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445" r:id="rId5"/>
    <p:sldId id="512" r:id="rId6"/>
    <p:sldId id="565" r:id="rId7"/>
    <p:sldId id="585" r:id="rId8"/>
    <p:sldId id="529" r:id="rId9"/>
    <p:sldId id="567" r:id="rId10"/>
    <p:sldId id="480" r:id="rId11"/>
    <p:sldId id="7251" r:id="rId12"/>
    <p:sldId id="581" r:id="rId13"/>
    <p:sldId id="587" r:id="rId14"/>
    <p:sldId id="299" r:id="rId15"/>
    <p:sldId id="7252" r:id="rId16"/>
    <p:sldId id="487" r:id="rId17"/>
    <p:sldId id="483" r:id="rId18"/>
    <p:sldId id="455" r:id="rId19"/>
    <p:sldId id="468" r:id="rId20"/>
    <p:sldId id="467" r:id="rId21"/>
    <p:sldId id="498" r:id="rId22"/>
    <p:sldId id="501" r:id="rId23"/>
    <p:sldId id="499" r:id="rId24"/>
    <p:sldId id="482" r:id="rId25"/>
    <p:sldId id="496" r:id="rId26"/>
    <p:sldId id="500" r:id="rId27"/>
    <p:sldId id="502" r:id="rId28"/>
    <p:sldId id="454" r:id="rId29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7" userDrawn="1">
          <p15:clr>
            <a:srgbClr val="A4A3A4"/>
          </p15:clr>
        </p15:guide>
        <p15:guide id="2" pos="4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rea Södergren" initials="PS" lastIdx="0" clrIdx="0"/>
  <p:cmAuthor id="1" name="Rodabe Alavi" initials="RA" lastIdx="2" clrIdx="1">
    <p:extLst>
      <p:ext uri="{19B8F6BF-5375-455C-9EA6-DF929625EA0E}">
        <p15:presenceInfo xmlns:p15="http://schemas.microsoft.com/office/powerpoint/2012/main" userId="S::rodabe.alavi@ehalsomyndigheten.se::71eb40a8-f216-4f00-a47f-30f5eb9afac9" providerId="AD"/>
      </p:ext>
    </p:extLst>
  </p:cmAuthor>
  <p:cmAuthor id="2" name="Lisa Ericson" initials="LE" lastIdx="2" clrIdx="2">
    <p:extLst>
      <p:ext uri="{19B8F6BF-5375-455C-9EA6-DF929625EA0E}">
        <p15:presenceInfo xmlns:p15="http://schemas.microsoft.com/office/powerpoint/2012/main" userId="S::lisa.ericson@ehalsomyndigheten.se::57032484-402e-4793-a398-8647baa6814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32DAC4"/>
    <a:srgbClr val="00A7E2"/>
    <a:srgbClr val="DDC4BA"/>
    <a:srgbClr val="EE9BAD"/>
    <a:srgbClr val="55575A"/>
    <a:srgbClr val="672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6807" autoAdjust="0"/>
  </p:normalViewPr>
  <p:slideViewPr>
    <p:cSldViewPr showGuides="1">
      <p:cViewPr varScale="1">
        <p:scale>
          <a:sx n="90" d="100"/>
          <a:sy n="90" d="100"/>
        </p:scale>
        <p:origin x="544" y="44"/>
      </p:cViewPr>
      <p:guideLst>
        <p:guide orient="horz" pos="667"/>
        <p:guide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9" d="100"/>
          <a:sy n="89" d="100"/>
        </p:scale>
        <p:origin x="3732" y="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942AE-5842-7D4B-A5B6-B67F46B30A47}" type="datetime1">
              <a:rPr lang="sv-SE" smtClean="0"/>
              <a:t>2023-01-13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70BD3-19F7-4B6C-9CE6-9BAF81C7E9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35592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48A77-C5EC-2F49-8D60-99A2795519EC}" type="datetime1">
              <a:rPr lang="sv-SE" smtClean="0"/>
              <a:t>2023-01-13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11AC6-6AF3-4383-A1A0-9731B5AA9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758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61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61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Swedish health system performs well in general, life expectancy in the country is high and the general health among the population is good.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14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50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066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endParaRPr lang="en-GB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4002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76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416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0234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71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290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ör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0"/>
          <a:stretch/>
        </p:blipFill>
        <p:spPr>
          <a:xfrm>
            <a:off x="-3284" y="2355726"/>
            <a:ext cx="4263998" cy="2816944"/>
          </a:xfrm>
          <a:prstGeom prst="rect">
            <a:avLst/>
          </a:prstGeom>
        </p:spPr>
      </p:pic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682873" y="2050246"/>
            <a:ext cx="7993583" cy="24185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0">
                <a:solidFill>
                  <a:srgbClr val="000000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Förnamn Efternamn</a:t>
            </a:r>
          </a:p>
        </p:txBody>
      </p:sp>
      <p:sp>
        <p:nvSpPr>
          <p:cNvPr id="7" name="Platshållare för text 9"/>
          <p:cNvSpPr>
            <a:spLocks noGrp="1"/>
          </p:cNvSpPr>
          <p:nvPr>
            <p:ph type="body" sz="quarter" idx="13" hasCustomPrompt="1"/>
          </p:nvPr>
        </p:nvSpPr>
        <p:spPr>
          <a:xfrm>
            <a:off x="4722107" y="4299942"/>
            <a:ext cx="4181362" cy="216024"/>
          </a:xfrm>
        </p:spPr>
        <p:txBody>
          <a:bodyPr lIns="0" tIns="0" rIns="0" bIns="0" anchor="b" anchorCtr="0">
            <a:noAutofit/>
          </a:bodyPr>
          <a:lstStyle>
            <a:lvl1pPr marL="0" indent="0" algn="r">
              <a:buFontTx/>
              <a:buNone/>
              <a:defRPr sz="1400" b="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 err="1"/>
              <a:t>åååå-mm-dd</a:t>
            </a:r>
            <a:endParaRPr lang="sv-SE" dirty="0"/>
          </a:p>
        </p:txBody>
      </p:sp>
      <p:sp>
        <p:nvSpPr>
          <p:cNvPr id="8" name="Platshållare för text 11"/>
          <p:cNvSpPr>
            <a:spLocks noGrp="1"/>
          </p:cNvSpPr>
          <p:nvPr>
            <p:ph type="body" sz="quarter" idx="14" hasCustomPrompt="1"/>
          </p:nvPr>
        </p:nvSpPr>
        <p:spPr>
          <a:xfrm>
            <a:off x="4716016" y="4617198"/>
            <a:ext cx="4175984" cy="206498"/>
          </a:xfrm>
        </p:spPr>
        <p:txBody>
          <a:bodyPr lIns="0" tIns="0" rIns="0" bIns="0">
            <a:noAutofit/>
          </a:bodyPr>
          <a:lstStyle>
            <a:lvl1pPr marL="0" indent="0" algn="r">
              <a:buFontTx/>
              <a:buNone/>
              <a:defRPr sz="120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/>
              <a:t>Version</a:t>
            </a:r>
          </a:p>
        </p:txBody>
      </p:sp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830886"/>
            <a:ext cx="8053386" cy="1026114"/>
          </a:xfrm>
        </p:spPr>
        <p:txBody>
          <a:bodyPr anchor="b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8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85"/>
          <a:stretch/>
        </p:blipFill>
        <p:spPr>
          <a:xfrm>
            <a:off x="6330752" y="2327867"/>
            <a:ext cx="2825948" cy="2830739"/>
          </a:xfrm>
          <a:prstGeom prst="rect">
            <a:avLst/>
          </a:prstGeom>
        </p:spPr>
      </p:pic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1567923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3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3500969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3" name="Bildobjekt 2" descr="EHM_Symbol_CMYK_hel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7" t="50185"/>
          <a:stretch/>
        </p:blipFill>
        <p:spPr>
          <a:xfrm>
            <a:off x="0" y="-1"/>
            <a:ext cx="3714544" cy="2599545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0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6529387" cy="3294366"/>
          </a:xfrm>
        </p:spPr>
        <p:txBody>
          <a:bodyPr>
            <a:no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225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16"/>
          </p:nvPr>
        </p:nvSpPr>
        <p:spPr>
          <a:xfrm>
            <a:off x="646113" y="1275606"/>
            <a:ext cx="6529387" cy="3294366"/>
          </a:xfrm>
        </p:spPr>
        <p:txBody>
          <a:bodyPr>
            <a:noAutofit/>
          </a:bodyPr>
          <a:lstStyle>
            <a:lvl1pPr>
              <a:spcBef>
                <a:spcPts val="300"/>
              </a:spcBef>
              <a:defRPr sz="1650"/>
            </a:lvl1pPr>
            <a:lvl2pPr>
              <a:spcBef>
                <a:spcPts val="300"/>
              </a:spcBef>
              <a:defRPr sz="1650"/>
            </a:lvl2pPr>
            <a:lvl3pPr>
              <a:spcBef>
                <a:spcPts val="300"/>
              </a:spcBef>
              <a:defRPr sz="1650"/>
            </a:lvl3pPr>
            <a:lvl4pPr>
              <a:spcBef>
                <a:spcPts val="300"/>
              </a:spcBef>
              <a:defRPr sz="1650"/>
            </a:lvl4pPr>
            <a:lvl5pPr>
              <a:spcBef>
                <a:spcPts val="300"/>
              </a:spcBef>
              <a:defRPr sz="165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1926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+ text + bild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36997" y="250031"/>
            <a:ext cx="5400000" cy="701279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2017-xx-xx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Sidfot om man väljer att infoga en sådan i sin presentation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45303-2AAE-45D1-913A-B06AE6474513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1834254C-9BAD-4CF9-998E-CD43CA703D9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6996" y="1059656"/>
            <a:ext cx="5400000" cy="3032028"/>
          </a:xfrm>
        </p:spPr>
        <p:txBody>
          <a:bodyPr/>
          <a:lstStyle>
            <a:lvl1pPr marL="0" indent="0">
              <a:buNone/>
              <a:defRPr/>
            </a:lvl1pPr>
            <a:lvl2pPr>
              <a:buAutoNum type="arabicPeriod"/>
              <a:defRPr/>
            </a:lvl2pPr>
            <a:lvl5pPr marL="3429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sv-SE" dirty="0"/>
              <a:t>Redigera format för bakgrundstext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r="13778"/>
          <a:stretch/>
        </p:blipFill>
        <p:spPr>
          <a:xfrm>
            <a:off x="6256954" y="762856"/>
            <a:ext cx="2887047" cy="334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0056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6883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46114" y="1456613"/>
            <a:ext cx="7022231" cy="33483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1" y="5008500"/>
            <a:ext cx="9143999" cy="1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09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7" r:id="rId2"/>
    <p:sldLayoutId id="2147483678" r:id="rId3"/>
    <p:sldLayoutId id="2147483668" r:id="rId4"/>
    <p:sldLayoutId id="2147483680" r:id="rId5"/>
    <p:sldLayoutId id="2147483681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ts val="41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74625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/>
              <a:t>The Swedish eHealth Agency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2CDAC474-CD22-40F1-BEC4-8825E2499E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16 January 2023</a:t>
            </a:r>
          </a:p>
        </p:txBody>
      </p:sp>
    </p:spTree>
    <p:extLst>
      <p:ext uri="{BB962C8B-B14F-4D97-AF65-F5344CB8AC3E}">
        <p14:creationId xmlns:p14="http://schemas.microsoft.com/office/powerpoint/2010/main" val="405942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3C1422A-7F9E-4D66-B777-BA3D0EAAE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800" dirty="0"/>
              <a:t>Vision for eHealth 2025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5913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000" dirty="0"/>
              <a:t>Vision for </a:t>
            </a:r>
            <a:r>
              <a:rPr lang="sv-SE" sz="3000" dirty="0" err="1"/>
              <a:t>eHealth</a:t>
            </a:r>
            <a:r>
              <a:rPr lang="sv-SE" sz="3000" dirty="0"/>
              <a:t> 2025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8EA01CD8-D4F8-473C-B9BF-5A29B9DD8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997" y="934542"/>
            <a:ext cx="4509179" cy="369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26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/>
          <p:cNvSpPr>
            <a:spLocks noGrp="1"/>
          </p:cNvSpPr>
          <p:nvPr>
            <p:ph type="title"/>
          </p:nvPr>
        </p:nvSpPr>
        <p:spPr>
          <a:xfrm>
            <a:off x="899593" y="1491630"/>
            <a:ext cx="7843116" cy="1080119"/>
          </a:xfrm>
        </p:spPr>
        <p:txBody>
          <a:bodyPr/>
          <a:lstStyle/>
          <a:p>
            <a:br>
              <a:rPr lang="sv-SE" dirty="0">
                <a:highlight>
                  <a:srgbClr val="FFFF00"/>
                </a:highlight>
              </a:rPr>
            </a:br>
            <a:br>
              <a:rPr lang="sv-SE" dirty="0">
                <a:highlight>
                  <a:srgbClr val="FFFF00"/>
                </a:highlight>
              </a:rPr>
            </a:br>
            <a:r>
              <a:rPr lang="en-US" sz="2800" dirty="0"/>
              <a:t>National care search system</a:t>
            </a:r>
            <a:br>
              <a:rPr lang="sv-SE" dirty="0"/>
            </a:br>
            <a:br>
              <a:rPr lang="sv-SE" dirty="0"/>
            </a:br>
            <a:r>
              <a:rPr lang="sv-SE" sz="2000" dirty="0" err="1"/>
              <a:t>Goverment</a:t>
            </a:r>
            <a:r>
              <a:rPr lang="sv-SE" sz="2000" dirty="0"/>
              <a:t> </a:t>
            </a:r>
            <a:r>
              <a:rPr lang="sv-SE" sz="2000" dirty="0" err="1"/>
              <a:t>assignment</a:t>
            </a:r>
            <a:r>
              <a:rPr lang="sv-SE" sz="2000" dirty="0"/>
              <a:t> S2022/01372 </a:t>
            </a:r>
            <a:endParaRPr lang="sv-SE" dirty="0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3D1F0E31-AF98-4F91-A10B-602E883A21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742775"/>
            <a:ext cx="2874565" cy="3243903"/>
          </a:xfrm>
          <a:prstGeom prst="rect">
            <a:avLst/>
          </a:prstGeom>
        </p:spPr>
      </p:pic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9DACFF69-D99D-432C-931A-D1AC22872F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22107" y="4299942"/>
            <a:ext cx="4181362" cy="216024"/>
          </a:xfrm>
        </p:spPr>
        <p:txBody>
          <a:bodyPr/>
          <a:lstStyle/>
          <a:p>
            <a:r>
              <a:rPr lang="sv-SE" dirty="0"/>
              <a:t>2023-01-16</a:t>
            </a:r>
          </a:p>
        </p:txBody>
      </p:sp>
    </p:spTree>
    <p:extLst>
      <p:ext uri="{BB962C8B-B14F-4D97-AF65-F5344CB8AC3E}">
        <p14:creationId xmlns:p14="http://schemas.microsoft.com/office/powerpoint/2010/main" val="206961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A777809-94ED-4C6E-B9CC-417CB4206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Background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0510131-90D6-4990-8991-08832FA4281A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/>
              <a:t>The Swedish health system performs well in general, life expectancy in the country is high </a:t>
            </a:r>
            <a:br>
              <a:rPr lang="en-GB" sz="2000" dirty="0"/>
            </a:br>
            <a:r>
              <a:rPr lang="en-GB" sz="2000" dirty="0"/>
              <a:t>and the general health among the population </a:t>
            </a:r>
            <a:br>
              <a:rPr lang="en-GB" sz="2000" dirty="0"/>
            </a:br>
            <a:r>
              <a:rPr lang="en-GB" sz="2000" dirty="0"/>
              <a:t>is good.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One of our largest </a:t>
            </a:r>
            <a:r>
              <a:rPr lang="en-GB" sz="2000" b="1" i="1" dirty="0"/>
              <a:t>problems</a:t>
            </a:r>
            <a:r>
              <a:rPr lang="en-GB" sz="2000" dirty="0"/>
              <a:t> is that</a:t>
            </a:r>
            <a:br>
              <a:rPr lang="en-GB" sz="2000" dirty="0"/>
            </a:br>
            <a:r>
              <a:rPr lang="en-GB" sz="2000" dirty="0"/>
              <a:t>it can be long waiting times before </a:t>
            </a:r>
            <a:br>
              <a:rPr lang="en-GB" sz="2000" dirty="0"/>
            </a:br>
            <a:r>
              <a:rPr lang="en-GB" sz="2000" dirty="0"/>
              <a:t>a patient is granted an appointment with a </a:t>
            </a:r>
            <a:br>
              <a:rPr lang="en-GB" sz="2000" dirty="0"/>
            </a:br>
            <a:r>
              <a:rPr lang="en-GB" sz="2000" dirty="0"/>
              <a:t>specialist</a:t>
            </a:r>
            <a:r>
              <a:rPr lang="sv-SE" sz="2000" dirty="0"/>
              <a:t>.</a:t>
            </a:r>
          </a:p>
          <a:p>
            <a:endParaRPr lang="sv-SE" sz="2000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208AC907-3086-44E1-A18B-A83E539E6A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98" y="2715766"/>
            <a:ext cx="3062474" cy="225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1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3">
            <a:extLst>
              <a:ext uri="{FF2B5EF4-FFF2-40B4-BE49-F238E27FC236}">
                <a16:creationId xmlns:a16="http://schemas.microsoft.com/office/drawing/2014/main" id="{12F1281B-A1B6-4F78-A260-602B88C2B21E}"/>
              </a:ext>
            </a:extLst>
          </p:cNvPr>
          <p:cNvSpPr txBox="1">
            <a:spLocks/>
          </p:cNvSpPr>
          <p:nvPr/>
        </p:nvSpPr>
        <p:spPr>
          <a:xfrm>
            <a:off x="646114" y="1562145"/>
            <a:ext cx="8053386" cy="102611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41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2200" b="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b="0" dirty="0"/>
              <a:t>long waiting queues due to a shortage of nurses and available doctors in some areas</a:t>
            </a:r>
          </a:p>
          <a:p>
            <a:pPr>
              <a:lnSpc>
                <a:spcPct val="100000"/>
              </a:lnSpc>
            </a:pPr>
            <a:endParaRPr lang="en-US" sz="2200" b="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b="0" dirty="0"/>
              <a:t>waiting times vary dramatically across Sweden's 21 counties responsible for financing hospitals.</a:t>
            </a:r>
            <a:br>
              <a:rPr lang="sv-SE" sz="2200" b="0" dirty="0"/>
            </a:br>
            <a:endParaRPr lang="sv-SE" sz="2200" dirty="0"/>
          </a:p>
        </p:txBody>
      </p:sp>
      <p:sp>
        <p:nvSpPr>
          <p:cNvPr id="7" name="Rubrik 6">
            <a:extLst>
              <a:ext uri="{FF2B5EF4-FFF2-40B4-BE49-F238E27FC236}">
                <a16:creationId xmlns:a16="http://schemas.microsoft.com/office/drawing/2014/main" id="{F37A915D-1428-4E37-B16D-A288C435D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Problems to </a:t>
            </a:r>
            <a:r>
              <a:rPr lang="sv-SE" dirty="0" err="1"/>
              <a:t>solve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3092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B8C3B9B8-70A3-467B-BA72-3382F3CAC8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359" b="20189"/>
          <a:stretch/>
        </p:blipFill>
        <p:spPr>
          <a:xfrm>
            <a:off x="3627909" y="2427734"/>
            <a:ext cx="5516091" cy="2333387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err="1"/>
              <a:t>Our</a:t>
            </a:r>
            <a:r>
              <a:rPr lang="sv-SE" dirty="0"/>
              <a:t> </a:t>
            </a:r>
            <a:r>
              <a:rPr lang="sv-SE" dirty="0" err="1"/>
              <a:t>assignment</a:t>
            </a:r>
            <a:endParaRPr lang="sv-SE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8174359" cy="3481908"/>
          </a:xfrm>
        </p:spPr>
        <p:txBody>
          <a:bodyPr/>
          <a:lstStyle/>
          <a:p>
            <a:pPr marL="0" indent="0">
              <a:buNone/>
            </a:pPr>
            <a:r>
              <a:rPr lang="en-GB" sz="2000"/>
              <a:t>The Swedish eHealth Agency has got the task to propose a tool that makes it easier for health professionals in </a:t>
            </a:r>
            <a:r>
              <a:rPr lang="en-GB" sz="2000" b="1"/>
              <a:t>primary care </a:t>
            </a:r>
            <a:r>
              <a:rPr lang="en-GB" sz="2000"/>
              <a:t>to find available timeslots in specialist care for further treatment of the patient.</a:t>
            </a:r>
          </a:p>
        </p:txBody>
      </p:sp>
    </p:spTree>
    <p:extLst>
      <p:ext uri="{BB962C8B-B14F-4D97-AF65-F5344CB8AC3E}">
        <p14:creationId xmlns:p14="http://schemas.microsoft.com/office/powerpoint/2010/main" val="210006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8FB4B7C-7088-4822-BB53-D5438257F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Cooperation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6A57626-2604-4CAB-BE79-BC3A8387E60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7670303" cy="3294366"/>
          </a:xfrm>
        </p:spPr>
        <p:txBody>
          <a:bodyPr/>
          <a:lstStyle/>
          <a:p>
            <a:r>
              <a:rPr lang="en-US" dirty="0"/>
              <a:t>National Board of Health and Welfare (</a:t>
            </a:r>
            <a:r>
              <a:rPr lang="sv-SE" dirty="0"/>
              <a:t>Socialstyrelsen)</a:t>
            </a:r>
          </a:p>
          <a:p>
            <a:r>
              <a:rPr lang="en-US" dirty="0"/>
              <a:t>Health and Social Care Inspectorate (IVO)</a:t>
            </a:r>
            <a:endParaRPr lang="sv-SE" dirty="0"/>
          </a:p>
          <a:p>
            <a:r>
              <a:rPr lang="sv-SE" dirty="0"/>
              <a:t>Agency for Digital </a:t>
            </a:r>
            <a:r>
              <a:rPr lang="sv-SE" dirty="0" err="1"/>
              <a:t>Government</a:t>
            </a:r>
            <a:r>
              <a:rPr lang="sv-SE" dirty="0"/>
              <a:t> (DIGG)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If </a:t>
            </a:r>
            <a:r>
              <a:rPr lang="sv-SE" dirty="0" err="1"/>
              <a:t>necessary</a:t>
            </a:r>
            <a:r>
              <a:rPr lang="sv-SE" dirty="0"/>
              <a:t> </a:t>
            </a:r>
            <a:r>
              <a:rPr lang="sv-SE" dirty="0" err="1"/>
              <a:t>also</a:t>
            </a:r>
            <a:r>
              <a:rPr lang="sv-SE" dirty="0"/>
              <a:t>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/>
              <a:t>other</a:t>
            </a:r>
            <a:r>
              <a:rPr lang="sv-SE" dirty="0"/>
              <a:t> relevant </a:t>
            </a:r>
            <a:r>
              <a:rPr lang="sv-SE" dirty="0" err="1"/>
              <a:t>authorities</a:t>
            </a:r>
            <a:r>
              <a:rPr lang="sv-SE" dirty="0"/>
              <a:t>, SKR (</a:t>
            </a:r>
            <a:r>
              <a:rPr lang="sv-SE" dirty="0" err="1"/>
              <a:t>Sweden's</a:t>
            </a:r>
            <a:r>
              <a:rPr lang="sv-SE" dirty="0"/>
              <a:t> </a:t>
            </a:r>
            <a:r>
              <a:rPr lang="sv-SE" dirty="0" err="1"/>
              <a:t>municipalities</a:t>
            </a:r>
            <a:r>
              <a:rPr lang="sv-SE" dirty="0"/>
              <a:t> and regions), Regions, Vårdföretagarna, </a:t>
            </a:r>
            <a:r>
              <a:rPr lang="sv-SE" dirty="0" err="1"/>
              <a:t>Inera</a:t>
            </a:r>
            <a:r>
              <a:rPr lang="sv-SE" dirty="0"/>
              <a:t> AB, relevant </a:t>
            </a:r>
            <a:r>
              <a:rPr lang="sv-SE" dirty="0" err="1"/>
              <a:t>professional</a:t>
            </a:r>
            <a:r>
              <a:rPr lang="sv-SE" dirty="0"/>
              <a:t> associations and </a:t>
            </a:r>
            <a:r>
              <a:rPr lang="sv-SE" dirty="0" err="1"/>
              <a:t>other</a:t>
            </a:r>
            <a:r>
              <a:rPr lang="sv-SE" dirty="0"/>
              <a:t> </a:t>
            </a:r>
            <a:r>
              <a:rPr lang="sv-SE" dirty="0" err="1"/>
              <a:t>stakeholders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6928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647D1E1-FC9C-4D77-AB30-114351735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Schedule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D23A1CB-41F0-4903-9F5F-B6B146CB418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2299882" y="1923678"/>
            <a:ext cx="6232558" cy="2836794"/>
          </a:xfrm>
        </p:spPr>
        <p:txBody>
          <a:bodyPr/>
          <a:lstStyle/>
          <a:p>
            <a:r>
              <a:rPr lang="en-US" dirty="0"/>
              <a:t>Ongoing information to the ministry</a:t>
            </a:r>
          </a:p>
          <a:p>
            <a:r>
              <a:rPr lang="sv-SE" dirty="0"/>
              <a:t>Partial </a:t>
            </a:r>
            <a:r>
              <a:rPr lang="sv-SE" dirty="0" err="1"/>
              <a:t>accounting</a:t>
            </a:r>
            <a:r>
              <a:rPr lang="sv-SE" dirty="0"/>
              <a:t> 2023-01-13</a:t>
            </a:r>
          </a:p>
          <a:p>
            <a:r>
              <a:rPr lang="sv-SE" dirty="0"/>
              <a:t>Final </a:t>
            </a:r>
            <a:r>
              <a:rPr lang="sv-SE" dirty="0" err="1"/>
              <a:t>report</a:t>
            </a:r>
            <a:r>
              <a:rPr lang="sv-SE" dirty="0"/>
              <a:t> 2023-08-31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E24FD007-09C0-43C8-A2E5-343DC253F5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38" b="99323" l="7500" r="97188">
                        <a14:foregroundMark x1="24792" y1="38995" x2="95365" y2="96727"/>
                        <a14:foregroundMark x1="95365" y1="96727" x2="97188" y2="99379"/>
                        <a14:foregroundMark x1="8177" y1="99097" x2="7500" y2="73194"/>
                        <a14:foregroundMark x1="33594" y1="10214" x2="41563" y2="6038"/>
                        <a14:foregroundMark x1="41563" y1="6038" x2="48073" y2="8691"/>
                        <a14:foregroundMark x1="33698" y1="18623" x2="32344" y2="11569"/>
                        <a14:backgroundMark x1="60938" y1="19695" x2="63854" y2="29063"/>
                        <a14:backgroundMark x1="63854" y1="29063" x2="64010" y2="31998"/>
                        <a14:backgroundMark x1="36510" y1="29515" x2="38958" y2="29515"/>
                        <a14:backgroundMark x1="52656" y1="26072" x2="52656" y2="26072"/>
                        <a14:backgroundMark x1="52656" y1="26072" x2="52656" y2="26072"/>
                        <a14:backgroundMark x1="52917" y1="26298" x2="52917" y2="25903"/>
                        <a14:backgroundMark x1="53438" y1="24944" x2="53802" y2="239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715766"/>
            <a:ext cx="2480410" cy="228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2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DD79B1E-852B-4701-BA2F-F6A9F3455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000" dirty="0"/>
              <a:t>Presentation </a:t>
            </a:r>
            <a:r>
              <a:rPr lang="sv-SE" sz="4000" dirty="0" err="1"/>
              <a:t>of</a:t>
            </a:r>
            <a:r>
              <a:rPr lang="sv-SE" sz="4000" dirty="0"/>
              <a:t> </a:t>
            </a:r>
            <a:r>
              <a:rPr lang="en-GB" sz="4000" dirty="0"/>
              <a:t>Estonian national booking system</a:t>
            </a:r>
            <a:endParaRPr lang="sv-SE" sz="4000" dirty="0"/>
          </a:p>
        </p:txBody>
      </p:sp>
    </p:spTree>
    <p:extLst>
      <p:ext uri="{BB962C8B-B14F-4D97-AF65-F5344CB8AC3E}">
        <p14:creationId xmlns:p14="http://schemas.microsoft.com/office/powerpoint/2010/main" val="178950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B8F823C-6FC6-438F-BF0E-D10BC1779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Areas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interest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B892BB-5C55-4560-94E9-385B5F9C7B5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7382271" cy="3294366"/>
          </a:xfrm>
        </p:spPr>
        <p:txBody>
          <a:bodyPr/>
          <a:lstStyle/>
          <a:p>
            <a:r>
              <a:rPr lang="sv-SE" sz="1600" dirty="0" err="1"/>
              <a:t>What</a:t>
            </a:r>
            <a:r>
              <a:rPr lang="sv-SE" sz="1600" dirty="0"/>
              <a:t> information elements is </a:t>
            </a:r>
            <a:r>
              <a:rPr lang="sv-SE" sz="1600" dirty="0" err="1"/>
              <a:t>presented</a:t>
            </a:r>
            <a:r>
              <a:rPr lang="sv-SE" sz="1600" dirty="0"/>
              <a:t> to the patient </a:t>
            </a:r>
            <a:r>
              <a:rPr lang="sv-SE" sz="1600" dirty="0" err="1"/>
              <a:t>enabling</a:t>
            </a:r>
            <a:r>
              <a:rPr lang="sv-SE" sz="1600" dirty="0"/>
              <a:t> </a:t>
            </a:r>
            <a:r>
              <a:rPr lang="sv-SE" sz="1600" dirty="0" err="1"/>
              <a:t>him</a:t>
            </a:r>
            <a:r>
              <a:rPr lang="sv-SE" sz="1600" dirty="0"/>
              <a:t>/</a:t>
            </a:r>
            <a:r>
              <a:rPr lang="sv-SE" sz="1600" dirty="0" err="1"/>
              <a:t>her</a:t>
            </a:r>
            <a:r>
              <a:rPr lang="sv-SE" sz="1600" dirty="0"/>
              <a:t> to </a:t>
            </a:r>
            <a:r>
              <a:rPr lang="sv-SE" sz="1600" dirty="0" err="1"/>
              <a:t>find</a:t>
            </a:r>
            <a:r>
              <a:rPr lang="sv-SE" sz="1600" dirty="0"/>
              <a:t> relevant </a:t>
            </a:r>
            <a:r>
              <a:rPr lang="sv-SE" sz="1600" dirty="0" err="1"/>
              <a:t>care</a:t>
            </a:r>
            <a:r>
              <a:rPr lang="sv-SE" sz="1600" dirty="0"/>
              <a:t> </a:t>
            </a:r>
            <a:r>
              <a:rPr lang="sv-SE" sz="1600" dirty="0" err="1"/>
              <a:t>provider</a:t>
            </a:r>
            <a:r>
              <a:rPr lang="sv-SE" sz="1600" dirty="0"/>
              <a:t> and </a:t>
            </a:r>
            <a:r>
              <a:rPr lang="sv-SE" sz="1600" dirty="0" err="1"/>
              <a:t>book</a:t>
            </a:r>
            <a:r>
              <a:rPr lang="sv-SE" sz="1600" dirty="0"/>
              <a:t> </a:t>
            </a:r>
            <a:r>
              <a:rPr lang="sv-SE" sz="1600" dirty="0" err="1"/>
              <a:t>time</a:t>
            </a:r>
            <a:r>
              <a:rPr lang="sv-SE" sz="1600" dirty="0"/>
              <a:t>?</a:t>
            </a:r>
          </a:p>
          <a:p>
            <a:r>
              <a:rPr lang="sv-SE" sz="1600" dirty="0"/>
              <a:t>Do </a:t>
            </a:r>
            <a:r>
              <a:rPr lang="sv-SE" sz="1600" dirty="0" err="1"/>
              <a:t>you</a:t>
            </a:r>
            <a:r>
              <a:rPr lang="sv-SE" sz="1600" dirty="0"/>
              <a:t> </a:t>
            </a:r>
            <a:r>
              <a:rPr lang="sv-SE" sz="1600" dirty="0" err="1"/>
              <a:t>have</a:t>
            </a:r>
            <a:r>
              <a:rPr lang="sv-SE" sz="1600" dirty="0"/>
              <a:t> all </a:t>
            </a:r>
            <a:r>
              <a:rPr lang="sv-SE" sz="1600" dirty="0" err="1"/>
              <a:t>needed</a:t>
            </a:r>
            <a:r>
              <a:rPr lang="sv-SE" sz="1600" dirty="0"/>
              <a:t> data </a:t>
            </a:r>
            <a:r>
              <a:rPr lang="sv-SE" sz="1600" dirty="0" err="1"/>
              <a:t>stored</a:t>
            </a:r>
            <a:r>
              <a:rPr lang="sv-SE" sz="1600" dirty="0"/>
              <a:t> </a:t>
            </a:r>
            <a:r>
              <a:rPr lang="sv-SE" sz="1600" dirty="0" err="1"/>
              <a:t>centrally</a:t>
            </a:r>
            <a:r>
              <a:rPr lang="sv-SE" sz="1600" dirty="0"/>
              <a:t> or </a:t>
            </a:r>
            <a:r>
              <a:rPr lang="sv-SE" sz="1600" dirty="0" err="1"/>
              <a:t>distributed</a:t>
            </a:r>
            <a:r>
              <a:rPr lang="sv-SE" sz="1600" dirty="0"/>
              <a:t> att HCPO ?</a:t>
            </a:r>
          </a:p>
          <a:p>
            <a:r>
              <a:rPr lang="sv-SE" sz="1600" dirty="0" err="1"/>
              <a:t>How</a:t>
            </a:r>
            <a:r>
              <a:rPr lang="sv-SE" sz="1600" dirty="0"/>
              <a:t> do </a:t>
            </a:r>
            <a:r>
              <a:rPr lang="sv-SE" sz="1600" dirty="0" err="1"/>
              <a:t>you</a:t>
            </a:r>
            <a:r>
              <a:rPr lang="sv-SE" sz="1600" dirty="0"/>
              <a:t> </a:t>
            </a:r>
            <a:r>
              <a:rPr lang="sv-SE" sz="1600" dirty="0" err="1"/>
              <a:t>separate</a:t>
            </a:r>
            <a:r>
              <a:rPr lang="sv-SE" sz="1600" dirty="0"/>
              <a:t> </a:t>
            </a:r>
            <a:r>
              <a:rPr lang="sv-SE" sz="1600" dirty="0" err="1"/>
              <a:t>between</a:t>
            </a:r>
            <a:r>
              <a:rPr lang="sv-SE" sz="1600" dirty="0"/>
              <a:t> public </a:t>
            </a:r>
            <a:r>
              <a:rPr lang="sv-SE" sz="1600" dirty="0" err="1"/>
              <a:t>financed</a:t>
            </a:r>
            <a:r>
              <a:rPr lang="sv-SE" sz="1600" dirty="0"/>
              <a:t> </a:t>
            </a:r>
            <a:r>
              <a:rPr lang="sv-SE" sz="1600" dirty="0" err="1"/>
              <a:t>care</a:t>
            </a:r>
            <a:r>
              <a:rPr lang="sv-SE" sz="1600" dirty="0"/>
              <a:t> and privat </a:t>
            </a:r>
            <a:r>
              <a:rPr lang="sv-SE" sz="1600" dirty="0" err="1"/>
              <a:t>financed</a:t>
            </a:r>
            <a:r>
              <a:rPr lang="sv-SE" sz="1600" dirty="0"/>
              <a:t> </a:t>
            </a:r>
            <a:r>
              <a:rPr lang="sv-SE" sz="1600" dirty="0" err="1"/>
              <a:t>care</a:t>
            </a:r>
            <a:r>
              <a:rPr lang="sv-SE" sz="1600" dirty="0"/>
              <a:t> ?</a:t>
            </a:r>
          </a:p>
          <a:p>
            <a:r>
              <a:rPr lang="sv-SE" sz="1600" dirty="0" err="1"/>
              <a:t>How</a:t>
            </a:r>
            <a:r>
              <a:rPr lang="sv-SE" sz="1600" dirty="0"/>
              <a:t> is the process </a:t>
            </a:r>
            <a:r>
              <a:rPr lang="sv-SE" sz="1600" dirty="0" err="1"/>
              <a:t>when</a:t>
            </a:r>
            <a:r>
              <a:rPr lang="sv-SE" sz="1600" dirty="0"/>
              <a:t> </a:t>
            </a:r>
            <a:r>
              <a:rPr lang="sv-SE" sz="1600" dirty="0" err="1"/>
              <a:t>primary</a:t>
            </a:r>
            <a:r>
              <a:rPr lang="sv-SE" sz="1600" dirty="0"/>
              <a:t> </a:t>
            </a:r>
            <a:r>
              <a:rPr lang="sv-SE" sz="1600" dirty="0" err="1"/>
              <a:t>care</a:t>
            </a:r>
            <a:r>
              <a:rPr lang="sv-SE" sz="1600" dirty="0"/>
              <a:t> </a:t>
            </a:r>
            <a:r>
              <a:rPr lang="sv-SE" sz="1600" dirty="0" err="1"/>
              <a:t>refers</a:t>
            </a:r>
            <a:r>
              <a:rPr lang="sv-SE" sz="1600" dirty="0"/>
              <a:t> to specialist </a:t>
            </a:r>
            <a:r>
              <a:rPr lang="sv-SE" sz="1600" dirty="0" err="1"/>
              <a:t>care</a:t>
            </a:r>
            <a:r>
              <a:rPr lang="sv-SE" sz="1600" dirty="0"/>
              <a:t> ? Will HCP in </a:t>
            </a:r>
            <a:r>
              <a:rPr lang="sv-SE" sz="1600" dirty="0" err="1"/>
              <a:t>primary</a:t>
            </a:r>
            <a:r>
              <a:rPr lang="sv-SE" sz="1600" dirty="0"/>
              <a:t> </a:t>
            </a:r>
            <a:r>
              <a:rPr lang="sv-SE" sz="1600" dirty="0" err="1"/>
              <a:t>care</a:t>
            </a:r>
            <a:r>
              <a:rPr lang="sv-SE" sz="1600" dirty="0"/>
              <a:t> </a:t>
            </a:r>
            <a:r>
              <a:rPr lang="sv-SE" sz="1600" dirty="0" err="1"/>
              <a:t>also</a:t>
            </a:r>
            <a:r>
              <a:rPr lang="sv-SE" sz="1600" dirty="0"/>
              <a:t> </a:t>
            </a:r>
            <a:r>
              <a:rPr lang="sv-SE" sz="1600" dirty="0" err="1"/>
              <a:t>use</a:t>
            </a:r>
            <a:r>
              <a:rPr lang="sv-SE" sz="1600" dirty="0"/>
              <a:t> the system?</a:t>
            </a:r>
          </a:p>
          <a:p>
            <a:endParaRPr lang="sv-SE" sz="1600" dirty="0"/>
          </a:p>
          <a:p>
            <a:endParaRPr lang="sv-SE" sz="1600" dirty="0"/>
          </a:p>
          <a:p>
            <a:endParaRPr lang="sv-SE" sz="1600" dirty="0"/>
          </a:p>
          <a:p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254503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3568" y="652408"/>
            <a:ext cx="6984776" cy="479182"/>
          </a:xfrm>
        </p:spPr>
        <p:txBody>
          <a:bodyPr/>
          <a:lstStyle/>
          <a:p>
            <a:r>
              <a:rPr lang="en-GB" sz="3000" dirty="0"/>
              <a:t>About the Swedish eHealth Agency</a:t>
            </a:r>
            <a:br>
              <a:rPr lang="en-GB" sz="3000" dirty="0"/>
            </a:br>
            <a:endParaRPr lang="en-GB" sz="3000" dirty="0">
              <a:ea typeface="+mn-ea"/>
              <a:cs typeface="+mn-cs"/>
            </a:endParaRPr>
          </a:p>
        </p:txBody>
      </p:sp>
      <p:sp>
        <p:nvSpPr>
          <p:cNvPr id="4" name="Platshållare för innehåll 6"/>
          <p:cNvSpPr>
            <a:spLocks noGrp="1"/>
          </p:cNvSpPr>
          <p:nvPr>
            <p:ph sz="quarter" idx="16"/>
          </p:nvPr>
        </p:nvSpPr>
        <p:spPr>
          <a:xfrm>
            <a:off x="611560" y="1635646"/>
            <a:ext cx="4313775" cy="2970330"/>
          </a:xfrm>
        </p:spPr>
        <p:txBody>
          <a:bodyPr>
            <a:normAutofit/>
          </a:bodyPr>
          <a:lstStyle/>
          <a:p>
            <a:pPr marL="176400">
              <a:spcBef>
                <a:spcPts val="400"/>
              </a:spcBef>
            </a:pPr>
            <a:r>
              <a:rPr lang="en-GB" sz="1800" dirty="0"/>
              <a:t>Established on 1</a:t>
            </a:r>
            <a:r>
              <a:rPr lang="en-GB" sz="1800" baseline="30000" dirty="0"/>
              <a:t>st</a:t>
            </a:r>
            <a:r>
              <a:rPr lang="en-GB" sz="1800" dirty="0"/>
              <a:t> of January 2014</a:t>
            </a:r>
          </a:p>
          <a:p>
            <a:pPr marL="176400">
              <a:spcBef>
                <a:spcPts val="400"/>
              </a:spcBef>
            </a:pPr>
            <a:r>
              <a:rPr lang="en-GB" sz="1800" dirty="0"/>
              <a:t>Under the responsibility of the Swedish Ministry of Health and Social Affairs</a:t>
            </a:r>
          </a:p>
          <a:p>
            <a:pPr marL="176400">
              <a:spcBef>
                <a:spcPts val="400"/>
              </a:spcBef>
            </a:pPr>
            <a:r>
              <a:rPr lang="en-GB" sz="1800" dirty="0"/>
              <a:t>Director General: </a:t>
            </a:r>
            <a:r>
              <a:rPr lang="en-GB" sz="1800" b="1" dirty="0"/>
              <a:t>Gunilla Nordlöf</a:t>
            </a:r>
          </a:p>
          <a:p>
            <a:pPr marL="176400">
              <a:spcBef>
                <a:spcPts val="400"/>
              </a:spcBef>
            </a:pPr>
            <a:r>
              <a:rPr lang="en-GB" sz="1800" dirty="0"/>
              <a:t>Assignments from the </a:t>
            </a:r>
            <a:br>
              <a:rPr lang="en-GB" sz="1800" dirty="0"/>
            </a:br>
            <a:r>
              <a:rPr lang="en-GB" sz="1800" dirty="0"/>
              <a:t>national government</a:t>
            </a:r>
          </a:p>
          <a:p>
            <a:pPr marL="176400">
              <a:spcBef>
                <a:spcPts val="400"/>
              </a:spcBef>
            </a:pPr>
            <a:endParaRPr lang="en-GB" sz="1800" dirty="0"/>
          </a:p>
        </p:txBody>
      </p:sp>
      <p:sp>
        <p:nvSpPr>
          <p:cNvPr id="3" name="AutoShape 2" descr="Bildresultat för janna valik"/>
          <p:cNvSpPr>
            <a:spLocks noChangeAspect="1" noChangeArrowheads="1"/>
          </p:cNvSpPr>
          <p:nvPr/>
        </p:nvSpPr>
        <p:spPr bwMode="auto">
          <a:xfrm>
            <a:off x="1259681" y="-388144"/>
            <a:ext cx="685800" cy="81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sv-SE" sz="1350" dirty="0"/>
          </a:p>
        </p:txBody>
      </p:sp>
      <p:sp>
        <p:nvSpPr>
          <p:cNvPr id="6" name="AutoShape 4" descr="Bildresultat för janna valik"/>
          <p:cNvSpPr>
            <a:spLocks noChangeAspect="1" noChangeArrowheads="1"/>
          </p:cNvSpPr>
          <p:nvPr/>
        </p:nvSpPr>
        <p:spPr bwMode="auto">
          <a:xfrm>
            <a:off x="1259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sv-SE" sz="1350" dirty="0"/>
          </a:p>
        </p:txBody>
      </p:sp>
      <p:sp>
        <p:nvSpPr>
          <p:cNvPr id="7" name="AutoShape 6" descr="Bildresultat för janna valik"/>
          <p:cNvSpPr>
            <a:spLocks noChangeAspect="1" noChangeArrowheads="1"/>
          </p:cNvSpPr>
          <p:nvPr/>
        </p:nvSpPr>
        <p:spPr bwMode="auto">
          <a:xfrm>
            <a:off x="1373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sv-SE" sz="1350" dirty="0"/>
          </a:p>
        </p:txBody>
      </p:sp>
      <p:pic>
        <p:nvPicPr>
          <p:cNvPr id="8" name="Bildobjekt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139702"/>
            <a:ext cx="2186862" cy="111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32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7DC957A-A7FB-40AF-B404-769726C99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4000" dirty="0" err="1"/>
              <a:t>Our</a:t>
            </a:r>
            <a:r>
              <a:rPr lang="sv-SE" sz="4000" dirty="0"/>
              <a:t> solution </a:t>
            </a:r>
            <a:r>
              <a:rPr lang="sv-SE" sz="4000" dirty="0" err="1"/>
              <a:t>proposal</a:t>
            </a:r>
            <a:endParaRPr lang="sv-SE" sz="4000" dirty="0"/>
          </a:p>
        </p:txBody>
      </p:sp>
    </p:spTree>
    <p:extLst>
      <p:ext uri="{BB962C8B-B14F-4D97-AF65-F5344CB8AC3E}">
        <p14:creationId xmlns:p14="http://schemas.microsoft.com/office/powerpoint/2010/main" val="225776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CE6AB9E8-2540-44EE-9897-528974E26F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725" y="1059582"/>
            <a:ext cx="3884163" cy="2589442"/>
          </a:xfrm>
          <a:prstGeom prst="rect">
            <a:avLst/>
          </a:prstGeom>
        </p:spPr>
      </p:pic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care search system must show:</a:t>
            </a:r>
            <a:endParaRPr lang="sv-SE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>
          <a:xfrm>
            <a:off x="646114" y="1908070"/>
            <a:ext cx="8174359" cy="3481908"/>
          </a:xfrm>
        </p:spPr>
        <p:txBody>
          <a:bodyPr/>
          <a:lstStyle/>
          <a:p>
            <a:pPr lvl="1"/>
            <a:r>
              <a:rPr lang="en-US" sz="2000" dirty="0"/>
              <a:t>vacant and available care capacity</a:t>
            </a:r>
            <a:br>
              <a:rPr lang="en-US" sz="2000" dirty="0"/>
            </a:br>
            <a:r>
              <a:rPr lang="en-US" sz="2000" dirty="0"/>
              <a:t> - throughout the country </a:t>
            </a:r>
            <a:br>
              <a:rPr lang="en-US" sz="2000" dirty="0"/>
            </a:br>
            <a:r>
              <a:rPr lang="en-US" sz="2000" dirty="0"/>
              <a:t> - in real time for the regions</a:t>
            </a:r>
            <a:endParaRPr lang="sv-SE" sz="2000" dirty="0"/>
          </a:p>
          <a:p>
            <a:pPr lvl="1"/>
            <a:r>
              <a:rPr lang="en-US" sz="2000" dirty="0"/>
              <a:t>information on agreements with </a:t>
            </a:r>
            <a:br>
              <a:rPr lang="en-US" sz="2000" dirty="0"/>
            </a:br>
            <a:r>
              <a:rPr lang="en-US" sz="2000" dirty="0"/>
              <a:t>public and private care providers, </a:t>
            </a:r>
            <a:br>
              <a:rPr lang="en-US" sz="2000" dirty="0"/>
            </a:br>
            <a:r>
              <a:rPr lang="en-US" sz="2000" dirty="0"/>
              <a:t>in their own region and within other regions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425399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6">
            <a:extLst>
              <a:ext uri="{FF2B5EF4-FFF2-40B4-BE49-F238E27FC236}">
                <a16:creationId xmlns:a16="http://schemas.microsoft.com/office/drawing/2014/main" id="{F37A915D-1428-4E37-B16D-A288C435D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Our</a:t>
            </a:r>
            <a:r>
              <a:rPr lang="sv-SE" dirty="0"/>
              <a:t> solution</a:t>
            </a:r>
          </a:p>
        </p:txBody>
      </p:sp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8FEEBA0B-B142-4085-B93C-3678EEF12AB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251521" y="1466106"/>
            <a:ext cx="4608512" cy="2977852"/>
          </a:xfrm>
        </p:spPr>
        <p:txBody>
          <a:bodyPr/>
          <a:lstStyle/>
          <a:p>
            <a:pPr marL="0" indent="0">
              <a:buNone/>
            </a:pPr>
            <a:r>
              <a:rPr lang="en-GB" sz="1400" dirty="0"/>
              <a:t>The following information is assumed to be needed nationally.</a:t>
            </a:r>
          </a:p>
          <a:p>
            <a:pPr marL="0" indent="0">
              <a:buNone/>
            </a:pPr>
            <a:r>
              <a:rPr lang="en-GB" sz="1400" b="1" dirty="0"/>
              <a:t>Contract details:</a:t>
            </a:r>
          </a:p>
          <a:p>
            <a:pPr marL="342900" indent="-342900"/>
            <a:r>
              <a:rPr lang="en-GB" sz="1400" dirty="0"/>
              <a:t>Information of the agreement signed btw HCPO and Region</a:t>
            </a:r>
          </a:p>
          <a:p>
            <a:pPr marL="342900" indent="-342900"/>
            <a:r>
              <a:rPr lang="en-GB" sz="1400" dirty="0"/>
              <a:t>HCPO contact details.</a:t>
            </a:r>
          </a:p>
          <a:p>
            <a:pPr marL="342900" indent="-342900"/>
            <a:r>
              <a:rPr lang="en-GB" sz="1400" dirty="0"/>
              <a:t>HCPO healthcare services available.</a:t>
            </a:r>
          </a:p>
          <a:p>
            <a:pPr marL="0" indent="0">
              <a:buNone/>
            </a:pPr>
            <a:r>
              <a:rPr lang="en-GB" sz="1400" b="1" dirty="0"/>
              <a:t>Production data:</a:t>
            </a:r>
          </a:p>
          <a:p>
            <a:pPr marL="342900" indent="-342900"/>
            <a:r>
              <a:rPr lang="en-GB" sz="1400" dirty="0"/>
              <a:t>Information about healthcare provider current waiting times.</a:t>
            </a:r>
          </a:p>
          <a:p>
            <a:pPr marL="342900" indent="-342900"/>
            <a:r>
              <a:rPr lang="en-GB" sz="1400" dirty="0"/>
              <a:t>Quality parameters</a:t>
            </a:r>
          </a:p>
          <a:p>
            <a:pPr marL="342900" indent="-342900"/>
            <a:endParaRPr lang="en-GB" sz="1400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0240FF9-1BBF-4C9F-8A16-090BEFB77A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537" y="1798082"/>
            <a:ext cx="3980530" cy="257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50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B38EA937-D311-4F29-84C6-0C17F5E2C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87924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AC14A91-A152-45D4-AD94-7633504D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200" dirty="0" err="1"/>
              <a:t>Further</a:t>
            </a:r>
            <a:r>
              <a:rPr lang="sv-SE" sz="3200" dirty="0"/>
              <a:t> </a:t>
            </a:r>
            <a:r>
              <a:rPr lang="sv-SE" sz="3200" dirty="0" err="1"/>
              <a:t>cooperation</a:t>
            </a:r>
            <a:r>
              <a:rPr lang="sv-SE" sz="3200" dirty="0"/>
              <a:t> </a:t>
            </a:r>
            <a:r>
              <a:rPr lang="sv-SE" sz="3200" dirty="0" err="1"/>
              <a:t>between</a:t>
            </a:r>
            <a:r>
              <a:rPr lang="sv-SE" sz="3200" dirty="0"/>
              <a:t> TEHIK and Swedish </a:t>
            </a:r>
            <a:r>
              <a:rPr lang="sv-SE" sz="3200" dirty="0" err="1"/>
              <a:t>eHealth</a:t>
            </a:r>
            <a:r>
              <a:rPr lang="sv-SE" sz="3200" dirty="0"/>
              <a:t> </a:t>
            </a:r>
            <a:r>
              <a:rPr lang="sv-SE" sz="3200" dirty="0" err="1"/>
              <a:t>agency</a:t>
            </a:r>
            <a:endParaRPr lang="sv-SE" sz="3200" dirty="0"/>
          </a:p>
        </p:txBody>
      </p:sp>
    </p:spTree>
    <p:extLst>
      <p:ext uri="{BB962C8B-B14F-4D97-AF65-F5344CB8AC3E}">
        <p14:creationId xmlns:p14="http://schemas.microsoft.com/office/powerpoint/2010/main" val="71541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Thank</a:t>
            </a:r>
            <a:r>
              <a:rPr lang="sv-SE" dirty="0"/>
              <a:t> </a:t>
            </a:r>
            <a:r>
              <a:rPr lang="sv-SE" dirty="0" err="1"/>
              <a:t>you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2263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634943" y="652408"/>
            <a:ext cx="7067549" cy="479182"/>
          </a:xfrm>
        </p:spPr>
        <p:txBody>
          <a:bodyPr/>
          <a:lstStyle/>
          <a:p>
            <a:r>
              <a:rPr lang="sv-SE" sz="3000" dirty="0"/>
              <a:t>The Swedish </a:t>
            </a:r>
            <a:r>
              <a:rPr lang="sv-SE" sz="3000" dirty="0" err="1"/>
              <a:t>eHealth</a:t>
            </a:r>
            <a:r>
              <a:rPr lang="sv-SE" sz="3000" dirty="0"/>
              <a:t> Agency</a:t>
            </a:r>
            <a:endParaRPr lang="en-GB" sz="3000" dirty="0"/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6"/>
          </p:nvPr>
        </p:nvSpPr>
        <p:spPr>
          <a:xfrm>
            <a:off x="611560" y="1365616"/>
            <a:ext cx="5405172" cy="3294366"/>
          </a:xfrm>
        </p:spPr>
        <p:txBody>
          <a:bodyPr>
            <a:noAutofit/>
          </a:bodyPr>
          <a:lstStyle/>
          <a:p>
            <a:pPr marL="176400"/>
            <a:r>
              <a:rPr lang="en-AU" sz="1800" dirty="0"/>
              <a:t>National Contact Point for eHealth (</a:t>
            </a:r>
            <a:r>
              <a:rPr lang="en-AU" sz="1800" dirty="0" err="1"/>
              <a:t>NCPeH</a:t>
            </a:r>
            <a:r>
              <a:rPr lang="en-AU" sz="1800" dirty="0"/>
              <a:t>)</a:t>
            </a:r>
          </a:p>
          <a:p>
            <a:pPr marL="176400"/>
            <a:r>
              <a:rPr lang="en-AU" sz="1800" dirty="0"/>
              <a:t>Responsible for the coordination of the Swedish Government’s initiatives in eHealth</a:t>
            </a:r>
          </a:p>
          <a:p>
            <a:pPr marL="176400"/>
            <a:r>
              <a:rPr lang="en-AU" sz="1800" dirty="0"/>
              <a:t>Responsible for managing all registries necessary for exchanging e-prescription information</a:t>
            </a:r>
          </a:p>
          <a:p>
            <a:pPr marL="176400"/>
            <a:r>
              <a:rPr lang="en-AU" sz="1800" dirty="0"/>
              <a:t>Responsible for issuing the EU </a:t>
            </a:r>
            <a:r>
              <a:rPr lang="en-AU" sz="1800" dirty="0" err="1"/>
              <a:t>Covid</a:t>
            </a:r>
            <a:r>
              <a:rPr lang="en-AU" sz="1800" dirty="0"/>
              <a:t> certificate</a:t>
            </a:r>
          </a:p>
          <a:p>
            <a:pPr marL="176400"/>
            <a:r>
              <a:rPr lang="en-AU" sz="1800" dirty="0"/>
              <a:t>Located in Kalmar and Stockholm</a:t>
            </a:r>
          </a:p>
          <a:p>
            <a:pPr marL="176400">
              <a:buNone/>
            </a:pPr>
            <a:endParaRPr lang="en-AU" sz="1800" dirty="0"/>
          </a:p>
          <a:p>
            <a:pPr marL="176400"/>
            <a:endParaRPr lang="en-AU" sz="1800" dirty="0"/>
          </a:p>
          <a:p>
            <a:pPr marL="176400"/>
            <a:endParaRPr lang="en-AU" sz="1800" dirty="0"/>
          </a:p>
          <a:p>
            <a:pPr marL="176400"/>
            <a:endParaRPr lang="en-AU" sz="1800" dirty="0"/>
          </a:p>
          <a:p>
            <a:pPr marL="176400">
              <a:buNone/>
            </a:pPr>
            <a:endParaRPr lang="en-AU" sz="1800" dirty="0"/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913" y="1199718"/>
            <a:ext cx="2379248" cy="3460264"/>
          </a:xfrm>
          <a:prstGeom prst="rect">
            <a:avLst/>
          </a:prstGeom>
        </p:spPr>
      </p:pic>
      <p:cxnSp>
        <p:nvCxnSpPr>
          <p:cNvPr id="10" name="Rak pilkoppling 9">
            <a:extLst>
              <a:ext uri="{FF2B5EF4-FFF2-40B4-BE49-F238E27FC236}">
                <a16:creationId xmlns:a16="http://schemas.microsoft.com/office/drawing/2014/main" id="{0C2A7165-3FEF-4EFA-8CE8-1E8BA44926AE}"/>
              </a:ext>
            </a:extLst>
          </p:cNvPr>
          <p:cNvCxnSpPr>
            <a:cxnSpLocks/>
          </p:cNvCxnSpPr>
          <p:nvPr/>
        </p:nvCxnSpPr>
        <p:spPr>
          <a:xfrm flipV="1">
            <a:off x="5364088" y="2427734"/>
            <a:ext cx="2232248" cy="20882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k pilkoppling 7">
            <a:extLst>
              <a:ext uri="{FF2B5EF4-FFF2-40B4-BE49-F238E27FC236}">
                <a16:creationId xmlns:a16="http://schemas.microsoft.com/office/drawing/2014/main" id="{BAFD1F3C-5125-4404-9843-7D19B8406B4B}"/>
              </a:ext>
            </a:extLst>
          </p:cNvPr>
          <p:cNvCxnSpPr>
            <a:cxnSpLocks/>
          </p:cNvCxnSpPr>
          <p:nvPr/>
        </p:nvCxnSpPr>
        <p:spPr>
          <a:xfrm flipV="1">
            <a:off x="5364088" y="2314472"/>
            <a:ext cx="2286785" cy="22014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20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419" y="436384"/>
            <a:ext cx="6552821" cy="479182"/>
          </a:xfrm>
        </p:spPr>
        <p:txBody>
          <a:bodyPr/>
          <a:lstStyle/>
          <a:p>
            <a:r>
              <a:rPr lang="en-AU" sz="1800" dirty="0"/>
              <a:t>Governance of Sweden – Healthcare and Welfare in Sweden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6"/>
          </p:nvPr>
        </p:nvSpPr>
        <p:spPr>
          <a:xfrm>
            <a:off x="467544" y="1224966"/>
            <a:ext cx="5616624" cy="36510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1500" b="1" u="sng" dirty="0"/>
              <a:t>National level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1350" spc="-15" dirty="0"/>
              <a:t>Elections to the Swedish parliament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1350" spc="-15" dirty="0"/>
              <a:t>Central government agencies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1350" spc="-15" dirty="0"/>
              <a:t>Regulations</a:t>
            </a:r>
          </a:p>
          <a:p>
            <a:pPr marL="0" indent="0">
              <a:buNone/>
            </a:pPr>
            <a:r>
              <a:rPr lang="en-AU" sz="1500" b="1" u="sng" spc="-15" dirty="0"/>
              <a:t>Regional level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1350" spc="-15" dirty="0"/>
              <a:t>21 regions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1350" spc="-15" dirty="0"/>
              <a:t>Elections to the County Council assembly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1350" spc="-15" dirty="0"/>
              <a:t>Responsible for organising, financing and providing health care services</a:t>
            </a:r>
          </a:p>
          <a:p>
            <a:pPr marL="0" indent="0">
              <a:buNone/>
            </a:pPr>
            <a:r>
              <a:rPr lang="en-AU" sz="1500" b="1" u="sng" spc="-15" dirty="0"/>
              <a:t>Local level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1350" spc="-15" dirty="0"/>
              <a:t>290 municipalities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1350" spc="-15" dirty="0"/>
              <a:t>Elections to the Municipal Council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1350" spc="-15" dirty="0"/>
              <a:t>Responsible for social services, care of the elderly and disabled</a:t>
            </a:r>
          </a:p>
          <a:p>
            <a:endParaRPr lang="en-AU" sz="1350" dirty="0"/>
          </a:p>
          <a:p>
            <a:endParaRPr lang="en-AU" sz="1350" dirty="0"/>
          </a:p>
          <a:p>
            <a:endParaRPr lang="en-AU" sz="1350" dirty="0"/>
          </a:p>
        </p:txBody>
      </p:sp>
      <p:grpSp>
        <p:nvGrpSpPr>
          <p:cNvPr id="13" name="Grupp 12"/>
          <p:cNvGrpSpPr/>
          <p:nvPr/>
        </p:nvGrpSpPr>
        <p:grpSpPr>
          <a:xfrm>
            <a:off x="7033964" y="3659672"/>
            <a:ext cx="1714500" cy="1118939"/>
            <a:chOff x="6858000" y="3763569"/>
            <a:chExt cx="2286001" cy="1491919"/>
          </a:xfrm>
        </p:grpSpPr>
        <p:sp>
          <p:nvSpPr>
            <p:cNvPr id="6" name="Rektangel med rundade hörn 5"/>
            <p:cNvSpPr/>
            <p:nvPr/>
          </p:nvSpPr>
          <p:spPr>
            <a:xfrm>
              <a:off x="6858000" y="4031352"/>
              <a:ext cx="2085975" cy="1224136"/>
            </a:xfrm>
            <a:prstGeom prst="roundRect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350"/>
            </a:p>
          </p:txBody>
        </p:sp>
        <p:sp>
          <p:nvSpPr>
            <p:cNvPr id="3" name="Rektangel 2"/>
            <p:cNvSpPr/>
            <p:nvPr/>
          </p:nvSpPr>
          <p:spPr>
            <a:xfrm>
              <a:off x="6858001" y="3763569"/>
              <a:ext cx="2286000" cy="1405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300"/>
                </a:spcAft>
              </a:pPr>
              <a:endParaRPr lang="en-AU" sz="1200" spc="-15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300"/>
                </a:spcAft>
              </a:pPr>
              <a:r>
                <a:rPr lang="en-AU" sz="1200" spc="-15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Each level is autonomous with taxation rights and elected every 4 years</a:t>
              </a:r>
            </a:p>
          </p:txBody>
        </p:sp>
      </p:grpSp>
      <p:pic>
        <p:nvPicPr>
          <p:cNvPr id="1032" name="Picture 8" descr="Bildresultat fÃ¶r sverigekarta kontur">
            <a:extLst>
              <a:ext uri="{FF2B5EF4-FFF2-40B4-BE49-F238E27FC236}">
                <a16:creationId xmlns:a16="http://schemas.microsoft.com/office/drawing/2014/main" id="{A36B0D17-648E-4B42-B5FC-99A0A613F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349" y="843558"/>
            <a:ext cx="1582171" cy="298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569FBF09-6FD0-491E-A859-73A401831CAE}"/>
              </a:ext>
            </a:extLst>
          </p:cNvPr>
          <p:cNvSpPr/>
          <p:nvPr/>
        </p:nvSpPr>
        <p:spPr>
          <a:xfrm rot="16200000">
            <a:off x="7008720" y="2196986"/>
            <a:ext cx="2740903" cy="456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>
                <a:latin typeface="Arial" panose="020B0604020202020204" pitchFamily="34" charset="0"/>
                <a:cs typeface="Arial" panose="020B0604020202020204" pitchFamily="34" charset="0"/>
              </a:rPr>
              <a:t>Pharmacies</a:t>
            </a:r>
          </a:p>
        </p:txBody>
      </p:sp>
    </p:spTree>
    <p:extLst>
      <p:ext uri="{BB962C8B-B14F-4D97-AF65-F5344CB8AC3E}">
        <p14:creationId xmlns:p14="http://schemas.microsoft.com/office/powerpoint/2010/main" val="137456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ktangel 30"/>
          <p:cNvSpPr/>
          <p:nvPr/>
        </p:nvSpPr>
        <p:spPr>
          <a:xfrm>
            <a:off x="3687910" y="1221600"/>
            <a:ext cx="1748186" cy="142149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vert270" lIns="27000" tIns="27000" rIns="27000" bIns="27000" rtlCol="0" anchor="t" anchorCtr="0"/>
          <a:lstStyle/>
          <a:p>
            <a:pPr algn="ctr"/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24" name="Rektangel 23"/>
          <p:cNvSpPr/>
          <p:nvPr/>
        </p:nvSpPr>
        <p:spPr>
          <a:xfrm>
            <a:off x="5544108" y="1221600"/>
            <a:ext cx="1998222" cy="142149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vert270" lIns="27000" tIns="27000" rIns="27000" bIns="27000" rtlCol="0" anchor="t" anchorCtr="0"/>
          <a:lstStyle/>
          <a:p>
            <a:pPr algn="ctr"/>
            <a:r>
              <a:rPr lang="sv-SE" sz="1200" dirty="0" err="1">
                <a:solidFill>
                  <a:schemeClr val="tx1"/>
                </a:solidFill>
              </a:rPr>
              <a:t>Pharmacies</a:t>
            </a: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1655676" y="1221600"/>
            <a:ext cx="1944216" cy="142149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  <a:tint val="66000"/>
                  <a:satMod val="160000"/>
                </a:schemeClr>
              </a:gs>
              <a:gs pos="50000">
                <a:schemeClr val="tx2">
                  <a:lumMod val="75000"/>
                  <a:tint val="44500"/>
                  <a:satMod val="160000"/>
                </a:schemeClr>
              </a:gs>
              <a:gs pos="100000">
                <a:schemeClr val="tx2">
                  <a:lumMod val="75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vert270" lIns="27000" tIns="27000" rIns="27000" bIns="27000" rtlCol="0" anchor="t" anchorCtr="0"/>
          <a:lstStyle/>
          <a:p>
            <a:pPr algn="ctr"/>
            <a:r>
              <a:rPr lang="sv-SE" sz="1200" dirty="0">
                <a:solidFill>
                  <a:schemeClr val="tx1"/>
                </a:solidFill>
              </a:rPr>
              <a:t>Health </a:t>
            </a:r>
            <a:r>
              <a:rPr lang="sv-SE" sz="1200" dirty="0" err="1">
                <a:solidFill>
                  <a:schemeClr val="tx1"/>
                </a:solidFill>
              </a:rPr>
              <a:t>care</a:t>
            </a: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1655676" y="3111810"/>
            <a:ext cx="5886654" cy="172819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lIns="27000" tIns="27000" rIns="27000" bIns="27000" rtlCol="0" anchor="t" anchorCtr="0"/>
          <a:lstStyle/>
          <a:p>
            <a:pPr algn="ctr"/>
            <a:r>
              <a:rPr lang="sv-SE" sz="1350" dirty="0"/>
              <a:t>Swedish </a:t>
            </a:r>
            <a:r>
              <a:rPr lang="sv-SE" sz="1350" dirty="0" err="1"/>
              <a:t>eHealth</a:t>
            </a:r>
            <a:r>
              <a:rPr lang="sv-SE" sz="1350" dirty="0"/>
              <a:t> Agency</a:t>
            </a:r>
            <a:endParaRPr lang="sv-SE" sz="1200" dirty="0"/>
          </a:p>
        </p:txBody>
      </p:sp>
      <p:cxnSp>
        <p:nvCxnSpPr>
          <p:cNvPr id="15" name="Rak 14"/>
          <p:cNvCxnSpPr>
            <a:cxnSpLocks/>
          </p:cNvCxnSpPr>
          <p:nvPr/>
        </p:nvCxnSpPr>
        <p:spPr>
          <a:xfrm>
            <a:off x="2721442" y="2394127"/>
            <a:ext cx="785719" cy="1343181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k 15"/>
          <p:cNvCxnSpPr>
            <a:cxnSpLocks/>
          </p:cNvCxnSpPr>
          <p:nvPr/>
        </p:nvCxnSpPr>
        <p:spPr>
          <a:xfrm flipH="1">
            <a:off x="5928412" y="2376862"/>
            <a:ext cx="671912" cy="1391183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ak 37"/>
          <p:cNvCxnSpPr>
            <a:cxnSpLocks/>
            <a:stCxn id="36" idx="2"/>
          </p:cNvCxnSpPr>
          <p:nvPr/>
        </p:nvCxnSpPr>
        <p:spPr>
          <a:xfrm flipH="1">
            <a:off x="4610650" y="2362695"/>
            <a:ext cx="15083" cy="13667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95026" y="357456"/>
            <a:ext cx="7067549" cy="479182"/>
          </a:xfrm>
        </p:spPr>
        <p:txBody>
          <a:bodyPr/>
          <a:lstStyle/>
          <a:p>
            <a:r>
              <a:rPr lang="sv-SE" dirty="0"/>
              <a:t>E-</a:t>
            </a:r>
            <a:r>
              <a:rPr lang="sv-SE" dirty="0" err="1"/>
              <a:t>prescriptions</a:t>
            </a:r>
            <a:endParaRPr lang="sv-SE" dirty="0"/>
          </a:p>
        </p:txBody>
      </p:sp>
      <p:sp>
        <p:nvSpPr>
          <p:cNvPr id="6" name="Rektangel med rundade hörn 5"/>
          <p:cNvSpPr/>
          <p:nvPr/>
        </p:nvSpPr>
        <p:spPr>
          <a:xfrm>
            <a:off x="2126646" y="1660617"/>
            <a:ext cx="1257222" cy="702078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75000"/>
                  <a:tint val="66000"/>
                  <a:satMod val="160000"/>
                </a:schemeClr>
              </a:gs>
              <a:gs pos="50000">
                <a:schemeClr val="tx2">
                  <a:lumMod val="75000"/>
                  <a:tint val="44500"/>
                  <a:satMod val="160000"/>
                </a:schemeClr>
              </a:gs>
              <a:gs pos="100000">
                <a:schemeClr val="tx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Receptmodul i journalsystem</a:t>
            </a:r>
          </a:p>
        </p:txBody>
      </p:sp>
      <p:sp>
        <p:nvSpPr>
          <p:cNvPr id="7" name="Rektangel med rundade hörn 6"/>
          <p:cNvSpPr/>
          <p:nvPr/>
        </p:nvSpPr>
        <p:spPr>
          <a:xfrm>
            <a:off x="5922150" y="1660617"/>
            <a:ext cx="1512168" cy="702078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Receptexpeditions-system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2156998" y="1275607"/>
            <a:ext cx="809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/>
              <a:t>Prescribers</a:t>
            </a:r>
            <a:endParaRPr lang="sv-SE" sz="1200" dirty="0"/>
          </a:p>
        </p:txBody>
      </p:sp>
      <p:sp>
        <p:nvSpPr>
          <p:cNvPr id="10" name="textruta 9"/>
          <p:cNvSpPr txBox="1"/>
          <p:nvPr/>
        </p:nvSpPr>
        <p:spPr>
          <a:xfrm>
            <a:off x="5922151" y="1275607"/>
            <a:ext cx="84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/>
              <a:t>Pharmacists</a:t>
            </a:r>
            <a:endParaRPr lang="sv-SE" sz="1200" dirty="0"/>
          </a:p>
        </p:txBody>
      </p:sp>
      <p:sp>
        <p:nvSpPr>
          <p:cNvPr id="12" name="Magnetskiva 11"/>
          <p:cNvSpPr/>
          <p:nvPr/>
        </p:nvSpPr>
        <p:spPr>
          <a:xfrm>
            <a:off x="2701251" y="3705876"/>
            <a:ext cx="4173546" cy="1026114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E-</a:t>
            </a:r>
            <a:r>
              <a:rPr lang="sv-SE" sz="1200" dirty="0" err="1"/>
              <a:t>prescriptions</a:t>
            </a:r>
            <a:r>
              <a:rPr lang="sv-SE" sz="1200" dirty="0"/>
              <a:t>, </a:t>
            </a:r>
            <a:r>
              <a:rPr lang="sv-SE" sz="1200" dirty="0" err="1"/>
              <a:t>Sales</a:t>
            </a:r>
            <a:r>
              <a:rPr lang="sv-SE" sz="1200" dirty="0"/>
              <a:t> </a:t>
            </a:r>
            <a:r>
              <a:rPr lang="sv-SE" sz="1200" dirty="0" err="1"/>
              <a:t>transcations</a:t>
            </a:r>
            <a:r>
              <a:rPr lang="sv-SE" sz="1200" dirty="0"/>
              <a:t> </a:t>
            </a:r>
            <a:r>
              <a:rPr lang="sv-SE" sz="1200" dirty="0" err="1"/>
              <a:t>etc</a:t>
            </a:r>
            <a:endParaRPr lang="sv-SE" sz="1200" dirty="0"/>
          </a:p>
        </p:txBody>
      </p:sp>
      <p:sp>
        <p:nvSpPr>
          <p:cNvPr id="26" name="Rektangel med rundade hörn 25"/>
          <p:cNvSpPr/>
          <p:nvPr/>
        </p:nvSpPr>
        <p:spPr>
          <a:xfrm>
            <a:off x="2072640" y="1599642"/>
            <a:ext cx="1257222" cy="702078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75000"/>
                  <a:tint val="66000"/>
                  <a:satMod val="160000"/>
                </a:schemeClr>
              </a:gs>
              <a:gs pos="50000">
                <a:schemeClr val="tx2">
                  <a:lumMod val="75000"/>
                  <a:tint val="44500"/>
                  <a:satMod val="160000"/>
                </a:schemeClr>
              </a:gs>
              <a:gs pos="100000">
                <a:schemeClr val="tx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Receptmodul i journalsystem</a:t>
            </a:r>
          </a:p>
        </p:txBody>
      </p:sp>
      <p:sp>
        <p:nvSpPr>
          <p:cNvPr id="33" name="Rektangel med rundade hörn 32"/>
          <p:cNvSpPr/>
          <p:nvPr/>
        </p:nvSpPr>
        <p:spPr>
          <a:xfrm>
            <a:off x="5868144" y="1599642"/>
            <a:ext cx="1512168" cy="702078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Receptexpeditions-system</a:t>
            </a:r>
          </a:p>
        </p:txBody>
      </p:sp>
      <p:sp>
        <p:nvSpPr>
          <p:cNvPr id="34" name="Rektangel med rundade hörn 33"/>
          <p:cNvSpPr/>
          <p:nvPr/>
        </p:nvSpPr>
        <p:spPr>
          <a:xfrm>
            <a:off x="5814138" y="1545636"/>
            <a:ext cx="1512168" cy="702078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 err="1"/>
              <a:t>Pharmacy</a:t>
            </a:r>
            <a:r>
              <a:rPr lang="sv-SE" sz="1200" dirty="0"/>
              <a:t> systems</a:t>
            </a:r>
          </a:p>
        </p:txBody>
      </p:sp>
      <p:sp>
        <p:nvSpPr>
          <p:cNvPr id="35" name="Rektangel med rundade hörn 34"/>
          <p:cNvSpPr/>
          <p:nvPr/>
        </p:nvSpPr>
        <p:spPr>
          <a:xfrm>
            <a:off x="2018634" y="1545636"/>
            <a:ext cx="1257222" cy="702078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75000"/>
                  <a:tint val="66000"/>
                  <a:satMod val="160000"/>
                </a:schemeClr>
              </a:gs>
              <a:gs pos="50000">
                <a:schemeClr val="tx2">
                  <a:lumMod val="75000"/>
                  <a:tint val="44500"/>
                  <a:satMod val="160000"/>
                </a:schemeClr>
              </a:gs>
              <a:gs pos="100000">
                <a:schemeClr val="tx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Care </a:t>
            </a:r>
            <a:r>
              <a:rPr lang="sv-SE" sz="1200" dirty="0" err="1"/>
              <a:t>provider</a:t>
            </a:r>
            <a:r>
              <a:rPr lang="sv-SE" sz="1200" dirty="0"/>
              <a:t> systems</a:t>
            </a:r>
          </a:p>
        </p:txBody>
      </p:sp>
      <p:sp>
        <p:nvSpPr>
          <p:cNvPr id="36" name="Rektangel med rundade hörn 35"/>
          <p:cNvSpPr/>
          <p:nvPr/>
        </p:nvSpPr>
        <p:spPr>
          <a:xfrm>
            <a:off x="4139679" y="1660617"/>
            <a:ext cx="972108" cy="702078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Receptexpeditions-system</a:t>
            </a:r>
          </a:p>
        </p:txBody>
      </p:sp>
      <p:sp>
        <p:nvSpPr>
          <p:cNvPr id="37" name="textruta 36"/>
          <p:cNvSpPr txBox="1"/>
          <p:nvPr/>
        </p:nvSpPr>
        <p:spPr>
          <a:xfrm>
            <a:off x="4038950" y="1275607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err="1"/>
              <a:t>Individuals</a:t>
            </a:r>
            <a:endParaRPr lang="sv-SE" sz="1200" dirty="0"/>
          </a:p>
        </p:txBody>
      </p:sp>
      <p:sp>
        <p:nvSpPr>
          <p:cNvPr id="39" name="Rektangel med rundade hörn 38"/>
          <p:cNvSpPr/>
          <p:nvPr/>
        </p:nvSpPr>
        <p:spPr>
          <a:xfrm>
            <a:off x="4070590" y="1599642"/>
            <a:ext cx="972108" cy="702078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/>
              <a:t>Receptexpeditions-system</a:t>
            </a:r>
          </a:p>
        </p:txBody>
      </p:sp>
      <p:sp>
        <p:nvSpPr>
          <p:cNvPr id="40" name="Rektangel med rundade hörn 39"/>
          <p:cNvSpPr/>
          <p:nvPr/>
        </p:nvSpPr>
        <p:spPr>
          <a:xfrm>
            <a:off x="4016584" y="1545636"/>
            <a:ext cx="972108" cy="702078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200" dirty="0" err="1"/>
              <a:t>Apps</a:t>
            </a:r>
            <a:r>
              <a:rPr lang="sv-SE" sz="1200" dirty="0"/>
              <a:t>, webbs</a:t>
            </a:r>
          </a:p>
        </p:txBody>
      </p:sp>
    </p:spTree>
    <p:extLst>
      <p:ext uri="{BB962C8B-B14F-4D97-AF65-F5344CB8AC3E}">
        <p14:creationId xmlns:p14="http://schemas.microsoft.com/office/powerpoint/2010/main" val="248613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4" grpId="0" animBg="1"/>
      <p:bldP spid="4" grpId="0" animBg="1"/>
      <p:bldP spid="5" grpId="0" animBg="1"/>
      <p:bldP spid="6" grpId="0" animBg="1"/>
      <p:bldP spid="7" grpId="0" animBg="1"/>
      <p:bldP spid="9" grpId="0"/>
      <p:bldP spid="10" grpId="0"/>
      <p:bldP spid="12" grpId="0" animBg="1"/>
      <p:bldP spid="26" grpId="0" animBg="1"/>
      <p:bldP spid="33" grpId="0" animBg="1"/>
      <p:bldP spid="34" grpId="0" animBg="1"/>
      <p:bldP spid="35" grpId="0" animBg="1"/>
      <p:bldP spid="36" grpId="0" animBg="1"/>
      <p:bldP spid="37" grpId="0"/>
      <p:bldP spid="39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/>
              <a:t>E-prescriptions for animals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6"/>
          </p:nvPr>
        </p:nvSpPr>
        <p:spPr>
          <a:xfrm>
            <a:off x="467544" y="1544098"/>
            <a:ext cx="6529387" cy="3294366"/>
          </a:xfrm>
        </p:spPr>
        <p:txBody>
          <a:bodyPr/>
          <a:lstStyle/>
          <a:p>
            <a:pPr marL="257175" indent="-257175"/>
            <a:r>
              <a:rPr dirty="0"/>
              <a:t>National prescription register for </a:t>
            </a:r>
            <a:r>
              <a:rPr lang="sv-SE" dirty="0" err="1"/>
              <a:t>prescriptions</a:t>
            </a:r>
            <a:r>
              <a:rPr lang="sv-SE" dirty="0"/>
              <a:t> for </a:t>
            </a:r>
            <a:r>
              <a:rPr dirty="0"/>
              <a:t>animals</a:t>
            </a:r>
            <a:endParaRPr lang="en-GB" dirty="0"/>
          </a:p>
          <a:p>
            <a:pPr marL="257175" indent="-257175"/>
            <a:r>
              <a:rPr dirty="0"/>
              <a:t>Many advantages for pet owners, veterinarians and pharmacies</a:t>
            </a:r>
          </a:p>
          <a:p>
            <a:pPr marL="257175" indent="-257175"/>
            <a:r>
              <a:rPr dirty="0"/>
              <a:t>Increasing use</a:t>
            </a:r>
            <a:endParaRPr lang="sv-SE" dirty="0"/>
          </a:p>
          <a:p>
            <a:pPr marL="257175" indent="-257175"/>
            <a:r>
              <a:rPr lang="en-GB" dirty="0"/>
              <a:t>More than 90% e-prescriptions in 2021</a:t>
            </a:r>
          </a:p>
          <a:p>
            <a:pPr marL="257175" indent="-257175"/>
            <a:endParaRPr lang="en-GB" dirty="0"/>
          </a:p>
        </p:txBody>
      </p:sp>
      <p:pic>
        <p:nvPicPr>
          <p:cNvPr id="6" name="Platshållare för innehåll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12" y="1709192"/>
            <a:ext cx="3206820" cy="312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24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>
          <a:xfrm>
            <a:off x="467544" y="699542"/>
            <a:ext cx="7067549" cy="479182"/>
          </a:xfrm>
        </p:spPr>
        <p:txBody>
          <a:bodyPr/>
          <a:lstStyle/>
          <a:p>
            <a:r>
              <a:rPr lang="sv-SE" sz="3200" dirty="0"/>
              <a:t>Support for </a:t>
            </a:r>
            <a:r>
              <a:rPr lang="sv-SE" sz="3200" dirty="0" err="1"/>
              <a:t>customer</a:t>
            </a:r>
            <a:r>
              <a:rPr lang="sv-SE" sz="3200" dirty="0"/>
              <a:t> </a:t>
            </a:r>
            <a:r>
              <a:rPr lang="sv-SE" sz="3200" dirty="0" err="1"/>
              <a:t>connection</a:t>
            </a:r>
            <a:endParaRPr lang="sv-SE" sz="3200" dirty="0"/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6"/>
          </p:nvPr>
        </p:nvSpPr>
        <p:spPr>
          <a:xfrm>
            <a:off x="611560" y="1476000"/>
            <a:ext cx="6529387" cy="32943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Our registers contain sensitive personal data. We are responsible for ensuring that external systems connect securely and offer:</a:t>
            </a:r>
          </a:p>
          <a:p>
            <a:pPr marL="528275" lvl="1" indent="-342900"/>
            <a:r>
              <a:rPr lang="en-US" sz="2000" dirty="0"/>
              <a:t>customer support and guidance</a:t>
            </a:r>
          </a:p>
          <a:p>
            <a:pPr marL="528275" lvl="1" indent="-342900"/>
            <a:r>
              <a:rPr lang="en-US" sz="2000" dirty="0"/>
              <a:t>validation and approval of healthcare- and pharmacy systems that exchange information in the flow of </a:t>
            </a:r>
            <a:r>
              <a:rPr lang="en-US" sz="2000" dirty="0" err="1"/>
              <a:t>ePrescriptions</a:t>
            </a:r>
            <a:endParaRPr lang="sv-SE" sz="2000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C31FC95D-BA5F-4E45-8B08-7D733D8A02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55526"/>
            <a:ext cx="2001900" cy="255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20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D64EED8-C483-4DEC-8829-514A82AAA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48175"/>
            <a:ext cx="8208912" cy="479182"/>
          </a:xfrm>
        </p:spPr>
        <p:txBody>
          <a:bodyPr/>
          <a:lstStyle/>
          <a:p>
            <a:r>
              <a:rPr lang="sv-SE" sz="2800" dirty="0">
                <a:latin typeface="Arial" panose="020B0604020202020204" pitchFamily="34" charset="0"/>
                <a:cs typeface="Arial" panose="020B0604020202020204" pitchFamily="34" charset="0"/>
              </a:rPr>
              <a:t>National </a:t>
            </a:r>
            <a:r>
              <a:rPr lang="sv-SE" sz="2800" dirty="0" err="1">
                <a:latin typeface="Arial" panose="020B0604020202020204" pitchFamily="34" charset="0"/>
                <a:cs typeface="Arial" panose="020B0604020202020204" pitchFamily="34" charset="0"/>
              </a:rPr>
              <a:t>medication</a:t>
            </a:r>
            <a:r>
              <a:rPr lang="sv-SE" sz="2800" dirty="0">
                <a:latin typeface="Arial" panose="020B0604020202020204" pitchFamily="34" charset="0"/>
                <a:cs typeface="Arial" panose="020B0604020202020204" pitchFamily="34" charset="0"/>
              </a:rPr>
              <a:t> list - </a:t>
            </a:r>
            <a:r>
              <a:rPr lang="sv-SE" sz="2800" dirty="0" err="1">
                <a:latin typeface="Arial" panose="020B0604020202020204" pitchFamily="34" charset="0"/>
                <a:cs typeface="Arial" panose="020B0604020202020204" pitchFamily="34" charset="0"/>
              </a:rPr>
              <a:t>Shared</a:t>
            </a:r>
            <a:r>
              <a:rPr lang="sv-SE" sz="2800" dirty="0">
                <a:latin typeface="Arial" panose="020B0604020202020204" pitchFamily="34" charset="0"/>
                <a:cs typeface="Arial" panose="020B0604020202020204" pitchFamily="34" charset="0"/>
              </a:rPr>
              <a:t> information</a:t>
            </a:r>
            <a:endParaRPr lang="sv-S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FCC454B-581E-438A-92D6-B0620722E1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89" y="1346835"/>
            <a:ext cx="1108549" cy="948951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0A1928EC-0331-4AD0-B905-009C4FB3DB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314" y="2646064"/>
            <a:ext cx="919378" cy="873630"/>
          </a:xfrm>
          <a:prstGeom prst="rect">
            <a:avLst/>
          </a:prstGeom>
        </p:spPr>
      </p:pic>
      <p:pic>
        <p:nvPicPr>
          <p:cNvPr id="8" name="Platshållare för innehåll 4">
            <a:extLst>
              <a:ext uri="{FF2B5EF4-FFF2-40B4-BE49-F238E27FC236}">
                <a16:creationId xmlns:a16="http://schemas.microsoft.com/office/drawing/2014/main" id="{2CF8C30A-7885-4908-BD14-1AAF007893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99315"/>
            <a:ext cx="1082982" cy="821180"/>
          </a:xfrm>
          <a:prstGeom prst="rect">
            <a:avLst/>
          </a:prstGeo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2D88E12B-4A77-46AC-A62B-053DA483420A}"/>
              </a:ext>
            </a:extLst>
          </p:cNvPr>
          <p:cNvSpPr txBox="1"/>
          <p:nvPr/>
        </p:nvSpPr>
        <p:spPr>
          <a:xfrm>
            <a:off x="1331640" y="1504223"/>
            <a:ext cx="572957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sv-SE" dirty="0">
                <a:latin typeface="Corbel" panose="020B0503020204020204" pitchFamily="34" charset="0"/>
              </a:rPr>
              <a:t>The national </a:t>
            </a:r>
            <a:r>
              <a:rPr lang="sv-SE" dirty="0" err="1">
                <a:latin typeface="Corbel" panose="020B0503020204020204" pitchFamily="34" charset="0"/>
              </a:rPr>
              <a:t>medication</a:t>
            </a:r>
            <a:r>
              <a:rPr lang="sv-SE" dirty="0">
                <a:latin typeface="Corbel" panose="020B0503020204020204" pitchFamily="34" charset="0"/>
              </a:rPr>
              <a:t> list </a:t>
            </a:r>
            <a:r>
              <a:rPr lang="sv-SE" dirty="0" err="1">
                <a:latin typeface="Corbel" panose="020B0503020204020204" pitchFamily="34" charset="0"/>
              </a:rPr>
              <a:t>provides</a:t>
            </a:r>
            <a:r>
              <a:rPr lang="sv-SE" dirty="0">
                <a:latin typeface="Corbel" panose="020B0503020204020204" pitchFamily="34" charset="0"/>
              </a:rPr>
              <a:t> </a:t>
            </a:r>
            <a:r>
              <a:rPr lang="sv-SE" dirty="0" err="1">
                <a:latin typeface="Corbel" panose="020B0503020204020204" pitchFamily="34" charset="0"/>
              </a:rPr>
              <a:t>detailed</a:t>
            </a:r>
            <a:r>
              <a:rPr lang="sv-SE" dirty="0">
                <a:latin typeface="Corbel" panose="020B0503020204020204" pitchFamily="34" charset="0"/>
              </a:rPr>
              <a:t> information </a:t>
            </a:r>
            <a:r>
              <a:rPr lang="sv-SE" dirty="0" err="1">
                <a:latin typeface="Corbel" panose="020B0503020204020204" pitchFamily="34" charset="0"/>
              </a:rPr>
              <a:t>about</a:t>
            </a:r>
            <a:r>
              <a:rPr lang="sv-SE" dirty="0">
                <a:latin typeface="Corbel" panose="020B0503020204020204" pitchFamily="34" charset="0"/>
              </a:rPr>
              <a:t> </a:t>
            </a:r>
            <a:r>
              <a:rPr lang="sv-SE" dirty="0" err="1">
                <a:latin typeface="Corbel" panose="020B0503020204020204" pitchFamily="34" charset="0"/>
              </a:rPr>
              <a:t>current</a:t>
            </a:r>
            <a:r>
              <a:rPr lang="sv-SE" dirty="0">
                <a:latin typeface="Corbel" panose="020B0503020204020204" pitchFamily="34" charset="0"/>
              </a:rPr>
              <a:t> and </a:t>
            </a:r>
            <a:r>
              <a:rPr lang="sv-SE" dirty="0" err="1">
                <a:latin typeface="Corbel" panose="020B0503020204020204" pitchFamily="34" charset="0"/>
              </a:rPr>
              <a:t>previously</a:t>
            </a:r>
            <a:r>
              <a:rPr lang="sv-SE" dirty="0">
                <a:latin typeface="Corbel" panose="020B0503020204020204" pitchFamily="34" charset="0"/>
              </a:rPr>
              <a:t> </a:t>
            </a:r>
            <a:r>
              <a:rPr lang="sv-SE" dirty="0" err="1">
                <a:latin typeface="Corbel" panose="020B0503020204020204" pitchFamily="34" charset="0"/>
              </a:rPr>
              <a:t>prescribed</a:t>
            </a:r>
            <a:r>
              <a:rPr lang="sv-SE" dirty="0">
                <a:latin typeface="Corbel" panose="020B0503020204020204" pitchFamily="34" charset="0"/>
              </a:rPr>
              <a:t> </a:t>
            </a:r>
            <a:r>
              <a:rPr lang="sv-SE" dirty="0" err="1">
                <a:latin typeface="Corbel" panose="020B0503020204020204" pitchFamily="34" charset="0"/>
              </a:rPr>
              <a:t>medicines</a:t>
            </a:r>
            <a:r>
              <a:rPr lang="sv-SE" dirty="0">
                <a:latin typeface="Corbel" panose="020B0503020204020204" pitchFamily="34" charset="0"/>
              </a:rPr>
              <a:t>.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536C0E28-83E5-411F-A1ED-3A93EBE8F7E0}"/>
              </a:ext>
            </a:extLst>
          </p:cNvPr>
          <p:cNvSpPr txBox="1"/>
          <p:nvPr/>
        </p:nvSpPr>
        <p:spPr>
          <a:xfrm>
            <a:off x="1369676" y="2416718"/>
            <a:ext cx="572957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sv-SE" dirty="0">
                <a:latin typeface="Corbel" panose="020B0503020204020204" pitchFamily="34" charset="0"/>
              </a:rPr>
              <a:t>Patients </a:t>
            </a:r>
            <a:r>
              <a:rPr lang="sv-SE" dirty="0" err="1">
                <a:latin typeface="Corbel" panose="020B0503020204020204" pitchFamily="34" charset="0"/>
              </a:rPr>
              <a:t>have</a:t>
            </a:r>
            <a:r>
              <a:rPr lang="sv-SE" dirty="0">
                <a:latin typeface="Corbel" panose="020B0503020204020204" pitchFamily="34" charset="0"/>
              </a:rPr>
              <a:t> access to the same information as the </a:t>
            </a:r>
            <a:r>
              <a:rPr lang="sv-SE" dirty="0" err="1">
                <a:latin typeface="Corbel" panose="020B0503020204020204" pitchFamily="34" charset="0"/>
              </a:rPr>
              <a:t>care</a:t>
            </a:r>
            <a:r>
              <a:rPr lang="sv-SE" dirty="0">
                <a:latin typeface="Corbel" panose="020B0503020204020204" pitchFamily="34" charset="0"/>
              </a:rPr>
              <a:t> </a:t>
            </a:r>
            <a:r>
              <a:rPr lang="sv-SE" dirty="0" err="1">
                <a:latin typeface="Corbel" panose="020B0503020204020204" pitchFamily="34" charset="0"/>
              </a:rPr>
              <a:t>providers</a:t>
            </a:r>
            <a:r>
              <a:rPr lang="sv-SE" dirty="0">
                <a:latin typeface="Corbel" panose="020B0503020204020204" pitchFamily="34" charset="0"/>
              </a:rPr>
              <a:t>, </a:t>
            </a:r>
            <a:r>
              <a:rPr lang="sv-SE" dirty="0" err="1">
                <a:latin typeface="Corbel" panose="020B0503020204020204" pitchFamily="34" charset="0"/>
              </a:rPr>
              <a:t>healthcare</a:t>
            </a:r>
            <a:r>
              <a:rPr lang="sv-SE" dirty="0">
                <a:latin typeface="Corbel" panose="020B0503020204020204" pitchFamily="34" charset="0"/>
              </a:rPr>
              <a:t> </a:t>
            </a:r>
            <a:r>
              <a:rPr lang="sv-SE" dirty="0" err="1">
                <a:latin typeface="Corbel" panose="020B0503020204020204" pitchFamily="34" charset="0"/>
              </a:rPr>
              <a:t>staff</a:t>
            </a:r>
            <a:r>
              <a:rPr lang="sv-SE" dirty="0">
                <a:latin typeface="Corbel" panose="020B0503020204020204" pitchFamily="34" charset="0"/>
              </a:rPr>
              <a:t> and </a:t>
            </a:r>
            <a:r>
              <a:rPr lang="sv-SE" dirty="0" err="1">
                <a:latin typeface="Corbel" panose="020B0503020204020204" pitchFamily="34" charset="0"/>
              </a:rPr>
              <a:t>pharmacists</a:t>
            </a:r>
            <a:r>
              <a:rPr lang="sv-SE" dirty="0">
                <a:latin typeface="Corbel" panose="020B0503020204020204" pitchFamily="34" charset="0"/>
              </a:rPr>
              <a:t>. Patients </a:t>
            </a:r>
            <a:r>
              <a:rPr lang="sv-SE" dirty="0" err="1">
                <a:latin typeface="Corbel" panose="020B0503020204020204" pitchFamily="34" charset="0"/>
              </a:rPr>
              <a:t>can</a:t>
            </a:r>
            <a:r>
              <a:rPr lang="sv-SE" dirty="0">
                <a:latin typeface="Corbel" panose="020B0503020204020204" pitchFamily="34" charset="0"/>
              </a:rPr>
              <a:t>  block access to </a:t>
            </a:r>
            <a:r>
              <a:rPr lang="sv-SE" dirty="0" err="1">
                <a:latin typeface="Corbel" panose="020B0503020204020204" pitchFamily="34" charset="0"/>
              </a:rPr>
              <a:t>certain</a:t>
            </a:r>
            <a:r>
              <a:rPr lang="sv-SE" dirty="0">
                <a:latin typeface="Corbel" panose="020B0503020204020204" pitchFamily="34" charset="0"/>
              </a:rPr>
              <a:t> information.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24E1AFB6-8F2E-4D62-80C0-0C0E6B90DB77}"/>
              </a:ext>
            </a:extLst>
          </p:cNvPr>
          <p:cNvSpPr txBox="1"/>
          <p:nvPr/>
        </p:nvSpPr>
        <p:spPr>
          <a:xfrm>
            <a:off x="1347172" y="3639915"/>
            <a:ext cx="572957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sv-SE" dirty="0" err="1">
                <a:latin typeface="Corbel" panose="020B0503020204020204" pitchFamily="34" charset="0"/>
              </a:rPr>
              <a:t>Pharmacist</a:t>
            </a:r>
            <a:r>
              <a:rPr lang="sv-SE" dirty="0">
                <a:latin typeface="Corbel" panose="020B0503020204020204" pitchFamily="34" charset="0"/>
              </a:rPr>
              <a:t> </a:t>
            </a:r>
            <a:r>
              <a:rPr lang="sv-SE" dirty="0" err="1">
                <a:latin typeface="Corbel" panose="020B0503020204020204" pitchFamily="34" charset="0"/>
              </a:rPr>
              <a:t>can</a:t>
            </a:r>
            <a:r>
              <a:rPr lang="sv-SE" dirty="0">
                <a:latin typeface="Corbel" panose="020B0503020204020204" pitchFamily="34" charset="0"/>
              </a:rPr>
              <a:t> </a:t>
            </a:r>
            <a:r>
              <a:rPr lang="sv-SE" dirty="0" err="1">
                <a:latin typeface="Corbel" panose="020B0503020204020204" pitchFamily="34" charset="0"/>
              </a:rPr>
              <a:t>see</a:t>
            </a:r>
            <a:r>
              <a:rPr lang="sv-SE" dirty="0">
                <a:latin typeface="Corbel" panose="020B0503020204020204" pitchFamily="34" charset="0"/>
              </a:rPr>
              <a:t> the same information as the patient and </a:t>
            </a:r>
            <a:r>
              <a:rPr lang="sv-SE" dirty="0" err="1">
                <a:latin typeface="Corbel" panose="020B0503020204020204" pitchFamily="34" charset="0"/>
              </a:rPr>
              <a:t>healthcare</a:t>
            </a:r>
            <a:r>
              <a:rPr lang="sv-SE" dirty="0">
                <a:latin typeface="Corbel" panose="020B0503020204020204" pitchFamily="34" charset="0"/>
              </a:rPr>
              <a:t> </a:t>
            </a:r>
            <a:r>
              <a:rPr lang="sv-SE" dirty="0" err="1">
                <a:latin typeface="Corbel" panose="020B0503020204020204" pitchFamily="34" charset="0"/>
              </a:rPr>
              <a:t>staff</a:t>
            </a:r>
            <a:r>
              <a:rPr lang="sv-SE" dirty="0">
                <a:latin typeface="Corbel" panose="020B0503020204020204" pitchFamily="34" charset="0"/>
              </a:rPr>
              <a:t>, and </a:t>
            </a:r>
            <a:r>
              <a:rPr lang="sv-SE" dirty="0" err="1">
                <a:latin typeface="Corbel" panose="020B0503020204020204" pitchFamily="34" charset="0"/>
              </a:rPr>
              <a:t>with</a:t>
            </a:r>
            <a:r>
              <a:rPr lang="sv-SE" dirty="0">
                <a:latin typeface="Corbel" panose="020B0503020204020204" pitchFamily="34" charset="0"/>
              </a:rPr>
              <a:t> the patients </a:t>
            </a:r>
            <a:r>
              <a:rPr lang="sv-SE" dirty="0" err="1">
                <a:latin typeface="Corbel" panose="020B0503020204020204" pitchFamily="34" charset="0"/>
              </a:rPr>
              <a:t>concent</a:t>
            </a:r>
            <a:r>
              <a:rPr lang="sv-SE" dirty="0">
                <a:latin typeface="Corbel" panose="020B0503020204020204" pitchFamily="34" charset="0"/>
              </a:rPr>
              <a:t>, </a:t>
            </a:r>
            <a:r>
              <a:rPr lang="sv-SE" dirty="0" err="1">
                <a:latin typeface="Corbel" panose="020B0503020204020204" pitchFamily="34" charset="0"/>
              </a:rPr>
              <a:t>prescription</a:t>
            </a:r>
            <a:r>
              <a:rPr lang="sv-SE" dirty="0">
                <a:latin typeface="Corbel" panose="020B0503020204020204" pitchFamily="34" charset="0"/>
              </a:rPr>
              <a:t> cause.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F37C033E-9EED-46E3-A118-2C98BE109D1E}"/>
              </a:ext>
            </a:extLst>
          </p:cNvPr>
          <p:cNvSpPr txBox="1"/>
          <p:nvPr/>
        </p:nvSpPr>
        <p:spPr>
          <a:xfrm>
            <a:off x="7740352" y="134683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SE" dirty="0">
              <a:latin typeface="Corbel" panose="020B0503020204020204" pitchFamily="34" charset="0"/>
            </a:endParaRPr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D78E63DA-A612-449E-BE2A-B90283FF4BC6}"/>
              </a:ext>
            </a:extLst>
          </p:cNvPr>
          <p:cNvSpPr txBox="1"/>
          <p:nvPr/>
        </p:nvSpPr>
        <p:spPr>
          <a:xfrm>
            <a:off x="7247801" y="1635646"/>
            <a:ext cx="1786296" cy="28007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Corbel" panose="020B0503020204020204" pitchFamily="34" charset="0"/>
              </a:rPr>
              <a:t>All </a:t>
            </a:r>
            <a:r>
              <a:rPr lang="sv-SE" sz="1600" b="1" dirty="0" err="1">
                <a:latin typeface="Corbel" panose="020B0503020204020204" pitchFamily="34" charset="0"/>
              </a:rPr>
              <a:t>pharmacies</a:t>
            </a:r>
            <a:r>
              <a:rPr lang="sv-SE" sz="1600" b="1" dirty="0">
                <a:latin typeface="Corbel" panose="020B0503020204020204" pitchFamily="34" charset="0"/>
              </a:rPr>
              <a:t>  </a:t>
            </a:r>
            <a:r>
              <a:rPr lang="sv-SE" sz="1600" b="1" dirty="0" err="1">
                <a:latin typeface="Corbel" panose="020B0503020204020204" pitchFamily="34" charset="0"/>
              </a:rPr>
              <a:t>report</a:t>
            </a:r>
            <a:r>
              <a:rPr lang="sv-SE" sz="1600" b="1" dirty="0">
                <a:latin typeface="Corbel" panose="020B0503020204020204" pitchFamily="34" charset="0"/>
              </a:rPr>
              <a:t> to the eHealth Agency information on </a:t>
            </a:r>
            <a:r>
              <a:rPr lang="sv-SE" sz="1600" b="1" dirty="0" err="1">
                <a:latin typeface="Corbel" panose="020B0503020204020204" pitchFamily="34" charset="0"/>
              </a:rPr>
              <a:t>dispensed</a:t>
            </a:r>
            <a:r>
              <a:rPr lang="sv-SE" sz="1600" b="1" dirty="0">
                <a:latin typeface="Corbel" panose="020B0503020204020204" pitchFamily="34" charset="0"/>
              </a:rPr>
              <a:t> </a:t>
            </a:r>
            <a:r>
              <a:rPr lang="sv-SE" sz="1600" b="1" dirty="0" err="1">
                <a:latin typeface="Corbel" panose="020B0503020204020204" pitchFamily="34" charset="0"/>
              </a:rPr>
              <a:t>prescriptions</a:t>
            </a:r>
            <a:r>
              <a:rPr lang="sv-SE" sz="1600" b="1" dirty="0">
                <a:latin typeface="Corbel" panose="020B0503020204020204" pitchFamily="34" charset="0"/>
              </a:rPr>
              <a:t>.</a:t>
            </a:r>
          </a:p>
          <a:p>
            <a:r>
              <a:rPr lang="en-US" sz="1600" b="1" dirty="0">
                <a:latin typeface="Corbel" panose="020B0503020204020204" pitchFamily="34" charset="0"/>
              </a:rPr>
              <a:t>This information is used, among other things, to share information.</a:t>
            </a:r>
            <a:endParaRPr lang="sv-SE" sz="1600" b="1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86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National Drug Statistics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GB" dirty="0"/>
              <a:t>The Swedish eHealth Agency are responsible for Sweden’s national drug statistics</a:t>
            </a:r>
          </a:p>
          <a:p>
            <a:r>
              <a:rPr lang="en-GB" dirty="0"/>
              <a:t>We compile, process and publish statistics on pharmaceutical sales in Sweden</a:t>
            </a:r>
          </a:p>
          <a:p>
            <a:r>
              <a:rPr lang="en-GB" dirty="0"/>
              <a:t>The Swedish drug statistics are unique as we have a long history of statistics (through previous government ownership)</a:t>
            </a:r>
          </a:p>
          <a:p>
            <a:endParaRPr lang="sv-SE" dirty="0"/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960713"/>
            <a:ext cx="2885438" cy="167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9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6-0105_ehm_mall_16-9">
  <a:themeElements>
    <a:clrScheme name="Anpassad 163">
      <a:dk1>
        <a:srgbClr val="000000"/>
      </a:dk1>
      <a:lt1>
        <a:sysClr val="window" lastClr="FFFFFF"/>
      </a:lt1>
      <a:dk2>
        <a:srgbClr val="4AC9FF"/>
      </a:dk2>
      <a:lt2>
        <a:srgbClr val="EEECE1"/>
      </a:lt2>
      <a:accent1>
        <a:srgbClr val="620063"/>
      </a:accent1>
      <a:accent2>
        <a:srgbClr val="55575A"/>
      </a:accent2>
      <a:accent3>
        <a:srgbClr val="4AC9FF"/>
      </a:accent3>
      <a:accent4>
        <a:srgbClr val="620063"/>
      </a:accent4>
      <a:accent5>
        <a:srgbClr val="000000"/>
      </a:accent5>
      <a:accent6>
        <a:srgbClr val="000000"/>
      </a:accent6>
      <a:hlink>
        <a:srgbClr val="000000"/>
      </a:hlink>
      <a:folHlink>
        <a:srgbClr val="620063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mall_ehalsomyndigheten_juni2020.pptx  -  Skrivskyddad" id="{152249B1-0863-42DD-A421-5D895CC75640}" vid="{4FFBBA76-5D53-4A8C-B2CC-09390769B103}"/>
    </a:ext>
  </a:extLst>
</a:theme>
</file>

<file path=ppt/theme/theme2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C43B490A224CEA4AA6ECAAC59E7A9674" ma:contentTypeVersion="4" ma:contentTypeDescription="Create a new document." ma:contentTypeScope="" ma:versionID="a57a1c71ad90ab2e3f6e29d9567b6a4f">
  <xsd:schema xmlns:xsd="http://www.w3.org/2001/XMLSchema" xmlns:xs="http://www.w3.org/2001/XMLSchema" xmlns:p="http://schemas.microsoft.com/office/2006/metadata/properties" xmlns:ns2="c28f52af-a8f8-4551-b8ae-866ae79b83b4" targetNamespace="http://schemas.microsoft.com/office/2006/metadata/properties" ma:root="true" ma:fieldsID="922d116d1adee4d8ca04ca391be2a0b7" ns2:_="">
    <xsd:import namespace="c28f52af-a8f8-4551-b8ae-866ae79b83b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8DEFC7-35B0-4D93-855F-82CDDFF886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D61F71-9E9A-46DE-84C8-9277DFF2573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c28f52af-a8f8-4551-b8ae-866ae79b83b4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68637E8-0437-4BD6-AD76-588670864E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eHM Powerpoint 16-9</Template>
  <TotalTime>843</TotalTime>
  <Words>840</Words>
  <Application>Microsoft Office PowerPoint</Application>
  <PresentationFormat>Bildspel på skärmen (16:9)</PresentationFormat>
  <Paragraphs>131</Paragraphs>
  <Slides>25</Slides>
  <Notes>12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25</vt:i4>
      </vt:variant>
    </vt:vector>
  </HeadingPairs>
  <TitlesOfParts>
    <vt:vector size="30" baseType="lpstr">
      <vt:lpstr>Arial</vt:lpstr>
      <vt:lpstr>Calibri</vt:lpstr>
      <vt:lpstr>Corbel</vt:lpstr>
      <vt:lpstr>Perpetua</vt:lpstr>
      <vt:lpstr>16-0105_ehm_mall_16-9</vt:lpstr>
      <vt:lpstr>The Swedish eHealth Agency</vt:lpstr>
      <vt:lpstr>About the Swedish eHealth Agency </vt:lpstr>
      <vt:lpstr>The Swedish eHealth Agency</vt:lpstr>
      <vt:lpstr>Governance of Sweden – Healthcare and Welfare in Sweden</vt:lpstr>
      <vt:lpstr>E-prescriptions</vt:lpstr>
      <vt:lpstr>E-prescriptions for animals</vt:lpstr>
      <vt:lpstr>Support for customer connection</vt:lpstr>
      <vt:lpstr>National medication list - Shared information</vt:lpstr>
      <vt:lpstr>National Drug Statistics</vt:lpstr>
      <vt:lpstr>Vision for eHealth 2025</vt:lpstr>
      <vt:lpstr>Vision for eHealth 2025</vt:lpstr>
      <vt:lpstr>  National care search system  Goverment assignment S2022/01372 </vt:lpstr>
      <vt:lpstr>Background</vt:lpstr>
      <vt:lpstr>Problems to solve</vt:lpstr>
      <vt:lpstr>Our assignment</vt:lpstr>
      <vt:lpstr>Cooperation</vt:lpstr>
      <vt:lpstr>Schedule</vt:lpstr>
      <vt:lpstr>Presentation of Estonian national booking system</vt:lpstr>
      <vt:lpstr>Areas of interest</vt:lpstr>
      <vt:lpstr>Our solution proposal</vt:lpstr>
      <vt:lpstr>The care search system must show:</vt:lpstr>
      <vt:lpstr>Our solution</vt:lpstr>
      <vt:lpstr>Q&amp;A</vt:lpstr>
      <vt:lpstr>Further cooperation between TEHIK and Swedish eHealth agency</vt:lpstr>
      <vt:lpstr>Thank you</vt:lpstr>
    </vt:vector>
  </TitlesOfParts>
  <Company>Apotekens 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Swedish eHealth Agency and Quality Registers</dc:title>
  <dc:creator>Emmeli Gross</dc:creator>
  <cp:lastModifiedBy>Maria Hassel</cp:lastModifiedBy>
  <cp:revision>29</cp:revision>
  <cp:lastPrinted>2015-11-23T14:39:37Z</cp:lastPrinted>
  <dcterms:created xsi:type="dcterms:W3CDTF">2021-12-07T08:40:50Z</dcterms:created>
  <dcterms:modified xsi:type="dcterms:W3CDTF">2023-01-13T14:52:19Z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0x010100DC1D8ECDB72C194F9F7841CC62E2C46500C43B490A224CEA4AA6ECAAC59E7A9674</vt:lpwstr>
  </property>
  <property fmtid="{D5CDD505-2E9C-101B-9397-08002B2CF9AE}" pid="3" name="ProjectRecno">
    <vt:lpwstr>200201</vt:lpwstr>
  </property>
</Properties>
</file>