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  <p:sldMasterId id="2147483681" r:id="rId3"/>
    <p:sldMasterId id="2147483694" r:id="rId4"/>
  </p:sldMasterIdLst>
  <p:notesMasterIdLst>
    <p:notesMasterId r:id="rId16"/>
  </p:notesMasterIdLst>
  <p:sldIdLst>
    <p:sldId id="256" r:id="rId5"/>
    <p:sldId id="2791" r:id="rId6"/>
    <p:sldId id="2809" r:id="rId7"/>
    <p:sldId id="2810" r:id="rId8"/>
    <p:sldId id="2827" r:id="rId9"/>
    <p:sldId id="383" r:id="rId10"/>
    <p:sldId id="2836" r:id="rId11"/>
    <p:sldId id="269" r:id="rId12"/>
    <p:sldId id="264" r:id="rId13"/>
    <p:sldId id="2837" r:id="rId14"/>
    <p:sldId id="316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Raleway" panose="020B0503030101060003" pitchFamily="34" charset="0"/>
      <p:regular r:id="rId23"/>
      <p:bold r:id="rId24"/>
      <p:italic r:id="rId25"/>
      <p:boldItalic r:id="rId26"/>
    </p:embeddedFont>
    <p:embeddedFont>
      <p:font typeface="Roboto Condensed" panose="02000000000000000000" pitchFamily="2" charset="0"/>
      <p:regular r:id="rId27"/>
      <p:bold r:id="rId28"/>
      <p:italic r:id="rId29"/>
      <p:boldItalic r:id="rId30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1pPr>
    <a:lvl2pPr marL="0" marR="0" indent="4572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2pPr>
    <a:lvl3pPr marL="0" marR="0" indent="9144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3pPr>
    <a:lvl4pPr marL="0" marR="0" indent="13716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4pPr>
    <a:lvl5pPr marL="0" marR="0" indent="18288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5pPr>
    <a:lvl6pPr marL="0" marR="0" indent="22860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6pPr>
    <a:lvl7pPr marL="0" marR="0" indent="27432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7pPr>
    <a:lvl8pPr marL="0" marR="0" indent="32004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8pPr>
    <a:lvl9pPr marL="0" marR="0" indent="3657600" algn="l" defTabSz="1066800" rtl="0" fontAlgn="auto" latinLnBrk="0" hangingPunct="0">
      <a:lnSpc>
        <a:spcPct val="9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646482"/>
        </a:solidFill>
        <a:effectLst/>
        <a:uFillTx/>
        <a:latin typeface="Raleway"/>
        <a:ea typeface="Raleway"/>
        <a:cs typeface="Raleway"/>
        <a:sym typeface="Raleway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EB8"/>
    <a:srgbClr val="ED675F"/>
    <a:srgbClr val="646380"/>
    <a:srgbClr val="71C9D7"/>
    <a:srgbClr val="78CCD9"/>
    <a:srgbClr val="646482"/>
    <a:srgbClr val="007386"/>
    <a:srgbClr val="4C4B61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AD5"/>
          </a:solidFill>
        </a:fill>
      </a:tcStyle>
    </a:wholeTbl>
    <a:band2H>
      <a:tcTxStyle/>
      <a:tcStyle>
        <a:tcBdr/>
        <a:fill>
          <a:solidFill>
            <a:srgbClr val="E7E6EB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CE5"/>
          </a:solidFill>
        </a:fill>
      </a:tcStyle>
    </a:wholeTbl>
    <a:band2H>
      <a:tcTxStyle/>
      <a:tcStyle>
        <a:tcBdr/>
        <a:fill>
          <a:solidFill>
            <a:srgbClr val="FFE7F2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ECA"/>
          </a:solidFill>
        </a:fill>
      </a:tcStyle>
    </a:wholeTbl>
    <a:band2H>
      <a:tcTxStyle/>
      <a:tcStyle>
        <a:tcBdr/>
        <a:fill>
          <a:solidFill>
            <a:srgbClr val="FFE8E6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0D1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75A5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ino Regular"/>
          <a:ea typeface="Aino Regular"/>
          <a:cs typeface="Aino Regular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solidFill>
            <a:srgbClr val="575A5D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solidFill>
            <a:srgbClr val="575A5D">
              <a:alpha val="20000"/>
            </a:srgbClr>
          </a:solidFill>
        </a:fill>
      </a:tcStyle>
    </a:firstCol>
    <a:la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50800" cap="flat">
              <a:solidFill>
                <a:srgbClr val="575A5D"/>
              </a:solidFill>
              <a:prstDash val="solid"/>
              <a:round/>
            </a:ln>
          </a:top>
          <a:bottom>
            <a:ln w="127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ino Bold"/>
          <a:ea typeface="Aino Bold"/>
          <a:cs typeface="Aino Bold"/>
        </a:font>
        <a:srgbClr val="575A5D"/>
      </a:tcTxStyle>
      <a:tcStyle>
        <a:tcBdr>
          <a:left>
            <a:ln w="12700" cap="flat">
              <a:solidFill>
                <a:srgbClr val="575A5D"/>
              </a:solidFill>
              <a:prstDash val="solid"/>
              <a:round/>
            </a:ln>
          </a:left>
          <a:right>
            <a:ln w="12700" cap="flat">
              <a:solidFill>
                <a:srgbClr val="575A5D"/>
              </a:solidFill>
              <a:prstDash val="solid"/>
              <a:round/>
            </a:ln>
          </a:right>
          <a:top>
            <a:ln w="12700" cap="flat">
              <a:solidFill>
                <a:srgbClr val="575A5D"/>
              </a:solidFill>
              <a:prstDash val="solid"/>
              <a:round/>
            </a:ln>
          </a:top>
          <a:bottom>
            <a:ln w="25400" cap="flat">
              <a:solidFill>
                <a:srgbClr val="575A5D"/>
              </a:solidFill>
              <a:prstDash val="solid"/>
              <a:round/>
            </a:ln>
          </a:bottom>
          <a:insideH>
            <a:ln w="12700" cap="flat">
              <a:solidFill>
                <a:srgbClr val="575A5D"/>
              </a:solidFill>
              <a:prstDash val="solid"/>
              <a:round/>
            </a:ln>
          </a:insideH>
          <a:insideV>
            <a:ln w="12700" cap="flat">
              <a:solidFill>
                <a:srgbClr val="575A5D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D27102A9-8310-4765-A935-A1911B00CA55}" styleName="Hele laad 1 – rõhk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792" autoAdjust="0"/>
  </p:normalViewPr>
  <p:slideViewPr>
    <p:cSldViewPr snapToGrid="0">
      <p:cViewPr varScale="1">
        <p:scale>
          <a:sx n="90" d="100"/>
          <a:sy n="90" d="100"/>
        </p:scale>
        <p:origin x="5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Raleway" panose="020B0503030101060003" pitchFamily="34" charset="0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E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9929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337581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52452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B44FA9-DCF0-4452-B17B-C95E92DBE927}" type="slidenum">
              <a:rPr kumimoji="0" lang="et-E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Raleway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t-E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09175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-2166597"/>
            <a:ext cx="13910296" cy="1890201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79699" y="219942"/>
            <a:ext cx="6291665" cy="3207053"/>
          </a:xfrm>
          <a:prstGeom prst="rect">
            <a:avLst/>
          </a:prstGeom>
        </p:spPr>
        <p:txBody>
          <a:bodyPr anchor="b"/>
          <a:lstStyle>
            <a:lvl1pPr>
              <a:defRPr sz="6500">
                <a:solidFill>
                  <a:srgbClr val="646482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60502"/>
            <a:ext cx="9754101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/>
            </a:lvl1pPr>
            <a:lvl2pPr marL="0" indent="0">
              <a:spcBef>
                <a:spcPts val="0"/>
              </a:spcBef>
              <a:buClrTx/>
              <a:buSzTx/>
              <a:buNone/>
              <a:defRPr sz="1800"/>
            </a:lvl2pPr>
            <a:lvl3pPr marL="0" indent="0">
              <a:spcBef>
                <a:spcPts val="0"/>
              </a:spcBef>
              <a:buClrTx/>
              <a:buSzTx/>
              <a:buNone/>
              <a:defRPr sz="1800"/>
            </a:lvl3pPr>
            <a:lvl4pPr marL="0" indent="0">
              <a:spcBef>
                <a:spcPts val="0"/>
              </a:spcBef>
              <a:buClrTx/>
              <a:buSzTx/>
              <a:buNone/>
              <a:defRPr sz="1800"/>
            </a:lvl4pPr>
            <a:lvl5pPr marL="0" indent="0">
              <a:spcBef>
                <a:spcPts val="0"/>
              </a:spcBef>
              <a:buClrTx/>
              <a:buSz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F2837B-0CD2-AF48-B833-B50CAE657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9546" y="529810"/>
            <a:ext cx="2268508" cy="83428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ages Square">
    <p:bg>
      <p:bgPr>
        <a:solidFill>
          <a:srgbClr val="6464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xfrm>
            <a:off x="681753" y="541378"/>
            <a:ext cx="2457101" cy="59350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2">
            <a:alphaModFix amt="10967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Rectangle"/>
          <p:cNvSpPr/>
          <p:nvPr/>
        </p:nvSpPr>
        <p:spPr>
          <a:xfrm>
            <a:off x="3668315" y="381595"/>
            <a:ext cx="8120361" cy="60948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E2CED-E99C-4A12-8544-775B9C7DFC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82064" y="658762"/>
            <a:ext cx="7538015" cy="55308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622618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t-EE"/>
              <a:t>Klõpsake juhtslaidi alapealkirja laadi redigeerimiseks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0299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65012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7800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67740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7" name="Kuupäeva kohatäid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8" name="Jaluse kohatäid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858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Kuupäeva kohatäid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85133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3" name="Jaluse kohatäid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038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287885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0474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879699" y="219942"/>
            <a:ext cx="9754101" cy="3207053"/>
          </a:xfrm>
          <a:prstGeom prst="rect">
            <a:avLst/>
          </a:prstGeom>
        </p:spPr>
        <p:txBody>
          <a:bodyPr anchor="b"/>
          <a:lstStyle>
            <a:lvl1pPr>
              <a:defRPr sz="6500">
                <a:solidFill>
                  <a:srgbClr val="646482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60502"/>
            <a:ext cx="9754101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/>
            </a:lvl1pPr>
            <a:lvl2pPr marL="0" indent="0">
              <a:spcBef>
                <a:spcPts val="0"/>
              </a:spcBef>
              <a:buClrTx/>
              <a:buSzTx/>
              <a:buNone/>
              <a:defRPr sz="1800"/>
            </a:lvl2pPr>
            <a:lvl3pPr marL="0" indent="0">
              <a:spcBef>
                <a:spcPts val="0"/>
              </a:spcBef>
              <a:buClrTx/>
              <a:buSzTx/>
              <a:buNone/>
              <a:defRPr sz="1800"/>
            </a:lvl3pPr>
            <a:lvl4pPr marL="0" indent="0">
              <a:spcBef>
                <a:spcPts val="0"/>
              </a:spcBef>
              <a:buClrTx/>
              <a:buSzTx/>
              <a:buNone/>
              <a:defRPr sz="1800"/>
            </a:lvl4pPr>
            <a:lvl5pPr marL="0" indent="0">
              <a:spcBef>
                <a:spcPts val="0"/>
              </a:spcBef>
              <a:buClrTx/>
              <a:buSz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542" y="-5302715"/>
            <a:ext cx="9468316" cy="12866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253066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85083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t-EE"/>
              <a:t>Muutke pealkirja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91174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1805134"/>
            <a:ext cx="12192000" cy="5052866"/>
          </a:xfrm>
          <a:prstGeom prst="rect">
            <a:avLst/>
          </a:prstGeom>
          <a:solidFill>
            <a:srgbClr val="0084D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673" tIns="45837" rIns="91673" bIns="4583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0441" rtl="0" eaLnBrk="1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5" b="0" i="0" u="none" strike="noStrike" cap="none" normalizeH="0" baseline="0">
              <a:ln>
                <a:noFill/>
              </a:ln>
              <a:noFill/>
              <a:effectLst/>
              <a:latin typeface="Roboto Condensed" panose="02000000000000000000" pitchFamily="2" charset="0"/>
              <a:ea typeface="Microsoft YaHei" panose="020B0503020204020204" pitchFamily="34" charset="-122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902052" y="2454253"/>
            <a:ext cx="9754100" cy="974751"/>
          </a:xfrm>
        </p:spPr>
        <p:txBody>
          <a:bodyPr tIns="86400" anchor="t" anchorCtr="0"/>
          <a:lstStyle>
            <a:lvl1pPr algn="l">
              <a:defRPr sz="5715">
                <a:solidFill>
                  <a:schemeClr val="bg1"/>
                </a:solidFill>
              </a:defRPr>
            </a:lvl1pPr>
          </a:lstStyle>
          <a:p>
            <a:r>
              <a:rPr lang="et-EE" dirty="0"/>
              <a:t>Aitäh!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2052" y="3645576"/>
            <a:ext cx="9754100" cy="1732411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 sz="2607" b="0">
                <a:solidFill>
                  <a:schemeClr val="bg1"/>
                </a:solidFill>
              </a:defRPr>
            </a:lvl1pPr>
            <a:lvl2pPr marL="458400" indent="0" algn="ctr">
              <a:buNone/>
              <a:defRPr sz="2005"/>
            </a:lvl2pPr>
            <a:lvl3pPr marL="916798" indent="0" algn="ctr">
              <a:buNone/>
              <a:defRPr sz="1805"/>
            </a:lvl3pPr>
            <a:lvl4pPr marL="1375198" indent="0" algn="ctr">
              <a:buNone/>
              <a:defRPr sz="1604"/>
            </a:lvl4pPr>
            <a:lvl5pPr marL="1833598" indent="0" algn="ctr">
              <a:buNone/>
              <a:defRPr sz="1604"/>
            </a:lvl5pPr>
            <a:lvl6pPr marL="2291997" indent="0" algn="ctr">
              <a:buNone/>
              <a:defRPr sz="1604"/>
            </a:lvl6pPr>
            <a:lvl7pPr marL="2750396" indent="0" algn="ctr">
              <a:buNone/>
              <a:defRPr sz="1604"/>
            </a:lvl7pPr>
            <a:lvl8pPr marL="3208795" indent="0" algn="ctr">
              <a:buNone/>
              <a:defRPr sz="1604"/>
            </a:lvl8pPr>
            <a:lvl9pPr marL="3667194" indent="0" algn="ctr">
              <a:buNone/>
              <a:defRPr sz="1604"/>
            </a:lvl9pPr>
          </a:lstStyle>
          <a:p>
            <a:r>
              <a:rPr lang="et-EE" dirty="0"/>
              <a:t>Eesnimi Perenimi</a:t>
            </a:r>
          </a:p>
          <a:p>
            <a:r>
              <a:rPr lang="et-EE" dirty="0" err="1"/>
              <a:t>eesnimi@perenimi@amet.ee</a:t>
            </a:r>
            <a:endParaRPr lang="et-EE" dirty="0"/>
          </a:p>
          <a:p>
            <a:endParaRPr lang="et-EE" dirty="0"/>
          </a:p>
        </p:txBody>
      </p:sp>
      <p:pic>
        <p:nvPicPr>
          <p:cNvPr id="2" name="Pilt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04" y="143275"/>
            <a:ext cx="3779978" cy="144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33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t-EE"/>
              <a:t>Klõpsake juhtslaidi alapealkirja laadi redigeerimiseks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84867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223278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456846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02960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7" name="Kuupäeva kohatäid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8" name="Jaluse kohatäid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738571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Kuupäeva kohatäid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865699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3" name="Jaluse kohatäid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0582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Gray">
    <p:bg>
      <p:bgPr>
        <a:solidFill>
          <a:srgbClr val="6463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879699" y="1825473"/>
            <a:ext cx="5216295" cy="3207054"/>
          </a:xfrm>
          <a:prstGeom prst="rect">
            <a:avLst/>
          </a:prstGeom>
        </p:spPr>
        <p:txBody>
          <a:bodyPr anchor="ctr"/>
          <a:lstStyle>
            <a:lvl1pPr>
              <a:defRPr sz="6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54094"/>
            <a:ext cx="9754101" cy="22143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28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83077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681679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629824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14442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t-EE"/>
              <a:t>Muutke pealkirja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48939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1805134"/>
            <a:ext cx="12192000" cy="5052866"/>
          </a:xfrm>
          <a:prstGeom prst="rect">
            <a:avLst/>
          </a:prstGeom>
          <a:solidFill>
            <a:srgbClr val="0084D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673" tIns="45837" rIns="91673" bIns="4583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0441" rtl="0" eaLnBrk="1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5" b="0" i="0" u="none" strike="noStrike" cap="none" normalizeH="0" baseline="0">
              <a:ln>
                <a:noFill/>
              </a:ln>
              <a:noFill/>
              <a:effectLst/>
              <a:latin typeface="Roboto Condensed" panose="02000000000000000000" pitchFamily="2" charset="0"/>
              <a:ea typeface="Microsoft YaHei" panose="020B0503020204020204" pitchFamily="34" charset="-122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902052" y="2454253"/>
            <a:ext cx="9754100" cy="974751"/>
          </a:xfrm>
        </p:spPr>
        <p:txBody>
          <a:bodyPr tIns="86400" anchor="t" anchorCtr="0"/>
          <a:lstStyle>
            <a:lvl1pPr algn="l">
              <a:defRPr sz="5715">
                <a:solidFill>
                  <a:schemeClr val="bg1"/>
                </a:solidFill>
              </a:defRPr>
            </a:lvl1pPr>
          </a:lstStyle>
          <a:p>
            <a:r>
              <a:rPr lang="et-EE" dirty="0"/>
              <a:t>Aitäh!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2052" y="3645576"/>
            <a:ext cx="9754100" cy="1732411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 sz="2607" b="0">
                <a:solidFill>
                  <a:schemeClr val="bg1"/>
                </a:solidFill>
              </a:defRPr>
            </a:lvl1pPr>
            <a:lvl2pPr marL="458400" indent="0" algn="ctr">
              <a:buNone/>
              <a:defRPr sz="2005"/>
            </a:lvl2pPr>
            <a:lvl3pPr marL="916798" indent="0" algn="ctr">
              <a:buNone/>
              <a:defRPr sz="1805"/>
            </a:lvl3pPr>
            <a:lvl4pPr marL="1375198" indent="0" algn="ctr">
              <a:buNone/>
              <a:defRPr sz="1604"/>
            </a:lvl4pPr>
            <a:lvl5pPr marL="1833598" indent="0" algn="ctr">
              <a:buNone/>
              <a:defRPr sz="1604"/>
            </a:lvl5pPr>
            <a:lvl6pPr marL="2291997" indent="0" algn="ctr">
              <a:buNone/>
              <a:defRPr sz="1604"/>
            </a:lvl6pPr>
            <a:lvl7pPr marL="2750396" indent="0" algn="ctr">
              <a:buNone/>
              <a:defRPr sz="1604"/>
            </a:lvl7pPr>
            <a:lvl8pPr marL="3208795" indent="0" algn="ctr">
              <a:buNone/>
              <a:defRPr sz="1604"/>
            </a:lvl8pPr>
            <a:lvl9pPr marL="3667194" indent="0" algn="ctr">
              <a:buNone/>
              <a:defRPr sz="1604"/>
            </a:lvl9pPr>
          </a:lstStyle>
          <a:p>
            <a:r>
              <a:rPr lang="et-EE" dirty="0"/>
              <a:t>Eesnimi Perenimi</a:t>
            </a:r>
          </a:p>
          <a:p>
            <a:r>
              <a:rPr lang="et-EE" dirty="0" err="1"/>
              <a:t>eesnimi@perenimi@amet.ee</a:t>
            </a:r>
            <a:endParaRPr lang="et-EE" dirty="0"/>
          </a:p>
          <a:p>
            <a:endParaRPr lang="et-EE" dirty="0"/>
          </a:p>
        </p:txBody>
      </p:sp>
      <p:pic>
        <p:nvPicPr>
          <p:cNvPr id="2" name="Pilt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04" y="143275"/>
            <a:ext cx="3779978" cy="144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54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aleway" panose="020B0503030101060003" pitchFamily="34" charset="0"/>
              </a:defRPr>
            </a:lvl1pPr>
          </a:lstStyle>
          <a:p>
            <a:r>
              <a:t>Title Text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aleway" panose="020B0503030101060003" pitchFamily="34" charset="0"/>
              </a:defRPr>
            </a:lvl1pPr>
            <a:lvl2pPr>
              <a:defRPr>
                <a:latin typeface="Raleway" panose="020B0503030101060003" pitchFamily="34" charset="0"/>
              </a:defRPr>
            </a:lvl2pPr>
            <a:lvl3pPr>
              <a:defRPr>
                <a:latin typeface="Raleway" panose="020B0503030101060003" pitchFamily="34" charset="0"/>
              </a:defRPr>
            </a:lvl3pPr>
            <a:lvl4pPr>
              <a:defRPr>
                <a:latin typeface="Raleway" panose="020B0503030101060003" pitchFamily="34" charset="0"/>
              </a:defRPr>
            </a:lvl4pPr>
            <a:lvl5pPr>
              <a:defRPr>
                <a:latin typeface="Raleway" panose="020B0503030101060003" pitchFamily="34" charset="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948339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ages rectangle">
    <p:bg>
      <p:bgPr>
        <a:solidFill>
          <a:srgbClr val="6464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681753" y="541378"/>
            <a:ext cx="10729511" cy="10827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Raleway" panose="020B0503030101060003" pitchFamily="34" charset="0"/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alphaModFix amt="10967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Rectangle"/>
          <p:cNvSpPr/>
          <p:nvPr/>
        </p:nvSpPr>
        <p:spPr>
          <a:xfrm>
            <a:off x="393700" y="1899344"/>
            <a:ext cx="11394976" cy="4153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94558-2D1B-4E73-B144-FD292BA088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1752" y="2231923"/>
            <a:ext cx="10729197" cy="3480620"/>
          </a:xfrm>
        </p:spPr>
        <p:txBody>
          <a:bodyPr/>
          <a:lstStyle>
            <a:lvl1pPr>
              <a:defRPr>
                <a:latin typeface="Raleway" panose="020B0503030101060003" pitchFamily="34" charset="0"/>
              </a:defRPr>
            </a:lvl1pPr>
            <a:lvl2pPr>
              <a:defRPr>
                <a:latin typeface="Raleway" panose="020B0503030101060003" pitchFamily="34" charset="0"/>
              </a:defRPr>
            </a:lvl2pPr>
            <a:lvl3pPr>
              <a:defRPr>
                <a:latin typeface="Raleway" panose="020B0503030101060003" pitchFamily="34" charset="0"/>
              </a:defRPr>
            </a:lvl3pPr>
            <a:lvl4pPr>
              <a:defRPr>
                <a:latin typeface="Raleway" panose="020B0503030101060003" pitchFamily="34" charset="0"/>
              </a:defRPr>
            </a:lvl4pPr>
            <a:lvl5pPr>
              <a:defRPr>
                <a:latin typeface="Raleway" panose="020B05030301010600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355320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ages Square">
    <p:bg>
      <p:bgPr>
        <a:solidFill>
          <a:srgbClr val="6464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xfrm>
            <a:off x="681753" y="541378"/>
            <a:ext cx="2457101" cy="59350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2">
            <a:alphaModFix amt="10967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Rectangle"/>
          <p:cNvSpPr/>
          <p:nvPr/>
        </p:nvSpPr>
        <p:spPr>
          <a:xfrm>
            <a:off x="3668315" y="381595"/>
            <a:ext cx="8120361" cy="60948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E2CED-E99C-4A12-8544-775B9C7DFC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82064" y="658762"/>
            <a:ext cx="7538015" cy="55308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3653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10703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Navy">
    <p:bg>
      <p:bgPr>
        <a:solidFill>
          <a:srgbClr val="009F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879699" y="1825473"/>
            <a:ext cx="5313020" cy="3207054"/>
          </a:xfrm>
          <a:prstGeom prst="rect">
            <a:avLst/>
          </a:prstGeom>
        </p:spPr>
        <p:txBody>
          <a:bodyPr anchor="ctr"/>
          <a:lstStyle>
            <a:lvl1pPr>
              <a:defRPr sz="6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60502"/>
            <a:ext cx="9754101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40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405902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Orange">
    <p:bg>
      <p:bgPr>
        <a:solidFill>
          <a:srgbClr val="FF5C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28899" y="1825473"/>
            <a:ext cx="5506150" cy="3207054"/>
          </a:xfrm>
          <a:prstGeom prst="rect">
            <a:avLst/>
          </a:prstGeom>
        </p:spPr>
        <p:txBody>
          <a:bodyPr anchor="ctr"/>
          <a:lstStyle>
            <a:lvl1pPr>
              <a:defRPr sz="6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28899" y="4060502"/>
            <a:ext cx="5506150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52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6183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Purple">
    <p:bg>
      <p:bgPr>
        <a:solidFill>
          <a:srgbClr val="9C7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879699" y="1825473"/>
            <a:ext cx="5241087" cy="3207054"/>
          </a:xfrm>
          <a:prstGeom prst="rect">
            <a:avLst/>
          </a:prstGeom>
        </p:spPr>
        <p:txBody>
          <a:bodyPr anchor="ctr"/>
          <a:lstStyle>
            <a:lvl1pPr>
              <a:defRPr sz="6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060502"/>
            <a:ext cx="9754101" cy="22079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75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1647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slide">
    <p:bg>
      <p:bgPr>
        <a:solidFill>
          <a:srgbClr val="5353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Text"/>
          <p:cNvSpPr txBox="1">
            <a:spLocks noGrp="1"/>
          </p:cNvSpPr>
          <p:nvPr>
            <p:ph type="title"/>
          </p:nvPr>
        </p:nvSpPr>
        <p:spPr>
          <a:xfrm>
            <a:off x="879699" y="219942"/>
            <a:ext cx="9754101" cy="394452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76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79699" y="4298535"/>
            <a:ext cx="9754101" cy="196988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600" b="1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208" y="3285273"/>
            <a:ext cx="1943154" cy="2640456"/>
          </a:xfrm>
          <a:prstGeom prst="rect">
            <a:avLst/>
          </a:prstGeom>
          <a:ln w="12700">
            <a:miter lim="400000"/>
          </a:ln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86" name="Line"/>
          <p:cNvSpPr/>
          <p:nvPr/>
        </p:nvSpPr>
        <p:spPr>
          <a:xfrm flipV="1">
            <a:off x="6095999" y="6711582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87" name="Line"/>
          <p:cNvSpPr/>
          <p:nvPr/>
        </p:nvSpPr>
        <p:spPr>
          <a:xfrm flipV="1">
            <a:off x="6095999" y="-336918"/>
            <a:ext cx="1" cy="462029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75973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729495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ages rectangle">
    <p:bg>
      <p:bgPr>
        <a:solidFill>
          <a:srgbClr val="6464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681753" y="541378"/>
            <a:ext cx="10729511" cy="10827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alphaModFix amt="10967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Rectangle"/>
          <p:cNvSpPr/>
          <p:nvPr/>
        </p:nvSpPr>
        <p:spPr>
          <a:xfrm>
            <a:off x="393700" y="1899344"/>
            <a:ext cx="11394976" cy="4153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>
              <a:latin typeface="Raleway" panose="020B0503030101060003" pitchFamily="34" charset="0"/>
            </a:endParaRPr>
          </a:p>
        </p:txBody>
      </p:sp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94558-2D1B-4E73-B144-FD292BA088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1752" y="2231923"/>
            <a:ext cx="10729197" cy="34806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112377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95661" y="555286"/>
            <a:ext cx="10729512" cy="1082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81756" y="1772990"/>
            <a:ext cx="10729511" cy="4524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2pPr marL="508000" indent="-279400">
              <a:spcBef>
                <a:spcPts val="800"/>
              </a:spcBef>
              <a:buClr>
                <a:srgbClr val="A23733"/>
              </a:buClr>
              <a:buSzPct val="100000"/>
            </a:lvl2pPr>
            <a:lvl3pPr marL="736600" indent="-279400">
              <a:spcBef>
                <a:spcPts val="800"/>
              </a:spcBef>
              <a:buClr>
                <a:srgbClr val="BF4541"/>
              </a:buClr>
              <a:buSzPct val="100000"/>
            </a:lvl3pPr>
            <a:lvl4pPr marL="965200" indent="-279400">
              <a:spcBef>
                <a:spcPts val="800"/>
              </a:spcBef>
              <a:buClr>
                <a:srgbClr val="E6534F"/>
              </a:buClr>
              <a:buSzPct val="100000"/>
            </a:lvl4pPr>
            <a:lvl5pPr marL="1193800" indent="-279400">
              <a:spcBef>
                <a:spcPts val="800"/>
              </a:spcBef>
              <a:buClr>
                <a:srgbClr val="FF5C57"/>
              </a:buClr>
              <a:buSzPct val="100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3">
            <a:alphaModFix amt="27508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43235" y="6402484"/>
            <a:ext cx="305531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1200">
                <a:solidFill>
                  <a:srgbClr val="575A5D"/>
                </a:solidFill>
                <a:latin typeface="Raleway" panose="020B0503030101060003" pitchFamily="34" charset="0"/>
                <a:ea typeface="Raleway" panose="020B0503030101060003" pitchFamily="34" charset="0"/>
                <a:cs typeface="Raleway" panose="020B0503030101060003" pitchFamily="34" charset="0"/>
                <a:sym typeface="Aino Regular"/>
              </a:defRPr>
            </a:lvl1pPr>
          </a:lstStyle>
          <a:p>
            <a:fld id="{86CB4B4D-7CA3-9044-876B-883B54F8677D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4504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1pPr>
      <a:lvl2pPr marL="0" marR="0" indent="458388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2pPr>
      <a:lvl3pPr marL="0" marR="0" indent="91677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3pPr>
      <a:lvl4pPr marL="0" marR="0" indent="137516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4pPr>
      <a:lvl5pPr marL="0" marR="0" indent="1833555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2291944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2750333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3208721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3667109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9pPr>
    </p:titleStyle>
    <p:bodyStyle>
      <a:lvl1pPr marL="279400" marR="0" indent="-2794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00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1pPr>
      <a:lvl2pPr marL="2286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2pPr>
      <a:lvl3pPr marL="4572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3pPr>
      <a:lvl4pPr marL="6858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4pPr>
      <a:lvl5pPr marL="9144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11430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13716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16002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18288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95661" y="555286"/>
            <a:ext cx="10729512" cy="1082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81756" y="1772990"/>
            <a:ext cx="10729511" cy="4524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2pPr marL="508000" indent="-279400">
              <a:spcBef>
                <a:spcPts val="800"/>
              </a:spcBef>
              <a:buClr>
                <a:srgbClr val="A23733"/>
              </a:buClr>
              <a:buSzPct val="100000"/>
            </a:lvl2pPr>
            <a:lvl3pPr marL="736600" indent="-279400">
              <a:spcBef>
                <a:spcPts val="800"/>
              </a:spcBef>
              <a:buClr>
                <a:srgbClr val="BF4541"/>
              </a:buClr>
              <a:buSzPct val="100000"/>
            </a:lvl3pPr>
            <a:lvl4pPr marL="965200" indent="-279400">
              <a:spcBef>
                <a:spcPts val="800"/>
              </a:spcBef>
              <a:buClr>
                <a:srgbClr val="E6534F"/>
              </a:buClr>
              <a:buSzPct val="100000"/>
            </a:lvl4pPr>
            <a:lvl5pPr marL="1193800" indent="-279400">
              <a:spcBef>
                <a:spcPts val="800"/>
              </a:spcBef>
              <a:buClr>
                <a:srgbClr val="FF5C57"/>
              </a:buClr>
              <a:buSzPct val="100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11">
            <a:alphaModFix amt="27508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43235" y="6402484"/>
            <a:ext cx="305531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1200">
                <a:solidFill>
                  <a:srgbClr val="575A5D"/>
                </a:solidFill>
                <a:latin typeface="Raleway" panose="020B0503030101060003" pitchFamily="34" charset="0"/>
                <a:ea typeface="Raleway" panose="020B0503030101060003" pitchFamily="34" charset="0"/>
                <a:cs typeface="Raleway" panose="020B0503030101060003" pitchFamily="34" charset="0"/>
                <a:sym typeface="Aino Regular"/>
              </a:defRPr>
            </a:lvl1pPr>
          </a:lstStyle>
          <a:p>
            <a:fld id="{86CB4B4D-7CA3-9044-876B-883B54F8677D}" type="slidenum">
              <a:rPr lang="et-EE" smtClean="0"/>
              <a:pPr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11307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9" r:id="rId7"/>
    <p:sldLayoutId id="2147483671" r:id="rId8"/>
    <p:sldLayoutId id="2147483672" r:id="rId9"/>
  </p:sldLayoutIdLst>
  <p:transition spd="med"/>
  <p:txStyles>
    <p:titleStyle>
      <a:lvl1pPr marL="0" marR="0" indent="0" algn="l" defTabSz="4504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1pPr>
      <a:lvl2pPr marL="0" marR="0" indent="458388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2pPr>
      <a:lvl3pPr marL="0" marR="0" indent="91677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3pPr>
      <a:lvl4pPr marL="0" marR="0" indent="1375167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4pPr>
      <a:lvl5pPr marL="0" marR="0" indent="1833555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2291944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2750333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3208721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3667109" algn="l" defTabSz="450430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FF5C57"/>
          </a:solidFill>
          <a:uFillTx/>
          <a:latin typeface="Raleway"/>
          <a:ea typeface="Raleway"/>
          <a:cs typeface="Raleway"/>
          <a:sym typeface="Raleway"/>
        </a:defRPr>
      </a:lvl9pPr>
    </p:titleStyle>
    <p:bodyStyle>
      <a:lvl1pPr marL="279400" marR="0" indent="-2794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00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1pPr>
      <a:lvl2pPr marL="2286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2pPr>
      <a:lvl3pPr marL="4572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3pPr>
      <a:lvl4pPr marL="6858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4pPr>
      <a:lvl5pPr marL="914400" marR="0" indent="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Pct val="171000"/>
        <a:buFontTx/>
        <a:buChar char="‣"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5pPr>
      <a:lvl6pPr marL="0" marR="0" indent="11430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6pPr>
      <a:lvl7pPr marL="0" marR="0" indent="13716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7pPr>
      <a:lvl8pPr marL="0" marR="0" indent="16002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8pPr>
      <a:lvl9pPr marL="0" marR="0" indent="1828800" algn="l" defTabSz="450430" latinLnBrk="0">
        <a:lnSpc>
          <a:spcPct val="110000"/>
        </a:lnSpc>
        <a:spcBef>
          <a:spcPts val="2000"/>
        </a:spcBef>
        <a:spcAft>
          <a:spcPts val="0"/>
        </a:spcAft>
        <a:buClr>
          <a:srgbClr val="401716"/>
        </a:buClr>
        <a:buSzTx/>
        <a:buFontTx/>
        <a:buNone/>
        <a:tabLst/>
        <a:defRPr sz="3200" b="0" i="0" u="none" strike="noStrike" cap="none" spc="0" baseline="0">
          <a:solidFill>
            <a:srgbClr val="646482"/>
          </a:solidFill>
          <a:uFillTx/>
          <a:latin typeface="Raleway"/>
          <a:ea typeface="Raleway"/>
          <a:cs typeface="Raleway"/>
          <a:sym typeface="Raleway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no Regular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567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 dirty="0"/>
              <a:t>Muutke pealkirja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 dirty="0"/>
              <a:t>Redigeeri juhtslaidi tekstilaade</a:t>
            </a:r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6A3C5-7F12-40EF-9333-7323379F80D8}" type="datetimeFigureOut">
              <a:rPr lang="et-EE" smtClean="0"/>
              <a:t>23.01.2023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68695-66D9-4FB3-A113-4EC45CB64E6A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5713BE10-04A6-49E7-844A-41565C1AFDA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alphaModFix amt="27508"/>
          </a:blip>
          <a:stretch>
            <a:fillRect/>
          </a:stretch>
        </p:blipFill>
        <p:spPr>
          <a:xfrm>
            <a:off x="4719915" y="-2364402"/>
            <a:ext cx="10321370" cy="14025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A7081BCC-975E-4B4A-A7D1-2EB5DBD3DA30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0858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aleway" panose="020B05030301010600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aleway" panose="020B05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aleway" panose="020B05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aleway" panose="020B05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5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5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1"/>
          <p:cNvSpPr txBox="1">
            <a:spLocks noGrp="1"/>
          </p:cNvSpPr>
          <p:nvPr>
            <p:ph type="ctrTitle"/>
          </p:nvPr>
        </p:nvSpPr>
        <p:spPr>
          <a:xfrm>
            <a:off x="788952" y="3944301"/>
            <a:ext cx="10614096" cy="837200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sz="6600" dirty="0"/>
            </a:br>
            <a:r>
              <a:rPr lang="et-EE" sz="8800" dirty="0"/>
              <a:t>TEHIK</a:t>
            </a:r>
            <a:br>
              <a:rPr lang="et-EE" sz="4800" dirty="0"/>
            </a:br>
            <a:r>
              <a:rPr lang="en-US" sz="3600" dirty="0"/>
              <a:t>Health and Welfare Information Systems Center</a:t>
            </a:r>
            <a:br>
              <a:rPr lang="en-US" sz="6600" dirty="0"/>
            </a:br>
            <a:endParaRPr sz="5400" b="0" dirty="0"/>
          </a:p>
        </p:txBody>
      </p:sp>
      <p:sp>
        <p:nvSpPr>
          <p:cNvPr id="169" name="Veebruar 2020"/>
          <p:cNvSpPr txBox="1"/>
          <p:nvPr/>
        </p:nvSpPr>
        <p:spPr>
          <a:xfrm>
            <a:off x="10525327" y="6196330"/>
            <a:ext cx="124008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i="1"/>
            </a:lvl1pPr>
          </a:lstStyle>
          <a:p>
            <a:r>
              <a:rPr lang="et-EE" dirty="0"/>
              <a:t>16.01.2022</a:t>
            </a:r>
            <a:endParaRPr dirty="0"/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68EA5EA8-E41D-409A-82FA-D77A904E209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53362" y="6047715"/>
            <a:ext cx="9754101" cy="447041"/>
          </a:xfrm>
        </p:spPr>
        <p:txBody>
          <a:bodyPr/>
          <a:lstStyle/>
          <a:p>
            <a:r>
              <a:rPr lang="et-EE" b="0" i="1" dirty="0"/>
              <a:t>Tõnis Jaagus / Head of Health </a:t>
            </a:r>
            <a:r>
              <a:rPr lang="et-EE" b="0" i="1"/>
              <a:t>Division</a:t>
            </a:r>
            <a:endParaRPr lang="et-EE" b="0" i="1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3F3C579F-96C8-4DEA-9268-550F66E09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1FDCFB69-6601-443B-A793-8325BE0B2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pic>
        <p:nvPicPr>
          <p:cNvPr id="4" name="Pilt 3">
            <a:extLst>
              <a:ext uri="{FF2B5EF4-FFF2-40B4-BE49-F238E27FC236}">
                <a16:creationId xmlns:a16="http://schemas.microsoft.com/office/drawing/2014/main" id="{240479E9-5C95-4167-859C-96B6D8648F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79"/>
          <a:stretch/>
        </p:blipFill>
        <p:spPr>
          <a:xfrm>
            <a:off x="641667" y="38100"/>
            <a:ext cx="107696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8095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defTabSz="405387">
              <a:defRPr sz="7740"/>
            </a:lvl1pPr>
          </a:lstStyle>
          <a:p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78718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 kohatäide 2">
            <a:extLst>
              <a:ext uri="{FF2B5EF4-FFF2-40B4-BE49-F238E27FC236}">
                <a16:creationId xmlns:a16="http://schemas.microsoft.com/office/drawing/2014/main" id="{ADE5BC9D-88F8-4F31-9AAC-585D11423DCC}"/>
              </a:ext>
            </a:extLst>
          </p:cNvPr>
          <p:cNvSpPr txBox="1">
            <a:spLocks/>
          </p:cNvSpPr>
          <p:nvPr/>
        </p:nvSpPr>
        <p:spPr>
          <a:xfrm>
            <a:off x="6015722" y="1367473"/>
            <a:ext cx="5460812" cy="3794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>
            <a:noAutofit/>
          </a:bodyPr>
          <a:lstStyle>
            <a:lvl1pPr marL="279400" marR="0" indent="-279400" algn="l" defTabSz="450430" latinLnBrk="0">
              <a:lnSpc>
                <a:spcPct val="110000"/>
              </a:lnSpc>
              <a:spcBef>
                <a:spcPts val="2000"/>
              </a:spcBef>
              <a:spcAft>
                <a:spcPts val="0"/>
              </a:spcAft>
              <a:buClr>
                <a:srgbClr val="401716"/>
              </a:buClr>
              <a:buSzPct val="100000"/>
              <a:buFontTx/>
              <a:buChar char="‣"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1pPr>
            <a:lvl2pPr marL="508000" marR="0" indent="-279400" algn="l" defTabSz="450430" latinLnBrk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A23733"/>
              </a:buClr>
              <a:buSzPct val="100000"/>
              <a:buFontTx/>
              <a:buChar char="‣"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2pPr>
            <a:lvl3pPr marL="736600" marR="0" indent="-279400" algn="l" defTabSz="450430" latinLnBrk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BF4541"/>
              </a:buClr>
              <a:buSzPct val="100000"/>
              <a:buFontTx/>
              <a:buChar char="‣"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3pPr>
            <a:lvl4pPr marL="965200" marR="0" indent="-279400" algn="l" defTabSz="450430" latinLnBrk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E6534F"/>
              </a:buClr>
              <a:buSzPct val="100000"/>
              <a:buFontTx/>
              <a:buChar char="‣"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4pPr>
            <a:lvl5pPr marL="1193800" marR="0" indent="-279400" algn="l" defTabSz="450430" latinLnBrk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FF5C57"/>
              </a:buClr>
              <a:buSzPct val="100000"/>
              <a:buFontTx/>
              <a:buChar char="‣"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5pPr>
            <a:lvl6pPr marL="0" marR="0" indent="1143000" algn="l" defTabSz="450430" latinLnBrk="0">
              <a:lnSpc>
                <a:spcPct val="110000"/>
              </a:lnSpc>
              <a:spcBef>
                <a:spcPts val="2000"/>
              </a:spcBef>
              <a:spcAft>
                <a:spcPts val="0"/>
              </a:spcAft>
              <a:buClr>
                <a:srgbClr val="401716"/>
              </a:buClr>
              <a:buSzTx/>
              <a:buFontTx/>
              <a:buNone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6pPr>
            <a:lvl7pPr marL="0" marR="0" indent="1371600" algn="l" defTabSz="450430" latinLnBrk="0">
              <a:lnSpc>
                <a:spcPct val="110000"/>
              </a:lnSpc>
              <a:spcBef>
                <a:spcPts val="2000"/>
              </a:spcBef>
              <a:spcAft>
                <a:spcPts val="0"/>
              </a:spcAft>
              <a:buClr>
                <a:srgbClr val="401716"/>
              </a:buClr>
              <a:buSzTx/>
              <a:buFontTx/>
              <a:buNone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7pPr>
            <a:lvl8pPr marL="0" marR="0" indent="1600200" algn="l" defTabSz="450430" latinLnBrk="0">
              <a:lnSpc>
                <a:spcPct val="110000"/>
              </a:lnSpc>
              <a:spcBef>
                <a:spcPts val="2000"/>
              </a:spcBef>
              <a:spcAft>
                <a:spcPts val="0"/>
              </a:spcAft>
              <a:buClr>
                <a:srgbClr val="401716"/>
              </a:buClr>
              <a:buSzTx/>
              <a:buFontTx/>
              <a:buNone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8pPr>
            <a:lvl9pPr marL="0" marR="0" indent="1828800" algn="l" defTabSz="450430" latinLnBrk="0">
              <a:lnSpc>
                <a:spcPct val="110000"/>
              </a:lnSpc>
              <a:spcBef>
                <a:spcPts val="2000"/>
              </a:spcBef>
              <a:spcAft>
                <a:spcPts val="0"/>
              </a:spcAft>
              <a:buClr>
                <a:srgbClr val="401716"/>
              </a:buClr>
              <a:buSzTx/>
              <a:buFontTx/>
              <a:buNone/>
              <a:tabLst/>
              <a:defRPr sz="3200" b="0" i="0" u="none" strike="noStrike" cap="none" spc="0" baseline="0">
                <a:solidFill>
                  <a:srgbClr val="646482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hangingPunct="1">
              <a:buNone/>
            </a:pPr>
            <a:r>
              <a:rPr lang="en-US" sz="1800" i="1" dirty="0"/>
              <a:t>HWISC is an ICT competence center founded on 1st of January 2017 which consolidates the roles and</a:t>
            </a:r>
            <a:r>
              <a:rPr lang="et-EE" sz="1800" i="1" dirty="0"/>
              <a:t> </a:t>
            </a:r>
            <a:r>
              <a:rPr lang="en-US" sz="1800" i="1" dirty="0"/>
              <a:t>responsibilities of former ICT department of Ministry of Social Affairs and Estonian eHealth Foundation</a:t>
            </a:r>
            <a:endParaRPr lang="et-EE" sz="1800" i="1" dirty="0"/>
          </a:p>
          <a:p>
            <a:pPr marL="0" indent="0" hangingPunct="1">
              <a:buNone/>
            </a:pPr>
            <a:endParaRPr lang="en-US" sz="2400" i="1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t-EE" sz="2000" b="1" dirty="0"/>
              <a:t>HWISC </a:t>
            </a:r>
            <a:r>
              <a:rPr lang="et-EE" sz="2000" b="1" dirty="0" err="1"/>
              <a:t>takes</a:t>
            </a:r>
            <a:r>
              <a:rPr lang="et-EE" sz="2000" b="1" dirty="0"/>
              <a:t> </a:t>
            </a:r>
            <a:r>
              <a:rPr lang="et-EE" sz="2000" b="1" dirty="0" err="1"/>
              <a:t>care</a:t>
            </a:r>
            <a:r>
              <a:rPr lang="et-EE" sz="2000" b="1" dirty="0"/>
              <a:t> of </a:t>
            </a:r>
            <a:r>
              <a:rPr lang="et-EE" sz="2000" b="1" dirty="0" err="1"/>
              <a:t>public</a:t>
            </a:r>
            <a:r>
              <a:rPr lang="et-EE" sz="2000" b="1" dirty="0"/>
              <a:t> </a:t>
            </a:r>
            <a:r>
              <a:rPr lang="et-EE" sz="2000" b="1" dirty="0" err="1"/>
              <a:t>sector</a:t>
            </a:r>
            <a:r>
              <a:rPr lang="et-EE" sz="2000" b="1" dirty="0"/>
              <a:t> ICT </a:t>
            </a:r>
            <a:r>
              <a:rPr lang="et-EE" sz="2000" b="1" dirty="0" err="1"/>
              <a:t>solutions</a:t>
            </a:r>
            <a:r>
              <a:rPr lang="et-EE" sz="2000" b="1" dirty="0"/>
              <a:t> in 3 </a:t>
            </a:r>
            <a:r>
              <a:rPr lang="et-EE" sz="2000" b="1" dirty="0" err="1"/>
              <a:t>domains</a:t>
            </a:r>
            <a:r>
              <a:rPr lang="et-EE" sz="2000" b="1" dirty="0"/>
              <a:t>:</a:t>
            </a:r>
          </a:p>
          <a:p>
            <a:pPr hangingPunct="1">
              <a:spcBef>
                <a:spcPts val="0"/>
              </a:spcBef>
            </a:pPr>
            <a:r>
              <a:rPr lang="et-EE" sz="2000" b="1" dirty="0">
                <a:solidFill>
                  <a:srgbClr val="009EB8"/>
                </a:solidFill>
              </a:rPr>
              <a:t>Health </a:t>
            </a:r>
          </a:p>
          <a:p>
            <a:pPr hangingPunct="1">
              <a:spcBef>
                <a:spcPts val="0"/>
              </a:spcBef>
            </a:pPr>
            <a:r>
              <a:rPr lang="et-EE" sz="2000" b="1" dirty="0">
                <a:solidFill>
                  <a:srgbClr val="009EB8"/>
                </a:solidFill>
              </a:rPr>
              <a:t>Labour</a:t>
            </a:r>
          </a:p>
          <a:p>
            <a:pPr hangingPunct="1">
              <a:spcBef>
                <a:spcPts val="0"/>
              </a:spcBef>
            </a:pPr>
            <a:r>
              <a:rPr lang="et-EE" sz="2000" b="1" dirty="0">
                <a:solidFill>
                  <a:srgbClr val="009EB8"/>
                </a:solidFill>
              </a:rPr>
              <a:t>Social Security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12A2A5B9-FF4C-4A10-915F-88EA95740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534" y="284716"/>
            <a:ext cx="507628" cy="6897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8" name="Picture 4" descr="Management Team – ANRA Technologies">
            <a:extLst>
              <a:ext uri="{FF2B5EF4-FFF2-40B4-BE49-F238E27FC236}">
                <a16:creationId xmlns:a16="http://schemas.microsoft.com/office/drawing/2014/main" id="{75958D4F-BCE7-4E47-AFF9-EF347911B2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9" r="29334"/>
          <a:stretch/>
        </p:blipFill>
        <p:spPr bwMode="auto">
          <a:xfrm>
            <a:off x="0" y="-1"/>
            <a:ext cx="5460812" cy="691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ealkiri 1">
            <a:extLst>
              <a:ext uri="{FF2B5EF4-FFF2-40B4-BE49-F238E27FC236}">
                <a16:creationId xmlns:a16="http://schemas.microsoft.com/office/drawing/2014/main" id="{DB50FF21-A90F-4D8C-9896-51F676DFD176}"/>
              </a:ext>
            </a:extLst>
          </p:cNvPr>
          <p:cNvSpPr txBox="1">
            <a:spLocks/>
          </p:cNvSpPr>
          <p:nvPr/>
        </p:nvSpPr>
        <p:spPr>
          <a:xfrm>
            <a:off x="6015722" y="284716"/>
            <a:ext cx="5460812" cy="1082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fontScale="97500"/>
          </a:bodyPr>
          <a:lstStyle>
            <a:lvl1pPr marL="0" marR="0" indent="0" algn="l" defTabSz="45043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1pPr>
            <a:lvl2pPr marL="0" marR="0" indent="458388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2pPr>
            <a:lvl3pPr marL="0" marR="0" indent="916777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3pPr>
            <a:lvl4pPr marL="0" marR="0" indent="1375167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4pPr>
            <a:lvl5pPr marL="0" marR="0" indent="1833555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5pPr>
            <a:lvl6pPr marL="0" marR="0" indent="2291944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6pPr>
            <a:lvl7pPr marL="0" marR="0" indent="2750333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7pPr>
            <a:lvl8pPr marL="0" marR="0" indent="3208721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8pPr>
            <a:lvl9pPr marL="0" marR="0" indent="3667109" algn="l" defTabSz="45043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rgbClr val="FF5C57"/>
                </a:solidFill>
                <a:uFillTx/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hangingPunct="1"/>
            <a:r>
              <a:rPr lang="et-EE" sz="3200" dirty="0"/>
              <a:t>Health and </a:t>
            </a:r>
            <a:r>
              <a:rPr lang="et-EE" sz="3200" dirty="0" err="1"/>
              <a:t>Welfare</a:t>
            </a:r>
            <a:r>
              <a:rPr lang="et-EE" sz="3200" dirty="0"/>
              <a:t> </a:t>
            </a:r>
            <a:r>
              <a:rPr lang="et-EE" sz="3200" dirty="0" err="1"/>
              <a:t>Information</a:t>
            </a:r>
            <a:r>
              <a:rPr lang="et-EE" sz="3200" dirty="0"/>
              <a:t> Systems Center</a:t>
            </a:r>
          </a:p>
        </p:txBody>
      </p:sp>
    </p:spTree>
    <p:extLst>
      <p:ext uri="{BB962C8B-B14F-4D97-AF65-F5344CB8AC3E}">
        <p14:creationId xmlns:p14="http://schemas.microsoft.com/office/powerpoint/2010/main" val="2032646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EA93EDE9-6AF4-407A-8672-33C41AAC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OUR MAIN RESPONSIBILITIES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9BE789DB-CEAB-463A-949C-CEF82DF58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757" y="1772990"/>
            <a:ext cx="10621550" cy="4524784"/>
          </a:xfrm>
        </p:spPr>
        <p:txBody>
          <a:bodyPr/>
          <a:lstStyle/>
          <a:p>
            <a:r>
              <a:rPr lang="en-US" dirty="0"/>
              <a:t>Development of information systems, databases and e-services</a:t>
            </a:r>
            <a:endParaRPr lang="et-EE" dirty="0"/>
          </a:p>
          <a:p>
            <a:r>
              <a:rPr lang="en-US" dirty="0"/>
              <a:t>Maintenance of services and infrastructure</a:t>
            </a:r>
            <a:endParaRPr lang="et-EE" dirty="0"/>
          </a:p>
          <a:p>
            <a:r>
              <a:rPr lang="et-EE" dirty="0" err="1"/>
              <a:t>Information</a:t>
            </a:r>
            <a:r>
              <a:rPr lang="et-EE" dirty="0"/>
              <a:t> </a:t>
            </a:r>
            <a:r>
              <a:rPr lang="et-EE" dirty="0" err="1"/>
              <a:t>security</a:t>
            </a:r>
            <a:endParaRPr lang="et-EE" dirty="0"/>
          </a:p>
          <a:p>
            <a:r>
              <a:rPr lang="en-US" dirty="0"/>
              <a:t>Data analysis to support policy making,</a:t>
            </a:r>
            <a:r>
              <a:rPr lang="et-EE" dirty="0"/>
              <a:t> </a:t>
            </a:r>
            <a:r>
              <a:rPr lang="en-US" dirty="0"/>
              <a:t>reporting, productivity monitoring and supervision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161222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alkiri 1">
            <a:extLst>
              <a:ext uri="{FF2B5EF4-FFF2-40B4-BE49-F238E27FC236}">
                <a16:creationId xmlns:a16="http://schemas.microsoft.com/office/drawing/2014/main" id="{9FF9A158-6D86-411F-B01B-E12A1AE8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244" y="544653"/>
            <a:ext cx="10729512" cy="1082758"/>
          </a:xfrm>
        </p:spPr>
        <p:txBody>
          <a:bodyPr>
            <a:normAutofit/>
          </a:bodyPr>
          <a:lstStyle/>
          <a:p>
            <a:r>
              <a:rPr lang="et-EE" sz="3200" dirty="0" err="1">
                <a:solidFill>
                  <a:srgbClr val="FAFAFA"/>
                </a:solidFill>
              </a:rPr>
              <a:t>Our</a:t>
            </a:r>
            <a:r>
              <a:rPr lang="et-EE" sz="3200" dirty="0">
                <a:solidFill>
                  <a:srgbClr val="FAFAFA"/>
                </a:solidFill>
              </a:rPr>
              <a:t> </a:t>
            </a:r>
            <a:r>
              <a:rPr lang="et-EE" sz="3200" dirty="0" err="1">
                <a:solidFill>
                  <a:srgbClr val="FAFAFA"/>
                </a:solidFill>
              </a:rPr>
              <a:t>customers</a:t>
            </a:r>
            <a:r>
              <a:rPr lang="et-EE" sz="3200" dirty="0">
                <a:solidFill>
                  <a:srgbClr val="FAFAFA"/>
                </a:solidFill>
              </a:rPr>
              <a:t> Under </a:t>
            </a:r>
            <a:r>
              <a:rPr lang="et-EE" sz="3200" dirty="0" err="1">
                <a:solidFill>
                  <a:srgbClr val="FAFAFA"/>
                </a:solidFill>
              </a:rPr>
              <a:t>the</a:t>
            </a:r>
            <a:r>
              <a:rPr lang="et-EE" sz="3200" dirty="0">
                <a:solidFill>
                  <a:srgbClr val="FAFAFA"/>
                </a:solidFill>
              </a:rPr>
              <a:t> </a:t>
            </a:r>
            <a:r>
              <a:rPr lang="et-EE" sz="3200" dirty="0" err="1">
                <a:solidFill>
                  <a:srgbClr val="FAFAFA"/>
                </a:solidFill>
              </a:rPr>
              <a:t>Ministry</a:t>
            </a:r>
            <a:r>
              <a:rPr lang="et-EE" sz="3200" dirty="0">
                <a:solidFill>
                  <a:srgbClr val="FAFAFA"/>
                </a:solidFill>
              </a:rPr>
              <a:t> of Social </a:t>
            </a:r>
            <a:r>
              <a:rPr lang="et-EE" sz="3200" dirty="0" err="1">
                <a:solidFill>
                  <a:srgbClr val="FAFAFA"/>
                </a:solidFill>
              </a:rPr>
              <a:t>Affairs</a:t>
            </a:r>
            <a:endParaRPr lang="et-EE" sz="3200" dirty="0">
              <a:solidFill>
                <a:srgbClr val="FAFAFA"/>
              </a:solidFill>
            </a:endParaRPr>
          </a:p>
        </p:txBody>
      </p:sp>
      <p:sp>
        <p:nvSpPr>
          <p:cNvPr id="8" name="Vooskeemikujund &quot;konnektor&quot; 7">
            <a:extLst>
              <a:ext uri="{FF2B5EF4-FFF2-40B4-BE49-F238E27FC236}">
                <a16:creationId xmlns:a16="http://schemas.microsoft.com/office/drawing/2014/main" id="{5D764A03-945F-4BFD-B6E0-3BB8C658DFB5}"/>
              </a:ext>
            </a:extLst>
          </p:cNvPr>
          <p:cNvSpPr/>
          <p:nvPr/>
        </p:nvSpPr>
        <p:spPr>
          <a:xfrm>
            <a:off x="8913626" y="1165413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9" name="Vooskeemikujund &quot;konnektor&quot; 8">
            <a:extLst>
              <a:ext uri="{FF2B5EF4-FFF2-40B4-BE49-F238E27FC236}">
                <a16:creationId xmlns:a16="http://schemas.microsoft.com/office/drawing/2014/main" id="{9DF6C0E3-148C-48D9-B522-8161766B3C34}"/>
              </a:ext>
            </a:extLst>
          </p:cNvPr>
          <p:cNvSpPr/>
          <p:nvPr/>
        </p:nvSpPr>
        <p:spPr>
          <a:xfrm>
            <a:off x="4965399" y="1177509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0" name="Vooskeemikujund &quot;konnektor&quot; 9">
            <a:extLst>
              <a:ext uri="{FF2B5EF4-FFF2-40B4-BE49-F238E27FC236}">
                <a16:creationId xmlns:a16="http://schemas.microsoft.com/office/drawing/2014/main" id="{3CD609E9-5216-402C-A7A6-7B629DE2883A}"/>
              </a:ext>
            </a:extLst>
          </p:cNvPr>
          <p:cNvSpPr/>
          <p:nvPr/>
        </p:nvSpPr>
        <p:spPr>
          <a:xfrm>
            <a:off x="1297170" y="1165413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 dirty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000D57-7CC6-4846-B33C-3156B43DE9F7}"/>
              </a:ext>
            </a:extLst>
          </p:cNvPr>
          <p:cNvSpPr txBox="1"/>
          <p:nvPr/>
        </p:nvSpPr>
        <p:spPr>
          <a:xfrm>
            <a:off x="1548806" y="1682172"/>
            <a:ext cx="1658679" cy="497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3683FE-9370-45EF-8ACA-A35C18BA4BF9}"/>
              </a:ext>
            </a:extLst>
          </p:cNvPr>
          <p:cNvSpPr txBox="1"/>
          <p:nvPr/>
        </p:nvSpPr>
        <p:spPr>
          <a:xfrm>
            <a:off x="5018555" y="1552383"/>
            <a:ext cx="1658679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SOCIAL</a:t>
            </a:r>
          </a:p>
          <a:p>
            <a:pPr marL="0" marR="0" indent="0" algn="ctr" defTabSz="1066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b="1" dirty="0">
                <a:solidFill>
                  <a:srgbClr val="ED675F"/>
                </a:solidFill>
              </a:rPr>
              <a:t>SECURITY</a:t>
            </a: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A82BC0-7576-431C-8457-FE5115FE0EF9}"/>
              </a:ext>
            </a:extLst>
          </p:cNvPr>
          <p:cNvSpPr txBox="1"/>
          <p:nvPr/>
        </p:nvSpPr>
        <p:spPr>
          <a:xfrm>
            <a:off x="8913625" y="1623247"/>
            <a:ext cx="1658679" cy="497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LABOUR</a:t>
            </a:r>
          </a:p>
        </p:txBody>
      </p:sp>
      <p:sp>
        <p:nvSpPr>
          <p:cNvPr id="14" name="Ristkülik: ümarnurkne 13">
            <a:extLst>
              <a:ext uri="{FF2B5EF4-FFF2-40B4-BE49-F238E27FC236}">
                <a16:creationId xmlns:a16="http://schemas.microsoft.com/office/drawing/2014/main" id="{85EBBD0B-D1DB-4B9B-8210-391B21C4EDD0}"/>
              </a:ext>
            </a:extLst>
          </p:cNvPr>
          <p:cNvSpPr/>
          <p:nvPr/>
        </p:nvSpPr>
        <p:spPr>
          <a:xfrm>
            <a:off x="953953" y="2932503"/>
            <a:ext cx="2476239" cy="657476"/>
          </a:xfrm>
          <a:custGeom>
            <a:avLst/>
            <a:gdLst>
              <a:gd name="connsiteX0" fmla="*/ 0 w 2476239"/>
              <a:gd name="connsiteY0" fmla="*/ 109582 h 657476"/>
              <a:gd name="connsiteX1" fmla="*/ 109582 w 2476239"/>
              <a:gd name="connsiteY1" fmla="*/ 0 h 657476"/>
              <a:gd name="connsiteX2" fmla="*/ 696422 w 2476239"/>
              <a:gd name="connsiteY2" fmla="*/ 0 h 657476"/>
              <a:gd name="connsiteX3" fmla="*/ 1192978 w 2476239"/>
              <a:gd name="connsiteY3" fmla="*/ 0 h 657476"/>
              <a:gd name="connsiteX4" fmla="*/ 1757247 w 2476239"/>
              <a:gd name="connsiteY4" fmla="*/ 0 h 657476"/>
              <a:gd name="connsiteX5" fmla="*/ 2366657 w 2476239"/>
              <a:gd name="connsiteY5" fmla="*/ 0 h 657476"/>
              <a:gd name="connsiteX6" fmla="*/ 2476239 w 2476239"/>
              <a:gd name="connsiteY6" fmla="*/ 109582 h 657476"/>
              <a:gd name="connsiteX7" fmla="*/ 2476239 w 2476239"/>
              <a:gd name="connsiteY7" fmla="*/ 547894 h 657476"/>
              <a:gd name="connsiteX8" fmla="*/ 2366657 w 2476239"/>
              <a:gd name="connsiteY8" fmla="*/ 657476 h 657476"/>
              <a:gd name="connsiteX9" fmla="*/ 1847530 w 2476239"/>
              <a:gd name="connsiteY9" fmla="*/ 657476 h 657476"/>
              <a:gd name="connsiteX10" fmla="*/ 1260690 w 2476239"/>
              <a:gd name="connsiteY10" fmla="*/ 657476 h 657476"/>
              <a:gd name="connsiteX11" fmla="*/ 696422 w 2476239"/>
              <a:gd name="connsiteY11" fmla="*/ 657476 h 657476"/>
              <a:gd name="connsiteX12" fmla="*/ 109582 w 2476239"/>
              <a:gd name="connsiteY12" fmla="*/ 657476 h 657476"/>
              <a:gd name="connsiteX13" fmla="*/ 0 w 2476239"/>
              <a:gd name="connsiteY13" fmla="*/ 547894 h 657476"/>
              <a:gd name="connsiteX14" fmla="*/ 0 w 2476239"/>
              <a:gd name="connsiteY14" fmla="*/ 109582 h 6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39" h="657476" fill="none" extrusionOk="0">
                <a:moveTo>
                  <a:pt x="0" y="109582"/>
                </a:moveTo>
                <a:cubicBezTo>
                  <a:pt x="13075" y="44641"/>
                  <a:pt x="50955" y="5445"/>
                  <a:pt x="109582" y="0"/>
                </a:cubicBezTo>
                <a:cubicBezTo>
                  <a:pt x="271408" y="12191"/>
                  <a:pt x="561796" y="8601"/>
                  <a:pt x="696422" y="0"/>
                </a:cubicBezTo>
                <a:cubicBezTo>
                  <a:pt x="831048" y="-8601"/>
                  <a:pt x="1085610" y="12723"/>
                  <a:pt x="1192978" y="0"/>
                </a:cubicBezTo>
                <a:cubicBezTo>
                  <a:pt x="1300346" y="-12723"/>
                  <a:pt x="1535658" y="-14274"/>
                  <a:pt x="1757247" y="0"/>
                </a:cubicBezTo>
                <a:cubicBezTo>
                  <a:pt x="1978836" y="14274"/>
                  <a:pt x="2129353" y="-26018"/>
                  <a:pt x="2366657" y="0"/>
                </a:cubicBezTo>
                <a:cubicBezTo>
                  <a:pt x="2438150" y="-9514"/>
                  <a:pt x="2462280" y="51565"/>
                  <a:pt x="2476239" y="109582"/>
                </a:cubicBezTo>
                <a:cubicBezTo>
                  <a:pt x="2482764" y="317029"/>
                  <a:pt x="2487974" y="363766"/>
                  <a:pt x="2476239" y="547894"/>
                </a:cubicBezTo>
                <a:cubicBezTo>
                  <a:pt x="2479882" y="622564"/>
                  <a:pt x="2433242" y="660539"/>
                  <a:pt x="2366657" y="657476"/>
                </a:cubicBezTo>
                <a:cubicBezTo>
                  <a:pt x="2180355" y="671835"/>
                  <a:pt x="2073547" y="638468"/>
                  <a:pt x="1847530" y="657476"/>
                </a:cubicBezTo>
                <a:cubicBezTo>
                  <a:pt x="1621513" y="676484"/>
                  <a:pt x="1552656" y="656709"/>
                  <a:pt x="1260690" y="657476"/>
                </a:cubicBezTo>
                <a:cubicBezTo>
                  <a:pt x="968724" y="658243"/>
                  <a:pt x="912864" y="685392"/>
                  <a:pt x="696422" y="657476"/>
                </a:cubicBezTo>
                <a:cubicBezTo>
                  <a:pt x="479980" y="629560"/>
                  <a:pt x="297335" y="662978"/>
                  <a:pt x="109582" y="657476"/>
                </a:cubicBezTo>
                <a:cubicBezTo>
                  <a:pt x="44709" y="659850"/>
                  <a:pt x="-6125" y="605603"/>
                  <a:pt x="0" y="547894"/>
                </a:cubicBezTo>
                <a:cubicBezTo>
                  <a:pt x="-20253" y="368355"/>
                  <a:pt x="9260" y="290460"/>
                  <a:pt x="0" y="109582"/>
                </a:cubicBezTo>
                <a:close/>
              </a:path>
              <a:path w="2476239" h="657476" stroke="0" extrusionOk="0">
                <a:moveTo>
                  <a:pt x="0" y="109582"/>
                </a:moveTo>
                <a:cubicBezTo>
                  <a:pt x="-838" y="57908"/>
                  <a:pt x="50653" y="-878"/>
                  <a:pt x="109582" y="0"/>
                </a:cubicBezTo>
                <a:cubicBezTo>
                  <a:pt x="318213" y="29821"/>
                  <a:pt x="509880" y="-17878"/>
                  <a:pt x="718992" y="0"/>
                </a:cubicBezTo>
                <a:cubicBezTo>
                  <a:pt x="928104" y="17878"/>
                  <a:pt x="1071244" y="18644"/>
                  <a:pt x="1260690" y="0"/>
                </a:cubicBezTo>
                <a:cubicBezTo>
                  <a:pt x="1450136" y="-18644"/>
                  <a:pt x="1640845" y="-21280"/>
                  <a:pt x="1802388" y="0"/>
                </a:cubicBezTo>
                <a:cubicBezTo>
                  <a:pt x="1963931" y="21280"/>
                  <a:pt x="2233750" y="5183"/>
                  <a:pt x="2366657" y="0"/>
                </a:cubicBezTo>
                <a:cubicBezTo>
                  <a:pt x="2426359" y="-2490"/>
                  <a:pt x="2480210" y="57196"/>
                  <a:pt x="2476239" y="109582"/>
                </a:cubicBezTo>
                <a:cubicBezTo>
                  <a:pt x="2468337" y="213140"/>
                  <a:pt x="2482976" y="409238"/>
                  <a:pt x="2476239" y="547894"/>
                </a:cubicBezTo>
                <a:cubicBezTo>
                  <a:pt x="2477893" y="602115"/>
                  <a:pt x="2419136" y="669753"/>
                  <a:pt x="2366657" y="657476"/>
                </a:cubicBezTo>
                <a:cubicBezTo>
                  <a:pt x="2091114" y="627817"/>
                  <a:pt x="1909808" y="679951"/>
                  <a:pt x="1757247" y="657476"/>
                </a:cubicBezTo>
                <a:cubicBezTo>
                  <a:pt x="1604686" y="635002"/>
                  <a:pt x="1348004" y="630630"/>
                  <a:pt x="1215549" y="657476"/>
                </a:cubicBezTo>
                <a:cubicBezTo>
                  <a:pt x="1083094" y="684322"/>
                  <a:pt x="928207" y="670785"/>
                  <a:pt x="718992" y="657476"/>
                </a:cubicBezTo>
                <a:cubicBezTo>
                  <a:pt x="509777" y="644167"/>
                  <a:pt x="325982" y="657747"/>
                  <a:pt x="109582" y="657476"/>
                </a:cubicBezTo>
                <a:cubicBezTo>
                  <a:pt x="63765" y="660968"/>
                  <a:pt x="1524" y="608449"/>
                  <a:pt x="0" y="547894"/>
                </a:cubicBezTo>
                <a:cubicBezTo>
                  <a:pt x="19583" y="357794"/>
                  <a:pt x="10671" y="197701"/>
                  <a:pt x="0" y="109582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629EDE-ABFC-4DC3-A34F-4C4447C1D8D7}"/>
              </a:ext>
            </a:extLst>
          </p:cNvPr>
          <p:cNvSpPr txBox="1"/>
          <p:nvPr/>
        </p:nvSpPr>
        <p:spPr>
          <a:xfrm>
            <a:off x="1297170" y="2985188"/>
            <a:ext cx="2030821" cy="4698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 BOARD</a:t>
            </a:r>
          </a:p>
        </p:txBody>
      </p:sp>
      <p:sp>
        <p:nvSpPr>
          <p:cNvPr id="16" name="Ristkülik: ümarnurkne 15">
            <a:extLst>
              <a:ext uri="{FF2B5EF4-FFF2-40B4-BE49-F238E27FC236}">
                <a16:creationId xmlns:a16="http://schemas.microsoft.com/office/drawing/2014/main" id="{B3DC5842-9C11-40B1-9EBB-74F9F4E6882C}"/>
              </a:ext>
            </a:extLst>
          </p:cNvPr>
          <p:cNvSpPr/>
          <p:nvPr/>
        </p:nvSpPr>
        <p:spPr>
          <a:xfrm>
            <a:off x="953954" y="3744391"/>
            <a:ext cx="2476239" cy="657476"/>
          </a:xfrm>
          <a:custGeom>
            <a:avLst/>
            <a:gdLst>
              <a:gd name="connsiteX0" fmla="*/ 0 w 2476239"/>
              <a:gd name="connsiteY0" fmla="*/ 109582 h 657476"/>
              <a:gd name="connsiteX1" fmla="*/ 109582 w 2476239"/>
              <a:gd name="connsiteY1" fmla="*/ 0 h 657476"/>
              <a:gd name="connsiteX2" fmla="*/ 696422 w 2476239"/>
              <a:gd name="connsiteY2" fmla="*/ 0 h 657476"/>
              <a:gd name="connsiteX3" fmla="*/ 1192978 w 2476239"/>
              <a:gd name="connsiteY3" fmla="*/ 0 h 657476"/>
              <a:gd name="connsiteX4" fmla="*/ 1757247 w 2476239"/>
              <a:gd name="connsiteY4" fmla="*/ 0 h 657476"/>
              <a:gd name="connsiteX5" fmla="*/ 2366657 w 2476239"/>
              <a:gd name="connsiteY5" fmla="*/ 0 h 657476"/>
              <a:gd name="connsiteX6" fmla="*/ 2476239 w 2476239"/>
              <a:gd name="connsiteY6" fmla="*/ 109582 h 657476"/>
              <a:gd name="connsiteX7" fmla="*/ 2476239 w 2476239"/>
              <a:gd name="connsiteY7" fmla="*/ 547894 h 657476"/>
              <a:gd name="connsiteX8" fmla="*/ 2366657 w 2476239"/>
              <a:gd name="connsiteY8" fmla="*/ 657476 h 657476"/>
              <a:gd name="connsiteX9" fmla="*/ 1847530 w 2476239"/>
              <a:gd name="connsiteY9" fmla="*/ 657476 h 657476"/>
              <a:gd name="connsiteX10" fmla="*/ 1260690 w 2476239"/>
              <a:gd name="connsiteY10" fmla="*/ 657476 h 657476"/>
              <a:gd name="connsiteX11" fmla="*/ 696422 w 2476239"/>
              <a:gd name="connsiteY11" fmla="*/ 657476 h 657476"/>
              <a:gd name="connsiteX12" fmla="*/ 109582 w 2476239"/>
              <a:gd name="connsiteY12" fmla="*/ 657476 h 657476"/>
              <a:gd name="connsiteX13" fmla="*/ 0 w 2476239"/>
              <a:gd name="connsiteY13" fmla="*/ 547894 h 657476"/>
              <a:gd name="connsiteX14" fmla="*/ 0 w 2476239"/>
              <a:gd name="connsiteY14" fmla="*/ 109582 h 6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39" h="657476" fill="none" extrusionOk="0">
                <a:moveTo>
                  <a:pt x="0" y="109582"/>
                </a:moveTo>
                <a:cubicBezTo>
                  <a:pt x="13075" y="44641"/>
                  <a:pt x="50955" y="5445"/>
                  <a:pt x="109582" y="0"/>
                </a:cubicBezTo>
                <a:cubicBezTo>
                  <a:pt x="271408" y="12191"/>
                  <a:pt x="561796" y="8601"/>
                  <a:pt x="696422" y="0"/>
                </a:cubicBezTo>
                <a:cubicBezTo>
                  <a:pt x="831048" y="-8601"/>
                  <a:pt x="1085610" y="12723"/>
                  <a:pt x="1192978" y="0"/>
                </a:cubicBezTo>
                <a:cubicBezTo>
                  <a:pt x="1300346" y="-12723"/>
                  <a:pt x="1535658" y="-14274"/>
                  <a:pt x="1757247" y="0"/>
                </a:cubicBezTo>
                <a:cubicBezTo>
                  <a:pt x="1978836" y="14274"/>
                  <a:pt x="2129353" y="-26018"/>
                  <a:pt x="2366657" y="0"/>
                </a:cubicBezTo>
                <a:cubicBezTo>
                  <a:pt x="2438150" y="-9514"/>
                  <a:pt x="2462280" y="51565"/>
                  <a:pt x="2476239" y="109582"/>
                </a:cubicBezTo>
                <a:cubicBezTo>
                  <a:pt x="2482764" y="317029"/>
                  <a:pt x="2487974" y="363766"/>
                  <a:pt x="2476239" y="547894"/>
                </a:cubicBezTo>
                <a:cubicBezTo>
                  <a:pt x="2479882" y="622564"/>
                  <a:pt x="2433242" y="660539"/>
                  <a:pt x="2366657" y="657476"/>
                </a:cubicBezTo>
                <a:cubicBezTo>
                  <a:pt x="2180355" y="671835"/>
                  <a:pt x="2073547" y="638468"/>
                  <a:pt x="1847530" y="657476"/>
                </a:cubicBezTo>
                <a:cubicBezTo>
                  <a:pt x="1621513" y="676484"/>
                  <a:pt x="1552656" y="656709"/>
                  <a:pt x="1260690" y="657476"/>
                </a:cubicBezTo>
                <a:cubicBezTo>
                  <a:pt x="968724" y="658243"/>
                  <a:pt x="912864" y="685392"/>
                  <a:pt x="696422" y="657476"/>
                </a:cubicBezTo>
                <a:cubicBezTo>
                  <a:pt x="479980" y="629560"/>
                  <a:pt x="297335" y="662978"/>
                  <a:pt x="109582" y="657476"/>
                </a:cubicBezTo>
                <a:cubicBezTo>
                  <a:pt x="44709" y="659850"/>
                  <a:pt x="-6125" y="605603"/>
                  <a:pt x="0" y="547894"/>
                </a:cubicBezTo>
                <a:cubicBezTo>
                  <a:pt x="-20253" y="368355"/>
                  <a:pt x="9260" y="290460"/>
                  <a:pt x="0" y="109582"/>
                </a:cubicBezTo>
                <a:close/>
              </a:path>
              <a:path w="2476239" h="657476" stroke="0" extrusionOk="0">
                <a:moveTo>
                  <a:pt x="0" y="109582"/>
                </a:moveTo>
                <a:cubicBezTo>
                  <a:pt x="-838" y="57908"/>
                  <a:pt x="50653" y="-878"/>
                  <a:pt x="109582" y="0"/>
                </a:cubicBezTo>
                <a:cubicBezTo>
                  <a:pt x="318213" y="29821"/>
                  <a:pt x="509880" y="-17878"/>
                  <a:pt x="718992" y="0"/>
                </a:cubicBezTo>
                <a:cubicBezTo>
                  <a:pt x="928104" y="17878"/>
                  <a:pt x="1071244" y="18644"/>
                  <a:pt x="1260690" y="0"/>
                </a:cubicBezTo>
                <a:cubicBezTo>
                  <a:pt x="1450136" y="-18644"/>
                  <a:pt x="1640845" y="-21280"/>
                  <a:pt x="1802388" y="0"/>
                </a:cubicBezTo>
                <a:cubicBezTo>
                  <a:pt x="1963931" y="21280"/>
                  <a:pt x="2233750" y="5183"/>
                  <a:pt x="2366657" y="0"/>
                </a:cubicBezTo>
                <a:cubicBezTo>
                  <a:pt x="2426359" y="-2490"/>
                  <a:pt x="2480210" y="57196"/>
                  <a:pt x="2476239" y="109582"/>
                </a:cubicBezTo>
                <a:cubicBezTo>
                  <a:pt x="2468337" y="213140"/>
                  <a:pt x="2482976" y="409238"/>
                  <a:pt x="2476239" y="547894"/>
                </a:cubicBezTo>
                <a:cubicBezTo>
                  <a:pt x="2477893" y="602115"/>
                  <a:pt x="2419136" y="669753"/>
                  <a:pt x="2366657" y="657476"/>
                </a:cubicBezTo>
                <a:cubicBezTo>
                  <a:pt x="2091114" y="627817"/>
                  <a:pt x="1909808" y="679951"/>
                  <a:pt x="1757247" y="657476"/>
                </a:cubicBezTo>
                <a:cubicBezTo>
                  <a:pt x="1604686" y="635002"/>
                  <a:pt x="1348004" y="630630"/>
                  <a:pt x="1215549" y="657476"/>
                </a:cubicBezTo>
                <a:cubicBezTo>
                  <a:pt x="1083094" y="684322"/>
                  <a:pt x="928207" y="670785"/>
                  <a:pt x="718992" y="657476"/>
                </a:cubicBezTo>
                <a:cubicBezTo>
                  <a:pt x="509777" y="644167"/>
                  <a:pt x="325982" y="657747"/>
                  <a:pt x="109582" y="657476"/>
                </a:cubicBezTo>
                <a:cubicBezTo>
                  <a:pt x="63765" y="660968"/>
                  <a:pt x="1524" y="608449"/>
                  <a:pt x="0" y="547894"/>
                </a:cubicBezTo>
                <a:cubicBezTo>
                  <a:pt x="19583" y="357794"/>
                  <a:pt x="10671" y="197701"/>
                  <a:pt x="0" y="109582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DAE6FF-FB49-4135-9F36-A0D1D818FA81}"/>
              </a:ext>
            </a:extLst>
          </p:cNvPr>
          <p:cNvSpPr txBox="1"/>
          <p:nvPr/>
        </p:nvSpPr>
        <p:spPr>
          <a:xfrm>
            <a:off x="1238472" y="3691153"/>
            <a:ext cx="2030821" cy="7191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AGENCY OF </a:t>
            </a:r>
            <a:r>
              <a:rPr lang="et-EE" sz="1800" b="1" dirty="0"/>
              <a:t>M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EDICINES</a:t>
            </a:r>
          </a:p>
        </p:txBody>
      </p:sp>
      <p:sp>
        <p:nvSpPr>
          <p:cNvPr id="18" name="Ristkülik: ümarnurkne 17">
            <a:extLst>
              <a:ext uri="{FF2B5EF4-FFF2-40B4-BE49-F238E27FC236}">
                <a16:creationId xmlns:a16="http://schemas.microsoft.com/office/drawing/2014/main" id="{79E9C284-B2DB-4A03-AC3F-DE8561A82C91}"/>
              </a:ext>
            </a:extLst>
          </p:cNvPr>
          <p:cNvSpPr/>
          <p:nvPr/>
        </p:nvSpPr>
        <p:spPr>
          <a:xfrm>
            <a:off x="953953" y="4554788"/>
            <a:ext cx="2476240" cy="657476"/>
          </a:xfrm>
          <a:custGeom>
            <a:avLst/>
            <a:gdLst>
              <a:gd name="connsiteX0" fmla="*/ 0 w 2476240"/>
              <a:gd name="connsiteY0" fmla="*/ 109582 h 657476"/>
              <a:gd name="connsiteX1" fmla="*/ 109582 w 2476240"/>
              <a:gd name="connsiteY1" fmla="*/ 0 h 657476"/>
              <a:gd name="connsiteX2" fmla="*/ 696422 w 2476240"/>
              <a:gd name="connsiteY2" fmla="*/ 0 h 657476"/>
              <a:gd name="connsiteX3" fmla="*/ 1192978 w 2476240"/>
              <a:gd name="connsiteY3" fmla="*/ 0 h 657476"/>
              <a:gd name="connsiteX4" fmla="*/ 1757247 w 2476240"/>
              <a:gd name="connsiteY4" fmla="*/ 0 h 657476"/>
              <a:gd name="connsiteX5" fmla="*/ 2366658 w 2476240"/>
              <a:gd name="connsiteY5" fmla="*/ 0 h 657476"/>
              <a:gd name="connsiteX6" fmla="*/ 2476240 w 2476240"/>
              <a:gd name="connsiteY6" fmla="*/ 109582 h 657476"/>
              <a:gd name="connsiteX7" fmla="*/ 2476240 w 2476240"/>
              <a:gd name="connsiteY7" fmla="*/ 547894 h 657476"/>
              <a:gd name="connsiteX8" fmla="*/ 2366658 w 2476240"/>
              <a:gd name="connsiteY8" fmla="*/ 657476 h 657476"/>
              <a:gd name="connsiteX9" fmla="*/ 1847531 w 2476240"/>
              <a:gd name="connsiteY9" fmla="*/ 657476 h 657476"/>
              <a:gd name="connsiteX10" fmla="*/ 1260691 w 2476240"/>
              <a:gd name="connsiteY10" fmla="*/ 657476 h 657476"/>
              <a:gd name="connsiteX11" fmla="*/ 696422 w 2476240"/>
              <a:gd name="connsiteY11" fmla="*/ 657476 h 657476"/>
              <a:gd name="connsiteX12" fmla="*/ 109582 w 2476240"/>
              <a:gd name="connsiteY12" fmla="*/ 657476 h 657476"/>
              <a:gd name="connsiteX13" fmla="*/ 0 w 2476240"/>
              <a:gd name="connsiteY13" fmla="*/ 547894 h 657476"/>
              <a:gd name="connsiteX14" fmla="*/ 0 w 2476240"/>
              <a:gd name="connsiteY14" fmla="*/ 109582 h 6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40" h="657476" fill="none" extrusionOk="0">
                <a:moveTo>
                  <a:pt x="0" y="109582"/>
                </a:moveTo>
                <a:cubicBezTo>
                  <a:pt x="13075" y="44641"/>
                  <a:pt x="50955" y="5445"/>
                  <a:pt x="109582" y="0"/>
                </a:cubicBezTo>
                <a:cubicBezTo>
                  <a:pt x="271408" y="12191"/>
                  <a:pt x="561796" y="8601"/>
                  <a:pt x="696422" y="0"/>
                </a:cubicBezTo>
                <a:cubicBezTo>
                  <a:pt x="831048" y="-8601"/>
                  <a:pt x="1085610" y="12723"/>
                  <a:pt x="1192978" y="0"/>
                </a:cubicBezTo>
                <a:cubicBezTo>
                  <a:pt x="1300346" y="-12723"/>
                  <a:pt x="1535658" y="-14274"/>
                  <a:pt x="1757247" y="0"/>
                </a:cubicBezTo>
                <a:cubicBezTo>
                  <a:pt x="1978836" y="14274"/>
                  <a:pt x="2124049" y="-28934"/>
                  <a:pt x="2366658" y="0"/>
                </a:cubicBezTo>
                <a:cubicBezTo>
                  <a:pt x="2438151" y="-9514"/>
                  <a:pt x="2462281" y="51565"/>
                  <a:pt x="2476240" y="109582"/>
                </a:cubicBezTo>
                <a:cubicBezTo>
                  <a:pt x="2482765" y="317029"/>
                  <a:pt x="2487975" y="363766"/>
                  <a:pt x="2476240" y="547894"/>
                </a:cubicBezTo>
                <a:cubicBezTo>
                  <a:pt x="2479883" y="622564"/>
                  <a:pt x="2433243" y="660539"/>
                  <a:pt x="2366658" y="657476"/>
                </a:cubicBezTo>
                <a:cubicBezTo>
                  <a:pt x="2180356" y="671835"/>
                  <a:pt x="2073548" y="638468"/>
                  <a:pt x="1847531" y="657476"/>
                </a:cubicBezTo>
                <a:cubicBezTo>
                  <a:pt x="1621514" y="676484"/>
                  <a:pt x="1552657" y="656709"/>
                  <a:pt x="1260691" y="657476"/>
                </a:cubicBezTo>
                <a:cubicBezTo>
                  <a:pt x="968725" y="658243"/>
                  <a:pt x="914178" y="632586"/>
                  <a:pt x="696422" y="657476"/>
                </a:cubicBezTo>
                <a:cubicBezTo>
                  <a:pt x="478666" y="682366"/>
                  <a:pt x="297335" y="662978"/>
                  <a:pt x="109582" y="657476"/>
                </a:cubicBezTo>
                <a:cubicBezTo>
                  <a:pt x="44709" y="659850"/>
                  <a:pt x="-6125" y="605603"/>
                  <a:pt x="0" y="547894"/>
                </a:cubicBezTo>
                <a:cubicBezTo>
                  <a:pt x="-20253" y="368355"/>
                  <a:pt x="9260" y="290460"/>
                  <a:pt x="0" y="109582"/>
                </a:cubicBezTo>
                <a:close/>
              </a:path>
              <a:path w="2476240" h="657476" stroke="0" extrusionOk="0">
                <a:moveTo>
                  <a:pt x="0" y="109582"/>
                </a:moveTo>
                <a:cubicBezTo>
                  <a:pt x="-838" y="57908"/>
                  <a:pt x="50653" y="-878"/>
                  <a:pt x="109582" y="0"/>
                </a:cubicBezTo>
                <a:cubicBezTo>
                  <a:pt x="317551" y="29244"/>
                  <a:pt x="505276" y="-22341"/>
                  <a:pt x="718993" y="0"/>
                </a:cubicBezTo>
                <a:cubicBezTo>
                  <a:pt x="932710" y="22341"/>
                  <a:pt x="1071245" y="18644"/>
                  <a:pt x="1260691" y="0"/>
                </a:cubicBezTo>
                <a:cubicBezTo>
                  <a:pt x="1450137" y="-18644"/>
                  <a:pt x="1640846" y="-21280"/>
                  <a:pt x="1802389" y="0"/>
                </a:cubicBezTo>
                <a:cubicBezTo>
                  <a:pt x="1963932" y="21280"/>
                  <a:pt x="2233751" y="5183"/>
                  <a:pt x="2366658" y="0"/>
                </a:cubicBezTo>
                <a:cubicBezTo>
                  <a:pt x="2426360" y="-2490"/>
                  <a:pt x="2480211" y="57196"/>
                  <a:pt x="2476240" y="109582"/>
                </a:cubicBezTo>
                <a:cubicBezTo>
                  <a:pt x="2468338" y="213140"/>
                  <a:pt x="2482977" y="409238"/>
                  <a:pt x="2476240" y="547894"/>
                </a:cubicBezTo>
                <a:cubicBezTo>
                  <a:pt x="2477894" y="602115"/>
                  <a:pt x="2419137" y="669753"/>
                  <a:pt x="2366658" y="657476"/>
                </a:cubicBezTo>
                <a:cubicBezTo>
                  <a:pt x="2094784" y="629592"/>
                  <a:pt x="1914642" y="682670"/>
                  <a:pt x="1757247" y="657476"/>
                </a:cubicBezTo>
                <a:cubicBezTo>
                  <a:pt x="1599852" y="632282"/>
                  <a:pt x="1348004" y="630630"/>
                  <a:pt x="1215549" y="657476"/>
                </a:cubicBezTo>
                <a:cubicBezTo>
                  <a:pt x="1083094" y="684322"/>
                  <a:pt x="925803" y="670272"/>
                  <a:pt x="718993" y="657476"/>
                </a:cubicBezTo>
                <a:cubicBezTo>
                  <a:pt x="512183" y="644680"/>
                  <a:pt x="328847" y="661994"/>
                  <a:pt x="109582" y="657476"/>
                </a:cubicBezTo>
                <a:cubicBezTo>
                  <a:pt x="63765" y="660968"/>
                  <a:pt x="1524" y="608449"/>
                  <a:pt x="0" y="547894"/>
                </a:cubicBezTo>
                <a:cubicBezTo>
                  <a:pt x="19583" y="357794"/>
                  <a:pt x="10671" y="197701"/>
                  <a:pt x="0" y="109582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31445C-AB36-4F29-8A96-4674D5738212}"/>
              </a:ext>
            </a:extLst>
          </p:cNvPr>
          <p:cNvSpPr txBox="1"/>
          <p:nvPr/>
        </p:nvSpPr>
        <p:spPr>
          <a:xfrm>
            <a:off x="1216058" y="4590886"/>
            <a:ext cx="2030821" cy="6083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4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 INSURNACE BOARD</a:t>
            </a:r>
          </a:p>
        </p:txBody>
      </p:sp>
      <p:sp>
        <p:nvSpPr>
          <p:cNvPr id="20" name="Ristkülik: ümarnurkne 19">
            <a:extLst>
              <a:ext uri="{FF2B5EF4-FFF2-40B4-BE49-F238E27FC236}">
                <a16:creationId xmlns:a16="http://schemas.microsoft.com/office/drawing/2014/main" id="{A8B6CFF6-B051-4A42-84AA-A91BAE4B6B63}"/>
              </a:ext>
            </a:extLst>
          </p:cNvPr>
          <p:cNvSpPr/>
          <p:nvPr/>
        </p:nvSpPr>
        <p:spPr>
          <a:xfrm>
            <a:off x="953953" y="5366682"/>
            <a:ext cx="2476239" cy="937992"/>
          </a:xfrm>
          <a:custGeom>
            <a:avLst/>
            <a:gdLst>
              <a:gd name="connsiteX0" fmla="*/ 0 w 2476239"/>
              <a:gd name="connsiteY0" fmla="*/ 156335 h 937992"/>
              <a:gd name="connsiteX1" fmla="*/ 156335 w 2476239"/>
              <a:gd name="connsiteY1" fmla="*/ 0 h 937992"/>
              <a:gd name="connsiteX2" fmla="*/ 718863 w 2476239"/>
              <a:gd name="connsiteY2" fmla="*/ 0 h 937992"/>
              <a:gd name="connsiteX3" fmla="*/ 1194848 w 2476239"/>
              <a:gd name="connsiteY3" fmla="*/ 0 h 937992"/>
              <a:gd name="connsiteX4" fmla="*/ 1735740 w 2476239"/>
              <a:gd name="connsiteY4" fmla="*/ 0 h 937992"/>
              <a:gd name="connsiteX5" fmla="*/ 2319904 w 2476239"/>
              <a:gd name="connsiteY5" fmla="*/ 0 h 937992"/>
              <a:gd name="connsiteX6" fmla="*/ 2476239 w 2476239"/>
              <a:gd name="connsiteY6" fmla="*/ 156335 h 937992"/>
              <a:gd name="connsiteX7" fmla="*/ 2476239 w 2476239"/>
              <a:gd name="connsiteY7" fmla="*/ 781657 h 937992"/>
              <a:gd name="connsiteX8" fmla="*/ 2319904 w 2476239"/>
              <a:gd name="connsiteY8" fmla="*/ 937992 h 937992"/>
              <a:gd name="connsiteX9" fmla="*/ 1822283 w 2476239"/>
              <a:gd name="connsiteY9" fmla="*/ 937992 h 937992"/>
              <a:gd name="connsiteX10" fmla="*/ 1259755 w 2476239"/>
              <a:gd name="connsiteY10" fmla="*/ 937992 h 937992"/>
              <a:gd name="connsiteX11" fmla="*/ 718863 w 2476239"/>
              <a:gd name="connsiteY11" fmla="*/ 937992 h 937992"/>
              <a:gd name="connsiteX12" fmla="*/ 156335 w 2476239"/>
              <a:gd name="connsiteY12" fmla="*/ 937992 h 937992"/>
              <a:gd name="connsiteX13" fmla="*/ 0 w 2476239"/>
              <a:gd name="connsiteY13" fmla="*/ 781657 h 937992"/>
              <a:gd name="connsiteX14" fmla="*/ 0 w 2476239"/>
              <a:gd name="connsiteY14" fmla="*/ 156335 h 93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39" h="937992" fill="none" extrusionOk="0">
                <a:moveTo>
                  <a:pt x="0" y="156335"/>
                </a:moveTo>
                <a:cubicBezTo>
                  <a:pt x="1890" y="69355"/>
                  <a:pt x="72627" y="7576"/>
                  <a:pt x="156335" y="0"/>
                </a:cubicBezTo>
                <a:cubicBezTo>
                  <a:pt x="368714" y="-12727"/>
                  <a:pt x="463019" y="504"/>
                  <a:pt x="718863" y="0"/>
                </a:cubicBezTo>
                <a:cubicBezTo>
                  <a:pt x="974707" y="-504"/>
                  <a:pt x="993649" y="5502"/>
                  <a:pt x="1194848" y="0"/>
                </a:cubicBezTo>
                <a:cubicBezTo>
                  <a:pt x="1396048" y="-5502"/>
                  <a:pt x="1590416" y="-3028"/>
                  <a:pt x="1735740" y="0"/>
                </a:cubicBezTo>
                <a:cubicBezTo>
                  <a:pt x="1881064" y="3028"/>
                  <a:pt x="2131576" y="-4509"/>
                  <a:pt x="2319904" y="0"/>
                </a:cubicBezTo>
                <a:cubicBezTo>
                  <a:pt x="2417606" y="-9850"/>
                  <a:pt x="2465492" y="71921"/>
                  <a:pt x="2476239" y="156335"/>
                </a:cubicBezTo>
                <a:cubicBezTo>
                  <a:pt x="2461786" y="286732"/>
                  <a:pt x="2488651" y="594849"/>
                  <a:pt x="2476239" y="781657"/>
                </a:cubicBezTo>
                <a:cubicBezTo>
                  <a:pt x="2479628" y="881164"/>
                  <a:pt x="2422703" y="946303"/>
                  <a:pt x="2319904" y="937992"/>
                </a:cubicBezTo>
                <a:cubicBezTo>
                  <a:pt x="2133131" y="924886"/>
                  <a:pt x="2021243" y="959504"/>
                  <a:pt x="1822283" y="937992"/>
                </a:cubicBezTo>
                <a:cubicBezTo>
                  <a:pt x="1623323" y="916480"/>
                  <a:pt x="1407819" y="952882"/>
                  <a:pt x="1259755" y="937992"/>
                </a:cubicBezTo>
                <a:cubicBezTo>
                  <a:pt x="1111691" y="923102"/>
                  <a:pt x="890344" y="962828"/>
                  <a:pt x="718863" y="937992"/>
                </a:cubicBezTo>
                <a:cubicBezTo>
                  <a:pt x="547382" y="913156"/>
                  <a:pt x="408007" y="950586"/>
                  <a:pt x="156335" y="937992"/>
                </a:cubicBezTo>
                <a:cubicBezTo>
                  <a:pt x="55021" y="946157"/>
                  <a:pt x="-6747" y="864902"/>
                  <a:pt x="0" y="781657"/>
                </a:cubicBezTo>
                <a:cubicBezTo>
                  <a:pt x="-23007" y="509225"/>
                  <a:pt x="-15090" y="338821"/>
                  <a:pt x="0" y="156335"/>
                </a:cubicBezTo>
                <a:close/>
              </a:path>
              <a:path w="2476239" h="937992" stroke="0" extrusionOk="0">
                <a:moveTo>
                  <a:pt x="0" y="156335"/>
                </a:moveTo>
                <a:cubicBezTo>
                  <a:pt x="-579" y="76100"/>
                  <a:pt x="73735" y="-2066"/>
                  <a:pt x="156335" y="0"/>
                </a:cubicBezTo>
                <a:cubicBezTo>
                  <a:pt x="426524" y="-21223"/>
                  <a:pt x="603384" y="-13805"/>
                  <a:pt x="740499" y="0"/>
                </a:cubicBezTo>
                <a:cubicBezTo>
                  <a:pt x="877614" y="13805"/>
                  <a:pt x="1120730" y="-16697"/>
                  <a:pt x="1259755" y="0"/>
                </a:cubicBezTo>
                <a:cubicBezTo>
                  <a:pt x="1398780" y="16697"/>
                  <a:pt x="1670868" y="-16354"/>
                  <a:pt x="1779012" y="0"/>
                </a:cubicBezTo>
                <a:cubicBezTo>
                  <a:pt x="1887156" y="16354"/>
                  <a:pt x="2110916" y="-6766"/>
                  <a:pt x="2319904" y="0"/>
                </a:cubicBezTo>
                <a:cubicBezTo>
                  <a:pt x="2403274" y="-9038"/>
                  <a:pt x="2480533" y="78789"/>
                  <a:pt x="2476239" y="156335"/>
                </a:cubicBezTo>
                <a:cubicBezTo>
                  <a:pt x="2450566" y="364717"/>
                  <a:pt x="2489483" y="628415"/>
                  <a:pt x="2476239" y="781657"/>
                </a:cubicBezTo>
                <a:cubicBezTo>
                  <a:pt x="2480789" y="850675"/>
                  <a:pt x="2401641" y="945021"/>
                  <a:pt x="2319904" y="937992"/>
                </a:cubicBezTo>
                <a:cubicBezTo>
                  <a:pt x="2121618" y="936494"/>
                  <a:pt x="1996002" y="936928"/>
                  <a:pt x="1735740" y="937992"/>
                </a:cubicBezTo>
                <a:cubicBezTo>
                  <a:pt x="1475478" y="939056"/>
                  <a:pt x="1434464" y="963837"/>
                  <a:pt x="1216484" y="937992"/>
                </a:cubicBezTo>
                <a:cubicBezTo>
                  <a:pt x="998504" y="912147"/>
                  <a:pt x="887815" y="934619"/>
                  <a:pt x="740499" y="937992"/>
                </a:cubicBezTo>
                <a:cubicBezTo>
                  <a:pt x="593184" y="941365"/>
                  <a:pt x="431376" y="954601"/>
                  <a:pt x="156335" y="937992"/>
                </a:cubicBezTo>
                <a:cubicBezTo>
                  <a:pt x="73905" y="938921"/>
                  <a:pt x="17256" y="868394"/>
                  <a:pt x="0" y="781657"/>
                </a:cubicBezTo>
                <a:cubicBezTo>
                  <a:pt x="10342" y="590074"/>
                  <a:pt x="-13868" y="431667"/>
                  <a:pt x="0" y="156335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A6016D-C339-4596-BE25-C203065D6368}"/>
              </a:ext>
            </a:extLst>
          </p:cNvPr>
          <p:cNvSpPr txBox="1"/>
          <p:nvPr/>
        </p:nvSpPr>
        <p:spPr>
          <a:xfrm>
            <a:off x="1111098" y="5342016"/>
            <a:ext cx="2319094" cy="885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6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NATIONAL INSTITUTE FOR HEALTH DEVELOPMENT</a:t>
            </a:r>
          </a:p>
        </p:txBody>
      </p:sp>
      <p:sp>
        <p:nvSpPr>
          <p:cNvPr id="22" name="Ristkülik: ümarnurkne 21">
            <a:extLst>
              <a:ext uri="{FF2B5EF4-FFF2-40B4-BE49-F238E27FC236}">
                <a16:creationId xmlns:a16="http://schemas.microsoft.com/office/drawing/2014/main" id="{9BD541FB-E09A-436F-9E3E-BF7AA9ED3E55}"/>
              </a:ext>
            </a:extLst>
          </p:cNvPr>
          <p:cNvSpPr/>
          <p:nvPr/>
        </p:nvSpPr>
        <p:spPr>
          <a:xfrm>
            <a:off x="4604464" y="3010811"/>
            <a:ext cx="2476239" cy="811723"/>
          </a:xfrm>
          <a:custGeom>
            <a:avLst/>
            <a:gdLst>
              <a:gd name="connsiteX0" fmla="*/ 0 w 2476239"/>
              <a:gd name="connsiteY0" fmla="*/ 135290 h 811723"/>
              <a:gd name="connsiteX1" fmla="*/ 135290 w 2476239"/>
              <a:gd name="connsiteY1" fmla="*/ 0 h 811723"/>
              <a:gd name="connsiteX2" fmla="*/ 708761 w 2476239"/>
              <a:gd name="connsiteY2" fmla="*/ 0 h 811723"/>
              <a:gd name="connsiteX3" fmla="*/ 1194006 w 2476239"/>
              <a:gd name="connsiteY3" fmla="*/ 0 h 811723"/>
              <a:gd name="connsiteX4" fmla="*/ 1745421 w 2476239"/>
              <a:gd name="connsiteY4" fmla="*/ 0 h 811723"/>
              <a:gd name="connsiteX5" fmla="*/ 2340949 w 2476239"/>
              <a:gd name="connsiteY5" fmla="*/ 0 h 811723"/>
              <a:gd name="connsiteX6" fmla="*/ 2476239 w 2476239"/>
              <a:gd name="connsiteY6" fmla="*/ 135290 h 811723"/>
              <a:gd name="connsiteX7" fmla="*/ 2476239 w 2476239"/>
              <a:gd name="connsiteY7" fmla="*/ 676433 h 811723"/>
              <a:gd name="connsiteX8" fmla="*/ 2340949 w 2476239"/>
              <a:gd name="connsiteY8" fmla="*/ 811723 h 811723"/>
              <a:gd name="connsiteX9" fmla="*/ 1833647 w 2476239"/>
              <a:gd name="connsiteY9" fmla="*/ 811723 h 811723"/>
              <a:gd name="connsiteX10" fmla="*/ 1260176 w 2476239"/>
              <a:gd name="connsiteY10" fmla="*/ 811723 h 811723"/>
              <a:gd name="connsiteX11" fmla="*/ 708761 w 2476239"/>
              <a:gd name="connsiteY11" fmla="*/ 811723 h 811723"/>
              <a:gd name="connsiteX12" fmla="*/ 135290 w 2476239"/>
              <a:gd name="connsiteY12" fmla="*/ 811723 h 811723"/>
              <a:gd name="connsiteX13" fmla="*/ 0 w 2476239"/>
              <a:gd name="connsiteY13" fmla="*/ 676433 h 811723"/>
              <a:gd name="connsiteX14" fmla="*/ 0 w 2476239"/>
              <a:gd name="connsiteY14" fmla="*/ 135290 h 81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39" h="811723" fill="none" extrusionOk="0">
                <a:moveTo>
                  <a:pt x="0" y="135290"/>
                </a:moveTo>
                <a:cubicBezTo>
                  <a:pt x="11392" y="56720"/>
                  <a:pt x="66663" y="17529"/>
                  <a:pt x="135290" y="0"/>
                </a:cubicBezTo>
                <a:cubicBezTo>
                  <a:pt x="254760" y="-1454"/>
                  <a:pt x="518492" y="14913"/>
                  <a:pt x="708761" y="0"/>
                </a:cubicBezTo>
                <a:cubicBezTo>
                  <a:pt x="899030" y="-14913"/>
                  <a:pt x="1062217" y="-11324"/>
                  <a:pt x="1194006" y="0"/>
                </a:cubicBezTo>
                <a:cubicBezTo>
                  <a:pt x="1325796" y="11324"/>
                  <a:pt x="1577129" y="14445"/>
                  <a:pt x="1745421" y="0"/>
                </a:cubicBezTo>
                <a:cubicBezTo>
                  <a:pt x="1913714" y="-14445"/>
                  <a:pt x="2145535" y="22402"/>
                  <a:pt x="2340949" y="0"/>
                </a:cubicBezTo>
                <a:cubicBezTo>
                  <a:pt x="2427404" y="-10175"/>
                  <a:pt x="2466077" y="62393"/>
                  <a:pt x="2476239" y="135290"/>
                </a:cubicBezTo>
                <a:cubicBezTo>
                  <a:pt x="2456027" y="288800"/>
                  <a:pt x="2478037" y="554173"/>
                  <a:pt x="2476239" y="676433"/>
                </a:cubicBezTo>
                <a:cubicBezTo>
                  <a:pt x="2477464" y="755910"/>
                  <a:pt x="2427133" y="817512"/>
                  <a:pt x="2340949" y="811723"/>
                </a:cubicBezTo>
                <a:cubicBezTo>
                  <a:pt x="2129552" y="821366"/>
                  <a:pt x="1962077" y="799235"/>
                  <a:pt x="1833647" y="811723"/>
                </a:cubicBezTo>
                <a:cubicBezTo>
                  <a:pt x="1705217" y="824211"/>
                  <a:pt x="1501088" y="823436"/>
                  <a:pt x="1260176" y="811723"/>
                </a:cubicBezTo>
                <a:cubicBezTo>
                  <a:pt x="1019264" y="800010"/>
                  <a:pt x="911048" y="833853"/>
                  <a:pt x="708761" y="811723"/>
                </a:cubicBezTo>
                <a:cubicBezTo>
                  <a:pt x="506475" y="789593"/>
                  <a:pt x="338165" y="818155"/>
                  <a:pt x="135290" y="811723"/>
                </a:cubicBezTo>
                <a:cubicBezTo>
                  <a:pt x="58196" y="813018"/>
                  <a:pt x="-2089" y="750193"/>
                  <a:pt x="0" y="676433"/>
                </a:cubicBezTo>
                <a:cubicBezTo>
                  <a:pt x="15230" y="502853"/>
                  <a:pt x="-23359" y="273736"/>
                  <a:pt x="0" y="135290"/>
                </a:cubicBezTo>
                <a:close/>
              </a:path>
              <a:path w="2476239" h="811723" stroke="0" extrusionOk="0">
                <a:moveTo>
                  <a:pt x="0" y="135290"/>
                </a:moveTo>
                <a:cubicBezTo>
                  <a:pt x="-1331" y="74615"/>
                  <a:pt x="67473" y="-3810"/>
                  <a:pt x="135290" y="0"/>
                </a:cubicBezTo>
                <a:cubicBezTo>
                  <a:pt x="420787" y="-7529"/>
                  <a:pt x="491027" y="11600"/>
                  <a:pt x="730818" y="0"/>
                </a:cubicBezTo>
                <a:cubicBezTo>
                  <a:pt x="970609" y="-11600"/>
                  <a:pt x="1037028" y="21541"/>
                  <a:pt x="1260176" y="0"/>
                </a:cubicBezTo>
                <a:cubicBezTo>
                  <a:pt x="1483324" y="-21541"/>
                  <a:pt x="1529327" y="-8632"/>
                  <a:pt x="1789534" y="0"/>
                </a:cubicBezTo>
                <a:cubicBezTo>
                  <a:pt x="2049741" y="8632"/>
                  <a:pt x="2067842" y="-19774"/>
                  <a:pt x="2340949" y="0"/>
                </a:cubicBezTo>
                <a:cubicBezTo>
                  <a:pt x="2411503" y="-12672"/>
                  <a:pt x="2481638" y="71630"/>
                  <a:pt x="2476239" y="135290"/>
                </a:cubicBezTo>
                <a:cubicBezTo>
                  <a:pt x="2475374" y="286558"/>
                  <a:pt x="2462164" y="555062"/>
                  <a:pt x="2476239" y="676433"/>
                </a:cubicBezTo>
                <a:cubicBezTo>
                  <a:pt x="2478902" y="741012"/>
                  <a:pt x="2407852" y="823656"/>
                  <a:pt x="2340949" y="811723"/>
                </a:cubicBezTo>
                <a:cubicBezTo>
                  <a:pt x="2048889" y="783185"/>
                  <a:pt x="1966940" y="835103"/>
                  <a:pt x="1745421" y="811723"/>
                </a:cubicBezTo>
                <a:cubicBezTo>
                  <a:pt x="1523902" y="788343"/>
                  <a:pt x="1413783" y="817817"/>
                  <a:pt x="1216063" y="811723"/>
                </a:cubicBezTo>
                <a:cubicBezTo>
                  <a:pt x="1018343" y="805629"/>
                  <a:pt x="960498" y="806006"/>
                  <a:pt x="730818" y="811723"/>
                </a:cubicBezTo>
                <a:cubicBezTo>
                  <a:pt x="501138" y="817440"/>
                  <a:pt x="426359" y="803388"/>
                  <a:pt x="135290" y="811723"/>
                </a:cubicBezTo>
                <a:cubicBezTo>
                  <a:pt x="67748" y="813428"/>
                  <a:pt x="15143" y="751500"/>
                  <a:pt x="0" y="676433"/>
                </a:cubicBezTo>
                <a:cubicBezTo>
                  <a:pt x="-26372" y="442514"/>
                  <a:pt x="-20053" y="312694"/>
                  <a:pt x="0" y="135290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A749FF-7D2F-4A1D-9E4C-F69F685F5954}"/>
              </a:ext>
            </a:extLst>
          </p:cNvPr>
          <p:cNvSpPr txBox="1"/>
          <p:nvPr/>
        </p:nvSpPr>
        <p:spPr>
          <a:xfrm>
            <a:off x="4697597" y="3009562"/>
            <a:ext cx="2476239" cy="7191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SOCIAL INSURANCE BOARD</a:t>
            </a:r>
          </a:p>
        </p:txBody>
      </p:sp>
      <p:sp>
        <p:nvSpPr>
          <p:cNvPr id="24" name="Ristkülik: ümarnurkne 23">
            <a:extLst>
              <a:ext uri="{FF2B5EF4-FFF2-40B4-BE49-F238E27FC236}">
                <a16:creationId xmlns:a16="http://schemas.microsoft.com/office/drawing/2014/main" id="{CDCD54D0-3472-48F7-84CE-C759A35DB01C}"/>
              </a:ext>
            </a:extLst>
          </p:cNvPr>
          <p:cNvSpPr/>
          <p:nvPr/>
        </p:nvSpPr>
        <p:spPr>
          <a:xfrm>
            <a:off x="4604464" y="4053408"/>
            <a:ext cx="2569372" cy="1216518"/>
          </a:xfrm>
          <a:custGeom>
            <a:avLst/>
            <a:gdLst>
              <a:gd name="connsiteX0" fmla="*/ 0 w 2569372"/>
              <a:gd name="connsiteY0" fmla="*/ 202757 h 1216518"/>
              <a:gd name="connsiteX1" fmla="*/ 202757 w 2569372"/>
              <a:gd name="connsiteY1" fmla="*/ 0 h 1216518"/>
              <a:gd name="connsiteX2" fmla="*/ 700444 w 2569372"/>
              <a:gd name="connsiteY2" fmla="*/ 0 h 1216518"/>
              <a:gd name="connsiteX3" fmla="*/ 1176493 w 2569372"/>
              <a:gd name="connsiteY3" fmla="*/ 0 h 1216518"/>
              <a:gd name="connsiteX4" fmla="*/ 1760735 w 2569372"/>
              <a:gd name="connsiteY4" fmla="*/ 0 h 1216518"/>
              <a:gd name="connsiteX5" fmla="*/ 2366615 w 2569372"/>
              <a:gd name="connsiteY5" fmla="*/ 0 h 1216518"/>
              <a:gd name="connsiteX6" fmla="*/ 2569372 w 2569372"/>
              <a:gd name="connsiteY6" fmla="*/ 202757 h 1216518"/>
              <a:gd name="connsiteX7" fmla="*/ 2569372 w 2569372"/>
              <a:gd name="connsiteY7" fmla="*/ 600149 h 1216518"/>
              <a:gd name="connsiteX8" fmla="*/ 2569372 w 2569372"/>
              <a:gd name="connsiteY8" fmla="*/ 1013761 h 1216518"/>
              <a:gd name="connsiteX9" fmla="*/ 2366615 w 2569372"/>
              <a:gd name="connsiteY9" fmla="*/ 1216518 h 1216518"/>
              <a:gd name="connsiteX10" fmla="*/ 1825651 w 2569372"/>
              <a:gd name="connsiteY10" fmla="*/ 1216518 h 1216518"/>
              <a:gd name="connsiteX11" fmla="*/ 1306325 w 2569372"/>
              <a:gd name="connsiteY11" fmla="*/ 1216518 h 1216518"/>
              <a:gd name="connsiteX12" fmla="*/ 786999 w 2569372"/>
              <a:gd name="connsiteY12" fmla="*/ 1216518 h 1216518"/>
              <a:gd name="connsiteX13" fmla="*/ 202757 w 2569372"/>
              <a:gd name="connsiteY13" fmla="*/ 1216518 h 1216518"/>
              <a:gd name="connsiteX14" fmla="*/ 0 w 2569372"/>
              <a:gd name="connsiteY14" fmla="*/ 1013761 h 1216518"/>
              <a:gd name="connsiteX15" fmla="*/ 0 w 2569372"/>
              <a:gd name="connsiteY15" fmla="*/ 608259 h 1216518"/>
              <a:gd name="connsiteX16" fmla="*/ 0 w 2569372"/>
              <a:gd name="connsiteY16" fmla="*/ 202757 h 121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69372" h="1216518" fill="none" extrusionOk="0">
                <a:moveTo>
                  <a:pt x="0" y="202757"/>
                </a:moveTo>
                <a:cubicBezTo>
                  <a:pt x="-19568" y="108444"/>
                  <a:pt x="67228" y="-10524"/>
                  <a:pt x="202757" y="0"/>
                </a:cubicBezTo>
                <a:cubicBezTo>
                  <a:pt x="337217" y="-9434"/>
                  <a:pt x="499789" y="1163"/>
                  <a:pt x="700444" y="0"/>
                </a:cubicBezTo>
                <a:cubicBezTo>
                  <a:pt x="901099" y="-1163"/>
                  <a:pt x="963661" y="16907"/>
                  <a:pt x="1176493" y="0"/>
                </a:cubicBezTo>
                <a:cubicBezTo>
                  <a:pt x="1389325" y="-16907"/>
                  <a:pt x="1577603" y="16970"/>
                  <a:pt x="1760735" y="0"/>
                </a:cubicBezTo>
                <a:cubicBezTo>
                  <a:pt x="1943867" y="-16970"/>
                  <a:pt x="2080786" y="11499"/>
                  <a:pt x="2366615" y="0"/>
                </a:cubicBezTo>
                <a:cubicBezTo>
                  <a:pt x="2454809" y="9228"/>
                  <a:pt x="2555258" y="100970"/>
                  <a:pt x="2569372" y="202757"/>
                </a:cubicBezTo>
                <a:cubicBezTo>
                  <a:pt x="2585853" y="384835"/>
                  <a:pt x="2563506" y="487760"/>
                  <a:pt x="2569372" y="600149"/>
                </a:cubicBezTo>
                <a:cubicBezTo>
                  <a:pt x="2575238" y="712538"/>
                  <a:pt x="2561345" y="832431"/>
                  <a:pt x="2569372" y="1013761"/>
                </a:cubicBezTo>
                <a:cubicBezTo>
                  <a:pt x="2585734" y="1121717"/>
                  <a:pt x="2469868" y="1210063"/>
                  <a:pt x="2366615" y="1216518"/>
                </a:cubicBezTo>
                <a:cubicBezTo>
                  <a:pt x="2108034" y="1213060"/>
                  <a:pt x="1937540" y="1218261"/>
                  <a:pt x="1825651" y="1216518"/>
                </a:cubicBezTo>
                <a:cubicBezTo>
                  <a:pt x="1713762" y="1214775"/>
                  <a:pt x="1541062" y="1201929"/>
                  <a:pt x="1306325" y="1216518"/>
                </a:cubicBezTo>
                <a:cubicBezTo>
                  <a:pt x="1071588" y="1231107"/>
                  <a:pt x="920083" y="1225279"/>
                  <a:pt x="786999" y="1216518"/>
                </a:cubicBezTo>
                <a:cubicBezTo>
                  <a:pt x="653915" y="1207757"/>
                  <a:pt x="402329" y="1215101"/>
                  <a:pt x="202757" y="1216518"/>
                </a:cubicBezTo>
                <a:cubicBezTo>
                  <a:pt x="99387" y="1211159"/>
                  <a:pt x="-16182" y="1139232"/>
                  <a:pt x="0" y="1013761"/>
                </a:cubicBezTo>
                <a:cubicBezTo>
                  <a:pt x="-5490" y="826967"/>
                  <a:pt x="-17190" y="731971"/>
                  <a:pt x="0" y="608259"/>
                </a:cubicBezTo>
                <a:cubicBezTo>
                  <a:pt x="17190" y="484547"/>
                  <a:pt x="11446" y="350239"/>
                  <a:pt x="0" y="202757"/>
                </a:cubicBezTo>
                <a:close/>
              </a:path>
              <a:path w="2569372" h="1216518" stroke="0" extrusionOk="0">
                <a:moveTo>
                  <a:pt x="0" y="202757"/>
                </a:moveTo>
                <a:cubicBezTo>
                  <a:pt x="-2479" y="116939"/>
                  <a:pt x="96175" y="-2980"/>
                  <a:pt x="202757" y="0"/>
                </a:cubicBezTo>
                <a:cubicBezTo>
                  <a:pt x="419095" y="-9712"/>
                  <a:pt x="625711" y="-26471"/>
                  <a:pt x="786999" y="0"/>
                </a:cubicBezTo>
                <a:cubicBezTo>
                  <a:pt x="948287" y="26471"/>
                  <a:pt x="1136079" y="19381"/>
                  <a:pt x="1306325" y="0"/>
                </a:cubicBezTo>
                <a:cubicBezTo>
                  <a:pt x="1476571" y="-19381"/>
                  <a:pt x="1604316" y="12712"/>
                  <a:pt x="1825651" y="0"/>
                </a:cubicBezTo>
                <a:cubicBezTo>
                  <a:pt x="2046986" y="-12712"/>
                  <a:pt x="2159187" y="-8485"/>
                  <a:pt x="2366615" y="0"/>
                </a:cubicBezTo>
                <a:cubicBezTo>
                  <a:pt x="2471847" y="-20527"/>
                  <a:pt x="2579252" y="111013"/>
                  <a:pt x="2569372" y="202757"/>
                </a:cubicBezTo>
                <a:cubicBezTo>
                  <a:pt x="2558627" y="348985"/>
                  <a:pt x="2589053" y="523645"/>
                  <a:pt x="2569372" y="608259"/>
                </a:cubicBezTo>
                <a:cubicBezTo>
                  <a:pt x="2549691" y="692873"/>
                  <a:pt x="2561632" y="857324"/>
                  <a:pt x="2569372" y="1013761"/>
                </a:cubicBezTo>
                <a:cubicBezTo>
                  <a:pt x="2547180" y="1132533"/>
                  <a:pt x="2485490" y="1227060"/>
                  <a:pt x="2366615" y="1216518"/>
                </a:cubicBezTo>
                <a:cubicBezTo>
                  <a:pt x="2103197" y="1211972"/>
                  <a:pt x="1941134" y="1241720"/>
                  <a:pt x="1804012" y="1216518"/>
                </a:cubicBezTo>
                <a:cubicBezTo>
                  <a:pt x="1666890" y="1191316"/>
                  <a:pt x="1493007" y="1199732"/>
                  <a:pt x="1327963" y="1216518"/>
                </a:cubicBezTo>
                <a:cubicBezTo>
                  <a:pt x="1162919" y="1233304"/>
                  <a:pt x="911256" y="1220935"/>
                  <a:pt x="765360" y="1216518"/>
                </a:cubicBezTo>
                <a:cubicBezTo>
                  <a:pt x="619464" y="1212101"/>
                  <a:pt x="439685" y="1239578"/>
                  <a:pt x="202757" y="1216518"/>
                </a:cubicBezTo>
                <a:cubicBezTo>
                  <a:pt x="79793" y="1233617"/>
                  <a:pt x="-16858" y="1130725"/>
                  <a:pt x="0" y="1013761"/>
                </a:cubicBezTo>
                <a:cubicBezTo>
                  <a:pt x="3627" y="904755"/>
                  <a:pt x="-19657" y="705607"/>
                  <a:pt x="0" y="608259"/>
                </a:cubicBezTo>
                <a:cubicBezTo>
                  <a:pt x="19657" y="510911"/>
                  <a:pt x="-7834" y="371206"/>
                  <a:pt x="0" y="202757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5CB8D-5416-4EBB-8442-65C29A8B51D9}"/>
              </a:ext>
            </a:extLst>
          </p:cNvPr>
          <p:cNvSpPr txBox="1"/>
          <p:nvPr/>
        </p:nvSpPr>
        <p:spPr>
          <a:xfrm>
            <a:off x="4697597" y="4052159"/>
            <a:ext cx="2476239" cy="12177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ASTANGU VOCATIONAL REHABILITATION CENTRE</a:t>
            </a:r>
          </a:p>
        </p:txBody>
      </p:sp>
      <p:sp>
        <p:nvSpPr>
          <p:cNvPr id="26" name="Ristkülik: ümarnurkne 25">
            <a:extLst>
              <a:ext uri="{FF2B5EF4-FFF2-40B4-BE49-F238E27FC236}">
                <a16:creationId xmlns:a16="http://schemas.microsoft.com/office/drawing/2014/main" id="{E8655044-46F6-456E-9ADF-559215C19FF9}"/>
              </a:ext>
            </a:extLst>
          </p:cNvPr>
          <p:cNvSpPr/>
          <p:nvPr/>
        </p:nvSpPr>
        <p:spPr>
          <a:xfrm>
            <a:off x="8668675" y="2977472"/>
            <a:ext cx="2476239" cy="811723"/>
          </a:xfrm>
          <a:custGeom>
            <a:avLst/>
            <a:gdLst>
              <a:gd name="connsiteX0" fmla="*/ 0 w 2476239"/>
              <a:gd name="connsiteY0" fmla="*/ 135290 h 811723"/>
              <a:gd name="connsiteX1" fmla="*/ 135290 w 2476239"/>
              <a:gd name="connsiteY1" fmla="*/ 0 h 811723"/>
              <a:gd name="connsiteX2" fmla="*/ 708761 w 2476239"/>
              <a:gd name="connsiteY2" fmla="*/ 0 h 811723"/>
              <a:gd name="connsiteX3" fmla="*/ 1194006 w 2476239"/>
              <a:gd name="connsiteY3" fmla="*/ 0 h 811723"/>
              <a:gd name="connsiteX4" fmla="*/ 1745421 w 2476239"/>
              <a:gd name="connsiteY4" fmla="*/ 0 h 811723"/>
              <a:gd name="connsiteX5" fmla="*/ 2340949 w 2476239"/>
              <a:gd name="connsiteY5" fmla="*/ 0 h 811723"/>
              <a:gd name="connsiteX6" fmla="*/ 2476239 w 2476239"/>
              <a:gd name="connsiteY6" fmla="*/ 135290 h 811723"/>
              <a:gd name="connsiteX7" fmla="*/ 2476239 w 2476239"/>
              <a:gd name="connsiteY7" fmla="*/ 676433 h 811723"/>
              <a:gd name="connsiteX8" fmla="*/ 2340949 w 2476239"/>
              <a:gd name="connsiteY8" fmla="*/ 811723 h 811723"/>
              <a:gd name="connsiteX9" fmla="*/ 1833647 w 2476239"/>
              <a:gd name="connsiteY9" fmla="*/ 811723 h 811723"/>
              <a:gd name="connsiteX10" fmla="*/ 1260176 w 2476239"/>
              <a:gd name="connsiteY10" fmla="*/ 811723 h 811723"/>
              <a:gd name="connsiteX11" fmla="*/ 708761 w 2476239"/>
              <a:gd name="connsiteY11" fmla="*/ 811723 h 811723"/>
              <a:gd name="connsiteX12" fmla="*/ 135290 w 2476239"/>
              <a:gd name="connsiteY12" fmla="*/ 811723 h 811723"/>
              <a:gd name="connsiteX13" fmla="*/ 0 w 2476239"/>
              <a:gd name="connsiteY13" fmla="*/ 676433 h 811723"/>
              <a:gd name="connsiteX14" fmla="*/ 0 w 2476239"/>
              <a:gd name="connsiteY14" fmla="*/ 135290 h 81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6239" h="811723" fill="none" extrusionOk="0">
                <a:moveTo>
                  <a:pt x="0" y="135290"/>
                </a:moveTo>
                <a:cubicBezTo>
                  <a:pt x="11392" y="56720"/>
                  <a:pt x="66663" y="17529"/>
                  <a:pt x="135290" y="0"/>
                </a:cubicBezTo>
                <a:cubicBezTo>
                  <a:pt x="254760" y="-1454"/>
                  <a:pt x="518492" y="14913"/>
                  <a:pt x="708761" y="0"/>
                </a:cubicBezTo>
                <a:cubicBezTo>
                  <a:pt x="899030" y="-14913"/>
                  <a:pt x="1062217" y="-11324"/>
                  <a:pt x="1194006" y="0"/>
                </a:cubicBezTo>
                <a:cubicBezTo>
                  <a:pt x="1325796" y="11324"/>
                  <a:pt x="1577129" y="14445"/>
                  <a:pt x="1745421" y="0"/>
                </a:cubicBezTo>
                <a:cubicBezTo>
                  <a:pt x="1913714" y="-14445"/>
                  <a:pt x="2145535" y="22402"/>
                  <a:pt x="2340949" y="0"/>
                </a:cubicBezTo>
                <a:cubicBezTo>
                  <a:pt x="2427404" y="-10175"/>
                  <a:pt x="2466077" y="62393"/>
                  <a:pt x="2476239" y="135290"/>
                </a:cubicBezTo>
                <a:cubicBezTo>
                  <a:pt x="2456027" y="288800"/>
                  <a:pt x="2478037" y="554173"/>
                  <a:pt x="2476239" y="676433"/>
                </a:cubicBezTo>
                <a:cubicBezTo>
                  <a:pt x="2477464" y="755910"/>
                  <a:pt x="2427133" y="817512"/>
                  <a:pt x="2340949" y="811723"/>
                </a:cubicBezTo>
                <a:cubicBezTo>
                  <a:pt x="2129552" y="821366"/>
                  <a:pt x="1962077" y="799235"/>
                  <a:pt x="1833647" y="811723"/>
                </a:cubicBezTo>
                <a:cubicBezTo>
                  <a:pt x="1705217" y="824211"/>
                  <a:pt x="1501088" y="823436"/>
                  <a:pt x="1260176" y="811723"/>
                </a:cubicBezTo>
                <a:cubicBezTo>
                  <a:pt x="1019264" y="800010"/>
                  <a:pt x="911048" y="833853"/>
                  <a:pt x="708761" y="811723"/>
                </a:cubicBezTo>
                <a:cubicBezTo>
                  <a:pt x="506475" y="789593"/>
                  <a:pt x="338165" y="818155"/>
                  <a:pt x="135290" y="811723"/>
                </a:cubicBezTo>
                <a:cubicBezTo>
                  <a:pt x="58196" y="813018"/>
                  <a:pt x="-2089" y="750193"/>
                  <a:pt x="0" y="676433"/>
                </a:cubicBezTo>
                <a:cubicBezTo>
                  <a:pt x="15230" y="502853"/>
                  <a:pt x="-23359" y="273736"/>
                  <a:pt x="0" y="135290"/>
                </a:cubicBezTo>
                <a:close/>
              </a:path>
              <a:path w="2476239" h="811723" stroke="0" extrusionOk="0">
                <a:moveTo>
                  <a:pt x="0" y="135290"/>
                </a:moveTo>
                <a:cubicBezTo>
                  <a:pt x="-1331" y="74615"/>
                  <a:pt x="67473" y="-3810"/>
                  <a:pt x="135290" y="0"/>
                </a:cubicBezTo>
                <a:cubicBezTo>
                  <a:pt x="420787" y="-7529"/>
                  <a:pt x="491027" y="11600"/>
                  <a:pt x="730818" y="0"/>
                </a:cubicBezTo>
                <a:cubicBezTo>
                  <a:pt x="970609" y="-11600"/>
                  <a:pt x="1037028" y="21541"/>
                  <a:pt x="1260176" y="0"/>
                </a:cubicBezTo>
                <a:cubicBezTo>
                  <a:pt x="1483324" y="-21541"/>
                  <a:pt x="1529327" y="-8632"/>
                  <a:pt x="1789534" y="0"/>
                </a:cubicBezTo>
                <a:cubicBezTo>
                  <a:pt x="2049741" y="8632"/>
                  <a:pt x="2067842" y="-19774"/>
                  <a:pt x="2340949" y="0"/>
                </a:cubicBezTo>
                <a:cubicBezTo>
                  <a:pt x="2411503" y="-12672"/>
                  <a:pt x="2481638" y="71630"/>
                  <a:pt x="2476239" y="135290"/>
                </a:cubicBezTo>
                <a:cubicBezTo>
                  <a:pt x="2475374" y="286558"/>
                  <a:pt x="2462164" y="555062"/>
                  <a:pt x="2476239" y="676433"/>
                </a:cubicBezTo>
                <a:cubicBezTo>
                  <a:pt x="2478902" y="741012"/>
                  <a:pt x="2407852" y="823656"/>
                  <a:pt x="2340949" y="811723"/>
                </a:cubicBezTo>
                <a:cubicBezTo>
                  <a:pt x="2048889" y="783185"/>
                  <a:pt x="1966940" y="835103"/>
                  <a:pt x="1745421" y="811723"/>
                </a:cubicBezTo>
                <a:cubicBezTo>
                  <a:pt x="1523902" y="788343"/>
                  <a:pt x="1413783" y="817817"/>
                  <a:pt x="1216063" y="811723"/>
                </a:cubicBezTo>
                <a:cubicBezTo>
                  <a:pt x="1018343" y="805629"/>
                  <a:pt x="960498" y="806006"/>
                  <a:pt x="730818" y="811723"/>
                </a:cubicBezTo>
                <a:cubicBezTo>
                  <a:pt x="501138" y="817440"/>
                  <a:pt x="426359" y="803388"/>
                  <a:pt x="135290" y="811723"/>
                </a:cubicBezTo>
                <a:cubicBezTo>
                  <a:pt x="67748" y="813428"/>
                  <a:pt x="15143" y="751500"/>
                  <a:pt x="0" y="676433"/>
                </a:cubicBezTo>
                <a:cubicBezTo>
                  <a:pt x="-26372" y="442514"/>
                  <a:pt x="-20053" y="312694"/>
                  <a:pt x="0" y="135290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AC3B782-560B-451D-B35E-E1FDC8B5E466}"/>
              </a:ext>
            </a:extLst>
          </p:cNvPr>
          <p:cNvSpPr txBox="1"/>
          <p:nvPr/>
        </p:nvSpPr>
        <p:spPr>
          <a:xfrm>
            <a:off x="8761808" y="2976223"/>
            <a:ext cx="2476239" cy="847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LABOUR</a:t>
            </a:r>
          </a:p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/>
              <a:t>INSPECTORATE</a:t>
            </a: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" name="Ristkülik: ümarnurkne 27">
            <a:extLst>
              <a:ext uri="{FF2B5EF4-FFF2-40B4-BE49-F238E27FC236}">
                <a16:creationId xmlns:a16="http://schemas.microsoft.com/office/drawing/2014/main" id="{D4F67916-B79B-48FE-94AC-29835D2ED591}"/>
              </a:ext>
            </a:extLst>
          </p:cNvPr>
          <p:cNvSpPr/>
          <p:nvPr/>
        </p:nvSpPr>
        <p:spPr>
          <a:xfrm>
            <a:off x="1486335" y="6419846"/>
            <a:ext cx="9974421" cy="334895"/>
          </a:xfrm>
          <a:custGeom>
            <a:avLst/>
            <a:gdLst>
              <a:gd name="connsiteX0" fmla="*/ 0 w 9974421"/>
              <a:gd name="connsiteY0" fmla="*/ 55817 h 334895"/>
              <a:gd name="connsiteX1" fmla="*/ 55817 w 9974421"/>
              <a:gd name="connsiteY1" fmla="*/ 0 h 334895"/>
              <a:gd name="connsiteX2" fmla="*/ 713336 w 9974421"/>
              <a:gd name="connsiteY2" fmla="*/ 0 h 334895"/>
              <a:gd name="connsiteX3" fmla="*/ 1173600 w 9974421"/>
              <a:gd name="connsiteY3" fmla="*/ 0 h 334895"/>
              <a:gd name="connsiteX4" fmla="*/ 1535235 w 9974421"/>
              <a:gd name="connsiteY4" fmla="*/ 0 h 334895"/>
              <a:gd name="connsiteX5" fmla="*/ 2094126 w 9974421"/>
              <a:gd name="connsiteY5" fmla="*/ 0 h 334895"/>
              <a:gd name="connsiteX6" fmla="*/ 2554390 w 9974421"/>
              <a:gd name="connsiteY6" fmla="*/ 0 h 334895"/>
              <a:gd name="connsiteX7" fmla="*/ 3113281 w 9974421"/>
              <a:gd name="connsiteY7" fmla="*/ 0 h 334895"/>
              <a:gd name="connsiteX8" fmla="*/ 3770800 w 9974421"/>
              <a:gd name="connsiteY8" fmla="*/ 0 h 334895"/>
              <a:gd name="connsiteX9" fmla="*/ 4428319 w 9974421"/>
              <a:gd name="connsiteY9" fmla="*/ 0 h 334895"/>
              <a:gd name="connsiteX10" fmla="*/ 5085838 w 9974421"/>
              <a:gd name="connsiteY10" fmla="*/ 0 h 334895"/>
              <a:gd name="connsiteX11" fmla="*/ 5940613 w 9974421"/>
              <a:gd name="connsiteY11" fmla="*/ 0 h 334895"/>
              <a:gd name="connsiteX12" fmla="*/ 6598132 w 9974421"/>
              <a:gd name="connsiteY12" fmla="*/ 0 h 334895"/>
              <a:gd name="connsiteX13" fmla="*/ 6959768 w 9974421"/>
              <a:gd name="connsiteY13" fmla="*/ 0 h 334895"/>
              <a:gd name="connsiteX14" fmla="*/ 7715915 w 9974421"/>
              <a:gd name="connsiteY14" fmla="*/ 0 h 334895"/>
              <a:gd name="connsiteX15" fmla="*/ 8570690 w 9974421"/>
              <a:gd name="connsiteY15" fmla="*/ 0 h 334895"/>
              <a:gd name="connsiteX16" fmla="*/ 9228209 w 9974421"/>
              <a:gd name="connsiteY16" fmla="*/ 0 h 334895"/>
              <a:gd name="connsiteX17" fmla="*/ 9918604 w 9974421"/>
              <a:gd name="connsiteY17" fmla="*/ 0 h 334895"/>
              <a:gd name="connsiteX18" fmla="*/ 9974421 w 9974421"/>
              <a:gd name="connsiteY18" fmla="*/ 55817 h 334895"/>
              <a:gd name="connsiteX19" fmla="*/ 9974421 w 9974421"/>
              <a:gd name="connsiteY19" fmla="*/ 279078 h 334895"/>
              <a:gd name="connsiteX20" fmla="*/ 9918604 w 9974421"/>
              <a:gd name="connsiteY20" fmla="*/ 334895 h 334895"/>
              <a:gd name="connsiteX21" fmla="*/ 9261085 w 9974421"/>
              <a:gd name="connsiteY21" fmla="*/ 334895 h 334895"/>
              <a:gd name="connsiteX22" fmla="*/ 8504938 w 9974421"/>
              <a:gd name="connsiteY22" fmla="*/ 334895 h 334895"/>
              <a:gd name="connsiteX23" fmla="*/ 7847419 w 9974421"/>
              <a:gd name="connsiteY23" fmla="*/ 334895 h 334895"/>
              <a:gd name="connsiteX24" fmla="*/ 7091272 w 9974421"/>
              <a:gd name="connsiteY24" fmla="*/ 334895 h 334895"/>
              <a:gd name="connsiteX25" fmla="*/ 6433753 w 9974421"/>
              <a:gd name="connsiteY25" fmla="*/ 334895 h 334895"/>
              <a:gd name="connsiteX26" fmla="*/ 5973489 w 9974421"/>
              <a:gd name="connsiteY26" fmla="*/ 334895 h 334895"/>
              <a:gd name="connsiteX27" fmla="*/ 5315970 w 9974421"/>
              <a:gd name="connsiteY27" fmla="*/ 334895 h 334895"/>
              <a:gd name="connsiteX28" fmla="*/ 4855707 w 9974421"/>
              <a:gd name="connsiteY28" fmla="*/ 334895 h 334895"/>
              <a:gd name="connsiteX29" fmla="*/ 4000932 w 9974421"/>
              <a:gd name="connsiteY29" fmla="*/ 334895 h 334895"/>
              <a:gd name="connsiteX30" fmla="*/ 3146157 w 9974421"/>
              <a:gd name="connsiteY30" fmla="*/ 334895 h 334895"/>
              <a:gd name="connsiteX31" fmla="*/ 2685894 w 9974421"/>
              <a:gd name="connsiteY31" fmla="*/ 334895 h 334895"/>
              <a:gd name="connsiteX32" fmla="*/ 2324258 w 9974421"/>
              <a:gd name="connsiteY32" fmla="*/ 334895 h 334895"/>
              <a:gd name="connsiteX33" fmla="*/ 1568111 w 9974421"/>
              <a:gd name="connsiteY33" fmla="*/ 334895 h 334895"/>
              <a:gd name="connsiteX34" fmla="*/ 910592 w 9974421"/>
              <a:gd name="connsiteY34" fmla="*/ 334895 h 334895"/>
              <a:gd name="connsiteX35" fmla="*/ 55817 w 9974421"/>
              <a:gd name="connsiteY35" fmla="*/ 334895 h 334895"/>
              <a:gd name="connsiteX36" fmla="*/ 0 w 9974421"/>
              <a:gd name="connsiteY36" fmla="*/ 279078 h 334895"/>
              <a:gd name="connsiteX37" fmla="*/ 0 w 9974421"/>
              <a:gd name="connsiteY37" fmla="*/ 55817 h 334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9974421" h="334895" fill="none" extrusionOk="0">
                <a:moveTo>
                  <a:pt x="0" y="55817"/>
                </a:moveTo>
                <a:cubicBezTo>
                  <a:pt x="5189" y="24403"/>
                  <a:pt x="28299" y="2270"/>
                  <a:pt x="55817" y="0"/>
                </a:cubicBezTo>
                <a:cubicBezTo>
                  <a:pt x="237492" y="-10162"/>
                  <a:pt x="564649" y="10184"/>
                  <a:pt x="713336" y="0"/>
                </a:cubicBezTo>
                <a:cubicBezTo>
                  <a:pt x="862023" y="-10184"/>
                  <a:pt x="979535" y="2412"/>
                  <a:pt x="1173600" y="0"/>
                </a:cubicBezTo>
                <a:cubicBezTo>
                  <a:pt x="1367665" y="-2412"/>
                  <a:pt x="1409740" y="17396"/>
                  <a:pt x="1535235" y="0"/>
                </a:cubicBezTo>
                <a:cubicBezTo>
                  <a:pt x="1660731" y="-17396"/>
                  <a:pt x="1966471" y="26905"/>
                  <a:pt x="2094126" y="0"/>
                </a:cubicBezTo>
                <a:cubicBezTo>
                  <a:pt x="2221781" y="-26905"/>
                  <a:pt x="2341717" y="-18470"/>
                  <a:pt x="2554390" y="0"/>
                </a:cubicBezTo>
                <a:cubicBezTo>
                  <a:pt x="2767063" y="18470"/>
                  <a:pt x="2970817" y="-13092"/>
                  <a:pt x="3113281" y="0"/>
                </a:cubicBezTo>
                <a:cubicBezTo>
                  <a:pt x="3255745" y="13092"/>
                  <a:pt x="3575985" y="-4662"/>
                  <a:pt x="3770800" y="0"/>
                </a:cubicBezTo>
                <a:cubicBezTo>
                  <a:pt x="3965615" y="4662"/>
                  <a:pt x="4284371" y="-32093"/>
                  <a:pt x="4428319" y="0"/>
                </a:cubicBezTo>
                <a:cubicBezTo>
                  <a:pt x="4572267" y="32093"/>
                  <a:pt x="4760222" y="-28858"/>
                  <a:pt x="5085838" y="0"/>
                </a:cubicBezTo>
                <a:cubicBezTo>
                  <a:pt x="5411454" y="28858"/>
                  <a:pt x="5762005" y="17548"/>
                  <a:pt x="5940613" y="0"/>
                </a:cubicBezTo>
                <a:cubicBezTo>
                  <a:pt x="6119221" y="-17548"/>
                  <a:pt x="6285962" y="-23873"/>
                  <a:pt x="6598132" y="0"/>
                </a:cubicBezTo>
                <a:cubicBezTo>
                  <a:pt x="6910302" y="23873"/>
                  <a:pt x="6846127" y="-5778"/>
                  <a:pt x="6959768" y="0"/>
                </a:cubicBezTo>
                <a:cubicBezTo>
                  <a:pt x="7073409" y="5778"/>
                  <a:pt x="7493674" y="-10942"/>
                  <a:pt x="7715915" y="0"/>
                </a:cubicBezTo>
                <a:cubicBezTo>
                  <a:pt x="7938156" y="10942"/>
                  <a:pt x="8149556" y="1340"/>
                  <a:pt x="8570690" y="0"/>
                </a:cubicBezTo>
                <a:cubicBezTo>
                  <a:pt x="8991824" y="-1340"/>
                  <a:pt x="8924367" y="-9448"/>
                  <a:pt x="9228209" y="0"/>
                </a:cubicBezTo>
                <a:cubicBezTo>
                  <a:pt x="9532051" y="9448"/>
                  <a:pt x="9739299" y="-16340"/>
                  <a:pt x="9918604" y="0"/>
                </a:cubicBezTo>
                <a:cubicBezTo>
                  <a:pt x="9948874" y="956"/>
                  <a:pt x="9971819" y="28593"/>
                  <a:pt x="9974421" y="55817"/>
                </a:cubicBezTo>
                <a:cubicBezTo>
                  <a:pt x="9985187" y="117238"/>
                  <a:pt x="9972817" y="214289"/>
                  <a:pt x="9974421" y="279078"/>
                </a:cubicBezTo>
                <a:cubicBezTo>
                  <a:pt x="9974324" y="311132"/>
                  <a:pt x="9949211" y="337626"/>
                  <a:pt x="9918604" y="334895"/>
                </a:cubicBezTo>
                <a:cubicBezTo>
                  <a:pt x="9725599" y="343998"/>
                  <a:pt x="9502660" y="348633"/>
                  <a:pt x="9261085" y="334895"/>
                </a:cubicBezTo>
                <a:cubicBezTo>
                  <a:pt x="9019510" y="321157"/>
                  <a:pt x="8810519" y="311083"/>
                  <a:pt x="8504938" y="334895"/>
                </a:cubicBezTo>
                <a:cubicBezTo>
                  <a:pt x="8199357" y="358707"/>
                  <a:pt x="8057828" y="325769"/>
                  <a:pt x="7847419" y="334895"/>
                </a:cubicBezTo>
                <a:cubicBezTo>
                  <a:pt x="7637010" y="344021"/>
                  <a:pt x="7283759" y="349431"/>
                  <a:pt x="7091272" y="334895"/>
                </a:cubicBezTo>
                <a:cubicBezTo>
                  <a:pt x="6898785" y="320359"/>
                  <a:pt x="6679576" y="361652"/>
                  <a:pt x="6433753" y="334895"/>
                </a:cubicBezTo>
                <a:cubicBezTo>
                  <a:pt x="6187930" y="308138"/>
                  <a:pt x="6138055" y="345586"/>
                  <a:pt x="5973489" y="334895"/>
                </a:cubicBezTo>
                <a:cubicBezTo>
                  <a:pt x="5808923" y="324204"/>
                  <a:pt x="5520011" y="334780"/>
                  <a:pt x="5315970" y="334895"/>
                </a:cubicBezTo>
                <a:cubicBezTo>
                  <a:pt x="5111929" y="335010"/>
                  <a:pt x="5045107" y="319283"/>
                  <a:pt x="4855707" y="334895"/>
                </a:cubicBezTo>
                <a:cubicBezTo>
                  <a:pt x="4666307" y="350507"/>
                  <a:pt x="4203621" y="336887"/>
                  <a:pt x="4000932" y="334895"/>
                </a:cubicBezTo>
                <a:cubicBezTo>
                  <a:pt x="3798243" y="332903"/>
                  <a:pt x="3332784" y="347602"/>
                  <a:pt x="3146157" y="334895"/>
                </a:cubicBezTo>
                <a:cubicBezTo>
                  <a:pt x="2959531" y="322188"/>
                  <a:pt x="2826445" y="340578"/>
                  <a:pt x="2685894" y="334895"/>
                </a:cubicBezTo>
                <a:cubicBezTo>
                  <a:pt x="2545343" y="329212"/>
                  <a:pt x="2411779" y="350381"/>
                  <a:pt x="2324258" y="334895"/>
                </a:cubicBezTo>
                <a:cubicBezTo>
                  <a:pt x="2236737" y="319409"/>
                  <a:pt x="1868266" y="308502"/>
                  <a:pt x="1568111" y="334895"/>
                </a:cubicBezTo>
                <a:cubicBezTo>
                  <a:pt x="1267956" y="361288"/>
                  <a:pt x="1123746" y="328937"/>
                  <a:pt x="910592" y="334895"/>
                </a:cubicBezTo>
                <a:cubicBezTo>
                  <a:pt x="697438" y="340853"/>
                  <a:pt x="307969" y="344824"/>
                  <a:pt x="55817" y="334895"/>
                </a:cubicBezTo>
                <a:cubicBezTo>
                  <a:pt x="25937" y="336200"/>
                  <a:pt x="-301" y="308092"/>
                  <a:pt x="0" y="279078"/>
                </a:cubicBezTo>
                <a:cubicBezTo>
                  <a:pt x="725" y="211308"/>
                  <a:pt x="-2255" y="137053"/>
                  <a:pt x="0" y="55817"/>
                </a:cubicBezTo>
                <a:close/>
              </a:path>
              <a:path w="9974421" h="334895" stroke="0" extrusionOk="0">
                <a:moveTo>
                  <a:pt x="0" y="55817"/>
                </a:moveTo>
                <a:cubicBezTo>
                  <a:pt x="-143" y="26495"/>
                  <a:pt x="27730" y="-1513"/>
                  <a:pt x="55817" y="0"/>
                </a:cubicBezTo>
                <a:cubicBezTo>
                  <a:pt x="436194" y="-31049"/>
                  <a:pt x="592583" y="-18152"/>
                  <a:pt x="910592" y="0"/>
                </a:cubicBezTo>
                <a:cubicBezTo>
                  <a:pt x="1228601" y="18152"/>
                  <a:pt x="1214232" y="9212"/>
                  <a:pt x="1469483" y="0"/>
                </a:cubicBezTo>
                <a:cubicBezTo>
                  <a:pt x="1724734" y="-9212"/>
                  <a:pt x="1833549" y="-2874"/>
                  <a:pt x="2028374" y="0"/>
                </a:cubicBezTo>
                <a:cubicBezTo>
                  <a:pt x="2223199" y="2874"/>
                  <a:pt x="2377066" y="-3217"/>
                  <a:pt x="2488638" y="0"/>
                </a:cubicBezTo>
                <a:cubicBezTo>
                  <a:pt x="2600210" y="3217"/>
                  <a:pt x="2871300" y="14839"/>
                  <a:pt x="3047529" y="0"/>
                </a:cubicBezTo>
                <a:cubicBezTo>
                  <a:pt x="3223758" y="-14839"/>
                  <a:pt x="3585994" y="-31813"/>
                  <a:pt x="3803676" y="0"/>
                </a:cubicBezTo>
                <a:cubicBezTo>
                  <a:pt x="4021358" y="31813"/>
                  <a:pt x="4241690" y="37288"/>
                  <a:pt x="4658451" y="0"/>
                </a:cubicBezTo>
                <a:cubicBezTo>
                  <a:pt x="5075212" y="-37288"/>
                  <a:pt x="4881028" y="7125"/>
                  <a:pt x="5020086" y="0"/>
                </a:cubicBezTo>
                <a:cubicBezTo>
                  <a:pt x="5159145" y="-7125"/>
                  <a:pt x="5468328" y="15609"/>
                  <a:pt x="5677606" y="0"/>
                </a:cubicBezTo>
                <a:cubicBezTo>
                  <a:pt x="5886884" y="-15609"/>
                  <a:pt x="6269257" y="-29152"/>
                  <a:pt x="6532380" y="0"/>
                </a:cubicBezTo>
                <a:cubicBezTo>
                  <a:pt x="6795503" y="29152"/>
                  <a:pt x="6954059" y="15341"/>
                  <a:pt x="7091272" y="0"/>
                </a:cubicBezTo>
                <a:cubicBezTo>
                  <a:pt x="7228485" y="-15341"/>
                  <a:pt x="7301041" y="14709"/>
                  <a:pt x="7452907" y="0"/>
                </a:cubicBezTo>
                <a:cubicBezTo>
                  <a:pt x="7604774" y="-14709"/>
                  <a:pt x="7993814" y="4284"/>
                  <a:pt x="8209054" y="0"/>
                </a:cubicBezTo>
                <a:cubicBezTo>
                  <a:pt x="8424294" y="-4284"/>
                  <a:pt x="8462830" y="4354"/>
                  <a:pt x="8669318" y="0"/>
                </a:cubicBezTo>
                <a:cubicBezTo>
                  <a:pt x="8875806" y="-4354"/>
                  <a:pt x="9012447" y="4769"/>
                  <a:pt x="9228209" y="0"/>
                </a:cubicBezTo>
                <a:cubicBezTo>
                  <a:pt x="9443971" y="-4769"/>
                  <a:pt x="9701121" y="17529"/>
                  <a:pt x="9918604" y="0"/>
                </a:cubicBezTo>
                <a:cubicBezTo>
                  <a:pt x="9956571" y="-2414"/>
                  <a:pt x="9975874" y="29171"/>
                  <a:pt x="9974421" y="55817"/>
                </a:cubicBezTo>
                <a:cubicBezTo>
                  <a:pt x="9973672" y="136720"/>
                  <a:pt x="9980454" y="176057"/>
                  <a:pt x="9974421" y="279078"/>
                </a:cubicBezTo>
                <a:cubicBezTo>
                  <a:pt x="9975793" y="310072"/>
                  <a:pt x="9949582" y="335749"/>
                  <a:pt x="9918604" y="334895"/>
                </a:cubicBezTo>
                <a:cubicBezTo>
                  <a:pt x="9599286" y="351207"/>
                  <a:pt x="9365858" y="318160"/>
                  <a:pt x="9162457" y="334895"/>
                </a:cubicBezTo>
                <a:cubicBezTo>
                  <a:pt x="8959056" y="351630"/>
                  <a:pt x="8583949" y="366873"/>
                  <a:pt x="8307682" y="334895"/>
                </a:cubicBezTo>
                <a:cubicBezTo>
                  <a:pt x="8031416" y="302917"/>
                  <a:pt x="8077181" y="346312"/>
                  <a:pt x="7847419" y="334895"/>
                </a:cubicBezTo>
                <a:cubicBezTo>
                  <a:pt x="7617657" y="323478"/>
                  <a:pt x="7485442" y="356051"/>
                  <a:pt x="7288527" y="334895"/>
                </a:cubicBezTo>
                <a:cubicBezTo>
                  <a:pt x="7091612" y="313739"/>
                  <a:pt x="7031934" y="335704"/>
                  <a:pt x="6926892" y="334895"/>
                </a:cubicBezTo>
                <a:cubicBezTo>
                  <a:pt x="6821851" y="334086"/>
                  <a:pt x="6559015" y="340724"/>
                  <a:pt x="6466629" y="334895"/>
                </a:cubicBezTo>
                <a:cubicBezTo>
                  <a:pt x="6374243" y="329066"/>
                  <a:pt x="6113838" y="315509"/>
                  <a:pt x="5907737" y="334895"/>
                </a:cubicBezTo>
                <a:cubicBezTo>
                  <a:pt x="5701636" y="354281"/>
                  <a:pt x="5314658" y="328092"/>
                  <a:pt x="5151590" y="334895"/>
                </a:cubicBezTo>
                <a:cubicBezTo>
                  <a:pt x="4988522" y="341698"/>
                  <a:pt x="4736591" y="355561"/>
                  <a:pt x="4494071" y="334895"/>
                </a:cubicBezTo>
                <a:cubicBezTo>
                  <a:pt x="4251551" y="314229"/>
                  <a:pt x="3908326" y="368184"/>
                  <a:pt x="3639296" y="334895"/>
                </a:cubicBezTo>
                <a:cubicBezTo>
                  <a:pt x="3370266" y="301606"/>
                  <a:pt x="3326073" y="350824"/>
                  <a:pt x="3080405" y="334895"/>
                </a:cubicBezTo>
                <a:cubicBezTo>
                  <a:pt x="2834737" y="318966"/>
                  <a:pt x="2789461" y="348804"/>
                  <a:pt x="2521514" y="334895"/>
                </a:cubicBezTo>
                <a:cubicBezTo>
                  <a:pt x="2253567" y="320986"/>
                  <a:pt x="1932244" y="354979"/>
                  <a:pt x="1666739" y="334895"/>
                </a:cubicBezTo>
                <a:cubicBezTo>
                  <a:pt x="1401234" y="314811"/>
                  <a:pt x="1058090" y="306080"/>
                  <a:pt x="811964" y="334895"/>
                </a:cubicBezTo>
                <a:cubicBezTo>
                  <a:pt x="565838" y="363710"/>
                  <a:pt x="423312" y="341735"/>
                  <a:pt x="55817" y="334895"/>
                </a:cubicBezTo>
                <a:cubicBezTo>
                  <a:pt x="24851" y="335829"/>
                  <a:pt x="-6448" y="307204"/>
                  <a:pt x="0" y="279078"/>
                </a:cubicBezTo>
                <a:cubicBezTo>
                  <a:pt x="-10861" y="233684"/>
                  <a:pt x="-3962" y="122515"/>
                  <a:pt x="0" y="55817"/>
                </a:cubicBezTo>
                <a:close/>
              </a:path>
            </a:pathLst>
          </a:custGeom>
          <a:solidFill>
            <a:srgbClr val="646380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4722-A369-4F87-AB46-51074C076115}"/>
              </a:ext>
            </a:extLst>
          </p:cNvPr>
          <p:cNvSpPr txBox="1"/>
          <p:nvPr/>
        </p:nvSpPr>
        <p:spPr>
          <a:xfrm>
            <a:off x="4939869" y="6380058"/>
            <a:ext cx="7457612" cy="4144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400" b="1" i="0" u="none" strike="noStrike" cap="none" spc="0" normalizeH="0" baseline="0" dirty="0">
                <a:ln>
                  <a:noFill/>
                </a:ln>
                <a:solidFill>
                  <a:srgbClr val="FAFAFA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MINISTRY OF SOCIAL AFFAIRS</a:t>
            </a:r>
          </a:p>
        </p:txBody>
      </p:sp>
    </p:spTree>
    <p:extLst>
      <p:ext uri="{BB962C8B-B14F-4D97-AF65-F5344CB8AC3E}">
        <p14:creationId xmlns:p14="http://schemas.microsoft.com/office/powerpoint/2010/main" val="151135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4B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alkiri 1">
            <a:extLst>
              <a:ext uri="{FF2B5EF4-FFF2-40B4-BE49-F238E27FC236}">
                <a16:creationId xmlns:a16="http://schemas.microsoft.com/office/drawing/2014/main" id="{9FF9A158-6D86-411F-B01B-E12A1AE8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244" y="544653"/>
            <a:ext cx="10729512" cy="1082758"/>
          </a:xfrm>
        </p:spPr>
        <p:txBody>
          <a:bodyPr>
            <a:normAutofit/>
          </a:bodyPr>
          <a:lstStyle/>
          <a:p>
            <a:r>
              <a:rPr lang="et-EE" sz="3200" dirty="0" err="1">
                <a:solidFill>
                  <a:srgbClr val="FAFAFA"/>
                </a:solidFill>
              </a:rPr>
              <a:t>Three</a:t>
            </a:r>
            <a:r>
              <a:rPr lang="et-EE" sz="3200" dirty="0">
                <a:solidFill>
                  <a:srgbClr val="FAFAFA"/>
                </a:solidFill>
              </a:rPr>
              <a:t> </a:t>
            </a:r>
            <a:r>
              <a:rPr lang="et-EE" sz="3200" dirty="0" err="1">
                <a:solidFill>
                  <a:srgbClr val="FAFAFA"/>
                </a:solidFill>
              </a:rPr>
              <a:t>pillars</a:t>
            </a:r>
            <a:endParaRPr lang="et-EE" sz="3200" dirty="0">
              <a:solidFill>
                <a:srgbClr val="FAFAFA"/>
              </a:solidFill>
            </a:endParaRPr>
          </a:p>
        </p:txBody>
      </p:sp>
      <p:sp>
        <p:nvSpPr>
          <p:cNvPr id="14" name="Ristkülik: ümarnurkne 13">
            <a:extLst>
              <a:ext uri="{FF2B5EF4-FFF2-40B4-BE49-F238E27FC236}">
                <a16:creationId xmlns:a16="http://schemas.microsoft.com/office/drawing/2014/main" id="{85EBBD0B-D1DB-4B9B-8210-391B21C4EDD0}"/>
              </a:ext>
            </a:extLst>
          </p:cNvPr>
          <p:cNvSpPr/>
          <p:nvPr/>
        </p:nvSpPr>
        <p:spPr>
          <a:xfrm>
            <a:off x="731244" y="2373800"/>
            <a:ext cx="3122995" cy="4189227"/>
          </a:xfrm>
          <a:custGeom>
            <a:avLst/>
            <a:gdLst>
              <a:gd name="connsiteX0" fmla="*/ 0 w 3122995"/>
              <a:gd name="connsiteY0" fmla="*/ 520510 h 4189227"/>
              <a:gd name="connsiteX1" fmla="*/ 520510 w 3122995"/>
              <a:gd name="connsiteY1" fmla="*/ 0 h 4189227"/>
              <a:gd name="connsiteX2" fmla="*/ 1235321 w 3122995"/>
              <a:gd name="connsiteY2" fmla="*/ 0 h 4189227"/>
              <a:gd name="connsiteX3" fmla="*/ 1866854 w 3122995"/>
              <a:gd name="connsiteY3" fmla="*/ 0 h 4189227"/>
              <a:gd name="connsiteX4" fmla="*/ 2602485 w 3122995"/>
              <a:gd name="connsiteY4" fmla="*/ 0 h 4189227"/>
              <a:gd name="connsiteX5" fmla="*/ 3122995 w 3122995"/>
              <a:gd name="connsiteY5" fmla="*/ 520510 h 4189227"/>
              <a:gd name="connsiteX6" fmla="*/ 3122995 w 3122995"/>
              <a:gd name="connsiteY6" fmla="*/ 1055705 h 4189227"/>
              <a:gd name="connsiteX7" fmla="*/ 3122995 w 3122995"/>
              <a:gd name="connsiteY7" fmla="*/ 1748311 h 4189227"/>
              <a:gd name="connsiteX8" fmla="*/ 3122995 w 3122995"/>
              <a:gd name="connsiteY8" fmla="*/ 2346470 h 4189227"/>
              <a:gd name="connsiteX9" fmla="*/ 3122995 w 3122995"/>
              <a:gd name="connsiteY9" fmla="*/ 2944629 h 4189227"/>
              <a:gd name="connsiteX10" fmla="*/ 3122995 w 3122995"/>
              <a:gd name="connsiteY10" fmla="*/ 3668717 h 4189227"/>
              <a:gd name="connsiteX11" fmla="*/ 2602485 w 3122995"/>
              <a:gd name="connsiteY11" fmla="*/ 4189227 h 4189227"/>
              <a:gd name="connsiteX12" fmla="*/ 1908493 w 3122995"/>
              <a:gd name="connsiteY12" fmla="*/ 4189227 h 4189227"/>
              <a:gd name="connsiteX13" fmla="*/ 1235321 w 3122995"/>
              <a:gd name="connsiteY13" fmla="*/ 4189227 h 4189227"/>
              <a:gd name="connsiteX14" fmla="*/ 520510 w 3122995"/>
              <a:gd name="connsiteY14" fmla="*/ 4189227 h 4189227"/>
              <a:gd name="connsiteX15" fmla="*/ 0 w 3122995"/>
              <a:gd name="connsiteY15" fmla="*/ 3668717 h 4189227"/>
              <a:gd name="connsiteX16" fmla="*/ 0 w 3122995"/>
              <a:gd name="connsiteY16" fmla="*/ 3039076 h 4189227"/>
              <a:gd name="connsiteX17" fmla="*/ 0 w 3122995"/>
              <a:gd name="connsiteY17" fmla="*/ 2472398 h 4189227"/>
              <a:gd name="connsiteX18" fmla="*/ 0 w 3122995"/>
              <a:gd name="connsiteY18" fmla="*/ 1937203 h 4189227"/>
              <a:gd name="connsiteX19" fmla="*/ 0 w 3122995"/>
              <a:gd name="connsiteY19" fmla="*/ 1339044 h 4189227"/>
              <a:gd name="connsiteX20" fmla="*/ 0 w 3122995"/>
              <a:gd name="connsiteY20" fmla="*/ 520510 h 4189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22995" h="4189227" fill="none" extrusionOk="0">
                <a:moveTo>
                  <a:pt x="0" y="520510"/>
                </a:moveTo>
                <a:cubicBezTo>
                  <a:pt x="30887" y="206260"/>
                  <a:pt x="172395" y="10873"/>
                  <a:pt x="520510" y="0"/>
                </a:cubicBezTo>
                <a:cubicBezTo>
                  <a:pt x="854187" y="19874"/>
                  <a:pt x="1078835" y="-31545"/>
                  <a:pt x="1235321" y="0"/>
                </a:cubicBezTo>
                <a:cubicBezTo>
                  <a:pt x="1391807" y="31545"/>
                  <a:pt x="1721029" y="24410"/>
                  <a:pt x="1866854" y="0"/>
                </a:cubicBezTo>
                <a:cubicBezTo>
                  <a:pt x="2012679" y="-24410"/>
                  <a:pt x="2411132" y="8779"/>
                  <a:pt x="2602485" y="0"/>
                </a:cubicBezTo>
                <a:cubicBezTo>
                  <a:pt x="2932192" y="21027"/>
                  <a:pt x="3145906" y="207285"/>
                  <a:pt x="3122995" y="520510"/>
                </a:cubicBezTo>
                <a:cubicBezTo>
                  <a:pt x="3103848" y="762378"/>
                  <a:pt x="3140259" y="825117"/>
                  <a:pt x="3122995" y="1055705"/>
                </a:cubicBezTo>
                <a:cubicBezTo>
                  <a:pt x="3105731" y="1286294"/>
                  <a:pt x="3148026" y="1451059"/>
                  <a:pt x="3122995" y="1748311"/>
                </a:cubicBezTo>
                <a:cubicBezTo>
                  <a:pt x="3097964" y="2045563"/>
                  <a:pt x="3141469" y="2165184"/>
                  <a:pt x="3122995" y="2346470"/>
                </a:cubicBezTo>
                <a:cubicBezTo>
                  <a:pt x="3104521" y="2527756"/>
                  <a:pt x="3135413" y="2671636"/>
                  <a:pt x="3122995" y="2944629"/>
                </a:cubicBezTo>
                <a:cubicBezTo>
                  <a:pt x="3110577" y="3217622"/>
                  <a:pt x="3149845" y="3381403"/>
                  <a:pt x="3122995" y="3668717"/>
                </a:cubicBezTo>
                <a:cubicBezTo>
                  <a:pt x="3159722" y="3933327"/>
                  <a:pt x="2868468" y="4207142"/>
                  <a:pt x="2602485" y="4189227"/>
                </a:cubicBezTo>
                <a:cubicBezTo>
                  <a:pt x="2442121" y="4168009"/>
                  <a:pt x="2124364" y="4188031"/>
                  <a:pt x="1908493" y="4189227"/>
                </a:cubicBezTo>
                <a:cubicBezTo>
                  <a:pt x="1692622" y="4190423"/>
                  <a:pt x="1514487" y="4193495"/>
                  <a:pt x="1235321" y="4189227"/>
                </a:cubicBezTo>
                <a:cubicBezTo>
                  <a:pt x="956155" y="4184959"/>
                  <a:pt x="835459" y="4207955"/>
                  <a:pt x="520510" y="4189227"/>
                </a:cubicBezTo>
                <a:cubicBezTo>
                  <a:pt x="267509" y="4185326"/>
                  <a:pt x="34684" y="3979979"/>
                  <a:pt x="0" y="3668717"/>
                </a:cubicBezTo>
                <a:cubicBezTo>
                  <a:pt x="3134" y="3368314"/>
                  <a:pt x="28826" y="3197185"/>
                  <a:pt x="0" y="3039076"/>
                </a:cubicBezTo>
                <a:cubicBezTo>
                  <a:pt x="-28826" y="2880967"/>
                  <a:pt x="-16296" y="2710606"/>
                  <a:pt x="0" y="2472398"/>
                </a:cubicBezTo>
                <a:cubicBezTo>
                  <a:pt x="16296" y="2234190"/>
                  <a:pt x="-17497" y="2074636"/>
                  <a:pt x="0" y="1937203"/>
                </a:cubicBezTo>
                <a:cubicBezTo>
                  <a:pt x="17497" y="1799771"/>
                  <a:pt x="-26843" y="1523939"/>
                  <a:pt x="0" y="1339044"/>
                </a:cubicBezTo>
                <a:cubicBezTo>
                  <a:pt x="26843" y="1154149"/>
                  <a:pt x="10264" y="886539"/>
                  <a:pt x="0" y="520510"/>
                </a:cubicBezTo>
                <a:close/>
              </a:path>
              <a:path w="3122995" h="4189227" stroke="0" extrusionOk="0">
                <a:moveTo>
                  <a:pt x="0" y="520510"/>
                </a:moveTo>
                <a:cubicBezTo>
                  <a:pt x="-4574" y="281314"/>
                  <a:pt x="274100" y="-22669"/>
                  <a:pt x="520510" y="0"/>
                </a:cubicBezTo>
                <a:cubicBezTo>
                  <a:pt x="825085" y="23631"/>
                  <a:pt x="1072330" y="-4461"/>
                  <a:pt x="1256141" y="0"/>
                </a:cubicBezTo>
                <a:cubicBezTo>
                  <a:pt x="1439952" y="4461"/>
                  <a:pt x="1689172" y="-8196"/>
                  <a:pt x="1929313" y="0"/>
                </a:cubicBezTo>
                <a:cubicBezTo>
                  <a:pt x="2169454" y="8196"/>
                  <a:pt x="2271327" y="11429"/>
                  <a:pt x="2602485" y="0"/>
                </a:cubicBezTo>
                <a:cubicBezTo>
                  <a:pt x="2838666" y="30414"/>
                  <a:pt x="3131652" y="168494"/>
                  <a:pt x="3122995" y="520510"/>
                </a:cubicBezTo>
                <a:cubicBezTo>
                  <a:pt x="3109085" y="811642"/>
                  <a:pt x="3118352" y="891097"/>
                  <a:pt x="3122995" y="1118669"/>
                </a:cubicBezTo>
                <a:cubicBezTo>
                  <a:pt x="3127638" y="1346241"/>
                  <a:pt x="3151387" y="1522098"/>
                  <a:pt x="3122995" y="1811275"/>
                </a:cubicBezTo>
                <a:cubicBezTo>
                  <a:pt x="3094603" y="2100452"/>
                  <a:pt x="3116244" y="2079477"/>
                  <a:pt x="3122995" y="2346470"/>
                </a:cubicBezTo>
                <a:cubicBezTo>
                  <a:pt x="3129746" y="2613464"/>
                  <a:pt x="3113448" y="2801494"/>
                  <a:pt x="3122995" y="2976111"/>
                </a:cubicBezTo>
                <a:cubicBezTo>
                  <a:pt x="3132542" y="3150728"/>
                  <a:pt x="3143410" y="3398090"/>
                  <a:pt x="3122995" y="3668717"/>
                </a:cubicBezTo>
                <a:cubicBezTo>
                  <a:pt x="3115394" y="3959542"/>
                  <a:pt x="2867262" y="4180319"/>
                  <a:pt x="2602485" y="4189227"/>
                </a:cubicBezTo>
                <a:cubicBezTo>
                  <a:pt x="2396529" y="4164055"/>
                  <a:pt x="2274441" y="4194465"/>
                  <a:pt x="1950133" y="4189227"/>
                </a:cubicBezTo>
                <a:cubicBezTo>
                  <a:pt x="1625825" y="4183989"/>
                  <a:pt x="1500937" y="4208367"/>
                  <a:pt x="1297781" y="4189227"/>
                </a:cubicBezTo>
                <a:cubicBezTo>
                  <a:pt x="1094625" y="4170087"/>
                  <a:pt x="740999" y="4219748"/>
                  <a:pt x="520510" y="4189227"/>
                </a:cubicBezTo>
                <a:cubicBezTo>
                  <a:pt x="199282" y="4159946"/>
                  <a:pt x="-33721" y="3938969"/>
                  <a:pt x="0" y="3668717"/>
                </a:cubicBezTo>
                <a:cubicBezTo>
                  <a:pt x="-10222" y="3483666"/>
                  <a:pt x="-25474" y="3172709"/>
                  <a:pt x="0" y="3039076"/>
                </a:cubicBezTo>
                <a:cubicBezTo>
                  <a:pt x="25474" y="2905443"/>
                  <a:pt x="1055" y="2706136"/>
                  <a:pt x="0" y="2472398"/>
                </a:cubicBezTo>
                <a:cubicBezTo>
                  <a:pt x="-1055" y="2238660"/>
                  <a:pt x="-617" y="2104097"/>
                  <a:pt x="0" y="1937203"/>
                </a:cubicBezTo>
                <a:cubicBezTo>
                  <a:pt x="617" y="1770310"/>
                  <a:pt x="4369" y="1468906"/>
                  <a:pt x="0" y="1307562"/>
                </a:cubicBezTo>
                <a:cubicBezTo>
                  <a:pt x="-4369" y="1146218"/>
                  <a:pt x="24067" y="878330"/>
                  <a:pt x="0" y="520510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629EDE-ABFC-4DC3-A34F-4C4447C1D8D7}"/>
              </a:ext>
            </a:extLst>
          </p:cNvPr>
          <p:cNvSpPr txBox="1"/>
          <p:nvPr/>
        </p:nvSpPr>
        <p:spPr>
          <a:xfrm>
            <a:off x="821268" y="2753688"/>
            <a:ext cx="2710778" cy="46156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More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than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50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services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for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healthcare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: 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 err="1"/>
              <a:t>Registry</a:t>
            </a:r>
            <a:r>
              <a:rPr lang="et-EE" sz="1800" b="1" dirty="0"/>
              <a:t> of </a:t>
            </a:r>
            <a:r>
              <a:rPr lang="et-EE" sz="1800" b="1" dirty="0" err="1"/>
              <a:t>Healthcare</a:t>
            </a:r>
            <a:r>
              <a:rPr lang="et-EE" sz="1800" b="1" dirty="0"/>
              <a:t> Professionals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Registry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of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Medicines</a:t>
            </a: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 err="1"/>
              <a:t>Communicable</a:t>
            </a:r>
            <a:r>
              <a:rPr lang="et-EE" sz="1800" b="1" dirty="0"/>
              <a:t> </a:t>
            </a:r>
            <a:r>
              <a:rPr lang="et-EE" sz="1800" b="1" dirty="0" err="1"/>
              <a:t>Diseases</a:t>
            </a:r>
            <a:r>
              <a:rPr lang="et-EE" sz="1800" b="1" dirty="0"/>
              <a:t>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/>
              <a:t>...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" name="Vooskeemikujund &quot;konnektor&quot; 9">
            <a:extLst>
              <a:ext uri="{FF2B5EF4-FFF2-40B4-BE49-F238E27FC236}">
                <a16:creationId xmlns:a16="http://schemas.microsoft.com/office/drawing/2014/main" id="{3CD609E9-5216-402C-A7A6-7B629DE2883A}"/>
              </a:ext>
            </a:extLst>
          </p:cNvPr>
          <p:cNvSpPr/>
          <p:nvPr/>
        </p:nvSpPr>
        <p:spPr>
          <a:xfrm>
            <a:off x="1483240" y="1164912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 dirty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000D57-7CC6-4846-B33C-3156B43DE9F7}"/>
              </a:ext>
            </a:extLst>
          </p:cNvPr>
          <p:cNvSpPr txBox="1"/>
          <p:nvPr/>
        </p:nvSpPr>
        <p:spPr>
          <a:xfrm>
            <a:off x="1752615" y="1585573"/>
            <a:ext cx="1587029" cy="5014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HEALTH </a:t>
            </a:r>
          </a:p>
        </p:txBody>
      </p:sp>
      <p:sp>
        <p:nvSpPr>
          <p:cNvPr id="32" name="Ristkülik: ümarnurkne 31">
            <a:extLst>
              <a:ext uri="{FF2B5EF4-FFF2-40B4-BE49-F238E27FC236}">
                <a16:creationId xmlns:a16="http://schemas.microsoft.com/office/drawing/2014/main" id="{64EFABF7-14D9-46EE-85D4-72000F42D388}"/>
              </a:ext>
            </a:extLst>
          </p:cNvPr>
          <p:cNvSpPr/>
          <p:nvPr/>
        </p:nvSpPr>
        <p:spPr>
          <a:xfrm>
            <a:off x="4564674" y="2373801"/>
            <a:ext cx="3122995" cy="4189227"/>
          </a:xfrm>
          <a:custGeom>
            <a:avLst/>
            <a:gdLst>
              <a:gd name="connsiteX0" fmla="*/ 0 w 3122995"/>
              <a:gd name="connsiteY0" fmla="*/ 520510 h 4189227"/>
              <a:gd name="connsiteX1" fmla="*/ 520510 w 3122995"/>
              <a:gd name="connsiteY1" fmla="*/ 0 h 4189227"/>
              <a:gd name="connsiteX2" fmla="*/ 1235321 w 3122995"/>
              <a:gd name="connsiteY2" fmla="*/ 0 h 4189227"/>
              <a:gd name="connsiteX3" fmla="*/ 1866854 w 3122995"/>
              <a:gd name="connsiteY3" fmla="*/ 0 h 4189227"/>
              <a:gd name="connsiteX4" fmla="*/ 2602485 w 3122995"/>
              <a:gd name="connsiteY4" fmla="*/ 0 h 4189227"/>
              <a:gd name="connsiteX5" fmla="*/ 3122995 w 3122995"/>
              <a:gd name="connsiteY5" fmla="*/ 520510 h 4189227"/>
              <a:gd name="connsiteX6" fmla="*/ 3122995 w 3122995"/>
              <a:gd name="connsiteY6" fmla="*/ 1055705 h 4189227"/>
              <a:gd name="connsiteX7" fmla="*/ 3122995 w 3122995"/>
              <a:gd name="connsiteY7" fmla="*/ 1748311 h 4189227"/>
              <a:gd name="connsiteX8" fmla="*/ 3122995 w 3122995"/>
              <a:gd name="connsiteY8" fmla="*/ 2346470 h 4189227"/>
              <a:gd name="connsiteX9" fmla="*/ 3122995 w 3122995"/>
              <a:gd name="connsiteY9" fmla="*/ 2944629 h 4189227"/>
              <a:gd name="connsiteX10" fmla="*/ 3122995 w 3122995"/>
              <a:gd name="connsiteY10" fmla="*/ 3668717 h 4189227"/>
              <a:gd name="connsiteX11" fmla="*/ 2602485 w 3122995"/>
              <a:gd name="connsiteY11" fmla="*/ 4189227 h 4189227"/>
              <a:gd name="connsiteX12" fmla="*/ 1908493 w 3122995"/>
              <a:gd name="connsiteY12" fmla="*/ 4189227 h 4189227"/>
              <a:gd name="connsiteX13" fmla="*/ 1235321 w 3122995"/>
              <a:gd name="connsiteY13" fmla="*/ 4189227 h 4189227"/>
              <a:gd name="connsiteX14" fmla="*/ 520510 w 3122995"/>
              <a:gd name="connsiteY14" fmla="*/ 4189227 h 4189227"/>
              <a:gd name="connsiteX15" fmla="*/ 0 w 3122995"/>
              <a:gd name="connsiteY15" fmla="*/ 3668717 h 4189227"/>
              <a:gd name="connsiteX16" fmla="*/ 0 w 3122995"/>
              <a:gd name="connsiteY16" fmla="*/ 3039076 h 4189227"/>
              <a:gd name="connsiteX17" fmla="*/ 0 w 3122995"/>
              <a:gd name="connsiteY17" fmla="*/ 2472398 h 4189227"/>
              <a:gd name="connsiteX18" fmla="*/ 0 w 3122995"/>
              <a:gd name="connsiteY18" fmla="*/ 1937203 h 4189227"/>
              <a:gd name="connsiteX19" fmla="*/ 0 w 3122995"/>
              <a:gd name="connsiteY19" fmla="*/ 1339044 h 4189227"/>
              <a:gd name="connsiteX20" fmla="*/ 0 w 3122995"/>
              <a:gd name="connsiteY20" fmla="*/ 520510 h 4189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22995" h="4189227" fill="none" extrusionOk="0">
                <a:moveTo>
                  <a:pt x="0" y="520510"/>
                </a:moveTo>
                <a:cubicBezTo>
                  <a:pt x="30887" y="206260"/>
                  <a:pt x="172395" y="10873"/>
                  <a:pt x="520510" y="0"/>
                </a:cubicBezTo>
                <a:cubicBezTo>
                  <a:pt x="854187" y="19874"/>
                  <a:pt x="1078835" y="-31545"/>
                  <a:pt x="1235321" y="0"/>
                </a:cubicBezTo>
                <a:cubicBezTo>
                  <a:pt x="1391807" y="31545"/>
                  <a:pt x="1721029" y="24410"/>
                  <a:pt x="1866854" y="0"/>
                </a:cubicBezTo>
                <a:cubicBezTo>
                  <a:pt x="2012679" y="-24410"/>
                  <a:pt x="2411132" y="8779"/>
                  <a:pt x="2602485" y="0"/>
                </a:cubicBezTo>
                <a:cubicBezTo>
                  <a:pt x="2932192" y="21027"/>
                  <a:pt x="3145906" y="207285"/>
                  <a:pt x="3122995" y="520510"/>
                </a:cubicBezTo>
                <a:cubicBezTo>
                  <a:pt x="3103848" y="762378"/>
                  <a:pt x="3140259" y="825117"/>
                  <a:pt x="3122995" y="1055705"/>
                </a:cubicBezTo>
                <a:cubicBezTo>
                  <a:pt x="3105731" y="1286294"/>
                  <a:pt x="3148026" y="1451059"/>
                  <a:pt x="3122995" y="1748311"/>
                </a:cubicBezTo>
                <a:cubicBezTo>
                  <a:pt x="3097964" y="2045563"/>
                  <a:pt x="3141469" y="2165184"/>
                  <a:pt x="3122995" y="2346470"/>
                </a:cubicBezTo>
                <a:cubicBezTo>
                  <a:pt x="3104521" y="2527756"/>
                  <a:pt x="3135413" y="2671636"/>
                  <a:pt x="3122995" y="2944629"/>
                </a:cubicBezTo>
                <a:cubicBezTo>
                  <a:pt x="3110577" y="3217622"/>
                  <a:pt x="3149845" y="3381403"/>
                  <a:pt x="3122995" y="3668717"/>
                </a:cubicBezTo>
                <a:cubicBezTo>
                  <a:pt x="3159722" y="3933327"/>
                  <a:pt x="2868468" y="4207142"/>
                  <a:pt x="2602485" y="4189227"/>
                </a:cubicBezTo>
                <a:cubicBezTo>
                  <a:pt x="2442121" y="4168009"/>
                  <a:pt x="2124364" y="4188031"/>
                  <a:pt x="1908493" y="4189227"/>
                </a:cubicBezTo>
                <a:cubicBezTo>
                  <a:pt x="1692622" y="4190423"/>
                  <a:pt x="1514487" y="4193495"/>
                  <a:pt x="1235321" y="4189227"/>
                </a:cubicBezTo>
                <a:cubicBezTo>
                  <a:pt x="956155" y="4184959"/>
                  <a:pt x="835459" y="4207955"/>
                  <a:pt x="520510" y="4189227"/>
                </a:cubicBezTo>
                <a:cubicBezTo>
                  <a:pt x="267509" y="4185326"/>
                  <a:pt x="34684" y="3979979"/>
                  <a:pt x="0" y="3668717"/>
                </a:cubicBezTo>
                <a:cubicBezTo>
                  <a:pt x="3134" y="3368314"/>
                  <a:pt x="28826" y="3197185"/>
                  <a:pt x="0" y="3039076"/>
                </a:cubicBezTo>
                <a:cubicBezTo>
                  <a:pt x="-28826" y="2880967"/>
                  <a:pt x="-16296" y="2710606"/>
                  <a:pt x="0" y="2472398"/>
                </a:cubicBezTo>
                <a:cubicBezTo>
                  <a:pt x="16296" y="2234190"/>
                  <a:pt x="-17497" y="2074636"/>
                  <a:pt x="0" y="1937203"/>
                </a:cubicBezTo>
                <a:cubicBezTo>
                  <a:pt x="17497" y="1799771"/>
                  <a:pt x="-26843" y="1523939"/>
                  <a:pt x="0" y="1339044"/>
                </a:cubicBezTo>
                <a:cubicBezTo>
                  <a:pt x="26843" y="1154149"/>
                  <a:pt x="10264" y="886539"/>
                  <a:pt x="0" y="520510"/>
                </a:cubicBezTo>
                <a:close/>
              </a:path>
              <a:path w="3122995" h="4189227" stroke="0" extrusionOk="0">
                <a:moveTo>
                  <a:pt x="0" y="520510"/>
                </a:moveTo>
                <a:cubicBezTo>
                  <a:pt x="-4574" y="281314"/>
                  <a:pt x="274100" y="-22669"/>
                  <a:pt x="520510" y="0"/>
                </a:cubicBezTo>
                <a:cubicBezTo>
                  <a:pt x="825085" y="23631"/>
                  <a:pt x="1072330" y="-4461"/>
                  <a:pt x="1256141" y="0"/>
                </a:cubicBezTo>
                <a:cubicBezTo>
                  <a:pt x="1439952" y="4461"/>
                  <a:pt x="1689172" y="-8196"/>
                  <a:pt x="1929313" y="0"/>
                </a:cubicBezTo>
                <a:cubicBezTo>
                  <a:pt x="2169454" y="8196"/>
                  <a:pt x="2271327" y="11429"/>
                  <a:pt x="2602485" y="0"/>
                </a:cubicBezTo>
                <a:cubicBezTo>
                  <a:pt x="2838666" y="30414"/>
                  <a:pt x="3131652" y="168494"/>
                  <a:pt x="3122995" y="520510"/>
                </a:cubicBezTo>
                <a:cubicBezTo>
                  <a:pt x="3109085" y="811642"/>
                  <a:pt x="3118352" y="891097"/>
                  <a:pt x="3122995" y="1118669"/>
                </a:cubicBezTo>
                <a:cubicBezTo>
                  <a:pt x="3127638" y="1346241"/>
                  <a:pt x="3151387" y="1522098"/>
                  <a:pt x="3122995" y="1811275"/>
                </a:cubicBezTo>
                <a:cubicBezTo>
                  <a:pt x="3094603" y="2100452"/>
                  <a:pt x="3116244" y="2079477"/>
                  <a:pt x="3122995" y="2346470"/>
                </a:cubicBezTo>
                <a:cubicBezTo>
                  <a:pt x="3129746" y="2613464"/>
                  <a:pt x="3113448" y="2801494"/>
                  <a:pt x="3122995" y="2976111"/>
                </a:cubicBezTo>
                <a:cubicBezTo>
                  <a:pt x="3132542" y="3150728"/>
                  <a:pt x="3143410" y="3398090"/>
                  <a:pt x="3122995" y="3668717"/>
                </a:cubicBezTo>
                <a:cubicBezTo>
                  <a:pt x="3115394" y="3959542"/>
                  <a:pt x="2867262" y="4180319"/>
                  <a:pt x="2602485" y="4189227"/>
                </a:cubicBezTo>
                <a:cubicBezTo>
                  <a:pt x="2396529" y="4164055"/>
                  <a:pt x="2274441" y="4194465"/>
                  <a:pt x="1950133" y="4189227"/>
                </a:cubicBezTo>
                <a:cubicBezTo>
                  <a:pt x="1625825" y="4183989"/>
                  <a:pt x="1500937" y="4208367"/>
                  <a:pt x="1297781" y="4189227"/>
                </a:cubicBezTo>
                <a:cubicBezTo>
                  <a:pt x="1094625" y="4170087"/>
                  <a:pt x="740999" y="4219748"/>
                  <a:pt x="520510" y="4189227"/>
                </a:cubicBezTo>
                <a:cubicBezTo>
                  <a:pt x="199282" y="4159946"/>
                  <a:pt x="-33721" y="3938969"/>
                  <a:pt x="0" y="3668717"/>
                </a:cubicBezTo>
                <a:cubicBezTo>
                  <a:pt x="-10222" y="3483666"/>
                  <a:pt x="-25474" y="3172709"/>
                  <a:pt x="0" y="3039076"/>
                </a:cubicBezTo>
                <a:cubicBezTo>
                  <a:pt x="25474" y="2905443"/>
                  <a:pt x="1055" y="2706136"/>
                  <a:pt x="0" y="2472398"/>
                </a:cubicBezTo>
                <a:cubicBezTo>
                  <a:pt x="-1055" y="2238660"/>
                  <a:pt x="-617" y="2104097"/>
                  <a:pt x="0" y="1937203"/>
                </a:cubicBezTo>
                <a:cubicBezTo>
                  <a:pt x="617" y="1770310"/>
                  <a:pt x="4369" y="1468906"/>
                  <a:pt x="0" y="1307562"/>
                </a:cubicBezTo>
                <a:cubicBezTo>
                  <a:pt x="-4369" y="1146218"/>
                  <a:pt x="24067" y="878330"/>
                  <a:pt x="0" y="520510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9" name="Vooskeemikujund &quot;konnektor&quot; 8">
            <a:extLst>
              <a:ext uri="{FF2B5EF4-FFF2-40B4-BE49-F238E27FC236}">
                <a16:creationId xmlns:a16="http://schemas.microsoft.com/office/drawing/2014/main" id="{9DF6C0E3-148C-48D9-B522-8161766B3C34}"/>
              </a:ext>
            </a:extLst>
          </p:cNvPr>
          <p:cNvSpPr/>
          <p:nvPr/>
        </p:nvSpPr>
        <p:spPr>
          <a:xfrm>
            <a:off x="5280318" y="1070735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3683FE-9370-45EF-8ACA-A35C18BA4BF9}"/>
              </a:ext>
            </a:extLst>
          </p:cNvPr>
          <p:cNvSpPr txBox="1"/>
          <p:nvPr/>
        </p:nvSpPr>
        <p:spPr>
          <a:xfrm>
            <a:off x="5296831" y="1496448"/>
            <a:ext cx="1658679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SOCIAL</a:t>
            </a:r>
          </a:p>
          <a:p>
            <a:pPr marL="0" marR="0" indent="0" algn="ctr" defTabSz="1066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b="1" dirty="0">
                <a:solidFill>
                  <a:srgbClr val="ED675F"/>
                </a:solidFill>
              </a:rPr>
              <a:t>SECURITY</a:t>
            </a: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  <p:sp>
        <p:nvSpPr>
          <p:cNvPr id="33" name="Ristkülik: ümarnurkne 32">
            <a:extLst>
              <a:ext uri="{FF2B5EF4-FFF2-40B4-BE49-F238E27FC236}">
                <a16:creationId xmlns:a16="http://schemas.microsoft.com/office/drawing/2014/main" id="{E027AA3C-92C8-4D61-A54B-482340791F05}"/>
              </a:ext>
            </a:extLst>
          </p:cNvPr>
          <p:cNvSpPr/>
          <p:nvPr/>
        </p:nvSpPr>
        <p:spPr>
          <a:xfrm>
            <a:off x="8181465" y="2411070"/>
            <a:ext cx="3122995" cy="4189227"/>
          </a:xfrm>
          <a:custGeom>
            <a:avLst/>
            <a:gdLst>
              <a:gd name="connsiteX0" fmla="*/ 0 w 3122995"/>
              <a:gd name="connsiteY0" fmla="*/ 520510 h 4189227"/>
              <a:gd name="connsiteX1" fmla="*/ 520510 w 3122995"/>
              <a:gd name="connsiteY1" fmla="*/ 0 h 4189227"/>
              <a:gd name="connsiteX2" fmla="*/ 1235321 w 3122995"/>
              <a:gd name="connsiteY2" fmla="*/ 0 h 4189227"/>
              <a:gd name="connsiteX3" fmla="*/ 1866854 w 3122995"/>
              <a:gd name="connsiteY3" fmla="*/ 0 h 4189227"/>
              <a:gd name="connsiteX4" fmla="*/ 2602485 w 3122995"/>
              <a:gd name="connsiteY4" fmla="*/ 0 h 4189227"/>
              <a:gd name="connsiteX5" fmla="*/ 3122995 w 3122995"/>
              <a:gd name="connsiteY5" fmla="*/ 520510 h 4189227"/>
              <a:gd name="connsiteX6" fmla="*/ 3122995 w 3122995"/>
              <a:gd name="connsiteY6" fmla="*/ 1055705 h 4189227"/>
              <a:gd name="connsiteX7" fmla="*/ 3122995 w 3122995"/>
              <a:gd name="connsiteY7" fmla="*/ 1748311 h 4189227"/>
              <a:gd name="connsiteX8" fmla="*/ 3122995 w 3122995"/>
              <a:gd name="connsiteY8" fmla="*/ 2346470 h 4189227"/>
              <a:gd name="connsiteX9" fmla="*/ 3122995 w 3122995"/>
              <a:gd name="connsiteY9" fmla="*/ 2944629 h 4189227"/>
              <a:gd name="connsiteX10" fmla="*/ 3122995 w 3122995"/>
              <a:gd name="connsiteY10" fmla="*/ 3668717 h 4189227"/>
              <a:gd name="connsiteX11" fmla="*/ 2602485 w 3122995"/>
              <a:gd name="connsiteY11" fmla="*/ 4189227 h 4189227"/>
              <a:gd name="connsiteX12" fmla="*/ 1908493 w 3122995"/>
              <a:gd name="connsiteY12" fmla="*/ 4189227 h 4189227"/>
              <a:gd name="connsiteX13" fmla="*/ 1235321 w 3122995"/>
              <a:gd name="connsiteY13" fmla="*/ 4189227 h 4189227"/>
              <a:gd name="connsiteX14" fmla="*/ 520510 w 3122995"/>
              <a:gd name="connsiteY14" fmla="*/ 4189227 h 4189227"/>
              <a:gd name="connsiteX15" fmla="*/ 0 w 3122995"/>
              <a:gd name="connsiteY15" fmla="*/ 3668717 h 4189227"/>
              <a:gd name="connsiteX16" fmla="*/ 0 w 3122995"/>
              <a:gd name="connsiteY16" fmla="*/ 3039076 h 4189227"/>
              <a:gd name="connsiteX17" fmla="*/ 0 w 3122995"/>
              <a:gd name="connsiteY17" fmla="*/ 2472398 h 4189227"/>
              <a:gd name="connsiteX18" fmla="*/ 0 w 3122995"/>
              <a:gd name="connsiteY18" fmla="*/ 1937203 h 4189227"/>
              <a:gd name="connsiteX19" fmla="*/ 0 w 3122995"/>
              <a:gd name="connsiteY19" fmla="*/ 1339044 h 4189227"/>
              <a:gd name="connsiteX20" fmla="*/ 0 w 3122995"/>
              <a:gd name="connsiteY20" fmla="*/ 520510 h 4189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22995" h="4189227" fill="none" extrusionOk="0">
                <a:moveTo>
                  <a:pt x="0" y="520510"/>
                </a:moveTo>
                <a:cubicBezTo>
                  <a:pt x="30887" y="206260"/>
                  <a:pt x="172395" y="10873"/>
                  <a:pt x="520510" y="0"/>
                </a:cubicBezTo>
                <a:cubicBezTo>
                  <a:pt x="854187" y="19874"/>
                  <a:pt x="1078835" y="-31545"/>
                  <a:pt x="1235321" y="0"/>
                </a:cubicBezTo>
                <a:cubicBezTo>
                  <a:pt x="1391807" y="31545"/>
                  <a:pt x="1721029" y="24410"/>
                  <a:pt x="1866854" y="0"/>
                </a:cubicBezTo>
                <a:cubicBezTo>
                  <a:pt x="2012679" y="-24410"/>
                  <a:pt x="2411132" y="8779"/>
                  <a:pt x="2602485" y="0"/>
                </a:cubicBezTo>
                <a:cubicBezTo>
                  <a:pt x="2932192" y="21027"/>
                  <a:pt x="3145906" y="207285"/>
                  <a:pt x="3122995" y="520510"/>
                </a:cubicBezTo>
                <a:cubicBezTo>
                  <a:pt x="3103848" y="762378"/>
                  <a:pt x="3140259" y="825117"/>
                  <a:pt x="3122995" y="1055705"/>
                </a:cubicBezTo>
                <a:cubicBezTo>
                  <a:pt x="3105731" y="1286294"/>
                  <a:pt x="3148026" y="1451059"/>
                  <a:pt x="3122995" y="1748311"/>
                </a:cubicBezTo>
                <a:cubicBezTo>
                  <a:pt x="3097964" y="2045563"/>
                  <a:pt x="3141469" y="2165184"/>
                  <a:pt x="3122995" y="2346470"/>
                </a:cubicBezTo>
                <a:cubicBezTo>
                  <a:pt x="3104521" y="2527756"/>
                  <a:pt x="3135413" y="2671636"/>
                  <a:pt x="3122995" y="2944629"/>
                </a:cubicBezTo>
                <a:cubicBezTo>
                  <a:pt x="3110577" y="3217622"/>
                  <a:pt x="3149845" y="3381403"/>
                  <a:pt x="3122995" y="3668717"/>
                </a:cubicBezTo>
                <a:cubicBezTo>
                  <a:pt x="3159722" y="3933327"/>
                  <a:pt x="2868468" y="4207142"/>
                  <a:pt x="2602485" y="4189227"/>
                </a:cubicBezTo>
                <a:cubicBezTo>
                  <a:pt x="2442121" y="4168009"/>
                  <a:pt x="2124364" y="4188031"/>
                  <a:pt x="1908493" y="4189227"/>
                </a:cubicBezTo>
                <a:cubicBezTo>
                  <a:pt x="1692622" y="4190423"/>
                  <a:pt x="1514487" y="4193495"/>
                  <a:pt x="1235321" y="4189227"/>
                </a:cubicBezTo>
                <a:cubicBezTo>
                  <a:pt x="956155" y="4184959"/>
                  <a:pt x="835459" y="4207955"/>
                  <a:pt x="520510" y="4189227"/>
                </a:cubicBezTo>
                <a:cubicBezTo>
                  <a:pt x="267509" y="4185326"/>
                  <a:pt x="34684" y="3979979"/>
                  <a:pt x="0" y="3668717"/>
                </a:cubicBezTo>
                <a:cubicBezTo>
                  <a:pt x="3134" y="3368314"/>
                  <a:pt x="28826" y="3197185"/>
                  <a:pt x="0" y="3039076"/>
                </a:cubicBezTo>
                <a:cubicBezTo>
                  <a:pt x="-28826" y="2880967"/>
                  <a:pt x="-16296" y="2710606"/>
                  <a:pt x="0" y="2472398"/>
                </a:cubicBezTo>
                <a:cubicBezTo>
                  <a:pt x="16296" y="2234190"/>
                  <a:pt x="-17497" y="2074636"/>
                  <a:pt x="0" y="1937203"/>
                </a:cubicBezTo>
                <a:cubicBezTo>
                  <a:pt x="17497" y="1799771"/>
                  <a:pt x="-26843" y="1523939"/>
                  <a:pt x="0" y="1339044"/>
                </a:cubicBezTo>
                <a:cubicBezTo>
                  <a:pt x="26843" y="1154149"/>
                  <a:pt x="10264" y="886539"/>
                  <a:pt x="0" y="520510"/>
                </a:cubicBezTo>
                <a:close/>
              </a:path>
              <a:path w="3122995" h="4189227" stroke="0" extrusionOk="0">
                <a:moveTo>
                  <a:pt x="0" y="520510"/>
                </a:moveTo>
                <a:cubicBezTo>
                  <a:pt x="-4574" y="281314"/>
                  <a:pt x="274100" y="-22669"/>
                  <a:pt x="520510" y="0"/>
                </a:cubicBezTo>
                <a:cubicBezTo>
                  <a:pt x="825085" y="23631"/>
                  <a:pt x="1072330" y="-4461"/>
                  <a:pt x="1256141" y="0"/>
                </a:cubicBezTo>
                <a:cubicBezTo>
                  <a:pt x="1439952" y="4461"/>
                  <a:pt x="1689172" y="-8196"/>
                  <a:pt x="1929313" y="0"/>
                </a:cubicBezTo>
                <a:cubicBezTo>
                  <a:pt x="2169454" y="8196"/>
                  <a:pt x="2271327" y="11429"/>
                  <a:pt x="2602485" y="0"/>
                </a:cubicBezTo>
                <a:cubicBezTo>
                  <a:pt x="2838666" y="30414"/>
                  <a:pt x="3131652" y="168494"/>
                  <a:pt x="3122995" y="520510"/>
                </a:cubicBezTo>
                <a:cubicBezTo>
                  <a:pt x="3109085" y="811642"/>
                  <a:pt x="3118352" y="891097"/>
                  <a:pt x="3122995" y="1118669"/>
                </a:cubicBezTo>
                <a:cubicBezTo>
                  <a:pt x="3127638" y="1346241"/>
                  <a:pt x="3151387" y="1522098"/>
                  <a:pt x="3122995" y="1811275"/>
                </a:cubicBezTo>
                <a:cubicBezTo>
                  <a:pt x="3094603" y="2100452"/>
                  <a:pt x="3116244" y="2079477"/>
                  <a:pt x="3122995" y="2346470"/>
                </a:cubicBezTo>
                <a:cubicBezTo>
                  <a:pt x="3129746" y="2613464"/>
                  <a:pt x="3113448" y="2801494"/>
                  <a:pt x="3122995" y="2976111"/>
                </a:cubicBezTo>
                <a:cubicBezTo>
                  <a:pt x="3132542" y="3150728"/>
                  <a:pt x="3143410" y="3398090"/>
                  <a:pt x="3122995" y="3668717"/>
                </a:cubicBezTo>
                <a:cubicBezTo>
                  <a:pt x="3115394" y="3959542"/>
                  <a:pt x="2867262" y="4180319"/>
                  <a:pt x="2602485" y="4189227"/>
                </a:cubicBezTo>
                <a:cubicBezTo>
                  <a:pt x="2396529" y="4164055"/>
                  <a:pt x="2274441" y="4194465"/>
                  <a:pt x="1950133" y="4189227"/>
                </a:cubicBezTo>
                <a:cubicBezTo>
                  <a:pt x="1625825" y="4183989"/>
                  <a:pt x="1500937" y="4208367"/>
                  <a:pt x="1297781" y="4189227"/>
                </a:cubicBezTo>
                <a:cubicBezTo>
                  <a:pt x="1094625" y="4170087"/>
                  <a:pt x="740999" y="4219748"/>
                  <a:pt x="520510" y="4189227"/>
                </a:cubicBezTo>
                <a:cubicBezTo>
                  <a:pt x="199282" y="4159946"/>
                  <a:pt x="-33721" y="3938969"/>
                  <a:pt x="0" y="3668717"/>
                </a:cubicBezTo>
                <a:cubicBezTo>
                  <a:pt x="-10222" y="3483666"/>
                  <a:pt x="-25474" y="3172709"/>
                  <a:pt x="0" y="3039076"/>
                </a:cubicBezTo>
                <a:cubicBezTo>
                  <a:pt x="25474" y="2905443"/>
                  <a:pt x="1055" y="2706136"/>
                  <a:pt x="0" y="2472398"/>
                </a:cubicBezTo>
                <a:cubicBezTo>
                  <a:pt x="-1055" y="2238660"/>
                  <a:pt x="-617" y="2104097"/>
                  <a:pt x="0" y="1937203"/>
                </a:cubicBezTo>
                <a:cubicBezTo>
                  <a:pt x="617" y="1770310"/>
                  <a:pt x="4369" y="1468906"/>
                  <a:pt x="0" y="1307562"/>
                </a:cubicBezTo>
                <a:cubicBezTo>
                  <a:pt x="-4369" y="1146218"/>
                  <a:pt x="24067" y="878330"/>
                  <a:pt x="0" y="520510"/>
                </a:cubicBezTo>
                <a:close/>
              </a:path>
            </a:pathLst>
          </a:custGeom>
          <a:solidFill>
            <a:srgbClr val="FFFFFF"/>
          </a:solidFill>
          <a:ln w="635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32339979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8" name="Vooskeemikujund &quot;konnektor&quot; 7">
            <a:extLst>
              <a:ext uri="{FF2B5EF4-FFF2-40B4-BE49-F238E27FC236}">
                <a16:creationId xmlns:a16="http://schemas.microsoft.com/office/drawing/2014/main" id="{5D764A03-945F-4BFD-B6E0-3BB8C658DFB5}"/>
              </a:ext>
            </a:extLst>
          </p:cNvPr>
          <p:cNvSpPr/>
          <p:nvPr/>
        </p:nvSpPr>
        <p:spPr>
          <a:xfrm>
            <a:off x="8860469" y="1162220"/>
            <a:ext cx="1658679" cy="1531088"/>
          </a:xfrm>
          <a:custGeom>
            <a:avLst/>
            <a:gdLst>
              <a:gd name="connsiteX0" fmla="*/ 0 w 1658679"/>
              <a:gd name="connsiteY0" fmla="*/ 765544 h 1531088"/>
              <a:gd name="connsiteX1" fmla="*/ 829340 w 1658679"/>
              <a:gd name="connsiteY1" fmla="*/ 0 h 1531088"/>
              <a:gd name="connsiteX2" fmla="*/ 1658680 w 1658679"/>
              <a:gd name="connsiteY2" fmla="*/ 765544 h 1531088"/>
              <a:gd name="connsiteX3" fmla="*/ 829340 w 1658679"/>
              <a:gd name="connsiteY3" fmla="*/ 1531088 h 1531088"/>
              <a:gd name="connsiteX4" fmla="*/ 0 w 1658679"/>
              <a:gd name="connsiteY4" fmla="*/ 765544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1531088" fill="none" extrusionOk="0">
                <a:moveTo>
                  <a:pt x="0" y="765544"/>
                </a:moveTo>
                <a:cubicBezTo>
                  <a:pt x="67309" y="278772"/>
                  <a:pt x="447070" y="4999"/>
                  <a:pt x="829340" y="0"/>
                </a:cubicBezTo>
                <a:cubicBezTo>
                  <a:pt x="1321797" y="58843"/>
                  <a:pt x="1556065" y="340541"/>
                  <a:pt x="1658680" y="765544"/>
                </a:cubicBezTo>
                <a:cubicBezTo>
                  <a:pt x="1753242" y="1202055"/>
                  <a:pt x="1258651" y="1517981"/>
                  <a:pt x="829340" y="1531088"/>
                </a:cubicBezTo>
                <a:cubicBezTo>
                  <a:pt x="339487" y="1540584"/>
                  <a:pt x="9151" y="1175938"/>
                  <a:pt x="0" y="765544"/>
                </a:cubicBezTo>
                <a:close/>
              </a:path>
              <a:path w="1658679" h="1531088" stroke="0" extrusionOk="0">
                <a:moveTo>
                  <a:pt x="0" y="765544"/>
                </a:moveTo>
                <a:cubicBezTo>
                  <a:pt x="-39084" y="411316"/>
                  <a:pt x="324625" y="-19277"/>
                  <a:pt x="829340" y="0"/>
                </a:cubicBezTo>
                <a:cubicBezTo>
                  <a:pt x="1387866" y="-14836"/>
                  <a:pt x="1611258" y="429117"/>
                  <a:pt x="1658680" y="765544"/>
                </a:cubicBezTo>
                <a:cubicBezTo>
                  <a:pt x="1610554" y="1204427"/>
                  <a:pt x="1245152" y="1581013"/>
                  <a:pt x="829340" y="1531088"/>
                </a:cubicBezTo>
                <a:cubicBezTo>
                  <a:pt x="382875" y="1523602"/>
                  <a:pt x="-59918" y="1202086"/>
                  <a:pt x="0" y="765544"/>
                </a:cubicBezTo>
                <a:close/>
              </a:path>
            </a:pathLst>
          </a:custGeom>
          <a:solidFill>
            <a:srgbClr val="FAFAFA"/>
          </a:solidFill>
          <a:ln w="101600" cap="flat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981765707">
                  <a:prstGeom prst="flowChartConnecto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0" i="0" u="none" strike="noStrike" cap="none" spc="0" normalizeH="0" baseline="0">
              <a:ln>
                <a:noFill/>
              </a:ln>
              <a:solidFill>
                <a:srgbClr val="575A5D"/>
              </a:solidFill>
              <a:effectLst/>
              <a:uFillTx/>
              <a:latin typeface="Aino Regular"/>
              <a:ea typeface="Aino Regular"/>
              <a:cs typeface="Aino Regular"/>
              <a:sym typeface="Aino Regular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A82BC0-7576-431C-8457-FE5115FE0EF9}"/>
              </a:ext>
            </a:extLst>
          </p:cNvPr>
          <p:cNvSpPr txBox="1"/>
          <p:nvPr/>
        </p:nvSpPr>
        <p:spPr>
          <a:xfrm>
            <a:off x="8860469" y="1589416"/>
            <a:ext cx="1658679" cy="497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2000" b="1" i="0" u="none" strike="noStrike" cap="none" spc="0" normalizeH="0" baseline="0" dirty="0">
                <a:ln>
                  <a:noFill/>
                </a:ln>
                <a:solidFill>
                  <a:srgbClr val="ED675F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LABOUR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14BCA3-2AC7-43DB-A5D4-74AE6C3261D5}"/>
              </a:ext>
            </a:extLst>
          </p:cNvPr>
          <p:cNvSpPr txBox="1"/>
          <p:nvPr/>
        </p:nvSpPr>
        <p:spPr>
          <a:xfrm>
            <a:off x="4902662" y="2696000"/>
            <a:ext cx="2513473" cy="3500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Social Security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/>
              <a:t>Social Services and </a:t>
            </a:r>
            <a:r>
              <a:rPr lang="et-EE" sz="1800" b="1" dirty="0" err="1"/>
              <a:t>Benefits</a:t>
            </a:r>
            <a:r>
              <a:rPr lang="et-EE" sz="1800" b="1" dirty="0"/>
              <a:t>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t-EE" sz="1800" b="1" dirty="0"/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EESSI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400" dirty="0"/>
              <a:t>(EU </a:t>
            </a:r>
            <a:r>
              <a:rPr lang="et-EE" sz="1400" dirty="0" err="1"/>
              <a:t>electronical</a:t>
            </a:r>
            <a:r>
              <a:rPr lang="et-EE" sz="1400" dirty="0"/>
              <a:t> Exchange of </a:t>
            </a:r>
            <a:r>
              <a:rPr lang="et-EE" sz="1400" dirty="0" err="1"/>
              <a:t>social</a:t>
            </a:r>
            <a:r>
              <a:rPr lang="et-EE" sz="1400" dirty="0"/>
              <a:t> </a:t>
            </a:r>
            <a:r>
              <a:rPr lang="et-EE" sz="1400" dirty="0" err="1"/>
              <a:t>seccurty</a:t>
            </a:r>
            <a:r>
              <a:rPr lang="et-EE" sz="1400" dirty="0"/>
              <a:t> </a:t>
            </a:r>
            <a:r>
              <a:rPr lang="et-EE" sz="1400" dirty="0" err="1"/>
              <a:t>information</a:t>
            </a:r>
            <a:r>
              <a:rPr lang="et-EE" sz="1400" dirty="0"/>
              <a:t>)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Technical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Aids 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008360-75F4-4E02-AB06-AA0ABD600CB6}"/>
              </a:ext>
            </a:extLst>
          </p:cNvPr>
          <p:cNvSpPr txBox="1"/>
          <p:nvPr/>
        </p:nvSpPr>
        <p:spPr>
          <a:xfrm>
            <a:off x="8504213" y="2855350"/>
            <a:ext cx="2513473" cy="26068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Working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Environment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 err="1"/>
              <a:t>Worklife</a:t>
            </a:r>
            <a:r>
              <a:rPr lang="et-EE" sz="1800" b="1" dirty="0"/>
              <a:t> IS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t-EE" sz="1800" b="1" i="0" u="none" strike="noStrike" cap="none" spc="0" normalizeH="0" baseline="0" dirty="0">
              <a:ln>
                <a:noFill/>
              </a:ln>
              <a:solidFill>
                <a:srgbClr val="646482"/>
              </a:solidFill>
              <a:effectLst/>
              <a:uFillTx/>
              <a:latin typeface="Raleway"/>
              <a:ea typeface="Raleway"/>
              <a:cs typeface="Raleway"/>
              <a:sym typeface="Raleway"/>
            </a:endParaRP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t-EE" sz="1800" b="1" dirty="0"/>
              <a:t>Risk</a:t>
            </a:r>
          </a:p>
          <a:p>
            <a:pPr marL="0" marR="0" indent="0" algn="ctr" defTabSz="1066800" rtl="0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t-EE" sz="1800" b="1" i="0" u="none" strike="noStrike" cap="none" spc="0" normalizeH="0" baseline="0" dirty="0" err="1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Assessment</a:t>
            </a:r>
            <a:r>
              <a:rPr kumimoji="0" lang="et-EE" sz="1800" b="1" i="0" u="none" strike="noStrike" cap="none" spc="0" normalizeH="0" baseline="0" dirty="0">
                <a:ln>
                  <a:noFill/>
                </a:ln>
                <a:solidFill>
                  <a:srgbClr val="646482"/>
                </a:solidFill>
                <a:effectLst/>
                <a:uFillTx/>
                <a:latin typeface="Raleway"/>
                <a:ea typeface="Raleway"/>
                <a:cs typeface="Raleway"/>
                <a:sym typeface="Raleway"/>
              </a:rPr>
              <a:t> IS</a:t>
            </a:r>
          </a:p>
        </p:txBody>
      </p:sp>
    </p:spTree>
    <p:extLst>
      <p:ext uri="{BB962C8B-B14F-4D97-AF65-F5344CB8AC3E}">
        <p14:creationId xmlns:p14="http://schemas.microsoft.com/office/powerpoint/2010/main" val="3222148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6C599608-7BA5-4D76-99C8-A03CF5E26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99" y="1825473"/>
            <a:ext cx="10614096" cy="3207054"/>
          </a:xfrm>
        </p:spPr>
        <p:txBody>
          <a:bodyPr>
            <a:normAutofit/>
          </a:bodyPr>
          <a:lstStyle/>
          <a:p>
            <a:r>
              <a:rPr lang="et-EE" dirty="0"/>
              <a:t>e-</a:t>
            </a:r>
            <a:r>
              <a:rPr lang="en-US" dirty="0"/>
              <a:t>services</a:t>
            </a:r>
            <a:br>
              <a:rPr lang="et-EE" dirty="0"/>
            </a:b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623096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irgkonnektor 13">
            <a:extLst>
              <a:ext uri="{FF2B5EF4-FFF2-40B4-BE49-F238E27FC236}">
                <a16:creationId xmlns:a16="http://schemas.microsoft.com/office/drawing/2014/main" id="{7ADA3F2B-F3C6-C24D-A74A-8D89772EA1B4}"/>
              </a:ext>
            </a:extLst>
          </p:cNvPr>
          <p:cNvSpPr/>
          <p:nvPr/>
        </p:nvSpPr>
        <p:spPr>
          <a:xfrm>
            <a:off x="2964601" y="3153852"/>
            <a:ext cx="1806196" cy="17002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5" name="Sirgkonnektor 20">
            <a:extLst>
              <a:ext uri="{FF2B5EF4-FFF2-40B4-BE49-F238E27FC236}">
                <a16:creationId xmlns:a16="http://schemas.microsoft.com/office/drawing/2014/main" id="{9B36E91F-AD4E-874B-A711-3CC2A2F41332}"/>
              </a:ext>
            </a:extLst>
          </p:cNvPr>
          <p:cNvSpPr/>
          <p:nvPr/>
        </p:nvSpPr>
        <p:spPr>
          <a:xfrm flipH="1" flipV="1">
            <a:off x="6885575" y="4169153"/>
            <a:ext cx="1163808" cy="917505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6" name="Sirgkonnektor 24">
            <a:extLst>
              <a:ext uri="{FF2B5EF4-FFF2-40B4-BE49-F238E27FC236}">
                <a16:creationId xmlns:a16="http://schemas.microsoft.com/office/drawing/2014/main" id="{455089A6-39DF-524A-8DC7-0C0052351954}"/>
              </a:ext>
            </a:extLst>
          </p:cNvPr>
          <p:cNvSpPr/>
          <p:nvPr/>
        </p:nvSpPr>
        <p:spPr>
          <a:xfrm flipH="1">
            <a:off x="7427933" y="3359528"/>
            <a:ext cx="1174275" cy="69472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7" name="Sirgkonnektor 25">
            <a:extLst>
              <a:ext uri="{FF2B5EF4-FFF2-40B4-BE49-F238E27FC236}">
                <a16:creationId xmlns:a16="http://schemas.microsoft.com/office/drawing/2014/main" id="{F29D2600-F72C-7A45-9028-D3123E16E1F9}"/>
              </a:ext>
            </a:extLst>
          </p:cNvPr>
          <p:cNvSpPr/>
          <p:nvPr/>
        </p:nvSpPr>
        <p:spPr>
          <a:xfrm flipH="1">
            <a:off x="6789105" y="2274168"/>
            <a:ext cx="1845892" cy="378665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8" name="Sirgkonnektor 47">
            <a:extLst>
              <a:ext uri="{FF2B5EF4-FFF2-40B4-BE49-F238E27FC236}">
                <a16:creationId xmlns:a16="http://schemas.microsoft.com/office/drawing/2014/main" id="{D90D7969-D190-8040-921E-A0E81AAFB102}"/>
              </a:ext>
            </a:extLst>
          </p:cNvPr>
          <p:cNvSpPr/>
          <p:nvPr/>
        </p:nvSpPr>
        <p:spPr>
          <a:xfrm flipV="1">
            <a:off x="4352132" y="4329486"/>
            <a:ext cx="1075815" cy="1286209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9" name="Sirgkonnektor 13">
            <a:extLst>
              <a:ext uri="{FF2B5EF4-FFF2-40B4-BE49-F238E27FC236}">
                <a16:creationId xmlns:a16="http://schemas.microsoft.com/office/drawing/2014/main" id="{3B48EF5C-267D-6047-9133-018A20486B26}"/>
              </a:ext>
            </a:extLst>
          </p:cNvPr>
          <p:cNvSpPr/>
          <p:nvPr/>
        </p:nvSpPr>
        <p:spPr>
          <a:xfrm>
            <a:off x="3669748" y="1321556"/>
            <a:ext cx="1719355" cy="1286210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0" name="Sirgkonnektor 25">
            <a:extLst>
              <a:ext uri="{FF2B5EF4-FFF2-40B4-BE49-F238E27FC236}">
                <a16:creationId xmlns:a16="http://schemas.microsoft.com/office/drawing/2014/main" id="{6B678151-5A11-2B41-8C56-C9E27F288D34}"/>
              </a:ext>
            </a:extLst>
          </p:cNvPr>
          <p:cNvSpPr/>
          <p:nvPr/>
        </p:nvSpPr>
        <p:spPr>
          <a:xfrm flipH="1">
            <a:off x="6274833" y="1455571"/>
            <a:ext cx="2222308" cy="689869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3" name="Sirgkonnektor 13">
            <a:extLst>
              <a:ext uri="{FF2B5EF4-FFF2-40B4-BE49-F238E27FC236}">
                <a16:creationId xmlns:a16="http://schemas.microsoft.com/office/drawing/2014/main" id="{444F19BE-067E-D542-86B4-C83E6D2BB3B0}"/>
              </a:ext>
            </a:extLst>
          </p:cNvPr>
          <p:cNvSpPr/>
          <p:nvPr/>
        </p:nvSpPr>
        <p:spPr>
          <a:xfrm>
            <a:off x="3249723" y="1805611"/>
            <a:ext cx="1958814" cy="989528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4" name="Sirgkonnektor 13">
            <a:extLst>
              <a:ext uri="{FF2B5EF4-FFF2-40B4-BE49-F238E27FC236}">
                <a16:creationId xmlns:a16="http://schemas.microsoft.com/office/drawing/2014/main" id="{E79FB8D2-24B6-2B4F-A4DE-4FAE56DE8033}"/>
              </a:ext>
            </a:extLst>
          </p:cNvPr>
          <p:cNvSpPr/>
          <p:nvPr/>
        </p:nvSpPr>
        <p:spPr>
          <a:xfrm>
            <a:off x="3154915" y="2418010"/>
            <a:ext cx="1895785" cy="508454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6" name="Sirgkonnektor 20">
            <a:extLst>
              <a:ext uri="{FF2B5EF4-FFF2-40B4-BE49-F238E27FC236}">
                <a16:creationId xmlns:a16="http://schemas.microsoft.com/office/drawing/2014/main" id="{60ED30BD-FAC3-424C-824C-E7236A5F404F}"/>
              </a:ext>
            </a:extLst>
          </p:cNvPr>
          <p:cNvSpPr/>
          <p:nvPr/>
        </p:nvSpPr>
        <p:spPr>
          <a:xfrm flipH="1" flipV="1">
            <a:off x="7141299" y="3866921"/>
            <a:ext cx="1654807" cy="662869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7" name="Sirgkonnektor 20">
            <a:extLst>
              <a:ext uri="{FF2B5EF4-FFF2-40B4-BE49-F238E27FC236}">
                <a16:creationId xmlns:a16="http://schemas.microsoft.com/office/drawing/2014/main" id="{0A35995E-1201-5041-8D6D-BDFBD66632ED}"/>
              </a:ext>
            </a:extLst>
          </p:cNvPr>
          <p:cNvSpPr/>
          <p:nvPr/>
        </p:nvSpPr>
        <p:spPr>
          <a:xfrm flipH="1" flipV="1">
            <a:off x="7347210" y="3621399"/>
            <a:ext cx="1496729" cy="328987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58" name="Sirgkonnektor 20">
            <a:extLst>
              <a:ext uri="{FF2B5EF4-FFF2-40B4-BE49-F238E27FC236}">
                <a16:creationId xmlns:a16="http://schemas.microsoft.com/office/drawing/2014/main" id="{FDFE75D8-7C54-E44F-AB0C-25C3412DC688}"/>
              </a:ext>
            </a:extLst>
          </p:cNvPr>
          <p:cNvSpPr/>
          <p:nvPr/>
        </p:nvSpPr>
        <p:spPr>
          <a:xfrm flipH="1" flipV="1">
            <a:off x="6524394" y="4460968"/>
            <a:ext cx="1424937" cy="1211405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42" name="Sirgkonnektor 13">
            <a:extLst>
              <a:ext uri="{FF2B5EF4-FFF2-40B4-BE49-F238E27FC236}">
                <a16:creationId xmlns:a16="http://schemas.microsoft.com/office/drawing/2014/main" id="{64ACDD7A-F711-FC4C-9EC6-1C42AAF07B5F}"/>
              </a:ext>
            </a:extLst>
          </p:cNvPr>
          <p:cNvSpPr/>
          <p:nvPr/>
        </p:nvSpPr>
        <p:spPr>
          <a:xfrm flipV="1">
            <a:off x="2668363" y="3520892"/>
            <a:ext cx="2102433" cy="429495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60" name="Sirgkonnektor 13">
            <a:extLst>
              <a:ext uri="{FF2B5EF4-FFF2-40B4-BE49-F238E27FC236}">
                <a16:creationId xmlns:a16="http://schemas.microsoft.com/office/drawing/2014/main" id="{131949D4-0332-B744-83E7-A6F4BD0760CB}"/>
              </a:ext>
            </a:extLst>
          </p:cNvPr>
          <p:cNvSpPr/>
          <p:nvPr/>
        </p:nvSpPr>
        <p:spPr>
          <a:xfrm flipV="1">
            <a:off x="3216553" y="4010788"/>
            <a:ext cx="1969750" cy="809381"/>
          </a:xfrm>
          <a:prstGeom prst="line">
            <a:avLst/>
          </a:prstGeom>
          <a:ln w="19050" cap="sq">
            <a:solidFill>
              <a:srgbClr val="646482"/>
            </a:solidFill>
            <a:miter/>
            <a:headEnd type="diamond" w="lg" len="lg"/>
            <a:tailEnd type="none" w="lg" len="lg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Raleway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B7B9A1-9722-CD4E-94FA-9C6F16E82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139" y="310767"/>
            <a:ext cx="10729512" cy="526717"/>
          </a:xfrm>
        </p:spPr>
        <p:txBody>
          <a:bodyPr/>
          <a:lstStyle/>
          <a:p>
            <a:r>
              <a:rPr lang="et-EE" dirty="0"/>
              <a:t>E</a:t>
            </a:r>
            <a:r>
              <a:rPr lang="en-US" dirty="0"/>
              <a:t>-services</a:t>
            </a:r>
            <a:r>
              <a:rPr lang="et-EE" dirty="0"/>
              <a:t> In S</a:t>
            </a:r>
            <a:r>
              <a:rPr lang="en-US" dirty="0" err="1"/>
              <a:t>ocial</a:t>
            </a:r>
            <a:r>
              <a:rPr lang="et-EE" dirty="0"/>
              <a:t> </a:t>
            </a:r>
            <a:r>
              <a:rPr lang="et-EE" dirty="0" err="1"/>
              <a:t>Protection</a:t>
            </a:r>
            <a:endParaRPr lang="en-EE" dirty="0"/>
          </a:p>
        </p:txBody>
      </p:sp>
      <p:sp>
        <p:nvSpPr>
          <p:cNvPr id="399" name="TextBox 81"/>
          <p:cNvSpPr txBox="1"/>
          <p:nvPr/>
        </p:nvSpPr>
        <p:spPr>
          <a:xfrm>
            <a:off x="840906" y="4673399"/>
            <a:ext cx="2276788" cy="984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Family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benefiits</a:t>
            </a: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Family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allowances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Parental benefit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Supplementary contributions to the statutory funded pension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0" name="TextBox 82"/>
          <p:cNvSpPr txBox="1"/>
          <p:nvPr/>
        </p:nvSpPr>
        <p:spPr>
          <a:xfrm>
            <a:off x="-16593" y="3801839"/>
            <a:ext cx="2544643" cy="81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646480"/>
                </a:solidFill>
              </a:defRPr>
            </a:pP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Social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services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646480"/>
                </a:solidFill>
              </a:defRPr>
            </a:pP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Social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rehabilitation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646480"/>
                </a:solidFill>
              </a:defRPr>
            </a:pP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Special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care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Assistance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646480"/>
                </a:solidFill>
              </a:defRPr>
            </a:pPr>
            <a:r>
              <a:rPr lang="et-EE" sz="1100" dirty="0">
                <a:solidFill>
                  <a:srgbClr val="646480"/>
                </a:solidFill>
              </a:rPr>
              <a:t>Social </a:t>
            </a:r>
            <a:r>
              <a:rPr lang="et-EE" sz="1100" dirty="0" err="1">
                <a:solidFill>
                  <a:srgbClr val="646480"/>
                </a:solidFill>
              </a:rPr>
              <a:t>Benefits</a:t>
            </a:r>
            <a:r>
              <a:rPr lang="et-EE" sz="1100" dirty="0">
                <a:solidFill>
                  <a:srgbClr val="646480"/>
                </a:solidFill>
              </a:rPr>
              <a:t> </a:t>
            </a:r>
            <a:r>
              <a:rPr lang="et-EE" sz="1100" dirty="0" err="1">
                <a:solidFill>
                  <a:srgbClr val="646480"/>
                </a:solidFill>
              </a:rPr>
              <a:t>for</a:t>
            </a:r>
            <a:r>
              <a:rPr lang="et-EE" sz="1100" dirty="0">
                <a:solidFill>
                  <a:srgbClr val="646480"/>
                </a:solidFill>
              </a:rPr>
              <a:t> </a:t>
            </a:r>
            <a:r>
              <a:rPr lang="et-EE" sz="1100" dirty="0" err="1">
                <a:solidFill>
                  <a:srgbClr val="646480"/>
                </a:solidFill>
              </a:rPr>
              <a:t>Disabled</a:t>
            </a:r>
            <a:r>
              <a:rPr lang="et-EE" sz="1100" dirty="0">
                <a:solidFill>
                  <a:srgbClr val="646480"/>
                </a:solidFill>
              </a:rPr>
              <a:t> </a:t>
            </a:r>
            <a:r>
              <a:rPr lang="et-EE" sz="1100" dirty="0" err="1">
                <a:solidFill>
                  <a:srgbClr val="646480"/>
                </a:solidFill>
              </a:rPr>
              <a:t>Persons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1" name="TextBox 93"/>
          <p:cNvSpPr txBox="1"/>
          <p:nvPr/>
        </p:nvSpPr>
        <p:spPr>
          <a:xfrm>
            <a:off x="428564" y="2082709"/>
            <a:ext cx="2609298" cy="81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lang="et-EE" sz="1400" b="1" dirty="0">
                <a:solidFill>
                  <a:srgbClr val="646480"/>
                </a:solidFill>
              </a:rPr>
              <a:t>M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aintenance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allowance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Maintenance during court proceedings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Maintenance during enforcement proceedings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2" name="TextBox 95"/>
          <p:cNvSpPr txBox="1"/>
          <p:nvPr/>
        </p:nvSpPr>
        <p:spPr>
          <a:xfrm>
            <a:off x="461460" y="3022074"/>
            <a:ext cx="243534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Identification of the severity of the disability and social assistance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646480"/>
                </a:solidFill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3" name="TextBox 97"/>
          <p:cNvSpPr txBox="1"/>
          <p:nvPr/>
        </p:nvSpPr>
        <p:spPr>
          <a:xfrm>
            <a:off x="212912" y="5667125"/>
            <a:ext cx="4516432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Pensions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r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about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100 special types of pension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4" name="TextBox 98"/>
          <p:cNvSpPr txBox="1"/>
          <p:nvPr/>
        </p:nvSpPr>
        <p:spPr>
          <a:xfrm>
            <a:off x="8016442" y="5542877"/>
            <a:ext cx="3877108" cy="984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Processing of social tax data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Calculation and indexation of the average size of the pension insurance component of personalized social tax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Transfer of pension rights between Estonian and EU institutions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5" name="TextBox 99"/>
          <p:cNvSpPr txBox="1"/>
          <p:nvPr/>
        </p:nvSpPr>
        <p:spPr>
          <a:xfrm>
            <a:off x="8128277" y="4981537"/>
            <a:ext cx="3183864" cy="4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l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Compensation for holiday pay and remuneration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6" name="TextBox 102"/>
          <p:cNvSpPr txBox="1"/>
          <p:nvPr/>
        </p:nvSpPr>
        <p:spPr>
          <a:xfrm>
            <a:off x="8862362" y="4403388"/>
            <a:ext cx="3183864" cy="4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l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/>
              <a:t>National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compensation to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damage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crime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victims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7" name="TextBox 103"/>
          <p:cNvSpPr txBox="1"/>
          <p:nvPr/>
        </p:nvSpPr>
        <p:spPr>
          <a:xfrm>
            <a:off x="8692148" y="3133114"/>
            <a:ext cx="3183864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Compensation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</a:p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damages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to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health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caused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by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occupational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disease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or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occupational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accident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08" name="TextBox 104"/>
          <p:cNvSpPr txBox="1"/>
          <p:nvPr/>
        </p:nvSpPr>
        <p:spPr>
          <a:xfrm>
            <a:off x="8936733" y="3813535"/>
            <a:ext cx="3060274" cy="28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l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Reimbursement of state social tax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10" name="TextBox 107"/>
          <p:cNvSpPr txBox="1"/>
          <p:nvPr/>
        </p:nvSpPr>
        <p:spPr>
          <a:xfrm>
            <a:off x="8697017" y="1622140"/>
            <a:ext cx="3349209" cy="1492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Payment of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universal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allowances</a:t>
            </a:r>
            <a:endParaRPr kumimoji="0" lang="et-EE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171450" marR="0" lvl="0" indent="-17145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Social benefiits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Estonian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citizens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or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persons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of Estonian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origin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who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have settele in Estonia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from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foreign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and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their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spouses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,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children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and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parents</a:t>
            </a:r>
            <a:endParaRPr kumimoji="0" lang="et-EE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  <a:p>
            <a:pPr marL="171450" marR="0" lvl="0" indent="-17145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State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support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winners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of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Olympic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Games</a:t>
            </a:r>
          </a:p>
          <a:p>
            <a:pPr marL="171450" marR="0" lvl="0" indent="-171450" algn="l" defTabSz="44927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1">
                <a:solidFill>
                  <a:srgbClr val="646480"/>
                </a:solidFill>
              </a:defRPr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Support and testimony repressed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person`s</a:t>
            </a:r>
            <a:r>
              <a:rPr kumimoji="0" lang="et-EE" sz="1100" b="0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allowance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11" name="TextBox 111"/>
          <p:cNvSpPr txBox="1"/>
          <p:nvPr/>
        </p:nvSpPr>
        <p:spPr>
          <a:xfrm>
            <a:off x="8634997" y="1305359"/>
            <a:ext cx="3183864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l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Child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protection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services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12" name="TextBox 113"/>
          <p:cNvSpPr txBox="1"/>
          <p:nvPr/>
        </p:nvSpPr>
        <p:spPr>
          <a:xfrm>
            <a:off x="-51192" y="1677418"/>
            <a:ext cx="3183864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r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/>
              <a:t>F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uneral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allowance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413" name="TextBox 112"/>
          <p:cNvSpPr txBox="1"/>
          <p:nvPr/>
        </p:nvSpPr>
        <p:spPr>
          <a:xfrm>
            <a:off x="965715" y="1087676"/>
            <a:ext cx="2586982" cy="4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r" defTabSz="449273">
              <a:defRPr sz="1400" b="1">
                <a:solidFill>
                  <a:srgbClr val="646480"/>
                </a:solidFill>
              </a:defRPr>
            </a:lvl1pPr>
          </a:lstStyle>
          <a:p>
            <a:pPr marL="0" marR="0" lvl="0" indent="0" algn="r" defTabSz="449273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Victim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support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and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conciliation</a:t>
            </a:r>
            <a:r>
              <a:rPr kumimoji="0" lang="et-EE" sz="1400" b="1" i="0" u="none" strike="noStrike" kern="0" cap="none" spc="0" normalizeH="0" baseline="0" noProof="0" dirty="0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646480"/>
                </a:solidFill>
                <a:effectLst/>
                <a:uLnTx/>
                <a:uFillTx/>
                <a:latin typeface="Raleway"/>
                <a:sym typeface="Raleway"/>
              </a:rPr>
              <a:t>services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646480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cxnSp>
        <p:nvCxnSpPr>
          <p:cNvPr id="422" name="Connection Line"/>
          <p:cNvCxnSpPr>
            <a:cxnSpLocks/>
          </p:cNvCxnSpPr>
          <p:nvPr/>
        </p:nvCxnSpPr>
        <p:spPr>
          <a:xfrm flipH="1" flipV="1">
            <a:off x="7311301" y="4241116"/>
            <a:ext cx="705142" cy="622012"/>
          </a:xfrm>
          <a:prstGeom prst="straightConnector1">
            <a:avLst/>
          </a:prstGeom>
          <a:ln w="28575">
            <a:solidFill>
              <a:srgbClr val="FFFFFF"/>
            </a:solidFill>
            <a:miter/>
            <a:headEnd type="diamond"/>
            <a:tailEnd type="diamond"/>
          </a:ln>
        </p:spPr>
      </p:cxnSp>
      <p:cxnSp>
        <p:nvCxnSpPr>
          <p:cNvPr id="423" name="Connection Line"/>
          <p:cNvCxnSpPr>
            <a:cxnSpLocks/>
          </p:cNvCxnSpPr>
          <p:nvPr/>
        </p:nvCxnSpPr>
        <p:spPr>
          <a:xfrm>
            <a:off x="6885575" y="4648199"/>
            <a:ext cx="1030874" cy="894678"/>
          </a:xfrm>
          <a:prstGeom prst="straightConnector1">
            <a:avLst/>
          </a:prstGeom>
          <a:ln w="28575">
            <a:solidFill>
              <a:srgbClr val="FFFFFF"/>
            </a:solidFill>
            <a:miter/>
            <a:headEnd type="diamond"/>
            <a:tailEnd type="diamond"/>
          </a:ln>
        </p:spPr>
      </p:cxnSp>
      <p:cxnSp>
        <p:nvCxnSpPr>
          <p:cNvPr id="425" name="Connection Line"/>
          <p:cNvCxnSpPr>
            <a:cxnSpLocks/>
          </p:cNvCxnSpPr>
          <p:nvPr/>
        </p:nvCxnSpPr>
        <p:spPr>
          <a:xfrm flipV="1">
            <a:off x="2965804" y="3762711"/>
            <a:ext cx="1458193" cy="407969"/>
          </a:xfrm>
          <a:prstGeom prst="straightConnector1">
            <a:avLst/>
          </a:prstGeom>
          <a:ln w="28575">
            <a:solidFill>
              <a:srgbClr val="FFFFFF"/>
            </a:solidFill>
            <a:miter/>
            <a:headEnd type="diamond"/>
            <a:tailEnd type="diamond"/>
          </a:ln>
        </p:spPr>
      </p:cxnSp>
      <p:cxnSp>
        <p:nvCxnSpPr>
          <p:cNvPr id="426" name="Connection Line"/>
          <p:cNvCxnSpPr>
            <a:cxnSpLocks/>
            <a:endCxn id="413" idx="3"/>
          </p:cNvCxnSpPr>
          <p:nvPr/>
        </p:nvCxnSpPr>
        <p:spPr>
          <a:xfrm flipH="1" flipV="1">
            <a:off x="3552697" y="1327742"/>
            <a:ext cx="1657957" cy="1166754"/>
          </a:xfrm>
          <a:prstGeom prst="straightConnector1">
            <a:avLst/>
          </a:prstGeom>
          <a:ln w="28575">
            <a:solidFill>
              <a:srgbClr val="FFFFFF"/>
            </a:solidFill>
            <a:miter/>
            <a:headEnd type="diamond"/>
            <a:tailEnd type="diamond"/>
          </a:ln>
        </p:spPr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93FE6BB-3A2E-2B45-9B62-FC86AFB45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377" y="1800505"/>
            <a:ext cx="3583314" cy="3583314"/>
          </a:xfrm>
          <a:prstGeom prst="rect">
            <a:avLst/>
          </a:prstGeom>
        </p:spPr>
      </p:pic>
      <p:pic>
        <p:nvPicPr>
          <p:cNvPr id="5" name="Pilt 4" descr="Family with two children with solid fill">
            <a:extLst>
              <a:ext uri="{FF2B5EF4-FFF2-40B4-BE49-F238E27FC236}">
                <a16:creationId xmlns:a16="http://schemas.microsoft.com/office/drawing/2014/main" id="{AD5DEE33-3939-46A6-9B33-1C27462406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38584" y="2438579"/>
            <a:ext cx="2179419" cy="217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48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Line 126">
            <a:extLst>
              <a:ext uri="{FF2B5EF4-FFF2-40B4-BE49-F238E27FC236}">
                <a16:creationId xmlns:a16="http://schemas.microsoft.com/office/drawing/2014/main" id="{9FDA7E9D-6E9C-4E38-8869-54172EC02C98}"/>
              </a:ext>
            </a:extLst>
          </p:cNvPr>
          <p:cNvSpPr/>
          <p:nvPr/>
        </p:nvSpPr>
        <p:spPr>
          <a:xfrm flipV="1">
            <a:off x="10169566" y="3931229"/>
            <a:ext cx="1" cy="793791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13" name="Rectangle"/>
          <p:cNvSpPr/>
          <p:nvPr/>
        </p:nvSpPr>
        <p:spPr>
          <a:xfrm>
            <a:off x="-80555" y="3931762"/>
            <a:ext cx="12076333" cy="260234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  <a:effectLst>
            <a:outerShdw blurRad="381000" dir="5400000" rotWithShape="0">
              <a:srgbClr val="000000">
                <a:alpha val="33478"/>
              </a:srgbClr>
            </a:outerShdw>
          </a:effectLst>
        </p:spPr>
        <p:txBody>
          <a:bodyPr lIns="45719" rIns="45719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14" name="Rectangle"/>
          <p:cNvSpPr/>
          <p:nvPr/>
        </p:nvSpPr>
        <p:spPr>
          <a:xfrm>
            <a:off x="7568261" y="3932825"/>
            <a:ext cx="4434790" cy="266552"/>
          </a:xfrm>
          <a:prstGeom prst="rect">
            <a:avLst/>
          </a:prstGeom>
          <a:solidFill>
            <a:srgbClr val="6E81AC"/>
          </a:solidFill>
          <a:ln w="12700">
            <a:miter lim="400000"/>
          </a:ln>
        </p:spPr>
        <p:txBody>
          <a:bodyPr lIns="45719" rIns="45719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15" name="Pealkiri 1"/>
          <p:cNvSpPr txBox="1">
            <a:spLocks noGrp="1"/>
          </p:cNvSpPr>
          <p:nvPr>
            <p:ph type="title"/>
          </p:nvPr>
        </p:nvSpPr>
        <p:spPr>
          <a:xfrm>
            <a:off x="485834" y="73929"/>
            <a:ext cx="10515600" cy="75827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EB5956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lang="et-EE" b="1" dirty="0">
                <a:latin typeface="Raleway" panose="020B0503030101060003" pitchFamily="34" charset="77"/>
              </a:rPr>
              <a:t>E-Health Services</a:t>
            </a:r>
            <a:endParaRPr b="1" dirty="0">
              <a:latin typeface="Raleway" panose="020B0503030101060003" pitchFamily="34" charset="77"/>
            </a:endParaRPr>
          </a:p>
        </p:txBody>
      </p:sp>
      <p:sp>
        <p:nvSpPr>
          <p:cNvPr id="316" name="Line 126"/>
          <p:cNvSpPr/>
          <p:nvPr/>
        </p:nvSpPr>
        <p:spPr>
          <a:xfrm flipV="1">
            <a:off x="1016485" y="4170985"/>
            <a:ext cx="1" cy="314281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17" name="Line 24"/>
          <p:cNvSpPr/>
          <p:nvPr/>
        </p:nvSpPr>
        <p:spPr>
          <a:xfrm flipH="1">
            <a:off x="495620" y="2771647"/>
            <a:ext cx="1" cy="1230287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18" name="TextBox 8"/>
          <p:cNvSpPr txBox="1"/>
          <p:nvPr/>
        </p:nvSpPr>
        <p:spPr>
          <a:xfrm>
            <a:off x="-182309" y="2455079"/>
            <a:ext cx="1817445" cy="249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9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Collecting</a:t>
            </a:r>
            <a:r>
              <a:rPr kumimoji="0" lang="et-EE" sz="9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9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health</a:t>
            </a:r>
            <a:r>
              <a:rPr kumimoji="0" lang="et-EE" sz="9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9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</a:t>
            </a:r>
            <a:r>
              <a:rPr kumimoji="0" lang="et-EE" sz="9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9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reimbursement</a:t>
            </a:r>
            <a:r>
              <a:rPr kumimoji="0" lang="et-EE" sz="9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9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invoice</a:t>
            </a:r>
            <a:endParaRPr kumimoji="0" sz="9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19" name="TextBox 125"/>
          <p:cNvSpPr txBox="1"/>
          <p:nvPr/>
        </p:nvSpPr>
        <p:spPr>
          <a:xfrm>
            <a:off x="174402" y="4715504"/>
            <a:ext cx="15113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535353"/>
                </a:solidFill>
              </a:defRPr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Health Insurance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information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320" name="Pilt 135" descr="Pilt 1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516" y="1662414"/>
            <a:ext cx="265862" cy="241934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Line 27"/>
          <p:cNvSpPr/>
          <p:nvPr/>
        </p:nvSpPr>
        <p:spPr>
          <a:xfrm flipH="1">
            <a:off x="2093007" y="4168973"/>
            <a:ext cx="1" cy="1299292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22" name="TextBox 142"/>
          <p:cNvSpPr txBox="1"/>
          <p:nvPr/>
        </p:nvSpPr>
        <p:spPr>
          <a:xfrm>
            <a:off x="1174863" y="5604178"/>
            <a:ext cx="189313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EHR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services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physician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and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patient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24" name="Line 126"/>
          <p:cNvSpPr/>
          <p:nvPr/>
        </p:nvSpPr>
        <p:spPr>
          <a:xfrm flipV="1">
            <a:off x="2977776" y="4169658"/>
            <a:ext cx="1" cy="727203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pic>
        <p:nvPicPr>
          <p:cNvPr id="325" name="Picture 2" descr="Picture 2"/>
          <p:cNvPicPr>
            <a:picLocks noChangeAspect="1"/>
          </p:cNvPicPr>
          <p:nvPr/>
        </p:nvPicPr>
        <p:blipFill>
          <a:blip r:embed="rId4"/>
          <a:srcRect l="52160" t="21532" r="13804" b="30304"/>
          <a:stretch>
            <a:fillRect/>
          </a:stretch>
        </p:blipFill>
        <p:spPr>
          <a:xfrm>
            <a:off x="2848196" y="5196833"/>
            <a:ext cx="259244" cy="259244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TextBox 170"/>
          <p:cNvSpPr txBox="1"/>
          <p:nvPr/>
        </p:nvSpPr>
        <p:spPr>
          <a:xfrm>
            <a:off x="2222126" y="4981617"/>
            <a:ext cx="1511301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ePrescription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27" name="Line 27"/>
          <p:cNvSpPr/>
          <p:nvPr/>
        </p:nvSpPr>
        <p:spPr>
          <a:xfrm>
            <a:off x="3456560" y="2506442"/>
            <a:ext cx="1" cy="1505177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28" name="TextBox 176"/>
          <p:cNvSpPr txBox="1"/>
          <p:nvPr/>
        </p:nvSpPr>
        <p:spPr>
          <a:xfrm>
            <a:off x="2677587" y="1860301"/>
            <a:ext cx="1511301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535353"/>
                </a:solidFill>
              </a:defRPr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Healt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status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summary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Social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Insurance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Board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29" name="Line 27"/>
          <p:cNvSpPr/>
          <p:nvPr/>
        </p:nvSpPr>
        <p:spPr>
          <a:xfrm>
            <a:off x="3835796" y="4181027"/>
            <a:ext cx="1" cy="1332354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30" name="TextBox 189"/>
          <p:cNvSpPr txBox="1"/>
          <p:nvPr/>
        </p:nvSpPr>
        <p:spPr>
          <a:xfrm>
            <a:off x="3225638" y="5553876"/>
            <a:ext cx="123324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e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Consultation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31" name="TextBox 197"/>
          <p:cNvSpPr txBox="1"/>
          <p:nvPr/>
        </p:nvSpPr>
        <p:spPr>
          <a:xfrm>
            <a:off x="3551034" y="2637366"/>
            <a:ext cx="15113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Cross-border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Patient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Summary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(epSOS)</a:t>
            </a:r>
          </a:p>
        </p:txBody>
      </p:sp>
      <p:sp>
        <p:nvSpPr>
          <p:cNvPr id="332" name="Line 126"/>
          <p:cNvSpPr/>
          <p:nvPr/>
        </p:nvSpPr>
        <p:spPr>
          <a:xfrm flipV="1">
            <a:off x="4781507" y="4182073"/>
            <a:ext cx="1" cy="314281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33" name="TextBox 211"/>
          <p:cNvSpPr txBox="1"/>
          <p:nvPr/>
        </p:nvSpPr>
        <p:spPr>
          <a:xfrm>
            <a:off x="4301116" y="4630994"/>
            <a:ext cx="9055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535353"/>
                </a:solidFill>
              </a:defRPr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Statistics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34" name="Line 27"/>
          <p:cNvSpPr/>
          <p:nvPr/>
        </p:nvSpPr>
        <p:spPr>
          <a:xfrm>
            <a:off x="5556461" y="2726563"/>
            <a:ext cx="1" cy="1286275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35" name="TextBox 219"/>
          <p:cNvSpPr txBox="1"/>
          <p:nvPr/>
        </p:nvSpPr>
        <p:spPr>
          <a:xfrm>
            <a:off x="4800811" y="2328267"/>
            <a:ext cx="15113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535353"/>
                </a:solidFill>
              </a:defRPr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Medical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certificate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services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336" name="Pilt 220" descr="Pilt 220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5487313" y="2112829"/>
            <a:ext cx="138113" cy="138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37" name="Pilt 221" descr="Pilt 221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4233438" y="2264681"/>
            <a:ext cx="138113" cy="138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38" name="Pilt 222" descr="Pilt 222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3364090" y="1664002"/>
            <a:ext cx="138113" cy="138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40" name="Pilt 224" descr="Pilt 224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2023951" y="5965911"/>
            <a:ext cx="138114" cy="138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41" name="Pilt 225" descr="Pilt 225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3766740" y="5864355"/>
            <a:ext cx="138113" cy="138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42" name="Pilt 226" descr="Pilt 226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4741168" y="4993645"/>
            <a:ext cx="138114" cy="138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pic>
        <p:nvPicPr>
          <p:cNvPr id="343" name="Picture 2" descr="Picture 2"/>
          <p:cNvPicPr>
            <a:picLocks noChangeAspect="1"/>
          </p:cNvPicPr>
          <p:nvPr/>
        </p:nvPicPr>
        <p:blipFill>
          <a:blip r:embed="rId4"/>
          <a:srcRect l="52160" t="21532" r="13804" b="30304"/>
          <a:stretch>
            <a:fillRect/>
          </a:stretch>
        </p:blipFill>
        <p:spPr>
          <a:xfrm>
            <a:off x="779788" y="4984479"/>
            <a:ext cx="259244" cy="259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Picture 2" descr="Picture 2"/>
          <p:cNvPicPr>
            <a:picLocks noChangeAspect="1"/>
          </p:cNvPicPr>
          <p:nvPr/>
        </p:nvPicPr>
        <p:blipFill>
          <a:blip r:embed="rId4"/>
          <a:srcRect l="52160" t="21532" r="13804" b="30304"/>
          <a:stretch>
            <a:fillRect/>
          </a:stretch>
        </p:blipFill>
        <p:spPr>
          <a:xfrm>
            <a:off x="485834" y="2108468"/>
            <a:ext cx="259244" cy="259244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Line 27"/>
          <p:cNvSpPr/>
          <p:nvPr/>
        </p:nvSpPr>
        <p:spPr>
          <a:xfrm flipH="1">
            <a:off x="5953246" y="4175333"/>
            <a:ext cx="11456" cy="1145486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46" name="TextBox 234"/>
          <p:cNvSpPr txBox="1"/>
          <p:nvPr/>
        </p:nvSpPr>
        <p:spPr>
          <a:xfrm>
            <a:off x="5203323" y="5494287"/>
            <a:ext cx="1511301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e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Ambulance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347" name="Pilt 246" descr="Pilt 246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5889917" y="5718267"/>
            <a:ext cx="138114" cy="138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sp>
        <p:nvSpPr>
          <p:cNvPr id="348" name="Line 24"/>
          <p:cNvSpPr/>
          <p:nvPr/>
        </p:nvSpPr>
        <p:spPr>
          <a:xfrm>
            <a:off x="6556633" y="3669292"/>
            <a:ext cx="1" cy="334559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49" name="TextBox 252"/>
          <p:cNvSpPr txBox="1"/>
          <p:nvPr/>
        </p:nvSpPr>
        <p:spPr>
          <a:xfrm>
            <a:off x="6010983" y="3268731"/>
            <a:ext cx="103788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Services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dental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care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350" name="Pilt 253" descr="Pilt 253"/>
          <p:cNvPicPr>
            <a:picLocks noChangeAspect="1"/>
          </p:cNvPicPr>
          <p:nvPr/>
        </p:nvPicPr>
        <p:blipFill>
          <a:blip r:embed="rId5"/>
          <a:srcRect r="132" b="132"/>
          <a:stretch>
            <a:fillRect/>
          </a:stretch>
        </p:blipFill>
        <p:spPr>
          <a:xfrm>
            <a:off x="6437308" y="3035489"/>
            <a:ext cx="138113" cy="138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7" y="0"/>
                  <a:pt x="0" y="4827"/>
                  <a:pt x="0" y="10800"/>
                </a:cubicBezTo>
                <a:cubicBezTo>
                  <a:pt x="0" y="16773"/>
                  <a:pt x="4827" y="21600"/>
                  <a:pt x="10800" y="21600"/>
                </a:cubicBezTo>
                <a:cubicBezTo>
                  <a:pt x="16773" y="21600"/>
                  <a:pt x="21600" y="16773"/>
                  <a:pt x="21600" y="10800"/>
                </a:cubicBezTo>
                <a:cubicBezTo>
                  <a:pt x="21600" y="4827"/>
                  <a:pt x="16773" y="0"/>
                  <a:pt x="10800" y="0"/>
                </a:cubicBezTo>
                <a:close/>
              </a:path>
            </a:pathLst>
          </a:custGeom>
          <a:ln w="3175" cap="rnd">
            <a:solidFill>
              <a:srgbClr val="FFFFFF"/>
            </a:solidFill>
          </a:ln>
          <a:effectLst>
            <a:outerShdw blurRad="381000" dist="292100" dir="5400000" rotWithShape="0">
              <a:srgbClr val="000000">
                <a:alpha val="22000"/>
              </a:srgbClr>
            </a:outerShdw>
          </a:effectLst>
        </p:spPr>
      </p:pic>
      <p:sp>
        <p:nvSpPr>
          <p:cNvPr id="351" name="Line 126"/>
          <p:cNvSpPr/>
          <p:nvPr/>
        </p:nvSpPr>
        <p:spPr>
          <a:xfrm flipV="1">
            <a:off x="7015725" y="4183431"/>
            <a:ext cx="1" cy="495429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52" name="TextBox 265"/>
          <p:cNvSpPr txBox="1"/>
          <p:nvPr/>
        </p:nvSpPr>
        <p:spPr>
          <a:xfrm>
            <a:off x="6276500" y="4965119"/>
            <a:ext cx="15113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Drug-drug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Interaction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detection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353" name="Picture 2" descr="Picture 2"/>
          <p:cNvPicPr>
            <a:picLocks noChangeAspect="1"/>
          </p:cNvPicPr>
          <p:nvPr/>
        </p:nvPicPr>
        <p:blipFill>
          <a:blip r:embed="rId4"/>
          <a:srcRect l="52160" t="21532" r="13804" b="30304"/>
          <a:stretch>
            <a:fillRect/>
          </a:stretch>
        </p:blipFill>
        <p:spPr>
          <a:xfrm>
            <a:off x="6937986" y="5187848"/>
            <a:ext cx="259244" cy="259244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Line 27"/>
          <p:cNvSpPr/>
          <p:nvPr/>
        </p:nvSpPr>
        <p:spPr>
          <a:xfrm>
            <a:off x="7600198" y="2763126"/>
            <a:ext cx="1" cy="1230287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55" name="TextBox 289"/>
          <p:cNvSpPr txBox="1"/>
          <p:nvPr/>
        </p:nvSpPr>
        <p:spPr>
          <a:xfrm>
            <a:off x="6768726" y="2143601"/>
            <a:ext cx="166294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lnSpc>
                <a:spcPct val="100000"/>
              </a:lnSpc>
              <a:defRPr sz="1000" b="1">
                <a:solidFill>
                  <a:srgbClr val="6E81AC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Health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status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summary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for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medical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comission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of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Ministry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of Defence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57" name="Line 27"/>
          <p:cNvSpPr/>
          <p:nvPr/>
        </p:nvSpPr>
        <p:spPr>
          <a:xfrm>
            <a:off x="8026514" y="4170902"/>
            <a:ext cx="1" cy="1013614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58" name="TextBox 122"/>
          <p:cNvSpPr txBox="1"/>
          <p:nvPr/>
        </p:nvSpPr>
        <p:spPr>
          <a:xfrm>
            <a:off x="6941966" y="5549525"/>
            <a:ext cx="2224527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6E81AC"/>
                </a:solidFill>
              </a:defRPr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eLaboratory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59" name="Line 24"/>
          <p:cNvSpPr/>
          <p:nvPr/>
        </p:nvSpPr>
        <p:spPr>
          <a:xfrm>
            <a:off x="9092606" y="3335931"/>
            <a:ext cx="1" cy="569456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60" name="TextBox 143"/>
          <p:cNvSpPr txBox="1"/>
          <p:nvPr/>
        </p:nvSpPr>
        <p:spPr>
          <a:xfrm>
            <a:off x="8540146" y="2183640"/>
            <a:ext cx="1511301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6E81AC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Appointment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Booking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System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61" name="Line 126"/>
          <p:cNvSpPr/>
          <p:nvPr/>
        </p:nvSpPr>
        <p:spPr>
          <a:xfrm flipH="1" flipV="1">
            <a:off x="9454030" y="4170901"/>
            <a:ext cx="15734" cy="1139633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62" name="TextBox 161"/>
          <p:cNvSpPr txBox="1"/>
          <p:nvPr/>
        </p:nvSpPr>
        <p:spPr>
          <a:xfrm>
            <a:off x="8684076" y="5489462"/>
            <a:ext cx="1511301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6E81AC"/>
                </a:solidFill>
              </a:defRPr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Digital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6E81AC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death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certificate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63" name="Line 24"/>
          <p:cNvSpPr/>
          <p:nvPr/>
        </p:nvSpPr>
        <p:spPr>
          <a:xfrm>
            <a:off x="9246660" y="2667887"/>
            <a:ext cx="1" cy="1230287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64" name="TextBox 166"/>
          <p:cNvSpPr txBox="1"/>
          <p:nvPr/>
        </p:nvSpPr>
        <p:spPr>
          <a:xfrm>
            <a:off x="8041668" y="2989254"/>
            <a:ext cx="1511301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Cross-border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ePrescription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367" name="Line 27"/>
          <p:cNvSpPr/>
          <p:nvPr/>
        </p:nvSpPr>
        <p:spPr>
          <a:xfrm flipH="1">
            <a:off x="1592181" y="2273776"/>
            <a:ext cx="1" cy="1725361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68" name="TextBox 235"/>
          <p:cNvSpPr txBox="1"/>
          <p:nvPr/>
        </p:nvSpPr>
        <p:spPr>
          <a:xfrm>
            <a:off x="867179" y="1924489"/>
            <a:ext cx="1511301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>
              <a:defRPr sz="1000" b="1">
                <a:solidFill>
                  <a:srgbClr val="535353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Medical Image Bank</a:t>
            </a: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</a:p>
        </p:txBody>
      </p:sp>
      <p:sp>
        <p:nvSpPr>
          <p:cNvPr id="369" name="Line 24"/>
          <p:cNvSpPr/>
          <p:nvPr/>
        </p:nvSpPr>
        <p:spPr>
          <a:xfrm>
            <a:off x="4350269" y="2953100"/>
            <a:ext cx="1" cy="967275"/>
          </a:xfrm>
          <a:prstGeom prst="line">
            <a:avLst/>
          </a:prstGeom>
          <a:ln w="12700" cap="rnd">
            <a:solidFill>
              <a:srgbClr val="A7A7A7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373" name="TextBox 326"/>
          <p:cNvSpPr txBox="1"/>
          <p:nvPr/>
        </p:nvSpPr>
        <p:spPr>
          <a:xfrm>
            <a:off x="168795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1995</a:t>
            </a:r>
          </a:p>
        </p:txBody>
      </p:sp>
      <p:sp>
        <p:nvSpPr>
          <p:cNvPr id="374" name="TextBox 128"/>
          <p:cNvSpPr txBox="1"/>
          <p:nvPr/>
        </p:nvSpPr>
        <p:spPr>
          <a:xfrm>
            <a:off x="713806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2000</a:t>
            </a:r>
          </a:p>
        </p:txBody>
      </p:sp>
      <p:sp>
        <p:nvSpPr>
          <p:cNvPr id="375" name="TextBox 141"/>
          <p:cNvSpPr txBox="1"/>
          <p:nvPr/>
        </p:nvSpPr>
        <p:spPr>
          <a:xfrm>
            <a:off x="1968493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2008</a:t>
            </a:r>
          </a:p>
        </p:txBody>
      </p:sp>
      <p:sp>
        <p:nvSpPr>
          <p:cNvPr id="376" name="TextBox 168"/>
          <p:cNvSpPr txBox="1"/>
          <p:nvPr/>
        </p:nvSpPr>
        <p:spPr>
          <a:xfrm>
            <a:off x="2702431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2010</a:t>
            </a:r>
          </a:p>
        </p:txBody>
      </p:sp>
      <p:sp>
        <p:nvSpPr>
          <p:cNvPr id="377" name="TextBox 175"/>
          <p:cNvSpPr txBox="1"/>
          <p:nvPr/>
        </p:nvSpPr>
        <p:spPr>
          <a:xfrm>
            <a:off x="3482426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2012</a:t>
            </a:r>
          </a:p>
        </p:txBody>
      </p:sp>
      <p:sp>
        <p:nvSpPr>
          <p:cNvPr id="378" name="TextBox 210"/>
          <p:cNvSpPr txBox="1"/>
          <p:nvPr/>
        </p:nvSpPr>
        <p:spPr>
          <a:xfrm>
            <a:off x="4464007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2013</a:t>
            </a:r>
          </a:p>
        </p:txBody>
      </p:sp>
      <p:sp>
        <p:nvSpPr>
          <p:cNvPr id="379" name="TextBox 233"/>
          <p:cNvSpPr txBox="1"/>
          <p:nvPr/>
        </p:nvSpPr>
        <p:spPr>
          <a:xfrm>
            <a:off x="5709137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2015</a:t>
            </a:r>
          </a:p>
        </p:txBody>
      </p:sp>
      <p:sp>
        <p:nvSpPr>
          <p:cNvPr id="380" name="TextBox 264"/>
          <p:cNvSpPr txBox="1"/>
          <p:nvPr/>
        </p:nvSpPr>
        <p:spPr>
          <a:xfrm>
            <a:off x="6563907" y="3976908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2016</a:t>
            </a:r>
          </a:p>
        </p:txBody>
      </p:sp>
      <p:sp>
        <p:nvSpPr>
          <p:cNvPr id="381" name="TextBox 271"/>
          <p:cNvSpPr txBox="1"/>
          <p:nvPr/>
        </p:nvSpPr>
        <p:spPr>
          <a:xfrm>
            <a:off x="7282698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2017</a:t>
            </a:r>
          </a:p>
        </p:txBody>
      </p:sp>
      <p:sp>
        <p:nvSpPr>
          <p:cNvPr id="382" name="TextBox 121"/>
          <p:cNvSpPr txBox="1"/>
          <p:nvPr/>
        </p:nvSpPr>
        <p:spPr>
          <a:xfrm>
            <a:off x="8135387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2018</a:t>
            </a:r>
          </a:p>
        </p:txBody>
      </p:sp>
      <p:sp>
        <p:nvSpPr>
          <p:cNvPr id="383" name="TextBox 133"/>
          <p:cNvSpPr txBox="1"/>
          <p:nvPr/>
        </p:nvSpPr>
        <p:spPr>
          <a:xfrm>
            <a:off x="8843080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2019</a:t>
            </a:r>
          </a:p>
        </p:txBody>
      </p:sp>
      <p:sp>
        <p:nvSpPr>
          <p:cNvPr id="385" name="TextBox 237"/>
          <p:cNvSpPr txBox="1"/>
          <p:nvPr/>
        </p:nvSpPr>
        <p:spPr>
          <a:xfrm>
            <a:off x="1255715" y="3985576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2005</a:t>
            </a:r>
          </a:p>
        </p:txBody>
      </p:sp>
      <p:sp>
        <p:nvSpPr>
          <p:cNvPr id="386" name="TextBox 218"/>
          <p:cNvSpPr txBox="1"/>
          <p:nvPr/>
        </p:nvSpPr>
        <p:spPr>
          <a:xfrm>
            <a:off x="5203323" y="3987031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2014</a:t>
            </a:r>
          </a:p>
        </p:txBody>
      </p:sp>
      <p:pic>
        <p:nvPicPr>
          <p:cNvPr id="38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2162" y="1662299"/>
            <a:ext cx="287862" cy="391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7645" y="2545107"/>
            <a:ext cx="287862" cy="391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6268" y="1662414"/>
            <a:ext cx="287862" cy="391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0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0299" y="5862768"/>
            <a:ext cx="287862" cy="391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5796" y="5806888"/>
            <a:ext cx="287862" cy="391161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extBox 122">
            <a:extLst>
              <a:ext uri="{FF2B5EF4-FFF2-40B4-BE49-F238E27FC236}">
                <a16:creationId xmlns:a16="http://schemas.microsoft.com/office/drawing/2014/main" id="{C36BFD8B-7008-42DC-A656-D13A3A6D9027}"/>
              </a:ext>
            </a:extLst>
          </p:cNvPr>
          <p:cNvSpPr txBox="1"/>
          <p:nvPr/>
        </p:nvSpPr>
        <p:spPr>
          <a:xfrm>
            <a:off x="9649603" y="4817577"/>
            <a:ext cx="116678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6E81AC"/>
                </a:solidFill>
              </a:defRPr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Primary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6E81AC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care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Desicion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support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pic>
        <p:nvPicPr>
          <p:cNvPr id="84" name="Picture 2" descr="Picture 2">
            <a:extLst>
              <a:ext uri="{FF2B5EF4-FFF2-40B4-BE49-F238E27FC236}">
                <a16:creationId xmlns:a16="http://schemas.microsoft.com/office/drawing/2014/main" id="{82D0476B-19C9-4BB6-842C-D9676CF0D1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160" t="21532" r="13804" b="30304"/>
          <a:stretch>
            <a:fillRect/>
          </a:stretch>
        </p:blipFill>
        <p:spPr>
          <a:xfrm>
            <a:off x="10140019" y="5137678"/>
            <a:ext cx="259244" cy="259244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extBox 165">
            <a:extLst>
              <a:ext uri="{FF2B5EF4-FFF2-40B4-BE49-F238E27FC236}">
                <a16:creationId xmlns:a16="http://schemas.microsoft.com/office/drawing/2014/main" id="{E4DF6485-4B2B-4AA4-81F2-B1A38DCF43D7}"/>
              </a:ext>
            </a:extLst>
          </p:cNvPr>
          <p:cNvSpPr txBox="1"/>
          <p:nvPr/>
        </p:nvSpPr>
        <p:spPr>
          <a:xfrm>
            <a:off x="9764261" y="3946937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"/>
              <a:sym typeface="Roboto Condensed Bold"/>
            </a:endParaRPr>
          </a:p>
        </p:txBody>
      </p:sp>
      <p:sp>
        <p:nvSpPr>
          <p:cNvPr id="88" name="TextBox 165">
            <a:extLst>
              <a:ext uri="{FF2B5EF4-FFF2-40B4-BE49-F238E27FC236}">
                <a16:creationId xmlns:a16="http://schemas.microsoft.com/office/drawing/2014/main" id="{F5FC8A9E-3620-4FEA-9EB1-B096E0C6EBE4}"/>
              </a:ext>
            </a:extLst>
          </p:cNvPr>
          <p:cNvSpPr txBox="1"/>
          <p:nvPr/>
        </p:nvSpPr>
        <p:spPr>
          <a:xfrm>
            <a:off x="10642101" y="3964750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21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"/>
              <a:sym typeface="Roboto Condensed Bold"/>
            </a:endParaRPr>
          </a:p>
        </p:txBody>
      </p:sp>
      <p:sp>
        <p:nvSpPr>
          <p:cNvPr id="89" name="TextBox 143">
            <a:extLst>
              <a:ext uri="{FF2B5EF4-FFF2-40B4-BE49-F238E27FC236}">
                <a16:creationId xmlns:a16="http://schemas.microsoft.com/office/drawing/2014/main" id="{FC10B474-929F-4B30-A8E3-D6765920F1B5}"/>
              </a:ext>
            </a:extLst>
          </p:cNvPr>
          <p:cNvSpPr txBox="1"/>
          <p:nvPr/>
        </p:nvSpPr>
        <p:spPr>
          <a:xfrm>
            <a:off x="10098542" y="2413605"/>
            <a:ext cx="107637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ctr">
              <a:defRPr sz="1000" b="1">
                <a:solidFill>
                  <a:srgbClr val="6E81AC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COVID-19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6E81AC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Solutions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90" name="Line 24">
            <a:extLst>
              <a:ext uri="{FF2B5EF4-FFF2-40B4-BE49-F238E27FC236}">
                <a16:creationId xmlns:a16="http://schemas.microsoft.com/office/drawing/2014/main" id="{9B7A3B2F-6948-4618-A017-E5E43223A3F0}"/>
              </a:ext>
            </a:extLst>
          </p:cNvPr>
          <p:cNvSpPr/>
          <p:nvPr/>
        </p:nvSpPr>
        <p:spPr>
          <a:xfrm flipH="1">
            <a:off x="10647276" y="2853441"/>
            <a:ext cx="1" cy="975107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sp>
        <p:nvSpPr>
          <p:cNvPr id="91" name="Line 24">
            <a:extLst>
              <a:ext uri="{FF2B5EF4-FFF2-40B4-BE49-F238E27FC236}">
                <a16:creationId xmlns:a16="http://schemas.microsoft.com/office/drawing/2014/main" id="{CB90DABE-C057-42FB-95D7-9BD767F9979D}"/>
              </a:ext>
            </a:extLst>
          </p:cNvPr>
          <p:cNvSpPr/>
          <p:nvPr/>
        </p:nvSpPr>
        <p:spPr>
          <a:xfrm flipH="1">
            <a:off x="11017404" y="4242479"/>
            <a:ext cx="1" cy="911325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pic>
        <p:nvPicPr>
          <p:cNvPr id="92" name="Image" descr="Image">
            <a:extLst>
              <a:ext uri="{FF2B5EF4-FFF2-40B4-BE49-F238E27FC236}">
                <a16:creationId xmlns:a16="http://schemas.microsoft.com/office/drawing/2014/main" id="{1FECE194-07FB-4FB6-B104-7B1AA99DE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7021" y="1826332"/>
            <a:ext cx="287862" cy="391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Image" descr="Image">
            <a:extLst>
              <a:ext uri="{FF2B5EF4-FFF2-40B4-BE49-F238E27FC236}">
                <a16:creationId xmlns:a16="http://schemas.microsoft.com/office/drawing/2014/main" id="{00417B26-44F7-4DB4-8CDC-20E68FC5CD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08603" y="5617316"/>
            <a:ext cx="287862" cy="330655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TextBox 122">
            <a:extLst>
              <a:ext uri="{FF2B5EF4-FFF2-40B4-BE49-F238E27FC236}">
                <a16:creationId xmlns:a16="http://schemas.microsoft.com/office/drawing/2014/main" id="{9ADC7DBB-92F6-4BA0-A519-D2B4B47E0BA2}"/>
              </a:ext>
            </a:extLst>
          </p:cNvPr>
          <p:cNvSpPr txBox="1"/>
          <p:nvPr/>
        </p:nvSpPr>
        <p:spPr>
          <a:xfrm>
            <a:off x="10451653" y="5343608"/>
            <a:ext cx="1166784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>
                <a:solidFill>
                  <a:srgbClr val="6E81AC"/>
                </a:solidFill>
              </a:defRPr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Data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viewer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sp>
        <p:nvSpPr>
          <p:cNvPr id="95" name="TextBox 165">
            <a:extLst>
              <a:ext uri="{FF2B5EF4-FFF2-40B4-BE49-F238E27FC236}">
                <a16:creationId xmlns:a16="http://schemas.microsoft.com/office/drawing/2014/main" id="{E717F0C4-7AB9-44F5-9F94-BEDD4FEAEFDA}"/>
              </a:ext>
            </a:extLst>
          </p:cNvPr>
          <p:cNvSpPr txBox="1"/>
          <p:nvPr/>
        </p:nvSpPr>
        <p:spPr>
          <a:xfrm>
            <a:off x="11384775" y="3976907"/>
            <a:ext cx="635002" cy="16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20</a:t>
            </a:r>
            <a:r>
              <a:rPr kumimoji="0" lang="et-E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sym typeface="Roboto Condensed Bold"/>
              </a:rPr>
              <a:t>22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"/>
              <a:sym typeface="Roboto Condensed Bold"/>
            </a:endParaRPr>
          </a:p>
        </p:txBody>
      </p:sp>
      <p:sp>
        <p:nvSpPr>
          <p:cNvPr id="96" name="Line 24">
            <a:extLst>
              <a:ext uri="{FF2B5EF4-FFF2-40B4-BE49-F238E27FC236}">
                <a16:creationId xmlns:a16="http://schemas.microsoft.com/office/drawing/2014/main" id="{93EC179A-3D22-461A-A9FB-C3E92FA07F97}"/>
              </a:ext>
            </a:extLst>
          </p:cNvPr>
          <p:cNvSpPr/>
          <p:nvPr/>
        </p:nvSpPr>
        <p:spPr>
          <a:xfrm flipH="1">
            <a:off x="11648953" y="2856208"/>
            <a:ext cx="1" cy="975107"/>
          </a:xfrm>
          <a:prstGeom prst="line">
            <a:avLst/>
          </a:prstGeom>
          <a:ln w="12700" cap="rnd">
            <a:solidFill>
              <a:srgbClr val="6E81AC"/>
            </a:solidFill>
            <a:headEnd type="diamond"/>
            <a:tailEnd type="diamond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575A5D"/>
                </a:solidFill>
                <a:latin typeface="Aino Regular"/>
                <a:ea typeface="Aino Regular"/>
                <a:cs typeface="Aino Regular"/>
                <a:sym typeface="Aino Regular"/>
              </a:defRPr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575A5D"/>
              </a:solidFill>
              <a:effectLst/>
              <a:uLnTx/>
              <a:uFillTx/>
              <a:latin typeface="Raleway" panose="020B0503030101060003" pitchFamily="34" charset="0"/>
              <a:sym typeface="Aino Regular"/>
            </a:endParaRPr>
          </a:p>
        </p:txBody>
      </p:sp>
      <p:pic>
        <p:nvPicPr>
          <p:cNvPr id="97" name="Image" descr="Image">
            <a:extLst>
              <a:ext uri="{FF2B5EF4-FFF2-40B4-BE49-F238E27FC236}">
                <a16:creationId xmlns:a16="http://schemas.microsoft.com/office/drawing/2014/main" id="{6DCF1312-2087-4FF2-85F0-E95DBBE8DB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88977" y="1808406"/>
            <a:ext cx="287862" cy="39116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extBox 143">
            <a:extLst>
              <a:ext uri="{FF2B5EF4-FFF2-40B4-BE49-F238E27FC236}">
                <a16:creationId xmlns:a16="http://schemas.microsoft.com/office/drawing/2014/main" id="{8C90F8D5-9FBA-47C1-8C6D-31A1B5FB1CB3}"/>
              </a:ext>
            </a:extLst>
          </p:cNvPr>
          <p:cNvSpPr txBox="1"/>
          <p:nvPr/>
        </p:nvSpPr>
        <p:spPr>
          <a:xfrm>
            <a:off x="11061136" y="2389388"/>
            <a:ext cx="107637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ctr">
              <a:defRPr sz="1000" b="1">
                <a:solidFill>
                  <a:srgbClr val="6E81AC"/>
                </a:solidFill>
              </a:defRPr>
            </a:lvl1pPr>
          </a:lstStyle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Personalized</a:t>
            </a:r>
            <a:r>
              <a:rPr kumimoji="0" lang="et-EE" sz="1000" b="1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 </a:t>
            </a:r>
            <a:r>
              <a:rPr kumimoji="0" lang="et-E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Raleway"/>
                <a:sym typeface="Raleway"/>
              </a:rPr>
              <a:t>medicine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80808949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stkülik: ümarnurkne 15">
            <a:extLst>
              <a:ext uri="{FF2B5EF4-FFF2-40B4-BE49-F238E27FC236}">
                <a16:creationId xmlns:a16="http://schemas.microsoft.com/office/drawing/2014/main" id="{C5B18D83-F21F-405F-8A80-8FBDDCBBD7F9}"/>
              </a:ext>
            </a:extLst>
          </p:cNvPr>
          <p:cNvSpPr/>
          <p:nvPr/>
        </p:nvSpPr>
        <p:spPr>
          <a:xfrm>
            <a:off x="226625" y="336764"/>
            <a:ext cx="3108897" cy="1364226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143" y="5536200"/>
            <a:ext cx="843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HIS</a:t>
            </a:r>
          </a:p>
        </p:txBody>
      </p:sp>
      <p:pic>
        <p:nvPicPr>
          <p:cNvPr id="1040" name="Picture 16" descr="Pildiotsingu standard icon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25" y="6049789"/>
            <a:ext cx="367518" cy="36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211508" y="4257967"/>
            <a:ext cx="3524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srgbClr val="636284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HEALTHCARE PROVIDERS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srgbClr val="636284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FAMILY DOCTORS</a:t>
            </a:r>
          </a:p>
        </p:txBody>
      </p:sp>
      <p:cxnSp>
        <p:nvCxnSpPr>
          <p:cNvPr id="10" name="Sirge noolkonnektor 9"/>
          <p:cNvCxnSpPr>
            <a:cxnSpLocks/>
            <a:stCxn id="64" idx="2"/>
          </p:cNvCxnSpPr>
          <p:nvPr/>
        </p:nvCxnSpPr>
        <p:spPr>
          <a:xfrm>
            <a:off x="10222119" y="3268911"/>
            <a:ext cx="0" cy="854641"/>
          </a:xfrm>
          <a:prstGeom prst="straightConnector1">
            <a:avLst/>
          </a:prstGeom>
          <a:ln w="38100">
            <a:solidFill>
              <a:srgbClr val="009E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9381528">
            <a:off x="1020515" y="2413572"/>
            <a:ext cx="352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Legal</a:t>
            </a:r>
            <a:r>
              <a:rPr kumimoji="0" lang="et-EE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</a:p>
        </p:txBody>
      </p:sp>
      <p:cxnSp>
        <p:nvCxnSpPr>
          <p:cNvPr id="44" name="Sirge noolkonnektor 43"/>
          <p:cNvCxnSpPr>
            <a:cxnSpLocks/>
          </p:cNvCxnSpPr>
          <p:nvPr/>
        </p:nvCxnSpPr>
        <p:spPr>
          <a:xfrm>
            <a:off x="6481547" y="3766587"/>
            <a:ext cx="2437865" cy="964769"/>
          </a:xfrm>
          <a:prstGeom prst="straightConnector1">
            <a:avLst/>
          </a:prstGeom>
          <a:ln w="38100">
            <a:solidFill>
              <a:srgbClr val="3F3D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317654">
            <a:off x="5924082" y="3954036"/>
            <a:ext cx="3524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F3D56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monitoring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F3D56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compliance of the jurisdiction</a:t>
            </a:r>
            <a:endParaRPr kumimoji="0" lang="et-EE" sz="1400" b="1" i="0" u="none" strike="noStrike" kern="1200" cap="none" spc="0" normalizeH="0" baseline="0" noProof="0" dirty="0">
              <a:ln>
                <a:noFill/>
              </a:ln>
              <a:solidFill>
                <a:srgbClr val="3F3D56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54" name="TextBox 53"/>
          <p:cNvSpPr txBox="1"/>
          <p:nvPr/>
        </p:nvSpPr>
        <p:spPr>
          <a:xfrm rot="776055">
            <a:off x="2580280" y="5179476"/>
            <a:ext cx="3396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cooperation</a:t>
            </a: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consultation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59" name="TextBox 58"/>
          <p:cNvSpPr txBox="1"/>
          <p:nvPr/>
        </p:nvSpPr>
        <p:spPr>
          <a:xfrm rot="423147">
            <a:off x="4248591" y="4427522"/>
            <a:ext cx="4030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9EB8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Data</a:t>
            </a: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srgbClr val="009EB8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9EB8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exchange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srgbClr val="009EB8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9" name="Pealkiri 8">
            <a:extLst>
              <a:ext uri="{FF2B5EF4-FFF2-40B4-BE49-F238E27FC236}">
                <a16:creationId xmlns:a16="http://schemas.microsoft.com/office/drawing/2014/main" id="{5DAE4D72-63DB-4B54-B1B9-AB7F2919E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8916" y="-190405"/>
            <a:ext cx="5659653" cy="1325563"/>
          </a:xfrm>
        </p:spPr>
        <p:txBody>
          <a:bodyPr/>
          <a:lstStyle/>
          <a:p>
            <a:r>
              <a:rPr lang="et-EE" b="1" dirty="0" err="1">
                <a:solidFill>
                  <a:srgbClr val="ED675F"/>
                </a:solidFill>
                <a:latin typeface="Raleway" panose="020B0503030101060003" pitchFamily="34" charset="0"/>
              </a:rPr>
              <a:t>Ecosystem</a:t>
            </a:r>
            <a:r>
              <a:rPr lang="et-EE" b="1" dirty="0">
                <a:solidFill>
                  <a:srgbClr val="ED675F"/>
                </a:solidFill>
                <a:latin typeface="Raleway" panose="020B0503030101060003" pitchFamily="34" charset="0"/>
              </a:rPr>
              <a:t> </a:t>
            </a:r>
            <a:r>
              <a:rPr lang="et-EE" b="1" dirty="0" err="1">
                <a:solidFill>
                  <a:srgbClr val="ED675F"/>
                </a:solidFill>
                <a:latin typeface="Raleway" panose="020B0503030101060003" pitchFamily="34" charset="0"/>
              </a:rPr>
              <a:t>partners</a:t>
            </a:r>
            <a:endParaRPr lang="et-EE" b="1" dirty="0">
              <a:solidFill>
                <a:srgbClr val="ED675F"/>
              </a:solidFill>
              <a:latin typeface="Raleway" panose="020B0503030101060003" pitchFamily="34" charset="0"/>
            </a:endParaRPr>
          </a:p>
        </p:txBody>
      </p:sp>
      <p:pic>
        <p:nvPicPr>
          <p:cNvPr id="1027" name="Picture 3" descr="Data Protection Inspectorate">
            <a:extLst>
              <a:ext uri="{FF2B5EF4-FFF2-40B4-BE49-F238E27FC236}">
                <a16:creationId xmlns:a16="http://schemas.microsoft.com/office/drawing/2014/main" id="{91FBBD8A-22FD-443F-AD21-7A13E61B2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25" y="454871"/>
            <a:ext cx="3196509" cy="117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740889" y="200732"/>
            <a:ext cx="2148397" cy="338554"/>
          </a:xfrm>
          <a:prstGeom prst="rect">
            <a:avLst/>
          </a:prstGeom>
          <a:solidFill>
            <a:srgbClr val="6463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Supervision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pic>
        <p:nvPicPr>
          <p:cNvPr id="1029" name="Picture 5" descr="Sotsiaalministeerium">
            <a:extLst>
              <a:ext uri="{FF2B5EF4-FFF2-40B4-BE49-F238E27FC236}">
                <a16:creationId xmlns:a16="http://schemas.microsoft.com/office/drawing/2014/main" id="{94DB1934-6C74-46A4-8CA2-C681FD7F5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150" y="1329068"/>
            <a:ext cx="2638565" cy="66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Tervise- ja Heaolu Infosüsteemide Keskus logo">
            <a:extLst>
              <a:ext uri="{FF2B5EF4-FFF2-40B4-BE49-F238E27FC236}">
                <a16:creationId xmlns:a16="http://schemas.microsoft.com/office/drawing/2014/main" id="{BD74623A-1F4F-49F0-9309-AE2A125D5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05" y="4212295"/>
            <a:ext cx="1976232" cy="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istkülik: ümarnurkne 50">
            <a:extLst>
              <a:ext uri="{FF2B5EF4-FFF2-40B4-BE49-F238E27FC236}">
                <a16:creationId xmlns:a16="http://schemas.microsoft.com/office/drawing/2014/main" id="{D1E63362-7D40-4323-8652-9168860853EC}"/>
              </a:ext>
            </a:extLst>
          </p:cNvPr>
          <p:cNvSpPr/>
          <p:nvPr/>
        </p:nvSpPr>
        <p:spPr>
          <a:xfrm>
            <a:off x="4158985" y="953188"/>
            <a:ext cx="3108897" cy="1364226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sp>
        <p:nvSpPr>
          <p:cNvPr id="52" name="Ristkülik: ümarnurkne 51">
            <a:extLst>
              <a:ext uri="{FF2B5EF4-FFF2-40B4-BE49-F238E27FC236}">
                <a16:creationId xmlns:a16="http://schemas.microsoft.com/office/drawing/2014/main" id="{AE57F71C-2966-4C38-ACCC-FEFC95C5F12E}"/>
              </a:ext>
            </a:extLst>
          </p:cNvPr>
          <p:cNvSpPr/>
          <p:nvPr/>
        </p:nvSpPr>
        <p:spPr>
          <a:xfrm>
            <a:off x="306073" y="3956655"/>
            <a:ext cx="3108897" cy="1364226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pic>
        <p:nvPicPr>
          <p:cNvPr id="1038" name="Picture 14" descr="Pildiotsingu database icon tulemu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2" y="5462815"/>
            <a:ext cx="453074" cy="45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999" y="3706293"/>
            <a:ext cx="2647759" cy="523220"/>
          </a:xfrm>
          <a:prstGeom prst="rect">
            <a:avLst/>
          </a:prstGeom>
          <a:solidFill>
            <a:srgbClr val="64638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Central ICT service under the Ministry</a:t>
            </a:r>
            <a:r>
              <a:rPr kumimoji="0" lang="et-E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of </a:t>
            </a:r>
            <a:r>
              <a:rPr kumimoji="0" lang="et-E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Social</a:t>
            </a:r>
            <a:r>
              <a:rPr kumimoji="0" lang="et-E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Affairs</a:t>
            </a:r>
            <a:endParaRPr kumimoji="0" lang="et-E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34" name="Ristkülik 33">
            <a:extLst>
              <a:ext uri="{FF2B5EF4-FFF2-40B4-BE49-F238E27FC236}">
                <a16:creationId xmlns:a16="http://schemas.microsoft.com/office/drawing/2014/main" id="{89DCD7AE-3259-4B72-B914-6320C15B2813}"/>
              </a:ext>
            </a:extLst>
          </p:cNvPr>
          <p:cNvSpPr/>
          <p:nvPr/>
        </p:nvSpPr>
        <p:spPr>
          <a:xfrm>
            <a:off x="594143" y="6085066"/>
            <a:ext cx="3025187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aleway"/>
                <a:sym typeface="Raleway"/>
              </a:rPr>
              <a:t>publication</a:t>
            </a:r>
            <a:r>
              <a:rPr kumimoji="0" lang="et-EE" sz="16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aleway"/>
                <a:sym typeface="Raleway"/>
              </a:rPr>
              <a:t> of HIS </a:t>
            </a:r>
            <a:r>
              <a:rPr kumimoji="0" lang="et-EE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aleway"/>
                <a:sym typeface="Raleway"/>
              </a:rPr>
              <a:t>standards</a:t>
            </a:r>
            <a:endParaRPr kumimoji="0" lang="et-EE" sz="1600" b="1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Raleway"/>
              <a:sym typeface="Raleway"/>
            </a:endParaRPr>
          </a:p>
        </p:txBody>
      </p:sp>
      <p:cxnSp>
        <p:nvCxnSpPr>
          <p:cNvPr id="39" name="Sirge noolkonnektor 38">
            <a:extLst>
              <a:ext uri="{FF2B5EF4-FFF2-40B4-BE49-F238E27FC236}">
                <a16:creationId xmlns:a16="http://schemas.microsoft.com/office/drawing/2014/main" id="{F09C3F03-BA60-442B-82F5-FA0035F8C4CA}"/>
              </a:ext>
            </a:extLst>
          </p:cNvPr>
          <p:cNvCxnSpPr>
            <a:cxnSpLocks/>
          </p:cNvCxnSpPr>
          <p:nvPr/>
        </p:nvCxnSpPr>
        <p:spPr>
          <a:xfrm flipH="1">
            <a:off x="1738137" y="1773160"/>
            <a:ext cx="2411293" cy="1865693"/>
          </a:xfrm>
          <a:prstGeom prst="straightConnector1">
            <a:avLst/>
          </a:prstGeom>
          <a:ln w="38100">
            <a:solidFill>
              <a:srgbClr val="ED67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istkülik: ümarnurkne 63">
            <a:extLst>
              <a:ext uri="{FF2B5EF4-FFF2-40B4-BE49-F238E27FC236}">
                <a16:creationId xmlns:a16="http://schemas.microsoft.com/office/drawing/2014/main" id="{2CF04492-F48C-40F6-B4CA-2CE4CBB2E727}"/>
              </a:ext>
            </a:extLst>
          </p:cNvPr>
          <p:cNvSpPr/>
          <p:nvPr/>
        </p:nvSpPr>
        <p:spPr>
          <a:xfrm>
            <a:off x="8667670" y="1904685"/>
            <a:ext cx="3108897" cy="1364226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32363" y="830681"/>
            <a:ext cx="2826180" cy="338554"/>
          </a:xfrm>
          <a:prstGeom prst="rect">
            <a:avLst/>
          </a:prstGeom>
          <a:solidFill>
            <a:srgbClr val="6463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Policy</a:t>
            </a:r>
            <a:r>
              <a:rPr kumimoji="0" lang="et-E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and </a:t>
            </a: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legislation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pic>
        <p:nvPicPr>
          <p:cNvPr id="1034" name="Picture 10" descr="Sümboolika | Eesti Haigekassa">
            <a:extLst>
              <a:ext uri="{FF2B5EF4-FFF2-40B4-BE49-F238E27FC236}">
                <a16:creationId xmlns:a16="http://schemas.microsoft.com/office/drawing/2014/main" id="{5CAB6204-BB32-4B19-A5FD-FE3A8EF85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33" y="2068567"/>
            <a:ext cx="2779755" cy="105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225615" y="1675818"/>
            <a:ext cx="2148397" cy="338554"/>
          </a:xfrm>
          <a:prstGeom prst="rect">
            <a:avLst/>
          </a:prstGeom>
          <a:solidFill>
            <a:srgbClr val="6463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Financing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66" name="Ristkülik: ümarnurkne 65">
            <a:extLst>
              <a:ext uri="{FF2B5EF4-FFF2-40B4-BE49-F238E27FC236}">
                <a16:creationId xmlns:a16="http://schemas.microsoft.com/office/drawing/2014/main" id="{35375B2F-6790-4EF2-93DE-775F690D954D}"/>
              </a:ext>
            </a:extLst>
          </p:cNvPr>
          <p:cNvSpPr/>
          <p:nvPr/>
        </p:nvSpPr>
        <p:spPr>
          <a:xfrm>
            <a:off x="4197243" y="2796470"/>
            <a:ext cx="2961300" cy="913071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pic>
        <p:nvPicPr>
          <p:cNvPr id="1036" name="Picture 12" descr="Government installation profile">
            <a:extLst>
              <a:ext uri="{FF2B5EF4-FFF2-40B4-BE49-F238E27FC236}">
                <a16:creationId xmlns:a16="http://schemas.microsoft.com/office/drawing/2014/main" id="{98EED892-9C97-453E-A010-E2607AB7B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844" y="2952446"/>
            <a:ext cx="1896491" cy="59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95E3D5A6-3ACE-4578-9C7A-1CC79E632A0D}"/>
              </a:ext>
            </a:extLst>
          </p:cNvPr>
          <p:cNvSpPr txBox="1"/>
          <p:nvPr/>
        </p:nvSpPr>
        <p:spPr>
          <a:xfrm>
            <a:off x="4234703" y="2601077"/>
            <a:ext cx="1778627" cy="338554"/>
          </a:xfrm>
          <a:prstGeom prst="rect">
            <a:avLst/>
          </a:prstGeom>
          <a:solidFill>
            <a:srgbClr val="6463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Supervision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cxnSp>
        <p:nvCxnSpPr>
          <p:cNvPr id="71" name="Sirge noolkonnektor 70">
            <a:extLst>
              <a:ext uri="{FF2B5EF4-FFF2-40B4-BE49-F238E27FC236}">
                <a16:creationId xmlns:a16="http://schemas.microsoft.com/office/drawing/2014/main" id="{8956F6BD-4666-4DC8-A746-1ACDB3D1B8AC}"/>
              </a:ext>
            </a:extLst>
          </p:cNvPr>
          <p:cNvCxnSpPr>
            <a:cxnSpLocks/>
          </p:cNvCxnSpPr>
          <p:nvPr/>
        </p:nvCxnSpPr>
        <p:spPr>
          <a:xfrm>
            <a:off x="6312767" y="2305718"/>
            <a:ext cx="6375" cy="490752"/>
          </a:xfrm>
          <a:prstGeom prst="straightConnector1">
            <a:avLst/>
          </a:prstGeom>
          <a:ln w="38100">
            <a:solidFill>
              <a:srgbClr val="ED67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DDD1008-CB57-43F7-B8DE-1CAEA634A0F8}"/>
              </a:ext>
            </a:extLst>
          </p:cNvPr>
          <p:cNvSpPr txBox="1"/>
          <p:nvPr/>
        </p:nvSpPr>
        <p:spPr>
          <a:xfrm>
            <a:off x="6133093" y="2305959"/>
            <a:ext cx="106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Legal</a:t>
            </a:r>
            <a:r>
              <a:rPr kumimoji="0" lang="et-EE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</a:p>
        </p:txBody>
      </p:sp>
      <p:cxnSp>
        <p:nvCxnSpPr>
          <p:cNvPr id="77" name="Sirge noolkonnektor 76">
            <a:extLst>
              <a:ext uri="{FF2B5EF4-FFF2-40B4-BE49-F238E27FC236}">
                <a16:creationId xmlns:a16="http://schemas.microsoft.com/office/drawing/2014/main" id="{A3871477-7F34-434F-A255-EFBD7A6863D1}"/>
              </a:ext>
            </a:extLst>
          </p:cNvPr>
          <p:cNvCxnSpPr>
            <a:cxnSpLocks/>
            <a:stCxn id="51" idx="3"/>
            <a:endCxn id="64" idx="1"/>
          </p:cNvCxnSpPr>
          <p:nvPr/>
        </p:nvCxnSpPr>
        <p:spPr>
          <a:xfrm>
            <a:off x="7267882" y="1635301"/>
            <a:ext cx="1399788" cy="951497"/>
          </a:xfrm>
          <a:prstGeom prst="straightConnector1">
            <a:avLst/>
          </a:prstGeom>
          <a:ln w="38100">
            <a:solidFill>
              <a:srgbClr val="ED67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9AA34D90-34C9-4A87-B935-62BE1A65B309}"/>
              </a:ext>
            </a:extLst>
          </p:cNvPr>
          <p:cNvSpPr txBox="1"/>
          <p:nvPr/>
        </p:nvSpPr>
        <p:spPr>
          <a:xfrm rot="2100815">
            <a:off x="6106165" y="1668672"/>
            <a:ext cx="352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Legal</a:t>
            </a:r>
            <a:r>
              <a:rPr kumimoji="0" lang="et-EE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</a:p>
        </p:txBody>
      </p:sp>
      <p:cxnSp>
        <p:nvCxnSpPr>
          <p:cNvPr id="87" name="Sirge noolkonnektor 86">
            <a:extLst>
              <a:ext uri="{FF2B5EF4-FFF2-40B4-BE49-F238E27FC236}">
                <a16:creationId xmlns:a16="http://schemas.microsoft.com/office/drawing/2014/main" id="{575AB3F3-30D4-429C-8EFB-1F8C0FA624FE}"/>
              </a:ext>
            </a:extLst>
          </p:cNvPr>
          <p:cNvCxnSpPr>
            <a:cxnSpLocks/>
          </p:cNvCxnSpPr>
          <p:nvPr/>
        </p:nvCxnSpPr>
        <p:spPr>
          <a:xfrm flipH="1">
            <a:off x="7636526" y="5874754"/>
            <a:ext cx="1232266" cy="0"/>
          </a:xfrm>
          <a:prstGeom prst="straightConnector1">
            <a:avLst/>
          </a:prstGeom>
          <a:ln w="38100">
            <a:solidFill>
              <a:srgbClr val="009E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1CFE7915-EED0-44D0-9914-4E126A9DAB10}"/>
              </a:ext>
            </a:extLst>
          </p:cNvPr>
          <p:cNvSpPr txBox="1"/>
          <p:nvPr/>
        </p:nvSpPr>
        <p:spPr>
          <a:xfrm>
            <a:off x="6658717" y="5532180"/>
            <a:ext cx="331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9EB8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Contract</a:t>
            </a:r>
            <a:endParaRPr kumimoji="0" lang="et-EE" sz="1600" b="1" i="0" u="none" strike="noStrike" kern="1200" cap="none" spc="0" normalizeH="0" baseline="0" noProof="0" dirty="0">
              <a:ln>
                <a:noFill/>
              </a:ln>
              <a:solidFill>
                <a:srgbClr val="009EB8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cxnSp>
        <p:nvCxnSpPr>
          <p:cNvPr id="91" name="Sirge noolkonnektor 90">
            <a:extLst>
              <a:ext uri="{FF2B5EF4-FFF2-40B4-BE49-F238E27FC236}">
                <a16:creationId xmlns:a16="http://schemas.microsoft.com/office/drawing/2014/main" id="{F04E5A2E-1A65-46CB-8EB5-BDC03ED902A0}"/>
              </a:ext>
            </a:extLst>
          </p:cNvPr>
          <p:cNvCxnSpPr>
            <a:cxnSpLocks/>
          </p:cNvCxnSpPr>
          <p:nvPr/>
        </p:nvCxnSpPr>
        <p:spPr>
          <a:xfrm flipH="1" flipV="1">
            <a:off x="3636754" y="4458616"/>
            <a:ext cx="5112649" cy="596613"/>
          </a:xfrm>
          <a:prstGeom prst="straightConnector1">
            <a:avLst/>
          </a:prstGeom>
          <a:ln w="38100">
            <a:solidFill>
              <a:srgbClr val="009E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irge noolkonnektor 93">
            <a:extLst>
              <a:ext uri="{FF2B5EF4-FFF2-40B4-BE49-F238E27FC236}">
                <a16:creationId xmlns:a16="http://schemas.microsoft.com/office/drawing/2014/main" id="{036FDF1E-CBE0-4790-A8A3-AA32A5421938}"/>
              </a:ext>
            </a:extLst>
          </p:cNvPr>
          <p:cNvCxnSpPr>
            <a:cxnSpLocks/>
          </p:cNvCxnSpPr>
          <p:nvPr/>
        </p:nvCxnSpPr>
        <p:spPr>
          <a:xfrm flipH="1" flipV="1">
            <a:off x="3360860" y="5553713"/>
            <a:ext cx="1651723" cy="372727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istkülik: ümarnurkne 97">
            <a:extLst>
              <a:ext uri="{FF2B5EF4-FFF2-40B4-BE49-F238E27FC236}">
                <a16:creationId xmlns:a16="http://schemas.microsoft.com/office/drawing/2014/main" id="{7EB5F185-27E6-4450-8C64-26388976394D}"/>
              </a:ext>
            </a:extLst>
          </p:cNvPr>
          <p:cNvSpPr/>
          <p:nvPr/>
        </p:nvSpPr>
        <p:spPr>
          <a:xfrm>
            <a:off x="5235807" y="5147629"/>
            <a:ext cx="2367685" cy="968975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pic>
        <p:nvPicPr>
          <p:cNvPr id="1032" name="Picture 8" descr="Pildiotsingu IT icon tulemu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440" y="5688749"/>
            <a:ext cx="567878" cy="59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3682" y="5209603"/>
            <a:ext cx="1931127" cy="830997"/>
          </a:xfrm>
          <a:prstGeom prst="rect">
            <a:avLst/>
          </a:prstGeom>
          <a:solidFill>
            <a:srgbClr val="6463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Healthcare</a:t>
            </a:r>
            <a:r>
              <a:rPr kumimoji="0" lang="et-E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software</a:t>
            </a:r>
            <a:r>
              <a:rPr kumimoji="0" lang="et-E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development</a:t>
            </a:r>
            <a:r>
              <a:rPr kumimoji="0" lang="et-E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 </a:t>
            </a:r>
            <a:r>
              <a:rPr kumimoji="0" lang="et-E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Roboto Condensed" panose="02000000000000000000" pitchFamily="2" charset="0"/>
                <a:cs typeface="Roboto Condensed" panose="02000000000000000000" pitchFamily="2" charset="0"/>
                <a:sym typeface="Raleway"/>
              </a:rPr>
              <a:t>companies</a:t>
            </a:r>
            <a:endParaRPr kumimoji="0" lang="et-E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0"/>
              <a:ea typeface="Roboto Condensed" panose="02000000000000000000" pitchFamily="2" charset="0"/>
              <a:cs typeface="Roboto Condensed" panose="02000000000000000000" pitchFamily="2" charset="0"/>
              <a:sym typeface="Raleway"/>
            </a:endParaRPr>
          </a:p>
        </p:txBody>
      </p:sp>
      <p:sp>
        <p:nvSpPr>
          <p:cNvPr id="100" name="Ristkülik: ümarnurkne 99">
            <a:extLst>
              <a:ext uri="{FF2B5EF4-FFF2-40B4-BE49-F238E27FC236}">
                <a16:creationId xmlns:a16="http://schemas.microsoft.com/office/drawing/2014/main" id="{4595D44C-DD72-432E-AB69-475D041D11CC}"/>
              </a:ext>
            </a:extLst>
          </p:cNvPr>
          <p:cNvSpPr/>
          <p:nvPr/>
        </p:nvSpPr>
        <p:spPr>
          <a:xfrm>
            <a:off x="8970033" y="4093064"/>
            <a:ext cx="2999713" cy="2644057"/>
          </a:xfrm>
          <a:prstGeom prst="roundRect">
            <a:avLst/>
          </a:prstGeom>
          <a:noFill/>
          <a:ln>
            <a:solidFill>
              <a:srgbClr val="3F3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Raleway"/>
            </a:endParaRPr>
          </a:p>
        </p:txBody>
      </p:sp>
      <p:pic>
        <p:nvPicPr>
          <p:cNvPr id="1030" name="Picture 6" descr="Pildiotsingu doctor icon tulemu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86" y="4778419"/>
            <a:ext cx="2023026" cy="202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74A8E1-FACE-4973-B7A3-093E4CFF1FA0}"/>
              </a:ext>
            </a:extLst>
          </p:cNvPr>
          <p:cNvSpPr txBox="1"/>
          <p:nvPr/>
        </p:nvSpPr>
        <p:spPr>
          <a:xfrm>
            <a:off x="9002802" y="3445002"/>
            <a:ext cx="27209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600" b="1" kern="1200" dirty="0" err="1">
                <a:solidFill>
                  <a:srgbClr val="009EB8"/>
                </a:solidFill>
                <a:latin typeface="Raleway" panose="020B0503030101060003" pitchFamily="34" charset="0"/>
                <a:ea typeface="Roboto Condensed" panose="02000000000000000000" pitchFamily="2" charset="0"/>
              </a:rPr>
              <a:t>Healthcare</a:t>
            </a:r>
            <a:r>
              <a:rPr lang="et-EE" sz="1600" b="1" kern="1200" dirty="0">
                <a:solidFill>
                  <a:srgbClr val="009EB8"/>
                </a:solidFill>
                <a:latin typeface="Raleway" panose="020B0503030101060003" pitchFamily="34" charset="0"/>
                <a:ea typeface="Roboto Condensed" panose="02000000000000000000" pitchFamily="2" charset="0"/>
              </a:rPr>
              <a:t>  </a:t>
            </a:r>
            <a:r>
              <a:rPr lang="et-EE" sz="1600" b="1" kern="1200" dirty="0" err="1">
                <a:solidFill>
                  <a:srgbClr val="009EB8"/>
                </a:solidFill>
                <a:latin typeface="Raleway" panose="020B0503030101060003" pitchFamily="34" charset="0"/>
                <a:ea typeface="Roboto Condensed" panose="02000000000000000000" pitchFamily="2" charset="0"/>
              </a:rPr>
              <a:t>services</a:t>
            </a:r>
            <a:r>
              <a:rPr lang="et-EE" sz="1600" b="1" kern="1200" dirty="0">
                <a:solidFill>
                  <a:srgbClr val="009EB8"/>
                </a:solidFill>
                <a:latin typeface="Raleway" panose="020B0503030101060003" pitchFamily="34" charset="0"/>
                <a:ea typeface="Roboto Condensed" panose="02000000000000000000" pitchFamily="2" charset="0"/>
              </a:rPr>
              <a:t> </a:t>
            </a:r>
            <a:r>
              <a:rPr lang="et-EE" sz="1600" b="1" kern="1200" dirty="0" err="1">
                <a:solidFill>
                  <a:srgbClr val="009EB8"/>
                </a:solidFill>
                <a:latin typeface="Raleway" panose="020B0503030101060003" pitchFamily="34" charset="0"/>
                <a:ea typeface="Roboto Condensed" panose="02000000000000000000" pitchFamily="2" charset="0"/>
              </a:rPr>
              <a:t>contracts</a:t>
            </a:r>
            <a:endParaRPr lang="et-EE" sz="1600" b="1" kern="1200" dirty="0">
              <a:solidFill>
                <a:srgbClr val="009EB8"/>
              </a:solidFill>
              <a:latin typeface="Raleway" panose="020B0503030101060003" pitchFamily="34" charset="0"/>
              <a:ea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3262"/>
      </p:ext>
    </p:extLst>
  </p:cSld>
  <p:clrMapOvr>
    <a:masterClrMapping/>
  </p:clrMapOvr>
</p:sld>
</file>

<file path=ppt/theme/theme1.xml><?xml version="1.0" encoding="utf-8"?>
<a:theme xmlns:a="http://schemas.openxmlformats.org/drawingml/2006/main" name="TEHIK Theme">
  <a:themeElements>
    <a:clrScheme name="TEHIK Pallette">
      <a:dk1>
        <a:srgbClr val="646481"/>
      </a:dk1>
      <a:lt1>
        <a:srgbClr val="E3E4E3"/>
      </a:lt1>
      <a:dk2>
        <a:srgbClr val="545153"/>
      </a:dk2>
      <a:lt2>
        <a:srgbClr val="ECECEC"/>
      </a:lt2>
      <a:accent1>
        <a:srgbClr val="009DB0"/>
      </a:accent1>
      <a:accent2>
        <a:srgbClr val="9F6EFF"/>
      </a:accent2>
      <a:accent3>
        <a:srgbClr val="FF5B4F"/>
      </a:accent3>
      <a:accent4>
        <a:srgbClr val="636183"/>
      </a:accent4>
      <a:accent5>
        <a:srgbClr val="008130"/>
      </a:accent5>
      <a:accent6>
        <a:srgbClr val="FFBB00"/>
      </a:accent6>
      <a:hlink>
        <a:srgbClr val="FF5B4F"/>
      </a:hlink>
      <a:folHlink>
        <a:srgbClr val="454AA7"/>
      </a:folHlink>
    </a:clrScheme>
    <a:fontScheme name="TEHNIK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BrandEstoni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1600" cap="flat">
          <a:solidFill>
            <a:srgbClr val="FE5C57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75A5D"/>
            </a:solidFill>
            <a:effectLst/>
            <a:uFillTx/>
            <a:latin typeface="Aino Regular"/>
            <a:ea typeface="Aino Regular"/>
            <a:cs typeface="Aino Regular"/>
            <a:sym typeface="Ain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066800" rtl="0" fontAlgn="auto" latinLnBrk="0" hangingPunct="0">
          <a:lnSpc>
            <a:spcPct val="9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646482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EHIK Theme">
  <a:themeElements>
    <a:clrScheme name="TEHIK Pallette">
      <a:dk1>
        <a:srgbClr val="646481"/>
      </a:dk1>
      <a:lt1>
        <a:srgbClr val="E3E4E3"/>
      </a:lt1>
      <a:dk2>
        <a:srgbClr val="545153"/>
      </a:dk2>
      <a:lt2>
        <a:srgbClr val="ECECEC"/>
      </a:lt2>
      <a:accent1>
        <a:srgbClr val="009DB0"/>
      </a:accent1>
      <a:accent2>
        <a:srgbClr val="9F6EFF"/>
      </a:accent2>
      <a:accent3>
        <a:srgbClr val="FF5B4F"/>
      </a:accent3>
      <a:accent4>
        <a:srgbClr val="636183"/>
      </a:accent4>
      <a:accent5>
        <a:srgbClr val="008130"/>
      </a:accent5>
      <a:accent6>
        <a:srgbClr val="FFBB00"/>
      </a:accent6>
      <a:hlink>
        <a:srgbClr val="FF5B4F"/>
      </a:hlink>
      <a:folHlink>
        <a:srgbClr val="454AA7"/>
      </a:folHlink>
    </a:clrScheme>
    <a:fontScheme name="TEHNIK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BrandEstoni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1600" cap="flat">
          <a:solidFill>
            <a:srgbClr val="FE5C57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75A5D"/>
            </a:solidFill>
            <a:effectLst/>
            <a:uFillTx/>
            <a:latin typeface="Aino Regular"/>
            <a:ea typeface="Aino Regular"/>
            <a:cs typeface="Aino Regular"/>
            <a:sym typeface="Ain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066800" rtl="0" fontAlgn="auto" latinLnBrk="0" hangingPunct="0">
          <a:lnSpc>
            <a:spcPct val="9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646482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BrandEstonia">
  <a:themeElements>
    <a:clrScheme name="BrandEstoni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C0078"/>
      </a:accent1>
      <a:accent2>
        <a:srgbClr val="51DE3E"/>
      </a:accent2>
      <a:accent3>
        <a:srgbClr val="FF2DB4"/>
      </a:accent3>
      <a:accent4>
        <a:srgbClr val="964542"/>
      </a:accent4>
      <a:accent5>
        <a:srgbClr val="C1BC76"/>
      </a:accent5>
      <a:accent6>
        <a:srgbClr val="FF4800"/>
      </a:accent6>
      <a:hlink>
        <a:srgbClr val="0000FF"/>
      </a:hlink>
      <a:folHlink>
        <a:srgbClr val="FF00FF"/>
      </a:folHlink>
    </a:clrScheme>
    <a:fontScheme name="BrandEstoni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BrandEstoni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1600" cap="flat">
          <a:solidFill>
            <a:srgbClr val="FE5C57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75A5D"/>
            </a:solidFill>
            <a:effectLst/>
            <a:uFillTx/>
            <a:latin typeface="Aino Regular"/>
            <a:ea typeface="Aino Regular"/>
            <a:cs typeface="Aino Regular"/>
            <a:sym typeface="Ain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066800" rtl="0" fontAlgn="auto" latinLnBrk="0" hangingPunct="0">
          <a:lnSpc>
            <a:spcPct val="9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646482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20399</TotalTime>
  <Words>520</Words>
  <Application>Microsoft Office PowerPoint</Application>
  <PresentationFormat>Laiekraan</PresentationFormat>
  <Paragraphs>150</Paragraphs>
  <Slides>11</Slides>
  <Notes>4</Notes>
  <HiddenSlides>0</HiddenSlides>
  <MMClips>0</MMClips>
  <ScaleCrop>false</ScaleCrop>
  <HeadingPairs>
    <vt:vector size="6" baseType="variant">
      <vt:variant>
        <vt:lpstr>Kasutatud fondid</vt:lpstr>
      </vt:variant>
      <vt:variant>
        <vt:i4>7</vt:i4>
      </vt:variant>
      <vt:variant>
        <vt:lpstr>Kujundus</vt:lpstr>
      </vt:variant>
      <vt:variant>
        <vt:i4>4</vt:i4>
      </vt:variant>
      <vt:variant>
        <vt:lpstr>Slaidipealkirjad</vt:lpstr>
      </vt:variant>
      <vt:variant>
        <vt:i4>11</vt:i4>
      </vt:variant>
    </vt:vector>
  </HeadingPairs>
  <TitlesOfParts>
    <vt:vector size="22" baseType="lpstr">
      <vt:lpstr>Calibri Light</vt:lpstr>
      <vt:lpstr>Calibri</vt:lpstr>
      <vt:lpstr>Aino Regular</vt:lpstr>
      <vt:lpstr>Arial</vt:lpstr>
      <vt:lpstr>Times New Roman</vt:lpstr>
      <vt:lpstr>Raleway</vt:lpstr>
      <vt:lpstr>Roboto Condensed</vt:lpstr>
      <vt:lpstr>TEHIK Theme</vt:lpstr>
      <vt:lpstr>1_TEHIK Theme</vt:lpstr>
      <vt:lpstr>Office'i kujundus</vt:lpstr>
      <vt:lpstr>1_Office'i kujundus</vt:lpstr>
      <vt:lpstr> TEHIK Health and Welfare Information Systems Center </vt:lpstr>
      <vt:lpstr>PowerPointi esitlus</vt:lpstr>
      <vt:lpstr>OUR MAIN RESPONSIBILITIES</vt:lpstr>
      <vt:lpstr>Our customers Under the Ministry of Social Affairs</vt:lpstr>
      <vt:lpstr>Three pillars</vt:lpstr>
      <vt:lpstr>e-services </vt:lpstr>
      <vt:lpstr>E-services In Social Protection</vt:lpstr>
      <vt:lpstr>E-Health Services</vt:lpstr>
      <vt:lpstr>Ecosystem partners</vt:lpstr>
      <vt:lpstr>PowerPointi esitlus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TEHIK 2019 kokkuvõte ja 2020 plaanid</dc:title>
  <dc:creator>Monika Soosaar</dc:creator>
  <cp:lastModifiedBy>Tõnis Jaagus</cp:lastModifiedBy>
  <cp:revision>248</cp:revision>
  <dcterms:modified xsi:type="dcterms:W3CDTF">2023-01-23T14:04:13Z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610815200</vt:i4>
  </property>
  <property fmtid="{D5CDD505-2E9C-101B-9397-08002B2CF9AE}" pid="4" name="_EmailSubject">
    <vt:lpwstr>Our presentation from yesterday</vt:lpwstr>
  </property>
  <property fmtid="{D5CDD505-2E9C-101B-9397-08002B2CF9AE}" pid="5" name="_AuthorEmail">
    <vt:lpwstr>Tonis.Jaagus@tehik.ee</vt:lpwstr>
  </property>
  <property fmtid="{D5CDD505-2E9C-101B-9397-08002B2CF9AE}" pid="6" name="_AuthorEmailDisplayName">
    <vt:lpwstr>Tõnis Jaagus</vt:lpwstr>
  </property>
  <property fmtid="{D5CDD505-2E9C-101B-9397-08002B2CF9AE}" pid="7" name="_PreviousAdHocReviewCycleID">
    <vt:i4>1480367029</vt:i4>
  </property>
</Properties>
</file>