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notesMasterIdLst>
    <p:notesMasterId r:id="rId16"/>
  </p:notesMasterIdLst>
  <p:handoutMasterIdLst>
    <p:handoutMasterId r:id="rId17"/>
  </p:handoutMasterIdLst>
  <p:sldIdLst>
    <p:sldId id="445" r:id="rId2"/>
    <p:sldId id="465" r:id="rId3"/>
    <p:sldId id="466" r:id="rId4"/>
    <p:sldId id="455" r:id="rId5"/>
    <p:sldId id="451" r:id="rId6"/>
    <p:sldId id="457" r:id="rId7"/>
    <p:sldId id="459" r:id="rId8"/>
    <p:sldId id="456" r:id="rId9"/>
    <p:sldId id="453" r:id="rId10"/>
    <p:sldId id="467" r:id="rId11"/>
    <p:sldId id="461" r:id="rId12"/>
    <p:sldId id="464" r:id="rId13"/>
    <p:sldId id="462" r:id="rId14"/>
    <p:sldId id="454" r:id="rId15"/>
  </p:sldIdLst>
  <p:sldSz cx="9144000" cy="5143500" type="screen16x9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4">
          <p15:clr>
            <a:srgbClr val="A4A3A4"/>
          </p15:clr>
        </p15:guide>
        <p15:guide id="2" pos="40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trea Södergren" initials="P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E"/>
    <a:srgbClr val="32DAC4"/>
    <a:srgbClr val="00A7E2"/>
    <a:srgbClr val="DDC4BA"/>
    <a:srgbClr val="EE9BAD"/>
    <a:srgbClr val="55575A"/>
    <a:srgbClr val="6725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9766" autoAdjust="0"/>
  </p:normalViewPr>
  <p:slideViewPr>
    <p:cSldViewPr showGuides="1">
      <p:cViewPr varScale="1">
        <p:scale>
          <a:sx n="137" d="100"/>
          <a:sy n="137" d="100"/>
        </p:scale>
        <p:origin x="846" y="126"/>
      </p:cViewPr>
      <p:guideLst>
        <p:guide orient="horz" pos="514"/>
        <p:guide pos="4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9" d="100"/>
          <a:sy n="89" d="100"/>
        </p:scale>
        <p:origin x="3732" y="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942AE-5842-7D4B-A5B6-B67F46B30A47}" type="datetime1">
              <a:rPr lang="sv-SE" smtClean="0"/>
              <a:t>2023-01-25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70BD3-19F7-4B6C-9CE6-9BAF81C7E98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835592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48A77-C5EC-2F49-8D60-99A2795519EC}" type="datetime1">
              <a:rPr lang="sv-SE" smtClean="0"/>
              <a:t>2023-01-25</a:t>
            </a:fld>
            <a:endParaRPr lang="en-US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11AC6-6AF3-4383-A1A0-9731B5AA9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758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1AC6-6AF3-4383-A1A0-9731B5AA9D0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661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11AC6-6AF3-4383-A1A0-9731B5AA9D0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141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11AC6-6AF3-4383-A1A0-9731B5AA9D0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302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11AC6-6AF3-4383-A1A0-9731B5AA9D0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094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11AC6-6AF3-4383-A1A0-9731B5AA9D0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873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611AC6-6AF3-4383-A1A0-9731B5AA9D0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805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Förstasida"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30"/>
          <a:stretch/>
        </p:blipFill>
        <p:spPr>
          <a:xfrm>
            <a:off x="-3284" y="2355726"/>
            <a:ext cx="4263998" cy="2816944"/>
          </a:xfrm>
          <a:prstGeom prst="rect">
            <a:avLst/>
          </a:prstGeom>
        </p:spPr>
      </p:pic>
      <p:sp>
        <p:nvSpPr>
          <p:cNvPr id="6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682873" y="2050246"/>
            <a:ext cx="7993583" cy="24185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0">
                <a:solidFill>
                  <a:srgbClr val="000000"/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Förnamn Efternamn</a:t>
            </a:r>
          </a:p>
        </p:txBody>
      </p:sp>
      <p:sp>
        <p:nvSpPr>
          <p:cNvPr id="7" name="Platshållare för text 9"/>
          <p:cNvSpPr>
            <a:spLocks noGrp="1"/>
          </p:cNvSpPr>
          <p:nvPr>
            <p:ph type="body" sz="quarter" idx="13" hasCustomPrompt="1"/>
          </p:nvPr>
        </p:nvSpPr>
        <p:spPr>
          <a:xfrm>
            <a:off x="4722107" y="4299942"/>
            <a:ext cx="4181362" cy="216024"/>
          </a:xfrm>
        </p:spPr>
        <p:txBody>
          <a:bodyPr lIns="0" tIns="0" rIns="0" bIns="0" anchor="b" anchorCtr="0">
            <a:noAutofit/>
          </a:bodyPr>
          <a:lstStyle>
            <a:lvl1pPr marL="0" indent="0" algn="r">
              <a:buFontTx/>
              <a:buNone/>
              <a:defRPr sz="1400" b="0">
                <a:solidFill>
                  <a:srgbClr val="000000"/>
                </a:solidFill>
                <a:latin typeface="Arial"/>
              </a:defRPr>
            </a:lvl1pPr>
          </a:lstStyle>
          <a:p>
            <a:pPr lvl="0"/>
            <a:r>
              <a:rPr lang="sv-SE" dirty="0" err="1"/>
              <a:t>åååå-mm-dd</a:t>
            </a:r>
            <a:endParaRPr lang="sv-SE" dirty="0"/>
          </a:p>
        </p:txBody>
      </p:sp>
      <p:sp>
        <p:nvSpPr>
          <p:cNvPr id="8" name="Platshållare för text 11"/>
          <p:cNvSpPr>
            <a:spLocks noGrp="1"/>
          </p:cNvSpPr>
          <p:nvPr>
            <p:ph type="body" sz="quarter" idx="14" hasCustomPrompt="1"/>
          </p:nvPr>
        </p:nvSpPr>
        <p:spPr>
          <a:xfrm>
            <a:off x="4716016" y="4617198"/>
            <a:ext cx="4175984" cy="206498"/>
          </a:xfrm>
        </p:spPr>
        <p:txBody>
          <a:bodyPr lIns="0" tIns="0" rIns="0" bIns="0">
            <a:noAutofit/>
          </a:bodyPr>
          <a:lstStyle>
            <a:lvl1pPr marL="0" indent="0" algn="r">
              <a:buFontTx/>
              <a:buNone/>
              <a:defRPr sz="1200">
                <a:solidFill>
                  <a:srgbClr val="000000"/>
                </a:solidFill>
                <a:latin typeface="Arial"/>
              </a:defRPr>
            </a:lvl1pPr>
          </a:lstStyle>
          <a:p>
            <a:pPr lvl="0"/>
            <a:r>
              <a:rPr lang="sv-SE" dirty="0"/>
              <a:t>Version</a:t>
            </a:r>
          </a:p>
        </p:txBody>
      </p:sp>
      <p:sp>
        <p:nvSpPr>
          <p:cNvPr id="9" name="Rubrik 22"/>
          <p:cNvSpPr>
            <a:spLocks noGrp="1"/>
          </p:cNvSpPr>
          <p:nvPr>
            <p:ph type="title"/>
          </p:nvPr>
        </p:nvSpPr>
        <p:spPr>
          <a:xfrm>
            <a:off x="634773" y="830886"/>
            <a:ext cx="8053386" cy="1026114"/>
          </a:xfrm>
        </p:spPr>
        <p:txBody>
          <a:bodyPr anchor="b" anchorCtr="0"/>
          <a:lstStyle>
            <a:lvl1pPr marL="49213" indent="0" algn="l">
              <a:lnSpc>
                <a:spcPts val="4600"/>
              </a:lnSpc>
              <a:defRPr sz="46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12" name="Bildobjekt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0820400B-714F-4013-8899-869C9A32A6C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30"/>
          <a:stretch/>
        </p:blipFill>
        <p:spPr>
          <a:xfrm>
            <a:off x="-3284" y="2355726"/>
            <a:ext cx="4263998" cy="2816944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D42FEDF4-62D2-47BB-A193-9172380AF4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51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Kapitelsida"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185"/>
          <a:stretch/>
        </p:blipFill>
        <p:spPr>
          <a:xfrm>
            <a:off x="6330752" y="2327867"/>
            <a:ext cx="2825948" cy="2830739"/>
          </a:xfrm>
          <a:prstGeom prst="rect">
            <a:avLst/>
          </a:prstGeom>
        </p:spPr>
      </p:pic>
      <p:sp>
        <p:nvSpPr>
          <p:cNvPr id="9" name="Rubrik 22"/>
          <p:cNvSpPr>
            <a:spLocks noGrp="1"/>
          </p:cNvSpPr>
          <p:nvPr>
            <p:ph type="title"/>
          </p:nvPr>
        </p:nvSpPr>
        <p:spPr>
          <a:xfrm>
            <a:off x="634773" y="1567923"/>
            <a:ext cx="8053386" cy="1026114"/>
          </a:xfrm>
        </p:spPr>
        <p:txBody>
          <a:bodyPr anchor="t" anchorCtr="0"/>
          <a:lstStyle>
            <a:lvl1pPr marL="49213" indent="0" algn="l">
              <a:lnSpc>
                <a:spcPts val="4600"/>
              </a:lnSpc>
              <a:defRPr sz="46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  <p:pic>
        <p:nvPicPr>
          <p:cNvPr id="6" name="Bildobjekt 5">
            <a:extLst>
              <a:ext uri="{FF2B5EF4-FFF2-40B4-BE49-F238E27FC236}">
                <a16:creationId xmlns:a16="http://schemas.microsoft.com/office/drawing/2014/main" id="{62529439-1B06-4575-B587-437D2D62FA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185"/>
          <a:stretch/>
        </p:blipFill>
        <p:spPr>
          <a:xfrm>
            <a:off x="6330752" y="2327867"/>
            <a:ext cx="2825948" cy="2830739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2B1A8E36-C688-4FC6-B8B8-604754304D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51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stasida"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22"/>
          <p:cNvSpPr>
            <a:spLocks noGrp="1"/>
          </p:cNvSpPr>
          <p:nvPr>
            <p:ph type="title"/>
          </p:nvPr>
        </p:nvSpPr>
        <p:spPr>
          <a:xfrm>
            <a:off x="634773" y="3500969"/>
            <a:ext cx="8053386" cy="1026114"/>
          </a:xfrm>
        </p:spPr>
        <p:txBody>
          <a:bodyPr anchor="t" anchorCtr="0"/>
          <a:lstStyle>
            <a:lvl1pPr marL="49213" indent="0" algn="l">
              <a:lnSpc>
                <a:spcPts val="4600"/>
              </a:lnSpc>
              <a:defRPr sz="46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3" name="Bildobjekt 2" descr="EHM_Symbol_CMYK_hel.ps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27" t="50185"/>
          <a:stretch/>
        </p:blipFill>
        <p:spPr>
          <a:xfrm>
            <a:off x="0" y="-1"/>
            <a:ext cx="3714544" cy="2599545"/>
          </a:xfrm>
          <a:prstGeom prst="rect">
            <a:avLst/>
          </a:prstGeom>
        </p:spPr>
      </p:pic>
      <p:pic>
        <p:nvPicPr>
          <p:cNvPr id="5" name="Bildobjekt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  <p:pic>
        <p:nvPicPr>
          <p:cNvPr id="6" name="Bildobjekt 5" descr="EHM_Symbol_CMYK_hel.psd">
            <a:extLst>
              <a:ext uri="{FF2B5EF4-FFF2-40B4-BE49-F238E27FC236}">
                <a16:creationId xmlns:a16="http://schemas.microsoft.com/office/drawing/2014/main" id="{8352512F-A45A-4606-9C6C-FE0F5A6C58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27" t="50185"/>
          <a:stretch/>
        </p:blipFill>
        <p:spPr>
          <a:xfrm>
            <a:off x="0" y="-1"/>
            <a:ext cx="3714544" cy="2599545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710CE0D7-CE6D-4699-8BE4-E1D3E8A41C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36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46114" y="742419"/>
            <a:ext cx="7067549" cy="479182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13" name="Platshållare för innehåll 12"/>
          <p:cNvSpPr>
            <a:spLocks noGrp="1"/>
          </p:cNvSpPr>
          <p:nvPr>
            <p:ph sz="quarter" idx="16"/>
          </p:nvPr>
        </p:nvSpPr>
        <p:spPr>
          <a:xfrm>
            <a:off x="646113" y="1466106"/>
            <a:ext cx="6529387" cy="3294366"/>
          </a:xfrm>
        </p:spPr>
        <p:txBody>
          <a:bodyPr>
            <a:no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67400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Förstasida"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30"/>
          <a:stretch/>
        </p:blipFill>
        <p:spPr>
          <a:xfrm>
            <a:off x="-3284" y="2355726"/>
            <a:ext cx="4263998" cy="2816944"/>
          </a:xfrm>
          <a:prstGeom prst="rect">
            <a:avLst/>
          </a:prstGeom>
        </p:spPr>
      </p:pic>
      <p:sp>
        <p:nvSpPr>
          <p:cNvPr id="6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682873" y="2050246"/>
            <a:ext cx="7993583" cy="24185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0">
                <a:solidFill>
                  <a:srgbClr val="000000"/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Förnamn Efternamn</a:t>
            </a:r>
          </a:p>
        </p:txBody>
      </p:sp>
      <p:sp>
        <p:nvSpPr>
          <p:cNvPr id="7" name="Platshållare för text 9"/>
          <p:cNvSpPr>
            <a:spLocks noGrp="1"/>
          </p:cNvSpPr>
          <p:nvPr>
            <p:ph type="body" sz="quarter" idx="13" hasCustomPrompt="1"/>
          </p:nvPr>
        </p:nvSpPr>
        <p:spPr>
          <a:xfrm>
            <a:off x="4722107" y="4299942"/>
            <a:ext cx="4181362" cy="216024"/>
          </a:xfrm>
        </p:spPr>
        <p:txBody>
          <a:bodyPr lIns="0" tIns="0" rIns="0" bIns="0" anchor="b" anchorCtr="0">
            <a:noAutofit/>
          </a:bodyPr>
          <a:lstStyle>
            <a:lvl1pPr marL="0" indent="0" algn="r">
              <a:buFontTx/>
              <a:buNone/>
              <a:defRPr sz="1400" b="0">
                <a:solidFill>
                  <a:srgbClr val="000000"/>
                </a:solidFill>
                <a:latin typeface="Arial"/>
              </a:defRPr>
            </a:lvl1pPr>
          </a:lstStyle>
          <a:p>
            <a:pPr lvl="0"/>
            <a:r>
              <a:rPr lang="sv-SE" dirty="0" err="1"/>
              <a:t>åååå-mm-dd</a:t>
            </a:r>
            <a:endParaRPr lang="sv-SE" dirty="0"/>
          </a:p>
        </p:txBody>
      </p:sp>
      <p:sp>
        <p:nvSpPr>
          <p:cNvPr id="8" name="Platshållare för text 11"/>
          <p:cNvSpPr>
            <a:spLocks noGrp="1"/>
          </p:cNvSpPr>
          <p:nvPr>
            <p:ph type="body" sz="quarter" idx="14" hasCustomPrompt="1"/>
          </p:nvPr>
        </p:nvSpPr>
        <p:spPr>
          <a:xfrm>
            <a:off x="4716016" y="4617198"/>
            <a:ext cx="4175984" cy="206498"/>
          </a:xfrm>
        </p:spPr>
        <p:txBody>
          <a:bodyPr lIns="0" tIns="0" rIns="0" bIns="0">
            <a:noAutofit/>
          </a:bodyPr>
          <a:lstStyle>
            <a:lvl1pPr marL="0" indent="0" algn="r">
              <a:buFontTx/>
              <a:buNone/>
              <a:defRPr sz="1200">
                <a:solidFill>
                  <a:srgbClr val="000000"/>
                </a:solidFill>
                <a:latin typeface="Arial"/>
              </a:defRPr>
            </a:lvl1pPr>
          </a:lstStyle>
          <a:p>
            <a:pPr lvl="0"/>
            <a:r>
              <a:rPr lang="sv-SE" dirty="0"/>
              <a:t>Version</a:t>
            </a:r>
          </a:p>
        </p:txBody>
      </p:sp>
      <p:sp>
        <p:nvSpPr>
          <p:cNvPr id="9" name="Rubrik 22"/>
          <p:cNvSpPr>
            <a:spLocks noGrp="1"/>
          </p:cNvSpPr>
          <p:nvPr>
            <p:ph type="title"/>
          </p:nvPr>
        </p:nvSpPr>
        <p:spPr>
          <a:xfrm>
            <a:off x="634773" y="830886"/>
            <a:ext cx="8053386" cy="1026114"/>
          </a:xfrm>
        </p:spPr>
        <p:txBody>
          <a:bodyPr anchor="b" anchorCtr="0"/>
          <a:lstStyle>
            <a:lvl1pPr marL="49213" indent="0" algn="l">
              <a:lnSpc>
                <a:spcPts val="4600"/>
              </a:lnSpc>
              <a:defRPr sz="46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12" name="Bildobjekt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08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apitelsida"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185"/>
          <a:stretch/>
        </p:blipFill>
        <p:spPr>
          <a:xfrm>
            <a:off x="6330752" y="2327867"/>
            <a:ext cx="2825948" cy="2830739"/>
          </a:xfrm>
          <a:prstGeom prst="rect">
            <a:avLst/>
          </a:prstGeom>
        </p:spPr>
      </p:pic>
      <p:sp>
        <p:nvSpPr>
          <p:cNvPr id="9" name="Rubrik 22"/>
          <p:cNvSpPr>
            <a:spLocks noGrp="1"/>
          </p:cNvSpPr>
          <p:nvPr>
            <p:ph type="title"/>
          </p:nvPr>
        </p:nvSpPr>
        <p:spPr>
          <a:xfrm>
            <a:off x="634773" y="1567923"/>
            <a:ext cx="8053386" cy="1026114"/>
          </a:xfrm>
        </p:spPr>
        <p:txBody>
          <a:bodyPr anchor="t" anchorCtr="0"/>
          <a:lstStyle>
            <a:lvl1pPr marL="49213" indent="0" algn="l">
              <a:lnSpc>
                <a:spcPts val="4600"/>
              </a:lnSpc>
              <a:defRPr sz="46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037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istasida"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22"/>
          <p:cNvSpPr>
            <a:spLocks noGrp="1"/>
          </p:cNvSpPr>
          <p:nvPr>
            <p:ph type="title"/>
          </p:nvPr>
        </p:nvSpPr>
        <p:spPr>
          <a:xfrm>
            <a:off x="634773" y="3500969"/>
            <a:ext cx="8053386" cy="1026114"/>
          </a:xfrm>
        </p:spPr>
        <p:txBody>
          <a:bodyPr anchor="t" anchorCtr="0"/>
          <a:lstStyle>
            <a:lvl1pPr marL="49213" indent="0" algn="l">
              <a:lnSpc>
                <a:spcPts val="4600"/>
              </a:lnSpc>
              <a:defRPr sz="46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3" name="Bildobjekt 2" descr="EHM_Symbol_CMYK_hel.psd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27" t="50185"/>
          <a:stretch/>
        </p:blipFill>
        <p:spPr>
          <a:xfrm>
            <a:off x="0" y="-1"/>
            <a:ext cx="3714544" cy="2599545"/>
          </a:xfrm>
          <a:prstGeom prst="rect">
            <a:avLst/>
          </a:prstGeom>
        </p:spPr>
      </p:pic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209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46114" y="742419"/>
            <a:ext cx="7067549" cy="479182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13" name="Platshållare för innehåll 12"/>
          <p:cNvSpPr>
            <a:spLocks noGrp="1"/>
          </p:cNvSpPr>
          <p:nvPr>
            <p:ph sz="quarter" idx="16"/>
          </p:nvPr>
        </p:nvSpPr>
        <p:spPr>
          <a:xfrm>
            <a:off x="646113" y="1466106"/>
            <a:ext cx="6529387" cy="3294366"/>
          </a:xfrm>
        </p:spPr>
        <p:txBody>
          <a:bodyPr>
            <a:no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225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646114" y="742419"/>
            <a:ext cx="7067549" cy="6883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46114" y="1456613"/>
            <a:ext cx="7022231" cy="33483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  <p:sp>
        <p:nvSpPr>
          <p:cNvPr id="7" name="Rektangel 6"/>
          <p:cNvSpPr/>
          <p:nvPr/>
        </p:nvSpPr>
        <p:spPr>
          <a:xfrm>
            <a:off x="1" y="5008500"/>
            <a:ext cx="9143999" cy="13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6819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679" r:id="rId5"/>
    <p:sldLayoutId id="2147483677" r:id="rId6"/>
    <p:sldLayoutId id="2147483678" r:id="rId7"/>
    <p:sldLayoutId id="2147483668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ts val="4100"/>
        </a:lnSpc>
        <a:spcBef>
          <a:spcPct val="0"/>
        </a:spcBef>
        <a:buNone/>
        <a:defRPr sz="36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74625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1pPr>
      <a:lvl2pPr marL="36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2pPr>
      <a:lvl3pPr marL="54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72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4pPr>
      <a:lvl5pPr marL="90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F1422BAB-A0E5-4BFF-B3D8-E1651971A3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832" y="927272"/>
            <a:ext cx="3168352" cy="3575437"/>
          </a:xfrm>
          <a:prstGeom prst="rect">
            <a:avLst/>
          </a:prstGeom>
        </p:spPr>
      </p:pic>
      <p:sp>
        <p:nvSpPr>
          <p:cNvPr id="2" name="Underrubrik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utifrån användarnas perspektiv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/>
              <a:t>2023-01-25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Rubrik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Målbild för nationellt vårdsöksystem</a:t>
            </a:r>
          </a:p>
        </p:txBody>
      </p:sp>
    </p:spTree>
    <p:extLst>
      <p:ext uri="{BB962C8B-B14F-4D97-AF65-F5344CB8AC3E}">
        <p14:creationId xmlns:p14="http://schemas.microsoft.com/office/powerpoint/2010/main" val="405942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2">
            <a:extLst>
              <a:ext uri="{FF2B5EF4-FFF2-40B4-BE49-F238E27FC236}">
                <a16:creationId xmlns:a16="http://schemas.microsoft.com/office/drawing/2014/main" id="{8FDF9114-6F8A-4338-BE43-98AAECD5F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4" y="742419"/>
            <a:ext cx="7067549" cy="479182"/>
          </a:xfrm>
        </p:spPr>
        <p:txBody>
          <a:bodyPr/>
          <a:lstStyle/>
          <a:p>
            <a:r>
              <a:rPr lang="sv-SE" sz="3200" dirty="0"/>
              <a:t>Prototyp vårdsöksystem</a:t>
            </a:r>
          </a:p>
        </p:txBody>
      </p:sp>
      <p:pic>
        <p:nvPicPr>
          <p:cNvPr id="11" name="Platshållare för innehåll 10">
            <a:extLst>
              <a:ext uri="{FF2B5EF4-FFF2-40B4-BE49-F238E27FC236}">
                <a16:creationId xmlns:a16="http://schemas.microsoft.com/office/drawing/2014/main" id="{E73823D0-A5B5-4F59-8AB6-1F0F220B4FDD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4" y="1347614"/>
            <a:ext cx="2886564" cy="3294063"/>
          </a:xfr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2612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Interaktiv övning: Informationsbehov</a:t>
            </a:r>
          </a:p>
        </p:txBody>
      </p:sp>
    </p:spTree>
    <p:extLst>
      <p:ext uri="{BB962C8B-B14F-4D97-AF65-F5344CB8AC3E}">
        <p14:creationId xmlns:p14="http://schemas.microsoft.com/office/powerpoint/2010/main" val="414682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7A5BEFDE-E5AA-43EC-B474-5736AA6EF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Interaktiv övning på </a:t>
            </a:r>
            <a:r>
              <a:rPr lang="sv-SE" dirty="0" err="1"/>
              <a:t>whiteboard</a:t>
            </a:r>
            <a:endParaRPr lang="sv-SE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60CBA50-BAA6-4D6E-9783-D1C01F286DBE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endParaRPr lang="sv-SE" dirty="0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295D06BA-EF8D-4422-BF6D-B5FE1DD701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66106"/>
            <a:ext cx="9144000" cy="359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35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Summering &amp; nästa steg</a:t>
            </a:r>
          </a:p>
        </p:txBody>
      </p:sp>
    </p:spTree>
    <p:extLst>
      <p:ext uri="{BB962C8B-B14F-4D97-AF65-F5344CB8AC3E}">
        <p14:creationId xmlns:p14="http://schemas.microsoft.com/office/powerpoint/2010/main" val="185118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Tack</a:t>
            </a:r>
          </a:p>
        </p:txBody>
      </p:sp>
    </p:spTree>
    <p:extLst>
      <p:ext uri="{BB962C8B-B14F-4D97-AF65-F5344CB8AC3E}">
        <p14:creationId xmlns:p14="http://schemas.microsoft.com/office/powerpoint/2010/main" val="272263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Introduktion av bakgrund, syfte, deltagare &amp; agenda</a:t>
            </a:r>
          </a:p>
        </p:txBody>
      </p:sp>
    </p:spTree>
    <p:extLst>
      <p:ext uri="{BB962C8B-B14F-4D97-AF65-F5344CB8AC3E}">
        <p14:creationId xmlns:p14="http://schemas.microsoft.com/office/powerpoint/2010/main" val="387453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DBB4DCD-E897-4833-B4BC-A362E2B02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3200" dirty="0"/>
              <a:t>Bakgrund: regeringsuppdraget</a:t>
            </a:r>
          </a:p>
        </p:txBody>
      </p:sp>
      <p:pic>
        <p:nvPicPr>
          <p:cNvPr id="11" name="Platshållare för innehåll 10">
            <a:extLst>
              <a:ext uri="{FF2B5EF4-FFF2-40B4-BE49-F238E27FC236}">
                <a16:creationId xmlns:a16="http://schemas.microsoft.com/office/drawing/2014/main" id="{C5105795-6BB8-4483-881B-93FC2C27CB76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3"/>
          <a:stretch>
            <a:fillRect/>
          </a:stretch>
        </p:blipFill>
        <p:spPr>
          <a:xfrm>
            <a:off x="1069450" y="1466850"/>
            <a:ext cx="5682713" cy="329406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88883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>
            <a:extLst>
              <a:ext uri="{FF2B5EF4-FFF2-40B4-BE49-F238E27FC236}">
                <a16:creationId xmlns:a16="http://schemas.microsoft.com/office/drawing/2014/main" id="{8CCB809C-6BDE-44D1-A235-81D29CC8F3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563638"/>
            <a:ext cx="7884368" cy="3080061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5A4C1146-0470-470B-8581-67BC59D3E125}"/>
              </a:ext>
            </a:extLst>
          </p:cNvPr>
          <p:cNvSpPr/>
          <p:nvPr/>
        </p:nvSpPr>
        <p:spPr>
          <a:xfrm>
            <a:off x="5292080" y="2283718"/>
            <a:ext cx="1008112" cy="8967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Rubrik 1">
            <a:extLst>
              <a:ext uri="{FF2B5EF4-FFF2-40B4-BE49-F238E27FC236}">
                <a16:creationId xmlns:a16="http://schemas.microsoft.com/office/drawing/2014/main" id="{212105C7-CBA7-4F0B-8394-E3D32DE6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4" y="742419"/>
            <a:ext cx="7067549" cy="479182"/>
          </a:xfrm>
        </p:spPr>
        <p:txBody>
          <a:bodyPr/>
          <a:lstStyle/>
          <a:p>
            <a:r>
              <a:rPr lang="sv-SE" sz="3200" dirty="0"/>
              <a:t>Bakgrund: intervjuer </a:t>
            </a:r>
          </a:p>
        </p:txBody>
      </p:sp>
    </p:spTree>
    <p:extLst>
      <p:ext uri="{BB962C8B-B14F-4D97-AF65-F5344CB8AC3E}">
        <p14:creationId xmlns:p14="http://schemas.microsoft.com/office/powerpoint/2010/main" val="435125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v-SE" dirty="0"/>
              <a:t>Syfte med dagens möte</a:t>
            </a:r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E5D6E3B0-2C7B-4705-94E9-8C350318B6E3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sv-SE" dirty="0"/>
              <a:t>Stämma av vår uppfattning av era behov utifrån genomförda intervjuer.</a:t>
            </a:r>
          </a:p>
          <a:p>
            <a:r>
              <a:rPr lang="sv-SE" dirty="0"/>
              <a:t>Ta fram en gemensam målbild för ett vårdsöksystem.</a:t>
            </a:r>
          </a:p>
          <a:p>
            <a:r>
              <a:rPr lang="sv-SE" dirty="0"/>
              <a:t>Bättre förstå vilken information ni behöver i ett vårdsöksystem.</a:t>
            </a:r>
          </a:p>
        </p:txBody>
      </p:sp>
    </p:spTree>
    <p:extLst>
      <p:ext uri="{BB962C8B-B14F-4D97-AF65-F5344CB8AC3E}">
        <p14:creationId xmlns:p14="http://schemas.microsoft.com/office/powerpoint/2010/main" val="218594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B6C9B3B-4EFB-4BE5-A6CF-2A6D15FBA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Deltagare från regionerna</a:t>
            </a:r>
          </a:p>
        </p:txBody>
      </p:sp>
      <p:graphicFrame>
        <p:nvGraphicFramePr>
          <p:cNvPr id="4" name="Platshållare för innehåll 3">
            <a:extLst>
              <a:ext uri="{FF2B5EF4-FFF2-40B4-BE49-F238E27FC236}">
                <a16:creationId xmlns:a16="http://schemas.microsoft.com/office/drawing/2014/main" id="{635ED435-C7CB-4472-8062-2CB316F6383B}"/>
              </a:ext>
            </a:extLst>
          </p:cNvPr>
          <p:cNvGraphicFramePr>
            <a:graphicFrameLocks noGrp="1"/>
          </p:cNvGraphicFramePr>
          <p:nvPr>
            <p:ph sz="quarter" idx="16"/>
            <p:extLst>
              <p:ext uri="{D42A27DB-BD31-4B8C-83A1-F6EECF244321}">
                <p14:modId xmlns:p14="http://schemas.microsoft.com/office/powerpoint/2010/main" val="2614471823"/>
              </p:ext>
            </p:extLst>
          </p:nvPr>
        </p:nvGraphicFramePr>
        <p:xfrm>
          <a:off x="755576" y="1466850"/>
          <a:ext cx="6264697" cy="3036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7617">
                  <a:extLst>
                    <a:ext uri="{9D8B030D-6E8A-4147-A177-3AD203B41FA5}">
                      <a16:colId xmlns:a16="http://schemas.microsoft.com/office/drawing/2014/main" val="1929745821"/>
                    </a:ext>
                  </a:extLst>
                </a:gridCol>
                <a:gridCol w="3187080">
                  <a:extLst>
                    <a:ext uri="{9D8B030D-6E8A-4147-A177-3AD203B41FA5}">
                      <a16:colId xmlns:a16="http://schemas.microsoft.com/office/drawing/2014/main" val="1154493405"/>
                    </a:ext>
                  </a:extLst>
                </a:gridCol>
              </a:tblGrid>
              <a:tr h="259971">
                <a:tc>
                  <a:txBody>
                    <a:bodyPr/>
                    <a:lstStyle/>
                    <a:p>
                      <a:r>
                        <a:rPr lang="sv-SE" sz="1200" dirty="0"/>
                        <a:t>Namn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/>
                        <a:t>Region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3551684"/>
                  </a:ext>
                </a:extLst>
              </a:tr>
              <a:tr h="28975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Reka Vass</a:t>
                      </a:r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Region Kronoberg</a:t>
                      </a: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2814998920"/>
                  </a:ext>
                </a:extLst>
              </a:tr>
              <a:tr h="28975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Karin Schildt</a:t>
                      </a:r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Region Östergötland</a:t>
                      </a: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3099062813"/>
                  </a:ext>
                </a:extLst>
              </a:tr>
              <a:tr h="28975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Ellinor Johansson</a:t>
                      </a:r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Region Östergötland</a:t>
                      </a: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3659717956"/>
                  </a:ext>
                </a:extLst>
              </a:tr>
              <a:tr h="28975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Marie </a:t>
                      </a:r>
                      <a:r>
                        <a:rPr lang="sv-SE" sz="1200" b="0" i="0" kern="1200" dirty="0" err="1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Kestola</a:t>
                      </a:r>
                      <a:endParaRPr lang="sv-SE" sz="1200" b="0" i="0" kern="1200" dirty="0">
                        <a:solidFill>
                          <a:srgbClr val="555555"/>
                        </a:solidFill>
                        <a:effectLst/>
                        <a:latin typeface="Open Sans"/>
                        <a:ea typeface="+mn-ea"/>
                        <a:cs typeface="+mn-cs"/>
                      </a:endParaRPr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Region Skåne</a:t>
                      </a: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136074368"/>
                  </a:ext>
                </a:extLst>
              </a:tr>
              <a:tr h="259971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Anita Bergsell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Region Kalmar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229798"/>
                  </a:ext>
                </a:extLst>
              </a:tr>
              <a:tr h="259971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Muris Sipo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Region Kalmar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9090713"/>
                  </a:ext>
                </a:extLst>
              </a:tr>
              <a:tr h="259971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Gun Wahlbeck</a:t>
                      </a:r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Region Stockholm</a:t>
                      </a: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2706999222"/>
                  </a:ext>
                </a:extLst>
              </a:tr>
              <a:tr h="259971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Kristina Tuveskog</a:t>
                      </a:r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Region Dalarna</a:t>
                      </a: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79093053"/>
                  </a:ext>
                </a:extLst>
              </a:tr>
              <a:tr h="259971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Carina Werner</a:t>
                      </a:r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Region Halland</a:t>
                      </a: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1207585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2419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B6C9B3B-4EFB-4BE5-A6CF-2A6D15FBA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Deltagare från EHM</a:t>
            </a:r>
          </a:p>
        </p:txBody>
      </p:sp>
      <p:graphicFrame>
        <p:nvGraphicFramePr>
          <p:cNvPr id="4" name="Platshållare för innehåll 3">
            <a:extLst>
              <a:ext uri="{FF2B5EF4-FFF2-40B4-BE49-F238E27FC236}">
                <a16:creationId xmlns:a16="http://schemas.microsoft.com/office/drawing/2014/main" id="{635ED435-C7CB-4472-8062-2CB316F6383B}"/>
              </a:ext>
            </a:extLst>
          </p:cNvPr>
          <p:cNvGraphicFramePr>
            <a:graphicFrameLocks noGrp="1"/>
          </p:cNvGraphicFramePr>
          <p:nvPr>
            <p:ph sz="quarter" idx="16"/>
            <p:extLst>
              <p:ext uri="{D42A27DB-BD31-4B8C-83A1-F6EECF244321}">
                <p14:modId xmlns:p14="http://schemas.microsoft.com/office/powerpoint/2010/main" val="3101973972"/>
              </p:ext>
            </p:extLst>
          </p:nvPr>
        </p:nvGraphicFramePr>
        <p:xfrm>
          <a:off x="755576" y="1466850"/>
          <a:ext cx="6264697" cy="3150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7617">
                  <a:extLst>
                    <a:ext uri="{9D8B030D-6E8A-4147-A177-3AD203B41FA5}">
                      <a16:colId xmlns:a16="http://schemas.microsoft.com/office/drawing/2014/main" val="1929745821"/>
                    </a:ext>
                  </a:extLst>
                </a:gridCol>
                <a:gridCol w="3187080">
                  <a:extLst>
                    <a:ext uri="{9D8B030D-6E8A-4147-A177-3AD203B41FA5}">
                      <a16:colId xmlns:a16="http://schemas.microsoft.com/office/drawing/2014/main" val="1154493405"/>
                    </a:ext>
                  </a:extLst>
                </a:gridCol>
              </a:tblGrid>
              <a:tr h="259971">
                <a:tc>
                  <a:txBody>
                    <a:bodyPr/>
                    <a:lstStyle/>
                    <a:p>
                      <a:r>
                        <a:rPr lang="sv-SE" sz="1400" dirty="0"/>
                        <a:t>Namn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Roll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3551684"/>
                  </a:ext>
                </a:extLst>
              </a:tr>
              <a:tr h="28975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Anette Sunna</a:t>
                      </a:r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UX specialist</a:t>
                      </a: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1252234842"/>
                  </a:ext>
                </a:extLst>
              </a:tr>
              <a:tr h="28975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Johanna Olsson</a:t>
                      </a:r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UX specialist</a:t>
                      </a: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1062446324"/>
                  </a:ext>
                </a:extLst>
              </a:tr>
              <a:tr h="28975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Anette Aronsson</a:t>
                      </a:r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Uppdragsledare</a:t>
                      </a: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2814998920"/>
                  </a:ext>
                </a:extLst>
              </a:tr>
              <a:tr h="28975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Carl Johan Dahlberg</a:t>
                      </a:r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Verksamhetsarkitekt</a:t>
                      </a: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3099062813"/>
                  </a:ext>
                </a:extLst>
              </a:tr>
              <a:tr h="259971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Henrik Nilsson</a:t>
                      </a:r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Verksamhetsarkitekt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229798"/>
                  </a:ext>
                </a:extLst>
              </a:tr>
              <a:tr h="259971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Espen Börde</a:t>
                      </a:r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Lösningsarkitekt</a:t>
                      </a: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2257176644"/>
                  </a:ext>
                </a:extLst>
              </a:tr>
              <a:tr h="259971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Joakim Beck-Friis</a:t>
                      </a:r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Jurist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9090713"/>
                  </a:ext>
                </a:extLst>
              </a:tr>
              <a:tr h="259971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Tina Chavoshi</a:t>
                      </a:r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Jurist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773294"/>
                  </a:ext>
                </a:extLst>
              </a:tr>
              <a:tr h="259971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Gustav Rålenius</a:t>
                      </a:r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sv-SE" sz="1200" b="0" i="0" kern="1200" dirty="0">
                          <a:solidFill>
                            <a:srgbClr val="555555"/>
                          </a:solidFill>
                          <a:effectLst/>
                          <a:latin typeface="Open Sans"/>
                          <a:ea typeface="+mn-ea"/>
                          <a:cs typeface="+mn-cs"/>
                        </a:rPr>
                        <a:t>Utredare</a:t>
                      </a: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2706999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222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24C743F-B3F8-42CC-A0B0-FE52181FE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Agenda</a:t>
            </a:r>
          </a:p>
        </p:txBody>
      </p:sp>
      <p:graphicFrame>
        <p:nvGraphicFramePr>
          <p:cNvPr id="4" name="Platshållare för innehåll 3">
            <a:extLst>
              <a:ext uri="{FF2B5EF4-FFF2-40B4-BE49-F238E27FC236}">
                <a16:creationId xmlns:a16="http://schemas.microsoft.com/office/drawing/2014/main" id="{3883B7E7-7FB1-4B80-AC60-A2790478775F}"/>
              </a:ext>
            </a:extLst>
          </p:cNvPr>
          <p:cNvGraphicFramePr>
            <a:graphicFrameLocks noGrp="1"/>
          </p:cNvGraphicFramePr>
          <p:nvPr>
            <p:ph sz="quarter" idx="16"/>
            <p:extLst>
              <p:ext uri="{D42A27DB-BD31-4B8C-83A1-F6EECF244321}">
                <p14:modId xmlns:p14="http://schemas.microsoft.com/office/powerpoint/2010/main" val="309241764"/>
              </p:ext>
            </p:extLst>
          </p:nvPr>
        </p:nvGraphicFramePr>
        <p:xfrm>
          <a:off x="646113" y="1466850"/>
          <a:ext cx="6529388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89983">
                  <a:extLst>
                    <a:ext uri="{9D8B030D-6E8A-4147-A177-3AD203B41FA5}">
                      <a16:colId xmlns:a16="http://schemas.microsoft.com/office/drawing/2014/main" val="2806258140"/>
                    </a:ext>
                  </a:extLst>
                </a:gridCol>
                <a:gridCol w="1739405">
                  <a:extLst>
                    <a:ext uri="{9D8B030D-6E8A-4147-A177-3AD203B41FA5}">
                      <a16:colId xmlns:a16="http://schemas.microsoft.com/office/drawing/2014/main" val="25460863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v-SE" dirty="0"/>
                        <a:t>Agendapunkt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Tid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5890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/>
                        <a:t>Introduktion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13.00-13.10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4402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/>
                        <a:t>Demo av tidig prototyp för </a:t>
                      </a:r>
                      <a:r>
                        <a:rPr lang="sv-SE" dirty="0" err="1"/>
                        <a:t>vårdsök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13.10-13.30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9677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/>
                        <a:t>Feedback på prototypen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13.30-13.50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0501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/>
                        <a:t>Paus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13.50-14.00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4180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/>
                        <a:t>Interaktiv övning: informationsbehov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14.00-14.30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64066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/>
                        <a:t>Prioriteringsövning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14.30-14.40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516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/>
                        <a:t>Summering &amp; nästa steg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14.40-15.00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7837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554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Demo av prototyp </a:t>
            </a:r>
          </a:p>
        </p:txBody>
      </p:sp>
      <p:pic>
        <p:nvPicPr>
          <p:cNvPr id="1026" name="Picture 2" descr="https://samarbetsrum.ehalsomyndigheten.se/EVU/Dokument/Regeringsuppdrag/Regeringsuppdrag%20V%C3%A5rds%C3%B6k/Dokument/Kommunikation%20och%20bilder/Va%E2%95%A0%C3%A8rso%E2%95%A0%C3%AAk_liten.png">
            <a:extLst>
              <a:ext uri="{FF2B5EF4-FFF2-40B4-BE49-F238E27FC236}">
                <a16:creationId xmlns:a16="http://schemas.microsoft.com/office/drawing/2014/main" id="{E909A4E0-DFC5-4C54-BB2C-3768D051B2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594037"/>
            <a:ext cx="272070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91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EHM">
  <a:themeElements>
    <a:clrScheme name="Anpassad 163">
      <a:dk1>
        <a:srgbClr val="000000"/>
      </a:dk1>
      <a:lt1>
        <a:sysClr val="window" lastClr="FFFFFF"/>
      </a:lt1>
      <a:dk2>
        <a:srgbClr val="4AC9FF"/>
      </a:dk2>
      <a:lt2>
        <a:srgbClr val="EEECE1"/>
      </a:lt2>
      <a:accent1>
        <a:srgbClr val="620063"/>
      </a:accent1>
      <a:accent2>
        <a:srgbClr val="55575A"/>
      </a:accent2>
      <a:accent3>
        <a:srgbClr val="4AC9FF"/>
      </a:accent3>
      <a:accent4>
        <a:srgbClr val="620063"/>
      </a:accent4>
      <a:accent5>
        <a:srgbClr val="000000"/>
      </a:accent5>
      <a:accent6>
        <a:srgbClr val="000000"/>
      </a:accent6>
      <a:hlink>
        <a:srgbClr val="000000"/>
      </a:hlink>
      <a:folHlink>
        <a:srgbClr val="620063"/>
      </a:folHlink>
    </a:clrScheme>
    <a:fontScheme name="E-hälsomyndighet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HM Powerpoint 16-9.potx" id="{97183C28-472F-4FBC-AC9A-1E741A5BC359}" vid="{CB54627D-324C-46DC-9E3F-751EB70078B9}"/>
    </a:ext>
  </a:extLst>
</a:theme>
</file>

<file path=ppt/theme/theme2.xml><?xml version="1.0" encoding="utf-8"?>
<a:theme xmlns:a="http://schemas.openxmlformats.org/drawingml/2006/main" name="Office-tema">
  <a:themeElements>
    <a:clrScheme name="eHälsomyndighete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72565"/>
      </a:accent1>
      <a:accent2>
        <a:srgbClr val="55575A"/>
      </a:accent2>
      <a:accent3>
        <a:srgbClr val="00A7E2"/>
      </a:accent3>
      <a:accent4>
        <a:srgbClr val="EE9BAD"/>
      </a:accent4>
      <a:accent5>
        <a:srgbClr val="32DAC4"/>
      </a:accent5>
      <a:accent6>
        <a:srgbClr val="DDC4BA"/>
      </a:accent6>
      <a:hlink>
        <a:srgbClr val="0000FF"/>
      </a:hlink>
      <a:folHlink>
        <a:srgbClr val="800080"/>
      </a:folHlink>
    </a:clrScheme>
    <a:fontScheme name="eHälsomyndigheten">
      <a:majorFont>
        <a:latin typeface="Arial Narrow"/>
        <a:ea typeface=""/>
        <a:cs typeface=""/>
      </a:majorFont>
      <a:minorFont>
        <a:latin typeface="Perpet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eHälsomyndighete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72565"/>
      </a:accent1>
      <a:accent2>
        <a:srgbClr val="55575A"/>
      </a:accent2>
      <a:accent3>
        <a:srgbClr val="00A7E2"/>
      </a:accent3>
      <a:accent4>
        <a:srgbClr val="EE9BAD"/>
      </a:accent4>
      <a:accent5>
        <a:srgbClr val="32DAC4"/>
      </a:accent5>
      <a:accent6>
        <a:srgbClr val="DDC4BA"/>
      </a:accent6>
      <a:hlink>
        <a:srgbClr val="0000FF"/>
      </a:hlink>
      <a:folHlink>
        <a:srgbClr val="800080"/>
      </a:folHlink>
    </a:clrScheme>
    <a:fontScheme name="eHälsomyndigheten">
      <a:majorFont>
        <a:latin typeface="Arial Narrow"/>
        <a:ea typeface=""/>
        <a:cs typeface=""/>
      </a:majorFont>
      <a:minorFont>
        <a:latin typeface="Perpet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eHM Powerpoint 16-9</Template>
  <TotalTime>2987</TotalTime>
  <Words>187</Words>
  <Application>Microsoft Office PowerPoint</Application>
  <PresentationFormat>Bildspel på skärmen (16:9)</PresentationFormat>
  <Paragraphs>81</Paragraphs>
  <Slides>14</Slides>
  <Notes>6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14</vt:i4>
      </vt:variant>
    </vt:vector>
  </HeadingPairs>
  <TitlesOfParts>
    <vt:vector size="18" baseType="lpstr">
      <vt:lpstr>Arial</vt:lpstr>
      <vt:lpstr>Open Sans</vt:lpstr>
      <vt:lpstr>Perpetua</vt:lpstr>
      <vt:lpstr>EHM</vt:lpstr>
      <vt:lpstr>Målbild för nationellt vårdsöksystem</vt:lpstr>
      <vt:lpstr>Introduktion av bakgrund, syfte, deltagare &amp; agenda</vt:lpstr>
      <vt:lpstr>Bakgrund: regeringsuppdraget</vt:lpstr>
      <vt:lpstr>Bakgrund: intervjuer </vt:lpstr>
      <vt:lpstr>Syfte med dagens möte</vt:lpstr>
      <vt:lpstr>Deltagare från regionerna</vt:lpstr>
      <vt:lpstr>Deltagare från EHM</vt:lpstr>
      <vt:lpstr>Agenda</vt:lpstr>
      <vt:lpstr>Demo av prototyp </vt:lpstr>
      <vt:lpstr>Prototyp vårdsöksystem</vt:lpstr>
      <vt:lpstr>Interaktiv övning: Informationsbehov</vt:lpstr>
      <vt:lpstr>Interaktiv övning på whiteboard</vt:lpstr>
      <vt:lpstr>Summering &amp; nästa steg</vt:lpstr>
      <vt:lpstr>Tack</vt:lpstr>
    </vt:vector>
  </TitlesOfParts>
  <Company>Apotekens 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Målbild för nationellt vårdsöksystem</dc:title>
  <dc:creator>Anette Sunna</dc:creator>
  <cp:lastModifiedBy>Anette Sunna</cp:lastModifiedBy>
  <cp:revision>29</cp:revision>
  <cp:lastPrinted>2015-11-23T14:39:37Z</cp:lastPrinted>
  <dcterms:created xsi:type="dcterms:W3CDTF">2023-01-23T15:10:34Z</dcterms:created>
  <dcterms:modified xsi:type="dcterms:W3CDTF">2023-01-25T17:02:46Z</dcterms:modified>
</cp:coreProperties>
</file>