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Lst>
  <p:notesMasterIdLst>
    <p:notesMasterId r:id="rId14"/>
  </p:notesMasterIdLst>
  <p:handoutMasterIdLst>
    <p:handoutMasterId r:id="rId15"/>
  </p:handoutMasterIdLst>
  <p:sldIdLst>
    <p:sldId id="445" r:id="rId2"/>
    <p:sldId id="274" r:id="rId3"/>
    <p:sldId id="451" r:id="rId4"/>
    <p:sldId id="264" r:id="rId5"/>
    <p:sldId id="261" r:id="rId6"/>
    <p:sldId id="272" r:id="rId7"/>
    <p:sldId id="259" r:id="rId8"/>
    <p:sldId id="258" r:id="rId9"/>
    <p:sldId id="271" r:id="rId10"/>
    <p:sldId id="267" r:id="rId11"/>
    <p:sldId id="266" r:id="rId12"/>
    <p:sldId id="454" r:id="rId13"/>
  </p:sldIdLst>
  <p:sldSz cx="9144000" cy="5143500" type="screen16x9"/>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14">
          <p15:clr>
            <a:srgbClr val="A4A3A4"/>
          </p15:clr>
        </p15:guide>
        <p15:guide id="2" pos="40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rea Södergren" initials="P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E"/>
    <a:srgbClr val="32DAC4"/>
    <a:srgbClr val="00A7E2"/>
    <a:srgbClr val="DDC4BA"/>
    <a:srgbClr val="EE9BAD"/>
    <a:srgbClr val="55575A"/>
    <a:srgbClr val="672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5322" autoAdjust="0"/>
  </p:normalViewPr>
  <p:slideViewPr>
    <p:cSldViewPr showGuides="1">
      <p:cViewPr varScale="1">
        <p:scale>
          <a:sx n="114" d="100"/>
          <a:sy n="114" d="100"/>
        </p:scale>
        <p:origin x="1506" y="84"/>
      </p:cViewPr>
      <p:guideLst>
        <p:guide orient="horz" pos="514"/>
        <p:guide pos="40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9" d="100"/>
          <a:sy n="89" d="100"/>
        </p:scale>
        <p:origin x="3732"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1A4942AE-5842-7D4B-A5B6-B67F46B30A47}" type="datetime1">
              <a:rPr lang="sv-SE" smtClean="0"/>
              <a:t>2023-01-24</a:t>
            </a:fld>
            <a:endParaRPr lang="sv-SE"/>
          </a:p>
        </p:txBody>
      </p:sp>
      <p:sp>
        <p:nvSpPr>
          <p:cNvPr id="4" name="Platshållare för sidfot 3"/>
          <p:cNvSpPr>
            <a:spLocks noGrp="1"/>
          </p:cNvSpPr>
          <p:nvPr>
            <p:ph type="ftr" sz="quarter" idx="2"/>
          </p:nvPr>
        </p:nvSpPr>
        <p:spPr>
          <a:xfrm>
            <a:off x="1" y="9428584"/>
            <a:ext cx="2945659" cy="496332"/>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50444" y="9428584"/>
            <a:ext cx="2945659" cy="496332"/>
          </a:xfrm>
          <a:prstGeom prst="rect">
            <a:avLst/>
          </a:prstGeom>
        </p:spPr>
        <p:txBody>
          <a:bodyPr vert="horz" lIns="91440" tIns="45720" rIns="91440" bIns="45720" rtlCol="0" anchor="b"/>
          <a:lstStyle>
            <a:lvl1pPr algn="r">
              <a:defRPr sz="1200"/>
            </a:lvl1pPr>
          </a:lstStyle>
          <a:p>
            <a:fld id="{9F270BD3-19F7-4B6C-9CE6-9BAF81C7E986}" type="slidenum">
              <a:rPr lang="sv-SE" smtClean="0"/>
              <a:t>‹#›</a:t>
            </a:fld>
            <a:endParaRPr lang="sv-SE"/>
          </a:p>
        </p:txBody>
      </p:sp>
    </p:spTree>
    <p:extLst>
      <p:ext uri="{BB962C8B-B14F-4D97-AF65-F5344CB8AC3E}">
        <p14:creationId xmlns:p14="http://schemas.microsoft.com/office/powerpoint/2010/main" val="33835592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69348A77-C5EC-2F49-8D60-99A2795519EC}" type="datetime1">
              <a:rPr lang="sv-SE" smtClean="0"/>
              <a:t>2023-01-24</a:t>
            </a:fld>
            <a:endParaRPr lang="en-US"/>
          </a:p>
        </p:txBody>
      </p:sp>
      <p:sp>
        <p:nvSpPr>
          <p:cNvPr id="4" name="Platshållare för bildobjekt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6E611AC6-6AF3-4383-A1A0-9731B5AA9D0B}" type="slidenum">
              <a:rPr lang="en-US" smtClean="0"/>
              <a:t>‹#›</a:t>
            </a:fld>
            <a:endParaRPr lang="en-US"/>
          </a:p>
        </p:txBody>
      </p:sp>
    </p:spTree>
    <p:extLst>
      <p:ext uri="{BB962C8B-B14F-4D97-AF65-F5344CB8AC3E}">
        <p14:creationId xmlns:p14="http://schemas.microsoft.com/office/powerpoint/2010/main" val="40766758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90488" y="744538"/>
            <a:ext cx="6616700" cy="3722687"/>
          </a:xfrm>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6E611AC6-6AF3-4383-A1A0-9731B5AA9D0B}" type="slidenum">
              <a:rPr lang="en-US" smtClean="0"/>
              <a:t>1</a:t>
            </a:fld>
            <a:endParaRPr lang="en-US"/>
          </a:p>
        </p:txBody>
      </p:sp>
    </p:spTree>
    <p:extLst>
      <p:ext uri="{BB962C8B-B14F-4D97-AF65-F5344CB8AC3E}">
        <p14:creationId xmlns:p14="http://schemas.microsoft.com/office/powerpoint/2010/main" val="471661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3</a:t>
            </a:fld>
            <a:endParaRPr lang="en-US"/>
          </a:p>
        </p:txBody>
      </p:sp>
    </p:spTree>
    <p:extLst>
      <p:ext uri="{BB962C8B-B14F-4D97-AF65-F5344CB8AC3E}">
        <p14:creationId xmlns:p14="http://schemas.microsoft.com/office/powerpoint/2010/main" val="210599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7459E3A7-47BA-438E-BDD2-DD53B68D109E}" type="slidenum">
              <a:rPr lang="sv-SE" smtClean="0"/>
              <a:t>5</a:t>
            </a:fld>
            <a:endParaRPr lang="sv-SE"/>
          </a:p>
        </p:txBody>
      </p:sp>
    </p:spTree>
    <p:extLst>
      <p:ext uri="{BB962C8B-B14F-4D97-AF65-F5344CB8AC3E}">
        <p14:creationId xmlns:p14="http://schemas.microsoft.com/office/powerpoint/2010/main" val="1701547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Kollade intervjuerna med avtalshandläggare, mycket känns igen`.</a:t>
            </a:r>
          </a:p>
          <a:p>
            <a:r>
              <a:rPr lang="sv-SE" dirty="0"/>
              <a:t>Egna reflektioner:</a:t>
            </a:r>
          </a:p>
          <a:p>
            <a:pPr marL="171450" indent="-171450">
              <a:buFontTx/>
              <a:buChar char="-"/>
            </a:pPr>
            <a:r>
              <a:rPr lang="sv-SE" dirty="0"/>
              <a:t>Svårt att få en överblick över alla olika avtalsområden</a:t>
            </a:r>
          </a:p>
          <a:p>
            <a:pPr marL="171450" indent="-171450">
              <a:buFontTx/>
              <a:buChar char="-"/>
            </a:pPr>
            <a:r>
              <a:rPr lang="sv-SE" dirty="0"/>
              <a:t>Begränsad insyn i andra regioners avtalsarbete (bra med en avtalsdatabas)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sv-SE" dirty="0"/>
              <a:t>Risk att utföraren bara gör det man får betalt för (saker faller mellan stolarna)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sv-SE" sz="1200" dirty="0"/>
              <a:t>Blir komplext när man ska översätta allt som görs till pengar (t.ex. samverkan) eller mäta kvalité (patient får ett bra omhändertagande).</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sv-SE" dirty="0"/>
          </a:p>
          <a:p>
            <a:pPr marL="171450" indent="-171450">
              <a:buFontTx/>
              <a:buChar char="-"/>
            </a:pPr>
            <a:endParaRPr lang="sv-SE" dirty="0"/>
          </a:p>
          <a:p>
            <a:pPr marL="171450" indent="-171450">
              <a:buFontTx/>
              <a:buChar char="-"/>
            </a:pPr>
            <a:endParaRPr lang="sv-SE" dirty="0"/>
          </a:p>
        </p:txBody>
      </p:sp>
      <p:sp>
        <p:nvSpPr>
          <p:cNvPr id="4" name="Platshållare för bildnummer 3"/>
          <p:cNvSpPr>
            <a:spLocks noGrp="1"/>
          </p:cNvSpPr>
          <p:nvPr>
            <p:ph type="sldNum" sz="quarter" idx="5"/>
          </p:nvPr>
        </p:nvSpPr>
        <p:spPr/>
        <p:txBody>
          <a:bodyPr/>
          <a:lstStyle/>
          <a:p>
            <a:fld id="{7459E3A7-47BA-438E-BDD2-DD53B68D109E}" type="slidenum">
              <a:rPr lang="sv-SE" smtClean="0"/>
              <a:t>7</a:t>
            </a:fld>
            <a:endParaRPr lang="sv-SE"/>
          </a:p>
        </p:txBody>
      </p:sp>
    </p:spTree>
    <p:extLst>
      <p:ext uri="{BB962C8B-B14F-4D97-AF65-F5344CB8AC3E}">
        <p14:creationId xmlns:p14="http://schemas.microsoft.com/office/powerpoint/2010/main" val="833526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Överflygning, ej DRG, </a:t>
            </a:r>
            <a:r>
              <a:rPr lang="sv-SE" dirty="0" err="1"/>
              <a:t>Kombikakoder</a:t>
            </a:r>
            <a:r>
              <a:rPr lang="sv-SE" dirty="0"/>
              <a:t>,  </a:t>
            </a:r>
          </a:p>
        </p:txBody>
      </p:sp>
      <p:sp>
        <p:nvSpPr>
          <p:cNvPr id="4" name="Platshållare för bildnummer 3"/>
          <p:cNvSpPr>
            <a:spLocks noGrp="1"/>
          </p:cNvSpPr>
          <p:nvPr>
            <p:ph type="sldNum" sz="quarter" idx="5"/>
          </p:nvPr>
        </p:nvSpPr>
        <p:spPr/>
        <p:txBody>
          <a:bodyPr/>
          <a:lstStyle/>
          <a:p>
            <a:fld id="{7459E3A7-47BA-438E-BDD2-DD53B68D109E}" type="slidenum">
              <a:rPr lang="sv-SE" smtClean="0"/>
              <a:t>9</a:t>
            </a:fld>
            <a:endParaRPr lang="sv-SE"/>
          </a:p>
        </p:txBody>
      </p:sp>
    </p:spTree>
    <p:extLst>
      <p:ext uri="{BB962C8B-B14F-4D97-AF65-F5344CB8AC3E}">
        <p14:creationId xmlns:p14="http://schemas.microsoft.com/office/powerpoint/2010/main" val="41923198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Första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p:nvPicPr>
        <p:blipFill rotWithShape="1">
          <a:blip r:embed="rId2" cstate="print">
            <a:extLst>
              <a:ext uri="{28A0092B-C50C-407E-A947-70E740481C1C}">
                <a14:useLocalDpi xmlns:a14="http://schemas.microsoft.com/office/drawing/2010/main" val="0"/>
              </a:ext>
            </a:extLst>
          </a:blip>
          <a:srcRect l="39630"/>
          <a:stretch/>
        </p:blipFill>
        <p:spPr>
          <a:xfrm>
            <a:off x="-3284" y="2355726"/>
            <a:ext cx="4263998" cy="2816944"/>
          </a:xfrm>
          <a:prstGeom prst="rect">
            <a:avLst/>
          </a:prstGeom>
        </p:spPr>
      </p:pic>
      <p:sp>
        <p:nvSpPr>
          <p:cNvPr id="6" name="Underrubrik 2"/>
          <p:cNvSpPr>
            <a:spLocks noGrp="1"/>
          </p:cNvSpPr>
          <p:nvPr>
            <p:ph type="subTitle" idx="1" hasCustomPrompt="1"/>
          </p:nvPr>
        </p:nvSpPr>
        <p:spPr>
          <a:xfrm>
            <a:off x="682873" y="2050246"/>
            <a:ext cx="7993583" cy="241855"/>
          </a:xfrm>
        </p:spPr>
        <p:txBody>
          <a:bodyPr lIns="0" tIns="0" rIns="0" bIns="0">
            <a:noAutofit/>
          </a:bodyPr>
          <a:lstStyle>
            <a:lvl1pPr marL="0" indent="0" algn="l">
              <a:buNone/>
              <a:defRPr sz="1400" b="0">
                <a:solidFill>
                  <a:srgbClr val="000000"/>
                </a:solidFill>
                <a:latin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dirty="0"/>
              <a:t>Förnamn Efternamn</a:t>
            </a:r>
          </a:p>
        </p:txBody>
      </p:sp>
      <p:sp>
        <p:nvSpPr>
          <p:cNvPr id="7" name="Platshållare för text 9"/>
          <p:cNvSpPr>
            <a:spLocks noGrp="1"/>
          </p:cNvSpPr>
          <p:nvPr>
            <p:ph type="body" sz="quarter" idx="13" hasCustomPrompt="1"/>
          </p:nvPr>
        </p:nvSpPr>
        <p:spPr>
          <a:xfrm>
            <a:off x="4722107" y="4299942"/>
            <a:ext cx="4181362" cy="216024"/>
          </a:xfrm>
        </p:spPr>
        <p:txBody>
          <a:bodyPr lIns="0" tIns="0" rIns="0" bIns="0" anchor="b" anchorCtr="0">
            <a:noAutofit/>
          </a:bodyPr>
          <a:lstStyle>
            <a:lvl1pPr marL="0" indent="0" algn="r">
              <a:buFontTx/>
              <a:buNone/>
              <a:defRPr sz="1400" b="0">
                <a:solidFill>
                  <a:srgbClr val="000000"/>
                </a:solidFill>
                <a:latin typeface="Arial"/>
              </a:defRPr>
            </a:lvl1pPr>
          </a:lstStyle>
          <a:p>
            <a:pPr lvl="0"/>
            <a:r>
              <a:rPr lang="sv-SE" dirty="0" err="1"/>
              <a:t>åååå-mm-dd</a:t>
            </a:r>
            <a:endParaRPr lang="sv-SE" dirty="0"/>
          </a:p>
        </p:txBody>
      </p:sp>
      <p:sp>
        <p:nvSpPr>
          <p:cNvPr id="8" name="Platshållare för text 11"/>
          <p:cNvSpPr>
            <a:spLocks noGrp="1"/>
          </p:cNvSpPr>
          <p:nvPr>
            <p:ph type="body" sz="quarter" idx="14" hasCustomPrompt="1"/>
          </p:nvPr>
        </p:nvSpPr>
        <p:spPr>
          <a:xfrm>
            <a:off x="4716016" y="4617198"/>
            <a:ext cx="4175984" cy="206498"/>
          </a:xfrm>
        </p:spPr>
        <p:txBody>
          <a:bodyPr lIns="0" tIns="0" rIns="0" bIns="0">
            <a:noAutofit/>
          </a:bodyPr>
          <a:lstStyle>
            <a:lvl1pPr marL="0" indent="0" algn="r">
              <a:buFontTx/>
              <a:buNone/>
              <a:defRPr sz="1200">
                <a:solidFill>
                  <a:srgbClr val="000000"/>
                </a:solidFill>
                <a:latin typeface="Arial"/>
              </a:defRPr>
            </a:lvl1pPr>
          </a:lstStyle>
          <a:p>
            <a:pPr lvl="0"/>
            <a:r>
              <a:rPr lang="sv-SE" dirty="0"/>
              <a:t>Version</a:t>
            </a:r>
          </a:p>
        </p:txBody>
      </p:sp>
      <p:sp>
        <p:nvSpPr>
          <p:cNvPr id="9" name="Rubrik 22"/>
          <p:cNvSpPr>
            <a:spLocks noGrp="1"/>
          </p:cNvSpPr>
          <p:nvPr>
            <p:ph type="title"/>
          </p:nvPr>
        </p:nvSpPr>
        <p:spPr>
          <a:xfrm>
            <a:off x="634773" y="830886"/>
            <a:ext cx="8053386" cy="1026114"/>
          </a:xfrm>
        </p:spPr>
        <p:txBody>
          <a:bodyPr anchor="b"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12" name="Bildobjekt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pic>
        <p:nvPicPr>
          <p:cNvPr id="11" name="Bildobjekt 10">
            <a:extLst>
              <a:ext uri="{FF2B5EF4-FFF2-40B4-BE49-F238E27FC236}">
                <a16:creationId xmlns:a16="http://schemas.microsoft.com/office/drawing/2014/main" id="{0820400B-714F-4013-8899-869C9A32A6C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9630"/>
          <a:stretch/>
        </p:blipFill>
        <p:spPr>
          <a:xfrm>
            <a:off x="-3284" y="2355726"/>
            <a:ext cx="4263998" cy="2816944"/>
          </a:xfrm>
          <a:prstGeom prst="rect">
            <a:avLst/>
          </a:prstGeom>
        </p:spPr>
      </p:pic>
      <p:pic>
        <p:nvPicPr>
          <p:cNvPr id="13" name="Bildobjekt 12">
            <a:extLst>
              <a:ext uri="{FF2B5EF4-FFF2-40B4-BE49-F238E27FC236}">
                <a16:creationId xmlns:a16="http://schemas.microsoft.com/office/drawing/2014/main" id="{D42FEDF4-62D2-47BB-A193-9172380AF43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3586051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Kapitel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p:nvPicPr>
        <p:blipFill rotWithShape="1">
          <a:blip r:embed="rId2" cstate="print">
            <a:extLst>
              <a:ext uri="{28A0092B-C50C-407E-A947-70E740481C1C}">
                <a14:useLocalDpi xmlns:a14="http://schemas.microsoft.com/office/drawing/2010/main" val="0"/>
              </a:ext>
            </a:extLst>
          </a:blip>
          <a:srcRect r="60185"/>
          <a:stretch/>
        </p:blipFill>
        <p:spPr>
          <a:xfrm>
            <a:off x="6330752" y="2327867"/>
            <a:ext cx="2825948" cy="2830739"/>
          </a:xfrm>
          <a:prstGeom prst="rect">
            <a:avLst/>
          </a:prstGeom>
        </p:spPr>
      </p:pic>
      <p:sp>
        <p:nvSpPr>
          <p:cNvPr id="9" name="Rubrik 22"/>
          <p:cNvSpPr>
            <a:spLocks noGrp="1"/>
          </p:cNvSpPr>
          <p:nvPr>
            <p:ph type="title"/>
          </p:nvPr>
        </p:nvSpPr>
        <p:spPr>
          <a:xfrm>
            <a:off x="634773" y="1567923"/>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5" name="Bildobjekt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pic>
        <p:nvPicPr>
          <p:cNvPr id="6" name="Bildobjekt 5">
            <a:extLst>
              <a:ext uri="{FF2B5EF4-FFF2-40B4-BE49-F238E27FC236}">
                <a16:creationId xmlns:a16="http://schemas.microsoft.com/office/drawing/2014/main" id="{62529439-1B06-4575-B587-437D2D62FA8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60185"/>
          <a:stretch/>
        </p:blipFill>
        <p:spPr>
          <a:xfrm>
            <a:off x="6330752" y="2327867"/>
            <a:ext cx="2825948" cy="2830739"/>
          </a:xfrm>
          <a:prstGeom prst="rect">
            <a:avLst/>
          </a:prstGeom>
        </p:spPr>
      </p:pic>
      <p:pic>
        <p:nvPicPr>
          <p:cNvPr id="7" name="Bildobjekt 6">
            <a:extLst>
              <a:ext uri="{FF2B5EF4-FFF2-40B4-BE49-F238E27FC236}">
                <a16:creationId xmlns:a16="http://schemas.microsoft.com/office/drawing/2014/main" id="{2B1A8E36-C688-4FC6-B8B8-604754304DB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368651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istasida">
    <p:bg>
      <p:bgPr>
        <a:solidFill>
          <a:srgbClr val="FFFFFE"/>
        </a:solidFill>
        <a:effectLst/>
      </p:bgPr>
    </p:bg>
    <p:spTree>
      <p:nvGrpSpPr>
        <p:cNvPr id="1" name=""/>
        <p:cNvGrpSpPr/>
        <p:nvPr/>
      </p:nvGrpSpPr>
      <p:grpSpPr>
        <a:xfrm>
          <a:off x="0" y="0"/>
          <a:ext cx="0" cy="0"/>
          <a:chOff x="0" y="0"/>
          <a:chExt cx="0" cy="0"/>
        </a:xfrm>
      </p:grpSpPr>
      <p:sp>
        <p:nvSpPr>
          <p:cNvPr id="9" name="Rubrik 22"/>
          <p:cNvSpPr>
            <a:spLocks noGrp="1"/>
          </p:cNvSpPr>
          <p:nvPr>
            <p:ph type="title"/>
          </p:nvPr>
        </p:nvSpPr>
        <p:spPr>
          <a:xfrm>
            <a:off x="634773" y="3500969"/>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3" name="Bildobjekt 2" descr="EHM_Symbol_CMYK_hel.psd"/>
          <p:cNvPicPr>
            <a:picLocks noChangeAspect="1"/>
          </p:cNvPicPr>
          <p:nvPr/>
        </p:nvPicPr>
        <p:blipFill rotWithShape="1">
          <a:blip r:embed="rId2" cstate="print">
            <a:extLst>
              <a:ext uri="{28A0092B-C50C-407E-A947-70E740481C1C}">
                <a14:useLocalDpi xmlns:a14="http://schemas.microsoft.com/office/drawing/2010/main" val="0"/>
              </a:ext>
            </a:extLst>
          </a:blip>
          <a:srcRect l="41027" t="50185"/>
          <a:stretch/>
        </p:blipFill>
        <p:spPr>
          <a:xfrm>
            <a:off x="0" y="-1"/>
            <a:ext cx="3714544" cy="2599545"/>
          </a:xfrm>
          <a:prstGeom prst="rect">
            <a:avLst/>
          </a:prstGeom>
        </p:spPr>
      </p:pic>
      <p:pic>
        <p:nvPicPr>
          <p:cNvPr id="5" name="Bildobjekt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pic>
        <p:nvPicPr>
          <p:cNvPr id="6" name="Bildobjekt 5" descr="EHM_Symbol_CMYK_hel.psd">
            <a:extLst>
              <a:ext uri="{FF2B5EF4-FFF2-40B4-BE49-F238E27FC236}">
                <a16:creationId xmlns:a16="http://schemas.microsoft.com/office/drawing/2014/main" id="{8352512F-A45A-4606-9C6C-FE0F5A6C589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1027" t="50185"/>
          <a:stretch/>
        </p:blipFill>
        <p:spPr>
          <a:xfrm>
            <a:off x="0" y="-1"/>
            <a:ext cx="3714544" cy="2599545"/>
          </a:xfrm>
          <a:prstGeom prst="rect">
            <a:avLst/>
          </a:prstGeom>
        </p:spPr>
      </p:pic>
      <p:pic>
        <p:nvPicPr>
          <p:cNvPr id="7" name="Bildobjekt 6">
            <a:extLst>
              <a:ext uri="{FF2B5EF4-FFF2-40B4-BE49-F238E27FC236}">
                <a16:creationId xmlns:a16="http://schemas.microsoft.com/office/drawing/2014/main" id="{710CE0D7-CE6D-4699-8BE4-E1D3E8A41C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226536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Innehåll">
    <p:spTree>
      <p:nvGrpSpPr>
        <p:cNvPr id="1" name=""/>
        <p:cNvGrpSpPr/>
        <p:nvPr/>
      </p:nvGrpSpPr>
      <p:grpSpPr>
        <a:xfrm>
          <a:off x="0" y="0"/>
          <a:ext cx="0" cy="0"/>
          <a:chOff x="0" y="0"/>
          <a:chExt cx="0" cy="0"/>
        </a:xfrm>
      </p:grpSpPr>
      <p:sp>
        <p:nvSpPr>
          <p:cNvPr id="2" name="Rubrik 1"/>
          <p:cNvSpPr>
            <a:spLocks noGrp="1"/>
          </p:cNvSpPr>
          <p:nvPr>
            <p:ph type="title"/>
          </p:nvPr>
        </p:nvSpPr>
        <p:spPr>
          <a:xfrm>
            <a:off x="646114" y="742419"/>
            <a:ext cx="7067549" cy="479182"/>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646113" y="1466106"/>
            <a:ext cx="6529387" cy="3294366"/>
          </a:xfrm>
        </p:spPr>
        <p:txBody>
          <a:bodyPr>
            <a:noAutofit/>
          </a:bodyPr>
          <a:lstStyle>
            <a:lvl1pPr>
              <a:defRPr sz="2200"/>
            </a:lvl1pPr>
            <a:lvl2pPr>
              <a:defRPr sz="2200"/>
            </a:lvl2pPr>
            <a:lvl3pPr>
              <a:defRPr sz="2200"/>
            </a:lvl3pPr>
            <a:lvl4pPr>
              <a:defRPr sz="2200"/>
            </a:lvl4pPr>
            <a:lvl5pPr>
              <a:defRPr sz="2200"/>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367400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3_Första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userDrawn="1"/>
        </p:nvPicPr>
        <p:blipFill rotWithShape="1">
          <a:blip r:embed="rId2" cstate="print">
            <a:extLst>
              <a:ext uri="{28A0092B-C50C-407E-A947-70E740481C1C}">
                <a14:useLocalDpi xmlns:a14="http://schemas.microsoft.com/office/drawing/2010/main" val="0"/>
              </a:ext>
            </a:extLst>
          </a:blip>
          <a:srcRect l="39630"/>
          <a:stretch/>
        </p:blipFill>
        <p:spPr>
          <a:xfrm>
            <a:off x="-3284" y="2355726"/>
            <a:ext cx="4263998" cy="2816944"/>
          </a:xfrm>
          <a:prstGeom prst="rect">
            <a:avLst/>
          </a:prstGeom>
        </p:spPr>
      </p:pic>
      <p:sp>
        <p:nvSpPr>
          <p:cNvPr id="6" name="Underrubrik 2"/>
          <p:cNvSpPr>
            <a:spLocks noGrp="1"/>
          </p:cNvSpPr>
          <p:nvPr>
            <p:ph type="subTitle" idx="1" hasCustomPrompt="1"/>
          </p:nvPr>
        </p:nvSpPr>
        <p:spPr>
          <a:xfrm>
            <a:off x="682873" y="2050246"/>
            <a:ext cx="7993583" cy="241855"/>
          </a:xfrm>
        </p:spPr>
        <p:txBody>
          <a:bodyPr lIns="0" tIns="0" rIns="0" bIns="0">
            <a:noAutofit/>
          </a:bodyPr>
          <a:lstStyle>
            <a:lvl1pPr marL="0" indent="0" algn="l">
              <a:buNone/>
              <a:defRPr sz="1400" b="0">
                <a:solidFill>
                  <a:srgbClr val="000000"/>
                </a:solidFill>
                <a:latin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dirty="0"/>
              <a:t>Förnamn Efternamn</a:t>
            </a:r>
          </a:p>
        </p:txBody>
      </p:sp>
      <p:sp>
        <p:nvSpPr>
          <p:cNvPr id="7" name="Platshållare för text 9"/>
          <p:cNvSpPr>
            <a:spLocks noGrp="1"/>
          </p:cNvSpPr>
          <p:nvPr>
            <p:ph type="body" sz="quarter" idx="13" hasCustomPrompt="1"/>
          </p:nvPr>
        </p:nvSpPr>
        <p:spPr>
          <a:xfrm>
            <a:off x="4722107" y="4299942"/>
            <a:ext cx="4181362" cy="216024"/>
          </a:xfrm>
        </p:spPr>
        <p:txBody>
          <a:bodyPr lIns="0" tIns="0" rIns="0" bIns="0" anchor="b" anchorCtr="0">
            <a:noAutofit/>
          </a:bodyPr>
          <a:lstStyle>
            <a:lvl1pPr marL="0" indent="0" algn="r">
              <a:buFontTx/>
              <a:buNone/>
              <a:defRPr sz="1400" b="0">
                <a:solidFill>
                  <a:srgbClr val="000000"/>
                </a:solidFill>
                <a:latin typeface="Arial"/>
              </a:defRPr>
            </a:lvl1pPr>
          </a:lstStyle>
          <a:p>
            <a:pPr lvl="0"/>
            <a:r>
              <a:rPr lang="sv-SE" dirty="0" err="1"/>
              <a:t>åååå-mm-dd</a:t>
            </a:r>
            <a:endParaRPr lang="sv-SE" dirty="0"/>
          </a:p>
        </p:txBody>
      </p:sp>
      <p:sp>
        <p:nvSpPr>
          <p:cNvPr id="8" name="Platshållare för text 11"/>
          <p:cNvSpPr>
            <a:spLocks noGrp="1"/>
          </p:cNvSpPr>
          <p:nvPr>
            <p:ph type="body" sz="quarter" idx="14" hasCustomPrompt="1"/>
          </p:nvPr>
        </p:nvSpPr>
        <p:spPr>
          <a:xfrm>
            <a:off x="4716016" y="4617198"/>
            <a:ext cx="4175984" cy="206498"/>
          </a:xfrm>
        </p:spPr>
        <p:txBody>
          <a:bodyPr lIns="0" tIns="0" rIns="0" bIns="0">
            <a:noAutofit/>
          </a:bodyPr>
          <a:lstStyle>
            <a:lvl1pPr marL="0" indent="0" algn="r">
              <a:buFontTx/>
              <a:buNone/>
              <a:defRPr sz="1200">
                <a:solidFill>
                  <a:srgbClr val="000000"/>
                </a:solidFill>
                <a:latin typeface="Arial"/>
              </a:defRPr>
            </a:lvl1pPr>
          </a:lstStyle>
          <a:p>
            <a:pPr lvl="0"/>
            <a:r>
              <a:rPr lang="sv-SE" dirty="0"/>
              <a:t>Version</a:t>
            </a:r>
          </a:p>
        </p:txBody>
      </p:sp>
      <p:sp>
        <p:nvSpPr>
          <p:cNvPr id="9" name="Rubrik 22"/>
          <p:cNvSpPr>
            <a:spLocks noGrp="1"/>
          </p:cNvSpPr>
          <p:nvPr>
            <p:ph type="title"/>
          </p:nvPr>
        </p:nvSpPr>
        <p:spPr>
          <a:xfrm>
            <a:off x="634773" y="830886"/>
            <a:ext cx="8053386" cy="1026114"/>
          </a:xfrm>
        </p:spPr>
        <p:txBody>
          <a:bodyPr anchor="b"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12" name="Bildobjekt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75808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Kapitel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userDrawn="1"/>
        </p:nvPicPr>
        <p:blipFill rotWithShape="1">
          <a:blip r:embed="rId2" cstate="print">
            <a:extLst>
              <a:ext uri="{28A0092B-C50C-407E-A947-70E740481C1C}">
                <a14:useLocalDpi xmlns:a14="http://schemas.microsoft.com/office/drawing/2010/main" val="0"/>
              </a:ext>
            </a:extLst>
          </a:blip>
          <a:srcRect r="60185"/>
          <a:stretch/>
        </p:blipFill>
        <p:spPr>
          <a:xfrm>
            <a:off x="6330752" y="2327867"/>
            <a:ext cx="2825948" cy="2830739"/>
          </a:xfrm>
          <a:prstGeom prst="rect">
            <a:avLst/>
          </a:prstGeom>
        </p:spPr>
      </p:pic>
      <p:sp>
        <p:nvSpPr>
          <p:cNvPr id="9" name="Rubrik 22"/>
          <p:cNvSpPr>
            <a:spLocks noGrp="1"/>
          </p:cNvSpPr>
          <p:nvPr>
            <p:ph type="title"/>
          </p:nvPr>
        </p:nvSpPr>
        <p:spPr>
          <a:xfrm>
            <a:off x="634773" y="1567923"/>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5" name="Bildobjekt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4072037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Sistasida">
    <p:bg>
      <p:bgPr>
        <a:solidFill>
          <a:srgbClr val="FFFFFE"/>
        </a:solidFill>
        <a:effectLst/>
      </p:bgPr>
    </p:bg>
    <p:spTree>
      <p:nvGrpSpPr>
        <p:cNvPr id="1" name=""/>
        <p:cNvGrpSpPr/>
        <p:nvPr/>
      </p:nvGrpSpPr>
      <p:grpSpPr>
        <a:xfrm>
          <a:off x="0" y="0"/>
          <a:ext cx="0" cy="0"/>
          <a:chOff x="0" y="0"/>
          <a:chExt cx="0" cy="0"/>
        </a:xfrm>
      </p:grpSpPr>
      <p:sp>
        <p:nvSpPr>
          <p:cNvPr id="9" name="Rubrik 22"/>
          <p:cNvSpPr>
            <a:spLocks noGrp="1"/>
          </p:cNvSpPr>
          <p:nvPr>
            <p:ph type="title"/>
          </p:nvPr>
        </p:nvSpPr>
        <p:spPr>
          <a:xfrm>
            <a:off x="634773" y="3500969"/>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3" name="Bildobjekt 2" descr="EHM_Symbol_CMYK_hel.psd"/>
          <p:cNvPicPr>
            <a:picLocks noChangeAspect="1"/>
          </p:cNvPicPr>
          <p:nvPr userDrawn="1"/>
        </p:nvPicPr>
        <p:blipFill rotWithShape="1">
          <a:blip r:embed="rId2" cstate="print">
            <a:extLst>
              <a:ext uri="{28A0092B-C50C-407E-A947-70E740481C1C}">
                <a14:useLocalDpi xmlns:a14="http://schemas.microsoft.com/office/drawing/2010/main" val="0"/>
              </a:ext>
            </a:extLst>
          </a:blip>
          <a:srcRect l="41027" t="50185"/>
          <a:stretch/>
        </p:blipFill>
        <p:spPr>
          <a:xfrm>
            <a:off x="0" y="-1"/>
            <a:ext cx="3714544" cy="2599545"/>
          </a:xfrm>
          <a:prstGeom prst="rect">
            <a:avLst/>
          </a:prstGeom>
        </p:spPr>
      </p:pic>
      <p:pic>
        <p:nvPicPr>
          <p:cNvPr id="5" name="Bildobjekt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1281209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nnehåll">
    <p:spTree>
      <p:nvGrpSpPr>
        <p:cNvPr id="1" name=""/>
        <p:cNvGrpSpPr/>
        <p:nvPr/>
      </p:nvGrpSpPr>
      <p:grpSpPr>
        <a:xfrm>
          <a:off x="0" y="0"/>
          <a:ext cx="0" cy="0"/>
          <a:chOff x="0" y="0"/>
          <a:chExt cx="0" cy="0"/>
        </a:xfrm>
      </p:grpSpPr>
      <p:sp>
        <p:nvSpPr>
          <p:cNvPr id="2" name="Rubrik 1"/>
          <p:cNvSpPr>
            <a:spLocks noGrp="1"/>
          </p:cNvSpPr>
          <p:nvPr>
            <p:ph type="title"/>
          </p:nvPr>
        </p:nvSpPr>
        <p:spPr>
          <a:xfrm>
            <a:off x="646114" y="742419"/>
            <a:ext cx="7067549" cy="479182"/>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646113" y="1466106"/>
            <a:ext cx="6529387" cy="3294366"/>
          </a:xfrm>
        </p:spPr>
        <p:txBody>
          <a:bodyPr>
            <a:noAutofit/>
          </a:bodyPr>
          <a:lstStyle>
            <a:lvl1pPr>
              <a:defRPr sz="2200"/>
            </a:lvl1pPr>
            <a:lvl2pPr>
              <a:defRPr sz="2200"/>
            </a:lvl2pPr>
            <a:lvl3pPr>
              <a:defRPr sz="2200"/>
            </a:lvl3pPr>
            <a:lvl4pPr>
              <a:defRPr sz="2200"/>
            </a:lvl4pPr>
            <a:lvl5pPr>
              <a:defRPr sz="2200"/>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2022593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AE578A3-802C-462A-B066-7225F733349F}"/>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5CE8D9E-E7ED-4C4A-BB7B-096A16C557BE}"/>
              </a:ext>
            </a:extLst>
          </p:cNvPr>
          <p:cNvSpPr>
            <a:spLocks noGrp="1"/>
          </p:cNvSpPr>
          <p:nvPr>
            <p:ph idx="1"/>
          </p:nvPr>
        </p:nvSpPr>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BB283450-7905-472A-AE71-26C121EA5F39}"/>
              </a:ext>
            </a:extLst>
          </p:cNvPr>
          <p:cNvSpPr>
            <a:spLocks noGrp="1"/>
          </p:cNvSpPr>
          <p:nvPr>
            <p:ph type="dt" sz="half" idx="10"/>
          </p:nvPr>
        </p:nvSpPr>
        <p:spPr/>
        <p:txBody>
          <a:bodyPr/>
          <a:lstStyle/>
          <a:p>
            <a:fld id="{99390A82-A30F-42C2-B885-AC6781ABA3D3}" type="datetimeFigureOut">
              <a:rPr lang="sv-SE" smtClean="0"/>
              <a:t>2023-01-24</a:t>
            </a:fld>
            <a:endParaRPr lang="sv-SE"/>
          </a:p>
        </p:txBody>
      </p:sp>
      <p:sp>
        <p:nvSpPr>
          <p:cNvPr id="5" name="Platshållare för sidfot 4">
            <a:extLst>
              <a:ext uri="{FF2B5EF4-FFF2-40B4-BE49-F238E27FC236}">
                <a16:creationId xmlns:a16="http://schemas.microsoft.com/office/drawing/2014/main" id="{E511B3DF-2E6B-4AA9-BBDC-46BC102DCBCC}"/>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6B02E02-9DDC-4A89-A008-CC6A71E72B2C}"/>
              </a:ext>
            </a:extLst>
          </p:cNvPr>
          <p:cNvSpPr>
            <a:spLocks noGrp="1"/>
          </p:cNvSpPr>
          <p:nvPr>
            <p:ph type="sldNum" sz="quarter" idx="12"/>
          </p:nvPr>
        </p:nvSpPr>
        <p:spPr/>
        <p:txBody>
          <a:bodyPr/>
          <a:lstStyle/>
          <a:p>
            <a:fld id="{197DA3C7-60AB-4263-8EA1-C425AED556F3}" type="slidenum">
              <a:rPr lang="sv-SE" smtClean="0"/>
              <a:t>‹#›</a:t>
            </a:fld>
            <a:endParaRPr lang="sv-SE"/>
          </a:p>
        </p:txBody>
      </p:sp>
    </p:spTree>
    <p:extLst>
      <p:ext uri="{BB962C8B-B14F-4D97-AF65-F5344CB8AC3E}">
        <p14:creationId xmlns:p14="http://schemas.microsoft.com/office/powerpoint/2010/main" val="2982362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46114" y="742419"/>
            <a:ext cx="7067549" cy="688336"/>
          </a:xfrm>
          <a:prstGeom prst="rect">
            <a:avLst/>
          </a:prstGeom>
        </p:spPr>
        <p:txBody>
          <a:bodyPr vert="horz" lIns="0" tIns="0" rIns="0" bIns="0" rtlCol="0" anchor="t" anchorCtr="0">
            <a:noAutofit/>
          </a:bodyPr>
          <a:lstStyle/>
          <a:p>
            <a:endParaRPr lang="sv-SE" dirty="0"/>
          </a:p>
        </p:txBody>
      </p:sp>
      <p:sp>
        <p:nvSpPr>
          <p:cNvPr id="3" name="Platshållare för text 2"/>
          <p:cNvSpPr>
            <a:spLocks noGrp="1"/>
          </p:cNvSpPr>
          <p:nvPr>
            <p:ph type="body" idx="1"/>
          </p:nvPr>
        </p:nvSpPr>
        <p:spPr>
          <a:xfrm>
            <a:off x="646114" y="1456613"/>
            <a:ext cx="7022231" cy="3348372"/>
          </a:xfrm>
          <a:prstGeom prst="rect">
            <a:avLst/>
          </a:prstGeom>
        </p:spPr>
        <p:txBody>
          <a:bodyPr vert="horz" lIns="0" tIns="0" rIns="0" bIns="0" rtlCol="0">
            <a:noAutofit/>
          </a:bodyPr>
          <a:lstStyle/>
          <a:p>
            <a:pPr lvl="0"/>
            <a:r>
              <a:rPr lang="sv-SE" dirty="0"/>
              <a:t>Klicka här för att ändra format på bakgrundstexten</a:t>
            </a:r>
          </a:p>
        </p:txBody>
      </p:sp>
      <p:pic>
        <p:nvPicPr>
          <p:cNvPr id="5" name="Bildobjekt 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
        <p:nvSpPr>
          <p:cNvPr id="7" name="Rektangel 6"/>
          <p:cNvSpPr/>
          <p:nvPr/>
        </p:nvSpPr>
        <p:spPr>
          <a:xfrm>
            <a:off x="1" y="5008500"/>
            <a:ext cx="9143999" cy="135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56819997"/>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679" r:id="rId5"/>
    <p:sldLayoutId id="2147483677" r:id="rId6"/>
    <p:sldLayoutId id="2147483678" r:id="rId7"/>
    <p:sldLayoutId id="2147483668" r:id="rId8"/>
    <p:sldLayoutId id="2147483758" r:id="rId9"/>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hdr="0" ftr="0" dt="0"/>
  <p:txStyles>
    <p:titleStyle>
      <a:lvl1pPr algn="l" defTabSz="914400" rtl="0" eaLnBrk="1" latinLnBrk="0" hangingPunct="1">
        <a:lnSpc>
          <a:spcPts val="4100"/>
        </a:lnSpc>
        <a:spcBef>
          <a:spcPct val="0"/>
        </a:spcBef>
        <a:buNone/>
        <a:defRPr sz="3600" b="1" kern="1200">
          <a:solidFill>
            <a:schemeClr val="tx1"/>
          </a:solidFill>
          <a:latin typeface="Arial"/>
          <a:ea typeface="+mj-ea"/>
          <a:cs typeface="+mj-cs"/>
        </a:defRPr>
      </a:lvl1pPr>
    </p:titleStyle>
    <p:bodyStyle>
      <a:lvl1pPr marL="174625"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1pPr>
      <a:lvl2pPr marL="36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2pPr>
      <a:lvl3pPr marL="54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3pPr>
      <a:lvl4pPr marL="72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4pPr>
      <a:lvl5pPr marL="90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hyperlink" Target="https://vardutbud.vardgivarguiden.se/" TargetMode="Externa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derrubrik 1"/>
          <p:cNvSpPr>
            <a:spLocks noGrp="1"/>
          </p:cNvSpPr>
          <p:nvPr>
            <p:ph type="subTitle" idx="1"/>
          </p:nvPr>
        </p:nvSpPr>
        <p:spPr/>
        <p:txBody>
          <a:bodyPr/>
          <a:lstStyle/>
          <a:p>
            <a:r>
              <a:rPr lang="sv-SE" dirty="0"/>
              <a:t>Gustav Rålenius, samordningsavdelningen</a:t>
            </a:r>
          </a:p>
        </p:txBody>
      </p:sp>
      <p:sp>
        <p:nvSpPr>
          <p:cNvPr id="3" name="Platshållare för text 2"/>
          <p:cNvSpPr>
            <a:spLocks noGrp="1"/>
          </p:cNvSpPr>
          <p:nvPr>
            <p:ph type="body" sz="quarter" idx="13"/>
          </p:nvPr>
        </p:nvSpPr>
        <p:spPr/>
        <p:txBody>
          <a:bodyPr/>
          <a:lstStyle/>
          <a:p>
            <a:r>
              <a:rPr lang="sv-SE" dirty="0"/>
              <a:t>20230124</a:t>
            </a:r>
          </a:p>
        </p:txBody>
      </p:sp>
      <p:sp>
        <p:nvSpPr>
          <p:cNvPr id="10" name="Rubrik 9"/>
          <p:cNvSpPr>
            <a:spLocks noGrp="1"/>
          </p:cNvSpPr>
          <p:nvPr>
            <p:ph type="title"/>
          </p:nvPr>
        </p:nvSpPr>
        <p:spPr/>
        <p:txBody>
          <a:bodyPr/>
          <a:lstStyle/>
          <a:p>
            <a:r>
              <a:rPr lang="sv-SE" sz="3200" dirty="0"/>
              <a:t>Intro till avtalsarbete inom regioner</a:t>
            </a:r>
          </a:p>
        </p:txBody>
      </p:sp>
    </p:spTree>
    <p:extLst>
      <p:ext uri="{BB962C8B-B14F-4D97-AF65-F5344CB8AC3E}">
        <p14:creationId xmlns:p14="http://schemas.microsoft.com/office/powerpoint/2010/main" val="405942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7315A7D-55EB-4E73-8BC3-4EF5F16C4A40}"/>
              </a:ext>
            </a:extLst>
          </p:cNvPr>
          <p:cNvSpPr>
            <a:spLocks noGrp="1"/>
          </p:cNvSpPr>
          <p:nvPr>
            <p:ph type="title"/>
          </p:nvPr>
        </p:nvSpPr>
        <p:spPr/>
        <p:txBody>
          <a:bodyPr>
            <a:noAutofit/>
          </a:bodyPr>
          <a:lstStyle/>
          <a:p>
            <a:r>
              <a:rPr lang="sv-SE" sz="3200" dirty="0"/>
              <a:t>Tilläggsavtal och utökad beställning</a:t>
            </a:r>
          </a:p>
        </p:txBody>
      </p:sp>
      <p:sp>
        <p:nvSpPr>
          <p:cNvPr id="3" name="Platshållare för innehåll 2">
            <a:extLst>
              <a:ext uri="{FF2B5EF4-FFF2-40B4-BE49-F238E27FC236}">
                <a16:creationId xmlns:a16="http://schemas.microsoft.com/office/drawing/2014/main" id="{C032FAFD-55A2-445B-9245-95BB1A74F405}"/>
              </a:ext>
            </a:extLst>
          </p:cNvPr>
          <p:cNvSpPr>
            <a:spLocks noGrp="1"/>
          </p:cNvSpPr>
          <p:nvPr>
            <p:ph idx="1"/>
          </p:nvPr>
        </p:nvSpPr>
        <p:spPr/>
        <p:txBody>
          <a:bodyPr/>
          <a:lstStyle/>
          <a:p>
            <a:r>
              <a:rPr lang="sv-SE" sz="1800" dirty="0"/>
              <a:t>Ex. beställer/upphandlar 500 neuropsykiatriska utredningar under 12 månader, i september slår man i taket – får inte lika mycket eller ingen ersättning.    </a:t>
            </a:r>
          </a:p>
          <a:p>
            <a:r>
              <a:rPr lang="sv-SE" sz="1800" dirty="0"/>
              <a:t>Ex. flyktingkrisen 2015, oplanerat behov uppstod både av volym och typ av vård.  </a:t>
            </a:r>
          </a:p>
          <a:p>
            <a:r>
              <a:rPr lang="sv-SE" sz="1800" dirty="0"/>
              <a:t>För att se en utförarens totala beställning och uppdrag behövs alla avtal.</a:t>
            </a:r>
          </a:p>
          <a:p>
            <a:r>
              <a:rPr lang="sv-SE" sz="1800" dirty="0"/>
              <a:t>Ex. inom husläkarverksamhet finns det flera tilläggsuppdrag t.ex. psykisk ohälsa</a:t>
            </a:r>
          </a:p>
          <a:p>
            <a:endParaRPr lang="sv-SE" sz="1800" dirty="0"/>
          </a:p>
        </p:txBody>
      </p:sp>
    </p:spTree>
    <p:extLst>
      <p:ext uri="{BB962C8B-B14F-4D97-AF65-F5344CB8AC3E}">
        <p14:creationId xmlns:p14="http://schemas.microsoft.com/office/powerpoint/2010/main" val="46939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B634CD-1B49-4D36-82DD-026CB33D6E0A}"/>
              </a:ext>
            </a:extLst>
          </p:cNvPr>
          <p:cNvSpPr>
            <a:spLocks noGrp="1"/>
          </p:cNvSpPr>
          <p:nvPr>
            <p:ph type="title"/>
          </p:nvPr>
        </p:nvSpPr>
        <p:spPr>
          <a:xfrm>
            <a:off x="646114" y="742418"/>
            <a:ext cx="7022231" cy="1181259"/>
          </a:xfrm>
        </p:spPr>
        <p:txBody>
          <a:bodyPr>
            <a:noAutofit/>
          </a:bodyPr>
          <a:lstStyle/>
          <a:p>
            <a:pPr>
              <a:lnSpc>
                <a:spcPct val="100000"/>
              </a:lnSpc>
            </a:pPr>
            <a:r>
              <a:rPr lang="sv-SE" sz="2000" dirty="0"/>
              <a:t>Vad behöver vi mer veta om avtal och avtalsarbete för att uppnå delmålet?</a:t>
            </a:r>
          </a:p>
        </p:txBody>
      </p:sp>
      <p:sp>
        <p:nvSpPr>
          <p:cNvPr id="3" name="Platshållare för innehåll 2">
            <a:extLst>
              <a:ext uri="{FF2B5EF4-FFF2-40B4-BE49-F238E27FC236}">
                <a16:creationId xmlns:a16="http://schemas.microsoft.com/office/drawing/2014/main" id="{00458197-0CD3-4EDB-8E70-5040B096B5D5}"/>
              </a:ext>
            </a:extLst>
          </p:cNvPr>
          <p:cNvSpPr>
            <a:spLocks noGrp="1"/>
          </p:cNvSpPr>
          <p:nvPr>
            <p:ph idx="1"/>
          </p:nvPr>
        </p:nvSpPr>
        <p:spPr>
          <a:xfrm>
            <a:off x="646114" y="1707655"/>
            <a:ext cx="7022231" cy="3097330"/>
          </a:xfrm>
        </p:spPr>
        <p:txBody>
          <a:bodyPr/>
          <a:lstStyle/>
          <a:p>
            <a:r>
              <a:rPr lang="sv-SE" sz="2000" dirty="0"/>
              <a:t>Finns mycket information i intervjuerna bl.a. Östergötland, ger en bra bild av det praktiska. </a:t>
            </a:r>
          </a:p>
          <a:p>
            <a:r>
              <a:rPr lang="sv-SE" sz="2000" dirty="0"/>
              <a:t>Enkäten – kommer ge bra information.</a:t>
            </a:r>
          </a:p>
          <a:p>
            <a:r>
              <a:rPr lang="sv-SE" sz="2000" dirty="0"/>
              <a:t>Behov av en nationell bild?</a:t>
            </a:r>
          </a:p>
          <a:p>
            <a:r>
              <a:rPr lang="sv-SE" sz="2000" dirty="0"/>
              <a:t>Behov av att kolla på fler avtal?</a:t>
            </a:r>
          </a:p>
        </p:txBody>
      </p:sp>
    </p:spTree>
    <p:extLst>
      <p:ext uri="{BB962C8B-B14F-4D97-AF65-F5344CB8AC3E}">
        <p14:creationId xmlns:p14="http://schemas.microsoft.com/office/powerpoint/2010/main" val="368174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lstStyle/>
          <a:p>
            <a:r>
              <a:rPr lang="sv-SE" dirty="0"/>
              <a:t>Tack</a:t>
            </a:r>
          </a:p>
        </p:txBody>
      </p:sp>
    </p:spTree>
    <p:extLst>
      <p:ext uri="{BB962C8B-B14F-4D97-AF65-F5344CB8AC3E}">
        <p14:creationId xmlns:p14="http://schemas.microsoft.com/office/powerpoint/2010/main" val="2722635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9A74525-0CD0-4446-83E5-2A25F103447A}"/>
              </a:ext>
            </a:extLst>
          </p:cNvPr>
          <p:cNvSpPr>
            <a:spLocks noGrp="1"/>
          </p:cNvSpPr>
          <p:nvPr>
            <p:ph type="title"/>
          </p:nvPr>
        </p:nvSpPr>
        <p:spPr/>
        <p:txBody>
          <a:bodyPr/>
          <a:lstStyle/>
          <a:p>
            <a:r>
              <a:rPr lang="sv-SE" dirty="0"/>
              <a:t>Delmål</a:t>
            </a:r>
          </a:p>
        </p:txBody>
      </p:sp>
      <p:sp>
        <p:nvSpPr>
          <p:cNvPr id="3" name="Platshållare för innehåll 2">
            <a:extLst>
              <a:ext uri="{FF2B5EF4-FFF2-40B4-BE49-F238E27FC236}">
                <a16:creationId xmlns:a16="http://schemas.microsoft.com/office/drawing/2014/main" id="{440B6750-8F9A-4E62-8A0E-B8EF37580E8F}"/>
              </a:ext>
            </a:extLst>
          </p:cNvPr>
          <p:cNvSpPr>
            <a:spLocks noGrp="1"/>
          </p:cNvSpPr>
          <p:nvPr>
            <p:ph idx="1"/>
          </p:nvPr>
        </p:nvSpPr>
        <p:spPr/>
        <p:txBody>
          <a:bodyPr/>
          <a:lstStyle/>
          <a:p>
            <a:r>
              <a:rPr lang="sv-SE" sz="1800" dirty="0"/>
              <a:t>Teamet har kunskap om avtal, hur de används och regelverk</a:t>
            </a:r>
          </a:p>
          <a:p>
            <a:endParaRPr lang="sv-SE" dirty="0"/>
          </a:p>
        </p:txBody>
      </p:sp>
    </p:spTree>
    <p:extLst>
      <p:ext uri="{BB962C8B-B14F-4D97-AF65-F5344CB8AC3E}">
        <p14:creationId xmlns:p14="http://schemas.microsoft.com/office/powerpoint/2010/main" val="4057636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normAutofit fontScale="90000"/>
          </a:bodyPr>
          <a:lstStyle/>
          <a:p>
            <a:r>
              <a:rPr lang="sv-SE" dirty="0"/>
              <a:t>Regionernas storlek</a:t>
            </a:r>
          </a:p>
        </p:txBody>
      </p:sp>
      <p:sp>
        <p:nvSpPr>
          <p:cNvPr id="5" name="Platshållare för innehåll 4">
            <a:extLst>
              <a:ext uri="{FF2B5EF4-FFF2-40B4-BE49-F238E27FC236}">
                <a16:creationId xmlns:a16="http://schemas.microsoft.com/office/drawing/2014/main" id="{E5D6E3B0-2C7B-4705-94E9-8C350318B6E3}"/>
              </a:ext>
            </a:extLst>
          </p:cNvPr>
          <p:cNvSpPr>
            <a:spLocks noGrp="1"/>
          </p:cNvSpPr>
          <p:nvPr>
            <p:ph sz="quarter" idx="16"/>
          </p:nvPr>
        </p:nvSpPr>
        <p:spPr>
          <a:xfrm>
            <a:off x="646113" y="1466106"/>
            <a:ext cx="7310263" cy="3294366"/>
          </a:xfrm>
        </p:spPr>
        <p:txBody>
          <a:bodyPr/>
          <a:lstStyle/>
          <a:p>
            <a:r>
              <a:rPr lang="sv-SE" sz="2400" dirty="0"/>
              <a:t>Region Stockholm ca 2,4 miljoner invånare</a:t>
            </a:r>
          </a:p>
          <a:p>
            <a:r>
              <a:rPr lang="sv-SE" sz="2400" dirty="0"/>
              <a:t>Region Västra Götaland ca 1,7 miljoner invånare</a:t>
            </a:r>
          </a:p>
          <a:p>
            <a:r>
              <a:rPr lang="sv-SE" sz="2400" dirty="0"/>
              <a:t>Region Skåne 1,4 miljoner invånare</a:t>
            </a:r>
          </a:p>
          <a:p>
            <a:r>
              <a:rPr lang="sv-SE" sz="2400" dirty="0"/>
              <a:t>Region Gotland ca 60 000 invånare</a:t>
            </a:r>
          </a:p>
          <a:p>
            <a:r>
              <a:rPr lang="sv-SE" sz="2400" dirty="0"/>
              <a:t>Övriga har mellan 450 000-150 000 invånare</a:t>
            </a:r>
          </a:p>
          <a:p>
            <a:pPr marL="0" indent="0">
              <a:buNone/>
            </a:pPr>
            <a:endParaRPr lang="sv-SE" dirty="0"/>
          </a:p>
        </p:txBody>
      </p:sp>
    </p:spTree>
    <p:extLst>
      <p:ext uri="{BB962C8B-B14F-4D97-AF65-F5344CB8AC3E}">
        <p14:creationId xmlns:p14="http://schemas.microsoft.com/office/powerpoint/2010/main" val="2185949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088DF3-7515-42A3-82C9-4A4E28D18206}"/>
              </a:ext>
            </a:extLst>
          </p:cNvPr>
          <p:cNvSpPr>
            <a:spLocks noGrp="1"/>
          </p:cNvSpPr>
          <p:nvPr>
            <p:ph type="title"/>
          </p:nvPr>
        </p:nvSpPr>
        <p:spPr/>
        <p:txBody>
          <a:bodyPr/>
          <a:lstStyle/>
          <a:p>
            <a:r>
              <a:rPr lang="sv-SE" sz="3200" dirty="0"/>
              <a:t>Bakgrund – varför avtal?</a:t>
            </a:r>
          </a:p>
        </p:txBody>
      </p:sp>
      <p:sp>
        <p:nvSpPr>
          <p:cNvPr id="3" name="Platshållare för innehåll 2">
            <a:extLst>
              <a:ext uri="{FF2B5EF4-FFF2-40B4-BE49-F238E27FC236}">
                <a16:creationId xmlns:a16="http://schemas.microsoft.com/office/drawing/2014/main" id="{FA43E030-46F1-4D7C-8B97-143968C48300}"/>
              </a:ext>
            </a:extLst>
          </p:cNvPr>
          <p:cNvSpPr>
            <a:spLocks noGrp="1"/>
          </p:cNvSpPr>
          <p:nvPr>
            <p:ph idx="1"/>
          </p:nvPr>
        </p:nvSpPr>
        <p:spPr/>
        <p:txBody>
          <a:bodyPr>
            <a:normAutofit/>
          </a:bodyPr>
          <a:lstStyle/>
          <a:p>
            <a:r>
              <a:rPr lang="sv-SE" sz="1800" dirty="0"/>
              <a:t>Tanken är att utförare av offentligt finansierade tjänster genom marknadsmekanismer ska sporras att förbättra sig genom att tävla om beställarens kontrakt (vid upphandling) eller brukarnas val (vid valfrihetssystem) och genom en ersättning som följer beställarens eller brukarens val.</a:t>
            </a:r>
          </a:p>
          <a:p>
            <a:r>
              <a:rPr lang="sv-SE" sz="1800" dirty="0"/>
              <a:t>Separationen mellan utförare och beställare innebär att utföraren är mer fristående från direkt politisk styrning än i ett sammanhållet system. Utvecklingen av en mer direkt ekonomisk styrning, liksom styrning genom uppföljning och jämförelser kan ses som alternativ till den mer direkta politiska styrningen.</a:t>
            </a:r>
          </a:p>
          <a:p>
            <a:endParaRPr lang="sv-SE" dirty="0"/>
          </a:p>
        </p:txBody>
      </p:sp>
    </p:spTree>
    <p:extLst>
      <p:ext uri="{BB962C8B-B14F-4D97-AF65-F5344CB8AC3E}">
        <p14:creationId xmlns:p14="http://schemas.microsoft.com/office/powerpoint/2010/main" val="4181728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3115228-0ADA-4C49-A80B-EDE5273D1E67}"/>
              </a:ext>
            </a:extLst>
          </p:cNvPr>
          <p:cNvSpPr>
            <a:spLocks noGrp="1"/>
          </p:cNvSpPr>
          <p:nvPr>
            <p:ph type="title"/>
          </p:nvPr>
        </p:nvSpPr>
        <p:spPr>
          <a:xfrm>
            <a:off x="657228" y="758901"/>
            <a:ext cx="7067549" cy="688336"/>
          </a:xfrm>
        </p:spPr>
        <p:txBody>
          <a:bodyPr/>
          <a:lstStyle/>
          <a:p>
            <a:r>
              <a:rPr lang="sv-SE" sz="3200" dirty="0"/>
              <a:t>Beställar-utförarmodellen</a:t>
            </a:r>
          </a:p>
        </p:txBody>
      </p:sp>
      <p:sp>
        <p:nvSpPr>
          <p:cNvPr id="3" name="Platshållare för innehåll 2">
            <a:extLst>
              <a:ext uri="{FF2B5EF4-FFF2-40B4-BE49-F238E27FC236}">
                <a16:creationId xmlns:a16="http://schemas.microsoft.com/office/drawing/2014/main" id="{43608747-87C4-4E02-9CB5-A0225E54D538}"/>
              </a:ext>
            </a:extLst>
          </p:cNvPr>
          <p:cNvSpPr>
            <a:spLocks noGrp="1"/>
          </p:cNvSpPr>
          <p:nvPr>
            <p:ph idx="1"/>
          </p:nvPr>
        </p:nvSpPr>
        <p:spPr>
          <a:xfrm>
            <a:off x="646114" y="1456613"/>
            <a:ext cx="7382270" cy="3348372"/>
          </a:xfrm>
        </p:spPr>
        <p:txBody>
          <a:bodyPr>
            <a:normAutofit fontScale="32500" lnSpcReduction="20000"/>
          </a:bodyPr>
          <a:lstStyle/>
          <a:p>
            <a:pPr>
              <a:lnSpc>
                <a:spcPct val="120000"/>
              </a:lnSpc>
            </a:pPr>
            <a:r>
              <a:rPr lang="sv-SE" sz="5500" dirty="0"/>
              <a:t>Bakgrunden var att offentliga organisationers styrning behövde bli mer rationell (NPM). Mål- och resultatstyrning infördes med modellen.</a:t>
            </a:r>
          </a:p>
          <a:p>
            <a:pPr>
              <a:lnSpc>
                <a:spcPct val="120000"/>
              </a:lnSpc>
            </a:pPr>
            <a:r>
              <a:rPr lang="sv-SE" sz="5500" dirty="0"/>
              <a:t>Större regioner såsom Stockholm, Skåne, Västra Götaland, Uppsala, Sörmland och Östergötland använder beställar-utförarmodellen </a:t>
            </a:r>
            <a:r>
              <a:rPr lang="sv-SE" sz="5500" i="1" dirty="0"/>
              <a:t>(benämns dock lite olika, B-U anses ibland lite omodernt).</a:t>
            </a:r>
          </a:p>
          <a:p>
            <a:pPr>
              <a:lnSpc>
                <a:spcPct val="120000"/>
              </a:lnSpc>
            </a:pPr>
            <a:r>
              <a:rPr lang="sv-SE" sz="5500" dirty="0"/>
              <a:t>Organisatorisk uppdelning av beställare och utförare i regionen. Ex. Region Stockholm; Hälso- och sjukvårdsförvaltningen – Stockholms läns sjukvårdsområde (SLSO)</a:t>
            </a:r>
          </a:p>
        </p:txBody>
      </p:sp>
    </p:spTree>
    <p:extLst>
      <p:ext uri="{BB962C8B-B14F-4D97-AF65-F5344CB8AC3E}">
        <p14:creationId xmlns:p14="http://schemas.microsoft.com/office/powerpoint/2010/main" val="3103185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07610D1-7AFB-4CB4-9586-207A1B1494FD}"/>
              </a:ext>
            </a:extLst>
          </p:cNvPr>
          <p:cNvSpPr>
            <a:spLocks noGrp="1"/>
          </p:cNvSpPr>
          <p:nvPr>
            <p:ph type="title"/>
          </p:nvPr>
        </p:nvSpPr>
        <p:spPr>
          <a:xfrm>
            <a:off x="623454" y="483518"/>
            <a:ext cx="7067549" cy="504056"/>
          </a:xfrm>
        </p:spPr>
        <p:txBody>
          <a:bodyPr/>
          <a:lstStyle/>
          <a:p>
            <a:r>
              <a:rPr lang="sv-SE" sz="3200" dirty="0"/>
              <a:t>Avtalsformerna</a:t>
            </a:r>
            <a:r>
              <a:rPr lang="sv-SE" dirty="0"/>
              <a:t> </a:t>
            </a:r>
          </a:p>
        </p:txBody>
      </p:sp>
      <p:sp>
        <p:nvSpPr>
          <p:cNvPr id="3" name="Platshållare för innehåll 2">
            <a:extLst>
              <a:ext uri="{FF2B5EF4-FFF2-40B4-BE49-F238E27FC236}">
                <a16:creationId xmlns:a16="http://schemas.microsoft.com/office/drawing/2014/main" id="{BC338B49-4D60-43A5-9C93-8853D166F099}"/>
              </a:ext>
            </a:extLst>
          </p:cNvPr>
          <p:cNvSpPr>
            <a:spLocks noGrp="1"/>
          </p:cNvSpPr>
          <p:nvPr>
            <p:ph idx="1"/>
          </p:nvPr>
        </p:nvSpPr>
        <p:spPr>
          <a:xfrm>
            <a:off x="646114" y="1275606"/>
            <a:ext cx="7022231" cy="3529379"/>
          </a:xfrm>
        </p:spPr>
        <p:txBody>
          <a:bodyPr>
            <a:normAutofit lnSpcReduction="10000"/>
          </a:bodyPr>
          <a:lstStyle/>
          <a:p>
            <a:pPr marL="0" indent="0">
              <a:buNone/>
            </a:pPr>
            <a:r>
              <a:rPr lang="sv-SE" sz="1800" b="1" dirty="0"/>
              <a:t>I Region Stockholm (enl. vårdgivarguiden):</a:t>
            </a:r>
          </a:p>
          <a:p>
            <a:r>
              <a:rPr lang="sv-SE" sz="1800" dirty="0"/>
              <a:t>LOU (18 </a:t>
            </a:r>
            <a:r>
              <a:rPr lang="sv-SE" sz="1800" dirty="0" err="1"/>
              <a:t>st</a:t>
            </a:r>
            <a:r>
              <a:rPr lang="sv-SE" sz="1800" dirty="0"/>
              <a:t> områden, </a:t>
            </a:r>
            <a:r>
              <a:rPr lang="sv-SE" sz="1800" i="1" dirty="0"/>
              <a:t>innehåller dock flera avtal t.ex. psykiatri</a:t>
            </a:r>
            <a:r>
              <a:rPr lang="sv-SE" sz="1800" dirty="0"/>
              <a:t>)</a:t>
            </a:r>
          </a:p>
          <a:p>
            <a:r>
              <a:rPr lang="sv-SE" sz="1800" dirty="0"/>
              <a:t>LOV (40st FFU, </a:t>
            </a:r>
            <a:r>
              <a:rPr lang="sv-SE" sz="1800" i="1" dirty="0"/>
              <a:t>innehåller dock flera avtal t.ex. </a:t>
            </a:r>
            <a:r>
              <a:rPr lang="sv-SE" sz="1800" i="1" dirty="0" err="1"/>
              <a:t>VC:er</a:t>
            </a:r>
            <a:r>
              <a:rPr lang="sv-SE" sz="1800" dirty="0"/>
              <a:t>)</a:t>
            </a:r>
          </a:p>
          <a:p>
            <a:r>
              <a:rPr lang="sv-SE" sz="1800" dirty="0"/>
              <a:t>LOF (381 </a:t>
            </a:r>
            <a:r>
              <a:rPr lang="sv-SE" sz="1800" dirty="0" err="1"/>
              <a:t>st</a:t>
            </a:r>
            <a:r>
              <a:rPr lang="sv-SE" sz="1800" dirty="0"/>
              <a:t>)</a:t>
            </a:r>
          </a:p>
          <a:p>
            <a:r>
              <a:rPr lang="sv-SE" sz="1800" dirty="0"/>
              <a:t>LOL (189 </a:t>
            </a:r>
            <a:r>
              <a:rPr lang="sv-SE" sz="1800" dirty="0" err="1"/>
              <a:t>st</a:t>
            </a:r>
            <a:r>
              <a:rPr lang="sv-SE" sz="1800" dirty="0"/>
              <a:t>) </a:t>
            </a:r>
          </a:p>
          <a:p>
            <a:r>
              <a:rPr lang="sv-SE" sz="1800" dirty="0"/>
              <a:t>Regionägd vård (t.ex. SLSO psykiatri har flera kliniker med egna avtal och tilläggsavtal)</a:t>
            </a:r>
          </a:p>
          <a:p>
            <a:r>
              <a:rPr lang="sv-SE" sz="1800" dirty="0"/>
              <a:t>Hur många avtal finns det totalt? 1500-2000 stycken?</a:t>
            </a:r>
          </a:p>
          <a:p>
            <a:pPr marL="0" indent="0">
              <a:buNone/>
            </a:pPr>
            <a:endParaRPr lang="sv-SE" sz="1800" strike="sngStrike" dirty="0"/>
          </a:p>
          <a:p>
            <a:pPr marL="0" indent="0">
              <a:buNone/>
            </a:pPr>
            <a:r>
              <a:rPr lang="sv-SE" sz="1800" dirty="0"/>
              <a:t>Vårdutbud och väntetider i RS: </a:t>
            </a:r>
            <a:r>
              <a:rPr lang="sv-SE" sz="1800" dirty="0">
                <a:hlinkClick r:id="rId2"/>
              </a:rPr>
              <a:t>https://vardutbud.vardgivarguiden.se/</a:t>
            </a:r>
            <a:endParaRPr lang="sv-SE" sz="1800" dirty="0"/>
          </a:p>
          <a:p>
            <a:endParaRPr lang="sv-SE" dirty="0"/>
          </a:p>
        </p:txBody>
      </p:sp>
    </p:spTree>
    <p:extLst>
      <p:ext uri="{BB962C8B-B14F-4D97-AF65-F5344CB8AC3E}">
        <p14:creationId xmlns:p14="http://schemas.microsoft.com/office/powerpoint/2010/main" val="688630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158129B-3AC6-4C1C-84A5-9D466AE1471F}"/>
              </a:ext>
            </a:extLst>
          </p:cNvPr>
          <p:cNvSpPr>
            <a:spLocks noGrp="1"/>
          </p:cNvSpPr>
          <p:nvPr>
            <p:ph type="title"/>
          </p:nvPr>
        </p:nvSpPr>
        <p:spPr>
          <a:xfrm>
            <a:off x="646114" y="699542"/>
            <a:ext cx="7067549" cy="688336"/>
          </a:xfrm>
        </p:spPr>
        <p:txBody>
          <a:bodyPr/>
          <a:lstStyle/>
          <a:p>
            <a:r>
              <a:rPr lang="sv-SE" sz="3200" dirty="0"/>
              <a:t>Avtalsarbetet</a:t>
            </a:r>
          </a:p>
        </p:txBody>
      </p:sp>
      <p:sp>
        <p:nvSpPr>
          <p:cNvPr id="3" name="Platshållare för innehåll 2">
            <a:extLst>
              <a:ext uri="{FF2B5EF4-FFF2-40B4-BE49-F238E27FC236}">
                <a16:creationId xmlns:a16="http://schemas.microsoft.com/office/drawing/2014/main" id="{6A9D9BD1-C4F8-4E55-A39C-F7A1B04CA1E3}"/>
              </a:ext>
            </a:extLst>
          </p:cNvPr>
          <p:cNvSpPr>
            <a:spLocks noGrp="1"/>
          </p:cNvSpPr>
          <p:nvPr>
            <p:ph idx="1"/>
          </p:nvPr>
        </p:nvSpPr>
        <p:spPr>
          <a:xfrm>
            <a:off x="646114" y="1491629"/>
            <a:ext cx="7022231" cy="3313355"/>
          </a:xfrm>
        </p:spPr>
        <p:txBody>
          <a:bodyPr>
            <a:normAutofit/>
          </a:bodyPr>
          <a:lstStyle/>
          <a:p>
            <a:r>
              <a:rPr lang="sv-SE" sz="1900" dirty="0"/>
              <a:t>På HSF är arbetet uppdelat utifrån vårdområde (BKUA, psykiatri, somatisk specialistvård osv.) och även avtalstyp. </a:t>
            </a:r>
          </a:p>
          <a:p>
            <a:r>
              <a:rPr lang="sv-SE" sz="1900" dirty="0"/>
              <a:t>Ekonomisk uppföljning (bl.a. löpande produktion, underlag till fakturering)</a:t>
            </a:r>
          </a:p>
          <a:p>
            <a:r>
              <a:rPr lang="sv-SE" sz="1900" dirty="0"/>
              <a:t>Kvalitetsuppföljning (indikatorer/målrelaterad ersättning, väntetidsmätning/tillgänglighet, verksamhetsuppföljningar)</a:t>
            </a:r>
          </a:p>
          <a:p>
            <a:r>
              <a:rPr lang="sv-SE" sz="1900" dirty="0"/>
              <a:t>Löpande dialog på verksamhetschefsnivå (lokalfrågor, samverkan, knäckfrågor osv.)   </a:t>
            </a:r>
          </a:p>
          <a:p>
            <a:r>
              <a:rPr lang="sv-SE" sz="1900" dirty="0"/>
              <a:t>Konkurrensneutralitet mellan privat/offentlig vård.</a:t>
            </a:r>
          </a:p>
          <a:p>
            <a:pPr marL="0" indent="0">
              <a:buNone/>
            </a:pPr>
            <a:endParaRPr lang="sv-SE" dirty="0"/>
          </a:p>
        </p:txBody>
      </p:sp>
    </p:spTree>
    <p:extLst>
      <p:ext uri="{BB962C8B-B14F-4D97-AF65-F5344CB8AC3E}">
        <p14:creationId xmlns:p14="http://schemas.microsoft.com/office/powerpoint/2010/main" val="2207291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1333606-2DE3-4B5E-8023-9E624E58286C}"/>
              </a:ext>
            </a:extLst>
          </p:cNvPr>
          <p:cNvSpPr>
            <a:spLocks noGrp="1"/>
          </p:cNvSpPr>
          <p:nvPr>
            <p:ph type="title"/>
          </p:nvPr>
        </p:nvSpPr>
        <p:spPr/>
        <p:txBody>
          <a:bodyPr/>
          <a:lstStyle/>
          <a:p>
            <a:r>
              <a:rPr lang="sv-SE" sz="3200" dirty="0"/>
              <a:t>Upphandling av hälso- och sjukvård</a:t>
            </a:r>
          </a:p>
        </p:txBody>
      </p:sp>
      <p:sp>
        <p:nvSpPr>
          <p:cNvPr id="3" name="Platshållare för innehåll 2">
            <a:extLst>
              <a:ext uri="{FF2B5EF4-FFF2-40B4-BE49-F238E27FC236}">
                <a16:creationId xmlns:a16="http://schemas.microsoft.com/office/drawing/2014/main" id="{82BFDD90-4054-4800-ADAC-36D1065BB120}"/>
              </a:ext>
            </a:extLst>
          </p:cNvPr>
          <p:cNvSpPr>
            <a:spLocks noGrp="1"/>
          </p:cNvSpPr>
          <p:nvPr>
            <p:ph idx="1"/>
          </p:nvPr>
        </p:nvSpPr>
        <p:spPr>
          <a:xfrm>
            <a:off x="646114" y="1456613"/>
            <a:ext cx="8318374" cy="3348372"/>
          </a:xfrm>
        </p:spPr>
        <p:txBody>
          <a:bodyPr>
            <a:normAutofit fontScale="32500" lnSpcReduction="20000"/>
          </a:bodyPr>
          <a:lstStyle/>
          <a:p>
            <a:r>
              <a:rPr lang="sv-SE" sz="5500" dirty="0"/>
              <a:t>Politiskt beslut om vilka områden som ska upphandlas</a:t>
            </a:r>
          </a:p>
          <a:p>
            <a:r>
              <a:rPr lang="sv-SE" sz="5500" dirty="0"/>
              <a:t>Gamla områden (FKU) eller nya områden/uppdrag.</a:t>
            </a:r>
          </a:p>
          <a:p>
            <a:r>
              <a:rPr lang="sv-SE" sz="5500" dirty="0"/>
              <a:t>Tidigare upphandlade områden/uppdrag kan återtas.</a:t>
            </a:r>
          </a:p>
          <a:p>
            <a:r>
              <a:rPr lang="sv-SE" sz="5500" dirty="0"/>
              <a:t>Tar fram FFU som beslutas av RF, anbudsförfarande med olika typer av utvärderingskriterier och viktning (Pris/kvalité) </a:t>
            </a:r>
          </a:p>
          <a:p>
            <a:r>
              <a:rPr lang="sv-SE" sz="5500" dirty="0"/>
              <a:t>Långa tidsperioder (ofta 4x4 år eller längre)</a:t>
            </a:r>
          </a:p>
          <a:p>
            <a:r>
              <a:rPr lang="sv-SE" sz="5500" dirty="0"/>
              <a:t>Verksamhetsövergångar (Personal. Lokaler mm)</a:t>
            </a:r>
          </a:p>
          <a:p>
            <a:r>
              <a:rPr lang="sv-SE" sz="5500" dirty="0"/>
              <a:t>Överklagan (</a:t>
            </a:r>
            <a:r>
              <a:rPr lang="sv-SE" sz="5500" dirty="0" err="1"/>
              <a:t>FFU:et</a:t>
            </a:r>
            <a:r>
              <a:rPr lang="sv-SE" sz="5500" dirty="0"/>
              <a:t>, tilldelningen, jäv osv osv)</a:t>
            </a:r>
          </a:p>
          <a:p>
            <a:r>
              <a:rPr lang="sv-SE" sz="5500" dirty="0"/>
              <a:t>Nya regler på gång som ska underlätta för ideella </a:t>
            </a:r>
            <a:r>
              <a:rPr lang="sv-SE" sz="5500" dirty="0" err="1"/>
              <a:t>org</a:t>
            </a:r>
            <a:endParaRPr lang="sv-SE" sz="5500" dirty="0"/>
          </a:p>
          <a:p>
            <a:pPr marL="0" indent="0">
              <a:buNone/>
            </a:pPr>
            <a:endParaRPr lang="sv-SE" dirty="0"/>
          </a:p>
          <a:p>
            <a:pPr marL="0" indent="0">
              <a:buNone/>
            </a:pPr>
            <a:r>
              <a:rPr lang="sv-SE" dirty="0"/>
              <a:t> </a:t>
            </a:r>
          </a:p>
        </p:txBody>
      </p:sp>
    </p:spTree>
    <p:extLst>
      <p:ext uri="{BB962C8B-B14F-4D97-AF65-F5344CB8AC3E}">
        <p14:creationId xmlns:p14="http://schemas.microsoft.com/office/powerpoint/2010/main" val="2417305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4D73647-5216-4379-ABC3-D181395B78AC}"/>
              </a:ext>
            </a:extLst>
          </p:cNvPr>
          <p:cNvSpPr>
            <a:spLocks noGrp="1"/>
          </p:cNvSpPr>
          <p:nvPr>
            <p:ph type="title"/>
          </p:nvPr>
        </p:nvSpPr>
        <p:spPr/>
        <p:txBody>
          <a:bodyPr/>
          <a:lstStyle/>
          <a:p>
            <a:r>
              <a:rPr lang="sv-SE" sz="3200" dirty="0"/>
              <a:t>Ersättning enligt vårdavtal</a:t>
            </a:r>
          </a:p>
        </p:txBody>
      </p:sp>
      <p:sp>
        <p:nvSpPr>
          <p:cNvPr id="3" name="Platshållare för innehåll 2">
            <a:extLst>
              <a:ext uri="{FF2B5EF4-FFF2-40B4-BE49-F238E27FC236}">
                <a16:creationId xmlns:a16="http://schemas.microsoft.com/office/drawing/2014/main" id="{C2444203-7B0E-41CF-AA7C-D60A204F4444}"/>
              </a:ext>
            </a:extLst>
          </p:cNvPr>
          <p:cNvSpPr>
            <a:spLocks noGrp="1"/>
          </p:cNvSpPr>
          <p:nvPr>
            <p:ph idx="1"/>
          </p:nvPr>
        </p:nvSpPr>
        <p:spPr>
          <a:xfrm>
            <a:off x="646114" y="1491630"/>
            <a:ext cx="7022231" cy="3348372"/>
          </a:xfrm>
        </p:spPr>
        <p:txBody>
          <a:bodyPr>
            <a:normAutofit/>
          </a:bodyPr>
          <a:lstStyle/>
          <a:p>
            <a:r>
              <a:rPr lang="sv-SE" sz="1800" dirty="0"/>
              <a:t>Uppdragsersättning </a:t>
            </a:r>
          </a:p>
          <a:p>
            <a:r>
              <a:rPr lang="sv-SE" sz="1800" dirty="0"/>
              <a:t>Produktionsrelaterad ersättning (”golv och tak”)</a:t>
            </a:r>
          </a:p>
          <a:p>
            <a:r>
              <a:rPr lang="sv-SE" sz="1800" dirty="0"/>
              <a:t>Målrelaterad ersättning (Bonus/Vite)</a:t>
            </a:r>
          </a:p>
          <a:p>
            <a:r>
              <a:rPr lang="sv-SE" sz="1800" dirty="0"/>
              <a:t>Utvecklingsrelaterad ersättning</a:t>
            </a:r>
          </a:p>
          <a:p>
            <a:pPr marL="0" indent="0">
              <a:buNone/>
            </a:pPr>
            <a:r>
              <a:rPr lang="sv-SE" sz="1800" dirty="0"/>
              <a:t>Ex. akutsjukhus:</a:t>
            </a:r>
          </a:p>
          <a:p>
            <a:pPr marL="0" indent="0">
              <a:buNone/>
            </a:pPr>
            <a:r>
              <a:rPr lang="sv-SE" sz="1800" i="1" dirty="0"/>
              <a:t>Av totalersättningen utgör uppdragsrelaterad ersättning 54 procent, produktionsrelaterad ersättningen 40 procent, målrelaterad ersättning 5 procent och utvecklingsrelaterad ersättning 1 procent.</a:t>
            </a:r>
          </a:p>
          <a:p>
            <a:endParaRPr lang="sv-SE" dirty="0"/>
          </a:p>
        </p:txBody>
      </p:sp>
    </p:spTree>
    <p:extLst>
      <p:ext uri="{BB962C8B-B14F-4D97-AF65-F5344CB8AC3E}">
        <p14:creationId xmlns:p14="http://schemas.microsoft.com/office/powerpoint/2010/main" val="43110662"/>
      </p:ext>
    </p:extLst>
  </p:cSld>
  <p:clrMapOvr>
    <a:masterClrMapping/>
  </p:clrMapOvr>
</p:sld>
</file>

<file path=ppt/theme/theme1.xml><?xml version="1.0" encoding="utf-8"?>
<a:theme xmlns:a="http://schemas.openxmlformats.org/drawingml/2006/main" name="EHM">
  <a:themeElements>
    <a:clrScheme name="Anpassad 163">
      <a:dk1>
        <a:srgbClr val="000000"/>
      </a:dk1>
      <a:lt1>
        <a:sysClr val="window" lastClr="FFFFFF"/>
      </a:lt1>
      <a:dk2>
        <a:srgbClr val="4AC9FF"/>
      </a:dk2>
      <a:lt2>
        <a:srgbClr val="EEECE1"/>
      </a:lt2>
      <a:accent1>
        <a:srgbClr val="620063"/>
      </a:accent1>
      <a:accent2>
        <a:srgbClr val="55575A"/>
      </a:accent2>
      <a:accent3>
        <a:srgbClr val="4AC9FF"/>
      </a:accent3>
      <a:accent4>
        <a:srgbClr val="620063"/>
      </a:accent4>
      <a:accent5>
        <a:srgbClr val="000000"/>
      </a:accent5>
      <a:accent6>
        <a:srgbClr val="000000"/>
      </a:accent6>
      <a:hlink>
        <a:srgbClr val="000000"/>
      </a:hlink>
      <a:folHlink>
        <a:srgbClr val="620063"/>
      </a:folHlink>
    </a:clrScheme>
    <a:fontScheme name="E-hälsomyndighet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HM Powerpoint 16-9.potx" id="{97183C28-472F-4FBC-AC9A-1E741A5BC359}" vid="{CB54627D-324C-46DC-9E3F-751EB70078B9}"/>
    </a:ext>
  </a:extLst>
</a:theme>
</file>

<file path=ppt/theme/theme2.xml><?xml version="1.0" encoding="utf-8"?>
<a:theme xmlns:a="http://schemas.openxmlformats.org/drawingml/2006/main" name="Office-tema">
  <a:themeElements>
    <a:clrScheme name="eHälsomyndigheten">
      <a:dk1>
        <a:sysClr val="windowText" lastClr="000000"/>
      </a:dk1>
      <a:lt1>
        <a:sysClr val="window" lastClr="FFFFFF"/>
      </a:lt1>
      <a:dk2>
        <a:srgbClr val="1F497D"/>
      </a:dk2>
      <a:lt2>
        <a:srgbClr val="EEECE1"/>
      </a:lt2>
      <a:accent1>
        <a:srgbClr val="672565"/>
      </a:accent1>
      <a:accent2>
        <a:srgbClr val="55575A"/>
      </a:accent2>
      <a:accent3>
        <a:srgbClr val="00A7E2"/>
      </a:accent3>
      <a:accent4>
        <a:srgbClr val="EE9BAD"/>
      </a:accent4>
      <a:accent5>
        <a:srgbClr val="32DAC4"/>
      </a:accent5>
      <a:accent6>
        <a:srgbClr val="DDC4BA"/>
      </a:accent6>
      <a:hlink>
        <a:srgbClr val="0000FF"/>
      </a:hlink>
      <a:folHlink>
        <a:srgbClr val="800080"/>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eHälsomyndigheten">
      <a:dk1>
        <a:sysClr val="windowText" lastClr="000000"/>
      </a:dk1>
      <a:lt1>
        <a:sysClr val="window" lastClr="FFFFFF"/>
      </a:lt1>
      <a:dk2>
        <a:srgbClr val="1F497D"/>
      </a:dk2>
      <a:lt2>
        <a:srgbClr val="EEECE1"/>
      </a:lt2>
      <a:accent1>
        <a:srgbClr val="672565"/>
      </a:accent1>
      <a:accent2>
        <a:srgbClr val="55575A"/>
      </a:accent2>
      <a:accent3>
        <a:srgbClr val="00A7E2"/>
      </a:accent3>
      <a:accent4>
        <a:srgbClr val="EE9BAD"/>
      </a:accent4>
      <a:accent5>
        <a:srgbClr val="32DAC4"/>
      </a:accent5>
      <a:accent6>
        <a:srgbClr val="DDC4BA"/>
      </a:accent6>
      <a:hlink>
        <a:srgbClr val="0000FF"/>
      </a:hlink>
      <a:folHlink>
        <a:srgbClr val="800080"/>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eHM Powerpoint 16-9</Template>
  <TotalTime>666</TotalTime>
  <Words>741</Words>
  <Application>Microsoft Office PowerPoint</Application>
  <PresentationFormat>Bildspel på skärmen (16:9)</PresentationFormat>
  <Paragraphs>76</Paragraphs>
  <Slides>12</Slides>
  <Notes>5</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12</vt:i4>
      </vt:variant>
    </vt:vector>
  </HeadingPairs>
  <TitlesOfParts>
    <vt:vector size="15" baseType="lpstr">
      <vt:lpstr>Arial</vt:lpstr>
      <vt:lpstr>Perpetua</vt:lpstr>
      <vt:lpstr>EHM</vt:lpstr>
      <vt:lpstr>Intro till avtalsarbete inom regioner</vt:lpstr>
      <vt:lpstr>Delmål</vt:lpstr>
      <vt:lpstr>Regionernas storlek</vt:lpstr>
      <vt:lpstr>Bakgrund – varför avtal?</vt:lpstr>
      <vt:lpstr>Beställar-utförarmodellen</vt:lpstr>
      <vt:lpstr>Avtalsformerna </vt:lpstr>
      <vt:lpstr>Avtalsarbetet</vt:lpstr>
      <vt:lpstr>Upphandling av hälso- och sjukvård</vt:lpstr>
      <vt:lpstr>Ersättning enligt vårdavtal</vt:lpstr>
      <vt:lpstr>Tilläggsavtal och utökad beställning</vt:lpstr>
      <vt:lpstr>Vad behöver vi mer veta om avtal och avtalsarbete för att uppnå delmålet?</vt:lpstr>
      <vt:lpstr>Tack</vt:lpstr>
    </vt:vector>
  </TitlesOfParts>
  <Company>Apotekens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avtalsarbete inom regioner</dc:title>
  <dc:creator>Gustav Rålenius</dc:creator>
  <cp:lastModifiedBy>Gustav Rålenius</cp:lastModifiedBy>
  <cp:revision>22</cp:revision>
  <cp:lastPrinted>2015-11-23T14:39:37Z</cp:lastPrinted>
  <dcterms:created xsi:type="dcterms:W3CDTF">2023-01-20T10:50:56Z</dcterms:created>
  <dcterms:modified xsi:type="dcterms:W3CDTF">2023-01-24T14:54:14Z</dcterms:modified>
</cp:coreProperties>
</file>