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4"/>
  </p:sldMasterIdLst>
  <p:notesMasterIdLst>
    <p:notesMasterId r:id="rId18"/>
  </p:notesMasterIdLst>
  <p:sldIdLst>
    <p:sldId id="256" r:id="rId5"/>
    <p:sldId id="2500" r:id="rId6"/>
    <p:sldId id="2501" r:id="rId7"/>
    <p:sldId id="1097" r:id="rId8"/>
    <p:sldId id="1092" r:id="rId9"/>
    <p:sldId id="408" r:id="rId10"/>
    <p:sldId id="409" r:id="rId11"/>
    <p:sldId id="1093" r:id="rId12"/>
    <p:sldId id="1095" r:id="rId13"/>
    <p:sldId id="2519" r:id="rId14"/>
    <p:sldId id="2511" r:id="rId15"/>
    <p:sldId id="1091" r:id="rId16"/>
    <p:sldId id="2518"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FD3B403-50AB-7563-CD56-5926D970055A}" name="Henrik Andersson" initials="HA" userId="S::henrik.la.andersson@regionstockholm.se::fe61fcff-54e0-473b-8e3a-5b70299f30ca" providerId="AD"/>
  <p188:author id="{298E4F08-5B14-B7E0-8180-C9102572BA61}" name="Daniel Malmgren" initials="DM" userId="S::daniel.malmgren@sll.se::8422fed5-3ede-4d4d-9d4f-4dcef85ea50a" providerId="AD"/>
  <p188:author id="{7DDB862D-B7E1-8D2A-8C22-DEE3AF25A964}" name="Sofia Lundberg" initials="SL" userId="S::sofia.lundberg@regionstockholm.se::1642197b-db1c-4672-a72a-3d8548e0fc4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85A53"/>
    <a:srgbClr val="001D3F"/>
    <a:srgbClr val="A75C22"/>
    <a:srgbClr val="AA1651"/>
    <a:srgbClr val="3B7D1A"/>
    <a:srgbClr val="007FB0"/>
    <a:srgbClr val="00AEEF"/>
    <a:srgbClr val="002D5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777" autoAdjust="0"/>
    <p:restoredTop sz="96327" autoAdjust="0"/>
  </p:normalViewPr>
  <p:slideViewPr>
    <p:cSldViewPr snapToGrid="0" showGuides="1">
      <p:cViewPr>
        <p:scale>
          <a:sx n="110" d="100"/>
          <a:sy n="110" d="100"/>
        </p:scale>
        <p:origin x="62" y="-125"/>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8/10/relationships/authors" Target="authors.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dirty="0"/>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8B2EB54-D52F-B44B-9284-86DC1E907A11}" type="datetimeFigureOut">
              <a:rPr lang="sv-SE" smtClean="0"/>
              <a:t>2023-04-03</a:t>
            </a:fld>
            <a:endParaRPr lang="sv-SE" dirty="0"/>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dirty="0"/>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dirty="0"/>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7EDD389-7442-B14D-A79E-478DAE46FB95}" type="slidenum">
              <a:rPr lang="sv-SE" smtClean="0"/>
              <a:t>‹#›</a:t>
            </a:fld>
            <a:endParaRPr lang="sv-SE" dirty="0"/>
          </a:p>
        </p:txBody>
      </p:sp>
    </p:spTree>
    <p:extLst>
      <p:ext uri="{BB962C8B-B14F-4D97-AF65-F5344CB8AC3E}">
        <p14:creationId xmlns:p14="http://schemas.microsoft.com/office/powerpoint/2010/main" val="8704515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sv-SE" dirty="0"/>
          </a:p>
        </p:txBody>
      </p:sp>
      <p:sp>
        <p:nvSpPr>
          <p:cNvPr id="4" name="Platshållare för bildnummer 3"/>
          <p:cNvSpPr>
            <a:spLocks noGrp="1"/>
          </p:cNvSpPr>
          <p:nvPr>
            <p:ph type="sldNum" sz="quarter" idx="5"/>
          </p:nvPr>
        </p:nvSpPr>
        <p:spPr/>
        <p:txBody>
          <a:bodyPr/>
          <a:lstStyle/>
          <a:p>
            <a:fld id="{77EDD389-7442-B14D-A79E-478DAE46FB95}" type="slidenum">
              <a:rPr lang="sv-SE" smtClean="0"/>
              <a:t>1</a:t>
            </a:fld>
            <a:endParaRPr lang="sv-SE" dirty="0"/>
          </a:p>
        </p:txBody>
      </p:sp>
    </p:spTree>
    <p:extLst>
      <p:ext uri="{BB962C8B-B14F-4D97-AF65-F5344CB8AC3E}">
        <p14:creationId xmlns:p14="http://schemas.microsoft.com/office/powerpoint/2010/main" val="12396737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dirty="0">
                <a:effectLst/>
                <a:latin typeface="Calibri" panose="020F0502020204030204" pitchFamily="34" charset="0"/>
                <a:ea typeface="Calibri" panose="020F0502020204030204" pitchFamily="34" charset="0"/>
                <a:cs typeface="Calibri" panose="020F0502020204030204" pitchFamily="34" charset="0"/>
              </a:rPr>
              <a:t>Med producent avses en vårdutförare och antalet nivåer hos producenten kan anpassas utifrån på regionala behov. </a:t>
            </a:r>
            <a:endParaRPr lang="sv-SE" dirty="0"/>
          </a:p>
        </p:txBody>
      </p:sp>
      <p:sp>
        <p:nvSpPr>
          <p:cNvPr id="4" name="Platshållare för bildnummer 3"/>
          <p:cNvSpPr>
            <a:spLocks noGrp="1"/>
          </p:cNvSpPr>
          <p:nvPr>
            <p:ph type="sldNum" sz="quarter" idx="5"/>
          </p:nvPr>
        </p:nvSpPr>
        <p:spPr/>
        <p:txBody>
          <a:bodyPr/>
          <a:lstStyle/>
          <a:p>
            <a:fld id="{AF9BC524-14D6-46BF-9D09-F5A9DD1C81A2}" type="slidenum">
              <a:rPr lang="sv-SE" smtClean="0"/>
              <a:t>3</a:t>
            </a:fld>
            <a:endParaRPr lang="sv-SE"/>
          </a:p>
        </p:txBody>
      </p:sp>
    </p:spTree>
    <p:extLst>
      <p:ext uri="{BB962C8B-B14F-4D97-AF65-F5344CB8AC3E}">
        <p14:creationId xmlns:p14="http://schemas.microsoft.com/office/powerpoint/2010/main" val="32389324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a:lnSpc>
                <a:spcPct val="115000"/>
              </a:lnSpc>
              <a:spcAft>
                <a:spcPts val="1000"/>
              </a:spcAft>
            </a:pPr>
            <a:r>
              <a:rPr lang="sv-SE" sz="1800">
                <a:effectLst/>
                <a:latin typeface="Calibri" panose="020F0502020204030204" pitchFamily="34" charset="0"/>
                <a:ea typeface="Calibri" panose="020F0502020204030204" pitchFamily="34" charset="0"/>
                <a:cs typeface="Times New Roman" panose="02020603050405020304" pitchFamily="18" charset="0"/>
              </a:rPr>
              <a:t>Utgångspunkten för en vårdtjänst är </a:t>
            </a:r>
            <a:r>
              <a:rPr lang="sv-SE" sz="1800" b="1">
                <a:effectLst/>
                <a:latin typeface="Calibri" panose="020F0502020204030204" pitchFamily="34" charset="0"/>
                <a:ea typeface="Calibri" panose="020F0502020204030204" pitchFamily="34" charset="0"/>
                <a:cs typeface="Times New Roman" panose="02020603050405020304" pitchFamily="18" charset="0"/>
              </a:rPr>
              <a:t>Kunskap </a:t>
            </a:r>
            <a:r>
              <a:rPr lang="sv-SE" sz="1800">
                <a:effectLst/>
                <a:latin typeface="Calibri" panose="020F0502020204030204" pitchFamily="34" charset="0"/>
                <a:ea typeface="Calibri" panose="020F0502020204030204" pitchFamily="34" charset="0"/>
                <a:cs typeface="Times New Roman" panose="02020603050405020304" pitchFamily="18" charset="0"/>
              </a:rPr>
              <a:t>(se figur 2) som ständigt förädlas genom vetenskap och forskning. Kunskap publiceras i medicinska tidskrifter, Socialstyrelsens kunskapsstöd och regler samt motsvarande publikationer från andra myndigheter. Men kunskap omfattar också den erfarenhet som var och en i hälso- och sjukvårdspersonalen skaffar sig i verksamheten. Kunskap kan göras tillgänglig i dokumentationssystem som del av beslutsstöd. </a:t>
            </a:r>
            <a:r>
              <a:rPr lang="sv-SE" sz="1800">
                <a:effectLst/>
                <a:latin typeface="Calibri" panose="020F0502020204030204" pitchFamily="34" charset="0"/>
                <a:ea typeface="Calibri" panose="020F0502020204030204" pitchFamily="34" charset="0"/>
                <a:cs typeface="Calibri" panose="020F0502020204030204" pitchFamily="34" charset="0"/>
              </a:rPr>
              <a:t>I medicinska riktlinjer (nationella/regionala/lokala) tas kunskapen tillvara och kan utnyttjas i konkreta vårdprogram. Det är på den nivån som nationella och regionala tjänster skapas.</a:t>
            </a:r>
            <a:endParaRPr lang="sv-SE" sz="18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sv-SE" sz="1800" b="1">
                <a:effectLst/>
                <a:latin typeface="Calibri" panose="020F0502020204030204" pitchFamily="34" charset="0"/>
                <a:ea typeface="Calibri" panose="020F0502020204030204" pitchFamily="34" charset="0"/>
                <a:cs typeface="Calibri" panose="020F0502020204030204" pitchFamily="34" charset="0"/>
              </a:rPr>
              <a:t>Nationella/regionala aktiviteter och tjänster </a:t>
            </a:r>
            <a:r>
              <a:rPr lang="sv-SE" sz="1800">
                <a:effectLst/>
                <a:latin typeface="Calibri" panose="020F0502020204030204" pitchFamily="34" charset="0"/>
                <a:ea typeface="Calibri" panose="020F0502020204030204" pitchFamily="34" charset="0"/>
                <a:cs typeface="Calibri" panose="020F0502020204030204" pitchFamily="34" charset="0"/>
              </a:rPr>
              <a:t>är de tjänster som tryggar att huvudmannen lever upp till sin skyldighet enligt hälso- och sjukvårdslagen </a:t>
            </a:r>
            <a:r>
              <a:rPr lang="sv-SE" sz="1800">
                <a:effectLst/>
                <a:latin typeface="Calibri" panose="020F0502020204030204" pitchFamily="34" charset="0"/>
                <a:ea typeface="Calibri" panose="020F0502020204030204" pitchFamily="34" charset="0"/>
                <a:cs typeface="Times New Roman" panose="02020603050405020304" pitchFamily="18" charset="0"/>
              </a:rPr>
              <a:t>2017:30 2 kap. 2§ att invånarna i huvudmannens geografiska område ska få tillgång till hälso- och sjukvård. Sådana tjänster bygger på ett kunskapsunderlag och tjänar till vägledning när vården planeras. Huvudmannen kan producera tjänsterna i egen regi eller uppdra åt externa hälso- och sjukvårdsproducenter (vårdgivare) att göra det.</a:t>
            </a:r>
          </a:p>
          <a:p>
            <a:pPr>
              <a:lnSpc>
                <a:spcPct val="115000"/>
              </a:lnSpc>
              <a:spcAft>
                <a:spcPts val="1000"/>
              </a:spcAft>
            </a:pPr>
            <a:r>
              <a:rPr lang="sv-SE" sz="1800">
                <a:effectLst/>
                <a:latin typeface="Calibri" panose="020F0502020204030204" pitchFamily="34" charset="0"/>
                <a:ea typeface="Calibri" panose="020F0502020204030204" pitchFamily="34" charset="0"/>
                <a:cs typeface="Times New Roman" panose="02020603050405020304" pitchFamily="18" charset="0"/>
              </a:rPr>
              <a:t>Hälso- och sjukvårdsproducenterna skapar förutsättningar för aktiviteter (kompetens, resurser) vilka erbjuds som </a:t>
            </a:r>
            <a:r>
              <a:rPr lang="sv-SE" sz="1800" b="1">
                <a:effectLst/>
                <a:latin typeface="Calibri" panose="020F0502020204030204" pitchFamily="34" charset="0"/>
                <a:ea typeface="Calibri" panose="020F0502020204030204" pitchFamily="34" charset="0"/>
                <a:cs typeface="Times New Roman" panose="02020603050405020304" pitchFamily="18" charset="0"/>
              </a:rPr>
              <a:t>vårdtjänster</a:t>
            </a:r>
            <a:r>
              <a:rPr lang="sv-SE" sz="1800">
                <a:effectLst/>
                <a:latin typeface="Calibri" panose="020F0502020204030204" pitchFamily="34" charset="0"/>
                <a:ea typeface="Calibri" panose="020F0502020204030204" pitchFamily="34" charset="0"/>
                <a:cs typeface="Times New Roman" panose="02020603050405020304" pitchFamily="18" charset="0"/>
              </a:rPr>
              <a:t>. Dessa inkluderas i standardiserade vårdplaner och vårdförlopp, som är utgångspunkt för den individuella vårdplaneringen. En individuell vårdplan omfattar </a:t>
            </a:r>
            <a:r>
              <a:rPr lang="sv-SE" sz="1800" b="1">
                <a:effectLst/>
                <a:latin typeface="Calibri" panose="020F0502020204030204" pitchFamily="34" charset="0"/>
                <a:ea typeface="Calibri" panose="020F0502020204030204" pitchFamily="34" charset="0"/>
                <a:cs typeface="Times New Roman" panose="02020603050405020304" pitchFamily="18" charset="0"/>
              </a:rPr>
              <a:t>patientvårdtjänster</a:t>
            </a:r>
            <a:r>
              <a:rPr lang="sv-SE" sz="1800">
                <a:effectLst/>
                <a:latin typeface="Calibri" panose="020F0502020204030204" pitchFamily="34" charset="0"/>
                <a:ea typeface="Calibri" panose="020F0502020204030204" pitchFamily="34" charset="0"/>
                <a:cs typeface="Times New Roman" panose="02020603050405020304" pitchFamily="18" charset="0"/>
              </a:rPr>
              <a:t>, som avses användas för den enskilde och realiseras som </a:t>
            </a:r>
            <a:r>
              <a:rPr lang="sv-SE" sz="1800" b="1">
                <a:effectLst/>
                <a:latin typeface="Calibri" panose="020F0502020204030204" pitchFamily="34" charset="0"/>
                <a:ea typeface="Calibri" panose="020F0502020204030204" pitchFamily="34" charset="0"/>
                <a:cs typeface="Times New Roman" panose="02020603050405020304" pitchFamily="18" charset="0"/>
              </a:rPr>
              <a:t>vårdaktiviteter. </a:t>
            </a:r>
            <a:r>
              <a:rPr lang="sv-SE" sz="1800">
                <a:effectLst/>
                <a:latin typeface="Calibri" panose="020F0502020204030204" pitchFamily="34" charset="0"/>
                <a:ea typeface="Calibri" panose="020F0502020204030204" pitchFamily="34" charset="0"/>
                <a:cs typeface="Times New Roman" panose="02020603050405020304" pitchFamily="18" charset="0"/>
              </a:rPr>
              <a:t>När en vårdaktivitet genomförts (se figur 7, vänstra delen) kan resultatet av aktiviteten bedömas och därigenom en utvärdering av vårdtjänsten göras. Detta utfall ska införas i kunskapsbasen, vilket i första steget ofta sker genom att patienten diskuteras vid rond men också genom att utvärderingen dokumenteras så att den blir tillgänglig i ett automatiserat dokumentationssystems beslutsstöd. Med modern informationsteknik kan en </a:t>
            </a:r>
            <a:r>
              <a:rPr lang="sv-SE" sz="1800" err="1">
                <a:effectLst/>
                <a:latin typeface="Calibri" panose="020F0502020204030204" pitchFamily="34" charset="0"/>
                <a:ea typeface="Calibri" panose="020F0502020204030204" pitchFamily="34" charset="0"/>
                <a:cs typeface="Times New Roman" panose="02020603050405020304" pitchFamily="18" charset="0"/>
              </a:rPr>
              <a:t>informatiskt</a:t>
            </a:r>
            <a:r>
              <a:rPr lang="sv-SE" sz="1800">
                <a:effectLst/>
                <a:latin typeface="Calibri" panose="020F0502020204030204" pitchFamily="34" charset="0"/>
                <a:ea typeface="Calibri" panose="020F0502020204030204" pitchFamily="34" charset="0"/>
                <a:cs typeface="Times New Roman" panose="02020603050405020304" pitchFamily="18" charset="0"/>
              </a:rPr>
              <a:t> väl strukturerad information redan i realtid bidra till ett förädlat kunskapsunderlag. Kunskap, planering och erfarenhet av vårdtjänster och deras användning kan därigenom leda till en cyklisk utveckling av beslutsunderlag i den rutinmässiga vården (figur 8).</a:t>
            </a:r>
          </a:p>
          <a:p>
            <a:endParaRPr lang="sv-SE"/>
          </a:p>
        </p:txBody>
      </p:sp>
      <p:sp>
        <p:nvSpPr>
          <p:cNvPr id="4" name="Platshållare för bildnummer 3"/>
          <p:cNvSpPr>
            <a:spLocks noGrp="1"/>
          </p:cNvSpPr>
          <p:nvPr>
            <p:ph type="sldNum" sz="quarter" idx="5"/>
          </p:nvPr>
        </p:nvSpPr>
        <p:spPr/>
        <p:txBody>
          <a:bodyPr/>
          <a:lstStyle/>
          <a:p>
            <a:fld id="{AF9BC524-14D6-46BF-9D09-F5A9DD1C81A2}" type="slidenum">
              <a:rPr lang="sv-SE" smtClean="0"/>
              <a:t>4</a:t>
            </a:fld>
            <a:endParaRPr lang="sv-SE"/>
          </a:p>
        </p:txBody>
      </p:sp>
    </p:spTree>
    <p:extLst>
      <p:ext uri="{BB962C8B-B14F-4D97-AF65-F5344CB8AC3E}">
        <p14:creationId xmlns:p14="http://schemas.microsoft.com/office/powerpoint/2010/main" val="12331716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AF9BC524-14D6-46BF-9D09-F5A9DD1C81A2}" type="slidenum">
              <a:rPr lang="sv-SE" smtClean="0"/>
              <a:t>8</a:t>
            </a:fld>
            <a:endParaRPr lang="sv-SE" dirty="0"/>
          </a:p>
        </p:txBody>
      </p:sp>
    </p:spTree>
    <p:extLst>
      <p:ext uri="{BB962C8B-B14F-4D97-AF65-F5344CB8AC3E}">
        <p14:creationId xmlns:p14="http://schemas.microsoft.com/office/powerpoint/2010/main" val="8508505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342900" lvl="0" indent="-342900">
              <a:lnSpc>
                <a:spcPct val="107000"/>
              </a:lnSpc>
              <a:spcAft>
                <a:spcPts val="800"/>
              </a:spcAft>
              <a:buFont typeface="Calibri" panose="020F0502020204030204" pitchFamily="34" charset="0"/>
              <a:buChar char="-"/>
            </a:pPr>
            <a:r>
              <a:rPr lang="sv-SE" sz="1800">
                <a:effectLst/>
                <a:latin typeface="Calibri" panose="020F0502020204030204" pitchFamily="34" charset="0"/>
                <a:ea typeface="Calibri" panose="020F0502020204030204" pitchFamily="34" charset="0"/>
                <a:cs typeface="Times New Roman" panose="02020603050405020304" pitchFamily="18" charset="0"/>
              </a:rPr>
              <a:t>Huvudmannens ansvarar för att identifiera/tydliggöra befolkningens nuvarande och framtida </a:t>
            </a:r>
            <a:r>
              <a:rPr lang="sv-SE" sz="1800" b="1">
                <a:effectLst/>
                <a:latin typeface="Calibri" panose="020F0502020204030204" pitchFamily="34" charset="0"/>
                <a:ea typeface="Calibri" panose="020F0502020204030204" pitchFamily="34" charset="0"/>
                <a:cs typeface="Times New Roman" panose="02020603050405020304" pitchFamily="18" charset="0"/>
              </a:rPr>
              <a:t>vårdbehov</a:t>
            </a:r>
            <a:r>
              <a:rPr lang="sv-SE" sz="1800">
                <a:effectLst/>
                <a:latin typeface="Calibri" panose="020F0502020204030204" pitchFamily="34" charset="0"/>
                <a:ea typeface="Calibri" panose="020F0502020204030204" pitchFamily="34" charset="0"/>
                <a:cs typeface="Times New Roman" panose="02020603050405020304" pitchFamily="18" charset="0"/>
              </a:rPr>
              <a:t> hos sin befolkning </a:t>
            </a:r>
          </a:p>
          <a:p>
            <a:pPr marL="342900" lvl="0" indent="-342900">
              <a:lnSpc>
                <a:spcPct val="107000"/>
              </a:lnSpc>
              <a:spcAft>
                <a:spcPts val="800"/>
              </a:spcAft>
              <a:buFont typeface="Calibri" panose="020F0502020204030204" pitchFamily="34" charset="0"/>
              <a:buChar char="-"/>
            </a:pPr>
            <a:r>
              <a:rPr lang="sv-SE" sz="1800">
                <a:effectLst/>
                <a:latin typeface="Calibri" panose="020F0502020204030204" pitchFamily="34" charset="0"/>
                <a:ea typeface="Calibri" panose="020F0502020204030204" pitchFamily="34" charset="0"/>
                <a:cs typeface="Times New Roman" panose="02020603050405020304" pitchFamily="18" charset="0"/>
              </a:rPr>
              <a:t>Huvudmannens ansvar att utifrån behovsbilden tillse (genom </a:t>
            </a:r>
            <a:r>
              <a:rPr lang="sv-SE" sz="1800" b="1">
                <a:effectLst/>
                <a:latin typeface="Calibri" panose="020F0502020204030204" pitchFamily="34" charset="0"/>
                <a:ea typeface="Calibri" panose="020F0502020204030204" pitchFamily="34" charset="0"/>
                <a:cs typeface="Times New Roman" panose="02020603050405020304" pitchFamily="18" charset="0"/>
              </a:rPr>
              <a:t>avtal</a:t>
            </a:r>
            <a:r>
              <a:rPr lang="sv-SE" sz="1800">
                <a:effectLst/>
                <a:latin typeface="Calibri" panose="020F0502020204030204" pitchFamily="34" charset="0"/>
                <a:ea typeface="Calibri" panose="020F0502020204030204" pitchFamily="34" charset="0"/>
                <a:cs typeface="Times New Roman" panose="02020603050405020304" pitchFamily="18" charset="0"/>
              </a:rPr>
              <a:t>) att det finns utförare som har </a:t>
            </a:r>
            <a:r>
              <a:rPr lang="sv-SE" sz="1800" b="1">
                <a:effectLst/>
                <a:latin typeface="Calibri" panose="020F0502020204030204" pitchFamily="34" charset="0"/>
                <a:ea typeface="Calibri" panose="020F0502020204030204" pitchFamily="34" charset="0"/>
                <a:cs typeface="Times New Roman" panose="02020603050405020304" pitchFamily="18" charset="0"/>
              </a:rPr>
              <a:t>uppdrag</a:t>
            </a:r>
            <a:r>
              <a:rPr lang="sv-SE" sz="1800">
                <a:effectLst/>
                <a:latin typeface="Calibri" panose="020F0502020204030204" pitchFamily="34" charset="0"/>
                <a:ea typeface="Calibri" panose="020F0502020204030204" pitchFamily="34" charset="0"/>
                <a:cs typeface="Times New Roman" panose="02020603050405020304" pitchFamily="18" charset="0"/>
              </a:rPr>
              <a:t> att bedriva </a:t>
            </a:r>
            <a:r>
              <a:rPr lang="sv-SE" sz="1800" b="1">
                <a:effectLst/>
                <a:latin typeface="Calibri" panose="020F0502020204030204" pitchFamily="34" charset="0"/>
                <a:ea typeface="Calibri" panose="020F0502020204030204" pitchFamily="34" charset="0"/>
                <a:cs typeface="Times New Roman" panose="02020603050405020304" pitchFamily="18" charset="0"/>
              </a:rPr>
              <a:t>viss typ av verksamhet </a:t>
            </a:r>
            <a:r>
              <a:rPr lang="sv-SE" sz="1800">
                <a:effectLst/>
                <a:latin typeface="Calibri" panose="020F0502020204030204" pitchFamily="34" charset="0"/>
                <a:ea typeface="Calibri" panose="020F0502020204030204" pitchFamily="34" charset="0"/>
                <a:cs typeface="Times New Roman" panose="02020603050405020304" pitchFamily="18" charset="0"/>
              </a:rPr>
              <a:t>och därmed tillhandahålla sådana </a:t>
            </a:r>
            <a:r>
              <a:rPr lang="sv-SE" sz="1800" b="1">
                <a:effectLst/>
                <a:latin typeface="Calibri" panose="020F0502020204030204" pitchFamily="34" charset="0"/>
                <a:ea typeface="Calibri" panose="020F0502020204030204" pitchFamily="34" charset="0"/>
                <a:cs typeface="Times New Roman" panose="02020603050405020304" pitchFamily="18" charset="0"/>
              </a:rPr>
              <a:t>vårdtjänster </a:t>
            </a:r>
            <a:r>
              <a:rPr lang="sv-SE" sz="1800">
                <a:effectLst/>
                <a:latin typeface="Calibri" panose="020F0502020204030204" pitchFamily="34" charset="0"/>
                <a:ea typeface="Calibri" panose="020F0502020204030204" pitchFamily="34" charset="0"/>
                <a:cs typeface="Times New Roman" panose="02020603050405020304" pitchFamily="18" charset="0"/>
              </a:rPr>
              <a:t>som ingår i verksamheten. (Avtal – ersättningsregler)</a:t>
            </a:r>
          </a:p>
          <a:p>
            <a:pPr marL="342900" lvl="0" indent="-342900">
              <a:lnSpc>
                <a:spcPct val="107000"/>
              </a:lnSpc>
              <a:spcAft>
                <a:spcPts val="800"/>
              </a:spcAft>
              <a:buFont typeface="Calibri" panose="020F0502020204030204" pitchFamily="34" charset="0"/>
              <a:buChar char="-"/>
            </a:pPr>
            <a:r>
              <a:rPr lang="sv-SE" sz="1800">
                <a:effectLst/>
                <a:latin typeface="Calibri" panose="020F0502020204030204" pitchFamily="34" charset="0"/>
                <a:ea typeface="Calibri" panose="020F0502020204030204" pitchFamily="34" charset="0"/>
                <a:cs typeface="Times New Roman" panose="02020603050405020304" pitchFamily="18" charset="0"/>
              </a:rPr>
              <a:t>Uppdragen med beskrivna verksamheter och tillhörande vårdtjänster utgör grunden för </a:t>
            </a:r>
            <a:r>
              <a:rPr lang="sv-SE" sz="1800" b="1">
                <a:effectLst/>
                <a:latin typeface="Calibri" panose="020F0502020204030204" pitchFamily="34" charset="0"/>
                <a:ea typeface="Calibri" panose="020F0502020204030204" pitchFamily="34" charset="0"/>
                <a:cs typeface="Times New Roman" panose="02020603050405020304" pitchFamily="18" charset="0"/>
              </a:rPr>
              <a:t>vårdtjänstutbudet</a:t>
            </a:r>
            <a:r>
              <a:rPr lang="sv-SE" sz="1800">
                <a:effectLst/>
                <a:latin typeface="Calibri" panose="020F0502020204030204" pitchFamily="34" charset="0"/>
                <a:ea typeface="Calibri" panose="020F0502020204030204" pitchFamily="34" charset="0"/>
                <a:cs typeface="Times New Roman" panose="02020603050405020304" pitchFamily="18" charset="0"/>
              </a:rPr>
              <a:t> exempelvis regionalt vårdtjänstutbud</a:t>
            </a:r>
          </a:p>
          <a:p>
            <a:pPr marL="342900" lvl="0" indent="-342900">
              <a:lnSpc>
                <a:spcPct val="107000"/>
              </a:lnSpc>
              <a:spcAft>
                <a:spcPts val="800"/>
              </a:spcAft>
              <a:buFont typeface="Calibri" panose="020F0502020204030204" pitchFamily="34" charset="0"/>
              <a:buChar char="-"/>
            </a:pPr>
            <a:r>
              <a:rPr lang="sv-SE" sz="1800">
                <a:effectLst/>
                <a:latin typeface="Calibri" panose="020F0502020204030204" pitchFamily="34" charset="0"/>
                <a:ea typeface="Calibri" panose="020F0502020204030204" pitchFamily="34" charset="0"/>
                <a:cs typeface="Times New Roman" panose="02020603050405020304" pitchFamily="18" charset="0"/>
              </a:rPr>
              <a:t>Varje </a:t>
            </a:r>
            <a:r>
              <a:rPr lang="sv-SE" sz="1800" b="1">
                <a:effectLst/>
                <a:latin typeface="Calibri" panose="020F0502020204030204" pitchFamily="34" charset="0"/>
                <a:ea typeface="Calibri" panose="020F0502020204030204" pitchFamily="34" charset="0"/>
                <a:cs typeface="Times New Roman" panose="02020603050405020304" pitchFamily="18" charset="0"/>
              </a:rPr>
              <a:t>organisatorisk enhet</a:t>
            </a:r>
            <a:r>
              <a:rPr lang="sv-SE" sz="1800">
                <a:effectLst/>
                <a:latin typeface="Calibri" panose="020F0502020204030204" pitchFamily="34" charset="0"/>
                <a:ea typeface="Calibri" panose="020F0502020204030204" pitchFamily="34" charset="0"/>
                <a:cs typeface="Times New Roman" panose="02020603050405020304" pitchFamily="18" charset="0"/>
              </a:rPr>
              <a:t> som pekas ut i uppdragen har sin del i det regionala vårdtjänstutbudet</a:t>
            </a:r>
          </a:p>
          <a:p>
            <a:pPr marL="342900" lvl="0" indent="-342900">
              <a:lnSpc>
                <a:spcPct val="107000"/>
              </a:lnSpc>
              <a:spcAft>
                <a:spcPts val="800"/>
              </a:spcAft>
              <a:buFont typeface="Calibri" panose="020F0502020204030204" pitchFamily="34" charset="0"/>
              <a:buChar char="-"/>
            </a:pPr>
            <a:r>
              <a:rPr lang="sv-SE" sz="1800">
                <a:effectLst/>
                <a:latin typeface="Calibri" panose="020F0502020204030204" pitchFamily="34" charset="0"/>
                <a:ea typeface="Calibri" panose="020F0502020204030204" pitchFamily="34" charset="0"/>
                <a:cs typeface="Times New Roman" panose="02020603050405020304" pitchFamily="18" charset="0"/>
              </a:rPr>
              <a:t>Invånare, patienter samt professionella vårdaktörer kan utifrån aktuellt vårdtjänstutbud söka efter och hitta vem (organisatorisk enhet) som gör vad (producentvårdtjänst) och var dessa tillhandahålls</a:t>
            </a:r>
          </a:p>
          <a:p>
            <a:pPr marL="342900" lvl="0" indent="-342900">
              <a:lnSpc>
                <a:spcPct val="107000"/>
              </a:lnSpc>
              <a:spcAft>
                <a:spcPts val="800"/>
              </a:spcAft>
              <a:buFont typeface="Calibri" panose="020F0502020204030204" pitchFamily="34" charset="0"/>
              <a:buChar char="-"/>
            </a:pPr>
            <a:r>
              <a:rPr lang="sv-SE" sz="1800">
                <a:effectLst/>
                <a:latin typeface="Calibri" panose="020F0502020204030204" pitchFamily="34" charset="0"/>
                <a:ea typeface="Calibri" panose="020F0502020204030204" pitchFamily="34" charset="0"/>
                <a:cs typeface="Times New Roman" panose="02020603050405020304" pitchFamily="18" charset="0"/>
              </a:rPr>
              <a:t>Vårdtjänster och tillhörande vårdaktiviteter i vårdtjänstutbudet är utgångspunkten för de </a:t>
            </a:r>
            <a:r>
              <a:rPr lang="sv-SE" sz="1800" b="1">
                <a:effectLst/>
                <a:latin typeface="Calibri" panose="020F0502020204030204" pitchFamily="34" charset="0"/>
                <a:ea typeface="Calibri" panose="020F0502020204030204" pitchFamily="34" charset="0"/>
                <a:cs typeface="Times New Roman" panose="02020603050405020304" pitchFamily="18" charset="0"/>
              </a:rPr>
              <a:t>patientvårdtjänster</a:t>
            </a:r>
            <a:r>
              <a:rPr lang="sv-SE" sz="1800">
                <a:effectLst/>
                <a:latin typeface="Calibri" panose="020F0502020204030204" pitchFamily="34" charset="0"/>
                <a:ea typeface="Calibri" panose="020F0502020204030204" pitchFamily="34" charset="0"/>
                <a:cs typeface="Times New Roman" panose="02020603050405020304" pitchFamily="18" charset="0"/>
              </a:rPr>
              <a:t> med tillhörande </a:t>
            </a:r>
            <a:r>
              <a:rPr lang="sv-SE" sz="1800" b="1">
                <a:effectLst/>
                <a:latin typeface="Calibri" panose="020F0502020204030204" pitchFamily="34" charset="0"/>
                <a:ea typeface="Calibri" panose="020F0502020204030204" pitchFamily="34" charset="0"/>
                <a:cs typeface="Times New Roman" panose="02020603050405020304" pitchFamily="18" charset="0"/>
              </a:rPr>
              <a:t>patientvårdaktiviteter</a:t>
            </a:r>
            <a:r>
              <a:rPr lang="sv-SE" sz="1800">
                <a:effectLst/>
                <a:latin typeface="Calibri" panose="020F0502020204030204" pitchFamily="34" charset="0"/>
                <a:ea typeface="Calibri" panose="020F0502020204030204" pitchFamily="34" charset="0"/>
                <a:cs typeface="Times New Roman" panose="02020603050405020304" pitchFamily="18" charset="0"/>
              </a:rPr>
              <a:t> som planeras och sedan utförs för en viss enskild patient</a:t>
            </a:r>
          </a:p>
          <a:p>
            <a:pPr marL="342900" lvl="0" indent="-342900">
              <a:lnSpc>
                <a:spcPct val="107000"/>
              </a:lnSpc>
              <a:spcAft>
                <a:spcPts val="800"/>
              </a:spcAft>
              <a:buFont typeface="Calibri" panose="020F0502020204030204" pitchFamily="34" charset="0"/>
              <a:buChar char="-"/>
            </a:pPr>
            <a:r>
              <a:rPr lang="sv-SE" sz="1800">
                <a:effectLst/>
                <a:latin typeface="Calibri" panose="020F0502020204030204" pitchFamily="34" charset="0"/>
                <a:ea typeface="Calibri" panose="020F0502020204030204" pitchFamily="34" charset="0"/>
                <a:cs typeface="Times New Roman" panose="02020603050405020304" pitchFamily="18" charset="0"/>
              </a:rPr>
              <a:t>Utförda patientvårdtjänster ligger till grund för </a:t>
            </a:r>
            <a:r>
              <a:rPr lang="sv-SE" sz="1800" b="1">
                <a:effectLst/>
                <a:latin typeface="Calibri" panose="020F0502020204030204" pitchFamily="34" charset="0"/>
                <a:ea typeface="Calibri" panose="020F0502020204030204" pitchFamily="34" charset="0"/>
                <a:cs typeface="Times New Roman" panose="02020603050405020304" pitchFamily="18" charset="0"/>
              </a:rPr>
              <a:t>ersättning</a:t>
            </a:r>
            <a:r>
              <a:rPr lang="sv-SE" sz="1800">
                <a:effectLst/>
                <a:latin typeface="Calibri" panose="020F0502020204030204" pitchFamily="34" charset="0"/>
                <a:ea typeface="Calibri" panose="020F0502020204030204" pitchFamily="34" charset="0"/>
                <a:cs typeface="Times New Roman" panose="02020603050405020304" pitchFamily="18" charset="0"/>
              </a:rPr>
              <a:t> och </a:t>
            </a:r>
            <a:r>
              <a:rPr lang="sv-SE" sz="1800" b="1">
                <a:effectLst/>
                <a:latin typeface="Calibri" panose="020F0502020204030204" pitchFamily="34" charset="0"/>
                <a:ea typeface="Calibri" panose="020F0502020204030204" pitchFamily="34" charset="0"/>
                <a:cs typeface="Times New Roman" panose="02020603050405020304" pitchFamily="18" charset="0"/>
              </a:rPr>
              <a:t>uppföljning</a:t>
            </a:r>
            <a:r>
              <a:rPr lang="sv-SE" sz="1800">
                <a:effectLst/>
                <a:latin typeface="Calibri" panose="020F0502020204030204" pitchFamily="34" charset="0"/>
                <a:ea typeface="Calibri" panose="020F0502020204030204" pitchFamily="34" charset="0"/>
                <a:cs typeface="Times New Roman" panose="02020603050405020304" pitchFamily="18" charset="0"/>
              </a:rPr>
              <a:t>. Uppföljning dels mot avtal, dels mot behovsbilden.</a:t>
            </a:r>
          </a:p>
        </p:txBody>
      </p:sp>
      <p:sp>
        <p:nvSpPr>
          <p:cNvPr id="4" name="Platshållare för bildnummer 3"/>
          <p:cNvSpPr>
            <a:spLocks noGrp="1"/>
          </p:cNvSpPr>
          <p:nvPr>
            <p:ph type="sldNum" sz="quarter" idx="5"/>
          </p:nvPr>
        </p:nvSpPr>
        <p:spPr/>
        <p:txBody>
          <a:bodyPr/>
          <a:lstStyle/>
          <a:p>
            <a:fld id="{AF9BC524-14D6-46BF-9D09-F5A9DD1C81A2}" type="slidenum">
              <a:rPr lang="sv-SE" smtClean="0"/>
              <a:t>9</a:t>
            </a:fld>
            <a:endParaRPr lang="sv-SE"/>
          </a:p>
        </p:txBody>
      </p:sp>
    </p:spTree>
    <p:extLst>
      <p:ext uri="{BB962C8B-B14F-4D97-AF65-F5344CB8AC3E}">
        <p14:creationId xmlns:p14="http://schemas.microsoft.com/office/powerpoint/2010/main" val="24311511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800">
                <a:effectLst/>
                <a:latin typeface="Calibri" panose="020F0502020204030204" pitchFamily="34" charset="0"/>
                <a:ea typeface="Calibri" panose="020F0502020204030204" pitchFamily="34" charset="0"/>
                <a:cs typeface="Times New Roman" panose="02020603050405020304" pitchFamily="18" charset="0"/>
              </a:rPr>
              <a:t>Liksom en aktivitet kan bestå av flera delaktiviteter kan en tjänst vara uppbyggd av en grupp aktiviteter. Med utgångspunkt från dem går det att på ett standardiserat sätt beskriva innehållet i ett utbud eller ett uppdrag. Den som erbjuder sig att utföra tjänster har ett </a:t>
            </a:r>
            <a:r>
              <a:rPr lang="sv-SE" sz="1800" b="1">
                <a:effectLst/>
                <a:latin typeface="Calibri" panose="020F0502020204030204" pitchFamily="34" charset="0"/>
                <a:ea typeface="Calibri" panose="020F0502020204030204" pitchFamily="34" charset="0"/>
                <a:cs typeface="Times New Roman" panose="02020603050405020304" pitchFamily="18" charset="0"/>
              </a:rPr>
              <a:t>utbud</a:t>
            </a:r>
            <a:r>
              <a:rPr lang="sv-SE" sz="1800">
                <a:effectLst/>
                <a:latin typeface="Calibri" panose="020F0502020204030204" pitchFamily="34" charset="0"/>
                <a:ea typeface="Calibri" panose="020F0502020204030204" pitchFamily="34" charset="0"/>
                <a:cs typeface="Times New Roman" panose="02020603050405020304" pitchFamily="18" charset="0"/>
              </a:rPr>
              <a:t> av sådana. Den som beställer tjänsterna (huvudmannen) ger utföraren ett </a:t>
            </a:r>
            <a:r>
              <a:rPr lang="sv-SE" sz="1800" b="1">
                <a:effectLst/>
                <a:latin typeface="Calibri" panose="020F0502020204030204" pitchFamily="34" charset="0"/>
                <a:ea typeface="Calibri" panose="020F0502020204030204" pitchFamily="34" charset="0"/>
                <a:cs typeface="Times New Roman" panose="02020603050405020304" pitchFamily="18" charset="0"/>
              </a:rPr>
              <a:t>uppdrag</a:t>
            </a:r>
            <a:r>
              <a:rPr lang="sv-SE" sz="1800">
                <a:effectLst/>
                <a:latin typeface="Calibri" panose="020F0502020204030204" pitchFamily="34" charset="0"/>
                <a:ea typeface="Calibri" panose="020F0502020204030204" pitchFamily="34" charset="0"/>
                <a:cs typeface="Times New Roman" panose="02020603050405020304" pitchFamily="18" charset="0"/>
              </a:rPr>
              <a:t> att utföra tjänster. Uppdrag kan vara en upphandlad överenskommelse med en privat vårdgivare, men den kan också utgöras av en vårdöverenskommelse, där en enhet tillhör huvudmannen och får uppdrag att utföra en grupp av tjänster. Uppdragen kan sedan vidare grupperas till verksamhetsområden och specialiteter. Genom att utgå från samma grundkomponenter så skapas en bättre möjlighet för samverkan och uppföljning, än som är möjligt om detta beskrivs med fritext. </a:t>
            </a:r>
          </a:p>
          <a:p>
            <a:endParaRPr lang="sv-SE"/>
          </a:p>
        </p:txBody>
      </p:sp>
      <p:sp>
        <p:nvSpPr>
          <p:cNvPr id="4" name="Platshållare för bildnummer 3"/>
          <p:cNvSpPr>
            <a:spLocks noGrp="1"/>
          </p:cNvSpPr>
          <p:nvPr>
            <p:ph type="sldNum" sz="quarter" idx="5"/>
          </p:nvPr>
        </p:nvSpPr>
        <p:spPr/>
        <p:txBody>
          <a:bodyPr/>
          <a:lstStyle/>
          <a:p>
            <a:fld id="{AF9BC524-14D6-46BF-9D09-F5A9DD1C81A2}" type="slidenum">
              <a:rPr lang="sv-SE" smtClean="0"/>
              <a:t>12</a:t>
            </a:fld>
            <a:endParaRPr lang="sv-SE"/>
          </a:p>
        </p:txBody>
      </p:sp>
    </p:spTree>
    <p:extLst>
      <p:ext uri="{BB962C8B-B14F-4D97-AF65-F5344CB8AC3E}">
        <p14:creationId xmlns:p14="http://schemas.microsoft.com/office/powerpoint/2010/main" val="388375234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pic>
        <p:nvPicPr>
          <p:cNvPr id="7" name="Bildobjekt 6">
            <a:extLst>
              <a:ext uri="{FF2B5EF4-FFF2-40B4-BE49-F238E27FC236}">
                <a16:creationId xmlns:a16="http://schemas.microsoft.com/office/drawing/2014/main" id="{9BC98600-7137-5D1C-0F3A-03D99F4995AB}"/>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3030499" y="945584"/>
            <a:ext cx="9161501" cy="5910066"/>
          </a:xfrm>
          <a:prstGeom prst="rect">
            <a:avLst/>
          </a:prstGeom>
        </p:spPr>
      </p:pic>
      <p:pic>
        <p:nvPicPr>
          <p:cNvPr id="8" name="Bildobjekt 7">
            <a:extLst>
              <a:ext uri="{FF2B5EF4-FFF2-40B4-BE49-F238E27FC236}">
                <a16:creationId xmlns:a16="http://schemas.microsoft.com/office/drawing/2014/main" id="{48A52C8C-9C82-1EF2-641E-FFA1F29E9244}"/>
              </a:ext>
            </a:extLst>
          </p:cNvPr>
          <p:cNvPicPr>
            <a:picLocks noChangeAspect="1"/>
          </p:cNvPicPr>
          <p:nvPr userDrawn="1"/>
        </p:nvPicPr>
        <p:blipFill rotWithShape="1">
          <a:blip r:embed="rId3" cstate="print">
            <a:extLst>
              <a:ext uri="{28A0092B-C50C-407E-A947-70E740481C1C}">
                <a14:useLocalDpi xmlns:a14="http://schemas.microsoft.com/office/drawing/2010/main"/>
              </a:ext>
            </a:extLst>
          </a:blip>
          <a:srcRect/>
          <a:stretch/>
        </p:blipFill>
        <p:spPr>
          <a:xfrm>
            <a:off x="0" y="945584"/>
            <a:ext cx="3139440" cy="5912416"/>
          </a:xfrm>
          <a:prstGeom prst="rect">
            <a:avLst/>
          </a:prstGeom>
        </p:spPr>
      </p:pic>
      <p:sp>
        <p:nvSpPr>
          <p:cNvPr id="2" name="Rubrik 1">
            <a:extLst>
              <a:ext uri="{FF2B5EF4-FFF2-40B4-BE49-F238E27FC236}">
                <a16:creationId xmlns:a16="http://schemas.microsoft.com/office/drawing/2014/main" id="{6B10022C-A4A9-D0B9-52B8-0407CDF22F30}"/>
              </a:ext>
            </a:extLst>
          </p:cNvPr>
          <p:cNvSpPr>
            <a:spLocks noGrp="1"/>
          </p:cNvSpPr>
          <p:nvPr>
            <p:ph type="ctrTitle"/>
          </p:nvPr>
        </p:nvSpPr>
        <p:spPr>
          <a:xfrm>
            <a:off x="792000" y="1515600"/>
            <a:ext cx="9144000" cy="2387600"/>
          </a:xfrm>
        </p:spPr>
        <p:txBody>
          <a:bodyPr anchor="b"/>
          <a:lstStyle>
            <a:lvl1pPr algn="l">
              <a:defRPr sz="3200">
                <a:solidFill>
                  <a:schemeClr val="bg1"/>
                </a:solidFill>
              </a:defRPr>
            </a:lvl1pPr>
          </a:lstStyle>
          <a:p>
            <a:r>
              <a:rPr lang="sv-SE"/>
              <a:t>Klicka här för att ändra mall för rubrikformat</a:t>
            </a:r>
            <a:endParaRPr lang="sv-SE" dirty="0"/>
          </a:p>
        </p:txBody>
      </p:sp>
      <p:sp>
        <p:nvSpPr>
          <p:cNvPr id="3" name="Underrubrik 2">
            <a:extLst>
              <a:ext uri="{FF2B5EF4-FFF2-40B4-BE49-F238E27FC236}">
                <a16:creationId xmlns:a16="http://schemas.microsoft.com/office/drawing/2014/main" id="{E88DBF4E-4B9D-6DE8-C6D9-809AF2598F6D}"/>
              </a:ext>
            </a:extLst>
          </p:cNvPr>
          <p:cNvSpPr>
            <a:spLocks noGrp="1"/>
          </p:cNvSpPr>
          <p:nvPr>
            <p:ph type="subTitle" idx="1"/>
          </p:nvPr>
        </p:nvSpPr>
        <p:spPr>
          <a:xfrm>
            <a:off x="792000" y="4107600"/>
            <a:ext cx="9144000" cy="1655762"/>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endParaRPr lang="sv-SE" dirty="0"/>
          </a:p>
        </p:txBody>
      </p:sp>
      <p:sp>
        <p:nvSpPr>
          <p:cNvPr id="4" name="Platshållare för datum 3">
            <a:extLst>
              <a:ext uri="{FF2B5EF4-FFF2-40B4-BE49-F238E27FC236}">
                <a16:creationId xmlns:a16="http://schemas.microsoft.com/office/drawing/2014/main" id="{4DB7B66A-4CFD-16F5-478C-5FB1FEFE1D9E}"/>
              </a:ext>
            </a:extLst>
          </p:cNvPr>
          <p:cNvSpPr>
            <a:spLocks noGrp="1"/>
          </p:cNvSpPr>
          <p:nvPr>
            <p:ph type="dt" sz="half" idx="10"/>
          </p:nvPr>
        </p:nvSpPr>
        <p:spPr/>
        <p:txBody>
          <a:bodyPr/>
          <a:lstStyle/>
          <a:p>
            <a:fld id="{86F1A661-094B-B342-AD28-CF7465039B36}" type="datetimeFigureOut">
              <a:rPr lang="sv-SE" smtClean="0"/>
              <a:t>2023-04-03</a:t>
            </a:fld>
            <a:endParaRPr lang="sv-SE" dirty="0"/>
          </a:p>
        </p:txBody>
      </p:sp>
      <p:sp>
        <p:nvSpPr>
          <p:cNvPr id="5" name="Platshållare för sidfot 4">
            <a:extLst>
              <a:ext uri="{FF2B5EF4-FFF2-40B4-BE49-F238E27FC236}">
                <a16:creationId xmlns:a16="http://schemas.microsoft.com/office/drawing/2014/main" id="{C0D4F604-2B67-3594-0CE0-D1FAE2984E49}"/>
              </a:ext>
            </a:extLst>
          </p:cNvPr>
          <p:cNvSpPr>
            <a:spLocks noGrp="1"/>
          </p:cNvSpPr>
          <p:nvPr>
            <p:ph type="ftr" sz="quarter" idx="11"/>
          </p:nvPr>
        </p:nvSpPr>
        <p:spPr/>
        <p:txBody>
          <a:bodyPr/>
          <a:lstStyle/>
          <a:p>
            <a:endParaRPr lang="sv-SE" dirty="0"/>
          </a:p>
        </p:txBody>
      </p:sp>
      <p:sp>
        <p:nvSpPr>
          <p:cNvPr id="6" name="Platshållare för bildnummer 5">
            <a:extLst>
              <a:ext uri="{FF2B5EF4-FFF2-40B4-BE49-F238E27FC236}">
                <a16:creationId xmlns:a16="http://schemas.microsoft.com/office/drawing/2014/main" id="{6010DB6E-1B1D-5345-D90E-57CC2135E0BC}"/>
              </a:ext>
            </a:extLst>
          </p:cNvPr>
          <p:cNvSpPr>
            <a:spLocks noGrp="1"/>
          </p:cNvSpPr>
          <p:nvPr>
            <p:ph type="sldNum" sz="quarter" idx="12"/>
          </p:nvPr>
        </p:nvSpPr>
        <p:spPr/>
        <p:txBody>
          <a:bodyPr/>
          <a:lstStyle/>
          <a:p>
            <a:fld id="{989F7FE3-7085-CA44-8265-BC4AF72806EA}" type="slidenum">
              <a:rPr lang="sv-SE" smtClean="0"/>
              <a:t>‹#›</a:t>
            </a:fld>
            <a:endParaRPr lang="sv-SE" dirty="0"/>
          </a:p>
        </p:txBody>
      </p:sp>
    </p:spTree>
    <p:extLst>
      <p:ext uri="{BB962C8B-B14F-4D97-AF65-F5344CB8AC3E}">
        <p14:creationId xmlns:p14="http://schemas.microsoft.com/office/powerpoint/2010/main" val="7818470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5313BDE-532E-523E-E7CC-675ECB030980}"/>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7AACBE26-DB2E-5A65-FF8D-9FA1496DEB8C}"/>
              </a:ext>
            </a:extLst>
          </p:cNvPr>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AEC937B5-982B-F616-2F2C-D58A2B85BF81}"/>
              </a:ext>
            </a:extLst>
          </p:cNvPr>
          <p:cNvSpPr>
            <a:spLocks noGrp="1"/>
          </p:cNvSpPr>
          <p:nvPr>
            <p:ph type="dt" sz="half" idx="10"/>
          </p:nvPr>
        </p:nvSpPr>
        <p:spPr/>
        <p:txBody>
          <a:bodyPr/>
          <a:lstStyle/>
          <a:p>
            <a:fld id="{86F1A661-094B-B342-AD28-CF7465039B36}" type="datetimeFigureOut">
              <a:rPr lang="sv-SE" smtClean="0"/>
              <a:t>2023-04-03</a:t>
            </a:fld>
            <a:endParaRPr lang="sv-SE" dirty="0"/>
          </a:p>
        </p:txBody>
      </p:sp>
      <p:sp>
        <p:nvSpPr>
          <p:cNvPr id="5" name="Platshållare för sidfot 4">
            <a:extLst>
              <a:ext uri="{FF2B5EF4-FFF2-40B4-BE49-F238E27FC236}">
                <a16:creationId xmlns:a16="http://schemas.microsoft.com/office/drawing/2014/main" id="{0525A614-3382-3408-0DC4-B775D877525A}"/>
              </a:ext>
            </a:extLst>
          </p:cNvPr>
          <p:cNvSpPr>
            <a:spLocks noGrp="1"/>
          </p:cNvSpPr>
          <p:nvPr>
            <p:ph type="ftr" sz="quarter" idx="11"/>
          </p:nvPr>
        </p:nvSpPr>
        <p:spPr/>
        <p:txBody>
          <a:bodyPr/>
          <a:lstStyle/>
          <a:p>
            <a:endParaRPr lang="sv-SE" dirty="0"/>
          </a:p>
        </p:txBody>
      </p:sp>
      <p:sp>
        <p:nvSpPr>
          <p:cNvPr id="6" name="Platshållare för bildnummer 5">
            <a:extLst>
              <a:ext uri="{FF2B5EF4-FFF2-40B4-BE49-F238E27FC236}">
                <a16:creationId xmlns:a16="http://schemas.microsoft.com/office/drawing/2014/main" id="{E9EFEA14-3DE0-E7A8-98DF-15B229826D4E}"/>
              </a:ext>
            </a:extLst>
          </p:cNvPr>
          <p:cNvSpPr>
            <a:spLocks noGrp="1"/>
          </p:cNvSpPr>
          <p:nvPr>
            <p:ph type="sldNum" sz="quarter" idx="12"/>
          </p:nvPr>
        </p:nvSpPr>
        <p:spPr/>
        <p:txBody>
          <a:bodyPr/>
          <a:lstStyle/>
          <a:p>
            <a:fld id="{989F7FE3-7085-CA44-8265-BC4AF72806EA}" type="slidenum">
              <a:rPr lang="sv-SE" smtClean="0"/>
              <a:t>‹#›</a:t>
            </a:fld>
            <a:endParaRPr lang="sv-SE" dirty="0"/>
          </a:p>
        </p:txBody>
      </p:sp>
    </p:spTree>
    <p:extLst>
      <p:ext uri="{BB962C8B-B14F-4D97-AF65-F5344CB8AC3E}">
        <p14:creationId xmlns:p14="http://schemas.microsoft.com/office/powerpoint/2010/main" val="2411381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1A9A761-FA79-B927-294A-25E882C2B104}"/>
              </a:ext>
            </a:extLst>
          </p:cNvPr>
          <p:cNvSpPr>
            <a:spLocks noGrp="1"/>
          </p:cNvSpPr>
          <p:nvPr>
            <p:ph type="title"/>
          </p:nvPr>
        </p:nvSpPr>
        <p:spPr>
          <a:xfrm>
            <a:off x="831850" y="1709738"/>
            <a:ext cx="10515600" cy="2852737"/>
          </a:xfrm>
        </p:spPr>
        <p:txBody>
          <a:bodyPr anchor="b"/>
          <a:lstStyle>
            <a:lvl1pPr>
              <a:defRPr sz="3200"/>
            </a:lvl1pPr>
          </a:lstStyle>
          <a:p>
            <a:r>
              <a:rPr lang="sv-SE"/>
              <a:t>Klicka här för att ändra mall för rubrikformat</a:t>
            </a:r>
          </a:p>
        </p:txBody>
      </p:sp>
      <p:sp>
        <p:nvSpPr>
          <p:cNvPr id="3" name="Platshållare för text 2">
            <a:extLst>
              <a:ext uri="{FF2B5EF4-FFF2-40B4-BE49-F238E27FC236}">
                <a16:creationId xmlns:a16="http://schemas.microsoft.com/office/drawing/2014/main" id="{29C0776D-AEBA-096E-E7DD-DF6292587397}"/>
              </a:ext>
            </a:extLst>
          </p:cNvPr>
          <p:cNvSpPr>
            <a:spLocks noGrp="1"/>
          </p:cNvSpPr>
          <p:nvPr>
            <p:ph type="body" idx="1"/>
          </p:nvPr>
        </p:nvSpPr>
        <p:spPr>
          <a:xfrm>
            <a:off x="831850" y="4589463"/>
            <a:ext cx="10515600" cy="1500187"/>
          </a:xfrm>
        </p:spPr>
        <p:txBody>
          <a:bodyPr>
            <a:normAutofit/>
          </a:bodyPr>
          <a:lstStyle>
            <a:lvl1pPr marL="0" indent="0">
              <a:buNone/>
              <a:defRPr sz="2000">
                <a:solidFill>
                  <a:srgbClr val="685A53"/>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här för att ändra format på bakgrundstexten</a:t>
            </a:r>
          </a:p>
        </p:txBody>
      </p:sp>
      <p:sp>
        <p:nvSpPr>
          <p:cNvPr id="4" name="Platshållare för datum 3">
            <a:extLst>
              <a:ext uri="{FF2B5EF4-FFF2-40B4-BE49-F238E27FC236}">
                <a16:creationId xmlns:a16="http://schemas.microsoft.com/office/drawing/2014/main" id="{999C3EBA-C26A-6051-290C-681F2F70D74C}"/>
              </a:ext>
            </a:extLst>
          </p:cNvPr>
          <p:cNvSpPr>
            <a:spLocks noGrp="1"/>
          </p:cNvSpPr>
          <p:nvPr>
            <p:ph type="dt" sz="half" idx="10"/>
          </p:nvPr>
        </p:nvSpPr>
        <p:spPr/>
        <p:txBody>
          <a:bodyPr/>
          <a:lstStyle/>
          <a:p>
            <a:fld id="{86F1A661-094B-B342-AD28-CF7465039B36}" type="datetimeFigureOut">
              <a:rPr lang="sv-SE" smtClean="0"/>
              <a:t>2023-04-03</a:t>
            </a:fld>
            <a:endParaRPr lang="sv-SE" dirty="0"/>
          </a:p>
        </p:txBody>
      </p:sp>
      <p:sp>
        <p:nvSpPr>
          <p:cNvPr id="5" name="Platshållare för sidfot 4">
            <a:extLst>
              <a:ext uri="{FF2B5EF4-FFF2-40B4-BE49-F238E27FC236}">
                <a16:creationId xmlns:a16="http://schemas.microsoft.com/office/drawing/2014/main" id="{A5B1132B-3CF0-75B4-998A-A5D5ECEEB0FA}"/>
              </a:ext>
            </a:extLst>
          </p:cNvPr>
          <p:cNvSpPr>
            <a:spLocks noGrp="1"/>
          </p:cNvSpPr>
          <p:nvPr>
            <p:ph type="ftr" sz="quarter" idx="11"/>
          </p:nvPr>
        </p:nvSpPr>
        <p:spPr/>
        <p:txBody>
          <a:bodyPr/>
          <a:lstStyle/>
          <a:p>
            <a:endParaRPr lang="sv-SE" dirty="0"/>
          </a:p>
        </p:txBody>
      </p:sp>
      <p:sp>
        <p:nvSpPr>
          <p:cNvPr id="6" name="Platshållare för bildnummer 5">
            <a:extLst>
              <a:ext uri="{FF2B5EF4-FFF2-40B4-BE49-F238E27FC236}">
                <a16:creationId xmlns:a16="http://schemas.microsoft.com/office/drawing/2014/main" id="{2230062E-EE48-8500-5DC2-ECDA43965AD3}"/>
              </a:ext>
            </a:extLst>
          </p:cNvPr>
          <p:cNvSpPr>
            <a:spLocks noGrp="1"/>
          </p:cNvSpPr>
          <p:nvPr>
            <p:ph type="sldNum" sz="quarter" idx="12"/>
          </p:nvPr>
        </p:nvSpPr>
        <p:spPr/>
        <p:txBody>
          <a:bodyPr/>
          <a:lstStyle/>
          <a:p>
            <a:fld id="{989F7FE3-7085-CA44-8265-BC4AF72806EA}" type="slidenum">
              <a:rPr lang="sv-SE" smtClean="0"/>
              <a:t>‹#›</a:t>
            </a:fld>
            <a:endParaRPr lang="sv-SE" dirty="0"/>
          </a:p>
        </p:txBody>
      </p:sp>
    </p:spTree>
    <p:extLst>
      <p:ext uri="{BB962C8B-B14F-4D97-AF65-F5344CB8AC3E}">
        <p14:creationId xmlns:p14="http://schemas.microsoft.com/office/powerpoint/2010/main" val="30641175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delar">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B994620-DE86-4B4D-434E-8B8B1457A13F}"/>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604E20B1-5655-CEB8-78A8-6493C7ABFCFC}"/>
              </a:ext>
            </a:extLst>
          </p:cNvPr>
          <p:cNvSpPr>
            <a:spLocks noGrp="1"/>
          </p:cNvSpPr>
          <p:nvPr>
            <p:ph sz="half" idx="1"/>
          </p:nvPr>
        </p:nvSpPr>
        <p:spPr>
          <a:xfrm>
            <a:off x="838200" y="2163599"/>
            <a:ext cx="5181600" cy="4013363"/>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a:extLst>
              <a:ext uri="{FF2B5EF4-FFF2-40B4-BE49-F238E27FC236}">
                <a16:creationId xmlns:a16="http://schemas.microsoft.com/office/drawing/2014/main" id="{F0172419-6630-8080-E06F-A14AF86481B8}"/>
              </a:ext>
            </a:extLst>
          </p:cNvPr>
          <p:cNvSpPr>
            <a:spLocks noGrp="1"/>
          </p:cNvSpPr>
          <p:nvPr>
            <p:ph sz="half" idx="2"/>
          </p:nvPr>
        </p:nvSpPr>
        <p:spPr>
          <a:xfrm>
            <a:off x="6172200" y="2163599"/>
            <a:ext cx="5181600" cy="4013364"/>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datum 4">
            <a:extLst>
              <a:ext uri="{FF2B5EF4-FFF2-40B4-BE49-F238E27FC236}">
                <a16:creationId xmlns:a16="http://schemas.microsoft.com/office/drawing/2014/main" id="{06CA89D4-0107-EB4A-E7FB-7808CF1E20AB}"/>
              </a:ext>
            </a:extLst>
          </p:cNvPr>
          <p:cNvSpPr>
            <a:spLocks noGrp="1"/>
          </p:cNvSpPr>
          <p:nvPr>
            <p:ph type="dt" sz="half" idx="10"/>
          </p:nvPr>
        </p:nvSpPr>
        <p:spPr/>
        <p:txBody>
          <a:bodyPr/>
          <a:lstStyle/>
          <a:p>
            <a:fld id="{86F1A661-094B-B342-AD28-CF7465039B36}" type="datetimeFigureOut">
              <a:rPr lang="sv-SE" smtClean="0"/>
              <a:t>2023-04-03</a:t>
            </a:fld>
            <a:endParaRPr lang="sv-SE" dirty="0"/>
          </a:p>
        </p:txBody>
      </p:sp>
      <p:sp>
        <p:nvSpPr>
          <p:cNvPr id="6" name="Platshållare för sidfot 5">
            <a:extLst>
              <a:ext uri="{FF2B5EF4-FFF2-40B4-BE49-F238E27FC236}">
                <a16:creationId xmlns:a16="http://schemas.microsoft.com/office/drawing/2014/main" id="{98282CFC-3170-AA70-140E-F75583D98B90}"/>
              </a:ext>
            </a:extLst>
          </p:cNvPr>
          <p:cNvSpPr>
            <a:spLocks noGrp="1"/>
          </p:cNvSpPr>
          <p:nvPr>
            <p:ph type="ftr" sz="quarter" idx="11"/>
          </p:nvPr>
        </p:nvSpPr>
        <p:spPr/>
        <p:txBody>
          <a:bodyPr/>
          <a:lstStyle/>
          <a:p>
            <a:endParaRPr lang="sv-SE" dirty="0"/>
          </a:p>
        </p:txBody>
      </p:sp>
      <p:sp>
        <p:nvSpPr>
          <p:cNvPr id="7" name="Platshållare för bildnummer 6">
            <a:extLst>
              <a:ext uri="{FF2B5EF4-FFF2-40B4-BE49-F238E27FC236}">
                <a16:creationId xmlns:a16="http://schemas.microsoft.com/office/drawing/2014/main" id="{79167CEC-4BEE-C4AB-F749-7B1828447136}"/>
              </a:ext>
            </a:extLst>
          </p:cNvPr>
          <p:cNvSpPr>
            <a:spLocks noGrp="1"/>
          </p:cNvSpPr>
          <p:nvPr>
            <p:ph type="sldNum" sz="quarter" idx="12"/>
          </p:nvPr>
        </p:nvSpPr>
        <p:spPr/>
        <p:txBody>
          <a:bodyPr/>
          <a:lstStyle/>
          <a:p>
            <a:fld id="{989F7FE3-7085-CA44-8265-BC4AF72806EA}" type="slidenum">
              <a:rPr lang="sv-SE" smtClean="0"/>
              <a:t>‹#›</a:t>
            </a:fld>
            <a:endParaRPr lang="sv-SE" dirty="0"/>
          </a:p>
        </p:txBody>
      </p:sp>
    </p:spTree>
    <p:extLst>
      <p:ext uri="{BB962C8B-B14F-4D97-AF65-F5344CB8AC3E}">
        <p14:creationId xmlns:p14="http://schemas.microsoft.com/office/powerpoint/2010/main" val="23814909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B493D50-2D2D-024F-57D0-2D58EA55E847}"/>
              </a:ext>
            </a:extLst>
          </p:cNvPr>
          <p:cNvSpPr>
            <a:spLocks noGrp="1"/>
          </p:cNvSpPr>
          <p:nvPr>
            <p:ph type="title"/>
          </p:nvPr>
        </p:nvSpPr>
        <p:spPr>
          <a:xfrm>
            <a:off x="839788" y="1458001"/>
            <a:ext cx="10515600" cy="577056"/>
          </a:xfrm>
        </p:spPr>
        <p:txBody>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D50EA850-FA57-CBEF-CF41-3C886EC15D61}"/>
              </a:ext>
            </a:extLst>
          </p:cNvPr>
          <p:cNvSpPr>
            <a:spLocks noGrp="1"/>
          </p:cNvSpPr>
          <p:nvPr>
            <p:ph type="body" idx="1"/>
          </p:nvPr>
        </p:nvSpPr>
        <p:spPr>
          <a:xfrm>
            <a:off x="839788" y="2035057"/>
            <a:ext cx="5157787" cy="893773"/>
          </a:xfrm>
        </p:spPr>
        <p:txBody>
          <a:bodyPr anchor="b"/>
          <a:lstStyle>
            <a:lvl1pPr marL="0" indent="0">
              <a:buNone/>
              <a:defRPr sz="2400" b="1">
                <a:solidFill>
                  <a:srgbClr val="685A5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Platshållare för innehåll 3">
            <a:extLst>
              <a:ext uri="{FF2B5EF4-FFF2-40B4-BE49-F238E27FC236}">
                <a16:creationId xmlns:a16="http://schemas.microsoft.com/office/drawing/2014/main" id="{05F8ED8C-5D5C-AC33-FC58-582DF6E40E90}"/>
              </a:ext>
            </a:extLst>
          </p:cNvPr>
          <p:cNvSpPr>
            <a:spLocks noGrp="1"/>
          </p:cNvSpPr>
          <p:nvPr>
            <p:ph sz="half" idx="2"/>
          </p:nvPr>
        </p:nvSpPr>
        <p:spPr>
          <a:xfrm>
            <a:off x="839788" y="2928831"/>
            <a:ext cx="5157787" cy="3260832"/>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text 4">
            <a:extLst>
              <a:ext uri="{FF2B5EF4-FFF2-40B4-BE49-F238E27FC236}">
                <a16:creationId xmlns:a16="http://schemas.microsoft.com/office/drawing/2014/main" id="{A7E3A02C-7A0E-69E7-ECCE-93EA98B4E984}"/>
              </a:ext>
            </a:extLst>
          </p:cNvPr>
          <p:cNvSpPr>
            <a:spLocks noGrp="1"/>
          </p:cNvSpPr>
          <p:nvPr>
            <p:ph type="body" sz="quarter" idx="3"/>
          </p:nvPr>
        </p:nvSpPr>
        <p:spPr>
          <a:xfrm>
            <a:off x="6172200" y="2035055"/>
            <a:ext cx="5183188" cy="893773"/>
          </a:xfrm>
        </p:spPr>
        <p:txBody>
          <a:bodyPr anchor="b"/>
          <a:lstStyle>
            <a:lvl1pPr marL="0" indent="0">
              <a:buNone/>
              <a:defRPr sz="2400" b="1">
                <a:solidFill>
                  <a:srgbClr val="685A5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Platshållare för innehåll 5">
            <a:extLst>
              <a:ext uri="{FF2B5EF4-FFF2-40B4-BE49-F238E27FC236}">
                <a16:creationId xmlns:a16="http://schemas.microsoft.com/office/drawing/2014/main" id="{7F372E72-A060-47A3-C067-8AA53A9F8B3D}"/>
              </a:ext>
            </a:extLst>
          </p:cNvPr>
          <p:cNvSpPr>
            <a:spLocks noGrp="1"/>
          </p:cNvSpPr>
          <p:nvPr>
            <p:ph sz="quarter" idx="4"/>
          </p:nvPr>
        </p:nvSpPr>
        <p:spPr>
          <a:xfrm>
            <a:off x="6172200" y="2928829"/>
            <a:ext cx="5183188" cy="3260833"/>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datum 6">
            <a:extLst>
              <a:ext uri="{FF2B5EF4-FFF2-40B4-BE49-F238E27FC236}">
                <a16:creationId xmlns:a16="http://schemas.microsoft.com/office/drawing/2014/main" id="{0DBD7DD4-CAC9-ED1D-FE86-96F2750DB762}"/>
              </a:ext>
            </a:extLst>
          </p:cNvPr>
          <p:cNvSpPr>
            <a:spLocks noGrp="1"/>
          </p:cNvSpPr>
          <p:nvPr>
            <p:ph type="dt" sz="half" idx="10"/>
          </p:nvPr>
        </p:nvSpPr>
        <p:spPr/>
        <p:txBody>
          <a:bodyPr/>
          <a:lstStyle/>
          <a:p>
            <a:fld id="{86F1A661-094B-B342-AD28-CF7465039B36}" type="datetimeFigureOut">
              <a:rPr lang="sv-SE" smtClean="0"/>
              <a:t>2023-04-03</a:t>
            </a:fld>
            <a:endParaRPr lang="sv-SE" dirty="0"/>
          </a:p>
        </p:txBody>
      </p:sp>
      <p:sp>
        <p:nvSpPr>
          <p:cNvPr id="8" name="Platshållare för sidfot 7">
            <a:extLst>
              <a:ext uri="{FF2B5EF4-FFF2-40B4-BE49-F238E27FC236}">
                <a16:creationId xmlns:a16="http://schemas.microsoft.com/office/drawing/2014/main" id="{38EDCE10-748B-C647-1F1D-53EF6319F1DB}"/>
              </a:ext>
            </a:extLst>
          </p:cNvPr>
          <p:cNvSpPr>
            <a:spLocks noGrp="1"/>
          </p:cNvSpPr>
          <p:nvPr>
            <p:ph type="ftr" sz="quarter" idx="11"/>
          </p:nvPr>
        </p:nvSpPr>
        <p:spPr/>
        <p:txBody>
          <a:bodyPr/>
          <a:lstStyle/>
          <a:p>
            <a:endParaRPr lang="sv-SE" dirty="0"/>
          </a:p>
        </p:txBody>
      </p:sp>
      <p:sp>
        <p:nvSpPr>
          <p:cNvPr id="9" name="Platshållare för bildnummer 8">
            <a:extLst>
              <a:ext uri="{FF2B5EF4-FFF2-40B4-BE49-F238E27FC236}">
                <a16:creationId xmlns:a16="http://schemas.microsoft.com/office/drawing/2014/main" id="{A9A7FF71-679A-708F-5BA6-1B8715B25C4E}"/>
              </a:ext>
            </a:extLst>
          </p:cNvPr>
          <p:cNvSpPr>
            <a:spLocks noGrp="1"/>
          </p:cNvSpPr>
          <p:nvPr>
            <p:ph type="sldNum" sz="quarter" idx="12"/>
          </p:nvPr>
        </p:nvSpPr>
        <p:spPr/>
        <p:txBody>
          <a:bodyPr/>
          <a:lstStyle/>
          <a:p>
            <a:fld id="{989F7FE3-7085-CA44-8265-BC4AF72806EA}" type="slidenum">
              <a:rPr lang="sv-SE" smtClean="0"/>
              <a:t>‹#›</a:t>
            </a:fld>
            <a:endParaRPr lang="sv-SE" dirty="0"/>
          </a:p>
        </p:txBody>
      </p:sp>
    </p:spTree>
    <p:extLst>
      <p:ext uri="{BB962C8B-B14F-4D97-AF65-F5344CB8AC3E}">
        <p14:creationId xmlns:p14="http://schemas.microsoft.com/office/powerpoint/2010/main" val="31532756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D53459E-0A8F-DEDF-FE0B-E6A710ECD61B}"/>
              </a:ext>
            </a:extLst>
          </p:cNvPr>
          <p:cNvSpPr>
            <a:spLocks noGrp="1"/>
          </p:cNvSpPr>
          <p:nvPr>
            <p:ph type="title"/>
          </p:nvPr>
        </p:nvSpPr>
        <p:spPr/>
        <p:txBody>
          <a:bodyPr/>
          <a:lstStyle/>
          <a:p>
            <a:r>
              <a:rPr lang="sv-SE"/>
              <a:t>Klicka här för att ändra mall för rubrikformat</a:t>
            </a:r>
          </a:p>
        </p:txBody>
      </p:sp>
      <p:sp>
        <p:nvSpPr>
          <p:cNvPr id="3" name="Platshållare för datum 2">
            <a:extLst>
              <a:ext uri="{FF2B5EF4-FFF2-40B4-BE49-F238E27FC236}">
                <a16:creationId xmlns:a16="http://schemas.microsoft.com/office/drawing/2014/main" id="{50F7FEF9-2FE2-6384-495E-10FE0E5A2598}"/>
              </a:ext>
            </a:extLst>
          </p:cNvPr>
          <p:cNvSpPr>
            <a:spLocks noGrp="1"/>
          </p:cNvSpPr>
          <p:nvPr>
            <p:ph type="dt" sz="half" idx="10"/>
          </p:nvPr>
        </p:nvSpPr>
        <p:spPr/>
        <p:txBody>
          <a:bodyPr/>
          <a:lstStyle/>
          <a:p>
            <a:fld id="{86F1A661-094B-B342-AD28-CF7465039B36}" type="datetimeFigureOut">
              <a:rPr lang="sv-SE" smtClean="0"/>
              <a:t>2023-04-03</a:t>
            </a:fld>
            <a:endParaRPr lang="sv-SE" dirty="0"/>
          </a:p>
        </p:txBody>
      </p:sp>
      <p:sp>
        <p:nvSpPr>
          <p:cNvPr id="4" name="Platshållare för sidfot 3">
            <a:extLst>
              <a:ext uri="{FF2B5EF4-FFF2-40B4-BE49-F238E27FC236}">
                <a16:creationId xmlns:a16="http://schemas.microsoft.com/office/drawing/2014/main" id="{3CF0D5B4-FCDA-38AE-7136-2A4D17BB861A}"/>
              </a:ext>
            </a:extLst>
          </p:cNvPr>
          <p:cNvSpPr>
            <a:spLocks noGrp="1"/>
          </p:cNvSpPr>
          <p:nvPr>
            <p:ph type="ftr" sz="quarter" idx="11"/>
          </p:nvPr>
        </p:nvSpPr>
        <p:spPr/>
        <p:txBody>
          <a:bodyPr/>
          <a:lstStyle/>
          <a:p>
            <a:endParaRPr lang="sv-SE" dirty="0"/>
          </a:p>
        </p:txBody>
      </p:sp>
      <p:sp>
        <p:nvSpPr>
          <p:cNvPr id="5" name="Platshållare för bildnummer 4">
            <a:extLst>
              <a:ext uri="{FF2B5EF4-FFF2-40B4-BE49-F238E27FC236}">
                <a16:creationId xmlns:a16="http://schemas.microsoft.com/office/drawing/2014/main" id="{E181ECE2-7278-079D-E18B-8D32A2BBBE53}"/>
              </a:ext>
            </a:extLst>
          </p:cNvPr>
          <p:cNvSpPr>
            <a:spLocks noGrp="1"/>
          </p:cNvSpPr>
          <p:nvPr>
            <p:ph type="sldNum" sz="quarter" idx="12"/>
          </p:nvPr>
        </p:nvSpPr>
        <p:spPr/>
        <p:txBody>
          <a:bodyPr/>
          <a:lstStyle/>
          <a:p>
            <a:fld id="{989F7FE3-7085-CA44-8265-BC4AF72806EA}" type="slidenum">
              <a:rPr lang="sv-SE" smtClean="0"/>
              <a:t>‹#›</a:t>
            </a:fld>
            <a:endParaRPr lang="sv-SE" dirty="0"/>
          </a:p>
        </p:txBody>
      </p:sp>
    </p:spTree>
    <p:extLst>
      <p:ext uri="{BB962C8B-B14F-4D97-AF65-F5344CB8AC3E}">
        <p14:creationId xmlns:p14="http://schemas.microsoft.com/office/powerpoint/2010/main" val="33415754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om 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D53459E-0A8F-DEDF-FE0B-E6A710ECD61B}"/>
              </a:ext>
            </a:extLst>
          </p:cNvPr>
          <p:cNvSpPr>
            <a:spLocks noGrp="1"/>
          </p:cNvSpPr>
          <p:nvPr>
            <p:ph type="title"/>
          </p:nvPr>
        </p:nvSpPr>
        <p:spPr/>
        <p:txBody>
          <a:bodyPr/>
          <a:lstStyle/>
          <a:p>
            <a:r>
              <a:rPr lang="sv-SE"/>
              <a:t>Klicka här för att ändra mall för rubrikformat</a:t>
            </a:r>
          </a:p>
        </p:txBody>
      </p:sp>
      <p:sp>
        <p:nvSpPr>
          <p:cNvPr id="3" name="Platshållare för datum 2">
            <a:extLst>
              <a:ext uri="{FF2B5EF4-FFF2-40B4-BE49-F238E27FC236}">
                <a16:creationId xmlns:a16="http://schemas.microsoft.com/office/drawing/2014/main" id="{50F7FEF9-2FE2-6384-495E-10FE0E5A2598}"/>
              </a:ext>
            </a:extLst>
          </p:cNvPr>
          <p:cNvSpPr>
            <a:spLocks noGrp="1"/>
          </p:cNvSpPr>
          <p:nvPr>
            <p:ph type="dt" sz="half" idx="10"/>
          </p:nvPr>
        </p:nvSpPr>
        <p:spPr/>
        <p:txBody>
          <a:bodyPr/>
          <a:lstStyle/>
          <a:p>
            <a:fld id="{86F1A661-094B-B342-AD28-CF7465039B36}" type="datetimeFigureOut">
              <a:rPr lang="sv-SE" smtClean="0"/>
              <a:t>2023-04-03</a:t>
            </a:fld>
            <a:endParaRPr lang="sv-SE" dirty="0"/>
          </a:p>
        </p:txBody>
      </p:sp>
      <p:sp>
        <p:nvSpPr>
          <p:cNvPr id="4" name="Platshållare för sidfot 3">
            <a:extLst>
              <a:ext uri="{FF2B5EF4-FFF2-40B4-BE49-F238E27FC236}">
                <a16:creationId xmlns:a16="http://schemas.microsoft.com/office/drawing/2014/main" id="{3CF0D5B4-FCDA-38AE-7136-2A4D17BB861A}"/>
              </a:ext>
            </a:extLst>
          </p:cNvPr>
          <p:cNvSpPr>
            <a:spLocks noGrp="1"/>
          </p:cNvSpPr>
          <p:nvPr>
            <p:ph type="ftr" sz="quarter" idx="11"/>
          </p:nvPr>
        </p:nvSpPr>
        <p:spPr/>
        <p:txBody>
          <a:bodyPr/>
          <a:lstStyle/>
          <a:p>
            <a:endParaRPr lang="sv-SE" dirty="0"/>
          </a:p>
        </p:txBody>
      </p:sp>
      <p:sp>
        <p:nvSpPr>
          <p:cNvPr id="5" name="Platshållare för bildnummer 4">
            <a:extLst>
              <a:ext uri="{FF2B5EF4-FFF2-40B4-BE49-F238E27FC236}">
                <a16:creationId xmlns:a16="http://schemas.microsoft.com/office/drawing/2014/main" id="{E181ECE2-7278-079D-E18B-8D32A2BBBE53}"/>
              </a:ext>
            </a:extLst>
          </p:cNvPr>
          <p:cNvSpPr>
            <a:spLocks noGrp="1"/>
          </p:cNvSpPr>
          <p:nvPr>
            <p:ph type="sldNum" sz="quarter" idx="12"/>
          </p:nvPr>
        </p:nvSpPr>
        <p:spPr/>
        <p:txBody>
          <a:bodyPr/>
          <a:lstStyle/>
          <a:p>
            <a:fld id="{989F7FE3-7085-CA44-8265-BC4AF72806EA}" type="slidenum">
              <a:rPr lang="sv-SE" smtClean="0"/>
              <a:t>‹#›</a:t>
            </a:fld>
            <a:endParaRPr lang="sv-SE" dirty="0"/>
          </a:p>
        </p:txBody>
      </p:sp>
      <p:sp>
        <p:nvSpPr>
          <p:cNvPr id="6" name="Rektangel 5">
            <a:extLst>
              <a:ext uri="{FF2B5EF4-FFF2-40B4-BE49-F238E27FC236}">
                <a16:creationId xmlns:a16="http://schemas.microsoft.com/office/drawing/2014/main" id="{128542E6-A513-BB16-59AF-9591D6450479}"/>
              </a:ext>
            </a:extLst>
          </p:cNvPr>
          <p:cNvSpPr/>
          <p:nvPr userDrawn="1"/>
        </p:nvSpPr>
        <p:spPr>
          <a:xfrm>
            <a:off x="9769642" y="4743880"/>
            <a:ext cx="2422357" cy="21141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Tree>
    <p:extLst>
      <p:ext uri="{BB962C8B-B14F-4D97-AF65-F5344CB8AC3E}">
        <p14:creationId xmlns:p14="http://schemas.microsoft.com/office/powerpoint/2010/main" val="27758386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EDD357C1-0B8B-B4D2-F312-2A3F03BE8253}"/>
              </a:ext>
            </a:extLst>
          </p:cNvPr>
          <p:cNvSpPr>
            <a:spLocks noGrp="1"/>
          </p:cNvSpPr>
          <p:nvPr>
            <p:ph type="dt" sz="half" idx="10"/>
          </p:nvPr>
        </p:nvSpPr>
        <p:spPr/>
        <p:txBody>
          <a:bodyPr/>
          <a:lstStyle/>
          <a:p>
            <a:fld id="{86F1A661-094B-B342-AD28-CF7465039B36}" type="datetimeFigureOut">
              <a:rPr lang="sv-SE" smtClean="0"/>
              <a:t>2023-04-03</a:t>
            </a:fld>
            <a:endParaRPr lang="sv-SE" dirty="0"/>
          </a:p>
        </p:txBody>
      </p:sp>
      <p:sp>
        <p:nvSpPr>
          <p:cNvPr id="3" name="Platshållare för sidfot 2">
            <a:extLst>
              <a:ext uri="{FF2B5EF4-FFF2-40B4-BE49-F238E27FC236}">
                <a16:creationId xmlns:a16="http://schemas.microsoft.com/office/drawing/2014/main" id="{878F6CB2-62A0-2579-F070-309CC7C07FD5}"/>
              </a:ext>
            </a:extLst>
          </p:cNvPr>
          <p:cNvSpPr>
            <a:spLocks noGrp="1"/>
          </p:cNvSpPr>
          <p:nvPr>
            <p:ph type="ftr" sz="quarter" idx="11"/>
          </p:nvPr>
        </p:nvSpPr>
        <p:spPr/>
        <p:txBody>
          <a:bodyPr/>
          <a:lstStyle/>
          <a:p>
            <a:endParaRPr lang="sv-SE" dirty="0"/>
          </a:p>
        </p:txBody>
      </p:sp>
      <p:sp>
        <p:nvSpPr>
          <p:cNvPr id="4" name="Platshållare för bildnummer 3">
            <a:extLst>
              <a:ext uri="{FF2B5EF4-FFF2-40B4-BE49-F238E27FC236}">
                <a16:creationId xmlns:a16="http://schemas.microsoft.com/office/drawing/2014/main" id="{60659876-FF32-40B4-160D-192923678C0B}"/>
              </a:ext>
            </a:extLst>
          </p:cNvPr>
          <p:cNvSpPr>
            <a:spLocks noGrp="1"/>
          </p:cNvSpPr>
          <p:nvPr>
            <p:ph type="sldNum" sz="quarter" idx="12"/>
          </p:nvPr>
        </p:nvSpPr>
        <p:spPr/>
        <p:txBody>
          <a:bodyPr/>
          <a:lstStyle/>
          <a:p>
            <a:fld id="{989F7FE3-7085-CA44-8265-BC4AF72806EA}" type="slidenum">
              <a:rPr lang="sv-SE" smtClean="0"/>
              <a:t>‹#›</a:t>
            </a:fld>
            <a:endParaRPr lang="sv-SE" dirty="0"/>
          </a:p>
        </p:txBody>
      </p:sp>
    </p:spTree>
    <p:extLst>
      <p:ext uri="{BB962C8B-B14F-4D97-AF65-F5344CB8AC3E}">
        <p14:creationId xmlns:p14="http://schemas.microsoft.com/office/powerpoint/2010/main" val="37352842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Tom_Tom">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EDD357C1-0B8B-B4D2-F312-2A3F03BE8253}"/>
              </a:ext>
            </a:extLst>
          </p:cNvPr>
          <p:cNvSpPr>
            <a:spLocks noGrp="1"/>
          </p:cNvSpPr>
          <p:nvPr>
            <p:ph type="dt" sz="half" idx="10"/>
          </p:nvPr>
        </p:nvSpPr>
        <p:spPr/>
        <p:txBody>
          <a:bodyPr/>
          <a:lstStyle/>
          <a:p>
            <a:fld id="{86F1A661-094B-B342-AD28-CF7465039B36}" type="datetimeFigureOut">
              <a:rPr lang="sv-SE" smtClean="0"/>
              <a:t>2023-04-03</a:t>
            </a:fld>
            <a:endParaRPr lang="sv-SE" dirty="0"/>
          </a:p>
        </p:txBody>
      </p:sp>
      <p:sp>
        <p:nvSpPr>
          <p:cNvPr id="3" name="Platshållare för sidfot 2">
            <a:extLst>
              <a:ext uri="{FF2B5EF4-FFF2-40B4-BE49-F238E27FC236}">
                <a16:creationId xmlns:a16="http://schemas.microsoft.com/office/drawing/2014/main" id="{878F6CB2-62A0-2579-F070-309CC7C07FD5}"/>
              </a:ext>
            </a:extLst>
          </p:cNvPr>
          <p:cNvSpPr>
            <a:spLocks noGrp="1"/>
          </p:cNvSpPr>
          <p:nvPr>
            <p:ph type="ftr" sz="quarter" idx="11"/>
          </p:nvPr>
        </p:nvSpPr>
        <p:spPr/>
        <p:txBody>
          <a:bodyPr/>
          <a:lstStyle/>
          <a:p>
            <a:endParaRPr lang="sv-SE" dirty="0"/>
          </a:p>
        </p:txBody>
      </p:sp>
      <p:sp>
        <p:nvSpPr>
          <p:cNvPr id="4" name="Platshållare för bildnummer 3">
            <a:extLst>
              <a:ext uri="{FF2B5EF4-FFF2-40B4-BE49-F238E27FC236}">
                <a16:creationId xmlns:a16="http://schemas.microsoft.com/office/drawing/2014/main" id="{60659876-FF32-40B4-160D-192923678C0B}"/>
              </a:ext>
            </a:extLst>
          </p:cNvPr>
          <p:cNvSpPr>
            <a:spLocks noGrp="1"/>
          </p:cNvSpPr>
          <p:nvPr>
            <p:ph type="sldNum" sz="quarter" idx="12"/>
          </p:nvPr>
        </p:nvSpPr>
        <p:spPr/>
        <p:txBody>
          <a:bodyPr/>
          <a:lstStyle/>
          <a:p>
            <a:fld id="{989F7FE3-7085-CA44-8265-BC4AF72806EA}" type="slidenum">
              <a:rPr lang="sv-SE" smtClean="0"/>
              <a:t>‹#›</a:t>
            </a:fld>
            <a:endParaRPr lang="sv-SE" dirty="0"/>
          </a:p>
        </p:txBody>
      </p:sp>
      <p:sp>
        <p:nvSpPr>
          <p:cNvPr id="5" name="Rektangel 4">
            <a:extLst>
              <a:ext uri="{FF2B5EF4-FFF2-40B4-BE49-F238E27FC236}">
                <a16:creationId xmlns:a16="http://schemas.microsoft.com/office/drawing/2014/main" id="{AFECE1BA-A1BB-42B3-673B-3993B3818902}"/>
              </a:ext>
            </a:extLst>
          </p:cNvPr>
          <p:cNvSpPr/>
          <p:nvPr userDrawn="1"/>
        </p:nvSpPr>
        <p:spPr>
          <a:xfrm>
            <a:off x="9769642" y="4743880"/>
            <a:ext cx="2422357" cy="21141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Tree>
    <p:extLst>
      <p:ext uri="{BB962C8B-B14F-4D97-AF65-F5344CB8AC3E}">
        <p14:creationId xmlns:p14="http://schemas.microsoft.com/office/powerpoint/2010/main" val="34672148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sv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3" name="Bildobjekt 12">
            <a:extLst>
              <a:ext uri="{FF2B5EF4-FFF2-40B4-BE49-F238E27FC236}">
                <a16:creationId xmlns:a16="http://schemas.microsoft.com/office/drawing/2014/main" id="{D2F68BB9-2433-051D-8714-F7462666E283}"/>
              </a:ext>
            </a:extLst>
          </p:cNvPr>
          <p:cNvPicPr>
            <a:picLocks noChangeAspect="1"/>
          </p:cNvPicPr>
          <p:nvPr userDrawn="1"/>
        </p:nvPicPr>
        <p:blipFill rotWithShape="1">
          <a:blip r:embed="rId11" cstate="print">
            <a:extLst>
              <a:ext uri="{28A0092B-C50C-407E-A947-70E740481C1C}">
                <a14:useLocalDpi xmlns:a14="http://schemas.microsoft.com/office/drawing/2010/main" val="0"/>
              </a:ext>
            </a:extLst>
          </a:blip>
          <a:srcRect l="-6260" t="-2542" r="6841" b="10274"/>
          <a:stretch/>
        </p:blipFill>
        <p:spPr>
          <a:xfrm>
            <a:off x="10096955" y="4797778"/>
            <a:ext cx="2095045" cy="2057047"/>
          </a:xfrm>
          <a:prstGeom prst="rect">
            <a:avLst/>
          </a:prstGeom>
          <a:noFill/>
          <a:ln>
            <a:noFill/>
          </a:ln>
        </p:spPr>
      </p:pic>
      <p:sp>
        <p:nvSpPr>
          <p:cNvPr id="7" name="Rektangel 6">
            <a:extLst>
              <a:ext uri="{FF2B5EF4-FFF2-40B4-BE49-F238E27FC236}">
                <a16:creationId xmlns:a16="http://schemas.microsoft.com/office/drawing/2014/main" id="{BF3C6A50-230B-55C4-1D7A-4263402641D5}"/>
              </a:ext>
            </a:extLst>
          </p:cNvPr>
          <p:cNvSpPr/>
          <p:nvPr userDrawn="1"/>
        </p:nvSpPr>
        <p:spPr bwMode="auto">
          <a:xfrm>
            <a:off x="0" y="0"/>
            <a:ext cx="12192000" cy="949234"/>
          </a:xfrm>
          <a:prstGeom prst="rect">
            <a:avLst/>
          </a:prstGeom>
          <a:solidFill>
            <a:srgbClr val="E9E3DC"/>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sv-SE" sz="2200" b="0" i="0" u="none" strike="noStrike" cap="none" normalizeH="0" baseline="0" dirty="0">
              <a:ln>
                <a:noFill/>
              </a:ln>
              <a:solidFill>
                <a:schemeClr val="tx1"/>
              </a:solidFill>
              <a:effectLst/>
              <a:latin typeface="Verdana" pitchFamily="34" charset="0"/>
              <a:ea typeface="Geneva" pitchFamily="1" charset="-128"/>
            </a:endParaRPr>
          </a:p>
        </p:txBody>
      </p:sp>
      <p:sp>
        <p:nvSpPr>
          <p:cNvPr id="2" name="Platshållare för rubrik 1">
            <a:extLst>
              <a:ext uri="{FF2B5EF4-FFF2-40B4-BE49-F238E27FC236}">
                <a16:creationId xmlns:a16="http://schemas.microsoft.com/office/drawing/2014/main" id="{6A259ABB-F01D-A4B2-FE4A-411BB01250C7}"/>
              </a:ext>
            </a:extLst>
          </p:cNvPr>
          <p:cNvSpPr>
            <a:spLocks noGrp="1"/>
          </p:cNvSpPr>
          <p:nvPr>
            <p:ph type="title"/>
          </p:nvPr>
        </p:nvSpPr>
        <p:spPr>
          <a:xfrm>
            <a:off x="838200" y="1458000"/>
            <a:ext cx="10515600" cy="705600"/>
          </a:xfrm>
          <a:prstGeom prst="rect">
            <a:avLst/>
          </a:prstGeom>
        </p:spPr>
        <p:txBody>
          <a:bodyPr vert="horz" lIns="91440" tIns="45720" rIns="91440" bIns="45720" rtlCol="0" anchor="ctr">
            <a:noAutofit/>
          </a:bodyPr>
          <a:lstStyle/>
          <a:p>
            <a:r>
              <a:rPr lang="sv-SE" dirty="0"/>
              <a:t>Klicka här för att ändra mall för rubrikformat</a:t>
            </a:r>
          </a:p>
        </p:txBody>
      </p:sp>
      <p:sp>
        <p:nvSpPr>
          <p:cNvPr id="3" name="Platshållare för text 2">
            <a:extLst>
              <a:ext uri="{FF2B5EF4-FFF2-40B4-BE49-F238E27FC236}">
                <a16:creationId xmlns:a16="http://schemas.microsoft.com/office/drawing/2014/main" id="{0C4C0E82-55FA-13AC-7E36-FB8232ABCB17}"/>
              </a:ext>
            </a:extLst>
          </p:cNvPr>
          <p:cNvSpPr>
            <a:spLocks noGrp="1"/>
          </p:cNvSpPr>
          <p:nvPr>
            <p:ph type="body" idx="1"/>
          </p:nvPr>
        </p:nvSpPr>
        <p:spPr>
          <a:xfrm>
            <a:off x="838200" y="2160000"/>
            <a:ext cx="10515600" cy="4351338"/>
          </a:xfrm>
          <a:prstGeom prst="rect">
            <a:avLst/>
          </a:prstGeom>
        </p:spPr>
        <p:txBody>
          <a:bodyPr vert="horz" lIns="91440" tIns="45720" rIns="91440" bIns="45720" rtlCol="0">
            <a:normAutofit/>
          </a:body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a:p>
            <a:pPr lvl="4"/>
            <a:r>
              <a:rPr lang="sv-SE" dirty="0"/>
              <a:t>Nivå fem</a:t>
            </a:r>
          </a:p>
        </p:txBody>
      </p:sp>
      <p:sp>
        <p:nvSpPr>
          <p:cNvPr id="4" name="Platshållare för datum 3">
            <a:extLst>
              <a:ext uri="{FF2B5EF4-FFF2-40B4-BE49-F238E27FC236}">
                <a16:creationId xmlns:a16="http://schemas.microsoft.com/office/drawing/2014/main" id="{AF75B7FA-6B41-D7D2-3BB6-8332346ED427}"/>
              </a:ext>
            </a:extLst>
          </p:cNvPr>
          <p:cNvSpPr>
            <a:spLocks noGrp="1"/>
          </p:cNvSpPr>
          <p:nvPr>
            <p:ph type="dt" sz="half" idx="2"/>
          </p:nvPr>
        </p:nvSpPr>
        <p:spPr>
          <a:xfrm>
            <a:off x="9303127" y="225885"/>
            <a:ext cx="2743200" cy="141920"/>
          </a:xfrm>
          <a:prstGeom prst="rect">
            <a:avLst/>
          </a:prstGeom>
        </p:spPr>
        <p:txBody>
          <a:bodyPr vert="horz" lIns="91440" tIns="45720" rIns="91440" bIns="45720" rtlCol="0" anchor="ctr"/>
          <a:lstStyle>
            <a:lvl1pPr algn="r">
              <a:defRPr sz="900">
                <a:solidFill>
                  <a:schemeClr val="tx1"/>
                </a:solidFill>
              </a:defRPr>
            </a:lvl1pPr>
          </a:lstStyle>
          <a:p>
            <a:fld id="{86F1A661-094B-B342-AD28-CF7465039B36}" type="datetimeFigureOut">
              <a:rPr lang="sv-SE" smtClean="0"/>
              <a:pPr/>
              <a:t>2023-04-03</a:t>
            </a:fld>
            <a:endParaRPr lang="sv-SE" dirty="0"/>
          </a:p>
        </p:txBody>
      </p:sp>
      <p:sp>
        <p:nvSpPr>
          <p:cNvPr id="5" name="Platshållare för sidfot 4">
            <a:extLst>
              <a:ext uri="{FF2B5EF4-FFF2-40B4-BE49-F238E27FC236}">
                <a16:creationId xmlns:a16="http://schemas.microsoft.com/office/drawing/2014/main" id="{7E7FDD3A-A4D4-E275-4312-51ED01AD7DF7}"/>
              </a:ext>
            </a:extLst>
          </p:cNvPr>
          <p:cNvSpPr>
            <a:spLocks noGrp="1"/>
          </p:cNvSpPr>
          <p:nvPr>
            <p:ph type="ftr" sz="quarter" idx="3"/>
          </p:nvPr>
        </p:nvSpPr>
        <p:spPr>
          <a:xfrm>
            <a:off x="7929284" y="652836"/>
            <a:ext cx="4114800" cy="141920"/>
          </a:xfrm>
          <a:prstGeom prst="rect">
            <a:avLst/>
          </a:prstGeom>
        </p:spPr>
        <p:txBody>
          <a:bodyPr vert="horz" lIns="91440" tIns="45720" rIns="91440" bIns="45720" rtlCol="0" anchor="ctr"/>
          <a:lstStyle>
            <a:lvl1pPr algn="r">
              <a:defRPr sz="900">
                <a:solidFill>
                  <a:schemeClr val="tx1"/>
                </a:solidFill>
              </a:defRPr>
            </a:lvl1pPr>
          </a:lstStyle>
          <a:p>
            <a:endParaRPr lang="sv-SE" dirty="0"/>
          </a:p>
        </p:txBody>
      </p:sp>
      <p:sp>
        <p:nvSpPr>
          <p:cNvPr id="6" name="Platshållare för bildnummer 5">
            <a:extLst>
              <a:ext uri="{FF2B5EF4-FFF2-40B4-BE49-F238E27FC236}">
                <a16:creationId xmlns:a16="http://schemas.microsoft.com/office/drawing/2014/main" id="{A5CF3681-9818-780E-CC47-CE037E8A4850}"/>
              </a:ext>
            </a:extLst>
          </p:cNvPr>
          <p:cNvSpPr>
            <a:spLocks noGrp="1"/>
          </p:cNvSpPr>
          <p:nvPr>
            <p:ph type="sldNum" sz="quarter" idx="4"/>
          </p:nvPr>
        </p:nvSpPr>
        <p:spPr>
          <a:xfrm>
            <a:off x="9300884" y="435693"/>
            <a:ext cx="2743200" cy="141920"/>
          </a:xfrm>
          <a:prstGeom prst="rect">
            <a:avLst/>
          </a:prstGeom>
        </p:spPr>
        <p:txBody>
          <a:bodyPr vert="horz" lIns="91440" tIns="45720" rIns="91440" bIns="45720" rtlCol="0" anchor="ctr"/>
          <a:lstStyle>
            <a:lvl1pPr algn="r">
              <a:defRPr sz="900">
                <a:solidFill>
                  <a:schemeClr val="tx1"/>
                </a:solidFill>
              </a:defRPr>
            </a:lvl1pPr>
          </a:lstStyle>
          <a:p>
            <a:fld id="{989F7FE3-7085-CA44-8265-BC4AF72806EA}" type="slidenum">
              <a:rPr lang="sv-SE" smtClean="0"/>
              <a:pPr/>
              <a:t>‹#›</a:t>
            </a:fld>
            <a:endParaRPr lang="sv-SE" dirty="0"/>
          </a:p>
        </p:txBody>
      </p:sp>
      <p:pic>
        <p:nvPicPr>
          <p:cNvPr id="8" name="Bild 7">
            <a:extLst>
              <a:ext uri="{FF2B5EF4-FFF2-40B4-BE49-F238E27FC236}">
                <a16:creationId xmlns:a16="http://schemas.microsoft.com/office/drawing/2014/main" id="{B72DF5B1-E1F4-F69F-E8E2-8B55B574C46B}"/>
              </a:ext>
            </a:extLst>
          </p:cNvPr>
          <p:cNvPicPr>
            <a:picLocks noChangeAspect="1"/>
          </p:cNvPicPr>
          <p:nvPr userDrawn="1"/>
        </p:nvPicPr>
        <p:blipFill>
          <a:blip r:embed="rId12">
            <a:extLst>
              <a:ext uri="{28A0092B-C50C-407E-A947-70E740481C1C}">
                <a14:useLocalDpi xmlns:a14="http://schemas.microsoft.com/office/drawing/2010/main"/>
              </a:ext>
              <a:ext uri="{96DAC541-7B7A-43D3-8B79-37D633B846F1}">
                <asvg:svgBlip xmlns:asvg="http://schemas.microsoft.com/office/drawing/2016/SVG/main" r:embed="rId13"/>
              </a:ext>
            </a:extLst>
          </a:blip>
          <a:stretch>
            <a:fillRect/>
          </a:stretch>
        </p:blipFill>
        <p:spPr>
          <a:xfrm>
            <a:off x="298448" y="147638"/>
            <a:ext cx="1997319" cy="357545"/>
          </a:xfrm>
          <a:prstGeom prst="rect">
            <a:avLst/>
          </a:prstGeom>
        </p:spPr>
      </p:pic>
      <p:sp>
        <p:nvSpPr>
          <p:cNvPr id="9" name="Rectangle 30">
            <a:extLst>
              <a:ext uri="{FF2B5EF4-FFF2-40B4-BE49-F238E27FC236}">
                <a16:creationId xmlns:a16="http://schemas.microsoft.com/office/drawing/2014/main" id="{F29E82AC-E419-4691-9269-F4AE80340D7B}"/>
              </a:ext>
            </a:extLst>
          </p:cNvPr>
          <p:cNvSpPr>
            <a:spLocks noChangeAspect="1" noChangeArrowheads="1"/>
          </p:cNvSpPr>
          <p:nvPr userDrawn="1"/>
        </p:nvSpPr>
        <p:spPr bwMode="auto">
          <a:xfrm>
            <a:off x="12047537" y="3175"/>
            <a:ext cx="144463" cy="144463"/>
          </a:xfrm>
          <a:prstGeom prst="rect">
            <a:avLst/>
          </a:prstGeom>
          <a:solidFill>
            <a:srgbClr val="00AEEF"/>
          </a:solidFill>
          <a:ln>
            <a:noFill/>
          </a:ln>
          <a:effectLst/>
        </p:spPr>
        <p:txBody>
          <a:bodyPr anchor="ctr">
            <a:spAutoFit/>
          </a:bodyPr>
          <a:lstStyle/>
          <a:p>
            <a:endParaRPr lang="sv-SE" dirty="0"/>
          </a:p>
        </p:txBody>
      </p:sp>
      <p:sp>
        <p:nvSpPr>
          <p:cNvPr id="10" name="Rectangle 31">
            <a:extLst>
              <a:ext uri="{FF2B5EF4-FFF2-40B4-BE49-F238E27FC236}">
                <a16:creationId xmlns:a16="http://schemas.microsoft.com/office/drawing/2014/main" id="{1AED0917-E1F5-7CB7-D09F-BDD34FD747A3}"/>
              </a:ext>
            </a:extLst>
          </p:cNvPr>
          <p:cNvSpPr>
            <a:spLocks noChangeAspect="1" noChangeArrowheads="1"/>
          </p:cNvSpPr>
          <p:nvPr userDrawn="1"/>
        </p:nvSpPr>
        <p:spPr bwMode="auto">
          <a:xfrm>
            <a:off x="12047537" y="222250"/>
            <a:ext cx="144463" cy="144463"/>
          </a:xfrm>
          <a:prstGeom prst="rect">
            <a:avLst/>
          </a:prstGeom>
          <a:solidFill>
            <a:srgbClr val="00AEEF"/>
          </a:solidFill>
          <a:ln>
            <a:noFill/>
          </a:ln>
          <a:effectLst/>
        </p:spPr>
        <p:txBody>
          <a:bodyPr anchor="ctr">
            <a:spAutoFit/>
          </a:bodyPr>
          <a:lstStyle/>
          <a:p>
            <a:endParaRPr lang="sv-SE" dirty="0"/>
          </a:p>
        </p:txBody>
      </p:sp>
      <p:sp>
        <p:nvSpPr>
          <p:cNvPr id="11" name="Rectangle 32">
            <a:extLst>
              <a:ext uri="{FF2B5EF4-FFF2-40B4-BE49-F238E27FC236}">
                <a16:creationId xmlns:a16="http://schemas.microsoft.com/office/drawing/2014/main" id="{6B263C05-B8A1-686E-F78D-C92660F4FF47}"/>
              </a:ext>
            </a:extLst>
          </p:cNvPr>
          <p:cNvSpPr>
            <a:spLocks noChangeAspect="1" noChangeArrowheads="1"/>
          </p:cNvSpPr>
          <p:nvPr userDrawn="1"/>
        </p:nvSpPr>
        <p:spPr bwMode="auto">
          <a:xfrm>
            <a:off x="12047537" y="434975"/>
            <a:ext cx="144463" cy="144463"/>
          </a:xfrm>
          <a:prstGeom prst="rect">
            <a:avLst/>
          </a:prstGeom>
          <a:solidFill>
            <a:srgbClr val="002D5A"/>
          </a:solidFill>
          <a:ln>
            <a:noFill/>
          </a:ln>
          <a:effectLst/>
        </p:spPr>
        <p:txBody>
          <a:bodyPr anchor="ctr">
            <a:spAutoFit/>
          </a:bodyPr>
          <a:lstStyle/>
          <a:p>
            <a:endParaRPr lang="sv-SE" dirty="0"/>
          </a:p>
        </p:txBody>
      </p:sp>
      <p:sp>
        <p:nvSpPr>
          <p:cNvPr id="12" name="Rectangle 33">
            <a:extLst>
              <a:ext uri="{FF2B5EF4-FFF2-40B4-BE49-F238E27FC236}">
                <a16:creationId xmlns:a16="http://schemas.microsoft.com/office/drawing/2014/main" id="{AE111914-2A85-D05C-7AC8-45B028DCABD6}"/>
              </a:ext>
            </a:extLst>
          </p:cNvPr>
          <p:cNvSpPr>
            <a:spLocks noChangeAspect="1" noChangeArrowheads="1"/>
          </p:cNvSpPr>
          <p:nvPr userDrawn="1"/>
        </p:nvSpPr>
        <p:spPr bwMode="auto">
          <a:xfrm>
            <a:off x="12047537" y="647700"/>
            <a:ext cx="144463" cy="144463"/>
          </a:xfrm>
          <a:prstGeom prst="rect">
            <a:avLst/>
          </a:prstGeom>
          <a:solidFill>
            <a:srgbClr val="00AEEF"/>
          </a:solidFill>
          <a:ln>
            <a:noFill/>
          </a:ln>
          <a:effectLst/>
        </p:spPr>
        <p:txBody>
          <a:bodyPr anchor="ctr">
            <a:spAutoFit/>
          </a:bodyPr>
          <a:lstStyle/>
          <a:p>
            <a:endParaRPr lang="sv-SE" dirty="0"/>
          </a:p>
        </p:txBody>
      </p:sp>
    </p:spTree>
    <p:extLst>
      <p:ext uri="{BB962C8B-B14F-4D97-AF65-F5344CB8AC3E}">
        <p14:creationId xmlns:p14="http://schemas.microsoft.com/office/powerpoint/2010/main" val="2055320793"/>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7" r:id="rId7"/>
    <p:sldLayoutId id="2147483676" r:id="rId8"/>
    <p:sldLayoutId id="2147483678" r:id="rId9"/>
  </p:sldLayoutIdLst>
  <p:txStyles>
    <p:titleStyle>
      <a:lvl1pPr algn="l" defTabSz="914400" rtl="0" eaLnBrk="1" latinLnBrk="0" hangingPunct="1">
        <a:lnSpc>
          <a:spcPct val="90000"/>
        </a:lnSpc>
        <a:spcBef>
          <a:spcPct val="0"/>
        </a:spcBef>
        <a:buNone/>
        <a:defRPr sz="3200" kern="1200">
          <a:solidFill>
            <a:srgbClr val="685A53"/>
          </a:solidFill>
          <a:latin typeface="+mj-lt"/>
          <a:ea typeface="+mj-ea"/>
          <a:cs typeface="+mj-cs"/>
        </a:defRPr>
      </a:lvl1pPr>
    </p:titleStyle>
    <p:bodyStyle>
      <a:lvl1pPr marL="342000" indent="-342000" algn="l" defTabSz="914400" rtl="0" eaLnBrk="1" latinLnBrk="0" hangingPunct="1">
        <a:lnSpc>
          <a:spcPct val="130000"/>
        </a:lnSpc>
        <a:spcBef>
          <a:spcPts val="500"/>
        </a:spcBef>
        <a:spcAft>
          <a:spcPts val="200"/>
        </a:spcAft>
        <a:buClr>
          <a:schemeClr val="accent2"/>
        </a:buClr>
        <a:buFont typeface="Wingdings" pitchFamily="2" charset="2"/>
        <a:buChar char="§"/>
        <a:defRPr sz="1800" kern="1200">
          <a:solidFill>
            <a:schemeClr val="tx1"/>
          </a:solidFill>
          <a:latin typeface="+mn-lt"/>
          <a:ea typeface="+mn-ea"/>
          <a:cs typeface="+mn-cs"/>
        </a:defRPr>
      </a:lvl1pPr>
      <a:lvl2pPr marL="741600" indent="-284400" algn="l" defTabSz="914400" rtl="0" eaLnBrk="1" latinLnBrk="0" hangingPunct="1">
        <a:lnSpc>
          <a:spcPct val="120000"/>
        </a:lnSpc>
        <a:spcBef>
          <a:spcPts val="400"/>
        </a:spcBef>
        <a:spcAft>
          <a:spcPts val="100"/>
        </a:spcAft>
        <a:buClr>
          <a:schemeClr val="accent2"/>
        </a:buClr>
        <a:buFont typeface="Wingdings" pitchFamily="2" charset="2"/>
        <a:buChar char="§"/>
        <a:defRPr sz="1800" kern="1200">
          <a:solidFill>
            <a:schemeClr val="tx1"/>
          </a:solidFill>
          <a:latin typeface="+mn-lt"/>
          <a:ea typeface="+mn-ea"/>
          <a:cs typeface="+mn-cs"/>
        </a:defRPr>
      </a:lvl2pPr>
      <a:lvl3pPr marL="1143000" indent="-208800" algn="l" defTabSz="914400" rtl="0" eaLnBrk="1" latinLnBrk="0" hangingPunct="1">
        <a:lnSpc>
          <a:spcPct val="120000"/>
        </a:lnSpc>
        <a:spcBef>
          <a:spcPts val="400"/>
        </a:spcBef>
        <a:spcAft>
          <a:spcPts val="100"/>
        </a:spcAft>
        <a:buClr>
          <a:schemeClr val="accent2"/>
        </a:buClr>
        <a:buFont typeface="Wingdings" pitchFamily="2" charset="2"/>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400"/>
        </a:spcBef>
        <a:spcAft>
          <a:spcPts val="100"/>
        </a:spcAft>
        <a:buClr>
          <a:schemeClr val="accent2"/>
        </a:buClr>
        <a:buFont typeface="Wingdings" pitchFamily="2" charset="2"/>
        <a:buChar char="§"/>
        <a:defRPr sz="1800" kern="1200">
          <a:solidFill>
            <a:schemeClr val="tx1"/>
          </a:solidFill>
          <a:latin typeface="+mn-lt"/>
          <a:ea typeface="+mn-ea"/>
          <a:cs typeface="+mn-cs"/>
        </a:defRPr>
      </a:lvl4pPr>
      <a:lvl5pPr marL="2057400" indent="-228600" algn="l" defTabSz="914400" rtl="0" eaLnBrk="1" latinLnBrk="0" hangingPunct="1">
        <a:lnSpc>
          <a:spcPct val="120000"/>
        </a:lnSpc>
        <a:spcBef>
          <a:spcPts val="400"/>
        </a:spcBef>
        <a:spcAft>
          <a:spcPts val="100"/>
        </a:spcAft>
        <a:buClr>
          <a:schemeClr val="accent2"/>
        </a:buClr>
        <a:buFont typeface="Wingdings" pitchFamily="2" charset="2"/>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7.sv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F9B4461-06E9-E00C-2466-580B299951AD}"/>
              </a:ext>
            </a:extLst>
          </p:cNvPr>
          <p:cNvSpPr>
            <a:spLocks noGrp="1"/>
          </p:cNvSpPr>
          <p:nvPr>
            <p:ph type="ctrTitle"/>
          </p:nvPr>
        </p:nvSpPr>
        <p:spPr/>
        <p:txBody>
          <a:bodyPr/>
          <a:lstStyle/>
          <a:p>
            <a:r>
              <a:rPr lang="sv-SE" dirty="0"/>
              <a:t>Vårdtjänst</a:t>
            </a:r>
            <a:br>
              <a:rPr lang="sv-SE" dirty="0"/>
            </a:br>
            <a:r>
              <a:rPr lang="sv-SE" sz="3200" dirty="0"/>
              <a:t>Tillämpningsområden</a:t>
            </a:r>
            <a:br>
              <a:rPr lang="sv-SE" sz="3200" dirty="0"/>
            </a:br>
            <a:endParaRPr lang="sv-SE" dirty="0"/>
          </a:p>
        </p:txBody>
      </p:sp>
      <p:sp>
        <p:nvSpPr>
          <p:cNvPr id="3" name="Underrubrik 2">
            <a:extLst>
              <a:ext uri="{FF2B5EF4-FFF2-40B4-BE49-F238E27FC236}">
                <a16:creationId xmlns:a16="http://schemas.microsoft.com/office/drawing/2014/main" id="{3270C10D-7577-E843-101A-710FA3C825F8}"/>
              </a:ext>
            </a:extLst>
          </p:cNvPr>
          <p:cNvSpPr>
            <a:spLocks noGrp="1"/>
          </p:cNvSpPr>
          <p:nvPr>
            <p:ph type="subTitle" idx="1"/>
          </p:nvPr>
        </p:nvSpPr>
        <p:spPr>
          <a:xfrm>
            <a:off x="792000" y="3971706"/>
            <a:ext cx="9144000" cy="1952575"/>
          </a:xfrm>
        </p:spPr>
        <p:txBody>
          <a:bodyPr>
            <a:normAutofit fontScale="92500" lnSpcReduction="10000"/>
          </a:bodyPr>
          <a:lstStyle/>
          <a:p>
            <a:r>
              <a:rPr lang="sv-SE" dirty="0"/>
              <a:t>Regionsamarbete</a:t>
            </a:r>
          </a:p>
          <a:p>
            <a:pPr marL="342900" indent="-342900">
              <a:buFont typeface="Arial" panose="020B0604020202020204" pitchFamily="34" charset="0"/>
              <a:buChar char="•"/>
            </a:pPr>
            <a:r>
              <a:rPr lang="sv-SE" sz="1700" dirty="0"/>
              <a:t>Region Skåne</a:t>
            </a:r>
          </a:p>
          <a:p>
            <a:pPr marL="342900" indent="-342900">
              <a:buFont typeface="Arial" panose="020B0604020202020204" pitchFamily="34" charset="0"/>
              <a:buChar char="•"/>
            </a:pPr>
            <a:r>
              <a:rPr lang="sv-SE" sz="1700" dirty="0"/>
              <a:t>Region Stockholm</a:t>
            </a:r>
          </a:p>
          <a:p>
            <a:pPr marL="342900" indent="-342900">
              <a:buFont typeface="Arial" panose="020B0604020202020204" pitchFamily="34" charset="0"/>
              <a:buChar char="•"/>
            </a:pPr>
            <a:r>
              <a:rPr lang="sv-SE" sz="1700" dirty="0"/>
              <a:t>Region Örebro</a:t>
            </a:r>
          </a:p>
          <a:p>
            <a:pPr marL="342900" indent="-342900">
              <a:buFont typeface="Arial" panose="020B0604020202020204" pitchFamily="34" charset="0"/>
              <a:buChar char="•"/>
            </a:pPr>
            <a:r>
              <a:rPr lang="sv-SE" sz="1700" dirty="0"/>
              <a:t>Västra Götalandsregionen</a:t>
            </a:r>
            <a:endParaRPr lang="sv-SE" dirty="0"/>
          </a:p>
        </p:txBody>
      </p:sp>
      <p:sp>
        <p:nvSpPr>
          <p:cNvPr id="4" name="Platshållare för datum 3">
            <a:extLst>
              <a:ext uri="{FF2B5EF4-FFF2-40B4-BE49-F238E27FC236}">
                <a16:creationId xmlns:a16="http://schemas.microsoft.com/office/drawing/2014/main" id="{44160E2A-C5EA-506D-94B7-6CCAC407645D}"/>
              </a:ext>
            </a:extLst>
          </p:cNvPr>
          <p:cNvSpPr>
            <a:spLocks noGrp="1"/>
          </p:cNvSpPr>
          <p:nvPr>
            <p:ph type="dt" sz="half" idx="10"/>
          </p:nvPr>
        </p:nvSpPr>
        <p:spPr/>
        <p:txBody>
          <a:bodyPr/>
          <a:lstStyle/>
          <a:p>
            <a:fld id="{64D9D34A-142B-9044-BE90-3D8B46814BE5}" type="datetime1">
              <a:rPr lang="sv-SE" smtClean="0"/>
              <a:t>2023-04-03</a:t>
            </a:fld>
            <a:endParaRPr lang="en-US" dirty="0"/>
          </a:p>
        </p:txBody>
      </p:sp>
      <p:sp>
        <p:nvSpPr>
          <p:cNvPr id="6" name="Platshållare för bildnummer 5">
            <a:extLst>
              <a:ext uri="{FF2B5EF4-FFF2-40B4-BE49-F238E27FC236}">
                <a16:creationId xmlns:a16="http://schemas.microsoft.com/office/drawing/2014/main" id="{C2205A33-9237-F503-F394-A2D209B309DE}"/>
              </a:ext>
            </a:extLst>
          </p:cNvPr>
          <p:cNvSpPr>
            <a:spLocks noGrp="1"/>
          </p:cNvSpPr>
          <p:nvPr>
            <p:ph type="sldNum" sz="quarter" idx="12"/>
          </p:nvPr>
        </p:nvSpPr>
        <p:spPr/>
        <p:txBody>
          <a:bodyPr/>
          <a:lstStyle/>
          <a:p>
            <a:fld id="{48F63A3B-78C7-47BE-AE5E-E10140E04643}" type="slidenum">
              <a:rPr lang="en-US" smtClean="0"/>
              <a:t>1</a:t>
            </a:fld>
            <a:endParaRPr lang="en-US" dirty="0"/>
          </a:p>
        </p:txBody>
      </p:sp>
      <p:sp>
        <p:nvSpPr>
          <p:cNvPr id="5" name="Rubrik 3">
            <a:extLst>
              <a:ext uri="{FF2B5EF4-FFF2-40B4-BE49-F238E27FC236}">
                <a16:creationId xmlns:a16="http://schemas.microsoft.com/office/drawing/2014/main" id="{0143DD94-2B98-C358-E61C-15533A8AA098}"/>
              </a:ext>
            </a:extLst>
          </p:cNvPr>
          <p:cNvSpPr txBox="1">
            <a:spLocks/>
          </p:cNvSpPr>
          <p:nvPr/>
        </p:nvSpPr>
        <p:spPr>
          <a:xfrm>
            <a:off x="3350942" y="2349500"/>
            <a:ext cx="5158058" cy="1219200"/>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3200" kern="1200">
                <a:solidFill>
                  <a:schemeClr val="bg1"/>
                </a:solidFill>
                <a:latin typeface="+mj-lt"/>
                <a:ea typeface="+mj-ea"/>
                <a:cs typeface="+mj-cs"/>
              </a:defRPr>
            </a:lvl1pPr>
          </a:lstStyle>
          <a:p>
            <a:endParaRPr lang="sv-SE" dirty="0"/>
          </a:p>
        </p:txBody>
      </p:sp>
    </p:spTree>
    <p:extLst>
      <p:ext uri="{BB962C8B-B14F-4D97-AF65-F5344CB8AC3E}">
        <p14:creationId xmlns:p14="http://schemas.microsoft.com/office/powerpoint/2010/main" val="38498487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84B8692-433F-45CD-337D-F8EE5CA4DCE8}"/>
              </a:ext>
            </a:extLst>
          </p:cNvPr>
          <p:cNvSpPr>
            <a:spLocks noGrp="1"/>
          </p:cNvSpPr>
          <p:nvPr>
            <p:ph type="title"/>
          </p:nvPr>
        </p:nvSpPr>
        <p:spPr/>
        <p:txBody>
          <a:bodyPr/>
          <a:lstStyle/>
          <a:p>
            <a:r>
              <a:rPr lang="sv-SE" dirty="0"/>
              <a:t>Verksamhetskoder</a:t>
            </a:r>
          </a:p>
        </p:txBody>
      </p:sp>
      <p:sp>
        <p:nvSpPr>
          <p:cNvPr id="3" name="Platshållare för innehåll 2">
            <a:extLst>
              <a:ext uri="{FF2B5EF4-FFF2-40B4-BE49-F238E27FC236}">
                <a16:creationId xmlns:a16="http://schemas.microsoft.com/office/drawing/2014/main" id="{6EBAE6F1-1829-D2CE-000E-1D776BE8E6B0}"/>
              </a:ext>
            </a:extLst>
          </p:cNvPr>
          <p:cNvSpPr>
            <a:spLocks noGrp="1"/>
          </p:cNvSpPr>
          <p:nvPr>
            <p:ph idx="1"/>
          </p:nvPr>
        </p:nvSpPr>
        <p:spPr/>
        <p:txBody>
          <a:bodyPr>
            <a:normAutofit/>
          </a:bodyPr>
          <a:lstStyle/>
          <a:p>
            <a:r>
              <a:rPr lang="sv-SE" dirty="0"/>
              <a:t>Vårdtjänster kan grupperas inom verksamhet</a:t>
            </a:r>
          </a:p>
          <a:p>
            <a:pPr marL="342900" indent="-342900">
              <a:lnSpc>
                <a:spcPct val="120000"/>
              </a:lnSpc>
              <a:spcBef>
                <a:spcPts val="0"/>
              </a:spcBef>
              <a:buFont typeface="Symbol" panose="05050102010706020507" pitchFamily="18" charset="2"/>
              <a:buChar char=""/>
            </a:pPr>
            <a:r>
              <a:rPr lang="sv-SE" sz="2000" dirty="0">
                <a:latin typeface="Calibri" panose="020F0502020204030204" pitchFamily="34" charset="0"/>
                <a:ea typeface="Calibri" panose="020F0502020204030204" pitchFamily="34" charset="0"/>
                <a:cs typeface="Times New Roman" panose="02020603050405020304" pitchFamily="18" charset="0"/>
              </a:rPr>
              <a:t>Exempel: </a:t>
            </a:r>
          </a:p>
          <a:p>
            <a:pPr marL="742500" lvl="1" indent="-342900">
              <a:spcBef>
                <a:spcPts val="0"/>
              </a:spcBef>
              <a:buFont typeface="Symbol" panose="05050102010706020507" pitchFamily="18" charset="2"/>
              <a:buChar char=""/>
            </a:pPr>
            <a:r>
              <a:rPr lang="sv-SE" sz="2000" dirty="0">
                <a:latin typeface="Calibri" panose="020F0502020204030204" pitchFamily="34" charset="0"/>
                <a:ea typeface="Calibri" panose="020F0502020204030204" pitchFamily="34" charset="0"/>
                <a:cs typeface="Times New Roman" panose="02020603050405020304" pitchFamily="18" charset="0"/>
              </a:rPr>
              <a:t>Medicinskt verksamhetsområde (MVO)</a:t>
            </a:r>
          </a:p>
          <a:p>
            <a:pPr marL="742500" lvl="1" indent="-342900">
              <a:spcBef>
                <a:spcPts val="0"/>
              </a:spcBef>
              <a:buFont typeface="Symbol" panose="05050102010706020507" pitchFamily="18" charset="2"/>
              <a:buChar char=""/>
            </a:pPr>
            <a:r>
              <a:rPr lang="sv-SE" sz="2000" dirty="0">
                <a:effectLst/>
                <a:latin typeface="Calibri" panose="020F0502020204030204" pitchFamily="34" charset="0"/>
                <a:ea typeface="Calibri" panose="020F0502020204030204" pitchFamily="34" charset="0"/>
                <a:cs typeface="Times New Roman" panose="02020603050405020304" pitchFamily="18" charset="0"/>
              </a:rPr>
              <a:t>Verksamhetskoder (HSA)</a:t>
            </a:r>
          </a:p>
          <a:p>
            <a:pPr marL="742500" lvl="1" indent="-342900">
              <a:spcBef>
                <a:spcPts val="0"/>
              </a:spcBef>
              <a:buFont typeface="Symbol" panose="05050102010706020507" pitchFamily="18" charset="2"/>
              <a:buChar char=""/>
            </a:pPr>
            <a:r>
              <a:rPr lang="sv-SE" sz="2000" dirty="0">
                <a:effectLst/>
                <a:latin typeface="Calibri" panose="020F0502020204030204" pitchFamily="34" charset="0"/>
                <a:ea typeface="Calibri" panose="020F0502020204030204" pitchFamily="34" charset="0"/>
                <a:cs typeface="Times New Roman" panose="02020603050405020304" pitchFamily="18" charset="0"/>
              </a:rPr>
              <a:t>Vårdgivarregistret (IVO)</a:t>
            </a:r>
          </a:p>
          <a:p>
            <a:pPr marL="742500" lvl="1" indent="-342900">
              <a:spcBef>
                <a:spcPts val="0"/>
              </a:spcBef>
              <a:buFont typeface="Symbol" panose="05050102010706020507" pitchFamily="18" charset="2"/>
              <a:buChar char=""/>
            </a:pPr>
            <a:r>
              <a:rPr lang="sv-SE" sz="2000" dirty="0">
                <a:latin typeface="Calibri" panose="020F0502020204030204" pitchFamily="34" charset="0"/>
                <a:ea typeface="Calibri" panose="020F0502020204030204" pitchFamily="34" charset="0"/>
                <a:cs typeface="Times New Roman" panose="02020603050405020304" pitchFamily="18" charset="0"/>
              </a:rPr>
              <a:t>Liknande:</a:t>
            </a:r>
          </a:p>
          <a:p>
            <a:pPr marL="1143900" lvl="2" indent="-342900">
              <a:spcBef>
                <a:spcPts val="0"/>
              </a:spcBef>
              <a:buFont typeface="Symbol" panose="05050102010706020507" pitchFamily="18" charset="2"/>
              <a:buChar char=""/>
            </a:pPr>
            <a:r>
              <a:rPr lang="sv-SE" sz="2000" dirty="0">
                <a:effectLst/>
                <a:latin typeface="Calibri" panose="020F0502020204030204" pitchFamily="34" charset="0"/>
                <a:ea typeface="Calibri" panose="020F0502020204030204" pitchFamily="34" charset="0"/>
                <a:cs typeface="Times New Roman" panose="02020603050405020304" pitchFamily="18" charset="0"/>
              </a:rPr>
              <a:t>SOSNYK, </a:t>
            </a:r>
            <a:r>
              <a:rPr lang="sv-SE" dirty="0" err="1">
                <a:latin typeface="Calibri" panose="020F0502020204030204" pitchFamily="34" charset="0"/>
                <a:ea typeface="Calibri" panose="020F0502020204030204" pitchFamily="34" charset="0"/>
                <a:cs typeface="Times New Roman" panose="02020603050405020304" pitchFamily="18" charset="0"/>
              </a:rPr>
              <a:t>Snomed</a:t>
            </a:r>
            <a:r>
              <a:rPr lang="sv-SE" dirty="0">
                <a:latin typeface="Calibri" panose="020F0502020204030204" pitchFamily="34" charset="0"/>
                <a:ea typeface="Calibri" panose="020F0502020204030204" pitchFamily="34" charset="0"/>
                <a:cs typeface="Times New Roman" panose="02020603050405020304" pitchFamily="18" charset="0"/>
              </a:rPr>
              <a:t> CT, Socialstyrelsens termbank, Hälsorelaterade klassifikationer (</a:t>
            </a:r>
            <a:r>
              <a:rPr lang="sv-SE" dirty="0" err="1">
                <a:latin typeface="Calibri" panose="020F0502020204030204" pitchFamily="34" charset="0"/>
                <a:ea typeface="Calibri" panose="020F0502020204030204" pitchFamily="34" charset="0"/>
                <a:cs typeface="Times New Roman" panose="02020603050405020304" pitchFamily="18" charset="0"/>
              </a:rPr>
              <a:t>t.ex</a:t>
            </a:r>
            <a:r>
              <a:rPr lang="sv-SE" dirty="0">
                <a:latin typeface="Calibri" panose="020F0502020204030204" pitchFamily="34" charset="0"/>
                <a:ea typeface="Calibri" panose="020F0502020204030204" pitchFamily="34" charset="0"/>
                <a:cs typeface="Times New Roman" panose="02020603050405020304" pitchFamily="18" charset="0"/>
              </a:rPr>
              <a:t> ICD-10-SE, Åtgärdskoder (KVÅ), Funktionshinder/funktionstillstånd (ICF)), </a:t>
            </a:r>
            <a:r>
              <a:rPr lang="sv-SE" sz="2000" dirty="0">
                <a:latin typeface="Calibri" panose="020F0502020204030204" pitchFamily="34" charset="0"/>
                <a:ea typeface="Calibri" panose="020F0502020204030204" pitchFamily="34" charset="0"/>
                <a:cs typeface="Times New Roman" panose="02020603050405020304" pitchFamily="18" charset="0"/>
              </a:rPr>
              <a:t>Nationell informationsstruktur (NI)</a:t>
            </a:r>
            <a:endParaRPr lang="sv-SE" sz="20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15000"/>
              </a:lnSpc>
              <a:spcAft>
                <a:spcPts val="1000"/>
              </a:spcAft>
              <a:buNone/>
            </a:pPr>
            <a:r>
              <a:rPr lang="sv-SE" sz="2000" dirty="0">
                <a:effectLst/>
                <a:latin typeface="Calibri" panose="020F0502020204030204" pitchFamily="34" charset="0"/>
                <a:ea typeface="Calibri" panose="020F0502020204030204" pitchFamily="34" charset="0"/>
                <a:cs typeface="Times New Roman" panose="02020603050405020304" pitchFamily="18" charset="0"/>
              </a:rPr>
              <a:t>Ur ett nationellt perspektiv ser vi att det skulle vara motiverat med ett initiativ för att ensa eller åtminstone </a:t>
            </a:r>
            <a:r>
              <a:rPr lang="sv-SE" sz="2000" dirty="0" err="1">
                <a:effectLst/>
                <a:latin typeface="Calibri" panose="020F0502020204030204" pitchFamily="34" charset="0"/>
                <a:ea typeface="Calibri" panose="020F0502020204030204" pitchFamily="34" charset="0"/>
                <a:cs typeface="Times New Roman" panose="02020603050405020304" pitchFamily="18" charset="0"/>
              </a:rPr>
              <a:t>mappa</a:t>
            </a:r>
            <a:r>
              <a:rPr lang="sv-SE" sz="2000" dirty="0">
                <a:effectLst/>
                <a:latin typeface="Calibri" panose="020F0502020204030204" pitchFamily="34" charset="0"/>
                <a:ea typeface="Calibri" panose="020F0502020204030204" pitchFamily="34" charset="0"/>
                <a:cs typeface="Times New Roman" panose="02020603050405020304" pitchFamily="18" charset="0"/>
              </a:rPr>
              <a:t> dessa koder för att höja kvaliteten och undvika dubbeldokumentation</a:t>
            </a:r>
          </a:p>
        </p:txBody>
      </p:sp>
    </p:spTree>
    <p:extLst>
      <p:ext uri="{BB962C8B-B14F-4D97-AF65-F5344CB8AC3E}">
        <p14:creationId xmlns:p14="http://schemas.microsoft.com/office/powerpoint/2010/main" val="4553799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E8F3F5E-E510-9A72-732C-F83B5EE02D64}"/>
              </a:ext>
            </a:extLst>
          </p:cNvPr>
          <p:cNvSpPr>
            <a:spLocks noGrp="1"/>
          </p:cNvSpPr>
          <p:nvPr>
            <p:ph type="title"/>
          </p:nvPr>
        </p:nvSpPr>
        <p:spPr/>
        <p:txBody>
          <a:bodyPr/>
          <a:lstStyle/>
          <a:p>
            <a:r>
              <a:rPr lang="sv-SE"/>
              <a:t>Olika aktörer </a:t>
            </a:r>
            <a:br>
              <a:rPr lang="sv-SE"/>
            </a:br>
            <a:r>
              <a:rPr lang="sv-SE" sz="2400"/>
              <a:t>(vem gör vad och hur ser samarbetet ut?)</a:t>
            </a:r>
            <a:endParaRPr lang="sv-SE"/>
          </a:p>
        </p:txBody>
      </p:sp>
      <p:sp>
        <p:nvSpPr>
          <p:cNvPr id="3" name="Platshållare för innehåll 2">
            <a:extLst>
              <a:ext uri="{FF2B5EF4-FFF2-40B4-BE49-F238E27FC236}">
                <a16:creationId xmlns:a16="http://schemas.microsoft.com/office/drawing/2014/main" id="{2BE761E4-8A4A-C935-C357-684207D55461}"/>
              </a:ext>
            </a:extLst>
          </p:cNvPr>
          <p:cNvSpPr>
            <a:spLocks noGrp="1"/>
          </p:cNvSpPr>
          <p:nvPr>
            <p:ph idx="1"/>
          </p:nvPr>
        </p:nvSpPr>
        <p:spPr/>
        <p:txBody>
          <a:bodyPr>
            <a:normAutofit fontScale="85000" lnSpcReduction="10000"/>
          </a:bodyPr>
          <a:lstStyle/>
          <a:p>
            <a:pPr marL="342900" indent="-342900">
              <a:buFont typeface="Arial" panose="020B0604020202020204" pitchFamily="34" charset="0"/>
              <a:buChar char="•"/>
            </a:pPr>
            <a:r>
              <a:rPr lang="sv-SE"/>
              <a:t>Socialstyrelsen</a:t>
            </a:r>
          </a:p>
          <a:p>
            <a:pPr marL="342900" indent="-342900">
              <a:buFont typeface="Arial" panose="020B0604020202020204" pitchFamily="34" charset="0"/>
              <a:buChar char="•"/>
            </a:pPr>
            <a:r>
              <a:rPr lang="sv-SE"/>
              <a:t>EHM</a:t>
            </a:r>
          </a:p>
          <a:p>
            <a:pPr marL="342900" indent="-342900">
              <a:buFont typeface="Arial" panose="020B0604020202020204" pitchFamily="34" charset="0"/>
              <a:buChar char="•"/>
            </a:pPr>
            <a:r>
              <a:rPr lang="sv-SE"/>
              <a:t>DIGG</a:t>
            </a:r>
          </a:p>
          <a:p>
            <a:pPr marL="342900" indent="-342900">
              <a:buFont typeface="Arial" panose="020B0604020202020204" pitchFamily="34" charset="0"/>
              <a:buChar char="•"/>
            </a:pPr>
            <a:r>
              <a:rPr lang="sv-SE"/>
              <a:t>Inera</a:t>
            </a:r>
          </a:p>
          <a:p>
            <a:pPr marL="342900" indent="-342900">
              <a:buFont typeface="Arial" panose="020B0604020202020204" pitchFamily="34" charset="0"/>
              <a:buChar char="•"/>
            </a:pPr>
            <a:r>
              <a:rPr lang="sv-SE"/>
              <a:t>Leverantörer av vårdsystem</a:t>
            </a:r>
          </a:p>
          <a:p>
            <a:pPr marL="342900" indent="-342900">
              <a:buFont typeface="Arial" panose="020B0604020202020204" pitchFamily="34" charset="0"/>
              <a:buChar char="•"/>
            </a:pPr>
            <a:r>
              <a:rPr lang="sv-SE"/>
              <a:t>SKR (Olika grupperingar)</a:t>
            </a:r>
          </a:p>
          <a:p>
            <a:pPr marL="1028700" lvl="1" indent="-342900"/>
            <a:r>
              <a:rPr lang="sv-SE"/>
              <a:t>NPO Kunskapsorganisationen</a:t>
            </a:r>
          </a:p>
          <a:p>
            <a:pPr marL="1028700" lvl="1" indent="-342900"/>
            <a:r>
              <a:rPr lang="sv-SE"/>
              <a:t>NSG Strukturerad vårdinformation</a:t>
            </a:r>
          </a:p>
          <a:p>
            <a:pPr marL="342900" indent="-342900">
              <a:buFont typeface="Arial" panose="020B0604020202020204" pitchFamily="34" charset="0"/>
              <a:buChar char="•"/>
            </a:pPr>
            <a:r>
              <a:rPr lang="sv-SE"/>
              <a:t>Regionerna</a:t>
            </a:r>
          </a:p>
          <a:p>
            <a:pPr marL="342900" indent="-342900">
              <a:buFont typeface="Arial" panose="020B0604020202020204" pitchFamily="34" charset="0"/>
              <a:buChar char="•"/>
            </a:pPr>
            <a:r>
              <a:rPr lang="sv-SE"/>
              <a:t>Kommunerna</a:t>
            </a:r>
          </a:p>
          <a:p>
            <a:pPr marL="342900" indent="-342900">
              <a:buFont typeface="Arial" panose="020B0604020202020204" pitchFamily="34" charset="0"/>
              <a:buChar char="•"/>
            </a:pPr>
            <a:r>
              <a:rPr lang="sv-SE"/>
              <a:t>Läkaresällskapet</a:t>
            </a:r>
          </a:p>
          <a:p>
            <a:pPr marL="342900" indent="-342900">
              <a:buFont typeface="Arial" panose="020B0604020202020204" pitchFamily="34" charset="0"/>
              <a:buChar char="•"/>
            </a:pPr>
            <a:r>
              <a:rPr lang="sv-SE"/>
              <a:t>….</a:t>
            </a:r>
          </a:p>
        </p:txBody>
      </p:sp>
    </p:spTree>
    <p:extLst>
      <p:ext uri="{BB962C8B-B14F-4D97-AF65-F5344CB8AC3E}">
        <p14:creationId xmlns:p14="http://schemas.microsoft.com/office/powerpoint/2010/main" val="35199302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2C9B71D-5B8E-4321-8C2A-14EB3E4F370B}"/>
              </a:ext>
            </a:extLst>
          </p:cNvPr>
          <p:cNvSpPr>
            <a:spLocks noGrp="1"/>
          </p:cNvSpPr>
          <p:nvPr>
            <p:ph type="title"/>
          </p:nvPr>
        </p:nvSpPr>
        <p:spPr/>
        <p:txBody>
          <a:bodyPr/>
          <a:lstStyle/>
          <a:p>
            <a:r>
              <a:rPr lang="sv-SE"/>
              <a:t>Modellernas användningsområde</a:t>
            </a:r>
          </a:p>
        </p:txBody>
      </p:sp>
      <p:sp>
        <p:nvSpPr>
          <p:cNvPr id="3" name="Platshållare för innehåll 2">
            <a:extLst>
              <a:ext uri="{FF2B5EF4-FFF2-40B4-BE49-F238E27FC236}">
                <a16:creationId xmlns:a16="http://schemas.microsoft.com/office/drawing/2014/main" id="{228EDCBD-819C-4795-80DF-703F7E45A196}"/>
              </a:ext>
            </a:extLst>
          </p:cNvPr>
          <p:cNvSpPr>
            <a:spLocks noGrp="1"/>
          </p:cNvSpPr>
          <p:nvPr>
            <p:ph idx="1"/>
          </p:nvPr>
        </p:nvSpPr>
        <p:spPr/>
        <p:txBody>
          <a:bodyPr/>
          <a:lstStyle/>
          <a:p>
            <a:r>
              <a:rPr lang="sv-SE" sz="2400">
                <a:effectLst/>
                <a:latin typeface="Calibri" panose="020F0502020204030204" pitchFamily="34" charset="0"/>
                <a:ea typeface="Calibri" panose="020F0502020204030204" pitchFamily="34" charset="0"/>
                <a:cs typeface="Times New Roman" panose="02020603050405020304" pitchFamily="18" charset="0"/>
              </a:rPr>
              <a:t>En tjänst kan vara uppbyggd av en grupp aktiviteter. Med utgångspunkt från dem går det att på ett standardiserat sätt beskriva innehållet i ett utbud eller ett uppdrag. </a:t>
            </a:r>
            <a:endParaRPr lang="sv-SE"/>
          </a:p>
        </p:txBody>
      </p:sp>
      <p:pic>
        <p:nvPicPr>
          <p:cNvPr id="4" name="Picture 2147111385">
            <a:extLst>
              <a:ext uri="{FF2B5EF4-FFF2-40B4-BE49-F238E27FC236}">
                <a16:creationId xmlns:a16="http://schemas.microsoft.com/office/drawing/2014/main" id="{0EF9D297-3A4D-4D4D-AD21-FFA7A73569D9}"/>
              </a:ext>
            </a:extLst>
          </p:cNvPr>
          <p:cNvPicPr/>
          <p:nvPr/>
        </p:nvPicPr>
        <p:blipFill rotWithShape="1">
          <a:blip r:embed="rId3">
            <a:extLst>
              <a:ext uri="{28A0092B-C50C-407E-A947-70E740481C1C}">
                <a14:useLocalDpi xmlns:a14="http://schemas.microsoft.com/office/drawing/2010/main" val="0"/>
              </a:ext>
            </a:extLst>
          </a:blip>
          <a:srcRect l="10564" t="5216" r="9228"/>
          <a:stretch/>
        </p:blipFill>
        <p:spPr bwMode="auto">
          <a:xfrm>
            <a:off x="2789122" y="3052800"/>
            <a:ext cx="5469278" cy="350876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5327334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D99DB4E-D3FE-6159-2571-9B41945AC95B}"/>
              </a:ext>
            </a:extLst>
          </p:cNvPr>
          <p:cNvSpPr>
            <a:spLocks noGrp="1"/>
          </p:cNvSpPr>
          <p:nvPr>
            <p:ph type="title"/>
          </p:nvPr>
        </p:nvSpPr>
        <p:spPr>
          <a:xfrm>
            <a:off x="838200" y="970320"/>
            <a:ext cx="10515600" cy="705600"/>
          </a:xfrm>
        </p:spPr>
        <p:txBody>
          <a:bodyPr/>
          <a:lstStyle/>
          <a:p>
            <a:r>
              <a:rPr lang="sv-SE" dirty="0"/>
              <a:t>Verksamhetskoder</a:t>
            </a:r>
          </a:p>
        </p:txBody>
      </p:sp>
      <p:sp>
        <p:nvSpPr>
          <p:cNvPr id="3" name="Platshållare för innehåll 2">
            <a:extLst>
              <a:ext uri="{FF2B5EF4-FFF2-40B4-BE49-F238E27FC236}">
                <a16:creationId xmlns:a16="http://schemas.microsoft.com/office/drawing/2014/main" id="{AE9802E1-2B22-F013-4CA5-5B5414EC069E}"/>
              </a:ext>
            </a:extLst>
          </p:cNvPr>
          <p:cNvSpPr>
            <a:spLocks noGrp="1"/>
          </p:cNvSpPr>
          <p:nvPr>
            <p:ph idx="1"/>
          </p:nvPr>
        </p:nvSpPr>
        <p:spPr>
          <a:xfrm>
            <a:off x="838200" y="1755613"/>
            <a:ext cx="9613605" cy="5110642"/>
          </a:xfrm>
        </p:spPr>
        <p:txBody>
          <a:bodyPr>
            <a:normAutofit fontScale="47500" lnSpcReduction="20000"/>
          </a:bodyPr>
          <a:lstStyle/>
          <a:p>
            <a:pPr marL="0" indent="0">
              <a:buNone/>
            </a:pPr>
            <a:r>
              <a:rPr lang="sv-SE" sz="2000" dirty="0">
                <a:effectLst/>
                <a:latin typeface="Calibri" panose="020F0502020204030204" pitchFamily="34" charset="0"/>
                <a:ea typeface="Calibri" panose="020F0502020204030204" pitchFamily="34" charset="0"/>
                <a:cs typeface="Times New Roman" panose="02020603050405020304" pitchFamily="18" charset="0"/>
              </a:rPr>
              <a:t>Idag finns flera olika </a:t>
            </a:r>
            <a:r>
              <a:rPr lang="sv-SE" sz="2000" dirty="0" err="1">
                <a:effectLst/>
                <a:latin typeface="Calibri" panose="020F0502020204030204" pitchFamily="34" charset="0"/>
                <a:ea typeface="Calibri" panose="020F0502020204030204" pitchFamily="34" charset="0"/>
                <a:cs typeface="Times New Roman" panose="02020603050405020304" pitchFamily="18" charset="0"/>
              </a:rPr>
              <a:t>kodverk</a:t>
            </a:r>
            <a:r>
              <a:rPr lang="sv-SE" sz="2000" dirty="0">
                <a:effectLst/>
                <a:latin typeface="Calibri" panose="020F0502020204030204" pitchFamily="34" charset="0"/>
                <a:ea typeface="Calibri" panose="020F0502020204030204" pitchFamily="34" charset="0"/>
                <a:cs typeface="Times New Roman" panose="02020603050405020304" pitchFamily="18" charset="0"/>
              </a:rPr>
              <a:t> som på olika sätt avser att beskriva hälso- och sjukvårdens verksamhet utifrån kompetensområden, specialistinriktningar och administrativ struktur. Snarlikt detta finns </a:t>
            </a:r>
            <a:r>
              <a:rPr lang="sv-SE" sz="2000" dirty="0" err="1">
                <a:effectLst/>
                <a:latin typeface="Calibri" panose="020F0502020204030204" pitchFamily="34" charset="0"/>
                <a:ea typeface="Calibri" panose="020F0502020204030204" pitchFamily="34" charset="0"/>
                <a:cs typeface="Times New Roman" panose="02020603050405020304" pitchFamily="18" charset="0"/>
              </a:rPr>
              <a:t>kodverk</a:t>
            </a:r>
            <a:r>
              <a:rPr lang="sv-SE" sz="2000" dirty="0">
                <a:effectLst/>
                <a:latin typeface="Calibri" panose="020F0502020204030204" pitchFamily="34" charset="0"/>
                <a:ea typeface="Calibri" panose="020F0502020204030204" pitchFamily="34" charset="0"/>
                <a:cs typeface="Times New Roman" panose="02020603050405020304" pitchFamily="18" charset="0"/>
              </a:rPr>
              <a:t> för att beskriva en personals kompetensområde i form av legitimation som baseras på utbildning och specialitet. Det finns ett antal olika </a:t>
            </a:r>
            <a:r>
              <a:rPr lang="sv-SE" sz="2000" dirty="0" err="1">
                <a:effectLst/>
                <a:latin typeface="Calibri" panose="020F0502020204030204" pitchFamily="34" charset="0"/>
                <a:ea typeface="Calibri" panose="020F0502020204030204" pitchFamily="34" charset="0"/>
                <a:cs typeface="Times New Roman" panose="02020603050405020304" pitchFamily="18" charset="0"/>
              </a:rPr>
              <a:t>kodverk</a:t>
            </a:r>
            <a:r>
              <a:rPr lang="sv-SE" sz="2000" dirty="0">
                <a:effectLst/>
                <a:latin typeface="Calibri" panose="020F0502020204030204" pitchFamily="34" charset="0"/>
                <a:ea typeface="Calibri" panose="020F0502020204030204" pitchFamily="34" charset="0"/>
                <a:cs typeface="Times New Roman" panose="02020603050405020304" pitchFamily="18" charset="0"/>
              </a:rPr>
              <a:t> som är framtagna av olika myndigheter i olika syften och ändamål men som kravställs på huvudmännen/vårdgivarna att använda och i många fall rapportera. </a:t>
            </a:r>
          </a:p>
          <a:p>
            <a:endParaRPr lang="sv-SE"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20000"/>
              </a:lnSpc>
              <a:spcBef>
                <a:spcPts val="0"/>
              </a:spcBef>
              <a:buFont typeface="Symbol" panose="05050102010706020507" pitchFamily="18" charset="2"/>
              <a:buChar char=""/>
            </a:pPr>
            <a:r>
              <a:rPr lang="sv-SE" sz="2000" dirty="0">
                <a:effectLst/>
                <a:latin typeface="Calibri" panose="020F0502020204030204" pitchFamily="34" charset="0"/>
                <a:ea typeface="Calibri" panose="020F0502020204030204" pitchFamily="34" charset="0"/>
                <a:cs typeface="Times New Roman" panose="02020603050405020304" pitchFamily="18" charset="0"/>
              </a:rPr>
              <a:t>Verksamhetskoder</a:t>
            </a:r>
          </a:p>
          <a:p>
            <a:pPr marL="742950" lvl="1" indent="-285750">
              <a:lnSpc>
                <a:spcPct val="120000"/>
              </a:lnSpc>
              <a:spcBef>
                <a:spcPts val="0"/>
              </a:spcBef>
              <a:buFont typeface="Courier New" panose="02070309020205020404" pitchFamily="49" charset="0"/>
              <a:buChar char="o"/>
            </a:pPr>
            <a:r>
              <a:rPr lang="sv-SE" sz="2000" dirty="0">
                <a:effectLst/>
                <a:latin typeface="Calibri" panose="020F0502020204030204" pitchFamily="34" charset="0"/>
                <a:ea typeface="Times New Roman" panose="02020603050405020304" pitchFamily="18" charset="0"/>
                <a:cs typeface="Calibri" panose="020F0502020204030204" pitchFamily="34" charset="0"/>
              </a:rPr>
              <a:t>Förvaltas av: Inera, registreras i HSA-katalogen.</a:t>
            </a:r>
            <a:endParaRPr lang="sv-SE" sz="20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20000"/>
              </a:lnSpc>
              <a:spcBef>
                <a:spcPts val="0"/>
              </a:spcBef>
              <a:buFont typeface="Courier New" panose="02070309020205020404" pitchFamily="49" charset="0"/>
              <a:buChar char="o"/>
            </a:pPr>
            <a:r>
              <a:rPr lang="sv-SE" sz="2000" dirty="0">
                <a:effectLst/>
                <a:latin typeface="Calibri" panose="020F0502020204030204" pitchFamily="34" charset="0"/>
                <a:ea typeface="Times New Roman" panose="02020603050405020304" pitchFamily="18" charset="0"/>
                <a:cs typeface="Calibri" panose="020F0502020204030204" pitchFamily="34" charset="0"/>
              </a:rPr>
              <a:t>Syfte: visas upp på 1177.se för att tala om vilken typ av vård- och omsorgsverksamhet en enhet kan leverera.</a:t>
            </a:r>
            <a:endParaRPr lang="sv-SE"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20000"/>
              </a:lnSpc>
              <a:spcBef>
                <a:spcPts val="0"/>
              </a:spcBef>
              <a:buFont typeface="Symbol" panose="05050102010706020507" pitchFamily="18" charset="2"/>
              <a:buChar char=""/>
            </a:pPr>
            <a:r>
              <a:rPr lang="sv-SE" sz="2000" dirty="0">
                <a:effectLst/>
                <a:latin typeface="Calibri" panose="020F0502020204030204" pitchFamily="34" charset="0"/>
                <a:ea typeface="Calibri" panose="020F0502020204030204" pitchFamily="34" charset="0"/>
                <a:cs typeface="Times New Roman" panose="02020603050405020304" pitchFamily="18" charset="0"/>
              </a:rPr>
              <a:t>Medicinskt verksamhetsområde (MVO)</a:t>
            </a:r>
          </a:p>
          <a:p>
            <a:pPr marL="742950" lvl="1" indent="-285750">
              <a:lnSpc>
                <a:spcPct val="120000"/>
              </a:lnSpc>
              <a:spcBef>
                <a:spcPts val="0"/>
              </a:spcBef>
              <a:buFont typeface="Courier New" panose="02070309020205020404" pitchFamily="49" charset="0"/>
              <a:buChar char="o"/>
            </a:pPr>
            <a:r>
              <a:rPr lang="sv-SE" sz="2000" dirty="0">
                <a:effectLst/>
                <a:latin typeface="Calibri" panose="020F0502020204030204" pitchFamily="34" charset="0"/>
                <a:ea typeface="Times New Roman" panose="02020603050405020304" pitchFamily="18" charset="0"/>
                <a:cs typeface="Calibri" panose="020F0502020204030204" pitchFamily="34" charset="0"/>
              </a:rPr>
              <a:t>Förvaltas av: Socialstyrelsen.</a:t>
            </a:r>
            <a:endParaRPr lang="sv-SE" sz="20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20000"/>
              </a:lnSpc>
              <a:spcBef>
                <a:spcPts val="0"/>
              </a:spcBef>
              <a:buFont typeface="Courier New" panose="02070309020205020404" pitchFamily="49" charset="0"/>
              <a:buChar char="o"/>
            </a:pPr>
            <a:r>
              <a:rPr lang="sv-SE" sz="2000" dirty="0">
                <a:effectLst/>
                <a:latin typeface="Calibri" panose="020F0502020204030204" pitchFamily="34" charset="0"/>
                <a:ea typeface="Times New Roman" panose="02020603050405020304" pitchFamily="18" charset="0"/>
                <a:cs typeface="Calibri" panose="020F0502020204030204" pitchFamily="34" charset="0"/>
              </a:rPr>
              <a:t>Syfte: för rapportering till Patientregistret. Patientregistret ligger till grund för officiell och annan statistik om den svenska specialistvården. Registret är också en viktig källa för forskning samt för underlag som Socialstyrelsen tar fram till regeringen.</a:t>
            </a:r>
            <a:endParaRPr lang="sv-SE"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20000"/>
              </a:lnSpc>
              <a:spcBef>
                <a:spcPts val="0"/>
              </a:spcBef>
              <a:buFont typeface="Symbol" panose="05050102010706020507" pitchFamily="18" charset="2"/>
              <a:buChar char=""/>
            </a:pPr>
            <a:r>
              <a:rPr lang="sv-SE" sz="2000" dirty="0">
                <a:effectLst/>
                <a:latin typeface="Calibri" panose="020F0502020204030204" pitchFamily="34" charset="0"/>
                <a:ea typeface="Calibri" panose="020F0502020204030204" pitchFamily="34" charset="0"/>
                <a:cs typeface="Times New Roman" panose="02020603050405020304" pitchFamily="18" charset="0"/>
              </a:rPr>
              <a:t>Vårdgivarregistret</a:t>
            </a:r>
          </a:p>
          <a:p>
            <a:pPr marL="742950" lvl="1" indent="-285750">
              <a:lnSpc>
                <a:spcPct val="120000"/>
              </a:lnSpc>
              <a:spcBef>
                <a:spcPts val="0"/>
              </a:spcBef>
              <a:buFont typeface="Courier New" panose="02070309020205020404" pitchFamily="49" charset="0"/>
              <a:buChar char="o"/>
            </a:pPr>
            <a:r>
              <a:rPr lang="sv-SE" sz="2000" dirty="0">
                <a:effectLst/>
                <a:latin typeface="Calibri" panose="020F0502020204030204" pitchFamily="34" charset="0"/>
                <a:ea typeface="Times New Roman" panose="02020603050405020304" pitchFamily="18" charset="0"/>
                <a:cs typeface="Calibri" panose="020F0502020204030204" pitchFamily="34" charset="0"/>
              </a:rPr>
              <a:t>Förvaltas av: Inspektionen för vård och omsorg, IVO</a:t>
            </a:r>
            <a:endParaRPr lang="sv-SE" sz="20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20000"/>
              </a:lnSpc>
              <a:spcBef>
                <a:spcPts val="0"/>
              </a:spcBef>
              <a:buFont typeface="Courier New" panose="02070309020205020404" pitchFamily="49" charset="0"/>
              <a:buChar char="o"/>
            </a:pPr>
            <a:r>
              <a:rPr lang="sv-SE" sz="2000" dirty="0">
                <a:effectLst/>
                <a:latin typeface="Calibri" panose="020F0502020204030204" pitchFamily="34" charset="0"/>
                <a:ea typeface="Times New Roman" panose="02020603050405020304" pitchFamily="18" charset="0"/>
                <a:cs typeface="Calibri" panose="020F0502020204030204" pitchFamily="34" charset="0"/>
              </a:rPr>
              <a:t>Syfte:  IVO ska få kännedom om de verksamheter som IVO har tillsynsansvar för. IVO ansvarar för att hålla ett register som innehåller de verksamheter som utför hälso- och sjukvård (enligt definitionen i 1 kap. 2 § patientsäkerhetslagen), registret kallas vårdgivarregistret. Skickas in via blankett i vilken kodverket finns som bilaga.</a:t>
            </a:r>
            <a:endParaRPr lang="sv-SE"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20000"/>
              </a:lnSpc>
              <a:spcBef>
                <a:spcPts val="0"/>
              </a:spcBef>
              <a:buFont typeface="Symbol" panose="05050102010706020507" pitchFamily="18" charset="2"/>
              <a:buChar char=""/>
            </a:pPr>
            <a:r>
              <a:rPr lang="sv-SE" sz="2000" dirty="0">
                <a:effectLst/>
                <a:latin typeface="Calibri" panose="020F0502020204030204" pitchFamily="34" charset="0"/>
                <a:ea typeface="Calibri" panose="020F0502020204030204" pitchFamily="34" charset="0"/>
                <a:cs typeface="Times New Roman" panose="02020603050405020304" pitchFamily="18" charset="0"/>
              </a:rPr>
              <a:t>SOSNYK, Socialstyrelsens nationella yrkeskodverk</a:t>
            </a:r>
          </a:p>
          <a:p>
            <a:pPr marL="742950" lvl="1" indent="-285750">
              <a:lnSpc>
                <a:spcPct val="120000"/>
              </a:lnSpc>
              <a:spcBef>
                <a:spcPts val="0"/>
              </a:spcBef>
              <a:buFont typeface="Courier New" panose="02070309020205020404" pitchFamily="49" charset="0"/>
              <a:buChar char="o"/>
            </a:pPr>
            <a:r>
              <a:rPr lang="sv-SE" sz="2000" dirty="0">
                <a:effectLst/>
                <a:latin typeface="Calibri" panose="020F0502020204030204" pitchFamily="34" charset="0"/>
                <a:ea typeface="Calibri" panose="020F0502020204030204" pitchFamily="34" charset="0"/>
                <a:cs typeface="Times New Roman" panose="02020603050405020304" pitchFamily="18" charset="0"/>
              </a:rPr>
              <a:t>Förvaltas av: Socialstyrelsen.</a:t>
            </a:r>
          </a:p>
          <a:p>
            <a:pPr marL="742950" lvl="1" indent="-285750">
              <a:lnSpc>
                <a:spcPct val="120000"/>
              </a:lnSpc>
              <a:spcBef>
                <a:spcPts val="0"/>
              </a:spcBef>
              <a:buFont typeface="Courier New" panose="02070309020205020404" pitchFamily="49" charset="0"/>
              <a:buChar char="o"/>
            </a:pPr>
            <a:r>
              <a:rPr lang="sv-SE" sz="2000" dirty="0">
                <a:effectLst/>
                <a:latin typeface="Calibri" panose="020F0502020204030204" pitchFamily="34" charset="0"/>
                <a:ea typeface="Calibri" panose="020F0502020204030204" pitchFamily="34" charset="0"/>
                <a:cs typeface="Times New Roman" panose="02020603050405020304" pitchFamily="18" charset="0"/>
              </a:rPr>
              <a:t>Syfte: utvecklat för att kunna användas i digital dokumentation, för rapportering till register med mera</a:t>
            </a:r>
          </a:p>
          <a:p>
            <a:pPr marL="342900" lvl="0" indent="-342900">
              <a:lnSpc>
                <a:spcPct val="120000"/>
              </a:lnSpc>
              <a:spcBef>
                <a:spcPts val="0"/>
              </a:spcBef>
              <a:buFont typeface="Symbol" panose="05050102010706020507" pitchFamily="18" charset="2"/>
              <a:buChar char=""/>
            </a:pPr>
            <a:r>
              <a:rPr lang="sv-SE" sz="2000" dirty="0">
                <a:effectLst/>
                <a:latin typeface="Calibri" panose="020F0502020204030204" pitchFamily="34" charset="0"/>
                <a:ea typeface="Calibri" panose="020F0502020204030204" pitchFamily="34" charset="0"/>
                <a:cs typeface="Times New Roman" panose="02020603050405020304" pitchFamily="18" charset="0"/>
              </a:rPr>
              <a:t>De </a:t>
            </a:r>
            <a:r>
              <a:rPr lang="sv-SE" sz="2000" dirty="0" err="1">
                <a:effectLst/>
                <a:latin typeface="Calibri" panose="020F0502020204030204" pitchFamily="34" charset="0"/>
                <a:ea typeface="Calibri" panose="020F0502020204030204" pitchFamily="34" charset="0"/>
                <a:cs typeface="Times New Roman" panose="02020603050405020304" pitchFamily="18" charset="0"/>
              </a:rPr>
              <a:t>kodverk</a:t>
            </a:r>
            <a:r>
              <a:rPr lang="sv-SE" sz="2000" dirty="0">
                <a:effectLst/>
                <a:latin typeface="Calibri" panose="020F0502020204030204" pitchFamily="34" charset="0"/>
                <a:ea typeface="Calibri" panose="020F0502020204030204" pitchFamily="34" charset="0"/>
                <a:cs typeface="Times New Roman" panose="02020603050405020304" pitchFamily="18" charset="0"/>
              </a:rPr>
              <a:t> som nämnts ovan sammanställs ofta vid myndighetsrapportering med </a:t>
            </a:r>
            <a:r>
              <a:rPr lang="sv-SE" sz="2000" dirty="0" err="1">
                <a:effectLst/>
                <a:latin typeface="Calibri" panose="020F0502020204030204" pitchFamily="34" charset="0"/>
                <a:ea typeface="Calibri" panose="020F0502020204030204" pitchFamily="34" charset="0"/>
                <a:cs typeface="Times New Roman" panose="02020603050405020304" pitchFamily="18" charset="0"/>
              </a:rPr>
              <a:t>kodverk</a:t>
            </a:r>
            <a:r>
              <a:rPr lang="sv-SE" sz="2000" dirty="0">
                <a:effectLst/>
                <a:latin typeface="Calibri" panose="020F0502020204030204" pitchFamily="34" charset="0"/>
                <a:ea typeface="Calibri" panose="020F0502020204030204" pitchFamily="34" charset="0"/>
                <a:cs typeface="Times New Roman" panose="02020603050405020304" pitchFamily="18" charset="0"/>
              </a:rPr>
              <a:t> ur ett tredje perspektiv, nämligen de </a:t>
            </a:r>
            <a:r>
              <a:rPr lang="sv-SE" sz="2000" dirty="0" err="1">
                <a:effectLst/>
                <a:latin typeface="Calibri" panose="020F0502020204030204" pitchFamily="34" charset="0"/>
                <a:ea typeface="Calibri" panose="020F0502020204030204" pitchFamily="34" charset="0"/>
                <a:cs typeface="Times New Roman" panose="02020603050405020304" pitchFamily="18" charset="0"/>
              </a:rPr>
              <a:t>kodverk</a:t>
            </a:r>
            <a:r>
              <a:rPr lang="sv-SE" sz="2000" dirty="0">
                <a:effectLst/>
                <a:latin typeface="Calibri" panose="020F0502020204030204" pitchFamily="34" charset="0"/>
                <a:ea typeface="Calibri" panose="020F0502020204030204" pitchFamily="34" charset="0"/>
                <a:cs typeface="Times New Roman" panose="02020603050405020304" pitchFamily="18" charset="0"/>
              </a:rPr>
              <a:t> som verksamheten bör använda i patientjournalen för att strukturera och koda information som behöver dokumenteras. Exempel är: </a:t>
            </a:r>
          </a:p>
          <a:p>
            <a:pPr marL="742950" lvl="1" indent="-285750">
              <a:lnSpc>
                <a:spcPct val="120000"/>
              </a:lnSpc>
              <a:spcBef>
                <a:spcPts val="0"/>
              </a:spcBef>
              <a:buFont typeface="Courier New" panose="02070309020205020404" pitchFamily="49" charset="0"/>
              <a:buChar char="o"/>
            </a:pPr>
            <a:r>
              <a:rPr lang="sv-SE" sz="2000" dirty="0">
                <a:effectLst/>
                <a:latin typeface="Calibri" panose="020F0502020204030204" pitchFamily="34" charset="0"/>
                <a:ea typeface="Calibri" panose="020F0502020204030204" pitchFamily="34" charset="0"/>
                <a:cs typeface="Times New Roman" panose="02020603050405020304" pitchFamily="18" charset="0"/>
              </a:rPr>
              <a:t>Nationellt fackspråk:</a:t>
            </a:r>
          </a:p>
          <a:p>
            <a:pPr marL="1143000" lvl="2" indent="-228600">
              <a:lnSpc>
                <a:spcPct val="120000"/>
              </a:lnSpc>
              <a:spcBef>
                <a:spcPts val="0"/>
              </a:spcBef>
              <a:buFont typeface="Wingdings" panose="05000000000000000000" pitchFamily="2" charset="2"/>
              <a:buChar char=""/>
            </a:pPr>
            <a:r>
              <a:rPr lang="sv-SE" dirty="0" err="1">
                <a:effectLst/>
                <a:latin typeface="Calibri" panose="020F0502020204030204" pitchFamily="34" charset="0"/>
                <a:ea typeface="Calibri" panose="020F0502020204030204" pitchFamily="34" charset="0"/>
                <a:cs typeface="Times New Roman" panose="02020603050405020304" pitchFamily="18" charset="0"/>
              </a:rPr>
              <a:t>Snomed</a:t>
            </a:r>
            <a:r>
              <a:rPr lang="sv-SE" dirty="0">
                <a:effectLst/>
                <a:latin typeface="Calibri" panose="020F0502020204030204" pitchFamily="34" charset="0"/>
                <a:ea typeface="Calibri" panose="020F0502020204030204" pitchFamily="34" charset="0"/>
                <a:cs typeface="Times New Roman" panose="02020603050405020304" pitchFamily="18" charset="0"/>
              </a:rPr>
              <a:t> CT</a:t>
            </a:r>
          </a:p>
          <a:p>
            <a:pPr marL="1143000" lvl="2" indent="-228600">
              <a:lnSpc>
                <a:spcPct val="120000"/>
              </a:lnSpc>
              <a:spcBef>
                <a:spcPts val="0"/>
              </a:spcBef>
              <a:buFont typeface="Wingdings" panose="05000000000000000000" pitchFamily="2" charset="2"/>
              <a:buChar char=""/>
            </a:pPr>
            <a:r>
              <a:rPr lang="sv-SE" dirty="0">
                <a:effectLst/>
                <a:latin typeface="Calibri" panose="020F0502020204030204" pitchFamily="34" charset="0"/>
                <a:ea typeface="Calibri" panose="020F0502020204030204" pitchFamily="34" charset="0"/>
                <a:cs typeface="Times New Roman" panose="02020603050405020304" pitchFamily="18" charset="0"/>
              </a:rPr>
              <a:t>Socialstyrelsens termbank</a:t>
            </a:r>
          </a:p>
          <a:p>
            <a:pPr marL="1143000" lvl="2" indent="-228600">
              <a:lnSpc>
                <a:spcPct val="120000"/>
              </a:lnSpc>
              <a:spcBef>
                <a:spcPts val="0"/>
              </a:spcBef>
              <a:buFont typeface="Wingdings" panose="05000000000000000000" pitchFamily="2" charset="2"/>
              <a:buChar char=""/>
            </a:pPr>
            <a:r>
              <a:rPr lang="sv-SE" dirty="0">
                <a:effectLst/>
                <a:latin typeface="Calibri" panose="020F0502020204030204" pitchFamily="34" charset="0"/>
                <a:ea typeface="Calibri" panose="020F0502020204030204" pitchFamily="34" charset="0"/>
                <a:cs typeface="Times New Roman" panose="02020603050405020304" pitchFamily="18" charset="0"/>
              </a:rPr>
              <a:t>Hälsorelaterade klassifikationer, som </a:t>
            </a:r>
            <a:r>
              <a:rPr lang="sv-SE" dirty="0" err="1">
                <a:effectLst/>
                <a:latin typeface="Calibri" panose="020F0502020204030204" pitchFamily="34" charset="0"/>
                <a:ea typeface="Calibri" panose="020F0502020204030204" pitchFamily="34" charset="0"/>
                <a:cs typeface="Times New Roman" panose="02020603050405020304" pitchFamily="18" charset="0"/>
              </a:rPr>
              <a:t>t.ex</a:t>
            </a:r>
            <a:r>
              <a:rPr lang="sv-SE" dirty="0">
                <a:effectLst/>
                <a:latin typeface="Calibri" panose="020F0502020204030204" pitchFamily="34" charset="0"/>
                <a:ea typeface="Calibri" panose="020F0502020204030204" pitchFamily="34" charset="0"/>
                <a:cs typeface="Times New Roman" panose="02020603050405020304" pitchFamily="18" charset="0"/>
              </a:rPr>
              <a:t> ICD-10-SE, Åtgärdskoder (KVÅ), Funktionshinder/funktionstillstånd (ICF), med flera.</a:t>
            </a:r>
          </a:p>
          <a:p>
            <a:pPr marL="742950" lvl="1" indent="-285750">
              <a:lnSpc>
                <a:spcPct val="120000"/>
              </a:lnSpc>
              <a:spcBef>
                <a:spcPts val="0"/>
              </a:spcBef>
              <a:buFont typeface="Courier New" panose="02070309020205020404" pitchFamily="49" charset="0"/>
              <a:buChar char="o"/>
            </a:pPr>
            <a:r>
              <a:rPr lang="sv-SE" sz="2000" dirty="0">
                <a:effectLst/>
                <a:latin typeface="Calibri" panose="020F0502020204030204" pitchFamily="34" charset="0"/>
                <a:ea typeface="Calibri" panose="020F0502020204030204" pitchFamily="34" charset="0"/>
                <a:cs typeface="Times New Roman" panose="02020603050405020304" pitchFamily="18" charset="0"/>
              </a:rPr>
              <a:t>Nationell informationsstruktur (NI), förvaltas av Socialstyrelsen</a:t>
            </a:r>
          </a:p>
          <a:p>
            <a:pPr marL="0" indent="0">
              <a:lnSpc>
                <a:spcPct val="115000"/>
              </a:lnSpc>
              <a:spcAft>
                <a:spcPts val="1000"/>
              </a:spcAft>
              <a:buNone/>
            </a:pPr>
            <a:r>
              <a:rPr lang="sv-SE" sz="2000" dirty="0">
                <a:effectLst/>
                <a:latin typeface="Calibri" panose="020F0502020204030204" pitchFamily="34" charset="0"/>
                <a:ea typeface="Calibri" panose="020F0502020204030204" pitchFamily="34" charset="0"/>
                <a:cs typeface="Times New Roman" panose="02020603050405020304" pitchFamily="18" charset="0"/>
              </a:rPr>
              <a:t>I flera sammanhang, till exempel vid dokumentation av vårdtjänster och vårdaktiviteter, finns ett behov av enhetlig kodning. Ur ett nationellt perspektiv ser vi därför att det skulle vara motiverat med ett initiativ för att ensa eller åtminstone </a:t>
            </a:r>
            <a:r>
              <a:rPr lang="sv-SE" sz="2000" dirty="0" err="1">
                <a:effectLst/>
                <a:latin typeface="Calibri" panose="020F0502020204030204" pitchFamily="34" charset="0"/>
                <a:ea typeface="Calibri" panose="020F0502020204030204" pitchFamily="34" charset="0"/>
                <a:cs typeface="Times New Roman" panose="02020603050405020304" pitchFamily="18" charset="0"/>
              </a:rPr>
              <a:t>mappa</a:t>
            </a:r>
            <a:r>
              <a:rPr lang="sv-SE" sz="2000" dirty="0">
                <a:effectLst/>
                <a:latin typeface="Calibri" panose="020F0502020204030204" pitchFamily="34" charset="0"/>
                <a:ea typeface="Calibri" panose="020F0502020204030204" pitchFamily="34" charset="0"/>
                <a:cs typeface="Times New Roman" panose="02020603050405020304" pitchFamily="18" charset="0"/>
              </a:rPr>
              <a:t> dessa koder för att höja kvaliteten och undvika dubbeldokumentation. </a:t>
            </a:r>
          </a:p>
        </p:txBody>
      </p:sp>
    </p:spTree>
    <p:extLst>
      <p:ext uri="{BB962C8B-B14F-4D97-AF65-F5344CB8AC3E}">
        <p14:creationId xmlns:p14="http://schemas.microsoft.com/office/powerpoint/2010/main" val="33039362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15F9326-2DB5-4902-A287-26679576441B}"/>
              </a:ext>
            </a:extLst>
          </p:cNvPr>
          <p:cNvSpPr>
            <a:spLocks noGrp="1"/>
          </p:cNvSpPr>
          <p:nvPr>
            <p:ph type="title"/>
          </p:nvPr>
        </p:nvSpPr>
        <p:spPr>
          <a:xfrm>
            <a:off x="838200" y="1256665"/>
            <a:ext cx="3127625" cy="1325563"/>
          </a:xfrm>
        </p:spPr>
        <p:txBody>
          <a:bodyPr/>
          <a:lstStyle/>
          <a:p>
            <a:r>
              <a:rPr lang="sv-SE" dirty="0"/>
              <a:t>Vårdtjänst</a:t>
            </a:r>
          </a:p>
        </p:txBody>
      </p:sp>
      <p:pic>
        <p:nvPicPr>
          <p:cNvPr id="5" name="Bildobjekt 4">
            <a:extLst>
              <a:ext uri="{FF2B5EF4-FFF2-40B4-BE49-F238E27FC236}">
                <a16:creationId xmlns:a16="http://schemas.microsoft.com/office/drawing/2014/main" id="{C70B0082-30BD-4C6E-ABBF-26FFB38D420D}"/>
              </a:ext>
            </a:extLst>
          </p:cNvPr>
          <p:cNvPicPr>
            <a:picLocks noChangeAspect="1"/>
          </p:cNvPicPr>
          <p:nvPr/>
        </p:nvPicPr>
        <p:blipFill>
          <a:blip r:embed="rId2"/>
          <a:stretch>
            <a:fillRect/>
          </a:stretch>
        </p:blipFill>
        <p:spPr>
          <a:xfrm>
            <a:off x="5306400" y="891540"/>
            <a:ext cx="6393567" cy="3600296"/>
          </a:xfrm>
          <a:prstGeom prst="rect">
            <a:avLst/>
          </a:prstGeom>
        </p:spPr>
      </p:pic>
      <p:pic>
        <p:nvPicPr>
          <p:cNvPr id="6" name="Bildobjekt 5">
            <a:extLst>
              <a:ext uri="{FF2B5EF4-FFF2-40B4-BE49-F238E27FC236}">
                <a16:creationId xmlns:a16="http://schemas.microsoft.com/office/drawing/2014/main" id="{85E09691-2E0C-4FDF-BA9F-151462AEBDAA}"/>
              </a:ext>
            </a:extLst>
          </p:cNvPr>
          <p:cNvPicPr>
            <a:picLocks noChangeAspect="1"/>
          </p:cNvPicPr>
          <p:nvPr/>
        </p:nvPicPr>
        <p:blipFill>
          <a:blip r:embed="rId3"/>
          <a:stretch>
            <a:fillRect/>
          </a:stretch>
        </p:blipFill>
        <p:spPr>
          <a:xfrm>
            <a:off x="5307422" y="4525110"/>
            <a:ext cx="6407834" cy="2328130"/>
          </a:xfrm>
          <a:prstGeom prst="rect">
            <a:avLst/>
          </a:prstGeom>
        </p:spPr>
      </p:pic>
      <p:sp>
        <p:nvSpPr>
          <p:cNvPr id="7" name="Platshållare för innehåll 3">
            <a:extLst>
              <a:ext uri="{FF2B5EF4-FFF2-40B4-BE49-F238E27FC236}">
                <a16:creationId xmlns:a16="http://schemas.microsoft.com/office/drawing/2014/main" id="{B630552C-4F02-4C26-A64A-6C4AE0EDB81D}"/>
              </a:ext>
            </a:extLst>
          </p:cNvPr>
          <p:cNvSpPr>
            <a:spLocks noGrp="1"/>
          </p:cNvSpPr>
          <p:nvPr>
            <p:ph idx="1"/>
          </p:nvPr>
        </p:nvSpPr>
        <p:spPr>
          <a:xfrm>
            <a:off x="822910" y="2393165"/>
            <a:ext cx="4267489" cy="4351338"/>
          </a:xfrm>
        </p:spPr>
        <p:txBody>
          <a:bodyPr>
            <a:normAutofit fontScale="77500" lnSpcReduction="20000"/>
          </a:bodyPr>
          <a:lstStyle/>
          <a:p>
            <a:r>
              <a:rPr lang="sv-SE" sz="1400" dirty="0"/>
              <a:t>Nationellt uppdrag för att ta fram gemensam begrepps- och informationsmodell</a:t>
            </a:r>
          </a:p>
          <a:p>
            <a:endParaRPr lang="sv-SE" sz="1400" dirty="0"/>
          </a:p>
          <a:p>
            <a:pPr marL="0" indent="0">
              <a:buNone/>
            </a:pPr>
            <a:r>
              <a:rPr lang="sv-SE" sz="1400" i="1" dirty="0"/>
              <a:t>Bakgrund</a:t>
            </a:r>
            <a:r>
              <a:rPr lang="sv-SE" sz="1400" dirty="0"/>
              <a:t>: </a:t>
            </a:r>
          </a:p>
          <a:p>
            <a:pPr marL="285750" indent="-285750">
              <a:spcBef>
                <a:spcPts val="600"/>
              </a:spcBef>
              <a:buFont typeface="Arial" panose="020B0604020202020204" pitchFamily="34" charset="0"/>
              <a:buChar char="•"/>
            </a:pPr>
            <a:r>
              <a:rPr lang="sv-SE" sz="1400" dirty="0"/>
              <a:t>Vårdtjänster hanteras inte enhetligt utan det finns olika nationella, regionala och lokala beskrivningar</a:t>
            </a:r>
          </a:p>
          <a:p>
            <a:pPr marL="285750" indent="-285750">
              <a:spcBef>
                <a:spcPts val="600"/>
              </a:spcBef>
              <a:buFont typeface="Arial" panose="020B0604020202020204" pitchFamily="34" charset="0"/>
              <a:buChar char="•"/>
            </a:pPr>
            <a:r>
              <a:rPr lang="sv-SE" sz="1400" dirty="0"/>
              <a:t>Vårdtjänster är inte enhetliga i olika processer utan det sker ofta i silos med olika informationsmodeller och </a:t>
            </a:r>
            <a:r>
              <a:rPr lang="sv-SE" sz="1400" dirty="0" err="1"/>
              <a:t>kodverk</a:t>
            </a:r>
            <a:r>
              <a:rPr lang="sv-SE" sz="1400" dirty="0"/>
              <a:t>. </a:t>
            </a:r>
          </a:p>
          <a:p>
            <a:endParaRPr lang="sv-SE" sz="1400" dirty="0"/>
          </a:p>
          <a:p>
            <a:pPr marL="0" indent="0">
              <a:buNone/>
            </a:pPr>
            <a:r>
              <a:rPr lang="sv-SE" sz="1400" i="1" dirty="0"/>
              <a:t>Konsekvenserna</a:t>
            </a:r>
            <a:r>
              <a:rPr lang="sv-SE" sz="1400" dirty="0"/>
              <a:t> av dagens hantering blir bland annat:</a:t>
            </a:r>
          </a:p>
          <a:p>
            <a:pPr marL="342900" indent="-342900">
              <a:spcBef>
                <a:spcPts val="600"/>
              </a:spcBef>
              <a:buFont typeface="Arial" panose="020B0604020202020204" pitchFamily="34" charset="0"/>
              <a:buChar char="•"/>
            </a:pPr>
            <a:r>
              <a:rPr lang="sv-SE" sz="1400" dirty="0"/>
              <a:t>Svårt att säkerställa att patienterna får en jämlik vård </a:t>
            </a:r>
          </a:p>
          <a:p>
            <a:pPr marL="342900" indent="-342900">
              <a:spcBef>
                <a:spcPts val="600"/>
              </a:spcBef>
              <a:buFont typeface="Arial" panose="020B0604020202020204" pitchFamily="34" charset="0"/>
              <a:buChar char="•"/>
            </a:pPr>
            <a:r>
              <a:rPr lang="sv-SE" sz="1400" dirty="0"/>
              <a:t>Bristande möjlighet till spårbarhet och uppföljning </a:t>
            </a:r>
          </a:p>
          <a:p>
            <a:pPr marL="342900" indent="-342900">
              <a:spcBef>
                <a:spcPts val="600"/>
              </a:spcBef>
              <a:buFont typeface="Arial" panose="020B0604020202020204" pitchFamily="34" charset="0"/>
              <a:buChar char="•"/>
            </a:pPr>
            <a:r>
              <a:rPr lang="sv-SE" sz="1400" dirty="0"/>
              <a:t>Svårt att kommunicera kring vårdtjänster inom och mellan regionerna</a:t>
            </a:r>
          </a:p>
          <a:p>
            <a:pPr marL="342900" indent="-342900">
              <a:spcBef>
                <a:spcPts val="600"/>
              </a:spcBef>
              <a:buFont typeface="Arial" panose="020B0604020202020204" pitchFamily="34" charset="0"/>
              <a:buChar char="•"/>
            </a:pPr>
            <a:r>
              <a:rPr lang="sv-SE" sz="1400" dirty="0"/>
              <a:t>Dubbelrapportering</a:t>
            </a:r>
          </a:p>
          <a:p>
            <a:pPr>
              <a:spcBef>
                <a:spcPts val="600"/>
              </a:spcBef>
            </a:pPr>
            <a:endParaRPr lang="sv-SE" sz="1400" dirty="0"/>
          </a:p>
        </p:txBody>
      </p:sp>
    </p:spTree>
    <p:extLst>
      <p:ext uri="{BB962C8B-B14F-4D97-AF65-F5344CB8AC3E}">
        <p14:creationId xmlns:p14="http://schemas.microsoft.com/office/powerpoint/2010/main" val="4766006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DB6518F-738A-47A4-B4CB-EFD7E67B1B92}"/>
              </a:ext>
            </a:extLst>
          </p:cNvPr>
          <p:cNvSpPr>
            <a:spLocks noGrp="1"/>
          </p:cNvSpPr>
          <p:nvPr>
            <p:ph type="title"/>
          </p:nvPr>
        </p:nvSpPr>
        <p:spPr>
          <a:xfrm>
            <a:off x="838200" y="1907580"/>
            <a:ext cx="10515600" cy="705600"/>
          </a:xfrm>
        </p:spPr>
        <p:txBody>
          <a:bodyPr/>
          <a:lstStyle/>
          <a:p>
            <a:r>
              <a:rPr lang="sv-SE" dirty="0"/>
              <a:t>Grundläggande principer</a:t>
            </a:r>
          </a:p>
        </p:txBody>
      </p:sp>
      <p:sp>
        <p:nvSpPr>
          <p:cNvPr id="3" name="Platshållare för innehåll 2">
            <a:extLst>
              <a:ext uri="{FF2B5EF4-FFF2-40B4-BE49-F238E27FC236}">
                <a16:creationId xmlns:a16="http://schemas.microsoft.com/office/drawing/2014/main" id="{7F2A2F28-F6F0-4C8F-8EDB-0AC16EC9E42A}"/>
              </a:ext>
            </a:extLst>
          </p:cNvPr>
          <p:cNvSpPr>
            <a:spLocks noGrp="1"/>
          </p:cNvSpPr>
          <p:nvPr>
            <p:ph idx="1"/>
          </p:nvPr>
        </p:nvSpPr>
        <p:spPr>
          <a:xfrm>
            <a:off x="838200" y="2609580"/>
            <a:ext cx="10515600" cy="4351338"/>
          </a:xfrm>
        </p:spPr>
        <p:txBody>
          <a:bodyPr/>
          <a:lstStyle/>
          <a:p>
            <a:r>
              <a:rPr lang="sv-SE" sz="1800" dirty="0">
                <a:effectLst/>
                <a:latin typeface="Calibri" panose="020F0502020204030204" pitchFamily="34" charset="0"/>
                <a:ea typeface="Calibri" panose="020F0502020204030204" pitchFamily="34" charset="0"/>
                <a:cs typeface="Calibri" panose="020F0502020204030204" pitchFamily="34" charset="0"/>
              </a:rPr>
              <a:t>Vårdaktivitet och vårdtjänster finns på nationell nivå och detaljeras sedan genom att fler attribut läggs till på en producent- och slutligen patientnivå. På patientnivån blir ingående aktiviteter tidsatta och resursallokerade. </a:t>
            </a:r>
            <a:endParaRPr lang="sv-SE"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sv-SE" dirty="0"/>
          </a:p>
        </p:txBody>
      </p:sp>
      <p:pic>
        <p:nvPicPr>
          <p:cNvPr id="4" name="Bildobjekt 3">
            <a:extLst>
              <a:ext uri="{FF2B5EF4-FFF2-40B4-BE49-F238E27FC236}">
                <a16:creationId xmlns:a16="http://schemas.microsoft.com/office/drawing/2014/main" id="{816C8624-5819-496D-B76B-42413805E266}"/>
              </a:ext>
            </a:extLst>
          </p:cNvPr>
          <p:cNvPicPr/>
          <p:nvPr/>
        </p:nvPicPr>
        <p:blipFill rotWithShape="1">
          <a:blip r:embed="rId3"/>
          <a:srcRect r="2052" b="3888"/>
          <a:stretch/>
        </p:blipFill>
        <p:spPr bwMode="auto">
          <a:xfrm>
            <a:off x="2895355" y="3514408"/>
            <a:ext cx="5290185" cy="3058795"/>
          </a:xfrm>
          <a:prstGeom prst="rect">
            <a:avLst/>
          </a:prstGeom>
          <a:ln>
            <a:noFill/>
          </a:ln>
          <a:extLst>
            <a:ext uri="{53640926-AAD7-44D8-BBD7-CCE9431645EC}">
              <a14:shadowObscured xmlns:a14="http://schemas.microsoft.com/office/drawing/2010/main"/>
            </a:ext>
          </a:extLst>
        </p:spPr>
      </p:pic>
      <p:pic>
        <p:nvPicPr>
          <p:cNvPr id="5" name="Bildobjekt 4">
            <a:extLst>
              <a:ext uri="{FF2B5EF4-FFF2-40B4-BE49-F238E27FC236}">
                <a16:creationId xmlns:a16="http://schemas.microsoft.com/office/drawing/2014/main" id="{32F4FB52-253B-4A4A-9C5C-9347D159AD27}"/>
              </a:ext>
            </a:extLst>
          </p:cNvPr>
          <p:cNvPicPr/>
          <p:nvPr/>
        </p:nvPicPr>
        <p:blipFill>
          <a:blip r:embed="rId4"/>
          <a:stretch>
            <a:fillRect/>
          </a:stretch>
        </p:blipFill>
        <p:spPr>
          <a:xfrm>
            <a:off x="8026621" y="967381"/>
            <a:ext cx="3691890" cy="1314450"/>
          </a:xfrm>
          <a:prstGeom prst="rect">
            <a:avLst/>
          </a:prstGeom>
        </p:spPr>
      </p:pic>
    </p:spTree>
    <p:extLst>
      <p:ext uri="{BB962C8B-B14F-4D97-AF65-F5344CB8AC3E}">
        <p14:creationId xmlns:p14="http://schemas.microsoft.com/office/powerpoint/2010/main" val="39058491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D35771A-46FA-4858-9EA4-DEB4C1054AC4}"/>
              </a:ext>
            </a:extLst>
          </p:cNvPr>
          <p:cNvSpPr>
            <a:spLocks noGrp="1"/>
          </p:cNvSpPr>
          <p:nvPr>
            <p:ph type="title"/>
          </p:nvPr>
        </p:nvSpPr>
        <p:spPr/>
        <p:txBody>
          <a:bodyPr/>
          <a:lstStyle/>
          <a:p>
            <a:r>
              <a:rPr lang="sv-SE"/>
              <a:t>Vårdtjänstens utveckling</a:t>
            </a:r>
          </a:p>
        </p:txBody>
      </p:sp>
      <p:sp>
        <p:nvSpPr>
          <p:cNvPr id="3" name="Platshållare för innehåll 2">
            <a:extLst>
              <a:ext uri="{FF2B5EF4-FFF2-40B4-BE49-F238E27FC236}">
                <a16:creationId xmlns:a16="http://schemas.microsoft.com/office/drawing/2014/main" id="{BAA2D394-68AF-4EFC-B7DE-CF13D60DEEEC}"/>
              </a:ext>
            </a:extLst>
          </p:cNvPr>
          <p:cNvSpPr>
            <a:spLocks noGrp="1"/>
          </p:cNvSpPr>
          <p:nvPr>
            <p:ph idx="1"/>
          </p:nvPr>
        </p:nvSpPr>
        <p:spPr>
          <a:xfrm>
            <a:off x="5801758" y="1825624"/>
            <a:ext cx="5355339" cy="4351338"/>
          </a:xfrm>
        </p:spPr>
        <p:txBody>
          <a:bodyPr>
            <a:normAutofit fontScale="70000" lnSpcReduction="20000"/>
          </a:bodyPr>
          <a:lstStyle/>
          <a:p>
            <a:pPr>
              <a:lnSpc>
                <a:spcPct val="115000"/>
              </a:lnSpc>
              <a:spcAft>
                <a:spcPts val="1000"/>
              </a:spcAft>
            </a:pPr>
            <a:r>
              <a:rPr lang="sv-SE" sz="1800" b="1">
                <a:effectLst/>
                <a:latin typeface="Calibri" panose="020F0502020204030204" pitchFamily="34" charset="0"/>
                <a:ea typeface="Calibri" panose="020F0502020204030204" pitchFamily="34" charset="0"/>
                <a:cs typeface="Times New Roman" panose="02020603050405020304" pitchFamily="18" charset="0"/>
              </a:rPr>
              <a:t>Exe</a:t>
            </a:r>
            <a:r>
              <a:rPr lang="sv-SE" sz="1800" b="1">
                <a:latin typeface="Calibri" panose="020F0502020204030204" pitchFamily="34" charset="0"/>
                <a:ea typeface="Calibri" panose="020F0502020204030204" pitchFamily="34" charset="0"/>
                <a:cs typeface="Times New Roman" panose="02020603050405020304" pitchFamily="18" charset="0"/>
              </a:rPr>
              <a:t>mpel – PCR test</a:t>
            </a:r>
            <a:endParaRPr lang="sv-SE" sz="1800" b="1">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15000"/>
              </a:lnSpc>
              <a:spcAft>
                <a:spcPts val="1000"/>
              </a:spcAft>
              <a:buFont typeface="Arial" panose="020B0604020202020204" pitchFamily="34" charset="0"/>
              <a:buChar char="•"/>
            </a:pPr>
            <a:r>
              <a:rPr lang="sv-SE" sz="1800" b="1">
                <a:effectLst/>
                <a:latin typeface="Calibri" panose="020F0502020204030204" pitchFamily="34" charset="0"/>
                <a:ea typeface="Calibri" panose="020F0502020204030204" pitchFamily="34" charset="0"/>
                <a:cs typeface="Times New Roman" panose="02020603050405020304" pitchFamily="18" charset="0"/>
              </a:rPr>
              <a:t>Kunskap</a:t>
            </a:r>
            <a:r>
              <a:rPr lang="sv-SE" sz="1800">
                <a:effectLst/>
                <a:latin typeface="Calibri" panose="020F0502020204030204" pitchFamily="34" charset="0"/>
                <a:ea typeface="Calibri" panose="020F0502020204030204" pitchFamily="34" charset="0"/>
                <a:cs typeface="Times New Roman" panose="02020603050405020304" pitchFamily="18" charset="0"/>
              </a:rPr>
              <a:t>: SARS-CoV-2 kan påvisas med </a:t>
            </a:r>
            <a:r>
              <a:rPr lang="sv-SE" sz="1800" err="1">
                <a:effectLst/>
                <a:latin typeface="Calibri" panose="020F0502020204030204" pitchFamily="34" charset="0"/>
                <a:ea typeface="Calibri" panose="020F0502020204030204" pitchFamily="34" charset="0"/>
                <a:cs typeface="Times New Roman" panose="02020603050405020304" pitchFamily="18" charset="0"/>
              </a:rPr>
              <a:t>Polymerase</a:t>
            </a:r>
            <a:r>
              <a:rPr lang="sv-SE" sz="1800">
                <a:effectLst/>
                <a:latin typeface="Calibri" panose="020F0502020204030204" pitchFamily="34" charset="0"/>
                <a:ea typeface="Calibri" panose="020F0502020204030204" pitchFamily="34" charset="0"/>
                <a:cs typeface="Times New Roman" panose="02020603050405020304" pitchFamily="18" charset="0"/>
              </a:rPr>
              <a:t> </a:t>
            </a:r>
            <a:r>
              <a:rPr lang="sv-SE" sz="1800" err="1">
                <a:effectLst/>
                <a:latin typeface="Calibri" panose="020F0502020204030204" pitchFamily="34" charset="0"/>
                <a:ea typeface="Calibri" panose="020F0502020204030204" pitchFamily="34" charset="0"/>
                <a:cs typeface="Times New Roman" panose="02020603050405020304" pitchFamily="18" charset="0"/>
              </a:rPr>
              <a:t>Chain</a:t>
            </a:r>
            <a:r>
              <a:rPr lang="sv-SE" sz="1800">
                <a:effectLst/>
                <a:latin typeface="Calibri" panose="020F0502020204030204" pitchFamily="34" charset="0"/>
                <a:ea typeface="Calibri" panose="020F0502020204030204" pitchFamily="34" charset="0"/>
                <a:cs typeface="Times New Roman" panose="02020603050405020304" pitchFamily="18" charset="0"/>
              </a:rPr>
              <a:t> </a:t>
            </a:r>
            <a:r>
              <a:rPr lang="sv-SE" sz="1800" err="1">
                <a:effectLst/>
                <a:latin typeface="Calibri" panose="020F0502020204030204" pitchFamily="34" charset="0"/>
                <a:ea typeface="Calibri" panose="020F0502020204030204" pitchFamily="34" charset="0"/>
                <a:cs typeface="Times New Roman" panose="02020603050405020304" pitchFamily="18" charset="0"/>
              </a:rPr>
              <a:t>Reaction</a:t>
            </a:r>
            <a:r>
              <a:rPr lang="sv-SE" sz="1800">
                <a:effectLst/>
                <a:latin typeface="Calibri" panose="020F0502020204030204" pitchFamily="34" charset="0"/>
                <a:ea typeface="Calibri" panose="020F0502020204030204" pitchFamily="34" charset="0"/>
                <a:cs typeface="Times New Roman" panose="02020603050405020304" pitchFamily="18" charset="0"/>
              </a:rPr>
              <a:t> (PCR). Testet ska utföras i bakre svalgväggen.</a:t>
            </a:r>
          </a:p>
          <a:p>
            <a:pPr marL="285750" indent="-285750">
              <a:lnSpc>
                <a:spcPct val="115000"/>
              </a:lnSpc>
              <a:spcAft>
                <a:spcPts val="1000"/>
              </a:spcAft>
              <a:buFont typeface="Arial" panose="020B0604020202020204" pitchFamily="34" charset="0"/>
              <a:buChar char="•"/>
            </a:pPr>
            <a:r>
              <a:rPr lang="sv-SE" sz="1800" b="1">
                <a:effectLst/>
                <a:latin typeface="Calibri" panose="020F0502020204030204" pitchFamily="34" charset="0"/>
                <a:ea typeface="Calibri" panose="020F0502020204030204" pitchFamily="34" charset="0"/>
                <a:cs typeface="Times New Roman" panose="02020603050405020304" pitchFamily="18" charset="0"/>
              </a:rPr>
              <a:t>Nationella/regionala aktiviteter och tjänster skapas</a:t>
            </a:r>
            <a:r>
              <a:rPr lang="sv-SE" sz="1800">
                <a:effectLst/>
                <a:latin typeface="Calibri" panose="020F0502020204030204" pitchFamily="34" charset="0"/>
                <a:ea typeface="Calibri" panose="020F0502020204030204" pitchFamily="34" charset="0"/>
                <a:cs typeface="Times New Roman" panose="02020603050405020304" pitchFamily="18" charset="0"/>
              </a:rPr>
              <a:t>: Folkhälsomyndigheten utfärdar riktlinjer för hur PCR-test ska utföras; dessa anammas av regionerna. </a:t>
            </a:r>
          </a:p>
          <a:p>
            <a:pPr marL="285750" indent="-285750">
              <a:lnSpc>
                <a:spcPct val="115000"/>
              </a:lnSpc>
              <a:spcAft>
                <a:spcPts val="1000"/>
              </a:spcAft>
              <a:buFont typeface="Arial" panose="020B0604020202020204" pitchFamily="34" charset="0"/>
              <a:buChar char="•"/>
            </a:pPr>
            <a:r>
              <a:rPr lang="sv-SE" sz="1800" b="1">
                <a:effectLst/>
                <a:latin typeface="Calibri" panose="020F0502020204030204" pitchFamily="34" charset="0"/>
                <a:ea typeface="Calibri" panose="020F0502020204030204" pitchFamily="34" charset="0"/>
                <a:cs typeface="Times New Roman" panose="02020603050405020304" pitchFamily="18" charset="0"/>
              </a:rPr>
              <a:t>Producent tillhandahåller aktiviteter och tjänster</a:t>
            </a:r>
            <a:r>
              <a:rPr lang="sv-SE" sz="1800">
                <a:effectLst/>
                <a:latin typeface="Calibri" panose="020F0502020204030204" pitchFamily="34" charset="0"/>
                <a:ea typeface="Calibri" panose="020F0502020204030204" pitchFamily="34" charset="0"/>
                <a:cs typeface="Times New Roman" panose="02020603050405020304" pitchFamily="18" charset="0"/>
              </a:rPr>
              <a:t>: Provtagningspinnar, personal som utför provtagning.</a:t>
            </a:r>
          </a:p>
          <a:p>
            <a:pPr marL="285750" indent="-285750">
              <a:lnSpc>
                <a:spcPct val="115000"/>
              </a:lnSpc>
              <a:spcAft>
                <a:spcPts val="1000"/>
              </a:spcAft>
              <a:buFont typeface="Arial" panose="020B0604020202020204" pitchFamily="34" charset="0"/>
              <a:buChar char="•"/>
            </a:pPr>
            <a:r>
              <a:rPr lang="sv-SE" sz="1800" b="1">
                <a:effectLst/>
                <a:latin typeface="Calibri" panose="020F0502020204030204" pitchFamily="34" charset="0"/>
                <a:ea typeface="Calibri" panose="020F0502020204030204" pitchFamily="34" charset="0"/>
                <a:cs typeface="Times New Roman" panose="02020603050405020304" pitchFamily="18" charset="0"/>
              </a:rPr>
              <a:t>Aktiviteter och tjänster utförs för patient</a:t>
            </a:r>
            <a:r>
              <a:rPr lang="sv-SE" sz="1800">
                <a:effectLst/>
                <a:latin typeface="Calibri" panose="020F0502020204030204" pitchFamily="34" charset="0"/>
                <a:ea typeface="Calibri" panose="020F0502020204030204" pitchFamily="34" charset="0"/>
                <a:cs typeface="Times New Roman" panose="02020603050405020304" pitchFamily="18" charset="0"/>
              </a:rPr>
              <a:t>: Den enskilda patienten blir föremål för </a:t>
            </a:r>
          </a:p>
          <a:p>
            <a:pPr marL="1028700" lvl="1" indent="-342900"/>
            <a:r>
              <a:rPr lang="sv-SE" sz="1800">
                <a:effectLst/>
                <a:latin typeface="Calibri" panose="020F0502020204030204" pitchFamily="34" charset="0"/>
                <a:ea typeface="Calibri" panose="020F0502020204030204" pitchFamily="34" charset="0"/>
                <a:cs typeface="Times New Roman" panose="02020603050405020304" pitchFamily="18" charset="0"/>
              </a:rPr>
              <a:t>provtagningsaktiviteten</a:t>
            </a:r>
          </a:p>
          <a:p>
            <a:pPr marL="1028700" lvl="1" indent="-342900">
              <a:spcAft>
                <a:spcPts val="1200"/>
              </a:spcAft>
            </a:pPr>
            <a:r>
              <a:rPr lang="sv-SE" sz="1800">
                <a:effectLst/>
                <a:latin typeface="Calibri" panose="020F0502020204030204" pitchFamily="34" charset="0"/>
                <a:ea typeface="Calibri" panose="020F0502020204030204" pitchFamily="34" charset="0"/>
                <a:cs typeface="Times New Roman" panose="02020603050405020304" pitchFamily="18" charset="0"/>
              </a:rPr>
              <a:t>analysen av provet meddelas patienten</a:t>
            </a:r>
          </a:p>
          <a:p>
            <a:pPr marL="285750" indent="-285750">
              <a:lnSpc>
                <a:spcPct val="115000"/>
              </a:lnSpc>
              <a:spcAft>
                <a:spcPts val="1000"/>
              </a:spcAft>
              <a:buFont typeface="Arial" panose="020B0604020202020204" pitchFamily="34" charset="0"/>
              <a:buChar char="•"/>
            </a:pPr>
            <a:r>
              <a:rPr lang="sv-SE" sz="1800" b="1">
                <a:effectLst/>
                <a:latin typeface="Calibri" panose="020F0502020204030204" pitchFamily="34" charset="0"/>
                <a:ea typeface="Calibri" panose="020F0502020204030204" pitchFamily="34" charset="0"/>
                <a:cs typeface="Times New Roman" panose="02020603050405020304" pitchFamily="18" charset="0"/>
              </a:rPr>
              <a:t>Utvärdering</a:t>
            </a:r>
            <a:r>
              <a:rPr lang="sv-SE" sz="1800">
                <a:effectLst/>
                <a:latin typeface="Calibri" panose="020F0502020204030204" pitchFamily="34" charset="0"/>
                <a:ea typeface="Calibri" panose="020F0502020204030204" pitchFamily="34" charset="0"/>
                <a:cs typeface="Times New Roman" panose="02020603050405020304" pitchFamily="18" charset="0"/>
              </a:rPr>
              <a:t>: svaret lagras och samlas upp avidentifierat för statistik.</a:t>
            </a:r>
          </a:p>
          <a:p>
            <a:pPr marL="285750" indent="-285750">
              <a:lnSpc>
                <a:spcPct val="115000"/>
              </a:lnSpc>
              <a:spcAft>
                <a:spcPts val="1000"/>
              </a:spcAft>
              <a:buFont typeface="Arial" panose="020B0604020202020204" pitchFamily="34" charset="0"/>
              <a:buChar char="•"/>
            </a:pPr>
            <a:r>
              <a:rPr lang="sv-SE" sz="1800" b="1">
                <a:effectLst/>
                <a:latin typeface="Calibri" panose="020F0502020204030204" pitchFamily="34" charset="0"/>
                <a:ea typeface="Calibri" panose="020F0502020204030204" pitchFamily="34" charset="0"/>
                <a:cs typeface="Times New Roman" panose="02020603050405020304" pitchFamily="18" charset="0"/>
              </a:rPr>
              <a:t>Kunskap</a:t>
            </a:r>
            <a:r>
              <a:rPr lang="sv-SE" sz="1800">
                <a:effectLst/>
                <a:latin typeface="Calibri" panose="020F0502020204030204" pitchFamily="34" charset="0"/>
                <a:ea typeface="Calibri" panose="020F0502020204030204" pitchFamily="34" charset="0"/>
                <a:cs typeface="Times New Roman" panose="02020603050405020304" pitchFamily="18" charset="0"/>
              </a:rPr>
              <a:t>: Inkommen utvärdering förädlar kunskapsbasen.</a:t>
            </a:r>
          </a:p>
          <a:p>
            <a:endParaRPr lang="sv-SE"/>
          </a:p>
        </p:txBody>
      </p:sp>
      <p:pic>
        <p:nvPicPr>
          <p:cNvPr id="5" name="Bildobjekt 4">
            <a:extLst>
              <a:ext uri="{FF2B5EF4-FFF2-40B4-BE49-F238E27FC236}">
                <a16:creationId xmlns:a16="http://schemas.microsoft.com/office/drawing/2014/main" id="{74E02413-8386-4DF3-9AAB-FC2D2A3A0C5E}"/>
              </a:ext>
            </a:extLst>
          </p:cNvPr>
          <p:cNvPicPr>
            <a:picLocks noChangeAspect="1"/>
          </p:cNvPicPr>
          <p:nvPr/>
        </p:nvPicPr>
        <p:blipFill>
          <a:blip r:embed="rId3"/>
          <a:stretch>
            <a:fillRect/>
          </a:stretch>
        </p:blipFill>
        <p:spPr>
          <a:xfrm>
            <a:off x="838200" y="2442299"/>
            <a:ext cx="4304149" cy="2761727"/>
          </a:xfrm>
          <a:prstGeom prst="rect">
            <a:avLst/>
          </a:prstGeom>
        </p:spPr>
      </p:pic>
    </p:spTree>
    <p:extLst>
      <p:ext uri="{BB962C8B-B14F-4D97-AF65-F5344CB8AC3E}">
        <p14:creationId xmlns:p14="http://schemas.microsoft.com/office/powerpoint/2010/main" val="22544606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A102917-65C3-4AFC-AC76-DFC875B2DB2C}"/>
              </a:ext>
            </a:extLst>
          </p:cNvPr>
          <p:cNvSpPr>
            <a:spLocks noGrp="1"/>
          </p:cNvSpPr>
          <p:nvPr>
            <p:ph type="title"/>
          </p:nvPr>
        </p:nvSpPr>
        <p:spPr>
          <a:xfrm>
            <a:off x="838200" y="1051242"/>
            <a:ext cx="10515600" cy="705600"/>
          </a:xfrm>
        </p:spPr>
        <p:txBody>
          <a:bodyPr/>
          <a:lstStyle/>
          <a:p>
            <a:r>
              <a:rPr lang="sv-SE" dirty="0"/>
              <a:t>Begreppsmodell</a:t>
            </a:r>
          </a:p>
        </p:txBody>
      </p:sp>
      <p:sp>
        <p:nvSpPr>
          <p:cNvPr id="3" name="Platshållare för innehåll 2">
            <a:extLst>
              <a:ext uri="{FF2B5EF4-FFF2-40B4-BE49-F238E27FC236}">
                <a16:creationId xmlns:a16="http://schemas.microsoft.com/office/drawing/2014/main" id="{BCC60CEC-ED7E-46B1-9542-EF5B357DA3EF}"/>
              </a:ext>
            </a:extLst>
          </p:cNvPr>
          <p:cNvSpPr>
            <a:spLocks noGrp="1"/>
          </p:cNvSpPr>
          <p:nvPr>
            <p:ph idx="1"/>
          </p:nvPr>
        </p:nvSpPr>
        <p:spPr>
          <a:xfrm>
            <a:off x="838200" y="1825625"/>
            <a:ext cx="5586351" cy="4351338"/>
          </a:xfrm>
        </p:spPr>
        <p:txBody>
          <a:bodyPr/>
          <a:lstStyle/>
          <a:p>
            <a:pPr marL="0" indent="0">
              <a:buNone/>
            </a:pPr>
            <a:r>
              <a:rPr lang="sv-SE" dirty="0"/>
              <a:t> </a:t>
            </a:r>
          </a:p>
        </p:txBody>
      </p:sp>
      <p:pic>
        <p:nvPicPr>
          <p:cNvPr id="4" name="Bildobjekt 3">
            <a:extLst>
              <a:ext uri="{FF2B5EF4-FFF2-40B4-BE49-F238E27FC236}">
                <a16:creationId xmlns:a16="http://schemas.microsoft.com/office/drawing/2014/main" id="{53BD88B7-2F42-4DC3-8963-FCA540294CBA}"/>
              </a:ext>
            </a:extLst>
          </p:cNvPr>
          <p:cNvPicPr/>
          <p:nvPr/>
        </p:nvPicPr>
        <p:blipFill>
          <a:blip r:embed="rId2">
            <a:extLst>
              <a:ext uri="{28A0092B-C50C-407E-A947-70E740481C1C}">
                <a14:useLocalDpi xmlns:a14="http://schemas.microsoft.com/office/drawing/2010/main" val="0"/>
              </a:ext>
            </a:extLst>
          </a:blip>
          <a:stretch>
            <a:fillRect/>
          </a:stretch>
        </p:blipFill>
        <p:spPr>
          <a:xfrm>
            <a:off x="6561427" y="1051242"/>
            <a:ext cx="5419725" cy="5488305"/>
          </a:xfrm>
          <a:prstGeom prst="rect">
            <a:avLst/>
          </a:prstGeom>
        </p:spPr>
      </p:pic>
      <p:graphicFrame>
        <p:nvGraphicFramePr>
          <p:cNvPr id="5" name="Tabell 4">
            <a:extLst>
              <a:ext uri="{FF2B5EF4-FFF2-40B4-BE49-F238E27FC236}">
                <a16:creationId xmlns:a16="http://schemas.microsoft.com/office/drawing/2014/main" id="{06E568EB-40C6-4D16-BFC6-C2014399205A}"/>
              </a:ext>
            </a:extLst>
          </p:cNvPr>
          <p:cNvGraphicFramePr>
            <a:graphicFrameLocks noGrp="1"/>
          </p:cNvGraphicFramePr>
          <p:nvPr>
            <p:extLst>
              <p:ext uri="{D42A27DB-BD31-4B8C-83A1-F6EECF244321}">
                <p14:modId xmlns:p14="http://schemas.microsoft.com/office/powerpoint/2010/main" val="1248251164"/>
              </p:ext>
            </p:extLst>
          </p:nvPr>
        </p:nvGraphicFramePr>
        <p:xfrm>
          <a:off x="975076" y="2783569"/>
          <a:ext cx="5120924" cy="1654710"/>
        </p:xfrm>
        <a:graphic>
          <a:graphicData uri="http://schemas.openxmlformats.org/drawingml/2006/table">
            <a:tbl>
              <a:tblPr firstRow="1" firstCol="1" bandRow="1">
                <a:tableStyleId>{5940675A-B579-460E-94D1-54222C63F5DA}</a:tableStyleId>
              </a:tblPr>
              <a:tblGrid>
                <a:gridCol w="1458694">
                  <a:extLst>
                    <a:ext uri="{9D8B030D-6E8A-4147-A177-3AD203B41FA5}">
                      <a16:colId xmlns:a16="http://schemas.microsoft.com/office/drawing/2014/main" val="3715568853"/>
                    </a:ext>
                  </a:extLst>
                </a:gridCol>
                <a:gridCol w="3662230">
                  <a:extLst>
                    <a:ext uri="{9D8B030D-6E8A-4147-A177-3AD203B41FA5}">
                      <a16:colId xmlns:a16="http://schemas.microsoft.com/office/drawing/2014/main" val="3095338066"/>
                    </a:ext>
                  </a:extLst>
                </a:gridCol>
              </a:tblGrid>
              <a:tr h="103407">
                <a:tc>
                  <a:txBody>
                    <a:bodyPr/>
                    <a:lstStyle/>
                    <a:p>
                      <a:pPr>
                        <a:lnSpc>
                          <a:spcPct val="115000"/>
                        </a:lnSpc>
                        <a:spcAft>
                          <a:spcPts val="1000"/>
                        </a:spcAft>
                      </a:pPr>
                      <a:r>
                        <a:rPr lang="sv-SE" sz="1200" dirty="0">
                          <a:effectLst/>
                        </a:rPr>
                        <a:t>Term </a:t>
                      </a:r>
                      <a:endParaRPr lang="sv-S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37819" marR="37819" marT="0" marB="0">
                    <a:solidFill>
                      <a:schemeClr val="accent1">
                        <a:lumMod val="20000"/>
                        <a:lumOff val="80000"/>
                      </a:schemeClr>
                    </a:solidFill>
                  </a:tcPr>
                </a:tc>
                <a:tc>
                  <a:txBody>
                    <a:bodyPr/>
                    <a:lstStyle/>
                    <a:p>
                      <a:r>
                        <a:rPr lang="sv-SE" sz="1200" dirty="0">
                          <a:effectLst/>
                        </a:rPr>
                        <a:t>Definition </a:t>
                      </a:r>
                      <a:endParaRPr lang="sv-SE" sz="3200" dirty="0"/>
                    </a:p>
                  </a:txBody>
                  <a:tcPr marL="37819" marR="37819" marT="0" marB="0">
                    <a:solidFill>
                      <a:schemeClr val="accent1">
                        <a:lumMod val="20000"/>
                        <a:lumOff val="80000"/>
                      </a:schemeClr>
                    </a:solidFill>
                  </a:tcPr>
                </a:tc>
                <a:extLst>
                  <a:ext uri="{0D108BD9-81ED-4DB2-BD59-A6C34878D82A}">
                    <a16:rowId xmlns:a16="http://schemas.microsoft.com/office/drawing/2014/main" val="3485877143"/>
                  </a:ext>
                </a:extLst>
              </a:tr>
              <a:tr h="213268">
                <a:tc>
                  <a:txBody>
                    <a:bodyPr/>
                    <a:lstStyle/>
                    <a:p>
                      <a:pPr marL="0" algn="l" defTabSz="914400" rtl="0" eaLnBrk="1" fontAlgn="base" latinLnBrk="0" hangingPunct="1">
                        <a:lnSpc>
                          <a:spcPct val="115000"/>
                        </a:lnSpc>
                        <a:spcAft>
                          <a:spcPts val="1000"/>
                        </a:spcAft>
                      </a:pPr>
                      <a:r>
                        <a:rPr lang="sv-SE" sz="1200" kern="1200" dirty="0">
                          <a:solidFill>
                            <a:schemeClr val="tx1"/>
                          </a:solidFill>
                          <a:effectLst/>
                          <a:latin typeface="+mn-lt"/>
                          <a:ea typeface="+mn-ea"/>
                          <a:cs typeface="+mn-cs"/>
                        </a:rPr>
                        <a:t>vårdaktivitet  </a:t>
                      </a:r>
                    </a:p>
                  </a:txBody>
                  <a:tcPr marL="0" marR="0" marT="0" marB="0"/>
                </a:tc>
                <a:tc>
                  <a:txBody>
                    <a:bodyPr/>
                    <a:lstStyle/>
                    <a:p>
                      <a:pPr marL="0" algn="l" defTabSz="914400" rtl="0" eaLnBrk="1" fontAlgn="base" latinLnBrk="0" hangingPunct="1">
                        <a:lnSpc>
                          <a:spcPct val="115000"/>
                        </a:lnSpc>
                        <a:spcAft>
                          <a:spcPts val="1000"/>
                        </a:spcAft>
                      </a:pPr>
                      <a:r>
                        <a:rPr lang="sv-SE" sz="1200" kern="1200" dirty="0">
                          <a:solidFill>
                            <a:schemeClr val="tx1"/>
                          </a:solidFill>
                          <a:effectLst/>
                          <a:latin typeface="+mn-lt"/>
                          <a:ea typeface="+mn-ea"/>
                          <a:cs typeface="+mn-cs"/>
                        </a:rPr>
                        <a:t>aktivitet som avser att klarlägga, förbättra eller upprätthålla hälsotillstånd </a:t>
                      </a:r>
                    </a:p>
                  </a:txBody>
                  <a:tcPr marL="0" marR="0" marT="0" marB="0"/>
                </a:tc>
                <a:extLst>
                  <a:ext uri="{0D108BD9-81ED-4DB2-BD59-A6C34878D82A}">
                    <a16:rowId xmlns:a16="http://schemas.microsoft.com/office/drawing/2014/main" val="2277459178"/>
                  </a:ext>
                </a:extLst>
              </a:tr>
              <a:tr h="322503">
                <a:tc>
                  <a:txBody>
                    <a:bodyPr/>
                    <a:lstStyle/>
                    <a:p>
                      <a:pPr marL="0" algn="l" defTabSz="914400" rtl="0" eaLnBrk="1" fontAlgn="base" latinLnBrk="0" hangingPunct="1">
                        <a:lnSpc>
                          <a:spcPct val="115000"/>
                        </a:lnSpc>
                        <a:spcAft>
                          <a:spcPts val="1000"/>
                        </a:spcAft>
                      </a:pPr>
                      <a:r>
                        <a:rPr lang="sv-SE" sz="1200" kern="1200" dirty="0">
                          <a:solidFill>
                            <a:schemeClr val="tx1"/>
                          </a:solidFill>
                          <a:effectLst/>
                          <a:latin typeface="+mn-lt"/>
                          <a:ea typeface="+mn-ea"/>
                          <a:cs typeface="+mn-cs"/>
                        </a:rPr>
                        <a:t>vårdtjänst  </a:t>
                      </a:r>
                    </a:p>
                  </a:txBody>
                  <a:tcPr marL="0" marR="0" marT="0" marB="0"/>
                </a:tc>
                <a:tc>
                  <a:txBody>
                    <a:bodyPr/>
                    <a:lstStyle/>
                    <a:p>
                      <a:pPr marL="0" algn="l" defTabSz="914400" rtl="0" eaLnBrk="1" fontAlgn="base" latinLnBrk="0" hangingPunct="1">
                        <a:lnSpc>
                          <a:spcPct val="115000"/>
                        </a:lnSpc>
                        <a:spcAft>
                          <a:spcPts val="1000"/>
                        </a:spcAft>
                      </a:pPr>
                      <a:r>
                        <a:rPr lang="sv-SE" sz="1200" kern="1200" dirty="0">
                          <a:solidFill>
                            <a:schemeClr val="tx1"/>
                          </a:solidFill>
                          <a:effectLst/>
                          <a:latin typeface="+mn-lt"/>
                          <a:ea typeface="+mn-ea"/>
                          <a:cs typeface="+mn-cs"/>
                        </a:rPr>
                        <a:t>tjänst inom hälso- och sjukvård som erbjuds för att tillgodose behov av hälso- och sjukvård hos invånare  </a:t>
                      </a:r>
                    </a:p>
                  </a:txBody>
                  <a:tcPr marL="0" marR="0" marT="0" marB="0"/>
                </a:tc>
                <a:extLst>
                  <a:ext uri="{0D108BD9-81ED-4DB2-BD59-A6C34878D82A}">
                    <a16:rowId xmlns:a16="http://schemas.microsoft.com/office/drawing/2014/main" val="1514053280"/>
                  </a:ext>
                </a:extLst>
              </a:tr>
              <a:tr h="102782">
                <a:tc>
                  <a:txBody>
                    <a:bodyPr/>
                    <a:lstStyle/>
                    <a:p>
                      <a:pPr marL="0" algn="l" defTabSz="914400" rtl="0" eaLnBrk="1" fontAlgn="base" latinLnBrk="0" hangingPunct="1">
                        <a:lnSpc>
                          <a:spcPct val="115000"/>
                        </a:lnSpc>
                        <a:spcAft>
                          <a:spcPts val="1000"/>
                        </a:spcAft>
                      </a:pPr>
                      <a:r>
                        <a:rPr lang="sv-SE" sz="1200" kern="1200" dirty="0">
                          <a:solidFill>
                            <a:schemeClr val="tx1"/>
                          </a:solidFill>
                          <a:effectLst/>
                          <a:latin typeface="+mn-lt"/>
                          <a:ea typeface="+mn-ea"/>
                          <a:cs typeface="+mn-cs"/>
                        </a:rPr>
                        <a:t>vårdtjänstutbud  </a:t>
                      </a:r>
                    </a:p>
                  </a:txBody>
                  <a:tcPr marL="0" marR="0" marT="0" marB="0"/>
                </a:tc>
                <a:tc>
                  <a:txBody>
                    <a:bodyPr/>
                    <a:lstStyle/>
                    <a:p>
                      <a:pPr marL="0" algn="l" defTabSz="914400" rtl="0" eaLnBrk="1" fontAlgn="base" latinLnBrk="0" hangingPunct="1">
                        <a:lnSpc>
                          <a:spcPct val="115000"/>
                        </a:lnSpc>
                        <a:spcAft>
                          <a:spcPts val="1000"/>
                        </a:spcAft>
                      </a:pPr>
                      <a:r>
                        <a:rPr lang="sv-SE" sz="1200" kern="1200" dirty="0">
                          <a:solidFill>
                            <a:schemeClr val="tx1"/>
                          </a:solidFill>
                          <a:effectLst/>
                          <a:latin typeface="+mn-lt"/>
                          <a:ea typeface="+mn-ea"/>
                          <a:cs typeface="+mn-cs"/>
                        </a:rPr>
                        <a:t>vårdtjänster som erbjuds av organisation  </a:t>
                      </a:r>
                    </a:p>
                  </a:txBody>
                  <a:tcPr marL="0" marR="0" marT="0" marB="0"/>
                </a:tc>
                <a:extLst>
                  <a:ext uri="{0D108BD9-81ED-4DB2-BD59-A6C34878D82A}">
                    <a16:rowId xmlns:a16="http://schemas.microsoft.com/office/drawing/2014/main" val="4098229184"/>
                  </a:ext>
                </a:extLst>
              </a:tr>
              <a:tr h="254471">
                <a:tc>
                  <a:txBody>
                    <a:bodyPr/>
                    <a:lstStyle/>
                    <a:p>
                      <a:pPr marL="0" algn="l" defTabSz="914400" rtl="0" eaLnBrk="1" fontAlgn="base" latinLnBrk="0" hangingPunct="1">
                        <a:lnSpc>
                          <a:spcPct val="115000"/>
                        </a:lnSpc>
                        <a:spcAft>
                          <a:spcPts val="1000"/>
                        </a:spcAft>
                      </a:pPr>
                      <a:r>
                        <a:rPr lang="sv-SE" sz="1200" kern="1200" dirty="0">
                          <a:solidFill>
                            <a:schemeClr val="tx1"/>
                          </a:solidFill>
                          <a:effectLst/>
                          <a:latin typeface="+mn-lt"/>
                          <a:ea typeface="+mn-ea"/>
                          <a:cs typeface="+mn-cs"/>
                        </a:rPr>
                        <a:t>vårdtjänstkatalog  </a:t>
                      </a:r>
                    </a:p>
                  </a:txBody>
                  <a:tcPr marL="0" marR="0" marT="0" marB="0"/>
                </a:tc>
                <a:tc>
                  <a:txBody>
                    <a:bodyPr/>
                    <a:lstStyle/>
                    <a:p>
                      <a:pPr marL="0" algn="l" defTabSz="914400" rtl="0" eaLnBrk="1" fontAlgn="base" latinLnBrk="0" hangingPunct="1">
                        <a:lnSpc>
                          <a:spcPct val="115000"/>
                        </a:lnSpc>
                        <a:spcAft>
                          <a:spcPts val="1000"/>
                        </a:spcAft>
                      </a:pPr>
                      <a:r>
                        <a:rPr lang="sv-SE" sz="1200" kern="1200" dirty="0">
                          <a:solidFill>
                            <a:schemeClr val="tx1"/>
                          </a:solidFill>
                          <a:effectLst/>
                          <a:latin typeface="+mn-lt"/>
                          <a:ea typeface="+mn-ea"/>
                          <a:cs typeface="+mn-cs"/>
                        </a:rPr>
                        <a:t>förteckning över vårdtjänstutbud  </a:t>
                      </a:r>
                    </a:p>
                  </a:txBody>
                  <a:tcPr marL="0" marR="0" marT="0" marB="0"/>
                </a:tc>
                <a:extLst>
                  <a:ext uri="{0D108BD9-81ED-4DB2-BD59-A6C34878D82A}">
                    <a16:rowId xmlns:a16="http://schemas.microsoft.com/office/drawing/2014/main" val="1525163394"/>
                  </a:ext>
                </a:extLst>
              </a:tr>
            </a:tbl>
          </a:graphicData>
        </a:graphic>
      </p:graphicFrame>
    </p:spTree>
    <p:extLst>
      <p:ext uri="{BB962C8B-B14F-4D97-AF65-F5344CB8AC3E}">
        <p14:creationId xmlns:p14="http://schemas.microsoft.com/office/powerpoint/2010/main" val="35256444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textruta 46">
            <a:extLst>
              <a:ext uri="{FF2B5EF4-FFF2-40B4-BE49-F238E27FC236}">
                <a16:creationId xmlns:a16="http://schemas.microsoft.com/office/drawing/2014/main" id="{4F177FED-0C04-9238-961D-CBA9752A3CAA}"/>
              </a:ext>
            </a:extLst>
          </p:cNvPr>
          <p:cNvSpPr txBox="1"/>
          <p:nvPr/>
        </p:nvSpPr>
        <p:spPr>
          <a:xfrm>
            <a:off x="10852222" y="4946581"/>
            <a:ext cx="928652" cy="461665"/>
          </a:xfrm>
          <a:prstGeom prst="rect">
            <a:avLst/>
          </a:prstGeom>
          <a:noFill/>
        </p:spPr>
        <p:txBody>
          <a:bodyPr wrap="none" rtlCol="0">
            <a:spAutoFit/>
          </a:bodyPr>
          <a:lstStyle/>
          <a:p>
            <a:pPr defTabSz="914400"/>
            <a:r>
              <a:rPr lang="sv-SE" sz="1200" dirty="0">
                <a:solidFill>
                  <a:srgbClr val="000000"/>
                </a:solidFill>
                <a:latin typeface="Calibri" panose="020F0502020204030204"/>
              </a:rPr>
              <a:t>N=Nationell</a:t>
            </a:r>
          </a:p>
          <a:p>
            <a:pPr defTabSz="914400"/>
            <a:r>
              <a:rPr lang="sv-SE" sz="1200" dirty="0">
                <a:solidFill>
                  <a:srgbClr val="000000"/>
                </a:solidFill>
                <a:latin typeface="Calibri" panose="020F0502020204030204"/>
              </a:rPr>
              <a:t>R=Regional</a:t>
            </a:r>
          </a:p>
        </p:txBody>
      </p:sp>
      <p:sp>
        <p:nvSpPr>
          <p:cNvPr id="48" name="Rektangel 47">
            <a:extLst>
              <a:ext uri="{FF2B5EF4-FFF2-40B4-BE49-F238E27FC236}">
                <a16:creationId xmlns:a16="http://schemas.microsoft.com/office/drawing/2014/main" id="{F78E9E3E-5C8A-3C06-8FEB-FADA35AFA7F5}"/>
              </a:ext>
            </a:extLst>
          </p:cNvPr>
          <p:cNvSpPr/>
          <p:nvPr/>
        </p:nvSpPr>
        <p:spPr>
          <a:xfrm>
            <a:off x="1751887" y="2690212"/>
            <a:ext cx="7613668" cy="270000"/>
          </a:xfrm>
          <a:prstGeom prst="rect">
            <a:avLst/>
          </a:prstGeom>
          <a:solidFill>
            <a:srgbClr val="CC91A9">
              <a:lumMod val="75000"/>
            </a:srgbClr>
          </a:solidFill>
          <a:ln w="12700" cap="flat" cmpd="sng" algn="ctr">
            <a:solidFill>
              <a:srgbClr val="6C3F80">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sv-SE" sz="800" b="0" i="0" u="none" strike="noStrike" kern="0" cap="none" spc="0" normalizeH="0" baseline="0" noProof="0" dirty="0">
                <a:ln>
                  <a:noFill/>
                </a:ln>
                <a:solidFill>
                  <a:srgbClr val="FFFFFF"/>
                </a:solidFill>
                <a:effectLst/>
                <a:uLnTx/>
                <a:uFillTx/>
                <a:latin typeface="Calibri" panose="020F0502020204030204"/>
                <a:ea typeface="+mn-ea"/>
                <a:cs typeface="+mn-cs"/>
              </a:rPr>
              <a:t>Nationell vårdtjänst -och vårdaktivitetsdatabas (N)</a:t>
            </a:r>
          </a:p>
        </p:txBody>
      </p:sp>
      <p:sp>
        <p:nvSpPr>
          <p:cNvPr id="49" name="Pil: nedåt 48">
            <a:extLst>
              <a:ext uri="{FF2B5EF4-FFF2-40B4-BE49-F238E27FC236}">
                <a16:creationId xmlns:a16="http://schemas.microsoft.com/office/drawing/2014/main" id="{E3D2926B-AA91-E236-3F06-9B4FB445E546}"/>
              </a:ext>
            </a:extLst>
          </p:cNvPr>
          <p:cNvSpPr/>
          <p:nvPr/>
        </p:nvSpPr>
        <p:spPr>
          <a:xfrm rot="1958168">
            <a:off x="3391487" y="3120221"/>
            <a:ext cx="319274" cy="881373"/>
          </a:xfrm>
          <a:prstGeom prst="downArrow">
            <a:avLst/>
          </a:prstGeom>
          <a:solidFill>
            <a:srgbClr val="377D7A"/>
          </a:solidFill>
          <a:ln w="12700" cap="flat" cmpd="sng" algn="ctr">
            <a:solidFill>
              <a:srgbClr val="377D7A">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srgbClr val="FFFFFF"/>
              </a:solidFill>
              <a:effectLst/>
              <a:uLnTx/>
              <a:uFillTx/>
              <a:latin typeface="Calibri" panose="020F0502020204030204"/>
              <a:ea typeface="+mn-ea"/>
              <a:cs typeface="+mn-cs"/>
            </a:endParaRPr>
          </a:p>
        </p:txBody>
      </p:sp>
      <p:pic>
        <p:nvPicPr>
          <p:cNvPr id="50" name="Bild 49" descr="Mappsökning med hel fyllning">
            <a:extLst>
              <a:ext uri="{FF2B5EF4-FFF2-40B4-BE49-F238E27FC236}">
                <a16:creationId xmlns:a16="http://schemas.microsoft.com/office/drawing/2014/main" id="{21E575D7-3D88-864B-929E-624E43305BC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771161" y="3910076"/>
            <a:ext cx="914400" cy="914400"/>
          </a:xfrm>
          <a:prstGeom prst="rect">
            <a:avLst/>
          </a:prstGeom>
        </p:spPr>
      </p:pic>
      <p:pic>
        <p:nvPicPr>
          <p:cNvPr id="51" name="Bild 50" descr="Mappsökning med hel fyllning">
            <a:extLst>
              <a:ext uri="{FF2B5EF4-FFF2-40B4-BE49-F238E27FC236}">
                <a16:creationId xmlns:a16="http://schemas.microsoft.com/office/drawing/2014/main" id="{7CF45522-2B59-8CC5-7AF5-AFA4C69277D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110485" y="4547535"/>
            <a:ext cx="914400" cy="914400"/>
          </a:xfrm>
          <a:prstGeom prst="rect">
            <a:avLst/>
          </a:prstGeom>
        </p:spPr>
      </p:pic>
      <p:pic>
        <p:nvPicPr>
          <p:cNvPr id="52" name="Bild 51" descr="Mappsökning med hel fyllning">
            <a:extLst>
              <a:ext uri="{FF2B5EF4-FFF2-40B4-BE49-F238E27FC236}">
                <a16:creationId xmlns:a16="http://schemas.microsoft.com/office/drawing/2014/main" id="{2F6C9F4C-2F0B-369F-1DB4-AE4A78FDCA6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718212" y="4547535"/>
            <a:ext cx="914400" cy="914400"/>
          </a:xfrm>
          <a:prstGeom prst="rect">
            <a:avLst/>
          </a:prstGeom>
        </p:spPr>
      </p:pic>
      <p:pic>
        <p:nvPicPr>
          <p:cNvPr id="53" name="Bild 52" descr="Mappsökning med hel fyllning">
            <a:extLst>
              <a:ext uri="{FF2B5EF4-FFF2-40B4-BE49-F238E27FC236}">
                <a16:creationId xmlns:a16="http://schemas.microsoft.com/office/drawing/2014/main" id="{B3BD135B-D053-7984-3009-17B74F8D27C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365496" y="3874338"/>
            <a:ext cx="914400" cy="914400"/>
          </a:xfrm>
          <a:prstGeom prst="rect">
            <a:avLst/>
          </a:prstGeom>
        </p:spPr>
      </p:pic>
      <p:sp>
        <p:nvSpPr>
          <p:cNvPr id="54" name="Rubrik 38">
            <a:extLst>
              <a:ext uri="{FF2B5EF4-FFF2-40B4-BE49-F238E27FC236}">
                <a16:creationId xmlns:a16="http://schemas.microsoft.com/office/drawing/2014/main" id="{4206AAF5-09DB-58B2-BC95-31877BC88650}"/>
              </a:ext>
            </a:extLst>
          </p:cNvPr>
          <p:cNvSpPr txBox="1">
            <a:spLocks/>
          </p:cNvSpPr>
          <p:nvPr/>
        </p:nvSpPr>
        <p:spPr>
          <a:xfrm>
            <a:off x="838200" y="784225"/>
            <a:ext cx="9409043"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b="1" kern="1200">
                <a:solidFill>
                  <a:schemeClr val="accent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sv-SE" sz="3600" b="1" i="0" u="none" strike="noStrike" kern="1200" cap="none" spc="0" normalizeH="0" baseline="0" noProof="0">
                <a:ln>
                  <a:noFill/>
                </a:ln>
                <a:solidFill>
                  <a:srgbClr val="377D7A"/>
                </a:solidFill>
                <a:effectLst/>
                <a:uLnTx/>
                <a:uFillTx/>
                <a:latin typeface="Calibri" panose="020F0502020204030204"/>
                <a:ea typeface="+mj-ea"/>
                <a:cs typeface="+mj-cs"/>
              </a:rPr>
              <a:t>Kataloger för olika tillämpningsområden</a:t>
            </a:r>
            <a:endParaRPr kumimoji="0" lang="sv-SE" sz="3600" b="1" i="0" u="none" strike="noStrike" kern="1200" cap="none" spc="0" normalizeH="0" baseline="0" noProof="0" dirty="0">
              <a:ln>
                <a:noFill/>
              </a:ln>
              <a:solidFill>
                <a:srgbClr val="377D7A"/>
              </a:solidFill>
              <a:effectLst/>
              <a:uLnTx/>
              <a:uFillTx/>
              <a:latin typeface="Calibri" panose="020F0502020204030204"/>
              <a:ea typeface="+mj-ea"/>
              <a:cs typeface="+mj-cs"/>
            </a:endParaRPr>
          </a:p>
        </p:txBody>
      </p:sp>
      <p:sp>
        <p:nvSpPr>
          <p:cNvPr id="55" name="textruta 54">
            <a:extLst>
              <a:ext uri="{FF2B5EF4-FFF2-40B4-BE49-F238E27FC236}">
                <a16:creationId xmlns:a16="http://schemas.microsoft.com/office/drawing/2014/main" id="{E56EB81D-5078-1A26-9263-794D2E5EC8CE}"/>
              </a:ext>
            </a:extLst>
          </p:cNvPr>
          <p:cNvSpPr txBox="1"/>
          <p:nvPr/>
        </p:nvSpPr>
        <p:spPr>
          <a:xfrm>
            <a:off x="1043763" y="5678035"/>
            <a:ext cx="9203479" cy="923330"/>
          </a:xfrm>
          <a:prstGeom prst="rect">
            <a:avLst/>
          </a:prstGeom>
          <a:noFill/>
        </p:spPr>
        <p:txBody>
          <a:bodyPr wrap="square">
            <a:spAutoFit/>
          </a:bodyPr>
          <a:lstStyle/>
          <a:p>
            <a:pPr defTabSz="914400"/>
            <a:r>
              <a:rPr lang="sv-SE" dirty="0">
                <a:solidFill>
                  <a:srgbClr val="000000"/>
                </a:solidFill>
                <a:latin typeface="Calibri" panose="020F0502020204030204"/>
              </a:rPr>
              <a:t>Baserat på olika filtreringar i databasen kan kataloger för olika tillämpningsområden. Informationen har då en gemensam källa och ett enhetligt format vilket skapar </a:t>
            </a:r>
            <a:r>
              <a:rPr lang="sv-SE" dirty="0" err="1">
                <a:solidFill>
                  <a:srgbClr val="000000"/>
                </a:solidFill>
                <a:latin typeface="Calibri" panose="020F0502020204030204"/>
              </a:rPr>
              <a:t>interoperabilitet</a:t>
            </a:r>
            <a:r>
              <a:rPr lang="sv-SE" dirty="0">
                <a:solidFill>
                  <a:srgbClr val="000000"/>
                </a:solidFill>
                <a:latin typeface="Calibri" panose="020F0502020204030204"/>
              </a:rPr>
              <a:t> mellan olika tjänster</a:t>
            </a:r>
          </a:p>
        </p:txBody>
      </p:sp>
      <p:sp>
        <p:nvSpPr>
          <p:cNvPr id="56" name="Pil: nedåt 55">
            <a:extLst>
              <a:ext uri="{FF2B5EF4-FFF2-40B4-BE49-F238E27FC236}">
                <a16:creationId xmlns:a16="http://schemas.microsoft.com/office/drawing/2014/main" id="{216BE057-8756-2A1A-289D-E79E1FAB2EF4}"/>
              </a:ext>
            </a:extLst>
          </p:cNvPr>
          <p:cNvSpPr/>
          <p:nvPr/>
        </p:nvSpPr>
        <p:spPr>
          <a:xfrm>
            <a:off x="4412211" y="3450166"/>
            <a:ext cx="319274" cy="881373"/>
          </a:xfrm>
          <a:prstGeom prst="downArrow">
            <a:avLst/>
          </a:prstGeom>
          <a:solidFill>
            <a:srgbClr val="377D7A"/>
          </a:solidFill>
          <a:ln w="12700" cap="flat" cmpd="sng" algn="ctr">
            <a:solidFill>
              <a:srgbClr val="377D7A">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srgbClr val="FFFFFF"/>
              </a:solidFill>
              <a:effectLst/>
              <a:uLnTx/>
              <a:uFillTx/>
              <a:latin typeface="Calibri" panose="020F0502020204030204"/>
              <a:ea typeface="+mn-ea"/>
              <a:cs typeface="+mn-cs"/>
            </a:endParaRPr>
          </a:p>
        </p:txBody>
      </p:sp>
      <p:sp>
        <p:nvSpPr>
          <p:cNvPr id="57" name="Pil: nedåt 56">
            <a:extLst>
              <a:ext uri="{FF2B5EF4-FFF2-40B4-BE49-F238E27FC236}">
                <a16:creationId xmlns:a16="http://schemas.microsoft.com/office/drawing/2014/main" id="{95B94DE5-244A-6CD6-BCD4-BF05082606D0}"/>
              </a:ext>
            </a:extLst>
          </p:cNvPr>
          <p:cNvSpPr/>
          <p:nvPr/>
        </p:nvSpPr>
        <p:spPr>
          <a:xfrm>
            <a:off x="5936217" y="3450165"/>
            <a:ext cx="319274" cy="881373"/>
          </a:xfrm>
          <a:prstGeom prst="downArrow">
            <a:avLst/>
          </a:prstGeom>
          <a:solidFill>
            <a:srgbClr val="377D7A"/>
          </a:solidFill>
          <a:ln w="12700" cap="flat" cmpd="sng" algn="ctr">
            <a:solidFill>
              <a:srgbClr val="377D7A">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srgbClr val="FFFFFF"/>
              </a:solidFill>
              <a:effectLst/>
              <a:uLnTx/>
              <a:uFillTx/>
              <a:latin typeface="Calibri" panose="020F0502020204030204"/>
              <a:ea typeface="+mn-ea"/>
              <a:cs typeface="+mn-cs"/>
            </a:endParaRPr>
          </a:p>
        </p:txBody>
      </p:sp>
      <p:sp>
        <p:nvSpPr>
          <p:cNvPr id="58" name="Pil: nedåt 57">
            <a:extLst>
              <a:ext uri="{FF2B5EF4-FFF2-40B4-BE49-F238E27FC236}">
                <a16:creationId xmlns:a16="http://schemas.microsoft.com/office/drawing/2014/main" id="{AA188FC3-EE7F-E500-3FFE-62935AEB4446}"/>
              </a:ext>
            </a:extLst>
          </p:cNvPr>
          <p:cNvSpPr/>
          <p:nvPr/>
        </p:nvSpPr>
        <p:spPr>
          <a:xfrm rot="18823003">
            <a:off x="6980464" y="3075704"/>
            <a:ext cx="319274" cy="881373"/>
          </a:xfrm>
          <a:prstGeom prst="downArrow">
            <a:avLst/>
          </a:prstGeom>
          <a:solidFill>
            <a:srgbClr val="377D7A"/>
          </a:solidFill>
          <a:ln w="12700" cap="flat" cmpd="sng" algn="ctr">
            <a:solidFill>
              <a:srgbClr val="377D7A">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296459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7" name="Tabell 24">
            <a:extLst>
              <a:ext uri="{FF2B5EF4-FFF2-40B4-BE49-F238E27FC236}">
                <a16:creationId xmlns:a16="http://schemas.microsoft.com/office/drawing/2014/main" id="{13FA5F73-150C-9F13-741C-A0B069294591}"/>
              </a:ext>
            </a:extLst>
          </p:cNvPr>
          <p:cNvGraphicFramePr>
            <a:graphicFrameLocks noGrp="1"/>
          </p:cNvGraphicFramePr>
          <p:nvPr>
            <p:extLst>
              <p:ext uri="{D42A27DB-BD31-4B8C-83A1-F6EECF244321}">
                <p14:modId xmlns:p14="http://schemas.microsoft.com/office/powerpoint/2010/main" val="2329244136"/>
              </p:ext>
            </p:extLst>
          </p:nvPr>
        </p:nvGraphicFramePr>
        <p:xfrm>
          <a:off x="2814507" y="2107674"/>
          <a:ext cx="7632660" cy="3141786"/>
        </p:xfrm>
        <a:graphic>
          <a:graphicData uri="http://schemas.openxmlformats.org/drawingml/2006/table">
            <a:tbl>
              <a:tblPr firstRow="1" bandRow="1"/>
              <a:tblGrid>
                <a:gridCol w="1272110">
                  <a:extLst>
                    <a:ext uri="{9D8B030D-6E8A-4147-A177-3AD203B41FA5}">
                      <a16:colId xmlns:a16="http://schemas.microsoft.com/office/drawing/2014/main" val="1756109483"/>
                    </a:ext>
                  </a:extLst>
                </a:gridCol>
                <a:gridCol w="1272110">
                  <a:extLst>
                    <a:ext uri="{9D8B030D-6E8A-4147-A177-3AD203B41FA5}">
                      <a16:colId xmlns:a16="http://schemas.microsoft.com/office/drawing/2014/main" val="2984132288"/>
                    </a:ext>
                  </a:extLst>
                </a:gridCol>
                <a:gridCol w="1272110">
                  <a:extLst>
                    <a:ext uri="{9D8B030D-6E8A-4147-A177-3AD203B41FA5}">
                      <a16:colId xmlns:a16="http://schemas.microsoft.com/office/drawing/2014/main" val="3720480426"/>
                    </a:ext>
                  </a:extLst>
                </a:gridCol>
                <a:gridCol w="1272110">
                  <a:extLst>
                    <a:ext uri="{9D8B030D-6E8A-4147-A177-3AD203B41FA5}">
                      <a16:colId xmlns:a16="http://schemas.microsoft.com/office/drawing/2014/main" val="3031068461"/>
                    </a:ext>
                  </a:extLst>
                </a:gridCol>
                <a:gridCol w="1272110">
                  <a:extLst>
                    <a:ext uri="{9D8B030D-6E8A-4147-A177-3AD203B41FA5}">
                      <a16:colId xmlns:a16="http://schemas.microsoft.com/office/drawing/2014/main" val="2109721828"/>
                    </a:ext>
                  </a:extLst>
                </a:gridCol>
                <a:gridCol w="1272110">
                  <a:extLst>
                    <a:ext uri="{9D8B030D-6E8A-4147-A177-3AD203B41FA5}">
                      <a16:colId xmlns:a16="http://schemas.microsoft.com/office/drawing/2014/main" val="807456800"/>
                    </a:ext>
                  </a:extLst>
                </a:gridCol>
              </a:tblGrid>
              <a:tr h="828000">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lang="sv-SE" sz="80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7EAEF"/>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marL="171450" indent="-171450">
                        <a:buFont typeface="Wingdings" panose="05000000000000000000" pitchFamily="2" charset="2"/>
                        <a:buChar char="Ø"/>
                      </a:pPr>
                      <a:endParaRPr lang="sv-SE" sz="80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7EAEF"/>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lang="sv-SE" sz="80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7EAEF"/>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marL="0" indent="0">
                        <a:buFont typeface="Wingdings" panose="05000000000000000000" pitchFamily="2" charset="2"/>
                        <a:buNone/>
                      </a:pPr>
                      <a:endParaRPr lang="sv-SE" sz="80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7EAEF"/>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marL="0" indent="0">
                        <a:buFont typeface="Wingdings" panose="05000000000000000000" pitchFamily="2" charset="2"/>
                        <a:buNone/>
                      </a:pPr>
                      <a:endParaRPr lang="sv-SE" sz="80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7EAEF"/>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marL="0" indent="0">
                        <a:buFont typeface="Wingdings" panose="05000000000000000000" pitchFamily="2" charset="2"/>
                        <a:buNone/>
                      </a:pPr>
                      <a:endParaRPr lang="sv-SE" sz="80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7EAEF"/>
                    </a:solidFill>
                  </a:tcPr>
                </a:tc>
                <a:extLst>
                  <a:ext uri="{0D108BD9-81ED-4DB2-BD59-A6C34878D82A}">
                    <a16:rowId xmlns:a16="http://schemas.microsoft.com/office/drawing/2014/main" val="753751731"/>
                  </a:ext>
                </a:extLst>
              </a:tr>
              <a:tr h="369786">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sv-SE"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sv-SE"/>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sv-SE"/>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sv-SE"/>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sv-SE"/>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sv-SE"/>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91489530"/>
                  </a:ext>
                </a:extLst>
              </a:tr>
              <a:tr h="194400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171450" indent="-171450">
                        <a:buFont typeface="Wingdings" panose="05000000000000000000" pitchFamily="2" charset="2"/>
                        <a:buChar char="Ø"/>
                      </a:pPr>
                      <a:endParaRPr lang="sv-SE" sz="80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7EAEF"/>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171450" indent="-171450">
                        <a:buFont typeface="Wingdings" panose="05000000000000000000" pitchFamily="2" charset="2"/>
                        <a:buChar char="Ø"/>
                      </a:pPr>
                      <a:endParaRPr lang="sv-SE" sz="80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7EAEF"/>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171450" indent="-171450">
                        <a:buFont typeface="Wingdings" panose="05000000000000000000" pitchFamily="2" charset="2"/>
                        <a:buChar char="Ø"/>
                      </a:pPr>
                      <a:endParaRPr lang="sv-SE" sz="80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7EAEF"/>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171450" indent="-171450">
                        <a:buFont typeface="Wingdings" panose="05000000000000000000" pitchFamily="2" charset="2"/>
                        <a:buChar char="Ø"/>
                      </a:pPr>
                      <a:endParaRPr lang="sv-SE" sz="80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7EAEF"/>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indent="0">
                        <a:buFont typeface="Wingdings" panose="05000000000000000000" pitchFamily="2" charset="2"/>
                        <a:buNone/>
                      </a:pPr>
                      <a:endParaRPr lang="sv-SE" sz="80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7EAEF"/>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lang="sv-SE" sz="80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7EAEF"/>
                    </a:solidFill>
                  </a:tcPr>
                </a:tc>
                <a:extLst>
                  <a:ext uri="{0D108BD9-81ED-4DB2-BD59-A6C34878D82A}">
                    <a16:rowId xmlns:a16="http://schemas.microsoft.com/office/drawing/2014/main" val="3323745569"/>
                  </a:ext>
                </a:extLst>
              </a:tr>
            </a:tbl>
          </a:graphicData>
        </a:graphic>
      </p:graphicFrame>
      <p:sp>
        <p:nvSpPr>
          <p:cNvPr id="48" name="Rubrik 1">
            <a:extLst>
              <a:ext uri="{FF2B5EF4-FFF2-40B4-BE49-F238E27FC236}">
                <a16:creationId xmlns:a16="http://schemas.microsoft.com/office/drawing/2014/main" id="{0F23BE20-78D4-E650-5113-F8A309B429BF}"/>
              </a:ext>
            </a:extLst>
          </p:cNvPr>
          <p:cNvSpPr txBox="1">
            <a:spLocks/>
          </p:cNvSpPr>
          <p:nvPr/>
        </p:nvSpPr>
        <p:spPr>
          <a:xfrm rot="16200000">
            <a:off x="-947136" y="3039814"/>
            <a:ext cx="2538391" cy="46189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b="1" kern="1200">
                <a:solidFill>
                  <a:schemeClr val="accent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sv-SE" sz="1800" b="1" i="0" u="none" strike="noStrike" kern="1200" cap="none" spc="0" normalizeH="0" baseline="0" noProof="0">
                <a:ln>
                  <a:noFill/>
                </a:ln>
                <a:solidFill>
                  <a:srgbClr val="377D7A"/>
                </a:solidFill>
                <a:effectLst/>
                <a:uLnTx/>
                <a:uFillTx/>
                <a:latin typeface="Calibri" panose="020F0502020204030204"/>
                <a:ea typeface="+mj-ea"/>
                <a:cs typeface="+mj-cs"/>
              </a:rPr>
              <a:t>Kliniska processer</a:t>
            </a:r>
            <a:endParaRPr kumimoji="0" lang="sv-SE" sz="1800" b="1" i="0" u="none" strike="noStrike" kern="1200" cap="none" spc="0" normalizeH="0" baseline="0" noProof="0" dirty="0">
              <a:ln>
                <a:noFill/>
              </a:ln>
              <a:solidFill>
                <a:srgbClr val="377D7A"/>
              </a:solidFill>
              <a:effectLst/>
              <a:uLnTx/>
              <a:uFillTx/>
              <a:latin typeface="Calibri" panose="020F0502020204030204"/>
              <a:ea typeface="+mj-ea"/>
              <a:cs typeface="+mj-cs"/>
            </a:endParaRPr>
          </a:p>
        </p:txBody>
      </p:sp>
      <p:sp>
        <p:nvSpPr>
          <p:cNvPr id="49" name="Pil: femhörning 48">
            <a:extLst>
              <a:ext uri="{FF2B5EF4-FFF2-40B4-BE49-F238E27FC236}">
                <a16:creationId xmlns:a16="http://schemas.microsoft.com/office/drawing/2014/main" id="{5DB9FF39-9F5F-AB9D-162B-87935062E378}"/>
              </a:ext>
            </a:extLst>
          </p:cNvPr>
          <p:cNvSpPr/>
          <p:nvPr/>
        </p:nvSpPr>
        <p:spPr>
          <a:xfrm>
            <a:off x="2865459" y="2974966"/>
            <a:ext cx="1152000" cy="288000"/>
          </a:xfrm>
          <a:prstGeom prst="homePlate">
            <a:avLst/>
          </a:prstGeom>
          <a:gradFill rotWithShape="1">
            <a:gsLst>
              <a:gs pos="0">
                <a:srgbClr val="377D7A">
                  <a:lumMod val="110000"/>
                  <a:satMod val="105000"/>
                  <a:tint val="67000"/>
                </a:srgbClr>
              </a:gs>
              <a:gs pos="50000">
                <a:srgbClr val="377D7A">
                  <a:lumMod val="105000"/>
                  <a:satMod val="103000"/>
                  <a:tint val="73000"/>
                </a:srgbClr>
              </a:gs>
              <a:gs pos="100000">
                <a:srgbClr val="377D7A">
                  <a:lumMod val="105000"/>
                  <a:satMod val="109000"/>
                  <a:tint val="81000"/>
                </a:srgbClr>
              </a:gs>
            </a:gsLst>
            <a:lin ang="5400000" scaled="0"/>
          </a:gradFill>
          <a:ln w="6350" cap="flat" cmpd="sng" algn="ctr">
            <a:solidFill>
              <a:srgbClr val="377D7A"/>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sv-SE" sz="900" b="0" i="0" u="none" strike="noStrike" kern="0" cap="none" spc="0" normalizeH="0" baseline="0" noProof="0" dirty="0">
                <a:ln>
                  <a:noFill/>
                </a:ln>
                <a:solidFill>
                  <a:srgbClr val="000000"/>
                </a:solidFill>
                <a:effectLst/>
                <a:uLnTx/>
                <a:uFillTx/>
                <a:latin typeface="Calibri" panose="020F0502020204030204"/>
                <a:ea typeface="+mn-ea"/>
                <a:cs typeface="+mn-cs"/>
              </a:rPr>
              <a:t>Hitta vård</a:t>
            </a:r>
          </a:p>
        </p:txBody>
      </p:sp>
      <p:sp>
        <p:nvSpPr>
          <p:cNvPr id="50" name="Pil: femhörning 49">
            <a:extLst>
              <a:ext uri="{FF2B5EF4-FFF2-40B4-BE49-F238E27FC236}">
                <a16:creationId xmlns:a16="http://schemas.microsoft.com/office/drawing/2014/main" id="{82D8A63C-6EBE-4804-0A10-76F67A5F6D66}"/>
              </a:ext>
            </a:extLst>
          </p:cNvPr>
          <p:cNvSpPr/>
          <p:nvPr/>
        </p:nvSpPr>
        <p:spPr>
          <a:xfrm>
            <a:off x="4138840" y="2974966"/>
            <a:ext cx="1152000" cy="288000"/>
          </a:xfrm>
          <a:prstGeom prst="homePlate">
            <a:avLst/>
          </a:prstGeom>
          <a:gradFill rotWithShape="1">
            <a:gsLst>
              <a:gs pos="0">
                <a:srgbClr val="377D7A">
                  <a:lumMod val="110000"/>
                  <a:satMod val="105000"/>
                  <a:tint val="67000"/>
                </a:srgbClr>
              </a:gs>
              <a:gs pos="50000">
                <a:srgbClr val="377D7A">
                  <a:lumMod val="105000"/>
                  <a:satMod val="103000"/>
                  <a:tint val="73000"/>
                </a:srgbClr>
              </a:gs>
              <a:gs pos="100000">
                <a:srgbClr val="377D7A">
                  <a:lumMod val="105000"/>
                  <a:satMod val="109000"/>
                  <a:tint val="81000"/>
                </a:srgbClr>
              </a:gs>
            </a:gsLst>
            <a:lin ang="5400000" scaled="0"/>
          </a:gradFill>
          <a:ln w="6350" cap="flat" cmpd="sng" algn="ctr">
            <a:solidFill>
              <a:srgbClr val="377D7A"/>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sv-SE" sz="900" b="0" i="0" u="none" strike="noStrike" kern="0" cap="none" spc="0" normalizeH="0" baseline="0" noProof="0">
                <a:ln>
                  <a:noFill/>
                </a:ln>
                <a:solidFill>
                  <a:srgbClr val="000000"/>
                </a:solidFill>
                <a:effectLst/>
                <a:uLnTx/>
                <a:uFillTx/>
                <a:latin typeface="Calibri" panose="020F0502020204030204"/>
                <a:ea typeface="+mn-ea"/>
                <a:cs typeface="+mn-cs"/>
              </a:rPr>
              <a:t>Söka vård</a:t>
            </a:r>
          </a:p>
        </p:txBody>
      </p:sp>
      <p:sp>
        <p:nvSpPr>
          <p:cNvPr id="51" name="Pil: femhörning 50">
            <a:extLst>
              <a:ext uri="{FF2B5EF4-FFF2-40B4-BE49-F238E27FC236}">
                <a16:creationId xmlns:a16="http://schemas.microsoft.com/office/drawing/2014/main" id="{FFC2C7BF-F60A-B70A-0F4C-9523D8C39D8F}"/>
              </a:ext>
            </a:extLst>
          </p:cNvPr>
          <p:cNvSpPr/>
          <p:nvPr/>
        </p:nvSpPr>
        <p:spPr>
          <a:xfrm>
            <a:off x="5412221" y="2974966"/>
            <a:ext cx="1152000" cy="288000"/>
          </a:xfrm>
          <a:prstGeom prst="homePlate">
            <a:avLst/>
          </a:prstGeom>
          <a:gradFill rotWithShape="1">
            <a:gsLst>
              <a:gs pos="0">
                <a:srgbClr val="377D7A">
                  <a:lumMod val="110000"/>
                  <a:satMod val="105000"/>
                  <a:tint val="67000"/>
                </a:srgbClr>
              </a:gs>
              <a:gs pos="50000">
                <a:srgbClr val="377D7A">
                  <a:lumMod val="105000"/>
                  <a:satMod val="103000"/>
                  <a:tint val="73000"/>
                </a:srgbClr>
              </a:gs>
              <a:gs pos="100000">
                <a:srgbClr val="377D7A">
                  <a:lumMod val="105000"/>
                  <a:satMod val="109000"/>
                  <a:tint val="81000"/>
                </a:srgbClr>
              </a:gs>
            </a:gsLst>
            <a:lin ang="5400000" scaled="0"/>
          </a:gradFill>
          <a:ln w="6350" cap="flat" cmpd="sng" algn="ctr">
            <a:solidFill>
              <a:srgbClr val="377D7A"/>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sv-SE" sz="900" b="0" i="0" u="none" strike="noStrike" kern="0" cap="none" spc="0" normalizeH="0" baseline="0" noProof="0" dirty="0">
                <a:ln>
                  <a:noFill/>
                </a:ln>
                <a:solidFill>
                  <a:srgbClr val="000000"/>
                </a:solidFill>
                <a:effectLst/>
                <a:uLnTx/>
                <a:uFillTx/>
                <a:latin typeface="Calibri" panose="020F0502020204030204"/>
                <a:ea typeface="+mn-ea"/>
                <a:cs typeface="+mn-cs"/>
              </a:rPr>
              <a:t>Planera vård</a:t>
            </a:r>
          </a:p>
        </p:txBody>
      </p:sp>
      <p:sp>
        <p:nvSpPr>
          <p:cNvPr id="52" name="Pil: femhörning 51">
            <a:extLst>
              <a:ext uri="{FF2B5EF4-FFF2-40B4-BE49-F238E27FC236}">
                <a16:creationId xmlns:a16="http://schemas.microsoft.com/office/drawing/2014/main" id="{CA3FE07B-ECF0-F027-730A-4024FA33B3A3}"/>
              </a:ext>
            </a:extLst>
          </p:cNvPr>
          <p:cNvSpPr/>
          <p:nvPr/>
        </p:nvSpPr>
        <p:spPr>
          <a:xfrm>
            <a:off x="6685602" y="2974966"/>
            <a:ext cx="1152000" cy="288000"/>
          </a:xfrm>
          <a:prstGeom prst="homePlate">
            <a:avLst/>
          </a:prstGeom>
          <a:gradFill rotWithShape="1">
            <a:gsLst>
              <a:gs pos="0">
                <a:srgbClr val="377D7A">
                  <a:lumMod val="110000"/>
                  <a:satMod val="105000"/>
                  <a:tint val="67000"/>
                </a:srgbClr>
              </a:gs>
              <a:gs pos="50000">
                <a:srgbClr val="377D7A">
                  <a:lumMod val="105000"/>
                  <a:satMod val="103000"/>
                  <a:tint val="73000"/>
                </a:srgbClr>
              </a:gs>
              <a:gs pos="100000">
                <a:srgbClr val="377D7A">
                  <a:lumMod val="105000"/>
                  <a:satMod val="109000"/>
                  <a:tint val="81000"/>
                </a:srgbClr>
              </a:gs>
            </a:gsLst>
            <a:lin ang="5400000" scaled="0"/>
          </a:gradFill>
          <a:ln w="6350" cap="flat" cmpd="sng" algn="ctr">
            <a:solidFill>
              <a:srgbClr val="377D7A"/>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sv-SE" sz="900" b="0" i="0" u="none" strike="noStrike" kern="0" cap="none" spc="0" normalizeH="0" baseline="0" noProof="0">
                <a:ln>
                  <a:noFill/>
                </a:ln>
                <a:solidFill>
                  <a:srgbClr val="000000"/>
                </a:solidFill>
                <a:effectLst/>
                <a:uLnTx/>
                <a:uFillTx/>
                <a:latin typeface="Calibri" panose="020F0502020204030204"/>
                <a:ea typeface="+mn-ea"/>
                <a:cs typeface="+mn-cs"/>
              </a:rPr>
              <a:t>Utföra vård</a:t>
            </a:r>
          </a:p>
        </p:txBody>
      </p:sp>
      <p:sp>
        <p:nvSpPr>
          <p:cNvPr id="53" name="Pil: femhörning 52">
            <a:extLst>
              <a:ext uri="{FF2B5EF4-FFF2-40B4-BE49-F238E27FC236}">
                <a16:creationId xmlns:a16="http://schemas.microsoft.com/office/drawing/2014/main" id="{CA603CB0-F2F2-11F8-0D52-E997567F793A}"/>
              </a:ext>
            </a:extLst>
          </p:cNvPr>
          <p:cNvSpPr/>
          <p:nvPr/>
        </p:nvSpPr>
        <p:spPr>
          <a:xfrm>
            <a:off x="7958983" y="2974966"/>
            <a:ext cx="1152000" cy="288000"/>
          </a:xfrm>
          <a:prstGeom prst="homePlate">
            <a:avLst/>
          </a:prstGeom>
          <a:gradFill rotWithShape="1">
            <a:gsLst>
              <a:gs pos="0">
                <a:srgbClr val="377D7A">
                  <a:lumMod val="110000"/>
                  <a:satMod val="105000"/>
                  <a:tint val="67000"/>
                </a:srgbClr>
              </a:gs>
              <a:gs pos="50000">
                <a:srgbClr val="377D7A">
                  <a:lumMod val="105000"/>
                  <a:satMod val="103000"/>
                  <a:tint val="73000"/>
                </a:srgbClr>
              </a:gs>
              <a:gs pos="100000">
                <a:srgbClr val="377D7A">
                  <a:lumMod val="105000"/>
                  <a:satMod val="109000"/>
                  <a:tint val="81000"/>
                </a:srgbClr>
              </a:gs>
            </a:gsLst>
            <a:lin ang="5400000" scaled="0"/>
          </a:gradFill>
          <a:ln w="6350" cap="flat" cmpd="sng" algn="ctr">
            <a:solidFill>
              <a:srgbClr val="377D7A"/>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sv-SE" sz="900" b="0" i="0" u="none" strike="noStrike" kern="0" cap="none" spc="0" normalizeH="0" baseline="0" noProof="0">
                <a:ln>
                  <a:noFill/>
                </a:ln>
                <a:solidFill>
                  <a:srgbClr val="000000"/>
                </a:solidFill>
                <a:effectLst/>
                <a:uLnTx/>
                <a:uFillTx/>
                <a:latin typeface="Calibri" panose="020F0502020204030204"/>
                <a:ea typeface="+mn-ea"/>
                <a:cs typeface="+mn-cs"/>
              </a:rPr>
              <a:t>Dokumentera vård</a:t>
            </a:r>
          </a:p>
        </p:txBody>
      </p:sp>
      <p:sp>
        <p:nvSpPr>
          <p:cNvPr id="54" name="Pil: femhörning 53">
            <a:extLst>
              <a:ext uri="{FF2B5EF4-FFF2-40B4-BE49-F238E27FC236}">
                <a16:creationId xmlns:a16="http://schemas.microsoft.com/office/drawing/2014/main" id="{B661017B-B93B-F765-9167-F45A91006B4B}"/>
              </a:ext>
            </a:extLst>
          </p:cNvPr>
          <p:cNvSpPr/>
          <p:nvPr/>
        </p:nvSpPr>
        <p:spPr>
          <a:xfrm>
            <a:off x="9232365" y="2974966"/>
            <a:ext cx="1152000" cy="288000"/>
          </a:xfrm>
          <a:prstGeom prst="homePlate">
            <a:avLst/>
          </a:prstGeom>
          <a:gradFill rotWithShape="1">
            <a:gsLst>
              <a:gs pos="0">
                <a:srgbClr val="377D7A">
                  <a:lumMod val="110000"/>
                  <a:satMod val="105000"/>
                  <a:tint val="67000"/>
                </a:srgbClr>
              </a:gs>
              <a:gs pos="50000">
                <a:srgbClr val="377D7A">
                  <a:lumMod val="105000"/>
                  <a:satMod val="103000"/>
                  <a:tint val="73000"/>
                </a:srgbClr>
              </a:gs>
              <a:gs pos="100000">
                <a:srgbClr val="377D7A">
                  <a:lumMod val="105000"/>
                  <a:satMod val="109000"/>
                  <a:tint val="81000"/>
                </a:srgbClr>
              </a:gs>
            </a:gsLst>
            <a:lin ang="5400000" scaled="0"/>
          </a:gradFill>
          <a:ln w="6350" cap="flat" cmpd="sng" algn="ctr">
            <a:solidFill>
              <a:srgbClr val="377D7A"/>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sv-SE" sz="900" b="0" i="0" u="none" strike="noStrike" kern="0" cap="none" spc="0" normalizeH="0" baseline="0" noProof="0">
                <a:ln>
                  <a:noFill/>
                </a:ln>
                <a:solidFill>
                  <a:srgbClr val="000000"/>
                </a:solidFill>
                <a:effectLst/>
                <a:uLnTx/>
                <a:uFillTx/>
                <a:latin typeface="Calibri" panose="020F0502020204030204"/>
                <a:ea typeface="+mn-ea"/>
                <a:cs typeface="+mn-cs"/>
              </a:rPr>
              <a:t>Utvärdera vård</a:t>
            </a:r>
          </a:p>
        </p:txBody>
      </p:sp>
      <p:sp>
        <p:nvSpPr>
          <p:cNvPr id="55" name="Rektangel 54">
            <a:extLst>
              <a:ext uri="{FF2B5EF4-FFF2-40B4-BE49-F238E27FC236}">
                <a16:creationId xmlns:a16="http://schemas.microsoft.com/office/drawing/2014/main" id="{73E2F6F8-99CF-03E6-0F35-ED3EA5DA0E5B}"/>
              </a:ext>
            </a:extLst>
          </p:cNvPr>
          <p:cNvSpPr/>
          <p:nvPr/>
        </p:nvSpPr>
        <p:spPr>
          <a:xfrm>
            <a:off x="505083" y="2139573"/>
            <a:ext cx="1839379" cy="769441"/>
          </a:xfrm>
          <a:prstGeom prst="rect">
            <a:avLst/>
          </a:prstGeom>
        </p:spPr>
        <p:txBody>
          <a:bodyPr wrap="square">
            <a:spAutoFit/>
          </a:bodyPr>
          <a:lstStyle/>
          <a:p>
            <a:pPr marL="0" lvl="1" defTabSz="914400"/>
            <a:r>
              <a:rPr lang="sv-SE" sz="1100" b="1" dirty="0">
                <a:solidFill>
                  <a:srgbClr val="000000"/>
                </a:solidFill>
                <a:latin typeface="Calibri" panose="020F0502020204030204"/>
              </a:rPr>
              <a:t>Invånarna</a:t>
            </a:r>
            <a:r>
              <a:rPr lang="sv-SE" sz="1100" dirty="0">
                <a:solidFill>
                  <a:srgbClr val="000000"/>
                </a:solidFill>
                <a:latin typeface="Calibri" panose="020F0502020204030204"/>
              </a:rPr>
              <a:t> </a:t>
            </a:r>
          </a:p>
          <a:p>
            <a:pPr marL="0" lvl="1" defTabSz="914400"/>
            <a:r>
              <a:rPr lang="sv-SE" sz="1100" dirty="0">
                <a:solidFill>
                  <a:srgbClr val="000000"/>
                </a:solidFill>
                <a:latin typeface="Calibri" panose="020F0502020204030204"/>
              </a:rPr>
              <a:t>(patienter och anhöriga) som söker och tar del av vårdutbudet</a:t>
            </a:r>
          </a:p>
        </p:txBody>
      </p:sp>
      <p:sp>
        <p:nvSpPr>
          <p:cNvPr id="56" name="Rektangel 55">
            <a:extLst>
              <a:ext uri="{FF2B5EF4-FFF2-40B4-BE49-F238E27FC236}">
                <a16:creationId xmlns:a16="http://schemas.microsoft.com/office/drawing/2014/main" id="{9B74CCEF-2CA1-CDDB-4EF8-742666CC3108}"/>
              </a:ext>
            </a:extLst>
          </p:cNvPr>
          <p:cNvSpPr/>
          <p:nvPr/>
        </p:nvSpPr>
        <p:spPr>
          <a:xfrm>
            <a:off x="505084" y="3753023"/>
            <a:ext cx="1839378" cy="1277273"/>
          </a:xfrm>
          <a:prstGeom prst="rect">
            <a:avLst/>
          </a:prstGeom>
        </p:spPr>
        <p:txBody>
          <a:bodyPr wrap="square">
            <a:spAutoFit/>
          </a:bodyPr>
          <a:lstStyle/>
          <a:p>
            <a:pPr marL="0" lvl="1" defTabSz="914400"/>
            <a:r>
              <a:rPr lang="sv-SE" sz="1100" b="1" dirty="0">
                <a:solidFill>
                  <a:srgbClr val="000000"/>
                </a:solidFill>
                <a:latin typeface="Calibri" panose="020F0502020204030204"/>
              </a:rPr>
              <a:t>Huvudmännen, Vårdgivarna och dess aktörer </a:t>
            </a:r>
          </a:p>
          <a:p>
            <a:pPr marL="0" lvl="1" defTabSz="914400"/>
            <a:r>
              <a:rPr lang="sv-SE" sz="1100" dirty="0">
                <a:solidFill>
                  <a:srgbClr val="000000"/>
                </a:solidFill>
                <a:latin typeface="Calibri" panose="020F0502020204030204"/>
              </a:rPr>
              <a:t>som behöver information om vårdutbudet som stöd i sina verksamhetsprocesser kopplade till hälso- och sjukvården</a:t>
            </a:r>
          </a:p>
        </p:txBody>
      </p:sp>
      <p:pic>
        <p:nvPicPr>
          <p:cNvPr id="57" name="Bild 56" descr="Användare">
            <a:extLst>
              <a:ext uri="{FF2B5EF4-FFF2-40B4-BE49-F238E27FC236}">
                <a16:creationId xmlns:a16="http://schemas.microsoft.com/office/drawing/2014/main" id="{AC91599C-D15F-CF74-8953-E47D5F953FF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423986" y="2192738"/>
            <a:ext cx="360000" cy="360000"/>
          </a:xfrm>
          <a:prstGeom prst="rect">
            <a:avLst/>
          </a:prstGeom>
        </p:spPr>
      </p:pic>
      <p:pic>
        <p:nvPicPr>
          <p:cNvPr id="58" name="Bild 57" descr="Hierarki">
            <a:extLst>
              <a:ext uri="{FF2B5EF4-FFF2-40B4-BE49-F238E27FC236}">
                <a16:creationId xmlns:a16="http://schemas.microsoft.com/office/drawing/2014/main" id="{E281DAC6-52BF-656D-B222-F3529B7DD19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49533" y="3715691"/>
            <a:ext cx="324000" cy="324000"/>
          </a:xfrm>
          <a:prstGeom prst="rect">
            <a:avLst/>
          </a:prstGeom>
        </p:spPr>
      </p:pic>
      <p:sp>
        <p:nvSpPr>
          <p:cNvPr id="59" name="Rektangel 58">
            <a:extLst>
              <a:ext uri="{FF2B5EF4-FFF2-40B4-BE49-F238E27FC236}">
                <a16:creationId xmlns:a16="http://schemas.microsoft.com/office/drawing/2014/main" id="{FB519753-19BD-0308-AE6F-BE631FCCE80B}"/>
              </a:ext>
            </a:extLst>
          </p:cNvPr>
          <p:cNvSpPr/>
          <p:nvPr/>
        </p:nvSpPr>
        <p:spPr>
          <a:xfrm>
            <a:off x="5128590" y="2601504"/>
            <a:ext cx="3386493" cy="252000"/>
          </a:xfrm>
          <a:prstGeom prst="rect">
            <a:avLst/>
          </a:prstGeom>
          <a:solidFill>
            <a:srgbClr val="6C3F80"/>
          </a:solidFill>
          <a:ln w="12700" cap="flat" cmpd="sng" algn="ctr">
            <a:solidFill>
              <a:srgbClr val="6C3F80">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sv-SE" sz="800" b="0" i="0" u="none" strike="noStrike" kern="0" cap="none" spc="0" normalizeH="0" baseline="0" noProof="0" dirty="0">
                <a:ln>
                  <a:noFill/>
                </a:ln>
                <a:solidFill>
                  <a:srgbClr val="FFFFFF"/>
                </a:solidFill>
                <a:effectLst/>
                <a:uLnTx/>
                <a:uFillTx/>
                <a:latin typeface="Calibri" panose="020F0502020204030204"/>
                <a:ea typeface="+mn-ea"/>
                <a:cs typeface="+mn-cs"/>
              </a:rPr>
              <a:t>Invånartjänster (R)</a:t>
            </a:r>
          </a:p>
        </p:txBody>
      </p:sp>
      <p:sp>
        <p:nvSpPr>
          <p:cNvPr id="60" name="Rektangel 59">
            <a:extLst>
              <a:ext uri="{FF2B5EF4-FFF2-40B4-BE49-F238E27FC236}">
                <a16:creationId xmlns:a16="http://schemas.microsoft.com/office/drawing/2014/main" id="{4955B41F-621A-9731-8485-2FE50FEEBBC8}"/>
              </a:ext>
            </a:extLst>
          </p:cNvPr>
          <p:cNvSpPr/>
          <p:nvPr/>
        </p:nvSpPr>
        <p:spPr>
          <a:xfrm>
            <a:off x="3230796" y="2601504"/>
            <a:ext cx="1733550" cy="252000"/>
          </a:xfrm>
          <a:prstGeom prst="rect">
            <a:avLst/>
          </a:prstGeom>
          <a:solidFill>
            <a:srgbClr val="6C3F80"/>
          </a:solidFill>
          <a:ln w="12700" cap="flat" cmpd="sng" algn="ctr">
            <a:solidFill>
              <a:srgbClr val="6C3F80">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sv-SE" sz="800" b="0" i="0" u="none" strike="noStrike" kern="0" cap="none" spc="0" normalizeH="0" baseline="0" noProof="0" dirty="0">
                <a:ln>
                  <a:noFill/>
                </a:ln>
                <a:solidFill>
                  <a:srgbClr val="FFFFFF"/>
                </a:solidFill>
                <a:effectLst/>
                <a:uLnTx/>
                <a:uFillTx/>
                <a:latin typeface="Calibri" panose="020F0502020204030204"/>
                <a:ea typeface="+mn-ea"/>
                <a:cs typeface="+mn-cs"/>
              </a:rPr>
              <a:t>1177 (N)</a:t>
            </a:r>
          </a:p>
        </p:txBody>
      </p:sp>
      <p:sp>
        <p:nvSpPr>
          <p:cNvPr id="61" name="Rektangel 60">
            <a:extLst>
              <a:ext uri="{FF2B5EF4-FFF2-40B4-BE49-F238E27FC236}">
                <a16:creationId xmlns:a16="http://schemas.microsoft.com/office/drawing/2014/main" id="{3E891CDB-6612-8801-60D0-5319F629A70A}"/>
              </a:ext>
            </a:extLst>
          </p:cNvPr>
          <p:cNvSpPr/>
          <p:nvPr/>
        </p:nvSpPr>
        <p:spPr>
          <a:xfrm>
            <a:off x="2900944" y="2303037"/>
            <a:ext cx="2368202" cy="252000"/>
          </a:xfrm>
          <a:prstGeom prst="rect">
            <a:avLst/>
          </a:prstGeom>
          <a:solidFill>
            <a:srgbClr val="6C3F80"/>
          </a:solidFill>
          <a:ln w="12700" cap="flat" cmpd="sng" algn="ctr">
            <a:solidFill>
              <a:srgbClr val="6C3F80">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sv-SE" sz="800" b="0" i="0" u="none" strike="noStrike" kern="0" cap="none" spc="0" normalizeH="0" baseline="0" noProof="0" dirty="0">
                <a:ln>
                  <a:noFill/>
                </a:ln>
                <a:solidFill>
                  <a:srgbClr val="FFFFFF"/>
                </a:solidFill>
                <a:effectLst/>
                <a:uLnTx/>
                <a:uFillTx/>
                <a:latin typeface="Calibri" panose="020F0502020204030204"/>
                <a:ea typeface="+mn-ea"/>
                <a:cs typeface="+mn-cs"/>
              </a:rPr>
              <a:t>Utbudstjänsten (N)</a:t>
            </a:r>
          </a:p>
        </p:txBody>
      </p:sp>
      <p:sp>
        <p:nvSpPr>
          <p:cNvPr id="62" name="Rektangel 61">
            <a:extLst>
              <a:ext uri="{FF2B5EF4-FFF2-40B4-BE49-F238E27FC236}">
                <a16:creationId xmlns:a16="http://schemas.microsoft.com/office/drawing/2014/main" id="{7CA94CC2-59CB-F0A0-049D-E387B706BD1E}"/>
              </a:ext>
            </a:extLst>
          </p:cNvPr>
          <p:cNvSpPr/>
          <p:nvPr/>
        </p:nvSpPr>
        <p:spPr>
          <a:xfrm>
            <a:off x="7901308" y="2295091"/>
            <a:ext cx="1209675" cy="252000"/>
          </a:xfrm>
          <a:prstGeom prst="rect">
            <a:avLst/>
          </a:prstGeom>
          <a:solidFill>
            <a:srgbClr val="6C3F80"/>
          </a:solidFill>
          <a:ln w="12700" cap="flat" cmpd="sng" algn="ctr">
            <a:solidFill>
              <a:srgbClr val="6C3F80">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sv-SE" sz="800" b="0" i="0" u="none" strike="noStrike" kern="0" cap="none" spc="0" normalizeH="0" baseline="0" noProof="0" dirty="0">
                <a:ln>
                  <a:noFill/>
                </a:ln>
                <a:solidFill>
                  <a:srgbClr val="FFFFFF"/>
                </a:solidFill>
                <a:effectLst/>
                <a:uLnTx/>
                <a:uFillTx/>
                <a:latin typeface="Calibri" panose="020F0502020204030204"/>
                <a:ea typeface="+mn-ea"/>
                <a:cs typeface="+mn-cs"/>
              </a:rPr>
              <a:t>1177 (N)</a:t>
            </a:r>
          </a:p>
        </p:txBody>
      </p:sp>
      <p:sp>
        <p:nvSpPr>
          <p:cNvPr id="63" name="Rektangel 62">
            <a:extLst>
              <a:ext uri="{FF2B5EF4-FFF2-40B4-BE49-F238E27FC236}">
                <a16:creationId xmlns:a16="http://schemas.microsoft.com/office/drawing/2014/main" id="{229586F0-A17B-2510-0EA6-72E2D47046CD}"/>
              </a:ext>
            </a:extLst>
          </p:cNvPr>
          <p:cNvSpPr/>
          <p:nvPr/>
        </p:nvSpPr>
        <p:spPr>
          <a:xfrm>
            <a:off x="4928234" y="3974639"/>
            <a:ext cx="4972832" cy="252000"/>
          </a:xfrm>
          <a:prstGeom prst="rect">
            <a:avLst/>
          </a:prstGeom>
          <a:solidFill>
            <a:srgbClr val="6C3F80"/>
          </a:solidFill>
          <a:ln w="12700" cap="flat" cmpd="sng" algn="ctr">
            <a:solidFill>
              <a:srgbClr val="6C3F80">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sv-SE" sz="800" b="0" i="0" u="none" strike="noStrike" kern="0" cap="none" spc="0" normalizeH="0" baseline="0" noProof="0" dirty="0">
                <a:ln>
                  <a:noFill/>
                </a:ln>
                <a:solidFill>
                  <a:srgbClr val="FFFFFF"/>
                </a:solidFill>
                <a:effectLst/>
                <a:uLnTx/>
                <a:uFillTx/>
                <a:latin typeface="Calibri" panose="020F0502020204030204"/>
                <a:ea typeface="+mn-ea"/>
                <a:cs typeface="+mn-cs"/>
              </a:rPr>
              <a:t>SVF / Personcentrerade sammanhållna vårdförlopp (N/R) </a:t>
            </a:r>
          </a:p>
        </p:txBody>
      </p:sp>
      <p:sp>
        <p:nvSpPr>
          <p:cNvPr id="64" name="Rektangel 63">
            <a:extLst>
              <a:ext uri="{FF2B5EF4-FFF2-40B4-BE49-F238E27FC236}">
                <a16:creationId xmlns:a16="http://schemas.microsoft.com/office/drawing/2014/main" id="{1732DCED-791E-740C-3614-44927C4964FD}"/>
              </a:ext>
            </a:extLst>
          </p:cNvPr>
          <p:cNvSpPr/>
          <p:nvPr/>
        </p:nvSpPr>
        <p:spPr>
          <a:xfrm>
            <a:off x="5397568" y="3687584"/>
            <a:ext cx="1209675" cy="252000"/>
          </a:xfrm>
          <a:prstGeom prst="rect">
            <a:avLst/>
          </a:prstGeom>
          <a:solidFill>
            <a:srgbClr val="6C3F80"/>
          </a:solidFill>
          <a:ln w="12700" cap="flat" cmpd="sng" algn="ctr">
            <a:solidFill>
              <a:srgbClr val="6C3F80">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sv-SE" sz="800" b="0" i="0" u="none" strike="noStrike" kern="0" cap="none" spc="0" normalizeH="0" baseline="0" noProof="0" dirty="0">
                <a:ln>
                  <a:noFill/>
                </a:ln>
                <a:solidFill>
                  <a:srgbClr val="FFFFFF"/>
                </a:solidFill>
                <a:effectLst/>
                <a:uLnTx/>
                <a:uFillTx/>
                <a:latin typeface="Calibri" panose="020F0502020204030204"/>
                <a:ea typeface="+mn-ea"/>
                <a:cs typeface="+mn-cs"/>
              </a:rPr>
              <a:t>Produktionsplanerings-system (R)</a:t>
            </a:r>
          </a:p>
        </p:txBody>
      </p:sp>
      <p:sp>
        <p:nvSpPr>
          <p:cNvPr id="65" name="Rektangel 64">
            <a:extLst>
              <a:ext uri="{FF2B5EF4-FFF2-40B4-BE49-F238E27FC236}">
                <a16:creationId xmlns:a16="http://schemas.microsoft.com/office/drawing/2014/main" id="{2E896B52-AE08-F27B-BA29-E10D75036278}"/>
              </a:ext>
            </a:extLst>
          </p:cNvPr>
          <p:cNvSpPr/>
          <p:nvPr/>
        </p:nvSpPr>
        <p:spPr>
          <a:xfrm>
            <a:off x="4139095" y="4269712"/>
            <a:ext cx="5592870" cy="252000"/>
          </a:xfrm>
          <a:prstGeom prst="rect">
            <a:avLst/>
          </a:prstGeom>
          <a:solidFill>
            <a:srgbClr val="6C3F80"/>
          </a:solidFill>
          <a:ln w="12700" cap="flat" cmpd="sng" algn="ctr">
            <a:solidFill>
              <a:srgbClr val="6C3F80">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sv-SE" sz="800" b="0" i="0" u="none" strike="noStrike" kern="0" cap="none" spc="0" normalizeH="0" baseline="0" noProof="0" dirty="0">
                <a:ln>
                  <a:noFill/>
                </a:ln>
                <a:solidFill>
                  <a:srgbClr val="FFFFFF"/>
                </a:solidFill>
                <a:effectLst/>
                <a:uLnTx/>
                <a:uFillTx/>
                <a:latin typeface="Calibri" panose="020F0502020204030204"/>
                <a:ea typeface="+mn-ea"/>
                <a:cs typeface="+mn-cs"/>
              </a:rPr>
              <a:t>Vårdinformationssystem (R)</a:t>
            </a:r>
          </a:p>
        </p:txBody>
      </p:sp>
      <p:sp>
        <p:nvSpPr>
          <p:cNvPr id="66" name="Rektangel 65">
            <a:extLst>
              <a:ext uri="{FF2B5EF4-FFF2-40B4-BE49-F238E27FC236}">
                <a16:creationId xmlns:a16="http://schemas.microsoft.com/office/drawing/2014/main" id="{381D2927-EF17-9915-5B33-B3B3F59B90C7}"/>
              </a:ext>
            </a:extLst>
          </p:cNvPr>
          <p:cNvSpPr/>
          <p:nvPr/>
        </p:nvSpPr>
        <p:spPr>
          <a:xfrm>
            <a:off x="3664018" y="3394203"/>
            <a:ext cx="1638300" cy="252000"/>
          </a:xfrm>
          <a:prstGeom prst="rect">
            <a:avLst/>
          </a:prstGeom>
          <a:solidFill>
            <a:srgbClr val="6C3F80"/>
          </a:solidFill>
          <a:ln w="12700" cap="flat" cmpd="sng" algn="ctr">
            <a:solidFill>
              <a:srgbClr val="6C3F80">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sv-SE" sz="800" b="0" i="0" u="none" strike="noStrike" kern="0" cap="none" spc="0" normalizeH="0" baseline="0" noProof="0" dirty="0">
                <a:ln>
                  <a:noFill/>
                </a:ln>
                <a:solidFill>
                  <a:srgbClr val="FFFFFF"/>
                </a:solidFill>
                <a:effectLst/>
                <a:uLnTx/>
                <a:uFillTx/>
                <a:latin typeface="Calibri" panose="020F0502020204030204"/>
                <a:ea typeface="+mn-ea"/>
                <a:cs typeface="+mn-cs"/>
              </a:rPr>
              <a:t>Hänvisningsstöd 1177 (N)</a:t>
            </a:r>
          </a:p>
        </p:txBody>
      </p:sp>
      <p:sp>
        <p:nvSpPr>
          <p:cNvPr id="67" name="Rektangel 66">
            <a:extLst>
              <a:ext uri="{FF2B5EF4-FFF2-40B4-BE49-F238E27FC236}">
                <a16:creationId xmlns:a16="http://schemas.microsoft.com/office/drawing/2014/main" id="{1E57A278-F27A-FFA5-BEC1-121193AAA92E}"/>
              </a:ext>
            </a:extLst>
          </p:cNvPr>
          <p:cNvSpPr/>
          <p:nvPr/>
        </p:nvSpPr>
        <p:spPr>
          <a:xfrm>
            <a:off x="3664018" y="3687584"/>
            <a:ext cx="1638300" cy="252000"/>
          </a:xfrm>
          <a:prstGeom prst="rect">
            <a:avLst/>
          </a:prstGeom>
          <a:solidFill>
            <a:srgbClr val="6C3F80"/>
          </a:solidFill>
          <a:ln w="12700" cap="flat" cmpd="sng" algn="ctr">
            <a:solidFill>
              <a:srgbClr val="6C3F80">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sv-SE" sz="800" b="0" i="0" u="none" strike="noStrike" kern="0" cap="none" spc="0" normalizeH="0" baseline="0" noProof="0" dirty="0">
                <a:ln>
                  <a:noFill/>
                </a:ln>
                <a:solidFill>
                  <a:srgbClr val="FFFFFF"/>
                </a:solidFill>
                <a:effectLst/>
                <a:uLnTx/>
                <a:uFillTx/>
                <a:latin typeface="Calibri" panose="020F0502020204030204"/>
                <a:ea typeface="+mn-ea"/>
                <a:cs typeface="+mn-cs"/>
              </a:rPr>
              <a:t>Vårdsökssystem (N)</a:t>
            </a:r>
          </a:p>
        </p:txBody>
      </p:sp>
      <p:sp>
        <p:nvSpPr>
          <p:cNvPr id="68" name="Rektangel 67">
            <a:extLst>
              <a:ext uri="{FF2B5EF4-FFF2-40B4-BE49-F238E27FC236}">
                <a16:creationId xmlns:a16="http://schemas.microsoft.com/office/drawing/2014/main" id="{CC2DE06C-9314-B71B-C08D-A831771154B9}"/>
              </a:ext>
            </a:extLst>
          </p:cNvPr>
          <p:cNvSpPr/>
          <p:nvPr/>
        </p:nvSpPr>
        <p:spPr>
          <a:xfrm>
            <a:off x="9055168" y="3687584"/>
            <a:ext cx="1357310" cy="252000"/>
          </a:xfrm>
          <a:prstGeom prst="rect">
            <a:avLst/>
          </a:prstGeom>
          <a:solidFill>
            <a:srgbClr val="6C3F80"/>
          </a:solidFill>
          <a:ln w="12700" cap="flat" cmpd="sng" algn="ctr">
            <a:solidFill>
              <a:srgbClr val="6C3F80">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sv-SE" sz="800" b="0" i="0" u="none" strike="noStrike" kern="0" cap="none" spc="0" normalizeH="0" baseline="0" noProof="0" dirty="0">
                <a:ln>
                  <a:noFill/>
                </a:ln>
                <a:solidFill>
                  <a:srgbClr val="FFFFFF"/>
                </a:solidFill>
                <a:effectLst/>
                <a:uLnTx/>
                <a:uFillTx/>
                <a:latin typeface="Calibri" panose="020F0502020204030204"/>
                <a:ea typeface="+mn-ea"/>
                <a:cs typeface="+mn-cs"/>
              </a:rPr>
              <a:t>Kvalitetsregister (N)</a:t>
            </a:r>
          </a:p>
        </p:txBody>
      </p:sp>
      <p:sp>
        <p:nvSpPr>
          <p:cNvPr id="69" name="Rektangel 68">
            <a:extLst>
              <a:ext uri="{FF2B5EF4-FFF2-40B4-BE49-F238E27FC236}">
                <a16:creationId xmlns:a16="http://schemas.microsoft.com/office/drawing/2014/main" id="{83A700C4-276C-FD6B-5244-E67548151A17}"/>
              </a:ext>
            </a:extLst>
          </p:cNvPr>
          <p:cNvSpPr/>
          <p:nvPr/>
        </p:nvSpPr>
        <p:spPr>
          <a:xfrm>
            <a:off x="9202802" y="3394204"/>
            <a:ext cx="1209675" cy="252000"/>
          </a:xfrm>
          <a:prstGeom prst="rect">
            <a:avLst/>
          </a:prstGeom>
          <a:solidFill>
            <a:srgbClr val="6C3F80"/>
          </a:solidFill>
          <a:ln w="12700" cap="flat" cmpd="sng" algn="ctr">
            <a:solidFill>
              <a:srgbClr val="6C3F80">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sv-SE" sz="800" b="0" i="0" u="none" strike="noStrike" kern="0" cap="none" spc="0" normalizeH="0" baseline="0" noProof="0" dirty="0">
                <a:ln>
                  <a:noFill/>
                </a:ln>
                <a:solidFill>
                  <a:srgbClr val="FFFFFF"/>
                </a:solidFill>
                <a:effectLst/>
                <a:uLnTx/>
                <a:uFillTx/>
                <a:latin typeface="Calibri" panose="020F0502020204030204"/>
                <a:ea typeface="+mn-ea"/>
                <a:cs typeface="+mn-cs"/>
              </a:rPr>
              <a:t>Forskning (N)</a:t>
            </a:r>
          </a:p>
        </p:txBody>
      </p:sp>
      <p:sp>
        <p:nvSpPr>
          <p:cNvPr id="70" name="Rektangel 69">
            <a:extLst>
              <a:ext uri="{FF2B5EF4-FFF2-40B4-BE49-F238E27FC236}">
                <a16:creationId xmlns:a16="http://schemas.microsoft.com/office/drawing/2014/main" id="{AE7008C8-3F65-B4B3-E0A7-6435DB1A102C}"/>
              </a:ext>
            </a:extLst>
          </p:cNvPr>
          <p:cNvSpPr/>
          <p:nvPr/>
        </p:nvSpPr>
        <p:spPr>
          <a:xfrm>
            <a:off x="6674113" y="4849324"/>
            <a:ext cx="1209675" cy="252000"/>
          </a:xfrm>
          <a:prstGeom prst="rect">
            <a:avLst/>
          </a:prstGeom>
          <a:solidFill>
            <a:srgbClr val="6C3F80"/>
          </a:solidFill>
          <a:ln w="12700" cap="flat" cmpd="sng" algn="ctr">
            <a:solidFill>
              <a:srgbClr val="6C3F80">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sv-SE" sz="800" b="0" i="0" u="none" strike="noStrike" kern="0" cap="none" spc="0" normalizeH="0" baseline="0" noProof="0" dirty="0">
                <a:ln>
                  <a:noFill/>
                </a:ln>
                <a:solidFill>
                  <a:srgbClr val="FFFFFF"/>
                </a:solidFill>
                <a:effectLst/>
                <a:uLnTx/>
                <a:uFillTx/>
                <a:latin typeface="Calibri" panose="020F0502020204030204"/>
                <a:ea typeface="+mn-ea"/>
                <a:cs typeface="+mn-cs"/>
              </a:rPr>
              <a:t>Säkra vårdövergångar (R)</a:t>
            </a:r>
          </a:p>
        </p:txBody>
      </p:sp>
      <p:sp>
        <p:nvSpPr>
          <p:cNvPr id="71" name="Rektangel 70">
            <a:extLst>
              <a:ext uri="{FF2B5EF4-FFF2-40B4-BE49-F238E27FC236}">
                <a16:creationId xmlns:a16="http://schemas.microsoft.com/office/drawing/2014/main" id="{14760659-AA8A-C0FF-6D19-02A257AA5D70}"/>
              </a:ext>
            </a:extLst>
          </p:cNvPr>
          <p:cNvSpPr/>
          <p:nvPr/>
        </p:nvSpPr>
        <p:spPr>
          <a:xfrm>
            <a:off x="5413746" y="4554313"/>
            <a:ext cx="2520734" cy="252000"/>
          </a:xfrm>
          <a:prstGeom prst="rect">
            <a:avLst/>
          </a:prstGeom>
          <a:solidFill>
            <a:srgbClr val="6C3F80"/>
          </a:solidFill>
          <a:ln w="12700" cap="flat" cmpd="sng" algn="ctr">
            <a:solidFill>
              <a:srgbClr val="6C3F80">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sv-SE" sz="800" b="0" i="0" u="none" strike="noStrike" kern="0" cap="none" spc="0" normalizeH="0" baseline="0" noProof="0" dirty="0">
                <a:ln>
                  <a:noFill/>
                </a:ln>
                <a:solidFill>
                  <a:srgbClr val="FFFFFF"/>
                </a:solidFill>
                <a:effectLst/>
                <a:uLnTx/>
                <a:uFillTx/>
                <a:latin typeface="Calibri" panose="020F0502020204030204"/>
                <a:ea typeface="+mn-ea"/>
                <a:cs typeface="+mn-cs"/>
              </a:rPr>
              <a:t>Sammanhållen planering (N)</a:t>
            </a:r>
          </a:p>
        </p:txBody>
      </p:sp>
      <p:sp>
        <p:nvSpPr>
          <p:cNvPr id="72" name="Rektangel 71">
            <a:extLst>
              <a:ext uri="{FF2B5EF4-FFF2-40B4-BE49-F238E27FC236}">
                <a16:creationId xmlns:a16="http://schemas.microsoft.com/office/drawing/2014/main" id="{7FA5DE35-CD79-C32A-1CB3-F49FAD2472D1}"/>
              </a:ext>
            </a:extLst>
          </p:cNvPr>
          <p:cNvSpPr/>
          <p:nvPr/>
        </p:nvSpPr>
        <p:spPr>
          <a:xfrm>
            <a:off x="2934116" y="4554313"/>
            <a:ext cx="2368202" cy="252000"/>
          </a:xfrm>
          <a:prstGeom prst="rect">
            <a:avLst/>
          </a:prstGeom>
          <a:solidFill>
            <a:srgbClr val="6C3F80"/>
          </a:solidFill>
          <a:ln w="12700" cap="flat" cmpd="sng" algn="ctr">
            <a:solidFill>
              <a:srgbClr val="6C3F80">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sv-SE" sz="800" b="0" i="0" u="none" strike="noStrike" kern="0" cap="none" spc="0" normalizeH="0" baseline="0" noProof="0" dirty="0">
                <a:ln>
                  <a:noFill/>
                </a:ln>
                <a:solidFill>
                  <a:srgbClr val="FFFFFF"/>
                </a:solidFill>
                <a:effectLst/>
                <a:uLnTx/>
                <a:uFillTx/>
                <a:latin typeface="Calibri" panose="020F0502020204030204"/>
                <a:ea typeface="+mn-ea"/>
                <a:cs typeface="+mn-cs"/>
              </a:rPr>
              <a:t>Utbudstjänsten (N)</a:t>
            </a:r>
          </a:p>
        </p:txBody>
      </p:sp>
      <p:sp>
        <p:nvSpPr>
          <p:cNvPr id="73" name="Rektangel 72">
            <a:extLst>
              <a:ext uri="{FF2B5EF4-FFF2-40B4-BE49-F238E27FC236}">
                <a16:creationId xmlns:a16="http://schemas.microsoft.com/office/drawing/2014/main" id="{8A51DD11-8184-92B1-07C9-52D81099BC03}"/>
              </a:ext>
            </a:extLst>
          </p:cNvPr>
          <p:cNvSpPr/>
          <p:nvPr/>
        </p:nvSpPr>
        <p:spPr>
          <a:xfrm>
            <a:off x="2934117" y="4849324"/>
            <a:ext cx="3597448" cy="252000"/>
          </a:xfrm>
          <a:prstGeom prst="rect">
            <a:avLst/>
          </a:prstGeom>
          <a:solidFill>
            <a:srgbClr val="6C3F80"/>
          </a:solidFill>
          <a:ln w="12700" cap="flat" cmpd="sng" algn="ctr">
            <a:solidFill>
              <a:srgbClr val="6C3F80">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sv-SE" sz="800" b="0" i="0" u="none" strike="noStrike" kern="0" cap="none" spc="0" normalizeH="0" baseline="0" noProof="0" dirty="0">
                <a:ln>
                  <a:noFill/>
                </a:ln>
                <a:solidFill>
                  <a:srgbClr val="FFFFFF"/>
                </a:solidFill>
                <a:effectLst/>
                <a:uLnTx/>
                <a:uFillTx/>
                <a:latin typeface="Calibri" panose="020F0502020204030204"/>
                <a:ea typeface="+mn-ea"/>
                <a:cs typeface="+mn-cs"/>
              </a:rPr>
              <a:t>E-remiss (N)</a:t>
            </a:r>
          </a:p>
        </p:txBody>
      </p:sp>
      <p:sp>
        <p:nvSpPr>
          <p:cNvPr id="74" name="textruta 73">
            <a:extLst>
              <a:ext uri="{FF2B5EF4-FFF2-40B4-BE49-F238E27FC236}">
                <a16:creationId xmlns:a16="http://schemas.microsoft.com/office/drawing/2014/main" id="{3B7ECDF3-C48D-BCDD-CA69-E820F800D692}"/>
              </a:ext>
            </a:extLst>
          </p:cNvPr>
          <p:cNvSpPr txBox="1"/>
          <p:nvPr/>
        </p:nvSpPr>
        <p:spPr>
          <a:xfrm>
            <a:off x="10818552" y="5106073"/>
            <a:ext cx="928652" cy="461665"/>
          </a:xfrm>
          <a:prstGeom prst="rect">
            <a:avLst/>
          </a:prstGeom>
          <a:noFill/>
        </p:spPr>
        <p:txBody>
          <a:bodyPr wrap="none" rtlCol="0">
            <a:spAutoFit/>
          </a:bodyPr>
          <a:lstStyle/>
          <a:p>
            <a:pPr defTabSz="914400"/>
            <a:r>
              <a:rPr lang="sv-SE" sz="1200" dirty="0">
                <a:solidFill>
                  <a:srgbClr val="000000"/>
                </a:solidFill>
                <a:latin typeface="Calibri" panose="020F0502020204030204"/>
              </a:rPr>
              <a:t>N=Nationell</a:t>
            </a:r>
          </a:p>
          <a:p>
            <a:pPr defTabSz="914400"/>
            <a:r>
              <a:rPr lang="sv-SE" sz="1200" dirty="0">
                <a:solidFill>
                  <a:srgbClr val="000000"/>
                </a:solidFill>
                <a:latin typeface="Calibri" panose="020F0502020204030204"/>
              </a:rPr>
              <a:t>R=Regional</a:t>
            </a:r>
          </a:p>
        </p:txBody>
      </p:sp>
      <p:sp>
        <p:nvSpPr>
          <p:cNvPr id="75" name="Rektangel 74">
            <a:extLst>
              <a:ext uri="{FF2B5EF4-FFF2-40B4-BE49-F238E27FC236}">
                <a16:creationId xmlns:a16="http://schemas.microsoft.com/office/drawing/2014/main" id="{2770D92D-4064-390C-F48E-2B34B9500201}"/>
              </a:ext>
            </a:extLst>
          </p:cNvPr>
          <p:cNvSpPr/>
          <p:nvPr/>
        </p:nvSpPr>
        <p:spPr>
          <a:xfrm>
            <a:off x="2824003" y="1563168"/>
            <a:ext cx="7613668" cy="270000"/>
          </a:xfrm>
          <a:prstGeom prst="rect">
            <a:avLst/>
          </a:prstGeom>
          <a:solidFill>
            <a:srgbClr val="CC91A9">
              <a:lumMod val="75000"/>
            </a:srgbClr>
          </a:solidFill>
          <a:ln w="12700" cap="flat" cmpd="sng" algn="ctr">
            <a:solidFill>
              <a:srgbClr val="6C3F80">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sv-SE" sz="800" b="0" i="0" u="none" strike="noStrike" kern="0" cap="none" spc="0" normalizeH="0" baseline="0" noProof="0" dirty="0">
                <a:ln>
                  <a:noFill/>
                </a:ln>
                <a:solidFill>
                  <a:srgbClr val="FFFFFF"/>
                </a:solidFill>
                <a:effectLst/>
                <a:uLnTx/>
                <a:uFillTx/>
                <a:latin typeface="Calibri" panose="020F0502020204030204"/>
                <a:ea typeface="+mn-ea"/>
                <a:cs typeface="+mn-cs"/>
              </a:rPr>
              <a:t>Nationell vårdtjänst -och vårdaktivitetsdatabas (N)</a:t>
            </a:r>
          </a:p>
        </p:txBody>
      </p:sp>
      <p:sp>
        <p:nvSpPr>
          <p:cNvPr id="76" name="Rubrik 1">
            <a:extLst>
              <a:ext uri="{FF2B5EF4-FFF2-40B4-BE49-F238E27FC236}">
                <a16:creationId xmlns:a16="http://schemas.microsoft.com/office/drawing/2014/main" id="{6D78EF83-A403-5E42-99A2-57CCD4B6136B}"/>
              </a:ext>
            </a:extLst>
          </p:cNvPr>
          <p:cNvSpPr txBox="1">
            <a:spLocks/>
          </p:cNvSpPr>
          <p:nvPr/>
        </p:nvSpPr>
        <p:spPr>
          <a:xfrm>
            <a:off x="444795" y="900493"/>
            <a:ext cx="11302409" cy="70312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b="1" kern="1200">
                <a:solidFill>
                  <a:schemeClr val="accent1"/>
                </a:solidFill>
                <a:latin typeface="+mj-lt"/>
                <a:ea typeface="+mj-ea"/>
                <a:cs typeface="+mj-cs"/>
              </a:defRPr>
            </a:lvl1pPr>
          </a:lstStyle>
          <a:p>
            <a:r>
              <a:rPr lang="sv-SE" sz="2000" dirty="0">
                <a:solidFill>
                  <a:srgbClr val="377D7A"/>
                </a:solidFill>
                <a:latin typeface="Calibri" panose="020F0502020204030204"/>
              </a:rPr>
              <a:t>Exempel på tillämpningsområden med behov av enhetlig information om vårdtjänster och vårdaktiviteter</a:t>
            </a:r>
          </a:p>
        </p:txBody>
      </p:sp>
      <p:graphicFrame>
        <p:nvGraphicFramePr>
          <p:cNvPr id="77" name="Tabell 24">
            <a:extLst>
              <a:ext uri="{FF2B5EF4-FFF2-40B4-BE49-F238E27FC236}">
                <a16:creationId xmlns:a16="http://schemas.microsoft.com/office/drawing/2014/main" id="{65597A03-0E12-C474-0100-DD3347698645}"/>
              </a:ext>
            </a:extLst>
          </p:cNvPr>
          <p:cNvGraphicFramePr>
            <a:graphicFrameLocks noGrp="1"/>
          </p:cNvGraphicFramePr>
          <p:nvPr>
            <p:extLst>
              <p:ext uri="{D42A27DB-BD31-4B8C-83A1-F6EECF244321}">
                <p14:modId xmlns:p14="http://schemas.microsoft.com/office/powerpoint/2010/main" val="1601457902"/>
              </p:ext>
            </p:extLst>
          </p:nvPr>
        </p:nvGraphicFramePr>
        <p:xfrm>
          <a:off x="2814507" y="5605294"/>
          <a:ext cx="7632660" cy="1087021"/>
        </p:xfrm>
        <a:graphic>
          <a:graphicData uri="http://schemas.openxmlformats.org/drawingml/2006/table">
            <a:tbl>
              <a:tblPr firstRow="1" bandRow="1"/>
              <a:tblGrid>
                <a:gridCol w="1526532">
                  <a:extLst>
                    <a:ext uri="{9D8B030D-6E8A-4147-A177-3AD203B41FA5}">
                      <a16:colId xmlns:a16="http://schemas.microsoft.com/office/drawing/2014/main" val="1756109483"/>
                    </a:ext>
                  </a:extLst>
                </a:gridCol>
                <a:gridCol w="1526532">
                  <a:extLst>
                    <a:ext uri="{9D8B030D-6E8A-4147-A177-3AD203B41FA5}">
                      <a16:colId xmlns:a16="http://schemas.microsoft.com/office/drawing/2014/main" val="2984132288"/>
                    </a:ext>
                  </a:extLst>
                </a:gridCol>
                <a:gridCol w="1526532">
                  <a:extLst>
                    <a:ext uri="{9D8B030D-6E8A-4147-A177-3AD203B41FA5}">
                      <a16:colId xmlns:a16="http://schemas.microsoft.com/office/drawing/2014/main" val="3720480426"/>
                    </a:ext>
                  </a:extLst>
                </a:gridCol>
                <a:gridCol w="1526532">
                  <a:extLst>
                    <a:ext uri="{9D8B030D-6E8A-4147-A177-3AD203B41FA5}">
                      <a16:colId xmlns:a16="http://schemas.microsoft.com/office/drawing/2014/main" val="3031068461"/>
                    </a:ext>
                  </a:extLst>
                </a:gridCol>
                <a:gridCol w="1526532">
                  <a:extLst>
                    <a:ext uri="{9D8B030D-6E8A-4147-A177-3AD203B41FA5}">
                      <a16:colId xmlns:a16="http://schemas.microsoft.com/office/drawing/2014/main" val="2109721828"/>
                    </a:ext>
                  </a:extLst>
                </a:gridCol>
              </a:tblGrid>
              <a:tr h="443525">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endParaRPr lang="sv-SE"/>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endParaRPr lang="sv-SE"/>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endParaRPr lang="sv-SE"/>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endParaRPr lang="sv-SE"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endParaRPr lang="sv-SE"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91489530"/>
                  </a:ext>
                </a:extLst>
              </a:tr>
              <a:tr h="643496">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171450" indent="-171450">
                        <a:buFont typeface="Wingdings" panose="05000000000000000000" pitchFamily="2" charset="2"/>
                        <a:buChar char="Ø"/>
                      </a:pPr>
                      <a:endParaRPr lang="sv-SE" sz="80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7EAEF"/>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indent="0">
                        <a:buFont typeface="Wingdings" panose="05000000000000000000" pitchFamily="2" charset="2"/>
                        <a:buNone/>
                      </a:pPr>
                      <a:endParaRPr lang="sv-SE" sz="80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7EAEF"/>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171450" indent="-171450">
                        <a:buFont typeface="Wingdings" panose="05000000000000000000" pitchFamily="2" charset="2"/>
                        <a:buChar char="Ø"/>
                      </a:pPr>
                      <a:endParaRPr lang="sv-SE" sz="80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7EAEF"/>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171450" indent="-171450">
                        <a:buFont typeface="Wingdings" panose="05000000000000000000" pitchFamily="2" charset="2"/>
                        <a:buChar char="Ø"/>
                      </a:pPr>
                      <a:endParaRPr lang="sv-SE" sz="80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7EAEF"/>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171450" indent="-171450">
                        <a:buFont typeface="Wingdings" panose="05000000000000000000" pitchFamily="2" charset="2"/>
                        <a:buChar char="Ø"/>
                      </a:pPr>
                      <a:endParaRPr lang="sv-SE" sz="80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7EAEF"/>
                    </a:solidFill>
                  </a:tcPr>
                </a:tc>
                <a:extLst>
                  <a:ext uri="{0D108BD9-81ED-4DB2-BD59-A6C34878D82A}">
                    <a16:rowId xmlns:a16="http://schemas.microsoft.com/office/drawing/2014/main" val="3323745569"/>
                  </a:ext>
                </a:extLst>
              </a:tr>
            </a:tbl>
          </a:graphicData>
        </a:graphic>
      </p:graphicFrame>
      <p:sp>
        <p:nvSpPr>
          <p:cNvPr id="78" name="Pil: femhörning 77">
            <a:extLst>
              <a:ext uri="{FF2B5EF4-FFF2-40B4-BE49-F238E27FC236}">
                <a16:creationId xmlns:a16="http://schemas.microsoft.com/office/drawing/2014/main" id="{C9DEADCF-D742-540E-4E3D-5064B8159325}"/>
              </a:ext>
            </a:extLst>
          </p:cNvPr>
          <p:cNvSpPr/>
          <p:nvPr/>
        </p:nvSpPr>
        <p:spPr>
          <a:xfrm>
            <a:off x="2861827" y="5654107"/>
            <a:ext cx="1404000" cy="324000"/>
          </a:xfrm>
          <a:prstGeom prst="homePlate">
            <a:avLst/>
          </a:prstGeom>
          <a:gradFill rotWithShape="1">
            <a:gsLst>
              <a:gs pos="0">
                <a:srgbClr val="377D7A">
                  <a:lumMod val="110000"/>
                  <a:satMod val="105000"/>
                  <a:tint val="67000"/>
                </a:srgbClr>
              </a:gs>
              <a:gs pos="50000">
                <a:srgbClr val="377D7A">
                  <a:lumMod val="105000"/>
                  <a:satMod val="103000"/>
                  <a:tint val="73000"/>
                </a:srgbClr>
              </a:gs>
              <a:gs pos="100000">
                <a:srgbClr val="377D7A">
                  <a:lumMod val="105000"/>
                  <a:satMod val="109000"/>
                  <a:tint val="81000"/>
                </a:srgbClr>
              </a:gs>
            </a:gsLst>
            <a:lin ang="5400000" scaled="0"/>
          </a:gradFill>
          <a:ln w="6350" cap="flat" cmpd="sng" algn="ctr">
            <a:solidFill>
              <a:srgbClr val="377D7A"/>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sv-SE" sz="900" b="0" i="0" u="none" strike="noStrike" kern="0" cap="none" spc="0" normalizeH="0" baseline="0" noProof="0">
                <a:ln>
                  <a:noFill/>
                </a:ln>
                <a:solidFill>
                  <a:srgbClr val="000000"/>
                </a:solidFill>
                <a:effectLst/>
                <a:uLnTx/>
                <a:uFillTx/>
                <a:latin typeface="Calibri" panose="020F0502020204030204"/>
                <a:ea typeface="+mn-ea"/>
                <a:cs typeface="+mn-cs"/>
              </a:rPr>
              <a:t>Ekonomi</a:t>
            </a:r>
          </a:p>
        </p:txBody>
      </p:sp>
      <p:sp>
        <p:nvSpPr>
          <p:cNvPr id="79" name="Pil: femhörning 78">
            <a:extLst>
              <a:ext uri="{FF2B5EF4-FFF2-40B4-BE49-F238E27FC236}">
                <a16:creationId xmlns:a16="http://schemas.microsoft.com/office/drawing/2014/main" id="{47C994A6-1DEE-243C-6064-F53A7EFF87B4}"/>
              </a:ext>
            </a:extLst>
          </p:cNvPr>
          <p:cNvSpPr/>
          <p:nvPr/>
        </p:nvSpPr>
        <p:spPr>
          <a:xfrm>
            <a:off x="4394120" y="5654107"/>
            <a:ext cx="1404000" cy="324000"/>
          </a:xfrm>
          <a:prstGeom prst="homePlate">
            <a:avLst/>
          </a:prstGeom>
          <a:gradFill rotWithShape="1">
            <a:gsLst>
              <a:gs pos="0">
                <a:srgbClr val="377D7A">
                  <a:lumMod val="110000"/>
                  <a:satMod val="105000"/>
                  <a:tint val="67000"/>
                </a:srgbClr>
              </a:gs>
              <a:gs pos="50000">
                <a:srgbClr val="377D7A">
                  <a:lumMod val="105000"/>
                  <a:satMod val="103000"/>
                  <a:tint val="73000"/>
                </a:srgbClr>
              </a:gs>
              <a:gs pos="100000">
                <a:srgbClr val="377D7A">
                  <a:lumMod val="105000"/>
                  <a:satMod val="109000"/>
                  <a:tint val="81000"/>
                </a:srgbClr>
              </a:gs>
            </a:gsLst>
            <a:lin ang="5400000" scaled="0"/>
          </a:gradFill>
          <a:ln w="6350" cap="flat" cmpd="sng" algn="ctr">
            <a:solidFill>
              <a:srgbClr val="377D7A"/>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sv-SE" sz="900" b="0" i="0" u="none" strike="noStrike" kern="0" cap="none" spc="0" normalizeH="0" baseline="0" noProof="0">
                <a:ln>
                  <a:noFill/>
                </a:ln>
                <a:solidFill>
                  <a:srgbClr val="000000"/>
                </a:solidFill>
                <a:effectLst/>
                <a:uLnTx/>
                <a:uFillTx/>
                <a:latin typeface="Calibri" panose="020F0502020204030204"/>
                <a:ea typeface="+mn-ea"/>
                <a:cs typeface="+mn-cs"/>
              </a:rPr>
              <a:t>Personal</a:t>
            </a:r>
          </a:p>
        </p:txBody>
      </p:sp>
      <p:sp>
        <p:nvSpPr>
          <p:cNvPr id="80" name="Pil: femhörning 79">
            <a:extLst>
              <a:ext uri="{FF2B5EF4-FFF2-40B4-BE49-F238E27FC236}">
                <a16:creationId xmlns:a16="http://schemas.microsoft.com/office/drawing/2014/main" id="{78C3328E-3D59-6593-2219-9A51BE440323}"/>
              </a:ext>
            </a:extLst>
          </p:cNvPr>
          <p:cNvSpPr/>
          <p:nvPr/>
        </p:nvSpPr>
        <p:spPr>
          <a:xfrm>
            <a:off x="5926413" y="5654107"/>
            <a:ext cx="1404000" cy="324000"/>
          </a:xfrm>
          <a:prstGeom prst="homePlate">
            <a:avLst/>
          </a:prstGeom>
          <a:gradFill rotWithShape="1">
            <a:gsLst>
              <a:gs pos="0">
                <a:srgbClr val="377D7A">
                  <a:lumMod val="110000"/>
                  <a:satMod val="105000"/>
                  <a:tint val="67000"/>
                </a:srgbClr>
              </a:gs>
              <a:gs pos="50000">
                <a:srgbClr val="377D7A">
                  <a:lumMod val="105000"/>
                  <a:satMod val="103000"/>
                  <a:tint val="73000"/>
                </a:srgbClr>
              </a:gs>
              <a:gs pos="100000">
                <a:srgbClr val="377D7A">
                  <a:lumMod val="105000"/>
                  <a:satMod val="109000"/>
                  <a:tint val="81000"/>
                </a:srgbClr>
              </a:gs>
            </a:gsLst>
            <a:lin ang="5400000" scaled="0"/>
          </a:gradFill>
          <a:ln w="6350" cap="flat" cmpd="sng" algn="ctr">
            <a:solidFill>
              <a:srgbClr val="377D7A"/>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sv-SE" sz="900" b="0" i="0" u="none" strike="noStrike" kern="0" cap="none" spc="0" normalizeH="0" baseline="0" noProof="0">
                <a:ln>
                  <a:noFill/>
                </a:ln>
                <a:solidFill>
                  <a:srgbClr val="000000"/>
                </a:solidFill>
                <a:effectLst/>
                <a:uLnTx/>
                <a:uFillTx/>
                <a:latin typeface="Calibri" panose="020F0502020204030204"/>
                <a:ea typeface="+mn-ea"/>
                <a:cs typeface="+mn-cs"/>
              </a:rPr>
              <a:t>Inköp</a:t>
            </a:r>
          </a:p>
        </p:txBody>
      </p:sp>
      <p:sp>
        <p:nvSpPr>
          <p:cNvPr id="81" name="Pil: femhörning 80">
            <a:extLst>
              <a:ext uri="{FF2B5EF4-FFF2-40B4-BE49-F238E27FC236}">
                <a16:creationId xmlns:a16="http://schemas.microsoft.com/office/drawing/2014/main" id="{2B1FF019-37C2-C37B-4893-A9DFFDE2C4B3}"/>
              </a:ext>
            </a:extLst>
          </p:cNvPr>
          <p:cNvSpPr/>
          <p:nvPr/>
        </p:nvSpPr>
        <p:spPr>
          <a:xfrm>
            <a:off x="7458706" y="5654107"/>
            <a:ext cx="1404000" cy="324000"/>
          </a:xfrm>
          <a:prstGeom prst="homePlate">
            <a:avLst/>
          </a:prstGeom>
          <a:gradFill rotWithShape="1">
            <a:gsLst>
              <a:gs pos="0">
                <a:srgbClr val="377D7A">
                  <a:lumMod val="110000"/>
                  <a:satMod val="105000"/>
                  <a:tint val="67000"/>
                </a:srgbClr>
              </a:gs>
              <a:gs pos="50000">
                <a:srgbClr val="377D7A">
                  <a:lumMod val="105000"/>
                  <a:satMod val="103000"/>
                  <a:tint val="73000"/>
                </a:srgbClr>
              </a:gs>
              <a:gs pos="100000">
                <a:srgbClr val="377D7A">
                  <a:lumMod val="105000"/>
                  <a:satMod val="109000"/>
                  <a:tint val="81000"/>
                </a:srgbClr>
              </a:gs>
            </a:gsLst>
            <a:lin ang="5400000" scaled="0"/>
          </a:gradFill>
          <a:ln w="6350" cap="flat" cmpd="sng" algn="ctr">
            <a:solidFill>
              <a:srgbClr val="377D7A"/>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sv-SE" sz="900" b="0" i="0" u="none" strike="noStrike" kern="0" cap="none" spc="0" normalizeH="0" baseline="0" noProof="0" dirty="0">
                <a:ln>
                  <a:noFill/>
                </a:ln>
                <a:solidFill>
                  <a:srgbClr val="000000"/>
                </a:solidFill>
                <a:effectLst/>
                <a:uLnTx/>
                <a:uFillTx/>
                <a:latin typeface="Calibri" panose="020F0502020204030204"/>
                <a:ea typeface="+mn-ea"/>
                <a:cs typeface="+mn-cs"/>
              </a:rPr>
              <a:t>Informatik</a:t>
            </a:r>
          </a:p>
        </p:txBody>
      </p:sp>
      <p:sp>
        <p:nvSpPr>
          <p:cNvPr id="82" name="Pil: femhörning 81">
            <a:extLst>
              <a:ext uri="{FF2B5EF4-FFF2-40B4-BE49-F238E27FC236}">
                <a16:creationId xmlns:a16="http://schemas.microsoft.com/office/drawing/2014/main" id="{9EF98D50-5950-6B46-978A-DECD3F2340D4}"/>
              </a:ext>
            </a:extLst>
          </p:cNvPr>
          <p:cNvSpPr/>
          <p:nvPr/>
        </p:nvSpPr>
        <p:spPr>
          <a:xfrm>
            <a:off x="8990998" y="5654107"/>
            <a:ext cx="1404000" cy="324000"/>
          </a:xfrm>
          <a:prstGeom prst="homePlate">
            <a:avLst/>
          </a:prstGeom>
          <a:gradFill rotWithShape="1">
            <a:gsLst>
              <a:gs pos="0">
                <a:srgbClr val="377D7A">
                  <a:lumMod val="110000"/>
                  <a:satMod val="105000"/>
                  <a:tint val="67000"/>
                </a:srgbClr>
              </a:gs>
              <a:gs pos="50000">
                <a:srgbClr val="377D7A">
                  <a:lumMod val="105000"/>
                  <a:satMod val="103000"/>
                  <a:tint val="73000"/>
                </a:srgbClr>
              </a:gs>
              <a:gs pos="100000">
                <a:srgbClr val="377D7A">
                  <a:lumMod val="105000"/>
                  <a:satMod val="109000"/>
                  <a:tint val="81000"/>
                </a:srgbClr>
              </a:gs>
            </a:gsLst>
            <a:lin ang="5400000" scaled="0"/>
          </a:gradFill>
          <a:ln w="6350" cap="flat" cmpd="sng" algn="ctr">
            <a:solidFill>
              <a:srgbClr val="377D7A"/>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sv-SE" sz="900" b="0" i="0" u="none" strike="noStrike" kern="0" cap="none" spc="0" normalizeH="0" baseline="0" noProof="0">
                <a:ln>
                  <a:noFill/>
                </a:ln>
                <a:solidFill>
                  <a:srgbClr val="000000"/>
                </a:solidFill>
                <a:effectLst/>
                <a:uLnTx/>
                <a:uFillTx/>
                <a:latin typeface="Calibri" panose="020F0502020204030204"/>
                <a:ea typeface="+mn-ea"/>
                <a:cs typeface="+mn-cs"/>
              </a:rPr>
              <a:t>IT</a:t>
            </a:r>
          </a:p>
        </p:txBody>
      </p:sp>
      <p:sp>
        <p:nvSpPr>
          <p:cNvPr id="83" name="Rektangel 82">
            <a:extLst>
              <a:ext uri="{FF2B5EF4-FFF2-40B4-BE49-F238E27FC236}">
                <a16:creationId xmlns:a16="http://schemas.microsoft.com/office/drawing/2014/main" id="{28AAADCB-CD32-9424-4EC1-090056D5671E}"/>
              </a:ext>
            </a:extLst>
          </p:cNvPr>
          <p:cNvSpPr/>
          <p:nvPr/>
        </p:nvSpPr>
        <p:spPr>
          <a:xfrm>
            <a:off x="505083" y="5580727"/>
            <a:ext cx="1839378" cy="1277273"/>
          </a:xfrm>
          <a:prstGeom prst="rect">
            <a:avLst/>
          </a:prstGeom>
        </p:spPr>
        <p:txBody>
          <a:bodyPr wrap="square">
            <a:spAutoFit/>
          </a:bodyPr>
          <a:lstStyle/>
          <a:p>
            <a:pPr marL="0" lvl="1" defTabSz="914400"/>
            <a:r>
              <a:rPr lang="sv-SE" sz="1100" b="1" dirty="0">
                <a:solidFill>
                  <a:srgbClr val="000000"/>
                </a:solidFill>
                <a:latin typeface="Calibri" panose="020F0502020204030204"/>
              </a:rPr>
              <a:t>Huvudmännen, Vårdgivarna och dess aktörer </a:t>
            </a:r>
          </a:p>
          <a:p>
            <a:pPr marL="0" lvl="1" defTabSz="914400"/>
            <a:r>
              <a:rPr lang="sv-SE" sz="1100" dirty="0">
                <a:solidFill>
                  <a:srgbClr val="000000"/>
                </a:solidFill>
                <a:latin typeface="Calibri" panose="020F0502020204030204"/>
              </a:rPr>
              <a:t>som behöver information om vårdutbudet som stöd i sina verksamhetsprocesser kopplade till hälso- och sjukvården</a:t>
            </a:r>
          </a:p>
        </p:txBody>
      </p:sp>
      <p:pic>
        <p:nvPicPr>
          <p:cNvPr id="84" name="Bild 83" descr="Hierarki">
            <a:extLst>
              <a:ext uri="{FF2B5EF4-FFF2-40B4-BE49-F238E27FC236}">
                <a16:creationId xmlns:a16="http://schemas.microsoft.com/office/drawing/2014/main" id="{6113345F-AD7E-75CF-9D33-8D7436DF563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49532" y="5543395"/>
            <a:ext cx="324000" cy="324000"/>
          </a:xfrm>
          <a:prstGeom prst="rect">
            <a:avLst/>
          </a:prstGeom>
        </p:spPr>
      </p:pic>
      <p:sp>
        <p:nvSpPr>
          <p:cNvPr id="85" name="Rubrik 1">
            <a:extLst>
              <a:ext uri="{FF2B5EF4-FFF2-40B4-BE49-F238E27FC236}">
                <a16:creationId xmlns:a16="http://schemas.microsoft.com/office/drawing/2014/main" id="{72F0F821-9520-0EAA-CCD7-E2675472824D}"/>
              </a:ext>
            </a:extLst>
          </p:cNvPr>
          <p:cNvSpPr txBox="1">
            <a:spLocks/>
          </p:cNvSpPr>
          <p:nvPr/>
        </p:nvSpPr>
        <p:spPr>
          <a:xfrm rot="16200000">
            <a:off x="-556367" y="5706437"/>
            <a:ext cx="1756853" cy="46189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b="1" kern="1200">
                <a:solidFill>
                  <a:schemeClr val="accent1"/>
                </a:solidFill>
                <a:latin typeface="+mj-lt"/>
                <a:ea typeface="+mj-ea"/>
                <a:cs typeface="+mj-cs"/>
              </a:defRPr>
            </a:lvl1pPr>
          </a:lstStyle>
          <a:p>
            <a:r>
              <a:rPr lang="sv-SE" sz="1800" dirty="0">
                <a:solidFill>
                  <a:srgbClr val="377D7A"/>
                </a:solidFill>
                <a:latin typeface="Calibri" panose="020F0502020204030204"/>
              </a:rPr>
              <a:t>Stödprocesser</a:t>
            </a:r>
          </a:p>
        </p:txBody>
      </p:sp>
      <p:sp>
        <p:nvSpPr>
          <p:cNvPr id="86" name="Rektangel 85">
            <a:extLst>
              <a:ext uri="{FF2B5EF4-FFF2-40B4-BE49-F238E27FC236}">
                <a16:creationId xmlns:a16="http://schemas.microsoft.com/office/drawing/2014/main" id="{80C428EE-2C4A-20EE-22B2-D0BAEA578805}"/>
              </a:ext>
            </a:extLst>
          </p:cNvPr>
          <p:cNvSpPr/>
          <p:nvPr/>
        </p:nvSpPr>
        <p:spPr>
          <a:xfrm>
            <a:off x="5926727" y="6141436"/>
            <a:ext cx="1286560" cy="252000"/>
          </a:xfrm>
          <a:prstGeom prst="rect">
            <a:avLst/>
          </a:prstGeom>
          <a:solidFill>
            <a:srgbClr val="6C3F80"/>
          </a:solidFill>
          <a:ln w="12700" cap="flat" cmpd="sng" algn="ctr">
            <a:solidFill>
              <a:srgbClr val="6C3F80">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sv-SE" sz="800" b="0" i="0" u="none" strike="noStrike" kern="0" cap="none" spc="0" normalizeH="0" baseline="0" noProof="0" dirty="0">
                <a:ln>
                  <a:noFill/>
                </a:ln>
                <a:solidFill>
                  <a:srgbClr val="FFFFFF"/>
                </a:solidFill>
                <a:effectLst/>
                <a:uLnTx/>
                <a:uFillTx/>
                <a:latin typeface="Calibri" panose="020F0502020204030204"/>
                <a:ea typeface="+mn-ea"/>
                <a:cs typeface="+mn-cs"/>
              </a:rPr>
              <a:t>Avtalshantering (R)</a:t>
            </a:r>
          </a:p>
        </p:txBody>
      </p:sp>
      <p:sp>
        <p:nvSpPr>
          <p:cNvPr id="87" name="Rektangel 86">
            <a:extLst>
              <a:ext uri="{FF2B5EF4-FFF2-40B4-BE49-F238E27FC236}">
                <a16:creationId xmlns:a16="http://schemas.microsoft.com/office/drawing/2014/main" id="{C6765E60-FEEC-E5F7-DCA6-AEF7D1E85FED}"/>
              </a:ext>
            </a:extLst>
          </p:cNvPr>
          <p:cNvSpPr/>
          <p:nvPr/>
        </p:nvSpPr>
        <p:spPr>
          <a:xfrm>
            <a:off x="7447597" y="6141436"/>
            <a:ext cx="2853578" cy="252000"/>
          </a:xfrm>
          <a:prstGeom prst="rect">
            <a:avLst/>
          </a:prstGeom>
          <a:solidFill>
            <a:srgbClr val="6C3F80"/>
          </a:solidFill>
          <a:ln w="12700" cap="flat" cmpd="sng" algn="ctr">
            <a:solidFill>
              <a:srgbClr val="6C3F80">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sv-SE" sz="800" b="0" i="0" u="none" strike="noStrike" kern="0" cap="none" spc="0" normalizeH="0" baseline="0" noProof="0" dirty="0">
                <a:ln>
                  <a:noFill/>
                </a:ln>
                <a:solidFill>
                  <a:srgbClr val="FFFFFF"/>
                </a:solidFill>
                <a:effectLst/>
                <a:uLnTx/>
                <a:uFillTx/>
                <a:latin typeface="Calibri" panose="020F0502020204030204"/>
                <a:ea typeface="+mn-ea"/>
                <a:cs typeface="+mn-cs"/>
              </a:rPr>
              <a:t>Integrationer (N/R)</a:t>
            </a:r>
          </a:p>
        </p:txBody>
      </p:sp>
      <p:sp>
        <p:nvSpPr>
          <p:cNvPr id="88" name="Rektangel 87">
            <a:extLst>
              <a:ext uri="{FF2B5EF4-FFF2-40B4-BE49-F238E27FC236}">
                <a16:creationId xmlns:a16="http://schemas.microsoft.com/office/drawing/2014/main" id="{C43ECC89-FFFD-7616-00E7-C22B0C39AE98}"/>
              </a:ext>
            </a:extLst>
          </p:cNvPr>
          <p:cNvSpPr/>
          <p:nvPr/>
        </p:nvSpPr>
        <p:spPr>
          <a:xfrm>
            <a:off x="2884990" y="6141436"/>
            <a:ext cx="1286560" cy="252000"/>
          </a:xfrm>
          <a:prstGeom prst="rect">
            <a:avLst/>
          </a:prstGeom>
          <a:solidFill>
            <a:srgbClr val="6C3F80"/>
          </a:solidFill>
          <a:ln w="12700" cap="flat" cmpd="sng" algn="ctr">
            <a:solidFill>
              <a:srgbClr val="6C3F80">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sv-SE" sz="800" b="0" i="0" u="none" strike="noStrike" kern="0" cap="none" spc="0" normalizeH="0" baseline="0" noProof="0" dirty="0">
                <a:ln>
                  <a:noFill/>
                </a:ln>
                <a:solidFill>
                  <a:srgbClr val="FFFFFF"/>
                </a:solidFill>
                <a:effectLst/>
                <a:uLnTx/>
                <a:uFillTx/>
                <a:latin typeface="Calibri" panose="020F0502020204030204"/>
                <a:ea typeface="+mn-ea"/>
                <a:cs typeface="+mn-cs"/>
              </a:rPr>
              <a:t>Avtalshantering (R)</a:t>
            </a:r>
          </a:p>
        </p:txBody>
      </p:sp>
      <p:sp>
        <p:nvSpPr>
          <p:cNvPr id="89" name="Rektangel 88">
            <a:extLst>
              <a:ext uri="{FF2B5EF4-FFF2-40B4-BE49-F238E27FC236}">
                <a16:creationId xmlns:a16="http://schemas.microsoft.com/office/drawing/2014/main" id="{AA3432A4-357E-E063-1167-A2BF5CE66D68}"/>
              </a:ext>
            </a:extLst>
          </p:cNvPr>
          <p:cNvSpPr/>
          <p:nvPr/>
        </p:nvSpPr>
        <p:spPr>
          <a:xfrm>
            <a:off x="4405858" y="6141436"/>
            <a:ext cx="1286560" cy="252000"/>
          </a:xfrm>
          <a:prstGeom prst="rect">
            <a:avLst/>
          </a:prstGeom>
          <a:solidFill>
            <a:srgbClr val="6C3F80"/>
          </a:solidFill>
          <a:ln w="12700" cap="flat" cmpd="sng" algn="ctr">
            <a:solidFill>
              <a:srgbClr val="6C3F80">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sv-SE" sz="800" b="0" i="0" u="none" strike="noStrike" kern="0" cap="none" spc="0" normalizeH="0" baseline="0" noProof="0" dirty="0">
                <a:ln>
                  <a:noFill/>
                </a:ln>
                <a:solidFill>
                  <a:srgbClr val="FFFFFF"/>
                </a:solidFill>
                <a:effectLst/>
                <a:uLnTx/>
                <a:uFillTx/>
                <a:latin typeface="Calibri" panose="020F0502020204030204"/>
                <a:ea typeface="+mn-ea"/>
                <a:cs typeface="+mn-cs"/>
              </a:rPr>
              <a:t>Schemahantering (R)</a:t>
            </a:r>
          </a:p>
        </p:txBody>
      </p:sp>
    </p:spTree>
    <p:extLst>
      <p:ext uri="{BB962C8B-B14F-4D97-AF65-F5344CB8AC3E}">
        <p14:creationId xmlns:p14="http://schemas.microsoft.com/office/powerpoint/2010/main" val="834077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8AEA4B1-7493-4914-80AB-327A4DED7A33}"/>
              </a:ext>
            </a:extLst>
          </p:cNvPr>
          <p:cNvSpPr>
            <a:spLocks noGrp="1"/>
          </p:cNvSpPr>
          <p:nvPr>
            <p:ph type="title"/>
          </p:nvPr>
        </p:nvSpPr>
        <p:spPr>
          <a:xfrm>
            <a:off x="838200" y="985088"/>
            <a:ext cx="10515600" cy="705600"/>
          </a:xfrm>
        </p:spPr>
        <p:txBody>
          <a:bodyPr/>
          <a:lstStyle/>
          <a:p>
            <a:r>
              <a:rPr lang="sv-SE" dirty="0"/>
              <a:t>Informationsmodell</a:t>
            </a:r>
          </a:p>
        </p:txBody>
      </p:sp>
      <p:sp>
        <p:nvSpPr>
          <p:cNvPr id="3" name="Platshållare för innehåll 2">
            <a:extLst>
              <a:ext uri="{FF2B5EF4-FFF2-40B4-BE49-F238E27FC236}">
                <a16:creationId xmlns:a16="http://schemas.microsoft.com/office/drawing/2014/main" id="{2CAFD90A-FB94-4F43-8C5C-8E9072512AD5}"/>
              </a:ext>
            </a:extLst>
          </p:cNvPr>
          <p:cNvSpPr>
            <a:spLocks noGrp="1"/>
          </p:cNvSpPr>
          <p:nvPr>
            <p:ph idx="1"/>
          </p:nvPr>
        </p:nvSpPr>
        <p:spPr>
          <a:xfrm>
            <a:off x="838201" y="1825625"/>
            <a:ext cx="4220572" cy="4351338"/>
          </a:xfrm>
        </p:spPr>
        <p:txBody>
          <a:bodyPr>
            <a:normAutofit fontScale="92500" lnSpcReduction="20000"/>
          </a:bodyPr>
          <a:lstStyle/>
          <a:p>
            <a:r>
              <a:rPr lang="sv-SE" sz="2000" dirty="0"/>
              <a:t>Informationsmodellen är en referensinformationsmodell för vårdaktiviteter och vårdtjänster ur perspektiv på flera nivåer: </a:t>
            </a:r>
          </a:p>
          <a:p>
            <a:pPr marL="342900" indent="-342900">
              <a:buFont typeface="Arial" panose="020B0604020202020204" pitchFamily="34" charset="0"/>
              <a:buChar char="•"/>
            </a:pPr>
            <a:r>
              <a:rPr lang="sv-SE" sz="2000" dirty="0"/>
              <a:t>Nationellt perspektiv (blått)</a:t>
            </a:r>
          </a:p>
          <a:p>
            <a:pPr marL="342900" indent="-342900">
              <a:buFont typeface="Arial" panose="020B0604020202020204" pitchFamily="34" charset="0"/>
              <a:buChar char="•"/>
            </a:pPr>
            <a:r>
              <a:rPr lang="sv-SE" sz="2000" dirty="0"/>
              <a:t>Producentperspektiv (ljusgrönt)</a:t>
            </a:r>
          </a:p>
          <a:p>
            <a:pPr marL="342900" indent="-342900">
              <a:buFont typeface="Arial" panose="020B0604020202020204" pitchFamily="34" charset="0"/>
              <a:buChar char="•"/>
            </a:pPr>
            <a:r>
              <a:rPr lang="sv-SE" sz="2000" dirty="0"/>
              <a:t>Patientperspektiv (gult)</a:t>
            </a:r>
          </a:p>
          <a:p>
            <a:r>
              <a:rPr lang="sv-SE" sz="2000" dirty="0"/>
              <a:t>Informationsmodellen beskriver ingående klasser samt dess attribut. </a:t>
            </a:r>
          </a:p>
        </p:txBody>
      </p:sp>
      <p:pic>
        <p:nvPicPr>
          <p:cNvPr id="4" name="Bildobjekt 3">
            <a:extLst>
              <a:ext uri="{FF2B5EF4-FFF2-40B4-BE49-F238E27FC236}">
                <a16:creationId xmlns:a16="http://schemas.microsoft.com/office/drawing/2014/main" id="{E2473AAF-0420-47A9-AF59-16C53C88FC01}"/>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58772" y="1690688"/>
            <a:ext cx="7038340" cy="4837430"/>
          </a:xfrm>
          <a:prstGeom prst="rect">
            <a:avLst/>
          </a:prstGeom>
          <a:noFill/>
          <a:ln>
            <a:noFill/>
          </a:ln>
        </p:spPr>
      </p:pic>
    </p:spTree>
    <p:extLst>
      <p:ext uri="{BB962C8B-B14F-4D97-AF65-F5344CB8AC3E}">
        <p14:creationId xmlns:p14="http://schemas.microsoft.com/office/powerpoint/2010/main" val="34119357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686AD39-5A46-49E1-9724-3728D98C916E}"/>
              </a:ext>
            </a:extLst>
          </p:cNvPr>
          <p:cNvSpPr>
            <a:spLocks noGrp="1"/>
          </p:cNvSpPr>
          <p:nvPr>
            <p:ph type="title"/>
          </p:nvPr>
        </p:nvSpPr>
        <p:spPr/>
        <p:txBody>
          <a:bodyPr/>
          <a:lstStyle/>
          <a:p>
            <a:r>
              <a:rPr lang="sv-SE"/>
              <a:t>Vårdtjänster ur ett utförarperspektiv</a:t>
            </a:r>
          </a:p>
        </p:txBody>
      </p:sp>
      <p:sp>
        <p:nvSpPr>
          <p:cNvPr id="3" name="Platshållare för innehåll 2">
            <a:extLst>
              <a:ext uri="{FF2B5EF4-FFF2-40B4-BE49-F238E27FC236}">
                <a16:creationId xmlns:a16="http://schemas.microsoft.com/office/drawing/2014/main" id="{1DBEBEEF-CF67-4104-97A6-ADF702CEB220}"/>
              </a:ext>
            </a:extLst>
          </p:cNvPr>
          <p:cNvSpPr>
            <a:spLocks noGrp="1"/>
          </p:cNvSpPr>
          <p:nvPr>
            <p:ph idx="1"/>
          </p:nvPr>
        </p:nvSpPr>
        <p:spPr/>
        <p:txBody>
          <a:bodyPr/>
          <a:lstStyle/>
          <a:p>
            <a:r>
              <a:rPr lang="sv-SE" dirty="0"/>
              <a:t>Med hjälp av de olika komponenterna blir det möjligt för huvudmannen att på ett standardiserat sätt beskriva sin verksamhet från behov till uppföljning och ersättning.</a:t>
            </a:r>
          </a:p>
        </p:txBody>
      </p:sp>
      <p:pic>
        <p:nvPicPr>
          <p:cNvPr id="4" name="Bildobjekt 3">
            <a:extLst>
              <a:ext uri="{FF2B5EF4-FFF2-40B4-BE49-F238E27FC236}">
                <a16:creationId xmlns:a16="http://schemas.microsoft.com/office/drawing/2014/main" id="{B8D7C4A1-DCC9-4A51-BF5B-26FBF134C742}"/>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65136" y="2968831"/>
            <a:ext cx="6264463" cy="3634205"/>
          </a:xfrm>
          <a:prstGeom prst="rect">
            <a:avLst/>
          </a:prstGeom>
          <a:noFill/>
        </p:spPr>
      </p:pic>
    </p:spTree>
    <p:extLst>
      <p:ext uri="{BB962C8B-B14F-4D97-AF65-F5344CB8AC3E}">
        <p14:creationId xmlns:p14="http://schemas.microsoft.com/office/powerpoint/2010/main" val="1545793119"/>
      </p:ext>
    </p:extLst>
  </p:cSld>
  <p:clrMapOvr>
    <a:masterClrMapping/>
  </p:clrMapOvr>
</p:sld>
</file>

<file path=ppt/theme/theme1.xml><?xml version="1.0" encoding="utf-8"?>
<a:theme xmlns:a="http://schemas.openxmlformats.org/drawingml/2006/main" name="1_Anpassad formgivning">
  <a:themeElements>
    <a:clrScheme name="RS">
      <a:dk1>
        <a:srgbClr val="000000"/>
      </a:dk1>
      <a:lt1>
        <a:srgbClr val="FFFFFF"/>
      </a:lt1>
      <a:dk2>
        <a:srgbClr val="002C59"/>
      </a:dk2>
      <a:lt2>
        <a:srgbClr val="E8E8E8"/>
      </a:lt2>
      <a:accent1>
        <a:srgbClr val="002C59"/>
      </a:accent1>
      <a:accent2>
        <a:srgbClr val="00AEEF"/>
      </a:accent2>
      <a:accent3>
        <a:srgbClr val="AD9E97"/>
      </a:accent3>
      <a:accent4>
        <a:srgbClr val="54AB28"/>
      </a:accent4>
      <a:accent5>
        <a:srgbClr val="E38032"/>
      </a:accent5>
      <a:accent6>
        <a:srgbClr val="E72271"/>
      </a:accent6>
      <a:hlink>
        <a:srgbClr val="518B9B"/>
      </a:hlink>
      <a:folHlink>
        <a:srgbClr val="96607D"/>
      </a:folHlink>
    </a:clrScheme>
    <a:fontScheme name="Masterdataprogramme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tvecklingsprocessen masterdata RACI" id="{867E7C10-E4F8-49DB-A3AE-EB54E9FE5B31}" vid="{7A41815F-8A92-473F-8170-6D9C360E984D}"/>
    </a:ext>
  </a:extLst>
</a:theme>
</file>

<file path=ppt/theme/theme2.xml><?xml version="1.0" encoding="utf-8"?>
<a:theme xmlns:a="http://schemas.openxmlformats.org/drawingml/2006/main" name="Office-tema 2013 – 2022">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9b640470-376e-4d9d-bf15-76a1f573d723">
      <Terms xmlns="http://schemas.microsoft.com/office/infopath/2007/PartnerControls"/>
    </lcf76f155ced4ddcb4097134ff3c332f>
    <Datum_x0020_dataextrakt xmlns="9b640470-376e-4d9d-bf15-76a1f573d723" xsi:nil="true"/>
    <TaxCatchAll xmlns="a9665e59-909a-45f8-b297-b70e6ff27f2d" xsi:nil="true"/>
    <SharedWithUsers xmlns="a9665e59-909a-45f8-b297-b70e6ff27f2d">
      <UserInfo>
        <DisplayName>Klas Blomqvist</DisplayName>
        <AccountId>22</AccountId>
        <AccountType/>
      </UserInfo>
      <UserInfo>
        <DisplayName>Petri Toriseva</DisplayName>
        <AccountId>18</AccountId>
        <AccountType/>
      </UserInfo>
      <UserInfo>
        <DisplayName>Daniel Malmgren</DisplayName>
        <AccountId>17</AccountId>
        <AccountType/>
      </UserInfo>
      <UserInfo>
        <DisplayName>Jesper Wedholm</DisplayName>
        <AccountId>20</AccountId>
        <AccountType/>
      </UserInfo>
      <UserInfo>
        <DisplayName>Karin Schedin</DisplayName>
        <AccountId>21</AccountId>
        <AccountType/>
      </UserInfo>
      <UserInfo>
        <DisplayName>Malin Sundeby</DisplayName>
        <AccountId>16</AccountId>
        <AccountType/>
      </UserInfo>
      <UserInfo>
        <DisplayName>Jouko Poranen</DisplayName>
        <AccountId>25</AccountId>
        <AccountType/>
      </UserInfo>
      <UserInfo>
        <DisplayName>Sofia Örberg</DisplayName>
        <AccountId>13</AccountId>
        <AccountType/>
      </UserInfo>
      <UserInfo>
        <DisplayName>Angelica Brinkestål</DisplayName>
        <AccountId>52</AccountId>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kument" ma:contentTypeID="0x0101006C7038AD22DFF7449976A0926FC7548D" ma:contentTypeVersion="17" ma:contentTypeDescription="Skapa ett nytt dokument." ma:contentTypeScope="" ma:versionID="975322c628809d4b8d7da4f14f200b84">
  <xsd:schema xmlns:xsd="http://www.w3.org/2001/XMLSchema" xmlns:xs="http://www.w3.org/2001/XMLSchema" xmlns:p="http://schemas.microsoft.com/office/2006/metadata/properties" xmlns:ns2="9b640470-376e-4d9d-bf15-76a1f573d723" xmlns:ns3="a9665e59-909a-45f8-b297-b70e6ff27f2d" targetNamespace="http://schemas.microsoft.com/office/2006/metadata/properties" ma:root="true" ma:fieldsID="077ab2d4e145ca7189889aa0a5c5bf33" ns2:_="" ns3:_="">
    <xsd:import namespace="9b640470-376e-4d9d-bf15-76a1f573d723"/>
    <xsd:import namespace="a9665e59-909a-45f8-b297-b70e6ff27f2d"/>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ServiceLocation" minOccurs="0"/>
                <xsd:element ref="ns3:SharedWithUsers" minOccurs="0"/>
                <xsd:element ref="ns3:SharedWithDetails" minOccurs="0"/>
                <xsd:element ref="ns2:Datum_x0020_dataextrakt"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b640470-376e-4d9d-bf15-76a1f573d72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Datum_x0020_dataextrakt" ma:index="20" nillable="true" ma:displayName="Datum dataextrakt" ma:format="DateTime" ma:internalName="Datum_x0020_dataextrakt">
      <xsd:simpleType>
        <xsd:restriction base="dms:DateTime"/>
      </xsd:simpleType>
    </xsd:element>
    <xsd:element name="MediaLengthInSeconds" ma:index="21" nillable="true" ma:displayName="Length (seconds)"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Bildmarkeringar" ma:readOnly="false" ma:fieldId="{5cf76f15-5ced-4ddc-b409-7134ff3c332f}" ma:taxonomyMulti="true" ma:sspId="f56b5669-8d4c-4328-81e7-31ab7de9bcba"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a9665e59-909a-45f8-b297-b70e6ff27f2d" elementFormDefault="qualified">
    <xsd:import namespace="http://schemas.microsoft.com/office/2006/documentManagement/types"/>
    <xsd:import namespace="http://schemas.microsoft.com/office/infopath/2007/PartnerControls"/>
    <xsd:element name="SharedWithUsers" ma:index="18" nillable="true" ma:displayName="Delat med"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Delat med information" ma:internalName="SharedWithDetails" ma:readOnly="true">
      <xsd:simpleType>
        <xsd:restriction base="dms:Note">
          <xsd:maxLength value="255"/>
        </xsd:restriction>
      </xsd:simpleType>
    </xsd:element>
    <xsd:element name="TaxCatchAll" ma:index="24" nillable="true" ma:displayName="Taxonomy Catch All Column" ma:hidden="true" ma:list="{29ae9b3f-26c4-4c1f-8ba5-681066a50995}" ma:internalName="TaxCatchAll" ma:showField="CatchAllData" ma:web="a9665e59-909a-45f8-b297-b70e6ff27f2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nehållstyp"/>
        <xsd:element ref="dc:title" minOccurs="0" maxOccurs="1" ma:index="4" ma:displayName="Rubrik"/>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9EC55A6-C88F-428C-A4EC-351B0BF68E34}">
  <ds:schemaRefs>
    <ds:schemaRef ds:uri="http://purl.org/dc/elements/1.1/"/>
    <ds:schemaRef ds:uri="http://schemas.microsoft.com/office/2006/metadata/properties"/>
    <ds:schemaRef ds:uri="http://schemas.openxmlformats.org/package/2006/metadata/core-properties"/>
    <ds:schemaRef ds:uri="http://purl.org/dc/terms/"/>
    <ds:schemaRef ds:uri="http://schemas.microsoft.com/office/infopath/2007/PartnerControls"/>
    <ds:schemaRef ds:uri="http://schemas.microsoft.com/office/2006/documentManagement/types"/>
    <ds:schemaRef ds:uri="a9665e59-909a-45f8-b297-b70e6ff27f2d"/>
    <ds:schemaRef ds:uri="9b640470-376e-4d9d-bf15-76a1f573d723"/>
    <ds:schemaRef ds:uri="http://www.w3.org/XML/1998/namespace"/>
    <ds:schemaRef ds:uri="http://purl.org/dc/dcmitype/"/>
  </ds:schemaRefs>
</ds:datastoreItem>
</file>

<file path=customXml/itemProps2.xml><?xml version="1.0" encoding="utf-8"?>
<ds:datastoreItem xmlns:ds="http://schemas.openxmlformats.org/officeDocument/2006/customXml" ds:itemID="{7D855665-601B-4E3B-B54C-E244A7D7B122}">
  <ds:schemaRefs>
    <ds:schemaRef ds:uri="http://schemas.microsoft.com/sharepoint/v3/contenttype/forms"/>
  </ds:schemaRefs>
</ds:datastoreItem>
</file>

<file path=customXml/itemProps3.xml><?xml version="1.0" encoding="utf-8"?>
<ds:datastoreItem xmlns:ds="http://schemas.openxmlformats.org/officeDocument/2006/customXml" ds:itemID="{9252B4CD-3503-41AE-BE8D-1A1AFAF7AD0B}">
  <ds:schemaRefs>
    <ds:schemaRef ds:uri="9b640470-376e-4d9d-bf15-76a1f573d723"/>
    <ds:schemaRef ds:uri="a9665e59-909a-45f8-b297-b70e6ff27f2d"/>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2336</TotalTime>
  <Words>1743</Words>
  <Application>Microsoft Office PowerPoint</Application>
  <PresentationFormat>Bredbild</PresentationFormat>
  <Paragraphs>163</Paragraphs>
  <Slides>13</Slides>
  <Notes>6</Notes>
  <HiddenSlides>2</HiddenSlides>
  <MMClips>0</MMClips>
  <ScaleCrop>false</ScaleCrop>
  <HeadingPairs>
    <vt:vector size="6" baseType="variant">
      <vt:variant>
        <vt:lpstr>Använt teckensnitt</vt:lpstr>
      </vt:variant>
      <vt:variant>
        <vt:i4>6</vt:i4>
      </vt:variant>
      <vt:variant>
        <vt:lpstr>Tema</vt:lpstr>
      </vt:variant>
      <vt:variant>
        <vt:i4>1</vt:i4>
      </vt:variant>
      <vt:variant>
        <vt:lpstr>Bildrubriker</vt:lpstr>
      </vt:variant>
      <vt:variant>
        <vt:i4>13</vt:i4>
      </vt:variant>
    </vt:vector>
  </HeadingPairs>
  <TitlesOfParts>
    <vt:vector size="20" baseType="lpstr">
      <vt:lpstr>Arial</vt:lpstr>
      <vt:lpstr>Calibri</vt:lpstr>
      <vt:lpstr>Courier New</vt:lpstr>
      <vt:lpstr>Symbol</vt:lpstr>
      <vt:lpstr>Verdana</vt:lpstr>
      <vt:lpstr>Wingdings</vt:lpstr>
      <vt:lpstr>1_Anpassad formgivning</vt:lpstr>
      <vt:lpstr>Vårdtjänst Tillämpningsområden </vt:lpstr>
      <vt:lpstr>Vårdtjänst</vt:lpstr>
      <vt:lpstr>Grundläggande principer</vt:lpstr>
      <vt:lpstr>Vårdtjänstens utveckling</vt:lpstr>
      <vt:lpstr>Begreppsmodell</vt:lpstr>
      <vt:lpstr>PowerPoint-presentation</vt:lpstr>
      <vt:lpstr>PowerPoint-presentation</vt:lpstr>
      <vt:lpstr>Informationsmodell</vt:lpstr>
      <vt:lpstr>Vårdtjänster ur ett utförarperspektiv</vt:lpstr>
      <vt:lpstr>Verksamhetskoder</vt:lpstr>
      <vt:lpstr>Olika aktörer  (vem gör vad och hur ser samarbetet ut?)</vt:lpstr>
      <vt:lpstr>Modellernas användningsområde</vt:lpstr>
      <vt:lpstr>Verksamhetskoder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PowerPoint-presentation</dc:title>
  <dc:creator>Henrik Andersson</dc:creator>
  <cp:lastModifiedBy>Klas Blomqvist</cp:lastModifiedBy>
  <cp:revision>29</cp:revision>
  <dcterms:created xsi:type="dcterms:W3CDTF">2023-01-26T13:43:59Z</dcterms:created>
  <dcterms:modified xsi:type="dcterms:W3CDTF">2023-04-03T15:53:34Z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0x0101006C7038AD22DFF7449976A0926FC7548D</vt:lpwstr>
  </property>
  <property fmtid="{D5CDD505-2E9C-101B-9397-08002B2CF9AE}" pid="3" name="MediaServiceImageTags">
    <vt:lpwstr/>
  </property>
</Properties>
</file>