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0"/>
  </p:notesMasterIdLst>
  <p:handoutMasterIdLst>
    <p:handoutMasterId r:id="rId41"/>
  </p:handoutMasterIdLst>
  <p:sldIdLst>
    <p:sldId id="259" r:id="rId5"/>
    <p:sldId id="263" r:id="rId6"/>
    <p:sldId id="338" r:id="rId7"/>
    <p:sldId id="316" r:id="rId8"/>
    <p:sldId id="347" r:id="rId9"/>
    <p:sldId id="352" r:id="rId10"/>
    <p:sldId id="354" r:id="rId11"/>
    <p:sldId id="355" r:id="rId12"/>
    <p:sldId id="361" r:id="rId13"/>
    <p:sldId id="333" r:id="rId14"/>
    <p:sldId id="332" r:id="rId15"/>
    <p:sldId id="256" r:id="rId16"/>
    <p:sldId id="257" r:id="rId17"/>
    <p:sldId id="258" r:id="rId18"/>
    <p:sldId id="358" r:id="rId19"/>
    <p:sldId id="260" r:id="rId20"/>
    <p:sldId id="359" r:id="rId21"/>
    <p:sldId id="322" r:id="rId22"/>
    <p:sldId id="325" r:id="rId23"/>
    <p:sldId id="360" r:id="rId24"/>
    <p:sldId id="320" r:id="rId25"/>
    <p:sldId id="335" r:id="rId26"/>
    <p:sldId id="302" r:id="rId27"/>
    <p:sldId id="317" r:id="rId28"/>
    <p:sldId id="324" r:id="rId29"/>
    <p:sldId id="327" r:id="rId30"/>
    <p:sldId id="323" r:id="rId31"/>
    <p:sldId id="343" r:id="rId32"/>
    <p:sldId id="344" r:id="rId33"/>
    <p:sldId id="342" r:id="rId34"/>
    <p:sldId id="346" r:id="rId35"/>
    <p:sldId id="339" r:id="rId36"/>
    <p:sldId id="353" r:id="rId37"/>
    <p:sldId id="341" r:id="rId38"/>
    <p:sldId id="261" r:id="rId3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ktioner" id="{6E6E6ECD-356C-4D49-9D22-22C3E7AF66C1}">
          <p14:sldIdLst/>
        </p14:section>
        <p14:section name="Presentation" id="{B972C155-D5BF-46A7-B591-A42909CFC1FA}">
          <p14:sldIdLst>
            <p14:sldId id="259"/>
            <p14:sldId id="263"/>
            <p14:sldId id="338"/>
            <p14:sldId id="316"/>
            <p14:sldId id="347"/>
            <p14:sldId id="352"/>
            <p14:sldId id="354"/>
            <p14:sldId id="355"/>
            <p14:sldId id="361"/>
            <p14:sldId id="333"/>
            <p14:sldId id="332"/>
            <p14:sldId id="256"/>
            <p14:sldId id="257"/>
            <p14:sldId id="258"/>
            <p14:sldId id="358"/>
            <p14:sldId id="260"/>
            <p14:sldId id="359"/>
            <p14:sldId id="322"/>
            <p14:sldId id="325"/>
            <p14:sldId id="360"/>
            <p14:sldId id="320"/>
            <p14:sldId id="335"/>
            <p14:sldId id="302"/>
            <p14:sldId id="317"/>
            <p14:sldId id="324"/>
            <p14:sldId id="327"/>
            <p14:sldId id="323"/>
            <p14:sldId id="343"/>
            <p14:sldId id="344"/>
            <p14:sldId id="342"/>
            <p14:sldId id="346"/>
            <p14:sldId id="339"/>
            <p14:sldId id="353"/>
            <p14:sldId id="341"/>
            <p14:sldId id="26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6C8FCA-4789-4D48-A242-DFB067558328}" v="473" dt="2023-04-03T09:07:08.146"/>
    <p1510:client id="{DFAD20FB-367B-4DC3-B4F0-922E523E5005}" v="2082" dt="2023-04-04T06:33:22.543"/>
  </p1510:revLst>
</p1510:revInfo>
</file>

<file path=ppt/tableStyles.xml><?xml version="1.0" encoding="utf-8"?>
<a:tblStyleLst xmlns:a="http://schemas.openxmlformats.org/drawingml/2006/main" def="{69012ECD-51FC-41F1-AA8D-1B2483CD663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just format 2 - Dekorfärg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so Ulrika" userId="e37a5278-80e3-4be6-a67b-00d242ed224c" providerId="ADAL" clId="{5B6C8FCA-4789-4D48-A242-DFB067558328}"/>
    <pc:docChg chg="modSld sldOrd">
      <pc:chgData name="Paso Ulrika" userId="e37a5278-80e3-4be6-a67b-00d242ed224c" providerId="ADAL" clId="{5B6C8FCA-4789-4D48-A242-DFB067558328}" dt="2023-04-04T05:57:44.558" v="6" actId="14100"/>
      <pc:docMkLst>
        <pc:docMk/>
      </pc:docMkLst>
      <pc:sldChg chg="ord">
        <pc:chgData name="Paso Ulrika" userId="e37a5278-80e3-4be6-a67b-00d242ed224c" providerId="ADAL" clId="{5B6C8FCA-4789-4D48-A242-DFB067558328}" dt="2023-04-04T05:43:54.035" v="1"/>
        <pc:sldMkLst>
          <pc:docMk/>
          <pc:sldMk cId="746770701" sldId="302"/>
        </pc:sldMkLst>
      </pc:sldChg>
      <pc:sldChg chg="ord">
        <pc:chgData name="Paso Ulrika" userId="e37a5278-80e3-4be6-a67b-00d242ed224c" providerId="ADAL" clId="{5B6C8FCA-4789-4D48-A242-DFB067558328}" dt="2023-04-04T05:52:49.042" v="5"/>
        <pc:sldMkLst>
          <pc:docMk/>
          <pc:sldMk cId="1418471982" sldId="323"/>
        </pc:sldMkLst>
      </pc:sldChg>
      <pc:sldChg chg="ord">
        <pc:chgData name="Paso Ulrika" userId="e37a5278-80e3-4be6-a67b-00d242ed224c" providerId="ADAL" clId="{5B6C8FCA-4789-4D48-A242-DFB067558328}" dt="2023-04-04T05:47:21.921" v="3"/>
        <pc:sldMkLst>
          <pc:docMk/>
          <pc:sldMk cId="2572332641" sldId="327"/>
        </pc:sldMkLst>
      </pc:sldChg>
      <pc:sldChg chg="modSp mod">
        <pc:chgData name="Paso Ulrika" userId="e37a5278-80e3-4be6-a67b-00d242ed224c" providerId="ADAL" clId="{5B6C8FCA-4789-4D48-A242-DFB067558328}" dt="2023-04-04T05:57:44.558" v="6" actId="14100"/>
        <pc:sldMkLst>
          <pc:docMk/>
          <pc:sldMk cId="3894147083" sldId="353"/>
        </pc:sldMkLst>
        <pc:spChg chg="mod">
          <ac:chgData name="Paso Ulrika" userId="e37a5278-80e3-4be6-a67b-00d242ed224c" providerId="ADAL" clId="{5B6C8FCA-4789-4D48-A242-DFB067558328}" dt="2023-04-04T05:57:44.558" v="6" actId="14100"/>
          <ac:spMkLst>
            <pc:docMk/>
            <pc:sldMk cId="3894147083" sldId="353"/>
            <ac:spMk id="2" creationId="{15DF93BD-3E80-4874-8C68-13A1C3214688}"/>
          </ac:spMkLst>
        </pc:spChg>
      </pc:sldChg>
    </pc:docChg>
  </pc:docChgLst>
  <pc:docChgLst>
    <pc:chgData name="Asp Annika" userId="fd9f1b9a-6093-417e-924c-729ab83db3b2" providerId="ADAL" clId="{DFAD20FB-367B-4DC3-B4F0-922E523E5005}"/>
    <pc:docChg chg="modSld">
      <pc:chgData name="Asp Annika" userId="fd9f1b9a-6093-417e-924c-729ab83db3b2" providerId="ADAL" clId="{DFAD20FB-367B-4DC3-B4F0-922E523E5005}" dt="2023-04-04T06:38:23.244" v="24" actId="729"/>
      <pc:docMkLst>
        <pc:docMk/>
      </pc:docMkLst>
      <pc:sldChg chg="mod modShow">
        <pc:chgData name="Asp Annika" userId="fd9f1b9a-6093-417e-924c-729ab83db3b2" providerId="ADAL" clId="{DFAD20FB-367B-4DC3-B4F0-922E523E5005}" dt="2023-04-04T06:38:23.244" v="24" actId="729"/>
        <pc:sldMkLst>
          <pc:docMk/>
          <pc:sldMk cId="2482670108" sldId="257"/>
        </pc:sldMkLst>
      </pc:sldChg>
      <pc:sldChg chg="modSp mod">
        <pc:chgData name="Asp Annika" userId="fd9f1b9a-6093-417e-924c-729ab83db3b2" providerId="ADAL" clId="{DFAD20FB-367B-4DC3-B4F0-922E523E5005}" dt="2023-04-04T06:37:29.537" v="23" actId="255"/>
        <pc:sldMkLst>
          <pc:docMk/>
          <pc:sldMk cId="1187264346" sldId="347"/>
        </pc:sldMkLst>
        <pc:spChg chg="mod">
          <ac:chgData name="Asp Annika" userId="fd9f1b9a-6093-417e-924c-729ab83db3b2" providerId="ADAL" clId="{DFAD20FB-367B-4DC3-B4F0-922E523E5005}" dt="2023-04-04T06:37:29.537" v="23" actId="255"/>
          <ac:spMkLst>
            <pc:docMk/>
            <pc:sldMk cId="1187264346" sldId="347"/>
            <ac:spMk id="3" creationId="{686CE5AA-2A41-4489-BD94-90874EA8351C}"/>
          </ac:spMkLst>
        </pc:spChg>
      </pc:sldChg>
      <pc:sldChg chg="modSp mod">
        <pc:chgData name="Asp Annika" userId="fd9f1b9a-6093-417e-924c-729ab83db3b2" providerId="ADAL" clId="{DFAD20FB-367B-4DC3-B4F0-922E523E5005}" dt="2023-04-04T06:37:17.416" v="22"/>
        <pc:sldMkLst>
          <pc:docMk/>
          <pc:sldMk cId="2092810633" sldId="352"/>
        </pc:sldMkLst>
        <pc:spChg chg="mod">
          <ac:chgData name="Asp Annika" userId="fd9f1b9a-6093-417e-924c-729ab83db3b2" providerId="ADAL" clId="{DFAD20FB-367B-4DC3-B4F0-922E523E5005}" dt="2023-04-04T06:37:17.416" v="22"/>
          <ac:spMkLst>
            <pc:docMk/>
            <pc:sldMk cId="2092810633" sldId="352"/>
            <ac:spMk id="3" creationId="{686CE5AA-2A41-4489-BD94-90874EA8351C}"/>
          </ac:spMkLst>
        </pc:spChg>
      </pc:sldChg>
      <pc:sldChg chg="modSp mod">
        <pc:chgData name="Asp Annika" userId="fd9f1b9a-6093-417e-924c-729ab83db3b2" providerId="ADAL" clId="{DFAD20FB-367B-4DC3-B4F0-922E523E5005}" dt="2023-04-04T06:37:11.717" v="19" actId="20577"/>
        <pc:sldMkLst>
          <pc:docMk/>
          <pc:sldMk cId="3122204299" sldId="354"/>
        </pc:sldMkLst>
        <pc:spChg chg="mod">
          <ac:chgData name="Asp Annika" userId="fd9f1b9a-6093-417e-924c-729ab83db3b2" providerId="ADAL" clId="{DFAD20FB-367B-4DC3-B4F0-922E523E5005}" dt="2023-04-04T06:37:11.717" v="19" actId="20577"/>
          <ac:spMkLst>
            <pc:docMk/>
            <pc:sldMk cId="3122204299" sldId="354"/>
            <ac:spMk id="3" creationId="{686CE5AA-2A41-4489-BD94-90874EA8351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A806C2ED-7FEF-CA9D-165B-4D962EE4AA0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Platshållare för datum 2">
            <a:extLst>
              <a:ext uri="{FF2B5EF4-FFF2-40B4-BE49-F238E27FC236}">
                <a16:creationId xmlns:a16="http://schemas.microsoft.com/office/drawing/2014/main" id="{AA80074C-4C24-1F95-F815-7E2C1A3D2F1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061016-CE19-4967-9B51-2E673CC7D778}" type="datetimeFigureOut">
              <a:rPr lang="en-US" smtClean="0"/>
              <a:t>4/4/2023</a:t>
            </a:fld>
            <a:endParaRPr lang="en-US"/>
          </a:p>
        </p:txBody>
      </p:sp>
      <p:sp>
        <p:nvSpPr>
          <p:cNvPr id="4" name="Platshållare för sidfot 3">
            <a:extLst>
              <a:ext uri="{FF2B5EF4-FFF2-40B4-BE49-F238E27FC236}">
                <a16:creationId xmlns:a16="http://schemas.microsoft.com/office/drawing/2014/main" id="{8FF900D2-2D53-00A5-8EC0-B412AA9DD84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Platshållare för bildnummer 4">
            <a:extLst>
              <a:ext uri="{FF2B5EF4-FFF2-40B4-BE49-F238E27FC236}">
                <a16:creationId xmlns:a16="http://schemas.microsoft.com/office/drawing/2014/main" id="{72858D45-9C90-B3D8-3730-BA62937DF1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005FE7-C170-4290-A6B2-5438352232EB}" type="slidenum">
              <a:rPr lang="en-US" smtClean="0"/>
              <a:t>‹#›</a:t>
            </a:fld>
            <a:endParaRPr lang="en-US"/>
          </a:p>
        </p:txBody>
      </p:sp>
    </p:spTree>
    <p:extLst>
      <p:ext uri="{BB962C8B-B14F-4D97-AF65-F5344CB8AC3E}">
        <p14:creationId xmlns:p14="http://schemas.microsoft.com/office/powerpoint/2010/main" val="1688821667"/>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19C717-3409-4EE5-82A3-D86E820AAD84}" type="datetimeFigureOut">
              <a:rPr lang="en-US" smtClean="0"/>
              <a:t>4/4/2023</a:t>
            </a:fld>
            <a:endParaRPr lang="en-US"/>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7A6AC0-C95D-482C-BDAD-2366AE87EEA3}" type="slidenum">
              <a:rPr lang="en-US" smtClean="0"/>
              <a:t>‹#›</a:t>
            </a:fld>
            <a:endParaRPr lang="en-US"/>
          </a:p>
        </p:txBody>
      </p:sp>
    </p:spTree>
    <p:extLst>
      <p:ext uri="{BB962C8B-B14F-4D97-AF65-F5344CB8AC3E}">
        <p14:creationId xmlns:p14="http://schemas.microsoft.com/office/powerpoint/2010/main" val="1822857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367A6AC0-C95D-482C-BDAD-2366AE87EEA3}" type="slidenum">
              <a:rPr lang="sv-SE" smtClean="0"/>
              <a:t>1</a:t>
            </a:fld>
            <a:endParaRPr lang="sv-SE"/>
          </a:p>
        </p:txBody>
      </p:sp>
    </p:spTree>
    <p:extLst>
      <p:ext uri="{BB962C8B-B14F-4D97-AF65-F5344CB8AC3E}">
        <p14:creationId xmlns:p14="http://schemas.microsoft.com/office/powerpoint/2010/main" val="1587330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367A6AC0-C95D-482C-BDAD-2366AE87EEA3}" type="slidenum">
              <a:rPr lang="sv-SE" smtClean="0"/>
              <a:t>35</a:t>
            </a:fld>
            <a:endParaRPr lang="sv-SE"/>
          </a:p>
        </p:txBody>
      </p:sp>
    </p:spTree>
    <p:extLst>
      <p:ext uri="{BB962C8B-B14F-4D97-AF65-F5344CB8AC3E}">
        <p14:creationId xmlns:p14="http://schemas.microsoft.com/office/powerpoint/2010/main" val="3818712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367A6AC0-C95D-482C-BDAD-2366AE87EEA3}" type="slidenum">
              <a:rPr lang="en-US" smtClean="0"/>
              <a:t>9</a:t>
            </a:fld>
            <a:endParaRPr lang="en-US"/>
          </a:p>
        </p:txBody>
      </p:sp>
    </p:spTree>
    <p:extLst>
      <p:ext uri="{BB962C8B-B14F-4D97-AF65-F5344CB8AC3E}">
        <p14:creationId xmlns:p14="http://schemas.microsoft.com/office/powerpoint/2010/main" val="3124849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2023-02-21</a:t>
            </a:r>
          </a:p>
          <a:p>
            <a:r>
              <a:rPr lang="sv-SE"/>
              <a:t>I definitionen av </a:t>
            </a:r>
            <a:r>
              <a:rPr lang="sv-SE" i="1"/>
              <a:t>vårdtjänst</a:t>
            </a:r>
            <a:r>
              <a:rPr lang="sv-SE" i="0"/>
              <a:t> har vi ”aktivitet inom hälso- och sjukvård”. Det måste ju vara samma som </a:t>
            </a:r>
            <a:r>
              <a:rPr lang="sv-SE" i="1"/>
              <a:t>vårdaktivitet</a:t>
            </a:r>
            <a:r>
              <a:rPr lang="sv-SE" i="0"/>
              <a:t>? Så teoretiskt borde definitionen av </a:t>
            </a:r>
            <a:r>
              <a:rPr lang="sv-SE" i="1"/>
              <a:t>vårdtjänst</a:t>
            </a:r>
            <a:r>
              <a:rPr lang="sv-SE" i="0"/>
              <a:t> kunna lyda</a:t>
            </a:r>
          </a:p>
          <a:p>
            <a:r>
              <a:rPr lang="sv-SE" sz="1200"/>
              <a:t>vårdaktivitet som erbjuds för att tillgodose behov av hälso- och sjukvård hos invånare</a:t>
            </a:r>
          </a:p>
          <a:p>
            <a:r>
              <a:rPr lang="sv-SE" sz="1200"/>
              <a:t>Kan vi vinna något på att ha en term för det (</a:t>
            </a:r>
            <a:r>
              <a:rPr lang="sv-SE" sz="1200" i="1"/>
              <a:t>vårdaktivitet</a:t>
            </a:r>
            <a:r>
              <a:rPr lang="sv-SE" sz="1200"/>
              <a:t> i stället för </a:t>
            </a:r>
            <a:r>
              <a:rPr lang="sv-SE" sz="1200" i="1"/>
              <a:t>aktivitet inom hälso- och sjukvård</a:t>
            </a:r>
            <a:r>
              <a:rPr lang="sv-SE" sz="1200"/>
              <a:t>)?</a:t>
            </a:r>
          </a:p>
          <a:p>
            <a:endParaRPr lang="sv-SE" sz="120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2023-03: Tidigare definition av </a:t>
            </a:r>
            <a:r>
              <a:rPr lang="sv-SE" sz="1200" i="1"/>
              <a:t>vårdaktivitet</a:t>
            </a:r>
            <a:r>
              <a:rPr lang="sv-SE" sz="1200"/>
              <a:t> från TL m.fl.: </a:t>
            </a:r>
            <a:r>
              <a:rPr lang="sv-SE" sz="1200">
                <a:solidFill>
                  <a:srgbClr val="000000"/>
                </a:solidFill>
                <a:effectLst/>
                <a:latin typeface="Calibri" panose="020F0502020204030204" pitchFamily="34" charset="0"/>
                <a:ea typeface="Times New Roman" panose="02020603050405020304" pitchFamily="18" charset="0"/>
              </a:rPr>
              <a:t>aktivitet som avser att klarlägga, förbättra eller upprätthålla hälsotillstånd</a:t>
            </a:r>
            <a:endParaRPr lang="sv-SE" sz="1200"/>
          </a:p>
        </p:txBody>
      </p:sp>
      <p:sp>
        <p:nvSpPr>
          <p:cNvPr id="4" name="Platshållare för bildnummer 3"/>
          <p:cNvSpPr>
            <a:spLocks noGrp="1"/>
          </p:cNvSpPr>
          <p:nvPr>
            <p:ph type="sldNum" sz="quarter" idx="5"/>
          </p:nvPr>
        </p:nvSpPr>
        <p:spPr/>
        <p:txBody>
          <a:bodyPr/>
          <a:lstStyle/>
          <a:p>
            <a:fld id="{8B19303C-DC6E-46AD-8A49-89FC41580E96}" type="slidenum">
              <a:rPr lang="sv-SE" smtClean="0"/>
              <a:t>12</a:t>
            </a:fld>
            <a:endParaRPr lang="sv-SE"/>
          </a:p>
        </p:txBody>
      </p:sp>
    </p:spTree>
    <p:extLst>
      <p:ext uri="{BB962C8B-B14F-4D97-AF65-F5344CB8AC3E}">
        <p14:creationId xmlns:p14="http://schemas.microsoft.com/office/powerpoint/2010/main" val="1250504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2023-02-21</a:t>
            </a:r>
          </a:p>
          <a:p>
            <a:r>
              <a:rPr lang="sv-SE"/>
              <a:t>I definitionen av </a:t>
            </a:r>
            <a:r>
              <a:rPr lang="sv-SE" i="1"/>
              <a:t>vårdtjänst</a:t>
            </a:r>
            <a:r>
              <a:rPr lang="sv-SE" i="0"/>
              <a:t> har vi ”aktivitet inom hälso- och sjukvård”. Det måste ju vara samma som </a:t>
            </a:r>
            <a:r>
              <a:rPr lang="sv-SE" i="1"/>
              <a:t>vårdaktivitet</a:t>
            </a:r>
            <a:r>
              <a:rPr lang="sv-SE" i="0"/>
              <a:t>? Så teoretiskt borde definitionen av </a:t>
            </a:r>
            <a:r>
              <a:rPr lang="sv-SE" i="1"/>
              <a:t>vårdtjänst</a:t>
            </a:r>
            <a:r>
              <a:rPr lang="sv-SE" i="0"/>
              <a:t> kunna lyda</a:t>
            </a:r>
          </a:p>
          <a:p>
            <a:r>
              <a:rPr lang="sv-SE" sz="1200"/>
              <a:t>vårdaktivitet som erbjuds för att tillgodose behov av hälso- och sjukvård hos invånare</a:t>
            </a:r>
          </a:p>
          <a:p>
            <a:r>
              <a:rPr lang="sv-SE" sz="1200"/>
              <a:t>Kan vi vinna något på att ha en term för det (</a:t>
            </a:r>
            <a:r>
              <a:rPr lang="sv-SE" sz="1200" i="1"/>
              <a:t>vårdaktivitet</a:t>
            </a:r>
            <a:r>
              <a:rPr lang="sv-SE" sz="1200"/>
              <a:t> i stället för </a:t>
            </a:r>
            <a:r>
              <a:rPr lang="sv-SE" sz="1200" i="1"/>
              <a:t>aktivitet inom hälso- och sjukvård</a:t>
            </a:r>
            <a:r>
              <a:rPr lang="sv-SE" sz="1200"/>
              <a:t>)?</a:t>
            </a:r>
          </a:p>
          <a:p>
            <a:endParaRPr lang="sv-SE" sz="120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2023-03: Tidigare definition av </a:t>
            </a:r>
            <a:r>
              <a:rPr lang="sv-SE" sz="1200" i="1"/>
              <a:t>vårdaktivitet</a:t>
            </a:r>
            <a:r>
              <a:rPr lang="sv-SE" sz="1200"/>
              <a:t> från TL m.fl.: </a:t>
            </a:r>
            <a:r>
              <a:rPr lang="sv-SE" sz="1200">
                <a:solidFill>
                  <a:srgbClr val="000000"/>
                </a:solidFill>
                <a:effectLst/>
                <a:latin typeface="Calibri" panose="020F0502020204030204" pitchFamily="34" charset="0"/>
                <a:ea typeface="Times New Roman" panose="02020603050405020304" pitchFamily="18" charset="0"/>
              </a:rPr>
              <a:t>aktivitet som avser att klarlägga, förbättra eller upprätthålla hälsotillstånd</a:t>
            </a:r>
            <a:endParaRPr lang="sv-SE" sz="1200"/>
          </a:p>
        </p:txBody>
      </p:sp>
      <p:sp>
        <p:nvSpPr>
          <p:cNvPr id="4" name="Platshållare för bildnummer 3"/>
          <p:cNvSpPr>
            <a:spLocks noGrp="1"/>
          </p:cNvSpPr>
          <p:nvPr>
            <p:ph type="sldNum" sz="quarter" idx="5"/>
          </p:nvPr>
        </p:nvSpPr>
        <p:spPr/>
        <p:txBody>
          <a:bodyPr/>
          <a:lstStyle/>
          <a:p>
            <a:fld id="{8B19303C-DC6E-46AD-8A49-89FC41580E96}" type="slidenum">
              <a:rPr lang="sv-SE" smtClean="0"/>
              <a:t>13</a:t>
            </a:fld>
            <a:endParaRPr lang="sv-SE"/>
          </a:p>
        </p:txBody>
      </p:sp>
    </p:spTree>
    <p:extLst>
      <p:ext uri="{BB962C8B-B14F-4D97-AF65-F5344CB8AC3E}">
        <p14:creationId xmlns:p14="http://schemas.microsoft.com/office/powerpoint/2010/main" val="2629632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2023-02-21</a:t>
            </a:r>
          </a:p>
          <a:p>
            <a:r>
              <a:rPr lang="sv-SE"/>
              <a:t>I definitionen av </a:t>
            </a:r>
            <a:r>
              <a:rPr lang="sv-SE" i="1"/>
              <a:t>vårdtjänst</a:t>
            </a:r>
            <a:r>
              <a:rPr lang="sv-SE" i="0"/>
              <a:t> har vi ”aktivitet inom hälso- och sjukvård”. Det måste ju vara samma som </a:t>
            </a:r>
            <a:r>
              <a:rPr lang="sv-SE" i="1"/>
              <a:t>vårdaktivitet</a:t>
            </a:r>
            <a:r>
              <a:rPr lang="sv-SE" i="0"/>
              <a:t>? Så teoretiskt borde definitionen av </a:t>
            </a:r>
            <a:r>
              <a:rPr lang="sv-SE" i="1"/>
              <a:t>vårdtjänst</a:t>
            </a:r>
            <a:r>
              <a:rPr lang="sv-SE" i="0"/>
              <a:t> kunna lyda</a:t>
            </a:r>
          </a:p>
          <a:p>
            <a:r>
              <a:rPr lang="sv-SE" sz="1200"/>
              <a:t>vårdaktivitet som erbjuds för att tillgodose behov av hälso- och sjukvård hos invånare</a:t>
            </a:r>
          </a:p>
          <a:p>
            <a:r>
              <a:rPr lang="sv-SE" sz="1200"/>
              <a:t>Kan vi vinna något på att ha en term för det (</a:t>
            </a:r>
            <a:r>
              <a:rPr lang="sv-SE" sz="1200" i="1"/>
              <a:t>vårdaktivitet</a:t>
            </a:r>
            <a:r>
              <a:rPr lang="sv-SE" sz="1200"/>
              <a:t> i stället för </a:t>
            </a:r>
            <a:r>
              <a:rPr lang="sv-SE" sz="1200" i="1"/>
              <a:t>aktivitet inom hälso- och sjukvård</a:t>
            </a:r>
            <a:r>
              <a:rPr lang="sv-SE" sz="1200"/>
              <a:t>)?</a:t>
            </a:r>
          </a:p>
          <a:p>
            <a:endParaRPr lang="sv-SE" sz="120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2023-03: Tidigare definition av </a:t>
            </a:r>
            <a:r>
              <a:rPr lang="sv-SE" sz="1200" i="1"/>
              <a:t>vårdaktivitet</a:t>
            </a:r>
            <a:r>
              <a:rPr lang="sv-SE" sz="1200"/>
              <a:t> från TL m.fl.: </a:t>
            </a:r>
            <a:r>
              <a:rPr lang="sv-SE" sz="1200">
                <a:solidFill>
                  <a:srgbClr val="000000"/>
                </a:solidFill>
                <a:effectLst/>
                <a:latin typeface="Calibri" panose="020F0502020204030204" pitchFamily="34" charset="0"/>
                <a:ea typeface="Times New Roman" panose="02020603050405020304" pitchFamily="18" charset="0"/>
              </a:rPr>
              <a:t>aktivitet som avser att klarlägga, förbättra eller upprätthålla hälsotillstånd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solidFill>
                  <a:srgbClr val="000000"/>
                </a:solidFill>
                <a:effectLst/>
                <a:latin typeface="Calibri" panose="020F0502020204030204" pitchFamily="34" charset="0"/>
              </a:rPr>
              <a:t>Lindskog &amp; Malmquist och SCT stavar det </a:t>
            </a:r>
            <a:r>
              <a:rPr lang="sv-SE" sz="1200" i="1">
                <a:solidFill>
                  <a:srgbClr val="000000"/>
                </a:solidFill>
                <a:effectLst/>
                <a:latin typeface="Calibri" panose="020F0502020204030204" pitchFamily="34" charset="0"/>
              </a:rPr>
              <a:t>uvulopalatofaryngoplastik</a:t>
            </a:r>
            <a:r>
              <a:rPr lang="sv-SE" sz="1200">
                <a:solidFill>
                  <a:srgbClr val="000000"/>
                </a:solidFill>
                <a:effectLst/>
                <a:latin typeface="Calibri" panose="020F0502020204030204" pitchFamily="34" charset="0"/>
              </a:rPr>
              <a:t>.</a:t>
            </a:r>
            <a:endParaRPr lang="sv-SE" sz="1200"/>
          </a:p>
        </p:txBody>
      </p:sp>
      <p:sp>
        <p:nvSpPr>
          <p:cNvPr id="4" name="Platshållare för bildnummer 3"/>
          <p:cNvSpPr>
            <a:spLocks noGrp="1"/>
          </p:cNvSpPr>
          <p:nvPr>
            <p:ph type="sldNum" sz="quarter" idx="5"/>
          </p:nvPr>
        </p:nvSpPr>
        <p:spPr/>
        <p:txBody>
          <a:bodyPr/>
          <a:lstStyle/>
          <a:p>
            <a:fld id="{8B19303C-DC6E-46AD-8A49-89FC41580E96}" type="slidenum">
              <a:rPr lang="sv-SE" smtClean="0"/>
              <a:t>14</a:t>
            </a:fld>
            <a:endParaRPr lang="sv-SE"/>
          </a:p>
        </p:txBody>
      </p:sp>
    </p:spTree>
    <p:extLst>
      <p:ext uri="{BB962C8B-B14F-4D97-AF65-F5344CB8AC3E}">
        <p14:creationId xmlns:p14="http://schemas.microsoft.com/office/powerpoint/2010/main" val="3672425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2023-02-21</a:t>
            </a:r>
          </a:p>
          <a:p>
            <a:r>
              <a:rPr lang="sv-SE"/>
              <a:t>I definitionen av </a:t>
            </a:r>
            <a:r>
              <a:rPr lang="sv-SE" i="1"/>
              <a:t>vårdtjänst</a:t>
            </a:r>
            <a:r>
              <a:rPr lang="sv-SE" i="0"/>
              <a:t> har vi ”aktivitet inom hälso- och sjukvård”. Det måste ju vara samma som </a:t>
            </a:r>
            <a:r>
              <a:rPr lang="sv-SE" i="1"/>
              <a:t>vårdaktivitet</a:t>
            </a:r>
            <a:r>
              <a:rPr lang="sv-SE" i="0"/>
              <a:t>? Så teoretiskt borde definitionen av </a:t>
            </a:r>
            <a:r>
              <a:rPr lang="sv-SE" i="1"/>
              <a:t>vårdtjänst</a:t>
            </a:r>
            <a:r>
              <a:rPr lang="sv-SE" i="0"/>
              <a:t> kunna lyda</a:t>
            </a:r>
          </a:p>
          <a:p>
            <a:r>
              <a:rPr lang="sv-SE" sz="1200"/>
              <a:t>vårdaktivitet som erbjuds för att tillgodose behov av hälso- och sjukvård hos invånare</a:t>
            </a:r>
          </a:p>
          <a:p>
            <a:r>
              <a:rPr lang="sv-SE" sz="1200"/>
              <a:t>Kan vi vinna något på att ha en term för det (</a:t>
            </a:r>
            <a:r>
              <a:rPr lang="sv-SE" sz="1200" i="1"/>
              <a:t>vårdaktivitet</a:t>
            </a:r>
            <a:r>
              <a:rPr lang="sv-SE" sz="1200"/>
              <a:t> i stället för </a:t>
            </a:r>
            <a:r>
              <a:rPr lang="sv-SE" sz="1200" i="1"/>
              <a:t>aktivitet inom hälso- och sjukvård</a:t>
            </a:r>
            <a:r>
              <a:rPr lang="sv-SE" sz="1200"/>
              <a:t>)?</a:t>
            </a:r>
          </a:p>
          <a:p>
            <a:endParaRPr lang="sv-SE" sz="120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2023-03: Tidigare definition av </a:t>
            </a:r>
            <a:r>
              <a:rPr lang="sv-SE" sz="1200" i="1"/>
              <a:t>vårdaktivitet</a:t>
            </a:r>
            <a:r>
              <a:rPr lang="sv-SE" sz="1200"/>
              <a:t> från TL m.fl.: </a:t>
            </a:r>
            <a:r>
              <a:rPr lang="sv-SE" sz="1200">
                <a:solidFill>
                  <a:srgbClr val="000000"/>
                </a:solidFill>
                <a:effectLst/>
                <a:latin typeface="Calibri" panose="020F0502020204030204" pitchFamily="34" charset="0"/>
                <a:ea typeface="Times New Roman" panose="02020603050405020304" pitchFamily="18" charset="0"/>
              </a:rPr>
              <a:t>aktivitet som avser att klarlägga, förbättra eller upprätthålla hälsotillstånd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solidFill>
                  <a:srgbClr val="000000"/>
                </a:solidFill>
                <a:effectLst/>
                <a:latin typeface="Calibri" panose="020F0502020204030204" pitchFamily="34" charset="0"/>
              </a:rPr>
              <a:t>Lindskog &amp; Malmquist och SCT stavar det </a:t>
            </a:r>
            <a:r>
              <a:rPr lang="sv-SE" sz="1200" i="1">
                <a:solidFill>
                  <a:srgbClr val="000000"/>
                </a:solidFill>
                <a:effectLst/>
                <a:latin typeface="Calibri" panose="020F0502020204030204" pitchFamily="34" charset="0"/>
              </a:rPr>
              <a:t>uvulopalatofaryngoplastik</a:t>
            </a:r>
            <a:r>
              <a:rPr lang="sv-SE" sz="1200">
                <a:solidFill>
                  <a:srgbClr val="000000"/>
                </a:solidFill>
                <a:effectLst/>
                <a:latin typeface="Calibri" panose="020F0502020204030204" pitchFamily="34" charset="0"/>
              </a:rPr>
              <a:t>.</a:t>
            </a:r>
            <a:endParaRPr lang="sv-SE" sz="1200"/>
          </a:p>
        </p:txBody>
      </p:sp>
      <p:sp>
        <p:nvSpPr>
          <p:cNvPr id="4" name="Platshållare för bildnummer 3"/>
          <p:cNvSpPr>
            <a:spLocks noGrp="1"/>
          </p:cNvSpPr>
          <p:nvPr>
            <p:ph type="sldNum" sz="quarter" idx="5"/>
          </p:nvPr>
        </p:nvSpPr>
        <p:spPr/>
        <p:txBody>
          <a:bodyPr/>
          <a:lstStyle/>
          <a:p>
            <a:fld id="{8B19303C-DC6E-46AD-8A49-89FC41580E96}" type="slidenum">
              <a:rPr lang="sv-SE" smtClean="0"/>
              <a:t>15</a:t>
            </a:fld>
            <a:endParaRPr lang="sv-SE"/>
          </a:p>
        </p:txBody>
      </p:sp>
    </p:spTree>
    <p:extLst>
      <p:ext uri="{BB962C8B-B14F-4D97-AF65-F5344CB8AC3E}">
        <p14:creationId xmlns:p14="http://schemas.microsoft.com/office/powerpoint/2010/main" val="1651592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2023-02-21</a:t>
            </a:r>
          </a:p>
          <a:p>
            <a:r>
              <a:rPr lang="sv-SE"/>
              <a:t>I definitionen av </a:t>
            </a:r>
            <a:r>
              <a:rPr lang="sv-SE" i="1"/>
              <a:t>vårdtjänst</a:t>
            </a:r>
            <a:r>
              <a:rPr lang="sv-SE" i="0"/>
              <a:t> har vi ”aktivitet inom hälso- och sjukvård”. Det måste ju vara samma som </a:t>
            </a:r>
            <a:r>
              <a:rPr lang="sv-SE" i="1"/>
              <a:t>vårdaktivitet</a:t>
            </a:r>
            <a:r>
              <a:rPr lang="sv-SE" i="0"/>
              <a:t>? Så teoretiskt borde definitionen av </a:t>
            </a:r>
            <a:r>
              <a:rPr lang="sv-SE" i="1"/>
              <a:t>vårdtjänst</a:t>
            </a:r>
            <a:r>
              <a:rPr lang="sv-SE" i="0"/>
              <a:t> kunna lyda</a:t>
            </a:r>
          </a:p>
          <a:p>
            <a:r>
              <a:rPr lang="sv-SE" sz="1200"/>
              <a:t>vårdaktivitet som erbjuds för att tillgodose behov av hälso- och sjukvård hos invånare</a:t>
            </a:r>
          </a:p>
          <a:p>
            <a:r>
              <a:rPr lang="sv-SE" sz="1200"/>
              <a:t>Kan vi vinna något på att ha en term för det (</a:t>
            </a:r>
            <a:r>
              <a:rPr lang="sv-SE" sz="1200" i="1"/>
              <a:t>vårdaktivitet</a:t>
            </a:r>
            <a:r>
              <a:rPr lang="sv-SE" sz="1200"/>
              <a:t> i stället för </a:t>
            </a:r>
            <a:r>
              <a:rPr lang="sv-SE" sz="1200" i="1"/>
              <a:t>aktivitet inom hälso- och sjukvård</a:t>
            </a:r>
            <a:r>
              <a:rPr lang="sv-SE" sz="1200"/>
              <a:t>)?</a:t>
            </a:r>
          </a:p>
          <a:p>
            <a:endParaRPr lang="sv-SE" sz="120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2023-03: Tidigare definition av </a:t>
            </a:r>
            <a:r>
              <a:rPr lang="sv-SE" sz="1200" i="1"/>
              <a:t>vårdaktivitet</a:t>
            </a:r>
            <a:r>
              <a:rPr lang="sv-SE" sz="1200"/>
              <a:t> från TL m.fl.: </a:t>
            </a:r>
            <a:r>
              <a:rPr lang="sv-SE" sz="1200">
                <a:solidFill>
                  <a:srgbClr val="000000"/>
                </a:solidFill>
                <a:effectLst/>
                <a:latin typeface="Calibri" panose="020F0502020204030204" pitchFamily="34" charset="0"/>
                <a:ea typeface="Times New Roman" panose="02020603050405020304" pitchFamily="18" charset="0"/>
              </a:rPr>
              <a:t>aktivitet som avser att klarlägga, förbättra eller upprätthålla hälsotillstånd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solidFill>
                  <a:srgbClr val="000000"/>
                </a:solidFill>
                <a:effectLst/>
                <a:latin typeface="Calibri" panose="020F0502020204030204" pitchFamily="34" charset="0"/>
              </a:rPr>
              <a:t>Lindskog &amp; Malmquist och SCT stavar det </a:t>
            </a:r>
            <a:r>
              <a:rPr lang="sv-SE" sz="1200" i="1">
                <a:solidFill>
                  <a:srgbClr val="000000"/>
                </a:solidFill>
                <a:effectLst/>
                <a:latin typeface="Calibri" panose="020F0502020204030204" pitchFamily="34" charset="0"/>
              </a:rPr>
              <a:t>uvulopalatofaryngoplastik</a:t>
            </a:r>
            <a:r>
              <a:rPr lang="sv-SE" sz="1200">
                <a:solidFill>
                  <a:srgbClr val="000000"/>
                </a:solidFill>
                <a:effectLst/>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solidFill>
                  <a:srgbClr val="000000"/>
                </a:solidFill>
                <a:effectLst/>
                <a:latin typeface="Calibri" panose="020F0502020204030204" pitchFamily="34" charset="0"/>
              </a:rPr>
              <a:t>https://www.socialstyrelsen.se/globalassets/sharepoint-dokument/artikelkatalog/klassifikationer-och-koder/2016-9-25.pdf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solidFill>
                <a:srgbClr val="000000"/>
              </a:solidFill>
              <a:effectLst/>
              <a:latin typeface="Calibri" panose="020F0502020204030204" pitchFamily="34" charset="0"/>
            </a:endParaRPr>
          </a:p>
        </p:txBody>
      </p:sp>
      <p:sp>
        <p:nvSpPr>
          <p:cNvPr id="4" name="Platshållare för bildnummer 3"/>
          <p:cNvSpPr>
            <a:spLocks noGrp="1"/>
          </p:cNvSpPr>
          <p:nvPr>
            <p:ph type="sldNum" sz="quarter" idx="5"/>
          </p:nvPr>
        </p:nvSpPr>
        <p:spPr/>
        <p:txBody>
          <a:bodyPr/>
          <a:lstStyle/>
          <a:p>
            <a:fld id="{8B19303C-DC6E-46AD-8A49-89FC41580E96}" type="slidenum">
              <a:rPr lang="sv-SE" smtClean="0"/>
              <a:t>16</a:t>
            </a:fld>
            <a:endParaRPr lang="sv-SE"/>
          </a:p>
        </p:txBody>
      </p:sp>
    </p:spTree>
    <p:extLst>
      <p:ext uri="{BB962C8B-B14F-4D97-AF65-F5344CB8AC3E}">
        <p14:creationId xmlns:p14="http://schemas.microsoft.com/office/powerpoint/2010/main" val="1303985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2023-02-21</a:t>
            </a:r>
          </a:p>
          <a:p>
            <a:r>
              <a:rPr lang="sv-SE"/>
              <a:t>I definitionen av </a:t>
            </a:r>
            <a:r>
              <a:rPr lang="sv-SE" i="1"/>
              <a:t>vårdtjänst</a:t>
            </a:r>
            <a:r>
              <a:rPr lang="sv-SE" i="0"/>
              <a:t> har vi ”aktivitet inom hälso- och sjukvård”. Det måste ju vara samma som </a:t>
            </a:r>
            <a:r>
              <a:rPr lang="sv-SE" i="1"/>
              <a:t>vårdaktivitet</a:t>
            </a:r>
            <a:r>
              <a:rPr lang="sv-SE" i="0"/>
              <a:t>? Så teoretiskt borde definitionen av </a:t>
            </a:r>
            <a:r>
              <a:rPr lang="sv-SE" i="1"/>
              <a:t>vårdtjänst</a:t>
            </a:r>
            <a:r>
              <a:rPr lang="sv-SE" i="0"/>
              <a:t> kunna lyda</a:t>
            </a:r>
          </a:p>
          <a:p>
            <a:r>
              <a:rPr lang="sv-SE" sz="1200"/>
              <a:t>vårdaktivitet som erbjuds för att tillgodose behov av hälso- och sjukvård hos invånare</a:t>
            </a:r>
          </a:p>
          <a:p>
            <a:r>
              <a:rPr lang="sv-SE" sz="1200"/>
              <a:t>Kan vi vinna något på att ha en term för det (</a:t>
            </a:r>
            <a:r>
              <a:rPr lang="sv-SE" sz="1200" i="1"/>
              <a:t>vårdaktivitet</a:t>
            </a:r>
            <a:r>
              <a:rPr lang="sv-SE" sz="1200"/>
              <a:t> i stället för </a:t>
            </a:r>
            <a:r>
              <a:rPr lang="sv-SE" sz="1200" i="1"/>
              <a:t>aktivitet inom hälso- och sjukvård</a:t>
            </a:r>
            <a:r>
              <a:rPr lang="sv-SE" sz="1200"/>
              <a:t>)?</a:t>
            </a:r>
          </a:p>
          <a:p>
            <a:endParaRPr lang="sv-SE" sz="120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2023-03: Tidigare definition av </a:t>
            </a:r>
            <a:r>
              <a:rPr lang="sv-SE" sz="1200" i="1"/>
              <a:t>vårdaktivitet</a:t>
            </a:r>
            <a:r>
              <a:rPr lang="sv-SE" sz="1200"/>
              <a:t> från TL m.fl.: </a:t>
            </a:r>
            <a:r>
              <a:rPr lang="sv-SE" sz="1200">
                <a:solidFill>
                  <a:srgbClr val="000000"/>
                </a:solidFill>
                <a:effectLst/>
                <a:latin typeface="Calibri" panose="020F0502020204030204" pitchFamily="34" charset="0"/>
                <a:ea typeface="Times New Roman" panose="02020603050405020304" pitchFamily="18" charset="0"/>
              </a:rPr>
              <a:t>aktivitet som avser att klarlägga, förbättra eller upprätthålla hälsotillstånd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solidFill>
                  <a:srgbClr val="000000"/>
                </a:solidFill>
                <a:effectLst/>
                <a:latin typeface="Calibri" panose="020F0502020204030204" pitchFamily="34" charset="0"/>
              </a:rPr>
              <a:t>Lindskog &amp; Malmquist och SCT stavar det </a:t>
            </a:r>
            <a:r>
              <a:rPr lang="sv-SE" sz="1200" i="1">
                <a:solidFill>
                  <a:srgbClr val="000000"/>
                </a:solidFill>
                <a:effectLst/>
                <a:latin typeface="Calibri" panose="020F0502020204030204" pitchFamily="34" charset="0"/>
              </a:rPr>
              <a:t>uvulopalatofaryngoplastik</a:t>
            </a:r>
            <a:r>
              <a:rPr lang="sv-SE" sz="1200">
                <a:solidFill>
                  <a:srgbClr val="000000"/>
                </a:solidFill>
                <a:effectLst/>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solidFill>
                  <a:srgbClr val="000000"/>
                </a:solidFill>
                <a:effectLst/>
                <a:latin typeface="Calibri" panose="020F0502020204030204" pitchFamily="34" charset="0"/>
              </a:rPr>
              <a:t>https://www.socialstyrelsen.se/globalassets/sharepoint-dokument/artikelkatalog/klassifikationer-och-koder/2016-9-25.pdf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solidFill>
                <a:srgbClr val="000000"/>
              </a:solidFill>
              <a:effectLst/>
              <a:latin typeface="Calibri" panose="020F0502020204030204" pitchFamily="34" charset="0"/>
            </a:endParaRPr>
          </a:p>
        </p:txBody>
      </p:sp>
      <p:sp>
        <p:nvSpPr>
          <p:cNvPr id="4" name="Platshållare för bildnummer 3"/>
          <p:cNvSpPr>
            <a:spLocks noGrp="1"/>
          </p:cNvSpPr>
          <p:nvPr>
            <p:ph type="sldNum" sz="quarter" idx="5"/>
          </p:nvPr>
        </p:nvSpPr>
        <p:spPr/>
        <p:txBody>
          <a:bodyPr/>
          <a:lstStyle/>
          <a:p>
            <a:fld id="{8B19303C-DC6E-46AD-8A49-89FC41580E96}" type="slidenum">
              <a:rPr lang="sv-SE" smtClean="0"/>
              <a:t>17</a:t>
            </a:fld>
            <a:endParaRPr lang="sv-SE"/>
          </a:p>
        </p:txBody>
      </p:sp>
    </p:spTree>
    <p:extLst>
      <p:ext uri="{BB962C8B-B14F-4D97-AF65-F5344CB8AC3E}">
        <p14:creationId xmlns:p14="http://schemas.microsoft.com/office/powerpoint/2010/main" val="9768337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367A6AC0-C95D-482C-BDAD-2366AE87EEA3}" type="slidenum">
              <a:rPr lang="sv-SE" smtClean="0"/>
              <a:t>23</a:t>
            </a:fld>
            <a:endParaRPr lang="sv-SE"/>
          </a:p>
        </p:txBody>
      </p:sp>
    </p:spTree>
    <p:extLst>
      <p:ext uri="{BB962C8B-B14F-4D97-AF65-F5344CB8AC3E}">
        <p14:creationId xmlns:p14="http://schemas.microsoft.com/office/powerpoint/2010/main" val="29842706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www.inera.se/"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Rubrikbild">
    <p:bg>
      <p:bgPr>
        <a:solidFill>
          <a:schemeClr val="accent1"/>
        </a:solidFill>
        <a:effectLst/>
      </p:bgPr>
    </p:bg>
    <p:spTree>
      <p:nvGrpSpPr>
        <p:cNvPr id="1" name=""/>
        <p:cNvGrpSpPr/>
        <p:nvPr/>
      </p:nvGrpSpPr>
      <p:grpSpPr>
        <a:xfrm>
          <a:off x="0" y="0"/>
          <a:ext cx="0" cy="0"/>
          <a:chOff x="0" y="0"/>
          <a:chExt cx="0" cy="0"/>
        </a:xfrm>
      </p:grpSpPr>
      <p:sp>
        <p:nvSpPr>
          <p:cNvPr id="15" name="Frihandsfigur: Form 14">
            <a:extLst>
              <a:ext uri="{FF2B5EF4-FFF2-40B4-BE49-F238E27FC236}">
                <a16:creationId xmlns:a16="http://schemas.microsoft.com/office/drawing/2014/main" id="{4FC343B9-814A-4AEA-A126-847B7570D6D9}"/>
              </a:ext>
            </a:extLst>
          </p:cNvPr>
          <p:cNvSpPr/>
          <p:nvPr userDrawn="1"/>
        </p:nvSpPr>
        <p:spPr>
          <a:xfrm>
            <a:off x="4545728" y="4782787"/>
            <a:ext cx="4114799" cy="2073753"/>
          </a:xfrm>
          <a:custGeom>
            <a:avLst/>
            <a:gdLst>
              <a:gd name="connsiteX0" fmla="*/ 1897979 w 3795957"/>
              <a:gd name="connsiteY0" fmla="*/ 0 h 1913065"/>
              <a:gd name="connsiteX1" fmla="*/ 3795957 w 3795957"/>
              <a:gd name="connsiteY1" fmla="*/ 1897979 h 1913065"/>
              <a:gd name="connsiteX2" fmla="*/ 3795195 w 3795957"/>
              <a:gd name="connsiteY2" fmla="*/ 1913065 h 1913065"/>
              <a:gd name="connsiteX3" fmla="*/ 2599047 w 3795957"/>
              <a:gd name="connsiteY3" fmla="*/ 1913065 h 1913065"/>
              <a:gd name="connsiteX4" fmla="*/ 2586642 w 3795957"/>
              <a:gd name="connsiteY4" fmla="*/ 1790002 h 1913065"/>
              <a:gd name="connsiteX5" fmla="*/ 1897978 w 3795957"/>
              <a:gd name="connsiteY5" fmla="*/ 1228725 h 1913065"/>
              <a:gd name="connsiteX6" fmla="*/ 1209315 w 3795957"/>
              <a:gd name="connsiteY6" fmla="*/ 1790002 h 1913065"/>
              <a:gd name="connsiteX7" fmla="*/ 1196909 w 3795957"/>
              <a:gd name="connsiteY7" fmla="*/ 1913065 h 1913065"/>
              <a:gd name="connsiteX8" fmla="*/ 762 w 3795957"/>
              <a:gd name="connsiteY8" fmla="*/ 1913065 h 1913065"/>
              <a:gd name="connsiteX9" fmla="*/ 0 w 3795957"/>
              <a:gd name="connsiteY9" fmla="*/ 1897979 h 1913065"/>
              <a:gd name="connsiteX10" fmla="*/ 1897979 w 3795957"/>
              <a:gd name="connsiteY10" fmla="*/ 0 h 191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95957" h="1913065">
                <a:moveTo>
                  <a:pt x="1897979" y="0"/>
                </a:moveTo>
                <a:cubicBezTo>
                  <a:pt x="2946203" y="0"/>
                  <a:pt x="3795957" y="849754"/>
                  <a:pt x="3795957" y="1897979"/>
                </a:cubicBezTo>
                <a:lnTo>
                  <a:pt x="3795195" y="1913065"/>
                </a:lnTo>
                <a:lnTo>
                  <a:pt x="2599047" y="1913065"/>
                </a:lnTo>
                <a:lnTo>
                  <a:pt x="2586642" y="1790002"/>
                </a:lnTo>
                <a:cubicBezTo>
                  <a:pt x="2521095" y="1469682"/>
                  <a:pt x="2237676" y="1228725"/>
                  <a:pt x="1897978" y="1228725"/>
                </a:cubicBezTo>
                <a:cubicBezTo>
                  <a:pt x="1558281" y="1228725"/>
                  <a:pt x="1274862" y="1469682"/>
                  <a:pt x="1209315" y="1790002"/>
                </a:cubicBezTo>
                <a:lnTo>
                  <a:pt x="1196909" y="1913065"/>
                </a:lnTo>
                <a:lnTo>
                  <a:pt x="762" y="1913065"/>
                </a:lnTo>
                <a:lnTo>
                  <a:pt x="0" y="1897979"/>
                </a:lnTo>
                <a:cubicBezTo>
                  <a:pt x="0" y="849754"/>
                  <a:pt x="849754" y="0"/>
                  <a:pt x="1897979" y="0"/>
                </a:cubicBezTo>
                <a:close/>
              </a:path>
            </a:pathLst>
          </a:custGeom>
          <a:solidFill>
            <a:srgbClr val="7E2A4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p:nvPr>
        </p:nvSpPr>
        <p:spPr>
          <a:xfrm>
            <a:off x="891540" y="2206170"/>
            <a:ext cx="7343775" cy="1184601"/>
          </a:xfrm>
        </p:spPr>
        <p:txBody>
          <a:bodyPr anchor="b"/>
          <a:lstStyle>
            <a:lvl1pPr algn="l">
              <a:defRPr sz="4000">
                <a:solidFill>
                  <a:schemeClr val="accent2"/>
                </a:solidFill>
              </a:defRPr>
            </a:lvl1pPr>
          </a:lstStyle>
          <a:p>
            <a:r>
              <a:rPr lang="sv-SE"/>
              <a:t>Klicka här för att ändra mall för rubrikformat</a:t>
            </a:r>
            <a:endParaRPr lang="sv-SE" dirty="0"/>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p:nvPr>
        </p:nvSpPr>
        <p:spPr>
          <a:xfrm>
            <a:off x="914400" y="3724274"/>
            <a:ext cx="3468914" cy="1533525"/>
          </a:xfrm>
        </p:spPr>
        <p:txBody>
          <a:bodyPr/>
          <a:lstStyle>
            <a:lvl1pPr marL="0" indent="0" algn="l">
              <a:buNone/>
              <a:defRPr sz="18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sv-SE" dirty="0"/>
          </a:p>
        </p:txBody>
      </p:sp>
      <p:sp>
        <p:nvSpPr>
          <p:cNvPr id="4" name="Platshållare för datum 3">
            <a:extLst>
              <a:ext uri="{FF2B5EF4-FFF2-40B4-BE49-F238E27FC236}">
                <a16:creationId xmlns:a16="http://schemas.microsoft.com/office/drawing/2014/main" id="{9964F6B1-10EC-43D7-8A6F-B43A304B5901}"/>
              </a:ext>
            </a:extLst>
          </p:cNvPr>
          <p:cNvSpPr>
            <a:spLocks noGrp="1"/>
          </p:cNvSpPr>
          <p:nvPr>
            <p:ph type="dt" sz="half" idx="10"/>
          </p:nvPr>
        </p:nvSpPr>
        <p:spPr/>
        <p:txBody>
          <a:bodyPr/>
          <a:lstStyle/>
          <a:p>
            <a:fld id="{FD403CD0-842C-4BCD-83D3-BB78B185EE38}" type="datetimeFigureOut">
              <a:rPr lang="sv-SE" smtClean="0"/>
              <a:t>2023-04-04</a:t>
            </a:fld>
            <a:endParaRPr lang="sv-SE" dirty="0"/>
          </a:p>
        </p:txBody>
      </p:sp>
      <p:sp>
        <p:nvSpPr>
          <p:cNvPr id="5" name="Platshållare för sidfot 4">
            <a:extLst>
              <a:ext uri="{FF2B5EF4-FFF2-40B4-BE49-F238E27FC236}">
                <a16:creationId xmlns:a16="http://schemas.microsoft.com/office/drawing/2014/main" id="{637ACD31-1B3B-4C51-AAAF-B74C576BADD5}"/>
              </a:ext>
            </a:extLst>
          </p:cNvPr>
          <p:cNvSpPr>
            <a:spLocks noGrp="1"/>
          </p:cNvSpPr>
          <p:nvPr>
            <p:ph type="ftr" sz="quarter" idx="11"/>
          </p:nvPr>
        </p:nvSpPr>
        <p:spPr/>
        <p:txBody>
          <a:bodyPr/>
          <a:lstStyle/>
          <a:p>
            <a:endParaRPr lang="sv-SE" dirty="0"/>
          </a:p>
        </p:txBody>
      </p:sp>
      <p:sp>
        <p:nvSpPr>
          <p:cNvPr id="6" name="Platshållare för bildnummer 5">
            <a:extLst>
              <a:ext uri="{FF2B5EF4-FFF2-40B4-BE49-F238E27FC236}">
                <a16:creationId xmlns:a16="http://schemas.microsoft.com/office/drawing/2014/main" id="{81FD2A41-9C0C-486B-814D-D78D722ED64C}"/>
              </a:ext>
            </a:extLst>
          </p:cNvPr>
          <p:cNvSpPr>
            <a:spLocks noGrp="1"/>
          </p:cNvSpPr>
          <p:nvPr>
            <p:ph type="sldNum" sz="quarter" idx="12"/>
          </p:nvPr>
        </p:nvSpPr>
        <p:spPr/>
        <p:txBody>
          <a:bodyPr/>
          <a:lstStyle/>
          <a:p>
            <a:fld id="{AE086683-F536-42AB-ABBC-F4803DFE8DBC}" type="slidenum">
              <a:rPr lang="sv-SE" smtClean="0"/>
              <a:t>‹#›</a:t>
            </a:fld>
            <a:endParaRPr lang="sv-SE" dirty="0"/>
          </a:p>
        </p:txBody>
      </p:sp>
      <p:pic>
        <p:nvPicPr>
          <p:cNvPr id="10" name="Bild 9">
            <a:extLst>
              <a:ext uri="{FF2B5EF4-FFF2-40B4-BE49-F238E27FC236}">
                <a16:creationId xmlns:a16="http://schemas.microsoft.com/office/drawing/2014/main" id="{48510F77-D30F-1572-38C5-5FCEE01C10C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551193" y="5499912"/>
            <a:ext cx="1733549" cy="808581"/>
          </a:xfrm>
          <a:prstGeom prst="rect">
            <a:avLst/>
          </a:prstGeom>
        </p:spPr>
      </p:pic>
      <p:sp>
        <p:nvSpPr>
          <p:cNvPr id="24" name="textruta 23">
            <a:extLst>
              <a:ext uri="{FF2B5EF4-FFF2-40B4-BE49-F238E27FC236}">
                <a16:creationId xmlns:a16="http://schemas.microsoft.com/office/drawing/2014/main" id="{E704AA55-2B33-1B1E-6BD3-B1F950940721}"/>
              </a:ext>
            </a:extLst>
          </p:cNvPr>
          <p:cNvSpPr txBox="1"/>
          <p:nvPr userDrawn="1"/>
        </p:nvSpPr>
        <p:spPr>
          <a:xfrm>
            <a:off x="914400" y="6100192"/>
            <a:ext cx="1119345" cy="215444"/>
          </a:xfrm>
          <a:prstGeom prst="rect">
            <a:avLst/>
          </a:prstGeom>
          <a:noFill/>
        </p:spPr>
        <p:txBody>
          <a:bodyPr wrap="none" lIns="0" tIns="0" rIns="0" bIns="0" rtlCol="0">
            <a:spAutoFit/>
          </a:bodyPr>
          <a:lstStyle/>
          <a:p>
            <a:pPr algn="l"/>
            <a:r>
              <a:rPr lang="sv-SE" sz="1400" dirty="0"/>
              <a:t>www.inera.se</a:t>
            </a:r>
          </a:p>
        </p:txBody>
      </p:sp>
      <p:sp>
        <p:nvSpPr>
          <p:cNvPr id="9" name="Frihandsfigur: Form 8">
            <a:extLst>
              <a:ext uri="{FF2B5EF4-FFF2-40B4-BE49-F238E27FC236}">
                <a16:creationId xmlns:a16="http://schemas.microsoft.com/office/drawing/2014/main" id="{BE33EFBB-653B-0B00-AB09-D8E717E65186}"/>
              </a:ext>
            </a:extLst>
          </p:cNvPr>
          <p:cNvSpPr/>
          <p:nvPr userDrawn="1"/>
        </p:nvSpPr>
        <p:spPr>
          <a:xfrm rot="10800000">
            <a:off x="2033744" y="1"/>
            <a:ext cx="2766855" cy="1394424"/>
          </a:xfrm>
          <a:custGeom>
            <a:avLst/>
            <a:gdLst>
              <a:gd name="connsiteX0" fmla="*/ 1897979 w 3795957"/>
              <a:gd name="connsiteY0" fmla="*/ 0 h 1913065"/>
              <a:gd name="connsiteX1" fmla="*/ 3795957 w 3795957"/>
              <a:gd name="connsiteY1" fmla="*/ 1897979 h 1913065"/>
              <a:gd name="connsiteX2" fmla="*/ 3795195 w 3795957"/>
              <a:gd name="connsiteY2" fmla="*/ 1913065 h 1913065"/>
              <a:gd name="connsiteX3" fmla="*/ 2599047 w 3795957"/>
              <a:gd name="connsiteY3" fmla="*/ 1913065 h 1913065"/>
              <a:gd name="connsiteX4" fmla="*/ 2586642 w 3795957"/>
              <a:gd name="connsiteY4" fmla="*/ 1790002 h 1913065"/>
              <a:gd name="connsiteX5" fmla="*/ 1897978 w 3795957"/>
              <a:gd name="connsiteY5" fmla="*/ 1228725 h 1913065"/>
              <a:gd name="connsiteX6" fmla="*/ 1209315 w 3795957"/>
              <a:gd name="connsiteY6" fmla="*/ 1790002 h 1913065"/>
              <a:gd name="connsiteX7" fmla="*/ 1196909 w 3795957"/>
              <a:gd name="connsiteY7" fmla="*/ 1913065 h 1913065"/>
              <a:gd name="connsiteX8" fmla="*/ 762 w 3795957"/>
              <a:gd name="connsiteY8" fmla="*/ 1913065 h 1913065"/>
              <a:gd name="connsiteX9" fmla="*/ 0 w 3795957"/>
              <a:gd name="connsiteY9" fmla="*/ 1897979 h 1913065"/>
              <a:gd name="connsiteX10" fmla="*/ 1897979 w 3795957"/>
              <a:gd name="connsiteY10" fmla="*/ 0 h 191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95957" h="1913065">
                <a:moveTo>
                  <a:pt x="1897979" y="0"/>
                </a:moveTo>
                <a:cubicBezTo>
                  <a:pt x="2946203" y="0"/>
                  <a:pt x="3795957" y="849754"/>
                  <a:pt x="3795957" y="1897979"/>
                </a:cubicBezTo>
                <a:lnTo>
                  <a:pt x="3795195" y="1913065"/>
                </a:lnTo>
                <a:lnTo>
                  <a:pt x="2599047" y="1913065"/>
                </a:lnTo>
                <a:lnTo>
                  <a:pt x="2586642" y="1790002"/>
                </a:lnTo>
                <a:cubicBezTo>
                  <a:pt x="2521095" y="1469682"/>
                  <a:pt x="2237676" y="1228725"/>
                  <a:pt x="1897978" y="1228725"/>
                </a:cubicBezTo>
                <a:cubicBezTo>
                  <a:pt x="1558281" y="1228725"/>
                  <a:pt x="1274862" y="1469682"/>
                  <a:pt x="1209315" y="1790002"/>
                </a:cubicBezTo>
                <a:lnTo>
                  <a:pt x="1196909" y="1913065"/>
                </a:lnTo>
                <a:lnTo>
                  <a:pt x="762" y="1913065"/>
                </a:lnTo>
                <a:lnTo>
                  <a:pt x="0" y="1897979"/>
                </a:lnTo>
                <a:cubicBezTo>
                  <a:pt x="0" y="849754"/>
                  <a:pt x="849754" y="0"/>
                  <a:pt x="1897979" y="0"/>
                </a:cubicBezTo>
                <a:close/>
              </a:path>
            </a:pathLst>
          </a:custGeom>
          <a:solidFill>
            <a:srgbClr val="7E2A4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Tree>
    <p:extLst>
      <p:ext uri="{BB962C8B-B14F-4D97-AF65-F5344CB8AC3E}">
        <p14:creationId xmlns:p14="http://schemas.microsoft.com/office/powerpoint/2010/main" val="317769262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 vänster och text">
    <p:spTree>
      <p:nvGrpSpPr>
        <p:cNvPr id="1" name=""/>
        <p:cNvGrpSpPr/>
        <p:nvPr/>
      </p:nvGrpSpPr>
      <p:grpSpPr>
        <a:xfrm>
          <a:off x="0" y="0"/>
          <a:ext cx="0" cy="0"/>
          <a:chOff x="0" y="0"/>
          <a:chExt cx="0" cy="0"/>
        </a:xfrm>
      </p:grpSpPr>
      <p:sp>
        <p:nvSpPr>
          <p:cNvPr id="11" name="Platshållare för bild 10">
            <a:extLst>
              <a:ext uri="{FF2B5EF4-FFF2-40B4-BE49-F238E27FC236}">
                <a16:creationId xmlns:a16="http://schemas.microsoft.com/office/drawing/2014/main" id="{DFD04B5B-A596-63B0-ADC6-2C0CBAD9C9C1}"/>
              </a:ext>
            </a:extLst>
          </p:cNvPr>
          <p:cNvSpPr>
            <a:spLocks noGrp="1"/>
          </p:cNvSpPr>
          <p:nvPr>
            <p:ph type="pic" sz="quarter" idx="13"/>
          </p:nvPr>
        </p:nvSpPr>
        <p:spPr>
          <a:xfrm>
            <a:off x="0" y="0"/>
            <a:ext cx="4806950" cy="6858000"/>
          </a:xfrm>
        </p:spPr>
        <p:txBody>
          <a:bodyPr/>
          <a:lstStyle/>
          <a:p>
            <a:r>
              <a:rPr lang="sv-SE"/>
              <a:t>Klicka på ikonen för att lägga till en bild</a:t>
            </a:r>
            <a:endParaRPr lang="en-US"/>
          </a:p>
        </p:txBody>
      </p:sp>
      <p:sp>
        <p:nvSpPr>
          <p:cNvPr id="3" name="Platshållare för innehåll 2">
            <a:extLst>
              <a:ext uri="{FF2B5EF4-FFF2-40B4-BE49-F238E27FC236}">
                <a16:creationId xmlns:a16="http://schemas.microsoft.com/office/drawing/2014/main" id="{0D17F852-2405-43B5-8AA8-1DF9E051EB6B}"/>
              </a:ext>
            </a:extLst>
          </p:cNvPr>
          <p:cNvSpPr>
            <a:spLocks noGrp="1"/>
          </p:cNvSpPr>
          <p:nvPr>
            <p:ph sz="half" idx="1"/>
          </p:nvPr>
        </p:nvSpPr>
        <p:spPr>
          <a:xfrm>
            <a:off x="5626100" y="1824038"/>
            <a:ext cx="5654675" cy="3952874"/>
          </a:xfrm>
        </p:spPr>
        <p:txBody>
          <a:bodyPr/>
          <a:lstStyle>
            <a:lvl1pPr>
              <a:defRPr sz="1600"/>
            </a:lvl1pPr>
            <a:lvl2pPr>
              <a:defRPr sz="1400"/>
            </a:lvl2pPr>
            <a:lvl3pPr>
              <a:defRPr sz="1200"/>
            </a:lvl3pPr>
            <a:lvl4pPr>
              <a:defRPr sz="1100"/>
            </a:lvl4pPr>
            <a:lvl5pPr>
              <a:defRPr sz="11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7E023E9F-EE8E-4686-A61E-65C066F9D370}"/>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6" name="Platshållare för sidfot 5">
            <a:extLst>
              <a:ext uri="{FF2B5EF4-FFF2-40B4-BE49-F238E27FC236}">
                <a16:creationId xmlns:a16="http://schemas.microsoft.com/office/drawing/2014/main" id="{592EB582-82DF-4136-A89A-70895B14CB0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4E1407E4-D3DA-4115-93A1-70F0BE9C57B6}"/>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4" name="Rubrik 3">
            <a:extLst>
              <a:ext uri="{FF2B5EF4-FFF2-40B4-BE49-F238E27FC236}">
                <a16:creationId xmlns:a16="http://schemas.microsoft.com/office/drawing/2014/main" id="{AB8969CB-28C9-12B1-F85E-8E8F35808A9D}"/>
              </a:ext>
            </a:extLst>
          </p:cNvPr>
          <p:cNvSpPr>
            <a:spLocks noGrp="1"/>
          </p:cNvSpPr>
          <p:nvPr>
            <p:ph type="title"/>
          </p:nvPr>
        </p:nvSpPr>
        <p:spPr>
          <a:xfrm>
            <a:off x="5626100" y="669288"/>
            <a:ext cx="5643034" cy="812286"/>
          </a:xfrm>
        </p:spPr>
        <p:txBody>
          <a:bodyPr/>
          <a:lstStyle/>
          <a:p>
            <a:r>
              <a:rPr lang="sv-SE"/>
              <a:t>Klicka här för att ändra mall för rubrikformat</a:t>
            </a:r>
          </a:p>
        </p:txBody>
      </p:sp>
    </p:spTree>
    <p:extLst>
      <p:ext uri="{BB962C8B-B14F-4D97-AF65-F5344CB8AC3E}">
        <p14:creationId xmlns:p14="http://schemas.microsoft.com/office/powerpoint/2010/main" val="3004540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alvbild höger">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0D17F852-2405-43B5-8AA8-1DF9E051EB6B}"/>
              </a:ext>
            </a:extLst>
          </p:cNvPr>
          <p:cNvSpPr>
            <a:spLocks noGrp="1"/>
          </p:cNvSpPr>
          <p:nvPr>
            <p:ph sz="half" idx="1"/>
          </p:nvPr>
        </p:nvSpPr>
        <p:spPr>
          <a:xfrm>
            <a:off x="922867" y="1824038"/>
            <a:ext cx="4334933" cy="3952874"/>
          </a:xfrm>
        </p:spPr>
        <p:txBody>
          <a:bodyPr/>
          <a:lstStyle>
            <a:lvl1pPr>
              <a:defRPr sz="1600"/>
            </a:lvl1pPr>
            <a:lvl2pPr>
              <a:defRPr sz="1400"/>
            </a:lvl2pPr>
            <a:lvl3pPr>
              <a:defRPr sz="1200"/>
            </a:lvl3pPr>
            <a:lvl4pPr>
              <a:defRPr sz="1100"/>
            </a:lvl4pPr>
            <a:lvl5pPr>
              <a:defRPr sz="11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7E023E9F-EE8E-4686-A61E-65C066F9D370}"/>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6" name="Platshållare för sidfot 5">
            <a:extLst>
              <a:ext uri="{FF2B5EF4-FFF2-40B4-BE49-F238E27FC236}">
                <a16:creationId xmlns:a16="http://schemas.microsoft.com/office/drawing/2014/main" id="{592EB582-82DF-4136-A89A-70895B14CB0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4E1407E4-D3DA-4115-93A1-70F0BE9C57B6}"/>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8" name="Rektangel 7">
            <a:extLst>
              <a:ext uri="{FF2B5EF4-FFF2-40B4-BE49-F238E27FC236}">
                <a16:creationId xmlns:a16="http://schemas.microsoft.com/office/drawing/2014/main" id="{90A5C4D0-E1F6-5FCF-BB94-E022C0DCA4D2}"/>
              </a:ext>
            </a:extLst>
          </p:cNvPr>
          <p:cNvSpPr/>
          <p:nvPr userDrawn="1"/>
        </p:nvSpPr>
        <p:spPr>
          <a:xfrm>
            <a:off x="6096000" y="0"/>
            <a:ext cx="6096000" cy="68579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600" err="1"/>
          </a:p>
        </p:txBody>
      </p:sp>
      <p:sp>
        <p:nvSpPr>
          <p:cNvPr id="9" name="Platshållare för bild 16">
            <a:extLst>
              <a:ext uri="{FF2B5EF4-FFF2-40B4-BE49-F238E27FC236}">
                <a16:creationId xmlns:a16="http://schemas.microsoft.com/office/drawing/2014/main" id="{8D2C9BA4-6921-818E-A2F4-C2D663A9028F}"/>
              </a:ext>
            </a:extLst>
          </p:cNvPr>
          <p:cNvSpPr>
            <a:spLocks noGrp="1"/>
          </p:cNvSpPr>
          <p:nvPr>
            <p:ph type="pic" sz="quarter" idx="13"/>
          </p:nvPr>
        </p:nvSpPr>
        <p:spPr>
          <a:xfrm>
            <a:off x="6096000" y="0"/>
            <a:ext cx="6096000" cy="6857999"/>
          </a:xfrm>
          <a:custGeom>
            <a:avLst/>
            <a:gdLst>
              <a:gd name="connsiteX0" fmla="*/ 5633172 w 6096000"/>
              <a:gd name="connsiteY0" fmla="*/ 6343741 h 6857999"/>
              <a:gd name="connsiteX1" fmla="*/ 5670497 w 6096000"/>
              <a:gd name="connsiteY1" fmla="*/ 6364242 h 6857999"/>
              <a:gd name="connsiteX2" fmla="*/ 5670497 w 6096000"/>
              <a:gd name="connsiteY2" fmla="*/ 6364701 h 6857999"/>
              <a:gd name="connsiteX3" fmla="*/ 5670497 w 6096000"/>
              <a:gd name="connsiteY3" fmla="*/ 6403582 h 6857999"/>
              <a:gd name="connsiteX4" fmla="*/ 5670497 w 6096000"/>
              <a:gd name="connsiteY4" fmla="*/ 6404077 h 6857999"/>
              <a:gd name="connsiteX5" fmla="*/ 5633172 w 6096000"/>
              <a:gd name="connsiteY5" fmla="*/ 6423907 h 6857999"/>
              <a:gd name="connsiteX6" fmla="*/ 5593089 w 6096000"/>
              <a:gd name="connsiteY6" fmla="*/ 6383824 h 6857999"/>
              <a:gd name="connsiteX7" fmla="*/ 5633172 w 6096000"/>
              <a:gd name="connsiteY7" fmla="*/ 6343741 h 6857999"/>
              <a:gd name="connsiteX8" fmla="*/ 5336404 w 6096000"/>
              <a:gd name="connsiteY8" fmla="*/ 6337521 h 6857999"/>
              <a:gd name="connsiteX9" fmla="*/ 5370195 w 6096000"/>
              <a:gd name="connsiteY9" fmla="*/ 6365197 h 6857999"/>
              <a:gd name="connsiteX10" fmla="*/ 5369984 w 6096000"/>
              <a:gd name="connsiteY10" fmla="*/ 6365409 h 6857999"/>
              <a:gd name="connsiteX11" fmla="*/ 5369842 w 6096000"/>
              <a:gd name="connsiteY11" fmla="*/ 6365445 h 6857999"/>
              <a:gd name="connsiteX12" fmla="*/ 5299998 w 6096000"/>
              <a:gd name="connsiteY12" fmla="*/ 6365445 h 6857999"/>
              <a:gd name="connsiteX13" fmla="*/ 5299998 w 6096000"/>
              <a:gd name="connsiteY13" fmla="*/ 6365162 h 6857999"/>
              <a:gd name="connsiteX14" fmla="*/ 5336404 w 6096000"/>
              <a:gd name="connsiteY14" fmla="*/ 6337521 h 6857999"/>
              <a:gd name="connsiteX15" fmla="*/ 4997362 w 6096000"/>
              <a:gd name="connsiteY15" fmla="*/ 6303305 h 6857999"/>
              <a:gd name="connsiteX16" fmla="*/ 4997362 w 6096000"/>
              <a:gd name="connsiteY16" fmla="*/ 6464590 h 6857999"/>
              <a:gd name="connsiteX17" fmla="*/ 4998988 w 6096000"/>
              <a:gd name="connsiteY17" fmla="*/ 6464590 h 6857999"/>
              <a:gd name="connsiteX18" fmla="*/ 5042040 w 6096000"/>
              <a:gd name="connsiteY18" fmla="*/ 6464590 h 6857999"/>
              <a:gd name="connsiteX19" fmla="*/ 5043666 w 6096000"/>
              <a:gd name="connsiteY19" fmla="*/ 6464590 h 6857999"/>
              <a:gd name="connsiteX20" fmla="*/ 5043666 w 6096000"/>
              <a:gd name="connsiteY20" fmla="*/ 6303305 h 6857999"/>
              <a:gd name="connsiteX21" fmla="*/ 5042040 w 6096000"/>
              <a:gd name="connsiteY21" fmla="*/ 6303305 h 6857999"/>
              <a:gd name="connsiteX22" fmla="*/ 4998988 w 6096000"/>
              <a:gd name="connsiteY22" fmla="*/ 6303305 h 6857999"/>
              <a:gd name="connsiteX23" fmla="*/ 4997362 w 6096000"/>
              <a:gd name="connsiteY23" fmla="*/ 6303305 h 6857999"/>
              <a:gd name="connsiteX24" fmla="*/ 5622956 w 6096000"/>
              <a:gd name="connsiteY24" fmla="*/ 6300159 h 6857999"/>
              <a:gd name="connsiteX25" fmla="*/ 5547740 w 6096000"/>
              <a:gd name="connsiteY25" fmla="*/ 6383930 h 6857999"/>
              <a:gd name="connsiteX26" fmla="*/ 5622956 w 6096000"/>
              <a:gd name="connsiteY26" fmla="*/ 6468019 h 6857999"/>
              <a:gd name="connsiteX27" fmla="*/ 5670215 w 6096000"/>
              <a:gd name="connsiteY27" fmla="*/ 6446280 h 6857999"/>
              <a:gd name="connsiteX28" fmla="*/ 5670497 w 6096000"/>
              <a:gd name="connsiteY28" fmla="*/ 6446280 h 6857999"/>
              <a:gd name="connsiteX29" fmla="*/ 5670497 w 6096000"/>
              <a:gd name="connsiteY29" fmla="*/ 6462964 h 6857999"/>
              <a:gd name="connsiteX30" fmla="*/ 5672123 w 6096000"/>
              <a:gd name="connsiteY30" fmla="*/ 6464590 h 6857999"/>
              <a:gd name="connsiteX31" fmla="*/ 5715246 w 6096000"/>
              <a:gd name="connsiteY31" fmla="*/ 6464590 h 6857999"/>
              <a:gd name="connsiteX32" fmla="*/ 5716801 w 6096000"/>
              <a:gd name="connsiteY32" fmla="*/ 6462964 h 6857999"/>
              <a:gd name="connsiteX33" fmla="*/ 5716801 w 6096000"/>
              <a:gd name="connsiteY33" fmla="*/ 6304931 h 6857999"/>
              <a:gd name="connsiteX34" fmla="*/ 5715175 w 6096000"/>
              <a:gd name="connsiteY34" fmla="*/ 6303305 h 6857999"/>
              <a:gd name="connsiteX35" fmla="*/ 5672123 w 6096000"/>
              <a:gd name="connsiteY35" fmla="*/ 6303305 h 6857999"/>
              <a:gd name="connsiteX36" fmla="*/ 5670497 w 6096000"/>
              <a:gd name="connsiteY36" fmla="*/ 6304931 h 6857999"/>
              <a:gd name="connsiteX37" fmla="*/ 5670497 w 6096000"/>
              <a:gd name="connsiteY37" fmla="*/ 6321897 h 6857999"/>
              <a:gd name="connsiteX38" fmla="*/ 5670215 w 6096000"/>
              <a:gd name="connsiteY38" fmla="*/ 6321897 h 6857999"/>
              <a:gd name="connsiteX39" fmla="*/ 5622956 w 6096000"/>
              <a:gd name="connsiteY39" fmla="*/ 6300159 h 6857999"/>
              <a:gd name="connsiteX40" fmla="*/ 5336369 w 6096000"/>
              <a:gd name="connsiteY40" fmla="*/ 6300018 h 6857999"/>
              <a:gd name="connsiteX41" fmla="*/ 5255864 w 6096000"/>
              <a:gd name="connsiteY41" fmla="*/ 6383775 h 6857999"/>
              <a:gd name="connsiteX42" fmla="*/ 5339692 w 6096000"/>
              <a:gd name="connsiteY42" fmla="*/ 6467843 h 6857999"/>
              <a:gd name="connsiteX43" fmla="*/ 5411162 w 6096000"/>
              <a:gd name="connsiteY43" fmla="*/ 6435395 h 6857999"/>
              <a:gd name="connsiteX44" fmla="*/ 5410596 w 6096000"/>
              <a:gd name="connsiteY44" fmla="*/ 6433204 h 6857999"/>
              <a:gd name="connsiteX45" fmla="*/ 5377194 w 6096000"/>
              <a:gd name="connsiteY45" fmla="*/ 6412844 h 6857999"/>
              <a:gd name="connsiteX46" fmla="*/ 5374967 w 6096000"/>
              <a:gd name="connsiteY46" fmla="*/ 6413374 h 6857999"/>
              <a:gd name="connsiteX47" fmla="*/ 5340646 w 6096000"/>
              <a:gd name="connsiteY47" fmla="*/ 6428432 h 6857999"/>
              <a:gd name="connsiteX48" fmla="*/ 5299326 w 6096000"/>
              <a:gd name="connsiteY48" fmla="*/ 6395171 h 6857999"/>
              <a:gd name="connsiteX49" fmla="*/ 5299538 w 6096000"/>
              <a:gd name="connsiteY49" fmla="*/ 6394959 h 6857999"/>
              <a:gd name="connsiteX50" fmla="*/ 5414519 w 6096000"/>
              <a:gd name="connsiteY50" fmla="*/ 6394959 h 6857999"/>
              <a:gd name="connsiteX51" fmla="*/ 5415262 w 6096000"/>
              <a:gd name="connsiteY51" fmla="*/ 6394216 h 6857999"/>
              <a:gd name="connsiteX52" fmla="*/ 5416463 w 6096000"/>
              <a:gd name="connsiteY52" fmla="*/ 6376861 h 6857999"/>
              <a:gd name="connsiteX53" fmla="*/ 5416463 w 6096000"/>
              <a:gd name="connsiteY53" fmla="*/ 6373044 h 6857999"/>
              <a:gd name="connsiteX54" fmla="*/ 5336369 w 6096000"/>
              <a:gd name="connsiteY54" fmla="*/ 6300018 h 6857999"/>
              <a:gd name="connsiteX55" fmla="*/ 5525825 w 6096000"/>
              <a:gd name="connsiteY55" fmla="*/ 6300017 h 6857999"/>
              <a:gd name="connsiteX56" fmla="*/ 5487440 w 6096000"/>
              <a:gd name="connsiteY56" fmla="*/ 6321649 h 6857999"/>
              <a:gd name="connsiteX57" fmla="*/ 5487086 w 6096000"/>
              <a:gd name="connsiteY57" fmla="*/ 6321649 h 6857999"/>
              <a:gd name="connsiteX58" fmla="*/ 5487086 w 6096000"/>
              <a:gd name="connsiteY58" fmla="*/ 6304966 h 6857999"/>
              <a:gd name="connsiteX59" fmla="*/ 5485425 w 6096000"/>
              <a:gd name="connsiteY59" fmla="*/ 6303305 h 6857999"/>
              <a:gd name="connsiteX60" fmla="*/ 5442514 w 6096000"/>
              <a:gd name="connsiteY60" fmla="*/ 6303305 h 6857999"/>
              <a:gd name="connsiteX61" fmla="*/ 5440853 w 6096000"/>
              <a:gd name="connsiteY61" fmla="*/ 6304966 h 6857999"/>
              <a:gd name="connsiteX62" fmla="*/ 5440853 w 6096000"/>
              <a:gd name="connsiteY62" fmla="*/ 6463176 h 6857999"/>
              <a:gd name="connsiteX63" fmla="*/ 5442514 w 6096000"/>
              <a:gd name="connsiteY63" fmla="*/ 6464802 h 6857999"/>
              <a:gd name="connsiteX64" fmla="*/ 5485602 w 6096000"/>
              <a:gd name="connsiteY64" fmla="*/ 6464802 h 6857999"/>
              <a:gd name="connsiteX65" fmla="*/ 5487263 w 6096000"/>
              <a:gd name="connsiteY65" fmla="*/ 6463176 h 6857999"/>
              <a:gd name="connsiteX66" fmla="*/ 5487263 w 6096000"/>
              <a:gd name="connsiteY66" fmla="*/ 6381879 h 6857999"/>
              <a:gd name="connsiteX67" fmla="*/ 5513419 w 6096000"/>
              <a:gd name="connsiteY67" fmla="*/ 6344412 h 6857999"/>
              <a:gd name="connsiteX68" fmla="*/ 5522397 w 6096000"/>
              <a:gd name="connsiteY68" fmla="*/ 6342751 h 6857999"/>
              <a:gd name="connsiteX69" fmla="*/ 5542120 w 6096000"/>
              <a:gd name="connsiteY69" fmla="*/ 6346038 h 6857999"/>
              <a:gd name="connsiteX70" fmla="*/ 5542127 w 6096000"/>
              <a:gd name="connsiteY70" fmla="*/ 6346039 h 6857999"/>
              <a:gd name="connsiteX71" fmla="*/ 5543003 w 6096000"/>
              <a:gd name="connsiteY71" fmla="*/ 6345296 h 6857999"/>
              <a:gd name="connsiteX72" fmla="*/ 5545514 w 6096000"/>
              <a:gd name="connsiteY72" fmla="*/ 6303588 h 6857999"/>
              <a:gd name="connsiteX73" fmla="*/ 5544983 w 6096000"/>
              <a:gd name="connsiteY73" fmla="*/ 6302774 h 6857999"/>
              <a:gd name="connsiteX74" fmla="*/ 5525825 w 6096000"/>
              <a:gd name="connsiteY74" fmla="*/ 6300017 h 6857999"/>
              <a:gd name="connsiteX75" fmla="*/ 5165221 w 6096000"/>
              <a:gd name="connsiteY75" fmla="*/ 6299911 h 6857999"/>
              <a:gd name="connsiteX76" fmla="*/ 5121568 w 6096000"/>
              <a:gd name="connsiteY76" fmla="*/ 6321685 h 6857999"/>
              <a:gd name="connsiteX77" fmla="*/ 5121215 w 6096000"/>
              <a:gd name="connsiteY77" fmla="*/ 6321685 h 6857999"/>
              <a:gd name="connsiteX78" fmla="*/ 5121215 w 6096000"/>
              <a:gd name="connsiteY78" fmla="*/ 6304931 h 6857999"/>
              <a:gd name="connsiteX79" fmla="*/ 5119554 w 6096000"/>
              <a:gd name="connsiteY79" fmla="*/ 6303305 h 6857999"/>
              <a:gd name="connsiteX80" fmla="*/ 5076537 w 6096000"/>
              <a:gd name="connsiteY80" fmla="*/ 6303305 h 6857999"/>
              <a:gd name="connsiteX81" fmla="*/ 5074876 w 6096000"/>
              <a:gd name="connsiteY81" fmla="*/ 6304931 h 6857999"/>
              <a:gd name="connsiteX82" fmla="*/ 5074876 w 6096000"/>
              <a:gd name="connsiteY82" fmla="*/ 6463000 h 6857999"/>
              <a:gd name="connsiteX83" fmla="*/ 5076537 w 6096000"/>
              <a:gd name="connsiteY83" fmla="*/ 6464590 h 6857999"/>
              <a:gd name="connsiteX84" fmla="*/ 5119519 w 6096000"/>
              <a:gd name="connsiteY84" fmla="*/ 6464590 h 6857999"/>
              <a:gd name="connsiteX85" fmla="*/ 5121145 w 6096000"/>
              <a:gd name="connsiteY85" fmla="*/ 6462964 h 6857999"/>
              <a:gd name="connsiteX86" fmla="*/ 5121145 w 6096000"/>
              <a:gd name="connsiteY86" fmla="*/ 6378663 h 6857999"/>
              <a:gd name="connsiteX87" fmla="*/ 5151966 w 6096000"/>
              <a:gd name="connsiteY87" fmla="*/ 6345826 h 6857999"/>
              <a:gd name="connsiteX88" fmla="*/ 5153415 w 6096000"/>
              <a:gd name="connsiteY88" fmla="*/ 6345826 h 6857999"/>
              <a:gd name="connsiteX89" fmla="*/ 5184627 w 6096000"/>
              <a:gd name="connsiteY89" fmla="*/ 6381172 h 6857999"/>
              <a:gd name="connsiteX90" fmla="*/ 5184627 w 6096000"/>
              <a:gd name="connsiteY90" fmla="*/ 6462964 h 6857999"/>
              <a:gd name="connsiteX91" fmla="*/ 5186253 w 6096000"/>
              <a:gd name="connsiteY91" fmla="*/ 6464590 h 6857999"/>
              <a:gd name="connsiteX92" fmla="*/ 5229304 w 6096000"/>
              <a:gd name="connsiteY92" fmla="*/ 6464590 h 6857999"/>
              <a:gd name="connsiteX93" fmla="*/ 5230930 w 6096000"/>
              <a:gd name="connsiteY93" fmla="*/ 6462964 h 6857999"/>
              <a:gd name="connsiteX94" fmla="*/ 5230930 w 6096000"/>
              <a:gd name="connsiteY94" fmla="*/ 6373290 h 6857999"/>
              <a:gd name="connsiteX95" fmla="*/ 5165221 w 6096000"/>
              <a:gd name="connsiteY95" fmla="*/ 6299911 h 6857999"/>
              <a:gd name="connsiteX96" fmla="*/ 4809585 w 6096000"/>
              <a:gd name="connsiteY96" fmla="*/ 6298480 h 6857999"/>
              <a:gd name="connsiteX97" fmla="*/ 4714874 w 6096000"/>
              <a:gd name="connsiteY97" fmla="*/ 6393191 h 6857999"/>
              <a:gd name="connsiteX98" fmla="*/ 4714874 w 6096000"/>
              <a:gd name="connsiteY98" fmla="*/ 6462964 h 6857999"/>
              <a:gd name="connsiteX99" fmla="*/ 4716465 w 6096000"/>
              <a:gd name="connsiteY99" fmla="*/ 6464625 h 6857999"/>
              <a:gd name="connsiteX100" fmla="*/ 4717489 w 6096000"/>
              <a:gd name="connsiteY100" fmla="*/ 6464272 h 6857999"/>
              <a:gd name="connsiteX101" fmla="*/ 4760824 w 6096000"/>
              <a:gd name="connsiteY101" fmla="*/ 6432072 h 6857999"/>
              <a:gd name="connsiteX102" fmla="*/ 4761496 w 6096000"/>
              <a:gd name="connsiteY102" fmla="*/ 6430764 h 6857999"/>
              <a:gd name="connsiteX103" fmla="*/ 4761496 w 6096000"/>
              <a:gd name="connsiteY103" fmla="*/ 6393191 h 6857999"/>
              <a:gd name="connsiteX104" fmla="*/ 4810925 w 6096000"/>
              <a:gd name="connsiteY104" fmla="*/ 6346371 h 6857999"/>
              <a:gd name="connsiteX105" fmla="*/ 4857744 w 6096000"/>
              <a:gd name="connsiteY105" fmla="*/ 6393191 h 6857999"/>
              <a:gd name="connsiteX106" fmla="*/ 4857744 w 6096000"/>
              <a:gd name="connsiteY106" fmla="*/ 6462964 h 6857999"/>
              <a:gd name="connsiteX107" fmla="*/ 4859406 w 6096000"/>
              <a:gd name="connsiteY107" fmla="*/ 6464625 h 6857999"/>
              <a:gd name="connsiteX108" fmla="*/ 4902669 w 6096000"/>
              <a:gd name="connsiteY108" fmla="*/ 6464625 h 6857999"/>
              <a:gd name="connsiteX109" fmla="*/ 4904295 w 6096000"/>
              <a:gd name="connsiteY109" fmla="*/ 6462999 h 6857999"/>
              <a:gd name="connsiteX110" fmla="*/ 4904295 w 6096000"/>
              <a:gd name="connsiteY110" fmla="*/ 6393191 h 6857999"/>
              <a:gd name="connsiteX111" fmla="*/ 4809585 w 6096000"/>
              <a:gd name="connsiteY111" fmla="*/ 6298480 h 6857999"/>
              <a:gd name="connsiteX112" fmla="*/ 5019984 w 6096000"/>
              <a:gd name="connsiteY112" fmla="*/ 6225119 h 6857999"/>
              <a:gd name="connsiteX113" fmla="*/ 4992065 w 6096000"/>
              <a:gd name="connsiteY113" fmla="*/ 6253745 h 6857999"/>
              <a:gd name="connsiteX114" fmla="*/ 5020691 w 6096000"/>
              <a:gd name="connsiteY114" fmla="*/ 6281669 h 6857999"/>
              <a:gd name="connsiteX115" fmla="*/ 5048614 w 6096000"/>
              <a:gd name="connsiteY115" fmla="*/ 6253042 h 6857999"/>
              <a:gd name="connsiteX116" fmla="*/ 5020337 w 6096000"/>
              <a:gd name="connsiteY116" fmla="*/ 6225119 h 6857999"/>
              <a:gd name="connsiteX117" fmla="*/ 4809602 w 6096000"/>
              <a:gd name="connsiteY117" fmla="*/ 6174256 h 6857999"/>
              <a:gd name="connsiteX118" fmla="*/ 4838091 w 6096000"/>
              <a:gd name="connsiteY118" fmla="*/ 6202816 h 6857999"/>
              <a:gd name="connsiteX119" fmla="*/ 4809532 w 6096000"/>
              <a:gd name="connsiteY119" fmla="*/ 6231305 h 6857999"/>
              <a:gd name="connsiteX120" fmla="*/ 4781042 w 6096000"/>
              <a:gd name="connsiteY120" fmla="*/ 6202745 h 6857999"/>
              <a:gd name="connsiteX121" fmla="*/ 4809602 w 6096000"/>
              <a:gd name="connsiteY121" fmla="*/ 6174256 h 6857999"/>
              <a:gd name="connsiteX122" fmla="*/ 4809319 w 6096000"/>
              <a:gd name="connsiteY122" fmla="*/ 6127705 h 6857999"/>
              <a:gd name="connsiteX123" fmla="*/ 4734385 w 6096000"/>
              <a:gd name="connsiteY123" fmla="*/ 6202922 h 6857999"/>
              <a:gd name="connsiteX124" fmla="*/ 4809602 w 6096000"/>
              <a:gd name="connsiteY124" fmla="*/ 6277856 h 6857999"/>
              <a:gd name="connsiteX125" fmla="*/ 4884536 w 6096000"/>
              <a:gd name="connsiteY125" fmla="*/ 6202780 h 6857999"/>
              <a:gd name="connsiteX126" fmla="*/ 4884536 w 6096000"/>
              <a:gd name="connsiteY126" fmla="*/ 6202639 h 6857999"/>
              <a:gd name="connsiteX127" fmla="*/ 4809319 w 6096000"/>
              <a:gd name="connsiteY127" fmla="*/ 6127705 h 6857999"/>
              <a:gd name="connsiteX128" fmla="*/ 0 w 6096000"/>
              <a:gd name="connsiteY128" fmla="*/ 0 h 6857999"/>
              <a:gd name="connsiteX129" fmla="*/ 6096000 w 6096000"/>
              <a:gd name="connsiteY129" fmla="*/ 0 h 6857999"/>
              <a:gd name="connsiteX130" fmla="*/ 6096000 w 6096000"/>
              <a:gd name="connsiteY130" fmla="*/ 6857999 h 6857999"/>
              <a:gd name="connsiteX131" fmla="*/ 0 w 6096000"/>
              <a:gd name="connsiteY131"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6096000" h="6857999">
                <a:moveTo>
                  <a:pt x="5633172" y="6343741"/>
                </a:moveTo>
                <a:cubicBezTo>
                  <a:pt x="5648314" y="6343692"/>
                  <a:pt x="5662414" y="6351438"/>
                  <a:pt x="5670497" y="6364242"/>
                </a:cubicBezTo>
                <a:cubicBezTo>
                  <a:pt x="5670533" y="6364394"/>
                  <a:pt x="5670533" y="6364551"/>
                  <a:pt x="5670497" y="6364701"/>
                </a:cubicBezTo>
                <a:lnTo>
                  <a:pt x="5670497" y="6403582"/>
                </a:lnTo>
                <a:cubicBezTo>
                  <a:pt x="5670568" y="6403740"/>
                  <a:pt x="5670568" y="6403920"/>
                  <a:pt x="5670497" y="6404077"/>
                </a:cubicBezTo>
                <a:cubicBezTo>
                  <a:pt x="5662219" y="6416585"/>
                  <a:pt x="5648169" y="6424049"/>
                  <a:pt x="5633172" y="6423907"/>
                </a:cubicBezTo>
                <a:cubicBezTo>
                  <a:pt x="5611035" y="6423907"/>
                  <a:pt x="5593089" y="6405961"/>
                  <a:pt x="5593089" y="6383824"/>
                </a:cubicBezTo>
                <a:cubicBezTo>
                  <a:pt x="5593089" y="6361687"/>
                  <a:pt x="5611035" y="6343741"/>
                  <a:pt x="5633172" y="6343741"/>
                </a:cubicBezTo>
                <a:close/>
                <a:moveTo>
                  <a:pt x="5336404" y="6337521"/>
                </a:moveTo>
                <a:cubicBezTo>
                  <a:pt x="5353406" y="6337521"/>
                  <a:pt x="5368110" y="6349221"/>
                  <a:pt x="5370195" y="6365197"/>
                </a:cubicBezTo>
                <a:cubicBezTo>
                  <a:pt x="5370195" y="6365314"/>
                  <a:pt x="5370100" y="6365409"/>
                  <a:pt x="5369984" y="6365409"/>
                </a:cubicBezTo>
                <a:lnTo>
                  <a:pt x="5369842" y="6365445"/>
                </a:lnTo>
                <a:lnTo>
                  <a:pt x="5299998" y="6365445"/>
                </a:lnTo>
                <a:cubicBezTo>
                  <a:pt x="5299937" y="6365359"/>
                  <a:pt x="5299937" y="6365246"/>
                  <a:pt x="5299998" y="6365162"/>
                </a:cubicBezTo>
                <a:cubicBezTo>
                  <a:pt x="5304310" y="6347913"/>
                  <a:pt x="5317105" y="6337521"/>
                  <a:pt x="5336404" y="6337521"/>
                </a:cubicBezTo>
                <a:close/>
                <a:moveTo>
                  <a:pt x="4997362" y="6303305"/>
                </a:moveTo>
                <a:lnTo>
                  <a:pt x="4997362" y="6464590"/>
                </a:lnTo>
                <a:cubicBezTo>
                  <a:pt x="4997362" y="6464590"/>
                  <a:pt x="4998090" y="6464590"/>
                  <a:pt x="4998988" y="6464590"/>
                </a:cubicBezTo>
                <a:lnTo>
                  <a:pt x="5042040" y="6464590"/>
                </a:lnTo>
                <a:cubicBezTo>
                  <a:pt x="5042938" y="6464590"/>
                  <a:pt x="5043666" y="6464590"/>
                  <a:pt x="5043666" y="6464590"/>
                </a:cubicBezTo>
                <a:lnTo>
                  <a:pt x="5043666" y="6303305"/>
                </a:lnTo>
                <a:cubicBezTo>
                  <a:pt x="5043666" y="6303305"/>
                  <a:pt x="5042938" y="6303305"/>
                  <a:pt x="5042040" y="6303305"/>
                </a:cubicBezTo>
                <a:lnTo>
                  <a:pt x="4998988" y="6303305"/>
                </a:lnTo>
                <a:cubicBezTo>
                  <a:pt x="4998090" y="6303305"/>
                  <a:pt x="4997362" y="6303305"/>
                  <a:pt x="4997362" y="6303305"/>
                </a:cubicBezTo>
                <a:close/>
                <a:moveTo>
                  <a:pt x="5622956" y="6300159"/>
                </a:moveTo>
                <a:cubicBezTo>
                  <a:pt x="5580930" y="6300159"/>
                  <a:pt x="5547740" y="6337272"/>
                  <a:pt x="5547740" y="6383930"/>
                </a:cubicBezTo>
                <a:cubicBezTo>
                  <a:pt x="5547740" y="6430587"/>
                  <a:pt x="5580930" y="6468019"/>
                  <a:pt x="5622956" y="6468019"/>
                </a:cubicBezTo>
                <a:cubicBezTo>
                  <a:pt x="5643034" y="6468019"/>
                  <a:pt x="5662121" y="6459111"/>
                  <a:pt x="5670215" y="6446280"/>
                </a:cubicBezTo>
                <a:cubicBezTo>
                  <a:pt x="5670296" y="6446209"/>
                  <a:pt x="5670416" y="6446209"/>
                  <a:pt x="5670497" y="6446280"/>
                </a:cubicBezTo>
                <a:lnTo>
                  <a:pt x="5670497" y="6462964"/>
                </a:lnTo>
                <a:cubicBezTo>
                  <a:pt x="5670515" y="6463855"/>
                  <a:pt x="5671233" y="6464571"/>
                  <a:pt x="5672123" y="6464590"/>
                </a:cubicBezTo>
                <a:lnTo>
                  <a:pt x="5715246" y="6464590"/>
                </a:lnTo>
                <a:cubicBezTo>
                  <a:pt x="5716126" y="6464571"/>
                  <a:pt x="5716823" y="6463843"/>
                  <a:pt x="5716801" y="6462964"/>
                </a:cubicBezTo>
                <a:lnTo>
                  <a:pt x="5716801" y="6304931"/>
                </a:lnTo>
                <a:cubicBezTo>
                  <a:pt x="5716784" y="6304041"/>
                  <a:pt x="5716066" y="6303324"/>
                  <a:pt x="5715175" y="6303305"/>
                </a:cubicBezTo>
                <a:lnTo>
                  <a:pt x="5672123" y="6303305"/>
                </a:lnTo>
                <a:cubicBezTo>
                  <a:pt x="5671240" y="6303341"/>
                  <a:pt x="5670533" y="6304049"/>
                  <a:pt x="5670497" y="6304931"/>
                </a:cubicBezTo>
                <a:lnTo>
                  <a:pt x="5670497" y="6321897"/>
                </a:lnTo>
                <a:cubicBezTo>
                  <a:pt x="5670416" y="6321969"/>
                  <a:pt x="5670296" y="6321969"/>
                  <a:pt x="5670215" y="6321897"/>
                </a:cubicBezTo>
                <a:cubicBezTo>
                  <a:pt x="5662121" y="6309066"/>
                  <a:pt x="5642680" y="6300159"/>
                  <a:pt x="5622956" y="6300159"/>
                </a:cubicBezTo>
                <a:close/>
                <a:moveTo>
                  <a:pt x="5336369" y="6300018"/>
                </a:moveTo>
                <a:cubicBezTo>
                  <a:pt x="5291430" y="6301862"/>
                  <a:pt x="5255928" y="6338798"/>
                  <a:pt x="5255864" y="6383775"/>
                </a:cubicBezTo>
                <a:cubicBezTo>
                  <a:pt x="5255797" y="6430138"/>
                  <a:pt x="5293327" y="6467777"/>
                  <a:pt x="5339692" y="6467843"/>
                </a:cubicBezTo>
                <a:cubicBezTo>
                  <a:pt x="5372281" y="6467843"/>
                  <a:pt x="5398932" y="6455931"/>
                  <a:pt x="5411162" y="6435395"/>
                </a:cubicBezTo>
                <a:cubicBezTo>
                  <a:pt x="5411597" y="6434631"/>
                  <a:pt x="5411346" y="6433661"/>
                  <a:pt x="5410596" y="6433204"/>
                </a:cubicBezTo>
                <a:lnTo>
                  <a:pt x="5377194" y="6412844"/>
                </a:lnTo>
                <a:cubicBezTo>
                  <a:pt x="5376430" y="6412399"/>
                  <a:pt x="5375451" y="6412632"/>
                  <a:pt x="5374967" y="6413374"/>
                </a:cubicBezTo>
                <a:cubicBezTo>
                  <a:pt x="5368923" y="6422458"/>
                  <a:pt x="5354430" y="6428432"/>
                  <a:pt x="5340646" y="6428432"/>
                </a:cubicBezTo>
                <a:cubicBezTo>
                  <a:pt x="5318731" y="6428432"/>
                  <a:pt x="5303639" y="6417015"/>
                  <a:pt x="5299326" y="6395171"/>
                </a:cubicBezTo>
                <a:cubicBezTo>
                  <a:pt x="5299326" y="6395054"/>
                  <a:pt x="5299421" y="6394959"/>
                  <a:pt x="5299538" y="6394959"/>
                </a:cubicBezTo>
                <a:lnTo>
                  <a:pt x="5414519" y="6394959"/>
                </a:lnTo>
                <a:cubicBezTo>
                  <a:pt x="5414930" y="6394959"/>
                  <a:pt x="5415262" y="6394627"/>
                  <a:pt x="5415262" y="6394216"/>
                </a:cubicBezTo>
                <a:cubicBezTo>
                  <a:pt x="5416103" y="6388470"/>
                  <a:pt x="5416506" y="6382669"/>
                  <a:pt x="5416463" y="6376861"/>
                </a:cubicBezTo>
                <a:cubicBezTo>
                  <a:pt x="5416463" y="6375589"/>
                  <a:pt x="5416463" y="6374316"/>
                  <a:pt x="5416463" y="6373044"/>
                </a:cubicBezTo>
                <a:cubicBezTo>
                  <a:pt x="5414498" y="6330767"/>
                  <a:pt x="5378646" y="6298080"/>
                  <a:pt x="5336369" y="6300018"/>
                </a:cubicBezTo>
                <a:close/>
                <a:moveTo>
                  <a:pt x="5525825" y="6300017"/>
                </a:moveTo>
                <a:cubicBezTo>
                  <a:pt x="5510280" y="6300582"/>
                  <a:pt x="5495976" y="6308645"/>
                  <a:pt x="5487440" y="6321649"/>
                </a:cubicBezTo>
                <a:lnTo>
                  <a:pt x="5487086" y="6321649"/>
                </a:lnTo>
                <a:lnTo>
                  <a:pt x="5487086" y="6304966"/>
                </a:lnTo>
                <a:cubicBezTo>
                  <a:pt x="5487086" y="6304048"/>
                  <a:pt x="5486343" y="6303305"/>
                  <a:pt x="5485425" y="6303305"/>
                </a:cubicBezTo>
                <a:lnTo>
                  <a:pt x="5442514" y="6303305"/>
                </a:lnTo>
                <a:cubicBezTo>
                  <a:pt x="5441596" y="6303305"/>
                  <a:pt x="5440853" y="6304048"/>
                  <a:pt x="5440853" y="6304966"/>
                </a:cubicBezTo>
                <a:lnTo>
                  <a:pt x="5440853" y="6463176"/>
                </a:lnTo>
                <a:cubicBezTo>
                  <a:pt x="5440870" y="6464079"/>
                  <a:pt x="5441609" y="6464802"/>
                  <a:pt x="5442514" y="6464802"/>
                </a:cubicBezTo>
                <a:lnTo>
                  <a:pt x="5485602" y="6464802"/>
                </a:lnTo>
                <a:cubicBezTo>
                  <a:pt x="5486507" y="6464802"/>
                  <a:pt x="5487245" y="6464079"/>
                  <a:pt x="5487263" y="6463176"/>
                </a:cubicBezTo>
                <a:lnTo>
                  <a:pt x="5487263" y="6381879"/>
                </a:lnTo>
                <a:cubicBezTo>
                  <a:pt x="5487058" y="6365078"/>
                  <a:pt x="5497577" y="6350012"/>
                  <a:pt x="5513419" y="6344412"/>
                </a:cubicBezTo>
                <a:cubicBezTo>
                  <a:pt x="5516303" y="6343385"/>
                  <a:pt x="5519336" y="6342824"/>
                  <a:pt x="5522397" y="6342751"/>
                </a:cubicBezTo>
                <a:cubicBezTo>
                  <a:pt x="5529102" y="6342814"/>
                  <a:pt x="5535758" y="6343922"/>
                  <a:pt x="5542120" y="6346038"/>
                </a:cubicBezTo>
                <a:cubicBezTo>
                  <a:pt x="5542124" y="6346038"/>
                  <a:pt x="5542124" y="6346038"/>
                  <a:pt x="5542127" y="6346039"/>
                </a:cubicBezTo>
                <a:cubicBezTo>
                  <a:pt x="5542573" y="6346076"/>
                  <a:pt x="5542965" y="6345743"/>
                  <a:pt x="5543003" y="6345296"/>
                </a:cubicBezTo>
                <a:lnTo>
                  <a:pt x="5545514" y="6303588"/>
                </a:lnTo>
                <a:cubicBezTo>
                  <a:pt x="5545549" y="6303226"/>
                  <a:pt x="5545330" y="6302888"/>
                  <a:pt x="5544983" y="6302774"/>
                </a:cubicBezTo>
                <a:cubicBezTo>
                  <a:pt x="5538812" y="6300732"/>
                  <a:pt x="5532326" y="6299799"/>
                  <a:pt x="5525825" y="6300017"/>
                </a:cubicBezTo>
                <a:close/>
                <a:moveTo>
                  <a:pt x="5165221" y="6299911"/>
                </a:moveTo>
                <a:cubicBezTo>
                  <a:pt x="5147976" y="6299556"/>
                  <a:pt x="5131660" y="6307695"/>
                  <a:pt x="5121568" y="6321685"/>
                </a:cubicBezTo>
                <a:lnTo>
                  <a:pt x="5121215" y="6321685"/>
                </a:lnTo>
                <a:lnTo>
                  <a:pt x="5121215" y="6304931"/>
                </a:lnTo>
                <a:cubicBezTo>
                  <a:pt x="5121197" y="6304027"/>
                  <a:pt x="5120459" y="6303304"/>
                  <a:pt x="5119554" y="6303305"/>
                </a:cubicBezTo>
                <a:lnTo>
                  <a:pt x="5076537" y="6303305"/>
                </a:lnTo>
                <a:cubicBezTo>
                  <a:pt x="5075632" y="6303304"/>
                  <a:pt x="5074893" y="6304027"/>
                  <a:pt x="5074876" y="6304931"/>
                </a:cubicBezTo>
                <a:lnTo>
                  <a:pt x="5074876" y="6463000"/>
                </a:lnTo>
                <a:cubicBezTo>
                  <a:pt x="5074915" y="6463889"/>
                  <a:pt x="5075646" y="6464590"/>
                  <a:pt x="5076537" y="6464590"/>
                </a:cubicBezTo>
                <a:lnTo>
                  <a:pt x="5119519" y="6464590"/>
                </a:lnTo>
                <a:cubicBezTo>
                  <a:pt x="5120409" y="6464571"/>
                  <a:pt x="5121127" y="6463853"/>
                  <a:pt x="5121145" y="6462964"/>
                </a:cubicBezTo>
                <a:lnTo>
                  <a:pt x="5121145" y="6378663"/>
                </a:lnTo>
                <a:cubicBezTo>
                  <a:pt x="5120968" y="6361230"/>
                  <a:pt x="5134559" y="6346753"/>
                  <a:pt x="5151966" y="6345826"/>
                </a:cubicBezTo>
                <a:lnTo>
                  <a:pt x="5153415" y="6345826"/>
                </a:lnTo>
                <a:cubicBezTo>
                  <a:pt x="5172467" y="6345826"/>
                  <a:pt x="5184627" y="6358834"/>
                  <a:pt x="5184627" y="6381172"/>
                </a:cubicBezTo>
                <a:lnTo>
                  <a:pt x="5184627" y="6462964"/>
                </a:lnTo>
                <a:cubicBezTo>
                  <a:pt x="5184644" y="6463853"/>
                  <a:pt x="5185362" y="6464571"/>
                  <a:pt x="5186253" y="6464590"/>
                </a:cubicBezTo>
                <a:lnTo>
                  <a:pt x="5229304" y="6464590"/>
                </a:lnTo>
                <a:cubicBezTo>
                  <a:pt x="5230195" y="6464571"/>
                  <a:pt x="5230913" y="6463853"/>
                  <a:pt x="5230930" y="6462964"/>
                </a:cubicBezTo>
                <a:lnTo>
                  <a:pt x="5230930" y="6373290"/>
                </a:lnTo>
                <a:cubicBezTo>
                  <a:pt x="5230930" y="6327941"/>
                  <a:pt x="5205976" y="6300018"/>
                  <a:pt x="5165221" y="6299911"/>
                </a:cubicBezTo>
                <a:close/>
                <a:moveTo>
                  <a:pt x="4809585" y="6298480"/>
                </a:moveTo>
                <a:cubicBezTo>
                  <a:pt x="4757277" y="6298480"/>
                  <a:pt x="4714874" y="6340884"/>
                  <a:pt x="4714874" y="6393191"/>
                </a:cubicBezTo>
                <a:lnTo>
                  <a:pt x="4714874" y="6462964"/>
                </a:lnTo>
                <a:cubicBezTo>
                  <a:pt x="4714873" y="6463855"/>
                  <a:pt x="4715574" y="6464587"/>
                  <a:pt x="4716465" y="6464625"/>
                </a:cubicBezTo>
                <a:cubicBezTo>
                  <a:pt x="4716835" y="6464623"/>
                  <a:pt x="4717196" y="6464499"/>
                  <a:pt x="4717489" y="6464272"/>
                </a:cubicBezTo>
                <a:lnTo>
                  <a:pt x="4760824" y="6432072"/>
                </a:lnTo>
                <a:cubicBezTo>
                  <a:pt x="4761249" y="6431771"/>
                  <a:pt x="4761499" y="6431283"/>
                  <a:pt x="4761496" y="6430764"/>
                </a:cubicBezTo>
                <a:lnTo>
                  <a:pt x="4761496" y="6393191"/>
                </a:lnTo>
                <a:cubicBezTo>
                  <a:pt x="4762217" y="6366613"/>
                  <a:pt x="4784346" y="6345650"/>
                  <a:pt x="4810925" y="6346371"/>
                </a:cubicBezTo>
                <a:cubicBezTo>
                  <a:pt x="4836490" y="6347064"/>
                  <a:pt x="4857052" y="6367625"/>
                  <a:pt x="4857744" y="6393191"/>
                </a:cubicBezTo>
                <a:lnTo>
                  <a:pt x="4857744" y="6462964"/>
                </a:lnTo>
                <a:cubicBezTo>
                  <a:pt x="4857744" y="6463882"/>
                  <a:pt x="4858488" y="6464625"/>
                  <a:pt x="4859406" y="6464625"/>
                </a:cubicBezTo>
                <a:lnTo>
                  <a:pt x="4902669" y="6464625"/>
                </a:lnTo>
                <a:cubicBezTo>
                  <a:pt x="4903559" y="6464607"/>
                  <a:pt x="4904277" y="6463889"/>
                  <a:pt x="4904295" y="6462999"/>
                </a:cubicBezTo>
                <a:lnTo>
                  <a:pt x="4904295" y="6393191"/>
                </a:lnTo>
                <a:cubicBezTo>
                  <a:pt x="4904295" y="6340884"/>
                  <a:pt x="4861892" y="6298480"/>
                  <a:pt x="4809585" y="6298480"/>
                </a:cubicBezTo>
                <a:close/>
                <a:moveTo>
                  <a:pt x="5019984" y="6225119"/>
                </a:moveTo>
                <a:cubicBezTo>
                  <a:pt x="5004370" y="6225316"/>
                  <a:pt x="4991871" y="6238131"/>
                  <a:pt x="4992065" y="6253745"/>
                </a:cubicBezTo>
                <a:cubicBezTo>
                  <a:pt x="4992258" y="6269361"/>
                  <a:pt x="5005075" y="6281863"/>
                  <a:pt x="5020691" y="6281669"/>
                </a:cubicBezTo>
                <a:cubicBezTo>
                  <a:pt x="5036306" y="6281474"/>
                  <a:pt x="5048808" y="6268658"/>
                  <a:pt x="5048614" y="6253042"/>
                </a:cubicBezTo>
                <a:cubicBezTo>
                  <a:pt x="5048421" y="6237564"/>
                  <a:pt x="5035817" y="6225118"/>
                  <a:pt x="5020337" y="6225119"/>
                </a:cubicBezTo>
                <a:close/>
                <a:moveTo>
                  <a:pt x="4809602" y="6174256"/>
                </a:moveTo>
                <a:cubicBezTo>
                  <a:pt x="4825347" y="6174295"/>
                  <a:pt x="4838091" y="6187070"/>
                  <a:pt x="4838091" y="6202816"/>
                </a:cubicBezTo>
                <a:cubicBezTo>
                  <a:pt x="4838072" y="6218570"/>
                  <a:pt x="4825285" y="6231325"/>
                  <a:pt x="4809532" y="6231305"/>
                </a:cubicBezTo>
                <a:cubicBezTo>
                  <a:pt x="4793778" y="6231286"/>
                  <a:pt x="4781023" y="6218499"/>
                  <a:pt x="4781042" y="6202745"/>
                </a:cubicBezTo>
                <a:cubicBezTo>
                  <a:pt x="4781062" y="6186992"/>
                  <a:pt x="4793848" y="6174237"/>
                  <a:pt x="4809602" y="6174256"/>
                </a:cubicBezTo>
                <a:close/>
                <a:moveTo>
                  <a:pt x="4809319" y="6127705"/>
                </a:moveTo>
                <a:cubicBezTo>
                  <a:pt x="4767856" y="6127784"/>
                  <a:pt x="4734307" y="6161459"/>
                  <a:pt x="4734385" y="6202922"/>
                </a:cubicBezTo>
                <a:cubicBezTo>
                  <a:pt x="4734463" y="6244385"/>
                  <a:pt x="4768139" y="6277934"/>
                  <a:pt x="4809602" y="6277856"/>
                </a:cubicBezTo>
                <a:cubicBezTo>
                  <a:pt x="4851002" y="6277759"/>
                  <a:pt x="4884517" y="6244180"/>
                  <a:pt x="4884536" y="6202780"/>
                </a:cubicBezTo>
                <a:cubicBezTo>
                  <a:pt x="4884536" y="6202734"/>
                  <a:pt x="4884536" y="6202686"/>
                  <a:pt x="4884536" y="6202639"/>
                </a:cubicBezTo>
                <a:cubicBezTo>
                  <a:pt x="4884458" y="6161177"/>
                  <a:pt x="4850782" y="6127628"/>
                  <a:pt x="4809319" y="6127705"/>
                </a:cubicBezTo>
                <a:close/>
                <a:moveTo>
                  <a:pt x="0" y="0"/>
                </a:moveTo>
                <a:lnTo>
                  <a:pt x="6096000" y="0"/>
                </a:lnTo>
                <a:lnTo>
                  <a:pt x="6096000" y="6857999"/>
                </a:lnTo>
                <a:lnTo>
                  <a:pt x="0" y="6857999"/>
                </a:lnTo>
                <a:close/>
              </a:path>
            </a:pathLst>
          </a:custGeom>
          <a:noFill/>
        </p:spPr>
        <p:txBody>
          <a:bodyPr wrap="square">
            <a:noAutofit/>
          </a:bodyPr>
          <a:lstStyle/>
          <a:p>
            <a:r>
              <a:rPr lang="sv-SE"/>
              <a:t>Klicka på ikonen för att lägga till en bild</a:t>
            </a:r>
            <a:endParaRPr lang="en-US"/>
          </a:p>
        </p:txBody>
      </p:sp>
      <p:sp>
        <p:nvSpPr>
          <p:cNvPr id="2" name="Rubrik 1">
            <a:extLst>
              <a:ext uri="{FF2B5EF4-FFF2-40B4-BE49-F238E27FC236}">
                <a16:creationId xmlns:a16="http://schemas.microsoft.com/office/drawing/2014/main" id="{FC3A46AD-E9B6-F2D7-8DD8-A66C69C6F761}"/>
              </a:ext>
            </a:extLst>
          </p:cNvPr>
          <p:cNvSpPr>
            <a:spLocks noGrp="1"/>
          </p:cNvSpPr>
          <p:nvPr>
            <p:ph type="title"/>
          </p:nvPr>
        </p:nvSpPr>
        <p:spPr>
          <a:xfrm>
            <a:off x="922867" y="696720"/>
            <a:ext cx="4947581" cy="812286"/>
          </a:xfrm>
        </p:spPr>
        <p:txBody>
          <a:bodyPr/>
          <a:lstStyle/>
          <a:p>
            <a:r>
              <a:rPr lang="sv-SE"/>
              <a:t>Klicka här för att ändra mall för rubrikformat</a:t>
            </a:r>
            <a:endParaRPr lang="en-US"/>
          </a:p>
        </p:txBody>
      </p:sp>
    </p:spTree>
    <p:extLst>
      <p:ext uri="{BB962C8B-B14F-4D97-AF65-F5344CB8AC3E}">
        <p14:creationId xmlns:p14="http://schemas.microsoft.com/office/powerpoint/2010/main" val="3695783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vbild vänster">
    <p:spTree>
      <p:nvGrpSpPr>
        <p:cNvPr id="1" name=""/>
        <p:cNvGrpSpPr/>
        <p:nvPr/>
      </p:nvGrpSpPr>
      <p:grpSpPr>
        <a:xfrm>
          <a:off x="0" y="0"/>
          <a:ext cx="0" cy="0"/>
          <a:chOff x="0" y="0"/>
          <a:chExt cx="0" cy="0"/>
        </a:xfrm>
      </p:grpSpPr>
      <p:sp>
        <p:nvSpPr>
          <p:cNvPr id="11" name="Platshållare för bild 10">
            <a:extLst>
              <a:ext uri="{FF2B5EF4-FFF2-40B4-BE49-F238E27FC236}">
                <a16:creationId xmlns:a16="http://schemas.microsoft.com/office/drawing/2014/main" id="{DFD04B5B-A596-63B0-ADC6-2C0CBAD9C9C1}"/>
              </a:ext>
            </a:extLst>
          </p:cNvPr>
          <p:cNvSpPr>
            <a:spLocks noGrp="1"/>
          </p:cNvSpPr>
          <p:nvPr>
            <p:ph type="pic" sz="quarter" idx="13"/>
          </p:nvPr>
        </p:nvSpPr>
        <p:spPr>
          <a:xfrm>
            <a:off x="0" y="0"/>
            <a:ext cx="6096000" cy="6858000"/>
          </a:xfrm>
        </p:spPr>
        <p:txBody>
          <a:bodyPr/>
          <a:lstStyle/>
          <a:p>
            <a:r>
              <a:rPr lang="sv-SE"/>
              <a:t>Klicka på ikonen för att lägga till en bild</a:t>
            </a:r>
            <a:endParaRPr lang="en-US"/>
          </a:p>
        </p:txBody>
      </p:sp>
      <p:sp>
        <p:nvSpPr>
          <p:cNvPr id="3" name="Platshållare för innehåll 2">
            <a:extLst>
              <a:ext uri="{FF2B5EF4-FFF2-40B4-BE49-F238E27FC236}">
                <a16:creationId xmlns:a16="http://schemas.microsoft.com/office/drawing/2014/main" id="{0D17F852-2405-43B5-8AA8-1DF9E051EB6B}"/>
              </a:ext>
            </a:extLst>
          </p:cNvPr>
          <p:cNvSpPr>
            <a:spLocks noGrp="1"/>
          </p:cNvSpPr>
          <p:nvPr>
            <p:ph sz="half" idx="1"/>
          </p:nvPr>
        </p:nvSpPr>
        <p:spPr>
          <a:xfrm>
            <a:off x="6945842" y="1824038"/>
            <a:ext cx="4334933" cy="3952874"/>
          </a:xfrm>
        </p:spPr>
        <p:txBody>
          <a:bodyPr/>
          <a:lstStyle>
            <a:lvl1pPr>
              <a:defRPr sz="1600"/>
            </a:lvl1pPr>
            <a:lvl2pPr>
              <a:defRPr sz="1400"/>
            </a:lvl2pPr>
            <a:lvl3pPr>
              <a:defRPr sz="1200"/>
            </a:lvl3pPr>
            <a:lvl4pPr>
              <a:defRPr sz="1100"/>
            </a:lvl4pPr>
            <a:lvl5pPr>
              <a:defRPr sz="11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7E023E9F-EE8E-4686-A61E-65C066F9D370}"/>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6" name="Platshållare för sidfot 5">
            <a:extLst>
              <a:ext uri="{FF2B5EF4-FFF2-40B4-BE49-F238E27FC236}">
                <a16:creationId xmlns:a16="http://schemas.microsoft.com/office/drawing/2014/main" id="{592EB582-82DF-4136-A89A-70895B14CB0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4E1407E4-D3DA-4115-93A1-70F0BE9C57B6}"/>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2" name="Rubrik 1">
            <a:extLst>
              <a:ext uri="{FF2B5EF4-FFF2-40B4-BE49-F238E27FC236}">
                <a16:creationId xmlns:a16="http://schemas.microsoft.com/office/drawing/2014/main" id="{16E1CD48-208C-4EF8-2339-3EBFECE3D876}"/>
              </a:ext>
            </a:extLst>
          </p:cNvPr>
          <p:cNvSpPr>
            <a:spLocks noGrp="1"/>
          </p:cNvSpPr>
          <p:nvPr>
            <p:ph type="title"/>
          </p:nvPr>
        </p:nvSpPr>
        <p:spPr>
          <a:xfrm>
            <a:off x="6934201" y="696720"/>
            <a:ext cx="4334933" cy="812286"/>
          </a:xfrm>
        </p:spPr>
        <p:txBody>
          <a:bodyPr/>
          <a:lstStyle/>
          <a:p>
            <a:r>
              <a:rPr lang="sv-SE"/>
              <a:t>Klicka här för att ändra mall för rubrikformat</a:t>
            </a:r>
            <a:endParaRPr lang="en-US"/>
          </a:p>
        </p:txBody>
      </p:sp>
    </p:spTree>
    <p:extLst>
      <p:ext uri="{BB962C8B-B14F-4D97-AF65-F5344CB8AC3E}">
        <p14:creationId xmlns:p14="http://schemas.microsoft.com/office/powerpoint/2010/main" val="825127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bilder">
    <p:bg>
      <p:bgRef idx="1001">
        <a:schemeClr val="bg2"/>
      </p:bgRef>
    </p:bg>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BDB5CF33-7215-933E-28C6-EDD7AE6532DE}"/>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4" name="Platshållare för sidfot 3">
            <a:extLst>
              <a:ext uri="{FF2B5EF4-FFF2-40B4-BE49-F238E27FC236}">
                <a16:creationId xmlns:a16="http://schemas.microsoft.com/office/drawing/2014/main" id="{0DC7A90B-4507-0B66-BC36-7AA7E6DC604F}"/>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7FEFBA01-32A4-BF81-AD17-53245BDA4CC7}"/>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8" name="Underrubrik 2">
            <a:extLst>
              <a:ext uri="{FF2B5EF4-FFF2-40B4-BE49-F238E27FC236}">
                <a16:creationId xmlns:a16="http://schemas.microsoft.com/office/drawing/2014/main" id="{F416D9DB-BD3C-62DC-CF61-9FE155C5C2B0}"/>
              </a:ext>
            </a:extLst>
          </p:cNvPr>
          <p:cNvSpPr>
            <a:spLocks noGrp="1"/>
          </p:cNvSpPr>
          <p:nvPr>
            <p:ph type="subTitle" idx="1"/>
          </p:nvPr>
        </p:nvSpPr>
        <p:spPr>
          <a:xfrm>
            <a:off x="914400" y="1824038"/>
            <a:ext cx="7835900" cy="365126"/>
          </a:xfrm>
        </p:spPr>
        <p:txBody>
          <a:bodyPr/>
          <a:lstStyle>
            <a:lvl1pPr marL="0" indent="0" algn="l">
              <a:buNone/>
              <a:defRPr sz="18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12" name="Platshållare för bild 11">
            <a:extLst>
              <a:ext uri="{FF2B5EF4-FFF2-40B4-BE49-F238E27FC236}">
                <a16:creationId xmlns:a16="http://schemas.microsoft.com/office/drawing/2014/main" id="{664C826C-1492-3122-D83E-20617007892D}"/>
              </a:ext>
            </a:extLst>
          </p:cNvPr>
          <p:cNvSpPr>
            <a:spLocks noGrp="1"/>
          </p:cNvSpPr>
          <p:nvPr>
            <p:ph type="pic" sz="quarter" idx="13"/>
          </p:nvPr>
        </p:nvSpPr>
        <p:spPr>
          <a:xfrm>
            <a:off x="906780" y="2334932"/>
            <a:ext cx="2316480" cy="2316480"/>
          </a:xfrm>
          <a:custGeom>
            <a:avLst/>
            <a:gdLst>
              <a:gd name="connsiteX0" fmla="*/ 1166813 w 2333626"/>
              <a:gd name="connsiteY0" fmla="*/ 0 h 2333626"/>
              <a:gd name="connsiteX1" fmla="*/ 2333626 w 2333626"/>
              <a:gd name="connsiteY1" fmla="*/ 1166813 h 2333626"/>
              <a:gd name="connsiteX2" fmla="*/ 1166813 w 2333626"/>
              <a:gd name="connsiteY2" fmla="*/ 2333626 h 2333626"/>
              <a:gd name="connsiteX3" fmla="*/ 0 w 2333626"/>
              <a:gd name="connsiteY3" fmla="*/ 1166813 h 2333626"/>
              <a:gd name="connsiteX4" fmla="*/ 1166813 w 2333626"/>
              <a:gd name="connsiteY4" fmla="*/ 0 h 2333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3626" h="2333626">
                <a:moveTo>
                  <a:pt x="1166813" y="0"/>
                </a:moveTo>
                <a:cubicBezTo>
                  <a:pt x="1811226" y="0"/>
                  <a:pt x="2333626" y="522400"/>
                  <a:pt x="2333626" y="1166813"/>
                </a:cubicBezTo>
                <a:cubicBezTo>
                  <a:pt x="2333626" y="1811226"/>
                  <a:pt x="1811226" y="2333626"/>
                  <a:pt x="1166813" y="2333626"/>
                </a:cubicBezTo>
                <a:cubicBezTo>
                  <a:pt x="522400" y="2333626"/>
                  <a:pt x="0" y="1811226"/>
                  <a:pt x="0" y="1166813"/>
                </a:cubicBezTo>
                <a:cubicBezTo>
                  <a:pt x="0" y="522400"/>
                  <a:pt x="522400" y="0"/>
                  <a:pt x="1166813" y="0"/>
                </a:cubicBezTo>
                <a:close/>
              </a:path>
            </a:pathLst>
          </a:custGeom>
          <a:solidFill>
            <a:schemeClr val="bg1">
              <a:lumMod val="95000"/>
            </a:schemeClr>
          </a:solidFill>
        </p:spPr>
        <p:txBody>
          <a:bodyPr wrap="square">
            <a:noAutofit/>
          </a:bodyPr>
          <a:lstStyle/>
          <a:p>
            <a:r>
              <a:rPr lang="sv-SE"/>
              <a:t>Klicka på ikonen för att lägga till en bild</a:t>
            </a:r>
            <a:endParaRPr lang="en-US"/>
          </a:p>
        </p:txBody>
      </p:sp>
      <p:sp>
        <p:nvSpPr>
          <p:cNvPr id="21" name="Platshållare för text 20">
            <a:extLst>
              <a:ext uri="{FF2B5EF4-FFF2-40B4-BE49-F238E27FC236}">
                <a16:creationId xmlns:a16="http://schemas.microsoft.com/office/drawing/2014/main" id="{03C7446D-025A-295A-DA5D-F4C7A8EC1A5D}"/>
              </a:ext>
            </a:extLst>
          </p:cNvPr>
          <p:cNvSpPr>
            <a:spLocks noGrp="1"/>
          </p:cNvSpPr>
          <p:nvPr>
            <p:ph type="body" sz="quarter" idx="14" hasCustomPrompt="1"/>
          </p:nvPr>
        </p:nvSpPr>
        <p:spPr>
          <a:xfrm>
            <a:off x="914400" y="4768570"/>
            <a:ext cx="2316480" cy="203200"/>
          </a:xfrm>
        </p:spPr>
        <p:txBody>
          <a:bodyPr/>
          <a:lstStyle>
            <a:lvl1pPr marL="0" indent="0" algn="ctr">
              <a:buNone/>
              <a:defRPr sz="1500">
                <a:latin typeface="+mj-lt"/>
                <a:ea typeface="Open Sans Semibold" panose="020B0706030804020204" pitchFamily="34" charset="0"/>
                <a:cs typeface="Open Sans Semibold" panose="020B0706030804020204" pitchFamily="34" charset="0"/>
              </a:defRPr>
            </a:lvl1pPr>
          </a:lstStyle>
          <a:p>
            <a:pPr lvl="0"/>
            <a:r>
              <a:rPr lang="sv-SE"/>
              <a:t>Rubrik</a:t>
            </a:r>
          </a:p>
        </p:txBody>
      </p:sp>
      <p:sp>
        <p:nvSpPr>
          <p:cNvPr id="22" name="Platshållare för text 20">
            <a:extLst>
              <a:ext uri="{FF2B5EF4-FFF2-40B4-BE49-F238E27FC236}">
                <a16:creationId xmlns:a16="http://schemas.microsoft.com/office/drawing/2014/main" id="{08E77F81-9859-77EA-DFA3-16987CE241A9}"/>
              </a:ext>
            </a:extLst>
          </p:cNvPr>
          <p:cNvSpPr>
            <a:spLocks noGrp="1"/>
          </p:cNvSpPr>
          <p:nvPr>
            <p:ph type="body" sz="quarter" idx="15" hasCustomPrompt="1"/>
          </p:nvPr>
        </p:nvSpPr>
        <p:spPr>
          <a:xfrm>
            <a:off x="914400" y="5079770"/>
            <a:ext cx="2316480" cy="855611"/>
          </a:xfrm>
        </p:spPr>
        <p:txBody>
          <a:bodyPr/>
          <a:lstStyle>
            <a:lvl1pPr marL="0" indent="0" algn="ctr">
              <a:buNone/>
              <a:defRPr sz="1050">
                <a:latin typeface="+mn-lt"/>
                <a:ea typeface="Open Sans Semibold" panose="020B0706030804020204" pitchFamily="34" charset="0"/>
                <a:cs typeface="Open Sans Semibold" panose="020B0706030804020204" pitchFamily="34" charset="0"/>
              </a:defRPr>
            </a:lvl1pPr>
          </a:lstStyle>
          <a:p>
            <a:pPr lvl="0"/>
            <a:r>
              <a:rPr lang="sv-SE"/>
              <a:t>Text</a:t>
            </a:r>
          </a:p>
        </p:txBody>
      </p:sp>
      <p:sp>
        <p:nvSpPr>
          <p:cNvPr id="23" name="Platshållare för bild 22">
            <a:extLst>
              <a:ext uri="{FF2B5EF4-FFF2-40B4-BE49-F238E27FC236}">
                <a16:creationId xmlns:a16="http://schemas.microsoft.com/office/drawing/2014/main" id="{BD774599-56BE-4B80-6029-499E7492549A}"/>
              </a:ext>
            </a:extLst>
          </p:cNvPr>
          <p:cNvSpPr>
            <a:spLocks noGrp="1"/>
          </p:cNvSpPr>
          <p:nvPr>
            <p:ph type="pic" sz="quarter" idx="16"/>
          </p:nvPr>
        </p:nvSpPr>
        <p:spPr>
          <a:xfrm>
            <a:off x="3564255" y="2334932"/>
            <a:ext cx="2316480" cy="2316480"/>
          </a:xfrm>
          <a:custGeom>
            <a:avLst/>
            <a:gdLst>
              <a:gd name="connsiteX0" fmla="*/ 1166813 w 2333626"/>
              <a:gd name="connsiteY0" fmla="*/ 0 h 2333626"/>
              <a:gd name="connsiteX1" fmla="*/ 2333626 w 2333626"/>
              <a:gd name="connsiteY1" fmla="*/ 1166813 h 2333626"/>
              <a:gd name="connsiteX2" fmla="*/ 1166813 w 2333626"/>
              <a:gd name="connsiteY2" fmla="*/ 2333626 h 2333626"/>
              <a:gd name="connsiteX3" fmla="*/ 0 w 2333626"/>
              <a:gd name="connsiteY3" fmla="*/ 1166813 h 2333626"/>
              <a:gd name="connsiteX4" fmla="*/ 1166813 w 2333626"/>
              <a:gd name="connsiteY4" fmla="*/ 0 h 2333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3626" h="2333626">
                <a:moveTo>
                  <a:pt x="1166813" y="0"/>
                </a:moveTo>
                <a:cubicBezTo>
                  <a:pt x="1811226" y="0"/>
                  <a:pt x="2333626" y="522400"/>
                  <a:pt x="2333626" y="1166813"/>
                </a:cubicBezTo>
                <a:cubicBezTo>
                  <a:pt x="2333626" y="1811226"/>
                  <a:pt x="1811226" y="2333626"/>
                  <a:pt x="1166813" y="2333626"/>
                </a:cubicBezTo>
                <a:cubicBezTo>
                  <a:pt x="522400" y="2333626"/>
                  <a:pt x="0" y="1811226"/>
                  <a:pt x="0" y="1166813"/>
                </a:cubicBezTo>
                <a:cubicBezTo>
                  <a:pt x="0" y="522400"/>
                  <a:pt x="522400" y="0"/>
                  <a:pt x="1166813" y="0"/>
                </a:cubicBezTo>
                <a:close/>
              </a:path>
            </a:pathLst>
          </a:custGeom>
          <a:solidFill>
            <a:schemeClr val="bg1">
              <a:lumMod val="95000"/>
            </a:schemeClr>
          </a:solidFill>
        </p:spPr>
        <p:txBody>
          <a:bodyPr wrap="square">
            <a:noAutofit/>
          </a:bodyPr>
          <a:lstStyle/>
          <a:p>
            <a:r>
              <a:rPr lang="sv-SE"/>
              <a:t>Klicka på ikonen för att lägga till en bild</a:t>
            </a:r>
            <a:endParaRPr lang="en-US"/>
          </a:p>
        </p:txBody>
      </p:sp>
      <p:sp>
        <p:nvSpPr>
          <p:cNvPr id="24" name="Platshållare för text 20">
            <a:extLst>
              <a:ext uri="{FF2B5EF4-FFF2-40B4-BE49-F238E27FC236}">
                <a16:creationId xmlns:a16="http://schemas.microsoft.com/office/drawing/2014/main" id="{30241731-F5B8-1695-4913-8B42D423B976}"/>
              </a:ext>
            </a:extLst>
          </p:cNvPr>
          <p:cNvSpPr>
            <a:spLocks noGrp="1"/>
          </p:cNvSpPr>
          <p:nvPr>
            <p:ph type="body" sz="quarter" idx="17" hasCustomPrompt="1"/>
          </p:nvPr>
        </p:nvSpPr>
        <p:spPr>
          <a:xfrm>
            <a:off x="3571875" y="4768570"/>
            <a:ext cx="2316480" cy="203200"/>
          </a:xfrm>
        </p:spPr>
        <p:txBody>
          <a:bodyPr/>
          <a:lstStyle>
            <a:lvl1pPr marL="0" indent="0" algn="ctr">
              <a:buNone/>
              <a:defRPr sz="1500">
                <a:latin typeface="+mj-lt"/>
                <a:ea typeface="Open Sans Semibold" panose="020B0706030804020204" pitchFamily="34" charset="0"/>
                <a:cs typeface="Open Sans Semibold" panose="020B0706030804020204" pitchFamily="34" charset="0"/>
              </a:defRPr>
            </a:lvl1pPr>
          </a:lstStyle>
          <a:p>
            <a:pPr lvl="0"/>
            <a:r>
              <a:rPr lang="sv-SE"/>
              <a:t>Rubrik</a:t>
            </a:r>
          </a:p>
        </p:txBody>
      </p:sp>
      <p:sp>
        <p:nvSpPr>
          <p:cNvPr id="25" name="Platshållare för text 20">
            <a:extLst>
              <a:ext uri="{FF2B5EF4-FFF2-40B4-BE49-F238E27FC236}">
                <a16:creationId xmlns:a16="http://schemas.microsoft.com/office/drawing/2014/main" id="{A0DFB222-9F5E-886C-561B-915888CCE3C8}"/>
              </a:ext>
            </a:extLst>
          </p:cNvPr>
          <p:cNvSpPr>
            <a:spLocks noGrp="1"/>
          </p:cNvSpPr>
          <p:nvPr>
            <p:ph type="body" sz="quarter" idx="18" hasCustomPrompt="1"/>
          </p:nvPr>
        </p:nvSpPr>
        <p:spPr>
          <a:xfrm>
            <a:off x="3571875" y="5079770"/>
            <a:ext cx="2316480" cy="855611"/>
          </a:xfrm>
        </p:spPr>
        <p:txBody>
          <a:bodyPr/>
          <a:lstStyle>
            <a:lvl1pPr marL="0" indent="0" algn="ctr">
              <a:buNone/>
              <a:defRPr sz="1050">
                <a:latin typeface="+mn-lt"/>
                <a:ea typeface="Open Sans Semibold" panose="020B0706030804020204" pitchFamily="34" charset="0"/>
                <a:cs typeface="Open Sans Semibold" panose="020B0706030804020204" pitchFamily="34" charset="0"/>
              </a:defRPr>
            </a:lvl1pPr>
          </a:lstStyle>
          <a:p>
            <a:pPr lvl="0"/>
            <a:r>
              <a:rPr lang="sv-SE"/>
              <a:t>Text</a:t>
            </a:r>
          </a:p>
        </p:txBody>
      </p:sp>
      <p:sp>
        <p:nvSpPr>
          <p:cNvPr id="30" name="Platshållare för bild 29">
            <a:extLst>
              <a:ext uri="{FF2B5EF4-FFF2-40B4-BE49-F238E27FC236}">
                <a16:creationId xmlns:a16="http://schemas.microsoft.com/office/drawing/2014/main" id="{BD077C96-3891-F138-EFC2-824CABFD044F}"/>
              </a:ext>
            </a:extLst>
          </p:cNvPr>
          <p:cNvSpPr>
            <a:spLocks noGrp="1"/>
          </p:cNvSpPr>
          <p:nvPr>
            <p:ph type="pic" sz="quarter" idx="19"/>
          </p:nvPr>
        </p:nvSpPr>
        <p:spPr>
          <a:xfrm>
            <a:off x="6259830" y="2334932"/>
            <a:ext cx="2316480" cy="2316480"/>
          </a:xfrm>
          <a:custGeom>
            <a:avLst/>
            <a:gdLst>
              <a:gd name="connsiteX0" fmla="*/ 1166813 w 2333626"/>
              <a:gd name="connsiteY0" fmla="*/ 0 h 2333626"/>
              <a:gd name="connsiteX1" fmla="*/ 2333626 w 2333626"/>
              <a:gd name="connsiteY1" fmla="*/ 1166813 h 2333626"/>
              <a:gd name="connsiteX2" fmla="*/ 1166813 w 2333626"/>
              <a:gd name="connsiteY2" fmla="*/ 2333626 h 2333626"/>
              <a:gd name="connsiteX3" fmla="*/ 0 w 2333626"/>
              <a:gd name="connsiteY3" fmla="*/ 1166813 h 2333626"/>
              <a:gd name="connsiteX4" fmla="*/ 1166813 w 2333626"/>
              <a:gd name="connsiteY4" fmla="*/ 0 h 2333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3626" h="2333626">
                <a:moveTo>
                  <a:pt x="1166813" y="0"/>
                </a:moveTo>
                <a:cubicBezTo>
                  <a:pt x="1811226" y="0"/>
                  <a:pt x="2333626" y="522400"/>
                  <a:pt x="2333626" y="1166813"/>
                </a:cubicBezTo>
                <a:cubicBezTo>
                  <a:pt x="2333626" y="1811226"/>
                  <a:pt x="1811226" y="2333626"/>
                  <a:pt x="1166813" y="2333626"/>
                </a:cubicBezTo>
                <a:cubicBezTo>
                  <a:pt x="522400" y="2333626"/>
                  <a:pt x="0" y="1811226"/>
                  <a:pt x="0" y="1166813"/>
                </a:cubicBezTo>
                <a:cubicBezTo>
                  <a:pt x="0" y="522400"/>
                  <a:pt x="522400" y="0"/>
                  <a:pt x="1166813" y="0"/>
                </a:cubicBezTo>
                <a:close/>
              </a:path>
            </a:pathLst>
          </a:custGeom>
          <a:solidFill>
            <a:schemeClr val="bg1">
              <a:lumMod val="95000"/>
            </a:schemeClr>
          </a:solidFill>
        </p:spPr>
        <p:txBody>
          <a:bodyPr wrap="square">
            <a:noAutofit/>
          </a:bodyPr>
          <a:lstStyle/>
          <a:p>
            <a:r>
              <a:rPr lang="sv-SE"/>
              <a:t>Klicka på ikonen för att lägga till en bild</a:t>
            </a:r>
            <a:endParaRPr lang="en-US"/>
          </a:p>
        </p:txBody>
      </p:sp>
      <p:sp>
        <p:nvSpPr>
          <p:cNvPr id="31" name="Platshållare för text 20">
            <a:extLst>
              <a:ext uri="{FF2B5EF4-FFF2-40B4-BE49-F238E27FC236}">
                <a16:creationId xmlns:a16="http://schemas.microsoft.com/office/drawing/2014/main" id="{81E1D503-7C0E-2A00-CB71-1E074D37FFE4}"/>
              </a:ext>
            </a:extLst>
          </p:cNvPr>
          <p:cNvSpPr>
            <a:spLocks noGrp="1"/>
          </p:cNvSpPr>
          <p:nvPr>
            <p:ph type="body" sz="quarter" idx="20" hasCustomPrompt="1"/>
          </p:nvPr>
        </p:nvSpPr>
        <p:spPr>
          <a:xfrm>
            <a:off x="6267450" y="4768570"/>
            <a:ext cx="2316480" cy="203200"/>
          </a:xfrm>
        </p:spPr>
        <p:txBody>
          <a:bodyPr/>
          <a:lstStyle>
            <a:lvl1pPr marL="0" indent="0" algn="ctr">
              <a:buNone/>
              <a:defRPr sz="1500">
                <a:latin typeface="+mj-lt"/>
                <a:ea typeface="Open Sans Semibold" panose="020B0706030804020204" pitchFamily="34" charset="0"/>
                <a:cs typeface="Open Sans Semibold" panose="020B0706030804020204" pitchFamily="34" charset="0"/>
              </a:defRPr>
            </a:lvl1pPr>
          </a:lstStyle>
          <a:p>
            <a:pPr lvl="0"/>
            <a:r>
              <a:rPr lang="sv-SE"/>
              <a:t>Rubrik</a:t>
            </a:r>
          </a:p>
        </p:txBody>
      </p:sp>
      <p:sp>
        <p:nvSpPr>
          <p:cNvPr id="32" name="Platshållare för text 20">
            <a:extLst>
              <a:ext uri="{FF2B5EF4-FFF2-40B4-BE49-F238E27FC236}">
                <a16:creationId xmlns:a16="http://schemas.microsoft.com/office/drawing/2014/main" id="{980FB875-5716-A43F-3401-2B1306DB9354}"/>
              </a:ext>
            </a:extLst>
          </p:cNvPr>
          <p:cNvSpPr>
            <a:spLocks noGrp="1"/>
          </p:cNvSpPr>
          <p:nvPr>
            <p:ph type="body" sz="quarter" idx="21" hasCustomPrompt="1"/>
          </p:nvPr>
        </p:nvSpPr>
        <p:spPr>
          <a:xfrm>
            <a:off x="6267450" y="5079770"/>
            <a:ext cx="2316480" cy="855611"/>
          </a:xfrm>
        </p:spPr>
        <p:txBody>
          <a:bodyPr/>
          <a:lstStyle>
            <a:lvl1pPr marL="0" indent="0" algn="ctr">
              <a:buNone/>
              <a:defRPr sz="1050">
                <a:latin typeface="+mn-lt"/>
                <a:ea typeface="Open Sans Semibold" panose="020B0706030804020204" pitchFamily="34" charset="0"/>
                <a:cs typeface="Open Sans Semibold" panose="020B0706030804020204" pitchFamily="34" charset="0"/>
              </a:defRPr>
            </a:lvl1pPr>
          </a:lstStyle>
          <a:p>
            <a:pPr lvl="0"/>
            <a:r>
              <a:rPr lang="sv-SE"/>
              <a:t>Text</a:t>
            </a:r>
          </a:p>
        </p:txBody>
      </p:sp>
      <p:sp>
        <p:nvSpPr>
          <p:cNvPr id="33" name="Platshållare för bild 32">
            <a:extLst>
              <a:ext uri="{FF2B5EF4-FFF2-40B4-BE49-F238E27FC236}">
                <a16:creationId xmlns:a16="http://schemas.microsoft.com/office/drawing/2014/main" id="{DA29BD36-494B-3AEB-42B8-DAFD1BA008B7}"/>
              </a:ext>
            </a:extLst>
          </p:cNvPr>
          <p:cNvSpPr>
            <a:spLocks noGrp="1"/>
          </p:cNvSpPr>
          <p:nvPr>
            <p:ph type="pic" sz="quarter" idx="22"/>
          </p:nvPr>
        </p:nvSpPr>
        <p:spPr>
          <a:xfrm>
            <a:off x="8939530" y="2334932"/>
            <a:ext cx="2316480" cy="2316480"/>
          </a:xfrm>
          <a:custGeom>
            <a:avLst/>
            <a:gdLst>
              <a:gd name="connsiteX0" fmla="*/ 1166813 w 2333626"/>
              <a:gd name="connsiteY0" fmla="*/ 0 h 2333626"/>
              <a:gd name="connsiteX1" fmla="*/ 2333626 w 2333626"/>
              <a:gd name="connsiteY1" fmla="*/ 1166813 h 2333626"/>
              <a:gd name="connsiteX2" fmla="*/ 1166813 w 2333626"/>
              <a:gd name="connsiteY2" fmla="*/ 2333626 h 2333626"/>
              <a:gd name="connsiteX3" fmla="*/ 0 w 2333626"/>
              <a:gd name="connsiteY3" fmla="*/ 1166813 h 2333626"/>
              <a:gd name="connsiteX4" fmla="*/ 1166813 w 2333626"/>
              <a:gd name="connsiteY4" fmla="*/ 0 h 2333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3626" h="2333626">
                <a:moveTo>
                  <a:pt x="1166813" y="0"/>
                </a:moveTo>
                <a:cubicBezTo>
                  <a:pt x="1811226" y="0"/>
                  <a:pt x="2333626" y="522400"/>
                  <a:pt x="2333626" y="1166813"/>
                </a:cubicBezTo>
                <a:cubicBezTo>
                  <a:pt x="2333626" y="1811226"/>
                  <a:pt x="1811226" y="2333626"/>
                  <a:pt x="1166813" y="2333626"/>
                </a:cubicBezTo>
                <a:cubicBezTo>
                  <a:pt x="522400" y="2333626"/>
                  <a:pt x="0" y="1811226"/>
                  <a:pt x="0" y="1166813"/>
                </a:cubicBezTo>
                <a:cubicBezTo>
                  <a:pt x="0" y="522400"/>
                  <a:pt x="522400" y="0"/>
                  <a:pt x="1166813" y="0"/>
                </a:cubicBezTo>
                <a:close/>
              </a:path>
            </a:pathLst>
          </a:custGeom>
          <a:solidFill>
            <a:schemeClr val="bg1">
              <a:lumMod val="95000"/>
            </a:schemeClr>
          </a:solidFill>
        </p:spPr>
        <p:txBody>
          <a:bodyPr wrap="square">
            <a:noAutofit/>
          </a:bodyPr>
          <a:lstStyle/>
          <a:p>
            <a:r>
              <a:rPr lang="sv-SE"/>
              <a:t>Klicka på ikonen för att lägga till en bild</a:t>
            </a:r>
            <a:endParaRPr lang="en-US"/>
          </a:p>
        </p:txBody>
      </p:sp>
      <p:sp>
        <p:nvSpPr>
          <p:cNvPr id="34" name="Platshållare för text 20">
            <a:extLst>
              <a:ext uri="{FF2B5EF4-FFF2-40B4-BE49-F238E27FC236}">
                <a16:creationId xmlns:a16="http://schemas.microsoft.com/office/drawing/2014/main" id="{288D22EA-0E20-C913-163A-DC3069D0CB32}"/>
              </a:ext>
            </a:extLst>
          </p:cNvPr>
          <p:cNvSpPr>
            <a:spLocks noGrp="1"/>
          </p:cNvSpPr>
          <p:nvPr>
            <p:ph type="body" sz="quarter" idx="23" hasCustomPrompt="1"/>
          </p:nvPr>
        </p:nvSpPr>
        <p:spPr>
          <a:xfrm>
            <a:off x="8947150" y="4768570"/>
            <a:ext cx="2316480" cy="203200"/>
          </a:xfrm>
        </p:spPr>
        <p:txBody>
          <a:bodyPr/>
          <a:lstStyle>
            <a:lvl1pPr marL="0" indent="0" algn="ctr">
              <a:buNone/>
              <a:defRPr sz="1500">
                <a:latin typeface="+mj-lt"/>
                <a:ea typeface="Open Sans Semibold" panose="020B0706030804020204" pitchFamily="34" charset="0"/>
                <a:cs typeface="Open Sans Semibold" panose="020B0706030804020204" pitchFamily="34" charset="0"/>
              </a:defRPr>
            </a:lvl1pPr>
          </a:lstStyle>
          <a:p>
            <a:pPr lvl="0"/>
            <a:r>
              <a:rPr lang="sv-SE"/>
              <a:t>Rubrik</a:t>
            </a:r>
          </a:p>
        </p:txBody>
      </p:sp>
      <p:sp>
        <p:nvSpPr>
          <p:cNvPr id="35" name="Platshållare för text 20">
            <a:extLst>
              <a:ext uri="{FF2B5EF4-FFF2-40B4-BE49-F238E27FC236}">
                <a16:creationId xmlns:a16="http://schemas.microsoft.com/office/drawing/2014/main" id="{E004FE53-2515-9DFC-829C-8511A0848CBB}"/>
              </a:ext>
            </a:extLst>
          </p:cNvPr>
          <p:cNvSpPr>
            <a:spLocks noGrp="1"/>
          </p:cNvSpPr>
          <p:nvPr>
            <p:ph type="body" sz="quarter" idx="24" hasCustomPrompt="1"/>
          </p:nvPr>
        </p:nvSpPr>
        <p:spPr>
          <a:xfrm>
            <a:off x="8947150" y="5079770"/>
            <a:ext cx="2316480" cy="855611"/>
          </a:xfrm>
        </p:spPr>
        <p:txBody>
          <a:bodyPr/>
          <a:lstStyle>
            <a:lvl1pPr marL="0" indent="0" algn="ctr">
              <a:buNone/>
              <a:defRPr sz="1050">
                <a:latin typeface="+mn-lt"/>
                <a:ea typeface="Open Sans Semibold" panose="020B0706030804020204" pitchFamily="34" charset="0"/>
                <a:cs typeface="Open Sans Semibold" panose="020B0706030804020204" pitchFamily="34" charset="0"/>
              </a:defRPr>
            </a:lvl1pPr>
          </a:lstStyle>
          <a:p>
            <a:pPr lvl="0"/>
            <a:r>
              <a:rPr lang="sv-SE"/>
              <a:t>Text</a:t>
            </a:r>
          </a:p>
        </p:txBody>
      </p:sp>
      <p:sp>
        <p:nvSpPr>
          <p:cNvPr id="2" name="Rubrik 1">
            <a:extLst>
              <a:ext uri="{FF2B5EF4-FFF2-40B4-BE49-F238E27FC236}">
                <a16:creationId xmlns:a16="http://schemas.microsoft.com/office/drawing/2014/main" id="{8D923B10-4408-0A91-E0BA-33E8F590A0A6}"/>
              </a:ext>
            </a:extLst>
          </p:cNvPr>
          <p:cNvSpPr>
            <a:spLocks noGrp="1"/>
          </p:cNvSpPr>
          <p:nvPr>
            <p:ph type="title"/>
          </p:nvPr>
        </p:nvSpPr>
        <p:spPr/>
        <p:txBody>
          <a:bodyPr/>
          <a:lstStyle/>
          <a:p>
            <a:r>
              <a:rPr lang="sv-SE"/>
              <a:t>Klicka här för att ändra mall för rubrikformat</a:t>
            </a:r>
          </a:p>
        </p:txBody>
      </p:sp>
    </p:spTree>
    <p:extLst>
      <p:ext uri="{BB962C8B-B14F-4D97-AF65-F5344CB8AC3E}">
        <p14:creationId xmlns:p14="http://schemas.microsoft.com/office/powerpoint/2010/main" val="2877740098"/>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itat">
    <p:bg>
      <p:bgRef idx="1001">
        <a:schemeClr val="bg2"/>
      </p:bgRef>
    </p:bg>
    <p:spTree>
      <p:nvGrpSpPr>
        <p:cNvPr id="1" name=""/>
        <p:cNvGrpSpPr/>
        <p:nvPr/>
      </p:nvGrpSpPr>
      <p:grpSpPr>
        <a:xfrm>
          <a:off x="0" y="0"/>
          <a:ext cx="0" cy="0"/>
          <a:chOff x="0" y="0"/>
          <a:chExt cx="0" cy="0"/>
        </a:xfrm>
      </p:grpSpPr>
      <p:sp>
        <p:nvSpPr>
          <p:cNvPr id="16" name="Rektangel 15">
            <a:extLst>
              <a:ext uri="{FF2B5EF4-FFF2-40B4-BE49-F238E27FC236}">
                <a16:creationId xmlns:a16="http://schemas.microsoft.com/office/drawing/2014/main" id="{5DDFB6F3-EB80-63EF-1AB5-BE477AEE07DA}"/>
              </a:ext>
            </a:extLst>
          </p:cNvPr>
          <p:cNvSpPr/>
          <p:nvPr userDrawn="1"/>
        </p:nvSpPr>
        <p:spPr>
          <a:xfrm>
            <a:off x="914400" y="1046163"/>
            <a:ext cx="10364029" cy="47825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datum 2">
            <a:extLst>
              <a:ext uri="{FF2B5EF4-FFF2-40B4-BE49-F238E27FC236}">
                <a16:creationId xmlns:a16="http://schemas.microsoft.com/office/drawing/2014/main" id="{8A898536-9503-A197-9A3B-3F47D446F4AB}"/>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4" name="Platshållare för sidfot 3">
            <a:extLst>
              <a:ext uri="{FF2B5EF4-FFF2-40B4-BE49-F238E27FC236}">
                <a16:creationId xmlns:a16="http://schemas.microsoft.com/office/drawing/2014/main" id="{02E1C367-A0E9-2318-4478-692D53290661}"/>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F7AD7875-44C2-86D0-5562-C20E21989FB7}"/>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18" name="Platshållare för text 17">
            <a:extLst>
              <a:ext uri="{FF2B5EF4-FFF2-40B4-BE49-F238E27FC236}">
                <a16:creationId xmlns:a16="http://schemas.microsoft.com/office/drawing/2014/main" id="{118A7892-7A63-C037-6804-335CC7506ABB}"/>
              </a:ext>
            </a:extLst>
          </p:cNvPr>
          <p:cNvSpPr>
            <a:spLocks noGrp="1"/>
          </p:cNvSpPr>
          <p:nvPr>
            <p:ph type="body" sz="quarter" idx="13" hasCustomPrompt="1"/>
          </p:nvPr>
        </p:nvSpPr>
        <p:spPr>
          <a:xfrm>
            <a:off x="2146300" y="1854200"/>
            <a:ext cx="8064500" cy="2971800"/>
          </a:xfrm>
        </p:spPr>
        <p:txBody>
          <a:bodyPr/>
          <a:lstStyle>
            <a:lvl1pPr marL="0" indent="0">
              <a:lnSpc>
                <a:spcPct val="110000"/>
              </a:lnSpc>
              <a:buNone/>
              <a:defRPr sz="4000" b="0">
                <a:solidFill>
                  <a:schemeClr val="accent1"/>
                </a:solidFill>
                <a:latin typeface="+mj-lt"/>
                <a:ea typeface="Open Sans Semibold" panose="020B0706030804020204" pitchFamily="34" charset="0"/>
                <a:cs typeface="Open Sans Semibold" panose="020B0706030804020204" pitchFamily="34" charset="0"/>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sv-SE"/>
              <a:t>Citat</a:t>
            </a:r>
          </a:p>
        </p:txBody>
      </p:sp>
    </p:spTree>
    <p:extLst>
      <p:ext uri="{BB962C8B-B14F-4D97-AF65-F5344CB8AC3E}">
        <p14:creationId xmlns:p14="http://schemas.microsoft.com/office/powerpoint/2010/main" val="79073802"/>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itat med bildbakgrund">
    <p:bg>
      <p:bgPr>
        <a:solidFill>
          <a:schemeClr val="tx2"/>
        </a:solidFill>
        <a:effectLst/>
      </p:bgPr>
    </p:bg>
    <p:spTree>
      <p:nvGrpSpPr>
        <p:cNvPr id="1" name=""/>
        <p:cNvGrpSpPr/>
        <p:nvPr/>
      </p:nvGrpSpPr>
      <p:grpSpPr>
        <a:xfrm>
          <a:off x="0" y="0"/>
          <a:ext cx="0" cy="0"/>
          <a:chOff x="0" y="0"/>
          <a:chExt cx="0" cy="0"/>
        </a:xfrm>
      </p:grpSpPr>
      <p:sp>
        <p:nvSpPr>
          <p:cNvPr id="15" name="Platshållare för bild 14">
            <a:extLst>
              <a:ext uri="{FF2B5EF4-FFF2-40B4-BE49-F238E27FC236}">
                <a16:creationId xmlns:a16="http://schemas.microsoft.com/office/drawing/2014/main" id="{22662616-8E36-ED5F-0DB1-19F584763B3A}"/>
              </a:ext>
            </a:extLst>
          </p:cNvPr>
          <p:cNvSpPr>
            <a:spLocks noGrp="1"/>
          </p:cNvSpPr>
          <p:nvPr>
            <p:ph type="pic" sz="quarter" idx="14" hasCustomPrompt="1"/>
          </p:nvPr>
        </p:nvSpPr>
        <p:spPr>
          <a:xfrm>
            <a:off x="2" y="2"/>
            <a:ext cx="12191999" cy="6857999"/>
          </a:xfrm>
          <a:custGeom>
            <a:avLst/>
            <a:gdLst>
              <a:gd name="connsiteX0" fmla="*/ 11729171 w 12191999"/>
              <a:gd name="connsiteY0" fmla="*/ 6343741 h 6857999"/>
              <a:gd name="connsiteX1" fmla="*/ 11766496 w 12191999"/>
              <a:gd name="connsiteY1" fmla="*/ 6364242 h 6857999"/>
              <a:gd name="connsiteX2" fmla="*/ 11766496 w 12191999"/>
              <a:gd name="connsiteY2" fmla="*/ 6364701 h 6857999"/>
              <a:gd name="connsiteX3" fmla="*/ 11766496 w 12191999"/>
              <a:gd name="connsiteY3" fmla="*/ 6403582 h 6857999"/>
              <a:gd name="connsiteX4" fmla="*/ 11766496 w 12191999"/>
              <a:gd name="connsiteY4" fmla="*/ 6404077 h 6857999"/>
              <a:gd name="connsiteX5" fmla="*/ 11729171 w 12191999"/>
              <a:gd name="connsiteY5" fmla="*/ 6423907 h 6857999"/>
              <a:gd name="connsiteX6" fmla="*/ 11689088 w 12191999"/>
              <a:gd name="connsiteY6" fmla="*/ 6383824 h 6857999"/>
              <a:gd name="connsiteX7" fmla="*/ 11729171 w 12191999"/>
              <a:gd name="connsiteY7" fmla="*/ 6343741 h 6857999"/>
              <a:gd name="connsiteX8" fmla="*/ 11432403 w 12191999"/>
              <a:gd name="connsiteY8" fmla="*/ 6337521 h 6857999"/>
              <a:gd name="connsiteX9" fmla="*/ 11466194 w 12191999"/>
              <a:gd name="connsiteY9" fmla="*/ 6365197 h 6857999"/>
              <a:gd name="connsiteX10" fmla="*/ 11465983 w 12191999"/>
              <a:gd name="connsiteY10" fmla="*/ 6365409 h 6857999"/>
              <a:gd name="connsiteX11" fmla="*/ 11465841 w 12191999"/>
              <a:gd name="connsiteY11" fmla="*/ 6365445 h 6857999"/>
              <a:gd name="connsiteX12" fmla="*/ 11395997 w 12191999"/>
              <a:gd name="connsiteY12" fmla="*/ 6365445 h 6857999"/>
              <a:gd name="connsiteX13" fmla="*/ 11395997 w 12191999"/>
              <a:gd name="connsiteY13" fmla="*/ 6365162 h 6857999"/>
              <a:gd name="connsiteX14" fmla="*/ 11432403 w 12191999"/>
              <a:gd name="connsiteY14" fmla="*/ 6337521 h 6857999"/>
              <a:gd name="connsiteX15" fmla="*/ 11093361 w 12191999"/>
              <a:gd name="connsiteY15" fmla="*/ 6303305 h 6857999"/>
              <a:gd name="connsiteX16" fmla="*/ 11093361 w 12191999"/>
              <a:gd name="connsiteY16" fmla="*/ 6464590 h 6857999"/>
              <a:gd name="connsiteX17" fmla="*/ 11094987 w 12191999"/>
              <a:gd name="connsiteY17" fmla="*/ 6464590 h 6857999"/>
              <a:gd name="connsiteX18" fmla="*/ 11138039 w 12191999"/>
              <a:gd name="connsiteY18" fmla="*/ 6464590 h 6857999"/>
              <a:gd name="connsiteX19" fmla="*/ 11139665 w 12191999"/>
              <a:gd name="connsiteY19" fmla="*/ 6464590 h 6857999"/>
              <a:gd name="connsiteX20" fmla="*/ 11139665 w 12191999"/>
              <a:gd name="connsiteY20" fmla="*/ 6303305 h 6857999"/>
              <a:gd name="connsiteX21" fmla="*/ 11138039 w 12191999"/>
              <a:gd name="connsiteY21" fmla="*/ 6303305 h 6857999"/>
              <a:gd name="connsiteX22" fmla="*/ 11094987 w 12191999"/>
              <a:gd name="connsiteY22" fmla="*/ 6303305 h 6857999"/>
              <a:gd name="connsiteX23" fmla="*/ 11093361 w 12191999"/>
              <a:gd name="connsiteY23" fmla="*/ 6303305 h 6857999"/>
              <a:gd name="connsiteX24" fmla="*/ 11718955 w 12191999"/>
              <a:gd name="connsiteY24" fmla="*/ 6300159 h 6857999"/>
              <a:gd name="connsiteX25" fmla="*/ 11643739 w 12191999"/>
              <a:gd name="connsiteY25" fmla="*/ 6383930 h 6857999"/>
              <a:gd name="connsiteX26" fmla="*/ 11718955 w 12191999"/>
              <a:gd name="connsiteY26" fmla="*/ 6468019 h 6857999"/>
              <a:gd name="connsiteX27" fmla="*/ 11766214 w 12191999"/>
              <a:gd name="connsiteY27" fmla="*/ 6446280 h 6857999"/>
              <a:gd name="connsiteX28" fmla="*/ 11766496 w 12191999"/>
              <a:gd name="connsiteY28" fmla="*/ 6446280 h 6857999"/>
              <a:gd name="connsiteX29" fmla="*/ 11766496 w 12191999"/>
              <a:gd name="connsiteY29" fmla="*/ 6462964 h 6857999"/>
              <a:gd name="connsiteX30" fmla="*/ 11768122 w 12191999"/>
              <a:gd name="connsiteY30" fmla="*/ 6464590 h 6857999"/>
              <a:gd name="connsiteX31" fmla="*/ 11811245 w 12191999"/>
              <a:gd name="connsiteY31" fmla="*/ 6464590 h 6857999"/>
              <a:gd name="connsiteX32" fmla="*/ 11812800 w 12191999"/>
              <a:gd name="connsiteY32" fmla="*/ 6462964 h 6857999"/>
              <a:gd name="connsiteX33" fmla="*/ 11812800 w 12191999"/>
              <a:gd name="connsiteY33" fmla="*/ 6304931 h 6857999"/>
              <a:gd name="connsiteX34" fmla="*/ 11811174 w 12191999"/>
              <a:gd name="connsiteY34" fmla="*/ 6303305 h 6857999"/>
              <a:gd name="connsiteX35" fmla="*/ 11768122 w 12191999"/>
              <a:gd name="connsiteY35" fmla="*/ 6303305 h 6857999"/>
              <a:gd name="connsiteX36" fmla="*/ 11766496 w 12191999"/>
              <a:gd name="connsiteY36" fmla="*/ 6304931 h 6857999"/>
              <a:gd name="connsiteX37" fmla="*/ 11766496 w 12191999"/>
              <a:gd name="connsiteY37" fmla="*/ 6321897 h 6857999"/>
              <a:gd name="connsiteX38" fmla="*/ 11766214 w 12191999"/>
              <a:gd name="connsiteY38" fmla="*/ 6321897 h 6857999"/>
              <a:gd name="connsiteX39" fmla="*/ 11718955 w 12191999"/>
              <a:gd name="connsiteY39" fmla="*/ 6300159 h 6857999"/>
              <a:gd name="connsiteX40" fmla="*/ 11432368 w 12191999"/>
              <a:gd name="connsiteY40" fmla="*/ 6300018 h 6857999"/>
              <a:gd name="connsiteX41" fmla="*/ 11351863 w 12191999"/>
              <a:gd name="connsiteY41" fmla="*/ 6383775 h 6857999"/>
              <a:gd name="connsiteX42" fmla="*/ 11435691 w 12191999"/>
              <a:gd name="connsiteY42" fmla="*/ 6467843 h 6857999"/>
              <a:gd name="connsiteX43" fmla="*/ 11507161 w 12191999"/>
              <a:gd name="connsiteY43" fmla="*/ 6435395 h 6857999"/>
              <a:gd name="connsiteX44" fmla="*/ 11506595 w 12191999"/>
              <a:gd name="connsiteY44" fmla="*/ 6433204 h 6857999"/>
              <a:gd name="connsiteX45" fmla="*/ 11473193 w 12191999"/>
              <a:gd name="connsiteY45" fmla="*/ 6412844 h 6857999"/>
              <a:gd name="connsiteX46" fmla="*/ 11470966 w 12191999"/>
              <a:gd name="connsiteY46" fmla="*/ 6413374 h 6857999"/>
              <a:gd name="connsiteX47" fmla="*/ 11436645 w 12191999"/>
              <a:gd name="connsiteY47" fmla="*/ 6428432 h 6857999"/>
              <a:gd name="connsiteX48" fmla="*/ 11395325 w 12191999"/>
              <a:gd name="connsiteY48" fmla="*/ 6395171 h 6857999"/>
              <a:gd name="connsiteX49" fmla="*/ 11395537 w 12191999"/>
              <a:gd name="connsiteY49" fmla="*/ 6394959 h 6857999"/>
              <a:gd name="connsiteX50" fmla="*/ 11510518 w 12191999"/>
              <a:gd name="connsiteY50" fmla="*/ 6394959 h 6857999"/>
              <a:gd name="connsiteX51" fmla="*/ 11511261 w 12191999"/>
              <a:gd name="connsiteY51" fmla="*/ 6394216 h 6857999"/>
              <a:gd name="connsiteX52" fmla="*/ 11512462 w 12191999"/>
              <a:gd name="connsiteY52" fmla="*/ 6376861 h 6857999"/>
              <a:gd name="connsiteX53" fmla="*/ 11512462 w 12191999"/>
              <a:gd name="connsiteY53" fmla="*/ 6373044 h 6857999"/>
              <a:gd name="connsiteX54" fmla="*/ 11432368 w 12191999"/>
              <a:gd name="connsiteY54" fmla="*/ 6300018 h 6857999"/>
              <a:gd name="connsiteX55" fmla="*/ 11621824 w 12191999"/>
              <a:gd name="connsiteY55" fmla="*/ 6300017 h 6857999"/>
              <a:gd name="connsiteX56" fmla="*/ 11583439 w 12191999"/>
              <a:gd name="connsiteY56" fmla="*/ 6321649 h 6857999"/>
              <a:gd name="connsiteX57" fmla="*/ 11583085 w 12191999"/>
              <a:gd name="connsiteY57" fmla="*/ 6321649 h 6857999"/>
              <a:gd name="connsiteX58" fmla="*/ 11583085 w 12191999"/>
              <a:gd name="connsiteY58" fmla="*/ 6304966 h 6857999"/>
              <a:gd name="connsiteX59" fmla="*/ 11581424 w 12191999"/>
              <a:gd name="connsiteY59" fmla="*/ 6303305 h 6857999"/>
              <a:gd name="connsiteX60" fmla="*/ 11538513 w 12191999"/>
              <a:gd name="connsiteY60" fmla="*/ 6303305 h 6857999"/>
              <a:gd name="connsiteX61" fmla="*/ 11536852 w 12191999"/>
              <a:gd name="connsiteY61" fmla="*/ 6304966 h 6857999"/>
              <a:gd name="connsiteX62" fmla="*/ 11536852 w 12191999"/>
              <a:gd name="connsiteY62" fmla="*/ 6463176 h 6857999"/>
              <a:gd name="connsiteX63" fmla="*/ 11538513 w 12191999"/>
              <a:gd name="connsiteY63" fmla="*/ 6464802 h 6857999"/>
              <a:gd name="connsiteX64" fmla="*/ 11581601 w 12191999"/>
              <a:gd name="connsiteY64" fmla="*/ 6464802 h 6857999"/>
              <a:gd name="connsiteX65" fmla="*/ 11583262 w 12191999"/>
              <a:gd name="connsiteY65" fmla="*/ 6463176 h 6857999"/>
              <a:gd name="connsiteX66" fmla="*/ 11583262 w 12191999"/>
              <a:gd name="connsiteY66" fmla="*/ 6381879 h 6857999"/>
              <a:gd name="connsiteX67" fmla="*/ 11609418 w 12191999"/>
              <a:gd name="connsiteY67" fmla="*/ 6344412 h 6857999"/>
              <a:gd name="connsiteX68" fmla="*/ 11618396 w 12191999"/>
              <a:gd name="connsiteY68" fmla="*/ 6342751 h 6857999"/>
              <a:gd name="connsiteX69" fmla="*/ 11638119 w 12191999"/>
              <a:gd name="connsiteY69" fmla="*/ 6346038 h 6857999"/>
              <a:gd name="connsiteX70" fmla="*/ 11638126 w 12191999"/>
              <a:gd name="connsiteY70" fmla="*/ 6346039 h 6857999"/>
              <a:gd name="connsiteX71" fmla="*/ 11639002 w 12191999"/>
              <a:gd name="connsiteY71" fmla="*/ 6345296 h 6857999"/>
              <a:gd name="connsiteX72" fmla="*/ 11641513 w 12191999"/>
              <a:gd name="connsiteY72" fmla="*/ 6303588 h 6857999"/>
              <a:gd name="connsiteX73" fmla="*/ 11640982 w 12191999"/>
              <a:gd name="connsiteY73" fmla="*/ 6302774 h 6857999"/>
              <a:gd name="connsiteX74" fmla="*/ 11621824 w 12191999"/>
              <a:gd name="connsiteY74" fmla="*/ 6300017 h 6857999"/>
              <a:gd name="connsiteX75" fmla="*/ 11261220 w 12191999"/>
              <a:gd name="connsiteY75" fmla="*/ 6299911 h 6857999"/>
              <a:gd name="connsiteX76" fmla="*/ 11217567 w 12191999"/>
              <a:gd name="connsiteY76" fmla="*/ 6321685 h 6857999"/>
              <a:gd name="connsiteX77" fmla="*/ 11217214 w 12191999"/>
              <a:gd name="connsiteY77" fmla="*/ 6321685 h 6857999"/>
              <a:gd name="connsiteX78" fmla="*/ 11217214 w 12191999"/>
              <a:gd name="connsiteY78" fmla="*/ 6304931 h 6857999"/>
              <a:gd name="connsiteX79" fmla="*/ 11215553 w 12191999"/>
              <a:gd name="connsiteY79" fmla="*/ 6303305 h 6857999"/>
              <a:gd name="connsiteX80" fmla="*/ 11172536 w 12191999"/>
              <a:gd name="connsiteY80" fmla="*/ 6303305 h 6857999"/>
              <a:gd name="connsiteX81" fmla="*/ 11170875 w 12191999"/>
              <a:gd name="connsiteY81" fmla="*/ 6304931 h 6857999"/>
              <a:gd name="connsiteX82" fmla="*/ 11170875 w 12191999"/>
              <a:gd name="connsiteY82" fmla="*/ 6463000 h 6857999"/>
              <a:gd name="connsiteX83" fmla="*/ 11172536 w 12191999"/>
              <a:gd name="connsiteY83" fmla="*/ 6464590 h 6857999"/>
              <a:gd name="connsiteX84" fmla="*/ 11215518 w 12191999"/>
              <a:gd name="connsiteY84" fmla="*/ 6464590 h 6857999"/>
              <a:gd name="connsiteX85" fmla="*/ 11217144 w 12191999"/>
              <a:gd name="connsiteY85" fmla="*/ 6462964 h 6857999"/>
              <a:gd name="connsiteX86" fmla="*/ 11217144 w 12191999"/>
              <a:gd name="connsiteY86" fmla="*/ 6378663 h 6857999"/>
              <a:gd name="connsiteX87" fmla="*/ 11247965 w 12191999"/>
              <a:gd name="connsiteY87" fmla="*/ 6345826 h 6857999"/>
              <a:gd name="connsiteX88" fmla="*/ 11249414 w 12191999"/>
              <a:gd name="connsiteY88" fmla="*/ 6345826 h 6857999"/>
              <a:gd name="connsiteX89" fmla="*/ 11280626 w 12191999"/>
              <a:gd name="connsiteY89" fmla="*/ 6381172 h 6857999"/>
              <a:gd name="connsiteX90" fmla="*/ 11280626 w 12191999"/>
              <a:gd name="connsiteY90" fmla="*/ 6462964 h 6857999"/>
              <a:gd name="connsiteX91" fmla="*/ 11282252 w 12191999"/>
              <a:gd name="connsiteY91" fmla="*/ 6464590 h 6857999"/>
              <a:gd name="connsiteX92" fmla="*/ 11325303 w 12191999"/>
              <a:gd name="connsiteY92" fmla="*/ 6464590 h 6857999"/>
              <a:gd name="connsiteX93" fmla="*/ 11326929 w 12191999"/>
              <a:gd name="connsiteY93" fmla="*/ 6462964 h 6857999"/>
              <a:gd name="connsiteX94" fmla="*/ 11326929 w 12191999"/>
              <a:gd name="connsiteY94" fmla="*/ 6373290 h 6857999"/>
              <a:gd name="connsiteX95" fmla="*/ 11261220 w 12191999"/>
              <a:gd name="connsiteY95" fmla="*/ 6299911 h 6857999"/>
              <a:gd name="connsiteX96" fmla="*/ 10905584 w 12191999"/>
              <a:gd name="connsiteY96" fmla="*/ 6298480 h 6857999"/>
              <a:gd name="connsiteX97" fmla="*/ 10810873 w 12191999"/>
              <a:gd name="connsiteY97" fmla="*/ 6393191 h 6857999"/>
              <a:gd name="connsiteX98" fmla="*/ 10810873 w 12191999"/>
              <a:gd name="connsiteY98" fmla="*/ 6462964 h 6857999"/>
              <a:gd name="connsiteX99" fmla="*/ 10812464 w 12191999"/>
              <a:gd name="connsiteY99" fmla="*/ 6464625 h 6857999"/>
              <a:gd name="connsiteX100" fmla="*/ 10813488 w 12191999"/>
              <a:gd name="connsiteY100" fmla="*/ 6464272 h 6857999"/>
              <a:gd name="connsiteX101" fmla="*/ 10856823 w 12191999"/>
              <a:gd name="connsiteY101" fmla="*/ 6432072 h 6857999"/>
              <a:gd name="connsiteX102" fmla="*/ 10857495 w 12191999"/>
              <a:gd name="connsiteY102" fmla="*/ 6430764 h 6857999"/>
              <a:gd name="connsiteX103" fmla="*/ 10857495 w 12191999"/>
              <a:gd name="connsiteY103" fmla="*/ 6393191 h 6857999"/>
              <a:gd name="connsiteX104" fmla="*/ 10906924 w 12191999"/>
              <a:gd name="connsiteY104" fmla="*/ 6346371 h 6857999"/>
              <a:gd name="connsiteX105" fmla="*/ 10953743 w 12191999"/>
              <a:gd name="connsiteY105" fmla="*/ 6393191 h 6857999"/>
              <a:gd name="connsiteX106" fmla="*/ 10953743 w 12191999"/>
              <a:gd name="connsiteY106" fmla="*/ 6462964 h 6857999"/>
              <a:gd name="connsiteX107" fmla="*/ 10955405 w 12191999"/>
              <a:gd name="connsiteY107" fmla="*/ 6464625 h 6857999"/>
              <a:gd name="connsiteX108" fmla="*/ 10998668 w 12191999"/>
              <a:gd name="connsiteY108" fmla="*/ 6464625 h 6857999"/>
              <a:gd name="connsiteX109" fmla="*/ 11000294 w 12191999"/>
              <a:gd name="connsiteY109" fmla="*/ 6462999 h 6857999"/>
              <a:gd name="connsiteX110" fmla="*/ 11000294 w 12191999"/>
              <a:gd name="connsiteY110" fmla="*/ 6393191 h 6857999"/>
              <a:gd name="connsiteX111" fmla="*/ 10905584 w 12191999"/>
              <a:gd name="connsiteY111" fmla="*/ 6298480 h 6857999"/>
              <a:gd name="connsiteX112" fmla="*/ 11115983 w 12191999"/>
              <a:gd name="connsiteY112" fmla="*/ 6225119 h 6857999"/>
              <a:gd name="connsiteX113" fmla="*/ 11088064 w 12191999"/>
              <a:gd name="connsiteY113" fmla="*/ 6253745 h 6857999"/>
              <a:gd name="connsiteX114" fmla="*/ 11116690 w 12191999"/>
              <a:gd name="connsiteY114" fmla="*/ 6281669 h 6857999"/>
              <a:gd name="connsiteX115" fmla="*/ 11144613 w 12191999"/>
              <a:gd name="connsiteY115" fmla="*/ 6253042 h 6857999"/>
              <a:gd name="connsiteX116" fmla="*/ 11116336 w 12191999"/>
              <a:gd name="connsiteY116" fmla="*/ 6225119 h 6857999"/>
              <a:gd name="connsiteX117" fmla="*/ 10905601 w 12191999"/>
              <a:gd name="connsiteY117" fmla="*/ 6174256 h 6857999"/>
              <a:gd name="connsiteX118" fmla="*/ 10934090 w 12191999"/>
              <a:gd name="connsiteY118" fmla="*/ 6202816 h 6857999"/>
              <a:gd name="connsiteX119" fmla="*/ 10905531 w 12191999"/>
              <a:gd name="connsiteY119" fmla="*/ 6231305 h 6857999"/>
              <a:gd name="connsiteX120" fmla="*/ 10877041 w 12191999"/>
              <a:gd name="connsiteY120" fmla="*/ 6202745 h 6857999"/>
              <a:gd name="connsiteX121" fmla="*/ 10905601 w 12191999"/>
              <a:gd name="connsiteY121" fmla="*/ 6174256 h 6857999"/>
              <a:gd name="connsiteX122" fmla="*/ 10905318 w 12191999"/>
              <a:gd name="connsiteY122" fmla="*/ 6127705 h 6857999"/>
              <a:gd name="connsiteX123" fmla="*/ 10830384 w 12191999"/>
              <a:gd name="connsiteY123" fmla="*/ 6202922 h 6857999"/>
              <a:gd name="connsiteX124" fmla="*/ 10905601 w 12191999"/>
              <a:gd name="connsiteY124" fmla="*/ 6277856 h 6857999"/>
              <a:gd name="connsiteX125" fmla="*/ 10980535 w 12191999"/>
              <a:gd name="connsiteY125" fmla="*/ 6202780 h 6857999"/>
              <a:gd name="connsiteX126" fmla="*/ 10980535 w 12191999"/>
              <a:gd name="connsiteY126" fmla="*/ 6202639 h 6857999"/>
              <a:gd name="connsiteX127" fmla="*/ 10905318 w 12191999"/>
              <a:gd name="connsiteY127" fmla="*/ 6127705 h 6857999"/>
              <a:gd name="connsiteX128" fmla="*/ 0 w 12191999"/>
              <a:gd name="connsiteY128" fmla="*/ 0 h 6857999"/>
              <a:gd name="connsiteX129" fmla="*/ 12191999 w 12191999"/>
              <a:gd name="connsiteY129" fmla="*/ 0 h 6857999"/>
              <a:gd name="connsiteX130" fmla="*/ 12191999 w 12191999"/>
              <a:gd name="connsiteY130" fmla="*/ 6857999 h 6857999"/>
              <a:gd name="connsiteX131" fmla="*/ 0 w 12191999"/>
              <a:gd name="connsiteY131"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12191999" h="6857999">
                <a:moveTo>
                  <a:pt x="11729171" y="6343741"/>
                </a:moveTo>
                <a:cubicBezTo>
                  <a:pt x="11744313" y="6343692"/>
                  <a:pt x="11758413" y="6351438"/>
                  <a:pt x="11766496" y="6364242"/>
                </a:cubicBezTo>
                <a:cubicBezTo>
                  <a:pt x="11766532" y="6364394"/>
                  <a:pt x="11766532" y="6364551"/>
                  <a:pt x="11766496" y="6364701"/>
                </a:cubicBezTo>
                <a:lnTo>
                  <a:pt x="11766496" y="6403582"/>
                </a:lnTo>
                <a:cubicBezTo>
                  <a:pt x="11766567" y="6403740"/>
                  <a:pt x="11766567" y="6403920"/>
                  <a:pt x="11766496" y="6404077"/>
                </a:cubicBezTo>
                <a:cubicBezTo>
                  <a:pt x="11758218" y="6416585"/>
                  <a:pt x="11744168" y="6424049"/>
                  <a:pt x="11729171" y="6423907"/>
                </a:cubicBezTo>
                <a:cubicBezTo>
                  <a:pt x="11707034" y="6423907"/>
                  <a:pt x="11689088" y="6405961"/>
                  <a:pt x="11689088" y="6383824"/>
                </a:cubicBezTo>
                <a:cubicBezTo>
                  <a:pt x="11689088" y="6361687"/>
                  <a:pt x="11707034" y="6343741"/>
                  <a:pt x="11729171" y="6343741"/>
                </a:cubicBezTo>
                <a:close/>
                <a:moveTo>
                  <a:pt x="11432403" y="6337521"/>
                </a:moveTo>
                <a:cubicBezTo>
                  <a:pt x="11449405" y="6337521"/>
                  <a:pt x="11464109" y="6349221"/>
                  <a:pt x="11466194" y="6365197"/>
                </a:cubicBezTo>
                <a:cubicBezTo>
                  <a:pt x="11466194" y="6365314"/>
                  <a:pt x="11466099" y="6365409"/>
                  <a:pt x="11465983" y="6365409"/>
                </a:cubicBezTo>
                <a:lnTo>
                  <a:pt x="11465841" y="6365445"/>
                </a:lnTo>
                <a:lnTo>
                  <a:pt x="11395997" y="6365445"/>
                </a:lnTo>
                <a:cubicBezTo>
                  <a:pt x="11395936" y="6365359"/>
                  <a:pt x="11395936" y="6365246"/>
                  <a:pt x="11395997" y="6365162"/>
                </a:cubicBezTo>
                <a:cubicBezTo>
                  <a:pt x="11400309" y="6347913"/>
                  <a:pt x="11413104" y="6337521"/>
                  <a:pt x="11432403" y="6337521"/>
                </a:cubicBezTo>
                <a:close/>
                <a:moveTo>
                  <a:pt x="11093361" y="6303305"/>
                </a:moveTo>
                <a:lnTo>
                  <a:pt x="11093361" y="6464590"/>
                </a:lnTo>
                <a:cubicBezTo>
                  <a:pt x="11093361" y="6464590"/>
                  <a:pt x="11094089" y="6464590"/>
                  <a:pt x="11094987" y="6464590"/>
                </a:cubicBezTo>
                <a:lnTo>
                  <a:pt x="11138039" y="6464590"/>
                </a:lnTo>
                <a:cubicBezTo>
                  <a:pt x="11138937" y="6464590"/>
                  <a:pt x="11139665" y="6464590"/>
                  <a:pt x="11139665" y="6464590"/>
                </a:cubicBezTo>
                <a:lnTo>
                  <a:pt x="11139665" y="6303305"/>
                </a:lnTo>
                <a:cubicBezTo>
                  <a:pt x="11139665" y="6303305"/>
                  <a:pt x="11138937" y="6303305"/>
                  <a:pt x="11138039" y="6303305"/>
                </a:cubicBezTo>
                <a:lnTo>
                  <a:pt x="11094987" y="6303305"/>
                </a:lnTo>
                <a:cubicBezTo>
                  <a:pt x="11094089" y="6303305"/>
                  <a:pt x="11093361" y="6303305"/>
                  <a:pt x="11093361" y="6303305"/>
                </a:cubicBezTo>
                <a:close/>
                <a:moveTo>
                  <a:pt x="11718955" y="6300159"/>
                </a:moveTo>
                <a:cubicBezTo>
                  <a:pt x="11676929" y="6300159"/>
                  <a:pt x="11643739" y="6337272"/>
                  <a:pt x="11643739" y="6383930"/>
                </a:cubicBezTo>
                <a:cubicBezTo>
                  <a:pt x="11643739" y="6430587"/>
                  <a:pt x="11676929" y="6468019"/>
                  <a:pt x="11718955" y="6468019"/>
                </a:cubicBezTo>
                <a:cubicBezTo>
                  <a:pt x="11739033" y="6468019"/>
                  <a:pt x="11758120" y="6459111"/>
                  <a:pt x="11766214" y="6446280"/>
                </a:cubicBezTo>
                <a:cubicBezTo>
                  <a:pt x="11766295" y="6446209"/>
                  <a:pt x="11766415" y="6446209"/>
                  <a:pt x="11766496" y="6446280"/>
                </a:cubicBezTo>
                <a:lnTo>
                  <a:pt x="11766496" y="6462964"/>
                </a:lnTo>
                <a:cubicBezTo>
                  <a:pt x="11766514" y="6463855"/>
                  <a:pt x="11767232" y="6464571"/>
                  <a:pt x="11768122" y="6464590"/>
                </a:cubicBezTo>
                <a:lnTo>
                  <a:pt x="11811245" y="6464590"/>
                </a:lnTo>
                <a:cubicBezTo>
                  <a:pt x="11812125" y="6464571"/>
                  <a:pt x="11812822" y="6463843"/>
                  <a:pt x="11812800" y="6462964"/>
                </a:cubicBezTo>
                <a:lnTo>
                  <a:pt x="11812800" y="6304931"/>
                </a:lnTo>
                <a:cubicBezTo>
                  <a:pt x="11812783" y="6304041"/>
                  <a:pt x="11812065" y="6303324"/>
                  <a:pt x="11811174" y="6303305"/>
                </a:cubicBezTo>
                <a:lnTo>
                  <a:pt x="11768122" y="6303305"/>
                </a:lnTo>
                <a:cubicBezTo>
                  <a:pt x="11767239" y="6303341"/>
                  <a:pt x="11766532" y="6304049"/>
                  <a:pt x="11766496" y="6304931"/>
                </a:cubicBezTo>
                <a:lnTo>
                  <a:pt x="11766496" y="6321897"/>
                </a:lnTo>
                <a:cubicBezTo>
                  <a:pt x="11766415" y="6321969"/>
                  <a:pt x="11766295" y="6321969"/>
                  <a:pt x="11766214" y="6321897"/>
                </a:cubicBezTo>
                <a:cubicBezTo>
                  <a:pt x="11758120" y="6309066"/>
                  <a:pt x="11738679" y="6300159"/>
                  <a:pt x="11718955" y="6300159"/>
                </a:cubicBezTo>
                <a:close/>
                <a:moveTo>
                  <a:pt x="11432368" y="6300018"/>
                </a:moveTo>
                <a:cubicBezTo>
                  <a:pt x="11387429" y="6301862"/>
                  <a:pt x="11351927" y="6338798"/>
                  <a:pt x="11351863" y="6383775"/>
                </a:cubicBezTo>
                <a:cubicBezTo>
                  <a:pt x="11351796" y="6430138"/>
                  <a:pt x="11389326" y="6467777"/>
                  <a:pt x="11435691" y="6467843"/>
                </a:cubicBezTo>
                <a:cubicBezTo>
                  <a:pt x="11468280" y="6467843"/>
                  <a:pt x="11494931" y="6455931"/>
                  <a:pt x="11507161" y="6435395"/>
                </a:cubicBezTo>
                <a:cubicBezTo>
                  <a:pt x="11507596" y="6434631"/>
                  <a:pt x="11507345" y="6433661"/>
                  <a:pt x="11506595" y="6433204"/>
                </a:cubicBezTo>
                <a:lnTo>
                  <a:pt x="11473193" y="6412844"/>
                </a:lnTo>
                <a:cubicBezTo>
                  <a:pt x="11472429" y="6412399"/>
                  <a:pt x="11471450" y="6412632"/>
                  <a:pt x="11470966" y="6413374"/>
                </a:cubicBezTo>
                <a:cubicBezTo>
                  <a:pt x="11464922" y="6422458"/>
                  <a:pt x="11450429" y="6428432"/>
                  <a:pt x="11436645" y="6428432"/>
                </a:cubicBezTo>
                <a:cubicBezTo>
                  <a:pt x="11414730" y="6428432"/>
                  <a:pt x="11399638" y="6417015"/>
                  <a:pt x="11395325" y="6395171"/>
                </a:cubicBezTo>
                <a:cubicBezTo>
                  <a:pt x="11395325" y="6395054"/>
                  <a:pt x="11395420" y="6394959"/>
                  <a:pt x="11395537" y="6394959"/>
                </a:cubicBezTo>
                <a:lnTo>
                  <a:pt x="11510518" y="6394959"/>
                </a:lnTo>
                <a:cubicBezTo>
                  <a:pt x="11510929" y="6394959"/>
                  <a:pt x="11511261" y="6394627"/>
                  <a:pt x="11511261" y="6394216"/>
                </a:cubicBezTo>
                <a:cubicBezTo>
                  <a:pt x="11512102" y="6388470"/>
                  <a:pt x="11512505" y="6382669"/>
                  <a:pt x="11512462" y="6376861"/>
                </a:cubicBezTo>
                <a:cubicBezTo>
                  <a:pt x="11512462" y="6375589"/>
                  <a:pt x="11512462" y="6374316"/>
                  <a:pt x="11512462" y="6373044"/>
                </a:cubicBezTo>
                <a:cubicBezTo>
                  <a:pt x="11510497" y="6330767"/>
                  <a:pt x="11474645" y="6298080"/>
                  <a:pt x="11432368" y="6300018"/>
                </a:cubicBezTo>
                <a:close/>
                <a:moveTo>
                  <a:pt x="11621824" y="6300017"/>
                </a:moveTo>
                <a:cubicBezTo>
                  <a:pt x="11606279" y="6300582"/>
                  <a:pt x="11591975" y="6308645"/>
                  <a:pt x="11583439" y="6321649"/>
                </a:cubicBezTo>
                <a:lnTo>
                  <a:pt x="11583085" y="6321649"/>
                </a:lnTo>
                <a:lnTo>
                  <a:pt x="11583085" y="6304966"/>
                </a:lnTo>
                <a:cubicBezTo>
                  <a:pt x="11583085" y="6304048"/>
                  <a:pt x="11582342" y="6303305"/>
                  <a:pt x="11581424" y="6303305"/>
                </a:cubicBezTo>
                <a:lnTo>
                  <a:pt x="11538513" y="6303305"/>
                </a:lnTo>
                <a:cubicBezTo>
                  <a:pt x="11537595" y="6303305"/>
                  <a:pt x="11536852" y="6304048"/>
                  <a:pt x="11536852" y="6304966"/>
                </a:cubicBezTo>
                <a:lnTo>
                  <a:pt x="11536852" y="6463176"/>
                </a:lnTo>
                <a:cubicBezTo>
                  <a:pt x="11536869" y="6464079"/>
                  <a:pt x="11537608" y="6464802"/>
                  <a:pt x="11538513" y="6464802"/>
                </a:cubicBezTo>
                <a:lnTo>
                  <a:pt x="11581601" y="6464802"/>
                </a:lnTo>
                <a:cubicBezTo>
                  <a:pt x="11582506" y="6464802"/>
                  <a:pt x="11583244" y="6464079"/>
                  <a:pt x="11583262" y="6463176"/>
                </a:cubicBezTo>
                <a:lnTo>
                  <a:pt x="11583262" y="6381879"/>
                </a:lnTo>
                <a:cubicBezTo>
                  <a:pt x="11583057" y="6365078"/>
                  <a:pt x="11593576" y="6350012"/>
                  <a:pt x="11609418" y="6344412"/>
                </a:cubicBezTo>
                <a:cubicBezTo>
                  <a:pt x="11612302" y="6343385"/>
                  <a:pt x="11615335" y="6342824"/>
                  <a:pt x="11618396" y="6342751"/>
                </a:cubicBezTo>
                <a:cubicBezTo>
                  <a:pt x="11625101" y="6342814"/>
                  <a:pt x="11631757" y="6343922"/>
                  <a:pt x="11638119" y="6346038"/>
                </a:cubicBezTo>
                <a:cubicBezTo>
                  <a:pt x="11638123" y="6346038"/>
                  <a:pt x="11638123" y="6346038"/>
                  <a:pt x="11638126" y="6346039"/>
                </a:cubicBezTo>
                <a:cubicBezTo>
                  <a:pt x="11638572" y="6346076"/>
                  <a:pt x="11638964" y="6345743"/>
                  <a:pt x="11639002" y="6345296"/>
                </a:cubicBezTo>
                <a:lnTo>
                  <a:pt x="11641513" y="6303588"/>
                </a:lnTo>
                <a:cubicBezTo>
                  <a:pt x="11641548" y="6303226"/>
                  <a:pt x="11641329" y="6302888"/>
                  <a:pt x="11640982" y="6302774"/>
                </a:cubicBezTo>
                <a:cubicBezTo>
                  <a:pt x="11634811" y="6300732"/>
                  <a:pt x="11628325" y="6299799"/>
                  <a:pt x="11621824" y="6300017"/>
                </a:cubicBezTo>
                <a:close/>
                <a:moveTo>
                  <a:pt x="11261220" y="6299911"/>
                </a:moveTo>
                <a:cubicBezTo>
                  <a:pt x="11243975" y="6299556"/>
                  <a:pt x="11227659" y="6307695"/>
                  <a:pt x="11217567" y="6321685"/>
                </a:cubicBezTo>
                <a:lnTo>
                  <a:pt x="11217214" y="6321685"/>
                </a:lnTo>
                <a:lnTo>
                  <a:pt x="11217214" y="6304931"/>
                </a:lnTo>
                <a:cubicBezTo>
                  <a:pt x="11217196" y="6304027"/>
                  <a:pt x="11216458" y="6303304"/>
                  <a:pt x="11215553" y="6303305"/>
                </a:cubicBezTo>
                <a:lnTo>
                  <a:pt x="11172536" y="6303305"/>
                </a:lnTo>
                <a:cubicBezTo>
                  <a:pt x="11171631" y="6303304"/>
                  <a:pt x="11170892" y="6304027"/>
                  <a:pt x="11170875" y="6304931"/>
                </a:cubicBezTo>
                <a:lnTo>
                  <a:pt x="11170875" y="6463000"/>
                </a:lnTo>
                <a:cubicBezTo>
                  <a:pt x="11170914" y="6463889"/>
                  <a:pt x="11171645" y="6464590"/>
                  <a:pt x="11172536" y="6464590"/>
                </a:cubicBezTo>
                <a:lnTo>
                  <a:pt x="11215518" y="6464590"/>
                </a:lnTo>
                <a:cubicBezTo>
                  <a:pt x="11216408" y="6464571"/>
                  <a:pt x="11217126" y="6463853"/>
                  <a:pt x="11217144" y="6462964"/>
                </a:cubicBezTo>
                <a:lnTo>
                  <a:pt x="11217144" y="6378663"/>
                </a:lnTo>
                <a:cubicBezTo>
                  <a:pt x="11216967" y="6361230"/>
                  <a:pt x="11230558" y="6346753"/>
                  <a:pt x="11247965" y="6345826"/>
                </a:cubicBezTo>
                <a:lnTo>
                  <a:pt x="11249414" y="6345826"/>
                </a:lnTo>
                <a:cubicBezTo>
                  <a:pt x="11268466" y="6345826"/>
                  <a:pt x="11280626" y="6358834"/>
                  <a:pt x="11280626" y="6381172"/>
                </a:cubicBezTo>
                <a:lnTo>
                  <a:pt x="11280626" y="6462964"/>
                </a:lnTo>
                <a:cubicBezTo>
                  <a:pt x="11280643" y="6463853"/>
                  <a:pt x="11281361" y="6464571"/>
                  <a:pt x="11282252" y="6464590"/>
                </a:cubicBezTo>
                <a:lnTo>
                  <a:pt x="11325303" y="6464590"/>
                </a:lnTo>
                <a:cubicBezTo>
                  <a:pt x="11326194" y="6464571"/>
                  <a:pt x="11326912" y="6463853"/>
                  <a:pt x="11326929" y="6462964"/>
                </a:cubicBezTo>
                <a:lnTo>
                  <a:pt x="11326929" y="6373290"/>
                </a:lnTo>
                <a:cubicBezTo>
                  <a:pt x="11326929" y="6327941"/>
                  <a:pt x="11301975" y="6300018"/>
                  <a:pt x="11261220" y="6299911"/>
                </a:cubicBezTo>
                <a:close/>
                <a:moveTo>
                  <a:pt x="10905584" y="6298480"/>
                </a:moveTo>
                <a:cubicBezTo>
                  <a:pt x="10853276" y="6298480"/>
                  <a:pt x="10810873" y="6340884"/>
                  <a:pt x="10810873" y="6393191"/>
                </a:cubicBezTo>
                <a:lnTo>
                  <a:pt x="10810873" y="6462964"/>
                </a:lnTo>
                <a:cubicBezTo>
                  <a:pt x="10810872" y="6463855"/>
                  <a:pt x="10811573" y="6464587"/>
                  <a:pt x="10812464" y="6464625"/>
                </a:cubicBezTo>
                <a:cubicBezTo>
                  <a:pt x="10812834" y="6464623"/>
                  <a:pt x="10813195" y="6464499"/>
                  <a:pt x="10813488" y="6464272"/>
                </a:cubicBezTo>
                <a:lnTo>
                  <a:pt x="10856823" y="6432072"/>
                </a:lnTo>
                <a:cubicBezTo>
                  <a:pt x="10857248" y="6431771"/>
                  <a:pt x="10857498" y="6431283"/>
                  <a:pt x="10857495" y="6430764"/>
                </a:cubicBezTo>
                <a:lnTo>
                  <a:pt x="10857495" y="6393191"/>
                </a:lnTo>
                <a:cubicBezTo>
                  <a:pt x="10858216" y="6366613"/>
                  <a:pt x="10880345" y="6345650"/>
                  <a:pt x="10906924" y="6346371"/>
                </a:cubicBezTo>
                <a:cubicBezTo>
                  <a:pt x="10932489" y="6347064"/>
                  <a:pt x="10953051" y="6367625"/>
                  <a:pt x="10953743" y="6393191"/>
                </a:cubicBezTo>
                <a:lnTo>
                  <a:pt x="10953743" y="6462964"/>
                </a:lnTo>
                <a:cubicBezTo>
                  <a:pt x="10953743" y="6463882"/>
                  <a:pt x="10954487" y="6464625"/>
                  <a:pt x="10955405" y="6464625"/>
                </a:cubicBezTo>
                <a:lnTo>
                  <a:pt x="10998668" y="6464625"/>
                </a:lnTo>
                <a:cubicBezTo>
                  <a:pt x="10999558" y="6464607"/>
                  <a:pt x="11000276" y="6463889"/>
                  <a:pt x="11000294" y="6462999"/>
                </a:cubicBezTo>
                <a:lnTo>
                  <a:pt x="11000294" y="6393191"/>
                </a:lnTo>
                <a:cubicBezTo>
                  <a:pt x="11000294" y="6340884"/>
                  <a:pt x="10957891" y="6298480"/>
                  <a:pt x="10905584" y="6298480"/>
                </a:cubicBezTo>
                <a:close/>
                <a:moveTo>
                  <a:pt x="11115983" y="6225119"/>
                </a:moveTo>
                <a:cubicBezTo>
                  <a:pt x="11100369" y="6225316"/>
                  <a:pt x="11087870" y="6238131"/>
                  <a:pt x="11088064" y="6253745"/>
                </a:cubicBezTo>
                <a:cubicBezTo>
                  <a:pt x="11088257" y="6269361"/>
                  <a:pt x="11101074" y="6281863"/>
                  <a:pt x="11116690" y="6281669"/>
                </a:cubicBezTo>
                <a:cubicBezTo>
                  <a:pt x="11132305" y="6281474"/>
                  <a:pt x="11144807" y="6268658"/>
                  <a:pt x="11144613" y="6253042"/>
                </a:cubicBezTo>
                <a:cubicBezTo>
                  <a:pt x="11144420" y="6237564"/>
                  <a:pt x="11131816" y="6225118"/>
                  <a:pt x="11116336" y="6225119"/>
                </a:cubicBezTo>
                <a:close/>
                <a:moveTo>
                  <a:pt x="10905601" y="6174256"/>
                </a:moveTo>
                <a:cubicBezTo>
                  <a:pt x="10921346" y="6174295"/>
                  <a:pt x="10934090" y="6187070"/>
                  <a:pt x="10934090" y="6202816"/>
                </a:cubicBezTo>
                <a:cubicBezTo>
                  <a:pt x="10934071" y="6218570"/>
                  <a:pt x="10921284" y="6231325"/>
                  <a:pt x="10905531" y="6231305"/>
                </a:cubicBezTo>
                <a:cubicBezTo>
                  <a:pt x="10889777" y="6231286"/>
                  <a:pt x="10877022" y="6218499"/>
                  <a:pt x="10877041" y="6202745"/>
                </a:cubicBezTo>
                <a:cubicBezTo>
                  <a:pt x="10877061" y="6186992"/>
                  <a:pt x="10889847" y="6174237"/>
                  <a:pt x="10905601" y="6174256"/>
                </a:cubicBezTo>
                <a:close/>
                <a:moveTo>
                  <a:pt x="10905318" y="6127705"/>
                </a:moveTo>
                <a:cubicBezTo>
                  <a:pt x="10863855" y="6127784"/>
                  <a:pt x="10830306" y="6161459"/>
                  <a:pt x="10830384" y="6202922"/>
                </a:cubicBezTo>
                <a:cubicBezTo>
                  <a:pt x="10830462" y="6244385"/>
                  <a:pt x="10864138" y="6277934"/>
                  <a:pt x="10905601" y="6277856"/>
                </a:cubicBezTo>
                <a:cubicBezTo>
                  <a:pt x="10947001" y="6277759"/>
                  <a:pt x="10980516" y="6244180"/>
                  <a:pt x="10980535" y="6202780"/>
                </a:cubicBezTo>
                <a:cubicBezTo>
                  <a:pt x="10980535" y="6202734"/>
                  <a:pt x="10980535" y="6202686"/>
                  <a:pt x="10980535" y="6202639"/>
                </a:cubicBezTo>
                <a:cubicBezTo>
                  <a:pt x="10980457" y="6161177"/>
                  <a:pt x="10946781" y="6127628"/>
                  <a:pt x="10905318" y="6127705"/>
                </a:cubicBezTo>
                <a:close/>
                <a:moveTo>
                  <a:pt x="0" y="0"/>
                </a:moveTo>
                <a:lnTo>
                  <a:pt x="12191999" y="0"/>
                </a:lnTo>
                <a:lnTo>
                  <a:pt x="12191999" y="6857999"/>
                </a:lnTo>
                <a:lnTo>
                  <a:pt x="0" y="6857999"/>
                </a:lnTo>
                <a:close/>
              </a:path>
            </a:pathLst>
          </a:custGeom>
          <a:solidFill>
            <a:schemeClr val="bg1">
              <a:lumMod val="95000"/>
            </a:schemeClr>
          </a:solidFill>
        </p:spPr>
        <p:txBody>
          <a:bodyPr wrap="square">
            <a:noAutofit/>
          </a:bodyPr>
          <a:lstStyle>
            <a:lvl1pPr marL="0" indent="0">
              <a:buNone/>
              <a:defRPr/>
            </a:lvl1pPr>
          </a:lstStyle>
          <a:p>
            <a:pPr algn="l"/>
            <a:r>
              <a:rPr lang="sv-SE" sz="1800">
                <a:solidFill>
                  <a:srgbClr val="242424"/>
                </a:solidFill>
                <a:effectLst/>
                <a:latin typeface="-apple-system"/>
              </a:rPr>
              <a:t>För att infoga bild, markera rutan och högerklicka. Välj ”Infoga” i huvudmenyn och välj sedan ”Bilder” </a:t>
            </a:r>
            <a:endParaRPr lang="en-US"/>
          </a:p>
        </p:txBody>
      </p:sp>
      <p:sp>
        <p:nvSpPr>
          <p:cNvPr id="3" name="Platshållare för datum 2">
            <a:extLst>
              <a:ext uri="{FF2B5EF4-FFF2-40B4-BE49-F238E27FC236}">
                <a16:creationId xmlns:a16="http://schemas.microsoft.com/office/drawing/2014/main" id="{8A898536-9503-A197-9A3B-3F47D446F4AB}"/>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4" name="Platshållare för sidfot 3">
            <a:extLst>
              <a:ext uri="{FF2B5EF4-FFF2-40B4-BE49-F238E27FC236}">
                <a16:creationId xmlns:a16="http://schemas.microsoft.com/office/drawing/2014/main" id="{02E1C367-A0E9-2318-4478-692D53290661}"/>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F7AD7875-44C2-86D0-5562-C20E21989FB7}"/>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2" name="Platshållare för text 1">
            <a:extLst>
              <a:ext uri="{FF2B5EF4-FFF2-40B4-BE49-F238E27FC236}">
                <a16:creationId xmlns:a16="http://schemas.microsoft.com/office/drawing/2014/main" id="{B6D04490-426B-D6D4-4F66-2FB486DB66FB}"/>
              </a:ext>
            </a:extLst>
          </p:cNvPr>
          <p:cNvSpPr>
            <a:spLocks noGrp="1"/>
          </p:cNvSpPr>
          <p:nvPr>
            <p:ph type="body" sz="quarter" idx="13" hasCustomPrompt="1"/>
          </p:nvPr>
        </p:nvSpPr>
        <p:spPr>
          <a:xfrm>
            <a:off x="914400" y="1033463"/>
            <a:ext cx="10364029" cy="4782594"/>
          </a:xfrm>
          <a:custGeom>
            <a:avLst/>
            <a:gdLst>
              <a:gd name="connsiteX0" fmla="*/ 0 w 10364029"/>
              <a:gd name="connsiteY0" fmla="*/ 0 h 4782594"/>
              <a:gd name="connsiteX1" fmla="*/ 10364029 w 10364029"/>
              <a:gd name="connsiteY1" fmla="*/ 0 h 4782594"/>
              <a:gd name="connsiteX2" fmla="*/ 10364029 w 10364029"/>
              <a:gd name="connsiteY2" fmla="*/ 4782594 h 4782594"/>
              <a:gd name="connsiteX3" fmla="*/ 0 w 10364029"/>
              <a:gd name="connsiteY3" fmla="*/ 4782594 h 4782594"/>
            </a:gdLst>
            <a:ahLst/>
            <a:cxnLst>
              <a:cxn ang="0">
                <a:pos x="connsiteX0" y="connsiteY0"/>
              </a:cxn>
              <a:cxn ang="0">
                <a:pos x="connsiteX1" y="connsiteY1"/>
              </a:cxn>
              <a:cxn ang="0">
                <a:pos x="connsiteX2" y="connsiteY2"/>
              </a:cxn>
              <a:cxn ang="0">
                <a:pos x="connsiteX3" y="connsiteY3"/>
              </a:cxn>
            </a:cxnLst>
            <a:rect l="l" t="t" r="r" b="b"/>
            <a:pathLst>
              <a:path w="10364029" h="4782594">
                <a:moveTo>
                  <a:pt x="0" y="0"/>
                </a:moveTo>
                <a:lnTo>
                  <a:pt x="10364029" y="0"/>
                </a:lnTo>
                <a:lnTo>
                  <a:pt x="10364029" y="4782594"/>
                </a:lnTo>
                <a:lnTo>
                  <a:pt x="0" y="4782594"/>
                </a:lnTo>
                <a:close/>
              </a:path>
            </a:pathLst>
          </a:custGeom>
          <a:solidFill>
            <a:schemeClr val="bg1">
              <a:alpha val="78000"/>
            </a:schemeClr>
          </a:solidFill>
        </p:spPr>
        <p:txBody>
          <a:bodyPr wrap="square" lIns="1224000" tIns="828000" rIns="1224000" bIns="828000">
            <a:noAutofit/>
          </a:bodyPr>
          <a:lstStyle>
            <a:lvl1pPr marL="0" indent="0">
              <a:buNone/>
              <a:defRPr sz="4000" b="0">
                <a:solidFill>
                  <a:schemeClr val="accent1"/>
                </a:solidFill>
                <a:latin typeface="+mj-lt"/>
                <a:ea typeface="Open Sans Semibold" panose="020B0706030804020204" pitchFamily="34" charset="0"/>
                <a:cs typeface="Open Sans Semibold" panose="020B0706030804020204" pitchFamily="34" charset="0"/>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sv-SE"/>
              <a:t>Citat</a:t>
            </a:r>
          </a:p>
        </p:txBody>
      </p:sp>
    </p:spTree>
    <p:extLst>
      <p:ext uri="{BB962C8B-B14F-4D97-AF65-F5344CB8AC3E}">
        <p14:creationId xmlns:p14="http://schemas.microsoft.com/office/powerpoint/2010/main" val="702512334"/>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B906970-3E04-4D0D-B628-981C4A918A6F}"/>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4" name="Platshållare för sidfot 3">
            <a:extLst>
              <a:ext uri="{FF2B5EF4-FFF2-40B4-BE49-F238E27FC236}">
                <a16:creationId xmlns:a16="http://schemas.microsoft.com/office/drawing/2014/main" id="{86059243-015F-4404-ADE1-14E49E0315F6}"/>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3F1E028D-3B14-4181-8E8B-87D9D42D9C5D}"/>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6" name="Rubrik 5">
            <a:extLst>
              <a:ext uri="{FF2B5EF4-FFF2-40B4-BE49-F238E27FC236}">
                <a16:creationId xmlns:a16="http://schemas.microsoft.com/office/drawing/2014/main" id="{44797B0A-EF5A-5DBC-3249-9D74B135F7A0}"/>
              </a:ext>
            </a:extLst>
          </p:cNvPr>
          <p:cNvSpPr>
            <a:spLocks noGrp="1"/>
          </p:cNvSpPr>
          <p:nvPr>
            <p:ph type="title"/>
          </p:nvPr>
        </p:nvSpPr>
        <p:spPr/>
        <p:txBody>
          <a:bodyPr/>
          <a:lstStyle/>
          <a:p>
            <a:r>
              <a:rPr lang="sv-SE"/>
              <a:t>Klicka här för att ändra mall för rubrikformat</a:t>
            </a:r>
          </a:p>
        </p:txBody>
      </p:sp>
    </p:spTree>
    <p:extLst>
      <p:ext uri="{BB962C8B-B14F-4D97-AF65-F5344CB8AC3E}">
        <p14:creationId xmlns:p14="http://schemas.microsoft.com/office/powerpoint/2010/main" val="2193212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Endast rubrik - utan logo">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B906970-3E04-4D0D-B628-981C4A918A6F}"/>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4" name="Platshållare för sidfot 3">
            <a:extLst>
              <a:ext uri="{FF2B5EF4-FFF2-40B4-BE49-F238E27FC236}">
                <a16:creationId xmlns:a16="http://schemas.microsoft.com/office/drawing/2014/main" id="{86059243-015F-4404-ADE1-14E49E0315F6}"/>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3F1E028D-3B14-4181-8E8B-87D9D42D9C5D}"/>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6" name="Rubrik 5">
            <a:extLst>
              <a:ext uri="{FF2B5EF4-FFF2-40B4-BE49-F238E27FC236}">
                <a16:creationId xmlns:a16="http://schemas.microsoft.com/office/drawing/2014/main" id="{5AA546CE-B96D-F2C4-C511-8CD452CCEB87}"/>
              </a:ext>
            </a:extLst>
          </p:cNvPr>
          <p:cNvSpPr>
            <a:spLocks noGrp="1"/>
          </p:cNvSpPr>
          <p:nvPr>
            <p:ph type="title"/>
          </p:nvPr>
        </p:nvSpPr>
        <p:spPr/>
        <p:txBody>
          <a:bodyPr/>
          <a:lstStyle/>
          <a:p>
            <a:r>
              <a:rPr lang="sv-SE"/>
              <a:t>Klicka här för att ändra mall för rubrikformat</a:t>
            </a:r>
          </a:p>
        </p:txBody>
      </p:sp>
    </p:spTree>
    <p:extLst>
      <p:ext uri="{BB962C8B-B14F-4D97-AF65-F5344CB8AC3E}">
        <p14:creationId xmlns:p14="http://schemas.microsoft.com/office/powerpoint/2010/main" val="5862976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EF0C26C3-B13E-495A-A6E4-2EC4E724A264}"/>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3" name="Platshållare för sidfot 2">
            <a:extLst>
              <a:ext uri="{FF2B5EF4-FFF2-40B4-BE49-F238E27FC236}">
                <a16:creationId xmlns:a16="http://schemas.microsoft.com/office/drawing/2014/main" id="{BF95847E-A091-4B48-90CC-8498D25ED01A}"/>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81B4C505-33E4-4681-8C5B-77BB1E17C2CB}"/>
              </a:ext>
            </a:extLst>
          </p:cNvPr>
          <p:cNvSpPr>
            <a:spLocks noGrp="1"/>
          </p:cNvSpPr>
          <p:nvPr>
            <p:ph type="sldNum" sz="quarter" idx="12"/>
          </p:nvPr>
        </p:nvSpPr>
        <p:spPr/>
        <p:txBody>
          <a:bodyPr/>
          <a:lstStyle/>
          <a:p>
            <a:fld id="{AE086683-F536-42AB-ABBC-F4803DFE8DBC}" type="slidenum">
              <a:rPr lang="sv-SE" smtClean="0"/>
              <a:t>‹#›</a:t>
            </a:fld>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vslut">
    <p:bg>
      <p:bgPr>
        <a:solidFill>
          <a:schemeClr val="accent1"/>
        </a:solidFill>
        <a:effectLst/>
      </p:bgPr>
    </p:bg>
    <p:spTree>
      <p:nvGrpSpPr>
        <p:cNvPr id="1" name=""/>
        <p:cNvGrpSpPr/>
        <p:nvPr/>
      </p:nvGrpSpPr>
      <p:grpSpPr>
        <a:xfrm>
          <a:off x="0" y="0"/>
          <a:ext cx="0" cy="0"/>
          <a:chOff x="0" y="0"/>
          <a:chExt cx="0" cy="0"/>
        </a:xfrm>
      </p:grpSpPr>
      <p:sp>
        <p:nvSpPr>
          <p:cNvPr id="2" name="Underrubrik 2">
            <a:extLst>
              <a:ext uri="{FF2B5EF4-FFF2-40B4-BE49-F238E27FC236}">
                <a16:creationId xmlns:a16="http://schemas.microsoft.com/office/drawing/2014/main" id="{E1AC1665-A9B2-594E-C1DE-388E574C9C01}"/>
              </a:ext>
            </a:extLst>
          </p:cNvPr>
          <p:cNvSpPr>
            <a:spLocks noGrp="1"/>
          </p:cNvSpPr>
          <p:nvPr>
            <p:ph type="subTitle" idx="1"/>
          </p:nvPr>
        </p:nvSpPr>
        <p:spPr>
          <a:xfrm>
            <a:off x="914400" y="3724274"/>
            <a:ext cx="3922776" cy="1533525"/>
          </a:xfrm>
        </p:spPr>
        <p:txBody>
          <a:bodyPr/>
          <a:lstStyle>
            <a:lvl1pPr marL="0" indent="0" algn="l">
              <a:buNone/>
              <a:defRPr sz="18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sv-SE" dirty="0"/>
          </a:p>
        </p:txBody>
      </p:sp>
      <p:sp>
        <p:nvSpPr>
          <p:cNvPr id="15" name="Frihandsfigur: Form 14">
            <a:extLst>
              <a:ext uri="{FF2B5EF4-FFF2-40B4-BE49-F238E27FC236}">
                <a16:creationId xmlns:a16="http://schemas.microsoft.com/office/drawing/2014/main" id="{4FC343B9-814A-4AEA-A126-847B7570D6D9}"/>
              </a:ext>
            </a:extLst>
          </p:cNvPr>
          <p:cNvSpPr/>
          <p:nvPr userDrawn="1"/>
        </p:nvSpPr>
        <p:spPr>
          <a:xfrm rot="10800000">
            <a:off x="7174993" y="-3414"/>
            <a:ext cx="4114799" cy="2073753"/>
          </a:xfrm>
          <a:custGeom>
            <a:avLst/>
            <a:gdLst>
              <a:gd name="connsiteX0" fmla="*/ 1897979 w 3795957"/>
              <a:gd name="connsiteY0" fmla="*/ 0 h 1913065"/>
              <a:gd name="connsiteX1" fmla="*/ 3795957 w 3795957"/>
              <a:gd name="connsiteY1" fmla="*/ 1897979 h 1913065"/>
              <a:gd name="connsiteX2" fmla="*/ 3795195 w 3795957"/>
              <a:gd name="connsiteY2" fmla="*/ 1913065 h 1913065"/>
              <a:gd name="connsiteX3" fmla="*/ 2599047 w 3795957"/>
              <a:gd name="connsiteY3" fmla="*/ 1913065 h 1913065"/>
              <a:gd name="connsiteX4" fmla="*/ 2586642 w 3795957"/>
              <a:gd name="connsiteY4" fmla="*/ 1790002 h 1913065"/>
              <a:gd name="connsiteX5" fmla="*/ 1897978 w 3795957"/>
              <a:gd name="connsiteY5" fmla="*/ 1228725 h 1913065"/>
              <a:gd name="connsiteX6" fmla="*/ 1209315 w 3795957"/>
              <a:gd name="connsiteY6" fmla="*/ 1790002 h 1913065"/>
              <a:gd name="connsiteX7" fmla="*/ 1196909 w 3795957"/>
              <a:gd name="connsiteY7" fmla="*/ 1913065 h 1913065"/>
              <a:gd name="connsiteX8" fmla="*/ 762 w 3795957"/>
              <a:gd name="connsiteY8" fmla="*/ 1913065 h 1913065"/>
              <a:gd name="connsiteX9" fmla="*/ 0 w 3795957"/>
              <a:gd name="connsiteY9" fmla="*/ 1897979 h 1913065"/>
              <a:gd name="connsiteX10" fmla="*/ 1897979 w 3795957"/>
              <a:gd name="connsiteY10" fmla="*/ 0 h 191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95957" h="1913065">
                <a:moveTo>
                  <a:pt x="1897979" y="0"/>
                </a:moveTo>
                <a:cubicBezTo>
                  <a:pt x="2946203" y="0"/>
                  <a:pt x="3795957" y="849754"/>
                  <a:pt x="3795957" y="1897979"/>
                </a:cubicBezTo>
                <a:lnTo>
                  <a:pt x="3795195" y="1913065"/>
                </a:lnTo>
                <a:lnTo>
                  <a:pt x="2599047" y="1913065"/>
                </a:lnTo>
                <a:lnTo>
                  <a:pt x="2586642" y="1790002"/>
                </a:lnTo>
                <a:cubicBezTo>
                  <a:pt x="2521095" y="1469682"/>
                  <a:pt x="2237676" y="1228725"/>
                  <a:pt x="1897978" y="1228725"/>
                </a:cubicBezTo>
                <a:cubicBezTo>
                  <a:pt x="1558281" y="1228725"/>
                  <a:pt x="1274862" y="1469682"/>
                  <a:pt x="1209315" y="1790002"/>
                </a:cubicBezTo>
                <a:lnTo>
                  <a:pt x="1196909" y="1913065"/>
                </a:lnTo>
                <a:lnTo>
                  <a:pt x="762" y="1913065"/>
                </a:lnTo>
                <a:lnTo>
                  <a:pt x="0" y="1897979"/>
                </a:lnTo>
                <a:cubicBezTo>
                  <a:pt x="0" y="849754"/>
                  <a:pt x="849754" y="0"/>
                  <a:pt x="1897979" y="0"/>
                </a:cubicBezTo>
                <a:close/>
              </a:path>
            </a:pathLst>
          </a:custGeom>
          <a:solidFill>
            <a:srgbClr val="7E2A4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4" name="Platshållare för datum 3">
            <a:extLst>
              <a:ext uri="{FF2B5EF4-FFF2-40B4-BE49-F238E27FC236}">
                <a16:creationId xmlns:a16="http://schemas.microsoft.com/office/drawing/2014/main" id="{9964F6B1-10EC-43D7-8A6F-B43A304B5901}"/>
              </a:ext>
            </a:extLst>
          </p:cNvPr>
          <p:cNvSpPr>
            <a:spLocks noGrp="1"/>
          </p:cNvSpPr>
          <p:nvPr>
            <p:ph type="dt" sz="half" idx="10"/>
          </p:nvPr>
        </p:nvSpPr>
        <p:spPr/>
        <p:txBody>
          <a:bodyPr/>
          <a:lstStyle/>
          <a:p>
            <a:fld id="{FD403CD0-842C-4BCD-83D3-BB78B185EE38}" type="datetimeFigureOut">
              <a:rPr lang="sv-SE" smtClean="0"/>
              <a:t>2023-04-04</a:t>
            </a:fld>
            <a:endParaRPr lang="sv-SE" dirty="0"/>
          </a:p>
        </p:txBody>
      </p:sp>
      <p:sp>
        <p:nvSpPr>
          <p:cNvPr id="5" name="Platshållare för sidfot 4">
            <a:extLst>
              <a:ext uri="{FF2B5EF4-FFF2-40B4-BE49-F238E27FC236}">
                <a16:creationId xmlns:a16="http://schemas.microsoft.com/office/drawing/2014/main" id="{637ACD31-1B3B-4C51-AAAF-B74C576BADD5}"/>
              </a:ext>
            </a:extLst>
          </p:cNvPr>
          <p:cNvSpPr>
            <a:spLocks noGrp="1"/>
          </p:cNvSpPr>
          <p:nvPr>
            <p:ph type="ftr" sz="quarter" idx="11"/>
          </p:nvPr>
        </p:nvSpPr>
        <p:spPr/>
        <p:txBody>
          <a:bodyPr/>
          <a:lstStyle/>
          <a:p>
            <a:endParaRPr lang="sv-SE" dirty="0"/>
          </a:p>
        </p:txBody>
      </p:sp>
      <p:sp>
        <p:nvSpPr>
          <p:cNvPr id="6" name="Platshållare för bildnummer 5">
            <a:extLst>
              <a:ext uri="{FF2B5EF4-FFF2-40B4-BE49-F238E27FC236}">
                <a16:creationId xmlns:a16="http://schemas.microsoft.com/office/drawing/2014/main" id="{81FD2A41-9C0C-486B-814D-D78D722ED64C}"/>
              </a:ext>
            </a:extLst>
          </p:cNvPr>
          <p:cNvSpPr>
            <a:spLocks noGrp="1"/>
          </p:cNvSpPr>
          <p:nvPr>
            <p:ph type="sldNum" sz="quarter" idx="12"/>
          </p:nvPr>
        </p:nvSpPr>
        <p:spPr/>
        <p:txBody>
          <a:bodyPr/>
          <a:lstStyle/>
          <a:p>
            <a:fld id="{AE086683-F536-42AB-ABBC-F4803DFE8DBC}" type="slidenum">
              <a:rPr lang="sv-SE" smtClean="0"/>
              <a:t>‹#›</a:t>
            </a:fld>
            <a:endParaRPr lang="sv-SE" dirty="0"/>
          </a:p>
        </p:txBody>
      </p:sp>
      <p:pic>
        <p:nvPicPr>
          <p:cNvPr id="10" name="Bild 9">
            <a:extLst>
              <a:ext uri="{FF2B5EF4-FFF2-40B4-BE49-F238E27FC236}">
                <a16:creationId xmlns:a16="http://schemas.microsoft.com/office/drawing/2014/main" id="{48510F77-D30F-1572-38C5-5FCEE01C10C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551193" y="5499912"/>
            <a:ext cx="1733549" cy="808581"/>
          </a:xfrm>
          <a:prstGeom prst="rect">
            <a:avLst/>
          </a:prstGeom>
        </p:spPr>
      </p:pic>
      <p:sp>
        <p:nvSpPr>
          <p:cNvPr id="24" name="textruta 23">
            <a:hlinkClick r:id="rId4"/>
            <a:extLst>
              <a:ext uri="{FF2B5EF4-FFF2-40B4-BE49-F238E27FC236}">
                <a16:creationId xmlns:a16="http://schemas.microsoft.com/office/drawing/2014/main" id="{E704AA55-2B33-1B1E-6BD3-B1F950940721}"/>
              </a:ext>
            </a:extLst>
          </p:cNvPr>
          <p:cNvSpPr txBox="1"/>
          <p:nvPr userDrawn="1"/>
        </p:nvSpPr>
        <p:spPr>
          <a:xfrm>
            <a:off x="914400" y="6100192"/>
            <a:ext cx="1119345" cy="215444"/>
          </a:xfrm>
          <a:prstGeom prst="rect">
            <a:avLst/>
          </a:prstGeom>
          <a:noFill/>
        </p:spPr>
        <p:txBody>
          <a:bodyPr wrap="none" lIns="0" tIns="0" rIns="0" bIns="0" rtlCol="0">
            <a:spAutoFit/>
          </a:bodyPr>
          <a:lstStyle/>
          <a:p>
            <a:pPr algn="l"/>
            <a:r>
              <a:rPr lang="sv-SE" sz="1400"/>
              <a:t>www.inera.se</a:t>
            </a:r>
            <a:endParaRPr lang="sv-SE" sz="1400" dirty="0"/>
          </a:p>
        </p:txBody>
      </p:sp>
      <p:sp>
        <p:nvSpPr>
          <p:cNvPr id="9" name="Frihandsfigur: Form 8">
            <a:extLst>
              <a:ext uri="{FF2B5EF4-FFF2-40B4-BE49-F238E27FC236}">
                <a16:creationId xmlns:a16="http://schemas.microsoft.com/office/drawing/2014/main" id="{BE33EFBB-653B-0B00-AB09-D8E717E65186}"/>
              </a:ext>
            </a:extLst>
          </p:cNvPr>
          <p:cNvSpPr/>
          <p:nvPr userDrawn="1"/>
        </p:nvSpPr>
        <p:spPr>
          <a:xfrm>
            <a:off x="3179999" y="5462117"/>
            <a:ext cx="2766855" cy="1394424"/>
          </a:xfrm>
          <a:custGeom>
            <a:avLst/>
            <a:gdLst>
              <a:gd name="connsiteX0" fmla="*/ 1897979 w 3795957"/>
              <a:gd name="connsiteY0" fmla="*/ 0 h 1913065"/>
              <a:gd name="connsiteX1" fmla="*/ 3795957 w 3795957"/>
              <a:gd name="connsiteY1" fmla="*/ 1897979 h 1913065"/>
              <a:gd name="connsiteX2" fmla="*/ 3795195 w 3795957"/>
              <a:gd name="connsiteY2" fmla="*/ 1913065 h 1913065"/>
              <a:gd name="connsiteX3" fmla="*/ 2599047 w 3795957"/>
              <a:gd name="connsiteY3" fmla="*/ 1913065 h 1913065"/>
              <a:gd name="connsiteX4" fmla="*/ 2586642 w 3795957"/>
              <a:gd name="connsiteY4" fmla="*/ 1790002 h 1913065"/>
              <a:gd name="connsiteX5" fmla="*/ 1897978 w 3795957"/>
              <a:gd name="connsiteY5" fmla="*/ 1228725 h 1913065"/>
              <a:gd name="connsiteX6" fmla="*/ 1209315 w 3795957"/>
              <a:gd name="connsiteY6" fmla="*/ 1790002 h 1913065"/>
              <a:gd name="connsiteX7" fmla="*/ 1196909 w 3795957"/>
              <a:gd name="connsiteY7" fmla="*/ 1913065 h 1913065"/>
              <a:gd name="connsiteX8" fmla="*/ 762 w 3795957"/>
              <a:gd name="connsiteY8" fmla="*/ 1913065 h 1913065"/>
              <a:gd name="connsiteX9" fmla="*/ 0 w 3795957"/>
              <a:gd name="connsiteY9" fmla="*/ 1897979 h 1913065"/>
              <a:gd name="connsiteX10" fmla="*/ 1897979 w 3795957"/>
              <a:gd name="connsiteY10" fmla="*/ 0 h 1913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95957" h="1913065">
                <a:moveTo>
                  <a:pt x="1897979" y="0"/>
                </a:moveTo>
                <a:cubicBezTo>
                  <a:pt x="2946203" y="0"/>
                  <a:pt x="3795957" y="849754"/>
                  <a:pt x="3795957" y="1897979"/>
                </a:cubicBezTo>
                <a:lnTo>
                  <a:pt x="3795195" y="1913065"/>
                </a:lnTo>
                <a:lnTo>
                  <a:pt x="2599047" y="1913065"/>
                </a:lnTo>
                <a:lnTo>
                  <a:pt x="2586642" y="1790002"/>
                </a:lnTo>
                <a:cubicBezTo>
                  <a:pt x="2521095" y="1469682"/>
                  <a:pt x="2237676" y="1228725"/>
                  <a:pt x="1897978" y="1228725"/>
                </a:cubicBezTo>
                <a:cubicBezTo>
                  <a:pt x="1558281" y="1228725"/>
                  <a:pt x="1274862" y="1469682"/>
                  <a:pt x="1209315" y="1790002"/>
                </a:cubicBezTo>
                <a:lnTo>
                  <a:pt x="1196909" y="1913065"/>
                </a:lnTo>
                <a:lnTo>
                  <a:pt x="762" y="1913065"/>
                </a:lnTo>
                <a:lnTo>
                  <a:pt x="0" y="1897979"/>
                </a:lnTo>
                <a:cubicBezTo>
                  <a:pt x="0" y="849754"/>
                  <a:pt x="849754" y="0"/>
                  <a:pt x="1897979" y="0"/>
                </a:cubicBezTo>
                <a:close/>
              </a:path>
            </a:pathLst>
          </a:custGeom>
          <a:solidFill>
            <a:srgbClr val="7E2A4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12" name="textruta 11">
            <a:extLst>
              <a:ext uri="{FF2B5EF4-FFF2-40B4-BE49-F238E27FC236}">
                <a16:creationId xmlns:a16="http://schemas.microsoft.com/office/drawing/2014/main" id="{0C51B7CB-1E55-B82F-5FFF-31486E388113}"/>
              </a:ext>
            </a:extLst>
          </p:cNvPr>
          <p:cNvSpPr txBox="1"/>
          <p:nvPr userDrawn="1"/>
        </p:nvSpPr>
        <p:spPr>
          <a:xfrm>
            <a:off x="891540" y="2898329"/>
            <a:ext cx="7343775" cy="492443"/>
          </a:xfrm>
          <a:prstGeom prst="rect">
            <a:avLst/>
          </a:prstGeom>
          <a:noFill/>
        </p:spPr>
        <p:txBody>
          <a:bodyPr wrap="square" lIns="0" tIns="0" rIns="0" bIns="0" anchor="b">
            <a:spAutoFit/>
          </a:bodyPr>
          <a:lstStyle/>
          <a:p>
            <a:r>
              <a:rPr lang="sv-SE" sz="3200" dirty="0">
                <a:solidFill>
                  <a:schemeClr val="accent2"/>
                </a:solidFill>
                <a:latin typeface="+mj-lt"/>
              </a:rPr>
              <a:t>Tack!</a:t>
            </a:r>
          </a:p>
        </p:txBody>
      </p:sp>
    </p:spTree>
    <p:extLst>
      <p:ext uri="{BB962C8B-B14F-4D97-AF65-F5344CB8AC3E}">
        <p14:creationId xmlns:p14="http://schemas.microsoft.com/office/powerpoint/2010/main" val="59943496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och innehåll - Vit">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94DD60AF-FC73-41DA-8ECD-F5290F6D92CF}"/>
              </a:ext>
            </a:extLst>
          </p:cNvPr>
          <p:cNvSpPr>
            <a:spLocks noGrp="1"/>
          </p:cNvSpPr>
          <p:nvPr>
            <p:ph idx="1"/>
          </p:nvPr>
        </p:nvSpPr>
        <p:spPr>
          <a:xfrm>
            <a:off x="922867" y="1824038"/>
            <a:ext cx="7230534" cy="3952875"/>
          </a:xfrm>
        </p:spPr>
        <p:txBody>
          <a:bodyPr/>
          <a:lstStyle>
            <a:lvl1pPr>
              <a:defRPr sz="1600"/>
            </a:lvl1pPr>
            <a:lvl2pPr>
              <a:defRPr sz="1400"/>
            </a:lvl2pPr>
            <a:lvl3pPr>
              <a:defRPr sz="1200"/>
            </a:lvl3pPr>
            <a:lvl4pPr>
              <a:defRPr sz="1100"/>
            </a:lvl4pPr>
            <a:lvl5pPr>
              <a:defRPr sz="11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976B228-402E-404C-A134-9A6A7E7BB343}"/>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5" name="Platshållare för sidfot 4">
            <a:extLst>
              <a:ext uri="{FF2B5EF4-FFF2-40B4-BE49-F238E27FC236}">
                <a16:creationId xmlns:a16="http://schemas.microsoft.com/office/drawing/2014/main" id="{3094C615-7E13-4A8A-90D6-32013DC87285}"/>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C085466-4788-495F-AA4A-842866450A58}"/>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7" name="Rubrik 6">
            <a:extLst>
              <a:ext uri="{FF2B5EF4-FFF2-40B4-BE49-F238E27FC236}">
                <a16:creationId xmlns:a16="http://schemas.microsoft.com/office/drawing/2014/main" id="{28A50BCE-CD60-5946-2F48-04B2851A6AC5}"/>
              </a:ext>
            </a:extLst>
          </p:cNvPr>
          <p:cNvSpPr>
            <a:spLocks noGrp="1"/>
          </p:cNvSpPr>
          <p:nvPr>
            <p:ph type="title"/>
          </p:nvPr>
        </p:nvSpPr>
        <p:spPr/>
        <p:txBody>
          <a:bodyPr/>
          <a:lstStyle/>
          <a:p>
            <a:r>
              <a:rPr lang="sv-SE"/>
              <a:t>Klicka här för att ändra mall för rubrikformat</a:t>
            </a:r>
          </a:p>
        </p:txBody>
      </p:sp>
    </p:spTree>
    <p:extLst>
      <p:ext uri="{BB962C8B-B14F-4D97-AF65-F5344CB8AC3E}">
        <p14:creationId xmlns:p14="http://schemas.microsoft.com/office/powerpoint/2010/main" val="2054511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 Beige">
    <p:bg>
      <p:bgRef idx="1001">
        <a:schemeClr val="bg2"/>
      </p:bgRef>
    </p:bg>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94DD60AF-FC73-41DA-8ECD-F5290F6D92CF}"/>
              </a:ext>
            </a:extLst>
          </p:cNvPr>
          <p:cNvSpPr>
            <a:spLocks noGrp="1"/>
          </p:cNvSpPr>
          <p:nvPr>
            <p:ph idx="1"/>
          </p:nvPr>
        </p:nvSpPr>
        <p:spPr>
          <a:xfrm>
            <a:off x="922867" y="1824038"/>
            <a:ext cx="7230534" cy="3952875"/>
          </a:xfrm>
        </p:spPr>
        <p:txBody>
          <a:bodyPr/>
          <a:lstStyle>
            <a:lvl1pPr>
              <a:defRPr sz="1600"/>
            </a:lvl1pPr>
            <a:lvl2pPr>
              <a:defRPr sz="1400"/>
            </a:lvl2pPr>
            <a:lvl3pPr>
              <a:defRPr sz="1200"/>
            </a:lvl3pPr>
            <a:lvl4pPr>
              <a:defRPr sz="1100"/>
            </a:lvl4pPr>
            <a:lvl5pPr>
              <a:defRPr sz="11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976B228-402E-404C-A134-9A6A7E7BB343}"/>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5" name="Platshållare för sidfot 4">
            <a:extLst>
              <a:ext uri="{FF2B5EF4-FFF2-40B4-BE49-F238E27FC236}">
                <a16:creationId xmlns:a16="http://schemas.microsoft.com/office/drawing/2014/main" id="{3094C615-7E13-4A8A-90D6-32013DC87285}"/>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C085466-4788-495F-AA4A-842866450A58}"/>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7" name="Rubrik 6">
            <a:extLst>
              <a:ext uri="{FF2B5EF4-FFF2-40B4-BE49-F238E27FC236}">
                <a16:creationId xmlns:a16="http://schemas.microsoft.com/office/drawing/2014/main" id="{52AD12A3-817D-A493-C3F0-6B99BF369A19}"/>
              </a:ext>
            </a:extLst>
          </p:cNvPr>
          <p:cNvSpPr>
            <a:spLocks noGrp="1"/>
          </p:cNvSpPr>
          <p:nvPr>
            <p:ph type="title"/>
          </p:nvPr>
        </p:nvSpPr>
        <p:spPr/>
        <p:txBody>
          <a:bodyPr/>
          <a:lstStyle/>
          <a:p>
            <a:r>
              <a:rPr lang="sv-SE"/>
              <a:t>Klicka här för att ändra mall för rubrikformat</a:t>
            </a:r>
          </a:p>
        </p:txBody>
      </p:sp>
    </p:spTree>
    <p:extLst>
      <p:ext uri="{BB962C8B-B14F-4D97-AF65-F5344CB8AC3E}">
        <p14:creationId xmlns:p14="http://schemas.microsoft.com/office/powerpoint/2010/main" val="88991304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p:bgPr>
        <a:solidFill>
          <a:srgbClr val="F3EDE2"/>
        </a:solidFill>
        <a:effectLst/>
      </p:bgPr>
    </p:bg>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94DD60AF-FC73-41DA-8ECD-F5290F6D92CF}"/>
              </a:ext>
            </a:extLst>
          </p:cNvPr>
          <p:cNvSpPr>
            <a:spLocks noGrp="1"/>
          </p:cNvSpPr>
          <p:nvPr>
            <p:ph idx="1" hasCustomPrompt="1"/>
          </p:nvPr>
        </p:nvSpPr>
        <p:spPr>
          <a:xfrm>
            <a:off x="922867" y="1861457"/>
            <a:ext cx="7811558" cy="3603172"/>
          </a:xfrm>
        </p:spPr>
        <p:txBody>
          <a:bodyPr/>
          <a:lstStyle>
            <a:lvl1pPr marL="450850" indent="-450850">
              <a:buClr>
                <a:schemeClr val="accent1"/>
              </a:buClr>
              <a:buFont typeface="+mj-lt"/>
              <a:buAutoNum type="arabicPeriod"/>
              <a:defRPr sz="1600"/>
            </a:lvl1pPr>
            <a:lvl2pPr marL="717550" indent="-266700">
              <a:buClr>
                <a:schemeClr val="accent1"/>
              </a:buClr>
              <a:buFont typeface="+mj-lt"/>
              <a:buAutoNum type="arabicPeriod"/>
              <a:tabLst/>
              <a:defRPr sz="1400"/>
            </a:lvl2pPr>
            <a:lvl3pPr marL="984250" indent="-266700">
              <a:buClr>
                <a:schemeClr val="accent1"/>
              </a:buClr>
              <a:buFont typeface="+mj-lt"/>
              <a:buAutoNum type="arabicPeriod"/>
              <a:defRPr sz="1200"/>
            </a:lvl3pPr>
            <a:lvl4pPr marL="771525" indent="-228600">
              <a:buClr>
                <a:schemeClr val="accent1"/>
              </a:buClr>
              <a:buFont typeface="+mj-lt"/>
              <a:buAutoNum type="arabicPeriod"/>
              <a:defRPr sz="1100"/>
            </a:lvl4pPr>
            <a:lvl5pPr marL="942975" indent="-228600">
              <a:buClr>
                <a:schemeClr val="accent1"/>
              </a:buClr>
              <a:buFont typeface="+mj-lt"/>
              <a:buAutoNum type="arabicPeriod"/>
              <a:defRPr sz="1100"/>
            </a:lvl5pPr>
          </a:lstStyle>
          <a:p>
            <a:pPr lvl="0"/>
            <a:r>
              <a:rPr lang="sv-SE"/>
              <a:t>Skriv in din agenda punkt här</a:t>
            </a:r>
          </a:p>
          <a:p>
            <a:pPr lvl="1"/>
            <a:r>
              <a:rPr lang="sv-SE"/>
              <a:t>Nivå två</a:t>
            </a:r>
          </a:p>
          <a:p>
            <a:pPr lvl="2"/>
            <a:r>
              <a:rPr lang="sv-SE"/>
              <a:t>Nivå tre</a:t>
            </a:r>
          </a:p>
        </p:txBody>
      </p:sp>
      <p:sp>
        <p:nvSpPr>
          <p:cNvPr id="4" name="Platshållare för datum 3">
            <a:extLst>
              <a:ext uri="{FF2B5EF4-FFF2-40B4-BE49-F238E27FC236}">
                <a16:creationId xmlns:a16="http://schemas.microsoft.com/office/drawing/2014/main" id="{0976B228-402E-404C-A134-9A6A7E7BB343}"/>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5" name="Platshållare för sidfot 4">
            <a:extLst>
              <a:ext uri="{FF2B5EF4-FFF2-40B4-BE49-F238E27FC236}">
                <a16:creationId xmlns:a16="http://schemas.microsoft.com/office/drawing/2014/main" id="{3094C615-7E13-4A8A-90D6-32013DC87285}"/>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C085466-4788-495F-AA4A-842866450A58}"/>
              </a:ext>
            </a:extLst>
          </p:cNvPr>
          <p:cNvSpPr>
            <a:spLocks noGrp="1"/>
          </p:cNvSpPr>
          <p:nvPr>
            <p:ph type="sldNum" sz="quarter" idx="12"/>
          </p:nvPr>
        </p:nvSpPr>
        <p:spPr/>
        <p:txBody>
          <a:bodyPr/>
          <a:lstStyle/>
          <a:p>
            <a:fld id="{AE086683-F536-42AB-ABBC-F4803DFE8DBC}" type="slidenum">
              <a:rPr lang="sv-SE" smtClean="0"/>
              <a:t>‹#›</a:t>
            </a:fld>
            <a:endParaRPr lang="sv-SE"/>
          </a:p>
        </p:txBody>
      </p:sp>
      <p:grpSp>
        <p:nvGrpSpPr>
          <p:cNvPr id="23" name="Grupp 22">
            <a:extLst>
              <a:ext uri="{FF2B5EF4-FFF2-40B4-BE49-F238E27FC236}">
                <a16:creationId xmlns:a16="http://schemas.microsoft.com/office/drawing/2014/main" id="{67CADC3A-102D-F42B-DE50-CBEE97F0128C}"/>
              </a:ext>
            </a:extLst>
          </p:cNvPr>
          <p:cNvGrpSpPr/>
          <p:nvPr userDrawn="1"/>
        </p:nvGrpSpPr>
        <p:grpSpPr>
          <a:xfrm>
            <a:off x="906288" y="568734"/>
            <a:ext cx="638901" cy="672742"/>
            <a:chOff x="906288" y="568734"/>
            <a:chExt cx="638901" cy="672742"/>
          </a:xfrm>
        </p:grpSpPr>
        <p:sp>
          <p:nvSpPr>
            <p:cNvPr id="9" name="Frihandsfigur: Form 8">
              <a:extLst>
                <a:ext uri="{FF2B5EF4-FFF2-40B4-BE49-F238E27FC236}">
                  <a16:creationId xmlns:a16="http://schemas.microsoft.com/office/drawing/2014/main" id="{99F230C7-1C2F-D648-3239-60CC8293D502}"/>
                </a:ext>
              </a:extLst>
            </p:cNvPr>
            <p:cNvSpPr/>
            <p:nvPr/>
          </p:nvSpPr>
          <p:spPr>
            <a:xfrm>
              <a:off x="906288" y="568734"/>
              <a:ext cx="485452" cy="672742"/>
            </a:xfrm>
            <a:custGeom>
              <a:avLst/>
              <a:gdLst>
                <a:gd name="connsiteX0" fmla="*/ 358500 w 485452"/>
                <a:gd name="connsiteY0" fmla="*/ 672632 h 672742"/>
                <a:gd name="connsiteX1" fmla="*/ 27686 w 485452"/>
                <a:gd name="connsiteY1" fmla="*/ 672632 h 672742"/>
                <a:gd name="connsiteX2" fmla="*/ -71 w 485452"/>
                <a:gd name="connsiteY2" fmla="*/ 644891 h 672742"/>
                <a:gd name="connsiteX3" fmla="*/ -71 w 485452"/>
                <a:gd name="connsiteY3" fmla="*/ 27647 h 672742"/>
                <a:gd name="connsiteX4" fmla="*/ 27686 w 485452"/>
                <a:gd name="connsiteY4" fmla="*/ -111 h 672742"/>
                <a:gd name="connsiteX5" fmla="*/ 457693 w 485452"/>
                <a:gd name="connsiteY5" fmla="*/ -111 h 672742"/>
                <a:gd name="connsiteX6" fmla="*/ 485381 w 485452"/>
                <a:gd name="connsiteY6" fmla="*/ 27647 h 672742"/>
                <a:gd name="connsiteX7" fmla="*/ 485381 w 485452"/>
                <a:gd name="connsiteY7" fmla="*/ 545750 h 672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452" h="672742">
                  <a:moveTo>
                    <a:pt x="358500" y="672632"/>
                  </a:moveTo>
                  <a:lnTo>
                    <a:pt x="27686" y="672632"/>
                  </a:lnTo>
                  <a:cubicBezTo>
                    <a:pt x="12363" y="672632"/>
                    <a:pt x="-62" y="660214"/>
                    <a:pt x="-71" y="644891"/>
                  </a:cubicBezTo>
                  <a:lnTo>
                    <a:pt x="-71" y="27647"/>
                  </a:lnTo>
                  <a:cubicBezTo>
                    <a:pt x="-71" y="12317"/>
                    <a:pt x="12356" y="-111"/>
                    <a:pt x="27686" y="-111"/>
                  </a:cubicBezTo>
                  <a:lnTo>
                    <a:pt x="457693" y="-111"/>
                  </a:lnTo>
                  <a:cubicBezTo>
                    <a:pt x="472996" y="-73"/>
                    <a:pt x="485381" y="12343"/>
                    <a:pt x="485381" y="27647"/>
                  </a:cubicBezTo>
                  <a:lnTo>
                    <a:pt x="485381" y="545750"/>
                  </a:lnTo>
                  <a:close/>
                </a:path>
              </a:pathLst>
            </a:custGeom>
            <a:solidFill>
              <a:srgbClr val="A33662"/>
            </a:solidFill>
            <a:ln w="1720" cap="flat">
              <a:noFill/>
              <a:prstDash val="solid"/>
              <a:miter/>
            </a:ln>
          </p:spPr>
          <p:txBody>
            <a:bodyPr rtlCol="0" anchor="ctr"/>
            <a:lstStyle/>
            <a:p>
              <a:endParaRPr lang="sv-SE"/>
            </a:p>
          </p:txBody>
        </p:sp>
        <p:sp>
          <p:nvSpPr>
            <p:cNvPr id="11" name="Frihandsfigur: Form 10">
              <a:extLst>
                <a:ext uri="{FF2B5EF4-FFF2-40B4-BE49-F238E27FC236}">
                  <a16:creationId xmlns:a16="http://schemas.microsoft.com/office/drawing/2014/main" id="{9325DE81-03D6-2AC7-2CB0-EF5C9E4C4B72}"/>
                </a:ext>
              </a:extLst>
            </p:cNvPr>
            <p:cNvSpPr/>
            <p:nvPr/>
          </p:nvSpPr>
          <p:spPr>
            <a:xfrm>
              <a:off x="1264859" y="1114595"/>
              <a:ext cx="126880" cy="126881"/>
            </a:xfrm>
            <a:custGeom>
              <a:avLst/>
              <a:gdLst>
                <a:gd name="connsiteX0" fmla="*/ -71 w 126880"/>
                <a:gd name="connsiteY0" fmla="*/ 126770 h 126881"/>
                <a:gd name="connsiteX1" fmla="*/ -71 w 126880"/>
                <a:gd name="connsiteY1" fmla="*/ 22943 h 126881"/>
                <a:gd name="connsiteX2" fmla="*/ 22965 w 126880"/>
                <a:gd name="connsiteY2" fmla="*/ -111 h 126881"/>
                <a:gd name="connsiteX3" fmla="*/ 126810 w 126880"/>
                <a:gd name="connsiteY3" fmla="*/ -111 h 126881"/>
              </a:gdLst>
              <a:ahLst/>
              <a:cxnLst>
                <a:cxn ang="0">
                  <a:pos x="connsiteX0" y="connsiteY0"/>
                </a:cxn>
                <a:cxn ang="0">
                  <a:pos x="connsiteX1" y="connsiteY1"/>
                </a:cxn>
                <a:cxn ang="0">
                  <a:pos x="connsiteX2" y="connsiteY2"/>
                </a:cxn>
                <a:cxn ang="0">
                  <a:pos x="connsiteX3" y="connsiteY3"/>
                </a:cxn>
              </a:cxnLst>
              <a:rect l="l" t="t" r="r" b="b"/>
              <a:pathLst>
                <a:path w="126880" h="126881">
                  <a:moveTo>
                    <a:pt x="-71" y="126770"/>
                  </a:moveTo>
                  <a:lnTo>
                    <a:pt x="-71" y="22943"/>
                  </a:lnTo>
                  <a:cubicBezTo>
                    <a:pt x="-71" y="10217"/>
                    <a:pt x="10239" y="-101"/>
                    <a:pt x="22965" y="-111"/>
                  </a:cubicBezTo>
                  <a:lnTo>
                    <a:pt x="126810" y="-111"/>
                  </a:lnTo>
                  <a:close/>
                </a:path>
              </a:pathLst>
            </a:custGeom>
            <a:solidFill>
              <a:srgbClr val="7E2A4C"/>
            </a:solidFill>
            <a:ln w="1720" cap="flat">
              <a:noFill/>
              <a:prstDash val="solid"/>
              <a:miter/>
            </a:ln>
          </p:spPr>
          <p:txBody>
            <a:bodyPr rtlCol="0" anchor="ctr"/>
            <a:lstStyle/>
            <a:p>
              <a:endParaRPr lang="sv-SE"/>
            </a:p>
          </p:txBody>
        </p:sp>
        <p:sp>
          <p:nvSpPr>
            <p:cNvPr id="13" name="Frihandsfigur: Form 12">
              <a:extLst>
                <a:ext uri="{FF2B5EF4-FFF2-40B4-BE49-F238E27FC236}">
                  <a16:creationId xmlns:a16="http://schemas.microsoft.com/office/drawing/2014/main" id="{202BCE56-703F-15E3-8C44-52179ECCF2B4}"/>
                </a:ext>
              </a:extLst>
            </p:cNvPr>
            <p:cNvSpPr/>
            <p:nvPr/>
          </p:nvSpPr>
          <p:spPr>
            <a:xfrm>
              <a:off x="1466845" y="682934"/>
              <a:ext cx="68437" cy="56324"/>
            </a:xfrm>
            <a:custGeom>
              <a:avLst/>
              <a:gdLst>
                <a:gd name="connsiteX0" fmla="*/ 22295 w 68437"/>
                <a:gd name="connsiteY0" fmla="*/ 0 h 56324"/>
                <a:gd name="connsiteX1" fmla="*/ 46142 w 68437"/>
                <a:gd name="connsiteY1" fmla="*/ 0 h 56324"/>
                <a:gd name="connsiteX2" fmla="*/ 68437 w 68437"/>
                <a:gd name="connsiteY2" fmla="*/ 22296 h 56324"/>
                <a:gd name="connsiteX3" fmla="*/ 68437 w 68437"/>
                <a:gd name="connsiteY3" fmla="*/ 56325 h 56324"/>
                <a:gd name="connsiteX4" fmla="*/ 68437 w 68437"/>
                <a:gd name="connsiteY4" fmla="*/ 56325 h 56324"/>
                <a:gd name="connsiteX5" fmla="*/ 0 w 68437"/>
                <a:gd name="connsiteY5" fmla="*/ 56325 h 56324"/>
                <a:gd name="connsiteX6" fmla="*/ 0 w 68437"/>
                <a:gd name="connsiteY6" fmla="*/ 56325 h 56324"/>
                <a:gd name="connsiteX7" fmla="*/ 0 w 68437"/>
                <a:gd name="connsiteY7" fmla="*/ 22296 h 56324"/>
                <a:gd name="connsiteX8" fmla="*/ 22295 w 68437"/>
                <a:gd name="connsiteY8" fmla="*/ 0 h 5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437" h="56324">
                  <a:moveTo>
                    <a:pt x="22295" y="0"/>
                  </a:moveTo>
                  <a:lnTo>
                    <a:pt x="46142" y="0"/>
                  </a:lnTo>
                  <a:cubicBezTo>
                    <a:pt x="58456" y="0"/>
                    <a:pt x="68437" y="9982"/>
                    <a:pt x="68437" y="22296"/>
                  </a:cubicBezTo>
                  <a:lnTo>
                    <a:pt x="68437" y="56325"/>
                  </a:lnTo>
                  <a:lnTo>
                    <a:pt x="68437" y="56325"/>
                  </a:lnTo>
                  <a:lnTo>
                    <a:pt x="0" y="56325"/>
                  </a:lnTo>
                  <a:lnTo>
                    <a:pt x="0" y="56325"/>
                  </a:lnTo>
                  <a:lnTo>
                    <a:pt x="0" y="22296"/>
                  </a:lnTo>
                  <a:cubicBezTo>
                    <a:pt x="0" y="9982"/>
                    <a:pt x="9981" y="0"/>
                    <a:pt x="22295" y="0"/>
                  </a:cubicBezTo>
                  <a:close/>
                </a:path>
              </a:pathLst>
            </a:custGeom>
            <a:solidFill>
              <a:srgbClr val="40775E"/>
            </a:solidFill>
            <a:ln w="1720" cap="flat">
              <a:noFill/>
              <a:prstDash val="solid"/>
              <a:miter/>
            </a:ln>
          </p:spPr>
          <p:txBody>
            <a:bodyPr rtlCol="0" anchor="ctr"/>
            <a:lstStyle/>
            <a:p>
              <a:endParaRPr lang="sv-SE"/>
            </a:p>
          </p:txBody>
        </p:sp>
        <p:sp>
          <p:nvSpPr>
            <p:cNvPr id="14" name="Frihandsfigur: Form 13">
              <a:extLst>
                <a:ext uri="{FF2B5EF4-FFF2-40B4-BE49-F238E27FC236}">
                  <a16:creationId xmlns:a16="http://schemas.microsoft.com/office/drawing/2014/main" id="{4E894DEA-C5F6-3BB2-8874-07B4844F670C}"/>
                </a:ext>
              </a:extLst>
            </p:cNvPr>
            <p:cNvSpPr/>
            <p:nvPr/>
          </p:nvSpPr>
          <p:spPr>
            <a:xfrm>
              <a:off x="1457007" y="720306"/>
              <a:ext cx="88113" cy="317202"/>
            </a:xfrm>
            <a:custGeom>
              <a:avLst/>
              <a:gdLst>
                <a:gd name="connsiteX0" fmla="*/ 15404 w 88113"/>
                <a:gd name="connsiteY0" fmla="*/ 0 h 317202"/>
                <a:gd name="connsiteX1" fmla="*/ 72727 w 88113"/>
                <a:gd name="connsiteY1" fmla="*/ 0 h 317202"/>
                <a:gd name="connsiteX2" fmla="*/ 88114 w 88113"/>
                <a:gd name="connsiteY2" fmla="*/ 15386 h 317202"/>
                <a:gd name="connsiteX3" fmla="*/ 88114 w 88113"/>
                <a:gd name="connsiteY3" fmla="*/ 317203 h 317202"/>
                <a:gd name="connsiteX4" fmla="*/ 88114 w 88113"/>
                <a:gd name="connsiteY4" fmla="*/ 317203 h 317202"/>
                <a:gd name="connsiteX5" fmla="*/ 0 w 88113"/>
                <a:gd name="connsiteY5" fmla="*/ 317203 h 317202"/>
                <a:gd name="connsiteX6" fmla="*/ 0 w 88113"/>
                <a:gd name="connsiteY6" fmla="*/ 317203 h 317202"/>
                <a:gd name="connsiteX7" fmla="*/ 0 w 88113"/>
                <a:gd name="connsiteY7" fmla="*/ 15352 h 317202"/>
                <a:gd name="connsiteX8" fmla="*/ 15404 w 88113"/>
                <a:gd name="connsiteY8" fmla="*/ 0 h 3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113" h="317202">
                  <a:moveTo>
                    <a:pt x="15404" y="0"/>
                  </a:moveTo>
                  <a:lnTo>
                    <a:pt x="72727" y="0"/>
                  </a:lnTo>
                  <a:cubicBezTo>
                    <a:pt x="81225" y="0"/>
                    <a:pt x="88114" y="6889"/>
                    <a:pt x="88114" y="15386"/>
                  </a:cubicBezTo>
                  <a:lnTo>
                    <a:pt x="88114" y="317203"/>
                  </a:lnTo>
                  <a:lnTo>
                    <a:pt x="88114" y="317203"/>
                  </a:lnTo>
                  <a:lnTo>
                    <a:pt x="0" y="317203"/>
                  </a:lnTo>
                  <a:lnTo>
                    <a:pt x="0" y="317203"/>
                  </a:lnTo>
                  <a:lnTo>
                    <a:pt x="0" y="15352"/>
                  </a:lnTo>
                  <a:cubicBezTo>
                    <a:pt x="19" y="6861"/>
                    <a:pt x="6913" y="-9"/>
                    <a:pt x="15404" y="0"/>
                  </a:cubicBezTo>
                  <a:close/>
                </a:path>
              </a:pathLst>
            </a:custGeom>
            <a:solidFill>
              <a:srgbClr val="A33662"/>
            </a:solidFill>
            <a:ln w="1720" cap="flat">
              <a:noFill/>
              <a:prstDash val="solid"/>
              <a:miter/>
            </a:ln>
          </p:spPr>
          <p:txBody>
            <a:bodyPr rtlCol="0" anchor="ctr"/>
            <a:lstStyle/>
            <a:p>
              <a:endParaRPr lang="sv-SE"/>
            </a:p>
          </p:txBody>
        </p:sp>
        <p:sp>
          <p:nvSpPr>
            <p:cNvPr id="15" name="Frihandsfigur: Form 14">
              <a:extLst>
                <a:ext uri="{FF2B5EF4-FFF2-40B4-BE49-F238E27FC236}">
                  <a16:creationId xmlns:a16="http://schemas.microsoft.com/office/drawing/2014/main" id="{F77AAB56-5055-FDBF-7060-918DED0F7485}"/>
                </a:ext>
              </a:extLst>
            </p:cNvPr>
            <p:cNvSpPr/>
            <p:nvPr/>
          </p:nvSpPr>
          <p:spPr>
            <a:xfrm>
              <a:off x="1457093" y="1037578"/>
              <a:ext cx="88096" cy="80232"/>
            </a:xfrm>
            <a:custGeom>
              <a:avLst/>
              <a:gdLst>
                <a:gd name="connsiteX0" fmla="*/ 38196 w 88096"/>
                <a:gd name="connsiteY0" fmla="*/ 76493 h 80232"/>
                <a:gd name="connsiteX1" fmla="*/ -71 w 88096"/>
                <a:gd name="connsiteY1" fmla="*/ -111 h 80232"/>
                <a:gd name="connsiteX2" fmla="*/ 88025 w 88096"/>
                <a:gd name="connsiteY2" fmla="*/ -111 h 80232"/>
                <a:gd name="connsiteX3" fmla="*/ 49689 w 88096"/>
                <a:gd name="connsiteY3" fmla="*/ 76562 h 80232"/>
                <a:gd name="connsiteX4" fmla="*/ 41125 w 88096"/>
                <a:gd name="connsiteY4" fmla="*/ 79457 h 80232"/>
                <a:gd name="connsiteX5" fmla="*/ 38196 w 88096"/>
                <a:gd name="connsiteY5" fmla="*/ 76493 h 80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096" h="80232">
                  <a:moveTo>
                    <a:pt x="38196" y="76493"/>
                  </a:moveTo>
                  <a:lnTo>
                    <a:pt x="-71" y="-111"/>
                  </a:lnTo>
                  <a:lnTo>
                    <a:pt x="88025" y="-111"/>
                  </a:lnTo>
                  <a:lnTo>
                    <a:pt x="49689" y="76562"/>
                  </a:lnTo>
                  <a:cubicBezTo>
                    <a:pt x="48122" y="79726"/>
                    <a:pt x="44289" y="81023"/>
                    <a:pt x="41125" y="79457"/>
                  </a:cubicBezTo>
                  <a:cubicBezTo>
                    <a:pt x="39845" y="78825"/>
                    <a:pt x="38815" y="77780"/>
                    <a:pt x="38196" y="76493"/>
                  </a:cubicBezTo>
                  <a:close/>
                </a:path>
              </a:pathLst>
            </a:custGeom>
            <a:solidFill>
              <a:srgbClr val="7E2A4C"/>
            </a:solidFill>
            <a:ln w="1720" cap="flat">
              <a:noFill/>
              <a:prstDash val="solid"/>
              <a:miter/>
            </a:ln>
          </p:spPr>
          <p:txBody>
            <a:bodyPr rtlCol="0" anchor="ctr"/>
            <a:lstStyle/>
            <a:p>
              <a:endParaRPr lang="sv-SE"/>
            </a:p>
          </p:txBody>
        </p:sp>
        <p:sp>
          <p:nvSpPr>
            <p:cNvPr id="16" name="Frihandsfigur: Form 15">
              <a:extLst>
                <a:ext uri="{FF2B5EF4-FFF2-40B4-BE49-F238E27FC236}">
                  <a16:creationId xmlns:a16="http://schemas.microsoft.com/office/drawing/2014/main" id="{ECB5ED8B-19E6-DB50-7123-78BCFFA8E702}"/>
                </a:ext>
              </a:extLst>
            </p:cNvPr>
            <p:cNvSpPr/>
            <p:nvPr/>
          </p:nvSpPr>
          <p:spPr>
            <a:xfrm>
              <a:off x="967006" y="666652"/>
              <a:ext cx="111236" cy="111236"/>
            </a:xfrm>
            <a:custGeom>
              <a:avLst/>
              <a:gdLst>
                <a:gd name="connsiteX0" fmla="*/ 111236 w 111236"/>
                <a:gd name="connsiteY0" fmla="*/ 55618 h 111236"/>
                <a:gd name="connsiteX1" fmla="*/ 55618 w 111236"/>
                <a:gd name="connsiteY1" fmla="*/ 111236 h 111236"/>
                <a:gd name="connsiteX2" fmla="*/ 0 w 111236"/>
                <a:gd name="connsiteY2" fmla="*/ 55618 h 111236"/>
                <a:gd name="connsiteX3" fmla="*/ 55618 w 111236"/>
                <a:gd name="connsiteY3" fmla="*/ 0 h 111236"/>
                <a:gd name="connsiteX4" fmla="*/ 111236 w 111236"/>
                <a:gd name="connsiteY4" fmla="*/ 55618 h 111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36" h="111236">
                  <a:moveTo>
                    <a:pt x="111236" y="55618"/>
                  </a:moveTo>
                  <a:cubicBezTo>
                    <a:pt x="111236" y="86335"/>
                    <a:pt x="86335" y="111236"/>
                    <a:pt x="55618" y="111236"/>
                  </a:cubicBezTo>
                  <a:cubicBezTo>
                    <a:pt x="24901" y="111236"/>
                    <a:pt x="0" y="86335"/>
                    <a:pt x="0" y="55618"/>
                  </a:cubicBezTo>
                  <a:cubicBezTo>
                    <a:pt x="0" y="24901"/>
                    <a:pt x="24901" y="0"/>
                    <a:pt x="55618" y="0"/>
                  </a:cubicBezTo>
                  <a:cubicBezTo>
                    <a:pt x="86335" y="0"/>
                    <a:pt x="111236" y="24901"/>
                    <a:pt x="111236" y="55618"/>
                  </a:cubicBezTo>
                  <a:close/>
                </a:path>
              </a:pathLst>
            </a:custGeom>
            <a:solidFill>
              <a:srgbClr val="FFFFFF"/>
            </a:solidFill>
            <a:ln w="1720" cap="flat">
              <a:noFill/>
              <a:prstDash val="solid"/>
              <a:miter/>
            </a:ln>
          </p:spPr>
          <p:txBody>
            <a:bodyPr rtlCol="0" anchor="ctr"/>
            <a:lstStyle/>
            <a:p>
              <a:endParaRPr lang="sv-SE"/>
            </a:p>
          </p:txBody>
        </p:sp>
        <p:sp>
          <p:nvSpPr>
            <p:cNvPr id="17" name="Frihandsfigur: Form 16">
              <a:extLst>
                <a:ext uri="{FF2B5EF4-FFF2-40B4-BE49-F238E27FC236}">
                  <a16:creationId xmlns:a16="http://schemas.microsoft.com/office/drawing/2014/main" id="{DE58A472-EB59-8C56-68E7-8184D800E3F4}"/>
                </a:ext>
              </a:extLst>
            </p:cNvPr>
            <p:cNvSpPr/>
            <p:nvPr/>
          </p:nvSpPr>
          <p:spPr>
            <a:xfrm>
              <a:off x="990676" y="693582"/>
              <a:ext cx="65537" cy="56686"/>
            </a:xfrm>
            <a:custGeom>
              <a:avLst/>
              <a:gdLst>
                <a:gd name="connsiteX0" fmla="*/ 26759 w 65537"/>
                <a:gd name="connsiteY0" fmla="*/ 56576 h 56686"/>
                <a:gd name="connsiteX1" fmla="*/ 20763 w 65537"/>
                <a:gd name="connsiteY1" fmla="*/ 53888 h 56686"/>
                <a:gd name="connsiteX2" fmla="*/ 1983 w 65537"/>
                <a:gd name="connsiteY2" fmla="*/ 32971 h 56686"/>
                <a:gd name="connsiteX3" fmla="*/ 2629 w 65537"/>
                <a:gd name="connsiteY3" fmla="*/ 21556 h 56686"/>
                <a:gd name="connsiteX4" fmla="*/ 14044 w 65537"/>
                <a:gd name="connsiteY4" fmla="*/ 22202 h 56686"/>
                <a:gd name="connsiteX5" fmla="*/ 26277 w 65537"/>
                <a:gd name="connsiteY5" fmla="*/ 35831 h 56686"/>
                <a:gd name="connsiteX6" fmla="*/ 50967 w 65537"/>
                <a:gd name="connsiteY6" fmla="*/ 3094 h 56686"/>
                <a:gd name="connsiteX7" fmla="*/ 62262 w 65537"/>
                <a:gd name="connsiteY7" fmla="*/ 1518 h 56686"/>
                <a:gd name="connsiteX8" fmla="*/ 63838 w 65537"/>
                <a:gd name="connsiteY8" fmla="*/ 12812 h 56686"/>
                <a:gd name="connsiteX9" fmla="*/ 33255 w 65537"/>
                <a:gd name="connsiteY9" fmla="*/ 53354 h 56686"/>
                <a:gd name="connsiteX10" fmla="*/ 27156 w 65537"/>
                <a:gd name="connsiteY10" fmla="*/ 56541 h 5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537" h="56686">
                  <a:moveTo>
                    <a:pt x="26759" y="56576"/>
                  </a:moveTo>
                  <a:cubicBezTo>
                    <a:pt x="24470" y="56569"/>
                    <a:pt x="22292" y="55592"/>
                    <a:pt x="20763" y="53888"/>
                  </a:cubicBezTo>
                  <a:lnTo>
                    <a:pt x="1983" y="32971"/>
                  </a:lnTo>
                  <a:cubicBezTo>
                    <a:pt x="-991" y="29640"/>
                    <a:pt x="-702" y="24530"/>
                    <a:pt x="2629" y="21556"/>
                  </a:cubicBezTo>
                  <a:cubicBezTo>
                    <a:pt x="5959" y="18582"/>
                    <a:pt x="11070" y="18872"/>
                    <a:pt x="14044" y="22202"/>
                  </a:cubicBezTo>
                  <a:lnTo>
                    <a:pt x="26277" y="35831"/>
                  </a:lnTo>
                  <a:lnTo>
                    <a:pt x="50967" y="3094"/>
                  </a:lnTo>
                  <a:cubicBezTo>
                    <a:pt x="53650" y="-460"/>
                    <a:pt x="58707" y="-1165"/>
                    <a:pt x="62262" y="1518"/>
                  </a:cubicBezTo>
                  <a:cubicBezTo>
                    <a:pt x="65816" y="4200"/>
                    <a:pt x="66521" y="9257"/>
                    <a:pt x="63838" y="12812"/>
                  </a:cubicBezTo>
                  <a:lnTo>
                    <a:pt x="33255" y="53354"/>
                  </a:lnTo>
                  <a:cubicBezTo>
                    <a:pt x="31799" y="55272"/>
                    <a:pt x="29563" y="56441"/>
                    <a:pt x="27156" y="56541"/>
                  </a:cubicBezTo>
                  <a:close/>
                </a:path>
              </a:pathLst>
            </a:custGeom>
            <a:solidFill>
              <a:srgbClr val="40775E"/>
            </a:solidFill>
            <a:ln w="1720" cap="flat">
              <a:noFill/>
              <a:prstDash val="solid"/>
              <a:miter/>
            </a:ln>
          </p:spPr>
          <p:txBody>
            <a:bodyPr rtlCol="0" anchor="ctr"/>
            <a:lstStyle/>
            <a:p>
              <a:endParaRPr lang="sv-SE"/>
            </a:p>
          </p:txBody>
        </p:sp>
        <p:sp>
          <p:nvSpPr>
            <p:cNvPr id="18" name="Frihandsfigur: Form 17">
              <a:extLst>
                <a:ext uri="{FF2B5EF4-FFF2-40B4-BE49-F238E27FC236}">
                  <a16:creationId xmlns:a16="http://schemas.microsoft.com/office/drawing/2014/main" id="{8284E8E4-F707-6D61-EECD-8793D20DF1FC}"/>
                </a:ext>
              </a:extLst>
            </p:cNvPr>
            <p:cNvSpPr/>
            <p:nvPr/>
          </p:nvSpPr>
          <p:spPr>
            <a:xfrm>
              <a:off x="1113546" y="703937"/>
              <a:ext cx="209463" cy="36648"/>
            </a:xfrm>
            <a:custGeom>
              <a:avLst/>
              <a:gdLst>
                <a:gd name="connsiteX0" fmla="*/ 0 w 209463"/>
                <a:gd name="connsiteY0" fmla="*/ 0 h 36648"/>
                <a:gd name="connsiteX1" fmla="*/ 209464 w 209463"/>
                <a:gd name="connsiteY1" fmla="*/ 0 h 36648"/>
                <a:gd name="connsiteX2" fmla="*/ 209464 w 209463"/>
                <a:gd name="connsiteY2" fmla="*/ 36648 h 36648"/>
                <a:gd name="connsiteX3" fmla="*/ 0 w 209463"/>
                <a:gd name="connsiteY3" fmla="*/ 36648 h 36648"/>
              </a:gdLst>
              <a:ahLst/>
              <a:cxnLst>
                <a:cxn ang="0">
                  <a:pos x="connsiteX0" y="connsiteY0"/>
                </a:cxn>
                <a:cxn ang="0">
                  <a:pos x="connsiteX1" y="connsiteY1"/>
                </a:cxn>
                <a:cxn ang="0">
                  <a:pos x="connsiteX2" y="connsiteY2"/>
                </a:cxn>
                <a:cxn ang="0">
                  <a:pos x="connsiteX3" y="connsiteY3"/>
                </a:cxn>
              </a:cxnLst>
              <a:rect l="l" t="t" r="r" b="b"/>
              <a:pathLst>
                <a:path w="209463" h="36648">
                  <a:moveTo>
                    <a:pt x="0" y="0"/>
                  </a:moveTo>
                  <a:lnTo>
                    <a:pt x="209464" y="0"/>
                  </a:lnTo>
                  <a:lnTo>
                    <a:pt x="209464" y="36648"/>
                  </a:lnTo>
                  <a:lnTo>
                    <a:pt x="0" y="36648"/>
                  </a:lnTo>
                  <a:close/>
                </a:path>
              </a:pathLst>
            </a:custGeom>
            <a:solidFill>
              <a:srgbClr val="FFFFFF"/>
            </a:solidFill>
            <a:ln w="1720" cap="flat">
              <a:noFill/>
              <a:prstDash val="solid"/>
              <a:miter/>
            </a:ln>
          </p:spPr>
          <p:txBody>
            <a:bodyPr rtlCol="0" anchor="ctr"/>
            <a:lstStyle/>
            <a:p>
              <a:endParaRPr lang="sv-SE"/>
            </a:p>
          </p:txBody>
        </p:sp>
        <p:sp>
          <p:nvSpPr>
            <p:cNvPr id="19" name="Frihandsfigur: Form 18">
              <a:extLst>
                <a:ext uri="{FF2B5EF4-FFF2-40B4-BE49-F238E27FC236}">
                  <a16:creationId xmlns:a16="http://schemas.microsoft.com/office/drawing/2014/main" id="{EEC82E18-7025-FE69-9ADC-D8B532CB5CBE}"/>
                </a:ext>
              </a:extLst>
            </p:cNvPr>
            <p:cNvSpPr/>
            <p:nvPr/>
          </p:nvSpPr>
          <p:spPr>
            <a:xfrm>
              <a:off x="966989" y="817035"/>
              <a:ext cx="111270" cy="111322"/>
            </a:xfrm>
            <a:custGeom>
              <a:avLst/>
              <a:gdLst>
                <a:gd name="connsiteX0" fmla="*/ 55564 w 111270"/>
                <a:gd name="connsiteY0" fmla="*/ 15827 h 111322"/>
                <a:gd name="connsiteX1" fmla="*/ 95331 w 111270"/>
                <a:gd name="connsiteY1" fmla="*/ 55559 h 111322"/>
                <a:gd name="connsiteX2" fmla="*/ 55599 w 111270"/>
                <a:gd name="connsiteY2" fmla="*/ 95326 h 111322"/>
                <a:gd name="connsiteX3" fmla="*/ 15832 w 111270"/>
                <a:gd name="connsiteY3" fmla="*/ 55593 h 111322"/>
                <a:gd name="connsiteX4" fmla="*/ 15832 w 111270"/>
                <a:gd name="connsiteY4" fmla="*/ 55559 h 111322"/>
                <a:gd name="connsiteX5" fmla="*/ 55564 w 111270"/>
                <a:gd name="connsiteY5" fmla="*/ 15827 h 111322"/>
                <a:gd name="connsiteX6" fmla="*/ 55564 w 111270"/>
                <a:gd name="connsiteY6" fmla="*/ -59 h 111322"/>
                <a:gd name="connsiteX7" fmla="*/ -71 w 111270"/>
                <a:gd name="connsiteY7" fmla="*/ 55576 h 111322"/>
                <a:gd name="connsiteX8" fmla="*/ 55564 w 111270"/>
                <a:gd name="connsiteY8" fmla="*/ 111212 h 111322"/>
                <a:gd name="connsiteX9" fmla="*/ 111199 w 111270"/>
                <a:gd name="connsiteY9" fmla="*/ 55576 h 111322"/>
                <a:gd name="connsiteX10" fmla="*/ 111199 w 111270"/>
                <a:gd name="connsiteY10" fmla="*/ 55559 h 111322"/>
                <a:gd name="connsiteX11" fmla="*/ 55633 w 111270"/>
                <a:gd name="connsiteY11" fmla="*/ -111 h 111322"/>
                <a:gd name="connsiteX12" fmla="*/ 55564 w 111270"/>
                <a:gd name="connsiteY12" fmla="*/ -111 h 111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270" h="111322">
                  <a:moveTo>
                    <a:pt x="55564" y="15827"/>
                  </a:moveTo>
                  <a:cubicBezTo>
                    <a:pt x="77517" y="15816"/>
                    <a:pt x="95320" y="33606"/>
                    <a:pt x="95331" y="55559"/>
                  </a:cubicBezTo>
                  <a:cubicBezTo>
                    <a:pt x="95341" y="77512"/>
                    <a:pt x="77551" y="95315"/>
                    <a:pt x="55599" y="95326"/>
                  </a:cubicBezTo>
                  <a:cubicBezTo>
                    <a:pt x="33646" y="95336"/>
                    <a:pt x="15842" y="77546"/>
                    <a:pt x="15832" y="55593"/>
                  </a:cubicBezTo>
                  <a:cubicBezTo>
                    <a:pt x="15832" y="55581"/>
                    <a:pt x="15832" y="55571"/>
                    <a:pt x="15832" y="55559"/>
                  </a:cubicBezTo>
                  <a:cubicBezTo>
                    <a:pt x="15870" y="33631"/>
                    <a:pt x="33636" y="15865"/>
                    <a:pt x="55564" y="15827"/>
                  </a:cubicBezTo>
                  <a:moveTo>
                    <a:pt x="55564" y="-59"/>
                  </a:moveTo>
                  <a:cubicBezTo>
                    <a:pt x="24838" y="-59"/>
                    <a:pt x="-71" y="24850"/>
                    <a:pt x="-71" y="55576"/>
                  </a:cubicBezTo>
                  <a:cubicBezTo>
                    <a:pt x="-71" y="86302"/>
                    <a:pt x="24838" y="111212"/>
                    <a:pt x="55564" y="111212"/>
                  </a:cubicBezTo>
                  <a:cubicBezTo>
                    <a:pt x="86290" y="111212"/>
                    <a:pt x="111199" y="86302"/>
                    <a:pt x="111199" y="55576"/>
                  </a:cubicBezTo>
                  <a:cubicBezTo>
                    <a:pt x="111199" y="55571"/>
                    <a:pt x="111199" y="55564"/>
                    <a:pt x="111199" y="55559"/>
                  </a:cubicBezTo>
                  <a:cubicBezTo>
                    <a:pt x="111229" y="24842"/>
                    <a:pt x="86350" y="-82"/>
                    <a:pt x="55633" y="-111"/>
                  </a:cubicBezTo>
                  <a:cubicBezTo>
                    <a:pt x="55611" y="-111"/>
                    <a:pt x="55586" y="-111"/>
                    <a:pt x="55564" y="-111"/>
                  </a:cubicBezTo>
                  <a:close/>
                </a:path>
              </a:pathLst>
            </a:custGeom>
            <a:solidFill>
              <a:srgbClr val="FFFFFF"/>
            </a:solidFill>
            <a:ln w="1720" cap="flat">
              <a:noFill/>
              <a:prstDash val="solid"/>
              <a:miter/>
            </a:ln>
          </p:spPr>
          <p:txBody>
            <a:bodyPr rtlCol="0" anchor="ctr"/>
            <a:lstStyle/>
            <a:p>
              <a:endParaRPr lang="sv-SE"/>
            </a:p>
          </p:txBody>
        </p:sp>
        <p:sp>
          <p:nvSpPr>
            <p:cNvPr id="20" name="Frihandsfigur: Form 19">
              <a:extLst>
                <a:ext uri="{FF2B5EF4-FFF2-40B4-BE49-F238E27FC236}">
                  <a16:creationId xmlns:a16="http://schemas.microsoft.com/office/drawing/2014/main" id="{5B449820-864D-1BCD-95E7-65BFC5219B09}"/>
                </a:ext>
              </a:extLst>
            </p:cNvPr>
            <p:cNvSpPr/>
            <p:nvPr/>
          </p:nvSpPr>
          <p:spPr>
            <a:xfrm>
              <a:off x="1113546" y="854389"/>
              <a:ext cx="209463" cy="36648"/>
            </a:xfrm>
            <a:custGeom>
              <a:avLst/>
              <a:gdLst>
                <a:gd name="connsiteX0" fmla="*/ 0 w 209463"/>
                <a:gd name="connsiteY0" fmla="*/ 0 h 36648"/>
                <a:gd name="connsiteX1" fmla="*/ 209464 w 209463"/>
                <a:gd name="connsiteY1" fmla="*/ 0 h 36648"/>
                <a:gd name="connsiteX2" fmla="*/ 209464 w 209463"/>
                <a:gd name="connsiteY2" fmla="*/ 36648 h 36648"/>
                <a:gd name="connsiteX3" fmla="*/ 0 w 209463"/>
                <a:gd name="connsiteY3" fmla="*/ 36648 h 36648"/>
              </a:gdLst>
              <a:ahLst/>
              <a:cxnLst>
                <a:cxn ang="0">
                  <a:pos x="connsiteX0" y="connsiteY0"/>
                </a:cxn>
                <a:cxn ang="0">
                  <a:pos x="connsiteX1" y="connsiteY1"/>
                </a:cxn>
                <a:cxn ang="0">
                  <a:pos x="connsiteX2" y="connsiteY2"/>
                </a:cxn>
                <a:cxn ang="0">
                  <a:pos x="connsiteX3" y="connsiteY3"/>
                </a:cxn>
              </a:cxnLst>
              <a:rect l="l" t="t" r="r" b="b"/>
              <a:pathLst>
                <a:path w="209463" h="36648">
                  <a:moveTo>
                    <a:pt x="0" y="0"/>
                  </a:moveTo>
                  <a:lnTo>
                    <a:pt x="209464" y="0"/>
                  </a:lnTo>
                  <a:lnTo>
                    <a:pt x="209464" y="36648"/>
                  </a:lnTo>
                  <a:lnTo>
                    <a:pt x="0" y="36648"/>
                  </a:lnTo>
                  <a:close/>
                </a:path>
              </a:pathLst>
            </a:custGeom>
            <a:solidFill>
              <a:srgbClr val="FFFFFF"/>
            </a:solidFill>
            <a:ln w="1720" cap="flat">
              <a:noFill/>
              <a:prstDash val="solid"/>
              <a:miter/>
            </a:ln>
          </p:spPr>
          <p:txBody>
            <a:bodyPr rtlCol="0" anchor="ctr"/>
            <a:lstStyle/>
            <a:p>
              <a:endParaRPr lang="sv-SE"/>
            </a:p>
          </p:txBody>
        </p:sp>
        <p:sp>
          <p:nvSpPr>
            <p:cNvPr id="21" name="Frihandsfigur: Form 20">
              <a:extLst>
                <a:ext uri="{FF2B5EF4-FFF2-40B4-BE49-F238E27FC236}">
                  <a16:creationId xmlns:a16="http://schemas.microsoft.com/office/drawing/2014/main" id="{E66544BC-3F83-2483-3213-543BA7958793}"/>
                </a:ext>
              </a:extLst>
            </p:cNvPr>
            <p:cNvSpPr/>
            <p:nvPr/>
          </p:nvSpPr>
          <p:spPr>
            <a:xfrm>
              <a:off x="967023" y="967538"/>
              <a:ext cx="111236" cy="111236"/>
            </a:xfrm>
            <a:custGeom>
              <a:avLst/>
              <a:gdLst>
                <a:gd name="connsiteX0" fmla="*/ 55530 w 111236"/>
                <a:gd name="connsiteY0" fmla="*/ 15758 h 111236"/>
                <a:gd name="connsiteX1" fmla="*/ 95296 w 111236"/>
                <a:gd name="connsiteY1" fmla="*/ 55490 h 111236"/>
                <a:gd name="connsiteX2" fmla="*/ 55564 w 111236"/>
                <a:gd name="connsiteY2" fmla="*/ 95257 h 111236"/>
                <a:gd name="connsiteX3" fmla="*/ 15797 w 111236"/>
                <a:gd name="connsiteY3" fmla="*/ 55525 h 111236"/>
                <a:gd name="connsiteX4" fmla="*/ 15797 w 111236"/>
                <a:gd name="connsiteY4" fmla="*/ 55507 h 111236"/>
                <a:gd name="connsiteX5" fmla="*/ 55530 w 111236"/>
                <a:gd name="connsiteY5" fmla="*/ 15758 h 111236"/>
                <a:gd name="connsiteX6" fmla="*/ 55530 w 111236"/>
                <a:gd name="connsiteY6" fmla="*/ -111 h 111236"/>
                <a:gd name="connsiteX7" fmla="*/ -71 w 111236"/>
                <a:gd name="connsiteY7" fmla="*/ 55525 h 111236"/>
                <a:gd name="connsiteX8" fmla="*/ 55564 w 111236"/>
                <a:gd name="connsiteY8" fmla="*/ 111126 h 111236"/>
                <a:gd name="connsiteX9" fmla="*/ 111165 w 111236"/>
                <a:gd name="connsiteY9" fmla="*/ 55507 h 111236"/>
                <a:gd name="connsiteX10" fmla="*/ 55547 w 111236"/>
                <a:gd name="connsiteY10" fmla="*/ -111 h 111236"/>
                <a:gd name="connsiteX11" fmla="*/ 55530 w 111236"/>
                <a:gd name="connsiteY11" fmla="*/ -111 h 1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236" h="111236">
                  <a:moveTo>
                    <a:pt x="55530" y="15758"/>
                  </a:moveTo>
                  <a:cubicBezTo>
                    <a:pt x="77482" y="15748"/>
                    <a:pt x="95286" y="33537"/>
                    <a:pt x="95296" y="55490"/>
                  </a:cubicBezTo>
                  <a:cubicBezTo>
                    <a:pt x="95307" y="77443"/>
                    <a:pt x="77517" y="95246"/>
                    <a:pt x="55564" y="95257"/>
                  </a:cubicBezTo>
                  <a:cubicBezTo>
                    <a:pt x="33611" y="95267"/>
                    <a:pt x="15808" y="77477"/>
                    <a:pt x="15797" y="55525"/>
                  </a:cubicBezTo>
                  <a:cubicBezTo>
                    <a:pt x="15797" y="55519"/>
                    <a:pt x="15797" y="55512"/>
                    <a:pt x="15797" y="55507"/>
                  </a:cubicBezTo>
                  <a:cubicBezTo>
                    <a:pt x="15827" y="33574"/>
                    <a:pt x="33596" y="15796"/>
                    <a:pt x="55530" y="15758"/>
                  </a:cubicBezTo>
                  <a:moveTo>
                    <a:pt x="55530" y="-111"/>
                  </a:moveTo>
                  <a:cubicBezTo>
                    <a:pt x="24812" y="-101"/>
                    <a:pt x="-82" y="24807"/>
                    <a:pt x="-71" y="55525"/>
                  </a:cubicBezTo>
                  <a:cubicBezTo>
                    <a:pt x="-61" y="86242"/>
                    <a:pt x="24847" y="111136"/>
                    <a:pt x="55564" y="111126"/>
                  </a:cubicBezTo>
                  <a:cubicBezTo>
                    <a:pt x="86275" y="111115"/>
                    <a:pt x="111165" y="86218"/>
                    <a:pt x="111165" y="55507"/>
                  </a:cubicBezTo>
                  <a:cubicBezTo>
                    <a:pt x="111165" y="24790"/>
                    <a:pt x="86264" y="-111"/>
                    <a:pt x="55547" y="-111"/>
                  </a:cubicBezTo>
                  <a:cubicBezTo>
                    <a:pt x="55542" y="-111"/>
                    <a:pt x="55535" y="-111"/>
                    <a:pt x="55530" y="-111"/>
                  </a:cubicBezTo>
                  <a:close/>
                </a:path>
              </a:pathLst>
            </a:custGeom>
            <a:solidFill>
              <a:srgbClr val="FFFFFF"/>
            </a:solidFill>
            <a:ln w="1720" cap="flat">
              <a:noFill/>
              <a:prstDash val="solid"/>
              <a:miter/>
            </a:ln>
          </p:spPr>
          <p:txBody>
            <a:bodyPr rtlCol="0" anchor="ctr"/>
            <a:lstStyle/>
            <a:p>
              <a:endParaRPr lang="sv-SE"/>
            </a:p>
          </p:txBody>
        </p:sp>
        <p:sp>
          <p:nvSpPr>
            <p:cNvPr id="22" name="Frihandsfigur: Form 21">
              <a:extLst>
                <a:ext uri="{FF2B5EF4-FFF2-40B4-BE49-F238E27FC236}">
                  <a16:creationId xmlns:a16="http://schemas.microsoft.com/office/drawing/2014/main" id="{DAB58ABC-DFE6-6C3C-7CB6-78BBD19B1C36}"/>
                </a:ext>
              </a:extLst>
            </p:cNvPr>
            <p:cNvSpPr/>
            <p:nvPr/>
          </p:nvSpPr>
          <p:spPr>
            <a:xfrm>
              <a:off x="1113546" y="1004824"/>
              <a:ext cx="209463" cy="36648"/>
            </a:xfrm>
            <a:custGeom>
              <a:avLst/>
              <a:gdLst>
                <a:gd name="connsiteX0" fmla="*/ 0 w 209463"/>
                <a:gd name="connsiteY0" fmla="*/ 0 h 36648"/>
                <a:gd name="connsiteX1" fmla="*/ 209464 w 209463"/>
                <a:gd name="connsiteY1" fmla="*/ 0 h 36648"/>
                <a:gd name="connsiteX2" fmla="*/ 209464 w 209463"/>
                <a:gd name="connsiteY2" fmla="*/ 36648 h 36648"/>
                <a:gd name="connsiteX3" fmla="*/ 0 w 209463"/>
                <a:gd name="connsiteY3" fmla="*/ 36648 h 36648"/>
              </a:gdLst>
              <a:ahLst/>
              <a:cxnLst>
                <a:cxn ang="0">
                  <a:pos x="connsiteX0" y="connsiteY0"/>
                </a:cxn>
                <a:cxn ang="0">
                  <a:pos x="connsiteX1" y="connsiteY1"/>
                </a:cxn>
                <a:cxn ang="0">
                  <a:pos x="connsiteX2" y="connsiteY2"/>
                </a:cxn>
                <a:cxn ang="0">
                  <a:pos x="connsiteX3" y="connsiteY3"/>
                </a:cxn>
              </a:cxnLst>
              <a:rect l="l" t="t" r="r" b="b"/>
              <a:pathLst>
                <a:path w="209463" h="36648">
                  <a:moveTo>
                    <a:pt x="0" y="0"/>
                  </a:moveTo>
                  <a:lnTo>
                    <a:pt x="209464" y="0"/>
                  </a:lnTo>
                  <a:lnTo>
                    <a:pt x="209464" y="36648"/>
                  </a:lnTo>
                  <a:lnTo>
                    <a:pt x="0" y="36648"/>
                  </a:lnTo>
                  <a:close/>
                </a:path>
              </a:pathLst>
            </a:custGeom>
            <a:solidFill>
              <a:srgbClr val="FFFFFF"/>
            </a:solidFill>
            <a:ln w="1720" cap="flat">
              <a:noFill/>
              <a:prstDash val="solid"/>
              <a:miter/>
            </a:ln>
          </p:spPr>
          <p:txBody>
            <a:bodyPr rtlCol="0" anchor="ctr"/>
            <a:lstStyle/>
            <a:p>
              <a:endParaRPr lang="sv-SE"/>
            </a:p>
          </p:txBody>
        </p:sp>
      </p:grpSp>
      <p:cxnSp>
        <p:nvCxnSpPr>
          <p:cNvPr id="12" name="Rak koppling 11">
            <a:extLst>
              <a:ext uri="{FF2B5EF4-FFF2-40B4-BE49-F238E27FC236}">
                <a16:creationId xmlns:a16="http://schemas.microsoft.com/office/drawing/2014/main" id="{4551B91C-AFD7-ED4A-5DB8-685855E2A039}"/>
              </a:ext>
            </a:extLst>
          </p:cNvPr>
          <p:cNvCxnSpPr/>
          <p:nvPr userDrawn="1"/>
        </p:nvCxnSpPr>
        <p:spPr>
          <a:xfrm>
            <a:off x="914400" y="1492250"/>
            <a:ext cx="10366375"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7" name="Rak koppling 6">
            <a:extLst>
              <a:ext uri="{FF2B5EF4-FFF2-40B4-BE49-F238E27FC236}">
                <a16:creationId xmlns:a16="http://schemas.microsoft.com/office/drawing/2014/main" id="{FEB0B2C1-6D31-C556-C79C-F31B1FE4EA74}"/>
              </a:ext>
            </a:extLst>
          </p:cNvPr>
          <p:cNvCxnSpPr/>
          <p:nvPr userDrawn="1"/>
        </p:nvCxnSpPr>
        <p:spPr>
          <a:xfrm>
            <a:off x="914400" y="5775925"/>
            <a:ext cx="10366375"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5" name="Rubrik 24">
            <a:extLst>
              <a:ext uri="{FF2B5EF4-FFF2-40B4-BE49-F238E27FC236}">
                <a16:creationId xmlns:a16="http://schemas.microsoft.com/office/drawing/2014/main" id="{A7596D78-7CB0-97ED-E6C0-A018C7602C87}"/>
              </a:ext>
            </a:extLst>
          </p:cNvPr>
          <p:cNvSpPr>
            <a:spLocks noGrp="1"/>
          </p:cNvSpPr>
          <p:nvPr>
            <p:ph type="title" hasCustomPrompt="1"/>
          </p:nvPr>
        </p:nvSpPr>
        <p:spPr>
          <a:xfrm>
            <a:off x="1723082" y="669288"/>
            <a:ext cx="9546052" cy="812286"/>
          </a:xfrm>
        </p:spPr>
        <p:txBody>
          <a:bodyPr/>
          <a:lstStyle>
            <a:lvl1pPr>
              <a:defRPr/>
            </a:lvl1pPr>
          </a:lstStyle>
          <a:p>
            <a:r>
              <a:rPr lang="en-US"/>
              <a:t>Ange </a:t>
            </a:r>
            <a:r>
              <a:rPr lang="en-US" err="1"/>
              <a:t>agendarubrik</a:t>
            </a:r>
            <a:endParaRPr lang="sv-SE"/>
          </a:p>
        </p:txBody>
      </p:sp>
    </p:spTree>
    <p:extLst>
      <p:ext uri="{BB962C8B-B14F-4D97-AF65-F5344CB8AC3E}">
        <p14:creationId xmlns:p14="http://schemas.microsoft.com/office/powerpoint/2010/main" val="3398574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Längre rubrik och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p:nvPr>
        </p:nvSpPr>
        <p:spPr>
          <a:xfrm>
            <a:off x="914400" y="695325"/>
            <a:ext cx="6830484" cy="2025650"/>
          </a:xfrm>
        </p:spPr>
        <p:txBody>
          <a:bodyPr anchor="t"/>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4DD60AF-FC73-41DA-8ECD-F5290F6D92CF}"/>
              </a:ext>
            </a:extLst>
          </p:cNvPr>
          <p:cNvSpPr>
            <a:spLocks noGrp="1"/>
          </p:cNvSpPr>
          <p:nvPr>
            <p:ph idx="1"/>
          </p:nvPr>
        </p:nvSpPr>
        <p:spPr>
          <a:xfrm>
            <a:off x="922867" y="2895600"/>
            <a:ext cx="7230534" cy="288131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976B228-402E-404C-A134-9A6A7E7BB343}"/>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5" name="Platshållare för sidfot 4">
            <a:extLst>
              <a:ext uri="{FF2B5EF4-FFF2-40B4-BE49-F238E27FC236}">
                <a16:creationId xmlns:a16="http://schemas.microsoft.com/office/drawing/2014/main" id="{3094C615-7E13-4A8A-90D6-32013DC87285}"/>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C085466-4788-495F-AA4A-842866450A58}"/>
              </a:ext>
            </a:extLst>
          </p:cNvPr>
          <p:cNvSpPr>
            <a:spLocks noGrp="1"/>
          </p:cNvSpPr>
          <p:nvPr>
            <p:ph type="sldNum" sz="quarter" idx="12"/>
          </p:nvPr>
        </p:nvSpPr>
        <p:spPr/>
        <p:txBody>
          <a:bodyPr/>
          <a:lstStyle/>
          <a:p>
            <a:fld id="{AE086683-F536-42AB-ABBC-F4803DFE8DBC}" type="slidenum">
              <a:rPr lang="sv-SE" smtClean="0"/>
              <a:t>‹#›</a:t>
            </a:fld>
            <a:endParaRPr lang="sv-SE"/>
          </a:p>
        </p:txBody>
      </p:sp>
    </p:spTree>
    <p:extLst>
      <p:ext uri="{BB962C8B-B14F-4D97-AF65-F5344CB8AC3E}">
        <p14:creationId xmlns:p14="http://schemas.microsoft.com/office/powerpoint/2010/main" val="3065888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Större rubrik och text">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p:nvPr>
        </p:nvSpPr>
        <p:spPr>
          <a:xfrm>
            <a:off x="922866" y="669925"/>
            <a:ext cx="7548034" cy="2362200"/>
          </a:xfrm>
        </p:spPr>
        <p:txBody>
          <a:bodyPr anchor="t"/>
          <a:lstStyle>
            <a:lvl1pPr>
              <a:defRPr sz="40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4DD60AF-FC73-41DA-8ECD-F5290F6D92CF}"/>
              </a:ext>
            </a:extLst>
          </p:cNvPr>
          <p:cNvSpPr>
            <a:spLocks noGrp="1"/>
          </p:cNvSpPr>
          <p:nvPr>
            <p:ph idx="1"/>
          </p:nvPr>
        </p:nvSpPr>
        <p:spPr>
          <a:xfrm>
            <a:off x="922866" y="3187700"/>
            <a:ext cx="7548033" cy="258921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976B228-402E-404C-A134-9A6A7E7BB343}"/>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5" name="Platshållare för sidfot 4">
            <a:extLst>
              <a:ext uri="{FF2B5EF4-FFF2-40B4-BE49-F238E27FC236}">
                <a16:creationId xmlns:a16="http://schemas.microsoft.com/office/drawing/2014/main" id="{3094C615-7E13-4A8A-90D6-32013DC87285}"/>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C085466-4788-495F-AA4A-842866450A58}"/>
              </a:ext>
            </a:extLst>
          </p:cNvPr>
          <p:cNvSpPr>
            <a:spLocks noGrp="1"/>
          </p:cNvSpPr>
          <p:nvPr>
            <p:ph type="sldNum" sz="quarter" idx="12"/>
          </p:nvPr>
        </p:nvSpPr>
        <p:spPr/>
        <p:txBody>
          <a:bodyPr/>
          <a:lstStyle/>
          <a:p>
            <a:fld id="{AE086683-F536-42AB-ABBC-F4803DFE8DBC}" type="slidenum">
              <a:rPr lang="sv-SE" smtClean="0"/>
              <a:t>‹#›</a:t>
            </a:fld>
            <a:endParaRPr lang="sv-SE"/>
          </a:p>
        </p:txBody>
      </p:sp>
    </p:spTree>
    <p:extLst>
      <p:ext uri="{BB962C8B-B14F-4D97-AF65-F5344CB8AC3E}">
        <p14:creationId xmlns:p14="http://schemas.microsoft.com/office/powerpoint/2010/main" val="985034743"/>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vsnittsrubrik">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D6EA362-9137-45DF-BEE4-B691A8719BDE}"/>
              </a:ext>
            </a:extLst>
          </p:cNvPr>
          <p:cNvSpPr>
            <a:spLocks noGrp="1"/>
          </p:cNvSpPr>
          <p:nvPr>
            <p:ph type="title"/>
          </p:nvPr>
        </p:nvSpPr>
        <p:spPr>
          <a:xfrm>
            <a:off x="904875" y="2548890"/>
            <a:ext cx="5181600" cy="1874520"/>
          </a:xfrm>
        </p:spPr>
        <p:txBody>
          <a:bodyPr anchor="t"/>
          <a:lstStyle>
            <a:lvl1pPr>
              <a:defRPr sz="4000" b="0"/>
            </a:lvl1pPr>
          </a:lstStyle>
          <a:p>
            <a:r>
              <a:rPr lang="sv-SE"/>
              <a:t>Klicka här för att ändra mall för rubrikformat</a:t>
            </a:r>
          </a:p>
        </p:txBody>
      </p:sp>
      <p:sp>
        <p:nvSpPr>
          <p:cNvPr id="4" name="Platshållare för datum 3">
            <a:extLst>
              <a:ext uri="{FF2B5EF4-FFF2-40B4-BE49-F238E27FC236}">
                <a16:creationId xmlns:a16="http://schemas.microsoft.com/office/drawing/2014/main" id="{15FD365D-8709-4288-B31C-9EDA4CFD9EE3}"/>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5" name="Platshållare för sidfot 4">
            <a:extLst>
              <a:ext uri="{FF2B5EF4-FFF2-40B4-BE49-F238E27FC236}">
                <a16:creationId xmlns:a16="http://schemas.microsoft.com/office/drawing/2014/main" id="{0BEC5015-75F5-4019-9FE1-99AF477F6865}"/>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4DEBBFDA-2391-4373-9266-2ED5FFB6DB63}"/>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12" name="Frihandsfigur: Form 11">
            <a:extLst>
              <a:ext uri="{FF2B5EF4-FFF2-40B4-BE49-F238E27FC236}">
                <a16:creationId xmlns:a16="http://schemas.microsoft.com/office/drawing/2014/main" id="{3D118E29-DBB4-C07D-6D91-E9F8DA51E76C}"/>
              </a:ext>
            </a:extLst>
          </p:cNvPr>
          <p:cNvSpPr/>
          <p:nvPr userDrawn="1"/>
        </p:nvSpPr>
        <p:spPr>
          <a:xfrm rot="10800000">
            <a:off x="2023427" y="0"/>
            <a:ext cx="2840673" cy="1393354"/>
          </a:xfrm>
          <a:custGeom>
            <a:avLst/>
            <a:gdLst>
              <a:gd name="connsiteX0" fmla="*/ 3792126 w 3792126"/>
              <a:gd name="connsiteY0" fmla="*/ 1860043 h 1860043"/>
              <a:gd name="connsiteX1" fmla="*/ 2591786 w 3792126"/>
              <a:gd name="connsiteY1" fmla="*/ 1860043 h 1860043"/>
              <a:gd name="connsiteX2" fmla="*/ 2584726 w 3792126"/>
              <a:gd name="connsiteY2" fmla="*/ 1790002 h 1860043"/>
              <a:gd name="connsiteX3" fmla="*/ 1896062 w 3792126"/>
              <a:gd name="connsiteY3" fmla="*/ 1228725 h 1860043"/>
              <a:gd name="connsiteX4" fmla="*/ 1207399 w 3792126"/>
              <a:gd name="connsiteY4" fmla="*/ 1790002 h 1860043"/>
              <a:gd name="connsiteX5" fmla="*/ 1200338 w 3792126"/>
              <a:gd name="connsiteY5" fmla="*/ 1860043 h 1860043"/>
              <a:gd name="connsiteX6" fmla="*/ 0 w 3792126"/>
              <a:gd name="connsiteY6" fmla="*/ 1860043 h 1860043"/>
              <a:gd name="connsiteX7" fmla="*/ 7883 w 3792126"/>
              <a:gd name="connsiteY7" fmla="*/ 1703922 h 1860043"/>
              <a:gd name="connsiteX8" fmla="*/ 1896063 w 3792126"/>
              <a:gd name="connsiteY8" fmla="*/ 0 h 1860043"/>
              <a:gd name="connsiteX9" fmla="*/ 3784242 w 3792126"/>
              <a:gd name="connsiteY9" fmla="*/ 1703922 h 186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92126" h="1860043">
                <a:moveTo>
                  <a:pt x="3792126" y="1860043"/>
                </a:moveTo>
                <a:lnTo>
                  <a:pt x="2591786" y="1860043"/>
                </a:lnTo>
                <a:lnTo>
                  <a:pt x="2584726" y="1790002"/>
                </a:lnTo>
                <a:cubicBezTo>
                  <a:pt x="2519179" y="1469682"/>
                  <a:pt x="2235760" y="1228725"/>
                  <a:pt x="1896062" y="1228725"/>
                </a:cubicBezTo>
                <a:cubicBezTo>
                  <a:pt x="1556365" y="1228725"/>
                  <a:pt x="1272946" y="1469682"/>
                  <a:pt x="1207399" y="1790002"/>
                </a:cubicBezTo>
                <a:lnTo>
                  <a:pt x="1200338" y="1860043"/>
                </a:lnTo>
                <a:lnTo>
                  <a:pt x="0" y="1860043"/>
                </a:lnTo>
                <a:lnTo>
                  <a:pt x="7883" y="1703922"/>
                </a:lnTo>
                <a:cubicBezTo>
                  <a:pt x="105079" y="746854"/>
                  <a:pt x="913352" y="0"/>
                  <a:pt x="1896063" y="0"/>
                </a:cubicBezTo>
                <a:cubicBezTo>
                  <a:pt x="2878773" y="0"/>
                  <a:pt x="3687047" y="746854"/>
                  <a:pt x="3784242" y="170392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8" name="Frihandsfigur: Form 7">
            <a:extLst>
              <a:ext uri="{FF2B5EF4-FFF2-40B4-BE49-F238E27FC236}">
                <a16:creationId xmlns:a16="http://schemas.microsoft.com/office/drawing/2014/main" id="{4CD4350E-15CC-E8CC-C64C-B9E1B1C0C1DE}"/>
              </a:ext>
            </a:extLst>
          </p:cNvPr>
          <p:cNvSpPr/>
          <p:nvPr userDrawn="1"/>
        </p:nvSpPr>
        <p:spPr>
          <a:xfrm>
            <a:off x="4570942" y="4838226"/>
            <a:ext cx="4114800" cy="2018315"/>
          </a:xfrm>
          <a:custGeom>
            <a:avLst/>
            <a:gdLst>
              <a:gd name="connsiteX0" fmla="*/ 3792126 w 3792126"/>
              <a:gd name="connsiteY0" fmla="*/ 1860043 h 1860043"/>
              <a:gd name="connsiteX1" fmla="*/ 2591786 w 3792126"/>
              <a:gd name="connsiteY1" fmla="*/ 1860043 h 1860043"/>
              <a:gd name="connsiteX2" fmla="*/ 2584726 w 3792126"/>
              <a:gd name="connsiteY2" fmla="*/ 1790002 h 1860043"/>
              <a:gd name="connsiteX3" fmla="*/ 1896062 w 3792126"/>
              <a:gd name="connsiteY3" fmla="*/ 1228725 h 1860043"/>
              <a:gd name="connsiteX4" fmla="*/ 1207399 w 3792126"/>
              <a:gd name="connsiteY4" fmla="*/ 1790002 h 1860043"/>
              <a:gd name="connsiteX5" fmla="*/ 1200338 w 3792126"/>
              <a:gd name="connsiteY5" fmla="*/ 1860043 h 1860043"/>
              <a:gd name="connsiteX6" fmla="*/ 0 w 3792126"/>
              <a:gd name="connsiteY6" fmla="*/ 1860043 h 1860043"/>
              <a:gd name="connsiteX7" fmla="*/ 7883 w 3792126"/>
              <a:gd name="connsiteY7" fmla="*/ 1703922 h 1860043"/>
              <a:gd name="connsiteX8" fmla="*/ 1896063 w 3792126"/>
              <a:gd name="connsiteY8" fmla="*/ 0 h 1860043"/>
              <a:gd name="connsiteX9" fmla="*/ 3784242 w 3792126"/>
              <a:gd name="connsiteY9" fmla="*/ 1703922 h 186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92126" h="1860043">
                <a:moveTo>
                  <a:pt x="3792126" y="1860043"/>
                </a:moveTo>
                <a:lnTo>
                  <a:pt x="2591786" y="1860043"/>
                </a:lnTo>
                <a:lnTo>
                  <a:pt x="2584726" y="1790002"/>
                </a:lnTo>
                <a:cubicBezTo>
                  <a:pt x="2519179" y="1469682"/>
                  <a:pt x="2235760" y="1228725"/>
                  <a:pt x="1896062" y="1228725"/>
                </a:cubicBezTo>
                <a:cubicBezTo>
                  <a:pt x="1556365" y="1228725"/>
                  <a:pt x="1272946" y="1469682"/>
                  <a:pt x="1207399" y="1790002"/>
                </a:cubicBezTo>
                <a:lnTo>
                  <a:pt x="1200338" y="1860043"/>
                </a:lnTo>
                <a:lnTo>
                  <a:pt x="0" y="1860043"/>
                </a:lnTo>
                <a:lnTo>
                  <a:pt x="7883" y="1703922"/>
                </a:lnTo>
                <a:cubicBezTo>
                  <a:pt x="105079" y="746854"/>
                  <a:pt x="913352" y="0"/>
                  <a:pt x="1896063" y="0"/>
                </a:cubicBezTo>
                <a:cubicBezTo>
                  <a:pt x="2878773" y="0"/>
                  <a:pt x="3687047" y="746854"/>
                  <a:pt x="3784242" y="170392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Tree>
    <p:extLst>
      <p:ext uri="{BB962C8B-B14F-4D97-AF65-F5344CB8AC3E}">
        <p14:creationId xmlns:p14="http://schemas.microsoft.com/office/powerpoint/2010/main" val="3601858426"/>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två spalter">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0D17F852-2405-43B5-8AA8-1DF9E051EB6B}"/>
              </a:ext>
            </a:extLst>
          </p:cNvPr>
          <p:cNvSpPr>
            <a:spLocks noGrp="1"/>
          </p:cNvSpPr>
          <p:nvPr>
            <p:ph sz="half" idx="1"/>
          </p:nvPr>
        </p:nvSpPr>
        <p:spPr>
          <a:xfrm>
            <a:off x="922867" y="1824038"/>
            <a:ext cx="4982633" cy="3952874"/>
          </a:xfrm>
        </p:spPr>
        <p:txBody>
          <a:bodyPr/>
          <a:lstStyle>
            <a:lvl1pPr>
              <a:defRPr sz="1600"/>
            </a:lvl1pPr>
            <a:lvl2pPr>
              <a:defRPr sz="1400"/>
            </a:lvl2pPr>
            <a:lvl3pPr>
              <a:defRPr sz="1200"/>
            </a:lvl3pPr>
            <a:lvl4pPr>
              <a:defRPr sz="1100"/>
            </a:lvl4pPr>
            <a:lvl5pPr>
              <a:defRPr sz="11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4C4315BF-6788-4811-BD10-03E568815C6E}"/>
              </a:ext>
            </a:extLst>
          </p:cNvPr>
          <p:cNvSpPr>
            <a:spLocks noGrp="1"/>
          </p:cNvSpPr>
          <p:nvPr>
            <p:ph sz="half" idx="2"/>
          </p:nvPr>
        </p:nvSpPr>
        <p:spPr>
          <a:xfrm>
            <a:off x="6286500" y="1824038"/>
            <a:ext cx="4982633" cy="3952874"/>
          </a:xfrm>
        </p:spPr>
        <p:txBody>
          <a:bodyPr/>
          <a:lstStyle>
            <a:lvl1pPr>
              <a:defRPr sz="1600"/>
            </a:lvl1pPr>
            <a:lvl2pPr>
              <a:defRPr sz="1400"/>
            </a:lvl2pPr>
            <a:lvl3pPr>
              <a:defRPr sz="1200"/>
            </a:lvl3pPr>
            <a:lvl4pPr>
              <a:defRPr sz="1100"/>
            </a:lvl4pPr>
            <a:lvl5pPr>
              <a:defRPr sz="11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7E023E9F-EE8E-4686-A61E-65C066F9D370}"/>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6" name="Platshållare för sidfot 5">
            <a:extLst>
              <a:ext uri="{FF2B5EF4-FFF2-40B4-BE49-F238E27FC236}">
                <a16:creationId xmlns:a16="http://schemas.microsoft.com/office/drawing/2014/main" id="{592EB582-82DF-4136-A89A-70895B14CB0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4E1407E4-D3DA-4115-93A1-70F0BE9C57B6}"/>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2" name="Rubrik 1">
            <a:extLst>
              <a:ext uri="{FF2B5EF4-FFF2-40B4-BE49-F238E27FC236}">
                <a16:creationId xmlns:a16="http://schemas.microsoft.com/office/drawing/2014/main" id="{CB32211A-2ABD-40B2-543E-7790EE5560E1}"/>
              </a:ext>
            </a:extLst>
          </p:cNvPr>
          <p:cNvSpPr>
            <a:spLocks noGrp="1"/>
          </p:cNvSpPr>
          <p:nvPr>
            <p:ph type="title"/>
          </p:nvPr>
        </p:nvSpPr>
        <p:spPr/>
        <p:txBody>
          <a:bodyPr/>
          <a:lstStyle/>
          <a:p>
            <a:r>
              <a:rPr lang="sv-SE"/>
              <a:t>Klicka här för att ändra mall för rubrikformat</a:t>
            </a:r>
          </a:p>
        </p:txBody>
      </p:sp>
    </p:spTree>
    <p:extLst>
      <p:ext uri="{BB962C8B-B14F-4D97-AF65-F5344CB8AC3E}">
        <p14:creationId xmlns:p14="http://schemas.microsoft.com/office/powerpoint/2010/main" val="3143030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och text">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0D17F852-2405-43B5-8AA8-1DF9E051EB6B}"/>
              </a:ext>
            </a:extLst>
          </p:cNvPr>
          <p:cNvSpPr>
            <a:spLocks noGrp="1"/>
          </p:cNvSpPr>
          <p:nvPr>
            <p:ph sz="half" idx="1"/>
          </p:nvPr>
        </p:nvSpPr>
        <p:spPr>
          <a:xfrm>
            <a:off x="922868" y="1824038"/>
            <a:ext cx="4440766" cy="3952874"/>
          </a:xfrm>
        </p:spPr>
        <p:txBody>
          <a:bodyPr/>
          <a:lstStyle>
            <a:lvl1pPr>
              <a:defRPr sz="1600"/>
            </a:lvl1pPr>
            <a:lvl2pPr>
              <a:defRPr sz="1400"/>
            </a:lvl2pPr>
            <a:lvl3pPr>
              <a:defRPr sz="1200"/>
            </a:lvl3pPr>
            <a:lvl4pPr>
              <a:defRPr sz="1100"/>
            </a:lvl4pPr>
            <a:lvl5pPr>
              <a:defRPr sz="11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7E023E9F-EE8E-4686-A61E-65C066F9D370}"/>
              </a:ext>
            </a:extLst>
          </p:cNvPr>
          <p:cNvSpPr>
            <a:spLocks noGrp="1"/>
          </p:cNvSpPr>
          <p:nvPr>
            <p:ph type="dt" sz="half" idx="10"/>
          </p:nvPr>
        </p:nvSpPr>
        <p:spPr/>
        <p:txBody>
          <a:bodyPr/>
          <a:lstStyle/>
          <a:p>
            <a:fld id="{FD403CD0-842C-4BCD-83D3-BB78B185EE38}" type="datetimeFigureOut">
              <a:rPr lang="sv-SE" smtClean="0"/>
              <a:t>2023-04-04</a:t>
            </a:fld>
            <a:endParaRPr lang="sv-SE"/>
          </a:p>
        </p:txBody>
      </p:sp>
      <p:sp>
        <p:nvSpPr>
          <p:cNvPr id="6" name="Platshållare för sidfot 5">
            <a:extLst>
              <a:ext uri="{FF2B5EF4-FFF2-40B4-BE49-F238E27FC236}">
                <a16:creationId xmlns:a16="http://schemas.microsoft.com/office/drawing/2014/main" id="{592EB582-82DF-4136-A89A-70895B14CB0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4E1407E4-D3DA-4115-93A1-70F0BE9C57B6}"/>
              </a:ext>
            </a:extLst>
          </p:cNvPr>
          <p:cNvSpPr>
            <a:spLocks noGrp="1"/>
          </p:cNvSpPr>
          <p:nvPr>
            <p:ph type="sldNum" sz="quarter" idx="12"/>
          </p:nvPr>
        </p:nvSpPr>
        <p:spPr/>
        <p:txBody>
          <a:bodyPr/>
          <a:lstStyle/>
          <a:p>
            <a:fld id="{AE086683-F536-42AB-ABBC-F4803DFE8DBC}" type="slidenum">
              <a:rPr lang="sv-SE" smtClean="0"/>
              <a:t>‹#›</a:t>
            </a:fld>
            <a:endParaRPr lang="sv-SE"/>
          </a:p>
        </p:txBody>
      </p:sp>
      <p:sp>
        <p:nvSpPr>
          <p:cNvPr id="10" name="Platshållare för bild 9">
            <a:extLst>
              <a:ext uri="{FF2B5EF4-FFF2-40B4-BE49-F238E27FC236}">
                <a16:creationId xmlns:a16="http://schemas.microsoft.com/office/drawing/2014/main" id="{F31822E3-DC1B-5321-85F7-42B8BFF6C39F}"/>
              </a:ext>
            </a:extLst>
          </p:cNvPr>
          <p:cNvSpPr>
            <a:spLocks noGrp="1"/>
          </p:cNvSpPr>
          <p:nvPr>
            <p:ph type="pic" sz="quarter" idx="13"/>
          </p:nvPr>
        </p:nvSpPr>
        <p:spPr>
          <a:xfrm>
            <a:off x="6096000" y="698500"/>
            <a:ext cx="5173133" cy="5078413"/>
          </a:xfrm>
          <a:custGeom>
            <a:avLst/>
            <a:gdLst>
              <a:gd name="connsiteX0" fmla="*/ 0 w 4982633"/>
              <a:gd name="connsiteY0" fmla="*/ 0 h 4281488"/>
              <a:gd name="connsiteX1" fmla="*/ 4982633 w 4982633"/>
              <a:gd name="connsiteY1" fmla="*/ 0 h 4281488"/>
              <a:gd name="connsiteX2" fmla="*/ 4982633 w 4982633"/>
              <a:gd name="connsiteY2" fmla="*/ 4281488 h 4281488"/>
              <a:gd name="connsiteX3" fmla="*/ 0 w 4982633"/>
              <a:gd name="connsiteY3" fmla="*/ 4281488 h 4281488"/>
            </a:gdLst>
            <a:ahLst/>
            <a:cxnLst>
              <a:cxn ang="0">
                <a:pos x="connsiteX0" y="connsiteY0"/>
              </a:cxn>
              <a:cxn ang="0">
                <a:pos x="connsiteX1" y="connsiteY1"/>
              </a:cxn>
              <a:cxn ang="0">
                <a:pos x="connsiteX2" y="connsiteY2"/>
              </a:cxn>
              <a:cxn ang="0">
                <a:pos x="connsiteX3" y="connsiteY3"/>
              </a:cxn>
            </a:cxnLst>
            <a:rect l="l" t="t" r="r" b="b"/>
            <a:pathLst>
              <a:path w="4982633" h="4281488">
                <a:moveTo>
                  <a:pt x="0" y="0"/>
                </a:moveTo>
                <a:lnTo>
                  <a:pt x="4982633" y="0"/>
                </a:lnTo>
                <a:lnTo>
                  <a:pt x="4982633" y="4281488"/>
                </a:lnTo>
                <a:lnTo>
                  <a:pt x="0" y="4281488"/>
                </a:lnTo>
                <a:close/>
              </a:path>
            </a:pathLst>
          </a:custGeom>
        </p:spPr>
        <p:txBody>
          <a:bodyPr wrap="square">
            <a:noAutofit/>
          </a:bodyPr>
          <a:lstStyle/>
          <a:p>
            <a:r>
              <a:rPr lang="sv-SE"/>
              <a:t>Klicka på ikonen för att lägga till en bild</a:t>
            </a:r>
            <a:endParaRPr lang="en-US"/>
          </a:p>
        </p:txBody>
      </p:sp>
      <p:sp>
        <p:nvSpPr>
          <p:cNvPr id="4" name="Rubrik 3">
            <a:extLst>
              <a:ext uri="{FF2B5EF4-FFF2-40B4-BE49-F238E27FC236}">
                <a16:creationId xmlns:a16="http://schemas.microsoft.com/office/drawing/2014/main" id="{8ECA5563-A413-3B56-3F72-64C3B356FF44}"/>
              </a:ext>
            </a:extLst>
          </p:cNvPr>
          <p:cNvSpPr>
            <a:spLocks noGrp="1"/>
          </p:cNvSpPr>
          <p:nvPr>
            <p:ph type="title"/>
          </p:nvPr>
        </p:nvSpPr>
        <p:spPr>
          <a:xfrm>
            <a:off x="922867" y="669288"/>
            <a:ext cx="4787269" cy="812286"/>
          </a:xfrm>
        </p:spPr>
        <p:txBody>
          <a:bodyPr/>
          <a:lstStyle/>
          <a:p>
            <a:r>
              <a:rPr lang="sv-SE"/>
              <a:t>Klicka här för att ändra mall för rubrikformat</a:t>
            </a:r>
          </a:p>
        </p:txBody>
      </p:sp>
    </p:spTree>
    <p:extLst>
      <p:ext uri="{BB962C8B-B14F-4D97-AF65-F5344CB8AC3E}">
        <p14:creationId xmlns:p14="http://schemas.microsoft.com/office/powerpoint/2010/main" val="1965440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922867" y="669288"/>
            <a:ext cx="10346267" cy="812286"/>
          </a:xfrm>
          <a:prstGeom prst="rect">
            <a:avLst/>
          </a:prstGeom>
        </p:spPr>
        <p:txBody>
          <a:bodyPr vert="horz" lIns="0" tIns="0" rIns="0" bIns="0" rtlCol="0" anchor="t">
            <a:noAutofit/>
          </a:bodyPr>
          <a:lstStyle/>
          <a:p>
            <a:r>
              <a:rPr lang="sv-SE"/>
              <a:t>Klicka här för att ändra mall för rubrikformat</a:t>
            </a:r>
            <a:br>
              <a:rPr lang="sv-SE"/>
            </a:br>
            <a:endParaRPr lang="sv-SE"/>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922866" y="1824037"/>
            <a:ext cx="10355563" cy="3952875"/>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07D54BB-8EC7-458A-A082-8AF4306364DF}"/>
              </a:ext>
            </a:extLst>
          </p:cNvPr>
          <p:cNvSpPr>
            <a:spLocks noGrp="1"/>
          </p:cNvSpPr>
          <p:nvPr>
            <p:ph type="dt" sz="half" idx="2"/>
          </p:nvPr>
        </p:nvSpPr>
        <p:spPr>
          <a:xfrm>
            <a:off x="838200" y="6356350"/>
            <a:ext cx="2743200" cy="365125"/>
          </a:xfrm>
          <a:prstGeom prst="rect">
            <a:avLst/>
          </a:prstGeom>
        </p:spPr>
        <p:txBody>
          <a:bodyPr vert="horz" lIns="0" tIns="0" rIns="0" bIns="0" rtlCol="0" anchor="b">
            <a:noAutofit/>
          </a:bodyPr>
          <a:lstStyle>
            <a:lvl1pPr algn="l">
              <a:defRPr sz="1200">
                <a:solidFill>
                  <a:schemeClr val="tx1">
                    <a:tint val="75000"/>
                  </a:schemeClr>
                </a:solidFill>
              </a:defRPr>
            </a:lvl1pPr>
          </a:lstStyle>
          <a:p>
            <a:fld id="{FD403CD0-842C-4BCD-83D3-BB78B185EE38}" type="datetimeFigureOut">
              <a:rPr lang="sv-SE" smtClean="0"/>
              <a:t>2023-04-04</a:t>
            </a:fld>
            <a:endParaRPr lang="sv-SE"/>
          </a:p>
        </p:txBody>
      </p:sp>
      <p:sp>
        <p:nvSpPr>
          <p:cNvPr id="5" name="Platshållare för sidfot 4">
            <a:extLst>
              <a:ext uri="{FF2B5EF4-FFF2-40B4-BE49-F238E27FC236}">
                <a16:creationId xmlns:a16="http://schemas.microsoft.com/office/drawing/2014/main" id="{5C0A3ABB-C906-40E9-AF35-0DB0B3403226}"/>
              </a:ext>
            </a:extLst>
          </p:cNvPr>
          <p:cNvSpPr>
            <a:spLocks noGrp="1"/>
          </p:cNvSpPr>
          <p:nvPr>
            <p:ph type="ftr" sz="quarter" idx="3"/>
          </p:nvPr>
        </p:nvSpPr>
        <p:spPr>
          <a:xfrm>
            <a:off x="4038600" y="6356350"/>
            <a:ext cx="4114800" cy="365125"/>
          </a:xfrm>
          <a:prstGeom prst="rect">
            <a:avLst/>
          </a:prstGeom>
        </p:spPr>
        <p:txBody>
          <a:bodyPr vert="horz" lIns="0" tIns="0" rIns="0" bIns="0" rtlCol="0" anchor="b">
            <a:noAutofit/>
          </a:bodyP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37249AA9-CC7D-40E0-9894-3652F2EE8CF5}"/>
              </a:ext>
            </a:extLst>
          </p:cNvPr>
          <p:cNvSpPr>
            <a:spLocks noGrp="1"/>
          </p:cNvSpPr>
          <p:nvPr>
            <p:ph type="sldNum" sz="quarter" idx="4"/>
          </p:nvPr>
        </p:nvSpPr>
        <p:spPr>
          <a:xfrm>
            <a:off x="8610600" y="6356350"/>
            <a:ext cx="2743200" cy="365125"/>
          </a:xfrm>
          <a:prstGeom prst="rect">
            <a:avLst/>
          </a:prstGeom>
        </p:spPr>
        <p:txBody>
          <a:bodyPr vert="horz" lIns="0" tIns="0" rIns="0" bIns="0" rtlCol="0" anchor="b">
            <a:noAutofit/>
          </a:bodyPr>
          <a:lstStyle>
            <a:lvl1pPr algn="r">
              <a:defRPr sz="1200">
                <a:solidFill>
                  <a:schemeClr val="tx1">
                    <a:tint val="75000"/>
                  </a:schemeClr>
                </a:solidFill>
              </a:defRPr>
            </a:lvl1pPr>
          </a:lstStyle>
          <a:p>
            <a:fld id="{AE086683-F536-42AB-ABBC-F4803DFE8DBC}" type="slidenum">
              <a:rPr lang="sv-SE" smtClean="0"/>
              <a:t>‹#›</a:t>
            </a:fld>
            <a:endParaRPr lang="sv-SE"/>
          </a:p>
        </p:txBody>
      </p:sp>
      <p:grpSp>
        <p:nvGrpSpPr>
          <p:cNvPr id="9" name="Grupp 8">
            <a:extLst>
              <a:ext uri="{FF2B5EF4-FFF2-40B4-BE49-F238E27FC236}">
                <a16:creationId xmlns:a16="http://schemas.microsoft.com/office/drawing/2014/main" id="{4EA2E787-9118-698D-533B-21D4DD3A1EBE}"/>
              </a:ext>
            </a:extLst>
          </p:cNvPr>
          <p:cNvGrpSpPr/>
          <p:nvPr userDrawn="1"/>
        </p:nvGrpSpPr>
        <p:grpSpPr>
          <a:xfrm>
            <a:off x="10810874" y="6127706"/>
            <a:ext cx="1001927" cy="340313"/>
            <a:chOff x="10651250" y="6073488"/>
            <a:chExt cx="1161552" cy="394531"/>
          </a:xfrm>
          <a:solidFill>
            <a:schemeClr val="accent1"/>
          </a:solidFill>
        </p:grpSpPr>
        <p:sp>
          <p:nvSpPr>
            <p:cNvPr id="14" name="Frihandsfigur: Form 13">
              <a:extLst>
                <a:ext uri="{FF2B5EF4-FFF2-40B4-BE49-F238E27FC236}">
                  <a16:creationId xmlns:a16="http://schemas.microsoft.com/office/drawing/2014/main" id="{68F97807-7BE3-2002-A4EC-FCA04DD81A3E}"/>
                </a:ext>
              </a:extLst>
            </p:cNvPr>
            <p:cNvSpPr/>
            <p:nvPr/>
          </p:nvSpPr>
          <p:spPr>
            <a:xfrm>
              <a:off x="10972599" y="6186422"/>
              <a:ext cx="65564" cy="65561"/>
            </a:xfrm>
            <a:custGeom>
              <a:avLst/>
              <a:gdLst>
                <a:gd name="connsiteX0" fmla="*/ 65562 w 65564"/>
                <a:gd name="connsiteY0" fmla="*/ 32372 h 65561"/>
                <a:gd name="connsiteX1" fmla="*/ 33190 w 65564"/>
                <a:gd name="connsiteY1" fmla="*/ 65559 h 65561"/>
                <a:gd name="connsiteX2" fmla="*/ 3 w 65564"/>
                <a:gd name="connsiteY2" fmla="*/ 33187 h 65561"/>
                <a:gd name="connsiteX3" fmla="*/ 32370 w 65564"/>
                <a:gd name="connsiteY3" fmla="*/ 0 h 65561"/>
                <a:gd name="connsiteX4" fmla="*/ 32780 w 65564"/>
                <a:gd name="connsiteY4" fmla="*/ 0 h 65561"/>
                <a:gd name="connsiteX5" fmla="*/ 65562 w 65564"/>
                <a:gd name="connsiteY5" fmla="*/ 32372 h 65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564" h="65561">
                  <a:moveTo>
                    <a:pt x="65562" y="32372"/>
                  </a:moveTo>
                  <a:cubicBezTo>
                    <a:pt x="65787" y="50476"/>
                    <a:pt x="51293" y="65334"/>
                    <a:pt x="33190" y="65559"/>
                  </a:cubicBezTo>
                  <a:cubicBezTo>
                    <a:pt x="15086" y="65784"/>
                    <a:pt x="227" y="51290"/>
                    <a:pt x="3" y="33187"/>
                  </a:cubicBezTo>
                  <a:cubicBezTo>
                    <a:pt x="-222" y="15085"/>
                    <a:pt x="14269" y="228"/>
                    <a:pt x="32370" y="0"/>
                  </a:cubicBezTo>
                  <a:lnTo>
                    <a:pt x="32780" y="0"/>
                  </a:lnTo>
                  <a:cubicBezTo>
                    <a:pt x="50726" y="-1"/>
                    <a:pt x="65338" y="14427"/>
                    <a:pt x="65562" y="32372"/>
                  </a:cubicBezTo>
                  <a:close/>
                </a:path>
              </a:pathLst>
            </a:custGeom>
            <a:grpFill/>
            <a:ln w="4073" cap="flat">
              <a:noFill/>
              <a:prstDash val="solid"/>
              <a:miter/>
            </a:ln>
          </p:spPr>
          <p:txBody>
            <a:bodyPr rtlCol="0" anchor="ctr"/>
            <a:lstStyle/>
            <a:p>
              <a:endParaRPr lang="sv-SE"/>
            </a:p>
          </p:txBody>
        </p:sp>
        <p:sp>
          <p:nvSpPr>
            <p:cNvPr id="15" name="Frihandsfigur: Form 14">
              <a:extLst>
                <a:ext uri="{FF2B5EF4-FFF2-40B4-BE49-F238E27FC236}">
                  <a16:creationId xmlns:a16="http://schemas.microsoft.com/office/drawing/2014/main" id="{92302D15-105B-2B9E-13CA-63DC45EB94E2}"/>
                </a:ext>
              </a:extLst>
            </p:cNvPr>
            <p:cNvSpPr/>
            <p:nvPr/>
          </p:nvSpPr>
          <p:spPr>
            <a:xfrm>
              <a:off x="10978743" y="6277064"/>
              <a:ext cx="53680" cy="186980"/>
            </a:xfrm>
            <a:custGeom>
              <a:avLst/>
              <a:gdLst>
                <a:gd name="connsiteX0" fmla="*/ 51796 w 53680"/>
                <a:gd name="connsiteY0" fmla="*/ 0 h 186980"/>
                <a:gd name="connsiteX1" fmla="*/ 53681 w 53680"/>
                <a:gd name="connsiteY1" fmla="*/ 0 h 186980"/>
                <a:gd name="connsiteX2" fmla="*/ 53681 w 53680"/>
                <a:gd name="connsiteY2" fmla="*/ 186981 h 186980"/>
                <a:gd name="connsiteX3" fmla="*/ 51796 w 53680"/>
                <a:gd name="connsiteY3" fmla="*/ 186981 h 186980"/>
                <a:gd name="connsiteX4" fmla="*/ 1885 w 53680"/>
                <a:gd name="connsiteY4" fmla="*/ 186981 h 186980"/>
                <a:gd name="connsiteX5" fmla="*/ 0 w 53680"/>
                <a:gd name="connsiteY5" fmla="*/ 186981 h 186980"/>
                <a:gd name="connsiteX6" fmla="*/ 0 w 53680"/>
                <a:gd name="connsiteY6" fmla="*/ 0 h 186980"/>
                <a:gd name="connsiteX7" fmla="*/ 1885 w 53680"/>
                <a:gd name="connsiteY7" fmla="*/ 0 h 186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80" h="186980">
                  <a:moveTo>
                    <a:pt x="51796" y="0"/>
                  </a:moveTo>
                  <a:cubicBezTo>
                    <a:pt x="52837" y="0"/>
                    <a:pt x="53681" y="0"/>
                    <a:pt x="53681" y="0"/>
                  </a:cubicBezTo>
                  <a:lnTo>
                    <a:pt x="53681" y="186981"/>
                  </a:lnTo>
                  <a:cubicBezTo>
                    <a:pt x="53681" y="186981"/>
                    <a:pt x="52837" y="186981"/>
                    <a:pt x="51796" y="186981"/>
                  </a:cubicBezTo>
                  <a:lnTo>
                    <a:pt x="1885" y="186981"/>
                  </a:lnTo>
                  <a:cubicBezTo>
                    <a:pt x="844" y="186981"/>
                    <a:pt x="0" y="186981"/>
                    <a:pt x="0" y="186981"/>
                  </a:cubicBezTo>
                  <a:lnTo>
                    <a:pt x="0" y="0"/>
                  </a:lnTo>
                  <a:cubicBezTo>
                    <a:pt x="0" y="0"/>
                    <a:pt x="844" y="0"/>
                    <a:pt x="1885" y="0"/>
                  </a:cubicBezTo>
                  <a:close/>
                </a:path>
              </a:pathLst>
            </a:custGeom>
            <a:grpFill/>
            <a:ln w="4073" cap="flat">
              <a:noFill/>
              <a:prstDash val="solid"/>
              <a:miter/>
            </a:ln>
          </p:spPr>
          <p:txBody>
            <a:bodyPr rtlCol="0" anchor="ctr"/>
            <a:lstStyle/>
            <a:p>
              <a:endParaRPr lang="sv-SE"/>
            </a:p>
          </p:txBody>
        </p:sp>
        <p:sp>
          <p:nvSpPr>
            <p:cNvPr id="16" name="Frihandsfigur: Form 15">
              <a:extLst>
                <a:ext uri="{FF2B5EF4-FFF2-40B4-BE49-F238E27FC236}">
                  <a16:creationId xmlns:a16="http://schemas.microsoft.com/office/drawing/2014/main" id="{288BFEF5-0AD8-A6E0-D84D-4847149A4776}"/>
                </a:ext>
              </a:extLst>
            </p:cNvPr>
            <p:cNvSpPr/>
            <p:nvPr/>
          </p:nvSpPr>
          <p:spPr>
            <a:xfrm>
              <a:off x="11068607" y="6273117"/>
              <a:ext cx="180916" cy="190927"/>
            </a:xfrm>
            <a:custGeom>
              <a:avLst/>
              <a:gdLst>
                <a:gd name="connsiteX0" fmla="*/ 180916 w 180916"/>
                <a:gd name="connsiteY0" fmla="*/ 85082 h 190927"/>
                <a:gd name="connsiteX1" fmla="*/ 180916 w 180916"/>
                <a:gd name="connsiteY1" fmla="*/ 189043 h 190927"/>
                <a:gd name="connsiteX2" fmla="*/ 179031 w 180916"/>
                <a:gd name="connsiteY2" fmla="*/ 190928 h 190927"/>
                <a:gd name="connsiteX3" fmla="*/ 129121 w 180916"/>
                <a:gd name="connsiteY3" fmla="*/ 190928 h 190927"/>
                <a:gd name="connsiteX4" fmla="*/ 127236 w 180916"/>
                <a:gd name="connsiteY4" fmla="*/ 189043 h 190927"/>
                <a:gd name="connsiteX5" fmla="*/ 127236 w 180916"/>
                <a:gd name="connsiteY5" fmla="*/ 189043 h 190927"/>
                <a:gd name="connsiteX6" fmla="*/ 127236 w 180916"/>
                <a:gd name="connsiteY6" fmla="*/ 94220 h 190927"/>
                <a:gd name="connsiteX7" fmla="*/ 91052 w 180916"/>
                <a:gd name="connsiteY7" fmla="*/ 53243 h 190927"/>
                <a:gd name="connsiteX8" fmla="*/ 89372 w 180916"/>
                <a:gd name="connsiteY8" fmla="*/ 53243 h 190927"/>
                <a:gd name="connsiteX9" fmla="*/ 53640 w 180916"/>
                <a:gd name="connsiteY9" fmla="*/ 91311 h 190927"/>
                <a:gd name="connsiteX10" fmla="*/ 53640 w 180916"/>
                <a:gd name="connsiteY10" fmla="*/ 189043 h 190927"/>
                <a:gd name="connsiteX11" fmla="*/ 51755 w 180916"/>
                <a:gd name="connsiteY11" fmla="*/ 190928 h 190927"/>
                <a:gd name="connsiteX12" fmla="*/ 1926 w 180916"/>
                <a:gd name="connsiteY12" fmla="*/ 190928 h 190927"/>
                <a:gd name="connsiteX13" fmla="*/ 0 w 180916"/>
                <a:gd name="connsiteY13" fmla="*/ 189084 h 190927"/>
                <a:gd name="connsiteX14" fmla="*/ 0 w 180916"/>
                <a:gd name="connsiteY14" fmla="*/ 189084 h 190927"/>
                <a:gd name="connsiteX15" fmla="*/ 0 w 180916"/>
                <a:gd name="connsiteY15" fmla="*/ 5832 h 190927"/>
                <a:gd name="connsiteX16" fmla="*/ 1926 w 180916"/>
                <a:gd name="connsiteY16" fmla="*/ 3947 h 190927"/>
                <a:gd name="connsiteX17" fmla="*/ 51796 w 180916"/>
                <a:gd name="connsiteY17" fmla="*/ 3947 h 190927"/>
                <a:gd name="connsiteX18" fmla="*/ 53722 w 180916"/>
                <a:gd name="connsiteY18" fmla="*/ 5832 h 190927"/>
                <a:gd name="connsiteX19" fmla="*/ 53722 w 180916"/>
                <a:gd name="connsiteY19" fmla="*/ 25255 h 190927"/>
                <a:gd name="connsiteX20" fmla="*/ 54131 w 180916"/>
                <a:gd name="connsiteY20" fmla="*/ 25255 h 190927"/>
                <a:gd name="connsiteX21" fmla="*/ 104739 w 180916"/>
                <a:gd name="connsiteY21" fmla="*/ 13 h 190927"/>
                <a:gd name="connsiteX22" fmla="*/ 180916 w 180916"/>
                <a:gd name="connsiteY22" fmla="*/ 85082 h 190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0916" h="190927">
                  <a:moveTo>
                    <a:pt x="180916" y="85082"/>
                  </a:moveTo>
                  <a:lnTo>
                    <a:pt x="180916" y="189043"/>
                  </a:lnTo>
                  <a:cubicBezTo>
                    <a:pt x="180896" y="190074"/>
                    <a:pt x="180064" y="190906"/>
                    <a:pt x="179031" y="190928"/>
                  </a:cubicBezTo>
                  <a:lnTo>
                    <a:pt x="129121" y="190928"/>
                  </a:lnTo>
                  <a:cubicBezTo>
                    <a:pt x="128088" y="190906"/>
                    <a:pt x="127256" y="190074"/>
                    <a:pt x="127236" y="189043"/>
                  </a:cubicBezTo>
                  <a:lnTo>
                    <a:pt x="127236" y="189043"/>
                  </a:lnTo>
                  <a:lnTo>
                    <a:pt x="127236" y="94220"/>
                  </a:lnTo>
                  <a:cubicBezTo>
                    <a:pt x="127236" y="68323"/>
                    <a:pt x="113139" y="53243"/>
                    <a:pt x="91052" y="53243"/>
                  </a:cubicBezTo>
                  <a:lnTo>
                    <a:pt x="89372" y="53243"/>
                  </a:lnTo>
                  <a:cubicBezTo>
                    <a:pt x="69191" y="54317"/>
                    <a:pt x="53435" y="71101"/>
                    <a:pt x="53640" y="91311"/>
                  </a:cubicBezTo>
                  <a:lnTo>
                    <a:pt x="53640" y="189043"/>
                  </a:lnTo>
                  <a:cubicBezTo>
                    <a:pt x="53619" y="190074"/>
                    <a:pt x="52787" y="190906"/>
                    <a:pt x="51755" y="190928"/>
                  </a:cubicBezTo>
                  <a:lnTo>
                    <a:pt x="1926" y="190928"/>
                  </a:lnTo>
                  <a:cubicBezTo>
                    <a:pt x="893" y="190928"/>
                    <a:pt x="45" y="190115"/>
                    <a:pt x="0" y="189084"/>
                  </a:cubicBezTo>
                  <a:lnTo>
                    <a:pt x="0" y="189084"/>
                  </a:lnTo>
                  <a:lnTo>
                    <a:pt x="0" y="5832"/>
                  </a:lnTo>
                  <a:cubicBezTo>
                    <a:pt x="20" y="4784"/>
                    <a:pt x="877" y="3946"/>
                    <a:pt x="1926" y="3947"/>
                  </a:cubicBezTo>
                  <a:lnTo>
                    <a:pt x="51796" y="3947"/>
                  </a:lnTo>
                  <a:cubicBezTo>
                    <a:pt x="52845" y="3946"/>
                    <a:pt x="53701" y="4784"/>
                    <a:pt x="53722" y="5832"/>
                  </a:cubicBezTo>
                  <a:lnTo>
                    <a:pt x="53722" y="25255"/>
                  </a:lnTo>
                  <a:lnTo>
                    <a:pt x="54131" y="25255"/>
                  </a:lnTo>
                  <a:cubicBezTo>
                    <a:pt x="65831" y="9037"/>
                    <a:pt x="84746" y="-399"/>
                    <a:pt x="104739" y="13"/>
                  </a:cubicBezTo>
                  <a:cubicBezTo>
                    <a:pt x="151986" y="136"/>
                    <a:pt x="180916" y="32508"/>
                    <a:pt x="180916" y="85082"/>
                  </a:cubicBezTo>
                  <a:close/>
                </a:path>
              </a:pathLst>
            </a:custGeom>
            <a:grpFill/>
            <a:ln w="4073" cap="flat">
              <a:noFill/>
              <a:prstDash val="solid"/>
              <a:miter/>
            </a:ln>
          </p:spPr>
          <p:txBody>
            <a:bodyPr rtlCol="0" anchor="ctr"/>
            <a:lstStyle/>
            <a:p>
              <a:endParaRPr lang="sv-SE"/>
            </a:p>
          </p:txBody>
        </p:sp>
        <p:sp>
          <p:nvSpPr>
            <p:cNvPr id="17" name="Frihandsfigur: Form 16">
              <a:extLst>
                <a:ext uri="{FF2B5EF4-FFF2-40B4-BE49-F238E27FC236}">
                  <a16:creationId xmlns:a16="http://schemas.microsoft.com/office/drawing/2014/main" id="{19F8F531-8792-B0F9-D34D-BF84504B11BF}"/>
                </a:ext>
              </a:extLst>
            </p:cNvPr>
            <p:cNvSpPr/>
            <p:nvPr/>
          </p:nvSpPr>
          <p:spPr>
            <a:xfrm>
              <a:off x="11278429" y="6273158"/>
              <a:ext cx="186189" cy="194656"/>
            </a:xfrm>
            <a:custGeom>
              <a:avLst/>
              <a:gdLst>
                <a:gd name="connsiteX0" fmla="*/ 183932 w 186189"/>
                <a:gd name="connsiteY0" fmla="*/ 110161 h 194656"/>
                <a:gd name="connsiteX1" fmla="*/ 50632 w 186189"/>
                <a:gd name="connsiteY1" fmla="*/ 110161 h 194656"/>
                <a:gd name="connsiteX2" fmla="*/ 50386 w 186189"/>
                <a:gd name="connsiteY2" fmla="*/ 110407 h 194656"/>
                <a:gd name="connsiteX3" fmla="*/ 50386 w 186189"/>
                <a:gd name="connsiteY3" fmla="*/ 110407 h 194656"/>
                <a:gd name="connsiteX4" fmla="*/ 98289 w 186189"/>
                <a:gd name="connsiteY4" fmla="*/ 148967 h 194656"/>
                <a:gd name="connsiteX5" fmla="*/ 138078 w 186189"/>
                <a:gd name="connsiteY5" fmla="*/ 131510 h 194656"/>
                <a:gd name="connsiteX6" fmla="*/ 140660 w 186189"/>
                <a:gd name="connsiteY6" fmla="*/ 130896 h 194656"/>
                <a:gd name="connsiteX7" fmla="*/ 179384 w 186189"/>
                <a:gd name="connsiteY7" fmla="*/ 154499 h 194656"/>
                <a:gd name="connsiteX8" fmla="*/ 180040 w 186189"/>
                <a:gd name="connsiteY8" fmla="*/ 157039 h 194656"/>
                <a:gd name="connsiteX9" fmla="*/ 97183 w 186189"/>
                <a:gd name="connsiteY9" fmla="*/ 194657 h 194656"/>
                <a:gd name="connsiteX10" fmla="*/ 0 w 186189"/>
                <a:gd name="connsiteY10" fmla="*/ 97196 h 194656"/>
                <a:gd name="connsiteX11" fmla="*/ 93331 w 186189"/>
                <a:gd name="connsiteY11" fmla="*/ 95 h 194656"/>
                <a:gd name="connsiteX12" fmla="*/ 186186 w 186189"/>
                <a:gd name="connsiteY12" fmla="*/ 84755 h 194656"/>
                <a:gd name="connsiteX13" fmla="*/ 186186 w 186189"/>
                <a:gd name="connsiteY13" fmla="*/ 89180 h 194656"/>
                <a:gd name="connsiteX14" fmla="*/ 184793 w 186189"/>
                <a:gd name="connsiteY14" fmla="*/ 109300 h 194656"/>
                <a:gd name="connsiteX15" fmla="*/ 183932 w 186189"/>
                <a:gd name="connsiteY15" fmla="*/ 110161 h 194656"/>
                <a:gd name="connsiteX16" fmla="*/ 132301 w 186189"/>
                <a:gd name="connsiteY16" fmla="*/ 75904 h 194656"/>
                <a:gd name="connsiteX17" fmla="*/ 132546 w 186189"/>
                <a:gd name="connsiteY17" fmla="*/ 75658 h 194656"/>
                <a:gd name="connsiteX18" fmla="*/ 132546 w 186189"/>
                <a:gd name="connsiteY18" fmla="*/ 75658 h 194656"/>
                <a:gd name="connsiteX19" fmla="*/ 93372 w 186189"/>
                <a:gd name="connsiteY19" fmla="*/ 43572 h 194656"/>
                <a:gd name="connsiteX20" fmla="*/ 51165 w 186189"/>
                <a:gd name="connsiteY20" fmla="*/ 75617 h 194656"/>
                <a:gd name="connsiteX21" fmla="*/ 51165 w 186189"/>
                <a:gd name="connsiteY21" fmla="*/ 75945 h 194656"/>
                <a:gd name="connsiteX22" fmla="*/ 132137 w 186189"/>
                <a:gd name="connsiteY22" fmla="*/ 75945 h 194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6189" h="194656">
                  <a:moveTo>
                    <a:pt x="183932" y="110161"/>
                  </a:moveTo>
                  <a:lnTo>
                    <a:pt x="50632" y="110161"/>
                  </a:lnTo>
                  <a:cubicBezTo>
                    <a:pt x="50497" y="110161"/>
                    <a:pt x="50386" y="110271"/>
                    <a:pt x="50386" y="110407"/>
                  </a:cubicBezTo>
                  <a:lnTo>
                    <a:pt x="50386" y="110407"/>
                  </a:lnTo>
                  <a:cubicBezTo>
                    <a:pt x="55386" y="135731"/>
                    <a:pt x="72883" y="148967"/>
                    <a:pt x="98289" y="148967"/>
                  </a:cubicBezTo>
                  <a:cubicBezTo>
                    <a:pt x="114270" y="148967"/>
                    <a:pt x="131071" y="142041"/>
                    <a:pt x="138078" y="131510"/>
                  </a:cubicBezTo>
                  <a:cubicBezTo>
                    <a:pt x="138640" y="130650"/>
                    <a:pt x="139775" y="130380"/>
                    <a:pt x="140660" y="130896"/>
                  </a:cubicBezTo>
                  <a:lnTo>
                    <a:pt x="179384" y="154499"/>
                  </a:lnTo>
                  <a:cubicBezTo>
                    <a:pt x="180253" y="155029"/>
                    <a:pt x="180544" y="156154"/>
                    <a:pt x="180040" y="157039"/>
                  </a:cubicBezTo>
                  <a:cubicBezTo>
                    <a:pt x="165861" y="180847"/>
                    <a:pt x="134964" y="194657"/>
                    <a:pt x="97183" y="194657"/>
                  </a:cubicBezTo>
                  <a:cubicBezTo>
                    <a:pt x="43432" y="194580"/>
                    <a:pt x="-78" y="150945"/>
                    <a:pt x="0" y="97196"/>
                  </a:cubicBezTo>
                  <a:cubicBezTo>
                    <a:pt x="74" y="45053"/>
                    <a:pt x="41232" y="2233"/>
                    <a:pt x="93331" y="95"/>
                  </a:cubicBezTo>
                  <a:cubicBezTo>
                    <a:pt x="142344" y="-2152"/>
                    <a:pt x="183908" y="35743"/>
                    <a:pt x="186186" y="84755"/>
                  </a:cubicBezTo>
                  <a:cubicBezTo>
                    <a:pt x="186186" y="86230"/>
                    <a:pt x="186186" y="87705"/>
                    <a:pt x="186186" y="89180"/>
                  </a:cubicBezTo>
                  <a:cubicBezTo>
                    <a:pt x="186235" y="95913"/>
                    <a:pt x="185768" y="102639"/>
                    <a:pt x="184793" y="109300"/>
                  </a:cubicBezTo>
                  <a:cubicBezTo>
                    <a:pt x="184793" y="109776"/>
                    <a:pt x="184408" y="110161"/>
                    <a:pt x="183932" y="110161"/>
                  </a:cubicBezTo>
                  <a:close/>
                  <a:moveTo>
                    <a:pt x="132301" y="75904"/>
                  </a:moveTo>
                  <a:cubicBezTo>
                    <a:pt x="132436" y="75904"/>
                    <a:pt x="132546" y="75793"/>
                    <a:pt x="132546" y="75658"/>
                  </a:cubicBezTo>
                  <a:lnTo>
                    <a:pt x="132546" y="75658"/>
                  </a:lnTo>
                  <a:cubicBezTo>
                    <a:pt x="130129" y="57136"/>
                    <a:pt x="113082" y="43572"/>
                    <a:pt x="93372" y="43572"/>
                  </a:cubicBezTo>
                  <a:cubicBezTo>
                    <a:pt x="70998" y="43572"/>
                    <a:pt x="56164" y="55620"/>
                    <a:pt x="51165" y="75617"/>
                  </a:cubicBezTo>
                  <a:cubicBezTo>
                    <a:pt x="51095" y="75715"/>
                    <a:pt x="51095" y="75846"/>
                    <a:pt x="51165" y="75945"/>
                  </a:cubicBezTo>
                  <a:lnTo>
                    <a:pt x="132137" y="75945"/>
                  </a:lnTo>
                  <a:close/>
                </a:path>
              </a:pathLst>
            </a:custGeom>
            <a:grpFill/>
            <a:ln w="4073" cap="flat">
              <a:noFill/>
              <a:prstDash val="solid"/>
              <a:miter/>
            </a:ln>
          </p:spPr>
          <p:txBody>
            <a:bodyPr rtlCol="0" anchor="ctr"/>
            <a:lstStyle/>
            <a:p>
              <a:endParaRPr lang="sv-SE"/>
            </a:p>
          </p:txBody>
        </p:sp>
        <p:sp>
          <p:nvSpPr>
            <p:cNvPr id="18" name="Frihandsfigur: Form 17">
              <a:extLst>
                <a:ext uri="{FF2B5EF4-FFF2-40B4-BE49-F238E27FC236}">
                  <a16:creationId xmlns:a16="http://schemas.microsoft.com/office/drawing/2014/main" id="{156B7FCD-79C1-28D9-458B-5E2C2FBEA7B8}"/>
                </a:ext>
              </a:extLst>
            </p:cNvPr>
            <p:cNvSpPr/>
            <p:nvPr/>
          </p:nvSpPr>
          <p:spPr>
            <a:xfrm>
              <a:off x="11492890" y="6273217"/>
              <a:ext cx="121339" cy="191073"/>
            </a:xfrm>
            <a:custGeom>
              <a:avLst/>
              <a:gdLst>
                <a:gd name="connsiteX0" fmla="*/ 121335 w 121339"/>
                <a:gd name="connsiteY0" fmla="*/ 4175 h 191073"/>
                <a:gd name="connsiteX1" fmla="*/ 118425 w 121339"/>
                <a:gd name="connsiteY1" fmla="*/ 52528 h 191073"/>
                <a:gd name="connsiteX2" fmla="*/ 117409 w 121339"/>
                <a:gd name="connsiteY2" fmla="*/ 53390 h 191073"/>
                <a:gd name="connsiteX3" fmla="*/ 117401 w 121339"/>
                <a:gd name="connsiteY3" fmla="*/ 53389 h 191073"/>
                <a:gd name="connsiteX4" fmla="*/ 117401 w 121339"/>
                <a:gd name="connsiteY4" fmla="*/ 53389 h 191073"/>
                <a:gd name="connsiteX5" fmla="*/ 94535 w 121339"/>
                <a:gd name="connsiteY5" fmla="*/ 49578 h 191073"/>
                <a:gd name="connsiteX6" fmla="*/ 84127 w 121339"/>
                <a:gd name="connsiteY6" fmla="*/ 51504 h 191073"/>
                <a:gd name="connsiteX7" fmla="*/ 53804 w 121339"/>
                <a:gd name="connsiteY7" fmla="*/ 94940 h 191073"/>
                <a:gd name="connsiteX8" fmla="*/ 53804 w 121339"/>
                <a:gd name="connsiteY8" fmla="*/ 189189 h 191073"/>
                <a:gd name="connsiteX9" fmla="*/ 51878 w 121339"/>
                <a:gd name="connsiteY9" fmla="*/ 191074 h 191073"/>
                <a:gd name="connsiteX10" fmla="*/ 1926 w 121339"/>
                <a:gd name="connsiteY10" fmla="*/ 191074 h 191073"/>
                <a:gd name="connsiteX11" fmla="*/ 0 w 121339"/>
                <a:gd name="connsiteY11" fmla="*/ 189189 h 191073"/>
                <a:gd name="connsiteX12" fmla="*/ 0 w 121339"/>
                <a:gd name="connsiteY12" fmla="*/ 5773 h 191073"/>
                <a:gd name="connsiteX13" fmla="*/ 1926 w 121339"/>
                <a:gd name="connsiteY13" fmla="*/ 3847 h 191073"/>
                <a:gd name="connsiteX14" fmla="*/ 51673 w 121339"/>
                <a:gd name="connsiteY14" fmla="*/ 3847 h 191073"/>
                <a:gd name="connsiteX15" fmla="*/ 53599 w 121339"/>
                <a:gd name="connsiteY15" fmla="*/ 5773 h 191073"/>
                <a:gd name="connsiteX16" fmla="*/ 53599 w 121339"/>
                <a:gd name="connsiteY16" fmla="*/ 5773 h 191073"/>
                <a:gd name="connsiteX17" fmla="*/ 53599 w 121339"/>
                <a:gd name="connsiteY17" fmla="*/ 25114 h 191073"/>
                <a:gd name="connsiteX18" fmla="*/ 54009 w 121339"/>
                <a:gd name="connsiteY18" fmla="*/ 25114 h 191073"/>
                <a:gd name="connsiteX19" fmla="*/ 98510 w 121339"/>
                <a:gd name="connsiteY19" fmla="*/ 36 h 191073"/>
                <a:gd name="connsiteX20" fmla="*/ 120720 w 121339"/>
                <a:gd name="connsiteY20" fmla="*/ 3232 h 191073"/>
                <a:gd name="connsiteX21" fmla="*/ 121335 w 121339"/>
                <a:gd name="connsiteY21" fmla="*/ 4175 h 19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339" h="191073">
                  <a:moveTo>
                    <a:pt x="121335" y="4175"/>
                  </a:moveTo>
                  <a:lnTo>
                    <a:pt x="118425" y="52528"/>
                  </a:lnTo>
                  <a:cubicBezTo>
                    <a:pt x="118380" y="53047"/>
                    <a:pt x="117926" y="53433"/>
                    <a:pt x="117409" y="53390"/>
                  </a:cubicBezTo>
                  <a:cubicBezTo>
                    <a:pt x="117405" y="53389"/>
                    <a:pt x="117405" y="53389"/>
                    <a:pt x="117401" y="53389"/>
                  </a:cubicBezTo>
                  <a:lnTo>
                    <a:pt x="117401" y="53389"/>
                  </a:lnTo>
                  <a:cubicBezTo>
                    <a:pt x="110025" y="50936"/>
                    <a:pt x="102309" y="49651"/>
                    <a:pt x="94535" y="49578"/>
                  </a:cubicBezTo>
                  <a:cubicBezTo>
                    <a:pt x="90987" y="49662"/>
                    <a:pt x="87471" y="50313"/>
                    <a:pt x="84127" y="51504"/>
                  </a:cubicBezTo>
                  <a:cubicBezTo>
                    <a:pt x="65761" y="57996"/>
                    <a:pt x="53566" y="75462"/>
                    <a:pt x="53804" y="94940"/>
                  </a:cubicBezTo>
                  <a:lnTo>
                    <a:pt x="53804" y="189189"/>
                  </a:lnTo>
                  <a:cubicBezTo>
                    <a:pt x="53783" y="190236"/>
                    <a:pt x="52927" y="191074"/>
                    <a:pt x="51878" y="191074"/>
                  </a:cubicBezTo>
                  <a:lnTo>
                    <a:pt x="1926" y="191074"/>
                  </a:lnTo>
                  <a:cubicBezTo>
                    <a:pt x="877" y="191074"/>
                    <a:pt x="20" y="190236"/>
                    <a:pt x="0" y="189189"/>
                  </a:cubicBezTo>
                  <a:lnTo>
                    <a:pt x="0" y="5773"/>
                  </a:lnTo>
                  <a:cubicBezTo>
                    <a:pt x="0" y="4709"/>
                    <a:pt x="861" y="3847"/>
                    <a:pt x="1926" y="3847"/>
                  </a:cubicBezTo>
                  <a:lnTo>
                    <a:pt x="51673" y="3847"/>
                  </a:lnTo>
                  <a:cubicBezTo>
                    <a:pt x="52738" y="3847"/>
                    <a:pt x="53599" y="4709"/>
                    <a:pt x="53599" y="5773"/>
                  </a:cubicBezTo>
                  <a:lnTo>
                    <a:pt x="53599" y="5773"/>
                  </a:lnTo>
                  <a:lnTo>
                    <a:pt x="53599" y="25114"/>
                  </a:lnTo>
                  <a:lnTo>
                    <a:pt x="54009" y="25114"/>
                  </a:lnTo>
                  <a:cubicBezTo>
                    <a:pt x="63905" y="10038"/>
                    <a:pt x="80488" y="691"/>
                    <a:pt x="98510" y="36"/>
                  </a:cubicBezTo>
                  <a:cubicBezTo>
                    <a:pt x="106046" y="-217"/>
                    <a:pt x="113566" y="865"/>
                    <a:pt x="120720" y="3232"/>
                  </a:cubicBezTo>
                  <a:cubicBezTo>
                    <a:pt x="121122" y="3364"/>
                    <a:pt x="121376" y="3756"/>
                    <a:pt x="121335" y="4175"/>
                  </a:cubicBezTo>
                  <a:close/>
                </a:path>
              </a:pathLst>
            </a:custGeom>
            <a:grpFill/>
            <a:ln w="4073" cap="flat">
              <a:noFill/>
              <a:prstDash val="solid"/>
              <a:miter/>
            </a:ln>
          </p:spPr>
          <p:txBody>
            <a:bodyPr rtlCol="0" anchor="ctr"/>
            <a:lstStyle/>
            <a:p>
              <a:endParaRPr lang="sv-SE"/>
            </a:p>
          </p:txBody>
        </p:sp>
        <p:sp>
          <p:nvSpPr>
            <p:cNvPr id="19" name="Frihandsfigur: Form 18">
              <a:extLst>
                <a:ext uri="{FF2B5EF4-FFF2-40B4-BE49-F238E27FC236}">
                  <a16:creationId xmlns:a16="http://schemas.microsoft.com/office/drawing/2014/main" id="{B9998BDF-984A-6838-8B68-AE5EA2CD660F}"/>
                </a:ext>
              </a:extLst>
            </p:cNvPr>
            <p:cNvSpPr/>
            <p:nvPr/>
          </p:nvSpPr>
          <p:spPr>
            <a:xfrm>
              <a:off x="11616806" y="6273417"/>
              <a:ext cx="195996" cy="194602"/>
            </a:xfrm>
            <a:custGeom>
              <a:avLst/>
              <a:gdLst>
                <a:gd name="connsiteX0" fmla="*/ 195996 w 195996"/>
                <a:gd name="connsiteY0" fmla="*/ 5532 h 194602"/>
                <a:gd name="connsiteX1" fmla="*/ 195996 w 195996"/>
                <a:gd name="connsiteY1" fmla="*/ 188743 h 194602"/>
                <a:gd name="connsiteX2" fmla="*/ 194193 w 195996"/>
                <a:gd name="connsiteY2" fmla="*/ 190628 h 194602"/>
                <a:gd name="connsiteX3" fmla="*/ 194193 w 195996"/>
                <a:gd name="connsiteY3" fmla="*/ 190628 h 194602"/>
                <a:gd name="connsiteX4" fmla="*/ 144200 w 195996"/>
                <a:gd name="connsiteY4" fmla="*/ 190628 h 194602"/>
                <a:gd name="connsiteX5" fmla="*/ 142315 w 195996"/>
                <a:gd name="connsiteY5" fmla="*/ 188743 h 194602"/>
                <a:gd name="connsiteX6" fmla="*/ 142315 w 195996"/>
                <a:gd name="connsiteY6" fmla="*/ 169401 h 194602"/>
                <a:gd name="connsiteX7" fmla="*/ 141988 w 195996"/>
                <a:gd name="connsiteY7" fmla="*/ 169401 h 194602"/>
                <a:gd name="connsiteX8" fmla="*/ 141988 w 195996"/>
                <a:gd name="connsiteY8" fmla="*/ 169401 h 194602"/>
                <a:gd name="connsiteX9" fmla="*/ 87200 w 195996"/>
                <a:gd name="connsiteY9" fmla="*/ 194603 h 194602"/>
                <a:gd name="connsiteX10" fmla="*/ 0 w 195996"/>
                <a:gd name="connsiteY10" fmla="*/ 97117 h 194602"/>
                <a:gd name="connsiteX11" fmla="*/ 87200 w 195996"/>
                <a:gd name="connsiteY11" fmla="*/ 0 h 194602"/>
                <a:gd name="connsiteX12" fmla="*/ 141988 w 195996"/>
                <a:gd name="connsiteY12" fmla="*/ 25201 h 194602"/>
                <a:gd name="connsiteX13" fmla="*/ 142315 w 195996"/>
                <a:gd name="connsiteY13" fmla="*/ 25201 h 194602"/>
                <a:gd name="connsiteX14" fmla="*/ 142315 w 195996"/>
                <a:gd name="connsiteY14" fmla="*/ 25201 h 194602"/>
                <a:gd name="connsiteX15" fmla="*/ 142315 w 195996"/>
                <a:gd name="connsiteY15" fmla="*/ 5532 h 194602"/>
                <a:gd name="connsiteX16" fmla="*/ 144200 w 195996"/>
                <a:gd name="connsiteY16" fmla="*/ 3647 h 194602"/>
                <a:gd name="connsiteX17" fmla="*/ 194111 w 195996"/>
                <a:gd name="connsiteY17" fmla="*/ 3647 h 194602"/>
                <a:gd name="connsiteX18" fmla="*/ 195996 w 195996"/>
                <a:gd name="connsiteY18" fmla="*/ 5532 h 194602"/>
                <a:gd name="connsiteX19" fmla="*/ 142315 w 195996"/>
                <a:gd name="connsiteY19" fmla="*/ 119900 h 194602"/>
                <a:gd name="connsiteX20" fmla="*/ 142315 w 195996"/>
                <a:gd name="connsiteY20" fmla="*/ 74825 h 194602"/>
                <a:gd name="connsiteX21" fmla="*/ 142315 w 195996"/>
                <a:gd name="connsiteY21" fmla="*/ 74292 h 194602"/>
                <a:gd name="connsiteX22" fmla="*/ 99043 w 195996"/>
                <a:gd name="connsiteY22" fmla="*/ 50525 h 194602"/>
                <a:gd name="connsiteX23" fmla="*/ 52574 w 195996"/>
                <a:gd name="connsiteY23" fmla="*/ 96994 h 194602"/>
                <a:gd name="connsiteX24" fmla="*/ 99043 w 195996"/>
                <a:gd name="connsiteY24" fmla="*/ 143463 h 194602"/>
                <a:gd name="connsiteX25" fmla="*/ 142315 w 195996"/>
                <a:gd name="connsiteY25" fmla="*/ 120474 h 194602"/>
                <a:gd name="connsiteX26" fmla="*/ 142315 w 195996"/>
                <a:gd name="connsiteY26" fmla="*/ 119900 h 194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5996" h="194602">
                  <a:moveTo>
                    <a:pt x="195996" y="5532"/>
                  </a:moveTo>
                  <a:lnTo>
                    <a:pt x="195996" y="188743"/>
                  </a:lnTo>
                  <a:cubicBezTo>
                    <a:pt x="196021" y="189761"/>
                    <a:pt x="195214" y="190605"/>
                    <a:pt x="194193" y="190628"/>
                  </a:cubicBezTo>
                  <a:cubicBezTo>
                    <a:pt x="194193" y="190628"/>
                    <a:pt x="194193" y="190628"/>
                    <a:pt x="194193" y="190628"/>
                  </a:cubicBezTo>
                  <a:lnTo>
                    <a:pt x="144200" y="190628"/>
                  </a:lnTo>
                  <a:cubicBezTo>
                    <a:pt x="143168" y="190606"/>
                    <a:pt x="142336" y="189775"/>
                    <a:pt x="142315" y="188743"/>
                  </a:cubicBezTo>
                  <a:lnTo>
                    <a:pt x="142315" y="169401"/>
                  </a:lnTo>
                  <a:cubicBezTo>
                    <a:pt x="142221" y="169318"/>
                    <a:pt x="142082" y="169318"/>
                    <a:pt x="141988" y="169401"/>
                  </a:cubicBezTo>
                  <a:lnTo>
                    <a:pt x="141988" y="169401"/>
                  </a:lnTo>
                  <a:cubicBezTo>
                    <a:pt x="132604" y="184276"/>
                    <a:pt x="110476" y="194603"/>
                    <a:pt x="87200" y="194603"/>
                  </a:cubicBezTo>
                  <a:cubicBezTo>
                    <a:pt x="38478" y="194603"/>
                    <a:pt x="0" y="151207"/>
                    <a:pt x="0" y="97117"/>
                  </a:cubicBezTo>
                  <a:cubicBezTo>
                    <a:pt x="0" y="43026"/>
                    <a:pt x="38478" y="0"/>
                    <a:pt x="87200" y="0"/>
                  </a:cubicBezTo>
                  <a:cubicBezTo>
                    <a:pt x="110066" y="0"/>
                    <a:pt x="132604" y="10326"/>
                    <a:pt x="141988" y="25201"/>
                  </a:cubicBezTo>
                  <a:cubicBezTo>
                    <a:pt x="142082" y="25285"/>
                    <a:pt x="142221" y="25285"/>
                    <a:pt x="142315" y="25201"/>
                  </a:cubicBezTo>
                  <a:lnTo>
                    <a:pt x="142315" y="25201"/>
                  </a:lnTo>
                  <a:lnTo>
                    <a:pt x="142315" y="5532"/>
                  </a:lnTo>
                  <a:cubicBezTo>
                    <a:pt x="142356" y="4509"/>
                    <a:pt x="143176" y="3689"/>
                    <a:pt x="144200" y="3647"/>
                  </a:cubicBezTo>
                  <a:lnTo>
                    <a:pt x="194111" y="3647"/>
                  </a:lnTo>
                  <a:cubicBezTo>
                    <a:pt x="195144" y="3669"/>
                    <a:pt x="195976" y="4500"/>
                    <a:pt x="195996" y="5532"/>
                  </a:cubicBezTo>
                  <a:close/>
                  <a:moveTo>
                    <a:pt x="142315" y="119900"/>
                  </a:moveTo>
                  <a:lnTo>
                    <a:pt x="142315" y="74825"/>
                  </a:lnTo>
                  <a:cubicBezTo>
                    <a:pt x="142356" y="74650"/>
                    <a:pt x="142356" y="74468"/>
                    <a:pt x="142315" y="74292"/>
                  </a:cubicBezTo>
                  <a:cubicBezTo>
                    <a:pt x="132944" y="59448"/>
                    <a:pt x="116598" y="50468"/>
                    <a:pt x="99043" y="50525"/>
                  </a:cubicBezTo>
                  <a:cubicBezTo>
                    <a:pt x="73379" y="50525"/>
                    <a:pt x="52574" y="71330"/>
                    <a:pt x="52574" y="96994"/>
                  </a:cubicBezTo>
                  <a:cubicBezTo>
                    <a:pt x="52574" y="122658"/>
                    <a:pt x="73379" y="143463"/>
                    <a:pt x="99043" y="143463"/>
                  </a:cubicBezTo>
                  <a:cubicBezTo>
                    <a:pt x="116430" y="143628"/>
                    <a:pt x="132718" y="134975"/>
                    <a:pt x="142315" y="120474"/>
                  </a:cubicBezTo>
                  <a:cubicBezTo>
                    <a:pt x="142397" y="120292"/>
                    <a:pt x="142397" y="120083"/>
                    <a:pt x="142315" y="119900"/>
                  </a:cubicBezTo>
                  <a:close/>
                </a:path>
              </a:pathLst>
            </a:custGeom>
            <a:grpFill/>
            <a:ln w="4073" cap="flat">
              <a:noFill/>
              <a:prstDash val="solid"/>
              <a:miter/>
            </a:ln>
          </p:spPr>
          <p:txBody>
            <a:bodyPr rtlCol="0" anchor="ctr"/>
            <a:lstStyle/>
            <a:p>
              <a:endParaRPr lang="sv-SE"/>
            </a:p>
          </p:txBody>
        </p:sp>
        <p:sp>
          <p:nvSpPr>
            <p:cNvPr id="20" name="Frihandsfigur: Form 19">
              <a:extLst>
                <a:ext uri="{FF2B5EF4-FFF2-40B4-BE49-F238E27FC236}">
                  <a16:creationId xmlns:a16="http://schemas.microsoft.com/office/drawing/2014/main" id="{A8EC389A-5206-0617-AEC0-C82D95A08EB8}"/>
                </a:ext>
              </a:extLst>
            </p:cNvPr>
            <p:cNvSpPr/>
            <p:nvPr/>
          </p:nvSpPr>
          <p:spPr>
            <a:xfrm>
              <a:off x="10673869" y="6073488"/>
              <a:ext cx="174073" cy="174072"/>
            </a:xfrm>
            <a:custGeom>
              <a:avLst/>
              <a:gdLst>
                <a:gd name="connsiteX0" fmla="*/ 87200 w 174073"/>
                <a:gd name="connsiteY0" fmla="*/ 174073 h 174072"/>
                <a:gd name="connsiteX1" fmla="*/ 0 w 174073"/>
                <a:gd name="connsiteY1" fmla="*/ 87200 h 174072"/>
                <a:gd name="connsiteX2" fmla="*/ 86873 w 174073"/>
                <a:gd name="connsiteY2" fmla="*/ 0 h 174072"/>
                <a:gd name="connsiteX3" fmla="*/ 174073 w 174073"/>
                <a:gd name="connsiteY3" fmla="*/ 86872 h 174072"/>
                <a:gd name="connsiteX4" fmla="*/ 174073 w 174073"/>
                <a:gd name="connsiteY4" fmla="*/ 87036 h 174072"/>
                <a:gd name="connsiteX5" fmla="*/ 174073 w 174073"/>
                <a:gd name="connsiteY5" fmla="*/ 87036 h 174072"/>
                <a:gd name="connsiteX6" fmla="*/ 87200 w 174073"/>
                <a:gd name="connsiteY6" fmla="*/ 174073 h 174072"/>
                <a:gd name="connsiteX7" fmla="*/ 87200 w 174073"/>
                <a:gd name="connsiteY7" fmla="*/ 53967 h 174072"/>
                <a:gd name="connsiteX8" fmla="*/ 54090 w 174073"/>
                <a:gd name="connsiteY8" fmla="*/ 86995 h 174072"/>
                <a:gd name="connsiteX9" fmla="*/ 87119 w 174073"/>
                <a:gd name="connsiteY9" fmla="*/ 120105 h 174072"/>
                <a:gd name="connsiteX10" fmla="*/ 120228 w 174073"/>
                <a:gd name="connsiteY10" fmla="*/ 87077 h 174072"/>
                <a:gd name="connsiteX11" fmla="*/ 120228 w 174073"/>
                <a:gd name="connsiteY11" fmla="*/ 87077 h 174072"/>
                <a:gd name="connsiteX12" fmla="*/ 87200 w 174073"/>
                <a:gd name="connsiteY12" fmla="*/ 53967 h 174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4073" h="174072">
                  <a:moveTo>
                    <a:pt x="87200" y="174073"/>
                  </a:moveTo>
                  <a:cubicBezTo>
                    <a:pt x="39132" y="174163"/>
                    <a:pt x="91" y="135269"/>
                    <a:pt x="0" y="87200"/>
                  </a:cubicBezTo>
                  <a:cubicBezTo>
                    <a:pt x="-90" y="39132"/>
                    <a:pt x="38804" y="91"/>
                    <a:pt x="86873" y="0"/>
                  </a:cubicBezTo>
                  <a:cubicBezTo>
                    <a:pt x="134941" y="-90"/>
                    <a:pt x="173983" y="38804"/>
                    <a:pt x="174073" y="86872"/>
                  </a:cubicBezTo>
                  <a:cubicBezTo>
                    <a:pt x="174073" y="86927"/>
                    <a:pt x="174073" y="86982"/>
                    <a:pt x="174073" y="87036"/>
                  </a:cubicBezTo>
                  <a:lnTo>
                    <a:pt x="174073" y="87036"/>
                  </a:lnTo>
                  <a:cubicBezTo>
                    <a:pt x="174051" y="135032"/>
                    <a:pt x="135196" y="173960"/>
                    <a:pt x="87200" y="174073"/>
                  </a:cubicBezTo>
                  <a:close/>
                  <a:moveTo>
                    <a:pt x="87200" y="53967"/>
                  </a:moveTo>
                  <a:cubicBezTo>
                    <a:pt x="68937" y="53945"/>
                    <a:pt x="54113" y="68732"/>
                    <a:pt x="54090" y="86995"/>
                  </a:cubicBezTo>
                  <a:cubicBezTo>
                    <a:pt x="54068" y="105259"/>
                    <a:pt x="68855" y="120083"/>
                    <a:pt x="87119" y="120105"/>
                  </a:cubicBezTo>
                  <a:cubicBezTo>
                    <a:pt x="105382" y="120128"/>
                    <a:pt x="120206" y="105341"/>
                    <a:pt x="120228" y="87077"/>
                  </a:cubicBezTo>
                  <a:lnTo>
                    <a:pt x="120228" y="87077"/>
                  </a:lnTo>
                  <a:cubicBezTo>
                    <a:pt x="120228" y="68823"/>
                    <a:pt x="105454" y="54012"/>
                    <a:pt x="87200" y="53967"/>
                  </a:cubicBezTo>
                  <a:close/>
                </a:path>
              </a:pathLst>
            </a:custGeom>
            <a:grpFill/>
            <a:ln w="4073" cap="flat">
              <a:noFill/>
              <a:prstDash val="solid"/>
              <a:miter/>
            </a:ln>
          </p:spPr>
          <p:txBody>
            <a:bodyPr rtlCol="0" anchor="ctr"/>
            <a:lstStyle/>
            <a:p>
              <a:endParaRPr lang="sv-SE"/>
            </a:p>
          </p:txBody>
        </p:sp>
        <p:sp>
          <p:nvSpPr>
            <p:cNvPr id="21" name="Frihandsfigur: Form 20">
              <a:extLst>
                <a:ext uri="{FF2B5EF4-FFF2-40B4-BE49-F238E27FC236}">
                  <a16:creationId xmlns:a16="http://schemas.microsoft.com/office/drawing/2014/main" id="{67F3A3D3-EA66-1E58-2AED-9802CF686CA1}"/>
                </a:ext>
              </a:extLst>
            </p:cNvPr>
            <p:cNvSpPr/>
            <p:nvPr/>
          </p:nvSpPr>
          <p:spPr>
            <a:xfrm>
              <a:off x="10651250" y="6271471"/>
              <a:ext cx="219599" cy="192615"/>
            </a:xfrm>
            <a:custGeom>
              <a:avLst/>
              <a:gdLst>
                <a:gd name="connsiteX0" fmla="*/ 219599 w 219599"/>
                <a:gd name="connsiteY0" fmla="*/ 109800 h 192615"/>
                <a:gd name="connsiteX1" fmla="*/ 109800 w 219599"/>
                <a:gd name="connsiteY1" fmla="*/ 0 h 192615"/>
                <a:gd name="connsiteX2" fmla="*/ 0 w 219599"/>
                <a:gd name="connsiteY2" fmla="*/ 109800 h 192615"/>
                <a:gd name="connsiteX3" fmla="*/ 0 w 219599"/>
                <a:gd name="connsiteY3" fmla="*/ 109800 h 192615"/>
                <a:gd name="connsiteX4" fmla="*/ 0 w 219599"/>
                <a:gd name="connsiteY4" fmla="*/ 190689 h 192615"/>
                <a:gd name="connsiteX5" fmla="*/ 1844 w 219599"/>
                <a:gd name="connsiteY5" fmla="*/ 192615 h 192615"/>
                <a:gd name="connsiteX6" fmla="*/ 3032 w 219599"/>
                <a:gd name="connsiteY6" fmla="*/ 192205 h 192615"/>
                <a:gd name="connsiteX7" fmla="*/ 53271 w 219599"/>
                <a:gd name="connsiteY7" fmla="*/ 154875 h 192615"/>
                <a:gd name="connsiteX8" fmla="*/ 54050 w 219599"/>
                <a:gd name="connsiteY8" fmla="*/ 153359 h 192615"/>
                <a:gd name="connsiteX9" fmla="*/ 54050 w 219599"/>
                <a:gd name="connsiteY9" fmla="*/ 109800 h 192615"/>
                <a:gd name="connsiteX10" fmla="*/ 54050 w 219599"/>
                <a:gd name="connsiteY10" fmla="*/ 109800 h 192615"/>
                <a:gd name="connsiteX11" fmla="*/ 111353 w 219599"/>
                <a:gd name="connsiteY11" fmla="*/ 55521 h 192615"/>
                <a:gd name="connsiteX12" fmla="*/ 165632 w 219599"/>
                <a:gd name="connsiteY12" fmla="*/ 109800 h 192615"/>
                <a:gd name="connsiteX13" fmla="*/ 165632 w 219599"/>
                <a:gd name="connsiteY13" fmla="*/ 109800 h 192615"/>
                <a:gd name="connsiteX14" fmla="*/ 165632 w 219599"/>
                <a:gd name="connsiteY14" fmla="*/ 190689 h 192615"/>
                <a:gd name="connsiteX15" fmla="*/ 167558 w 219599"/>
                <a:gd name="connsiteY15" fmla="*/ 192615 h 192615"/>
                <a:gd name="connsiteX16" fmla="*/ 217714 w 219599"/>
                <a:gd name="connsiteY16" fmla="*/ 192615 h 192615"/>
                <a:gd name="connsiteX17" fmla="*/ 219599 w 219599"/>
                <a:gd name="connsiteY17" fmla="*/ 190730 h 192615"/>
                <a:gd name="connsiteX18" fmla="*/ 219599 w 219599"/>
                <a:gd name="connsiteY18" fmla="*/ 190730 h 192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9599" h="192615">
                  <a:moveTo>
                    <a:pt x="219599" y="109800"/>
                  </a:moveTo>
                  <a:cubicBezTo>
                    <a:pt x="219599" y="49159"/>
                    <a:pt x="170440" y="0"/>
                    <a:pt x="109800" y="0"/>
                  </a:cubicBezTo>
                  <a:cubicBezTo>
                    <a:pt x="49159" y="0"/>
                    <a:pt x="0" y="49159"/>
                    <a:pt x="0" y="109800"/>
                  </a:cubicBezTo>
                  <a:lnTo>
                    <a:pt x="0" y="109800"/>
                  </a:lnTo>
                  <a:lnTo>
                    <a:pt x="0" y="190689"/>
                  </a:lnTo>
                  <a:cubicBezTo>
                    <a:pt x="-1" y="191722"/>
                    <a:pt x="812" y="192571"/>
                    <a:pt x="1844" y="192615"/>
                  </a:cubicBezTo>
                  <a:cubicBezTo>
                    <a:pt x="2274" y="192612"/>
                    <a:pt x="2692" y="192469"/>
                    <a:pt x="3032" y="192205"/>
                  </a:cubicBezTo>
                  <a:lnTo>
                    <a:pt x="53271" y="154875"/>
                  </a:lnTo>
                  <a:cubicBezTo>
                    <a:pt x="53763" y="154527"/>
                    <a:pt x="54053" y="153961"/>
                    <a:pt x="54050" y="153359"/>
                  </a:cubicBezTo>
                  <a:lnTo>
                    <a:pt x="54050" y="109800"/>
                  </a:lnTo>
                  <a:lnTo>
                    <a:pt x="54050" y="109800"/>
                  </a:lnTo>
                  <a:cubicBezTo>
                    <a:pt x="54885" y="78987"/>
                    <a:pt x="80540" y="54685"/>
                    <a:pt x="111353" y="55521"/>
                  </a:cubicBezTo>
                  <a:cubicBezTo>
                    <a:pt x="140991" y="56324"/>
                    <a:pt x="164829" y="80161"/>
                    <a:pt x="165632" y="109800"/>
                  </a:cubicBezTo>
                  <a:lnTo>
                    <a:pt x="165632" y="109800"/>
                  </a:lnTo>
                  <a:lnTo>
                    <a:pt x="165632" y="190689"/>
                  </a:lnTo>
                  <a:cubicBezTo>
                    <a:pt x="165632" y="191753"/>
                    <a:pt x="166494" y="192615"/>
                    <a:pt x="167558" y="192615"/>
                  </a:cubicBezTo>
                  <a:lnTo>
                    <a:pt x="217714" y="192615"/>
                  </a:lnTo>
                  <a:cubicBezTo>
                    <a:pt x="218746" y="192594"/>
                    <a:pt x="219578" y="191762"/>
                    <a:pt x="219599" y="190730"/>
                  </a:cubicBezTo>
                  <a:lnTo>
                    <a:pt x="219599" y="190730"/>
                  </a:lnTo>
                  <a:close/>
                </a:path>
              </a:pathLst>
            </a:custGeom>
            <a:grpFill/>
            <a:ln w="4073" cap="flat">
              <a:noFill/>
              <a:prstDash val="solid"/>
              <a:miter/>
            </a:ln>
          </p:spPr>
          <p:txBody>
            <a:bodyPr rtlCol="0" anchor="ctr"/>
            <a:lstStyle/>
            <a:p>
              <a:endParaRPr lang="sv-SE"/>
            </a:p>
          </p:txBody>
        </p:sp>
      </p:gr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70" r:id="rId4"/>
    <p:sldLayoutId id="2147483660" r:id="rId5"/>
    <p:sldLayoutId id="2147483661" r:id="rId6"/>
    <p:sldLayoutId id="2147483651" r:id="rId7"/>
    <p:sldLayoutId id="2147483652" r:id="rId8"/>
    <p:sldLayoutId id="2147483667" r:id="rId9"/>
    <p:sldLayoutId id="2147483666" r:id="rId10"/>
    <p:sldLayoutId id="2147483659" r:id="rId11"/>
    <p:sldLayoutId id="2147483665" r:id="rId12"/>
    <p:sldLayoutId id="2147483662" r:id="rId13"/>
    <p:sldLayoutId id="2147483663" r:id="rId14"/>
    <p:sldLayoutId id="2147483664" r:id="rId15"/>
    <p:sldLayoutId id="2147483654" r:id="rId16"/>
    <p:sldLayoutId id="2147483669" r:id="rId17"/>
    <p:sldLayoutId id="2147483655" r:id="rId18"/>
    <p:sldLayoutId id="2147483668" r:id="rId19"/>
  </p:sldLayoutIdLst>
  <p:txStyles>
    <p:titleStyle>
      <a:lvl1pPr algn="l" defTabSz="914400" rtl="0" eaLnBrk="1" latinLnBrk="0" hangingPunct="1">
        <a:lnSpc>
          <a:spcPct val="100000"/>
        </a:lnSpc>
        <a:spcBef>
          <a:spcPct val="0"/>
        </a:spcBef>
        <a:buNone/>
        <a:defRPr sz="3200" b="0" kern="1200">
          <a:solidFill>
            <a:schemeClr val="accent1"/>
          </a:solidFill>
          <a:latin typeface="+mj-lt"/>
          <a:ea typeface="+mj-ea"/>
          <a:cs typeface="+mj-cs"/>
        </a:defRPr>
      </a:lvl1pPr>
    </p:titleStyle>
    <p:bodyStyle>
      <a:lvl1pPr marL="180975" indent="-180975" algn="l" defTabSz="914400" rtl="0" eaLnBrk="1" latinLnBrk="0" hangingPunct="1">
        <a:lnSpc>
          <a:spcPct val="110000"/>
        </a:lnSpc>
        <a:spcBef>
          <a:spcPts val="600"/>
        </a:spcBef>
        <a:buFont typeface="Arial" panose="020B0604020202020204" pitchFamily="34" charset="0"/>
        <a:buChar char="•"/>
        <a:defRPr sz="2000" kern="1200">
          <a:solidFill>
            <a:schemeClr val="tx1"/>
          </a:solidFill>
          <a:latin typeface="+mn-lt"/>
          <a:ea typeface="+mn-ea"/>
          <a:cs typeface="+mn-cs"/>
        </a:defRPr>
      </a:lvl1pPr>
      <a:lvl2pPr marL="361950" indent="-180975"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542925" indent="-180975"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3pPr>
      <a:lvl4pPr marL="714375" indent="-171450" algn="l" defTabSz="914400" rtl="0" eaLnBrk="1" latinLnBrk="0" hangingPunct="1">
        <a:lnSpc>
          <a:spcPct val="110000"/>
        </a:lnSpc>
        <a:spcBef>
          <a:spcPts val="600"/>
        </a:spcBef>
        <a:buFont typeface="Arial" panose="020B0604020202020204" pitchFamily="34" charset="0"/>
        <a:buChar char="•"/>
        <a:defRPr sz="1400" kern="1200">
          <a:solidFill>
            <a:schemeClr val="tx1"/>
          </a:solidFill>
          <a:latin typeface="+mn-lt"/>
          <a:ea typeface="+mn-ea"/>
          <a:cs typeface="+mn-cs"/>
        </a:defRPr>
      </a:lvl4pPr>
      <a:lvl5pPr marL="895350" indent="-180975" algn="l" defTabSz="914400" rtl="0" eaLnBrk="1" latinLnBrk="0" hangingPunct="1">
        <a:lnSpc>
          <a:spcPct val="110000"/>
        </a:lnSpc>
        <a:spcBef>
          <a:spcPts val="6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6" userDrawn="1">
          <p15:clr>
            <a:srgbClr val="F26B43"/>
          </p15:clr>
        </p15:guide>
        <p15:guide id="3" pos="576" userDrawn="1">
          <p15:clr>
            <a:srgbClr val="9FCC3B"/>
          </p15:clr>
        </p15:guide>
        <p15:guide id="4" pos="7106" userDrawn="1">
          <p15:clr>
            <a:srgbClr val="9FCC3B"/>
          </p15:clr>
        </p15:guide>
        <p15:guide id="5" orient="horz" pos="1149" userDrawn="1">
          <p15:clr>
            <a:srgbClr val="F26B43"/>
          </p15:clr>
        </p15:guide>
        <p15:guide id="7" orient="horz" pos="1034" userDrawn="1">
          <p15:clr>
            <a:srgbClr val="F26B43"/>
          </p15:clr>
        </p15:guide>
        <p15:guide id="9" pos="240" userDrawn="1">
          <p15:clr>
            <a:srgbClr val="C35EA4"/>
          </p15:clr>
        </p15:guide>
        <p15:guide id="10" orient="horz" pos="240" userDrawn="1">
          <p15:clr>
            <a:srgbClr val="C35EA4"/>
          </p15:clr>
        </p15:guide>
        <p15:guide id="11" pos="7432" userDrawn="1">
          <p15:clr>
            <a:srgbClr val="C35EA4"/>
          </p15:clr>
        </p15:guide>
        <p15:guide id="12" orient="horz" pos="3640"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https://browser.ihtsdotools.org/"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hyperlink" Target="https://www.1177.se/Uppsala-lan/behandling--hjalpmedel/vaccinationer/vaccination-mot-tbe/"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1177.se/hitta-vard/" TargetMode="External"/><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vimeo.com/644092975/7396b0cfda"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nationelltklinisktkunskapsstod.se/kunskapsstod/kliniskakunskapsstod/?uuid=23d46058-1474-4cd5-ba23-bf77d2403d57&amp;selectionCode=profession_primarvard" TargetMode="Externa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customers.anpdm.com/inera/1610_form/nyhetsbrev/subscribe/"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hyperlink" Target="https://www.linkedin.com/company/inera-ab/"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419C50D2-8F49-E978-A7F5-D1247B13685D}"/>
              </a:ext>
            </a:extLst>
          </p:cNvPr>
          <p:cNvSpPr>
            <a:spLocks noGrp="1"/>
          </p:cNvSpPr>
          <p:nvPr>
            <p:ph type="ctrTitle"/>
          </p:nvPr>
        </p:nvSpPr>
        <p:spPr>
          <a:xfrm>
            <a:off x="747701" y="1511370"/>
            <a:ext cx="9366885" cy="2228721"/>
          </a:xfrm>
        </p:spPr>
        <p:txBody>
          <a:bodyPr/>
          <a:lstStyle/>
          <a:p>
            <a:r>
              <a:rPr lang="sv-SE" sz="3800"/>
              <a:t>Workshop</a:t>
            </a:r>
            <a:br>
              <a:rPr lang="sv-SE" sz="3800"/>
            </a:br>
            <a:r>
              <a:rPr lang="sv-SE" sz="3800"/>
              <a:t>Utbudstjänsten</a:t>
            </a:r>
            <a:br>
              <a:rPr lang="sv-SE" sz="3800"/>
            </a:br>
            <a:r>
              <a:rPr lang="sv-SE" sz="3800"/>
              <a:t>E-hälsomyndigheten </a:t>
            </a:r>
            <a:br>
              <a:rPr lang="sv-SE" sz="3800"/>
            </a:br>
            <a:r>
              <a:rPr lang="sv-SE" sz="3800"/>
              <a:t>2023-04-04</a:t>
            </a:r>
          </a:p>
        </p:txBody>
      </p:sp>
      <p:sp>
        <p:nvSpPr>
          <p:cNvPr id="5" name="Underrubrik 4">
            <a:extLst>
              <a:ext uri="{FF2B5EF4-FFF2-40B4-BE49-F238E27FC236}">
                <a16:creationId xmlns:a16="http://schemas.microsoft.com/office/drawing/2014/main" id="{99A5CA18-AECC-510D-7393-C673EED3BAEB}"/>
              </a:ext>
            </a:extLst>
          </p:cNvPr>
          <p:cNvSpPr>
            <a:spLocks noGrp="1"/>
          </p:cNvSpPr>
          <p:nvPr>
            <p:ph type="subTitle" idx="1"/>
          </p:nvPr>
        </p:nvSpPr>
        <p:spPr>
          <a:xfrm>
            <a:off x="863029" y="4186610"/>
            <a:ext cx="3468914" cy="1533525"/>
          </a:xfrm>
        </p:spPr>
        <p:txBody>
          <a:bodyPr/>
          <a:lstStyle/>
          <a:p>
            <a:r>
              <a:rPr lang="sv-SE"/>
              <a:t>Ulrika Paso</a:t>
            </a:r>
          </a:p>
          <a:p>
            <a:r>
              <a:rPr lang="sv-SE"/>
              <a:t>Annika Asp</a:t>
            </a:r>
          </a:p>
          <a:p>
            <a:endParaRPr lang="sv-SE"/>
          </a:p>
        </p:txBody>
      </p:sp>
    </p:spTree>
    <p:extLst>
      <p:ext uri="{BB962C8B-B14F-4D97-AF65-F5344CB8AC3E}">
        <p14:creationId xmlns:p14="http://schemas.microsoft.com/office/powerpoint/2010/main" val="28644330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Rak koppling 3">
            <a:extLst>
              <a:ext uri="{FF2B5EF4-FFF2-40B4-BE49-F238E27FC236}">
                <a16:creationId xmlns:a16="http://schemas.microsoft.com/office/drawing/2014/main" id="{1AF8D253-8C95-4C65-A001-451C5DEAFDD5}"/>
              </a:ext>
            </a:extLst>
          </p:cNvPr>
          <p:cNvCxnSpPr>
            <a:cxnSpLocks/>
            <a:stCxn id="10" idx="0"/>
            <a:endCxn id="11" idx="2"/>
          </p:cNvCxnSpPr>
          <p:nvPr/>
        </p:nvCxnSpPr>
        <p:spPr>
          <a:xfrm flipH="1" flipV="1">
            <a:off x="8036720" y="2455864"/>
            <a:ext cx="511175" cy="2111375"/>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5" name="textruta 8">
            <a:extLst>
              <a:ext uri="{FF2B5EF4-FFF2-40B4-BE49-F238E27FC236}">
                <a16:creationId xmlns:a16="http://schemas.microsoft.com/office/drawing/2014/main" id="{317E1B73-AA8E-4D48-BE4F-6A0EE9E218CA}"/>
              </a:ext>
            </a:extLst>
          </p:cNvPr>
          <p:cNvSpPr txBox="1">
            <a:spLocks noChangeArrowheads="1"/>
          </p:cNvSpPr>
          <p:nvPr/>
        </p:nvSpPr>
        <p:spPr bwMode="auto">
          <a:xfrm>
            <a:off x="2365376" y="1123951"/>
            <a:ext cx="1020763"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88950">
              <a:defRPr sz="1900">
                <a:solidFill>
                  <a:schemeClr val="tx1"/>
                </a:solidFill>
                <a:latin typeface="Arial" panose="020B0604020202020204" pitchFamily="34" charset="0"/>
              </a:defRPr>
            </a:lvl1pPr>
            <a:lvl2pPr marL="742950" indent="-285750" defTabSz="488950">
              <a:defRPr sz="1900">
                <a:solidFill>
                  <a:schemeClr val="tx1"/>
                </a:solidFill>
                <a:latin typeface="Arial" panose="020B0604020202020204" pitchFamily="34" charset="0"/>
              </a:defRPr>
            </a:lvl2pPr>
            <a:lvl3pPr marL="1143000" indent="-228600" defTabSz="488950">
              <a:defRPr sz="1900">
                <a:solidFill>
                  <a:schemeClr val="tx1"/>
                </a:solidFill>
                <a:latin typeface="Arial" panose="020B0604020202020204" pitchFamily="34" charset="0"/>
              </a:defRPr>
            </a:lvl3pPr>
            <a:lvl4pPr marL="1600200" indent="-228600" defTabSz="488950">
              <a:defRPr sz="1900">
                <a:solidFill>
                  <a:schemeClr val="tx1"/>
                </a:solidFill>
                <a:latin typeface="Arial" panose="020B0604020202020204" pitchFamily="34" charset="0"/>
              </a:defRPr>
            </a:lvl4pPr>
            <a:lvl5pPr marL="2057400" indent="-228600" defTabSz="488950">
              <a:defRPr sz="1900">
                <a:solidFill>
                  <a:schemeClr val="tx1"/>
                </a:solidFill>
                <a:latin typeface="Arial" panose="020B0604020202020204" pitchFamily="34" charset="0"/>
              </a:defRPr>
            </a:lvl5pPr>
            <a:lvl6pPr marL="2514600" indent="-228600" defTabSz="488950" eaLnBrk="0" fontAlgn="base" hangingPunct="0">
              <a:spcBef>
                <a:spcPct val="0"/>
              </a:spcBef>
              <a:spcAft>
                <a:spcPct val="0"/>
              </a:spcAft>
              <a:defRPr sz="1900">
                <a:solidFill>
                  <a:schemeClr val="tx1"/>
                </a:solidFill>
                <a:latin typeface="Arial" panose="020B0604020202020204" pitchFamily="34" charset="0"/>
              </a:defRPr>
            </a:lvl6pPr>
            <a:lvl7pPr marL="2971800" indent="-228600" defTabSz="488950" eaLnBrk="0" fontAlgn="base" hangingPunct="0">
              <a:spcBef>
                <a:spcPct val="0"/>
              </a:spcBef>
              <a:spcAft>
                <a:spcPct val="0"/>
              </a:spcAft>
              <a:defRPr sz="1900">
                <a:solidFill>
                  <a:schemeClr val="tx1"/>
                </a:solidFill>
                <a:latin typeface="Arial" panose="020B0604020202020204" pitchFamily="34" charset="0"/>
              </a:defRPr>
            </a:lvl7pPr>
            <a:lvl8pPr marL="3429000" indent="-228600" defTabSz="488950" eaLnBrk="0" fontAlgn="base" hangingPunct="0">
              <a:spcBef>
                <a:spcPct val="0"/>
              </a:spcBef>
              <a:spcAft>
                <a:spcPct val="0"/>
              </a:spcAft>
              <a:defRPr sz="1900">
                <a:solidFill>
                  <a:schemeClr val="tx1"/>
                </a:solidFill>
                <a:latin typeface="Arial" panose="020B0604020202020204" pitchFamily="34" charset="0"/>
              </a:defRPr>
            </a:lvl8pPr>
            <a:lvl9pPr marL="3886200" indent="-228600" defTabSz="488950" eaLnBrk="0" fontAlgn="base" hangingPunct="0">
              <a:spcBef>
                <a:spcPct val="0"/>
              </a:spcBef>
              <a:spcAft>
                <a:spcPct val="0"/>
              </a:spcAft>
              <a:defRPr sz="1900">
                <a:solidFill>
                  <a:schemeClr val="tx1"/>
                </a:solidFill>
                <a:latin typeface="Arial" panose="020B0604020202020204" pitchFamily="34" charset="0"/>
              </a:defRPr>
            </a:lvl9pPr>
          </a:lstStyle>
          <a:p>
            <a:pPr marL="0" marR="0" lvl="0" indent="0" algn="l" defTabSz="488950" rtl="0" eaLnBrk="1" fontAlgn="base" latinLnBrk="0" hangingPunct="1">
              <a:lnSpc>
                <a:spcPct val="100000"/>
              </a:lnSpc>
              <a:spcBef>
                <a:spcPct val="0"/>
              </a:spcBef>
              <a:spcAft>
                <a:spcPct val="0"/>
              </a:spcAft>
              <a:buClrTx/>
              <a:buSzTx/>
              <a:buFontTx/>
              <a:buNone/>
              <a:tabLst/>
              <a:defRPr/>
            </a:pPr>
            <a:r>
              <a:rPr kumimoji="0" lang="sv-SE" altLang="sv-SE" sz="15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t>huvudman</a:t>
            </a:r>
          </a:p>
        </p:txBody>
      </p:sp>
      <p:sp>
        <p:nvSpPr>
          <p:cNvPr id="6" name="textruta 9">
            <a:extLst>
              <a:ext uri="{FF2B5EF4-FFF2-40B4-BE49-F238E27FC236}">
                <a16:creationId xmlns:a16="http://schemas.microsoft.com/office/drawing/2014/main" id="{28CE1C6C-318E-44CF-B877-8C2847D97393}"/>
              </a:ext>
            </a:extLst>
          </p:cNvPr>
          <p:cNvSpPr txBox="1">
            <a:spLocks noChangeArrowheads="1"/>
          </p:cNvSpPr>
          <p:nvPr/>
        </p:nvSpPr>
        <p:spPr bwMode="auto">
          <a:xfrm>
            <a:off x="5734051" y="2273300"/>
            <a:ext cx="14335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88950">
              <a:defRPr sz="1900">
                <a:solidFill>
                  <a:schemeClr val="tx1"/>
                </a:solidFill>
                <a:latin typeface="Arial" panose="020B0604020202020204" pitchFamily="34" charset="0"/>
              </a:defRPr>
            </a:lvl1pPr>
            <a:lvl2pPr marL="742950" indent="-285750" defTabSz="488950">
              <a:defRPr sz="1900">
                <a:solidFill>
                  <a:schemeClr val="tx1"/>
                </a:solidFill>
                <a:latin typeface="Arial" panose="020B0604020202020204" pitchFamily="34" charset="0"/>
              </a:defRPr>
            </a:lvl2pPr>
            <a:lvl3pPr marL="1143000" indent="-228600" defTabSz="488950">
              <a:defRPr sz="1900">
                <a:solidFill>
                  <a:schemeClr val="tx1"/>
                </a:solidFill>
                <a:latin typeface="Arial" panose="020B0604020202020204" pitchFamily="34" charset="0"/>
              </a:defRPr>
            </a:lvl3pPr>
            <a:lvl4pPr marL="1600200" indent="-228600" defTabSz="488950">
              <a:defRPr sz="1900">
                <a:solidFill>
                  <a:schemeClr val="tx1"/>
                </a:solidFill>
                <a:latin typeface="Arial" panose="020B0604020202020204" pitchFamily="34" charset="0"/>
              </a:defRPr>
            </a:lvl4pPr>
            <a:lvl5pPr marL="2057400" indent="-228600" defTabSz="488950">
              <a:defRPr sz="1900">
                <a:solidFill>
                  <a:schemeClr val="tx1"/>
                </a:solidFill>
                <a:latin typeface="Arial" panose="020B0604020202020204" pitchFamily="34" charset="0"/>
              </a:defRPr>
            </a:lvl5pPr>
            <a:lvl6pPr marL="2514600" indent="-228600" defTabSz="488950" eaLnBrk="0" fontAlgn="base" hangingPunct="0">
              <a:spcBef>
                <a:spcPct val="0"/>
              </a:spcBef>
              <a:spcAft>
                <a:spcPct val="0"/>
              </a:spcAft>
              <a:defRPr sz="1900">
                <a:solidFill>
                  <a:schemeClr val="tx1"/>
                </a:solidFill>
                <a:latin typeface="Arial" panose="020B0604020202020204" pitchFamily="34" charset="0"/>
              </a:defRPr>
            </a:lvl6pPr>
            <a:lvl7pPr marL="2971800" indent="-228600" defTabSz="488950" eaLnBrk="0" fontAlgn="base" hangingPunct="0">
              <a:spcBef>
                <a:spcPct val="0"/>
              </a:spcBef>
              <a:spcAft>
                <a:spcPct val="0"/>
              </a:spcAft>
              <a:defRPr sz="1900">
                <a:solidFill>
                  <a:schemeClr val="tx1"/>
                </a:solidFill>
                <a:latin typeface="Arial" panose="020B0604020202020204" pitchFamily="34" charset="0"/>
              </a:defRPr>
            </a:lvl7pPr>
            <a:lvl8pPr marL="3429000" indent="-228600" defTabSz="488950" eaLnBrk="0" fontAlgn="base" hangingPunct="0">
              <a:spcBef>
                <a:spcPct val="0"/>
              </a:spcBef>
              <a:spcAft>
                <a:spcPct val="0"/>
              </a:spcAft>
              <a:defRPr sz="1900">
                <a:solidFill>
                  <a:schemeClr val="tx1"/>
                </a:solidFill>
                <a:latin typeface="Arial" panose="020B0604020202020204" pitchFamily="34" charset="0"/>
              </a:defRPr>
            </a:lvl8pPr>
            <a:lvl9pPr marL="3886200" indent="-228600" defTabSz="488950" eaLnBrk="0" fontAlgn="base" hangingPunct="0">
              <a:spcBef>
                <a:spcPct val="0"/>
              </a:spcBef>
              <a:spcAft>
                <a:spcPct val="0"/>
              </a:spcAft>
              <a:defRPr sz="1900">
                <a:solidFill>
                  <a:schemeClr val="tx1"/>
                </a:solidFill>
                <a:latin typeface="Arial" panose="020B0604020202020204" pitchFamily="34" charset="0"/>
              </a:defRPr>
            </a:lvl9pPr>
          </a:lstStyle>
          <a:p>
            <a:pPr marL="0" marR="0" lvl="0" indent="0" algn="l" defTabSz="488950" rtl="0" eaLnBrk="1" fontAlgn="base" latinLnBrk="0" hangingPunct="1">
              <a:lnSpc>
                <a:spcPct val="100000"/>
              </a:lnSpc>
              <a:spcBef>
                <a:spcPct val="0"/>
              </a:spcBef>
              <a:spcAft>
                <a:spcPct val="0"/>
              </a:spcAft>
              <a:buClrTx/>
              <a:buSzTx/>
              <a:buFontTx/>
              <a:buNone/>
              <a:tabLst/>
              <a:defRPr/>
            </a:pPr>
            <a:r>
              <a:rPr kumimoji="0" lang="sv-SE" altLang="sv-SE" sz="15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t>vårdtjänstutbud</a:t>
            </a:r>
          </a:p>
        </p:txBody>
      </p:sp>
      <p:sp>
        <p:nvSpPr>
          <p:cNvPr id="7" name="textruta 10">
            <a:extLst>
              <a:ext uri="{FF2B5EF4-FFF2-40B4-BE49-F238E27FC236}">
                <a16:creationId xmlns:a16="http://schemas.microsoft.com/office/drawing/2014/main" id="{AEC67BA1-53DC-41B0-98F3-42A2FC3967B7}"/>
              </a:ext>
            </a:extLst>
          </p:cNvPr>
          <p:cNvSpPr txBox="1">
            <a:spLocks noChangeArrowheads="1"/>
          </p:cNvSpPr>
          <p:nvPr/>
        </p:nvSpPr>
        <p:spPr bwMode="auto">
          <a:xfrm>
            <a:off x="8101013" y="1185863"/>
            <a:ext cx="6524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88950">
              <a:defRPr sz="1900">
                <a:solidFill>
                  <a:schemeClr val="tx1"/>
                </a:solidFill>
                <a:latin typeface="Arial" panose="020B0604020202020204" pitchFamily="34" charset="0"/>
              </a:defRPr>
            </a:lvl1pPr>
            <a:lvl2pPr marL="742950" indent="-285750" defTabSz="488950">
              <a:defRPr sz="1900">
                <a:solidFill>
                  <a:schemeClr val="tx1"/>
                </a:solidFill>
                <a:latin typeface="Arial" panose="020B0604020202020204" pitchFamily="34" charset="0"/>
              </a:defRPr>
            </a:lvl2pPr>
            <a:lvl3pPr marL="1143000" indent="-228600" defTabSz="488950">
              <a:defRPr sz="1900">
                <a:solidFill>
                  <a:schemeClr val="tx1"/>
                </a:solidFill>
                <a:latin typeface="Arial" panose="020B0604020202020204" pitchFamily="34" charset="0"/>
              </a:defRPr>
            </a:lvl3pPr>
            <a:lvl4pPr marL="1600200" indent="-228600" defTabSz="488950">
              <a:defRPr sz="1900">
                <a:solidFill>
                  <a:schemeClr val="tx1"/>
                </a:solidFill>
                <a:latin typeface="Arial" panose="020B0604020202020204" pitchFamily="34" charset="0"/>
              </a:defRPr>
            </a:lvl4pPr>
            <a:lvl5pPr marL="2057400" indent="-228600" defTabSz="488950">
              <a:defRPr sz="1900">
                <a:solidFill>
                  <a:schemeClr val="tx1"/>
                </a:solidFill>
                <a:latin typeface="Arial" panose="020B0604020202020204" pitchFamily="34" charset="0"/>
              </a:defRPr>
            </a:lvl5pPr>
            <a:lvl6pPr marL="2514600" indent="-228600" defTabSz="488950" eaLnBrk="0" fontAlgn="base" hangingPunct="0">
              <a:spcBef>
                <a:spcPct val="0"/>
              </a:spcBef>
              <a:spcAft>
                <a:spcPct val="0"/>
              </a:spcAft>
              <a:defRPr sz="1900">
                <a:solidFill>
                  <a:schemeClr val="tx1"/>
                </a:solidFill>
                <a:latin typeface="Arial" panose="020B0604020202020204" pitchFamily="34" charset="0"/>
              </a:defRPr>
            </a:lvl6pPr>
            <a:lvl7pPr marL="2971800" indent="-228600" defTabSz="488950" eaLnBrk="0" fontAlgn="base" hangingPunct="0">
              <a:spcBef>
                <a:spcPct val="0"/>
              </a:spcBef>
              <a:spcAft>
                <a:spcPct val="0"/>
              </a:spcAft>
              <a:defRPr sz="1900">
                <a:solidFill>
                  <a:schemeClr val="tx1"/>
                </a:solidFill>
                <a:latin typeface="Arial" panose="020B0604020202020204" pitchFamily="34" charset="0"/>
              </a:defRPr>
            </a:lvl7pPr>
            <a:lvl8pPr marL="3429000" indent="-228600" defTabSz="488950" eaLnBrk="0" fontAlgn="base" hangingPunct="0">
              <a:spcBef>
                <a:spcPct val="0"/>
              </a:spcBef>
              <a:spcAft>
                <a:spcPct val="0"/>
              </a:spcAft>
              <a:defRPr sz="1900">
                <a:solidFill>
                  <a:schemeClr val="tx1"/>
                </a:solidFill>
                <a:latin typeface="Arial" panose="020B0604020202020204" pitchFamily="34" charset="0"/>
              </a:defRPr>
            </a:lvl8pPr>
            <a:lvl9pPr marL="3886200" indent="-228600" defTabSz="488950" eaLnBrk="0" fontAlgn="base" hangingPunct="0">
              <a:spcBef>
                <a:spcPct val="0"/>
              </a:spcBef>
              <a:spcAft>
                <a:spcPct val="0"/>
              </a:spcAft>
              <a:defRPr sz="1900">
                <a:solidFill>
                  <a:schemeClr val="tx1"/>
                </a:solidFill>
                <a:latin typeface="Arial" panose="020B0604020202020204" pitchFamily="34" charset="0"/>
              </a:defRPr>
            </a:lvl9pPr>
          </a:lstStyle>
          <a:p>
            <a:pPr marL="0" marR="0" lvl="0" indent="0" algn="l" defTabSz="488950" rtl="0" eaLnBrk="1" fontAlgn="base" latinLnBrk="0" hangingPunct="1">
              <a:lnSpc>
                <a:spcPct val="100000"/>
              </a:lnSpc>
              <a:spcBef>
                <a:spcPct val="0"/>
              </a:spcBef>
              <a:spcAft>
                <a:spcPct val="0"/>
              </a:spcAft>
              <a:buClrTx/>
              <a:buSzTx/>
              <a:buFontTx/>
              <a:buNone/>
              <a:tabLst/>
              <a:defRPr/>
            </a:pPr>
            <a:r>
              <a:rPr kumimoji="0" lang="sv-SE" altLang="sv-SE" sz="15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t>utbud</a:t>
            </a:r>
          </a:p>
        </p:txBody>
      </p:sp>
      <p:sp>
        <p:nvSpPr>
          <p:cNvPr id="8" name="textruta 14">
            <a:extLst>
              <a:ext uri="{FF2B5EF4-FFF2-40B4-BE49-F238E27FC236}">
                <a16:creationId xmlns:a16="http://schemas.microsoft.com/office/drawing/2014/main" id="{08FFE36A-9B81-4D1D-8A8B-57AFCEC248E9}"/>
              </a:ext>
            </a:extLst>
          </p:cNvPr>
          <p:cNvSpPr txBox="1">
            <a:spLocks noChangeArrowheads="1"/>
          </p:cNvSpPr>
          <p:nvPr/>
        </p:nvSpPr>
        <p:spPr bwMode="auto">
          <a:xfrm>
            <a:off x="2473326" y="2503488"/>
            <a:ext cx="9953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88950">
              <a:defRPr sz="1900">
                <a:solidFill>
                  <a:schemeClr val="tx1"/>
                </a:solidFill>
                <a:latin typeface="Arial" panose="020B0604020202020204" pitchFamily="34" charset="0"/>
              </a:defRPr>
            </a:lvl1pPr>
            <a:lvl2pPr marL="742950" indent="-285750" defTabSz="488950">
              <a:defRPr sz="1900">
                <a:solidFill>
                  <a:schemeClr val="tx1"/>
                </a:solidFill>
                <a:latin typeface="Arial" panose="020B0604020202020204" pitchFamily="34" charset="0"/>
              </a:defRPr>
            </a:lvl2pPr>
            <a:lvl3pPr marL="1143000" indent="-228600" defTabSz="488950">
              <a:defRPr sz="1900">
                <a:solidFill>
                  <a:schemeClr val="tx1"/>
                </a:solidFill>
                <a:latin typeface="Arial" panose="020B0604020202020204" pitchFamily="34" charset="0"/>
              </a:defRPr>
            </a:lvl3pPr>
            <a:lvl4pPr marL="1600200" indent="-228600" defTabSz="488950">
              <a:defRPr sz="1900">
                <a:solidFill>
                  <a:schemeClr val="tx1"/>
                </a:solidFill>
                <a:latin typeface="Arial" panose="020B0604020202020204" pitchFamily="34" charset="0"/>
              </a:defRPr>
            </a:lvl4pPr>
            <a:lvl5pPr marL="2057400" indent="-228600" defTabSz="488950">
              <a:defRPr sz="1900">
                <a:solidFill>
                  <a:schemeClr val="tx1"/>
                </a:solidFill>
                <a:latin typeface="Arial" panose="020B0604020202020204" pitchFamily="34" charset="0"/>
              </a:defRPr>
            </a:lvl5pPr>
            <a:lvl6pPr marL="2514600" indent="-228600" defTabSz="488950" eaLnBrk="0" fontAlgn="base" hangingPunct="0">
              <a:spcBef>
                <a:spcPct val="0"/>
              </a:spcBef>
              <a:spcAft>
                <a:spcPct val="0"/>
              </a:spcAft>
              <a:defRPr sz="1900">
                <a:solidFill>
                  <a:schemeClr val="tx1"/>
                </a:solidFill>
                <a:latin typeface="Arial" panose="020B0604020202020204" pitchFamily="34" charset="0"/>
              </a:defRPr>
            </a:lvl6pPr>
            <a:lvl7pPr marL="2971800" indent="-228600" defTabSz="488950" eaLnBrk="0" fontAlgn="base" hangingPunct="0">
              <a:spcBef>
                <a:spcPct val="0"/>
              </a:spcBef>
              <a:spcAft>
                <a:spcPct val="0"/>
              </a:spcAft>
              <a:defRPr sz="1900">
                <a:solidFill>
                  <a:schemeClr val="tx1"/>
                </a:solidFill>
                <a:latin typeface="Arial" panose="020B0604020202020204" pitchFamily="34" charset="0"/>
              </a:defRPr>
            </a:lvl7pPr>
            <a:lvl8pPr marL="3429000" indent="-228600" defTabSz="488950" eaLnBrk="0" fontAlgn="base" hangingPunct="0">
              <a:spcBef>
                <a:spcPct val="0"/>
              </a:spcBef>
              <a:spcAft>
                <a:spcPct val="0"/>
              </a:spcAft>
              <a:defRPr sz="1900">
                <a:solidFill>
                  <a:schemeClr val="tx1"/>
                </a:solidFill>
                <a:latin typeface="Arial" panose="020B0604020202020204" pitchFamily="34" charset="0"/>
              </a:defRPr>
            </a:lvl8pPr>
            <a:lvl9pPr marL="3886200" indent="-228600" defTabSz="488950" eaLnBrk="0" fontAlgn="base" hangingPunct="0">
              <a:spcBef>
                <a:spcPct val="0"/>
              </a:spcBef>
              <a:spcAft>
                <a:spcPct val="0"/>
              </a:spcAft>
              <a:defRPr sz="1900">
                <a:solidFill>
                  <a:schemeClr val="tx1"/>
                </a:solidFill>
                <a:latin typeface="Arial" panose="020B0604020202020204" pitchFamily="34" charset="0"/>
              </a:defRPr>
            </a:lvl9pPr>
          </a:lstStyle>
          <a:p>
            <a:pPr marL="0" marR="0" lvl="0" indent="0" algn="l" defTabSz="488950" rtl="0" eaLnBrk="1" fontAlgn="base" latinLnBrk="0" hangingPunct="1">
              <a:lnSpc>
                <a:spcPct val="100000"/>
              </a:lnSpc>
              <a:spcBef>
                <a:spcPct val="0"/>
              </a:spcBef>
              <a:spcAft>
                <a:spcPct val="0"/>
              </a:spcAft>
              <a:buClrTx/>
              <a:buSzTx/>
              <a:buFontTx/>
              <a:buNone/>
              <a:tabLst/>
              <a:defRPr/>
            </a:pPr>
            <a:r>
              <a:rPr kumimoji="0" lang="sv-SE" altLang="sv-SE" sz="15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t>vårdgivare</a:t>
            </a:r>
          </a:p>
        </p:txBody>
      </p:sp>
      <p:sp>
        <p:nvSpPr>
          <p:cNvPr id="9" name="textruta 18">
            <a:extLst>
              <a:ext uri="{FF2B5EF4-FFF2-40B4-BE49-F238E27FC236}">
                <a16:creationId xmlns:a16="http://schemas.microsoft.com/office/drawing/2014/main" id="{690AD17D-038D-4F3B-BDE4-62C11A3DD721}"/>
              </a:ext>
            </a:extLst>
          </p:cNvPr>
          <p:cNvSpPr txBox="1">
            <a:spLocks noChangeArrowheads="1"/>
          </p:cNvSpPr>
          <p:nvPr/>
        </p:nvSpPr>
        <p:spPr bwMode="auto">
          <a:xfrm>
            <a:off x="2916239" y="3687763"/>
            <a:ext cx="1100137"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88950">
              <a:defRPr sz="1900">
                <a:solidFill>
                  <a:schemeClr val="tx1"/>
                </a:solidFill>
                <a:latin typeface="Arial" panose="020B0604020202020204" pitchFamily="34" charset="0"/>
              </a:defRPr>
            </a:lvl1pPr>
            <a:lvl2pPr marL="742950" indent="-285750" defTabSz="488950">
              <a:defRPr sz="1900">
                <a:solidFill>
                  <a:schemeClr val="tx1"/>
                </a:solidFill>
                <a:latin typeface="Arial" panose="020B0604020202020204" pitchFamily="34" charset="0"/>
              </a:defRPr>
            </a:lvl2pPr>
            <a:lvl3pPr marL="1143000" indent="-228600" defTabSz="488950">
              <a:defRPr sz="1900">
                <a:solidFill>
                  <a:schemeClr val="tx1"/>
                </a:solidFill>
                <a:latin typeface="Arial" panose="020B0604020202020204" pitchFamily="34" charset="0"/>
              </a:defRPr>
            </a:lvl3pPr>
            <a:lvl4pPr marL="1600200" indent="-228600" defTabSz="488950">
              <a:defRPr sz="1900">
                <a:solidFill>
                  <a:schemeClr val="tx1"/>
                </a:solidFill>
                <a:latin typeface="Arial" panose="020B0604020202020204" pitchFamily="34" charset="0"/>
              </a:defRPr>
            </a:lvl4pPr>
            <a:lvl5pPr marL="2057400" indent="-228600" defTabSz="488950">
              <a:defRPr sz="1900">
                <a:solidFill>
                  <a:schemeClr val="tx1"/>
                </a:solidFill>
                <a:latin typeface="Arial" panose="020B0604020202020204" pitchFamily="34" charset="0"/>
              </a:defRPr>
            </a:lvl5pPr>
            <a:lvl6pPr marL="2514600" indent="-228600" defTabSz="488950" eaLnBrk="0" fontAlgn="base" hangingPunct="0">
              <a:spcBef>
                <a:spcPct val="0"/>
              </a:spcBef>
              <a:spcAft>
                <a:spcPct val="0"/>
              </a:spcAft>
              <a:defRPr sz="1900">
                <a:solidFill>
                  <a:schemeClr val="tx1"/>
                </a:solidFill>
                <a:latin typeface="Arial" panose="020B0604020202020204" pitchFamily="34" charset="0"/>
              </a:defRPr>
            </a:lvl6pPr>
            <a:lvl7pPr marL="2971800" indent="-228600" defTabSz="488950" eaLnBrk="0" fontAlgn="base" hangingPunct="0">
              <a:spcBef>
                <a:spcPct val="0"/>
              </a:spcBef>
              <a:spcAft>
                <a:spcPct val="0"/>
              </a:spcAft>
              <a:defRPr sz="1900">
                <a:solidFill>
                  <a:schemeClr val="tx1"/>
                </a:solidFill>
                <a:latin typeface="Arial" panose="020B0604020202020204" pitchFamily="34" charset="0"/>
              </a:defRPr>
            </a:lvl7pPr>
            <a:lvl8pPr marL="3429000" indent="-228600" defTabSz="488950" eaLnBrk="0" fontAlgn="base" hangingPunct="0">
              <a:spcBef>
                <a:spcPct val="0"/>
              </a:spcBef>
              <a:spcAft>
                <a:spcPct val="0"/>
              </a:spcAft>
              <a:defRPr sz="1900">
                <a:solidFill>
                  <a:schemeClr val="tx1"/>
                </a:solidFill>
                <a:latin typeface="Arial" panose="020B0604020202020204" pitchFamily="34" charset="0"/>
              </a:defRPr>
            </a:lvl8pPr>
            <a:lvl9pPr marL="3886200" indent="-228600" defTabSz="488950" eaLnBrk="0" fontAlgn="base" hangingPunct="0">
              <a:spcBef>
                <a:spcPct val="0"/>
              </a:spcBef>
              <a:spcAft>
                <a:spcPct val="0"/>
              </a:spcAft>
              <a:defRPr sz="1900">
                <a:solidFill>
                  <a:schemeClr val="tx1"/>
                </a:solidFill>
                <a:latin typeface="Arial" panose="020B0604020202020204" pitchFamily="34" charset="0"/>
              </a:defRPr>
            </a:lvl9pPr>
          </a:lstStyle>
          <a:p>
            <a:pPr marL="0" marR="0" lvl="0" indent="0" algn="l" defTabSz="488950" rtl="0" eaLnBrk="1" fontAlgn="base" latinLnBrk="0" hangingPunct="1">
              <a:lnSpc>
                <a:spcPct val="100000"/>
              </a:lnSpc>
              <a:spcBef>
                <a:spcPct val="0"/>
              </a:spcBef>
              <a:spcAft>
                <a:spcPct val="0"/>
              </a:spcAft>
              <a:buClrTx/>
              <a:buSzTx/>
              <a:buFontTx/>
              <a:buNone/>
              <a:tabLst/>
              <a:defRPr/>
            </a:pPr>
            <a:r>
              <a:rPr kumimoji="0" lang="sv-SE" altLang="sv-SE" sz="15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t>verksamhet</a:t>
            </a:r>
          </a:p>
        </p:txBody>
      </p:sp>
      <p:sp>
        <p:nvSpPr>
          <p:cNvPr id="10" name="textruta 19">
            <a:extLst>
              <a:ext uri="{FF2B5EF4-FFF2-40B4-BE49-F238E27FC236}">
                <a16:creationId xmlns:a16="http://schemas.microsoft.com/office/drawing/2014/main" id="{3A04E752-B5BF-4B2F-849B-FC22F8A06308}"/>
              </a:ext>
            </a:extLst>
          </p:cNvPr>
          <p:cNvSpPr txBox="1">
            <a:spLocks noChangeArrowheads="1"/>
          </p:cNvSpPr>
          <p:nvPr/>
        </p:nvSpPr>
        <p:spPr bwMode="auto">
          <a:xfrm>
            <a:off x="7927976" y="4567239"/>
            <a:ext cx="12398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88950">
              <a:defRPr sz="1900">
                <a:solidFill>
                  <a:schemeClr val="tx1"/>
                </a:solidFill>
                <a:latin typeface="Arial" panose="020B0604020202020204" pitchFamily="34" charset="0"/>
              </a:defRPr>
            </a:lvl1pPr>
            <a:lvl2pPr marL="742950" indent="-285750" defTabSz="488950">
              <a:defRPr sz="1900">
                <a:solidFill>
                  <a:schemeClr val="tx1"/>
                </a:solidFill>
                <a:latin typeface="Arial" panose="020B0604020202020204" pitchFamily="34" charset="0"/>
              </a:defRPr>
            </a:lvl2pPr>
            <a:lvl3pPr marL="1143000" indent="-228600" defTabSz="488950">
              <a:defRPr sz="1900">
                <a:solidFill>
                  <a:schemeClr val="tx1"/>
                </a:solidFill>
                <a:latin typeface="Arial" panose="020B0604020202020204" pitchFamily="34" charset="0"/>
              </a:defRPr>
            </a:lvl3pPr>
            <a:lvl4pPr marL="1600200" indent="-228600" defTabSz="488950">
              <a:defRPr sz="1900">
                <a:solidFill>
                  <a:schemeClr val="tx1"/>
                </a:solidFill>
                <a:latin typeface="Arial" panose="020B0604020202020204" pitchFamily="34" charset="0"/>
              </a:defRPr>
            </a:lvl4pPr>
            <a:lvl5pPr marL="2057400" indent="-228600" defTabSz="488950">
              <a:defRPr sz="1900">
                <a:solidFill>
                  <a:schemeClr val="tx1"/>
                </a:solidFill>
                <a:latin typeface="Arial" panose="020B0604020202020204" pitchFamily="34" charset="0"/>
              </a:defRPr>
            </a:lvl5pPr>
            <a:lvl6pPr marL="2514600" indent="-228600" defTabSz="488950" eaLnBrk="0" fontAlgn="base" hangingPunct="0">
              <a:spcBef>
                <a:spcPct val="0"/>
              </a:spcBef>
              <a:spcAft>
                <a:spcPct val="0"/>
              </a:spcAft>
              <a:defRPr sz="1900">
                <a:solidFill>
                  <a:schemeClr val="tx1"/>
                </a:solidFill>
                <a:latin typeface="Arial" panose="020B0604020202020204" pitchFamily="34" charset="0"/>
              </a:defRPr>
            </a:lvl6pPr>
            <a:lvl7pPr marL="2971800" indent="-228600" defTabSz="488950" eaLnBrk="0" fontAlgn="base" hangingPunct="0">
              <a:spcBef>
                <a:spcPct val="0"/>
              </a:spcBef>
              <a:spcAft>
                <a:spcPct val="0"/>
              </a:spcAft>
              <a:defRPr sz="1900">
                <a:solidFill>
                  <a:schemeClr val="tx1"/>
                </a:solidFill>
                <a:latin typeface="Arial" panose="020B0604020202020204" pitchFamily="34" charset="0"/>
              </a:defRPr>
            </a:lvl7pPr>
            <a:lvl8pPr marL="3429000" indent="-228600" defTabSz="488950" eaLnBrk="0" fontAlgn="base" hangingPunct="0">
              <a:spcBef>
                <a:spcPct val="0"/>
              </a:spcBef>
              <a:spcAft>
                <a:spcPct val="0"/>
              </a:spcAft>
              <a:defRPr sz="1900">
                <a:solidFill>
                  <a:schemeClr val="tx1"/>
                </a:solidFill>
                <a:latin typeface="Arial" panose="020B0604020202020204" pitchFamily="34" charset="0"/>
              </a:defRPr>
            </a:lvl8pPr>
            <a:lvl9pPr marL="3886200" indent="-228600" defTabSz="488950" eaLnBrk="0" fontAlgn="base" hangingPunct="0">
              <a:spcBef>
                <a:spcPct val="0"/>
              </a:spcBef>
              <a:spcAft>
                <a:spcPct val="0"/>
              </a:spcAft>
              <a:defRPr sz="1900">
                <a:solidFill>
                  <a:schemeClr val="tx1"/>
                </a:solidFill>
                <a:latin typeface="Arial" panose="020B0604020202020204" pitchFamily="34" charset="0"/>
              </a:defRPr>
            </a:lvl9pPr>
          </a:lstStyle>
          <a:p>
            <a:pPr marL="0" marR="0" lvl="0" indent="0" algn="l" defTabSz="488950" rtl="0" eaLnBrk="1" fontAlgn="base" latinLnBrk="0" hangingPunct="1">
              <a:lnSpc>
                <a:spcPct val="100000"/>
              </a:lnSpc>
              <a:spcBef>
                <a:spcPct val="0"/>
              </a:spcBef>
              <a:spcAft>
                <a:spcPct val="0"/>
              </a:spcAft>
              <a:buClrTx/>
              <a:buSzTx/>
              <a:buFontTx/>
              <a:buNone/>
              <a:tabLst/>
              <a:defRPr/>
            </a:pPr>
            <a:r>
              <a:rPr kumimoji="0" lang="sv-SE" altLang="sv-SE" sz="15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t>vårdtjänst</a:t>
            </a:r>
          </a:p>
        </p:txBody>
      </p:sp>
      <p:sp>
        <p:nvSpPr>
          <p:cNvPr id="11" name="textruta 20">
            <a:extLst>
              <a:ext uri="{FF2B5EF4-FFF2-40B4-BE49-F238E27FC236}">
                <a16:creationId xmlns:a16="http://schemas.microsoft.com/office/drawing/2014/main" id="{415F8350-CC08-4EC0-BBEF-64B3580551A1}"/>
              </a:ext>
            </a:extLst>
          </p:cNvPr>
          <p:cNvSpPr txBox="1">
            <a:spLocks noChangeArrowheads="1"/>
          </p:cNvSpPr>
          <p:nvPr/>
        </p:nvSpPr>
        <p:spPr bwMode="auto">
          <a:xfrm>
            <a:off x="7724775" y="2132013"/>
            <a:ext cx="6238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88950">
              <a:defRPr sz="1900">
                <a:solidFill>
                  <a:schemeClr val="tx1"/>
                </a:solidFill>
                <a:latin typeface="Arial" panose="020B0604020202020204" pitchFamily="34" charset="0"/>
              </a:defRPr>
            </a:lvl1pPr>
            <a:lvl2pPr marL="742950" indent="-285750" defTabSz="488950">
              <a:defRPr sz="1900">
                <a:solidFill>
                  <a:schemeClr val="tx1"/>
                </a:solidFill>
                <a:latin typeface="Arial" panose="020B0604020202020204" pitchFamily="34" charset="0"/>
              </a:defRPr>
            </a:lvl2pPr>
            <a:lvl3pPr marL="1143000" indent="-228600" defTabSz="488950">
              <a:defRPr sz="1900">
                <a:solidFill>
                  <a:schemeClr val="tx1"/>
                </a:solidFill>
                <a:latin typeface="Arial" panose="020B0604020202020204" pitchFamily="34" charset="0"/>
              </a:defRPr>
            </a:lvl3pPr>
            <a:lvl4pPr marL="1600200" indent="-228600" defTabSz="488950">
              <a:defRPr sz="1900">
                <a:solidFill>
                  <a:schemeClr val="tx1"/>
                </a:solidFill>
                <a:latin typeface="Arial" panose="020B0604020202020204" pitchFamily="34" charset="0"/>
              </a:defRPr>
            </a:lvl4pPr>
            <a:lvl5pPr marL="2057400" indent="-228600" defTabSz="488950">
              <a:defRPr sz="1900">
                <a:solidFill>
                  <a:schemeClr val="tx1"/>
                </a:solidFill>
                <a:latin typeface="Arial" panose="020B0604020202020204" pitchFamily="34" charset="0"/>
              </a:defRPr>
            </a:lvl5pPr>
            <a:lvl6pPr marL="2514600" indent="-228600" defTabSz="488950" eaLnBrk="0" fontAlgn="base" hangingPunct="0">
              <a:spcBef>
                <a:spcPct val="0"/>
              </a:spcBef>
              <a:spcAft>
                <a:spcPct val="0"/>
              </a:spcAft>
              <a:defRPr sz="1900">
                <a:solidFill>
                  <a:schemeClr val="tx1"/>
                </a:solidFill>
                <a:latin typeface="Arial" panose="020B0604020202020204" pitchFamily="34" charset="0"/>
              </a:defRPr>
            </a:lvl6pPr>
            <a:lvl7pPr marL="2971800" indent="-228600" defTabSz="488950" eaLnBrk="0" fontAlgn="base" hangingPunct="0">
              <a:spcBef>
                <a:spcPct val="0"/>
              </a:spcBef>
              <a:spcAft>
                <a:spcPct val="0"/>
              </a:spcAft>
              <a:defRPr sz="1900">
                <a:solidFill>
                  <a:schemeClr val="tx1"/>
                </a:solidFill>
                <a:latin typeface="Arial" panose="020B0604020202020204" pitchFamily="34" charset="0"/>
              </a:defRPr>
            </a:lvl7pPr>
            <a:lvl8pPr marL="3429000" indent="-228600" defTabSz="488950" eaLnBrk="0" fontAlgn="base" hangingPunct="0">
              <a:spcBef>
                <a:spcPct val="0"/>
              </a:spcBef>
              <a:spcAft>
                <a:spcPct val="0"/>
              </a:spcAft>
              <a:defRPr sz="1900">
                <a:solidFill>
                  <a:schemeClr val="tx1"/>
                </a:solidFill>
                <a:latin typeface="Arial" panose="020B0604020202020204" pitchFamily="34" charset="0"/>
              </a:defRPr>
            </a:lvl8pPr>
            <a:lvl9pPr marL="3886200" indent="-228600" defTabSz="488950" eaLnBrk="0" fontAlgn="base" hangingPunct="0">
              <a:spcBef>
                <a:spcPct val="0"/>
              </a:spcBef>
              <a:spcAft>
                <a:spcPct val="0"/>
              </a:spcAft>
              <a:defRPr sz="1900">
                <a:solidFill>
                  <a:schemeClr val="tx1"/>
                </a:solidFill>
                <a:latin typeface="Arial" panose="020B0604020202020204" pitchFamily="34" charset="0"/>
              </a:defRPr>
            </a:lvl9pPr>
          </a:lstStyle>
          <a:p>
            <a:pPr marL="0" marR="0" lvl="0" indent="0" algn="l" defTabSz="488950" rtl="0" eaLnBrk="1" fontAlgn="base" latinLnBrk="0" hangingPunct="1">
              <a:lnSpc>
                <a:spcPct val="100000"/>
              </a:lnSpc>
              <a:spcBef>
                <a:spcPct val="0"/>
              </a:spcBef>
              <a:spcAft>
                <a:spcPct val="0"/>
              </a:spcAft>
              <a:buClrTx/>
              <a:buSzTx/>
              <a:buFontTx/>
              <a:buNone/>
              <a:tabLst/>
              <a:defRPr/>
            </a:pPr>
            <a:r>
              <a:rPr kumimoji="0" lang="sv-SE" altLang="sv-SE" sz="15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t>tjänst</a:t>
            </a:r>
          </a:p>
        </p:txBody>
      </p:sp>
      <p:sp>
        <p:nvSpPr>
          <p:cNvPr id="12" name="textruta 21">
            <a:extLst>
              <a:ext uri="{FF2B5EF4-FFF2-40B4-BE49-F238E27FC236}">
                <a16:creationId xmlns:a16="http://schemas.microsoft.com/office/drawing/2014/main" id="{9E47889E-86CB-488F-9C71-56D7A9073522}"/>
              </a:ext>
            </a:extLst>
          </p:cNvPr>
          <p:cNvSpPr txBox="1">
            <a:spLocks noChangeArrowheads="1"/>
          </p:cNvSpPr>
          <p:nvPr/>
        </p:nvSpPr>
        <p:spPr bwMode="auto">
          <a:xfrm>
            <a:off x="6230938" y="4592638"/>
            <a:ext cx="8255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88950">
              <a:defRPr sz="1900">
                <a:solidFill>
                  <a:schemeClr val="tx1"/>
                </a:solidFill>
                <a:latin typeface="Arial" panose="020B0604020202020204" pitchFamily="34" charset="0"/>
              </a:defRPr>
            </a:lvl1pPr>
            <a:lvl2pPr marL="742950" indent="-285750" defTabSz="488950">
              <a:defRPr sz="1900">
                <a:solidFill>
                  <a:schemeClr val="tx1"/>
                </a:solidFill>
                <a:latin typeface="Arial" panose="020B0604020202020204" pitchFamily="34" charset="0"/>
              </a:defRPr>
            </a:lvl2pPr>
            <a:lvl3pPr marL="1143000" indent="-228600" defTabSz="488950">
              <a:defRPr sz="1900">
                <a:solidFill>
                  <a:schemeClr val="tx1"/>
                </a:solidFill>
                <a:latin typeface="Arial" panose="020B0604020202020204" pitchFamily="34" charset="0"/>
              </a:defRPr>
            </a:lvl3pPr>
            <a:lvl4pPr marL="1600200" indent="-228600" defTabSz="488950">
              <a:defRPr sz="1900">
                <a:solidFill>
                  <a:schemeClr val="tx1"/>
                </a:solidFill>
                <a:latin typeface="Arial" panose="020B0604020202020204" pitchFamily="34" charset="0"/>
              </a:defRPr>
            </a:lvl4pPr>
            <a:lvl5pPr marL="2057400" indent="-228600" defTabSz="488950">
              <a:defRPr sz="1900">
                <a:solidFill>
                  <a:schemeClr val="tx1"/>
                </a:solidFill>
                <a:latin typeface="Arial" panose="020B0604020202020204" pitchFamily="34" charset="0"/>
              </a:defRPr>
            </a:lvl5pPr>
            <a:lvl6pPr marL="2514600" indent="-228600" defTabSz="488950" eaLnBrk="0" fontAlgn="base" hangingPunct="0">
              <a:spcBef>
                <a:spcPct val="0"/>
              </a:spcBef>
              <a:spcAft>
                <a:spcPct val="0"/>
              </a:spcAft>
              <a:defRPr sz="1900">
                <a:solidFill>
                  <a:schemeClr val="tx1"/>
                </a:solidFill>
                <a:latin typeface="Arial" panose="020B0604020202020204" pitchFamily="34" charset="0"/>
              </a:defRPr>
            </a:lvl6pPr>
            <a:lvl7pPr marL="2971800" indent="-228600" defTabSz="488950" eaLnBrk="0" fontAlgn="base" hangingPunct="0">
              <a:spcBef>
                <a:spcPct val="0"/>
              </a:spcBef>
              <a:spcAft>
                <a:spcPct val="0"/>
              </a:spcAft>
              <a:defRPr sz="1900">
                <a:solidFill>
                  <a:schemeClr val="tx1"/>
                </a:solidFill>
                <a:latin typeface="Arial" panose="020B0604020202020204" pitchFamily="34" charset="0"/>
              </a:defRPr>
            </a:lvl7pPr>
            <a:lvl8pPr marL="3429000" indent="-228600" defTabSz="488950" eaLnBrk="0" fontAlgn="base" hangingPunct="0">
              <a:spcBef>
                <a:spcPct val="0"/>
              </a:spcBef>
              <a:spcAft>
                <a:spcPct val="0"/>
              </a:spcAft>
              <a:defRPr sz="1900">
                <a:solidFill>
                  <a:schemeClr val="tx1"/>
                </a:solidFill>
                <a:latin typeface="Arial" panose="020B0604020202020204" pitchFamily="34" charset="0"/>
              </a:defRPr>
            </a:lvl8pPr>
            <a:lvl9pPr marL="3886200" indent="-228600" defTabSz="488950" eaLnBrk="0" fontAlgn="base" hangingPunct="0">
              <a:spcBef>
                <a:spcPct val="0"/>
              </a:spcBef>
              <a:spcAft>
                <a:spcPct val="0"/>
              </a:spcAft>
              <a:defRPr sz="1900">
                <a:solidFill>
                  <a:schemeClr val="tx1"/>
                </a:solidFill>
                <a:latin typeface="Arial" panose="020B0604020202020204" pitchFamily="34" charset="0"/>
              </a:defRPr>
            </a:lvl9pPr>
          </a:lstStyle>
          <a:p>
            <a:pPr marL="0" marR="0" lvl="0" indent="0" algn="l" defTabSz="488950" rtl="0" eaLnBrk="1" fontAlgn="base" latinLnBrk="0" hangingPunct="1">
              <a:lnSpc>
                <a:spcPct val="100000"/>
              </a:lnSpc>
              <a:spcBef>
                <a:spcPct val="0"/>
              </a:spcBef>
              <a:spcAft>
                <a:spcPct val="0"/>
              </a:spcAft>
              <a:buClrTx/>
              <a:buSzTx/>
              <a:buFontTx/>
              <a:buNone/>
              <a:tabLst/>
              <a:defRPr/>
            </a:pPr>
            <a:r>
              <a:rPr kumimoji="0" lang="sv-SE" altLang="sv-SE" sz="15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t>aktivitet</a:t>
            </a:r>
          </a:p>
        </p:txBody>
      </p:sp>
      <p:sp>
        <p:nvSpPr>
          <p:cNvPr id="13" name="textruta 22">
            <a:extLst>
              <a:ext uri="{FF2B5EF4-FFF2-40B4-BE49-F238E27FC236}">
                <a16:creationId xmlns:a16="http://schemas.microsoft.com/office/drawing/2014/main" id="{4431D57C-B721-4A1D-A622-8DF481ADD699}"/>
              </a:ext>
            </a:extLst>
          </p:cNvPr>
          <p:cNvSpPr txBox="1">
            <a:spLocks noChangeArrowheads="1"/>
          </p:cNvSpPr>
          <p:nvPr/>
        </p:nvSpPr>
        <p:spPr bwMode="auto">
          <a:xfrm>
            <a:off x="8509000" y="2132013"/>
            <a:ext cx="6286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88950">
              <a:defRPr sz="1900">
                <a:solidFill>
                  <a:schemeClr val="tx1"/>
                </a:solidFill>
                <a:latin typeface="Arial" panose="020B0604020202020204" pitchFamily="34" charset="0"/>
              </a:defRPr>
            </a:lvl1pPr>
            <a:lvl2pPr marL="742950" indent="-285750" defTabSz="488950">
              <a:defRPr sz="1900">
                <a:solidFill>
                  <a:schemeClr val="tx1"/>
                </a:solidFill>
                <a:latin typeface="Arial" panose="020B0604020202020204" pitchFamily="34" charset="0"/>
              </a:defRPr>
            </a:lvl2pPr>
            <a:lvl3pPr marL="1143000" indent="-228600" defTabSz="488950">
              <a:defRPr sz="1900">
                <a:solidFill>
                  <a:schemeClr val="tx1"/>
                </a:solidFill>
                <a:latin typeface="Arial" panose="020B0604020202020204" pitchFamily="34" charset="0"/>
              </a:defRPr>
            </a:lvl3pPr>
            <a:lvl4pPr marL="1600200" indent="-228600" defTabSz="488950">
              <a:defRPr sz="1900">
                <a:solidFill>
                  <a:schemeClr val="tx1"/>
                </a:solidFill>
                <a:latin typeface="Arial" panose="020B0604020202020204" pitchFamily="34" charset="0"/>
              </a:defRPr>
            </a:lvl4pPr>
            <a:lvl5pPr marL="2057400" indent="-228600" defTabSz="488950">
              <a:defRPr sz="1900">
                <a:solidFill>
                  <a:schemeClr val="tx1"/>
                </a:solidFill>
                <a:latin typeface="Arial" panose="020B0604020202020204" pitchFamily="34" charset="0"/>
              </a:defRPr>
            </a:lvl5pPr>
            <a:lvl6pPr marL="2514600" indent="-228600" defTabSz="488950" eaLnBrk="0" fontAlgn="base" hangingPunct="0">
              <a:spcBef>
                <a:spcPct val="0"/>
              </a:spcBef>
              <a:spcAft>
                <a:spcPct val="0"/>
              </a:spcAft>
              <a:defRPr sz="1900">
                <a:solidFill>
                  <a:schemeClr val="tx1"/>
                </a:solidFill>
                <a:latin typeface="Arial" panose="020B0604020202020204" pitchFamily="34" charset="0"/>
              </a:defRPr>
            </a:lvl6pPr>
            <a:lvl7pPr marL="2971800" indent="-228600" defTabSz="488950" eaLnBrk="0" fontAlgn="base" hangingPunct="0">
              <a:spcBef>
                <a:spcPct val="0"/>
              </a:spcBef>
              <a:spcAft>
                <a:spcPct val="0"/>
              </a:spcAft>
              <a:defRPr sz="1900">
                <a:solidFill>
                  <a:schemeClr val="tx1"/>
                </a:solidFill>
                <a:latin typeface="Arial" panose="020B0604020202020204" pitchFamily="34" charset="0"/>
              </a:defRPr>
            </a:lvl7pPr>
            <a:lvl8pPr marL="3429000" indent="-228600" defTabSz="488950" eaLnBrk="0" fontAlgn="base" hangingPunct="0">
              <a:spcBef>
                <a:spcPct val="0"/>
              </a:spcBef>
              <a:spcAft>
                <a:spcPct val="0"/>
              </a:spcAft>
              <a:defRPr sz="1900">
                <a:solidFill>
                  <a:schemeClr val="tx1"/>
                </a:solidFill>
                <a:latin typeface="Arial" panose="020B0604020202020204" pitchFamily="34" charset="0"/>
              </a:defRPr>
            </a:lvl8pPr>
            <a:lvl9pPr marL="3886200" indent="-228600" defTabSz="488950" eaLnBrk="0" fontAlgn="base" hangingPunct="0">
              <a:spcBef>
                <a:spcPct val="0"/>
              </a:spcBef>
              <a:spcAft>
                <a:spcPct val="0"/>
              </a:spcAft>
              <a:defRPr sz="1900">
                <a:solidFill>
                  <a:schemeClr val="tx1"/>
                </a:solidFill>
                <a:latin typeface="Arial" panose="020B0604020202020204" pitchFamily="34" charset="0"/>
              </a:defRPr>
            </a:lvl9pPr>
          </a:lstStyle>
          <a:p>
            <a:pPr marL="0" marR="0" lvl="0" indent="0" algn="l" defTabSz="488950" rtl="0" eaLnBrk="1" fontAlgn="base" latinLnBrk="0" hangingPunct="1">
              <a:lnSpc>
                <a:spcPct val="100000"/>
              </a:lnSpc>
              <a:spcBef>
                <a:spcPct val="0"/>
              </a:spcBef>
              <a:spcAft>
                <a:spcPct val="0"/>
              </a:spcAft>
              <a:buClrTx/>
              <a:buSzTx/>
              <a:buFontTx/>
              <a:buNone/>
              <a:tabLst/>
              <a:defRPr/>
            </a:pPr>
            <a:r>
              <a:rPr kumimoji="0" lang="sv-SE" altLang="sv-SE" sz="15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t>(vara)</a:t>
            </a:r>
          </a:p>
        </p:txBody>
      </p:sp>
      <p:cxnSp>
        <p:nvCxnSpPr>
          <p:cNvPr id="14" name="Rak koppling 13">
            <a:extLst>
              <a:ext uri="{FF2B5EF4-FFF2-40B4-BE49-F238E27FC236}">
                <a16:creationId xmlns:a16="http://schemas.microsoft.com/office/drawing/2014/main" id="{55967EC0-8CD9-4405-8A43-4BEEF54804C9}"/>
              </a:ext>
            </a:extLst>
          </p:cNvPr>
          <p:cNvCxnSpPr>
            <a:cxnSpLocks/>
            <a:endCxn id="11" idx="2"/>
          </p:cNvCxnSpPr>
          <p:nvPr/>
        </p:nvCxnSpPr>
        <p:spPr>
          <a:xfrm flipH="1" flipV="1">
            <a:off x="8037513" y="2455864"/>
            <a:ext cx="1052512" cy="1114425"/>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5" name="Rak koppling 14">
            <a:extLst>
              <a:ext uri="{FF2B5EF4-FFF2-40B4-BE49-F238E27FC236}">
                <a16:creationId xmlns:a16="http://schemas.microsoft.com/office/drawing/2014/main" id="{FFE46D0F-820F-4FE2-8915-531BD0C0C806}"/>
              </a:ext>
            </a:extLst>
          </p:cNvPr>
          <p:cNvCxnSpPr>
            <a:cxnSpLocks/>
            <a:stCxn id="11" idx="2"/>
            <a:endCxn id="12" idx="0"/>
          </p:cNvCxnSpPr>
          <p:nvPr/>
        </p:nvCxnSpPr>
        <p:spPr>
          <a:xfrm flipH="1">
            <a:off x="6643689" y="2455864"/>
            <a:ext cx="1393825" cy="2136775"/>
          </a:xfrm>
          <a:prstGeom prst="line">
            <a:avLst/>
          </a:prstGeom>
          <a:ln w="127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textruta 15">
            <a:extLst>
              <a:ext uri="{FF2B5EF4-FFF2-40B4-BE49-F238E27FC236}">
                <a16:creationId xmlns:a16="http://schemas.microsoft.com/office/drawing/2014/main" id="{5FE61976-923B-4725-9055-04D1C5D7EDE6}"/>
              </a:ext>
            </a:extLst>
          </p:cNvPr>
          <p:cNvSpPr txBox="1"/>
          <p:nvPr/>
        </p:nvSpPr>
        <p:spPr>
          <a:xfrm rot="18178096">
            <a:off x="6926264" y="3054351"/>
            <a:ext cx="1068387" cy="207963"/>
          </a:xfrm>
          <a:prstGeom prst="rect">
            <a:avLst/>
          </a:prstGeom>
          <a:noFill/>
        </p:spPr>
        <p:txBody>
          <a:bodyPr>
            <a:spAutoFit/>
          </a:bodyPr>
          <a:lstStyle/>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kan erbjudas i form av</a:t>
            </a:r>
          </a:p>
        </p:txBody>
      </p:sp>
      <p:sp>
        <p:nvSpPr>
          <p:cNvPr id="17" name="textruta 16">
            <a:extLst>
              <a:ext uri="{FF2B5EF4-FFF2-40B4-BE49-F238E27FC236}">
                <a16:creationId xmlns:a16="http://schemas.microsoft.com/office/drawing/2014/main" id="{239F287A-1AB0-4909-9F2F-789AD93AC55F}"/>
              </a:ext>
            </a:extLst>
          </p:cNvPr>
          <p:cNvSpPr txBox="1"/>
          <p:nvPr/>
        </p:nvSpPr>
        <p:spPr>
          <a:xfrm>
            <a:off x="2430464" y="2017713"/>
            <a:ext cx="1100137" cy="322262"/>
          </a:xfrm>
          <a:prstGeom prst="rect">
            <a:avLst/>
          </a:prstGeom>
          <a:noFill/>
        </p:spPr>
        <p:txBody>
          <a:bodyPr>
            <a:spAutoFit/>
          </a:bodyPr>
          <a:lstStyle/>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kan bedriva hälso- och sjukvård på uppdrag av</a:t>
            </a:r>
          </a:p>
        </p:txBody>
      </p:sp>
      <p:cxnSp>
        <p:nvCxnSpPr>
          <p:cNvPr id="18" name="Rak pilkoppling 17">
            <a:extLst>
              <a:ext uri="{FF2B5EF4-FFF2-40B4-BE49-F238E27FC236}">
                <a16:creationId xmlns:a16="http://schemas.microsoft.com/office/drawing/2014/main" id="{B66C0302-FA9E-4412-87ED-5DCB040C2488}"/>
              </a:ext>
            </a:extLst>
          </p:cNvPr>
          <p:cNvCxnSpPr>
            <a:cxnSpLocks/>
            <a:stCxn id="5" idx="2"/>
            <a:endCxn id="8" idx="0"/>
          </p:cNvCxnSpPr>
          <p:nvPr/>
        </p:nvCxnSpPr>
        <p:spPr>
          <a:xfrm>
            <a:off x="2876551" y="1446214"/>
            <a:ext cx="93663" cy="1057275"/>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9" name="Rak pilkoppling 18">
            <a:extLst>
              <a:ext uri="{FF2B5EF4-FFF2-40B4-BE49-F238E27FC236}">
                <a16:creationId xmlns:a16="http://schemas.microsoft.com/office/drawing/2014/main" id="{841A1F1B-0B06-42BE-8249-7027A024338E}"/>
              </a:ext>
            </a:extLst>
          </p:cNvPr>
          <p:cNvCxnSpPr>
            <a:cxnSpLocks/>
            <a:stCxn id="6" idx="1"/>
            <a:endCxn id="5" idx="3"/>
          </p:cNvCxnSpPr>
          <p:nvPr/>
        </p:nvCxnSpPr>
        <p:spPr>
          <a:xfrm flipH="1" flipV="1">
            <a:off x="3386138" y="1284289"/>
            <a:ext cx="2347912" cy="1150937"/>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0" name="textruta 19">
            <a:extLst>
              <a:ext uri="{FF2B5EF4-FFF2-40B4-BE49-F238E27FC236}">
                <a16:creationId xmlns:a16="http://schemas.microsoft.com/office/drawing/2014/main" id="{03A382D7-DBA6-4466-BE93-463CDDCD9726}"/>
              </a:ext>
            </a:extLst>
          </p:cNvPr>
          <p:cNvSpPr txBox="1"/>
          <p:nvPr/>
        </p:nvSpPr>
        <p:spPr>
          <a:xfrm rot="1530337">
            <a:off x="4011613" y="1703388"/>
            <a:ext cx="1173162" cy="207962"/>
          </a:xfrm>
          <a:prstGeom prst="rect">
            <a:avLst/>
          </a:prstGeom>
          <a:noFill/>
        </p:spPr>
        <p:txBody>
          <a:bodyPr>
            <a:spAutoFit/>
          </a:bodyPr>
          <a:lstStyle/>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ansvarar för att det finns</a:t>
            </a:r>
          </a:p>
        </p:txBody>
      </p:sp>
      <p:cxnSp>
        <p:nvCxnSpPr>
          <p:cNvPr id="21" name="Koppling: vinklad 20">
            <a:extLst>
              <a:ext uri="{FF2B5EF4-FFF2-40B4-BE49-F238E27FC236}">
                <a16:creationId xmlns:a16="http://schemas.microsoft.com/office/drawing/2014/main" id="{2AE910E6-7572-45AE-81CE-206FDFFA2223}"/>
              </a:ext>
            </a:extLst>
          </p:cNvPr>
          <p:cNvCxnSpPr>
            <a:cxnSpLocks/>
          </p:cNvCxnSpPr>
          <p:nvPr/>
        </p:nvCxnSpPr>
        <p:spPr>
          <a:xfrm rot="5400000">
            <a:off x="7888288" y="1614488"/>
            <a:ext cx="646113" cy="388938"/>
          </a:xfrm>
          <a:prstGeom prst="bentConnector3">
            <a:avLst>
              <a:gd name="adj1" fmla="val 50000"/>
            </a:avLst>
          </a:prstGeom>
          <a:ln w="12700">
            <a:solidFill>
              <a:srgbClr val="00CC00"/>
            </a:solidFill>
          </a:ln>
        </p:spPr>
        <p:style>
          <a:lnRef idx="1">
            <a:schemeClr val="accent1"/>
          </a:lnRef>
          <a:fillRef idx="0">
            <a:schemeClr val="accent1"/>
          </a:fillRef>
          <a:effectRef idx="0">
            <a:schemeClr val="accent1"/>
          </a:effectRef>
          <a:fontRef idx="minor">
            <a:schemeClr val="tx1"/>
          </a:fontRef>
        </p:style>
      </p:cxnSp>
      <p:cxnSp>
        <p:nvCxnSpPr>
          <p:cNvPr id="22" name="Koppling: vinklad 21">
            <a:extLst>
              <a:ext uri="{FF2B5EF4-FFF2-40B4-BE49-F238E27FC236}">
                <a16:creationId xmlns:a16="http://schemas.microsoft.com/office/drawing/2014/main" id="{93A6C33C-B7C5-4690-A743-180668B86FBB}"/>
              </a:ext>
            </a:extLst>
          </p:cNvPr>
          <p:cNvCxnSpPr>
            <a:cxnSpLocks/>
          </p:cNvCxnSpPr>
          <p:nvPr/>
        </p:nvCxnSpPr>
        <p:spPr>
          <a:xfrm rot="16200000" flipH="1">
            <a:off x="8281988" y="1609726"/>
            <a:ext cx="646113" cy="398462"/>
          </a:xfrm>
          <a:prstGeom prst="bentConnector3">
            <a:avLst>
              <a:gd name="adj1" fmla="val 50000"/>
            </a:avLst>
          </a:prstGeom>
          <a:ln w="12700">
            <a:solidFill>
              <a:srgbClr val="00CC00"/>
            </a:solidFill>
          </a:ln>
        </p:spPr>
        <p:style>
          <a:lnRef idx="1">
            <a:schemeClr val="accent1"/>
          </a:lnRef>
          <a:fillRef idx="0">
            <a:schemeClr val="accent1"/>
          </a:fillRef>
          <a:effectRef idx="0">
            <a:schemeClr val="accent1"/>
          </a:effectRef>
          <a:fontRef idx="minor">
            <a:schemeClr val="tx1"/>
          </a:fontRef>
        </p:style>
      </p:cxnSp>
      <p:sp>
        <p:nvSpPr>
          <p:cNvPr id="23" name="textruta 22">
            <a:extLst>
              <a:ext uri="{FF2B5EF4-FFF2-40B4-BE49-F238E27FC236}">
                <a16:creationId xmlns:a16="http://schemas.microsoft.com/office/drawing/2014/main" id="{7ABFAEFD-576A-49F2-A771-AF2373A4ABC2}"/>
              </a:ext>
            </a:extLst>
          </p:cNvPr>
          <p:cNvSpPr txBox="1"/>
          <p:nvPr/>
        </p:nvSpPr>
        <p:spPr>
          <a:xfrm>
            <a:off x="7297739" y="2311400"/>
            <a:ext cx="1165225" cy="323850"/>
          </a:xfrm>
          <a:prstGeom prst="rect">
            <a:avLst/>
          </a:prstGeom>
          <a:noFill/>
        </p:spPr>
        <p:txBody>
          <a:bodyPr>
            <a:spAutoFit/>
          </a:bodyPr>
          <a:lstStyle/>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aktivitet </a:t>
            </a:r>
            <a:r>
              <a:rPr kumimoji="0" lang="sv-SE" sz="750" b="0" i="0" u="none" strike="noStrike" kern="1200" cap="none" spc="0" normalizeH="0" baseline="0" noProof="0">
                <a:ln>
                  <a:noFill/>
                </a:ln>
                <a:solidFill>
                  <a:prstClr val="black"/>
                </a:solidFill>
                <a:effectLst/>
                <a:uLnTx/>
                <a:uFillTx/>
                <a:latin typeface="Calibri" panose="020F0502020204030204" pitchFamily="34" charset="0"/>
                <a:ea typeface="+mn-ea"/>
                <a:cs typeface="Times New Roman" panose="02020603050405020304" pitchFamily="18" charset="0"/>
              </a:rPr>
              <a:t>som erbjuds för att tillgodose ett behov</a:t>
            </a:r>
          </a:p>
        </p:txBody>
      </p:sp>
      <p:sp>
        <p:nvSpPr>
          <p:cNvPr id="24" name="textruta 23">
            <a:extLst>
              <a:ext uri="{FF2B5EF4-FFF2-40B4-BE49-F238E27FC236}">
                <a16:creationId xmlns:a16="http://schemas.microsoft.com/office/drawing/2014/main" id="{7376FD2E-E59E-41CE-97D5-ECE15C29267E}"/>
              </a:ext>
            </a:extLst>
          </p:cNvPr>
          <p:cNvSpPr txBox="1"/>
          <p:nvPr/>
        </p:nvSpPr>
        <p:spPr>
          <a:xfrm>
            <a:off x="7545389" y="4762501"/>
            <a:ext cx="2306637" cy="984885"/>
          </a:xfrm>
          <a:prstGeom prst="rect">
            <a:avLst/>
          </a:prstGeom>
          <a:noFill/>
        </p:spPr>
        <p:txBody>
          <a:bodyPr>
            <a:spAutoFit/>
          </a:bodyPr>
          <a:lstStyle/>
          <a:p>
            <a:pPr defTabSz="489867" fontAlgn="base">
              <a:spcBef>
                <a:spcPct val="0"/>
              </a:spcBef>
              <a:spcAft>
                <a:spcPct val="0"/>
              </a:spcAft>
              <a:defRPr/>
            </a:pPr>
            <a:r>
              <a:rPr lang="sv-SE" sz="750" b="0" i="0">
                <a:solidFill>
                  <a:srgbClr val="172B4D"/>
                </a:solidFill>
                <a:effectLst/>
                <a:latin typeface="Calibri" panose="020F0502020204030204" pitchFamily="34" charset="0"/>
                <a:cs typeface="Calibri" panose="020F0502020204030204" pitchFamily="34" charset="0"/>
              </a:rPr>
              <a:t>samlingen av alla varor och tjänster som erbjuds av organisation för att tillgodose behov </a:t>
            </a:r>
          </a:p>
          <a:p>
            <a:pPr marL="0" marR="0" lvl="0" indent="0" algn="l" defTabSz="489867" rtl="0" eaLnBrk="1" fontAlgn="base" latinLnBrk="0" hangingPunct="1">
              <a:lnSpc>
                <a:spcPct val="100000"/>
              </a:lnSpc>
              <a:spcBef>
                <a:spcPct val="0"/>
              </a:spcBef>
              <a:spcAft>
                <a:spcPct val="0"/>
              </a:spcAft>
              <a:buClrTx/>
              <a:buSzTx/>
              <a:buFontTx/>
              <a:buNone/>
              <a:tabLst/>
              <a:defRPr/>
            </a:pPr>
            <a:endParaRPr kumimoji="0" lang="sv-SE" sz="450" b="0" i="0" u="none" strike="noStrike" kern="1200" cap="none" spc="0" normalizeH="0" baseline="0" noProof="0">
              <a:ln>
                <a:noFill/>
              </a:ln>
              <a:solidFill>
                <a:prstClr val="black"/>
              </a:solidFill>
              <a:effectLst/>
              <a:uLnTx/>
              <a:uFillTx/>
              <a:latin typeface="Calibri" panose="020F0502020204030204"/>
              <a:ea typeface="+mn-ea"/>
              <a:cs typeface="Arial" charset="0"/>
            </a:endParaRPr>
          </a:p>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För att kunna erbjuda tjänsten behövs resurser av olika slag såsom kompetens, utrustning och tillgängliga lokaler. Exempel på vårdtjänst är kognitiv beteendeterapi, magnetkameraundersökning, strålbehandling, bakteriell odling.</a:t>
            </a:r>
          </a:p>
        </p:txBody>
      </p:sp>
      <p:sp>
        <p:nvSpPr>
          <p:cNvPr id="25" name="textruta 24">
            <a:extLst>
              <a:ext uri="{FF2B5EF4-FFF2-40B4-BE49-F238E27FC236}">
                <a16:creationId xmlns:a16="http://schemas.microsoft.com/office/drawing/2014/main" id="{C729BD27-C93D-4726-B418-84C4A61AFB20}"/>
              </a:ext>
            </a:extLst>
          </p:cNvPr>
          <p:cNvSpPr txBox="1"/>
          <p:nvPr/>
        </p:nvSpPr>
        <p:spPr>
          <a:xfrm>
            <a:off x="5807075" y="4781550"/>
            <a:ext cx="1428750" cy="439738"/>
          </a:xfrm>
          <a:prstGeom prst="rect">
            <a:avLst/>
          </a:prstGeom>
          <a:noFill/>
        </p:spPr>
        <p:txBody>
          <a:bodyPr>
            <a:spAutoFit/>
          </a:bodyPr>
          <a:lstStyle/>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något som utförs av någon eller något och som är inriktat på visst resultat</a:t>
            </a:r>
          </a:p>
        </p:txBody>
      </p:sp>
      <p:sp>
        <p:nvSpPr>
          <p:cNvPr id="26" name="textruta 25">
            <a:extLst>
              <a:ext uri="{FF2B5EF4-FFF2-40B4-BE49-F238E27FC236}">
                <a16:creationId xmlns:a16="http://schemas.microsoft.com/office/drawing/2014/main" id="{ED8B3285-64AC-45B2-8720-F8262CB04BF8}"/>
              </a:ext>
            </a:extLst>
          </p:cNvPr>
          <p:cNvSpPr txBox="1"/>
          <p:nvPr/>
        </p:nvSpPr>
        <p:spPr>
          <a:xfrm>
            <a:off x="2263775" y="1325563"/>
            <a:ext cx="1436688" cy="438150"/>
          </a:xfrm>
          <a:prstGeom prst="rect">
            <a:avLst/>
          </a:prstGeom>
          <a:noFill/>
        </p:spPr>
        <p:txBody>
          <a:bodyPr>
            <a:spAutoFit/>
          </a:bodyPr>
          <a:lstStyle/>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region eller kommun som ansvarar för att erbjuda hälso- och sjukvård (HSL)</a:t>
            </a:r>
          </a:p>
        </p:txBody>
      </p:sp>
      <p:cxnSp>
        <p:nvCxnSpPr>
          <p:cNvPr id="27" name="Koppling: vinklad 26">
            <a:extLst>
              <a:ext uri="{FF2B5EF4-FFF2-40B4-BE49-F238E27FC236}">
                <a16:creationId xmlns:a16="http://schemas.microsoft.com/office/drawing/2014/main" id="{ABD363D5-DA2E-47C4-88E9-A7B16A87C0D9}"/>
              </a:ext>
            </a:extLst>
          </p:cNvPr>
          <p:cNvCxnSpPr>
            <a:cxnSpLocks/>
            <a:stCxn id="9" idx="2"/>
            <a:endCxn id="12" idx="0"/>
          </p:cNvCxnSpPr>
          <p:nvPr/>
        </p:nvCxnSpPr>
        <p:spPr>
          <a:xfrm rot="16200000" flipH="1">
            <a:off x="4763295" y="2712245"/>
            <a:ext cx="582613" cy="3178175"/>
          </a:xfrm>
          <a:prstGeom prst="bentConnector3">
            <a:avLst>
              <a:gd name="adj1" fmla="val 50000"/>
            </a:avLst>
          </a:prstGeom>
          <a:ln w="12700">
            <a:solidFill>
              <a:srgbClr val="00CC00"/>
            </a:solidFill>
          </a:ln>
        </p:spPr>
        <p:style>
          <a:lnRef idx="1">
            <a:schemeClr val="accent1"/>
          </a:lnRef>
          <a:fillRef idx="0">
            <a:schemeClr val="accent1"/>
          </a:fillRef>
          <a:effectRef idx="0">
            <a:schemeClr val="accent1"/>
          </a:effectRef>
          <a:fontRef idx="minor">
            <a:schemeClr val="tx1"/>
          </a:fontRef>
        </p:style>
      </p:cxnSp>
      <p:cxnSp>
        <p:nvCxnSpPr>
          <p:cNvPr id="28" name="Rak koppling 27">
            <a:extLst>
              <a:ext uri="{FF2B5EF4-FFF2-40B4-BE49-F238E27FC236}">
                <a16:creationId xmlns:a16="http://schemas.microsoft.com/office/drawing/2014/main" id="{E34F3462-36B5-4D1E-8EB9-CB0570E893F8}"/>
              </a:ext>
            </a:extLst>
          </p:cNvPr>
          <p:cNvCxnSpPr>
            <a:cxnSpLocks/>
          </p:cNvCxnSpPr>
          <p:nvPr/>
        </p:nvCxnSpPr>
        <p:spPr>
          <a:xfrm>
            <a:off x="6523038" y="4310064"/>
            <a:ext cx="0" cy="276225"/>
          </a:xfrm>
          <a:prstGeom prst="line">
            <a:avLst/>
          </a:prstGeom>
          <a:ln w="12700">
            <a:solidFill>
              <a:srgbClr val="00CC00"/>
            </a:solidFill>
          </a:ln>
        </p:spPr>
        <p:style>
          <a:lnRef idx="1">
            <a:schemeClr val="accent1"/>
          </a:lnRef>
          <a:fillRef idx="0">
            <a:schemeClr val="accent1"/>
          </a:fillRef>
          <a:effectRef idx="0">
            <a:schemeClr val="accent1"/>
          </a:effectRef>
          <a:fontRef idx="minor">
            <a:schemeClr val="tx1"/>
          </a:fontRef>
        </p:style>
      </p:cxnSp>
      <p:sp>
        <p:nvSpPr>
          <p:cNvPr id="29" name="textruta 28">
            <a:extLst>
              <a:ext uri="{FF2B5EF4-FFF2-40B4-BE49-F238E27FC236}">
                <a16:creationId xmlns:a16="http://schemas.microsoft.com/office/drawing/2014/main" id="{D3CD3B47-3185-4215-856C-5071A18E6C77}"/>
              </a:ext>
            </a:extLst>
          </p:cNvPr>
          <p:cNvSpPr txBox="1"/>
          <p:nvPr/>
        </p:nvSpPr>
        <p:spPr>
          <a:xfrm>
            <a:off x="2109788" y="2698750"/>
            <a:ext cx="1966912" cy="554038"/>
          </a:xfrm>
          <a:prstGeom prst="rect">
            <a:avLst/>
          </a:prstGeom>
          <a:noFill/>
        </p:spPr>
        <p:txBody>
          <a:bodyPr>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srgbClr val="382819"/>
                </a:solidFill>
                <a:effectLst/>
                <a:uLnTx/>
                <a:uFillTx/>
                <a:latin typeface="Arial" charset="0"/>
                <a:ea typeface="+mn-ea"/>
                <a:cs typeface="Arial" charset="0"/>
              </a:rPr>
              <a:t>statlig myndighet, region, kommun, annan juridisk person eller enskild näringsidkare som bedriver hälso- och sjukvårdsverksamhet</a:t>
            </a:r>
          </a:p>
        </p:txBody>
      </p:sp>
      <p:sp>
        <p:nvSpPr>
          <p:cNvPr id="30" name="textruta 29">
            <a:extLst>
              <a:ext uri="{FF2B5EF4-FFF2-40B4-BE49-F238E27FC236}">
                <a16:creationId xmlns:a16="http://schemas.microsoft.com/office/drawing/2014/main" id="{F7D7113A-78AC-439B-B762-DEF778C9D9DC}"/>
              </a:ext>
            </a:extLst>
          </p:cNvPr>
          <p:cNvSpPr txBox="1"/>
          <p:nvPr/>
        </p:nvSpPr>
        <p:spPr>
          <a:xfrm>
            <a:off x="1957388" y="3894139"/>
            <a:ext cx="3700462" cy="1489075"/>
          </a:xfrm>
          <a:prstGeom prst="rect">
            <a:avLst/>
          </a:prstGeom>
          <a:noFill/>
        </p:spPr>
        <p:txBody>
          <a:bodyPr>
            <a:spAutoFit/>
          </a:bodyPr>
          <a:lstStyle>
            <a:defPPr>
              <a:defRPr lang="sv-SE"/>
            </a:defPPr>
            <a:lvl1pPr defTabSz="653156">
              <a:defRPr sz="857">
                <a:solidFill>
                  <a:prstClr val="black"/>
                </a:solidFill>
                <a:latin typeface="Calibri" panose="020F0502020204030204"/>
              </a:defRPr>
            </a:lvl1pPr>
          </a:lstStyle>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arbete som fortlöpande utförs i linje med viss övergripande inriktning</a:t>
            </a:r>
          </a:p>
          <a:p>
            <a:pPr marL="0" marR="0" lvl="0" indent="0" algn="l" defTabSz="489867" rtl="0" eaLnBrk="1" fontAlgn="base" latinLnBrk="0" hangingPunct="1">
              <a:lnSpc>
                <a:spcPct val="100000"/>
              </a:lnSpc>
              <a:spcBef>
                <a:spcPct val="0"/>
              </a:spcBef>
              <a:spcAft>
                <a:spcPct val="0"/>
              </a:spcAft>
              <a:buClrTx/>
              <a:buSzTx/>
              <a:buFontTx/>
              <a:buNone/>
              <a:tabLst/>
              <a:defRPr/>
            </a:pPr>
            <a:endParaRPr kumimoji="0" lang="sv-SE" sz="450" b="0" i="0" u="none" strike="noStrike" kern="1200" cap="none" spc="0" normalizeH="0" baseline="0" noProof="0">
              <a:ln>
                <a:noFill/>
              </a:ln>
              <a:solidFill>
                <a:prstClr val="black"/>
              </a:solidFill>
              <a:effectLst/>
              <a:uLnTx/>
              <a:uFillTx/>
              <a:latin typeface="Calibri" panose="020F0502020204030204"/>
              <a:ea typeface="+mn-ea"/>
              <a:cs typeface="Arial" charset="0"/>
            </a:endParaRPr>
          </a:p>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Inom en viss organisatorisk enhet utför man en rad aktiviteter. Enheterna kan, inom samma verksamhet, också ha specialiserat sig på vissa typer av aktiviteter. Vissa utför undersökningen X, medan andra inte gör det.</a:t>
            </a:r>
          </a:p>
          <a:p>
            <a:pPr marL="0" marR="0" lvl="0" indent="0" algn="l" defTabSz="489867" rtl="0" eaLnBrk="1" fontAlgn="base" latinLnBrk="0" hangingPunct="1">
              <a:lnSpc>
                <a:spcPct val="100000"/>
              </a:lnSpc>
              <a:spcBef>
                <a:spcPct val="0"/>
              </a:spcBef>
              <a:spcAft>
                <a:spcPct val="0"/>
              </a:spcAft>
              <a:buClrTx/>
              <a:buSzTx/>
              <a:buFontTx/>
              <a:buNone/>
              <a:tabLst/>
              <a:defRPr/>
            </a:pPr>
            <a:endParaRPr kumimoji="0" lang="sv-SE" sz="375" b="0" i="0" u="none" strike="noStrike" kern="1200" cap="none" spc="0" normalizeH="0" baseline="0" noProof="0">
              <a:ln>
                <a:noFill/>
              </a:ln>
              <a:solidFill>
                <a:prstClr val="black"/>
              </a:solidFill>
              <a:effectLst/>
              <a:uLnTx/>
              <a:uFillTx/>
              <a:latin typeface="Calibri" panose="020F0502020204030204"/>
              <a:ea typeface="+mn-ea"/>
              <a:cs typeface="Arial" charset="0"/>
            </a:endParaRPr>
          </a:p>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Inom olika verksamheter kan man utföra samma slags aktivitet. Aktiviteten ”preventivmedelsrådgivning” utförs inom både barnmorske- och gynekologiverksamhet.</a:t>
            </a:r>
          </a:p>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Verksamheter kan vara av olika slag, såsom öron-, näs- och halssjukvård, mödrahälsovård och psykologverksamhet. Inom en verksamhet kan olika vårdtjänster erbjudas. Inom öron-, näs- och halssjukvård kan t.ex. tonsilloperation eller operation på hörselgångar erbjudas.</a:t>
            </a:r>
          </a:p>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Verksamhet kan finnas på olika specialiseringsnivåer, såsom ortopedi och handkirurgi.</a:t>
            </a:r>
          </a:p>
          <a:p>
            <a:pPr marL="0" marR="0" lvl="0" indent="0" algn="l" defTabSz="489867" rtl="0" eaLnBrk="1" fontAlgn="base" latinLnBrk="0" hangingPunct="1">
              <a:lnSpc>
                <a:spcPct val="100000"/>
              </a:lnSpc>
              <a:spcBef>
                <a:spcPct val="0"/>
              </a:spcBef>
              <a:spcAft>
                <a:spcPct val="0"/>
              </a:spcAft>
              <a:buClrTx/>
              <a:buSzTx/>
              <a:buFontTx/>
              <a:buNone/>
              <a:tabLst/>
              <a:defRPr/>
            </a:pPr>
            <a:r>
              <a:rPr kumimoji="0" lang="sv-SE" sz="750" b="0" i="0" u="none" strike="noStrike" kern="1200" cap="none" spc="0" normalizeH="0" baseline="0" noProof="0">
                <a:ln>
                  <a:noFill/>
                </a:ln>
                <a:solidFill>
                  <a:prstClr val="black"/>
                </a:solidFill>
                <a:effectLst/>
                <a:uLnTx/>
                <a:uFillTx/>
                <a:latin typeface="Calibri" panose="020F0502020204030204"/>
                <a:ea typeface="+mn-ea"/>
                <a:cs typeface="Arial" charset="0"/>
              </a:rPr>
              <a:t>Verksamhet är på en övergripande nivå jämfört med begreppet vårdtjänst.</a:t>
            </a:r>
          </a:p>
        </p:txBody>
      </p:sp>
      <p:cxnSp>
        <p:nvCxnSpPr>
          <p:cNvPr id="31" name="Koppling: vinklad 30">
            <a:extLst>
              <a:ext uri="{FF2B5EF4-FFF2-40B4-BE49-F238E27FC236}">
                <a16:creationId xmlns:a16="http://schemas.microsoft.com/office/drawing/2014/main" id="{6447D7FB-266B-480A-992A-EB63E5A34E8F}"/>
              </a:ext>
            </a:extLst>
          </p:cNvPr>
          <p:cNvCxnSpPr>
            <a:cxnSpLocks/>
          </p:cNvCxnSpPr>
          <p:nvPr/>
        </p:nvCxnSpPr>
        <p:spPr>
          <a:xfrm rot="16200000" flipH="1">
            <a:off x="6415882" y="2586832"/>
            <a:ext cx="1993900" cy="1966913"/>
          </a:xfrm>
          <a:prstGeom prst="bentConnector3">
            <a:avLst>
              <a:gd name="adj1" fmla="val 50000"/>
            </a:avLst>
          </a:prstGeom>
          <a:ln w="12700">
            <a:solidFill>
              <a:srgbClr val="00CC00"/>
            </a:solidFill>
          </a:ln>
        </p:spPr>
        <p:style>
          <a:lnRef idx="1">
            <a:schemeClr val="accent1"/>
          </a:lnRef>
          <a:fillRef idx="0">
            <a:schemeClr val="accent1"/>
          </a:fillRef>
          <a:effectRef idx="0">
            <a:schemeClr val="accent1"/>
          </a:effectRef>
          <a:fontRef idx="minor">
            <a:schemeClr val="tx1"/>
          </a:fontRef>
        </p:style>
      </p:cxnSp>
      <p:cxnSp>
        <p:nvCxnSpPr>
          <p:cNvPr id="32" name="Rak koppling 31">
            <a:extLst>
              <a:ext uri="{FF2B5EF4-FFF2-40B4-BE49-F238E27FC236}">
                <a16:creationId xmlns:a16="http://schemas.microsoft.com/office/drawing/2014/main" id="{E6845537-1449-42F6-B918-7770C684B4AB}"/>
              </a:ext>
            </a:extLst>
          </p:cNvPr>
          <p:cNvCxnSpPr>
            <a:cxnSpLocks/>
          </p:cNvCxnSpPr>
          <p:nvPr/>
        </p:nvCxnSpPr>
        <p:spPr>
          <a:xfrm>
            <a:off x="8270875" y="3584576"/>
            <a:ext cx="0" cy="982663"/>
          </a:xfrm>
          <a:prstGeom prst="line">
            <a:avLst/>
          </a:prstGeom>
          <a:ln w="12700">
            <a:solidFill>
              <a:srgbClr val="00CC00"/>
            </a:solidFill>
          </a:ln>
        </p:spPr>
        <p:style>
          <a:lnRef idx="1">
            <a:schemeClr val="accent1"/>
          </a:lnRef>
          <a:fillRef idx="0">
            <a:schemeClr val="accent1"/>
          </a:fillRef>
          <a:effectRef idx="0">
            <a:schemeClr val="accent1"/>
          </a:effectRef>
          <a:fontRef idx="minor">
            <a:schemeClr val="tx1"/>
          </a:fontRef>
        </p:style>
      </p:cxnSp>
      <p:cxnSp>
        <p:nvCxnSpPr>
          <p:cNvPr id="33" name="Rak koppling 32">
            <a:extLst>
              <a:ext uri="{FF2B5EF4-FFF2-40B4-BE49-F238E27FC236}">
                <a16:creationId xmlns:a16="http://schemas.microsoft.com/office/drawing/2014/main" id="{06F4CE44-D836-4114-9834-3A6D7A1AF617}"/>
              </a:ext>
            </a:extLst>
          </p:cNvPr>
          <p:cNvCxnSpPr>
            <a:cxnSpLocks/>
          </p:cNvCxnSpPr>
          <p:nvPr/>
        </p:nvCxnSpPr>
        <p:spPr>
          <a:xfrm flipH="1">
            <a:off x="6430963" y="1485900"/>
            <a:ext cx="1974850" cy="787400"/>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4" name="textruta 33">
            <a:extLst>
              <a:ext uri="{FF2B5EF4-FFF2-40B4-BE49-F238E27FC236}">
                <a16:creationId xmlns:a16="http://schemas.microsoft.com/office/drawing/2014/main" id="{B7A33625-2F6B-4301-82B3-7BA13D83C907}"/>
              </a:ext>
            </a:extLst>
          </p:cNvPr>
          <p:cNvSpPr txBox="1"/>
          <p:nvPr/>
        </p:nvSpPr>
        <p:spPr>
          <a:xfrm>
            <a:off x="7571935" y="1356877"/>
            <a:ext cx="1989225" cy="438582"/>
          </a:xfrm>
          <a:prstGeom prst="rect">
            <a:avLst/>
          </a:prstGeom>
          <a:noFill/>
        </p:spPr>
        <p:txBody>
          <a:bodyPr>
            <a:spAutoFit/>
          </a:bodyPr>
          <a:lstStyle/>
          <a:p>
            <a:pPr defTabSz="489867" fontAlgn="base">
              <a:spcBef>
                <a:spcPct val="0"/>
              </a:spcBef>
              <a:spcAft>
                <a:spcPct val="0"/>
              </a:spcAft>
              <a:defRPr/>
            </a:pPr>
            <a:r>
              <a:rPr lang="sv-SE" sz="750" b="0" i="0">
                <a:solidFill>
                  <a:srgbClr val="172B4D"/>
                </a:solidFill>
                <a:effectLst/>
                <a:latin typeface="Calibri" panose="020F0502020204030204" pitchFamily="34" charset="0"/>
                <a:cs typeface="Calibri" panose="020F0502020204030204" pitchFamily="34" charset="0"/>
              </a:rPr>
              <a:t>samlingen av alla varor och tjänster som erbjuds av organisation för att tillgodose behov </a:t>
            </a:r>
          </a:p>
        </p:txBody>
      </p:sp>
      <p:sp>
        <p:nvSpPr>
          <p:cNvPr id="35" name="textruta 34">
            <a:extLst>
              <a:ext uri="{FF2B5EF4-FFF2-40B4-BE49-F238E27FC236}">
                <a16:creationId xmlns:a16="http://schemas.microsoft.com/office/drawing/2014/main" id="{5B7445F8-4962-47A7-AACC-E9DC8AD69180}"/>
              </a:ext>
            </a:extLst>
          </p:cNvPr>
          <p:cNvSpPr txBox="1"/>
          <p:nvPr/>
        </p:nvSpPr>
        <p:spPr>
          <a:xfrm>
            <a:off x="5456854" y="2470968"/>
            <a:ext cx="1670413" cy="1015663"/>
          </a:xfrm>
          <a:prstGeom prst="rect">
            <a:avLst/>
          </a:prstGeom>
          <a:noFill/>
        </p:spPr>
        <p:txBody>
          <a:bodyPr>
            <a:spAutoFit/>
          </a:bodyPr>
          <a:lstStyle/>
          <a:p>
            <a:pPr marL="0" indent="0">
              <a:buNone/>
            </a:pPr>
            <a:r>
              <a:rPr lang="sv-SE" sz="750" b="0" i="0">
                <a:solidFill>
                  <a:srgbClr val="172B4D"/>
                </a:solidFill>
                <a:effectLst/>
                <a:latin typeface="Calibri" panose="020F0502020204030204" pitchFamily="34" charset="0"/>
                <a:cs typeface="Calibri" panose="020F0502020204030204" pitchFamily="34" charset="0"/>
              </a:rPr>
              <a:t>samlingen av alla vårdtjänster som erbjuds av en organisation eller en organisatorisk enhet</a:t>
            </a:r>
          </a:p>
          <a:p>
            <a:pPr marL="0" indent="0">
              <a:buNone/>
            </a:pPr>
            <a:r>
              <a:rPr lang="sv-SE" sz="750" b="0" i="0">
                <a:solidFill>
                  <a:srgbClr val="172B4D"/>
                </a:solidFill>
                <a:effectLst/>
                <a:latin typeface="Calibri" panose="020F0502020204030204" pitchFamily="34" charset="0"/>
                <a:cs typeface="Calibri" panose="020F0502020204030204" pitchFamily="34" charset="0"/>
              </a:rPr>
              <a:t>Den organisatoriska enhet som erbjuder en vårdtjänst kan också vara den som utför relaterade vårdaktiviteter, men behöver inte vara det.</a:t>
            </a:r>
            <a:endParaRPr lang="sv-SE" sz="750">
              <a:solidFill>
                <a:srgbClr val="172B4D"/>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96731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99121FA-13DE-4BBA-BB6F-00562A12F089}"/>
              </a:ext>
            </a:extLst>
          </p:cNvPr>
          <p:cNvSpPr>
            <a:spLocks noGrp="1"/>
          </p:cNvSpPr>
          <p:nvPr>
            <p:ph type="title"/>
          </p:nvPr>
        </p:nvSpPr>
        <p:spPr/>
        <p:txBody>
          <a:bodyPr/>
          <a:lstStyle/>
          <a:p>
            <a:r>
              <a:rPr lang="sv-SE"/>
              <a:t>Samband mellan vårdaktiviteter och vårdtjänster</a:t>
            </a:r>
          </a:p>
        </p:txBody>
      </p:sp>
      <p:sp>
        <p:nvSpPr>
          <p:cNvPr id="3" name="Platshållare för innehåll 2">
            <a:extLst>
              <a:ext uri="{FF2B5EF4-FFF2-40B4-BE49-F238E27FC236}">
                <a16:creationId xmlns:a16="http://schemas.microsoft.com/office/drawing/2014/main" id="{3D60B2AF-4E98-49A5-BADA-4A34DB14FF16}"/>
              </a:ext>
            </a:extLst>
          </p:cNvPr>
          <p:cNvSpPr>
            <a:spLocks noGrp="1"/>
          </p:cNvSpPr>
          <p:nvPr>
            <p:ph idx="1"/>
          </p:nvPr>
        </p:nvSpPr>
        <p:spPr>
          <a:xfrm>
            <a:off x="922866" y="1824038"/>
            <a:ext cx="10346267" cy="3952875"/>
          </a:xfrm>
        </p:spPr>
        <p:txBody>
          <a:bodyPr/>
          <a:lstStyle/>
          <a:p>
            <a:pPr>
              <a:lnSpc>
                <a:spcPct val="107000"/>
              </a:lnSpc>
              <a:spcBef>
                <a:spcPts val="200"/>
              </a:spcBef>
            </a:pPr>
            <a:r>
              <a:rPr lang="sv-SE" sz="1600">
                <a:effectLst/>
                <a:ea typeface="Calibri" panose="020F0502020204030204" pitchFamily="34" charset="0"/>
                <a:cs typeface="Arial" panose="020B0604020202020204" pitchFamily="34" charset="0"/>
              </a:rPr>
              <a:t>En organisatorisk enhet utför inom sin verksamhet en stor mängd vårdaktiviteter.</a:t>
            </a:r>
          </a:p>
          <a:p>
            <a:pPr>
              <a:lnSpc>
                <a:spcPct val="107000"/>
              </a:lnSpc>
              <a:spcBef>
                <a:spcPts val="200"/>
              </a:spcBef>
            </a:pPr>
            <a:endParaRPr lang="sv-SE" sz="1600">
              <a:effectLst/>
              <a:ea typeface="Calibri" panose="020F0502020204030204" pitchFamily="34" charset="0"/>
              <a:cs typeface="Arial" panose="020B0604020202020204" pitchFamily="34" charset="0"/>
            </a:endParaRPr>
          </a:p>
          <a:p>
            <a:r>
              <a:rPr lang="sv-SE" sz="1600">
                <a:effectLst/>
                <a:ea typeface="Calibri" panose="020F0502020204030204" pitchFamily="34" charset="0"/>
                <a:cs typeface="Arial" panose="020B0604020202020204" pitchFamily="34" charset="0"/>
              </a:rPr>
              <a:t>Vårdaktiviteter kan utföras utan att de erbjuds som vårdtjänster. </a:t>
            </a:r>
            <a:r>
              <a:rPr lang="sv-SE" sz="1600" err="1">
                <a:effectLst/>
                <a:ea typeface="Calibri" panose="020F0502020204030204" pitchFamily="34" charset="0"/>
                <a:cs typeface="Arial" panose="020B0604020202020204" pitchFamily="34" charset="0"/>
              </a:rPr>
              <a:t>Tjänstebegreppet</a:t>
            </a:r>
            <a:r>
              <a:rPr lang="sv-SE" sz="1600">
                <a:effectLst/>
                <a:ea typeface="Calibri" panose="020F0502020204030204" pitchFamily="34" charset="0"/>
                <a:cs typeface="Arial" panose="020B0604020202020204" pitchFamily="34" charset="0"/>
              </a:rPr>
              <a:t> inbegriper alltid ett slags kundfokus. Samma aktivitet kan av vissa erbjudas som vårdtjänst, medan andra utföra vårdaktiviteten utan att erbjuda den.</a:t>
            </a:r>
            <a:endParaRPr kumimoji="0" lang="sv-SE" altLang="sv-SE" sz="1600" i="1" u="none" strike="noStrike" cap="none" normalizeH="0" baseline="0">
              <a:ln>
                <a:noFill/>
              </a:ln>
              <a:solidFill>
                <a:schemeClr val="tx1"/>
              </a:solidFill>
              <a:effectLst/>
              <a:ea typeface="Calibri" panose="020F0502020204030204" pitchFamily="34" charset="0"/>
              <a:cs typeface="Arial" panose="020B0604020202020204" pitchFamily="34" charset="0"/>
            </a:endParaRPr>
          </a:p>
          <a:p>
            <a:pPr marL="0" indent="0">
              <a:buNone/>
            </a:pPr>
            <a:endParaRPr lang="sv-SE"/>
          </a:p>
        </p:txBody>
      </p:sp>
    </p:spTree>
    <p:extLst>
      <p:ext uri="{BB962C8B-B14F-4D97-AF65-F5344CB8AC3E}">
        <p14:creationId xmlns:p14="http://schemas.microsoft.com/office/powerpoint/2010/main" val="3096053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Rak pilkoppling 4">
            <a:extLst>
              <a:ext uri="{FF2B5EF4-FFF2-40B4-BE49-F238E27FC236}">
                <a16:creationId xmlns:a16="http://schemas.microsoft.com/office/drawing/2014/main" id="{FFF78FB0-48F9-10EF-F8F5-94305C023A73}"/>
              </a:ext>
            </a:extLst>
          </p:cNvPr>
          <p:cNvCxnSpPr/>
          <p:nvPr/>
        </p:nvCxnSpPr>
        <p:spPr>
          <a:xfrm>
            <a:off x="362932" y="2762055"/>
            <a:ext cx="11340000" cy="0"/>
          </a:xfrm>
          <a:prstGeom prst="straightConnector1">
            <a:avLst/>
          </a:prstGeom>
          <a:ln w="31750">
            <a:tailEnd type="triangle"/>
          </a:ln>
        </p:spPr>
        <p:style>
          <a:lnRef idx="1">
            <a:schemeClr val="dk1"/>
          </a:lnRef>
          <a:fillRef idx="0">
            <a:schemeClr val="dk1"/>
          </a:fillRef>
          <a:effectRef idx="0">
            <a:schemeClr val="dk1"/>
          </a:effectRef>
          <a:fontRef idx="minor">
            <a:schemeClr val="tx1"/>
          </a:fontRef>
        </p:style>
      </p:cxnSp>
      <p:sp>
        <p:nvSpPr>
          <p:cNvPr id="7" name="textruta 6">
            <a:extLst>
              <a:ext uri="{FF2B5EF4-FFF2-40B4-BE49-F238E27FC236}">
                <a16:creationId xmlns:a16="http://schemas.microsoft.com/office/drawing/2014/main" id="{95E55B34-848A-349E-AF4F-5083C093C298}"/>
              </a:ext>
            </a:extLst>
          </p:cNvPr>
          <p:cNvSpPr txBox="1"/>
          <p:nvPr/>
        </p:nvSpPr>
        <p:spPr>
          <a:xfrm>
            <a:off x="23563" y="2205874"/>
            <a:ext cx="1122936" cy="369332"/>
          </a:xfrm>
          <a:prstGeom prst="rect">
            <a:avLst/>
          </a:prstGeom>
          <a:noFill/>
        </p:spPr>
        <p:txBody>
          <a:bodyPr wrap="none" rtlCol="0">
            <a:spAutoFit/>
          </a:bodyPr>
          <a:lstStyle/>
          <a:p>
            <a:r>
              <a:rPr lang="sv-SE"/>
              <a:t>vårdtjänst</a:t>
            </a:r>
          </a:p>
        </p:txBody>
      </p:sp>
      <p:cxnSp>
        <p:nvCxnSpPr>
          <p:cNvPr id="9" name="Rak koppling 8">
            <a:extLst>
              <a:ext uri="{FF2B5EF4-FFF2-40B4-BE49-F238E27FC236}">
                <a16:creationId xmlns:a16="http://schemas.microsoft.com/office/drawing/2014/main" id="{9039A344-26AB-8DE1-0CE2-4FACF0683D9F}"/>
              </a:ext>
            </a:extLst>
          </p:cNvPr>
          <p:cNvCxnSpPr>
            <a:cxnSpLocks/>
          </p:cNvCxnSpPr>
          <p:nvPr/>
        </p:nvCxnSpPr>
        <p:spPr>
          <a:xfrm>
            <a:off x="362932" y="2634794"/>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15" name="textruta 14">
            <a:extLst>
              <a:ext uri="{FF2B5EF4-FFF2-40B4-BE49-F238E27FC236}">
                <a16:creationId xmlns:a16="http://schemas.microsoft.com/office/drawing/2014/main" id="{6A8AD450-B85C-37F7-2120-A6C9D75D9277}"/>
              </a:ext>
            </a:extLst>
          </p:cNvPr>
          <p:cNvSpPr txBox="1"/>
          <p:nvPr/>
        </p:nvSpPr>
        <p:spPr>
          <a:xfrm>
            <a:off x="-42420" y="2984850"/>
            <a:ext cx="2234152" cy="738664"/>
          </a:xfrm>
          <a:prstGeom prst="rect">
            <a:avLst/>
          </a:prstGeom>
          <a:noFill/>
        </p:spPr>
        <p:txBody>
          <a:bodyPr wrap="square">
            <a:spAutoFit/>
          </a:bodyPr>
          <a:lstStyle/>
          <a:p>
            <a:pPr marL="0" indent="0">
              <a:buNone/>
            </a:pPr>
            <a:r>
              <a:rPr lang="sv-SE" sz="1050" b="0" i="0">
                <a:solidFill>
                  <a:srgbClr val="172B4D"/>
                </a:solidFill>
                <a:effectLst/>
              </a:rPr>
              <a:t>tjänst inom hälso- och sjukvård som erbjuds för att tillgodose vårdbehov hos invånare</a:t>
            </a:r>
            <a:endParaRPr lang="sv-SE" sz="1050">
              <a:solidFill>
                <a:srgbClr val="172B4D"/>
              </a:solidFill>
            </a:endParaRPr>
          </a:p>
          <a:p>
            <a:pPr marL="0" indent="0">
              <a:buNone/>
            </a:pPr>
            <a:endParaRPr lang="sv-SE" sz="1050"/>
          </a:p>
        </p:txBody>
      </p:sp>
      <p:cxnSp>
        <p:nvCxnSpPr>
          <p:cNvPr id="16" name="Rak koppling 15">
            <a:extLst>
              <a:ext uri="{FF2B5EF4-FFF2-40B4-BE49-F238E27FC236}">
                <a16:creationId xmlns:a16="http://schemas.microsoft.com/office/drawing/2014/main" id="{B0D8AC86-45D8-CEEE-BF1F-8B06A8652905}"/>
              </a:ext>
            </a:extLst>
          </p:cNvPr>
          <p:cNvCxnSpPr>
            <a:cxnSpLocks/>
          </p:cNvCxnSpPr>
          <p:nvPr/>
        </p:nvCxnSpPr>
        <p:spPr>
          <a:xfrm>
            <a:off x="3418787" y="2634794"/>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22" name="textruta 21">
            <a:extLst>
              <a:ext uri="{FF2B5EF4-FFF2-40B4-BE49-F238E27FC236}">
                <a16:creationId xmlns:a16="http://schemas.microsoft.com/office/drawing/2014/main" id="{29F08C22-4C2D-5F02-BD47-5D4D6F3251A1}"/>
              </a:ext>
            </a:extLst>
          </p:cNvPr>
          <p:cNvSpPr txBox="1"/>
          <p:nvPr/>
        </p:nvSpPr>
        <p:spPr>
          <a:xfrm>
            <a:off x="2282855" y="2205874"/>
            <a:ext cx="2244397" cy="369332"/>
          </a:xfrm>
          <a:prstGeom prst="rect">
            <a:avLst/>
          </a:prstGeom>
          <a:noFill/>
        </p:spPr>
        <p:txBody>
          <a:bodyPr wrap="none" rtlCol="0">
            <a:spAutoFit/>
          </a:bodyPr>
          <a:lstStyle/>
          <a:p>
            <a:r>
              <a:rPr lang="sv-SE"/>
              <a:t>planerad vårdaktivitet</a:t>
            </a:r>
          </a:p>
        </p:txBody>
      </p:sp>
      <p:cxnSp>
        <p:nvCxnSpPr>
          <p:cNvPr id="23" name="Rak koppling 22">
            <a:extLst>
              <a:ext uri="{FF2B5EF4-FFF2-40B4-BE49-F238E27FC236}">
                <a16:creationId xmlns:a16="http://schemas.microsoft.com/office/drawing/2014/main" id="{3C5F095F-A3EE-142A-D7A8-1C2C76957C47}"/>
              </a:ext>
            </a:extLst>
          </p:cNvPr>
          <p:cNvCxnSpPr>
            <a:cxnSpLocks/>
          </p:cNvCxnSpPr>
          <p:nvPr/>
        </p:nvCxnSpPr>
        <p:spPr>
          <a:xfrm>
            <a:off x="6109733" y="2634794"/>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24" name="textruta 23">
            <a:extLst>
              <a:ext uri="{FF2B5EF4-FFF2-40B4-BE49-F238E27FC236}">
                <a16:creationId xmlns:a16="http://schemas.microsoft.com/office/drawing/2014/main" id="{5F981A42-30D7-48B4-1544-2405D937B3FA}"/>
              </a:ext>
            </a:extLst>
          </p:cNvPr>
          <p:cNvSpPr txBox="1"/>
          <p:nvPr/>
        </p:nvSpPr>
        <p:spPr>
          <a:xfrm>
            <a:off x="5124631" y="2205874"/>
            <a:ext cx="1966179" cy="369332"/>
          </a:xfrm>
          <a:prstGeom prst="rect">
            <a:avLst/>
          </a:prstGeom>
          <a:noFill/>
        </p:spPr>
        <p:txBody>
          <a:bodyPr wrap="none" rtlCol="0">
            <a:spAutoFit/>
          </a:bodyPr>
          <a:lstStyle/>
          <a:p>
            <a:r>
              <a:rPr lang="sv-SE"/>
              <a:t>vårdaktivitet utförs</a:t>
            </a:r>
          </a:p>
        </p:txBody>
      </p:sp>
      <p:cxnSp>
        <p:nvCxnSpPr>
          <p:cNvPr id="25" name="Rak koppling 24">
            <a:extLst>
              <a:ext uri="{FF2B5EF4-FFF2-40B4-BE49-F238E27FC236}">
                <a16:creationId xmlns:a16="http://schemas.microsoft.com/office/drawing/2014/main" id="{27C29E45-3DA4-9604-C42A-D3C1964B1AAF}"/>
              </a:ext>
            </a:extLst>
          </p:cNvPr>
          <p:cNvCxnSpPr>
            <a:cxnSpLocks/>
          </p:cNvCxnSpPr>
          <p:nvPr/>
        </p:nvCxnSpPr>
        <p:spPr>
          <a:xfrm>
            <a:off x="8859614" y="2634794"/>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26" name="textruta 25">
            <a:extLst>
              <a:ext uri="{FF2B5EF4-FFF2-40B4-BE49-F238E27FC236}">
                <a16:creationId xmlns:a16="http://schemas.microsoft.com/office/drawing/2014/main" id="{7B82070B-DD09-D337-B426-6431D3FE8266}"/>
              </a:ext>
            </a:extLst>
          </p:cNvPr>
          <p:cNvSpPr txBox="1"/>
          <p:nvPr/>
        </p:nvSpPr>
        <p:spPr>
          <a:xfrm>
            <a:off x="7478587" y="2205874"/>
            <a:ext cx="2794739" cy="369332"/>
          </a:xfrm>
          <a:prstGeom prst="rect">
            <a:avLst/>
          </a:prstGeom>
          <a:noFill/>
        </p:spPr>
        <p:txBody>
          <a:bodyPr wrap="none" rtlCol="0">
            <a:spAutoFit/>
          </a:bodyPr>
          <a:lstStyle/>
          <a:p>
            <a:r>
              <a:rPr lang="sv-SE"/>
              <a:t>uppföljning av vårdaktivitet</a:t>
            </a:r>
          </a:p>
        </p:txBody>
      </p:sp>
      <p:cxnSp>
        <p:nvCxnSpPr>
          <p:cNvPr id="27" name="Rak pilkoppling 26">
            <a:extLst>
              <a:ext uri="{FF2B5EF4-FFF2-40B4-BE49-F238E27FC236}">
                <a16:creationId xmlns:a16="http://schemas.microsoft.com/office/drawing/2014/main" id="{CE809820-5498-371A-6C78-F6043FDADB8C}"/>
              </a:ext>
            </a:extLst>
          </p:cNvPr>
          <p:cNvCxnSpPr/>
          <p:nvPr/>
        </p:nvCxnSpPr>
        <p:spPr>
          <a:xfrm>
            <a:off x="362932" y="5473833"/>
            <a:ext cx="11340000" cy="0"/>
          </a:xfrm>
          <a:prstGeom prst="straightConnector1">
            <a:avLst/>
          </a:prstGeom>
          <a:ln w="31750">
            <a:tailEnd type="triangle"/>
          </a:ln>
        </p:spPr>
        <p:style>
          <a:lnRef idx="1">
            <a:schemeClr val="dk1"/>
          </a:lnRef>
          <a:fillRef idx="0">
            <a:schemeClr val="dk1"/>
          </a:fillRef>
          <a:effectRef idx="0">
            <a:schemeClr val="dk1"/>
          </a:effectRef>
          <a:fontRef idx="minor">
            <a:schemeClr val="tx1"/>
          </a:fontRef>
        </p:style>
      </p:cxnSp>
      <p:sp>
        <p:nvSpPr>
          <p:cNvPr id="28" name="textruta 27">
            <a:extLst>
              <a:ext uri="{FF2B5EF4-FFF2-40B4-BE49-F238E27FC236}">
                <a16:creationId xmlns:a16="http://schemas.microsoft.com/office/drawing/2014/main" id="{EB059EF1-A617-A26D-D1B7-01D62C704650}"/>
              </a:ext>
            </a:extLst>
          </p:cNvPr>
          <p:cNvSpPr txBox="1"/>
          <p:nvPr/>
        </p:nvSpPr>
        <p:spPr>
          <a:xfrm>
            <a:off x="23563" y="4917652"/>
            <a:ext cx="2015167" cy="307777"/>
          </a:xfrm>
          <a:prstGeom prst="rect">
            <a:avLst/>
          </a:prstGeom>
          <a:noFill/>
        </p:spPr>
        <p:txBody>
          <a:bodyPr wrap="none" rtlCol="0">
            <a:spAutoFit/>
          </a:bodyPr>
          <a:lstStyle/>
          <a:p>
            <a:r>
              <a:rPr lang="sv-SE" sz="1400"/>
              <a:t>vaccination mot covid-19</a:t>
            </a:r>
          </a:p>
        </p:txBody>
      </p:sp>
      <p:cxnSp>
        <p:nvCxnSpPr>
          <p:cNvPr id="29" name="Rak koppling 28">
            <a:extLst>
              <a:ext uri="{FF2B5EF4-FFF2-40B4-BE49-F238E27FC236}">
                <a16:creationId xmlns:a16="http://schemas.microsoft.com/office/drawing/2014/main" id="{0EE83FEA-80A6-044D-7EAD-CABE5E01B420}"/>
              </a:ext>
            </a:extLst>
          </p:cNvPr>
          <p:cNvCxnSpPr>
            <a:cxnSpLocks/>
          </p:cNvCxnSpPr>
          <p:nvPr/>
        </p:nvCxnSpPr>
        <p:spPr>
          <a:xfrm>
            <a:off x="362932" y="5346572"/>
            <a:ext cx="0" cy="245097"/>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Rak koppling 29">
            <a:extLst>
              <a:ext uri="{FF2B5EF4-FFF2-40B4-BE49-F238E27FC236}">
                <a16:creationId xmlns:a16="http://schemas.microsoft.com/office/drawing/2014/main" id="{FE449281-46F6-E4B1-42A7-C3A446FF874E}"/>
              </a:ext>
            </a:extLst>
          </p:cNvPr>
          <p:cNvCxnSpPr>
            <a:cxnSpLocks/>
          </p:cNvCxnSpPr>
          <p:nvPr/>
        </p:nvCxnSpPr>
        <p:spPr>
          <a:xfrm>
            <a:off x="3418787" y="5346572"/>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1" name="textruta 30">
            <a:extLst>
              <a:ext uri="{FF2B5EF4-FFF2-40B4-BE49-F238E27FC236}">
                <a16:creationId xmlns:a16="http://schemas.microsoft.com/office/drawing/2014/main" id="{59AACEA0-6E90-BF2B-BE6A-45A20AE98AB7}"/>
              </a:ext>
            </a:extLst>
          </p:cNvPr>
          <p:cNvSpPr txBox="1"/>
          <p:nvPr/>
        </p:nvSpPr>
        <p:spPr>
          <a:xfrm>
            <a:off x="2405403" y="4917652"/>
            <a:ext cx="2015167" cy="307777"/>
          </a:xfrm>
          <a:prstGeom prst="rect">
            <a:avLst/>
          </a:prstGeom>
          <a:noFill/>
        </p:spPr>
        <p:txBody>
          <a:bodyPr wrap="none" rtlCol="0">
            <a:spAutoFit/>
          </a:bodyPr>
          <a:lstStyle/>
          <a:p>
            <a:r>
              <a:rPr lang="sv-SE" sz="1400"/>
              <a:t>vaccination mot covid-19</a:t>
            </a:r>
          </a:p>
        </p:txBody>
      </p:sp>
      <p:cxnSp>
        <p:nvCxnSpPr>
          <p:cNvPr id="32" name="Rak koppling 31">
            <a:extLst>
              <a:ext uri="{FF2B5EF4-FFF2-40B4-BE49-F238E27FC236}">
                <a16:creationId xmlns:a16="http://schemas.microsoft.com/office/drawing/2014/main" id="{DACFD39D-4829-D36F-D699-2A0BEEBA746D}"/>
              </a:ext>
            </a:extLst>
          </p:cNvPr>
          <p:cNvCxnSpPr>
            <a:cxnSpLocks/>
          </p:cNvCxnSpPr>
          <p:nvPr/>
        </p:nvCxnSpPr>
        <p:spPr>
          <a:xfrm>
            <a:off x="6109733" y="5346572"/>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3" name="textruta 32">
            <a:extLst>
              <a:ext uri="{FF2B5EF4-FFF2-40B4-BE49-F238E27FC236}">
                <a16:creationId xmlns:a16="http://schemas.microsoft.com/office/drawing/2014/main" id="{C13AF8CB-0C15-168D-C35E-F3E3C83A2FA4}"/>
              </a:ext>
            </a:extLst>
          </p:cNvPr>
          <p:cNvSpPr txBox="1"/>
          <p:nvPr/>
        </p:nvSpPr>
        <p:spPr>
          <a:xfrm>
            <a:off x="5091638" y="4917652"/>
            <a:ext cx="2015167" cy="307777"/>
          </a:xfrm>
          <a:prstGeom prst="rect">
            <a:avLst/>
          </a:prstGeom>
          <a:noFill/>
        </p:spPr>
        <p:txBody>
          <a:bodyPr wrap="none" rtlCol="0">
            <a:spAutoFit/>
          </a:bodyPr>
          <a:lstStyle/>
          <a:p>
            <a:r>
              <a:rPr lang="sv-SE" sz="1400"/>
              <a:t>vaccination mot covid-19</a:t>
            </a:r>
          </a:p>
        </p:txBody>
      </p:sp>
      <p:cxnSp>
        <p:nvCxnSpPr>
          <p:cNvPr id="34" name="Rak koppling 33">
            <a:extLst>
              <a:ext uri="{FF2B5EF4-FFF2-40B4-BE49-F238E27FC236}">
                <a16:creationId xmlns:a16="http://schemas.microsoft.com/office/drawing/2014/main" id="{541ED699-04FA-A416-5726-7956759319BF}"/>
              </a:ext>
            </a:extLst>
          </p:cNvPr>
          <p:cNvCxnSpPr>
            <a:cxnSpLocks/>
          </p:cNvCxnSpPr>
          <p:nvPr/>
        </p:nvCxnSpPr>
        <p:spPr>
          <a:xfrm>
            <a:off x="8859614" y="5346572"/>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5" name="textruta 34">
            <a:extLst>
              <a:ext uri="{FF2B5EF4-FFF2-40B4-BE49-F238E27FC236}">
                <a16:creationId xmlns:a16="http://schemas.microsoft.com/office/drawing/2014/main" id="{12952EB4-5C1E-3992-9895-ED0F6689BC84}"/>
              </a:ext>
            </a:extLst>
          </p:cNvPr>
          <p:cNvSpPr txBox="1"/>
          <p:nvPr/>
        </p:nvSpPr>
        <p:spPr>
          <a:xfrm>
            <a:off x="7860366" y="4917652"/>
            <a:ext cx="2015167" cy="307777"/>
          </a:xfrm>
          <a:prstGeom prst="rect">
            <a:avLst/>
          </a:prstGeom>
          <a:noFill/>
        </p:spPr>
        <p:txBody>
          <a:bodyPr wrap="none" rtlCol="0">
            <a:spAutoFit/>
          </a:bodyPr>
          <a:lstStyle/>
          <a:p>
            <a:r>
              <a:rPr lang="sv-SE" sz="1400"/>
              <a:t>vaccination mot covid-19</a:t>
            </a:r>
          </a:p>
        </p:txBody>
      </p:sp>
      <p:sp>
        <p:nvSpPr>
          <p:cNvPr id="36" name="textruta 35">
            <a:extLst>
              <a:ext uri="{FF2B5EF4-FFF2-40B4-BE49-F238E27FC236}">
                <a16:creationId xmlns:a16="http://schemas.microsoft.com/office/drawing/2014/main" id="{2529E0CA-9E68-227A-600D-57025204B54F}"/>
              </a:ext>
            </a:extLst>
          </p:cNvPr>
          <p:cNvSpPr txBox="1"/>
          <p:nvPr/>
        </p:nvSpPr>
        <p:spPr>
          <a:xfrm>
            <a:off x="28278" y="5681830"/>
            <a:ext cx="1352744" cy="430887"/>
          </a:xfrm>
          <a:prstGeom prst="rect">
            <a:avLst/>
          </a:prstGeom>
          <a:noFill/>
        </p:spPr>
        <p:txBody>
          <a:bodyPr wrap="square">
            <a:spAutoFit/>
          </a:bodyPr>
          <a:lstStyle/>
          <a:p>
            <a:r>
              <a:rPr lang="sv-SE" sz="1100"/>
              <a:t>Vårdaktivitet som erbjuds.</a:t>
            </a:r>
          </a:p>
        </p:txBody>
      </p:sp>
      <p:sp>
        <p:nvSpPr>
          <p:cNvPr id="37" name="textruta 36">
            <a:extLst>
              <a:ext uri="{FF2B5EF4-FFF2-40B4-BE49-F238E27FC236}">
                <a16:creationId xmlns:a16="http://schemas.microsoft.com/office/drawing/2014/main" id="{7B424632-1DF4-D5A8-E4B8-BE051B0ABBBC}"/>
              </a:ext>
            </a:extLst>
          </p:cNvPr>
          <p:cNvSpPr txBox="1"/>
          <p:nvPr/>
        </p:nvSpPr>
        <p:spPr>
          <a:xfrm>
            <a:off x="2737128" y="5681829"/>
            <a:ext cx="1352744" cy="430887"/>
          </a:xfrm>
          <a:prstGeom prst="rect">
            <a:avLst/>
          </a:prstGeom>
          <a:noFill/>
        </p:spPr>
        <p:txBody>
          <a:bodyPr wrap="square">
            <a:spAutoFit/>
          </a:bodyPr>
          <a:lstStyle/>
          <a:p>
            <a:r>
              <a:rPr lang="sv-SE" sz="1100"/>
              <a:t>Vårdaktivitet som planeras att utföras.</a:t>
            </a:r>
          </a:p>
        </p:txBody>
      </p:sp>
      <p:sp>
        <p:nvSpPr>
          <p:cNvPr id="38" name="textruta 37">
            <a:extLst>
              <a:ext uri="{FF2B5EF4-FFF2-40B4-BE49-F238E27FC236}">
                <a16:creationId xmlns:a16="http://schemas.microsoft.com/office/drawing/2014/main" id="{6F4A4B28-4C22-D6BD-4BFE-1340BADBB403}"/>
              </a:ext>
            </a:extLst>
          </p:cNvPr>
          <p:cNvSpPr txBox="1"/>
          <p:nvPr/>
        </p:nvSpPr>
        <p:spPr>
          <a:xfrm>
            <a:off x="5317961" y="5711237"/>
            <a:ext cx="1644831" cy="261610"/>
          </a:xfrm>
          <a:prstGeom prst="rect">
            <a:avLst/>
          </a:prstGeom>
          <a:noFill/>
        </p:spPr>
        <p:txBody>
          <a:bodyPr wrap="square">
            <a:spAutoFit/>
          </a:bodyPr>
          <a:lstStyle/>
          <a:p>
            <a:r>
              <a:rPr lang="sv-SE" sz="1100"/>
              <a:t>Vårdaktivitet som utförs.</a:t>
            </a:r>
          </a:p>
        </p:txBody>
      </p:sp>
      <p:sp>
        <p:nvSpPr>
          <p:cNvPr id="39" name="textruta 38">
            <a:extLst>
              <a:ext uri="{FF2B5EF4-FFF2-40B4-BE49-F238E27FC236}">
                <a16:creationId xmlns:a16="http://schemas.microsoft.com/office/drawing/2014/main" id="{209B884A-C41B-371E-0DB4-D95FBA0C94EB}"/>
              </a:ext>
            </a:extLst>
          </p:cNvPr>
          <p:cNvSpPr txBox="1"/>
          <p:nvPr/>
        </p:nvSpPr>
        <p:spPr>
          <a:xfrm>
            <a:off x="8295800" y="5686581"/>
            <a:ext cx="1352744" cy="430887"/>
          </a:xfrm>
          <a:prstGeom prst="rect">
            <a:avLst/>
          </a:prstGeom>
          <a:noFill/>
        </p:spPr>
        <p:txBody>
          <a:bodyPr wrap="square">
            <a:spAutoFit/>
          </a:bodyPr>
          <a:lstStyle/>
          <a:p>
            <a:r>
              <a:rPr lang="sv-SE" sz="1100"/>
              <a:t>Uppföljning av vårdaktivitet.</a:t>
            </a:r>
          </a:p>
        </p:txBody>
      </p:sp>
      <p:sp>
        <p:nvSpPr>
          <p:cNvPr id="41" name="textruta 40">
            <a:extLst>
              <a:ext uri="{FF2B5EF4-FFF2-40B4-BE49-F238E27FC236}">
                <a16:creationId xmlns:a16="http://schemas.microsoft.com/office/drawing/2014/main" id="{FAE02D0C-4F2F-6245-CA85-43E1E29AC2B7}"/>
              </a:ext>
            </a:extLst>
          </p:cNvPr>
          <p:cNvSpPr txBox="1"/>
          <p:nvPr/>
        </p:nvSpPr>
        <p:spPr>
          <a:xfrm>
            <a:off x="23563" y="4082734"/>
            <a:ext cx="1701761" cy="600164"/>
          </a:xfrm>
          <a:prstGeom prst="rect">
            <a:avLst/>
          </a:prstGeom>
          <a:noFill/>
        </p:spPr>
        <p:txBody>
          <a:bodyPr wrap="square">
            <a:spAutoFit/>
          </a:bodyPr>
          <a:lstStyle/>
          <a:p>
            <a:r>
              <a:rPr lang="sv-SE" sz="1100"/>
              <a:t>Tillförsel av vaccin som framkallar immunologiskt skydd mot covid-19.</a:t>
            </a:r>
          </a:p>
        </p:txBody>
      </p:sp>
      <p:sp>
        <p:nvSpPr>
          <p:cNvPr id="40" name="textruta 5">
            <a:extLst>
              <a:ext uri="{FF2B5EF4-FFF2-40B4-BE49-F238E27FC236}">
                <a16:creationId xmlns:a16="http://schemas.microsoft.com/office/drawing/2014/main" id="{3FDF2714-1731-24B3-4024-AB90745C06C2}"/>
              </a:ext>
            </a:extLst>
          </p:cNvPr>
          <p:cNvSpPr txBox="1"/>
          <p:nvPr/>
        </p:nvSpPr>
        <p:spPr>
          <a:xfrm>
            <a:off x="629175" y="281878"/>
            <a:ext cx="500009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b="1"/>
              <a:t>Aktivitet (inom hälso- och sjukvård)</a:t>
            </a:r>
          </a:p>
        </p:txBody>
      </p:sp>
      <p:sp>
        <p:nvSpPr>
          <p:cNvPr id="42" name="textruta 17">
            <a:extLst>
              <a:ext uri="{FF2B5EF4-FFF2-40B4-BE49-F238E27FC236}">
                <a16:creationId xmlns:a16="http://schemas.microsoft.com/office/drawing/2014/main" id="{F94FA137-1829-23A2-EF0E-EAA2C312FD2D}"/>
              </a:ext>
            </a:extLst>
          </p:cNvPr>
          <p:cNvSpPr txBox="1"/>
          <p:nvPr/>
        </p:nvSpPr>
        <p:spPr>
          <a:xfrm>
            <a:off x="5291355" y="240617"/>
            <a:ext cx="160928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vårdaktivitet</a:t>
            </a:r>
          </a:p>
        </p:txBody>
      </p:sp>
      <p:sp>
        <p:nvSpPr>
          <p:cNvPr id="43" name="textruta 18">
            <a:extLst>
              <a:ext uri="{FF2B5EF4-FFF2-40B4-BE49-F238E27FC236}">
                <a16:creationId xmlns:a16="http://schemas.microsoft.com/office/drawing/2014/main" id="{1233EB6A-678D-2BDF-2A69-153AF8E7674A}"/>
              </a:ext>
            </a:extLst>
          </p:cNvPr>
          <p:cNvSpPr txBox="1"/>
          <p:nvPr/>
        </p:nvSpPr>
        <p:spPr>
          <a:xfrm>
            <a:off x="4850943" y="295988"/>
            <a:ext cx="303233"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a:t>
            </a:r>
          </a:p>
        </p:txBody>
      </p:sp>
      <p:sp>
        <p:nvSpPr>
          <p:cNvPr id="44" name="textruta 39">
            <a:extLst>
              <a:ext uri="{FF2B5EF4-FFF2-40B4-BE49-F238E27FC236}">
                <a16:creationId xmlns:a16="http://schemas.microsoft.com/office/drawing/2014/main" id="{5EF5D11B-FBBE-45A8-9246-EFDFEA05E752}"/>
              </a:ext>
            </a:extLst>
          </p:cNvPr>
          <p:cNvSpPr txBox="1"/>
          <p:nvPr/>
        </p:nvSpPr>
        <p:spPr>
          <a:xfrm>
            <a:off x="5091638" y="651210"/>
            <a:ext cx="2244396" cy="600164"/>
          </a:xfrm>
          <a:prstGeom prst="rect">
            <a:avLst/>
          </a:prstGeom>
          <a:noFill/>
        </p:spPr>
        <p:txBody>
          <a:bodyPr wrap="square">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100">
                <a:solidFill>
                  <a:srgbClr val="000000"/>
                </a:solidFill>
                <a:effectLst/>
                <a:latin typeface="Calibri" panose="020F0502020204030204" pitchFamily="34" charset="0"/>
                <a:ea typeface="Times New Roman" panose="02020603050405020304" pitchFamily="18" charset="0"/>
              </a:rPr>
              <a:t>aktivitet inom hälso- och sjukvård som avser att förebygga, utreda och behandla sjukdomar och skador</a:t>
            </a:r>
            <a:endParaRPr lang="sv-SE" sz="1100"/>
          </a:p>
        </p:txBody>
      </p:sp>
    </p:spTree>
    <p:extLst>
      <p:ext uri="{BB962C8B-B14F-4D97-AF65-F5344CB8AC3E}">
        <p14:creationId xmlns:p14="http://schemas.microsoft.com/office/powerpoint/2010/main" val="2689920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ppt_x"/>
                                          </p:val>
                                        </p:tav>
                                        <p:tav tm="100000">
                                          <p:val>
                                            <p:strVal val="#ppt_x"/>
                                          </p:val>
                                        </p:tav>
                                      </p:tavLst>
                                    </p:anim>
                                    <p:anim calcmode="lin" valueType="num">
                                      <p:cBhvr additive="base">
                                        <p:cTn id="36" dur="500" fill="hold"/>
                                        <p:tgtEl>
                                          <p:spTgt spid="3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ppt_x"/>
                                          </p:val>
                                        </p:tav>
                                        <p:tav tm="100000">
                                          <p:val>
                                            <p:strVal val="#ppt_x"/>
                                          </p:val>
                                        </p:tav>
                                      </p:tavLst>
                                    </p:anim>
                                    <p:anim calcmode="lin" valueType="num">
                                      <p:cBhvr additive="base">
                                        <p:cTn id="40" dur="500" fill="hold"/>
                                        <p:tgtEl>
                                          <p:spTgt spid="3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ppt_x"/>
                                          </p:val>
                                        </p:tav>
                                        <p:tav tm="100000">
                                          <p:val>
                                            <p:strVal val="#ppt_x"/>
                                          </p:val>
                                        </p:tav>
                                      </p:tavLst>
                                    </p:anim>
                                    <p:anim calcmode="lin" valueType="num">
                                      <p:cBhvr additive="base">
                                        <p:cTn id="44" dur="500" fill="hold"/>
                                        <p:tgtEl>
                                          <p:spTgt spid="3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ppt_x"/>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ppt_x"/>
                                          </p:val>
                                        </p:tav>
                                        <p:tav tm="100000">
                                          <p:val>
                                            <p:strVal val="#ppt_x"/>
                                          </p:val>
                                        </p:tav>
                                      </p:tavLst>
                                    </p:anim>
                                    <p:anim calcmode="lin" valueType="num">
                                      <p:cBhvr additive="base">
                                        <p:cTn id="52" dur="500" fill="hold"/>
                                        <p:tgtEl>
                                          <p:spTgt spid="3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ppt_x"/>
                                          </p:val>
                                        </p:tav>
                                        <p:tav tm="100000">
                                          <p:val>
                                            <p:strVal val="#ppt_x"/>
                                          </p:val>
                                        </p:tav>
                                      </p:tavLst>
                                    </p:anim>
                                    <p:anim calcmode="lin" valueType="num">
                                      <p:cBhvr additive="base">
                                        <p:cTn id="56" dur="500" fill="hold"/>
                                        <p:tgtEl>
                                          <p:spTgt spid="3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ppt_x"/>
                                          </p:val>
                                        </p:tav>
                                        <p:tav tm="100000">
                                          <p:val>
                                            <p:strVal val="#ppt_x"/>
                                          </p:val>
                                        </p:tav>
                                      </p:tavLst>
                                    </p:anim>
                                    <p:anim calcmode="lin" valueType="num">
                                      <p:cBhvr additive="base">
                                        <p:cTn id="6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1" grpId="0"/>
      <p:bldP spid="33" grpId="0"/>
      <p:bldP spid="35" grpId="0"/>
      <p:bldP spid="36" grpId="0"/>
      <p:bldP spid="37" grpId="0"/>
      <p:bldP spid="38" grpId="0"/>
      <p:bldP spid="39"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Rak pilkoppling 4">
            <a:extLst>
              <a:ext uri="{FF2B5EF4-FFF2-40B4-BE49-F238E27FC236}">
                <a16:creationId xmlns:a16="http://schemas.microsoft.com/office/drawing/2014/main" id="{FFF78FB0-48F9-10EF-F8F5-94305C023A73}"/>
              </a:ext>
            </a:extLst>
          </p:cNvPr>
          <p:cNvCxnSpPr/>
          <p:nvPr/>
        </p:nvCxnSpPr>
        <p:spPr>
          <a:xfrm>
            <a:off x="362932" y="2762055"/>
            <a:ext cx="11340000" cy="0"/>
          </a:xfrm>
          <a:prstGeom prst="straightConnector1">
            <a:avLst/>
          </a:prstGeom>
          <a:ln w="31750">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7" name="textruta 6">
            <a:extLst>
              <a:ext uri="{FF2B5EF4-FFF2-40B4-BE49-F238E27FC236}">
                <a16:creationId xmlns:a16="http://schemas.microsoft.com/office/drawing/2014/main" id="{95E55B34-848A-349E-AF4F-5083C093C298}"/>
              </a:ext>
            </a:extLst>
          </p:cNvPr>
          <p:cNvSpPr txBox="1"/>
          <p:nvPr/>
        </p:nvSpPr>
        <p:spPr>
          <a:xfrm>
            <a:off x="23563" y="2205874"/>
            <a:ext cx="1122936" cy="369332"/>
          </a:xfrm>
          <a:prstGeom prst="rect">
            <a:avLst/>
          </a:prstGeom>
          <a:noFill/>
        </p:spPr>
        <p:txBody>
          <a:bodyPr wrap="none" rtlCol="0">
            <a:spAutoFit/>
          </a:bodyPr>
          <a:lstStyle/>
          <a:p>
            <a:r>
              <a:rPr lang="sv-SE">
                <a:solidFill>
                  <a:schemeClr val="bg1">
                    <a:lumMod val="75000"/>
                  </a:schemeClr>
                </a:solidFill>
              </a:rPr>
              <a:t>vårdtjänst</a:t>
            </a:r>
          </a:p>
        </p:txBody>
      </p:sp>
      <p:cxnSp>
        <p:nvCxnSpPr>
          <p:cNvPr id="9" name="Rak koppling 8">
            <a:extLst>
              <a:ext uri="{FF2B5EF4-FFF2-40B4-BE49-F238E27FC236}">
                <a16:creationId xmlns:a16="http://schemas.microsoft.com/office/drawing/2014/main" id="{9039A344-26AB-8DE1-0CE2-4FACF0683D9F}"/>
              </a:ext>
            </a:extLst>
          </p:cNvPr>
          <p:cNvCxnSpPr>
            <a:cxnSpLocks/>
          </p:cNvCxnSpPr>
          <p:nvPr/>
        </p:nvCxnSpPr>
        <p:spPr>
          <a:xfrm>
            <a:off x="362932" y="2634794"/>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5" name="textruta 14">
            <a:extLst>
              <a:ext uri="{FF2B5EF4-FFF2-40B4-BE49-F238E27FC236}">
                <a16:creationId xmlns:a16="http://schemas.microsoft.com/office/drawing/2014/main" id="{6A8AD450-B85C-37F7-2120-A6C9D75D9277}"/>
              </a:ext>
            </a:extLst>
          </p:cNvPr>
          <p:cNvSpPr txBox="1"/>
          <p:nvPr/>
        </p:nvSpPr>
        <p:spPr>
          <a:xfrm>
            <a:off x="-42420" y="2984850"/>
            <a:ext cx="2234152" cy="738664"/>
          </a:xfrm>
          <a:prstGeom prst="rect">
            <a:avLst/>
          </a:prstGeom>
          <a:noFill/>
        </p:spPr>
        <p:txBody>
          <a:bodyPr wrap="square">
            <a:spAutoFit/>
          </a:bodyPr>
          <a:lstStyle/>
          <a:p>
            <a:pPr marL="0" indent="0">
              <a:buNone/>
            </a:pPr>
            <a:r>
              <a:rPr lang="sv-SE" sz="1050" b="0" i="0">
                <a:solidFill>
                  <a:schemeClr val="bg1">
                    <a:lumMod val="75000"/>
                  </a:schemeClr>
                </a:solidFill>
                <a:effectLst/>
              </a:rPr>
              <a:t>tjänst inom hälso- och sjukvård som erbjuds för att tillgodose vårdbehov hos invånare</a:t>
            </a:r>
            <a:endParaRPr lang="sv-SE" sz="1050">
              <a:solidFill>
                <a:schemeClr val="bg1">
                  <a:lumMod val="75000"/>
                </a:schemeClr>
              </a:solidFill>
            </a:endParaRPr>
          </a:p>
          <a:p>
            <a:pPr marL="0" indent="0">
              <a:buNone/>
            </a:pPr>
            <a:endParaRPr lang="sv-SE" sz="1050">
              <a:solidFill>
                <a:schemeClr val="bg1">
                  <a:lumMod val="75000"/>
                </a:schemeClr>
              </a:solidFill>
            </a:endParaRPr>
          </a:p>
        </p:txBody>
      </p:sp>
      <p:cxnSp>
        <p:nvCxnSpPr>
          <p:cNvPr id="16" name="Rak koppling 15">
            <a:extLst>
              <a:ext uri="{FF2B5EF4-FFF2-40B4-BE49-F238E27FC236}">
                <a16:creationId xmlns:a16="http://schemas.microsoft.com/office/drawing/2014/main" id="{B0D8AC86-45D8-CEEE-BF1F-8B06A8652905}"/>
              </a:ext>
            </a:extLst>
          </p:cNvPr>
          <p:cNvCxnSpPr>
            <a:cxnSpLocks/>
          </p:cNvCxnSpPr>
          <p:nvPr/>
        </p:nvCxnSpPr>
        <p:spPr>
          <a:xfrm>
            <a:off x="3418787" y="2634794"/>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2" name="textruta 21">
            <a:extLst>
              <a:ext uri="{FF2B5EF4-FFF2-40B4-BE49-F238E27FC236}">
                <a16:creationId xmlns:a16="http://schemas.microsoft.com/office/drawing/2014/main" id="{29F08C22-4C2D-5F02-BD47-5D4D6F3251A1}"/>
              </a:ext>
            </a:extLst>
          </p:cNvPr>
          <p:cNvSpPr txBox="1"/>
          <p:nvPr/>
        </p:nvSpPr>
        <p:spPr>
          <a:xfrm>
            <a:off x="2282855" y="2205874"/>
            <a:ext cx="2244397" cy="369332"/>
          </a:xfrm>
          <a:prstGeom prst="rect">
            <a:avLst/>
          </a:prstGeom>
          <a:noFill/>
        </p:spPr>
        <p:txBody>
          <a:bodyPr wrap="none" rtlCol="0">
            <a:spAutoFit/>
          </a:bodyPr>
          <a:lstStyle/>
          <a:p>
            <a:r>
              <a:rPr lang="sv-SE">
                <a:solidFill>
                  <a:schemeClr val="bg1">
                    <a:lumMod val="75000"/>
                  </a:schemeClr>
                </a:solidFill>
              </a:rPr>
              <a:t>planerad vårdaktivitet</a:t>
            </a:r>
          </a:p>
        </p:txBody>
      </p:sp>
      <p:cxnSp>
        <p:nvCxnSpPr>
          <p:cNvPr id="23" name="Rak koppling 22">
            <a:extLst>
              <a:ext uri="{FF2B5EF4-FFF2-40B4-BE49-F238E27FC236}">
                <a16:creationId xmlns:a16="http://schemas.microsoft.com/office/drawing/2014/main" id="{3C5F095F-A3EE-142A-D7A8-1C2C76957C47}"/>
              </a:ext>
            </a:extLst>
          </p:cNvPr>
          <p:cNvCxnSpPr>
            <a:cxnSpLocks/>
          </p:cNvCxnSpPr>
          <p:nvPr/>
        </p:nvCxnSpPr>
        <p:spPr>
          <a:xfrm>
            <a:off x="6109733" y="2634794"/>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4" name="textruta 23">
            <a:extLst>
              <a:ext uri="{FF2B5EF4-FFF2-40B4-BE49-F238E27FC236}">
                <a16:creationId xmlns:a16="http://schemas.microsoft.com/office/drawing/2014/main" id="{5F981A42-30D7-48B4-1544-2405D937B3FA}"/>
              </a:ext>
            </a:extLst>
          </p:cNvPr>
          <p:cNvSpPr txBox="1"/>
          <p:nvPr/>
        </p:nvSpPr>
        <p:spPr>
          <a:xfrm>
            <a:off x="5124631" y="2205874"/>
            <a:ext cx="1966179" cy="369332"/>
          </a:xfrm>
          <a:prstGeom prst="rect">
            <a:avLst/>
          </a:prstGeom>
          <a:noFill/>
        </p:spPr>
        <p:txBody>
          <a:bodyPr wrap="none" rtlCol="0">
            <a:spAutoFit/>
          </a:bodyPr>
          <a:lstStyle/>
          <a:p>
            <a:r>
              <a:rPr lang="sv-SE">
                <a:solidFill>
                  <a:schemeClr val="bg1">
                    <a:lumMod val="75000"/>
                  </a:schemeClr>
                </a:solidFill>
              </a:rPr>
              <a:t>vårdaktivitet utförs</a:t>
            </a:r>
          </a:p>
        </p:txBody>
      </p:sp>
      <p:cxnSp>
        <p:nvCxnSpPr>
          <p:cNvPr id="25" name="Rak koppling 24">
            <a:extLst>
              <a:ext uri="{FF2B5EF4-FFF2-40B4-BE49-F238E27FC236}">
                <a16:creationId xmlns:a16="http://schemas.microsoft.com/office/drawing/2014/main" id="{27C29E45-3DA4-9604-C42A-D3C1964B1AAF}"/>
              </a:ext>
            </a:extLst>
          </p:cNvPr>
          <p:cNvCxnSpPr>
            <a:cxnSpLocks/>
          </p:cNvCxnSpPr>
          <p:nvPr/>
        </p:nvCxnSpPr>
        <p:spPr>
          <a:xfrm>
            <a:off x="8859614" y="2634794"/>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6" name="textruta 25">
            <a:extLst>
              <a:ext uri="{FF2B5EF4-FFF2-40B4-BE49-F238E27FC236}">
                <a16:creationId xmlns:a16="http://schemas.microsoft.com/office/drawing/2014/main" id="{7B82070B-DD09-D337-B426-6431D3FE8266}"/>
              </a:ext>
            </a:extLst>
          </p:cNvPr>
          <p:cNvSpPr txBox="1"/>
          <p:nvPr/>
        </p:nvSpPr>
        <p:spPr>
          <a:xfrm>
            <a:off x="7478587" y="2205874"/>
            <a:ext cx="2794739" cy="369332"/>
          </a:xfrm>
          <a:prstGeom prst="rect">
            <a:avLst/>
          </a:prstGeom>
          <a:noFill/>
        </p:spPr>
        <p:txBody>
          <a:bodyPr wrap="none" rtlCol="0">
            <a:spAutoFit/>
          </a:bodyPr>
          <a:lstStyle/>
          <a:p>
            <a:r>
              <a:rPr lang="sv-SE">
                <a:solidFill>
                  <a:schemeClr val="bg1">
                    <a:lumMod val="75000"/>
                  </a:schemeClr>
                </a:solidFill>
              </a:rPr>
              <a:t>uppföljning av vårdaktivitet</a:t>
            </a:r>
          </a:p>
        </p:txBody>
      </p:sp>
      <p:cxnSp>
        <p:nvCxnSpPr>
          <p:cNvPr id="27" name="Rak pilkoppling 26">
            <a:extLst>
              <a:ext uri="{FF2B5EF4-FFF2-40B4-BE49-F238E27FC236}">
                <a16:creationId xmlns:a16="http://schemas.microsoft.com/office/drawing/2014/main" id="{CE809820-5498-371A-6C78-F6043FDADB8C}"/>
              </a:ext>
            </a:extLst>
          </p:cNvPr>
          <p:cNvCxnSpPr/>
          <p:nvPr/>
        </p:nvCxnSpPr>
        <p:spPr>
          <a:xfrm>
            <a:off x="362932" y="5473833"/>
            <a:ext cx="11340000" cy="0"/>
          </a:xfrm>
          <a:prstGeom prst="straightConnector1">
            <a:avLst/>
          </a:prstGeom>
          <a:ln w="31750">
            <a:tailEnd type="triangle"/>
          </a:ln>
        </p:spPr>
        <p:style>
          <a:lnRef idx="1">
            <a:schemeClr val="dk1"/>
          </a:lnRef>
          <a:fillRef idx="0">
            <a:schemeClr val="dk1"/>
          </a:fillRef>
          <a:effectRef idx="0">
            <a:schemeClr val="dk1"/>
          </a:effectRef>
          <a:fontRef idx="minor">
            <a:schemeClr val="tx1"/>
          </a:fontRef>
        </p:style>
      </p:cxnSp>
      <p:sp>
        <p:nvSpPr>
          <p:cNvPr id="28" name="textruta 27">
            <a:extLst>
              <a:ext uri="{FF2B5EF4-FFF2-40B4-BE49-F238E27FC236}">
                <a16:creationId xmlns:a16="http://schemas.microsoft.com/office/drawing/2014/main" id="{EB059EF1-A617-A26D-D1B7-01D62C704650}"/>
              </a:ext>
            </a:extLst>
          </p:cNvPr>
          <p:cNvSpPr txBox="1"/>
          <p:nvPr/>
        </p:nvSpPr>
        <p:spPr>
          <a:xfrm>
            <a:off x="23563" y="4917652"/>
            <a:ext cx="2084610" cy="307777"/>
          </a:xfrm>
          <a:prstGeom prst="rect">
            <a:avLst/>
          </a:prstGeom>
          <a:noFill/>
        </p:spPr>
        <p:txBody>
          <a:bodyPr wrap="none" rtlCol="0">
            <a:spAutoFit/>
          </a:bodyPr>
          <a:lstStyle/>
          <a:p>
            <a:r>
              <a:rPr lang="sv-SE" sz="1400"/>
              <a:t>uvulopalatofaryngoplastik</a:t>
            </a:r>
          </a:p>
        </p:txBody>
      </p:sp>
      <p:cxnSp>
        <p:nvCxnSpPr>
          <p:cNvPr id="29" name="Rak koppling 28">
            <a:extLst>
              <a:ext uri="{FF2B5EF4-FFF2-40B4-BE49-F238E27FC236}">
                <a16:creationId xmlns:a16="http://schemas.microsoft.com/office/drawing/2014/main" id="{0EE83FEA-80A6-044D-7EAD-CABE5E01B420}"/>
              </a:ext>
            </a:extLst>
          </p:cNvPr>
          <p:cNvCxnSpPr>
            <a:cxnSpLocks/>
          </p:cNvCxnSpPr>
          <p:nvPr/>
        </p:nvCxnSpPr>
        <p:spPr>
          <a:xfrm>
            <a:off x="362932" y="5346572"/>
            <a:ext cx="0" cy="245097"/>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Rak koppling 29">
            <a:extLst>
              <a:ext uri="{FF2B5EF4-FFF2-40B4-BE49-F238E27FC236}">
                <a16:creationId xmlns:a16="http://schemas.microsoft.com/office/drawing/2014/main" id="{FE449281-46F6-E4B1-42A7-C3A446FF874E}"/>
              </a:ext>
            </a:extLst>
          </p:cNvPr>
          <p:cNvCxnSpPr>
            <a:cxnSpLocks/>
          </p:cNvCxnSpPr>
          <p:nvPr/>
        </p:nvCxnSpPr>
        <p:spPr>
          <a:xfrm>
            <a:off x="3418787" y="5346572"/>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1" name="textruta 30">
            <a:extLst>
              <a:ext uri="{FF2B5EF4-FFF2-40B4-BE49-F238E27FC236}">
                <a16:creationId xmlns:a16="http://schemas.microsoft.com/office/drawing/2014/main" id="{59AACEA0-6E90-BF2B-BE6A-45A20AE98AB7}"/>
              </a:ext>
            </a:extLst>
          </p:cNvPr>
          <p:cNvSpPr txBox="1"/>
          <p:nvPr/>
        </p:nvSpPr>
        <p:spPr>
          <a:xfrm>
            <a:off x="2405403" y="4917652"/>
            <a:ext cx="2084610" cy="307777"/>
          </a:xfrm>
          <a:prstGeom prst="rect">
            <a:avLst/>
          </a:prstGeom>
          <a:noFill/>
        </p:spPr>
        <p:txBody>
          <a:bodyPr wrap="none" rtlCol="0">
            <a:spAutoFit/>
          </a:bodyPr>
          <a:lstStyle/>
          <a:p>
            <a:r>
              <a:rPr lang="sv-SE" sz="1400"/>
              <a:t>uvulopalatofaryngoplastik</a:t>
            </a:r>
          </a:p>
        </p:txBody>
      </p:sp>
      <p:cxnSp>
        <p:nvCxnSpPr>
          <p:cNvPr id="32" name="Rak koppling 31">
            <a:extLst>
              <a:ext uri="{FF2B5EF4-FFF2-40B4-BE49-F238E27FC236}">
                <a16:creationId xmlns:a16="http://schemas.microsoft.com/office/drawing/2014/main" id="{DACFD39D-4829-D36F-D699-2A0BEEBA746D}"/>
              </a:ext>
            </a:extLst>
          </p:cNvPr>
          <p:cNvCxnSpPr>
            <a:cxnSpLocks/>
          </p:cNvCxnSpPr>
          <p:nvPr/>
        </p:nvCxnSpPr>
        <p:spPr>
          <a:xfrm>
            <a:off x="6109733" y="5346572"/>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3" name="textruta 32">
            <a:extLst>
              <a:ext uri="{FF2B5EF4-FFF2-40B4-BE49-F238E27FC236}">
                <a16:creationId xmlns:a16="http://schemas.microsoft.com/office/drawing/2014/main" id="{C13AF8CB-0C15-168D-C35E-F3E3C83A2FA4}"/>
              </a:ext>
            </a:extLst>
          </p:cNvPr>
          <p:cNvSpPr txBox="1"/>
          <p:nvPr/>
        </p:nvSpPr>
        <p:spPr>
          <a:xfrm>
            <a:off x="5091638" y="4917652"/>
            <a:ext cx="2084610" cy="307777"/>
          </a:xfrm>
          <a:prstGeom prst="rect">
            <a:avLst/>
          </a:prstGeom>
          <a:noFill/>
        </p:spPr>
        <p:txBody>
          <a:bodyPr wrap="none" rtlCol="0">
            <a:spAutoFit/>
          </a:bodyPr>
          <a:lstStyle/>
          <a:p>
            <a:r>
              <a:rPr lang="sv-SE" sz="1400"/>
              <a:t>uvulopalatofaryngoplastik</a:t>
            </a:r>
          </a:p>
        </p:txBody>
      </p:sp>
      <p:cxnSp>
        <p:nvCxnSpPr>
          <p:cNvPr id="34" name="Rak koppling 33">
            <a:extLst>
              <a:ext uri="{FF2B5EF4-FFF2-40B4-BE49-F238E27FC236}">
                <a16:creationId xmlns:a16="http://schemas.microsoft.com/office/drawing/2014/main" id="{541ED699-04FA-A416-5726-7956759319BF}"/>
              </a:ext>
            </a:extLst>
          </p:cNvPr>
          <p:cNvCxnSpPr>
            <a:cxnSpLocks/>
          </p:cNvCxnSpPr>
          <p:nvPr/>
        </p:nvCxnSpPr>
        <p:spPr>
          <a:xfrm>
            <a:off x="8859614" y="5346572"/>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5" name="textruta 34">
            <a:extLst>
              <a:ext uri="{FF2B5EF4-FFF2-40B4-BE49-F238E27FC236}">
                <a16:creationId xmlns:a16="http://schemas.microsoft.com/office/drawing/2014/main" id="{12952EB4-5C1E-3992-9895-ED0F6689BC84}"/>
              </a:ext>
            </a:extLst>
          </p:cNvPr>
          <p:cNvSpPr txBox="1"/>
          <p:nvPr/>
        </p:nvSpPr>
        <p:spPr>
          <a:xfrm>
            <a:off x="7860366" y="4917652"/>
            <a:ext cx="2084610" cy="307777"/>
          </a:xfrm>
          <a:prstGeom prst="rect">
            <a:avLst/>
          </a:prstGeom>
          <a:noFill/>
        </p:spPr>
        <p:txBody>
          <a:bodyPr wrap="none" rtlCol="0">
            <a:spAutoFit/>
          </a:bodyPr>
          <a:lstStyle/>
          <a:p>
            <a:r>
              <a:rPr lang="sv-SE" sz="1400"/>
              <a:t>uvulopalatofaryngoplastik</a:t>
            </a:r>
          </a:p>
        </p:txBody>
      </p:sp>
      <p:sp>
        <p:nvSpPr>
          <p:cNvPr id="36" name="textruta 35">
            <a:extLst>
              <a:ext uri="{FF2B5EF4-FFF2-40B4-BE49-F238E27FC236}">
                <a16:creationId xmlns:a16="http://schemas.microsoft.com/office/drawing/2014/main" id="{2529E0CA-9E68-227A-600D-57025204B54F}"/>
              </a:ext>
            </a:extLst>
          </p:cNvPr>
          <p:cNvSpPr txBox="1"/>
          <p:nvPr/>
        </p:nvSpPr>
        <p:spPr>
          <a:xfrm>
            <a:off x="28278" y="5681830"/>
            <a:ext cx="1352744" cy="430887"/>
          </a:xfrm>
          <a:prstGeom prst="rect">
            <a:avLst/>
          </a:prstGeom>
          <a:noFill/>
        </p:spPr>
        <p:txBody>
          <a:bodyPr wrap="square">
            <a:spAutoFit/>
          </a:bodyPr>
          <a:lstStyle/>
          <a:p>
            <a:r>
              <a:rPr lang="sv-SE" sz="1100"/>
              <a:t>Vårdaktivitet som erbjuds.</a:t>
            </a:r>
          </a:p>
        </p:txBody>
      </p:sp>
      <p:sp>
        <p:nvSpPr>
          <p:cNvPr id="37" name="textruta 36">
            <a:extLst>
              <a:ext uri="{FF2B5EF4-FFF2-40B4-BE49-F238E27FC236}">
                <a16:creationId xmlns:a16="http://schemas.microsoft.com/office/drawing/2014/main" id="{7B424632-1DF4-D5A8-E4B8-BE051B0ABBBC}"/>
              </a:ext>
            </a:extLst>
          </p:cNvPr>
          <p:cNvSpPr txBox="1"/>
          <p:nvPr/>
        </p:nvSpPr>
        <p:spPr>
          <a:xfrm>
            <a:off x="2737128" y="5681829"/>
            <a:ext cx="1352744" cy="430887"/>
          </a:xfrm>
          <a:prstGeom prst="rect">
            <a:avLst/>
          </a:prstGeom>
          <a:noFill/>
        </p:spPr>
        <p:txBody>
          <a:bodyPr wrap="square">
            <a:spAutoFit/>
          </a:bodyPr>
          <a:lstStyle/>
          <a:p>
            <a:r>
              <a:rPr lang="sv-SE" sz="1100"/>
              <a:t>Vårdaktivitet som planeras att utföras.</a:t>
            </a:r>
          </a:p>
        </p:txBody>
      </p:sp>
      <p:sp>
        <p:nvSpPr>
          <p:cNvPr id="38" name="textruta 37">
            <a:extLst>
              <a:ext uri="{FF2B5EF4-FFF2-40B4-BE49-F238E27FC236}">
                <a16:creationId xmlns:a16="http://schemas.microsoft.com/office/drawing/2014/main" id="{6F4A4B28-4C22-D6BD-4BFE-1340BADBB403}"/>
              </a:ext>
            </a:extLst>
          </p:cNvPr>
          <p:cNvSpPr txBox="1"/>
          <p:nvPr/>
        </p:nvSpPr>
        <p:spPr>
          <a:xfrm>
            <a:off x="5308817" y="5711237"/>
            <a:ext cx="1644831" cy="261610"/>
          </a:xfrm>
          <a:prstGeom prst="rect">
            <a:avLst/>
          </a:prstGeom>
          <a:noFill/>
        </p:spPr>
        <p:txBody>
          <a:bodyPr wrap="square">
            <a:spAutoFit/>
          </a:bodyPr>
          <a:lstStyle/>
          <a:p>
            <a:r>
              <a:rPr lang="sv-SE" sz="1100"/>
              <a:t>Vårdaktivitet som utförs.</a:t>
            </a:r>
          </a:p>
        </p:txBody>
      </p:sp>
      <p:sp>
        <p:nvSpPr>
          <p:cNvPr id="39" name="textruta 38">
            <a:extLst>
              <a:ext uri="{FF2B5EF4-FFF2-40B4-BE49-F238E27FC236}">
                <a16:creationId xmlns:a16="http://schemas.microsoft.com/office/drawing/2014/main" id="{209B884A-C41B-371E-0DB4-D95FBA0C94EB}"/>
              </a:ext>
            </a:extLst>
          </p:cNvPr>
          <p:cNvSpPr txBox="1"/>
          <p:nvPr/>
        </p:nvSpPr>
        <p:spPr>
          <a:xfrm>
            <a:off x="8295800" y="5686581"/>
            <a:ext cx="1352744" cy="430887"/>
          </a:xfrm>
          <a:prstGeom prst="rect">
            <a:avLst/>
          </a:prstGeom>
          <a:noFill/>
        </p:spPr>
        <p:txBody>
          <a:bodyPr wrap="square">
            <a:spAutoFit/>
          </a:bodyPr>
          <a:lstStyle/>
          <a:p>
            <a:r>
              <a:rPr lang="sv-SE" sz="1100"/>
              <a:t>Uppföljning av vårdaktivitet.</a:t>
            </a:r>
          </a:p>
        </p:txBody>
      </p:sp>
      <p:sp>
        <p:nvSpPr>
          <p:cNvPr id="41" name="textruta 40">
            <a:extLst>
              <a:ext uri="{FF2B5EF4-FFF2-40B4-BE49-F238E27FC236}">
                <a16:creationId xmlns:a16="http://schemas.microsoft.com/office/drawing/2014/main" id="{FAE02D0C-4F2F-6245-CA85-43E1E29AC2B7}"/>
              </a:ext>
            </a:extLst>
          </p:cNvPr>
          <p:cNvSpPr txBox="1"/>
          <p:nvPr/>
        </p:nvSpPr>
        <p:spPr>
          <a:xfrm>
            <a:off x="23563" y="3964210"/>
            <a:ext cx="1701761" cy="769441"/>
          </a:xfrm>
          <a:prstGeom prst="rect">
            <a:avLst/>
          </a:prstGeom>
          <a:noFill/>
        </p:spPr>
        <p:txBody>
          <a:bodyPr wrap="square">
            <a:spAutoFit/>
          </a:bodyPr>
          <a:lstStyle/>
          <a:p>
            <a:r>
              <a:rPr lang="sv-SE" sz="1100"/>
              <a:t>Kirurgiskt ingrepp vid sömnapné som innebär att man tar bort eller flyttar vävnad i svalget.</a:t>
            </a:r>
          </a:p>
        </p:txBody>
      </p:sp>
      <p:sp>
        <p:nvSpPr>
          <p:cNvPr id="46" name="textruta 5">
            <a:extLst>
              <a:ext uri="{FF2B5EF4-FFF2-40B4-BE49-F238E27FC236}">
                <a16:creationId xmlns:a16="http://schemas.microsoft.com/office/drawing/2014/main" id="{9B90C43E-C720-4730-AB25-A82680FFC1D1}"/>
              </a:ext>
            </a:extLst>
          </p:cNvPr>
          <p:cNvSpPr txBox="1"/>
          <p:nvPr/>
        </p:nvSpPr>
        <p:spPr>
          <a:xfrm>
            <a:off x="629175" y="281878"/>
            <a:ext cx="500009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b="1"/>
              <a:t>Aktivitet (inom hälso- och sjukvård)</a:t>
            </a:r>
          </a:p>
        </p:txBody>
      </p:sp>
      <p:sp>
        <p:nvSpPr>
          <p:cNvPr id="47" name="textruta 17">
            <a:extLst>
              <a:ext uri="{FF2B5EF4-FFF2-40B4-BE49-F238E27FC236}">
                <a16:creationId xmlns:a16="http://schemas.microsoft.com/office/drawing/2014/main" id="{13224BDD-05A6-4CBD-8B89-8927884DB31C}"/>
              </a:ext>
            </a:extLst>
          </p:cNvPr>
          <p:cNvSpPr txBox="1"/>
          <p:nvPr/>
        </p:nvSpPr>
        <p:spPr>
          <a:xfrm>
            <a:off x="5291355" y="240617"/>
            <a:ext cx="160928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vårdaktivitet</a:t>
            </a:r>
          </a:p>
        </p:txBody>
      </p:sp>
      <p:sp>
        <p:nvSpPr>
          <p:cNvPr id="48" name="textruta 18">
            <a:extLst>
              <a:ext uri="{FF2B5EF4-FFF2-40B4-BE49-F238E27FC236}">
                <a16:creationId xmlns:a16="http://schemas.microsoft.com/office/drawing/2014/main" id="{51629FB5-5E5F-43E2-B036-B1749B4B162C}"/>
              </a:ext>
            </a:extLst>
          </p:cNvPr>
          <p:cNvSpPr txBox="1"/>
          <p:nvPr/>
        </p:nvSpPr>
        <p:spPr>
          <a:xfrm>
            <a:off x="4850943" y="295988"/>
            <a:ext cx="303233"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a:t>
            </a:r>
          </a:p>
        </p:txBody>
      </p:sp>
      <p:sp>
        <p:nvSpPr>
          <p:cNvPr id="49" name="textruta 39">
            <a:extLst>
              <a:ext uri="{FF2B5EF4-FFF2-40B4-BE49-F238E27FC236}">
                <a16:creationId xmlns:a16="http://schemas.microsoft.com/office/drawing/2014/main" id="{4AC3FF75-3882-4BAD-8E61-8A0D19C9BF6C}"/>
              </a:ext>
            </a:extLst>
          </p:cNvPr>
          <p:cNvSpPr txBox="1"/>
          <p:nvPr/>
        </p:nvSpPr>
        <p:spPr>
          <a:xfrm>
            <a:off x="5091638" y="651210"/>
            <a:ext cx="2244396" cy="600164"/>
          </a:xfrm>
          <a:prstGeom prst="rect">
            <a:avLst/>
          </a:prstGeom>
          <a:noFill/>
        </p:spPr>
        <p:txBody>
          <a:bodyPr wrap="square">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100">
                <a:solidFill>
                  <a:srgbClr val="000000"/>
                </a:solidFill>
                <a:effectLst/>
                <a:latin typeface="Calibri" panose="020F0502020204030204" pitchFamily="34" charset="0"/>
                <a:ea typeface="Times New Roman" panose="02020603050405020304" pitchFamily="18" charset="0"/>
              </a:rPr>
              <a:t>aktivitet inom hälso- och sjukvård som avser att förebygga, utreda och behandla sjukdomar och skador</a:t>
            </a:r>
            <a:endParaRPr lang="sv-SE" sz="1100"/>
          </a:p>
        </p:txBody>
      </p:sp>
    </p:spTree>
    <p:extLst>
      <p:ext uri="{BB962C8B-B14F-4D97-AF65-F5344CB8AC3E}">
        <p14:creationId xmlns:p14="http://schemas.microsoft.com/office/powerpoint/2010/main" val="2482670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Rak pilkoppling 4">
            <a:extLst>
              <a:ext uri="{FF2B5EF4-FFF2-40B4-BE49-F238E27FC236}">
                <a16:creationId xmlns:a16="http://schemas.microsoft.com/office/drawing/2014/main" id="{FFF78FB0-48F9-10EF-F8F5-94305C023A73}"/>
              </a:ext>
            </a:extLst>
          </p:cNvPr>
          <p:cNvCxnSpPr/>
          <p:nvPr/>
        </p:nvCxnSpPr>
        <p:spPr>
          <a:xfrm>
            <a:off x="362932" y="2387151"/>
            <a:ext cx="11340000" cy="0"/>
          </a:xfrm>
          <a:prstGeom prst="straightConnector1">
            <a:avLst/>
          </a:prstGeom>
          <a:ln w="31750">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7" name="textruta 6">
            <a:extLst>
              <a:ext uri="{FF2B5EF4-FFF2-40B4-BE49-F238E27FC236}">
                <a16:creationId xmlns:a16="http://schemas.microsoft.com/office/drawing/2014/main" id="{95E55B34-848A-349E-AF4F-5083C093C298}"/>
              </a:ext>
            </a:extLst>
          </p:cNvPr>
          <p:cNvSpPr txBox="1"/>
          <p:nvPr/>
        </p:nvSpPr>
        <p:spPr>
          <a:xfrm>
            <a:off x="23563" y="1830970"/>
            <a:ext cx="1122936" cy="369332"/>
          </a:xfrm>
          <a:prstGeom prst="rect">
            <a:avLst/>
          </a:prstGeom>
          <a:noFill/>
        </p:spPr>
        <p:txBody>
          <a:bodyPr wrap="none" rtlCol="0">
            <a:spAutoFit/>
          </a:bodyPr>
          <a:lstStyle/>
          <a:p>
            <a:r>
              <a:rPr lang="sv-SE">
                <a:solidFill>
                  <a:schemeClr val="bg1">
                    <a:lumMod val="75000"/>
                  </a:schemeClr>
                </a:solidFill>
              </a:rPr>
              <a:t>vårdtjänst</a:t>
            </a:r>
          </a:p>
        </p:txBody>
      </p:sp>
      <p:cxnSp>
        <p:nvCxnSpPr>
          <p:cNvPr id="9" name="Rak koppling 8">
            <a:extLst>
              <a:ext uri="{FF2B5EF4-FFF2-40B4-BE49-F238E27FC236}">
                <a16:creationId xmlns:a16="http://schemas.microsoft.com/office/drawing/2014/main" id="{9039A344-26AB-8DE1-0CE2-4FACF0683D9F}"/>
              </a:ext>
            </a:extLst>
          </p:cNvPr>
          <p:cNvCxnSpPr>
            <a:cxnSpLocks/>
          </p:cNvCxnSpPr>
          <p:nvPr/>
        </p:nvCxnSpPr>
        <p:spPr>
          <a:xfrm>
            <a:off x="362932" y="2259890"/>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6" name="Rak koppling 15">
            <a:extLst>
              <a:ext uri="{FF2B5EF4-FFF2-40B4-BE49-F238E27FC236}">
                <a16:creationId xmlns:a16="http://schemas.microsoft.com/office/drawing/2014/main" id="{B0D8AC86-45D8-CEEE-BF1F-8B06A8652905}"/>
              </a:ext>
            </a:extLst>
          </p:cNvPr>
          <p:cNvCxnSpPr>
            <a:cxnSpLocks/>
          </p:cNvCxnSpPr>
          <p:nvPr/>
        </p:nvCxnSpPr>
        <p:spPr>
          <a:xfrm>
            <a:off x="3418787" y="2259890"/>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2" name="textruta 21">
            <a:extLst>
              <a:ext uri="{FF2B5EF4-FFF2-40B4-BE49-F238E27FC236}">
                <a16:creationId xmlns:a16="http://schemas.microsoft.com/office/drawing/2014/main" id="{29F08C22-4C2D-5F02-BD47-5D4D6F3251A1}"/>
              </a:ext>
            </a:extLst>
          </p:cNvPr>
          <p:cNvSpPr txBox="1"/>
          <p:nvPr/>
        </p:nvSpPr>
        <p:spPr>
          <a:xfrm>
            <a:off x="2282855" y="1830970"/>
            <a:ext cx="2244397" cy="369332"/>
          </a:xfrm>
          <a:prstGeom prst="rect">
            <a:avLst/>
          </a:prstGeom>
          <a:noFill/>
        </p:spPr>
        <p:txBody>
          <a:bodyPr wrap="none" rtlCol="0">
            <a:spAutoFit/>
          </a:bodyPr>
          <a:lstStyle/>
          <a:p>
            <a:r>
              <a:rPr lang="sv-SE">
                <a:solidFill>
                  <a:schemeClr val="bg1">
                    <a:lumMod val="75000"/>
                  </a:schemeClr>
                </a:solidFill>
              </a:rPr>
              <a:t>planerad vårdaktivitet</a:t>
            </a:r>
          </a:p>
        </p:txBody>
      </p:sp>
      <p:cxnSp>
        <p:nvCxnSpPr>
          <p:cNvPr id="23" name="Rak koppling 22">
            <a:extLst>
              <a:ext uri="{FF2B5EF4-FFF2-40B4-BE49-F238E27FC236}">
                <a16:creationId xmlns:a16="http://schemas.microsoft.com/office/drawing/2014/main" id="{3C5F095F-A3EE-142A-D7A8-1C2C76957C47}"/>
              </a:ext>
            </a:extLst>
          </p:cNvPr>
          <p:cNvCxnSpPr>
            <a:cxnSpLocks/>
          </p:cNvCxnSpPr>
          <p:nvPr/>
        </p:nvCxnSpPr>
        <p:spPr>
          <a:xfrm>
            <a:off x="6109733" y="2259890"/>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4" name="textruta 23">
            <a:extLst>
              <a:ext uri="{FF2B5EF4-FFF2-40B4-BE49-F238E27FC236}">
                <a16:creationId xmlns:a16="http://schemas.microsoft.com/office/drawing/2014/main" id="{5F981A42-30D7-48B4-1544-2405D937B3FA}"/>
              </a:ext>
            </a:extLst>
          </p:cNvPr>
          <p:cNvSpPr txBox="1"/>
          <p:nvPr/>
        </p:nvSpPr>
        <p:spPr>
          <a:xfrm>
            <a:off x="5124631" y="1830970"/>
            <a:ext cx="1966179" cy="369332"/>
          </a:xfrm>
          <a:prstGeom prst="rect">
            <a:avLst/>
          </a:prstGeom>
          <a:noFill/>
        </p:spPr>
        <p:txBody>
          <a:bodyPr wrap="none" rtlCol="0">
            <a:spAutoFit/>
          </a:bodyPr>
          <a:lstStyle/>
          <a:p>
            <a:r>
              <a:rPr lang="sv-SE">
                <a:solidFill>
                  <a:schemeClr val="bg1">
                    <a:lumMod val="75000"/>
                  </a:schemeClr>
                </a:solidFill>
              </a:rPr>
              <a:t>vårdaktivitet utförs</a:t>
            </a:r>
          </a:p>
        </p:txBody>
      </p:sp>
      <p:cxnSp>
        <p:nvCxnSpPr>
          <p:cNvPr id="25" name="Rak koppling 24">
            <a:extLst>
              <a:ext uri="{FF2B5EF4-FFF2-40B4-BE49-F238E27FC236}">
                <a16:creationId xmlns:a16="http://schemas.microsoft.com/office/drawing/2014/main" id="{27C29E45-3DA4-9604-C42A-D3C1964B1AAF}"/>
              </a:ext>
            </a:extLst>
          </p:cNvPr>
          <p:cNvCxnSpPr>
            <a:cxnSpLocks/>
          </p:cNvCxnSpPr>
          <p:nvPr/>
        </p:nvCxnSpPr>
        <p:spPr>
          <a:xfrm>
            <a:off x="8859614" y="2259890"/>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6" name="textruta 25">
            <a:extLst>
              <a:ext uri="{FF2B5EF4-FFF2-40B4-BE49-F238E27FC236}">
                <a16:creationId xmlns:a16="http://schemas.microsoft.com/office/drawing/2014/main" id="{7B82070B-DD09-D337-B426-6431D3FE8266}"/>
              </a:ext>
            </a:extLst>
          </p:cNvPr>
          <p:cNvSpPr txBox="1"/>
          <p:nvPr/>
        </p:nvSpPr>
        <p:spPr>
          <a:xfrm>
            <a:off x="7478587" y="1830970"/>
            <a:ext cx="2794739" cy="369332"/>
          </a:xfrm>
          <a:prstGeom prst="rect">
            <a:avLst/>
          </a:prstGeom>
          <a:noFill/>
        </p:spPr>
        <p:txBody>
          <a:bodyPr wrap="none" rtlCol="0">
            <a:spAutoFit/>
          </a:bodyPr>
          <a:lstStyle/>
          <a:p>
            <a:r>
              <a:rPr lang="sv-SE">
                <a:solidFill>
                  <a:schemeClr val="bg1">
                    <a:lumMod val="75000"/>
                  </a:schemeClr>
                </a:solidFill>
              </a:rPr>
              <a:t>uppföljning av vårdaktivitet</a:t>
            </a:r>
          </a:p>
        </p:txBody>
      </p:sp>
      <p:cxnSp>
        <p:nvCxnSpPr>
          <p:cNvPr id="27" name="Rak pilkoppling 26">
            <a:extLst>
              <a:ext uri="{FF2B5EF4-FFF2-40B4-BE49-F238E27FC236}">
                <a16:creationId xmlns:a16="http://schemas.microsoft.com/office/drawing/2014/main" id="{CE809820-5498-371A-6C78-F6043FDADB8C}"/>
              </a:ext>
            </a:extLst>
          </p:cNvPr>
          <p:cNvCxnSpPr/>
          <p:nvPr/>
        </p:nvCxnSpPr>
        <p:spPr>
          <a:xfrm>
            <a:off x="362932" y="5473833"/>
            <a:ext cx="11340000" cy="0"/>
          </a:xfrm>
          <a:prstGeom prst="straightConnector1">
            <a:avLst/>
          </a:prstGeom>
          <a:ln w="31750">
            <a:tailEnd type="triangle"/>
          </a:ln>
        </p:spPr>
        <p:style>
          <a:lnRef idx="1">
            <a:schemeClr val="dk1"/>
          </a:lnRef>
          <a:fillRef idx="0">
            <a:schemeClr val="dk1"/>
          </a:fillRef>
          <a:effectRef idx="0">
            <a:schemeClr val="dk1"/>
          </a:effectRef>
          <a:fontRef idx="minor">
            <a:schemeClr val="tx1"/>
          </a:fontRef>
        </p:style>
      </p:cxnSp>
      <p:sp>
        <p:nvSpPr>
          <p:cNvPr id="28" name="textruta 27">
            <a:extLst>
              <a:ext uri="{FF2B5EF4-FFF2-40B4-BE49-F238E27FC236}">
                <a16:creationId xmlns:a16="http://schemas.microsoft.com/office/drawing/2014/main" id="{EB059EF1-A617-A26D-D1B7-01D62C704650}"/>
              </a:ext>
            </a:extLst>
          </p:cNvPr>
          <p:cNvSpPr txBox="1"/>
          <p:nvPr/>
        </p:nvSpPr>
        <p:spPr>
          <a:xfrm>
            <a:off x="23563" y="4917652"/>
            <a:ext cx="2084610" cy="307777"/>
          </a:xfrm>
          <a:prstGeom prst="rect">
            <a:avLst/>
          </a:prstGeom>
          <a:noFill/>
        </p:spPr>
        <p:txBody>
          <a:bodyPr wrap="none" rtlCol="0">
            <a:spAutoFit/>
          </a:bodyPr>
          <a:lstStyle/>
          <a:p>
            <a:r>
              <a:rPr lang="sv-SE" sz="1400"/>
              <a:t>uvulopalatofaryngoplastik</a:t>
            </a:r>
          </a:p>
        </p:txBody>
      </p:sp>
      <p:cxnSp>
        <p:nvCxnSpPr>
          <p:cNvPr id="29" name="Rak koppling 28">
            <a:extLst>
              <a:ext uri="{FF2B5EF4-FFF2-40B4-BE49-F238E27FC236}">
                <a16:creationId xmlns:a16="http://schemas.microsoft.com/office/drawing/2014/main" id="{0EE83FEA-80A6-044D-7EAD-CABE5E01B420}"/>
              </a:ext>
            </a:extLst>
          </p:cNvPr>
          <p:cNvCxnSpPr>
            <a:cxnSpLocks/>
          </p:cNvCxnSpPr>
          <p:nvPr/>
        </p:nvCxnSpPr>
        <p:spPr>
          <a:xfrm>
            <a:off x="362932" y="5346572"/>
            <a:ext cx="0" cy="245097"/>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Rak koppling 29">
            <a:extLst>
              <a:ext uri="{FF2B5EF4-FFF2-40B4-BE49-F238E27FC236}">
                <a16:creationId xmlns:a16="http://schemas.microsoft.com/office/drawing/2014/main" id="{FE449281-46F6-E4B1-42A7-C3A446FF874E}"/>
              </a:ext>
            </a:extLst>
          </p:cNvPr>
          <p:cNvCxnSpPr>
            <a:cxnSpLocks/>
          </p:cNvCxnSpPr>
          <p:nvPr/>
        </p:nvCxnSpPr>
        <p:spPr>
          <a:xfrm>
            <a:off x="3418787" y="5346572"/>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1" name="textruta 30">
            <a:extLst>
              <a:ext uri="{FF2B5EF4-FFF2-40B4-BE49-F238E27FC236}">
                <a16:creationId xmlns:a16="http://schemas.microsoft.com/office/drawing/2014/main" id="{59AACEA0-6E90-BF2B-BE6A-45A20AE98AB7}"/>
              </a:ext>
            </a:extLst>
          </p:cNvPr>
          <p:cNvSpPr txBox="1"/>
          <p:nvPr/>
        </p:nvSpPr>
        <p:spPr>
          <a:xfrm>
            <a:off x="2405403" y="4917652"/>
            <a:ext cx="2084610" cy="307777"/>
          </a:xfrm>
          <a:prstGeom prst="rect">
            <a:avLst/>
          </a:prstGeom>
          <a:noFill/>
        </p:spPr>
        <p:txBody>
          <a:bodyPr wrap="none" rtlCol="0">
            <a:spAutoFit/>
          </a:bodyPr>
          <a:lstStyle/>
          <a:p>
            <a:r>
              <a:rPr lang="sv-SE" sz="1400"/>
              <a:t>uvulopalatofaryngoplastik</a:t>
            </a:r>
          </a:p>
        </p:txBody>
      </p:sp>
      <p:cxnSp>
        <p:nvCxnSpPr>
          <p:cNvPr id="32" name="Rak koppling 31">
            <a:extLst>
              <a:ext uri="{FF2B5EF4-FFF2-40B4-BE49-F238E27FC236}">
                <a16:creationId xmlns:a16="http://schemas.microsoft.com/office/drawing/2014/main" id="{DACFD39D-4829-D36F-D699-2A0BEEBA746D}"/>
              </a:ext>
            </a:extLst>
          </p:cNvPr>
          <p:cNvCxnSpPr>
            <a:cxnSpLocks/>
          </p:cNvCxnSpPr>
          <p:nvPr/>
        </p:nvCxnSpPr>
        <p:spPr>
          <a:xfrm>
            <a:off x="6109733" y="5346572"/>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3" name="textruta 32">
            <a:extLst>
              <a:ext uri="{FF2B5EF4-FFF2-40B4-BE49-F238E27FC236}">
                <a16:creationId xmlns:a16="http://schemas.microsoft.com/office/drawing/2014/main" id="{C13AF8CB-0C15-168D-C35E-F3E3C83A2FA4}"/>
              </a:ext>
            </a:extLst>
          </p:cNvPr>
          <p:cNvSpPr txBox="1"/>
          <p:nvPr/>
        </p:nvSpPr>
        <p:spPr>
          <a:xfrm>
            <a:off x="5091638" y="4917652"/>
            <a:ext cx="2084610" cy="307777"/>
          </a:xfrm>
          <a:prstGeom prst="rect">
            <a:avLst/>
          </a:prstGeom>
          <a:noFill/>
        </p:spPr>
        <p:txBody>
          <a:bodyPr wrap="none" rtlCol="0">
            <a:spAutoFit/>
          </a:bodyPr>
          <a:lstStyle/>
          <a:p>
            <a:r>
              <a:rPr lang="sv-SE" sz="1400"/>
              <a:t>uvulopalatofaryngoplastik</a:t>
            </a:r>
          </a:p>
        </p:txBody>
      </p:sp>
      <p:cxnSp>
        <p:nvCxnSpPr>
          <p:cNvPr id="34" name="Rak koppling 33">
            <a:extLst>
              <a:ext uri="{FF2B5EF4-FFF2-40B4-BE49-F238E27FC236}">
                <a16:creationId xmlns:a16="http://schemas.microsoft.com/office/drawing/2014/main" id="{541ED699-04FA-A416-5726-7956759319BF}"/>
              </a:ext>
            </a:extLst>
          </p:cNvPr>
          <p:cNvCxnSpPr>
            <a:cxnSpLocks/>
          </p:cNvCxnSpPr>
          <p:nvPr/>
        </p:nvCxnSpPr>
        <p:spPr>
          <a:xfrm>
            <a:off x="8859614" y="5346572"/>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5" name="textruta 34">
            <a:extLst>
              <a:ext uri="{FF2B5EF4-FFF2-40B4-BE49-F238E27FC236}">
                <a16:creationId xmlns:a16="http://schemas.microsoft.com/office/drawing/2014/main" id="{12952EB4-5C1E-3992-9895-ED0F6689BC84}"/>
              </a:ext>
            </a:extLst>
          </p:cNvPr>
          <p:cNvSpPr txBox="1"/>
          <p:nvPr/>
        </p:nvSpPr>
        <p:spPr>
          <a:xfrm>
            <a:off x="7860366" y="4917652"/>
            <a:ext cx="2084610" cy="307777"/>
          </a:xfrm>
          <a:prstGeom prst="rect">
            <a:avLst/>
          </a:prstGeom>
          <a:noFill/>
        </p:spPr>
        <p:txBody>
          <a:bodyPr wrap="none" rtlCol="0">
            <a:spAutoFit/>
          </a:bodyPr>
          <a:lstStyle/>
          <a:p>
            <a:r>
              <a:rPr lang="sv-SE" sz="1400"/>
              <a:t>uvulopalatofaryngoplastik</a:t>
            </a:r>
          </a:p>
        </p:txBody>
      </p:sp>
      <p:sp>
        <p:nvSpPr>
          <p:cNvPr id="36" name="textruta 35">
            <a:extLst>
              <a:ext uri="{FF2B5EF4-FFF2-40B4-BE49-F238E27FC236}">
                <a16:creationId xmlns:a16="http://schemas.microsoft.com/office/drawing/2014/main" id="{2529E0CA-9E68-227A-600D-57025204B54F}"/>
              </a:ext>
            </a:extLst>
          </p:cNvPr>
          <p:cNvSpPr txBox="1"/>
          <p:nvPr/>
        </p:nvSpPr>
        <p:spPr>
          <a:xfrm>
            <a:off x="28278" y="5681830"/>
            <a:ext cx="1352744" cy="430887"/>
          </a:xfrm>
          <a:prstGeom prst="rect">
            <a:avLst/>
          </a:prstGeom>
          <a:noFill/>
        </p:spPr>
        <p:txBody>
          <a:bodyPr wrap="square">
            <a:spAutoFit/>
          </a:bodyPr>
          <a:lstStyle/>
          <a:p>
            <a:r>
              <a:rPr lang="sv-SE" sz="1100"/>
              <a:t>Vårdaktivitet som erbjuds.</a:t>
            </a:r>
          </a:p>
        </p:txBody>
      </p:sp>
      <p:sp>
        <p:nvSpPr>
          <p:cNvPr id="37" name="textruta 36">
            <a:extLst>
              <a:ext uri="{FF2B5EF4-FFF2-40B4-BE49-F238E27FC236}">
                <a16:creationId xmlns:a16="http://schemas.microsoft.com/office/drawing/2014/main" id="{7B424632-1DF4-D5A8-E4B8-BE051B0ABBBC}"/>
              </a:ext>
            </a:extLst>
          </p:cNvPr>
          <p:cNvSpPr txBox="1"/>
          <p:nvPr/>
        </p:nvSpPr>
        <p:spPr>
          <a:xfrm>
            <a:off x="2737128" y="5681829"/>
            <a:ext cx="1352744" cy="430887"/>
          </a:xfrm>
          <a:prstGeom prst="rect">
            <a:avLst/>
          </a:prstGeom>
          <a:noFill/>
        </p:spPr>
        <p:txBody>
          <a:bodyPr wrap="square">
            <a:spAutoFit/>
          </a:bodyPr>
          <a:lstStyle/>
          <a:p>
            <a:r>
              <a:rPr lang="sv-SE" sz="1100"/>
              <a:t>Vårdaktivitet som planeras att utföras.</a:t>
            </a:r>
          </a:p>
        </p:txBody>
      </p:sp>
      <p:sp>
        <p:nvSpPr>
          <p:cNvPr id="38" name="textruta 37">
            <a:extLst>
              <a:ext uri="{FF2B5EF4-FFF2-40B4-BE49-F238E27FC236}">
                <a16:creationId xmlns:a16="http://schemas.microsoft.com/office/drawing/2014/main" id="{6F4A4B28-4C22-D6BD-4BFE-1340BADBB403}"/>
              </a:ext>
            </a:extLst>
          </p:cNvPr>
          <p:cNvSpPr txBox="1"/>
          <p:nvPr/>
        </p:nvSpPr>
        <p:spPr>
          <a:xfrm>
            <a:off x="5299673" y="5711237"/>
            <a:ext cx="1644827" cy="261610"/>
          </a:xfrm>
          <a:prstGeom prst="rect">
            <a:avLst/>
          </a:prstGeom>
          <a:noFill/>
        </p:spPr>
        <p:txBody>
          <a:bodyPr wrap="square">
            <a:spAutoFit/>
          </a:bodyPr>
          <a:lstStyle/>
          <a:p>
            <a:r>
              <a:rPr lang="sv-SE" sz="1100"/>
              <a:t>Vårdaktivitet som utförs.</a:t>
            </a:r>
          </a:p>
        </p:txBody>
      </p:sp>
      <p:sp>
        <p:nvSpPr>
          <p:cNvPr id="39" name="textruta 38">
            <a:extLst>
              <a:ext uri="{FF2B5EF4-FFF2-40B4-BE49-F238E27FC236}">
                <a16:creationId xmlns:a16="http://schemas.microsoft.com/office/drawing/2014/main" id="{209B884A-C41B-371E-0DB4-D95FBA0C94EB}"/>
              </a:ext>
            </a:extLst>
          </p:cNvPr>
          <p:cNvSpPr txBox="1"/>
          <p:nvPr/>
        </p:nvSpPr>
        <p:spPr>
          <a:xfrm>
            <a:off x="8295800" y="5686581"/>
            <a:ext cx="1352744" cy="430887"/>
          </a:xfrm>
          <a:prstGeom prst="rect">
            <a:avLst/>
          </a:prstGeom>
          <a:noFill/>
        </p:spPr>
        <p:txBody>
          <a:bodyPr wrap="square">
            <a:spAutoFit/>
          </a:bodyPr>
          <a:lstStyle/>
          <a:p>
            <a:r>
              <a:rPr lang="sv-SE" sz="1100"/>
              <a:t>Uppföljning av vårdaktivitet.</a:t>
            </a:r>
          </a:p>
        </p:txBody>
      </p:sp>
      <p:sp>
        <p:nvSpPr>
          <p:cNvPr id="41" name="textruta 40">
            <a:extLst>
              <a:ext uri="{FF2B5EF4-FFF2-40B4-BE49-F238E27FC236}">
                <a16:creationId xmlns:a16="http://schemas.microsoft.com/office/drawing/2014/main" id="{FAE02D0C-4F2F-6245-CA85-43E1E29AC2B7}"/>
              </a:ext>
            </a:extLst>
          </p:cNvPr>
          <p:cNvSpPr txBox="1"/>
          <p:nvPr/>
        </p:nvSpPr>
        <p:spPr>
          <a:xfrm>
            <a:off x="23563" y="3964210"/>
            <a:ext cx="1701761" cy="769441"/>
          </a:xfrm>
          <a:prstGeom prst="rect">
            <a:avLst/>
          </a:prstGeom>
          <a:noFill/>
        </p:spPr>
        <p:txBody>
          <a:bodyPr wrap="square">
            <a:spAutoFit/>
          </a:bodyPr>
          <a:lstStyle/>
          <a:p>
            <a:r>
              <a:rPr lang="sv-SE" sz="1100"/>
              <a:t>Kirurgiskt ingrepp vid sömnapné som innebär att man tar bort eller flyttar vävnad i svalget.</a:t>
            </a:r>
          </a:p>
        </p:txBody>
      </p:sp>
      <p:sp>
        <p:nvSpPr>
          <p:cNvPr id="4" name="textruta 3">
            <a:extLst>
              <a:ext uri="{FF2B5EF4-FFF2-40B4-BE49-F238E27FC236}">
                <a16:creationId xmlns:a16="http://schemas.microsoft.com/office/drawing/2014/main" id="{E68F8EE6-7EF2-4784-AB82-0E425329331B}"/>
              </a:ext>
            </a:extLst>
          </p:cNvPr>
          <p:cNvSpPr txBox="1"/>
          <p:nvPr/>
        </p:nvSpPr>
        <p:spPr>
          <a:xfrm>
            <a:off x="6276975" y="4196191"/>
            <a:ext cx="3895725" cy="307777"/>
          </a:xfrm>
          <a:prstGeom prst="rect">
            <a:avLst/>
          </a:prstGeom>
          <a:noFill/>
          <a:ln>
            <a:solidFill>
              <a:schemeClr val="tx1"/>
            </a:solidFill>
          </a:ln>
        </p:spPr>
        <p:txBody>
          <a:bodyPr wrap="square" rtlCol="0">
            <a:spAutoFit/>
          </a:bodyPr>
          <a:lstStyle/>
          <a:p>
            <a:r>
              <a:rPr lang="sv-SE" sz="1400"/>
              <a:t>KVÅ-kod: ENC45 Uvulo-palato-faryngoplastik</a:t>
            </a:r>
          </a:p>
        </p:txBody>
      </p:sp>
      <p:pic>
        <p:nvPicPr>
          <p:cNvPr id="10" name="Bildobjekt 9">
            <a:extLst>
              <a:ext uri="{FF2B5EF4-FFF2-40B4-BE49-F238E27FC236}">
                <a16:creationId xmlns:a16="http://schemas.microsoft.com/office/drawing/2014/main" id="{15642E16-C570-4B7F-B9D4-88B719E77293}"/>
              </a:ext>
            </a:extLst>
          </p:cNvPr>
          <p:cNvPicPr>
            <a:picLocks noChangeAspect="1"/>
          </p:cNvPicPr>
          <p:nvPr/>
        </p:nvPicPr>
        <p:blipFill>
          <a:blip r:embed="rId3"/>
          <a:stretch>
            <a:fillRect/>
          </a:stretch>
        </p:blipFill>
        <p:spPr>
          <a:xfrm>
            <a:off x="2737128" y="2803479"/>
            <a:ext cx="2104424" cy="2078443"/>
          </a:xfrm>
          <a:prstGeom prst="rect">
            <a:avLst/>
          </a:prstGeom>
        </p:spPr>
      </p:pic>
      <p:sp>
        <p:nvSpPr>
          <p:cNvPr id="42" name="textruta 5">
            <a:extLst>
              <a:ext uri="{FF2B5EF4-FFF2-40B4-BE49-F238E27FC236}">
                <a16:creationId xmlns:a16="http://schemas.microsoft.com/office/drawing/2014/main" id="{6CFB28F9-1114-4EF9-922B-6792B47612A4}"/>
              </a:ext>
            </a:extLst>
          </p:cNvPr>
          <p:cNvSpPr txBox="1"/>
          <p:nvPr/>
        </p:nvSpPr>
        <p:spPr>
          <a:xfrm>
            <a:off x="629175" y="281878"/>
            <a:ext cx="500009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b="1"/>
              <a:t>Aktivitet (inom hälso- och sjukvård)</a:t>
            </a:r>
          </a:p>
        </p:txBody>
      </p:sp>
      <p:sp>
        <p:nvSpPr>
          <p:cNvPr id="43" name="textruta 17">
            <a:extLst>
              <a:ext uri="{FF2B5EF4-FFF2-40B4-BE49-F238E27FC236}">
                <a16:creationId xmlns:a16="http://schemas.microsoft.com/office/drawing/2014/main" id="{8D6A1A83-B00A-41B9-9976-C1600785D6BA}"/>
              </a:ext>
            </a:extLst>
          </p:cNvPr>
          <p:cNvSpPr txBox="1"/>
          <p:nvPr/>
        </p:nvSpPr>
        <p:spPr>
          <a:xfrm>
            <a:off x="5291355" y="240617"/>
            <a:ext cx="160928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vårdaktivitet</a:t>
            </a:r>
          </a:p>
        </p:txBody>
      </p:sp>
      <p:sp>
        <p:nvSpPr>
          <p:cNvPr id="44" name="textruta 18">
            <a:extLst>
              <a:ext uri="{FF2B5EF4-FFF2-40B4-BE49-F238E27FC236}">
                <a16:creationId xmlns:a16="http://schemas.microsoft.com/office/drawing/2014/main" id="{F26374FB-3978-47B0-929C-3A5611E15BBC}"/>
              </a:ext>
            </a:extLst>
          </p:cNvPr>
          <p:cNvSpPr txBox="1"/>
          <p:nvPr/>
        </p:nvSpPr>
        <p:spPr>
          <a:xfrm>
            <a:off x="4850943" y="295988"/>
            <a:ext cx="303233"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a:t>
            </a:r>
          </a:p>
        </p:txBody>
      </p:sp>
      <p:sp>
        <p:nvSpPr>
          <p:cNvPr id="45" name="textruta 39">
            <a:extLst>
              <a:ext uri="{FF2B5EF4-FFF2-40B4-BE49-F238E27FC236}">
                <a16:creationId xmlns:a16="http://schemas.microsoft.com/office/drawing/2014/main" id="{8928F9FE-30EB-4D7E-9945-71D793037984}"/>
              </a:ext>
            </a:extLst>
          </p:cNvPr>
          <p:cNvSpPr txBox="1"/>
          <p:nvPr/>
        </p:nvSpPr>
        <p:spPr>
          <a:xfrm>
            <a:off x="5091638" y="651210"/>
            <a:ext cx="2244396" cy="600164"/>
          </a:xfrm>
          <a:prstGeom prst="rect">
            <a:avLst/>
          </a:prstGeom>
          <a:noFill/>
        </p:spPr>
        <p:txBody>
          <a:bodyPr wrap="square">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100">
                <a:solidFill>
                  <a:srgbClr val="000000"/>
                </a:solidFill>
                <a:effectLst/>
                <a:latin typeface="Calibri" panose="020F0502020204030204" pitchFamily="34" charset="0"/>
                <a:ea typeface="Times New Roman" panose="02020603050405020304" pitchFamily="18" charset="0"/>
              </a:rPr>
              <a:t>aktivitet inom hälso- och sjukvård som avser att förebygga, utreda och behandla sjukdomar och skador</a:t>
            </a:r>
            <a:endParaRPr lang="sv-SE" sz="1100"/>
          </a:p>
        </p:txBody>
      </p:sp>
      <p:sp>
        <p:nvSpPr>
          <p:cNvPr id="46" name="textruta 45">
            <a:extLst>
              <a:ext uri="{FF2B5EF4-FFF2-40B4-BE49-F238E27FC236}">
                <a16:creationId xmlns:a16="http://schemas.microsoft.com/office/drawing/2014/main" id="{C87BD93E-F19B-4C20-B401-CE1435221E9F}"/>
              </a:ext>
            </a:extLst>
          </p:cNvPr>
          <p:cNvSpPr txBox="1"/>
          <p:nvPr/>
        </p:nvSpPr>
        <p:spPr>
          <a:xfrm>
            <a:off x="-51208" y="2690336"/>
            <a:ext cx="2234152" cy="738664"/>
          </a:xfrm>
          <a:prstGeom prst="rect">
            <a:avLst/>
          </a:prstGeom>
          <a:noFill/>
        </p:spPr>
        <p:txBody>
          <a:bodyPr wrap="square">
            <a:spAutoFit/>
          </a:bodyPr>
          <a:lstStyle/>
          <a:p>
            <a:pPr marL="0" indent="0">
              <a:buNone/>
            </a:pPr>
            <a:r>
              <a:rPr lang="sv-SE" sz="1050" b="0" i="0">
                <a:solidFill>
                  <a:schemeClr val="bg1">
                    <a:lumMod val="75000"/>
                  </a:schemeClr>
                </a:solidFill>
                <a:effectLst/>
              </a:rPr>
              <a:t>tjänst inom hälso- och sjukvård som erbjuds för att tillgodose vårdbehov hos invånare</a:t>
            </a:r>
            <a:endParaRPr lang="sv-SE" sz="1050">
              <a:solidFill>
                <a:schemeClr val="bg1">
                  <a:lumMod val="75000"/>
                </a:schemeClr>
              </a:solidFill>
            </a:endParaRPr>
          </a:p>
          <a:p>
            <a:pPr marL="0" indent="0">
              <a:buNone/>
            </a:pPr>
            <a:endParaRPr lang="sv-SE" sz="1050">
              <a:solidFill>
                <a:schemeClr val="bg1">
                  <a:lumMod val="75000"/>
                </a:schemeClr>
              </a:solidFill>
            </a:endParaRPr>
          </a:p>
        </p:txBody>
      </p:sp>
    </p:spTree>
    <p:extLst>
      <p:ext uri="{BB962C8B-B14F-4D97-AF65-F5344CB8AC3E}">
        <p14:creationId xmlns:p14="http://schemas.microsoft.com/office/powerpoint/2010/main" val="355864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 name="Rak pilkoppling 4">
            <a:extLst>
              <a:ext uri="{FF2B5EF4-FFF2-40B4-BE49-F238E27FC236}">
                <a16:creationId xmlns:a16="http://schemas.microsoft.com/office/drawing/2014/main" id="{FFF78FB0-48F9-10EF-F8F5-94305C023A73}"/>
              </a:ext>
            </a:extLst>
          </p:cNvPr>
          <p:cNvCxnSpPr/>
          <p:nvPr/>
        </p:nvCxnSpPr>
        <p:spPr>
          <a:xfrm>
            <a:off x="362932" y="1974602"/>
            <a:ext cx="11340000" cy="0"/>
          </a:xfrm>
          <a:prstGeom prst="straightConnector1">
            <a:avLst/>
          </a:prstGeom>
          <a:ln w="31750">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7" name="textruta 6">
            <a:extLst>
              <a:ext uri="{FF2B5EF4-FFF2-40B4-BE49-F238E27FC236}">
                <a16:creationId xmlns:a16="http://schemas.microsoft.com/office/drawing/2014/main" id="{95E55B34-848A-349E-AF4F-5083C093C298}"/>
              </a:ext>
            </a:extLst>
          </p:cNvPr>
          <p:cNvSpPr txBox="1"/>
          <p:nvPr/>
        </p:nvSpPr>
        <p:spPr>
          <a:xfrm>
            <a:off x="23563" y="1418421"/>
            <a:ext cx="1122936" cy="369332"/>
          </a:xfrm>
          <a:prstGeom prst="rect">
            <a:avLst/>
          </a:prstGeom>
          <a:noFill/>
        </p:spPr>
        <p:txBody>
          <a:bodyPr wrap="none" rtlCol="0">
            <a:spAutoFit/>
          </a:bodyPr>
          <a:lstStyle/>
          <a:p>
            <a:r>
              <a:rPr lang="sv-SE">
                <a:solidFill>
                  <a:schemeClr val="bg1">
                    <a:lumMod val="75000"/>
                  </a:schemeClr>
                </a:solidFill>
              </a:rPr>
              <a:t>vårdtjänst</a:t>
            </a:r>
          </a:p>
        </p:txBody>
      </p:sp>
      <p:cxnSp>
        <p:nvCxnSpPr>
          <p:cNvPr id="9" name="Rak koppling 8">
            <a:extLst>
              <a:ext uri="{FF2B5EF4-FFF2-40B4-BE49-F238E27FC236}">
                <a16:creationId xmlns:a16="http://schemas.microsoft.com/office/drawing/2014/main" id="{9039A344-26AB-8DE1-0CE2-4FACF0683D9F}"/>
              </a:ext>
            </a:extLst>
          </p:cNvPr>
          <p:cNvCxnSpPr>
            <a:cxnSpLocks/>
          </p:cNvCxnSpPr>
          <p:nvPr/>
        </p:nvCxnSpPr>
        <p:spPr>
          <a:xfrm>
            <a:off x="362932"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6" name="Rak koppling 15">
            <a:extLst>
              <a:ext uri="{FF2B5EF4-FFF2-40B4-BE49-F238E27FC236}">
                <a16:creationId xmlns:a16="http://schemas.microsoft.com/office/drawing/2014/main" id="{B0D8AC86-45D8-CEEE-BF1F-8B06A8652905}"/>
              </a:ext>
            </a:extLst>
          </p:cNvPr>
          <p:cNvCxnSpPr>
            <a:cxnSpLocks/>
          </p:cNvCxnSpPr>
          <p:nvPr/>
        </p:nvCxnSpPr>
        <p:spPr>
          <a:xfrm>
            <a:off x="3418787"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2" name="textruta 21">
            <a:extLst>
              <a:ext uri="{FF2B5EF4-FFF2-40B4-BE49-F238E27FC236}">
                <a16:creationId xmlns:a16="http://schemas.microsoft.com/office/drawing/2014/main" id="{29F08C22-4C2D-5F02-BD47-5D4D6F3251A1}"/>
              </a:ext>
            </a:extLst>
          </p:cNvPr>
          <p:cNvSpPr txBox="1"/>
          <p:nvPr/>
        </p:nvSpPr>
        <p:spPr>
          <a:xfrm>
            <a:off x="2282855" y="1418421"/>
            <a:ext cx="2244397" cy="369332"/>
          </a:xfrm>
          <a:prstGeom prst="rect">
            <a:avLst/>
          </a:prstGeom>
          <a:noFill/>
        </p:spPr>
        <p:txBody>
          <a:bodyPr wrap="none" rtlCol="0">
            <a:spAutoFit/>
          </a:bodyPr>
          <a:lstStyle/>
          <a:p>
            <a:r>
              <a:rPr lang="sv-SE">
                <a:solidFill>
                  <a:schemeClr val="bg1">
                    <a:lumMod val="75000"/>
                  </a:schemeClr>
                </a:solidFill>
              </a:rPr>
              <a:t>planerad vårdaktivitet</a:t>
            </a:r>
          </a:p>
        </p:txBody>
      </p:sp>
      <p:cxnSp>
        <p:nvCxnSpPr>
          <p:cNvPr id="23" name="Rak koppling 22">
            <a:extLst>
              <a:ext uri="{FF2B5EF4-FFF2-40B4-BE49-F238E27FC236}">
                <a16:creationId xmlns:a16="http://schemas.microsoft.com/office/drawing/2014/main" id="{3C5F095F-A3EE-142A-D7A8-1C2C76957C47}"/>
              </a:ext>
            </a:extLst>
          </p:cNvPr>
          <p:cNvCxnSpPr>
            <a:cxnSpLocks/>
          </p:cNvCxnSpPr>
          <p:nvPr/>
        </p:nvCxnSpPr>
        <p:spPr>
          <a:xfrm>
            <a:off x="6109733"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4" name="textruta 23">
            <a:extLst>
              <a:ext uri="{FF2B5EF4-FFF2-40B4-BE49-F238E27FC236}">
                <a16:creationId xmlns:a16="http://schemas.microsoft.com/office/drawing/2014/main" id="{5F981A42-30D7-48B4-1544-2405D937B3FA}"/>
              </a:ext>
            </a:extLst>
          </p:cNvPr>
          <p:cNvSpPr txBox="1"/>
          <p:nvPr/>
        </p:nvSpPr>
        <p:spPr>
          <a:xfrm>
            <a:off x="5124631" y="1418421"/>
            <a:ext cx="1966179" cy="369332"/>
          </a:xfrm>
          <a:prstGeom prst="rect">
            <a:avLst/>
          </a:prstGeom>
          <a:noFill/>
        </p:spPr>
        <p:txBody>
          <a:bodyPr wrap="none" rtlCol="0">
            <a:spAutoFit/>
          </a:bodyPr>
          <a:lstStyle/>
          <a:p>
            <a:r>
              <a:rPr lang="sv-SE">
                <a:solidFill>
                  <a:schemeClr val="bg1">
                    <a:lumMod val="75000"/>
                  </a:schemeClr>
                </a:solidFill>
              </a:rPr>
              <a:t>vårdaktivitet utförs</a:t>
            </a:r>
          </a:p>
        </p:txBody>
      </p:sp>
      <p:cxnSp>
        <p:nvCxnSpPr>
          <p:cNvPr id="25" name="Rak koppling 24">
            <a:extLst>
              <a:ext uri="{FF2B5EF4-FFF2-40B4-BE49-F238E27FC236}">
                <a16:creationId xmlns:a16="http://schemas.microsoft.com/office/drawing/2014/main" id="{27C29E45-3DA4-9604-C42A-D3C1964B1AAF}"/>
              </a:ext>
            </a:extLst>
          </p:cNvPr>
          <p:cNvCxnSpPr>
            <a:cxnSpLocks/>
          </p:cNvCxnSpPr>
          <p:nvPr/>
        </p:nvCxnSpPr>
        <p:spPr>
          <a:xfrm>
            <a:off x="8859614"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6" name="textruta 25">
            <a:extLst>
              <a:ext uri="{FF2B5EF4-FFF2-40B4-BE49-F238E27FC236}">
                <a16:creationId xmlns:a16="http://schemas.microsoft.com/office/drawing/2014/main" id="{7B82070B-DD09-D337-B426-6431D3FE8266}"/>
              </a:ext>
            </a:extLst>
          </p:cNvPr>
          <p:cNvSpPr txBox="1"/>
          <p:nvPr/>
        </p:nvSpPr>
        <p:spPr>
          <a:xfrm>
            <a:off x="7478587" y="1418421"/>
            <a:ext cx="2794739" cy="369332"/>
          </a:xfrm>
          <a:prstGeom prst="rect">
            <a:avLst/>
          </a:prstGeom>
          <a:noFill/>
        </p:spPr>
        <p:txBody>
          <a:bodyPr wrap="none" rtlCol="0">
            <a:spAutoFit/>
          </a:bodyPr>
          <a:lstStyle/>
          <a:p>
            <a:r>
              <a:rPr lang="sv-SE">
                <a:solidFill>
                  <a:schemeClr val="bg1">
                    <a:lumMod val="75000"/>
                  </a:schemeClr>
                </a:solidFill>
              </a:rPr>
              <a:t>uppföljning av vårdaktivitet</a:t>
            </a:r>
          </a:p>
        </p:txBody>
      </p:sp>
      <p:cxnSp>
        <p:nvCxnSpPr>
          <p:cNvPr id="27" name="Rak pilkoppling 26">
            <a:extLst>
              <a:ext uri="{FF2B5EF4-FFF2-40B4-BE49-F238E27FC236}">
                <a16:creationId xmlns:a16="http://schemas.microsoft.com/office/drawing/2014/main" id="{CE809820-5498-371A-6C78-F6043FDADB8C}"/>
              </a:ext>
            </a:extLst>
          </p:cNvPr>
          <p:cNvCxnSpPr/>
          <p:nvPr/>
        </p:nvCxnSpPr>
        <p:spPr>
          <a:xfrm>
            <a:off x="362932" y="5857881"/>
            <a:ext cx="11340000" cy="0"/>
          </a:xfrm>
          <a:prstGeom prst="straightConnector1">
            <a:avLst/>
          </a:prstGeom>
          <a:ln w="31750">
            <a:tailEnd type="triangle"/>
          </a:ln>
        </p:spPr>
        <p:style>
          <a:lnRef idx="1">
            <a:schemeClr val="dk1"/>
          </a:lnRef>
          <a:fillRef idx="0">
            <a:schemeClr val="dk1"/>
          </a:fillRef>
          <a:effectRef idx="0">
            <a:schemeClr val="dk1"/>
          </a:effectRef>
          <a:fontRef idx="minor">
            <a:schemeClr val="tx1"/>
          </a:fontRef>
        </p:style>
      </p:cxnSp>
      <p:sp>
        <p:nvSpPr>
          <p:cNvPr id="28" name="textruta 27">
            <a:extLst>
              <a:ext uri="{FF2B5EF4-FFF2-40B4-BE49-F238E27FC236}">
                <a16:creationId xmlns:a16="http://schemas.microsoft.com/office/drawing/2014/main" id="{EB059EF1-A617-A26D-D1B7-01D62C704650}"/>
              </a:ext>
            </a:extLst>
          </p:cNvPr>
          <p:cNvSpPr txBox="1"/>
          <p:nvPr/>
        </p:nvSpPr>
        <p:spPr>
          <a:xfrm>
            <a:off x="23563" y="5301700"/>
            <a:ext cx="2307555" cy="307777"/>
          </a:xfrm>
          <a:prstGeom prst="rect">
            <a:avLst/>
          </a:prstGeom>
          <a:noFill/>
        </p:spPr>
        <p:txBody>
          <a:bodyPr wrap="none" rtlCol="0">
            <a:spAutoFit/>
          </a:bodyPr>
          <a:lstStyle/>
          <a:p>
            <a:r>
              <a:rPr lang="sv-SE" sz="1400"/>
              <a:t>antikroppsanalys av covid-19</a:t>
            </a:r>
          </a:p>
        </p:txBody>
      </p:sp>
      <p:cxnSp>
        <p:nvCxnSpPr>
          <p:cNvPr id="29" name="Rak koppling 28">
            <a:extLst>
              <a:ext uri="{FF2B5EF4-FFF2-40B4-BE49-F238E27FC236}">
                <a16:creationId xmlns:a16="http://schemas.microsoft.com/office/drawing/2014/main" id="{0EE83FEA-80A6-044D-7EAD-CABE5E01B420}"/>
              </a:ext>
            </a:extLst>
          </p:cNvPr>
          <p:cNvCxnSpPr>
            <a:cxnSpLocks/>
          </p:cNvCxnSpPr>
          <p:nvPr/>
        </p:nvCxnSpPr>
        <p:spPr>
          <a:xfrm>
            <a:off x="362932" y="5730620"/>
            <a:ext cx="0" cy="245097"/>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Rak koppling 29">
            <a:extLst>
              <a:ext uri="{FF2B5EF4-FFF2-40B4-BE49-F238E27FC236}">
                <a16:creationId xmlns:a16="http://schemas.microsoft.com/office/drawing/2014/main" id="{FE449281-46F6-E4B1-42A7-C3A446FF874E}"/>
              </a:ext>
            </a:extLst>
          </p:cNvPr>
          <p:cNvCxnSpPr>
            <a:cxnSpLocks/>
          </p:cNvCxnSpPr>
          <p:nvPr/>
        </p:nvCxnSpPr>
        <p:spPr>
          <a:xfrm>
            <a:off x="3418787" y="5730620"/>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1" name="textruta 30">
            <a:extLst>
              <a:ext uri="{FF2B5EF4-FFF2-40B4-BE49-F238E27FC236}">
                <a16:creationId xmlns:a16="http://schemas.microsoft.com/office/drawing/2014/main" id="{59AACEA0-6E90-BF2B-BE6A-45A20AE98AB7}"/>
              </a:ext>
            </a:extLst>
          </p:cNvPr>
          <p:cNvSpPr txBox="1"/>
          <p:nvPr/>
        </p:nvSpPr>
        <p:spPr>
          <a:xfrm>
            <a:off x="2405403" y="5301700"/>
            <a:ext cx="2289922" cy="307777"/>
          </a:xfrm>
          <a:prstGeom prst="rect">
            <a:avLst/>
          </a:prstGeom>
          <a:noFill/>
        </p:spPr>
        <p:txBody>
          <a:bodyPr wrap="none" rtlCol="0">
            <a:spAutoFit/>
          </a:bodyPr>
          <a:lstStyle/>
          <a:p>
            <a:r>
              <a:rPr lang="sv-SE" sz="1400"/>
              <a:t>antikroppsanalys av covid-19</a:t>
            </a:r>
          </a:p>
        </p:txBody>
      </p:sp>
      <p:cxnSp>
        <p:nvCxnSpPr>
          <p:cNvPr id="32" name="Rak koppling 31">
            <a:extLst>
              <a:ext uri="{FF2B5EF4-FFF2-40B4-BE49-F238E27FC236}">
                <a16:creationId xmlns:a16="http://schemas.microsoft.com/office/drawing/2014/main" id="{DACFD39D-4829-D36F-D699-2A0BEEBA746D}"/>
              </a:ext>
            </a:extLst>
          </p:cNvPr>
          <p:cNvCxnSpPr>
            <a:cxnSpLocks/>
          </p:cNvCxnSpPr>
          <p:nvPr/>
        </p:nvCxnSpPr>
        <p:spPr>
          <a:xfrm>
            <a:off x="6109733" y="5730620"/>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3" name="textruta 32">
            <a:extLst>
              <a:ext uri="{FF2B5EF4-FFF2-40B4-BE49-F238E27FC236}">
                <a16:creationId xmlns:a16="http://schemas.microsoft.com/office/drawing/2014/main" id="{C13AF8CB-0C15-168D-C35E-F3E3C83A2FA4}"/>
              </a:ext>
            </a:extLst>
          </p:cNvPr>
          <p:cNvSpPr txBox="1"/>
          <p:nvPr/>
        </p:nvSpPr>
        <p:spPr>
          <a:xfrm>
            <a:off x="5091638" y="5301700"/>
            <a:ext cx="2289922" cy="307777"/>
          </a:xfrm>
          <a:prstGeom prst="rect">
            <a:avLst/>
          </a:prstGeom>
          <a:noFill/>
        </p:spPr>
        <p:txBody>
          <a:bodyPr wrap="none" rtlCol="0">
            <a:spAutoFit/>
          </a:bodyPr>
          <a:lstStyle/>
          <a:p>
            <a:r>
              <a:rPr lang="sv-SE" sz="1400"/>
              <a:t>antikroppsanalys av covid-19</a:t>
            </a:r>
          </a:p>
        </p:txBody>
      </p:sp>
      <p:cxnSp>
        <p:nvCxnSpPr>
          <p:cNvPr id="34" name="Rak koppling 33">
            <a:extLst>
              <a:ext uri="{FF2B5EF4-FFF2-40B4-BE49-F238E27FC236}">
                <a16:creationId xmlns:a16="http://schemas.microsoft.com/office/drawing/2014/main" id="{541ED699-04FA-A416-5726-7956759319BF}"/>
              </a:ext>
            </a:extLst>
          </p:cNvPr>
          <p:cNvCxnSpPr>
            <a:cxnSpLocks/>
          </p:cNvCxnSpPr>
          <p:nvPr/>
        </p:nvCxnSpPr>
        <p:spPr>
          <a:xfrm>
            <a:off x="8859614" y="5730620"/>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5" name="textruta 34">
            <a:extLst>
              <a:ext uri="{FF2B5EF4-FFF2-40B4-BE49-F238E27FC236}">
                <a16:creationId xmlns:a16="http://schemas.microsoft.com/office/drawing/2014/main" id="{12952EB4-5C1E-3992-9895-ED0F6689BC84}"/>
              </a:ext>
            </a:extLst>
          </p:cNvPr>
          <p:cNvSpPr txBox="1"/>
          <p:nvPr/>
        </p:nvSpPr>
        <p:spPr>
          <a:xfrm>
            <a:off x="7860366" y="5301700"/>
            <a:ext cx="2289922" cy="307777"/>
          </a:xfrm>
          <a:prstGeom prst="rect">
            <a:avLst/>
          </a:prstGeom>
          <a:noFill/>
        </p:spPr>
        <p:txBody>
          <a:bodyPr wrap="none" rtlCol="0">
            <a:spAutoFit/>
          </a:bodyPr>
          <a:lstStyle/>
          <a:p>
            <a:r>
              <a:rPr lang="sv-SE" sz="1400"/>
              <a:t>antikroppsanalys av covid-19</a:t>
            </a:r>
          </a:p>
        </p:txBody>
      </p:sp>
      <p:sp>
        <p:nvSpPr>
          <p:cNvPr id="36" name="textruta 35">
            <a:extLst>
              <a:ext uri="{FF2B5EF4-FFF2-40B4-BE49-F238E27FC236}">
                <a16:creationId xmlns:a16="http://schemas.microsoft.com/office/drawing/2014/main" id="{2529E0CA-9E68-227A-600D-57025204B54F}"/>
              </a:ext>
            </a:extLst>
          </p:cNvPr>
          <p:cNvSpPr txBox="1"/>
          <p:nvPr/>
        </p:nvSpPr>
        <p:spPr>
          <a:xfrm>
            <a:off x="28278" y="6065878"/>
            <a:ext cx="1352744" cy="430887"/>
          </a:xfrm>
          <a:prstGeom prst="rect">
            <a:avLst/>
          </a:prstGeom>
          <a:noFill/>
        </p:spPr>
        <p:txBody>
          <a:bodyPr wrap="square">
            <a:spAutoFit/>
          </a:bodyPr>
          <a:lstStyle/>
          <a:p>
            <a:r>
              <a:rPr lang="sv-SE" sz="1100"/>
              <a:t>Vårdaktivitet som erbjuds.</a:t>
            </a:r>
          </a:p>
        </p:txBody>
      </p:sp>
      <p:sp>
        <p:nvSpPr>
          <p:cNvPr id="37" name="textruta 36">
            <a:extLst>
              <a:ext uri="{FF2B5EF4-FFF2-40B4-BE49-F238E27FC236}">
                <a16:creationId xmlns:a16="http://schemas.microsoft.com/office/drawing/2014/main" id="{7B424632-1DF4-D5A8-E4B8-BE051B0ABBBC}"/>
              </a:ext>
            </a:extLst>
          </p:cNvPr>
          <p:cNvSpPr txBox="1"/>
          <p:nvPr/>
        </p:nvSpPr>
        <p:spPr>
          <a:xfrm>
            <a:off x="2737128" y="6065877"/>
            <a:ext cx="1352744" cy="430887"/>
          </a:xfrm>
          <a:prstGeom prst="rect">
            <a:avLst/>
          </a:prstGeom>
          <a:noFill/>
        </p:spPr>
        <p:txBody>
          <a:bodyPr wrap="square">
            <a:spAutoFit/>
          </a:bodyPr>
          <a:lstStyle/>
          <a:p>
            <a:r>
              <a:rPr lang="sv-SE" sz="1100"/>
              <a:t>Vårdaktivitet som planeras att utföras.</a:t>
            </a:r>
          </a:p>
        </p:txBody>
      </p:sp>
      <p:sp>
        <p:nvSpPr>
          <p:cNvPr id="38" name="textruta 37">
            <a:extLst>
              <a:ext uri="{FF2B5EF4-FFF2-40B4-BE49-F238E27FC236}">
                <a16:creationId xmlns:a16="http://schemas.microsoft.com/office/drawing/2014/main" id="{6F4A4B28-4C22-D6BD-4BFE-1340BADBB403}"/>
              </a:ext>
            </a:extLst>
          </p:cNvPr>
          <p:cNvSpPr txBox="1"/>
          <p:nvPr/>
        </p:nvSpPr>
        <p:spPr>
          <a:xfrm>
            <a:off x="5308818" y="6095285"/>
            <a:ext cx="1644832" cy="261610"/>
          </a:xfrm>
          <a:prstGeom prst="rect">
            <a:avLst/>
          </a:prstGeom>
          <a:noFill/>
        </p:spPr>
        <p:txBody>
          <a:bodyPr wrap="square">
            <a:spAutoFit/>
          </a:bodyPr>
          <a:lstStyle/>
          <a:p>
            <a:r>
              <a:rPr lang="sv-SE" sz="1100"/>
              <a:t>Vårdaktivitet som utförs.</a:t>
            </a:r>
          </a:p>
        </p:txBody>
      </p:sp>
      <p:sp>
        <p:nvSpPr>
          <p:cNvPr id="39" name="textruta 38">
            <a:extLst>
              <a:ext uri="{FF2B5EF4-FFF2-40B4-BE49-F238E27FC236}">
                <a16:creationId xmlns:a16="http://schemas.microsoft.com/office/drawing/2014/main" id="{209B884A-C41B-371E-0DB4-D95FBA0C94EB}"/>
              </a:ext>
            </a:extLst>
          </p:cNvPr>
          <p:cNvSpPr txBox="1"/>
          <p:nvPr/>
        </p:nvSpPr>
        <p:spPr>
          <a:xfrm>
            <a:off x="8295800" y="6070629"/>
            <a:ext cx="1352744" cy="430887"/>
          </a:xfrm>
          <a:prstGeom prst="rect">
            <a:avLst/>
          </a:prstGeom>
          <a:noFill/>
        </p:spPr>
        <p:txBody>
          <a:bodyPr wrap="square">
            <a:spAutoFit/>
          </a:bodyPr>
          <a:lstStyle/>
          <a:p>
            <a:r>
              <a:rPr lang="sv-SE" sz="1100"/>
              <a:t>Uppföljning av vårdaktivitet.</a:t>
            </a:r>
          </a:p>
        </p:txBody>
      </p:sp>
      <p:sp>
        <p:nvSpPr>
          <p:cNvPr id="41" name="textruta 40">
            <a:extLst>
              <a:ext uri="{FF2B5EF4-FFF2-40B4-BE49-F238E27FC236}">
                <a16:creationId xmlns:a16="http://schemas.microsoft.com/office/drawing/2014/main" id="{FAE02D0C-4F2F-6245-CA85-43E1E29AC2B7}"/>
              </a:ext>
            </a:extLst>
          </p:cNvPr>
          <p:cNvSpPr txBox="1"/>
          <p:nvPr/>
        </p:nvSpPr>
        <p:spPr>
          <a:xfrm>
            <a:off x="0" y="4114577"/>
            <a:ext cx="2234152" cy="938719"/>
          </a:xfrm>
          <a:prstGeom prst="rect">
            <a:avLst/>
          </a:prstGeom>
          <a:noFill/>
        </p:spPr>
        <p:txBody>
          <a:bodyPr wrap="square">
            <a:spAutoFit/>
          </a:bodyPr>
          <a:lstStyle/>
          <a:p>
            <a:r>
              <a:rPr lang="sv-SE" sz="1100"/>
              <a:t>Analys för att upptäcka om antikroppar har utvecklats mot det coronavirus som orsakar covid-19. Vid provtagningstillfället tas ett blodprov.</a:t>
            </a:r>
          </a:p>
        </p:txBody>
      </p:sp>
      <p:sp>
        <p:nvSpPr>
          <p:cNvPr id="4" name="textruta 3">
            <a:extLst>
              <a:ext uri="{FF2B5EF4-FFF2-40B4-BE49-F238E27FC236}">
                <a16:creationId xmlns:a16="http://schemas.microsoft.com/office/drawing/2014/main" id="{E68F8EE6-7EF2-4784-AB82-0E425329331B}"/>
              </a:ext>
            </a:extLst>
          </p:cNvPr>
          <p:cNvSpPr txBox="1"/>
          <p:nvPr/>
        </p:nvSpPr>
        <p:spPr>
          <a:xfrm>
            <a:off x="6236598" y="4314632"/>
            <a:ext cx="3411941" cy="738664"/>
          </a:xfrm>
          <a:prstGeom prst="rect">
            <a:avLst/>
          </a:prstGeom>
          <a:noFill/>
          <a:ln>
            <a:solidFill>
              <a:schemeClr val="tx1"/>
            </a:solidFill>
          </a:ln>
        </p:spPr>
        <p:txBody>
          <a:bodyPr wrap="square" rtlCol="0">
            <a:spAutoFit/>
          </a:bodyPr>
          <a:lstStyle/>
          <a:p>
            <a:r>
              <a:rPr lang="sv-SE" sz="1400"/>
              <a:t>KVÅ-kod: </a:t>
            </a:r>
          </a:p>
          <a:p>
            <a:r>
              <a:rPr lang="sv-SE" sz="1400"/>
              <a:t>AV061 Annan specificerad provtagning</a:t>
            </a:r>
          </a:p>
          <a:p>
            <a:r>
              <a:rPr lang="sv-SE" sz="1400"/>
              <a:t>ZV100 Åtgärd relaterad till covid-19</a:t>
            </a:r>
          </a:p>
        </p:txBody>
      </p:sp>
      <p:pic>
        <p:nvPicPr>
          <p:cNvPr id="8" name="Bildobjekt 7">
            <a:extLst>
              <a:ext uri="{FF2B5EF4-FFF2-40B4-BE49-F238E27FC236}">
                <a16:creationId xmlns:a16="http://schemas.microsoft.com/office/drawing/2014/main" id="{61D059CE-FDD6-4B98-B1DD-DB0BECACEB97}"/>
              </a:ext>
            </a:extLst>
          </p:cNvPr>
          <p:cNvPicPr>
            <a:picLocks noChangeAspect="1"/>
          </p:cNvPicPr>
          <p:nvPr/>
        </p:nvPicPr>
        <p:blipFill>
          <a:blip r:embed="rId3"/>
          <a:stretch>
            <a:fillRect/>
          </a:stretch>
        </p:blipFill>
        <p:spPr>
          <a:xfrm>
            <a:off x="2450210" y="2579589"/>
            <a:ext cx="1857142" cy="2595237"/>
          </a:xfrm>
          <a:prstGeom prst="rect">
            <a:avLst/>
          </a:prstGeom>
        </p:spPr>
      </p:pic>
      <p:sp>
        <p:nvSpPr>
          <p:cNvPr id="42" name="textruta 5">
            <a:extLst>
              <a:ext uri="{FF2B5EF4-FFF2-40B4-BE49-F238E27FC236}">
                <a16:creationId xmlns:a16="http://schemas.microsoft.com/office/drawing/2014/main" id="{F4C19CD9-0488-4D65-9250-493226A6605E}"/>
              </a:ext>
            </a:extLst>
          </p:cNvPr>
          <p:cNvSpPr txBox="1"/>
          <p:nvPr/>
        </p:nvSpPr>
        <p:spPr>
          <a:xfrm>
            <a:off x="629175" y="281878"/>
            <a:ext cx="500009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b="1"/>
              <a:t>Aktivitet (inom hälso- och sjukvård)</a:t>
            </a:r>
          </a:p>
        </p:txBody>
      </p:sp>
      <p:sp>
        <p:nvSpPr>
          <p:cNvPr id="43" name="textruta 17">
            <a:extLst>
              <a:ext uri="{FF2B5EF4-FFF2-40B4-BE49-F238E27FC236}">
                <a16:creationId xmlns:a16="http://schemas.microsoft.com/office/drawing/2014/main" id="{526F9CAC-BA84-4206-8ECB-45F0BE0F1DBE}"/>
              </a:ext>
            </a:extLst>
          </p:cNvPr>
          <p:cNvSpPr txBox="1"/>
          <p:nvPr/>
        </p:nvSpPr>
        <p:spPr>
          <a:xfrm>
            <a:off x="5291355" y="240617"/>
            <a:ext cx="160928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vårdaktivitet</a:t>
            </a:r>
          </a:p>
        </p:txBody>
      </p:sp>
      <p:sp>
        <p:nvSpPr>
          <p:cNvPr id="44" name="textruta 18">
            <a:extLst>
              <a:ext uri="{FF2B5EF4-FFF2-40B4-BE49-F238E27FC236}">
                <a16:creationId xmlns:a16="http://schemas.microsoft.com/office/drawing/2014/main" id="{AA7FBFCD-CDDE-479D-AC2F-7A8608163560}"/>
              </a:ext>
            </a:extLst>
          </p:cNvPr>
          <p:cNvSpPr txBox="1"/>
          <p:nvPr/>
        </p:nvSpPr>
        <p:spPr>
          <a:xfrm>
            <a:off x="4850943" y="295988"/>
            <a:ext cx="303233"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a:t>
            </a:r>
          </a:p>
        </p:txBody>
      </p:sp>
      <p:sp>
        <p:nvSpPr>
          <p:cNvPr id="45" name="textruta 39">
            <a:extLst>
              <a:ext uri="{FF2B5EF4-FFF2-40B4-BE49-F238E27FC236}">
                <a16:creationId xmlns:a16="http://schemas.microsoft.com/office/drawing/2014/main" id="{2DCA897A-938E-4011-B841-66DB30B57631}"/>
              </a:ext>
            </a:extLst>
          </p:cNvPr>
          <p:cNvSpPr txBox="1"/>
          <p:nvPr/>
        </p:nvSpPr>
        <p:spPr>
          <a:xfrm>
            <a:off x="5091638" y="651210"/>
            <a:ext cx="2244396" cy="600164"/>
          </a:xfrm>
          <a:prstGeom prst="rect">
            <a:avLst/>
          </a:prstGeom>
          <a:noFill/>
        </p:spPr>
        <p:txBody>
          <a:bodyPr wrap="square">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100">
                <a:solidFill>
                  <a:srgbClr val="000000"/>
                </a:solidFill>
                <a:effectLst/>
                <a:latin typeface="Calibri" panose="020F0502020204030204" pitchFamily="34" charset="0"/>
                <a:ea typeface="Times New Roman" panose="02020603050405020304" pitchFamily="18" charset="0"/>
              </a:rPr>
              <a:t>aktivitet inom hälso- och sjukvård som avser att förebygga, utreda och behandla sjukdomar och skador</a:t>
            </a:r>
            <a:endParaRPr lang="sv-SE" sz="1100"/>
          </a:p>
        </p:txBody>
      </p:sp>
      <p:sp>
        <p:nvSpPr>
          <p:cNvPr id="46" name="textruta 45">
            <a:extLst>
              <a:ext uri="{FF2B5EF4-FFF2-40B4-BE49-F238E27FC236}">
                <a16:creationId xmlns:a16="http://schemas.microsoft.com/office/drawing/2014/main" id="{F9E3446C-D1BC-4553-A5C7-F3F060904F8E}"/>
              </a:ext>
            </a:extLst>
          </p:cNvPr>
          <p:cNvSpPr txBox="1"/>
          <p:nvPr/>
        </p:nvSpPr>
        <p:spPr>
          <a:xfrm>
            <a:off x="-9628" y="2182599"/>
            <a:ext cx="2234152" cy="738664"/>
          </a:xfrm>
          <a:prstGeom prst="rect">
            <a:avLst/>
          </a:prstGeom>
          <a:noFill/>
        </p:spPr>
        <p:txBody>
          <a:bodyPr wrap="square">
            <a:spAutoFit/>
          </a:bodyPr>
          <a:lstStyle/>
          <a:p>
            <a:pPr marL="0" indent="0">
              <a:buNone/>
            </a:pPr>
            <a:r>
              <a:rPr lang="sv-SE" sz="1050" b="0" i="0">
                <a:solidFill>
                  <a:schemeClr val="bg1">
                    <a:lumMod val="75000"/>
                  </a:schemeClr>
                </a:solidFill>
                <a:effectLst/>
              </a:rPr>
              <a:t>tjänst inom hälso- och sjukvård som erbjuds för att tillgodose vårdbehov hos invånare</a:t>
            </a:r>
            <a:endParaRPr lang="sv-SE" sz="1050">
              <a:solidFill>
                <a:schemeClr val="bg1">
                  <a:lumMod val="75000"/>
                </a:schemeClr>
              </a:solidFill>
            </a:endParaRPr>
          </a:p>
          <a:p>
            <a:pPr marL="0" indent="0">
              <a:buNone/>
            </a:pPr>
            <a:endParaRPr lang="sv-SE" sz="1050">
              <a:solidFill>
                <a:schemeClr val="bg1">
                  <a:lumMod val="75000"/>
                </a:schemeClr>
              </a:solidFill>
            </a:endParaRPr>
          </a:p>
        </p:txBody>
      </p:sp>
    </p:spTree>
    <p:extLst>
      <p:ext uri="{BB962C8B-B14F-4D97-AF65-F5344CB8AC3E}">
        <p14:creationId xmlns:p14="http://schemas.microsoft.com/office/powerpoint/2010/main" val="3317228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 name="Rak pilkoppling 4">
            <a:extLst>
              <a:ext uri="{FF2B5EF4-FFF2-40B4-BE49-F238E27FC236}">
                <a16:creationId xmlns:a16="http://schemas.microsoft.com/office/drawing/2014/main" id="{FFF78FB0-48F9-10EF-F8F5-94305C023A73}"/>
              </a:ext>
            </a:extLst>
          </p:cNvPr>
          <p:cNvCxnSpPr/>
          <p:nvPr/>
        </p:nvCxnSpPr>
        <p:spPr>
          <a:xfrm>
            <a:off x="362932" y="1974602"/>
            <a:ext cx="11340000" cy="0"/>
          </a:xfrm>
          <a:prstGeom prst="straightConnector1">
            <a:avLst/>
          </a:prstGeom>
          <a:ln w="31750">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7" name="textruta 6">
            <a:extLst>
              <a:ext uri="{FF2B5EF4-FFF2-40B4-BE49-F238E27FC236}">
                <a16:creationId xmlns:a16="http://schemas.microsoft.com/office/drawing/2014/main" id="{95E55B34-848A-349E-AF4F-5083C093C298}"/>
              </a:ext>
            </a:extLst>
          </p:cNvPr>
          <p:cNvSpPr txBox="1"/>
          <p:nvPr/>
        </p:nvSpPr>
        <p:spPr>
          <a:xfrm>
            <a:off x="23563" y="1418421"/>
            <a:ext cx="1122936" cy="369332"/>
          </a:xfrm>
          <a:prstGeom prst="rect">
            <a:avLst/>
          </a:prstGeom>
          <a:noFill/>
        </p:spPr>
        <p:txBody>
          <a:bodyPr wrap="none" rtlCol="0">
            <a:spAutoFit/>
          </a:bodyPr>
          <a:lstStyle/>
          <a:p>
            <a:r>
              <a:rPr lang="sv-SE">
                <a:solidFill>
                  <a:schemeClr val="bg1">
                    <a:lumMod val="75000"/>
                  </a:schemeClr>
                </a:solidFill>
              </a:rPr>
              <a:t>vårdtjänst</a:t>
            </a:r>
          </a:p>
        </p:txBody>
      </p:sp>
      <p:cxnSp>
        <p:nvCxnSpPr>
          <p:cNvPr id="9" name="Rak koppling 8">
            <a:extLst>
              <a:ext uri="{FF2B5EF4-FFF2-40B4-BE49-F238E27FC236}">
                <a16:creationId xmlns:a16="http://schemas.microsoft.com/office/drawing/2014/main" id="{9039A344-26AB-8DE1-0CE2-4FACF0683D9F}"/>
              </a:ext>
            </a:extLst>
          </p:cNvPr>
          <p:cNvCxnSpPr>
            <a:cxnSpLocks/>
          </p:cNvCxnSpPr>
          <p:nvPr/>
        </p:nvCxnSpPr>
        <p:spPr>
          <a:xfrm>
            <a:off x="362932"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6" name="Rak koppling 15">
            <a:extLst>
              <a:ext uri="{FF2B5EF4-FFF2-40B4-BE49-F238E27FC236}">
                <a16:creationId xmlns:a16="http://schemas.microsoft.com/office/drawing/2014/main" id="{B0D8AC86-45D8-CEEE-BF1F-8B06A8652905}"/>
              </a:ext>
            </a:extLst>
          </p:cNvPr>
          <p:cNvCxnSpPr>
            <a:cxnSpLocks/>
          </p:cNvCxnSpPr>
          <p:nvPr/>
        </p:nvCxnSpPr>
        <p:spPr>
          <a:xfrm>
            <a:off x="3418787"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2" name="textruta 21">
            <a:extLst>
              <a:ext uri="{FF2B5EF4-FFF2-40B4-BE49-F238E27FC236}">
                <a16:creationId xmlns:a16="http://schemas.microsoft.com/office/drawing/2014/main" id="{29F08C22-4C2D-5F02-BD47-5D4D6F3251A1}"/>
              </a:ext>
            </a:extLst>
          </p:cNvPr>
          <p:cNvSpPr txBox="1"/>
          <p:nvPr/>
        </p:nvSpPr>
        <p:spPr>
          <a:xfrm>
            <a:off x="2282855" y="1418421"/>
            <a:ext cx="2244397" cy="369332"/>
          </a:xfrm>
          <a:prstGeom prst="rect">
            <a:avLst/>
          </a:prstGeom>
          <a:noFill/>
        </p:spPr>
        <p:txBody>
          <a:bodyPr wrap="none" rtlCol="0">
            <a:spAutoFit/>
          </a:bodyPr>
          <a:lstStyle/>
          <a:p>
            <a:r>
              <a:rPr lang="sv-SE">
                <a:solidFill>
                  <a:schemeClr val="bg1">
                    <a:lumMod val="75000"/>
                  </a:schemeClr>
                </a:solidFill>
              </a:rPr>
              <a:t>planerad vårdaktivitet</a:t>
            </a:r>
          </a:p>
        </p:txBody>
      </p:sp>
      <p:cxnSp>
        <p:nvCxnSpPr>
          <p:cNvPr id="23" name="Rak koppling 22">
            <a:extLst>
              <a:ext uri="{FF2B5EF4-FFF2-40B4-BE49-F238E27FC236}">
                <a16:creationId xmlns:a16="http://schemas.microsoft.com/office/drawing/2014/main" id="{3C5F095F-A3EE-142A-D7A8-1C2C76957C47}"/>
              </a:ext>
            </a:extLst>
          </p:cNvPr>
          <p:cNvCxnSpPr>
            <a:cxnSpLocks/>
          </p:cNvCxnSpPr>
          <p:nvPr/>
        </p:nvCxnSpPr>
        <p:spPr>
          <a:xfrm>
            <a:off x="6109733"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4" name="textruta 23">
            <a:extLst>
              <a:ext uri="{FF2B5EF4-FFF2-40B4-BE49-F238E27FC236}">
                <a16:creationId xmlns:a16="http://schemas.microsoft.com/office/drawing/2014/main" id="{5F981A42-30D7-48B4-1544-2405D937B3FA}"/>
              </a:ext>
            </a:extLst>
          </p:cNvPr>
          <p:cNvSpPr txBox="1"/>
          <p:nvPr/>
        </p:nvSpPr>
        <p:spPr>
          <a:xfrm>
            <a:off x="5124631" y="1418421"/>
            <a:ext cx="1966179" cy="369332"/>
          </a:xfrm>
          <a:prstGeom prst="rect">
            <a:avLst/>
          </a:prstGeom>
          <a:noFill/>
        </p:spPr>
        <p:txBody>
          <a:bodyPr wrap="none" rtlCol="0">
            <a:spAutoFit/>
          </a:bodyPr>
          <a:lstStyle/>
          <a:p>
            <a:r>
              <a:rPr lang="sv-SE">
                <a:solidFill>
                  <a:schemeClr val="bg1">
                    <a:lumMod val="75000"/>
                  </a:schemeClr>
                </a:solidFill>
              </a:rPr>
              <a:t>vårdaktivitet utförs</a:t>
            </a:r>
          </a:p>
        </p:txBody>
      </p:sp>
      <p:cxnSp>
        <p:nvCxnSpPr>
          <p:cNvPr id="25" name="Rak koppling 24">
            <a:extLst>
              <a:ext uri="{FF2B5EF4-FFF2-40B4-BE49-F238E27FC236}">
                <a16:creationId xmlns:a16="http://schemas.microsoft.com/office/drawing/2014/main" id="{27C29E45-3DA4-9604-C42A-D3C1964B1AAF}"/>
              </a:ext>
            </a:extLst>
          </p:cNvPr>
          <p:cNvCxnSpPr>
            <a:cxnSpLocks/>
          </p:cNvCxnSpPr>
          <p:nvPr/>
        </p:nvCxnSpPr>
        <p:spPr>
          <a:xfrm>
            <a:off x="8859614"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6" name="textruta 25">
            <a:extLst>
              <a:ext uri="{FF2B5EF4-FFF2-40B4-BE49-F238E27FC236}">
                <a16:creationId xmlns:a16="http://schemas.microsoft.com/office/drawing/2014/main" id="{7B82070B-DD09-D337-B426-6431D3FE8266}"/>
              </a:ext>
            </a:extLst>
          </p:cNvPr>
          <p:cNvSpPr txBox="1"/>
          <p:nvPr/>
        </p:nvSpPr>
        <p:spPr>
          <a:xfrm>
            <a:off x="7478587" y="1418421"/>
            <a:ext cx="2794739" cy="369332"/>
          </a:xfrm>
          <a:prstGeom prst="rect">
            <a:avLst/>
          </a:prstGeom>
          <a:noFill/>
        </p:spPr>
        <p:txBody>
          <a:bodyPr wrap="none" rtlCol="0">
            <a:spAutoFit/>
          </a:bodyPr>
          <a:lstStyle/>
          <a:p>
            <a:r>
              <a:rPr lang="sv-SE">
                <a:solidFill>
                  <a:schemeClr val="bg1">
                    <a:lumMod val="75000"/>
                  </a:schemeClr>
                </a:solidFill>
              </a:rPr>
              <a:t>uppföljning av vårdaktivitet</a:t>
            </a:r>
          </a:p>
        </p:txBody>
      </p:sp>
      <p:cxnSp>
        <p:nvCxnSpPr>
          <p:cNvPr id="27" name="Rak pilkoppling 26">
            <a:extLst>
              <a:ext uri="{FF2B5EF4-FFF2-40B4-BE49-F238E27FC236}">
                <a16:creationId xmlns:a16="http://schemas.microsoft.com/office/drawing/2014/main" id="{CE809820-5498-371A-6C78-F6043FDADB8C}"/>
              </a:ext>
            </a:extLst>
          </p:cNvPr>
          <p:cNvCxnSpPr/>
          <p:nvPr/>
        </p:nvCxnSpPr>
        <p:spPr>
          <a:xfrm>
            <a:off x="362932" y="5857881"/>
            <a:ext cx="11340000" cy="0"/>
          </a:xfrm>
          <a:prstGeom prst="straightConnector1">
            <a:avLst/>
          </a:prstGeom>
          <a:ln w="31750">
            <a:tailEnd type="triangle"/>
          </a:ln>
        </p:spPr>
        <p:style>
          <a:lnRef idx="1">
            <a:schemeClr val="dk1"/>
          </a:lnRef>
          <a:fillRef idx="0">
            <a:schemeClr val="dk1"/>
          </a:fillRef>
          <a:effectRef idx="0">
            <a:schemeClr val="dk1"/>
          </a:effectRef>
          <a:fontRef idx="minor">
            <a:schemeClr val="tx1"/>
          </a:fontRef>
        </p:style>
      </p:cxnSp>
      <p:sp>
        <p:nvSpPr>
          <p:cNvPr id="28" name="textruta 27">
            <a:extLst>
              <a:ext uri="{FF2B5EF4-FFF2-40B4-BE49-F238E27FC236}">
                <a16:creationId xmlns:a16="http://schemas.microsoft.com/office/drawing/2014/main" id="{EB059EF1-A617-A26D-D1B7-01D62C704650}"/>
              </a:ext>
            </a:extLst>
          </p:cNvPr>
          <p:cNvSpPr txBox="1"/>
          <p:nvPr/>
        </p:nvSpPr>
        <p:spPr>
          <a:xfrm>
            <a:off x="23563" y="5301700"/>
            <a:ext cx="1547731" cy="307777"/>
          </a:xfrm>
          <a:prstGeom prst="rect">
            <a:avLst/>
          </a:prstGeom>
          <a:noFill/>
        </p:spPr>
        <p:txBody>
          <a:bodyPr wrap="none" rtlCol="0">
            <a:spAutoFit/>
          </a:bodyPr>
          <a:lstStyle/>
          <a:p>
            <a:r>
              <a:rPr lang="sv-SE" sz="1400"/>
              <a:t>ögonundersökning</a:t>
            </a:r>
          </a:p>
        </p:txBody>
      </p:sp>
      <p:cxnSp>
        <p:nvCxnSpPr>
          <p:cNvPr id="29" name="Rak koppling 28">
            <a:extLst>
              <a:ext uri="{FF2B5EF4-FFF2-40B4-BE49-F238E27FC236}">
                <a16:creationId xmlns:a16="http://schemas.microsoft.com/office/drawing/2014/main" id="{0EE83FEA-80A6-044D-7EAD-CABE5E01B420}"/>
              </a:ext>
            </a:extLst>
          </p:cNvPr>
          <p:cNvCxnSpPr>
            <a:cxnSpLocks/>
          </p:cNvCxnSpPr>
          <p:nvPr/>
        </p:nvCxnSpPr>
        <p:spPr>
          <a:xfrm>
            <a:off x="362932" y="5730620"/>
            <a:ext cx="0" cy="245097"/>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Rak koppling 29">
            <a:extLst>
              <a:ext uri="{FF2B5EF4-FFF2-40B4-BE49-F238E27FC236}">
                <a16:creationId xmlns:a16="http://schemas.microsoft.com/office/drawing/2014/main" id="{FE449281-46F6-E4B1-42A7-C3A446FF874E}"/>
              </a:ext>
            </a:extLst>
          </p:cNvPr>
          <p:cNvCxnSpPr>
            <a:cxnSpLocks/>
          </p:cNvCxnSpPr>
          <p:nvPr/>
        </p:nvCxnSpPr>
        <p:spPr>
          <a:xfrm>
            <a:off x="3418787" y="5730620"/>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1" name="textruta 30">
            <a:extLst>
              <a:ext uri="{FF2B5EF4-FFF2-40B4-BE49-F238E27FC236}">
                <a16:creationId xmlns:a16="http://schemas.microsoft.com/office/drawing/2014/main" id="{59AACEA0-6E90-BF2B-BE6A-45A20AE98AB7}"/>
              </a:ext>
            </a:extLst>
          </p:cNvPr>
          <p:cNvSpPr txBox="1"/>
          <p:nvPr/>
        </p:nvSpPr>
        <p:spPr>
          <a:xfrm>
            <a:off x="2657852" y="5301700"/>
            <a:ext cx="1547731" cy="307777"/>
          </a:xfrm>
          <a:prstGeom prst="rect">
            <a:avLst/>
          </a:prstGeom>
          <a:noFill/>
        </p:spPr>
        <p:txBody>
          <a:bodyPr wrap="none" rtlCol="0">
            <a:spAutoFit/>
          </a:bodyPr>
          <a:lstStyle/>
          <a:p>
            <a:r>
              <a:rPr lang="sv-SE" sz="1400"/>
              <a:t>ögonundersökning</a:t>
            </a:r>
          </a:p>
        </p:txBody>
      </p:sp>
      <p:cxnSp>
        <p:nvCxnSpPr>
          <p:cNvPr id="32" name="Rak koppling 31">
            <a:extLst>
              <a:ext uri="{FF2B5EF4-FFF2-40B4-BE49-F238E27FC236}">
                <a16:creationId xmlns:a16="http://schemas.microsoft.com/office/drawing/2014/main" id="{DACFD39D-4829-D36F-D699-2A0BEEBA746D}"/>
              </a:ext>
            </a:extLst>
          </p:cNvPr>
          <p:cNvCxnSpPr>
            <a:cxnSpLocks/>
          </p:cNvCxnSpPr>
          <p:nvPr/>
        </p:nvCxnSpPr>
        <p:spPr>
          <a:xfrm>
            <a:off x="6109733" y="5730620"/>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3" name="textruta 32">
            <a:extLst>
              <a:ext uri="{FF2B5EF4-FFF2-40B4-BE49-F238E27FC236}">
                <a16:creationId xmlns:a16="http://schemas.microsoft.com/office/drawing/2014/main" id="{C13AF8CB-0C15-168D-C35E-F3E3C83A2FA4}"/>
              </a:ext>
            </a:extLst>
          </p:cNvPr>
          <p:cNvSpPr txBox="1"/>
          <p:nvPr/>
        </p:nvSpPr>
        <p:spPr>
          <a:xfrm>
            <a:off x="5344087" y="5301700"/>
            <a:ext cx="1547731" cy="307777"/>
          </a:xfrm>
          <a:prstGeom prst="rect">
            <a:avLst/>
          </a:prstGeom>
          <a:noFill/>
        </p:spPr>
        <p:txBody>
          <a:bodyPr wrap="none" rtlCol="0">
            <a:spAutoFit/>
          </a:bodyPr>
          <a:lstStyle/>
          <a:p>
            <a:r>
              <a:rPr lang="sv-SE" sz="1400"/>
              <a:t>ögonundersökning</a:t>
            </a:r>
          </a:p>
        </p:txBody>
      </p:sp>
      <p:cxnSp>
        <p:nvCxnSpPr>
          <p:cNvPr id="34" name="Rak koppling 33">
            <a:extLst>
              <a:ext uri="{FF2B5EF4-FFF2-40B4-BE49-F238E27FC236}">
                <a16:creationId xmlns:a16="http://schemas.microsoft.com/office/drawing/2014/main" id="{541ED699-04FA-A416-5726-7956759319BF}"/>
              </a:ext>
            </a:extLst>
          </p:cNvPr>
          <p:cNvCxnSpPr>
            <a:cxnSpLocks/>
          </p:cNvCxnSpPr>
          <p:nvPr/>
        </p:nvCxnSpPr>
        <p:spPr>
          <a:xfrm>
            <a:off x="8859614" y="5730620"/>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5" name="textruta 34">
            <a:extLst>
              <a:ext uri="{FF2B5EF4-FFF2-40B4-BE49-F238E27FC236}">
                <a16:creationId xmlns:a16="http://schemas.microsoft.com/office/drawing/2014/main" id="{12952EB4-5C1E-3992-9895-ED0F6689BC84}"/>
              </a:ext>
            </a:extLst>
          </p:cNvPr>
          <p:cNvSpPr txBox="1"/>
          <p:nvPr/>
        </p:nvSpPr>
        <p:spPr>
          <a:xfrm>
            <a:off x="8079822" y="5301700"/>
            <a:ext cx="1547731" cy="307777"/>
          </a:xfrm>
          <a:prstGeom prst="rect">
            <a:avLst/>
          </a:prstGeom>
          <a:noFill/>
        </p:spPr>
        <p:txBody>
          <a:bodyPr wrap="none" rtlCol="0">
            <a:spAutoFit/>
          </a:bodyPr>
          <a:lstStyle/>
          <a:p>
            <a:r>
              <a:rPr lang="sv-SE" sz="1400"/>
              <a:t>ögonundersökning</a:t>
            </a:r>
          </a:p>
        </p:txBody>
      </p:sp>
      <p:sp>
        <p:nvSpPr>
          <p:cNvPr id="36" name="textruta 35">
            <a:extLst>
              <a:ext uri="{FF2B5EF4-FFF2-40B4-BE49-F238E27FC236}">
                <a16:creationId xmlns:a16="http://schemas.microsoft.com/office/drawing/2014/main" id="{2529E0CA-9E68-227A-600D-57025204B54F}"/>
              </a:ext>
            </a:extLst>
          </p:cNvPr>
          <p:cNvSpPr txBox="1"/>
          <p:nvPr/>
        </p:nvSpPr>
        <p:spPr>
          <a:xfrm>
            <a:off x="28278" y="6065878"/>
            <a:ext cx="1352744" cy="430887"/>
          </a:xfrm>
          <a:prstGeom prst="rect">
            <a:avLst/>
          </a:prstGeom>
          <a:noFill/>
        </p:spPr>
        <p:txBody>
          <a:bodyPr wrap="square">
            <a:spAutoFit/>
          </a:bodyPr>
          <a:lstStyle/>
          <a:p>
            <a:r>
              <a:rPr lang="sv-SE" sz="1100"/>
              <a:t>Vårdaktivitet som erbjuds.</a:t>
            </a:r>
          </a:p>
        </p:txBody>
      </p:sp>
      <p:sp>
        <p:nvSpPr>
          <p:cNvPr id="37" name="textruta 36">
            <a:extLst>
              <a:ext uri="{FF2B5EF4-FFF2-40B4-BE49-F238E27FC236}">
                <a16:creationId xmlns:a16="http://schemas.microsoft.com/office/drawing/2014/main" id="{7B424632-1DF4-D5A8-E4B8-BE051B0ABBBC}"/>
              </a:ext>
            </a:extLst>
          </p:cNvPr>
          <p:cNvSpPr txBox="1"/>
          <p:nvPr/>
        </p:nvSpPr>
        <p:spPr>
          <a:xfrm>
            <a:off x="2737128" y="6065877"/>
            <a:ext cx="1352744" cy="430887"/>
          </a:xfrm>
          <a:prstGeom prst="rect">
            <a:avLst/>
          </a:prstGeom>
          <a:noFill/>
        </p:spPr>
        <p:txBody>
          <a:bodyPr wrap="square">
            <a:spAutoFit/>
          </a:bodyPr>
          <a:lstStyle/>
          <a:p>
            <a:r>
              <a:rPr lang="sv-SE" sz="1100"/>
              <a:t>Vårdaktivitet som planeras att utföras.</a:t>
            </a:r>
          </a:p>
        </p:txBody>
      </p:sp>
      <p:sp>
        <p:nvSpPr>
          <p:cNvPr id="38" name="textruta 37">
            <a:extLst>
              <a:ext uri="{FF2B5EF4-FFF2-40B4-BE49-F238E27FC236}">
                <a16:creationId xmlns:a16="http://schemas.microsoft.com/office/drawing/2014/main" id="{6F4A4B28-4C22-D6BD-4BFE-1340BADBB403}"/>
              </a:ext>
            </a:extLst>
          </p:cNvPr>
          <p:cNvSpPr txBox="1"/>
          <p:nvPr/>
        </p:nvSpPr>
        <p:spPr>
          <a:xfrm>
            <a:off x="5299673" y="6095285"/>
            <a:ext cx="1644825" cy="261610"/>
          </a:xfrm>
          <a:prstGeom prst="rect">
            <a:avLst/>
          </a:prstGeom>
          <a:noFill/>
        </p:spPr>
        <p:txBody>
          <a:bodyPr wrap="square">
            <a:spAutoFit/>
          </a:bodyPr>
          <a:lstStyle/>
          <a:p>
            <a:r>
              <a:rPr lang="sv-SE" sz="1100"/>
              <a:t>Vårdaktivitet som utförs.</a:t>
            </a:r>
          </a:p>
        </p:txBody>
      </p:sp>
      <p:sp>
        <p:nvSpPr>
          <p:cNvPr id="39" name="textruta 38">
            <a:extLst>
              <a:ext uri="{FF2B5EF4-FFF2-40B4-BE49-F238E27FC236}">
                <a16:creationId xmlns:a16="http://schemas.microsoft.com/office/drawing/2014/main" id="{209B884A-C41B-371E-0DB4-D95FBA0C94EB}"/>
              </a:ext>
            </a:extLst>
          </p:cNvPr>
          <p:cNvSpPr txBox="1"/>
          <p:nvPr/>
        </p:nvSpPr>
        <p:spPr>
          <a:xfrm>
            <a:off x="8295800" y="6070629"/>
            <a:ext cx="1352744" cy="430887"/>
          </a:xfrm>
          <a:prstGeom prst="rect">
            <a:avLst/>
          </a:prstGeom>
          <a:noFill/>
        </p:spPr>
        <p:txBody>
          <a:bodyPr wrap="square">
            <a:spAutoFit/>
          </a:bodyPr>
          <a:lstStyle/>
          <a:p>
            <a:r>
              <a:rPr lang="sv-SE" sz="1100"/>
              <a:t>Uppföljning av vårdaktivitet.</a:t>
            </a:r>
          </a:p>
        </p:txBody>
      </p:sp>
      <p:sp>
        <p:nvSpPr>
          <p:cNvPr id="41" name="textruta 40">
            <a:extLst>
              <a:ext uri="{FF2B5EF4-FFF2-40B4-BE49-F238E27FC236}">
                <a16:creationId xmlns:a16="http://schemas.microsoft.com/office/drawing/2014/main" id="{FAE02D0C-4F2F-6245-CA85-43E1E29AC2B7}"/>
              </a:ext>
            </a:extLst>
          </p:cNvPr>
          <p:cNvSpPr txBox="1"/>
          <p:nvPr/>
        </p:nvSpPr>
        <p:spPr>
          <a:xfrm>
            <a:off x="51124" y="4522499"/>
            <a:ext cx="1613213" cy="600164"/>
          </a:xfrm>
          <a:prstGeom prst="rect">
            <a:avLst/>
          </a:prstGeom>
          <a:noFill/>
        </p:spPr>
        <p:txBody>
          <a:bodyPr wrap="square">
            <a:spAutoFit/>
          </a:bodyPr>
          <a:lstStyle/>
          <a:p>
            <a:r>
              <a:rPr lang="sv-SE" sz="1100"/>
              <a:t>Undersökning av ögats funktion, ofta med hjälp av olika instrument.</a:t>
            </a:r>
          </a:p>
        </p:txBody>
      </p:sp>
      <p:sp>
        <p:nvSpPr>
          <p:cNvPr id="4" name="textruta 3">
            <a:extLst>
              <a:ext uri="{FF2B5EF4-FFF2-40B4-BE49-F238E27FC236}">
                <a16:creationId xmlns:a16="http://schemas.microsoft.com/office/drawing/2014/main" id="{E68F8EE6-7EF2-4784-AB82-0E425329331B}"/>
              </a:ext>
            </a:extLst>
          </p:cNvPr>
          <p:cNvSpPr txBox="1"/>
          <p:nvPr/>
        </p:nvSpPr>
        <p:spPr>
          <a:xfrm>
            <a:off x="5792343" y="3857135"/>
            <a:ext cx="5628127" cy="1384995"/>
          </a:xfrm>
          <a:prstGeom prst="rect">
            <a:avLst/>
          </a:prstGeom>
          <a:noFill/>
          <a:ln>
            <a:solidFill>
              <a:schemeClr val="tx1"/>
            </a:solidFill>
          </a:ln>
        </p:spPr>
        <p:txBody>
          <a:bodyPr wrap="square" rtlCol="0">
            <a:spAutoFit/>
          </a:bodyPr>
          <a:lstStyle/>
          <a:p>
            <a:r>
              <a:rPr lang="sv-SE" sz="1400"/>
              <a:t>KVÅ-kod: AC012 Klinisk undersökning av ögon?</a:t>
            </a:r>
          </a:p>
          <a:p>
            <a:r>
              <a:rPr lang="sv-SE" sz="1400"/>
              <a:t>För olika specialiteter är vissa åtgärder så vanliga att de anses ingå i den sedvanliga normala undersökningen. Exempel på detta är:</a:t>
            </a:r>
          </a:p>
          <a:p>
            <a:r>
              <a:rPr lang="sv-SE" sz="1400"/>
              <a:t>• tryckmätning av ögon (AC034) och oftalmoskopi (AC020) hos ögonspecialisten</a:t>
            </a:r>
          </a:p>
        </p:txBody>
      </p:sp>
      <p:pic>
        <p:nvPicPr>
          <p:cNvPr id="3" name="Bildobjekt 2">
            <a:extLst>
              <a:ext uri="{FF2B5EF4-FFF2-40B4-BE49-F238E27FC236}">
                <a16:creationId xmlns:a16="http://schemas.microsoft.com/office/drawing/2014/main" id="{34B8BE82-F542-4C9E-9A74-281D822B7A55}"/>
              </a:ext>
            </a:extLst>
          </p:cNvPr>
          <p:cNvPicPr>
            <a:picLocks noChangeAspect="1"/>
          </p:cNvPicPr>
          <p:nvPr/>
        </p:nvPicPr>
        <p:blipFill>
          <a:blip r:embed="rId3"/>
          <a:stretch>
            <a:fillRect/>
          </a:stretch>
        </p:blipFill>
        <p:spPr>
          <a:xfrm>
            <a:off x="2453565" y="2908111"/>
            <a:ext cx="2312261" cy="2289592"/>
          </a:xfrm>
          <a:prstGeom prst="rect">
            <a:avLst/>
          </a:prstGeom>
        </p:spPr>
      </p:pic>
      <p:sp>
        <p:nvSpPr>
          <p:cNvPr id="42" name="textruta 5">
            <a:extLst>
              <a:ext uri="{FF2B5EF4-FFF2-40B4-BE49-F238E27FC236}">
                <a16:creationId xmlns:a16="http://schemas.microsoft.com/office/drawing/2014/main" id="{BD0370EC-D6B5-49C2-8305-66FE5CC262D4}"/>
              </a:ext>
            </a:extLst>
          </p:cNvPr>
          <p:cNvSpPr txBox="1"/>
          <p:nvPr/>
        </p:nvSpPr>
        <p:spPr>
          <a:xfrm>
            <a:off x="629175" y="281878"/>
            <a:ext cx="500009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b="1"/>
              <a:t>Aktivitet (inom hälso- och sjukvård)</a:t>
            </a:r>
          </a:p>
        </p:txBody>
      </p:sp>
      <p:sp>
        <p:nvSpPr>
          <p:cNvPr id="43" name="textruta 17">
            <a:extLst>
              <a:ext uri="{FF2B5EF4-FFF2-40B4-BE49-F238E27FC236}">
                <a16:creationId xmlns:a16="http://schemas.microsoft.com/office/drawing/2014/main" id="{02F0586E-DEAE-4D71-B665-32C0BC93C974}"/>
              </a:ext>
            </a:extLst>
          </p:cNvPr>
          <p:cNvSpPr txBox="1"/>
          <p:nvPr/>
        </p:nvSpPr>
        <p:spPr>
          <a:xfrm>
            <a:off x="5291355" y="240617"/>
            <a:ext cx="160928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vårdaktivitet</a:t>
            </a:r>
          </a:p>
        </p:txBody>
      </p:sp>
      <p:sp>
        <p:nvSpPr>
          <p:cNvPr id="44" name="textruta 18">
            <a:extLst>
              <a:ext uri="{FF2B5EF4-FFF2-40B4-BE49-F238E27FC236}">
                <a16:creationId xmlns:a16="http://schemas.microsoft.com/office/drawing/2014/main" id="{3EBC33CD-6C47-4267-B647-575446CEA218}"/>
              </a:ext>
            </a:extLst>
          </p:cNvPr>
          <p:cNvSpPr txBox="1"/>
          <p:nvPr/>
        </p:nvSpPr>
        <p:spPr>
          <a:xfrm>
            <a:off x="4850943" y="295988"/>
            <a:ext cx="303233"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a:t>
            </a:r>
          </a:p>
        </p:txBody>
      </p:sp>
      <p:sp>
        <p:nvSpPr>
          <p:cNvPr id="45" name="textruta 39">
            <a:extLst>
              <a:ext uri="{FF2B5EF4-FFF2-40B4-BE49-F238E27FC236}">
                <a16:creationId xmlns:a16="http://schemas.microsoft.com/office/drawing/2014/main" id="{7E7171DA-AF77-4522-A2DB-33032996F910}"/>
              </a:ext>
            </a:extLst>
          </p:cNvPr>
          <p:cNvSpPr txBox="1"/>
          <p:nvPr/>
        </p:nvSpPr>
        <p:spPr>
          <a:xfrm>
            <a:off x="5091638" y="651210"/>
            <a:ext cx="2244396" cy="600164"/>
          </a:xfrm>
          <a:prstGeom prst="rect">
            <a:avLst/>
          </a:prstGeom>
          <a:noFill/>
        </p:spPr>
        <p:txBody>
          <a:bodyPr wrap="square">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100">
                <a:solidFill>
                  <a:srgbClr val="000000"/>
                </a:solidFill>
                <a:effectLst/>
                <a:latin typeface="Calibri" panose="020F0502020204030204" pitchFamily="34" charset="0"/>
                <a:ea typeface="Times New Roman" panose="02020603050405020304" pitchFamily="18" charset="0"/>
              </a:rPr>
              <a:t>aktivitet inom hälso- och sjukvård som avser att förebygga, utreda och behandla sjukdomar och skador</a:t>
            </a:r>
            <a:endParaRPr lang="sv-SE" sz="1100"/>
          </a:p>
        </p:txBody>
      </p:sp>
      <p:sp>
        <p:nvSpPr>
          <p:cNvPr id="46" name="textruta 45">
            <a:extLst>
              <a:ext uri="{FF2B5EF4-FFF2-40B4-BE49-F238E27FC236}">
                <a16:creationId xmlns:a16="http://schemas.microsoft.com/office/drawing/2014/main" id="{F05BAF51-1A0A-4FEE-B565-524A9D3A51CB}"/>
              </a:ext>
            </a:extLst>
          </p:cNvPr>
          <p:cNvSpPr txBox="1"/>
          <p:nvPr/>
        </p:nvSpPr>
        <p:spPr>
          <a:xfrm>
            <a:off x="0" y="2295040"/>
            <a:ext cx="2234152" cy="738664"/>
          </a:xfrm>
          <a:prstGeom prst="rect">
            <a:avLst/>
          </a:prstGeom>
          <a:noFill/>
        </p:spPr>
        <p:txBody>
          <a:bodyPr wrap="square">
            <a:spAutoFit/>
          </a:bodyPr>
          <a:lstStyle/>
          <a:p>
            <a:pPr marL="0" indent="0">
              <a:buNone/>
            </a:pPr>
            <a:r>
              <a:rPr lang="sv-SE" sz="1050" b="0" i="0">
                <a:solidFill>
                  <a:schemeClr val="bg1">
                    <a:lumMod val="75000"/>
                  </a:schemeClr>
                </a:solidFill>
                <a:effectLst/>
              </a:rPr>
              <a:t>tjänst inom hälso- och sjukvård som erbjuds för att tillgodose vårdbehov hos invånare</a:t>
            </a:r>
            <a:endParaRPr lang="sv-SE" sz="1050">
              <a:solidFill>
                <a:schemeClr val="bg1">
                  <a:lumMod val="75000"/>
                </a:schemeClr>
              </a:solidFill>
            </a:endParaRPr>
          </a:p>
          <a:p>
            <a:pPr marL="0" indent="0">
              <a:buNone/>
            </a:pPr>
            <a:endParaRPr lang="sv-SE" sz="1050">
              <a:solidFill>
                <a:schemeClr val="bg1">
                  <a:lumMod val="75000"/>
                </a:schemeClr>
              </a:solidFill>
            </a:endParaRPr>
          </a:p>
        </p:txBody>
      </p:sp>
    </p:spTree>
    <p:extLst>
      <p:ext uri="{BB962C8B-B14F-4D97-AF65-F5344CB8AC3E}">
        <p14:creationId xmlns:p14="http://schemas.microsoft.com/office/powerpoint/2010/main" val="2716548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Rak pilkoppling 4">
            <a:extLst>
              <a:ext uri="{FF2B5EF4-FFF2-40B4-BE49-F238E27FC236}">
                <a16:creationId xmlns:a16="http://schemas.microsoft.com/office/drawing/2014/main" id="{FFF78FB0-48F9-10EF-F8F5-94305C023A73}"/>
              </a:ext>
            </a:extLst>
          </p:cNvPr>
          <p:cNvCxnSpPr/>
          <p:nvPr/>
        </p:nvCxnSpPr>
        <p:spPr>
          <a:xfrm>
            <a:off x="362932" y="1974602"/>
            <a:ext cx="11340000" cy="0"/>
          </a:xfrm>
          <a:prstGeom prst="straightConnector1">
            <a:avLst/>
          </a:prstGeom>
          <a:ln w="31750">
            <a:solidFill>
              <a:schemeClr val="bg1">
                <a:lumMod val="85000"/>
              </a:schemeClr>
            </a:solidFill>
            <a:tailEnd type="triangle"/>
          </a:ln>
        </p:spPr>
        <p:style>
          <a:lnRef idx="1">
            <a:schemeClr val="dk1"/>
          </a:lnRef>
          <a:fillRef idx="0">
            <a:schemeClr val="dk1"/>
          </a:fillRef>
          <a:effectRef idx="0">
            <a:schemeClr val="dk1"/>
          </a:effectRef>
          <a:fontRef idx="minor">
            <a:schemeClr val="tx1"/>
          </a:fontRef>
        </p:style>
      </p:cxnSp>
      <p:sp>
        <p:nvSpPr>
          <p:cNvPr id="7" name="textruta 6">
            <a:extLst>
              <a:ext uri="{FF2B5EF4-FFF2-40B4-BE49-F238E27FC236}">
                <a16:creationId xmlns:a16="http://schemas.microsoft.com/office/drawing/2014/main" id="{95E55B34-848A-349E-AF4F-5083C093C298}"/>
              </a:ext>
            </a:extLst>
          </p:cNvPr>
          <p:cNvSpPr txBox="1"/>
          <p:nvPr/>
        </p:nvSpPr>
        <p:spPr>
          <a:xfrm>
            <a:off x="23563" y="1418421"/>
            <a:ext cx="1122936" cy="369332"/>
          </a:xfrm>
          <a:prstGeom prst="rect">
            <a:avLst/>
          </a:prstGeom>
          <a:noFill/>
        </p:spPr>
        <p:txBody>
          <a:bodyPr wrap="none" rtlCol="0">
            <a:spAutoFit/>
          </a:bodyPr>
          <a:lstStyle/>
          <a:p>
            <a:r>
              <a:rPr lang="sv-SE">
                <a:solidFill>
                  <a:schemeClr val="bg1">
                    <a:lumMod val="75000"/>
                  </a:schemeClr>
                </a:solidFill>
              </a:rPr>
              <a:t>vårdtjänst</a:t>
            </a:r>
          </a:p>
        </p:txBody>
      </p:sp>
      <p:cxnSp>
        <p:nvCxnSpPr>
          <p:cNvPr id="9" name="Rak koppling 8">
            <a:extLst>
              <a:ext uri="{FF2B5EF4-FFF2-40B4-BE49-F238E27FC236}">
                <a16:creationId xmlns:a16="http://schemas.microsoft.com/office/drawing/2014/main" id="{9039A344-26AB-8DE1-0CE2-4FACF0683D9F}"/>
              </a:ext>
            </a:extLst>
          </p:cNvPr>
          <p:cNvCxnSpPr>
            <a:cxnSpLocks/>
          </p:cNvCxnSpPr>
          <p:nvPr/>
        </p:nvCxnSpPr>
        <p:spPr>
          <a:xfrm>
            <a:off x="362932"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6" name="Rak koppling 15">
            <a:extLst>
              <a:ext uri="{FF2B5EF4-FFF2-40B4-BE49-F238E27FC236}">
                <a16:creationId xmlns:a16="http://schemas.microsoft.com/office/drawing/2014/main" id="{B0D8AC86-45D8-CEEE-BF1F-8B06A8652905}"/>
              </a:ext>
            </a:extLst>
          </p:cNvPr>
          <p:cNvCxnSpPr>
            <a:cxnSpLocks/>
          </p:cNvCxnSpPr>
          <p:nvPr/>
        </p:nvCxnSpPr>
        <p:spPr>
          <a:xfrm>
            <a:off x="3418787"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2" name="textruta 21">
            <a:extLst>
              <a:ext uri="{FF2B5EF4-FFF2-40B4-BE49-F238E27FC236}">
                <a16:creationId xmlns:a16="http://schemas.microsoft.com/office/drawing/2014/main" id="{29F08C22-4C2D-5F02-BD47-5D4D6F3251A1}"/>
              </a:ext>
            </a:extLst>
          </p:cNvPr>
          <p:cNvSpPr txBox="1"/>
          <p:nvPr/>
        </p:nvSpPr>
        <p:spPr>
          <a:xfrm>
            <a:off x="2282855" y="1418421"/>
            <a:ext cx="2244397" cy="369332"/>
          </a:xfrm>
          <a:prstGeom prst="rect">
            <a:avLst/>
          </a:prstGeom>
          <a:noFill/>
        </p:spPr>
        <p:txBody>
          <a:bodyPr wrap="none" rtlCol="0">
            <a:spAutoFit/>
          </a:bodyPr>
          <a:lstStyle/>
          <a:p>
            <a:r>
              <a:rPr lang="sv-SE">
                <a:solidFill>
                  <a:schemeClr val="bg1">
                    <a:lumMod val="75000"/>
                  </a:schemeClr>
                </a:solidFill>
              </a:rPr>
              <a:t>planerad vårdaktivitet</a:t>
            </a:r>
          </a:p>
        </p:txBody>
      </p:sp>
      <p:cxnSp>
        <p:nvCxnSpPr>
          <p:cNvPr id="23" name="Rak koppling 22">
            <a:extLst>
              <a:ext uri="{FF2B5EF4-FFF2-40B4-BE49-F238E27FC236}">
                <a16:creationId xmlns:a16="http://schemas.microsoft.com/office/drawing/2014/main" id="{3C5F095F-A3EE-142A-D7A8-1C2C76957C47}"/>
              </a:ext>
            </a:extLst>
          </p:cNvPr>
          <p:cNvCxnSpPr>
            <a:cxnSpLocks/>
          </p:cNvCxnSpPr>
          <p:nvPr/>
        </p:nvCxnSpPr>
        <p:spPr>
          <a:xfrm>
            <a:off x="6109733"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4" name="textruta 23">
            <a:extLst>
              <a:ext uri="{FF2B5EF4-FFF2-40B4-BE49-F238E27FC236}">
                <a16:creationId xmlns:a16="http://schemas.microsoft.com/office/drawing/2014/main" id="{5F981A42-30D7-48B4-1544-2405D937B3FA}"/>
              </a:ext>
            </a:extLst>
          </p:cNvPr>
          <p:cNvSpPr txBox="1"/>
          <p:nvPr/>
        </p:nvSpPr>
        <p:spPr>
          <a:xfrm>
            <a:off x="5124631" y="1418421"/>
            <a:ext cx="1966179" cy="369332"/>
          </a:xfrm>
          <a:prstGeom prst="rect">
            <a:avLst/>
          </a:prstGeom>
          <a:noFill/>
        </p:spPr>
        <p:txBody>
          <a:bodyPr wrap="none" rtlCol="0">
            <a:spAutoFit/>
          </a:bodyPr>
          <a:lstStyle/>
          <a:p>
            <a:r>
              <a:rPr lang="sv-SE">
                <a:solidFill>
                  <a:schemeClr val="bg1">
                    <a:lumMod val="75000"/>
                  </a:schemeClr>
                </a:solidFill>
              </a:rPr>
              <a:t>vårdaktivitet utförs</a:t>
            </a:r>
          </a:p>
        </p:txBody>
      </p:sp>
      <p:cxnSp>
        <p:nvCxnSpPr>
          <p:cNvPr id="25" name="Rak koppling 24">
            <a:extLst>
              <a:ext uri="{FF2B5EF4-FFF2-40B4-BE49-F238E27FC236}">
                <a16:creationId xmlns:a16="http://schemas.microsoft.com/office/drawing/2014/main" id="{27C29E45-3DA4-9604-C42A-D3C1964B1AAF}"/>
              </a:ext>
            </a:extLst>
          </p:cNvPr>
          <p:cNvCxnSpPr>
            <a:cxnSpLocks/>
          </p:cNvCxnSpPr>
          <p:nvPr/>
        </p:nvCxnSpPr>
        <p:spPr>
          <a:xfrm>
            <a:off x="8859614" y="1847341"/>
            <a:ext cx="0" cy="24509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6" name="textruta 25">
            <a:extLst>
              <a:ext uri="{FF2B5EF4-FFF2-40B4-BE49-F238E27FC236}">
                <a16:creationId xmlns:a16="http://schemas.microsoft.com/office/drawing/2014/main" id="{7B82070B-DD09-D337-B426-6431D3FE8266}"/>
              </a:ext>
            </a:extLst>
          </p:cNvPr>
          <p:cNvSpPr txBox="1"/>
          <p:nvPr/>
        </p:nvSpPr>
        <p:spPr>
          <a:xfrm>
            <a:off x="7478587" y="1418421"/>
            <a:ext cx="2794739" cy="369332"/>
          </a:xfrm>
          <a:prstGeom prst="rect">
            <a:avLst/>
          </a:prstGeom>
          <a:noFill/>
        </p:spPr>
        <p:txBody>
          <a:bodyPr wrap="none" rtlCol="0">
            <a:spAutoFit/>
          </a:bodyPr>
          <a:lstStyle/>
          <a:p>
            <a:r>
              <a:rPr lang="sv-SE">
                <a:solidFill>
                  <a:schemeClr val="bg1">
                    <a:lumMod val="75000"/>
                  </a:schemeClr>
                </a:solidFill>
              </a:rPr>
              <a:t>uppföljning av vårdaktivitet</a:t>
            </a:r>
          </a:p>
        </p:txBody>
      </p:sp>
      <p:cxnSp>
        <p:nvCxnSpPr>
          <p:cNvPr id="27" name="Rak pilkoppling 26">
            <a:extLst>
              <a:ext uri="{FF2B5EF4-FFF2-40B4-BE49-F238E27FC236}">
                <a16:creationId xmlns:a16="http://schemas.microsoft.com/office/drawing/2014/main" id="{CE809820-5498-371A-6C78-F6043FDADB8C}"/>
              </a:ext>
            </a:extLst>
          </p:cNvPr>
          <p:cNvCxnSpPr/>
          <p:nvPr/>
        </p:nvCxnSpPr>
        <p:spPr>
          <a:xfrm>
            <a:off x="362932" y="5857881"/>
            <a:ext cx="11340000" cy="0"/>
          </a:xfrm>
          <a:prstGeom prst="straightConnector1">
            <a:avLst/>
          </a:prstGeom>
          <a:ln w="31750">
            <a:tailEnd type="triangle"/>
          </a:ln>
        </p:spPr>
        <p:style>
          <a:lnRef idx="1">
            <a:schemeClr val="dk1"/>
          </a:lnRef>
          <a:fillRef idx="0">
            <a:schemeClr val="dk1"/>
          </a:fillRef>
          <a:effectRef idx="0">
            <a:schemeClr val="dk1"/>
          </a:effectRef>
          <a:fontRef idx="minor">
            <a:schemeClr val="tx1"/>
          </a:fontRef>
        </p:style>
      </p:cxnSp>
      <p:sp>
        <p:nvSpPr>
          <p:cNvPr id="28" name="textruta 27">
            <a:extLst>
              <a:ext uri="{FF2B5EF4-FFF2-40B4-BE49-F238E27FC236}">
                <a16:creationId xmlns:a16="http://schemas.microsoft.com/office/drawing/2014/main" id="{EB059EF1-A617-A26D-D1B7-01D62C704650}"/>
              </a:ext>
            </a:extLst>
          </p:cNvPr>
          <p:cNvSpPr txBox="1"/>
          <p:nvPr/>
        </p:nvSpPr>
        <p:spPr>
          <a:xfrm>
            <a:off x="23563" y="5301700"/>
            <a:ext cx="1794337" cy="307777"/>
          </a:xfrm>
          <a:prstGeom prst="rect">
            <a:avLst/>
          </a:prstGeom>
          <a:noFill/>
        </p:spPr>
        <p:txBody>
          <a:bodyPr wrap="none" rtlCol="0">
            <a:spAutoFit/>
          </a:bodyPr>
          <a:lstStyle/>
          <a:p>
            <a:r>
              <a:rPr lang="sv-SE" sz="1400"/>
              <a:t>konsultation av dietist</a:t>
            </a:r>
          </a:p>
        </p:txBody>
      </p:sp>
      <p:cxnSp>
        <p:nvCxnSpPr>
          <p:cNvPr id="29" name="Rak koppling 28">
            <a:extLst>
              <a:ext uri="{FF2B5EF4-FFF2-40B4-BE49-F238E27FC236}">
                <a16:creationId xmlns:a16="http://schemas.microsoft.com/office/drawing/2014/main" id="{0EE83FEA-80A6-044D-7EAD-CABE5E01B420}"/>
              </a:ext>
            </a:extLst>
          </p:cNvPr>
          <p:cNvCxnSpPr>
            <a:cxnSpLocks/>
          </p:cNvCxnSpPr>
          <p:nvPr/>
        </p:nvCxnSpPr>
        <p:spPr>
          <a:xfrm>
            <a:off x="362932" y="5730620"/>
            <a:ext cx="0" cy="245097"/>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Rak koppling 29">
            <a:extLst>
              <a:ext uri="{FF2B5EF4-FFF2-40B4-BE49-F238E27FC236}">
                <a16:creationId xmlns:a16="http://schemas.microsoft.com/office/drawing/2014/main" id="{FE449281-46F6-E4B1-42A7-C3A446FF874E}"/>
              </a:ext>
            </a:extLst>
          </p:cNvPr>
          <p:cNvCxnSpPr>
            <a:cxnSpLocks/>
          </p:cNvCxnSpPr>
          <p:nvPr/>
        </p:nvCxnSpPr>
        <p:spPr>
          <a:xfrm>
            <a:off x="3418787" y="5730620"/>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1" name="textruta 30">
            <a:extLst>
              <a:ext uri="{FF2B5EF4-FFF2-40B4-BE49-F238E27FC236}">
                <a16:creationId xmlns:a16="http://schemas.microsoft.com/office/drawing/2014/main" id="{59AACEA0-6E90-BF2B-BE6A-45A20AE98AB7}"/>
              </a:ext>
            </a:extLst>
          </p:cNvPr>
          <p:cNvSpPr txBox="1"/>
          <p:nvPr/>
        </p:nvSpPr>
        <p:spPr>
          <a:xfrm>
            <a:off x="2566412" y="5301700"/>
            <a:ext cx="1794337" cy="307777"/>
          </a:xfrm>
          <a:prstGeom prst="rect">
            <a:avLst/>
          </a:prstGeom>
          <a:noFill/>
        </p:spPr>
        <p:txBody>
          <a:bodyPr wrap="none" rtlCol="0">
            <a:spAutoFit/>
          </a:bodyPr>
          <a:lstStyle/>
          <a:p>
            <a:r>
              <a:rPr lang="sv-SE" sz="1400"/>
              <a:t>konsultation av dietist</a:t>
            </a:r>
          </a:p>
        </p:txBody>
      </p:sp>
      <p:cxnSp>
        <p:nvCxnSpPr>
          <p:cNvPr id="32" name="Rak koppling 31">
            <a:extLst>
              <a:ext uri="{FF2B5EF4-FFF2-40B4-BE49-F238E27FC236}">
                <a16:creationId xmlns:a16="http://schemas.microsoft.com/office/drawing/2014/main" id="{DACFD39D-4829-D36F-D699-2A0BEEBA746D}"/>
              </a:ext>
            </a:extLst>
          </p:cNvPr>
          <p:cNvCxnSpPr>
            <a:cxnSpLocks/>
          </p:cNvCxnSpPr>
          <p:nvPr/>
        </p:nvCxnSpPr>
        <p:spPr>
          <a:xfrm>
            <a:off x="6109733" y="5730620"/>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3" name="textruta 32">
            <a:extLst>
              <a:ext uri="{FF2B5EF4-FFF2-40B4-BE49-F238E27FC236}">
                <a16:creationId xmlns:a16="http://schemas.microsoft.com/office/drawing/2014/main" id="{C13AF8CB-0C15-168D-C35E-F3E3C83A2FA4}"/>
              </a:ext>
            </a:extLst>
          </p:cNvPr>
          <p:cNvSpPr txBox="1"/>
          <p:nvPr/>
        </p:nvSpPr>
        <p:spPr>
          <a:xfrm>
            <a:off x="5252647" y="5301700"/>
            <a:ext cx="1794337" cy="307777"/>
          </a:xfrm>
          <a:prstGeom prst="rect">
            <a:avLst/>
          </a:prstGeom>
          <a:noFill/>
        </p:spPr>
        <p:txBody>
          <a:bodyPr wrap="none" rtlCol="0">
            <a:spAutoFit/>
          </a:bodyPr>
          <a:lstStyle/>
          <a:p>
            <a:r>
              <a:rPr lang="sv-SE" sz="1400"/>
              <a:t>konsultation av dietist</a:t>
            </a:r>
          </a:p>
        </p:txBody>
      </p:sp>
      <p:cxnSp>
        <p:nvCxnSpPr>
          <p:cNvPr id="34" name="Rak koppling 33">
            <a:extLst>
              <a:ext uri="{FF2B5EF4-FFF2-40B4-BE49-F238E27FC236}">
                <a16:creationId xmlns:a16="http://schemas.microsoft.com/office/drawing/2014/main" id="{541ED699-04FA-A416-5726-7956759319BF}"/>
              </a:ext>
            </a:extLst>
          </p:cNvPr>
          <p:cNvCxnSpPr>
            <a:cxnSpLocks/>
          </p:cNvCxnSpPr>
          <p:nvPr/>
        </p:nvCxnSpPr>
        <p:spPr>
          <a:xfrm>
            <a:off x="8859614" y="5730620"/>
            <a:ext cx="0" cy="245097"/>
          </a:xfrm>
          <a:prstGeom prst="line">
            <a:avLst/>
          </a:prstGeom>
          <a:ln w="28575"/>
        </p:spPr>
        <p:style>
          <a:lnRef idx="1">
            <a:schemeClr val="dk1"/>
          </a:lnRef>
          <a:fillRef idx="0">
            <a:schemeClr val="dk1"/>
          </a:fillRef>
          <a:effectRef idx="0">
            <a:schemeClr val="dk1"/>
          </a:effectRef>
          <a:fontRef idx="minor">
            <a:schemeClr val="tx1"/>
          </a:fontRef>
        </p:style>
      </p:cxnSp>
      <p:sp>
        <p:nvSpPr>
          <p:cNvPr id="35" name="textruta 34">
            <a:extLst>
              <a:ext uri="{FF2B5EF4-FFF2-40B4-BE49-F238E27FC236}">
                <a16:creationId xmlns:a16="http://schemas.microsoft.com/office/drawing/2014/main" id="{12952EB4-5C1E-3992-9895-ED0F6689BC84}"/>
              </a:ext>
            </a:extLst>
          </p:cNvPr>
          <p:cNvSpPr txBox="1"/>
          <p:nvPr/>
        </p:nvSpPr>
        <p:spPr>
          <a:xfrm>
            <a:off x="7988382" y="5301700"/>
            <a:ext cx="1794337" cy="307777"/>
          </a:xfrm>
          <a:prstGeom prst="rect">
            <a:avLst/>
          </a:prstGeom>
          <a:noFill/>
        </p:spPr>
        <p:txBody>
          <a:bodyPr wrap="none" rtlCol="0">
            <a:spAutoFit/>
          </a:bodyPr>
          <a:lstStyle/>
          <a:p>
            <a:r>
              <a:rPr lang="sv-SE" sz="1400"/>
              <a:t>konsultation av dietist</a:t>
            </a:r>
          </a:p>
        </p:txBody>
      </p:sp>
      <p:sp>
        <p:nvSpPr>
          <p:cNvPr id="36" name="textruta 35">
            <a:extLst>
              <a:ext uri="{FF2B5EF4-FFF2-40B4-BE49-F238E27FC236}">
                <a16:creationId xmlns:a16="http://schemas.microsoft.com/office/drawing/2014/main" id="{2529E0CA-9E68-227A-600D-57025204B54F}"/>
              </a:ext>
            </a:extLst>
          </p:cNvPr>
          <p:cNvSpPr txBox="1"/>
          <p:nvPr/>
        </p:nvSpPr>
        <p:spPr>
          <a:xfrm>
            <a:off x="28278" y="6065878"/>
            <a:ext cx="1352744" cy="430887"/>
          </a:xfrm>
          <a:prstGeom prst="rect">
            <a:avLst/>
          </a:prstGeom>
          <a:noFill/>
        </p:spPr>
        <p:txBody>
          <a:bodyPr wrap="square">
            <a:spAutoFit/>
          </a:bodyPr>
          <a:lstStyle/>
          <a:p>
            <a:r>
              <a:rPr lang="sv-SE" sz="1100"/>
              <a:t>Vårdaktivitet som erbjuds.</a:t>
            </a:r>
          </a:p>
        </p:txBody>
      </p:sp>
      <p:sp>
        <p:nvSpPr>
          <p:cNvPr id="37" name="textruta 36">
            <a:extLst>
              <a:ext uri="{FF2B5EF4-FFF2-40B4-BE49-F238E27FC236}">
                <a16:creationId xmlns:a16="http://schemas.microsoft.com/office/drawing/2014/main" id="{7B424632-1DF4-D5A8-E4B8-BE051B0ABBBC}"/>
              </a:ext>
            </a:extLst>
          </p:cNvPr>
          <p:cNvSpPr txBox="1"/>
          <p:nvPr/>
        </p:nvSpPr>
        <p:spPr>
          <a:xfrm>
            <a:off x="2737128" y="6065877"/>
            <a:ext cx="1352744" cy="430887"/>
          </a:xfrm>
          <a:prstGeom prst="rect">
            <a:avLst/>
          </a:prstGeom>
          <a:noFill/>
        </p:spPr>
        <p:txBody>
          <a:bodyPr wrap="square">
            <a:spAutoFit/>
          </a:bodyPr>
          <a:lstStyle/>
          <a:p>
            <a:r>
              <a:rPr lang="sv-SE" sz="1100"/>
              <a:t>Vårdaktivitet som planeras att utföras.</a:t>
            </a:r>
          </a:p>
        </p:txBody>
      </p:sp>
      <p:sp>
        <p:nvSpPr>
          <p:cNvPr id="38" name="textruta 37">
            <a:extLst>
              <a:ext uri="{FF2B5EF4-FFF2-40B4-BE49-F238E27FC236}">
                <a16:creationId xmlns:a16="http://schemas.microsoft.com/office/drawing/2014/main" id="{6F4A4B28-4C22-D6BD-4BFE-1340BADBB403}"/>
              </a:ext>
            </a:extLst>
          </p:cNvPr>
          <p:cNvSpPr txBox="1"/>
          <p:nvPr/>
        </p:nvSpPr>
        <p:spPr>
          <a:xfrm>
            <a:off x="5299673" y="6095285"/>
            <a:ext cx="1644825" cy="261610"/>
          </a:xfrm>
          <a:prstGeom prst="rect">
            <a:avLst/>
          </a:prstGeom>
          <a:noFill/>
        </p:spPr>
        <p:txBody>
          <a:bodyPr wrap="square">
            <a:spAutoFit/>
          </a:bodyPr>
          <a:lstStyle/>
          <a:p>
            <a:r>
              <a:rPr lang="sv-SE" sz="1100"/>
              <a:t>Vårdaktivitet som utförs.</a:t>
            </a:r>
          </a:p>
        </p:txBody>
      </p:sp>
      <p:sp>
        <p:nvSpPr>
          <p:cNvPr id="39" name="textruta 38">
            <a:extLst>
              <a:ext uri="{FF2B5EF4-FFF2-40B4-BE49-F238E27FC236}">
                <a16:creationId xmlns:a16="http://schemas.microsoft.com/office/drawing/2014/main" id="{209B884A-C41B-371E-0DB4-D95FBA0C94EB}"/>
              </a:ext>
            </a:extLst>
          </p:cNvPr>
          <p:cNvSpPr txBox="1"/>
          <p:nvPr/>
        </p:nvSpPr>
        <p:spPr>
          <a:xfrm>
            <a:off x="8295800" y="6070629"/>
            <a:ext cx="1352744" cy="430887"/>
          </a:xfrm>
          <a:prstGeom prst="rect">
            <a:avLst/>
          </a:prstGeom>
          <a:noFill/>
        </p:spPr>
        <p:txBody>
          <a:bodyPr wrap="square">
            <a:spAutoFit/>
          </a:bodyPr>
          <a:lstStyle/>
          <a:p>
            <a:r>
              <a:rPr lang="sv-SE" sz="1100"/>
              <a:t>Uppföljning av vårdaktivitet.</a:t>
            </a:r>
          </a:p>
        </p:txBody>
      </p:sp>
      <p:sp>
        <p:nvSpPr>
          <p:cNvPr id="41" name="textruta 40">
            <a:extLst>
              <a:ext uri="{FF2B5EF4-FFF2-40B4-BE49-F238E27FC236}">
                <a16:creationId xmlns:a16="http://schemas.microsoft.com/office/drawing/2014/main" id="{FAE02D0C-4F2F-6245-CA85-43E1E29AC2B7}"/>
              </a:ext>
            </a:extLst>
          </p:cNvPr>
          <p:cNvSpPr txBox="1"/>
          <p:nvPr/>
        </p:nvSpPr>
        <p:spPr>
          <a:xfrm>
            <a:off x="23563" y="4208235"/>
            <a:ext cx="2048291" cy="938719"/>
          </a:xfrm>
          <a:prstGeom prst="rect">
            <a:avLst/>
          </a:prstGeom>
          <a:noFill/>
        </p:spPr>
        <p:txBody>
          <a:bodyPr wrap="square">
            <a:spAutoFit/>
          </a:bodyPr>
          <a:lstStyle/>
          <a:p>
            <a:r>
              <a:rPr lang="sv-SE" sz="1100"/>
              <a:t>Konsultation av dietist med syftet att ge underlag för bedömning, diagnostisering eller planering av vårdåtgärder avseende en patient.</a:t>
            </a:r>
          </a:p>
        </p:txBody>
      </p:sp>
      <p:sp>
        <p:nvSpPr>
          <p:cNvPr id="4" name="textruta 3">
            <a:extLst>
              <a:ext uri="{FF2B5EF4-FFF2-40B4-BE49-F238E27FC236}">
                <a16:creationId xmlns:a16="http://schemas.microsoft.com/office/drawing/2014/main" id="{E68F8EE6-7EF2-4784-AB82-0E425329331B}"/>
              </a:ext>
            </a:extLst>
          </p:cNvPr>
          <p:cNvSpPr txBox="1"/>
          <p:nvPr/>
        </p:nvSpPr>
        <p:spPr>
          <a:xfrm>
            <a:off x="6109732" y="3857135"/>
            <a:ext cx="4548739" cy="954107"/>
          </a:xfrm>
          <a:prstGeom prst="rect">
            <a:avLst/>
          </a:prstGeom>
          <a:noFill/>
          <a:ln>
            <a:solidFill>
              <a:schemeClr val="tx1"/>
            </a:solidFill>
          </a:ln>
        </p:spPr>
        <p:txBody>
          <a:bodyPr wrap="square" rtlCol="0">
            <a:spAutoFit/>
          </a:bodyPr>
          <a:lstStyle/>
          <a:p>
            <a:r>
              <a:rPr lang="sv-SE" sz="1400"/>
              <a:t>KVÅ-kod: </a:t>
            </a:r>
          </a:p>
          <a:p>
            <a:r>
              <a:rPr lang="sv-SE" sz="1400"/>
              <a:t>DV141 Enkla råd om matvanor</a:t>
            </a:r>
          </a:p>
          <a:p>
            <a:r>
              <a:rPr lang="sv-SE" sz="1400"/>
              <a:t>DV142 Rådgivande samtal om matvanor</a:t>
            </a:r>
          </a:p>
          <a:p>
            <a:r>
              <a:rPr lang="sv-SE" sz="1400"/>
              <a:t>DV143 Kvalificerat rådgivande samtal om matvanor</a:t>
            </a:r>
          </a:p>
        </p:txBody>
      </p:sp>
      <p:pic>
        <p:nvPicPr>
          <p:cNvPr id="8" name="Bildobjekt 7">
            <a:extLst>
              <a:ext uri="{FF2B5EF4-FFF2-40B4-BE49-F238E27FC236}">
                <a16:creationId xmlns:a16="http://schemas.microsoft.com/office/drawing/2014/main" id="{C9FC331E-A014-490D-9F36-5231B6E781A2}"/>
              </a:ext>
            </a:extLst>
          </p:cNvPr>
          <p:cNvPicPr>
            <a:picLocks noChangeAspect="1"/>
          </p:cNvPicPr>
          <p:nvPr/>
        </p:nvPicPr>
        <p:blipFill>
          <a:blip r:embed="rId3"/>
          <a:stretch>
            <a:fillRect/>
          </a:stretch>
        </p:blipFill>
        <p:spPr>
          <a:xfrm>
            <a:off x="2328006" y="3382931"/>
            <a:ext cx="2271148" cy="1598483"/>
          </a:xfrm>
          <a:prstGeom prst="rect">
            <a:avLst/>
          </a:prstGeom>
        </p:spPr>
      </p:pic>
      <p:sp>
        <p:nvSpPr>
          <p:cNvPr id="42" name="textruta 5">
            <a:extLst>
              <a:ext uri="{FF2B5EF4-FFF2-40B4-BE49-F238E27FC236}">
                <a16:creationId xmlns:a16="http://schemas.microsoft.com/office/drawing/2014/main" id="{7C85D72B-3A44-415B-BF68-0049AF4567AC}"/>
              </a:ext>
            </a:extLst>
          </p:cNvPr>
          <p:cNvSpPr txBox="1"/>
          <p:nvPr/>
        </p:nvSpPr>
        <p:spPr>
          <a:xfrm>
            <a:off x="629175" y="281878"/>
            <a:ext cx="500009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b="1"/>
              <a:t>Aktivitet (inom hälso- och sjukvård)</a:t>
            </a:r>
          </a:p>
        </p:txBody>
      </p:sp>
      <p:sp>
        <p:nvSpPr>
          <p:cNvPr id="43" name="textruta 17">
            <a:extLst>
              <a:ext uri="{FF2B5EF4-FFF2-40B4-BE49-F238E27FC236}">
                <a16:creationId xmlns:a16="http://schemas.microsoft.com/office/drawing/2014/main" id="{3B2687AB-D78E-4CE9-973B-3F1E0C715DBC}"/>
              </a:ext>
            </a:extLst>
          </p:cNvPr>
          <p:cNvSpPr txBox="1"/>
          <p:nvPr/>
        </p:nvSpPr>
        <p:spPr>
          <a:xfrm>
            <a:off x="5291355" y="240617"/>
            <a:ext cx="1609289"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vårdaktivitet</a:t>
            </a:r>
          </a:p>
        </p:txBody>
      </p:sp>
      <p:sp>
        <p:nvSpPr>
          <p:cNvPr id="44" name="textruta 18">
            <a:extLst>
              <a:ext uri="{FF2B5EF4-FFF2-40B4-BE49-F238E27FC236}">
                <a16:creationId xmlns:a16="http://schemas.microsoft.com/office/drawing/2014/main" id="{392630C8-2B98-41E2-B793-69C8B599C55A}"/>
              </a:ext>
            </a:extLst>
          </p:cNvPr>
          <p:cNvSpPr txBox="1"/>
          <p:nvPr/>
        </p:nvSpPr>
        <p:spPr>
          <a:xfrm>
            <a:off x="4850943" y="295988"/>
            <a:ext cx="303233" cy="369332"/>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a:t>=</a:t>
            </a:r>
          </a:p>
        </p:txBody>
      </p:sp>
      <p:sp>
        <p:nvSpPr>
          <p:cNvPr id="45" name="textruta 39">
            <a:extLst>
              <a:ext uri="{FF2B5EF4-FFF2-40B4-BE49-F238E27FC236}">
                <a16:creationId xmlns:a16="http://schemas.microsoft.com/office/drawing/2014/main" id="{274272BE-A2BE-4127-BFAE-378E788FFDAF}"/>
              </a:ext>
            </a:extLst>
          </p:cNvPr>
          <p:cNvSpPr txBox="1"/>
          <p:nvPr/>
        </p:nvSpPr>
        <p:spPr>
          <a:xfrm>
            <a:off x="5091638" y="651210"/>
            <a:ext cx="2244396" cy="600164"/>
          </a:xfrm>
          <a:prstGeom prst="rect">
            <a:avLst/>
          </a:prstGeom>
          <a:noFill/>
        </p:spPr>
        <p:txBody>
          <a:bodyPr wrap="square">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100">
                <a:solidFill>
                  <a:srgbClr val="000000"/>
                </a:solidFill>
                <a:effectLst/>
                <a:latin typeface="Calibri" panose="020F0502020204030204" pitchFamily="34" charset="0"/>
                <a:ea typeface="Times New Roman" panose="02020603050405020304" pitchFamily="18" charset="0"/>
              </a:rPr>
              <a:t>aktivitet inom hälso- och sjukvård som avser att förebygga, utreda och behandla sjukdomar och skador</a:t>
            </a:r>
            <a:endParaRPr lang="sv-SE" sz="1100"/>
          </a:p>
        </p:txBody>
      </p:sp>
      <p:sp>
        <p:nvSpPr>
          <p:cNvPr id="46" name="textruta 45">
            <a:extLst>
              <a:ext uri="{FF2B5EF4-FFF2-40B4-BE49-F238E27FC236}">
                <a16:creationId xmlns:a16="http://schemas.microsoft.com/office/drawing/2014/main" id="{931016EA-BA26-4E19-9019-C6D1AF11B001}"/>
              </a:ext>
            </a:extLst>
          </p:cNvPr>
          <p:cNvSpPr txBox="1"/>
          <p:nvPr/>
        </p:nvSpPr>
        <p:spPr>
          <a:xfrm>
            <a:off x="0" y="2280433"/>
            <a:ext cx="2234152" cy="738664"/>
          </a:xfrm>
          <a:prstGeom prst="rect">
            <a:avLst/>
          </a:prstGeom>
          <a:noFill/>
        </p:spPr>
        <p:txBody>
          <a:bodyPr wrap="square">
            <a:spAutoFit/>
          </a:bodyPr>
          <a:lstStyle/>
          <a:p>
            <a:pPr marL="0" indent="0">
              <a:buNone/>
            </a:pPr>
            <a:r>
              <a:rPr lang="sv-SE" sz="1050" b="0" i="0">
                <a:solidFill>
                  <a:schemeClr val="bg1">
                    <a:lumMod val="75000"/>
                  </a:schemeClr>
                </a:solidFill>
                <a:effectLst/>
              </a:rPr>
              <a:t>tjänst inom hälso- och sjukvård som erbjuds för att tillgodose vårdbehov hos invånare</a:t>
            </a:r>
            <a:endParaRPr lang="sv-SE" sz="1050">
              <a:solidFill>
                <a:schemeClr val="bg1">
                  <a:lumMod val="75000"/>
                </a:schemeClr>
              </a:solidFill>
            </a:endParaRPr>
          </a:p>
          <a:p>
            <a:pPr marL="0" indent="0">
              <a:buNone/>
            </a:pPr>
            <a:endParaRPr lang="sv-SE" sz="1050">
              <a:solidFill>
                <a:schemeClr val="bg1">
                  <a:lumMod val="75000"/>
                </a:schemeClr>
              </a:solidFill>
            </a:endParaRPr>
          </a:p>
        </p:txBody>
      </p:sp>
    </p:spTree>
    <p:extLst>
      <p:ext uri="{BB962C8B-B14F-4D97-AF65-F5344CB8AC3E}">
        <p14:creationId xmlns:p14="http://schemas.microsoft.com/office/powerpoint/2010/main" val="2232008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A85F22-4F28-4445-B358-13FF340B76E7}"/>
              </a:ext>
            </a:extLst>
          </p:cNvPr>
          <p:cNvSpPr>
            <a:spLocks noGrp="1"/>
          </p:cNvSpPr>
          <p:nvPr>
            <p:ph type="title"/>
          </p:nvPr>
        </p:nvSpPr>
        <p:spPr/>
        <p:txBody>
          <a:bodyPr/>
          <a:lstStyle/>
          <a:p>
            <a:r>
              <a:rPr lang="sv-SE"/>
              <a:t>Exempel på vårdtjänstkoder</a:t>
            </a:r>
          </a:p>
        </p:txBody>
      </p:sp>
      <p:sp>
        <p:nvSpPr>
          <p:cNvPr id="3" name="Platshållare för innehåll 2">
            <a:extLst>
              <a:ext uri="{FF2B5EF4-FFF2-40B4-BE49-F238E27FC236}">
                <a16:creationId xmlns:a16="http://schemas.microsoft.com/office/drawing/2014/main" id="{516EE8B4-324D-4A12-B7E6-1B48E31F130A}"/>
              </a:ext>
            </a:extLst>
          </p:cNvPr>
          <p:cNvSpPr>
            <a:spLocks noGrp="1"/>
          </p:cNvSpPr>
          <p:nvPr>
            <p:ph idx="1"/>
          </p:nvPr>
        </p:nvSpPr>
        <p:spPr/>
        <p:txBody>
          <a:bodyPr/>
          <a:lstStyle/>
          <a:p>
            <a:pPr marL="0" indent="0">
              <a:buNone/>
            </a:pPr>
            <a:r>
              <a:rPr lang="sv-SE" sz="1600" b="1"/>
              <a:t>72791000052103 vaccination mot covid-19</a:t>
            </a:r>
          </a:p>
          <a:p>
            <a:pPr marL="0" indent="0">
              <a:buNone/>
            </a:pPr>
            <a:r>
              <a:rPr lang="sv-SE" sz="1600"/>
              <a:t> Tillförsel av vaccin som framkallar immunologiskt skydd mot covid-19. </a:t>
            </a:r>
          </a:p>
          <a:p>
            <a:pPr marL="0" indent="0">
              <a:buNone/>
            </a:pPr>
            <a:endParaRPr lang="sv-SE" sz="1600"/>
          </a:p>
          <a:p>
            <a:pPr marL="0" indent="0">
              <a:buNone/>
            </a:pPr>
            <a:r>
              <a:rPr lang="sv-SE" sz="1600" b="1"/>
              <a:t>72531000052105 preventivmedelsrådgivning </a:t>
            </a:r>
          </a:p>
          <a:p>
            <a:pPr marL="0" indent="0">
              <a:buNone/>
            </a:pPr>
            <a:r>
              <a:rPr lang="sv-SE" sz="1600"/>
              <a:t>Rådgivning om val av metod och användning av preventivmedel, vilket ger skydd mot oönskad graviditet.</a:t>
            </a:r>
          </a:p>
          <a:p>
            <a:pPr marL="0" indent="0">
              <a:buNone/>
            </a:pPr>
            <a:endParaRPr lang="sv-SE" sz="1600">
              <a:solidFill>
                <a:srgbClr val="000000"/>
              </a:solidFill>
              <a:latin typeface="+mj-lt"/>
            </a:endParaRPr>
          </a:p>
          <a:p>
            <a:pPr marL="0" indent="0">
              <a:buNone/>
            </a:pPr>
            <a:r>
              <a:rPr lang="sv-SE" sz="1600" b="1"/>
              <a:t>20067007 fotografering av ögonbotten </a:t>
            </a:r>
          </a:p>
          <a:p>
            <a:pPr marL="0" indent="0">
              <a:buNone/>
            </a:pPr>
            <a:r>
              <a:rPr lang="sv-SE" sz="1600"/>
              <a:t>Fotografering av näthinnan och synnerven i ögats bakre del i syfte att upptäcka sjukdomar och kunna följa upp eventuella förändringar över tid. </a:t>
            </a:r>
          </a:p>
          <a:p>
            <a:endParaRPr lang="sv-SE"/>
          </a:p>
        </p:txBody>
      </p:sp>
    </p:spTree>
    <p:extLst>
      <p:ext uri="{BB962C8B-B14F-4D97-AF65-F5344CB8AC3E}">
        <p14:creationId xmlns:p14="http://schemas.microsoft.com/office/powerpoint/2010/main" val="35328496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8D0EAA3-47CD-4E6D-89C0-BBF043213B30}"/>
              </a:ext>
            </a:extLst>
          </p:cNvPr>
          <p:cNvSpPr>
            <a:spLocks noGrp="1"/>
          </p:cNvSpPr>
          <p:nvPr>
            <p:ph type="title"/>
          </p:nvPr>
        </p:nvSpPr>
        <p:spPr/>
        <p:txBody>
          <a:bodyPr/>
          <a:lstStyle/>
          <a:p>
            <a:r>
              <a:rPr lang="sv-SE" sz="3200"/>
              <a:t>Nuläge vårdtjänstkodverket</a:t>
            </a:r>
            <a:endParaRPr lang="sv-SE"/>
          </a:p>
        </p:txBody>
      </p:sp>
      <p:sp>
        <p:nvSpPr>
          <p:cNvPr id="3" name="Platshållare för innehåll 2">
            <a:extLst>
              <a:ext uri="{FF2B5EF4-FFF2-40B4-BE49-F238E27FC236}">
                <a16:creationId xmlns:a16="http://schemas.microsoft.com/office/drawing/2014/main" id="{E9AC8CAF-A58A-434C-837B-AD11BBA20A86}"/>
              </a:ext>
            </a:extLst>
          </p:cNvPr>
          <p:cNvSpPr>
            <a:spLocks noGrp="1"/>
          </p:cNvSpPr>
          <p:nvPr>
            <p:ph idx="1"/>
          </p:nvPr>
        </p:nvSpPr>
        <p:spPr>
          <a:xfrm>
            <a:off x="922867" y="1824038"/>
            <a:ext cx="10346266" cy="3952875"/>
          </a:xfrm>
        </p:spPr>
        <p:txBody>
          <a:bodyPr/>
          <a:lstStyle/>
          <a:p>
            <a:pPr marL="63825" indent="0">
              <a:buNone/>
              <a:defRPr/>
            </a:pPr>
            <a:r>
              <a:rPr lang="sv-SE" sz="2200">
                <a:ea typeface="Open Sans" panose="020B0606030504020204" pitchFamily="34" charset="0"/>
                <a:cs typeface="Open Sans" panose="020B0606030504020204" pitchFamily="34" charset="0"/>
              </a:rPr>
              <a:t>Områden som är genomgångna och publicerade:</a:t>
            </a:r>
          </a:p>
          <a:p>
            <a:pPr marL="244800" lvl="1" indent="0">
              <a:buNone/>
              <a:defRPr/>
            </a:pPr>
            <a:endParaRPr lang="sv-SE" sz="1800">
              <a:ea typeface="Open Sans" panose="020B0606030504020204" pitchFamily="34" charset="0"/>
              <a:cs typeface="Open Sans" panose="020B0606030504020204" pitchFamily="34" charset="0"/>
            </a:endParaRPr>
          </a:p>
          <a:p>
            <a:pPr lvl="2">
              <a:defRPr/>
            </a:pPr>
            <a:r>
              <a:rPr lang="sv-SE" sz="1800">
                <a:ea typeface="Open Sans" panose="020B0606030504020204" pitchFamily="34" charset="0"/>
                <a:cs typeface="Open Sans" panose="020B0606030504020204" pitchFamily="34" charset="0"/>
              </a:rPr>
              <a:t>Vårdtjänster relaterade till psykisk hälsa</a:t>
            </a:r>
            <a:r>
              <a:rPr lang="sv-SE" sz="2000">
                <a:ea typeface="Open Sans" panose="020B0606030504020204" pitchFamily="34" charset="0"/>
                <a:cs typeface="Open Sans" panose="020B0606030504020204" pitchFamily="34" charset="0"/>
              </a:rPr>
              <a:t> </a:t>
            </a:r>
            <a:r>
              <a:rPr lang="sv-SE" sz="1400">
                <a:ea typeface="Open Sans" panose="020B0606030504020204" pitchFamily="34" charset="0"/>
                <a:cs typeface="Open Sans" panose="020B0606030504020204" pitchFamily="34" charset="0"/>
              </a:rPr>
              <a:t>(t.ex. </a:t>
            </a:r>
            <a:r>
              <a:rPr lang="sv-SE" sz="1400">
                <a:solidFill>
                  <a:srgbClr val="382819"/>
                </a:solidFill>
              </a:rPr>
              <a:t>kognitiv beteendeterapi, </a:t>
            </a:r>
            <a:r>
              <a:rPr lang="sv-SE" sz="1400" err="1">
                <a:solidFill>
                  <a:srgbClr val="382819"/>
                </a:solidFill>
              </a:rPr>
              <a:t>elektrokonvulsiv</a:t>
            </a:r>
            <a:r>
              <a:rPr lang="sv-SE" sz="1400">
                <a:solidFill>
                  <a:srgbClr val="382819"/>
                </a:solidFill>
              </a:rPr>
              <a:t> behandling</a:t>
            </a:r>
            <a:r>
              <a:rPr lang="sv-SE" sz="1400">
                <a:ea typeface="Open Sans" panose="020B0606030504020204" pitchFamily="34" charset="0"/>
                <a:cs typeface="Open Sans" panose="020B0606030504020204" pitchFamily="34" charset="0"/>
              </a:rPr>
              <a:t>)</a:t>
            </a:r>
          </a:p>
          <a:p>
            <a:pPr lvl="2">
              <a:defRPr/>
            </a:pPr>
            <a:r>
              <a:rPr lang="sv-SE" sz="1800">
                <a:ea typeface="Open Sans" panose="020B0606030504020204" pitchFamily="34" charset="0"/>
                <a:cs typeface="Open Sans" panose="020B0606030504020204" pitchFamily="34" charset="0"/>
              </a:rPr>
              <a:t>Bild- och funktionsmedicin </a:t>
            </a:r>
            <a:r>
              <a:rPr lang="sv-SE" sz="1400">
                <a:ea typeface="Open Sans" panose="020B0606030504020204" pitchFamily="34" charset="0"/>
                <a:cs typeface="Open Sans" panose="020B0606030504020204" pitchFamily="34" charset="0"/>
              </a:rPr>
              <a:t>(t.ex. lungr</a:t>
            </a:r>
            <a:r>
              <a:rPr lang="sv-SE" sz="1400" b="0" i="0" u="none" strike="noStrike">
                <a:effectLst/>
              </a:rPr>
              <a:t>öntgen, </a:t>
            </a:r>
            <a:r>
              <a:rPr lang="sv-SE" sz="1400"/>
              <a:t>magnetresonanstomografi av höft</a:t>
            </a:r>
            <a:r>
              <a:rPr lang="sv-SE" sz="1400">
                <a:ea typeface="Open Sans" panose="020B0606030504020204" pitchFamily="34" charset="0"/>
                <a:cs typeface="Open Sans" panose="020B0606030504020204" pitchFamily="34" charset="0"/>
              </a:rPr>
              <a:t>)</a:t>
            </a:r>
          </a:p>
          <a:p>
            <a:pPr lvl="2">
              <a:defRPr/>
            </a:pPr>
            <a:r>
              <a:rPr lang="sv-SE" sz="1800">
                <a:ea typeface="Open Sans" panose="020B0606030504020204" pitchFamily="34" charset="0"/>
                <a:cs typeface="Open Sans" panose="020B0606030504020204" pitchFamily="34" charset="0"/>
              </a:rPr>
              <a:t>Öron-, näs- och halssjukvård </a:t>
            </a:r>
            <a:r>
              <a:rPr lang="sv-SE" sz="1400">
                <a:ea typeface="Open Sans" panose="020B0606030504020204" pitchFamily="34" charset="0"/>
                <a:cs typeface="Open Sans" panose="020B0606030504020204" pitchFamily="34" charset="0"/>
              </a:rPr>
              <a:t>(t.ex. rekonstruktion av mellanöra,</a:t>
            </a:r>
            <a:r>
              <a:rPr lang="sv-SE" sz="1400" b="0" i="0" u="none" strike="noStrike">
                <a:effectLst/>
              </a:rPr>
              <a:t> insättning av </a:t>
            </a:r>
            <a:r>
              <a:rPr lang="sv-SE" sz="1400" b="0" i="0" u="none" strike="noStrike" err="1">
                <a:effectLst/>
              </a:rPr>
              <a:t>kokleaimplantat</a:t>
            </a:r>
            <a:r>
              <a:rPr lang="sv-SE" sz="1400">
                <a:ea typeface="Open Sans" panose="020B0606030504020204" pitchFamily="34" charset="0"/>
                <a:cs typeface="Open Sans" panose="020B0606030504020204" pitchFamily="34" charset="0"/>
              </a:rPr>
              <a:t>)</a:t>
            </a:r>
          </a:p>
          <a:p>
            <a:pPr lvl="2">
              <a:defRPr/>
            </a:pPr>
            <a:r>
              <a:rPr lang="sv-SE" sz="1800">
                <a:ea typeface="Open Sans" panose="020B0606030504020204" pitchFamily="34" charset="0"/>
                <a:cs typeface="Open Sans" panose="020B0606030504020204" pitchFamily="34" charset="0"/>
              </a:rPr>
              <a:t>Nationell högspecialiserad vård </a:t>
            </a:r>
            <a:r>
              <a:rPr lang="sv-SE" sz="1400">
                <a:ea typeface="Open Sans" panose="020B0606030504020204" pitchFamily="34" charset="0"/>
                <a:cs typeface="Open Sans" panose="020B0606030504020204" pitchFamily="34" charset="0"/>
              </a:rPr>
              <a:t>(t.ex</a:t>
            </a:r>
            <a:r>
              <a:rPr lang="sv-SE" sz="1400">
                <a:ea typeface="Open Sans" panose="020B0606030504020204" pitchFamily="34" charset="0"/>
                <a:cs typeface="Arial" panose="020B0604020202020204" pitchFamily="34" charset="0"/>
              </a:rPr>
              <a:t>. fosterterapi </a:t>
            </a:r>
            <a:r>
              <a:rPr lang="sv-SE" sz="1400">
                <a:solidFill>
                  <a:srgbClr val="382819"/>
                </a:solidFill>
                <a:cs typeface="Arial" panose="020B0604020202020204" pitchFamily="34" charset="0"/>
              </a:rPr>
              <a:t>in</a:t>
            </a:r>
            <a:r>
              <a:rPr lang="sv-SE" sz="1400">
                <a:solidFill>
                  <a:srgbClr val="382819"/>
                </a:solidFill>
              </a:rPr>
              <a:t>om nationell högspecialiserad vård</a:t>
            </a:r>
            <a:r>
              <a:rPr lang="sv-SE" sz="1400">
                <a:ea typeface="Open Sans" panose="020B0606030504020204" pitchFamily="34" charset="0"/>
                <a:cs typeface="Open Sans" panose="020B0606030504020204" pitchFamily="34" charset="0"/>
              </a:rPr>
              <a:t>)</a:t>
            </a:r>
          </a:p>
          <a:p>
            <a:pPr lvl="2">
              <a:defRPr/>
            </a:pPr>
            <a:r>
              <a:rPr lang="sv-SE" sz="1800">
                <a:ea typeface="Open Sans" panose="020B0606030504020204" pitchFamily="34" charset="0"/>
                <a:cs typeface="Open Sans" panose="020B0606030504020204" pitchFamily="34" charset="0"/>
              </a:rPr>
              <a:t>Övergripande vårdtjänster </a:t>
            </a:r>
            <a:r>
              <a:rPr lang="sv-SE" sz="1400">
                <a:ea typeface="Open Sans" panose="020B0606030504020204" pitchFamily="34" charset="0"/>
                <a:cs typeface="Open Sans" panose="020B0606030504020204" pitchFamily="34" charset="0"/>
              </a:rPr>
              <a:t>(t.ex. kardiologisk</a:t>
            </a:r>
            <a:r>
              <a:rPr lang="sv-SE" sz="1400">
                <a:solidFill>
                  <a:srgbClr val="382819"/>
                </a:solidFill>
              </a:rPr>
              <a:t> konsultation, konsultation av barnmorska</a:t>
            </a:r>
            <a:r>
              <a:rPr lang="sv-SE" sz="1400">
                <a:ea typeface="Open Sans" panose="020B0606030504020204" pitchFamily="34" charset="0"/>
                <a:cs typeface="Open Sans" panose="020B0606030504020204" pitchFamily="34" charset="0"/>
              </a:rPr>
              <a:t>)</a:t>
            </a:r>
          </a:p>
          <a:p>
            <a:pPr lvl="2">
              <a:defRPr/>
            </a:pPr>
            <a:r>
              <a:rPr lang="sv-SE" sz="1800">
                <a:ea typeface="Open Sans" panose="020B0606030504020204" pitchFamily="34" charset="0"/>
                <a:cs typeface="Open Sans" panose="020B0606030504020204" pitchFamily="34" charset="0"/>
              </a:rPr>
              <a:t>Vanligt förekommande vårdtjänster </a:t>
            </a:r>
            <a:r>
              <a:rPr lang="sv-SE" sz="1400">
                <a:ea typeface="Open Sans" panose="020B0606030504020204" pitchFamily="34" charset="0"/>
                <a:cs typeface="Open Sans" panose="020B0606030504020204" pitchFamily="34" charset="0"/>
              </a:rPr>
              <a:t>(t.ex. i</a:t>
            </a:r>
            <a:r>
              <a:rPr lang="sv-SE" sz="1400" b="0" i="0" u="none" strike="noStrike">
                <a:effectLst/>
              </a:rPr>
              <a:t>nfluensavaccination, blodtrycksmätning</a:t>
            </a:r>
            <a:r>
              <a:rPr lang="sv-SE" sz="1400">
                <a:ea typeface="Open Sans" panose="020B0606030504020204" pitchFamily="34" charset="0"/>
                <a:cs typeface="Open Sans" panose="020B0606030504020204" pitchFamily="34" charset="0"/>
              </a:rPr>
              <a:t>)</a:t>
            </a:r>
          </a:p>
          <a:p>
            <a:pPr lvl="2">
              <a:defRPr/>
            </a:pPr>
            <a:r>
              <a:rPr lang="sv-SE" sz="1800">
                <a:ea typeface="Open Sans" panose="020B0606030504020204" pitchFamily="34" charset="0"/>
                <a:cs typeface="Open Sans" panose="020B0606030504020204" pitchFamily="34" charset="0"/>
              </a:rPr>
              <a:t>Klinisk neurofysiologi </a:t>
            </a:r>
            <a:r>
              <a:rPr lang="sv-SE" sz="1400">
                <a:ea typeface="Open Sans" panose="020B0606030504020204" pitchFamily="34" charset="0"/>
                <a:cs typeface="Open Sans" panose="020B0606030504020204" pitchFamily="34" charset="0"/>
              </a:rPr>
              <a:t>(t.ex. sömnapnéutredning, elektroencefalografi)</a:t>
            </a:r>
          </a:p>
          <a:p>
            <a:pPr lvl="2">
              <a:defRPr/>
            </a:pPr>
            <a:r>
              <a:rPr lang="sv-SE" sz="1800">
                <a:ea typeface="Open Sans" panose="020B0606030504020204" pitchFamily="34" charset="0"/>
                <a:cs typeface="Open Sans" panose="020B0606030504020204" pitchFamily="34" charset="0"/>
              </a:rPr>
              <a:t>Klinisk fysiologi </a:t>
            </a:r>
            <a:r>
              <a:rPr lang="sv-SE" sz="1400">
                <a:ea typeface="Open Sans" panose="020B0606030504020204" pitchFamily="34" charset="0"/>
                <a:cs typeface="Open Sans" panose="020B0606030504020204" pitchFamily="34" charset="0"/>
              </a:rPr>
              <a:t>(t.ex. arbets-EKG, ekokardiografi)</a:t>
            </a:r>
          </a:p>
          <a:p>
            <a:endParaRPr lang="sv-SE"/>
          </a:p>
        </p:txBody>
      </p:sp>
    </p:spTree>
    <p:extLst>
      <p:ext uri="{BB962C8B-B14F-4D97-AF65-F5344CB8AC3E}">
        <p14:creationId xmlns:p14="http://schemas.microsoft.com/office/powerpoint/2010/main" val="1909464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a:extLst>
              <a:ext uri="{FF2B5EF4-FFF2-40B4-BE49-F238E27FC236}">
                <a16:creationId xmlns:a16="http://schemas.microsoft.com/office/drawing/2014/main" id="{1E8549C2-E4F1-4394-A440-DFE0C9450A3A}"/>
              </a:ext>
            </a:extLst>
          </p:cNvPr>
          <p:cNvSpPr>
            <a:spLocks noGrp="1"/>
          </p:cNvSpPr>
          <p:nvPr>
            <p:ph idx="1"/>
          </p:nvPr>
        </p:nvSpPr>
        <p:spPr/>
        <p:txBody>
          <a:bodyPr/>
          <a:lstStyle/>
          <a:p>
            <a:r>
              <a:rPr lang="sv-SE"/>
              <a:t>Utbudstjänsten</a:t>
            </a:r>
          </a:p>
          <a:p>
            <a:r>
              <a:rPr lang="sv-SE"/>
              <a:t>Definitioner utbud, vårdtjänst</a:t>
            </a:r>
          </a:p>
          <a:p>
            <a:r>
              <a:rPr lang="sv-SE"/>
              <a:t>Vårdtjänstkodverket: nytta, användningsfall, vårdområden</a:t>
            </a:r>
          </a:p>
          <a:p>
            <a:r>
              <a:rPr lang="sv-SE"/>
              <a:t>Snomed CT</a:t>
            </a:r>
          </a:p>
          <a:p>
            <a:r>
              <a:rPr lang="sv-SE"/>
              <a:t>Anslutningar</a:t>
            </a:r>
          </a:p>
          <a:p>
            <a:r>
              <a:rPr lang="sv-SE"/>
              <a:t>Frågor </a:t>
            </a:r>
          </a:p>
          <a:p>
            <a:endParaRPr lang="sv-SE"/>
          </a:p>
        </p:txBody>
      </p:sp>
      <p:sp>
        <p:nvSpPr>
          <p:cNvPr id="3" name="Rubrik 2">
            <a:extLst>
              <a:ext uri="{FF2B5EF4-FFF2-40B4-BE49-F238E27FC236}">
                <a16:creationId xmlns:a16="http://schemas.microsoft.com/office/drawing/2014/main" id="{AECC1B99-55A3-4B2A-A749-1296F78F84D2}"/>
              </a:ext>
            </a:extLst>
          </p:cNvPr>
          <p:cNvSpPr>
            <a:spLocks noGrp="1"/>
          </p:cNvSpPr>
          <p:nvPr>
            <p:ph type="title"/>
          </p:nvPr>
        </p:nvSpPr>
        <p:spPr/>
        <p:txBody>
          <a:bodyPr/>
          <a:lstStyle/>
          <a:p>
            <a:r>
              <a:rPr lang="sv-SE"/>
              <a:t>Agenda</a:t>
            </a:r>
          </a:p>
        </p:txBody>
      </p:sp>
    </p:spTree>
    <p:extLst>
      <p:ext uri="{BB962C8B-B14F-4D97-AF65-F5344CB8AC3E}">
        <p14:creationId xmlns:p14="http://schemas.microsoft.com/office/powerpoint/2010/main" val="648323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8D0EAA3-47CD-4E6D-89C0-BBF043213B30}"/>
              </a:ext>
            </a:extLst>
          </p:cNvPr>
          <p:cNvSpPr>
            <a:spLocks noGrp="1"/>
          </p:cNvSpPr>
          <p:nvPr>
            <p:ph type="title"/>
          </p:nvPr>
        </p:nvSpPr>
        <p:spPr/>
        <p:txBody>
          <a:bodyPr/>
          <a:lstStyle/>
          <a:p>
            <a:r>
              <a:rPr lang="sv-SE" sz="3200"/>
              <a:t>Nuläge vårdtjänstkodverket</a:t>
            </a:r>
            <a:endParaRPr lang="sv-SE"/>
          </a:p>
        </p:txBody>
      </p:sp>
      <p:sp>
        <p:nvSpPr>
          <p:cNvPr id="3" name="Platshållare för innehåll 2">
            <a:extLst>
              <a:ext uri="{FF2B5EF4-FFF2-40B4-BE49-F238E27FC236}">
                <a16:creationId xmlns:a16="http://schemas.microsoft.com/office/drawing/2014/main" id="{E9AC8CAF-A58A-434C-837B-AD11BBA20A86}"/>
              </a:ext>
            </a:extLst>
          </p:cNvPr>
          <p:cNvSpPr>
            <a:spLocks noGrp="1"/>
          </p:cNvSpPr>
          <p:nvPr>
            <p:ph idx="1"/>
          </p:nvPr>
        </p:nvSpPr>
        <p:spPr>
          <a:xfrm>
            <a:off x="922867" y="2333625"/>
            <a:ext cx="10346266" cy="3443288"/>
          </a:xfrm>
        </p:spPr>
        <p:txBody>
          <a:bodyPr numCol="2"/>
          <a:lstStyle/>
          <a:p>
            <a:pPr marL="406725" indent="-342900">
              <a:defRPr/>
            </a:pPr>
            <a:r>
              <a:rPr lang="sv-SE">
                <a:ea typeface="Open Sans" panose="020B0606030504020204" pitchFamily="34" charset="0"/>
                <a:cs typeface="Open Sans" panose="020B0606030504020204" pitchFamily="34" charset="0"/>
              </a:rPr>
              <a:t>Gynekologi</a:t>
            </a:r>
          </a:p>
          <a:p>
            <a:pPr marL="406725" indent="-342900">
              <a:defRPr/>
            </a:pPr>
            <a:r>
              <a:rPr lang="sv-SE">
                <a:ea typeface="Open Sans" panose="020B0606030504020204" pitchFamily="34" charset="0"/>
                <a:cs typeface="Open Sans" panose="020B0606030504020204" pitchFamily="34" charset="0"/>
              </a:rPr>
              <a:t>Ortopedi</a:t>
            </a:r>
          </a:p>
          <a:p>
            <a:pPr marL="406725" indent="-342900">
              <a:defRPr/>
            </a:pPr>
            <a:r>
              <a:rPr lang="sv-SE">
                <a:ea typeface="Open Sans" panose="020B0606030504020204" pitchFamily="34" charset="0"/>
                <a:cs typeface="Open Sans" panose="020B0606030504020204" pitchFamily="34" charset="0"/>
              </a:rPr>
              <a:t>Kirurgi</a:t>
            </a:r>
          </a:p>
          <a:p>
            <a:pPr marL="406725" indent="-342900">
              <a:defRPr/>
            </a:pPr>
            <a:r>
              <a:rPr lang="sv-SE">
                <a:ea typeface="Open Sans" panose="020B0606030504020204" pitchFamily="34" charset="0"/>
                <a:cs typeface="Open Sans" panose="020B0606030504020204" pitchFamily="34" charset="0"/>
              </a:rPr>
              <a:t>Ögonsjukdomar</a:t>
            </a:r>
          </a:p>
          <a:p>
            <a:pPr marL="406725" indent="-342900">
              <a:defRPr/>
            </a:pPr>
            <a:r>
              <a:rPr lang="sv-SE">
                <a:ea typeface="Open Sans" panose="020B0606030504020204" pitchFamily="34" charset="0"/>
                <a:cs typeface="Open Sans" panose="020B0606030504020204" pitchFamily="34" charset="0"/>
              </a:rPr>
              <a:t>Fysioterapi och arbetsterapi</a:t>
            </a:r>
          </a:p>
          <a:p>
            <a:pPr marL="406725" indent="-342900">
              <a:defRPr/>
            </a:pPr>
            <a:r>
              <a:rPr lang="sv-SE">
                <a:ea typeface="Open Sans" panose="020B0606030504020204" pitchFamily="34" charset="0"/>
                <a:cs typeface="Open Sans" panose="020B0606030504020204" pitchFamily="34" charset="0"/>
              </a:rPr>
              <a:t>Anestesiologi och intensivvård</a:t>
            </a:r>
          </a:p>
          <a:p>
            <a:pPr marL="406725" indent="-342900">
              <a:defRPr/>
            </a:pPr>
            <a:r>
              <a:rPr lang="sv-SE">
                <a:ea typeface="Open Sans" panose="020B0606030504020204" pitchFamily="34" charset="0"/>
                <a:cs typeface="Open Sans" panose="020B0606030504020204" pitchFamily="34" charset="0"/>
              </a:rPr>
              <a:t>Kardiologi</a:t>
            </a:r>
          </a:p>
          <a:p>
            <a:pPr marL="406725" indent="-342900">
              <a:defRPr/>
            </a:pPr>
            <a:r>
              <a:rPr lang="sv-SE">
                <a:ea typeface="Open Sans" panose="020B0606030504020204" pitchFamily="34" charset="0"/>
                <a:cs typeface="Open Sans" panose="020B0606030504020204" pitchFamily="34" charset="0"/>
              </a:rPr>
              <a:t>Neurologi</a:t>
            </a:r>
          </a:p>
          <a:p>
            <a:pPr marL="406725" indent="-342900">
              <a:defRPr/>
            </a:pPr>
            <a:r>
              <a:rPr lang="sv-SE">
                <a:ea typeface="Open Sans" panose="020B0606030504020204" pitchFamily="34" charset="0"/>
                <a:cs typeface="Open Sans" panose="020B0606030504020204" pitchFamily="34" charset="0"/>
              </a:rPr>
              <a:t>Onkologi</a:t>
            </a:r>
          </a:p>
          <a:p>
            <a:pPr marL="406725" indent="-342900">
              <a:defRPr/>
            </a:pPr>
            <a:endParaRPr lang="sv-SE">
              <a:ea typeface="Open Sans" panose="020B0606030504020204" pitchFamily="34" charset="0"/>
              <a:cs typeface="Open Sans" panose="020B0606030504020204" pitchFamily="34" charset="0"/>
            </a:endParaRPr>
          </a:p>
          <a:p>
            <a:pPr marL="406725" indent="-342900">
              <a:defRPr/>
            </a:pPr>
            <a:endParaRPr lang="sv-SE">
              <a:ea typeface="Open Sans" panose="020B0606030504020204" pitchFamily="34" charset="0"/>
              <a:cs typeface="Open Sans" panose="020B0606030504020204" pitchFamily="34" charset="0"/>
            </a:endParaRPr>
          </a:p>
          <a:p>
            <a:pPr marL="406725" indent="-342900">
              <a:defRPr/>
            </a:pPr>
            <a:endParaRPr lang="sv-SE">
              <a:ea typeface="Open Sans" panose="020B0606030504020204" pitchFamily="34" charset="0"/>
              <a:cs typeface="Open Sans" panose="020B0606030504020204" pitchFamily="34" charset="0"/>
            </a:endParaRPr>
          </a:p>
          <a:p>
            <a:pPr marL="406725" indent="-342900">
              <a:defRPr/>
            </a:pPr>
            <a:r>
              <a:rPr lang="sv-SE">
                <a:ea typeface="Open Sans" panose="020B0606030504020204" pitchFamily="34" charset="0"/>
                <a:cs typeface="Open Sans" panose="020B0606030504020204" pitchFamily="34" charset="0"/>
              </a:rPr>
              <a:t>Geriatrik</a:t>
            </a:r>
          </a:p>
          <a:p>
            <a:pPr marL="406725" indent="-342900">
              <a:defRPr/>
            </a:pPr>
            <a:r>
              <a:rPr lang="sv-SE">
                <a:ea typeface="Open Sans" panose="020B0606030504020204" pitchFamily="34" charset="0"/>
                <a:cs typeface="Open Sans" panose="020B0606030504020204" pitchFamily="34" charset="0"/>
              </a:rPr>
              <a:t>Infektionssjukdomar</a:t>
            </a:r>
          </a:p>
          <a:p>
            <a:pPr marL="406725" indent="-342900">
              <a:defRPr/>
            </a:pPr>
            <a:r>
              <a:rPr lang="sv-SE">
                <a:ea typeface="Open Sans" panose="020B0606030504020204" pitchFamily="34" charset="0"/>
                <a:cs typeface="Open Sans" panose="020B0606030504020204" pitchFamily="34" charset="0"/>
              </a:rPr>
              <a:t>Allergologi</a:t>
            </a:r>
          </a:p>
          <a:p>
            <a:pPr marL="406725" indent="-342900">
              <a:defRPr/>
            </a:pPr>
            <a:r>
              <a:rPr lang="sv-SE">
                <a:ea typeface="Open Sans" panose="020B0606030504020204" pitchFamily="34" charset="0"/>
                <a:cs typeface="Open Sans" panose="020B0606030504020204" pitchFamily="34" charset="0"/>
              </a:rPr>
              <a:t>Njursjukdomar</a:t>
            </a:r>
          </a:p>
          <a:p>
            <a:pPr marL="406725" indent="-342900">
              <a:defRPr/>
            </a:pPr>
            <a:r>
              <a:rPr lang="sv-SE">
                <a:ea typeface="Open Sans" panose="020B0606030504020204" pitchFamily="34" charset="0"/>
                <a:cs typeface="Open Sans" panose="020B0606030504020204" pitchFamily="34" charset="0"/>
              </a:rPr>
              <a:t>Reumatologi</a:t>
            </a:r>
          </a:p>
          <a:p>
            <a:pPr marL="406725" indent="-342900">
              <a:defRPr/>
            </a:pPr>
            <a:r>
              <a:rPr lang="sv-SE">
                <a:ea typeface="Open Sans" panose="020B0606030504020204" pitchFamily="34" charset="0"/>
                <a:cs typeface="Open Sans" panose="020B0606030504020204" pitchFamily="34" charset="0"/>
              </a:rPr>
              <a:t>Lungsjukdomar</a:t>
            </a:r>
          </a:p>
          <a:p>
            <a:pPr marL="406725" indent="-342900">
              <a:defRPr/>
            </a:pPr>
            <a:endParaRPr lang="sv-SE" sz="1800">
              <a:ea typeface="Open Sans" panose="020B0606030504020204" pitchFamily="34" charset="0"/>
              <a:cs typeface="Open Sans" panose="020B0606030504020204" pitchFamily="34" charset="0"/>
            </a:endParaRPr>
          </a:p>
          <a:p>
            <a:pPr marL="406725" indent="-342900">
              <a:defRPr/>
            </a:pPr>
            <a:endParaRPr lang="sv-SE" sz="1800">
              <a:ea typeface="Open Sans" panose="020B0606030504020204" pitchFamily="34" charset="0"/>
              <a:cs typeface="Open Sans" panose="020B0606030504020204" pitchFamily="34" charset="0"/>
            </a:endParaRPr>
          </a:p>
          <a:p>
            <a:pPr marL="244800" lvl="1" indent="0">
              <a:buNone/>
              <a:defRPr/>
            </a:pPr>
            <a:endParaRPr lang="sv-SE">
              <a:ea typeface="Open Sans" panose="020B0606030504020204" pitchFamily="34" charset="0"/>
              <a:cs typeface="Open Sans" panose="020B0606030504020204" pitchFamily="34" charset="0"/>
            </a:endParaRPr>
          </a:p>
        </p:txBody>
      </p:sp>
      <p:sp>
        <p:nvSpPr>
          <p:cNvPr id="6" name="textruta 5">
            <a:extLst>
              <a:ext uri="{FF2B5EF4-FFF2-40B4-BE49-F238E27FC236}">
                <a16:creationId xmlns:a16="http://schemas.microsoft.com/office/drawing/2014/main" id="{390D65C2-12F3-46AA-BBFF-BBC6E1226307}"/>
              </a:ext>
            </a:extLst>
          </p:cNvPr>
          <p:cNvSpPr txBox="1"/>
          <p:nvPr/>
        </p:nvSpPr>
        <p:spPr>
          <a:xfrm>
            <a:off x="922867" y="1661378"/>
            <a:ext cx="11107208" cy="492443"/>
          </a:xfrm>
          <a:prstGeom prst="rect">
            <a:avLst/>
          </a:prstGeom>
          <a:noFill/>
        </p:spPr>
        <p:txBody>
          <a:bodyPr wrap="square" lIns="0" tIns="0" rIns="0" bIns="0" rtlCol="0">
            <a:spAutoFit/>
          </a:bodyPr>
          <a:lstStyle/>
          <a:p>
            <a:r>
              <a:rPr lang="sv-SE" sz="1600">
                <a:ea typeface="Open Sans" panose="020B0606030504020204" pitchFamily="34" charset="0"/>
                <a:cs typeface="Open Sans" panose="020B0606030504020204" pitchFamily="34" charset="0"/>
              </a:rPr>
              <a:t>Områden som är genomgångna och publicerade, utifrån mappning till Region Stockholms vårdtjänstkodverk:</a:t>
            </a:r>
          </a:p>
          <a:p>
            <a:pPr algn="l"/>
            <a:endParaRPr lang="sv-SE" sz="1600" err="1"/>
          </a:p>
        </p:txBody>
      </p:sp>
    </p:spTree>
    <p:extLst>
      <p:ext uri="{BB962C8B-B14F-4D97-AF65-F5344CB8AC3E}">
        <p14:creationId xmlns:p14="http://schemas.microsoft.com/office/powerpoint/2010/main" val="3507279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2631620-0C48-4658-A0EA-A34E90799EB7}"/>
              </a:ext>
            </a:extLst>
          </p:cNvPr>
          <p:cNvSpPr>
            <a:spLocks noGrp="1"/>
          </p:cNvSpPr>
          <p:nvPr>
            <p:ph type="title"/>
          </p:nvPr>
        </p:nvSpPr>
        <p:spPr/>
        <p:txBody>
          <a:bodyPr/>
          <a:lstStyle/>
          <a:p>
            <a:r>
              <a:rPr lang="sv-SE"/>
              <a:t>Ämnesexperter</a:t>
            </a:r>
          </a:p>
        </p:txBody>
      </p:sp>
      <p:sp>
        <p:nvSpPr>
          <p:cNvPr id="3" name="Platshållare för innehåll 2">
            <a:extLst>
              <a:ext uri="{FF2B5EF4-FFF2-40B4-BE49-F238E27FC236}">
                <a16:creationId xmlns:a16="http://schemas.microsoft.com/office/drawing/2014/main" id="{5A30F726-9BB1-40EA-9EDC-1B0705102154}"/>
              </a:ext>
            </a:extLst>
          </p:cNvPr>
          <p:cNvSpPr>
            <a:spLocks noGrp="1"/>
          </p:cNvSpPr>
          <p:nvPr>
            <p:ph idx="1"/>
          </p:nvPr>
        </p:nvSpPr>
        <p:spPr>
          <a:xfrm>
            <a:off x="922866" y="1824038"/>
            <a:ext cx="10346267" cy="3952875"/>
          </a:xfrm>
        </p:spPr>
        <p:txBody>
          <a:bodyPr/>
          <a:lstStyle/>
          <a:p>
            <a:pPr marL="0" indent="0">
              <a:buNone/>
            </a:pPr>
            <a:r>
              <a:rPr lang="sv-SE"/>
              <a:t>Vårdtjänstutbudet ska vara sökbart och jämförbart måste det beskrivas och benämnas på enhetligt sätt av alla vårdgivare.</a:t>
            </a:r>
          </a:p>
          <a:p>
            <a:pPr marL="0" indent="0">
              <a:buNone/>
            </a:pPr>
            <a:endParaRPr lang="sv-SE"/>
          </a:p>
          <a:p>
            <a:pPr marL="0" indent="0">
              <a:buNone/>
            </a:pPr>
            <a:r>
              <a:rPr lang="sv-SE"/>
              <a:t>Behövs inom respektive </a:t>
            </a:r>
            <a:r>
              <a:rPr lang="sv-SE" b="1"/>
              <a:t>område som bidrar med kunskap om vilka vårdtjänster som kan vara relevanta och hur dessa bör beskrivas och benämnas</a:t>
            </a:r>
          </a:p>
          <a:p>
            <a:pPr marL="0" indent="0">
              <a:buNone/>
            </a:pPr>
            <a:endParaRPr lang="sv-SE"/>
          </a:p>
          <a:p>
            <a:pPr marL="0" indent="0">
              <a:buNone/>
            </a:pPr>
            <a:r>
              <a:rPr lang="sv-SE"/>
              <a:t>År med på möten och även jobbar självständigt med begreppsanalys och val av termer som slutligen ger representativa begrepp för vårdtjänstkodverket</a:t>
            </a:r>
          </a:p>
          <a:p>
            <a:pPr marL="0" indent="0">
              <a:buNone/>
            </a:pPr>
            <a:endParaRPr lang="sv-SE"/>
          </a:p>
          <a:p>
            <a:pPr marL="0" indent="0">
              <a:buNone/>
            </a:pPr>
            <a:r>
              <a:rPr lang="sv-SE"/>
              <a:t>Avser specialister som har verksamhetskompetens och erfarenhet inom respektive område</a:t>
            </a:r>
          </a:p>
        </p:txBody>
      </p:sp>
    </p:spTree>
    <p:extLst>
      <p:ext uri="{BB962C8B-B14F-4D97-AF65-F5344CB8AC3E}">
        <p14:creationId xmlns:p14="http://schemas.microsoft.com/office/powerpoint/2010/main" val="1984201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AA6CA67-5C05-43D6-8C8B-D81965F81C58}"/>
              </a:ext>
            </a:extLst>
          </p:cNvPr>
          <p:cNvSpPr>
            <a:spLocks noGrp="1"/>
          </p:cNvSpPr>
          <p:nvPr>
            <p:ph type="title"/>
          </p:nvPr>
        </p:nvSpPr>
        <p:spPr/>
        <p:txBody>
          <a:bodyPr/>
          <a:lstStyle/>
          <a:p>
            <a:r>
              <a:rPr lang="sv-SE"/>
              <a:t>Frågor för ämnesexperter att besvara</a:t>
            </a:r>
          </a:p>
        </p:txBody>
      </p:sp>
      <p:sp>
        <p:nvSpPr>
          <p:cNvPr id="3" name="Platshållare för innehåll 2">
            <a:extLst>
              <a:ext uri="{FF2B5EF4-FFF2-40B4-BE49-F238E27FC236}">
                <a16:creationId xmlns:a16="http://schemas.microsoft.com/office/drawing/2014/main" id="{102AF82B-E8EA-41C4-BB3C-DC7B1CA1B6B1}"/>
              </a:ext>
            </a:extLst>
          </p:cNvPr>
          <p:cNvSpPr>
            <a:spLocks noGrp="1"/>
          </p:cNvSpPr>
          <p:nvPr>
            <p:ph idx="1"/>
          </p:nvPr>
        </p:nvSpPr>
        <p:spPr>
          <a:xfrm>
            <a:off x="922866" y="1824038"/>
            <a:ext cx="10346267" cy="3952875"/>
          </a:xfrm>
        </p:spPr>
        <p:txBody>
          <a:bodyPr/>
          <a:lstStyle/>
          <a:p>
            <a:pPr algn="l"/>
            <a:r>
              <a:rPr lang="sv-SE" sz="1800" b="0" i="0">
                <a:solidFill>
                  <a:srgbClr val="242424"/>
                </a:solidFill>
                <a:effectLst/>
              </a:rPr>
              <a:t>Vad sänder man remiss på, vad efterfrågas?</a:t>
            </a:r>
          </a:p>
          <a:p>
            <a:pPr algn="l"/>
            <a:r>
              <a:rPr lang="sv-SE" sz="1800" b="0" i="0">
                <a:solidFill>
                  <a:srgbClr val="242424"/>
                </a:solidFill>
                <a:effectLst/>
              </a:rPr>
              <a:t>Ligger begreppen på rätt nivå? (för fin- eller grovgranulärt?) </a:t>
            </a:r>
          </a:p>
          <a:p>
            <a:pPr lvl="1"/>
            <a:r>
              <a:rPr lang="sv-SE" sz="1600" b="0" i="0">
                <a:solidFill>
                  <a:srgbClr val="242424"/>
                </a:solidFill>
                <a:effectLst/>
              </a:rPr>
              <a:t>Kriterium: inte mer fingranulärt än att remissen kommer till rätt utförare.</a:t>
            </a:r>
          </a:p>
          <a:p>
            <a:pPr algn="l"/>
            <a:r>
              <a:rPr lang="sv-SE" sz="1800" b="0" i="0">
                <a:solidFill>
                  <a:srgbClr val="242424"/>
                </a:solidFill>
                <a:effectLst/>
              </a:rPr>
              <a:t>Funkar termerna? </a:t>
            </a:r>
          </a:p>
          <a:p>
            <a:pPr algn="l"/>
            <a:r>
              <a:rPr lang="sv-SE" sz="1800" b="0" i="0">
                <a:solidFill>
                  <a:srgbClr val="242424"/>
                </a:solidFill>
                <a:effectLst/>
              </a:rPr>
              <a:t>Finns medicinska allmänord (som används gentemot patienter och anhöriga)? </a:t>
            </a:r>
            <a:r>
              <a:rPr lang="sv-SE" sz="1800">
                <a:solidFill>
                  <a:srgbClr val="242424"/>
                </a:solidFill>
              </a:rPr>
              <a:t>V</a:t>
            </a:r>
            <a:r>
              <a:rPr lang="sv-SE" sz="1800" b="0" i="0">
                <a:solidFill>
                  <a:srgbClr val="242424"/>
                </a:solidFill>
                <a:effectLst/>
              </a:rPr>
              <a:t>i har också allmänheten förutom professionen som målgrupp.</a:t>
            </a:r>
          </a:p>
          <a:p>
            <a:pPr algn="l"/>
            <a:r>
              <a:rPr lang="sv-SE" sz="1800" b="0" i="0">
                <a:solidFill>
                  <a:srgbClr val="242424"/>
                </a:solidFill>
                <a:effectLst/>
              </a:rPr>
              <a:t>Funkar beskrivningarna? </a:t>
            </a:r>
          </a:p>
          <a:p>
            <a:pPr lvl="1"/>
            <a:r>
              <a:rPr lang="sv-SE" sz="1600" b="0" i="0">
                <a:solidFill>
                  <a:srgbClr val="242424"/>
                </a:solidFill>
                <a:effectLst/>
              </a:rPr>
              <a:t>Möjligen bör vi anpassa dem till allmänheten?</a:t>
            </a:r>
            <a:endParaRPr lang="sv-SE" sz="1600"/>
          </a:p>
        </p:txBody>
      </p:sp>
    </p:spTree>
    <p:extLst>
      <p:ext uri="{BB962C8B-B14F-4D97-AF65-F5344CB8AC3E}">
        <p14:creationId xmlns:p14="http://schemas.microsoft.com/office/powerpoint/2010/main" val="1207249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upp 32">
            <a:extLst>
              <a:ext uri="{FF2B5EF4-FFF2-40B4-BE49-F238E27FC236}">
                <a16:creationId xmlns:a16="http://schemas.microsoft.com/office/drawing/2014/main" id="{0C96BDD9-F066-E603-1782-FFED01542AD5}"/>
              </a:ext>
            </a:extLst>
          </p:cNvPr>
          <p:cNvGrpSpPr/>
          <p:nvPr/>
        </p:nvGrpSpPr>
        <p:grpSpPr>
          <a:xfrm>
            <a:off x="1328522" y="535520"/>
            <a:ext cx="2489617" cy="2561602"/>
            <a:chOff x="798279" y="537130"/>
            <a:chExt cx="2489617" cy="2561602"/>
          </a:xfrm>
        </p:grpSpPr>
        <p:sp>
          <p:nvSpPr>
            <p:cNvPr id="5" name="Rektangel 4">
              <a:extLst>
                <a:ext uri="{FF2B5EF4-FFF2-40B4-BE49-F238E27FC236}">
                  <a16:creationId xmlns:a16="http://schemas.microsoft.com/office/drawing/2014/main" id="{2CC54A00-C458-276D-D88A-17D360824857}"/>
                </a:ext>
              </a:extLst>
            </p:cNvPr>
            <p:cNvSpPr/>
            <p:nvPr/>
          </p:nvSpPr>
          <p:spPr>
            <a:xfrm>
              <a:off x="798279" y="537130"/>
              <a:ext cx="2489617" cy="360000"/>
            </a:xfrm>
            <a:prstGeom prst="rect">
              <a:avLst/>
            </a:prstGeom>
            <a:solidFill>
              <a:schemeClr val="accent1"/>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ctr"/>
            <a:lstStyle/>
            <a:p>
              <a:r>
                <a:rPr lang="sv-SE" sz="1600" b="1">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1. Avgränsning</a:t>
              </a:r>
            </a:p>
          </p:txBody>
        </p:sp>
        <p:sp>
          <p:nvSpPr>
            <p:cNvPr id="6" name="Rektangel 5">
              <a:extLst>
                <a:ext uri="{FF2B5EF4-FFF2-40B4-BE49-F238E27FC236}">
                  <a16:creationId xmlns:a16="http://schemas.microsoft.com/office/drawing/2014/main" id="{B97C0484-7DE1-3101-0453-EC0E089EB609}"/>
                </a:ext>
              </a:extLst>
            </p:cNvPr>
            <p:cNvSpPr/>
            <p:nvPr/>
          </p:nvSpPr>
          <p:spPr>
            <a:xfrm>
              <a:off x="798279" y="896298"/>
              <a:ext cx="2489617" cy="2202434"/>
            </a:xfrm>
            <a:prstGeom prst="rect">
              <a:avLst/>
            </a:prstGeom>
            <a:solidFill>
              <a:schemeClr val="bg2"/>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t"/>
            <a:lstStyle/>
            <a:p>
              <a:r>
                <a:rPr lang="sv-SE" sz="1400">
                  <a:solidFill>
                    <a:prstClr val="black"/>
                  </a:solidFill>
                </a:rPr>
                <a:t>Indelning i specialiteter och områden som följer ämnesexperternas förväntade kompetens</a:t>
              </a:r>
            </a:p>
            <a:p>
              <a:endParaRPr lang="sv-SE" sz="1400" b="1">
                <a:solidFill>
                  <a:prstClr val="black"/>
                </a:solidFill>
              </a:endParaRPr>
            </a:p>
            <a:p>
              <a:endParaRPr lang="sv-SE" sz="1400" b="1">
                <a:solidFill>
                  <a:prstClr val="black"/>
                </a:solidFill>
              </a:endParaRPr>
            </a:p>
            <a:p>
              <a:pPr algn="l"/>
              <a:endParaRPr lang="sv-SE" sz="160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4" name="Grupp 33">
            <a:extLst>
              <a:ext uri="{FF2B5EF4-FFF2-40B4-BE49-F238E27FC236}">
                <a16:creationId xmlns:a16="http://schemas.microsoft.com/office/drawing/2014/main" id="{EDF92C26-F069-5C51-3F06-120A76886146}"/>
              </a:ext>
            </a:extLst>
          </p:cNvPr>
          <p:cNvGrpSpPr/>
          <p:nvPr/>
        </p:nvGrpSpPr>
        <p:grpSpPr>
          <a:xfrm>
            <a:off x="4851191" y="535520"/>
            <a:ext cx="2489617" cy="2561602"/>
            <a:chOff x="3500220" y="537130"/>
            <a:chExt cx="2489617" cy="2561602"/>
          </a:xfrm>
        </p:grpSpPr>
        <p:sp>
          <p:nvSpPr>
            <p:cNvPr id="8" name="Rektangel 7">
              <a:extLst>
                <a:ext uri="{FF2B5EF4-FFF2-40B4-BE49-F238E27FC236}">
                  <a16:creationId xmlns:a16="http://schemas.microsoft.com/office/drawing/2014/main" id="{CB296945-ACC4-69C1-3A86-8DF7F5530F1A}"/>
                </a:ext>
              </a:extLst>
            </p:cNvPr>
            <p:cNvSpPr/>
            <p:nvPr/>
          </p:nvSpPr>
          <p:spPr>
            <a:xfrm>
              <a:off x="3500220" y="537130"/>
              <a:ext cx="2489617" cy="360000"/>
            </a:xfrm>
            <a:prstGeom prst="rect">
              <a:avLst/>
            </a:prstGeom>
            <a:solidFill>
              <a:schemeClr val="accent1"/>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ctr"/>
            <a:lstStyle/>
            <a:p>
              <a:r>
                <a:rPr lang="sv-SE" sz="1600" b="1">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2. Excerpering </a:t>
              </a:r>
            </a:p>
          </p:txBody>
        </p:sp>
        <p:sp>
          <p:nvSpPr>
            <p:cNvPr id="9" name="Rektangel 8">
              <a:extLst>
                <a:ext uri="{FF2B5EF4-FFF2-40B4-BE49-F238E27FC236}">
                  <a16:creationId xmlns:a16="http://schemas.microsoft.com/office/drawing/2014/main" id="{16B89C95-4716-9A7B-B531-74C647BF3A69}"/>
                </a:ext>
              </a:extLst>
            </p:cNvPr>
            <p:cNvSpPr/>
            <p:nvPr/>
          </p:nvSpPr>
          <p:spPr>
            <a:xfrm>
              <a:off x="3500220" y="896298"/>
              <a:ext cx="2489617" cy="2202434"/>
            </a:xfrm>
            <a:prstGeom prst="rect">
              <a:avLst/>
            </a:prstGeom>
            <a:solidFill>
              <a:schemeClr val="bg2"/>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t"/>
            <a:lstStyle/>
            <a:p>
              <a:r>
                <a:rPr lang="sv-SE" sz="1400">
                  <a:solidFill>
                    <a:prstClr val="black"/>
                  </a:solidFill>
                </a:rPr>
                <a:t>Leta material på huvudmännens hemsidor, befintliga kodverk, m.m. Detta ger en bruttolista på möjligt vårdtjänstutbud</a:t>
              </a:r>
            </a:p>
            <a:p>
              <a:endParaRPr lang="sv-SE" sz="1400" b="1">
                <a:solidFill>
                  <a:prstClr val="black"/>
                </a:solidFill>
              </a:endParaRPr>
            </a:p>
            <a:p>
              <a:r>
                <a:rPr lang="sv-SE" sz="1400" b="1">
                  <a:solidFill>
                    <a:prstClr val="black"/>
                  </a:solidFill>
                </a:rPr>
                <a:t>Ämnesexperter och Utbudstjänsten</a:t>
              </a:r>
              <a:endParaRPr lang="sv-SE" sz="1400" b="1">
                <a:solidFill>
                  <a:srgbClr val="000000"/>
                </a:solidFill>
              </a:endParaRPr>
            </a:p>
            <a:p>
              <a:pPr algn="l"/>
              <a:endParaRPr lang="sv-SE" sz="160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5" name="Grupp 34">
            <a:extLst>
              <a:ext uri="{FF2B5EF4-FFF2-40B4-BE49-F238E27FC236}">
                <a16:creationId xmlns:a16="http://schemas.microsoft.com/office/drawing/2014/main" id="{EA3305BB-5BAE-B57E-5B26-46AC595EAAFC}"/>
              </a:ext>
            </a:extLst>
          </p:cNvPr>
          <p:cNvGrpSpPr/>
          <p:nvPr/>
        </p:nvGrpSpPr>
        <p:grpSpPr>
          <a:xfrm>
            <a:off x="8373860" y="535520"/>
            <a:ext cx="2489617" cy="2561602"/>
            <a:chOff x="6202162" y="537130"/>
            <a:chExt cx="2489617" cy="2561602"/>
          </a:xfrm>
        </p:grpSpPr>
        <p:sp>
          <p:nvSpPr>
            <p:cNvPr id="11" name="Rektangel 10">
              <a:extLst>
                <a:ext uri="{FF2B5EF4-FFF2-40B4-BE49-F238E27FC236}">
                  <a16:creationId xmlns:a16="http://schemas.microsoft.com/office/drawing/2014/main" id="{90608251-5F40-C5A9-E20B-F903B512CA8E}"/>
                </a:ext>
              </a:extLst>
            </p:cNvPr>
            <p:cNvSpPr/>
            <p:nvPr/>
          </p:nvSpPr>
          <p:spPr>
            <a:xfrm>
              <a:off x="6202162" y="537130"/>
              <a:ext cx="2489617" cy="360000"/>
            </a:xfrm>
            <a:prstGeom prst="rect">
              <a:avLst/>
            </a:prstGeom>
            <a:solidFill>
              <a:schemeClr val="accent1"/>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ctr"/>
            <a:lstStyle/>
            <a:p>
              <a:r>
                <a:rPr lang="sv-SE" sz="1600" b="1">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3. Förberedelser </a:t>
              </a:r>
            </a:p>
          </p:txBody>
        </p:sp>
        <p:sp>
          <p:nvSpPr>
            <p:cNvPr id="12" name="Rektangel 11">
              <a:extLst>
                <a:ext uri="{FF2B5EF4-FFF2-40B4-BE49-F238E27FC236}">
                  <a16:creationId xmlns:a16="http://schemas.microsoft.com/office/drawing/2014/main" id="{B9776F70-4390-7EBF-4FF7-26C65779E322}"/>
                </a:ext>
              </a:extLst>
            </p:cNvPr>
            <p:cNvSpPr/>
            <p:nvPr/>
          </p:nvSpPr>
          <p:spPr>
            <a:xfrm>
              <a:off x="6202162" y="896298"/>
              <a:ext cx="2489617" cy="2202434"/>
            </a:xfrm>
            <a:prstGeom prst="rect">
              <a:avLst/>
            </a:prstGeom>
            <a:solidFill>
              <a:schemeClr val="bg2"/>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t"/>
            <a:lstStyle/>
            <a:p>
              <a:pPr algn="l"/>
              <a:r>
                <a:rPr lang="sv-SE" sz="1400">
                  <a:solidFill>
                    <a:srgbClr val="000000"/>
                  </a:solidFill>
                </a:rPr>
                <a:t>Terminolog och medicinskt sakkunnig analyserar innebörd, hierarkiska förhållanden, synonymer</a:t>
              </a:r>
            </a:p>
            <a:p>
              <a:pPr algn="l"/>
              <a:endParaRPr lang="sv-SE" sz="140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l"/>
              <a:endParaRPr lang="sv-SE" sz="140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l"/>
              <a:r>
                <a:rPr lang="sv-SE" sz="1400" b="1">
                  <a:solidFill>
                    <a:srgbClr val="000000"/>
                  </a:solidFill>
                  <a:latin typeface="Open Sans" panose="020B0606030504020204" pitchFamily="34" charset="0"/>
                  <a:ea typeface="Open Sans" panose="020B0606030504020204" pitchFamily="34" charset="0"/>
                  <a:cs typeface="Open Sans" panose="020B0606030504020204" pitchFamily="34" charset="0"/>
                </a:rPr>
                <a:t>Utbudstjänsten</a:t>
              </a:r>
              <a:endParaRPr lang="sv-SE" sz="1400" b="1">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2" name="Grupp 31">
            <a:extLst>
              <a:ext uri="{FF2B5EF4-FFF2-40B4-BE49-F238E27FC236}">
                <a16:creationId xmlns:a16="http://schemas.microsoft.com/office/drawing/2014/main" id="{AC1C5534-1621-E066-0024-A9C18A3E7676}"/>
              </a:ext>
            </a:extLst>
          </p:cNvPr>
          <p:cNvGrpSpPr/>
          <p:nvPr/>
        </p:nvGrpSpPr>
        <p:grpSpPr>
          <a:xfrm>
            <a:off x="1328521" y="3401710"/>
            <a:ext cx="2489617" cy="2561602"/>
            <a:chOff x="798279" y="3401710"/>
            <a:chExt cx="2489617" cy="2561602"/>
          </a:xfrm>
        </p:grpSpPr>
        <p:sp>
          <p:nvSpPr>
            <p:cNvPr id="17" name="Rektangel 16">
              <a:extLst>
                <a:ext uri="{FF2B5EF4-FFF2-40B4-BE49-F238E27FC236}">
                  <a16:creationId xmlns:a16="http://schemas.microsoft.com/office/drawing/2014/main" id="{64D997CC-588B-C836-AAB9-664D99CCDD9F}"/>
                </a:ext>
              </a:extLst>
            </p:cNvPr>
            <p:cNvSpPr/>
            <p:nvPr/>
          </p:nvSpPr>
          <p:spPr>
            <a:xfrm>
              <a:off x="798279" y="3401710"/>
              <a:ext cx="2489617" cy="360000"/>
            </a:xfrm>
            <a:prstGeom prst="rect">
              <a:avLst/>
            </a:prstGeom>
            <a:solidFill>
              <a:schemeClr val="accent1"/>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ctr"/>
            <a:lstStyle/>
            <a:p>
              <a:r>
                <a:rPr lang="sv-SE" sz="1400" b="1">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4. Möte med ämnesexperter </a:t>
              </a:r>
            </a:p>
          </p:txBody>
        </p:sp>
        <p:sp>
          <p:nvSpPr>
            <p:cNvPr id="18" name="Rektangel 17">
              <a:extLst>
                <a:ext uri="{FF2B5EF4-FFF2-40B4-BE49-F238E27FC236}">
                  <a16:creationId xmlns:a16="http://schemas.microsoft.com/office/drawing/2014/main" id="{97362E47-CBAE-F1AE-6104-EE24A211454B}"/>
                </a:ext>
              </a:extLst>
            </p:cNvPr>
            <p:cNvSpPr/>
            <p:nvPr/>
          </p:nvSpPr>
          <p:spPr>
            <a:xfrm>
              <a:off x="798279" y="3760878"/>
              <a:ext cx="2489617" cy="2202434"/>
            </a:xfrm>
            <a:prstGeom prst="rect">
              <a:avLst/>
            </a:prstGeom>
            <a:solidFill>
              <a:schemeClr val="bg1">
                <a:lumMod val="95000"/>
              </a:schemeClr>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t"/>
            <a:lstStyle/>
            <a:p>
              <a:pPr algn="l"/>
              <a:r>
                <a:rPr lang="sv-SE" sz="1400">
                  <a:solidFill>
                    <a:srgbClr val="000000"/>
                  </a:solidFill>
                </a:rPr>
                <a:t>Begreppsanalys utifrån frågor från steg 3 och väga av vad som är relevant att inkludera i nettolistan utifrån användningsfallen</a:t>
              </a:r>
            </a:p>
            <a:p>
              <a:pPr algn="l"/>
              <a:endParaRPr lang="sv-SE" sz="1400">
                <a:latin typeface="Open Sans" panose="020B0606030504020204" pitchFamily="34" charset="0"/>
                <a:ea typeface="Open Sans" panose="020B0606030504020204" pitchFamily="34" charset="0"/>
                <a:cs typeface="Open Sans" panose="020B0606030504020204" pitchFamily="34" charset="0"/>
              </a:endParaRPr>
            </a:p>
            <a:p>
              <a:pPr algn="l"/>
              <a:r>
                <a:rPr lang="sv-SE" sz="1400" b="1">
                  <a:latin typeface="Open Sans" panose="020B0606030504020204" pitchFamily="34" charset="0"/>
                  <a:ea typeface="Open Sans" panose="020B0606030504020204" pitchFamily="34" charset="0"/>
                  <a:cs typeface="Open Sans" panose="020B0606030504020204" pitchFamily="34" charset="0"/>
                </a:rPr>
                <a:t>Ämnesexperter och Utbudstjänsten</a:t>
              </a:r>
            </a:p>
          </p:txBody>
        </p:sp>
      </p:grpSp>
      <p:grpSp>
        <p:nvGrpSpPr>
          <p:cNvPr id="31" name="Grupp 30">
            <a:extLst>
              <a:ext uri="{FF2B5EF4-FFF2-40B4-BE49-F238E27FC236}">
                <a16:creationId xmlns:a16="http://schemas.microsoft.com/office/drawing/2014/main" id="{56027612-FF0F-EE06-DA8F-AD4C97806E91}"/>
              </a:ext>
            </a:extLst>
          </p:cNvPr>
          <p:cNvGrpSpPr/>
          <p:nvPr/>
        </p:nvGrpSpPr>
        <p:grpSpPr>
          <a:xfrm>
            <a:off x="4851191" y="3401710"/>
            <a:ext cx="2489617" cy="2561602"/>
            <a:chOff x="3500220" y="3401710"/>
            <a:chExt cx="2489617" cy="2561602"/>
          </a:xfrm>
        </p:grpSpPr>
        <p:sp>
          <p:nvSpPr>
            <p:cNvPr id="20" name="Rektangel 19">
              <a:extLst>
                <a:ext uri="{FF2B5EF4-FFF2-40B4-BE49-F238E27FC236}">
                  <a16:creationId xmlns:a16="http://schemas.microsoft.com/office/drawing/2014/main" id="{63117DDF-EE65-BA8A-DB3A-1A55B88D8A6D}"/>
                </a:ext>
              </a:extLst>
            </p:cNvPr>
            <p:cNvSpPr/>
            <p:nvPr/>
          </p:nvSpPr>
          <p:spPr>
            <a:xfrm>
              <a:off x="3500220" y="3401710"/>
              <a:ext cx="2489617" cy="360000"/>
            </a:xfrm>
            <a:prstGeom prst="rect">
              <a:avLst/>
            </a:prstGeom>
            <a:solidFill>
              <a:schemeClr val="accent1"/>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ctr"/>
            <a:lstStyle/>
            <a:p>
              <a:r>
                <a:rPr lang="sv-SE" sz="1600" b="1">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5. Kodsättning</a:t>
              </a:r>
            </a:p>
          </p:txBody>
        </p:sp>
        <p:sp>
          <p:nvSpPr>
            <p:cNvPr id="21" name="Rektangel 20">
              <a:extLst>
                <a:ext uri="{FF2B5EF4-FFF2-40B4-BE49-F238E27FC236}">
                  <a16:creationId xmlns:a16="http://schemas.microsoft.com/office/drawing/2014/main" id="{DFEED485-2AAB-BFA6-5F4B-82267F6524FF}"/>
                </a:ext>
              </a:extLst>
            </p:cNvPr>
            <p:cNvSpPr/>
            <p:nvPr/>
          </p:nvSpPr>
          <p:spPr>
            <a:xfrm>
              <a:off x="3500220" y="3760878"/>
              <a:ext cx="2489617" cy="2202434"/>
            </a:xfrm>
            <a:prstGeom prst="rect">
              <a:avLst/>
            </a:prstGeom>
            <a:solidFill>
              <a:schemeClr val="bg1">
                <a:lumMod val="95000"/>
              </a:schemeClr>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t"/>
            <a:lstStyle/>
            <a:p>
              <a:pPr algn="l"/>
              <a:r>
                <a:rPr lang="sv-SE" sz="1400">
                  <a:solidFill>
                    <a:srgbClr val="000000"/>
                  </a:solidFill>
                </a:rPr>
                <a:t>Urval från Snomed CT, validering inom arbetsgruppen och med ämnesexperterna</a:t>
              </a:r>
            </a:p>
            <a:p>
              <a:pPr algn="l"/>
              <a:endParaRPr lang="sv-SE" sz="140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l"/>
              <a:endParaRPr lang="sv-SE" sz="140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l"/>
              <a:endParaRPr lang="sv-SE" sz="140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l"/>
              <a:r>
                <a:rPr lang="sv-SE" sz="1400" b="1">
                  <a:solidFill>
                    <a:srgbClr val="000000"/>
                  </a:solidFill>
                  <a:latin typeface="Open Sans"/>
                  <a:ea typeface="Open Sans"/>
                  <a:cs typeface="Open Sans"/>
                </a:rPr>
                <a:t>Ämnesexperter och Utbudstjänsten</a:t>
              </a:r>
              <a:endParaRPr lang="sv-SE" sz="1400" b="1">
                <a:latin typeface="Open Sans"/>
                <a:ea typeface="Open Sans"/>
                <a:cs typeface="Open Sans"/>
              </a:endParaRPr>
            </a:p>
          </p:txBody>
        </p:sp>
      </p:grpSp>
      <p:grpSp>
        <p:nvGrpSpPr>
          <p:cNvPr id="30" name="Grupp 29">
            <a:extLst>
              <a:ext uri="{FF2B5EF4-FFF2-40B4-BE49-F238E27FC236}">
                <a16:creationId xmlns:a16="http://schemas.microsoft.com/office/drawing/2014/main" id="{84CE3462-AF7D-8818-5E9D-F1A4526FD7CC}"/>
              </a:ext>
            </a:extLst>
          </p:cNvPr>
          <p:cNvGrpSpPr/>
          <p:nvPr/>
        </p:nvGrpSpPr>
        <p:grpSpPr>
          <a:xfrm>
            <a:off x="8373860" y="3401710"/>
            <a:ext cx="2489617" cy="2561602"/>
            <a:chOff x="6202162" y="3401710"/>
            <a:chExt cx="2489617" cy="2561602"/>
          </a:xfrm>
        </p:grpSpPr>
        <p:sp>
          <p:nvSpPr>
            <p:cNvPr id="23" name="Rektangel 22">
              <a:extLst>
                <a:ext uri="{FF2B5EF4-FFF2-40B4-BE49-F238E27FC236}">
                  <a16:creationId xmlns:a16="http://schemas.microsoft.com/office/drawing/2014/main" id="{0F20E367-7BBE-3143-963A-B4403BACA9E1}"/>
                </a:ext>
              </a:extLst>
            </p:cNvPr>
            <p:cNvSpPr/>
            <p:nvPr/>
          </p:nvSpPr>
          <p:spPr>
            <a:xfrm>
              <a:off x="6202162" y="3401710"/>
              <a:ext cx="2489617" cy="360000"/>
            </a:xfrm>
            <a:prstGeom prst="rect">
              <a:avLst/>
            </a:prstGeom>
            <a:solidFill>
              <a:schemeClr val="accent1"/>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ctr"/>
            <a:lstStyle/>
            <a:p>
              <a:r>
                <a:rPr lang="sv-SE" sz="1600" b="1">
                  <a:solidFill>
                    <a:schemeClr val="bg1"/>
                  </a:solidFill>
                  <a:latin typeface="Open Sans Semibold"/>
                  <a:ea typeface="Open Sans Semibold"/>
                  <a:cs typeface="Open Sans Semibold"/>
                </a:rPr>
                <a:t>6. Refset </a:t>
              </a:r>
              <a:endParaRPr lang="sv-SE" sz="1600" b="1">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24" name="Rektangel 23">
              <a:extLst>
                <a:ext uri="{FF2B5EF4-FFF2-40B4-BE49-F238E27FC236}">
                  <a16:creationId xmlns:a16="http://schemas.microsoft.com/office/drawing/2014/main" id="{DF245885-D92A-B6C4-3C63-4EF5D08C5327}"/>
                </a:ext>
              </a:extLst>
            </p:cNvPr>
            <p:cNvSpPr/>
            <p:nvPr/>
          </p:nvSpPr>
          <p:spPr>
            <a:xfrm>
              <a:off x="6202162" y="3760878"/>
              <a:ext cx="2489617" cy="2202434"/>
            </a:xfrm>
            <a:prstGeom prst="rect">
              <a:avLst/>
            </a:prstGeom>
            <a:solidFill>
              <a:schemeClr val="bg1">
                <a:lumMod val="95000"/>
              </a:schemeClr>
            </a:solidFill>
            <a:ln>
              <a:noFill/>
            </a:ln>
          </p:spPr>
          <p:style>
            <a:lnRef idx="2">
              <a:schemeClr val="accent2"/>
            </a:lnRef>
            <a:fillRef idx="1">
              <a:schemeClr val="lt1"/>
            </a:fillRef>
            <a:effectRef idx="0">
              <a:schemeClr val="accent2"/>
            </a:effectRef>
            <a:fontRef idx="minor">
              <a:schemeClr val="dk1"/>
            </a:fontRef>
          </p:style>
          <p:txBody>
            <a:bodyPr lIns="144000" tIns="144000" rIns="144000" bIns="144000" rtlCol="0" anchor="t"/>
            <a:lstStyle/>
            <a:p>
              <a:r>
                <a:rPr lang="sv-SE" sz="1400">
                  <a:solidFill>
                    <a:srgbClr val="000000"/>
                  </a:solidFill>
                </a:rPr>
                <a:t>Tillägg i simple refset med hjälp av Authoring Tool i Snomed CT</a:t>
              </a:r>
            </a:p>
            <a:p>
              <a:pPr algn="l"/>
              <a:endParaRPr lang="sv-SE" sz="140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l"/>
              <a:endParaRPr lang="sv-SE" sz="140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l"/>
              <a:endParaRPr lang="sv-SE" sz="140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l"/>
              <a:endParaRPr lang="sv-SE" sz="140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algn="l"/>
              <a:r>
                <a:rPr lang="sv-SE" sz="1400" b="1">
                  <a:solidFill>
                    <a:srgbClr val="000000"/>
                  </a:solidFill>
                  <a:latin typeface="Open Sans"/>
                  <a:ea typeface="Open Sans"/>
                  <a:cs typeface="Open Sans"/>
                </a:rPr>
                <a:t>Utbudstjänsten</a:t>
              </a:r>
              <a:endParaRPr lang="sv-SE" sz="1400" b="1">
                <a:latin typeface="Open Sans"/>
                <a:ea typeface="Open Sans"/>
                <a:cs typeface="Open Sans"/>
              </a:endParaRPr>
            </a:p>
          </p:txBody>
        </p:sp>
      </p:grpSp>
      <p:sp>
        <p:nvSpPr>
          <p:cNvPr id="3" name="Pil: höger 2">
            <a:extLst>
              <a:ext uri="{FF2B5EF4-FFF2-40B4-BE49-F238E27FC236}">
                <a16:creationId xmlns:a16="http://schemas.microsoft.com/office/drawing/2014/main" id="{B31C7A90-A8F5-4E58-8C7B-38AE1B3F7F04}"/>
              </a:ext>
            </a:extLst>
          </p:cNvPr>
          <p:cNvSpPr/>
          <p:nvPr/>
        </p:nvSpPr>
        <p:spPr>
          <a:xfrm>
            <a:off x="576479" y="1375009"/>
            <a:ext cx="701040" cy="2832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600" err="1"/>
          </a:p>
        </p:txBody>
      </p:sp>
      <p:sp>
        <p:nvSpPr>
          <p:cNvPr id="22" name="Pil: höger 21">
            <a:extLst>
              <a:ext uri="{FF2B5EF4-FFF2-40B4-BE49-F238E27FC236}">
                <a16:creationId xmlns:a16="http://schemas.microsoft.com/office/drawing/2014/main" id="{CD9D7AE7-67DB-45F2-963A-8CB2A7368631}"/>
              </a:ext>
            </a:extLst>
          </p:cNvPr>
          <p:cNvSpPr/>
          <p:nvPr/>
        </p:nvSpPr>
        <p:spPr>
          <a:xfrm>
            <a:off x="576477" y="4154390"/>
            <a:ext cx="701040" cy="2832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600" err="1"/>
          </a:p>
        </p:txBody>
      </p:sp>
      <p:sp>
        <p:nvSpPr>
          <p:cNvPr id="25" name="Pil: höger 24">
            <a:extLst>
              <a:ext uri="{FF2B5EF4-FFF2-40B4-BE49-F238E27FC236}">
                <a16:creationId xmlns:a16="http://schemas.microsoft.com/office/drawing/2014/main" id="{42614378-5612-42BA-A40D-536C7BD16F37}"/>
              </a:ext>
            </a:extLst>
          </p:cNvPr>
          <p:cNvSpPr/>
          <p:nvPr/>
        </p:nvSpPr>
        <p:spPr>
          <a:xfrm>
            <a:off x="576479" y="5414666"/>
            <a:ext cx="701040" cy="2832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600" err="1"/>
          </a:p>
        </p:txBody>
      </p:sp>
      <p:sp>
        <p:nvSpPr>
          <p:cNvPr id="26" name="Pil: höger 25">
            <a:extLst>
              <a:ext uri="{FF2B5EF4-FFF2-40B4-BE49-F238E27FC236}">
                <a16:creationId xmlns:a16="http://schemas.microsoft.com/office/drawing/2014/main" id="{AD207613-422A-417B-86B9-FE4ACE9F1929}"/>
              </a:ext>
            </a:extLst>
          </p:cNvPr>
          <p:cNvSpPr/>
          <p:nvPr/>
        </p:nvSpPr>
        <p:spPr>
          <a:xfrm>
            <a:off x="576479" y="2635285"/>
            <a:ext cx="701040" cy="2832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600" err="1"/>
          </a:p>
        </p:txBody>
      </p:sp>
      <p:sp>
        <p:nvSpPr>
          <p:cNvPr id="7" name="textruta 6">
            <a:extLst>
              <a:ext uri="{FF2B5EF4-FFF2-40B4-BE49-F238E27FC236}">
                <a16:creationId xmlns:a16="http://schemas.microsoft.com/office/drawing/2014/main" id="{81B3C5DA-930B-46E9-941B-E069FC446114}"/>
              </a:ext>
            </a:extLst>
          </p:cNvPr>
          <p:cNvSpPr txBox="1"/>
          <p:nvPr/>
        </p:nvSpPr>
        <p:spPr>
          <a:xfrm>
            <a:off x="670559" y="964489"/>
            <a:ext cx="606959" cy="1723549"/>
          </a:xfrm>
          <a:prstGeom prst="rect">
            <a:avLst/>
          </a:prstGeom>
          <a:noFill/>
        </p:spPr>
        <p:txBody>
          <a:bodyPr wrap="square" lIns="0" tIns="0" rIns="0" bIns="0" rtlCol="0">
            <a:spAutoFit/>
          </a:bodyPr>
          <a:lstStyle/>
          <a:p>
            <a:pPr algn="l"/>
            <a:endParaRPr lang="sv-SE" sz="1600"/>
          </a:p>
          <a:p>
            <a:pPr algn="l"/>
            <a:r>
              <a:rPr lang="sv-SE" sz="1600"/>
              <a:t>VAD</a:t>
            </a:r>
          </a:p>
          <a:p>
            <a:pPr algn="l"/>
            <a:endParaRPr lang="sv-SE" sz="1600"/>
          </a:p>
          <a:p>
            <a:pPr algn="l"/>
            <a:endParaRPr lang="sv-SE" sz="1600"/>
          </a:p>
          <a:p>
            <a:pPr algn="l"/>
            <a:endParaRPr lang="sv-SE" sz="1600"/>
          </a:p>
          <a:p>
            <a:pPr algn="l"/>
            <a:endParaRPr lang="sv-SE" sz="1600"/>
          </a:p>
          <a:p>
            <a:pPr algn="l"/>
            <a:r>
              <a:rPr lang="sv-SE" sz="1600"/>
              <a:t>VEM</a:t>
            </a:r>
          </a:p>
        </p:txBody>
      </p:sp>
      <p:sp>
        <p:nvSpPr>
          <p:cNvPr id="27" name="textruta 26">
            <a:extLst>
              <a:ext uri="{FF2B5EF4-FFF2-40B4-BE49-F238E27FC236}">
                <a16:creationId xmlns:a16="http://schemas.microsoft.com/office/drawing/2014/main" id="{6E27C196-678C-41B8-9049-D9D449A85994}"/>
              </a:ext>
            </a:extLst>
          </p:cNvPr>
          <p:cNvSpPr txBox="1"/>
          <p:nvPr/>
        </p:nvSpPr>
        <p:spPr>
          <a:xfrm>
            <a:off x="670558" y="3769099"/>
            <a:ext cx="606959" cy="1723549"/>
          </a:xfrm>
          <a:prstGeom prst="rect">
            <a:avLst/>
          </a:prstGeom>
          <a:noFill/>
        </p:spPr>
        <p:txBody>
          <a:bodyPr wrap="square" lIns="0" tIns="0" rIns="0" bIns="0" rtlCol="0">
            <a:spAutoFit/>
          </a:bodyPr>
          <a:lstStyle/>
          <a:p>
            <a:pPr algn="l"/>
            <a:endParaRPr lang="sv-SE" sz="1600"/>
          </a:p>
          <a:p>
            <a:pPr algn="l"/>
            <a:r>
              <a:rPr lang="sv-SE" sz="1600"/>
              <a:t>VAD</a:t>
            </a:r>
          </a:p>
          <a:p>
            <a:pPr algn="l"/>
            <a:endParaRPr lang="sv-SE" sz="1600"/>
          </a:p>
          <a:p>
            <a:pPr algn="l"/>
            <a:endParaRPr lang="sv-SE" sz="1600"/>
          </a:p>
          <a:p>
            <a:pPr algn="l"/>
            <a:endParaRPr lang="sv-SE" sz="1600"/>
          </a:p>
          <a:p>
            <a:pPr algn="l"/>
            <a:endParaRPr lang="sv-SE" sz="1600"/>
          </a:p>
          <a:p>
            <a:pPr algn="l"/>
            <a:r>
              <a:rPr lang="sv-SE" sz="1600"/>
              <a:t>VEM</a:t>
            </a:r>
          </a:p>
        </p:txBody>
      </p:sp>
    </p:spTree>
    <p:extLst>
      <p:ext uri="{BB962C8B-B14F-4D97-AF65-F5344CB8AC3E}">
        <p14:creationId xmlns:p14="http://schemas.microsoft.com/office/powerpoint/2010/main" val="7467707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D6301D1-ED93-48DA-BD7C-40B1E739845F}"/>
              </a:ext>
            </a:extLst>
          </p:cNvPr>
          <p:cNvSpPr>
            <a:spLocks noGrp="1"/>
          </p:cNvSpPr>
          <p:nvPr>
            <p:ph type="title"/>
          </p:nvPr>
        </p:nvSpPr>
        <p:spPr>
          <a:xfrm>
            <a:off x="447675" y="669288"/>
            <a:ext cx="11677650" cy="812286"/>
          </a:xfrm>
        </p:spPr>
        <p:txBody>
          <a:bodyPr/>
          <a:lstStyle/>
          <a:p>
            <a:r>
              <a:rPr lang="sv-SE"/>
              <a:t>Vad är nyttan med Utbudstjänstens vårdtjänstkodverk?</a:t>
            </a:r>
          </a:p>
        </p:txBody>
      </p:sp>
      <p:sp>
        <p:nvSpPr>
          <p:cNvPr id="3" name="Platshållare för innehåll 2">
            <a:extLst>
              <a:ext uri="{FF2B5EF4-FFF2-40B4-BE49-F238E27FC236}">
                <a16:creationId xmlns:a16="http://schemas.microsoft.com/office/drawing/2014/main" id="{15360B9C-F066-4E14-AD09-48F7092DD4E0}"/>
              </a:ext>
            </a:extLst>
          </p:cNvPr>
          <p:cNvSpPr>
            <a:spLocks noGrp="1"/>
          </p:cNvSpPr>
          <p:nvPr>
            <p:ph idx="1"/>
          </p:nvPr>
        </p:nvSpPr>
        <p:spPr>
          <a:xfrm>
            <a:off x="922867" y="1682927"/>
            <a:ext cx="10346266" cy="3952875"/>
          </a:xfrm>
        </p:spPr>
        <p:txBody>
          <a:bodyPr vert="horz" lIns="0" tIns="0" rIns="0" bIns="0" rtlCol="0" anchor="t">
            <a:noAutofit/>
          </a:bodyPr>
          <a:lstStyle/>
          <a:p>
            <a:endParaRPr lang="sv-SE" sz="2000"/>
          </a:p>
          <a:p>
            <a:r>
              <a:rPr lang="sv-SE" sz="2000"/>
              <a:t>Invånare och vårdpersonal erhåller relevant, aktuell och tillförlitlig information om utbudet av vårdtjänster</a:t>
            </a:r>
          </a:p>
          <a:p>
            <a:r>
              <a:rPr lang="sv-SE" sz="2000">
                <a:ea typeface="+mn-lt"/>
                <a:cs typeface="+mn-lt"/>
              </a:rPr>
              <a:t>Informationen visas upp i digitala tjänster</a:t>
            </a:r>
            <a:endParaRPr lang="sv-SE" sz="2000"/>
          </a:p>
          <a:p>
            <a:r>
              <a:rPr lang="sv-SE" sz="2000"/>
              <a:t>Bidrar till vård på lika villkor</a:t>
            </a:r>
          </a:p>
          <a:p>
            <a:r>
              <a:rPr lang="sv-SE" sz="2000"/>
              <a:t>Förbättrar vårdens tillgänglighet</a:t>
            </a:r>
          </a:p>
          <a:p>
            <a:r>
              <a:rPr lang="sv-SE" sz="2000"/>
              <a:t>Bidrar till minskade ledtider i vårdprocessen</a:t>
            </a:r>
          </a:p>
          <a:p>
            <a:r>
              <a:rPr lang="sv-SE" sz="2000"/>
              <a:t>Medför en mer aktiv resursanvändning</a:t>
            </a:r>
          </a:p>
        </p:txBody>
      </p:sp>
    </p:spTree>
    <p:extLst>
      <p:ext uri="{BB962C8B-B14F-4D97-AF65-F5344CB8AC3E}">
        <p14:creationId xmlns:p14="http://schemas.microsoft.com/office/powerpoint/2010/main" val="4266303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BD698D-D70B-4C35-AFF5-E10B53C0A70B}"/>
              </a:ext>
            </a:extLst>
          </p:cNvPr>
          <p:cNvSpPr>
            <a:spLocks noGrp="1"/>
          </p:cNvSpPr>
          <p:nvPr>
            <p:ph type="title"/>
          </p:nvPr>
        </p:nvSpPr>
        <p:spPr/>
        <p:txBody>
          <a:bodyPr/>
          <a:lstStyle/>
          <a:p>
            <a:r>
              <a:rPr lang="sv-SE" sz="3200"/>
              <a:t>Användning av nationella vårdtjänstkodverket</a:t>
            </a:r>
            <a:endParaRPr lang="sv-SE"/>
          </a:p>
        </p:txBody>
      </p:sp>
      <p:sp>
        <p:nvSpPr>
          <p:cNvPr id="3" name="Platshållare för innehåll 2">
            <a:extLst>
              <a:ext uri="{FF2B5EF4-FFF2-40B4-BE49-F238E27FC236}">
                <a16:creationId xmlns:a16="http://schemas.microsoft.com/office/drawing/2014/main" id="{C6661E50-FF74-4539-9A0D-C89526F45D13}"/>
              </a:ext>
            </a:extLst>
          </p:cNvPr>
          <p:cNvSpPr>
            <a:spLocks noGrp="1"/>
          </p:cNvSpPr>
          <p:nvPr>
            <p:ph idx="1"/>
          </p:nvPr>
        </p:nvSpPr>
        <p:spPr>
          <a:xfrm>
            <a:off x="922867" y="1824038"/>
            <a:ext cx="10346266" cy="3952875"/>
          </a:xfrm>
        </p:spPr>
        <p:txBody>
          <a:bodyPr/>
          <a:lstStyle/>
          <a:p>
            <a:pPr marL="0" indent="0">
              <a:buNone/>
            </a:pPr>
            <a:r>
              <a:rPr lang="sv-SE" sz="2000"/>
              <a:t>Vårdtjänstkodverket möjliggör att enhetlig och entydig terminologi kan återanvändas i olika it-stöd som en ”röd tråd”, bland annat:</a:t>
            </a:r>
          </a:p>
          <a:p>
            <a:pPr marL="0" indent="0">
              <a:buNone/>
            </a:pPr>
            <a:endParaRPr lang="sv-SE" sz="1800"/>
          </a:p>
          <a:p>
            <a:r>
              <a:rPr lang="sv-SE" sz="1800"/>
              <a:t>1177.se, redaktionssidor</a:t>
            </a:r>
          </a:p>
          <a:p>
            <a:r>
              <a:rPr lang="sv-SE" sz="1800"/>
              <a:t>Hitta vård</a:t>
            </a:r>
          </a:p>
          <a:p>
            <a:r>
              <a:rPr lang="sv-SE" sz="1800"/>
              <a:t>Elektronisk remiss</a:t>
            </a:r>
          </a:p>
          <a:p>
            <a:r>
              <a:rPr lang="sv-SE" sz="1800"/>
              <a:t>Nationellt Kliniskt Kunskapsstöd (NKK)</a:t>
            </a:r>
          </a:p>
          <a:p>
            <a:r>
              <a:rPr lang="sv-SE" sz="1800"/>
              <a:t>Tidbokning</a:t>
            </a:r>
          </a:p>
          <a:p>
            <a:r>
              <a:rPr lang="sv-SE" sz="1800"/>
              <a:t>Symptomguiden</a:t>
            </a:r>
          </a:p>
          <a:p>
            <a:r>
              <a:rPr lang="sv-SE" sz="1800"/>
              <a:t>med flera …</a:t>
            </a:r>
          </a:p>
        </p:txBody>
      </p:sp>
    </p:spTree>
    <p:extLst>
      <p:ext uri="{BB962C8B-B14F-4D97-AF65-F5344CB8AC3E}">
        <p14:creationId xmlns:p14="http://schemas.microsoft.com/office/powerpoint/2010/main" val="17116980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99915AF-6A40-489B-823B-DFD5FDA21256}"/>
              </a:ext>
            </a:extLst>
          </p:cNvPr>
          <p:cNvSpPr>
            <a:spLocks noGrp="1"/>
          </p:cNvSpPr>
          <p:nvPr>
            <p:ph type="title"/>
          </p:nvPr>
        </p:nvSpPr>
        <p:spPr/>
        <p:txBody>
          <a:bodyPr/>
          <a:lstStyle/>
          <a:p>
            <a:r>
              <a:rPr lang="sv-SE"/>
              <a:t>Snomed CT exempel</a:t>
            </a:r>
          </a:p>
        </p:txBody>
      </p:sp>
      <p:pic>
        <p:nvPicPr>
          <p:cNvPr id="4" name="Bildobjekt 3">
            <a:extLst>
              <a:ext uri="{FF2B5EF4-FFF2-40B4-BE49-F238E27FC236}">
                <a16:creationId xmlns:a16="http://schemas.microsoft.com/office/drawing/2014/main" id="{9B8DA94A-F10A-4E29-B441-3A67ECA70C57}"/>
              </a:ext>
            </a:extLst>
          </p:cNvPr>
          <p:cNvPicPr>
            <a:picLocks noChangeAspect="1"/>
          </p:cNvPicPr>
          <p:nvPr/>
        </p:nvPicPr>
        <p:blipFill>
          <a:blip r:embed="rId2"/>
          <a:stretch>
            <a:fillRect/>
          </a:stretch>
        </p:blipFill>
        <p:spPr>
          <a:xfrm>
            <a:off x="1733041" y="1385526"/>
            <a:ext cx="4096322" cy="5172797"/>
          </a:xfrm>
          <a:prstGeom prst="rect">
            <a:avLst/>
          </a:prstGeom>
          <a:ln>
            <a:solidFill>
              <a:schemeClr val="accent1"/>
            </a:solidFill>
          </a:ln>
        </p:spPr>
      </p:pic>
      <p:pic>
        <p:nvPicPr>
          <p:cNvPr id="6" name="Bildobjekt 5">
            <a:extLst>
              <a:ext uri="{FF2B5EF4-FFF2-40B4-BE49-F238E27FC236}">
                <a16:creationId xmlns:a16="http://schemas.microsoft.com/office/drawing/2014/main" id="{57E1C8CF-91C4-43F4-B496-BE9BE08BA99D}"/>
              </a:ext>
            </a:extLst>
          </p:cNvPr>
          <p:cNvPicPr>
            <a:picLocks noChangeAspect="1"/>
          </p:cNvPicPr>
          <p:nvPr/>
        </p:nvPicPr>
        <p:blipFill>
          <a:blip r:embed="rId3"/>
          <a:stretch>
            <a:fillRect/>
          </a:stretch>
        </p:blipFill>
        <p:spPr>
          <a:xfrm>
            <a:off x="7258112" y="1242631"/>
            <a:ext cx="3200847" cy="5315692"/>
          </a:xfrm>
          <a:prstGeom prst="rect">
            <a:avLst/>
          </a:prstGeom>
          <a:ln>
            <a:solidFill>
              <a:schemeClr val="accent1"/>
            </a:solidFill>
          </a:ln>
        </p:spPr>
      </p:pic>
    </p:spTree>
    <p:extLst>
      <p:ext uri="{BB962C8B-B14F-4D97-AF65-F5344CB8AC3E}">
        <p14:creationId xmlns:p14="http://schemas.microsoft.com/office/powerpoint/2010/main" val="2572332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FBEE080-43FF-4CE9-880C-4CB71CB78EBF}"/>
              </a:ext>
            </a:extLst>
          </p:cNvPr>
          <p:cNvSpPr>
            <a:spLocks noGrp="1"/>
          </p:cNvSpPr>
          <p:nvPr>
            <p:ph type="title"/>
          </p:nvPr>
        </p:nvSpPr>
        <p:spPr/>
        <p:txBody>
          <a:bodyPr/>
          <a:lstStyle/>
          <a:p>
            <a:r>
              <a:rPr lang="sv-SE"/>
              <a:t>Snomed CT</a:t>
            </a:r>
          </a:p>
        </p:txBody>
      </p:sp>
      <p:sp>
        <p:nvSpPr>
          <p:cNvPr id="3" name="Platshållare för innehåll 2">
            <a:extLst>
              <a:ext uri="{FF2B5EF4-FFF2-40B4-BE49-F238E27FC236}">
                <a16:creationId xmlns:a16="http://schemas.microsoft.com/office/drawing/2014/main" id="{1FC6715A-AC09-454B-A8F6-BC2A9BCCB0FC}"/>
              </a:ext>
            </a:extLst>
          </p:cNvPr>
          <p:cNvSpPr>
            <a:spLocks noGrp="1"/>
          </p:cNvSpPr>
          <p:nvPr>
            <p:ph idx="1"/>
          </p:nvPr>
        </p:nvSpPr>
        <p:spPr>
          <a:xfrm>
            <a:off x="922866" y="1833563"/>
            <a:ext cx="10346267" cy="3952875"/>
          </a:xfrm>
        </p:spPr>
        <p:txBody>
          <a:bodyPr/>
          <a:lstStyle/>
          <a:p>
            <a:r>
              <a:rPr lang="sv-SE" sz="2000" b="0" i="0">
                <a:solidFill>
                  <a:srgbClr val="262626"/>
                </a:solidFill>
                <a:effectLst/>
              </a:rPr>
              <a:t>Snomed CT är ett internationellt begreppssystem som är utvecklat för att användas i elektroniska informationssystem och är översatt till svenska. Snomed CT syftar till att göra den kliniska dokumentationen inom hälso- och sjukvård enhetlig, entydig och ändamålsenlig </a:t>
            </a:r>
            <a:r>
              <a:rPr lang="sv-SE" sz="1800" b="0" i="0">
                <a:solidFill>
                  <a:srgbClr val="262626"/>
                </a:solidFill>
                <a:effectLst/>
              </a:rPr>
              <a:t>(Socialstyrelsen)</a:t>
            </a:r>
          </a:p>
          <a:p>
            <a:endParaRPr lang="sv-SE" sz="1800">
              <a:hlinkClick r:id="rId2"/>
            </a:endParaRPr>
          </a:p>
          <a:p>
            <a:r>
              <a:rPr lang="sv-SE" sz="2000">
                <a:hlinkClick r:id="rId2"/>
              </a:rPr>
              <a:t>https://browser.ihtsdotools.org/</a:t>
            </a:r>
            <a:r>
              <a:rPr lang="sv-SE" sz="2000"/>
              <a:t>  </a:t>
            </a:r>
            <a:r>
              <a:rPr lang="sv-SE" sz="1800"/>
              <a:t>(Swedish edition)</a:t>
            </a:r>
          </a:p>
          <a:p>
            <a:endParaRPr lang="sv-SE" sz="1800"/>
          </a:p>
          <a:p>
            <a:r>
              <a:rPr lang="sv-SE" sz="2000"/>
              <a:t>Urval vårdtjänster – vårdtjänstkodverket </a:t>
            </a:r>
          </a:p>
        </p:txBody>
      </p:sp>
    </p:spTree>
    <p:extLst>
      <p:ext uri="{BB962C8B-B14F-4D97-AF65-F5344CB8AC3E}">
        <p14:creationId xmlns:p14="http://schemas.microsoft.com/office/powerpoint/2010/main" val="14184719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58CC1386-BC2A-4352-9E28-2C92E1561813}"/>
              </a:ext>
            </a:extLst>
          </p:cNvPr>
          <p:cNvSpPr>
            <a:spLocks noGrp="1"/>
          </p:cNvSpPr>
          <p:nvPr>
            <p:ph type="title"/>
          </p:nvPr>
        </p:nvSpPr>
        <p:spPr/>
        <p:txBody>
          <a:bodyPr/>
          <a:lstStyle/>
          <a:p>
            <a:r>
              <a:rPr lang="sv-SE"/>
              <a:t>1177 redaktionssidor</a:t>
            </a:r>
          </a:p>
        </p:txBody>
      </p:sp>
      <p:pic>
        <p:nvPicPr>
          <p:cNvPr id="4" name="Platshållare för innehåll 4">
            <a:extLst>
              <a:ext uri="{FF2B5EF4-FFF2-40B4-BE49-F238E27FC236}">
                <a16:creationId xmlns:a16="http://schemas.microsoft.com/office/drawing/2014/main" id="{6B717198-2389-4D51-9FC6-57AEC6472C85}"/>
              </a:ext>
            </a:extLst>
          </p:cNvPr>
          <p:cNvPicPr>
            <a:picLocks noChangeAspect="1"/>
          </p:cNvPicPr>
          <p:nvPr/>
        </p:nvPicPr>
        <p:blipFill>
          <a:blip r:embed="rId2"/>
          <a:stretch>
            <a:fillRect/>
          </a:stretch>
        </p:blipFill>
        <p:spPr>
          <a:xfrm>
            <a:off x="3658866" y="1250819"/>
            <a:ext cx="4798067" cy="1891003"/>
          </a:xfrm>
          <a:prstGeom prst="rect">
            <a:avLst/>
          </a:prstGeom>
          <a:ln>
            <a:solidFill>
              <a:schemeClr val="accent1"/>
            </a:solidFill>
          </a:ln>
        </p:spPr>
      </p:pic>
      <p:pic>
        <p:nvPicPr>
          <p:cNvPr id="5" name="Platshållare för innehåll 4">
            <a:extLst>
              <a:ext uri="{FF2B5EF4-FFF2-40B4-BE49-F238E27FC236}">
                <a16:creationId xmlns:a16="http://schemas.microsoft.com/office/drawing/2014/main" id="{63134CD4-8EF9-4E25-9617-88027003AAA6}"/>
              </a:ext>
            </a:extLst>
          </p:cNvPr>
          <p:cNvPicPr>
            <a:picLocks noChangeAspect="1"/>
          </p:cNvPicPr>
          <p:nvPr/>
        </p:nvPicPr>
        <p:blipFill>
          <a:blip r:embed="rId3"/>
          <a:stretch>
            <a:fillRect/>
          </a:stretch>
        </p:blipFill>
        <p:spPr>
          <a:xfrm>
            <a:off x="3658867" y="3222003"/>
            <a:ext cx="4798068" cy="3555869"/>
          </a:xfrm>
          <a:prstGeom prst="rect">
            <a:avLst/>
          </a:prstGeom>
          <a:ln>
            <a:solidFill>
              <a:schemeClr val="accent1"/>
            </a:solidFill>
          </a:ln>
        </p:spPr>
      </p:pic>
      <p:sp>
        <p:nvSpPr>
          <p:cNvPr id="7" name="textruta 6">
            <a:extLst>
              <a:ext uri="{FF2B5EF4-FFF2-40B4-BE49-F238E27FC236}">
                <a16:creationId xmlns:a16="http://schemas.microsoft.com/office/drawing/2014/main" id="{27E05DA7-D7D2-4B35-A649-A65F9D3B2511}"/>
              </a:ext>
            </a:extLst>
          </p:cNvPr>
          <p:cNvSpPr txBox="1"/>
          <p:nvPr/>
        </p:nvSpPr>
        <p:spPr>
          <a:xfrm>
            <a:off x="123825" y="5865545"/>
            <a:ext cx="1933575" cy="646331"/>
          </a:xfrm>
          <a:prstGeom prst="rect">
            <a:avLst/>
          </a:prstGeom>
          <a:noFill/>
        </p:spPr>
        <p:txBody>
          <a:bodyPr wrap="square">
            <a:spAutoFit/>
          </a:bodyPr>
          <a:lstStyle/>
          <a:p>
            <a:r>
              <a:rPr lang="sv-SE" sz="900">
                <a:hlinkClick r:id="rId4"/>
              </a:rPr>
              <a:t>https://www.1177.se/Uppsala-lan/behandling--hjalpmedel/vaccinationer/vaccination-mot-tbe/</a:t>
            </a:r>
            <a:r>
              <a:rPr lang="sv-SE" sz="900"/>
              <a:t> </a:t>
            </a:r>
          </a:p>
        </p:txBody>
      </p:sp>
    </p:spTree>
    <p:extLst>
      <p:ext uri="{BB962C8B-B14F-4D97-AF65-F5344CB8AC3E}">
        <p14:creationId xmlns:p14="http://schemas.microsoft.com/office/powerpoint/2010/main" val="3096537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A693E621-9C78-4DB3-836F-5A47756631E3}"/>
              </a:ext>
            </a:extLst>
          </p:cNvPr>
          <p:cNvSpPr>
            <a:spLocks noGrp="1"/>
          </p:cNvSpPr>
          <p:nvPr>
            <p:ph type="title"/>
          </p:nvPr>
        </p:nvSpPr>
        <p:spPr/>
        <p:txBody>
          <a:bodyPr/>
          <a:lstStyle/>
          <a:p>
            <a:r>
              <a:rPr lang="sv-SE"/>
              <a:t>Hitta vård</a:t>
            </a:r>
          </a:p>
        </p:txBody>
      </p:sp>
      <p:pic>
        <p:nvPicPr>
          <p:cNvPr id="4" name="Platshållare för innehåll 4">
            <a:extLst>
              <a:ext uri="{FF2B5EF4-FFF2-40B4-BE49-F238E27FC236}">
                <a16:creationId xmlns:a16="http://schemas.microsoft.com/office/drawing/2014/main" id="{48784B0E-515C-4298-A524-9CB78CAAD497}"/>
              </a:ext>
            </a:extLst>
          </p:cNvPr>
          <p:cNvPicPr>
            <a:picLocks noChangeAspect="1"/>
          </p:cNvPicPr>
          <p:nvPr/>
        </p:nvPicPr>
        <p:blipFill>
          <a:blip r:embed="rId2"/>
          <a:stretch>
            <a:fillRect/>
          </a:stretch>
        </p:blipFill>
        <p:spPr>
          <a:xfrm>
            <a:off x="1617164" y="1638300"/>
            <a:ext cx="8916397" cy="4432300"/>
          </a:xfrm>
          <a:prstGeom prst="rect">
            <a:avLst/>
          </a:prstGeom>
          <a:ln>
            <a:solidFill>
              <a:schemeClr val="accent1"/>
            </a:solidFill>
          </a:ln>
        </p:spPr>
      </p:pic>
      <p:sp>
        <p:nvSpPr>
          <p:cNvPr id="6" name="textruta 5">
            <a:extLst>
              <a:ext uri="{FF2B5EF4-FFF2-40B4-BE49-F238E27FC236}">
                <a16:creationId xmlns:a16="http://schemas.microsoft.com/office/drawing/2014/main" id="{7A2B7BC1-BF72-4DFA-899F-BDAFF280442F}"/>
              </a:ext>
            </a:extLst>
          </p:cNvPr>
          <p:cNvSpPr txBox="1"/>
          <p:nvPr/>
        </p:nvSpPr>
        <p:spPr>
          <a:xfrm>
            <a:off x="333375" y="6188711"/>
            <a:ext cx="2143125" cy="230832"/>
          </a:xfrm>
          <a:prstGeom prst="rect">
            <a:avLst/>
          </a:prstGeom>
          <a:noFill/>
        </p:spPr>
        <p:txBody>
          <a:bodyPr wrap="square">
            <a:spAutoFit/>
          </a:bodyPr>
          <a:lstStyle/>
          <a:p>
            <a:r>
              <a:rPr lang="sv-SE" sz="900">
                <a:hlinkClick r:id="rId3"/>
              </a:rPr>
              <a:t>https://www.1177.se/hitta-vard/</a:t>
            </a:r>
            <a:r>
              <a:rPr lang="sv-SE" sz="900"/>
              <a:t> </a:t>
            </a:r>
          </a:p>
        </p:txBody>
      </p:sp>
    </p:spTree>
    <p:extLst>
      <p:ext uri="{BB962C8B-B14F-4D97-AF65-F5344CB8AC3E}">
        <p14:creationId xmlns:p14="http://schemas.microsoft.com/office/powerpoint/2010/main" val="4270140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41522CA-14F8-4AD0-8932-1FFE4FD8A6FF}"/>
              </a:ext>
            </a:extLst>
          </p:cNvPr>
          <p:cNvSpPr>
            <a:spLocks noGrp="1"/>
          </p:cNvSpPr>
          <p:nvPr>
            <p:ph type="title"/>
          </p:nvPr>
        </p:nvSpPr>
        <p:spPr>
          <a:xfrm>
            <a:off x="904874" y="2548890"/>
            <a:ext cx="7720965" cy="1874520"/>
          </a:xfrm>
        </p:spPr>
        <p:txBody>
          <a:bodyPr/>
          <a:lstStyle/>
          <a:p>
            <a:r>
              <a:rPr lang="x-none">
                <a:hlinkClick r:id="rId2"/>
              </a:rPr>
              <a:t>Utbud - Exempel på scenario</a:t>
            </a:r>
            <a:br>
              <a:rPr lang="x-none"/>
            </a:br>
            <a:endParaRPr lang="sv-SE"/>
          </a:p>
        </p:txBody>
      </p:sp>
    </p:spTree>
    <p:extLst>
      <p:ext uri="{BB962C8B-B14F-4D97-AF65-F5344CB8AC3E}">
        <p14:creationId xmlns:p14="http://schemas.microsoft.com/office/powerpoint/2010/main" val="1151129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3A42B01D-29DC-48F5-8D76-2B6DD9BF984E}"/>
              </a:ext>
            </a:extLst>
          </p:cNvPr>
          <p:cNvSpPr>
            <a:spLocks noGrp="1"/>
          </p:cNvSpPr>
          <p:nvPr>
            <p:ph type="title"/>
          </p:nvPr>
        </p:nvSpPr>
        <p:spPr>
          <a:xfrm>
            <a:off x="922867" y="669288"/>
            <a:ext cx="10346267" cy="524318"/>
          </a:xfrm>
        </p:spPr>
        <p:txBody>
          <a:bodyPr/>
          <a:lstStyle/>
          <a:p>
            <a:r>
              <a:rPr lang="sv-SE"/>
              <a:t>Elektronisk remiss</a:t>
            </a:r>
          </a:p>
        </p:txBody>
      </p:sp>
      <p:pic>
        <p:nvPicPr>
          <p:cNvPr id="4" name="Bildobjekt 3">
            <a:extLst>
              <a:ext uri="{FF2B5EF4-FFF2-40B4-BE49-F238E27FC236}">
                <a16:creationId xmlns:a16="http://schemas.microsoft.com/office/drawing/2014/main" id="{B21E518B-5E46-4475-948D-3B1864567F2D}"/>
              </a:ext>
            </a:extLst>
          </p:cNvPr>
          <p:cNvPicPr>
            <a:picLocks noChangeAspect="1"/>
          </p:cNvPicPr>
          <p:nvPr/>
        </p:nvPicPr>
        <p:blipFill>
          <a:blip r:embed="rId2"/>
          <a:stretch>
            <a:fillRect/>
          </a:stretch>
        </p:blipFill>
        <p:spPr>
          <a:xfrm>
            <a:off x="706819" y="1380813"/>
            <a:ext cx="2910480" cy="2540706"/>
          </a:xfrm>
          <a:prstGeom prst="rect">
            <a:avLst/>
          </a:prstGeom>
        </p:spPr>
      </p:pic>
      <p:pic>
        <p:nvPicPr>
          <p:cNvPr id="5" name="Bildobjekt 4">
            <a:extLst>
              <a:ext uri="{FF2B5EF4-FFF2-40B4-BE49-F238E27FC236}">
                <a16:creationId xmlns:a16="http://schemas.microsoft.com/office/drawing/2014/main" id="{CB3F5F6F-B39B-4417-B082-4A07DEEE8300}"/>
              </a:ext>
            </a:extLst>
          </p:cNvPr>
          <p:cNvPicPr>
            <a:picLocks noChangeAspect="1"/>
          </p:cNvPicPr>
          <p:nvPr/>
        </p:nvPicPr>
        <p:blipFill>
          <a:blip r:embed="rId3"/>
          <a:stretch>
            <a:fillRect/>
          </a:stretch>
        </p:blipFill>
        <p:spPr>
          <a:xfrm>
            <a:off x="4054339" y="1380812"/>
            <a:ext cx="2910480" cy="2540706"/>
          </a:xfrm>
          <a:prstGeom prst="rect">
            <a:avLst/>
          </a:prstGeom>
        </p:spPr>
      </p:pic>
      <p:sp>
        <p:nvSpPr>
          <p:cNvPr id="6" name="Pil: höger 5">
            <a:extLst>
              <a:ext uri="{FF2B5EF4-FFF2-40B4-BE49-F238E27FC236}">
                <a16:creationId xmlns:a16="http://schemas.microsoft.com/office/drawing/2014/main" id="{DDEA6429-2040-486B-B3E1-769AFF962180}"/>
              </a:ext>
            </a:extLst>
          </p:cNvPr>
          <p:cNvSpPr/>
          <p:nvPr/>
        </p:nvSpPr>
        <p:spPr>
          <a:xfrm>
            <a:off x="3737153" y="2539727"/>
            <a:ext cx="197332" cy="2228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Pil: höger 6">
            <a:extLst>
              <a:ext uri="{FF2B5EF4-FFF2-40B4-BE49-F238E27FC236}">
                <a16:creationId xmlns:a16="http://schemas.microsoft.com/office/drawing/2014/main" id="{D3D9C730-3E45-48D6-9E10-1D561E875DDB}"/>
              </a:ext>
            </a:extLst>
          </p:cNvPr>
          <p:cNvSpPr/>
          <p:nvPr/>
        </p:nvSpPr>
        <p:spPr>
          <a:xfrm>
            <a:off x="7084673" y="2539726"/>
            <a:ext cx="197332" cy="2228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objekt 7">
            <a:extLst>
              <a:ext uri="{FF2B5EF4-FFF2-40B4-BE49-F238E27FC236}">
                <a16:creationId xmlns:a16="http://schemas.microsoft.com/office/drawing/2014/main" id="{DDF9DCF6-E5BB-4C46-AFB3-28709A60038F}"/>
              </a:ext>
            </a:extLst>
          </p:cNvPr>
          <p:cNvPicPr>
            <a:picLocks noChangeAspect="1"/>
          </p:cNvPicPr>
          <p:nvPr/>
        </p:nvPicPr>
        <p:blipFill>
          <a:blip r:embed="rId4"/>
          <a:stretch>
            <a:fillRect/>
          </a:stretch>
        </p:blipFill>
        <p:spPr>
          <a:xfrm>
            <a:off x="706819" y="4108725"/>
            <a:ext cx="2910480" cy="2540706"/>
          </a:xfrm>
          <a:prstGeom prst="rect">
            <a:avLst/>
          </a:prstGeom>
        </p:spPr>
      </p:pic>
      <p:sp>
        <p:nvSpPr>
          <p:cNvPr id="9" name="Pil: höger 8">
            <a:extLst>
              <a:ext uri="{FF2B5EF4-FFF2-40B4-BE49-F238E27FC236}">
                <a16:creationId xmlns:a16="http://schemas.microsoft.com/office/drawing/2014/main" id="{DA2EFE83-7501-4A70-901E-B9B249D79F51}"/>
              </a:ext>
            </a:extLst>
          </p:cNvPr>
          <p:cNvSpPr/>
          <p:nvPr/>
        </p:nvSpPr>
        <p:spPr>
          <a:xfrm>
            <a:off x="10432193" y="2542796"/>
            <a:ext cx="185405" cy="2198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44BAC8F5-2605-4401-98AC-066A224D5D27}"/>
              </a:ext>
            </a:extLst>
          </p:cNvPr>
          <p:cNvPicPr>
            <a:picLocks noChangeAspect="1"/>
          </p:cNvPicPr>
          <p:nvPr/>
        </p:nvPicPr>
        <p:blipFill>
          <a:blip r:embed="rId4"/>
          <a:stretch>
            <a:fillRect/>
          </a:stretch>
        </p:blipFill>
        <p:spPr>
          <a:xfrm>
            <a:off x="7400280" y="1380813"/>
            <a:ext cx="2910479" cy="2540706"/>
          </a:xfrm>
          <a:prstGeom prst="rect">
            <a:avLst/>
          </a:prstGeom>
        </p:spPr>
      </p:pic>
      <p:sp>
        <p:nvSpPr>
          <p:cNvPr id="11" name="Pil: höger 10">
            <a:extLst>
              <a:ext uri="{FF2B5EF4-FFF2-40B4-BE49-F238E27FC236}">
                <a16:creationId xmlns:a16="http://schemas.microsoft.com/office/drawing/2014/main" id="{FAD036AE-9EE0-4F46-A8F9-E199F4CD5CCF}"/>
              </a:ext>
            </a:extLst>
          </p:cNvPr>
          <p:cNvSpPr/>
          <p:nvPr/>
        </p:nvSpPr>
        <p:spPr>
          <a:xfrm>
            <a:off x="3681415" y="5267639"/>
            <a:ext cx="197332" cy="2228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2" name="Bildobjekt 11">
            <a:extLst>
              <a:ext uri="{FF2B5EF4-FFF2-40B4-BE49-F238E27FC236}">
                <a16:creationId xmlns:a16="http://schemas.microsoft.com/office/drawing/2014/main" id="{83B93AF0-7A44-4086-8BC2-C08DAA34D960}"/>
              </a:ext>
            </a:extLst>
          </p:cNvPr>
          <p:cNvPicPr>
            <a:picLocks noChangeAspect="1"/>
          </p:cNvPicPr>
          <p:nvPr/>
        </p:nvPicPr>
        <p:blipFill>
          <a:blip r:embed="rId5"/>
          <a:stretch>
            <a:fillRect/>
          </a:stretch>
        </p:blipFill>
        <p:spPr>
          <a:xfrm>
            <a:off x="4049519" y="4108722"/>
            <a:ext cx="2910482" cy="2540707"/>
          </a:xfrm>
          <a:prstGeom prst="rect">
            <a:avLst/>
          </a:prstGeom>
        </p:spPr>
      </p:pic>
    </p:spTree>
    <p:extLst>
      <p:ext uri="{BB962C8B-B14F-4D97-AF65-F5344CB8AC3E}">
        <p14:creationId xmlns:p14="http://schemas.microsoft.com/office/powerpoint/2010/main" val="24542959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434FC264-9A82-4AA8-9AAF-385881EF594D}"/>
              </a:ext>
            </a:extLst>
          </p:cNvPr>
          <p:cNvSpPr>
            <a:spLocks noGrp="1"/>
          </p:cNvSpPr>
          <p:nvPr>
            <p:ph type="title"/>
          </p:nvPr>
        </p:nvSpPr>
        <p:spPr>
          <a:xfrm>
            <a:off x="228600" y="669287"/>
            <a:ext cx="2962276" cy="2254887"/>
          </a:xfrm>
        </p:spPr>
        <p:txBody>
          <a:bodyPr/>
          <a:lstStyle/>
          <a:p>
            <a:r>
              <a:rPr lang="sv-SE"/>
              <a:t>Nationellt kliniskt kunskapsstöd</a:t>
            </a:r>
          </a:p>
        </p:txBody>
      </p:sp>
      <p:sp>
        <p:nvSpPr>
          <p:cNvPr id="5" name="textruta 4">
            <a:extLst>
              <a:ext uri="{FF2B5EF4-FFF2-40B4-BE49-F238E27FC236}">
                <a16:creationId xmlns:a16="http://schemas.microsoft.com/office/drawing/2014/main" id="{9D47147B-FEC4-41B9-BD27-C6700FCA0500}"/>
              </a:ext>
            </a:extLst>
          </p:cNvPr>
          <p:cNvSpPr txBox="1"/>
          <p:nvPr/>
        </p:nvSpPr>
        <p:spPr>
          <a:xfrm>
            <a:off x="228600" y="5588547"/>
            <a:ext cx="1952625" cy="830997"/>
          </a:xfrm>
          <a:prstGeom prst="rect">
            <a:avLst/>
          </a:prstGeom>
          <a:noFill/>
        </p:spPr>
        <p:txBody>
          <a:bodyPr wrap="square">
            <a:spAutoFit/>
          </a:bodyPr>
          <a:lstStyle/>
          <a:p>
            <a:r>
              <a:rPr lang="sv-SE" sz="800">
                <a:hlinkClick r:id="rId2"/>
              </a:rPr>
              <a:t>https://www.nationelltklinisktkunskapsstod.se/kunskapsstod/kliniskakunskapsstod/?uuid=23d46058-1474-4cd5-ba23-bf77d2403d57&amp;selectionCode=profession_primarvard</a:t>
            </a:r>
            <a:r>
              <a:rPr lang="sv-SE" sz="800"/>
              <a:t> </a:t>
            </a:r>
          </a:p>
        </p:txBody>
      </p:sp>
      <p:pic>
        <p:nvPicPr>
          <p:cNvPr id="7" name="Bildobjekt 6">
            <a:extLst>
              <a:ext uri="{FF2B5EF4-FFF2-40B4-BE49-F238E27FC236}">
                <a16:creationId xmlns:a16="http://schemas.microsoft.com/office/drawing/2014/main" id="{C83159ED-3FC4-4588-B2D5-9E1996B7E3CD}"/>
              </a:ext>
            </a:extLst>
          </p:cNvPr>
          <p:cNvPicPr>
            <a:picLocks noChangeAspect="1"/>
          </p:cNvPicPr>
          <p:nvPr/>
        </p:nvPicPr>
        <p:blipFill>
          <a:blip r:embed="rId3"/>
          <a:stretch>
            <a:fillRect/>
          </a:stretch>
        </p:blipFill>
        <p:spPr>
          <a:xfrm>
            <a:off x="3957085" y="328180"/>
            <a:ext cx="7916380" cy="6201640"/>
          </a:xfrm>
          <a:prstGeom prst="rect">
            <a:avLst/>
          </a:prstGeom>
          <a:ln>
            <a:solidFill>
              <a:schemeClr val="accent1"/>
            </a:solidFill>
          </a:ln>
        </p:spPr>
      </p:pic>
    </p:spTree>
    <p:extLst>
      <p:ext uri="{BB962C8B-B14F-4D97-AF65-F5344CB8AC3E}">
        <p14:creationId xmlns:p14="http://schemas.microsoft.com/office/powerpoint/2010/main" val="13445218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9A6E18E0-3B10-4906-935D-D863161CA256}"/>
              </a:ext>
            </a:extLst>
          </p:cNvPr>
          <p:cNvPicPr>
            <a:picLocks noChangeAspect="1"/>
          </p:cNvPicPr>
          <p:nvPr/>
        </p:nvPicPr>
        <p:blipFill>
          <a:blip r:embed="rId2"/>
          <a:stretch>
            <a:fillRect/>
          </a:stretch>
        </p:blipFill>
        <p:spPr>
          <a:xfrm>
            <a:off x="4600575" y="0"/>
            <a:ext cx="4737919" cy="6858000"/>
          </a:xfrm>
          <a:prstGeom prst="rect">
            <a:avLst/>
          </a:prstGeom>
          <a:ln>
            <a:solidFill>
              <a:schemeClr val="accent1"/>
            </a:solidFill>
          </a:ln>
        </p:spPr>
      </p:pic>
      <p:sp>
        <p:nvSpPr>
          <p:cNvPr id="5" name="textruta 4">
            <a:extLst>
              <a:ext uri="{FF2B5EF4-FFF2-40B4-BE49-F238E27FC236}">
                <a16:creationId xmlns:a16="http://schemas.microsoft.com/office/drawing/2014/main" id="{AA693581-0CF6-4A44-846E-F3B13E3D9133}"/>
              </a:ext>
            </a:extLst>
          </p:cNvPr>
          <p:cNvSpPr txBox="1"/>
          <p:nvPr/>
        </p:nvSpPr>
        <p:spPr>
          <a:xfrm>
            <a:off x="838200" y="1800225"/>
            <a:ext cx="3409950" cy="984885"/>
          </a:xfrm>
          <a:prstGeom prst="rect">
            <a:avLst/>
          </a:prstGeom>
          <a:noFill/>
        </p:spPr>
        <p:txBody>
          <a:bodyPr wrap="square" lIns="0" tIns="0" rIns="0" bIns="0" rtlCol="0">
            <a:spAutoFit/>
          </a:bodyPr>
          <a:lstStyle/>
          <a:p>
            <a:pPr algn="l"/>
            <a:r>
              <a:rPr lang="sv-SE" sz="3200" b="1"/>
              <a:t>Status Utbudstjänsten</a:t>
            </a:r>
          </a:p>
        </p:txBody>
      </p:sp>
    </p:spTree>
    <p:extLst>
      <p:ext uri="{BB962C8B-B14F-4D97-AF65-F5344CB8AC3E}">
        <p14:creationId xmlns:p14="http://schemas.microsoft.com/office/powerpoint/2010/main" val="10269446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a:extLst>
              <a:ext uri="{FF2B5EF4-FFF2-40B4-BE49-F238E27FC236}">
                <a16:creationId xmlns:a16="http://schemas.microsoft.com/office/drawing/2014/main" id="{15DF93BD-3E80-4874-8C68-13A1C3214688}"/>
              </a:ext>
            </a:extLst>
          </p:cNvPr>
          <p:cNvSpPr>
            <a:spLocks noGrp="1"/>
          </p:cNvSpPr>
          <p:nvPr>
            <p:ph idx="1"/>
          </p:nvPr>
        </p:nvSpPr>
        <p:spPr>
          <a:xfrm>
            <a:off x="922867" y="1824038"/>
            <a:ext cx="10630958" cy="3952875"/>
          </a:xfrm>
        </p:spPr>
        <p:txBody>
          <a:bodyPr/>
          <a:lstStyle/>
          <a:p>
            <a:r>
              <a:rPr lang="sv-SE" sz="2400">
                <a:effectLst/>
                <a:latin typeface="Calibri" panose="020F0502020204030204" pitchFamily="34" charset="0"/>
                <a:ea typeface="Times New Roman" panose="02020603050405020304" pitchFamily="18" charset="0"/>
              </a:rPr>
              <a:t>Vilka är de största utmaningarna med att införa vårdtjänster i vårdens processer?</a:t>
            </a:r>
          </a:p>
          <a:p>
            <a:r>
              <a:rPr lang="sv-SE" sz="2400">
                <a:effectLst/>
                <a:latin typeface="Calibri" panose="020F0502020204030204" pitchFamily="34" charset="0"/>
                <a:ea typeface="Times New Roman" panose="02020603050405020304" pitchFamily="18" charset="0"/>
              </a:rPr>
              <a:t>Vilka bör samarbeta med att definiera respektive införa vårdtjänster?</a:t>
            </a:r>
          </a:p>
          <a:p>
            <a:r>
              <a:rPr lang="sv-SE" sz="2400">
                <a:effectLst/>
                <a:latin typeface="Calibri" panose="020F0502020204030204" pitchFamily="34" charset="0"/>
                <a:ea typeface="Times New Roman" panose="02020603050405020304" pitchFamily="18" charset="0"/>
              </a:rPr>
              <a:t>Vilka delar/områden är lämpliga att börja med? Vilka kan/bör vänta?</a:t>
            </a:r>
          </a:p>
          <a:p>
            <a:r>
              <a:rPr lang="sv-SE" sz="2400">
                <a:effectLst/>
                <a:latin typeface="Calibri" panose="020F0502020204030204" pitchFamily="34" charset="0"/>
                <a:ea typeface="Times New Roman" panose="02020603050405020304" pitchFamily="18" charset="0"/>
              </a:rPr>
              <a:t>Hur förhåller sig ett nytt kodverk för vårdtjänster till existerande kodverk?</a:t>
            </a:r>
            <a:endParaRPr lang="sv-SE" sz="2400">
              <a:latin typeface="Calibri" panose="020F0502020204030204" pitchFamily="34" charset="0"/>
              <a:ea typeface="Times New Roman" panose="02020603050405020304" pitchFamily="18" charset="0"/>
            </a:endParaRPr>
          </a:p>
          <a:p>
            <a:r>
              <a:rPr lang="sv-SE" sz="2400">
                <a:effectLst/>
                <a:latin typeface="Calibri" panose="020F0502020204030204" pitchFamily="34" charset="0"/>
                <a:ea typeface="Times New Roman" panose="02020603050405020304" pitchFamily="18" charset="0"/>
              </a:rPr>
              <a:t>Hur kan staten och EHM bidra till nationell samordning?</a:t>
            </a:r>
            <a:endParaRPr lang="sv-SE" sz="2400">
              <a:latin typeface="Calibri" panose="020F0502020204030204" pitchFamily="34" charset="0"/>
              <a:ea typeface="Times New Roman" panose="02020603050405020304" pitchFamily="18" charset="0"/>
            </a:endParaRPr>
          </a:p>
          <a:p>
            <a:endParaRPr lang="sv-SE" sz="1800"/>
          </a:p>
        </p:txBody>
      </p:sp>
      <p:sp>
        <p:nvSpPr>
          <p:cNvPr id="3" name="Rubrik 2">
            <a:extLst>
              <a:ext uri="{FF2B5EF4-FFF2-40B4-BE49-F238E27FC236}">
                <a16:creationId xmlns:a16="http://schemas.microsoft.com/office/drawing/2014/main" id="{B8106F35-D54C-4C7F-A09F-E32AED04E758}"/>
              </a:ext>
            </a:extLst>
          </p:cNvPr>
          <p:cNvSpPr>
            <a:spLocks noGrp="1"/>
          </p:cNvSpPr>
          <p:nvPr>
            <p:ph type="title"/>
          </p:nvPr>
        </p:nvSpPr>
        <p:spPr/>
        <p:txBody>
          <a:bodyPr/>
          <a:lstStyle/>
          <a:p>
            <a:r>
              <a:rPr lang="sv-SE"/>
              <a:t>Frågor</a:t>
            </a:r>
          </a:p>
        </p:txBody>
      </p:sp>
    </p:spTree>
    <p:extLst>
      <p:ext uri="{BB962C8B-B14F-4D97-AF65-F5344CB8AC3E}">
        <p14:creationId xmlns:p14="http://schemas.microsoft.com/office/powerpoint/2010/main" val="38941470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a:extLst>
              <a:ext uri="{FF2B5EF4-FFF2-40B4-BE49-F238E27FC236}">
                <a16:creationId xmlns:a16="http://schemas.microsoft.com/office/drawing/2014/main" id="{0EB80869-C883-4909-A4FA-29D904BB16E7}"/>
              </a:ext>
            </a:extLst>
          </p:cNvPr>
          <p:cNvSpPr>
            <a:spLocks noGrp="1"/>
          </p:cNvSpPr>
          <p:nvPr>
            <p:ph idx="1"/>
          </p:nvPr>
        </p:nvSpPr>
        <p:spPr>
          <a:xfrm>
            <a:off x="922867" y="1824038"/>
            <a:ext cx="11107208" cy="3952875"/>
          </a:xfrm>
        </p:spPr>
        <p:txBody>
          <a:bodyPr/>
          <a:lstStyle/>
          <a:p>
            <a:pPr marL="342900" lvl="0" indent="-342900">
              <a:buFont typeface="Symbol" panose="05050102010706020507" pitchFamily="18" charset="2"/>
              <a:buChar char=""/>
            </a:pPr>
            <a:r>
              <a:rPr lang="sv-SE" sz="2400">
                <a:effectLst/>
                <a:latin typeface="Calibri" panose="020F0502020204030204" pitchFamily="34" charset="0"/>
                <a:ea typeface="Times New Roman" panose="02020603050405020304" pitchFamily="18" charset="0"/>
              </a:rPr>
              <a:t>Vilka vinster ser Inera med att införa ett vårdtjänstkodverk? Vilka är de huvudsakliga användningsfallen?</a:t>
            </a:r>
            <a:endParaRPr lang="sv-SE" sz="240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sv-SE" sz="2400">
                <a:effectLst/>
                <a:latin typeface="Calibri" panose="020F0502020204030204" pitchFamily="34" charset="0"/>
                <a:ea typeface="Times New Roman" panose="02020603050405020304" pitchFamily="18" charset="0"/>
              </a:rPr>
              <a:t>Hur definieras vårdtjänst i kodverket byggt på Snomed CT? Och hur skiljer sig en vårdtjänst från en vårdaktivitet? </a:t>
            </a:r>
            <a:endParaRPr lang="sv-SE" sz="240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sv-SE" sz="2400">
                <a:effectLst/>
                <a:latin typeface="Calibri" panose="020F0502020204030204" pitchFamily="34" charset="0"/>
                <a:ea typeface="Times New Roman" panose="02020603050405020304" pitchFamily="18" charset="0"/>
              </a:rPr>
              <a:t>Hur förhåller sig vårdtjänster till verksamhetstyper?</a:t>
            </a:r>
            <a:endParaRPr lang="sv-SE" sz="240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sv-SE" sz="2400">
                <a:effectLst/>
                <a:latin typeface="Calibri" panose="020F0502020204030204" pitchFamily="34" charset="0"/>
                <a:ea typeface="Times New Roman" panose="02020603050405020304" pitchFamily="18" charset="0"/>
              </a:rPr>
              <a:t>Vilka utmaningar har Inera stött på i införandet/utrullningen av utbudstjänsten?</a:t>
            </a:r>
            <a:endParaRPr lang="sv-SE" sz="240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sv-SE" sz="2400">
                <a:effectLst/>
                <a:latin typeface="Calibri" panose="020F0502020204030204" pitchFamily="34" charset="0"/>
                <a:ea typeface="Times New Roman" panose="02020603050405020304" pitchFamily="18" charset="0"/>
              </a:rPr>
              <a:t>Vilka vårdområden kan anses redo för utrullning?</a:t>
            </a:r>
            <a:endParaRPr lang="sv-SE" sz="240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sv-SE" sz="2400">
                <a:effectLst/>
                <a:latin typeface="Calibri" panose="020F0502020204030204" pitchFamily="34" charset="0"/>
                <a:ea typeface="Times New Roman" panose="02020603050405020304" pitchFamily="18" charset="0"/>
              </a:rPr>
              <a:t>Vilken återkoppling har Inera fått från regioner, t ex vad gäller förändring av kodverket?</a:t>
            </a:r>
            <a:endParaRPr lang="sv-SE" sz="240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sv-SE" sz="2400">
                <a:effectLst/>
                <a:latin typeface="Calibri" panose="020F0502020204030204" pitchFamily="34" charset="0"/>
                <a:ea typeface="Times New Roman" panose="02020603050405020304" pitchFamily="18" charset="0"/>
              </a:rPr>
              <a:t>Vilket nationellt samarbete sker i dagsläget och på vilket sätt?</a:t>
            </a:r>
            <a:endParaRPr lang="sv-SE" sz="2400">
              <a:effectLst/>
              <a:latin typeface="Calibri" panose="020F0502020204030204" pitchFamily="34" charset="0"/>
              <a:ea typeface="Calibri" panose="020F0502020204030204" pitchFamily="34" charset="0"/>
            </a:endParaRPr>
          </a:p>
          <a:p>
            <a:endParaRPr lang="sv-SE"/>
          </a:p>
        </p:txBody>
      </p:sp>
      <p:sp>
        <p:nvSpPr>
          <p:cNvPr id="3" name="Rubrik 2">
            <a:extLst>
              <a:ext uri="{FF2B5EF4-FFF2-40B4-BE49-F238E27FC236}">
                <a16:creationId xmlns:a16="http://schemas.microsoft.com/office/drawing/2014/main" id="{D5FEF899-1742-4D9E-A522-964DF1E99FDA}"/>
              </a:ext>
            </a:extLst>
          </p:cNvPr>
          <p:cNvSpPr>
            <a:spLocks noGrp="1"/>
          </p:cNvSpPr>
          <p:nvPr>
            <p:ph type="title"/>
          </p:nvPr>
        </p:nvSpPr>
        <p:spPr/>
        <p:txBody>
          <a:bodyPr/>
          <a:lstStyle/>
          <a:p>
            <a:r>
              <a:rPr lang="sv-SE"/>
              <a:t>Frågor</a:t>
            </a:r>
          </a:p>
        </p:txBody>
      </p:sp>
    </p:spTree>
    <p:extLst>
      <p:ext uri="{BB962C8B-B14F-4D97-AF65-F5344CB8AC3E}">
        <p14:creationId xmlns:p14="http://schemas.microsoft.com/office/powerpoint/2010/main" val="29706924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derrubrik 3">
            <a:extLst>
              <a:ext uri="{FF2B5EF4-FFF2-40B4-BE49-F238E27FC236}">
                <a16:creationId xmlns:a16="http://schemas.microsoft.com/office/drawing/2014/main" id="{C3BFF663-9CF9-C894-FFDB-278F5111D9A8}"/>
              </a:ext>
            </a:extLst>
          </p:cNvPr>
          <p:cNvSpPr>
            <a:spLocks noGrp="1"/>
          </p:cNvSpPr>
          <p:nvPr>
            <p:ph type="subTitle" idx="1"/>
          </p:nvPr>
        </p:nvSpPr>
        <p:spPr/>
        <p:txBody>
          <a:bodyPr/>
          <a:lstStyle/>
          <a:p>
            <a:r>
              <a:rPr lang="sv-SE"/>
              <a:t>Vill du veta mera om </a:t>
            </a:r>
            <a:r>
              <a:rPr lang="sv-SE" err="1"/>
              <a:t>Inera</a:t>
            </a:r>
            <a:r>
              <a:rPr lang="sv-SE"/>
              <a:t>? </a:t>
            </a:r>
            <a:br>
              <a:rPr lang="sv-SE"/>
            </a:br>
            <a:r>
              <a:rPr lang="sv-SE"/>
              <a:t>Prenumerera på vårt nyhetsbrev </a:t>
            </a:r>
            <a:br>
              <a:rPr lang="sv-SE"/>
            </a:br>
            <a:r>
              <a:rPr lang="sv-SE">
                <a:hlinkClick r:id="rId3">
                  <a:extLst>
                    <a:ext uri="{A12FA001-AC4F-418D-AE19-62706E023703}">
                      <ahyp:hlinkClr xmlns:ahyp="http://schemas.microsoft.com/office/drawing/2018/hyperlinkcolor" val="tx"/>
                    </a:ext>
                  </a:extLst>
                </a:hlinkClick>
              </a:rPr>
              <a:t>Aktuellt från </a:t>
            </a:r>
            <a:r>
              <a:rPr lang="sv-SE" err="1">
                <a:hlinkClick r:id="rId3">
                  <a:extLst>
                    <a:ext uri="{A12FA001-AC4F-418D-AE19-62706E023703}">
                      <ahyp:hlinkClr xmlns:ahyp="http://schemas.microsoft.com/office/drawing/2018/hyperlinkcolor" val="tx"/>
                    </a:ext>
                  </a:extLst>
                </a:hlinkClick>
              </a:rPr>
              <a:t>Inera</a:t>
            </a:r>
            <a:r>
              <a:rPr lang="sv-SE">
                <a:hlinkClick r:id="rId3">
                  <a:extLst>
                    <a:ext uri="{A12FA001-AC4F-418D-AE19-62706E023703}">
                      <ahyp:hlinkClr xmlns:ahyp="http://schemas.microsoft.com/office/drawing/2018/hyperlinkcolor" val="tx"/>
                    </a:ext>
                  </a:extLst>
                </a:hlinkClick>
              </a:rPr>
              <a:t> </a:t>
            </a:r>
            <a:r>
              <a:rPr lang="sv-SE"/>
              <a:t>och följ oss </a:t>
            </a:r>
            <a:br>
              <a:rPr lang="sv-SE"/>
            </a:br>
            <a:r>
              <a:rPr lang="sv-SE"/>
              <a:t>på </a:t>
            </a:r>
            <a:r>
              <a:rPr lang="sv-SE">
                <a:hlinkClick r:id="rId4">
                  <a:extLst>
                    <a:ext uri="{A12FA001-AC4F-418D-AE19-62706E023703}">
                      <ahyp:hlinkClr xmlns:ahyp="http://schemas.microsoft.com/office/drawing/2018/hyperlinkcolor" val="tx"/>
                    </a:ext>
                  </a:extLst>
                </a:hlinkClick>
              </a:rPr>
              <a:t>Linkedin. </a:t>
            </a:r>
            <a:endParaRPr lang="sv-SE"/>
          </a:p>
          <a:p>
            <a:endParaRPr lang="sv-SE"/>
          </a:p>
        </p:txBody>
      </p:sp>
    </p:spTree>
    <p:extLst>
      <p:ext uri="{BB962C8B-B14F-4D97-AF65-F5344CB8AC3E}">
        <p14:creationId xmlns:p14="http://schemas.microsoft.com/office/powerpoint/2010/main" val="3253462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F94982-F96C-4D48-BEAF-7CD5F0C1F6E3}"/>
              </a:ext>
            </a:extLst>
          </p:cNvPr>
          <p:cNvSpPr>
            <a:spLocks noGrp="1"/>
          </p:cNvSpPr>
          <p:nvPr>
            <p:ph type="title"/>
          </p:nvPr>
        </p:nvSpPr>
        <p:spPr/>
        <p:txBody>
          <a:bodyPr/>
          <a:lstStyle/>
          <a:p>
            <a:r>
              <a:rPr lang="sv-SE"/>
              <a:t>Vad är Utbudstjänsten?</a:t>
            </a:r>
          </a:p>
        </p:txBody>
      </p:sp>
      <p:sp>
        <p:nvSpPr>
          <p:cNvPr id="3" name="Platshållare för innehåll 2">
            <a:extLst>
              <a:ext uri="{FF2B5EF4-FFF2-40B4-BE49-F238E27FC236}">
                <a16:creationId xmlns:a16="http://schemas.microsoft.com/office/drawing/2014/main" id="{686CE5AA-2A41-4489-BD94-90874EA8351C}"/>
              </a:ext>
            </a:extLst>
          </p:cNvPr>
          <p:cNvSpPr>
            <a:spLocks noGrp="1"/>
          </p:cNvSpPr>
          <p:nvPr>
            <p:ph idx="1"/>
          </p:nvPr>
        </p:nvSpPr>
        <p:spPr>
          <a:xfrm>
            <a:off x="922867" y="1824038"/>
            <a:ext cx="10346266" cy="3952875"/>
          </a:xfrm>
        </p:spPr>
        <p:txBody>
          <a:bodyPr/>
          <a:lstStyle/>
          <a:p>
            <a:pPr marL="0" indent="0">
              <a:buNone/>
            </a:pPr>
            <a:r>
              <a:rPr lang="sv-SE" sz="1800" i="0" u="none" strike="noStrike">
                <a:solidFill>
                  <a:srgbClr val="000000"/>
                </a:solidFill>
                <a:effectLst/>
              </a:rPr>
              <a:t>Utbudstjänsten är en informationsförsörjningstjänst som ger</a:t>
            </a:r>
          </a:p>
          <a:p>
            <a:r>
              <a:rPr lang="sv-SE" sz="1600" i="0" u="none" strike="noStrike">
                <a:solidFill>
                  <a:srgbClr val="000000"/>
                </a:solidFill>
                <a:effectLst/>
              </a:rPr>
              <a:t>vårdgivare möjlighet </a:t>
            </a:r>
            <a:r>
              <a:rPr lang="sv-SE" sz="1600"/>
              <a:t>att beskriva sitt vårdtjänstutbud på ett nationellt, enhetligt, standardiserat och strukturerat sätt</a:t>
            </a:r>
          </a:p>
          <a:p>
            <a:r>
              <a:rPr lang="sv-SE" sz="1600">
                <a:solidFill>
                  <a:srgbClr val="000000"/>
                </a:solidFill>
              </a:rPr>
              <a:t>patienten och vården en möjlighet att söka och hitta vilka vårdgivare som erbjuder vårdtjänster lokalt, regionalt och nationellt</a:t>
            </a:r>
            <a:endParaRPr lang="sv-SE" sz="1600"/>
          </a:p>
          <a:p>
            <a:pPr marL="0" indent="0">
              <a:buNone/>
            </a:pPr>
            <a:endParaRPr lang="sv-SE" sz="1600"/>
          </a:p>
          <a:p>
            <a:pPr marL="0" indent="0">
              <a:buNone/>
            </a:pPr>
            <a:r>
              <a:rPr lang="sv-SE" sz="1800" b="0" i="0" u="none" strike="noStrike">
                <a:solidFill>
                  <a:srgbClr val="000000"/>
                </a:solidFill>
                <a:effectLst/>
              </a:rPr>
              <a:t>Informationen </a:t>
            </a:r>
            <a:r>
              <a:rPr lang="sv-SE" sz="1800" i="0" u="none" strike="noStrike">
                <a:solidFill>
                  <a:srgbClr val="000000"/>
                </a:solidFill>
                <a:effectLst/>
              </a:rPr>
              <a:t>i</a:t>
            </a:r>
            <a:r>
              <a:rPr lang="sv-SE" sz="1800" b="0" i="0" u="none" strike="noStrike">
                <a:solidFill>
                  <a:srgbClr val="000000"/>
                </a:solidFill>
                <a:effectLst/>
              </a:rPr>
              <a:t> </a:t>
            </a:r>
            <a:r>
              <a:rPr lang="sv-SE" sz="1800"/>
              <a:t>U</a:t>
            </a:r>
            <a:r>
              <a:rPr lang="sv-SE" sz="1800" b="0" i="0" u="none" strike="noStrike">
                <a:solidFill>
                  <a:srgbClr val="000000"/>
                </a:solidFill>
                <a:effectLst/>
              </a:rPr>
              <a:t>tbudstjänsten </a:t>
            </a:r>
            <a:r>
              <a:rPr lang="sv-SE" sz="1800" i="0" u="none" strike="noStrike">
                <a:solidFill>
                  <a:srgbClr val="000000"/>
                </a:solidFill>
                <a:effectLst/>
              </a:rPr>
              <a:t>kan</a:t>
            </a:r>
            <a:r>
              <a:rPr lang="sv-SE" sz="1800" b="0" i="0" u="none" strike="noStrike">
                <a:solidFill>
                  <a:srgbClr val="000000"/>
                </a:solidFill>
                <a:effectLst/>
              </a:rPr>
              <a:t> användas exempelvis </a:t>
            </a:r>
            <a:r>
              <a:rPr lang="sv-SE" sz="1800" i="0" u="none" strike="noStrike">
                <a:solidFill>
                  <a:srgbClr val="000000"/>
                </a:solidFill>
                <a:effectLst/>
              </a:rPr>
              <a:t>när</a:t>
            </a:r>
          </a:p>
          <a:p>
            <a:r>
              <a:rPr lang="sv-SE"/>
              <a:t>en patient ska boka tid för en önskad undersökning eller åtgärd</a:t>
            </a:r>
          </a:p>
          <a:p>
            <a:r>
              <a:rPr lang="sv-SE"/>
              <a:t>vårdpersonal ska skicka en remiss</a:t>
            </a:r>
          </a:p>
          <a:p>
            <a:r>
              <a:rPr lang="sv-SE"/>
              <a:t>en patient ska hänvisas till lämplig utförare</a:t>
            </a:r>
          </a:p>
          <a:p>
            <a:endParaRPr lang="sv-SE" sz="1600"/>
          </a:p>
          <a:p>
            <a:endParaRPr lang="sv-SE" sz="1600"/>
          </a:p>
          <a:p>
            <a:endParaRPr lang="sv-SE"/>
          </a:p>
        </p:txBody>
      </p:sp>
    </p:spTree>
    <p:extLst>
      <p:ext uri="{BB962C8B-B14F-4D97-AF65-F5344CB8AC3E}">
        <p14:creationId xmlns:p14="http://schemas.microsoft.com/office/powerpoint/2010/main" val="3199332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F94982-F96C-4D48-BEAF-7CD5F0C1F6E3}"/>
              </a:ext>
            </a:extLst>
          </p:cNvPr>
          <p:cNvSpPr>
            <a:spLocks noGrp="1"/>
          </p:cNvSpPr>
          <p:nvPr>
            <p:ph type="title"/>
          </p:nvPr>
        </p:nvSpPr>
        <p:spPr/>
        <p:txBody>
          <a:bodyPr/>
          <a:lstStyle/>
          <a:p>
            <a:r>
              <a:rPr lang="sv-SE"/>
              <a:t>Definitioner av centrala begrepp</a:t>
            </a:r>
          </a:p>
        </p:txBody>
      </p:sp>
      <p:sp>
        <p:nvSpPr>
          <p:cNvPr id="3" name="Platshållare för innehåll 2">
            <a:extLst>
              <a:ext uri="{FF2B5EF4-FFF2-40B4-BE49-F238E27FC236}">
                <a16:creationId xmlns:a16="http://schemas.microsoft.com/office/drawing/2014/main" id="{686CE5AA-2A41-4489-BD94-90874EA8351C}"/>
              </a:ext>
            </a:extLst>
          </p:cNvPr>
          <p:cNvSpPr>
            <a:spLocks noGrp="1"/>
          </p:cNvSpPr>
          <p:nvPr>
            <p:ph idx="1"/>
          </p:nvPr>
        </p:nvSpPr>
        <p:spPr>
          <a:xfrm>
            <a:off x="922867" y="1824038"/>
            <a:ext cx="10346266" cy="3952875"/>
          </a:xfrm>
        </p:spPr>
        <p:txBody>
          <a:bodyPr/>
          <a:lstStyle/>
          <a:p>
            <a:pPr marL="0" indent="0">
              <a:buNone/>
            </a:pPr>
            <a:r>
              <a:rPr lang="sv-SE" sz="1400" b="1" dirty="0"/>
              <a:t>Terminologiarbete utfört av Inera och representanter från regioner – nationellt arbete initierat av NSG strukturerad vårdinformation</a:t>
            </a:r>
            <a:endParaRPr lang="sv-SE" sz="1400" dirty="0"/>
          </a:p>
          <a:p>
            <a:pPr marL="0" indent="0">
              <a:buNone/>
            </a:pPr>
            <a:endParaRPr lang="sv-SE" dirty="0"/>
          </a:p>
          <a:p>
            <a:pPr marL="0" indent="0">
              <a:buNone/>
            </a:pPr>
            <a:r>
              <a:rPr lang="sv-SE" b="1" dirty="0"/>
              <a:t>utbud</a:t>
            </a:r>
          </a:p>
          <a:p>
            <a:pPr marL="0" indent="0">
              <a:buNone/>
            </a:pPr>
            <a:r>
              <a:rPr lang="sv-SE" b="0" i="0" dirty="0">
                <a:solidFill>
                  <a:srgbClr val="172B4D"/>
                </a:solidFill>
                <a:effectLst/>
              </a:rPr>
              <a:t>samlingen av alla varor och tjänster som erbjuds av organisation för att tillgodose behov </a:t>
            </a:r>
          </a:p>
          <a:p>
            <a:pPr marL="0" indent="0">
              <a:buNone/>
            </a:pPr>
            <a:endParaRPr lang="sv-SE" dirty="0">
              <a:solidFill>
                <a:srgbClr val="172B4D"/>
              </a:solidFill>
            </a:endParaRPr>
          </a:p>
          <a:p>
            <a:pPr marL="0" indent="0">
              <a:buNone/>
            </a:pPr>
            <a:r>
              <a:rPr lang="sv-SE" b="1" dirty="0">
                <a:solidFill>
                  <a:srgbClr val="172B4D"/>
                </a:solidFill>
              </a:rPr>
              <a:t>tjänst</a:t>
            </a:r>
          </a:p>
          <a:p>
            <a:pPr marL="0" indent="0">
              <a:buNone/>
            </a:pPr>
            <a:r>
              <a:rPr lang="sv-SE" dirty="0">
                <a:solidFill>
                  <a:srgbClr val="172B4D"/>
                </a:solidFill>
              </a:rPr>
              <a:t>a</a:t>
            </a:r>
            <a:r>
              <a:rPr lang="sv-SE" b="0" i="0" dirty="0">
                <a:solidFill>
                  <a:srgbClr val="172B4D"/>
                </a:solidFill>
                <a:effectLst/>
              </a:rPr>
              <a:t>ktivitet som erbjuds för att tillgodose ett behov </a:t>
            </a:r>
          </a:p>
          <a:p>
            <a:pPr marL="0" indent="0">
              <a:buNone/>
            </a:pPr>
            <a:endParaRPr lang="sv-SE" dirty="0">
              <a:solidFill>
                <a:srgbClr val="172B4D"/>
              </a:solidFill>
            </a:endParaRPr>
          </a:p>
          <a:p>
            <a:pPr marL="0" indent="0">
              <a:buNone/>
            </a:pPr>
            <a:r>
              <a:rPr lang="sv-SE" b="1" dirty="0">
                <a:solidFill>
                  <a:srgbClr val="172B4D"/>
                </a:solidFill>
              </a:rPr>
              <a:t>vårdtjänst</a:t>
            </a:r>
          </a:p>
          <a:p>
            <a:pPr marL="0" indent="0">
              <a:buNone/>
            </a:pPr>
            <a:r>
              <a:rPr lang="sv-SE" b="0" i="0" dirty="0">
                <a:solidFill>
                  <a:srgbClr val="172B4D"/>
                </a:solidFill>
                <a:effectLst/>
              </a:rPr>
              <a:t>tjänst inom hälso- och sjukvård som erbjuds för att tillgodose vårdbehov hos invånare</a:t>
            </a:r>
            <a:endParaRPr lang="sv-SE" dirty="0">
              <a:solidFill>
                <a:srgbClr val="172B4D"/>
              </a:solidFill>
            </a:endParaRPr>
          </a:p>
          <a:p>
            <a:pPr marL="0" indent="0">
              <a:buNone/>
            </a:pPr>
            <a:endParaRPr lang="sv-SE" dirty="0"/>
          </a:p>
          <a:p>
            <a:pPr marL="0" indent="0">
              <a:buNone/>
            </a:pPr>
            <a:r>
              <a:rPr lang="sv-SE" b="0" i="0" dirty="0">
                <a:solidFill>
                  <a:srgbClr val="172B4D"/>
                </a:solidFill>
                <a:effectLst/>
              </a:rPr>
              <a:t>För att kunna erbjuda vårdtjänsten behövs resurser av olika slag såsom kompetens, utrustning och tillgängliga lokaler. Exempel på vårdtjänst är kognitiv beteendeterapi, magnetkameraundersökning, strålbehandling, bakteriell odling.</a:t>
            </a:r>
            <a:endParaRPr lang="sv-SE" dirty="0"/>
          </a:p>
          <a:p>
            <a:pPr marL="0" indent="0">
              <a:buNone/>
            </a:pPr>
            <a:endParaRPr lang="sv-SE" dirty="0">
              <a:solidFill>
                <a:srgbClr val="172B4D"/>
              </a:solidFill>
            </a:endParaRPr>
          </a:p>
        </p:txBody>
      </p:sp>
    </p:spTree>
    <p:extLst>
      <p:ext uri="{BB962C8B-B14F-4D97-AF65-F5344CB8AC3E}">
        <p14:creationId xmlns:p14="http://schemas.microsoft.com/office/powerpoint/2010/main" val="1187264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F94982-F96C-4D48-BEAF-7CD5F0C1F6E3}"/>
              </a:ext>
            </a:extLst>
          </p:cNvPr>
          <p:cNvSpPr>
            <a:spLocks noGrp="1"/>
          </p:cNvSpPr>
          <p:nvPr>
            <p:ph type="title"/>
          </p:nvPr>
        </p:nvSpPr>
        <p:spPr/>
        <p:txBody>
          <a:bodyPr/>
          <a:lstStyle/>
          <a:p>
            <a:r>
              <a:rPr lang="sv-SE"/>
              <a:t>Definitioner av centrala begrepp</a:t>
            </a:r>
          </a:p>
        </p:txBody>
      </p:sp>
      <p:sp>
        <p:nvSpPr>
          <p:cNvPr id="3" name="Platshållare för innehåll 2">
            <a:extLst>
              <a:ext uri="{FF2B5EF4-FFF2-40B4-BE49-F238E27FC236}">
                <a16:creationId xmlns:a16="http://schemas.microsoft.com/office/drawing/2014/main" id="{686CE5AA-2A41-4489-BD94-90874EA8351C}"/>
              </a:ext>
            </a:extLst>
          </p:cNvPr>
          <p:cNvSpPr>
            <a:spLocks noGrp="1"/>
          </p:cNvSpPr>
          <p:nvPr>
            <p:ph idx="1"/>
          </p:nvPr>
        </p:nvSpPr>
        <p:spPr>
          <a:xfrm>
            <a:off x="922867" y="1824038"/>
            <a:ext cx="10346266" cy="3952875"/>
          </a:xfrm>
        </p:spPr>
        <p:txBody>
          <a:bodyPr/>
          <a:lstStyle/>
          <a:p>
            <a:pPr marL="0" indent="0">
              <a:buNone/>
            </a:pPr>
            <a:r>
              <a:rPr lang="sv-SE" b="1" i="0" dirty="0">
                <a:solidFill>
                  <a:srgbClr val="172B4D"/>
                </a:solidFill>
                <a:effectLst/>
              </a:rPr>
              <a:t>vårdtjänstutbud</a:t>
            </a:r>
          </a:p>
          <a:p>
            <a:pPr marL="0" indent="0">
              <a:buNone/>
            </a:pPr>
            <a:r>
              <a:rPr lang="sv-SE" b="0" i="0" dirty="0">
                <a:solidFill>
                  <a:srgbClr val="172B4D"/>
                </a:solidFill>
                <a:effectLst/>
              </a:rPr>
              <a:t>samlingen av alla vårdtjänster som erbjuds av en organisation eller en organisatorisk enhet</a:t>
            </a:r>
          </a:p>
          <a:p>
            <a:pPr marL="0" indent="0">
              <a:buNone/>
            </a:pPr>
            <a:r>
              <a:rPr lang="sv-SE" b="0" i="0" dirty="0">
                <a:solidFill>
                  <a:srgbClr val="172B4D"/>
                </a:solidFill>
                <a:effectLst/>
              </a:rPr>
              <a:t>Den organisatoriska enhet som erbjuder en vårdtjänst kan också vara den som utför relaterade vårdaktiviteter, men behöver inte vara det.</a:t>
            </a:r>
          </a:p>
          <a:p>
            <a:pPr marL="0" indent="0">
              <a:buNone/>
            </a:pPr>
            <a:endParaRPr lang="sv-SE" dirty="0">
              <a:solidFill>
                <a:srgbClr val="172B4D"/>
              </a:solidFill>
            </a:endParaRPr>
          </a:p>
          <a:p>
            <a:pPr marL="0" indent="0">
              <a:buNone/>
            </a:pPr>
            <a:r>
              <a:rPr lang="sv-SE" b="1" dirty="0"/>
              <a:t>vårdtjänstkatalog</a:t>
            </a:r>
          </a:p>
          <a:p>
            <a:pPr marL="0" indent="0">
              <a:buNone/>
            </a:pPr>
            <a:r>
              <a:rPr lang="sv-SE" b="0" i="0" dirty="0">
                <a:solidFill>
                  <a:srgbClr val="172B4D"/>
                </a:solidFill>
                <a:effectLst/>
              </a:rPr>
              <a:t>förteckning över vårdtjänstutbud  </a:t>
            </a:r>
          </a:p>
          <a:p>
            <a:pPr marL="0" indent="0">
              <a:buNone/>
            </a:pPr>
            <a:endParaRPr lang="sv-SE" dirty="0">
              <a:solidFill>
                <a:srgbClr val="172B4D"/>
              </a:solidFill>
            </a:endParaRPr>
          </a:p>
          <a:p>
            <a:pPr marL="0" indent="0">
              <a:buNone/>
            </a:pPr>
            <a:r>
              <a:rPr lang="sv-SE" b="0" i="0" dirty="0">
                <a:solidFill>
                  <a:srgbClr val="172B4D"/>
                </a:solidFill>
                <a:effectLst/>
              </a:rPr>
              <a:t>En vårdtjänstkatalog ska ej förväxlas med ett gemensamt, nationellt vårdtjänstkodverk som förtecknar tänkbara vårdtjänster. </a:t>
            </a:r>
            <a:endParaRPr lang="sv-SE" b="1" dirty="0">
              <a:solidFill>
                <a:srgbClr val="172B4D"/>
              </a:solidFill>
            </a:endParaRPr>
          </a:p>
          <a:p>
            <a:pPr marL="0" indent="0">
              <a:buNone/>
            </a:pPr>
            <a:endParaRPr lang="sv-SE" dirty="0">
              <a:solidFill>
                <a:srgbClr val="172B4D"/>
              </a:solidFill>
            </a:endParaRPr>
          </a:p>
          <a:p>
            <a:pPr marL="0" indent="0">
              <a:buNone/>
            </a:pPr>
            <a:endParaRPr lang="sv-SE" dirty="0">
              <a:solidFill>
                <a:srgbClr val="172B4D"/>
              </a:solidFill>
            </a:endParaRPr>
          </a:p>
          <a:p>
            <a:pPr marL="0" indent="0">
              <a:buNone/>
            </a:pPr>
            <a:endParaRPr lang="sv-SE" dirty="0">
              <a:solidFill>
                <a:srgbClr val="172B4D"/>
              </a:solidFill>
            </a:endParaRPr>
          </a:p>
          <a:p>
            <a:pPr marL="0" indent="0">
              <a:buNone/>
            </a:pPr>
            <a:endParaRPr lang="sv-SE" dirty="0">
              <a:solidFill>
                <a:srgbClr val="172B4D"/>
              </a:solidFill>
            </a:endParaRPr>
          </a:p>
          <a:p>
            <a:pPr marL="0" indent="0">
              <a:buNone/>
            </a:pPr>
            <a:endParaRPr lang="sv-SE" b="1" dirty="0"/>
          </a:p>
          <a:p>
            <a:pPr marL="0" indent="0">
              <a:buNone/>
            </a:pPr>
            <a:endParaRPr lang="sv-SE" b="0" i="0" dirty="0">
              <a:solidFill>
                <a:srgbClr val="172B4D"/>
              </a:solidFill>
              <a:effectLst/>
            </a:endParaRPr>
          </a:p>
          <a:p>
            <a:pPr marL="0" indent="0">
              <a:buNone/>
            </a:pPr>
            <a:endParaRPr lang="sv-SE" dirty="0"/>
          </a:p>
        </p:txBody>
      </p:sp>
    </p:spTree>
    <p:extLst>
      <p:ext uri="{BB962C8B-B14F-4D97-AF65-F5344CB8AC3E}">
        <p14:creationId xmlns:p14="http://schemas.microsoft.com/office/powerpoint/2010/main" val="2092810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F94982-F96C-4D48-BEAF-7CD5F0C1F6E3}"/>
              </a:ext>
            </a:extLst>
          </p:cNvPr>
          <p:cNvSpPr>
            <a:spLocks noGrp="1"/>
          </p:cNvSpPr>
          <p:nvPr>
            <p:ph type="title"/>
          </p:nvPr>
        </p:nvSpPr>
        <p:spPr/>
        <p:txBody>
          <a:bodyPr/>
          <a:lstStyle/>
          <a:p>
            <a:r>
              <a:rPr lang="sv-SE"/>
              <a:t>Definitioner av centrala begrepp</a:t>
            </a:r>
          </a:p>
        </p:txBody>
      </p:sp>
      <p:sp>
        <p:nvSpPr>
          <p:cNvPr id="3" name="Platshållare för innehåll 2">
            <a:extLst>
              <a:ext uri="{FF2B5EF4-FFF2-40B4-BE49-F238E27FC236}">
                <a16:creationId xmlns:a16="http://schemas.microsoft.com/office/drawing/2014/main" id="{686CE5AA-2A41-4489-BD94-90874EA8351C}"/>
              </a:ext>
            </a:extLst>
          </p:cNvPr>
          <p:cNvSpPr>
            <a:spLocks noGrp="1"/>
          </p:cNvSpPr>
          <p:nvPr>
            <p:ph idx="1"/>
          </p:nvPr>
        </p:nvSpPr>
        <p:spPr>
          <a:xfrm>
            <a:off x="922867" y="1824038"/>
            <a:ext cx="10346266" cy="3952875"/>
          </a:xfrm>
        </p:spPr>
        <p:txBody>
          <a:bodyPr/>
          <a:lstStyle/>
          <a:p>
            <a:pPr marL="0" indent="0">
              <a:buNone/>
            </a:pPr>
            <a:r>
              <a:rPr lang="sv-SE" b="1" dirty="0"/>
              <a:t>aktivitet</a:t>
            </a:r>
          </a:p>
          <a:p>
            <a:pPr marL="0" indent="0">
              <a:buNone/>
            </a:pPr>
            <a:r>
              <a:rPr lang="sv-SE" b="0" i="0" dirty="0">
                <a:solidFill>
                  <a:srgbClr val="172B4D"/>
                </a:solidFill>
                <a:effectLst/>
              </a:rPr>
              <a:t>något som utförs av någon eller något och som är inriktat på visst resultat</a:t>
            </a:r>
            <a:endParaRPr lang="sv-SE" dirty="0"/>
          </a:p>
          <a:p>
            <a:pPr marL="0" indent="0">
              <a:buNone/>
            </a:pPr>
            <a:endParaRPr lang="sv-SE" b="1" dirty="0">
              <a:solidFill>
                <a:srgbClr val="172B4D"/>
              </a:solidFill>
            </a:endParaRPr>
          </a:p>
          <a:p>
            <a:pPr marL="0" indent="0">
              <a:buNone/>
            </a:pPr>
            <a:r>
              <a:rPr lang="sv-SE" b="1" dirty="0">
                <a:solidFill>
                  <a:srgbClr val="172B4D"/>
                </a:solidFill>
              </a:rPr>
              <a:t>v</a:t>
            </a:r>
            <a:r>
              <a:rPr lang="sv-SE" b="1" i="0" dirty="0">
                <a:solidFill>
                  <a:srgbClr val="172B4D"/>
                </a:solidFill>
                <a:effectLst/>
              </a:rPr>
              <a:t>årdaktivitet</a:t>
            </a:r>
          </a:p>
          <a:p>
            <a:pPr marL="0" indent="0">
              <a:buNone/>
            </a:pPr>
            <a:r>
              <a:rPr lang="sv-SE" dirty="0">
                <a:solidFill>
                  <a:srgbClr val="172B4D"/>
                </a:solidFill>
              </a:rPr>
              <a:t>vårdåtgärd, vårdinsats</a:t>
            </a:r>
            <a:r>
              <a:rPr lang="sv-SE" b="1" dirty="0">
                <a:solidFill>
                  <a:srgbClr val="172B4D"/>
                </a:solidFill>
              </a:rPr>
              <a:t> </a:t>
            </a:r>
            <a:r>
              <a:rPr lang="sv-SE" dirty="0">
                <a:solidFill>
                  <a:srgbClr val="172B4D"/>
                </a:solidFill>
              </a:rPr>
              <a:t>(synonymer)</a:t>
            </a:r>
            <a:endParaRPr lang="sv-SE" i="0" dirty="0">
              <a:solidFill>
                <a:srgbClr val="172B4D"/>
              </a:solidFill>
              <a:effectLst/>
            </a:endParaRPr>
          </a:p>
          <a:p>
            <a:pPr marL="0" indent="0">
              <a:buNone/>
            </a:pPr>
            <a:r>
              <a:rPr lang="sv-SE" b="0" i="0" dirty="0">
                <a:solidFill>
                  <a:srgbClr val="172B4D"/>
                </a:solidFill>
                <a:effectLst/>
              </a:rPr>
              <a:t>aktivitet inom hälso- och sjukvård som avser att förebygga, utreda och behandla sjukdomar och skador</a:t>
            </a:r>
          </a:p>
          <a:p>
            <a:pPr marL="0" indent="0" algn="l">
              <a:buNone/>
            </a:pPr>
            <a:endParaRPr lang="sv-SE" dirty="0"/>
          </a:p>
          <a:p>
            <a:pPr marL="0" indent="0" algn="l">
              <a:buNone/>
            </a:pPr>
            <a:r>
              <a:rPr lang="sv-SE" b="0" i="0" dirty="0">
                <a:solidFill>
                  <a:srgbClr val="172B4D"/>
                </a:solidFill>
                <a:effectLst/>
              </a:rPr>
              <a:t>En vårdaktivitet är alltid initierad av hälso- och sjukvårdspersonal. En vårdaktivitet kan ingå i flera olika vårdtjänster.</a:t>
            </a:r>
          </a:p>
          <a:p>
            <a:pPr marL="0" indent="0">
              <a:buNone/>
            </a:pPr>
            <a:endParaRPr lang="sv-SE" dirty="0"/>
          </a:p>
          <a:p>
            <a:pPr marL="0" indent="0">
              <a:buNone/>
            </a:pPr>
            <a:endParaRPr lang="sv-SE" dirty="0"/>
          </a:p>
        </p:txBody>
      </p:sp>
    </p:spTree>
    <p:extLst>
      <p:ext uri="{BB962C8B-B14F-4D97-AF65-F5344CB8AC3E}">
        <p14:creationId xmlns:p14="http://schemas.microsoft.com/office/powerpoint/2010/main" val="3122204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F94982-F96C-4D48-BEAF-7CD5F0C1F6E3}"/>
              </a:ext>
            </a:extLst>
          </p:cNvPr>
          <p:cNvSpPr>
            <a:spLocks noGrp="1"/>
          </p:cNvSpPr>
          <p:nvPr>
            <p:ph type="title"/>
          </p:nvPr>
        </p:nvSpPr>
        <p:spPr/>
        <p:txBody>
          <a:bodyPr/>
          <a:lstStyle/>
          <a:p>
            <a:r>
              <a:rPr lang="sv-SE"/>
              <a:t>Definitioner av centrala begrepp</a:t>
            </a:r>
          </a:p>
        </p:txBody>
      </p:sp>
      <p:sp>
        <p:nvSpPr>
          <p:cNvPr id="3" name="Platshållare för innehåll 2">
            <a:extLst>
              <a:ext uri="{FF2B5EF4-FFF2-40B4-BE49-F238E27FC236}">
                <a16:creationId xmlns:a16="http://schemas.microsoft.com/office/drawing/2014/main" id="{686CE5AA-2A41-4489-BD94-90874EA8351C}"/>
              </a:ext>
            </a:extLst>
          </p:cNvPr>
          <p:cNvSpPr>
            <a:spLocks noGrp="1"/>
          </p:cNvSpPr>
          <p:nvPr>
            <p:ph idx="1"/>
          </p:nvPr>
        </p:nvSpPr>
        <p:spPr>
          <a:xfrm>
            <a:off x="922867" y="1824038"/>
            <a:ext cx="10346266" cy="3952875"/>
          </a:xfrm>
        </p:spPr>
        <p:txBody>
          <a:bodyPr/>
          <a:lstStyle/>
          <a:p>
            <a:pPr marL="0" indent="0">
              <a:buNone/>
            </a:pPr>
            <a:r>
              <a:rPr lang="sv-SE" b="1"/>
              <a:t>verksamhet</a:t>
            </a:r>
          </a:p>
          <a:p>
            <a:pPr marL="0" indent="0">
              <a:buNone/>
            </a:pPr>
            <a:r>
              <a:rPr lang="sv-SE" b="0" i="0">
                <a:solidFill>
                  <a:srgbClr val="172B4D"/>
                </a:solidFill>
                <a:effectLst/>
              </a:rPr>
              <a:t>arbete som fortlöpande utförs i linje med viss övergripande inriktning</a:t>
            </a:r>
          </a:p>
          <a:p>
            <a:pPr marL="0" indent="0">
              <a:buNone/>
            </a:pPr>
            <a:r>
              <a:rPr lang="sv-SE" b="0" i="0">
                <a:solidFill>
                  <a:srgbClr val="172B4D"/>
                </a:solidFill>
                <a:effectLst/>
              </a:rPr>
              <a:t>Inom en viss organisatorisk enhet utför man en rad aktiviteter. Enheterna kan, inom samma verksamhet, också ha specialiserat sig på vissa typer av aktiviteter. Vissa utför undersökningen X, medan andra inte gör det.</a:t>
            </a:r>
          </a:p>
          <a:p>
            <a:pPr marL="0" indent="0">
              <a:buNone/>
            </a:pPr>
            <a:r>
              <a:rPr lang="sv-SE" b="0" i="0">
                <a:solidFill>
                  <a:srgbClr val="172B4D"/>
                </a:solidFill>
                <a:effectLst/>
              </a:rPr>
              <a:t>Inom olika verksamheter kan man utföra samma slags aktivitet. Aktiviteten ”preventivmedelsrådgivning” utförs inom både barnmorske- och gynekologiverksamhet.</a:t>
            </a:r>
            <a:endParaRPr lang="sv-SE">
              <a:solidFill>
                <a:srgbClr val="172B4D"/>
              </a:solidFill>
            </a:endParaRPr>
          </a:p>
          <a:p>
            <a:pPr marL="0" indent="0" algn="l">
              <a:buNone/>
            </a:pPr>
            <a:r>
              <a:rPr lang="sv-SE" b="0" i="0">
                <a:solidFill>
                  <a:srgbClr val="172B4D"/>
                </a:solidFill>
                <a:effectLst/>
              </a:rPr>
              <a:t>Verksamheter kan vara av olika slag, såsom öron-, näs- och halssjukvård, mödrahälsovård och psykologverksamhet.</a:t>
            </a:r>
          </a:p>
          <a:p>
            <a:pPr marL="0" indent="0" algn="l">
              <a:buNone/>
            </a:pPr>
            <a:r>
              <a:rPr lang="sv-SE" b="0" i="0">
                <a:solidFill>
                  <a:srgbClr val="172B4D"/>
                </a:solidFill>
                <a:effectLst/>
              </a:rPr>
              <a:t>Inom en verksamhet kan olika vårdtjänster erbjudas. Inom öron-, näs- och halssjukvård kan t.ex. tonsilloperation eller operation på hörselgångar erbjudas.</a:t>
            </a:r>
          </a:p>
          <a:p>
            <a:pPr marL="0" indent="0" algn="l">
              <a:buNone/>
            </a:pPr>
            <a:r>
              <a:rPr lang="sv-SE" b="0" i="0">
                <a:solidFill>
                  <a:srgbClr val="172B4D"/>
                </a:solidFill>
                <a:effectLst/>
              </a:rPr>
              <a:t>Verksamhet kan finnas på olika specialiseringsnivåer, såsom ortopedi och handkirurgi.</a:t>
            </a:r>
          </a:p>
          <a:p>
            <a:pPr marL="0" indent="0">
              <a:buNone/>
            </a:pPr>
            <a:endParaRPr lang="sv-SE">
              <a:solidFill>
                <a:srgbClr val="172B4D"/>
              </a:solidFill>
            </a:endParaRPr>
          </a:p>
          <a:p>
            <a:pPr marL="0" indent="0">
              <a:buNone/>
            </a:pPr>
            <a:r>
              <a:rPr lang="sv-SE" b="0" i="0">
                <a:solidFill>
                  <a:srgbClr val="172B4D"/>
                </a:solidFill>
                <a:effectLst/>
              </a:rPr>
              <a:t>Verksamhet är på en övergripande nivå jämfört med begreppet vårdtjänst.</a:t>
            </a:r>
          </a:p>
          <a:p>
            <a:pPr marL="0" indent="0">
              <a:buNone/>
            </a:pPr>
            <a:endParaRPr lang="sv-SE">
              <a:solidFill>
                <a:srgbClr val="172B4D"/>
              </a:solidFill>
            </a:endParaRPr>
          </a:p>
          <a:p>
            <a:pPr marL="0" indent="0">
              <a:buNone/>
            </a:pPr>
            <a:endParaRPr lang="sv-SE"/>
          </a:p>
        </p:txBody>
      </p:sp>
    </p:spTree>
    <p:extLst>
      <p:ext uri="{BB962C8B-B14F-4D97-AF65-F5344CB8AC3E}">
        <p14:creationId xmlns:p14="http://schemas.microsoft.com/office/powerpoint/2010/main" val="250205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F94982-F96C-4D48-BEAF-7CD5F0C1F6E3}"/>
              </a:ext>
            </a:extLst>
          </p:cNvPr>
          <p:cNvSpPr>
            <a:spLocks noGrp="1"/>
          </p:cNvSpPr>
          <p:nvPr>
            <p:ph type="title"/>
          </p:nvPr>
        </p:nvSpPr>
        <p:spPr/>
        <p:txBody>
          <a:bodyPr/>
          <a:lstStyle/>
          <a:p>
            <a:r>
              <a:rPr lang="sv-SE"/>
              <a:t>Befintliga </a:t>
            </a:r>
            <a:r>
              <a:rPr lang="sv-SE" err="1"/>
              <a:t>kodverk</a:t>
            </a:r>
            <a:r>
              <a:rPr lang="sv-SE"/>
              <a:t> för verksamhet, olika syften</a:t>
            </a:r>
          </a:p>
        </p:txBody>
      </p:sp>
      <p:sp>
        <p:nvSpPr>
          <p:cNvPr id="3" name="Platshållare för innehåll 2">
            <a:extLst>
              <a:ext uri="{FF2B5EF4-FFF2-40B4-BE49-F238E27FC236}">
                <a16:creationId xmlns:a16="http://schemas.microsoft.com/office/drawing/2014/main" id="{686CE5AA-2A41-4489-BD94-90874EA8351C}"/>
              </a:ext>
            </a:extLst>
          </p:cNvPr>
          <p:cNvSpPr>
            <a:spLocks noGrp="1"/>
          </p:cNvSpPr>
          <p:nvPr>
            <p:ph idx="1"/>
          </p:nvPr>
        </p:nvSpPr>
        <p:spPr>
          <a:xfrm>
            <a:off x="922867" y="1824038"/>
            <a:ext cx="10346266" cy="3952875"/>
          </a:xfrm>
        </p:spPr>
        <p:txBody>
          <a:bodyPr/>
          <a:lstStyle/>
          <a:p>
            <a:r>
              <a:rPr lang="sv-SE"/>
              <a:t>Socialstyrelsens medicinska vårdområdeskoder (MVO)</a:t>
            </a:r>
          </a:p>
          <a:p>
            <a:pPr lvl="1"/>
            <a:r>
              <a:rPr lang="sv-SE"/>
              <a:t>Statiksyfte över befintliga verksamheter</a:t>
            </a:r>
          </a:p>
          <a:p>
            <a:endParaRPr lang="sv-SE"/>
          </a:p>
          <a:p>
            <a:r>
              <a:rPr lang="sv-SE" err="1"/>
              <a:t>HSA:s</a:t>
            </a:r>
            <a:r>
              <a:rPr lang="sv-SE"/>
              <a:t> verksamhetskodverk</a:t>
            </a:r>
          </a:p>
          <a:p>
            <a:pPr lvl="1"/>
            <a:r>
              <a:rPr lang="sv-SE"/>
              <a:t>Hitta vård-syfte </a:t>
            </a:r>
          </a:p>
          <a:p>
            <a:pPr marL="180975" lvl="1" indent="0">
              <a:buNone/>
            </a:pPr>
            <a:endParaRPr lang="sv-SE"/>
          </a:p>
          <a:p>
            <a:r>
              <a:rPr lang="sv-SE" err="1"/>
              <a:t>IVO:s</a:t>
            </a:r>
            <a:r>
              <a:rPr lang="sv-SE"/>
              <a:t> Koder för inriktning av verksamhet</a:t>
            </a:r>
          </a:p>
          <a:p>
            <a:pPr lvl="1"/>
            <a:r>
              <a:rPr lang="sv-SE"/>
              <a:t>Rapportering av vårdgivares verksamheter</a:t>
            </a:r>
          </a:p>
          <a:p>
            <a:pPr marL="180975" lvl="1" indent="0">
              <a:buNone/>
            </a:pPr>
            <a:endParaRPr lang="sv-SE"/>
          </a:p>
          <a:p>
            <a:pPr lvl="1">
              <a:buFont typeface="Wingdings" panose="05000000000000000000" pitchFamily="2" charset="2"/>
              <a:buChar char="à"/>
            </a:pPr>
            <a:r>
              <a:rPr lang="sv-SE">
                <a:sym typeface="Wingdings" panose="05000000000000000000" pitchFamily="2" charset="2"/>
              </a:rPr>
              <a:t>överlappande </a:t>
            </a:r>
            <a:r>
              <a:rPr lang="sv-SE" err="1">
                <a:sym typeface="Wingdings" panose="05000000000000000000" pitchFamily="2" charset="2"/>
              </a:rPr>
              <a:t>kodverk</a:t>
            </a:r>
            <a:endParaRPr lang="sv-SE">
              <a:sym typeface="Wingdings" panose="05000000000000000000" pitchFamily="2" charset="2"/>
            </a:endParaRPr>
          </a:p>
          <a:p>
            <a:pPr lvl="1">
              <a:buFont typeface="Wingdings" panose="05000000000000000000" pitchFamily="2" charset="2"/>
              <a:buChar char="à"/>
            </a:pPr>
            <a:endParaRPr lang="sv-SE">
              <a:sym typeface="Wingdings" panose="05000000000000000000" pitchFamily="2" charset="2"/>
            </a:endParaRPr>
          </a:p>
          <a:p>
            <a:pPr marL="180975" lvl="1" indent="0">
              <a:buNone/>
            </a:pPr>
            <a:r>
              <a:rPr lang="sv-SE">
                <a:sym typeface="Wingdings" panose="05000000000000000000" pitchFamily="2" charset="2"/>
              </a:rPr>
              <a:t>Patientregistret (PAR)  rapportering av sjukdomar och behandlingar (</a:t>
            </a:r>
            <a:r>
              <a:rPr lang="sv-SE" err="1">
                <a:sym typeface="Wingdings" panose="05000000000000000000" pitchFamily="2" charset="2"/>
              </a:rPr>
              <a:t>mha</a:t>
            </a:r>
            <a:r>
              <a:rPr lang="sv-SE">
                <a:sym typeface="Wingdings" panose="05000000000000000000" pitchFamily="2" charset="2"/>
              </a:rPr>
              <a:t> ICD och KVÅ) och troligen MVO</a:t>
            </a:r>
          </a:p>
          <a:p>
            <a:pPr marL="180975" lvl="1" indent="0">
              <a:buNone/>
            </a:pPr>
            <a:r>
              <a:rPr lang="sv-SE" b="0" i="0">
                <a:solidFill>
                  <a:srgbClr val="202124"/>
                </a:solidFill>
                <a:effectLst/>
                <a:latin typeface="arial" panose="020B0604020202020204" pitchFamily="34" charset="0"/>
              </a:rPr>
              <a:t>”Patientregistret </a:t>
            </a:r>
            <a:r>
              <a:rPr lang="sv-SE" i="0">
                <a:solidFill>
                  <a:srgbClr val="202124"/>
                </a:solidFill>
                <a:effectLst/>
                <a:latin typeface="arial" panose="020B0604020202020204" pitchFamily="34" charset="0"/>
              </a:rPr>
              <a:t>ger underlag för statistik om sjukdomar och behandlingar i den svenska specialistvården</a:t>
            </a:r>
            <a:r>
              <a:rPr lang="sv-SE" b="0" i="0">
                <a:solidFill>
                  <a:srgbClr val="202124"/>
                </a:solidFill>
                <a:effectLst/>
                <a:latin typeface="arial" panose="020B0604020202020204" pitchFamily="34" charset="0"/>
              </a:rPr>
              <a:t>.</a:t>
            </a:r>
            <a:r>
              <a:rPr lang="sv-SE" b="0" i="0">
                <a:solidFill>
                  <a:srgbClr val="202124"/>
                </a:solidFill>
                <a:effectLst/>
                <a:latin typeface="arial" panose="020B0604020202020204" pitchFamily="34" charset="0"/>
                <a:sym typeface="Wingdings" panose="05000000000000000000" pitchFamily="2" charset="2"/>
              </a:rPr>
              <a:t>”</a:t>
            </a:r>
            <a:endParaRPr lang="sv-SE">
              <a:sym typeface="Wingdings" panose="05000000000000000000" pitchFamily="2" charset="2"/>
            </a:endParaRPr>
          </a:p>
        </p:txBody>
      </p:sp>
    </p:spTree>
    <p:extLst>
      <p:ext uri="{BB962C8B-B14F-4D97-AF65-F5344CB8AC3E}">
        <p14:creationId xmlns:p14="http://schemas.microsoft.com/office/powerpoint/2010/main" val="2528409192"/>
      </p:ext>
    </p:extLst>
  </p:cSld>
  <p:clrMapOvr>
    <a:masterClrMapping/>
  </p:clrMapOvr>
</p:sld>
</file>

<file path=ppt/theme/theme1.xml><?xml version="1.0" encoding="utf-8"?>
<a:theme xmlns:a="http://schemas.openxmlformats.org/drawingml/2006/main" name="Inera">
  <a:themeElements>
    <a:clrScheme name="Inera Färg">
      <a:dk1>
        <a:srgbClr val="353636"/>
      </a:dk1>
      <a:lt1>
        <a:sysClr val="window" lastClr="FFFFFF"/>
      </a:lt1>
      <a:dk2>
        <a:srgbClr val="7E2A4C"/>
      </a:dk2>
      <a:lt2>
        <a:srgbClr val="F9F6F1"/>
      </a:lt2>
      <a:accent1>
        <a:srgbClr val="A33662"/>
      </a:accent1>
      <a:accent2>
        <a:srgbClr val="E7DAC5"/>
      </a:accent2>
      <a:accent3>
        <a:srgbClr val="305A47"/>
      </a:accent3>
      <a:accent4>
        <a:srgbClr val="AFD4C4"/>
      </a:accent4>
      <a:accent5>
        <a:srgbClr val="0CB0C6"/>
      </a:accent5>
      <a:accent6>
        <a:srgbClr val="FF9517"/>
      </a:accent6>
      <a:hlink>
        <a:srgbClr val="305A47"/>
      </a:hlink>
      <a:folHlink>
        <a:srgbClr val="AFD4C4"/>
      </a:folHlink>
    </a:clrScheme>
    <a:fontScheme name="Inera Teckensnitt">
      <a:majorFont>
        <a:latin typeface="Open Sans Bold"/>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sz="1600" dirty="0" err="1" smtClean="0"/>
        </a:defPPr>
      </a:lstStyle>
    </a:txDef>
  </a:objectDefaults>
  <a:extraClrSchemeLst/>
  <a:custClrLst>
    <a:custClr>
      <a:srgbClr val="7E2A4C"/>
    </a:custClr>
    <a:custClr>
      <a:srgbClr val="E7DAC5"/>
    </a:custClr>
    <a:custClr>
      <a:srgbClr val="305A47"/>
    </a:custClr>
    <a:custClr>
      <a:srgbClr val="353636"/>
    </a:custClr>
    <a:custClr>
      <a:srgbClr val="098394"/>
    </a:custClr>
    <a:custClr>
      <a:srgbClr val="D17200"/>
    </a:custClr>
    <a:custClr>
      <a:srgbClr val="FFFFFF"/>
    </a:custClr>
    <a:custClr>
      <a:srgbClr val="FFFFFF"/>
    </a:custClr>
    <a:custClr>
      <a:srgbClr val="FFFFFF"/>
    </a:custClr>
    <a:custClr>
      <a:srgbClr val="FFFFFF"/>
    </a:custClr>
    <a:custClr name="Primär Röd">
      <a:srgbClr val="A33662"/>
    </a:custClr>
    <a:custClr>
      <a:srgbClr val="F3EDE2"/>
    </a:custClr>
    <a:custClr>
      <a:srgbClr val="40775E"/>
    </a:custClr>
    <a:custClr>
      <a:srgbClr val="727373"/>
    </a:custClr>
    <a:custClr>
      <a:srgbClr val="0CB0C6"/>
    </a:custClr>
    <a:custClr>
      <a:srgbClr val="FF9517"/>
    </a:custClr>
    <a:custClr>
      <a:srgbClr val="FFFFFF"/>
    </a:custClr>
    <a:custClr>
      <a:srgbClr val="FFFFFF"/>
    </a:custClr>
    <a:custClr>
      <a:srgbClr val="FFFFFF"/>
    </a:custClr>
    <a:custClr>
      <a:srgbClr val="FFFFFF"/>
    </a:custClr>
    <a:custClr>
      <a:srgbClr val="C03F73"/>
    </a:custClr>
    <a:custClr>
      <a:srgbClr val="F9F6F1"/>
    </a:custClr>
    <a:custClr>
      <a:srgbClr val="AFD4C4"/>
    </a:custClr>
    <a:custClr>
      <a:srgbClr val="CCCCCC"/>
    </a:custClr>
    <a:custClr>
      <a:srgbClr val="4AE0F4"/>
    </a:custClr>
    <a:custClr>
      <a:srgbClr val="FFC075"/>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0F0F0"/>
    </a:custClr>
  </a:custClrLst>
  <a:extLst>
    <a:ext uri="{05A4C25C-085E-4340-85A3-A5531E510DB2}">
      <thm15:themeFamily xmlns:thm15="http://schemas.microsoft.com/office/thememl/2012/main" name="Presentation2" id="{627AD713-FB3C-4EE0-B9C6-5B33224C9362}" vid="{70753657-C70A-426D-B56C-CAA68FA7BC99}"/>
    </a:ext>
  </a:extLst>
</a:theme>
</file>

<file path=ppt/theme/theme2.xml><?xml version="1.0" encoding="utf-8"?>
<a:theme xmlns:a="http://schemas.openxmlformats.org/drawingml/2006/main" name="Office-tema">
  <a:themeElements>
    <a:clrScheme name="Inera färg">
      <a:dk1>
        <a:srgbClr val="353636"/>
      </a:dk1>
      <a:lt1>
        <a:sysClr val="window" lastClr="FFFFFF"/>
      </a:lt1>
      <a:dk2>
        <a:srgbClr val="A33662"/>
      </a:dk2>
      <a:lt2>
        <a:srgbClr val="F3EDE2"/>
      </a:lt2>
      <a:accent1>
        <a:srgbClr val="A33662"/>
      </a:accent1>
      <a:accent2>
        <a:srgbClr val="E7DAC5"/>
      </a:accent2>
      <a:accent3>
        <a:srgbClr val="305A47"/>
      </a:accent3>
      <a:accent4>
        <a:srgbClr val="AFD4C4"/>
      </a:accent4>
      <a:accent5>
        <a:srgbClr val="0CB0C6"/>
      </a:accent5>
      <a:accent6>
        <a:srgbClr val="FF9517"/>
      </a:accent6>
      <a:hlink>
        <a:srgbClr val="4AE0F4"/>
      </a:hlink>
      <a:folHlink>
        <a:srgbClr val="FFC07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Inera färg">
      <a:dk1>
        <a:srgbClr val="353636"/>
      </a:dk1>
      <a:lt1>
        <a:sysClr val="window" lastClr="FFFFFF"/>
      </a:lt1>
      <a:dk2>
        <a:srgbClr val="A33662"/>
      </a:dk2>
      <a:lt2>
        <a:srgbClr val="F3EDE2"/>
      </a:lt2>
      <a:accent1>
        <a:srgbClr val="A33662"/>
      </a:accent1>
      <a:accent2>
        <a:srgbClr val="E7DAC5"/>
      </a:accent2>
      <a:accent3>
        <a:srgbClr val="305A47"/>
      </a:accent3>
      <a:accent4>
        <a:srgbClr val="AFD4C4"/>
      </a:accent4>
      <a:accent5>
        <a:srgbClr val="0CB0C6"/>
      </a:accent5>
      <a:accent6>
        <a:srgbClr val="FF9517"/>
      </a:accent6>
      <a:hlink>
        <a:srgbClr val="4AE0F4"/>
      </a:hlink>
      <a:folHlink>
        <a:srgbClr val="FFC07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3491e4f-5d38-4c24-85cb-c5144f8a0d2f}">
  <we:reference id="33491e4f-5d38-4c24-85cb-c5144f8a0d2f" version="1.0.0.0" store="EXCatalog" storeType="EXCatalog"/>
  <we:alternateReferences/>
  <we:properties>
    <we:property name="Office.AutoShowTaskpaneWithDocument" value="true"/>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6DB60457817047468D51D2D8F56C35F2" ma:contentTypeVersion="16" ma:contentTypeDescription="Skapa ett nytt dokument." ma:contentTypeScope="" ma:versionID="9c0f2a8cedbe496b52f772c0864b7ffd">
  <xsd:schema xmlns:xsd="http://www.w3.org/2001/XMLSchema" xmlns:xs="http://www.w3.org/2001/XMLSchema" xmlns:p="http://schemas.microsoft.com/office/2006/metadata/properties" xmlns:ns2="7dabed10-1db5-4ea2-b93c-6f24d006d71a" xmlns:ns3="db49db5f-2b19-4da6-b8c5-2dedd508144d" targetNamespace="http://schemas.microsoft.com/office/2006/metadata/properties" ma:root="true" ma:fieldsID="eaafbc2872f5f8e571756826c7fbe35f" ns2:_="" ns3:_="">
    <xsd:import namespace="7dabed10-1db5-4ea2-b93c-6f24d006d71a"/>
    <xsd:import namespace="db49db5f-2b19-4da6-b8c5-2dedd50814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abed10-1db5-4ea2-b93c-6f24d006d7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eringar" ma:readOnly="false" ma:fieldId="{5cf76f15-5ced-4ddc-b409-7134ff3c332f}" ma:taxonomyMulti="true" ma:sspId="d24b8daa-ea0d-4019-ac30-410f7b645d3d" ma:termSetId="09814cd3-568e-fe90-9814-8d621ff8fb84" ma:anchorId="fba54fb3-c3e1-fe81-a776-ca4b69148c4d" ma:open="true" ma:isKeyword="false">
      <xsd:complexType>
        <xsd:sequence>
          <xsd:element ref="pc:Terms" minOccurs="0" maxOccurs="1"/>
        </xsd:sequence>
      </xsd:complex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b49db5f-2b19-4da6-b8c5-2dedd508144d" elementFormDefault="qualified">
    <xsd:import namespace="http://schemas.microsoft.com/office/2006/documentManagement/types"/>
    <xsd:import namespace="http://schemas.microsoft.com/office/infopath/2007/PartnerControls"/>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element name="TaxCatchAll" ma:index="21" nillable="true" ma:displayName="Taxonomy Catch All Column" ma:hidden="true" ma:list="{44cac40b-9d54-4a05-aee7-0aa678fd0760}" ma:internalName="TaxCatchAll" ma:showField="CatchAllData" ma:web="db49db5f-2b19-4da6-b8c5-2dedd50814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b49db5f-2b19-4da6-b8c5-2dedd508144d" xsi:nil="true"/>
    <lcf76f155ced4ddcb4097134ff3c332f xmlns="7dabed10-1db5-4ea2-b93c-6f24d006d71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3A9507E-EAEC-4C5B-9E07-836B6659B4D6}">
  <ds:schemaRefs>
    <ds:schemaRef ds:uri="7dabed10-1db5-4ea2-b93c-6f24d006d71a"/>
    <ds:schemaRef ds:uri="db49db5f-2b19-4da6-b8c5-2dedd508144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CEBAD6A-AFE5-46E0-9A90-AF4AB80FFBEE}">
  <ds:schemaRefs>
    <ds:schemaRef ds:uri="http://schemas.microsoft.com/sharepoint/v3/contenttype/forms"/>
  </ds:schemaRefs>
</ds:datastoreItem>
</file>

<file path=customXml/itemProps3.xml><?xml version="1.0" encoding="utf-8"?>
<ds:datastoreItem xmlns:ds="http://schemas.openxmlformats.org/officeDocument/2006/customXml" ds:itemID="{D4ABDA6A-1F6C-4B42-8544-08E5AE6AC91F}">
  <ds:schemaRefs>
    <ds:schemaRef ds:uri="10c3a147-0d64-46aa-a281-dc97358e8373"/>
    <ds:schemaRef ds:uri="17798c2e-8ec6-411a-92bf-42cada8c5360"/>
    <ds:schemaRef ds:uri="5e88671f-f3e5-4bfe-bce3-b43a49c7c60a"/>
    <ds:schemaRef ds:uri="7dabed10-1db5-4ea2-b93c-6f24d006d71a"/>
    <ds:schemaRef ds:uri="d7532cd0-e888-47d6-8f58-db0210f25002"/>
    <ds:schemaRef ds:uri="db49db5f-2b19-4da6-b8c5-2dedd508144d"/>
    <ds:schemaRef ds:uri="e54ffb39-d626-48a7-a92f-ca20dcdc99f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33B4921</Template>
  <TotalTime>0</TotalTime>
  <Words>2980</Words>
  <Application>Microsoft Office PowerPoint</Application>
  <PresentationFormat>Bredbild</PresentationFormat>
  <Paragraphs>440</Paragraphs>
  <Slides>35</Slides>
  <Notes>10</Notes>
  <HiddenSlides>2</HiddenSlides>
  <MMClips>0</MMClips>
  <ScaleCrop>false</ScaleCrop>
  <HeadingPairs>
    <vt:vector size="6" baseType="variant">
      <vt:variant>
        <vt:lpstr>Använt teckensnitt</vt:lpstr>
      </vt:variant>
      <vt:variant>
        <vt:i4>9</vt:i4>
      </vt:variant>
      <vt:variant>
        <vt:lpstr>Tema</vt:lpstr>
      </vt:variant>
      <vt:variant>
        <vt:i4>1</vt:i4>
      </vt:variant>
      <vt:variant>
        <vt:lpstr>Bildrubriker</vt:lpstr>
      </vt:variant>
      <vt:variant>
        <vt:i4>35</vt:i4>
      </vt:variant>
    </vt:vector>
  </HeadingPairs>
  <TitlesOfParts>
    <vt:vector size="45" baseType="lpstr">
      <vt:lpstr>-apple-system</vt:lpstr>
      <vt:lpstr>Arial</vt:lpstr>
      <vt:lpstr>Arial</vt:lpstr>
      <vt:lpstr>Calibri</vt:lpstr>
      <vt:lpstr>Open Sans</vt:lpstr>
      <vt:lpstr>Open Sans Bold</vt:lpstr>
      <vt:lpstr>Open Sans Semibold</vt:lpstr>
      <vt:lpstr>Symbol</vt:lpstr>
      <vt:lpstr>Wingdings</vt:lpstr>
      <vt:lpstr>Inera</vt:lpstr>
      <vt:lpstr>Workshop Utbudstjänsten E-hälsomyndigheten  2023-04-04</vt:lpstr>
      <vt:lpstr>Agenda</vt:lpstr>
      <vt:lpstr>Utbud - Exempel på scenario </vt:lpstr>
      <vt:lpstr>Vad är Utbudstjänsten?</vt:lpstr>
      <vt:lpstr>Definitioner av centrala begrepp</vt:lpstr>
      <vt:lpstr>Definitioner av centrala begrepp</vt:lpstr>
      <vt:lpstr>Definitioner av centrala begrepp</vt:lpstr>
      <vt:lpstr>Definitioner av centrala begrepp</vt:lpstr>
      <vt:lpstr>Befintliga kodverk för verksamhet, olika syften</vt:lpstr>
      <vt:lpstr>PowerPoint-presentation</vt:lpstr>
      <vt:lpstr>Samband mellan vårdaktiviteter och vårdtjänster</vt:lpstr>
      <vt:lpstr>PowerPoint-presentation</vt:lpstr>
      <vt:lpstr>PowerPoint-presentation</vt:lpstr>
      <vt:lpstr>PowerPoint-presentation</vt:lpstr>
      <vt:lpstr>PowerPoint-presentation</vt:lpstr>
      <vt:lpstr>PowerPoint-presentation</vt:lpstr>
      <vt:lpstr>PowerPoint-presentation</vt:lpstr>
      <vt:lpstr>Exempel på vårdtjänstkoder</vt:lpstr>
      <vt:lpstr>Nuläge vårdtjänstkodverket</vt:lpstr>
      <vt:lpstr>Nuläge vårdtjänstkodverket</vt:lpstr>
      <vt:lpstr>Ämnesexperter</vt:lpstr>
      <vt:lpstr>Frågor för ämnesexperter att besvara</vt:lpstr>
      <vt:lpstr>PowerPoint-presentation</vt:lpstr>
      <vt:lpstr>Vad är nyttan med Utbudstjänstens vårdtjänstkodverk?</vt:lpstr>
      <vt:lpstr>Användning av nationella vårdtjänstkodverket</vt:lpstr>
      <vt:lpstr>Snomed CT exempel</vt:lpstr>
      <vt:lpstr>Snomed CT</vt:lpstr>
      <vt:lpstr>1177 redaktionssidor</vt:lpstr>
      <vt:lpstr>Hitta vård</vt:lpstr>
      <vt:lpstr>Elektronisk remiss</vt:lpstr>
      <vt:lpstr>Nationellt kliniskt kunskapsstöd</vt:lpstr>
      <vt:lpstr>PowerPoint-presentation</vt:lpstr>
      <vt:lpstr>Frågor</vt:lpstr>
      <vt:lpstr>Frågor</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Nio punkter att tänka på </dc:title>
  <dc:creator>Paso Ulrika</dc:creator>
  <cp:lastModifiedBy>Asp Annika</cp:lastModifiedBy>
  <cp:revision>1</cp:revision>
  <dcterms:created xsi:type="dcterms:W3CDTF">2023-03-28T11:12:21Z</dcterms:created>
  <dcterms:modified xsi:type="dcterms:W3CDTF">2023-04-04T06:38:32Z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32000</vt:r8>
  </property>
  <property fmtid="{D5CDD505-2E9C-101B-9397-08002B2CF9AE}" pid="3" name="MediaServiceImageTags">
    <vt:lpwstr/>
  </property>
  <property fmtid="{D5CDD505-2E9C-101B-9397-08002B2CF9AE}" pid="4" name="ContentTypeId">
    <vt:lpwstr>0x0101006DB60457817047468D51D2D8F56C35F2</vt:lpwstr>
  </property>
</Properties>
</file>