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445" r:id="rId2"/>
    <p:sldId id="458" r:id="rId3"/>
    <p:sldId id="486" r:id="rId4"/>
    <p:sldId id="451" r:id="rId5"/>
    <p:sldId id="456" r:id="rId6"/>
    <p:sldId id="487" r:id="rId7"/>
    <p:sldId id="483" r:id="rId8"/>
    <p:sldId id="484" r:id="rId9"/>
    <p:sldId id="485" r:id="rId10"/>
    <p:sldId id="455" r:id="rId11"/>
    <p:sldId id="488" r:id="rId12"/>
    <p:sldId id="489" r:id="rId13"/>
    <p:sldId id="459" r:id="rId14"/>
    <p:sldId id="490" r:id="rId15"/>
    <p:sldId id="479" r:id="rId16"/>
    <p:sldId id="457" r:id="rId17"/>
    <p:sldId id="491" r:id="rId18"/>
    <p:sldId id="454" r:id="rId19"/>
  </p:sldIdLst>
  <p:sldSz cx="9144000" cy="5143500" type="screen16x9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4">
          <p15:clr>
            <a:srgbClr val="A4A3A4"/>
          </p15:clr>
        </p15:guide>
        <p15:guide id="2" pos="4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rea Södergren" initials="PS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E"/>
    <a:srgbClr val="32DAC4"/>
    <a:srgbClr val="00A7E2"/>
    <a:srgbClr val="DDC4BA"/>
    <a:srgbClr val="EE9BAD"/>
    <a:srgbClr val="55575A"/>
    <a:srgbClr val="672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1" autoAdjust="0"/>
    <p:restoredTop sz="86359" autoAdjust="0"/>
  </p:normalViewPr>
  <p:slideViewPr>
    <p:cSldViewPr showGuides="1">
      <p:cViewPr varScale="1">
        <p:scale>
          <a:sx n="169" d="100"/>
          <a:sy n="169" d="100"/>
        </p:scale>
        <p:origin x="130" y="451"/>
      </p:cViewPr>
      <p:guideLst>
        <p:guide orient="horz" pos="514"/>
        <p:guide pos="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9" d="100"/>
          <a:sy n="89" d="100"/>
        </p:scale>
        <p:origin x="3732" y="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680576-1165-4452-AC4A-611C868F4AEB}" type="doc">
      <dgm:prSet loTypeId="urn:microsoft.com/office/officeart/2005/8/layout/hProcess1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D4D7EDF0-2483-46A9-8C88-6A70DFA82D68}">
      <dgm:prSet/>
      <dgm:spPr/>
      <dgm:t>
        <a:bodyPr/>
        <a:lstStyle/>
        <a:p>
          <a:r>
            <a:rPr lang="sv-SE" dirty="0"/>
            <a:t>Verifiera</a:t>
          </a:r>
        </a:p>
        <a:p>
          <a:r>
            <a:rPr lang="sv-SE" dirty="0"/>
            <a:t>användarfall</a:t>
          </a:r>
        </a:p>
      </dgm:t>
    </dgm:pt>
    <dgm:pt modelId="{F1568384-8981-4FC3-9407-331F80E13351}" type="parTrans" cxnId="{40EFA457-E672-460B-B076-29353C4B043E}">
      <dgm:prSet/>
      <dgm:spPr/>
      <dgm:t>
        <a:bodyPr/>
        <a:lstStyle/>
        <a:p>
          <a:endParaRPr lang="sv-SE"/>
        </a:p>
      </dgm:t>
    </dgm:pt>
    <dgm:pt modelId="{000E2421-C1F3-401C-BB92-24FD36D1261F}" type="sibTrans" cxnId="{40EFA457-E672-460B-B076-29353C4B043E}">
      <dgm:prSet/>
      <dgm:spPr/>
      <dgm:t>
        <a:bodyPr/>
        <a:lstStyle/>
        <a:p>
          <a:endParaRPr lang="sv-SE"/>
        </a:p>
      </dgm:t>
    </dgm:pt>
    <dgm:pt modelId="{BE30C35F-A8D2-4F15-B7E0-77CE49597FCD}">
      <dgm:prSet/>
      <dgm:spPr/>
      <dgm:t>
        <a:bodyPr/>
        <a:lstStyle/>
        <a:p>
          <a:r>
            <a:rPr lang="sv-SE" dirty="0"/>
            <a:t>Publicering av specifikationer och riktlinjer</a:t>
          </a:r>
        </a:p>
      </dgm:t>
    </dgm:pt>
    <dgm:pt modelId="{880D7031-8821-4665-95BF-0C16CD665F70}" type="parTrans" cxnId="{9A4601D2-1386-4467-A7AD-9AD4BF526D02}">
      <dgm:prSet/>
      <dgm:spPr/>
      <dgm:t>
        <a:bodyPr/>
        <a:lstStyle/>
        <a:p>
          <a:endParaRPr lang="sv-SE"/>
        </a:p>
      </dgm:t>
    </dgm:pt>
    <dgm:pt modelId="{E4C26216-F52A-4D88-B685-0D4667F87D87}" type="sibTrans" cxnId="{9A4601D2-1386-4467-A7AD-9AD4BF526D02}">
      <dgm:prSet/>
      <dgm:spPr/>
      <dgm:t>
        <a:bodyPr/>
        <a:lstStyle/>
        <a:p>
          <a:endParaRPr lang="sv-SE"/>
        </a:p>
      </dgm:t>
    </dgm:pt>
    <dgm:pt modelId="{CC4D4F84-7698-4FC2-A159-D7CACDB1B152}">
      <dgm:prSet/>
      <dgm:spPr/>
      <dgm:t>
        <a:bodyPr/>
        <a:lstStyle/>
        <a:p>
          <a:r>
            <a:rPr lang="sv-SE" dirty="0"/>
            <a:t>Lansering</a:t>
          </a:r>
        </a:p>
      </dgm:t>
    </dgm:pt>
    <dgm:pt modelId="{F2BE3324-8522-403B-9E26-44B1F3BDBB4E}" type="parTrans" cxnId="{F6DEDA22-9860-46E5-B904-5C6BFF99B16E}">
      <dgm:prSet/>
      <dgm:spPr/>
      <dgm:t>
        <a:bodyPr/>
        <a:lstStyle/>
        <a:p>
          <a:endParaRPr lang="sv-SE"/>
        </a:p>
      </dgm:t>
    </dgm:pt>
    <dgm:pt modelId="{87E7C6ED-E880-4139-8081-171EFD3FAB30}" type="sibTrans" cxnId="{F6DEDA22-9860-46E5-B904-5C6BFF99B16E}">
      <dgm:prSet/>
      <dgm:spPr/>
      <dgm:t>
        <a:bodyPr/>
        <a:lstStyle/>
        <a:p>
          <a:endParaRPr lang="sv-SE"/>
        </a:p>
      </dgm:t>
    </dgm:pt>
    <dgm:pt modelId="{C3B76EA7-F26C-4EDB-A5D6-841BB45A4347}">
      <dgm:prSet/>
      <dgm:spPr/>
      <dgm:t>
        <a:bodyPr/>
        <a:lstStyle/>
        <a:p>
          <a:r>
            <a:rPr lang="sv-SE" dirty="0"/>
            <a:t>Tester tillsammans med NLL FHIR-tjänster</a:t>
          </a:r>
        </a:p>
      </dgm:t>
    </dgm:pt>
    <dgm:pt modelId="{A3B93F80-24D5-4E81-AC70-5EC84FFFB16E}" type="parTrans" cxnId="{EBE71A5B-9C63-4C79-8566-84E1A43820EC}">
      <dgm:prSet/>
      <dgm:spPr/>
      <dgm:t>
        <a:bodyPr/>
        <a:lstStyle/>
        <a:p>
          <a:endParaRPr lang="sv-SE"/>
        </a:p>
      </dgm:t>
    </dgm:pt>
    <dgm:pt modelId="{D7799379-865C-4CEE-9159-ED5FE845DAF6}" type="sibTrans" cxnId="{EBE71A5B-9C63-4C79-8566-84E1A43820EC}">
      <dgm:prSet/>
      <dgm:spPr/>
      <dgm:t>
        <a:bodyPr/>
        <a:lstStyle/>
        <a:p>
          <a:endParaRPr lang="sv-SE"/>
        </a:p>
      </dgm:t>
    </dgm:pt>
    <dgm:pt modelId="{BFC07165-D056-4BE1-A64E-04C0365C039D}" type="pres">
      <dgm:prSet presAssocID="{78680576-1165-4452-AC4A-611C868F4AEB}" presName="Name0" presStyleCnt="0">
        <dgm:presLayoutVars>
          <dgm:dir/>
          <dgm:resizeHandles val="exact"/>
        </dgm:presLayoutVars>
      </dgm:prSet>
      <dgm:spPr/>
    </dgm:pt>
    <dgm:pt modelId="{36650ECF-9C84-47F3-AE58-BC52A7253A5E}" type="pres">
      <dgm:prSet presAssocID="{78680576-1165-4452-AC4A-611C868F4AEB}" presName="arrow" presStyleLbl="bgShp" presStyleIdx="0" presStyleCnt="1"/>
      <dgm:spPr/>
    </dgm:pt>
    <dgm:pt modelId="{44BA73F8-1439-4812-9E2E-BC634469421B}" type="pres">
      <dgm:prSet presAssocID="{78680576-1165-4452-AC4A-611C868F4AEB}" presName="points" presStyleCnt="0"/>
      <dgm:spPr/>
    </dgm:pt>
    <dgm:pt modelId="{55A71DA6-BAF4-42E5-A1D6-61651B55C403}" type="pres">
      <dgm:prSet presAssocID="{D4D7EDF0-2483-46A9-8C88-6A70DFA82D68}" presName="compositeA" presStyleCnt="0"/>
      <dgm:spPr/>
    </dgm:pt>
    <dgm:pt modelId="{AA495ECD-1865-46FB-898F-32129BE30580}" type="pres">
      <dgm:prSet presAssocID="{D4D7EDF0-2483-46A9-8C88-6A70DFA82D68}" presName="textA" presStyleLbl="revTx" presStyleIdx="0" presStyleCnt="4">
        <dgm:presLayoutVars>
          <dgm:bulletEnabled val="1"/>
        </dgm:presLayoutVars>
      </dgm:prSet>
      <dgm:spPr/>
    </dgm:pt>
    <dgm:pt modelId="{53946CA6-1D6E-4B66-AE0E-1A3B158C7958}" type="pres">
      <dgm:prSet presAssocID="{D4D7EDF0-2483-46A9-8C88-6A70DFA82D68}" presName="circleA" presStyleLbl="node1" presStyleIdx="0" presStyleCnt="4"/>
      <dgm:spPr>
        <a:solidFill>
          <a:schemeClr val="tx2"/>
        </a:solidFill>
      </dgm:spPr>
    </dgm:pt>
    <dgm:pt modelId="{E75D8C4E-8390-4A0D-8599-53162AB3A75D}" type="pres">
      <dgm:prSet presAssocID="{D4D7EDF0-2483-46A9-8C88-6A70DFA82D68}" presName="spaceA" presStyleCnt="0"/>
      <dgm:spPr/>
    </dgm:pt>
    <dgm:pt modelId="{AC1F3144-6420-4D13-9648-8750FA01C18B}" type="pres">
      <dgm:prSet presAssocID="{000E2421-C1F3-401C-BB92-24FD36D1261F}" presName="space" presStyleCnt="0"/>
      <dgm:spPr/>
    </dgm:pt>
    <dgm:pt modelId="{5755DE75-841A-409A-A359-F224AEE7DAB0}" type="pres">
      <dgm:prSet presAssocID="{BE30C35F-A8D2-4F15-B7E0-77CE49597FCD}" presName="compositeB" presStyleCnt="0"/>
      <dgm:spPr/>
    </dgm:pt>
    <dgm:pt modelId="{91376E84-6C2C-47E4-AC79-3480CC32479E}" type="pres">
      <dgm:prSet presAssocID="{BE30C35F-A8D2-4F15-B7E0-77CE49597FCD}" presName="textB" presStyleLbl="revTx" presStyleIdx="1" presStyleCnt="4">
        <dgm:presLayoutVars>
          <dgm:bulletEnabled val="1"/>
        </dgm:presLayoutVars>
      </dgm:prSet>
      <dgm:spPr/>
    </dgm:pt>
    <dgm:pt modelId="{179E15B7-CC84-4C2C-8721-84830233C6A8}" type="pres">
      <dgm:prSet presAssocID="{BE30C35F-A8D2-4F15-B7E0-77CE49597FCD}" presName="circleB" presStyleLbl="node1" presStyleIdx="1" presStyleCnt="4"/>
      <dgm:spPr/>
    </dgm:pt>
    <dgm:pt modelId="{AC166323-3DC3-4014-926A-9411C64E88C2}" type="pres">
      <dgm:prSet presAssocID="{BE30C35F-A8D2-4F15-B7E0-77CE49597FCD}" presName="spaceB" presStyleCnt="0"/>
      <dgm:spPr/>
    </dgm:pt>
    <dgm:pt modelId="{7635F0C2-237B-465B-B67B-28F1B2CF65E8}" type="pres">
      <dgm:prSet presAssocID="{E4C26216-F52A-4D88-B685-0D4667F87D87}" presName="space" presStyleCnt="0"/>
      <dgm:spPr/>
    </dgm:pt>
    <dgm:pt modelId="{8A90E304-00BF-496A-852A-7C00FBC4C237}" type="pres">
      <dgm:prSet presAssocID="{C3B76EA7-F26C-4EDB-A5D6-841BB45A4347}" presName="compositeA" presStyleCnt="0"/>
      <dgm:spPr/>
    </dgm:pt>
    <dgm:pt modelId="{A931832A-2EFF-4803-BFF7-FC3F5D127FB5}" type="pres">
      <dgm:prSet presAssocID="{C3B76EA7-F26C-4EDB-A5D6-841BB45A4347}" presName="textA" presStyleLbl="revTx" presStyleIdx="2" presStyleCnt="4">
        <dgm:presLayoutVars>
          <dgm:bulletEnabled val="1"/>
        </dgm:presLayoutVars>
      </dgm:prSet>
      <dgm:spPr/>
    </dgm:pt>
    <dgm:pt modelId="{67A3F4E7-D665-42CF-911D-DC97ACED6B31}" type="pres">
      <dgm:prSet presAssocID="{C3B76EA7-F26C-4EDB-A5D6-841BB45A4347}" presName="circleA" presStyleLbl="node1" presStyleIdx="2" presStyleCnt="4"/>
      <dgm:spPr/>
    </dgm:pt>
    <dgm:pt modelId="{C6ED6DD9-86A0-4E29-938A-5DFA5A0D6A0F}" type="pres">
      <dgm:prSet presAssocID="{C3B76EA7-F26C-4EDB-A5D6-841BB45A4347}" presName="spaceA" presStyleCnt="0"/>
      <dgm:spPr/>
    </dgm:pt>
    <dgm:pt modelId="{1CA8BAB6-8A11-4FBA-8D05-14126651B5AA}" type="pres">
      <dgm:prSet presAssocID="{D7799379-865C-4CEE-9159-ED5FE845DAF6}" presName="space" presStyleCnt="0"/>
      <dgm:spPr/>
    </dgm:pt>
    <dgm:pt modelId="{6283059D-800B-43CA-B115-D7080EFD9CAE}" type="pres">
      <dgm:prSet presAssocID="{CC4D4F84-7698-4FC2-A159-D7CACDB1B152}" presName="compositeB" presStyleCnt="0"/>
      <dgm:spPr/>
    </dgm:pt>
    <dgm:pt modelId="{9B0908C9-A7EF-4DCD-8EC1-A24FC630D6D6}" type="pres">
      <dgm:prSet presAssocID="{CC4D4F84-7698-4FC2-A159-D7CACDB1B152}" presName="textB" presStyleLbl="revTx" presStyleIdx="3" presStyleCnt="4">
        <dgm:presLayoutVars>
          <dgm:bulletEnabled val="1"/>
        </dgm:presLayoutVars>
      </dgm:prSet>
      <dgm:spPr/>
    </dgm:pt>
    <dgm:pt modelId="{B260BFB1-DBD2-4E17-938A-F59CF097ECC8}" type="pres">
      <dgm:prSet presAssocID="{CC4D4F84-7698-4FC2-A159-D7CACDB1B152}" presName="circleB" presStyleLbl="node1" presStyleIdx="3" presStyleCnt="4"/>
      <dgm:spPr/>
    </dgm:pt>
    <dgm:pt modelId="{C920D5A5-3E67-44BD-9510-41152DFC43C9}" type="pres">
      <dgm:prSet presAssocID="{CC4D4F84-7698-4FC2-A159-D7CACDB1B152}" presName="spaceB" presStyleCnt="0"/>
      <dgm:spPr/>
    </dgm:pt>
  </dgm:ptLst>
  <dgm:cxnLst>
    <dgm:cxn modelId="{99B2960F-951B-4C51-AC35-9E362015FAF9}" type="presOf" srcId="{C3B76EA7-F26C-4EDB-A5D6-841BB45A4347}" destId="{A931832A-2EFF-4803-BFF7-FC3F5D127FB5}" srcOrd="0" destOrd="0" presId="urn:microsoft.com/office/officeart/2005/8/layout/hProcess11"/>
    <dgm:cxn modelId="{3232CA19-AAB2-4A9B-A53F-CDDC7E1B6E83}" type="presOf" srcId="{78680576-1165-4452-AC4A-611C868F4AEB}" destId="{BFC07165-D056-4BE1-A64E-04C0365C039D}" srcOrd="0" destOrd="0" presId="urn:microsoft.com/office/officeart/2005/8/layout/hProcess11"/>
    <dgm:cxn modelId="{F6DEDA22-9860-46E5-B904-5C6BFF99B16E}" srcId="{78680576-1165-4452-AC4A-611C868F4AEB}" destId="{CC4D4F84-7698-4FC2-A159-D7CACDB1B152}" srcOrd="3" destOrd="0" parTransId="{F2BE3324-8522-403B-9E26-44B1F3BDBB4E}" sibTransId="{87E7C6ED-E880-4139-8081-171EFD3FAB30}"/>
    <dgm:cxn modelId="{EBE71A5B-9C63-4C79-8566-84E1A43820EC}" srcId="{78680576-1165-4452-AC4A-611C868F4AEB}" destId="{C3B76EA7-F26C-4EDB-A5D6-841BB45A4347}" srcOrd="2" destOrd="0" parTransId="{A3B93F80-24D5-4E81-AC70-5EC84FFFB16E}" sibTransId="{D7799379-865C-4CEE-9159-ED5FE845DAF6}"/>
    <dgm:cxn modelId="{40EFA457-E672-460B-B076-29353C4B043E}" srcId="{78680576-1165-4452-AC4A-611C868F4AEB}" destId="{D4D7EDF0-2483-46A9-8C88-6A70DFA82D68}" srcOrd="0" destOrd="0" parTransId="{F1568384-8981-4FC3-9407-331F80E13351}" sibTransId="{000E2421-C1F3-401C-BB92-24FD36D1261F}"/>
    <dgm:cxn modelId="{96869C85-9963-4265-94B7-FF0BB172DAFA}" type="presOf" srcId="{CC4D4F84-7698-4FC2-A159-D7CACDB1B152}" destId="{9B0908C9-A7EF-4DCD-8EC1-A24FC630D6D6}" srcOrd="0" destOrd="0" presId="urn:microsoft.com/office/officeart/2005/8/layout/hProcess11"/>
    <dgm:cxn modelId="{EE2779B3-78B5-4465-A945-97C9BE4ADB4A}" type="presOf" srcId="{D4D7EDF0-2483-46A9-8C88-6A70DFA82D68}" destId="{AA495ECD-1865-46FB-898F-32129BE30580}" srcOrd="0" destOrd="0" presId="urn:microsoft.com/office/officeart/2005/8/layout/hProcess11"/>
    <dgm:cxn modelId="{AFD804C9-22FC-4547-A793-DF26E8DC8B12}" type="presOf" srcId="{BE30C35F-A8D2-4F15-B7E0-77CE49597FCD}" destId="{91376E84-6C2C-47E4-AC79-3480CC32479E}" srcOrd="0" destOrd="0" presId="urn:microsoft.com/office/officeart/2005/8/layout/hProcess11"/>
    <dgm:cxn modelId="{9A4601D2-1386-4467-A7AD-9AD4BF526D02}" srcId="{78680576-1165-4452-AC4A-611C868F4AEB}" destId="{BE30C35F-A8D2-4F15-B7E0-77CE49597FCD}" srcOrd="1" destOrd="0" parTransId="{880D7031-8821-4665-95BF-0C16CD665F70}" sibTransId="{E4C26216-F52A-4D88-B685-0D4667F87D87}"/>
    <dgm:cxn modelId="{4E17B3DD-FAA3-4C05-AB1C-E1604C9C48D1}" type="presParOf" srcId="{BFC07165-D056-4BE1-A64E-04C0365C039D}" destId="{36650ECF-9C84-47F3-AE58-BC52A7253A5E}" srcOrd="0" destOrd="0" presId="urn:microsoft.com/office/officeart/2005/8/layout/hProcess11"/>
    <dgm:cxn modelId="{5085AFA4-763A-4794-B12E-208C115A0F39}" type="presParOf" srcId="{BFC07165-D056-4BE1-A64E-04C0365C039D}" destId="{44BA73F8-1439-4812-9E2E-BC634469421B}" srcOrd="1" destOrd="0" presId="urn:microsoft.com/office/officeart/2005/8/layout/hProcess11"/>
    <dgm:cxn modelId="{B4F379BF-6804-4B05-B1B3-E77C77ED79A9}" type="presParOf" srcId="{44BA73F8-1439-4812-9E2E-BC634469421B}" destId="{55A71DA6-BAF4-42E5-A1D6-61651B55C403}" srcOrd="0" destOrd="0" presId="urn:microsoft.com/office/officeart/2005/8/layout/hProcess11"/>
    <dgm:cxn modelId="{2EB30845-DA01-477E-9FDD-6B062CDDA10E}" type="presParOf" srcId="{55A71DA6-BAF4-42E5-A1D6-61651B55C403}" destId="{AA495ECD-1865-46FB-898F-32129BE30580}" srcOrd="0" destOrd="0" presId="urn:microsoft.com/office/officeart/2005/8/layout/hProcess11"/>
    <dgm:cxn modelId="{0B31F3EA-432B-4911-87B5-A46E128E0D5C}" type="presParOf" srcId="{55A71DA6-BAF4-42E5-A1D6-61651B55C403}" destId="{53946CA6-1D6E-4B66-AE0E-1A3B158C7958}" srcOrd="1" destOrd="0" presId="urn:microsoft.com/office/officeart/2005/8/layout/hProcess11"/>
    <dgm:cxn modelId="{7EBDF638-B3A0-4152-BD83-3A67D3D8176E}" type="presParOf" srcId="{55A71DA6-BAF4-42E5-A1D6-61651B55C403}" destId="{E75D8C4E-8390-4A0D-8599-53162AB3A75D}" srcOrd="2" destOrd="0" presId="urn:microsoft.com/office/officeart/2005/8/layout/hProcess11"/>
    <dgm:cxn modelId="{C456F930-FC0E-45F3-BDD8-816678A22EF2}" type="presParOf" srcId="{44BA73F8-1439-4812-9E2E-BC634469421B}" destId="{AC1F3144-6420-4D13-9648-8750FA01C18B}" srcOrd="1" destOrd="0" presId="urn:microsoft.com/office/officeart/2005/8/layout/hProcess11"/>
    <dgm:cxn modelId="{C79D6D88-12F9-4EDF-9990-EAC262910939}" type="presParOf" srcId="{44BA73F8-1439-4812-9E2E-BC634469421B}" destId="{5755DE75-841A-409A-A359-F224AEE7DAB0}" srcOrd="2" destOrd="0" presId="urn:microsoft.com/office/officeart/2005/8/layout/hProcess11"/>
    <dgm:cxn modelId="{070E7186-9A34-4503-937E-5EC11611AFC3}" type="presParOf" srcId="{5755DE75-841A-409A-A359-F224AEE7DAB0}" destId="{91376E84-6C2C-47E4-AC79-3480CC32479E}" srcOrd="0" destOrd="0" presId="urn:microsoft.com/office/officeart/2005/8/layout/hProcess11"/>
    <dgm:cxn modelId="{AB062E20-5FF0-4C0E-A9DF-539D23181B6E}" type="presParOf" srcId="{5755DE75-841A-409A-A359-F224AEE7DAB0}" destId="{179E15B7-CC84-4C2C-8721-84830233C6A8}" srcOrd="1" destOrd="0" presId="urn:microsoft.com/office/officeart/2005/8/layout/hProcess11"/>
    <dgm:cxn modelId="{A1B8E7A6-1439-44DF-90FB-65B79A07E54D}" type="presParOf" srcId="{5755DE75-841A-409A-A359-F224AEE7DAB0}" destId="{AC166323-3DC3-4014-926A-9411C64E88C2}" srcOrd="2" destOrd="0" presId="urn:microsoft.com/office/officeart/2005/8/layout/hProcess11"/>
    <dgm:cxn modelId="{BB8A0E0A-BF2F-4EE8-B9F9-31CB07595130}" type="presParOf" srcId="{44BA73F8-1439-4812-9E2E-BC634469421B}" destId="{7635F0C2-237B-465B-B67B-28F1B2CF65E8}" srcOrd="3" destOrd="0" presId="urn:microsoft.com/office/officeart/2005/8/layout/hProcess11"/>
    <dgm:cxn modelId="{DF679F1E-E530-4DB6-9CF1-E4F4BC6B964C}" type="presParOf" srcId="{44BA73F8-1439-4812-9E2E-BC634469421B}" destId="{8A90E304-00BF-496A-852A-7C00FBC4C237}" srcOrd="4" destOrd="0" presId="urn:microsoft.com/office/officeart/2005/8/layout/hProcess11"/>
    <dgm:cxn modelId="{C8A6C298-4779-483F-A723-3BC1ED92CA32}" type="presParOf" srcId="{8A90E304-00BF-496A-852A-7C00FBC4C237}" destId="{A931832A-2EFF-4803-BFF7-FC3F5D127FB5}" srcOrd="0" destOrd="0" presId="urn:microsoft.com/office/officeart/2005/8/layout/hProcess11"/>
    <dgm:cxn modelId="{9B4FC369-DDD8-4A85-AF57-1B3F81642644}" type="presParOf" srcId="{8A90E304-00BF-496A-852A-7C00FBC4C237}" destId="{67A3F4E7-D665-42CF-911D-DC97ACED6B31}" srcOrd="1" destOrd="0" presId="urn:microsoft.com/office/officeart/2005/8/layout/hProcess11"/>
    <dgm:cxn modelId="{3A876D8B-091D-4760-B796-B4F051CFAB60}" type="presParOf" srcId="{8A90E304-00BF-496A-852A-7C00FBC4C237}" destId="{C6ED6DD9-86A0-4E29-938A-5DFA5A0D6A0F}" srcOrd="2" destOrd="0" presId="urn:microsoft.com/office/officeart/2005/8/layout/hProcess11"/>
    <dgm:cxn modelId="{02BC7FD4-CC88-44E9-870E-0B9A5F2B9B8C}" type="presParOf" srcId="{44BA73F8-1439-4812-9E2E-BC634469421B}" destId="{1CA8BAB6-8A11-4FBA-8D05-14126651B5AA}" srcOrd="5" destOrd="0" presId="urn:microsoft.com/office/officeart/2005/8/layout/hProcess11"/>
    <dgm:cxn modelId="{569E41FA-D74A-4035-9873-0B73822334C8}" type="presParOf" srcId="{44BA73F8-1439-4812-9E2E-BC634469421B}" destId="{6283059D-800B-43CA-B115-D7080EFD9CAE}" srcOrd="6" destOrd="0" presId="urn:microsoft.com/office/officeart/2005/8/layout/hProcess11"/>
    <dgm:cxn modelId="{F25C4C43-BBC1-4E65-AADF-1D3341049526}" type="presParOf" srcId="{6283059D-800B-43CA-B115-D7080EFD9CAE}" destId="{9B0908C9-A7EF-4DCD-8EC1-A24FC630D6D6}" srcOrd="0" destOrd="0" presId="urn:microsoft.com/office/officeart/2005/8/layout/hProcess11"/>
    <dgm:cxn modelId="{4997AB0C-11CC-4875-A363-76E554279D2D}" type="presParOf" srcId="{6283059D-800B-43CA-B115-D7080EFD9CAE}" destId="{B260BFB1-DBD2-4E17-938A-F59CF097ECC8}" srcOrd="1" destOrd="0" presId="urn:microsoft.com/office/officeart/2005/8/layout/hProcess11"/>
    <dgm:cxn modelId="{5858CF4A-3819-4F7E-9FB6-6DA40F1BE802}" type="presParOf" srcId="{6283059D-800B-43CA-B115-D7080EFD9CAE}" destId="{C920D5A5-3E67-44BD-9510-41152DFC43C9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650ECF-9C84-47F3-AE58-BC52A7253A5E}">
      <dsp:nvSpPr>
        <dsp:cNvPr id="0" name=""/>
        <dsp:cNvSpPr/>
      </dsp:nvSpPr>
      <dsp:spPr>
        <a:xfrm>
          <a:off x="0" y="988309"/>
          <a:ext cx="7760312" cy="1317746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495ECD-1865-46FB-898F-32129BE30580}">
      <dsp:nvSpPr>
        <dsp:cNvPr id="0" name=""/>
        <dsp:cNvSpPr/>
      </dsp:nvSpPr>
      <dsp:spPr>
        <a:xfrm>
          <a:off x="3495" y="0"/>
          <a:ext cx="1681274" cy="131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Verifiera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användarfall</a:t>
          </a:r>
        </a:p>
      </dsp:txBody>
      <dsp:txXfrm>
        <a:off x="3495" y="0"/>
        <a:ext cx="1681274" cy="1317746"/>
      </dsp:txXfrm>
    </dsp:sp>
    <dsp:sp modelId="{53946CA6-1D6E-4B66-AE0E-1A3B158C7958}">
      <dsp:nvSpPr>
        <dsp:cNvPr id="0" name=""/>
        <dsp:cNvSpPr/>
      </dsp:nvSpPr>
      <dsp:spPr>
        <a:xfrm>
          <a:off x="679414" y="1482464"/>
          <a:ext cx="329436" cy="329436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376E84-6C2C-47E4-AC79-3480CC32479E}">
      <dsp:nvSpPr>
        <dsp:cNvPr id="0" name=""/>
        <dsp:cNvSpPr/>
      </dsp:nvSpPr>
      <dsp:spPr>
        <a:xfrm>
          <a:off x="1768833" y="1976619"/>
          <a:ext cx="1681274" cy="131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Publicering av specifikationer och riktlinjer</a:t>
          </a:r>
        </a:p>
      </dsp:txBody>
      <dsp:txXfrm>
        <a:off x="1768833" y="1976619"/>
        <a:ext cx="1681274" cy="1317746"/>
      </dsp:txXfrm>
    </dsp:sp>
    <dsp:sp modelId="{179E15B7-CC84-4C2C-8721-84830233C6A8}">
      <dsp:nvSpPr>
        <dsp:cNvPr id="0" name=""/>
        <dsp:cNvSpPr/>
      </dsp:nvSpPr>
      <dsp:spPr>
        <a:xfrm>
          <a:off x="2444752" y="1482464"/>
          <a:ext cx="329436" cy="329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31832A-2EFF-4803-BFF7-FC3F5D127FB5}">
      <dsp:nvSpPr>
        <dsp:cNvPr id="0" name=""/>
        <dsp:cNvSpPr/>
      </dsp:nvSpPr>
      <dsp:spPr>
        <a:xfrm>
          <a:off x="3534172" y="0"/>
          <a:ext cx="1681274" cy="131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b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Tester tillsammans med NLL FHIR-tjänster</a:t>
          </a:r>
        </a:p>
      </dsp:txBody>
      <dsp:txXfrm>
        <a:off x="3534172" y="0"/>
        <a:ext cx="1681274" cy="1317746"/>
      </dsp:txXfrm>
    </dsp:sp>
    <dsp:sp modelId="{67A3F4E7-D665-42CF-911D-DC97ACED6B31}">
      <dsp:nvSpPr>
        <dsp:cNvPr id="0" name=""/>
        <dsp:cNvSpPr/>
      </dsp:nvSpPr>
      <dsp:spPr>
        <a:xfrm>
          <a:off x="4210091" y="1482464"/>
          <a:ext cx="329436" cy="329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908C9-A7EF-4DCD-8EC1-A24FC630D6D6}">
      <dsp:nvSpPr>
        <dsp:cNvPr id="0" name=""/>
        <dsp:cNvSpPr/>
      </dsp:nvSpPr>
      <dsp:spPr>
        <a:xfrm>
          <a:off x="5299510" y="1976619"/>
          <a:ext cx="1681274" cy="131774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35128" rIns="135128" bIns="135128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1900" kern="1200" dirty="0"/>
            <a:t>Lansering</a:t>
          </a:r>
        </a:p>
      </dsp:txBody>
      <dsp:txXfrm>
        <a:off x="5299510" y="1976619"/>
        <a:ext cx="1681274" cy="1317746"/>
      </dsp:txXfrm>
    </dsp:sp>
    <dsp:sp modelId="{B260BFB1-DBD2-4E17-938A-F59CF097ECC8}">
      <dsp:nvSpPr>
        <dsp:cNvPr id="0" name=""/>
        <dsp:cNvSpPr/>
      </dsp:nvSpPr>
      <dsp:spPr>
        <a:xfrm>
          <a:off x="5975429" y="1482464"/>
          <a:ext cx="329436" cy="32943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4942AE-5842-7D4B-A5B6-B67F46B30A47}" type="datetime1">
              <a:rPr lang="sv-SE" smtClean="0"/>
              <a:t>2021-03-09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270BD3-19F7-4B6C-9CE6-9BAF81C7E98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83559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48A77-C5EC-2F49-8D60-99A2795519EC}" type="datetime1">
              <a:rPr lang="sv-SE" smtClean="0"/>
              <a:t>2021-03-09</a:t>
            </a:fld>
            <a:endParaRPr lang="en-US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611AC6-6AF3-4383-A1A0-9731B5AA9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758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611AC6-6AF3-4383-A1A0-9731B5AA9D0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661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ör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30"/>
          <a:stretch/>
        </p:blipFill>
        <p:spPr>
          <a:xfrm>
            <a:off x="-3284" y="2355726"/>
            <a:ext cx="4263998" cy="2816944"/>
          </a:xfrm>
          <a:prstGeom prst="rect">
            <a:avLst/>
          </a:prstGeom>
        </p:spPr>
      </p:pic>
      <p:sp>
        <p:nvSpPr>
          <p:cNvPr id="6" name="Underrubrik 2"/>
          <p:cNvSpPr>
            <a:spLocks noGrp="1"/>
          </p:cNvSpPr>
          <p:nvPr>
            <p:ph type="subTitle" idx="1" hasCustomPrompt="1"/>
          </p:nvPr>
        </p:nvSpPr>
        <p:spPr>
          <a:xfrm>
            <a:off x="682873" y="2050246"/>
            <a:ext cx="7993583" cy="241855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1400" b="0">
                <a:solidFill>
                  <a:srgbClr val="000000"/>
                </a:solidFill>
                <a:latin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/>
              <a:t>Förnamn Efternamn</a:t>
            </a:r>
          </a:p>
        </p:txBody>
      </p:sp>
      <p:sp>
        <p:nvSpPr>
          <p:cNvPr id="7" name="Platshållare för text 9"/>
          <p:cNvSpPr>
            <a:spLocks noGrp="1"/>
          </p:cNvSpPr>
          <p:nvPr>
            <p:ph type="body" sz="quarter" idx="13" hasCustomPrompt="1"/>
          </p:nvPr>
        </p:nvSpPr>
        <p:spPr>
          <a:xfrm>
            <a:off x="4722107" y="4299942"/>
            <a:ext cx="4181362" cy="216024"/>
          </a:xfrm>
        </p:spPr>
        <p:txBody>
          <a:bodyPr lIns="0" tIns="0" rIns="0" bIns="0" anchor="b" anchorCtr="0">
            <a:noAutofit/>
          </a:bodyPr>
          <a:lstStyle>
            <a:lvl1pPr marL="0" indent="0" algn="r">
              <a:buFontTx/>
              <a:buNone/>
              <a:defRPr sz="1400" b="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 err="1"/>
              <a:t>åååå-mm-dd</a:t>
            </a:r>
            <a:endParaRPr lang="sv-SE" dirty="0"/>
          </a:p>
        </p:txBody>
      </p:sp>
      <p:sp>
        <p:nvSpPr>
          <p:cNvPr id="8" name="Platshållare för text 11"/>
          <p:cNvSpPr>
            <a:spLocks noGrp="1"/>
          </p:cNvSpPr>
          <p:nvPr>
            <p:ph type="body" sz="quarter" idx="14" hasCustomPrompt="1"/>
          </p:nvPr>
        </p:nvSpPr>
        <p:spPr>
          <a:xfrm>
            <a:off x="4716016" y="4617198"/>
            <a:ext cx="4175984" cy="206498"/>
          </a:xfrm>
        </p:spPr>
        <p:txBody>
          <a:bodyPr lIns="0" tIns="0" rIns="0" bIns="0">
            <a:noAutofit/>
          </a:bodyPr>
          <a:lstStyle>
            <a:lvl1pPr marL="0" indent="0" algn="r">
              <a:buFontTx/>
              <a:buNone/>
              <a:defRPr sz="1200">
                <a:solidFill>
                  <a:srgbClr val="000000"/>
                </a:solidFill>
                <a:latin typeface="Arial"/>
              </a:defRPr>
            </a:lvl1pPr>
          </a:lstStyle>
          <a:p>
            <a:pPr lvl="0"/>
            <a:r>
              <a:rPr lang="sv-SE" dirty="0"/>
              <a:t>Version</a:t>
            </a:r>
          </a:p>
        </p:txBody>
      </p:sp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830886"/>
            <a:ext cx="8053386" cy="1026114"/>
          </a:xfrm>
        </p:spPr>
        <p:txBody>
          <a:bodyPr anchor="b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12" name="Bildobjekt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0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apitel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objekt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85"/>
          <a:stretch/>
        </p:blipFill>
        <p:spPr>
          <a:xfrm>
            <a:off x="6330752" y="2327867"/>
            <a:ext cx="2825948" cy="2830739"/>
          </a:xfrm>
          <a:prstGeom prst="rect">
            <a:avLst/>
          </a:prstGeom>
        </p:spPr>
      </p:pic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1567923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37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istasida">
    <p:bg>
      <p:bgPr>
        <a:solidFill>
          <a:srgbClr val="FFFF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22"/>
          <p:cNvSpPr>
            <a:spLocks noGrp="1"/>
          </p:cNvSpPr>
          <p:nvPr>
            <p:ph type="title"/>
          </p:nvPr>
        </p:nvSpPr>
        <p:spPr>
          <a:xfrm>
            <a:off x="634773" y="3500969"/>
            <a:ext cx="8053386" cy="1026114"/>
          </a:xfrm>
        </p:spPr>
        <p:txBody>
          <a:bodyPr anchor="t" anchorCtr="0"/>
          <a:lstStyle>
            <a:lvl1pPr marL="49213" indent="0" algn="l">
              <a:lnSpc>
                <a:spcPts val="4600"/>
              </a:lnSpc>
              <a:defRPr sz="4600">
                <a:solidFill>
                  <a:schemeClr val="tx1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sv-SE" dirty="0"/>
          </a:p>
        </p:txBody>
      </p:sp>
      <p:pic>
        <p:nvPicPr>
          <p:cNvPr id="3" name="Bildobjekt 2" descr="EHM_Symbol_CMYK_hel.psd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27" t="50185"/>
          <a:stretch/>
        </p:blipFill>
        <p:spPr>
          <a:xfrm>
            <a:off x="0" y="-1"/>
            <a:ext cx="3714544" cy="2599545"/>
          </a:xfrm>
          <a:prstGeom prst="rect">
            <a:avLst/>
          </a:prstGeom>
        </p:spPr>
      </p:pic>
      <p:pic>
        <p:nvPicPr>
          <p:cNvPr id="5" name="Bildobjekt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20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29387" cy="3294366"/>
          </a:xfrm>
        </p:spPr>
        <p:txBody>
          <a:bodyPr>
            <a:noAutofit/>
          </a:bodyPr>
          <a:lstStyle>
            <a:lvl1pPr>
              <a:defRPr sz="2200"/>
            </a:lvl1pPr>
            <a:lvl2pPr>
              <a:defRPr sz="22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225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760312" cy="479182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sv-SE" dirty="0"/>
          </a:p>
        </p:txBody>
      </p:sp>
      <p:sp>
        <p:nvSpPr>
          <p:cNvPr id="13" name="Platshållare för innehåll 12"/>
          <p:cNvSpPr>
            <a:spLocks noGrp="1"/>
          </p:cNvSpPr>
          <p:nvPr>
            <p:ph sz="quarter" idx="16"/>
          </p:nvPr>
        </p:nvSpPr>
        <p:spPr>
          <a:xfrm>
            <a:off x="646114" y="1275606"/>
            <a:ext cx="7760312" cy="3294366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50"/>
            </a:lvl2pPr>
            <a:lvl3pPr>
              <a:defRPr sz="1650"/>
            </a:lvl3pPr>
            <a:lvl4pPr>
              <a:defRPr sz="1650"/>
            </a:lvl4pPr>
            <a:lvl5pPr>
              <a:defRPr sz="165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75912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46114" y="742419"/>
            <a:ext cx="7067549" cy="68833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46114" y="1456613"/>
            <a:ext cx="7022231" cy="334837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sv-SE" dirty="0"/>
              <a:t>Klicka här för att ändra format på bakgrundstexten</a:t>
            </a:r>
          </a:p>
        </p:txBody>
      </p:sp>
      <p:pic>
        <p:nvPicPr>
          <p:cNvPr id="5" name="Bildobjekt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1" y="195487"/>
            <a:ext cx="2121027" cy="282321"/>
          </a:xfrm>
          <a:prstGeom prst="rect">
            <a:avLst/>
          </a:prstGeom>
        </p:spPr>
      </p:pic>
      <p:sp>
        <p:nvSpPr>
          <p:cNvPr id="7" name="Rektangel 6"/>
          <p:cNvSpPr/>
          <p:nvPr/>
        </p:nvSpPr>
        <p:spPr>
          <a:xfrm>
            <a:off x="1" y="5008500"/>
            <a:ext cx="9143999" cy="13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091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7" r:id="rId2"/>
    <p:sldLayoutId id="2147483678" r:id="rId3"/>
    <p:sldLayoutId id="2147483668" r:id="rId4"/>
    <p:sldLayoutId id="2147483680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ts val="4100"/>
        </a:lnSpc>
        <a:spcBef>
          <a:spcPct val="0"/>
        </a:spcBef>
        <a:buNone/>
        <a:defRPr sz="3600" b="1" kern="1200">
          <a:solidFill>
            <a:schemeClr val="tx1"/>
          </a:solidFill>
          <a:latin typeface="Arial"/>
          <a:ea typeface="+mj-ea"/>
          <a:cs typeface="+mj-cs"/>
        </a:defRPr>
      </a:lvl1pPr>
    </p:titleStyle>
    <p:bodyStyle>
      <a:lvl1pPr marL="174625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1pPr>
      <a:lvl2pPr marL="36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2pPr>
      <a:lvl3pPr marL="54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3pPr>
      <a:lvl4pPr marL="72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4pPr>
      <a:lvl5pPr marL="900000" indent="-180000" algn="l" defTabSz="914400" rtl="0" eaLnBrk="1" latinLnBrk="0" hangingPunct="1">
        <a:lnSpc>
          <a:spcPct val="100000"/>
        </a:lnSpc>
        <a:spcBef>
          <a:spcPts val="400"/>
        </a:spcBef>
        <a:spcAft>
          <a:spcPts val="400"/>
        </a:spcAft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ehalsomyndigheten.se/pages/viewpage.action?pageId=34766856" TargetMode="Externa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derrubrik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Johan Palmqvist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2021-03-09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Rubrik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Välkommen till mötesserie</a:t>
            </a:r>
            <a:br>
              <a:rPr lang="sv-SE" dirty="0"/>
            </a:br>
            <a:r>
              <a:rPr lang="sv-SE" dirty="0"/>
              <a:t>Säkerhetslösning för NLL</a:t>
            </a:r>
          </a:p>
        </p:txBody>
      </p:sp>
    </p:spTree>
    <p:extLst>
      <p:ext uri="{BB962C8B-B14F-4D97-AF65-F5344CB8AC3E}">
        <p14:creationId xmlns:p14="http://schemas.microsoft.com/office/powerpoint/2010/main" val="4059420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Alternativ Sweden </a:t>
            </a:r>
            <a:r>
              <a:rPr lang="sv-SE" dirty="0" err="1"/>
              <a:t>Connect</a:t>
            </a:r>
            <a:r>
              <a:rPr lang="sv-SE" dirty="0"/>
              <a:t> 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6518175" cy="3294366"/>
          </a:xfrm>
        </p:spPr>
        <p:txBody>
          <a:bodyPr/>
          <a:lstStyle/>
          <a:p>
            <a:pPr lvl="1"/>
            <a:r>
              <a:rPr lang="sv-SE" sz="2000" dirty="0"/>
              <a:t>Vård- och apoteksaktörernas medarbetare identifierar sig genom intygsfunktioner som är tillitsgodkända och anslutna till Sweden </a:t>
            </a:r>
            <a:r>
              <a:rPr lang="sv-SE" sz="2000" dirty="0" err="1"/>
              <a:t>Connect</a:t>
            </a:r>
            <a:r>
              <a:rPr lang="sv-SE" sz="2000" dirty="0"/>
              <a:t> - en identitetsfederation som DIGG står bakom. </a:t>
            </a:r>
          </a:p>
          <a:p>
            <a:pPr lvl="1"/>
            <a:r>
              <a:rPr lang="sv-SE" sz="2000" dirty="0"/>
              <a:t>Nya riktlinjer gällande tillhandahållare av behörighetsstyrande attribut. </a:t>
            </a:r>
          </a:p>
          <a:p>
            <a:pPr lvl="2"/>
            <a:r>
              <a:rPr lang="sv-SE" sz="1600" dirty="0"/>
              <a:t>Riktlinjerna ersätter tidigare krav. </a:t>
            </a:r>
          </a:p>
          <a:p>
            <a:pPr lvl="2"/>
            <a:r>
              <a:rPr lang="sv-SE" sz="1600" dirty="0"/>
              <a:t>E-hälsomyndigheten arbetar proaktivt med aktörerna för att säkra kvalitet på attributen. </a:t>
            </a:r>
          </a:p>
          <a:p>
            <a:pPr lvl="2"/>
            <a:r>
              <a:rPr lang="sv-SE" sz="1600" dirty="0"/>
              <a:t>E-hälsomyndigheten utför kompenserande kvalitetskontroller för kritiska attribut.</a:t>
            </a:r>
          </a:p>
          <a:p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125800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6609F00-B7C6-4138-A09E-6F7ABDA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3. Presentation av koncept</a:t>
            </a:r>
            <a:br>
              <a:rPr lang="sv-SE" dirty="0"/>
            </a:br>
            <a:r>
              <a:rPr lang="sv-SE" dirty="0"/>
              <a:t>alternativ Sweden </a:t>
            </a:r>
            <a:r>
              <a:rPr lang="sv-SE" dirty="0" err="1"/>
              <a:t>Connect</a:t>
            </a:r>
            <a:endParaRPr lang="sv-SE" dirty="0"/>
          </a:p>
        </p:txBody>
      </p:sp>
      <p:sp>
        <p:nvSpPr>
          <p:cNvPr id="3" name="Underrubrik 1">
            <a:extLst>
              <a:ext uri="{FF2B5EF4-FFF2-40B4-BE49-F238E27FC236}">
                <a16:creationId xmlns:a16="http://schemas.microsoft.com/office/drawing/2014/main" id="{CACC4FF8-ED13-4E5E-B851-F5F11FD0E6E1}"/>
              </a:ext>
            </a:extLst>
          </p:cNvPr>
          <p:cNvSpPr txBox="1">
            <a:spLocks/>
          </p:cNvSpPr>
          <p:nvPr/>
        </p:nvSpPr>
        <p:spPr>
          <a:xfrm>
            <a:off x="600479" y="2787774"/>
            <a:ext cx="7993583" cy="241855"/>
          </a:xfrm>
          <a:prstGeom prst="rect">
            <a:avLst/>
          </a:prstGeom>
        </p:spPr>
        <p:txBody>
          <a:bodyPr/>
          <a:lstStyle>
            <a:lvl1pPr marL="174625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36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54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72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900000" indent="-180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v-SE" sz="1600" dirty="0"/>
              <a:t>Joakim Sandberg</a:t>
            </a:r>
          </a:p>
        </p:txBody>
      </p:sp>
    </p:spTree>
    <p:extLst>
      <p:ext uri="{BB962C8B-B14F-4D97-AF65-F5344CB8AC3E}">
        <p14:creationId xmlns:p14="http://schemas.microsoft.com/office/powerpoint/2010/main" val="42756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6609F00-B7C6-4138-A09E-6F7ABDA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4. Frågor och dialog</a:t>
            </a:r>
          </a:p>
        </p:txBody>
      </p:sp>
    </p:spTree>
    <p:extLst>
      <p:ext uri="{BB962C8B-B14F-4D97-AF65-F5344CB8AC3E}">
        <p14:creationId xmlns:p14="http://schemas.microsoft.com/office/powerpoint/2010/main" val="1749468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0E95DD5-DE99-4123-851B-60E35757C7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Öppna frågor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C094F2E3-2C0C-420B-8536-5763CA9A634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dirty="0"/>
              <a:t>Privata aktörers anslutning till Sweden </a:t>
            </a:r>
            <a:r>
              <a:rPr lang="sv-SE" dirty="0" err="1"/>
              <a:t>Connect</a:t>
            </a:r>
            <a:endParaRPr lang="sv-SE" dirty="0"/>
          </a:p>
          <a:p>
            <a:r>
              <a:rPr lang="sv-SE" dirty="0"/>
              <a:t>Hantering av utländska medarbetare </a:t>
            </a:r>
          </a:p>
          <a:p>
            <a:r>
              <a:rPr lang="sv-SE" dirty="0"/>
              <a:t>Tidplan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6794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6609F00-B7C6-4138-A09E-6F7ABDA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5. Nästa steg</a:t>
            </a:r>
          </a:p>
        </p:txBody>
      </p:sp>
    </p:spTree>
    <p:extLst>
      <p:ext uri="{BB962C8B-B14F-4D97-AF65-F5344CB8AC3E}">
        <p14:creationId xmlns:p14="http://schemas.microsoft.com/office/powerpoint/2010/main" val="260288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E30DFB-3F5B-4A12-8DC8-48F02C690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Nästa steg Sweden </a:t>
            </a:r>
            <a:r>
              <a:rPr lang="sv-SE" dirty="0" err="1"/>
              <a:t>Connect</a:t>
            </a:r>
            <a:endParaRPr lang="sv-SE" dirty="0"/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E295C9D0-15F2-4F3D-92B0-51B5A865ED6E}"/>
              </a:ext>
            </a:extLst>
          </p:cNvPr>
          <p:cNvGraphicFramePr>
            <a:graphicFrameLocks noGrp="1"/>
          </p:cNvGraphicFramePr>
          <p:nvPr>
            <p:ph sz="quarter" idx="16"/>
          </p:nvPr>
        </p:nvGraphicFramePr>
        <p:xfrm>
          <a:off x="646114" y="1275606"/>
          <a:ext cx="7760312" cy="3294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4084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66A5395-EEE2-42B7-9019-C9182FEB4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Dokumentation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662C1F7-06B3-4DA2-942E-57098D3905CA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sv-SE" dirty="0">
                <a:hlinkClick r:id="rId2"/>
              </a:rPr>
              <a:t>E-hälsomyndighetens säkerhetslösning - NLL Referens och Arbetsgrupper - </a:t>
            </a:r>
            <a:r>
              <a:rPr lang="sv-SE" dirty="0" err="1">
                <a:hlinkClick r:id="rId2"/>
              </a:rPr>
              <a:t>Confluence</a:t>
            </a:r>
            <a:r>
              <a:rPr lang="sv-SE" dirty="0">
                <a:hlinkClick r:id="rId2"/>
              </a:rPr>
              <a:t> (ehalsomyndigheten.se) </a:t>
            </a:r>
            <a:r>
              <a:rPr lang="sv-SE" dirty="0"/>
              <a:t>https://confluence.ehalsomyndigheten.se/pages/viewpage.action?pageId=34766856</a:t>
            </a:r>
          </a:p>
        </p:txBody>
      </p:sp>
    </p:spTree>
    <p:extLst>
      <p:ext uri="{BB962C8B-B14F-4D97-AF65-F5344CB8AC3E}">
        <p14:creationId xmlns:p14="http://schemas.microsoft.com/office/powerpoint/2010/main" val="17575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A5DD918-57A0-4F27-AA79-DA77A378A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4" y="742419"/>
            <a:ext cx="7598294" cy="479182"/>
          </a:xfrm>
        </p:spPr>
        <p:txBody>
          <a:bodyPr/>
          <a:lstStyle/>
          <a:p>
            <a:r>
              <a:rPr lang="sv-SE" dirty="0"/>
              <a:t>Projektledare E-hälsomyndigheten</a:t>
            </a:r>
          </a:p>
        </p:txBody>
      </p:sp>
      <p:sp>
        <p:nvSpPr>
          <p:cNvPr id="6" name="AutoShape 6">
            <a:extLst>
              <a:ext uri="{FF2B5EF4-FFF2-40B4-BE49-F238E27FC236}">
                <a16:creationId xmlns:a16="http://schemas.microsoft.com/office/drawing/2014/main" id="{7170A9AD-C632-4771-925E-A7AF542CAC4E}"/>
              </a:ext>
            </a:extLst>
          </p:cNvPr>
          <p:cNvSpPr>
            <a:spLocks noGrp="1" noChangeAspect="1" noChangeArrowheads="1"/>
          </p:cNvSpPr>
          <p:nvPr>
            <p:ph sz="quarter" idx="16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sv-SE" dirty="0"/>
              <a:t>Mattias Gunnrin</a:t>
            </a:r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6266F77F-8B7B-4D56-8B04-5C526CD98C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2369" y="1484599"/>
            <a:ext cx="2762039" cy="276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7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Tack</a:t>
            </a:r>
          </a:p>
        </p:txBody>
      </p:sp>
    </p:spTree>
    <p:extLst>
      <p:ext uri="{BB962C8B-B14F-4D97-AF65-F5344CB8AC3E}">
        <p14:creationId xmlns:p14="http://schemas.microsoft.com/office/powerpoint/2010/main" val="272263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2CFFC4E-C479-47C2-9D5F-164F00E88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79334261-B4E1-40D2-9FD9-A948C4C8B9D1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451825" indent="-457200">
              <a:buFont typeface="+mj-lt"/>
              <a:buAutoNum type="arabicPeriod"/>
            </a:pPr>
            <a:r>
              <a:rPr lang="sv-SE" dirty="0"/>
              <a:t>Syfte och mål med mötesserien</a:t>
            </a:r>
          </a:p>
          <a:p>
            <a:pPr marL="451825" indent="-457200">
              <a:buFont typeface="+mj-lt"/>
              <a:buAutoNum type="arabicPeriod"/>
            </a:pPr>
            <a:r>
              <a:rPr lang="sv-SE" dirty="0"/>
              <a:t>Introduktion</a:t>
            </a:r>
          </a:p>
          <a:p>
            <a:pPr marL="451825" indent="-457200">
              <a:buFont typeface="+mj-lt"/>
              <a:buAutoNum type="arabicPeriod"/>
            </a:pPr>
            <a:r>
              <a:rPr lang="sv-SE" dirty="0"/>
              <a:t>E-hälsomyndighetens säkerhetslösning alternativ för anslutning  till NLL via Sweden </a:t>
            </a:r>
            <a:r>
              <a:rPr lang="sv-SE" dirty="0" err="1"/>
              <a:t>Connect</a:t>
            </a:r>
            <a:r>
              <a:rPr lang="sv-SE" dirty="0"/>
              <a:t> – presentation av koncept</a:t>
            </a:r>
          </a:p>
          <a:p>
            <a:pPr marL="451825" indent="-457200">
              <a:buFont typeface="+mj-lt"/>
              <a:buAutoNum type="arabicPeriod"/>
            </a:pPr>
            <a:r>
              <a:rPr lang="sv-SE" dirty="0"/>
              <a:t>Frågor och dialog</a:t>
            </a:r>
          </a:p>
          <a:p>
            <a:pPr marL="451825" indent="-457200">
              <a:buFont typeface="+mj-lt"/>
              <a:buAutoNum type="arabicPeriod"/>
            </a:pPr>
            <a:r>
              <a:rPr lang="sv-SE" dirty="0"/>
              <a:t>Nästa steg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3955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6609F00-B7C6-4138-A09E-6F7ABDA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1. Syfte och mål med mötesserien</a:t>
            </a:r>
          </a:p>
        </p:txBody>
      </p:sp>
    </p:spTree>
    <p:extLst>
      <p:ext uri="{BB962C8B-B14F-4D97-AF65-F5344CB8AC3E}">
        <p14:creationId xmlns:p14="http://schemas.microsoft.com/office/powerpoint/2010/main" val="370908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Effektmål</a:t>
            </a:r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342900" indent="-342900"/>
            <a:r>
              <a:rPr lang="sv-SE" dirty="0"/>
              <a:t>Att säkerställa </a:t>
            </a:r>
            <a:r>
              <a:rPr lang="sv-SE" dirty="0" err="1"/>
              <a:t>konfidentialitet</a:t>
            </a:r>
            <a:r>
              <a:rPr lang="sv-SE" dirty="0"/>
              <a:t>, riktighet, tillgänglighet och spårbarhet.</a:t>
            </a:r>
          </a:p>
          <a:p>
            <a:pPr marL="342900" indent="-342900"/>
            <a:r>
              <a:rPr lang="sv-SE" dirty="0"/>
              <a:t>Att stärka patienternas integritet samt att uppnå patientsäkerhet genom säkerställande identitets- och behörighetshanteringen. Det vill säga att rätt person får åtkomst till rätt information vid rätt tillfälle.</a:t>
            </a:r>
          </a:p>
          <a:p>
            <a:pPr marL="342900" indent="-342900"/>
            <a:r>
              <a:rPr lang="sv-SE" dirty="0"/>
              <a:t>Att säkerhetslösningen fungerar i aktörernas verksamhet </a:t>
            </a:r>
          </a:p>
        </p:txBody>
      </p:sp>
    </p:spTree>
    <p:extLst>
      <p:ext uri="{BB962C8B-B14F-4D97-AF65-F5344CB8AC3E}">
        <p14:creationId xmlns:p14="http://schemas.microsoft.com/office/powerpoint/2010/main" val="2185949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14A4693-F4E0-40CA-BB9F-5BE27273B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Operativa mål med mötesserien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1497F0F-66A8-4C9B-8C6A-20A92037AA8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46113" y="1466106"/>
            <a:ext cx="7310263" cy="3294366"/>
          </a:xfrm>
        </p:spPr>
        <p:txBody>
          <a:bodyPr/>
          <a:lstStyle/>
          <a:p>
            <a:pPr marL="342900" indent="-342900"/>
            <a:r>
              <a:rPr lang="sv-SE" sz="2400" dirty="0"/>
              <a:t>Samla in verksamhetsbehov och krav </a:t>
            </a:r>
          </a:p>
          <a:p>
            <a:pPr marL="342900" indent="-342900"/>
            <a:r>
              <a:rPr lang="sv-SE" sz="2400" dirty="0"/>
              <a:t>Verifiera och detaljera lösningsförslag Sweden </a:t>
            </a:r>
            <a:r>
              <a:rPr lang="sv-SE" sz="2400" dirty="0" err="1"/>
              <a:t>Connect</a:t>
            </a:r>
            <a:endParaRPr lang="sv-SE" sz="2400" dirty="0"/>
          </a:p>
          <a:p>
            <a:pPr marL="528275" lvl="1" indent="-342900"/>
            <a:r>
              <a:rPr lang="sv-SE" dirty="0"/>
              <a:t>vård och apoteksaktörernas verksamhetsprocesser</a:t>
            </a:r>
          </a:p>
          <a:p>
            <a:pPr marL="528275" lvl="1" indent="-342900"/>
            <a:r>
              <a:rPr lang="sv-SE" dirty="0"/>
              <a:t>anslutningsprocess</a:t>
            </a:r>
          </a:p>
          <a:p>
            <a:pPr marL="528275" lvl="1" indent="-342900"/>
            <a:r>
              <a:rPr lang="sv-SE" dirty="0"/>
              <a:t>teknik och säkerhet</a:t>
            </a:r>
          </a:p>
          <a:p>
            <a:pPr marL="528275" lvl="1" indent="-342900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021008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16609F00-B7C6-4138-A09E-6F7ABDA0B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2. Introduktion</a:t>
            </a:r>
          </a:p>
        </p:txBody>
      </p:sp>
    </p:spTree>
    <p:extLst>
      <p:ext uri="{BB962C8B-B14F-4D97-AF65-F5344CB8AC3E}">
        <p14:creationId xmlns:p14="http://schemas.microsoft.com/office/powerpoint/2010/main" val="184058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ubrik 12"/>
          <p:cNvSpPr>
            <a:spLocks noGrp="1"/>
          </p:cNvSpPr>
          <p:nvPr>
            <p:ph type="title"/>
          </p:nvPr>
        </p:nvSpPr>
        <p:spPr>
          <a:xfrm>
            <a:off x="646114" y="742419"/>
            <a:ext cx="7760312" cy="479182"/>
          </a:xfrm>
        </p:spPr>
        <p:txBody>
          <a:bodyPr/>
          <a:lstStyle/>
          <a:p>
            <a:r>
              <a:rPr lang="sv-SE" dirty="0"/>
              <a:t>Bakgrund</a:t>
            </a:r>
          </a:p>
        </p:txBody>
      </p:sp>
      <p:sp>
        <p:nvSpPr>
          <p:cNvPr id="14" name="Platshållare för innehåll 13"/>
          <p:cNvSpPr>
            <a:spLocks noGrp="1"/>
          </p:cNvSpPr>
          <p:nvPr>
            <p:ph sz="quarter" idx="16"/>
          </p:nvPr>
        </p:nvSpPr>
        <p:spPr>
          <a:xfrm>
            <a:off x="646114" y="1275606"/>
            <a:ext cx="7760312" cy="3294366"/>
          </a:xfrm>
        </p:spPr>
        <p:txBody>
          <a:bodyPr/>
          <a:lstStyle/>
          <a:p>
            <a:pPr marL="342900" indent="-342900"/>
            <a:r>
              <a:rPr lang="sv-SE" sz="2100" dirty="0"/>
              <a:t>E-hälsomyndigheten har beaktat synpunkter gällande säker åtkomst till myndighetens tjänster och därefter arbetat fram ett uppdaterat koncept.</a:t>
            </a:r>
          </a:p>
          <a:p>
            <a:pPr marL="342900" indent="-342900"/>
            <a:r>
              <a:rPr lang="sv-SE" sz="2100" dirty="0"/>
              <a:t>E-hälsomyndigheten kommer att erbjuda ett nytt alternativ för identitets- och behörighetshantering för de vård- och apoteksaktörer som ansluter sina system till E‑hälsomyndighetens tjänster. </a:t>
            </a:r>
          </a:p>
          <a:p>
            <a:pPr marL="342900" indent="-342900"/>
            <a:r>
              <a:rPr lang="sv-SE" sz="2100" dirty="0"/>
              <a:t>Alternativet består av identitetsfederationen Sweden </a:t>
            </a:r>
            <a:r>
              <a:rPr lang="sv-SE" sz="2100" dirty="0" err="1"/>
              <a:t>Connect</a:t>
            </a:r>
            <a:r>
              <a:rPr lang="sv-SE" sz="2100" dirty="0"/>
              <a:t> i kombination med behörighetsstyrning enligt uppdaterade riktlinjer.</a:t>
            </a:r>
          </a:p>
          <a:p>
            <a:pPr marL="342900" indent="-342900"/>
            <a:endParaRPr lang="sv-SE" sz="2100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sz="1500" dirty="0"/>
          </a:p>
        </p:txBody>
      </p:sp>
      <p:sp>
        <p:nvSpPr>
          <p:cNvPr id="3" name="textruta 2"/>
          <p:cNvSpPr txBox="1"/>
          <p:nvPr/>
        </p:nvSpPr>
        <p:spPr>
          <a:xfrm>
            <a:off x="2195737" y="3003798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sv-SE" sz="1350" dirty="0"/>
          </a:p>
        </p:txBody>
      </p:sp>
    </p:spTree>
    <p:extLst>
      <p:ext uri="{BB962C8B-B14F-4D97-AF65-F5344CB8AC3E}">
        <p14:creationId xmlns:p14="http://schemas.microsoft.com/office/powerpoint/2010/main" val="3369508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ktangel 1">
            <a:extLst>
              <a:ext uri="{FF2B5EF4-FFF2-40B4-BE49-F238E27FC236}">
                <a16:creationId xmlns:a16="http://schemas.microsoft.com/office/drawing/2014/main" id="{94E43124-B0F0-430C-87C0-EA33D2470867}"/>
              </a:ext>
            </a:extLst>
          </p:cNvPr>
          <p:cNvSpPr/>
          <p:nvPr/>
        </p:nvSpPr>
        <p:spPr>
          <a:xfrm>
            <a:off x="755604" y="1131590"/>
            <a:ext cx="5256556" cy="445994"/>
          </a:xfrm>
          <a:prstGeom prst="rect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Säkerhetslösning 16</a:t>
            </a:r>
          </a:p>
        </p:txBody>
      </p:sp>
      <p:sp>
        <p:nvSpPr>
          <p:cNvPr id="6" name="Pil: höger 5">
            <a:extLst>
              <a:ext uri="{FF2B5EF4-FFF2-40B4-BE49-F238E27FC236}">
                <a16:creationId xmlns:a16="http://schemas.microsoft.com/office/drawing/2014/main" id="{0B5ED14D-35E0-46E6-8DCD-A9BB9F9182C5}"/>
              </a:ext>
            </a:extLst>
          </p:cNvPr>
          <p:cNvSpPr/>
          <p:nvPr/>
        </p:nvSpPr>
        <p:spPr>
          <a:xfrm>
            <a:off x="755604" y="2171060"/>
            <a:ext cx="7776836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latin typeface="Arial" panose="020B0604020202020204" pitchFamily="34" charset="0"/>
                <a:cs typeface="Arial" panose="020B0604020202020204" pitchFamily="34" charset="0"/>
              </a:rPr>
              <a:t>Säker åtkomst ”17.1”  (SAMBI)</a:t>
            </a:r>
          </a:p>
        </p:txBody>
      </p:sp>
      <p:sp>
        <p:nvSpPr>
          <p:cNvPr id="7" name="Pil: höger 6">
            <a:extLst>
              <a:ext uri="{FF2B5EF4-FFF2-40B4-BE49-F238E27FC236}">
                <a16:creationId xmlns:a16="http://schemas.microsoft.com/office/drawing/2014/main" id="{BFC1E856-D74E-494F-9018-555DDC0C1EA6}"/>
              </a:ext>
            </a:extLst>
          </p:cNvPr>
          <p:cNvSpPr/>
          <p:nvPr/>
        </p:nvSpPr>
        <p:spPr>
          <a:xfrm>
            <a:off x="3563897" y="3363838"/>
            <a:ext cx="5040543" cy="864096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Sweden </a:t>
            </a:r>
            <a:r>
              <a:rPr lang="sv-SE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</a:t>
            </a:r>
            <a:r>
              <a:rPr lang="sv-S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(DIGG)</a:t>
            </a:r>
          </a:p>
        </p:txBody>
      </p:sp>
      <p:cxnSp>
        <p:nvCxnSpPr>
          <p:cNvPr id="8" name="Rak pilkoppling 7">
            <a:extLst>
              <a:ext uri="{FF2B5EF4-FFF2-40B4-BE49-F238E27FC236}">
                <a16:creationId xmlns:a16="http://schemas.microsoft.com/office/drawing/2014/main" id="{D7815E54-1C33-49CE-8600-AC09B32AE069}"/>
              </a:ext>
            </a:extLst>
          </p:cNvPr>
          <p:cNvCxnSpPr/>
          <p:nvPr/>
        </p:nvCxnSpPr>
        <p:spPr>
          <a:xfrm>
            <a:off x="683568" y="4515966"/>
            <a:ext cx="7920880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k koppling 9">
            <a:extLst>
              <a:ext uri="{FF2B5EF4-FFF2-40B4-BE49-F238E27FC236}">
                <a16:creationId xmlns:a16="http://schemas.microsoft.com/office/drawing/2014/main" id="{35947BB3-768D-4553-9160-A73E8B24263B}"/>
              </a:ext>
            </a:extLst>
          </p:cNvPr>
          <p:cNvCxnSpPr/>
          <p:nvPr/>
        </p:nvCxnSpPr>
        <p:spPr>
          <a:xfrm>
            <a:off x="2555776" y="4443958"/>
            <a:ext cx="0" cy="170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ak koppling 10">
            <a:extLst>
              <a:ext uri="{FF2B5EF4-FFF2-40B4-BE49-F238E27FC236}">
                <a16:creationId xmlns:a16="http://schemas.microsoft.com/office/drawing/2014/main" id="{361DA73F-C9FB-4D62-83E0-3DAAB7879CAA}"/>
              </a:ext>
            </a:extLst>
          </p:cNvPr>
          <p:cNvCxnSpPr/>
          <p:nvPr/>
        </p:nvCxnSpPr>
        <p:spPr>
          <a:xfrm>
            <a:off x="3565696" y="4443958"/>
            <a:ext cx="0" cy="170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Rak koppling 11">
            <a:extLst>
              <a:ext uri="{FF2B5EF4-FFF2-40B4-BE49-F238E27FC236}">
                <a16:creationId xmlns:a16="http://schemas.microsoft.com/office/drawing/2014/main" id="{615463D6-43D6-45E5-98BC-324DC4D48B88}"/>
              </a:ext>
            </a:extLst>
          </p:cNvPr>
          <p:cNvCxnSpPr/>
          <p:nvPr/>
        </p:nvCxnSpPr>
        <p:spPr>
          <a:xfrm>
            <a:off x="6012160" y="4484258"/>
            <a:ext cx="0" cy="1703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ruta 12">
            <a:extLst>
              <a:ext uri="{FF2B5EF4-FFF2-40B4-BE49-F238E27FC236}">
                <a16:creationId xmlns:a16="http://schemas.microsoft.com/office/drawing/2014/main" id="{3E789CF7-B5BB-4C7B-8BDD-B600DAB39B16}"/>
              </a:ext>
            </a:extLst>
          </p:cNvPr>
          <p:cNvSpPr txBox="1"/>
          <p:nvPr/>
        </p:nvSpPr>
        <p:spPr>
          <a:xfrm>
            <a:off x="19407" y="4587974"/>
            <a:ext cx="3020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 Lagen om nationell läkemedelslista</a:t>
            </a: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742F971F-83CC-4618-8B8D-E2A566F773A8}"/>
              </a:ext>
            </a:extLst>
          </p:cNvPr>
          <p:cNvSpPr txBox="1"/>
          <p:nvPr/>
        </p:nvSpPr>
        <p:spPr>
          <a:xfrm>
            <a:off x="3282406" y="4587974"/>
            <a:ext cx="6030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FIHR</a:t>
            </a:r>
          </a:p>
        </p:txBody>
      </p:sp>
      <p:sp>
        <p:nvSpPr>
          <p:cNvPr id="15" name="textruta 14">
            <a:extLst>
              <a:ext uri="{FF2B5EF4-FFF2-40B4-BE49-F238E27FC236}">
                <a16:creationId xmlns:a16="http://schemas.microsoft.com/office/drawing/2014/main" id="{1458C4AF-D2B8-4B2E-8A5C-C28F47645813}"/>
              </a:ext>
            </a:extLst>
          </p:cNvPr>
          <p:cNvSpPr txBox="1"/>
          <p:nvPr/>
        </p:nvSpPr>
        <p:spPr>
          <a:xfrm>
            <a:off x="5148064" y="4587974"/>
            <a:ext cx="22170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>
                <a:latin typeface="Arial" panose="020B0604020202020204" pitchFamily="34" charset="0"/>
                <a:cs typeface="Arial" panose="020B0604020202020204" pitchFamily="34" charset="0"/>
              </a:rPr>
              <a:t>NLL övergångsperiod slut</a:t>
            </a:r>
          </a:p>
        </p:txBody>
      </p:sp>
      <p:sp>
        <p:nvSpPr>
          <p:cNvPr id="16" name="Förbudstecken 15">
            <a:extLst>
              <a:ext uri="{FF2B5EF4-FFF2-40B4-BE49-F238E27FC236}">
                <a16:creationId xmlns:a16="http://schemas.microsoft.com/office/drawing/2014/main" id="{272C51B8-F6E5-422C-A9B1-817D38863CD5}"/>
              </a:ext>
            </a:extLst>
          </p:cNvPr>
          <p:cNvSpPr/>
          <p:nvPr/>
        </p:nvSpPr>
        <p:spPr>
          <a:xfrm>
            <a:off x="6084168" y="1118583"/>
            <a:ext cx="504056" cy="459001"/>
          </a:xfrm>
          <a:prstGeom prst="noSmoking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>
              <a:solidFill>
                <a:schemeClr val="tx1"/>
              </a:solidFill>
            </a:endParaRPr>
          </a:p>
        </p:txBody>
      </p:sp>
      <p:sp>
        <p:nvSpPr>
          <p:cNvPr id="3" name="Vänster klammerparentes 2">
            <a:extLst>
              <a:ext uri="{FF2B5EF4-FFF2-40B4-BE49-F238E27FC236}">
                <a16:creationId xmlns:a16="http://schemas.microsoft.com/office/drawing/2014/main" id="{96567701-D955-4867-8CB6-06EA8528FDB0}"/>
              </a:ext>
            </a:extLst>
          </p:cNvPr>
          <p:cNvSpPr/>
          <p:nvPr/>
        </p:nvSpPr>
        <p:spPr>
          <a:xfrm>
            <a:off x="323528" y="2355726"/>
            <a:ext cx="288032" cy="17281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" name="textruta 3">
            <a:extLst>
              <a:ext uri="{FF2B5EF4-FFF2-40B4-BE49-F238E27FC236}">
                <a16:creationId xmlns:a16="http://schemas.microsoft.com/office/drawing/2014/main" id="{99C51465-6041-441F-85F6-BFAE1D53E665}"/>
              </a:ext>
            </a:extLst>
          </p:cNvPr>
          <p:cNvSpPr txBox="1"/>
          <p:nvPr/>
        </p:nvSpPr>
        <p:spPr>
          <a:xfrm rot="16200000">
            <a:off x="-989652" y="3089017"/>
            <a:ext cx="2364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100" b="1" dirty="0">
                <a:latin typeface="+mj-lt"/>
              </a:rPr>
              <a:t>E-hälsomyndighetens säkerhetslösning</a:t>
            </a:r>
          </a:p>
        </p:txBody>
      </p:sp>
    </p:spTree>
    <p:extLst>
      <p:ext uri="{BB962C8B-B14F-4D97-AF65-F5344CB8AC3E}">
        <p14:creationId xmlns:p14="http://schemas.microsoft.com/office/powerpoint/2010/main" val="640369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1" descr="En bild som visar torg&#10;&#10;Automatiskt genererad beskrivning">
            <a:extLst>
              <a:ext uri="{FF2B5EF4-FFF2-40B4-BE49-F238E27FC236}">
                <a16:creationId xmlns:a16="http://schemas.microsoft.com/office/drawing/2014/main" id="{1A4E457C-20B4-42B4-B8F0-CB177AF65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123478"/>
            <a:ext cx="3318365" cy="4690269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9558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theme/theme1.xml><?xml version="1.0" encoding="utf-8"?>
<a:theme xmlns:a="http://schemas.openxmlformats.org/drawingml/2006/main" name="16-0105_ehm_mall_16-9">
  <a:themeElements>
    <a:clrScheme name="Anpassad 163">
      <a:dk1>
        <a:srgbClr val="000000"/>
      </a:dk1>
      <a:lt1>
        <a:sysClr val="window" lastClr="FFFFFF"/>
      </a:lt1>
      <a:dk2>
        <a:srgbClr val="4AC9FF"/>
      </a:dk2>
      <a:lt2>
        <a:srgbClr val="EEECE1"/>
      </a:lt2>
      <a:accent1>
        <a:srgbClr val="620063"/>
      </a:accent1>
      <a:accent2>
        <a:srgbClr val="55575A"/>
      </a:accent2>
      <a:accent3>
        <a:srgbClr val="4AC9FF"/>
      </a:accent3>
      <a:accent4>
        <a:srgbClr val="620063"/>
      </a:accent4>
      <a:accent5>
        <a:srgbClr val="000000"/>
      </a:accent5>
      <a:accent6>
        <a:srgbClr val="000000"/>
      </a:accent6>
      <a:hlink>
        <a:srgbClr val="000000"/>
      </a:hlink>
      <a:folHlink>
        <a:srgbClr val="620063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mall_ehalsomyndigheten_juni2020.pptx  -  Skrivskyddad" id="{152249B1-0863-42DD-A421-5D895CC75640}" vid="{4FFBBA76-5D53-4A8C-B2CC-09390769B103}"/>
    </a:ext>
  </a:extLst>
</a:theme>
</file>

<file path=ppt/theme/theme2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eHälsomyndigheten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672565"/>
      </a:accent1>
      <a:accent2>
        <a:srgbClr val="55575A"/>
      </a:accent2>
      <a:accent3>
        <a:srgbClr val="00A7E2"/>
      </a:accent3>
      <a:accent4>
        <a:srgbClr val="EE9BAD"/>
      </a:accent4>
      <a:accent5>
        <a:srgbClr val="32DAC4"/>
      </a:accent5>
      <a:accent6>
        <a:srgbClr val="DDC4BA"/>
      </a:accent6>
      <a:hlink>
        <a:srgbClr val="0000FF"/>
      </a:hlink>
      <a:folHlink>
        <a:srgbClr val="800080"/>
      </a:folHlink>
    </a:clrScheme>
    <a:fontScheme name="eHälsomyndigheten">
      <a:majorFont>
        <a:latin typeface="Arial Narrow"/>
        <a:ea typeface=""/>
        <a:cs typeface=""/>
      </a:majorFont>
      <a:minorFont>
        <a:latin typeface="Perpet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eHM Powerpoint 16-9</Template>
  <TotalTime>314</TotalTime>
  <Words>348</Words>
  <Application>Microsoft Office PowerPoint</Application>
  <PresentationFormat>Bildspel på skärmen (16:9)</PresentationFormat>
  <Paragraphs>59</Paragraphs>
  <Slides>18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18</vt:i4>
      </vt:variant>
    </vt:vector>
  </HeadingPairs>
  <TitlesOfParts>
    <vt:vector size="22" baseType="lpstr">
      <vt:lpstr>Arial</vt:lpstr>
      <vt:lpstr>Arial Narrow</vt:lpstr>
      <vt:lpstr>Perpetua</vt:lpstr>
      <vt:lpstr>16-0105_ehm_mall_16-9</vt:lpstr>
      <vt:lpstr>Välkommen till mötesserie Säkerhetslösning för NLL</vt:lpstr>
      <vt:lpstr>Agenda</vt:lpstr>
      <vt:lpstr>1. Syfte och mål med mötesserien</vt:lpstr>
      <vt:lpstr>Effektmål</vt:lpstr>
      <vt:lpstr>Operativa mål med mötesserien</vt:lpstr>
      <vt:lpstr>2. Introduktion</vt:lpstr>
      <vt:lpstr>Bakgrund</vt:lpstr>
      <vt:lpstr>PowerPoint-presentation</vt:lpstr>
      <vt:lpstr>PowerPoint-presentation</vt:lpstr>
      <vt:lpstr>Alternativ Sweden Connect </vt:lpstr>
      <vt:lpstr>3. Presentation av koncept alternativ Sweden Connect</vt:lpstr>
      <vt:lpstr>4. Frågor och dialog</vt:lpstr>
      <vt:lpstr>Öppna frågor</vt:lpstr>
      <vt:lpstr>5. Nästa steg</vt:lpstr>
      <vt:lpstr>Nästa steg Sweden Connect</vt:lpstr>
      <vt:lpstr>Dokumentation</vt:lpstr>
      <vt:lpstr>Projektledare E-hälsomyndigheten</vt:lpstr>
      <vt:lpstr>Tack</vt:lpstr>
    </vt:vector>
  </TitlesOfParts>
  <Company>Apotekens Service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Rubrik</dc:title>
  <dc:creator>Johan Palmqvist</dc:creator>
  <cp:lastModifiedBy>Johan Palmqvist</cp:lastModifiedBy>
  <cp:revision>15</cp:revision>
  <cp:lastPrinted>2015-11-23T14:39:37Z</cp:lastPrinted>
  <dcterms:created xsi:type="dcterms:W3CDTF">2021-03-02T13:30:35Z</dcterms:created>
  <dcterms:modified xsi:type="dcterms:W3CDTF">2021-03-09T15:18:27Z</dcterms:modified>
</cp:coreProperties>
</file>