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445" r:id="rId5"/>
    <p:sldId id="465" r:id="rId6"/>
    <p:sldId id="463" r:id="rId7"/>
    <p:sldId id="459" r:id="rId8"/>
    <p:sldId id="464" r:id="rId9"/>
    <p:sldId id="462" r:id="rId10"/>
    <p:sldId id="466" r:id="rId11"/>
    <p:sldId id="453" r:id="rId12"/>
    <p:sldId id="451" r:id="rId13"/>
    <p:sldId id="460" r:id="rId14"/>
    <p:sldId id="461" r:id="rId15"/>
    <p:sldId id="454" r:id="rId16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4">
          <p15:clr>
            <a:srgbClr val="A4A3A4"/>
          </p15:clr>
        </p15:guide>
        <p15:guide id="2" pos="4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rea Södergren" initials="P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8C8C"/>
    <a:srgbClr val="111111"/>
    <a:srgbClr val="FFFFFE"/>
    <a:srgbClr val="32DAC4"/>
    <a:srgbClr val="00A7E2"/>
    <a:srgbClr val="DDC4BA"/>
    <a:srgbClr val="EE9BAD"/>
    <a:srgbClr val="55575A"/>
    <a:srgbClr val="672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6359" autoAdjust="0"/>
  </p:normalViewPr>
  <p:slideViewPr>
    <p:cSldViewPr showGuides="1">
      <p:cViewPr varScale="1">
        <p:scale>
          <a:sx n="150" d="100"/>
          <a:sy n="150" d="100"/>
        </p:scale>
        <p:origin x="510" y="126"/>
      </p:cViewPr>
      <p:guideLst>
        <p:guide orient="horz" pos="514"/>
        <p:guide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9" d="100"/>
          <a:sy n="89" d="100"/>
        </p:scale>
        <p:origin x="3732" y="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942AE-5842-7D4B-A5B6-B67F46B30A47}" type="datetime1">
              <a:rPr lang="sv-SE" smtClean="0"/>
              <a:t>2021-10-21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70BD3-19F7-4B6C-9CE6-9BAF81C7E9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35592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48A77-C5EC-2F49-8D60-99A2795519EC}" type="datetime1">
              <a:rPr lang="sv-SE" smtClean="0"/>
              <a:t>2021-10-21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11AC6-6AF3-4383-A1A0-9731B5AA9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758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61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26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ör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0"/>
          <a:stretch/>
        </p:blipFill>
        <p:spPr>
          <a:xfrm>
            <a:off x="-3284" y="2355726"/>
            <a:ext cx="4263998" cy="2816944"/>
          </a:xfrm>
          <a:prstGeom prst="rect">
            <a:avLst/>
          </a:prstGeom>
        </p:spPr>
      </p:pic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682873" y="2050246"/>
            <a:ext cx="7993583" cy="24185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0">
                <a:solidFill>
                  <a:srgbClr val="000000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Förnamn Efternamn</a:t>
            </a:r>
          </a:p>
        </p:txBody>
      </p:sp>
      <p:sp>
        <p:nvSpPr>
          <p:cNvPr id="7" name="Platshållare för text 9"/>
          <p:cNvSpPr>
            <a:spLocks noGrp="1"/>
          </p:cNvSpPr>
          <p:nvPr>
            <p:ph type="body" sz="quarter" idx="13" hasCustomPrompt="1"/>
          </p:nvPr>
        </p:nvSpPr>
        <p:spPr>
          <a:xfrm>
            <a:off x="4722107" y="4299942"/>
            <a:ext cx="4181362" cy="216024"/>
          </a:xfrm>
        </p:spPr>
        <p:txBody>
          <a:bodyPr lIns="0" tIns="0" rIns="0" bIns="0" anchor="b" anchorCtr="0">
            <a:noAutofit/>
          </a:bodyPr>
          <a:lstStyle>
            <a:lvl1pPr marL="0" indent="0" algn="r">
              <a:buFontTx/>
              <a:buNone/>
              <a:defRPr sz="1400" b="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 err="1"/>
              <a:t>åååå-mm-dd</a:t>
            </a:r>
            <a:endParaRPr lang="sv-SE" dirty="0"/>
          </a:p>
        </p:txBody>
      </p:sp>
      <p:sp>
        <p:nvSpPr>
          <p:cNvPr id="8" name="Platshållare för text 11"/>
          <p:cNvSpPr>
            <a:spLocks noGrp="1"/>
          </p:cNvSpPr>
          <p:nvPr>
            <p:ph type="body" sz="quarter" idx="14" hasCustomPrompt="1"/>
          </p:nvPr>
        </p:nvSpPr>
        <p:spPr>
          <a:xfrm>
            <a:off x="4716016" y="4617198"/>
            <a:ext cx="4175984" cy="206498"/>
          </a:xfrm>
        </p:spPr>
        <p:txBody>
          <a:bodyPr lIns="0" tIns="0" rIns="0" bIns="0">
            <a:noAutofit/>
          </a:bodyPr>
          <a:lstStyle>
            <a:lvl1pPr marL="0" indent="0" algn="r">
              <a:buFontTx/>
              <a:buNone/>
              <a:defRPr sz="120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/>
              <a:t>Version</a:t>
            </a:r>
          </a:p>
        </p:txBody>
      </p:sp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830886"/>
            <a:ext cx="8053386" cy="1026114"/>
          </a:xfrm>
        </p:spPr>
        <p:txBody>
          <a:bodyPr anchor="b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8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85"/>
          <a:stretch/>
        </p:blipFill>
        <p:spPr>
          <a:xfrm>
            <a:off x="6330752" y="2327867"/>
            <a:ext cx="2825948" cy="2830739"/>
          </a:xfrm>
          <a:prstGeom prst="rect">
            <a:avLst/>
          </a:prstGeom>
        </p:spPr>
      </p:pic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1567923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3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3500969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3" name="Bildobjekt 2" descr="EHM_Symbol_CMYK_hel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7" t="50185"/>
          <a:stretch/>
        </p:blipFill>
        <p:spPr>
          <a:xfrm>
            <a:off x="0" y="-1"/>
            <a:ext cx="3714544" cy="2599545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0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6529387" cy="3294366"/>
          </a:xfrm>
        </p:spPr>
        <p:txBody>
          <a:bodyPr>
            <a:no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225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6883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46114" y="1456613"/>
            <a:ext cx="7022231" cy="33483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1" y="5008500"/>
            <a:ext cx="9143999" cy="1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09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7" r:id="rId2"/>
    <p:sldLayoutId id="2147483678" r:id="rId3"/>
    <p:sldLayoutId id="214748366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ts val="41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74625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derrubrik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Mall planering </a:t>
            </a:r>
            <a:r>
              <a:rPr lang="sv-SE" dirty="0" err="1"/>
              <a:t>samverkansforum</a:t>
            </a:r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942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Syfte med mötet 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134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Kommande möten och återkoppling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9389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Tack</a:t>
            </a:r>
          </a:p>
        </p:txBody>
      </p:sp>
    </p:spTree>
    <p:extLst>
      <p:ext uri="{BB962C8B-B14F-4D97-AF65-F5344CB8AC3E}">
        <p14:creationId xmlns:p14="http://schemas.microsoft.com/office/powerpoint/2010/main" val="272263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732DF9F-8FCA-436F-9CA6-774733555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Planeringsmöte: Syftet för mötet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D9C9811-8245-4201-8DD4-3E5BE9A7D891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sv-SE" sz="1800" dirty="0"/>
              <a:t>Tänk noggrant igenom vad </a:t>
            </a:r>
            <a:r>
              <a:rPr lang="sv-SE" sz="1800" b="1" dirty="0"/>
              <a:t>syftet</a:t>
            </a:r>
            <a:r>
              <a:rPr lang="sv-SE" sz="1800" dirty="0"/>
              <a:t> är med mötet. Vad är </a:t>
            </a:r>
            <a:r>
              <a:rPr lang="sv-SE" sz="1800" b="1" dirty="0"/>
              <a:t>förväntningarna </a:t>
            </a:r>
            <a:r>
              <a:rPr lang="sv-SE" sz="1800" dirty="0"/>
              <a:t>från deltagarna, vad är viktigast att få fram och vad ska de få med sig efter mötet? </a:t>
            </a:r>
          </a:p>
          <a:p>
            <a:r>
              <a:rPr lang="sv-SE" sz="1800" dirty="0"/>
              <a:t>Diskutera även </a:t>
            </a:r>
            <a:r>
              <a:rPr lang="sv-SE" sz="1800" b="1" dirty="0"/>
              <a:t>målgruppen</a:t>
            </a:r>
            <a:r>
              <a:rPr lang="sv-SE" sz="1800" dirty="0"/>
              <a:t> – vad är deras kunskapsnivå. Har vi rätt bemanning?</a:t>
            </a:r>
          </a:p>
          <a:p>
            <a:endParaRPr lang="sv-SE" sz="2000" dirty="0"/>
          </a:p>
        </p:txBody>
      </p:sp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605498C0-E685-4A7F-BA57-D301C33DA1B7}"/>
              </a:ext>
            </a:extLst>
          </p:cNvPr>
          <p:cNvSpPr/>
          <p:nvPr/>
        </p:nvSpPr>
        <p:spPr>
          <a:xfrm>
            <a:off x="7460907" y="786032"/>
            <a:ext cx="1296144" cy="84961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/>
              <a:t>Intern </a:t>
            </a:r>
            <a:r>
              <a:rPr lang="sv-SE" sz="1100" dirty="0" err="1"/>
              <a:t>slide</a:t>
            </a:r>
            <a:r>
              <a:rPr lang="sv-SE" sz="1100" dirty="0"/>
              <a:t> som tas bort under genrepet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791357F5-F884-4955-A792-1F6B2CA6E248}"/>
              </a:ext>
            </a:extLst>
          </p:cNvPr>
          <p:cNvSpPr/>
          <p:nvPr/>
        </p:nvSpPr>
        <p:spPr>
          <a:xfrm>
            <a:off x="7460907" y="4587974"/>
            <a:ext cx="15610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2000" dirty="0">
                <a:ln w="0"/>
                <a:solidFill>
                  <a:schemeClr val="bg1">
                    <a:lumMod val="8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Arbetsmaterial</a:t>
            </a:r>
            <a:endParaRPr lang="sv-SE" sz="2000" b="0" cap="none" spc="0" dirty="0">
              <a:ln w="0"/>
              <a:solidFill>
                <a:schemeClr val="bg1">
                  <a:lumMod val="8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834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4B16F22-4CF6-4CEC-8CA2-DFD65F0D1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Planeringsmöte: Aktuella frågor från externt håll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FAEBA59-8B12-45DA-B6D9-E48DD8037D8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6113" y="1923678"/>
            <a:ext cx="6529387" cy="2836794"/>
          </a:xfrm>
        </p:spPr>
        <p:txBody>
          <a:bodyPr/>
          <a:lstStyle/>
          <a:p>
            <a:r>
              <a:rPr lang="sv-SE" sz="1800" dirty="0"/>
              <a:t>Lägg tid på att gå igenom och skriv ner vilka </a:t>
            </a:r>
            <a:r>
              <a:rPr lang="sv-SE" sz="1800" b="1" dirty="0"/>
              <a:t>frågor</a:t>
            </a:r>
            <a:r>
              <a:rPr lang="sv-SE" sz="1800" dirty="0"/>
              <a:t> som kommer komma på mötet. Har vi svar om frågan kommer? Om inte, förbered i så fall ett svar på det. </a:t>
            </a:r>
          </a:p>
          <a:p>
            <a:r>
              <a:rPr lang="sv-SE" sz="1800" dirty="0"/>
              <a:t>Säkerställ att </a:t>
            </a:r>
            <a:r>
              <a:rPr lang="sv-SE" sz="1800" b="1" dirty="0"/>
              <a:t>rätt resurser </a:t>
            </a:r>
            <a:r>
              <a:rPr lang="sv-SE" sz="1800" dirty="0"/>
              <a:t>bemannar mötet och </a:t>
            </a:r>
            <a:r>
              <a:rPr lang="sv-SE" sz="1800" b="1" dirty="0"/>
              <a:t>besluta i förväg</a:t>
            </a:r>
            <a:r>
              <a:rPr lang="sv-SE" sz="1800" dirty="0"/>
              <a:t> vem som besvarar vilken fråga?</a:t>
            </a:r>
          </a:p>
          <a:p>
            <a:endParaRPr lang="sv-SE" sz="1800" dirty="0"/>
          </a:p>
        </p:txBody>
      </p:sp>
      <p:sp>
        <p:nvSpPr>
          <p:cNvPr id="5" name="Rektangel: rundade hörn 4">
            <a:extLst>
              <a:ext uri="{FF2B5EF4-FFF2-40B4-BE49-F238E27FC236}">
                <a16:creationId xmlns:a16="http://schemas.microsoft.com/office/drawing/2014/main" id="{23651385-06CE-422F-989B-06202D4A0D83}"/>
              </a:ext>
            </a:extLst>
          </p:cNvPr>
          <p:cNvSpPr/>
          <p:nvPr/>
        </p:nvSpPr>
        <p:spPr>
          <a:xfrm>
            <a:off x="7613307" y="938432"/>
            <a:ext cx="1296144" cy="84961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/>
              <a:t>Intern </a:t>
            </a:r>
            <a:r>
              <a:rPr lang="sv-SE" sz="1100" dirty="0" err="1"/>
              <a:t>slide</a:t>
            </a:r>
            <a:r>
              <a:rPr lang="sv-SE" sz="1100" dirty="0"/>
              <a:t> som tas bort under genrepet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FEC3422D-01E7-440F-90AF-DBC62FAAD88B}"/>
              </a:ext>
            </a:extLst>
          </p:cNvPr>
          <p:cNvSpPr/>
          <p:nvPr/>
        </p:nvSpPr>
        <p:spPr>
          <a:xfrm>
            <a:off x="7460907" y="4587974"/>
            <a:ext cx="15610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2000" dirty="0">
                <a:ln w="0"/>
                <a:solidFill>
                  <a:schemeClr val="bg1">
                    <a:lumMod val="8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Arbetsmaterial</a:t>
            </a:r>
            <a:endParaRPr lang="sv-SE" sz="2000" b="0" cap="none" spc="0" dirty="0">
              <a:ln w="0"/>
              <a:solidFill>
                <a:schemeClr val="bg1">
                  <a:lumMod val="8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200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335CA4B-909F-4282-8FE4-7F4FF40A6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4" y="742419"/>
            <a:ext cx="8102350" cy="479182"/>
          </a:xfrm>
        </p:spPr>
        <p:txBody>
          <a:bodyPr/>
          <a:lstStyle/>
          <a:p>
            <a:r>
              <a:rPr lang="sv-SE" sz="2800" dirty="0"/>
              <a:t>Planeringsmöte: Upplägg för mötet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4CDC258-1D33-4665-BE3B-0FEC0A94BC0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20824" y="1347614"/>
            <a:ext cx="8102351" cy="3384376"/>
          </a:xfrm>
        </p:spPr>
        <p:txBody>
          <a:bodyPr/>
          <a:lstStyle/>
          <a:p>
            <a:pPr marL="285750" indent="-285750"/>
            <a:r>
              <a:rPr lang="sv-SE" sz="1050" dirty="0"/>
              <a:t>Har vi koll på </a:t>
            </a:r>
            <a:r>
              <a:rPr lang="sv-SE" sz="1050" b="1" dirty="0"/>
              <a:t>praktiska</a:t>
            </a:r>
            <a:r>
              <a:rPr lang="sv-SE" sz="1050" dirty="0"/>
              <a:t> saker – agenda, inbjudningar, mötesinställningar (ta bort lobbyfunktionen) etc.</a:t>
            </a:r>
          </a:p>
          <a:p>
            <a:pPr marL="285750" indent="-285750"/>
            <a:r>
              <a:rPr lang="sv-SE" sz="1050" dirty="0"/>
              <a:t>Planera tid för </a:t>
            </a:r>
            <a:r>
              <a:rPr lang="sv-SE" sz="1050" b="1" dirty="0"/>
              <a:t>frågor</a:t>
            </a:r>
            <a:r>
              <a:rPr lang="sv-SE" sz="1050" dirty="0"/>
              <a:t> i respektive punkt</a:t>
            </a:r>
          </a:p>
          <a:p>
            <a:pPr marL="285750" indent="-285750"/>
            <a:r>
              <a:rPr lang="sv-SE" sz="1050" dirty="0"/>
              <a:t>Planera för hur ni ska hantera frågor. Är </a:t>
            </a:r>
            <a:r>
              <a:rPr lang="sv-SE" sz="1050" b="1" dirty="0"/>
              <a:t>handuppräckning</a:t>
            </a:r>
            <a:r>
              <a:rPr lang="sv-SE" sz="1050" dirty="0"/>
              <a:t> att föredra? Vid större forum kan alla frågor kan med fördel skrivas i chatten. Då finns alla frågor i chatten vilket underlättar summering efter mötet. Be om förtydligande från deltagaren vid behov. </a:t>
            </a:r>
          </a:p>
          <a:p>
            <a:pPr marL="285750" indent="-285750"/>
            <a:r>
              <a:rPr lang="sv-SE" sz="1050" dirty="0"/>
              <a:t>Besluta vem som </a:t>
            </a:r>
            <a:r>
              <a:rPr lang="sv-SE" sz="1050" b="1" dirty="0"/>
              <a:t>bevakar chatten</a:t>
            </a:r>
            <a:r>
              <a:rPr lang="sv-SE" sz="1050" dirty="0"/>
              <a:t>? </a:t>
            </a:r>
          </a:p>
          <a:p>
            <a:pPr marL="285750" indent="-285750"/>
            <a:r>
              <a:rPr lang="sv-SE" sz="1050" dirty="0"/>
              <a:t>Vem tar </a:t>
            </a:r>
            <a:r>
              <a:rPr lang="sv-SE" sz="1050" b="1" dirty="0"/>
              <a:t>stödanteckningar</a:t>
            </a:r>
            <a:r>
              <a:rPr lang="sv-SE" sz="1050" dirty="0"/>
              <a:t>? </a:t>
            </a:r>
          </a:p>
          <a:p>
            <a:pPr marL="285750" indent="-285750"/>
            <a:r>
              <a:rPr lang="sv-SE" sz="1050" dirty="0"/>
              <a:t>Ska </a:t>
            </a:r>
            <a:r>
              <a:rPr lang="sv-SE" sz="1050" b="1" dirty="0"/>
              <a:t>föredragare</a:t>
            </a:r>
            <a:r>
              <a:rPr lang="sv-SE" sz="1050" dirty="0"/>
              <a:t> presentera själv eller inte</a:t>
            </a:r>
          </a:p>
          <a:p>
            <a:pPr marL="285750" indent="-285750"/>
            <a:r>
              <a:rPr lang="sv-SE" sz="1050" dirty="0"/>
              <a:t>Besluta vem som är </a:t>
            </a:r>
            <a:r>
              <a:rPr lang="sv-SE" sz="1050" b="1" dirty="0"/>
              <a:t>back-</a:t>
            </a:r>
            <a:r>
              <a:rPr lang="sv-SE" sz="1050" b="1" dirty="0" err="1"/>
              <a:t>up</a:t>
            </a:r>
            <a:r>
              <a:rPr lang="sv-SE" sz="1050" dirty="0"/>
              <a:t> och kan ta över delning av presentation vid tekniska strul. Se till att den personen har senaste versionen inför mötet. </a:t>
            </a:r>
          </a:p>
          <a:p>
            <a:pPr marL="285750" indent="-285750"/>
            <a:r>
              <a:rPr lang="sv-SE" sz="1050" dirty="0"/>
              <a:t>Ska mötet </a:t>
            </a:r>
            <a:r>
              <a:rPr lang="sv-SE" sz="1050" b="1" dirty="0"/>
              <a:t>spelas in</a:t>
            </a:r>
            <a:r>
              <a:rPr lang="sv-SE" sz="1050" dirty="0"/>
              <a:t>? Det kan vara bra att meddela deltagare detta innan mötet samt ta upp det i början av mötet. </a:t>
            </a:r>
          </a:p>
          <a:p>
            <a:pPr marL="285750" indent="-285750"/>
            <a:r>
              <a:rPr lang="sv-SE" sz="1050" dirty="0"/>
              <a:t>Flöden och </a:t>
            </a:r>
            <a:r>
              <a:rPr lang="sv-SE" sz="1050" b="1" dirty="0"/>
              <a:t>demo</a:t>
            </a:r>
            <a:r>
              <a:rPr lang="sv-SE" sz="1050" dirty="0"/>
              <a:t> av olika slag underlättar förståelsen</a:t>
            </a:r>
          </a:p>
          <a:p>
            <a:pPr marL="285750" indent="-285750"/>
            <a:r>
              <a:rPr lang="sv-SE" sz="1050" dirty="0"/>
              <a:t>Hur kommer </a:t>
            </a:r>
            <a:r>
              <a:rPr lang="sv-SE" sz="1050" b="1" dirty="0"/>
              <a:t>återkoppling</a:t>
            </a:r>
            <a:r>
              <a:rPr lang="sv-SE" sz="1050" dirty="0"/>
              <a:t> ske? Kommer presentation eller annat material att läggas på </a:t>
            </a:r>
            <a:r>
              <a:rPr lang="sv-SE" sz="1050" dirty="0" err="1"/>
              <a:t>confluence</a:t>
            </a:r>
            <a:r>
              <a:rPr lang="sv-SE" sz="1050" dirty="0"/>
              <a:t>/samverkansyta – länk till det. Glöm ej att göra presentationen till en PDF. </a:t>
            </a:r>
          </a:p>
          <a:p>
            <a:pPr marL="285750" indent="-285750"/>
            <a:r>
              <a:rPr lang="sv-SE" sz="1050" dirty="0"/>
              <a:t>Planera i förväg </a:t>
            </a:r>
            <a:r>
              <a:rPr lang="sv-SE" sz="1050" b="1" dirty="0"/>
              <a:t>kommande möten </a:t>
            </a:r>
            <a:r>
              <a:rPr lang="sv-SE" sz="1050" dirty="0"/>
              <a:t>eller annan återkoppling</a:t>
            </a:r>
          </a:p>
          <a:p>
            <a:pPr marL="285750" indent="-285750"/>
            <a:r>
              <a:rPr lang="sv-SE" sz="1050" dirty="0"/>
              <a:t>Ska presentationen markeras med ”</a:t>
            </a:r>
            <a:r>
              <a:rPr lang="sv-SE" sz="1050" b="1" dirty="0"/>
              <a:t>arbetsmaterial</a:t>
            </a:r>
            <a:r>
              <a:rPr lang="sv-SE" sz="1050" dirty="0"/>
              <a:t>”? Se förslag längst ner till höger</a:t>
            </a:r>
          </a:p>
          <a:p>
            <a:pPr marL="0" indent="0">
              <a:buNone/>
            </a:pPr>
            <a:endParaRPr lang="sv-SE" sz="1100" dirty="0"/>
          </a:p>
        </p:txBody>
      </p:sp>
      <p:sp>
        <p:nvSpPr>
          <p:cNvPr id="5" name="Rektangel: rundade hörn 4">
            <a:extLst>
              <a:ext uri="{FF2B5EF4-FFF2-40B4-BE49-F238E27FC236}">
                <a16:creationId xmlns:a16="http://schemas.microsoft.com/office/drawing/2014/main" id="{B62B7E21-E9E6-416F-A9C5-AC84CBC1ACC3}"/>
              </a:ext>
            </a:extLst>
          </p:cNvPr>
          <p:cNvSpPr/>
          <p:nvPr/>
        </p:nvSpPr>
        <p:spPr>
          <a:xfrm>
            <a:off x="7460907" y="786032"/>
            <a:ext cx="1296144" cy="84961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/>
              <a:t>Intern </a:t>
            </a:r>
            <a:r>
              <a:rPr lang="sv-SE" sz="1100" dirty="0" err="1"/>
              <a:t>slide</a:t>
            </a:r>
            <a:r>
              <a:rPr lang="sv-SE" sz="1100" dirty="0"/>
              <a:t> som tas bort under genrepet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EC10809-8F5F-4260-9AF5-2AAB038E8E27}"/>
              </a:ext>
            </a:extLst>
          </p:cNvPr>
          <p:cNvSpPr/>
          <p:nvPr/>
        </p:nvSpPr>
        <p:spPr>
          <a:xfrm>
            <a:off x="7460907" y="4587974"/>
            <a:ext cx="15610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2000" dirty="0">
                <a:ln w="0"/>
                <a:solidFill>
                  <a:schemeClr val="bg1">
                    <a:lumMod val="8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Arbetsmaterial</a:t>
            </a:r>
            <a:endParaRPr lang="sv-SE" sz="2000" b="0" cap="none" spc="0" dirty="0">
              <a:ln w="0"/>
              <a:solidFill>
                <a:schemeClr val="bg1">
                  <a:lumMod val="8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820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043E455-AB0A-4E45-8CDB-48A02DEF8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Planeringsmöte: Vem gör vad?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2D8AC95-F085-4306-ACFA-D278991C6C1C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sv-SE" sz="1800" dirty="0"/>
              <a:t>Skriv namn på nedan punkter: </a:t>
            </a:r>
          </a:p>
          <a:p>
            <a:pPr lvl="1"/>
            <a:r>
              <a:rPr lang="sv-SE" sz="1800" dirty="0"/>
              <a:t>Ägare av mötet? </a:t>
            </a:r>
            <a:endParaRPr lang="sv-SE" sz="1800" dirty="0">
              <a:highlight>
                <a:srgbClr val="FFFF00"/>
              </a:highlight>
            </a:endParaRPr>
          </a:p>
          <a:p>
            <a:pPr lvl="1"/>
            <a:r>
              <a:rPr lang="sv-SE" sz="1800" dirty="0"/>
              <a:t>Moderator – delar presentationen?</a:t>
            </a:r>
          </a:p>
          <a:p>
            <a:pPr lvl="2"/>
            <a:r>
              <a:rPr lang="sv-SE" sz="1800" dirty="0"/>
              <a:t>Back-</a:t>
            </a:r>
            <a:r>
              <a:rPr lang="sv-SE" sz="1800" dirty="0" err="1"/>
              <a:t>up</a:t>
            </a:r>
            <a:r>
              <a:rPr lang="sv-SE" sz="1800" dirty="0"/>
              <a:t> vid teknikstrul? </a:t>
            </a:r>
            <a:endParaRPr lang="sv-SE" sz="1800" dirty="0">
              <a:highlight>
                <a:srgbClr val="FFFF00"/>
              </a:highlight>
            </a:endParaRPr>
          </a:p>
          <a:p>
            <a:pPr lvl="1"/>
            <a:r>
              <a:rPr lang="sv-SE" sz="1800" dirty="0"/>
              <a:t>Bevaka chatten</a:t>
            </a:r>
            <a:endParaRPr lang="sv-SE" sz="1800" dirty="0">
              <a:highlight>
                <a:srgbClr val="FFFF00"/>
              </a:highlight>
            </a:endParaRPr>
          </a:p>
          <a:p>
            <a:pPr lvl="1"/>
            <a:r>
              <a:rPr lang="sv-SE" sz="1800" dirty="0"/>
              <a:t>Svara på aktuella frågor </a:t>
            </a:r>
          </a:p>
          <a:p>
            <a:pPr lvl="1"/>
            <a:r>
              <a:rPr lang="sv-SE" sz="1800" dirty="0"/>
              <a:t>Ta stödanteckningar </a:t>
            </a:r>
            <a:endParaRPr lang="sv-SE" sz="1800" dirty="0">
              <a:highlight>
                <a:srgbClr val="FFFF00"/>
              </a:highlight>
            </a:endParaRPr>
          </a:p>
          <a:p>
            <a:endParaRPr lang="sv-SE" sz="2000" dirty="0"/>
          </a:p>
        </p:txBody>
      </p:sp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3C1A4E62-50D5-4090-896D-AEABC3F1BF94}"/>
              </a:ext>
            </a:extLst>
          </p:cNvPr>
          <p:cNvSpPr/>
          <p:nvPr/>
        </p:nvSpPr>
        <p:spPr>
          <a:xfrm>
            <a:off x="7460907" y="786032"/>
            <a:ext cx="1296144" cy="84961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/>
              <a:t>Intern </a:t>
            </a:r>
            <a:r>
              <a:rPr lang="sv-SE" sz="1100" dirty="0" err="1"/>
              <a:t>slide</a:t>
            </a:r>
            <a:r>
              <a:rPr lang="sv-SE" sz="1100" dirty="0"/>
              <a:t> som tas bort under genrepet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7773812F-950A-40FD-86A2-508D859EA2D0}"/>
              </a:ext>
            </a:extLst>
          </p:cNvPr>
          <p:cNvSpPr/>
          <p:nvPr/>
        </p:nvSpPr>
        <p:spPr>
          <a:xfrm>
            <a:off x="7460907" y="4587974"/>
            <a:ext cx="15610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2000" dirty="0">
                <a:ln w="0"/>
                <a:solidFill>
                  <a:schemeClr val="bg1">
                    <a:lumMod val="8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Arbetsmaterial</a:t>
            </a:r>
            <a:endParaRPr lang="sv-SE" sz="2000" b="0" cap="none" spc="0" dirty="0">
              <a:ln w="0"/>
              <a:solidFill>
                <a:schemeClr val="bg1">
                  <a:lumMod val="8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843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0979019-068C-4868-B4D0-E8E15C97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Agenda (intern)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F5764D0-8E99-46F3-B47D-9569644C445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sv-SE" sz="1800" dirty="0"/>
              <a:t>Gör en noggrann agenda med tidsintervall för planeringen internt. Exempel nedan:</a:t>
            </a:r>
          </a:p>
          <a:p>
            <a:endParaRPr lang="sv-SE" dirty="0"/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44983BAD-B67F-4AA4-9FE4-3BEA372774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4514268"/>
              </p:ext>
            </p:extLst>
          </p:nvPr>
        </p:nvGraphicFramePr>
        <p:xfrm>
          <a:off x="539552" y="2211710"/>
          <a:ext cx="7092598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1131539306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1957773841"/>
                    </a:ext>
                  </a:extLst>
                </a:gridCol>
                <a:gridCol w="1908022">
                  <a:extLst>
                    <a:ext uri="{9D8B030D-6E8A-4147-A177-3AD203B41FA5}">
                      <a16:colId xmlns:a16="http://schemas.microsoft.com/office/drawing/2014/main" val="335344860"/>
                    </a:ext>
                  </a:extLst>
                </a:gridCol>
              </a:tblGrid>
              <a:tr h="234076">
                <a:tc>
                  <a:txBody>
                    <a:bodyPr/>
                    <a:lstStyle/>
                    <a:p>
                      <a:r>
                        <a:rPr lang="sv-SE" sz="1100" dirty="0"/>
                        <a:t>Tid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dirty="0"/>
                        <a:t>Ämne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dirty="0"/>
                        <a:t>Ansvarig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883960"/>
                  </a:ext>
                </a:extLst>
              </a:tr>
              <a:tr h="390126">
                <a:tc>
                  <a:txBody>
                    <a:bodyPr/>
                    <a:lstStyle/>
                    <a:p>
                      <a:r>
                        <a:rPr lang="sv-SE" sz="1100" dirty="0"/>
                        <a:t>11.00-11.05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b="1" dirty="0"/>
                        <a:t>Hälsa alla välkomna och gå igenom agendan och syftet med mötet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842792"/>
                  </a:ext>
                </a:extLst>
              </a:tr>
              <a:tr h="239695">
                <a:tc>
                  <a:txBody>
                    <a:bodyPr/>
                    <a:lstStyle/>
                    <a:p>
                      <a:r>
                        <a:rPr lang="sv-SE" sz="1100" dirty="0"/>
                        <a:t>11.05-11.10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9483972"/>
                  </a:ext>
                </a:extLst>
              </a:tr>
              <a:tr h="2340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Perpetua"/>
                          <a:ea typeface="+mn-ea"/>
                          <a:cs typeface="+mn-cs"/>
                        </a:rPr>
                        <a:t>11.10-11.20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714769"/>
                  </a:ext>
                </a:extLst>
              </a:tr>
              <a:tr h="2340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Perpetua"/>
                          <a:ea typeface="+mn-ea"/>
                          <a:cs typeface="+mn-cs"/>
                        </a:rPr>
                        <a:t>11.20-11.30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695859"/>
                  </a:ext>
                </a:extLst>
              </a:tr>
              <a:tr h="2340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Perpetua"/>
                          <a:ea typeface="+mn-ea"/>
                          <a:cs typeface="+mn-cs"/>
                        </a:rPr>
                        <a:t>11.30-11.40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7444844"/>
                  </a:ext>
                </a:extLst>
              </a:tr>
              <a:tr h="2340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Perpetua"/>
                          <a:ea typeface="+mn-ea"/>
                          <a:cs typeface="+mn-cs"/>
                        </a:rPr>
                        <a:t>11.40-11.45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b="1" dirty="0"/>
                        <a:t>Återkoppling och samverkan framåt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0262185"/>
                  </a:ext>
                </a:extLst>
              </a:tr>
            </a:tbl>
          </a:graphicData>
        </a:graphic>
      </p:graphicFrame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C8ED379D-8937-473C-88D4-8AB707038BF6}"/>
              </a:ext>
            </a:extLst>
          </p:cNvPr>
          <p:cNvSpPr/>
          <p:nvPr/>
        </p:nvSpPr>
        <p:spPr>
          <a:xfrm>
            <a:off x="7460907" y="786032"/>
            <a:ext cx="1296144" cy="84961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/>
              <a:t>Intern </a:t>
            </a:r>
            <a:r>
              <a:rPr lang="sv-SE" sz="1100" dirty="0" err="1"/>
              <a:t>slide</a:t>
            </a:r>
            <a:r>
              <a:rPr lang="sv-SE" sz="1100" dirty="0"/>
              <a:t> som tas bort under genrepet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74646D50-3FD6-4572-95BD-0B028422F2E4}"/>
              </a:ext>
            </a:extLst>
          </p:cNvPr>
          <p:cNvSpPr/>
          <p:nvPr/>
        </p:nvSpPr>
        <p:spPr>
          <a:xfrm>
            <a:off x="7460907" y="4587974"/>
            <a:ext cx="15610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2000" dirty="0">
                <a:ln w="0"/>
                <a:solidFill>
                  <a:schemeClr val="bg1">
                    <a:lumMod val="8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Arbetsmaterial</a:t>
            </a:r>
            <a:endParaRPr lang="sv-SE" sz="2000" b="0" cap="none" spc="0" dirty="0">
              <a:ln w="0"/>
              <a:solidFill>
                <a:schemeClr val="bg1">
                  <a:lumMod val="8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525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derrubrik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Extern presentation</a:t>
            </a:r>
          </a:p>
        </p:txBody>
      </p:sp>
    </p:spTree>
    <p:extLst>
      <p:ext uri="{BB962C8B-B14F-4D97-AF65-F5344CB8AC3E}">
        <p14:creationId xmlns:p14="http://schemas.microsoft.com/office/powerpoint/2010/main" val="312412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Kapitelrubrik</a:t>
            </a:r>
          </a:p>
        </p:txBody>
      </p:sp>
    </p:spTree>
    <p:extLst>
      <p:ext uri="{BB962C8B-B14F-4D97-AF65-F5344CB8AC3E}">
        <p14:creationId xmlns:p14="http://schemas.microsoft.com/office/powerpoint/2010/main" val="359991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594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16-0105_ehm_mall_16-9">
  <a:themeElements>
    <a:clrScheme name="Anpassad 163">
      <a:dk1>
        <a:srgbClr val="000000"/>
      </a:dk1>
      <a:lt1>
        <a:sysClr val="window" lastClr="FFFFFF"/>
      </a:lt1>
      <a:dk2>
        <a:srgbClr val="4AC9FF"/>
      </a:dk2>
      <a:lt2>
        <a:srgbClr val="EEECE1"/>
      </a:lt2>
      <a:accent1>
        <a:srgbClr val="620063"/>
      </a:accent1>
      <a:accent2>
        <a:srgbClr val="55575A"/>
      </a:accent2>
      <a:accent3>
        <a:srgbClr val="4AC9FF"/>
      </a:accent3>
      <a:accent4>
        <a:srgbClr val="620063"/>
      </a:accent4>
      <a:accent5>
        <a:srgbClr val="000000"/>
      </a:accent5>
      <a:accent6>
        <a:srgbClr val="000000"/>
      </a:accent6>
      <a:hlink>
        <a:srgbClr val="000000"/>
      </a:hlink>
      <a:folHlink>
        <a:srgbClr val="620063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mall_ehalsomyndigheten_juni2020.pptx  -  Skrivskyddad" id="{152249B1-0863-42DD-A421-5D895CC75640}" vid="{4FFBBA76-5D53-4A8C-B2CC-09390769B103}"/>
    </a:ext>
  </a:extLst>
</a:theme>
</file>

<file path=ppt/theme/theme2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347F0B84CC1A3E4E8EF9A03C8F092475" ma:contentTypeVersion="0" ma:contentTypeDescription="Create a new document." ma:contentTypeScope="" ma:versionID="914c0a69bfbd44bba7ac3cbbeae96923">
  <xsd:schema xmlns:xsd="http://www.w3.org/2001/XMLSchema" xmlns:xs="http://www.w3.org/2001/XMLSchema" xmlns:p="http://schemas.microsoft.com/office/2006/metadata/properties" xmlns:ns2="c28f52af-a8f8-4551-b8ae-866ae79b83b4" xmlns:ns3="$ListId:Dokument;" targetNamespace="http://schemas.microsoft.com/office/2006/metadata/properties" ma:root="true" ma:fieldsID="2767399345e2effb312f504656eba9db" ns2:_="" ns3:_="">
    <xsd:import namespace="c28f52af-a8f8-4551-b8ae-866ae79b83b4"/>
    <xsd:import namespace="$ListId:Dokument;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showField="Title" ma:web="c28f52af-a8f8-4551-b8ae-866ae79b83b4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$ListId:Dokument;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604D28-CF16-48D3-A9BA-58B6A52361AC}">
  <ds:schemaRefs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$ListId:Dokument;"/>
    <ds:schemaRef ds:uri="http://schemas.microsoft.com/office/2006/metadata/properties"/>
    <ds:schemaRef ds:uri="http://www.w3.org/XML/1998/namespace"/>
    <ds:schemaRef ds:uri="c28f52af-a8f8-4551-b8ae-866ae79b83b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E84041C-855C-4CAB-B2E9-6D9A6C90FE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$ListId:Dokument;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002F23-1B29-475C-98D1-3B8C640D58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eHM Powerpoint 16-9</Template>
  <TotalTime>1383</TotalTime>
  <Words>443</Words>
  <Application>Microsoft Office PowerPoint</Application>
  <PresentationFormat>Bildspel på skärmen (16:9)</PresentationFormat>
  <Paragraphs>59</Paragraphs>
  <Slides>12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12</vt:i4>
      </vt:variant>
    </vt:vector>
  </HeadingPairs>
  <TitlesOfParts>
    <vt:vector size="15" baseType="lpstr">
      <vt:lpstr>Arial</vt:lpstr>
      <vt:lpstr>Perpetua</vt:lpstr>
      <vt:lpstr>16-0105_ehm_mall_16-9</vt:lpstr>
      <vt:lpstr>Mall planering samverkansforum </vt:lpstr>
      <vt:lpstr>Planeringsmöte: Syftet för mötet</vt:lpstr>
      <vt:lpstr>Planeringsmöte: Aktuella frågor från externt håll</vt:lpstr>
      <vt:lpstr>Planeringsmöte: Upplägg för mötet</vt:lpstr>
      <vt:lpstr>Planeringsmöte: Vem gör vad? </vt:lpstr>
      <vt:lpstr>Agenda (intern) </vt:lpstr>
      <vt:lpstr>Extern presentation</vt:lpstr>
      <vt:lpstr>Kapitelrubrik</vt:lpstr>
      <vt:lpstr>Agenda</vt:lpstr>
      <vt:lpstr>Syfte med mötet </vt:lpstr>
      <vt:lpstr>Kommande möten och återkoppling</vt:lpstr>
      <vt:lpstr>Tack</vt:lpstr>
    </vt:vector>
  </TitlesOfParts>
  <Company>Apotekens 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Rubrik</dc:title>
  <dc:creator>Jonna Frenkiel</dc:creator>
  <cp:lastModifiedBy>Jonna Frenkiel</cp:lastModifiedBy>
  <cp:revision>5</cp:revision>
  <cp:lastPrinted>2015-11-23T14:39:37Z</cp:lastPrinted>
  <dcterms:created xsi:type="dcterms:W3CDTF">2021-09-09T06:51:13Z</dcterms:created>
  <dcterms:modified xsi:type="dcterms:W3CDTF">2021-10-21T08:56:43Z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0x010100DC1D8ECDB72C194F9F7841CC62E2C46500347F0B84CC1A3E4E8EF9A03C8F092475</vt:lpwstr>
  </property>
</Properties>
</file>