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45" r:id="rId2"/>
    <p:sldId id="457" r:id="rId3"/>
    <p:sldId id="458" r:id="rId4"/>
    <p:sldId id="453" r:id="rId5"/>
    <p:sldId id="460" r:id="rId6"/>
    <p:sldId id="516" r:id="rId7"/>
    <p:sldId id="515" r:id="rId8"/>
    <p:sldId id="517" r:id="rId9"/>
    <p:sldId id="519" r:id="rId10"/>
    <p:sldId id="518" r:id="rId11"/>
    <p:sldId id="455" r:id="rId12"/>
    <p:sldId id="521" r:id="rId13"/>
    <p:sldId id="520" r:id="rId14"/>
    <p:sldId id="522" r:id="rId15"/>
    <p:sldId id="523" r:id="rId16"/>
    <p:sldId id="525" r:id="rId17"/>
    <p:sldId id="532" r:id="rId18"/>
    <p:sldId id="533" r:id="rId19"/>
    <p:sldId id="535" r:id="rId20"/>
    <p:sldId id="534" r:id="rId21"/>
    <p:sldId id="526" r:id="rId22"/>
    <p:sldId id="530" r:id="rId23"/>
    <p:sldId id="454" r:id="rId24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4">
          <p15:clr>
            <a:srgbClr val="A4A3A4"/>
          </p15:clr>
        </p15:guide>
        <p15:guide id="2" pos="4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ea Södergren" initials="PS" lastIdx="0" clrIdx="0"/>
  <p:cmAuthor id="1" name="Martin Solberg" initials="MS" lastIdx="1" clrIdx="1">
    <p:extLst>
      <p:ext uri="{19B8F6BF-5375-455C-9EA6-DF929625EA0E}">
        <p15:presenceInfo xmlns:p15="http://schemas.microsoft.com/office/powerpoint/2012/main" userId="S::martin.solberg@ehalsomyndigheten.se::942798cb-e66f-4cec-8e36-e593a891fa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BAD"/>
    <a:srgbClr val="FFFFFE"/>
    <a:srgbClr val="32DAC4"/>
    <a:srgbClr val="00A7E2"/>
    <a:srgbClr val="DDC4BA"/>
    <a:srgbClr val="55575A"/>
    <a:srgbClr val="672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6359" autoAdjust="0"/>
  </p:normalViewPr>
  <p:slideViewPr>
    <p:cSldViewPr showGuides="1">
      <p:cViewPr varScale="1">
        <p:scale>
          <a:sx n="150" d="100"/>
          <a:sy n="150" d="100"/>
        </p:scale>
        <p:origin x="456" y="126"/>
      </p:cViewPr>
      <p:guideLst>
        <p:guide orient="horz" pos="514"/>
        <p:guide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732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42AE-5842-7D4B-A5B6-B67F46B30A47}" type="datetime1">
              <a:rPr lang="sv-SE" smtClean="0"/>
              <a:t>2021-03-12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70BD3-19F7-4B6C-9CE6-9BAF81C7E9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3559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8A77-C5EC-2F49-8D60-99A2795519EC}" type="datetime1">
              <a:rPr lang="sv-SE" smtClean="0"/>
              <a:t>2021-03-11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1AC6-6AF3-4383-A1A0-9731B5AA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75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ör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2873" y="2050246"/>
            <a:ext cx="7993583" cy="2418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0">
                <a:solidFill>
                  <a:srgbClr val="00000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Förnamn Efternamn</a:t>
            </a:r>
          </a:p>
        </p:txBody>
      </p:sp>
      <p:sp>
        <p:nvSpPr>
          <p:cNvPr id="7" name="Platshållare för text 9"/>
          <p:cNvSpPr>
            <a:spLocks noGrp="1"/>
          </p:cNvSpPr>
          <p:nvPr>
            <p:ph type="body" sz="quarter" idx="13" hasCustomPrompt="1"/>
          </p:nvPr>
        </p:nvSpPr>
        <p:spPr>
          <a:xfrm>
            <a:off x="4722107" y="4299942"/>
            <a:ext cx="4181362" cy="21602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buFontTx/>
              <a:buNone/>
              <a:defRPr sz="1400" b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 err="1"/>
              <a:t>åååå-mm-dd</a:t>
            </a:r>
            <a:endParaRPr lang="sv-SE" dirty="0"/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16016" y="4617198"/>
            <a:ext cx="4175984" cy="206498"/>
          </a:xfrm>
        </p:spPr>
        <p:txBody>
          <a:bodyPr lIns="0" tIns="0" rIns="0" bIns="0">
            <a:noAutofit/>
          </a:bodyPr>
          <a:lstStyle>
            <a:lvl1pPr marL="0" indent="0" algn="r">
              <a:buFontTx/>
              <a:buNone/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Version</a:t>
            </a:r>
          </a:p>
        </p:txBody>
      </p:sp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830886"/>
            <a:ext cx="8053386" cy="1026114"/>
          </a:xfrm>
        </p:spPr>
        <p:txBody>
          <a:bodyPr anchor="b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1567923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3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3500969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3" name="Bildobjekt 2" descr="EHM_Symbol_CMYK_hel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29387" cy="329436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25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275606"/>
            <a:ext cx="6529387" cy="32943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650"/>
            </a:lvl2pPr>
            <a:lvl3pPr>
              <a:defRPr sz="1650"/>
            </a:lvl3pPr>
            <a:lvl4pPr>
              <a:defRPr sz="1650"/>
            </a:lvl4pPr>
            <a:lvl5pPr>
              <a:defRPr sz="165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8645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6883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46114" y="1456613"/>
            <a:ext cx="7022231" cy="33483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1" y="5008500"/>
            <a:ext cx="9143999" cy="1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09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7" r:id="rId2"/>
    <p:sldLayoutId id="2147483678" r:id="rId3"/>
    <p:sldLayoutId id="2147483668" r:id="rId4"/>
    <p:sldLayoutId id="214748368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ts val="41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74625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ehalsomyndigheten.se/pages/viewpage.action?pageId=30146685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Martin Solberg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2021-03-15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Material till möte Reservlösning 2021-03-16</a:t>
            </a:r>
          </a:p>
        </p:txBody>
      </p:sp>
    </p:spTree>
    <p:extLst>
      <p:ext uri="{BB962C8B-B14F-4D97-AF65-F5344CB8AC3E}">
        <p14:creationId xmlns:p14="http://schemas.microsoft.com/office/powerpoint/2010/main" val="40594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68A2BA8-3595-400F-8BC5-AFFDC53FF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00" y="136179"/>
            <a:ext cx="7067549" cy="479182"/>
          </a:xfrm>
        </p:spPr>
        <p:txBody>
          <a:bodyPr/>
          <a:lstStyle/>
          <a:p>
            <a:r>
              <a:rPr lang="sv-SE" dirty="0"/>
              <a:t>Reservlösning NLL</a:t>
            </a: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3B3D6923-7048-4F2D-9A7E-4AE0F614DCC8}"/>
              </a:ext>
            </a:extLst>
          </p:cNvPr>
          <p:cNvSpPr/>
          <p:nvPr/>
        </p:nvSpPr>
        <p:spPr>
          <a:xfrm>
            <a:off x="1403648" y="3736266"/>
            <a:ext cx="5760640" cy="12049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sv-SE" sz="1350" dirty="0">
                <a:solidFill>
                  <a:schemeClr val="tx1"/>
                </a:solidFill>
              </a:rPr>
              <a:t>E-hälsomyndigheten</a:t>
            </a:r>
          </a:p>
        </p:txBody>
      </p:sp>
      <p:sp>
        <p:nvSpPr>
          <p:cNvPr id="6" name="Moln 5">
            <a:extLst>
              <a:ext uri="{FF2B5EF4-FFF2-40B4-BE49-F238E27FC236}">
                <a16:creationId xmlns:a16="http://schemas.microsoft.com/office/drawing/2014/main" id="{BFF13426-7F77-4ED6-8A5A-AA99169D2DD3}"/>
              </a:ext>
            </a:extLst>
          </p:cNvPr>
          <p:cNvSpPr/>
          <p:nvPr/>
        </p:nvSpPr>
        <p:spPr>
          <a:xfrm>
            <a:off x="1572728" y="2682709"/>
            <a:ext cx="4511439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D76C57F6-5928-4DCF-BAAE-C16515B55B37}"/>
              </a:ext>
            </a:extLst>
          </p:cNvPr>
          <p:cNvSpPr/>
          <p:nvPr/>
        </p:nvSpPr>
        <p:spPr>
          <a:xfrm>
            <a:off x="3148089" y="3852995"/>
            <a:ext cx="1206027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FHIR</a:t>
            </a:r>
          </a:p>
        </p:txBody>
      </p:sp>
      <p:sp>
        <p:nvSpPr>
          <p:cNvPr id="9" name="Rektangel med rundade hörn 113">
            <a:extLst>
              <a:ext uri="{FF2B5EF4-FFF2-40B4-BE49-F238E27FC236}">
                <a16:creationId xmlns:a16="http://schemas.microsoft.com/office/drawing/2014/main" id="{A6F09B21-2527-41C8-9B67-1B8B3B3A7D62}"/>
              </a:ext>
            </a:extLst>
          </p:cNvPr>
          <p:cNvSpPr/>
          <p:nvPr/>
        </p:nvSpPr>
        <p:spPr>
          <a:xfrm>
            <a:off x="1403648" y="1302182"/>
            <a:ext cx="5600610" cy="1199515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r"/>
            <a:r>
              <a:rPr lang="sv-SE" sz="1350" dirty="0"/>
              <a:t>Aktörssystem</a:t>
            </a:r>
          </a:p>
        </p:txBody>
      </p:sp>
      <p:cxnSp>
        <p:nvCxnSpPr>
          <p:cNvPr id="10" name="Rak pil 59">
            <a:extLst>
              <a:ext uri="{FF2B5EF4-FFF2-40B4-BE49-F238E27FC236}">
                <a16:creationId xmlns:a16="http://schemas.microsoft.com/office/drawing/2014/main" id="{97868222-8D2B-467D-868D-F3D44E9B1530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1115616" y="1541681"/>
            <a:ext cx="5830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62" descr="MCj04241600000[1]">
            <a:extLst>
              <a:ext uri="{FF2B5EF4-FFF2-40B4-BE49-F238E27FC236}">
                <a16:creationId xmlns:a16="http://schemas.microsoft.com/office/drawing/2014/main" id="{004329B2-4795-44FD-B4C4-23315B7A2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3" y="1259005"/>
            <a:ext cx="406422" cy="56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ktangel med rundade hörn 9">
            <a:extLst>
              <a:ext uri="{FF2B5EF4-FFF2-40B4-BE49-F238E27FC236}">
                <a16:creationId xmlns:a16="http://schemas.microsoft.com/office/drawing/2014/main" id="{F39F6AA0-89E0-4B29-A7D0-2304F6A470A5}"/>
              </a:ext>
            </a:extLst>
          </p:cNvPr>
          <p:cNvSpPr/>
          <p:nvPr/>
        </p:nvSpPr>
        <p:spPr bwMode="auto">
          <a:xfrm>
            <a:off x="1572729" y="1893923"/>
            <a:ext cx="1206027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Anropsförsök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ktangel med rundade hörn 14">
            <a:extLst>
              <a:ext uri="{FF2B5EF4-FFF2-40B4-BE49-F238E27FC236}">
                <a16:creationId xmlns:a16="http://schemas.microsoft.com/office/drawing/2014/main" id="{DAD34F25-4E1C-4D59-8A30-A0FD26ED3EAF}"/>
              </a:ext>
            </a:extLst>
          </p:cNvPr>
          <p:cNvSpPr/>
          <p:nvPr/>
        </p:nvSpPr>
        <p:spPr bwMode="auto">
          <a:xfrm>
            <a:off x="1698692" y="1409270"/>
            <a:ext cx="947627" cy="2648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Klient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cxnSp>
        <p:nvCxnSpPr>
          <p:cNvPr id="14" name="Rak pil 59">
            <a:extLst>
              <a:ext uri="{FF2B5EF4-FFF2-40B4-BE49-F238E27FC236}">
                <a16:creationId xmlns:a16="http://schemas.microsoft.com/office/drawing/2014/main" id="{B63DA959-2C8B-4601-A8CB-22BD158BFF7B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>
          <a:xfrm>
            <a:off x="2172506" y="1674092"/>
            <a:ext cx="3237" cy="2198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Ned 92">
            <a:extLst>
              <a:ext uri="{FF2B5EF4-FFF2-40B4-BE49-F238E27FC236}">
                <a16:creationId xmlns:a16="http://schemas.microsoft.com/office/drawing/2014/main" id="{9F7D1ACA-CFA7-4B59-9207-745E8F9B095A}"/>
              </a:ext>
            </a:extLst>
          </p:cNvPr>
          <p:cNvSpPr/>
          <p:nvPr/>
        </p:nvSpPr>
        <p:spPr>
          <a:xfrm>
            <a:off x="2040431" y="2642310"/>
            <a:ext cx="264149" cy="41185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5" name="Rektangel med rundade hörn 9">
            <a:extLst>
              <a:ext uri="{FF2B5EF4-FFF2-40B4-BE49-F238E27FC236}">
                <a16:creationId xmlns:a16="http://schemas.microsoft.com/office/drawing/2014/main" id="{8FD33E91-EC91-4B06-89EE-8A4FA6ACB4AA}"/>
              </a:ext>
            </a:extLst>
          </p:cNvPr>
          <p:cNvSpPr/>
          <p:nvPr/>
        </p:nvSpPr>
        <p:spPr bwMode="auto">
          <a:xfrm>
            <a:off x="3155155" y="1901900"/>
            <a:ext cx="1206027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”kö”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6" name="textruta 75">
            <a:extLst>
              <a:ext uri="{FF2B5EF4-FFF2-40B4-BE49-F238E27FC236}">
                <a16:creationId xmlns:a16="http://schemas.microsoft.com/office/drawing/2014/main" id="{89BCD3BC-D2CF-4446-9005-65D44072B1A1}"/>
              </a:ext>
            </a:extLst>
          </p:cNvPr>
          <p:cNvSpPr txBox="1"/>
          <p:nvPr/>
        </p:nvSpPr>
        <p:spPr>
          <a:xfrm>
            <a:off x="538016" y="2833469"/>
            <a:ext cx="8643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Skapa recept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Grupp 52">
            <a:extLst>
              <a:ext uri="{FF2B5EF4-FFF2-40B4-BE49-F238E27FC236}">
                <a16:creationId xmlns:a16="http://schemas.microsoft.com/office/drawing/2014/main" id="{71BA2D4B-0DB6-43FB-88DD-CE3746BDAE71}"/>
              </a:ext>
            </a:extLst>
          </p:cNvPr>
          <p:cNvGrpSpPr/>
          <p:nvPr/>
        </p:nvGrpSpPr>
        <p:grpSpPr>
          <a:xfrm>
            <a:off x="184472" y="1901900"/>
            <a:ext cx="717945" cy="411856"/>
            <a:chOff x="5986392" y="1889290"/>
            <a:chExt cx="717945" cy="411856"/>
          </a:xfrm>
        </p:grpSpPr>
        <p:pic>
          <p:nvPicPr>
            <p:cNvPr id="54" name="Picture 162" descr="MCj04241600000[1]">
              <a:extLst>
                <a:ext uri="{FF2B5EF4-FFF2-40B4-BE49-F238E27FC236}">
                  <a16:creationId xmlns:a16="http://schemas.microsoft.com/office/drawing/2014/main" id="{DC37C853-6657-4473-942F-E1708BD92F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ktangel med rundade hörn 32">
              <a:extLst>
                <a:ext uri="{FF2B5EF4-FFF2-40B4-BE49-F238E27FC236}">
                  <a16:creationId xmlns:a16="http://schemas.microsoft.com/office/drawing/2014/main" id="{F363153F-4334-4767-B800-B2733DE6CF00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  <p:cxnSp>
        <p:nvCxnSpPr>
          <p:cNvPr id="31" name="Rak pil 59">
            <a:extLst>
              <a:ext uri="{FF2B5EF4-FFF2-40B4-BE49-F238E27FC236}">
                <a16:creationId xmlns:a16="http://schemas.microsoft.com/office/drawing/2014/main" id="{CEDF2F14-A979-41D3-A6D9-9BC08F84D72C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778756" y="2110289"/>
            <a:ext cx="3297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Ned 92">
            <a:extLst>
              <a:ext uri="{FF2B5EF4-FFF2-40B4-BE49-F238E27FC236}">
                <a16:creationId xmlns:a16="http://schemas.microsoft.com/office/drawing/2014/main" id="{2FD9816B-CFB5-4979-9A02-8AE6B8ACEA43}"/>
              </a:ext>
            </a:extLst>
          </p:cNvPr>
          <p:cNvSpPr/>
          <p:nvPr/>
        </p:nvSpPr>
        <p:spPr>
          <a:xfrm>
            <a:off x="3791745" y="2615622"/>
            <a:ext cx="264149" cy="977495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47" name="Rektangel med rundade hörn 14">
            <a:extLst>
              <a:ext uri="{FF2B5EF4-FFF2-40B4-BE49-F238E27FC236}">
                <a16:creationId xmlns:a16="http://schemas.microsoft.com/office/drawing/2014/main" id="{E39256EA-EC7B-4D7D-A36E-9E8B2AAD81B9}"/>
              </a:ext>
            </a:extLst>
          </p:cNvPr>
          <p:cNvSpPr/>
          <p:nvPr/>
        </p:nvSpPr>
        <p:spPr bwMode="auto">
          <a:xfrm>
            <a:off x="4476574" y="3939902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Generell : 23h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48" name="Rektangel med rundade hörn 14">
            <a:extLst>
              <a:ext uri="{FF2B5EF4-FFF2-40B4-BE49-F238E27FC236}">
                <a16:creationId xmlns:a16="http://schemas.microsoft.com/office/drawing/2014/main" id="{7A7FF1D2-9F1A-4EFD-85C6-F281CAE8DC34}"/>
              </a:ext>
            </a:extLst>
          </p:cNvPr>
          <p:cNvSpPr/>
          <p:nvPr/>
        </p:nvSpPr>
        <p:spPr bwMode="auto">
          <a:xfrm>
            <a:off x="4476574" y="4224145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Planerad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49" name="Rektangel med rundade hörn 14">
            <a:extLst>
              <a:ext uri="{FF2B5EF4-FFF2-40B4-BE49-F238E27FC236}">
                <a16:creationId xmlns:a16="http://schemas.microsoft.com/office/drawing/2014/main" id="{ECCD0962-FD13-4469-8671-F449531F9AD6}"/>
              </a:ext>
            </a:extLst>
          </p:cNvPr>
          <p:cNvSpPr/>
          <p:nvPr/>
        </p:nvSpPr>
        <p:spPr bwMode="auto">
          <a:xfrm>
            <a:off x="4476574" y="4517519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Riktad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BA566A1D-22D1-4DE5-A3B0-47F26700C640}"/>
              </a:ext>
            </a:extLst>
          </p:cNvPr>
          <p:cNvSpPr/>
          <p:nvPr/>
        </p:nvSpPr>
        <p:spPr>
          <a:xfrm>
            <a:off x="332690" y="2411861"/>
            <a:ext cx="1295928" cy="792037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endParaRPr lang="sv-SE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ktangel 50">
            <a:extLst>
              <a:ext uri="{FF2B5EF4-FFF2-40B4-BE49-F238E27FC236}">
                <a16:creationId xmlns:a16="http://schemas.microsoft.com/office/drawing/2014/main" id="{780DEF4A-D481-463A-83DA-577A397A6C14}"/>
              </a:ext>
            </a:extLst>
          </p:cNvPr>
          <p:cNvSpPr/>
          <p:nvPr/>
        </p:nvSpPr>
        <p:spPr>
          <a:xfrm>
            <a:off x="1347959" y="915579"/>
            <a:ext cx="2741755" cy="2412439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Kriterier för användning</a:t>
            </a:r>
          </a:p>
        </p:txBody>
      </p:sp>
      <p:sp>
        <p:nvSpPr>
          <p:cNvPr id="52" name="Rektangel 51">
            <a:extLst>
              <a:ext uri="{FF2B5EF4-FFF2-40B4-BE49-F238E27FC236}">
                <a16:creationId xmlns:a16="http://schemas.microsoft.com/office/drawing/2014/main" id="{A060FC08-9577-4433-80AE-8AC9655E601B}"/>
              </a:ext>
            </a:extLst>
          </p:cNvPr>
          <p:cNvSpPr/>
          <p:nvPr/>
        </p:nvSpPr>
        <p:spPr>
          <a:xfrm>
            <a:off x="2411760" y="3428340"/>
            <a:ext cx="2012273" cy="1215631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Anrop till </a:t>
            </a:r>
          </a:p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Reservlösning</a:t>
            </a:r>
          </a:p>
        </p:txBody>
      </p:sp>
      <p:sp>
        <p:nvSpPr>
          <p:cNvPr id="56" name="Rektangel 55">
            <a:extLst>
              <a:ext uri="{FF2B5EF4-FFF2-40B4-BE49-F238E27FC236}">
                <a16:creationId xmlns:a16="http://schemas.microsoft.com/office/drawing/2014/main" id="{4C20CBA4-B395-4D30-8AAC-181B643BF890}"/>
              </a:ext>
            </a:extLst>
          </p:cNvPr>
          <p:cNvSpPr/>
          <p:nvPr/>
        </p:nvSpPr>
        <p:spPr>
          <a:xfrm>
            <a:off x="4379397" y="3601463"/>
            <a:ext cx="2829527" cy="1262683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Intygshantering - </a:t>
            </a:r>
            <a:r>
              <a:rPr lang="sv-SE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Skewtime</a:t>
            </a:r>
            <a:endParaRPr lang="sv-SE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Ned 92">
            <a:extLst>
              <a:ext uri="{FF2B5EF4-FFF2-40B4-BE49-F238E27FC236}">
                <a16:creationId xmlns:a16="http://schemas.microsoft.com/office/drawing/2014/main" id="{5CBF3E3F-E572-461F-BE8B-ED4033716845}"/>
              </a:ext>
            </a:extLst>
          </p:cNvPr>
          <p:cNvSpPr/>
          <p:nvPr/>
        </p:nvSpPr>
        <p:spPr>
          <a:xfrm rot="10800000">
            <a:off x="4148587" y="2601165"/>
            <a:ext cx="264150" cy="991951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pic>
        <p:nvPicPr>
          <p:cNvPr id="59" name="Picture 162" descr="MCj04241600000[1]">
            <a:extLst>
              <a:ext uri="{FF2B5EF4-FFF2-40B4-BE49-F238E27FC236}">
                <a16:creationId xmlns:a16="http://schemas.microsoft.com/office/drawing/2014/main" id="{DB2C1EA1-3A66-4E31-8C3D-E20AA8D8E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496" y="1801542"/>
            <a:ext cx="406422" cy="56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0" name="Rak pil 59">
            <a:extLst>
              <a:ext uri="{FF2B5EF4-FFF2-40B4-BE49-F238E27FC236}">
                <a16:creationId xmlns:a16="http://schemas.microsoft.com/office/drawing/2014/main" id="{9D39B77E-C08D-48F2-926F-D1F9E6B2817D}"/>
              </a:ext>
            </a:extLst>
          </p:cNvPr>
          <p:cNvCxnSpPr>
            <a:cxnSpLocks/>
          </p:cNvCxnSpPr>
          <p:nvPr/>
        </p:nvCxnSpPr>
        <p:spPr>
          <a:xfrm>
            <a:off x="4424478" y="2080272"/>
            <a:ext cx="1011618" cy="39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1" name="Rektangel 60">
            <a:extLst>
              <a:ext uri="{FF2B5EF4-FFF2-40B4-BE49-F238E27FC236}">
                <a16:creationId xmlns:a16="http://schemas.microsoft.com/office/drawing/2014/main" id="{C1FF561F-A336-4EAB-B454-E0C0BF400310}"/>
              </a:ext>
            </a:extLst>
          </p:cNvPr>
          <p:cNvSpPr/>
          <p:nvPr/>
        </p:nvSpPr>
        <p:spPr>
          <a:xfrm>
            <a:off x="4145293" y="1605325"/>
            <a:ext cx="1994452" cy="1262683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Återkoppling &amp; felhantering</a:t>
            </a:r>
          </a:p>
        </p:txBody>
      </p:sp>
      <p:pic>
        <p:nvPicPr>
          <p:cNvPr id="28" name="Bild 27" descr="Dokument">
            <a:extLst>
              <a:ext uri="{FF2B5EF4-FFF2-40B4-BE49-F238E27FC236}">
                <a16:creationId xmlns:a16="http://schemas.microsoft.com/office/drawing/2014/main" id="{E894B735-1F04-4692-9AF5-DF83D9F20A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48525" y="2199504"/>
            <a:ext cx="432881" cy="432881"/>
          </a:xfrm>
          <a:prstGeom prst="rect">
            <a:avLst/>
          </a:prstGeom>
        </p:spPr>
      </p:pic>
      <p:pic>
        <p:nvPicPr>
          <p:cNvPr id="79" name="Bild 78" descr="Dokument">
            <a:extLst>
              <a:ext uri="{FF2B5EF4-FFF2-40B4-BE49-F238E27FC236}">
                <a16:creationId xmlns:a16="http://schemas.microsoft.com/office/drawing/2014/main" id="{D7C7D188-59F4-45D4-A013-5E0BA3B9F4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67562" y="1386128"/>
            <a:ext cx="432881" cy="432881"/>
          </a:xfrm>
          <a:prstGeom prst="rect">
            <a:avLst/>
          </a:prstGeom>
        </p:spPr>
      </p:pic>
      <p:pic>
        <p:nvPicPr>
          <p:cNvPr id="80" name="Bild 79" descr="Dokument">
            <a:extLst>
              <a:ext uri="{FF2B5EF4-FFF2-40B4-BE49-F238E27FC236}">
                <a16:creationId xmlns:a16="http://schemas.microsoft.com/office/drawing/2014/main" id="{CB3FCA53-7FEC-4D63-B9D5-0D51221309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2397" y="2148068"/>
            <a:ext cx="432881" cy="432881"/>
          </a:xfrm>
          <a:prstGeom prst="rect">
            <a:avLst/>
          </a:prstGeom>
        </p:spPr>
      </p:pic>
      <p:pic>
        <p:nvPicPr>
          <p:cNvPr id="81" name="Bild 80" descr="Dokument">
            <a:extLst>
              <a:ext uri="{FF2B5EF4-FFF2-40B4-BE49-F238E27FC236}">
                <a16:creationId xmlns:a16="http://schemas.microsoft.com/office/drawing/2014/main" id="{C73ED298-1960-427F-8E08-7AFF3D47A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073100" y="1518394"/>
            <a:ext cx="432881" cy="432881"/>
          </a:xfrm>
          <a:prstGeom prst="rect">
            <a:avLst/>
          </a:prstGeom>
        </p:spPr>
      </p:pic>
      <p:pic>
        <p:nvPicPr>
          <p:cNvPr id="82" name="Bild 81" descr="Dokument">
            <a:extLst>
              <a:ext uri="{FF2B5EF4-FFF2-40B4-BE49-F238E27FC236}">
                <a16:creationId xmlns:a16="http://schemas.microsoft.com/office/drawing/2014/main" id="{C99EEF17-5DC6-4258-9E36-E8FF3253F6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94572" y="1616901"/>
            <a:ext cx="432881" cy="432881"/>
          </a:xfrm>
          <a:prstGeom prst="rect">
            <a:avLst/>
          </a:prstGeom>
        </p:spPr>
      </p:pic>
      <p:pic>
        <p:nvPicPr>
          <p:cNvPr id="20" name="Bild 19" descr="Kuvert">
            <a:extLst>
              <a:ext uri="{FF2B5EF4-FFF2-40B4-BE49-F238E27FC236}">
                <a16:creationId xmlns:a16="http://schemas.microsoft.com/office/drawing/2014/main" id="{F4C52B2F-A8DD-4E47-A069-284F8DED2C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56046" y="1853359"/>
            <a:ext cx="472159" cy="472159"/>
          </a:xfrm>
          <a:prstGeom prst="rect">
            <a:avLst/>
          </a:prstGeom>
        </p:spPr>
      </p:pic>
      <p:sp>
        <p:nvSpPr>
          <p:cNvPr id="83" name="textruta 82">
            <a:extLst>
              <a:ext uri="{FF2B5EF4-FFF2-40B4-BE49-F238E27FC236}">
                <a16:creationId xmlns:a16="http://schemas.microsoft.com/office/drawing/2014/main" id="{4099E79C-701F-4CB8-95B8-C999AD1DDB63}"/>
              </a:ext>
            </a:extLst>
          </p:cNvPr>
          <p:cNvSpPr txBox="1"/>
          <p:nvPr/>
        </p:nvSpPr>
        <p:spPr>
          <a:xfrm>
            <a:off x="3121734" y="423861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Uppslag av logiskt id</a:t>
            </a:r>
          </a:p>
          <a:p>
            <a:pPr algn="ctr"/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för patient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58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Scope</a:t>
            </a:r>
            <a:endParaRPr lang="sv-SE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200" dirty="0"/>
              <a:t>Uppdatering av befintlig information i Nationella läkemedelslistan bör föregås av en läsning av aktuella uppgifter. Därav är enbart nyregistrering av uppgifter aktuellt för reservlösning, där befintlig information inte uppdateras. </a:t>
            </a:r>
          </a:p>
          <a:p>
            <a:pPr marL="0" indent="0">
              <a:buNone/>
            </a:pPr>
            <a:r>
              <a:rPr lang="sv-SE" sz="1200" dirty="0"/>
              <a:t>Registrering är information som är oberoende av befintlig information - Vid registrering lämnas ingen ny information ut.</a:t>
            </a:r>
          </a:p>
          <a:p>
            <a:pPr marL="0" indent="0">
              <a:buNone/>
            </a:pPr>
            <a:r>
              <a:rPr lang="sv-SE" sz="1200" dirty="0"/>
              <a:t>Det primära syftet med reservlösningen är att begränsa störningar i vårdprocessen då tillgänglighet till Nationella läkemedelslistan brister.</a:t>
            </a:r>
          </a:p>
          <a:p>
            <a:r>
              <a:rPr lang="sv-SE" dirty="0">
                <a:hlinkClick r:id="rId2"/>
              </a:rPr>
              <a:t>TA 10 – Skapa förskrivning  - vård</a:t>
            </a: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5800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79878AD-57EB-4082-A2E1-841C52155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Kriterier för användning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ED2D12-CD0A-45E3-B92C-26325E1EBA9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7094239" cy="3294366"/>
          </a:xfrm>
        </p:spPr>
        <p:txBody>
          <a:bodyPr/>
          <a:lstStyle/>
          <a:p>
            <a:pPr marL="0" indent="0">
              <a:buNone/>
            </a:pPr>
            <a:r>
              <a:rPr lang="sv-SE" sz="1200" dirty="0"/>
              <a:t>För att uppnå syftet med lagen – att agera på aktuell och fullständig information från Nationella läkemedelslistan - är det viktigt att användning av reservlösning begränsas till tillfällen då faktiskt otillgänglighet råder. Av denna anledning kommer kriterier / krav att formuleras som behöver efterlevas för att nyttja reservlösning. </a:t>
            </a:r>
            <a:r>
              <a:rPr lang="sv-SE" sz="1200" b="1" dirty="0"/>
              <a:t>Exempelvis</a:t>
            </a:r>
            <a:r>
              <a:rPr lang="sv-SE" sz="1200" dirty="0"/>
              <a:t> enligt nedan.</a:t>
            </a:r>
          </a:p>
          <a:p>
            <a:pPr marL="0" indent="0">
              <a:buNone/>
            </a:pPr>
            <a:r>
              <a:rPr lang="sv-SE" sz="1200" b="1" dirty="0"/>
              <a:t>Vid servicefönster:</a:t>
            </a:r>
          </a:p>
          <a:p>
            <a:pPr marL="0" indent="0">
              <a:buNone/>
            </a:pPr>
            <a:r>
              <a:rPr lang="sv-SE" sz="1200" dirty="0"/>
              <a:t>Då otillgängligt för Nationella läkemedelslistan råder på grund av servicefönster kan förskrivningar läggas på kö för senare sändning via reservlösning.</a:t>
            </a:r>
          </a:p>
          <a:p>
            <a:pPr marL="0" indent="0">
              <a:buNone/>
            </a:pPr>
            <a:r>
              <a:rPr lang="sv-SE" sz="1200" b="1" dirty="0"/>
              <a:t>Vid känt fel:</a:t>
            </a:r>
          </a:p>
          <a:p>
            <a:pPr marL="0" indent="0">
              <a:buNone/>
            </a:pPr>
            <a:r>
              <a:rPr lang="sv-SE" sz="1200" dirty="0"/>
              <a:t>Då otillgänglighet för Nationella läkemedelslistan råder på grund av kommunicerat problem hos E-hälsomyndigheten kan förskrivningar läggas på kö för senare sändning via reservlösning.</a:t>
            </a:r>
          </a:p>
          <a:p>
            <a:pPr marL="0" indent="0">
              <a:buNone/>
            </a:pPr>
            <a:r>
              <a:rPr lang="sv-SE" sz="1200" b="1" dirty="0"/>
              <a:t>I annat fall - om anropsförsök gjorts och misslyckats:</a:t>
            </a:r>
          </a:p>
          <a:p>
            <a:pPr marL="0" indent="0">
              <a:buNone/>
            </a:pPr>
            <a:r>
              <a:rPr lang="sv-SE" sz="1200" dirty="0"/>
              <a:t>I annat fall kan förskrivningar läggas på kö för senare sändning via reservlösning - om normalt anrop gjorts mot Nationella läkemedelslistan - där svar uteblivit (timeout). </a:t>
            </a:r>
          </a:p>
          <a:p>
            <a:pPr marL="0" indent="0">
              <a:buNone/>
            </a:pPr>
            <a:r>
              <a:rPr lang="sv-SE" sz="1200" dirty="0"/>
              <a:t>När anrop från reservlösningen sen sker (”avverkning av kö”) sker detta seriellt – ett anrop i taget. 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2290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AFD1A92-6DA6-4002-82DE-4A87D5F56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7742310" cy="479182"/>
          </a:xfrm>
        </p:spPr>
        <p:txBody>
          <a:bodyPr/>
          <a:lstStyle/>
          <a:p>
            <a:r>
              <a:rPr lang="sv-SE" dirty="0"/>
              <a:t>Anrop till reservlösning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11AD6C-4E06-4F00-9925-3BAD53D924C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7238255" cy="32943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sz="1400" dirty="0"/>
              <a:t>Det finns ett behov att kunna identifiera anrop som inkommer via reservlösning. Då det är samma end-</a:t>
            </a:r>
            <a:r>
              <a:rPr lang="sv-SE" sz="1400" dirty="0" err="1"/>
              <a:t>point</a:t>
            </a:r>
            <a:r>
              <a:rPr lang="sv-SE" sz="1400" dirty="0"/>
              <a:t> som för normala anrop finns behovet, dels för att kunna tillämpa </a:t>
            </a:r>
            <a:r>
              <a:rPr lang="sv-SE" sz="1400" dirty="0" err="1"/>
              <a:t>skew-time</a:t>
            </a:r>
            <a:r>
              <a:rPr lang="sv-SE" sz="1400" dirty="0"/>
              <a:t>/verksamhetsregler och dels för enkel identifikation vid uppföljning av användning. En </a:t>
            </a:r>
            <a:r>
              <a:rPr lang="sv-SE" sz="1400" dirty="0" err="1"/>
              <a:t>header</a:t>
            </a:r>
            <a:r>
              <a:rPr lang="sv-SE" sz="1400" dirty="0"/>
              <a:t>-parameter för att deklarera anrop till reservlösning föreslås. </a:t>
            </a:r>
          </a:p>
          <a:p>
            <a:pPr marL="0" indent="0">
              <a:buNone/>
            </a:pPr>
            <a:r>
              <a:rPr lang="sv-SE" sz="1900" dirty="0">
                <a:latin typeface="Consolas" panose="020B0609020204030204" pitchFamily="49" charset="0"/>
              </a:rPr>
              <a:t>   </a:t>
            </a:r>
            <a:r>
              <a:rPr lang="sv-SE" sz="1500" dirty="0" err="1">
                <a:latin typeface="Arial" panose="020B0604020202020204" pitchFamily="34" charset="0"/>
                <a:cs typeface="Arial" panose="020B0604020202020204" pitchFamily="34" charset="0"/>
              </a:rPr>
              <a:t>Headerparameter</a:t>
            </a:r>
            <a:r>
              <a:rPr lang="sv-SE" sz="1500" dirty="0">
                <a:latin typeface="Consolas" panose="020B0609020204030204" pitchFamily="49" charset="0"/>
              </a:rPr>
              <a:t> X-Call-</a:t>
            </a:r>
            <a:r>
              <a:rPr lang="sv-SE" sz="1500" dirty="0" err="1">
                <a:latin typeface="Consolas" panose="020B0609020204030204" pitchFamily="49" charset="0"/>
              </a:rPr>
              <a:t>Type</a:t>
            </a:r>
            <a:r>
              <a:rPr lang="sv-SE" sz="1500" dirty="0">
                <a:latin typeface="Consolas" panose="020B0609020204030204" pitchFamily="49" charset="0"/>
              </a:rPr>
              <a:t> = DELAYED_CALL</a:t>
            </a:r>
            <a:endParaRPr lang="sv-SE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v-SE" sz="1400" dirty="0"/>
              <a:t>Då uppslag av logiskt id för patient innan användning av reservlösning inte är möjligt, behöver anropet göras avseende ett personnummer i stället. Logiskt id deklareras enl. FHIR-profil som </a:t>
            </a:r>
            <a:r>
              <a:rPr lang="sv-SE" sz="1400" dirty="0" err="1"/>
              <a:t>MedicationRequest.Subject</a:t>
            </a:r>
            <a:r>
              <a:rPr lang="sv-SE" sz="1400" dirty="0"/>
              <a:t> = &lt;</a:t>
            </a:r>
            <a:r>
              <a:rPr lang="sv-SE" sz="1400" dirty="0" err="1"/>
              <a:t>uuid</a:t>
            </a:r>
            <a:r>
              <a:rPr lang="sv-SE" sz="1400" dirty="0"/>
              <a:t>&gt;. För reservlösning används istället  inbäddad Patient-resurs för deklaration.</a:t>
            </a:r>
            <a:endParaRPr lang="sv-SE" sz="1200" dirty="0"/>
          </a:p>
          <a:p>
            <a:pPr marL="0" indent="0">
              <a:buNone/>
            </a:pPr>
            <a:r>
              <a:rPr lang="sv-SE" sz="1900" dirty="0">
                <a:latin typeface="Consolas" panose="020B0609020204030204" pitchFamily="49" charset="0"/>
              </a:rPr>
              <a:t>   </a:t>
            </a:r>
            <a:r>
              <a:rPr lang="sv-SE" sz="1500" dirty="0" err="1">
                <a:latin typeface="Consolas" panose="020B0609020204030204" pitchFamily="49" charset="0"/>
              </a:rPr>
              <a:t>Patient.identifier:pnr.system</a:t>
            </a:r>
            <a:endParaRPr lang="sv-SE" sz="19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sv-SE" sz="1400" dirty="0"/>
              <a:t>Om tidigare anropsförsök gjorts innan ”</a:t>
            </a:r>
            <a:r>
              <a:rPr lang="sv-SE" sz="1400" dirty="0" err="1"/>
              <a:t>köläggning</a:t>
            </a:r>
            <a:r>
              <a:rPr lang="sv-SE" sz="1400" dirty="0"/>
              <a:t>” mot reservlösning görs behöver anropet behandlas som en omsändning och </a:t>
            </a:r>
            <a:r>
              <a:rPr lang="sv-SE" sz="1400" dirty="0" err="1"/>
              <a:t>header</a:t>
            </a:r>
            <a:r>
              <a:rPr lang="sv-SE" sz="1400" dirty="0"/>
              <a:t>-parameter för unikt anrops-id måste återanvändas.</a:t>
            </a:r>
            <a:r>
              <a:rPr lang="sv-SE" sz="1200" dirty="0"/>
              <a:t> </a:t>
            </a:r>
          </a:p>
          <a:p>
            <a:pPr marL="0" indent="0">
              <a:buNone/>
            </a:pPr>
            <a:r>
              <a:rPr lang="sv-SE" sz="1900" dirty="0">
                <a:latin typeface="Consolas" panose="020B0609020204030204" pitchFamily="49" charset="0"/>
              </a:rPr>
              <a:t>   </a:t>
            </a:r>
            <a:r>
              <a:rPr lang="sv-SE" sz="1500" dirty="0" err="1">
                <a:latin typeface="Arial" panose="020B0604020202020204" pitchFamily="34" charset="0"/>
                <a:cs typeface="Arial" panose="020B0604020202020204" pitchFamily="34" charset="0"/>
              </a:rPr>
              <a:t>Headerparameter</a:t>
            </a:r>
            <a:r>
              <a:rPr lang="sv-SE" sz="1500" dirty="0">
                <a:latin typeface="Consolas" panose="020B0609020204030204" pitchFamily="49" charset="0"/>
              </a:rPr>
              <a:t> X-</a:t>
            </a:r>
            <a:r>
              <a:rPr lang="sv-SE" sz="1500" dirty="0" err="1">
                <a:latin typeface="Consolas" panose="020B0609020204030204" pitchFamily="49" charset="0"/>
              </a:rPr>
              <a:t>Request</a:t>
            </a:r>
            <a:r>
              <a:rPr lang="sv-SE" sz="1500" dirty="0">
                <a:latin typeface="Consolas" panose="020B0609020204030204" pitchFamily="49" charset="0"/>
              </a:rPr>
              <a:t>-ID = &lt;</a:t>
            </a:r>
            <a:r>
              <a:rPr lang="sv-SE" sz="1500" dirty="0" err="1">
                <a:latin typeface="Consolas" panose="020B0609020204030204" pitchFamily="49" charset="0"/>
              </a:rPr>
              <a:t>uuid</a:t>
            </a:r>
            <a:r>
              <a:rPr lang="sv-SE" sz="1500" dirty="0">
                <a:latin typeface="Consolas" panose="020B0609020204030204" pitchFamily="49" charset="0"/>
              </a:rPr>
              <a:t>&gt;</a:t>
            </a:r>
            <a:endParaRPr lang="sv-SE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9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CC0B637-7BA0-4453-88C4-886C32A1A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Intygshantering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C6EA63E-BAB2-480F-BC6E-74A11BEE8288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Skew-time</a:t>
            </a:r>
            <a:endParaRPr lang="sv-SE" dirty="0"/>
          </a:p>
          <a:p>
            <a:pPr lvl="1"/>
            <a:r>
              <a:rPr lang="sv-SE" dirty="0"/>
              <a:t>Generell utökning av giltighetstid – 23h</a:t>
            </a:r>
          </a:p>
          <a:p>
            <a:pPr lvl="1"/>
            <a:r>
              <a:rPr lang="sv-SE" dirty="0"/>
              <a:t>Planerad utökning av giltighetstid – vid servicefönster</a:t>
            </a:r>
          </a:p>
          <a:p>
            <a:pPr lvl="1"/>
            <a:r>
              <a:rPr lang="sv-SE" dirty="0"/>
              <a:t>Riktad utökning av giltighetstid – vid (längre) kända problem för specifik aktör. </a:t>
            </a:r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2267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853ACBD-0E9E-401F-A1FA-587C011ED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Återkoppling &amp; Felhantering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C4E8C58-D0C2-4021-80B9-6F45D7B7CF5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1200" dirty="0"/>
              <a:t>Kravställning kring hantering av avvisade förskrivningar kommer finnas. För normalfallet (skapa förskrivning med flera) finns presentationskrav att förhålla sig till:</a:t>
            </a:r>
          </a:p>
          <a:p>
            <a:pPr lvl="1"/>
            <a:r>
              <a:rPr lang="sv-SE" sz="1100" dirty="0"/>
              <a:t>P 17: Återkoppling om registrering (nyregistrering, ändring eller borttag) av uppgift lyckats eller om det uppstått något fel ska omedelbart presenteras för användaren.</a:t>
            </a:r>
          </a:p>
          <a:p>
            <a:pPr lvl="1"/>
            <a:r>
              <a:rPr lang="sv-SE" sz="1100" dirty="0"/>
              <a:t>P 19: Anslutande system ska alltid visa upp den felmeddelandetext som E-hälsomyndigheten returnerar som är relevanta för användaren. </a:t>
            </a:r>
          </a:p>
          <a:p>
            <a:pPr marL="0" indent="0">
              <a:buNone/>
            </a:pPr>
            <a:r>
              <a:rPr lang="sv-SE" sz="1200" dirty="0"/>
              <a:t>Motsvarande kravställning (återkoppling till förskrivare) kommer finnas för anrop gjorda via reservlösning. </a:t>
            </a:r>
          </a:p>
          <a:p>
            <a:pPr marL="0" indent="0">
              <a:buNone/>
            </a:pPr>
            <a:r>
              <a:rPr lang="sv-SE" sz="1200" b="1" dirty="0"/>
              <a:t>Exempelvis</a:t>
            </a:r>
            <a:r>
              <a:rPr lang="sv-SE" sz="1200" dirty="0"/>
              <a:t>: </a:t>
            </a:r>
          </a:p>
          <a:p>
            <a:pPr marL="0" indent="0">
              <a:buNone/>
            </a:pPr>
            <a:r>
              <a:rPr lang="sv-SE" sz="1200" dirty="0"/>
              <a:t>Det ska vara tydligt för förskrivare att användande av reservlösning sker.</a:t>
            </a:r>
          </a:p>
          <a:p>
            <a:pPr marL="0" indent="0">
              <a:buNone/>
            </a:pPr>
            <a:r>
              <a:rPr lang="sv-SE" sz="1200" dirty="0"/>
              <a:t>Återkoppling till förskrivare om huruvida registrering av uppgift lyckats eller om det uppstått något fel skall ske. Uppvisande av eventuell felmeddelandetext ska ske i enlighet med P 19.</a:t>
            </a:r>
          </a:p>
        </p:txBody>
      </p:sp>
      <p:sp>
        <p:nvSpPr>
          <p:cNvPr id="5" name="Pratbubbla: böjd rad 4">
            <a:extLst>
              <a:ext uri="{FF2B5EF4-FFF2-40B4-BE49-F238E27FC236}">
                <a16:creationId xmlns:a16="http://schemas.microsoft.com/office/drawing/2014/main" id="{86501FAA-78BF-4E38-89D3-8B2DC1901F9F}"/>
              </a:ext>
            </a:extLst>
          </p:cNvPr>
          <p:cNvSpPr/>
          <p:nvPr/>
        </p:nvSpPr>
        <p:spPr>
          <a:xfrm>
            <a:off x="7092280" y="2643758"/>
            <a:ext cx="1703481" cy="720080"/>
          </a:xfrm>
          <a:prstGeom prst="borderCallout2">
            <a:avLst>
              <a:gd name="adj1" fmla="val 46327"/>
              <a:gd name="adj2" fmla="val -5110"/>
              <a:gd name="adj3" fmla="val 98506"/>
              <a:gd name="adj4" fmla="val -265580"/>
              <a:gd name="adj5" fmla="val 171031"/>
              <a:gd name="adj6" fmla="val -275118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Det är inte givet att förskrivare finns kvar för att titta återkopplingen. Kan vara en förskrivare som lämnat verksamheten. </a:t>
            </a:r>
          </a:p>
        </p:txBody>
      </p:sp>
    </p:spTree>
    <p:extLst>
      <p:ext uri="{BB962C8B-B14F-4D97-AF65-F5344CB8AC3E}">
        <p14:creationId xmlns:p14="http://schemas.microsoft.com/office/powerpoint/2010/main" val="142534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Scenarier för användning</a:t>
            </a:r>
          </a:p>
        </p:txBody>
      </p:sp>
    </p:spTree>
    <p:extLst>
      <p:ext uri="{BB962C8B-B14F-4D97-AF65-F5344CB8AC3E}">
        <p14:creationId xmlns:p14="http://schemas.microsoft.com/office/powerpoint/2010/main" val="90188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45BD78C2-6228-41B0-A632-57B6B0B57992}"/>
              </a:ext>
            </a:extLst>
          </p:cNvPr>
          <p:cNvSpPr/>
          <p:nvPr/>
        </p:nvSpPr>
        <p:spPr>
          <a:xfrm>
            <a:off x="6640314" y="114010"/>
            <a:ext cx="2351553" cy="526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94849C83-4AA3-458B-AC6F-0D55D0D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31" y="457219"/>
            <a:ext cx="7067549" cy="479182"/>
          </a:xfrm>
        </p:spPr>
        <p:txBody>
          <a:bodyPr/>
          <a:lstStyle/>
          <a:p>
            <a:r>
              <a:rPr lang="sv-SE" dirty="0"/>
              <a:t>Normalfall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9C536E4-D08F-43B3-8A22-B9609B0C0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46141"/>
            <a:ext cx="2238375" cy="1143000"/>
          </a:xfrm>
          <a:prstGeom prst="rect">
            <a:avLst/>
          </a:prstGeom>
        </p:spPr>
      </p:pic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CF8842B2-2D95-41AB-8A5A-7EBFD9811BA5}"/>
              </a:ext>
            </a:extLst>
          </p:cNvPr>
          <p:cNvCxnSpPr>
            <a:cxnSpLocks/>
          </p:cNvCxnSpPr>
          <p:nvPr/>
        </p:nvCxnSpPr>
        <p:spPr>
          <a:xfrm flipV="1">
            <a:off x="76136" y="2355726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ktangel med rundade hörn 32">
            <a:extLst>
              <a:ext uri="{FF2B5EF4-FFF2-40B4-BE49-F238E27FC236}">
                <a16:creationId xmlns:a16="http://schemas.microsoft.com/office/drawing/2014/main" id="{C108F3A0-3554-4B77-9186-0B6769E4214D}"/>
              </a:ext>
            </a:extLst>
          </p:cNvPr>
          <p:cNvSpPr/>
          <p:nvPr/>
        </p:nvSpPr>
        <p:spPr>
          <a:xfrm>
            <a:off x="6444208" y="594629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  <p:sp>
        <p:nvSpPr>
          <p:cNvPr id="18" name="Rektangel med rundade hörn 32">
            <a:extLst>
              <a:ext uri="{FF2B5EF4-FFF2-40B4-BE49-F238E27FC236}">
                <a16:creationId xmlns:a16="http://schemas.microsoft.com/office/drawing/2014/main" id="{D425A760-17F3-42D7-8D57-A46F6CCBF0DD}"/>
              </a:ext>
            </a:extLst>
          </p:cNvPr>
          <p:cNvSpPr/>
          <p:nvPr/>
        </p:nvSpPr>
        <p:spPr>
          <a:xfrm>
            <a:off x="6444208" y="147378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19" name="Ned 92">
            <a:extLst>
              <a:ext uri="{FF2B5EF4-FFF2-40B4-BE49-F238E27FC236}">
                <a16:creationId xmlns:a16="http://schemas.microsoft.com/office/drawing/2014/main" id="{3E86F508-6A07-4FFA-9D7F-F8DC431B0A47}"/>
              </a:ext>
            </a:extLst>
          </p:cNvPr>
          <p:cNvSpPr/>
          <p:nvPr/>
        </p:nvSpPr>
        <p:spPr>
          <a:xfrm>
            <a:off x="6729601" y="382275"/>
            <a:ext cx="178250" cy="93532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800"/>
          </a:p>
        </p:txBody>
      </p:sp>
      <p:sp>
        <p:nvSpPr>
          <p:cNvPr id="20" name="Rektangel med rundade hörn 32">
            <a:extLst>
              <a:ext uri="{FF2B5EF4-FFF2-40B4-BE49-F238E27FC236}">
                <a16:creationId xmlns:a16="http://schemas.microsoft.com/office/drawing/2014/main" id="{AF6B9CF9-6FF8-49B2-AAC0-CFF674200DDC}"/>
              </a:ext>
            </a:extLst>
          </p:cNvPr>
          <p:cNvSpPr/>
          <p:nvPr/>
        </p:nvSpPr>
        <p:spPr>
          <a:xfrm>
            <a:off x="7370723" y="143053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21" name="Rektangel med rundade hörn 32">
            <a:extLst>
              <a:ext uri="{FF2B5EF4-FFF2-40B4-BE49-F238E27FC236}">
                <a16:creationId xmlns:a16="http://schemas.microsoft.com/office/drawing/2014/main" id="{55FFD4EF-6C0F-4C51-A9B1-DEBC6E1E48B3}"/>
              </a:ext>
            </a:extLst>
          </p:cNvPr>
          <p:cNvSpPr/>
          <p:nvPr/>
        </p:nvSpPr>
        <p:spPr>
          <a:xfrm>
            <a:off x="7370723" y="589674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  <p:sp>
        <p:nvSpPr>
          <p:cNvPr id="22" name="Ned 92">
            <a:extLst>
              <a:ext uri="{FF2B5EF4-FFF2-40B4-BE49-F238E27FC236}">
                <a16:creationId xmlns:a16="http://schemas.microsoft.com/office/drawing/2014/main" id="{C323D590-F725-4BC0-B3BF-51D1D9B05C96}"/>
              </a:ext>
            </a:extLst>
          </p:cNvPr>
          <p:cNvSpPr/>
          <p:nvPr/>
        </p:nvSpPr>
        <p:spPr>
          <a:xfrm>
            <a:off x="7656116" y="377320"/>
            <a:ext cx="178250" cy="93532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800"/>
          </a:p>
        </p:txBody>
      </p:sp>
      <p:sp>
        <p:nvSpPr>
          <p:cNvPr id="23" name="Rektangel med rundade hörn 32">
            <a:extLst>
              <a:ext uri="{FF2B5EF4-FFF2-40B4-BE49-F238E27FC236}">
                <a16:creationId xmlns:a16="http://schemas.microsoft.com/office/drawing/2014/main" id="{A6DE08FF-C29B-4CE5-AAA6-232D4E791DC7}"/>
              </a:ext>
            </a:extLst>
          </p:cNvPr>
          <p:cNvSpPr/>
          <p:nvPr/>
        </p:nvSpPr>
        <p:spPr>
          <a:xfrm>
            <a:off x="8298204" y="148954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24" name="Rektangel med rundade hörn 32">
            <a:extLst>
              <a:ext uri="{FF2B5EF4-FFF2-40B4-BE49-F238E27FC236}">
                <a16:creationId xmlns:a16="http://schemas.microsoft.com/office/drawing/2014/main" id="{A7A0837B-A63F-4F51-9E54-9E69990624EF}"/>
              </a:ext>
            </a:extLst>
          </p:cNvPr>
          <p:cNvSpPr/>
          <p:nvPr/>
        </p:nvSpPr>
        <p:spPr>
          <a:xfrm>
            <a:off x="8298204" y="595575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  <p:sp>
        <p:nvSpPr>
          <p:cNvPr id="25" name="Ned 92">
            <a:extLst>
              <a:ext uri="{FF2B5EF4-FFF2-40B4-BE49-F238E27FC236}">
                <a16:creationId xmlns:a16="http://schemas.microsoft.com/office/drawing/2014/main" id="{EF9A09AC-0863-47B1-9B10-FA8961CD1A6E}"/>
              </a:ext>
            </a:extLst>
          </p:cNvPr>
          <p:cNvSpPr/>
          <p:nvPr/>
        </p:nvSpPr>
        <p:spPr>
          <a:xfrm>
            <a:off x="8583597" y="383221"/>
            <a:ext cx="178250" cy="93532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800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805AF42A-382B-44FC-B8E6-FB122473EF71}"/>
              </a:ext>
            </a:extLst>
          </p:cNvPr>
          <p:cNvSpPr txBox="1"/>
          <p:nvPr/>
        </p:nvSpPr>
        <p:spPr>
          <a:xfrm>
            <a:off x="7111145" y="297292"/>
            <a:ext cx="375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b="1" dirty="0"/>
              <a:t>…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6079E4F8-85B0-4ABB-98B4-F3A369ABF35C}"/>
              </a:ext>
            </a:extLst>
          </p:cNvPr>
          <p:cNvSpPr txBox="1"/>
          <p:nvPr/>
        </p:nvSpPr>
        <p:spPr>
          <a:xfrm>
            <a:off x="8022203" y="323634"/>
            <a:ext cx="375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b="1" dirty="0"/>
              <a:t>…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CCDECE91-BFC0-46DF-8A9F-677F55EB5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8762"/>
            <a:ext cx="1978187" cy="15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Pratbubbla: böjd rad 27">
            <a:extLst>
              <a:ext uri="{FF2B5EF4-FFF2-40B4-BE49-F238E27FC236}">
                <a16:creationId xmlns:a16="http://schemas.microsoft.com/office/drawing/2014/main" id="{84241128-7FAE-4D70-A5AA-892F1D38C453}"/>
              </a:ext>
            </a:extLst>
          </p:cNvPr>
          <p:cNvSpPr/>
          <p:nvPr/>
        </p:nvSpPr>
        <p:spPr>
          <a:xfrm>
            <a:off x="5917355" y="1303553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89575"/>
              <a:gd name="adj6" fmla="val -66197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1. Anrop mot Nationella läkemedelslistan sker enligt normalfallet</a:t>
            </a:r>
          </a:p>
        </p:txBody>
      </p:sp>
      <p:sp>
        <p:nvSpPr>
          <p:cNvPr id="29" name="Rektangel med rundade hörn 32">
            <a:extLst>
              <a:ext uri="{FF2B5EF4-FFF2-40B4-BE49-F238E27FC236}">
                <a16:creationId xmlns:a16="http://schemas.microsoft.com/office/drawing/2014/main" id="{220ADBFC-FE90-4C56-8999-B4CBA167CC8C}"/>
              </a:ext>
            </a:extLst>
          </p:cNvPr>
          <p:cNvSpPr/>
          <p:nvPr/>
        </p:nvSpPr>
        <p:spPr>
          <a:xfrm>
            <a:off x="5133383" y="365895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3C6FB9D5-8781-4DA0-BE9D-3932EE8EE58D}"/>
              </a:ext>
            </a:extLst>
          </p:cNvPr>
          <p:cNvSpPr txBox="1"/>
          <p:nvPr/>
        </p:nvSpPr>
        <p:spPr>
          <a:xfrm>
            <a:off x="5992639" y="219692"/>
            <a:ext cx="37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/>
              <a:t>/</a:t>
            </a:r>
          </a:p>
        </p:txBody>
      </p:sp>
      <p:sp>
        <p:nvSpPr>
          <p:cNvPr id="33" name="Pratbubbla: böjd rad 32">
            <a:extLst>
              <a:ext uri="{FF2B5EF4-FFF2-40B4-BE49-F238E27FC236}">
                <a16:creationId xmlns:a16="http://schemas.microsoft.com/office/drawing/2014/main" id="{13121763-604E-4BE8-880D-4DD99E65C91B}"/>
              </a:ext>
            </a:extLst>
          </p:cNvPr>
          <p:cNvSpPr/>
          <p:nvPr/>
        </p:nvSpPr>
        <p:spPr>
          <a:xfrm>
            <a:off x="2843808" y="70120"/>
            <a:ext cx="2167690" cy="405687"/>
          </a:xfrm>
          <a:prstGeom prst="borderCallout2">
            <a:avLst>
              <a:gd name="adj1" fmla="val 22905"/>
              <a:gd name="adj2" fmla="val 102133"/>
              <a:gd name="adj3" fmla="val 11596"/>
              <a:gd name="adj4" fmla="val 120197"/>
              <a:gd name="adj5" fmla="val 20835"/>
              <a:gd name="adj6" fmla="val 133560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SAML-intyg eller </a:t>
            </a:r>
            <a:r>
              <a:rPr lang="sv-SE" sz="800" dirty="0" err="1">
                <a:latin typeface="Verdana" panose="020B0604030504040204" pitchFamily="34" charset="0"/>
                <a:ea typeface="Verdana" panose="020B0604030504040204" pitchFamily="34" charset="0"/>
              </a:rPr>
              <a:t>Oauth</a:t>
            </a:r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-intyg (via intygsväxling) används för anrop.</a:t>
            </a:r>
          </a:p>
        </p:txBody>
      </p:sp>
    </p:spTree>
    <p:extLst>
      <p:ext uri="{BB962C8B-B14F-4D97-AF65-F5344CB8AC3E}">
        <p14:creationId xmlns:p14="http://schemas.microsoft.com/office/powerpoint/2010/main" val="13282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45BD78C2-6228-41B0-A632-57B6B0B57992}"/>
              </a:ext>
            </a:extLst>
          </p:cNvPr>
          <p:cNvSpPr/>
          <p:nvPr/>
        </p:nvSpPr>
        <p:spPr>
          <a:xfrm>
            <a:off x="6640314" y="114010"/>
            <a:ext cx="2351553" cy="526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94849C83-4AA3-458B-AC6F-0D55D0D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31" y="457219"/>
            <a:ext cx="7067549" cy="479182"/>
          </a:xfrm>
        </p:spPr>
        <p:txBody>
          <a:bodyPr/>
          <a:lstStyle/>
          <a:p>
            <a:r>
              <a:rPr lang="sv-SE" dirty="0"/>
              <a:t>Störning A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9C536E4-D08F-43B3-8A22-B9609B0C0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46141"/>
            <a:ext cx="2238375" cy="1143000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BF4B5D17-E0CC-4327-8ACD-3682CF075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8" y="2355726"/>
            <a:ext cx="2257425" cy="1152525"/>
          </a:xfrm>
          <a:prstGeom prst="rect">
            <a:avLst/>
          </a:prstGeom>
        </p:spPr>
      </p:pic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CF8842B2-2D95-41AB-8A5A-7EBFD9811BA5}"/>
              </a:ext>
            </a:extLst>
          </p:cNvPr>
          <p:cNvCxnSpPr>
            <a:cxnSpLocks/>
          </p:cNvCxnSpPr>
          <p:nvPr/>
        </p:nvCxnSpPr>
        <p:spPr>
          <a:xfrm flipV="1">
            <a:off x="76136" y="2355726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ktangel med rundade hörn 32">
            <a:extLst>
              <a:ext uri="{FF2B5EF4-FFF2-40B4-BE49-F238E27FC236}">
                <a16:creationId xmlns:a16="http://schemas.microsoft.com/office/drawing/2014/main" id="{C108F3A0-3554-4B77-9186-0B6769E4214D}"/>
              </a:ext>
            </a:extLst>
          </p:cNvPr>
          <p:cNvSpPr/>
          <p:nvPr/>
        </p:nvSpPr>
        <p:spPr>
          <a:xfrm>
            <a:off x="6444208" y="594629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  <p:sp>
        <p:nvSpPr>
          <p:cNvPr id="18" name="Rektangel med rundade hörn 32">
            <a:extLst>
              <a:ext uri="{FF2B5EF4-FFF2-40B4-BE49-F238E27FC236}">
                <a16:creationId xmlns:a16="http://schemas.microsoft.com/office/drawing/2014/main" id="{D425A760-17F3-42D7-8D57-A46F6CCBF0DD}"/>
              </a:ext>
            </a:extLst>
          </p:cNvPr>
          <p:cNvSpPr/>
          <p:nvPr/>
        </p:nvSpPr>
        <p:spPr>
          <a:xfrm>
            <a:off x="6444208" y="147378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19" name="Ned 92">
            <a:extLst>
              <a:ext uri="{FF2B5EF4-FFF2-40B4-BE49-F238E27FC236}">
                <a16:creationId xmlns:a16="http://schemas.microsoft.com/office/drawing/2014/main" id="{3E86F508-6A07-4FFA-9D7F-F8DC431B0A47}"/>
              </a:ext>
            </a:extLst>
          </p:cNvPr>
          <p:cNvSpPr/>
          <p:nvPr/>
        </p:nvSpPr>
        <p:spPr>
          <a:xfrm>
            <a:off x="6729601" y="382275"/>
            <a:ext cx="178250" cy="93532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800"/>
          </a:p>
        </p:txBody>
      </p:sp>
      <p:sp>
        <p:nvSpPr>
          <p:cNvPr id="20" name="Rektangel med rundade hörn 32">
            <a:extLst>
              <a:ext uri="{FF2B5EF4-FFF2-40B4-BE49-F238E27FC236}">
                <a16:creationId xmlns:a16="http://schemas.microsoft.com/office/drawing/2014/main" id="{AF6B9CF9-6FF8-49B2-AAC0-CFF674200DDC}"/>
              </a:ext>
            </a:extLst>
          </p:cNvPr>
          <p:cNvSpPr/>
          <p:nvPr/>
        </p:nvSpPr>
        <p:spPr>
          <a:xfrm>
            <a:off x="7370723" y="143053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21" name="Rektangel med rundade hörn 32">
            <a:extLst>
              <a:ext uri="{FF2B5EF4-FFF2-40B4-BE49-F238E27FC236}">
                <a16:creationId xmlns:a16="http://schemas.microsoft.com/office/drawing/2014/main" id="{55FFD4EF-6C0F-4C51-A9B1-DEBC6E1E48B3}"/>
              </a:ext>
            </a:extLst>
          </p:cNvPr>
          <p:cNvSpPr/>
          <p:nvPr/>
        </p:nvSpPr>
        <p:spPr>
          <a:xfrm>
            <a:off x="7370723" y="589674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  <p:sp>
        <p:nvSpPr>
          <p:cNvPr id="22" name="Ned 92">
            <a:extLst>
              <a:ext uri="{FF2B5EF4-FFF2-40B4-BE49-F238E27FC236}">
                <a16:creationId xmlns:a16="http://schemas.microsoft.com/office/drawing/2014/main" id="{C323D590-F725-4BC0-B3BF-51D1D9B05C96}"/>
              </a:ext>
            </a:extLst>
          </p:cNvPr>
          <p:cNvSpPr/>
          <p:nvPr/>
        </p:nvSpPr>
        <p:spPr>
          <a:xfrm>
            <a:off x="7656116" y="377320"/>
            <a:ext cx="178250" cy="93532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800"/>
          </a:p>
        </p:txBody>
      </p:sp>
      <p:sp>
        <p:nvSpPr>
          <p:cNvPr id="23" name="Rektangel med rundade hörn 32">
            <a:extLst>
              <a:ext uri="{FF2B5EF4-FFF2-40B4-BE49-F238E27FC236}">
                <a16:creationId xmlns:a16="http://schemas.microsoft.com/office/drawing/2014/main" id="{A6DE08FF-C29B-4CE5-AAA6-232D4E791DC7}"/>
              </a:ext>
            </a:extLst>
          </p:cNvPr>
          <p:cNvSpPr/>
          <p:nvPr/>
        </p:nvSpPr>
        <p:spPr>
          <a:xfrm>
            <a:off x="8298204" y="148954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24" name="Rektangel med rundade hörn 32">
            <a:extLst>
              <a:ext uri="{FF2B5EF4-FFF2-40B4-BE49-F238E27FC236}">
                <a16:creationId xmlns:a16="http://schemas.microsoft.com/office/drawing/2014/main" id="{A7A0837B-A63F-4F51-9E54-9E69990624EF}"/>
              </a:ext>
            </a:extLst>
          </p:cNvPr>
          <p:cNvSpPr/>
          <p:nvPr/>
        </p:nvSpPr>
        <p:spPr>
          <a:xfrm>
            <a:off x="8298204" y="595575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  <p:sp>
        <p:nvSpPr>
          <p:cNvPr id="25" name="Ned 92">
            <a:extLst>
              <a:ext uri="{FF2B5EF4-FFF2-40B4-BE49-F238E27FC236}">
                <a16:creationId xmlns:a16="http://schemas.microsoft.com/office/drawing/2014/main" id="{EF9A09AC-0863-47B1-9B10-FA8961CD1A6E}"/>
              </a:ext>
            </a:extLst>
          </p:cNvPr>
          <p:cNvSpPr/>
          <p:nvPr/>
        </p:nvSpPr>
        <p:spPr>
          <a:xfrm>
            <a:off x="8583597" y="383221"/>
            <a:ext cx="178250" cy="93532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800"/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805AF42A-382B-44FC-B8E6-FB122473EF71}"/>
              </a:ext>
            </a:extLst>
          </p:cNvPr>
          <p:cNvSpPr txBox="1"/>
          <p:nvPr/>
        </p:nvSpPr>
        <p:spPr>
          <a:xfrm>
            <a:off x="7111145" y="297292"/>
            <a:ext cx="375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b="1" dirty="0"/>
              <a:t>…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6079E4F8-85B0-4ABB-98B4-F3A369ABF35C}"/>
              </a:ext>
            </a:extLst>
          </p:cNvPr>
          <p:cNvSpPr txBox="1"/>
          <p:nvPr/>
        </p:nvSpPr>
        <p:spPr>
          <a:xfrm>
            <a:off x="8022203" y="323634"/>
            <a:ext cx="3751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800" b="1" dirty="0"/>
              <a:t>…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CCDECE91-BFC0-46DF-8A9F-677F55EB5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8762"/>
            <a:ext cx="1978187" cy="15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ktangel med rundade hörn 32">
            <a:extLst>
              <a:ext uri="{FF2B5EF4-FFF2-40B4-BE49-F238E27FC236}">
                <a16:creationId xmlns:a16="http://schemas.microsoft.com/office/drawing/2014/main" id="{220ADBFC-FE90-4C56-8999-B4CBA167CC8C}"/>
              </a:ext>
            </a:extLst>
          </p:cNvPr>
          <p:cNvSpPr/>
          <p:nvPr/>
        </p:nvSpPr>
        <p:spPr>
          <a:xfrm>
            <a:off x="5133383" y="365895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3C6FB9D5-8781-4DA0-BE9D-3932EE8EE58D}"/>
              </a:ext>
            </a:extLst>
          </p:cNvPr>
          <p:cNvSpPr txBox="1"/>
          <p:nvPr/>
        </p:nvSpPr>
        <p:spPr>
          <a:xfrm>
            <a:off x="5992639" y="219692"/>
            <a:ext cx="37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/>
              <a:t>/</a:t>
            </a:r>
          </a:p>
        </p:txBody>
      </p:sp>
      <p:sp>
        <p:nvSpPr>
          <p:cNvPr id="34" name="Pratbubbla: böjd rad 33">
            <a:extLst>
              <a:ext uri="{FF2B5EF4-FFF2-40B4-BE49-F238E27FC236}">
                <a16:creationId xmlns:a16="http://schemas.microsoft.com/office/drawing/2014/main" id="{28959775-21B1-4663-AEE4-F61327391BC2}"/>
              </a:ext>
            </a:extLst>
          </p:cNvPr>
          <p:cNvSpPr/>
          <p:nvPr/>
        </p:nvSpPr>
        <p:spPr>
          <a:xfrm>
            <a:off x="5436096" y="2486282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26519"/>
              <a:gd name="adj6" fmla="val -65986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2. Omsändningsförsök sker (nytt försök av samma anrop</a:t>
            </a:r>
          </a:p>
        </p:txBody>
      </p:sp>
      <p:sp>
        <p:nvSpPr>
          <p:cNvPr id="35" name="Pratbubbla: böjd rad 34">
            <a:extLst>
              <a:ext uri="{FF2B5EF4-FFF2-40B4-BE49-F238E27FC236}">
                <a16:creationId xmlns:a16="http://schemas.microsoft.com/office/drawing/2014/main" id="{55BDD69E-E1F6-441A-8591-85147B88F1D6}"/>
              </a:ext>
            </a:extLst>
          </p:cNvPr>
          <p:cNvSpPr/>
          <p:nvPr/>
        </p:nvSpPr>
        <p:spPr>
          <a:xfrm>
            <a:off x="4812734" y="934450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124016"/>
              <a:gd name="adj6" fmla="val -59545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1. Fel inträffar för något av anropen i en anropskedja / användar-session</a:t>
            </a:r>
          </a:p>
        </p:txBody>
      </p:sp>
      <p:sp>
        <p:nvSpPr>
          <p:cNvPr id="36" name="Pratbubbla: böjd rad 35">
            <a:extLst>
              <a:ext uri="{FF2B5EF4-FFF2-40B4-BE49-F238E27FC236}">
                <a16:creationId xmlns:a16="http://schemas.microsoft.com/office/drawing/2014/main" id="{2BF0CFB3-1751-473F-AF36-46087D3E4697}"/>
              </a:ext>
            </a:extLst>
          </p:cNvPr>
          <p:cNvSpPr/>
          <p:nvPr/>
        </p:nvSpPr>
        <p:spPr>
          <a:xfrm>
            <a:off x="6084168" y="1621330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48504"/>
              <a:gd name="adj6" fmla="val -102758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3A. Omsändning lyckas (tillgänglighet återfås) – anropskedjan kan fortsätta.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AA1627FE-E97D-4BF1-9A1C-30E468663C95}"/>
              </a:ext>
            </a:extLst>
          </p:cNvPr>
          <p:cNvSpPr/>
          <p:nvPr/>
        </p:nvSpPr>
        <p:spPr>
          <a:xfrm>
            <a:off x="3025464" y="1774475"/>
            <a:ext cx="504056" cy="113180"/>
          </a:xfrm>
          <a:prstGeom prst="rect">
            <a:avLst/>
          </a:prstGeom>
          <a:solidFill>
            <a:srgbClr val="FF000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2" name="Pratbubbla: böjd rad 41">
            <a:extLst>
              <a:ext uri="{FF2B5EF4-FFF2-40B4-BE49-F238E27FC236}">
                <a16:creationId xmlns:a16="http://schemas.microsoft.com/office/drawing/2014/main" id="{85FFFD7C-C19D-48E5-B8F1-AACDA5FCB4B8}"/>
              </a:ext>
            </a:extLst>
          </p:cNvPr>
          <p:cNvSpPr/>
          <p:nvPr/>
        </p:nvSpPr>
        <p:spPr>
          <a:xfrm>
            <a:off x="2843808" y="70120"/>
            <a:ext cx="2167690" cy="405687"/>
          </a:xfrm>
          <a:prstGeom prst="borderCallout2">
            <a:avLst>
              <a:gd name="adj1" fmla="val 22905"/>
              <a:gd name="adj2" fmla="val 102133"/>
              <a:gd name="adj3" fmla="val 11596"/>
              <a:gd name="adj4" fmla="val 120197"/>
              <a:gd name="adj5" fmla="val 20835"/>
              <a:gd name="adj6" fmla="val 133560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SAML-intyg eller </a:t>
            </a:r>
            <a:r>
              <a:rPr lang="sv-SE" sz="800" dirty="0" err="1">
                <a:latin typeface="Verdana" panose="020B0604030504040204" pitchFamily="34" charset="0"/>
                <a:ea typeface="Verdana" panose="020B0604030504040204" pitchFamily="34" charset="0"/>
              </a:rPr>
              <a:t>Oauth</a:t>
            </a:r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-intyg (via intygsväxling) används för anrop.</a:t>
            </a:r>
          </a:p>
        </p:txBody>
      </p:sp>
      <p:cxnSp>
        <p:nvCxnSpPr>
          <p:cNvPr id="43" name="Rak pilkoppling 42">
            <a:extLst>
              <a:ext uri="{FF2B5EF4-FFF2-40B4-BE49-F238E27FC236}">
                <a16:creationId xmlns:a16="http://schemas.microsoft.com/office/drawing/2014/main" id="{F1C275A5-8C5A-43E4-B47A-3AA13D5BF9D0}"/>
              </a:ext>
            </a:extLst>
          </p:cNvPr>
          <p:cNvCxnSpPr>
            <a:cxnSpLocks/>
          </p:cNvCxnSpPr>
          <p:nvPr/>
        </p:nvCxnSpPr>
        <p:spPr>
          <a:xfrm>
            <a:off x="2843808" y="2312259"/>
            <a:ext cx="0" cy="174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ktangel 43">
            <a:extLst>
              <a:ext uri="{FF2B5EF4-FFF2-40B4-BE49-F238E27FC236}">
                <a16:creationId xmlns:a16="http://schemas.microsoft.com/office/drawing/2014/main" id="{6B89B7C0-FC1C-4A04-9AF1-8AC462057CC0}"/>
              </a:ext>
            </a:extLst>
          </p:cNvPr>
          <p:cNvSpPr/>
          <p:nvPr/>
        </p:nvSpPr>
        <p:spPr>
          <a:xfrm>
            <a:off x="2560198" y="2486282"/>
            <a:ext cx="1147707" cy="2849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Omsändningsförsök</a:t>
            </a:r>
          </a:p>
        </p:txBody>
      </p:sp>
      <p:cxnSp>
        <p:nvCxnSpPr>
          <p:cNvPr id="45" name="Rak pilkoppling 44">
            <a:extLst>
              <a:ext uri="{FF2B5EF4-FFF2-40B4-BE49-F238E27FC236}">
                <a16:creationId xmlns:a16="http://schemas.microsoft.com/office/drawing/2014/main" id="{24F6D134-60F5-4C47-BA42-601E727FD6CF}"/>
              </a:ext>
            </a:extLst>
          </p:cNvPr>
          <p:cNvCxnSpPr>
            <a:cxnSpLocks/>
          </p:cNvCxnSpPr>
          <p:nvPr/>
        </p:nvCxnSpPr>
        <p:spPr>
          <a:xfrm flipV="1">
            <a:off x="3400854" y="2311773"/>
            <a:ext cx="0" cy="135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ktangel 45">
            <a:extLst>
              <a:ext uri="{FF2B5EF4-FFF2-40B4-BE49-F238E27FC236}">
                <a16:creationId xmlns:a16="http://schemas.microsoft.com/office/drawing/2014/main" id="{B791D0E3-B7FE-40B4-B362-E751C08ADCCF}"/>
              </a:ext>
            </a:extLst>
          </p:cNvPr>
          <p:cNvSpPr/>
          <p:nvPr/>
        </p:nvSpPr>
        <p:spPr>
          <a:xfrm>
            <a:off x="2560197" y="2895860"/>
            <a:ext cx="1147707" cy="536334"/>
          </a:xfrm>
          <a:prstGeom prst="rect">
            <a:avLst/>
          </a:prstGeom>
          <a:solidFill>
            <a:srgbClr val="EE9BAD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”Försök till anrop mot underliggande system misslyckades…”</a:t>
            </a:r>
          </a:p>
        </p:txBody>
      </p:sp>
      <p:sp>
        <p:nvSpPr>
          <p:cNvPr id="47" name="Pratbubbla: böjd rad 46">
            <a:extLst>
              <a:ext uri="{FF2B5EF4-FFF2-40B4-BE49-F238E27FC236}">
                <a16:creationId xmlns:a16="http://schemas.microsoft.com/office/drawing/2014/main" id="{07336B29-6F0B-4937-824B-D777A563BFBA}"/>
              </a:ext>
            </a:extLst>
          </p:cNvPr>
          <p:cNvSpPr/>
          <p:nvPr/>
        </p:nvSpPr>
        <p:spPr>
          <a:xfrm>
            <a:off x="6037629" y="3459296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27562"/>
              <a:gd name="adj4" fmla="val -23755"/>
              <a:gd name="adj5" fmla="val -44455"/>
              <a:gd name="adj6" fmla="val -93306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3B. Omsändning misslyckas – Ingen tillgänglighet</a:t>
            </a:r>
          </a:p>
        </p:txBody>
      </p:sp>
      <p:cxnSp>
        <p:nvCxnSpPr>
          <p:cNvPr id="48" name="Rak pilkoppling 47">
            <a:extLst>
              <a:ext uri="{FF2B5EF4-FFF2-40B4-BE49-F238E27FC236}">
                <a16:creationId xmlns:a16="http://schemas.microsoft.com/office/drawing/2014/main" id="{CD1BEF53-E7C2-4882-B07B-AFB255A95C33}"/>
              </a:ext>
            </a:extLst>
          </p:cNvPr>
          <p:cNvCxnSpPr>
            <a:cxnSpLocks/>
          </p:cNvCxnSpPr>
          <p:nvPr/>
        </p:nvCxnSpPr>
        <p:spPr>
          <a:xfrm>
            <a:off x="3134051" y="2790256"/>
            <a:ext cx="0" cy="174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74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>
            <a:extLst>
              <a:ext uri="{FF2B5EF4-FFF2-40B4-BE49-F238E27FC236}">
                <a16:creationId xmlns:a16="http://schemas.microsoft.com/office/drawing/2014/main" id="{45BD78C2-6228-41B0-A632-57B6B0B57992}"/>
              </a:ext>
            </a:extLst>
          </p:cNvPr>
          <p:cNvSpPr/>
          <p:nvPr/>
        </p:nvSpPr>
        <p:spPr>
          <a:xfrm>
            <a:off x="6640314" y="114010"/>
            <a:ext cx="2351553" cy="526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94849C83-4AA3-458B-AC6F-0D55D0D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31" y="457219"/>
            <a:ext cx="7067549" cy="479182"/>
          </a:xfrm>
        </p:spPr>
        <p:txBody>
          <a:bodyPr/>
          <a:lstStyle/>
          <a:p>
            <a:r>
              <a:rPr lang="sv-SE" dirty="0"/>
              <a:t>Störning B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9C536E4-D08F-43B3-8A22-B9609B0C0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46141"/>
            <a:ext cx="2238375" cy="1143000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BF4B5D17-E0CC-4327-8ACD-3682CF075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8" y="2355726"/>
            <a:ext cx="2257425" cy="1152525"/>
          </a:xfrm>
          <a:prstGeom prst="rect">
            <a:avLst/>
          </a:prstGeom>
        </p:spPr>
      </p:pic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CF8842B2-2D95-41AB-8A5A-7EBFD9811BA5}"/>
              </a:ext>
            </a:extLst>
          </p:cNvPr>
          <p:cNvCxnSpPr>
            <a:cxnSpLocks/>
          </p:cNvCxnSpPr>
          <p:nvPr/>
        </p:nvCxnSpPr>
        <p:spPr>
          <a:xfrm flipV="1">
            <a:off x="76136" y="2355726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ktangel med rundade hörn 32">
            <a:extLst>
              <a:ext uri="{FF2B5EF4-FFF2-40B4-BE49-F238E27FC236}">
                <a16:creationId xmlns:a16="http://schemas.microsoft.com/office/drawing/2014/main" id="{220ADBFC-FE90-4C56-8999-B4CBA167CC8C}"/>
              </a:ext>
            </a:extLst>
          </p:cNvPr>
          <p:cNvSpPr/>
          <p:nvPr/>
        </p:nvSpPr>
        <p:spPr>
          <a:xfrm>
            <a:off x="5133383" y="365895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35" name="Pratbubbla: böjd rad 34">
            <a:extLst>
              <a:ext uri="{FF2B5EF4-FFF2-40B4-BE49-F238E27FC236}">
                <a16:creationId xmlns:a16="http://schemas.microsoft.com/office/drawing/2014/main" id="{55BDD69E-E1F6-441A-8591-85147B88F1D6}"/>
              </a:ext>
            </a:extLst>
          </p:cNvPr>
          <p:cNvSpPr/>
          <p:nvPr/>
        </p:nvSpPr>
        <p:spPr>
          <a:xfrm>
            <a:off x="4812734" y="934450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-4818"/>
              <a:gd name="adj4" fmla="val -11874"/>
              <a:gd name="adj5" fmla="val -59815"/>
              <a:gd name="adj6" fmla="val 9584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1. Fel inträffar vid utfärdande av SAML-intyg</a:t>
            </a: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B791D0E3-B7FE-40B4-B362-E751C08ADCCF}"/>
              </a:ext>
            </a:extLst>
          </p:cNvPr>
          <p:cNvSpPr/>
          <p:nvPr/>
        </p:nvSpPr>
        <p:spPr>
          <a:xfrm>
            <a:off x="2560197" y="2895860"/>
            <a:ext cx="1147707" cy="536334"/>
          </a:xfrm>
          <a:prstGeom prst="rect">
            <a:avLst/>
          </a:prstGeom>
          <a:solidFill>
            <a:srgbClr val="EE9BAD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”Det går förnärvarande inte att logga in i systemet..-.”</a:t>
            </a:r>
          </a:p>
        </p:txBody>
      </p:sp>
      <p:sp>
        <p:nvSpPr>
          <p:cNvPr id="47" name="Pratbubbla: böjd rad 46">
            <a:extLst>
              <a:ext uri="{FF2B5EF4-FFF2-40B4-BE49-F238E27FC236}">
                <a16:creationId xmlns:a16="http://schemas.microsoft.com/office/drawing/2014/main" id="{07336B29-6F0B-4937-824B-D777A563BFBA}"/>
              </a:ext>
            </a:extLst>
          </p:cNvPr>
          <p:cNvSpPr/>
          <p:nvPr/>
        </p:nvSpPr>
        <p:spPr>
          <a:xfrm>
            <a:off x="6037629" y="3459296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27562"/>
              <a:gd name="adj4" fmla="val -23755"/>
              <a:gd name="adj5" fmla="val -44455"/>
              <a:gd name="adj6" fmla="val -93306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2. Ingen tillgänglighet</a:t>
            </a:r>
          </a:p>
        </p:txBody>
      </p:sp>
      <p:sp>
        <p:nvSpPr>
          <p:cNvPr id="32" name="textruta 31">
            <a:extLst>
              <a:ext uri="{FF2B5EF4-FFF2-40B4-BE49-F238E27FC236}">
                <a16:creationId xmlns:a16="http://schemas.microsoft.com/office/drawing/2014/main" id="{643F492C-865D-4DC5-971E-539D0A6E699E}"/>
              </a:ext>
            </a:extLst>
          </p:cNvPr>
          <p:cNvSpPr txBox="1"/>
          <p:nvPr/>
        </p:nvSpPr>
        <p:spPr>
          <a:xfrm>
            <a:off x="5522409" y="285206"/>
            <a:ext cx="37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46571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92362170-37E9-4AA4-8A78-4427A3382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2413"/>
            <a:ext cx="7992888" cy="484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72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849C83-4AA3-458B-AC6F-0D55D0D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31" y="457219"/>
            <a:ext cx="7067549" cy="479182"/>
          </a:xfrm>
        </p:spPr>
        <p:txBody>
          <a:bodyPr/>
          <a:lstStyle/>
          <a:p>
            <a:r>
              <a:rPr lang="sv-SE" dirty="0"/>
              <a:t>Störning A + Reservlösning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9C536E4-D08F-43B3-8A22-B9609B0C0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46141"/>
            <a:ext cx="2238375" cy="1143000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BF4B5D17-E0CC-4327-8ACD-3682CF075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8" y="2355726"/>
            <a:ext cx="2257425" cy="1152525"/>
          </a:xfrm>
          <a:prstGeom prst="rect">
            <a:avLst/>
          </a:prstGeom>
        </p:spPr>
      </p:pic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CF8842B2-2D95-41AB-8A5A-7EBFD9811BA5}"/>
              </a:ext>
            </a:extLst>
          </p:cNvPr>
          <p:cNvCxnSpPr>
            <a:cxnSpLocks/>
          </p:cNvCxnSpPr>
          <p:nvPr/>
        </p:nvCxnSpPr>
        <p:spPr>
          <a:xfrm flipV="1">
            <a:off x="76136" y="2355726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>
            <a:extLst>
              <a:ext uri="{FF2B5EF4-FFF2-40B4-BE49-F238E27FC236}">
                <a16:creationId xmlns:a16="http://schemas.microsoft.com/office/drawing/2014/main" id="{CCDECE91-BFC0-46DF-8A9F-677F55EB5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8762"/>
            <a:ext cx="1978187" cy="153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Rak pilkoppling 30">
            <a:extLst>
              <a:ext uri="{FF2B5EF4-FFF2-40B4-BE49-F238E27FC236}">
                <a16:creationId xmlns:a16="http://schemas.microsoft.com/office/drawing/2014/main" id="{34067E0E-794A-4591-825A-910C4DC3C035}"/>
              </a:ext>
            </a:extLst>
          </p:cNvPr>
          <p:cNvCxnSpPr>
            <a:cxnSpLocks/>
          </p:cNvCxnSpPr>
          <p:nvPr/>
        </p:nvCxnSpPr>
        <p:spPr>
          <a:xfrm>
            <a:off x="2843808" y="2312259"/>
            <a:ext cx="0" cy="174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ktangel 31">
            <a:extLst>
              <a:ext uri="{FF2B5EF4-FFF2-40B4-BE49-F238E27FC236}">
                <a16:creationId xmlns:a16="http://schemas.microsoft.com/office/drawing/2014/main" id="{7E0CC9EC-4CBF-4FF4-8704-74E139E06BD1}"/>
              </a:ext>
            </a:extLst>
          </p:cNvPr>
          <p:cNvSpPr/>
          <p:nvPr/>
        </p:nvSpPr>
        <p:spPr>
          <a:xfrm>
            <a:off x="2560198" y="2486282"/>
            <a:ext cx="1147707" cy="2849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Omsändningsförsök</a:t>
            </a:r>
          </a:p>
        </p:txBody>
      </p:sp>
      <p:cxnSp>
        <p:nvCxnSpPr>
          <p:cNvPr id="33" name="Rak pilkoppling 32">
            <a:extLst>
              <a:ext uri="{FF2B5EF4-FFF2-40B4-BE49-F238E27FC236}">
                <a16:creationId xmlns:a16="http://schemas.microsoft.com/office/drawing/2014/main" id="{05A8A549-9EFC-4CC9-A1A7-4E2648DD5AFD}"/>
              </a:ext>
            </a:extLst>
          </p:cNvPr>
          <p:cNvCxnSpPr>
            <a:cxnSpLocks/>
            <a:stCxn id="27" idx="2"/>
          </p:cNvCxnSpPr>
          <p:nvPr/>
        </p:nvCxnSpPr>
        <p:spPr>
          <a:xfrm flipV="1">
            <a:off x="3400854" y="2311773"/>
            <a:ext cx="0" cy="135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Pratbubbla: böjd rad 33">
            <a:extLst>
              <a:ext uri="{FF2B5EF4-FFF2-40B4-BE49-F238E27FC236}">
                <a16:creationId xmlns:a16="http://schemas.microsoft.com/office/drawing/2014/main" id="{28959775-21B1-4663-AEE4-F61327391BC2}"/>
              </a:ext>
            </a:extLst>
          </p:cNvPr>
          <p:cNvSpPr/>
          <p:nvPr/>
        </p:nvSpPr>
        <p:spPr>
          <a:xfrm>
            <a:off x="5436096" y="2486282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23385"/>
              <a:gd name="adj6" fmla="val -69497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2. Omsändningsförsök sker (nytt försök av samma anrop</a:t>
            </a:r>
          </a:p>
        </p:txBody>
      </p:sp>
      <p:sp>
        <p:nvSpPr>
          <p:cNvPr id="35" name="Pratbubbla: böjd rad 34">
            <a:extLst>
              <a:ext uri="{FF2B5EF4-FFF2-40B4-BE49-F238E27FC236}">
                <a16:creationId xmlns:a16="http://schemas.microsoft.com/office/drawing/2014/main" id="{55BDD69E-E1F6-441A-8591-85147B88F1D6}"/>
              </a:ext>
            </a:extLst>
          </p:cNvPr>
          <p:cNvSpPr/>
          <p:nvPr/>
        </p:nvSpPr>
        <p:spPr>
          <a:xfrm>
            <a:off x="4812734" y="934450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124016"/>
              <a:gd name="adj6" fmla="val -59545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1. Fel inträffar för något av anropen i en anropskedja / användar-session</a:t>
            </a:r>
          </a:p>
        </p:txBody>
      </p:sp>
      <p:sp>
        <p:nvSpPr>
          <p:cNvPr id="36" name="Pratbubbla: böjd rad 35">
            <a:extLst>
              <a:ext uri="{FF2B5EF4-FFF2-40B4-BE49-F238E27FC236}">
                <a16:creationId xmlns:a16="http://schemas.microsoft.com/office/drawing/2014/main" id="{2BF0CFB3-1751-473F-AF36-46087D3E4697}"/>
              </a:ext>
            </a:extLst>
          </p:cNvPr>
          <p:cNvSpPr/>
          <p:nvPr/>
        </p:nvSpPr>
        <p:spPr>
          <a:xfrm>
            <a:off x="6084168" y="1621330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48504"/>
              <a:gd name="adj6" fmla="val -102758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3A. Omsändning lyckas (tillgänglighet återfås) – anropskedjan kan fortsätta.</a:t>
            </a:r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AA1627FE-E97D-4BF1-9A1C-30E468663C95}"/>
              </a:ext>
            </a:extLst>
          </p:cNvPr>
          <p:cNvSpPr/>
          <p:nvPr/>
        </p:nvSpPr>
        <p:spPr>
          <a:xfrm>
            <a:off x="3025464" y="1774475"/>
            <a:ext cx="504056" cy="113180"/>
          </a:xfrm>
          <a:prstGeom prst="rect">
            <a:avLst/>
          </a:prstGeom>
          <a:solidFill>
            <a:srgbClr val="FF000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C55FEA25-147C-4BBA-B358-B2A00D8D8FC2}"/>
              </a:ext>
            </a:extLst>
          </p:cNvPr>
          <p:cNvSpPr/>
          <p:nvPr/>
        </p:nvSpPr>
        <p:spPr>
          <a:xfrm>
            <a:off x="2560197" y="2895860"/>
            <a:ext cx="1147707" cy="536334"/>
          </a:xfrm>
          <a:prstGeom prst="rect">
            <a:avLst/>
          </a:prstGeom>
          <a:solidFill>
            <a:srgbClr val="EE9BAD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”Försök till anrop mot underliggande system misslyckades…”</a:t>
            </a:r>
          </a:p>
        </p:txBody>
      </p:sp>
      <p:cxnSp>
        <p:nvCxnSpPr>
          <p:cNvPr id="44" name="Rak pilkoppling 43">
            <a:extLst>
              <a:ext uri="{FF2B5EF4-FFF2-40B4-BE49-F238E27FC236}">
                <a16:creationId xmlns:a16="http://schemas.microsoft.com/office/drawing/2014/main" id="{9D25FAE3-BCCA-4477-A8FF-D7F6D3B6B973}"/>
              </a:ext>
            </a:extLst>
          </p:cNvPr>
          <p:cNvCxnSpPr>
            <a:cxnSpLocks/>
          </p:cNvCxnSpPr>
          <p:nvPr/>
        </p:nvCxnSpPr>
        <p:spPr>
          <a:xfrm>
            <a:off x="3134051" y="2790256"/>
            <a:ext cx="0" cy="174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Rektangel 44">
            <a:extLst>
              <a:ext uri="{FF2B5EF4-FFF2-40B4-BE49-F238E27FC236}">
                <a16:creationId xmlns:a16="http://schemas.microsoft.com/office/drawing/2014/main" id="{44412B9F-7E3E-427D-A402-87A0F2676B41}"/>
              </a:ext>
            </a:extLst>
          </p:cNvPr>
          <p:cNvSpPr/>
          <p:nvPr/>
        </p:nvSpPr>
        <p:spPr>
          <a:xfrm>
            <a:off x="2579793" y="3698404"/>
            <a:ext cx="1147707" cy="6079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”…men möjlighet att </a:t>
            </a:r>
            <a:r>
              <a:rPr lang="sv-SE" sz="1000" b="1" dirty="0">
                <a:latin typeface="Tw Cen MT Condensed" panose="020B0606020104020203" pitchFamily="34" charset="0"/>
                <a:ea typeface="Verdana" panose="020B0604030504040204" pitchFamily="34" charset="0"/>
              </a:rPr>
              <a:t>skapa förskrivning </a:t>
            </a:r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för senare sändning finns”</a:t>
            </a:r>
          </a:p>
        </p:txBody>
      </p:sp>
      <p:cxnSp>
        <p:nvCxnSpPr>
          <p:cNvPr id="46" name="Rak pilkoppling 45">
            <a:extLst>
              <a:ext uri="{FF2B5EF4-FFF2-40B4-BE49-F238E27FC236}">
                <a16:creationId xmlns:a16="http://schemas.microsoft.com/office/drawing/2014/main" id="{E96E7879-3231-4201-A0CD-E25D43550D72}"/>
              </a:ext>
            </a:extLst>
          </p:cNvPr>
          <p:cNvCxnSpPr>
            <a:cxnSpLocks/>
          </p:cNvCxnSpPr>
          <p:nvPr/>
        </p:nvCxnSpPr>
        <p:spPr>
          <a:xfrm>
            <a:off x="3118502" y="3508251"/>
            <a:ext cx="0" cy="174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7" name="Bildobjekt 46">
            <a:extLst>
              <a:ext uri="{FF2B5EF4-FFF2-40B4-BE49-F238E27FC236}">
                <a16:creationId xmlns:a16="http://schemas.microsoft.com/office/drawing/2014/main" id="{C7DD3D04-ADFE-4738-89E6-7B12283A9B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553" y="3498726"/>
            <a:ext cx="2228850" cy="1076325"/>
          </a:xfrm>
          <a:prstGeom prst="rect">
            <a:avLst/>
          </a:prstGeom>
        </p:spPr>
      </p:pic>
      <p:cxnSp>
        <p:nvCxnSpPr>
          <p:cNvPr id="48" name="Rak koppling 47">
            <a:extLst>
              <a:ext uri="{FF2B5EF4-FFF2-40B4-BE49-F238E27FC236}">
                <a16:creationId xmlns:a16="http://schemas.microsoft.com/office/drawing/2014/main" id="{FE9E1EB1-B511-4ADA-833E-D9FEEE5DDAAD}"/>
              </a:ext>
            </a:extLst>
          </p:cNvPr>
          <p:cNvCxnSpPr>
            <a:cxnSpLocks/>
          </p:cNvCxnSpPr>
          <p:nvPr/>
        </p:nvCxnSpPr>
        <p:spPr>
          <a:xfrm flipV="1">
            <a:off x="107504" y="3465311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Bildobjekt 48">
            <a:extLst>
              <a:ext uri="{FF2B5EF4-FFF2-40B4-BE49-F238E27FC236}">
                <a16:creationId xmlns:a16="http://schemas.microsoft.com/office/drawing/2014/main" id="{4B52647C-F8C8-48BF-B0F3-6E8553346A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0646" y="3548081"/>
            <a:ext cx="2267819" cy="1289396"/>
          </a:xfrm>
          <a:prstGeom prst="rect">
            <a:avLst/>
          </a:prstGeom>
        </p:spPr>
      </p:pic>
      <p:sp>
        <p:nvSpPr>
          <p:cNvPr id="41" name="Pratbubbla: böjd rad 40">
            <a:extLst>
              <a:ext uri="{FF2B5EF4-FFF2-40B4-BE49-F238E27FC236}">
                <a16:creationId xmlns:a16="http://schemas.microsoft.com/office/drawing/2014/main" id="{1F3BA795-C3A1-4B8A-B15F-3ACF62E336BE}"/>
              </a:ext>
            </a:extLst>
          </p:cNvPr>
          <p:cNvSpPr/>
          <p:nvPr/>
        </p:nvSpPr>
        <p:spPr>
          <a:xfrm>
            <a:off x="6618436" y="3583281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3230"/>
              <a:gd name="adj4" fmla="val -14034"/>
              <a:gd name="adj5" fmla="val 59995"/>
              <a:gd name="adj6" fmla="val -39299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3B. Omsändning misslyckas – Förskrivning kan förberedas och läggas på kö för senare sändning via reservlösning</a:t>
            </a:r>
          </a:p>
        </p:txBody>
      </p:sp>
      <p:sp>
        <p:nvSpPr>
          <p:cNvPr id="50" name="Rektangel med rundade hörn 32">
            <a:extLst>
              <a:ext uri="{FF2B5EF4-FFF2-40B4-BE49-F238E27FC236}">
                <a16:creationId xmlns:a16="http://schemas.microsoft.com/office/drawing/2014/main" id="{18660D97-C5DB-4C20-977D-D27E62BA6ED4}"/>
              </a:ext>
            </a:extLst>
          </p:cNvPr>
          <p:cNvSpPr/>
          <p:nvPr/>
        </p:nvSpPr>
        <p:spPr>
          <a:xfrm>
            <a:off x="8236765" y="4837477"/>
            <a:ext cx="693663" cy="102006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  <p:sp>
        <p:nvSpPr>
          <p:cNvPr id="51" name="Rektangel med rundade hörn 32">
            <a:extLst>
              <a:ext uri="{FF2B5EF4-FFF2-40B4-BE49-F238E27FC236}">
                <a16:creationId xmlns:a16="http://schemas.microsoft.com/office/drawing/2014/main" id="{2B76AA21-B473-406D-B5FF-B67717E9F538}"/>
              </a:ext>
            </a:extLst>
          </p:cNvPr>
          <p:cNvSpPr/>
          <p:nvPr/>
        </p:nvSpPr>
        <p:spPr>
          <a:xfrm>
            <a:off x="7370723" y="4837477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52" name="textruta 51">
            <a:extLst>
              <a:ext uri="{FF2B5EF4-FFF2-40B4-BE49-F238E27FC236}">
                <a16:creationId xmlns:a16="http://schemas.microsoft.com/office/drawing/2014/main" id="{7C21A772-6862-48A5-909B-BE6261BF32D8}"/>
              </a:ext>
            </a:extLst>
          </p:cNvPr>
          <p:cNvSpPr txBox="1"/>
          <p:nvPr/>
        </p:nvSpPr>
        <p:spPr>
          <a:xfrm>
            <a:off x="7994471" y="4688425"/>
            <a:ext cx="375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/>
              <a:t>/</a:t>
            </a:r>
          </a:p>
        </p:txBody>
      </p:sp>
      <p:sp>
        <p:nvSpPr>
          <p:cNvPr id="56" name="Pratbubbla: böjd rad 55">
            <a:extLst>
              <a:ext uri="{FF2B5EF4-FFF2-40B4-BE49-F238E27FC236}">
                <a16:creationId xmlns:a16="http://schemas.microsoft.com/office/drawing/2014/main" id="{F3B14FC9-9F4D-4C0A-B5EA-5CE0A88CFF65}"/>
              </a:ext>
            </a:extLst>
          </p:cNvPr>
          <p:cNvSpPr/>
          <p:nvPr/>
        </p:nvSpPr>
        <p:spPr>
          <a:xfrm>
            <a:off x="5824006" y="4346027"/>
            <a:ext cx="2167690" cy="405687"/>
          </a:xfrm>
          <a:prstGeom prst="borderCallout2">
            <a:avLst>
              <a:gd name="adj1" fmla="val 22905"/>
              <a:gd name="adj2" fmla="val 102133"/>
              <a:gd name="adj3" fmla="val 46031"/>
              <a:gd name="adj4" fmla="val 107015"/>
              <a:gd name="adj5" fmla="val 86575"/>
              <a:gd name="adj6" fmla="val 106903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När anrop väl sker - Giltigt (enligt utökad giltighetstid) SAML/</a:t>
            </a:r>
            <a:r>
              <a:rPr lang="sv-SE" sz="800" dirty="0" err="1">
                <a:latin typeface="Verdana" panose="020B0604030504040204" pitchFamily="34" charset="0"/>
                <a:ea typeface="Verdana" panose="020B0604030504040204" pitchFamily="34" charset="0"/>
              </a:rPr>
              <a:t>Oauth</a:t>
            </a:r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-intyg.</a:t>
            </a:r>
          </a:p>
        </p:txBody>
      </p:sp>
      <p:sp>
        <p:nvSpPr>
          <p:cNvPr id="57" name="Rektangel 56">
            <a:extLst>
              <a:ext uri="{FF2B5EF4-FFF2-40B4-BE49-F238E27FC236}">
                <a16:creationId xmlns:a16="http://schemas.microsoft.com/office/drawing/2014/main" id="{5F14A5D3-102C-42F4-9F48-F2A06157A4CF}"/>
              </a:ext>
            </a:extLst>
          </p:cNvPr>
          <p:cNvSpPr/>
          <p:nvPr/>
        </p:nvSpPr>
        <p:spPr>
          <a:xfrm>
            <a:off x="6640314" y="114010"/>
            <a:ext cx="2351553" cy="526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428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849C83-4AA3-458B-AC6F-0D55D0D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31" y="457219"/>
            <a:ext cx="7067549" cy="479182"/>
          </a:xfrm>
        </p:spPr>
        <p:txBody>
          <a:bodyPr/>
          <a:lstStyle/>
          <a:p>
            <a:r>
              <a:rPr lang="sv-SE" dirty="0"/>
              <a:t>Servicefönster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9C536E4-D08F-43B3-8A22-B9609B0C0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46141"/>
            <a:ext cx="2238375" cy="1143000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BF4B5D17-E0CC-4327-8ACD-3682CF075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8" y="2355726"/>
            <a:ext cx="2257425" cy="1152525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7CCECC81-37BC-4E0E-908E-C9319183D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553" y="3498726"/>
            <a:ext cx="2228850" cy="1076325"/>
          </a:xfrm>
          <a:prstGeom prst="rect">
            <a:avLst/>
          </a:prstGeom>
        </p:spPr>
      </p:pic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CF8842B2-2D95-41AB-8A5A-7EBFD9811BA5}"/>
              </a:ext>
            </a:extLst>
          </p:cNvPr>
          <p:cNvCxnSpPr>
            <a:cxnSpLocks/>
          </p:cNvCxnSpPr>
          <p:nvPr/>
        </p:nvCxnSpPr>
        <p:spPr>
          <a:xfrm flipV="1">
            <a:off x="76136" y="2355726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koppling 12">
            <a:extLst>
              <a:ext uri="{FF2B5EF4-FFF2-40B4-BE49-F238E27FC236}">
                <a16:creationId xmlns:a16="http://schemas.microsoft.com/office/drawing/2014/main" id="{1E54C605-340B-4019-813D-FAFD9D79111A}"/>
              </a:ext>
            </a:extLst>
          </p:cNvPr>
          <p:cNvCxnSpPr>
            <a:cxnSpLocks/>
          </p:cNvCxnSpPr>
          <p:nvPr/>
        </p:nvCxnSpPr>
        <p:spPr>
          <a:xfrm flipV="1">
            <a:off x="107504" y="3465311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d 3" descr="Flagga">
            <a:extLst>
              <a:ext uri="{FF2B5EF4-FFF2-40B4-BE49-F238E27FC236}">
                <a16:creationId xmlns:a16="http://schemas.microsoft.com/office/drawing/2014/main" id="{B98CDEEC-F2EF-4B4B-9421-5A7D039F83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7824" y="2420255"/>
            <a:ext cx="457200" cy="457200"/>
          </a:xfrm>
          <a:prstGeom prst="rect">
            <a:avLst/>
          </a:prstGeom>
        </p:spPr>
      </p:pic>
      <p:sp>
        <p:nvSpPr>
          <p:cNvPr id="16" name="Pratbubbla: böjd rad 15">
            <a:extLst>
              <a:ext uri="{FF2B5EF4-FFF2-40B4-BE49-F238E27FC236}">
                <a16:creationId xmlns:a16="http://schemas.microsoft.com/office/drawing/2014/main" id="{FBFF2635-4A01-4FA1-819D-3D937D4860D7}"/>
              </a:ext>
            </a:extLst>
          </p:cNvPr>
          <p:cNvSpPr/>
          <p:nvPr/>
        </p:nvSpPr>
        <p:spPr>
          <a:xfrm>
            <a:off x="5942231" y="2528712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18214"/>
              <a:gd name="adj6" fmla="val -101632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1. Servicefönster hos E-hälsomyndigheten. Reservlösning kan användas direkt utan försök till anrop mot Nationella läkemedelslistan 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BF4DC337-7EEC-46D2-B113-06ACFDAB16E0}"/>
              </a:ext>
            </a:extLst>
          </p:cNvPr>
          <p:cNvSpPr/>
          <p:nvPr/>
        </p:nvSpPr>
        <p:spPr>
          <a:xfrm>
            <a:off x="2560197" y="2895860"/>
            <a:ext cx="1147707" cy="536334"/>
          </a:xfrm>
          <a:prstGeom prst="rect">
            <a:avLst/>
          </a:prstGeom>
          <a:solidFill>
            <a:srgbClr val="EE9BAD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”Underliggande system förnärvarande nere för service…”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C5A2AFB5-74AA-4C19-A5AC-F512B0933326}"/>
              </a:ext>
            </a:extLst>
          </p:cNvPr>
          <p:cNvSpPr/>
          <p:nvPr/>
        </p:nvSpPr>
        <p:spPr>
          <a:xfrm>
            <a:off x="2579793" y="3698404"/>
            <a:ext cx="1147707" cy="6079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”…men möjlighet att </a:t>
            </a:r>
            <a:r>
              <a:rPr lang="sv-SE" sz="1000" b="1" dirty="0">
                <a:latin typeface="Tw Cen MT Condensed" panose="020B0606020104020203" pitchFamily="34" charset="0"/>
                <a:ea typeface="Verdana" panose="020B0604030504040204" pitchFamily="34" charset="0"/>
              </a:rPr>
              <a:t>skapa förskrivning </a:t>
            </a:r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för senare sändning finns”</a:t>
            </a:r>
          </a:p>
        </p:txBody>
      </p:sp>
      <p:pic>
        <p:nvPicPr>
          <p:cNvPr id="19" name="Bildobjekt 18">
            <a:extLst>
              <a:ext uri="{FF2B5EF4-FFF2-40B4-BE49-F238E27FC236}">
                <a16:creationId xmlns:a16="http://schemas.microsoft.com/office/drawing/2014/main" id="{514060E6-FDCC-46F7-9F66-06504774CF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0646" y="3548081"/>
            <a:ext cx="2267819" cy="1289396"/>
          </a:xfrm>
          <a:prstGeom prst="rect">
            <a:avLst/>
          </a:prstGeom>
        </p:spPr>
      </p:pic>
      <p:cxnSp>
        <p:nvCxnSpPr>
          <p:cNvPr id="20" name="Rak pilkoppling 19">
            <a:extLst>
              <a:ext uri="{FF2B5EF4-FFF2-40B4-BE49-F238E27FC236}">
                <a16:creationId xmlns:a16="http://schemas.microsoft.com/office/drawing/2014/main" id="{1D71E8B2-4E59-4CAD-991A-C0B1FC7861EB}"/>
              </a:ext>
            </a:extLst>
          </p:cNvPr>
          <p:cNvCxnSpPr>
            <a:cxnSpLocks/>
          </p:cNvCxnSpPr>
          <p:nvPr/>
        </p:nvCxnSpPr>
        <p:spPr>
          <a:xfrm>
            <a:off x="3118502" y="3508251"/>
            <a:ext cx="0" cy="174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Pratbubbla: böjd rad 22">
            <a:extLst>
              <a:ext uri="{FF2B5EF4-FFF2-40B4-BE49-F238E27FC236}">
                <a16:creationId xmlns:a16="http://schemas.microsoft.com/office/drawing/2014/main" id="{A4D27267-5AB3-4753-9E55-409152849F76}"/>
              </a:ext>
            </a:extLst>
          </p:cNvPr>
          <p:cNvSpPr/>
          <p:nvPr/>
        </p:nvSpPr>
        <p:spPr>
          <a:xfrm>
            <a:off x="6618436" y="3583281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3230"/>
              <a:gd name="adj4" fmla="val -14034"/>
              <a:gd name="adj5" fmla="val 59995"/>
              <a:gd name="adj6" fmla="val -39299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2. Förskrivning kan förberedas och läggas på kö för senare sändning via reservlösning</a:t>
            </a:r>
          </a:p>
        </p:txBody>
      </p:sp>
      <p:sp>
        <p:nvSpPr>
          <p:cNvPr id="24" name="Rektangel med rundade hörn 32">
            <a:extLst>
              <a:ext uri="{FF2B5EF4-FFF2-40B4-BE49-F238E27FC236}">
                <a16:creationId xmlns:a16="http://schemas.microsoft.com/office/drawing/2014/main" id="{2509CF5A-9A9B-406C-9980-9995EDD736AC}"/>
              </a:ext>
            </a:extLst>
          </p:cNvPr>
          <p:cNvSpPr/>
          <p:nvPr/>
        </p:nvSpPr>
        <p:spPr>
          <a:xfrm>
            <a:off x="7794212" y="4837477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25" name="Pratbubbla: böjd rad 24">
            <a:extLst>
              <a:ext uri="{FF2B5EF4-FFF2-40B4-BE49-F238E27FC236}">
                <a16:creationId xmlns:a16="http://schemas.microsoft.com/office/drawing/2014/main" id="{4D84E82B-CC29-4D20-A49D-469214CE2990}"/>
              </a:ext>
            </a:extLst>
          </p:cNvPr>
          <p:cNvSpPr/>
          <p:nvPr/>
        </p:nvSpPr>
        <p:spPr>
          <a:xfrm>
            <a:off x="5824006" y="4346027"/>
            <a:ext cx="2167690" cy="405687"/>
          </a:xfrm>
          <a:prstGeom prst="borderCallout2">
            <a:avLst>
              <a:gd name="adj1" fmla="val 22905"/>
              <a:gd name="adj2" fmla="val 102133"/>
              <a:gd name="adj3" fmla="val 46031"/>
              <a:gd name="adj4" fmla="val 107015"/>
              <a:gd name="adj5" fmla="val 86575"/>
              <a:gd name="adj6" fmla="val 106903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När anrop väl sker - Giltigt (enligt utökad giltighetstid) SAML/</a:t>
            </a:r>
            <a:r>
              <a:rPr lang="sv-SE" sz="800" dirty="0" err="1">
                <a:latin typeface="Verdana" panose="020B0604030504040204" pitchFamily="34" charset="0"/>
                <a:ea typeface="Verdana" panose="020B0604030504040204" pitchFamily="34" charset="0"/>
              </a:rPr>
              <a:t>Oauth</a:t>
            </a:r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-intyg.</a:t>
            </a:r>
          </a:p>
        </p:txBody>
      </p:sp>
    </p:spTree>
    <p:extLst>
      <p:ext uri="{BB962C8B-B14F-4D97-AF65-F5344CB8AC3E}">
        <p14:creationId xmlns:p14="http://schemas.microsoft.com/office/powerpoint/2010/main" val="14088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4849C83-4AA3-458B-AC6F-0D55D0D6C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31" y="457219"/>
            <a:ext cx="7067549" cy="479182"/>
          </a:xfrm>
        </p:spPr>
        <p:txBody>
          <a:bodyPr/>
          <a:lstStyle/>
          <a:p>
            <a:r>
              <a:rPr lang="sv-SE" dirty="0"/>
              <a:t>Vid identifierat större fel  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9C536E4-D08F-43B3-8A22-B9609B0C0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46141"/>
            <a:ext cx="2238375" cy="1143000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BF4B5D17-E0CC-4327-8ACD-3682CF075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8" y="2355726"/>
            <a:ext cx="2257425" cy="1152525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7CCECC81-37BC-4E0E-908E-C9319183D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553" y="3498726"/>
            <a:ext cx="2228850" cy="1076325"/>
          </a:xfrm>
          <a:prstGeom prst="rect">
            <a:avLst/>
          </a:prstGeom>
        </p:spPr>
      </p:pic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CF8842B2-2D95-41AB-8A5A-7EBFD9811BA5}"/>
              </a:ext>
            </a:extLst>
          </p:cNvPr>
          <p:cNvCxnSpPr>
            <a:cxnSpLocks/>
          </p:cNvCxnSpPr>
          <p:nvPr/>
        </p:nvCxnSpPr>
        <p:spPr>
          <a:xfrm flipV="1">
            <a:off x="76136" y="2355726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k koppling 12">
            <a:extLst>
              <a:ext uri="{FF2B5EF4-FFF2-40B4-BE49-F238E27FC236}">
                <a16:creationId xmlns:a16="http://schemas.microsoft.com/office/drawing/2014/main" id="{1E54C605-340B-4019-813D-FAFD9D79111A}"/>
              </a:ext>
            </a:extLst>
          </p:cNvPr>
          <p:cNvCxnSpPr>
            <a:cxnSpLocks/>
          </p:cNvCxnSpPr>
          <p:nvPr/>
        </p:nvCxnSpPr>
        <p:spPr>
          <a:xfrm flipV="1">
            <a:off x="107504" y="3465311"/>
            <a:ext cx="8168272" cy="3341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Bild 16" descr="Flagga">
            <a:extLst>
              <a:ext uri="{FF2B5EF4-FFF2-40B4-BE49-F238E27FC236}">
                <a16:creationId xmlns:a16="http://schemas.microsoft.com/office/drawing/2014/main" id="{1D2A2794-857D-491E-B8D5-EAEE165B18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7824" y="2420255"/>
            <a:ext cx="457200" cy="457200"/>
          </a:xfrm>
          <a:prstGeom prst="rect">
            <a:avLst/>
          </a:prstGeom>
        </p:spPr>
      </p:pic>
      <p:sp>
        <p:nvSpPr>
          <p:cNvPr id="18" name="Rektangel 17">
            <a:extLst>
              <a:ext uri="{FF2B5EF4-FFF2-40B4-BE49-F238E27FC236}">
                <a16:creationId xmlns:a16="http://schemas.microsoft.com/office/drawing/2014/main" id="{709EC14C-3E99-4FD2-A44E-6D76CD5C1292}"/>
              </a:ext>
            </a:extLst>
          </p:cNvPr>
          <p:cNvSpPr/>
          <p:nvPr/>
        </p:nvSpPr>
        <p:spPr>
          <a:xfrm>
            <a:off x="2560197" y="2895860"/>
            <a:ext cx="1147707" cy="536334"/>
          </a:xfrm>
          <a:prstGeom prst="rect">
            <a:avLst/>
          </a:prstGeom>
          <a:solidFill>
            <a:srgbClr val="EE9BAD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”Underliggande system inte tillgängligt, felsökning pågår…”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E4315E47-F34C-464A-B024-1FEF6E95C71A}"/>
              </a:ext>
            </a:extLst>
          </p:cNvPr>
          <p:cNvSpPr/>
          <p:nvPr/>
        </p:nvSpPr>
        <p:spPr>
          <a:xfrm>
            <a:off x="2579793" y="3698404"/>
            <a:ext cx="1147707" cy="60794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”…men möjlighet att </a:t>
            </a:r>
            <a:r>
              <a:rPr lang="sv-SE" sz="1000" b="1" dirty="0">
                <a:latin typeface="Tw Cen MT Condensed" panose="020B0606020104020203" pitchFamily="34" charset="0"/>
                <a:ea typeface="Verdana" panose="020B0604030504040204" pitchFamily="34" charset="0"/>
              </a:rPr>
              <a:t>skapa förskrivning </a:t>
            </a:r>
            <a:r>
              <a:rPr lang="sv-SE" sz="1000" dirty="0">
                <a:latin typeface="Tw Cen MT Condensed" panose="020B0606020104020203" pitchFamily="34" charset="0"/>
                <a:ea typeface="Verdana" panose="020B0604030504040204" pitchFamily="34" charset="0"/>
              </a:rPr>
              <a:t>för senare sändning finns”</a:t>
            </a:r>
          </a:p>
        </p:txBody>
      </p:sp>
      <p:pic>
        <p:nvPicPr>
          <p:cNvPr id="20" name="Bildobjekt 19">
            <a:extLst>
              <a:ext uri="{FF2B5EF4-FFF2-40B4-BE49-F238E27FC236}">
                <a16:creationId xmlns:a16="http://schemas.microsoft.com/office/drawing/2014/main" id="{193E9B12-D60D-43A4-8D5E-739966B309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0646" y="3548081"/>
            <a:ext cx="2267819" cy="1289396"/>
          </a:xfrm>
          <a:prstGeom prst="rect">
            <a:avLst/>
          </a:prstGeom>
        </p:spPr>
      </p:pic>
      <p:cxnSp>
        <p:nvCxnSpPr>
          <p:cNvPr id="21" name="Rak pilkoppling 20">
            <a:extLst>
              <a:ext uri="{FF2B5EF4-FFF2-40B4-BE49-F238E27FC236}">
                <a16:creationId xmlns:a16="http://schemas.microsoft.com/office/drawing/2014/main" id="{BF0CC857-2264-49A6-92B7-EECFE64AE930}"/>
              </a:ext>
            </a:extLst>
          </p:cNvPr>
          <p:cNvCxnSpPr>
            <a:cxnSpLocks/>
          </p:cNvCxnSpPr>
          <p:nvPr/>
        </p:nvCxnSpPr>
        <p:spPr>
          <a:xfrm>
            <a:off x="3118502" y="3508251"/>
            <a:ext cx="0" cy="174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Pratbubbla: böjd rad 21">
            <a:extLst>
              <a:ext uri="{FF2B5EF4-FFF2-40B4-BE49-F238E27FC236}">
                <a16:creationId xmlns:a16="http://schemas.microsoft.com/office/drawing/2014/main" id="{C4E47F24-A95D-41E6-B2D5-F3FA7F027234}"/>
              </a:ext>
            </a:extLst>
          </p:cNvPr>
          <p:cNvSpPr/>
          <p:nvPr/>
        </p:nvSpPr>
        <p:spPr>
          <a:xfrm>
            <a:off x="5942231" y="2528711"/>
            <a:ext cx="2351553" cy="736921"/>
          </a:xfrm>
          <a:prstGeom prst="borderCallout2">
            <a:avLst>
              <a:gd name="adj1" fmla="val 46327"/>
              <a:gd name="adj2" fmla="val -5110"/>
              <a:gd name="adj3" fmla="val 47407"/>
              <a:gd name="adj4" fmla="val -15654"/>
              <a:gd name="adj5" fmla="val 18214"/>
              <a:gd name="adj6" fmla="val -101632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1. Kommunicerad störning hos E-hälsomyndigheten vilket omöjliggör anrop enligt normalfallet - Reservlösning kan användas direkt utan försök till anrop mot Nationella läkemedelslistan </a:t>
            </a:r>
          </a:p>
        </p:txBody>
      </p:sp>
      <p:sp>
        <p:nvSpPr>
          <p:cNvPr id="25" name="Pratbubbla: böjd rad 24">
            <a:extLst>
              <a:ext uri="{FF2B5EF4-FFF2-40B4-BE49-F238E27FC236}">
                <a16:creationId xmlns:a16="http://schemas.microsoft.com/office/drawing/2014/main" id="{16494797-863B-4E5B-BA7A-F7843980232B}"/>
              </a:ext>
            </a:extLst>
          </p:cNvPr>
          <p:cNvSpPr/>
          <p:nvPr/>
        </p:nvSpPr>
        <p:spPr>
          <a:xfrm>
            <a:off x="6618436" y="3583281"/>
            <a:ext cx="2351553" cy="607948"/>
          </a:xfrm>
          <a:prstGeom prst="borderCallout2">
            <a:avLst>
              <a:gd name="adj1" fmla="val 46327"/>
              <a:gd name="adj2" fmla="val -5110"/>
              <a:gd name="adj3" fmla="val 43230"/>
              <a:gd name="adj4" fmla="val -14034"/>
              <a:gd name="adj5" fmla="val 59995"/>
              <a:gd name="adj6" fmla="val -39299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2. Förskrivning kan förberedas och läggas på kö för senare sändning via reservlösning</a:t>
            </a:r>
          </a:p>
        </p:txBody>
      </p:sp>
      <p:sp>
        <p:nvSpPr>
          <p:cNvPr id="26" name="Rektangel med rundade hörn 32">
            <a:extLst>
              <a:ext uri="{FF2B5EF4-FFF2-40B4-BE49-F238E27FC236}">
                <a16:creationId xmlns:a16="http://schemas.microsoft.com/office/drawing/2014/main" id="{67A0D9AF-426F-4D93-AAB8-E8DE9D08F3F1}"/>
              </a:ext>
            </a:extLst>
          </p:cNvPr>
          <p:cNvSpPr/>
          <p:nvPr/>
        </p:nvSpPr>
        <p:spPr>
          <a:xfrm>
            <a:off x="7794212" y="4837477"/>
            <a:ext cx="693662" cy="102006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8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27" name="Pratbubbla: böjd rad 26">
            <a:extLst>
              <a:ext uri="{FF2B5EF4-FFF2-40B4-BE49-F238E27FC236}">
                <a16:creationId xmlns:a16="http://schemas.microsoft.com/office/drawing/2014/main" id="{4145A2A2-B3ED-442A-A80A-19B3EBCE079D}"/>
              </a:ext>
            </a:extLst>
          </p:cNvPr>
          <p:cNvSpPr/>
          <p:nvPr/>
        </p:nvSpPr>
        <p:spPr>
          <a:xfrm>
            <a:off x="5824006" y="4346027"/>
            <a:ext cx="2167690" cy="405687"/>
          </a:xfrm>
          <a:prstGeom prst="borderCallout2">
            <a:avLst>
              <a:gd name="adj1" fmla="val 22905"/>
              <a:gd name="adj2" fmla="val 102133"/>
              <a:gd name="adj3" fmla="val 46031"/>
              <a:gd name="adj4" fmla="val 107015"/>
              <a:gd name="adj5" fmla="val 86575"/>
              <a:gd name="adj6" fmla="val 106903"/>
            </a:avLst>
          </a:prstGeom>
          <a:solidFill>
            <a:schemeClr val="bg1">
              <a:lumMod val="95000"/>
              <a:alpha val="1000"/>
            </a:schemeClr>
          </a:solidFill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När anrop väl sker - Giltigt (enligt utökad giltighetstid) SAML/</a:t>
            </a:r>
            <a:r>
              <a:rPr lang="sv-SE" sz="800" dirty="0" err="1">
                <a:latin typeface="Verdana" panose="020B0604030504040204" pitchFamily="34" charset="0"/>
                <a:ea typeface="Verdana" panose="020B0604030504040204" pitchFamily="34" charset="0"/>
              </a:rPr>
              <a:t>Oauth</a:t>
            </a:r>
            <a:r>
              <a:rPr lang="sv-SE" sz="800" dirty="0">
                <a:latin typeface="Verdana" panose="020B0604030504040204" pitchFamily="34" charset="0"/>
                <a:ea typeface="Verdana" panose="020B0604030504040204" pitchFamily="34" charset="0"/>
              </a:rPr>
              <a:t>-intyg.</a:t>
            </a:r>
          </a:p>
        </p:txBody>
      </p:sp>
    </p:spTree>
    <p:extLst>
      <p:ext uri="{BB962C8B-B14F-4D97-AF65-F5344CB8AC3E}">
        <p14:creationId xmlns:p14="http://schemas.microsoft.com/office/powerpoint/2010/main" val="213500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</a:t>
            </a:r>
          </a:p>
        </p:txBody>
      </p:sp>
    </p:spTree>
    <p:extLst>
      <p:ext uri="{BB962C8B-B14F-4D97-AF65-F5344CB8AC3E}">
        <p14:creationId xmlns:p14="http://schemas.microsoft.com/office/powerpoint/2010/main" val="27226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>
          <a:xfrm>
            <a:off x="755576" y="556981"/>
            <a:ext cx="7067549" cy="479182"/>
          </a:xfrm>
        </p:spPr>
        <p:txBody>
          <a:bodyPr/>
          <a:lstStyle/>
          <a:p>
            <a:r>
              <a:rPr lang="sv-SE" dirty="0"/>
              <a:t>Struktur i arbetet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>
          <a:xfrm>
            <a:off x="683568" y="1275606"/>
            <a:ext cx="6878215" cy="3294366"/>
          </a:xfrm>
        </p:spPr>
        <p:txBody>
          <a:bodyPr>
            <a:normAutofit lnSpcReduction="10000"/>
          </a:bodyPr>
          <a:lstStyle/>
          <a:p>
            <a:r>
              <a:rPr lang="sv-SE" dirty="0"/>
              <a:t>Extern validering inom NLL Spår 1</a:t>
            </a:r>
          </a:p>
          <a:p>
            <a:pPr lvl="1"/>
            <a:r>
              <a:rPr lang="sv-SE" sz="1600" dirty="0"/>
              <a:t>Förankring och kvalitetssäkring kring "Normalfall" och "Störning/avvikelse-hantering" hanteras inom Spår 1 som en del av Extern validering av FHIR</a:t>
            </a:r>
          </a:p>
          <a:p>
            <a:r>
              <a:rPr lang="sv-SE" dirty="0"/>
              <a:t>Ny samverkan NLL Reservlösning</a:t>
            </a:r>
          </a:p>
          <a:p>
            <a:pPr lvl="1"/>
            <a:r>
              <a:rPr lang="sv-SE" sz="1700" dirty="0"/>
              <a:t>Syfte: att samla in verksamhetsbehov</a:t>
            </a:r>
            <a:br>
              <a:rPr lang="sv-SE" sz="1700" dirty="0"/>
            </a:br>
            <a:r>
              <a:rPr lang="sv-SE" sz="1700" dirty="0"/>
              <a:t>och krav samt att verifiera </a:t>
            </a:r>
            <a:br>
              <a:rPr lang="sv-SE" sz="1700" dirty="0"/>
            </a:br>
            <a:r>
              <a:rPr lang="sv-SE" sz="1700" dirty="0"/>
              <a:t>lösningsförslag kopplat till </a:t>
            </a:r>
            <a:br>
              <a:rPr lang="sv-SE" sz="1700" dirty="0"/>
            </a:br>
            <a:r>
              <a:rPr lang="sv-SE" sz="1700" dirty="0"/>
              <a:t>E-hälsomyndighetens arbete kring</a:t>
            </a:r>
            <a:br>
              <a:rPr lang="sv-SE" sz="1700" dirty="0"/>
            </a:br>
            <a:r>
              <a:rPr lang="sv-SE" sz="1700" dirty="0"/>
              <a:t>framtagande av så kallad "reservlösning”</a:t>
            </a:r>
            <a:br>
              <a:rPr lang="sv-SE" sz="1700" dirty="0"/>
            </a:br>
            <a:r>
              <a:rPr lang="sv-SE" sz="1700" dirty="0"/>
              <a:t>för Nationella läkemedelslistan.</a:t>
            </a:r>
          </a:p>
          <a:p>
            <a:pPr lvl="1"/>
            <a:endParaRPr lang="sv-S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B5FE298-376A-42D7-9E88-F7BA589B7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83718"/>
            <a:ext cx="4181686" cy="259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020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Inledande bilder</a:t>
            </a:r>
          </a:p>
        </p:txBody>
      </p:sp>
    </p:spTree>
    <p:extLst>
      <p:ext uri="{BB962C8B-B14F-4D97-AF65-F5344CB8AC3E}">
        <p14:creationId xmlns:p14="http://schemas.microsoft.com/office/powerpoint/2010/main" val="359991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21420A4-7031-4F41-AEA4-A3F2E808C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238" y="0"/>
            <a:ext cx="6611937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24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804F11-E77E-44DA-B1F9-AC867BB91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7670302" cy="479182"/>
          </a:xfrm>
        </p:spPr>
        <p:txBody>
          <a:bodyPr/>
          <a:lstStyle/>
          <a:p>
            <a:r>
              <a:rPr lang="sv-SE" dirty="0"/>
              <a:t>API-Integration / säkerhetslösning</a:t>
            </a:r>
          </a:p>
        </p:txBody>
      </p:sp>
      <p:sp>
        <p:nvSpPr>
          <p:cNvPr id="4" name="Rektangel med rundade hörn 112">
            <a:extLst>
              <a:ext uri="{FF2B5EF4-FFF2-40B4-BE49-F238E27FC236}">
                <a16:creationId xmlns:a16="http://schemas.microsoft.com/office/drawing/2014/main" id="{3FC3E626-6808-4E26-A35C-83EBCD4D14FF}"/>
              </a:ext>
            </a:extLst>
          </p:cNvPr>
          <p:cNvSpPr/>
          <p:nvPr/>
        </p:nvSpPr>
        <p:spPr>
          <a:xfrm>
            <a:off x="1403648" y="2571750"/>
            <a:ext cx="1442148" cy="1100272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050" dirty="0" err="1">
                <a:solidFill>
                  <a:schemeClr val="bg1">
                    <a:lumMod val="50000"/>
                  </a:schemeClr>
                </a:solidFill>
              </a:rPr>
              <a:t>Sambi</a:t>
            </a:r>
            <a:endParaRPr lang="sv-SE" sz="13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5EEACE14-FB25-4182-B090-35CACAA2E216}"/>
              </a:ext>
            </a:extLst>
          </p:cNvPr>
          <p:cNvSpPr/>
          <p:nvPr/>
        </p:nvSpPr>
        <p:spPr>
          <a:xfrm>
            <a:off x="1403648" y="3736266"/>
            <a:ext cx="5600610" cy="12049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050" dirty="0">
                <a:solidFill>
                  <a:schemeClr val="tx1"/>
                </a:solidFill>
              </a:rPr>
              <a:t>E-hälsomyndigheten</a:t>
            </a:r>
            <a:endParaRPr lang="sv-SE" sz="1350" dirty="0">
              <a:solidFill>
                <a:schemeClr val="tx1"/>
              </a:solidFill>
            </a:endParaRPr>
          </a:p>
        </p:txBody>
      </p:sp>
      <p:sp>
        <p:nvSpPr>
          <p:cNvPr id="6" name="Moln 5">
            <a:extLst>
              <a:ext uri="{FF2B5EF4-FFF2-40B4-BE49-F238E27FC236}">
                <a16:creationId xmlns:a16="http://schemas.microsoft.com/office/drawing/2014/main" id="{5C6893A3-B0A7-45BC-AADA-D7339F349907}"/>
              </a:ext>
            </a:extLst>
          </p:cNvPr>
          <p:cNvSpPr/>
          <p:nvPr/>
        </p:nvSpPr>
        <p:spPr>
          <a:xfrm>
            <a:off x="3871911" y="2682709"/>
            <a:ext cx="2016223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7D677D41-F5DB-4947-AE43-FD7F1B5E7E04}"/>
              </a:ext>
            </a:extLst>
          </p:cNvPr>
          <p:cNvSpPr/>
          <p:nvPr/>
        </p:nvSpPr>
        <p:spPr>
          <a:xfrm>
            <a:off x="4115495" y="3878526"/>
            <a:ext cx="1206027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WSP/FHIR</a:t>
            </a:r>
          </a:p>
        </p:txBody>
      </p:sp>
      <p:grpSp>
        <p:nvGrpSpPr>
          <p:cNvPr id="8" name="Grupp 7">
            <a:extLst>
              <a:ext uri="{FF2B5EF4-FFF2-40B4-BE49-F238E27FC236}">
                <a16:creationId xmlns:a16="http://schemas.microsoft.com/office/drawing/2014/main" id="{E23EC0CD-8381-4C6A-87B9-D48D8D85A38C}"/>
              </a:ext>
            </a:extLst>
          </p:cNvPr>
          <p:cNvGrpSpPr/>
          <p:nvPr/>
        </p:nvGrpSpPr>
        <p:grpSpPr>
          <a:xfrm>
            <a:off x="1403648" y="1275417"/>
            <a:ext cx="5600610" cy="1226280"/>
            <a:chOff x="467544" y="1425374"/>
            <a:chExt cx="6336704" cy="1635040"/>
          </a:xfrm>
        </p:grpSpPr>
        <p:sp>
          <p:nvSpPr>
            <p:cNvPr id="9" name="Rektangel med rundade hörn 113">
              <a:extLst>
                <a:ext uri="{FF2B5EF4-FFF2-40B4-BE49-F238E27FC236}">
                  <a16:creationId xmlns:a16="http://schemas.microsoft.com/office/drawing/2014/main" id="{BA120CE0-639A-48D0-8265-B9CE933726AE}"/>
                </a:ext>
              </a:extLst>
            </p:cNvPr>
            <p:cNvSpPr/>
            <p:nvPr/>
          </p:nvSpPr>
          <p:spPr>
            <a:xfrm>
              <a:off x="467544" y="1461061"/>
              <a:ext cx="6336704" cy="1599353"/>
            </a:xfrm>
            <a:prstGeom prst="round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sv-SE" sz="1350" dirty="0"/>
                <a:t>Aktörssystem</a:t>
              </a:r>
            </a:p>
          </p:txBody>
        </p:sp>
        <p:cxnSp>
          <p:nvCxnSpPr>
            <p:cNvPr id="10" name="Rak pil 59">
              <a:extLst>
                <a:ext uri="{FF2B5EF4-FFF2-40B4-BE49-F238E27FC236}">
                  <a16:creationId xmlns:a16="http://schemas.microsoft.com/office/drawing/2014/main" id="{FFAAA898-5F60-481D-87A0-B728949AB99F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 flipH="1" flipV="1">
              <a:off x="4754167" y="1735209"/>
              <a:ext cx="1038340" cy="878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1" name="Picture 162" descr="MCj04241600000[1]">
              <a:extLst>
                <a:ext uri="{FF2B5EF4-FFF2-40B4-BE49-F238E27FC236}">
                  <a16:creationId xmlns:a16="http://schemas.microsoft.com/office/drawing/2014/main" id="{0E79E96E-D8A4-4E8B-9EA0-A5B82C385C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6988" y="1425374"/>
              <a:ext cx="459838" cy="753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ktangel med rundade hörn 9">
              <a:extLst>
                <a:ext uri="{FF2B5EF4-FFF2-40B4-BE49-F238E27FC236}">
                  <a16:creationId xmlns:a16="http://schemas.microsoft.com/office/drawing/2014/main" id="{042C7DCE-4261-49A4-8545-5FE49F4506C8}"/>
                </a:ext>
              </a:extLst>
            </p:cNvPr>
            <p:cNvSpPr/>
            <p:nvPr/>
          </p:nvSpPr>
          <p:spPr bwMode="auto">
            <a:xfrm>
              <a:off x="3539474" y="2204864"/>
              <a:ext cx="1364536" cy="576976"/>
            </a:xfrm>
            <a:prstGeom prst="round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1200" dirty="0">
                  <a:solidFill>
                    <a:schemeClr val="bg1"/>
                  </a:solidFill>
                  <a:latin typeface="Calibri" pitchFamily="34" charset="0"/>
                  <a:cs typeface="Calibri"/>
                </a:rPr>
                <a:t>Aktörssystem</a:t>
              </a:r>
              <a:endParaRPr lang="sv-SE" sz="12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3" name="Rektangel med rundade hörn 14">
              <a:extLst>
                <a:ext uri="{FF2B5EF4-FFF2-40B4-BE49-F238E27FC236}">
                  <a16:creationId xmlns:a16="http://schemas.microsoft.com/office/drawing/2014/main" id="{C7D6FB69-8689-4847-956C-613CA6B24C91}"/>
                </a:ext>
              </a:extLst>
            </p:cNvPr>
            <p:cNvSpPr/>
            <p:nvPr/>
          </p:nvSpPr>
          <p:spPr bwMode="auto">
            <a:xfrm>
              <a:off x="3681993" y="1558661"/>
              <a:ext cx="1072175" cy="353096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1200" dirty="0">
                  <a:solidFill>
                    <a:srgbClr val="382819"/>
                  </a:solidFill>
                  <a:latin typeface="Calibri" pitchFamily="34" charset="0"/>
                  <a:cs typeface="Calibri"/>
                </a:rPr>
                <a:t>Klient</a:t>
              </a:r>
              <a:endParaRPr lang="sv-SE" sz="1200" dirty="0">
                <a:solidFill>
                  <a:srgbClr val="382819"/>
                </a:solidFill>
                <a:latin typeface="Calibri" pitchFamily="34" charset="0"/>
              </a:endParaRPr>
            </a:p>
          </p:txBody>
        </p:sp>
        <p:cxnSp>
          <p:nvCxnSpPr>
            <p:cNvPr id="14" name="Rak pil 59">
              <a:extLst>
                <a:ext uri="{FF2B5EF4-FFF2-40B4-BE49-F238E27FC236}">
                  <a16:creationId xmlns:a16="http://schemas.microsoft.com/office/drawing/2014/main" id="{C995AFE3-C4B9-497E-BAE4-CA2029CA9458}"/>
                </a:ext>
              </a:extLst>
            </p:cNvPr>
            <p:cNvCxnSpPr>
              <a:cxnSpLocks/>
              <a:stCxn id="13" idx="2"/>
              <a:endCxn id="12" idx="0"/>
            </p:cNvCxnSpPr>
            <p:nvPr/>
          </p:nvCxnSpPr>
          <p:spPr>
            <a:xfrm>
              <a:off x="4218081" y="1911757"/>
              <a:ext cx="3662" cy="29310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5" name="Rak pil 5">
            <a:extLst>
              <a:ext uri="{FF2B5EF4-FFF2-40B4-BE49-F238E27FC236}">
                <a16:creationId xmlns:a16="http://schemas.microsoft.com/office/drawing/2014/main" id="{6779876D-92DA-4BC1-BEAD-BB1F3774EF60}"/>
              </a:ext>
            </a:extLst>
          </p:cNvPr>
          <p:cNvCxnSpPr>
            <a:stCxn id="12" idx="2"/>
            <a:endCxn id="7" idx="0"/>
          </p:cNvCxnSpPr>
          <p:nvPr/>
        </p:nvCxnSpPr>
        <p:spPr>
          <a:xfrm flipH="1">
            <a:off x="4718509" y="2292766"/>
            <a:ext cx="3237" cy="15857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6" name="Grupp 15">
            <a:extLst>
              <a:ext uri="{FF2B5EF4-FFF2-40B4-BE49-F238E27FC236}">
                <a16:creationId xmlns:a16="http://schemas.microsoft.com/office/drawing/2014/main" id="{45608C98-D498-4A7B-97FD-3E0226405152}"/>
              </a:ext>
            </a:extLst>
          </p:cNvPr>
          <p:cNvGrpSpPr/>
          <p:nvPr/>
        </p:nvGrpSpPr>
        <p:grpSpPr>
          <a:xfrm>
            <a:off x="5006036" y="1632453"/>
            <a:ext cx="2138141" cy="2656297"/>
            <a:chOff x="5508104" y="2028241"/>
            <a:chExt cx="2850853" cy="3541729"/>
          </a:xfrm>
        </p:grpSpPr>
        <p:grpSp>
          <p:nvGrpSpPr>
            <p:cNvPr id="17" name="Grupp 16">
              <a:extLst>
                <a:ext uri="{FF2B5EF4-FFF2-40B4-BE49-F238E27FC236}">
                  <a16:creationId xmlns:a16="http://schemas.microsoft.com/office/drawing/2014/main" id="{3AFDB010-EFF9-4D22-99C2-1527C5C29566}"/>
                </a:ext>
              </a:extLst>
            </p:cNvPr>
            <p:cNvGrpSpPr/>
            <p:nvPr/>
          </p:nvGrpSpPr>
          <p:grpSpPr>
            <a:xfrm>
              <a:off x="5508104" y="2465669"/>
              <a:ext cx="858831" cy="584663"/>
              <a:chOff x="3999008" y="2947732"/>
              <a:chExt cx="858831" cy="584663"/>
            </a:xfrm>
          </p:grpSpPr>
          <p:pic>
            <p:nvPicPr>
              <p:cNvPr id="25" name="Picture 162" descr="MCj04241600000[1]">
                <a:extLst>
                  <a:ext uri="{FF2B5EF4-FFF2-40B4-BE49-F238E27FC236}">
                    <a16:creationId xmlns:a16="http://schemas.microsoft.com/office/drawing/2014/main" id="{540FC098-AF1E-4CF6-A20A-83E2FA2541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8738" y="2947732"/>
                <a:ext cx="334990" cy="549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ektangel med rundade hörn 32">
                <a:extLst>
                  <a:ext uri="{FF2B5EF4-FFF2-40B4-BE49-F238E27FC236}">
                    <a16:creationId xmlns:a16="http://schemas.microsoft.com/office/drawing/2014/main" id="{E1DFEFA4-12AC-42F1-BAAE-83FE0316B359}"/>
                  </a:ext>
                </a:extLst>
              </p:cNvPr>
              <p:cNvSpPr/>
              <p:nvPr/>
            </p:nvSpPr>
            <p:spPr>
              <a:xfrm>
                <a:off x="3999008" y="3296195"/>
                <a:ext cx="858831" cy="236200"/>
              </a:xfrm>
              <a:prstGeom prst="roundRect">
                <a:avLst/>
              </a:prstGeom>
              <a:solidFill>
                <a:srgbClr val="92D05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SAML-Intyg</a:t>
                </a:r>
              </a:p>
            </p:txBody>
          </p:sp>
        </p:grpSp>
        <p:sp>
          <p:nvSpPr>
            <p:cNvPr id="18" name="Ned 92">
              <a:extLst>
                <a:ext uri="{FF2B5EF4-FFF2-40B4-BE49-F238E27FC236}">
                  <a16:creationId xmlns:a16="http://schemas.microsoft.com/office/drawing/2014/main" id="{FA715CEA-5017-4E55-BC81-3E6911EF60AB}"/>
                </a:ext>
              </a:extLst>
            </p:cNvPr>
            <p:cNvSpPr/>
            <p:nvPr/>
          </p:nvSpPr>
          <p:spPr>
            <a:xfrm>
              <a:off x="6205093" y="3222002"/>
              <a:ext cx="352199" cy="1444132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  <p:grpSp>
          <p:nvGrpSpPr>
            <p:cNvPr id="19" name="Grupp 18">
              <a:extLst>
                <a:ext uri="{FF2B5EF4-FFF2-40B4-BE49-F238E27FC236}">
                  <a16:creationId xmlns:a16="http://schemas.microsoft.com/office/drawing/2014/main" id="{2AD0B14B-6E4B-41CA-BECB-D3FDBDA97B1F}"/>
                </a:ext>
              </a:extLst>
            </p:cNvPr>
            <p:cNvGrpSpPr/>
            <p:nvPr/>
          </p:nvGrpSpPr>
          <p:grpSpPr>
            <a:xfrm>
              <a:off x="5517308" y="4585197"/>
              <a:ext cx="858831" cy="584663"/>
              <a:chOff x="4000787" y="4059936"/>
              <a:chExt cx="858831" cy="584663"/>
            </a:xfrm>
          </p:grpSpPr>
          <p:pic>
            <p:nvPicPr>
              <p:cNvPr id="23" name="Picture 162" descr="MCj04241600000[1]">
                <a:extLst>
                  <a:ext uri="{FF2B5EF4-FFF2-40B4-BE49-F238E27FC236}">
                    <a16:creationId xmlns:a16="http://schemas.microsoft.com/office/drawing/2014/main" id="{D837D0E5-3065-4879-AC90-BCA34F76C4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80517" y="4059936"/>
                <a:ext cx="334990" cy="549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Rektangel med rundade hörn 34">
                <a:extLst>
                  <a:ext uri="{FF2B5EF4-FFF2-40B4-BE49-F238E27FC236}">
                    <a16:creationId xmlns:a16="http://schemas.microsoft.com/office/drawing/2014/main" id="{A5F1B522-E33B-41A5-A321-9A217A42A885}"/>
                  </a:ext>
                </a:extLst>
              </p:cNvPr>
              <p:cNvSpPr/>
              <p:nvPr/>
            </p:nvSpPr>
            <p:spPr>
              <a:xfrm>
                <a:off x="4000787" y="4408399"/>
                <a:ext cx="858831" cy="236200"/>
              </a:xfrm>
              <a:prstGeom prst="roundRect">
                <a:avLst/>
              </a:prstGeom>
              <a:solidFill>
                <a:srgbClr val="92D05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SAML-Intyg</a:t>
                </a:r>
              </a:p>
            </p:txBody>
          </p:sp>
        </p:grpSp>
        <p:sp>
          <p:nvSpPr>
            <p:cNvPr id="20" name="textruta 19">
              <a:extLst>
                <a:ext uri="{FF2B5EF4-FFF2-40B4-BE49-F238E27FC236}">
                  <a16:creationId xmlns:a16="http://schemas.microsoft.com/office/drawing/2014/main" id="{DAFCB092-EF6C-445B-8D8B-DF848E3F30AB}"/>
                </a:ext>
              </a:extLst>
            </p:cNvPr>
            <p:cNvSpPr txBox="1"/>
            <p:nvPr/>
          </p:nvSpPr>
          <p:spPr>
            <a:xfrm>
              <a:off x="6612069" y="3744013"/>
              <a:ext cx="1746888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350" dirty="0"/>
                <a:t>Anrop &amp; </a:t>
              </a:r>
            </a:p>
            <a:p>
              <a:r>
                <a:rPr lang="sv-SE" sz="1350" dirty="0"/>
                <a:t>Intygspropagering</a:t>
              </a:r>
            </a:p>
          </p:txBody>
        </p:sp>
        <p:sp>
          <p:nvSpPr>
            <p:cNvPr id="21" name="textruta 20">
              <a:extLst>
                <a:ext uri="{FF2B5EF4-FFF2-40B4-BE49-F238E27FC236}">
                  <a16:creationId xmlns:a16="http://schemas.microsoft.com/office/drawing/2014/main" id="{164161B9-BF4D-4F9C-A912-9B0CDCBC967E}"/>
                </a:ext>
              </a:extLst>
            </p:cNvPr>
            <p:cNvSpPr txBox="1"/>
            <p:nvPr/>
          </p:nvSpPr>
          <p:spPr>
            <a:xfrm>
              <a:off x="6132028" y="5169861"/>
              <a:ext cx="104840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350" dirty="0"/>
                <a:t> Passiv SP</a:t>
              </a:r>
            </a:p>
          </p:txBody>
        </p:sp>
        <p:sp>
          <p:nvSpPr>
            <p:cNvPr id="22" name="textruta 21">
              <a:extLst>
                <a:ext uri="{FF2B5EF4-FFF2-40B4-BE49-F238E27FC236}">
                  <a16:creationId xmlns:a16="http://schemas.microsoft.com/office/drawing/2014/main" id="{CF8ABFE6-08E0-4E32-B084-DD2FD59950FF}"/>
                </a:ext>
              </a:extLst>
            </p:cNvPr>
            <p:cNvSpPr txBox="1"/>
            <p:nvPr/>
          </p:nvSpPr>
          <p:spPr>
            <a:xfrm>
              <a:off x="6129938" y="2028241"/>
              <a:ext cx="964366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350" dirty="0"/>
                <a:t>Aktiv SP</a:t>
              </a:r>
            </a:p>
          </p:txBody>
        </p:sp>
      </p:grpSp>
      <p:sp>
        <p:nvSpPr>
          <p:cNvPr id="27" name="textruta 26">
            <a:extLst>
              <a:ext uri="{FF2B5EF4-FFF2-40B4-BE49-F238E27FC236}">
                <a16:creationId xmlns:a16="http://schemas.microsoft.com/office/drawing/2014/main" id="{C76856CA-762F-4CD3-8A29-A0E126992F2A}"/>
              </a:ext>
            </a:extLst>
          </p:cNvPr>
          <p:cNvSpPr txBox="1"/>
          <p:nvPr/>
        </p:nvSpPr>
        <p:spPr>
          <a:xfrm>
            <a:off x="2950684" y="2914880"/>
            <a:ext cx="826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Mutual TLS</a:t>
            </a:r>
          </a:p>
        </p:txBody>
      </p:sp>
      <p:sp>
        <p:nvSpPr>
          <p:cNvPr id="28" name="Rektangel med rundade hörn 164">
            <a:extLst>
              <a:ext uri="{FF2B5EF4-FFF2-40B4-BE49-F238E27FC236}">
                <a16:creationId xmlns:a16="http://schemas.microsoft.com/office/drawing/2014/main" id="{1277FCB4-4DAD-4E93-B17C-800E87B41C37}"/>
              </a:ext>
            </a:extLst>
          </p:cNvPr>
          <p:cNvSpPr/>
          <p:nvPr/>
        </p:nvSpPr>
        <p:spPr>
          <a:xfrm>
            <a:off x="4114489" y="4502450"/>
            <a:ext cx="1206027" cy="3405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Bastjänst</a:t>
            </a:r>
          </a:p>
        </p:txBody>
      </p:sp>
      <p:cxnSp>
        <p:nvCxnSpPr>
          <p:cNvPr id="29" name="Rak pil 165">
            <a:extLst>
              <a:ext uri="{FF2B5EF4-FFF2-40B4-BE49-F238E27FC236}">
                <a16:creationId xmlns:a16="http://schemas.microsoft.com/office/drawing/2014/main" id="{97479913-054C-41D2-A27F-B21D51CA73CB}"/>
              </a:ext>
            </a:extLst>
          </p:cNvPr>
          <p:cNvCxnSpPr>
            <a:cxnSpLocks/>
            <a:stCxn id="7" idx="2"/>
            <a:endCxn id="28" idx="0"/>
          </p:cNvCxnSpPr>
          <p:nvPr/>
        </p:nvCxnSpPr>
        <p:spPr>
          <a:xfrm flipH="1">
            <a:off x="4717503" y="4249196"/>
            <a:ext cx="1006" cy="2532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0" name="Grupp 29">
            <a:extLst>
              <a:ext uri="{FF2B5EF4-FFF2-40B4-BE49-F238E27FC236}">
                <a16:creationId xmlns:a16="http://schemas.microsoft.com/office/drawing/2014/main" id="{065DBCC9-50FD-4FEA-AA24-5299812D9C4E}"/>
              </a:ext>
            </a:extLst>
          </p:cNvPr>
          <p:cNvGrpSpPr/>
          <p:nvPr/>
        </p:nvGrpSpPr>
        <p:grpSpPr>
          <a:xfrm>
            <a:off x="1681040" y="2892472"/>
            <a:ext cx="2434457" cy="1171390"/>
            <a:chOff x="1074775" y="3708266"/>
            <a:chExt cx="3245942" cy="1561853"/>
          </a:xfrm>
        </p:grpSpPr>
        <p:sp>
          <p:nvSpPr>
            <p:cNvPr id="31" name="Ellips 30">
              <a:extLst>
                <a:ext uri="{FF2B5EF4-FFF2-40B4-BE49-F238E27FC236}">
                  <a16:creationId xmlns:a16="http://schemas.microsoft.com/office/drawing/2014/main" id="{C9043F22-35D7-447C-9177-C4889B0361F8}"/>
                </a:ext>
              </a:extLst>
            </p:cNvPr>
            <p:cNvSpPr/>
            <p:nvPr/>
          </p:nvSpPr>
          <p:spPr bwMode="auto">
            <a:xfrm>
              <a:off x="1074775" y="3708266"/>
              <a:ext cx="1183153" cy="608976"/>
            </a:xfrm>
            <a:prstGeom prst="ellipse">
              <a:avLst/>
            </a:prstGeom>
            <a:solidFill>
              <a:srgbClr val="92D050"/>
            </a:solidFill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35100" rIns="67500" bIns="351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 defTabSz="717947"/>
              <a:r>
                <a:rPr lang="sv-SE" sz="825" dirty="0">
                  <a:solidFill>
                    <a:srgbClr val="382819"/>
                  </a:solidFill>
                </a:rPr>
                <a:t>Metadata</a:t>
              </a:r>
            </a:p>
            <a:p>
              <a:pPr algn="ctr" defTabSz="717947"/>
              <a:r>
                <a:rPr lang="sv-SE" sz="825" dirty="0" err="1">
                  <a:solidFill>
                    <a:srgbClr val="382819"/>
                  </a:solidFill>
                </a:rPr>
                <a:t>Sambi</a:t>
              </a:r>
              <a:endParaRPr lang="sv-SE" sz="825" dirty="0">
                <a:solidFill>
                  <a:srgbClr val="382819"/>
                </a:solidFill>
              </a:endParaRPr>
            </a:p>
          </p:txBody>
        </p:sp>
        <p:cxnSp>
          <p:nvCxnSpPr>
            <p:cNvPr id="32" name="Rak pil 37">
              <a:extLst>
                <a:ext uri="{FF2B5EF4-FFF2-40B4-BE49-F238E27FC236}">
                  <a16:creationId xmlns:a16="http://schemas.microsoft.com/office/drawing/2014/main" id="{8AB4B9F0-212D-4D4E-90D2-09B006C6F3A6}"/>
                </a:ext>
              </a:extLst>
            </p:cNvPr>
            <p:cNvCxnSpPr>
              <a:endCxn id="31" idx="6"/>
            </p:cNvCxnSpPr>
            <p:nvPr/>
          </p:nvCxnSpPr>
          <p:spPr>
            <a:xfrm flipH="1" flipV="1">
              <a:off x="2257928" y="4012754"/>
              <a:ext cx="2062789" cy="1257365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Ned 38">
              <a:extLst>
                <a:ext uri="{FF2B5EF4-FFF2-40B4-BE49-F238E27FC236}">
                  <a16:creationId xmlns:a16="http://schemas.microsoft.com/office/drawing/2014/main" id="{261C6DC1-583A-4745-803F-14598450FA51}"/>
                </a:ext>
              </a:extLst>
            </p:cNvPr>
            <p:cNvSpPr/>
            <p:nvPr/>
          </p:nvSpPr>
          <p:spPr>
            <a:xfrm>
              <a:off x="2937123" y="3892205"/>
              <a:ext cx="352199" cy="1336995"/>
            </a:xfrm>
            <a:prstGeom prst="downArrow">
              <a:avLst>
                <a:gd name="adj1" fmla="val 50000"/>
                <a:gd name="adj2" fmla="val 48003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  <a:scene3d>
              <a:camera prst="orthographicFront">
                <a:rot lat="0" lon="0" rev="14400000"/>
              </a:camera>
              <a:lightRig rig="threePt" dir="t"/>
            </a:scene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</p:grpSp>
      <p:sp>
        <p:nvSpPr>
          <p:cNvPr id="34" name="textruta 33">
            <a:extLst>
              <a:ext uri="{FF2B5EF4-FFF2-40B4-BE49-F238E27FC236}">
                <a16:creationId xmlns:a16="http://schemas.microsoft.com/office/drawing/2014/main" id="{87681AB7-C1EA-4D73-A3E4-4027CD4A0511}"/>
              </a:ext>
            </a:extLst>
          </p:cNvPr>
          <p:cNvSpPr txBox="1"/>
          <p:nvPr/>
        </p:nvSpPr>
        <p:spPr>
          <a:xfrm>
            <a:off x="2154219" y="3461511"/>
            <a:ext cx="1029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Validering av SAML-intyg</a:t>
            </a:r>
          </a:p>
        </p:txBody>
      </p:sp>
      <p:grpSp>
        <p:nvGrpSpPr>
          <p:cNvPr id="35" name="Grupp 34">
            <a:extLst>
              <a:ext uri="{FF2B5EF4-FFF2-40B4-BE49-F238E27FC236}">
                <a16:creationId xmlns:a16="http://schemas.microsoft.com/office/drawing/2014/main" id="{C0DAB0B4-BEBF-4FB4-89B1-7EDCAC40F60E}"/>
              </a:ext>
            </a:extLst>
          </p:cNvPr>
          <p:cNvGrpSpPr/>
          <p:nvPr/>
        </p:nvGrpSpPr>
        <p:grpSpPr>
          <a:xfrm>
            <a:off x="3796670" y="1974077"/>
            <a:ext cx="666599" cy="2014591"/>
            <a:chOff x="3895616" y="2483739"/>
            <a:chExt cx="888798" cy="2686121"/>
          </a:xfrm>
        </p:grpSpPr>
        <p:grpSp>
          <p:nvGrpSpPr>
            <p:cNvPr id="36" name="Grupp 35">
              <a:extLst>
                <a:ext uri="{FF2B5EF4-FFF2-40B4-BE49-F238E27FC236}">
                  <a16:creationId xmlns:a16="http://schemas.microsoft.com/office/drawing/2014/main" id="{818A6E80-E0D8-48DE-ABD8-BF16DC82B93B}"/>
                </a:ext>
              </a:extLst>
            </p:cNvPr>
            <p:cNvGrpSpPr/>
            <p:nvPr/>
          </p:nvGrpSpPr>
          <p:grpSpPr>
            <a:xfrm>
              <a:off x="3925583" y="2483739"/>
              <a:ext cx="858831" cy="566593"/>
              <a:chOff x="4046706" y="2552182"/>
              <a:chExt cx="858831" cy="566593"/>
            </a:xfrm>
          </p:grpSpPr>
          <p:pic>
            <p:nvPicPr>
              <p:cNvPr id="41" name="Picture 2" descr="C:\Users\sandbjoa\AppData\Local\Microsoft\Windows\Temporary Internet Files\Content.IE5\5J1KMMNF\ericlemerdy-Server-1[1].png">
                <a:extLst>
                  <a:ext uri="{FF2B5EF4-FFF2-40B4-BE49-F238E27FC236}">
                    <a16:creationId xmlns:a16="http://schemas.microsoft.com/office/drawing/2014/main" id="{14521E60-92BE-4D34-8D5A-A196CA6B62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4354" y="2552182"/>
                <a:ext cx="263539" cy="406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" name="Rektangel med rundade hörn 137">
                <a:extLst>
                  <a:ext uri="{FF2B5EF4-FFF2-40B4-BE49-F238E27FC236}">
                    <a16:creationId xmlns:a16="http://schemas.microsoft.com/office/drawing/2014/main" id="{67980163-6C06-4EBF-95CA-A997857F0F00}"/>
                  </a:ext>
                </a:extLst>
              </p:cNvPr>
              <p:cNvSpPr/>
              <p:nvPr/>
            </p:nvSpPr>
            <p:spPr>
              <a:xfrm>
                <a:off x="4046706" y="2882575"/>
                <a:ext cx="858831" cy="236200"/>
              </a:xfrm>
              <a:prstGeom prst="roundRect">
                <a:avLst/>
              </a:prstGeom>
              <a:solidFill>
                <a:srgbClr val="FFFF0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Certifikat</a:t>
                </a:r>
              </a:p>
            </p:txBody>
          </p:sp>
        </p:grpSp>
        <p:grpSp>
          <p:nvGrpSpPr>
            <p:cNvPr id="37" name="Grupp 36">
              <a:extLst>
                <a:ext uri="{FF2B5EF4-FFF2-40B4-BE49-F238E27FC236}">
                  <a16:creationId xmlns:a16="http://schemas.microsoft.com/office/drawing/2014/main" id="{96EBC0ED-7D04-4A76-AC67-BC0B077C816A}"/>
                </a:ext>
              </a:extLst>
            </p:cNvPr>
            <p:cNvGrpSpPr/>
            <p:nvPr/>
          </p:nvGrpSpPr>
          <p:grpSpPr>
            <a:xfrm>
              <a:off x="3895616" y="4603267"/>
              <a:ext cx="858831" cy="566593"/>
              <a:chOff x="4046706" y="2552182"/>
              <a:chExt cx="858831" cy="566593"/>
            </a:xfrm>
          </p:grpSpPr>
          <p:pic>
            <p:nvPicPr>
              <p:cNvPr id="39" name="Picture 2" descr="C:\Users\sandbjoa\AppData\Local\Microsoft\Windows\Temporary Internet Files\Content.IE5\5J1KMMNF\ericlemerdy-Server-1[1].png">
                <a:extLst>
                  <a:ext uri="{FF2B5EF4-FFF2-40B4-BE49-F238E27FC236}">
                    <a16:creationId xmlns:a16="http://schemas.microsoft.com/office/drawing/2014/main" id="{5D3D16D1-5C73-40EB-8EF3-06B76019B4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4354" y="2552182"/>
                <a:ext cx="263539" cy="4062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" name="Rektangel med rundade hörn 151">
                <a:extLst>
                  <a:ext uri="{FF2B5EF4-FFF2-40B4-BE49-F238E27FC236}">
                    <a16:creationId xmlns:a16="http://schemas.microsoft.com/office/drawing/2014/main" id="{65BF65BC-E70C-46FD-BB2F-F97D91443CEE}"/>
                  </a:ext>
                </a:extLst>
              </p:cNvPr>
              <p:cNvSpPr/>
              <p:nvPr/>
            </p:nvSpPr>
            <p:spPr>
              <a:xfrm>
                <a:off x="4046706" y="2882575"/>
                <a:ext cx="858831" cy="236200"/>
              </a:xfrm>
              <a:prstGeom prst="roundRect">
                <a:avLst/>
              </a:prstGeom>
              <a:solidFill>
                <a:srgbClr val="FFFF00"/>
              </a:solidFill>
              <a:ln cap="sq">
                <a:miter lim="800000"/>
                <a:tailEnd type="triangle" w="lg" len="lg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" rIns="27000" anchor="ctr"/>
              <a:lstStyle/>
              <a:p>
                <a:pPr algn="ctr" defTabSz="6858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sv-SE" sz="900" dirty="0">
                    <a:solidFill>
                      <a:srgbClr val="382819"/>
                    </a:solidFill>
                    <a:latin typeface="Calibri" pitchFamily="34" charset="0"/>
                    <a:ea typeface="ＭＳ Ｐゴシック" pitchFamily="-112" charset="-128"/>
                    <a:cs typeface="ＭＳ Ｐゴシック" pitchFamily="-112" charset="-128"/>
                  </a:rPr>
                  <a:t>Certifikat</a:t>
                </a:r>
              </a:p>
            </p:txBody>
          </p:sp>
        </p:grpSp>
        <p:sp>
          <p:nvSpPr>
            <p:cNvPr id="38" name="Upp-Ned 148">
              <a:extLst>
                <a:ext uri="{FF2B5EF4-FFF2-40B4-BE49-F238E27FC236}">
                  <a16:creationId xmlns:a16="http://schemas.microsoft.com/office/drawing/2014/main" id="{CBB33E52-1EA6-4F9D-A606-B9FCE98A9CFB}"/>
                </a:ext>
              </a:extLst>
            </p:cNvPr>
            <p:cNvSpPr/>
            <p:nvPr/>
          </p:nvSpPr>
          <p:spPr>
            <a:xfrm>
              <a:off x="4182526" y="3110862"/>
              <a:ext cx="344944" cy="1444132"/>
            </a:xfrm>
            <a:prstGeom prst="upDown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</p:grpSp>
      <p:grpSp>
        <p:nvGrpSpPr>
          <p:cNvPr id="43" name="Grupp 42">
            <a:extLst>
              <a:ext uri="{FF2B5EF4-FFF2-40B4-BE49-F238E27FC236}">
                <a16:creationId xmlns:a16="http://schemas.microsoft.com/office/drawing/2014/main" id="{1EE2F109-60ED-4853-AD5D-3D97E2B66F4E}"/>
              </a:ext>
            </a:extLst>
          </p:cNvPr>
          <p:cNvGrpSpPr/>
          <p:nvPr/>
        </p:nvGrpSpPr>
        <p:grpSpPr>
          <a:xfrm>
            <a:off x="1681038" y="3445117"/>
            <a:ext cx="2434457" cy="1301855"/>
            <a:chOff x="1074773" y="4445127"/>
            <a:chExt cx="3245943" cy="1735806"/>
          </a:xfrm>
        </p:grpSpPr>
        <p:sp>
          <p:nvSpPr>
            <p:cNvPr id="44" name="Ellips 43">
              <a:extLst>
                <a:ext uri="{FF2B5EF4-FFF2-40B4-BE49-F238E27FC236}">
                  <a16:creationId xmlns:a16="http://schemas.microsoft.com/office/drawing/2014/main" id="{F07D66DF-EB25-430D-881F-89A50CDEB280}"/>
                </a:ext>
              </a:extLst>
            </p:cNvPr>
            <p:cNvSpPr/>
            <p:nvPr/>
          </p:nvSpPr>
          <p:spPr>
            <a:xfrm>
              <a:off x="1074773" y="5453096"/>
              <a:ext cx="1183153" cy="727837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825" dirty="0">
                  <a:solidFill>
                    <a:schemeClr val="accent6"/>
                  </a:solidFill>
                </a:rPr>
                <a:t>Avtalad part</a:t>
              </a:r>
            </a:p>
          </p:txBody>
        </p:sp>
        <p:cxnSp>
          <p:nvCxnSpPr>
            <p:cNvPr id="45" name="Rak 43">
              <a:extLst>
                <a:ext uri="{FF2B5EF4-FFF2-40B4-BE49-F238E27FC236}">
                  <a16:creationId xmlns:a16="http://schemas.microsoft.com/office/drawing/2014/main" id="{0F559842-A868-49D8-BF86-9DDACA2B13EA}"/>
                </a:ext>
              </a:extLst>
            </p:cNvPr>
            <p:cNvCxnSpPr>
              <a:endCxn id="44" idx="0"/>
            </p:cNvCxnSpPr>
            <p:nvPr/>
          </p:nvCxnSpPr>
          <p:spPr>
            <a:xfrm flipH="1">
              <a:off x="1666350" y="4445127"/>
              <a:ext cx="2" cy="1007969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Rak pil 46">
              <a:extLst>
                <a:ext uri="{FF2B5EF4-FFF2-40B4-BE49-F238E27FC236}">
                  <a16:creationId xmlns:a16="http://schemas.microsoft.com/office/drawing/2014/main" id="{22F88A08-2627-46B8-935C-B2754E357DE6}"/>
                </a:ext>
              </a:extLst>
            </p:cNvPr>
            <p:cNvCxnSpPr>
              <a:endCxn id="44" idx="6"/>
            </p:cNvCxnSpPr>
            <p:nvPr/>
          </p:nvCxnSpPr>
          <p:spPr>
            <a:xfrm flipH="1">
              <a:off x="2257926" y="5270119"/>
              <a:ext cx="2062790" cy="546896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Ned 47">
              <a:extLst>
                <a:ext uri="{FF2B5EF4-FFF2-40B4-BE49-F238E27FC236}">
                  <a16:creationId xmlns:a16="http://schemas.microsoft.com/office/drawing/2014/main" id="{168326D7-CD97-4F46-896E-67629D750E56}"/>
                </a:ext>
              </a:extLst>
            </p:cNvPr>
            <p:cNvSpPr/>
            <p:nvPr/>
          </p:nvSpPr>
          <p:spPr>
            <a:xfrm>
              <a:off x="2937123" y="5088794"/>
              <a:ext cx="352199" cy="978513"/>
            </a:xfrm>
            <a:prstGeom prst="downArrow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  <a:scene3d>
              <a:camera prst="orthographicFront">
                <a:rot lat="0" lon="0" rev="17100000"/>
              </a:camera>
              <a:lightRig rig="threePt" dir="t"/>
            </a:scene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350"/>
            </a:p>
          </p:txBody>
        </p:sp>
      </p:grpSp>
      <p:sp>
        <p:nvSpPr>
          <p:cNvPr id="48" name="textruta 47">
            <a:extLst>
              <a:ext uri="{FF2B5EF4-FFF2-40B4-BE49-F238E27FC236}">
                <a16:creationId xmlns:a16="http://schemas.microsoft.com/office/drawing/2014/main" id="{74D513BF-A1DF-4EE2-947E-56BBD7053A18}"/>
              </a:ext>
            </a:extLst>
          </p:cNvPr>
          <p:cNvSpPr txBox="1"/>
          <p:nvPr/>
        </p:nvSpPr>
        <p:spPr>
          <a:xfrm>
            <a:off x="2574206" y="4455009"/>
            <a:ext cx="1283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Kontroll av åtkomst</a:t>
            </a:r>
          </a:p>
        </p:txBody>
      </p:sp>
      <p:grpSp>
        <p:nvGrpSpPr>
          <p:cNvPr id="49" name="Grupp 48">
            <a:extLst>
              <a:ext uri="{FF2B5EF4-FFF2-40B4-BE49-F238E27FC236}">
                <a16:creationId xmlns:a16="http://schemas.microsoft.com/office/drawing/2014/main" id="{CACFB93C-BF6E-4554-BFCC-EA5C2ADF2E2B}"/>
              </a:ext>
            </a:extLst>
          </p:cNvPr>
          <p:cNvGrpSpPr/>
          <p:nvPr/>
        </p:nvGrpSpPr>
        <p:grpSpPr>
          <a:xfrm>
            <a:off x="5225567" y="4227126"/>
            <a:ext cx="924965" cy="443351"/>
            <a:chOff x="5490894" y="5446624"/>
            <a:chExt cx="1233287" cy="591135"/>
          </a:xfrm>
        </p:grpSpPr>
        <p:pic>
          <p:nvPicPr>
            <p:cNvPr id="50" name="Picture 162" descr="MCj04241600000[1]">
              <a:extLst>
                <a:ext uri="{FF2B5EF4-FFF2-40B4-BE49-F238E27FC236}">
                  <a16:creationId xmlns:a16="http://schemas.microsoft.com/office/drawing/2014/main" id="{6BBE3418-2ECD-4FDB-88AB-E79EC6CAF6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3068" y="5446624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ktangel med rundade hörn 51">
              <a:extLst>
                <a:ext uri="{FF2B5EF4-FFF2-40B4-BE49-F238E27FC236}">
                  <a16:creationId xmlns:a16="http://schemas.microsoft.com/office/drawing/2014/main" id="{BE6FE7B5-9D27-42CE-8BC4-94F89BBE73A1}"/>
                </a:ext>
              </a:extLst>
            </p:cNvPr>
            <p:cNvSpPr/>
            <p:nvPr/>
          </p:nvSpPr>
          <p:spPr>
            <a:xfrm>
              <a:off x="5490894" y="5801559"/>
              <a:ext cx="1233287" cy="236200"/>
            </a:xfrm>
            <a:prstGeom prst="roundRect">
              <a:avLst/>
            </a:prstGeom>
            <a:solidFill>
              <a:srgbClr val="00B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Säkerhetsattribut</a:t>
              </a:r>
            </a:p>
          </p:txBody>
        </p:sp>
      </p:grpSp>
      <p:sp>
        <p:nvSpPr>
          <p:cNvPr id="52" name="textruta 51">
            <a:extLst>
              <a:ext uri="{FF2B5EF4-FFF2-40B4-BE49-F238E27FC236}">
                <a16:creationId xmlns:a16="http://schemas.microsoft.com/office/drawing/2014/main" id="{31D50BEF-156C-4774-AD45-64B3E54C41AC}"/>
              </a:ext>
            </a:extLst>
          </p:cNvPr>
          <p:cNvSpPr txBox="1"/>
          <p:nvPr/>
        </p:nvSpPr>
        <p:spPr>
          <a:xfrm>
            <a:off x="5447026" y="4619904"/>
            <a:ext cx="2040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Rollbaserad åtkomst Kontroll av </a:t>
            </a:r>
            <a:r>
              <a:rPr lang="sv-SE" sz="1200" dirty="0" err="1"/>
              <a:t>LoA</a:t>
            </a:r>
            <a:r>
              <a:rPr lang="sv-SE" sz="1200" dirty="0"/>
              <a:t>-nivå</a:t>
            </a:r>
          </a:p>
        </p:txBody>
      </p:sp>
      <p:grpSp>
        <p:nvGrpSpPr>
          <p:cNvPr id="53" name="Grupp 52">
            <a:extLst>
              <a:ext uri="{FF2B5EF4-FFF2-40B4-BE49-F238E27FC236}">
                <a16:creationId xmlns:a16="http://schemas.microsoft.com/office/drawing/2014/main" id="{CC24083E-5298-4112-8A89-5851011A51E7}"/>
              </a:ext>
            </a:extLst>
          </p:cNvPr>
          <p:cNvGrpSpPr/>
          <p:nvPr/>
        </p:nvGrpSpPr>
        <p:grpSpPr>
          <a:xfrm>
            <a:off x="5718350" y="2000562"/>
            <a:ext cx="717945" cy="411856"/>
            <a:chOff x="5986392" y="1889290"/>
            <a:chExt cx="717945" cy="411856"/>
          </a:xfrm>
        </p:grpSpPr>
        <p:pic>
          <p:nvPicPr>
            <p:cNvPr id="54" name="Picture 162" descr="MCj04241600000[1]">
              <a:extLst>
                <a:ext uri="{FF2B5EF4-FFF2-40B4-BE49-F238E27FC236}">
                  <a16:creationId xmlns:a16="http://schemas.microsoft.com/office/drawing/2014/main" id="{6DA0A266-B0B9-4FED-A9F0-811FC12E8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ktangel med rundade hörn 32">
              <a:extLst>
                <a:ext uri="{FF2B5EF4-FFF2-40B4-BE49-F238E27FC236}">
                  <a16:creationId xmlns:a16="http://schemas.microsoft.com/office/drawing/2014/main" id="{E1B210F1-B630-4A5E-8AE7-EF9BE352B388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  <p:grpSp>
        <p:nvGrpSpPr>
          <p:cNvPr id="56" name="Grupp 55">
            <a:extLst>
              <a:ext uri="{FF2B5EF4-FFF2-40B4-BE49-F238E27FC236}">
                <a16:creationId xmlns:a16="http://schemas.microsoft.com/office/drawing/2014/main" id="{1A0CE321-FE62-4692-8BB6-0A4E7DBAEE3B}"/>
              </a:ext>
            </a:extLst>
          </p:cNvPr>
          <p:cNvGrpSpPr/>
          <p:nvPr/>
        </p:nvGrpSpPr>
        <p:grpSpPr>
          <a:xfrm>
            <a:off x="5718350" y="3587545"/>
            <a:ext cx="717945" cy="411856"/>
            <a:chOff x="5986392" y="1889290"/>
            <a:chExt cx="717945" cy="411856"/>
          </a:xfrm>
        </p:grpSpPr>
        <p:pic>
          <p:nvPicPr>
            <p:cNvPr id="57" name="Picture 162" descr="MCj04241600000[1]">
              <a:extLst>
                <a:ext uri="{FF2B5EF4-FFF2-40B4-BE49-F238E27FC236}">
                  <a16:creationId xmlns:a16="http://schemas.microsoft.com/office/drawing/2014/main" id="{7DBF6451-C2DA-43F8-B8DE-9F347D5A84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Rektangel med rundade hörn 32">
              <a:extLst>
                <a:ext uri="{FF2B5EF4-FFF2-40B4-BE49-F238E27FC236}">
                  <a16:creationId xmlns:a16="http://schemas.microsoft.com/office/drawing/2014/main" id="{B140E054-B8D7-4C77-BAF3-15D0C1856606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827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Moln 56">
            <a:extLst>
              <a:ext uri="{FF2B5EF4-FFF2-40B4-BE49-F238E27FC236}">
                <a16:creationId xmlns:a16="http://schemas.microsoft.com/office/drawing/2014/main" id="{11A7F790-F63C-4E2C-B6CA-3805A951D043}"/>
              </a:ext>
            </a:extLst>
          </p:cNvPr>
          <p:cNvSpPr/>
          <p:nvPr/>
        </p:nvSpPr>
        <p:spPr>
          <a:xfrm>
            <a:off x="2195736" y="2636049"/>
            <a:ext cx="4320480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18" name="Ned 92">
            <a:extLst>
              <a:ext uri="{FF2B5EF4-FFF2-40B4-BE49-F238E27FC236}">
                <a16:creationId xmlns:a16="http://schemas.microsoft.com/office/drawing/2014/main" id="{9550B96A-E0E5-4D3D-9F1A-F895323D9FD4}"/>
              </a:ext>
            </a:extLst>
          </p:cNvPr>
          <p:cNvSpPr/>
          <p:nvPr/>
        </p:nvSpPr>
        <p:spPr>
          <a:xfrm>
            <a:off x="2790425" y="2445287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BA76A8EC-C8A6-41D3-83B3-7B79D9AC7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Intygsväxling SAML till OAuth2</a:t>
            </a: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05B74514-920D-452D-AA9C-B04C3AF7B47D}"/>
              </a:ext>
            </a:extLst>
          </p:cNvPr>
          <p:cNvSpPr/>
          <p:nvPr/>
        </p:nvSpPr>
        <p:spPr>
          <a:xfrm>
            <a:off x="1653232" y="3623341"/>
            <a:ext cx="5600610" cy="1269014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sv-SE" sz="1350" dirty="0">
                <a:solidFill>
                  <a:schemeClr val="tx1"/>
                </a:solidFill>
              </a:rPr>
              <a:t>E-hälsomyndigheten</a:t>
            </a:r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5531AAAD-CAE9-48E2-85BA-B1A5693AD3B7}"/>
              </a:ext>
            </a:extLst>
          </p:cNvPr>
          <p:cNvSpPr/>
          <p:nvPr/>
        </p:nvSpPr>
        <p:spPr>
          <a:xfrm>
            <a:off x="2364250" y="3756778"/>
            <a:ext cx="4007950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AS</a:t>
            </a:r>
          </a:p>
        </p:txBody>
      </p:sp>
      <p:sp>
        <p:nvSpPr>
          <p:cNvPr id="9" name="Rektangel med rundade hörn 113">
            <a:extLst>
              <a:ext uri="{FF2B5EF4-FFF2-40B4-BE49-F238E27FC236}">
                <a16:creationId xmlns:a16="http://schemas.microsoft.com/office/drawing/2014/main" id="{C7450B74-250A-48B6-8E59-54297C38C360}"/>
              </a:ext>
            </a:extLst>
          </p:cNvPr>
          <p:cNvSpPr/>
          <p:nvPr/>
        </p:nvSpPr>
        <p:spPr>
          <a:xfrm>
            <a:off x="1671690" y="1313964"/>
            <a:ext cx="5600610" cy="1076462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350" dirty="0"/>
              <a:t>Aktörssystem</a:t>
            </a:r>
          </a:p>
        </p:txBody>
      </p:sp>
      <p:sp>
        <p:nvSpPr>
          <p:cNvPr id="12" name="Rektangel med rundade hörn 9">
            <a:extLst>
              <a:ext uri="{FF2B5EF4-FFF2-40B4-BE49-F238E27FC236}">
                <a16:creationId xmlns:a16="http://schemas.microsoft.com/office/drawing/2014/main" id="{7F916389-BF2D-4B6A-BC28-E9A3B387BB0F}"/>
              </a:ext>
            </a:extLst>
          </p:cNvPr>
          <p:cNvSpPr/>
          <p:nvPr/>
        </p:nvSpPr>
        <p:spPr bwMode="auto">
          <a:xfrm>
            <a:off x="2364250" y="1631346"/>
            <a:ext cx="1598590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Intygsväxling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6" name="Rektangel med rundade hörn 32">
            <a:extLst>
              <a:ext uri="{FF2B5EF4-FFF2-40B4-BE49-F238E27FC236}">
                <a16:creationId xmlns:a16="http://schemas.microsoft.com/office/drawing/2014/main" id="{A4C3766C-68B4-4DBD-B2EE-53AF6A8D3FC7}"/>
              </a:ext>
            </a:extLst>
          </p:cNvPr>
          <p:cNvSpPr/>
          <p:nvPr/>
        </p:nvSpPr>
        <p:spPr>
          <a:xfrm>
            <a:off x="2600438" y="2178201"/>
            <a:ext cx="644124" cy="177150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SAML-Intyg</a:t>
            </a:r>
          </a:p>
        </p:txBody>
      </p:sp>
      <p:sp>
        <p:nvSpPr>
          <p:cNvPr id="54" name="Ned 92">
            <a:extLst>
              <a:ext uri="{FF2B5EF4-FFF2-40B4-BE49-F238E27FC236}">
                <a16:creationId xmlns:a16="http://schemas.microsoft.com/office/drawing/2014/main" id="{F648FF18-450B-4CDA-9806-0BE7BAD91784}"/>
              </a:ext>
            </a:extLst>
          </p:cNvPr>
          <p:cNvSpPr/>
          <p:nvPr/>
        </p:nvSpPr>
        <p:spPr>
          <a:xfrm rot="10800000">
            <a:off x="3590959" y="2446433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55" name="Rektangel med rundade hörn 32">
            <a:extLst>
              <a:ext uri="{FF2B5EF4-FFF2-40B4-BE49-F238E27FC236}">
                <a16:creationId xmlns:a16="http://schemas.microsoft.com/office/drawing/2014/main" id="{FC8ED2E7-DC2A-4BBC-8C00-0114EB14A81B}"/>
              </a:ext>
            </a:extLst>
          </p:cNvPr>
          <p:cNvSpPr/>
          <p:nvPr/>
        </p:nvSpPr>
        <p:spPr>
          <a:xfrm>
            <a:off x="3388894" y="3668203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Åtkomstintyg</a:t>
            </a:r>
          </a:p>
        </p:txBody>
      </p:sp>
      <p:sp>
        <p:nvSpPr>
          <p:cNvPr id="56" name="Rektangel med rundade hörn 32">
            <a:extLst>
              <a:ext uri="{FF2B5EF4-FFF2-40B4-BE49-F238E27FC236}">
                <a16:creationId xmlns:a16="http://schemas.microsoft.com/office/drawing/2014/main" id="{17D2DE40-5D57-4833-A393-0E39791387CA}"/>
              </a:ext>
            </a:extLst>
          </p:cNvPr>
          <p:cNvSpPr/>
          <p:nvPr/>
        </p:nvSpPr>
        <p:spPr>
          <a:xfrm>
            <a:off x="3388894" y="3897703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60" name="Ned 92">
            <a:extLst>
              <a:ext uri="{FF2B5EF4-FFF2-40B4-BE49-F238E27FC236}">
                <a16:creationId xmlns:a16="http://schemas.microsoft.com/office/drawing/2014/main" id="{9DDC5DB7-1F68-40CE-8D52-E35D6C3DCAB1}"/>
              </a:ext>
            </a:extLst>
          </p:cNvPr>
          <p:cNvSpPr/>
          <p:nvPr/>
        </p:nvSpPr>
        <p:spPr>
          <a:xfrm>
            <a:off x="4752010" y="2465561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1" name="Ned 92">
            <a:extLst>
              <a:ext uri="{FF2B5EF4-FFF2-40B4-BE49-F238E27FC236}">
                <a16:creationId xmlns:a16="http://schemas.microsoft.com/office/drawing/2014/main" id="{635A99F0-38EB-41F1-836E-5931E95A8ABF}"/>
              </a:ext>
            </a:extLst>
          </p:cNvPr>
          <p:cNvSpPr/>
          <p:nvPr/>
        </p:nvSpPr>
        <p:spPr>
          <a:xfrm rot="10800000">
            <a:off x="5436096" y="2467245"/>
            <a:ext cx="264150" cy="1083099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2" name="Rektangel med rundade hörn 9">
            <a:extLst>
              <a:ext uri="{FF2B5EF4-FFF2-40B4-BE49-F238E27FC236}">
                <a16:creationId xmlns:a16="http://schemas.microsoft.com/office/drawing/2014/main" id="{514F8D84-7DCA-4EE9-9E73-C0BB6E399249}"/>
              </a:ext>
            </a:extLst>
          </p:cNvPr>
          <p:cNvSpPr/>
          <p:nvPr/>
        </p:nvSpPr>
        <p:spPr bwMode="auto">
          <a:xfrm>
            <a:off x="4355976" y="1635646"/>
            <a:ext cx="1598590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Förnyelse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4" name="Rektangel med rundade hörn 32">
            <a:extLst>
              <a:ext uri="{FF2B5EF4-FFF2-40B4-BE49-F238E27FC236}">
                <a16:creationId xmlns:a16="http://schemas.microsoft.com/office/drawing/2014/main" id="{33782DAB-06B7-4509-9455-BE68A6C91652}"/>
              </a:ext>
            </a:extLst>
          </p:cNvPr>
          <p:cNvSpPr/>
          <p:nvPr/>
        </p:nvSpPr>
        <p:spPr>
          <a:xfrm>
            <a:off x="5292080" y="3690282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Åtkomstintyg</a:t>
            </a:r>
          </a:p>
        </p:txBody>
      </p:sp>
      <p:sp>
        <p:nvSpPr>
          <p:cNvPr id="65" name="Rektangel med rundade hörn 32">
            <a:extLst>
              <a:ext uri="{FF2B5EF4-FFF2-40B4-BE49-F238E27FC236}">
                <a16:creationId xmlns:a16="http://schemas.microsoft.com/office/drawing/2014/main" id="{987223FD-4F32-4218-9051-49A27707597E}"/>
              </a:ext>
            </a:extLst>
          </p:cNvPr>
          <p:cNvSpPr/>
          <p:nvPr/>
        </p:nvSpPr>
        <p:spPr>
          <a:xfrm>
            <a:off x="105405" y="2636049"/>
            <a:ext cx="768184" cy="177150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SAML-Intyg</a:t>
            </a:r>
          </a:p>
        </p:txBody>
      </p:sp>
      <p:sp>
        <p:nvSpPr>
          <p:cNvPr id="68" name="textruta 67">
            <a:extLst>
              <a:ext uri="{FF2B5EF4-FFF2-40B4-BE49-F238E27FC236}">
                <a16:creationId xmlns:a16="http://schemas.microsoft.com/office/drawing/2014/main" id="{00026238-3995-4BE2-9A7D-326997A6F2CC}"/>
              </a:ext>
            </a:extLst>
          </p:cNvPr>
          <p:cNvSpPr txBox="1"/>
          <p:nvPr/>
        </p:nvSpPr>
        <p:spPr>
          <a:xfrm>
            <a:off x="896699" y="2609208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- 60 min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ruta 68">
            <a:extLst>
              <a:ext uri="{FF2B5EF4-FFF2-40B4-BE49-F238E27FC236}">
                <a16:creationId xmlns:a16="http://schemas.microsoft.com/office/drawing/2014/main" id="{D4012E9B-1504-4735-88C6-C1846AECD524}"/>
              </a:ext>
            </a:extLst>
          </p:cNvPr>
          <p:cNvSpPr txBox="1"/>
          <p:nvPr/>
        </p:nvSpPr>
        <p:spPr>
          <a:xfrm>
            <a:off x="889047" y="2836429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- 60 min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ktangel med rundade hörn 32">
            <a:extLst>
              <a:ext uri="{FF2B5EF4-FFF2-40B4-BE49-F238E27FC236}">
                <a16:creationId xmlns:a16="http://schemas.microsoft.com/office/drawing/2014/main" id="{299AA086-0197-43A3-8762-5AFB01B6AC88}"/>
              </a:ext>
            </a:extLst>
          </p:cNvPr>
          <p:cNvSpPr/>
          <p:nvPr/>
        </p:nvSpPr>
        <p:spPr>
          <a:xfrm>
            <a:off x="105405" y="2864602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Åtkomstintyg</a:t>
            </a:r>
          </a:p>
        </p:txBody>
      </p:sp>
      <p:sp>
        <p:nvSpPr>
          <p:cNvPr id="73" name="Rektangel med rundade hörn 32">
            <a:extLst>
              <a:ext uri="{FF2B5EF4-FFF2-40B4-BE49-F238E27FC236}">
                <a16:creationId xmlns:a16="http://schemas.microsoft.com/office/drawing/2014/main" id="{EC27F944-F15D-47AE-9EAB-5048BF69C7B7}"/>
              </a:ext>
            </a:extLst>
          </p:cNvPr>
          <p:cNvSpPr/>
          <p:nvPr/>
        </p:nvSpPr>
        <p:spPr>
          <a:xfrm>
            <a:off x="105405" y="3094102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Förnyelseintyg</a:t>
            </a:r>
          </a:p>
        </p:txBody>
      </p:sp>
      <p:sp>
        <p:nvSpPr>
          <p:cNvPr id="74" name="textruta 73">
            <a:extLst>
              <a:ext uri="{FF2B5EF4-FFF2-40B4-BE49-F238E27FC236}">
                <a16:creationId xmlns:a16="http://schemas.microsoft.com/office/drawing/2014/main" id="{DD19180C-C63C-47BD-9635-19E48BDE3FC0}"/>
              </a:ext>
            </a:extLst>
          </p:cNvPr>
          <p:cNvSpPr txBox="1"/>
          <p:nvPr/>
        </p:nvSpPr>
        <p:spPr>
          <a:xfrm>
            <a:off x="890363" y="3067261"/>
            <a:ext cx="6655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- 420 min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Rak pil 5">
            <a:extLst>
              <a:ext uri="{FF2B5EF4-FFF2-40B4-BE49-F238E27FC236}">
                <a16:creationId xmlns:a16="http://schemas.microsoft.com/office/drawing/2014/main" id="{69C68F0E-A116-40F2-A790-41E48F99F18C}"/>
              </a:ext>
            </a:extLst>
          </p:cNvPr>
          <p:cNvCxnSpPr>
            <a:cxnSpLocks/>
          </p:cNvCxnSpPr>
          <p:nvPr/>
        </p:nvCxnSpPr>
        <p:spPr>
          <a:xfrm flipH="1">
            <a:off x="3293233" y="2068995"/>
            <a:ext cx="7472" cy="1687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Rak pil 5">
            <a:extLst>
              <a:ext uri="{FF2B5EF4-FFF2-40B4-BE49-F238E27FC236}">
                <a16:creationId xmlns:a16="http://schemas.microsoft.com/office/drawing/2014/main" id="{A06832AD-491C-4C62-A1DA-03D201053613}"/>
              </a:ext>
            </a:extLst>
          </p:cNvPr>
          <p:cNvCxnSpPr>
            <a:cxnSpLocks/>
          </p:cNvCxnSpPr>
          <p:nvPr/>
        </p:nvCxnSpPr>
        <p:spPr>
          <a:xfrm flipH="1">
            <a:off x="5188747" y="2068995"/>
            <a:ext cx="1" cy="1687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Rektangel med rundade hörn 32">
            <a:extLst>
              <a:ext uri="{FF2B5EF4-FFF2-40B4-BE49-F238E27FC236}">
                <a16:creationId xmlns:a16="http://schemas.microsoft.com/office/drawing/2014/main" id="{1349DE04-E596-4FE1-B1BE-DECDF541EBD1}"/>
              </a:ext>
            </a:extLst>
          </p:cNvPr>
          <p:cNvSpPr/>
          <p:nvPr/>
        </p:nvSpPr>
        <p:spPr>
          <a:xfrm>
            <a:off x="4499992" y="2196049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solidFill>
              <a:schemeClr val="accent4">
                <a:lumMod val="50000"/>
                <a:lumOff val="50000"/>
              </a:schemeClr>
            </a:solidFill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</a:rPr>
              <a:t>Förnyelseintyg</a:t>
            </a:r>
          </a:p>
        </p:txBody>
      </p:sp>
      <p:sp>
        <p:nvSpPr>
          <p:cNvPr id="79" name="Rektangel med rundade hörn 32">
            <a:extLst>
              <a:ext uri="{FF2B5EF4-FFF2-40B4-BE49-F238E27FC236}">
                <a16:creationId xmlns:a16="http://schemas.microsoft.com/office/drawing/2014/main" id="{DD69B959-EBFB-401C-8CA1-B9A7FC92568E}"/>
              </a:ext>
            </a:extLst>
          </p:cNvPr>
          <p:cNvSpPr/>
          <p:nvPr/>
        </p:nvSpPr>
        <p:spPr>
          <a:xfrm>
            <a:off x="120863" y="1975503"/>
            <a:ext cx="768184" cy="177150"/>
          </a:xfrm>
          <a:prstGeom prst="roundRect">
            <a:avLst/>
          </a:prstGeom>
          <a:solidFill>
            <a:srgbClr val="92D050"/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SAML</a:t>
            </a:r>
          </a:p>
        </p:txBody>
      </p:sp>
      <p:sp>
        <p:nvSpPr>
          <p:cNvPr id="80" name="Rektangel med rundade hörn 32">
            <a:extLst>
              <a:ext uri="{FF2B5EF4-FFF2-40B4-BE49-F238E27FC236}">
                <a16:creationId xmlns:a16="http://schemas.microsoft.com/office/drawing/2014/main" id="{23BBEC85-CC8C-40B1-94BA-DA8C4E6D8B3A}"/>
              </a:ext>
            </a:extLst>
          </p:cNvPr>
          <p:cNvSpPr/>
          <p:nvPr/>
        </p:nvSpPr>
        <p:spPr>
          <a:xfrm>
            <a:off x="120863" y="2204056"/>
            <a:ext cx="768185" cy="177150"/>
          </a:xfrm>
          <a:prstGeom prst="roundRect">
            <a:avLst/>
          </a:prstGeom>
          <a:solidFill>
            <a:schemeClr val="accent4">
              <a:lumMod val="25000"/>
              <a:lumOff val="75000"/>
            </a:schemeClr>
          </a:solidFill>
          <a:ln cap="sq">
            <a:miter lim="800000"/>
            <a:tailEnd type="triangle" w="lg" len="lg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900" dirty="0">
                <a:solidFill>
                  <a:srgbClr val="382819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OAuth2</a:t>
            </a:r>
          </a:p>
        </p:txBody>
      </p:sp>
    </p:spTree>
    <p:extLst>
      <p:ext uri="{BB962C8B-B14F-4D97-AF65-F5344CB8AC3E}">
        <p14:creationId xmlns:p14="http://schemas.microsoft.com/office/powerpoint/2010/main" val="78886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68A2BA8-3595-400F-8BC5-AFFDC53FF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8174358" cy="479182"/>
          </a:xfrm>
        </p:spPr>
        <p:txBody>
          <a:bodyPr/>
          <a:lstStyle/>
          <a:p>
            <a:r>
              <a:rPr lang="sv-SE" dirty="0"/>
              <a:t>Befintlig reservlösning lösning PIRR</a:t>
            </a:r>
          </a:p>
        </p:txBody>
      </p:sp>
      <p:sp>
        <p:nvSpPr>
          <p:cNvPr id="5" name="Rektangel med rundade hörn 62">
            <a:extLst>
              <a:ext uri="{FF2B5EF4-FFF2-40B4-BE49-F238E27FC236}">
                <a16:creationId xmlns:a16="http://schemas.microsoft.com/office/drawing/2014/main" id="{3B3D6923-7048-4F2D-9A7E-4AE0F614DCC8}"/>
              </a:ext>
            </a:extLst>
          </p:cNvPr>
          <p:cNvSpPr/>
          <p:nvPr/>
        </p:nvSpPr>
        <p:spPr>
          <a:xfrm>
            <a:off x="1403648" y="3736266"/>
            <a:ext cx="5760640" cy="1204983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350" dirty="0">
                <a:solidFill>
                  <a:schemeClr val="tx1"/>
                </a:solidFill>
              </a:rPr>
              <a:t>E-hälsomyndigheten</a:t>
            </a:r>
          </a:p>
        </p:txBody>
      </p:sp>
      <p:sp>
        <p:nvSpPr>
          <p:cNvPr id="6" name="Moln 5">
            <a:extLst>
              <a:ext uri="{FF2B5EF4-FFF2-40B4-BE49-F238E27FC236}">
                <a16:creationId xmlns:a16="http://schemas.microsoft.com/office/drawing/2014/main" id="{BFF13426-7F77-4ED6-8A5A-AA99169D2DD3}"/>
              </a:ext>
            </a:extLst>
          </p:cNvPr>
          <p:cNvSpPr/>
          <p:nvPr/>
        </p:nvSpPr>
        <p:spPr>
          <a:xfrm>
            <a:off x="1572728" y="2682709"/>
            <a:ext cx="4511439" cy="810090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sz="1050" dirty="0"/>
          </a:p>
        </p:txBody>
      </p:sp>
      <p:sp>
        <p:nvSpPr>
          <p:cNvPr id="7" name="Rektangel med rundade hörn 12">
            <a:extLst>
              <a:ext uri="{FF2B5EF4-FFF2-40B4-BE49-F238E27FC236}">
                <a16:creationId xmlns:a16="http://schemas.microsoft.com/office/drawing/2014/main" id="{D76C57F6-5928-4DCF-BAAE-C16515B55B37}"/>
              </a:ext>
            </a:extLst>
          </p:cNvPr>
          <p:cNvSpPr/>
          <p:nvPr/>
        </p:nvSpPr>
        <p:spPr>
          <a:xfrm>
            <a:off x="3148089" y="3852995"/>
            <a:ext cx="1206027" cy="370670"/>
          </a:xfrm>
          <a:prstGeom prst="roundRect">
            <a:avLst/>
          </a:prstGeom>
          <a:ln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000" rIns="27000"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ea typeface="ＭＳ Ｐゴシック" pitchFamily="-112" charset="-128"/>
                <a:cs typeface="ＭＳ Ｐゴシック" pitchFamily="-112" charset="-128"/>
              </a:rPr>
              <a:t>PIRR</a:t>
            </a:r>
          </a:p>
        </p:txBody>
      </p:sp>
      <p:sp>
        <p:nvSpPr>
          <p:cNvPr id="9" name="Rektangel med rundade hörn 113">
            <a:extLst>
              <a:ext uri="{FF2B5EF4-FFF2-40B4-BE49-F238E27FC236}">
                <a16:creationId xmlns:a16="http://schemas.microsoft.com/office/drawing/2014/main" id="{A6F09B21-2527-41C8-9B67-1B8B3B3A7D62}"/>
              </a:ext>
            </a:extLst>
          </p:cNvPr>
          <p:cNvSpPr/>
          <p:nvPr/>
        </p:nvSpPr>
        <p:spPr>
          <a:xfrm>
            <a:off x="1403648" y="1302182"/>
            <a:ext cx="5600610" cy="1199515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350" dirty="0"/>
              <a:t>Aktörssystem</a:t>
            </a:r>
          </a:p>
        </p:txBody>
      </p:sp>
      <p:cxnSp>
        <p:nvCxnSpPr>
          <p:cNvPr id="10" name="Rak pil 59">
            <a:extLst>
              <a:ext uri="{FF2B5EF4-FFF2-40B4-BE49-F238E27FC236}">
                <a16:creationId xmlns:a16="http://schemas.microsoft.com/office/drawing/2014/main" id="{97868222-8D2B-467D-868D-F3D44E9B1530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1068431" y="2098651"/>
            <a:ext cx="5830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Picture 162" descr="MCj04241600000[1]">
            <a:extLst>
              <a:ext uri="{FF2B5EF4-FFF2-40B4-BE49-F238E27FC236}">
                <a16:creationId xmlns:a16="http://schemas.microsoft.com/office/drawing/2014/main" id="{004329B2-4795-44FD-B4C4-23315B7A2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08" y="1815975"/>
            <a:ext cx="406422" cy="56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ktangel med rundade hörn 14">
            <a:extLst>
              <a:ext uri="{FF2B5EF4-FFF2-40B4-BE49-F238E27FC236}">
                <a16:creationId xmlns:a16="http://schemas.microsoft.com/office/drawing/2014/main" id="{DAD34F25-4E1C-4D59-8A30-A0FD26ED3EAF}"/>
              </a:ext>
            </a:extLst>
          </p:cNvPr>
          <p:cNvSpPr/>
          <p:nvPr/>
        </p:nvSpPr>
        <p:spPr bwMode="auto">
          <a:xfrm>
            <a:off x="1651507" y="1966240"/>
            <a:ext cx="947627" cy="26482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Klient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cxnSp>
        <p:nvCxnSpPr>
          <p:cNvPr id="14" name="Rak pil 59">
            <a:extLst>
              <a:ext uri="{FF2B5EF4-FFF2-40B4-BE49-F238E27FC236}">
                <a16:creationId xmlns:a16="http://schemas.microsoft.com/office/drawing/2014/main" id="{B63DA959-2C8B-4601-A8CB-22BD158BFF7B}"/>
              </a:ext>
            </a:extLst>
          </p:cNvPr>
          <p:cNvCxnSpPr>
            <a:cxnSpLocks/>
            <a:stCxn id="13" idx="3"/>
            <a:endCxn id="65" idx="1"/>
          </p:cNvCxnSpPr>
          <p:nvPr/>
        </p:nvCxnSpPr>
        <p:spPr>
          <a:xfrm>
            <a:off x="2599134" y="2098651"/>
            <a:ext cx="268004" cy="8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Ned 92">
            <a:extLst>
              <a:ext uri="{FF2B5EF4-FFF2-40B4-BE49-F238E27FC236}">
                <a16:creationId xmlns:a16="http://schemas.microsoft.com/office/drawing/2014/main" id="{9F7D1ACA-CFA7-4B59-9207-745E8F9B095A}"/>
              </a:ext>
            </a:extLst>
          </p:cNvPr>
          <p:cNvSpPr/>
          <p:nvPr/>
        </p:nvSpPr>
        <p:spPr>
          <a:xfrm>
            <a:off x="3593422" y="2617658"/>
            <a:ext cx="264149" cy="977495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65" name="Rektangel med rundade hörn 9">
            <a:extLst>
              <a:ext uri="{FF2B5EF4-FFF2-40B4-BE49-F238E27FC236}">
                <a16:creationId xmlns:a16="http://schemas.microsoft.com/office/drawing/2014/main" id="{8FD33E91-EC91-4B06-89EE-8A4FA6ACB4AA}"/>
              </a:ext>
            </a:extLst>
          </p:cNvPr>
          <p:cNvSpPr/>
          <p:nvPr/>
        </p:nvSpPr>
        <p:spPr bwMode="auto">
          <a:xfrm>
            <a:off x="2867138" y="1890606"/>
            <a:ext cx="1206027" cy="432732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200" dirty="0">
                <a:solidFill>
                  <a:schemeClr val="bg1"/>
                </a:solidFill>
                <a:latin typeface="Calibri" pitchFamily="34" charset="0"/>
                <a:cs typeface="Calibri"/>
              </a:rPr>
              <a:t>”kö”</a:t>
            </a:r>
            <a:endParaRPr lang="sv-SE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17" name="Grupp 16">
            <a:extLst>
              <a:ext uri="{FF2B5EF4-FFF2-40B4-BE49-F238E27FC236}">
                <a16:creationId xmlns:a16="http://schemas.microsoft.com/office/drawing/2014/main" id="{F127B40F-37F4-4E71-98F2-05265BFD72E6}"/>
              </a:ext>
            </a:extLst>
          </p:cNvPr>
          <p:cNvGrpSpPr/>
          <p:nvPr/>
        </p:nvGrpSpPr>
        <p:grpSpPr>
          <a:xfrm>
            <a:off x="3429041" y="2122478"/>
            <a:ext cx="644124" cy="438497"/>
            <a:chOff x="3999008" y="2947732"/>
            <a:chExt cx="858831" cy="584663"/>
          </a:xfrm>
        </p:grpSpPr>
        <p:pic>
          <p:nvPicPr>
            <p:cNvPr id="25" name="Picture 162" descr="MCj04241600000[1]">
              <a:extLst>
                <a:ext uri="{FF2B5EF4-FFF2-40B4-BE49-F238E27FC236}">
                  <a16:creationId xmlns:a16="http://schemas.microsoft.com/office/drawing/2014/main" id="{D87818D4-25DA-4112-8649-8666DD4781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ktangel med rundade hörn 32">
              <a:extLst>
                <a:ext uri="{FF2B5EF4-FFF2-40B4-BE49-F238E27FC236}">
                  <a16:creationId xmlns:a16="http://schemas.microsoft.com/office/drawing/2014/main" id="{AB71126B-944E-4D3A-A3F5-517D21CD9B66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grpSp>
        <p:nvGrpSpPr>
          <p:cNvPr id="66" name="Grupp 65">
            <a:extLst>
              <a:ext uri="{FF2B5EF4-FFF2-40B4-BE49-F238E27FC236}">
                <a16:creationId xmlns:a16="http://schemas.microsoft.com/office/drawing/2014/main" id="{16284505-C6DE-40C9-90F9-23F2AD81B576}"/>
              </a:ext>
            </a:extLst>
          </p:cNvPr>
          <p:cNvGrpSpPr/>
          <p:nvPr/>
        </p:nvGrpSpPr>
        <p:grpSpPr>
          <a:xfrm>
            <a:off x="2840120" y="1527743"/>
            <a:ext cx="644124" cy="438497"/>
            <a:chOff x="3999008" y="2947732"/>
            <a:chExt cx="858831" cy="584663"/>
          </a:xfrm>
        </p:grpSpPr>
        <p:pic>
          <p:nvPicPr>
            <p:cNvPr id="67" name="Picture 162" descr="MCj04241600000[1]">
              <a:extLst>
                <a:ext uri="{FF2B5EF4-FFF2-40B4-BE49-F238E27FC236}">
                  <a16:creationId xmlns:a16="http://schemas.microsoft.com/office/drawing/2014/main" id="{3A3A98A1-E479-4602-9A7E-BA7CD36A33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Rektangel med rundade hörn 32">
              <a:extLst>
                <a:ext uri="{FF2B5EF4-FFF2-40B4-BE49-F238E27FC236}">
                  <a16:creationId xmlns:a16="http://schemas.microsoft.com/office/drawing/2014/main" id="{8602F834-0F86-4483-9B50-6A56F2A35298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grpSp>
        <p:nvGrpSpPr>
          <p:cNvPr id="69" name="Grupp 68">
            <a:extLst>
              <a:ext uri="{FF2B5EF4-FFF2-40B4-BE49-F238E27FC236}">
                <a16:creationId xmlns:a16="http://schemas.microsoft.com/office/drawing/2014/main" id="{78308F0F-F66A-405D-A9EE-0AE54796F137}"/>
              </a:ext>
            </a:extLst>
          </p:cNvPr>
          <p:cNvGrpSpPr/>
          <p:nvPr/>
        </p:nvGrpSpPr>
        <p:grpSpPr>
          <a:xfrm>
            <a:off x="2898694" y="1456953"/>
            <a:ext cx="644124" cy="438497"/>
            <a:chOff x="3999008" y="2947732"/>
            <a:chExt cx="858831" cy="584663"/>
          </a:xfrm>
        </p:grpSpPr>
        <p:pic>
          <p:nvPicPr>
            <p:cNvPr id="70" name="Picture 162" descr="MCj04241600000[1]">
              <a:extLst>
                <a:ext uri="{FF2B5EF4-FFF2-40B4-BE49-F238E27FC236}">
                  <a16:creationId xmlns:a16="http://schemas.microsoft.com/office/drawing/2014/main" id="{6423B16C-948E-4EA3-AD44-DB2C6BB5F6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" name="Rektangel med rundade hörn 32">
              <a:extLst>
                <a:ext uri="{FF2B5EF4-FFF2-40B4-BE49-F238E27FC236}">
                  <a16:creationId xmlns:a16="http://schemas.microsoft.com/office/drawing/2014/main" id="{AFF2254A-C555-422E-972E-C47E37646869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grpSp>
        <p:nvGrpSpPr>
          <p:cNvPr id="72" name="Grupp 71">
            <a:extLst>
              <a:ext uri="{FF2B5EF4-FFF2-40B4-BE49-F238E27FC236}">
                <a16:creationId xmlns:a16="http://schemas.microsoft.com/office/drawing/2014/main" id="{6AB7A4DE-32B1-4351-A342-1549969AF8F7}"/>
              </a:ext>
            </a:extLst>
          </p:cNvPr>
          <p:cNvGrpSpPr/>
          <p:nvPr/>
        </p:nvGrpSpPr>
        <p:grpSpPr>
          <a:xfrm>
            <a:off x="2975050" y="1385860"/>
            <a:ext cx="644124" cy="438497"/>
            <a:chOff x="3999008" y="2947732"/>
            <a:chExt cx="858831" cy="584663"/>
          </a:xfrm>
        </p:grpSpPr>
        <p:pic>
          <p:nvPicPr>
            <p:cNvPr id="73" name="Picture 162" descr="MCj04241600000[1]">
              <a:extLst>
                <a:ext uri="{FF2B5EF4-FFF2-40B4-BE49-F238E27FC236}">
                  <a16:creationId xmlns:a16="http://schemas.microsoft.com/office/drawing/2014/main" id="{D1E17B67-98BF-4480-B236-3C3515C457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8738" y="2947732"/>
              <a:ext cx="334990" cy="549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Rektangel med rundade hörn 32">
              <a:extLst>
                <a:ext uri="{FF2B5EF4-FFF2-40B4-BE49-F238E27FC236}">
                  <a16:creationId xmlns:a16="http://schemas.microsoft.com/office/drawing/2014/main" id="{4D1E7617-735B-4784-BE69-A134E596AF9F}"/>
                </a:ext>
              </a:extLst>
            </p:cNvPr>
            <p:cNvSpPr/>
            <p:nvPr/>
          </p:nvSpPr>
          <p:spPr>
            <a:xfrm>
              <a:off x="3999008" y="3296195"/>
              <a:ext cx="858831" cy="236200"/>
            </a:xfrm>
            <a:prstGeom prst="roundRect">
              <a:avLst/>
            </a:prstGeom>
            <a:solidFill>
              <a:srgbClr val="92D050"/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SAML-Intyg</a:t>
              </a:r>
            </a:p>
          </p:txBody>
        </p:sp>
      </p:grpSp>
      <p:sp>
        <p:nvSpPr>
          <p:cNvPr id="76" name="textruta 75">
            <a:extLst>
              <a:ext uri="{FF2B5EF4-FFF2-40B4-BE49-F238E27FC236}">
                <a16:creationId xmlns:a16="http://schemas.microsoft.com/office/drawing/2014/main" id="{89BCD3BC-D2CF-4446-9005-65D44072B1A1}"/>
              </a:ext>
            </a:extLst>
          </p:cNvPr>
          <p:cNvSpPr txBox="1"/>
          <p:nvPr/>
        </p:nvSpPr>
        <p:spPr>
          <a:xfrm>
            <a:off x="3828447" y="2888149"/>
            <a:ext cx="16979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Skapa / Makulera recept NEF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ruta 79">
            <a:extLst>
              <a:ext uri="{FF2B5EF4-FFF2-40B4-BE49-F238E27FC236}">
                <a16:creationId xmlns:a16="http://schemas.microsoft.com/office/drawing/2014/main" id="{1493F3FF-BB58-4C9E-9D33-6EBDE7BBC7FD}"/>
              </a:ext>
            </a:extLst>
          </p:cNvPr>
          <p:cNvSpPr txBox="1"/>
          <p:nvPr/>
        </p:nvSpPr>
        <p:spPr>
          <a:xfrm>
            <a:off x="4104564" y="1903793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Stöd för SAML</a:t>
            </a:r>
          </a:p>
          <a:p>
            <a:r>
              <a:rPr lang="sv-SE" sz="900" dirty="0">
                <a:latin typeface="Arial" panose="020B0604020202020204" pitchFamily="34" charset="0"/>
                <a:cs typeface="Arial" panose="020B0604020202020204" pitchFamily="34" charset="0"/>
              </a:rPr>
              <a:t>och OAuth2</a:t>
            </a:r>
            <a:endParaRPr lang="sv-S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Rektangel med rundade hörn 14">
            <a:extLst>
              <a:ext uri="{FF2B5EF4-FFF2-40B4-BE49-F238E27FC236}">
                <a16:creationId xmlns:a16="http://schemas.microsoft.com/office/drawing/2014/main" id="{A66E8D40-B9D1-48C8-A29D-01FB46E3E37A}"/>
              </a:ext>
            </a:extLst>
          </p:cNvPr>
          <p:cNvSpPr/>
          <p:nvPr/>
        </p:nvSpPr>
        <p:spPr bwMode="auto">
          <a:xfrm>
            <a:off x="4476574" y="3939902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Generell : 23h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82" name="Rektangel med rundade hörn 14">
            <a:extLst>
              <a:ext uri="{FF2B5EF4-FFF2-40B4-BE49-F238E27FC236}">
                <a16:creationId xmlns:a16="http://schemas.microsoft.com/office/drawing/2014/main" id="{B04E7163-12F2-4D8F-BD46-5D832DA8A3AD}"/>
              </a:ext>
            </a:extLst>
          </p:cNvPr>
          <p:cNvSpPr/>
          <p:nvPr/>
        </p:nvSpPr>
        <p:spPr bwMode="auto">
          <a:xfrm>
            <a:off x="4476574" y="4224145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Planerad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sp>
        <p:nvSpPr>
          <p:cNvPr id="83" name="Rektangel med rundade hörn 14">
            <a:extLst>
              <a:ext uri="{FF2B5EF4-FFF2-40B4-BE49-F238E27FC236}">
                <a16:creationId xmlns:a16="http://schemas.microsoft.com/office/drawing/2014/main" id="{BBBB5E48-EA15-4DE6-A004-B7FC2A3C87B6}"/>
              </a:ext>
            </a:extLst>
          </p:cNvPr>
          <p:cNvSpPr/>
          <p:nvPr/>
        </p:nvSpPr>
        <p:spPr bwMode="auto">
          <a:xfrm>
            <a:off x="4476574" y="4517519"/>
            <a:ext cx="2504266" cy="24399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sv-SE" sz="1000" dirty="0">
                <a:solidFill>
                  <a:srgbClr val="382819"/>
                </a:solidFill>
                <a:latin typeface="Calibri" pitchFamily="34" charset="0"/>
                <a:cs typeface="Calibri"/>
              </a:rPr>
              <a:t>Giltighetstid – Riktad : …</a:t>
            </a:r>
            <a:endParaRPr lang="sv-SE" sz="1200" dirty="0">
              <a:solidFill>
                <a:srgbClr val="382819"/>
              </a:solidFill>
              <a:latin typeface="Calibri" pitchFamily="34" charset="0"/>
            </a:endParaRPr>
          </a:p>
        </p:txBody>
      </p:sp>
      <p:grpSp>
        <p:nvGrpSpPr>
          <p:cNvPr id="53" name="Grupp 52">
            <a:extLst>
              <a:ext uri="{FF2B5EF4-FFF2-40B4-BE49-F238E27FC236}">
                <a16:creationId xmlns:a16="http://schemas.microsoft.com/office/drawing/2014/main" id="{71BA2D4B-0DB6-43FB-88DD-CE3746BDAE71}"/>
              </a:ext>
            </a:extLst>
          </p:cNvPr>
          <p:cNvGrpSpPr/>
          <p:nvPr/>
        </p:nvGrpSpPr>
        <p:grpSpPr>
          <a:xfrm>
            <a:off x="2641790" y="2156047"/>
            <a:ext cx="717945" cy="411856"/>
            <a:chOff x="5986392" y="1889290"/>
            <a:chExt cx="717945" cy="411856"/>
          </a:xfrm>
        </p:grpSpPr>
        <p:pic>
          <p:nvPicPr>
            <p:cNvPr id="54" name="Picture 162" descr="MCj04241600000[1]">
              <a:extLst>
                <a:ext uri="{FF2B5EF4-FFF2-40B4-BE49-F238E27FC236}">
                  <a16:creationId xmlns:a16="http://schemas.microsoft.com/office/drawing/2014/main" id="{DC37C853-6657-4473-942F-E1708BD92F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466" y="1889290"/>
              <a:ext cx="251242" cy="411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ktangel med rundade hörn 32">
              <a:extLst>
                <a:ext uri="{FF2B5EF4-FFF2-40B4-BE49-F238E27FC236}">
                  <a16:creationId xmlns:a16="http://schemas.microsoft.com/office/drawing/2014/main" id="{F363153F-4334-4767-B800-B2733DE6CF00}"/>
                </a:ext>
              </a:extLst>
            </p:cNvPr>
            <p:cNvSpPr/>
            <p:nvPr/>
          </p:nvSpPr>
          <p:spPr>
            <a:xfrm>
              <a:off x="5986392" y="2110599"/>
              <a:ext cx="717945" cy="177150"/>
            </a:xfrm>
            <a:prstGeom prst="roundRect">
              <a:avLst/>
            </a:prstGeom>
            <a:solidFill>
              <a:schemeClr val="accent4">
                <a:lumMod val="25000"/>
                <a:lumOff val="75000"/>
              </a:schemeClr>
            </a:solidFill>
            <a:ln cap="sq">
              <a:miter lim="800000"/>
              <a:tailEnd type="triangle" w="lg" len="lg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000" rIns="27000" anchor="ctr"/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sv-SE" sz="900" dirty="0">
                  <a:solidFill>
                    <a:srgbClr val="382819"/>
                  </a:solidFill>
                  <a:latin typeface="Calibri" pitchFamily="34" charset="0"/>
                  <a:ea typeface="ＭＳ Ｐゴシック" pitchFamily="-112" charset="-128"/>
                  <a:cs typeface="ＭＳ Ｐゴシック" pitchFamily="-112" charset="-128"/>
                </a:rPr>
                <a:t>OAuth2-Intyg</a:t>
              </a:r>
            </a:p>
          </p:txBody>
        </p:sp>
      </p:grpSp>
      <p:sp>
        <p:nvSpPr>
          <p:cNvPr id="84" name="Ned 92">
            <a:extLst>
              <a:ext uri="{FF2B5EF4-FFF2-40B4-BE49-F238E27FC236}">
                <a16:creationId xmlns:a16="http://schemas.microsoft.com/office/drawing/2014/main" id="{3BC0FFD9-8241-459E-834B-C4D79914155F}"/>
              </a:ext>
            </a:extLst>
          </p:cNvPr>
          <p:cNvSpPr/>
          <p:nvPr/>
        </p:nvSpPr>
        <p:spPr>
          <a:xfrm>
            <a:off x="2923267" y="2624292"/>
            <a:ext cx="264149" cy="977495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/>
          </a:p>
        </p:txBody>
      </p:sp>
      <p:sp>
        <p:nvSpPr>
          <p:cNvPr id="86" name="Rektangel 85">
            <a:extLst>
              <a:ext uri="{FF2B5EF4-FFF2-40B4-BE49-F238E27FC236}">
                <a16:creationId xmlns:a16="http://schemas.microsoft.com/office/drawing/2014/main" id="{5C772FE8-ABA8-4C4C-8BCE-AF0642D23624}"/>
              </a:ext>
            </a:extLst>
          </p:cNvPr>
          <p:cNvSpPr/>
          <p:nvPr/>
        </p:nvSpPr>
        <p:spPr>
          <a:xfrm>
            <a:off x="4379397" y="3601463"/>
            <a:ext cx="2829527" cy="1262683"/>
          </a:xfrm>
          <a:prstGeom prst="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v-SE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Intygshantering - </a:t>
            </a:r>
            <a:r>
              <a:rPr lang="sv-SE" sz="11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Skewtime</a:t>
            </a:r>
            <a:endParaRPr lang="sv-SE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24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Reservlösning NLL</a:t>
            </a:r>
          </a:p>
        </p:txBody>
      </p:sp>
    </p:spTree>
    <p:extLst>
      <p:ext uri="{BB962C8B-B14F-4D97-AF65-F5344CB8AC3E}">
        <p14:creationId xmlns:p14="http://schemas.microsoft.com/office/powerpoint/2010/main" val="191614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16-0105_ehm_mall_16-9">
  <a:themeElements>
    <a:clrScheme name="Anpassad 163">
      <a:dk1>
        <a:srgbClr val="000000"/>
      </a:dk1>
      <a:lt1>
        <a:sysClr val="window" lastClr="FFFFFF"/>
      </a:lt1>
      <a:dk2>
        <a:srgbClr val="4AC9FF"/>
      </a:dk2>
      <a:lt2>
        <a:srgbClr val="EEECE1"/>
      </a:lt2>
      <a:accent1>
        <a:srgbClr val="620063"/>
      </a:accent1>
      <a:accent2>
        <a:srgbClr val="55575A"/>
      </a:accent2>
      <a:accent3>
        <a:srgbClr val="4AC9FF"/>
      </a:accent3>
      <a:accent4>
        <a:srgbClr val="620063"/>
      </a:accent4>
      <a:accent5>
        <a:srgbClr val="000000"/>
      </a:accent5>
      <a:accent6>
        <a:srgbClr val="000000"/>
      </a:accent6>
      <a:hlink>
        <a:srgbClr val="000000"/>
      </a:hlink>
      <a:folHlink>
        <a:srgbClr val="620063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_ehalsomyndigheten_juni2020.pptx  -  Skrivskyddad" id="{152249B1-0863-42DD-A421-5D895CC75640}" vid="{4FFBBA76-5D53-4A8C-B2CC-09390769B103}"/>
    </a:ext>
  </a:extLst>
</a:theme>
</file>

<file path=ppt/theme/theme2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eHM Powerpoint 16-9</Template>
  <TotalTime>29837</TotalTime>
  <Words>1203</Words>
  <Application>Microsoft Office PowerPoint</Application>
  <PresentationFormat>Bildspel på skärmen (16:9)</PresentationFormat>
  <Paragraphs>194</Paragraphs>
  <Slides>23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23</vt:i4>
      </vt:variant>
    </vt:vector>
  </HeadingPairs>
  <TitlesOfParts>
    <vt:vector size="30" baseType="lpstr">
      <vt:lpstr>Arial</vt:lpstr>
      <vt:lpstr>Calibri</vt:lpstr>
      <vt:lpstr>Consolas</vt:lpstr>
      <vt:lpstr>Perpetua</vt:lpstr>
      <vt:lpstr>Tw Cen MT Condensed</vt:lpstr>
      <vt:lpstr>Verdana</vt:lpstr>
      <vt:lpstr>16-0105_ehm_mall_16-9</vt:lpstr>
      <vt:lpstr>Material till möte Reservlösning 2021-03-16</vt:lpstr>
      <vt:lpstr>PowerPoint-presentation</vt:lpstr>
      <vt:lpstr>Struktur i arbetet</vt:lpstr>
      <vt:lpstr>Inledande bilder</vt:lpstr>
      <vt:lpstr>PowerPoint-presentation</vt:lpstr>
      <vt:lpstr>API-Integration / säkerhetslösning</vt:lpstr>
      <vt:lpstr>Intygsväxling SAML till OAuth2</vt:lpstr>
      <vt:lpstr>Befintlig reservlösning lösning PIRR</vt:lpstr>
      <vt:lpstr>Reservlösning NLL</vt:lpstr>
      <vt:lpstr>Reservlösning NLL</vt:lpstr>
      <vt:lpstr>Scope</vt:lpstr>
      <vt:lpstr>Kriterier för användning</vt:lpstr>
      <vt:lpstr>Anrop till reservlösning</vt:lpstr>
      <vt:lpstr>Intygshantering</vt:lpstr>
      <vt:lpstr>Återkoppling &amp; Felhantering</vt:lpstr>
      <vt:lpstr>Scenarier för användning</vt:lpstr>
      <vt:lpstr>Normalfall</vt:lpstr>
      <vt:lpstr>Störning A</vt:lpstr>
      <vt:lpstr>Störning B</vt:lpstr>
      <vt:lpstr>Störning A + Reservlösning</vt:lpstr>
      <vt:lpstr>Servicefönster</vt:lpstr>
      <vt:lpstr>Vid identifierat större fel  </vt:lpstr>
      <vt:lpstr>Tack</vt:lpstr>
    </vt:vector>
  </TitlesOfParts>
  <Company>Apotekens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Rubrik</dc:title>
  <dc:creator>Martin Solberg</dc:creator>
  <cp:lastModifiedBy>Martin Solberg</cp:lastModifiedBy>
  <cp:revision>85</cp:revision>
  <cp:lastPrinted>2015-11-23T14:39:37Z</cp:lastPrinted>
  <dcterms:created xsi:type="dcterms:W3CDTF">2021-02-12T10:48:09Z</dcterms:created>
  <dcterms:modified xsi:type="dcterms:W3CDTF">2021-03-16T15:00:09Z</dcterms:modified>
</cp:coreProperties>
</file>