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445" r:id="rId2"/>
    <p:sldId id="458" r:id="rId3"/>
    <p:sldId id="451" r:id="rId4"/>
    <p:sldId id="456" r:id="rId5"/>
    <p:sldId id="457" r:id="rId6"/>
    <p:sldId id="454" r:id="rId7"/>
  </p:sldIdLst>
  <p:sldSz cx="9144000" cy="5143500" type="screen16x9"/>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14">
          <p15:clr>
            <a:srgbClr val="A4A3A4"/>
          </p15:clr>
        </p15:guide>
        <p15:guide id="2" pos="40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rea Södergren" initials="P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E"/>
    <a:srgbClr val="32DAC4"/>
    <a:srgbClr val="00A7E2"/>
    <a:srgbClr val="DDC4BA"/>
    <a:srgbClr val="EE9BAD"/>
    <a:srgbClr val="55575A"/>
    <a:srgbClr val="672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1" autoAdjust="0"/>
    <p:restoredTop sz="86359" autoAdjust="0"/>
  </p:normalViewPr>
  <p:slideViewPr>
    <p:cSldViewPr showGuides="1">
      <p:cViewPr varScale="1">
        <p:scale>
          <a:sx n="126" d="100"/>
          <a:sy n="126" d="100"/>
        </p:scale>
        <p:origin x="91" y="274"/>
      </p:cViewPr>
      <p:guideLst>
        <p:guide orient="horz" pos="514"/>
        <p:guide pos="40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9" d="100"/>
          <a:sy n="89" d="100"/>
        </p:scale>
        <p:origin x="3732"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1A4942AE-5842-7D4B-A5B6-B67F46B30A47}" type="datetime1">
              <a:rPr lang="sv-SE" smtClean="0"/>
              <a:t>2021-03-02</a:t>
            </a:fld>
            <a:endParaRPr lang="sv-SE"/>
          </a:p>
        </p:txBody>
      </p:sp>
      <p:sp>
        <p:nvSpPr>
          <p:cNvPr id="4" name="Platshållare för sidfot 3"/>
          <p:cNvSpPr>
            <a:spLocks noGrp="1"/>
          </p:cNvSpPr>
          <p:nvPr>
            <p:ph type="ftr" sz="quarter" idx="2"/>
          </p:nvPr>
        </p:nvSpPr>
        <p:spPr>
          <a:xfrm>
            <a:off x="1" y="9428584"/>
            <a:ext cx="2945659" cy="496332"/>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50444" y="9428584"/>
            <a:ext cx="2945659" cy="496332"/>
          </a:xfrm>
          <a:prstGeom prst="rect">
            <a:avLst/>
          </a:prstGeom>
        </p:spPr>
        <p:txBody>
          <a:bodyPr vert="horz" lIns="91440" tIns="45720" rIns="91440" bIns="45720" rtlCol="0" anchor="b"/>
          <a:lstStyle>
            <a:lvl1pPr algn="r">
              <a:defRPr sz="1200"/>
            </a:lvl1pPr>
          </a:lstStyle>
          <a:p>
            <a:fld id="{9F270BD3-19F7-4B6C-9CE6-9BAF81C7E986}" type="slidenum">
              <a:rPr lang="sv-SE" smtClean="0"/>
              <a:t>‹#›</a:t>
            </a:fld>
            <a:endParaRPr lang="sv-SE"/>
          </a:p>
        </p:txBody>
      </p:sp>
    </p:spTree>
    <p:extLst>
      <p:ext uri="{BB962C8B-B14F-4D97-AF65-F5344CB8AC3E}">
        <p14:creationId xmlns:p14="http://schemas.microsoft.com/office/powerpoint/2010/main" val="33835592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69348A77-C5EC-2F49-8D60-99A2795519EC}" type="datetime1">
              <a:rPr lang="sv-SE" smtClean="0"/>
              <a:t>2021-03-02</a:t>
            </a:fld>
            <a:endParaRPr lang="en-US"/>
          </a:p>
        </p:txBody>
      </p:sp>
      <p:sp>
        <p:nvSpPr>
          <p:cNvPr id="4" name="Platshållare för bildobjekt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6E611AC6-6AF3-4383-A1A0-9731B5AA9D0B}" type="slidenum">
              <a:rPr lang="en-US" smtClean="0"/>
              <a:t>‹#›</a:t>
            </a:fld>
            <a:endParaRPr lang="en-US"/>
          </a:p>
        </p:txBody>
      </p:sp>
    </p:spTree>
    <p:extLst>
      <p:ext uri="{BB962C8B-B14F-4D97-AF65-F5344CB8AC3E}">
        <p14:creationId xmlns:p14="http://schemas.microsoft.com/office/powerpoint/2010/main" val="40766758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90488" y="744538"/>
            <a:ext cx="6616700" cy="3722687"/>
          </a:xfrm>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10"/>
          </p:nvPr>
        </p:nvSpPr>
        <p:spPr/>
        <p:txBody>
          <a:bodyPr/>
          <a:lstStyle/>
          <a:p>
            <a:fld id="{6E611AC6-6AF3-4383-A1A0-9731B5AA9D0B}" type="slidenum">
              <a:rPr lang="en-US" smtClean="0"/>
              <a:t>1</a:t>
            </a:fld>
            <a:endParaRPr lang="en-US"/>
          </a:p>
        </p:txBody>
      </p:sp>
    </p:spTree>
    <p:extLst>
      <p:ext uri="{BB962C8B-B14F-4D97-AF65-F5344CB8AC3E}">
        <p14:creationId xmlns:p14="http://schemas.microsoft.com/office/powerpoint/2010/main" val="4716610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Första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userDrawn="1"/>
        </p:nvPicPr>
        <p:blipFill rotWithShape="1">
          <a:blip r:embed="rId2" cstate="print">
            <a:extLst>
              <a:ext uri="{28A0092B-C50C-407E-A947-70E740481C1C}">
                <a14:useLocalDpi xmlns:a14="http://schemas.microsoft.com/office/drawing/2010/main" val="0"/>
              </a:ext>
            </a:extLst>
          </a:blip>
          <a:srcRect l="39630"/>
          <a:stretch/>
        </p:blipFill>
        <p:spPr>
          <a:xfrm>
            <a:off x="-3284" y="2355726"/>
            <a:ext cx="4263998" cy="2816944"/>
          </a:xfrm>
          <a:prstGeom prst="rect">
            <a:avLst/>
          </a:prstGeom>
        </p:spPr>
      </p:pic>
      <p:sp>
        <p:nvSpPr>
          <p:cNvPr id="6" name="Underrubrik 2"/>
          <p:cNvSpPr>
            <a:spLocks noGrp="1"/>
          </p:cNvSpPr>
          <p:nvPr>
            <p:ph type="subTitle" idx="1" hasCustomPrompt="1"/>
          </p:nvPr>
        </p:nvSpPr>
        <p:spPr>
          <a:xfrm>
            <a:off x="682873" y="2050246"/>
            <a:ext cx="7993583" cy="241855"/>
          </a:xfrm>
        </p:spPr>
        <p:txBody>
          <a:bodyPr lIns="0" tIns="0" rIns="0" bIns="0">
            <a:noAutofit/>
          </a:bodyPr>
          <a:lstStyle>
            <a:lvl1pPr marL="0" indent="0" algn="l">
              <a:buNone/>
              <a:defRPr sz="1400" b="0">
                <a:solidFill>
                  <a:srgbClr val="000000"/>
                </a:solidFill>
                <a:latin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dirty="0"/>
              <a:t>Förnamn Efternamn</a:t>
            </a:r>
          </a:p>
        </p:txBody>
      </p:sp>
      <p:sp>
        <p:nvSpPr>
          <p:cNvPr id="7" name="Platshållare för text 9"/>
          <p:cNvSpPr>
            <a:spLocks noGrp="1"/>
          </p:cNvSpPr>
          <p:nvPr>
            <p:ph type="body" sz="quarter" idx="13" hasCustomPrompt="1"/>
          </p:nvPr>
        </p:nvSpPr>
        <p:spPr>
          <a:xfrm>
            <a:off x="4722107" y="4299942"/>
            <a:ext cx="4181362" cy="216024"/>
          </a:xfrm>
        </p:spPr>
        <p:txBody>
          <a:bodyPr lIns="0" tIns="0" rIns="0" bIns="0" anchor="b" anchorCtr="0">
            <a:noAutofit/>
          </a:bodyPr>
          <a:lstStyle>
            <a:lvl1pPr marL="0" indent="0" algn="r">
              <a:buFontTx/>
              <a:buNone/>
              <a:defRPr sz="1400" b="0">
                <a:solidFill>
                  <a:srgbClr val="000000"/>
                </a:solidFill>
                <a:latin typeface="Arial"/>
              </a:defRPr>
            </a:lvl1pPr>
          </a:lstStyle>
          <a:p>
            <a:pPr lvl="0"/>
            <a:r>
              <a:rPr lang="sv-SE" dirty="0" err="1"/>
              <a:t>åååå-mm-dd</a:t>
            </a:r>
            <a:endParaRPr lang="sv-SE" dirty="0"/>
          </a:p>
        </p:txBody>
      </p:sp>
      <p:sp>
        <p:nvSpPr>
          <p:cNvPr id="8" name="Platshållare för text 11"/>
          <p:cNvSpPr>
            <a:spLocks noGrp="1"/>
          </p:cNvSpPr>
          <p:nvPr>
            <p:ph type="body" sz="quarter" idx="14" hasCustomPrompt="1"/>
          </p:nvPr>
        </p:nvSpPr>
        <p:spPr>
          <a:xfrm>
            <a:off x="4716016" y="4617198"/>
            <a:ext cx="4175984" cy="206498"/>
          </a:xfrm>
        </p:spPr>
        <p:txBody>
          <a:bodyPr lIns="0" tIns="0" rIns="0" bIns="0">
            <a:noAutofit/>
          </a:bodyPr>
          <a:lstStyle>
            <a:lvl1pPr marL="0" indent="0" algn="r">
              <a:buFontTx/>
              <a:buNone/>
              <a:defRPr sz="1200">
                <a:solidFill>
                  <a:srgbClr val="000000"/>
                </a:solidFill>
                <a:latin typeface="Arial"/>
              </a:defRPr>
            </a:lvl1pPr>
          </a:lstStyle>
          <a:p>
            <a:pPr lvl="0"/>
            <a:r>
              <a:rPr lang="sv-SE" dirty="0"/>
              <a:t>Version</a:t>
            </a:r>
          </a:p>
        </p:txBody>
      </p:sp>
      <p:sp>
        <p:nvSpPr>
          <p:cNvPr id="9" name="Rubrik 22"/>
          <p:cNvSpPr>
            <a:spLocks noGrp="1"/>
          </p:cNvSpPr>
          <p:nvPr>
            <p:ph type="title"/>
          </p:nvPr>
        </p:nvSpPr>
        <p:spPr>
          <a:xfrm>
            <a:off x="634773" y="830886"/>
            <a:ext cx="8053386" cy="1026114"/>
          </a:xfrm>
        </p:spPr>
        <p:txBody>
          <a:bodyPr anchor="b"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12" name="Bildobjekt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75808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userDrawn="1"/>
        </p:nvPicPr>
        <p:blipFill rotWithShape="1">
          <a:blip r:embed="rId2" cstate="print">
            <a:extLst>
              <a:ext uri="{28A0092B-C50C-407E-A947-70E740481C1C}">
                <a14:useLocalDpi xmlns:a14="http://schemas.microsoft.com/office/drawing/2010/main" val="0"/>
              </a:ext>
            </a:extLst>
          </a:blip>
          <a:srcRect r="60185"/>
          <a:stretch/>
        </p:blipFill>
        <p:spPr>
          <a:xfrm>
            <a:off x="6330752" y="2327867"/>
            <a:ext cx="2825948" cy="2830739"/>
          </a:xfrm>
          <a:prstGeom prst="rect">
            <a:avLst/>
          </a:prstGeom>
        </p:spPr>
      </p:pic>
      <p:sp>
        <p:nvSpPr>
          <p:cNvPr id="9" name="Rubrik 22"/>
          <p:cNvSpPr>
            <a:spLocks noGrp="1"/>
          </p:cNvSpPr>
          <p:nvPr>
            <p:ph type="title"/>
          </p:nvPr>
        </p:nvSpPr>
        <p:spPr>
          <a:xfrm>
            <a:off x="634773" y="1567923"/>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5" name="Bildobjekt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4072037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istasida">
    <p:bg>
      <p:bgPr>
        <a:solidFill>
          <a:srgbClr val="FFFFFE"/>
        </a:solidFill>
        <a:effectLst/>
      </p:bgPr>
    </p:bg>
    <p:spTree>
      <p:nvGrpSpPr>
        <p:cNvPr id="1" name=""/>
        <p:cNvGrpSpPr/>
        <p:nvPr/>
      </p:nvGrpSpPr>
      <p:grpSpPr>
        <a:xfrm>
          <a:off x="0" y="0"/>
          <a:ext cx="0" cy="0"/>
          <a:chOff x="0" y="0"/>
          <a:chExt cx="0" cy="0"/>
        </a:xfrm>
      </p:grpSpPr>
      <p:sp>
        <p:nvSpPr>
          <p:cNvPr id="9" name="Rubrik 22"/>
          <p:cNvSpPr>
            <a:spLocks noGrp="1"/>
          </p:cNvSpPr>
          <p:nvPr>
            <p:ph type="title"/>
          </p:nvPr>
        </p:nvSpPr>
        <p:spPr>
          <a:xfrm>
            <a:off x="634773" y="3500969"/>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3" name="Bildobjekt 2" descr="EHM_Symbol_CMYK_hel.psd"/>
          <p:cNvPicPr>
            <a:picLocks noChangeAspect="1"/>
          </p:cNvPicPr>
          <p:nvPr userDrawn="1"/>
        </p:nvPicPr>
        <p:blipFill rotWithShape="1">
          <a:blip r:embed="rId2" cstate="print">
            <a:extLst>
              <a:ext uri="{28A0092B-C50C-407E-A947-70E740481C1C}">
                <a14:useLocalDpi xmlns:a14="http://schemas.microsoft.com/office/drawing/2010/main" val="0"/>
              </a:ext>
            </a:extLst>
          </a:blip>
          <a:srcRect l="41027" t="50185"/>
          <a:stretch/>
        </p:blipFill>
        <p:spPr>
          <a:xfrm>
            <a:off x="0" y="-1"/>
            <a:ext cx="3714544" cy="2599545"/>
          </a:xfrm>
          <a:prstGeom prst="rect">
            <a:avLst/>
          </a:prstGeom>
        </p:spPr>
      </p:pic>
      <p:pic>
        <p:nvPicPr>
          <p:cNvPr id="5" name="Bildobjekt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1281209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nehåll">
    <p:spTree>
      <p:nvGrpSpPr>
        <p:cNvPr id="1" name=""/>
        <p:cNvGrpSpPr/>
        <p:nvPr/>
      </p:nvGrpSpPr>
      <p:grpSpPr>
        <a:xfrm>
          <a:off x="0" y="0"/>
          <a:ext cx="0" cy="0"/>
          <a:chOff x="0" y="0"/>
          <a:chExt cx="0" cy="0"/>
        </a:xfrm>
      </p:grpSpPr>
      <p:sp>
        <p:nvSpPr>
          <p:cNvPr id="2" name="Rubrik 1"/>
          <p:cNvSpPr>
            <a:spLocks noGrp="1"/>
          </p:cNvSpPr>
          <p:nvPr>
            <p:ph type="title"/>
          </p:nvPr>
        </p:nvSpPr>
        <p:spPr>
          <a:xfrm>
            <a:off x="646114" y="742419"/>
            <a:ext cx="7067549" cy="479182"/>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646113" y="1466106"/>
            <a:ext cx="6529387" cy="3294366"/>
          </a:xfrm>
        </p:spPr>
        <p:txBody>
          <a:bodyPr>
            <a:noAutofit/>
          </a:bodyPr>
          <a:lstStyle>
            <a:lvl1pPr>
              <a:defRPr sz="2200"/>
            </a:lvl1pPr>
            <a:lvl2pPr>
              <a:defRPr sz="2200"/>
            </a:lvl2pPr>
            <a:lvl3pPr>
              <a:defRPr sz="2200"/>
            </a:lvl3pPr>
            <a:lvl4pPr>
              <a:defRPr sz="2200"/>
            </a:lvl4pPr>
            <a:lvl5pPr>
              <a:defRPr sz="22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2022593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46114" y="742419"/>
            <a:ext cx="7067549" cy="688336"/>
          </a:xfrm>
          <a:prstGeom prst="rect">
            <a:avLst/>
          </a:prstGeom>
        </p:spPr>
        <p:txBody>
          <a:bodyPr vert="horz" lIns="0" tIns="0" rIns="0" bIns="0" rtlCol="0" anchor="t" anchorCtr="0">
            <a:noAutofit/>
          </a:bodyPr>
          <a:lstStyle/>
          <a:p>
            <a:endParaRPr lang="sv-SE" dirty="0"/>
          </a:p>
        </p:txBody>
      </p:sp>
      <p:sp>
        <p:nvSpPr>
          <p:cNvPr id="3" name="Platshållare för text 2"/>
          <p:cNvSpPr>
            <a:spLocks noGrp="1"/>
          </p:cNvSpPr>
          <p:nvPr>
            <p:ph type="body" idx="1"/>
          </p:nvPr>
        </p:nvSpPr>
        <p:spPr>
          <a:xfrm>
            <a:off x="646114" y="1456613"/>
            <a:ext cx="7022231" cy="3348372"/>
          </a:xfrm>
          <a:prstGeom prst="rect">
            <a:avLst/>
          </a:prstGeom>
        </p:spPr>
        <p:txBody>
          <a:bodyPr vert="horz" lIns="0" tIns="0" rIns="0" bIns="0" rtlCol="0">
            <a:noAutofit/>
          </a:bodyPr>
          <a:lstStyle/>
          <a:p>
            <a:pPr lvl="0"/>
            <a:r>
              <a:rPr lang="sv-SE" dirty="0"/>
              <a:t>Klicka här för att ändra format på bakgrundstexten</a:t>
            </a:r>
          </a:p>
        </p:txBody>
      </p:sp>
      <p:pic>
        <p:nvPicPr>
          <p:cNvPr id="5" name="Bildobjekt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
        <p:nvSpPr>
          <p:cNvPr id="7" name="Rektangel 6"/>
          <p:cNvSpPr/>
          <p:nvPr/>
        </p:nvSpPr>
        <p:spPr>
          <a:xfrm>
            <a:off x="1" y="5008500"/>
            <a:ext cx="9143999" cy="135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866091303"/>
      </p:ext>
    </p:extLst>
  </p:cSld>
  <p:clrMap bg1="lt1" tx1="dk1" bg2="lt2" tx2="dk2" accent1="accent1" accent2="accent2" accent3="accent3" accent4="accent4" accent5="accent5" accent6="accent6" hlink="hlink" folHlink="folHlink"/>
  <p:sldLayoutIdLst>
    <p:sldLayoutId id="2147483679" r:id="rId1"/>
    <p:sldLayoutId id="2147483677" r:id="rId2"/>
    <p:sldLayoutId id="2147483678" r:id="rId3"/>
    <p:sldLayoutId id="2147483668" r:id="rId4"/>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hdr="0" ftr="0" dt="0"/>
  <p:txStyles>
    <p:titleStyle>
      <a:lvl1pPr algn="l" defTabSz="914400" rtl="0" eaLnBrk="1" latinLnBrk="0" hangingPunct="1">
        <a:lnSpc>
          <a:spcPts val="4100"/>
        </a:lnSpc>
        <a:spcBef>
          <a:spcPct val="0"/>
        </a:spcBef>
        <a:buNone/>
        <a:defRPr sz="3600" b="1" kern="1200">
          <a:solidFill>
            <a:schemeClr val="tx1"/>
          </a:solidFill>
          <a:latin typeface="Arial"/>
          <a:ea typeface="+mj-ea"/>
          <a:cs typeface="+mj-cs"/>
        </a:defRPr>
      </a:lvl1pPr>
    </p:titleStyle>
    <p:bodyStyle>
      <a:lvl1pPr marL="174625"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1pPr>
      <a:lvl2pPr marL="36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2pPr>
      <a:lvl3pPr marL="54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3pPr>
      <a:lvl4pPr marL="72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4pPr>
      <a:lvl5pPr marL="90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confluence.ehalsomyndigheten.se/pages/viewpage.action?pageId=32899322"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derrubrik 1"/>
          <p:cNvSpPr>
            <a:spLocks noGrp="1"/>
          </p:cNvSpPr>
          <p:nvPr>
            <p:ph type="subTitle" idx="1"/>
          </p:nvPr>
        </p:nvSpPr>
        <p:spPr/>
        <p:txBody>
          <a:bodyPr/>
          <a:lstStyle/>
          <a:p>
            <a:r>
              <a:rPr lang="sv-SE" dirty="0"/>
              <a:t>Johan Palmqvist</a:t>
            </a:r>
          </a:p>
        </p:txBody>
      </p:sp>
      <p:sp>
        <p:nvSpPr>
          <p:cNvPr id="3" name="Platshållare för text 2"/>
          <p:cNvSpPr>
            <a:spLocks noGrp="1"/>
          </p:cNvSpPr>
          <p:nvPr>
            <p:ph type="body" sz="quarter" idx="13"/>
          </p:nvPr>
        </p:nvSpPr>
        <p:spPr/>
        <p:txBody>
          <a:bodyPr/>
          <a:lstStyle/>
          <a:p>
            <a:r>
              <a:rPr lang="sv-SE" dirty="0"/>
              <a:t>2021-03-02</a:t>
            </a:r>
          </a:p>
        </p:txBody>
      </p:sp>
      <p:sp>
        <p:nvSpPr>
          <p:cNvPr id="4" name="Platshållare för text 3"/>
          <p:cNvSpPr>
            <a:spLocks noGrp="1"/>
          </p:cNvSpPr>
          <p:nvPr>
            <p:ph type="body" sz="quarter" idx="14"/>
          </p:nvPr>
        </p:nvSpPr>
        <p:spPr/>
        <p:txBody>
          <a:bodyPr/>
          <a:lstStyle/>
          <a:p>
            <a:endParaRPr lang="sv-SE"/>
          </a:p>
        </p:txBody>
      </p:sp>
      <p:sp>
        <p:nvSpPr>
          <p:cNvPr id="10" name="Rubrik 9"/>
          <p:cNvSpPr>
            <a:spLocks noGrp="1"/>
          </p:cNvSpPr>
          <p:nvPr>
            <p:ph type="title"/>
          </p:nvPr>
        </p:nvSpPr>
        <p:spPr/>
        <p:txBody>
          <a:bodyPr/>
          <a:lstStyle/>
          <a:p>
            <a:r>
              <a:rPr lang="sv-SE" dirty="0"/>
              <a:t>Välkommen till mötesserie</a:t>
            </a:r>
            <a:br>
              <a:rPr lang="sv-SE" dirty="0"/>
            </a:br>
            <a:r>
              <a:rPr lang="sv-SE" dirty="0"/>
              <a:t>Reservlösning NLL</a:t>
            </a:r>
          </a:p>
        </p:txBody>
      </p:sp>
    </p:spTree>
    <p:extLst>
      <p:ext uri="{BB962C8B-B14F-4D97-AF65-F5344CB8AC3E}">
        <p14:creationId xmlns:p14="http://schemas.microsoft.com/office/powerpoint/2010/main" val="405942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2CFFC4E-C479-47C2-9D5F-164F00E883AD}"/>
              </a:ext>
            </a:extLst>
          </p:cNvPr>
          <p:cNvSpPr>
            <a:spLocks noGrp="1"/>
          </p:cNvSpPr>
          <p:nvPr>
            <p:ph type="title"/>
          </p:nvPr>
        </p:nvSpPr>
        <p:spPr/>
        <p:txBody>
          <a:bodyPr/>
          <a:lstStyle/>
          <a:p>
            <a:r>
              <a:rPr lang="sv-SE" dirty="0"/>
              <a:t>Agenda</a:t>
            </a:r>
          </a:p>
        </p:txBody>
      </p:sp>
      <p:sp>
        <p:nvSpPr>
          <p:cNvPr id="4" name="Platshållare för innehåll 3">
            <a:extLst>
              <a:ext uri="{FF2B5EF4-FFF2-40B4-BE49-F238E27FC236}">
                <a16:creationId xmlns:a16="http://schemas.microsoft.com/office/drawing/2014/main" id="{79334261-B4E1-40D2-9FD9-A948C4C8B9D1}"/>
              </a:ext>
            </a:extLst>
          </p:cNvPr>
          <p:cNvSpPr>
            <a:spLocks noGrp="1"/>
          </p:cNvSpPr>
          <p:nvPr>
            <p:ph sz="quarter" idx="16"/>
          </p:nvPr>
        </p:nvSpPr>
        <p:spPr/>
        <p:txBody>
          <a:bodyPr/>
          <a:lstStyle/>
          <a:p>
            <a:r>
              <a:rPr lang="sv-SE" dirty="0"/>
              <a:t>Syfte och mål </a:t>
            </a:r>
          </a:p>
          <a:p>
            <a:r>
              <a:rPr lang="sv-SE" dirty="0"/>
              <a:t>Omfattning av reservlösning </a:t>
            </a:r>
          </a:p>
          <a:p>
            <a:r>
              <a:rPr lang="sv-SE" dirty="0"/>
              <a:t>E-hälsomyndighetens förslag gällande reservlösning för Nationella läkemedelslistan (NLL)</a:t>
            </a:r>
          </a:p>
          <a:p>
            <a:r>
              <a:rPr lang="sv-SE" dirty="0"/>
              <a:t>Dialog</a:t>
            </a:r>
          </a:p>
          <a:p>
            <a:r>
              <a:rPr lang="sv-SE" dirty="0"/>
              <a:t>Nästa steg</a:t>
            </a:r>
          </a:p>
          <a:p>
            <a:endParaRPr lang="sv-SE" dirty="0"/>
          </a:p>
        </p:txBody>
      </p:sp>
    </p:spTree>
    <p:extLst>
      <p:ext uri="{BB962C8B-B14F-4D97-AF65-F5344CB8AC3E}">
        <p14:creationId xmlns:p14="http://schemas.microsoft.com/office/powerpoint/2010/main" val="3239557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lstStyle/>
          <a:p>
            <a:r>
              <a:rPr lang="sv-SE" dirty="0"/>
              <a:t>Effektmål</a:t>
            </a:r>
          </a:p>
        </p:txBody>
      </p:sp>
      <p:sp>
        <p:nvSpPr>
          <p:cNvPr id="5" name="Platshållare för innehåll 4"/>
          <p:cNvSpPr>
            <a:spLocks noGrp="1"/>
          </p:cNvSpPr>
          <p:nvPr>
            <p:ph sz="quarter" idx="16"/>
          </p:nvPr>
        </p:nvSpPr>
        <p:spPr/>
        <p:txBody>
          <a:bodyPr/>
          <a:lstStyle/>
          <a:p>
            <a:pPr marL="0" indent="0">
              <a:buNone/>
            </a:pPr>
            <a:r>
              <a:rPr lang="sv-SE" dirty="0"/>
              <a:t>Att det finns en säker och effektiv ”reservlösning” som gör att man, med minimal påverkan på vårdens verksamhetsprocesser, kan hantera en otillgänglighet till NLL utom ramen för normal giltighetstid för säkerhetsintyg. </a:t>
            </a:r>
          </a:p>
        </p:txBody>
      </p:sp>
    </p:spTree>
    <p:extLst>
      <p:ext uri="{BB962C8B-B14F-4D97-AF65-F5344CB8AC3E}">
        <p14:creationId xmlns:p14="http://schemas.microsoft.com/office/powerpoint/2010/main" val="2185949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4A4693-F4E0-40CA-BB9F-5BE27273B86F}"/>
              </a:ext>
            </a:extLst>
          </p:cNvPr>
          <p:cNvSpPr>
            <a:spLocks noGrp="1"/>
          </p:cNvSpPr>
          <p:nvPr>
            <p:ph type="title"/>
          </p:nvPr>
        </p:nvSpPr>
        <p:spPr/>
        <p:txBody>
          <a:bodyPr/>
          <a:lstStyle/>
          <a:p>
            <a:r>
              <a:rPr lang="sv-SE" dirty="0"/>
              <a:t>Operativa mål med mötesserien</a:t>
            </a:r>
          </a:p>
        </p:txBody>
      </p:sp>
      <p:sp>
        <p:nvSpPr>
          <p:cNvPr id="3" name="Platshållare för innehåll 2">
            <a:extLst>
              <a:ext uri="{FF2B5EF4-FFF2-40B4-BE49-F238E27FC236}">
                <a16:creationId xmlns:a16="http://schemas.microsoft.com/office/drawing/2014/main" id="{D1497F0F-66A8-4C9B-8C6A-20A92037AA8E}"/>
              </a:ext>
            </a:extLst>
          </p:cNvPr>
          <p:cNvSpPr>
            <a:spLocks noGrp="1"/>
          </p:cNvSpPr>
          <p:nvPr>
            <p:ph sz="quarter" idx="16"/>
          </p:nvPr>
        </p:nvSpPr>
        <p:spPr>
          <a:xfrm>
            <a:off x="646113" y="1466106"/>
            <a:ext cx="7310263" cy="3294366"/>
          </a:xfrm>
        </p:spPr>
        <p:txBody>
          <a:bodyPr/>
          <a:lstStyle/>
          <a:p>
            <a:pPr marL="342900" indent="-342900"/>
            <a:r>
              <a:rPr lang="sv-SE" sz="2400" dirty="0"/>
              <a:t>Samla in verksamhetsbehov och krav </a:t>
            </a:r>
          </a:p>
          <a:p>
            <a:pPr marL="342900" indent="-342900"/>
            <a:r>
              <a:rPr lang="sv-SE" sz="2400" dirty="0"/>
              <a:t>Verifiera lösningsförslag</a:t>
            </a:r>
          </a:p>
          <a:p>
            <a:pPr marL="342900" indent="-342900"/>
            <a:r>
              <a:rPr lang="sv-SE" dirty="0"/>
              <a:t>Stödja vårdaktörers/systemleverantörers arbete kring framtagande av så kallad "reservlösning" för Nationella läkemedelslistan.</a:t>
            </a:r>
          </a:p>
          <a:p>
            <a:pPr marL="0" indent="0">
              <a:buNone/>
            </a:pPr>
            <a:br>
              <a:rPr lang="sv-SE" sz="2400" dirty="0"/>
            </a:br>
            <a:endParaRPr lang="sv-SE" dirty="0"/>
          </a:p>
        </p:txBody>
      </p:sp>
    </p:spTree>
    <p:extLst>
      <p:ext uri="{BB962C8B-B14F-4D97-AF65-F5344CB8AC3E}">
        <p14:creationId xmlns:p14="http://schemas.microsoft.com/office/powerpoint/2010/main" val="3021008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6A5395-EEE2-42B7-9019-C9182FEB45BB}"/>
              </a:ext>
            </a:extLst>
          </p:cNvPr>
          <p:cNvSpPr>
            <a:spLocks noGrp="1"/>
          </p:cNvSpPr>
          <p:nvPr>
            <p:ph type="title"/>
          </p:nvPr>
        </p:nvSpPr>
        <p:spPr/>
        <p:txBody>
          <a:bodyPr/>
          <a:lstStyle/>
          <a:p>
            <a:r>
              <a:rPr lang="sv-SE" dirty="0"/>
              <a:t>Dokumentation</a:t>
            </a:r>
          </a:p>
        </p:txBody>
      </p:sp>
      <p:sp>
        <p:nvSpPr>
          <p:cNvPr id="3" name="Platshållare för innehåll 2">
            <a:extLst>
              <a:ext uri="{FF2B5EF4-FFF2-40B4-BE49-F238E27FC236}">
                <a16:creationId xmlns:a16="http://schemas.microsoft.com/office/drawing/2014/main" id="{D662C1F7-06B3-4DA2-942E-57098D3905CA}"/>
              </a:ext>
            </a:extLst>
          </p:cNvPr>
          <p:cNvSpPr>
            <a:spLocks noGrp="1"/>
          </p:cNvSpPr>
          <p:nvPr>
            <p:ph sz="quarter" idx="16"/>
          </p:nvPr>
        </p:nvSpPr>
        <p:spPr/>
        <p:txBody>
          <a:bodyPr/>
          <a:lstStyle/>
          <a:p>
            <a:r>
              <a:rPr lang="sv-SE" dirty="0">
                <a:hlinkClick r:id="rId2"/>
              </a:rPr>
              <a:t>Reservlösning - NLL Referens och Arbetsgrupper - </a:t>
            </a:r>
            <a:r>
              <a:rPr lang="sv-SE" dirty="0" err="1">
                <a:hlinkClick r:id="rId2"/>
              </a:rPr>
              <a:t>Confluence</a:t>
            </a:r>
            <a:r>
              <a:rPr lang="sv-SE" dirty="0">
                <a:hlinkClick r:id="rId2"/>
              </a:rPr>
              <a:t> (ehalsomyndigheten.se)</a:t>
            </a:r>
            <a:endParaRPr lang="sv-SE" dirty="0"/>
          </a:p>
          <a:p>
            <a:pPr marL="0" indent="0">
              <a:buNone/>
            </a:pPr>
            <a:r>
              <a:rPr lang="sv-SE" dirty="0"/>
              <a:t>https://confluence.ehalsomyndigheten.se/pages/viewpage.action?pageId=32899322</a:t>
            </a:r>
          </a:p>
        </p:txBody>
      </p:sp>
    </p:spTree>
    <p:extLst>
      <p:ext uri="{BB962C8B-B14F-4D97-AF65-F5344CB8AC3E}">
        <p14:creationId xmlns:p14="http://schemas.microsoft.com/office/powerpoint/2010/main" val="1757574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lstStyle/>
          <a:p>
            <a:r>
              <a:rPr lang="sv-SE" dirty="0"/>
              <a:t>Tack</a:t>
            </a:r>
          </a:p>
        </p:txBody>
      </p:sp>
    </p:spTree>
    <p:extLst>
      <p:ext uri="{BB962C8B-B14F-4D97-AF65-F5344CB8AC3E}">
        <p14:creationId xmlns:p14="http://schemas.microsoft.com/office/powerpoint/2010/main" val="2722635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16-0105_ehm_mall_16-9">
  <a:themeElements>
    <a:clrScheme name="Anpassad 163">
      <a:dk1>
        <a:srgbClr val="000000"/>
      </a:dk1>
      <a:lt1>
        <a:sysClr val="window" lastClr="FFFFFF"/>
      </a:lt1>
      <a:dk2>
        <a:srgbClr val="4AC9FF"/>
      </a:dk2>
      <a:lt2>
        <a:srgbClr val="EEECE1"/>
      </a:lt2>
      <a:accent1>
        <a:srgbClr val="620063"/>
      </a:accent1>
      <a:accent2>
        <a:srgbClr val="55575A"/>
      </a:accent2>
      <a:accent3>
        <a:srgbClr val="4AC9FF"/>
      </a:accent3>
      <a:accent4>
        <a:srgbClr val="620063"/>
      </a:accent4>
      <a:accent5>
        <a:srgbClr val="000000"/>
      </a:accent5>
      <a:accent6>
        <a:srgbClr val="000000"/>
      </a:accent6>
      <a:hlink>
        <a:srgbClr val="000000"/>
      </a:hlink>
      <a:folHlink>
        <a:srgbClr val="620063"/>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pointmall_ehalsomyndigheten_juni2020.pptx  -  Skrivskyddad" id="{152249B1-0863-42DD-A421-5D895CC75640}" vid="{4FFBBA76-5D53-4A8C-B2CC-09390769B103}"/>
    </a:ext>
  </a:extLst>
</a:theme>
</file>

<file path=ppt/theme/theme2.xml><?xml version="1.0" encoding="utf-8"?>
<a:theme xmlns:a="http://schemas.openxmlformats.org/drawingml/2006/main" name="Office-tema">
  <a:themeElements>
    <a:clrScheme name="eHälsomyndigheten">
      <a:dk1>
        <a:sysClr val="windowText" lastClr="000000"/>
      </a:dk1>
      <a:lt1>
        <a:sysClr val="window" lastClr="FFFFFF"/>
      </a:lt1>
      <a:dk2>
        <a:srgbClr val="1F497D"/>
      </a:dk2>
      <a:lt2>
        <a:srgbClr val="EEECE1"/>
      </a:lt2>
      <a:accent1>
        <a:srgbClr val="672565"/>
      </a:accent1>
      <a:accent2>
        <a:srgbClr val="55575A"/>
      </a:accent2>
      <a:accent3>
        <a:srgbClr val="00A7E2"/>
      </a:accent3>
      <a:accent4>
        <a:srgbClr val="EE9BAD"/>
      </a:accent4>
      <a:accent5>
        <a:srgbClr val="32DAC4"/>
      </a:accent5>
      <a:accent6>
        <a:srgbClr val="DDC4BA"/>
      </a:accent6>
      <a:hlink>
        <a:srgbClr val="0000FF"/>
      </a:hlink>
      <a:folHlink>
        <a:srgbClr val="800080"/>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eHälsomyndigheten">
      <a:dk1>
        <a:sysClr val="windowText" lastClr="000000"/>
      </a:dk1>
      <a:lt1>
        <a:sysClr val="window" lastClr="FFFFFF"/>
      </a:lt1>
      <a:dk2>
        <a:srgbClr val="1F497D"/>
      </a:dk2>
      <a:lt2>
        <a:srgbClr val="EEECE1"/>
      </a:lt2>
      <a:accent1>
        <a:srgbClr val="672565"/>
      </a:accent1>
      <a:accent2>
        <a:srgbClr val="55575A"/>
      </a:accent2>
      <a:accent3>
        <a:srgbClr val="00A7E2"/>
      </a:accent3>
      <a:accent4>
        <a:srgbClr val="EE9BAD"/>
      </a:accent4>
      <a:accent5>
        <a:srgbClr val="32DAC4"/>
      </a:accent5>
      <a:accent6>
        <a:srgbClr val="DDC4BA"/>
      </a:accent6>
      <a:hlink>
        <a:srgbClr val="0000FF"/>
      </a:hlink>
      <a:folHlink>
        <a:srgbClr val="800080"/>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eHM Powerpoint 16-9</Template>
  <TotalTime>180</TotalTime>
  <Words>128</Words>
  <Application>Microsoft Office PowerPoint</Application>
  <PresentationFormat>Bildspel på skärmen (16:9)</PresentationFormat>
  <Paragraphs>21</Paragraphs>
  <Slides>6</Slides>
  <Notes>1</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6</vt:i4>
      </vt:variant>
    </vt:vector>
  </HeadingPairs>
  <TitlesOfParts>
    <vt:vector size="9" baseType="lpstr">
      <vt:lpstr>Arial</vt:lpstr>
      <vt:lpstr>Perpetua</vt:lpstr>
      <vt:lpstr>16-0105_ehm_mall_16-9</vt:lpstr>
      <vt:lpstr>Välkommen till mötesserie Reservlösning NLL</vt:lpstr>
      <vt:lpstr>Agenda</vt:lpstr>
      <vt:lpstr>Effektmål</vt:lpstr>
      <vt:lpstr>Operativa mål med mötesserien</vt:lpstr>
      <vt:lpstr>Dokumentation</vt:lpstr>
      <vt:lpstr>Tack</vt:lpstr>
    </vt:vector>
  </TitlesOfParts>
  <Company>Apotekens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Rubrik</dc:title>
  <dc:creator>Johan Palmqvist</dc:creator>
  <cp:lastModifiedBy>Johan Palmqvist</cp:lastModifiedBy>
  <cp:revision>7</cp:revision>
  <cp:lastPrinted>2015-11-23T14:39:37Z</cp:lastPrinted>
  <dcterms:created xsi:type="dcterms:W3CDTF">2021-03-02T13:30:35Z</dcterms:created>
  <dcterms:modified xsi:type="dcterms:W3CDTF">2021-03-02T16:31:21Z</dcterms:modified>
</cp:coreProperties>
</file>