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p:sldMasterIdLst>
    <p:sldMasterId id="2147483754" r:id="rId4"/>
  </p:sldMasterIdLst>
  <p:notesMasterIdLst>
    <p:notesMasterId r:id="rId26"/>
  </p:notesMasterIdLst>
  <p:sldIdLst>
    <p:sldId id="256" r:id="rId5"/>
    <p:sldId id="277" r:id="rId6"/>
    <p:sldId id="283" r:id="rId7"/>
    <p:sldId id="278" r:id="rId8"/>
    <p:sldId id="257" r:id="rId9"/>
    <p:sldId id="276" r:id="rId10"/>
    <p:sldId id="273" r:id="rId11"/>
    <p:sldId id="264" r:id="rId12"/>
    <p:sldId id="265" r:id="rId13"/>
    <p:sldId id="271" r:id="rId14"/>
    <p:sldId id="269" r:id="rId15"/>
    <p:sldId id="272" r:id="rId16"/>
    <p:sldId id="274" r:id="rId17"/>
    <p:sldId id="268" r:id="rId18"/>
    <p:sldId id="275" r:id="rId19"/>
    <p:sldId id="285" r:id="rId20"/>
    <p:sldId id="279" r:id="rId21"/>
    <p:sldId id="280" r:id="rId22"/>
    <p:sldId id="281" r:id="rId23"/>
    <p:sldId id="284" r:id="rId24"/>
    <p:sldId id="261" r:id="rId25"/>
  </p:sldIdLst>
  <p:sldSz cx="12192000" cy="6858000"/>
  <p:notesSz cx="6858000" cy="9144000"/>
  <p:embeddedFontLst>
    <p:embeddedFont>
      <p:font typeface="Calibri" panose="020F0502020204030204" pitchFamily="34" charset="0"/>
      <p:regular r:id="rId27"/>
      <p:bold r:id="rId28"/>
      <p:italic r:id="rId29"/>
      <p:boldItalic r:id="rId30"/>
    </p:embeddedFont>
    <p:embeddedFont>
      <p:font typeface="Public Sans" pitchFamily="2" charset="0"/>
      <p:regular r:id="rId31"/>
      <p:bold r:id="rId32"/>
      <p:italic r:id="rId33"/>
      <p:boldItalic r:id="rId34"/>
    </p:embeddedFont>
    <p:embeddedFont>
      <p:font typeface="Public Sans Bold" pitchFamily="2" charset="0"/>
      <p:bold r:id="rId35"/>
      <p:italic r:id="rId36"/>
      <p:boldItalic r:id="rId37"/>
    </p:embeddedFont>
    <p:embeddedFont>
      <p:font typeface="Public Sans Regular" pitchFamily="2" charset="0"/>
      <p:regular r:id="rId38"/>
      <p:bold r:id="rId39"/>
      <p:italic r:id="rId40"/>
      <p:boldItalic r:id="rId4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5269">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llanmörkt forma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llanmörkt format 2 - Dekorfärg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E9639D4-E3E2-4D34-9284-5A2195B3D0D7}" styleName="Ljust format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Inget format, tabellrutnät">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012ECD-51FC-41F1-AA8D-1B2483CD663E}" styleName="Ljust format 2 - Dekorfärg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405" autoAdjust="0"/>
    <p:restoredTop sz="86038" autoAdjust="0"/>
  </p:normalViewPr>
  <p:slideViewPr>
    <p:cSldViewPr snapToGrid="0">
      <p:cViewPr varScale="1">
        <p:scale>
          <a:sx n="68" d="100"/>
          <a:sy n="68" d="100"/>
        </p:scale>
        <p:origin x="564" y="68"/>
      </p:cViewPr>
      <p:guideLst>
        <p:guide orient="horz" pos="2160"/>
        <p:guide pos="5269"/>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9" Type="http://schemas.openxmlformats.org/officeDocument/2006/relationships/font" Target="fonts/font13.fntdata"/><Relationship Id="rId21" Type="http://schemas.openxmlformats.org/officeDocument/2006/relationships/slide" Target="slides/slide17.xml"/><Relationship Id="rId34" Type="http://schemas.openxmlformats.org/officeDocument/2006/relationships/font" Target="fonts/font8.fntdata"/><Relationship Id="rId42"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font" Target="fonts/font3.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font" Target="fonts/font6.fntdata"/><Relationship Id="rId37" Type="http://schemas.openxmlformats.org/officeDocument/2006/relationships/font" Target="fonts/font11.fntdata"/><Relationship Id="rId40" Type="http://schemas.openxmlformats.org/officeDocument/2006/relationships/font" Target="fonts/font14.fntdata"/><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font" Target="fonts/font2.fntdata"/><Relationship Id="rId36" Type="http://schemas.openxmlformats.org/officeDocument/2006/relationships/font" Target="fonts/font10.fntdata"/><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5.fntdata"/><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font" Target="fonts/font9.fntdata"/><Relationship Id="rId43"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font" Target="fonts/font7.fntdata"/><Relationship Id="rId38" Type="http://schemas.openxmlformats.org/officeDocument/2006/relationships/font" Target="fonts/font12.fntdata"/><Relationship Id="rId20" Type="http://schemas.openxmlformats.org/officeDocument/2006/relationships/slide" Target="slides/slide16.xml"/><Relationship Id="rId41" Type="http://schemas.openxmlformats.org/officeDocument/2006/relationships/font" Target="fonts/font15.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A496F8F-7FCE-462B-846B-FE9E653978A0}" type="datetimeFigureOut">
              <a:rPr lang="sv-SE" smtClean="0"/>
              <a:t>2024-11-12</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455FCEF-8813-443D-BAAB-C84FAA345BED}" type="slidenum">
              <a:rPr lang="sv-SE" smtClean="0"/>
              <a:t>‹#›</a:t>
            </a:fld>
            <a:endParaRPr lang="sv-SE"/>
          </a:p>
        </p:txBody>
      </p:sp>
    </p:spTree>
    <p:extLst>
      <p:ext uri="{BB962C8B-B14F-4D97-AF65-F5344CB8AC3E}">
        <p14:creationId xmlns:p14="http://schemas.microsoft.com/office/powerpoint/2010/main" val="4132568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A2.1.1. och A2.1.2 </a:t>
            </a:r>
          </a:p>
          <a:p>
            <a:r>
              <a:rPr lang="sv-SE" dirty="0"/>
              <a:t>Motsvarar info mängd 6 i NPÖ: – bra täckning – hur kan vi få </a:t>
            </a:r>
            <a:r>
              <a:rPr lang="sv-SE" dirty="0" err="1"/>
              <a:t>NPÖ:s</a:t>
            </a:r>
            <a:r>
              <a:rPr lang="sv-SE" dirty="0"/>
              <a:t> infomängd att bli kompatibel med EHDS? </a:t>
            </a:r>
          </a:p>
          <a:p>
            <a:r>
              <a:rPr lang="sv-SE" dirty="0"/>
              <a:t>Något f SoS och SKR att titta på tillsammans med SFMI? Kan de utgöra ”kärnan” i en arbetsgrupp ex vis?</a:t>
            </a:r>
          </a:p>
          <a:p>
            <a:endParaRPr lang="sv-SE" dirty="0"/>
          </a:p>
        </p:txBody>
      </p:sp>
      <p:sp>
        <p:nvSpPr>
          <p:cNvPr id="4" name="Platshållare för bildnummer 3"/>
          <p:cNvSpPr>
            <a:spLocks noGrp="1"/>
          </p:cNvSpPr>
          <p:nvPr>
            <p:ph type="sldNum" sz="quarter" idx="5"/>
          </p:nvPr>
        </p:nvSpPr>
        <p:spPr/>
        <p:txBody>
          <a:bodyPr/>
          <a:lstStyle/>
          <a:p>
            <a:fld id="{B455FCEF-8813-443D-BAAB-C84FAA345BED}" type="slidenum">
              <a:rPr lang="sv-SE" smtClean="0"/>
              <a:t>8</a:t>
            </a:fld>
            <a:endParaRPr lang="sv-SE"/>
          </a:p>
        </p:txBody>
      </p:sp>
    </p:spTree>
    <p:extLst>
      <p:ext uri="{BB962C8B-B14F-4D97-AF65-F5344CB8AC3E}">
        <p14:creationId xmlns:p14="http://schemas.microsoft.com/office/powerpoint/2010/main" val="13697490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A2.3.1. : ICD10, </a:t>
            </a:r>
            <a:r>
              <a:rPr lang="sv-SE" dirty="0" err="1"/>
              <a:t>Snomed</a:t>
            </a:r>
            <a:r>
              <a:rPr lang="sv-SE" dirty="0"/>
              <a:t>, HL7</a:t>
            </a:r>
          </a:p>
          <a:p>
            <a:r>
              <a:rPr lang="sv-SE" dirty="0"/>
              <a:t>Är infomängd 1 i NPÖ – bra täckning – hur kan vi få </a:t>
            </a:r>
            <a:r>
              <a:rPr lang="sv-SE" dirty="0" err="1"/>
              <a:t>NPÖ:s</a:t>
            </a:r>
            <a:r>
              <a:rPr lang="sv-SE" dirty="0"/>
              <a:t> infomängd att bli kompatibel med EHDS? </a:t>
            </a:r>
          </a:p>
          <a:p>
            <a:r>
              <a:rPr lang="sv-SE" dirty="0"/>
              <a:t>Något f SoS och SKR att titta på tillsammans med SFMI? Kan denna </a:t>
            </a:r>
            <a:r>
              <a:rPr lang="sv-SE" dirty="0" err="1"/>
              <a:t>prio</a:t>
            </a:r>
            <a:r>
              <a:rPr lang="sv-SE" dirty="0"/>
              <a:t> hanteras i samma arbetsgrupp som </a:t>
            </a:r>
            <a:r>
              <a:rPr lang="sv-SE" dirty="0" err="1"/>
              <a:t>Prio</a:t>
            </a:r>
            <a:r>
              <a:rPr lang="sv-SE" dirty="0"/>
              <a:t> 1 dvs att dessa ledamöter i rådet också har representation i arbetsgruppen?</a:t>
            </a:r>
          </a:p>
        </p:txBody>
      </p:sp>
      <p:sp>
        <p:nvSpPr>
          <p:cNvPr id="4" name="Platshållare för bildnummer 3"/>
          <p:cNvSpPr>
            <a:spLocks noGrp="1"/>
          </p:cNvSpPr>
          <p:nvPr>
            <p:ph type="sldNum" sz="quarter" idx="5"/>
          </p:nvPr>
        </p:nvSpPr>
        <p:spPr/>
        <p:txBody>
          <a:bodyPr/>
          <a:lstStyle/>
          <a:p>
            <a:fld id="{B455FCEF-8813-443D-BAAB-C84FAA345BED}" type="slidenum">
              <a:rPr lang="sv-SE" smtClean="0"/>
              <a:t>9</a:t>
            </a:fld>
            <a:endParaRPr lang="sv-SE"/>
          </a:p>
        </p:txBody>
      </p:sp>
    </p:spTree>
    <p:extLst>
      <p:ext uri="{BB962C8B-B14F-4D97-AF65-F5344CB8AC3E}">
        <p14:creationId xmlns:p14="http://schemas.microsoft.com/office/powerpoint/2010/main" val="33673413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A2.4.1. :ICD10, ATC (IDMP), EDQM, UCUM, ISO8601</a:t>
            </a:r>
          </a:p>
          <a:p>
            <a:r>
              <a:rPr lang="sv-SE" dirty="0"/>
              <a:t>Kan Läkemedelslista användas? Eller Infomängd 2 i NPÖ? </a:t>
            </a:r>
          </a:p>
          <a:p>
            <a:r>
              <a:rPr lang="sv-SE" dirty="0"/>
              <a:t>Vilka kan titta närmare på detta? EHM, LMV, ? Utgöra kärnan i arbetsgruppen?</a:t>
            </a:r>
          </a:p>
        </p:txBody>
      </p:sp>
      <p:sp>
        <p:nvSpPr>
          <p:cNvPr id="4" name="Platshållare för bildnummer 3"/>
          <p:cNvSpPr>
            <a:spLocks noGrp="1"/>
          </p:cNvSpPr>
          <p:nvPr>
            <p:ph type="sldNum" sz="quarter" idx="5"/>
          </p:nvPr>
        </p:nvSpPr>
        <p:spPr/>
        <p:txBody>
          <a:bodyPr/>
          <a:lstStyle/>
          <a:p>
            <a:fld id="{B455FCEF-8813-443D-BAAB-C84FAA345BED}" type="slidenum">
              <a:rPr lang="sv-SE" smtClean="0"/>
              <a:t>10</a:t>
            </a:fld>
            <a:endParaRPr lang="sv-SE"/>
          </a:p>
        </p:txBody>
      </p:sp>
    </p:spTree>
    <p:extLst>
      <p:ext uri="{BB962C8B-B14F-4D97-AF65-F5344CB8AC3E}">
        <p14:creationId xmlns:p14="http://schemas.microsoft.com/office/powerpoint/2010/main" val="36203216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A2.3.3. </a:t>
            </a:r>
            <a:r>
              <a:rPr lang="sv-SE" dirty="0" err="1"/>
              <a:t>Snomed</a:t>
            </a:r>
            <a:r>
              <a:rPr lang="sv-SE" dirty="0"/>
              <a:t> , ISO 8601</a:t>
            </a:r>
          </a:p>
          <a:p>
            <a:r>
              <a:rPr lang="sv-SE" dirty="0"/>
              <a:t>Finns ej med som info mängd i NPÖ – hur ska vi jobba vidare med dessa? Vilka kan utgöra ”kärngrupp”?</a:t>
            </a:r>
          </a:p>
        </p:txBody>
      </p:sp>
      <p:sp>
        <p:nvSpPr>
          <p:cNvPr id="4" name="Platshållare för bildnummer 3"/>
          <p:cNvSpPr>
            <a:spLocks noGrp="1"/>
          </p:cNvSpPr>
          <p:nvPr>
            <p:ph type="sldNum" sz="quarter" idx="5"/>
          </p:nvPr>
        </p:nvSpPr>
        <p:spPr/>
        <p:txBody>
          <a:bodyPr/>
          <a:lstStyle/>
          <a:p>
            <a:fld id="{B455FCEF-8813-443D-BAAB-C84FAA345BED}" type="slidenum">
              <a:rPr lang="sv-SE" smtClean="0"/>
              <a:t>11</a:t>
            </a:fld>
            <a:endParaRPr lang="sv-SE"/>
          </a:p>
        </p:txBody>
      </p:sp>
    </p:spTree>
    <p:extLst>
      <p:ext uri="{BB962C8B-B14F-4D97-AF65-F5344CB8AC3E}">
        <p14:creationId xmlns:p14="http://schemas.microsoft.com/office/powerpoint/2010/main" val="9131254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A2.3.2. SNOMED, EMDN, UDI </a:t>
            </a:r>
            <a:r>
              <a:rPr lang="sv-SE" dirty="0" err="1"/>
              <a:t>enl</a:t>
            </a:r>
            <a:r>
              <a:rPr lang="sv-SE" dirty="0"/>
              <a:t> EU </a:t>
            </a:r>
            <a:r>
              <a:rPr lang="sv-SE" dirty="0" err="1"/>
              <a:t>Regulation</a:t>
            </a:r>
            <a:r>
              <a:rPr lang="sv-SE" dirty="0"/>
              <a:t>, ISO 8601</a:t>
            </a:r>
          </a:p>
          <a:p>
            <a:r>
              <a:rPr lang="sv-SE"/>
              <a:t>Uppgift saknas i NPÖ</a:t>
            </a:r>
            <a:endParaRPr lang="sv-SE" dirty="0"/>
          </a:p>
          <a:p>
            <a:r>
              <a:rPr lang="sv-SE" dirty="0"/>
              <a:t>PÅ vilket sätt möter LMV:s arbete detta behov? Finns en arbetsgrupp – Peter Johansson Region Västerbotten – kan de utgöra en ”kärna” i arbetsgruppen?</a:t>
            </a:r>
          </a:p>
        </p:txBody>
      </p:sp>
      <p:sp>
        <p:nvSpPr>
          <p:cNvPr id="4" name="Platshållare för bildnummer 3"/>
          <p:cNvSpPr>
            <a:spLocks noGrp="1"/>
          </p:cNvSpPr>
          <p:nvPr>
            <p:ph type="sldNum" sz="quarter" idx="5"/>
          </p:nvPr>
        </p:nvSpPr>
        <p:spPr/>
        <p:txBody>
          <a:bodyPr/>
          <a:lstStyle/>
          <a:p>
            <a:fld id="{B455FCEF-8813-443D-BAAB-C84FAA345BED}" type="slidenum">
              <a:rPr lang="sv-SE" smtClean="0"/>
              <a:t>12</a:t>
            </a:fld>
            <a:endParaRPr lang="sv-SE"/>
          </a:p>
        </p:txBody>
      </p:sp>
    </p:spTree>
    <p:extLst>
      <p:ext uri="{BB962C8B-B14F-4D97-AF65-F5344CB8AC3E}">
        <p14:creationId xmlns:p14="http://schemas.microsoft.com/office/powerpoint/2010/main" val="11477891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err="1"/>
              <a:t>Prio</a:t>
            </a:r>
            <a:r>
              <a:rPr lang="sv-SE" dirty="0"/>
              <a:t> 6: A2.2.2. ICD10, </a:t>
            </a:r>
            <a:r>
              <a:rPr lang="sv-SE" dirty="0" err="1"/>
              <a:t>Snomed</a:t>
            </a:r>
            <a:r>
              <a:rPr lang="sv-SE" dirty="0"/>
              <a:t> – frågan är hur länge dessa koder använts hos respektive vårdgivare</a:t>
            </a:r>
          </a:p>
          <a:p>
            <a:r>
              <a:rPr lang="sv-SE" dirty="0" err="1"/>
              <a:t>Prio</a:t>
            </a:r>
            <a:r>
              <a:rPr lang="sv-SE" dirty="0"/>
              <a:t> 7: A2.8.1  </a:t>
            </a:r>
            <a:r>
              <a:rPr lang="sv-SE" dirty="0" err="1"/>
              <a:t>Labsvar</a:t>
            </a:r>
            <a:r>
              <a:rPr lang="sv-SE" dirty="0"/>
              <a:t> och medicinska bilder ska enligt nuvarande tidsplan för EHDS vara klar 2 år senare</a:t>
            </a:r>
          </a:p>
        </p:txBody>
      </p:sp>
      <p:sp>
        <p:nvSpPr>
          <p:cNvPr id="4" name="Platshållare för bildnummer 3"/>
          <p:cNvSpPr>
            <a:spLocks noGrp="1"/>
          </p:cNvSpPr>
          <p:nvPr>
            <p:ph type="sldNum" sz="quarter" idx="5"/>
          </p:nvPr>
        </p:nvSpPr>
        <p:spPr/>
        <p:txBody>
          <a:bodyPr/>
          <a:lstStyle/>
          <a:p>
            <a:fld id="{B455FCEF-8813-443D-BAAB-C84FAA345BED}" type="slidenum">
              <a:rPr lang="sv-SE" smtClean="0"/>
              <a:t>14</a:t>
            </a:fld>
            <a:endParaRPr lang="sv-SE"/>
          </a:p>
        </p:txBody>
      </p:sp>
    </p:spTree>
    <p:extLst>
      <p:ext uri="{BB962C8B-B14F-4D97-AF65-F5344CB8AC3E}">
        <p14:creationId xmlns:p14="http://schemas.microsoft.com/office/powerpoint/2010/main" val="9910635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err="1"/>
              <a:t>Prio</a:t>
            </a:r>
            <a:r>
              <a:rPr lang="sv-SE" dirty="0"/>
              <a:t> 8: A2.2.1 - </a:t>
            </a:r>
          </a:p>
          <a:p>
            <a:r>
              <a:rPr lang="sv-SE" dirty="0" err="1"/>
              <a:t>Prio</a:t>
            </a:r>
            <a:r>
              <a:rPr lang="sv-SE" dirty="0"/>
              <a:t> 9:</a:t>
            </a:r>
          </a:p>
          <a:p>
            <a:r>
              <a:rPr lang="sv-SE" dirty="0" err="1"/>
              <a:t>Prio</a:t>
            </a:r>
            <a:r>
              <a:rPr lang="sv-SE" dirty="0"/>
              <a:t> 10</a:t>
            </a:r>
          </a:p>
          <a:p>
            <a:r>
              <a:rPr lang="sv-SE" dirty="0" err="1"/>
              <a:t>Prio</a:t>
            </a:r>
            <a:r>
              <a:rPr lang="sv-SE" dirty="0"/>
              <a:t> 11</a:t>
            </a:r>
          </a:p>
          <a:p>
            <a:r>
              <a:rPr lang="sv-SE" dirty="0" err="1"/>
              <a:t>Prio</a:t>
            </a:r>
            <a:r>
              <a:rPr lang="sv-SE" dirty="0"/>
              <a:t> 12:</a:t>
            </a:r>
          </a:p>
        </p:txBody>
      </p:sp>
      <p:sp>
        <p:nvSpPr>
          <p:cNvPr id="4" name="Platshållare för bildnummer 3"/>
          <p:cNvSpPr>
            <a:spLocks noGrp="1"/>
          </p:cNvSpPr>
          <p:nvPr>
            <p:ph type="sldNum" sz="quarter" idx="5"/>
          </p:nvPr>
        </p:nvSpPr>
        <p:spPr/>
        <p:txBody>
          <a:bodyPr/>
          <a:lstStyle/>
          <a:p>
            <a:fld id="{B455FCEF-8813-443D-BAAB-C84FAA345BED}" type="slidenum">
              <a:rPr lang="sv-SE" smtClean="0"/>
              <a:t>15</a:t>
            </a:fld>
            <a:endParaRPr lang="sv-SE"/>
          </a:p>
        </p:txBody>
      </p:sp>
    </p:spTree>
    <p:extLst>
      <p:ext uri="{BB962C8B-B14F-4D97-AF65-F5344CB8AC3E}">
        <p14:creationId xmlns:p14="http://schemas.microsoft.com/office/powerpoint/2010/main" val="39956260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Första sida">
    <p:bg>
      <p:bgPr>
        <a:solidFill>
          <a:schemeClr val="tx2"/>
        </a:solidFill>
        <a:effectLst/>
      </p:bgPr>
    </p:bg>
    <p:spTree>
      <p:nvGrpSpPr>
        <p:cNvPr id="1" name=""/>
        <p:cNvGrpSpPr/>
        <p:nvPr/>
      </p:nvGrpSpPr>
      <p:grpSpPr>
        <a:xfrm>
          <a:off x="0" y="0"/>
          <a:ext cx="0" cy="0"/>
          <a:chOff x="0" y="0"/>
          <a:chExt cx="0" cy="0"/>
        </a:xfrm>
      </p:grpSpPr>
      <p:sp>
        <p:nvSpPr>
          <p:cNvPr id="2" name="Frihandsfigur 1">
            <a:extLst>
              <a:ext uri="{FF2B5EF4-FFF2-40B4-BE49-F238E27FC236}">
                <a16:creationId xmlns:a16="http://schemas.microsoft.com/office/drawing/2014/main" id="{59918432-3EA5-D4DF-FB7A-7622195A7966}"/>
              </a:ext>
            </a:extLst>
          </p:cNvPr>
          <p:cNvSpPr/>
          <p:nvPr/>
        </p:nvSpPr>
        <p:spPr>
          <a:xfrm>
            <a:off x="0" y="947605"/>
            <a:ext cx="8321786" cy="5934790"/>
          </a:xfrm>
          <a:custGeom>
            <a:avLst/>
            <a:gdLst>
              <a:gd name="connsiteX0" fmla="*/ 2156272 w 2362857"/>
              <a:gd name="connsiteY0" fmla="*/ 1450527 h 1685102"/>
              <a:gd name="connsiteX1" fmla="*/ 2362857 w 2362857"/>
              <a:gd name="connsiteY1" fmla="*/ 1685102 h 1685102"/>
              <a:gd name="connsiteX2" fmla="*/ 1919865 w 2362857"/>
              <a:gd name="connsiteY2" fmla="*/ 1685102 h 1685102"/>
              <a:gd name="connsiteX3" fmla="*/ 1758186 w 2362857"/>
              <a:gd name="connsiteY3" fmla="*/ 1071096 h 1685102"/>
              <a:gd name="connsiteX4" fmla="*/ 1985845 w 2362857"/>
              <a:gd name="connsiteY4" fmla="*/ 1298754 h 1685102"/>
              <a:gd name="connsiteX5" fmla="*/ 1599497 w 2362857"/>
              <a:gd name="connsiteY5" fmla="*/ 1685102 h 1685102"/>
              <a:gd name="connsiteX6" fmla="*/ 1149043 w 2362857"/>
              <a:gd name="connsiteY6" fmla="*/ 1685102 h 1685102"/>
              <a:gd name="connsiteX7" fmla="*/ 0 w 2362857"/>
              <a:gd name="connsiteY7" fmla="*/ 0 h 1685102"/>
              <a:gd name="connsiteX8" fmla="*/ 150495 w 2362857"/>
              <a:gd name="connsiteY8" fmla="*/ 7185 h 1685102"/>
              <a:gd name="connsiteX9" fmla="*/ 1179520 w 2362857"/>
              <a:gd name="connsiteY9" fmla="*/ 492556 h 1685102"/>
              <a:gd name="connsiteX10" fmla="*/ 1605904 w 2362857"/>
              <a:gd name="connsiteY10" fmla="*/ 919323 h 1685102"/>
              <a:gd name="connsiteX11" fmla="*/ 840535 w 2362857"/>
              <a:gd name="connsiteY11" fmla="*/ 1685102 h 1685102"/>
              <a:gd name="connsiteX12" fmla="*/ 384972 w 2362857"/>
              <a:gd name="connsiteY12" fmla="*/ 1685102 h 1685102"/>
              <a:gd name="connsiteX13" fmla="*/ 392229 w 2362857"/>
              <a:gd name="connsiteY13" fmla="*/ 1678187 h 1685102"/>
              <a:gd name="connsiteX14" fmla="*/ 193123 w 2362857"/>
              <a:gd name="connsiteY14" fmla="*/ 1479080 h 1685102"/>
              <a:gd name="connsiteX15" fmla="*/ 193046 w 2362857"/>
              <a:gd name="connsiteY15" fmla="*/ 1478953 h 1685102"/>
              <a:gd name="connsiteX16" fmla="*/ 51106 w 2362857"/>
              <a:gd name="connsiteY16" fmla="*/ 1403508 h 1685102"/>
              <a:gd name="connsiteX17" fmla="*/ 0 w 2362857"/>
              <a:gd name="connsiteY17" fmla="*/ 1398633 h 1685102"/>
              <a:gd name="connsiteX18" fmla="*/ 0 w 2362857"/>
              <a:gd name="connsiteY18" fmla="*/ 1083481 h 1685102"/>
              <a:gd name="connsiteX19" fmla="*/ 5844 w 2362857"/>
              <a:gd name="connsiteY19" fmla="*/ 1082992 h 1685102"/>
              <a:gd name="connsiteX20" fmla="*/ 420782 w 2362857"/>
              <a:gd name="connsiteY20" fmla="*/ 1260812 h 1685102"/>
              <a:gd name="connsiteX21" fmla="*/ 619889 w 2362857"/>
              <a:gd name="connsiteY21" fmla="*/ 1459918 h 1685102"/>
              <a:gd name="connsiteX22" fmla="*/ 781052 w 2362857"/>
              <a:gd name="connsiteY22" fmla="*/ 1298754 h 1685102"/>
              <a:gd name="connsiteX23" fmla="*/ 581946 w 2362857"/>
              <a:gd name="connsiteY23" fmla="*/ 1099648 h 1685102"/>
              <a:gd name="connsiteX24" fmla="*/ 573405 w 2362857"/>
              <a:gd name="connsiteY24" fmla="*/ 1091145 h 1685102"/>
              <a:gd name="connsiteX25" fmla="*/ 152595 w 2362857"/>
              <a:gd name="connsiteY25" fmla="*/ 871230 h 1685102"/>
              <a:gd name="connsiteX26" fmla="*/ 0 w 2362857"/>
              <a:gd name="connsiteY26" fmla="*/ 857743 h 1685102"/>
              <a:gd name="connsiteX27" fmla="*/ 0 w 2362857"/>
              <a:gd name="connsiteY27" fmla="*/ 538208 h 1685102"/>
              <a:gd name="connsiteX28" fmla="*/ 103258 w 2362857"/>
              <a:gd name="connsiteY28" fmla="*/ 543136 h 1685102"/>
              <a:gd name="connsiteX29" fmla="*/ 800214 w 2362857"/>
              <a:gd name="connsiteY29" fmla="*/ 871862 h 1685102"/>
              <a:gd name="connsiteX30" fmla="*/ 999321 w 2362857"/>
              <a:gd name="connsiteY30" fmla="*/ 1071096 h 1685102"/>
              <a:gd name="connsiteX31" fmla="*/ 1160484 w 2362857"/>
              <a:gd name="connsiteY31" fmla="*/ 909932 h 1685102"/>
              <a:gd name="connsiteX32" fmla="*/ 961377 w 2362857"/>
              <a:gd name="connsiteY32" fmla="*/ 710697 h 1685102"/>
              <a:gd name="connsiteX33" fmla="*/ 137190 w 2362857"/>
              <a:gd name="connsiteY33" fmla="*/ 315229 h 1685102"/>
              <a:gd name="connsiteX34" fmla="*/ 0 w 2362857"/>
              <a:gd name="connsiteY34" fmla="*/ 311090 h 1685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62857" h="1685102">
                <a:moveTo>
                  <a:pt x="2156272" y="1450527"/>
                </a:moveTo>
                <a:lnTo>
                  <a:pt x="2362857" y="1685102"/>
                </a:lnTo>
                <a:lnTo>
                  <a:pt x="1919865" y="1685102"/>
                </a:lnTo>
                <a:close/>
                <a:moveTo>
                  <a:pt x="1758186" y="1071096"/>
                </a:moveTo>
                <a:lnTo>
                  <a:pt x="1985845" y="1298754"/>
                </a:lnTo>
                <a:lnTo>
                  <a:pt x="1599497" y="1685102"/>
                </a:lnTo>
                <a:lnTo>
                  <a:pt x="1149043" y="1685102"/>
                </a:lnTo>
                <a:close/>
                <a:moveTo>
                  <a:pt x="0" y="0"/>
                </a:moveTo>
                <a:lnTo>
                  <a:pt x="150495" y="7185"/>
                </a:lnTo>
                <a:cubicBezTo>
                  <a:pt x="526081" y="43139"/>
                  <a:pt x="891893" y="204929"/>
                  <a:pt x="1179520" y="492556"/>
                </a:cubicBezTo>
                <a:lnTo>
                  <a:pt x="1605904" y="919323"/>
                </a:lnTo>
                <a:lnTo>
                  <a:pt x="840535" y="1685102"/>
                </a:lnTo>
                <a:lnTo>
                  <a:pt x="384972" y="1685102"/>
                </a:lnTo>
                <a:lnTo>
                  <a:pt x="392229" y="1678187"/>
                </a:lnTo>
                <a:lnTo>
                  <a:pt x="193123" y="1479080"/>
                </a:lnTo>
                <a:cubicBezTo>
                  <a:pt x="193098" y="1479080"/>
                  <a:pt x="193073" y="1479080"/>
                  <a:pt x="193046" y="1478953"/>
                </a:cubicBezTo>
                <a:cubicBezTo>
                  <a:pt x="152768" y="1438694"/>
                  <a:pt x="103109" y="1413550"/>
                  <a:pt x="51106" y="1403508"/>
                </a:cubicBezTo>
                <a:lnTo>
                  <a:pt x="0" y="1398633"/>
                </a:lnTo>
                <a:lnTo>
                  <a:pt x="0" y="1083481"/>
                </a:lnTo>
                <a:lnTo>
                  <a:pt x="5844" y="1082992"/>
                </a:lnTo>
                <a:cubicBezTo>
                  <a:pt x="156785" y="1084832"/>
                  <a:pt x="307022" y="1144253"/>
                  <a:pt x="420782" y="1260812"/>
                </a:cubicBezTo>
                <a:lnTo>
                  <a:pt x="619889" y="1459918"/>
                </a:lnTo>
                <a:lnTo>
                  <a:pt x="781052" y="1298754"/>
                </a:lnTo>
                <a:lnTo>
                  <a:pt x="581946" y="1099648"/>
                </a:lnTo>
                <a:cubicBezTo>
                  <a:pt x="579115" y="1096730"/>
                  <a:pt x="576273" y="1093937"/>
                  <a:pt x="573405" y="1091145"/>
                </a:cubicBezTo>
                <a:cubicBezTo>
                  <a:pt x="453589" y="973081"/>
                  <a:pt x="306391" y="899827"/>
                  <a:pt x="152595" y="871230"/>
                </a:cubicBezTo>
                <a:lnTo>
                  <a:pt x="0" y="857743"/>
                </a:lnTo>
                <a:lnTo>
                  <a:pt x="0" y="538208"/>
                </a:lnTo>
                <a:lnTo>
                  <a:pt x="103258" y="543136"/>
                </a:lnTo>
                <a:cubicBezTo>
                  <a:pt x="357640" y="567481"/>
                  <a:pt x="605404" y="677057"/>
                  <a:pt x="800214" y="871862"/>
                </a:cubicBezTo>
                <a:lnTo>
                  <a:pt x="999321" y="1071096"/>
                </a:lnTo>
                <a:lnTo>
                  <a:pt x="1160484" y="909932"/>
                </a:lnTo>
                <a:lnTo>
                  <a:pt x="961377" y="710697"/>
                </a:lnTo>
                <a:cubicBezTo>
                  <a:pt x="737367" y="482142"/>
                  <a:pt x="444195" y="345862"/>
                  <a:pt x="137190" y="315229"/>
                </a:cubicBezTo>
                <a:lnTo>
                  <a:pt x="0" y="311090"/>
                </a:lnTo>
                <a:close/>
              </a:path>
            </a:pathLst>
          </a:custGeom>
          <a:solidFill>
            <a:schemeClr val="accent1">
              <a:lumMod val="50000"/>
              <a:alpha val="10087"/>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9" name="Rubrik 28">
            <a:extLst>
              <a:ext uri="{FF2B5EF4-FFF2-40B4-BE49-F238E27FC236}">
                <a16:creationId xmlns:a16="http://schemas.microsoft.com/office/drawing/2014/main" id="{46C2B64B-A227-44D7-B726-04C45DBD1020}"/>
              </a:ext>
            </a:extLst>
          </p:cNvPr>
          <p:cNvSpPr>
            <a:spLocks noGrp="1"/>
          </p:cNvSpPr>
          <p:nvPr>
            <p:ph type="title" hasCustomPrompt="1"/>
          </p:nvPr>
        </p:nvSpPr>
        <p:spPr>
          <a:xfrm>
            <a:off x="1884000" y="2997000"/>
            <a:ext cx="8424000" cy="553998"/>
          </a:xfrm>
        </p:spPr>
        <p:txBody>
          <a:bodyPr wrap="square" anchor="b" anchorCtr="0">
            <a:spAutoFit/>
          </a:bodyPr>
          <a:lstStyle>
            <a:lvl1pPr algn="l">
              <a:defRPr b="1" i="0">
                <a:solidFill>
                  <a:srgbClr val="FFE098"/>
                </a:solidFill>
                <a:latin typeface="Public Sans" pitchFamily="2" charset="77"/>
              </a:defRPr>
            </a:lvl1pPr>
          </a:lstStyle>
          <a:p>
            <a:r>
              <a:rPr lang="sv-SE" dirty="0"/>
              <a:t>Namn på presentation</a:t>
            </a:r>
            <a:endParaRPr lang="en-US" dirty="0"/>
          </a:p>
        </p:txBody>
      </p:sp>
      <p:sp>
        <p:nvSpPr>
          <p:cNvPr id="3" name="Bild 6">
            <a:extLst>
              <a:ext uri="{FF2B5EF4-FFF2-40B4-BE49-F238E27FC236}">
                <a16:creationId xmlns:a16="http://schemas.microsoft.com/office/drawing/2014/main" id="{53FE9666-BE73-4983-9594-913158F324DC}"/>
              </a:ext>
            </a:extLst>
          </p:cNvPr>
          <p:cNvSpPr/>
          <p:nvPr/>
        </p:nvSpPr>
        <p:spPr>
          <a:xfrm>
            <a:off x="318015" y="261019"/>
            <a:ext cx="1945275" cy="252039"/>
          </a:xfrm>
          <a:custGeom>
            <a:avLst/>
            <a:gdLst>
              <a:gd name="connsiteX0" fmla="*/ 202452 w 1945275"/>
              <a:gd name="connsiteY0" fmla="*/ 198194 h 252039"/>
              <a:gd name="connsiteX1" fmla="*/ 202452 w 1945275"/>
              <a:gd name="connsiteY1" fmla="*/ 198194 h 252039"/>
              <a:gd name="connsiteX2" fmla="*/ 55031 w 1945275"/>
              <a:gd name="connsiteY2" fmla="*/ 198194 h 252039"/>
              <a:gd name="connsiteX3" fmla="*/ 52826 w 1945275"/>
              <a:gd name="connsiteY3" fmla="*/ 55972 h 252039"/>
              <a:gd name="connsiteX4" fmla="*/ 55031 w 1945275"/>
              <a:gd name="connsiteY4" fmla="*/ 53845 h 252039"/>
              <a:gd name="connsiteX5" fmla="*/ 202452 w 1945275"/>
              <a:gd name="connsiteY5" fmla="*/ 53845 h 252039"/>
              <a:gd name="connsiteX6" fmla="*/ 202452 w 1945275"/>
              <a:gd name="connsiteY6" fmla="*/ 53845 h 252039"/>
              <a:gd name="connsiteX7" fmla="*/ 217415 w 1945275"/>
              <a:gd name="connsiteY7" fmla="*/ 68493 h 252039"/>
              <a:gd name="connsiteX8" fmla="*/ 205208 w 1945275"/>
              <a:gd name="connsiteY8" fmla="*/ 80384 h 252039"/>
              <a:gd name="connsiteX9" fmla="*/ 190246 w 1945275"/>
              <a:gd name="connsiteY9" fmla="*/ 65737 h 252039"/>
              <a:gd name="connsiteX10" fmla="*/ 67159 w 1945275"/>
              <a:gd name="connsiteY10" fmla="*/ 65737 h 252039"/>
              <a:gd name="connsiteX11" fmla="*/ 65348 w 1945275"/>
              <a:gd name="connsiteY11" fmla="*/ 184492 h 252039"/>
              <a:gd name="connsiteX12" fmla="*/ 67080 w 1945275"/>
              <a:gd name="connsiteY12" fmla="*/ 186224 h 252039"/>
              <a:gd name="connsiteX13" fmla="*/ 190167 w 1945275"/>
              <a:gd name="connsiteY13" fmla="*/ 186224 h 252039"/>
              <a:gd name="connsiteX14" fmla="*/ 190246 w 1945275"/>
              <a:gd name="connsiteY14" fmla="*/ 186303 h 252039"/>
              <a:gd name="connsiteX15" fmla="*/ 281281 w 1945275"/>
              <a:gd name="connsiteY15" fmla="*/ 97237 h 252039"/>
              <a:gd name="connsiteX16" fmla="*/ 263956 w 1945275"/>
              <a:gd name="connsiteY16" fmla="*/ 80305 h 252039"/>
              <a:gd name="connsiteX17" fmla="*/ 173078 w 1945275"/>
              <a:gd name="connsiteY17" fmla="*/ 169450 h 252039"/>
              <a:gd name="connsiteX18" fmla="*/ 173078 w 1945275"/>
              <a:gd name="connsiteY18" fmla="*/ 169450 h 252039"/>
              <a:gd name="connsiteX19" fmla="*/ 152682 w 1945275"/>
              <a:gd name="connsiteY19" fmla="*/ 182759 h 252039"/>
              <a:gd name="connsiteX20" fmla="*/ 104723 w 1945275"/>
              <a:gd name="connsiteY20" fmla="*/ 182759 h 252039"/>
              <a:gd name="connsiteX21" fmla="*/ 84405 w 1945275"/>
              <a:gd name="connsiteY21" fmla="*/ 169450 h 252039"/>
              <a:gd name="connsiteX22" fmla="*/ 70781 w 1945275"/>
              <a:gd name="connsiteY22" fmla="*/ 149527 h 252039"/>
              <a:gd name="connsiteX23" fmla="*/ 70781 w 1945275"/>
              <a:gd name="connsiteY23" fmla="*/ 102592 h 252039"/>
              <a:gd name="connsiteX24" fmla="*/ 84405 w 1945275"/>
              <a:gd name="connsiteY24" fmla="*/ 82668 h 252039"/>
              <a:gd name="connsiteX25" fmla="*/ 104723 w 1945275"/>
              <a:gd name="connsiteY25" fmla="*/ 69359 h 252039"/>
              <a:gd name="connsiteX26" fmla="*/ 152682 w 1945275"/>
              <a:gd name="connsiteY26" fmla="*/ 69359 h 252039"/>
              <a:gd name="connsiteX27" fmla="*/ 172999 w 1945275"/>
              <a:gd name="connsiteY27" fmla="*/ 82668 h 252039"/>
              <a:gd name="connsiteX28" fmla="*/ 172999 w 1945275"/>
              <a:gd name="connsiteY28" fmla="*/ 82668 h 252039"/>
              <a:gd name="connsiteX29" fmla="*/ 187962 w 1945275"/>
              <a:gd name="connsiteY29" fmla="*/ 97315 h 252039"/>
              <a:gd name="connsiteX30" fmla="*/ 175992 w 1945275"/>
              <a:gd name="connsiteY30" fmla="*/ 109049 h 252039"/>
              <a:gd name="connsiteX31" fmla="*/ 161029 w 1945275"/>
              <a:gd name="connsiteY31" fmla="*/ 94402 h 252039"/>
              <a:gd name="connsiteX32" fmla="*/ 137562 w 1945275"/>
              <a:gd name="connsiteY32" fmla="*/ 82117 h 252039"/>
              <a:gd name="connsiteX33" fmla="*/ 111102 w 1945275"/>
              <a:gd name="connsiteY33" fmla="*/ 84637 h 252039"/>
              <a:gd name="connsiteX34" fmla="*/ 90548 w 1945275"/>
              <a:gd name="connsiteY34" fmla="*/ 101174 h 252039"/>
              <a:gd name="connsiteX35" fmla="*/ 90548 w 1945275"/>
              <a:gd name="connsiteY35" fmla="*/ 150944 h 252039"/>
              <a:gd name="connsiteX36" fmla="*/ 111102 w 1945275"/>
              <a:gd name="connsiteY36" fmla="*/ 167403 h 252039"/>
              <a:gd name="connsiteX37" fmla="*/ 137562 w 1945275"/>
              <a:gd name="connsiteY37" fmla="*/ 169923 h 252039"/>
              <a:gd name="connsiteX38" fmla="*/ 161029 w 1945275"/>
              <a:gd name="connsiteY38" fmla="*/ 157638 h 252039"/>
              <a:gd name="connsiteX39" fmla="*/ 252143 w 1945275"/>
              <a:gd name="connsiteY39" fmla="*/ 68572 h 252039"/>
              <a:gd name="connsiteX40" fmla="*/ 219698 w 1945275"/>
              <a:gd name="connsiteY40" fmla="*/ 36914 h 252039"/>
              <a:gd name="connsiteX41" fmla="*/ 37706 w 1945275"/>
              <a:gd name="connsiteY41" fmla="*/ 36914 h 252039"/>
              <a:gd name="connsiteX42" fmla="*/ 35029 w 1945275"/>
              <a:gd name="connsiteY42" fmla="*/ 212448 h 252039"/>
              <a:gd name="connsiteX43" fmla="*/ 37706 w 1945275"/>
              <a:gd name="connsiteY43" fmla="*/ 215125 h 252039"/>
              <a:gd name="connsiteX44" fmla="*/ 219777 w 1945275"/>
              <a:gd name="connsiteY44" fmla="*/ 215125 h 252039"/>
              <a:gd name="connsiteX45" fmla="*/ 310734 w 1945275"/>
              <a:gd name="connsiteY45" fmla="*/ 125980 h 252039"/>
              <a:gd name="connsiteX46" fmla="*/ 293409 w 1945275"/>
              <a:gd name="connsiteY46" fmla="*/ 109049 h 252039"/>
              <a:gd name="connsiteX47" fmla="*/ 202452 w 1945275"/>
              <a:gd name="connsiteY47" fmla="*/ 198194 h 252039"/>
              <a:gd name="connsiteX48" fmla="*/ 143704 w 1945275"/>
              <a:gd name="connsiteY48" fmla="*/ 140707 h 252039"/>
              <a:gd name="connsiteX49" fmla="*/ 143625 w 1945275"/>
              <a:gd name="connsiteY49" fmla="*/ 140628 h 252039"/>
              <a:gd name="connsiteX50" fmla="*/ 132837 w 1945275"/>
              <a:gd name="connsiteY50" fmla="*/ 146298 h 252039"/>
              <a:gd name="connsiteX51" fmla="*/ 120709 w 1945275"/>
              <a:gd name="connsiteY51" fmla="*/ 145117 h 252039"/>
              <a:gd name="connsiteX52" fmla="*/ 111259 w 1945275"/>
              <a:gd name="connsiteY52" fmla="*/ 137557 h 252039"/>
              <a:gd name="connsiteX53" fmla="*/ 111259 w 1945275"/>
              <a:gd name="connsiteY53" fmla="*/ 114640 h 252039"/>
              <a:gd name="connsiteX54" fmla="*/ 120709 w 1945275"/>
              <a:gd name="connsiteY54" fmla="*/ 107080 h 252039"/>
              <a:gd name="connsiteX55" fmla="*/ 132837 w 1945275"/>
              <a:gd name="connsiteY55" fmla="*/ 105899 h 252039"/>
              <a:gd name="connsiteX56" fmla="*/ 143625 w 1945275"/>
              <a:gd name="connsiteY56" fmla="*/ 111569 h 252039"/>
              <a:gd name="connsiteX57" fmla="*/ 143704 w 1945275"/>
              <a:gd name="connsiteY57" fmla="*/ 111490 h 252039"/>
              <a:gd name="connsiteX58" fmla="*/ 158667 w 1945275"/>
              <a:gd name="connsiteY58" fmla="*/ 126138 h 252039"/>
              <a:gd name="connsiteX59" fmla="*/ 143704 w 1945275"/>
              <a:gd name="connsiteY59" fmla="*/ 140707 h 252039"/>
              <a:gd name="connsiteX60" fmla="*/ 405234 w 1945275"/>
              <a:gd name="connsiteY60" fmla="*/ 81250 h 252039"/>
              <a:gd name="connsiteX61" fmla="*/ 359480 w 1945275"/>
              <a:gd name="connsiteY61" fmla="*/ 127713 h 252039"/>
              <a:gd name="connsiteX62" fmla="*/ 359480 w 1945275"/>
              <a:gd name="connsiteY62" fmla="*/ 129130 h 252039"/>
              <a:gd name="connsiteX63" fmla="*/ 403974 w 1945275"/>
              <a:gd name="connsiteY63" fmla="*/ 177719 h 252039"/>
              <a:gd name="connsiteX64" fmla="*/ 407518 w 1945275"/>
              <a:gd name="connsiteY64" fmla="*/ 177719 h 252039"/>
              <a:gd name="connsiteX65" fmla="*/ 449807 w 1945275"/>
              <a:gd name="connsiteY65" fmla="*/ 148897 h 252039"/>
              <a:gd name="connsiteX66" fmla="*/ 428859 w 1945275"/>
              <a:gd name="connsiteY66" fmla="*/ 142754 h 252039"/>
              <a:gd name="connsiteX67" fmla="*/ 407675 w 1945275"/>
              <a:gd name="connsiteY67" fmla="*/ 156614 h 252039"/>
              <a:gd name="connsiteX68" fmla="*/ 384286 w 1945275"/>
              <a:gd name="connsiteY68" fmla="*/ 135903 h 252039"/>
              <a:gd name="connsiteX69" fmla="*/ 450752 w 1945275"/>
              <a:gd name="connsiteY69" fmla="*/ 135903 h 252039"/>
              <a:gd name="connsiteX70" fmla="*/ 451145 w 1945275"/>
              <a:gd name="connsiteY70" fmla="*/ 128343 h 252039"/>
              <a:gd name="connsiteX71" fmla="*/ 405234 w 1945275"/>
              <a:gd name="connsiteY71" fmla="*/ 81250 h 252039"/>
              <a:gd name="connsiteX72" fmla="*/ 405234 w 1945275"/>
              <a:gd name="connsiteY72" fmla="*/ 81250 h 252039"/>
              <a:gd name="connsiteX73" fmla="*/ 384838 w 1945275"/>
              <a:gd name="connsiteY73" fmla="*/ 119129 h 252039"/>
              <a:gd name="connsiteX74" fmla="*/ 405549 w 1945275"/>
              <a:gd name="connsiteY74" fmla="*/ 101174 h 252039"/>
              <a:gd name="connsiteX75" fmla="*/ 426182 w 1945275"/>
              <a:gd name="connsiteY75" fmla="*/ 117318 h 252039"/>
              <a:gd name="connsiteX76" fmla="*/ 426339 w 1945275"/>
              <a:gd name="connsiteY76" fmla="*/ 119129 h 252039"/>
              <a:gd name="connsiteX77" fmla="*/ 384838 w 1945275"/>
              <a:gd name="connsiteY77" fmla="*/ 119129 h 252039"/>
              <a:gd name="connsiteX78" fmla="*/ 384838 w 1945275"/>
              <a:gd name="connsiteY78" fmla="*/ 119129 h 252039"/>
              <a:gd name="connsiteX79" fmla="*/ 546985 w 1945275"/>
              <a:gd name="connsiteY79" fmla="*/ 96607 h 252039"/>
              <a:gd name="connsiteX80" fmla="*/ 488631 w 1945275"/>
              <a:gd name="connsiteY80" fmla="*/ 96607 h 252039"/>
              <a:gd name="connsiteX81" fmla="*/ 488631 w 1945275"/>
              <a:gd name="connsiteY81" fmla="*/ 43844 h 252039"/>
              <a:gd name="connsiteX82" fmla="*/ 462564 w 1945275"/>
              <a:gd name="connsiteY82" fmla="*/ 43844 h 252039"/>
              <a:gd name="connsiteX83" fmla="*/ 462564 w 1945275"/>
              <a:gd name="connsiteY83" fmla="*/ 174963 h 252039"/>
              <a:gd name="connsiteX84" fmla="*/ 488631 w 1945275"/>
              <a:gd name="connsiteY84" fmla="*/ 174963 h 252039"/>
              <a:gd name="connsiteX85" fmla="*/ 488631 w 1945275"/>
              <a:gd name="connsiteY85" fmla="*/ 120625 h 252039"/>
              <a:gd name="connsiteX86" fmla="*/ 546985 w 1945275"/>
              <a:gd name="connsiteY86" fmla="*/ 120625 h 252039"/>
              <a:gd name="connsiteX87" fmla="*/ 546985 w 1945275"/>
              <a:gd name="connsiteY87" fmla="*/ 174963 h 252039"/>
              <a:gd name="connsiteX88" fmla="*/ 573287 w 1945275"/>
              <a:gd name="connsiteY88" fmla="*/ 174963 h 252039"/>
              <a:gd name="connsiteX89" fmla="*/ 573287 w 1945275"/>
              <a:gd name="connsiteY89" fmla="*/ 43844 h 252039"/>
              <a:gd name="connsiteX90" fmla="*/ 546985 w 1945275"/>
              <a:gd name="connsiteY90" fmla="*/ 43844 h 252039"/>
              <a:gd name="connsiteX91" fmla="*/ 546985 w 1945275"/>
              <a:gd name="connsiteY91" fmla="*/ 96607 h 252039"/>
              <a:gd name="connsiteX92" fmla="*/ 546985 w 1945275"/>
              <a:gd name="connsiteY92" fmla="*/ 96607 h 252039"/>
              <a:gd name="connsiteX93" fmla="*/ 647076 w 1945275"/>
              <a:gd name="connsiteY93" fmla="*/ 71800 h 252039"/>
              <a:gd name="connsiteX94" fmla="*/ 660464 w 1945275"/>
              <a:gd name="connsiteY94" fmla="*/ 59358 h 252039"/>
              <a:gd name="connsiteX95" fmla="*/ 656526 w 1945275"/>
              <a:gd name="connsiteY95" fmla="*/ 49593 h 252039"/>
              <a:gd name="connsiteX96" fmla="*/ 647076 w 1945275"/>
              <a:gd name="connsiteY96" fmla="*/ 45734 h 252039"/>
              <a:gd name="connsiteX97" fmla="*/ 633846 w 1945275"/>
              <a:gd name="connsiteY97" fmla="*/ 58570 h 252039"/>
              <a:gd name="connsiteX98" fmla="*/ 633846 w 1945275"/>
              <a:gd name="connsiteY98" fmla="*/ 58885 h 252039"/>
              <a:gd name="connsiteX99" fmla="*/ 646683 w 1945275"/>
              <a:gd name="connsiteY99" fmla="*/ 71800 h 252039"/>
              <a:gd name="connsiteX100" fmla="*/ 647076 w 1945275"/>
              <a:gd name="connsiteY100" fmla="*/ 71800 h 252039"/>
              <a:gd name="connsiteX101" fmla="*/ 647076 w 1945275"/>
              <a:gd name="connsiteY101" fmla="*/ 71800 h 252039"/>
              <a:gd name="connsiteX102" fmla="*/ 607386 w 1945275"/>
              <a:gd name="connsiteY102" fmla="*/ 71800 h 252039"/>
              <a:gd name="connsiteX103" fmla="*/ 620774 w 1945275"/>
              <a:gd name="connsiteY103" fmla="*/ 59358 h 252039"/>
              <a:gd name="connsiteX104" fmla="*/ 616836 w 1945275"/>
              <a:gd name="connsiteY104" fmla="*/ 49593 h 252039"/>
              <a:gd name="connsiteX105" fmla="*/ 607386 w 1945275"/>
              <a:gd name="connsiteY105" fmla="*/ 45734 h 252039"/>
              <a:gd name="connsiteX106" fmla="*/ 594156 w 1945275"/>
              <a:gd name="connsiteY106" fmla="*/ 58807 h 252039"/>
              <a:gd name="connsiteX107" fmla="*/ 594156 w 1945275"/>
              <a:gd name="connsiteY107" fmla="*/ 58807 h 252039"/>
              <a:gd name="connsiteX108" fmla="*/ 595101 w 1945275"/>
              <a:gd name="connsiteY108" fmla="*/ 63768 h 252039"/>
              <a:gd name="connsiteX109" fmla="*/ 597936 w 1945275"/>
              <a:gd name="connsiteY109" fmla="*/ 67942 h 252039"/>
              <a:gd name="connsiteX110" fmla="*/ 602346 w 1945275"/>
              <a:gd name="connsiteY110" fmla="*/ 70855 h 252039"/>
              <a:gd name="connsiteX111" fmla="*/ 607386 w 1945275"/>
              <a:gd name="connsiteY111" fmla="*/ 71800 h 252039"/>
              <a:gd name="connsiteX112" fmla="*/ 666921 w 1945275"/>
              <a:gd name="connsiteY112" fmla="*/ 115822 h 252039"/>
              <a:gd name="connsiteX113" fmla="*/ 626522 w 1945275"/>
              <a:gd name="connsiteY113" fmla="*/ 81250 h 252039"/>
              <a:gd name="connsiteX114" fmla="*/ 586675 w 1945275"/>
              <a:gd name="connsiteY114" fmla="*/ 111175 h 252039"/>
              <a:gd name="connsiteX115" fmla="*/ 608961 w 1945275"/>
              <a:gd name="connsiteY115" fmla="*/ 115822 h 252039"/>
              <a:gd name="connsiteX116" fmla="*/ 626680 w 1945275"/>
              <a:gd name="connsiteY116" fmla="*/ 101017 h 252039"/>
              <a:gd name="connsiteX117" fmla="*/ 642351 w 1945275"/>
              <a:gd name="connsiteY117" fmla="*/ 112829 h 252039"/>
              <a:gd name="connsiteX118" fmla="*/ 635343 w 1945275"/>
              <a:gd name="connsiteY118" fmla="*/ 119287 h 252039"/>
              <a:gd name="connsiteX119" fmla="*/ 612505 w 1945275"/>
              <a:gd name="connsiteY119" fmla="*/ 122594 h 252039"/>
              <a:gd name="connsiteX120" fmla="*/ 584706 w 1945275"/>
              <a:gd name="connsiteY120" fmla="*/ 150157 h 252039"/>
              <a:gd name="connsiteX121" fmla="*/ 616679 w 1945275"/>
              <a:gd name="connsiteY121" fmla="*/ 177562 h 252039"/>
              <a:gd name="connsiteX122" fmla="*/ 644084 w 1945275"/>
              <a:gd name="connsiteY122" fmla="*/ 164095 h 252039"/>
              <a:gd name="connsiteX123" fmla="*/ 645029 w 1945275"/>
              <a:gd name="connsiteY123" fmla="*/ 175042 h 252039"/>
              <a:gd name="connsiteX124" fmla="*/ 668103 w 1945275"/>
              <a:gd name="connsiteY124" fmla="*/ 175042 h 252039"/>
              <a:gd name="connsiteX125" fmla="*/ 667000 w 1945275"/>
              <a:gd name="connsiteY125" fmla="*/ 160630 h 252039"/>
              <a:gd name="connsiteX126" fmla="*/ 666921 w 1945275"/>
              <a:gd name="connsiteY126" fmla="*/ 115822 h 252039"/>
              <a:gd name="connsiteX127" fmla="*/ 642351 w 1945275"/>
              <a:gd name="connsiteY127" fmla="*/ 138187 h 252039"/>
              <a:gd name="connsiteX128" fmla="*/ 626286 w 1945275"/>
              <a:gd name="connsiteY128" fmla="*/ 159213 h 252039"/>
              <a:gd name="connsiteX129" fmla="*/ 621876 w 1945275"/>
              <a:gd name="connsiteY129" fmla="*/ 159292 h 252039"/>
              <a:gd name="connsiteX130" fmla="*/ 609827 w 1945275"/>
              <a:gd name="connsiteY130" fmla="*/ 149842 h 252039"/>
              <a:gd name="connsiteX131" fmla="*/ 609749 w 1945275"/>
              <a:gd name="connsiteY131" fmla="*/ 148739 h 252039"/>
              <a:gd name="connsiteX132" fmla="*/ 621246 w 1945275"/>
              <a:gd name="connsiteY132" fmla="*/ 137242 h 252039"/>
              <a:gd name="connsiteX133" fmla="*/ 642194 w 1945275"/>
              <a:gd name="connsiteY133" fmla="*/ 134092 h 252039"/>
              <a:gd name="connsiteX134" fmla="*/ 642351 w 1945275"/>
              <a:gd name="connsiteY134" fmla="*/ 138187 h 252039"/>
              <a:gd name="connsiteX135" fmla="*/ 681411 w 1945275"/>
              <a:gd name="connsiteY135" fmla="*/ 41088 h 252039"/>
              <a:gd name="connsiteX136" fmla="*/ 706533 w 1945275"/>
              <a:gd name="connsiteY136" fmla="*/ 41088 h 252039"/>
              <a:gd name="connsiteX137" fmla="*/ 706533 w 1945275"/>
              <a:gd name="connsiteY137" fmla="*/ 174963 h 252039"/>
              <a:gd name="connsiteX138" fmla="*/ 681411 w 1945275"/>
              <a:gd name="connsiteY138" fmla="*/ 174963 h 252039"/>
              <a:gd name="connsiteX139" fmla="*/ 681411 w 1945275"/>
              <a:gd name="connsiteY139" fmla="*/ 41088 h 252039"/>
              <a:gd name="connsiteX140" fmla="*/ 763233 w 1945275"/>
              <a:gd name="connsiteY140" fmla="*/ 119838 h 252039"/>
              <a:gd name="connsiteX141" fmla="*/ 750003 w 1945275"/>
              <a:gd name="connsiteY141" fmla="*/ 117082 h 252039"/>
              <a:gd name="connsiteX142" fmla="*/ 741498 w 1945275"/>
              <a:gd name="connsiteY142" fmla="*/ 108970 h 252039"/>
              <a:gd name="connsiteX143" fmla="*/ 753389 w 1945275"/>
              <a:gd name="connsiteY143" fmla="*/ 99914 h 252039"/>
              <a:gd name="connsiteX144" fmla="*/ 768667 w 1945275"/>
              <a:gd name="connsiteY144" fmla="*/ 112120 h 252039"/>
              <a:gd name="connsiteX145" fmla="*/ 789614 w 1945275"/>
              <a:gd name="connsiteY145" fmla="*/ 107474 h 252039"/>
              <a:gd name="connsiteX146" fmla="*/ 753153 w 1945275"/>
              <a:gd name="connsiteY146" fmla="*/ 81250 h 252039"/>
              <a:gd name="connsiteX147" fmla="*/ 718424 w 1945275"/>
              <a:gd name="connsiteY147" fmla="*/ 111018 h 252039"/>
              <a:gd name="connsiteX148" fmla="*/ 744490 w 1945275"/>
              <a:gd name="connsiteY148" fmla="*/ 138187 h 252039"/>
              <a:gd name="connsiteX149" fmla="*/ 756775 w 1945275"/>
              <a:gd name="connsiteY149" fmla="*/ 140943 h 252039"/>
              <a:gd name="connsiteX150" fmla="*/ 766777 w 1945275"/>
              <a:gd name="connsiteY150" fmla="*/ 149842 h 252039"/>
              <a:gd name="connsiteX151" fmla="*/ 754492 w 1945275"/>
              <a:gd name="connsiteY151" fmla="*/ 158898 h 252039"/>
              <a:gd name="connsiteX152" fmla="*/ 737482 w 1945275"/>
              <a:gd name="connsiteY152" fmla="*/ 145353 h 252039"/>
              <a:gd name="connsiteX153" fmla="*/ 737482 w 1945275"/>
              <a:gd name="connsiteY153" fmla="*/ 145038 h 252039"/>
              <a:gd name="connsiteX154" fmla="*/ 715983 w 1945275"/>
              <a:gd name="connsiteY154" fmla="*/ 149605 h 252039"/>
              <a:gd name="connsiteX155" fmla="*/ 754728 w 1945275"/>
              <a:gd name="connsiteY155" fmla="*/ 177719 h 252039"/>
              <a:gd name="connsiteX156" fmla="*/ 790796 w 1945275"/>
              <a:gd name="connsiteY156" fmla="*/ 147794 h 252039"/>
              <a:gd name="connsiteX157" fmla="*/ 763233 w 1945275"/>
              <a:gd name="connsiteY157" fmla="*/ 119838 h 252039"/>
              <a:gd name="connsiteX158" fmla="*/ 763233 w 1945275"/>
              <a:gd name="connsiteY158" fmla="*/ 119838 h 252039"/>
              <a:gd name="connsiteX159" fmla="*/ 845133 w 1945275"/>
              <a:gd name="connsiteY159" fmla="*/ 81172 h 252039"/>
              <a:gd name="connsiteX160" fmla="*/ 796387 w 1945275"/>
              <a:gd name="connsiteY160" fmla="*/ 126610 h 252039"/>
              <a:gd name="connsiteX161" fmla="*/ 796387 w 1945275"/>
              <a:gd name="connsiteY161" fmla="*/ 129445 h 252039"/>
              <a:gd name="connsiteX162" fmla="*/ 845133 w 1945275"/>
              <a:gd name="connsiteY162" fmla="*/ 178192 h 252039"/>
              <a:gd name="connsiteX163" fmla="*/ 893880 w 1945275"/>
              <a:gd name="connsiteY163" fmla="*/ 129445 h 252039"/>
              <a:gd name="connsiteX164" fmla="*/ 847968 w 1945275"/>
              <a:gd name="connsiteY164" fmla="*/ 81172 h 252039"/>
              <a:gd name="connsiteX165" fmla="*/ 845133 w 1945275"/>
              <a:gd name="connsiteY165" fmla="*/ 81172 h 252039"/>
              <a:gd name="connsiteX166" fmla="*/ 845133 w 1945275"/>
              <a:gd name="connsiteY166" fmla="*/ 81172 h 252039"/>
              <a:gd name="connsiteX167" fmla="*/ 845133 w 1945275"/>
              <a:gd name="connsiteY167" fmla="*/ 155354 h 252039"/>
              <a:gd name="connsiteX168" fmla="*/ 821430 w 1945275"/>
              <a:gd name="connsiteY168" fmla="*/ 131729 h 252039"/>
              <a:gd name="connsiteX169" fmla="*/ 821508 w 1945275"/>
              <a:gd name="connsiteY169" fmla="*/ 129445 h 252039"/>
              <a:gd name="connsiteX170" fmla="*/ 843086 w 1945275"/>
              <a:gd name="connsiteY170" fmla="*/ 103773 h 252039"/>
              <a:gd name="connsiteX171" fmla="*/ 868758 w 1945275"/>
              <a:gd name="connsiteY171" fmla="*/ 125350 h 252039"/>
              <a:gd name="connsiteX172" fmla="*/ 868758 w 1945275"/>
              <a:gd name="connsiteY172" fmla="*/ 129367 h 252039"/>
              <a:gd name="connsiteX173" fmla="*/ 847653 w 1945275"/>
              <a:gd name="connsiteY173" fmla="*/ 155118 h 252039"/>
              <a:gd name="connsiteX174" fmla="*/ 845133 w 1945275"/>
              <a:gd name="connsiteY174" fmla="*/ 155354 h 252039"/>
              <a:gd name="connsiteX175" fmla="*/ 845133 w 1945275"/>
              <a:gd name="connsiteY175" fmla="*/ 155354 h 252039"/>
              <a:gd name="connsiteX176" fmla="*/ 1011218 w 1945275"/>
              <a:gd name="connsiteY176" fmla="*/ 81408 h 252039"/>
              <a:gd name="connsiteX177" fmla="*/ 981765 w 1945275"/>
              <a:gd name="connsiteY177" fmla="*/ 96607 h 252039"/>
              <a:gd name="connsiteX178" fmla="*/ 954203 w 1945275"/>
              <a:gd name="connsiteY178" fmla="*/ 81408 h 252039"/>
              <a:gd name="connsiteX179" fmla="*/ 926955 w 1945275"/>
              <a:gd name="connsiteY179" fmla="*/ 95110 h 252039"/>
              <a:gd name="connsiteX180" fmla="*/ 926955 w 1945275"/>
              <a:gd name="connsiteY180" fmla="*/ 84007 h 252039"/>
              <a:gd name="connsiteX181" fmla="*/ 902936 w 1945275"/>
              <a:gd name="connsiteY181" fmla="*/ 84007 h 252039"/>
              <a:gd name="connsiteX182" fmla="*/ 902936 w 1945275"/>
              <a:gd name="connsiteY182" fmla="*/ 174963 h 252039"/>
              <a:gd name="connsiteX183" fmla="*/ 928057 w 1945275"/>
              <a:gd name="connsiteY183" fmla="*/ 174963 h 252039"/>
              <a:gd name="connsiteX184" fmla="*/ 928057 w 1945275"/>
              <a:gd name="connsiteY184" fmla="*/ 121728 h 252039"/>
              <a:gd name="connsiteX185" fmla="*/ 943650 w 1945275"/>
              <a:gd name="connsiteY185" fmla="*/ 103852 h 252039"/>
              <a:gd name="connsiteX186" fmla="*/ 945383 w 1945275"/>
              <a:gd name="connsiteY186" fmla="*/ 103852 h 252039"/>
              <a:gd name="connsiteX187" fmla="*/ 961920 w 1945275"/>
              <a:gd name="connsiteY187" fmla="*/ 118027 h 252039"/>
              <a:gd name="connsiteX188" fmla="*/ 961841 w 1945275"/>
              <a:gd name="connsiteY188" fmla="*/ 121019 h 252039"/>
              <a:gd name="connsiteX189" fmla="*/ 961841 w 1945275"/>
              <a:gd name="connsiteY189" fmla="*/ 175042 h 252039"/>
              <a:gd name="connsiteX190" fmla="*/ 986805 w 1945275"/>
              <a:gd name="connsiteY190" fmla="*/ 175042 h 252039"/>
              <a:gd name="connsiteX191" fmla="*/ 986805 w 1945275"/>
              <a:gd name="connsiteY191" fmla="*/ 121807 h 252039"/>
              <a:gd name="connsiteX192" fmla="*/ 1002555 w 1945275"/>
              <a:gd name="connsiteY192" fmla="*/ 103930 h 252039"/>
              <a:gd name="connsiteX193" fmla="*/ 1003973 w 1945275"/>
              <a:gd name="connsiteY193" fmla="*/ 103930 h 252039"/>
              <a:gd name="connsiteX194" fmla="*/ 1020510 w 1945275"/>
              <a:gd name="connsiteY194" fmla="*/ 117948 h 252039"/>
              <a:gd name="connsiteX195" fmla="*/ 1020432 w 1945275"/>
              <a:gd name="connsiteY195" fmla="*/ 121177 h 252039"/>
              <a:gd name="connsiteX196" fmla="*/ 1020432 w 1945275"/>
              <a:gd name="connsiteY196" fmla="*/ 175199 h 252039"/>
              <a:gd name="connsiteX197" fmla="*/ 1044844 w 1945275"/>
              <a:gd name="connsiteY197" fmla="*/ 175199 h 252039"/>
              <a:gd name="connsiteX198" fmla="*/ 1044844 w 1945275"/>
              <a:gd name="connsiteY198" fmla="*/ 116215 h 252039"/>
              <a:gd name="connsiteX199" fmla="*/ 1016022 w 1945275"/>
              <a:gd name="connsiteY199" fmla="*/ 81723 h 252039"/>
              <a:gd name="connsiteX200" fmla="*/ 1011218 w 1945275"/>
              <a:gd name="connsiteY200" fmla="*/ 81408 h 252039"/>
              <a:gd name="connsiteX201" fmla="*/ 1011218 w 1945275"/>
              <a:gd name="connsiteY201" fmla="*/ 81408 h 252039"/>
              <a:gd name="connsiteX202" fmla="*/ 1098709 w 1945275"/>
              <a:gd name="connsiteY202" fmla="*/ 137242 h 252039"/>
              <a:gd name="connsiteX203" fmla="*/ 1073982 w 1945275"/>
              <a:gd name="connsiteY203" fmla="*/ 84007 h 252039"/>
              <a:gd name="connsiteX204" fmla="*/ 1045868 w 1945275"/>
              <a:gd name="connsiteY204" fmla="*/ 84007 h 252039"/>
              <a:gd name="connsiteX205" fmla="*/ 1085322 w 1945275"/>
              <a:gd name="connsiteY205" fmla="*/ 163544 h 252039"/>
              <a:gd name="connsiteX206" fmla="*/ 1063429 w 1945275"/>
              <a:gd name="connsiteY206" fmla="*/ 210873 h 252039"/>
              <a:gd name="connsiteX207" fmla="*/ 1090047 w 1945275"/>
              <a:gd name="connsiteY207" fmla="*/ 210873 h 252039"/>
              <a:gd name="connsiteX208" fmla="*/ 1148401 w 1945275"/>
              <a:gd name="connsiteY208" fmla="*/ 84007 h 252039"/>
              <a:gd name="connsiteX209" fmla="*/ 1121547 w 1945275"/>
              <a:gd name="connsiteY209" fmla="*/ 84007 h 252039"/>
              <a:gd name="connsiteX210" fmla="*/ 1098709 w 1945275"/>
              <a:gd name="connsiteY210" fmla="*/ 137242 h 252039"/>
              <a:gd name="connsiteX211" fmla="*/ 1206755 w 1945275"/>
              <a:gd name="connsiteY211" fmla="*/ 81565 h 252039"/>
              <a:gd name="connsiteX212" fmla="*/ 1179901 w 1945275"/>
              <a:gd name="connsiteY212" fmla="*/ 95268 h 252039"/>
              <a:gd name="connsiteX213" fmla="*/ 1179901 w 1945275"/>
              <a:gd name="connsiteY213" fmla="*/ 84007 h 252039"/>
              <a:gd name="connsiteX214" fmla="*/ 1155488 w 1945275"/>
              <a:gd name="connsiteY214" fmla="*/ 84007 h 252039"/>
              <a:gd name="connsiteX215" fmla="*/ 1155488 w 1945275"/>
              <a:gd name="connsiteY215" fmla="*/ 174963 h 252039"/>
              <a:gd name="connsiteX216" fmla="*/ 1180610 w 1945275"/>
              <a:gd name="connsiteY216" fmla="*/ 174963 h 252039"/>
              <a:gd name="connsiteX217" fmla="*/ 1180610 w 1945275"/>
              <a:gd name="connsiteY217" fmla="*/ 122594 h 252039"/>
              <a:gd name="connsiteX218" fmla="*/ 1196202 w 1945275"/>
              <a:gd name="connsiteY218" fmla="*/ 103773 h 252039"/>
              <a:gd name="connsiteX219" fmla="*/ 1198014 w 1945275"/>
              <a:gd name="connsiteY219" fmla="*/ 103694 h 252039"/>
              <a:gd name="connsiteX220" fmla="*/ 1215260 w 1945275"/>
              <a:gd name="connsiteY220" fmla="*/ 118657 h 252039"/>
              <a:gd name="connsiteX221" fmla="*/ 1215181 w 1945275"/>
              <a:gd name="connsiteY221" fmla="*/ 121807 h 252039"/>
              <a:gd name="connsiteX222" fmla="*/ 1215181 w 1945275"/>
              <a:gd name="connsiteY222" fmla="*/ 174884 h 252039"/>
              <a:gd name="connsiteX223" fmla="*/ 1240303 w 1945275"/>
              <a:gd name="connsiteY223" fmla="*/ 174884 h 252039"/>
              <a:gd name="connsiteX224" fmla="*/ 1240303 w 1945275"/>
              <a:gd name="connsiteY224" fmla="*/ 117554 h 252039"/>
              <a:gd name="connsiteX225" fmla="*/ 1206755 w 1945275"/>
              <a:gd name="connsiteY225" fmla="*/ 81565 h 252039"/>
              <a:gd name="connsiteX226" fmla="*/ 1206755 w 1945275"/>
              <a:gd name="connsiteY226" fmla="*/ 81565 h 252039"/>
              <a:gd name="connsiteX227" fmla="*/ 1345040 w 1945275"/>
              <a:gd name="connsiteY227" fmla="*/ 41088 h 252039"/>
              <a:gd name="connsiteX228" fmla="*/ 1320313 w 1945275"/>
              <a:gd name="connsiteY228" fmla="*/ 41088 h 252039"/>
              <a:gd name="connsiteX229" fmla="*/ 1320313 w 1945275"/>
              <a:gd name="connsiteY229" fmla="*/ 93063 h 252039"/>
              <a:gd name="connsiteX230" fmla="*/ 1294010 w 1945275"/>
              <a:gd name="connsiteY230" fmla="*/ 81802 h 252039"/>
              <a:gd name="connsiteX231" fmla="*/ 1249438 w 1945275"/>
              <a:gd name="connsiteY231" fmla="*/ 129367 h 252039"/>
              <a:gd name="connsiteX232" fmla="*/ 1291726 w 1945275"/>
              <a:gd name="connsiteY232" fmla="*/ 177168 h 252039"/>
              <a:gd name="connsiteX233" fmla="*/ 1294719 w 1945275"/>
              <a:gd name="connsiteY233" fmla="*/ 177247 h 252039"/>
              <a:gd name="connsiteX234" fmla="*/ 1320785 w 1945275"/>
              <a:gd name="connsiteY234" fmla="*/ 164489 h 252039"/>
              <a:gd name="connsiteX235" fmla="*/ 1321730 w 1945275"/>
              <a:gd name="connsiteY235" fmla="*/ 175042 h 252039"/>
              <a:gd name="connsiteX236" fmla="*/ 1345749 w 1945275"/>
              <a:gd name="connsiteY236" fmla="*/ 175042 h 252039"/>
              <a:gd name="connsiteX237" fmla="*/ 1344962 w 1945275"/>
              <a:gd name="connsiteY237" fmla="*/ 158583 h 252039"/>
              <a:gd name="connsiteX238" fmla="*/ 1345040 w 1945275"/>
              <a:gd name="connsiteY238" fmla="*/ 41088 h 252039"/>
              <a:gd name="connsiteX239" fmla="*/ 1345040 w 1945275"/>
              <a:gd name="connsiteY239" fmla="*/ 41088 h 252039"/>
              <a:gd name="connsiteX240" fmla="*/ 1297790 w 1945275"/>
              <a:gd name="connsiteY240" fmla="*/ 155197 h 252039"/>
              <a:gd name="connsiteX241" fmla="*/ 1274716 w 1945275"/>
              <a:gd name="connsiteY241" fmla="*/ 129288 h 252039"/>
              <a:gd name="connsiteX242" fmla="*/ 1295192 w 1945275"/>
              <a:gd name="connsiteY242" fmla="*/ 103930 h 252039"/>
              <a:gd name="connsiteX243" fmla="*/ 1297790 w 1945275"/>
              <a:gd name="connsiteY243" fmla="*/ 103773 h 252039"/>
              <a:gd name="connsiteX244" fmla="*/ 1320785 w 1945275"/>
              <a:gd name="connsiteY244" fmla="*/ 126295 h 252039"/>
              <a:gd name="connsiteX245" fmla="*/ 1320628 w 1945275"/>
              <a:gd name="connsiteY245" fmla="*/ 129130 h 252039"/>
              <a:gd name="connsiteX246" fmla="*/ 1297790 w 1945275"/>
              <a:gd name="connsiteY246" fmla="*/ 155197 h 252039"/>
              <a:gd name="connsiteX247" fmla="*/ 1297790 w 1945275"/>
              <a:gd name="connsiteY247" fmla="*/ 155197 h 252039"/>
              <a:gd name="connsiteX248" fmla="*/ 1361893 w 1945275"/>
              <a:gd name="connsiteY248" fmla="*/ 84007 h 252039"/>
              <a:gd name="connsiteX249" fmla="*/ 1387014 w 1945275"/>
              <a:gd name="connsiteY249" fmla="*/ 84007 h 252039"/>
              <a:gd name="connsiteX250" fmla="*/ 1387014 w 1945275"/>
              <a:gd name="connsiteY250" fmla="*/ 175042 h 252039"/>
              <a:gd name="connsiteX251" fmla="*/ 1361893 w 1945275"/>
              <a:gd name="connsiteY251" fmla="*/ 175042 h 252039"/>
              <a:gd name="connsiteX252" fmla="*/ 1361893 w 1945275"/>
              <a:gd name="connsiteY252" fmla="*/ 84007 h 252039"/>
              <a:gd name="connsiteX253" fmla="*/ 1374336 w 1945275"/>
              <a:gd name="connsiteY253" fmla="*/ 38883 h 252039"/>
              <a:gd name="connsiteX254" fmla="*/ 1359137 w 1945275"/>
              <a:gd name="connsiteY254" fmla="*/ 54003 h 252039"/>
              <a:gd name="connsiteX255" fmla="*/ 1374257 w 1945275"/>
              <a:gd name="connsiteY255" fmla="*/ 69202 h 252039"/>
              <a:gd name="connsiteX256" fmla="*/ 1374257 w 1945275"/>
              <a:gd name="connsiteY256" fmla="*/ 69202 h 252039"/>
              <a:gd name="connsiteX257" fmla="*/ 1380163 w 1945275"/>
              <a:gd name="connsiteY257" fmla="*/ 68099 h 252039"/>
              <a:gd name="connsiteX258" fmla="*/ 1385203 w 1945275"/>
              <a:gd name="connsiteY258" fmla="*/ 64870 h 252039"/>
              <a:gd name="connsiteX259" fmla="*/ 1388589 w 1945275"/>
              <a:gd name="connsiteY259" fmla="*/ 59988 h 252039"/>
              <a:gd name="connsiteX260" fmla="*/ 1389771 w 1945275"/>
              <a:gd name="connsiteY260" fmla="*/ 54239 h 252039"/>
              <a:gd name="connsiteX261" fmla="*/ 1374493 w 1945275"/>
              <a:gd name="connsiteY261" fmla="*/ 38962 h 252039"/>
              <a:gd name="connsiteX262" fmla="*/ 1374336 w 1945275"/>
              <a:gd name="connsiteY262" fmla="*/ 38883 h 252039"/>
              <a:gd name="connsiteX263" fmla="*/ 1374336 w 1945275"/>
              <a:gd name="connsiteY263" fmla="*/ 38883 h 252039"/>
              <a:gd name="connsiteX264" fmla="*/ 1467891 w 1945275"/>
              <a:gd name="connsiteY264" fmla="*/ 94717 h 252039"/>
              <a:gd name="connsiteX265" fmla="*/ 1441431 w 1945275"/>
              <a:gd name="connsiteY265" fmla="*/ 82353 h 252039"/>
              <a:gd name="connsiteX266" fmla="*/ 1398118 w 1945275"/>
              <a:gd name="connsiteY266" fmla="*/ 125272 h 252039"/>
              <a:gd name="connsiteX267" fmla="*/ 1398118 w 1945275"/>
              <a:gd name="connsiteY267" fmla="*/ 126768 h 252039"/>
              <a:gd name="connsiteX268" fmla="*/ 1438911 w 1945275"/>
              <a:gd name="connsiteY268" fmla="*/ 170947 h 252039"/>
              <a:gd name="connsiteX269" fmla="*/ 1441352 w 1945275"/>
              <a:gd name="connsiteY269" fmla="*/ 170947 h 252039"/>
              <a:gd name="connsiteX270" fmla="*/ 1467261 w 1945275"/>
              <a:gd name="connsiteY270" fmla="*/ 159292 h 252039"/>
              <a:gd name="connsiteX271" fmla="*/ 1467261 w 1945275"/>
              <a:gd name="connsiteY271" fmla="*/ 165907 h 252039"/>
              <a:gd name="connsiteX272" fmla="*/ 1442533 w 1945275"/>
              <a:gd name="connsiteY272" fmla="*/ 191264 h 252039"/>
              <a:gd name="connsiteX273" fmla="*/ 1420798 w 1945275"/>
              <a:gd name="connsiteY273" fmla="*/ 174097 h 252039"/>
              <a:gd name="connsiteX274" fmla="*/ 1398118 w 1945275"/>
              <a:gd name="connsiteY274" fmla="*/ 180003 h 252039"/>
              <a:gd name="connsiteX275" fmla="*/ 1443242 w 1945275"/>
              <a:gd name="connsiteY275" fmla="*/ 212920 h 252039"/>
              <a:gd name="connsiteX276" fmla="*/ 1491989 w 1945275"/>
              <a:gd name="connsiteY276" fmla="*/ 165198 h 252039"/>
              <a:gd name="connsiteX277" fmla="*/ 1491989 w 1945275"/>
              <a:gd name="connsiteY277" fmla="*/ 84007 h 252039"/>
              <a:gd name="connsiteX278" fmla="*/ 1467812 w 1945275"/>
              <a:gd name="connsiteY278" fmla="*/ 84007 h 252039"/>
              <a:gd name="connsiteX279" fmla="*/ 1467812 w 1945275"/>
              <a:gd name="connsiteY279" fmla="*/ 94717 h 252039"/>
              <a:gd name="connsiteX280" fmla="*/ 1445841 w 1945275"/>
              <a:gd name="connsiteY280" fmla="*/ 149842 h 252039"/>
              <a:gd name="connsiteX281" fmla="*/ 1423476 w 1945275"/>
              <a:gd name="connsiteY281" fmla="*/ 129288 h 252039"/>
              <a:gd name="connsiteX282" fmla="*/ 1423555 w 1945275"/>
              <a:gd name="connsiteY282" fmla="*/ 126689 h 252039"/>
              <a:gd name="connsiteX283" fmla="*/ 1444738 w 1945275"/>
              <a:gd name="connsiteY283" fmla="*/ 103694 h 252039"/>
              <a:gd name="connsiteX284" fmla="*/ 1467734 w 1945275"/>
              <a:gd name="connsiteY284" fmla="*/ 124878 h 252039"/>
              <a:gd name="connsiteX285" fmla="*/ 1467734 w 1945275"/>
              <a:gd name="connsiteY285" fmla="*/ 126768 h 252039"/>
              <a:gd name="connsiteX286" fmla="*/ 1448203 w 1945275"/>
              <a:gd name="connsiteY286" fmla="*/ 149842 h 252039"/>
              <a:gd name="connsiteX287" fmla="*/ 1445841 w 1945275"/>
              <a:gd name="connsiteY287" fmla="*/ 149842 h 252039"/>
              <a:gd name="connsiteX288" fmla="*/ 1445841 w 1945275"/>
              <a:gd name="connsiteY288" fmla="*/ 149842 h 252039"/>
              <a:gd name="connsiteX289" fmla="*/ 1557115 w 1945275"/>
              <a:gd name="connsiteY289" fmla="*/ 81565 h 252039"/>
              <a:gd name="connsiteX290" fmla="*/ 1531994 w 1945275"/>
              <a:gd name="connsiteY290" fmla="*/ 91567 h 252039"/>
              <a:gd name="connsiteX291" fmla="*/ 1531994 w 1945275"/>
              <a:gd name="connsiteY291" fmla="*/ 41088 h 252039"/>
              <a:gd name="connsiteX292" fmla="*/ 1506872 w 1945275"/>
              <a:gd name="connsiteY292" fmla="*/ 41088 h 252039"/>
              <a:gd name="connsiteX293" fmla="*/ 1506872 w 1945275"/>
              <a:gd name="connsiteY293" fmla="*/ 174963 h 252039"/>
              <a:gd name="connsiteX294" fmla="*/ 1531994 w 1945275"/>
              <a:gd name="connsiteY294" fmla="*/ 174963 h 252039"/>
              <a:gd name="connsiteX295" fmla="*/ 1531994 w 1945275"/>
              <a:gd name="connsiteY295" fmla="*/ 121570 h 252039"/>
              <a:gd name="connsiteX296" fmla="*/ 1548610 w 1945275"/>
              <a:gd name="connsiteY296" fmla="*/ 103852 h 252039"/>
              <a:gd name="connsiteX297" fmla="*/ 1549319 w 1945275"/>
              <a:gd name="connsiteY297" fmla="*/ 103852 h 252039"/>
              <a:gd name="connsiteX298" fmla="*/ 1566644 w 1945275"/>
              <a:gd name="connsiteY298" fmla="*/ 118735 h 252039"/>
              <a:gd name="connsiteX299" fmla="*/ 1566565 w 1945275"/>
              <a:gd name="connsiteY299" fmla="*/ 121964 h 252039"/>
              <a:gd name="connsiteX300" fmla="*/ 1566565 w 1945275"/>
              <a:gd name="connsiteY300" fmla="*/ 175042 h 252039"/>
              <a:gd name="connsiteX301" fmla="*/ 1591686 w 1945275"/>
              <a:gd name="connsiteY301" fmla="*/ 175042 h 252039"/>
              <a:gd name="connsiteX302" fmla="*/ 1591686 w 1945275"/>
              <a:gd name="connsiteY302" fmla="*/ 117712 h 252039"/>
              <a:gd name="connsiteX303" fmla="*/ 1557115 w 1945275"/>
              <a:gd name="connsiteY303" fmla="*/ 81565 h 252039"/>
              <a:gd name="connsiteX304" fmla="*/ 1557115 w 1945275"/>
              <a:gd name="connsiteY304" fmla="*/ 81565 h 252039"/>
              <a:gd name="connsiteX305" fmla="*/ 1646418 w 1945275"/>
              <a:gd name="connsiteY305" fmla="*/ 81250 h 252039"/>
              <a:gd name="connsiteX306" fmla="*/ 1600664 w 1945275"/>
              <a:gd name="connsiteY306" fmla="*/ 127713 h 252039"/>
              <a:gd name="connsiteX307" fmla="*/ 1600664 w 1945275"/>
              <a:gd name="connsiteY307" fmla="*/ 129130 h 252039"/>
              <a:gd name="connsiteX308" fmla="*/ 1645079 w 1945275"/>
              <a:gd name="connsiteY308" fmla="*/ 177719 h 252039"/>
              <a:gd name="connsiteX309" fmla="*/ 1648623 w 1945275"/>
              <a:gd name="connsiteY309" fmla="*/ 177719 h 252039"/>
              <a:gd name="connsiteX310" fmla="*/ 1690912 w 1945275"/>
              <a:gd name="connsiteY310" fmla="*/ 148897 h 252039"/>
              <a:gd name="connsiteX311" fmla="*/ 1669964 w 1945275"/>
              <a:gd name="connsiteY311" fmla="*/ 142754 h 252039"/>
              <a:gd name="connsiteX312" fmla="*/ 1648780 w 1945275"/>
              <a:gd name="connsiteY312" fmla="*/ 156614 h 252039"/>
              <a:gd name="connsiteX313" fmla="*/ 1625392 w 1945275"/>
              <a:gd name="connsiteY313" fmla="*/ 135903 h 252039"/>
              <a:gd name="connsiteX314" fmla="*/ 1691857 w 1945275"/>
              <a:gd name="connsiteY314" fmla="*/ 135903 h 252039"/>
              <a:gd name="connsiteX315" fmla="*/ 1692251 w 1945275"/>
              <a:gd name="connsiteY315" fmla="*/ 128343 h 252039"/>
              <a:gd name="connsiteX316" fmla="*/ 1646418 w 1945275"/>
              <a:gd name="connsiteY316" fmla="*/ 81250 h 252039"/>
              <a:gd name="connsiteX317" fmla="*/ 1646418 w 1945275"/>
              <a:gd name="connsiteY317" fmla="*/ 81250 h 252039"/>
              <a:gd name="connsiteX318" fmla="*/ 1626022 w 1945275"/>
              <a:gd name="connsiteY318" fmla="*/ 119129 h 252039"/>
              <a:gd name="connsiteX319" fmla="*/ 1646812 w 1945275"/>
              <a:gd name="connsiteY319" fmla="*/ 101174 h 252039"/>
              <a:gd name="connsiteX320" fmla="*/ 1667444 w 1945275"/>
              <a:gd name="connsiteY320" fmla="*/ 117318 h 252039"/>
              <a:gd name="connsiteX321" fmla="*/ 1667602 w 1945275"/>
              <a:gd name="connsiteY321" fmla="*/ 119129 h 252039"/>
              <a:gd name="connsiteX322" fmla="*/ 1626022 w 1945275"/>
              <a:gd name="connsiteY322" fmla="*/ 119129 h 252039"/>
              <a:gd name="connsiteX323" fmla="*/ 1735406 w 1945275"/>
              <a:gd name="connsiteY323" fmla="*/ 56838 h 252039"/>
              <a:gd name="connsiteX324" fmla="*/ 1712726 w 1945275"/>
              <a:gd name="connsiteY324" fmla="*/ 56838 h 252039"/>
              <a:gd name="connsiteX325" fmla="*/ 1712726 w 1945275"/>
              <a:gd name="connsiteY325" fmla="*/ 69595 h 252039"/>
              <a:gd name="connsiteX326" fmla="*/ 1700756 w 1945275"/>
              <a:gd name="connsiteY326" fmla="*/ 84007 h 252039"/>
              <a:gd name="connsiteX327" fmla="*/ 1698314 w 1945275"/>
              <a:gd name="connsiteY327" fmla="*/ 84007 h 252039"/>
              <a:gd name="connsiteX328" fmla="*/ 1693589 w 1945275"/>
              <a:gd name="connsiteY328" fmla="*/ 84007 h 252039"/>
              <a:gd name="connsiteX329" fmla="*/ 1693589 w 1945275"/>
              <a:gd name="connsiteY329" fmla="*/ 105820 h 252039"/>
              <a:gd name="connsiteX330" fmla="*/ 1710363 w 1945275"/>
              <a:gd name="connsiteY330" fmla="*/ 105820 h 252039"/>
              <a:gd name="connsiteX331" fmla="*/ 1710363 w 1945275"/>
              <a:gd name="connsiteY331" fmla="*/ 148188 h 252039"/>
              <a:gd name="connsiteX332" fmla="*/ 1739816 w 1945275"/>
              <a:gd name="connsiteY332" fmla="*/ 176302 h 252039"/>
              <a:gd name="connsiteX333" fmla="*/ 1753991 w 1945275"/>
              <a:gd name="connsiteY333" fmla="*/ 174097 h 252039"/>
              <a:gd name="connsiteX334" fmla="*/ 1753991 w 1945275"/>
              <a:gd name="connsiteY334" fmla="*/ 153779 h 252039"/>
              <a:gd name="connsiteX335" fmla="*/ 1746273 w 1945275"/>
              <a:gd name="connsiteY335" fmla="*/ 154488 h 252039"/>
              <a:gd name="connsiteX336" fmla="*/ 1735327 w 1945275"/>
              <a:gd name="connsiteY336" fmla="*/ 143935 h 252039"/>
              <a:gd name="connsiteX337" fmla="*/ 1735327 w 1945275"/>
              <a:gd name="connsiteY337" fmla="*/ 105820 h 252039"/>
              <a:gd name="connsiteX338" fmla="*/ 1754070 w 1945275"/>
              <a:gd name="connsiteY338" fmla="*/ 105820 h 252039"/>
              <a:gd name="connsiteX339" fmla="*/ 1754070 w 1945275"/>
              <a:gd name="connsiteY339" fmla="*/ 84007 h 252039"/>
              <a:gd name="connsiteX340" fmla="*/ 1735406 w 1945275"/>
              <a:gd name="connsiteY340" fmla="*/ 84007 h 252039"/>
              <a:gd name="connsiteX341" fmla="*/ 1735406 w 1945275"/>
              <a:gd name="connsiteY341" fmla="*/ 56838 h 252039"/>
              <a:gd name="connsiteX342" fmla="*/ 1735406 w 1945275"/>
              <a:gd name="connsiteY342" fmla="*/ 56838 h 252039"/>
              <a:gd name="connsiteX343" fmla="*/ 1804234 w 1945275"/>
              <a:gd name="connsiteY343" fmla="*/ 81250 h 252039"/>
              <a:gd name="connsiteX344" fmla="*/ 1758480 w 1945275"/>
              <a:gd name="connsiteY344" fmla="*/ 127713 h 252039"/>
              <a:gd name="connsiteX345" fmla="*/ 1758480 w 1945275"/>
              <a:gd name="connsiteY345" fmla="*/ 129130 h 252039"/>
              <a:gd name="connsiteX346" fmla="*/ 1802974 w 1945275"/>
              <a:gd name="connsiteY346" fmla="*/ 177719 h 252039"/>
              <a:gd name="connsiteX347" fmla="*/ 1806517 w 1945275"/>
              <a:gd name="connsiteY347" fmla="*/ 177719 h 252039"/>
              <a:gd name="connsiteX348" fmla="*/ 1848806 w 1945275"/>
              <a:gd name="connsiteY348" fmla="*/ 148897 h 252039"/>
              <a:gd name="connsiteX349" fmla="*/ 1827859 w 1945275"/>
              <a:gd name="connsiteY349" fmla="*/ 142754 h 252039"/>
              <a:gd name="connsiteX350" fmla="*/ 1806675 w 1945275"/>
              <a:gd name="connsiteY350" fmla="*/ 156614 h 252039"/>
              <a:gd name="connsiteX351" fmla="*/ 1783207 w 1945275"/>
              <a:gd name="connsiteY351" fmla="*/ 135903 h 252039"/>
              <a:gd name="connsiteX352" fmla="*/ 1849673 w 1945275"/>
              <a:gd name="connsiteY352" fmla="*/ 135903 h 252039"/>
              <a:gd name="connsiteX353" fmla="*/ 1850066 w 1945275"/>
              <a:gd name="connsiteY353" fmla="*/ 128343 h 252039"/>
              <a:gd name="connsiteX354" fmla="*/ 1804234 w 1945275"/>
              <a:gd name="connsiteY354" fmla="*/ 81250 h 252039"/>
              <a:gd name="connsiteX355" fmla="*/ 1804234 w 1945275"/>
              <a:gd name="connsiteY355" fmla="*/ 81250 h 252039"/>
              <a:gd name="connsiteX356" fmla="*/ 1783837 w 1945275"/>
              <a:gd name="connsiteY356" fmla="*/ 119129 h 252039"/>
              <a:gd name="connsiteX357" fmla="*/ 1804627 w 1945275"/>
              <a:gd name="connsiteY357" fmla="*/ 101174 h 252039"/>
              <a:gd name="connsiteX358" fmla="*/ 1825260 w 1945275"/>
              <a:gd name="connsiteY358" fmla="*/ 117318 h 252039"/>
              <a:gd name="connsiteX359" fmla="*/ 1825417 w 1945275"/>
              <a:gd name="connsiteY359" fmla="*/ 119129 h 252039"/>
              <a:gd name="connsiteX360" fmla="*/ 1783837 w 1945275"/>
              <a:gd name="connsiteY360" fmla="*/ 119129 h 252039"/>
              <a:gd name="connsiteX361" fmla="*/ 1911728 w 1945275"/>
              <a:gd name="connsiteY361" fmla="*/ 81644 h 252039"/>
              <a:gd name="connsiteX362" fmla="*/ 1884874 w 1945275"/>
              <a:gd name="connsiteY362" fmla="*/ 95347 h 252039"/>
              <a:gd name="connsiteX363" fmla="*/ 1884874 w 1945275"/>
              <a:gd name="connsiteY363" fmla="*/ 84085 h 252039"/>
              <a:gd name="connsiteX364" fmla="*/ 1860461 w 1945275"/>
              <a:gd name="connsiteY364" fmla="*/ 84085 h 252039"/>
              <a:gd name="connsiteX365" fmla="*/ 1860461 w 1945275"/>
              <a:gd name="connsiteY365" fmla="*/ 175042 h 252039"/>
              <a:gd name="connsiteX366" fmla="*/ 1885583 w 1945275"/>
              <a:gd name="connsiteY366" fmla="*/ 175042 h 252039"/>
              <a:gd name="connsiteX367" fmla="*/ 1885583 w 1945275"/>
              <a:gd name="connsiteY367" fmla="*/ 122673 h 252039"/>
              <a:gd name="connsiteX368" fmla="*/ 1901175 w 1945275"/>
              <a:gd name="connsiteY368" fmla="*/ 103852 h 252039"/>
              <a:gd name="connsiteX369" fmla="*/ 1902908 w 1945275"/>
              <a:gd name="connsiteY369" fmla="*/ 103773 h 252039"/>
              <a:gd name="connsiteX370" fmla="*/ 1920233 w 1945275"/>
              <a:gd name="connsiteY370" fmla="*/ 118657 h 252039"/>
              <a:gd name="connsiteX371" fmla="*/ 1920154 w 1945275"/>
              <a:gd name="connsiteY371" fmla="*/ 121885 h 252039"/>
              <a:gd name="connsiteX372" fmla="*/ 1920154 w 1945275"/>
              <a:gd name="connsiteY372" fmla="*/ 174963 h 252039"/>
              <a:gd name="connsiteX373" fmla="*/ 1945275 w 1945275"/>
              <a:gd name="connsiteY373" fmla="*/ 174963 h 252039"/>
              <a:gd name="connsiteX374" fmla="*/ 1945275 w 1945275"/>
              <a:gd name="connsiteY374" fmla="*/ 117633 h 252039"/>
              <a:gd name="connsiteX375" fmla="*/ 1911728 w 1945275"/>
              <a:gd name="connsiteY375" fmla="*/ 81644 h 252039"/>
              <a:gd name="connsiteX376" fmla="*/ 1911728 w 1945275"/>
              <a:gd name="connsiteY376" fmla="*/ 81644 h 25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Lst>
            <a:rect l="l" t="t" r="r" b="b"/>
            <a:pathLst>
              <a:path w="1945275" h="252039">
                <a:moveTo>
                  <a:pt x="202452" y="198194"/>
                </a:moveTo>
                <a:lnTo>
                  <a:pt x="202452" y="198194"/>
                </a:lnTo>
                <a:cubicBezTo>
                  <a:pt x="161423" y="238042"/>
                  <a:pt x="96060" y="238042"/>
                  <a:pt x="55031" y="198194"/>
                </a:cubicBezTo>
                <a:cubicBezTo>
                  <a:pt x="15105" y="159528"/>
                  <a:pt x="14160" y="95819"/>
                  <a:pt x="52826" y="55972"/>
                </a:cubicBezTo>
                <a:cubicBezTo>
                  <a:pt x="53535" y="55263"/>
                  <a:pt x="54244" y="54554"/>
                  <a:pt x="55031" y="53845"/>
                </a:cubicBezTo>
                <a:cubicBezTo>
                  <a:pt x="96060" y="13998"/>
                  <a:pt x="161423" y="13998"/>
                  <a:pt x="202452" y="53845"/>
                </a:cubicBezTo>
                <a:lnTo>
                  <a:pt x="202452" y="53845"/>
                </a:lnTo>
                <a:lnTo>
                  <a:pt x="217415" y="68493"/>
                </a:lnTo>
                <a:lnTo>
                  <a:pt x="205208" y="80384"/>
                </a:lnTo>
                <a:lnTo>
                  <a:pt x="190246" y="65737"/>
                </a:lnTo>
                <a:cubicBezTo>
                  <a:pt x="155989" y="32425"/>
                  <a:pt x="101415" y="32425"/>
                  <a:pt x="67159" y="65737"/>
                </a:cubicBezTo>
                <a:cubicBezTo>
                  <a:pt x="33848" y="98024"/>
                  <a:pt x="33060" y="151180"/>
                  <a:pt x="65348" y="184492"/>
                </a:cubicBezTo>
                <a:cubicBezTo>
                  <a:pt x="65899" y="185122"/>
                  <a:pt x="66529" y="185673"/>
                  <a:pt x="67080" y="186224"/>
                </a:cubicBezTo>
                <a:cubicBezTo>
                  <a:pt x="101415" y="219535"/>
                  <a:pt x="155911" y="219535"/>
                  <a:pt x="190167" y="186224"/>
                </a:cubicBezTo>
                <a:lnTo>
                  <a:pt x="190246" y="186303"/>
                </a:lnTo>
                <a:lnTo>
                  <a:pt x="281281" y="97237"/>
                </a:lnTo>
                <a:lnTo>
                  <a:pt x="263956" y="80305"/>
                </a:lnTo>
                <a:lnTo>
                  <a:pt x="173078" y="169450"/>
                </a:lnTo>
                <a:lnTo>
                  <a:pt x="173078" y="169450"/>
                </a:lnTo>
                <a:cubicBezTo>
                  <a:pt x="167251" y="175120"/>
                  <a:pt x="160321" y="179688"/>
                  <a:pt x="152682" y="182759"/>
                </a:cubicBezTo>
                <a:cubicBezTo>
                  <a:pt x="137325" y="188980"/>
                  <a:pt x="120079" y="188980"/>
                  <a:pt x="104723" y="182759"/>
                </a:cubicBezTo>
                <a:cubicBezTo>
                  <a:pt x="97163" y="179688"/>
                  <a:pt x="90233" y="175199"/>
                  <a:pt x="84405" y="169450"/>
                </a:cubicBezTo>
                <a:cubicBezTo>
                  <a:pt x="78578" y="163780"/>
                  <a:pt x="74010" y="157008"/>
                  <a:pt x="70781" y="149527"/>
                </a:cubicBezTo>
                <a:cubicBezTo>
                  <a:pt x="64403" y="134485"/>
                  <a:pt x="64403" y="117554"/>
                  <a:pt x="70781" y="102592"/>
                </a:cubicBezTo>
                <a:cubicBezTo>
                  <a:pt x="73931" y="95110"/>
                  <a:pt x="78578" y="88338"/>
                  <a:pt x="84405" y="82668"/>
                </a:cubicBezTo>
                <a:cubicBezTo>
                  <a:pt x="90233" y="76919"/>
                  <a:pt x="97163" y="72430"/>
                  <a:pt x="104723" y="69359"/>
                </a:cubicBezTo>
                <a:cubicBezTo>
                  <a:pt x="120079" y="63138"/>
                  <a:pt x="137325" y="63138"/>
                  <a:pt x="152682" y="69359"/>
                </a:cubicBezTo>
                <a:cubicBezTo>
                  <a:pt x="160242" y="72430"/>
                  <a:pt x="167172" y="76919"/>
                  <a:pt x="172999" y="82668"/>
                </a:cubicBezTo>
                <a:lnTo>
                  <a:pt x="172999" y="82668"/>
                </a:lnTo>
                <a:lnTo>
                  <a:pt x="187962" y="97315"/>
                </a:lnTo>
                <a:lnTo>
                  <a:pt x="175992" y="109049"/>
                </a:lnTo>
                <a:lnTo>
                  <a:pt x="161029" y="94402"/>
                </a:lnTo>
                <a:cubicBezTo>
                  <a:pt x="154572" y="88102"/>
                  <a:pt x="146460" y="83849"/>
                  <a:pt x="137562" y="82117"/>
                </a:cubicBezTo>
                <a:cubicBezTo>
                  <a:pt x="128663" y="80384"/>
                  <a:pt x="119528" y="81250"/>
                  <a:pt x="111102" y="84637"/>
                </a:cubicBezTo>
                <a:cubicBezTo>
                  <a:pt x="102754" y="88023"/>
                  <a:pt x="95667" y="93772"/>
                  <a:pt x="90548" y="101174"/>
                </a:cubicBezTo>
                <a:cubicBezTo>
                  <a:pt x="80231" y="116137"/>
                  <a:pt x="80231" y="135982"/>
                  <a:pt x="90548" y="150944"/>
                </a:cubicBezTo>
                <a:cubicBezTo>
                  <a:pt x="95588" y="158347"/>
                  <a:pt x="102754" y="164095"/>
                  <a:pt x="111102" y="167403"/>
                </a:cubicBezTo>
                <a:cubicBezTo>
                  <a:pt x="119449" y="170789"/>
                  <a:pt x="128663" y="171655"/>
                  <a:pt x="137562" y="169923"/>
                </a:cubicBezTo>
                <a:cubicBezTo>
                  <a:pt x="146382" y="168190"/>
                  <a:pt x="154572" y="163938"/>
                  <a:pt x="161029" y="157638"/>
                </a:cubicBezTo>
                <a:lnTo>
                  <a:pt x="252143" y="68572"/>
                </a:lnTo>
                <a:lnTo>
                  <a:pt x="219698" y="36914"/>
                </a:lnTo>
                <a:cubicBezTo>
                  <a:pt x="168983" y="-12305"/>
                  <a:pt x="88343" y="-12305"/>
                  <a:pt x="37706" y="36914"/>
                </a:cubicBezTo>
                <a:cubicBezTo>
                  <a:pt x="-11513" y="84637"/>
                  <a:pt x="-12694" y="163229"/>
                  <a:pt x="35029" y="212448"/>
                </a:cubicBezTo>
                <a:cubicBezTo>
                  <a:pt x="35895" y="213393"/>
                  <a:pt x="36840" y="214259"/>
                  <a:pt x="37706" y="215125"/>
                </a:cubicBezTo>
                <a:cubicBezTo>
                  <a:pt x="88421" y="264344"/>
                  <a:pt x="169062" y="264344"/>
                  <a:pt x="219777" y="215125"/>
                </a:cubicBezTo>
                <a:lnTo>
                  <a:pt x="310734" y="125980"/>
                </a:lnTo>
                <a:lnTo>
                  <a:pt x="293409" y="109049"/>
                </a:lnTo>
                <a:lnTo>
                  <a:pt x="202452" y="198194"/>
                </a:lnTo>
                <a:close/>
                <a:moveTo>
                  <a:pt x="143704" y="140707"/>
                </a:moveTo>
                <a:lnTo>
                  <a:pt x="143625" y="140628"/>
                </a:lnTo>
                <a:cubicBezTo>
                  <a:pt x="140633" y="143542"/>
                  <a:pt x="136932" y="145510"/>
                  <a:pt x="132837" y="146298"/>
                </a:cubicBezTo>
                <a:cubicBezTo>
                  <a:pt x="128742" y="147085"/>
                  <a:pt x="124489" y="146692"/>
                  <a:pt x="120709" y="145117"/>
                </a:cubicBezTo>
                <a:cubicBezTo>
                  <a:pt x="116850" y="143542"/>
                  <a:pt x="113622" y="140943"/>
                  <a:pt x="111259" y="137557"/>
                </a:cubicBezTo>
                <a:cubicBezTo>
                  <a:pt x="106534" y="130627"/>
                  <a:pt x="106534" y="121570"/>
                  <a:pt x="111259" y="114640"/>
                </a:cubicBezTo>
                <a:cubicBezTo>
                  <a:pt x="113622" y="111254"/>
                  <a:pt x="116850" y="108577"/>
                  <a:pt x="120709" y="107080"/>
                </a:cubicBezTo>
                <a:cubicBezTo>
                  <a:pt x="124568" y="105505"/>
                  <a:pt x="128820" y="105112"/>
                  <a:pt x="132837" y="105899"/>
                </a:cubicBezTo>
                <a:cubicBezTo>
                  <a:pt x="136932" y="106687"/>
                  <a:pt x="140633" y="108655"/>
                  <a:pt x="143625" y="111569"/>
                </a:cubicBezTo>
                <a:lnTo>
                  <a:pt x="143704" y="111490"/>
                </a:lnTo>
                <a:lnTo>
                  <a:pt x="158667" y="126138"/>
                </a:lnTo>
                <a:lnTo>
                  <a:pt x="143704" y="140707"/>
                </a:lnTo>
                <a:close/>
                <a:moveTo>
                  <a:pt x="405234" y="81250"/>
                </a:moveTo>
                <a:cubicBezTo>
                  <a:pt x="379719" y="81487"/>
                  <a:pt x="359244" y="102277"/>
                  <a:pt x="359480" y="127713"/>
                </a:cubicBezTo>
                <a:cubicBezTo>
                  <a:pt x="359480" y="128185"/>
                  <a:pt x="359480" y="128658"/>
                  <a:pt x="359480" y="129130"/>
                </a:cubicBezTo>
                <a:cubicBezTo>
                  <a:pt x="358299" y="154803"/>
                  <a:pt x="378223" y="176617"/>
                  <a:pt x="403974" y="177719"/>
                </a:cubicBezTo>
                <a:cubicBezTo>
                  <a:pt x="405155" y="177798"/>
                  <a:pt x="406337" y="177798"/>
                  <a:pt x="407518" y="177719"/>
                </a:cubicBezTo>
                <a:cubicBezTo>
                  <a:pt x="426575" y="178900"/>
                  <a:pt x="443979" y="167009"/>
                  <a:pt x="449807" y="148897"/>
                </a:cubicBezTo>
                <a:lnTo>
                  <a:pt x="428859" y="142754"/>
                </a:lnTo>
                <a:cubicBezTo>
                  <a:pt x="425867" y="151732"/>
                  <a:pt x="417125" y="157480"/>
                  <a:pt x="407675" y="156614"/>
                </a:cubicBezTo>
                <a:cubicBezTo>
                  <a:pt x="395548" y="157165"/>
                  <a:pt x="385153" y="148030"/>
                  <a:pt x="384286" y="135903"/>
                </a:cubicBezTo>
                <a:lnTo>
                  <a:pt x="450752" y="135903"/>
                </a:lnTo>
                <a:cubicBezTo>
                  <a:pt x="450752" y="135509"/>
                  <a:pt x="451145" y="131808"/>
                  <a:pt x="451145" y="128343"/>
                </a:cubicBezTo>
                <a:cubicBezTo>
                  <a:pt x="451145" y="99205"/>
                  <a:pt x="433899" y="81250"/>
                  <a:pt x="405234" y="81250"/>
                </a:cubicBezTo>
                <a:lnTo>
                  <a:pt x="405234" y="81250"/>
                </a:lnTo>
                <a:close/>
                <a:moveTo>
                  <a:pt x="384838" y="119129"/>
                </a:moveTo>
                <a:cubicBezTo>
                  <a:pt x="385861" y="108577"/>
                  <a:pt x="394997" y="100702"/>
                  <a:pt x="405549" y="101174"/>
                </a:cubicBezTo>
                <a:cubicBezTo>
                  <a:pt x="415708" y="99914"/>
                  <a:pt x="424922" y="107159"/>
                  <a:pt x="426182" y="117318"/>
                </a:cubicBezTo>
                <a:cubicBezTo>
                  <a:pt x="426260" y="117948"/>
                  <a:pt x="426260" y="118499"/>
                  <a:pt x="426339" y="119129"/>
                </a:cubicBezTo>
                <a:lnTo>
                  <a:pt x="384838" y="119129"/>
                </a:lnTo>
                <a:lnTo>
                  <a:pt x="384838" y="119129"/>
                </a:lnTo>
                <a:close/>
                <a:moveTo>
                  <a:pt x="546985" y="96607"/>
                </a:moveTo>
                <a:lnTo>
                  <a:pt x="488631" y="96607"/>
                </a:lnTo>
                <a:lnTo>
                  <a:pt x="488631" y="43844"/>
                </a:lnTo>
                <a:lnTo>
                  <a:pt x="462564" y="43844"/>
                </a:lnTo>
                <a:lnTo>
                  <a:pt x="462564" y="174963"/>
                </a:lnTo>
                <a:lnTo>
                  <a:pt x="488631" y="174963"/>
                </a:lnTo>
                <a:lnTo>
                  <a:pt x="488631" y="120625"/>
                </a:lnTo>
                <a:lnTo>
                  <a:pt x="546985" y="120625"/>
                </a:lnTo>
                <a:lnTo>
                  <a:pt x="546985" y="174963"/>
                </a:lnTo>
                <a:lnTo>
                  <a:pt x="573287" y="174963"/>
                </a:lnTo>
                <a:lnTo>
                  <a:pt x="573287" y="43844"/>
                </a:lnTo>
                <a:lnTo>
                  <a:pt x="546985" y="43844"/>
                </a:lnTo>
                <a:lnTo>
                  <a:pt x="546985" y="96607"/>
                </a:lnTo>
                <a:lnTo>
                  <a:pt x="546985" y="96607"/>
                </a:lnTo>
                <a:close/>
                <a:moveTo>
                  <a:pt x="647076" y="71800"/>
                </a:moveTo>
                <a:cubicBezTo>
                  <a:pt x="654243" y="72037"/>
                  <a:pt x="660228" y="66524"/>
                  <a:pt x="660464" y="59358"/>
                </a:cubicBezTo>
                <a:cubicBezTo>
                  <a:pt x="660621" y="55657"/>
                  <a:pt x="659204" y="52113"/>
                  <a:pt x="656526" y="49593"/>
                </a:cubicBezTo>
                <a:cubicBezTo>
                  <a:pt x="654006" y="47152"/>
                  <a:pt x="650620" y="45734"/>
                  <a:pt x="647076" y="45734"/>
                </a:cubicBezTo>
                <a:cubicBezTo>
                  <a:pt x="639910" y="45655"/>
                  <a:pt x="633925" y="51404"/>
                  <a:pt x="633846" y="58570"/>
                </a:cubicBezTo>
                <a:cubicBezTo>
                  <a:pt x="633846" y="58649"/>
                  <a:pt x="633846" y="58728"/>
                  <a:pt x="633846" y="58885"/>
                </a:cubicBezTo>
                <a:cubicBezTo>
                  <a:pt x="633846" y="65973"/>
                  <a:pt x="639516" y="71800"/>
                  <a:pt x="646683" y="71800"/>
                </a:cubicBezTo>
                <a:cubicBezTo>
                  <a:pt x="646761" y="71800"/>
                  <a:pt x="646919" y="71800"/>
                  <a:pt x="647076" y="71800"/>
                </a:cubicBezTo>
                <a:lnTo>
                  <a:pt x="647076" y="71800"/>
                </a:lnTo>
                <a:close/>
                <a:moveTo>
                  <a:pt x="607386" y="71800"/>
                </a:moveTo>
                <a:cubicBezTo>
                  <a:pt x="614552" y="72037"/>
                  <a:pt x="620537" y="66524"/>
                  <a:pt x="620774" y="59358"/>
                </a:cubicBezTo>
                <a:cubicBezTo>
                  <a:pt x="620931" y="55657"/>
                  <a:pt x="619514" y="52113"/>
                  <a:pt x="616836" y="49593"/>
                </a:cubicBezTo>
                <a:cubicBezTo>
                  <a:pt x="614316" y="47152"/>
                  <a:pt x="610930" y="45734"/>
                  <a:pt x="607386" y="45734"/>
                </a:cubicBezTo>
                <a:cubicBezTo>
                  <a:pt x="600141" y="45734"/>
                  <a:pt x="594235" y="51562"/>
                  <a:pt x="594156" y="58807"/>
                </a:cubicBezTo>
                <a:cubicBezTo>
                  <a:pt x="594156" y="58807"/>
                  <a:pt x="594156" y="58807"/>
                  <a:pt x="594156" y="58807"/>
                </a:cubicBezTo>
                <a:cubicBezTo>
                  <a:pt x="594156" y="60539"/>
                  <a:pt x="594471" y="62193"/>
                  <a:pt x="595101" y="63768"/>
                </a:cubicBezTo>
                <a:cubicBezTo>
                  <a:pt x="595731" y="65343"/>
                  <a:pt x="596755" y="66760"/>
                  <a:pt x="597936" y="67942"/>
                </a:cubicBezTo>
                <a:cubicBezTo>
                  <a:pt x="599275" y="69280"/>
                  <a:pt x="600692" y="70225"/>
                  <a:pt x="602346" y="70855"/>
                </a:cubicBezTo>
                <a:cubicBezTo>
                  <a:pt x="603921" y="71485"/>
                  <a:pt x="605654" y="71800"/>
                  <a:pt x="607386" y="71800"/>
                </a:cubicBezTo>
                <a:close/>
                <a:moveTo>
                  <a:pt x="666921" y="115822"/>
                </a:moveTo>
                <a:cubicBezTo>
                  <a:pt x="666921" y="97552"/>
                  <a:pt x="655975" y="81250"/>
                  <a:pt x="626522" y="81250"/>
                </a:cubicBezTo>
                <a:cubicBezTo>
                  <a:pt x="601559" y="81250"/>
                  <a:pt x="588171" y="97000"/>
                  <a:pt x="586675" y="111175"/>
                </a:cubicBezTo>
                <a:lnTo>
                  <a:pt x="608961" y="115822"/>
                </a:lnTo>
                <a:cubicBezTo>
                  <a:pt x="609827" y="106844"/>
                  <a:pt x="617702" y="100229"/>
                  <a:pt x="626680" y="101017"/>
                </a:cubicBezTo>
                <a:cubicBezTo>
                  <a:pt x="637233" y="101017"/>
                  <a:pt x="642351" y="106372"/>
                  <a:pt x="642351" y="112829"/>
                </a:cubicBezTo>
                <a:cubicBezTo>
                  <a:pt x="642351" y="115979"/>
                  <a:pt x="640619" y="118578"/>
                  <a:pt x="635343" y="119287"/>
                </a:cubicBezTo>
                <a:lnTo>
                  <a:pt x="612505" y="122594"/>
                </a:lnTo>
                <a:cubicBezTo>
                  <a:pt x="596991" y="124799"/>
                  <a:pt x="584706" y="133855"/>
                  <a:pt x="584706" y="150157"/>
                </a:cubicBezTo>
                <a:cubicBezTo>
                  <a:pt x="584706" y="164410"/>
                  <a:pt x="596834" y="177562"/>
                  <a:pt x="616679" y="177562"/>
                </a:cubicBezTo>
                <a:cubicBezTo>
                  <a:pt x="627546" y="178113"/>
                  <a:pt x="637941" y="172994"/>
                  <a:pt x="644084" y="164095"/>
                </a:cubicBezTo>
                <a:cubicBezTo>
                  <a:pt x="644084" y="167718"/>
                  <a:pt x="644399" y="171419"/>
                  <a:pt x="645029" y="175042"/>
                </a:cubicBezTo>
                <a:lnTo>
                  <a:pt x="668103" y="175042"/>
                </a:lnTo>
                <a:cubicBezTo>
                  <a:pt x="667394" y="170238"/>
                  <a:pt x="667000" y="165434"/>
                  <a:pt x="667000" y="160630"/>
                </a:cubicBezTo>
                <a:lnTo>
                  <a:pt x="666921" y="115822"/>
                </a:lnTo>
                <a:close/>
                <a:moveTo>
                  <a:pt x="642351" y="138187"/>
                </a:moveTo>
                <a:cubicBezTo>
                  <a:pt x="643690" y="148424"/>
                  <a:pt x="636524" y="157795"/>
                  <a:pt x="626286" y="159213"/>
                </a:cubicBezTo>
                <a:cubicBezTo>
                  <a:pt x="624869" y="159370"/>
                  <a:pt x="623372" y="159449"/>
                  <a:pt x="621876" y="159292"/>
                </a:cubicBezTo>
                <a:cubicBezTo>
                  <a:pt x="615970" y="160000"/>
                  <a:pt x="610536" y="155748"/>
                  <a:pt x="609827" y="149842"/>
                </a:cubicBezTo>
                <a:cubicBezTo>
                  <a:pt x="609749" y="149448"/>
                  <a:pt x="609749" y="149133"/>
                  <a:pt x="609749" y="148739"/>
                </a:cubicBezTo>
                <a:cubicBezTo>
                  <a:pt x="609749" y="141730"/>
                  <a:pt x="614867" y="138187"/>
                  <a:pt x="621246" y="137242"/>
                </a:cubicBezTo>
                <a:lnTo>
                  <a:pt x="642194" y="134092"/>
                </a:lnTo>
                <a:lnTo>
                  <a:pt x="642351" y="138187"/>
                </a:lnTo>
                <a:close/>
                <a:moveTo>
                  <a:pt x="681411" y="41088"/>
                </a:moveTo>
                <a:lnTo>
                  <a:pt x="706533" y="41088"/>
                </a:lnTo>
                <a:lnTo>
                  <a:pt x="706533" y="174963"/>
                </a:lnTo>
                <a:lnTo>
                  <a:pt x="681411" y="174963"/>
                </a:lnTo>
                <a:lnTo>
                  <a:pt x="681411" y="41088"/>
                </a:lnTo>
                <a:close/>
                <a:moveTo>
                  <a:pt x="763233" y="119838"/>
                </a:moveTo>
                <a:lnTo>
                  <a:pt x="750003" y="117082"/>
                </a:lnTo>
                <a:cubicBezTo>
                  <a:pt x="744884" y="116137"/>
                  <a:pt x="741498" y="113380"/>
                  <a:pt x="741498" y="108970"/>
                </a:cubicBezTo>
                <a:cubicBezTo>
                  <a:pt x="741498" y="103773"/>
                  <a:pt x="746774" y="99914"/>
                  <a:pt x="753389" y="99914"/>
                </a:cubicBezTo>
                <a:cubicBezTo>
                  <a:pt x="760949" y="99205"/>
                  <a:pt x="767722" y="104560"/>
                  <a:pt x="768667" y="112120"/>
                </a:cubicBezTo>
                <a:lnTo>
                  <a:pt x="789614" y="107474"/>
                </a:lnTo>
                <a:cubicBezTo>
                  <a:pt x="788512" y="97709"/>
                  <a:pt x="779613" y="81250"/>
                  <a:pt x="753153" y="81250"/>
                </a:cubicBezTo>
                <a:cubicBezTo>
                  <a:pt x="733150" y="81250"/>
                  <a:pt x="718424" y="94717"/>
                  <a:pt x="718424" y="111018"/>
                </a:cubicBezTo>
                <a:cubicBezTo>
                  <a:pt x="718424" y="123775"/>
                  <a:pt x="726535" y="134328"/>
                  <a:pt x="744490" y="138187"/>
                </a:cubicBezTo>
                <a:lnTo>
                  <a:pt x="756775" y="140943"/>
                </a:lnTo>
                <a:cubicBezTo>
                  <a:pt x="763942" y="142439"/>
                  <a:pt x="766777" y="145747"/>
                  <a:pt x="766777" y="149842"/>
                </a:cubicBezTo>
                <a:cubicBezTo>
                  <a:pt x="766777" y="154645"/>
                  <a:pt x="762839" y="158898"/>
                  <a:pt x="754492" y="158898"/>
                </a:cubicBezTo>
                <a:cubicBezTo>
                  <a:pt x="746065" y="159843"/>
                  <a:pt x="738505" y="153779"/>
                  <a:pt x="737482" y="145353"/>
                </a:cubicBezTo>
                <a:cubicBezTo>
                  <a:pt x="737482" y="145274"/>
                  <a:pt x="737482" y="145117"/>
                  <a:pt x="737482" y="145038"/>
                </a:cubicBezTo>
                <a:lnTo>
                  <a:pt x="715983" y="149605"/>
                </a:lnTo>
                <a:cubicBezTo>
                  <a:pt x="717085" y="160000"/>
                  <a:pt x="726772" y="177719"/>
                  <a:pt x="754728" y="177719"/>
                </a:cubicBezTo>
                <a:cubicBezTo>
                  <a:pt x="779062" y="177719"/>
                  <a:pt x="790796" y="162599"/>
                  <a:pt x="790796" y="147794"/>
                </a:cubicBezTo>
                <a:cubicBezTo>
                  <a:pt x="790796" y="134485"/>
                  <a:pt x="781582" y="123618"/>
                  <a:pt x="763233" y="119838"/>
                </a:cubicBezTo>
                <a:lnTo>
                  <a:pt x="763233" y="119838"/>
                </a:lnTo>
                <a:close/>
                <a:moveTo>
                  <a:pt x="845133" y="81172"/>
                </a:moveTo>
                <a:cubicBezTo>
                  <a:pt x="819146" y="80227"/>
                  <a:pt x="797332" y="100623"/>
                  <a:pt x="796387" y="126610"/>
                </a:cubicBezTo>
                <a:cubicBezTo>
                  <a:pt x="796387" y="127555"/>
                  <a:pt x="796387" y="128500"/>
                  <a:pt x="796387" y="129445"/>
                </a:cubicBezTo>
                <a:cubicBezTo>
                  <a:pt x="796387" y="156378"/>
                  <a:pt x="818201" y="178192"/>
                  <a:pt x="845133" y="178192"/>
                </a:cubicBezTo>
                <a:cubicBezTo>
                  <a:pt x="872066" y="178192"/>
                  <a:pt x="893801" y="156378"/>
                  <a:pt x="893880" y="129445"/>
                </a:cubicBezTo>
                <a:cubicBezTo>
                  <a:pt x="894510" y="103458"/>
                  <a:pt x="874035" y="81802"/>
                  <a:pt x="847968" y="81172"/>
                </a:cubicBezTo>
                <a:cubicBezTo>
                  <a:pt x="847023" y="81172"/>
                  <a:pt x="846078" y="81172"/>
                  <a:pt x="845133" y="81172"/>
                </a:cubicBezTo>
                <a:lnTo>
                  <a:pt x="845133" y="81172"/>
                </a:lnTo>
                <a:close/>
                <a:moveTo>
                  <a:pt x="845133" y="155354"/>
                </a:moveTo>
                <a:cubicBezTo>
                  <a:pt x="832061" y="155354"/>
                  <a:pt x="821430" y="144802"/>
                  <a:pt x="821430" y="131729"/>
                </a:cubicBezTo>
                <a:cubicBezTo>
                  <a:pt x="821430" y="130942"/>
                  <a:pt x="821430" y="130233"/>
                  <a:pt x="821508" y="129445"/>
                </a:cubicBezTo>
                <a:cubicBezTo>
                  <a:pt x="820406" y="116373"/>
                  <a:pt x="830092" y="104875"/>
                  <a:pt x="843086" y="103773"/>
                </a:cubicBezTo>
                <a:cubicBezTo>
                  <a:pt x="856158" y="102670"/>
                  <a:pt x="867656" y="112357"/>
                  <a:pt x="868758" y="125350"/>
                </a:cubicBezTo>
                <a:cubicBezTo>
                  <a:pt x="868837" y="126689"/>
                  <a:pt x="868837" y="128028"/>
                  <a:pt x="868758" y="129367"/>
                </a:cubicBezTo>
                <a:cubicBezTo>
                  <a:pt x="870019" y="142282"/>
                  <a:pt x="860568" y="153858"/>
                  <a:pt x="847653" y="155118"/>
                </a:cubicBezTo>
                <a:cubicBezTo>
                  <a:pt x="846787" y="155354"/>
                  <a:pt x="846000" y="155354"/>
                  <a:pt x="845133" y="155354"/>
                </a:cubicBezTo>
                <a:lnTo>
                  <a:pt x="845133" y="155354"/>
                </a:lnTo>
                <a:close/>
                <a:moveTo>
                  <a:pt x="1011218" y="81408"/>
                </a:moveTo>
                <a:cubicBezTo>
                  <a:pt x="999327" y="80699"/>
                  <a:pt x="988065" y="86527"/>
                  <a:pt x="981765" y="96607"/>
                </a:cubicBezTo>
                <a:cubicBezTo>
                  <a:pt x="976410" y="86527"/>
                  <a:pt x="965543" y="80620"/>
                  <a:pt x="954203" y="81408"/>
                </a:cubicBezTo>
                <a:cubicBezTo>
                  <a:pt x="943414" y="81093"/>
                  <a:pt x="933176" y="86290"/>
                  <a:pt x="926955" y="95110"/>
                </a:cubicBezTo>
                <a:lnTo>
                  <a:pt x="926955" y="84007"/>
                </a:lnTo>
                <a:lnTo>
                  <a:pt x="902936" y="84007"/>
                </a:lnTo>
                <a:lnTo>
                  <a:pt x="902936" y="174963"/>
                </a:lnTo>
                <a:lnTo>
                  <a:pt x="928057" y="174963"/>
                </a:lnTo>
                <a:lnTo>
                  <a:pt x="928057" y="121728"/>
                </a:lnTo>
                <a:cubicBezTo>
                  <a:pt x="927427" y="112435"/>
                  <a:pt x="934436" y="104482"/>
                  <a:pt x="943650" y="103852"/>
                </a:cubicBezTo>
                <a:cubicBezTo>
                  <a:pt x="944201" y="103773"/>
                  <a:pt x="944831" y="103773"/>
                  <a:pt x="945383" y="103852"/>
                </a:cubicBezTo>
                <a:cubicBezTo>
                  <a:pt x="953888" y="103222"/>
                  <a:pt x="961211" y="109600"/>
                  <a:pt x="961920" y="118027"/>
                </a:cubicBezTo>
                <a:cubicBezTo>
                  <a:pt x="961999" y="119050"/>
                  <a:pt x="961999" y="119995"/>
                  <a:pt x="961841" y="121019"/>
                </a:cubicBezTo>
                <a:lnTo>
                  <a:pt x="961841" y="175042"/>
                </a:lnTo>
                <a:lnTo>
                  <a:pt x="986805" y="175042"/>
                </a:lnTo>
                <a:lnTo>
                  <a:pt x="986805" y="121807"/>
                </a:lnTo>
                <a:cubicBezTo>
                  <a:pt x="986175" y="112514"/>
                  <a:pt x="993263" y="104482"/>
                  <a:pt x="1002555" y="103930"/>
                </a:cubicBezTo>
                <a:cubicBezTo>
                  <a:pt x="1003028" y="103930"/>
                  <a:pt x="1003500" y="103852"/>
                  <a:pt x="1003973" y="103930"/>
                </a:cubicBezTo>
                <a:cubicBezTo>
                  <a:pt x="1012399" y="103222"/>
                  <a:pt x="1019802" y="109522"/>
                  <a:pt x="1020510" y="117948"/>
                </a:cubicBezTo>
                <a:cubicBezTo>
                  <a:pt x="1020589" y="119050"/>
                  <a:pt x="1020589" y="120074"/>
                  <a:pt x="1020432" y="121177"/>
                </a:cubicBezTo>
                <a:lnTo>
                  <a:pt x="1020432" y="175199"/>
                </a:lnTo>
                <a:lnTo>
                  <a:pt x="1044844" y="175199"/>
                </a:lnTo>
                <a:lnTo>
                  <a:pt x="1044844" y="116215"/>
                </a:lnTo>
                <a:cubicBezTo>
                  <a:pt x="1046419" y="98733"/>
                  <a:pt x="1033504" y="83298"/>
                  <a:pt x="1016022" y="81723"/>
                </a:cubicBezTo>
                <a:cubicBezTo>
                  <a:pt x="1014447" y="81329"/>
                  <a:pt x="1012793" y="81329"/>
                  <a:pt x="1011218" y="81408"/>
                </a:cubicBezTo>
                <a:lnTo>
                  <a:pt x="1011218" y="81408"/>
                </a:lnTo>
                <a:close/>
                <a:moveTo>
                  <a:pt x="1098709" y="137242"/>
                </a:moveTo>
                <a:lnTo>
                  <a:pt x="1073982" y="84007"/>
                </a:lnTo>
                <a:lnTo>
                  <a:pt x="1045868" y="84007"/>
                </a:lnTo>
                <a:lnTo>
                  <a:pt x="1085322" y="163544"/>
                </a:lnTo>
                <a:lnTo>
                  <a:pt x="1063429" y="210873"/>
                </a:lnTo>
                <a:lnTo>
                  <a:pt x="1090047" y="210873"/>
                </a:lnTo>
                <a:lnTo>
                  <a:pt x="1148401" y="84007"/>
                </a:lnTo>
                <a:lnTo>
                  <a:pt x="1121547" y="84007"/>
                </a:lnTo>
                <a:lnTo>
                  <a:pt x="1098709" y="137242"/>
                </a:lnTo>
                <a:close/>
                <a:moveTo>
                  <a:pt x="1206755" y="81565"/>
                </a:moveTo>
                <a:cubicBezTo>
                  <a:pt x="1196045" y="81172"/>
                  <a:pt x="1185886" y="86369"/>
                  <a:pt x="1179901" y="95268"/>
                </a:cubicBezTo>
                <a:lnTo>
                  <a:pt x="1179901" y="84007"/>
                </a:lnTo>
                <a:lnTo>
                  <a:pt x="1155488" y="84007"/>
                </a:lnTo>
                <a:lnTo>
                  <a:pt x="1155488" y="174963"/>
                </a:lnTo>
                <a:lnTo>
                  <a:pt x="1180610" y="174963"/>
                </a:lnTo>
                <a:lnTo>
                  <a:pt x="1180610" y="122594"/>
                </a:lnTo>
                <a:cubicBezTo>
                  <a:pt x="1179744" y="113065"/>
                  <a:pt x="1186752" y="104718"/>
                  <a:pt x="1196202" y="103773"/>
                </a:cubicBezTo>
                <a:cubicBezTo>
                  <a:pt x="1196754" y="103694"/>
                  <a:pt x="1197384" y="103694"/>
                  <a:pt x="1198014" y="103694"/>
                </a:cubicBezTo>
                <a:cubicBezTo>
                  <a:pt x="1206912" y="103064"/>
                  <a:pt x="1214630" y="109758"/>
                  <a:pt x="1215260" y="118657"/>
                </a:cubicBezTo>
                <a:cubicBezTo>
                  <a:pt x="1215339" y="119680"/>
                  <a:pt x="1215339" y="120783"/>
                  <a:pt x="1215181" y="121807"/>
                </a:cubicBezTo>
                <a:lnTo>
                  <a:pt x="1215181" y="174884"/>
                </a:lnTo>
                <a:lnTo>
                  <a:pt x="1240303" y="174884"/>
                </a:lnTo>
                <a:lnTo>
                  <a:pt x="1240303" y="117554"/>
                </a:lnTo>
                <a:cubicBezTo>
                  <a:pt x="1240303" y="97709"/>
                  <a:pt x="1229750" y="81565"/>
                  <a:pt x="1206755" y="81565"/>
                </a:cubicBezTo>
                <a:lnTo>
                  <a:pt x="1206755" y="81565"/>
                </a:lnTo>
                <a:close/>
                <a:moveTo>
                  <a:pt x="1345040" y="41088"/>
                </a:moveTo>
                <a:lnTo>
                  <a:pt x="1320313" y="41088"/>
                </a:lnTo>
                <a:lnTo>
                  <a:pt x="1320313" y="93063"/>
                </a:lnTo>
                <a:cubicBezTo>
                  <a:pt x="1317635" y="88259"/>
                  <a:pt x="1310075" y="81802"/>
                  <a:pt x="1294010" y="81802"/>
                </a:cubicBezTo>
                <a:cubicBezTo>
                  <a:pt x="1267708" y="81802"/>
                  <a:pt x="1249438" y="102670"/>
                  <a:pt x="1249438" y="129367"/>
                </a:cubicBezTo>
                <a:cubicBezTo>
                  <a:pt x="1247941" y="154252"/>
                  <a:pt x="1266841" y="175672"/>
                  <a:pt x="1291726" y="177168"/>
                </a:cubicBezTo>
                <a:cubicBezTo>
                  <a:pt x="1292750" y="177247"/>
                  <a:pt x="1293774" y="177247"/>
                  <a:pt x="1294719" y="177247"/>
                </a:cubicBezTo>
                <a:cubicBezTo>
                  <a:pt x="1305035" y="177877"/>
                  <a:pt x="1314958" y="173073"/>
                  <a:pt x="1320785" y="164489"/>
                </a:cubicBezTo>
                <a:cubicBezTo>
                  <a:pt x="1320785" y="168033"/>
                  <a:pt x="1321100" y="171577"/>
                  <a:pt x="1321730" y="175042"/>
                </a:cubicBezTo>
                <a:lnTo>
                  <a:pt x="1345749" y="175042"/>
                </a:lnTo>
                <a:cubicBezTo>
                  <a:pt x="1345198" y="169529"/>
                  <a:pt x="1344962" y="164095"/>
                  <a:pt x="1344962" y="158583"/>
                </a:cubicBezTo>
                <a:lnTo>
                  <a:pt x="1345040" y="41088"/>
                </a:lnTo>
                <a:lnTo>
                  <a:pt x="1345040" y="41088"/>
                </a:lnTo>
                <a:close/>
                <a:moveTo>
                  <a:pt x="1297790" y="155197"/>
                </a:moveTo>
                <a:cubicBezTo>
                  <a:pt x="1284560" y="155197"/>
                  <a:pt x="1274716" y="145589"/>
                  <a:pt x="1274716" y="129288"/>
                </a:cubicBezTo>
                <a:cubicBezTo>
                  <a:pt x="1273378" y="116609"/>
                  <a:pt x="1282513" y="105269"/>
                  <a:pt x="1295192" y="103930"/>
                </a:cubicBezTo>
                <a:cubicBezTo>
                  <a:pt x="1296058" y="103852"/>
                  <a:pt x="1296924" y="103773"/>
                  <a:pt x="1297790" y="103773"/>
                </a:cubicBezTo>
                <a:cubicBezTo>
                  <a:pt x="1310390" y="103615"/>
                  <a:pt x="1320628" y="113695"/>
                  <a:pt x="1320785" y="126295"/>
                </a:cubicBezTo>
                <a:cubicBezTo>
                  <a:pt x="1320785" y="127240"/>
                  <a:pt x="1320785" y="128185"/>
                  <a:pt x="1320628" y="129130"/>
                </a:cubicBezTo>
                <a:cubicBezTo>
                  <a:pt x="1320628" y="145510"/>
                  <a:pt x="1310548" y="155118"/>
                  <a:pt x="1297790" y="155197"/>
                </a:cubicBezTo>
                <a:lnTo>
                  <a:pt x="1297790" y="155197"/>
                </a:lnTo>
                <a:close/>
                <a:moveTo>
                  <a:pt x="1361893" y="84007"/>
                </a:moveTo>
                <a:lnTo>
                  <a:pt x="1387014" y="84007"/>
                </a:lnTo>
                <a:lnTo>
                  <a:pt x="1387014" y="175042"/>
                </a:lnTo>
                <a:lnTo>
                  <a:pt x="1361893" y="175042"/>
                </a:lnTo>
                <a:lnTo>
                  <a:pt x="1361893" y="84007"/>
                </a:lnTo>
                <a:close/>
                <a:moveTo>
                  <a:pt x="1374336" y="38883"/>
                </a:moveTo>
                <a:cubicBezTo>
                  <a:pt x="1365988" y="38883"/>
                  <a:pt x="1359137" y="45655"/>
                  <a:pt x="1359137" y="54003"/>
                </a:cubicBezTo>
                <a:cubicBezTo>
                  <a:pt x="1359137" y="62350"/>
                  <a:pt x="1365909" y="69202"/>
                  <a:pt x="1374257" y="69202"/>
                </a:cubicBezTo>
                <a:cubicBezTo>
                  <a:pt x="1374257" y="69202"/>
                  <a:pt x="1374257" y="69202"/>
                  <a:pt x="1374257" y="69202"/>
                </a:cubicBezTo>
                <a:cubicBezTo>
                  <a:pt x="1376304" y="69202"/>
                  <a:pt x="1378273" y="68808"/>
                  <a:pt x="1380163" y="68099"/>
                </a:cubicBezTo>
                <a:cubicBezTo>
                  <a:pt x="1382053" y="67390"/>
                  <a:pt x="1383707" y="66288"/>
                  <a:pt x="1385203" y="64870"/>
                </a:cubicBezTo>
                <a:cubicBezTo>
                  <a:pt x="1386621" y="63453"/>
                  <a:pt x="1387802" y="61799"/>
                  <a:pt x="1388589" y="59988"/>
                </a:cubicBezTo>
                <a:cubicBezTo>
                  <a:pt x="1389377" y="58177"/>
                  <a:pt x="1389771" y="56208"/>
                  <a:pt x="1389771" y="54239"/>
                </a:cubicBezTo>
                <a:cubicBezTo>
                  <a:pt x="1389771" y="45813"/>
                  <a:pt x="1382919" y="38962"/>
                  <a:pt x="1374493" y="38962"/>
                </a:cubicBezTo>
                <a:cubicBezTo>
                  <a:pt x="1374414" y="38883"/>
                  <a:pt x="1374414" y="38883"/>
                  <a:pt x="1374336" y="38883"/>
                </a:cubicBezTo>
                <a:lnTo>
                  <a:pt x="1374336" y="38883"/>
                </a:lnTo>
                <a:close/>
                <a:moveTo>
                  <a:pt x="1467891" y="94717"/>
                </a:moveTo>
                <a:cubicBezTo>
                  <a:pt x="1462063" y="85975"/>
                  <a:pt x="1451905" y="81250"/>
                  <a:pt x="1441431" y="82353"/>
                </a:cubicBezTo>
                <a:cubicBezTo>
                  <a:pt x="1417648" y="82274"/>
                  <a:pt x="1398276" y="101489"/>
                  <a:pt x="1398118" y="125272"/>
                </a:cubicBezTo>
                <a:cubicBezTo>
                  <a:pt x="1398118" y="125744"/>
                  <a:pt x="1398118" y="126295"/>
                  <a:pt x="1398118" y="126768"/>
                </a:cubicBezTo>
                <a:cubicBezTo>
                  <a:pt x="1397173" y="150235"/>
                  <a:pt x="1415443" y="170002"/>
                  <a:pt x="1438911" y="170947"/>
                </a:cubicBezTo>
                <a:cubicBezTo>
                  <a:pt x="1439698" y="170947"/>
                  <a:pt x="1440565" y="171025"/>
                  <a:pt x="1441352" y="170947"/>
                </a:cubicBezTo>
                <a:cubicBezTo>
                  <a:pt x="1451432" y="171655"/>
                  <a:pt x="1461118" y="167324"/>
                  <a:pt x="1467261" y="159292"/>
                </a:cubicBezTo>
                <a:lnTo>
                  <a:pt x="1467261" y="165907"/>
                </a:lnTo>
                <a:cubicBezTo>
                  <a:pt x="1467261" y="183468"/>
                  <a:pt x="1458362" y="191264"/>
                  <a:pt x="1442533" y="191264"/>
                </a:cubicBezTo>
                <a:cubicBezTo>
                  <a:pt x="1431981" y="191894"/>
                  <a:pt x="1422609" y="184492"/>
                  <a:pt x="1420798" y="174097"/>
                </a:cubicBezTo>
                <a:lnTo>
                  <a:pt x="1398118" y="180003"/>
                </a:lnTo>
                <a:cubicBezTo>
                  <a:pt x="1400796" y="197407"/>
                  <a:pt x="1417806" y="212920"/>
                  <a:pt x="1443242" y="212920"/>
                </a:cubicBezTo>
                <a:cubicBezTo>
                  <a:pt x="1478207" y="212920"/>
                  <a:pt x="1491989" y="190162"/>
                  <a:pt x="1491989" y="165198"/>
                </a:cubicBezTo>
                <a:lnTo>
                  <a:pt x="1491989" y="84007"/>
                </a:lnTo>
                <a:lnTo>
                  <a:pt x="1467812" y="84007"/>
                </a:lnTo>
                <a:lnTo>
                  <a:pt x="1467812" y="94717"/>
                </a:lnTo>
                <a:close/>
                <a:moveTo>
                  <a:pt x="1445841" y="149842"/>
                </a:moveTo>
                <a:cubicBezTo>
                  <a:pt x="1434028" y="150314"/>
                  <a:pt x="1424027" y="141179"/>
                  <a:pt x="1423476" y="129288"/>
                </a:cubicBezTo>
                <a:cubicBezTo>
                  <a:pt x="1423476" y="128422"/>
                  <a:pt x="1423476" y="127555"/>
                  <a:pt x="1423555" y="126689"/>
                </a:cubicBezTo>
                <a:cubicBezTo>
                  <a:pt x="1423003" y="114483"/>
                  <a:pt x="1432532" y="104167"/>
                  <a:pt x="1444738" y="103694"/>
                </a:cubicBezTo>
                <a:cubicBezTo>
                  <a:pt x="1456945" y="103222"/>
                  <a:pt x="1467261" y="112672"/>
                  <a:pt x="1467734" y="124878"/>
                </a:cubicBezTo>
                <a:cubicBezTo>
                  <a:pt x="1467734" y="125508"/>
                  <a:pt x="1467734" y="126138"/>
                  <a:pt x="1467734" y="126768"/>
                </a:cubicBezTo>
                <a:cubicBezTo>
                  <a:pt x="1468678" y="138502"/>
                  <a:pt x="1459937" y="148818"/>
                  <a:pt x="1448203" y="149842"/>
                </a:cubicBezTo>
                <a:cubicBezTo>
                  <a:pt x="1447416" y="149842"/>
                  <a:pt x="1446550" y="149842"/>
                  <a:pt x="1445841" y="149842"/>
                </a:cubicBezTo>
                <a:lnTo>
                  <a:pt x="1445841" y="149842"/>
                </a:lnTo>
                <a:close/>
                <a:moveTo>
                  <a:pt x="1557115" y="81565"/>
                </a:moveTo>
                <a:cubicBezTo>
                  <a:pt x="1547744" y="81250"/>
                  <a:pt x="1538609" y="84873"/>
                  <a:pt x="1531994" y="91567"/>
                </a:cubicBezTo>
                <a:lnTo>
                  <a:pt x="1531994" y="41088"/>
                </a:lnTo>
                <a:lnTo>
                  <a:pt x="1506872" y="41088"/>
                </a:lnTo>
                <a:lnTo>
                  <a:pt x="1506872" y="174963"/>
                </a:lnTo>
                <a:lnTo>
                  <a:pt x="1531994" y="174963"/>
                </a:lnTo>
                <a:lnTo>
                  <a:pt x="1531994" y="121570"/>
                </a:lnTo>
                <a:cubicBezTo>
                  <a:pt x="1531679" y="112042"/>
                  <a:pt x="1539160" y="104167"/>
                  <a:pt x="1548610" y="103852"/>
                </a:cubicBezTo>
                <a:cubicBezTo>
                  <a:pt x="1548846" y="103852"/>
                  <a:pt x="1549083" y="103852"/>
                  <a:pt x="1549319" y="103852"/>
                </a:cubicBezTo>
                <a:cubicBezTo>
                  <a:pt x="1558218" y="103222"/>
                  <a:pt x="1565935" y="109837"/>
                  <a:pt x="1566644" y="118735"/>
                </a:cubicBezTo>
                <a:cubicBezTo>
                  <a:pt x="1566723" y="119838"/>
                  <a:pt x="1566723" y="120862"/>
                  <a:pt x="1566565" y="121964"/>
                </a:cubicBezTo>
                <a:lnTo>
                  <a:pt x="1566565" y="175042"/>
                </a:lnTo>
                <a:lnTo>
                  <a:pt x="1591686" y="175042"/>
                </a:lnTo>
                <a:lnTo>
                  <a:pt x="1591686" y="117712"/>
                </a:lnTo>
                <a:cubicBezTo>
                  <a:pt x="1591686" y="97709"/>
                  <a:pt x="1580740" y="81565"/>
                  <a:pt x="1557115" y="81565"/>
                </a:cubicBezTo>
                <a:lnTo>
                  <a:pt x="1557115" y="81565"/>
                </a:lnTo>
                <a:close/>
                <a:moveTo>
                  <a:pt x="1646418" y="81250"/>
                </a:moveTo>
                <a:cubicBezTo>
                  <a:pt x="1620982" y="81487"/>
                  <a:pt x="1600507" y="102277"/>
                  <a:pt x="1600664" y="127713"/>
                </a:cubicBezTo>
                <a:cubicBezTo>
                  <a:pt x="1600664" y="128185"/>
                  <a:pt x="1600664" y="128658"/>
                  <a:pt x="1600664" y="129130"/>
                </a:cubicBezTo>
                <a:cubicBezTo>
                  <a:pt x="1599483" y="154803"/>
                  <a:pt x="1619407" y="176617"/>
                  <a:pt x="1645079" y="177719"/>
                </a:cubicBezTo>
                <a:cubicBezTo>
                  <a:pt x="1646260" y="177798"/>
                  <a:pt x="1647442" y="177798"/>
                  <a:pt x="1648623" y="177719"/>
                </a:cubicBezTo>
                <a:cubicBezTo>
                  <a:pt x="1667681" y="178900"/>
                  <a:pt x="1685084" y="167009"/>
                  <a:pt x="1690912" y="148897"/>
                </a:cubicBezTo>
                <a:lnTo>
                  <a:pt x="1669964" y="142754"/>
                </a:lnTo>
                <a:cubicBezTo>
                  <a:pt x="1666972" y="151732"/>
                  <a:pt x="1658231" y="157402"/>
                  <a:pt x="1648780" y="156614"/>
                </a:cubicBezTo>
                <a:cubicBezTo>
                  <a:pt x="1636653" y="157165"/>
                  <a:pt x="1626258" y="148030"/>
                  <a:pt x="1625392" y="135903"/>
                </a:cubicBezTo>
                <a:lnTo>
                  <a:pt x="1691857" y="135903"/>
                </a:lnTo>
                <a:cubicBezTo>
                  <a:pt x="1691857" y="135509"/>
                  <a:pt x="1692251" y="131808"/>
                  <a:pt x="1692251" y="128343"/>
                </a:cubicBezTo>
                <a:cubicBezTo>
                  <a:pt x="1692329" y="99205"/>
                  <a:pt x="1675162" y="81250"/>
                  <a:pt x="1646418" y="81250"/>
                </a:cubicBezTo>
                <a:lnTo>
                  <a:pt x="1646418" y="81250"/>
                </a:lnTo>
                <a:close/>
                <a:moveTo>
                  <a:pt x="1626022" y="119129"/>
                </a:moveTo>
                <a:cubicBezTo>
                  <a:pt x="1627045" y="108577"/>
                  <a:pt x="1636180" y="100702"/>
                  <a:pt x="1646812" y="101174"/>
                </a:cubicBezTo>
                <a:cubicBezTo>
                  <a:pt x="1656971" y="99914"/>
                  <a:pt x="1666184" y="107159"/>
                  <a:pt x="1667444" y="117318"/>
                </a:cubicBezTo>
                <a:cubicBezTo>
                  <a:pt x="1667523" y="117948"/>
                  <a:pt x="1667523" y="118499"/>
                  <a:pt x="1667602" y="119129"/>
                </a:cubicBezTo>
                <a:lnTo>
                  <a:pt x="1626022" y="119129"/>
                </a:lnTo>
                <a:close/>
                <a:moveTo>
                  <a:pt x="1735406" y="56838"/>
                </a:moveTo>
                <a:lnTo>
                  <a:pt x="1712726" y="56838"/>
                </a:lnTo>
                <a:lnTo>
                  <a:pt x="1712726" y="69595"/>
                </a:lnTo>
                <a:cubicBezTo>
                  <a:pt x="1713434" y="76840"/>
                  <a:pt x="1708079" y="83298"/>
                  <a:pt x="1700756" y="84007"/>
                </a:cubicBezTo>
                <a:cubicBezTo>
                  <a:pt x="1699968" y="84085"/>
                  <a:pt x="1699181" y="84085"/>
                  <a:pt x="1698314" y="84007"/>
                </a:cubicBezTo>
                <a:lnTo>
                  <a:pt x="1693589" y="84007"/>
                </a:lnTo>
                <a:lnTo>
                  <a:pt x="1693589" y="105820"/>
                </a:lnTo>
                <a:lnTo>
                  <a:pt x="1710363" y="105820"/>
                </a:lnTo>
                <a:lnTo>
                  <a:pt x="1710363" y="148188"/>
                </a:lnTo>
                <a:cubicBezTo>
                  <a:pt x="1710363" y="165749"/>
                  <a:pt x="1721703" y="176302"/>
                  <a:pt x="1739816" y="176302"/>
                </a:cubicBezTo>
                <a:cubicBezTo>
                  <a:pt x="1744620" y="176459"/>
                  <a:pt x="1749423" y="175750"/>
                  <a:pt x="1753991" y="174097"/>
                </a:cubicBezTo>
                <a:lnTo>
                  <a:pt x="1753991" y="153779"/>
                </a:lnTo>
                <a:cubicBezTo>
                  <a:pt x="1751471" y="154252"/>
                  <a:pt x="1748872" y="154567"/>
                  <a:pt x="1746273" y="154488"/>
                </a:cubicBezTo>
                <a:cubicBezTo>
                  <a:pt x="1739107" y="154488"/>
                  <a:pt x="1735327" y="151889"/>
                  <a:pt x="1735327" y="143935"/>
                </a:cubicBezTo>
                <a:lnTo>
                  <a:pt x="1735327" y="105820"/>
                </a:lnTo>
                <a:lnTo>
                  <a:pt x="1754070" y="105820"/>
                </a:lnTo>
                <a:lnTo>
                  <a:pt x="1754070" y="84007"/>
                </a:lnTo>
                <a:lnTo>
                  <a:pt x="1735406" y="84007"/>
                </a:lnTo>
                <a:lnTo>
                  <a:pt x="1735406" y="56838"/>
                </a:lnTo>
                <a:lnTo>
                  <a:pt x="1735406" y="56838"/>
                </a:lnTo>
                <a:close/>
                <a:moveTo>
                  <a:pt x="1804234" y="81250"/>
                </a:moveTo>
                <a:cubicBezTo>
                  <a:pt x="1778718" y="81408"/>
                  <a:pt x="1758243" y="102277"/>
                  <a:pt x="1758480" y="127713"/>
                </a:cubicBezTo>
                <a:cubicBezTo>
                  <a:pt x="1758480" y="128185"/>
                  <a:pt x="1758480" y="128658"/>
                  <a:pt x="1758480" y="129130"/>
                </a:cubicBezTo>
                <a:cubicBezTo>
                  <a:pt x="1757298" y="154803"/>
                  <a:pt x="1777222" y="176617"/>
                  <a:pt x="1802974" y="177719"/>
                </a:cubicBezTo>
                <a:cubicBezTo>
                  <a:pt x="1804155" y="177798"/>
                  <a:pt x="1805336" y="177798"/>
                  <a:pt x="1806517" y="177719"/>
                </a:cubicBezTo>
                <a:cubicBezTo>
                  <a:pt x="1825575" y="178900"/>
                  <a:pt x="1842979" y="167009"/>
                  <a:pt x="1848806" y="148897"/>
                </a:cubicBezTo>
                <a:lnTo>
                  <a:pt x="1827859" y="142754"/>
                </a:lnTo>
                <a:cubicBezTo>
                  <a:pt x="1824866" y="151732"/>
                  <a:pt x="1816125" y="157402"/>
                  <a:pt x="1806675" y="156614"/>
                </a:cubicBezTo>
                <a:cubicBezTo>
                  <a:pt x="1794547" y="157165"/>
                  <a:pt x="1784152" y="148030"/>
                  <a:pt x="1783207" y="135903"/>
                </a:cubicBezTo>
                <a:lnTo>
                  <a:pt x="1849673" y="135903"/>
                </a:lnTo>
                <a:cubicBezTo>
                  <a:pt x="1849673" y="135509"/>
                  <a:pt x="1850066" y="131808"/>
                  <a:pt x="1850066" y="128343"/>
                </a:cubicBezTo>
                <a:cubicBezTo>
                  <a:pt x="1850145" y="99205"/>
                  <a:pt x="1832899" y="81250"/>
                  <a:pt x="1804234" y="81250"/>
                </a:cubicBezTo>
                <a:lnTo>
                  <a:pt x="1804234" y="81250"/>
                </a:lnTo>
                <a:close/>
                <a:moveTo>
                  <a:pt x="1783837" y="119129"/>
                </a:moveTo>
                <a:cubicBezTo>
                  <a:pt x="1784861" y="108577"/>
                  <a:pt x="1793996" y="100702"/>
                  <a:pt x="1804627" y="101174"/>
                </a:cubicBezTo>
                <a:cubicBezTo>
                  <a:pt x="1814786" y="99914"/>
                  <a:pt x="1824079" y="107159"/>
                  <a:pt x="1825260" y="117318"/>
                </a:cubicBezTo>
                <a:cubicBezTo>
                  <a:pt x="1825339" y="117869"/>
                  <a:pt x="1825339" y="118499"/>
                  <a:pt x="1825417" y="119129"/>
                </a:cubicBezTo>
                <a:lnTo>
                  <a:pt x="1783837" y="119129"/>
                </a:lnTo>
                <a:close/>
                <a:moveTo>
                  <a:pt x="1911728" y="81644"/>
                </a:moveTo>
                <a:cubicBezTo>
                  <a:pt x="1901018" y="81250"/>
                  <a:pt x="1890859" y="86448"/>
                  <a:pt x="1884874" y="95347"/>
                </a:cubicBezTo>
                <a:lnTo>
                  <a:pt x="1884874" y="84085"/>
                </a:lnTo>
                <a:lnTo>
                  <a:pt x="1860461" y="84085"/>
                </a:lnTo>
                <a:lnTo>
                  <a:pt x="1860461" y="175042"/>
                </a:lnTo>
                <a:lnTo>
                  <a:pt x="1885583" y="175042"/>
                </a:lnTo>
                <a:lnTo>
                  <a:pt x="1885583" y="122673"/>
                </a:lnTo>
                <a:cubicBezTo>
                  <a:pt x="1884716" y="113144"/>
                  <a:pt x="1891725" y="104797"/>
                  <a:pt x="1901175" y="103852"/>
                </a:cubicBezTo>
                <a:cubicBezTo>
                  <a:pt x="1901727" y="103773"/>
                  <a:pt x="1902357" y="103773"/>
                  <a:pt x="1902908" y="103773"/>
                </a:cubicBezTo>
                <a:cubicBezTo>
                  <a:pt x="1911807" y="103143"/>
                  <a:pt x="1919524" y="109758"/>
                  <a:pt x="1920233" y="118657"/>
                </a:cubicBezTo>
                <a:cubicBezTo>
                  <a:pt x="1920312" y="119759"/>
                  <a:pt x="1920312" y="120783"/>
                  <a:pt x="1920154" y="121885"/>
                </a:cubicBezTo>
                <a:lnTo>
                  <a:pt x="1920154" y="174963"/>
                </a:lnTo>
                <a:lnTo>
                  <a:pt x="1945275" y="174963"/>
                </a:lnTo>
                <a:lnTo>
                  <a:pt x="1945275" y="117633"/>
                </a:lnTo>
                <a:cubicBezTo>
                  <a:pt x="1945354" y="97709"/>
                  <a:pt x="1934723" y="81565"/>
                  <a:pt x="1911728" y="81644"/>
                </a:cubicBezTo>
                <a:lnTo>
                  <a:pt x="1911728" y="81644"/>
                </a:lnTo>
                <a:close/>
              </a:path>
            </a:pathLst>
          </a:custGeom>
          <a:solidFill>
            <a:schemeClr val="bg1"/>
          </a:solidFill>
          <a:ln w="7867" cap="flat">
            <a:noFill/>
            <a:prstDash val="solid"/>
            <a:miter/>
          </a:ln>
        </p:spPr>
        <p:txBody>
          <a:bodyPr rtlCol="0" anchor="ctr"/>
          <a:lstStyle/>
          <a:p>
            <a:endParaRPr lang="sv-SE" dirty="0"/>
          </a:p>
        </p:txBody>
      </p:sp>
      <p:sp>
        <p:nvSpPr>
          <p:cNvPr id="12" name="Platshållare för text 2">
            <a:extLst>
              <a:ext uri="{FF2B5EF4-FFF2-40B4-BE49-F238E27FC236}">
                <a16:creationId xmlns:a16="http://schemas.microsoft.com/office/drawing/2014/main" id="{B2FD5311-81A2-4D1B-AF70-BCDCECC49285}"/>
              </a:ext>
            </a:extLst>
          </p:cNvPr>
          <p:cNvSpPr>
            <a:spLocks noGrp="1"/>
          </p:cNvSpPr>
          <p:nvPr>
            <p:ph type="body" sz="quarter" idx="18" hasCustomPrompt="1"/>
          </p:nvPr>
        </p:nvSpPr>
        <p:spPr>
          <a:xfrm>
            <a:off x="1884000" y="3915000"/>
            <a:ext cx="8424000" cy="249299"/>
          </a:xfrm>
        </p:spPr>
        <p:txBody>
          <a:bodyPr wrap="square">
            <a:spAutoFit/>
          </a:bodyPr>
          <a:lstStyle>
            <a:lvl1pPr marL="0" indent="0" algn="l">
              <a:lnSpc>
                <a:spcPct val="90000"/>
              </a:lnSpc>
              <a:spcAft>
                <a:spcPts val="0"/>
              </a:spcAft>
              <a:buNone/>
              <a:defRPr sz="1800" b="0">
                <a:solidFill>
                  <a:schemeClr val="bg1"/>
                </a:solidFill>
              </a:defRPr>
            </a:lvl1pPr>
          </a:lstStyle>
          <a:p>
            <a:pPr lvl="0"/>
            <a:r>
              <a:rPr lang="sv-SE" dirty="0"/>
              <a:t>Namn Efternamn</a:t>
            </a:r>
            <a:endParaRPr lang="en-US" dirty="0"/>
          </a:p>
        </p:txBody>
      </p:sp>
      <p:sp>
        <p:nvSpPr>
          <p:cNvPr id="15" name="Platshållare för text 2">
            <a:extLst>
              <a:ext uri="{FF2B5EF4-FFF2-40B4-BE49-F238E27FC236}">
                <a16:creationId xmlns:a16="http://schemas.microsoft.com/office/drawing/2014/main" id="{CC15D2AC-FEAC-4621-9AE3-00A42F95CBD3}"/>
              </a:ext>
            </a:extLst>
          </p:cNvPr>
          <p:cNvSpPr>
            <a:spLocks noGrp="1"/>
          </p:cNvSpPr>
          <p:nvPr>
            <p:ph type="body" sz="quarter" idx="19" hasCustomPrompt="1"/>
          </p:nvPr>
        </p:nvSpPr>
        <p:spPr>
          <a:xfrm>
            <a:off x="1884000" y="4292580"/>
            <a:ext cx="8424000" cy="193899"/>
          </a:xfrm>
        </p:spPr>
        <p:txBody>
          <a:bodyPr wrap="square">
            <a:spAutoFit/>
          </a:bodyPr>
          <a:lstStyle>
            <a:lvl1pPr marL="0" indent="0" algn="l">
              <a:lnSpc>
                <a:spcPct val="90000"/>
              </a:lnSpc>
              <a:spcAft>
                <a:spcPts val="0"/>
              </a:spcAft>
              <a:buNone/>
              <a:defRPr sz="1400" b="0">
                <a:solidFill>
                  <a:schemeClr val="bg1">
                    <a:alpha val="60000"/>
                  </a:schemeClr>
                </a:solidFill>
              </a:defRPr>
            </a:lvl1pPr>
          </a:lstStyle>
          <a:p>
            <a:pPr lvl="0"/>
            <a:r>
              <a:rPr lang="sv-SE" dirty="0"/>
              <a:t>Jobbtitel</a:t>
            </a:r>
            <a:endParaRPr lang="en-US" dirty="0"/>
          </a:p>
        </p:txBody>
      </p:sp>
    </p:spTree>
    <p:extLst>
      <p:ext uri="{BB962C8B-B14F-4D97-AF65-F5344CB8AC3E}">
        <p14:creationId xmlns:p14="http://schemas.microsoft.com/office/powerpoint/2010/main" val="4114096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Namn + bild">
    <p:spTree>
      <p:nvGrpSpPr>
        <p:cNvPr id="1" name=""/>
        <p:cNvGrpSpPr/>
        <p:nvPr/>
      </p:nvGrpSpPr>
      <p:grpSpPr>
        <a:xfrm>
          <a:off x="0" y="0"/>
          <a:ext cx="0" cy="0"/>
          <a:chOff x="0" y="0"/>
          <a:chExt cx="0" cy="0"/>
        </a:xfrm>
      </p:grpSpPr>
      <p:sp>
        <p:nvSpPr>
          <p:cNvPr id="7" name="Platshållare för bild 6">
            <a:extLst>
              <a:ext uri="{FF2B5EF4-FFF2-40B4-BE49-F238E27FC236}">
                <a16:creationId xmlns:a16="http://schemas.microsoft.com/office/drawing/2014/main" id="{5495A03C-3542-4619-AE59-80187A9A6673}"/>
              </a:ext>
            </a:extLst>
          </p:cNvPr>
          <p:cNvSpPr>
            <a:spLocks noGrp="1"/>
          </p:cNvSpPr>
          <p:nvPr>
            <p:ph type="pic" sz="quarter" idx="12"/>
          </p:nvPr>
        </p:nvSpPr>
        <p:spPr>
          <a:xfrm>
            <a:off x="1182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a:p>
        </p:txBody>
      </p:sp>
      <p:sp>
        <p:nvSpPr>
          <p:cNvPr id="10" name="Platshållare för text 9">
            <a:extLst>
              <a:ext uri="{FF2B5EF4-FFF2-40B4-BE49-F238E27FC236}">
                <a16:creationId xmlns:a16="http://schemas.microsoft.com/office/drawing/2014/main" id="{60EE4372-E315-4278-A73B-860B3A07349D}"/>
              </a:ext>
            </a:extLst>
          </p:cNvPr>
          <p:cNvSpPr>
            <a:spLocks noGrp="1"/>
          </p:cNvSpPr>
          <p:nvPr>
            <p:ph type="body" sz="quarter" idx="13" hasCustomPrompt="1"/>
          </p:nvPr>
        </p:nvSpPr>
        <p:spPr>
          <a:xfrm>
            <a:off x="1182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dirty="0"/>
              <a:t>Namn</a:t>
            </a:r>
          </a:p>
        </p:txBody>
      </p:sp>
      <p:sp>
        <p:nvSpPr>
          <p:cNvPr id="99" name="Platshållare för text 9">
            <a:extLst>
              <a:ext uri="{FF2B5EF4-FFF2-40B4-BE49-F238E27FC236}">
                <a16:creationId xmlns:a16="http://schemas.microsoft.com/office/drawing/2014/main" id="{F4036251-E5B3-452B-B7CD-4CBACAE6A573}"/>
              </a:ext>
            </a:extLst>
          </p:cNvPr>
          <p:cNvSpPr>
            <a:spLocks noGrp="1"/>
          </p:cNvSpPr>
          <p:nvPr>
            <p:ph type="body" sz="quarter" idx="77" hasCustomPrompt="1"/>
          </p:nvPr>
        </p:nvSpPr>
        <p:spPr>
          <a:xfrm>
            <a:off x="1182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dirty="0"/>
              <a:t>Titel</a:t>
            </a:r>
          </a:p>
        </p:txBody>
      </p:sp>
      <p:sp>
        <p:nvSpPr>
          <p:cNvPr id="33" name="Platshållare för bild 6">
            <a:extLst>
              <a:ext uri="{FF2B5EF4-FFF2-40B4-BE49-F238E27FC236}">
                <a16:creationId xmlns:a16="http://schemas.microsoft.com/office/drawing/2014/main" id="{282C58CC-AC1E-4BBA-8622-06B8C93987B9}"/>
              </a:ext>
            </a:extLst>
          </p:cNvPr>
          <p:cNvSpPr>
            <a:spLocks noGrp="1"/>
          </p:cNvSpPr>
          <p:nvPr>
            <p:ph type="pic" sz="quarter" idx="78"/>
          </p:nvPr>
        </p:nvSpPr>
        <p:spPr>
          <a:xfrm>
            <a:off x="3720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dirty="0"/>
          </a:p>
        </p:txBody>
      </p:sp>
      <p:sp>
        <p:nvSpPr>
          <p:cNvPr id="34" name="Platshållare för text 9">
            <a:extLst>
              <a:ext uri="{FF2B5EF4-FFF2-40B4-BE49-F238E27FC236}">
                <a16:creationId xmlns:a16="http://schemas.microsoft.com/office/drawing/2014/main" id="{F334D473-8601-4399-A95A-77933905229F}"/>
              </a:ext>
            </a:extLst>
          </p:cNvPr>
          <p:cNvSpPr>
            <a:spLocks noGrp="1"/>
          </p:cNvSpPr>
          <p:nvPr>
            <p:ph type="body" sz="quarter" idx="79" hasCustomPrompt="1"/>
          </p:nvPr>
        </p:nvSpPr>
        <p:spPr>
          <a:xfrm>
            <a:off x="3720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a:t>Namn</a:t>
            </a:r>
          </a:p>
        </p:txBody>
      </p:sp>
      <p:sp>
        <p:nvSpPr>
          <p:cNvPr id="35" name="Platshållare för text 9">
            <a:extLst>
              <a:ext uri="{FF2B5EF4-FFF2-40B4-BE49-F238E27FC236}">
                <a16:creationId xmlns:a16="http://schemas.microsoft.com/office/drawing/2014/main" id="{A5B6BF2D-F501-4512-A70B-02842107E903}"/>
              </a:ext>
            </a:extLst>
          </p:cNvPr>
          <p:cNvSpPr>
            <a:spLocks noGrp="1"/>
          </p:cNvSpPr>
          <p:nvPr>
            <p:ph type="body" sz="quarter" idx="80" hasCustomPrompt="1"/>
          </p:nvPr>
        </p:nvSpPr>
        <p:spPr>
          <a:xfrm>
            <a:off x="3720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a:t>Titel</a:t>
            </a:r>
          </a:p>
        </p:txBody>
      </p:sp>
      <p:sp>
        <p:nvSpPr>
          <p:cNvPr id="36" name="Platshållare för bild 6">
            <a:extLst>
              <a:ext uri="{FF2B5EF4-FFF2-40B4-BE49-F238E27FC236}">
                <a16:creationId xmlns:a16="http://schemas.microsoft.com/office/drawing/2014/main" id="{72F1ABFA-6BF1-44E9-B858-D55A1CE7C067}"/>
              </a:ext>
            </a:extLst>
          </p:cNvPr>
          <p:cNvSpPr>
            <a:spLocks noGrp="1"/>
          </p:cNvSpPr>
          <p:nvPr>
            <p:ph type="pic" sz="quarter" idx="81"/>
          </p:nvPr>
        </p:nvSpPr>
        <p:spPr>
          <a:xfrm>
            <a:off x="6258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dirty="0"/>
          </a:p>
        </p:txBody>
      </p:sp>
      <p:sp>
        <p:nvSpPr>
          <p:cNvPr id="37" name="Platshållare för text 9">
            <a:extLst>
              <a:ext uri="{FF2B5EF4-FFF2-40B4-BE49-F238E27FC236}">
                <a16:creationId xmlns:a16="http://schemas.microsoft.com/office/drawing/2014/main" id="{FFD9EBA9-A467-4A66-9959-A32BAE2C919D}"/>
              </a:ext>
            </a:extLst>
          </p:cNvPr>
          <p:cNvSpPr>
            <a:spLocks noGrp="1"/>
          </p:cNvSpPr>
          <p:nvPr>
            <p:ph type="body" sz="quarter" idx="82" hasCustomPrompt="1"/>
          </p:nvPr>
        </p:nvSpPr>
        <p:spPr>
          <a:xfrm>
            <a:off x="6258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a:t>Namn</a:t>
            </a:r>
          </a:p>
        </p:txBody>
      </p:sp>
      <p:sp>
        <p:nvSpPr>
          <p:cNvPr id="38" name="Platshållare för text 9">
            <a:extLst>
              <a:ext uri="{FF2B5EF4-FFF2-40B4-BE49-F238E27FC236}">
                <a16:creationId xmlns:a16="http://schemas.microsoft.com/office/drawing/2014/main" id="{CD09B8C7-B401-4DF7-B936-731279B3A12D}"/>
              </a:ext>
            </a:extLst>
          </p:cNvPr>
          <p:cNvSpPr>
            <a:spLocks noGrp="1"/>
          </p:cNvSpPr>
          <p:nvPr>
            <p:ph type="body" sz="quarter" idx="83" hasCustomPrompt="1"/>
          </p:nvPr>
        </p:nvSpPr>
        <p:spPr>
          <a:xfrm>
            <a:off x="6258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a:t>Titel</a:t>
            </a:r>
          </a:p>
        </p:txBody>
      </p:sp>
      <p:sp>
        <p:nvSpPr>
          <p:cNvPr id="39" name="Platshållare för bild 6">
            <a:extLst>
              <a:ext uri="{FF2B5EF4-FFF2-40B4-BE49-F238E27FC236}">
                <a16:creationId xmlns:a16="http://schemas.microsoft.com/office/drawing/2014/main" id="{6F29F2ED-6CAD-496C-A2EF-87A2D093E188}"/>
              </a:ext>
            </a:extLst>
          </p:cNvPr>
          <p:cNvSpPr>
            <a:spLocks noGrp="1"/>
          </p:cNvSpPr>
          <p:nvPr>
            <p:ph type="pic" sz="quarter" idx="84"/>
          </p:nvPr>
        </p:nvSpPr>
        <p:spPr>
          <a:xfrm>
            <a:off x="8796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dirty="0"/>
          </a:p>
        </p:txBody>
      </p:sp>
      <p:sp>
        <p:nvSpPr>
          <p:cNvPr id="40" name="Platshållare för text 9">
            <a:extLst>
              <a:ext uri="{FF2B5EF4-FFF2-40B4-BE49-F238E27FC236}">
                <a16:creationId xmlns:a16="http://schemas.microsoft.com/office/drawing/2014/main" id="{56475F82-86AF-4FE9-BF9A-A68ABAC6A1EB}"/>
              </a:ext>
            </a:extLst>
          </p:cNvPr>
          <p:cNvSpPr>
            <a:spLocks noGrp="1"/>
          </p:cNvSpPr>
          <p:nvPr>
            <p:ph type="body" sz="quarter" idx="85" hasCustomPrompt="1"/>
          </p:nvPr>
        </p:nvSpPr>
        <p:spPr>
          <a:xfrm>
            <a:off x="8796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a:t>Namn</a:t>
            </a:r>
          </a:p>
        </p:txBody>
      </p:sp>
      <p:sp>
        <p:nvSpPr>
          <p:cNvPr id="41" name="Platshållare för text 9">
            <a:extLst>
              <a:ext uri="{FF2B5EF4-FFF2-40B4-BE49-F238E27FC236}">
                <a16:creationId xmlns:a16="http://schemas.microsoft.com/office/drawing/2014/main" id="{2632D0E4-30E2-41EA-B5DF-64AB7F45F1CA}"/>
              </a:ext>
            </a:extLst>
          </p:cNvPr>
          <p:cNvSpPr>
            <a:spLocks noGrp="1"/>
          </p:cNvSpPr>
          <p:nvPr>
            <p:ph type="body" sz="quarter" idx="86" hasCustomPrompt="1"/>
          </p:nvPr>
        </p:nvSpPr>
        <p:spPr>
          <a:xfrm>
            <a:off x="8796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a:t>Titel</a:t>
            </a:r>
          </a:p>
        </p:txBody>
      </p:sp>
      <p:sp>
        <p:nvSpPr>
          <p:cNvPr id="16" name="Rubrik 9">
            <a:extLst>
              <a:ext uri="{FF2B5EF4-FFF2-40B4-BE49-F238E27FC236}">
                <a16:creationId xmlns:a16="http://schemas.microsoft.com/office/drawing/2014/main" id="{4005F39E-7787-4CC0-8CFA-F8DBCE160D18}"/>
              </a:ext>
            </a:extLst>
          </p:cNvPr>
          <p:cNvSpPr>
            <a:spLocks noGrp="1"/>
          </p:cNvSpPr>
          <p:nvPr>
            <p:ph type="title" hasCustomPrompt="1"/>
          </p:nvPr>
        </p:nvSpPr>
        <p:spPr>
          <a:xfrm>
            <a:off x="858710" y="1323000"/>
            <a:ext cx="8747290" cy="553998"/>
          </a:xfrm>
          <a:prstGeom prst="rect">
            <a:avLst/>
          </a:prstGeom>
        </p:spPr>
        <p:txBody>
          <a:bodyPr wrap="square" lIns="0" anchor="b" anchorCtr="0">
            <a:spAutoFit/>
          </a:bodyPr>
          <a:lstStyle>
            <a:lvl1pPr>
              <a:defRPr sz="4000">
                <a:solidFill>
                  <a:schemeClr val="tx2"/>
                </a:solidFill>
              </a:defRPr>
            </a:lvl1pPr>
          </a:lstStyle>
          <a:p>
            <a:r>
              <a:rPr lang="sv-SE" dirty="0"/>
              <a:t>Rubrik</a:t>
            </a:r>
            <a:endParaRPr lang="en-US" dirty="0"/>
          </a:p>
        </p:txBody>
      </p:sp>
    </p:spTree>
    <p:extLst>
      <p:ext uri="{BB962C8B-B14F-4D97-AF65-F5344CB8AC3E}">
        <p14:creationId xmlns:p14="http://schemas.microsoft.com/office/powerpoint/2010/main" val="3671660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Sista sida">
    <p:bg>
      <p:bgPr>
        <a:solidFill>
          <a:schemeClr val="tx2"/>
        </a:solidFill>
        <a:effectLst/>
      </p:bgPr>
    </p:bg>
    <p:spTree>
      <p:nvGrpSpPr>
        <p:cNvPr id="1" name=""/>
        <p:cNvGrpSpPr/>
        <p:nvPr/>
      </p:nvGrpSpPr>
      <p:grpSpPr>
        <a:xfrm>
          <a:off x="0" y="0"/>
          <a:ext cx="0" cy="0"/>
          <a:chOff x="0" y="0"/>
          <a:chExt cx="0" cy="0"/>
        </a:xfrm>
      </p:grpSpPr>
      <p:sp>
        <p:nvSpPr>
          <p:cNvPr id="3" name="Frihandsfigur 2">
            <a:extLst>
              <a:ext uri="{FF2B5EF4-FFF2-40B4-BE49-F238E27FC236}">
                <a16:creationId xmlns:a16="http://schemas.microsoft.com/office/drawing/2014/main" id="{7767C162-E9F8-E5F6-F042-09EB07DB0774}"/>
              </a:ext>
            </a:extLst>
          </p:cNvPr>
          <p:cNvSpPr/>
          <p:nvPr/>
        </p:nvSpPr>
        <p:spPr>
          <a:xfrm>
            <a:off x="0" y="923210"/>
            <a:ext cx="8321786" cy="5934790"/>
          </a:xfrm>
          <a:custGeom>
            <a:avLst/>
            <a:gdLst>
              <a:gd name="connsiteX0" fmla="*/ 2156272 w 2362857"/>
              <a:gd name="connsiteY0" fmla="*/ 1450527 h 1685102"/>
              <a:gd name="connsiteX1" fmla="*/ 2362857 w 2362857"/>
              <a:gd name="connsiteY1" fmla="*/ 1685102 h 1685102"/>
              <a:gd name="connsiteX2" fmla="*/ 1919865 w 2362857"/>
              <a:gd name="connsiteY2" fmla="*/ 1685102 h 1685102"/>
              <a:gd name="connsiteX3" fmla="*/ 1758186 w 2362857"/>
              <a:gd name="connsiteY3" fmla="*/ 1071096 h 1685102"/>
              <a:gd name="connsiteX4" fmla="*/ 1985845 w 2362857"/>
              <a:gd name="connsiteY4" fmla="*/ 1298754 h 1685102"/>
              <a:gd name="connsiteX5" fmla="*/ 1599497 w 2362857"/>
              <a:gd name="connsiteY5" fmla="*/ 1685102 h 1685102"/>
              <a:gd name="connsiteX6" fmla="*/ 1149043 w 2362857"/>
              <a:gd name="connsiteY6" fmla="*/ 1685102 h 1685102"/>
              <a:gd name="connsiteX7" fmla="*/ 0 w 2362857"/>
              <a:gd name="connsiteY7" fmla="*/ 0 h 1685102"/>
              <a:gd name="connsiteX8" fmla="*/ 150495 w 2362857"/>
              <a:gd name="connsiteY8" fmla="*/ 7185 h 1685102"/>
              <a:gd name="connsiteX9" fmla="*/ 1179520 w 2362857"/>
              <a:gd name="connsiteY9" fmla="*/ 492556 h 1685102"/>
              <a:gd name="connsiteX10" fmla="*/ 1605904 w 2362857"/>
              <a:gd name="connsiteY10" fmla="*/ 919323 h 1685102"/>
              <a:gd name="connsiteX11" fmla="*/ 840535 w 2362857"/>
              <a:gd name="connsiteY11" fmla="*/ 1685102 h 1685102"/>
              <a:gd name="connsiteX12" fmla="*/ 384972 w 2362857"/>
              <a:gd name="connsiteY12" fmla="*/ 1685102 h 1685102"/>
              <a:gd name="connsiteX13" fmla="*/ 392229 w 2362857"/>
              <a:gd name="connsiteY13" fmla="*/ 1678187 h 1685102"/>
              <a:gd name="connsiteX14" fmla="*/ 193123 w 2362857"/>
              <a:gd name="connsiteY14" fmla="*/ 1479080 h 1685102"/>
              <a:gd name="connsiteX15" fmla="*/ 193046 w 2362857"/>
              <a:gd name="connsiteY15" fmla="*/ 1478953 h 1685102"/>
              <a:gd name="connsiteX16" fmla="*/ 51106 w 2362857"/>
              <a:gd name="connsiteY16" fmla="*/ 1403508 h 1685102"/>
              <a:gd name="connsiteX17" fmla="*/ 0 w 2362857"/>
              <a:gd name="connsiteY17" fmla="*/ 1398633 h 1685102"/>
              <a:gd name="connsiteX18" fmla="*/ 0 w 2362857"/>
              <a:gd name="connsiteY18" fmla="*/ 1083481 h 1685102"/>
              <a:gd name="connsiteX19" fmla="*/ 5844 w 2362857"/>
              <a:gd name="connsiteY19" fmla="*/ 1082992 h 1685102"/>
              <a:gd name="connsiteX20" fmla="*/ 420782 w 2362857"/>
              <a:gd name="connsiteY20" fmla="*/ 1260812 h 1685102"/>
              <a:gd name="connsiteX21" fmla="*/ 619889 w 2362857"/>
              <a:gd name="connsiteY21" fmla="*/ 1459918 h 1685102"/>
              <a:gd name="connsiteX22" fmla="*/ 781052 w 2362857"/>
              <a:gd name="connsiteY22" fmla="*/ 1298754 h 1685102"/>
              <a:gd name="connsiteX23" fmla="*/ 581946 w 2362857"/>
              <a:gd name="connsiteY23" fmla="*/ 1099648 h 1685102"/>
              <a:gd name="connsiteX24" fmla="*/ 573405 w 2362857"/>
              <a:gd name="connsiteY24" fmla="*/ 1091145 h 1685102"/>
              <a:gd name="connsiteX25" fmla="*/ 152595 w 2362857"/>
              <a:gd name="connsiteY25" fmla="*/ 871230 h 1685102"/>
              <a:gd name="connsiteX26" fmla="*/ 0 w 2362857"/>
              <a:gd name="connsiteY26" fmla="*/ 857743 h 1685102"/>
              <a:gd name="connsiteX27" fmla="*/ 0 w 2362857"/>
              <a:gd name="connsiteY27" fmla="*/ 538208 h 1685102"/>
              <a:gd name="connsiteX28" fmla="*/ 103258 w 2362857"/>
              <a:gd name="connsiteY28" fmla="*/ 543136 h 1685102"/>
              <a:gd name="connsiteX29" fmla="*/ 800214 w 2362857"/>
              <a:gd name="connsiteY29" fmla="*/ 871862 h 1685102"/>
              <a:gd name="connsiteX30" fmla="*/ 999321 w 2362857"/>
              <a:gd name="connsiteY30" fmla="*/ 1071096 h 1685102"/>
              <a:gd name="connsiteX31" fmla="*/ 1160484 w 2362857"/>
              <a:gd name="connsiteY31" fmla="*/ 909932 h 1685102"/>
              <a:gd name="connsiteX32" fmla="*/ 961377 w 2362857"/>
              <a:gd name="connsiteY32" fmla="*/ 710697 h 1685102"/>
              <a:gd name="connsiteX33" fmla="*/ 137190 w 2362857"/>
              <a:gd name="connsiteY33" fmla="*/ 315229 h 1685102"/>
              <a:gd name="connsiteX34" fmla="*/ 0 w 2362857"/>
              <a:gd name="connsiteY34" fmla="*/ 311090 h 1685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62857" h="1685102">
                <a:moveTo>
                  <a:pt x="2156272" y="1450527"/>
                </a:moveTo>
                <a:lnTo>
                  <a:pt x="2362857" y="1685102"/>
                </a:lnTo>
                <a:lnTo>
                  <a:pt x="1919865" y="1685102"/>
                </a:lnTo>
                <a:close/>
                <a:moveTo>
                  <a:pt x="1758186" y="1071096"/>
                </a:moveTo>
                <a:lnTo>
                  <a:pt x="1985845" y="1298754"/>
                </a:lnTo>
                <a:lnTo>
                  <a:pt x="1599497" y="1685102"/>
                </a:lnTo>
                <a:lnTo>
                  <a:pt x="1149043" y="1685102"/>
                </a:lnTo>
                <a:close/>
                <a:moveTo>
                  <a:pt x="0" y="0"/>
                </a:moveTo>
                <a:lnTo>
                  <a:pt x="150495" y="7185"/>
                </a:lnTo>
                <a:cubicBezTo>
                  <a:pt x="526081" y="43139"/>
                  <a:pt x="891893" y="204929"/>
                  <a:pt x="1179520" y="492556"/>
                </a:cubicBezTo>
                <a:lnTo>
                  <a:pt x="1605904" y="919323"/>
                </a:lnTo>
                <a:lnTo>
                  <a:pt x="840535" y="1685102"/>
                </a:lnTo>
                <a:lnTo>
                  <a:pt x="384972" y="1685102"/>
                </a:lnTo>
                <a:lnTo>
                  <a:pt x="392229" y="1678187"/>
                </a:lnTo>
                <a:lnTo>
                  <a:pt x="193123" y="1479080"/>
                </a:lnTo>
                <a:cubicBezTo>
                  <a:pt x="193098" y="1479080"/>
                  <a:pt x="193073" y="1479080"/>
                  <a:pt x="193046" y="1478953"/>
                </a:cubicBezTo>
                <a:cubicBezTo>
                  <a:pt x="152768" y="1438694"/>
                  <a:pt x="103109" y="1413550"/>
                  <a:pt x="51106" y="1403508"/>
                </a:cubicBezTo>
                <a:lnTo>
                  <a:pt x="0" y="1398633"/>
                </a:lnTo>
                <a:lnTo>
                  <a:pt x="0" y="1083481"/>
                </a:lnTo>
                <a:lnTo>
                  <a:pt x="5844" y="1082992"/>
                </a:lnTo>
                <a:cubicBezTo>
                  <a:pt x="156785" y="1084832"/>
                  <a:pt x="307022" y="1144253"/>
                  <a:pt x="420782" y="1260812"/>
                </a:cubicBezTo>
                <a:lnTo>
                  <a:pt x="619889" y="1459918"/>
                </a:lnTo>
                <a:lnTo>
                  <a:pt x="781052" y="1298754"/>
                </a:lnTo>
                <a:lnTo>
                  <a:pt x="581946" y="1099648"/>
                </a:lnTo>
                <a:cubicBezTo>
                  <a:pt x="579115" y="1096730"/>
                  <a:pt x="576273" y="1093937"/>
                  <a:pt x="573405" y="1091145"/>
                </a:cubicBezTo>
                <a:cubicBezTo>
                  <a:pt x="453589" y="973081"/>
                  <a:pt x="306391" y="899827"/>
                  <a:pt x="152595" y="871230"/>
                </a:cubicBezTo>
                <a:lnTo>
                  <a:pt x="0" y="857743"/>
                </a:lnTo>
                <a:lnTo>
                  <a:pt x="0" y="538208"/>
                </a:lnTo>
                <a:lnTo>
                  <a:pt x="103258" y="543136"/>
                </a:lnTo>
                <a:cubicBezTo>
                  <a:pt x="357640" y="567481"/>
                  <a:pt x="605404" y="677057"/>
                  <a:pt x="800214" y="871862"/>
                </a:cubicBezTo>
                <a:lnTo>
                  <a:pt x="999321" y="1071096"/>
                </a:lnTo>
                <a:lnTo>
                  <a:pt x="1160484" y="909932"/>
                </a:lnTo>
                <a:lnTo>
                  <a:pt x="961377" y="710697"/>
                </a:lnTo>
                <a:cubicBezTo>
                  <a:pt x="737367" y="482142"/>
                  <a:pt x="444195" y="345862"/>
                  <a:pt x="137190" y="315229"/>
                </a:cubicBezTo>
                <a:lnTo>
                  <a:pt x="0" y="311090"/>
                </a:lnTo>
                <a:close/>
              </a:path>
            </a:pathLst>
          </a:custGeom>
          <a:solidFill>
            <a:schemeClr val="accent1">
              <a:lumMod val="50000"/>
              <a:alpha val="9669"/>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9" name="Rubrik 28">
            <a:extLst>
              <a:ext uri="{FF2B5EF4-FFF2-40B4-BE49-F238E27FC236}">
                <a16:creationId xmlns:a16="http://schemas.microsoft.com/office/drawing/2014/main" id="{46C2B64B-A227-44D7-B726-04C45DBD1020}"/>
              </a:ext>
            </a:extLst>
          </p:cNvPr>
          <p:cNvSpPr>
            <a:spLocks noGrp="1"/>
          </p:cNvSpPr>
          <p:nvPr>
            <p:ph type="title" hasCustomPrompt="1"/>
          </p:nvPr>
        </p:nvSpPr>
        <p:spPr>
          <a:xfrm>
            <a:off x="1884000" y="2997000"/>
            <a:ext cx="8424000" cy="553998"/>
          </a:xfrm>
        </p:spPr>
        <p:txBody>
          <a:bodyPr wrap="square" anchor="b" anchorCtr="0">
            <a:spAutoFit/>
          </a:bodyPr>
          <a:lstStyle>
            <a:lvl1pPr algn="l">
              <a:defRPr>
                <a:solidFill>
                  <a:srgbClr val="FFE098"/>
                </a:solidFill>
                <a:latin typeface="+mj-lt"/>
              </a:defRPr>
            </a:lvl1pPr>
          </a:lstStyle>
          <a:p>
            <a:r>
              <a:rPr lang="sv-SE" dirty="0"/>
              <a:t>Ex: Tack för din medverkan!</a:t>
            </a:r>
            <a:endParaRPr lang="en-US" dirty="0"/>
          </a:p>
        </p:txBody>
      </p:sp>
      <p:pic>
        <p:nvPicPr>
          <p:cNvPr id="7" name="Bild 6">
            <a:extLst>
              <a:ext uri="{FF2B5EF4-FFF2-40B4-BE49-F238E27FC236}">
                <a16:creationId xmlns:a16="http://schemas.microsoft.com/office/drawing/2014/main" id="{53FE9666-BE73-4983-9594-913158F324DC}"/>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18000" y="261000"/>
            <a:ext cx="1945133" cy="252000"/>
          </a:xfrm>
          <a:prstGeom prst="rect">
            <a:avLst/>
          </a:prstGeom>
        </p:spPr>
      </p:pic>
      <p:sp>
        <p:nvSpPr>
          <p:cNvPr id="12" name="Platshållare för text 2">
            <a:extLst>
              <a:ext uri="{FF2B5EF4-FFF2-40B4-BE49-F238E27FC236}">
                <a16:creationId xmlns:a16="http://schemas.microsoft.com/office/drawing/2014/main" id="{B2FD5311-81A2-4D1B-AF70-BCDCECC49285}"/>
              </a:ext>
            </a:extLst>
          </p:cNvPr>
          <p:cNvSpPr>
            <a:spLocks noGrp="1"/>
          </p:cNvSpPr>
          <p:nvPr>
            <p:ph type="body" sz="quarter" idx="18" hasCustomPrompt="1"/>
          </p:nvPr>
        </p:nvSpPr>
        <p:spPr>
          <a:xfrm>
            <a:off x="1884000" y="3915000"/>
            <a:ext cx="8424000" cy="249299"/>
          </a:xfrm>
        </p:spPr>
        <p:txBody>
          <a:bodyPr wrap="square">
            <a:spAutoFit/>
          </a:bodyPr>
          <a:lstStyle>
            <a:lvl1pPr marL="0" indent="0" algn="l">
              <a:lnSpc>
                <a:spcPct val="90000"/>
              </a:lnSpc>
              <a:spcAft>
                <a:spcPts val="0"/>
              </a:spcAft>
              <a:buNone/>
              <a:defRPr sz="1800" b="0">
                <a:solidFill>
                  <a:schemeClr val="bg1"/>
                </a:solidFill>
              </a:defRPr>
            </a:lvl1pPr>
          </a:lstStyle>
          <a:p>
            <a:pPr lvl="0"/>
            <a:r>
              <a:rPr lang="sv-SE" dirty="0"/>
              <a:t>Ex: Kontakta oss på </a:t>
            </a:r>
            <a:r>
              <a:rPr lang="sv-SE" dirty="0" err="1"/>
              <a:t>namn@ehalsomyndigheten.se</a:t>
            </a:r>
            <a:endParaRPr lang="en-US" dirty="0"/>
          </a:p>
        </p:txBody>
      </p:sp>
    </p:spTree>
    <p:extLst>
      <p:ext uri="{BB962C8B-B14F-4D97-AF65-F5344CB8AC3E}">
        <p14:creationId xmlns:p14="http://schemas.microsoft.com/office/powerpoint/2010/main" val="3886860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Kapitelsida">
    <p:bg>
      <p:bgPr>
        <a:solidFill>
          <a:schemeClr val="accent4"/>
        </a:solidFill>
        <a:effectLst/>
      </p:bgPr>
    </p:bg>
    <p:spTree>
      <p:nvGrpSpPr>
        <p:cNvPr id="1" name=""/>
        <p:cNvGrpSpPr/>
        <p:nvPr/>
      </p:nvGrpSpPr>
      <p:grpSpPr>
        <a:xfrm>
          <a:off x="0" y="0"/>
          <a:ext cx="0" cy="0"/>
          <a:chOff x="0" y="0"/>
          <a:chExt cx="0" cy="0"/>
        </a:xfrm>
      </p:grpSpPr>
      <p:sp>
        <p:nvSpPr>
          <p:cNvPr id="2" name="Frihandsfigur 1">
            <a:extLst>
              <a:ext uri="{FF2B5EF4-FFF2-40B4-BE49-F238E27FC236}">
                <a16:creationId xmlns:a16="http://schemas.microsoft.com/office/drawing/2014/main" id="{F7F68AE8-1AF4-798F-C9C1-1749BAB45A99}"/>
              </a:ext>
            </a:extLst>
          </p:cNvPr>
          <p:cNvSpPr/>
          <p:nvPr/>
        </p:nvSpPr>
        <p:spPr>
          <a:xfrm>
            <a:off x="0" y="923210"/>
            <a:ext cx="8321786" cy="5934790"/>
          </a:xfrm>
          <a:custGeom>
            <a:avLst/>
            <a:gdLst>
              <a:gd name="connsiteX0" fmla="*/ 2156272 w 2362857"/>
              <a:gd name="connsiteY0" fmla="*/ 1450527 h 1685102"/>
              <a:gd name="connsiteX1" fmla="*/ 2362857 w 2362857"/>
              <a:gd name="connsiteY1" fmla="*/ 1685102 h 1685102"/>
              <a:gd name="connsiteX2" fmla="*/ 1919865 w 2362857"/>
              <a:gd name="connsiteY2" fmla="*/ 1685102 h 1685102"/>
              <a:gd name="connsiteX3" fmla="*/ 1758186 w 2362857"/>
              <a:gd name="connsiteY3" fmla="*/ 1071096 h 1685102"/>
              <a:gd name="connsiteX4" fmla="*/ 1985845 w 2362857"/>
              <a:gd name="connsiteY4" fmla="*/ 1298754 h 1685102"/>
              <a:gd name="connsiteX5" fmla="*/ 1599497 w 2362857"/>
              <a:gd name="connsiteY5" fmla="*/ 1685102 h 1685102"/>
              <a:gd name="connsiteX6" fmla="*/ 1149043 w 2362857"/>
              <a:gd name="connsiteY6" fmla="*/ 1685102 h 1685102"/>
              <a:gd name="connsiteX7" fmla="*/ 0 w 2362857"/>
              <a:gd name="connsiteY7" fmla="*/ 0 h 1685102"/>
              <a:gd name="connsiteX8" fmla="*/ 150495 w 2362857"/>
              <a:gd name="connsiteY8" fmla="*/ 7185 h 1685102"/>
              <a:gd name="connsiteX9" fmla="*/ 1179520 w 2362857"/>
              <a:gd name="connsiteY9" fmla="*/ 492556 h 1685102"/>
              <a:gd name="connsiteX10" fmla="*/ 1605904 w 2362857"/>
              <a:gd name="connsiteY10" fmla="*/ 919323 h 1685102"/>
              <a:gd name="connsiteX11" fmla="*/ 840535 w 2362857"/>
              <a:gd name="connsiteY11" fmla="*/ 1685102 h 1685102"/>
              <a:gd name="connsiteX12" fmla="*/ 384972 w 2362857"/>
              <a:gd name="connsiteY12" fmla="*/ 1685102 h 1685102"/>
              <a:gd name="connsiteX13" fmla="*/ 392229 w 2362857"/>
              <a:gd name="connsiteY13" fmla="*/ 1678187 h 1685102"/>
              <a:gd name="connsiteX14" fmla="*/ 193123 w 2362857"/>
              <a:gd name="connsiteY14" fmla="*/ 1479080 h 1685102"/>
              <a:gd name="connsiteX15" fmla="*/ 193046 w 2362857"/>
              <a:gd name="connsiteY15" fmla="*/ 1478953 h 1685102"/>
              <a:gd name="connsiteX16" fmla="*/ 51106 w 2362857"/>
              <a:gd name="connsiteY16" fmla="*/ 1403508 h 1685102"/>
              <a:gd name="connsiteX17" fmla="*/ 0 w 2362857"/>
              <a:gd name="connsiteY17" fmla="*/ 1398633 h 1685102"/>
              <a:gd name="connsiteX18" fmla="*/ 0 w 2362857"/>
              <a:gd name="connsiteY18" fmla="*/ 1083481 h 1685102"/>
              <a:gd name="connsiteX19" fmla="*/ 5844 w 2362857"/>
              <a:gd name="connsiteY19" fmla="*/ 1082992 h 1685102"/>
              <a:gd name="connsiteX20" fmla="*/ 420782 w 2362857"/>
              <a:gd name="connsiteY20" fmla="*/ 1260812 h 1685102"/>
              <a:gd name="connsiteX21" fmla="*/ 619889 w 2362857"/>
              <a:gd name="connsiteY21" fmla="*/ 1459918 h 1685102"/>
              <a:gd name="connsiteX22" fmla="*/ 781052 w 2362857"/>
              <a:gd name="connsiteY22" fmla="*/ 1298754 h 1685102"/>
              <a:gd name="connsiteX23" fmla="*/ 581946 w 2362857"/>
              <a:gd name="connsiteY23" fmla="*/ 1099648 h 1685102"/>
              <a:gd name="connsiteX24" fmla="*/ 573405 w 2362857"/>
              <a:gd name="connsiteY24" fmla="*/ 1091145 h 1685102"/>
              <a:gd name="connsiteX25" fmla="*/ 152595 w 2362857"/>
              <a:gd name="connsiteY25" fmla="*/ 871230 h 1685102"/>
              <a:gd name="connsiteX26" fmla="*/ 0 w 2362857"/>
              <a:gd name="connsiteY26" fmla="*/ 857743 h 1685102"/>
              <a:gd name="connsiteX27" fmla="*/ 0 w 2362857"/>
              <a:gd name="connsiteY27" fmla="*/ 538208 h 1685102"/>
              <a:gd name="connsiteX28" fmla="*/ 103258 w 2362857"/>
              <a:gd name="connsiteY28" fmla="*/ 543136 h 1685102"/>
              <a:gd name="connsiteX29" fmla="*/ 800214 w 2362857"/>
              <a:gd name="connsiteY29" fmla="*/ 871862 h 1685102"/>
              <a:gd name="connsiteX30" fmla="*/ 999321 w 2362857"/>
              <a:gd name="connsiteY30" fmla="*/ 1071096 h 1685102"/>
              <a:gd name="connsiteX31" fmla="*/ 1160484 w 2362857"/>
              <a:gd name="connsiteY31" fmla="*/ 909932 h 1685102"/>
              <a:gd name="connsiteX32" fmla="*/ 961377 w 2362857"/>
              <a:gd name="connsiteY32" fmla="*/ 710697 h 1685102"/>
              <a:gd name="connsiteX33" fmla="*/ 137190 w 2362857"/>
              <a:gd name="connsiteY33" fmla="*/ 315229 h 1685102"/>
              <a:gd name="connsiteX34" fmla="*/ 0 w 2362857"/>
              <a:gd name="connsiteY34" fmla="*/ 311090 h 1685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62857" h="1685102">
                <a:moveTo>
                  <a:pt x="2156272" y="1450527"/>
                </a:moveTo>
                <a:lnTo>
                  <a:pt x="2362857" y="1685102"/>
                </a:lnTo>
                <a:lnTo>
                  <a:pt x="1919865" y="1685102"/>
                </a:lnTo>
                <a:close/>
                <a:moveTo>
                  <a:pt x="1758186" y="1071096"/>
                </a:moveTo>
                <a:lnTo>
                  <a:pt x="1985845" y="1298754"/>
                </a:lnTo>
                <a:lnTo>
                  <a:pt x="1599497" y="1685102"/>
                </a:lnTo>
                <a:lnTo>
                  <a:pt x="1149043" y="1685102"/>
                </a:lnTo>
                <a:close/>
                <a:moveTo>
                  <a:pt x="0" y="0"/>
                </a:moveTo>
                <a:lnTo>
                  <a:pt x="150495" y="7185"/>
                </a:lnTo>
                <a:cubicBezTo>
                  <a:pt x="526081" y="43139"/>
                  <a:pt x="891893" y="204929"/>
                  <a:pt x="1179520" y="492556"/>
                </a:cubicBezTo>
                <a:lnTo>
                  <a:pt x="1605904" y="919323"/>
                </a:lnTo>
                <a:lnTo>
                  <a:pt x="840535" y="1685102"/>
                </a:lnTo>
                <a:lnTo>
                  <a:pt x="384972" y="1685102"/>
                </a:lnTo>
                <a:lnTo>
                  <a:pt x="392229" y="1678187"/>
                </a:lnTo>
                <a:lnTo>
                  <a:pt x="193123" y="1479080"/>
                </a:lnTo>
                <a:cubicBezTo>
                  <a:pt x="193098" y="1479080"/>
                  <a:pt x="193073" y="1479080"/>
                  <a:pt x="193046" y="1478953"/>
                </a:cubicBezTo>
                <a:cubicBezTo>
                  <a:pt x="152768" y="1438694"/>
                  <a:pt x="103109" y="1413550"/>
                  <a:pt x="51106" y="1403508"/>
                </a:cubicBezTo>
                <a:lnTo>
                  <a:pt x="0" y="1398633"/>
                </a:lnTo>
                <a:lnTo>
                  <a:pt x="0" y="1083481"/>
                </a:lnTo>
                <a:lnTo>
                  <a:pt x="5844" y="1082992"/>
                </a:lnTo>
                <a:cubicBezTo>
                  <a:pt x="156785" y="1084832"/>
                  <a:pt x="307022" y="1144253"/>
                  <a:pt x="420782" y="1260812"/>
                </a:cubicBezTo>
                <a:lnTo>
                  <a:pt x="619889" y="1459918"/>
                </a:lnTo>
                <a:lnTo>
                  <a:pt x="781052" y="1298754"/>
                </a:lnTo>
                <a:lnTo>
                  <a:pt x="581946" y="1099648"/>
                </a:lnTo>
                <a:cubicBezTo>
                  <a:pt x="579115" y="1096730"/>
                  <a:pt x="576273" y="1093937"/>
                  <a:pt x="573405" y="1091145"/>
                </a:cubicBezTo>
                <a:cubicBezTo>
                  <a:pt x="453589" y="973081"/>
                  <a:pt x="306391" y="899827"/>
                  <a:pt x="152595" y="871230"/>
                </a:cubicBezTo>
                <a:lnTo>
                  <a:pt x="0" y="857743"/>
                </a:lnTo>
                <a:lnTo>
                  <a:pt x="0" y="538208"/>
                </a:lnTo>
                <a:lnTo>
                  <a:pt x="103258" y="543136"/>
                </a:lnTo>
                <a:cubicBezTo>
                  <a:pt x="357640" y="567481"/>
                  <a:pt x="605404" y="677057"/>
                  <a:pt x="800214" y="871862"/>
                </a:cubicBezTo>
                <a:lnTo>
                  <a:pt x="999321" y="1071096"/>
                </a:lnTo>
                <a:lnTo>
                  <a:pt x="1160484" y="909932"/>
                </a:lnTo>
                <a:lnTo>
                  <a:pt x="961377" y="710697"/>
                </a:lnTo>
                <a:cubicBezTo>
                  <a:pt x="737367" y="482142"/>
                  <a:pt x="444195" y="345862"/>
                  <a:pt x="137190" y="315229"/>
                </a:cubicBezTo>
                <a:lnTo>
                  <a:pt x="0" y="311090"/>
                </a:lnTo>
                <a:close/>
              </a:path>
            </a:pathLst>
          </a:custGeom>
          <a:solidFill>
            <a:schemeClr val="accent1">
              <a:lumMod val="50000"/>
              <a:alpha val="1506"/>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9" name="Rubrik 28">
            <a:extLst>
              <a:ext uri="{FF2B5EF4-FFF2-40B4-BE49-F238E27FC236}">
                <a16:creationId xmlns:a16="http://schemas.microsoft.com/office/drawing/2014/main" id="{46C2B64B-A227-44D7-B726-04C45DBD1020}"/>
              </a:ext>
            </a:extLst>
          </p:cNvPr>
          <p:cNvSpPr>
            <a:spLocks noGrp="1"/>
          </p:cNvSpPr>
          <p:nvPr>
            <p:ph type="title" hasCustomPrompt="1"/>
          </p:nvPr>
        </p:nvSpPr>
        <p:spPr>
          <a:xfrm>
            <a:off x="1884000" y="2962042"/>
            <a:ext cx="8424000" cy="553998"/>
          </a:xfrm>
        </p:spPr>
        <p:txBody>
          <a:bodyPr wrap="square" anchor="b" anchorCtr="0">
            <a:spAutoFit/>
          </a:bodyPr>
          <a:lstStyle>
            <a:lvl1pPr algn="l">
              <a:defRPr>
                <a:solidFill>
                  <a:schemeClr val="tx2"/>
                </a:solidFill>
                <a:latin typeface="+mj-lt"/>
              </a:defRPr>
            </a:lvl1pPr>
          </a:lstStyle>
          <a:p>
            <a:r>
              <a:rPr lang="sv-SE" dirty="0"/>
              <a:t>Klicka här för att ändra rubrik</a:t>
            </a:r>
            <a:endParaRPr lang="en-US" dirty="0"/>
          </a:p>
        </p:txBody>
      </p:sp>
      <p:sp>
        <p:nvSpPr>
          <p:cNvPr id="12" name="Platshållare för text 2">
            <a:extLst>
              <a:ext uri="{FF2B5EF4-FFF2-40B4-BE49-F238E27FC236}">
                <a16:creationId xmlns:a16="http://schemas.microsoft.com/office/drawing/2014/main" id="{B2FD5311-81A2-4D1B-AF70-BCDCECC49285}"/>
              </a:ext>
            </a:extLst>
          </p:cNvPr>
          <p:cNvSpPr>
            <a:spLocks noGrp="1"/>
          </p:cNvSpPr>
          <p:nvPr>
            <p:ph type="body" sz="quarter" idx="18" hasCustomPrompt="1"/>
          </p:nvPr>
        </p:nvSpPr>
        <p:spPr>
          <a:xfrm>
            <a:off x="1884000" y="3915000"/>
            <a:ext cx="8424000" cy="249299"/>
          </a:xfrm>
        </p:spPr>
        <p:txBody>
          <a:bodyPr wrap="square">
            <a:spAutoFit/>
          </a:bodyPr>
          <a:lstStyle>
            <a:lvl1pPr marL="0" indent="0" algn="l">
              <a:lnSpc>
                <a:spcPct val="90000"/>
              </a:lnSpc>
              <a:spcAft>
                <a:spcPts val="0"/>
              </a:spcAft>
              <a:buNone/>
              <a:defRPr sz="1800" b="0">
                <a:solidFill>
                  <a:schemeClr val="tx1"/>
                </a:solidFill>
              </a:defRPr>
            </a:lvl1pPr>
          </a:lstStyle>
          <a:p>
            <a:pPr lvl="0"/>
            <a:r>
              <a:rPr lang="sv-SE" dirty="0"/>
              <a:t>Alternativ text</a:t>
            </a:r>
            <a:endParaRPr lang="en-US" dirty="0"/>
          </a:p>
        </p:txBody>
      </p:sp>
      <p:pic>
        <p:nvPicPr>
          <p:cNvPr id="15" name="Bild 14">
            <a:extLst>
              <a:ext uri="{FF2B5EF4-FFF2-40B4-BE49-F238E27FC236}">
                <a16:creationId xmlns:a16="http://schemas.microsoft.com/office/drawing/2014/main" id="{DCC12908-E490-4DAE-8421-7D4C6E2BEFAB}"/>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18000" y="261000"/>
            <a:ext cx="311776" cy="252000"/>
          </a:xfrm>
          <a:prstGeom prst="rect">
            <a:avLst/>
          </a:prstGeom>
        </p:spPr>
      </p:pic>
    </p:spTree>
    <p:extLst>
      <p:ext uri="{BB962C8B-B14F-4D97-AF65-F5344CB8AC3E}">
        <p14:creationId xmlns:p14="http://schemas.microsoft.com/office/powerpoint/2010/main" val="1170630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Rubrik + innehåll">
    <p:spTree>
      <p:nvGrpSpPr>
        <p:cNvPr id="1" name=""/>
        <p:cNvGrpSpPr/>
        <p:nvPr/>
      </p:nvGrpSpPr>
      <p:grpSpPr>
        <a:xfrm>
          <a:off x="0" y="0"/>
          <a:ext cx="0" cy="0"/>
          <a:chOff x="0" y="0"/>
          <a:chExt cx="0" cy="0"/>
        </a:xfrm>
      </p:grpSpPr>
      <p:sp>
        <p:nvSpPr>
          <p:cNvPr id="4" name="Rubrik 9">
            <a:extLst>
              <a:ext uri="{FF2B5EF4-FFF2-40B4-BE49-F238E27FC236}">
                <a16:creationId xmlns:a16="http://schemas.microsoft.com/office/drawing/2014/main" id="{765C525C-1341-41CB-BD75-830F9A897377}"/>
              </a:ext>
            </a:extLst>
          </p:cNvPr>
          <p:cNvSpPr>
            <a:spLocks noGrp="1"/>
          </p:cNvSpPr>
          <p:nvPr>
            <p:ph type="title" hasCustomPrompt="1"/>
          </p:nvPr>
        </p:nvSpPr>
        <p:spPr>
          <a:xfrm>
            <a:off x="858710" y="1323000"/>
            <a:ext cx="10475290" cy="553998"/>
          </a:xfrm>
          <a:prstGeom prst="rect">
            <a:avLst/>
          </a:prstGeom>
        </p:spPr>
        <p:txBody>
          <a:bodyPr wrap="square" lIns="0" anchor="b" anchorCtr="0">
            <a:spAutoFit/>
          </a:bodyPr>
          <a:lstStyle>
            <a:lvl1pPr>
              <a:defRPr sz="4000" b="0">
                <a:solidFill>
                  <a:schemeClr val="tx2"/>
                </a:solidFill>
                <a:latin typeface="+mj-lt"/>
              </a:defRPr>
            </a:lvl1pPr>
          </a:lstStyle>
          <a:p>
            <a:r>
              <a:rPr lang="sv-SE" dirty="0"/>
              <a:t>Rubrik</a:t>
            </a:r>
            <a:endParaRPr lang="en-US" dirty="0"/>
          </a:p>
        </p:txBody>
      </p:sp>
      <p:sp>
        <p:nvSpPr>
          <p:cNvPr id="10" name="Platshållare för innehåll 9">
            <a:extLst>
              <a:ext uri="{FF2B5EF4-FFF2-40B4-BE49-F238E27FC236}">
                <a16:creationId xmlns:a16="http://schemas.microsoft.com/office/drawing/2014/main" id="{48A33CCB-B908-1BBD-3116-82B6BC021E26}"/>
              </a:ext>
            </a:extLst>
          </p:cNvPr>
          <p:cNvSpPr>
            <a:spLocks noGrp="1"/>
          </p:cNvSpPr>
          <p:nvPr>
            <p:ph sz="quarter" idx="21"/>
          </p:nvPr>
        </p:nvSpPr>
        <p:spPr>
          <a:xfrm>
            <a:off x="858838" y="2025650"/>
            <a:ext cx="10475912" cy="4240213"/>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1015873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ext + Bild">
    <p:spTree>
      <p:nvGrpSpPr>
        <p:cNvPr id="1" name=""/>
        <p:cNvGrpSpPr/>
        <p:nvPr/>
      </p:nvGrpSpPr>
      <p:grpSpPr>
        <a:xfrm>
          <a:off x="0" y="0"/>
          <a:ext cx="0" cy="0"/>
          <a:chOff x="0" y="0"/>
          <a:chExt cx="0" cy="0"/>
        </a:xfrm>
      </p:grpSpPr>
      <p:sp>
        <p:nvSpPr>
          <p:cNvPr id="4" name="Platshållare för bild 3">
            <a:extLst>
              <a:ext uri="{FF2B5EF4-FFF2-40B4-BE49-F238E27FC236}">
                <a16:creationId xmlns:a16="http://schemas.microsoft.com/office/drawing/2014/main" id="{2B2CF42B-3214-4969-9103-4F8999ADF906}"/>
              </a:ext>
            </a:extLst>
          </p:cNvPr>
          <p:cNvSpPr>
            <a:spLocks noGrp="1"/>
          </p:cNvSpPr>
          <p:nvPr>
            <p:ph type="pic" sz="quarter" idx="18"/>
          </p:nvPr>
        </p:nvSpPr>
        <p:spPr>
          <a:xfrm>
            <a:off x="7785848" y="0"/>
            <a:ext cx="4406152" cy="6858000"/>
          </a:xfrm>
        </p:spPr>
        <p:txBody>
          <a:bodyPr/>
          <a:lstStyle>
            <a:lvl1pPr marL="0" indent="0">
              <a:buNone/>
              <a:defRPr>
                <a:noFill/>
              </a:defRPr>
            </a:lvl1pPr>
          </a:lstStyle>
          <a:p>
            <a:r>
              <a:rPr lang="sv-SE"/>
              <a:t>Klicka på ikonen för att lägga till en bild</a:t>
            </a:r>
            <a:endParaRPr lang="en-US"/>
          </a:p>
        </p:txBody>
      </p:sp>
      <p:sp>
        <p:nvSpPr>
          <p:cNvPr id="6" name="Rubrik 9">
            <a:extLst>
              <a:ext uri="{FF2B5EF4-FFF2-40B4-BE49-F238E27FC236}">
                <a16:creationId xmlns:a16="http://schemas.microsoft.com/office/drawing/2014/main" id="{40969982-0770-42AA-89A3-003936E8C921}"/>
              </a:ext>
            </a:extLst>
          </p:cNvPr>
          <p:cNvSpPr>
            <a:spLocks noGrp="1"/>
          </p:cNvSpPr>
          <p:nvPr>
            <p:ph type="title" hasCustomPrompt="1"/>
          </p:nvPr>
        </p:nvSpPr>
        <p:spPr>
          <a:xfrm>
            <a:off x="858710" y="1323000"/>
            <a:ext cx="6402702" cy="553998"/>
          </a:xfrm>
          <a:prstGeom prst="rect">
            <a:avLst/>
          </a:prstGeom>
        </p:spPr>
        <p:txBody>
          <a:bodyPr wrap="square" lIns="0" anchor="b" anchorCtr="0">
            <a:spAutoFit/>
          </a:bodyPr>
          <a:lstStyle>
            <a:lvl1pPr>
              <a:defRPr sz="4000">
                <a:solidFill>
                  <a:schemeClr val="tx2"/>
                </a:solidFill>
              </a:defRPr>
            </a:lvl1pPr>
          </a:lstStyle>
          <a:p>
            <a:r>
              <a:rPr lang="sv-SE" dirty="0"/>
              <a:t>Rubrik</a:t>
            </a:r>
            <a:endParaRPr lang="en-US" dirty="0"/>
          </a:p>
        </p:txBody>
      </p:sp>
      <p:sp>
        <p:nvSpPr>
          <p:cNvPr id="9" name="Platshållare för text 8">
            <a:extLst>
              <a:ext uri="{FF2B5EF4-FFF2-40B4-BE49-F238E27FC236}">
                <a16:creationId xmlns:a16="http://schemas.microsoft.com/office/drawing/2014/main" id="{4EB3A3EF-7652-F720-261E-65CDF35D47D2}"/>
              </a:ext>
            </a:extLst>
          </p:cNvPr>
          <p:cNvSpPr>
            <a:spLocks noGrp="1"/>
          </p:cNvSpPr>
          <p:nvPr>
            <p:ph type="body" sz="quarter" idx="20"/>
          </p:nvPr>
        </p:nvSpPr>
        <p:spPr>
          <a:xfrm>
            <a:off x="858710" y="2024855"/>
            <a:ext cx="6402702" cy="4240213"/>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4153292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Text + Bild lila">
    <p:bg>
      <p:bgPr>
        <a:solidFill>
          <a:schemeClr val="accent1"/>
        </a:solidFill>
        <a:effectLst/>
      </p:bgPr>
    </p:bg>
    <p:spTree>
      <p:nvGrpSpPr>
        <p:cNvPr id="1" name=""/>
        <p:cNvGrpSpPr/>
        <p:nvPr/>
      </p:nvGrpSpPr>
      <p:grpSpPr>
        <a:xfrm>
          <a:off x="0" y="0"/>
          <a:ext cx="0" cy="0"/>
          <a:chOff x="0" y="0"/>
          <a:chExt cx="0" cy="0"/>
        </a:xfrm>
      </p:grpSpPr>
      <p:sp>
        <p:nvSpPr>
          <p:cNvPr id="4" name="Platshållare för bild 3">
            <a:extLst>
              <a:ext uri="{FF2B5EF4-FFF2-40B4-BE49-F238E27FC236}">
                <a16:creationId xmlns:a16="http://schemas.microsoft.com/office/drawing/2014/main" id="{2B2CF42B-3214-4969-9103-4F8999ADF906}"/>
              </a:ext>
            </a:extLst>
          </p:cNvPr>
          <p:cNvSpPr>
            <a:spLocks noGrp="1"/>
          </p:cNvSpPr>
          <p:nvPr>
            <p:ph type="pic" sz="quarter" idx="18"/>
          </p:nvPr>
        </p:nvSpPr>
        <p:spPr>
          <a:xfrm>
            <a:off x="7785848" y="0"/>
            <a:ext cx="4406152" cy="6858000"/>
          </a:xfrm>
        </p:spPr>
        <p:txBody>
          <a:bodyPr/>
          <a:lstStyle>
            <a:lvl1pPr marL="0" indent="0">
              <a:buNone/>
              <a:defRPr>
                <a:noFill/>
              </a:defRPr>
            </a:lvl1pPr>
          </a:lstStyle>
          <a:p>
            <a:r>
              <a:rPr lang="sv-SE"/>
              <a:t>Klicka på ikonen för att lägga till en bild</a:t>
            </a:r>
            <a:endParaRPr lang="en-US"/>
          </a:p>
        </p:txBody>
      </p:sp>
      <p:sp>
        <p:nvSpPr>
          <p:cNvPr id="6" name="Rubrik 9">
            <a:extLst>
              <a:ext uri="{FF2B5EF4-FFF2-40B4-BE49-F238E27FC236}">
                <a16:creationId xmlns:a16="http://schemas.microsoft.com/office/drawing/2014/main" id="{40969982-0770-42AA-89A3-003936E8C921}"/>
              </a:ext>
            </a:extLst>
          </p:cNvPr>
          <p:cNvSpPr>
            <a:spLocks noGrp="1"/>
          </p:cNvSpPr>
          <p:nvPr>
            <p:ph type="title" hasCustomPrompt="1"/>
          </p:nvPr>
        </p:nvSpPr>
        <p:spPr>
          <a:xfrm>
            <a:off x="858710" y="1323000"/>
            <a:ext cx="6402702" cy="553998"/>
          </a:xfrm>
          <a:prstGeom prst="rect">
            <a:avLst/>
          </a:prstGeom>
        </p:spPr>
        <p:txBody>
          <a:bodyPr wrap="square" lIns="0" anchor="b" anchorCtr="0">
            <a:spAutoFit/>
          </a:bodyPr>
          <a:lstStyle>
            <a:lvl1pPr>
              <a:defRPr sz="4000">
                <a:solidFill>
                  <a:schemeClr val="accent3"/>
                </a:solidFill>
              </a:defRPr>
            </a:lvl1pPr>
          </a:lstStyle>
          <a:p>
            <a:r>
              <a:rPr lang="sv-SE" dirty="0"/>
              <a:t>Rubrik</a:t>
            </a:r>
            <a:endParaRPr lang="en-US" dirty="0"/>
          </a:p>
        </p:txBody>
      </p:sp>
      <p:sp>
        <p:nvSpPr>
          <p:cNvPr id="9" name="Platshållare för text 8">
            <a:extLst>
              <a:ext uri="{FF2B5EF4-FFF2-40B4-BE49-F238E27FC236}">
                <a16:creationId xmlns:a16="http://schemas.microsoft.com/office/drawing/2014/main" id="{4EB3A3EF-7652-F720-261E-65CDF35D47D2}"/>
              </a:ext>
            </a:extLst>
          </p:cNvPr>
          <p:cNvSpPr>
            <a:spLocks noGrp="1"/>
          </p:cNvSpPr>
          <p:nvPr>
            <p:ph type="body" sz="quarter" idx="20"/>
          </p:nvPr>
        </p:nvSpPr>
        <p:spPr>
          <a:xfrm>
            <a:off x="858710" y="2024855"/>
            <a:ext cx="6402702" cy="4240213"/>
          </a:xfrm>
        </p:spPr>
        <p:txBody>
          <a:bodyPr>
            <a:normAutofit/>
          </a:bodyPr>
          <a:lstStyle>
            <a:lvl1pPr>
              <a:defRPr sz="2400">
                <a:solidFill>
                  <a:schemeClr val="bg2"/>
                </a:solidFill>
              </a:defRPr>
            </a:lvl1pPr>
            <a:lvl2pPr>
              <a:defRPr sz="2000">
                <a:solidFill>
                  <a:schemeClr val="bg2"/>
                </a:solidFill>
              </a:defRPr>
            </a:lvl2pPr>
            <a:lvl3pPr>
              <a:defRPr sz="1800">
                <a:solidFill>
                  <a:schemeClr val="bg2"/>
                </a:solidFill>
              </a:defRPr>
            </a:lvl3pPr>
            <a:lvl4pPr>
              <a:defRPr sz="1600">
                <a:solidFill>
                  <a:schemeClr val="bg2"/>
                </a:solidFill>
              </a:defRPr>
            </a:lvl4pPr>
            <a:lvl5pPr>
              <a:defRPr sz="1400">
                <a:solidFill>
                  <a:schemeClr val="bg2"/>
                </a:solidFill>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pic>
        <p:nvPicPr>
          <p:cNvPr id="5" name="Bild 4">
            <a:extLst>
              <a:ext uri="{FF2B5EF4-FFF2-40B4-BE49-F238E27FC236}">
                <a16:creationId xmlns:a16="http://schemas.microsoft.com/office/drawing/2014/main" id="{ACB92A5D-232C-3796-1EB3-4C220AD3CB79}"/>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18000" y="261000"/>
            <a:ext cx="1945133" cy="252000"/>
          </a:xfrm>
          <a:prstGeom prst="rect">
            <a:avLst/>
          </a:prstGeom>
        </p:spPr>
      </p:pic>
    </p:spTree>
    <p:extLst>
      <p:ext uri="{BB962C8B-B14F-4D97-AF65-F5344CB8AC3E}">
        <p14:creationId xmlns:p14="http://schemas.microsoft.com/office/powerpoint/2010/main" val="3798113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Rubrik + 2 innehåll">
    <p:spTree>
      <p:nvGrpSpPr>
        <p:cNvPr id="1" name=""/>
        <p:cNvGrpSpPr/>
        <p:nvPr/>
      </p:nvGrpSpPr>
      <p:grpSpPr>
        <a:xfrm>
          <a:off x="0" y="0"/>
          <a:ext cx="0" cy="0"/>
          <a:chOff x="0" y="0"/>
          <a:chExt cx="0" cy="0"/>
        </a:xfrm>
      </p:grpSpPr>
      <p:sp>
        <p:nvSpPr>
          <p:cNvPr id="9" name="Rubrik 9">
            <a:extLst>
              <a:ext uri="{FF2B5EF4-FFF2-40B4-BE49-F238E27FC236}">
                <a16:creationId xmlns:a16="http://schemas.microsoft.com/office/drawing/2014/main" id="{7993E02B-0B1C-479A-9E15-2721DC9597F9}"/>
              </a:ext>
            </a:extLst>
          </p:cNvPr>
          <p:cNvSpPr>
            <a:spLocks noGrp="1"/>
          </p:cNvSpPr>
          <p:nvPr>
            <p:ph type="title" hasCustomPrompt="1"/>
          </p:nvPr>
        </p:nvSpPr>
        <p:spPr>
          <a:xfrm>
            <a:off x="858710" y="1323000"/>
            <a:ext cx="10474580" cy="553998"/>
          </a:xfrm>
          <a:prstGeom prst="rect">
            <a:avLst/>
          </a:prstGeom>
        </p:spPr>
        <p:txBody>
          <a:bodyPr wrap="square" lIns="0" anchor="b" anchorCtr="0">
            <a:spAutoFit/>
          </a:bodyPr>
          <a:lstStyle>
            <a:lvl1pPr>
              <a:defRPr sz="4000">
                <a:solidFill>
                  <a:schemeClr val="tx2"/>
                </a:solidFill>
              </a:defRPr>
            </a:lvl1pPr>
          </a:lstStyle>
          <a:p>
            <a:r>
              <a:rPr lang="sv-SE" dirty="0"/>
              <a:t>Rubrik</a:t>
            </a:r>
            <a:endParaRPr lang="en-US" dirty="0"/>
          </a:p>
        </p:txBody>
      </p:sp>
      <p:sp>
        <p:nvSpPr>
          <p:cNvPr id="2" name="Platshållare för innehåll 9">
            <a:extLst>
              <a:ext uri="{FF2B5EF4-FFF2-40B4-BE49-F238E27FC236}">
                <a16:creationId xmlns:a16="http://schemas.microsoft.com/office/drawing/2014/main" id="{D301C4A6-A561-96B8-9E86-8B8821FB97AA}"/>
              </a:ext>
            </a:extLst>
          </p:cNvPr>
          <p:cNvSpPr>
            <a:spLocks noGrp="1"/>
          </p:cNvSpPr>
          <p:nvPr>
            <p:ph sz="quarter" idx="22"/>
          </p:nvPr>
        </p:nvSpPr>
        <p:spPr>
          <a:xfrm>
            <a:off x="858838" y="2025651"/>
            <a:ext cx="4913164" cy="4157348"/>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5" name="Platshållare för innehåll 9">
            <a:extLst>
              <a:ext uri="{FF2B5EF4-FFF2-40B4-BE49-F238E27FC236}">
                <a16:creationId xmlns:a16="http://schemas.microsoft.com/office/drawing/2014/main" id="{263BD8E9-5290-3E77-D883-3B4CB2B56E7B}"/>
              </a:ext>
            </a:extLst>
          </p:cNvPr>
          <p:cNvSpPr>
            <a:spLocks noGrp="1"/>
          </p:cNvSpPr>
          <p:nvPr>
            <p:ph sz="quarter" idx="23"/>
          </p:nvPr>
        </p:nvSpPr>
        <p:spPr>
          <a:xfrm>
            <a:off x="6419998" y="2025651"/>
            <a:ext cx="4913164" cy="4157348"/>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190699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Rubrik">
    <p:spTree>
      <p:nvGrpSpPr>
        <p:cNvPr id="1" name=""/>
        <p:cNvGrpSpPr/>
        <p:nvPr/>
      </p:nvGrpSpPr>
      <p:grpSpPr>
        <a:xfrm>
          <a:off x="0" y="0"/>
          <a:ext cx="0" cy="0"/>
          <a:chOff x="0" y="0"/>
          <a:chExt cx="0" cy="0"/>
        </a:xfrm>
      </p:grpSpPr>
      <p:sp>
        <p:nvSpPr>
          <p:cNvPr id="10" name="Rubrik 9">
            <a:extLst>
              <a:ext uri="{FF2B5EF4-FFF2-40B4-BE49-F238E27FC236}">
                <a16:creationId xmlns:a16="http://schemas.microsoft.com/office/drawing/2014/main" id="{71704E9E-E1BA-49FE-B332-98CA79FC1246}"/>
              </a:ext>
            </a:extLst>
          </p:cNvPr>
          <p:cNvSpPr>
            <a:spLocks noGrp="1"/>
          </p:cNvSpPr>
          <p:nvPr>
            <p:ph type="title"/>
          </p:nvPr>
        </p:nvSpPr>
        <p:spPr>
          <a:xfrm>
            <a:off x="2859881" y="2875002"/>
            <a:ext cx="6472238" cy="1107996"/>
          </a:xfrm>
          <a:prstGeom prst="rect">
            <a:avLst/>
          </a:prstGeom>
        </p:spPr>
        <p:txBody>
          <a:bodyPr wrap="square" lIns="0" tIns="0" rIns="0" bIns="0" anchor="ctr" anchorCtr="0">
            <a:spAutoFit/>
          </a:bodyPr>
          <a:lstStyle>
            <a:lvl1pPr algn="ctr">
              <a:defRPr>
                <a:solidFill>
                  <a:schemeClr val="tx2"/>
                </a:solidFill>
              </a:defRPr>
            </a:lvl1pPr>
          </a:lstStyle>
          <a:p>
            <a:r>
              <a:rPr lang="sv-SE"/>
              <a:t>Klicka här för att ändra mall för rubrikformat</a:t>
            </a:r>
            <a:endParaRPr lang="en-US" dirty="0"/>
          </a:p>
        </p:txBody>
      </p:sp>
    </p:spTree>
    <p:extLst>
      <p:ext uri="{BB962C8B-B14F-4D97-AF65-F5344CB8AC3E}">
        <p14:creationId xmlns:p14="http://schemas.microsoft.com/office/powerpoint/2010/main" val="1326334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Helsidebild">
    <p:spTree>
      <p:nvGrpSpPr>
        <p:cNvPr id="1" name=""/>
        <p:cNvGrpSpPr/>
        <p:nvPr/>
      </p:nvGrpSpPr>
      <p:grpSpPr>
        <a:xfrm>
          <a:off x="0" y="0"/>
          <a:ext cx="0" cy="0"/>
          <a:chOff x="0" y="0"/>
          <a:chExt cx="0" cy="0"/>
        </a:xfrm>
      </p:grpSpPr>
      <p:sp>
        <p:nvSpPr>
          <p:cNvPr id="3" name="Platshållare för bild 2" descr="Stor bild">
            <a:extLst>
              <a:ext uri="{FF2B5EF4-FFF2-40B4-BE49-F238E27FC236}">
                <a16:creationId xmlns:a16="http://schemas.microsoft.com/office/drawing/2014/main" id="{84C1EC1A-B2BC-4096-B96B-B1B8DB422771}"/>
              </a:ext>
            </a:extLst>
          </p:cNvPr>
          <p:cNvSpPr>
            <a:spLocks noGrp="1"/>
          </p:cNvSpPr>
          <p:nvPr>
            <p:ph type="pic" sz="quarter" idx="10"/>
          </p:nvPr>
        </p:nvSpPr>
        <p:spPr>
          <a:xfrm>
            <a:off x="0" y="0"/>
            <a:ext cx="12192000" cy="6858000"/>
          </a:xfrm>
        </p:spPr>
        <p:txBody>
          <a:bodyPr/>
          <a:lstStyle>
            <a:lvl1pPr marL="0" indent="0">
              <a:buNone/>
              <a:defRPr>
                <a:noFill/>
              </a:defRPr>
            </a:lvl1pPr>
          </a:lstStyle>
          <a:p>
            <a:r>
              <a:rPr lang="sv-SE"/>
              <a:t>Klicka på ikonen för att lägga till en bild</a:t>
            </a:r>
            <a:endParaRPr lang="en-US" dirty="0"/>
          </a:p>
        </p:txBody>
      </p:sp>
    </p:spTree>
    <p:extLst>
      <p:ext uri="{BB962C8B-B14F-4D97-AF65-F5344CB8AC3E}">
        <p14:creationId xmlns:p14="http://schemas.microsoft.com/office/powerpoint/2010/main" val="3531845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om sida">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1823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Platshållare för rubrik 15">
            <a:extLst>
              <a:ext uri="{FF2B5EF4-FFF2-40B4-BE49-F238E27FC236}">
                <a16:creationId xmlns:a16="http://schemas.microsoft.com/office/drawing/2014/main" id="{45E54A0E-4631-41FE-A7B8-D830DAD1A7C0}"/>
              </a:ext>
            </a:extLst>
          </p:cNvPr>
          <p:cNvSpPr>
            <a:spLocks noGrp="1"/>
          </p:cNvSpPr>
          <p:nvPr>
            <p:ph type="title"/>
          </p:nvPr>
        </p:nvSpPr>
        <p:spPr>
          <a:xfrm>
            <a:off x="1182000" y="1069332"/>
            <a:ext cx="8046000" cy="553998"/>
          </a:xfrm>
          <a:prstGeom prst="rect">
            <a:avLst/>
          </a:prstGeom>
        </p:spPr>
        <p:txBody>
          <a:bodyPr vert="horz" wrap="square" lIns="0" tIns="0" rIns="0" bIns="0" rtlCol="0" anchor="t" anchorCtr="0">
            <a:spAutoFit/>
          </a:bodyPr>
          <a:lstStyle/>
          <a:p>
            <a:r>
              <a:rPr lang="sv-SE" dirty="0"/>
              <a:t>Klicka här för att ändra rubrik</a:t>
            </a:r>
            <a:endParaRPr lang="en-US" dirty="0"/>
          </a:p>
        </p:txBody>
      </p:sp>
      <p:sp>
        <p:nvSpPr>
          <p:cNvPr id="17" name="Platshållare för text 16">
            <a:extLst>
              <a:ext uri="{FF2B5EF4-FFF2-40B4-BE49-F238E27FC236}">
                <a16:creationId xmlns:a16="http://schemas.microsoft.com/office/drawing/2014/main" id="{FE840BB9-9B85-464C-B0D3-AF7B7F56E35C}"/>
              </a:ext>
            </a:extLst>
          </p:cNvPr>
          <p:cNvSpPr>
            <a:spLocks noGrp="1"/>
          </p:cNvSpPr>
          <p:nvPr>
            <p:ph type="body" idx="1"/>
          </p:nvPr>
        </p:nvSpPr>
        <p:spPr>
          <a:xfrm>
            <a:off x="1182000" y="1815014"/>
            <a:ext cx="9828000" cy="4330318"/>
          </a:xfrm>
          <a:prstGeom prst="rect">
            <a:avLst/>
          </a:prstGeom>
        </p:spPr>
        <p:txBody>
          <a:bodyPr vert="horz" lIns="0" tIns="0" rIns="0" bIns="0" rtlCol="0">
            <a:normAutofit/>
          </a:bodyPr>
          <a:lstStyle/>
          <a:p>
            <a:pPr lvl="0"/>
            <a:r>
              <a:rPr lang="sv-SE" dirty="0"/>
              <a:t>Redigera format för bakgrundstext</a:t>
            </a:r>
          </a:p>
          <a:p>
            <a:pPr lvl="1"/>
            <a:r>
              <a:rPr lang="sv-SE" dirty="0"/>
              <a:t>Nivå två</a:t>
            </a:r>
          </a:p>
          <a:p>
            <a:pPr lvl="2"/>
            <a:r>
              <a:rPr lang="sv-SE" dirty="0"/>
              <a:t>Nivå tre</a:t>
            </a:r>
          </a:p>
          <a:p>
            <a:pPr lvl="3"/>
            <a:r>
              <a:rPr lang="sv-SE" dirty="0"/>
              <a:t>Nivå fyra</a:t>
            </a:r>
          </a:p>
          <a:p>
            <a:pPr lvl="4"/>
            <a:r>
              <a:rPr lang="sv-SE" dirty="0"/>
              <a:t>Nivå fem</a:t>
            </a:r>
            <a:endParaRPr lang="en-US" dirty="0"/>
          </a:p>
        </p:txBody>
      </p:sp>
      <p:sp>
        <p:nvSpPr>
          <p:cNvPr id="2" name="Bild 3">
            <a:extLst>
              <a:ext uri="{FF2B5EF4-FFF2-40B4-BE49-F238E27FC236}">
                <a16:creationId xmlns:a16="http://schemas.microsoft.com/office/drawing/2014/main" id="{77174FE3-AB3A-F726-6205-ADE5F426C576}"/>
              </a:ext>
            </a:extLst>
          </p:cNvPr>
          <p:cNvSpPr/>
          <p:nvPr/>
        </p:nvSpPr>
        <p:spPr>
          <a:xfrm>
            <a:off x="318015" y="261019"/>
            <a:ext cx="1945275" cy="252039"/>
          </a:xfrm>
          <a:custGeom>
            <a:avLst/>
            <a:gdLst>
              <a:gd name="connsiteX0" fmla="*/ 202452 w 1945275"/>
              <a:gd name="connsiteY0" fmla="*/ 198194 h 252039"/>
              <a:gd name="connsiteX1" fmla="*/ 202452 w 1945275"/>
              <a:gd name="connsiteY1" fmla="*/ 198194 h 252039"/>
              <a:gd name="connsiteX2" fmla="*/ 55031 w 1945275"/>
              <a:gd name="connsiteY2" fmla="*/ 198194 h 252039"/>
              <a:gd name="connsiteX3" fmla="*/ 52826 w 1945275"/>
              <a:gd name="connsiteY3" fmla="*/ 55972 h 252039"/>
              <a:gd name="connsiteX4" fmla="*/ 55031 w 1945275"/>
              <a:gd name="connsiteY4" fmla="*/ 53845 h 252039"/>
              <a:gd name="connsiteX5" fmla="*/ 202452 w 1945275"/>
              <a:gd name="connsiteY5" fmla="*/ 53845 h 252039"/>
              <a:gd name="connsiteX6" fmla="*/ 202452 w 1945275"/>
              <a:gd name="connsiteY6" fmla="*/ 53845 h 252039"/>
              <a:gd name="connsiteX7" fmla="*/ 217415 w 1945275"/>
              <a:gd name="connsiteY7" fmla="*/ 68493 h 252039"/>
              <a:gd name="connsiteX8" fmla="*/ 205208 w 1945275"/>
              <a:gd name="connsiteY8" fmla="*/ 80384 h 252039"/>
              <a:gd name="connsiteX9" fmla="*/ 190246 w 1945275"/>
              <a:gd name="connsiteY9" fmla="*/ 65737 h 252039"/>
              <a:gd name="connsiteX10" fmla="*/ 67159 w 1945275"/>
              <a:gd name="connsiteY10" fmla="*/ 65737 h 252039"/>
              <a:gd name="connsiteX11" fmla="*/ 65348 w 1945275"/>
              <a:gd name="connsiteY11" fmla="*/ 184492 h 252039"/>
              <a:gd name="connsiteX12" fmla="*/ 67080 w 1945275"/>
              <a:gd name="connsiteY12" fmla="*/ 186224 h 252039"/>
              <a:gd name="connsiteX13" fmla="*/ 190167 w 1945275"/>
              <a:gd name="connsiteY13" fmla="*/ 186224 h 252039"/>
              <a:gd name="connsiteX14" fmla="*/ 190246 w 1945275"/>
              <a:gd name="connsiteY14" fmla="*/ 186303 h 252039"/>
              <a:gd name="connsiteX15" fmla="*/ 281281 w 1945275"/>
              <a:gd name="connsiteY15" fmla="*/ 97237 h 252039"/>
              <a:gd name="connsiteX16" fmla="*/ 263956 w 1945275"/>
              <a:gd name="connsiteY16" fmla="*/ 80305 h 252039"/>
              <a:gd name="connsiteX17" fmla="*/ 173078 w 1945275"/>
              <a:gd name="connsiteY17" fmla="*/ 169450 h 252039"/>
              <a:gd name="connsiteX18" fmla="*/ 173078 w 1945275"/>
              <a:gd name="connsiteY18" fmla="*/ 169450 h 252039"/>
              <a:gd name="connsiteX19" fmla="*/ 152682 w 1945275"/>
              <a:gd name="connsiteY19" fmla="*/ 182759 h 252039"/>
              <a:gd name="connsiteX20" fmla="*/ 104723 w 1945275"/>
              <a:gd name="connsiteY20" fmla="*/ 182759 h 252039"/>
              <a:gd name="connsiteX21" fmla="*/ 84405 w 1945275"/>
              <a:gd name="connsiteY21" fmla="*/ 169450 h 252039"/>
              <a:gd name="connsiteX22" fmla="*/ 70781 w 1945275"/>
              <a:gd name="connsiteY22" fmla="*/ 149527 h 252039"/>
              <a:gd name="connsiteX23" fmla="*/ 70781 w 1945275"/>
              <a:gd name="connsiteY23" fmla="*/ 102592 h 252039"/>
              <a:gd name="connsiteX24" fmla="*/ 84405 w 1945275"/>
              <a:gd name="connsiteY24" fmla="*/ 82668 h 252039"/>
              <a:gd name="connsiteX25" fmla="*/ 104723 w 1945275"/>
              <a:gd name="connsiteY25" fmla="*/ 69359 h 252039"/>
              <a:gd name="connsiteX26" fmla="*/ 152682 w 1945275"/>
              <a:gd name="connsiteY26" fmla="*/ 69359 h 252039"/>
              <a:gd name="connsiteX27" fmla="*/ 172999 w 1945275"/>
              <a:gd name="connsiteY27" fmla="*/ 82668 h 252039"/>
              <a:gd name="connsiteX28" fmla="*/ 172999 w 1945275"/>
              <a:gd name="connsiteY28" fmla="*/ 82668 h 252039"/>
              <a:gd name="connsiteX29" fmla="*/ 187962 w 1945275"/>
              <a:gd name="connsiteY29" fmla="*/ 97315 h 252039"/>
              <a:gd name="connsiteX30" fmla="*/ 175992 w 1945275"/>
              <a:gd name="connsiteY30" fmla="*/ 109049 h 252039"/>
              <a:gd name="connsiteX31" fmla="*/ 161029 w 1945275"/>
              <a:gd name="connsiteY31" fmla="*/ 94402 h 252039"/>
              <a:gd name="connsiteX32" fmla="*/ 137562 w 1945275"/>
              <a:gd name="connsiteY32" fmla="*/ 82117 h 252039"/>
              <a:gd name="connsiteX33" fmla="*/ 111102 w 1945275"/>
              <a:gd name="connsiteY33" fmla="*/ 84637 h 252039"/>
              <a:gd name="connsiteX34" fmla="*/ 90548 w 1945275"/>
              <a:gd name="connsiteY34" fmla="*/ 101174 h 252039"/>
              <a:gd name="connsiteX35" fmla="*/ 90548 w 1945275"/>
              <a:gd name="connsiteY35" fmla="*/ 150944 h 252039"/>
              <a:gd name="connsiteX36" fmla="*/ 111102 w 1945275"/>
              <a:gd name="connsiteY36" fmla="*/ 167403 h 252039"/>
              <a:gd name="connsiteX37" fmla="*/ 137562 w 1945275"/>
              <a:gd name="connsiteY37" fmla="*/ 169923 h 252039"/>
              <a:gd name="connsiteX38" fmla="*/ 161029 w 1945275"/>
              <a:gd name="connsiteY38" fmla="*/ 157638 h 252039"/>
              <a:gd name="connsiteX39" fmla="*/ 252143 w 1945275"/>
              <a:gd name="connsiteY39" fmla="*/ 68572 h 252039"/>
              <a:gd name="connsiteX40" fmla="*/ 219698 w 1945275"/>
              <a:gd name="connsiteY40" fmla="*/ 36914 h 252039"/>
              <a:gd name="connsiteX41" fmla="*/ 37706 w 1945275"/>
              <a:gd name="connsiteY41" fmla="*/ 36914 h 252039"/>
              <a:gd name="connsiteX42" fmla="*/ 35029 w 1945275"/>
              <a:gd name="connsiteY42" fmla="*/ 212448 h 252039"/>
              <a:gd name="connsiteX43" fmla="*/ 37706 w 1945275"/>
              <a:gd name="connsiteY43" fmla="*/ 215125 h 252039"/>
              <a:gd name="connsiteX44" fmla="*/ 219777 w 1945275"/>
              <a:gd name="connsiteY44" fmla="*/ 215125 h 252039"/>
              <a:gd name="connsiteX45" fmla="*/ 310734 w 1945275"/>
              <a:gd name="connsiteY45" fmla="*/ 125980 h 252039"/>
              <a:gd name="connsiteX46" fmla="*/ 293409 w 1945275"/>
              <a:gd name="connsiteY46" fmla="*/ 109049 h 252039"/>
              <a:gd name="connsiteX47" fmla="*/ 202452 w 1945275"/>
              <a:gd name="connsiteY47" fmla="*/ 198194 h 252039"/>
              <a:gd name="connsiteX48" fmla="*/ 143704 w 1945275"/>
              <a:gd name="connsiteY48" fmla="*/ 140707 h 252039"/>
              <a:gd name="connsiteX49" fmla="*/ 143625 w 1945275"/>
              <a:gd name="connsiteY49" fmla="*/ 140628 h 252039"/>
              <a:gd name="connsiteX50" fmla="*/ 132837 w 1945275"/>
              <a:gd name="connsiteY50" fmla="*/ 146298 h 252039"/>
              <a:gd name="connsiteX51" fmla="*/ 120709 w 1945275"/>
              <a:gd name="connsiteY51" fmla="*/ 145117 h 252039"/>
              <a:gd name="connsiteX52" fmla="*/ 111259 w 1945275"/>
              <a:gd name="connsiteY52" fmla="*/ 137557 h 252039"/>
              <a:gd name="connsiteX53" fmla="*/ 111259 w 1945275"/>
              <a:gd name="connsiteY53" fmla="*/ 114640 h 252039"/>
              <a:gd name="connsiteX54" fmla="*/ 120709 w 1945275"/>
              <a:gd name="connsiteY54" fmla="*/ 107080 h 252039"/>
              <a:gd name="connsiteX55" fmla="*/ 132837 w 1945275"/>
              <a:gd name="connsiteY55" fmla="*/ 105899 h 252039"/>
              <a:gd name="connsiteX56" fmla="*/ 143625 w 1945275"/>
              <a:gd name="connsiteY56" fmla="*/ 111569 h 252039"/>
              <a:gd name="connsiteX57" fmla="*/ 143704 w 1945275"/>
              <a:gd name="connsiteY57" fmla="*/ 111490 h 252039"/>
              <a:gd name="connsiteX58" fmla="*/ 158667 w 1945275"/>
              <a:gd name="connsiteY58" fmla="*/ 126138 h 252039"/>
              <a:gd name="connsiteX59" fmla="*/ 143704 w 1945275"/>
              <a:gd name="connsiteY59" fmla="*/ 140707 h 252039"/>
              <a:gd name="connsiteX60" fmla="*/ 405234 w 1945275"/>
              <a:gd name="connsiteY60" fmla="*/ 81250 h 252039"/>
              <a:gd name="connsiteX61" fmla="*/ 359480 w 1945275"/>
              <a:gd name="connsiteY61" fmla="*/ 127713 h 252039"/>
              <a:gd name="connsiteX62" fmla="*/ 359480 w 1945275"/>
              <a:gd name="connsiteY62" fmla="*/ 129130 h 252039"/>
              <a:gd name="connsiteX63" fmla="*/ 403974 w 1945275"/>
              <a:gd name="connsiteY63" fmla="*/ 177719 h 252039"/>
              <a:gd name="connsiteX64" fmla="*/ 407518 w 1945275"/>
              <a:gd name="connsiteY64" fmla="*/ 177719 h 252039"/>
              <a:gd name="connsiteX65" fmla="*/ 449807 w 1945275"/>
              <a:gd name="connsiteY65" fmla="*/ 148897 h 252039"/>
              <a:gd name="connsiteX66" fmla="*/ 428859 w 1945275"/>
              <a:gd name="connsiteY66" fmla="*/ 142754 h 252039"/>
              <a:gd name="connsiteX67" fmla="*/ 407675 w 1945275"/>
              <a:gd name="connsiteY67" fmla="*/ 156614 h 252039"/>
              <a:gd name="connsiteX68" fmla="*/ 384286 w 1945275"/>
              <a:gd name="connsiteY68" fmla="*/ 135903 h 252039"/>
              <a:gd name="connsiteX69" fmla="*/ 450752 w 1945275"/>
              <a:gd name="connsiteY69" fmla="*/ 135903 h 252039"/>
              <a:gd name="connsiteX70" fmla="*/ 451145 w 1945275"/>
              <a:gd name="connsiteY70" fmla="*/ 128343 h 252039"/>
              <a:gd name="connsiteX71" fmla="*/ 405234 w 1945275"/>
              <a:gd name="connsiteY71" fmla="*/ 81250 h 252039"/>
              <a:gd name="connsiteX72" fmla="*/ 405234 w 1945275"/>
              <a:gd name="connsiteY72" fmla="*/ 81250 h 252039"/>
              <a:gd name="connsiteX73" fmla="*/ 384838 w 1945275"/>
              <a:gd name="connsiteY73" fmla="*/ 119129 h 252039"/>
              <a:gd name="connsiteX74" fmla="*/ 405549 w 1945275"/>
              <a:gd name="connsiteY74" fmla="*/ 101174 h 252039"/>
              <a:gd name="connsiteX75" fmla="*/ 426182 w 1945275"/>
              <a:gd name="connsiteY75" fmla="*/ 117318 h 252039"/>
              <a:gd name="connsiteX76" fmla="*/ 426339 w 1945275"/>
              <a:gd name="connsiteY76" fmla="*/ 119129 h 252039"/>
              <a:gd name="connsiteX77" fmla="*/ 384838 w 1945275"/>
              <a:gd name="connsiteY77" fmla="*/ 119129 h 252039"/>
              <a:gd name="connsiteX78" fmla="*/ 384838 w 1945275"/>
              <a:gd name="connsiteY78" fmla="*/ 119129 h 252039"/>
              <a:gd name="connsiteX79" fmla="*/ 546985 w 1945275"/>
              <a:gd name="connsiteY79" fmla="*/ 96607 h 252039"/>
              <a:gd name="connsiteX80" fmla="*/ 488631 w 1945275"/>
              <a:gd name="connsiteY80" fmla="*/ 96607 h 252039"/>
              <a:gd name="connsiteX81" fmla="*/ 488631 w 1945275"/>
              <a:gd name="connsiteY81" fmla="*/ 43844 h 252039"/>
              <a:gd name="connsiteX82" fmla="*/ 462564 w 1945275"/>
              <a:gd name="connsiteY82" fmla="*/ 43844 h 252039"/>
              <a:gd name="connsiteX83" fmla="*/ 462564 w 1945275"/>
              <a:gd name="connsiteY83" fmla="*/ 174963 h 252039"/>
              <a:gd name="connsiteX84" fmla="*/ 488631 w 1945275"/>
              <a:gd name="connsiteY84" fmla="*/ 174963 h 252039"/>
              <a:gd name="connsiteX85" fmla="*/ 488631 w 1945275"/>
              <a:gd name="connsiteY85" fmla="*/ 120625 h 252039"/>
              <a:gd name="connsiteX86" fmla="*/ 546985 w 1945275"/>
              <a:gd name="connsiteY86" fmla="*/ 120625 h 252039"/>
              <a:gd name="connsiteX87" fmla="*/ 546985 w 1945275"/>
              <a:gd name="connsiteY87" fmla="*/ 174963 h 252039"/>
              <a:gd name="connsiteX88" fmla="*/ 573287 w 1945275"/>
              <a:gd name="connsiteY88" fmla="*/ 174963 h 252039"/>
              <a:gd name="connsiteX89" fmla="*/ 573287 w 1945275"/>
              <a:gd name="connsiteY89" fmla="*/ 43844 h 252039"/>
              <a:gd name="connsiteX90" fmla="*/ 546985 w 1945275"/>
              <a:gd name="connsiteY90" fmla="*/ 43844 h 252039"/>
              <a:gd name="connsiteX91" fmla="*/ 546985 w 1945275"/>
              <a:gd name="connsiteY91" fmla="*/ 96607 h 252039"/>
              <a:gd name="connsiteX92" fmla="*/ 546985 w 1945275"/>
              <a:gd name="connsiteY92" fmla="*/ 96607 h 252039"/>
              <a:gd name="connsiteX93" fmla="*/ 647076 w 1945275"/>
              <a:gd name="connsiteY93" fmla="*/ 71800 h 252039"/>
              <a:gd name="connsiteX94" fmla="*/ 660464 w 1945275"/>
              <a:gd name="connsiteY94" fmla="*/ 59358 h 252039"/>
              <a:gd name="connsiteX95" fmla="*/ 656526 w 1945275"/>
              <a:gd name="connsiteY95" fmla="*/ 49593 h 252039"/>
              <a:gd name="connsiteX96" fmla="*/ 647076 w 1945275"/>
              <a:gd name="connsiteY96" fmla="*/ 45734 h 252039"/>
              <a:gd name="connsiteX97" fmla="*/ 633846 w 1945275"/>
              <a:gd name="connsiteY97" fmla="*/ 58570 h 252039"/>
              <a:gd name="connsiteX98" fmla="*/ 633846 w 1945275"/>
              <a:gd name="connsiteY98" fmla="*/ 58885 h 252039"/>
              <a:gd name="connsiteX99" fmla="*/ 646683 w 1945275"/>
              <a:gd name="connsiteY99" fmla="*/ 71800 h 252039"/>
              <a:gd name="connsiteX100" fmla="*/ 647076 w 1945275"/>
              <a:gd name="connsiteY100" fmla="*/ 71800 h 252039"/>
              <a:gd name="connsiteX101" fmla="*/ 647076 w 1945275"/>
              <a:gd name="connsiteY101" fmla="*/ 71800 h 252039"/>
              <a:gd name="connsiteX102" fmla="*/ 607386 w 1945275"/>
              <a:gd name="connsiteY102" fmla="*/ 71800 h 252039"/>
              <a:gd name="connsiteX103" fmla="*/ 620774 w 1945275"/>
              <a:gd name="connsiteY103" fmla="*/ 59358 h 252039"/>
              <a:gd name="connsiteX104" fmla="*/ 616836 w 1945275"/>
              <a:gd name="connsiteY104" fmla="*/ 49593 h 252039"/>
              <a:gd name="connsiteX105" fmla="*/ 607386 w 1945275"/>
              <a:gd name="connsiteY105" fmla="*/ 45734 h 252039"/>
              <a:gd name="connsiteX106" fmla="*/ 594156 w 1945275"/>
              <a:gd name="connsiteY106" fmla="*/ 58807 h 252039"/>
              <a:gd name="connsiteX107" fmla="*/ 594156 w 1945275"/>
              <a:gd name="connsiteY107" fmla="*/ 58807 h 252039"/>
              <a:gd name="connsiteX108" fmla="*/ 595101 w 1945275"/>
              <a:gd name="connsiteY108" fmla="*/ 63768 h 252039"/>
              <a:gd name="connsiteX109" fmla="*/ 597936 w 1945275"/>
              <a:gd name="connsiteY109" fmla="*/ 67942 h 252039"/>
              <a:gd name="connsiteX110" fmla="*/ 602346 w 1945275"/>
              <a:gd name="connsiteY110" fmla="*/ 70855 h 252039"/>
              <a:gd name="connsiteX111" fmla="*/ 607386 w 1945275"/>
              <a:gd name="connsiteY111" fmla="*/ 71800 h 252039"/>
              <a:gd name="connsiteX112" fmla="*/ 666921 w 1945275"/>
              <a:gd name="connsiteY112" fmla="*/ 115822 h 252039"/>
              <a:gd name="connsiteX113" fmla="*/ 626522 w 1945275"/>
              <a:gd name="connsiteY113" fmla="*/ 81250 h 252039"/>
              <a:gd name="connsiteX114" fmla="*/ 586675 w 1945275"/>
              <a:gd name="connsiteY114" fmla="*/ 111175 h 252039"/>
              <a:gd name="connsiteX115" fmla="*/ 608961 w 1945275"/>
              <a:gd name="connsiteY115" fmla="*/ 115822 h 252039"/>
              <a:gd name="connsiteX116" fmla="*/ 626680 w 1945275"/>
              <a:gd name="connsiteY116" fmla="*/ 101017 h 252039"/>
              <a:gd name="connsiteX117" fmla="*/ 642351 w 1945275"/>
              <a:gd name="connsiteY117" fmla="*/ 112829 h 252039"/>
              <a:gd name="connsiteX118" fmla="*/ 635343 w 1945275"/>
              <a:gd name="connsiteY118" fmla="*/ 119287 h 252039"/>
              <a:gd name="connsiteX119" fmla="*/ 612505 w 1945275"/>
              <a:gd name="connsiteY119" fmla="*/ 122594 h 252039"/>
              <a:gd name="connsiteX120" fmla="*/ 584706 w 1945275"/>
              <a:gd name="connsiteY120" fmla="*/ 150157 h 252039"/>
              <a:gd name="connsiteX121" fmla="*/ 616679 w 1945275"/>
              <a:gd name="connsiteY121" fmla="*/ 177562 h 252039"/>
              <a:gd name="connsiteX122" fmla="*/ 644084 w 1945275"/>
              <a:gd name="connsiteY122" fmla="*/ 164095 h 252039"/>
              <a:gd name="connsiteX123" fmla="*/ 645029 w 1945275"/>
              <a:gd name="connsiteY123" fmla="*/ 175042 h 252039"/>
              <a:gd name="connsiteX124" fmla="*/ 668103 w 1945275"/>
              <a:gd name="connsiteY124" fmla="*/ 175042 h 252039"/>
              <a:gd name="connsiteX125" fmla="*/ 667000 w 1945275"/>
              <a:gd name="connsiteY125" fmla="*/ 160630 h 252039"/>
              <a:gd name="connsiteX126" fmla="*/ 666921 w 1945275"/>
              <a:gd name="connsiteY126" fmla="*/ 115822 h 252039"/>
              <a:gd name="connsiteX127" fmla="*/ 642351 w 1945275"/>
              <a:gd name="connsiteY127" fmla="*/ 138187 h 252039"/>
              <a:gd name="connsiteX128" fmla="*/ 626286 w 1945275"/>
              <a:gd name="connsiteY128" fmla="*/ 159213 h 252039"/>
              <a:gd name="connsiteX129" fmla="*/ 621876 w 1945275"/>
              <a:gd name="connsiteY129" fmla="*/ 159292 h 252039"/>
              <a:gd name="connsiteX130" fmla="*/ 609827 w 1945275"/>
              <a:gd name="connsiteY130" fmla="*/ 149842 h 252039"/>
              <a:gd name="connsiteX131" fmla="*/ 609749 w 1945275"/>
              <a:gd name="connsiteY131" fmla="*/ 148739 h 252039"/>
              <a:gd name="connsiteX132" fmla="*/ 621246 w 1945275"/>
              <a:gd name="connsiteY132" fmla="*/ 137242 h 252039"/>
              <a:gd name="connsiteX133" fmla="*/ 642194 w 1945275"/>
              <a:gd name="connsiteY133" fmla="*/ 134092 h 252039"/>
              <a:gd name="connsiteX134" fmla="*/ 642351 w 1945275"/>
              <a:gd name="connsiteY134" fmla="*/ 138187 h 252039"/>
              <a:gd name="connsiteX135" fmla="*/ 681411 w 1945275"/>
              <a:gd name="connsiteY135" fmla="*/ 41088 h 252039"/>
              <a:gd name="connsiteX136" fmla="*/ 706533 w 1945275"/>
              <a:gd name="connsiteY136" fmla="*/ 41088 h 252039"/>
              <a:gd name="connsiteX137" fmla="*/ 706533 w 1945275"/>
              <a:gd name="connsiteY137" fmla="*/ 174963 h 252039"/>
              <a:gd name="connsiteX138" fmla="*/ 681411 w 1945275"/>
              <a:gd name="connsiteY138" fmla="*/ 174963 h 252039"/>
              <a:gd name="connsiteX139" fmla="*/ 681411 w 1945275"/>
              <a:gd name="connsiteY139" fmla="*/ 41088 h 252039"/>
              <a:gd name="connsiteX140" fmla="*/ 763233 w 1945275"/>
              <a:gd name="connsiteY140" fmla="*/ 119838 h 252039"/>
              <a:gd name="connsiteX141" fmla="*/ 750003 w 1945275"/>
              <a:gd name="connsiteY141" fmla="*/ 117082 h 252039"/>
              <a:gd name="connsiteX142" fmla="*/ 741498 w 1945275"/>
              <a:gd name="connsiteY142" fmla="*/ 108970 h 252039"/>
              <a:gd name="connsiteX143" fmla="*/ 753389 w 1945275"/>
              <a:gd name="connsiteY143" fmla="*/ 99914 h 252039"/>
              <a:gd name="connsiteX144" fmla="*/ 768667 w 1945275"/>
              <a:gd name="connsiteY144" fmla="*/ 112120 h 252039"/>
              <a:gd name="connsiteX145" fmla="*/ 789614 w 1945275"/>
              <a:gd name="connsiteY145" fmla="*/ 107474 h 252039"/>
              <a:gd name="connsiteX146" fmla="*/ 753153 w 1945275"/>
              <a:gd name="connsiteY146" fmla="*/ 81250 h 252039"/>
              <a:gd name="connsiteX147" fmla="*/ 718424 w 1945275"/>
              <a:gd name="connsiteY147" fmla="*/ 111018 h 252039"/>
              <a:gd name="connsiteX148" fmla="*/ 744490 w 1945275"/>
              <a:gd name="connsiteY148" fmla="*/ 138187 h 252039"/>
              <a:gd name="connsiteX149" fmla="*/ 756775 w 1945275"/>
              <a:gd name="connsiteY149" fmla="*/ 140943 h 252039"/>
              <a:gd name="connsiteX150" fmla="*/ 766777 w 1945275"/>
              <a:gd name="connsiteY150" fmla="*/ 149842 h 252039"/>
              <a:gd name="connsiteX151" fmla="*/ 754492 w 1945275"/>
              <a:gd name="connsiteY151" fmla="*/ 158898 h 252039"/>
              <a:gd name="connsiteX152" fmla="*/ 737482 w 1945275"/>
              <a:gd name="connsiteY152" fmla="*/ 145353 h 252039"/>
              <a:gd name="connsiteX153" fmla="*/ 737482 w 1945275"/>
              <a:gd name="connsiteY153" fmla="*/ 145038 h 252039"/>
              <a:gd name="connsiteX154" fmla="*/ 715983 w 1945275"/>
              <a:gd name="connsiteY154" fmla="*/ 149605 h 252039"/>
              <a:gd name="connsiteX155" fmla="*/ 754728 w 1945275"/>
              <a:gd name="connsiteY155" fmla="*/ 177719 h 252039"/>
              <a:gd name="connsiteX156" fmla="*/ 790796 w 1945275"/>
              <a:gd name="connsiteY156" fmla="*/ 147794 h 252039"/>
              <a:gd name="connsiteX157" fmla="*/ 763233 w 1945275"/>
              <a:gd name="connsiteY157" fmla="*/ 119838 h 252039"/>
              <a:gd name="connsiteX158" fmla="*/ 763233 w 1945275"/>
              <a:gd name="connsiteY158" fmla="*/ 119838 h 252039"/>
              <a:gd name="connsiteX159" fmla="*/ 845133 w 1945275"/>
              <a:gd name="connsiteY159" fmla="*/ 81172 h 252039"/>
              <a:gd name="connsiteX160" fmla="*/ 796387 w 1945275"/>
              <a:gd name="connsiteY160" fmla="*/ 126610 h 252039"/>
              <a:gd name="connsiteX161" fmla="*/ 796387 w 1945275"/>
              <a:gd name="connsiteY161" fmla="*/ 129445 h 252039"/>
              <a:gd name="connsiteX162" fmla="*/ 845133 w 1945275"/>
              <a:gd name="connsiteY162" fmla="*/ 178192 h 252039"/>
              <a:gd name="connsiteX163" fmla="*/ 893880 w 1945275"/>
              <a:gd name="connsiteY163" fmla="*/ 129445 h 252039"/>
              <a:gd name="connsiteX164" fmla="*/ 847968 w 1945275"/>
              <a:gd name="connsiteY164" fmla="*/ 81172 h 252039"/>
              <a:gd name="connsiteX165" fmla="*/ 845133 w 1945275"/>
              <a:gd name="connsiteY165" fmla="*/ 81172 h 252039"/>
              <a:gd name="connsiteX166" fmla="*/ 845133 w 1945275"/>
              <a:gd name="connsiteY166" fmla="*/ 81172 h 252039"/>
              <a:gd name="connsiteX167" fmla="*/ 845133 w 1945275"/>
              <a:gd name="connsiteY167" fmla="*/ 155354 h 252039"/>
              <a:gd name="connsiteX168" fmla="*/ 821430 w 1945275"/>
              <a:gd name="connsiteY168" fmla="*/ 131729 h 252039"/>
              <a:gd name="connsiteX169" fmla="*/ 821508 w 1945275"/>
              <a:gd name="connsiteY169" fmla="*/ 129445 h 252039"/>
              <a:gd name="connsiteX170" fmla="*/ 843086 w 1945275"/>
              <a:gd name="connsiteY170" fmla="*/ 103773 h 252039"/>
              <a:gd name="connsiteX171" fmla="*/ 868758 w 1945275"/>
              <a:gd name="connsiteY171" fmla="*/ 125350 h 252039"/>
              <a:gd name="connsiteX172" fmla="*/ 868758 w 1945275"/>
              <a:gd name="connsiteY172" fmla="*/ 129367 h 252039"/>
              <a:gd name="connsiteX173" fmla="*/ 847653 w 1945275"/>
              <a:gd name="connsiteY173" fmla="*/ 155118 h 252039"/>
              <a:gd name="connsiteX174" fmla="*/ 845133 w 1945275"/>
              <a:gd name="connsiteY174" fmla="*/ 155354 h 252039"/>
              <a:gd name="connsiteX175" fmla="*/ 845133 w 1945275"/>
              <a:gd name="connsiteY175" fmla="*/ 155354 h 252039"/>
              <a:gd name="connsiteX176" fmla="*/ 1011218 w 1945275"/>
              <a:gd name="connsiteY176" fmla="*/ 81408 h 252039"/>
              <a:gd name="connsiteX177" fmla="*/ 981765 w 1945275"/>
              <a:gd name="connsiteY177" fmla="*/ 96607 h 252039"/>
              <a:gd name="connsiteX178" fmla="*/ 954203 w 1945275"/>
              <a:gd name="connsiteY178" fmla="*/ 81408 h 252039"/>
              <a:gd name="connsiteX179" fmla="*/ 926955 w 1945275"/>
              <a:gd name="connsiteY179" fmla="*/ 95110 h 252039"/>
              <a:gd name="connsiteX180" fmla="*/ 926955 w 1945275"/>
              <a:gd name="connsiteY180" fmla="*/ 84007 h 252039"/>
              <a:gd name="connsiteX181" fmla="*/ 902936 w 1945275"/>
              <a:gd name="connsiteY181" fmla="*/ 84007 h 252039"/>
              <a:gd name="connsiteX182" fmla="*/ 902936 w 1945275"/>
              <a:gd name="connsiteY182" fmla="*/ 174963 h 252039"/>
              <a:gd name="connsiteX183" fmla="*/ 928057 w 1945275"/>
              <a:gd name="connsiteY183" fmla="*/ 174963 h 252039"/>
              <a:gd name="connsiteX184" fmla="*/ 928057 w 1945275"/>
              <a:gd name="connsiteY184" fmla="*/ 121728 h 252039"/>
              <a:gd name="connsiteX185" fmla="*/ 943650 w 1945275"/>
              <a:gd name="connsiteY185" fmla="*/ 103852 h 252039"/>
              <a:gd name="connsiteX186" fmla="*/ 945383 w 1945275"/>
              <a:gd name="connsiteY186" fmla="*/ 103852 h 252039"/>
              <a:gd name="connsiteX187" fmla="*/ 961920 w 1945275"/>
              <a:gd name="connsiteY187" fmla="*/ 118027 h 252039"/>
              <a:gd name="connsiteX188" fmla="*/ 961841 w 1945275"/>
              <a:gd name="connsiteY188" fmla="*/ 121019 h 252039"/>
              <a:gd name="connsiteX189" fmla="*/ 961841 w 1945275"/>
              <a:gd name="connsiteY189" fmla="*/ 175042 h 252039"/>
              <a:gd name="connsiteX190" fmla="*/ 986805 w 1945275"/>
              <a:gd name="connsiteY190" fmla="*/ 175042 h 252039"/>
              <a:gd name="connsiteX191" fmla="*/ 986805 w 1945275"/>
              <a:gd name="connsiteY191" fmla="*/ 121807 h 252039"/>
              <a:gd name="connsiteX192" fmla="*/ 1002555 w 1945275"/>
              <a:gd name="connsiteY192" fmla="*/ 103930 h 252039"/>
              <a:gd name="connsiteX193" fmla="*/ 1003973 w 1945275"/>
              <a:gd name="connsiteY193" fmla="*/ 103930 h 252039"/>
              <a:gd name="connsiteX194" fmla="*/ 1020510 w 1945275"/>
              <a:gd name="connsiteY194" fmla="*/ 117948 h 252039"/>
              <a:gd name="connsiteX195" fmla="*/ 1020432 w 1945275"/>
              <a:gd name="connsiteY195" fmla="*/ 121177 h 252039"/>
              <a:gd name="connsiteX196" fmla="*/ 1020432 w 1945275"/>
              <a:gd name="connsiteY196" fmla="*/ 175199 h 252039"/>
              <a:gd name="connsiteX197" fmla="*/ 1044844 w 1945275"/>
              <a:gd name="connsiteY197" fmla="*/ 175199 h 252039"/>
              <a:gd name="connsiteX198" fmla="*/ 1044844 w 1945275"/>
              <a:gd name="connsiteY198" fmla="*/ 116215 h 252039"/>
              <a:gd name="connsiteX199" fmla="*/ 1016022 w 1945275"/>
              <a:gd name="connsiteY199" fmla="*/ 81723 h 252039"/>
              <a:gd name="connsiteX200" fmla="*/ 1011218 w 1945275"/>
              <a:gd name="connsiteY200" fmla="*/ 81408 h 252039"/>
              <a:gd name="connsiteX201" fmla="*/ 1011218 w 1945275"/>
              <a:gd name="connsiteY201" fmla="*/ 81408 h 252039"/>
              <a:gd name="connsiteX202" fmla="*/ 1098709 w 1945275"/>
              <a:gd name="connsiteY202" fmla="*/ 137242 h 252039"/>
              <a:gd name="connsiteX203" fmla="*/ 1073982 w 1945275"/>
              <a:gd name="connsiteY203" fmla="*/ 84007 h 252039"/>
              <a:gd name="connsiteX204" fmla="*/ 1045868 w 1945275"/>
              <a:gd name="connsiteY204" fmla="*/ 84007 h 252039"/>
              <a:gd name="connsiteX205" fmla="*/ 1085322 w 1945275"/>
              <a:gd name="connsiteY205" fmla="*/ 163544 h 252039"/>
              <a:gd name="connsiteX206" fmla="*/ 1063429 w 1945275"/>
              <a:gd name="connsiteY206" fmla="*/ 210873 h 252039"/>
              <a:gd name="connsiteX207" fmla="*/ 1090047 w 1945275"/>
              <a:gd name="connsiteY207" fmla="*/ 210873 h 252039"/>
              <a:gd name="connsiteX208" fmla="*/ 1148401 w 1945275"/>
              <a:gd name="connsiteY208" fmla="*/ 84007 h 252039"/>
              <a:gd name="connsiteX209" fmla="*/ 1121547 w 1945275"/>
              <a:gd name="connsiteY209" fmla="*/ 84007 h 252039"/>
              <a:gd name="connsiteX210" fmla="*/ 1098709 w 1945275"/>
              <a:gd name="connsiteY210" fmla="*/ 137242 h 252039"/>
              <a:gd name="connsiteX211" fmla="*/ 1206755 w 1945275"/>
              <a:gd name="connsiteY211" fmla="*/ 81565 h 252039"/>
              <a:gd name="connsiteX212" fmla="*/ 1179901 w 1945275"/>
              <a:gd name="connsiteY212" fmla="*/ 95268 h 252039"/>
              <a:gd name="connsiteX213" fmla="*/ 1179901 w 1945275"/>
              <a:gd name="connsiteY213" fmla="*/ 84007 h 252039"/>
              <a:gd name="connsiteX214" fmla="*/ 1155488 w 1945275"/>
              <a:gd name="connsiteY214" fmla="*/ 84007 h 252039"/>
              <a:gd name="connsiteX215" fmla="*/ 1155488 w 1945275"/>
              <a:gd name="connsiteY215" fmla="*/ 174963 h 252039"/>
              <a:gd name="connsiteX216" fmla="*/ 1180610 w 1945275"/>
              <a:gd name="connsiteY216" fmla="*/ 174963 h 252039"/>
              <a:gd name="connsiteX217" fmla="*/ 1180610 w 1945275"/>
              <a:gd name="connsiteY217" fmla="*/ 122594 h 252039"/>
              <a:gd name="connsiteX218" fmla="*/ 1196202 w 1945275"/>
              <a:gd name="connsiteY218" fmla="*/ 103773 h 252039"/>
              <a:gd name="connsiteX219" fmla="*/ 1198014 w 1945275"/>
              <a:gd name="connsiteY219" fmla="*/ 103694 h 252039"/>
              <a:gd name="connsiteX220" fmla="*/ 1215260 w 1945275"/>
              <a:gd name="connsiteY220" fmla="*/ 118657 h 252039"/>
              <a:gd name="connsiteX221" fmla="*/ 1215181 w 1945275"/>
              <a:gd name="connsiteY221" fmla="*/ 121807 h 252039"/>
              <a:gd name="connsiteX222" fmla="*/ 1215181 w 1945275"/>
              <a:gd name="connsiteY222" fmla="*/ 174884 h 252039"/>
              <a:gd name="connsiteX223" fmla="*/ 1240303 w 1945275"/>
              <a:gd name="connsiteY223" fmla="*/ 174884 h 252039"/>
              <a:gd name="connsiteX224" fmla="*/ 1240303 w 1945275"/>
              <a:gd name="connsiteY224" fmla="*/ 117554 h 252039"/>
              <a:gd name="connsiteX225" fmla="*/ 1206755 w 1945275"/>
              <a:gd name="connsiteY225" fmla="*/ 81565 h 252039"/>
              <a:gd name="connsiteX226" fmla="*/ 1206755 w 1945275"/>
              <a:gd name="connsiteY226" fmla="*/ 81565 h 252039"/>
              <a:gd name="connsiteX227" fmla="*/ 1345040 w 1945275"/>
              <a:gd name="connsiteY227" fmla="*/ 41088 h 252039"/>
              <a:gd name="connsiteX228" fmla="*/ 1320313 w 1945275"/>
              <a:gd name="connsiteY228" fmla="*/ 41088 h 252039"/>
              <a:gd name="connsiteX229" fmla="*/ 1320313 w 1945275"/>
              <a:gd name="connsiteY229" fmla="*/ 93063 h 252039"/>
              <a:gd name="connsiteX230" fmla="*/ 1294010 w 1945275"/>
              <a:gd name="connsiteY230" fmla="*/ 81802 h 252039"/>
              <a:gd name="connsiteX231" fmla="*/ 1249438 w 1945275"/>
              <a:gd name="connsiteY231" fmla="*/ 129367 h 252039"/>
              <a:gd name="connsiteX232" fmla="*/ 1291726 w 1945275"/>
              <a:gd name="connsiteY232" fmla="*/ 177168 h 252039"/>
              <a:gd name="connsiteX233" fmla="*/ 1294719 w 1945275"/>
              <a:gd name="connsiteY233" fmla="*/ 177247 h 252039"/>
              <a:gd name="connsiteX234" fmla="*/ 1320785 w 1945275"/>
              <a:gd name="connsiteY234" fmla="*/ 164489 h 252039"/>
              <a:gd name="connsiteX235" fmla="*/ 1321730 w 1945275"/>
              <a:gd name="connsiteY235" fmla="*/ 175042 h 252039"/>
              <a:gd name="connsiteX236" fmla="*/ 1345749 w 1945275"/>
              <a:gd name="connsiteY236" fmla="*/ 175042 h 252039"/>
              <a:gd name="connsiteX237" fmla="*/ 1344962 w 1945275"/>
              <a:gd name="connsiteY237" fmla="*/ 158583 h 252039"/>
              <a:gd name="connsiteX238" fmla="*/ 1345040 w 1945275"/>
              <a:gd name="connsiteY238" fmla="*/ 41088 h 252039"/>
              <a:gd name="connsiteX239" fmla="*/ 1345040 w 1945275"/>
              <a:gd name="connsiteY239" fmla="*/ 41088 h 252039"/>
              <a:gd name="connsiteX240" fmla="*/ 1297790 w 1945275"/>
              <a:gd name="connsiteY240" fmla="*/ 155197 h 252039"/>
              <a:gd name="connsiteX241" fmla="*/ 1274716 w 1945275"/>
              <a:gd name="connsiteY241" fmla="*/ 129288 h 252039"/>
              <a:gd name="connsiteX242" fmla="*/ 1295192 w 1945275"/>
              <a:gd name="connsiteY242" fmla="*/ 103930 h 252039"/>
              <a:gd name="connsiteX243" fmla="*/ 1297790 w 1945275"/>
              <a:gd name="connsiteY243" fmla="*/ 103773 h 252039"/>
              <a:gd name="connsiteX244" fmla="*/ 1320785 w 1945275"/>
              <a:gd name="connsiteY244" fmla="*/ 126295 h 252039"/>
              <a:gd name="connsiteX245" fmla="*/ 1320628 w 1945275"/>
              <a:gd name="connsiteY245" fmla="*/ 129130 h 252039"/>
              <a:gd name="connsiteX246" fmla="*/ 1297790 w 1945275"/>
              <a:gd name="connsiteY246" fmla="*/ 155197 h 252039"/>
              <a:gd name="connsiteX247" fmla="*/ 1297790 w 1945275"/>
              <a:gd name="connsiteY247" fmla="*/ 155197 h 252039"/>
              <a:gd name="connsiteX248" fmla="*/ 1361893 w 1945275"/>
              <a:gd name="connsiteY248" fmla="*/ 84007 h 252039"/>
              <a:gd name="connsiteX249" fmla="*/ 1387014 w 1945275"/>
              <a:gd name="connsiteY249" fmla="*/ 84007 h 252039"/>
              <a:gd name="connsiteX250" fmla="*/ 1387014 w 1945275"/>
              <a:gd name="connsiteY250" fmla="*/ 175042 h 252039"/>
              <a:gd name="connsiteX251" fmla="*/ 1361893 w 1945275"/>
              <a:gd name="connsiteY251" fmla="*/ 175042 h 252039"/>
              <a:gd name="connsiteX252" fmla="*/ 1361893 w 1945275"/>
              <a:gd name="connsiteY252" fmla="*/ 84007 h 252039"/>
              <a:gd name="connsiteX253" fmla="*/ 1374336 w 1945275"/>
              <a:gd name="connsiteY253" fmla="*/ 38883 h 252039"/>
              <a:gd name="connsiteX254" fmla="*/ 1359137 w 1945275"/>
              <a:gd name="connsiteY254" fmla="*/ 54003 h 252039"/>
              <a:gd name="connsiteX255" fmla="*/ 1374257 w 1945275"/>
              <a:gd name="connsiteY255" fmla="*/ 69202 h 252039"/>
              <a:gd name="connsiteX256" fmla="*/ 1374257 w 1945275"/>
              <a:gd name="connsiteY256" fmla="*/ 69202 h 252039"/>
              <a:gd name="connsiteX257" fmla="*/ 1380163 w 1945275"/>
              <a:gd name="connsiteY257" fmla="*/ 68099 h 252039"/>
              <a:gd name="connsiteX258" fmla="*/ 1385203 w 1945275"/>
              <a:gd name="connsiteY258" fmla="*/ 64870 h 252039"/>
              <a:gd name="connsiteX259" fmla="*/ 1388589 w 1945275"/>
              <a:gd name="connsiteY259" fmla="*/ 59988 h 252039"/>
              <a:gd name="connsiteX260" fmla="*/ 1389771 w 1945275"/>
              <a:gd name="connsiteY260" fmla="*/ 54239 h 252039"/>
              <a:gd name="connsiteX261" fmla="*/ 1374493 w 1945275"/>
              <a:gd name="connsiteY261" fmla="*/ 38962 h 252039"/>
              <a:gd name="connsiteX262" fmla="*/ 1374336 w 1945275"/>
              <a:gd name="connsiteY262" fmla="*/ 38883 h 252039"/>
              <a:gd name="connsiteX263" fmla="*/ 1374336 w 1945275"/>
              <a:gd name="connsiteY263" fmla="*/ 38883 h 252039"/>
              <a:gd name="connsiteX264" fmla="*/ 1467891 w 1945275"/>
              <a:gd name="connsiteY264" fmla="*/ 94717 h 252039"/>
              <a:gd name="connsiteX265" fmla="*/ 1441431 w 1945275"/>
              <a:gd name="connsiteY265" fmla="*/ 82353 h 252039"/>
              <a:gd name="connsiteX266" fmla="*/ 1398118 w 1945275"/>
              <a:gd name="connsiteY266" fmla="*/ 125272 h 252039"/>
              <a:gd name="connsiteX267" fmla="*/ 1398118 w 1945275"/>
              <a:gd name="connsiteY267" fmla="*/ 126768 h 252039"/>
              <a:gd name="connsiteX268" fmla="*/ 1438911 w 1945275"/>
              <a:gd name="connsiteY268" fmla="*/ 170947 h 252039"/>
              <a:gd name="connsiteX269" fmla="*/ 1441352 w 1945275"/>
              <a:gd name="connsiteY269" fmla="*/ 170947 h 252039"/>
              <a:gd name="connsiteX270" fmla="*/ 1467261 w 1945275"/>
              <a:gd name="connsiteY270" fmla="*/ 159292 h 252039"/>
              <a:gd name="connsiteX271" fmla="*/ 1467261 w 1945275"/>
              <a:gd name="connsiteY271" fmla="*/ 165907 h 252039"/>
              <a:gd name="connsiteX272" fmla="*/ 1442533 w 1945275"/>
              <a:gd name="connsiteY272" fmla="*/ 191264 h 252039"/>
              <a:gd name="connsiteX273" fmla="*/ 1420798 w 1945275"/>
              <a:gd name="connsiteY273" fmla="*/ 174097 h 252039"/>
              <a:gd name="connsiteX274" fmla="*/ 1398118 w 1945275"/>
              <a:gd name="connsiteY274" fmla="*/ 180003 h 252039"/>
              <a:gd name="connsiteX275" fmla="*/ 1443242 w 1945275"/>
              <a:gd name="connsiteY275" fmla="*/ 212920 h 252039"/>
              <a:gd name="connsiteX276" fmla="*/ 1491989 w 1945275"/>
              <a:gd name="connsiteY276" fmla="*/ 165198 h 252039"/>
              <a:gd name="connsiteX277" fmla="*/ 1491989 w 1945275"/>
              <a:gd name="connsiteY277" fmla="*/ 84007 h 252039"/>
              <a:gd name="connsiteX278" fmla="*/ 1467812 w 1945275"/>
              <a:gd name="connsiteY278" fmla="*/ 84007 h 252039"/>
              <a:gd name="connsiteX279" fmla="*/ 1467812 w 1945275"/>
              <a:gd name="connsiteY279" fmla="*/ 94717 h 252039"/>
              <a:gd name="connsiteX280" fmla="*/ 1445841 w 1945275"/>
              <a:gd name="connsiteY280" fmla="*/ 149842 h 252039"/>
              <a:gd name="connsiteX281" fmla="*/ 1423476 w 1945275"/>
              <a:gd name="connsiteY281" fmla="*/ 129288 h 252039"/>
              <a:gd name="connsiteX282" fmla="*/ 1423555 w 1945275"/>
              <a:gd name="connsiteY282" fmla="*/ 126689 h 252039"/>
              <a:gd name="connsiteX283" fmla="*/ 1444738 w 1945275"/>
              <a:gd name="connsiteY283" fmla="*/ 103694 h 252039"/>
              <a:gd name="connsiteX284" fmla="*/ 1467734 w 1945275"/>
              <a:gd name="connsiteY284" fmla="*/ 124878 h 252039"/>
              <a:gd name="connsiteX285" fmla="*/ 1467734 w 1945275"/>
              <a:gd name="connsiteY285" fmla="*/ 126768 h 252039"/>
              <a:gd name="connsiteX286" fmla="*/ 1448203 w 1945275"/>
              <a:gd name="connsiteY286" fmla="*/ 149842 h 252039"/>
              <a:gd name="connsiteX287" fmla="*/ 1445841 w 1945275"/>
              <a:gd name="connsiteY287" fmla="*/ 149842 h 252039"/>
              <a:gd name="connsiteX288" fmla="*/ 1445841 w 1945275"/>
              <a:gd name="connsiteY288" fmla="*/ 149842 h 252039"/>
              <a:gd name="connsiteX289" fmla="*/ 1557115 w 1945275"/>
              <a:gd name="connsiteY289" fmla="*/ 81565 h 252039"/>
              <a:gd name="connsiteX290" fmla="*/ 1531994 w 1945275"/>
              <a:gd name="connsiteY290" fmla="*/ 91567 h 252039"/>
              <a:gd name="connsiteX291" fmla="*/ 1531994 w 1945275"/>
              <a:gd name="connsiteY291" fmla="*/ 41088 h 252039"/>
              <a:gd name="connsiteX292" fmla="*/ 1506872 w 1945275"/>
              <a:gd name="connsiteY292" fmla="*/ 41088 h 252039"/>
              <a:gd name="connsiteX293" fmla="*/ 1506872 w 1945275"/>
              <a:gd name="connsiteY293" fmla="*/ 174963 h 252039"/>
              <a:gd name="connsiteX294" fmla="*/ 1531994 w 1945275"/>
              <a:gd name="connsiteY294" fmla="*/ 174963 h 252039"/>
              <a:gd name="connsiteX295" fmla="*/ 1531994 w 1945275"/>
              <a:gd name="connsiteY295" fmla="*/ 121570 h 252039"/>
              <a:gd name="connsiteX296" fmla="*/ 1548610 w 1945275"/>
              <a:gd name="connsiteY296" fmla="*/ 103852 h 252039"/>
              <a:gd name="connsiteX297" fmla="*/ 1549319 w 1945275"/>
              <a:gd name="connsiteY297" fmla="*/ 103852 h 252039"/>
              <a:gd name="connsiteX298" fmla="*/ 1566644 w 1945275"/>
              <a:gd name="connsiteY298" fmla="*/ 118735 h 252039"/>
              <a:gd name="connsiteX299" fmla="*/ 1566565 w 1945275"/>
              <a:gd name="connsiteY299" fmla="*/ 121964 h 252039"/>
              <a:gd name="connsiteX300" fmla="*/ 1566565 w 1945275"/>
              <a:gd name="connsiteY300" fmla="*/ 175042 h 252039"/>
              <a:gd name="connsiteX301" fmla="*/ 1591686 w 1945275"/>
              <a:gd name="connsiteY301" fmla="*/ 175042 h 252039"/>
              <a:gd name="connsiteX302" fmla="*/ 1591686 w 1945275"/>
              <a:gd name="connsiteY302" fmla="*/ 117712 h 252039"/>
              <a:gd name="connsiteX303" fmla="*/ 1557115 w 1945275"/>
              <a:gd name="connsiteY303" fmla="*/ 81565 h 252039"/>
              <a:gd name="connsiteX304" fmla="*/ 1557115 w 1945275"/>
              <a:gd name="connsiteY304" fmla="*/ 81565 h 252039"/>
              <a:gd name="connsiteX305" fmla="*/ 1646418 w 1945275"/>
              <a:gd name="connsiteY305" fmla="*/ 81250 h 252039"/>
              <a:gd name="connsiteX306" fmla="*/ 1600664 w 1945275"/>
              <a:gd name="connsiteY306" fmla="*/ 127713 h 252039"/>
              <a:gd name="connsiteX307" fmla="*/ 1600664 w 1945275"/>
              <a:gd name="connsiteY307" fmla="*/ 129130 h 252039"/>
              <a:gd name="connsiteX308" fmla="*/ 1645079 w 1945275"/>
              <a:gd name="connsiteY308" fmla="*/ 177719 h 252039"/>
              <a:gd name="connsiteX309" fmla="*/ 1648623 w 1945275"/>
              <a:gd name="connsiteY309" fmla="*/ 177719 h 252039"/>
              <a:gd name="connsiteX310" fmla="*/ 1690912 w 1945275"/>
              <a:gd name="connsiteY310" fmla="*/ 148897 h 252039"/>
              <a:gd name="connsiteX311" fmla="*/ 1669964 w 1945275"/>
              <a:gd name="connsiteY311" fmla="*/ 142754 h 252039"/>
              <a:gd name="connsiteX312" fmla="*/ 1648780 w 1945275"/>
              <a:gd name="connsiteY312" fmla="*/ 156614 h 252039"/>
              <a:gd name="connsiteX313" fmla="*/ 1625392 w 1945275"/>
              <a:gd name="connsiteY313" fmla="*/ 135903 h 252039"/>
              <a:gd name="connsiteX314" fmla="*/ 1691857 w 1945275"/>
              <a:gd name="connsiteY314" fmla="*/ 135903 h 252039"/>
              <a:gd name="connsiteX315" fmla="*/ 1692251 w 1945275"/>
              <a:gd name="connsiteY315" fmla="*/ 128343 h 252039"/>
              <a:gd name="connsiteX316" fmla="*/ 1646418 w 1945275"/>
              <a:gd name="connsiteY316" fmla="*/ 81250 h 252039"/>
              <a:gd name="connsiteX317" fmla="*/ 1646418 w 1945275"/>
              <a:gd name="connsiteY317" fmla="*/ 81250 h 252039"/>
              <a:gd name="connsiteX318" fmla="*/ 1626022 w 1945275"/>
              <a:gd name="connsiteY318" fmla="*/ 119129 h 252039"/>
              <a:gd name="connsiteX319" fmla="*/ 1646812 w 1945275"/>
              <a:gd name="connsiteY319" fmla="*/ 101174 h 252039"/>
              <a:gd name="connsiteX320" fmla="*/ 1667444 w 1945275"/>
              <a:gd name="connsiteY320" fmla="*/ 117318 h 252039"/>
              <a:gd name="connsiteX321" fmla="*/ 1667602 w 1945275"/>
              <a:gd name="connsiteY321" fmla="*/ 119129 h 252039"/>
              <a:gd name="connsiteX322" fmla="*/ 1626022 w 1945275"/>
              <a:gd name="connsiteY322" fmla="*/ 119129 h 252039"/>
              <a:gd name="connsiteX323" fmla="*/ 1735406 w 1945275"/>
              <a:gd name="connsiteY323" fmla="*/ 56838 h 252039"/>
              <a:gd name="connsiteX324" fmla="*/ 1712726 w 1945275"/>
              <a:gd name="connsiteY324" fmla="*/ 56838 h 252039"/>
              <a:gd name="connsiteX325" fmla="*/ 1712726 w 1945275"/>
              <a:gd name="connsiteY325" fmla="*/ 69595 h 252039"/>
              <a:gd name="connsiteX326" fmla="*/ 1700756 w 1945275"/>
              <a:gd name="connsiteY326" fmla="*/ 84007 h 252039"/>
              <a:gd name="connsiteX327" fmla="*/ 1698314 w 1945275"/>
              <a:gd name="connsiteY327" fmla="*/ 84007 h 252039"/>
              <a:gd name="connsiteX328" fmla="*/ 1693589 w 1945275"/>
              <a:gd name="connsiteY328" fmla="*/ 84007 h 252039"/>
              <a:gd name="connsiteX329" fmla="*/ 1693589 w 1945275"/>
              <a:gd name="connsiteY329" fmla="*/ 105820 h 252039"/>
              <a:gd name="connsiteX330" fmla="*/ 1710363 w 1945275"/>
              <a:gd name="connsiteY330" fmla="*/ 105820 h 252039"/>
              <a:gd name="connsiteX331" fmla="*/ 1710363 w 1945275"/>
              <a:gd name="connsiteY331" fmla="*/ 148188 h 252039"/>
              <a:gd name="connsiteX332" fmla="*/ 1739816 w 1945275"/>
              <a:gd name="connsiteY332" fmla="*/ 176302 h 252039"/>
              <a:gd name="connsiteX333" fmla="*/ 1753991 w 1945275"/>
              <a:gd name="connsiteY333" fmla="*/ 174097 h 252039"/>
              <a:gd name="connsiteX334" fmla="*/ 1753991 w 1945275"/>
              <a:gd name="connsiteY334" fmla="*/ 153779 h 252039"/>
              <a:gd name="connsiteX335" fmla="*/ 1746273 w 1945275"/>
              <a:gd name="connsiteY335" fmla="*/ 154488 h 252039"/>
              <a:gd name="connsiteX336" fmla="*/ 1735327 w 1945275"/>
              <a:gd name="connsiteY336" fmla="*/ 143935 h 252039"/>
              <a:gd name="connsiteX337" fmla="*/ 1735327 w 1945275"/>
              <a:gd name="connsiteY337" fmla="*/ 105820 h 252039"/>
              <a:gd name="connsiteX338" fmla="*/ 1754070 w 1945275"/>
              <a:gd name="connsiteY338" fmla="*/ 105820 h 252039"/>
              <a:gd name="connsiteX339" fmla="*/ 1754070 w 1945275"/>
              <a:gd name="connsiteY339" fmla="*/ 84007 h 252039"/>
              <a:gd name="connsiteX340" fmla="*/ 1735406 w 1945275"/>
              <a:gd name="connsiteY340" fmla="*/ 84007 h 252039"/>
              <a:gd name="connsiteX341" fmla="*/ 1735406 w 1945275"/>
              <a:gd name="connsiteY341" fmla="*/ 56838 h 252039"/>
              <a:gd name="connsiteX342" fmla="*/ 1735406 w 1945275"/>
              <a:gd name="connsiteY342" fmla="*/ 56838 h 252039"/>
              <a:gd name="connsiteX343" fmla="*/ 1804234 w 1945275"/>
              <a:gd name="connsiteY343" fmla="*/ 81250 h 252039"/>
              <a:gd name="connsiteX344" fmla="*/ 1758480 w 1945275"/>
              <a:gd name="connsiteY344" fmla="*/ 127713 h 252039"/>
              <a:gd name="connsiteX345" fmla="*/ 1758480 w 1945275"/>
              <a:gd name="connsiteY345" fmla="*/ 129130 h 252039"/>
              <a:gd name="connsiteX346" fmla="*/ 1802974 w 1945275"/>
              <a:gd name="connsiteY346" fmla="*/ 177719 h 252039"/>
              <a:gd name="connsiteX347" fmla="*/ 1806517 w 1945275"/>
              <a:gd name="connsiteY347" fmla="*/ 177719 h 252039"/>
              <a:gd name="connsiteX348" fmla="*/ 1848806 w 1945275"/>
              <a:gd name="connsiteY348" fmla="*/ 148897 h 252039"/>
              <a:gd name="connsiteX349" fmla="*/ 1827859 w 1945275"/>
              <a:gd name="connsiteY349" fmla="*/ 142754 h 252039"/>
              <a:gd name="connsiteX350" fmla="*/ 1806675 w 1945275"/>
              <a:gd name="connsiteY350" fmla="*/ 156614 h 252039"/>
              <a:gd name="connsiteX351" fmla="*/ 1783207 w 1945275"/>
              <a:gd name="connsiteY351" fmla="*/ 135903 h 252039"/>
              <a:gd name="connsiteX352" fmla="*/ 1849673 w 1945275"/>
              <a:gd name="connsiteY352" fmla="*/ 135903 h 252039"/>
              <a:gd name="connsiteX353" fmla="*/ 1850066 w 1945275"/>
              <a:gd name="connsiteY353" fmla="*/ 128343 h 252039"/>
              <a:gd name="connsiteX354" fmla="*/ 1804234 w 1945275"/>
              <a:gd name="connsiteY354" fmla="*/ 81250 h 252039"/>
              <a:gd name="connsiteX355" fmla="*/ 1804234 w 1945275"/>
              <a:gd name="connsiteY355" fmla="*/ 81250 h 252039"/>
              <a:gd name="connsiteX356" fmla="*/ 1783837 w 1945275"/>
              <a:gd name="connsiteY356" fmla="*/ 119129 h 252039"/>
              <a:gd name="connsiteX357" fmla="*/ 1804627 w 1945275"/>
              <a:gd name="connsiteY357" fmla="*/ 101174 h 252039"/>
              <a:gd name="connsiteX358" fmla="*/ 1825260 w 1945275"/>
              <a:gd name="connsiteY358" fmla="*/ 117318 h 252039"/>
              <a:gd name="connsiteX359" fmla="*/ 1825417 w 1945275"/>
              <a:gd name="connsiteY359" fmla="*/ 119129 h 252039"/>
              <a:gd name="connsiteX360" fmla="*/ 1783837 w 1945275"/>
              <a:gd name="connsiteY360" fmla="*/ 119129 h 252039"/>
              <a:gd name="connsiteX361" fmla="*/ 1911728 w 1945275"/>
              <a:gd name="connsiteY361" fmla="*/ 81644 h 252039"/>
              <a:gd name="connsiteX362" fmla="*/ 1884874 w 1945275"/>
              <a:gd name="connsiteY362" fmla="*/ 95347 h 252039"/>
              <a:gd name="connsiteX363" fmla="*/ 1884874 w 1945275"/>
              <a:gd name="connsiteY363" fmla="*/ 84085 h 252039"/>
              <a:gd name="connsiteX364" fmla="*/ 1860461 w 1945275"/>
              <a:gd name="connsiteY364" fmla="*/ 84085 h 252039"/>
              <a:gd name="connsiteX365" fmla="*/ 1860461 w 1945275"/>
              <a:gd name="connsiteY365" fmla="*/ 175042 h 252039"/>
              <a:gd name="connsiteX366" fmla="*/ 1885583 w 1945275"/>
              <a:gd name="connsiteY366" fmla="*/ 175042 h 252039"/>
              <a:gd name="connsiteX367" fmla="*/ 1885583 w 1945275"/>
              <a:gd name="connsiteY367" fmla="*/ 122673 h 252039"/>
              <a:gd name="connsiteX368" fmla="*/ 1901175 w 1945275"/>
              <a:gd name="connsiteY368" fmla="*/ 103852 h 252039"/>
              <a:gd name="connsiteX369" fmla="*/ 1902908 w 1945275"/>
              <a:gd name="connsiteY369" fmla="*/ 103773 h 252039"/>
              <a:gd name="connsiteX370" fmla="*/ 1920233 w 1945275"/>
              <a:gd name="connsiteY370" fmla="*/ 118657 h 252039"/>
              <a:gd name="connsiteX371" fmla="*/ 1920154 w 1945275"/>
              <a:gd name="connsiteY371" fmla="*/ 121885 h 252039"/>
              <a:gd name="connsiteX372" fmla="*/ 1920154 w 1945275"/>
              <a:gd name="connsiteY372" fmla="*/ 174963 h 252039"/>
              <a:gd name="connsiteX373" fmla="*/ 1945275 w 1945275"/>
              <a:gd name="connsiteY373" fmla="*/ 174963 h 252039"/>
              <a:gd name="connsiteX374" fmla="*/ 1945275 w 1945275"/>
              <a:gd name="connsiteY374" fmla="*/ 117633 h 252039"/>
              <a:gd name="connsiteX375" fmla="*/ 1911728 w 1945275"/>
              <a:gd name="connsiteY375" fmla="*/ 81644 h 252039"/>
              <a:gd name="connsiteX376" fmla="*/ 1911728 w 1945275"/>
              <a:gd name="connsiteY376" fmla="*/ 81644 h 25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Lst>
            <a:rect l="l" t="t" r="r" b="b"/>
            <a:pathLst>
              <a:path w="1945275" h="252039">
                <a:moveTo>
                  <a:pt x="202452" y="198194"/>
                </a:moveTo>
                <a:lnTo>
                  <a:pt x="202452" y="198194"/>
                </a:lnTo>
                <a:cubicBezTo>
                  <a:pt x="161423" y="238042"/>
                  <a:pt x="96060" y="238042"/>
                  <a:pt x="55031" y="198194"/>
                </a:cubicBezTo>
                <a:cubicBezTo>
                  <a:pt x="15105" y="159528"/>
                  <a:pt x="14160" y="95819"/>
                  <a:pt x="52826" y="55972"/>
                </a:cubicBezTo>
                <a:cubicBezTo>
                  <a:pt x="53535" y="55263"/>
                  <a:pt x="54244" y="54554"/>
                  <a:pt x="55031" y="53845"/>
                </a:cubicBezTo>
                <a:cubicBezTo>
                  <a:pt x="96060" y="13998"/>
                  <a:pt x="161423" y="13998"/>
                  <a:pt x="202452" y="53845"/>
                </a:cubicBezTo>
                <a:lnTo>
                  <a:pt x="202452" y="53845"/>
                </a:lnTo>
                <a:lnTo>
                  <a:pt x="217415" y="68493"/>
                </a:lnTo>
                <a:lnTo>
                  <a:pt x="205208" y="80384"/>
                </a:lnTo>
                <a:lnTo>
                  <a:pt x="190246" y="65737"/>
                </a:lnTo>
                <a:cubicBezTo>
                  <a:pt x="155989" y="32425"/>
                  <a:pt x="101415" y="32425"/>
                  <a:pt x="67159" y="65737"/>
                </a:cubicBezTo>
                <a:cubicBezTo>
                  <a:pt x="33848" y="98024"/>
                  <a:pt x="33060" y="151180"/>
                  <a:pt x="65348" y="184492"/>
                </a:cubicBezTo>
                <a:cubicBezTo>
                  <a:pt x="65899" y="185122"/>
                  <a:pt x="66529" y="185673"/>
                  <a:pt x="67080" y="186224"/>
                </a:cubicBezTo>
                <a:cubicBezTo>
                  <a:pt x="101415" y="219535"/>
                  <a:pt x="155911" y="219535"/>
                  <a:pt x="190167" y="186224"/>
                </a:cubicBezTo>
                <a:lnTo>
                  <a:pt x="190246" y="186303"/>
                </a:lnTo>
                <a:lnTo>
                  <a:pt x="281281" y="97237"/>
                </a:lnTo>
                <a:lnTo>
                  <a:pt x="263956" y="80305"/>
                </a:lnTo>
                <a:lnTo>
                  <a:pt x="173078" y="169450"/>
                </a:lnTo>
                <a:lnTo>
                  <a:pt x="173078" y="169450"/>
                </a:lnTo>
                <a:cubicBezTo>
                  <a:pt x="167251" y="175120"/>
                  <a:pt x="160321" y="179688"/>
                  <a:pt x="152682" y="182759"/>
                </a:cubicBezTo>
                <a:cubicBezTo>
                  <a:pt x="137325" y="188980"/>
                  <a:pt x="120079" y="188980"/>
                  <a:pt x="104723" y="182759"/>
                </a:cubicBezTo>
                <a:cubicBezTo>
                  <a:pt x="97163" y="179688"/>
                  <a:pt x="90233" y="175199"/>
                  <a:pt x="84405" y="169450"/>
                </a:cubicBezTo>
                <a:cubicBezTo>
                  <a:pt x="78578" y="163780"/>
                  <a:pt x="74010" y="157008"/>
                  <a:pt x="70781" y="149527"/>
                </a:cubicBezTo>
                <a:cubicBezTo>
                  <a:pt x="64403" y="134485"/>
                  <a:pt x="64403" y="117554"/>
                  <a:pt x="70781" y="102592"/>
                </a:cubicBezTo>
                <a:cubicBezTo>
                  <a:pt x="73931" y="95110"/>
                  <a:pt x="78578" y="88338"/>
                  <a:pt x="84405" y="82668"/>
                </a:cubicBezTo>
                <a:cubicBezTo>
                  <a:pt x="90233" y="76919"/>
                  <a:pt x="97163" y="72430"/>
                  <a:pt x="104723" y="69359"/>
                </a:cubicBezTo>
                <a:cubicBezTo>
                  <a:pt x="120079" y="63138"/>
                  <a:pt x="137325" y="63138"/>
                  <a:pt x="152682" y="69359"/>
                </a:cubicBezTo>
                <a:cubicBezTo>
                  <a:pt x="160242" y="72430"/>
                  <a:pt x="167172" y="76919"/>
                  <a:pt x="172999" y="82668"/>
                </a:cubicBezTo>
                <a:lnTo>
                  <a:pt x="172999" y="82668"/>
                </a:lnTo>
                <a:lnTo>
                  <a:pt x="187962" y="97315"/>
                </a:lnTo>
                <a:lnTo>
                  <a:pt x="175992" y="109049"/>
                </a:lnTo>
                <a:lnTo>
                  <a:pt x="161029" y="94402"/>
                </a:lnTo>
                <a:cubicBezTo>
                  <a:pt x="154572" y="88102"/>
                  <a:pt x="146460" y="83849"/>
                  <a:pt x="137562" y="82117"/>
                </a:cubicBezTo>
                <a:cubicBezTo>
                  <a:pt x="128663" y="80384"/>
                  <a:pt x="119528" y="81250"/>
                  <a:pt x="111102" y="84637"/>
                </a:cubicBezTo>
                <a:cubicBezTo>
                  <a:pt x="102754" y="88023"/>
                  <a:pt x="95667" y="93772"/>
                  <a:pt x="90548" y="101174"/>
                </a:cubicBezTo>
                <a:cubicBezTo>
                  <a:pt x="80231" y="116137"/>
                  <a:pt x="80231" y="135982"/>
                  <a:pt x="90548" y="150944"/>
                </a:cubicBezTo>
                <a:cubicBezTo>
                  <a:pt x="95588" y="158347"/>
                  <a:pt x="102754" y="164095"/>
                  <a:pt x="111102" y="167403"/>
                </a:cubicBezTo>
                <a:cubicBezTo>
                  <a:pt x="119449" y="170789"/>
                  <a:pt x="128663" y="171655"/>
                  <a:pt x="137562" y="169923"/>
                </a:cubicBezTo>
                <a:cubicBezTo>
                  <a:pt x="146382" y="168190"/>
                  <a:pt x="154572" y="163938"/>
                  <a:pt x="161029" y="157638"/>
                </a:cubicBezTo>
                <a:lnTo>
                  <a:pt x="252143" y="68572"/>
                </a:lnTo>
                <a:lnTo>
                  <a:pt x="219698" y="36914"/>
                </a:lnTo>
                <a:cubicBezTo>
                  <a:pt x="168983" y="-12305"/>
                  <a:pt x="88343" y="-12305"/>
                  <a:pt x="37706" y="36914"/>
                </a:cubicBezTo>
                <a:cubicBezTo>
                  <a:pt x="-11513" y="84637"/>
                  <a:pt x="-12694" y="163229"/>
                  <a:pt x="35029" y="212448"/>
                </a:cubicBezTo>
                <a:cubicBezTo>
                  <a:pt x="35895" y="213393"/>
                  <a:pt x="36840" y="214259"/>
                  <a:pt x="37706" y="215125"/>
                </a:cubicBezTo>
                <a:cubicBezTo>
                  <a:pt x="88421" y="264344"/>
                  <a:pt x="169062" y="264344"/>
                  <a:pt x="219777" y="215125"/>
                </a:cubicBezTo>
                <a:lnTo>
                  <a:pt x="310734" y="125980"/>
                </a:lnTo>
                <a:lnTo>
                  <a:pt x="293409" y="109049"/>
                </a:lnTo>
                <a:lnTo>
                  <a:pt x="202452" y="198194"/>
                </a:lnTo>
                <a:close/>
                <a:moveTo>
                  <a:pt x="143704" y="140707"/>
                </a:moveTo>
                <a:lnTo>
                  <a:pt x="143625" y="140628"/>
                </a:lnTo>
                <a:cubicBezTo>
                  <a:pt x="140633" y="143542"/>
                  <a:pt x="136932" y="145510"/>
                  <a:pt x="132837" y="146298"/>
                </a:cubicBezTo>
                <a:cubicBezTo>
                  <a:pt x="128742" y="147085"/>
                  <a:pt x="124489" y="146692"/>
                  <a:pt x="120709" y="145117"/>
                </a:cubicBezTo>
                <a:cubicBezTo>
                  <a:pt x="116850" y="143542"/>
                  <a:pt x="113622" y="140943"/>
                  <a:pt x="111259" y="137557"/>
                </a:cubicBezTo>
                <a:cubicBezTo>
                  <a:pt x="106534" y="130627"/>
                  <a:pt x="106534" y="121570"/>
                  <a:pt x="111259" y="114640"/>
                </a:cubicBezTo>
                <a:cubicBezTo>
                  <a:pt x="113622" y="111254"/>
                  <a:pt x="116850" y="108577"/>
                  <a:pt x="120709" y="107080"/>
                </a:cubicBezTo>
                <a:cubicBezTo>
                  <a:pt x="124568" y="105505"/>
                  <a:pt x="128820" y="105112"/>
                  <a:pt x="132837" y="105899"/>
                </a:cubicBezTo>
                <a:cubicBezTo>
                  <a:pt x="136932" y="106687"/>
                  <a:pt x="140633" y="108655"/>
                  <a:pt x="143625" y="111569"/>
                </a:cubicBezTo>
                <a:lnTo>
                  <a:pt x="143704" y="111490"/>
                </a:lnTo>
                <a:lnTo>
                  <a:pt x="158667" y="126138"/>
                </a:lnTo>
                <a:lnTo>
                  <a:pt x="143704" y="140707"/>
                </a:lnTo>
                <a:close/>
                <a:moveTo>
                  <a:pt x="405234" y="81250"/>
                </a:moveTo>
                <a:cubicBezTo>
                  <a:pt x="379719" y="81487"/>
                  <a:pt x="359244" y="102277"/>
                  <a:pt x="359480" y="127713"/>
                </a:cubicBezTo>
                <a:cubicBezTo>
                  <a:pt x="359480" y="128185"/>
                  <a:pt x="359480" y="128658"/>
                  <a:pt x="359480" y="129130"/>
                </a:cubicBezTo>
                <a:cubicBezTo>
                  <a:pt x="358299" y="154803"/>
                  <a:pt x="378223" y="176617"/>
                  <a:pt x="403974" y="177719"/>
                </a:cubicBezTo>
                <a:cubicBezTo>
                  <a:pt x="405155" y="177798"/>
                  <a:pt x="406337" y="177798"/>
                  <a:pt x="407518" y="177719"/>
                </a:cubicBezTo>
                <a:cubicBezTo>
                  <a:pt x="426575" y="178900"/>
                  <a:pt x="443979" y="167009"/>
                  <a:pt x="449807" y="148897"/>
                </a:cubicBezTo>
                <a:lnTo>
                  <a:pt x="428859" y="142754"/>
                </a:lnTo>
                <a:cubicBezTo>
                  <a:pt x="425867" y="151732"/>
                  <a:pt x="417125" y="157480"/>
                  <a:pt x="407675" y="156614"/>
                </a:cubicBezTo>
                <a:cubicBezTo>
                  <a:pt x="395548" y="157165"/>
                  <a:pt x="385153" y="148030"/>
                  <a:pt x="384286" y="135903"/>
                </a:cubicBezTo>
                <a:lnTo>
                  <a:pt x="450752" y="135903"/>
                </a:lnTo>
                <a:cubicBezTo>
                  <a:pt x="450752" y="135509"/>
                  <a:pt x="451145" y="131808"/>
                  <a:pt x="451145" y="128343"/>
                </a:cubicBezTo>
                <a:cubicBezTo>
                  <a:pt x="451145" y="99205"/>
                  <a:pt x="433899" y="81250"/>
                  <a:pt x="405234" y="81250"/>
                </a:cubicBezTo>
                <a:lnTo>
                  <a:pt x="405234" y="81250"/>
                </a:lnTo>
                <a:close/>
                <a:moveTo>
                  <a:pt x="384838" y="119129"/>
                </a:moveTo>
                <a:cubicBezTo>
                  <a:pt x="385861" y="108577"/>
                  <a:pt x="394997" y="100702"/>
                  <a:pt x="405549" y="101174"/>
                </a:cubicBezTo>
                <a:cubicBezTo>
                  <a:pt x="415708" y="99914"/>
                  <a:pt x="424922" y="107159"/>
                  <a:pt x="426182" y="117318"/>
                </a:cubicBezTo>
                <a:cubicBezTo>
                  <a:pt x="426260" y="117948"/>
                  <a:pt x="426260" y="118499"/>
                  <a:pt x="426339" y="119129"/>
                </a:cubicBezTo>
                <a:lnTo>
                  <a:pt x="384838" y="119129"/>
                </a:lnTo>
                <a:lnTo>
                  <a:pt x="384838" y="119129"/>
                </a:lnTo>
                <a:close/>
                <a:moveTo>
                  <a:pt x="546985" y="96607"/>
                </a:moveTo>
                <a:lnTo>
                  <a:pt x="488631" y="96607"/>
                </a:lnTo>
                <a:lnTo>
                  <a:pt x="488631" y="43844"/>
                </a:lnTo>
                <a:lnTo>
                  <a:pt x="462564" y="43844"/>
                </a:lnTo>
                <a:lnTo>
                  <a:pt x="462564" y="174963"/>
                </a:lnTo>
                <a:lnTo>
                  <a:pt x="488631" y="174963"/>
                </a:lnTo>
                <a:lnTo>
                  <a:pt x="488631" y="120625"/>
                </a:lnTo>
                <a:lnTo>
                  <a:pt x="546985" y="120625"/>
                </a:lnTo>
                <a:lnTo>
                  <a:pt x="546985" y="174963"/>
                </a:lnTo>
                <a:lnTo>
                  <a:pt x="573287" y="174963"/>
                </a:lnTo>
                <a:lnTo>
                  <a:pt x="573287" y="43844"/>
                </a:lnTo>
                <a:lnTo>
                  <a:pt x="546985" y="43844"/>
                </a:lnTo>
                <a:lnTo>
                  <a:pt x="546985" y="96607"/>
                </a:lnTo>
                <a:lnTo>
                  <a:pt x="546985" y="96607"/>
                </a:lnTo>
                <a:close/>
                <a:moveTo>
                  <a:pt x="647076" y="71800"/>
                </a:moveTo>
                <a:cubicBezTo>
                  <a:pt x="654243" y="72037"/>
                  <a:pt x="660228" y="66524"/>
                  <a:pt x="660464" y="59358"/>
                </a:cubicBezTo>
                <a:cubicBezTo>
                  <a:pt x="660621" y="55657"/>
                  <a:pt x="659204" y="52113"/>
                  <a:pt x="656526" y="49593"/>
                </a:cubicBezTo>
                <a:cubicBezTo>
                  <a:pt x="654006" y="47152"/>
                  <a:pt x="650620" y="45734"/>
                  <a:pt x="647076" y="45734"/>
                </a:cubicBezTo>
                <a:cubicBezTo>
                  <a:pt x="639910" y="45655"/>
                  <a:pt x="633925" y="51404"/>
                  <a:pt x="633846" y="58570"/>
                </a:cubicBezTo>
                <a:cubicBezTo>
                  <a:pt x="633846" y="58649"/>
                  <a:pt x="633846" y="58728"/>
                  <a:pt x="633846" y="58885"/>
                </a:cubicBezTo>
                <a:cubicBezTo>
                  <a:pt x="633846" y="65973"/>
                  <a:pt x="639516" y="71800"/>
                  <a:pt x="646683" y="71800"/>
                </a:cubicBezTo>
                <a:cubicBezTo>
                  <a:pt x="646761" y="71800"/>
                  <a:pt x="646919" y="71800"/>
                  <a:pt x="647076" y="71800"/>
                </a:cubicBezTo>
                <a:lnTo>
                  <a:pt x="647076" y="71800"/>
                </a:lnTo>
                <a:close/>
                <a:moveTo>
                  <a:pt x="607386" y="71800"/>
                </a:moveTo>
                <a:cubicBezTo>
                  <a:pt x="614552" y="72037"/>
                  <a:pt x="620537" y="66524"/>
                  <a:pt x="620774" y="59358"/>
                </a:cubicBezTo>
                <a:cubicBezTo>
                  <a:pt x="620931" y="55657"/>
                  <a:pt x="619514" y="52113"/>
                  <a:pt x="616836" y="49593"/>
                </a:cubicBezTo>
                <a:cubicBezTo>
                  <a:pt x="614316" y="47152"/>
                  <a:pt x="610930" y="45734"/>
                  <a:pt x="607386" y="45734"/>
                </a:cubicBezTo>
                <a:cubicBezTo>
                  <a:pt x="600141" y="45734"/>
                  <a:pt x="594235" y="51562"/>
                  <a:pt x="594156" y="58807"/>
                </a:cubicBezTo>
                <a:cubicBezTo>
                  <a:pt x="594156" y="58807"/>
                  <a:pt x="594156" y="58807"/>
                  <a:pt x="594156" y="58807"/>
                </a:cubicBezTo>
                <a:cubicBezTo>
                  <a:pt x="594156" y="60539"/>
                  <a:pt x="594471" y="62193"/>
                  <a:pt x="595101" y="63768"/>
                </a:cubicBezTo>
                <a:cubicBezTo>
                  <a:pt x="595731" y="65343"/>
                  <a:pt x="596755" y="66760"/>
                  <a:pt x="597936" y="67942"/>
                </a:cubicBezTo>
                <a:cubicBezTo>
                  <a:pt x="599275" y="69280"/>
                  <a:pt x="600692" y="70225"/>
                  <a:pt x="602346" y="70855"/>
                </a:cubicBezTo>
                <a:cubicBezTo>
                  <a:pt x="603921" y="71485"/>
                  <a:pt x="605654" y="71800"/>
                  <a:pt x="607386" y="71800"/>
                </a:cubicBezTo>
                <a:close/>
                <a:moveTo>
                  <a:pt x="666921" y="115822"/>
                </a:moveTo>
                <a:cubicBezTo>
                  <a:pt x="666921" y="97552"/>
                  <a:pt x="655975" y="81250"/>
                  <a:pt x="626522" y="81250"/>
                </a:cubicBezTo>
                <a:cubicBezTo>
                  <a:pt x="601559" y="81250"/>
                  <a:pt x="588171" y="97000"/>
                  <a:pt x="586675" y="111175"/>
                </a:cubicBezTo>
                <a:lnTo>
                  <a:pt x="608961" y="115822"/>
                </a:lnTo>
                <a:cubicBezTo>
                  <a:pt x="609827" y="106844"/>
                  <a:pt x="617702" y="100229"/>
                  <a:pt x="626680" y="101017"/>
                </a:cubicBezTo>
                <a:cubicBezTo>
                  <a:pt x="637233" y="101017"/>
                  <a:pt x="642351" y="106372"/>
                  <a:pt x="642351" y="112829"/>
                </a:cubicBezTo>
                <a:cubicBezTo>
                  <a:pt x="642351" y="115979"/>
                  <a:pt x="640619" y="118578"/>
                  <a:pt x="635343" y="119287"/>
                </a:cubicBezTo>
                <a:lnTo>
                  <a:pt x="612505" y="122594"/>
                </a:lnTo>
                <a:cubicBezTo>
                  <a:pt x="596991" y="124799"/>
                  <a:pt x="584706" y="133855"/>
                  <a:pt x="584706" y="150157"/>
                </a:cubicBezTo>
                <a:cubicBezTo>
                  <a:pt x="584706" y="164410"/>
                  <a:pt x="596834" y="177562"/>
                  <a:pt x="616679" y="177562"/>
                </a:cubicBezTo>
                <a:cubicBezTo>
                  <a:pt x="627546" y="178113"/>
                  <a:pt x="637941" y="172994"/>
                  <a:pt x="644084" y="164095"/>
                </a:cubicBezTo>
                <a:cubicBezTo>
                  <a:pt x="644084" y="167718"/>
                  <a:pt x="644399" y="171419"/>
                  <a:pt x="645029" y="175042"/>
                </a:cubicBezTo>
                <a:lnTo>
                  <a:pt x="668103" y="175042"/>
                </a:lnTo>
                <a:cubicBezTo>
                  <a:pt x="667394" y="170238"/>
                  <a:pt x="667000" y="165434"/>
                  <a:pt x="667000" y="160630"/>
                </a:cubicBezTo>
                <a:lnTo>
                  <a:pt x="666921" y="115822"/>
                </a:lnTo>
                <a:close/>
                <a:moveTo>
                  <a:pt x="642351" y="138187"/>
                </a:moveTo>
                <a:cubicBezTo>
                  <a:pt x="643690" y="148424"/>
                  <a:pt x="636524" y="157795"/>
                  <a:pt x="626286" y="159213"/>
                </a:cubicBezTo>
                <a:cubicBezTo>
                  <a:pt x="624869" y="159370"/>
                  <a:pt x="623372" y="159449"/>
                  <a:pt x="621876" y="159292"/>
                </a:cubicBezTo>
                <a:cubicBezTo>
                  <a:pt x="615970" y="160000"/>
                  <a:pt x="610536" y="155748"/>
                  <a:pt x="609827" y="149842"/>
                </a:cubicBezTo>
                <a:cubicBezTo>
                  <a:pt x="609749" y="149448"/>
                  <a:pt x="609749" y="149133"/>
                  <a:pt x="609749" y="148739"/>
                </a:cubicBezTo>
                <a:cubicBezTo>
                  <a:pt x="609749" y="141730"/>
                  <a:pt x="614867" y="138187"/>
                  <a:pt x="621246" y="137242"/>
                </a:cubicBezTo>
                <a:lnTo>
                  <a:pt x="642194" y="134092"/>
                </a:lnTo>
                <a:lnTo>
                  <a:pt x="642351" y="138187"/>
                </a:lnTo>
                <a:close/>
                <a:moveTo>
                  <a:pt x="681411" y="41088"/>
                </a:moveTo>
                <a:lnTo>
                  <a:pt x="706533" y="41088"/>
                </a:lnTo>
                <a:lnTo>
                  <a:pt x="706533" y="174963"/>
                </a:lnTo>
                <a:lnTo>
                  <a:pt x="681411" y="174963"/>
                </a:lnTo>
                <a:lnTo>
                  <a:pt x="681411" y="41088"/>
                </a:lnTo>
                <a:close/>
                <a:moveTo>
                  <a:pt x="763233" y="119838"/>
                </a:moveTo>
                <a:lnTo>
                  <a:pt x="750003" y="117082"/>
                </a:lnTo>
                <a:cubicBezTo>
                  <a:pt x="744884" y="116137"/>
                  <a:pt x="741498" y="113380"/>
                  <a:pt x="741498" y="108970"/>
                </a:cubicBezTo>
                <a:cubicBezTo>
                  <a:pt x="741498" y="103773"/>
                  <a:pt x="746774" y="99914"/>
                  <a:pt x="753389" y="99914"/>
                </a:cubicBezTo>
                <a:cubicBezTo>
                  <a:pt x="760949" y="99205"/>
                  <a:pt x="767722" y="104560"/>
                  <a:pt x="768667" y="112120"/>
                </a:cubicBezTo>
                <a:lnTo>
                  <a:pt x="789614" y="107474"/>
                </a:lnTo>
                <a:cubicBezTo>
                  <a:pt x="788512" y="97709"/>
                  <a:pt x="779613" y="81250"/>
                  <a:pt x="753153" y="81250"/>
                </a:cubicBezTo>
                <a:cubicBezTo>
                  <a:pt x="733150" y="81250"/>
                  <a:pt x="718424" y="94717"/>
                  <a:pt x="718424" y="111018"/>
                </a:cubicBezTo>
                <a:cubicBezTo>
                  <a:pt x="718424" y="123775"/>
                  <a:pt x="726535" y="134328"/>
                  <a:pt x="744490" y="138187"/>
                </a:cubicBezTo>
                <a:lnTo>
                  <a:pt x="756775" y="140943"/>
                </a:lnTo>
                <a:cubicBezTo>
                  <a:pt x="763942" y="142439"/>
                  <a:pt x="766777" y="145747"/>
                  <a:pt x="766777" y="149842"/>
                </a:cubicBezTo>
                <a:cubicBezTo>
                  <a:pt x="766777" y="154645"/>
                  <a:pt x="762839" y="158898"/>
                  <a:pt x="754492" y="158898"/>
                </a:cubicBezTo>
                <a:cubicBezTo>
                  <a:pt x="746065" y="159843"/>
                  <a:pt x="738505" y="153779"/>
                  <a:pt x="737482" y="145353"/>
                </a:cubicBezTo>
                <a:cubicBezTo>
                  <a:pt x="737482" y="145274"/>
                  <a:pt x="737482" y="145117"/>
                  <a:pt x="737482" y="145038"/>
                </a:cubicBezTo>
                <a:lnTo>
                  <a:pt x="715983" y="149605"/>
                </a:lnTo>
                <a:cubicBezTo>
                  <a:pt x="717085" y="160000"/>
                  <a:pt x="726772" y="177719"/>
                  <a:pt x="754728" y="177719"/>
                </a:cubicBezTo>
                <a:cubicBezTo>
                  <a:pt x="779062" y="177719"/>
                  <a:pt x="790796" y="162599"/>
                  <a:pt x="790796" y="147794"/>
                </a:cubicBezTo>
                <a:cubicBezTo>
                  <a:pt x="790796" y="134485"/>
                  <a:pt x="781582" y="123618"/>
                  <a:pt x="763233" y="119838"/>
                </a:cubicBezTo>
                <a:lnTo>
                  <a:pt x="763233" y="119838"/>
                </a:lnTo>
                <a:close/>
                <a:moveTo>
                  <a:pt x="845133" y="81172"/>
                </a:moveTo>
                <a:cubicBezTo>
                  <a:pt x="819146" y="80227"/>
                  <a:pt x="797332" y="100623"/>
                  <a:pt x="796387" y="126610"/>
                </a:cubicBezTo>
                <a:cubicBezTo>
                  <a:pt x="796387" y="127555"/>
                  <a:pt x="796387" y="128500"/>
                  <a:pt x="796387" y="129445"/>
                </a:cubicBezTo>
                <a:cubicBezTo>
                  <a:pt x="796387" y="156378"/>
                  <a:pt x="818201" y="178192"/>
                  <a:pt x="845133" y="178192"/>
                </a:cubicBezTo>
                <a:cubicBezTo>
                  <a:pt x="872066" y="178192"/>
                  <a:pt x="893801" y="156378"/>
                  <a:pt x="893880" y="129445"/>
                </a:cubicBezTo>
                <a:cubicBezTo>
                  <a:pt x="894510" y="103458"/>
                  <a:pt x="874035" y="81802"/>
                  <a:pt x="847968" y="81172"/>
                </a:cubicBezTo>
                <a:cubicBezTo>
                  <a:pt x="847023" y="81172"/>
                  <a:pt x="846078" y="81172"/>
                  <a:pt x="845133" y="81172"/>
                </a:cubicBezTo>
                <a:lnTo>
                  <a:pt x="845133" y="81172"/>
                </a:lnTo>
                <a:close/>
                <a:moveTo>
                  <a:pt x="845133" y="155354"/>
                </a:moveTo>
                <a:cubicBezTo>
                  <a:pt x="832061" y="155354"/>
                  <a:pt x="821430" y="144802"/>
                  <a:pt x="821430" y="131729"/>
                </a:cubicBezTo>
                <a:cubicBezTo>
                  <a:pt x="821430" y="130942"/>
                  <a:pt x="821430" y="130233"/>
                  <a:pt x="821508" y="129445"/>
                </a:cubicBezTo>
                <a:cubicBezTo>
                  <a:pt x="820406" y="116373"/>
                  <a:pt x="830092" y="104875"/>
                  <a:pt x="843086" y="103773"/>
                </a:cubicBezTo>
                <a:cubicBezTo>
                  <a:pt x="856158" y="102670"/>
                  <a:pt x="867656" y="112357"/>
                  <a:pt x="868758" y="125350"/>
                </a:cubicBezTo>
                <a:cubicBezTo>
                  <a:pt x="868837" y="126689"/>
                  <a:pt x="868837" y="128028"/>
                  <a:pt x="868758" y="129367"/>
                </a:cubicBezTo>
                <a:cubicBezTo>
                  <a:pt x="870019" y="142282"/>
                  <a:pt x="860568" y="153858"/>
                  <a:pt x="847653" y="155118"/>
                </a:cubicBezTo>
                <a:cubicBezTo>
                  <a:pt x="846787" y="155354"/>
                  <a:pt x="846000" y="155354"/>
                  <a:pt x="845133" y="155354"/>
                </a:cubicBezTo>
                <a:lnTo>
                  <a:pt x="845133" y="155354"/>
                </a:lnTo>
                <a:close/>
                <a:moveTo>
                  <a:pt x="1011218" y="81408"/>
                </a:moveTo>
                <a:cubicBezTo>
                  <a:pt x="999327" y="80699"/>
                  <a:pt x="988065" y="86527"/>
                  <a:pt x="981765" y="96607"/>
                </a:cubicBezTo>
                <a:cubicBezTo>
                  <a:pt x="976410" y="86527"/>
                  <a:pt x="965543" y="80620"/>
                  <a:pt x="954203" y="81408"/>
                </a:cubicBezTo>
                <a:cubicBezTo>
                  <a:pt x="943414" y="81093"/>
                  <a:pt x="933176" y="86290"/>
                  <a:pt x="926955" y="95110"/>
                </a:cubicBezTo>
                <a:lnTo>
                  <a:pt x="926955" y="84007"/>
                </a:lnTo>
                <a:lnTo>
                  <a:pt x="902936" y="84007"/>
                </a:lnTo>
                <a:lnTo>
                  <a:pt x="902936" y="174963"/>
                </a:lnTo>
                <a:lnTo>
                  <a:pt x="928057" y="174963"/>
                </a:lnTo>
                <a:lnTo>
                  <a:pt x="928057" y="121728"/>
                </a:lnTo>
                <a:cubicBezTo>
                  <a:pt x="927427" y="112435"/>
                  <a:pt x="934436" y="104482"/>
                  <a:pt x="943650" y="103852"/>
                </a:cubicBezTo>
                <a:cubicBezTo>
                  <a:pt x="944201" y="103773"/>
                  <a:pt x="944831" y="103773"/>
                  <a:pt x="945383" y="103852"/>
                </a:cubicBezTo>
                <a:cubicBezTo>
                  <a:pt x="953888" y="103222"/>
                  <a:pt x="961211" y="109600"/>
                  <a:pt x="961920" y="118027"/>
                </a:cubicBezTo>
                <a:cubicBezTo>
                  <a:pt x="961999" y="119050"/>
                  <a:pt x="961999" y="119995"/>
                  <a:pt x="961841" y="121019"/>
                </a:cubicBezTo>
                <a:lnTo>
                  <a:pt x="961841" y="175042"/>
                </a:lnTo>
                <a:lnTo>
                  <a:pt x="986805" y="175042"/>
                </a:lnTo>
                <a:lnTo>
                  <a:pt x="986805" y="121807"/>
                </a:lnTo>
                <a:cubicBezTo>
                  <a:pt x="986175" y="112514"/>
                  <a:pt x="993263" y="104482"/>
                  <a:pt x="1002555" y="103930"/>
                </a:cubicBezTo>
                <a:cubicBezTo>
                  <a:pt x="1003028" y="103930"/>
                  <a:pt x="1003500" y="103852"/>
                  <a:pt x="1003973" y="103930"/>
                </a:cubicBezTo>
                <a:cubicBezTo>
                  <a:pt x="1012399" y="103222"/>
                  <a:pt x="1019802" y="109522"/>
                  <a:pt x="1020510" y="117948"/>
                </a:cubicBezTo>
                <a:cubicBezTo>
                  <a:pt x="1020589" y="119050"/>
                  <a:pt x="1020589" y="120074"/>
                  <a:pt x="1020432" y="121177"/>
                </a:cubicBezTo>
                <a:lnTo>
                  <a:pt x="1020432" y="175199"/>
                </a:lnTo>
                <a:lnTo>
                  <a:pt x="1044844" y="175199"/>
                </a:lnTo>
                <a:lnTo>
                  <a:pt x="1044844" y="116215"/>
                </a:lnTo>
                <a:cubicBezTo>
                  <a:pt x="1046419" y="98733"/>
                  <a:pt x="1033504" y="83298"/>
                  <a:pt x="1016022" y="81723"/>
                </a:cubicBezTo>
                <a:cubicBezTo>
                  <a:pt x="1014447" y="81329"/>
                  <a:pt x="1012793" y="81329"/>
                  <a:pt x="1011218" y="81408"/>
                </a:cubicBezTo>
                <a:lnTo>
                  <a:pt x="1011218" y="81408"/>
                </a:lnTo>
                <a:close/>
                <a:moveTo>
                  <a:pt x="1098709" y="137242"/>
                </a:moveTo>
                <a:lnTo>
                  <a:pt x="1073982" y="84007"/>
                </a:lnTo>
                <a:lnTo>
                  <a:pt x="1045868" y="84007"/>
                </a:lnTo>
                <a:lnTo>
                  <a:pt x="1085322" y="163544"/>
                </a:lnTo>
                <a:lnTo>
                  <a:pt x="1063429" y="210873"/>
                </a:lnTo>
                <a:lnTo>
                  <a:pt x="1090047" y="210873"/>
                </a:lnTo>
                <a:lnTo>
                  <a:pt x="1148401" y="84007"/>
                </a:lnTo>
                <a:lnTo>
                  <a:pt x="1121547" y="84007"/>
                </a:lnTo>
                <a:lnTo>
                  <a:pt x="1098709" y="137242"/>
                </a:lnTo>
                <a:close/>
                <a:moveTo>
                  <a:pt x="1206755" y="81565"/>
                </a:moveTo>
                <a:cubicBezTo>
                  <a:pt x="1196045" y="81172"/>
                  <a:pt x="1185886" y="86369"/>
                  <a:pt x="1179901" y="95268"/>
                </a:cubicBezTo>
                <a:lnTo>
                  <a:pt x="1179901" y="84007"/>
                </a:lnTo>
                <a:lnTo>
                  <a:pt x="1155488" y="84007"/>
                </a:lnTo>
                <a:lnTo>
                  <a:pt x="1155488" y="174963"/>
                </a:lnTo>
                <a:lnTo>
                  <a:pt x="1180610" y="174963"/>
                </a:lnTo>
                <a:lnTo>
                  <a:pt x="1180610" y="122594"/>
                </a:lnTo>
                <a:cubicBezTo>
                  <a:pt x="1179744" y="113065"/>
                  <a:pt x="1186752" y="104718"/>
                  <a:pt x="1196202" y="103773"/>
                </a:cubicBezTo>
                <a:cubicBezTo>
                  <a:pt x="1196754" y="103694"/>
                  <a:pt x="1197384" y="103694"/>
                  <a:pt x="1198014" y="103694"/>
                </a:cubicBezTo>
                <a:cubicBezTo>
                  <a:pt x="1206912" y="103064"/>
                  <a:pt x="1214630" y="109758"/>
                  <a:pt x="1215260" y="118657"/>
                </a:cubicBezTo>
                <a:cubicBezTo>
                  <a:pt x="1215339" y="119680"/>
                  <a:pt x="1215339" y="120783"/>
                  <a:pt x="1215181" y="121807"/>
                </a:cubicBezTo>
                <a:lnTo>
                  <a:pt x="1215181" y="174884"/>
                </a:lnTo>
                <a:lnTo>
                  <a:pt x="1240303" y="174884"/>
                </a:lnTo>
                <a:lnTo>
                  <a:pt x="1240303" y="117554"/>
                </a:lnTo>
                <a:cubicBezTo>
                  <a:pt x="1240303" y="97709"/>
                  <a:pt x="1229750" y="81565"/>
                  <a:pt x="1206755" y="81565"/>
                </a:cubicBezTo>
                <a:lnTo>
                  <a:pt x="1206755" y="81565"/>
                </a:lnTo>
                <a:close/>
                <a:moveTo>
                  <a:pt x="1345040" y="41088"/>
                </a:moveTo>
                <a:lnTo>
                  <a:pt x="1320313" y="41088"/>
                </a:lnTo>
                <a:lnTo>
                  <a:pt x="1320313" y="93063"/>
                </a:lnTo>
                <a:cubicBezTo>
                  <a:pt x="1317635" y="88259"/>
                  <a:pt x="1310075" y="81802"/>
                  <a:pt x="1294010" y="81802"/>
                </a:cubicBezTo>
                <a:cubicBezTo>
                  <a:pt x="1267708" y="81802"/>
                  <a:pt x="1249438" y="102670"/>
                  <a:pt x="1249438" y="129367"/>
                </a:cubicBezTo>
                <a:cubicBezTo>
                  <a:pt x="1247941" y="154252"/>
                  <a:pt x="1266841" y="175672"/>
                  <a:pt x="1291726" y="177168"/>
                </a:cubicBezTo>
                <a:cubicBezTo>
                  <a:pt x="1292750" y="177247"/>
                  <a:pt x="1293774" y="177247"/>
                  <a:pt x="1294719" y="177247"/>
                </a:cubicBezTo>
                <a:cubicBezTo>
                  <a:pt x="1305035" y="177877"/>
                  <a:pt x="1314958" y="173073"/>
                  <a:pt x="1320785" y="164489"/>
                </a:cubicBezTo>
                <a:cubicBezTo>
                  <a:pt x="1320785" y="168033"/>
                  <a:pt x="1321100" y="171577"/>
                  <a:pt x="1321730" y="175042"/>
                </a:cubicBezTo>
                <a:lnTo>
                  <a:pt x="1345749" y="175042"/>
                </a:lnTo>
                <a:cubicBezTo>
                  <a:pt x="1345198" y="169529"/>
                  <a:pt x="1344962" y="164095"/>
                  <a:pt x="1344962" y="158583"/>
                </a:cubicBezTo>
                <a:lnTo>
                  <a:pt x="1345040" y="41088"/>
                </a:lnTo>
                <a:lnTo>
                  <a:pt x="1345040" y="41088"/>
                </a:lnTo>
                <a:close/>
                <a:moveTo>
                  <a:pt x="1297790" y="155197"/>
                </a:moveTo>
                <a:cubicBezTo>
                  <a:pt x="1284560" y="155197"/>
                  <a:pt x="1274716" y="145589"/>
                  <a:pt x="1274716" y="129288"/>
                </a:cubicBezTo>
                <a:cubicBezTo>
                  <a:pt x="1273378" y="116609"/>
                  <a:pt x="1282513" y="105269"/>
                  <a:pt x="1295192" y="103930"/>
                </a:cubicBezTo>
                <a:cubicBezTo>
                  <a:pt x="1296058" y="103852"/>
                  <a:pt x="1296924" y="103773"/>
                  <a:pt x="1297790" y="103773"/>
                </a:cubicBezTo>
                <a:cubicBezTo>
                  <a:pt x="1310390" y="103615"/>
                  <a:pt x="1320628" y="113695"/>
                  <a:pt x="1320785" y="126295"/>
                </a:cubicBezTo>
                <a:cubicBezTo>
                  <a:pt x="1320785" y="127240"/>
                  <a:pt x="1320785" y="128185"/>
                  <a:pt x="1320628" y="129130"/>
                </a:cubicBezTo>
                <a:cubicBezTo>
                  <a:pt x="1320628" y="145510"/>
                  <a:pt x="1310548" y="155118"/>
                  <a:pt x="1297790" y="155197"/>
                </a:cubicBezTo>
                <a:lnTo>
                  <a:pt x="1297790" y="155197"/>
                </a:lnTo>
                <a:close/>
                <a:moveTo>
                  <a:pt x="1361893" y="84007"/>
                </a:moveTo>
                <a:lnTo>
                  <a:pt x="1387014" y="84007"/>
                </a:lnTo>
                <a:lnTo>
                  <a:pt x="1387014" y="175042"/>
                </a:lnTo>
                <a:lnTo>
                  <a:pt x="1361893" y="175042"/>
                </a:lnTo>
                <a:lnTo>
                  <a:pt x="1361893" y="84007"/>
                </a:lnTo>
                <a:close/>
                <a:moveTo>
                  <a:pt x="1374336" y="38883"/>
                </a:moveTo>
                <a:cubicBezTo>
                  <a:pt x="1365988" y="38883"/>
                  <a:pt x="1359137" y="45655"/>
                  <a:pt x="1359137" y="54003"/>
                </a:cubicBezTo>
                <a:cubicBezTo>
                  <a:pt x="1359137" y="62350"/>
                  <a:pt x="1365909" y="69202"/>
                  <a:pt x="1374257" y="69202"/>
                </a:cubicBezTo>
                <a:cubicBezTo>
                  <a:pt x="1374257" y="69202"/>
                  <a:pt x="1374257" y="69202"/>
                  <a:pt x="1374257" y="69202"/>
                </a:cubicBezTo>
                <a:cubicBezTo>
                  <a:pt x="1376304" y="69202"/>
                  <a:pt x="1378273" y="68808"/>
                  <a:pt x="1380163" y="68099"/>
                </a:cubicBezTo>
                <a:cubicBezTo>
                  <a:pt x="1382053" y="67390"/>
                  <a:pt x="1383707" y="66288"/>
                  <a:pt x="1385203" y="64870"/>
                </a:cubicBezTo>
                <a:cubicBezTo>
                  <a:pt x="1386621" y="63453"/>
                  <a:pt x="1387802" y="61799"/>
                  <a:pt x="1388589" y="59988"/>
                </a:cubicBezTo>
                <a:cubicBezTo>
                  <a:pt x="1389377" y="58177"/>
                  <a:pt x="1389771" y="56208"/>
                  <a:pt x="1389771" y="54239"/>
                </a:cubicBezTo>
                <a:cubicBezTo>
                  <a:pt x="1389771" y="45813"/>
                  <a:pt x="1382919" y="38962"/>
                  <a:pt x="1374493" y="38962"/>
                </a:cubicBezTo>
                <a:cubicBezTo>
                  <a:pt x="1374414" y="38883"/>
                  <a:pt x="1374414" y="38883"/>
                  <a:pt x="1374336" y="38883"/>
                </a:cubicBezTo>
                <a:lnTo>
                  <a:pt x="1374336" y="38883"/>
                </a:lnTo>
                <a:close/>
                <a:moveTo>
                  <a:pt x="1467891" y="94717"/>
                </a:moveTo>
                <a:cubicBezTo>
                  <a:pt x="1462063" y="85975"/>
                  <a:pt x="1451905" y="81250"/>
                  <a:pt x="1441431" y="82353"/>
                </a:cubicBezTo>
                <a:cubicBezTo>
                  <a:pt x="1417648" y="82274"/>
                  <a:pt x="1398276" y="101489"/>
                  <a:pt x="1398118" y="125272"/>
                </a:cubicBezTo>
                <a:cubicBezTo>
                  <a:pt x="1398118" y="125744"/>
                  <a:pt x="1398118" y="126295"/>
                  <a:pt x="1398118" y="126768"/>
                </a:cubicBezTo>
                <a:cubicBezTo>
                  <a:pt x="1397173" y="150235"/>
                  <a:pt x="1415443" y="170002"/>
                  <a:pt x="1438911" y="170947"/>
                </a:cubicBezTo>
                <a:cubicBezTo>
                  <a:pt x="1439698" y="170947"/>
                  <a:pt x="1440565" y="171025"/>
                  <a:pt x="1441352" y="170947"/>
                </a:cubicBezTo>
                <a:cubicBezTo>
                  <a:pt x="1451432" y="171655"/>
                  <a:pt x="1461118" y="167324"/>
                  <a:pt x="1467261" y="159292"/>
                </a:cubicBezTo>
                <a:lnTo>
                  <a:pt x="1467261" y="165907"/>
                </a:lnTo>
                <a:cubicBezTo>
                  <a:pt x="1467261" y="183468"/>
                  <a:pt x="1458362" y="191264"/>
                  <a:pt x="1442533" y="191264"/>
                </a:cubicBezTo>
                <a:cubicBezTo>
                  <a:pt x="1431981" y="191894"/>
                  <a:pt x="1422609" y="184492"/>
                  <a:pt x="1420798" y="174097"/>
                </a:cubicBezTo>
                <a:lnTo>
                  <a:pt x="1398118" y="180003"/>
                </a:lnTo>
                <a:cubicBezTo>
                  <a:pt x="1400796" y="197407"/>
                  <a:pt x="1417806" y="212920"/>
                  <a:pt x="1443242" y="212920"/>
                </a:cubicBezTo>
                <a:cubicBezTo>
                  <a:pt x="1478207" y="212920"/>
                  <a:pt x="1491989" y="190162"/>
                  <a:pt x="1491989" y="165198"/>
                </a:cubicBezTo>
                <a:lnTo>
                  <a:pt x="1491989" y="84007"/>
                </a:lnTo>
                <a:lnTo>
                  <a:pt x="1467812" y="84007"/>
                </a:lnTo>
                <a:lnTo>
                  <a:pt x="1467812" y="94717"/>
                </a:lnTo>
                <a:close/>
                <a:moveTo>
                  <a:pt x="1445841" y="149842"/>
                </a:moveTo>
                <a:cubicBezTo>
                  <a:pt x="1434028" y="150314"/>
                  <a:pt x="1424027" y="141179"/>
                  <a:pt x="1423476" y="129288"/>
                </a:cubicBezTo>
                <a:cubicBezTo>
                  <a:pt x="1423476" y="128422"/>
                  <a:pt x="1423476" y="127555"/>
                  <a:pt x="1423555" y="126689"/>
                </a:cubicBezTo>
                <a:cubicBezTo>
                  <a:pt x="1423003" y="114483"/>
                  <a:pt x="1432532" y="104167"/>
                  <a:pt x="1444738" y="103694"/>
                </a:cubicBezTo>
                <a:cubicBezTo>
                  <a:pt x="1456945" y="103222"/>
                  <a:pt x="1467261" y="112672"/>
                  <a:pt x="1467734" y="124878"/>
                </a:cubicBezTo>
                <a:cubicBezTo>
                  <a:pt x="1467734" y="125508"/>
                  <a:pt x="1467734" y="126138"/>
                  <a:pt x="1467734" y="126768"/>
                </a:cubicBezTo>
                <a:cubicBezTo>
                  <a:pt x="1468678" y="138502"/>
                  <a:pt x="1459937" y="148818"/>
                  <a:pt x="1448203" y="149842"/>
                </a:cubicBezTo>
                <a:cubicBezTo>
                  <a:pt x="1447416" y="149842"/>
                  <a:pt x="1446550" y="149842"/>
                  <a:pt x="1445841" y="149842"/>
                </a:cubicBezTo>
                <a:lnTo>
                  <a:pt x="1445841" y="149842"/>
                </a:lnTo>
                <a:close/>
                <a:moveTo>
                  <a:pt x="1557115" y="81565"/>
                </a:moveTo>
                <a:cubicBezTo>
                  <a:pt x="1547744" y="81250"/>
                  <a:pt x="1538609" y="84873"/>
                  <a:pt x="1531994" y="91567"/>
                </a:cubicBezTo>
                <a:lnTo>
                  <a:pt x="1531994" y="41088"/>
                </a:lnTo>
                <a:lnTo>
                  <a:pt x="1506872" y="41088"/>
                </a:lnTo>
                <a:lnTo>
                  <a:pt x="1506872" y="174963"/>
                </a:lnTo>
                <a:lnTo>
                  <a:pt x="1531994" y="174963"/>
                </a:lnTo>
                <a:lnTo>
                  <a:pt x="1531994" y="121570"/>
                </a:lnTo>
                <a:cubicBezTo>
                  <a:pt x="1531679" y="112042"/>
                  <a:pt x="1539160" y="104167"/>
                  <a:pt x="1548610" y="103852"/>
                </a:cubicBezTo>
                <a:cubicBezTo>
                  <a:pt x="1548846" y="103852"/>
                  <a:pt x="1549083" y="103852"/>
                  <a:pt x="1549319" y="103852"/>
                </a:cubicBezTo>
                <a:cubicBezTo>
                  <a:pt x="1558218" y="103222"/>
                  <a:pt x="1565935" y="109837"/>
                  <a:pt x="1566644" y="118735"/>
                </a:cubicBezTo>
                <a:cubicBezTo>
                  <a:pt x="1566723" y="119838"/>
                  <a:pt x="1566723" y="120862"/>
                  <a:pt x="1566565" y="121964"/>
                </a:cubicBezTo>
                <a:lnTo>
                  <a:pt x="1566565" y="175042"/>
                </a:lnTo>
                <a:lnTo>
                  <a:pt x="1591686" y="175042"/>
                </a:lnTo>
                <a:lnTo>
                  <a:pt x="1591686" y="117712"/>
                </a:lnTo>
                <a:cubicBezTo>
                  <a:pt x="1591686" y="97709"/>
                  <a:pt x="1580740" y="81565"/>
                  <a:pt x="1557115" y="81565"/>
                </a:cubicBezTo>
                <a:lnTo>
                  <a:pt x="1557115" y="81565"/>
                </a:lnTo>
                <a:close/>
                <a:moveTo>
                  <a:pt x="1646418" y="81250"/>
                </a:moveTo>
                <a:cubicBezTo>
                  <a:pt x="1620982" y="81487"/>
                  <a:pt x="1600507" y="102277"/>
                  <a:pt x="1600664" y="127713"/>
                </a:cubicBezTo>
                <a:cubicBezTo>
                  <a:pt x="1600664" y="128185"/>
                  <a:pt x="1600664" y="128658"/>
                  <a:pt x="1600664" y="129130"/>
                </a:cubicBezTo>
                <a:cubicBezTo>
                  <a:pt x="1599483" y="154803"/>
                  <a:pt x="1619407" y="176617"/>
                  <a:pt x="1645079" y="177719"/>
                </a:cubicBezTo>
                <a:cubicBezTo>
                  <a:pt x="1646260" y="177798"/>
                  <a:pt x="1647442" y="177798"/>
                  <a:pt x="1648623" y="177719"/>
                </a:cubicBezTo>
                <a:cubicBezTo>
                  <a:pt x="1667681" y="178900"/>
                  <a:pt x="1685084" y="167009"/>
                  <a:pt x="1690912" y="148897"/>
                </a:cubicBezTo>
                <a:lnTo>
                  <a:pt x="1669964" y="142754"/>
                </a:lnTo>
                <a:cubicBezTo>
                  <a:pt x="1666972" y="151732"/>
                  <a:pt x="1658231" y="157402"/>
                  <a:pt x="1648780" y="156614"/>
                </a:cubicBezTo>
                <a:cubicBezTo>
                  <a:pt x="1636653" y="157165"/>
                  <a:pt x="1626258" y="148030"/>
                  <a:pt x="1625392" y="135903"/>
                </a:cubicBezTo>
                <a:lnTo>
                  <a:pt x="1691857" y="135903"/>
                </a:lnTo>
                <a:cubicBezTo>
                  <a:pt x="1691857" y="135509"/>
                  <a:pt x="1692251" y="131808"/>
                  <a:pt x="1692251" y="128343"/>
                </a:cubicBezTo>
                <a:cubicBezTo>
                  <a:pt x="1692329" y="99205"/>
                  <a:pt x="1675162" y="81250"/>
                  <a:pt x="1646418" y="81250"/>
                </a:cubicBezTo>
                <a:lnTo>
                  <a:pt x="1646418" y="81250"/>
                </a:lnTo>
                <a:close/>
                <a:moveTo>
                  <a:pt x="1626022" y="119129"/>
                </a:moveTo>
                <a:cubicBezTo>
                  <a:pt x="1627045" y="108577"/>
                  <a:pt x="1636180" y="100702"/>
                  <a:pt x="1646812" y="101174"/>
                </a:cubicBezTo>
                <a:cubicBezTo>
                  <a:pt x="1656971" y="99914"/>
                  <a:pt x="1666184" y="107159"/>
                  <a:pt x="1667444" y="117318"/>
                </a:cubicBezTo>
                <a:cubicBezTo>
                  <a:pt x="1667523" y="117948"/>
                  <a:pt x="1667523" y="118499"/>
                  <a:pt x="1667602" y="119129"/>
                </a:cubicBezTo>
                <a:lnTo>
                  <a:pt x="1626022" y="119129"/>
                </a:lnTo>
                <a:close/>
                <a:moveTo>
                  <a:pt x="1735406" y="56838"/>
                </a:moveTo>
                <a:lnTo>
                  <a:pt x="1712726" y="56838"/>
                </a:lnTo>
                <a:lnTo>
                  <a:pt x="1712726" y="69595"/>
                </a:lnTo>
                <a:cubicBezTo>
                  <a:pt x="1713434" y="76840"/>
                  <a:pt x="1708079" y="83298"/>
                  <a:pt x="1700756" y="84007"/>
                </a:cubicBezTo>
                <a:cubicBezTo>
                  <a:pt x="1699968" y="84085"/>
                  <a:pt x="1699181" y="84085"/>
                  <a:pt x="1698314" y="84007"/>
                </a:cubicBezTo>
                <a:lnTo>
                  <a:pt x="1693589" y="84007"/>
                </a:lnTo>
                <a:lnTo>
                  <a:pt x="1693589" y="105820"/>
                </a:lnTo>
                <a:lnTo>
                  <a:pt x="1710363" y="105820"/>
                </a:lnTo>
                <a:lnTo>
                  <a:pt x="1710363" y="148188"/>
                </a:lnTo>
                <a:cubicBezTo>
                  <a:pt x="1710363" y="165749"/>
                  <a:pt x="1721703" y="176302"/>
                  <a:pt x="1739816" y="176302"/>
                </a:cubicBezTo>
                <a:cubicBezTo>
                  <a:pt x="1744620" y="176459"/>
                  <a:pt x="1749423" y="175750"/>
                  <a:pt x="1753991" y="174097"/>
                </a:cubicBezTo>
                <a:lnTo>
                  <a:pt x="1753991" y="153779"/>
                </a:lnTo>
                <a:cubicBezTo>
                  <a:pt x="1751471" y="154252"/>
                  <a:pt x="1748872" y="154567"/>
                  <a:pt x="1746273" y="154488"/>
                </a:cubicBezTo>
                <a:cubicBezTo>
                  <a:pt x="1739107" y="154488"/>
                  <a:pt x="1735327" y="151889"/>
                  <a:pt x="1735327" y="143935"/>
                </a:cubicBezTo>
                <a:lnTo>
                  <a:pt x="1735327" y="105820"/>
                </a:lnTo>
                <a:lnTo>
                  <a:pt x="1754070" y="105820"/>
                </a:lnTo>
                <a:lnTo>
                  <a:pt x="1754070" y="84007"/>
                </a:lnTo>
                <a:lnTo>
                  <a:pt x="1735406" y="84007"/>
                </a:lnTo>
                <a:lnTo>
                  <a:pt x="1735406" y="56838"/>
                </a:lnTo>
                <a:lnTo>
                  <a:pt x="1735406" y="56838"/>
                </a:lnTo>
                <a:close/>
                <a:moveTo>
                  <a:pt x="1804234" y="81250"/>
                </a:moveTo>
                <a:cubicBezTo>
                  <a:pt x="1778718" y="81408"/>
                  <a:pt x="1758243" y="102277"/>
                  <a:pt x="1758480" y="127713"/>
                </a:cubicBezTo>
                <a:cubicBezTo>
                  <a:pt x="1758480" y="128185"/>
                  <a:pt x="1758480" y="128658"/>
                  <a:pt x="1758480" y="129130"/>
                </a:cubicBezTo>
                <a:cubicBezTo>
                  <a:pt x="1757298" y="154803"/>
                  <a:pt x="1777222" y="176617"/>
                  <a:pt x="1802974" y="177719"/>
                </a:cubicBezTo>
                <a:cubicBezTo>
                  <a:pt x="1804155" y="177798"/>
                  <a:pt x="1805336" y="177798"/>
                  <a:pt x="1806517" y="177719"/>
                </a:cubicBezTo>
                <a:cubicBezTo>
                  <a:pt x="1825575" y="178900"/>
                  <a:pt x="1842979" y="167009"/>
                  <a:pt x="1848806" y="148897"/>
                </a:cubicBezTo>
                <a:lnTo>
                  <a:pt x="1827859" y="142754"/>
                </a:lnTo>
                <a:cubicBezTo>
                  <a:pt x="1824866" y="151732"/>
                  <a:pt x="1816125" y="157402"/>
                  <a:pt x="1806675" y="156614"/>
                </a:cubicBezTo>
                <a:cubicBezTo>
                  <a:pt x="1794547" y="157165"/>
                  <a:pt x="1784152" y="148030"/>
                  <a:pt x="1783207" y="135903"/>
                </a:cubicBezTo>
                <a:lnTo>
                  <a:pt x="1849673" y="135903"/>
                </a:lnTo>
                <a:cubicBezTo>
                  <a:pt x="1849673" y="135509"/>
                  <a:pt x="1850066" y="131808"/>
                  <a:pt x="1850066" y="128343"/>
                </a:cubicBezTo>
                <a:cubicBezTo>
                  <a:pt x="1850145" y="99205"/>
                  <a:pt x="1832899" y="81250"/>
                  <a:pt x="1804234" y="81250"/>
                </a:cubicBezTo>
                <a:lnTo>
                  <a:pt x="1804234" y="81250"/>
                </a:lnTo>
                <a:close/>
                <a:moveTo>
                  <a:pt x="1783837" y="119129"/>
                </a:moveTo>
                <a:cubicBezTo>
                  <a:pt x="1784861" y="108577"/>
                  <a:pt x="1793996" y="100702"/>
                  <a:pt x="1804627" y="101174"/>
                </a:cubicBezTo>
                <a:cubicBezTo>
                  <a:pt x="1814786" y="99914"/>
                  <a:pt x="1824079" y="107159"/>
                  <a:pt x="1825260" y="117318"/>
                </a:cubicBezTo>
                <a:cubicBezTo>
                  <a:pt x="1825339" y="117869"/>
                  <a:pt x="1825339" y="118499"/>
                  <a:pt x="1825417" y="119129"/>
                </a:cubicBezTo>
                <a:lnTo>
                  <a:pt x="1783837" y="119129"/>
                </a:lnTo>
                <a:close/>
                <a:moveTo>
                  <a:pt x="1911728" y="81644"/>
                </a:moveTo>
                <a:cubicBezTo>
                  <a:pt x="1901018" y="81250"/>
                  <a:pt x="1890859" y="86448"/>
                  <a:pt x="1884874" y="95347"/>
                </a:cubicBezTo>
                <a:lnTo>
                  <a:pt x="1884874" y="84085"/>
                </a:lnTo>
                <a:lnTo>
                  <a:pt x="1860461" y="84085"/>
                </a:lnTo>
                <a:lnTo>
                  <a:pt x="1860461" y="175042"/>
                </a:lnTo>
                <a:lnTo>
                  <a:pt x="1885583" y="175042"/>
                </a:lnTo>
                <a:lnTo>
                  <a:pt x="1885583" y="122673"/>
                </a:lnTo>
                <a:cubicBezTo>
                  <a:pt x="1884716" y="113144"/>
                  <a:pt x="1891725" y="104797"/>
                  <a:pt x="1901175" y="103852"/>
                </a:cubicBezTo>
                <a:cubicBezTo>
                  <a:pt x="1901727" y="103773"/>
                  <a:pt x="1902357" y="103773"/>
                  <a:pt x="1902908" y="103773"/>
                </a:cubicBezTo>
                <a:cubicBezTo>
                  <a:pt x="1911807" y="103143"/>
                  <a:pt x="1919524" y="109758"/>
                  <a:pt x="1920233" y="118657"/>
                </a:cubicBezTo>
                <a:cubicBezTo>
                  <a:pt x="1920312" y="119759"/>
                  <a:pt x="1920312" y="120783"/>
                  <a:pt x="1920154" y="121885"/>
                </a:cubicBezTo>
                <a:lnTo>
                  <a:pt x="1920154" y="174963"/>
                </a:lnTo>
                <a:lnTo>
                  <a:pt x="1945275" y="174963"/>
                </a:lnTo>
                <a:lnTo>
                  <a:pt x="1945275" y="117633"/>
                </a:lnTo>
                <a:cubicBezTo>
                  <a:pt x="1945354" y="97709"/>
                  <a:pt x="1934723" y="81565"/>
                  <a:pt x="1911728" y="81644"/>
                </a:cubicBezTo>
                <a:lnTo>
                  <a:pt x="1911728" y="81644"/>
                </a:lnTo>
                <a:close/>
              </a:path>
            </a:pathLst>
          </a:custGeom>
          <a:solidFill>
            <a:schemeClr val="tx2"/>
          </a:solidFill>
          <a:ln w="7867" cap="flat">
            <a:noFill/>
            <a:prstDash val="solid"/>
            <a:miter/>
          </a:ln>
        </p:spPr>
        <p:txBody>
          <a:bodyPr rtlCol="0" anchor="ctr"/>
          <a:lstStyle/>
          <a:p>
            <a:endParaRPr lang="sv-SE"/>
          </a:p>
        </p:txBody>
      </p:sp>
    </p:spTree>
    <p:extLst>
      <p:ext uri="{BB962C8B-B14F-4D97-AF65-F5344CB8AC3E}">
        <p14:creationId xmlns:p14="http://schemas.microsoft.com/office/powerpoint/2010/main" val="3197488667"/>
      </p:ext>
    </p:extLst>
  </p:cSld>
  <p:clrMap bg1="lt1" tx1="dk1" bg2="lt2" tx2="dk2" accent1="accent1" accent2="accent2" accent3="accent3" accent4="accent4" accent5="accent5" accent6="accent6" hlink="hlink" folHlink="folHlink"/>
  <p:sldLayoutIdLst>
    <p:sldLayoutId id="2147483755" r:id="rId1"/>
    <p:sldLayoutId id="2147483756" r:id="rId2"/>
    <p:sldLayoutId id="2147483759" r:id="rId3"/>
    <p:sldLayoutId id="2147483760" r:id="rId4"/>
    <p:sldLayoutId id="2147483773" r:id="rId5"/>
    <p:sldLayoutId id="2147483772" r:id="rId6"/>
    <p:sldLayoutId id="2147483765" r:id="rId7"/>
    <p:sldLayoutId id="2147483766" r:id="rId8"/>
    <p:sldLayoutId id="2147483767" r:id="rId9"/>
    <p:sldLayoutId id="2147483770" r:id="rId10"/>
    <p:sldLayoutId id="2147483757"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4000" b="1" i="0" strike="noStrike" kern="1200">
          <a:solidFill>
            <a:srgbClr val="6E0E50"/>
          </a:solidFill>
          <a:effectLst/>
          <a:latin typeface="Public Sans" pitchFamily="2" charset="77"/>
          <a:ea typeface="+mj-ea"/>
          <a:cs typeface="+mj-cs"/>
        </a:defRPr>
      </a:lvl1pPr>
    </p:titleStyle>
    <p:bodyStyle>
      <a:lvl1pPr marL="228600" indent="-228600" algn="l" defTabSz="914400" rtl="0" eaLnBrk="1" latinLnBrk="0" hangingPunct="1">
        <a:lnSpc>
          <a:spcPct val="120000"/>
        </a:lnSpc>
        <a:spcBef>
          <a:spcPts val="0"/>
        </a:spcBef>
        <a:spcAft>
          <a:spcPts val="300"/>
        </a:spcAft>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0"/>
        </a:spcBef>
        <a:spcAft>
          <a:spcPts val="300"/>
        </a:spcAft>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0"/>
        </a:spcBef>
        <a:spcAft>
          <a:spcPts val="300"/>
        </a:spcAft>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0"/>
        </a:spcBef>
        <a:spcAft>
          <a:spcPts val="300"/>
        </a:spcAft>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9BB9A09B-3939-00A6-44B7-97BC6DCA6C84}"/>
              </a:ext>
            </a:extLst>
          </p:cNvPr>
          <p:cNvSpPr>
            <a:spLocks noGrp="1"/>
          </p:cNvSpPr>
          <p:nvPr>
            <p:ph type="title"/>
          </p:nvPr>
        </p:nvSpPr>
        <p:spPr>
          <a:xfrm>
            <a:off x="1884000" y="2443002"/>
            <a:ext cx="8424000" cy="1107996"/>
          </a:xfrm>
        </p:spPr>
        <p:txBody>
          <a:bodyPr/>
          <a:lstStyle/>
          <a:p>
            <a:r>
              <a:rPr lang="sv-SE" dirty="0"/>
              <a:t>Fördjupningsmöte– Kliniska data</a:t>
            </a:r>
            <a:br>
              <a:rPr lang="sv-SE" dirty="0"/>
            </a:br>
            <a:r>
              <a:rPr lang="sv-SE" dirty="0"/>
              <a:t>Rådet för </a:t>
            </a:r>
            <a:r>
              <a:rPr lang="sv-SE" dirty="0" err="1"/>
              <a:t>interoperabilitet</a:t>
            </a:r>
            <a:endParaRPr lang="sv-SE" dirty="0"/>
          </a:p>
        </p:txBody>
      </p:sp>
      <p:sp>
        <p:nvSpPr>
          <p:cNvPr id="5" name="Platshållare för text 4">
            <a:extLst>
              <a:ext uri="{FF2B5EF4-FFF2-40B4-BE49-F238E27FC236}">
                <a16:creationId xmlns:a16="http://schemas.microsoft.com/office/drawing/2014/main" id="{77F9D749-A55D-38DE-FDE0-E2D1BEE10E24}"/>
              </a:ext>
            </a:extLst>
          </p:cNvPr>
          <p:cNvSpPr>
            <a:spLocks noGrp="1"/>
          </p:cNvSpPr>
          <p:nvPr>
            <p:ph type="body" sz="quarter" idx="18"/>
          </p:nvPr>
        </p:nvSpPr>
        <p:spPr/>
        <p:txBody>
          <a:bodyPr/>
          <a:lstStyle/>
          <a:p>
            <a:r>
              <a:rPr lang="sv-SE" dirty="0"/>
              <a:t>Annemieke Ålenius, Annika Ohlson</a:t>
            </a:r>
          </a:p>
        </p:txBody>
      </p:sp>
      <p:sp>
        <p:nvSpPr>
          <p:cNvPr id="3" name="Platshållare för text 2">
            <a:extLst>
              <a:ext uri="{FF2B5EF4-FFF2-40B4-BE49-F238E27FC236}">
                <a16:creationId xmlns:a16="http://schemas.microsoft.com/office/drawing/2014/main" id="{969B82A3-2AD5-463E-BA65-7522BA4894C5}"/>
              </a:ext>
            </a:extLst>
          </p:cNvPr>
          <p:cNvSpPr>
            <a:spLocks noGrp="1"/>
          </p:cNvSpPr>
          <p:nvPr>
            <p:ph type="body" sz="quarter" idx="19"/>
          </p:nvPr>
        </p:nvSpPr>
        <p:spPr/>
        <p:txBody>
          <a:bodyPr/>
          <a:lstStyle/>
          <a:p>
            <a:r>
              <a:rPr lang="sv-SE" dirty="0"/>
              <a:t>2024-11-12</a:t>
            </a:r>
          </a:p>
        </p:txBody>
      </p:sp>
    </p:spTree>
    <p:extLst>
      <p:ext uri="{BB962C8B-B14F-4D97-AF65-F5344CB8AC3E}">
        <p14:creationId xmlns:p14="http://schemas.microsoft.com/office/powerpoint/2010/main" val="3166239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B033889-F881-4C54-9B93-D28B10ECD327}"/>
              </a:ext>
            </a:extLst>
          </p:cNvPr>
          <p:cNvSpPr>
            <a:spLocks noGrp="1"/>
          </p:cNvSpPr>
          <p:nvPr>
            <p:ph type="title"/>
          </p:nvPr>
        </p:nvSpPr>
        <p:spPr/>
        <p:txBody>
          <a:bodyPr/>
          <a:lstStyle/>
          <a:p>
            <a:r>
              <a:rPr lang="sv-SE" dirty="0" err="1"/>
              <a:t>Prio</a:t>
            </a:r>
            <a:r>
              <a:rPr lang="sv-SE" dirty="0"/>
              <a:t> 3 - Läkemedel</a:t>
            </a:r>
          </a:p>
        </p:txBody>
      </p:sp>
      <p:graphicFrame>
        <p:nvGraphicFramePr>
          <p:cNvPr id="8" name="Platshållare för innehåll 3">
            <a:extLst>
              <a:ext uri="{FF2B5EF4-FFF2-40B4-BE49-F238E27FC236}">
                <a16:creationId xmlns:a16="http://schemas.microsoft.com/office/drawing/2014/main" id="{25551662-DC12-472A-AE2F-2DA0A393D807}"/>
              </a:ext>
            </a:extLst>
          </p:cNvPr>
          <p:cNvGraphicFramePr>
            <a:graphicFrameLocks noGrp="1"/>
          </p:cNvGraphicFramePr>
          <p:nvPr>
            <p:ph sz="quarter" idx="21"/>
            <p:extLst>
              <p:ext uri="{D42A27DB-BD31-4B8C-83A1-F6EECF244321}">
                <p14:modId xmlns:p14="http://schemas.microsoft.com/office/powerpoint/2010/main" val="2920142829"/>
              </p:ext>
            </p:extLst>
          </p:nvPr>
        </p:nvGraphicFramePr>
        <p:xfrm>
          <a:off x="855834" y="2470896"/>
          <a:ext cx="10211856" cy="1097280"/>
        </p:xfrm>
        <a:graphic>
          <a:graphicData uri="http://schemas.openxmlformats.org/drawingml/2006/table">
            <a:tbl>
              <a:tblPr firstRow="1" firstCol="1" bandRow="1">
                <a:tableStyleId>{5940675A-B579-460E-94D1-54222C63F5DA}</a:tableStyleId>
              </a:tblPr>
              <a:tblGrid>
                <a:gridCol w="2290029">
                  <a:extLst>
                    <a:ext uri="{9D8B030D-6E8A-4147-A177-3AD203B41FA5}">
                      <a16:colId xmlns:a16="http://schemas.microsoft.com/office/drawing/2014/main" val="552965260"/>
                    </a:ext>
                  </a:extLst>
                </a:gridCol>
                <a:gridCol w="2594537">
                  <a:extLst>
                    <a:ext uri="{9D8B030D-6E8A-4147-A177-3AD203B41FA5}">
                      <a16:colId xmlns:a16="http://schemas.microsoft.com/office/drawing/2014/main" val="1753103305"/>
                    </a:ext>
                  </a:extLst>
                </a:gridCol>
                <a:gridCol w="5327290">
                  <a:extLst>
                    <a:ext uri="{9D8B030D-6E8A-4147-A177-3AD203B41FA5}">
                      <a16:colId xmlns:a16="http://schemas.microsoft.com/office/drawing/2014/main" val="757009077"/>
                    </a:ext>
                  </a:extLst>
                </a:gridCol>
              </a:tblGrid>
              <a:tr h="229172">
                <a:tc>
                  <a:txBody>
                    <a:bodyPr/>
                    <a:lstStyle/>
                    <a:p>
                      <a:r>
                        <a:rPr lang="sv-SE" sz="1200" b="1" dirty="0">
                          <a:effectLst/>
                          <a:latin typeface="Calibri" panose="020F0502020204030204" pitchFamily="34" charset="0"/>
                          <a:ea typeface="Calibri" panose="020F0502020204030204" pitchFamily="34" charset="0"/>
                        </a:rPr>
                        <a:t>Förslag svensk benämning</a:t>
                      </a:r>
                    </a:p>
                    <a:p>
                      <a:endParaRPr lang="sv-SE" sz="1200" b="1" dirty="0">
                        <a:effectLst/>
                        <a:latin typeface="Calibri" panose="020F0502020204030204" pitchFamily="34" charset="0"/>
                        <a:ea typeface="Calibri" panose="020F0502020204030204" pitchFamily="34" charset="0"/>
                      </a:endParaRPr>
                    </a:p>
                  </a:txBody>
                  <a:tcPr marL="68580" marR="68580" marT="0" marB="0">
                    <a:solidFill>
                      <a:schemeClr val="accent2"/>
                    </a:solidFill>
                  </a:tcPr>
                </a:tc>
                <a:tc>
                  <a:txBody>
                    <a:bodyPr/>
                    <a:lstStyle/>
                    <a:p>
                      <a:r>
                        <a:rPr lang="sv-SE" sz="1200" b="1" dirty="0">
                          <a:effectLst/>
                          <a:latin typeface="Calibri" panose="020F0502020204030204" pitchFamily="34" charset="0"/>
                          <a:ea typeface="Calibri" panose="020F0502020204030204" pitchFamily="34" charset="0"/>
                        </a:rPr>
                        <a:t>Benämning i europeisk kravkatalog</a:t>
                      </a:r>
                    </a:p>
                  </a:txBody>
                  <a:tcPr marL="68580" marR="68580" marT="0" marB="0">
                    <a:solidFill>
                      <a:schemeClr val="accent2"/>
                    </a:solidFill>
                  </a:tcPr>
                </a:tc>
                <a:tc>
                  <a:txBody>
                    <a:bodyPr/>
                    <a:lstStyle/>
                    <a:p>
                      <a:r>
                        <a:rPr lang="sv-SE" sz="1200" b="1" dirty="0">
                          <a:effectLst/>
                          <a:latin typeface="Calibri" panose="020F0502020204030204" pitchFamily="34" charset="0"/>
                          <a:ea typeface="Calibri" panose="020F0502020204030204" pitchFamily="34" charset="0"/>
                        </a:rPr>
                        <a:t>Kort beskrivning</a:t>
                      </a:r>
                    </a:p>
                  </a:txBody>
                  <a:tcPr marL="68580" marR="68580" marT="0" marB="0">
                    <a:solidFill>
                      <a:schemeClr val="accent2"/>
                    </a:solidFill>
                  </a:tcPr>
                </a:tc>
                <a:extLst>
                  <a:ext uri="{0D108BD9-81ED-4DB2-BD59-A6C34878D82A}">
                    <a16:rowId xmlns:a16="http://schemas.microsoft.com/office/drawing/2014/main" val="3068241990"/>
                  </a:ext>
                </a:extLst>
              </a:tr>
              <a:tr h="229172">
                <a:tc>
                  <a:txBody>
                    <a:bodyPr/>
                    <a:lstStyle/>
                    <a:p>
                      <a:r>
                        <a:rPr lang="en-US" sz="1200" dirty="0" err="1">
                          <a:effectLst/>
                          <a:latin typeface="Calibri" panose="020F0502020204030204" pitchFamily="34" charset="0"/>
                          <a:ea typeface="Calibri" panose="020F0502020204030204" pitchFamily="34" charset="0"/>
                        </a:rPr>
                        <a:t>Läkemedel</a:t>
                      </a:r>
                      <a:r>
                        <a:rPr lang="en-US" sz="1200" dirty="0">
                          <a:effectLst/>
                          <a:latin typeface="Calibri" panose="020F0502020204030204" pitchFamily="34" charset="0"/>
                          <a:ea typeface="Calibri" panose="020F0502020204030204" pitchFamily="34" charset="0"/>
                        </a:rPr>
                        <a:t> (</a:t>
                      </a:r>
                      <a:r>
                        <a:rPr lang="en-US" sz="1200" dirty="0" err="1">
                          <a:effectLst/>
                          <a:latin typeface="Calibri" panose="020F0502020204030204" pitchFamily="34" charset="0"/>
                          <a:ea typeface="Calibri" panose="020F0502020204030204" pitchFamily="34" charset="0"/>
                        </a:rPr>
                        <a:t>huvudrubrik</a:t>
                      </a:r>
                      <a:r>
                        <a:rPr lang="en-US" sz="1200" dirty="0">
                          <a:effectLst/>
                          <a:latin typeface="Calibri" panose="020F0502020204030204" pitchFamily="34" charset="0"/>
                          <a:ea typeface="Calibri" panose="020F0502020204030204" pitchFamily="34" charset="0"/>
                        </a:rPr>
                        <a:t>)</a:t>
                      </a:r>
                      <a:endParaRPr lang="sv-SE" sz="1200" dirty="0">
                        <a:effectLst/>
                        <a:latin typeface="Calibri" panose="020F0502020204030204" pitchFamily="34" charset="0"/>
                        <a:ea typeface="Calibri" panose="020F0502020204030204" pitchFamily="34" charset="0"/>
                      </a:endParaRPr>
                    </a:p>
                    <a:p>
                      <a:pPr marL="342900" lvl="0" indent="-342900">
                        <a:buFont typeface="Calibri" panose="020F0502020204030204" pitchFamily="34" charset="0"/>
                        <a:buChar char="-"/>
                      </a:pPr>
                      <a:r>
                        <a:rPr lang="en-US" sz="1200" dirty="0" err="1">
                          <a:effectLst/>
                          <a:latin typeface="Calibri" panose="020F0502020204030204" pitchFamily="34" charset="0"/>
                          <a:ea typeface="Times New Roman" panose="02020603050405020304" pitchFamily="18" charset="0"/>
                        </a:rPr>
                        <a:t>Aktuella</a:t>
                      </a:r>
                      <a:r>
                        <a:rPr lang="en-US" sz="1200" dirty="0">
                          <a:effectLst/>
                          <a:latin typeface="Calibri" panose="020F0502020204030204" pitchFamily="34" charset="0"/>
                          <a:ea typeface="Times New Roman" panose="02020603050405020304" pitchFamily="18" charset="0"/>
                        </a:rPr>
                        <a:t> </a:t>
                      </a:r>
                      <a:r>
                        <a:rPr lang="en-US" sz="1200" dirty="0" err="1">
                          <a:effectLst/>
                          <a:latin typeface="Calibri" panose="020F0502020204030204" pitchFamily="34" charset="0"/>
                          <a:ea typeface="Times New Roman" panose="02020603050405020304" pitchFamily="18" charset="0"/>
                        </a:rPr>
                        <a:t>läkemedel</a:t>
                      </a:r>
                      <a:endParaRPr lang="sv-SE" sz="1200" dirty="0">
                        <a:effectLst/>
                        <a:latin typeface="Calibri" panose="020F0502020204030204" pitchFamily="34" charset="0"/>
                        <a:ea typeface="Calibri" panose="020F0502020204030204" pitchFamily="34" charset="0"/>
                      </a:endParaRPr>
                    </a:p>
                    <a:p>
                      <a:pPr marL="342900" lvl="0" indent="-342900">
                        <a:buFont typeface="Calibri" panose="020F0502020204030204" pitchFamily="34" charset="0"/>
                        <a:buChar char="-"/>
                      </a:pPr>
                      <a:r>
                        <a:rPr lang="en-US" sz="1200" dirty="0" err="1">
                          <a:effectLst/>
                          <a:latin typeface="Calibri" panose="020F0502020204030204" pitchFamily="34" charset="0"/>
                          <a:ea typeface="Times New Roman" panose="02020603050405020304" pitchFamily="18" charset="0"/>
                        </a:rPr>
                        <a:t>Tidigare</a:t>
                      </a:r>
                      <a:r>
                        <a:rPr lang="en-US" sz="1200" dirty="0">
                          <a:effectLst/>
                          <a:latin typeface="Calibri" panose="020F0502020204030204" pitchFamily="34" charset="0"/>
                          <a:ea typeface="Times New Roman" panose="02020603050405020304" pitchFamily="18" charset="0"/>
                        </a:rPr>
                        <a:t> </a:t>
                      </a:r>
                      <a:r>
                        <a:rPr lang="en-US" sz="1200" dirty="0" err="1">
                          <a:effectLst/>
                          <a:latin typeface="Calibri" panose="020F0502020204030204" pitchFamily="34" charset="0"/>
                          <a:ea typeface="Times New Roman" panose="02020603050405020304" pitchFamily="18" charset="0"/>
                        </a:rPr>
                        <a:t>läkemedel</a:t>
                      </a:r>
                      <a:endParaRPr lang="sv-SE" sz="1200" dirty="0">
                        <a:effectLst/>
                        <a:latin typeface="Calibri" panose="020F0502020204030204" pitchFamily="34" charset="0"/>
                        <a:ea typeface="Calibri" panose="020F0502020204030204" pitchFamily="34" charset="0"/>
                      </a:endParaRPr>
                    </a:p>
                    <a:p>
                      <a:endParaRPr lang="sv-SE" sz="12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r>
                        <a:rPr lang="en-US" sz="1200" dirty="0">
                          <a:effectLst/>
                          <a:latin typeface="Calibri" panose="020F0502020204030204" pitchFamily="34" charset="0"/>
                          <a:ea typeface="Calibri" panose="020F0502020204030204" pitchFamily="34" charset="0"/>
                        </a:rPr>
                        <a:t>Medication summary </a:t>
                      </a:r>
                      <a:endParaRPr lang="sv-SE" sz="1200" dirty="0">
                        <a:effectLst/>
                        <a:latin typeface="Calibri" panose="020F0502020204030204" pitchFamily="34" charset="0"/>
                        <a:ea typeface="Calibri" panose="020F0502020204030204" pitchFamily="34" charset="0"/>
                      </a:endParaRPr>
                    </a:p>
                    <a:p>
                      <a:r>
                        <a:rPr lang="en-US" sz="1200" dirty="0">
                          <a:effectLst/>
                          <a:latin typeface="Calibri" panose="020F0502020204030204" pitchFamily="34" charset="0"/>
                          <a:ea typeface="Calibri" panose="020F0502020204030204" pitchFamily="34" charset="0"/>
                        </a:rPr>
                        <a:t>(Current and relevant past medicines)</a:t>
                      </a:r>
                      <a:endParaRPr lang="sv-SE" sz="1200" dirty="0">
                        <a:effectLst/>
                        <a:latin typeface="Calibri" panose="020F0502020204030204" pitchFamily="34" charset="0"/>
                        <a:ea typeface="Calibri" panose="020F0502020204030204" pitchFamily="34" charset="0"/>
                      </a:endParaRPr>
                    </a:p>
                    <a:p>
                      <a:endParaRPr lang="sv-SE" sz="12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r>
                        <a:rPr lang="en-US" sz="1200" dirty="0">
                          <a:effectLst/>
                          <a:latin typeface="Calibri" panose="020F0502020204030204" pitchFamily="34" charset="0"/>
                          <a:ea typeface="Calibri" panose="020F0502020204030204" pitchFamily="34" charset="0"/>
                        </a:rPr>
                        <a:t>Relevant prescribed medicines whose period of time indicated for the treatment has not yet expired whether it has been dispensed or not, or medicines that influence current health status or are relevant to a clinical decision.</a:t>
                      </a:r>
                      <a:endParaRPr lang="sv-SE" sz="1200" dirty="0">
                        <a:effectLst/>
                        <a:latin typeface="Calibri" panose="020F0502020204030204" pitchFamily="34" charset="0"/>
                        <a:ea typeface="Calibri" panose="020F0502020204030204" pitchFamily="34" charset="0"/>
                      </a:endParaRPr>
                    </a:p>
                    <a:p>
                      <a:endParaRPr lang="sv-SE" sz="12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899365498"/>
                  </a:ext>
                </a:extLst>
              </a:tr>
            </a:tbl>
          </a:graphicData>
        </a:graphic>
      </p:graphicFrame>
    </p:spTree>
    <p:extLst>
      <p:ext uri="{BB962C8B-B14F-4D97-AF65-F5344CB8AC3E}">
        <p14:creationId xmlns:p14="http://schemas.microsoft.com/office/powerpoint/2010/main" val="128583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923B6FF-938B-4511-92E4-FE00C4F08587}"/>
              </a:ext>
            </a:extLst>
          </p:cNvPr>
          <p:cNvSpPr>
            <a:spLocks noGrp="1"/>
          </p:cNvSpPr>
          <p:nvPr>
            <p:ph type="title"/>
          </p:nvPr>
        </p:nvSpPr>
        <p:spPr/>
        <p:txBody>
          <a:bodyPr/>
          <a:lstStyle/>
          <a:p>
            <a:r>
              <a:rPr lang="sv-SE" dirty="0" err="1"/>
              <a:t>Prio</a:t>
            </a:r>
            <a:r>
              <a:rPr lang="sv-SE" dirty="0"/>
              <a:t> 4 - Åtgärder</a:t>
            </a:r>
          </a:p>
        </p:txBody>
      </p:sp>
      <p:graphicFrame>
        <p:nvGraphicFramePr>
          <p:cNvPr id="9" name="Platshållare för innehåll 3">
            <a:extLst>
              <a:ext uri="{FF2B5EF4-FFF2-40B4-BE49-F238E27FC236}">
                <a16:creationId xmlns:a16="http://schemas.microsoft.com/office/drawing/2014/main" id="{FB02865C-6B45-47B7-9385-63A99073A569}"/>
              </a:ext>
            </a:extLst>
          </p:cNvPr>
          <p:cNvGraphicFramePr>
            <a:graphicFrameLocks noGrp="1"/>
          </p:cNvGraphicFramePr>
          <p:nvPr>
            <p:ph sz="quarter" idx="21"/>
            <p:extLst>
              <p:ext uri="{D42A27DB-BD31-4B8C-83A1-F6EECF244321}">
                <p14:modId xmlns:p14="http://schemas.microsoft.com/office/powerpoint/2010/main" val="2557903286"/>
              </p:ext>
            </p:extLst>
          </p:nvPr>
        </p:nvGraphicFramePr>
        <p:xfrm>
          <a:off x="855834" y="2470896"/>
          <a:ext cx="10211856" cy="1463040"/>
        </p:xfrm>
        <a:graphic>
          <a:graphicData uri="http://schemas.openxmlformats.org/drawingml/2006/table">
            <a:tbl>
              <a:tblPr firstRow="1" firstCol="1" bandRow="1">
                <a:tableStyleId>{5940675A-B579-460E-94D1-54222C63F5DA}</a:tableStyleId>
              </a:tblPr>
              <a:tblGrid>
                <a:gridCol w="2060086">
                  <a:extLst>
                    <a:ext uri="{9D8B030D-6E8A-4147-A177-3AD203B41FA5}">
                      <a16:colId xmlns:a16="http://schemas.microsoft.com/office/drawing/2014/main" val="552965260"/>
                    </a:ext>
                  </a:extLst>
                </a:gridCol>
                <a:gridCol w="2519972">
                  <a:extLst>
                    <a:ext uri="{9D8B030D-6E8A-4147-A177-3AD203B41FA5}">
                      <a16:colId xmlns:a16="http://schemas.microsoft.com/office/drawing/2014/main" val="1753103305"/>
                    </a:ext>
                  </a:extLst>
                </a:gridCol>
                <a:gridCol w="5631798">
                  <a:extLst>
                    <a:ext uri="{9D8B030D-6E8A-4147-A177-3AD203B41FA5}">
                      <a16:colId xmlns:a16="http://schemas.microsoft.com/office/drawing/2014/main" val="757009077"/>
                    </a:ext>
                  </a:extLst>
                </a:gridCol>
              </a:tblGrid>
              <a:tr h="229172">
                <a:tc>
                  <a:txBody>
                    <a:bodyPr/>
                    <a:lstStyle/>
                    <a:p>
                      <a:r>
                        <a:rPr lang="sv-SE" sz="1200" b="1" dirty="0">
                          <a:effectLst/>
                          <a:latin typeface="Calibri" panose="020F0502020204030204" pitchFamily="34" charset="0"/>
                          <a:ea typeface="Calibri" panose="020F0502020204030204" pitchFamily="34" charset="0"/>
                        </a:rPr>
                        <a:t>Förslag svensk benämning </a:t>
                      </a:r>
                    </a:p>
                    <a:p>
                      <a:endParaRPr lang="sv-SE" sz="1200" b="1" dirty="0">
                        <a:effectLst/>
                        <a:latin typeface="Calibri" panose="020F0502020204030204" pitchFamily="34" charset="0"/>
                        <a:ea typeface="Calibri" panose="020F0502020204030204" pitchFamily="34" charset="0"/>
                      </a:endParaRPr>
                    </a:p>
                  </a:txBody>
                  <a:tcPr marL="68580" marR="68580" marT="0" marB="0">
                    <a:solidFill>
                      <a:schemeClr val="accent2"/>
                    </a:solidFill>
                  </a:tcPr>
                </a:tc>
                <a:tc>
                  <a:txBody>
                    <a:bodyPr/>
                    <a:lstStyle/>
                    <a:p>
                      <a:r>
                        <a:rPr lang="sv-SE" sz="1200" b="1" dirty="0">
                          <a:effectLst/>
                          <a:latin typeface="Calibri" panose="020F0502020204030204" pitchFamily="34" charset="0"/>
                          <a:ea typeface="Calibri" panose="020F0502020204030204" pitchFamily="34" charset="0"/>
                        </a:rPr>
                        <a:t>Benämning i europeisk kravkatalog</a:t>
                      </a:r>
                    </a:p>
                  </a:txBody>
                  <a:tcPr marL="68580" marR="68580" marT="0" marB="0">
                    <a:solidFill>
                      <a:schemeClr val="accent2"/>
                    </a:solidFill>
                  </a:tcPr>
                </a:tc>
                <a:tc>
                  <a:txBody>
                    <a:bodyPr/>
                    <a:lstStyle/>
                    <a:p>
                      <a:r>
                        <a:rPr lang="sv-SE" sz="1200" b="1" dirty="0">
                          <a:effectLst/>
                          <a:latin typeface="Calibri" panose="020F0502020204030204" pitchFamily="34" charset="0"/>
                          <a:ea typeface="Calibri" panose="020F0502020204030204" pitchFamily="34" charset="0"/>
                        </a:rPr>
                        <a:t>Kort beskrivning</a:t>
                      </a:r>
                    </a:p>
                  </a:txBody>
                  <a:tcPr marL="68580" marR="68580" marT="0" marB="0">
                    <a:solidFill>
                      <a:schemeClr val="accent2"/>
                    </a:solidFill>
                  </a:tcPr>
                </a:tc>
                <a:extLst>
                  <a:ext uri="{0D108BD9-81ED-4DB2-BD59-A6C34878D82A}">
                    <a16:rowId xmlns:a16="http://schemas.microsoft.com/office/drawing/2014/main" val="3068241990"/>
                  </a:ext>
                </a:extLst>
              </a:tr>
              <a:tr h="229172">
                <a:tc>
                  <a:txBody>
                    <a:bodyPr/>
                    <a:lstStyle/>
                    <a:p>
                      <a:r>
                        <a:rPr lang="sv-SE" sz="1200" dirty="0">
                          <a:effectLst/>
                          <a:latin typeface="Calibri" panose="020F0502020204030204" pitchFamily="34" charset="0"/>
                          <a:ea typeface="Calibri" panose="020F0502020204030204" pitchFamily="34" charset="0"/>
                        </a:rPr>
                        <a:t>Åtgärder</a:t>
                      </a:r>
                    </a:p>
                    <a:p>
                      <a:endParaRPr lang="sv-SE" sz="12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r>
                        <a:rPr lang="sv-SE" sz="1200" dirty="0" err="1">
                          <a:effectLst/>
                          <a:latin typeface="Calibri" panose="020F0502020204030204" pitchFamily="34" charset="0"/>
                          <a:ea typeface="Calibri" panose="020F0502020204030204" pitchFamily="34" charset="0"/>
                        </a:rPr>
                        <a:t>Procedures</a:t>
                      </a:r>
                      <a:endParaRPr lang="sv-SE" sz="1200" dirty="0">
                        <a:effectLst/>
                        <a:latin typeface="Calibri" panose="020F0502020204030204" pitchFamily="34" charset="0"/>
                        <a:ea typeface="Calibri" panose="020F0502020204030204" pitchFamily="34" charset="0"/>
                      </a:endParaRPr>
                    </a:p>
                    <a:p>
                      <a:endParaRPr lang="sv-SE" sz="12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r>
                        <a:rPr lang="en-US" sz="1200" dirty="0">
                          <a:effectLst/>
                          <a:latin typeface="Calibri" panose="020F0502020204030204" pitchFamily="34" charset="0"/>
                          <a:ea typeface="Calibri" panose="020F0502020204030204" pitchFamily="34" charset="0"/>
                        </a:rPr>
                        <a:t>Describes the type of the procedure, surgical or non-surgical.</a:t>
                      </a:r>
                      <a:endParaRPr lang="sv-SE" sz="1200" dirty="0">
                        <a:effectLst/>
                        <a:latin typeface="Calibri" panose="020F0502020204030204" pitchFamily="34" charset="0"/>
                        <a:ea typeface="Calibri" panose="020F0502020204030204" pitchFamily="34" charset="0"/>
                      </a:endParaRPr>
                    </a:p>
                    <a:p>
                      <a:r>
                        <a:rPr lang="en-US" sz="1200" dirty="0">
                          <a:effectLst/>
                          <a:latin typeface="Calibri" panose="020F0502020204030204" pitchFamily="34" charset="0"/>
                          <a:ea typeface="Calibri" panose="020F0502020204030204" pitchFamily="34" charset="0"/>
                        </a:rPr>
                        <a:t>Procedures may refer for example to:</a:t>
                      </a:r>
                      <a:endParaRPr lang="sv-SE" sz="1200" dirty="0">
                        <a:effectLst/>
                        <a:latin typeface="Calibri" panose="020F0502020204030204" pitchFamily="34" charset="0"/>
                        <a:ea typeface="Calibri" panose="020F0502020204030204" pitchFamily="34" charset="0"/>
                      </a:endParaRPr>
                    </a:p>
                    <a:p>
                      <a:pPr marL="342900" lvl="0" indent="-342900">
                        <a:buFont typeface="+mj-lt"/>
                        <a:buAutoNum type="arabicPeriod"/>
                        <a:tabLst>
                          <a:tab pos="457200" algn="l"/>
                        </a:tabLst>
                      </a:pPr>
                      <a:r>
                        <a:rPr lang="en-US" sz="1200" dirty="0">
                          <a:effectLst/>
                          <a:latin typeface="Calibri" panose="020F0502020204030204" pitchFamily="34" charset="0"/>
                          <a:ea typeface="Times New Roman" panose="02020603050405020304" pitchFamily="18" charset="0"/>
                        </a:rPr>
                        <a:t>Invasive Diagnostic procedure: e.g. Cardiac catheterization;</a:t>
                      </a:r>
                      <a:endParaRPr lang="sv-SE" sz="1200" dirty="0">
                        <a:effectLst/>
                        <a:latin typeface="Calibri" panose="020F0502020204030204" pitchFamily="34" charset="0"/>
                        <a:ea typeface="Calibri" panose="020F0502020204030204" pitchFamily="34" charset="0"/>
                      </a:endParaRPr>
                    </a:p>
                    <a:p>
                      <a:pPr marL="342900" lvl="0" indent="-342900">
                        <a:buFont typeface="+mj-lt"/>
                        <a:buAutoNum type="arabicPeriod" startAt="2"/>
                        <a:tabLst>
                          <a:tab pos="457200" algn="l"/>
                        </a:tabLst>
                      </a:pPr>
                      <a:r>
                        <a:rPr lang="en-US" sz="1200" dirty="0">
                          <a:effectLst/>
                          <a:latin typeface="Calibri" panose="020F0502020204030204" pitchFamily="34" charset="0"/>
                          <a:ea typeface="Times New Roman" panose="02020603050405020304" pitchFamily="18" charset="0"/>
                        </a:rPr>
                        <a:t>Therapeutic procedure: e.g. dialysis;</a:t>
                      </a:r>
                      <a:endParaRPr lang="sv-SE" sz="1200" dirty="0">
                        <a:effectLst/>
                        <a:latin typeface="Calibri" panose="020F0502020204030204" pitchFamily="34" charset="0"/>
                        <a:ea typeface="Calibri" panose="020F0502020204030204" pitchFamily="34" charset="0"/>
                      </a:endParaRPr>
                    </a:p>
                    <a:p>
                      <a:pPr marL="342900" lvl="0" indent="-342900">
                        <a:buFont typeface="+mj-lt"/>
                        <a:buAutoNum type="arabicPeriod" startAt="3"/>
                        <a:tabLst>
                          <a:tab pos="457200" algn="l"/>
                        </a:tabLst>
                      </a:pPr>
                      <a:r>
                        <a:rPr lang="en-US" sz="1200" dirty="0">
                          <a:effectLst/>
                          <a:latin typeface="Calibri" panose="020F0502020204030204" pitchFamily="34" charset="0"/>
                          <a:ea typeface="Times New Roman" panose="02020603050405020304" pitchFamily="18" charset="0"/>
                        </a:rPr>
                        <a:t>Surgical procedure: e.g. appendectomy;</a:t>
                      </a:r>
                      <a:endParaRPr lang="sv-SE" sz="1200" dirty="0">
                        <a:effectLst/>
                        <a:latin typeface="Calibri" panose="020F0502020204030204" pitchFamily="34" charset="0"/>
                        <a:ea typeface="Calibri" panose="020F0502020204030204" pitchFamily="34" charset="0"/>
                      </a:endParaRPr>
                    </a:p>
                    <a:p>
                      <a:endParaRPr lang="sv-SE" sz="12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899365498"/>
                  </a:ext>
                </a:extLst>
              </a:tr>
            </a:tbl>
          </a:graphicData>
        </a:graphic>
      </p:graphicFrame>
    </p:spTree>
    <p:extLst>
      <p:ext uri="{BB962C8B-B14F-4D97-AF65-F5344CB8AC3E}">
        <p14:creationId xmlns:p14="http://schemas.microsoft.com/office/powerpoint/2010/main" val="35397349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923B6FF-938B-4511-92E4-FE00C4F08587}"/>
              </a:ext>
            </a:extLst>
          </p:cNvPr>
          <p:cNvSpPr>
            <a:spLocks noGrp="1"/>
          </p:cNvSpPr>
          <p:nvPr>
            <p:ph type="title"/>
          </p:nvPr>
        </p:nvSpPr>
        <p:spPr/>
        <p:txBody>
          <a:bodyPr/>
          <a:lstStyle/>
          <a:p>
            <a:r>
              <a:rPr lang="sv-SE" dirty="0" err="1"/>
              <a:t>Prio</a:t>
            </a:r>
            <a:r>
              <a:rPr lang="sv-SE" dirty="0"/>
              <a:t> 5 – Medicintekniska produkter</a:t>
            </a:r>
          </a:p>
        </p:txBody>
      </p:sp>
      <p:graphicFrame>
        <p:nvGraphicFramePr>
          <p:cNvPr id="6" name="Platshållare för innehåll 3">
            <a:extLst>
              <a:ext uri="{FF2B5EF4-FFF2-40B4-BE49-F238E27FC236}">
                <a16:creationId xmlns:a16="http://schemas.microsoft.com/office/drawing/2014/main" id="{85DF8226-7800-43EF-992C-D6DA702933AB}"/>
              </a:ext>
            </a:extLst>
          </p:cNvPr>
          <p:cNvGraphicFramePr>
            <a:graphicFrameLocks/>
          </p:cNvGraphicFramePr>
          <p:nvPr>
            <p:extLst>
              <p:ext uri="{D42A27DB-BD31-4B8C-83A1-F6EECF244321}">
                <p14:modId xmlns:p14="http://schemas.microsoft.com/office/powerpoint/2010/main" val="2246079134"/>
              </p:ext>
            </p:extLst>
          </p:nvPr>
        </p:nvGraphicFramePr>
        <p:xfrm>
          <a:off x="855834" y="2470896"/>
          <a:ext cx="10211856" cy="1280160"/>
        </p:xfrm>
        <a:graphic>
          <a:graphicData uri="http://schemas.openxmlformats.org/drawingml/2006/table">
            <a:tbl>
              <a:tblPr firstRow="1" firstCol="1" bandRow="1">
                <a:tableStyleId>{5940675A-B579-460E-94D1-54222C63F5DA}</a:tableStyleId>
              </a:tblPr>
              <a:tblGrid>
                <a:gridCol w="2070246">
                  <a:extLst>
                    <a:ext uri="{9D8B030D-6E8A-4147-A177-3AD203B41FA5}">
                      <a16:colId xmlns:a16="http://schemas.microsoft.com/office/drawing/2014/main" val="552965260"/>
                    </a:ext>
                  </a:extLst>
                </a:gridCol>
                <a:gridCol w="2509812">
                  <a:extLst>
                    <a:ext uri="{9D8B030D-6E8A-4147-A177-3AD203B41FA5}">
                      <a16:colId xmlns:a16="http://schemas.microsoft.com/office/drawing/2014/main" val="1753103305"/>
                    </a:ext>
                  </a:extLst>
                </a:gridCol>
                <a:gridCol w="5631798">
                  <a:extLst>
                    <a:ext uri="{9D8B030D-6E8A-4147-A177-3AD203B41FA5}">
                      <a16:colId xmlns:a16="http://schemas.microsoft.com/office/drawing/2014/main" val="757009077"/>
                    </a:ext>
                  </a:extLst>
                </a:gridCol>
              </a:tblGrid>
              <a:tr h="229172">
                <a:tc>
                  <a:txBody>
                    <a:bodyPr/>
                    <a:lstStyle/>
                    <a:p>
                      <a:r>
                        <a:rPr lang="sv-SE" sz="1200" b="1" dirty="0">
                          <a:effectLst/>
                          <a:latin typeface="Calibri" panose="020F0502020204030204" pitchFamily="34" charset="0"/>
                          <a:ea typeface="Calibri" panose="020F0502020204030204" pitchFamily="34" charset="0"/>
                        </a:rPr>
                        <a:t>Förslag svensk benämning</a:t>
                      </a:r>
                    </a:p>
                    <a:p>
                      <a:endParaRPr lang="sv-SE" sz="1200" b="1" dirty="0">
                        <a:effectLst/>
                        <a:latin typeface="Calibri" panose="020F0502020204030204" pitchFamily="34" charset="0"/>
                        <a:ea typeface="Calibri" panose="020F0502020204030204" pitchFamily="34" charset="0"/>
                      </a:endParaRPr>
                    </a:p>
                  </a:txBody>
                  <a:tcPr marL="68580" marR="68580" marT="0" marB="0">
                    <a:solidFill>
                      <a:schemeClr val="accent2"/>
                    </a:solidFill>
                  </a:tcPr>
                </a:tc>
                <a:tc>
                  <a:txBody>
                    <a:bodyPr/>
                    <a:lstStyle/>
                    <a:p>
                      <a:r>
                        <a:rPr lang="sv-SE" sz="1200" b="1" dirty="0">
                          <a:effectLst/>
                          <a:latin typeface="Calibri" panose="020F0502020204030204" pitchFamily="34" charset="0"/>
                          <a:ea typeface="Calibri" panose="020F0502020204030204" pitchFamily="34" charset="0"/>
                        </a:rPr>
                        <a:t>Benämning i europeisk kravkatalog</a:t>
                      </a:r>
                    </a:p>
                  </a:txBody>
                  <a:tcPr marL="68580" marR="68580" marT="0" marB="0">
                    <a:solidFill>
                      <a:schemeClr val="accent2"/>
                    </a:solidFill>
                  </a:tcPr>
                </a:tc>
                <a:tc>
                  <a:txBody>
                    <a:bodyPr/>
                    <a:lstStyle/>
                    <a:p>
                      <a:r>
                        <a:rPr lang="sv-SE" sz="1200" b="1" dirty="0">
                          <a:effectLst/>
                          <a:latin typeface="Calibri" panose="020F0502020204030204" pitchFamily="34" charset="0"/>
                          <a:ea typeface="Calibri" panose="020F0502020204030204" pitchFamily="34" charset="0"/>
                        </a:rPr>
                        <a:t>Kort beskrivning</a:t>
                      </a:r>
                    </a:p>
                  </a:txBody>
                  <a:tcPr marL="68580" marR="68580" marT="0" marB="0">
                    <a:solidFill>
                      <a:schemeClr val="accent2"/>
                    </a:solidFill>
                  </a:tcPr>
                </a:tc>
                <a:extLst>
                  <a:ext uri="{0D108BD9-81ED-4DB2-BD59-A6C34878D82A}">
                    <a16:rowId xmlns:a16="http://schemas.microsoft.com/office/drawing/2014/main" val="3068241990"/>
                  </a:ext>
                </a:extLst>
              </a:tr>
              <a:tr h="229172">
                <a:tc>
                  <a:txBody>
                    <a:bodyPr/>
                    <a:lstStyle/>
                    <a:p>
                      <a:r>
                        <a:rPr lang="sv-SE" sz="1200" dirty="0">
                          <a:effectLst/>
                          <a:latin typeface="Calibri" panose="020F0502020204030204" pitchFamily="34" charset="0"/>
                          <a:ea typeface="Calibri" panose="020F0502020204030204" pitchFamily="34" charset="0"/>
                        </a:rPr>
                        <a:t>Medicintekniska produkter</a:t>
                      </a:r>
                    </a:p>
                    <a:p>
                      <a:endParaRPr lang="sv-SE" sz="12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r>
                        <a:rPr lang="sv-SE" sz="1200" dirty="0">
                          <a:effectLst/>
                          <a:latin typeface="Calibri" panose="020F0502020204030204" pitchFamily="34" charset="0"/>
                          <a:ea typeface="Calibri" panose="020F0502020204030204" pitchFamily="34" charset="0"/>
                        </a:rPr>
                        <a:t>Medical </a:t>
                      </a:r>
                      <a:r>
                        <a:rPr lang="sv-SE" sz="1200" dirty="0" err="1">
                          <a:effectLst/>
                          <a:latin typeface="Calibri" panose="020F0502020204030204" pitchFamily="34" charset="0"/>
                          <a:ea typeface="Calibri" panose="020F0502020204030204" pitchFamily="34" charset="0"/>
                        </a:rPr>
                        <a:t>devices</a:t>
                      </a:r>
                      <a:endParaRPr lang="sv-SE" sz="1200" dirty="0">
                        <a:effectLst/>
                        <a:latin typeface="Calibri" panose="020F0502020204030204" pitchFamily="34" charset="0"/>
                        <a:ea typeface="Calibri" panose="020F0502020204030204" pitchFamily="34" charset="0"/>
                      </a:endParaRPr>
                    </a:p>
                    <a:p>
                      <a:endParaRPr lang="sv-SE" sz="12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ea typeface="Calibri" panose="020F0502020204030204" pitchFamily="34" charset="0"/>
                        </a:rPr>
                        <a:t>Describes the patient’s implanted and external medical devices and equipment that their health status depends on. Includes devices (as cardiac pacemakers, implantable defibrillator, prothesis, ferromagnetic bone implants etc.) that are important to know by the HP.</a:t>
                      </a:r>
                      <a:endParaRPr lang="sv-SE" sz="1200" dirty="0">
                        <a:effectLst/>
                        <a:latin typeface="Calibri" panose="020F0502020204030204" pitchFamily="34" charset="0"/>
                        <a:ea typeface="Calibri" panose="020F0502020204030204" pitchFamily="34" charset="0"/>
                      </a:endParaRPr>
                    </a:p>
                    <a:p>
                      <a:endParaRPr lang="sv-SE" sz="1200" dirty="0">
                        <a:effectLst/>
                        <a:latin typeface="Calibri" panose="020F0502020204030204" pitchFamily="34" charset="0"/>
                        <a:ea typeface="Calibri" panose="020F0502020204030204" pitchFamily="34" charset="0"/>
                      </a:endParaRPr>
                    </a:p>
                  </a:txBody>
                  <a:tcPr marL="68580" marR="68580" marT="0" marB="0"/>
                </a:tc>
                <a:extLst>
                  <a:ext uri="{0D108BD9-81ED-4DB2-BD59-A6C34878D82A}">
                    <a16:rowId xmlns:a16="http://schemas.microsoft.com/office/drawing/2014/main" val="1899365498"/>
                  </a:ext>
                </a:extLst>
              </a:tr>
            </a:tbl>
          </a:graphicData>
        </a:graphic>
      </p:graphicFrame>
    </p:spTree>
    <p:extLst>
      <p:ext uri="{BB962C8B-B14F-4D97-AF65-F5344CB8AC3E}">
        <p14:creationId xmlns:p14="http://schemas.microsoft.com/office/powerpoint/2010/main" val="1089661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56BEDCE-79BF-40CA-A8B6-DB9B9CCDEA78}"/>
              </a:ext>
            </a:extLst>
          </p:cNvPr>
          <p:cNvSpPr>
            <a:spLocks noGrp="1"/>
          </p:cNvSpPr>
          <p:nvPr>
            <p:ph type="title"/>
          </p:nvPr>
        </p:nvSpPr>
        <p:spPr>
          <a:xfrm>
            <a:off x="1884000" y="2408044"/>
            <a:ext cx="8424000" cy="1107996"/>
          </a:xfrm>
        </p:spPr>
        <p:txBody>
          <a:bodyPr/>
          <a:lstStyle/>
          <a:p>
            <a:r>
              <a:rPr lang="sv-SE" dirty="0"/>
              <a:t>Ej obligatoriska informationsmängder</a:t>
            </a:r>
          </a:p>
        </p:txBody>
      </p:sp>
      <p:sp>
        <p:nvSpPr>
          <p:cNvPr id="3" name="Platshållare för text 2">
            <a:extLst>
              <a:ext uri="{FF2B5EF4-FFF2-40B4-BE49-F238E27FC236}">
                <a16:creationId xmlns:a16="http://schemas.microsoft.com/office/drawing/2014/main" id="{63041FD1-138E-4DE6-A34E-85C837C9DE1A}"/>
              </a:ext>
            </a:extLst>
          </p:cNvPr>
          <p:cNvSpPr>
            <a:spLocks noGrp="1"/>
          </p:cNvSpPr>
          <p:nvPr>
            <p:ph type="body" sz="quarter" idx="18"/>
          </p:nvPr>
        </p:nvSpPr>
        <p:spPr/>
        <p:txBody>
          <a:bodyPr/>
          <a:lstStyle/>
          <a:p>
            <a:endParaRPr lang="sv-SE"/>
          </a:p>
        </p:txBody>
      </p:sp>
    </p:spTree>
    <p:extLst>
      <p:ext uri="{BB962C8B-B14F-4D97-AF65-F5344CB8AC3E}">
        <p14:creationId xmlns:p14="http://schemas.microsoft.com/office/powerpoint/2010/main" val="2466224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96C0BE6-69B8-437F-8EDD-3A54A7F51B79}"/>
              </a:ext>
            </a:extLst>
          </p:cNvPr>
          <p:cNvSpPr>
            <a:spLocks noGrp="1"/>
          </p:cNvSpPr>
          <p:nvPr>
            <p:ph type="title"/>
          </p:nvPr>
        </p:nvSpPr>
        <p:spPr/>
        <p:txBody>
          <a:bodyPr/>
          <a:lstStyle/>
          <a:p>
            <a:r>
              <a:rPr lang="sv-SE" dirty="0"/>
              <a:t>Prioritet 6-7</a:t>
            </a:r>
          </a:p>
        </p:txBody>
      </p:sp>
      <p:graphicFrame>
        <p:nvGraphicFramePr>
          <p:cNvPr id="4" name="Platshållare för innehåll 3">
            <a:extLst>
              <a:ext uri="{FF2B5EF4-FFF2-40B4-BE49-F238E27FC236}">
                <a16:creationId xmlns:a16="http://schemas.microsoft.com/office/drawing/2014/main" id="{45273F91-CE37-433B-8407-477A97743CB3}"/>
              </a:ext>
            </a:extLst>
          </p:cNvPr>
          <p:cNvGraphicFramePr>
            <a:graphicFrameLocks/>
          </p:cNvGraphicFramePr>
          <p:nvPr>
            <p:extLst>
              <p:ext uri="{D42A27DB-BD31-4B8C-83A1-F6EECF244321}">
                <p14:modId xmlns:p14="http://schemas.microsoft.com/office/powerpoint/2010/main" val="954587610"/>
              </p:ext>
            </p:extLst>
          </p:nvPr>
        </p:nvGraphicFramePr>
        <p:xfrm>
          <a:off x="955676" y="3019234"/>
          <a:ext cx="10211857" cy="3291840"/>
        </p:xfrm>
        <a:graphic>
          <a:graphicData uri="http://schemas.openxmlformats.org/drawingml/2006/table">
            <a:tbl>
              <a:tblPr firstRow="1" firstCol="1" bandRow="1">
                <a:tableStyleId>{5940675A-B579-460E-94D1-54222C63F5DA}</a:tableStyleId>
              </a:tblPr>
              <a:tblGrid>
                <a:gridCol w="829033">
                  <a:extLst>
                    <a:ext uri="{9D8B030D-6E8A-4147-A177-3AD203B41FA5}">
                      <a16:colId xmlns:a16="http://schemas.microsoft.com/office/drawing/2014/main" val="1896255197"/>
                    </a:ext>
                  </a:extLst>
                </a:gridCol>
                <a:gridCol w="2766971">
                  <a:extLst>
                    <a:ext uri="{9D8B030D-6E8A-4147-A177-3AD203B41FA5}">
                      <a16:colId xmlns:a16="http://schemas.microsoft.com/office/drawing/2014/main" val="552965260"/>
                    </a:ext>
                  </a:extLst>
                </a:gridCol>
                <a:gridCol w="2015658">
                  <a:extLst>
                    <a:ext uri="{9D8B030D-6E8A-4147-A177-3AD203B41FA5}">
                      <a16:colId xmlns:a16="http://schemas.microsoft.com/office/drawing/2014/main" val="1753103305"/>
                    </a:ext>
                  </a:extLst>
                </a:gridCol>
                <a:gridCol w="4600195">
                  <a:extLst>
                    <a:ext uri="{9D8B030D-6E8A-4147-A177-3AD203B41FA5}">
                      <a16:colId xmlns:a16="http://schemas.microsoft.com/office/drawing/2014/main" val="757009077"/>
                    </a:ext>
                  </a:extLst>
                </a:gridCol>
              </a:tblGrid>
              <a:tr h="229172">
                <a:tc>
                  <a:txBody>
                    <a:bodyPr/>
                    <a:lstStyle/>
                    <a:p>
                      <a:r>
                        <a:rPr lang="sv-SE" sz="1200" b="1" dirty="0" err="1">
                          <a:effectLst/>
                          <a:latin typeface="Calibri" panose="020F0502020204030204" pitchFamily="34" charset="0"/>
                          <a:ea typeface="Calibri" panose="020F0502020204030204" pitchFamily="34" charset="0"/>
                          <a:cs typeface="Calibri" panose="020F0502020204030204" pitchFamily="34" charset="0"/>
                        </a:rPr>
                        <a:t>Prio</a:t>
                      </a:r>
                      <a:endParaRPr lang="sv-SE" sz="1200" b="1"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solidFill>
                      <a:schemeClr val="accent2"/>
                    </a:solidFill>
                  </a:tcPr>
                </a:tc>
                <a:tc>
                  <a:txBody>
                    <a:bodyPr/>
                    <a:lstStyle/>
                    <a:p>
                      <a:r>
                        <a:rPr lang="sv-SE" sz="1200" b="1" dirty="0">
                          <a:effectLst/>
                          <a:latin typeface="Calibri" panose="020F0502020204030204" pitchFamily="34" charset="0"/>
                          <a:ea typeface="Calibri" panose="020F0502020204030204" pitchFamily="34" charset="0"/>
                          <a:cs typeface="Calibri" panose="020F0502020204030204" pitchFamily="34" charset="0"/>
                        </a:rPr>
                        <a:t>Förslag svensk benämning</a:t>
                      </a:r>
                    </a:p>
                    <a:p>
                      <a:endParaRPr lang="sv-SE" sz="1200" b="1"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solidFill>
                      <a:schemeClr val="accent2"/>
                    </a:solidFill>
                  </a:tcPr>
                </a:tc>
                <a:tc>
                  <a:txBody>
                    <a:bodyPr/>
                    <a:lstStyle/>
                    <a:p>
                      <a:r>
                        <a:rPr lang="sv-SE" sz="1200" b="1" dirty="0">
                          <a:effectLst/>
                          <a:latin typeface="Calibri" panose="020F0502020204030204" pitchFamily="34" charset="0"/>
                          <a:ea typeface="Calibri" panose="020F0502020204030204" pitchFamily="34" charset="0"/>
                          <a:cs typeface="Calibri" panose="020F0502020204030204" pitchFamily="34" charset="0"/>
                        </a:rPr>
                        <a:t>Benämning i europeisk kravkatalog</a:t>
                      </a:r>
                    </a:p>
                  </a:txBody>
                  <a:tcPr marL="68580" marR="68580" marT="0" marB="0">
                    <a:solidFill>
                      <a:schemeClr val="accent2"/>
                    </a:solidFill>
                  </a:tcPr>
                </a:tc>
                <a:tc>
                  <a:txBody>
                    <a:bodyPr/>
                    <a:lstStyle/>
                    <a:p>
                      <a:r>
                        <a:rPr lang="sv-SE" sz="1200" b="1" dirty="0">
                          <a:effectLst/>
                          <a:latin typeface="Calibri" panose="020F0502020204030204" pitchFamily="34" charset="0"/>
                          <a:ea typeface="Calibri" panose="020F0502020204030204" pitchFamily="34" charset="0"/>
                          <a:cs typeface="Calibri" panose="020F0502020204030204" pitchFamily="34" charset="0"/>
                        </a:rPr>
                        <a:t>Kort beskrivning</a:t>
                      </a:r>
                    </a:p>
                  </a:txBody>
                  <a:tcPr marL="68580" marR="68580" marT="0" marB="0">
                    <a:solidFill>
                      <a:schemeClr val="accent2"/>
                    </a:solidFill>
                  </a:tcPr>
                </a:tc>
                <a:extLst>
                  <a:ext uri="{0D108BD9-81ED-4DB2-BD59-A6C34878D82A}">
                    <a16:rowId xmlns:a16="http://schemas.microsoft.com/office/drawing/2014/main" val="3068241990"/>
                  </a:ext>
                </a:extLst>
              </a:tr>
              <a:tr h="229172">
                <a:tc>
                  <a:txBody>
                    <a:bodyPr/>
                    <a:lstStyle/>
                    <a:p>
                      <a:r>
                        <a:rPr lang="sv-SE" sz="1200" dirty="0">
                          <a:effectLst/>
                          <a:latin typeface="Calibri" panose="020F0502020204030204" pitchFamily="34" charset="0"/>
                          <a:ea typeface="Calibri" panose="020F0502020204030204" pitchFamily="34" charset="0"/>
                          <a:cs typeface="Calibri" panose="020F0502020204030204" pitchFamily="34" charset="0"/>
                        </a:rPr>
                        <a:t>6</a:t>
                      </a:r>
                    </a:p>
                  </a:txBody>
                  <a:tcPr marL="68580" marR="68580" marT="0" marB="0"/>
                </a:tc>
                <a:tc>
                  <a:txBody>
                    <a:bodyPr/>
                    <a:lstStyle/>
                    <a:p>
                      <a:r>
                        <a:rPr lang="sv-SE" sz="12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Tidigare diagnoser</a:t>
                      </a:r>
                    </a:p>
                    <a:p>
                      <a:r>
                        <a:rPr lang="sv-SE" sz="12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(underrubrik till ”Diagnoser” där både aktuella och tidigare kan hittas)</a:t>
                      </a:r>
                    </a:p>
                    <a:p>
                      <a:endParaRPr lang="sv-SE" sz="12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List of Resolved, Closed or Inactive problems</a:t>
                      </a:r>
                      <a:endParaRPr lang="sv-SE" sz="1200" b="1"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endParaRPr lang="sv-SE" sz="12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r>
                        <a:rPr lang="en-US" sz="12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Problems or diagnosis not included under the definition of ‘Current problems or diagnosis’.</a:t>
                      </a:r>
                    </a:p>
                    <a:p>
                      <a:endParaRPr lang="sv-SE" sz="12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r>
                        <a:rPr lang="en-US" sz="12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Example: Hepatic cyst (the patient has been treated with an hepatic cystectomy that solved the problem and therefore it is a closed problem).</a:t>
                      </a:r>
                      <a:endParaRPr lang="sv-SE" sz="12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endParaRPr lang="sv-SE" sz="12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899365498"/>
                  </a:ext>
                </a:extLst>
              </a:tr>
              <a:tr h="229172">
                <a:tc>
                  <a:txBody>
                    <a:bodyPr/>
                    <a:lstStyle/>
                    <a:p>
                      <a:r>
                        <a:rPr lang="sv-SE" sz="1200" dirty="0">
                          <a:effectLst/>
                          <a:latin typeface="Calibri" panose="020F0502020204030204" pitchFamily="34" charset="0"/>
                          <a:ea typeface="Calibri" panose="020F0502020204030204" pitchFamily="34" charset="0"/>
                          <a:cs typeface="Calibri" panose="020F0502020204030204" pitchFamily="34" charset="0"/>
                        </a:rPr>
                        <a:t>7</a:t>
                      </a:r>
                    </a:p>
                  </a:txBody>
                  <a:tcPr marL="68580" marR="68580" marT="0" marB="0"/>
                </a:tc>
                <a:tc>
                  <a:txBody>
                    <a:bodyPr/>
                    <a:lstStyle/>
                    <a:p>
                      <a:r>
                        <a:rPr lang="sv-SE" sz="12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Undersökningsresultat</a:t>
                      </a:r>
                    </a:p>
                    <a:p>
                      <a:pPr lvl="0"/>
                      <a:r>
                        <a:rPr lang="sv-SE" sz="12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Mätvärden</a:t>
                      </a:r>
                    </a:p>
                    <a:p>
                      <a:pPr lvl="0"/>
                      <a:r>
                        <a:rPr lang="sv-SE" sz="12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 (ej namnsatt fler underrubriker än)</a:t>
                      </a:r>
                    </a:p>
                    <a:p>
                      <a:endParaRPr lang="sv-SE" sz="12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r>
                        <a:rPr lang="sv-SE" sz="1200" dirty="0" err="1">
                          <a:effectLst/>
                          <a:latin typeface="Calibri" panose="020F0502020204030204" pitchFamily="34" charset="0"/>
                          <a:ea typeface="Calibri" panose="020F0502020204030204" pitchFamily="34" charset="0"/>
                          <a:cs typeface="Calibri" panose="020F0502020204030204" pitchFamily="34" charset="0"/>
                        </a:rPr>
                        <a:t>Results</a:t>
                      </a:r>
                      <a:r>
                        <a:rPr lang="sv-SE" sz="1200" dirty="0">
                          <a:effectLst/>
                          <a:latin typeface="Calibri" panose="020F0502020204030204" pitchFamily="34" charset="0"/>
                          <a:ea typeface="Calibri" panose="020F0502020204030204" pitchFamily="34" charset="0"/>
                          <a:cs typeface="Calibri" panose="020F0502020204030204" pitchFamily="34" charset="0"/>
                        </a:rPr>
                        <a:t> (</a:t>
                      </a:r>
                      <a:r>
                        <a:rPr lang="sv-SE" sz="1200" dirty="0" err="1">
                          <a:effectLst/>
                          <a:latin typeface="Calibri" panose="020F0502020204030204" pitchFamily="34" charset="0"/>
                          <a:ea typeface="Calibri" panose="020F0502020204030204" pitchFamily="34" charset="0"/>
                          <a:cs typeface="Calibri" panose="020F0502020204030204" pitchFamily="34" charset="0"/>
                        </a:rPr>
                        <a:t>result</a:t>
                      </a:r>
                      <a:r>
                        <a:rPr lang="sv-SE" sz="1200" dirty="0">
                          <a:effectLst/>
                          <a:latin typeface="Calibri" panose="020F0502020204030204" pitchFamily="34" charset="0"/>
                          <a:ea typeface="Calibri" panose="020F0502020204030204" pitchFamily="34" charset="0"/>
                          <a:cs typeface="Calibri" panose="020F0502020204030204" pitchFamily="34" charset="0"/>
                        </a:rPr>
                        <a:t> observations)</a:t>
                      </a:r>
                    </a:p>
                  </a:txBody>
                  <a:tcPr marL="68580" marR="68580" marT="0" marB="0"/>
                </a:tc>
                <a:tc>
                  <a:txBody>
                    <a:bodyPr/>
                    <a:lstStyle/>
                    <a:p>
                      <a:r>
                        <a:rPr lang="en-US" sz="12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Observation results types that may be measurements, laboratory results, anatomic pathology results, radiology results or other imaging or clinical results.</a:t>
                      </a:r>
                      <a:endParaRPr lang="sv-SE" sz="12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r>
                        <a:rPr lang="en-US" sz="12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endParaRPr lang="sv-SE" sz="12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r>
                        <a:rPr lang="en-US" sz="12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Examples:</a:t>
                      </a:r>
                      <a:endParaRPr lang="sv-SE" sz="12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r>
                        <a:rPr lang="en-US" sz="12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Diagnostic results (Blood group, Laboratory Observations, Imaging results etc.)</a:t>
                      </a:r>
                      <a:endParaRPr lang="sv-SE" sz="12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r>
                        <a:rPr lang="en-US" sz="12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Physical findings (Vital signs observations)</a:t>
                      </a:r>
                      <a:endParaRPr lang="sv-SE" sz="12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endParaRPr lang="sv-SE" sz="12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853224223"/>
                  </a:ext>
                </a:extLst>
              </a:tr>
            </a:tbl>
          </a:graphicData>
        </a:graphic>
      </p:graphicFrame>
      <p:sp>
        <p:nvSpPr>
          <p:cNvPr id="5" name="textruta 4">
            <a:extLst>
              <a:ext uri="{FF2B5EF4-FFF2-40B4-BE49-F238E27FC236}">
                <a16:creationId xmlns:a16="http://schemas.microsoft.com/office/drawing/2014/main" id="{B354FEC3-B084-4884-A047-BC66084F309C}"/>
              </a:ext>
            </a:extLst>
          </p:cNvPr>
          <p:cNvSpPr txBox="1"/>
          <p:nvPr/>
        </p:nvSpPr>
        <p:spPr>
          <a:xfrm>
            <a:off x="858709" y="2186506"/>
            <a:ext cx="9182757" cy="523220"/>
          </a:xfrm>
          <a:prstGeom prst="rect">
            <a:avLst/>
          </a:prstGeom>
          <a:noFill/>
        </p:spPr>
        <p:txBody>
          <a:bodyPr wrap="square" rtlCol="0">
            <a:spAutoFit/>
          </a:bodyPr>
          <a:lstStyle/>
          <a:p>
            <a:r>
              <a:rPr lang="sv-SE" sz="1400" dirty="0">
                <a:latin typeface="Arial" panose="020B0604020202020204" pitchFamily="34" charset="0"/>
                <a:ea typeface="Calibri" panose="020F0502020204030204" pitchFamily="34" charset="0"/>
                <a:cs typeface="Arial" panose="020B0604020202020204" pitchFamily="34" charset="0"/>
              </a:rPr>
              <a:t>Tidigare diagnoser kommer troligtvis hanteras av samma arbetsgrupp som </a:t>
            </a:r>
            <a:r>
              <a:rPr lang="sv-SE" sz="1400" dirty="0" err="1">
                <a:latin typeface="Arial" panose="020B0604020202020204" pitchFamily="34" charset="0"/>
                <a:ea typeface="Calibri" panose="020F0502020204030204" pitchFamily="34" charset="0"/>
                <a:cs typeface="Arial" panose="020B0604020202020204" pitchFamily="34" charset="0"/>
              </a:rPr>
              <a:t>prio</a:t>
            </a:r>
            <a:r>
              <a:rPr lang="sv-SE" sz="1400" dirty="0">
                <a:latin typeface="Arial" panose="020B0604020202020204" pitchFamily="34" charset="0"/>
                <a:ea typeface="Calibri" panose="020F0502020204030204" pitchFamily="34" charset="0"/>
                <a:cs typeface="Arial" panose="020B0604020202020204" pitchFamily="34" charset="0"/>
              </a:rPr>
              <a:t> 2 – Aktuella diagnoser, så denna skulle kunna hanteras samtidigt.</a:t>
            </a:r>
          </a:p>
        </p:txBody>
      </p:sp>
    </p:spTree>
    <p:extLst>
      <p:ext uri="{BB962C8B-B14F-4D97-AF65-F5344CB8AC3E}">
        <p14:creationId xmlns:p14="http://schemas.microsoft.com/office/powerpoint/2010/main" val="4569376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96C0BE6-69B8-437F-8EDD-3A54A7F51B79}"/>
              </a:ext>
            </a:extLst>
          </p:cNvPr>
          <p:cNvSpPr>
            <a:spLocks noGrp="1"/>
          </p:cNvSpPr>
          <p:nvPr>
            <p:ph type="title"/>
          </p:nvPr>
        </p:nvSpPr>
        <p:spPr/>
        <p:txBody>
          <a:bodyPr/>
          <a:lstStyle/>
          <a:p>
            <a:r>
              <a:rPr lang="sv-SE" dirty="0"/>
              <a:t>Prioritet 8-12</a:t>
            </a:r>
          </a:p>
        </p:txBody>
      </p:sp>
      <p:graphicFrame>
        <p:nvGraphicFramePr>
          <p:cNvPr id="4" name="Platshållare för innehåll 3">
            <a:extLst>
              <a:ext uri="{FF2B5EF4-FFF2-40B4-BE49-F238E27FC236}">
                <a16:creationId xmlns:a16="http://schemas.microsoft.com/office/drawing/2014/main" id="{45273F91-CE37-433B-8407-477A97743CB3}"/>
              </a:ext>
            </a:extLst>
          </p:cNvPr>
          <p:cNvGraphicFramePr>
            <a:graphicFrameLocks/>
          </p:cNvGraphicFramePr>
          <p:nvPr>
            <p:extLst>
              <p:ext uri="{D42A27DB-BD31-4B8C-83A1-F6EECF244321}">
                <p14:modId xmlns:p14="http://schemas.microsoft.com/office/powerpoint/2010/main" val="801869910"/>
              </p:ext>
            </p:extLst>
          </p:nvPr>
        </p:nvGraphicFramePr>
        <p:xfrm>
          <a:off x="858710" y="1960900"/>
          <a:ext cx="10211857" cy="4754880"/>
        </p:xfrm>
        <a:graphic>
          <a:graphicData uri="http://schemas.openxmlformats.org/drawingml/2006/table">
            <a:tbl>
              <a:tblPr firstRow="1" firstCol="1" bandRow="1">
                <a:tableStyleId>{5940675A-B579-460E-94D1-54222C63F5DA}</a:tableStyleId>
              </a:tblPr>
              <a:tblGrid>
                <a:gridCol w="829033">
                  <a:extLst>
                    <a:ext uri="{9D8B030D-6E8A-4147-A177-3AD203B41FA5}">
                      <a16:colId xmlns:a16="http://schemas.microsoft.com/office/drawing/2014/main" val="1896255197"/>
                    </a:ext>
                  </a:extLst>
                </a:gridCol>
                <a:gridCol w="2912075">
                  <a:extLst>
                    <a:ext uri="{9D8B030D-6E8A-4147-A177-3AD203B41FA5}">
                      <a16:colId xmlns:a16="http://schemas.microsoft.com/office/drawing/2014/main" val="552965260"/>
                    </a:ext>
                  </a:extLst>
                </a:gridCol>
                <a:gridCol w="1870554">
                  <a:extLst>
                    <a:ext uri="{9D8B030D-6E8A-4147-A177-3AD203B41FA5}">
                      <a16:colId xmlns:a16="http://schemas.microsoft.com/office/drawing/2014/main" val="1753103305"/>
                    </a:ext>
                  </a:extLst>
                </a:gridCol>
                <a:gridCol w="4600195">
                  <a:extLst>
                    <a:ext uri="{9D8B030D-6E8A-4147-A177-3AD203B41FA5}">
                      <a16:colId xmlns:a16="http://schemas.microsoft.com/office/drawing/2014/main" val="757009077"/>
                    </a:ext>
                  </a:extLst>
                </a:gridCol>
              </a:tblGrid>
              <a:tr h="229172">
                <a:tc>
                  <a:txBody>
                    <a:bodyPr/>
                    <a:lstStyle/>
                    <a:p>
                      <a:r>
                        <a:rPr lang="sv-SE" sz="1200" b="1" dirty="0" err="1">
                          <a:effectLst/>
                          <a:latin typeface="Calibri" panose="020F0502020204030204" pitchFamily="34" charset="0"/>
                          <a:ea typeface="Calibri" panose="020F0502020204030204" pitchFamily="34" charset="0"/>
                          <a:cs typeface="Calibri" panose="020F0502020204030204" pitchFamily="34" charset="0"/>
                        </a:rPr>
                        <a:t>Prio</a:t>
                      </a:r>
                      <a:endParaRPr lang="sv-SE" sz="1200" b="1"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solidFill>
                      <a:schemeClr val="accent2"/>
                    </a:solidFill>
                  </a:tcPr>
                </a:tc>
                <a:tc>
                  <a:txBody>
                    <a:bodyPr/>
                    <a:lstStyle/>
                    <a:p>
                      <a:r>
                        <a:rPr lang="sv-SE" sz="1200" b="1" dirty="0">
                          <a:effectLst/>
                          <a:latin typeface="Calibri" panose="020F0502020204030204" pitchFamily="34" charset="0"/>
                          <a:ea typeface="Calibri" panose="020F0502020204030204" pitchFamily="34" charset="0"/>
                          <a:cs typeface="Calibri" panose="020F0502020204030204" pitchFamily="34" charset="0"/>
                        </a:rPr>
                        <a:t>Förslag svensk benämning</a:t>
                      </a:r>
                    </a:p>
                    <a:p>
                      <a:endParaRPr lang="sv-SE" sz="1200" b="1"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solidFill>
                      <a:schemeClr val="accent2"/>
                    </a:solidFill>
                  </a:tcPr>
                </a:tc>
                <a:tc>
                  <a:txBody>
                    <a:bodyPr/>
                    <a:lstStyle/>
                    <a:p>
                      <a:r>
                        <a:rPr lang="sv-SE" sz="1200" b="1" dirty="0">
                          <a:effectLst/>
                          <a:latin typeface="Calibri" panose="020F0502020204030204" pitchFamily="34" charset="0"/>
                          <a:ea typeface="Calibri" panose="020F0502020204030204" pitchFamily="34" charset="0"/>
                          <a:cs typeface="Calibri" panose="020F0502020204030204" pitchFamily="34" charset="0"/>
                        </a:rPr>
                        <a:t>Benämning i europeisk kravkatalog</a:t>
                      </a:r>
                    </a:p>
                  </a:txBody>
                  <a:tcPr marL="68580" marR="68580" marT="0" marB="0">
                    <a:solidFill>
                      <a:schemeClr val="accent2"/>
                    </a:solidFill>
                  </a:tcPr>
                </a:tc>
                <a:tc>
                  <a:txBody>
                    <a:bodyPr/>
                    <a:lstStyle/>
                    <a:p>
                      <a:r>
                        <a:rPr lang="sv-SE" sz="1200" b="1" dirty="0">
                          <a:effectLst/>
                          <a:latin typeface="Calibri" panose="020F0502020204030204" pitchFamily="34" charset="0"/>
                          <a:ea typeface="Calibri" panose="020F0502020204030204" pitchFamily="34" charset="0"/>
                          <a:cs typeface="Calibri" panose="020F0502020204030204" pitchFamily="34" charset="0"/>
                        </a:rPr>
                        <a:t>Kort beskrivning</a:t>
                      </a:r>
                    </a:p>
                  </a:txBody>
                  <a:tcPr marL="68580" marR="68580" marT="0" marB="0">
                    <a:solidFill>
                      <a:schemeClr val="accent2"/>
                    </a:solidFill>
                  </a:tcPr>
                </a:tc>
                <a:extLst>
                  <a:ext uri="{0D108BD9-81ED-4DB2-BD59-A6C34878D82A}">
                    <a16:rowId xmlns:a16="http://schemas.microsoft.com/office/drawing/2014/main" val="3068241990"/>
                  </a:ext>
                </a:extLst>
              </a:tr>
              <a:tr h="229172">
                <a:tc>
                  <a:txBody>
                    <a:bodyPr/>
                    <a:lstStyle/>
                    <a:p>
                      <a:r>
                        <a:rPr lang="sv-SE" sz="1200" dirty="0">
                          <a:effectLst/>
                          <a:latin typeface="Calibri" panose="020F0502020204030204" pitchFamily="34" charset="0"/>
                          <a:ea typeface="Calibri" panose="020F0502020204030204" pitchFamily="34" charset="0"/>
                          <a:cs typeface="Calibri" panose="020F0502020204030204" pitchFamily="34" charset="0"/>
                        </a:rPr>
                        <a:t>8</a:t>
                      </a:r>
                    </a:p>
                  </a:txBody>
                  <a:tcPr marL="68580" marR="68580" marT="0" marB="0"/>
                </a:tc>
                <a:tc>
                  <a:txBody>
                    <a:bodyPr/>
                    <a:lstStyle/>
                    <a:p>
                      <a:r>
                        <a:rPr lang="sv-SE" sz="1200" dirty="0">
                          <a:effectLst/>
                          <a:latin typeface="Calibri" panose="020F0502020204030204" pitchFamily="34" charset="0"/>
                          <a:ea typeface="Calibri" panose="020F0502020204030204" pitchFamily="34" charset="0"/>
                          <a:cs typeface="Calibri" panose="020F0502020204030204" pitchFamily="34" charset="0"/>
                        </a:rPr>
                        <a:t>Vaccinationer</a:t>
                      </a:r>
                    </a:p>
                  </a:txBody>
                  <a:tcPr marL="68580" marR="68580" marT="0" marB="0"/>
                </a:tc>
                <a:tc>
                  <a:txBody>
                    <a:bodyPr/>
                    <a:lstStyle/>
                    <a:p>
                      <a:r>
                        <a:rPr lang="sv-SE" sz="1200" dirty="0">
                          <a:effectLst/>
                          <a:latin typeface="Calibri" panose="020F0502020204030204" pitchFamily="34" charset="0"/>
                          <a:ea typeface="Calibri" panose="020F0502020204030204" pitchFamily="34" charset="0"/>
                          <a:cs typeface="Calibri" panose="020F0502020204030204" pitchFamily="34" charset="0"/>
                        </a:rPr>
                        <a:t>Vaccinations</a:t>
                      </a:r>
                    </a:p>
                    <a:p>
                      <a:endParaRPr lang="sv-SE" sz="12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endParaRPr lang="sv-SE" sz="12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899365498"/>
                  </a:ext>
                </a:extLst>
              </a:tr>
              <a:tr h="229172">
                <a:tc>
                  <a:txBody>
                    <a:bodyPr/>
                    <a:lstStyle/>
                    <a:p>
                      <a:r>
                        <a:rPr lang="sv-SE" sz="1200" dirty="0">
                          <a:effectLst/>
                          <a:latin typeface="Calibri" panose="020F0502020204030204" pitchFamily="34" charset="0"/>
                          <a:ea typeface="Calibri" panose="020F0502020204030204" pitchFamily="34" charset="0"/>
                          <a:cs typeface="Calibri" panose="020F0502020204030204" pitchFamily="34" charset="0"/>
                        </a:rPr>
                        <a:t>9</a:t>
                      </a:r>
                    </a:p>
                  </a:txBody>
                  <a:tcPr marL="68580" marR="68580" marT="0" marB="0"/>
                </a:tc>
                <a:tc>
                  <a:txBody>
                    <a:bodyPr/>
                    <a:lstStyle/>
                    <a:p>
                      <a:r>
                        <a:rPr lang="sv-SE" sz="1200" dirty="0">
                          <a:effectLst/>
                          <a:latin typeface="Calibri" panose="020F0502020204030204" pitchFamily="34" charset="0"/>
                          <a:ea typeface="Calibri" panose="020F0502020204030204" pitchFamily="34" charset="0"/>
                          <a:cs typeface="Calibri" panose="020F0502020204030204" pitchFamily="34" charset="0"/>
                        </a:rPr>
                        <a:t>Livsstilsfaktorer</a:t>
                      </a:r>
                    </a:p>
                  </a:txBody>
                  <a:tcPr marL="68580" marR="68580" marT="0" marB="0"/>
                </a:tc>
                <a:tc>
                  <a:txBody>
                    <a:bodyPr/>
                    <a:lstStyle/>
                    <a:p>
                      <a:r>
                        <a:rPr lang="sv-SE" sz="1200" dirty="0">
                          <a:effectLst/>
                          <a:latin typeface="Calibri" panose="020F0502020204030204" pitchFamily="34" charset="0"/>
                          <a:ea typeface="Calibri" panose="020F0502020204030204" pitchFamily="34" charset="0"/>
                          <a:cs typeface="Calibri" panose="020F0502020204030204" pitchFamily="34" charset="0"/>
                        </a:rPr>
                        <a:t>Social </a:t>
                      </a:r>
                      <a:r>
                        <a:rPr lang="sv-SE" sz="1200" dirty="0" err="1">
                          <a:effectLst/>
                          <a:latin typeface="Calibri" panose="020F0502020204030204" pitchFamily="34" charset="0"/>
                          <a:ea typeface="Calibri" panose="020F0502020204030204" pitchFamily="34" charset="0"/>
                          <a:cs typeface="Calibri" panose="020F0502020204030204" pitchFamily="34" charset="0"/>
                        </a:rPr>
                        <a:t>history</a:t>
                      </a:r>
                      <a:endParaRPr lang="sv-SE" sz="12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r>
                        <a:rPr lang="en-US" sz="12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Health related “lifestyle factors" or "lifestyle observations" of the patient: smoke, alcohol and diet.</a:t>
                      </a:r>
                      <a:endParaRPr lang="sv-SE" sz="12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r>
                        <a:rPr lang="en-US" sz="12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Example: Cigarette smoker, alcohol consumption.</a:t>
                      </a:r>
                      <a:endParaRPr lang="sv-SE" sz="12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endParaRPr lang="sv-SE" sz="12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853224223"/>
                  </a:ext>
                </a:extLst>
              </a:tr>
              <a:tr h="229172">
                <a:tc>
                  <a:txBody>
                    <a:bodyPr/>
                    <a:lstStyle/>
                    <a:p>
                      <a:r>
                        <a:rPr lang="sv-SE" sz="1200" dirty="0">
                          <a:effectLst/>
                          <a:latin typeface="Calibri" panose="020F0502020204030204" pitchFamily="34" charset="0"/>
                          <a:ea typeface="Calibri" panose="020F0502020204030204" pitchFamily="34" charset="0"/>
                          <a:cs typeface="Calibri" panose="020F0502020204030204" pitchFamily="34" charset="0"/>
                        </a:rPr>
                        <a:t>10</a:t>
                      </a:r>
                    </a:p>
                  </a:txBody>
                  <a:tcPr marL="68580" marR="68580" marT="0" marB="0"/>
                </a:tc>
                <a:tc>
                  <a:txBody>
                    <a:bodyPr/>
                    <a:lstStyle/>
                    <a:p>
                      <a:r>
                        <a:rPr lang="sv-SE" sz="1200" dirty="0">
                          <a:effectLst/>
                          <a:latin typeface="Calibri" panose="020F0502020204030204" pitchFamily="34" charset="0"/>
                          <a:ea typeface="Calibri" panose="020F0502020204030204" pitchFamily="34" charset="0"/>
                          <a:cs typeface="Calibri" panose="020F0502020204030204" pitchFamily="34" charset="0"/>
                        </a:rPr>
                        <a:t>Funktionstillstånd</a:t>
                      </a:r>
                    </a:p>
                    <a:p>
                      <a:endParaRPr lang="sv-SE" sz="12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r>
                        <a:rPr lang="sv-SE" sz="1200" dirty="0" err="1">
                          <a:effectLst/>
                          <a:latin typeface="Calibri" panose="020F0502020204030204" pitchFamily="34" charset="0"/>
                          <a:ea typeface="Calibri" panose="020F0502020204030204" pitchFamily="34" charset="0"/>
                          <a:cs typeface="Calibri" panose="020F0502020204030204" pitchFamily="34" charset="0"/>
                        </a:rPr>
                        <a:t>Functional</a:t>
                      </a:r>
                      <a:r>
                        <a:rPr lang="sv-SE" sz="1200" dirty="0">
                          <a:effectLst/>
                          <a:latin typeface="Calibri" panose="020F0502020204030204" pitchFamily="34" charset="0"/>
                          <a:ea typeface="Calibri" panose="020F0502020204030204" pitchFamily="34" charset="0"/>
                          <a:cs typeface="Calibri" panose="020F0502020204030204" pitchFamily="34" charset="0"/>
                        </a:rPr>
                        <a:t> status</a:t>
                      </a:r>
                    </a:p>
                  </a:txBody>
                  <a:tcPr marL="68580" marR="68580"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Need for the patient to be continuously assessed by third parties; functional status may influence decisions about how to plan and administer treatments.</a:t>
                      </a:r>
                      <a:endParaRPr lang="sv-SE" sz="12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endParaRPr lang="sv-SE" sz="12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2931729570"/>
                  </a:ext>
                </a:extLst>
              </a:tr>
              <a:tr h="229172">
                <a:tc>
                  <a:txBody>
                    <a:bodyPr/>
                    <a:lstStyle/>
                    <a:p>
                      <a:r>
                        <a:rPr lang="sv-SE" sz="1200" dirty="0">
                          <a:effectLst/>
                          <a:latin typeface="Calibri" panose="020F0502020204030204" pitchFamily="34" charset="0"/>
                          <a:ea typeface="Calibri" panose="020F0502020204030204" pitchFamily="34" charset="0"/>
                          <a:cs typeface="Calibri" panose="020F0502020204030204" pitchFamily="34" charset="0"/>
                        </a:rPr>
                        <a:t>11</a:t>
                      </a:r>
                    </a:p>
                  </a:txBody>
                  <a:tcPr marL="68580" marR="68580" marT="0" marB="0"/>
                </a:tc>
                <a:tc>
                  <a:txBody>
                    <a:bodyPr/>
                    <a:lstStyle/>
                    <a:p>
                      <a:r>
                        <a:rPr lang="sv-SE" sz="1200" dirty="0">
                          <a:effectLst/>
                          <a:latin typeface="Calibri" panose="020F0502020204030204" pitchFamily="34" charset="0"/>
                          <a:ea typeface="Calibri" panose="020F0502020204030204" pitchFamily="34" charset="0"/>
                          <a:cs typeface="Calibri" panose="020F0502020204030204" pitchFamily="34" charset="0"/>
                        </a:rPr>
                        <a:t>Planerad vård</a:t>
                      </a:r>
                    </a:p>
                  </a:txBody>
                  <a:tcPr marL="68580" marR="68580"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Plan of care (Therapeutic recommendations) </a:t>
                      </a:r>
                      <a:endParaRPr lang="sv-SE" sz="12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endParaRPr lang="sv-SE" sz="12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r>
                        <a:rPr lang="en-US" sz="12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Narrative containing the plan including proposals, goals, and order requests for monitoring, tracking, or improving the condition of the patient.</a:t>
                      </a:r>
                      <a:endParaRPr lang="sv-SE" sz="12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r>
                        <a:rPr lang="en-US" sz="12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endParaRPr lang="sv-SE" sz="12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r>
                        <a:rPr lang="en-US" sz="12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In the future it is expected that this Section could be provided in a structured and coded format.</a:t>
                      </a:r>
                      <a:endParaRPr lang="sv-SE" sz="12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r>
                        <a:rPr lang="en-US" sz="12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endParaRPr lang="sv-SE" sz="12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r>
                        <a:rPr lang="en-US" sz="12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Therapeutic recommendations here do not include pharmacologic treatments, such as diet, physical exercise, planned surgeries.</a:t>
                      </a:r>
                      <a:endParaRPr lang="sv-SE" sz="12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endParaRPr lang="sv-SE" sz="12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3316305074"/>
                  </a:ext>
                </a:extLst>
              </a:tr>
              <a:tr h="229172">
                <a:tc>
                  <a:txBody>
                    <a:bodyPr/>
                    <a:lstStyle/>
                    <a:p>
                      <a:r>
                        <a:rPr lang="sv-SE" sz="1200" dirty="0">
                          <a:effectLst/>
                          <a:latin typeface="Calibri" panose="020F0502020204030204" pitchFamily="34" charset="0"/>
                          <a:ea typeface="Calibri" panose="020F0502020204030204" pitchFamily="34" charset="0"/>
                          <a:cs typeface="Calibri" panose="020F0502020204030204" pitchFamily="34" charset="0"/>
                        </a:rPr>
                        <a:t>12</a:t>
                      </a:r>
                    </a:p>
                  </a:txBody>
                  <a:tcPr marL="68580" marR="68580" marT="0" marB="0"/>
                </a:tc>
                <a:tc>
                  <a:txBody>
                    <a:bodyPr/>
                    <a:lstStyle/>
                    <a:p>
                      <a:r>
                        <a:rPr lang="sv-SE" sz="1200" dirty="0">
                          <a:effectLst/>
                          <a:latin typeface="Calibri" panose="020F0502020204030204" pitchFamily="34" charset="0"/>
                          <a:ea typeface="Calibri" panose="020F0502020204030204" pitchFamily="34" charset="0"/>
                          <a:cs typeface="Calibri" panose="020F0502020204030204" pitchFamily="34" charset="0"/>
                        </a:rPr>
                        <a:t>Graviditet (huvudrubrik)</a:t>
                      </a:r>
                    </a:p>
                    <a:p>
                      <a:pPr marL="171450" indent="-171450">
                        <a:buFontTx/>
                        <a:buChar char="-"/>
                      </a:pPr>
                      <a:r>
                        <a:rPr lang="sv-SE" sz="1200" dirty="0">
                          <a:effectLst/>
                          <a:latin typeface="Calibri" panose="020F0502020204030204" pitchFamily="34" charset="0"/>
                          <a:ea typeface="Calibri" panose="020F0502020204030204" pitchFamily="34" charset="0"/>
                          <a:cs typeface="Calibri" panose="020F0502020204030204" pitchFamily="34" charset="0"/>
                        </a:rPr>
                        <a:t>Graviditetsstatus</a:t>
                      </a:r>
                    </a:p>
                    <a:p>
                      <a:pPr marL="171450" indent="-171450">
                        <a:buFontTx/>
                        <a:buChar char="-"/>
                      </a:pPr>
                      <a:r>
                        <a:rPr lang="sv-SE" sz="1200" dirty="0">
                          <a:effectLst/>
                          <a:latin typeface="Calibri" panose="020F0502020204030204" pitchFamily="34" charset="0"/>
                          <a:ea typeface="Calibri" panose="020F0502020204030204" pitchFamily="34" charset="0"/>
                          <a:cs typeface="Calibri" panose="020F0502020204030204" pitchFamily="34" charset="0"/>
                        </a:rPr>
                        <a:t>Tidigare graviditeter</a:t>
                      </a:r>
                    </a:p>
                  </a:txBody>
                  <a:tcPr marL="68580" marR="68580" marT="0" marB="0"/>
                </a:tc>
                <a:tc>
                  <a:txBody>
                    <a:bodyPr/>
                    <a:lstStyle/>
                    <a:p>
                      <a:r>
                        <a:rPr lang="sv-SE" sz="1200" kern="120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Pregnancy</a:t>
                      </a:r>
                      <a:r>
                        <a:rPr lang="sv-SE" sz="12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lang="sv-SE" sz="1200" kern="120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history</a:t>
                      </a:r>
                      <a:endParaRPr lang="sv-SE" sz="12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lvl="0"/>
                      <a:r>
                        <a:rPr lang="sv-SE" sz="12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lang="sv-SE" sz="1200" kern="120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Current</a:t>
                      </a:r>
                      <a:r>
                        <a:rPr lang="sv-SE" sz="12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lang="sv-SE" sz="1200" kern="120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pregnancy</a:t>
                      </a:r>
                      <a:r>
                        <a:rPr lang="sv-SE" sz="12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status</a:t>
                      </a:r>
                    </a:p>
                    <a:p>
                      <a:r>
                        <a:rPr lang="sv-SE" sz="1200" kern="1200">
                          <a:solidFill>
                            <a:schemeClr val="tx1"/>
                          </a:solidFill>
                          <a:effectLst/>
                          <a:latin typeface="Calibri" panose="020F0502020204030204" pitchFamily="34" charset="0"/>
                          <a:ea typeface="Calibri" panose="020F0502020204030204" pitchFamily="34" charset="0"/>
                          <a:cs typeface="Calibri" panose="020F0502020204030204" pitchFamily="34" charset="0"/>
                        </a:rPr>
                        <a:t>- History</a:t>
                      </a:r>
                      <a:r>
                        <a:rPr lang="sv-SE" sz="12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lang="sv-SE" sz="1200" kern="120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of</a:t>
                      </a:r>
                      <a:r>
                        <a:rPr lang="sv-SE" sz="12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lang="sv-SE" sz="1200" kern="120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previous</a:t>
                      </a:r>
                      <a:r>
                        <a:rPr lang="sv-SE" sz="12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lang="sv-SE" sz="1200" kern="120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pregnancies</a:t>
                      </a:r>
                      <a:endParaRPr lang="sv-SE" sz="12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endParaRPr lang="sv-SE" sz="12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3290444469"/>
                  </a:ext>
                </a:extLst>
              </a:tr>
            </a:tbl>
          </a:graphicData>
        </a:graphic>
      </p:graphicFrame>
    </p:spTree>
    <p:extLst>
      <p:ext uri="{BB962C8B-B14F-4D97-AF65-F5344CB8AC3E}">
        <p14:creationId xmlns:p14="http://schemas.microsoft.com/office/powerpoint/2010/main" val="34875114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Bildobjekt 3">
            <a:extLst>
              <a:ext uri="{FF2B5EF4-FFF2-40B4-BE49-F238E27FC236}">
                <a16:creationId xmlns:a16="http://schemas.microsoft.com/office/drawing/2014/main" id="{8DB18AE8-12B1-44A3-AE4C-A92D0A475189}"/>
              </a:ext>
            </a:extLst>
          </p:cNvPr>
          <p:cNvPicPr>
            <a:picLocks noChangeAspect="1"/>
          </p:cNvPicPr>
          <p:nvPr/>
        </p:nvPicPr>
        <p:blipFill>
          <a:blip r:embed="rId2"/>
          <a:stretch>
            <a:fillRect/>
          </a:stretch>
        </p:blipFill>
        <p:spPr>
          <a:xfrm>
            <a:off x="2762250" y="1209675"/>
            <a:ext cx="6667500" cy="4438650"/>
          </a:xfrm>
          <a:prstGeom prst="rect">
            <a:avLst/>
          </a:prstGeom>
        </p:spPr>
      </p:pic>
    </p:spTree>
    <p:extLst>
      <p:ext uri="{BB962C8B-B14F-4D97-AF65-F5344CB8AC3E}">
        <p14:creationId xmlns:p14="http://schemas.microsoft.com/office/powerpoint/2010/main" val="2662616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082998A-8515-43B8-9BE4-5252F6984C7B}"/>
              </a:ext>
            </a:extLst>
          </p:cNvPr>
          <p:cNvSpPr>
            <a:spLocks noGrp="1"/>
          </p:cNvSpPr>
          <p:nvPr>
            <p:ph type="title"/>
          </p:nvPr>
        </p:nvSpPr>
        <p:spPr/>
        <p:txBody>
          <a:bodyPr/>
          <a:lstStyle/>
          <a:p>
            <a:r>
              <a:rPr lang="sv-SE" dirty="0"/>
              <a:t>Prioriteringsmodellen</a:t>
            </a:r>
          </a:p>
        </p:txBody>
      </p:sp>
      <p:sp>
        <p:nvSpPr>
          <p:cNvPr id="3" name="Platshållare för text 2">
            <a:extLst>
              <a:ext uri="{FF2B5EF4-FFF2-40B4-BE49-F238E27FC236}">
                <a16:creationId xmlns:a16="http://schemas.microsoft.com/office/drawing/2014/main" id="{4139BD85-D5D7-4846-899A-F93835C57B24}"/>
              </a:ext>
            </a:extLst>
          </p:cNvPr>
          <p:cNvSpPr>
            <a:spLocks noGrp="1"/>
          </p:cNvSpPr>
          <p:nvPr>
            <p:ph type="body" sz="quarter" idx="18"/>
          </p:nvPr>
        </p:nvSpPr>
        <p:spPr/>
        <p:txBody>
          <a:bodyPr/>
          <a:lstStyle/>
          <a:p>
            <a:r>
              <a:rPr lang="sv-SE" dirty="0"/>
              <a:t>Annemieke Ålenius</a:t>
            </a:r>
          </a:p>
        </p:txBody>
      </p:sp>
    </p:spTree>
    <p:extLst>
      <p:ext uri="{BB962C8B-B14F-4D97-AF65-F5344CB8AC3E}">
        <p14:creationId xmlns:p14="http://schemas.microsoft.com/office/powerpoint/2010/main" val="3906605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899F767-3812-4A91-8702-53B3FBEA8B42}"/>
              </a:ext>
            </a:extLst>
          </p:cNvPr>
          <p:cNvSpPr>
            <a:spLocks noGrp="1"/>
          </p:cNvSpPr>
          <p:nvPr>
            <p:ph type="title"/>
          </p:nvPr>
        </p:nvSpPr>
        <p:spPr/>
        <p:txBody>
          <a:bodyPr/>
          <a:lstStyle/>
          <a:p>
            <a:r>
              <a:rPr lang="sv-SE" dirty="0"/>
              <a:t>Prioriteringsmodellen</a:t>
            </a:r>
          </a:p>
        </p:txBody>
      </p:sp>
      <p:sp>
        <p:nvSpPr>
          <p:cNvPr id="3" name="Platshållare för innehåll 2">
            <a:extLst>
              <a:ext uri="{FF2B5EF4-FFF2-40B4-BE49-F238E27FC236}">
                <a16:creationId xmlns:a16="http://schemas.microsoft.com/office/drawing/2014/main" id="{D0713F68-81F3-4991-801C-7232A111EE33}"/>
              </a:ext>
            </a:extLst>
          </p:cNvPr>
          <p:cNvSpPr>
            <a:spLocks noGrp="1"/>
          </p:cNvSpPr>
          <p:nvPr>
            <p:ph sz="quarter" idx="21"/>
          </p:nvPr>
        </p:nvSpPr>
        <p:spPr/>
        <p:txBody>
          <a:bodyPr>
            <a:normAutofit fontScale="85000" lnSpcReduction="20000"/>
          </a:bodyPr>
          <a:lstStyle/>
          <a:p>
            <a:r>
              <a:rPr lang="sv-SE" dirty="0"/>
              <a:t>Nytta</a:t>
            </a:r>
          </a:p>
          <a:p>
            <a:pPr marL="685800" lvl="2">
              <a:buClr>
                <a:srgbClr val="0D3050"/>
              </a:buClr>
              <a:buSzPct val="110000"/>
              <a:defRPr/>
            </a:pPr>
            <a:r>
              <a:rPr lang="sv-SE" sz="2000" dirty="0"/>
              <a:t>Uppfyller kraven i EHDS</a:t>
            </a:r>
          </a:p>
          <a:p>
            <a:pPr marL="685800" lvl="2">
              <a:buClr>
                <a:srgbClr val="0D3050"/>
              </a:buClr>
              <a:buSzPct val="110000"/>
              <a:defRPr/>
            </a:pPr>
            <a:r>
              <a:rPr lang="sv-SE" sz="2000" dirty="0"/>
              <a:t>Antal patienter som påverkas	</a:t>
            </a:r>
          </a:p>
          <a:p>
            <a:pPr marL="685800" lvl="2">
              <a:buClr>
                <a:srgbClr val="0D3050"/>
              </a:buClr>
              <a:buSzPct val="110000"/>
              <a:defRPr/>
            </a:pPr>
            <a:r>
              <a:rPr lang="sv-SE" sz="2000" dirty="0"/>
              <a:t>Antal vårdgivare som påverkas</a:t>
            </a:r>
          </a:p>
          <a:p>
            <a:pPr marL="685800" lvl="2">
              <a:buClr>
                <a:srgbClr val="0D3050"/>
              </a:buClr>
              <a:buSzPct val="110000"/>
              <a:defRPr/>
            </a:pPr>
            <a:r>
              <a:rPr lang="sv-SE" sz="2000" dirty="0"/>
              <a:t>Stärker vårdens kvalitet</a:t>
            </a:r>
          </a:p>
          <a:p>
            <a:pPr marL="685800" lvl="2">
              <a:buClr>
                <a:srgbClr val="0D3050"/>
              </a:buClr>
              <a:buSzPct val="110000"/>
              <a:defRPr/>
            </a:pPr>
            <a:r>
              <a:rPr lang="sv-SE" sz="2000" dirty="0"/>
              <a:t>Reducerar administration	</a:t>
            </a:r>
          </a:p>
          <a:p>
            <a:pPr marL="685800" lvl="2">
              <a:buClr>
                <a:srgbClr val="0D3050"/>
              </a:buClr>
              <a:buSzPct val="110000"/>
              <a:defRPr/>
            </a:pPr>
            <a:r>
              <a:rPr lang="sv-SE" sz="2000" dirty="0"/>
              <a:t>Ökar tillgänglighet och reducerar väntetider </a:t>
            </a:r>
          </a:p>
          <a:p>
            <a:pPr marL="457200" lvl="1" indent="0">
              <a:buNone/>
            </a:pPr>
            <a:endParaRPr lang="sv-SE" dirty="0"/>
          </a:p>
          <a:p>
            <a:r>
              <a:rPr lang="sv-SE" dirty="0"/>
              <a:t>Genomförbarhet</a:t>
            </a:r>
          </a:p>
          <a:p>
            <a:pPr marL="685800" marR="0" lvl="2" fontAlgn="auto">
              <a:buClr>
                <a:srgbClr val="0D3050"/>
              </a:buClr>
              <a:buSzPct val="110000"/>
              <a:tabLst/>
              <a:defRPr/>
            </a:pPr>
            <a:r>
              <a:rPr lang="sv-SE" sz="2000" dirty="0"/>
              <a:t>Tydligt ägarskap av specifikation	</a:t>
            </a:r>
          </a:p>
          <a:p>
            <a:pPr marL="685800" marR="0" lvl="2" fontAlgn="auto">
              <a:buClr>
                <a:srgbClr val="0D3050"/>
              </a:buClr>
              <a:buSzPct val="110000"/>
              <a:tabLst/>
              <a:defRPr/>
            </a:pPr>
            <a:r>
              <a:rPr lang="sv-SE" sz="2000" dirty="0"/>
              <a:t>Finansiering av specifikationen är tillgänglig	</a:t>
            </a:r>
          </a:p>
          <a:p>
            <a:pPr marL="685800" marR="0" lvl="2" fontAlgn="auto">
              <a:buClr>
                <a:srgbClr val="0D3050"/>
              </a:buClr>
              <a:buSzPct val="110000"/>
              <a:tabLst/>
              <a:defRPr/>
            </a:pPr>
            <a:r>
              <a:rPr lang="sv-SE" sz="2000" dirty="0"/>
              <a:t>Förvaltningsbarhet över tid	</a:t>
            </a:r>
          </a:p>
          <a:p>
            <a:pPr marL="685800" marR="0" lvl="2" fontAlgn="auto">
              <a:buClr>
                <a:srgbClr val="0D3050"/>
              </a:buClr>
              <a:buSzPct val="110000"/>
              <a:tabLst/>
              <a:defRPr/>
            </a:pPr>
            <a:r>
              <a:rPr lang="sv-SE" sz="2000" dirty="0"/>
              <a:t>Internationell specifikation är tillgänglig </a:t>
            </a:r>
          </a:p>
          <a:p>
            <a:pPr marL="685800" marR="0" lvl="2" fontAlgn="auto">
              <a:buClr>
                <a:srgbClr val="0D3050"/>
              </a:buClr>
              <a:buSzPct val="110000"/>
              <a:tabLst/>
              <a:defRPr/>
            </a:pPr>
            <a:r>
              <a:rPr lang="sv-SE" sz="2000" dirty="0"/>
              <a:t>Specifikationens teknisk mognad</a:t>
            </a:r>
          </a:p>
        </p:txBody>
      </p:sp>
    </p:spTree>
    <p:extLst>
      <p:ext uri="{BB962C8B-B14F-4D97-AF65-F5344CB8AC3E}">
        <p14:creationId xmlns:p14="http://schemas.microsoft.com/office/powerpoint/2010/main" val="1592637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3EE61EA-1966-44A3-8404-9B1D9F431201}"/>
              </a:ext>
            </a:extLst>
          </p:cNvPr>
          <p:cNvSpPr>
            <a:spLocks noGrp="1"/>
          </p:cNvSpPr>
          <p:nvPr>
            <p:ph type="title"/>
          </p:nvPr>
        </p:nvSpPr>
        <p:spPr>
          <a:xfrm>
            <a:off x="1884000" y="1854047"/>
            <a:ext cx="8424000" cy="1661993"/>
          </a:xfrm>
        </p:spPr>
        <p:txBody>
          <a:bodyPr/>
          <a:lstStyle/>
          <a:p>
            <a:r>
              <a:rPr lang="sv-SE" dirty="0"/>
              <a:t>Organisation och bemanning av det fortsatta arbetet</a:t>
            </a:r>
            <a:br>
              <a:rPr lang="sv-SE" dirty="0"/>
            </a:br>
            <a:endParaRPr lang="sv-SE" dirty="0"/>
          </a:p>
        </p:txBody>
      </p:sp>
      <p:sp>
        <p:nvSpPr>
          <p:cNvPr id="3" name="Platshållare för text 2">
            <a:extLst>
              <a:ext uri="{FF2B5EF4-FFF2-40B4-BE49-F238E27FC236}">
                <a16:creationId xmlns:a16="http://schemas.microsoft.com/office/drawing/2014/main" id="{34ED2D55-538A-4209-A9EA-E47902E22D7F}"/>
              </a:ext>
            </a:extLst>
          </p:cNvPr>
          <p:cNvSpPr>
            <a:spLocks noGrp="1"/>
          </p:cNvSpPr>
          <p:nvPr>
            <p:ph type="body" sz="quarter" idx="18"/>
          </p:nvPr>
        </p:nvSpPr>
        <p:spPr/>
        <p:txBody>
          <a:bodyPr/>
          <a:lstStyle/>
          <a:p>
            <a:r>
              <a:rPr lang="sv-SE" dirty="0"/>
              <a:t>Rodabe Alavi</a:t>
            </a:r>
          </a:p>
        </p:txBody>
      </p:sp>
    </p:spTree>
    <p:extLst>
      <p:ext uri="{BB962C8B-B14F-4D97-AF65-F5344CB8AC3E}">
        <p14:creationId xmlns:p14="http://schemas.microsoft.com/office/powerpoint/2010/main" val="2172965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 1">
            <a:extLst>
              <a:ext uri="{FF2B5EF4-FFF2-40B4-BE49-F238E27FC236}">
                <a16:creationId xmlns:a16="http://schemas.microsoft.com/office/drawing/2014/main" id="{2026A0AC-711A-4A79-BDAF-B48F1F5D1946}"/>
              </a:ext>
            </a:extLst>
          </p:cNvPr>
          <p:cNvSpPr>
            <a:spLocks noGrp="1"/>
          </p:cNvSpPr>
          <p:nvPr>
            <p:ph type="pic" sz="quarter" idx="18"/>
          </p:nvPr>
        </p:nvSpPr>
        <p:spPr/>
      </p:sp>
      <p:sp>
        <p:nvSpPr>
          <p:cNvPr id="3" name="Rubrik 2">
            <a:extLst>
              <a:ext uri="{FF2B5EF4-FFF2-40B4-BE49-F238E27FC236}">
                <a16:creationId xmlns:a16="http://schemas.microsoft.com/office/drawing/2014/main" id="{BC57B067-7341-4D37-8EA0-A2EF6FBCA489}"/>
              </a:ext>
            </a:extLst>
          </p:cNvPr>
          <p:cNvSpPr>
            <a:spLocks noGrp="1"/>
          </p:cNvSpPr>
          <p:nvPr>
            <p:ph type="title"/>
          </p:nvPr>
        </p:nvSpPr>
        <p:spPr/>
        <p:txBody>
          <a:bodyPr/>
          <a:lstStyle/>
          <a:p>
            <a:r>
              <a:rPr lang="sv-SE" dirty="0"/>
              <a:t>Agenda</a:t>
            </a:r>
          </a:p>
        </p:txBody>
      </p:sp>
      <p:sp>
        <p:nvSpPr>
          <p:cNvPr id="4" name="Platshållare för text 3">
            <a:extLst>
              <a:ext uri="{FF2B5EF4-FFF2-40B4-BE49-F238E27FC236}">
                <a16:creationId xmlns:a16="http://schemas.microsoft.com/office/drawing/2014/main" id="{851DB0DA-BA24-4590-842B-2C56974ABB8C}"/>
              </a:ext>
            </a:extLst>
          </p:cNvPr>
          <p:cNvSpPr>
            <a:spLocks noGrp="1"/>
          </p:cNvSpPr>
          <p:nvPr>
            <p:ph type="body" sz="quarter" idx="20"/>
          </p:nvPr>
        </p:nvSpPr>
        <p:spPr/>
        <p:txBody>
          <a:bodyPr/>
          <a:lstStyle/>
          <a:p>
            <a:r>
              <a:rPr lang="sv-SE" dirty="0"/>
              <a:t>Inledning</a:t>
            </a:r>
          </a:p>
          <a:p>
            <a:r>
              <a:rPr lang="sv-SE" dirty="0"/>
              <a:t>Informationsmängderna i EHDS-patientöversikt</a:t>
            </a:r>
          </a:p>
          <a:p>
            <a:r>
              <a:rPr lang="sv-SE" dirty="0"/>
              <a:t>Paus</a:t>
            </a:r>
          </a:p>
          <a:p>
            <a:r>
              <a:rPr lang="sv-SE" dirty="0"/>
              <a:t>Diskussion kring prioriteringsmodellen</a:t>
            </a:r>
          </a:p>
          <a:p>
            <a:r>
              <a:rPr lang="sv-SE" dirty="0"/>
              <a:t>Organisation och bemanning av det fortsatta arbetet</a:t>
            </a:r>
          </a:p>
          <a:p>
            <a:endParaRPr lang="sv-SE" dirty="0"/>
          </a:p>
          <a:p>
            <a:pPr marL="457200" lvl="1" indent="0">
              <a:buNone/>
            </a:pPr>
            <a:endParaRPr lang="sv-SE" dirty="0"/>
          </a:p>
          <a:p>
            <a:endParaRPr lang="sv-SE" dirty="0"/>
          </a:p>
          <a:p>
            <a:endParaRPr lang="sv-SE" dirty="0"/>
          </a:p>
        </p:txBody>
      </p:sp>
      <p:pic>
        <p:nvPicPr>
          <p:cNvPr id="5" name="Platshållare för bild 9" descr="En bild som visar person, teknik, konst, design&#10;&#10;Automatiskt genererad beskrivning">
            <a:extLst>
              <a:ext uri="{FF2B5EF4-FFF2-40B4-BE49-F238E27FC236}">
                <a16:creationId xmlns:a16="http://schemas.microsoft.com/office/drawing/2014/main" id="{25EF06C1-3BA7-450D-809F-2F6A12A58C0D}"/>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t="6496" b="6496"/>
          <a:stretch/>
        </p:blipFill>
        <p:spPr>
          <a:xfrm>
            <a:off x="7785100" y="0"/>
            <a:ext cx="4406900" cy="6858000"/>
          </a:xfrm>
          <a:prstGeom prst="rect">
            <a:avLst/>
          </a:prstGeom>
        </p:spPr>
      </p:pic>
    </p:spTree>
    <p:extLst>
      <p:ext uri="{BB962C8B-B14F-4D97-AF65-F5344CB8AC3E}">
        <p14:creationId xmlns:p14="http://schemas.microsoft.com/office/powerpoint/2010/main" val="3475703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00222C0-A43E-4FDD-9D1D-5EF3A2F11146}"/>
              </a:ext>
            </a:extLst>
          </p:cNvPr>
          <p:cNvSpPr>
            <a:spLocks noGrp="1"/>
          </p:cNvSpPr>
          <p:nvPr>
            <p:ph type="title"/>
          </p:nvPr>
        </p:nvSpPr>
        <p:spPr>
          <a:xfrm>
            <a:off x="620298" y="1152939"/>
            <a:ext cx="6814299" cy="1423774"/>
          </a:xfrm>
        </p:spPr>
        <p:txBody>
          <a:bodyPr/>
          <a:lstStyle/>
          <a:p>
            <a:r>
              <a:rPr lang="sv-SE" dirty="0"/>
              <a:t>Organisation och bemanning av det fortsatta arbetet</a:t>
            </a:r>
          </a:p>
        </p:txBody>
      </p:sp>
      <p:sp>
        <p:nvSpPr>
          <p:cNvPr id="3" name="Platshållare för innehåll 2">
            <a:extLst>
              <a:ext uri="{FF2B5EF4-FFF2-40B4-BE49-F238E27FC236}">
                <a16:creationId xmlns:a16="http://schemas.microsoft.com/office/drawing/2014/main" id="{4D82D0D2-D4F0-49AB-BA57-C00B587E936D}"/>
              </a:ext>
            </a:extLst>
          </p:cNvPr>
          <p:cNvSpPr>
            <a:spLocks noGrp="1"/>
          </p:cNvSpPr>
          <p:nvPr>
            <p:ph sz="quarter" idx="21"/>
          </p:nvPr>
        </p:nvSpPr>
        <p:spPr>
          <a:xfrm>
            <a:off x="461273" y="3027514"/>
            <a:ext cx="10475912" cy="4240213"/>
          </a:xfrm>
        </p:spPr>
        <p:txBody>
          <a:bodyPr/>
          <a:lstStyle/>
          <a:p>
            <a:r>
              <a:rPr lang="sv-SE" dirty="0"/>
              <a:t>Pågående insatser inom området</a:t>
            </a:r>
          </a:p>
          <a:p>
            <a:r>
              <a:rPr lang="sv-SE" dirty="0"/>
              <a:t>Hur ska arbetet organiseras och </a:t>
            </a:r>
            <a:r>
              <a:rPr lang="sv-SE" dirty="0" err="1"/>
              <a:t>resurssättas</a:t>
            </a:r>
            <a:r>
              <a:rPr lang="sv-SE" dirty="0"/>
              <a:t>?</a:t>
            </a:r>
          </a:p>
          <a:p>
            <a:pPr marL="0" indent="0">
              <a:buNone/>
            </a:pPr>
            <a:endParaRPr lang="sv-SE" dirty="0"/>
          </a:p>
        </p:txBody>
      </p:sp>
      <p:pic>
        <p:nvPicPr>
          <p:cNvPr id="4" name="Platshållare för bild 9">
            <a:extLst>
              <a:ext uri="{FF2B5EF4-FFF2-40B4-BE49-F238E27FC236}">
                <a16:creationId xmlns:a16="http://schemas.microsoft.com/office/drawing/2014/main" id="{36FDEC01-B8C0-443C-8515-3D8F2C218298}"/>
              </a:ext>
            </a:extLst>
          </p:cNvPr>
          <p:cNvPicPr>
            <a:picLocks noChangeAspect="1"/>
          </p:cNvPicPr>
          <p:nvPr/>
        </p:nvPicPr>
        <p:blipFill>
          <a:blip r:embed="rId2"/>
          <a:srcRect l="6" r="6"/>
          <a:stretch>
            <a:fillRect/>
          </a:stretch>
        </p:blipFill>
        <p:spPr>
          <a:xfrm>
            <a:off x="7785848" y="0"/>
            <a:ext cx="4406152" cy="6858000"/>
          </a:xfrm>
          <a:prstGeom prst="rect">
            <a:avLst/>
          </a:prstGeom>
        </p:spPr>
      </p:pic>
    </p:spTree>
    <p:extLst>
      <p:ext uri="{BB962C8B-B14F-4D97-AF65-F5344CB8AC3E}">
        <p14:creationId xmlns:p14="http://schemas.microsoft.com/office/powerpoint/2010/main" val="3797992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9A269B3-E118-43A9-8072-B3430F8B1F12}"/>
              </a:ext>
            </a:extLst>
          </p:cNvPr>
          <p:cNvSpPr>
            <a:spLocks noGrp="1"/>
          </p:cNvSpPr>
          <p:nvPr>
            <p:ph type="title"/>
          </p:nvPr>
        </p:nvSpPr>
        <p:spPr/>
        <p:txBody>
          <a:bodyPr/>
          <a:lstStyle/>
          <a:p>
            <a:r>
              <a:rPr lang="sv-SE" dirty="0"/>
              <a:t>Tack för din medverkan!</a:t>
            </a:r>
          </a:p>
        </p:txBody>
      </p:sp>
      <p:sp>
        <p:nvSpPr>
          <p:cNvPr id="3" name="Platshållare för text 2">
            <a:extLst>
              <a:ext uri="{FF2B5EF4-FFF2-40B4-BE49-F238E27FC236}">
                <a16:creationId xmlns:a16="http://schemas.microsoft.com/office/drawing/2014/main" id="{543B2A1A-03CD-4F82-8C36-B8BDA465EA8B}"/>
              </a:ext>
            </a:extLst>
          </p:cNvPr>
          <p:cNvSpPr>
            <a:spLocks noGrp="1"/>
          </p:cNvSpPr>
          <p:nvPr>
            <p:ph type="body" sz="quarter" idx="18"/>
          </p:nvPr>
        </p:nvSpPr>
        <p:spPr/>
        <p:txBody>
          <a:bodyPr/>
          <a:lstStyle/>
          <a:p>
            <a:r>
              <a:rPr lang="sv-SE" dirty="0"/>
              <a:t>Interoperabilitet@ehalsomyndigheten.se</a:t>
            </a:r>
          </a:p>
        </p:txBody>
      </p:sp>
    </p:spTree>
    <p:extLst>
      <p:ext uri="{BB962C8B-B14F-4D97-AF65-F5344CB8AC3E}">
        <p14:creationId xmlns:p14="http://schemas.microsoft.com/office/powerpoint/2010/main" val="2541518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4D16FB6-DBB3-44F1-88FD-B62BD1726FFE}"/>
              </a:ext>
            </a:extLst>
          </p:cNvPr>
          <p:cNvSpPr>
            <a:spLocks noGrp="1"/>
          </p:cNvSpPr>
          <p:nvPr>
            <p:ph type="title"/>
          </p:nvPr>
        </p:nvSpPr>
        <p:spPr/>
        <p:txBody>
          <a:bodyPr/>
          <a:lstStyle/>
          <a:p>
            <a:r>
              <a:rPr lang="sv-SE" dirty="0"/>
              <a:t>EHDS gäller även för datadelning i Sverige</a:t>
            </a:r>
          </a:p>
        </p:txBody>
      </p:sp>
      <p:pic>
        <p:nvPicPr>
          <p:cNvPr id="5" name="Platshållare för innehåll 4">
            <a:extLst>
              <a:ext uri="{FF2B5EF4-FFF2-40B4-BE49-F238E27FC236}">
                <a16:creationId xmlns:a16="http://schemas.microsoft.com/office/drawing/2014/main" id="{2930FD6B-9F5F-4D5E-B1BB-D2B2757004B0}"/>
              </a:ext>
            </a:extLst>
          </p:cNvPr>
          <p:cNvPicPr>
            <a:picLocks noGrp="1" noChangeAspect="1"/>
          </p:cNvPicPr>
          <p:nvPr>
            <p:ph sz="quarter" idx="21"/>
          </p:nvPr>
        </p:nvPicPr>
        <p:blipFill>
          <a:blip r:embed="rId2"/>
          <a:stretch>
            <a:fillRect/>
          </a:stretch>
        </p:blipFill>
        <p:spPr>
          <a:xfrm>
            <a:off x="109729" y="2002548"/>
            <a:ext cx="6896492" cy="3300972"/>
          </a:xfrm>
          <a:prstGeom prst="rect">
            <a:avLst/>
          </a:prstGeom>
          <a:ln>
            <a:noFill/>
          </a:ln>
          <a:effectLst>
            <a:outerShdw blurRad="292100" dist="139700" dir="2700000" algn="tl" rotWithShape="0">
              <a:srgbClr val="333333">
                <a:alpha val="65000"/>
              </a:srgbClr>
            </a:outerShdw>
          </a:effectLst>
        </p:spPr>
      </p:pic>
      <p:pic>
        <p:nvPicPr>
          <p:cNvPr id="7" name="Bildobjekt 6">
            <a:extLst>
              <a:ext uri="{FF2B5EF4-FFF2-40B4-BE49-F238E27FC236}">
                <a16:creationId xmlns:a16="http://schemas.microsoft.com/office/drawing/2014/main" id="{117ADD04-5F04-4D9E-A772-953A9F2F5459}"/>
              </a:ext>
            </a:extLst>
          </p:cNvPr>
          <p:cNvPicPr>
            <a:picLocks noChangeAspect="1"/>
          </p:cNvPicPr>
          <p:nvPr/>
        </p:nvPicPr>
        <p:blipFill>
          <a:blip r:embed="rId3"/>
          <a:stretch>
            <a:fillRect/>
          </a:stretch>
        </p:blipFill>
        <p:spPr>
          <a:xfrm>
            <a:off x="5398883" y="5057203"/>
            <a:ext cx="6563641" cy="1552792"/>
          </a:xfrm>
          <a:prstGeom prst="rect">
            <a:avLst/>
          </a:prstGeom>
          <a:ln>
            <a:noFill/>
          </a:ln>
          <a:effectLst>
            <a:outerShdw blurRad="292100" dist="139700" dir="2700000" algn="tl" rotWithShape="0">
              <a:srgbClr val="333333">
                <a:alpha val="65000"/>
              </a:srgbClr>
            </a:outerShdw>
          </a:effectLst>
        </p:spPr>
      </p:pic>
      <p:sp>
        <p:nvSpPr>
          <p:cNvPr id="8" name="textruta 7">
            <a:extLst>
              <a:ext uri="{FF2B5EF4-FFF2-40B4-BE49-F238E27FC236}">
                <a16:creationId xmlns:a16="http://schemas.microsoft.com/office/drawing/2014/main" id="{D97DEF78-0C7E-4CF3-AD83-14B720A4F811}"/>
              </a:ext>
            </a:extLst>
          </p:cNvPr>
          <p:cNvSpPr txBox="1"/>
          <p:nvPr/>
        </p:nvSpPr>
        <p:spPr>
          <a:xfrm>
            <a:off x="670560" y="6194497"/>
            <a:ext cx="3718560" cy="415498"/>
          </a:xfrm>
          <a:prstGeom prst="rect">
            <a:avLst/>
          </a:prstGeom>
          <a:noFill/>
        </p:spPr>
        <p:txBody>
          <a:bodyPr wrap="square" rtlCol="0">
            <a:spAutoFit/>
          </a:bodyPr>
          <a:lstStyle/>
          <a:p>
            <a:r>
              <a:rPr lang="sv-SE" sz="1050" dirty="0"/>
              <a:t>Obs citaten är hämtade ur förslag till EHDS-förordning – smärre ändringar i ordalydelsen kan komma att ske</a:t>
            </a:r>
          </a:p>
        </p:txBody>
      </p:sp>
    </p:spTree>
    <p:extLst>
      <p:ext uri="{BB962C8B-B14F-4D97-AF65-F5344CB8AC3E}">
        <p14:creationId xmlns:p14="http://schemas.microsoft.com/office/powerpoint/2010/main" val="3246779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63584435-710B-40CF-A4AA-2E1DB02D8B6A}"/>
              </a:ext>
            </a:extLst>
          </p:cNvPr>
          <p:cNvSpPr>
            <a:spLocks noGrp="1"/>
          </p:cNvSpPr>
          <p:nvPr>
            <p:ph type="title"/>
          </p:nvPr>
        </p:nvSpPr>
        <p:spPr>
          <a:xfrm>
            <a:off x="1884363" y="2962275"/>
            <a:ext cx="8423275" cy="554038"/>
          </a:xfrm>
        </p:spPr>
        <p:txBody>
          <a:bodyPr/>
          <a:lstStyle/>
          <a:p>
            <a:r>
              <a:rPr lang="sv-SE" dirty="0"/>
              <a:t>Patientöversikt över landsgränser – rådet för </a:t>
            </a:r>
            <a:r>
              <a:rPr lang="sv-SE" dirty="0" err="1"/>
              <a:t>interoperabilitet</a:t>
            </a:r>
            <a:endParaRPr lang="sv-SE" dirty="0"/>
          </a:p>
        </p:txBody>
      </p:sp>
      <p:sp>
        <p:nvSpPr>
          <p:cNvPr id="5" name="Platshållare för text 5">
            <a:extLst>
              <a:ext uri="{FF2B5EF4-FFF2-40B4-BE49-F238E27FC236}">
                <a16:creationId xmlns:a16="http://schemas.microsoft.com/office/drawing/2014/main" id="{E0D7D184-FD92-4F5D-B3A5-747DDA60310D}"/>
              </a:ext>
            </a:extLst>
          </p:cNvPr>
          <p:cNvSpPr>
            <a:spLocks noGrp="1"/>
          </p:cNvSpPr>
          <p:nvPr>
            <p:ph type="body" sz="quarter" idx="18"/>
          </p:nvPr>
        </p:nvSpPr>
        <p:spPr>
          <a:xfrm>
            <a:off x="1884363" y="3914775"/>
            <a:ext cx="8423275" cy="498598"/>
          </a:xfrm>
        </p:spPr>
        <p:txBody>
          <a:bodyPr/>
          <a:lstStyle/>
          <a:p>
            <a:r>
              <a:rPr lang="sv-SE" dirty="0"/>
              <a:t>Annika Ohlson</a:t>
            </a:r>
          </a:p>
          <a:p>
            <a:r>
              <a:rPr lang="sv-SE" dirty="0"/>
              <a:t>Produktansvarig Internationella e-hälsotjänster</a:t>
            </a:r>
          </a:p>
        </p:txBody>
      </p:sp>
    </p:spTree>
    <p:extLst>
      <p:ext uri="{BB962C8B-B14F-4D97-AF65-F5344CB8AC3E}">
        <p14:creationId xmlns:p14="http://schemas.microsoft.com/office/powerpoint/2010/main" val="2488585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 1">
            <a:extLst>
              <a:ext uri="{FF2B5EF4-FFF2-40B4-BE49-F238E27FC236}">
                <a16:creationId xmlns:a16="http://schemas.microsoft.com/office/drawing/2014/main" id="{2026A0AC-711A-4A79-BDAF-B48F1F5D1946}"/>
              </a:ext>
            </a:extLst>
          </p:cNvPr>
          <p:cNvSpPr>
            <a:spLocks noGrp="1"/>
          </p:cNvSpPr>
          <p:nvPr>
            <p:ph type="pic" sz="quarter" idx="18"/>
          </p:nvPr>
        </p:nvSpPr>
        <p:spPr/>
      </p:sp>
      <p:sp>
        <p:nvSpPr>
          <p:cNvPr id="3" name="Rubrik 2">
            <a:extLst>
              <a:ext uri="{FF2B5EF4-FFF2-40B4-BE49-F238E27FC236}">
                <a16:creationId xmlns:a16="http://schemas.microsoft.com/office/drawing/2014/main" id="{BC57B067-7341-4D37-8EA0-A2EF6FBCA489}"/>
              </a:ext>
            </a:extLst>
          </p:cNvPr>
          <p:cNvSpPr>
            <a:spLocks noGrp="1"/>
          </p:cNvSpPr>
          <p:nvPr>
            <p:ph type="title"/>
          </p:nvPr>
        </p:nvSpPr>
        <p:spPr/>
        <p:txBody>
          <a:bodyPr/>
          <a:lstStyle/>
          <a:p>
            <a:r>
              <a:rPr lang="sv-SE" dirty="0"/>
              <a:t>Aktuellt</a:t>
            </a:r>
          </a:p>
        </p:txBody>
      </p:sp>
      <p:sp>
        <p:nvSpPr>
          <p:cNvPr id="4" name="Platshållare för text 3">
            <a:extLst>
              <a:ext uri="{FF2B5EF4-FFF2-40B4-BE49-F238E27FC236}">
                <a16:creationId xmlns:a16="http://schemas.microsoft.com/office/drawing/2014/main" id="{851DB0DA-BA24-4590-842B-2C56974ABB8C}"/>
              </a:ext>
            </a:extLst>
          </p:cNvPr>
          <p:cNvSpPr>
            <a:spLocks noGrp="1"/>
          </p:cNvSpPr>
          <p:nvPr>
            <p:ph type="body" sz="quarter" idx="20"/>
          </p:nvPr>
        </p:nvSpPr>
        <p:spPr>
          <a:xfrm>
            <a:off x="858710" y="2024855"/>
            <a:ext cx="10550970" cy="4240213"/>
          </a:xfrm>
        </p:spPr>
        <p:txBody>
          <a:bodyPr>
            <a:normAutofit fontScale="92500" lnSpcReduction="10000"/>
          </a:bodyPr>
          <a:lstStyle/>
          <a:p>
            <a:r>
              <a:rPr lang="sv-SE" sz="2000" dirty="0"/>
              <a:t>Förslaget om det europeiska hälsodataområdet innebär bland annat att hälsodata i form av exempelvis en patientöversikt ska kunna utbytas över landsgränser. </a:t>
            </a:r>
          </a:p>
          <a:p>
            <a:r>
              <a:rPr lang="sv-SE" sz="2000" dirty="0"/>
              <a:t>Innehållet i den ”europeiska” patientöversikten är fastställt inom ramen för det europeiska samarbetet, viss information är obligatorisk att förmedla mellan länder och annan inte.</a:t>
            </a:r>
          </a:p>
          <a:p>
            <a:r>
              <a:rPr lang="sv-SE" sz="2000" dirty="0"/>
              <a:t>E-hälsomyndigheten förbereder för att svensk hälso- och sjukvårdspersonal ska kunna ta del av en utländsk patientöversikt i samband med vård; ”Patientöversikt över landsgränser”</a:t>
            </a:r>
          </a:p>
          <a:p>
            <a:r>
              <a:rPr lang="sv-SE" sz="2000" dirty="0"/>
              <a:t>Pågående arbete tydliggör behovet av att översättningarna av de engelska benämningarna för informationsinnehållet harmoniseras med svenska förutsättningar.</a:t>
            </a:r>
          </a:p>
          <a:p>
            <a:r>
              <a:rPr lang="sv-SE" sz="2000" dirty="0"/>
              <a:t>E-hälsomyndigheten har tagit fram förslag till översättningar som testats på kommande användare (sjuksköterskor och läkare). </a:t>
            </a:r>
          </a:p>
          <a:p>
            <a:r>
              <a:rPr lang="sv-SE" sz="2000" dirty="0"/>
              <a:t>Förslagen till översättningar behöver även granskas av relevanta aktörer för en nationell förankring.</a:t>
            </a:r>
          </a:p>
          <a:p>
            <a:endParaRPr lang="sv-SE" sz="2000" dirty="0"/>
          </a:p>
          <a:p>
            <a:endParaRPr lang="sv-SE" sz="2000" dirty="0"/>
          </a:p>
          <a:p>
            <a:endParaRPr lang="sv-SE" sz="2000" dirty="0"/>
          </a:p>
          <a:p>
            <a:endParaRPr lang="sv-SE" dirty="0"/>
          </a:p>
        </p:txBody>
      </p:sp>
    </p:spTree>
    <p:extLst>
      <p:ext uri="{BB962C8B-B14F-4D97-AF65-F5344CB8AC3E}">
        <p14:creationId xmlns:p14="http://schemas.microsoft.com/office/powerpoint/2010/main" val="1825989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48217CF-2E8F-4048-975E-D002C5DE4B51}"/>
              </a:ext>
            </a:extLst>
          </p:cNvPr>
          <p:cNvSpPr>
            <a:spLocks noGrp="1"/>
          </p:cNvSpPr>
          <p:nvPr>
            <p:ph type="title"/>
          </p:nvPr>
        </p:nvSpPr>
        <p:spPr>
          <a:xfrm>
            <a:off x="858710" y="769002"/>
            <a:ext cx="10475290" cy="1107996"/>
          </a:xfrm>
        </p:spPr>
        <p:txBody>
          <a:bodyPr/>
          <a:lstStyle/>
          <a:p>
            <a:r>
              <a:rPr lang="sv-SE" dirty="0"/>
              <a:t>Prioritering av informationsmängder för Patientöversikt över landsgränser</a:t>
            </a:r>
          </a:p>
        </p:txBody>
      </p:sp>
      <p:sp>
        <p:nvSpPr>
          <p:cNvPr id="3" name="Platshållare för innehåll 2">
            <a:extLst>
              <a:ext uri="{FF2B5EF4-FFF2-40B4-BE49-F238E27FC236}">
                <a16:creationId xmlns:a16="http://schemas.microsoft.com/office/drawing/2014/main" id="{E14210CD-D159-4F14-84BA-D334085AADAD}"/>
              </a:ext>
            </a:extLst>
          </p:cNvPr>
          <p:cNvSpPr>
            <a:spLocks noGrp="1"/>
          </p:cNvSpPr>
          <p:nvPr>
            <p:ph sz="quarter" idx="21"/>
          </p:nvPr>
        </p:nvSpPr>
        <p:spPr>
          <a:xfrm>
            <a:off x="858710" y="2362200"/>
            <a:ext cx="10475912" cy="3607330"/>
          </a:xfrm>
        </p:spPr>
        <p:txBody>
          <a:bodyPr/>
          <a:lstStyle/>
          <a:p>
            <a:pPr marL="0" indent="0">
              <a:buNone/>
            </a:pPr>
            <a:r>
              <a:rPr lang="sv-SE" dirty="0"/>
              <a:t>Förslag på prioritering är utifrån</a:t>
            </a:r>
          </a:p>
          <a:p>
            <a:pPr marL="342900" indent="-342900">
              <a:buFont typeface="+mj-lt"/>
              <a:buAutoNum type="arabicPeriod"/>
            </a:pPr>
            <a:r>
              <a:rPr lang="sv-SE" sz="1800" dirty="0"/>
              <a:t>vissa kategorier är obligatoriska (inom det europeiska samarbetet) </a:t>
            </a:r>
          </a:p>
          <a:p>
            <a:pPr marL="342900" indent="-342900">
              <a:buFont typeface="+mj-lt"/>
              <a:buAutoNum type="arabicPeriod"/>
            </a:pPr>
            <a:r>
              <a:rPr lang="sv-SE" sz="1800" dirty="0"/>
              <a:t>rangordning genomförd av användare i användningstester hösten 2024</a:t>
            </a:r>
          </a:p>
          <a:p>
            <a:pPr marL="457200" lvl="1" indent="0">
              <a:buNone/>
            </a:pPr>
            <a:endParaRPr lang="sv-SE" dirty="0"/>
          </a:p>
        </p:txBody>
      </p:sp>
    </p:spTree>
    <p:extLst>
      <p:ext uri="{BB962C8B-B14F-4D97-AF65-F5344CB8AC3E}">
        <p14:creationId xmlns:p14="http://schemas.microsoft.com/office/powerpoint/2010/main" val="4016680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F27418D-62DE-4ECF-A563-7911DF9C17DF}"/>
              </a:ext>
            </a:extLst>
          </p:cNvPr>
          <p:cNvSpPr>
            <a:spLocks noGrp="1"/>
          </p:cNvSpPr>
          <p:nvPr>
            <p:ph type="title"/>
          </p:nvPr>
        </p:nvSpPr>
        <p:spPr>
          <a:xfrm>
            <a:off x="1884000" y="2408044"/>
            <a:ext cx="8424000" cy="1107996"/>
          </a:xfrm>
        </p:spPr>
        <p:txBody>
          <a:bodyPr/>
          <a:lstStyle/>
          <a:p>
            <a:r>
              <a:rPr lang="sv-SE" dirty="0"/>
              <a:t>Obligatoriska informationsmängder</a:t>
            </a:r>
          </a:p>
        </p:txBody>
      </p:sp>
      <p:sp>
        <p:nvSpPr>
          <p:cNvPr id="3" name="Platshållare för text 2">
            <a:extLst>
              <a:ext uri="{FF2B5EF4-FFF2-40B4-BE49-F238E27FC236}">
                <a16:creationId xmlns:a16="http://schemas.microsoft.com/office/drawing/2014/main" id="{1E86F35D-9FB8-4CE9-985D-1C444BFD1426}"/>
              </a:ext>
            </a:extLst>
          </p:cNvPr>
          <p:cNvSpPr>
            <a:spLocks noGrp="1"/>
          </p:cNvSpPr>
          <p:nvPr>
            <p:ph type="body" sz="quarter" idx="18"/>
          </p:nvPr>
        </p:nvSpPr>
        <p:spPr/>
        <p:txBody>
          <a:bodyPr/>
          <a:lstStyle/>
          <a:p>
            <a:endParaRPr lang="sv-SE"/>
          </a:p>
        </p:txBody>
      </p:sp>
    </p:spTree>
    <p:extLst>
      <p:ext uri="{BB962C8B-B14F-4D97-AF65-F5344CB8AC3E}">
        <p14:creationId xmlns:p14="http://schemas.microsoft.com/office/powerpoint/2010/main" val="160767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B033889-F881-4C54-9B93-D28B10ECD327}"/>
              </a:ext>
            </a:extLst>
          </p:cNvPr>
          <p:cNvSpPr>
            <a:spLocks noGrp="1"/>
          </p:cNvSpPr>
          <p:nvPr>
            <p:ph type="title"/>
          </p:nvPr>
        </p:nvSpPr>
        <p:spPr/>
        <p:txBody>
          <a:bodyPr/>
          <a:lstStyle/>
          <a:p>
            <a:r>
              <a:rPr lang="sv-SE" dirty="0" err="1"/>
              <a:t>Prio</a:t>
            </a:r>
            <a:r>
              <a:rPr lang="sv-SE" dirty="0"/>
              <a:t> 1 - Uppmärksamhetsinformation</a:t>
            </a:r>
          </a:p>
        </p:txBody>
      </p:sp>
      <p:graphicFrame>
        <p:nvGraphicFramePr>
          <p:cNvPr id="4" name="Platshållare för innehåll 3">
            <a:extLst>
              <a:ext uri="{FF2B5EF4-FFF2-40B4-BE49-F238E27FC236}">
                <a16:creationId xmlns:a16="http://schemas.microsoft.com/office/drawing/2014/main" id="{F1D83A35-D971-4D96-9836-8146457AD150}"/>
              </a:ext>
            </a:extLst>
          </p:cNvPr>
          <p:cNvGraphicFramePr>
            <a:graphicFrameLocks noGrp="1"/>
          </p:cNvGraphicFramePr>
          <p:nvPr>
            <p:ph sz="quarter" idx="21"/>
            <p:extLst>
              <p:ext uri="{D42A27DB-BD31-4B8C-83A1-F6EECF244321}">
                <p14:modId xmlns:p14="http://schemas.microsoft.com/office/powerpoint/2010/main" val="3474828316"/>
              </p:ext>
            </p:extLst>
          </p:nvPr>
        </p:nvGraphicFramePr>
        <p:xfrm>
          <a:off x="858710" y="2208360"/>
          <a:ext cx="10579915" cy="3842539"/>
        </p:xfrm>
        <a:graphic>
          <a:graphicData uri="http://schemas.openxmlformats.org/drawingml/2006/table">
            <a:tbl>
              <a:tblPr firstRow="1" firstCol="1" bandRow="1">
                <a:tableStyleId>{5940675A-B579-460E-94D1-54222C63F5DA}</a:tableStyleId>
              </a:tblPr>
              <a:tblGrid>
                <a:gridCol w="2372567">
                  <a:extLst>
                    <a:ext uri="{9D8B030D-6E8A-4147-A177-3AD203B41FA5}">
                      <a16:colId xmlns:a16="http://schemas.microsoft.com/office/drawing/2014/main" val="4132014518"/>
                    </a:ext>
                  </a:extLst>
                </a:gridCol>
                <a:gridCol w="2372567">
                  <a:extLst>
                    <a:ext uri="{9D8B030D-6E8A-4147-A177-3AD203B41FA5}">
                      <a16:colId xmlns:a16="http://schemas.microsoft.com/office/drawing/2014/main" val="1380392948"/>
                    </a:ext>
                  </a:extLst>
                </a:gridCol>
                <a:gridCol w="5834781">
                  <a:extLst>
                    <a:ext uri="{9D8B030D-6E8A-4147-A177-3AD203B41FA5}">
                      <a16:colId xmlns:a16="http://schemas.microsoft.com/office/drawing/2014/main" val="290288390"/>
                    </a:ext>
                  </a:extLst>
                </a:gridCol>
              </a:tblGrid>
              <a:tr h="285875">
                <a:tc>
                  <a:txBody>
                    <a:bodyPr/>
                    <a:lstStyle/>
                    <a:p>
                      <a:r>
                        <a:rPr lang="sv-SE" sz="1200" b="1" dirty="0">
                          <a:effectLst/>
                          <a:latin typeface="Calibri" panose="020F0502020204030204" pitchFamily="34" charset="0"/>
                          <a:ea typeface="Calibri" panose="020F0502020204030204" pitchFamily="34" charset="0"/>
                          <a:cs typeface="Calibri" panose="020F0502020204030204" pitchFamily="34" charset="0"/>
                        </a:rPr>
                        <a:t>Förslag svensk benämning</a:t>
                      </a:r>
                    </a:p>
                    <a:p>
                      <a:endParaRPr lang="sv-SE" sz="1200" b="1"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solidFill>
                      <a:schemeClr val="accent2"/>
                    </a:solidFill>
                  </a:tcPr>
                </a:tc>
                <a:tc>
                  <a:txBody>
                    <a:bodyPr/>
                    <a:lstStyle/>
                    <a:p>
                      <a:r>
                        <a:rPr lang="sv-SE" sz="1200" b="1" dirty="0">
                          <a:effectLst/>
                          <a:latin typeface="Calibri" panose="020F0502020204030204" pitchFamily="34" charset="0"/>
                          <a:ea typeface="Calibri" panose="020F0502020204030204" pitchFamily="34" charset="0"/>
                          <a:cs typeface="Calibri" panose="020F0502020204030204" pitchFamily="34" charset="0"/>
                        </a:rPr>
                        <a:t>Benämning i europeisk kravkatalog</a:t>
                      </a:r>
                    </a:p>
                  </a:txBody>
                  <a:tcPr marL="68580" marR="68580" marT="0" marB="0">
                    <a:solidFill>
                      <a:schemeClr val="accent2"/>
                    </a:solidFill>
                  </a:tcPr>
                </a:tc>
                <a:tc>
                  <a:txBody>
                    <a:bodyPr/>
                    <a:lstStyle/>
                    <a:p>
                      <a:r>
                        <a:rPr lang="sv-SE" sz="1200" b="1" dirty="0">
                          <a:effectLst/>
                          <a:latin typeface="Calibri" panose="020F0502020204030204" pitchFamily="34" charset="0"/>
                          <a:ea typeface="Calibri" panose="020F0502020204030204" pitchFamily="34" charset="0"/>
                          <a:cs typeface="Calibri" panose="020F0502020204030204" pitchFamily="34" charset="0"/>
                        </a:rPr>
                        <a:t>Kort beskrivning </a:t>
                      </a:r>
                    </a:p>
                  </a:txBody>
                  <a:tcPr marL="68580" marR="68580" marT="0" marB="0">
                    <a:solidFill>
                      <a:schemeClr val="accent2"/>
                    </a:solidFill>
                  </a:tcPr>
                </a:tc>
                <a:extLst>
                  <a:ext uri="{0D108BD9-81ED-4DB2-BD59-A6C34878D82A}">
                    <a16:rowId xmlns:a16="http://schemas.microsoft.com/office/drawing/2014/main" val="608903532"/>
                  </a:ext>
                </a:extLst>
              </a:tr>
              <a:tr h="3476779">
                <a:tc>
                  <a:txBody>
                    <a:bodyPr/>
                    <a:lstStyle/>
                    <a:p>
                      <a:r>
                        <a:rPr lang="sv-SE" sz="1200" dirty="0">
                          <a:effectLst/>
                          <a:latin typeface="Calibri" panose="020F0502020204030204" pitchFamily="34" charset="0"/>
                          <a:ea typeface="Calibri" panose="020F0502020204030204" pitchFamily="34" charset="0"/>
                          <a:cs typeface="Calibri" panose="020F0502020204030204" pitchFamily="34" charset="0"/>
                        </a:rPr>
                        <a:t>Uppmärksamhetsinformation</a:t>
                      </a:r>
                    </a:p>
                    <a:p>
                      <a:r>
                        <a:rPr lang="sv-SE" sz="1200" dirty="0">
                          <a:effectLst/>
                          <a:latin typeface="Calibri" panose="020F0502020204030204" pitchFamily="34" charset="0"/>
                          <a:ea typeface="Calibri" panose="020F0502020204030204" pitchFamily="34" charset="0"/>
                          <a:cs typeface="Calibri" panose="020F0502020204030204" pitchFamily="34" charset="0"/>
                        </a:rPr>
                        <a:t>- Allergier och intoleranser</a:t>
                      </a:r>
                    </a:p>
                    <a:p>
                      <a:r>
                        <a:rPr lang="en-US" sz="1200" dirty="0">
                          <a:effectLst/>
                          <a:latin typeface="Calibri" panose="020F0502020204030204" pitchFamily="34" charset="0"/>
                          <a:ea typeface="Calibri" panose="020F0502020204030204" pitchFamily="34" charset="0"/>
                          <a:cs typeface="Calibri" panose="020F0502020204030204" pitchFamily="34" charset="0"/>
                        </a:rPr>
                        <a:t> </a:t>
                      </a:r>
                      <a:endParaRPr lang="sv-SE" sz="12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r>
                        <a:rPr lang="en-US" sz="1200" dirty="0">
                          <a:effectLst/>
                          <a:latin typeface="Calibri" panose="020F0502020204030204" pitchFamily="34" charset="0"/>
                          <a:ea typeface="Calibri" panose="020F0502020204030204" pitchFamily="34" charset="0"/>
                          <a:cs typeface="Calibri" panose="020F0502020204030204" pitchFamily="34" charset="0"/>
                        </a:rPr>
                        <a:t>Alerts:</a:t>
                      </a:r>
                      <a:endParaRPr lang="sv-SE" sz="1200" dirty="0">
                        <a:effectLst/>
                        <a:latin typeface="Calibri" panose="020F0502020204030204" pitchFamily="34" charset="0"/>
                        <a:ea typeface="Calibri" panose="020F0502020204030204" pitchFamily="34" charset="0"/>
                        <a:cs typeface="Calibri" panose="020F0502020204030204" pitchFamily="34" charset="0"/>
                      </a:endParaRPr>
                    </a:p>
                    <a:p>
                      <a:r>
                        <a:rPr lang="en-US" sz="1200" dirty="0">
                          <a:effectLst/>
                          <a:latin typeface="Calibri" panose="020F0502020204030204" pitchFamily="34" charset="0"/>
                          <a:ea typeface="Calibri" panose="020F0502020204030204" pitchFamily="34" charset="0"/>
                          <a:cs typeface="Calibri" panose="020F0502020204030204" pitchFamily="34" charset="0"/>
                        </a:rPr>
                        <a:t>- Allergies and intolerances</a:t>
                      </a:r>
                      <a:endParaRPr lang="sv-SE" sz="1200" dirty="0">
                        <a:effectLst/>
                        <a:latin typeface="Calibri" panose="020F0502020204030204" pitchFamily="34" charset="0"/>
                        <a:ea typeface="Calibri" panose="020F0502020204030204" pitchFamily="34" charset="0"/>
                        <a:cs typeface="Calibri" panose="020F0502020204030204" pitchFamily="34" charset="0"/>
                      </a:endParaRPr>
                    </a:p>
                    <a:p>
                      <a:r>
                        <a:rPr lang="en-US" sz="1200" dirty="0">
                          <a:effectLst/>
                          <a:latin typeface="Calibri" panose="020F0502020204030204" pitchFamily="34" charset="0"/>
                          <a:ea typeface="Calibri" panose="020F0502020204030204" pitchFamily="34" charset="0"/>
                          <a:cs typeface="Calibri" panose="020F0502020204030204" pitchFamily="34" charset="0"/>
                        </a:rPr>
                        <a:t>- Medical alert information (other alerts not included in allergies)</a:t>
                      </a:r>
                      <a:endParaRPr lang="sv-SE" sz="12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r>
                        <a:rPr lang="sv-SE" sz="1200" dirty="0">
                          <a:effectLst/>
                          <a:latin typeface="Calibri" panose="020F0502020204030204" pitchFamily="34" charset="0"/>
                          <a:ea typeface="Calibri" panose="020F0502020204030204" pitchFamily="34" charset="0"/>
                          <a:cs typeface="Calibri" panose="020F0502020204030204" pitchFamily="34" charset="0"/>
                        </a:rPr>
                        <a:t>ATC</a:t>
                      </a:r>
                    </a:p>
                    <a:p>
                      <a:r>
                        <a:rPr lang="sv-SE" sz="1200" dirty="0">
                          <a:effectLst/>
                          <a:latin typeface="Calibri" panose="020F0502020204030204" pitchFamily="34" charset="0"/>
                          <a:ea typeface="Calibri" panose="020F0502020204030204" pitchFamily="34" charset="0"/>
                          <a:cs typeface="Calibri" panose="020F0502020204030204" pitchFamily="34" charset="0"/>
                        </a:rPr>
                        <a:t>Substans-id</a:t>
                      </a:r>
                    </a:p>
                    <a:p>
                      <a:r>
                        <a:rPr lang="sv-SE" sz="1200" dirty="0" err="1">
                          <a:effectLst/>
                          <a:latin typeface="Calibri" panose="020F0502020204030204" pitchFamily="34" charset="0"/>
                          <a:ea typeface="Calibri" panose="020F0502020204030204" pitchFamily="34" charset="0"/>
                          <a:cs typeface="Calibri" panose="020F0502020204030204" pitchFamily="34" charset="0"/>
                        </a:rPr>
                        <a:t>Snomed</a:t>
                      </a:r>
                      <a:r>
                        <a:rPr lang="sv-SE" sz="1200" dirty="0">
                          <a:effectLst/>
                          <a:latin typeface="Calibri" panose="020F0502020204030204" pitchFamily="34" charset="0"/>
                          <a:ea typeface="Calibri" panose="020F0502020204030204" pitchFamily="34" charset="0"/>
                          <a:cs typeface="Calibri" panose="020F0502020204030204" pitchFamily="34" charset="0"/>
                        </a:rPr>
                        <a:t> CT (mat, djur </a:t>
                      </a:r>
                      <a:r>
                        <a:rPr lang="sv-SE" sz="1200" dirty="0" err="1">
                          <a:effectLst/>
                          <a:latin typeface="Calibri" panose="020F0502020204030204" pitchFamily="34" charset="0"/>
                          <a:ea typeface="Calibri" panose="020F0502020204030204" pitchFamily="34" charset="0"/>
                          <a:cs typeface="Calibri" panose="020F0502020204030204" pitchFamily="34" charset="0"/>
                        </a:rPr>
                        <a:t>etc</a:t>
                      </a:r>
                      <a:r>
                        <a:rPr lang="sv-SE" sz="1200" dirty="0">
                          <a:effectLst/>
                          <a:latin typeface="Calibri" panose="020F0502020204030204" pitchFamily="34" charset="0"/>
                          <a:ea typeface="Calibri" panose="020F0502020204030204" pitchFamily="34" charset="0"/>
                          <a:cs typeface="Calibri" panose="020F0502020204030204" pitchFamily="34" charset="0"/>
                        </a:rPr>
                        <a:t>)</a:t>
                      </a:r>
                    </a:p>
                    <a:p>
                      <a:r>
                        <a:rPr lang="sv-SE" sz="1200" dirty="0">
                          <a:effectLst/>
                          <a:latin typeface="Calibri" panose="020F0502020204030204" pitchFamily="34" charset="0"/>
                          <a:ea typeface="Calibri" panose="020F0502020204030204" pitchFamily="34" charset="0"/>
                          <a:cs typeface="Calibri" panose="020F0502020204030204" pitchFamily="34" charset="0"/>
                        </a:rPr>
                        <a:t> </a:t>
                      </a:r>
                    </a:p>
                    <a:p>
                      <a:r>
                        <a:rPr lang="en-US" sz="1200" dirty="0" err="1">
                          <a:effectLst/>
                          <a:latin typeface="Calibri" panose="020F0502020204030204" pitchFamily="34" charset="0"/>
                          <a:ea typeface="Calibri" panose="020F0502020204030204" pitchFamily="34" charset="0"/>
                          <a:cs typeface="Calibri" panose="020F0502020204030204" pitchFamily="34" charset="0"/>
                        </a:rPr>
                        <a:t>Fritext</a:t>
                      </a:r>
                      <a:r>
                        <a:rPr lang="en-US" sz="1200" dirty="0">
                          <a:effectLst/>
                          <a:latin typeface="Calibri" panose="020F0502020204030204" pitchFamily="34" charset="0"/>
                          <a:ea typeface="Calibri" panose="020F0502020204030204" pitchFamily="34" charset="0"/>
                          <a:cs typeface="Calibri" panose="020F0502020204030204" pitchFamily="34" charset="0"/>
                        </a:rPr>
                        <a:t> (</a:t>
                      </a:r>
                      <a:r>
                        <a:rPr lang="en-US" sz="1200" dirty="0" err="1">
                          <a:effectLst/>
                          <a:latin typeface="Calibri" panose="020F0502020204030204" pitchFamily="34" charset="0"/>
                          <a:ea typeface="Calibri" panose="020F0502020204030204" pitchFamily="34" charset="0"/>
                          <a:cs typeface="Calibri" panose="020F0502020204030204" pitchFamily="34" charset="0"/>
                        </a:rPr>
                        <a:t>när</a:t>
                      </a:r>
                      <a:r>
                        <a:rPr lang="en-US" sz="1200" dirty="0">
                          <a:effectLst/>
                          <a:latin typeface="Calibri" panose="020F0502020204030204" pitchFamily="34" charset="0"/>
                          <a:ea typeface="Calibri" panose="020F0502020204030204" pitchFamily="34" charset="0"/>
                          <a:cs typeface="Calibri" panose="020F0502020204030204" pitchFamily="34" charset="0"/>
                        </a:rPr>
                        <a:t> </a:t>
                      </a:r>
                      <a:r>
                        <a:rPr lang="en-US" sz="1200" dirty="0" err="1">
                          <a:effectLst/>
                          <a:latin typeface="Calibri" panose="020F0502020204030204" pitchFamily="34" charset="0"/>
                          <a:ea typeface="Calibri" panose="020F0502020204030204" pitchFamily="34" charset="0"/>
                          <a:cs typeface="Calibri" panose="020F0502020204030204" pitchFamily="34" charset="0"/>
                        </a:rPr>
                        <a:t>kodverk</a:t>
                      </a:r>
                      <a:r>
                        <a:rPr lang="en-US" sz="1200" dirty="0">
                          <a:effectLst/>
                          <a:latin typeface="Calibri" panose="020F0502020204030204" pitchFamily="34" charset="0"/>
                          <a:ea typeface="Calibri" panose="020F0502020204030204" pitchFamily="34" charset="0"/>
                          <a:cs typeface="Calibri" panose="020F0502020204030204" pitchFamily="34" charset="0"/>
                        </a:rPr>
                        <a:t> </a:t>
                      </a:r>
                      <a:r>
                        <a:rPr lang="en-US" sz="1200" dirty="0" err="1">
                          <a:effectLst/>
                          <a:latin typeface="Calibri" panose="020F0502020204030204" pitchFamily="34" charset="0"/>
                          <a:ea typeface="Calibri" panose="020F0502020204030204" pitchFamily="34" charset="0"/>
                          <a:cs typeface="Calibri" panose="020F0502020204030204" pitchFamily="34" charset="0"/>
                        </a:rPr>
                        <a:t>inte</a:t>
                      </a:r>
                      <a:r>
                        <a:rPr lang="en-US" sz="1200" dirty="0">
                          <a:effectLst/>
                          <a:latin typeface="Calibri" panose="020F0502020204030204" pitchFamily="34" charset="0"/>
                          <a:ea typeface="Calibri" panose="020F0502020204030204" pitchFamily="34" charset="0"/>
                          <a:cs typeface="Calibri" panose="020F0502020204030204" pitchFamily="34" charset="0"/>
                        </a:rPr>
                        <a:t> </a:t>
                      </a:r>
                      <a:r>
                        <a:rPr lang="en-US" sz="1200" dirty="0" err="1">
                          <a:effectLst/>
                          <a:latin typeface="Calibri" panose="020F0502020204030204" pitchFamily="34" charset="0"/>
                          <a:ea typeface="Calibri" panose="020F0502020204030204" pitchFamily="34" charset="0"/>
                          <a:cs typeface="Calibri" panose="020F0502020204030204" pitchFamily="34" charset="0"/>
                        </a:rPr>
                        <a:t>är</a:t>
                      </a:r>
                      <a:r>
                        <a:rPr lang="en-US" sz="1200" dirty="0">
                          <a:effectLst/>
                          <a:latin typeface="Calibri" panose="020F0502020204030204" pitchFamily="34" charset="0"/>
                          <a:ea typeface="Calibri" panose="020F0502020204030204" pitchFamily="34" charset="0"/>
                          <a:cs typeface="Calibri" panose="020F0502020204030204" pitchFamily="34" charset="0"/>
                        </a:rPr>
                        <a:t> </a:t>
                      </a:r>
                      <a:r>
                        <a:rPr lang="en-US" sz="1200" dirty="0" err="1">
                          <a:effectLst/>
                          <a:latin typeface="Calibri" panose="020F0502020204030204" pitchFamily="34" charset="0"/>
                          <a:ea typeface="Calibri" panose="020F0502020204030204" pitchFamily="34" charset="0"/>
                          <a:cs typeface="Calibri" panose="020F0502020204030204" pitchFamily="34" charset="0"/>
                        </a:rPr>
                        <a:t>möjligt</a:t>
                      </a:r>
                      <a:r>
                        <a:rPr lang="en-US" sz="1200" dirty="0">
                          <a:effectLst/>
                          <a:latin typeface="Calibri" panose="020F0502020204030204" pitchFamily="34" charset="0"/>
                          <a:ea typeface="Calibri" panose="020F0502020204030204" pitchFamily="34" charset="0"/>
                          <a:cs typeface="Calibri" panose="020F0502020204030204" pitchFamily="34" charset="0"/>
                        </a:rPr>
                        <a:t>): </a:t>
                      </a:r>
                      <a:endParaRPr lang="sv-SE" sz="1200" dirty="0">
                        <a:effectLst/>
                        <a:latin typeface="Calibri" panose="020F0502020204030204" pitchFamily="34" charset="0"/>
                        <a:ea typeface="Calibri" panose="020F0502020204030204" pitchFamily="34" charset="0"/>
                        <a:cs typeface="Calibri" panose="020F0502020204030204" pitchFamily="34" charset="0"/>
                      </a:endParaRPr>
                    </a:p>
                    <a:p>
                      <a:r>
                        <a:rPr lang="en-US" sz="1200" dirty="0">
                          <a:effectLst/>
                          <a:latin typeface="Calibri" panose="020F0502020204030204" pitchFamily="34" charset="0"/>
                          <a:ea typeface="Calibri" panose="020F0502020204030204" pitchFamily="34" charset="0"/>
                          <a:cs typeface="Calibri" panose="020F0502020204030204" pitchFamily="34" charset="0"/>
                        </a:rPr>
                        <a:t>Description of medical alerts in textual format: any clinical information that is imperative to know so that the life or health of the patient does not come under threat.</a:t>
                      </a:r>
                      <a:endParaRPr lang="sv-SE" sz="12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buFont typeface="Arial" panose="020B0604020202020204" pitchFamily="34" charset="0"/>
                        <a:buChar char="•"/>
                        <a:tabLst>
                          <a:tab pos="457200" algn="l"/>
                        </a:tabLst>
                      </a:pPr>
                      <a:r>
                        <a:rPr lang="en-US" sz="1200" dirty="0">
                          <a:effectLst/>
                          <a:latin typeface="Calibri" panose="020F0502020204030204" pitchFamily="34" charset="0"/>
                          <a:ea typeface="Calibri" panose="020F0502020204030204" pitchFamily="34" charset="0"/>
                          <a:cs typeface="Calibri" panose="020F0502020204030204" pitchFamily="34" charset="0"/>
                        </a:rPr>
                        <a:t>Example 1: intolerance to aspirin due to gastrointestinal bleeding.</a:t>
                      </a:r>
                      <a:endParaRPr lang="sv-SE" sz="12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buFont typeface="Arial" panose="020B0604020202020204" pitchFamily="34" charset="0"/>
                        <a:buChar char="•"/>
                        <a:tabLst>
                          <a:tab pos="457200" algn="l"/>
                        </a:tabLst>
                      </a:pPr>
                      <a:r>
                        <a:rPr lang="en-US" sz="1200" dirty="0">
                          <a:effectLst/>
                          <a:latin typeface="Calibri" panose="020F0502020204030204" pitchFamily="34" charset="0"/>
                          <a:ea typeface="Calibri" panose="020F0502020204030204" pitchFamily="34" charset="0"/>
                          <a:cs typeface="Calibri" panose="020F0502020204030204" pitchFamily="34" charset="0"/>
                        </a:rPr>
                        <a:t>Example 2: intolerance to captopril because of cough (the patient is not allergic but can't tolerate it because of persistent cough)</a:t>
                      </a:r>
                      <a:endParaRPr lang="sv-SE" sz="12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buFont typeface="Arial" panose="020B0604020202020204" pitchFamily="34" charset="0"/>
                        <a:buChar char="•"/>
                        <a:tabLst>
                          <a:tab pos="457200" algn="l"/>
                        </a:tabLst>
                      </a:pPr>
                      <a:r>
                        <a:rPr lang="en-US" sz="1200" dirty="0">
                          <a:effectLst/>
                          <a:latin typeface="Calibri" panose="020F0502020204030204" pitchFamily="34" charset="0"/>
                          <a:ea typeface="Calibri" panose="020F0502020204030204" pitchFamily="34" charset="0"/>
                          <a:cs typeface="Calibri" panose="020F0502020204030204" pitchFamily="34" charset="0"/>
                        </a:rPr>
                        <a:t>Example 3: the patient has a rare disease that requires special treatment</a:t>
                      </a:r>
                      <a:endParaRPr lang="sv-SE" sz="12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buFont typeface="Arial" panose="020B0604020202020204" pitchFamily="34" charset="0"/>
                        <a:buChar char="•"/>
                        <a:tabLst>
                          <a:tab pos="457200" algn="l"/>
                        </a:tabLst>
                      </a:pPr>
                      <a:r>
                        <a:rPr lang="en-US" sz="1200" dirty="0">
                          <a:effectLst/>
                          <a:latin typeface="Calibri" panose="020F0502020204030204" pitchFamily="34" charset="0"/>
                          <a:ea typeface="Calibri" panose="020F0502020204030204" pitchFamily="34" charset="0"/>
                          <a:cs typeface="Calibri" panose="020F0502020204030204" pitchFamily="34" charset="0"/>
                        </a:rPr>
                        <a:t>Example 4: Airway Alert / Difficult Intubation</a:t>
                      </a:r>
                      <a:endParaRPr lang="sv-SE" sz="12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buFont typeface="Arial" panose="020B0604020202020204" pitchFamily="34" charset="0"/>
                        <a:buChar char="•"/>
                        <a:tabLst>
                          <a:tab pos="457200" algn="l"/>
                        </a:tabLst>
                      </a:pPr>
                      <a:r>
                        <a:rPr lang="en-US" sz="1200" dirty="0">
                          <a:effectLst/>
                          <a:latin typeface="Calibri" panose="020F0502020204030204" pitchFamily="34" charset="0"/>
                          <a:ea typeface="Calibri" panose="020F0502020204030204" pitchFamily="34" charset="0"/>
                          <a:cs typeface="Calibri" panose="020F0502020204030204" pitchFamily="34" charset="0"/>
                        </a:rPr>
                        <a:t>Example 5: Diagnoses such as malignant hyperthermia, porphyria, and bleeding disorders; special treatments like anticoagulants or immunosuppressants; implanted devices.</a:t>
                      </a:r>
                      <a:endParaRPr lang="sv-SE" sz="12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buFont typeface="Arial" panose="020B0604020202020204" pitchFamily="34" charset="0"/>
                        <a:buChar char="•"/>
                        <a:tabLst>
                          <a:tab pos="457200" algn="l"/>
                        </a:tabLst>
                      </a:pPr>
                      <a:r>
                        <a:rPr lang="en-US" sz="1200" dirty="0">
                          <a:effectLst/>
                          <a:latin typeface="Calibri" panose="020F0502020204030204" pitchFamily="34" charset="0"/>
                          <a:ea typeface="Calibri" panose="020F0502020204030204" pitchFamily="34" charset="0"/>
                          <a:cs typeface="Calibri" panose="020F0502020204030204" pitchFamily="34" charset="0"/>
                        </a:rPr>
                        <a:t>Example 6: transplanted organs illustrate other information that has to be taken into account in a healthcare contact.</a:t>
                      </a:r>
                      <a:endParaRPr lang="sv-SE" sz="12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buFont typeface="Arial" panose="020B0604020202020204" pitchFamily="34" charset="0"/>
                        <a:buChar char="•"/>
                        <a:tabLst>
                          <a:tab pos="457200" algn="l"/>
                        </a:tabLst>
                      </a:pPr>
                      <a:r>
                        <a:rPr lang="en-US" sz="1200" dirty="0">
                          <a:effectLst/>
                          <a:latin typeface="Calibri" panose="020F0502020204030204" pitchFamily="34" charset="0"/>
                          <a:ea typeface="Calibri" panose="020F0502020204030204" pitchFamily="34" charset="0"/>
                          <a:cs typeface="Calibri" panose="020F0502020204030204" pitchFamily="34" charset="0"/>
                        </a:rPr>
                        <a:t>Example 7: participation in a clinical trial that has to be taken into account in a healthcare contact.</a:t>
                      </a:r>
                      <a:endParaRPr lang="sv-SE" sz="12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256279647"/>
                  </a:ext>
                </a:extLst>
              </a:tr>
            </a:tbl>
          </a:graphicData>
        </a:graphic>
      </p:graphicFrame>
      <p:sp>
        <p:nvSpPr>
          <p:cNvPr id="5" name="Rectangle 1">
            <a:extLst>
              <a:ext uri="{FF2B5EF4-FFF2-40B4-BE49-F238E27FC236}">
                <a16:creationId xmlns:a16="http://schemas.microsoft.com/office/drawing/2014/main" id="{DF159CD6-6F45-4622-AC39-368209982214}"/>
              </a:ext>
            </a:extLst>
          </p:cNvPr>
          <p:cNvSpPr>
            <a:spLocks noChangeArrowheads="1"/>
          </p:cNvSpPr>
          <p:nvPr/>
        </p:nvSpPr>
        <p:spPr bwMode="auto">
          <a:xfrm>
            <a:off x="-701041" y="0"/>
            <a:ext cx="13541105" cy="529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sv-SE" altLang="sv-SE"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064693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B033889-F881-4C54-9B93-D28B10ECD327}"/>
              </a:ext>
            </a:extLst>
          </p:cNvPr>
          <p:cNvSpPr>
            <a:spLocks noGrp="1"/>
          </p:cNvSpPr>
          <p:nvPr>
            <p:ph type="title"/>
          </p:nvPr>
        </p:nvSpPr>
        <p:spPr/>
        <p:txBody>
          <a:bodyPr/>
          <a:lstStyle/>
          <a:p>
            <a:r>
              <a:rPr lang="sv-SE" dirty="0" err="1"/>
              <a:t>Prio</a:t>
            </a:r>
            <a:r>
              <a:rPr lang="sv-SE" dirty="0"/>
              <a:t> 2 – Aktuella diagnoser</a:t>
            </a:r>
          </a:p>
        </p:txBody>
      </p:sp>
      <p:graphicFrame>
        <p:nvGraphicFramePr>
          <p:cNvPr id="4" name="Platshållare för innehåll 3">
            <a:extLst>
              <a:ext uri="{FF2B5EF4-FFF2-40B4-BE49-F238E27FC236}">
                <a16:creationId xmlns:a16="http://schemas.microsoft.com/office/drawing/2014/main" id="{0B6BEA15-F4F4-4838-826C-B6E1977C24ED}"/>
              </a:ext>
            </a:extLst>
          </p:cNvPr>
          <p:cNvGraphicFramePr>
            <a:graphicFrameLocks noGrp="1"/>
          </p:cNvGraphicFramePr>
          <p:nvPr>
            <p:ph sz="quarter" idx="21"/>
            <p:extLst>
              <p:ext uri="{D42A27DB-BD31-4B8C-83A1-F6EECF244321}">
                <p14:modId xmlns:p14="http://schemas.microsoft.com/office/powerpoint/2010/main" val="2050781311"/>
              </p:ext>
            </p:extLst>
          </p:nvPr>
        </p:nvGraphicFramePr>
        <p:xfrm>
          <a:off x="855834" y="2737548"/>
          <a:ext cx="10211856" cy="1828800"/>
        </p:xfrm>
        <a:graphic>
          <a:graphicData uri="http://schemas.openxmlformats.org/drawingml/2006/table">
            <a:tbl>
              <a:tblPr firstRow="1" firstCol="1" bandRow="1">
                <a:tableStyleId>{5940675A-B579-460E-94D1-54222C63F5DA}</a:tableStyleId>
              </a:tblPr>
              <a:tblGrid>
                <a:gridCol w="2290029">
                  <a:extLst>
                    <a:ext uri="{9D8B030D-6E8A-4147-A177-3AD203B41FA5}">
                      <a16:colId xmlns:a16="http://schemas.microsoft.com/office/drawing/2014/main" val="552965260"/>
                    </a:ext>
                  </a:extLst>
                </a:gridCol>
                <a:gridCol w="2492937">
                  <a:extLst>
                    <a:ext uri="{9D8B030D-6E8A-4147-A177-3AD203B41FA5}">
                      <a16:colId xmlns:a16="http://schemas.microsoft.com/office/drawing/2014/main" val="1753103305"/>
                    </a:ext>
                  </a:extLst>
                </a:gridCol>
                <a:gridCol w="5428890">
                  <a:extLst>
                    <a:ext uri="{9D8B030D-6E8A-4147-A177-3AD203B41FA5}">
                      <a16:colId xmlns:a16="http://schemas.microsoft.com/office/drawing/2014/main" val="757009077"/>
                    </a:ext>
                  </a:extLst>
                </a:gridCol>
              </a:tblGrid>
              <a:tr h="99108">
                <a:tc>
                  <a:txBody>
                    <a:bodyPr/>
                    <a:lstStyle/>
                    <a:p>
                      <a:r>
                        <a:rPr lang="sv-SE" sz="1200" b="1" dirty="0">
                          <a:effectLst/>
                          <a:latin typeface="Calibri" panose="020F0502020204030204" pitchFamily="34" charset="0"/>
                          <a:ea typeface="Calibri" panose="020F0502020204030204" pitchFamily="34" charset="0"/>
                        </a:rPr>
                        <a:t>Förslag svensk benämning</a:t>
                      </a:r>
                    </a:p>
                    <a:p>
                      <a:endParaRPr lang="sv-SE" sz="1200" b="1" dirty="0">
                        <a:effectLst/>
                        <a:latin typeface="Calibri" panose="020F0502020204030204" pitchFamily="34" charset="0"/>
                        <a:ea typeface="Calibri" panose="020F0502020204030204" pitchFamily="34" charset="0"/>
                      </a:endParaRPr>
                    </a:p>
                  </a:txBody>
                  <a:tcPr marL="68580" marR="68580" marT="0" marB="0">
                    <a:solidFill>
                      <a:schemeClr val="accent2"/>
                    </a:solidFill>
                  </a:tcPr>
                </a:tc>
                <a:tc>
                  <a:txBody>
                    <a:bodyPr/>
                    <a:lstStyle/>
                    <a:p>
                      <a:r>
                        <a:rPr lang="sv-SE" sz="1200" b="1" dirty="0">
                          <a:effectLst/>
                          <a:latin typeface="Calibri" panose="020F0502020204030204" pitchFamily="34" charset="0"/>
                          <a:ea typeface="Calibri" panose="020F0502020204030204" pitchFamily="34" charset="0"/>
                        </a:rPr>
                        <a:t>Benämning i europeisk kravkatalog</a:t>
                      </a:r>
                    </a:p>
                  </a:txBody>
                  <a:tcPr marL="68580" marR="68580" marT="0" marB="0">
                    <a:solidFill>
                      <a:schemeClr val="accent2"/>
                    </a:solidFill>
                  </a:tcPr>
                </a:tc>
                <a:tc>
                  <a:txBody>
                    <a:bodyPr/>
                    <a:lstStyle/>
                    <a:p>
                      <a:r>
                        <a:rPr lang="sv-SE" sz="1200" b="1" dirty="0">
                          <a:effectLst/>
                          <a:latin typeface="Calibri" panose="020F0502020204030204" pitchFamily="34" charset="0"/>
                          <a:ea typeface="Calibri" panose="020F0502020204030204" pitchFamily="34" charset="0"/>
                        </a:rPr>
                        <a:t>Kort beskrivning</a:t>
                      </a:r>
                    </a:p>
                  </a:txBody>
                  <a:tcPr marL="68580" marR="68580" marT="0" marB="0">
                    <a:solidFill>
                      <a:schemeClr val="accent2"/>
                    </a:solidFill>
                  </a:tcPr>
                </a:tc>
                <a:extLst>
                  <a:ext uri="{0D108BD9-81ED-4DB2-BD59-A6C34878D82A}">
                    <a16:rowId xmlns:a16="http://schemas.microsoft.com/office/drawing/2014/main" val="3068241990"/>
                  </a:ext>
                </a:extLst>
              </a:tr>
              <a:tr h="229172">
                <a:tc>
                  <a:txBody>
                    <a:bodyPr/>
                    <a:lstStyle/>
                    <a:p>
                      <a:r>
                        <a:rPr lang="sv-SE" sz="1200" dirty="0">
                          <a:effectLst/>
                          <a:latin typeface="Calibri" panose="020F0502020204030204" pitchFamily="34" charset="0"/>
                          <a:ea typeface="Calibri" panose="020F0502020204030204" pitchFamily="34" charset="0"/>
                          <a:cs typeface="Calibri" panose="020F0502020204030204" pitchFamily="34" charset="0"/>
                        </a:rPr>
                        <a:t>Aktuella diagnoser</a:t>
                      </a:r>
                    </a:p>
                    <a:p>
                      <a:r>
                        <a:rPr lang="sv-SE" sz="1200" dirty="0">
                          <a:effectLst/>
                          <a:latin typeface="Calibri" panose="020F0502020204030204" pitchFamily="34" charset="0"/>
                          <a:ea typeface="Calibri" panose="020F0502020204030204" pitchFamily="34" charset="0"/>
                          <a:cs typeface="Calibri" panose="020F0502020204030204" pitchFamily="34" charset="0"/>
                        </a:rPr>
                        <a:t>(underrubrik till ”Diagnoser” där både aktuella och tidigare kan hittas)</a:t>
                      </a:r>
                    </a:p>
                    <a:p>
                      <a:endParaRPr lang="sv-SE" sz="12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ea typeface="Calibri" panose="020F0502020204030204" pitchFamily="34" charset="0"/>
                          <a:cs typeface="Calibri" panose="020F0502020204030204" pitchFamily="34" charset="0"/>
                        </a:rPr>
                        <a:t>List of current problems /diagnosis</a:t>
                      </a:r>
                      <a:endParaRPr lang="sv-SE" sz="1200" dirty="0">
                        <a:effectLst/>
                        <a:latin typeface="Calibri" panose="020F0502020204030204" pitchFamily="34" charset="0"/>
                        <a:ea typeface="Calibri" panose="020F0502020204030204" pitchFamily="34" charset="0"/>
                        <a:cs typeface="Calibri" panose="020F0502020204030204" pitchFamily="34" charset="0"/>
                      </a:endParaRPr>
                    </a:p>
                    <a:p>
                      <a:endParaRPr lang="sv-SE" sz="12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r>
                        <a:rPr lang="en-US" sz="1200" dirty="0">
                          <a:effectLst/>
                          <a:latin typeface="Calibri" panose="020F0502020204030204" pitchFamily="34" charset="0"/>
                          <a:ea typeface="Calibri" panose="020F0502020204030204" pitchFamily="34" charset="0"/>
                          <a:cs typeface="Calibri" panose="020F0502020204030204" pitchFamily="34" charset="0"/>
                        </a:rPr>
                        <a:t>Problems/diagnosis that fit under these conditions: </a:t>
                      </a:r>
                      <a:endParaRPr lang="sv-SE" sz="1200" dirty="0">
                        <a:effectLst/>
                        <a:latin typeface="Calibri" panose="020F0502020204030204" pitchFamily="34" charset="0"/>
                        <a:ea typeface="Calibri" panose="020F0502020204030204" pitchFamily="34" charset="0"/>
                        <a:cs typeface="Calibri" panose="020F0502020204030204" pitchFamily="34" charset="0"/>
                      </a:endParaRPr>
                    </a:p>
                    <a:p>
                      <a:r>
                        <a:rPr lang="en-US" sz="1200" dirty="0">
                          <a:effectLst/>
                          <a:latin typeface="Calibri" panose="020F0502020204030204" pitchFamily="34" charset="0"/>
                          <a:ea typeface="Calibri" panose="020F0502020204030204" pitchFamily="34" charset="0"/>
                          <a:cs typeface="Calibri" panose="020F0502020204030204" pitchFamily="34" charset="0"/>
                        </a:rPr>
                        <a:t>- conditions that may have a chronic or relapsing course (</a:t>
                      </a:r>
                      <a:r>
                        <a:rPr lang="en-US" sz="1200" dirty="0" err="1">
                          <a:effectLst/>
                          <a:latin typeface="Calibri" panose="020F0502020204030204" pitchFamily="34" charset="0"/>
                          <a:ea typeface="Calibri" panose="020F0502020204030204" pitchFamily="34" charset="0"/>
                          <a:cs typeface="Calibri" panose="020F0502020204030204" pitchFamily="34" charset="0"/>
                        </a:rPr>
                        <a:t>eg</a:t>
                      </a:r>
                      <a:r>
                        <a:rPr lang="en-US" sz="1200" dirty="0">
                          <a:effectLst/>
                          <a:latin typeface="Calibri" panose="020F0502020204030204" pitchFamily="34" charset="0"/>
                          <a:ea typeface="Calibri" panose="020F0502020204030204" pitchFamily="34" charset="0"/>
                          <a:cs typeface="Calibri" panose="020F0502020204030204" pitchFamily="34" charset="0"/>
                        </a:rPr>
                        <a:t>: exacerbation of asthma, irritable bowel syndrome),</a:t>
                      </a:r>
                      <a:endParaRPr lang="sv-SE" sz="1200" dirty="0">
                        <a:effectLst/>
                        <a:latin typeface="Calibri" panose="020F0502020204030204" pitchFamily="34" charset="0"/>
                        <a:ea typeface="Calibri" panose="020F0502020204030204" pitchFamily="34" charset="0"/>
                        <a:cs typeface="Calibri" panose="020F0502020204030204" pitchFamily="34" charset="0"/>
                      </a:endParaRPr>
                    </a:p>
                    <a:p>
                      <a:r>
                        <a:rPr lang="en-US" sz="1200" dirty="0">
                          <a:effectLst/>
                          <a:latin typeface="Calibri" panose="020F0502020204030204" pitchFamily="34" charset="0"/>
                          <a:ea typeface="Calibri" panose="020F0502020204030204" pitchFamily="34" charset="0"/>
                          <a:cs typeface="Calibri" panose="020F0502020204030204" pitchFamily="34" charset="0"/>
                        </a:rPr>
                        <a:t>- conditions for which the patient receives repeat medications (e.g., diabetes mellitus, hypertension)</a:t>
                      </a:r>
                      <a:endParaRPr lang="sv-SE" sz="1200" dirty="0">
                        <a:effectLst/>
                        <a:latin typeface="Calibri" panose="020F0502020204030204" pitchFamily="34" charset="0"/>
                        <a:ea typeface="Calibri" panose="020F0502020204030204" pitchFamily="34" charset="0"/>
                        <a:cs typeface="Calibri" panose="020F0502020204030204" pitchFamily="34" charset="0"/>
                      </a:endParaRPr>
                    </a:p>
                    <a:p>
                      <a:r>
                        <a:rPr lang="en-US" sz="1200" dirty="0">
                          <a:effectLst/>
                          <a:latin typeface="Calibri" panose="020F0502020204030204" pitchFamily="34" charset="0"/>
                          <a:ea typeface="Calibri" panose="020F0502020204030204" pitchFamily="34" charset="0"/>
                          <a:cs typeface="Calibri" panose="020F0502020204030204" pitchFamily="34" charset="0"/>
                        </a:rPr>
                        <a:t>- conditions that are persistent and serious contraindications for classes of medication (</a:t>
                      </a:r>
                      <a:r>
                        <a:rPr lang="en-US" sz="1200" dirty="0" err="1">
                          <a:effectLst/>
                          <a:latin typeface="Calibri" panose="020F0502020204030204" pitchFamily="34" charset="0"/>
                          <a:ea typeface="Calibri" panose="020F0502020204030204" pitchFamily="34" charset="0"/>
                          <a:cs typeface="Calibri" panose="020F0502020204030204" pitchFamily="34" charset="0"/>
                        </a:rPr>
                        <a:t>eg</a:t>
                      </a:r>
                      <a:r>
                        <a:rPr lang="en-US" sz="1200" dirty="0">
                          <a:effectLst/>
                          <a:latin typeface="Calibri" panose="020F0502020204030204" pitchFamily="34" charset="0"/>
                          <a:ea typeface="Calibri" panose="020F0502020204030204" pitchFamily="34" charset="0"/>
                          <a:cs typeface="Calibri" panose="020F0502020204030204" pitchFamily="34" charset="0"/>
                        </a:rPr>
                        <a:t>: dyspepsia, migraine and asthma).</a:t>
                      </a:r>
                      <a:endParaRPr lang="sv-SE" sz="1200" dirty="0">
                        <a:effectLst/>
                        <a:latin typeface="Calibri" panose="020F0502020204030204" pitchFamily="34" charset="0"/>
                        <a:ea typeface="Calibri" panose="020F0502020204030204" pitchFamily="34" charset="0"/>
                        <a:cs typeface="Calibri" panose="020F0502020204030204" pitchFamily="34" charset="0"/>
                      </a:endParaRPr>
                    </a:p>
                    <a:p>
                      <a:endParaRPr lang="sv-SE" sz="12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899365498"/>
                  </a:ext>
                </a:extLst>
              </a:tr>
            </a:tbl>
          </a:graphicData>
        </a:graphic>
      </p:graphicFrame>
    </p:spTree>
    <p:extLst>
      <p:ext uri="{BB962C8B-B14F-4D97-AF65-F5344CB8AC3E}">
        <p14:creationId xmlns:p14="http://schemas.microsoft.com/office/powerpoint/2010/main" val="3342311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Ny-ppt-mall-ny version">
  <a:themeElements>
    <a:clrScheme name="E-hälsomyndigheten">
      <a:dk1>
        <a:srgbClr val="212121"/>
      </a:dk1>
      <a:lt1>
        <a:srgbClr val="FAFAFA"/>
      </a:lt1>
      <a:dk2>
        <a:srgbClr val="6E0E50"/>
      </a:dk2>
      <a:lt2>
        <a:srgbClr val="FAFAFA"/>
      </a:lt2>
      <a:accent1>
        <a:srgbClr val="6E0E50"/>
      </a:accent1>
      <a:accent2>
        <a:srgbClr val="F7E3ED"/>
      </a:accent2>
      <a:accent3>
        <a:srgbClr val="FFE098"/>
      </a:accent3>
      <a:accent4>
        <a:srgbClr val="FFF8EB"/>
      </a:accent4>
      <a:accent5>
        <a:srgbClr val="E28AB7"/>
      </a:accent5>
      <a:accent6>
        <a:srgbClr val="04C3AD"/>
      </a:accent6>
      <a:hlink>
        <a:srgbClr val="6E0E50"/>
      </a:hlink>
      <a:folHlink>
        <a:srgbClr val="954F72"/>
      </a:folHlink>
    </a:clrScheme>
    <a:fontScheme name="Public Sans">
      <a:majorFont>
        <a:latin typeface="Public Sans Bold"/>
        <a:ea typeface=""/>
        <a:cs typeface=""/>
      </a:majorFont>
      <a:minorFont>
        <a:latin typeface="Public Sans Regula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ln w="12700">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E-hälsomyndigheten mall.pptx [Skrivskyddad]" id="{37BFAC00-14CB-4996-95B8-FA6C8A22F950}" vid="{BBC0F716-50ED-475C-A6BA-1228B846A629}"/>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Normal" ma:contentTypeID="0x010100DC1D8ECDB72C194F9F7841CC62E2C4650016C8A1164F9E464DBC72EA388333CB00" ma:contentTypeVersion="9" ma:contentTypeDescription="Create a new document." ma:contentTypeScope="" ma:versionID="c2ec9b7bec4062e4719a45654735d309">
  <xsd:schema xmlns:xsd="http://www.w3.org/2001/XMLSchema" xmlns:xs="http://www.w3.org/2001/XMLSchema" xmlns:p="http://schemas.microsoft.com/office/2006/metadata/properties" xmlns:ns2="c28f52af-a8f8-4551-b8ae-866ae79b83b4" xmlns:ns3="8B68652B-87A5-4D31-AA34-E405ABBBBCA0" xmlns:ns4="http://schemas.microsoft.com/sharepoint/v4" xmlns:ns5="e75cc5d4-cb89-4ddd-93a3-b8401981cb50" targetNamespace="http://schemas.microsoft.com/office/2006/metadata/properties" ma:root="true" ma:fieldsID="3282d814eb6fb16da0f1b762150143ef" ns2:_="" ns3:_="" ns4:_="" ns5:_="">
    <xsd:import namespace="c28f52af-a8f8-4551-b8ae-866ae79b83b4"/>
    <xsd:import namespace="8B68652B-87A5-4D31-AA34-E405ABBBBCA0"/>
    <xsd:import namespace="http://schemas.microsoft.com/sharepoint/v4"/>
    <xsd:import namespace="e75cc5d4-cb89-4ddd-93a3-b8401981cb50"/>
    <xsd:element name="properties">
      <xsd:complexType>
        <xsd:sequence>
          <xsd:element name="documentManagement">
            <xsd:complexType>
              <xsd:all>
                <xsd:element ref="ns2:SIStatusOfDocumentColumn413" minOccurs="0"/>
                <xsd:element ref="ns2:Handlingstyp" minOccurs="0"/>
                <xsd:element ref="ns3:DocState" minOccurs="0"/>
                <xsd:element ref="ns4:IconOverlay" minOccurs="0"/>
                <xsd:element ref="ns5:SharedWithUsers" minOccurs="0"/>
                <xsd:element ref="ns5: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28f52af-a8f8-4551-b8ae-866ae79b83b4" elementFormDefault="qualified">
    <xsd:import namespace="http://schemas.microsoft.com/office/2006/documentManagement/types"/>
    <xsd:import namespace="http://schemas.microsoft.com/office/infopath/2007/PartnerControls"/>
    <xsd:element name="SIStatusOfDocumentColumn413" ma:index="8" nillable="true" ma:displayName="Status of the document" ma:internalName="SIStatusOfDocumentColumn413">
      <xsd:simpleType>
        <xsd:restriction base="dms:Text">
          <xsd:maxLength value="255"/>
        </xsd:restriction>
      </xsd:simpleType>
    </xsd:element>
    <xsd:element name="Handlingstyp" ma:index="9" nillable="true" ma:displayName="Handlingstyp" ma:list="{a10b8abd-708c-4061-93b9-31cd1f76653d}" ma:internalName="Handlingstyp" ma:readOnly="false" ma:showField="Title" ma:web="c28f52af-a8f8-4551-b8ae-866ae79b83b4">
      <xsd:simpleType>
        <xsd:restriction base="dms:Lookup"/>
      </xsd:simpleType>
    </xsd:element>
  </xsd:schema>
  <xsd:schema xmlns:xsd="http://www.w3.org/2001/XMLSchema" xmlns:xs="http://www.w3.org/2001/XMLSchema" xmlns:dms="http://schemas.microsoft.com/office/2006/documentManagement/types" xmlns:pc="http://schemas.microsoft.com/office/infopath/2007/PartnerControls" targetNamespace="8B68652B-87A5-4D31-AA34-E405ABBBBCA0" elementFormDefault="qualified">
    <xsd:import namespace="http://schemas.microsoft.com/office/2006/documentManagement/types"/>
    <xsd:import namespace="http://schemas.microsoft.com/office/infopath/2007/PartnerControls"/>
    <xsd:element name="DocState" ma:index="10" nillable="true" ma:displayName="Status godkännande" ma:internalName="DocStat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11" nillable="true" ma:displayName="IconOverlay" ma:hidden="true" ma:internalName="IconOverlay">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75cc5d4-cb89-4ddd-93a3-b8401981cb50" elementFormDefault="qualified">
    <xsd:import namespace="http://schemas.microsoft.com/office/2006/documentManagement/types"/>
    <xsd:import namespace="http://schemas.microsoft.com/office/infopath/2007/PartnerControls"/>
    <xsd:element name="SharedWithUsers" ma:index="12" nillable="true" ma:displayName="Delat med"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Delat med informa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nehållstyp"/>
        <xsd:element ref="dc:title" minOccurs="0" maxOccurs="1" ma:displayName="Rubrik"/>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IStatusOfDocumentColumn413 xmlns="c28f52af-a8f8-4551-b8ae-866ae79b83b4" xsi:nil="true"/>
    <Handlingstyp xmlns="c28f52af-a8f8-4551-b8ae-866ae79b83b4" xsi:nil="true"/>
    <IconOverlay xmlns="http://schemas.microsoft.com/sharepoint/v4"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84A5F1D-8862-4C38-A9E4-3EDE22EEEDC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28f52af-a8f8-4551-b8ae-866ae79b83b4"/>
    <ds:schemaRef ds:uri="8B68652B-87A5-4D31-AA34-E405ABBBBCA0"/>
    <ds:schemaRef ds:uri="http://schemas.microsoft.com/sharepoint/v4"/>
    <ds:schemaRef ds:uri="e75cc5d4-cb89-4ddd-93a3-b8401981cb5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C4C26DC-F270-46AE-A44D-A64EAB854A05}">
  <ds:schemaRefs>
    <ds:schemaRef ds:uri="e75cc5d4-cb89-4ddd-93a3-b8401981cb50"/>
    <ds:schemaRef ds:uri="http://schemas.microsoft.com/office/2006/metadata/properties"/>
    <ds:schemaRef ds:uri="http://schemas.openxmlformats.org/package/2006/metadata/core-properties"/>
    <ds:schemaRef ds:uri="http://schemas.microsoft.com/office/infopath/2007/PartnerControls"/>
    <ds:schemaRef ds:uri="http://purl.org/dc/terms/"/>
    <ds:schemaRef ds:uri="http://schemas.microsoft.com/office/2006/documentManagement/types"/>
    <ds:schemaRef ds:uri="http://purl.org/dc/elements/1.1/"/>
    <ds:schemaRef ds:uri="c28f52af-a8f8-4551-b8ae-866ae79b83b4"/>
    <ds:schemaRef ds:uri="http://purl.org/dc/dcmitype/"/>
    <ds:schemaRef ds:uri="http://schemas.microsoft.com/sharepoint/v4"/>
    <ds:schemaRef ds:uri="8B68652B-87A5-4D31-AA34-E405ABBBBCA0"/>
    <ds:schemaRef ds:uri="http://www.w3.org/XML/1998/namespace"/>
  </ds:schemaRefs>
</ds:datastoreItem>
</file>

<file path=customXml/itemProps3.xml><?xml version="1.0" encoding="utf-8"?>
<ds:datastoreItem xmlns:ds="http://schemas.openxmlformats.org/officeDocument/2006/customXml" ds:itemID="{CBEB6B49-9D8E-496A-9283-06369233A6D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E-hälsomyndigheten mall</Template>
  <TotalTime>4085</TotalTime>
  <Words>1453</Words>
  <Application>Microsoft Office PowerPoint</Application>
  <PresentationFormat>Bredbild</PresentationFormat>
  <Paragraphs>200</Paragraphs>
  <Slides>21</Slides>
  <Notes>7</Notes>
  <HiddenSlides>0</HiddenSlides>
  <MMClips>0</MMClips>
  <ScaleCrop>false</ScaleCrop>
  <HeadingPairs>
    <vt:vector size="6" baseType="variant">
      <vt:variant>
        <vt:lpstr>Använt teckensnitt</vt:lpstr>
      </vt:variant>
      <vt:variant>
        <vt:i4>5</vt:i4>
      </vt:variant>
      <vt:variant>
        <vt:lpstr>Tema</vt:lpstr>
      </vt:variant>
      <vt:variant>
        <vt:i4>1</vt:i4>
      </vt:variant>
      <vt:variant>
        <vt:lpstr>Bildrubriker</vt:lpstr>
      </vt:variant>
      <vt:variant>
        <vt:i4>21</vt:i4>
      </vt:variant>
    </vt:vector>
  </HeadingPairs>
  <TitlesOfParts>
    <vt:vector size="27" baseType="lpstr">
      <vt:lpstr>Public Sans</vt:lpstr>
      <vt:lpstr>Public Sans Bold</vt:lpstr>
      <vt:lpstr>Public Sans Regular</vt:lpstr>
      <vt:lpstr>Calibri</vt:lpstr>
      <vt:lpstr>Arial</vt:lpstr>
      <vt:lpstr>Ny-ppt-mall-ny version</vt:lpstr>
      <vt:lpstr>Fördjupningsmöte– Kliniska data Rådet för interoperabilitet</vt:lpstr>
      <vt:lpstr>Agenda</vt:lpstr>
      <vt:lpstr>EHDS gäller även för datadelning i Sverige</vt:lpstr>
      <vt:lpstr>Patientöversikt över landsgränser – rådet för interoperabilitet</vt:lpstr>
      <vt:lpstr>Aktuellt</vt:lpstr>
      <vt:lpstr>Prioritering av informationsmängder för Patientöversikt över landsgränser</vt:lpstr>
      <vt:lpstr>Obligatoriska informationsmängder</vt:lpstr>
      <vt:lpstr>Prio 1 - Uppmärksamhetsinformation</vt:lpstr>
      <vt:lpstr>Prio 2 – Aktuella diagnoser</vt:lpstr>
      <vt:lpstr>Prio 3 - Läkemedel</vt:lpstr>
      <vt:lpstr>Prio 4 - Åtgärder</vt:lpstr>
      <vt:lpstr>Prio 5 – Medicintekniska produkter</vt:lpstr>
      <vt:lpstr>Ej obligatoriska informationsmängder</vt:lpstr>
      <vt:lpstr>Prioritet 6-7</vt:lpstr>
      <vt:lpstr>Prioritet 8-12</vt:lpstr>
      <vt:lpstr>PowerPoint-presentation</vt:lpstr>
      <vt:lpstr>Prioriteringsmodellen</vt:lpstr>
      <vt:lpstr>Prioriteringsmodellen</vt:lpstr>
      <vt:lpstr>Organisation och bemanning av det fortsatta arbetet </vt:lpstr>
      <vt:lpstr>Organisation och bemanning av det fortsatta arbetet</vt:lpstr>
      <vt:lpstr>Tack för din medverkan!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PowerPoint-presentation</dc:title>
  <dc:creator>Annika Ohlson</dc:creator>
  <cp:lastModifiedBy>Roudabeh Alavi-Shahidi</cp:lastModifiedBy>
  <cp:revision>31</cp:revision>
  <dcterms:created xsi:type="dcterms:W3CDTF">2024-11-06T13:32:22Z</dcterms:created>
  <dcterms:modified xsi:type="dcterms:W3CDTF">2024-11-14T11:58:40Z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0x010100DC1D8ECDB72C194F9F7841CC62E2C4650016C8A1164F9E464DBC72EA388333CB00</vt:lpwstr>
  </property>
</Properties>
</file>