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notesMasterIdLst>
    <p:notesMasterId r:id="rId20"/>
  </p:notesMasterIdLst>
  <p:sldIdLst>
    <p:sldId id="256" r:id="rId5"/>
    <p:sldId id="277" r:id="rId6"/>
    <p:sldId id="283" r:id="rId7"/>
    <p:sldId id="284" r:id="rId8"/>
    <p:sldId id="286" r:id="rId9"/>
    <p:sldId id="287" r:id="rId10"/>
    <p:sldId id="7725" r:id="rId11"/>
    <p:sldId id="7726" r:id="rId12"/>
    <p:sldId id="7727" r:id="rId13"/>
    <p:sldId id="7728" r:id="rId14"/>
    <p:sldId id="7729" r:id="rId15"/>
    <p:sldId id="7730" r:id="rId16"/>
    <p:sldId id="7731" r:id="rId17"/>
    <p:sldId id="7732" r:id="rId18"/>
    <p:sldId id="261" r:id="rId19"/>
  </p:sldIdLst>
  <p:sldSz cx="12192000" cy="6858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Public Sans" pitchFamily="2" charset="0"/>
      <p:regular r:id="rId25"/>
      <p:bold r:id="rId26"/>
      <p:italic r:id="rId27"/>
      <p:boldItalic r:id="rId28"/>
    </p:embeddedFont>
    <p:embeddedFont>
      <p:font typeface="Public Sans Bold" pitchFamily="2" charset="0"/>
      <p:bold r:id="rId29"/>
      <p:italic r:id="rId30"/>
      <p:boldItalic r:id="rId31"/>
    </p:embeddedFont>
    <p:embeddedFont>
      <p:font typeface="Public Sans Regular" pitchFamily="2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682" autoAdjust="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9" Type="http://schemas.openxmlformats.org/officeDocument/2006/relationships/tableStyles" Target="tableStyles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3B2C6-F056-43BB-9F30-B121F40CEECD}" type="datetimeFigureOut">
              <a:rPr lang="sv-SE" smtClean="0"/>
              <a:t>2024-11-14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36BDF-F376-414F-8A1B-24EFC1C73F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6499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7084A9-7DEE-4E42-BB93-1EE64E061467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4756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Information  och funktionsområden enligt RU ”</a:t>
            </a:r>
            <a:r>
              <a:rPr lang="sv-SE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Förslag till färdplan för genomförandet av en nationell digital infrastruktur för hälso- och sjukvården 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Förutsättningsskapande komponenter för interoperabilitet.</a:t>
            </a:r>
            <a:endParaRPr lang="sv-SE" b="0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7084A9-7DEE-4E42-BB93-1EE64E061467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5918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E2B0C75-95D9-9248-B350-979EE34C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85F88-9E6F-0C4F-83A2-678A80404D40}" type="datetimeFigureOut">
              <a:rPr lang="sv-SE" smtClean="0"/>
              <a:t>2024-11-14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B1527E5-0B09-FD41-84B8-ABD47A1A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5808953-8518-F54E-8D56-CBFC1ABA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17F4D-5D1C-5E47-A21B-91E0E1E986B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438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er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89005"/>
            <a:ext cx="8424000" cy="1661993"/>
          </a:xfrm>
        </p:spPr>
        <p:txBody>
          <a:bodyPr/>
          <a:lstStyle/>
          <a:p>
            <a:r>
              <a:rPr lang="sv-SE" dirty="0"/>
              <a:t>Fördjupningsmöte– Infrastrukturspecifikationer</a:t>
            </a:r>
            <a:br>
              <a:rPr lang="sv-SE" dirty="0"/>
            </a:br>
            <a:r>
              <a:rPr lang="sv-SE" dirty="0"/>
              <a:t>Rådet för </a:t>
            </a:r>
            <a:r>
              <a:rPr lang="sv-SE" dirty="0" err="1"/>
              <a:t>interoperabilitet</a:t>
            </a:r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Annemieke Ålenius och Emmeli Gross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2024-11-13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DC0073-EA01-488A-AC3B-C922359C0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Patientdataindex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13ABA20-FD4A-426C-B581-804D8651B18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642461"/>
            <a:ext cx="10475912" cy="3623402"/>
          </a:xfrm>
        </p:spPr>
        <p:txBody>
          <a:bodyPr/>
          <a:lstStyle/>
          <a:p>
            <a:r>
              <a:rPr lang="sv-SE" dirty="0"/>
              <a:t>Centralt index över vilka vårdgivare som har hälsodata för en patient.</a:t>
            </a:r>
          </a:p>
          <a:p>
            <a:pPr lvl="1"/>
            <a:r>
              <a:rPr lang="sv-SE" dirty="0" err="1"/>
              <a:t>API:er</a:t>
            </a:r>
            <a:r>
              <a:rPr lang="sv-SE" dirty="0"/>
              <a:t> för sökning efter var data finns om en patient</a:t>
            </a:r>
          </a:p>
          <a:p>
            <a:pPr lvl="1"/>
            <a:r>
              <a:rPr lang="sv-SE" dirty="0" err="1"/>
              <a:t>API:er</a:t>
            </a:r>
            <a:r>
              <a:rPr lang="sv-SE" dirty="0"/>
              <a:t> för administrering av organisationers/systeminstansers egna data</a:t>
            </a:r>
          </a:p>
          <a:p>
            <a:pPr lvl="1"/>
            <a:r>
              <a:rPr lang="sv-SE" dirty="0"/>
              <a:t>Eventuellt ett administrationsgränssnitt för vårdgivares behov av felsökning, administrativa bulk-åtgärder </a:t>
            </a:r>
            <a:r>
              <a:rPr lang="sv-SE" dirty="0" err="1"/>
              <a:t>etc</a:t>
            </a:r>
            <a:endParaRPr lang="sv-SE" dirty="0"/>
          </a:p>
          <a:p>
            <a:pPr lvl="1"/>
            <a:endParaRPr lang="sv-SE" dirty="0"/>
          </a:p>
          <a:p>
            <a:pPr marL="457200" lvl="1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2132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A57F51E-B25A-4B23-B739-D1727FD2A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Regler och riktlinjer för gemensam funktionalitet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BF7A9D0-1BD4-40BA-B18D-A0AB851D18BE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/>
              <a:t>Exempel på delar som kan beskrivas i infrastrukturspecifikationen i form av riktlinje eller krav:</a:t>
            </a:r>
          </a:p>
          <a:p>
            <a:pPr lvl="1"/>
            <a:r>
              <a:rPr lang="sv-SE" dirty="0"/>
              <a:t>Felhantering genom HTTP-felkoder.</a:t>
            </a:r>
          </a:p>
          <a:p>
            <a:pPr lvl="1"/>
            <a:r>
              <a:rPr lang="sv-SE" dirty="0"/>
              <a:t>Utformning av anropsadresser, </a:t>
            </a:r>
            <a:r>
              <a:rPr lang="sv-SE" dirty="0">
                <a:hlinkClick r:id="rId2"/>
              </a:rPr>
              <a:t>URL:er</a:t>
            </a:r>
            <a:r>
              <a:rPr lang="sv-SE" dirty="0"/>
              <a:t>.</a:t>
            </a:r>
          </a:p>
          <a:p>
            <a:pPr lvl="1"/>
            <a:r>
              <a:rPr lang="sv-SE" dirty="0"/>
              <a:t>Mekanismer för </a:t>
            </a:r>
            <a:r>
              <a:rPr lang="sv-SE" dirty="0" err="1"/>
              <a:t>versionering</a:t>
            </a:r>
            <a:r>
              <a:rPr lang="sv-SE" dirty="0"/>
              <a:t> av </a:t>
            </a:r>
            <a:r>
              <a:rPr lang="sv-SE" dirty="0" err="1"/>
              <a:t>API:er</a:t>
            </a:r>
            <a:r>
              <a:rPr lang="sv-SE" dirty="0"/>
              <a:t>, dataresurser med mera.</a:t>
            </a:r>
          </a:p>
          <a:p>
            <a:pPr lvl="1"/>
            <a:r>
              <a:rPr lang="sv-SE" dirty="0"/>
              <a:t>Hantering av unika identifierare för bland annat </a:t>
            </a:r>
            <a:r>
              <a:rPr lang="sv-SE" dirty="0" err="1"/>
              <a:t>API:er</a:t>
            </a:r>
            <a:r>
              <a:rPr lang="sv-SE" dirty="0"/>
              <a:t>, namnrymder, dataobjekt och </a:t>
            </a:r>
            <a:r>
              <a:rPr lang="sv-SE" dirty="0" err="1"/>
              <a:t>kodverk</a:t>
            </a:r>
            <a:r>
              <a:rPr lang="sv-SE" dirty="0"/>
              <a:t>.</a:t>
            </a:r>
          </a:p>
          <a:p>
            <a:pPr lvl="1"/>
            <a:r>
              <a:rPr lang="sv-SE" dirty="0"/>
              <a:t>Användande av parametrar i meddelandehuvud.</a:t>
            </a:r>
          </a:p>
          <a:p>
            <a:pPr lvl="1"/>
            <a:r>
              <a:rPr lang="sv-SE" dirty="0"/>
              <a:t>Förmedling av säkerhetsinformation.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7975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A57F51E-B25A-4B23-B739-D1727FD2A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Skillnader och likheter med </a:t>
            </a:r>
            <a:r>
              <a:rPr lang="sv-SE" dirty="0" err="1"/>
              <a:t>Ineras</a:t>
            </a:r>
            <a:r>
              <a:rPr lang="sv-SE" dirty="0"/>
              <a:t> infrastruktur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BF7A9D0-1BD4-40BA-B18D-A0AB851D18BE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/>
              <a:t>Tjänsteadressering</a:t>
            </a:r>
          </a:p>
          <a:p>
            <a:pPr lvl="1"/>
            <a:r>
              <a:rPr lang="sv-SE" dirty="0"/>
              <a:t>”Etablera samband” ingår inte</a:t>
            </a:r>
          </a:p>
          <a:p>
            <a:pPr lvl="1"/>
            <a:r>
              <a:rPr lang="sv-SE" dirty="0"/>
              <a:t>FHIR-REST-stöd</a:t>
            </a:r>
          </a:p>
          <a:p>
            <a:pPr lvl="1"/>
            <a:endParaRPr lang="sv-SE" dirty="0"/>
          </a:p>
          <a:p>
            <a:r>
              <a:rPr lang="sv-SE" dirty="0"/>
              <a:t>Patientdataindex, hypotes</a:t>
            </a:r>
          </a:p>
          <a:p>
            <a:pPr lvl="1"/>
            <a:r>
              <a:rPr lang="sv-SE" dirty="0"/>
              <a:t>Indexpost anger vårdgivare, system och patient (ej informationstyp eller tjänstedomän)</a:t>
            </a:r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430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D3BEA6E-204F-4CBF-BD67-E07E3DCA9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889047"/>
            <a:ext cx="10475290" cy="553998"/>
          </a:xfrm>
        </p:spPr>
        <p:txBody>
          <a:bodyPr/>
          <a:lstStyle/>
          <a:p>
            <a:r>
              <a:rPr lang="sv-SE" dirty="0"/>
              <a:t>Exempel på frågeställningar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9EEC5AD-A697-4461-A017-D191309B9B0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1921790"/>
            <a:ext cx="10475912" cy="4711485"/>
          </a:xfrm>
        </p:spPr>
        <p:txBody>
          <a:bodyPr>
            <a:normAutofit fontScale="92500" lnSpcReduction="20000"/>
          </a:bodyPr>
          <a:lstStyle/>
          <a:p>
            <a:r>
              <a:rPr lang="sv-SE" dirty="0"/>
              <a:t>Utvärdering av ändamålsenligheten för patientdataindex samt tjänsteadressering, exempelvis om att ett förenklat index gör tillräcklig nytta för att hålla nere antalet ”onödiga” anrop.</a:t>
            </a:r>
          </a:p>
          <a:p>
            <a:endParaRPr lang="sv-SE" dirty="0"/>
          </a:p>
          <a:p>
            <a:r>
              <a:rPr lang="sv-SE" dirty="0"/>
              <a:t>Diskutera möjligheter gällande sammankoppling av Engagemangsindex och Patientdataindex </a:t>
            </a:r>
            <a:r>
              <a:rPr lang="sv-SE" dirty="0" err="1"/>
              <a:t>resp</a:t>
            </a:r>
            <a:r>
              <a:rPr lang="sv-SE" dirty="0"/>
              <a:t> Tjänsteadresseringskataloger.</a:t>
            </a:r>
          </a:p>
          <a:p>
            <a:endParaRPr lang="sv-SE" dirty="0"/>
          </a:p>
          <a:p>
            <a:r>
              <a:rPr lang="sv-SE" dirty="0"/>
              <a:t>Förutsättningar för att i praktiken kunna tillämpa informationsutbyte direkt mellan konsumerande och producerande vårdinformationssystem (många till många). Incidentkedjor, driftstörningar </a:t>
            </a:r>
            <a:r>
              <a:rPr lang="sv-SE" dirty="0" err="1"/>
              <a:t>etc</a:t>
            </a:r>
            <a:endParaRPr lang="sv-SE" dirty="0"/>
          </a:p>
          <a:p>
            <a:endParaRPr lang="sv-SE" dirty="0"/>
          </a:p>
          <a:p>
            <a:r>
              <a:rPr lang="sv-SE" dirty="0"/>
              <a:t>Dataportabilitet. Informationskopiering mellan vårdgivares vårdinformationssystem på patientens begäran</a:t>
            </a:r>
          </a:p>
        </p:txBody>
      </p:sp>
    </p:spTree>
    <p:extLst>
      <p:ext uri="{BB962C8B-B14F-4D97-AF65-F5344CB8AC3E}">
        <p14:creationId xmlns:p14="http://schemas.microsoft.com/office/powerpoint/2010/main" val="76303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CFF627-D554-4032-81C1-34578A5A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460" y="943292"/>
            <a:ext cx="10475290" cy="553998"/>
          </a:xfrm>
        </p:spPr>
        <p:txBody>
          <a:bodyPr/>
          <a:lstStyle/>
          <a:p>
            <a:r>
              <a:rPr lang="sv-SE" dirty="0"/>
              <a:t>Krav på arbetsgruppens utformning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A3E0122-266A-44BF-B9AE-9EC24E1CBA2D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Deltagare med förutsättningar att bidra till att infrastrukturen blir realiserbar och ger önskad effekt.</a:t>
            </a:r>
          </a:p>
          <a:p>
            <a:r>
              <a:rPr lang="sv-SE" dirty="0"/>
              <a:t>Rimlig storlek på gruppen</a:t>
            </a:r>
          </a:p>
          <a:p>
            <a:r>
              <a:rPr lang="sv-SE" dirty="0"/>
              <a:t>Representation från så många relevanta aktörsperspektiv </a:t>
            </a:r>
            <a:r>
              <a:rPr lang="sv-SE"/>
              <a:t>som möjligt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5643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A269B3-E118-43A9-8072-B3430F8B1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Tack!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3B2A1A-03CD-4F82-8C36-B8BDA465EA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151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2026A0AC-711A-4A79-BDAF-B48F1F5D194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1DB0DA-BA24-4590-842B-2C56974AB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sv-SE" dirty="0"/>
              <a:t>Inledning</a:t>
            </a:r>
          </a:p>
          <a:p>
            <a:r>
              <a:rPr lang="sv-SE" dirty="0"/>
              <a:t>Förutsättningsskapande infrastruktur för </a:t>
            </a:r>
            <a:r>
              <a:rPr lang="sv-SE" dirty="0" err="1"/>
              <a:t>interoperabilitet</a:t>
            </a:r>
            <a:endParaRPr lang="sv-SE" dirty="0"/>
          </a:p>
          <a:p>
            <a:r>
              <a:rPr lang="sv-SE" dirty="0"/>
              <a:t>Paus</a:t>
            </a:r>
          </a:p>
          <a:p>
            <a:r>
              <a:rPr lang="sv-SE" dirty="0"/>
              <a:t>Organisation och bemanning av det fortsatta arbetet</a:t>
            </a:r>
          </a:p>
          <a:p>
            <a:endParaRPr lang="sv-SE" dirty="0"/>
          </a:p>
          <a:p>
            <a:pPr marL="457200" lvl="1" indent="0">
              <a:buNone/>
            </a:pPr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pic>
        <p:nvPicPr>
          <p:cNvPr id="5" name="Platshållare för bild 9" descr="En bild som visar person, teknik, konst, design&#10;&#10;Automatiskt genererad beskrivning">
            <a:extLst>
              <a:ext uri="{FF2B5EF4-FFF2-40B4-BE49-F238E27FC236}">
                <a16:creationId xmlns:a16="http://schemas.microsoft.com/office/drawing/2014/main" id="{25EF06C1-3BA7-450D-809F-2F6A12A58C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96" b="6496"/>
          <a:stretch/>
        </p:blipFill>
        <p:spPr>
          <a:xfrm>
            <a:off x="7785100" y="0"/>
            <a:ext cx="4406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0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4D16FB6-DBB3-44F1-88FD-B62BD1726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EHDS gäller även för datadelning i Sverige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2930FD6B-9F5F-4D5E-B1BB-D2B2757004B0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2"/>
          <a:stretch>
            <a:fillRect/>
          </a:stretch>
        </p:blipFill>
        <p:spPr>
          <a:xfrm>
            <a:off x="109729" y="2002548"/>
            <a:ext cx="6896492" cy="3300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117ADD04-5F04-4D9E-A772-953A9F2F5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883" y="5057203"/>
            <a:ext cx="6563641" cy="1552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D97DEF78-0C7E-4CF3-AD83-14B720A4F811}"/>
              </a:ext>
            </a:extLst>
          </p:cNvPr>
          <p:cNvSpPr txBox="1"/>
          <p:nvPr/>
        </p:nvSpPr>
        <p:spPr>
          <a:xfrm>
            <a:off x="670560" y="6194497"/>
            <a:ext cx="37185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Obs citaten är hämtade ur förslag till EHDS-förordning – smärre ändringar i ordalydelsen kan komma att ske</a:t>
            </a:r>
          </a:p>
        </p:txBody>
      </p:sp>
    </p:spTree>
    <p:extLst>
      <p:ext uri="{BB962C8B-B14F-4D97-AF65-F5344CB8AC3E}">
        <p14:creationId xmlns:p14="http://schemas.microsoft.com/office/powerpoint/2010/main" val="324677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95337D9-0092-4E9A-AB00-DBDFF3DB6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54047"/>
            <a:ext cx="8424000" cy="1661993"/>
          </a:xfrm>
        </p:spPr>
        <p:txBody>
          <a:bodyPr/>
          <a:lstStyle/>
          <a:p>
            <a:r>
              <a:rPr lang="sv-SE" dirty="0"/>
              <a:t>Nationell digital infrastruktur – förutsättningsskapande infrastruktur för </a:t>
            </a:r>
            <a:r>
              <a:rPr lang="sv-SE" dirty="0" err="1"/>
              <a:t>interoperabilitet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A2BE182-79C6-4BD5-81A9-438115BDFC4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915000"/>
            <a:ext cx="8424000" cy="997196"/>
          </a:xfrm>
        </p:spPr>
        <p:txBody>
          <a:bodyPr/>
          <a:lstStyle/>
          <a:p>
            <a:r>
              <a:rPr lang="sv-SE" dirty="0"/>
              <a:t>Emmeli Gross</a:t>
            </a:r>
          </a:p>
          <a:p>
            <a:r>
              <a:rPr lang="sv-SE" dirty="0"/>
              <a:t>Lösningsarkitekt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7949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78" y="873549"/>
            <a:ext cx="10475290" cy="553998"/>
          </a:xfrm>
        </p:spPr>
        <p:txBody>
          <a:bodyPr/>
          <a:lstStyle/>
          <a:p>
            <a:r>
              <a:rPr lang="sv-SE" dirty="0"/>
              <a:t>Bakgrund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6D5F3F1-C81D-4689-9127-E70D10A2DF47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EHDS kommer att ställa krav på att EHR-system ska vara interoperabla. Det gäller alla vårdgivare, offentliga samt privata. </a:t>
            </a:r>
            <a:br>
              <a:rPr lang="sv-SE" dirty="0"/>
            </a:br>
            <a:r>
              <a:rPr lang="sv-SE" dirty="0"/>
              <a:t>Respektive stat ansvarar för att skapa förutsättningar genom nationell digital infrastruktur.</a:t>
            </a:r>
          </a:p>
          <a:p>
            <a:endParaRPr lang="sv-SE" dirty="0"/>
          </a:p>
          <a:p>
            <a:r>
              <a:rPr lang="sv-SE" dirty="0"/>
              <a:t>E-hälsomyndigheten har fått uppdrag att ta fram delar inom nationell digital infrastruktur för hälso- och sjukvård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7107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78" y="873549"/>
            <a:ext cx="10475290" cy="553998"/>
          </a:xfrm>
        </p:spPr>
        <p:txBody>
          <a:bodyPr/>
          <a:lstStyle/>
          <a:p>
            <a:r>
              <a:rPr lang="sv-SE" dirty="0"/>
              <a:t>Nationell interoperabilitetslösning</a:t>
            </a:r>
          </a:p>
        </p:txBody>
      </p:sp>
      <p:pic>
        <p:nvPicPr>
          <p:cNvPr id="5" name="Bildobjekt 4" descr="Detaljerad bild över den nationella interoperabilitetslösningen i sitt sammanhang av de övergripande delarna i den nationella digitala infrastrukturen. Bilden visar att lösningen består av arkitektur, standardiserat innehåll, förutsättningsskapande komponenter samt regler och riktlinjer.">
            <a:extLst>
              <a:ext uri="{FF2B5EF4-FFF2-40B4-BE49-F238E27FC236}">
                <a16:creationId xmlns:a16="http://schemas.microsoft.com/office/drawing/2014/main" id="{F9E1ACDB-CE42-4A1E-801E-B7773DE2FE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95978" y="1664352"/>
            <a:ext cx="5967230" cy="4759696"/>
          </a:xfrm>
          <a:prstGeom prst="rect">
            <a:avLst/>
          </a:prstGeom>
        </p:spPr>
      </p:pic>
      <p:sp>
        <p:nvSpPr>
          <p:cNvPr id="4" name="Platshållare för innehåll 2">
            <a:extLst>
              <a:ext uri="{FF2B5EF4-FFF2-40B4-BE49-F238E27FC236}">
                <a16:creationId xmlns:a16="http://schemas.microsoft.com/office/drawing/2014/main" id="{75CDDF70-C7B6-4C1B-A8E4-2D58C109BBD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538608" y="2023208"/>
            <a:ext cx="3720911" cy="4240213"/>
          </a:xfrm>
        </p:spPr>
        <p:txBody>
          <a:bodyPr>
            <a:normAutofit lnSpcReduction="10000"/>
          </a:bodyPr>
          <a:lstStyle/>
          <a:p>
            <a:r>
              <a:rPr lang="sv-SE" dirty="0"/>
              <a:t>Komponenter för interoperabilitet</a:t>
            </a:r>
          </a:p>
          <a:p>
            <a:r>
              <a:rPr lang="sv-SE" dirty="0"/>
              <a:t>Behov av fler delar inom nationell infrastruktur, tex grunddata, säkerhet</a:t>
            </a:r>
          </a:p>
          <a:p>
            <a:r>
              <a:rPr lang="sv-SE" dirty="0"/>
              <a:t>Behov av samexistens med övriga initiativ</a:t>
            </a:r>
          </a:p>
          <a:p>
            <a:r>
              <a:rPr lang="sv-SE" dirty="0"/>
              <a:t>FHIR-stöd </a:t>
            </a:r>
            <a:r>
              <a:rPr lang="sv-SE" dirty="0" err="1"/>
              <a:t>resp</a:t>
            </a:r>
            <a:r>
              <a:rPr lang="sv-SE" dirty="0"/>
              <a:t> stöd för andra standarder och tekniker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646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18D10894-55EA-4BAC-B41E-C134CAD1C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266737" y="-8389"/>
            <a:ext cx="0" cy="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817F4D-5D1C-5E47-A21B-91E0E1E986BC}" type="slidenum">
              <a:rPr kumimoji="0" lang="sv-SE" sz="1800" b="0" i="0" u="none" strike="noStrike" kern="1200" cap="none" spc="0" normalizeH="0" baseline="0" noProof="0" smtClean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5" name="Rektangel med rundade hörn 71">
            <a:extLst>
              <a:ext uri="{FF2B5EF4-FFF2-40B4-BE49-F238E27FC236}">
                <a16:creationId xmlns:a16="http://schemas.microsoft.com/office/drawing/2014/main" id="{A68D1766-5CB7-4E2C-A956-85D47B58D5F6}"/>
              </a:ext>
            </a:extLst>
          </p:cNvPr>
          <p:cNvSpPr/>
          <p:nvPr/>
        </p:nvSpPr>
        <p:spPr>
          <a:xfrm>
            <a:off x="1336202" y="1507846"/>
            <a:ext cx="7983715" cy="4844229"/>
          </a:xfrm>
          <a:prstGeom prst="roundRect">
            <a:avLst>
              <a:gd name="adj" fmla="val 16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Information och funktionsområden</a:t>
            </a:r>
          </a:p>
        </p:txBody>
      </p:sp>
      <p:sp>
        <p:nvSpPr>
          <p:cNvPr id="6" name="Rektangel med rundade hörn 77">
            <a:extLst>
              <a:ext uri="{FF2B5EF4-FFF2-40B4-BE49-F238E27FC236}">
                <a16:creationId xmlns:a16="http://schemas.microsoft.com/office/drawing/2014/main" id="{9AD097C2-9457-46BE-A023-095E394F8DDD}"/>
              </a:ext>
            </a:extLst>
          </p:cNvPr>
          <p:cNvSpPr/>
          <p:nvPr/>
        </p:nvSpPr>
        <p:spPr>
          <a:xfrm>
            <a:off x="3527639" y="4378072"/>
            <a:ext cx="1792600" cy="1773981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Adressering </a:t>
            </a:r>
            <a:b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och lokalisering</a:t>
            </a:r>
          </a:p>
        </p:txBody>
      </p:sp>
      <p:sp>
        <p:nvSpPr>
          <p:cNvPr id="7" name="Rektangel med rundade hörn 117">
            <a:extLst>
              <a:ext uri="{FF2B5EF4-FFF2-40B4-BE49-F238E27FC236}">
                <a16:creationId xmlns:a16="http://schemas.microsoft.com/office/drawing/2014/main" id="{558C4FFC-8E60-4F00-9461-06F4EE58BABC}"/>
              </a:ext>
            </a:extLst>
          </p:cNvPr>
          <p:cNvSpPr/>
          <p:nvPr/>
        </p:nvSpPr>
        <p:spPr>
          <a:xfrm>
            <a:off x="3649525" y="4877637"/>
            <a:ext cx="1542810" cy="226510"/>
          </a:xfrm>
          <a:prstGeom prst="roundRect">
            <a:avLst>
              <a:gd name="adj" fmla="val 13681"/>
            </a:avLst>
          </a:prstGeom>
          <a:solidFill>
            <a:schemeClr val="accent2"/>
          </a:solidFill>
          <a:ln w="12700"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1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Tjänsteadressering</a:t>
            </a:r>
          </a:p>
        </p:txBody>
      </p:sp>
      <p:sp>
        <p:nvSpPr>
          <p:cNvPr id="8" name="Rektangel med rundade hörn 72">
            <a:extLst>
              <a:ext uri="{FF2B5EF4-FFF2-40B4-BE49-F238E27FC236}">
                <a16:creationId xmlns:a16="http://schemas.microsoft.com/office/drawing/2014/main" id="{0C91323A-70FE-4E2E-9E42-1E58AB426162}"/>
              </a:ext>
            </a:extLst>
          </p:cNvPr>
          <p:cNvSpPr/>
          <p:nvPr/>
        </p:nvSpPr>
        <p:spPr>
          <a:xfrm>
            <a:off x="1684401" y="2105383"/>
            <a:ext cx="1792600" cy="2213404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Åtkomst</a:t>
            </a: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srgbClr val="6E0E50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9" name="Rektangel med rundade hörn 73">
            <a:extLst>
              <a:ext uri="{FF2B5EF4-FFF2-40B4-BE49-F238E27FC236}">
                <a16:creationId xmlns:a16="http://schemas.microsoft.com/office/drawing/2014/main" id="{5FF11DB4-DB59-4272-9972-667719906648}"/>
              </a:ext>
            </a:extLst>
          </p:cNvPr>
          <p:cNvSpPr/>
          <p:nvPr/>
        </p:nvSpPr>
        <p:spPr>
          <a:xfrm>
            <a:off x="3533904" y="2105384"/>
            <a:ext cx="1792600" cy="2213404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Grunddata</a:t>
            </a:r>
          </a:p>
        </p:txBody>
      </p:sp>
      <p:sp>
        <p:nvSpPr>
          <p:cNvPr id="10" name="Rektangel med rundade hörn 74">
            <a:extLst>
              <a:ext uri="{FF2B5EF4-FFF2-40B4-BE49-F238E27FC236}">
                <a16:creationId xmlns:a16="http://schemas.microsoft.com/office/drawing/2014/main" id="{A2DDCDE4-E427-4D7B-B278-DEA8B166B850}"/>
              </a:ext>
            </a:extLst>
          </p:cNvPr>
          <p:cNvSpPr/>
          <p:nvPr/>
        </p:nvSpPr>
        <p:spPr>
          <a:xfrm>
            <a:off x="5383406" y="2105383"/>
            <a:ext cx="1792600" cy="2213404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Kliniskt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informationsutbyte</a:t>
            </a:r>
          </a:p>
        </p:txBody>
      </p:sp>
      <p:sp>
        <p:nvSpPr>
          <p:cNvPr id="11" name="Rektangel med rundade hörn 75">
            <a:extLst>
              <a:ext uri="{FF2B5EF4-FFF2-40B4-BE49-F238E27FC236}">
                <a16:creationId xmlns:a16="http://schemas.microsoft.com/office/drawing/2014/main" id="{A6DC832B-9381-4CD2-B95D-E82F0EA84F02}"/>
              </a:ext>
            </a:extLst>
          </p:cNvPr>
          <p:cNvSpPr/>
          <p:nvPr/>
        </p:nvSpPr>
        <p:spPr>
          <a:xfrm>
            <a:off x="7232908" y="2105383"/>
            <a:ext cx="1792600" cy="2213404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Administrativt informationsutbyte</a:t>
            </a:r>
          </a:p>
        </p:txBody>
      </p:sp>
      <p:sp>
        <p:nvSpPr>
          <p:cNvPr id="12" name="Rektangel med rundade hörn 76">
            <a:extLst>
              <a:ext uri="{FF2B5EF4-FFF2-40B4-BE49-F238E27FC236}">
                <a16:creationId xmlns:a16="http://schemas.microsoft.com/office/drawing/2014/main" id="{13EA0466-97CB-4596-8A2C-207FA9321B8D}"/>
              </a:ext>
            </a:extLst>
          </p:cNvPr>
          <p:cNvSpPr/>
          <p:nvPr/>
        </p:nvSpPr>
        <p:spPr>
          <a:xfrm>
            <a:off x="1684401" y="4378072"/>
            <a:ext cx="1792600" cy="1773981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Säkerhet</a:t>
            </a:r>
          </a:p>
        </p:txBody>
      </p:sp>
      <p:sp>
        <p:nvSpPr>
          <p:cNvPr id="13" name="Rektangel med rundade hörn 78">
            <a:extLst>
              <a:ext uri="{FF2B5EF4-FFF2-40B4-BE49-F238E27FC236}">
                <a16:creationId xmlns:a16="http://schemas.microsoft.com/office/drawing/2014/main" id="{C8BDE20C-EE41-40C9-B48D-7EE095083874}"/>
              </a:ext>
            </a:extLst>
          </p:cNvPr>
          <p:cNvSpPr/>
          <p:nvPr/>
        </p:nvSpPr>
        <p:spPr>
          <a:xfrm>
            <a:off x="5370877" y="4378072"/>
            <a:ext cx="1792600" cy="1773981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Datadelning</a:t>
            </a:r>
          </a:p>
        </p:txBody>
      </p:sp>
      <p:sp>
        <p:nvSpPr>
          <p:cNvPr id="14" name="Rektangel med rundade hörn 79">
            <a:extLst>
              <a:ext uri="{FF2B5EF4-FFF2-40B4-BE49-F238E27FC236}">
                <a16:creationId xmlns:a16="http://schemas.microsoft.com/office/drawing/2014/main" id="{1CDC81F8-A32A-41AE-A004-AA6FA6918F83}"/>
              </a:ext>
            </a:extLst>
          </p:cNvPr>
          <p:cNvSpPr/>
          <p:nvPr/>
        </p:nvSpPr>
        <p:spPr>
          <a:xfrm>
            <a:off x="7232907" y="4356719"/>
            <a:ext cx="1792600" cy="1773981"/>
          </a:xfrm>
          <a:prstGeom prst="roundRect">
            <a:avLst>
              <a:gd name="adj" fmla="val 73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Databehandling</a:t>
            </a:r>
          </a:p>
        </p:txBody>
      </p:sp>
      <p:sp>
        <p:nvSpPr>
          <p:cNvPr id="15" name="Rektangel med rundade hörn 82">
            <a:extLst>
              <a:ext uri="{FF2B5EF4-FFF2-40B4-BE49-F238E27FC236}">
                <a16:creationId xmlns:a16="http://schemas.microsoft.com/office/drawing/2014/main" id="{830419BF-6D14-4C8B-9EC8-454B09AAB74A}"/>
              </a:ext>
            </a:extLst>
          </p:cNvPr>
          <p:cNvSpPr/>
          <p:nvPr/>
        </p:nvSpPr>
        <p:spPr>
          <a:xfrm>
            <a:off x="1813823" y="2608282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Ombud</a:t>
            </a:r>
          </a:p>
        </p:txBody>
      </p:sp>
      <p:sp>
        <p:nvSpPr>
          <p:cNvPr id="16" name="Rektangel med rundade hörn 83">
            <a:extLst>
              <a:ext uri="{FF2B5EF4-FFF2-40B4-BE49-F238E27FC236}">
                <a16:creationId xmlns:a16="http://schemas.microsoft.com/office/drawing/2014/main" id="{A55F41B9-5281-495E-9F59-ABEEA05D623E}"/>
              </a:ext>
            </a:extLst>
          </p:cNvPr>
          <p:cNvSpPr/>
          <p:nvPr/>
        </p:nvSpPr>
        <p:spPr>
          <a:xfrm>
            <a:off x="1813823" y="2835596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Spärr</a:t>
            </a:r>
          </a:p>
        </p:txBody>
      </p:sp>
      <p:sp>
        <p:nvSpPr>
          <p:cNvPr id="17" name="Rektangel med rundade hörn 84">
            <a:extLst>
              <a:ext uri="{FF2B5EF4-FFF2-40B4-BE49-F238E27FC236}">
                <a16:creationId xmlns:a16="http://schemas.microsoft.com/office/drawing/2014/main" id="{7A3BB800-0895-4542-986E-01A00060B448}"/>
              </a:ext>
            </a:extLst>
          </p:cNvPr>
          <p:cNvSpPr/>
          <p:nvPr/>
        </p:nvSpPr>
        <p:spPr>
          <a:xfrm>
            <a:off x="1813823" y="3062911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Samtycke</a:t>
            </a:r>
          </a:p>
        </p:txBody>
      </p:sp>
      <p:sp>
        <p:nvSpPr>
          <p:cNvPr id="18" name="Rektangel med rundade hörn 85">
            <a:extLst>
              <a:ext uri="{FF2B5EF4-FFF2-40B4-BE49-F238E27FC236}">
                <a16:creationId xmlns:a16="http://schemas.microsoft.com/office/drawing/2014/main" id="{8705900D-64D6-4B6D-9F75-E3D0047BA3BF}"/>
              </a:ext>
            </a:extLst>
          </p:cNvPr>
          <p:cNvSpPr/>
          <p:nvPr/>
        </p:nvSpPr>
        <p:spPr>
          <a:xfrm>
            <a:off x="1813823" y="3290225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Datadelningskontrakt</a:t>
            </a:r>
          </a:p>
        </p:txBody>
      </p:sp>
      <p:sp>
        <p:nvSpPr>
          <p:cNvPr id="19" name="Rektangel med rundade hörn 86">
            <a:extLst>
              <a:ext uri="{FF2B5EF4-FFF2-40B4-BE49-F238E27FC236}">
                <a16:creationId xmlns:a16="http://schemas.microsoft.com/office/drawing/2014/main" id="{28D9F93B-EF49-4067-93F4-E22C00534416}"/>
              </a:ext>
            </a:extLst>
          </p:cNvPr>
          <p:cNvSpPr/>
          <p:nvPr/>
        </p:nvSpPr>
        <p:spPr>
          <a:xfrm>
            <a:off x="1813823" y="3517538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…</a:t>
            </a:r>
          </a:p>
        </p:txBody>
      </p:sp>
      <p:sp>
        <p:nvSpPr>
          <p:cNvPr id="20" name="Rektangel med rundade hörn 87">
            <a:extLst>
              <a:ext uri="{FF2B5EF4-FFF2-40B4-BE49-F238E27FC236}">
                <a16:creationId xmlns:a16="http://schemas.microsoft.com/office/drawing/2014/main" id="{D2E869A7-8BBE-4E8E-AA72-53DE1F0CE690}"/>
              </a:ext>
            </a:extLst>
          </p:cNvPr>
          <p:cNvSpPr/>
          <p:nvPr/>
        </p:nvSpPr>
        <p:spPr>
          <a:xfrm>
            <a:off x="3651042" y="2608282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Person</a:t>
            </a:r>
          </a:p>
        </p:txBody>
      </p:sp>
      <p:sp>
        <p:nvSpPr>
          <p:cNvPr id="21" name="Rektangel med rundade hörn 88">
            <a:extLst>
              <a:ext uri="{FF2B5EF4-FFF2-40B4-BE49-F238E27FC236}">
                <a16:creationId xmlns:a16="http://schemas.microsoft.com/office/drawing/2014/main" id="{A8D3691D-A0DE-42C7-A2D2-949B2CD199CB}"/>
              </a:ext>
            </a:extLst>
          </p:cNvPr>
          <p:cNvSpPr/>
          <p:nvPr/>
        </p:nvSpPr>
        <p:spPr>
          <a:xfrm>
            <a:off x="3651042" y="2835596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Personal</a:t>
            </a:r>
          </a:p>
        </p:txBody>
      </p:sp>
      <p:sp>
        <p:nvSpPr>
          <p:cNvPr id="22" name="Rektangel med rundade hörn 89">
            <a:extLst>
              <a:ext uri="{FF2B5EF4-FFF2-40B4-BE49-F238E27FC236}">
                <a16:creationId xmlns:a16="http://schemas.microsoft.com/office/drawing/2014/main" id="{A7862E7F-ED59-4278-8A78-337CB40D27CF}"/>
              </a:ext>
            </a:extLst>
          </p:cNvPr>
          <p:cNvSpPr/>
          <p:nvPr/>
        </p:nvSpPr>
        <p:spPr>
          <a:xfrm>
            <a:off x="3651042" y="3062911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Organisation</a:t>
            </a:r>
          </a:p>
        </p:txBody>
      </p:sp>
      <p:sp>
        <p:nvSpPr>
          <p:cNvPr id="23" name="Rektangel med rundade hörn 90">
            <a:extLst>
              <a:ext uri="{FF2B5EF4-FFF2-40B4-BE49-F238E27FC236}">
                <a16:creationId xmlns:a16="http://schemas.microsoft.com/office/drawing/2014/main" id="{7E086D2C-2AD8-421F-AC96-D69EA5AAABEF}"/>
              </a:ext>
            </a:extLst>
          </p:cNvPr>
          <p:cNvSpPr/>
          <p:nvPr/>
        </p:nvSpPr>
        <p:spPr>
          <a:xfrm>
            <a:off x="3651042" y="3290225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Tjänst och utbud</a:t>
            </a:r>
          </a:p>
        </p:txBody>
      </p:sp>
      <p:sp>
        <p:nvSpPr>
          <p:cNvPr id="24" name="Rektangel med rundade hörn 91">
            <a:extLst>
              <a:ext uri="{FF2B5EF4-FFF2-40B4-BE49-F238E27FC236}">
                <a16:creationId xmlns:a16="http://schemas.microsoft.com/office/drawing/2014/main" id="{2C2D8653-CBA1-43AD-BFA2-7E41EAE1C833}"/>
              </a:ext>
            </a:extLst>
          </p:cNvPr>
          <p:cNvSpPr/>
          <p:nvPr/>
        </p:nvSpPr>
        <p:spPr>
          <a:xfrm>
            <a:off x="3651042" y="3517538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Produkt</a:t>
            </a:r>
          </a:p>
        </p:txBody>
      </p:sp>
      <p:sp>
        <p:nvSpPr>
          <p:cNvPr id="25" name="Rektangel med rundade hörn 92">
            <a:extLst>
              <a:ext uri="{FF2B5EF4-FFF2-40B4-BE49-F238E27FC236}">
                <a16:creationId xmlns:a16="http://schemas.microsoft.com/office/drawing/2014/main" id="{965872E3-1577-4F7B-B8E9-031D63096ED0}"/>
              </a:ext>
            </a:extLst>
          </p:cNvPr>
          <p:cNvSpPr/>
          <p:nvPr/>
        </p:nvSpPr>
        <p:spPr>
          <a:xfrm>
            <a:off x="3651042" y="3748027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…</a:t>
            </a:r>
          </a:p>
        </p:txBody>
      </p:sp>
      <p:sp>
        <p:nvSpPr>
          <p:cNvPr id="26" name="Rektangel med rundade hörn 93">
            <a:extLst>
              <a:ext uri="{FF2B5EF4-FFF2-40B4-BE49-F238E27FC236}">
                <a16:creationId xmlns:a16="http://schemas.microsoft.com/office/drawing/2014/main" id="{16B1CFBF-1D09-47A2-B6C9-2ED0C63FBABA}"/>
              </a:ext>
            </a:extLst>
          </p:cNvPr>
          <p:cNvSpPr/>
          <p:nvPr/>
        </p:nvSpPr>
        <p:spPr>
          <a:xfrm>
            <a:off x="5503642" y="2625095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Patientöversikt</a:t>
            </a:r>
          </a:p>
        </p:txBody>
      </p:sp>
      <p:sp>
        <p:nvSpPr>
          <p:cNvPr id="27" name="Rektangel med rundade hörn 94">
            <a:extLst>
              <a:ext uri="{FF2B5EF4-FFF2-40B4-BE49-F238E27FC236}">
                <a16:creationId xmlns:a16="http://schemas.microsoft.com/office/drawing/2014/main" id="{B3C02B66-CDA2-456B-82DE-40A0032F9EDF}"/>
              </a:ext>
            </a:extLst>
          </p:cNvPr>
          <p:cNvSpPr/>
          <p:nvPr/>
        </p:nvSpPr>
        <p:spPr>
          <a:xfrm>
            <a:off x="5503642" y="2852409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Laboratorieanalys</a:t>
            </a:r>
          </a:p>
        </p:txBody>
      </p:sp>
      <p:sp>
        <p:nvSpPr>
          <p:cNvPr id="28" name="Rektangel med rundade hörn 95">
            <a:extLst>
              <a:ext uri="{FF2B5EF4-FFF2-40B4-BE49-F238E27FC236}">
                <a16:creationId xmlns:a16="http://schemas.microsoft.com/office/drawing/2014/main" id="{E10FED56-FD33-44A6-9B9D-769C7DEA1592}"/>
              </a:ext>
            </a:extLst>
          </p:cNvPr>
          <p:cNvSpPr/>
          <p:nvPr/>
        </p:nvSpPr>
        <p:spPr>
          <a:xfrm>
            <a:off x="5503642" y="3079724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Bilddiagnostik</a:t>
            </a:r>
          </a:p>
        </p:txBody>
      </p:sp>
      <p:sp>
        <p:nvSpPr>
          <p:cNvPr id="29" name="Rektangel med rundade hörn 96">
            <a:extLst>
              <a:ext uri="{FF2B5EF4-FFF2-40B4-BE49-F238E27FC236}">
                <a16:creationId xmlns:a16="http://schemas.microsoft.com/office/drawing/2014/main" id="{D0E43313-F2E8-4490-BE89-DA4AD5E04001}"/>
              </a:ext>
            </a:extLst>
          </p:cNvPr>
          <p:cNvSpPr/>
          <p:nvPr/>
        </p:nvSpPr>
        <p:spPr>
          <a:xfrm>
            <a:off x="5503642" y="3307038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Utskrivningsbrev</a:t>
            </a:r>
          </a:p>
        </p:txBody>
      </p:sp>
      <p:sp>
        <p:nvSpPr>
          <p:cNvPr id="30" name="Rektangel med rundade hörn 97">
            <a:extLst>
              <a:ext uri="{FF2B5EF4-FFF2-40B4-BE49-F238E27FC236}">
                <a16:creationId xmlns:a16="http://schemas.microsoft.com/office/drawing/2014/main" id="{9BE67BD3-488B-4BDF-B4B9-93F6F3741A22}"/>
              </a:ext>
            </a:extLst>
          </p:cNvPr>
          <p:cNvSpPr/>
          <p:nvPr/>
        </p:nvSpPr>
        <p:spPr>
          <a:xfrm>
            <a:off x="5503642" y="3534351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E-recept</a:t>
            </a:r>
          </a:p>
        </p:txBody>
      </p:sp>
      <p:sp>
        <p:nvSpPr>
          <p:cNvPr id="31" name="Rektangel med rundade hörn 98">
            <a:extLst>
              <a:ext uri="{FF2B5EF4-FFF2-40B4-BE49-F238E27FC236}">
                <a16:creationId xmlns:a16="http://schemas.microsoft.com/office/drawing/2014/main" id="{BFA986E2-2C25-4DD2-8EC4-397766AA5D85}"/>
              </a:ext>
            </a:extLst>
          </p:cNvPr>
          <p:cNvSpPr/>
          <p:nvPr/>
        </p:nvSpPr>
        <p:spPr>
          <a:xfrm>
            <a:off x="5503642" y="3764840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…</a:t>
            </a:r>
          </a:p>
        </p:txBody>
      </p:sp>
      <p:sp>
        <p:nvSpPr>
          <p:cNvPr id="32" name="Rektangel med rundade hörn 105">
            <a:extLst>
              <a:ext uri="{FF2B5EF4-FFF2-40B4-BE49-F238E27FC236}">
                <a16:creationId xmlns:a16="http://schemas.microsoft.com/office/drawing/2014/main" id="{CCDDE0F2-67CD-4A3D-A863-282A51504EAF}"/>
              </a:ext>
            </a:extLst>
          </p:cNvPr>
          <p:cNvSpPr/>
          <p:nvPr/>
        </p:nvSpPr>
        <p:spPr>
          <a:xfrm>
            <a:off x="7364696" y="2629108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Intyg</a:t>
            </a:r>
          </a:p>
        </p:txBody>
      </p:sp>
      <p:sp>
        <p:nvSpPr>
          <p:cNvPr id="33" name="Rektangel med rundade hörn 106">
            <a:extLst>
              <a:ext uri="{FF2B5EF4-FFF2-40B4-BE49-F238E27FC236}">
                <a16:creationId xmlns:a16="http://schemas.microsoft.com/office/drawing/2014/main" id="{39EA1E2E-CC34-4CB6-A044-50009581A36C}"/>
              </a:ext>
            </a:extLst>
          </p:cNvPr>
          <p:cNvSpPr/>
          <p:nvPr/>
        </p:nvSpPr>
        <p:spPr>
          <a:xfrm>
            <a:off x="7364696" y="2856422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Remiss</a:t>
            </a:r>
          </a:p>
        </p:txBody>
      </p:sp>
      <p:sp>
        <p:nvSpPr>
          <p:cNvPr id="34" name="Rektangel med rundade hörn 107">
            <a:extLst>
              <a:ext uri="{FF2B5EF4-FFF2-40B4-BE49-F238E27FC236}">
                <a16:creationId xmlns:a16="http://schemas.microsoft.com/office/drawing/2014/main" id="{CDF5B852-2F15-42B4-B6C9-600DAA284883}"/>
              </a:ext>
            </a:extLst>
          </p:cNvPr>
          <p:cNvSpPr/>
          <p:nvPr/>
        </p:nvSpPr>
        <p:spPr>
          <a:xfrm>
            <a:off x="7364696" y="3083737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Vårdplan</a:t>
            </a:r>
          </a:p>
        </p:txBody>
      </p:sp>
      <p:sp>
        <p:nvSpPr>
          <p:cNvPr id="35" name="Rektangel med rundade hörn 108">
            <a:extLst>
              <a:ext uri="{FF2B5EF4-FFF2-40B4-BE49-F238E27FC236}">
                <a16:creationId xmlns:a16="http://schemas.microsoft.com/office/drawing/2014/main" id="{8AAB4B80-F153-4DE1-AB6E-13C525EB4B9A}"/>
              </a:ext>
            </a:extLst>
          </p:cNvPr>
          <p:cNvSpPr/>
          <p:nvPr/>
        </p:nvSpPr>
        <p:spPr>
          <a:xfrm>
            <a:off x="7364696" y="3311051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Bokning</a:t>
            </a:r>
          </a:p>
        </p:txBody>
      </p:sp>
      <p:sp>
        <p:nvSpPr>
          <p:cNvPr id="36" name="Rektangel med rundade hörn 109">
            <a:extLst>
              <a:ext uri="{FF2B5EF4-FFF2-40B4-BE49-F238E27FC236}">
                <a16:creationId xmlns:a16="http://schemas.microsoft.com/office/drawing/2014/main" id="{BBD51BD5-B36F-428B-AC93-EF4B30EF656D}"/>
              </a:ext>
            </a:extLst>
          </p:cNvPr>
          <p:cNvSpPr/>
          <p:nvPr/>
        </p:nvSpPr>
        <p:spPr>
          <a:xfrm>
            <a:off x="7364696" y="3538364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Primärvårdslistning</a:t>
            </a:r>
          </a:p>
        </p:txBody>
      </p:sp>
      <p:sp>
        <p:nvSpPr>
          <p:cNvPr id="37" name="Rektangel med rundade hörn 110">
            <a:extLst>
              <a:ext uri="{FF2B5EF4-FFF2-40B4-BE49-F238E27FC236}">
                <a16:creationId xmlns:a16="http://schemas.microsoft.com/office/drawing/2014/main" id="{6B531221-8FE0-4F60-95F1-7174D46D9499}"/>
              </a:ext>
            </a:extLst>
          </p:cNvPr>
          <p:cNvSpPr/>
          <p:nvPr/>
        </p:nvSpPr>
        <p:spPr>
          <a:xfrm>
            <a:off x="7364696" y="3768853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Vårdkapacitet</a:t>
            </a:r>
          </a:p>
        </p:txBody>
      </p:sp>
      <p:sp>
        <p:nvSpPr>
          <p:cNvPr id="38" name="Rektangel med rundade hörn 111">
            <a:extLst>
              <a:ext uri="{FF2B5EF4-FFF2-40B4-BE49-F238E27FC236}">
                <a16:creationId xmlns:a16="http://schemas.microsoft.com/office/drawing/2014/main" id="{DAA2E1B4-E7F9-46CC-BC6C-3812FF789ED0}"/>
              </a:ext>
            </a:extLst>
          </p:cNvPr>
          <p:cNvSpPr/>
          <p:nvPr/>
        </p:nvSpPr>
        <p:spPr>
          <a:xfrm>
            <a:off x="7364696" y="3994930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…</a:t>
            </a:r>
          </a:p>
        </p:txBody>
      </p:sp>
      <p:sp>
        <p:nvSpPr>
          <p:cNvPr id="39" name="Rektangel med rundade hörn 112">
            <a:extLst>
              <a:ext uri="{FF2B5EF4-FFF2-40B4-BE49-F238E27FC236}">
                <a16:creationId xmlns:a16="http://schemas.microsoft.com/office/drawing/2014/main" id="{7B32D619-B78F-4F80-B6CD-D35BBCDCD9E0}"/>
              </a:ext>
            </a:extLst>
          </p:cNvPr>
          <p:cNvSpPr/>
          <p:nvPr/>
        </p:nvSpPr>
        <p:spPr>
          <a:xfrm>
            <a:off x="1799900" y="4880444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Identitet</a:t>
            </a:r>
          </a:p>
        </p:txBody>
      </p:sp>
      <p:sp>
        <p:nvSpPr>
          <p:cNvPr id="40" name="Rektangel med rundade hörn 113">
            <a:extLst>
              <a:ext uri="{FF2B5EF4-FFF2-40B4-BE49-F238E27FC236}">
                <a16:creationId xmlns:a16="http://schemas.microsoft.com/office/drawing/2014/main" id="{E2FF9510-8C15-4D4C-9F93-5D57EB4DFA40}"/>
              </a:ext>
            </a:extLst>
          </p:cNvPr>
          <p:cNvSpPr/>
          <p:nvPr/>
        </p:nvSpPr>
        <p:spPr>
          <a:xfrm>
            <a:off x="1799900" y="5107758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Behörighet</a:t>
            </a:r>
          </a:p>
        </p:txBody>
      </p:sp>
      <p:sp>
        <p:nvSpPr>
          <p:cNvPr id="41" name="Rektangel med rundade hörn 114">
            <a:extLst>
              <a:ext uri="{FF2B5EF4-FFF2-40B4-BE49-F238E27FC236}">
                <a16:creationId xmlns:a16="http://schemas.microsoft.com/office/drawing/2014/main" id="{3F047039-EFF2-4F5C-8768-A04D4977CEE6}"/>
              </a:ext>
            </a:extLst>
          </p:cNvPr>
          <p:cNvSpPr/>
          <p:nvPr/>
        </p:nvSpPr>
        <p:spPr>
          <a:xfrm>
            <a:off x="1799900" y="5335073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E-underskrift</a:t>
            </a:r>
          </a:p>
        </p:txBody>
      </p:sp>
      <p:sp>
        <p:nvSpPr>
          <p:cNvPr id="42" name="Rektangel med rundade hörn 115">
            <a:extLst>
              <a:ext uri="{FF2B5EF4-FFF2-40B4-BE49-F238E27FC236}">
                <a16:creationId xmlns:a16="http://schemas.microsoft.com/office/drawing/2014/main" id="{D8239D82-2AA2-4A2C-B3B8-C007CF279B2E}"/>
              </a:ext>
            </a:extLst>
          </p:cNvPr>
          <p:cNvSpPr/>
          <p:nvPr/>
        </p:nvSpPr>
        <p:spPr>
          <a:xfrm>
            <a:off x="1799900" y="5562387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Spårbarhet</a:t>
            </a:r>
          </a:p>
        </p:txBody>
      </p:sp>
      <p:sp>
        <p:nvSpPr>
          <p:cNvPr id="43" name="Rektangel med rundade hörn 116">
            <a:extLst>
              <a:ext uri="{FF2B5EF4-FFF2-40B4-BE49-F238E27FC236}">
                <a16:creationId xmlns:a16="http://schemas.microsoft.com/office/drawing/2014/main" id="{FBAF462D-7124-4539-87D8-ABE9547329A3}"/>
              </a:ext>
            </a:extLst>
          </p:cNvPr>
          <p:cNvSpPr/>
          <p:nvPr/>
        </p:nvSpPr>
        <p:spPr>
          <a:xfrm>
            <a:off x="1799900" y="5789700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Säkert nät</a:t>
            </a:r>
          </a:p>
        </p:txBody>
      </p:sp>
      <p:sp>
        <p:nvSpPr>
          <p:cNvPr id="45" name="Rektangel med rundade hörn 119">
            <a:extLst>
              <a:ext uri="{FF2B5EF4-FFF2-40B4-BE49-F238E27FC236}">
                <a16:creationId xmlns:a16="http://schemas.microsoft.com/office/drawing/2014/main" id="{E618FE1D-5B9B-4A2F-8632-DD0AB7572467}"/>
              </a:ext>
            </a:extLst>
          </p:cNvPr>
          <p:cNvSpPr/>
          <p:nvPr/>
        </p:nvSpPr>
        <p:spPr>
          <a:xfrm>
            <a:off x="5489655" y="4880444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Delningsyta</a:t>
            </a:r>
          </a:p>
        </p:txBody>
      </p:sp>
      <p:sp>
        <p:nvSpPr>
          <p:cNvPr id="46" name="Rektangel med rundade hörn 120">
            <a:extLst>
              <a:ext uri="{FF2B5EF4-FFF2-40B4-BE49-F238E27FC236}">
                <a16:creationId xmlns:a16="http://schemas.microsoft.com/office/drawing/2014/main" id="{0518D7B9-D718-46C5-8AE9-43DE9E3D5988}"/>
              </a:ext>
            </a:extLst>
          </p:cNvPr>
          <p:cNvSpPr/>
          <p:nvPr/>
        </p:nvSpPr>
        <p:spPr>
          <a:xfrm>
            <a:off x="5489655" y="5107758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Digital post</a:t>
            </a:r>
          </a:p>
        </p:txBody>
      </p:sp>
      <p:sp>
        <p:nvSpPr>
          <p:cNvPr id="47" name="Rektangel med rundade hörn 121">
            <a:extLst>
              <a:ext uri="{FF2B5EF4-FFF2-40B4-BE49-F238E27FC236}">
                <a16:creationId xmlns:a16="http://schemas.microsoft.com/office/drawing/2014/main" id="{8D5FC846-5513-4753-ADC5-43028E39A873}"/>
              </a:ext>
            </a:extLst>
          </p:cNvPr>
          <p:cNvSpPr/>
          <p:nvPr/>
        </p:nvSpPr>
        <p:spPr>
          <a:xfrm>
            <a:off x="5489655" y="5335073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Digital plånbok</a:t>
            </a:r>
          </a:p>
        </p:txBody>
      </p:sp>
      <p:sp>
        <p:nvSpPr>
          <p:cNvPr id="48" name="Rektangel med rundade hörn 122">
            <a:extLst>
              <a:ext uri="{FF2B5EF4-FFF2-40B4-BE49-F238E27FC236}">
                <a16:creationId xmlns:a16="http://schemas.microsoft.com/office/drawing/2014/main" id="{D3B084E2-674F-4B11-8D0F-19BE624D5318}"/>
              </a:ext>
            </a:extLst>
          </p:cNvPr>
          <p:cNvSpPr/>
          <p:nvPr/>
        </p:nvSpPr>
        <p:spPr>
          <a:xfrm>
            <a:off x="5489655" y="5562387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Nationell kontaktpunkt</a:t>
            </a:r>
          </a:p>
        </p:txBody>
      </p:sp>
      <p:sp>
        <p:nvSpPr>
          <p:cNvPr id="49" name="Rektangel med rundade hörn 123">
            <a:extLst>
              <a:ext uri="{FF2B5EF4-FFF2-40B4-BE49-F238E27FC236}">
                <a16:creationId xmlns:a16="http://schemas.microsoft.com/office/drawing/2014/main" id="{90CEC406-BD0E-4E70-9533-C7BBEBC56720}"/>
              </a:ext>
            </a:extLst>
          </p:cNvPr>
          <p:cNvSpPr/>
          <p:nvPr/>
        </p:nvSpPr>
        <p:spPr>
          <a:xfrm>
            <a:off x="5489655" y="5789700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Terminologi</a:t>
            </a:r>
          </a:p>
        </p:txBody>
      </p:sp>
      <p:sp>
        <p:nvSpPr>
          <p:cNvPr id="50" name="Rektangel med rundade hörn 124">
            <a:extLst>
              <a:ext uri="{FF2B5EF4-FFF2-40B4-BE49-F238E27FC236}">
                <a16:creationId xmlns:a16="http://schemas.microsoft.com/office/drawing/2014/main" id="{F3648689-D0AA-4902-8881-DE574678D5B2}"/>
              </a:ext>
            </a:extLst>
          </p:cNvPr>
          <p:cNvSpPr/>
          <p:nvPr/>
        </p:nvSpPr>
        <p:spPr>
          <a:xfrm>
            <a:off x="7364696" y="4879640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Databehandlingsmiljö</a:t>
            </a:r>
          </a:p>
        </p:txBody>
      </p:sp>
      <p:sp>
        <p:nvSpPr>
          <p:cNvPr id="51" name="Rektangel med rundade hörn 125">
            <a:extLst>
              <a:ext uri="{FF2B5EF4-FFF2-40B4-BE49-F238E27FC236}">
                <a16:creationId xmlns:a16="http://schemas.microsoft.com/office/drawing/2014/main" id="{1AF354F3-A6C0-4C54-9660-7A7BBF542F3A}"/>
              </a:ext>
            </a:extLst>
          </p:cNvPr>
          <p:cNvSpPr/>
          <p:nvPr/>
        </p:nvSpPr>
        <p:spPr>
          <a:xfrm>
            <a:off x="7364696" y="5106954"/>
            <a:ext cx="1542810" cy="196364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Transformering</a:t>
            </a:r>
          </a:p>
        </p:txBody>
      </p:sp>
      <p:sp>
        <p:nvSpPr>
          <p:cNvPr id="52" name="Rektangel med rundade hörn 126">
            <a:extLst>
              <a:ext uri="{FF2B5EF4-FFF2-40B4-BE49-F238E27FC236}">
                <a16:creationId xmlns:a16="http://schemas.microsoft.com/office/drawing/2014/main" id="{A1334726-DCAF-4992-9B1D-D9D03A7D463B}"/>
              </a:ext>
            </a:extLst>
          </p:cNvPr>
          <p:cNvSpPr/>
          <p:nvPr/>
        </p:nvSpPr>
        <p:spPr>
          <a:xfrm>
            <a:off x="7364696" y="5334269"/>
            <a:ext cx="1542810" cy="396000"/>
          </a:xfrm>
          <a:prstGeom prst="roundRect">
            <a:avLst>
              <a:gd name="adj" fmla="val 136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Översättning och transkribering</a:t>
            </a:r>
          </a:p>
        </p:txBody>
      </p:sp>
      <p:sp>
        <p:nvSpPr>
          <p:cNvPr id="53" name="Rektangel med rundade hörn 9">
            <a:extLst>
              <a:ext uri="{FF2B5EF4-FFF2-40B4-BE49-F238E27FC236}">
                <a16:creationId xmlns:a16="http://schemas.microsoft.com/office/drawing/2014/main" id="{21D3F876-8305-47BE-913B-0F1C6F90D328}"/>
              </a:ext>
            </a:extLst>
          </p:cNvPr>
          <p:cNvSpPr/>
          <p:nvPr/>
        </p:nvSpPr>
        <p:spPr>
          <a:xfrm>
            <a:off x="3218702" y="2724802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54" name="Rektangel med rundade hörn 35">
            <a:extLst>
              <a:ext uri="{FF2B5EF4-FFF2-40B4-BE49-F238E27FC236}">
                <a16:creationId xmlns:a16="http://schemas.microsoft.com/office/drawing/2014/main" id="{E4689617-ABCB-44AF-BA83-F1D6CB6EFDF9}"/>
              </a:ext>
            </a:extLst>
          </p:cNvPr>
          <p:cNvSpPr/>
          <p:nvPr/>
        </p:nvSpPr>
        <p:spPr>
          <a:xfrm>
            <a:off x="3218702" y="2943877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55" name="Rektangel med rundade hörn 37">
            <a:extLst>
              <a:ext uri="{FF2B5EF4-FFF2-40B4-BE49-F238E27FC236}">
                <a16:creationId xmlns:a16="http://schemas.microsoft.com/office/drawing/2014/main" id="{09B07E09-35C5-4551-A9B3-E16943D22345}"/>
              </a:ext>
            </a:extLst>
          </p:cNvPr>
          <p:cNvSpPr/>
          <p:nvPr/>
        </p:nvSpPr>
        <p:spPr>
          <a:xfrm>
            <a:off x="3218702" y="3182174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56" name="Rektangel med rundade hörn 38">
            <a:extLst>
              <a:ext uri="{FF2B5EF4-FFF2-40B4-BE49-F238E27FC236}">
                <a16:creationId xmlns:a16="http://schemas.microsoft.com/office/drawing/2014/main" id="{99F640A6-97C3-4E3B-9EF7-DB7108A9F0F3}"/>
              </a:ext>
            </a:extLst>
          </p:cNvPr>
          <p:cNvSpPr/>
          <p:nvPr/>
        </p:nvSpPr>
        <p:spPr>
          <a:xfrm>
            <a:off x="3204779" y="4993528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57" name="Rektangel med rundade hörn 40">
            <a:extLst>
              <a:ext uri="{FF2B5EF4-FFF2-40B4-BE49-F238E27FC236}">
                <a16:creationId xmlns:a16="http://schemas.microsoft.com/office/drawing/2014/main" id="{F8A405F4-2C0E-4D64-895F-61D3E96991E5}"/>
              </a:ext>
            </a:extLst>
          </p:cNvPr>
          <p:cNvSpPr/>
          <p:nvPr/>
        </p:nvSpPr>
        <p:spPr>
          <a:xfrm>
            <a:off x="3204779" y="5217366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58" name="Rektangel med rundade hörn 41">
            <a:extLst>
              <a:ext uri="{FF2B5EF4-FFF2-40B4-BE49-F238E27FC236}">
                <a16:creationId xmlns:a16="http://schemas.microsoft.com/office/drawing/2014/main" id="{A75EB867-6E4C-40A5-A2C8-602B3EF47E30}"/>
              </a:ext>
            </a:extLst>
          </p:cNvPr>
          <p:cNvSpPr/>
          <p:nvPr/>
        </p:nvSpPr>
        <p:spPr>
          <a:xfrm>
            <a:off x="3204779" y="5682794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59" name="Rektangel med rundade hörn 42">
            <a:extLst>
              <a:ext uri="{FF2B5EF4-FFF2-40B4-BE49-F238E27FC236}">
                <a16:creationId xmlns:a16="http://schemas.microsoft.com/office/drawing/2014/main" id="{5E9872E9-B800-4527-807C-5B88B484866E}"/>
              </a:ext>
            </a:extLst>
          </p:cNvPr>
          <p:cNvSpPr/>
          <p:nvPr/>
        </p:nvSpPr>
        <p:spPr>
          <a:xfrm>
            <a:off x="5082089" y="5001029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60" name="Rektangel med rundade hörn 43">
            <a:extLst>
              <a:ext uri="{FF2B5EF4-FFF2-40B4-BE49-F238E27FC236}">
                <a16:creationId xmlns:a16="http://schemas.microsoft.com/office/drawing/2014/main" id="{8C4DD8A0-EB57-44E1-A561-583F30AAFE06}"/>
              </a:ext>
            </a:extLst>
          </p:cNvPr>
          <p:cNvSpPr/>
          <p:nvPr/>
        </p:nvSpPr>
        <p:spPr>
          <a:xfrm>
            <a:off x="5082090" y="5371275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 dirty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61" name="Rektangel med rundade hörn 44">
            <a:extLst>
              <a:ext uri="{FF2B5EF4-FFF2-40B4-BE49-F238E27FC236}">
                <a16:creationId xmlns:a16="http://schemas.microsoft.com/office/drawing/2014/main" id="{5DDE0B29-C324-469B-BE88-590D534DE44B}"/>
              </a:ext>
            </a:extLst>
          </p:cNvPr>
          <p:cNvSpPr/>
          <p:nvPr/>
        </p:nvSpPr>
        <p:spPr>
          <a:xfrm>
            <a:off x="5072667" y="2724802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62" name="Rektangel med rundade hörn 45">
            <a:extLst>
              <a:ext uri="{FF2B5EF4-FFF2-40B4-BE49-F238E27FC236}">
                <a16:creationId xmlns:a16="http://schemas.microsoft.com/office/drawing/2014/main" id="{8BA453E4-DF38-43F8-88DE-D0090D672886}"/>
              </a:ext>
            </a:extLst>
          </p:cNvPr>
          <p:cNvSpPr/>
          <p:nvPr/>
        </p:nvSpPr>
        <p:spPr>
          <a:xfrm>
            <a:off x="5067175" y="2952118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63" name="Rektangel med rundade hörn 46">
            <a:extLst>
              <a:ext uri="{FF2B5EF4-FFF2-40B4-BE49-F238E27FC236}">
                <a16:creationId xmlns:a16="http://schemas.microsoft.com/office/drawing/2014/main" id="{EC9C66CF-6159-4957-A70D-DAD3E8DDABE4}"/>
              </a:ext>
            </a:extLst>
          </p:cNvPr>
          <p:cNvSpPr/>
          <p:nvPr/>
        </p:nvSpPr>
        <p:spPr>
          <a:xfrm>
            <a:off x="5070752" y="3172476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64" name="Rektangel med rundade hörn 48">
            <a:extLst>
              <a:ext uri="{FF2B5EF4-FFF2-40B4-BE49-F238E27FC236}">
                <a16:creationId xmlns:a16="http://schemas.microsoft.com/office/drawing/2014/main" id="{1C841CC7-709E-4A7B-9333-BD08DCF0B9B8}"/>
              </a:ext>
            </a:extLst>
          </p:cNvPr>
          <p:cNvSpPr/>
          <p:nvPr/>
        </p:nvSpPr>
        <p:spPr>
          <a:xfrm>
            <a:off x="6902996" y="5906394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*</a:t>
            </a:r>
          </a:p>
        </p:txBody>
      </p:sp>
      <p:sp>
        <p:nvSpPr>
          <p:cNvPr id="65" name="Rubrik 2">
            <a:extLst>
              <a:ext uri="{FF2B5EF4-FFF2-40B4-BE49-F238E27FC236}">
                <a16:creationId xmlns:a16="http://schemas.microsoft.com/office/drawing/2014/main" id="{4EE5CCFA-7115-4A33-AD6D-4787351D0D35}"/>
              </a:ext>
            </a:extLst>
          </p:cNvPr>
          <p:cNvSpPr txBox="1">
            <a:spLocks/>
          </p:cNvSpPr>
          <p:nvPr/>
        </p:nvSpPr>
        <p:spPr>
          <a:xfrm>
            <a:off x="443778" y="735691"/>
            <a:ext cx="6402702" cy="5539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strike="noStrike" kern="1200">
                <a:solidFill>
                  <a:srgbClr val="6E0E50"/>
                </a:solidFill>
                <a:effectLst/>
                <a:latin typeface="Public Sans" pitchFamily="2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4000" b="1" i="0" u="none" strike="noStrike" kern="1200" cap="none" spc="0" normalizeH="0" baseline="0" noProof="0" dirty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" pitchFamily="2" charset="77"/>
                <a:ea typeface="+mj-ea"/>
                <a:cs typeface="+mj-cs"/>
              </a:rPr>
              <a:t>Färdplanen</a:t>
            </a:r>
          </a:p>
        </p:txBody>
      </p:sp>
      <p:sp>
        <p:nvSpPr>
          <p:cNvPr id="66" name="Rektangel med rundade hörn 117">
            <a:extLst>
              <a:ext uri="{FF2B5EF4-FFF2-40B4-BE49-F238E27FC236}">
                <a16:creationId xmlns:a16="http://schemas.microsoft.com/office/drawing/2014/main" id="{4D5B1A6C-C872-49DE-9405-0DBA435E7B81}"/>
              </a:ext>
            </a:extLst>
          </p:cNvPr>
          <p:cNvSpPr/>
          <p:nvPr/>
        </p:nvSpPr>
        <p:spPr>
          <a:xfrm>
            <a:off x="3658799" y="5190063"/>
            <a:ext cx="1542810" cy="341374"/>
          </a:xfrm>
          <a:prstGeom prst="roundRect">
            <a:avLst>
              <a:gd name="adj" fmla="val 13681"/>
            </a:avLst>
          </a:prstGeom>
          <a:solidFill>
            <a:schemeClr val="accent2"/>
          </a:solidFill>
          <a:ln w="12700"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1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Informations-lokalisering</a:t>
            </a:r>
          </a:p>
        </p:txBody>
      </p:sp>
    </p:spTree>
    <p:extLst>
      <p:ext uri="{BB962C8B-B14F-4D97-AF65-F5344CB8AC3E}">
        <p14:creationId xmlns:p14="http://schemas.microsoft.com/office/powerpoint/2010/main" val="4102656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6B412F2-E92E-40E0-9957-F3CFEA43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Förutsättningsskapande teknik inom interoperabilitetslösningen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86FD169-D9EF-4A91-88D0-77E116BCDDB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371242"/>
            <a:ext cx="10475912" cy="3894622"/>
          </a:xfrm>
        </p:spPr>
        <p:txBody>
          <a:bodyPr>
            <a:normAutofit/>
          </a:bodyPr>
          <a:lstStyle/>
          <a:p>
            <a:r>
              <a:rPr lang="sv-SE" sz="3200" dirty="0"/>
              <a:t>Arkitektur</a:t>
            </a:r>
          </a:p>
          <a:p>
            <a:pPr lvl="1"/>
            <a:r>
              <a:rPr lang="sv-SE" sz="2800" dirty="0"/>
              <a:t>Tjänsteadressering</a:t>
            </a:r>
          </a:p>
          <a:p>
            <a:pPr lvl="1"/>
            <a:r>
              <a:rPr lang="sv-SE" sz="2800" dirty="0"/>
              <a:t>Patientdataindex</a:t>
            </a:r>
          </a:p>
          <a:p>
            <a:pPr lvl="1"/>
            <a:r>
              <a:rPr lang="sv-SE" sz="2800" dirty="0"/>
              <a:t>Tekniska riktlinjer för teknisk interoperabilitet</a:t>
            </a:r>
          </a:p>
          <a:p>
            <a:pPr lvl="1"/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506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5F2F11-F831-432C-A45A-62F52B9B9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Tjänsteadressering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260FA64-A8C1-422E-B1FF-B668E89BD8B7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650210"/>
            <a:ext cx="10475912" cy="3615653"/>
          </a:xfrm>
        </p:spPr>
        <p:txBody>
          <a:bodyPr/>
          <a:lstStyle/>
          <a:p>
            <a:r>
              <a:rPr lang="sv-SE" dirty="0"/>
              <a:t>Central katalog som möjliggör för system att slå upp den information som API-konsumenter behöver för interoperabilitet med API-producenter.</a:t>
            </a:r>
          </a:p>
          <a:p>
            <a:pPr lvl="1"/>
            <a:r>
              <a:rPr lang="sv-SE" dirty="0"/>
              <a:t>Beskrivning av systeminstanser, anropsadresser, API-utbud samt koppling till användarorganisationer</a:t>
            </a:r>
          </a:p>
          <a:p>
            <a:pPr lvl="1"/>
            <a:r>
              <a:rPr lang="sv-SE" dirty="0" err="1"/>
              <a:t>API:er</a:t>
            </a:r>
            <a:r>
              <a:rPr lang="sv-SE" dirty="0"/>
              <a:t> för sökning respektive </a:t>
            </a:r>
            <a:r>
              <a:rPr lang="sv-SE" dirty="0" err="1"/>
              <a:t>API:er</a:t>
            </a:r>
            <a:r>
              <a:rPr lang="sv-SE" dirty="0"/>
              <a:t> för administrering</a:t>
            </a:r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1178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16C8A1164F9E464DBC72EA388333CB00" ma:contentTypeVersion="9" ma:contentTypeDescription="Create a new document." ma:contentTypeScope="" ma:versionID="c2ec9b7bec4062e4719a45654735d309">
  <xsd:schema xmlns:xsd="http://www.w3.org/2001/XMLSchema" xmlns:xs="http://www.w3.org/2001/XMLSchema" xmlns:p="http://schemas.microsoft.com/office/2006/metadata/properties" xmlns:ns2="c28f52af-a8f8-4551-b8ae-866ae79b83b4" xmlns:ns3="8B68652B-87A5-4D31-AA34-E405ABBBBCA0" xmlns:ns4="http://schemas.microsoft.com/sharepoint/v4" xmlns:ns5="e75cc5d4-cb89-4ddd-93a3-b8401981cb50" targetNamespace="http://schemas.microsoft.com/office/2006/metadata/properties" ma:root="true" ma:fieldsID="3282d814eb6fb16da0f1b762150143ef" ns2:_="" ns3:_="" ns4:_="" ns5:_="">
    <xsd:import namespace="c28f52af-a8f8-4551-b8ae-866ae79b83b4"/>
    <xsd:import namespace="8B68652B-87A5-4D31-AA34-E405ABBBBCA0"/>
    <xsd:import namespace="http://schemas.microsoft.com/sharepoint/v4"/>
    <xsd:import namespace="e75cc5d4-cb89-4ddd-93a3-b8401981cb50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68652B-87A5-4D31-AA34-E405ABBBBCA0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5cc5d4-cb89-4ddd-93a3-b8401981cb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3E899A-E388-44AF-B750-EFDEF4C9CD02}">
  <ds:schemaRefs>
    <ds:schemaRef ds:uri="http://purl.org/dc/elements/1.1/"/>
    <ds:schemaRef ds:uri="e75cc5d4-cb89-4ddd-93a3-b8401981cb50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c28f52af-a8f8-4551-b8ae-866ae79b83b4"/>
    <ds:schemaRef ds:uri="http://purl.org/dc/terms/"/>
    <ds:schemaRef ds:uri="http://schemas.microsoft.com/sharepoint/v4"/>
    <ds:schemaRef ds:uri="8B68652B-87A5-4D31-AA34-E405ABBBBCA0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A0EC31-0B25-4938-839F-64CB58997B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8B68652B-87A5-4D31-AA34-E405ABBBBCA0"/>
    <ds:schemaRef ds:uri="http://schemas.microsoft.com/sharepoint/v4"/>
    <ds:schemaRef ds:uri="e75cc5d4-cb89-4ddd-93a3-b8401981cb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1200</TotalTime>
  <Words>560</Words>
  <Application>Microsoft Office PowerPoint</Application>
  <PresentationFormat>Bredbild</PresentationFormat>
  <Paragraphs>133</Paragraphs>
  <Slides>15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21" baseType="lpstr">
      <vt:lpstr>Public Sans Regular</vt:lpstr>
      <vt:lpstr>Public Sans</vt:lpstr>
      <vt:lpstr>Public Sans Bold</vt:lpstr>
      <vt:lpstr>Calibri</vt:lpstr>
      <vt:lpstr>Arial</vt:lpstr>
      <vt:lpstr>Ny-ppt-mall-ny version</vt:lpstr>
      <vt:lpstr>Fördjupningsmöte– Infrastrukturspecifikationer Rådet för interoperabilitet</vt:lpstr>
      <vt:lpstr>Agenda</vt:lpstr>
      <vt:lpstr>EHDS gäller även för datadelning i Sverige</vt:lpstr>
      <vt:lpstr>Nationell digital infrastruktur – förutsättningsskapande infrastruktur för interoperabilitet</vt:lpstr>
      <vt:lpstr>Bakgrund</vt:lpstr>
      <vt:lpstr>Nationell interoperabilitetslösning</vt:lpstr>
      <vt:lpstr>PowerPoint-presentation</vt:lpstr>
      <vt:lpstr>Förutsättningsskapande teknik inom interoperabilitetslösningen</vt:lpstr>
      <vt:lpstr>Tjänsteadressering</vt:lpstr>
      <vt:lpstr>Patientdataindex</vt:lpstr>
      <vt:lpstr>Regler och riktlinjer för gemensam funktionalitet</vt:lpstr>
      <vt:lpstr>Skillnader och likheter med Ineras infrastruktur</vt:lpstr>
      <vt:lpstr>Exempel på frågeställningar</vt:lpstr>
      <vt:lpstr>Krav på arbetsgruppens utformning</vt:lpstr>
      <vt:lpstr>Tack!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digital infrastruktur – förutsättningar för interoperabilitet</dc:title>
  <dc:creator>Emmeli Gross</dc:creator>
  <cp:lastModifiedBy>Roudabeh Alavi-Shahidi</cp:lastModifiedBy>
  <cp:revision>16</cp:revision>
  <dcterms:created xsi:type="dcterms:W3CDTF">2024-11-06T12:35:30Z</dcterms:created>
  <dcterms:modified xsi:type="dcterms:W3CDTF">2024-11-14T21:06:22Z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0x010100DC1D8ECDB72C194F9F7841CC62E2C4650016C8A1164F9E464DBC72EA388333CB00</vt:lpwstr>
  </property>
</Properties>
</file>