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6"/>
  </p:notesMasterIdLst>
  <p:sldIdLst>
    <p:sldId id="270" r:id="rId5"/>
    <p:sldId id="2147475000" r:id="rId6"/>
    <p:sldId id="2147474997" r:id="rId7"/>
    <p:sldId id="2147474998" r:id="rId8"/>
    <p:sldId id="2147475001" r:id="rId9"/>
    <p:sldId id="2147474989" r:id="rId10"/>
    <p:sldId id="2147474991" r:id="rId11"/>
    <p:sldId id="2147474994" r:id="rId12"/>
    <p:sldId id="2147474996" r:id="rId13"/>
    <p:sldId id="2147474993" r:id="rId14"/>
    <p:sldId id="269" r:id="rId15"/>
  </p:sldIdLst>
  <p:sldSz cx="12192000" cy="6858000"/>
  <p:notesSz cx="6858000" cy="9144000"/>
  <p:embeddedFontLst>
    <p:embeddedFont>
      <p:font typeface="Georgia" panose="02040502050405020303" pitchFamily="18" charset="0"/>
      <p:regular r:id="rId17"/>
      <p:bold r:id="rId18"/>
      <p:italic r:id="rId19"/>
      <p:boldItalic r:id="rId20"/>
    </p:embeddedFont>
    <p:embeddedFont>
      <p:font typeface="Public Sans" pitchFamily="2" charset="0"/>
      <p:regular r:id="rId21"/>
      <p:bold r:id="rId22"/>
      <p:italic r:id="rId23"/>
      <p:boldItalic r:id="rId24"/>
    </p:embeddedFont>
    <p:embeddedFont>
      <p:font typeface="Segoe UI" panose="020B0502040204020203" pitchFamily="34" charset="0"/>
      <p:regular r:id="rId25"/>
      <p:bold r:id="rId26"/>
      <p:italic r:id="rId27"/>
      <p:boldItalic r:id="rId28"/>
    </p:embeddedFont>
    <p:embeddedFont>
      <p:font typeface="Segoe UI Semibold" panose="020B0702040204020203" pitchFamily="34" charset="0"/>
      <p:regular r:id="rId29"/>
      <p:bold r:id="rId30"/>
      <p:italic r:id="rId31"/>
      <p:boldItalic r:id="rId32"/>
    </p:embeddedFont>
  </p:embeddedFontLst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3EE"/>
    <a:srgbClr val="EDF06F"/>
    <a:srgbClr val="CAC7C4"/>
    <a:srgbClr val="2E6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2FD87DC-B62C-4C2E-ACEB-DF9F531F0FD8}">
  <a:tblStyle styleId="{92FD87DC-B62C-4C2E-ACEB-DF9F531F0FD8}" styleName="Ehälsomyndigheten tabell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rgbClr val="F5F3EF"/>
          </a:solidFill>
        </a:fill>
      </a:tcStyle>
    </a:band1H>
    <a:band2H>
      <a:tcStyle>
        <a:tcBdr/>
        <a:fill>
          <a:solidFill>
            <a:srgbClr val="FFFFFF"/>
          </a:solidFill>
        </a:fill>
      </a:tcStyle>
    </a:band2H>
    <a:band1V>
      <a:tcStyle>
        <a:tcBdr/>
        <a:fill>
          <a:solidFill>
            <a:srgbClr val="F5F3EF"/>
          </a:solidFill>
        </a:fill>
      </a:tcStyle>
    </a:band1V>
    <a:band2V>
      <a:tcStyle>
        <a:tcBdr/>
        <a:fill>
          <a:solidFill>
            <a:srgbClr val="FFFFFF"/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aj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aj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202B0CA-FC54-4496-8BCA-5EF66A818D29}" styleName="Mörkt forma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26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412EE71E-84A5-C546-B795-2E41CC61CABB}" type="datetimeFigureOut">
              <a:rPr lang="sv-SE" smtClean="0"/>
              <a:pPr/>
              <a:t>2026-05-28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2194AD0D-3183-EA40-A9A1-BB387A69B50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3984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1" name="Google Shape;3151;g30a18791280_1_38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2" name="Google Shape;3152;g30a18791280_1_38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sz="1000"/>
          </a:p>
        </p:txBody>
      </p:sp>
      <p:sp>
        <p:nvSpPr>
          <p:cNvPr id="3153" name="Google Shape;3153;g30a18791280_1_38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6230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1" name="Google Shape;3151;g30a18791280_1_38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2" name="Google Shape;3152;g30a18791280_1_38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sz="1000"/>
          </a:p>
        </p:txBody>
      </p:sp>
      <p:sp>
        <p:nvSpPr>
          <p:cNvPr id="3153" name="Google Shape;3153;g30a18791280_1_38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1609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1" name="Google Shape;3151;g30a18791280_1_38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2" name="Google Shape;3152;g30a18791280_1_38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sz="1000"/>
          </a:p>
        </p:txBody>
      </p:sp>
      <p:sp>
        <p:nvSpPr>
          <p:cNvPr id="3153" name="Google Shape;3153;g30a18791280_1_38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6977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1" name="Google Shape;3151;g30a18791280_1_38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2" name="Google Shape;3152;g30a18791280_1_38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sz="1000"/>
          </a:p>
        </p:txBody>
      </p:sp>
      <p:sp>
        <p:nvSpPr>
          <p:cNvPr id="3153" name="Google Shape;3153;g30a18791280_1_38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9357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1" name="Google Shape;3151;g30a18791280_1_38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2" name="Google Shape;3152;g30a18791280_1_38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sz="1000"/>
          </a:p>
        </p:txBody>
      </p:sp>
      <p:sp>
        <p:nvSpPr>
          <p:cNvPr id="3153" name="Google Shape;3153;g30a18791280_1_38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6230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1" name="Google Shape;3151;g30a18791280_1_38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2" name="Google Shape;3152;g30a18791280_1_38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sz="1000"/>
          </a:p>
        </p:txBody>
      </p:sp>
      <p:sp>
        <p:nvSpPr>
          <p:cNvPr id="3153" name="Google Shape;3153;g30a18791280_1_38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1031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1" name="Google Shape;3151;g30a18791280_1_38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2" name="Google Shape;3152;g30a18791280_1_38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sz="1000"/>
          </a:p>
        </p:txBody>
      </p:sp>
      <p:sp>
        <p:nvSpPr>
          <p:cNvPr id="3153" name="Google Shape;3153;g30a18791280_1_38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1609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1" name="Google Shape;3151;g30a18791280_1_38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2" name="Google Shape;3152;g30a18791280_1_38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sz="1000"/>
          </a:p>
        </p:txBody>
      </p:sp>
      <p:sp>
        <p:nvSpPr>
          <p:cNvPr id="3153" name="Google Shape;3153;g30a18791280_1_38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6230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1" name="Google Shape;3151;g30a18791280_1_38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2" name="Google Shape;3152;g30a18791280_1_38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sz="1000"/>
          </a:p>
        </p:txBody>
      </p:sp>
      <p:sp>
        <p:nvSpPr>
          <p:cNvPr id="3153" name="Google Shape;3153;g30a18791280_1_38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0558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A58D5B97-4DBB-7CA4-373E-FD901BAC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6738" y="6165851"/>
            <a:ext cx="8126861" cy="296862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E52366D-446B-C749-BB96-71CBF3AB55E3}" type="datetime1">
              <a:rPr lang="sv-SE" sz="1200" smtClean="0"/>
              <a:t>2026-05-28</a:t>
            </a:fld>
            <a:endParaRPr lang="sv-SE" sz="1200" dirty="0"/>
          </a:p>
        </p:txBody>
      </p:sp>
      <p:sp>
        <p:nvSpPr>
          <p:cNvPr id="29" name="Platshållare för text 28">
            <a:extLst>
              <a:ext uri="{FF2B5EF4-FFF2-40B4-BE49-F238E27FC236}">
                <a16:creationId xmlns:a16="http://schemas.microsoft.com/office/drawing/2014/main" id="{17FBBA03-59BD-E0FE-FE29-384D1FCF52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6739" y="5768421"/>
            <a:ext cx="8126861" cy="360420"/>
          </a:xfrm>
        </p:spPr>
        <p:txBody>
          <a:bodyPr>
            <a:spAutoFit/>
          </a:bodyPr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023002E-576A-E543-026A-2C495337F8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6739" y="5395488"/>
            <a:ext cx="8126861" cy="323165"/>
          </a:xfrm>
        </p:spPr>
        <p:txBody>
          <a:bodyPr anchor="b">
            <a:spAutoFit/>
          </a:bodyPr>
          <a:lstStyle>
            <a:lvl1pPr marL="0" indent="0" algn="l">
              <a:lnSpc>
                <a:spcPts val="18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Namn </a:t>
            </a:r>
            <a:r>
              <a:rPr lang="sv-SE" dirty="0" err="1"/>
              <a:t>Namnsson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E2D3FE5-2B6E-4612-8A63-6AD0E5DB80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668" y="2554965"/>
            <a:ext cx="8163932" cy="1748070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rgbClr val="EDF06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6" name="Bild 5">
            <a:extLst>
              <a:ext uri="{FF2B5EF4-FFF2-40B4-BE49-F238E27FC236}">
                <a16:creationId xmlns:a16="http://schemas.microsoft.com/office/drawing/2014/main" id="{176C684F-6FAA-14C9-BA52-76CCE509A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824" y="395287"/>
            <a:ext cx="1651000" cy="304800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18A57FDD-CF67-107D-AD6A-7F1299D1E0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62"/>
          <a:stretch>
            <a:fillRect/>
          </a:stretch>
        </p:blipFill>
        <p:spPr>
          <a:xfrm>
            <a:off x="8483600" y="0"/>
            <a:ext cx="3708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926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F12B3E65-23A3-3A3C-053D-47015330665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91074" y="1374766"/>
            <a:ext cx="5523246" cy="4526162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innehåll 2">
            <a:extLst>
              <a:ext uri="{FF2B5EF4-FFF2-40B4-BE49-F238E27FC236}">
                <a16:creationId xmlns:a16="http://schemas.microsoft.com/office/drawing/2014/main" id="{26067E6D-2CAC-903B-BD59-758F4D80F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374766"/>
            <a:ext cx="5523246" cy="4526162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9EC87FD7-7584-60CE-7904-CAD052011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11436638" cy="856367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6" name="Bild 5">
            <a:extLst>
              <a:ext uri="{FF2B5EF4-FFF2-40B4-BE49-F238E27FC236}">
                <a16:creationId xmlns:a16="http://schemas.microsoft.com/office/drawing/2014/main" id="{E8FCAEA7-6915-16BA-CBC6-F51897E4C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1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mn + bild 4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>
            <a:extLst>
              <a:ext uri="{FF2B5EF4-FFF2-40B4-BE49-F238E27FC236}">
                <a16:creationId xmlns:a16="http://schemas.microsoft.com/office/drawing/2014/main" id="{CFF307A5-1A97-CA62-51CA-8B94648A65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27" name="Platshållare för text 40">
            <a:extLst>
              <a:ext uri="{FF2B5EF4-FFF2-40B4-BE49-F238E27FC236}">
                <a16:creationId xmlns:a16="http://schemas.microsoft.com/office/drawing/2014/main" id="{134AF99F-2CF8-367C-ED62-DDA5626E172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81662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6" name="Platshållare för text 40">
            <a:extLst>
              <a:ext uri="{FF2B5EF4-FFF2-40B4-BE49-F238E27FC236}">
                <a16:creationId xmlns:a16="http://schemas.microsoft.com/office/drawing/2014/main" id="{5779E707-A5E2-32D1-3432-CCC708DC25B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081662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3" name="Platshållare för bild 4">
            <a:extLst>
              <a:ext uri="{FF2B5EF4-FFF2-40B4-BE49-F238E27FC236}">
                <a16:creationId xmlns:a16="http://schemas.microsoft.com/office/drawing/2014/main" id="{79BC5922-E026-95D6-B670-35D0BA521E3A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919991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5" name="Platshållare för text 40">
            <a:extLst>
              <a:ext uri="{FF2B5EF4-FFF2-40B4-BE49-F238E27FC236}">
                <a16:creationId xmlns:a16="http://schemas.microsoft.com/office/drawing/2014/main" id="{569DE17A-6BC7-D6D6-DC18-6897295A34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152481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4" name="Platshållare för text 40">
            <a:extLst>
              <a:ext uri="{FF2B5EF4-FFF2-40B4-BE49-F238E27FC236}">
                <a16:creationId xmlns:a16="http://schemas.microsoft.com/office/drawing/2014/main" id="{0290BFB7-2757-C186-DC00-0599DB84F92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52481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2" name="Platshållare för bild 4">
            <a:extLst>
              <a:ext uri="{FF2B5EF4-FFF2-40B4-BE49-F238E27FC236}">
                <a16:creationId xmlns:a16="http://schemas.microsoft.com/office/drawing/2014/main" id="{1FF6D9D4-3B4F-B917-6DB2-042A449074D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28623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3" name="Platshållare för text 40">
            <a:extLst>
              <a:ext uri="{FF2B5EF4-FFF2-40B4-BE49-F238E27FC236}">
                <a16:creationId xmlns:a16="http://schemas.microsoft.com/office/drawing/2014/main" id="{494D1AF0-66E2-B815-029B-C700150AEBF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238799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2" name="Platshållare för text 40">
            <a:extLst>
              <a:ext uri="{FF2B5EF4-FFF2-40B4-BE49-F238E27FC236}">
                <a16:creationId xmlns:a16="http://schemas.microsoft.com/office/drawing/2014/main" id="{223D620D-3A6A-C9FF-29C8-3BD4D37F33C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38799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1" name="Platshållare för bild 4">
            <a:extLst>
              <a:ext uri="{FF2B5EF4-FFF2-40B4-BE49-F238E27FC236}">
                <a16:creationId xmlns:a16="http://schemas.microsoft.com/office/drawing/2014/main" id="{887E929E-1235-F6D1-6FED-58F07258BEE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37255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48" name="Platshållare för text 40">
            <a:extLst>
              <a:ext uri="{FF2B5EF4-FFF2-40B4-BE49-F238E27FC236}">
                <a16:creationId xmlns:a16="http://schemas.microsoft.com/office/drawing/2014/main" id="{F206BDF8-0932-C34B-3E45-73A3992E57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6114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41" name="Platshållare för text 40">
            <a:extLst>
              <a:ext uri="{FF2B5EF4-FFF2-40B4-BE49-F238E27FC236}">
                <a16:creationId xmlns:a16="http://schemas.microsoft.com/office/drawing/2014/main" id="{43857002-B30F-004F-D0D9-20A47C8D33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6114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ADA1EF5B-CA56-A2DC-00C8-24CD0BAB331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887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7" name="Platshållare för text 8">
            <a:extLst>
              <a:ext uri="{FF2B5EF4-FFF2-40B4-BE49-F238E27FC236}">
                <a16:creationId xmlns:a16="http://schemas.microsoft.com/office/drawing/2014/main" id="{DB9FCF46-FDFB-D1D7-1398-91ABB05FAB8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73491" y="598422"/>
            <a:ext cx="5554716" cy="876535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6" name="Rubrik 1">
            <a:extLst>
              <a:ext uri="{FF2B5EF4-FFF2-40B4-BE49-F238E27FC236}">
                <a16:creationId xmlns:a16="http://schemas.microsoft.com/office/drawing/2014/main" id="{AF17E7C0-9ACF-35B4-D04D-38A9A7334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42736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1769998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3">
    <p:bg>
      <p:bgPr>
        <a:solidFill>
          <a:srgbClr val="CAC7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med rundade hörn 16">
            <a:extLst>
              <a:ext uri="{FF2B5EF4-FFF2-40B4-BE49-F238E27FC236}">
                <a16:creationId xmlns:a16="http://schemas.microsoft.com/office/drawing/2014/main" id="{4B42C060-305E-9F78-243A-001FB40F2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343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66341A13-2CFD-961E-9EFF-957BA5312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24" name="Rektangel med rundade hörn 23">
            <a:extLst>
              <a:ext uri="{FF2B5EF4-FFF2-40B4-BE49-F238E27FC236}">
                <a16:creationId xmlns:a16="http://schemas.microsoft.com/office/drawing/2014/main" id="{7D954E3C-F3DA-BF38-05E2-B2299A297E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18241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Rektangel med rundade hörn 27">
            <a:extLst>
              <a:ext uri="{FF2B5EF4-FFF2-40B4-BE49-F238E27FC236}">
                <a16:creationId xmlns:a16="http://schemas.microsoft.com/office/drawing/2014/main" id="{CB5F6F5C-7C51-DB82-C5CD-15B8D232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84292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Platshållare för text 40">
            <a:extLst>
              <a:ext uri="{FF2B5EF4-FFF2-40B4-BE49-F238E27FC236}">
                <a16:creationId xmlns:a16="http://schemas.microsoft.com/office/drawing/2014/main" id="{546D95A3-041F-BACD-CFC1-F5A8C794E84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90862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5" name="Platshållare för text 40">
            <a:extLst>
              <a:ext uri="{FF2B5EF4-FFF2-40B4-BE49-F238E27FC236}">
                <a16:creationId xmlns:a16="http://schemas.microsoft.com/office/drawing/2014/main" id="{01C38230-94AE-1A03-95B6-99DBEB03D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90862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27" name="Platshållare för bild 4">
            <a:extLst>
              <a:ext uri="{FF2B5EF4-FFF2-40B4-BE49-F238E27FC236}">
                <a16:creationId xmlns:a16="http://schemas.microsoft.com/office/drawing/2014/main" id="{7813B2D8-A08B-725F-0DD0-CA877FD241A0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269244" y="1730449"/>
            <a:ext cx="3321800" cy="2832100"/>
          </a:xfrm>
          <a:prstGeom prst="roundRect">
            <a:avLst>
              <a:gd name="adj" fmla="val 2316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30" name="Platshållare för text 40">
            <a:extLst>
              <a:ext uri="{FF2B5EF4-FFF2-40B4-BE49-F238E27FC236}">
                <a16:creationId xmlns:a16="http://schemas.microsoft.com/office/drawing/2014/main" id="{8E7E737B-EA89-3D15-7BB7-2F7F48B8E09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356913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9" name="Platshållare för text 40">
            <a:extLst>
              <a:ext uri="{FF2B5EF4-FFF2-40B4-BE49-F238E27FC236}">
                <a16:creationId xmlns:a16="http://schemas.microsoft.com/office/drawing/2014/main" id="{B4D8E5E0-748B-E80E-4B1C-44960D0BB9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356913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31" name="Platshållare för bild 4">
            <a:extLst>
              <a:ext uri="{FF2B5EF4-FFF2-40B4-BE49-F238E27FC236}">
                <a16:creationId xmlns:a16="http://schemas.microsoft.com/office/drawing/2014/main" id="{A8034743-1469-DA5D-C535-D6A3DA5DCEC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435295" y="1730449"/>
            <a:ext cx="3321800" cy="2832100"/>
          </a:xfrm>
          <a:prstGeom prst="roundRect">
            <a:avLst>
              <a:gd name="adj" fmla="val 2540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1" name="Platshållare för text 40">
            <a:extLst>
              <a:ext uri="{FF2B5EF4-FFF2-40B4-BE49-F238E27FC236}">
                <a16:creationId xmlns:a16="http://schemas.microsoft.com/office/drawing/2014/main" id="{CFB2123D-BFEC-EB82-15F9-CEFD4A32B0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2964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0" name="Platshållare för text 40">
            <a:extLst>
              <a:ext uri="{FF2B5EF4-FFF2-40B4-BE49-F238E27FC236}">
                <a16:creationId xmlns:a16="http://schemas.microsoft.com/office/drawing/2014/main" id="{F5397780-75CA-74C2-D370-E2D1469C904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2964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22" name="Platshållare för bild 4">
            <a:extLst>
              <a:ext uri="{FF2B5EF4-FFF2-40B4-BE49-F238E27FC236}">
                <a16:creationId xmlns:a16="http://schemas.microsoft.com/office/drawing/2014/main" id="{0BE56747-6A7D-9995-7DB0-F51E20F1C9A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01346" y="1730449"/>
            <a:ext cx="3321800" cy="2832100"/>
          </a:xfrm>
          <a:prstGeom prst="roundRect">
            <a:avLst>
              <a:gd name="adj" fmla="val 220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8" name="Platshållare för text 8">
            <a:extLst>
              <a:ext uri="{FF2B5EF4-FFF2-40B4-BE49-F238E27FC236}">
                <a16:creationId xmlns:a16="http://schemas.microsoft.com/office/drawing/2014/main" id="{A50AAF1C-8CED-8203-72FE-336296B823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73491" y="598422"/>
            <a:ext cx="5554716" cy="876535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676FF661-5286-8921-A383-3F101683F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42736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139852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EC9AECC9-2BE1-4BD5-EBA6-B738E7A15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89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47A4A40B-A23C-1BB3-54F1-D5B50BD17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824" y="395287"/>
            <a:ext cx="1651000" cy="304800"/>
          </a:xfrm>
          <a:prstGeom prst="rect">
            <a:avLst/>
          </a:prstGeom>
        </p:spPr>
      </p:pic>
      <p:sp>
        <p:nvSpPr>
          <p:cNvPr id="4" name="Platshållare för text 7">
            <a:extLst>
              <a:ext uri="{FF2B5EF4-FFF2-40B4-BE49-F238E27FC236}">
                <a16:creationId xmlns:a16="http://schemas.microsoft.com/office/drawing/2014/main" id="{15B59CED-3446-81DE-40BA-0DEF91041F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3683659"/>
            <a:ext cx="10328616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Här kan man skriva namn, avsändare, kontaktuppgifter eller läs mer på ehalsomyndigheten.se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52F610C-8305-472E-6642-B3D38FA72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4381" y="2247782"/>
            <a:ext cx="10328615" cy="1323439"/>
          </a:xfrm>
        </p:spPr>
        <p:txBody>
          <a:bodyPr anchor="b">
            <a:spAutoFit/>
          </a:bodyPr>
          <a:lstStyle>
            <a:lvl1pPr algn="l">
              <a:defRPr sz="4000">
                <a:solidFill>
                  <a:srgbClr val="EDF06F"/>
                </a:solidFill>
              </a:defRPr>
            </a:lvl1pPr>
          </a:lstStyle>
          <a:p>
            <a:r>
              <a:rPr lang="sv-SE" dirty="0"/>
              <a:t>Här kan man skriva ”Tack för att ni lyssnat” eller liknande</a:t>
            </a:r>
          </a:p>
        </p:txBody>
      </p:sp>
    </p:spTree>
    <p:extLst>
      <p:ext uri="{BB962C8B-B14F-4D97-AF65-F5344CB8AC3E}">
        <p14:creationId xmlns:p14="http://schemas.microsoft.com/office/powerpoint/2010/main" val="525908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 med logotyp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E-hälsomyndighetens logotyp.">
            <a:extLst>
              <a:ext uri="{FF2B5EF4-FFF2-40B4-BE49-F238E27FC236}">
                <a16:creationId xmlns:a16="http://schemas.microsoft.com/office/drawing/2014/main" id="{CB625EDA-3CC9-5A37-C53D-51EDA3A7921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14636" y="2263958"/>
            <a:ext cx="1962727" cy="233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139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432000"/>
            <a:ext cx="11306175" cy="13872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[Slide title]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42912" y="2103120"/>
            <a:ext cx="11306175" cy="4073842"/>
          </a:xfrm>
        </p:spPr>
        <p:txBody>
          <a:bodyPr/>
          <a:lstStyle>
            <a:lvl1pPr marL="730250" indent="-73025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>
                <a:tab pos="10623550" algn="r"/>
              </a:tabLst>
              <a:defRPr sz="2800" b="0">
                <a:solidFill>
                  <a:schemeClr val="tx1"/>
                </a:solidFill>
              </a:defRPr>
            </a:lvl1pPr>
            <a:lvl2pPr marL="730250" indent="0">
              <a:buClr>
                <a:schemeClr val="accent4"/>
              </a:buClr>
              <a:buFont typeface="+mj-lt"/>
              <a:buNone/>
              <a:tabLst>
                <a:tab pos="10623550" algn="r"/>
              </a:tabLst>
              <a:defRPr sz="1600"/>
            </a:lvl2pPr>
            <a:lvl3pPr marL="914400" indent="-182563">
              <a:lnSpc>
                <a:spcPct val="100000"/>
              </a:lnSpc>
              <a:tabLst>
                <a:tab pos="10623550" algn="r"/>
              </a:tabLst>
              <a:defRPr/>
            </a:lvl3pPr>
            <a:lvl4pPr marL="1096963" indent="-182563">
              <a:lnSpc>
                <a:spcPct val="100000"/>
              </a:lnSpc>
              <a:tabLst>
                <a:tab pos="10623550" algn="r"/>
              </a:tabLst>
              <a:defRPr/>
            </a:lvl4pPr>
            <a:lvl5pPr marL="1279525" indent="-182563">
              <a:lnSpc>
                <a:spcPct val="100000"/>
              </a:lnSpc>
              <a:tabLst>
                <a:tab pos="10623550" algn="r"/>
              </a:tabLst>
              <a:defRPr/>
            </a:lvl5pPr>
            <a:lvl6pPr marL="1462088" indent="-182563">
              <a:lnSpc>
                <a:spcPct val="100000"/>
              </a:lnSpc>
              <a:tabLst>
                <a:tab pos="10623550" algn="r"/>
              </a:tabLst>
              <a:defRPr/>
            </a:lvl6pPr>
            <a:lvl7pPr marL="1644650" indent="-182563">
              <a:lnSpc>
                <a:spcPct val="100000"/>
              </a:lnSpc>
              <a:tabLst>
                <a:tab pos="10623550" algn="r"/>
              </a:tabLst>
              <a:defRPr/>
            </a:lvl7pPr>
            <a:lvl8pPr marL="1828800" indent="-182563">
              <a:lnSpc>
                <a:spcPct val="100000"/>
              </a:lnSpc>
              <a:tabLst>
                <a:tab pos="10623550" algn="r"/>
              </a:tabLst>
              <a:defRPr/>
            </a:lvl8pPr>
            <a:lvl9pPr marL="2011363" indent="-182563">
              <a:lnSpc>
                <a:spcPct val="100000"/>
              </a:lnSpc>
              <a:tabLst>
                <a:tab pos="10623550" algn="r"/>
              </a:tabLst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Sixth level</a:t>
            </a:r>
          </a:p>
          <a:p>
            <a:pPr lvl="6"/>
            <a:r>
              <a:rPr lang="en-GB"/>
              <a:t>Seventh level</a:t>
            </a:r>
          </a:p>
          <a:p>
            <a:pPr lvl="7"/>
            <a:r>
              <a:rPr lang="en-GB"/>
              <a:t>Eighth level</a:t>
            </a:r>
          </a:p>
          <a:p>
            <a:pPr lvl="8"/>
            <a:r>
              <a:rPr lang="en-GB"/>
              <a:t>Ninth level</a:t>
            </a:r>
          </a:p>
        </p:txBody>
      </p:sp>
      <p:sp>
        <p:nvSpPr>
          <p:cNvPr id="5" name="Presentation Footer">
            <a:extLst>
              <a:ext uri="{FF2B5EF4-FFF2-40B4-BE49-F238E27FC236}">
                <a16:creationId xmlns:a16="http://schemas.microsoft.com/office/drawing/2014/main" id="{B0AE826D-197B-B84E-8B9B-E061070076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/>
              <a:t>Presentation Title</a:t>
            </a:r>
          </a:p>
        </p:txBody>
      </p:sp>
      <p:sp>
        <p:nvSpPr>
          <p:cNvPr id="4" name="Date">
            <a:extLst>
              <a:ext uri="{FF2B5EF4-FFF2-40B4-BE49-F238E27FC236}">
                <a16:creationId xmlns:a16="http://schemas.microsoft.com/office/drawing/2014/main" id="{2A29A14A-827E-1247-9162-E763C985ACD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Date</a:t>
            </a: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7092926E-C7A2-1946-B74B-5EC49D3EA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92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s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4474932-6BA4-8EAE-FC36-B8594338CC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2440" y="1597844"/>
            <a:ext cx="8009876" cy="2624180"/>
          </a:xfrm>
        </p:spPr>
        <p:txBody>
          <a:bodyPr>
            <a:spAutoFit/>
          </a:bodyPr>
          <a:lstStyle>
            <a:lvl1pPr marL="6350" marR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1"/>
                </a:solidFill>
                <a:latin typeface="+mn-lt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ADB75857-FB23-673D-F9FA-225FF5428E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8541" y="462437"/>
            <a:ext cx="11269901" cy="698846"/>
          </a:xfrm>
        </p:spPr>
        <p:txBody>
          <a:bodyPr>
            <a:spAutoFit/>
          </a:bodyPr>
          <a:lstStyle>
            <a:lvl1pPr marL="228600" marR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bg1"/>
                </a:solidFill>
                <a:latin typeface="+mj-lt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Lägg till rubrik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51FD41DB-898D-1549-8C47-35137E1E7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74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">
    <p:bg>
      <p:bgPr>
        <a:solidFill>
          <a:srgbClr val="2E6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761CA84E-FE53-C69E-707B-6E038DF55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D9B0459A-4C1E-C272-CE4C-C2C3635536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783EF06E-2355-E64C-011A-2530B6C334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4293259"/>
            <a:ext cx="8575029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Klicka här för att ändra text</a:t>
            </a: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0898B70D-78DB-ADBF-5D08-7AFD856C3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2" y="2677179"/>
            <a:ext cx="8575028" cy="1503642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02072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bakgrundsbild">
    <p:bg>
      <p:bgPr>
        <a:solidFill>
          <a:srgbClr val="CAC7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B811E767-5D08-7FC2-FBA4-1D2548CCD2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instruktion 2">
            <a:extLst>
              <a:ext uri="{FF2B5EF4-FFF2-40B4-BE49-F238E27FC236}">
                <a16:creationId xmlns:a16="http://schemas.microsoft.com/office/drawing/2014/main" id="{D6CCAEEF-CD80-D0E8-835E-74A9CFB6E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407187"/>
            <a:ext cx="5971142" cy="11788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SE">
                <a:solidFill>
                  <a:sysClr val="windowText" lastClr="000000"/>
                </a:solidFill>
              </a:rPr>
              <a:t>Byt bildbakgrund genom att högerklicka på </a:t>
            </a:r>
            <a:r>
              <a:rPr lang="sv-SE">
                <a:solidFill>
                  <a:sysClr val="windowText" lastClr="000000"/>
                </a:solidFill>
              </a:rPr>
              <a:t>sidan</a:t>
            </a:r>
            <a:r>
              <a:rPr lang="en-SE">
                <a:solidFill>
                  <a:sysClr val="windowText" lastClr="000000"/>
                </a:solidFill>
              </a:rPr>
              <a:t> och välj ”Formatera bakgrund”. Välj ”Bild eller </a:t>
            </a:r>
            <a:r>
              <a:rPr lang="sv-SE">
                <a:solidFill>
                  <a:sysClr val="windowText" lastClr="000000"/>
                </a:solidFill>
              </a:rPr>
              <a:t>strukturfyllning</a:t>
            </a:r>
            <a:r>
              <a:rPr lang="en-SE">
                <a:solidFill>
                  <a:sysClr val="windowText" lastClr="000000"/>
                </a:solidFill>
              </a:rPr>
              <a:t>” under fliken </a:t>
            </a:r>
            <a:r>
              <a:rPr lang="sv-SE">
                <a:solidFill>
                  <a:sysClr val="windowText" lastClr="000000"/>
                </a:solidFill>
              </a:rPr>
              <a:t>”</a:t>
            </a:r>
            <a:r>
              <a:rPr lang="en-SE">
                <a:solidFill>
                  <a:sysClr val="windowText" lastClr="000000"/>
                </a:solidFill>
              </a:rPr>
              <a:t>F</a:t>
            </a:r>
            <a:r>
              <a:rPr lang="sv-SE" err="1">
                <a:solidFill>
                  <a:sysClr val="windowText" lastClr="000000"/>
                </a:solidFill>
              </a:rPr>
              <a:t>yllning</a:t>
            </a:r>
            <a:r>
              <a:rPr lang="en-SE">
                <a:solidFill>
                  <a:sysClr val="windowText" lastClr="000000"/>
                </a:solidFill>
              </a:rPr>
              <a:t>”. Klicka på ”</a:t>
            </a:r>
            <a:r>
              <a:rPr lang="sv-SE">
                <a:solidFill>
                  <a:sysClr val="windowText" lastClr="000000"/>
                </a:solidFill>
              </a:rPr>
              <a:t>Infoga</a:t>
            </a:r>
            <a:r>
              <a:rPr lang="en-SE">
                <a:solidFill>
                  <a:sysClr val="windowText" lastClr="000000"/>
                </a:solidFill>
              </a:rPr>
              <a:t>” för att välja bild.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9A8DAFB0-F485-C0CE-536C-80B371EBAB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115042" y="-1828800"/>
            <a:ext cx="3937000" cy="385746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B4B6F851-BF56-65F5-833E-C4C2EEBF5F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11" name="Platshållare för text 7">
            <a:extLst>
              <a:ext uri="{FF2B5EF4-FFF2-40B4-BE49-F238E27FC236}">
                <a16:creationId xmlns:a16="http://schemas.microsoft.com/office/drawing/2014/main" id="{DD3F34C8-F430-8F54-58DB-F8B290A388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4293259"/>
            <a:ext cx="8575029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Klicka här för att ändra text</a:t>
            </a:r>
          </a:p>
        </p:txBody>
      </p:sp>
      <p:sp>
        <p:nvSpPr>
          <p:cNvPr id="10" name="Rubrik 1">
            <a:extLst>
              <a:ext uri="{FF2B5EF4-FFF2-40B4-BE49-F238E27FC236}">
                <a16:creationId xmlns:a16="http://schemas.microsoft.com/office/drawing/2014/main" id="{688E8C86-6DFC-EC09-188B-7C3C3EB753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2" y="2677179"/>
            <a:ext cx="8575028" cy="1503642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68047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37045A3F-18F0-13DF-EAEB-6ED2F9E99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88636" y="329185"/>
            <a:ext cx="3964083" cy="6144768"/>
          </a:xfrm>
          <a:prstGeom prst="roundRect">
            <a:avLst>
              <a:gd name="adj" fmla="val 2069"/>
            </a:avLst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A32762D-77C1-38F0-DFC6-D24296201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650200"/>
            <a:ext cx="6937518" cy="4132851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198EEF4-34F6-6946-2985-75209ADBD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6937518" cy="1150305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98F0A9B7-67F5-87BA-CD43-D6D00BB63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2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>
            <a:extLst>
              <a:ext uri="{FF2B5EF4-FFF2-40B4-BE49-F238E27FC236}">
                <a16:creationId xmlns:a16="http://schemas.microsoft.com/office/drawing/2014/main" id="{9D008C94-5F54-AE20-DB30-8E09B851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6" name="Platshållare för innehåll 2">
            <a:extLst>
              <a:ext uri="{FF2B5EF4-FFF2-40B4-BE49-F238E27FC236}">
                <a16:creationId xmlns:a16="http://schemas.microsoft.com/office/drawing/2014/main" id="{8C70AF6B-F2A0-6F29-A4AB-18F8964BB40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887946" y="329185"/>
            <a:ext cx="4941870" cy="6223314"/>
          </a:xfrm>
          <a:prstGeom prst="roundRect">
            <a:avLst>
              <a:gd name="adj" fmla="val 1669"/>
            </a:avLst>
          </a:prstGeom>
          <a:effectLst/>
        </p:spPr>
        <p:txBody>
          <a:bodyPr/>
          <a:lstStyle>
            <a:lvl1pPr>
              <a:lnSpc>
                <a:spcPct val="120000"/>
              </a:lnSpc>
              <a:buNone/>
              <a:defRPr sz="1800"/>
            </a:lvl1pPr>
            <a:lvl2pPr>
              <a:lnSpc>
                <a:spcPct val="120000"/>
              </a:lnSpc>
              <a:defRPr sz="1600"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 i="1"/>
            </a:lvl5pPr>
          </a:lstStyle>
          <a:p>
            <a:pPr lvl="0"/>
            <a:r>
              <a:rPr lang="sv-SE" dirty="0"/>
              <a:t>Klicka för att lägga in bild eller diagram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A4135153-0D0A-7D1E-E5AE-458636B4B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650200"/>
            <a:ext cx="5992121" cy="4132851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E91F47F3-6B4B-5375-7BDA-7342BDA46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5992121" cy="1150305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9635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2">
            <a:extLst>
              <a:ext uri="{FF2B5EF4-FFF2-40B4-BE49-F238E27FC236}">
                <a16:creationId xmlns:a16="http://schemas.microsoft.com/office/drawing/2014/main" id="{5672F7B3-835D-0F94-09F3-C24856A130B2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40615" y="1813302"/>
            <a:ext cx="11489201" cy="4138048"/>
          </a:xfrm>
          <a:prstGeom prst="roundRect">
            <a:avLst>
              <a:gd name="adj" fmla="val 1411"/>
            </a:avLst>
          </a:prstGeom>
          <a:effectLst/>
        </p:spPr>
        <p:txBody>
          <a:bodyPr>
            <a:noAutofit/>
          </a:bodyPr>
          <a:lstStyle>
            <a:lvl1pPr>
              <a:lnSpc>
                <a:spcPct val="120000"/>
              </a:lnSpc>
              <a:buNone/>
              <a:defRPr sz="1800"/>
            </a:lvl1pPr>
            <a:lvl2pPr>
              <a:lnSpc>
                <a:spcPct val="120000"/>
              </a:lnSpc>
              <a:defRPr sz="1600"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 i="1"/>
            </a:lvl5pPr>
          </a:lstStyle>
          <a:p>
            <a:pPr lvl="0"/>
            <a:r>
              <a:rPr lang="sv-SE" dirty="0"/>
              <a:t>Klicka för att lägga in bild eller diagram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F4B128FB-0D6B-8124-ADC1-3FA3623C9B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12981"/>
            <a:ext cx="5554716" cy="1047596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9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F4B128FB-0D6B-8124-ADC1-3FA3623C9B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12981"/>
            <a:ext cx="5554716" cy="1047596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EEE763BC-ABD1-75E2-F6F5-FA487ADA7B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0614" y="1813302"/>
            <a:ext cx="11489202" cy="4138236"/>
          </a:xfrm>
          <a:prstGeom prst="roundRect">
            <a:avLst>
              <a:gd name="adj" fmla="val 1353"/>
            </a:avLst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619881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96952FCC-A8DE-0763-F4CB-048AA0B1F3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13" y="1292225"/>
            <a:ext cx="11399837" cy="1654427"/>
          </a:xfrm>
        </p:spPr>
        <p:txBody>
          <a:bodyPr>
            <a:spAutoFit/>
          </a:bodyPr>
          <a:lstStyle>
            <a:lvl1pPr>
              <a:buFont typeface="Arial" panose="020B0604020202020204" pitchFamily="34" charset="0"/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11400281" cy="553998"/>
          </a:xfrm>
        </p:spPr>
        <p:txBody>
          <a:bodyPr lIns="90000" anchor="t">
            <a:sp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1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94D90F6-1CF7-E4D8-6FF6-40305F013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0615" y="1973480"/>
            <a:ext cx="7838711" cy="3964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D46CEB30-D8EC-12C3-65B6-5E9B00EFE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0"/>
            <a:ext cx="7838711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79445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60" r:id="rId3"/>
    <p:sldLayoutId id="2147483661" r:id="rId4"/>
    <p:sldLayoutId id="2147483650" r:id="rId5"/>
    <p:sldLayoutId id="2147483666" r:id="rId6"/>
    <p:sldLayoutId id="2147483654" r:id="rId7"/>
    <p:sldLayoutId id="2147483669" r:id="rId8"/>
    <p:sldLayoutId id="2147483667" r:id="rId9"/>
    <p:sldLayoutId id="2147483659" r:id="rId10"/>
    <p:sldLayoutId id="2147483664" r:id="rId11"/>
    <p:sldLayoutId id="2147483665" r:id="rId12"/>
    <p:sldLayoutId id="2147483655" r:id="rId13"/>
    <p:sldLayoutId id="2147483663" r:id="rId14"/>
    <p:sldLayoutId id="2147483662" r:id="rId15"/>
    <p:sldLayoutId id="2147483670" r:id="rId16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spaces/AFI/pages/414261908/L%C3%A4kemedelsbehandling+information+enl+EHD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spaces/NAHVOO/pages/292749390/Arbetsm%C3%B6ten+och+workshopa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spaces/AFI/pages/414260541/Sm%C3%A5grupper+VT+202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samarbetsyta.ehalsomyndigheten.se/spaces/AFI/pages/390066719/Kodverk+f%C3%B6r+verksamhetsinriktning+och+v%C3%A5rdtj%C3%A4nster+f%C3%B6r+h%C3%A4lso-+och+sjukv%C3%A5r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spaces/AFI/pages/239932638/Standardisering+av+intygsinform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spaces/AFI/pages/409043129/V%C3%A5rdf%C3%B6rmedling-+v%C3%A4ntetider+samt+problem+diagnos+och+%C3%A5tg%C3%A4rd?src=contextnavpagetreemod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samarbetsyta.ehalsomyndigheten.se/download/attachments/409043129/Uppdragsbeskrivning%2C%20v%C3%A5rdf%C3%B6rmedling-v%C3%A4ntetider.docx?version=2&amp;modificationDate=1774946970993&amp;api=v2" TargetMode="External"/><Relationship Id="rId4" Type="http://schemas.openxmlformats.org/officeDocument/2006/relationships/hyperlink" Target="https://samarbetsyta.ehalsomyndigheten.se/spaces/AFI/pages/423752482/V%C3%A5rdf%C3%B6rmedling-v%C3%A4ntetider?src=contextnavpagetreemod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spaces/AFI/pages/409043129/V%C3%A5rdf%C3%B6rmedling-+v%C3%A4ntetider+samt+problem+diagnos+och+%C3%A5tg%C3%A4rd?src=contextnavpagetreemod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samarbetsyta.ehalsomyndigheten.se/download/attachments/409043129/Uppdragsbeskrivning%2C%20v%C3%A5rdf%C3%B6rmedling-v%C3%A4ntetider.docx?version=2&amp;modificationDate=1774946970993&amp;api=v2" TargetMode="External"/><Relationship Id="rId4" Type="http://schemas.openxmlformats.org/officeDocument/2006/relationships/hyperlink" Target="https://samarbetsyta.ehalsomyndigheten.se/spaces/AFI/pages/418428726/Problem+diagnos+och+%C3%A5tg%C3%A4rd?src=contextnavpagetreemod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spaces/AFI/pages/408879312/Medicintekniska+produkter+enligt+EHD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spaces/AFI/pages/414261910/Uppm%C3%A4rksamhetsinformation+och+viktig+medicinsk+information+f%C3%B6r+allergier+och+%C3%B6verk%C3%A4nsligheter+enl+EHD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3A3B044-BDFD-AFC6-52DE-6E1D6B0FB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66D-446B-C749-BB96-71CBF3AB55E3}" type="datetime1">
              <a:rPr lang="sv-SE" sz="1200" smtClean="0"/>
              <a:t>2026-05-28</a:t>
            </a:fld>
            <a:endParaRPr lang="sv-SE" sz="1200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7E885A7-5768-69DA-F989-FDC27763F1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74734610-F728-C0A9-BBF1-7696CF4EE4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6739" y="5395488"/>
            <a:ext cx="8126861" cy="323165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05073800-CB1A-19D4-8C58-23BCDE63C4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Statusrapporter</a:t>
            </a:r>
            <a:br>
              <a:rPr lang="sv-SE" dirty="0"/>
            </a:br>
            <a:r>
              <a:rPr lang="sv-SE" sz="2000" dirty="0"/>
              <a:t>Nationella arbetsgrupper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36008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6" name="Google Shape;3156;p440"/>
          <p:cNvSpPr/>
          <p:nvPr/>
        </p:nvSpPr>
        <p:spPr>
          <a:xfrm>
            <a:off x="4155904" y="1999742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Planerade och pågående aktiviteter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Arbetsgruppsmöten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1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ggr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/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mån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360000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Undergrupper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träffas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varannan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vecka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enskilda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grupper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och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varannan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vecka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synka</a:t>
            </a: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817200" lvl="1" indent="-288000"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Utredningsgrupp</a:t>
            </a: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817200" lvl="1" indent="-288000"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Informatikgrupp</a:t>
            </a: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360000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Samverkan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med LV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gällande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lkm-domänen</a:t>
            </a: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Klargörande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av scope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uppdraget</a:t>
            </a: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Identifiering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av EHDS-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begreppen</a:t>
            </a: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7" name="Google Shape;3157;p440"/>
          <p:cNvSpPr/>
          <p:nvPr/>
        </p:nvSpPr>
        <p:spPr>
          <a:xfrm>
            <a:off x="442925" y="1469425"/>
            <a:ext cx="11003700" cy="3963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 err="1">
                <a:solidFill>
                  <a:srgbClr val="FFFFFF"/>
                </a:solidFill>
                <a:latin typeface="Arial"/>
              </a:rPr>
              <a:t>Övergripande</a:t>
            </a:r>
            <a:r>
              <a:rPr lang="en-GB" sz="1700" b="1" dirty="0">
                <a:solidFill>
                  <a:srgbClr val="FFFFFF"/>
                </a:solidFill>
                <a:latin typeface="Arial"/>
              </a:rPr>
              <a:t> status </a:t>
            </a:r>
            <a:r>
              <a:rPr lang="en-GB" sz="1700" b="1" dirty="0" err="1">
                <a:solidFill>
                  <a:srgbClr val="FFFFFF"/>
                </a:solidFill>
                <a:latin typeface="Arial"/>
              </a:rPr>
              <a:t>maj</a:t>
            </a:r>
            <a:r>
              <a:rPr lang="en-GB" sz="1700" b="1">
                <a:solidFill>
                  <a:srgbClr val="FFFFFF"/>
                </a:solidFill>
                <a:latin typeface="Arial"/>
              </a:rPr>
              <a:t> 2026</a:t>
            </a:r>
            <a:endParaRPr kumimoji="0" lang="en-GB" sz="1700" b="1" i="0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8" name="Google Shape;3158;p440"/>
          <p:cNvSpPr/>
          <p:nvPr/>
        </p:nvSpPr>
        <p:spPr>
          <a:xfrm>
            <a:off x="7851590" y="5295410"/>
            <a:ext cx="3536849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r>
              <a:rPr lang="sv-SE" sz="1100" dirty="0">
                <a:solidFill>
                  <a:srgbClr val="000000"/>
                </a:solidFill>
                <a:latin typeface="Arial"/>
              </a:rPr>
              <a:t>Samarbetsyta:</a:t>
            </a:r>
            <a:br>
              <a:rPr lang="sv-SE" sz="1300" i="1" dirty="0">
                <a:solidFill>
                  <a:srgbClr val="000000"/>
                </a:solidFill>
                <a:latin typeface="Arial"/>
              </a:rPr>
            </a:br>
            <a:r>
              <a:rPr lang="sv-SE" sz="1400" dirty="0">
                <a:hlinkClick r:id="rId3"/>
              </a:rPr>
              <a:t>Läkemedelsbehandling/information </a:t>
            </a:r>
            <a:r>
              <a:rPr lang="sv-SE" sz="1400" dirty="0" err="1">
                <a:hlinkClick r:id="rId3"/>
              </a:rPr>
              <a:t>enl</a:t>
            </a:r>
            <a:r>
              <a:rPr lang="sv-SE" sz="1400" dirty="0">
                <a:hlinkClick r:id="rId3"/>
              </a:rPr>
              <a:t> EHDS - Arbetsgrupper för </a:t>
            </a:r>
            <a:r>
              <a:rPr lang="sv-SE" sz="1400" dirty="0" err="1">
                <a:hlinkClick r:id="rId3"/>
              </a:rPr>
              <a:t>interoperabilitet</a:t>
            </a:r>
            <a:r>
              <a:rPr lang="sv-SE" sz="1400" dirty="0">
                <a:hlinkClick r:id="rId3"/>
              </a:rPr>
              <a:t> - </a:t>
            </a:r>
            <a:r>
              <a:rPr lang="sv-SE" sz="1400" dirty="0" err="1">
                <a:hlinkClick r:id="rId3"/>
              </a:rPr>
              <a:t>Confluence</a:t>
            </a:r>
            <a:r>
              <a:rPr lang="en-GB" sz="1300" i="1" dirty="0">
                <a:solidFill>
                  <a:srgbClr val="000000"/>
                </a:solidFill>
                <a:latin typeface="Arial"/>
              </a:rPr>
              <a:t>	</a:t>
            </a:r>
            <a:endParaRPr sz="1300" i="1" dirty="0">
              <a:solidFill>
                <a:srgbClr val="000000"/>
              </a:solidFill>
              <a:latin typeface="Arial"/>
            </a:endParaRPr>
          </a:p>
          <a:p>
            <a:endParaRPr sz="13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9" name="Google Shape;3159;p440"/>
          <p:cNvSpPr/>
          <p:nvPr/>
        </p:nvSpPr>
        <p:spPr>
          <a:xfrm>
            <a:off x="7842856" y="5043537"/>
            <a:ext cx="3545583" cy="270695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 dirty="0">
                <a:solidFill>
                  <a:srgbClr val="FFFFFF"/>
                </a:solidFill>
                <a:latin typeface="Georgia"/>
              </a:rPr>
              <a:t>Material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för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läsning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granskning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1" name="Google Shape;3161;p440"/>
          <p:cNvSpPr/>
          <p:nvPr/>
        </p:nvSpPr>
        <p:spPr>
          <a:xfrm>
            <a:off x="437407" y="5043537"/>
            <a:ext cx="7266189" cy="24991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Frågor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risker att diskutera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ta beslut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om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3" name="Google Shape;3163;p440"/>
          <p:cNvSpPr/>
          <p:nvPr/>
        </p:nvSpPr>
        <p:spPr>
          <a:xfrm>
            <a:off x="442801" y="5314233"/>
            <a:ext cx="7260796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Förslag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vi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producerar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flera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informationsspecifikationer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med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utgångspunkt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EHDS, med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nationella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tillägg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: </a:t>
            </a:r>
            <a:br>
              <a:rPr lang="en-US" sz="1100" dirty="0">
                <a:solidFill>
                  <a:srgbClr val="000000"/>
                </a:solidFill>
                <a:latin typeface="Arial"/>
              </a:rPr>
            </a:br>
            <a:r>
              <a:rPr lang="en-US" sz="900" i="1" dirty="0">
                <a:solidFill>
                  <a:srgbClr val="000000"/>
                </a:solidFill>
                <a:latin typeface="Arial"/>
              </a:rPr>
              <a:t>-Medication summary - </a:t>
            </a:r>
            <a:r>
              <a:rPr lang="en-US" sz="900" i="1" dirty="0" err="1">
                <a:solidFill>
                  <a:srgbClr val="000000"/>
                </a:solidFill>
                <a:latin typeface="Arial"/>
              </a:rPr>
              <a:t>sammanhållande</a:t>
            </a:r>
            <a:r>
              <a:rPr lang="en-US" sz="900" i="1" dirty="0">
                <a:solidFill>
                  <a:srgbClr val="000000"/>
                </a:solidFill>
                <a:latin typeface="Arial"/>
              </a:rPr>
              <a:t> spec </a:t>
            </a:r>
            <a:r>
              <a:rPr lang="en-US" sz="900" i="1" dirty="0" err="1">
                <a:solidFill>
                  <a:srgbClr val="000000"/>
                </a:solidFill>
                <a:latin typeface="Arial"/>
              </a:rPr>
              <a:t>som</a:t>
            </a:r>
            <a:r>
              <a:rPr lang="en-US" sz="900" i="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00" i="1" dirty="0" err="1">
                <a:solidFill>
                  <a:srgbClr val="000000"/>
                </a:solidFill>
                <a:latin typeface="Arial"/>
              </a:rPr>
              <a:t>pekar</a:t>
            </a:r>
            <a:r>
              <a:rPr lang="en-US" sz="900" i="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00" i="1" dirty="0" err="1">
                <a:solidFill>
                  <a:srgbClr val="000000"/>
                </a:solidFill>
                <a:latin typeface="Arial"/>
              </a:rPr>
              <a:t>på</a:t>
            </a:r>
            <a:r>
              <a:rPr lang="en-US" sz="900" i="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00" i="1" dirty="0" err="1">
                <a:solidFill>
                  <a:srgbClr val="000000"/>
                </a:solidFill>
                <a:latin typeface="Arial"/>
              </a:rPr>
              <a:t>underliggande</a:t>
            </a:r>
            <a:r>
              <a:rPr lang="en-US" sz="900" i="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900" i="1" dirty="0" err="1">
                <a:solidFill>
                  <a:srgbClr val="000000"/>
                </a:solidFill>
                <a:latin typeface="Arial"/>
              </a:rPr>
              <a:t>specar</a:t>
            </a:r>
            <a:br>
              <a:rPr lang="en-US" sz="900" i="1" dirty="0">
                <a:solidFill>
                  <a:srgbClr val="000000"/>
                </a:solidFill>
                <a:latin typeface="Arial"/>
              </a:rPr>
            </a:br>
            <a:r>
              <a:rPr lang="en-US" sz="900" i="1" dirty="0">
                <a:solidFill>
                  <a:srgbClr val="000000"/>
                </a:solidFill>
                <a:latin typeface="Arial"/>
              </a:rPr>
              <a:t>-</a:t>
            </a:r>
            <a:r>
              <a:rPr lang="en-US" sz="900" i="1" dirty="0" err="1">
                <a:solidFill>
                  <a:srgbClr val="000000"/>
                </a:solidFill>
                <a:latin typeface="Arial"/>
              </a:rPr>
              <a:t>Läkemedelsbehandling</a:t>
            </a:r>
            <a:r>
              <a:rPr lang="en-US" sz="900" i="1" dirty="0">
                <a:solidFill>
                  <a:srgbClr val="000000"/>
                </a:solidFill>
                <a:latin typeface="Arial"/>
              </a:rPr>
              <a:t> / ordination</a:t>
            </a:r>
            <a:br>
              <a:rPr lang="en-US" sz="900" i="1" dirty="0">
                <a:solidFill>
                  <a:srgbClr val="000000"/>
                </a:solidFill>
                <a:latin typeface="Arial"/>
              </a:rPr>
            </a:br>
            <a:r>
              <a:rPr lang="en-US" sz="900" i="1" dirty="0">
                <a:solidFill>
                  <a:srgbClr val="000000"/>
                </a:solidFill>
                <a:latin typeface="Arial"/>
              </a:rPr>
              <a:t>-</a:t>
            </a:r>
            <a:r>
              <a:rPr lang="en-US" sz="900" i="1" dirty="0" err="1">
                <a:solidFill>
                  <a:srgbClr val="000000"/>
                </a:solidFill>
                <a:latin typeface="Arial"/>
              </a:rPr>
              <a:t>Läkemedelsbehandling</a:t>
            </a:r>
            <a:r>
              <a:rPr lang="en-US" sz="900" i="1" dirty="0">
                <a:solidFill>
                  <a:srgbClr val="000000"/>
                </a:solidFill>
                <a:latin typeface="Arial"/>
              </a:rPr>
              <a:t> / </a:t>
            </a:r>
            <a:r>
              <a:rPr lang="en-US" sz="900" i="1" dirty="0" err="1">
                <a:solidFill>
                  <a:srgbClr val="000000"/>
                </a:solidFill>
                <a:latin typeface="Arial"/>
              </a:rPr>
              <a:t>administrering</a:t>
            </a:r>
            <a:br>
              <a:rPr lang="en-US" sz="900" i="1" dirty="0">
                <a:solidFill>
                  <a:srgbClr val="000000"/>
                </a:solidFill>
                <a:latin typeface="Arial"/>
              </a:rPr>
            </a:br>
            <a:r>
              <a:rPr lang="en-US" sz="900" i="1" dirty="0">
                <a:solidFill>
                  <a:srgbClr val="000000"/>
                </a:solidFill>
                <a:latin typeface="Arial"/>
              </a:rPr>
              <a:t>-</a:t>
            </a:r>
            <a:r>
              <a:rPr lang="en-US" sz="900" i="1" dirty="0" err="1">
                <a:solidFill>
                  <a:srgbClr val="000000"/>
                </a:solidFill>
                <a:latin typeface="Arial"/>
              </a:rPr>
              <a:t>Läkemedelsinformation</a:t>
            </a:r>
            <a:endParaRPr lang="en-US" sz="900" i="1" dirty="0">
              <a:solidFill>
                <a:srgbClr val="000000"/>
              </a:solidFill>
              <a:latin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Vem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hanterar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informationsspecifikationer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förskrivning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och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expediering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Hur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ska administration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hanteras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Lagkrav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Källa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NLL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eller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VG?</a:t>
            </a:r>
            <a:br>
              <a:rPr lang="en-US" sz="1100" dirty="0">
                <a:solidFill>
                  <a:srgbClr val="000000"/>
                </a:solidFill>
                <a:latin typeface="Arial"/>
              </a:rPr>
            </a:b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sz="11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5" name="Google Shape;3165;p440"/>
          <p:cNvSpPr/>
          <p:nvPr/>
        </p:nvSpPr>
        <p:spPr>
          <a:xfrm>
            <a:off x="437407" y="744066"/>
            <a:ext cx="11003700" cy="6804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>
              <a:defRPr/>
            </a:pPr>
            <a:r>
              <a:rPr lang="en-GB" sz="2400" dirty="0" err="1">
                <a:solidFill>
                  <a:srgbClr val="FFFFFF"/>
                </a:solidFill>
                <a:latin typeface="Georgia"/>
                <a:sym typeface="Georgia"/>
              </a:rPr>
              <a:t>Statusrapport</a:t>
            </a:r>
            <a:r>
              <a:rPr lang="en-GB" sz="2400" dirty="0">
                <a:solidFill>
                  <a:srgbClr val="FFFFFF"/>
                </a:solidFill>
                <a:latin typeface="Georgia"/>
                <a:sym typeface="Georgia"/>
              </a:rPr>
              <a:t> – </a:t>
            </a:r>
            <a:r>
              <a:rPr lang="en-GB" sz="2400" dirty="0" err="1">
                <a:solidFill>
                  <a:srgbClr val="FFFFFF"/>
                </a:solidFill>
                <a:latin typeface="Georgia"/>
                <a:sym typeface="Georgia"/>
              </a:rPr>
              <a:t>Läkemedelsbehandling</a:t>
            </a:r>
            <a:endParaRPr lang="en-GB" sz="2400" dirty="0">
              <a:solidFill>
                <a:srgbClr val="FFFFFF"/>
              </a:solidFill>
              <a:latin typeface="Georgia"/>
              <a:sym typeface="Georgia"/>
            </a:endParaRPr>
          </a:p>
        </p:txBody>
      </p:sp>
      <p:sp>
        <p:nvSpPr>
          <p:cNvPr id="10" name="Google Shape;3156;p440">
            <a:extLst>
              <a:ext uri="{FF2B5EF4-FFF2-40B4-BE49-F238E27FC236}">
                <a16:creationId xmlns:a16="http://schemas.microsoft.com/office/drawing/2014/main" id="{5DEF6EAF-34D2-4B47-893D-FED7785C1820}"/>
              </a:ext>
            </a:extLst>
          </p:cNvPr>
          <p:cNvSpPr/>
          <p:nvPr/>
        </p:nvSpPr>
        <p:spPr>
          <a:xfrm>
            <a:off x="437407" y="1978959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Uppdrag</a:t>
            </a:r>
            <a:endParaRPr kumimoji="0" lang="sv-SE" sz="130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300" b="0" i="0" dirty="0">
              <a:solidFill>
                <a:srgbClr val="000000"/>
              </a:solidFill>
              <a:effectLst/>
              <a:latin typeface="Arial"/>
            </a:endParaRPr>
          </a:p>
          <a:p>
            <a:pPr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 panose="020B0604020202020204" pitchFamily="34" charset="0"/>
              </a:rPr>
              <a:t>Detta ska tas fram</a:t>
            </a:r>
          </a:p>
          <a:p>
            <a:pPr marL="360000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ett gemensamt förslag som beskriver vilka av patienternas läkemedelsbehandlingar och förskrivningar som ska delas i en patientöversikt</a:t>
            </a:r>
            <a:endParaRPr lang="sv-SE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60000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en specifikation som beskriver vilken information (attribut) om läkemedelsbehandling och förskrivning som ska delas samt hur de ska kopplas ihop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3156;p440">
            <a:extLst>
              <a:ext uri="{FF2B5EF4-FFF2-40B4-BE49-F238E27FC236}">
                <a16:creationId xmlns:a16="http://schemas.microsoft.com/office/drawing/2014/main" id="{C2CCFB02-FA93-4565-AADE-02D6B0F3F4BF}"/>
              </a:ext>
            </a:extLst>
          </p:cNvPr>
          <p:cNvSpPr/>
          <p:nvPr/>
        </p:nvSpPr>
        <p:spPr>
          <a:xfrm>
            <a:off x="7840747" y="1994202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Genomförda aktiviteter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Presentation av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Ineras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arbete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med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informations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-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och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begreppsmodell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6911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82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6" name="Google Shape;3156;p440"/>
          <p:cNvSpPr/>
          <p:nvPr/>
        </p:nvSpPr>
        <p:spPr>
          <a:xfrm>
            <a:off x="4127029" y="1999742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Planerade och pågående aktiviteter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Revidera uppdragsbeskrivning för arbetsgrupp NDI samt ta beslut om fortsatt arbete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Planerat innehåll arbetsgruppsmöten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Fortsatt arbete med avgränsning anrop till hälsodata-API till en VG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Genomgång demo – Anslutningsstöd – utvecklarportalen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Uppdatering av status </a:t>
            </a:r>
            <a:r>
              <a:rPr lang="sv-SE" sz="1100" dirty="0" err="1">
                <a:solidFill>
                  <a:srgbClr val="000000"/>
                </a:solidFill>
                <a:latin typeface="Arial"/>
              </a:rPr>
              <a:t>Euridice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– nytt inför </a:t>
            </a:r>
            <a:r>
              <a:rPr lang="sv-SE" sz="1100" dirty="0" err="1">
                <a:solidFill>
                  <a:srgbClr val="000000"/>
                </a:solidFill>
                <a:latin typeface="Arial"/>
              </a:rPr>
              <a:t>Ballot</a:t>
            </a: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NCP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Aggregeringsfrågor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endParaRPr kumimoji="0" lang="sv-S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kumimoji="0" lang="sv-S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7" name="Google Shape;3157;p440"/>
          <p:cNvSpPr/>
          <p:nvPr/>
        </p:nvSpPr>
        <p:spPr>
          <a:xfrm>
            <a:off x="442925" y="1469425"/>
            <a:ext cx="11003700" cy="3963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 err="1">
                <a:solidFill>
                  <a:srgbClr val="FFFFFF"/>
                </a:solidFill>
                <a:latin typeface="Arial"/>
              </a:rPr>
              <a:t>Övergripande</a:t>
            </a:r>
            <a:r>
              <a:rPr lang="en-GB" sz="1700" b="1" dirty="0">
                <a:solidFill>
                  <a:srgbClr val="FFFFFF"/>
                </a:solidFill>
                <a:latin typeface="Arial"/>
              </a:rPr>
              <a:t> status</a:t>
            </a:r>
            <a:endParaRPr kumimoji="0" lang="en-GB" sz="1700" b="1" i="0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8" name="Google Shape;3158;p440"/>
          <p:cNvSpPr/>
          <p:nvPr/>
        </p:nvSpPr>
        <p:spPr>
          <a:xfrm>
            <a:off x="7834637" y="5295410"/>
            <a:ext cx="3547692" cy="128827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r>
              <a:rPr lang="sv-SE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Länk till material och minnesanteckningar:</a:t>
            </a:r>
          </a:p>
          <a:p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Arbetsmöten och workshopar - Nationellt arkitekturråd hälsa, vård och omsorg -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Confluence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sz="13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9" name="Google Shape;3159;p440"/>
          <p:cNvSpPr/>
          <p:nvPr/>
        </p:nvSpPr>
        <p:spPr>
          <a:xfrm>
            <a:off x="7834637" y="5043537"/>
            <a:ext cx="3547692" cy="25187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Material för läsning/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granskning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1" name="Google Shape;3161;p440"/>
          <p:cNvSpPr/>
          <p:nvPr/>
        </p:nvSpPr>
        <p:spPr>
          <a:xfrm>
            <a:off x="443118" y="5043537"/>
            <a:ext cx="7231603" cy="25187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Frågor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risker att diskutera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ta beslut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om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3" name="Google Shape;3163;p440"/>
          <p:cNvSpPr/>
          <p:nvPr/>
        </p:nvSpPr>
        <p:spPr>
          <a:xfrm>
            <a:off x="437407" y="5335941"/>
            <a:ext cx="7231603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r>
              <a:rPr lang="en-US" sz="1100" dirty="0" err="1">
                <a:solidFill>
                  <a:srgbClr val="000000"/>
                </a:solidFill>
                <a:latin typeface="Arial"/>
              </a:rPr>
              <a:t>Revidera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och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ta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beslut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om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inriktning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arbetsgruppen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baserat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på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reviderad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uppdragsbeskrivning</a:t>
            </a: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endParaRPr lang="en-US" sz="1100" dirty="0">
              <a:solidFill>
                <a:srgbClr val="000000"/>
              </a:solidFill>
              <a:latin typeface="Arial"/>
            </a:endParaRPr>
          </a:p>
          <a:p>
            <a:r>
              <a:rPr lang="en-US" sz="1100" dirty="0" err="1">
                <a:solidFill>
                  <a:srgbClr val="000000"/>
                </a:solidFill>
                <a:latin typeface="Arial"/>
              </a:rPr>
              <a:t>Tydliggöra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roller,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ansvar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och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inflytande mellan forum och nivåer; arkitekturrådet, </a:t>
            </a:r>
            <a:r>
              <a:rPr lang="sv-SE" sz="1100" dirty="0" err="1">
                <a:solidFill>
                  <a:srgbClr val="000000"/>
                </a:solidFill>
                <a:latin typeface="Arial"/>
              </a:rPr>
              <a:t>interop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 rådet, och beredningsgruppen. Risk för bristande samordning mellan parallella initiativ. </a:t>
            </a:r>
            <a:endParaRPr sz="11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5" name="Google Shape;3165;p440"/>
          <p:cNvSpPr/>
          <p:nvPr/>
        </p:nvSpPr>
        <p:spPr>
          <a:xfrm>
            <a:off x="437407" y="744066"/>
            <a:ext cx="11003700" cy="6804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Status </a:t>
            </a:r>
            <a:r>
              <a:rPr lang="en-GB" sz="37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rapport – </a:t>
            </a:r>
            <a:r>
              <a:rPr lang="en-GB" sz="3700" i="1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NDI </a:t>
            </a:r>
            <a:r>
              <a:rPr lang="en-GB" sz="3700" i="1" dirty="0" err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komponenter</a:t>
            </a:r>
            <a:r>
              <a:rPr lang="en-GB" sz="37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endParaRPr kumimoji="0" sz="3700" b="0" i="1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" name="Google Shape;3156;p440">
            <a:extLst>
              <a:ext uri="{FF2B5EF4-FFF2-40B4-BE49-F238E27FC236}">
                <a16:creationId xmlns:a16="http://schemas.microsoft.com/office/drawing/2014/main" id="{5DEF6EAF-34D2-4B47-893D-FED7785C1820}"/>
              </a:ext>
            </a:extLst>
          </p:cNvPr>
          <p:cNvSpPr/>
          <p:nvPr/>
        </p:nvSpPr>
        <p:spPr>
          <a:xfrm>
            <a:off x="437407" y="1978959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Uppdrag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Syftet med arbetsgruppen är att säkerställa ändamålsenlighet för E-hälsomyndighetens leveranser och dess regeringsuppdrag kopplat till NDI och de nationella och internationella krav (EHDS primäranvändning) som finns. 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3156;p440">
            <a:extLst>
              <a:ext uri="{FF2B5EF4-FFF2-40B4-BE49-F238E27FC236}">
                <a16:creationId xmlns:a16="http://schemas.microsoft.com/office/drawing/2014/main" id="{C2CCFB02-FA93-4565-AADE-02D6B0F3F4BF}"/>
              </a:ext>
            </a:extLst>
          </p:cNvPr>
          <p:cNvSpPr/>
          <p:nvPr/>
        </p:nvSpPr>
        <p:spPr>
          <a:xfrm>
            <a:off x="7840747" y="1994202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Genomförda aktiviteter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Beslut taget om inriktning för  arbetsgrupp NDI komponenter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Urval 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i</a:t>
            </a:r>
            <a:r>
              <a:rPr kumimoji="0" lang="sv-S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nneh</a:t>
            </a:r>
            <a:r>
              <a:rPr lang="sv-SE" sz="1100" dirty="0" err="1">
                <a:solidFill>
                  <a:srgbClr val="000000"/>
                </a:solidFill>
                <a:latin typeface="Arial"/>
              </a:rPr>
              <a:t>åll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 genomförda arbetsgruppsmöten</a:t>
            </a:r>
            <a:endParaRPr kumimoji="0" lang="sv-S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Beskrivningsmodell för spärrscenarios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Avstämning pågående arbete med </a:t>
            </a:r>
            <a:r>
              <a:rPr kumimoji="0" lang="sv-S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EHDS-api:er</a:t>
            </a:r>
            <a:endParaRPr kumimoji="0" lang="sv-S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Arkitektur </a:t>
            </a:r>
            <a:r>
              <a:rPr kumimoji="0" lang="sv-S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förprovisioneringav</a:t>
            </a: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spärrar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SLA-krav för </a:t>
            </a:r>
            <a:r>
              <a:rPr kumimoji="0" lang="sv-S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vårdgivarnashälsodata-API:er</a:t>
            </a:r>
            <a:endParaRPr kumimoji="0" lang="sv-S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Nationell företrädarfunktion 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3775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6" name="Google Shape;3156;p440"/>
          <p:cNvSpPr/>
          <p:nvPr/>
        </p:nvSpPr>
        <p:spPr>
          <a:xfrm>
            <a:off x="4155904" y="1999742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Planerade och pågående aktiviteter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Förbereda inför </a:t>
            </a:r>
            <a:r>
              <a:rPr kumimoji="0" lang="sv-S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Snomed</a:t>
            </a: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CT-release med sista datum 1 </a:t>
            </a:r>
            <a:r>
              <a:rPr kumimoji="0" lang="sv-S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sept</a:t>
            </a:r>
            <a:endParaRPr kumimoji="0" lang="sv-S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Arbete i smågrupper: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Mappning HSA - verksamhetsinriktning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Nya vårdtjänster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Kvarvarande </a:t>
            </a: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verksamhetsinriktningar</a:t>
            </a: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Kvalitetsarbete kring vårdtjänster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7" name="Google Shape;3157;p440"/>
          <p:cNvSpPr/>
          <p:nvPr/>
        </p:nvSpPr>
        <p:spPr>
          <a:xfrm>
            <a:off x="442925" y="1469425"/>
            <a:ext cx="11003700" cy="3963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 err="1">
                <a:solidFill>
                  <a:srgbClr val="FFFFFF"/>
                </a:solidFill>
                <a:latin typeface="Arial"/>
              </a:rPr>
              <a:t>Övergripande</a:t>
            </a:r>
            <a:r>
              <a:rPr lang="en-GB" sz="1700" b="1" dirty="0">
                <a:solidFill>
                  <a:srgbClr val="FFFFFF"/>
                </a:solidFill>
                <a:latin typeface="Arial"/>
              </a:rPr>
              <a:t> status</a:t>
            </a:r>
            <a:endParaRPr kumimoji="0" lang="en-GB" sz="1700" b="1" i="0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8" name="Google Shape;3158;p440"/>
          <p:cNvSpPr/>
          <p:nvPr/>
        </p:nvSpPr>
        <p:spPr>
          <a:xfrm>
            <a:off x="7842856" y="5388575"/>
            <a:ext cx="3543830" cy="1172158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r>
              <a:rPr lang="sv-SE" sz="9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Länk till material</a:t>
            </a:r>
          </a:p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Smågrupper VT 2026 - Arbetsgrupper för interoperabilitet - </a:t>
            </a:r>
            <a:r>
              <a:rPr lang="sv-SE" sz="900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Confluence</a:t>
            </a:r>
            <a:endParaRPr lang="sv-SE" sz="9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v-SE" sz="9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sz="9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Länk till minnesanteckningar</a:t>
            </a:r>
          </a:p>
          <a:p>
            <a:r>
              <a:rPr lang="sv-SE" sz="9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Kodverk</a:t>
            </a:r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för verksamhetsinriktning och vårdtjänster för hälso- och sjukvård - Arbetsgrupper för interoperabilitet - </a:t>
            </a:r>
            <a:r>
              <a:rPr lang="sv-SE" sz="9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Confluence</a:t>
            </a:r>
            <a:r>
              <a:rPr lang="en-GB" sz="9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sz="9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sz="13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9" name="Google Shape;3159;p440"/>
          <p:cNvSpPr/>
          <p:nvPr/>
        </p:nvSpPr>
        <p:spPr>
          <a:xfrm>
            <a:off x="7842856" y="5091764"/>
            <a:ext cx="3543830" cy="222468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Material för läsning/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granskning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1" name="Google Shape;3161;p440"/>
          <p:cNvSpPr/>
          <p:nvPr/>
        </p:nvSpPr>
        <p:spPr>
          <a:xfrm>
            <a:off x="452744" y="5090350"/>
            <a:ext cx="7260477" cy="222468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Frågor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risker att diskutera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ta beslut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om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3" name="Google Shape;3163;p440"/>
          <p:cNvSpPr/>
          <p:nvPr/>
        </p:nvSpPr>
        <p:spPr>
          <a:xfrm>
            <a:off x="452744" y="5409509"/>
            <a:ext cx="7260477" cy="1151224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endParaRPr sz="13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5" name="Google Shape;3165;p440"/>
          <p:cNvSpPr/>
          <p:nvPr/>
        </p:nvSpPr>
        <p:spPr>
          <a:xfrm>
            <a:off x="437407" y="744066"/>
            <a:ext cx="11003700" cy="6804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Statusrapport - Arbetsgruppen </a:t>
            </a:r>
            <a:r>
              <a:rPr kumimoji="0" lang="sv-SE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Kodverk</a:t>
            </a: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 för verksamhetsinriktning och vårdtjänster för hälso- och sjukvård</a:t>
            </a:r>
            <a:endParaRPr kumimoji="0" lang="sv-SE" sz="2400" b="0" i="1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" name="Google Shape;3156;p440">
            <a:extLst>
              <a:ext uri="{FF2B5EF4-FFF2-40B4-BE49-F238E27FC236}">
                <a16:creationId xmlns:a16="http://schemas.microsoft.com/office/drawing/2014/main" id="{5DEF6EAF-34D2-4B47-893D-FED7785C1820}"/>
              </a:ext>
            </a:extLst>
          </p:cNvPr>
          <p:cNvSpPr/>
          <p:nvPr/>
        </p:nvSpPr>
        <p:spPr>
          <a:xfrm>
            <a:off x="437407" y="1978959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Uppdrag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Förvaltning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och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vidare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utveckling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av k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odverken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för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verksamhetsinriktning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och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vårdtjänster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inom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hälso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och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sjukvård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3156;p440">
            <a:extLst>
              <a:ext uri="{FF2B5EF4-FFF2-40B4-BE49-F238E27FC236}">
                <a16:creationId xmlns:a16="http://schemas.microsoft.com/office/drawing/2014/main" id="{C2CCFB02-FA93-4565-AADE-02D6B0F3F4BF}"/>
              </a:ext>
            </a:extLst>
          </p:cNvPr>
          <p:cNvSpPr/>
          <p:nvPr/>
        </p:nvSpPr>
        <p:spPr>
          <a:xfrm>
            <a:off x="7840747" y="1994202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Genomförda aktiviteter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Öppet möte 16 april 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Fem genomförda arbetsgruppsmöten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Fysiskt heldagsmöte 22 april Stockholm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Uppstart av fyra mindre arbetsgrupper	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Förändringsförslag till Snomed </a:t>
            </a:r>
            <a:r>
              <a:rPr lang="sv-SE" sz="1100">
                <a:solidFill>
                  <a:srgbClr val="000000"/>
                </a:solidFill>
                <a:latin typeface="Arial"/>
              </a:rPr>
              <a:t>CT-förvaltningen angående 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kodverket för verksamhetsinriktning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Förändringsförslag till Snomed CT-förvaltningen angående kodverket för vårdtjänster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228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6" name="Google Shape;3156;p440"/>
          <p:cNvSpPr/>
          <p:nvPr/>
        </p:nvSpPr>
        <p:spPr>
          <a:xfrm>
            <a:off x="4155904" y="1999742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Planerade och pågående aktiviteter</a:t>
            </a: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43450" indent="-171450">
              <a:spcBef>
                <a:spcPts val="800"/>
              </a:spcBef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Analys av intygsfrågor med målsättning att ta fram en lista över möjliga standardfrågor</a:t>
            </a:r>
          </a:p>
          <a:p>
            <a:pPr marL="243450" indent="-171450">
              <a:spcBef>
                <a:spcPts val="800"/>
              </a:spcBef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Grundstruktur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intygsformulär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(per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intygskategori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)</a:t>
            </a: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243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tabLst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Påbörja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genomgång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av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remissvar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basuppgifter</a:t>
            </a: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endParaRPr kumimoji="0" lang="sv-S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7" name="Google Shape;3157;p440"/>
          <p:cNvSpPr/>
          <p:nvPr/>
        </p:nvSpPr>
        <p:spPr>
          <a:xfrm>
            <a:off x="442925" y="1469425"/>
            <a:ext cx="11003700" cy="3963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 err="1">
                <a:solidFill>
                  <a:srgbClr val="FFFFFF"/>
                </a:solidFill>
                <a:latin typeface="Arial"/>
              </a:rPr>
              <a:t>Övergripande</a:t>
            </a:r>
            <a:r>
              <a:rPr lang="en-GB" sz="1700" b="1" dirty="0">
                <a:solidFill>
                  <a:srgbClr val="FFFFFF"/>
                </a:solidFill>
                <a:latin typeface="Arial"/>
              </a:rPr>
              <a:t> status</a:t>
            </a:r>
            <a:endParaRPr kumimoji="0" lang="en-GB" sz="1700" b="1" i="0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8" name="Google Shape;3158;p440"/>
          <p:cNvSpPr/>
          <p:nvPr/>
        </p:nvSpPr>
        <p:spPr>
          <a:xfrm>
            <a:off x="7842856" y="5422619"/>
            <a:ext cx="3534205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r>
              <a:rPr lang="en-GB" sz="1100" dirty="0" err="1">
                <a:solidFill>
                  <a:srgbClr val="000000"/>
                </a:solidFill>
                <a:latin typeface="Arial"/>
              </a:rPr>
              <a:t>Samarbetsyta</a:t>
            </a:r>
            <a:r>
              <a:rPr lang="en-GB" sz="1100" dirty="0">
                <a:solidFill>
                  <a:srgbClr val="000000"/>
                </a:solidFill>
                <a:latin typeface="Arial"/>
              </a:rPr>
              <a:t>:</a:t>
            </a:r>
          </a:p>
          <a:p>
            <a:r>
              <a:rPr lang="sv-SE" sz="1050" dirty="0">
                <a:hlinkClick r:id="rId3"/>
              </a:rPr>
              <a:t>Standardisering av intygsinformation - Arbetsgrupper för </a:t>
            </a:r>
            <a:r>
              <a:rPr lang="sv-SE" sz="1050" dirty="0" err="1">
                <a:hlinkClick r:id="rId3"/>
              </a:rPr>
              <a:t>interoperabilitet</a:t>
            </a:r>
            <a:r>
              <a:rPr lang="sv-SE" sz="1050" dirty="0">
                <a:hlinkClick r:id="rId3"/>
              </a:rPr>
              <a:t> - </a:t>
            </a:r>
            <a:r>
              <a:rPr lang="sv-SE" sz="1050" dirty="0" err="1">
                <a:hlinkClick r:id="rId3"/>
              </a:rPr>
              <a:t>Confluence</a:t>
            </a:r>
            <a:r>
              <a:rPr lang="en-GB" sz="1050" i="1" dirty="0">
                <a:solidFill>
                  <a:srgbClr val="000000"/>
                </a:solidFill>
                <a:latin typeface="Arial"/>
              </a:rPr>
              <a:t>	</a:t>
            </a:r>
            <a:endParaRPr sz="1050" i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9" name="Google Shape;3159;p440"/>
          <p:cNvSpPr/>
          <p:nvPr/>
        </p:nvSpPr>
        <p:spPr>
          <a:xfrm>
            <a:off x="7851895" y="5054881"/>
            <a:ext cx="3536314" cy="240529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 dirty="0">
                <a:solidFill>
                  <a:srgbClr val="FFFFFF"/>
                </a:solidFill>
                <a:latin typeface="Georgia"/>
              </a:rPr>
              <a:t>Material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för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läsning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granskning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1" name="Google Shape;3161;p440"/>
          <p:cNvSpPr/>
          <p:nvPr/>
        </p:nvSpPr>
        <p:spPr>
          <a:xfrm>
            <a:off x="443119" y="5051850"/>
            <a:ext cx="7260477" cy="24356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 dirty="0" err="1">
                <a:solidFill>
                  <a:srgbClr val="FFFFFF"/>
                </a:solidFill>
                <a:latin typeface="Georgia"/>
              </a:rPr>
              <a:t>Frågor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att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ta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beslut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om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3" name="Google Shape;3163;p440"/>
          <p:cNvSpPr/>
          <p:nvPr/>
        </p:nvSpPr>
        <p:spPr>
          <a:xfrm>
            <a:off x="443118" y="5422619"/>
            <a:ext cx="7260478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Remiss - förslag till specifikation för basuppgifter i intyg</a:t>
            </a: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Beslut om åtgärder baserade på inkomna remissvar </a:t>
            </a:r>
          </a:p>
          <a:p>
            <a:endParaRPr sz="13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5" name="Google Shape;3165;p440"/>
          <p:cNvSpPr/>
          <p:nvPr/>
        </p:nvSpPr>
        <p:spPr>
          <a:xfrm>
            <a:off x="437407" y="744066"/>
            <a:ext cx="11003700" cy="6804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Status </a:t>
            </a:r>
            <a:r>
              <a:rPr lang="en-GB"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rapport – </a:t>
            </a:r>
            <a:r>
              <a:rPr lang="en-GB" sz="2400" dirty="0" err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Standardisering</a:t>
            </a:r>
            <a:r>
              <a:rPr lang="en-GB"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av</a:t>
            </a:r>
            <a:r>
              <a:rPr lang="en-GB"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intygsinformation</a:t>
            </a:r>
            <a:endParaRPr kumimoji="0" sz="2400" b="0" i="1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" name="Google Shape;3156;p440">
            <a:extLst>
              <a:ext uri="{FF2B5EF4-FFF2-40B4-BE49-F238E27FC236}">
                <a16:creationId xmlns:a16="http://schemas.microsoft.com/office/drawing/2014/main" id="{5DEF6EAF-34D2-4B47-893D-FED7785C1820}"/>
              </a:ext>
            </a:extLst>
          </p:cNvPr>
          <p:cNvSpPr/>
          <p:nvPr/>
        </p:nvSpPr>
        <p:spPr>
          <a:xfrm>
            <a:off x="437407" y="1978959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Uppdrag</a:t>
            </a:r>
            <a:endParaRPr lang="sv-SE" sz="1300" dirty="0">
              <a:solidFill>
                <a:srgbClr val="000000"/>
              </a:solidFill>
              <a:latin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Framtagande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av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informationsspecifikation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avsedd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för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nationellt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användning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inom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Sammanhållen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Intygshantering –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levereras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två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delar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: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basuppgifter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samt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klinisk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information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Grundstruktur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intygsformulär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(per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intygskategori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Standardfrågor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nationellt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frågebibliotek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–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kopplat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till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intygsformulär</a:t>
            </a: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3156;p440">
            <a:extLst>
              <a:ext uri="{FF2B5EF4-FFF2-40B4-BE49-F238E27FC236}">
                <a16:creationId xmlns:a16="http://schemas.microsoft.com/office/drawing/2014/main" id="{C2CCFB02-FA93-4565-AADE-02D6B0F3F4BF}"/>
              </a:ext>
            </a:extLst>
          </p:cNvPr>
          <p:cNvSpPr/>
          <p:nvPr/>
        </p:nvSpPr>
        <p:spPr>
          <a:xfrm>
            <a:off x="7840747" y="1994202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Genomförda aktiviteter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43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Utskick av remiss: Förslag på </a:t>
            </a:r>
            <a:r>
              <a:rPr lang="sv-SE" sz="1100" dirty="0" err="1">
                <a:solidFill>
                  <a:srgbClr val="000000"/>
                </a:solidFill>
                <a:latin typeface="Arial"/>
              </a:rPr>
              <a:t>informationspecifikation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 för basuppgifter</a:t>
            </a:r>
          </a:p>
          <a:p>
            <a:pPr marL="243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 Begreppsmodell - gemensamma begrepp</a:t>
            </a:r>
          </a:p>
          <a:p>
            <a:pPr marL="700650" lvl="1" indent="-171450">
              <a:spcBef>
                <a:spcPts val="800"/>
              </a:spcBef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Hälsotillstånd</a:t>
            </a:r>
          </a:p>
          <a:p>
            <a:pPr marL="700650" lvl="1" indent="-171450">
              <a:spcBef>
                <a:spcPts val="800"/>
              </a:spcBef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Funktionsnedsättning </a:t>
            </a:r>
          </a:p>
          <a:p>
            <a:pPr marL="700650" lvl="1" indent="-171450">
              <a:spcBef>
                <a:spcPts val="800"/>
              </a:spcBef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Aktivitet</a:t>
            </a:r>
          </a:p>
          <a:p>
            <a:pPr marL="700650" lvl="1" indent="-171450">
              <a:spcBef>
                <a:spcPts val="800"/>
              </a:spcBef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sv-SE" sz="1100" dirty="0" err="1">
                <a:solidFill>
                  <a:srgbClr val="000000"/>
                </a:solidFill>
                <a:latin typeface="Arial"/>
              </a:rPr>
              <a:t>Aktvitetsbegränsning</a:t>
            </a: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700650" lvl="1" indent="-171450">
              <a:spcBef>
                <a:spcPts val="800"/>
              </a:spcBef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Medicinsk behandling</a:t>
            </a:r>
          </a:p>
          <a:p>
            <a:pPr marL="700650" lvl="1" indent="-171450">
              <a:spcBef>
                <a:spcPts val="800"/>
              </a:spcBef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Prognos</a:t>
            </a:r>
          </a:p>
          <a:p>
            <a:pPr marL="700650" lvl="1" indent="-171450">
              <a:spcBef>
                <a:spcPts val="800"/>
              </a:spcBef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Bedömning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8410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6" name="Google Shape;3156;p440"/>
          <p:cNvSpPr/>
          <p:nvPr/>
        </p:nvSpPr>
        <p:spPr>
          <a:xfrm>
            <a:off x="4127029" y="1978959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Planerade och pågående aktiviteter</a:t>
            </a:r>
            <a:endParaRPr kumimoji="0" lang="sv-S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kumimoji="0" lang="sv-S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7" name="Google Shape;3157;p440"/>
          <p:cNvSpPr/>
          <p:nvPr/>
        </p:nvSpPr>
        <p:spPr>
          <a:xfrm>
            <a:off x="442925" y="1469425"/>
            <a:ext cx="11003700" cy="3963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 err="1">
                <a:solidFill>
                  <a:srgbClr val="FFFFFF"/>
                </a:solidFill>
                <a:latin typeface="Arial"/>
              </a:rPr>
              <a:t>Övergripande</a:t>
            </a:r>
            <a:r>
              <a:rPr lang="en-GB" sz="1700" b="1" dirty="0">
                <a:solidFill>
                  <a:srgbClr val="FFFFFF"/>
                </a:solidFill>
                <a:latin typeface="Arial"/>
              </a:rPr>
              <a:t> status</a:t>
            </a:r>
            <a:endParaRPr kumimoji="0" lang="en-GB" sz="1700" b="1" i="0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8" name="Google Shape;3158;p440"/>
          <p:cNvSpPr/>
          <p:nvPr/>
        </p:nvSpPr>
        <p:spPr>
          <a:xfrm>
            <a:off x="7834637" y="5295410"/>
            <a:ext cx="3547692" cy="128827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endParaRPr sz="12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9" name="Google Shape;3159;p440"/>
          <p:cNvSpPr/>
          <p:nvPr/>
        </p:nvSpPr>
        <p:spPr>
          <a:xfrm>
            <a:off x="7834637" y="5043537"/>
            <a:ext cx="3547692" cy="25187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Material för läsning/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granskning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1" name="Google Shape;3161;p440"/>
          <p:cNvSpPr/>
          <p:nvPr/>
        </p:nvSpPr>
        <p:spPr>
          <a:xfrm>
            <a:off x="443118" y="5043537"/>
            <a:ext cx="7231603" cy="25187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Frågor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risker att diskutera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ta beslut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om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3" name="Google Shape;3163;p440"/>
          <p:cNvSpPr/>
          <p:nvPr/>
        </p:nvSpPr>
        <p:spPr>
          <a:xfrm>
            <a:off x="443118" y="5345288"/>
            <a:ext cx="7231603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endParaRPr sz="11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5" name="Google Shape;3165;p440"/>
          <p:cNvSpPr/>
          <p:nvPr/>
        </p:nvSpPr>
        <p:spPr>
          <a:xfrm>
            <a:off x="437407" y="744066"/>
            <a:ext cx="11003700" cy="6804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Status </a:t>
            </a:r>
            <a:r>
              <a:rPr lang="en-GB" sz="37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rapport – IDMP</a:t>
            </a:r>
            <a:endParaRPr kumimoji="0" sz="3700" b="0" i="1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" name="Google Shape;3156;p440">
            <a:extLst>
              <a:ext uri="{FF2B5EF4-FFF2-40B4-BE49-F238E27FC236}">
                <a16:creationId xmlns:a16="http://schemas.microsoft.com/office/drawing/2014/main" id="{5DEF6EAF-34D2-4B47-893D-FED7785C1820}"/>
              </a:ext>
            </a:extLst>
          </p:cNvPr>
          <p:cNvSpPr/>
          <p:nvPr/>
        </p:nvSpPr>
        <p:spPr>
          <a:xfrm>
            <a:off x="437407" y="1978959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Uppdrag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3156;p440">
            <a:extLst>
              <a:ext uri="{FF2B5EF4-FFF2-40B4-BE49-F238E27FC236}">
                <a16:creationId xmlns:a16="http://schemas.microsoft.com/office/drawing/2014/main" id="{C2CCFB02-FA93-4565-AADE-02D6B0F3F4BF}"/>
              </a:ext>
            </a:extLst>
          </p:cNvPr>
          <p:cNvSpPr/>
          <p:nvPr/>
        </p:nvSpPr>
        <p:spPr>
          <a:xfrm>
            <a:off x="7840747" y="1994202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Genomförda aktiviteter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17200" lvl="1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29CBFDC4-D9EF-4366-904B-A8DEE47367BE}"/>
              </a:ext>
            </a:extLst>
          </p:cNvPr>
          <p:cNvSpPr/>
          <p:nvPr/>
        </p:nvSpPr>
        <p:spPr>
          <a:xfrm rot="1021100">
            <a:off x="1183908" y="2622364"/>
            <a:ext cx="8547234" cy="24159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4400" dirty="0"/>
              <a:t>Startar efter sommaren</a:t>
            </a:r>
          </a:p>
        </p:txBody>
      </p:sp>
    </p:spTree>
    <p:extLst>
      <p:ext uri="{BB962C8B-B14F-4D97-AF65-F5344CB8AC3E}">
        <p14:creationId xmlns:p14="http://schemas.microsoft.com/office/powerpoint/2010/main" val="1362487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6" name="Google Shape;3156;p440"/>
          <p:cNvSpPr/>
          <p:nvPr/>
        </p:nvSpPr>
        <p:spPr>
          <a:xfrm>
            <a:off x="4098154" y="2000668"/>
            <a:ext cx="363374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Planerade och pågående aktiviteter</a:t>
            </a:r>
            <a:endParaRPr lang="sv-SE" sz="90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lnSpc>
                <a:spcPct val="110000"/>
              </a:lnSpc>
            </a:pPr>
            <a:r>
              <a:rPr lang="sv-SE" sz="1100" dirty="0"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Pågående:</a:t>
            </a:r>
          </a:p>
          <a:p>
            <a:pPr marL="171450" lvl="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sv-SE" sz="1100" dirty="0">
                <a:effectLst/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Definition av begrepp och synonymer i uppdraget och hur de förhåller sig till varandra.</a:t>
            </a:r>
          </a:p>
          <a:p>
            <a:pPr marL="171450" lvl="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sv-SE" sz="1100" dirty="0"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Söker</a:t>
            </a:r>
            <a:r>
              <a:rPr lang="sv-SE" sz="1100" dirty="0">
                <a:effectLst/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 befintliga specifikationer för ovanstående</a:t>
            </a:r>
            <a:r>
              <a:rPr lang="sv-SE" sz="1100" dirty="0"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.</a:t>
            </a:r>
          </a:p>
          <a:p>
            <a:pPr marL="171450" lvl="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sv-SE" sz="1100" dirty="0">
                <a:effectLst/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Analysera var lågt hängande frukter finns.</a:t>
            </a:r>
            <a:endParaRPr lang="sv-SE" sz="1100" dirty="0">
              <a:latin typeface="Arial" panose="020B0604020202020204" pitchFamily="34" charset="0"/>
              <a:ea typeface="MS Mincho" panose="020B040000000000000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sv-SE" sz="1100" dirty="0"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Plan: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sv-SE" sz="1100" dirty="0">
                <a:effectLst/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Vilka brister och variationer finns i dagens dokumentation och informationshantering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sv-SE" sz="1100" dirty="0"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Åtgärdsförslag </a:t>
            </a:r>
            <a:r>
              <a:rPr lang="sv-SE" sz="1100" dirty="0">
                <a:effectLst/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som krävs för specifikations-harmonisering, göra dem nationella och gemensamma.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sv-SE" sz="1100" dirty="0"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F</a:t>
            </a:r>
            <a:r>
              <a:rPr lang="sv-SE" sz="1100" dirty="0">
                <a:effectLst/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öreslå </a:t>
            </a:r>
            <a:r>
              <a:rPr lang="sv-SE" sz="1100" dirty="0"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effektiviserade, standardiserade  i</a:t>
            </a:r>
            <a:r>
              <a:rPr lang="sv-SE" sz="1100" dirty="0">
                <a:effectLst/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nformationsflöden för </a:t>
            </a:r>
            <a:r>
              <a:rPr lang="sv-SE" sz="1100" dirty="0" err="1">
                <a:effectLst/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vf-vt</a:t>
            </a:r>
            <a:r>
              <a:rPr lang="sv-SE" sz="1100" dirty="0">
                <a:effectLst/>
                <a:latin typeface="Arial" panose="020B0604020202020204" pitchFamily="34" charset="0"/>
                <a:ea typeface="MS Mincho" panose="020B0400000000000000"/>
                <a:cs typeface="Arial" panose="020B0604020202020204" pitchFamily="34" charset="0"/>
              </a:rPr>
              <a:t>, mellan vårdgivare, patienter för nationell infrastruktur..</a:t>
            </a:r>
          </a:p>
        </p:txBody>
      </p:sp>
      <p:sp>
        <p:nvSpPr>
          <p:cNvPr id="3157" name="Google Shape;3157;p440"/>
          <p:cNvSpPr/>
          <p:nvPr/>
        </p:nvSpPr>
        <p:spPr>
          <a:xfrm>
            <a:off x="442925" y="1469425"/>
            <a:ext cx="11003700" cy="3963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 err="1">
                <a:solidFill>
                  <a:srgbClr val="FFFFFF"/>
                </a:solidFill>
                <a:latin typeface="Arial"/>
              </a:rPr>
              <a:t>Övergripande</a:t>
            </a:r>
            <a:r>
              <a:rPr lang="en-GB" sz="1700" b="1" dirty="0">
                <a:solidFill>
                  <a:srgbClr val="FFFFFF"/>
                </a:solidFill>
                <a:latin typeface="Arial"/>
              </a:rPr>
              <a:t> status</a:t>
            </a:r>
            <a:endParaRPr kumimoji="0" lang="en-GB" sz="1700" b="1" i="0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8" name="Google Shape;3158;p440"/>
          <p:cNvSpPr/>
          <p:nvPr/>
        </p:nvSpPr>
        <p:spPr>
          <a:xfrm>
            <a:off x="7851590" y="5295410"/>
            <a:ext cx="3553455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Samarbetsyta:</a:t>
            </a:r>
            <a:br>
              <a:rPr lang="sv-SE" sz="1100" dirty="0">
                <a:solidFill>
                  <a:srgbClr val="000000"/>
                </a:solidFill>
                <a:latin typeface="Arial"/>
              </a:rPr>
            </a:br>
            <a:r>
              <a:rPr lang="sv-SE" sz="1100" dirty="0">
                <a:solidFill>
                  <a:srgbClr val="000000"/>
                </a:solidFill>
                <a:latin typeface="Arial"/>
                <a:hlinkClick r:id="rId3"/>
              </a:rPr>
              <a:t>Vårdförmedling - väntetider samt problem, diagnos och åtgärd</a:t>
            </a: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Deluppdrag: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/>
              </a:rPr>
              <a:t>Vårdförmedling-väntetider</a:t>
            </a:r>
            <a:r>
              <a:rPr lang="en-GB" sz="1300" dirty="0">
                <a:solidFill>
                  <a:srgbClr val="000000"/>
                </a:solidFill>
                <a:latin typeface="Arial"/>
              </a:rPr>
              <a:t>	</a:t>
            </a:r>
            <a:endParaRPr sz="1300" dirty="0">
              <a:solidFill>
                <a:srgbClr val="000000"/>
              </a:solidFill>
              <a:latin typeface="Arial"/>
            </a:endParaRPr>
          </a:p>
          <a:p>
            <a:endParaRPr sz="13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9" name="Google Shape;3159;p440"/>
          <p:cNvSpPr/>
          <p:nvPr/>
        </p:nvSpPr>
        <p:spPr>
          <a:xfrm>
            <a:off x="7852481" y="5073559"/>
            <a:ext cx="3553455" cy="24067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 dirty="0">
                <a:solidFill>
                  <a:srgbClr val="FFFFFF"/>
                </a:solidFill>
                <a:latin typeface="Georgia"/>
              </a:rPr>
              <a:t>Material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för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läsning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granskning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1" name="Google Shape;3161;p440"/>
          <p:cNvSpPr/>
          <p:nvPr/>
        </p:nvSpPr>
        <p:spPr>
          <a:xfrm>
            <a:off x="443119" y="5051849"/>
            <a:ext cx="7288777" cy="24067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Frågor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risker att diskutera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ta beslut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om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3" name="Google Shape;3163;p440"/>
          <p:cNvSpPr/>
          <p:nvPr/>
        </p:nvSpPr>
        <p:spPr>
          <a:xfrm>
            <a:off x="437407" y="5314232"/>
            <a:ext cx="7294489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Tidsaspekt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–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tydliga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avgränsningar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kommer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behöva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göras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pga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kort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tidsram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.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Arbetsgrupp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start Q2.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Ledig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kapacitet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komplext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–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föreslås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inte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ingå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leverans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. NVF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har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valt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inte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ta det,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resurser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bedömer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tiden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är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kort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for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den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här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arbetsgruppen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ska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kunna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hantera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frågan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Finns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inget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som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heter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administrativ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remiss.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Avses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administrativ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remissinformation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Förankring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av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framtaget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material – EHM,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SoS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räcker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?</a:t>
            </a:r>
            <a:endParaRPr sz="11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5" name="Google Shape;3165;p440"/>
          <p:cNvSpPr/>
          <p:nvPr/>
        </p:nvSpPr>
        <p:spPr>
          <a:xfrm>
            <a:off x="437407" y="744066"/>
            <a:ext cx="11003700" cy="6804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 err="1">
                <a:solidFill>
                  <a:srgbClr val="FFFFFF"/>
                </a:solidFill>
                <a:latin typeface="Georgia"/>
                <a:sym typeface="Georgia"/>
              </a:rPr>
              <a:t>Statusrapport</a:t>
            </a:r>
            <a:r>
              <a:rPr lang="en-GB" sz="2400" dirty="0">
                <a:solidFill>
                  <a:srgbClr val="FFFFFF"/>
                </a:solidFill>
                <a:latin typeface="Georgia"/>
                <a:sym typeface="Georgia"/>
              </a:rPr>
              <a:t> – </a:t>
            </a:r>
            <a:r>
              <a:rPr lang="en-GB" sz="2400" dirty="0" err="1">
                <a:solidFill>
                  <a:srgbClr val="FFFFFF"/>
                </a:solidFill>
                <a:latin typeface="Georgia"/>
                <a:sym typeface="Georgia"/>
              </a:rPr>
              <a:t>Vårdförmedling</a:t>
            </a:r>
            <a:r>
              <a:rPr lang="en-GB" sz="2400" dirty="0">
                <a:solidFill>
                  <a:srgbClr val="FFFFFF"/>
                </a:solidFill>
                <a:latin typeface="Georgia"/>
                <a:sym typeface="Georgia"/>
              </a:rPr>
              <a:t> - </a:t>
            </a:r>
            <a:r>
              <a:rPr lang="en-GB" sz="2400" dirty="0" err="1">
                <a:solidFill>
                  <a:srgbClr val="FFFFFF"/>
                </a:solidFill>
                <a:latin typeface="Georgia"/>
                <a:sym typeface="Georgia"/>
              </a:rPr>
              <a:t>väntetider</a:t>
            </a:r>
            <a:r>
              <a:rPr lang="en-GB" sz="2400" dirty="0">
                <a:solidFill>
                  <a:srgbClr val="FFFFFF"/>
                </a:solidFill>
                <a:latin typeface="Georgia"/>
                <a:sym typeface="Georgia"/>
              </a:rPr>
              <a:t> </a:t>
            </a:r>
          </a:p>
        </p:txBody>
      </p:sp>
      <p:sp>
        <p:nvSpPr>
          <p:cNvPr id="10" name="Google Shape;3156;p440">
            <a:extLst>
              <a:ext uri="{FF2B5EF4-FFF2-40B4-BE49-F238E27FC236}">
                <a16:creationId xmlns:a16="http://schemas.microsoft.com/office/drawing/2014/main" id="{5DEF6EAF-34D2-4B47-893D-FED7785C1820}"/>
              </a:ext>
            </a:extLst>
          </p:cNvPr>
          <p:cNvSpPr/>
          <p:nvPr/>
        </p:nvSpPr>
        <p:spPr>
          <a:xfrm>
            <a:off x="437407" y="1978959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Uppdrag</a:t>
            </a: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  <a:hlinkClick r:id="rId5"/>
              </a:rPr>
              <a:t>Uppdragsbeskrivning Vårdförmedling - väntetider samt problem, diagnos och åtgärd</a:t>
            </a: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Arbetet startade 13/4 innan dess fanns inte resurser. Fortfarande i orienterande fas.</a:t>
            </a:r>
          </a:p>
          <a:p>
            <a:pPr marL="72000">
              <a:spcBef>
                <a:spcPts val="800"/>
              </a:spcBef>
              <a:buClr>
                <a:srgbClr val="000000"/>
              </a:buClr>
              <a:buSzPts val="1100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Delarbetsgrupp har arbetsmöten varannan vecka, arbete sker också däremellan.</a:t>
            </a: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endParaRPr lang="sv-SE" sz="11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Google Shape;3156;p440">
            <a:extLst>
              <a:ext uri="{FF2B5EF4-FFF2-40B4-BE49-F238E27FC236}">
                <a16:creationId xmlns:a16="http://schemas.microsoft.com/office/drawing/2014/main" id="{C2CCFB02-FA93-4565-AADE-02D6B0F3F4BF}"/>
              </a:ext>
            </a:extLst>
          </p:cNvPr>
          <p:cNvSpPr/>
          <p:nvPr/>
        </p:nvSpPr>
        <p:spPr>
          <a:xfrm>
            <a:off x="7850372" y="1994202"/>
            <a:ext cx="3565190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Genomförda aktiviteter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spcBef>
                <a:spcPts val="800"/>
              </a:spcBef>
              <a:spcAft>
                <a:spcPts val="800"/>
              </a:spcAft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Förankring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av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behovsbild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med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vårdförmedlingsuppdragen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på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SoS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och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EHM (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avstämningar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sker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även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kontrinuerligt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).</a:t>
            </a:r>
            <a:endParaRPr kumimoji="0" sz="11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6160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6" name="Google Shape;3156;p440"/>
          <p:cNvSpPr/>
          <p:nvPr/>
        </p:nvSpPr>
        <p:spPr>
          <a:xfrm>
            <a:off x="4107779" y="1999742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Planerade och pågående aktiviteter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43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Nationellt </a:t>
            </a:r>
            <a:r>
              <a:rPr lang="sv-SE" sz="1100" dirty="0" err="1">
                <a:solidFill>
                  <a:srgbClr val="000000"/>
                </a:solidFill>
                <a:latin typeface="Arial"/>
              </a:rPr>
              <a:t>scope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: Påbörjat arbete med att beskriva en nationell ambitionsnivå.</a:t>
            </a:r>
          </a:p>
          <a:p>
            <a:pPr marL="243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Analys av inhämtad information och slutsatser i gapanalys</a:t>
            </a:r>
          </a:p>
          <a:p>
            <a:pPr marL="243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Ytterligare utredning/informationsinhämtning</a:t>
            </a:r>
          </a:p>
          <a:p>
            <a:pPr marL="243450" indent="-171450">
              <a:spcBef>
                <a:spcPts val="800"/>
              </a:spcBef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Begrepps- och informationsanalys: Påbörjat internt arbete med begreppsanalys.</a:t>
            </a:r>
            <a:endParaRPr kumimoji="0" lang="sv-S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43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tabLst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Framtagande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av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specifikationer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: Q3-Q4.</a:t>
            </a:r>
          </a:p>
          <a:p>
            <a:pPr marL="243450" indent="-171450">
              <a:spcBef>
                <a:spcPts val="800"/>
              </a:spcBef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Etablerad samordning mellan arbetsgrupper som arbetar med informationsmängder från europeiska patientöversikten.</a:t>
            </a:r>
          </a:p>
          <a:p>
            <a:pPr marL="72000">
              <a:spcBef>
                <a:spcPts val="800"/>
              </a:spcBef>
              <a:buClr>
                <a:srgbClr val="000000"/>
              </a:buClr>
              <a:buSzPts val="1100"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7" name="Google Shape;3157;p440"/>
          <p:cNvSpPr/>
          <p:nvPr/>
        </p:nvSpPr>
        <p:spPr>
          <a:xfrm>
            <a:off x="442925" y="1469425"/>
            <a:ext cx="11003700" cy="3963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 err="1">
                <a:solidFill>
                  <a:srgbClr val="FFFFFF"/>
                </a:solidFill>
                <a:latin typeface="Arial"/>
              </a:rPr>
              <a:t>Övergripande</a:t>
            </a:r>
            <a:r>
              <a:rPr lang="en-GB" sz="1700" b="1" dirty="0">
                <a:solidFill>
                  <a:srgbClr val="FFFFFF"/>
                </a:solidFill>
                <a:latin typeface="Arial"/>
              </a:rPr>
              <a:t> status</a:t>
            </a:r>
            <a:endParaRPr kumimoji="0" lang="en-GB" sz="1700" b="1" i="0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8" name="Google Shape;3158;p440"/>
          <p:cNvSpPr/>
          <p:nvPr/>
        </p:nvSpPr>
        <p:spPr>
          <a:xfrm>
            <a:off x="7841965" y="5295410"/>
            <a:ext cx="3540364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Samarbetsyta:</a:t>
            </a:r>
            <a:br>
              <a:rPr lang="sv-SE" sz="1100" dirty="0">
                <a:solidFill>
                  <a:srgbClr val="000000"/>
                </a:solidFill>
                <a:latin typeface="Arial"/>
              </a:rPr>
            </a:br>
            <a:r>
              <a:rPr lang="sv-SE" sz="1100" dirty="0">
                <a:solidFill>
                  <a:srgbClr val="000000"/>
                </a:solidFill>
                <a:latin typeface="Arial"/>
                <a:hlinkClick r:id="rId3"/>
              </a:rPr>
              <a:t>Vårdförmedling - väntetider samt problem, diagnos och åtgärd</a:t>
            </a: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72000">
              <a:spcBef>
                <a:spcPts val="800"/>
              </a:spcBef>
              <a:buClr>
                <a:srgbClr val="000000"/>
              </a:buClr>
              <a:buSzPts val="1100"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Deluppdrag: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/>
              </a:rPr>
              <a:t>Problem, diagnos och åtgärd</a:t>
            </a:r>
            <a:endParaRPr kumimoji="0" lang="sv-SE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sz="13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9" name="Google Shape;3159;p440"/>
          <p:cNvSpPr/>
          <p:nvPr/>
        </p:nvSpPr>
        <p:spPr>
          <a:xfrm>
            <a:off x="7834637" y="5008903"/>
            <a:ext cx="3547692" cy="30533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 dirty="0">
                <a:solidFill>
                  <a:srgbClr val="FFFFFF"/>
                </a:solidFill>
                <a:latin typeface="Georgia"/>
              </a:rPr>
              <a:t>Material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för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läsning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granskning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1" name="Google Shape;3161;p440"/>
          <p:cNvSpPr/>
          <p:nvPr/>
        </p:nvSpPr>
        <p:spPr>
          <a:xfrm>
            <a:off x="423869" y="5010920"/>
            <a:ext cx="7231602" cy="30533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Frågor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risker att diskutera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ta beslut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om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3" name="Google Shape;3163;p440"/>
          <p:cNvSpPr/>
          <p:nvPr/>
        </p:nvSpPr>
        <p:spPr>
          <a:xfrm>
            <a:off x="442801" y="5314233"/>
            <a:ext cx="7203046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Behov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 f</a:t>
            </a:r>
            <a:r>
              <a:rPr lang="sv-SE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 deltagare med klinisk kompetens  - om inte annat så möjlighet till tillfälliga insatser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Förankring</a:t>
            </a:r>
            <a:r>
              <a:rPr lang="sv-SE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av framtaget material (</a:t>
            </a:r>
            <a:r>
              <a:rPr lang="sv-SE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</a:t>
            </a:r>
            <a:r>
              <a:rPr lang="sv-SE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specifikationer)</a:t>
            </a:r>
            <a:endParaRPr sz="13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5" name="Google Shape;3165;p440"/>
          <p:cNvSpPr/>
          <p:nvPr/>
        </p:nvSpPr>
        <p:spPr>
          <a:xfrm>
            <a:off x="437407" y="744066"/>
            <a:ext cx="11003700" cy="6804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2400" dirty="0" err="1">
                <a:solidFill>
                  <a:srgbClr val="FFFFFF"/>
                </a:solidFill>
                <a:latin typeface="Georgia"/>
                <a:sym typeface="Georgia"/>
              </a:rPr>
              <a:t>Statusrapport</a:t>
            </a:r>
            <a:r>
              <a:rPr lang="sv-SE" sz="2400" dirty="0">
                <a:solidFill>
                  <a:srgbClr val="FFFFFF"/>
                </a:solidFill>
                <a:latin typeface="Georgia"/>
                <a:sym typeface="Georgia"/>
              </a:rPr>
              <a:t> – Problem, </a:t>
            </a:r>
            <a:r>
              <a:rPr lang="sv-SE" sz="2400" dirty="0" err="1">
                <a:solidFill>
                  <a:srgbClr val="FFFFFF"/>
                </a:solidFill>
                <a:latin typeface="Georgia"/>
                <a:sym typeface="Georgia"/>
              </a:rPr>
              <a:t>diagnos</a:t>
            </a:r>
            <a:r>
              <a:rPr lang="sv-SE" sz="2400" dirty="0">
                <a:solidFill>
                  <a:srgbClr val="FFFFFF"/>
                </a:solidFill>
                <a:latin typeface="Georgia"/>
                <a:sym typeface="Georgia"/>
              </a:rPr>
              <a:t> </a:t>
            </a:r>
            <a:r>
              <a:rPr lang="sv-SE" sz="2400" dirty="0" err="1">
                <a:solidFill>
                  <a:srgbClr val="FFFFFF"/>
                </a:solidFill>
                <a:latin typeface="Georgia"/>
                <a:sym typeface="Georgia"/>
              </a:rPr>
              <a:t>och</a:t>
            </a:r>
            <a:r>
              <a:rPr lang="sv-SE" sz="2400" dirty="0">
                <a:solidFill>
                  <a:srgbClr val="FFFFFF"/>
                </a:solidFill>
                <a:latin typeface="Georgia"/>
                <a:sym typeface="Georgia"/>
              </a:rPr>
              <a:t> </a:t>
            </a:r>
            <a:r>
              <a:rPr lang="sv-SE" sz="2400" dirty="0" err="1">
                <a:solidFill>
                  <a:srgbClr val="FFFFFF"/>
                </a:solidFill>
                <a:latin typeface="Georgia"/>
                <a:sym typeface="Georgia"/>
              </a:rPr>
              <a:t>åtgärd</a:t>
            </a:r>
            <a:r>
              <a:rPr lang="sv-SE" sz="2400" dirty="0">
                <a:solidFill>
                  <a:srgbClr val="FFFFFF"/>
                </a:solidFill>
                <a:latin typeface="Georgia"/>
                <a:sym typeface="Georgia"/>
              </a:rPr>
              <a:t> </a:t>
            </a:r>
          </a:p>
        </p:txBody>
      </p:sp>
      <p:sp>
        <p:nvSpPr>
          <p:cNvPr id="10" name="Google Shape;3156;p440">
            <a:extLst>
              <a:ext uri="{FF2B5EF4-FFF2-40B4-BE49-F238E27FC236}">
                <a16:creationId xmlns:a16="http://schemas.microsoft.com/office/drawing/2014/main" id="{5DEF6EAF-34D2-4B47-893D-FED7785C1820}"/>
              </a:ext>
            </a:extLst>
          </p:cNvPr>
          <p:cNvSpPr/>
          <p:nvPr/>
        </p:nvSpPr>
        <p:spPr>
          <a:xfrm>
            <a:off x="427782" y="1977576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Uppdrag</a:t>
            </a: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  <a:hlinkClick r:id="rId5"/>
              </a:rPr>
              <a:t>Uppdragsbeskrivning Vårdförmedling - väntetider samt problem, diagnos och åtgärd</a:t>
            </a: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Första gruppmöte 13/4, innan dess fanns inte resurser.</a:t>
            </a:r>
          </a:p>
          <a:p>
            <a:pPr marL="72000">
              <a:spcBef>
                <a:spcPts val="800"/>
              </a:spcBef>
              <a:buClr>
                <a:srgbClr val="000000"/>
              </a:buClr>
              <a:buSzPts val="1100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Delarbetsgrupp har arbetsmöten varannan vecka, arbete sker också däremellan.</a:t>
            </a: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3156;p440">
            <a:extLst>
              <a:ext uri="{FF2B5EF4-FFF2-40B4-BE49-F238E27FC236}">
                <a16:creationId xmlns:a16="http://schemas.microsoft.com/office/drawing/2014/main" id="{C2CCFB02-FA93-4565-AADE-02D6B0F3F4BF}"/>
              </a:ext>
            </a:extLst>
          </p:cNvPr>
          <p:cNvSpPr/>
          <p:nvPr/>
        </p:nvSpPr>
        <p:spPr>
          <a:xfrm>
            <a:off x="7840747" y="1994202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Genomförda aktiviteter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43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Genomgång av frågor och svar från GAP-analys</a:t>
            </a:r>
          </a:p>
          <a:p>
            <a:pPr marL="243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Deltagit i samordning mellan arbetsgrupper. Det finns en plan för leveranser, </a:t>
            </a:r>
            <a:r>
              <a:rPr lang="sv-SE" sz="1100" dirty="0" err="1">
                <a:solidFill>
                  <a:srgbClr val="000000"/>
                </a:solidFill>
                <a:latin typeface="Arial"/>
              </a:rPr>
              <a:t>bl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 a arbete med gemensam </a:t>
            </a:r>
            <a:r>
              <a:rPr lang="sv-SE" sz="1100" dirty="0" err="1">
                <a:solidFill>
                  <a:srgbClr val="000000"/>
                </a:solidFill>
                <a:latin typeface="Arial"/>
              </a:rPr>
              <a:t>infospec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 för europeiska patientöversikten.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4995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6" name="Google Shape;3156;p440"/>
          <p:cNvSpPr/>
          <p:nvPr/>
        </p:nvSpPr>
        <p:spPr>
          <a:xfrm>
            <a:off x="4155903" y="1999742"/>
            <a:ext cx="3639135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Planerade och pågående aktiviteter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Arbetsgruppen har börjat med frågan om målbild. 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Ambitionen är att kunna skicka ut ett förslag förförankring och synpunkter innan sommaren (med möjlighet att svara efter sommaren).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 har även </a:t>
            </a:r>
            <a:r>
              <a:rPr lang="sv-SE" sz="1100" dirty="0">
                <a:solidFill>
                  <a:srgbClr val="000000"/>
                </a:solidFill>
                <a:latin typeface="Arial"/>
              </a:rPr>
              <a:t>initierat diskussionen kring vilka medicintekniska produkter som är aktuella att inkludera i patientöversikten.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7" name="Google Shape;3157;p440"/>
          <p:cNvSpPr/>
          <p:nvPr/>
        </p:nvSpPr>
        <p:spPr>
          <a:xfrm>
            <a:off x="442925" y="1469425"/>
            <a:ext cx="11003700" cy="3963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 err="1">
                <a:solidFill>
                  <a:srgbClr val="FFFFFF"/>
                </a:solidFill>
                <a:latin typeface="Arial"/>
              </a:rPr>
              <a:t>Övergripande</a:t>
            </a:r>
            <a:r>
              <a:rPr lang="en-GB" sz="1700" b="1" dirty="0">
                <a:solidFill>
                  <a:srgbClr val="FFFFFF"/>
                </a:solidFill>
                <a:latin typeface="Arial"/>
              </a:rPr>
              <a:t> status</a:t>
            </a:r>
            <a:endParaRPr kumimoji="0" lang="en-GB" sz="1700" b="1" i="0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8" name="Google Shape;3158;p440"/>
          <p:cNvSpPr/>
          <p:nvPr/>
        </p:nvSpPr>
        <p:spPr>
          <a:xfrm>
            <a:off x="7890981" y="5314233"/>
            <a:ext cx="3491347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r>
              <a:rPr lang="sv-SE" sz="1200" dirty="0">
                <a:hlinkClick r:id="rId3"/>
              </a:rPr>
              <a:t>Medicintekniska produkter enligt EHDS - Arbetsgrupper för </a:t>
            </a:r>
            <a:r>
              <a:rPr lang="sv-SE" sz="1200" dirty="0" err="1">
                <a:hlinkClick r:id="rId3"/>
              </a:rPr>
              <a:t>interoperabilitet</a:t>
            </a:r>
            <a:r>
              <a:rPr lang="sv-SE" sz="1200" dirty="0">
                <a:hlinkClick r:id="rId3"/>
              </a:rPr>
              <a:t> - </a:t>
            </a:r>
            <a:r>
              <a:rPr lang="sv-SE" sz="1200" dirty="0" err="1">
                <a:hlinkClick r:id="rId3"/>
              </a:rPr>
              <a:t>Confluence</a:t>
            </a:r>
            <a:r>
              <a:rPr lang="sv-SE" sz="1200" i="1" dirty="0">
                <a:solidFill>
                  <a:srgbClr val="000000"/>
                </a:solidFill>
                <a:latin typeface="Arial"/>
              </a:rPr>
              <a:t>	</a:t>
            </a:r>
          </a:p>
          <a:p>
            <a:endParaRPr sz="13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9" name="Google Shape;3159;p440"/>
          <p:cNvSpPr/>
          <p:nvPr/>
        </p:nvSpPr>
        <p:spPr>
          <a:xfrm>
            <a:off x="7890981" y="5043537"/>
            <a:ext cx="3491347" cy="270695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Material för läsning/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granskning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1" name="Google Shape;3161;p440"/>
          <p:cNvSpPr/>
          <p:nvPr/>
        </p:nvSpPr>
        <p:spPr>
          <a:xfrm>
            <a:off x="443119" y="5051850"/>
            <a:ext cx="7351926" cy="2259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Frågor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risker att diskutera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ta beslut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om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3" name="Google Shape;3163;p440"/>
          <p:cNvSpPr/>
          <p:nvPr/>
        </p:nvSpPr>
        <p:spPr>
          <a:xfrm>
            <a:off x="442800" y="5314233"/>
            <a:ext cx="7352239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Hur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anser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rådet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arbetsgruppen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ska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förankra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sitt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arbete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både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mot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hälso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-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och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sjukvårdsverksamheten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och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leverantörer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För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kunna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dela information om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medicintekniska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produkter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patientöversikten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krävs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möjlighet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först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dokumentera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informationen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patientens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journal. Detta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kräver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utveckling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vårdinformationssystemen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vilket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arbetsgruppen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lyfter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som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utmaning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. Hur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kan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rådet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stötta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denna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fråga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165" name="Google Shape;3165;p440"/>
          <p:cNvSpPr/>
          <p:nvPr/>
        </p:nvSpPr>
        <p:spPr>
          <a:xfrm>
            <a:off x="437407" y="744066"/>
            <a:ext cx="11003700" cy="6804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rPr>
              <a:t>Statusrapport - Arbetsgruppen Medicintekniska produkter i EHDS</a:t>
            </a:r>
            <a:endParaRPr kumimoji="0" lang="sv-SE" sz="2400" b="0" i="1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" name="Google Shape;3156;p440">
            <a:extLst>
              <a:ext uri="{FF2B5EF4-FFF2-40B4-BE49-F238E27FC236}">
                <a16:creationId xmlns:a16="http://schemas.microsoft.com/office/drawing/2014/main" id="{5DEF6EAF-34D2-4B47-893D-FED7785C1820}"/>
              </a:ext>
            </a:extLst>
          </p:cNvPr>
          <p:cNvSpPr/>
          <p:nvPr/>
        </p:nvSpPr>
        <p:spPr>
          <a:xfrm>
            <a:off x="437406" y="2000225"/>
            <a:ext cx="3622553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Uppdrag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Arbetet ska leda till: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 gemensam ambition och målbild för informationshanteringen av medicintekniska produkter i hälso- och sjukvården finns beskriven.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ett förslag på vilka medicintekniska produkter svensk hälso- och sjukvård ska dela i en patientöversikt finns framtaget.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 specifikation som beskriver vilken information (attribut) om medicintekniska produkter som ska delas för att möta EHDS krav finns framtagen.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3156;p440">
            <a:extLst>
              <a:ext uri="{FF2B5EF4-FFF2-40B4-BE49-F238E27FC236}">
                <a16:creationId xmlns:a16="http://schemas.microsoft.com/office/drawing/2014/main" id="{C2CCFB02-FA93-4565-AADE-02D6B0F3F4BF}"/>
              </a:ext>
            </a:extLst>
          </p:cNvPr>
          <p:cNvSpPr/>
          <p:nvPr/>
        </p:nvSpPr>
        <p:spPr>
          <a:xfrm>
            <a:off x="7890981" y="1994202"/>
            <a:ext cx="3497458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Genomförda aktiviteter</a:t>
            </a:r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Två genomförda digitala arbetsgruppsmöten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Ett fysiskt heldagsmöte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Bred representation i gruppen med 11 deltagare (och 2 ledare)</a:t>
            </a: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72000" marR="0" lvl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lang="sv-SE" sz="1100" dirty="0">
              <a:solidFill>
                <a:srgbClr val="000000"/>
              </a:solidFill>
              <a:latin typeface="Arial"/>
            </a:endParaRP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2877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6" name="Google Shape;3156;p440"/>
          <p:cNvSpPr/>
          <p:nvPr/>
        </p:nvSpPr>
        <p:spPr>
          <a:xfrm>
            <a:off x="4117285" y="1978959"/>
            <a:ext cx="3595817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Planerade och pågående aktiviteter</a:t>
            </a:r>
          </a:p>
          <a:p>
            <a:pPr marL="360000" marR="0" lvl="0" indent="-2880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Mappning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mellan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befintlig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specification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UMI mot EHDS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krav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pågår</a:t>
            </a:r>
            <a:endParaRPr lang="en-US" sz="1100" dirty="0">
              <a:solidFill>
                <a:srgbClr val="000000"/>
              </a:solidFill>
              <a:latin typeface="Arial"/>
            </a:endParaRPr>
          </a:p>
          <a:p>
            <a:pPr marL="360000" marR="0" lvl="0" indent="-2880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Arbete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med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viktig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medicinsk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information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allergi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och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överkänslighet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påbörjas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vid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nästa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mote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som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ärden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10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juni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.</a:t>
            </a:r>
            <a:endParaRPr sz="1100" dirty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7" name="Google Shape;3157;p440"/>
          <p:cNvSpPr/>
          <p:nvPr/>
        </p:nvSpPr>
        <p:spPr>
          <a:xfrm>
            <a:off x="442925" y="1469425"/>
            <a:ext cx="11003700" cy="3963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 err="1">
                <a:solidFill>
                  <a:srgbClr val="FFFFFF"/>
                </a:solidFill>
                <a:latin typeface="Arial"/>
              </a:rPr>
              <a:t>Övergripande</a:t>
            </a:r>
            <a:r>
              <a:rPr lang="en-GB" sz="1700" b="1" dirty="0">
                <a:solidFill>
                  <a:srgbClr val="FFFFFF"/>
                </a:solidFill>
                <a:latin typeface="Arial"/>
              </a:rPr>
              <a:t> status</a:t>
            </a:r>
            <a:endParaRPr kumimoji="0" lang="en-GB" sz="1700" b="1" i="0" u="none" strike="noStrike" kern="1200" cap="none" spc="0" normalizeH="0" baseline="0" noProof="0" dirty="0">
              <a:ln>
                <a:noFill/>
              </a:ln>
              <a:solidFill>
                <a:srgbClr val="EB8C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58" name="Google Shape;3158;p440"/>
          <p:cNvSpPr/>
          <p:nvPr/>
        </p:nvSpPr>
        <p:spPr>
          <a:xfrm>
            <a:off x="7838825" y="5322771"/>
            <a:ext cx="3538768" cy="1218712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r>
              <a:rPr lang="sv-SE" sz="1100" dirty="0">
                <a:solidFill>
                  <a:srgbClr val="000000"/>
                </a:solidFill>
                <a:latin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Samarbetsyta: </a:t>
            </a:r>
            <a:br>
              <a:rPr lang="sv-SE" sz="14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sv-SE" sz="1200" dirty="0">
                <a:solidFill>
                  <a:srgbClr val="2E6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Uppmärksamhetsinformation och viktig medicinsk information för allergier och överkänsligheter </a:t>
            </a:r>
            <a:r>
              <a:rPr lang="sv-SE" sz="1200" dirty="0" err="1">
                <a:solidFill>
                  <a:srgbClr val="2E6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enl</a:t>
            </a:r>
            <a:r>
              <a:rPr lang="sv-SE" sz="1200" dirty="0">
                <a:solidFill>
                  <a:srgbClr val="2E6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EHDS - Arbetsgrupper för </a:t>
            </a:r>
            <a:r>
              <a:rPr lang="sv-SE" sz="1200" dirty="0" err="1">
                <a:solidFill>
                  <a:srgbClr val="2E6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interoperabilitet</a:t>
            </a:r>
            <a:r>
              <a:rPr lang="sv-SE" sz="1200" dirty="0">
                <a:solidFill>
                  <a:srgbClr val="2E6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- </a:t>
            </a:r>
            <a:r>
              <a:rPr lang="sv-SE" sz="1200" dirty="0" err="1">
                <a:solidFill>
                  <a:srgbClr val="2E6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Confluence</a:t>
            </a:r>
            <a:r>
              <a:rPr lang="sv-SE" sz="1100" i="1" dirty="0">
                <a:solidFill>
                  <a:srgbClr val="000000"/>
                </a:solidFill>
                <a:latin typeface="Arial"/>
              </a:rPr>
              <a:t>	</a:t>
            </a:r>
          </a:p>
          <a:p>
            <a:endParaRPr sz="13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9" name="Google Shape;3159;p440"/>
          <p:cNvSpPr/>
          <p:nvPr/>
        </p:nvSpPr>
        <p:spPr>
          <a:xfrm>
            <a:off x="7839527" y="5043537"/>
            <a:ext cx="3547691" cy="23421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 dirty="0">
                <a:solidFill>
                  <a:srgbClr val="FFFFFF"/>
                </a:solidFill>
                <a:latin typeface="Georgia"/>
              </a:rPr>
              <a:t>Material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för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läsning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 dirty="0" err="1">
                <a:solidFill>
                  <a:srgbClr val="FFFFFF"/>
                </a:solidFill>
                <a:latin typeface="Georgia"/>
              </a:rPr>
              <a:t>granskning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1" name="Google Shape;3161;p440"/>
          <p:cNvSpPr/>
          <p:nvPr/>
        </p:nvSpPr>
        <p:spPr>
          <a:xfrm>
            <a:off x="443119" y="5043537"/>
            <a:ext cx="7269984" cy="23421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r>
              <a:rPr lang="en-GB" sz="1200">
                <a:solidFill>
                  <a:srgbClr val="FFFFFF"/>
                </a:solidFill>
                <a:latin typeface="Georgia"/>
              </a:rPr>
              <a:t>Frågor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risker att diskutera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/</a:t>
            </a:r>
            <a:r>
              <a:rPr lang="en-GB" sz="1200">
                <a:solidFill>
                  <a:srgbClr val="FFFFFF"/>
                </a:solidFill>
                <a:latin typeface="Georgia"/>
              </a:rPr>
              <a:t>ta beslut</a:t>
            </a:r>
            <a:r>
              <a:rPr lang="en-GB" sz="1200" dirty="0">
                <a:solidFill>
                  <a:srgbClr val="FFFFFF"/>
                </a:solidFill>
                <a:latin typeface="Georgia"/>
              </a:rPr>
              <a:t> om</a:t>
            </a:r>
            <a:endParaRPr sz="1200" dirty="0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63" name="Google Shape;3163;p440"/>
          <p:cNvSpPr/>
          <p:nvPr/>
        </p:nvSpPr>
        <p:spPr>
          <a:xfrm>
            <a:off x="442800" y="5314233"/>
            <a:ext cx="7270303" cy="1246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72000">
              <a:spcBef>
                <a:spcPts val="800"/>
              </a:spcBef>
              <a:buClr>
                <a:srgbClr val="000000"/>
              </a:buClr>
              <a:buSzPts val="1100"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Hur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ska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gruppen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förhålla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sig till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att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den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aktuella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implementationsakten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alert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inte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är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fastställd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?</a:t>
            </a:r>
            <a:endParaRPr sz="11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5" name="Google Shape;3165;p440"/>
          <p:cNvSpPr/>
          <p:nvPr/>
        </p:nvSpPr>
        <p:spPr>
          <a:xfrm>
            <a:off x="437407" y="125128"/>
            <a:ext cx="11003700" cy="1299338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5025" tIns="121075" rIns="135025" bIns="121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2400" dirty="0">
                <a:solidFill>
                  <a:srgbClr val="FFFFFF"/>
                </a:solidFill>
                <a:latin typeface="Georgia"/>
                <a:sym typeface="Georgia"/>
              </a:rPr>
              <a:t>Status rapport – Uppmärksamhetsinformation och viktig medicinsk information för allergier och överkänsligheter </a:t>
            </a:r>
            <a:r>
              <a:rPr lang="sv-SE" sz="2400" dirty="0" err="1">
                <a:solidFill>
                  <a:srgbClr val="FFFFFF"/>
                </a:solidFill>
                <a:latin typeface="Georgia"/>
                <a:sym typeface="Georgia"/>
              </a:rPr>
              <a:t>enl</a:t>
            </a:r>
            <a:r>
              <a:rPr lang="sv-SE" sz="2400" dirty="0">
                <a:solidFill>
                  <a:srgbClr val="FFFFFF"/>
                </a:solidFill>
                <a:latin typeface="Georgia"/>
                <a:sym typeface="Georgia"/>
              </a:rPr>
              <a:t> EHDS </a:t>
            </a:r>
          </a:p>
        </p:txBody>
      </p:sp>
      <p:sp>
        <p:nvSpPr>
          <p:cNvPr id="10" name="Google Shape;3156;p440">
            <a:extLst>
              <a:ext uri="{FF2B5EF4-FFF2-40B4-BE49-F238E27FC236}">
                <a16:creationId xmlns:a16="http://schemas.microsoft.com/office/drawing/2014/main" id="{5DEF6EAF-34D2-4B47-893D-FED7785C1820}"/>
              </a:ext>
            </a:extLst>
          </p:cNvPr>
          <p:cNvSpPr/>
          <p:nvPr/>
        </p:nvSpPr>
        <p:spPr>
          <a:xfrm>
            <a:off x="437407" y="1978959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Uppdrag</a:t>
            </a:r>
          </a:p>
          <a:p>
            <a:pPr marL="360000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ta fram en utökad kompletterande informationsmodell, begreppsmodell och kodverkslista för UMI som är anpassad till kraven från den europeiska patient översikten i EHDS.</a:t>
            </a:r>
          </a:p>
          <a:p>
            <a:pPr marL="360000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sv-SE" sz="1100" dirty="0">
                <a:solidFill>
                  <a:srgbClr val="000000"/>
                </a:solidFill>
                <a:latin typeface="Arial"/>
              </a:rPr>
              <a:t>att viktig men icke-kritisk information modelleras och kodas så att informationen går att hitta och urskilja från annan information. </a:t>
            </a:r>
          </a:p>
          <a:p>
            <a:pPr marL="360000" marR="0" lvl="0" indent="-2880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●"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3156;p440">
            <a:extLst>
              <a:ext uri="{FF2B5EF4-FFF2-40B4-BE49-F238E27FC236}">
                <a16:creationId xmlns:a16="http://schemas.microsoft.com/office/drawing/2014/main" id="{C2CCFB02-FA93-4565-AADE-02D6B0F3F4BF}"/>
              </a:ext>
            </a:extLst>
          </p:cNvPr>
          <p:cNvSpPr/>
          <p:nvPr/>
        </p:nvSpPr>
        <p:spPr>
          <a:xfrm>
            <a:off x="7839528" y="1978959"/>
            <a:ext cx="3547692" cy="30147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Genomförda aktiviteter</a:t>
            </a:r>
          </a:p>
          <a:p>
            <a:pPr marL="360000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Genomgång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av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tidigare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arbeten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gjorda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kring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UMI I Sverige t ex FHIR IG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för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UMI</a:t>
            </a:r>
          </a:p>
          <a:p>
            <a:pPr marL="360000" indent="-288000">
              <a:spcBef>
                <a:spcPts val="800"/>
              </a:spcBef>
              <a:buClr>
                <a:srgbClr val="000000"/>
              </a:buClr>
              <a:buSzPts val="1100"/>
              <a:buFontTx/>
              <a:buChar char="●"/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Avstämning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med Norge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som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arbetar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med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samma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sak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just nu.</a:t>
            </a:r>
            <a:endParaRPr sz="1100" dirty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3630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ehalsan_colors">
      <a:dk1>
        <a:srgbClr val="000000"/>
      </a:dk1>
      <a:lt1>
        <a:srgbClr val="FFFFFF"/>
      </a:lt1>
      <a:dk2>
        <a:srgbClr val="081130"/>
      </a:dk2>
      <a:lt2>
        <a:srgbClr val="FFFFFF"/>
      </a:lt2>
      <a:accent1>
        <a:srgbClr val="232948"/>
      </a:accent1>
      <a:accent2>
        <a:srgbClr val="598DFF"/>
      </a:accent2>
      <a:accent3>
        <a:srgbClr val="077353"/>
      </a:accent3>
      <a:accent4>
        <a:srgbClr val="2DA682"/>
      </a:accent4>
      <a:accent5>
        <a:srgbClr val="964100"/>
      </a:accent5>
      <a:accent6>
        <a:srgbClr val="C9844F"/>
      </a:accent6>
      <a:hlink>
        <a:srgbClr val="2E60FF"/>
      </a:hlink>
      <a:folHlink>
        <a:srgbClr val="582547"/>
      </a:folHlink>
    </a:clrScheme>
    <a:fontScheme name="ehälsan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halsan_ppt_mall_1.3.pptx" id="{7F0D610A-3BDF-3E44-A077-C9F2966E7D53}" vid="{6447408E-0F3E-9843-91FA-CCA1B23DE4D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05A1A55521F084B885F40EA46ADFD16" ma:contentTypeVersion="0" ma:contentTypeDescription="Skapa ett nytt dokument." ma:contentTypeScope="" ma:versionID="31e09cc30e50e19741cd16438eebd4ac">
  <xsd:schema xmlns:xsd="http://www.w3.org/2001/XMLSchema" xmlns:xs="http://www.w3.org/2001/XMLSchema" xmlns:p="http://schemas.microsoft.com/office/2006/metadata/properties" xmlns:ns2="c28f52af-a8f8-4551-b8ae-866ae79b83b4" targetNamespace="http://schemas.microsoft.com/office/2006/metadata/properties" ma:root="true" ma:fieldsID="0b474833258dbbb363ca87f802228504" ns2:_="">
    <xsd:import namespace="c28f52af-a8f8-4551-b8ae-866ae79b83b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</documentManagement>
</p:properties>
</file>

<file path=customXml/itemProps1.xml><?xml version="1.0" encoding="utf-8"?>
<ds:datastoreItem xmlns:ds="http://schemas.openxmlformats.org/officeDocument/2006/customXml" ds:itemID="{15CAE79C-328A-4827-AFF5-017796E845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A3B6C0B-401F-4572-AE8D-847F30EDE7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C7DD8A-93EA-48CE-83A4-152607975DC7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  <ds:schemaRef ds:uri="c28f52af-a8f8-4551-b8ae-866ae79b83b4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464</TotalTime>
  <Words>1521</Words>
  <Application>Microsoft Office PowerPoint</Application>
  <PresentationFormat>Bredbild</PresentationFormat>
  <Paragraphs>216</Paragraphs>
  <Slides>11</Slides>
  <Notes>9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7" baseType="lpstr">
      <vt:lpstr>Segoe UI</vt:lpstr>
      <vt:lpstr>Segoe UI Semibold</vt:lpstr>
      <vt:lpstr>Georgia</vt:lpstr>
      <vt:lpstr>Public Sans</vt:lpstr>
      <vt:lpstr>Arial</vt:lpstr>
      <vt:lpstr>Office-tema</vt:lpstr>
      <vt:lpstr>Statusrapporter Nationella arbetsgrupper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Statusrapport Vårdförmedling – väntetider samt problem, diagnos och åtgärd</dc:title>
  <dc:creator>Jonas Pihlgren</dc:creator>
  <cp:lastModifiedBy>Sahar Parsa Amdouni</cp:lastModifiedBy>
  <cp:revision>11</cp:revision>
  <dcterms:created xsi:type="dcterms:W3CDTF">2026-05-21T06:22:28Z</dcterms:created>
  <dcterms:modified xsi:type="dcterms:W3CDTF">2026-05-28T14:42:55Z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0x010100505A1A55521F084B885F40EA46ADFD16</vt:lpwstr>
  </property>
  <property fmtid="{D5CDD505-2E9C-101B-9397-08002B2CF9AE}" pid="3" name="MediaServiceImageTags">
    <vt:lpwstr/>
  </property>
</Properties>
</file>