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445" r:id="rId2"/>
    <p:sldId id="458" r:id="rId3"/>
    <p:sldId id="1368" r:id="rId4"/>
    <p:sldId id="451" r:id="rId5"/>
    <p:sldId id="467" r:id="rId6"/>
    <p:sldId id="1446" r:id="rId7"/>
    <p:sldId id="1366" r:id="rId8"/>
    <p:sldId id="1451" r:id="rId9"/>
    <p:sldId id="1221" r:id="rId10"/>
    <p:sldId id="460" r:id="rId11"/>
    <p:sldId id="1434" r:id="rId12"/>
    <p:sldId id="1442" r:id="rId13"/>
    <p:sldId id="1383" r:id="rId14"/>
    <p:sldId id="1454" r:id="rId15"/>
    <p:sldId id="1455" r:id="rId16"/>
    <p:sldId id="1437" r:id="rId17"/>
    <p:sldId id="1444" r:id="rId18"/>
    <p:sldId id="1435" r:id="rId19"/>
    <p:sldId id="1411" r:id="rId20"/>
    <p:sldId id="1397" r:id="rId21"/>
    <p:sldId id="1410" r:id="rId22"/>
    <p:sldId id="1415" r:id="rId23"/>
    <p:sldId id="1420" r:id="rId24"/>
    <p:sldId id="1421" r:id="rId25"/>
    <p:sldId id="1422" r:id="rId26"/>
    <p:sldId id="1423" r:id="rId27"/>
    <p:sldId id="1382" r:id="rId28"/>
    <p:sldId id="1445" r:id="rId29"/>
    <p:sldId id="1447" r:id="rId30"/>
    <p:sldId id="454" r:id="rId31"/>
  </p:sldIdLst>
  <p:sldSz cx="9144000" cy="5143500" type="screen16x9"/>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14">
          <p15:clr>
            <a:srgbClr val="A4A3A4"/>
          </p15:clr>
        </p15:guide>
        <p15:guide id="2" pos="40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rea Södergren" initials="PS" lastIdx="0" clrIdx="0"/>
  <p:cmAuthor id="1" name="Anette Sunna" initials="AS" lastIdx="1" clrIdx="1">
    <p:extLst>
      <p:ext uri="{19B8F6BF-5375-455C-9EA6-DF929625EA0E}">
        <p15:presenceInfo xmlns:p15="http://schemas.microsoft.com/office/powerpoint/2012/main" userId="S::anette.sunna@ehalsomyndigheten.se::38bd560f-60e4-4d4c-9512-ec69a8df0047"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E"/>
    <a:srgbClr val="32DAC4"/>
    <a:srgbClr val="00A7E2"/>
    <a:srgbClr val="DDC4BA"/>
    <a:srgbClr val="EE9BAD"/>
    <a:srgbClr val="55575A"/>
    <a:srgbClr val="6725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2" autoAdjust="0"/>
    <p:restoredTop sz="84655" autoAdjust="0"/>
  </p:normalViewPr>
  <p:slideViewPr>
    <p:cSldViewPr showGuides="1">
      <p:cViewPr varScale="1">
        <p:scale>
          <a:sx n="145" d="100"/>
          <a:sy n="145" d="100"/>
        </p:scale>
        <p:origin x="654" y="108"/>
      </p:cViewPr>
      <p:guideLst>
        <p:guide orient="horz" pos="514"/>
        <p:guide pos="408"/>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89" d="100"/>
          <a:sy n="89" d="100"/>
        </p:scale>
        <p:origin x="3732"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sz="quarter" idx="1"/>
          </p:nvPr>
        </p:nvSpPr>
        <p:spPr>
          <a:xfrm>
            <a:off x="3850444" y="0"/>
            <a:ext cx="2945659" cy="496332"/>
          </a:xfrm>
          <a:prstGeom prst="rect">
            <a:avLst/>
          </a:prstGeom>
        </p:spPr>
        <p:txBody>
          <a:bodyPr vert="horz" lIns="91440" tIns="45720" rIns="91440" bIns="45720" rtlCol="0"/>
          <a:lstStyle>
            <a:lvl1pPr algn="r">
              <a:defRPr sz="1200"/>
            </a:lvl1pPr>
          </a:lstStyle>
          <a:p>
            <a:fld id="{1A4942AE-5842-7D4B-A5B6-B67F46B30A47}" type="datetime1">
              <a:rPr lang="sv-SE" smtClean="0"/>
              <a:t>2021-11-17</a:t>
            </a:fld>
            <a:endParaRPr lang="sv-SE"/>
          </a:p>
        </p:txBody>
      </p:sp>
      <p:sp>
        <p:nvSpPr>
          <p:cNvPr id="4" name="Platshållare för sidfot 3"/>
          <p:cNvSpPr>
            <a:spLocks noGrp="1"/>
          </p:cNvSpPr>
          <p:nvPr>
            <p:ph type="ftr" sz="quarter" idx="2"/>
          </p:nvPr>
        </p:nvSpPr>
        <p:spPr>
          <a:xfrm>
            <a:off x="1" y="9428584"/>
            <a:ext cx="2945659" cy="496332"/>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p:cNvSpPr>
            <a:spLocks noGrp="1"/>
          </p:cNvSpPr>
          <p:nvPr>
            <p:ph type="sldNum" sz="quarter" idx="3"/>
          </p:nvPr>
        </p:nvSpPr>
        <p:spPr>
          <a:xfrm>
            <a:off x="3850444" y="9428584"/>
            <a:ext cx="2945659" cy="496332"/>
          </a:xfrm>
          <a:prstGeom prst="rect">
            <a:avLst/>
          </a:prstGeom>
        </p:spPr>
        <p:txBody>
          <a:bodyPr vert="horz" lIns="91440" tIns="45720" rIns="91440" bIns="45720" rtlCol="0" anchor="b"/>
          <a:lstStyle>
            <a:lvl1pPr algn="r">
              <a:defRPr sz="1200"/>
            </a:lvl1pPr>
          </a:lstStyle>
          <a:p>
            <a:fld id="{9F270BD3-19F7-4B6C-9CE6-9BAF81C7E986}" type="slidenum">
              <a:rPr lang="sv-SE" smtClean="0"/>
              <a:t>‹#›</a:t>
            </a:fld>
            <a:endParaRPr lang="sv-SE"/>
          </a:p>
        </p:txBody>
      </p:sp>
    </p:spTree>
    <p:extLst>
      <p:ext uri="{BB962C8B-B14F-4D97-AF65-F5344CB8AC3E}">
        <p14:creationId xmlns:p14="http://schemas.microsoft.com/office/powerpoint/2010/main" val="338355926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idx="1"/>
          </p:nvPr>
        </p:nvSpPr>
        <p:spPr>
          <a:xfrm>
            <a:off x="3850444" y="0"/>
            <a:ext cx="2945659" cy="496332"/>
          </a:xfrm>
          <a:prstGeom prst="rect">
            <a:avLst/>
          </a:prstGeom>
        </p:spPr>
        <p:txBody>
          <a:bodyPr vert="horz" lIns="91440" tIns="45720" rIns="91440" bIns="45720" rtlCol="0"/>
          <a:lstStyle>
            <a:lvl1pPr algn="r">
              <a:defRPr sz="1200"/>
            </a:lvl1pPr>
          </a:lstStyle>
          <a:p>
            <a:fld id="{69348A77-C5EC-2F49-8D60-99A2795519EC}" type="datetime1">
              <a:rPr lang="sv-SE" smtClean="0"/>
              <a:t>2021-11-17</a:t>
            </a:fld>
            <a:endParaRPr lang="en-US"/>
          </a:p>
        </p:txBody>
      </p:sp>
      <p:sp>
        <p:nvSpPr>
          <p:cNvPr id="4" name="Platshållare för bildobjekt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Platshållare för anteckningar 4"/>
          <p:cNvSpPr>
            <a:spLocks noGrp="1"/>
          </p:cNvSpPr>
          <p:nvPr>
            <p:ph type="body" sz="quarter" idx="3"/>
          </p:nvPr>
        </p:nvSpPr>
        <p:spPr>
          <a:xfrm>
            <a:off x="679768" y="4715154"/>
            <a:ext cx="5438140" cy="4466987"/>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US"/>
          </a:p>
        </p:txBody>
      </p:sp>
      <p:sp>
        <p:nvSpPr>
          <p:cNvPr id="6" name="Platshållare för sidfot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en-US"/>
          </a:p>
        </p:txBody>
      </p:sp>
      <p:sp>
        <p:nvSpPr>
          <p:cNvPr id="7" name="Platshållare för bildnummer 6"/>
          <p:cNvSpPr>
            <a:spLocks noGrp="1"/>
          </p:cNvSpPr>
          <p:nvPr>
            <p:ph type="sldNum" sz="quarter" idx="5"/>
          </p:nvPr>
        </p:nvSpPr>
        <p:spPr>
          <a:xfrm>
            <a:off x="3850444" y="9428584"/>
            <a:ext cx="2945659" cy="496332"/>
          </a:xfrm>
          <a:prstGeom prst="rect">
            <a:avLst/>
          </a:prstGeom>
        </p:spPr>
        <p:txBody>
          <a:bodyPr vert="horz" lIns="91440" tIns="45720" rIns="91440" bIns="45720" rtlCol="0" anchor="b"/>
          <a:lstStyle>
            <a:lvl1pPr algn="r">
              <a:defRPr sz="1200"/>
            </a:lvl1pPr>
          </a:lstStyle>
          <a:p>
            <a:fld id="{6E611AC6-6AF3-4383-A1A0-9731B5AA9D0B}" type="slidenum">
              <a:rPr lang="en-US" smtClean="0"/>
              <a:t>‹#›</a:t>
            </a:fld>
            <a:endParaRPr lang="en-US"/>
          </a:p>
        </p:txBody>
      </p:sp>
    </p:spTree>
    <p:extLst>
      <p:ext uri="{BB962C8B-B14F-4D97-AF65-F5344CB8AC3E}">
        <p14:creationId xmlns:p14="http://schemas.microsoft.com/office/powerpoint/2010/main" val="407667582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90488" y="744538"/>
            <a:ext cx="6616700" cy="3722687"/>
          </a:xfrm>
        </p:spPr>
      </p:sp>
      <p:sp>
        <p:nvSpPr>
          <p:cNvPr id="3" name="Platshållare för anteckningar 2"/>
          <p:cNvSpPr>
            <a:spLocks noGrp="1"/>
          </p:cNvSpPr>
          <p:nvPr>
            <p:ph type="body" idx="1"/>
          </p:nvPr>
        </p:nvSpPr>
        <p:spPr/>
        <p:txBody>
          <a:bodyPr/>
          <a:lstStyle/>
          <a:p>
            <a:r>
              <a:rPr lang="sv-SE" dirty="0"/>
              <a:t>Anette</a:t>
            </a:r>
          </a:p>
        </p:txBody>
      </p:sp>
      <p:sp>
        <p:nvSpPr>
          <p:cNvPr id="4" name="Platshållare för bildnummer 3"/>
          <p:cNvSpPr>
            <a:spLocks noGrp="1"/>
          </p:cNvSpPr>
          <p:nvPr>
            <p:ph type="sldNum" sz="quarter" idx="10"/>
          </p:nvPr>
        </p:nvSpPr>
        <p:spPr/>
        <p:txBody>
          <a:bodyPr/>
          <a:lstStyle/>
          <a:p>
            <a:fld id="{6E611AC6-6AF3-4383-A1A0-9731B5AA9D0B}" type="slidenum">
              <a:rPr lang="en-US" smtClean="0"/>
              <a:t>1</a:t>
            </a:fld>
            <a:endParaRPr lang="en-US"/>
          </a:p>
        </p:txBody>
      </p:sp>
    </p:spTree>
    <p:extLst>
      <p:ext uri="{BB962C8B-B14F-4D97-AF65-F5344CB8AC3E}">
        <p14:creationId xmlns:p14="http://schemas.microsoft.com/office/powerpoint/2010/main" val="471661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Anette A</a:t>
            </a:r>
          </a:p>
        </p:txBody>
      </p:sp>
      <p:sp>
        <p:nvSpPr>
          <p:cNvPr id="4" name="Platshållare för bildnummer 3"/>
          <p:cNvSpPr>
            <a:spLocks noGrp="1"/>
          </p:cNvSpPr>
          <p:nvPr>
            <p:ph type="sldNum" sz="quarter" idx="5"/>
          </p:nvPr>
        </p:nvSpPr>
        <p:spPr/>
        <p:txBody>
          <a:bodyPr/>
          <a:lstStyle/>
          <a:p>
            <a:fld id="{6E611AC6-6AF3-4383-A1A0-9731B5AA9D0B}" type="slidenum">
              <a:rPr lang="en-US" smtClean="0"/>
              <a:t>10</a:t>
            </a:fld>
            <a:endParaRPr lang="en-US"/>
          </a:p>
        </p:txBody>
      </p:sp>
    </p:spTree>
    <p:extLst>
      <p:ext uri="{BB962C8B-B14F-4D97-AF65-F5344CB8AC3E}">
        <p14:creationId xmlns:p14="http://schemas.microsoft.com/office/powerpoint/2010/main" val="41858374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Staffan</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11</a:t>
            </a:fld>
            <a:endParaRPr lang="en-US"/>
          </a:p>
        </p:txBody>
      </p:sp>
    </p:spTree>
    <p:extLst>
      <p:ext uri="{BB962C8B-B14F-4D97-AF65-F5344CB8AC3E}">
        <p14:creationId xmlns:p14="http://schemas.microsoft.com/office/powerpoint/2010/main" val="37590988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Staffan</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12</a:t>
            </a:fld>
            <a:endParaRPr lang="en-US"/>
          </a:p>
        </p:txBody>
      </p:sp>
    </p:spTree>
    <p:extLst>
      <p:ext uri="{BB962C8B-B14F-4D97-AF65-F5344CB8AC3E}">
        <p14:creationId xmlns:p14="http://schemas.microsoft.com/office/powerpoint/2010/main" val="991581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Sten-Erik</a:t>
            </a:r>
          </a:p>
        </p:txBody>
      </p:sp>
      <p:sp>
        <p:nvSpPr>
          <p:cNvPr id="4" name="Platshållare för bildnummer 3"/>
          <p:cNvSpPr>
            <a:spLocks noGrp="1"/>
          </p:cNvSpPr>
          <p:nvPr>
            <p:ph type="sldNum" sz="quarter" idx="5"/>
          </p:nvPr>
        </p:nvSpPr>
        <p:spPr/>
        <p:txBody>
          <a:bodyPr/>
          <a:lstStyle/>
          <a:p>
            <a:fld id="{6E611AC6-6AF3-4383-A1A0-9731B5AA9D0B}" type="slidenum">
              <a:rPr lang="en-US" smtClean="0"/>
              <a:t>13</a:t>
            </a:fld>
            <a:endParaRPr lang="en-US"/>
          </a:p>
        </p:txBody>
      </p:sp>
    </p:spTree>
    <p:extLst>
      <p:ext uri="{BB962C8B-B14F-4D97-AF65-F5344CB8AC3E}">
        <p14:creationId xmlns:p14="http://schemas.microsoft.com/office/powerpoint/2010/main" val="341892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Sten-Erik</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14</a:t>
            </a:fld>
            <a:endParaRPr lang="en-US"/>
          </a:p>
        </p:txBody>
      </p:sp>
    </p:spTree>
    <p:extLst>
      <p:ext uri="{BB962C8B-B14F-4D97-AF65-F5344CB8AC3E}">
        <p14:creationId xmlns:p14="http://schemas.microsoft.com/office/powerpoint/2010/main" val="26404368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Sten-Erik</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15</a:t>
            </a:fld>
            <a:endParaRPr lang="en-US"/>
          </a:p>
        </p:txBody>
      </p:sp>
    </p:spTree>
    <p:extLst>
      <p:ext uri="{BB962C8B-B14F-4D97-AF65-F5344CB8AC3E}">
        <p14:creationId xmlns:p14="http://schemas.microsoft.com/office/powerpoint/2010/main" val="3897310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Sten-Erik</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16</a:t>
            </a:fld>
            <a:endParaRPr lang="en-US"/>
          </a:p>
        </p:txBody>
      </p:sp>
    </p:spTree>
    <p:extLst>
      <p:ext uri="{BB962C8B-B14F-4D97-AF65-F5344CB8AC3E}">
        <p14:creationId xmlns:p14="http://schemas.microsoft.com/office/powerpoint/2010/main" val="29186482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Anette</a:t>
            </a:r>
          </a:p>
        </p:txBody>
      </p:sp>
      <p:sp>
        <p:nvSpPr>
          <p:cNvPr id="4" name="Platshållare för bildnummer 3"/>
          <p:cNvSpPr>
            <a:spLocks noGrp="1"/>
          </p:cNvSpPr>
          <p:nvPr>
            <p:ph type="sldNum" sz="quarter" idx="5"/>
          </p:nvPr>
        </p:nvSpPr>
        <p:spPr/>
        <p:txBody>
          <a:bodyPr/>
          <a:lstStyle/>
          <a:p>
            <a:fld id="{6E611AC6-6AF3-4383-A1A0-9731B5AA9D0B}" type="slidenum">
              <a:rPr lang="en-US" smtClean="0"/>
              <a:t>17</a:t>
            </a:fld>
            <a:endParaRPr lang="en-US"/>
          </a:p>
        </p:txBody>
      </p:sp>
    </p:spTree>
    <p:extLst>
      <p:ext uri="{BB962C8B-B14F-4D97-AF65-F5344CB8AC3E}">
        <p14:creationId xmlns:p14="http://schemas.microsoft.com/office/powerpoint/2010/main" val="26155944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Anette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18</a:t>
            </a:fld>
            <a:endParaRPr lang="en-US"/>
          </a:p>
        </p:txBody>
      </p:sp>
    </p:spTree>
    <p:extLst>
      <p:ext uri="{BB962C8B-B14F-4D97-AF65-F5344CB8AC3E}">
        <p14:creationId xmlns:p14="http://schemas.microsoft.com/office/powerpoint/2010/main" val="3227924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Anette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19</a:t>
            </a:fld>
            <a:endParaRPr lang="en-US"/>
          </a:p>
        </p:txBody>
      </p:sp>
    </p:spTree>
    <p:extLst>
      <p:ext uri="{BB962C8B-B14F-4D97-AF65-F5344CB8AC3E}">
        <p14:creationId xmlns:p14="http://schemas.microsoft.com/office/powerpoint/2010/main" val="18650729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Anette</a:t>
            </a:r>
          </a:p>
        </p:txBody>
      </p:sp>
      <p:sp>
        <p:nvSpPr>
          <p:cNvPr id="4" name="Platshållare för bildnummer 3"/>
          <p:cNvSpPr>
            <a:spLocks noGrp="1"/>
          </p:cNvSpPr>
          <p:nvPr>
            <p:ph type="sldNum" sz="quarter" idx="5"/>
          </p:nvPr>
        </p:nvSpPr>
        <p:spPr/>
        <p:txBody>
          <a:bodyPr/>
          <a:lstStyle/>
          <a:p>
            <a:fld id="{6E611AC6-6AF3-4383-A1A0-9731B5AA9D0B}" type="slidenum">
              <a:rPr lang="en-US" smtClean="0"/>
              <a:t>2</a:t>
            </a:fld>
            <a:endParaRPr lang="en-US"/>
          </a:p>
        </p:txBody>
      </p:sp>
    </p:spTree>
    <p:extLst>
      <p:ext uri="{BB962C8B-B14F-4D97-AF65-F5344CB8AC3E}">
        <p14:creationId xmlns:p14="http://schemas.microsoft.com/office/powerpoint/2010/main" val="31253763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Anette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20</a:t>
            </a:fld>
            <a:endParaRPr lang="en-US"/>
          </a:p>
        </p:txBody>
      </p:sp>
    </p:spTree>
    <p:extLst>
      <p:ext uri="{BB962C8B-B14F-4D97-AF65-F5344CB8AC3E}">
        <p14:creationId xmlns:p14="http://schemas.microsoft.com/office/powerpoint/2010/main" val="2641089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Anette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21</a:t>
            </a:fld>
            <a:endParaRPr lang="en-US"/>
          </a:p>
        </p:txBody>
      </p:sp>
    </p:spTree>
    <p:extLst>
      <p:ext uri="{BB962C8B-B14F-4D97-AF65-F5344CB8AC3E}">
        <p14:creationId xmlns:p14="http://schemas.microsoft.com/office/powerpoint/2010/main" val="19602722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Anette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22</a:t>
            </a:fld>
            <a:endParaRPr lang="en-US"/>
          </a:p>
        </p:txBody>
      </p:sp>
    </p:spTree>
    <p:extLst>
      <p:ext uri="{BB962C8B-B14F-4D97-AF65-F5344CB8AC3E}">
        <p14:creationId xmlns:p14="http://schemas.microsoft.com/office/powerpoint/2010/main" val="7402098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Anette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23</a:t>
            </a:fld>
            <a:endParaRPr lang="en-US"/>
          </a:p>
        </p:txBody>
      </p:sp>
    </p:spTree>
    <p:extLst>
      <p:ext uri="{BB962C8B-B14F-4D97-AF65-F5344CB8AC3E}">
        <p14:creationId xmlns:p14="http://schemas.microsoft.com/office/powerpoint/2010/main" val="36458486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Anette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24</a:t>
            </a:fld>
            <a:endParaRPr lang="en-US"/>
          </a:p>
        </p:txBody>
      </p:sp>
    </p:spTree>
    <p:extLst>
      <p:ext uri="{BB962C8B-B14F-4D97-AF65-F5344CB8AC3E}">
        <p14:creationId xmlns:p14="http://schemas.microsoft.com/office/powerpoint/2010/main" val="10378309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Anette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25</a:t>
            </a:fld>
            <a:endParaRPr lang="en-US"/>
          </a:p>
        </p:txBody>
      </p:sp>
    </p:spTree>
    <p:extLst>
      <p:ext uri="{BB962C8B-B14F-4D97-AF65-F5344CB8AC3E}">
        <p14:creationId xmlns:p14="http://schemas.microsoft.com/office/powerpoint/2010/main" val="121519068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Anette</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26</a:t>
            </a:fld>
            <a:endParaRPr lang="en-US"/>
          </a:p>
        </p:txBody>
      </p:sp>
    </p:spTree>
    <p:extLst>
      <p:ext uri="{BB962C8B-B14F-4D97-AF65-F5344CB8AC3E}">
        <p14:creationId xmlns:p14="http://schemas.microsoft.com/office/powerpoint/2010/main" val="38138338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Hjalmar</a:t>
            </a:r>
          </a:p>
        </p:txBody>
      </p:sp>
      <p:sp>
        <p:nvSpPr>
          <p:cNvPr id="4" name="Platshållare för bildnummer 3"/>
          <p:cNvSpPr>
            <a:spLocks noGrp="1"/>
          </p:cNvSpPr>
          <p:nvPr>
            <p:ph type="sldNum" sz="quarter" idx="5"/>
          </p:nvPr>
        </p:nvSpPr>
        <p:spPr/>
        <p:txBody>
          <a:bodyPr/>
          <a:lstStyle/>
          <a:p>
            <a:fld id="{6E611AC6-6AF3-4383-A1A0-9731B5AA9D0B}" type="slidenum">
              <a:rPr lang="en-US" smtClean="0"/>
              <a:t>27</a:t>
            </a:fld>
            <a:endParaRPr lang="en-US"/>
          </a:p>
        </p:txBody>
      </p:sp>
    </p:spTree>
    <p:extLst>
      <p:ext uri="{BB962C8B-B14F-4D97-AF65-F5344CB8AC3E}">
        <p14:creationId xmlns:p14="http://schemas.microsoft.com/office/powerpoint/2010/main" val="7079114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Anette</a:t>
            </a:r>
          </a:p>
        </p:txBody>
      </p:sp>
      <p:sp>
        <p:nvSpPr>
          <p:cNvPr id="4" name="Platshållare för bildnummer 3"/>
          <p:cNvSpPr>
            <a:spLocks noGrp="1"/>
          </p:cNvSpPr>
          <p:nvPr>
            <p:ph type="sldNum" sz="quarter" idx="5"/>
          </p:nvPr>
        </p:nvSpPr>
        <p:spPr/>
        <p:txBody>
          <a:bodyPr/>
          <a:lstStyle/>
          <a:p>
            <a:fld id="{6E611AC6-6AF3-4383-A1A0-9731B5AA9D0B}" type="slidenum">
              <a:rPr lang="en-US" smtClean="0"/>
              <a:t>3</a:t>
            </a:fld>
            <a:endParaRPr lang="en-US"/>
          </a:p>
        </p:txBody>
      </p:sp>
    </p:spTree>
    <p:extLst>
      <p:ext uri="{BB962C8B-B14F-4D97-AF65-F5344CB8AC3E}">
        <p14:creationId xmlns:p14="http://schemas.microsoft.com/office/powerpoint/2010/main" val="31113900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Anette</a:t>
            </a:r>
          </a:p>
        </p:txBody>
      </p:sp>
      <p:sp>
        <p:nvSpPr>
          <p:cNvPr id="4" name="Platshållare för bildnummer 3"/>
          <p:cNvSpPr>
            <a:spLocks noGrp="1"/>
          </p:cNvSpPr>
          <p:nvPr>
            <p:ph type="sldNum" sz="quarter" idx="5"/>
          </p:nvPr>
        </p:nvSpPr>
        <p:spPr/>
        <p:txBody>
          <a:bodyPr/>
          <a:lstStyle/>
          <a:p>
            <a:fld id="{6E611AC6-6AF3-4383-A1A0-9731B5AA9D0B}" type="slidenum">
              <a:rPr lang="en-US" smtClean="0"/>
              <a:t>4</a:t>
            </a:fld>
            <a:endParaRPr lang="en-US"/>
          </a:p>
        </p:txBody>
      </p:sp>
    </p:spTree>
    <p:extLst>
      <p:ext uri="{BB962C8B-B14F-4D97-AF65-F5344CB8AC3E}">
        <p14:creationId xmlns:p14="http://schemas.microsoft.com/office/powerpoint/2010/main" val="917207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Anette</a:t>
            </a:r>
            <a:br>
              <a:rPr lang="sv-SE" dirty="0"/>
            </a:br>
            <a:r>
              <a:rPr lang="sv-SE" dirty="0"/>
              <a:t>Madelene stöttar vid frågor om urval. </a:t>
            </a:r>
          </a:p>
        </p:txBody>
      </p:sp>
      <p:sp>
        <p:nvSpPr>
          <p:cNvPr id="4" name="Platshållare för bildnummer 3"/>
          <p:cNvSpPr>
            <a:spLocks noGrp="1"/>
          </p:cNvSpPr>
          <p:nvPr>
            <p:ph type="sldNum" sz="quarter" idx="5"/>
          </p:nvPr>
        </p:nvSpPr>
        <p:spPr/>
        <p:txBody>
          <a:bodyPr/>
          <a:lstStyle/>
          <a:p>
            <a:fld id="{6E611AC6-6AF3-4383-A1A0-9731B5AA9D0B}" type="slidenum">
              <a:rPr lang="en-US" smtClean="0"/>
              <a:t>5</a:t>
            </a:fld>
            <a:endParaRPr lang="en-US"/>
          </a:p>
        </p:txBody>
      </p:sp>
    </p:spTree>
    <p:extLst>
      <p:ext uri="{BB962C8B-B14F-4D97-AF65-F5344CB8AC3E}">
        <p14:creationId xmlns:p14="http://schemas.microsoft.com/office/powerpoint/2010/main" val="579473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Jonna</a:t>
            </a:r>
          </a:p>
        </p:txBody>
      </p:sp>
      <p:sp>
        <p:nvSpPr>
          <p:cNvPr id="4" name="Platshållare för bildnummer 3"/>
          <p:cNvSpPr>
            <a:spLocks noGrp="1"/>
          </p:cNvSpPr>
          <p:nvPr>
            <p:ph type="sldNum" sz="quarter" idx="5"/>
          </p:nvPr>
        </p:nvSpPr>
        <p:spPr/>
        <p:txBody>
          <a:bodyPr/>
          <a:lstStyle/>
          <a:p>
            <a:fld id="{6E611AC6-6AF3-4383-A1A0-9731B5AA9D0B}" type="slidenum">
              <a:rPr lang="en-US" smtClean="0"/>
              <a:t>6</a:t>
            </a:fld>
            <a:endParaRPr lang="en-US"/>
          </a:p>
        </p:txBody>
      </p:sp>
    </p:spTree>
    <p:extLst>
      <p:ext uri="{BB962C8B-B14F-4D97-AF65-F5344CB8AC3E}">
        <p14:creationId xmlns:p14="http://schemas.microsoft.com/office/powerpoint/2010/main" val="29105461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Staffan</a:t>
            </a:r>
          </a:p>
        </p:txBody>
      </p:sp>
      <p:sp>
        <p:nvSpPr>
          <p:cNvPr id="4" name="Platshållare för bildnummer 3"/>
          <p:cNvSpPr>
            <a:spLocks noGrp="1"/>
          </p:cNvSpPr>
          <p:nvPr>
            <p:ph type="sldNum" sz="quarter" idx="5"/>
          </p:nvPr>
        </p:nvSpPr>
        <p:spPr/>
        <p:txBody>
          <a:bodyPr/>
          <a:lstStyle/>
          <a:p>
            <a:fld id="{6E611AC6-6AF3-4383-A1A0-9731B5AA9D0B}" type="slidenum">
              <a:rPr lang="en-US" smtClean="0"/>
              <a:t>7</a:t>
            </a:fld>
            <a:endParaRPr lang="en-US"/>
          </a:p>
        </p:txBody>
      </p:sp>
    </p:spTree>
    <p:extLst>
      <p:ext uri="{BB962C8B-B14F-4D97-AF65-F5344CB8AC3E}">
        <p14:creationId xmlns:p14="http://schemas.microsoft.com/office/powerpoint/2010/main" val="420051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t>Staffan</a:t>
            </a:r>
          </a:p>
          <a:p>
            <a:endParaRPr lang="sv-SE" dirty="0"/>
          </a:p>
        </p:txBody>
      </p:sp>
      <p:sp>
        <p:nvSpPr>
          <p:cNvPr id="4" name="Platshållare för bildnummer 3"/>
          <p:cNvSpPr>
            <a:spLocks noGrp="1"/>
          </p:cNvSpPr>
          <p:nvPr>
            <p:ph type="sldNum" sz="quarter" idx="5"/>
          </p:nvPr>
        </p:nvSpPr>
        <p:spPr/>
        <p:txBody>
          <a:bodyPr/>
          <a:lstStyle/>
          <a:p>
            <a:fld id="{6E611AC6-6AF3-4383-A1A0-9731B5AA9D0B}" type="slidenum">
              <a:rPr lang="en-US" smtClean="0"/>
              <a:t>8</a:t>
            </a:fld>
            <a:endParaRPr lang="en-US"/>
          </a:p>
        </p:txBody>
      </p:sp>
    </p:spTree>
    <p:extLst>
      <p:ext uri="{BB962C8B-B14F-4D97-AF65-F5344CB8AC3E}">
        <p14:creationId xmlns:p14="http://schemas.microsoft.com/office/powerpoint/2010/main" val="2001491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Staffan</a:t>
            </a:r>
          </a:p>
        </p:txBody>
      </p:sp>
      <p:sp>
        <p:nvSpPr>
          <p:cNvPr id="4" name="Platshållare för bildnummer 3"/>
          <p:cNvSpPr>
            <a:spLocks noGrp="1"/>
          </p:cNvSpPr>
          <p:nvPr>
            <p:ph type="sldNum" sz="quarter" idx="5"/>
          </p:nvPr>
        </p:nvSpPr>
        <p:spPr/>
        <p:txBody>
          <a:bodyPr/>
          <a:lstStyle/>
          <a:p>
            <a:fld id="{6E611AC6-6AF3-4383-A1A0-9731B5AA9D0B}" type="slidenum">
              <a:rPr lang="en-US" smtClean="0"/>
              <a:t>9</a:t>
            </a:fld>
            <a:endParaRPr lang="en-US"/>
          </a:p>
        </p:txBody>
      </p:sp>
    </p:spTree>
    <p:extLst>
      <p:ext uri="{BB962C8B-B14F-4D97-AF65-F5344CB8AC3E}">
        <p14:creationId xmlns:p14="http://schemas.microsoft.com/office/powerpoint/2010/main" val="34532169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2_Första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userDrawn="1"/>
        </p:nvPicPr>
        <p:blipFill rotWithShape="1">
          <a:blip r:embed="rId2" cstate="print">
            <a:extLst>
              <a:ext uri="{28A0092B-C50C-407E-A947-70E740481C1C}">
                <a14:useLocalDpi xmlns:a14="http://schemas.microsoft.com/office/drawing/2010/main" val="0"/>
              </a:ext>
            </a:extLst>
          </a:blip>
          <a:srcRect l="39630"/>
          <a:stretch/>
        </p:blipFill>
        <p:spPr>
          <a:xfrm>
            <a:off x="-3284" y="2355726"/>
            <a:ext cx="4263998" cy="2816944"/>
          </a:xfrm>
          <a:prstGeom prst="rect">
            <a:avLst/>
          </a:prstGeom>
        </p:spPr>
      </p:pic>
      <p:sp>
        <p:nvSpPr>
          <p:cNvPr id="6" name="Underrubrik 2"/>
          <p:cNvSpPr>
            <a:spLocks noGrp="1"/>
          </p:cNvSpPr>
          <p:nvPr>
            <p:ph type="subTitle" idx="1" hasCustomPrompt="1"/>
          </p:nvPr>
        </p:nvSpPr>
        <p:spPr>
          <a:xfrm>
            <a:off x="682873" y="2050246"/>
            <a:ext cx="7993583" cy="241855"/>
          </a:xfrm>
        </p:spPr>
        <p:txBody>
          <a:bodyPr lIns="0" tIns="0" rIns="0" bIns="0">
            <a:noAutofit/>
          </a:bodyPr>
          <a:lstStyle>
            <a:lvl1pPr marL="0" indent="0" algn="l">
              <a:buNone/>
              <a:defRPr sz="1400" b="0">
                <a:solidFill>
                  <a:srgbClr val="000000"/>
                </a:solidFill>
                <a:latin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dirty="0"/>
              <a:t>Förnamn Efternamn</a:t>
            </a:r>
          </a:p>
        </p:txBody>
      </p:sp>
      <p:sp>
        <p:nvSpPr>
          <p:cNvPr id="7" name="Platshållare för text 9"/>
          <p:cNvSpPr>
            <a:spLocks noGrp="1"/>
          </p:cNvSpPr>
          <p:nvPr>
            <p:ph type="body" sz="quarter" idx="13" hasCustomPrompt="1"/>
          </p:nvPr>
        </p:nvSpPr>
        <p:spPr>
          <a:xfrm>
            <a:off x="4722107" y="4299942"/>
            <a:ext cx="4181362" cy="216024"/>
          </a:xfrm>
        </p:spPr>
        <p:txBody>
          <a:bodyPr lIns="0" tIns="0" rIns="0" bIns="0" anchor="b" anchorCtr="0">
            <a:noAutofit/>
          </a:bodyPr>
          <a:lstStyle>
            <a:lvl1pPr marL="0" indent="0" algn="r">
              <a:buFontTx/>
              <a:buNone/>
              <a:defRPr sz="1400" b="0">
                <a:solidFill>
                  <a:srgbClr val="000000"/>
                </a:solidFill>
                <a:latin typeface="Arial"/>
              </a:defRPr>
            </a:lvl1pPr>
          </a:lstStyle>
          <a:p>
            <a:pPr lvl="0"/>
            <a:r>
              <a:rPr lang="sv-SE" dirty="0" err="1"/>
              <a:t>åååå-mm-dd</a:t>
            </a:r>
            <a:endParaRPr lang="sv-SE" dirty="0"/>
          </a:p>
        </p:txBody>
      </p:sp>
      <p:sp>
        <p:nvSpPr>
          <p:cNvPr id="8" name="Platshållare för text 11"/>
          <p:cNvSpPr>
            <a:spLocks noGrp="1"/>
          </p:cNvSpPr>
          <p:nvPr>
            <p:ph type="body" sz="quarter" idx="14" hasCustomPrompt="1"/>
          </p:nvPr>
        </p:nvSpPr>
        <p:spPr>
          <a:xfrm>
            <a:off x="4716016" y="4617198"/>
            <a:ext cx="4175984" cy="206498"/>
          </a:xfrm>
        </p:spPr>
        <p:txBody>
          <a:bodyPr lIns="0" tIns="0" rIns="0" bIns="0">
            <a:noAutofit/>
          </a:bodyPr>
          <a:lstStyle>
            <a:lvl1pPr marL="0" indent="0" algn="r">
              <a:buFontTx/>
              <a:buNone/>
              <a:defRPr sz="1200">
                <a:solidFill>
                  <a:srgbClr val="000000"/>
                </a:solidFill>
                <a:latin typeface="Arial"/>
              </a:defRPr>
            </a:lvl1pPr>
          </a:lstStyle>
          <a:p>
            <a:pPr lvl="0"/>
            <a:r>
              <a:rPr lang="sv-SE" dirty="0"/>
              <a:t>Version</a:t>
            </a:r>
          </a:p>
        </p:txBody>
      </p:sp>
      <p:sp>
        <p:nvSpPr>
          <p:cNvPr id="9" name="Rubrik 22"/>
          <p:cNvSpPr>
            <a:spLocks noGrp="1"/>
          </p:cNvSpPr>
          <p:nvPr>
            <p:ph type="title"/>
          </p:nvPr>
        </p:nvSpPr>
        <p:spPr>
          <a:xfrm>
            <a:off x="634773" y="830886"/>
            <a:ext cx="8053386" cy="1026114"/>
          </a:xfrm>
        </p:spPr>
        <p:txBody>
          <a:bodyPr anchor="b"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12" name="Bildobjekt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75808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apitelsida">
    <p:bg>
      <p:bgPr>
        <a:solidFill>
          <a:srgbClr val="FFFFFE"/>
        </a:solidFill>
        <a:effectLst/>
      </p:bgPr>
    </p:bg>
    <p:spTree>
      <p:nvGrpSpPr>
        <p:cNvPr id="1" name=""/>
        <p:cNvGrpSpPr/>
        <p:nvPr/>
      </p:nvGrpSpPr>
      <p:grpSpPr>
        <a:xfrm>
          <a:off x="0" y="0"/>
          <a:ext cx="0" cy="0"/>
          <a:chOff x="0" y="0"/>
          <a:chExt cx="0" cy="0"/>
        </a:xfrm>
      </p:grpSpPr>
      <p:pic>
        <p:nvPicPr>
          <p:cNvPr id="10" name="Bildobjekt 9"/>
          <p:cNvPicPr>
            <a:picLocks noChangeAspect="1"/>
          </p:cNvPicPr>
          <p:nvPr userDrawn="1"/>
        </p:nvPicPr>
        <p:blipFill rotWithShape="1">
          <a:blip r:embed="rId2" cstate="print">
            <a:extLst>
              <a:ext uri="{28A0092B-C50C-407E-A947-70E740481C1C}">
                <a14:useLocalDpi xmlns:a14="http://schemas.microsoft.com/office/drawing/2010/main" val="0"/>
              </a:ext>
            </a:extLst>
          </a:blip>
          <a:srcRect r="60185"/>
          <a:stretch/>
        </p:blipFill>
        <p:spPr>
          <a:xfrm>
            <a:off x="6330752" y="2327867"/>
            <a:ext cx="2825948" cy="2830739"/>
          </a:xfrm>
          <a:prstGeom prst="rect">
            <a:avLst/>
          </a:prstGeom>
        </p:spPr>
      </p:pic>
      <p:sp>
        <p:nvSpPr>
          <p:cNvPr id="9" name="Rubrik 22"/>
          <p:cNvSpPr>
            <a:spLocks noGrp="1"/>
          </p:cNvSpPr>
          <p:nvPr>
            <p:ph type="title"/>
          </p:nvPr>
        </p:nvSpPr>
        <p:spPr>
          <a:xfrm>
            <a:off x="634773" y="1567923"/>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5" name="Bildobjekt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4072037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istasida">
    <p:bg>
      <p:bgPr>
        <a:solidFill>
          <a:srgbClr val="FFFFFE"/>
        </a:solidFill>
        <a:effectLst/>
      </p:bgPr>
    </p:bg>
    <p:spTree>
      <p:nvGrpSpPr>
        <p:cNvPr id="1" name=""/>
        <p:cNvGrpSpPr/>
        <p:nvPr/>
      </p:nvGrpSpPr>
      <p:grpSpPr>
        <a:xfrm>
          <a:off x="0" y="0"/>
          <a:ext cx="0" cy="0"/>
          <a:chOff x="0" y="0"/>
          <a:chExt cx="0" cy="0"/>
        </a:xfrm>
      </p:grpSpPr>
      <p:sp>
        <p:nvSpPr>
          <p:cNvPr id="9" name="Rubrik 22"/>
          <p:cNvSpPr>
            <a:spLocks noGrp="1"/>
          </p:cNvSpPr>
          <p:nvPr>
            <p:ph type="title"/>
          </p:nvPr>
        </p:nvSpPr>
        <p:spPr>
          <a:xfrm>
            <a:off x="634773" y="3500969"/>
            <a:ext cx="8053386" cy="1026114"/>
          </a:xfrm>
        </p:spPr>
        <p:txBody>
          <a:bodyPr anchor="t" anchorCtr="0"/>
          <a:lstStyle>
            <a:lvl1pPr marL="49213" indent="0" algn="l">
              <a:lnSpc>
                <a:spcPts val="4600"/>
              </a:lnSpc>
              <a:defRPr sz="4600">
                <a:solidFill>
                  <a:schemeClr val="tx1"/>
                </a:solidFill>
              </a:defRPr>
            </a:lvl1pPr>
          </a:lstStyle>
          <a:p>
            <a:r>
              <a:rPr lang="sv-SE"/>
              <a:t>Klicka här för att ändra mall för rubrikformat</a:t>
            </a:r>
            <a:endParaRPr lang="sv-SE" dirty="0"/>
          </a:p>
        </p:txBody>
      </p:sp>
      <p:pic>
        <p:nvPicPr>
          <p:cNvPr id="3" name="Bildobjekt 2" descr="EHM_Symbol_CMYK_hel.psd"/>
          <p:cNvPicPr>
            <a:picLocks noChangeAspect="1"/>
          </p:cNvPicPr>
          <p:nvPr userDrawn="1"/>
        </p:nvPicPr>
        <p:blipFill rotWithShape="1">
          <a:blip r:embed="rId2" cstate="print">
            <a:extLst>
              <a:ext uri="{28A0092B-C50C-407E-A947-70E740481C1C}">
                <a14:useLocalDpi xmlns:a14="http://schemas.microsoft.com/office/drawing/2010/main" val="0"/>
              </a:ext>
            </a:extLst>
          </a:blip>
          <a:srcRect l="41027" t="50185"/>
          <a:stretch/>
        </p:blipFill>
        <p:spPr>
          <a:xfrm>
            <a:off x="0" y="-1"/>
            <a:ext cx="3714544" cy="2599545"/>
          </a:xfrm>
          <a:prstGeom prst="rect">
            <a:avLst/>
          </a:prstGeom>
        </p:spPr>
      </p:pic>
      <p:pic>
        <p:nvPicPr>
          <p:cNvPr id="5" name="Bildobjekt 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Tree>
    <p:extLst>
      <p:ext uri="{BB962C8B-B14F-4D97-AF65-F5344CB8AC3E}">
        <p14:creationId xmlns:p14="http://schemas.microsoft.com/office/powerpoint/2010/main" val="1281209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nehåll">
    <p:spTree>
      <p:nvGrpSpPr>
        <p:cNvPr id="1" name=""/>
        <p:cNvGrpSpPr/>
        <p:nvPr/>
      </p:nvGrpSpPr>
      <p:grpSpPr>
        <a:xfrm>
          <a:off x="0" y="0"/>
          <a:ext cx="0" cy="0"/>
          <a:chOff x="0" y="0"/>
          <a:chExt cx="0" cy="0"/>
        </a:xfrm>
      </p:grpSpPr>
      <p:sp>
        <p:nvSpPr>
          <p:cNvPr id="2" name="Rubrik 1"/>
          <p:cNvSpPr>
            <a:spLocks noGrp="1"/>
          </p:cNvSpPr>
          <p:nvPr>
            <p:ph type="title"/>
          </p:nvPr>
        </p:nvSpPr>
        <p:spPr>
          <a:xfrm>
            <a:off x="646114" y="742419"/>
            <a:ext cx="7067549" cy="479182"/>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646113" y="1466106"/>
            <a:ext cx="6529387" cy="3294366"/>
          </a:xfrm>
        </p:spPr>
        <p:txBody>
          <a:bodyPr>
            <a:noAutofit/>
          </a:bodyPr>
          <a:lstStyle>
            <a:lvl1pPr>
              <a:defRPr sz="2200"/>
            </a:lvl1pPr>
            <a:lvl2pPr>
              <a:defRPr sz="2200"/>
            </a:lvl2pPr>
            <a:lvl3pPr>
              <a:defRPr sz="2200"/>
            </a:lvl3pPr>
            <a:lvl4pPr>
              <a:defRPr sz="2200"/>
            </a:lvl4pPr>
            <a:lvl5pPr>
              <a:defRPr sz="22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2022593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646114" y="742419"/>
            <a:ext cx="7067549" cy="688336"/>
          </a:xfrm>
          <a:prstGeom prst="rect">
            <a:avLst/>
          </a:prstGeom>
        </p:spPr>
        <p:txBody>
          <a:bodyPr vert="horz" lIns="0" tIns="0" rIns="0" bIns="0" rtlCol="0" anchor="t" anchorCtr="0">
            <a:noAutofit/>
          </a:bodyPr>
          <a:lstStyle/>
          <a:p>
            <a:endParaRPr lang="sv-SE" dirty="0"/>
          </a:p>
        </p:txBody>
      </p:sp>
      <p:sp>
        <p:nvSpPr>
          <p:cNvPr id="3" name="Platshållare för text 2"/>
          <p:cNvSpPr>
            <a:spLocks noGrp="1"/>
          </p:cNvSpPr>
          <p:nvPr>
            <p:ph type="body" idx="1"/>
          </p:nvPr>
        </p:nvSpPr>
        <p:spPr>
          <a:xfrm>
            <a:off x="646114" y="1456613"/>
            <a:ext cx="7022231" cy="3348372"/>
          </a:xfrm>
          <a:prstGeom prst="rect">
            <a:avLst/>
          </a:prstGeom>
        </p:spPr>
        <p:txBody>
          <a:bodyPr vert="horz" lIns="0" tIns="0" rIns="0" bIns="0" rtlCol="0">
            <a:noAutofit/>
          </a:bodyPr>
          <a:lstStyle/>
          <a:p>
            <a:pPr lvl="0"/>
            <a:r>
              <a:rPr lang="sv-SE" dirty="0"/>
              <a:t>Klicka här för att ändra format på bakgrundstexten</a:t>
            </a:r>
          </a:p>
        </p:txBody>
      </p:sp>
      <p:pic>
        <p:nvPicPr>
          <p:cNvPr id="5" name="Bildobjekt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781801" y="195487"/>
            <a:ext cx="2121027" cy="282321"/>
          </a:xfrm>
          <a:prstGeom prst="rect">
            <a:avLst/>
          </a:prstGeom>
        </p:spPr>
      </p:pic>
      <p:sp>
        <p:nvSpPr>
          <p:cNvPr id="7" name="Rektangel 6"/>
          <p:cNvSpPr/>
          <p:nvPr/>
        </p:nvSpPr>
        <p:spPr>
          <a:xfrm>
            <a:off x="1" y="5008500"/>
            <a:ext cx="9143999" cy="135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866091303"/>
      </p:ext>
    </p:extLst>
  </p:cSld>
  <p:clrMap bg1="lt1" tx1="dk1" bg2="lt2" tx2="dk2" accent1="accent1" accent2="accent2" accent3="accent3" accent4="accent4" accent5="accent5" accent6="accent6" hlink="hlink" folHlink="folHlink"/>
  <p:sldLayoutIdLst>
    <p:sldLayoutId id="2147483679" r:id="rId1"/>
    <p:sldLayoutId id="2147483677" r:id="rId2"/>
    <p:sldLayoutId id="2147483678" r:id="rId3"/>
    <p:sldLayoutId id="2147483668" r:id="rId4"/>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hf hdr="0" ftr="0" dt="0"/>
  <p:txStyles>
    <p:titleStyle>
      <a:lvl1pPr algn="l" defTabSz="914400" rtl="0" eaLnBrk="1" latinLnBrk="0" hangingPunct="1">
        <a:lnSpc>
          <a:spcPts val="4100"/>
        </a:lnSpc>
        <a:spcBef>
          <a:spcPct val="0"/>
        </a:spcBef>
        <a:buNone/>
        <a:defRPr sz="3600" b="1" kern="1200">
          <a:solidFill>
            <a:schemeClr val="tx1"/>
          </a:solidFill>
          <a:latin typeface="Arial"/>
          <a:ea typeface="+mj-ea"/>
          <a:cs typeface="+mj-cs"/>
        </a:defRPr>
      </a:lvl1pPr>
    </p:titleStyle>
    <p:bodyStyle>
      <a:lvl1pPr marL="174625"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1pPr>
      <a:lvl2pPr marL="36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2pPr>
      <a:lvl3pPr marL="54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3pPr>
      <a:lvl4pPr marL="72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4pPr>
      <a:lvl5pPr marL="900000" indent="-180000" algn="l" defTabSz="914400" rtl="0" eaLnBrk="1" latinLnBrk="0" hangingPunct="1">
        <a:lnSpc>
          <a:spcPct val="100000"/>
        </a:lnSpc>
        <a:spcBef>
          <a:spcPts val="400"/>
        </a:spcBef>
        <a:spcAft>
          <a:spcPts val="400"/>
        </a:spcAft>
        <a:buFont typeface="Arial"/>
        <a:buChar char="•"/>
        <a:defRPr sz="240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ommons.wikimedia.org/wiki/category:handshake_symbols"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hyperlink" Target="https://technofaq.org/posts/2021/07/moving-and-packing-in-one-go-in-roswel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samarbetsyta.ehalsomyndigheten.se/pages/viewpage.action?pageId=34410567"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derrubrik 1"/>
          <p:cNvSpPr>
            <a:spLocks noGrp="1"/>
          </p:cNvSpPr>
          <p:nvPr>
            <p:ph type="subTitle" idx="1"/>
          </p:nvPr>
        </p:nvSpPr>
        <p:spPr/>
        <p:txBody>
          <a:bodyPr/>
          <a:lstStyle/>
          <a:p>
            <a:r>
              <a:rPr lang="sv-SE" dirty="0"/>
              <a:t>– till Nationella Läkemedelslistan</a:t>
            </a:r>
          </a:p>
        </p:txBody>
      </p:sp>
      <p:sp>
        <p:nvSpPr>
          <p:cNvPr id="3" name="Platshållare för text 2"/>
          <p:cNvSpPr>
            <a:spLocks noGrp="1"/>
          </p:cNvSpPr>
          <p:nvPr>
            <p:ph type="body" sz="quarter" idx="13"/>
          </p:nvPr>
        </p:nvSpPr>
        <p:spPr/>
        <p:txBody>
          <a:bodyPr/>
          <a:lstStyle/>
          <a:p>
            <a:r>
              <a:rPr lang="sv-SE" dirty="0"/>
              <a:t>2021-11-17</a:t>
            </a:r>
          </a:p>
        </p:txBody>
      </p:sp>
      <p:sp>
        <p:nvSpPr>
          <p:cNvPr id="4" name="Platshållare för text 3"/>
          <p:cNvSpPr>
            <a:spLocks noGrp="1"/>
          </p:cNvSpPr>
          <p:nvPr>
            <p:ph type="body" sz="quarter" idx="14"/>
          </p:nvPr>
        </p:nvSpPr>
        <p:spPr/>
        <p:txBody>
          <a:bodyPr/>
          <a:lstStyle/>
          <a:p>
            <a:endParaRPr lang="sv-SE" dirty="0"/>
          </a:p>
        </p:txBody>
      </p:sp>
      <p:sp>
        <p:nvSpPr>
          <p:cNvPr id="10" name="Rubrik 9"/>
          <p:cNvSpPr>
            <a:spLocks noGrp="1"/>
          </p:cNvSpPr>
          <p:nvPr>
            <p:ph type="title"/>
          </p:nvPr>
        </p:nvSpPr>
        <p:spPr/>
        <p:txBody>
          <a:bodyPr/>
          <a:lstStyle/>
          <a:p>
            <a:r>
              <a:rPr lang="sv-SE" sz="4400" dirty="0"/>
              <a:t>Workshop 2 om registrerade samtycken</a:t>
            </a:r>
          </a:p>
        </p:txBody>
      </p:sp>
      <p:pic>
        <p:nvPicPr>
          <p:cNvPr id="9" name="Bildobjekt 8">
            <a:extLst>
              <a:ext uri="{FF2B5EF4-FFF2-40B4-BE49-F238E27FC236}">
                <a16:creationId xmlns:a16="http://schemas.microsoft.com/office/drawing/2014/main" id="{F4C1C525-6804-421B-A069-DE27F2E251F7}"/>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4283968" y="2149062"/>
            <a:ext cx="1862848" cy="1862848"/>
          </a:xfrm>
          <a:prstGeom prst="rect">
            <a:avLst/>
          </a:prstGeom>
        </p:spPr>
      </p:pic>
    </p:spTree>
    <p:extLst>
      <p:ext uri="{BB962C8B-B14F-4D97-AF65-F5344CB8AC3E}">
        <p14:creationId xmlns:p14="http://schemas.microsoft.com/office/powerpoint/2010/main" val="4059420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B8A231F-5E1F-40A8-9E67-3C9BFCA15609}"/>
              </a:ext>
            </a:extLst>
          </p:cNvPr>
          <p:cNvSpPr>
            <a:spLocks noGrp="1"/>
          </p:cNvSpPr>
          <p:nvPr>
            <p:ph type="title"/>
          </p:nvPr>
        </p:nvSpPr>
        <p:spPr/>
        <p:txBody>
          <a:bodyPr/>
          <a:lstStyle/>
          <a:p>
            <a:r>
              <a:rPr lang="sv-SE" dirty="0"/>
              <a:t>Målbild och avgränsning</a:t>
            </a:r>
          </a:p>
        </p:txBody>
      </p:sp>
      <p:sp>
        <p:nvSpPr>
          <p:cNvPr id="3" name="Platshållare för innehåll 2">
            <a:extLst>
              <a:ext uri="{FF2B5EF4-FFF2-40B4-BE49-F238E27FC236}">
                <a16:creationId xmlns:a16="http://schemas.microsoft.com/office/drawing/2014/main" id="{5A9E3009-58DE-42E3-AA26-EF661F3A5D5E}"/>
              </a:ext>
            </a:extLst>
          </p:cNvPr>
          <p:cNvSpPr>
            <a:spLocks noGrp="1"/>
          </p:cNvSpPr>
          <p:nvPr>
            <p:ph sz="quarter" idx="16"/>
          </p:nvPr>
        </p:nvSpPr>
        <p:spPr/>
        <p:txBody>
          <a:bodyPr>
            <a:normAutofit fontScale="92500"/>
          </a:bodyPr>
          <a:lstStyle/>
          <a:p>
            <a:r>
              <a:rPr lang="sv-SE" dirty="0"/>
              <a:t>Introducera registrerade samtycken för individ i NLL</a:t>
            </a:r>
          </a:p>
          <a:p>
            <a:r>
              <a:rPr lang="sv-SE" dirty="0"/>
              <a:t>Ny roll ”förskrivare utan vårdgivare” (fritidsförskrivare)</a:t>
            </a:r>
          </a:p>
          <a:p>
            <a:r>
              <a:rPr lang="sv-SE" dirty="0"/>
              <a:t>Möjliggöra för förskrivare utan vårdgivare att kunna upprätta samtycken och därmed få åtkomst till patientens läkemedelslista</a:t>
            </a:r>
          </a:p>
          <a:p>
            <a:r>
              <a:rPr lang="sv-SE" dirty="0"/>
              <a:t>Digitalt flöde som baseras på</a:t>
            </a:r>
          </a:p>
          <a:p>
            <a:pPr lvl="1"/>
            <a:r>
              <a:rPr lang="sv-SE" dirty="0"/>
              <a:t>Funktioner i Förskrivningskollen och Läkemedelskollen</a:t>
            </a:r>
          </a:p>
          <a:p>
            <a:r>
              <a:rPr lang="sv-SE" dirty="0"/>
              <a:t>Motsvarande funktioner kommer finnas för anslutande system </a:t>
            </a:r>
          </a:p>
        </p:txBody>
      </p:sp>
    </p:spTree>
    <p:extLst>
      <p:ext uri="{BB962C8B-B14F-4D97-AF65-F5344CB8AC3E}">
        <p14:creationId xmlns:p14="http://schemas.microsoft.com/office/powerpoint/2010/main" val="3346917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34DCBC3-9577-45C7-B561-B87CD38E4B67}"/>
              </a:ext>
            </a:extLst>
          </p:cNvPr>
          <p:cNvSpPr>
            <a:spLocks noGrp="1"/>
          </p:cNvSpPr>
          <p:nvPr>
            <p:ph type="title"/>
          </p:nvPr>
        </p:nvSpPr>
        <p:spPr/>
        <p:txBody>
          <a:bodyPr/>
          <a:lstStyle/>
          <a:p>
            <a:r>
              <a:rPr lang="sv-SE" dirty="0"/>
              <a:t>Feedback från WS 1 210616</a:t>
            </a:r>
          </a:p>
        </p:txBody>
      </p:sp>
      <p:sp>
        <p:nvSpPr>
          <p:cNvPr id="3" name="Platshållare för innehåll 2">
            <a:extLst>
              <a:ext uri="{FF2B5EF4-FFF2-40B4-BE49-F238E27FC236}">
                <a16:creationId xmlns:a16="http://schemas.microsoft.com/office/drawing/2014/main" id="{F514391C-EDB7-428A-B28C-E9BDBE24BC0C}"/>
              </a:ext>
            </a:extLst>
          </p:cNvPr>
          <p:cNvSpPr>
            <a:spLocks noGrp="1"/>
          </p:cNvSpPr>
          <p:nvPr>
            <p:ph sz="quarter" idx="16"/>
          </p:nvPr>
        </p:nvSpPr>
        <p:spPr/>
        <p:txBody>
          <a:bodyPr/>
          <a:lstStyle/>
          <a:p>
            <a:pPr>
              <a:tabLst>
                <a:tab pos="914400" algn="l"/>
              </a:tabLst>
            </a:pPr>
            <a:r>
              <a:rPr lang="sv-SE" dirty="0"/>
              <a:t>Samtyckeshanteringen bör inte uppta för mycket tid från vårdbesöket. </a:t>
            </a:r>
          </a:p>
          <a:p>
            <a:pPr>
              <a:tabLst>
                <a:tab pos="914400" algn="l"/>
              </a:tabLst>
            </a:pPr>
            <a:r>
              <a:rPr lang="sv-SE" dirty="0"/>
              <a:t>Det bör vara möjligt att upprätta samtycket innan vårdbesöket av administrativ personal. </a:t>
            </a:r>
          </a:p>
          <a:p>
            <a:pPr>
              <a:tabLst>
                <a:tab pos="914400" algn="l"/>
              </a:tabLst>
            </a:pPr>
            <a:r>
              <a:rPr lang="sv-SE" dirty="0"/>
              <a:t>Det aktiva beviset på samtycket upplevdes som krångligt i förhållande till övriga samtycken.</a:t>
            </a:r>
          </a:p>
          <a:p>
            <a:pPr>
              <a:tabLst>
                <a:tab pos="914400" algn="l"/>
              </a:tabLst>
            </a:pPr>
            <a:r>
              <a:rPr lang="sv-SE" dirty="0"/>
              <a:t>Samtycket behöver harmonisera med vårdens processer i stort. </a:t>
            </a:r>
          </a:p>
        </p:txBody>
      </p:sp>
    </p:spTree>
    <p:extLst>
      <p:ext uri="{BB962C8B-B14F-4D97-AF65-F5344CB8AC3E}">
        <p14:creationId xmlns:p14="http://schemas.microsoft.com/office/powerpoint/2010/main" val="31070913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CF2BA2E-4D3B-4AE6-859B-5A75AA30D2B4}"/>
              </a:ext>
            </a:extLst>
          </p:cNvPr>
          <p:cNvSpPr>
            <a:spLocks noGrp="1"/>
          </p:cNvSpPr>
          <p:nvPr>
            <p:ph type="title"/>
          </p:nvPr>
        </p:nvSpPr>
        <p:spPr/>
        <p:txBody>
          <a:bodyPr/>
          <a:lstStyle/>
          <a:p>
            <a:r>
              <a:rPr lang="sv-SE" dirty="0"/>
              <a:t>Vår analys</a:t>
            </a:r>
          </a:p>
        </p:txBody>
      </p:sp>
      <p:sp>
        <p:nvSpPr>
          <p:cNvPr id="3" name="Platshållare för innehåll 2">
            <a:extLst>
              <a:ext uri="{FF2B5EF4-FFF2-40B4-BE49-F238E27FC236}">
                <a16:creationId xmlns:a16="http://schemas.microsoft.com/office/drawing/2014/main" id="{344E7707-38D3-4ED1-AC45-F9C1B424D906}"/>
              </a:ext>
            </a:extLst>
          </p:cNvPr>
          <p:cNvSpPr>
            <a:spLocks noGrp="1"/>
          </p:cNvSpPr>
          <p:nvPr>
            <p:ph sz="quarter" idx="16"/>
          </p:nvPr>
        </p:nvSpPr>
        <p:spPr/>
        <p:txBody>
          <a:bodyPr/>
          <a:lstStyle/>
          <a:p>
            <a:r>
              <a:rPr lang="sv-SE" dirty="0"/>
              <a:t>Förväntningen är att samtyckeshantering i NLL ska harmonisera med vårdens övriga processer. </a:t>
            </a:r>
          </a:p>
          <a:p>
            <a:r>
              <a:rPr lang="sv-SE" dirty="0"/>
              <a:t>Vi kan inte leverera denna långsiktiga lösning på egen hand. </a:t>
            </a:r>
          </a:p>
          <a:p>
            <a:r>
              <a:rPr lang="sv-SE" dirty="0"/>
              <a:t>Den långsiktiga lösningen kräver samverkan med andra aktörer.</a:t>
            </a:r>
          </a:p>
          <a:p>
            <a:endParaRPr lang="sv-SE" dirty="0"/>
          </a:p>
          <a:p>
            <a:endParaRPr lang="sv-SE" dirty="0"/>
          </a:p>
          <a:p>
            <a:endParaRPr lang="sv-SE" dirty="0"/>
          </a:p>
        </p:txBody>
      </p:sp>
    </p:spTree>
    <p:extLst>
      <p:ext uri="{BB962C8B-B14F-4D97-AF65-F5344CB8AC3E}">
        <p14:creationId xmlns:p14="http://schemas.microsoft.com/office/powerpoint/2010/main" val="7104502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24B323F8-AE65-49D5-B3EE-DFFBE703C958}"/>
              </a:ext>
            </a:extLst>
          </p:cNvPr>
          <p:cNvSpPr>
            <a:spLocks noGrp="1"/>
          </p:cNvSpPr>
          <p:nvPr>
            <p:ph type="title"/>
          </p:nvPr>
        </p:nvSpPr>
        <p:spPr/>
        <p:txBody>
          <a:bodyPr/>
          <a:lstStyle/>
          <a:p>
            <a:r>
              <a:rPr lang="sv-SE" dirty="0"/>
              <a:t>LÅNGSIKTIG LÖSNING</a:t>
            </a:r>
          </a:p>
        </p:txBody>
      </p:sp>
    </p:spTree>
    <p:extLst>
      <p:ext uri="{BB962C8B-B14F-4D97-AF65-F5344CB8AC3E}">
        <p14:creationId xmlns:p14="http://schemas.microsoft.com/office/powerpoint/2010/main" val="2146887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C77F7A-5883-4463-8233-231AE0EBE95F}"/>
              </a:ext>
            </a:extLst>
          </p:cNvPr>
          <p:cNvSpPr>
            <a:spLocks noGrp="1"/>
          </p:cNvSpPr>
          <p:nvPr>
            <p:ph type="title"/>
          </p:nvPr>
        </p:nvSpPr>
        <p:spPr/>
        <p:txBody>
          <a:bodyPr/>
          <a:lstStyle/>
          <a:p>
            <a:endParaRPr lang="sv-SE"/>
          </a:p>
        </p:txBody>
      </p:sp>
      <p:sp>
        <p:nvSpPr>
          <p:cNvPr id="3" name="Platshållare för innehåll 2">
            <a:extLst>
              <a:ext uri="{FF2B5EF4-FFF2-40B4-BE49-F238E27FC236}">
                <a16:creationId xmlns:a16="http://schemas.microsoft.com/office/drawing/2014/main" id="{11CD84CC-A6B8-4640-A9E4-BDDBBA3510AC}"/>
              </a:ext>
            </a:extLst>
          </p:cNvPr>
          <p:cNvSpPr>
            <a:spLocks noGrp="1"/>
          </p:cNvSpPr>
          <p:nvPr>
            <p:ph sz="quarter" idx="16"/>
          </p:nvPr>
        </p:nvSpPr>
        <p:spPr/>
        <p:txBody>
          <a:bodyPr/>
          <a:lstStyle/>
          <a:p>
            <a:endParaRPr lang="sv-SE"/>
          </a:p>
        </p:txBody>
      </p:sp>
      <p:pic>
        <p:nvPicPr>
          <p:cNvPr id="1026" name="Picture 2">
            <a:extLst>
              <a:ext uri="{FF2B5EF4-FFF2-40B4-BE49-F238E27FC236}">
                <a16:creationId xmlns:a16="http://schemas.microsoft.com/office/drawing/2014/main" id="{9B149192-F121-4CF2-8B88-8DEB2AF4D0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6612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50FDF2-23F1-4CAA-B041-07BBA08BDC7A}"/>
              </a:ext>
            </a:extLst>
          </p:cNvPr>
          <p:cNvSpPr>
            <a:spLocks noGrp="1"/>
          </p:cNvSpPr>
          <p:nvPr>
            <p:ph type="title"/>
          </p:nvPr>
        </p:nvSpPr>
        <p:spPr/>
        <p:txBody>
          <a:bodyPr/>
          <a:lstStyle/>
          <a:p>
            <a:endParaRPr lang="sv-SE"/>
          </a:p>
        </p:txBody>
      </p:sp>
      <p:sp>
        <p:nvSpPr>
          <p:cNvPr id="3" name="Platshållare för innehåll 2">
            <a:extLst>
              <a:ext uri="{FF2B5EF4-FFF2-40B4-BE49-F238E27FC236}">
                <a16:creationId xmlns:a16="http://schemas.microsoft.com/office/drawing/2014/main" id="{38985E36-1F71-4D73-9F13-2DEC295CED9E}"/>
              </a:ext>
            </a:extLst>
          </p:cNvPr>
          <p:cNvSpPr>
            <a:spLocks noGrp="1"/>
          </p:cNvSpPr>
          <p:nvPr>
            <p:ph sz="quarter" idx="16"/>
          </p:nvPr>
        </p:nvSpPr>
        <p:spPr/>
        <p:txBody>
          <a:bodyPr/>
          <a:lstStyle/>
          <a:p>
            <a:endParaRPr lang="sv-SE"/>
          </a:p>
        </p:txBody>
      </p:sp>
      <p:pic>
        <p:nvPicPr>
          <p:cNvPr id="2050" name="Picture 2">
            <a:extLst>
              <a:ext uri="{FF2B5EF4-FFF2-40B4-BE49-F238E27FC236}">
                <a16:creationId xmlns:a16="http://schemas.microsoft.com/office/drawing/2014/main" id="{8F55502B-16B9-4A14-B13E-F9CFF98275B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587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26A2C7-0107-4C53-B12A-14D713C89C03}"/>
              </a:ext>
            </a:extLst>
          </p:cNvPr>
          <p:cNvSpPr>
            <a:spLocks noGrp="1"/>
          </p:cNvSpPr>
          <p:nvPr>
            <p:ph type="title"/>
          </p:nvPr>
        </p:nvSpPr>
        <p:spPr/>
        <p:txBody>
          <a:bodyPr/>
          <a:lstStyle/>
          <a:p>
            <a:r>
              <a:rPr lang="sv-SE" dirty="0"/>
              <a:t>Var kan samtycken hanteras?</a:t>
            </a:r>
          </a:p>
        </p:txBody>
      </p:sp>
      <p:sp>
        <p:nvSpPr>
          <p:cNvPr id="4" name="Rektangel 3">
            <a:extLst>
              <a:ext uri="{FF2B5EF4-FFF2-40B4-BE49-F238E27FC236}">
                <a16:creationId xmlns:a16="http://schemas.microsoft.com/office/drawing/2014/main" id="{1529B011-8D73-4C68-9F0E-6351274D44DB}"/>
              </a:ext>
            </a:extLst>
          </p:cNvPr>
          <p:cNvSpPr/>
          <p:nvPr/>
        </p:nvSpPr>
        <p:spPr>
          <a:xfrm>
            <a:off x="646113" y="2276458"/>
            <a:ext cx="1040773" cy="9433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Vårdsystem</a:t>
            </a:r>
          </a:p>
        </p:txBody>
      </p:sp>
      <p:sp>
        <p:nvSpPr>
          <p:cNvPr id="5" name="Rektangel 4">
            <a:extLst>
              <a:ext uri="{FF2B5EF4-FFF2-40B4-BE49-F238E27FC236}">
                <a16:creationId xmlns:a16="http://schemas.microsoft.com/office/drawing/2014/main" id="{A43F6FF5-3081-4575-A99D-92F6075826C3}"/>
              </a:ext>
            </a:extLst>
          </p:cNvPr>
          <p:cNvSpPr/>
          <p:nvPr/>
        </p:nvSpPr>
        <p:spPr>
          <a:xfrm>
            <a:off x="2834187" y="2276458"/>
            <a:ext cx="1040773" cy="9433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Förskrivnings-kollen</a:t>
            </a:r>
          </a:p>
        </p:txBody>
      </p:sp>
      <p:sp>
        <p:nvSpPr>
          <p:cNvPr id="6" name="textruta 5">
            <a:extLst>
              <a:ext uri="{FF2B5EF4-FFF2-40B4-BE49-F238E27FC236}">
                <a16:creationId xmlns:a16="http://schemas.microsoft.com/office/drawing/2014/main" id="{2D3380FA-466D-4717-A033-52A0F6924F11}"/>
              </a:ext>
            </a:extLst>
          </p:cNvPr>
          <p:cNvSpPr txBox="1"/>
          <p:nvPr/>
        </p:nvSpPr>
        <p:spPr>
          <a:xfrm>
            <a:off x="539552" y="1678348"/>
            <a:ext cx="3157140" cy="461665"/>
          </a:xfrm>
          <a:prstGeom prst="rect">
            <a:avLst/>
          </a:prstGeom>
          <a:noFill/>
        </p:spPr>
        <p:txBody>
          <a:bodyPr wrap="square" rtlCol="0">
            <a:spAutoFit/>
          </a:bodyPr>
          <a:lstStyle/>
          <a:p>
            <a:r>
              <a:rPr lang="sv-SE" sz="2400" dirty="0"/>
              <a:t>Vårdpersonal/förfrågan</a:t>
            </a:r>
          </a:p>
        </p:txBody>
      </p:sp>
      <p:sp>
        <p:nvSpPr>
          <p:cNvPr id="8" name="Rektangel 7">
            <a:extLst>
              <a:ext uri="{FF2B5EF4-FFF2-40B4-BE49-F238E27FC236}">
                <a16:creationId xmlns:a16="http://schemas.microsoft.com/office/drawing/2014/main" id="{5C8138E6-BAE0-4359-A560-59F4546F236A}"/>
              </a:ext>
            </a:extLst>
          </p:cNvPr>
          <p:cNvSpPr/>
          <p:nvPr/>
        </p:nvSpPr>
        <p:spPr>
          <a:xfrm>
            <a:off x="4611347" y="2283718"/>
            <a:ext cx="1040773" cy="9433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Läkemedels-kollen</a:t>
            </a:r>
          </a:p>
        </p:txBody>
      </p:sp>
      <p:sp>
        <p:nvSpPr>
          <p:cNvPr id="9" name="Rektangel 8">
            <a:extLst>
              <a:ext uri="{FF2B5EF4-FFF2-40B4-BE49-F238E27FC236}">
                <a16:creationId xmlns:a16="http://schemas.microsoft.com/office/drawing/2014/main" id="{2C55E704-F9C3-42C3-96CB-A9F71BF3059D}"/>
              </a:ext>
            </a:extLst>
          </p:cNvPr>
          <p:cNvSpPr/>
          <p:nvPr/>
        </p:nvSpPr>
        <p:spPr>
          <a:xfrm>
            <a:off x="6799421" y="2276458"/>
            <a:ext cx="1040773" cy="943364"/>
          </a:xfrm>
          <a:prstGeom prst="rect">
            <a:avLst/>
          </a:prstGeom>
          <a:solidFill>
            <a:schemeClr val="accent4">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Patientportaler</a:t>
            </a:r>
          </a:p>
        </p:txBody>
      </p:sp>
      <p:sp>
        <p:nvSpPr>
          <p:cNvPr id="10" name="textruta 9">
            <a:extLst>
              <a:ext uri="{FF2B5EF4-FFF2-40B4-BE49-F238E27FC236}">
                <a16:creationId xmlns:a16="http://schemas.microsoft.com/office/drawing/2014/main" id="{BA733AFA-20C7-4A0E-BFD2-FC917A0A2389}"/>
              </a:ext>
            </a:extLst>
          </p:cNvPr>
          <p:cNvSpPr txBox="1"/>
          <p:nvPr/>
        </p:nvSpPr>
        <p:spPr>
          <a:xfrm>
            <a:off x="4499992" y="1678348"/>
            <a:ext cx="4209520" cy="461665"/>
          </a:xfrm>
          <a:prstGeom prst="rect">
            <a:avLst/>
          </a:prstGeom>
          <a:noFill/>
        </p:spPr>
        <p:txBody>
          <a:bodyPr wrap="square" rtlCol="0">
            <a:spAutoFit/>
          </a:bodyPr>
          <a:lstStyle/>
          <a:p>
            <a:r>
              <a:rPr lang="sv-SE" sz="2400" dirty="0"/>
              <a:t>Invånare/besvara förfrågan</a:t>
            </a:r>
          </a:p>
        </p:txBody>
      </p:sp>
      <p:sp>
        <p:nvSpPr>
          <p:cNvPr id="11" name="Rektangel 10">
            <a:extLst>
              <a:ext uri="{FF2B5EF4-FFF2-40B4-BE49-F238E27FC236}">
                <a16:creationId xmlns:a16="http://schemas.microsoft.com/office/drawing/2014/main" id="{631F604D-421E-4607-9CC2-7E04EE33F32B}"/>
              </a:ext>
            </a:extLst>
          </p:cNvPr>
          <p:cNvSpPr/>
          <p:nvPr/>
        </p:nvSpPr>
        <p:spPr>
          <a:xfrm>
            <a:off x="1740150" y="2276458"/>
            <a:ext cx="1040773" cy="943364"/>
          </a:xfrm>
          <a:prstGeom prst="rect">
            <a:avLst/>
          </a:prstGeom>
          <a:solidFill>
            <a:schemeClr val="accent1">
              <a:lumMod val="90000"/>
              <a:lumOff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Manuell rutin</a:t>
            </a:r>
          </a:p>
        </p:txBody>
      </p:sp>
      <p:sp>
        <p:nvSpPr>
          <p:cNvPr id="12" name="Rektangel 11">
            <a:extLst>
              <a:ext uri="{FF2B5EF4-FFF2-40B4-BE49-F238E27FC236}">
                <a16:creationId xmlns:a16="http://schemas.microsoft.com/office/drawing/2014/main" id="{F20EEB88-C2D4-4637-BB59-37B28DEFEACE}"/>
              </a:ext>
            </a:extLst>
          </p:cNvPr>
          <p:cNvSpPr/>
          <p:nvPr/>
        </p:nvSpPr>
        <p:spPr>
          <a:xfrm>
            <a:off x="5705384" y="2290367"/>
            <a:ext cx="1040773" cy="929455"/>
          </a:xfrm>
          <a:prstGeom prst="rect">
            <a:avLst/>
          </a:prstGeom>
          <a:solidFill>
            <a:schemeClr val="accent1">
              <a:lumMod val="90000"/>
              <a:lumOff val="1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Manuell rutin</a:t>
            </a:r>
          </a:p>
        </p:txBody>
      </p:sp>
    </p:spTree>
    <p:extLst>
      <p:ext uri="{BB962C8B-B14F-4D97-AF65-F5344CB8AC3E}">
        <p14:creationId xmlns:p14="http://schemas.microsoft.com/office/powerpoint/2010/main" val="37717390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19084463-0CFD-4228-8FEB-854EA8358AD5}"/>
              </a:ext>
            </a:extLst>
          </p:cNvPr>
          <p:cNvSpPr>
            <a:spLocks noGrp="1"/>
          </p:cNvSpPr>
          <p:nvPr>
            <p:ph type="title"/>
          </p:nvPr>
        </p:nvSpPr>
        <p:spPr/>
        <p:txBody>
          <a:bodyPr/>
          <a:lstStyle/>
          <a:p>
            <a:r>
              <a:rPr lang="sv-SE" dirty="0"/>
              <a:t>Exempel på patientportal: 1177</a:t>
            </a:r>
          </a:p>
        </p:txBody>
      </p:sp>
    </p:spTree>
    <p:extLst>
      <p:ext uri="{BB962C8B-B14F-4D97-AF65-F5344CB8AC3E}">
        <p14:creationId xmlns:p14="http://schemas.microsoft.com/office/powerpoint/2010/main" val="1800103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BC7995E-10B4-494B-B751-F5CA51438A6C}"/>
              </a:ext>
            </a:extLst>
          </p:cNvPr>
          <p:cNvSpPr>
            <a:spLocks noGrp="1"/>
          </p:cNvSpPr>
          <p:nvPr>
            <p:ph type="title"/>
          </p:nvPr>
        </p:nvSpPr>
        <p:spPr/>
        <p:txBody>
          <a:bodyPr/>
          <a:lstStyle/>
          <a:p>
            <a:r>
              <a:rPr lang="sv-SE" dirty="0"/>
              <a:t>Möjliga ingångar i patientportal</a:t>
            </a:r>
          </a:p>
        </p:txBody>
      </p:sp>
      <p:sp>
        <p:nvSpPr>
          <p:cNvPr id="3" name="Platshållare för innehåll 2">
            <a:extLst>
              <a:ext uri="{FF2B5EF4-FFF2-40B4-BE49-F238E27FC236}">
                <a16:creationId xmlns:a16="http://schemas.microsoft.com/office/drawing/2014/main" id="{1C214F3A-7CCD-48C7-B9C1-E63022931E93}"/>
              </a:ext>
            </a:extLst>
          </p:cNvPr>
          <p:cNvSpPr>
            <a:spLocks noGrp="1"/>
          </p:cNvSpPr>
          <p:nvPr>
            <p:ph sz="quarter" idx="16"/>
          </p:nvPr>
        </p:nvSpPr>
        <p:spPr/>
        <p:txBody>
          <a:bodyPr/>
          <a:lstStyle/>
          <a:p>
            <a:r>
              <a:rPr lang="sv-SE" dirty="0"/>
              <a:t>Förfrågan från vården via Meddelanden</a:t>
            </a:r>
          </a:p>
          <a:p>
            <a:r>
              <a:rPr lang="sv-SE" dirty="0"/>
              <a:t>Registrerar sig på mottagning</a:t>
            </a:r>
          </a:p>
          <a:p>
            <a:r>
              <a:rPr lang="sv-SE" dirty="0"/>
              <a:t>Ändrar hälsoval</a:t>
            </a:r>
          </a:p>
          <a:p>
            <a:r>
              <a:rPr lang="sv-SE" dirty="0"/>
              <a:t>Förnyar recept</a:t>
            </a:r>
          </a:p>
          <a:p>
            <a:r>
              <a:rPr lang="sv-SE" dirty="0"/>
              <a:t>Bokar tid för vårdbesök</a:t>
            </a:r>
          </a:p>
          <a:p>
            <a:r>
              <a:rPr lang="sv-SE" dirty="0"/>
              <a:t>När som helst (”mina samtycken”)</a:t>
            </a:r>
          </a:p>
        </p:txBody>
      </p:sp>
    </p:spTree>
    <p:extLst>
      <p:ext uri="{BB962C8B-B14F-4D97-AF65-F5344CB8AC3E}">
        <p14:creationId xmlns:p14="http://schemas.microsoft.com/office/powerpoint/2010/main" val="4242877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C91F789C-8401-4CB6-8BCF-AD81ECD423C6}"/>
              </a:ext>
            </a:extLst>
          </p:cNvPr>
          <p:cNvSpPr>
            <a:spLocks noGrp="1"/>
          </p:cNvSpPr>
          <p:nvPr>
            <p:ph sz="quarter" idx="16"/>
          </p:nvPr>
        </p:nvSpPr>
        <p:spPr/>
        <p:txBody>
          <a:bodyPr/>
          <a:lstStyle/>
          <a:p>
            <a:pPr marL="0" indent="0">
              <a:buNone/>
            </a:pPr>
            <a:r>
              <a:rPr lang="sv-SE" dirty="0"/>
              <a:t>Per har precis flyttat och vill ”lista sig” på närmaste hälsocentral. </a:t>
            </a:r>
          </a:p>
        </p:txBody>
      </p:sp>
      <p:pic>
        <p:nvPicPr>
          <p:cNvPr id="5" name="Bildobjekt 4" descr="En bild som visar text&#10;&#10;Automatiskt genererad beskrivning">
            <a:extLst>
              <a:ext uri="{FF2B5EF4-FFF2-40B4-BE49-F238E27FC236}">
                <a16:creationId xmlns:a16="http://schemas.microsoft.com/office/drawing/2014/main" id="{CE03AC11-0007-472D-ADCE-F7AF57728F04}"/>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46113" y="2283718"/>
            <a:ext cx="3896010" cy="2116832"/>
          </a:xfrm>
          <a:prstGeom prst="rect">
            <a:avLst/>
          </a:prstGeom>
        </p:spPr>
      </p:pic>
      <p:sp>
        <p:nvSpPr>
          <p:cNvPr id="7" name="Rubrik 1">
            <a:extLst>
              <a:ext uri="{FF2B5EF4-FFF2-40B4-BE49-F238E27FC236}">
                <a16:creationId xmlns:a16="http://schemas.microsoft.com/office/drawing/2014/main" id="{908B2D7A-EF32-4604-B6B7-206C70A1CA3B}"/>
              </a:ext>
            </a:extLst>
          </p:cNvPr>
          <p:cNvSpPr>
            <a:spLocks noGrp="1"/>
          </p:cNvSpPr>
          <p:nvPr>
            <p:ph type="title"/>
          </p:nvPr>
        </p:nvSpPr>
        <p:spPr>
          <a:xfrm>
            <a:off x="646113" y="742950"/>
            <a:ext cx="7067550" cy="479425"/>
          </a:xfrm>
        </p:spPr>
        <p:txBody>
          <a:bodyPr/>
          <a:lstStyle/>
          <a:p>
            <a:r>
              <a:rPr lang="sv-SE" sz="2800" dirty="0"/>
              <a:t>Scenario 1: vid ändrat hälsoval</a:t>
            </a:r>
          </a:p>
        </p:txBody>
      </p:sp>
    </p:spTree>
    <p:extLst>
      <p:ext uri="{BB962C8B-B14F-4D97-AF65-F5344CB8AC3E}">
        <p14:creationId xmlns:p14="http://schemas.microsoft.com/office/powerpoint/2010/main" val="3119931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E6A32BF-0510-4231-AB22-026568F57F64}"/>
              </a:ext>
            </a:extLst>
          </p:cNvPr>
          <p:cNvSpPr>
            <a:spLocks noGrp="1"/>
          </p:cNvSpPr>
          <p:nvPr>
            <p:ph type="title"/>
          </p:nvPr>
        </p:nvSpPr>
        <p:spPr/>
        <p:txBody>
          <a:bodyPr/>
          <a:lstStyle/>
          <a:p>
            <a:r>
              <a:rPr lang="sv-SE" dirty="0"/>
              <a:t>Mötesagenda</a:t>
            </a:r>
          </a:p>
        </p:txBody>
      </p:sp>
      <p:sp>
        <p:nvSpPr>
          <p:cNvPr id="3" name="Platshållare för innehåll 2">
            <a:extLst>
              <a:ext uri="{FF2B5EF4-FFF2-40B4-BE49-F238E27FC236}">
                <a16:creationId xmlns:a16="http://schemas.microsoft.com/office/drawing/2014/main" id="{1DD3B869-E79A-47B6-A019-6E47EDEFFDF5}"/>
              </a:ext>
            </a:extLst>
          </p:cNvPr>
          <p:cNvSpPr>
            <a:spLocks noGrp="1"/>
          </p:cNvSpPr>
          <p:nvPr>
            <p:ph sz="quarter" idx="16"/>
          </p:nvPr>
        </p:nvSpPr>
        <p:spPr/>
        <p:txBody>
          <a:bodyPr/>
          <a:lstStyle/>
          <a:p>
            <a:pPr marL="451825" indent="-457200">
              <a:buFont typeface="+mj-lt"/>
              <a:buAutoNum type="arabicPeriod"/>
            </a:pPr>
            <a:r>
              <a:rPr lang="sv-SE" sz="2000" b="1" dirty="0"/>
              <a:t>Introduktion</a:t>
            </a:r>
            <a:r>
              <a:rPr lang="sv-SE" sz="2000" dirty="0"/>
              <a:t> (10 min)</a:t>
            </a:r>
          </a:p>
          <a:p>
            <a:pPr lvl="2"/>
            <a:r>
              <a:rPr lang="sv-SE" sz="1800" dirty="0"/>
              <a:t>Syfte, mål, deltagare samt info om ny </a:t>
            </a:r>
            <a:r>
              <a:rPr lang="sv-SE" sz="1800" dirty="0" err="1"/>
              <a:t>confluence</a:t>
            </a:r>
            <a:endParaRPr lang="sv-SE" sz="1800" dirty="0"/>
          </a:p>
          <a:p>
            <a:pPr marL="451825" indent="-457200">
              <a:buFont typeface="+mj-lt"/>
              <a:buAutoNum type="arabicPeriod"/>
            </a:pPr>
            <a:r>
              <a:rPr lang="sv-SE" sz="2000" b="1" dirty="0"/>
              <a:t>Utvecklingsprojekt EHM </a:t>
            </a:r>
            <a:r>
              <a:rPr lang="sv-SE" sz="2000" dirty="0"/>
              <a:t>(35 min)</a:t>
            </a:r>
          </a:p>
          <a:p>
            <a:pPr lvl="2"/>
            <a:r>
              <a:rPr lang="sv-SE" sz="1800" dirty="0"/>
              <a:t>Kortsiktig plan</a:t>
            </a:r>
          </a:p>
          <a:p>
            <a:pPr lvl="2"/>
            <a:r>
              <a:rPr lang="sv-SE" sz="1800" dirty="0"/>
              <a:t>Tankar om långsiktig lösning</a:t>
            </a:r>
          </a:p>
          <a:p>
            <a:pPr marL="451825" indent="-457200">
              <a:buFont typeface="+mj-lt"/>
              <a:buAutoNum type="arabicPeriod"/>
            </a:pPr>
            <a:r>
              <a:rPr lang="sv-SE" sz="2000" b="1" dirty="0" err="1"/>
              <a:t>Ineras</a:t>
            </a:r>
            <a:r>
              <a:rPr lang="sv-SE" sz="2000" b="1" dirty="0"/>
              <a:t> samtyckesutredning </a:t>
            </a:r>
            <a:r>
              <a:rPr lang="sv-SE" sz="2000" dirty="0"/>
              <a:t>(15 min)</a:t>
            </a:r>
          </a:p>
          <a:p>
            <a:pPr marL="451825" indent="-457200">
              <a:buFont typeface="+mj-lt"/>
              <a:buAutoNum type="arabicPeriod"/>
            </a:pPr>
            <a:r>
              <a:rPr lang="sv-SE" sz="2000" b="1" dirty="0"/>
              <a:t>Diskussion i 2 grupper </a:t>
            </a:r>
            <a:r>
              <a:rPr lang="sv-SE" sz="2000" dirty="0"/>
              <a:t>(40 min)</a:t>
            </a:r>
          </a:p>
          <a:p>
            <a:pPr marL="451825" indent="-457200">
              <a:buFont typeface="+mj-lt"/>
              <a:buAutoNum type="arabicPeriod"/>
            </a:pPr>
            <a:r>
              <a:rPr lang="sv-SE" sz="2000" b="1" dirty="0"/>
              <a:t>Summering och nästa steg </a:t>
            </a:r>
            <a:r>
              <a:rPr lang="sv-SE" sz="2000" dirty="0"/>
              <a:t>(20 min)</a:t>
            </a:r>
          </a:p>
        </p:txBody>
      </p:sp>
    </p:spTree>
    <p:extLst>
      <p:ext uri="{BB962C8B-B14F-4D97-AF65-F5344CB8AC3E}">
        <p14:creationId xmlns:p14="http://schemas.microsoft.com/office/powerpoint/2010/main" val="22308599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latshållare för innehåll 6">
            <a:extLst>
              <a:ext uri="{FF2B5EF4-FFF2-40B4-BE49-F238E27FC236}">
                <a16:creationId xmlns:a16="http://schemas.microsoft.com/office/drawing/2014/main" id="{D9BCBA7F-3748-4559-AC18-C65CDCA377D6}"/>
              </a:ext>
            </a:extLst>
          </p:cNvPr>
          <p:cNvPicPr>
            <a:picLocks noGrp="1" noChangeAspect="1"/>
          </p:cNvPicPr>
          <p:nvPr>
            <p:ph sz="quarter" idx="16"/>
          </p:nvPr>
        </p:nvPicPr>
        <p:blipFill>
          <a:blip r:embed="rId3" cstate="print">
            <a:extLst>
              <a:ext uri="{28A0092B-C50C-407E-A947-70E740481C1C}">
                <a14:useLocalDpi xmlns:a14="http://schemas.microsoft.com/office/drawing/2010/main" val="0"/>
              </a:ext>
            </a:extLst>
          </a:blip>
          <a:stretch>
            <a:fillRect/>
          </a:stretch>
        </p:blipFill>
        <p:spPr>
          <a:xfrm>
            <a:off x="646113" y="1347614"/>
            <a:ext cx="5290041" cy="3294063"/>
          </a:xfrm>
          <a:solidFill>
            <a:schemeClr val="bg1">
              <a:lumMod val="85000"/>
            </a:schemeClr>
          </a:solidFill>
          <a:ln>
            <a:solidFill>
              <a:schemeClr val="bg1">
                <a:lumMod val="85000"/>
              </a:schemeClr>
            </a:solidFill>
          </a:ln>
        </p:spPr>
      </p:pic>
      <p:sp>
        <p:nvSpPr>
          <p:cNvPr id="6" name="Rubrik 1">
            <a:extLst>
              <a:ext uri="{FF2B5EF4-FFF2-40B4-BE49-F238E27FC236}">
                <a16:creationId xmlns:a16="http://schemas.microsoft.com/office/drawing/2014/main" id="{A5A734E0-ECFF-4F56-B90D-1ED34F49565B}"/>
              </a:ext>
            </a:extLst>
          </p:cNvPr>
          <p:cNvSpPr>
            <a:spLocks noGrp="1"/>
          </p:cNvSpPr>
          <p:nvPr>
            <p:ph type="title"/>
          </p:nvPr>
        </p:nvSpPr>
        <p:spPr>
          <a:xfrm>
            <a:off x="646113" y="742950"/>
            <a:ext cx="7067550" cy="479425"/>
          </a:xfrm>
        </p:spPr>
        <p:txBody>
          <a:bodyPr/>
          <a:lstStyle/>
          <a:p>
            <a:r>
              <a:rPr lang="sv-SE" sz="2800" dirty="0"/>
              <a:t>Scenario: vid ändrat hälsoval</a:t>
            </a:r>
          </a:p>
        </p:txBody>
      </p:sp>
      <p:sp>
        <p:nvSpPr>
          <p:cNvPr id="2" name="Ellips 1">
            <a:extLst>
              <a:ext uri="{FF2B5EF4-FFF2-40B4-BE49-F238E27FC236}">
                <a16:creationId xmlns:a16="http://schemas.microsoft.com/office/drawing/2014/main" id="{DE40C9EE-EF11-4ECC-B92F-021D3563D31C}"/>
              </a:ext>
            </a:extLst>
          </p:cNvPr>
          <p:cNvSpPr/>
          <p:nvPr/>
        </p:nvSpPr>
        <p:spPr>
          <a:xfrm>
            <a:off x="2627784" y="2272917"/>
            <a:ext cx="576064" cy="23762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653195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9C979AF-BF6D-481C-B445-8848F56DC81F}"/>
              </a:ext>
            </a:extLst>
          </p:cNvPr>
          <p:cNvSpPr>
            <a:spLocks noGrp="1"/>
          </p:cNvSpPr>
          <p:nvPr>
            <p:ph type="title"/>
          </p:nvPr>
        </p:nvSpPr>
        <p:spPr/>
        <p:txBody>
          <a:bodyPr/>
          <a:lstStyle/>
          <a:p>
            <a:r>
              <a:rPr lang="sv-SE" sz="2800" dirty="0"/>
              <a:t>Scenario: vid ändrat hälsoval</a:t>
            </a:r>
          </a:p>
        </p:txBody>
      </p:sp>
      <p:pic>
        <p:nvPicPr>
          <p:cNvPr id="7" name="Platshållare för innehåll 6" descr="En bild som visar text&#10;&#10;Automatiskt genererad beskrivning">
            <a:extLst>
              <a:ext uri="{FF2B5EF4-FFF2-40B4-BE49-F238E27FC236}">
                <a16:creationId xmlns:a16="http://schemas.microsoft.com/office/drawing/2014/main" id="{6F7DFBA4-B22B-4BE2-A405-72240AD8279B}"/>
              </a:ext>
            </a:extLst>
          </p:cNvPr>
          <p:cNvPicPr>
            <a:picLocks noGrp="1" noChangeAspect="1"/>
          </p:cNvPicPr>
          <p:nvPr>
            <p:ph sz="quarter" idx="16"/>
          </p:nvPr>
        </p:nvPicPr>
        <p:blipFill>
          <a:blip r:embed="rId3" cstate="print">
            <a:extLst>
              <a:ext uri="{28A0092B-C50C-407E-A947-70E740481C1C}">
                <a14:useLocalDpi xmlns:a14="http://schemas.microsoft.com/office/drawing/2010/main" val="0"/>
              </a:ext>
            </a:extLst>
          </a:blip>
          <a:stretch>
            <a:fillRect/>
          </a:stretch>
        </p:blipFill>
        <p:spPr>
          <a:xfrm>
            <a:off x="683142" y="1419622"/>
            <a:ext cx="3509346" cy="3294063"/>
          </a:xfrm>
          <a:ln>
            <a:solidFill>
              <a:schemeClr val="bg1">
                <a:lumMod val="85000"/>
              </a:schemeClr>
            </a:solidFill>
          </a:ln>
        </p:spPr>
      </p:pic>
    </p:spTree>
    <p:extLst>
      <p:ext uri="{BB962C8B-B14F-4D97-AF65-F5344CB8AC3E}">
        <p14:creationId xmlns:p14="http://schemas.microsoft.com/office/powerpoint/2010/main" val="7927372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9C979AF-BF6D-481C-B445-8848F56DC81F}"/>
              </a:ext>
            </a:extLst>
          </p:cNvPr>
          <p:cNvSpPr>
            <a:spLocks noGrp="1"/>
          </p:cNvSpPr>
          <p:nvPr>
            <p:ph type="title"/>
          </p:nvPr>
        </p:nvSpPr>
        <p:spPr/>
        <p:txBody>
          <a:bodyPr/>
          <a:lstStyle/>
          <a:p>
            <a:r>
              <a:rPr lang="sv-SE" sz="2800" dirty="0"/>
              <a:t>Scenario: vid ändrat hälsoval</a:t>
            </a:r>
          </a:p>
        </p:txBody>
      </p:sp>
      <p:pic>
        <p:nvPicPr>
          <p:cNvPr id="7" name="Platshållare för innehåll 6" descr="En bild som visar text&#10;&#10;Automatiskt genererad beskrivning">
            <a:extLst>
              <a:ext uri="{FF2B5EF4-FFF2-40B4-BE49-F238E27FC236}">
                <a16:creationId xmlns:a16="http://schemas.microsoft.com/office/drawing/2014/main" id="{635F206A-FEF6-4FFB-B666-DBEE47D660E2}"/>
              </a:ext>
            </a:extLst>
          </p:cNvPr>
          <p:cNvPicPr>
            <a:picLocks noGrp="1" noChangeAspect="1"/>
          </p:cNvPicPr>
          <p:nvPr>
            <p:ph sz="quarter" idx="16"/>
          </p:nvPr>
        </p:nvPicPr>
        <p:blipFill>
          <a:blip r:embed="rId3" cstate="print">
            <a:extLst>
              <a:ext uri="{28A0092B-C50C-407E-A947-70E740481C1C}">
                <a14:useLocalDpi xmlns:a14="http://schemas.microsoft.com/office/drawing/2010/main" val="0"/>
              </a:ext>
            </a:extLst>
          </a:blip>
          <a:stretch>
            <a:fillRect/>
          </a:stretch>
        </p:blipFill>
        <p:spPr>
          <a:xfrm>
            <a:off x="654906" y="1347614"/>
            <a:ext cx="3022881" cy="3294063"/>
          </a:xfrm>
        </p:spPr>
      </p:pic>
      <p:cxnSp>
        <p:nvCxnSpPr>
          <p:cNvPr id="12" name="Rak pilkoppling 11">
            <a:extLst>
              <a:ext uri="{FF2B5EF4-FFF2-40B4-BE49-F238E27FC236}">
                <a16:creationId xmlns:a16="http://schemas.microsoft.com/office/drawing/2014/main" id="{E6594934-92E9-4BD5-8731-A7E06C90AB18}"/>
              </a:ext>
            </a:extLst>
          </p:cNvPr>
          <p:cNvCxnSpPr/>
          <p:nvPr/>
        </p:nvCxnSpPr>
        <p:spPr>
          <a:xfrm>
            <a:off x="611560" y="2571750"/>
            <a:ext cx="5040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22" name="Picture 2">
            <a:extLst>
              <a:ext uri="{FF2B5EF4-FFF2-40B4-BE49-F238E27FC236}">
                <a16:creationId xmlns:a16="http://schemas.microsoft.com/office/drawing/2014/main" id="{754B5654-E055-43ED-BF9E-4FE07764B2C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81634" y="1357426"/>
            <a:ext cx="5327375" cy="331745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a:extLst>
              <a:ext uri="{FF2B5EF4-FFF2-40B4-BE49-F238E27FC236}">
                <a16:creationId xmlns:a16="http://schemas.microsoft.com/office/drawing/2014/main" id="{244DEBFD-432C-4CE7-97C3-3E35E66689F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81633" y="1347614"/>
            <a:ext cx="5327375" cy="331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66704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AF13707D-CDA6-44A5-A3AE-7204C55F480D}"/>
              </a:ext>
            </a:extLst>
          </p:cNvPr>
          <p:cNvSpPr>
            <a:spLocks noGrp="1"/>
          </p:cNvSpPr>
          <p:nvPr>
            <p:ph sz="quarter" idx="16"/>
          </p:nvPr>
        </p:nvSpPr>
        <p:spPr/>
        <p:txBody>
          <a:bodyPr/>
          <a:lstStyle/>
          <a:p>
            <a:pPr marL="0" indent="0">
              <a:buNone/>
            </a:pPr>
            <a:r>
              <a:rPr lang="sv-SE" dirty="0"/>
              <a:t>Pers medicin som han tar för sina kroniska besvär håller på att ta slut och han behöver förnya receptet för att kunna fylla på sitt lager. </a:t>
            </a:r>
          </a:p>
          <a:p>
            <a:pPr marL="0" indent="0">
              <a:buNone/>
            </a:pPr>
            <a:endParaRPr lang="sv-SE" dirty="0"/>
          </a:p>
        </p:txBody>
      </p:sp>
      <p:pic>
        <p:nvPicPr>
          <p:cNvPr id="1026" name="Picture 2" descr="Flera läkemedel är slut i Blekinge">
            <a:extLst>
              <a:ext uri="{FF2B5EF4-FFF2-40B4-BE49-F238E27FC236}">
                <a16:creationId xmlns:a16="http://schemas.microsoft.com/office/drawing/2014/main" id="{BA4447B7-9A8B-414E-91B6-597CC177E4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812" y="2715766"/>
            <a:ext cx="2619375" cy="1743075"/>
          </a:xfrm>
          <a:prstGeom prst="rect">
            <a:avLst/>
          </a:prstGeom>
          <a:noFill/>
          <a:extLst>
            <a:ext uri="{909E8E84-426E-40DD-AFC4-6F175D3DCCD1}">
              <a14:hiddenFill xmlns:a14="http://schemas.microsoft.com/office/drawing/2010/main">
                <a:solidFill>
                  <a:srgbClr val="FFFFFF"/>
                </a:solidFill>
              </a14:hiddenFill>
            </a:ext>
          </a:extLst>
        </p:spPr>
      </p:pic>
      <p:sp>
        <p:nvSpPr>
          <p:cNvPr id="5" name="Rubrik 1">
            <a:extLst>
              <a:ext uri="{FF2B5EF4-FFF2-40B4-BE49-F238E27FC236}">
                <a16:creationId xmlns:a16="http://schemas.microsoft.com/office/drawing/2014/main" id="{17A732DE-C0F2-4D5C-AA2D-A5674BBC1747}"/>
              </a:ext>
            </a:extLst>
          </p:cNvPr>
          <p:cNvSpPr>
            <a:spLocks noGrp="1"/>
          </p:cNvSpPr>
          <p:nvPr>
            <p:ph type="title"/>
          </p:nvPr>
        </p:nvSpPr>
        <p:spPr>
          <a:xfrm>
            <a:off x="646113" y="742950"/>
            <a:ext cx="7067550" cy="479425"/>
          </a:xfrm>
        </p:spPr>
        <p:txBody>
          <a:bodyPr/>
          <a:lstStyle/>
          <a:p>
            <a:r>
              <a:rPr lang="sv-SE" sz="2800" dirty="0"/>
              <a:t>Scenario: vid receptförnyelse</a:t>
            </a:r>
          </a:p>
        </p:txBody>
      </p:sp>
    </p:spTree>
    <p:extLst>
      <p:ext uri="{BB962C8B-B14F-4D97-AF65-F5344CB8AC3E}">
        <p14:creationId xmlns:p14="http://schemas.microsoft.com/office/powerpoint/2010/main" val="15691112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latshållare för innehåll 2">
            <a:extLst>
              <a:ext uri="{FF2B5EF4-FFF2-40B4-BE49-F238E27FC236}">
                <a16:creationId xmlns:a16="http://schemas.microsoft.com/office/drawing/2014/main" id="{89102CAE-50EA-4B05-AFC1-B28FB1601CF3}"/>
              </a:ext>
            </a:extLst>
          </p:cNvPr>
          <p:cNvSpPr>
            <a:spLocks noGrp="1"/>
          </p:cNvSpPr>
          <p:nvPr>
            <p:ph sz="quarter" idx="16"/>
          </p:nvPr>
        </p:nvSpPr>
        <p:spPr/>
        <p:txBody>
          <a:bodyPr/>
          <a:lstStyle/>
          <a:p>
            <a:endParaRPr lang="sv-SE"/>
          </a:p>
        </p:txBody>
      </p:sp>
      <p:pic>
        <p:nvPicPr>
          <p:cNvPr id="5" name="Bildobjekt 4">
            <a:extLst>
              <a:ext uri="{FF2B5EF4-FFF2-40B4-BE49-F238E27FC236}">
                <a16:creationId xmlns:a16="http://schemas.microsoft.com/office/drawing/2014/main" id="{58F1E39B-FAF9-48A6-A6A6-C080174D1673}"/>
              </a:ext>
            </a:extLst>
          </p:cNvPr>
          <p:cNvPicPr>
            <a:picLocks noChangeAspect="1"/>
          </p:cNvPicPr>
          <p:nvPr/>
        </p:nvPicPr>
        <p:blipFill>
          <a:blip r:embed="rId3"/>
          <a:stretch>
            <a:fillRect/>
          </a:stretch>
        </p:blipFill>
        <p:spPr>
          <a:xfrm>
            <a:off x="646113" y="1466106"/>
            <a:ext cx="5366047" cy="3308089"/>
          </a:xfrm>
          <a:prstGeom prst="rect">
            <a:avLst/>
          </a:prstGeom>
          <a:ln>
            <a:solidFill>
              <a:schemeClr val="bg1">
                <a:lumMod val="85000"/>
              </a:schemeClr>
            </a:solidFill>
          </a:ln>
        </p:spPr>
      </p:pic>
      <p:sp>
        <p:nvSpPr>
          <p:cNvPr id="6" name="Rubrik 1">
            <a:extLst>
              <a:ext uri="{FF2B5EF4-FFF2-40B4-BE49-F238E27FC236}">
                <a16:creationId xmlns:a16="http://schemas.microsoft.com/office/drawing/2014/main" id="{A5A734E0-ECFF-4F56-B90D-1ED34F49565B}"/>
              </a:ext>
            </a:extLst>
          </p:cNvPr>
          <p:cNvSpPr>
            <a:spLocks noGrp="1"/>
          </p:cNvSpPr>
          <p:nvPr>
            <p:ph type="title"/>
          </p:nvPr>
        </p:nvSpPr>
        <p:spPr>
          <a:xfrm>
            <a:off x="646113" y="742950"/>
            <a:ext cx="7067550" cy="479425"/>
          </a:xfrm>
        </p:spPr>
        <p:txBody>
          <a:bodyPr/>
          <a:lstStyle/>
          <a:p>
            <a:r>
              <a:rPr lang="sv-SE" sz="2800" dirty="0"/>
              <a:t>Scenario: vid receptförnyelse</a:t>
            </a:r>
          </a:p>
        </p:txBody>
      </p:sp>
      <p:sp>
        <p:nvSpPr>
          <p:cNvPr id="7" name="Ellips 6">
            <a:extLst>
              <a:ext uri="{FF2B5EF4-FFF2-40B4-BE49-F238E27FC236}">
                <a16:creationId xmlns:a16="http://schemas.microsoft.com/office/drawing/2014/main" id="{60A8F64E-9738-4EF7-B386-A2C57B0A1883}"/>
              </a:ext>
            </a:extLst>
          </p:cNvPr>
          <p:cNvSpPr/>
          <p:nvPr/>
        </p:nvSpPr>
        <p:spPr>
          <a:xfrm>
            <a:off x="3018304" y="2236094"/>
            <a:ext cx="57606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4090292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ubrik 1">
            <a:extLst>
              <a:ext uri="{FF2B5EF4-FFF2-40B4-BE49-F238E27FC236}">
                <a16:creationId xmlns:a16="http://schemas.microsoft.com/office/drawing/2014/main" id="{A5A734E0-ECFF-4F56-B90D-1ED34F49565B}"/>
              </a:ext>
            </a:extLst>
          </p:cNvPr>
          <p:cNvSpPr>
            <a:spLocks noGrp="1"/>
          </p:cNvSpPr>
          <p:nvPr>
            <p:ph type="title"/>
          </p:nvPr>
        </p:nvSpPr>
        <p:spPr>
          <a:xfrm>
            <a:off x="646113" y="742950"/>
            <a:ext cx="7067550" cy="479425"/>
          </a:xfrm>
        </p:spPr>
        <p:txBody>
          <a:bodyPr/>
          <a:lstStyle/>
          <a:p>
            <a:r>
              <a:rPr lang="sv-SE" sz="2800" dirty="0"/>
              <a:t>Scenario: vid receptförnyelse</a:t>
            </a:r>
          </a:p>
        </p:txBody>
      </p:sp>
      <p:pic>
        <p:nvPicPr>
          <p:cNvPr id="7" name="Platshållare för innehåll 6">
            <a:extLst>
              <a:ext uri="{FF2B5EF4-FFF2-40B4-BE49-F238E27FC236}">
                <a16:creationId xmlns:a16="http://schemas.microsoft.com/office/drawing/2014/main" id="{1F5A924D-91AE-499B-BC17-4BC746EBDC55}"/>
              </a:ext>
            </a:extLst>
          </p:cNvPr>
          <p:cNvPicPr>
            <a:picLocks noGrp="1" noChangeAspect="1"/>
          </p:cNvPicPr>
          <p:nvPr>
            <p:ph sz="quarter" idx="16"/>
          </p:nvPr>
        </p:nvPicPr>
        <p:blipFill>
          <a:blip r:embed="rId3"/>
          <a:stretch>
            <a:fillRect/>
          </a:stretch>
        </p:blipFill>
        <p:spPr>
          <a:xfrm>
            <a:off x="646113" y="1419622"/>
            <a:ext cx="5453746" cy="3294063"/>
          </a:xfrm>
          <a:prstGeom prst="rect">
            <a:avLst/>
          </a:prstGeom>
          <a:ln>
            <a:solidFill>
              <a:schemeClr val="bg1">
                <a:lumMod val="85000"/>
              </a:schemeClr>
            </a:solidFill>
          </a:ln>
        </p:spPr>
      </p:pic>
      <p:sp>
        <p:nvSpPr>
          <p:cNvPr id="8" name="Ellips 7">
            <a:extLst>
              <a:ext uri="{FF2B5EF4-FFF2-40B4-BE49-F238E27FC236}">
                <a16:creationId xmlns:a16="http://schemas.microsoft.com/office/drawing/2014/main" id="{82028E8F-B5AD-41D5-BCC2-3AC0C4B67E23}"/>
              </a:ext>
            </a:extLst>
          </p:cNvPr>
          <p:cNvSpPr/>
          <p:nvPr/>
        </p:nvSpPr>
        <p:spPr>
          <a:xfrm>
            <a:off x="3372986" y="3281178"/>
            <a:ext cx="576064" cy="21602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ektangel 9">
            <a:extLst>
              <a:ext uri="{FF2B5EF4-FFF2-40B4-BE49-F238E27FC236}">
                <a16:creationId xmlns:a16="http://schemas.microsoft.com/office/drawing/2014/main" id="{447C3D2E-0789-411C-AE81-C43B2F12FB19}"/>
              </a:ext>
            </a:extLst>
          </p:cNvPr>
          <p:cNvSpPr/>
          <p:nvPr/>
        </p:nvSpPr>
        <p:spPr>
          <a:xfrm>
            <a:off x="6675923" y="98623"/>
            <a:ext cx="2432581" cy="5457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pic>
        <p:nvPicPr>
          <p:cNvPr id="3" name="Bildobjekt 2">
            <a:extLst>
              <a:ext uri="{FF2B5EF4-FFF2-40B4-BE49-F238E27FC236}">
                <a16:creationId xmlns:a16="http://schemas.microsoft.com/office/drawing/2014/main" id="{D389053D-E3A9-4B35-9705-67BB611229B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44688" y="286038"/>
            <a:ext cx="2043736" cy="4427647"/>
          </a:xfrm>
          <a:prstGeom prst="rect">
            <a:avLst/>
          </a:prstGeom>
        </p:spPr>
      </p:pic>
      <p:sp>
        <p:nvSpPr>
          <p:cNvPr id="9" name="Ellips 8">
            <a:extLst>
              <a:ext uri="{FF2B5EF4-FFF2-40B4-BE49-F238E27FC236}">
                <a16:creationId xmlns:a16="http://schemas.microsoft.com/office/drawing/2014/main" id="{A7D391A3-ED50-4915-84DC-FB3B8FB6BFB2}"/>
              </a:ext>
            </a:extLst>
          </p:cNvPr>
          <p:cNvSpPr/>
          <p:nvPr/>
        </p:nvSpPr>
        <p:spPr>
          <a:xfrm>
            <a:off x="6300192" y="3147814"/>
            <a:ext cx="1034816" cy="4794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4258060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7BD46F3-B502-47B1-9A3C-F1A3BBBE0CE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748" y="1627890"/>
            <a:ext cx="4464496" cy="2772660"/>
          </a:xfrm>
          <a:prstGeom prst="rect">
            <a:avLst/>
          </a:prstGeom>
          <a:noFill/>
          <a:extLst>
            <a:ext uri="{909E8E84-426E-40DD-AFC4-6F175D3DCCD1}">
              <a14:hiddenFill xmlns:a14="http://schemas.microsoft.com/office/drawing/2010/main">
                <a:solidFill>
                  <a:srgbClr val="FFFFFF"/>
                </a:solidFill>
              </a14:hiddenFill>
            </a:ext>
          </a:extLst>
        </p:spPr>
      </p:pic>
      <p:sp>
        <p:nvSpPr>
          <p:cNvPr id="6" name="Rubrik 1">
            <a:extLst>
              <a:ext uri="{FF2B5EF4-FFF2-40B4-BE49-F238E27FC236}">
                <a16:creationId xmlns:a16="http://schemas.microsoft.com/office/drawing/2014/main" id="{A5A734E0-ECFF-4F56-B90D-1ED34F49565B}"/>
              </a:ext>
            </a:extLst>
          </p:cNvPr>
          <p:cNvSpPr>
            <a:spLocks noGrp="1"/>
          </p:cNvSpPr>
          <p:nvPr>
            <p:ph type="title"/>
          </p:nvPr>
        </p:nvSpPr>
        <p:spPr>
          <a:xfrm>
            <a:off x="646113" y="742950"/>
            <a:ext cx="7067550" cy="479425"/>
          </a:xfrm>
        </p:spPr>
        <p:txBody>
          <a:bodyPr/>
          <a:lstStyle/>
          <a:p>
            <a:r>
              <a:rPr lang="sv-SE" sz="2800" dirty="0"/>
              <a:t>Scenario: vid receptförnyelse</a:t>
            </a:r>
          </a:p>
        </p:txBody>
      </p:sp>
      <p:sp>
        <p:nvSpPr>
          <p:cNvPr id="10" name="Rektangel 9">
            <a:extLst>
              <a:ext uri="{FF2B5EF4-FFF2-40B4-BE49-F238E27FC236}">
                <a16:creationId xmlns:a16="http://schemas.microsoft.com/office/drawing/2014/main" id="{447C3D2E-0789-411C-AE81-C43B2F12FB19}"/>
              </a:ext>
            </a:extLst>
          </p:cNvPr>
          <p:cNvSpPr/>
          <p:nvPr/>
        </p:nvSpPr>
        <p:spPr>
          <a:xfrm>
            <a:off x="6675923" y="98623"/>
            <a:ext cx="2432581" cy="5457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pic>
        <p:nvPicPr>
          <p:cNvPr id="3" name="Bildobjekt 2">
            <a:extLst>
              <a:ext uri="{FF2B5EF4-FFF2-40B4-BE49-F238E27FC236}">
                <a16:creationId xmlns:a16="http://schemas.microsoft.com/office/drawing/2014/main" id="{C829FDE3-BCB2-4955-81E5-D2B313E446F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84168" y="277763"/>
            <a:ext cx="2117740" cy="4587974"/>
          </a:xfrm>
          <a:prstGeom prst="rect">
            <a:avLst/>
          </a:prstGeom>
        </p:spPr>
      </p:pic>
      <p:sp>
        <p:nvSpPr>
          <p:cNvPr id="7" name="Ellips 6">
            <a:extLst>
              <a:ext uri="{FF2B5EF4-FFF2-40B4-BE49-F238E27FC236}">
                <a16:creationId xmlns:a16="http://schemas.microsoft.com/office/drawing/2014/main" id="{31C950C0-5E56-4DF4-9D67-F19C5EF8ED1B}"/>
              </a:ext>
            </a:extLst>
          </p:cNvPr>
          <p:cNvSpPr/>
          <p:nvPr/>
        </p:nvSpPr>
        <p:spPr>
          <a:xfrm>
            <a:off x="6084168" y="3244453"/>
            <a:ext cx="1034816" cy="47942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pic>
        <p:nvPicPr>
          <p:cNvPr id="1028" name="Picture 4">
            <a:extLst>
              <a:ext uri="{FF2B5EF4-FFF2-40B4-BE49-F238E27FC236}">
                <a16:creationId xmlns:a16="http://schemas.microsoft.com/office/drawing/2014/main" id="{0C3CF9F8-5517-4C92-8722-7D1A8A78D25B}"/>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3399" y="1635646"/>
            <a:ext cx="4741610" cy="2944761"/>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Rak pilkoppling 11">
            <a:extLst>
              <a:ext uri="{FF2B5EF4-FFF2-40B4-BE49-F238E27FC236}">
                <a16:creationId xmlns:a16="http://schemas.microsoft.com/office/drawing/2014/main" id="{46649204-5F69-44E0-BAA3-B208B573335F}"/>
              </a:ext>
            </a:extLst>
          </p:cNvPr>
          <p:cNvCxnSpPr>
            <a:stCxn id="7" idx="2"/>
          </p:cNvCxnSpPr>
          <p:nvPr/>
        </p:nvCxnSpPr>
        <p:spPr>
          <a:xfrm flipH="1" flipV="1">
            <a:off x="3707904" y="3244453"/>
            <a:ext cx="2376264" cy="23971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75171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A5BB4F01-1807-4601-A423-5165E8754E3F}"/>
              </a:ext>
            </a:extLst>
          </p:cNvPr>
          <p:cNvSpPr>
            <a:spLocks noGrp="1"/>
          </p:cNvSpPr>
          <p:nvPr>
            <p:ph type="title"/>
          </p:nvPr>
        </p:nvSpPr>
        <p:spPr/>
        <p:txBody>
          <a:bodyPr/>
          <a:lstStyle/>
          <a:p>
            <a:r>
              <a:rPr lang="sv-SE" dirty="0"/>
              <a:t>INERAS SAMTYCKESUTREDNING</a:t>
            </a:r>
          </a:p>
        </p:txBody>
      </p:sp>
    </p:spTree>
    <p:extLst>
      <p:ext uri="{BB962C8B-B14F-4D97-AF65-F5344CB8AC3E}">
        <p14:creationId xmlns:p14="http://schemas.microsoft.com/office/powerpoint/2010/main" val="4531869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A5BB4F01-1807-4601-A423-5165E8754E3F}"/>
              </a:ext>
            </a:extLst>
          </p:cNvPr>
          <p:cNvSpPr>
            <a:spLocks noGrp="1"/>
          </p:cNvSpPr>
          <p:nvPr>
            <p:ph type="title"/>
          </p:nvPr>
        </p:nvSpPr>
        <p:spPr/>
        <p:txBody>
          <a:bodyPr/>
          <a:lstStyle/>
          <a:p>
            <a:r>
              <a:rPr lang="sv-SE" dirty="0"/>
              <a:t>GRUPPDISKUSSION</a:t>
            </a:r>
          </a:p>
        </p:txBody>
      </p:sp>
      <p:pic>
        <p:nvPicPr>
          <p:cNvPr id="3" name="Bild 2" descr="Gruppkreativitet">
            <a:extLst>
              <a:ext uri="{FF2B5EF4-FFF2-40B4-BE49-F238E27FC236}">
                <a16:creationId xmlns:a16="http://schemas.microsoft.com/office/drawing/2014/main" id="{8567913D-D0D6-4F8C-A14F-6B02E8C310E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851920" y="2571750"/>
            <a:ext cx="1584176" cy="1584176"/>
          </a:xfrm>
          <a:prstGeom prst="rect">
            <a:avLst/>
          </a:prstGeom>
        </p:spPr>
      </p:pic>
      <p:pic>
        <p:nvPicPr>
          <p:cNvPr id="5" name="Bild 4" descr="Gruppkreativitet">
            <a:extLst>
              <a:ext uri="{FF2B5EF4-FFF2-40B4-BE49-F238E27FC236}">
                <a16:creationId xmlns:a16="http://schemas.microsoft.com/office/drawing/2014/main" id="{C3B1268E-34AE-42E8-A3B6-EFF1C93A4B0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26781" y="2535331"/>
            <a:ext cx="1584176" cy="1584176"/>
          </a:xfrm>
          <a:prstGeom prst="rect">
            <a:avLst/>
          </a:prstGeom>
        </p:spPr>
      </p:pic>
    </p:spTree>
    <p:extLst>
      <p:ext uri="{BB962C8B-B14F-4D97-AF65-F5344CB8AC3E}">
        <p14:creationId xmlns:p14="http://schemas.microsoft.com/office/powerpoint/2010/main" val="21592397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A5BB4F01-1807-4601-A423-5165E8754E3F}"/>
              </a:ext>
            </a:extLst>
          </p:cNvPr>
          <p:cNvSpPr>
            <a:spLocks noGrp="1"/>
          </p:cNvSpPr>
          <p:nvPr>
            <p:ph type="title"/>
          </p:nvPr>
        </p:nvSpPr>
        <p:spPr/>
        <p:txBody>
          <a:bodyPr/>
          <a:lstStyle/>
          <a:p>
            <a:r>
              <a:rPr lang="sv-SE" dirty="0"/>
              <a:t>SUMMERING &amp; NÄSTA STEG</a:t>
            </a:r>
          </a:p>
        </p:txBody>
      </p:sp>
    </p:spTree>
    <p:extLst>
      <p:ext uri="{BB962C8B-B14F-4D97-AF65-F5344CB8AC3E}">
        <p14:creationId xmlns:p14="http://schemas.microsoft.com/office/powerpoint/2010/main" val="42357862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19084463-0CFD-4228-8FEB-854EA8358AD5}"/>
              </a:ext>
            </a:extLst>
          </p:cNvPr>
          <p:cNvSpPr>
            <a:spLocks noGrp="1"/>
          </p:cNvSpPr>
          <p:nvPr>
            <p:ph type="title"/>
          </p:nvPr>
        </p:nvSpPr>
        <p:spPr/>
        <p:txBody>
          <a:bodyPr/>
          <a:lstStyle/>
          <a:p>
            <a:r>
              <a:rPr lang="sv-SE" dirty="0"/>
              <a:t>INTRODUKTION</a:t>
            </a:r>
          </a:p>
        </p:txBody>
      </p:sp>
    </p:spTree>
    <p:extLst>
      <p:ext uri="{BB962C8B-B14F-4D97-AF65-F5344CB8AC3E}">
        <p14:creationId xmlns:p14="http://schemas.microsoft.com/office/powerpoint/2010/main" val="12400431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lstStyle/>
          <a:p>
            <a:r>
              <a:rPr lang="sv-SE" dirty="0"/>
              <a:t>Tack</a:t>
            </a:r>
          </a:p>
        </p:txBody>
      </p:sp>
    </p:spTree>
    <p:extLst>
      <p:ext uri="{BB962C8B-B14F-4D97-AF65-F5344CB8AC3E}">
        <p14:creationId xmlns:p14="http://schemas.microsoft.com/office/powerpoint/2010/main" val="2722635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p:cNvSpPr>
            <a:spLocks noGrp="1"/>
          </p:cNvSpPr>
          <p:nvPr>
            <p:ph type="title"/>
          </p:nvPr>
        </p:nvSpPr>
        <p:spPr/>
        <p:txBody>
          <a:bodyPr/>
          <a:lstStyle/>
          <a:p>
            <a:r>
              <a:rPr lang="sv-SE" dirty="0"/>
              <a:t>Syfte och mål</a:t>
            </a:r>
          </a:p>
        </p:txBody>
      </p:sp>
      <p:sp>
        <p:nvSpPr>
          <p:cNvPr id="5" name="Platshållare för innehåll 4"/>
          <p:cNvSpPr>
            <a:spLocks noGrp="1"/>
          </p:cNvSpPr>
          <p:nvPr>
            <p:ph sz="quarter" idx="16"/>
          </p:nvPr>
        </p:nvSpPr>
        <p:spPr/>
        <p:txBody>
          <a:bodyPr/>
          <a:lstStyle/>
          <a:p>
            <a:r>
              <a:rPr lang="sv-SE" dirty="0"/>
              <a:t>Informera om status i projektet.</a:t>
            </a:r>
          </a:p>
          <a:p>
            <a:r>
              <a:rPr lang="sv-SE" dirty="0"/>
              <a:t>Delge vår analys efter er feedback på förra workshopen.</a:t>
            </a:r>
          </a:p>
          <a:p>
            <a:r>
              <a:rPr lang="sv-SE" dirty="0"/>
              <a:t>Få feedback på i vilka situationer ni anser att samtycket behöver kunna upprättas. </a:t>
            </a:r>
          </a:p>
          <a:p>
            <a:r>
              <a:rPr lang="sv-SE" dirty="0"/>
              <a:t>Få feedback på hur ni vill kunna nyttja registrerade samtycken i era system &amp; verksamhetsprocesser.</a:t>
            </a:r>
          </a:p>
          <a:p>
            <a:endParaRPr lang="sv-SE" dirty="0"/>
          </a:p>
          <a:p>
            <a:endParaRPr lang="sv-SE" dirty="0"/>
          </a:p>
        </p:txBody>
      </p:sp>
    </p:spTree>
    <p:extLst>
      <p:ext uri="{BB962C8B-B14F-4D97-AF65-F5344CB8AC3E}">
        <p14:creationId xmlns:p14="http://schemas.microsoft.com/office/powerpoint/2010/main" val="2185949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5E77A49-2ECD-4277-8FB5-F6C9B3F24108}"/>
              </a:ext>
            </a:extLst>
          </p:cNvPr>
          <p:cNvSpPr>
            <a:spLocks noGrp="1"/>
          </p:cNvSpPr>
          <p:nvPr>
            <p:ph type="title"/>
          </p:nvPr>
        </p:nvSpPr>
        <p:spPr>
          <a:xfrm>
            <a:off x="646114" y="411510"/>
            <a:ext cx="7067549" cy="479182"/>
          </a:xfrm>
        </p:spPr>
        <p:txBody>
          <a:bodyPr/>
          <a:lstStyle/>
          <a:p>
            <a:r>
              <a:rPr lang="sv-SE" sz="3200" dirty="0"/>
              <a:t>Deltagare på mötet</a:t>
            </a:r>
          </a:p>
        </p:txBody>
      </p:sp>
      <p:sp>
        <p:nvSpPr>
          <p:cNvPr id="3" name="Platshållare för innehåll 2">
            <a:extLst>
              <a:ext uri="{FF2B5EF4-FFF2-40B4-BE49-F238E27FC236}">
                <a16:creationId xmlns:a16="http://schemas.microsoft.com/office/drawing/2014/main" id="{E011EF95-18F1-40F2-8111-FB3B9891E425}"/>
              </a:ext>
            </a:extLst>
          </p:cNvPr>
          <p:cNvSpPr>
            <a:spLocks noGrp="1"/>
          </p:cNvSpPr>
          <p:nvPr>
            <p:ph sz="quarter" idx="16"/>
          </p:nvPr>
        </p:nvSpPr>
        <p:spPr>
          <a:xfrm>
            <a:off x="646114" y="1131590"/>
            <a:ext cx="2341711" cy="3294366"/>
          </a:xfrm>
        </p:spPr>
        <p:txBody>
          <a:bodyPr/>
          <a:lstStyle/>
          <a:p>
            <a:pPr marL="0" indent="0">
              <a:buNone/>
            </a:pPr>
            <a:r>
              <a:rPr lang="sv-SE" sz="1000" b="1" u="sng" dirty="0"/>
              <a:t>Regioner</a:t>
            </a:r>
          </a:p>
          <a:p>
            <a:pPr marL="228600" indent="-228600">
              <a:buFont typeface="+mj-lt"/>
              <a:buAutoNum type="arabicPeriod"/>
            </a:pPr>
            <a:r>
              <a:rPr lang="sv-SE" sz="900" dirty="0"/>
              <a:t>Blekinge</a:t>
            </a:r>
          </a:p>
          <a:p>
            <a:pPr marL="228600" indent="-228600">
              <a:buFont typeface="+mj-lt"/>
              <a:buAutoNum type="arabicPeriod"/>
            </a:pPr>
            <a:r>
              <a:rPr lang="sv-SE" sz="900" dirty="0"/>
              <a:t>Dalarna</a:t>
            </a:r>
          </a:p>
          <a:p>
            <a:pPr marL="228600" indent="-228600">
              <a:buFont typeface="+mj-lt"/>
              <a:buAutoNum type="arabicPeriod"/>
            </a:pPr>
            <a:r>
              <a:rPr lang="sv-SE" sz="900" dirty="0"/>
              <a:t>Gävleborg</a:t>
            </a:r>
          </a:p>
          <a:p>
            <a:pPr marL="228600" indent="-228600">
              <a:buFont typeface="+mj-lt"/>
              <a:buAutoNum type="arabicPeriod"/>
            </a:pPr>
            <a:r>
              <a:rPr lang="sv-SE" sz="900" dirty="0"/>
              <a:t>Halland</a:t>
            </a:r>
          </a:p>
          <a:p>
            <a:pPr marL="228600" indent="-228600">
              <a:buFont typeface="+mj-lt"/>
              <a:buAutoNum type="arabicPeriod"/>
            </a:pPr>
            <a:r>
              <a:rPr lang="sv-SE" sz="900" dirty="0"/>
              <a:t>Jämtland Härjedalen</a:t>
            </a:r>
          </a:p>
          <a:p>
            <a:pPr marL="228600" indent="-228600">
              <a:buFont typeface="+mj-lt"/>
              <a:buAutoNum type="arabicPeriod"/>
            </a:pPr>
            <a:r>
              <a:rPr lang="sv-SE" sz="900" dirty="0"/>
              <a:t>Kalmar</a:t>
            </a:r>
          </a:p>
          <a:p>
            <a:pPr marL="228600" indent="-228600">
              <a:buFont typeface="+mj-lt"/>
              <a:buAutoNum type="arabicPeriod"/>
            </a:pPr>
            <a:r>
              <a:rPr lang="sv-SE" sz="900" dirty="0"/>
              <a:t>Norrbotten</a:t>
            </a:r>
          </a:p>
          <a:p>
            <a:pPr marL="228600" indent="-228600">
              <a:buFont typeface="+mj-lt"/>
              <a:buAutoNum type="arabicPeriod"/>
            </a:pPr>
            <a:r>
              <a:rPr lang="sv-SE" sz="900" dirty="0"/>
              <a:t>Skåne</a:t>
            </a:r>
          </a:p>
          <a:p>
            <a:pPr marL="228600" indent="-228600">
              <a:buFont typeface="+mj-lt"/>
              <a:buAutoNum type="arabicPeriod"/>
            </a:pPr>
            <a:r>
              <a:rPr lang="sv-SE" sz="900" dirty="0"/>
              <a:t>Stockholm</a:t>
            </a:r>
          </a:p>
          <a:p>
            <a:pPr marL="228600" indent="-228600">
              <a:buFont typeface="+mj-lt"/>
              <a:buAutoNum type="arabicPeriod"/>
            </a:pPr>
            <a:r>
              <a:rPr lang="sv-SE" sz="900" dirty="0"/>
              <a:t>Sörmland</a:t>
            </a:r>
          </a:p>
          <a:p>
            <a:pPr marL="228600" indent="-228600">
              <a:buFont typeface="+mj-lt"/>
              <a:buAutoNum type="arabicPeriod"/>
            </a:pPr>
            <a:r>
              <a:rPr lang="sv-SE" sz="900" dirty="0"/>
              <a:t>Uppsala</a:t>
            </a:r>
          </a:p>
          <a:p>
            <a:pPr marL="228600" indent="-228600">
              <a:buFont typeface="+mj-lt"/>
              <a:buAutoNum type="arabicPeriod"/>
            </a:pPr>
            <a:r>
              <a:rPr lang="sv-SE" sz="900" dirty="0"/>
              <a:t>Västerbotten</a:t>
            </a:r>
          </a:p>
          <a:p>
            <a:pPr marL="228600" indent="-228600">
              <a:buFont typeface="+mj-lt"/>
              <a:buAutoNum type="arabicPeriod"/>
            </a:pPr>
            <a:r>
              <a:rPr lang="sv-SE" sz="900" dirty="0"/>
              <a:t>Västra Götalands regionen</a:t>
            </a:r>
          </a:p>
          <a:p>
            <a:pPr marL="228600" indent="-228600">
              <a:buFont typeface="+mj-lt"/>
              <a:buAutoNum type="arabicPeriod"/>
            </a:pPr>
            <a:r>
              <a:rPr lang="sv-SE" sz="900" dirty="0"/>
              <a:t>Örebro</a:t>
            </a:r>
          </a:p>
          <a:p>
            <a:pPr marL="228600" indent="-228600">
              <a:buFont typeface="+mj-lt"/>
              <a:buAutoNum type="arabicPeriod"/>
            </a:pPr>
            <a:r>
              <a:rPr lang="sv-SE" sz="900" dirty="0"/>
              <a:t>Östergötland</a:t>
            </a:r>
          </a:p>
          <a:p>
            <a:pPr marL="457200" indent="-457200"/>
            <a:endParaRPr lang="sv-SE" sz="1400" dirty="0"/>
          </a:p>
          <a:p>
            <a:pPr marL="457200" indent="-457200"/>
            <a:endParaRPr lang="sv-SE" dirty="0"/>
          </a:p>
        </p:txBody>
      </p:sp>
      <p:sp>
        <p:nvSpPr>
          <p:cNvPr id="4" name="Platshållare för innehåll 2">
            <a:extLst>
              <a:ext uri="{FF2B5EF4-FFF2-40B4-BE49-F238E27FC236}">
                <a16:creationId xmlns:a16="http://schemas.microsoft.com/office/drawing/2014/main" id="{2E57DFED-EDDA-4E7E-9745-86A971DB0C0D}"/>
              </a:ext>
            </a:extLst>
          </p:cNvPr>
          <p:cNvSpPr txBox="1">
            <a:spLocks/>
          </p:cNvSpPr>
          <p:nvPr/>
        </p:nvSpPr>
        <p:spPr>
          <a:xfrm>
            <a:off x="2411760" y="1131590"/>
            <a:ext cx="3240360" cy="3294366"/>
          </a:xfrm>
          <a:prstGeom prst="rect">
            <a:avLst/>
          </a:prstGeom>
        </p:spPr>
        <p:txBody>
          <a:bodyPr vert="horz" lIns="0" tIns="0" rIns="0" bIns="0" rtlCol="0">
            <a:noAutofit/>
          </a:bodyPr>
          <a:lstStyle>
            <a:lvl1pPr marL="174625"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1pPr>
            <a:lvl2pPr marL="360000"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2pPr>
            <a:lvl3pPr marL="540000"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3pPr>
            <a:lvl4pPr marL="720000"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4pPr>
            <a:lvl5pPr marL="900000"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a:buNone/>
            </a:pPr>
            <a:r>
              <a:rPr lang="sv-SE" sz="1000" b="1" u="sng" dirty="0"/>
              <a:t>Övriga organisationer</a:t>
            </a:r>
            <a:endParaRPr lang="sv-SE" sz="100" b="1" u="sng" dirty="0"/>
          </a:p>
          <a:p>
            <a:pPr marL="171450" indent="-171450"/>
            <a:r>
              <a:rPr lang="sv-SE" sz="900" dirty="0"/>
              <a:t>EHM</a:t>
            </a:r>
          </a:p>
          <a:p>
            <a:pPr marL="171450" indent="-171450"/>
            <a:r>
              <a:rPr lang="sv-SE" sz="900" dirty="0"/>
              <a:t>SKR</a:t>
            </a:r>
          </a:p>
          <a:p>
            <a:pPr marL="171450" indent="-171450"/>
            <a:r>
              <a:rPr lang="sv-SE" sz="900" dirty="0" err="1"/>
              <a:t>Inera</a:t>
            </a:r>
            <a:endParaRPr lang="sv-SE" sz="900" dirty="0"/>
          </a:p>
          <a:p>
            <a:pPr marL="171450" indent="-171450"/>
            <a:r>
              <a:rPr lang="sv-SE" sz="900" dirty="0"/>
              <a:t>Socialstyrelsen</a:t>
            </a:r>
          </a:p>
          <a:p>
            <a:pPr marL="171450" indent="-171450"/>
            <a:r>
              <a:rPr lang="sv-SE" sz="900" dirty="0"/>
              <a:t>CGM</a:t>
            </a:r>
          </a:p>
          <a:p>
            <a:pPr marL="171450" indent="-171450"/>
            <a:r>
              <a:rPr lang="sv-SE" sz="900" dirty="0"/>
              <a:t>Tieto EVRY</a:t>
            </a:r>
          </a:p>
          <a:p>
            <a:pPr marL="171450" indent="-171450"/>
            <a:r>
              <a:rPr lang="sv-SE" sz="900" dirty="0" err="1"/>
              <a:t>Cambio</a:t>
            </a:r>
            <a:endParaRPr lang="sv-SE" sz="900" dirty="0"/>
          </a:p>
          <a:p>
            <a:pPr marL="457200" indent="-457200"/>
            <a:endParaRPr lang="sv-SE" sz="1400" dirty="0"/>
          </a:p>
          <a:p>
            <a:pPr marL="457200" indent="-457200"/>
            <a:endParaRPr lang="sv-SE" dirty="0"/>
          </a:p>
        </p:txBody>
      </p:sp>
      <p:sp>
        <p:nvSpPr>
          <p:cNvPr id="5" name="Platshållare för innehåll 2">
            <a:extLst>
              <a:ext uri="{FF2B5EF4-FFF2-40B4-BE49-F238E27FC236}">
                <a16:creationId xmlns:a16="http://schemas.microsoft.com/office/drawing/2014/main" id="{4FAA21BA-8AD3-4CAB-B01D-60A53B9D44FE}"/>
              </a:ext>
            </a:extLst>
          </p:cNvPr>
          <p:cNvSpPr txBox="1">
            <a:spLocks/>
          </p:cNvSpPr>
          <p:nvPr/>
        </p:nvSpPr>
        <p:spPr>
          <a:xfrm>
            <a:off x="4355976" y="1131590"/>
            <a:ext cx="3240360" cy="3294366"/>
          </a:xfrm>
          <a:prstGeom prst="rect">
            <a:avLst/>
          </a:prstGeom>
        </p:spPr>
        <p:txBody>
          <a:bodyPr vert="horz" lIns="0" tIns="0" rIns="0" bIns="0" rtlCol="0">
            <a:noAutofit/>
          </a:bodyPr>
          <a:lstStyle>
            <a:lvl1pPr marL="174625"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1pPr>
            <a:lvl2pPr marL="360000"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2pPr>
            <a:lvl3pPr marL="540000"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3pPr>
            <a:lvl4pPr marL="720000"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4pPr>
            <a:lvl5pPr marL="900000" indent="-180000" algn="l" defTabSz="914400" rtl="0" eaLnBrk="1" latinLnBrk="0" hangingPunct="1">
              <a:lnSpc>
                <a:spcPct val="100000"/>
              </a:lnSpc>
              <a:spcBef>
                <a:spcPts val="400"/>
              </a:spcBef>
              <a:spcAft>
                <a:spcPts val="400"/>
              </a:spcAft>
              <a:buFont typeface="Arial"/>
              <a:buChar char="•"/>
              <a:defRPr sz="2200" kern="1200">
                <a:solidFill>
                  <a:schemeClr val="tx1"/>
                </a:solidFill>
                <a:latin typeface="Arial"/>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a:buNone/>
            </a:pPr>
            <a:r>
              <a:rPr lang="sv-SE" sz="1000" b="1" u="sng" dirty="0"/>
              <a:t>Yrkesroller</a:t>
            </a:r>
            <a:endParaRPr lang="sv-SE" sz="100" b="1" u="sng" dirty="0"/>
          </a:p>
          <a:p>
            <a:pPr marL="171450" indent="-171450"/>
            <a:r>
              <a:rPr lang="sv-SE" sz="900" dirty="0"/>
              <a:t>Vårdpersonal</a:t>
            </a:r>
          </a:p>
          <a:p>
            <a:pPr marL="171450" indent="-171450"/>
            <a:r>
              <a:rPr lang="sv-SE" sz="900" dirty="0"/>
              <a:t>Verksamhetsutvecklare</a:t>
            </a:r>
          </a:p>
          <a:p>
            <a:pPr marL="171450" indent="-171450"/>
            <a:r>
              <a:rPr lang="sv-SE" sz="900" dirty="0"/>
              <a:t>Systemförvaltare</a:t>
            </a:r>
          </a:p>
          <a:p>
            <a:pPr marL="171450" indent="-171450"/>
            <a:r>
              <a:rPr lang="sv-SE" sz="900" dirty="0"/>
              <a:t>Systemutvecklare</a:t>
            </a:r>
          </a:p>
          <a:p>
            <a:pPr marL="171450" indent="-171450"/>
            <a:r>
              <a:rPr lang="sv-SE" sz="900" dirty="0"/>
              <a:t>Handläggare</a:t>
            </a:r>
          </a:p>
          <a:p>
            <a:pPr marL="171450" indent="-171450"/>
            <a:r>
              <a:rPr lang="sv-SE" sz="900" dirty="0"/>
              <a:t>Apotekare</a:t>
            </a:r>
          </a:p>
          <a:p>
            <a:pPr marL="171450" indent="-171450"/>
            <a:r>
              <a:rPr lang="sv-SE" sz="900" dirty="0"/>
              <a:t>Dataskyddsombud</a:t>
            </a:r>
          </a:p>
          <a:p>
            <a:pPr marL="457200" indent="-457200"/>
            <a:endParaRPr lang="sv-SE" sz="1400" dirty="0"/>
          </a:p>
          <a:p>
            <a:pPr marL="457200" indent="-457200"/>
            <a:endParaRPr lang="sv-SE" dirty="0"/>
          </a:p>
        </p:txBody>
      </p:sp>
    </p:spTree>
    <p:extLst>
      <p:ext uri="{BB962C8B-B14F-4D97-AF65-F5344CB8AC3E}">
        <p14:creationId xmlns:p14="http://schemas.microsoft.com/office/powerpoint/2010/main" val="38226365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102C48F-3DD5-474F-8ED7-FCD9337D97E4}"/>
              </a:ext>
            </a:extLst>
          </p:cNvPr>
          <p:cNvSpPr>
            <a:spLocks noGrp="1"/>
          </p:cNvSpPr>
          <p:nvPr>
            <p:ph type="title"/>
          </p:nvPr>
        </p:nvSpPr>
        <p:spPr/>
        <p:txBody>
          <a:bodyPr/>
          <a:lstStyle/>
          <a:p>
            <a:r>
              <a:rPr lang="sv-SE" sz="3600" b="1" dirty="0">
                <a:effectLst/>
                <a:latin typeface="Calibri" panose="020F0502020204030204" pitchFamily="34" charset="0"/>
                <a:ea typeface="Calibri" panose="020F0502020204030204" pitchFamily="34" charset="0"/>
              </a:rPr>
              <a:t>Ny samverkansyta för </a:t>
            </a:r>
            <a:r>
              <a:rPr lang="sv-SE" sz="3600" b="1" dirty="0" err="1">
                <a:effectLst/>
                <a:latin typeface="Calibri" panose="020F0502020204030204" pitchFamily="34" charset="0"/>
                <a:ea typeface="Calibri" panose="020F0502020204030204" pitchFamily="34" charset="0"/>
              </a:rPr>
              <a:t>Reg</a:t>
            </a:r>
            <a:r>
              <a:rPr lang="sv-SE" sz="3600" b="1" dirty="0">
                <a:effectLst/>
                <a:latin typeface="Calibri" panose="020F0502020204030204" pitchFamily="34" charset="0"/>
                <a:ea typeface="Calibri" panose="020F0502020204030204" pitchFamily="34" charset="0"/>
              </a:rPr>
              <a:t> samtycken</a:t>
            </a:r>
            <a:endParaRPr lang="sv-SE" sz="3600" dirty="0">
              <a:effectLst/>
              <a:latin typeface="Calibri" panose="020F0502020204030204" pitchFamily="34" charset="0"/>
              <a:ea typeface="Calibri" panose="020F0502020204030204" pitchFamily="34" charset="0"/>
            </a:endParaRPr>
          </a:p>
        </p:txBody>
      </p:sp>
      <p:sp>
        <p:nvSpPr>
          <p:cNvPr id="3" name="Platshållare för innehåll 2">
            <a:extLst>
              <a:ext uri="{FF2B5EF4-FFF2-40B4-BE49-F238E27FC236}">
                <a16:creationId xmlns:a16="http://schemas.microsoft.com/office/drawing/2014/main" id="{B120A00B-5102-4D9C-A943-75118AA90D67}"/>
              </a:ext>
            </a:extLst>
          </p:cNvPr>
          <p:cNvSpPr>
            <a:spLocks noGrp="1"/>
          </p:cNvSpPr>
          <p:nvPr>
            <p:ph sz="quarter" idx="16"/>
          </p:nvPr>
        </p:nvSpPr>
        <p:spPr/>
        <p:txBody>
          <a:bodyPr/>
          <a:lstStyle/>
          <a:p>
            <a:r>
              <a:rPr lang="sv-SE" sz="2400" dirty="0">
                <a:effectLst/>
                <a:latin typeface="Calibri" panose="020F0502020204030204" pitchFamily="34" charset="0"/>
                <a:ea typeface="Calibri" panose="020F0502020204030204" pitchFamily="34" charset="0"/>
              </a:rPr>
              <a:t> </a:t>
            </a:r>
            <a:r>
              <a:rPr lang="sv-SE" dirty="0"/>
              <a:t>Ny plats öppnas för er idag: </a:t>
            </a:r>
          </a:p>
          <a:p>
            <a:pPr marL="185375" lvl="1" indent="0">
              <a:buNone/>
            </a:pPr>
            <a:r>
              <a:rPr lang="sv-SE" dirty="0">
                <a:solidFill>
                  <a:schemeClr val="accent1">
                    <a:lumMod val="90000"/>
                    <a:lumOff val="10000"/>
                  </a:schemeClr>
                </a:solidFill>
                <a:hlinkClick r:id="rId3">
                  <a:extLst>
                    <a:ext uri="{A12FA001-AC4F-418D-AE19-62706E023703}">
                      <ahyp:hlinkClr xmlns:ahyp="http://schemas.microsoft.com/office/drawing/2018/hyperlinkcolor" val="tx"/>
                    </a:ext>
                  </a:extLst>
                </a:hlinkClick>
              </a:rPr>
              <a:t>Registrerade samtycken i Nationella läkemedelslistan </a:t>
            </a:r>
            <a:endParaRPr lang="sv-SE" dirty="0">
              <a:solidFill>
                <a:schemeClr val="accent1">
                  <a:lumMod val="90000"/>
                  <a:lumOff val="10000"/>
                </a:schemeClr>
              </a:solidFill>
            </a:endParaRPr>
          </a:p>
          <a:p>
            <a:pPr lvl="0"/>
            <a:r>
              <a:rPr lang="sv-SE" dirty="0"/>
              <a:t>Hela samverkansytan öppnar 26 nov  </a:t>
            </a:r>
          </a:p>
          <a:p>
            <a:pPr lvl="0"/>
            <a:r>
              <a:rPr lang="sv-SE" dirty="0"/>
              <a:t>Inget konto krävs</a:t>
            </a:r>
          </a:p>
          <a:p>
            <a:endParaRPr lang="sv-SE" dirty="0"/>
          </a:p>
        </p:txBody>
      </p:sp>
    </p:spTree>
    <p:extLst>
      <p:ext uri="{BB962C8B-B14F-4D97-AF65-F5344CB8AC3E}">
        <p14:creationId xmlns:p14="http://schemas.microsoft.com/office/powerpoint/2010/main" val="1434949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E8CCA391-DBD8-44AC-B603-6878CAED5EB5}"/>
              </a:ext>
            </a:extLst>
          </p:cNvPr>
          <p:cNvSpPr>
            <a:spLocks noGrp="1"/>
          </p:cNvSpPr>
          <p:nvPr>
            <p:ph type="title"/>
          </p:nvPr>
        </p:nvSpPr>
        <p:spPr/>
        <p:txBody>
          <a:bodyPr/>
          <a:lstStyle/>
          <a:p>
            <a:r>
              <a:rPr lang="sv-SE" dirty="0"/>
              <a:t>STATUS EHM</a:t>
            </a:r>
          </a:p>
        </p:txBody>
      </p:sp>
    </p:spTree>
    <p:extLst>
      <p:ext uri="{BB962C8B-B14F-4D97-AF65-F5344CB8AC3E}">
        <p14:creationId xmlns:p14="http://schemas.microsoft.com/office/powerpoint/2010/main" val="958797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91AB10C2-D832-44B1-9FD3-25B8994F7779}"/>
              </a:ext>
            </a:extLst>
          </p:cNvPr>
          <p:cNvSpPr>
            <a:spLocks noGrp="1"/>
          </p:cNvSpPr>
          <p:nvPr>
            <p:ph type="title"/>
          </p:nvPr>
        </p:nvSpPr>
        <p:spPr/>
        <p:txBody>
          <a:bodyPr/>
          <a:lstStyle/>
          <a:p>
            <a:r>
              <a:rPr lang="sv-SE" dirty="0"/>
              <a:t>Varför behövs </a:t>
            </a:r>
            <a:r>
              <a:rPr lang="sv-SE" dirty="0" err="1"/>
              <a:t>reg</a:t>
            </a:r>
            <a:r>
              <a:rPr lang="sv-SE" dirty="0"/>
              <a:t> samtycken?</a:t>
            </a:r>
          </a:p>
        </p:txBody>
      </p:sp>
      <p:sp>
        <p:nvSpPr>
          <p:cNvPr id="4" name="Platshållare för innehåll 3">
            <a:extLst>
              <a:ext uri="{FF2B5EF4-FFF2-40B4-BE49-F238E27FC236}">
                <a16:creationId xmlns:a16="http://schemas.microsoft.com/office/drawing/2014/main" id="{CA9FD6FA-ED5D-491B-8B39-FA58747327AD}"/>
              </a:ext>
            </a:extLst>
          </p:cNvPr>
          <p:cNvSpPr>
            <a:spLocks noGrp="1"/>
          </p:cNvSpPr>
          <p:nvPr>
            <p:ph sz="quarter" idx="16"/>
          </p:nvPr>
        </p:nvSpPr>
        <p:spPr/>
        <p:txBody>
          <a:bodyPr/>
          <a:lstStyle/>
          <a:p>
            <a:r>
              <a:rPr lang="sv-SE" dirty="0"/>
              <a:t>Vårdpersonal behöver fråga patienten om samtycke till NLL. </a:t>
            </a:r>
          </a:p>
          <a:p>
            <a:r>
              <a:rPr lang="sv-SE" dirty="0"/>
              <a:t>Det är inte alltid vårdpersonalen har patienten framför sig. Även om de har det kan det upplevas besvärligt att fråga varje gång. </a:t>
            </a:r>
          </a:p>
          <a:p>
            <a:r>
              <a:rPr lang="sv-SE" dirty="0"/>
              <a:t>Det finns ett behov av att återkommande kunna gå in och titta på en patients lista. För att detta ska kunna ske på ett korrekt sätt behöver ett samtycke registreras och godkännas av patienten. </a:t>
            </a:r>
          </a:p>
        </p:txBody>
      </p:sp>
    </p:spTree>
    <p:extLst>
      <p:ext uri="{BB962C8B-B14F-4D97-AF65-F5344CB8AC3E}">
        <p14:creationId xmlns:p14="http://schemas.microsoft.com/office/powerpoint/2010/main" val="2890439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AD59A04-E68A-4E64-9722-5076A56211A5}"/>
              </a:ext>
            </a:extLst>
          </p:cNvPr>
          <p:cNvSpPr>
            <a:spLocks noGrp="1"/>
          </p:cNvSpPr>
          <p:nvPr>
            <p:ph type="title"/>
          </p:nvPr>
        </p:nvSpPr>
        <p:spPr/>
        <p:txBody>
          <a:bodyPr/>
          <a:lstStyle/>
          <a:p>
            <a:r>
              <a:rPr lang="sv-SE" dirty="0"/>
              <a:t>Projektet - status</a:t>
            </a:r>
          </a:p>
        </p:txBody>
      </p:sp>
      <p:sp>
        <p:nvSpPr>
          <p:cNvPr id="4" name="Pil: höger 3">
            <a:extLst>
              <a:ext uri="{FF2B5EF4-FFF2-40B4-BE49-F238E27FC236}">
                <a16:creationId xmlns:a16="http://schemas.microsoft.com/office/drawing/2014/main" id="{05B416A6-1330-4DEA-A3DA-BFB7897F290E}"/>
              </a:ext>
            </a:extLst>
          </p:cNvPr>
          <p:cNvSpPr/>
          <p:nvPr/>
        </p:nvSpPr>
        <p:spPr>
          <a:xfrm>
            <a:off x="646114" y="2571750"/>
            <a:ext cx="1477614"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dirty="0"/>
              <a:t>Analys</a:t>
            </a:r>
          </a:p>
        </p:txBody>
      </p:sp>
      <p:sp>
        <p:nvSpPr>
          <p:cNvPr id="5" name="textruta 4">
            <a:extLst>
              <a:ext uri="{FF2B5EF4-FFF2-40B4-BE49-F238E27FC236}">
                <a16:creationId xmlns:a16="http://schemas.microsoft.com/office/drawing/2014/main" id="{E3C3C23C-ED7E-42E0-8A0F-DB4EC62222DA}"/>
              </a:ext>
            </a:extLst>
          </p:cNvPr>
          <p:cNvSpPr txBox="1"/>
          <p:nvPr/>
        </p:nvSpPr>
        <p:spPr>
          <a:xfrm>
            <a:off x="222325" y="3075806"/>
            <a:ext cx="2109167" cy="461665"/>
          </a:xfrm>
          <a:prstGeom prst="rect">
            <a:avLst/>
          </a:prstGeom>
          <a:noFill/>
        </p:spPr>
        <p:txBody>
          <a:bodyPr wrap="none" rtlCol="0">
            <a:spAutoFit/>
          </a:bodyPr>
          <a:lstStyle/>
          <a:p>
            <a:pPr marL="171450" indent="-171450">
              <a:buFont typeface="Arial" panose="020B0604020202020204" pitchFamily="34" charset="0"/>
              <a:buChar char="•"/>
            </a:pPr>
            <a:r>
              <a:rPr lang="sv-SE" sz="1200" dirty="0"/>
              <a:t>Registrerat samtycke individ</a:t>
            </a:r>
          </a:p>
          <a:p>
            <a:pPr marL="171450" indent="-171450">
              <a:buFont typeface="Arial" panose="020B0604020202020204" pitchFamily="34" charset="0"/>
              <a:buChar char="•"/>
            </a:pPr>
            <a:r>
              <a:rPr lang="sv-SE" sz="1200" dirty="0"/>
              <a:t>Registrerat samtycke vårdenhet</a:t>
            </a:r>
          </a:p>
        </p:txBody>
      </p:sp>
      <p:sp>
        <p:nvSpPr>
          <p:cNvPr id="6" name="Ellips 5">
            <a:extLst>
              <a:ext uri="{FF2B5EF4-FFF2-40B4-BE49-F238E27FC236}">
                <a16:creationId xmlns:a16="http://schemas.microsoft.com/office/drawing/2014/main" id="{7B8D6D6F-F06B-4C3C-BB1F-6107291D7D43}"/>
              </a:ext>
            </a:extLst>
          </p:cNvPr>
          <p:cNvSpPr/>
          <p:nvPr/>
        </p:nvSpPr>
        <p:spPr>
          <a:xfrm>
            <a:off x="2189796" y="2391730"/>
            <a:ext cx="1014051"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t>Extern</a:t>
            </a:r>
          </a:p>
          <a:p>
            <a:pPr algn="ctr"/>
            <a:r>
              <a:rPr lang="sv-SE" sz="1400" dirty="0"/>
              <a:t>WS1</a:t>
            </a:r>
          </a:p>
        </p:txBody>
      </p:sp>
      <p:sp>
        <p:nvSpPr>
          <p:cNvPr id="7" name="Pil: höger 6">
            <a:extLst>
              <a:ext uri="{FF2B5EF4-FFF2-40B4-BE49-F238E27FC236}">
                <a16:creationId xmlns:a16="http://schemas.microsoft.com/office/drawing/2014/main" id="{1B99419C-0397-4996-859B-EBBBAF499E55}"/>
              </a:ext>
            </a:extLst>
          </p:cNvPr>
          <p:cNvSpPr/>
          <p:nvPr/>
        </p:nvSpPr>
        <p:spPr>
          <a:xfrm>
            <a:off x="3365826" y="3291830"/>
            <a:ext cx="1857213"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textruta 7">
            <a:extLst>
              <a:ext uri="{FF2B5EF4-FFF2-40B4-BE49-F238E27FC236}">
                <a16:creationId xmlns:a16="http://schemas.microsoft.com/office/drawing/2014/main" id="{ED30C866-B08E-4E9A-9A1A-CCF697BFECD1}"/>
              </a:ext>
            </a:extLst>
          </p:cNvPr>
          <p:cNvSpPr txBox="1"/>
          <p:nvPr/>
        </p:nvSpPr>
        <p:spPr>
          <a:xfrm>
            <a:off x="3170861" y="3707117"/>
            <a:ext cx="1939249" cy="830997"/>
          </a:xfrm>
          <a:prstGeom prst="rect">
            <a:avLst/>
          </a:prstGeom>
          <a:noFill/>
        </p:spPr>
        <p:txBody>
          <a:bodyPr wrap="none" rtlCol="0">
            <a:spAutoFit/>
          </a:bodyPr>
          <a:lstStyle/>
          <a:p>
            <a:pPr marL="171450" indent="-171450">
              <a:buFont typeface="Arial" panose="020B0604020202020204" pitchFamily="34" charset="0"/>
              <a:buChar char="•"/>
            </a:pPr>
            <a:r>
              <a:rPr lang="sv-SE" sz="1200" dirty="0"/>
              <a:t>Registrerat samtycke individ</a:t>
            </a:r>
          </a:p>
          <a:p>
            <a:pPr marL="171450" indent="-171450">
              <a:buFont typeface="Arial" panose="020B0604020202020204" pitchFamily="34" charset="0"/>
              <a:buChar char="•"/>
            </a:pPr>
            <a:r>
              <a:rPr lang="sv-SE" sz="1200" dirty="0"/>
              <a:t>Inriktning Fritidsförskrivare</a:t>
            </a:r>
          </a:p>
          <a:p>
            <a:pPr marL="171450" indent="-171450">
              <a:buFont typeface="Arial" panose="020B0604020202020204" pitchFamily="34" charset="0"/>
              <a:buChar char="•"/>
            </a:pPr>
            <a:r>
              <a:rPr lang="sv-SE" sz="1200" dirty="0"/>
              <a:t>”E-recept som huvudregel”</a:t>
            </a:r>
          </a:p>
          <a:p>
            <a:pPr marL="171450" indent="-171450">
              <a:buFont typeface="Arial" panose="020B0604020202020204" pitchFamily="34" charset="0"/>
              <a:buChar char="•"/>
            </a:pPr>
            <a:endParaRPr lang="sv-SE" sz="1200" dirty="0"/>
          </a:p>
        </p:txBody>
      </p:sp>
      <p:sp>
        <p:nvSpPr>
          <p:cNvPr id="9" name="Ellips 8">
            <a:extLst>
              <a:ext uri="{FF2B5EF4-FFF2-40B4-BE49-F238E27FC236}">
                <a16:creationId xmlns:a16="http://schemas.microsoft.com/office/drawing/2014/main" id="{3384FEFF-212B-4DBE-9CA7-B337617289CB}"/>
              </a:ext>
            </a:extLst>
          </p:cNvPr>
          <p:cNvSpPr/>
          <p:nvPr/>
        </p:nvSpPr>
        <p:spPr>
          <a:xfrm>
            <a:off x="5407361" y="3075806"/>
            <a:ext cx="1014051"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t>Release 21.1</a:t>
            </a:r>
          </a:p>
        </p:txBody>
      </p:sp>
      <p:sp>
        <p:nvSpPr>
          <p:cNvPr id="10" name="Pil: höger 9">
            <a:extLst>
              <a:ext uri="{FF2B5EF4-FFF2-40B4-BE49-F238E27FC236}">
                <a16:creationId xmlns:a16="http://schemas.microsoft.com/office/drawing/2014/main" id="{9FE29EF6-F0C7-417E-855A-1E8FA0A8E0F2}"/>
              </a:ext>
            </a:extLst>
          </p:cNvPr>
          <p:cNvSpPr/>
          <p:nvPr/>
        </p:nvSpPr>
        <p:spPr>
          <a:xfrm>
            <a:off x="3365827" y="1775673"/>
            <a:ext cx="1852060"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textruta 10">
            <a:extLst>
              <a:ext uri="{FF2B5EF4-FFF2-40B4-BE49-F238E27FC236}">
                <a16:creationId xmlns:a16="http://schemas.microsoft.com/office/drawing/2014/main" id="{940B2F8A-8803-400F-A115-B9C4979DE2BA}"/>
              </a:ext>
            </a:extLst>
          </p:cNvPr>
          <p:cNvSpPr txBox="1"/>
          <p:nvPr/>
        </p:nvSpPr>
        <p:spPr>
          <a:xfrm>
            <a:off x="3170861" y="2038077"/>
            <a:ext cx="2497543" cy="1015663"/>
          </a:xfrm>
          <a:prstGeom prst="rect">
            <a:avLst/>
          </a:prstGeom>
          <a:noFill/>
        </p:spPr>
        <p:txBody>
          <a:bodyPr wrap="none" rtlCol="0">
            <a:spAutoFit/>
          </a:bodyPr>
          <a:lstStyle/>
          <a:p>
            <a:endParaRPr lang="sv-SE" sz="1200" dirty="0"/>
          </a:p>
          <a:p>
            <a:pPr marL="171450" indent="-171450">
              <a:buFont typeface="Arial" panose="020B0604020202020204" pitchFamily="34" charset="0"/>
              <a:buChar char="•"/>
            </a:pPr>
            <a:r>
              <a:rPr lang="sv-SE" sz="1200" dirty="0"/>
              <a:t>Harmonisering med vårdens processer</a:t>
            </a:r>
          </a:p>
          <a:p>
            <a:pPr marL="171450" indent="-171450">
              <a:buFont typeface="Arial" panose="020B0604020202020204" pitchFamily="34" charset="0"/>
              <a:buChar char="•"/>
            </a:pPr>
            <a:r>
              <a:rPr lang="sv-SE" sz="1200" dirty="0"/>
              <a:t>Vårdenhet</a:t>
            </a:r>
          </a:p>
          <a:p>
            <a:pPr marL="171450" indent="-171450">
              <a:buFont typeface="Arial" panose="020B0604020202020204" pitchFamily="34" charset="0"/>
              <a:buChar char="•"/>
            </a:pPr>
            <a:r>
              <a:rPr lang="sv-SE" sz="1200" dirty="0"/>
              <a:t>Vårdadministratör</a:t>
            </a:r>
          </a:p>
          <a:p>
            <a:endParaRPr lang="sv-SE" sz="1200" dirty="0"/>
          </a:p>
        </p:txBody>
      </p:sp>
      <p:sp>
        <p:nvSpPr>
          <p:cNvPr id="12" name="Ellips 11">
            <a:extLst>
              <a:ext uri="{FF2B5EF4-FFF2-40B4-BE49-F238E27FC236}">
                <a16:creationId xmlns:a16="http://schemas.microsoft.com/office/drawing/2014/main" id="{1F93279B-D8A3-4800-BAB7-4E5F8E71B779}"/>
              </a:ext>
            </a:extLst>
          </p:cNvPr>
          <p:cNvSpPr/>
          <p:nvPr/>
        </p:nvSpPr>
        <p:spPr>
          <a:xfrm>
            <a:off x="8017525" y="1509209"/>
            <a:ext cx="1014051"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err="1"/>
              <a:t>Releasetbd</a:t>
            </a:r>
            <a:endParaRPr lang="sv-SE" sz="1400" dirty="0"/>
          </a:p>
        </p:txBody>
      </p:sp>
      <p:sp>
        <p:nvSpPr>
          <p:cNvPr id="13" name="Ellips 12">
            <a:extLst>
              <a:ext uri="{FF2B5EF4-FFF2-40B4-BE49-F238E27FC236}">
                <a16:creationId xmlns:a16="http://schemas.microsoft.com/office/drawing/2014/main" id="{D53DD6D7-4F59-4947-9668-6F8FFD5ACAAB}"/>
              </a:ext>
            </a:extLst>
          </p:cNvPr>
          <p:cNvSpPr/>
          <p:nvPr/>
        </p:nvSpPr>
        <p:spPr>
          <a:xfrm>
            <a:off x="5351044" y="1523752"/>
            <a:ext cx="1165172" cy="79208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Besluta om</a:t>
            </a:r>
          </a:p>
          <a:p>
            <a:pPr algn="ctr"/>
            <a:r>
              <a:rPr lang="sv-SE" sz="1100" dirty="0"/>
              <a:t>Inriktning för att möta behov</a:t>
            </a:r>
          </a:p>
        </p:txBody>
      </p:sp>
      <p:sp>
        <p:nvSpPr>
          <p:cNvPr id="14" name="Pil: höger 13">
            <a:extLst>
              <a:ext uri="{FF2B5EF4-FFF2-40B4-BE49-F238E27FC236}">
                <a16:creationId xmlns:a16="http://schemas.microsoft.com/office/drawing/2014/main" id="{DECEA436-80A5-44D2-85C4-4C6C60EC6608}"/>
              </a:ext>
            </a:extLst>
          </p:cNvPr>
          <p:cNvSpPr/>
          <p:nvPr/>
        </p:nvSpPr>
        <p:spPr>
          <a:xfrm>
            <a:off x="6649373" y="1739776"/>
            <a:ext cx="1234995"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Ellips 14">
            <a:extLst>
              <a:ext uri="{FF2B5EF4-FFF2-40B4-BE49-F238E27FC236}">
                <a16:creationId xmlns:a16="http://schemas.microsoft.com/office/drawing/2014/main" id="{FAB7699B-92B9-4D30-93BA-D075CE21B90D}"/>
              </a:ext>
            </a:extLst>
          </p:cNvPr>
          <p:cNvSpPr/>
          <p:nvPr/>
        </p:nvSpPr>
        <p:spPr>
          <a:xfrm>
            <a:off x="3947399" y="1420452"/>
            <a:ext cx="716415" cy="36004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1177</a:t>
            </a:r>
          </a:p>
        </p:txBody>
      </p:sp>
      <p:sp>
        <p:nvSpPr>
          <p:cNvPr id="16" name="Cylinder 15">
            <a:extLst>
              <a:ext uri="{FF2B5EF4-FFF2-40B4-BE49-F238E27FC236}">
                <a16:creationId xmlns:a16="http://schemas.microsoft.com/office/drawing/2014/main" id="{C50324DC-04EA-4AB4-A7FA-6BE342041B02}"/>
              </a:ext>
            </a:extLst>
          </p:cNvPr>
          <p:cNvSpPr/>
          <p:nvPr/>
        </p:nvSpPr>
        <p:spPr>
          <a:xfrm>
            <a:off x="7524328" y="3183818"/>
            <a:ext cx="493197" cy="61206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NLL</a:t>
            </a:r>
          </a:p>
        </p:txBody>
      </p:sp>
      <p:sp>
        <p:nvSpPr>
          <p:cNvPr id="17" name="Rektangel: rundade hörn 16">
            <a:extLst>
              <a:ext uri="{FF2B5EF4-FFF2-40B4-BE49-F238E27FC236}">
                <a16:creationId xmlns:a16="http://schemas.microsoft.com/office/drawing/2014/main" id="{EB4BE825-D10D-4E10-A865-5E87A64B4F4F}"/>
              </a:ext>
            </a:extLst>
          </p:cNvPr>
          <p:cNvSpPr/>
          <p:nvPr/>
        </p:nvSpPr>
        <p:spPr>
          <a:xfrm>
            <a:off x="6948264" y="3939902"/>
            <a:ext cx="504056" cy="4611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400" dirty="0"/>
              <a:t>FK</a:t>
            </a:r>
          </a:p>
        </p:txBody>
      </p:sp>
      <p:sp>
        <p:nvSpPr>
          <p:cNvPr id="18" name="Rektangel: rundade hörn 17">
            <a:extLst>
              <a:ext uri="{FF2B5EF4-FFF2-40B4-BE49-F238E27FC236}">
                <a16:creationId xmlns:a16="http://schemas.microsoft.com/office/drawing/2014/main" id="{CF3D06AC-DE35-461C-A6DA-2877AF6B5BB1}"/>
              </a:ext>
            </a:extLst>
          </p:cNvPr>
          <p:cNvSpPr/>
          <p:nvPr/>
        </p:nvSpPr>
        <p:spPr>
          <a:xfrm>
            <a:off x="8172400" y="3938436"/>
            <a:ext cx="576064" cy="4611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a:t>LMK</a:t>
            </a:r>
          </a:p>
        </p:txBody>
      </p:sp>
      <p:sp>
        <p:nvSpPr>
          <p:cNvPr id="19" name="textruta 18">
            <a:extLst>
              <a:ext uri="{FF2B5EF4-FFF2-40B4-BE49-F238E27FC236}">
                <a16:creationId xmlns:a16="http://schemas.microsoft.com/office/drawing/2014/main" id="{DA878979-530B-4E9F-AA25-CF699BCDC53C}"/>
              </a:ext>
            </a:extLst>
          </p:cNvPr>
          <p:cNvSpPr txBox="1"/>
          <p:nvPr/>
        </p:nvSpPr>
        <p:spPr>
          <a:xfrm>
            <a:off x="6728344" y="4399615"/>
            <a:ext cx="1097545" cy="461665"/>
          </a:xfrm>
          <a:prstGeom prst="rect">
            <a:avLst/>
          </a:prstGeom>
          <a:noFill/>
        </p:spPr>
        <p:txBody>
          <a:bodyPr wrap="none" rtlCol="0">
            <a:spAutoFit/>
          </a:bodyPr>
          <a:lstStyle/>
          <a:p>
            <a:r>
              <a:rPr lang="sv-SE" sz="1200" dirty="0"/>
              <a:t>Förskrivare utan</a:t>
            </a:r>
          </a:p>
          <a:p>
            <a:r>
              <a:rPr lang="sv-SE" sz="1200" dirty="0"/>
              <a:t>vårdgivare</a:t>
            </a:r>
          </a:p>
        </p:txBody>
      </p:sp>
      <p:sp>
        <p:nvSpPr>
          <p:cNvPr id="20" name="textruta 19">
            <a:extLst>
              <a:ext uri="{FF2B5EF4-FFF2-40B4-BE49-F238E27FC236}">
                <a16:creationId xmlns:a16="http://schemas.microsoft.com/office/drawing/2014/main" id="{ED5556F2-7F7D-4DE0-B25A-2DB98F45A197}"/>
              </a:ext>
            </a:extLst>
          </p:cNvPr>
          <p:cNvSpPr txBox="1"/>
          <p:nvPr/>
        </p:nvSpPr>
        <p:spPr>
          <a:xfrm>
            <a:off x="8133932" y="4399615"/>
            <a:ext cx="652999" cy="276999"/>
          </a:xfrm>
          <a:prstGeom prst="rect">
            <a:avLst/>
          </a:prstGeom>
          <a:noFill/>
        </p:spPr>
        <p:txBody>
          <a:bodyPr wrap="none" rtlCol="0">
            <a:spAutoFit/>
          </a:bodyPr>
          <a:lstStyle/>
          <a:p>
            <a:r>
              <a:rPr lang="sv-SE" sz="1200" dirty="0"/>
              <a:t>Invånare</a:t>
            </a:r>
          </a:p>
        </p:txBody>
      </p:sp>
      <p:sp>
        <p:nvSpPr>
          <p:cNvPr id="21" name="Ellips 20">
            <a:extLst>
              <a:ext uri="{FF2B5EF4-FFF2-40B4-BE49-F238E27FC236}">
                <a16:creationId xmlns:a16="http://schemas.microsoft.com/office/drawing/2014/main" id="{463CE70C-4802-4C7F-9AFC-CBE806479913}"/>
              </a:ext>
            </a:extLst>
          </p:cNvPr>
          <p:cNvSpPr/>
          <p:nvPr/>
        </p:nvSpPr>
        <p:spPr>
          <a:xfrm>
            <a:off x="4926258" y="1383404"/>
            <a:ext cx="716415" cy="360040"/>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100" dirty="0"/>
              <a:t>WS2</a:t>
            </a:r>
          </a:p>
        </p:txBody>
      </p:sp>
      <p:sp>
        <p:nvSpPr>
          <p:cNvPr id="22" name="textruta 21">
            <a:extLst>
              <a:ext uri="{FF2B5EF4-FFF2-40B4-BE49-F238E27FC236}">
                <a16:creationId xmlns:a16="http://schemas.microsoft.com/office/drawing/2014/main" id="{F4002718-60B9-4D61-AE29-C2E4B8DF5672}"/>
              </a:ext>
            </a:extLst>
          </p:cNvPr>
          <p:cNvSpPr txBox="1"/>
          <p:nvPr/>
        </p:nvSpPr>
        <p:spPr>
          <a:xfrm>
            <a:off x="5494821" y="3921898"/>
            <a:ext cx="873957" cy="276999"/>
          </a:xfrm>
          <a:prstGeom prst="rect">
            <a:avLst/>
          </a:prstGeom>
          <a:noFill/>
        </p:spPr>
        <p:txBody>
          <a:bodyPr wrap="none" rtlCol="0">
            <a:spAutoFit/>
          </a:bodyPr>
          <a:lstStyle/>
          <a:p>
            <a:r>
              <a:rPr lang="sv-SE" sz="1200" dirty="0"/>
              <a:t>16/2 - 2022</a:t>
            </a:r>
          </a:p>
        </p:txBody>
      </p:sp>
    </p:spTree>
    <p:extLst>
      <p:ext uri="{BB962C8B-B14F-4D97-AF65-F5344CB8AC3E}">
        <p14:creationId xmlns:p14="http://schemas.microsoft.com/office/powerpoint/2010/main" val="1318652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16-0105_ehm_mall_16-9">
  <a:themeElements>
    <a:clrScheme name="Anpassad 163">
      <a:dk1>
        <a:srgbClr val="000000"/>
      </a:dk1>
      <a:lt1>
        <a:sysClr val="window" lastClr="FFFFFF"/>
      </a:lt1>
      <a:dk2>
        <a:srgbClr val="4AC9FF"/>
      </a:dk2>
      <a:lt2>
        <a:srgbClr val="EEECE1"/>
      </a:lt2>
      <a:accent1>
        <a:srgbClr val="620063"/>
      </a:accent1>
      <a:accent2>
        <a:srgbClr val="55575A"/>
      </a:accent2>
      <a:accent3>
        <a:srgbClr val="4AC9FF"/>
      </a:accent3>
      <a:accent4>
        <a:srgbClr val="620063"/>
      </a:accent4>
      <a:accent5>
        <a:srgbClr val="000000"/>
      </a:accent5>
      <a:accent6>
        <a:srgbClr val="000000"/>
      </a:accent6>
      <a:hlink>
        <a:srgbClr val="000000"/>
      </a:hlink>
      <a:folHlink>
        <a:srgbClr val="620063"/>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owerpointmall_ehalsomyndigheten_juni2020.pptx  -  Skrivskyddad" id="{152249B1-0863-42DD-A421-5D895CC75640}" vid="{4FFBBA76-5D53-4A8C-B2CC-09390769B103}"/>
    </a:ext>
  </a:extLst>
</a:theme>
</file>

<file path=ppt/theme/theme2.xml><?xml version="1.0" encoding="utf-8"?>
<a:theme xmlns:a="http://schemas.openxmlformats.org/drawingml/2006/main" name="Office-tema">
  <a:themeElements>
    <a:clrScheme name="eHälsomyndigheten">
      <a:dk1>
        <a:sysClr val="windowText" lastClr="000000"/>
      </a:dk1>
      <a:lt1>
        <a:sysClr val="window" lastClr="FFFFFF"/>
      </a:lt1>
      <a:dk2>
        <a:srgbClr val="1F497D"/>
      </a:dk2>
      <a:lt2>
        <a:srgbClr val="EEECE1"/>
      </a:lt2>
      <a:accent1>
        <a:srgbClr val="672565"/>
      </a:accent1>
      <a:accent2>
        <a:srgbClr val="55575A"/>
      </a:accent2>
      <a:accent3>
        <a:srgbClr val="00A7E2"/>
      </a:accent3>
      <a:accent4>
        <a:srgbClr val="EE9BAD"/>
      </a:accent4>
      <a:accent5>
        <a:srgbClr val="32DAC4"/>
      </a:accent5>
      <a:accent6>
        <a:srgbClr val="DDC4BA"/>
      </a:accent6>
      <a:hlink>
        <a:srgbClr val="0000FF"/>
      </a:hlink>
      <a:folHlink>
        <a:srgbClr val="800080"/>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ema">
  <a:themeElements>
    <a:clrScheme name="eHälsomyndigheten">
      <a:dk1>
        <a:sysClr val="windowText" lastClr="000000"/>
      </a:dk1>
      <a:lt1>
        <a:sysClr val="window" lastClr="FFFFFF"/>
      </a:lt1>
      <a:dk2>
        <a:srgbClr val="1F497D"/>
      </a:dk2>
      <a:lt2>
        <a:srgbClr val="EEECE1"/>
      </a:lt2>
      <a:accent1>
        <a:srgbClr val="672565"/>
      </a:accent1>
      <a:accent2>
        <a:srgbClr val="55575A"/>
      </a:accent2>
      <a:accent3>
        <a:srgbClr val="00A7E2"/>
      </a:accent3>
      <a:accent4>
        <a:srgbClr val="EE9BAD"/>
      </a:accent4>
      <a:accent5>
        <a:srgbClr val="32DAC4"/>
      </a:accent5>
      <a:accent6>
        <a:srgbClr val="DDC4BA"/>
      </a:accent6>
      <a:hlink>
        <a:srgbClr val="0000FF"/>
      </a:hlink>
      <a:folHlink>
        <a:srgbClr val="800080"/>
      </a:folHlink>
    </a:clrScheme>
    <a:fontScheme name="eHälsomyndigheten">
      <a:majorFont>
        <a:latin typeface="Arial Narrow"/>
        <a:ea typeface=""/>
        <a:cs typeface=""/>
      </a:majorFont>
      <a:minorFont>
        <a:latin typeface="Perpetu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eHM Powerpoint 16-9</Template>
  <TotalTime>1934</TotalTime>
  <Words>645</Words>
  <Application>Microsoft Office PowerPoint</Application>
  <PresentationFormat>Bildspel på skärmen (16:9)</PresentationFormat>
  <Paragraphs>190</Paragraphs>
  <Slides>30</Slides>
  <Notes>27</Notes>
  <HiddenSlides>0</HiddenSlides>
  <MMClips>0</MMClips>
  <ScaleCrop>false</ScaleCrop>
  <HeadingPairs>
    <vt:vector size="6" baseType="variant">
      <vt:variant>
        <vt:lpstr>Använt teckensnitt</vt:lpstr>
      </vt:variant>
      <vt:variant>
        <vt:i4>3</vt:i4>
      </vt:variant>
      <vt:variant>
        <vt:lpstr>Tema</vt:lpstr>
      </vt:variant>
      <vt:variant>
        <vt:i4>1</vt:i4>
      </vt:variant>
      <vt:variant>
        <vt:lpstr>Bildrubriker</vt:lpstr>
      </vt:variant>
      <vt:variant>
        <vt:i4>30</vt:i4>
      </vt:variant>
    </vt:vector>
  </HeadingPairs>
  <TitlesOfParts>
    <vt:vector size="34" baseType="lpstr">
      <vt:lpstr>Arial</vt:lpstr>
      <vt:lpstr>Calibri</vt:lpstr>
      <vt:lpstr>Perpetua</vt:lpstr>
      <vt:lpstr>16-0105_ehm_mall_16-9</vt:lpstr>
      <vt:lpstr>Workshop 2 om registrerade samtycken</vt:lpstr>
      <vt:lpstr>Mötesagenda</vt:lpstr>
      <vt:lpstr>INTRODUKTION</vt:lpstr>
      <vt:lpstr>Syfte och mål</vt:lpstr>
      <vt:lpstr>Deltagare på mötet</vt:lpstr>
      <vt:lpstr>Ny samverkansyta för Reg samtycken</vt:lpstr>
      <vt:lpstr>STATUS EHM</vt:lpstr>
      <vt:lpstr>Varför behövs reg samtycken?</vt:lpstr>
      <vt:lpstr>Projektet - status</vt:lpstr>
      <vt:lpstr>Målbild och avgränsning</vt:lpstr>
      <vt:lpstr>Feedback från WS 1 210616</vt:lpstr>
      <vt:lpstr>Vår analys</vt:lpstr>
      <vt:lpstr>LÅNGSIKTIG LÖSNING</vt:lpstr>
      <vt:lpstr>PowerPoint-presentation</vt:lpstr>
      <vt:lpstr>PowerPoint-presentation</vt:lpstr>
      <vt:lpstr>Var kan samtycken hanteras?</vt:lpstr>
      <vt:lpstr>Exempel på patientportal: 1177</vt:lpstr>
      <vt:lpstr>Möjliga ingångar i patientportal</vt:lpstr>
      <vt:lpstr>Scenario 1: vid ändrat hälsoval</vt:lpstr>
      <vt:lpstr>Scenario: vid ändrat hälsoval</vt:lpstr>
      <vt:lpstr>Scenario: vid ändrat hälsoval</vt:lpstr>
      <vt:lpstr>Scenario: vid ändrat hälsoval</vt:lpstr>
      <vt:lpstr>Scenario: vid receptförnyelse</vt:lpstr>
      <vt:lpstr>Scenario: vid receptförnyelse</vt:lpstr>
      <vt:lpstr>Scenario: vid receptförnyelse</vt:lpstr>
      <vt:lpstr>Scenario: vid receptförnyelse</vt:lpstr>
      <vt:lpstr>INERAS SAMTYCKESUTREDNING</vt:lpstr>
      <vt:lpstr>GRUPPDISKUSSION</vt:lpstr>
      <vt:lpstr>SUMMERING &amp; NÄSTA STEG</vt:lpstr>
      <vt:lpstr>Tack</vt:lpstr>
    </vt:vector>
  </TitlesOfParts>
  <Company>Apotekens Service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Rubrik</dc:title>
  <dc:creator>Anette Sunna</dc:creator>
  <cp:lastModifiedBy>Anette Sunna</cp:lastModifiedBy>
  <cp:revision>146</cp:revision>
  <cp:lastPrinted>2015-11-23T14:39:37Z</cp:lastPrinted>
  <dcterms:created xsi:type="dcterms:W3CDTF">2021-05-27T07:22:44Z</dcterms:created>
  <dcterms:modified xsi:type="dcterms:W3CDTF">2021-11-17T07:09:20Z</dcterms:modified>
</cp:coreProperties>
</file>