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4"/>
  </p:sldMasterIdLst>
  <p:sldIdLst>
    <p:sldId id="256" r:id="rId5"/>
    <p:sldId id="257" r:id="rId6"/>
    <p:sldId id="279" r:id="rId7"/>
    <p:sldId id="274" r:id="rId8"/>
    <p:sldId id="273" r:id="rId9"/>
    <p:sldId id="271" r:id="rId10"/>
    <p:sldId id="277" r:id="rId11"/>
    <p:sldId id="270" r:id="rId12"/>
    <p:sldId id="268" r:id="rId13"/>
    <p:sldId id="278" r:id="rId14"/>
    <p:sldId id="264" r:id="rId15"/>
    <p:sldId id="265" r:id="rId16"/>
    <p:sldId id="266" r:id="rId17"/>
    <p:sldId id="267" r:id="rId18"/>
    <p:sldId id="276" r:id="rId19"/>
    <p:sldId id="275" r:id="rId20"/>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Public Sans" pitchFamily="2" charset="0"/>
      <p:regular r:id="rId25"/>
      <p:bold r:id="rId26"/>
      <p:italic r:id="rId27"/>
      <p:boldItalic r:id="rId28"/>
    </p:embeddedFont>
    <p:embeddedFont>
      <p:font typeface="Public Sans Bold" pitchFamily="2" charset="0"/>
      <p:bold r:id="rId29"/>
      <p:italic r:id="rId30"/>
      <p:boldItalic r:id="rId31"/>
    </p:embeddedFont>
    <p:embeddedFont>
      <p:font typeface="Public Sans Regular" pitchFamily="2" charset="0"/>
      <p:regular r:id="rId32"/>
      <p:bold r:id="rId33"/>
      <p:italic r:id="rId34"/>
      <p:boldItalic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165"/>
  </p:normalViewPr>
  <p:slideViewPr>
    <p:cSldViewPr snapToGrid="0">
      <p:cViewPr varScale="1">
        <p:scale>
          <a:sx n="66" d="100"/>
          <a:sy n="66" d="100"/>
        </p:scale>
        <p:origin x="668" y="32"/>
      </p:cViewPr>
      <p:guideLst>
        <p:guide orient="horz" pos="2160"/>
        <p:guide pos="5269"/>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6.fntdata"/><Relationship Id="rId39" Type="http://schemas.openxmlformats.org/officeDocument/2006/relationships/tableStyles" Target="tableStyles.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9.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00E3ED-646C-4968-8DC6-0ABDE084305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sv-SE"/>
        </a:p>
      </dgm:t>
    </dgm:pt>
    <dgm:pt modelId="{9E6E7CF1-B676-4F51-8225-9E93295CC760}">
      <dgm:prSet/>
      <dgm:spPr/>
      <dgm:t>
        <a:bodyPr/>
        <a:lstStyle/>
        <a:p>
          <a:r>
            <a:rPr lang="sv-SE" dirty="0"/>
            <a:t>Behov av att hantera information i förhållande till intygsperson, </a:t>
          </a:r>
          <a:r>
            <a:rPr lang="sv-SE" dirty="0" err="1"/>
            <a:t>bl</a:t>
          </a:r>
          <a:r>
            <a:rPr lang="sv-SE" dirty="0"/>
            <a:t> a utifrån samtycke</a:t>
          </a:r>
        </a:p>
      </dgm:t>
    </dgm:pt>
    <dgm:pt modelId="{22925D0D-12BA-4B37-9B35-32C70447BF83}" type="parTrans" cxnId="{E2E0FB3D-5FB4-4D09-A165-45C4E2049FE2}">
      <dgm:prSet/>
      <dgm:spPr/>
      <dgm:t>
        <a:bodyPr/>
        <a:lstStyle/>
        <a:p>
          <a:endParaRPr lang="sv-SE"/>
        </a:p>
      </dgm:t>
    </dgm:pt>
    <dgm:pt modelId="{9B0CD672-157D-4963-A7A3-2F485472E91C}" type="sibTrans" cxnId="{E2E0FB3D-5FB4-4D09-A165-45C4E2049FE2}">
      <dgm:prSet/>
      <dgm:spPr/>
      <dgm:t>
        <a:bodyPr/>
        <a:lstStyle/>
        <a:p>
          <a:endParaRPr lang="sv-SE"/>
        </a:p>
      </dgm:t>
    </dgm:pt>
    <dgm:pt modelId="{9A4EB55A-8DDC-4212-A813-949A82CDAE18}">
      <dgm:prSet/>
      <dgm:spPr/>
      <dgm:t>
        <a:bodyPr/>
        <a:lstStyle/>
        <a:p>
          <a:r>
            <a:rPr lang="sv-SE" dirty="0"/>
            <a:t>Annan person</a:t>
          </a:r>
        </a:p>
      </dgm:t>
    </dgm:pt>
    <dgm:pt modelId="{EDFDDB5F-09BF-4F78-AB97-68536DF586A8}" type="parTrans" cxnId="{9AFF76DE-6A9D-40D5-A206-314D6D349241}">
      <dgm:prSet/>
      <dgm:spPr/>
      <dgm:t>
        <a:bodyPr/>
        <a:lstStyle/>
        <a:p>
          <a:endParaRPr lang="sv-SE"/>
        </a:p>
      </dgm:t>
    </dgm:pt>
    <dgm:pt modelId="{E5B83344-9B43-4C10-811F-424624E04241}" type="sibTrans" cxnId="{9AFF76DE-6A9D-40D5-A206-314D6D349241}">
      <dgm:prSet/>
      <dgm:spPr/>
      <dgm:t>
        <a:bodyPr/>
        <a:lstStyle/>
        <a:p>
          <a:endParaRPr lang="sv-SE"/>
        </a:p>
      </dgm:t>
    </dgm:pt>
    <dgm:pt modelId="{70F2337F-C0FD-48EB-83A0-479C324DBCD4}">
      <dgm:prSet/>
      <dgm:spPr/>
      <dgm:t>
        <a:bodyPr/>
        <a:lstStyle/>
        <a:p>
          <a:r>
            <a:rPr lang="sv-SE" dirty="0"/>
            <a:t>Hur är Informationslämnare/annan person relaterat till deltagande ?</a:t>
          </a:r>
        </a:p>
      </dgm:t>
    </dgm:pt>
    <dgm:pt modelId="{1862BA35-F856-4505-AA62-17DAB91E4D0F}" type="parTrans" cxnId="{F5124E99-71D7-4316-B53B-1968A3797281}">
      <dgm:prSet/>
      <dgm:spPr/>
      <dgm:t>
        <a:bodyPr/>
        <a:lstStyle/>
        <a:p>
          <a:endParaRPr lang="sv-SE"/>
        </a:p>
      </dgm:t>
    </dgm:pt>
    <dgm:pt modelId="{1FBB9177-4C09-4B86-BC95-A85B4F23AB6F}" type="sibTrans" cxnId="{F5124E99-71D7-4316-B53B-1968A3797281}">
      <dgm:prSet/>
      <dgm:spPr/>
      <dgm:t>
        <a:bodyPr/>
        <a:lstStyle/>
        <a:p>
          <a:endParaRPr lang="sv-SE"/>
        </a:p>
      </dgm:t>
    </dgm:pt>
    <dgm:pt modelId="{696EC14C-C228-44A6-94FE-59BF5BF22774}">
      <dgm:prSet/>
      <dgm:spPr/>
      <dgm:t>
        <a:bodyPr/>
        <a:lstStyle/>
        <a:p>
          <a:r>
            <a:rPr lang="sv-SE" dirty="0"/>
            <a:t>Hur går vi vidare?</a:t>
          </a:r>
        </a:p>
      </dgm:t>
    </dgm:pt>
    <dgm:pt modelId="{5A966D29-D557-449C-AA9B-D936C43C6CED}" type="parTrans" cxnId="{4D1C131A-CB5D-4836-BF12-C863D4CD6D3A}">
      <dgm:prSet/>
      <dgm:spPr/>
      <dgm:t>
        <a:bodyPr/>
        <a:lstStyle/>
        <a:p>
          <a:endParaRPr lang="sv-SE"/>
        </a:p>
      </dgm:t>
    </dgm:pt>
    <dgm:pt modelId="{2E3A289D-62F3-4594-8A21-0D2A959218D8}" type="sibTrans" cxnId="{4D1C131A-CB5D-4836-BF12-C863D4CD6D3A}">
      <dgm:prSet/>
      <dgm:spPr/>
      <dgm:t>
        <a:bodyPr/>
        <a:lstStyle/>
        <a:p>
          <a:endParaRPr lang="sv-SE"/>
        </a:p>
      </dgm:t>
    </dgm:pt>
    <dgm:pt modelId="{1CC2065E-F73B-4CB9-8137-42E181CE82C1}">
      <dgm:prSet/>
      <dgm:spPr/>
      <dgm:t>
        <a:bodyPr/>
        <a:lstStyle/>
        <a:p>
          <a:r>
            <a:rPr lang="sv-SE" dirty="0"/>
            <a:t>Samtycke kopplat till relationsperson</a:t>
          </a:r>
        </a:p>
      </dgm:t>
    </dgm:pt>
    <dgm:pt modelId="{730F36FE-5DA5-4C7F-B4AD-4E019EEE6888}" type="parTrans" cxnId="{97D88F90-AB81-4C8B-91F6-170FC08C4992}">
      <dgm:prSet/>
      <dgm:spPr/>
      <dgm:t>
        <a:bodyPr/>
        <a:lstStyle/>
        <a:p>
          <a:endParaRPr lang="sv-SE"/>
        </a:p>
      </dgm:t>
    </dgm:pt>
    <dgm:pt modelId="{4CB75B3C-0442-4F39-954A-E3C700E6DD2C}" type="sibTrans" cxnId="{97D88F90-AB81-4C8B-91F6-170FC08C4992}">
      <dgm:prSet/>
      <dgm:spPr/>
      <dgm:t>
        <a:bodyPr/>
        <a:lstStyle/>
        <a:p>
          <a:endParaRPr lang="sv-SE"/>
        </a:p>
      </dgm:t>
    </dgm:pt>
    <dgm:pt modelId="{19DBD33D-B5B2-4F19-8493-AC0DAA065584}">
      <dgm:prSet/>
      <dgm:spPr/>
      <dgm:t>
        <a:bodyPr/>
        <a:lstStyle/>
        <a:p>
          <a:r>
            <a:rPr lang="sv-SE" dirty="0"/>
            <a:t>Kodverk annan person - utöka lista? </a:t>
          </a:r>
        </a:p>
      </dgm:t>
    </dgm:pt>
    <dgm:pt modelId="{1ABEEB72-8159-4123-B99D-1049C4C11608}" type="parTrans" cxnId="{632F0ED6-8904-463D-9333-45F42F7077D2}">
      <dgm:prSet/>
      <dgm:spPr/>
      <dgm:t>
        <a:bodyPr/>
        <a:lstStyle/>
        <a:p>
          <a:endParaRPr lang="sv-SE"/>
        </a:p>
      </dgm:t>
    </dgm:pt>
    <dgm:pt modelId="{E79A3889-2836-4931-83BE-1308301EDDEA}" type="sibTrans" cxnId="{632F0ED6-8904-463D-9333-45F42F7077D2}">
      <dgm:prSet/>
      <dgm:spPr/>
      <dgm:t>
        <a:bodyPr/>
        <a:lstStyle/>
        <a:p>
          <a:endParaRPr lang="sv-SE"/>
        </a:p>
      </dgm:t>
    </dgm:pt>
    <dgm:pt modelId="{8DF5293B-D6B5-4B9D-A140-7D7C2C5D6FE2}">
      <dgm:prSet/>
      <dgm:spPr/>
      <dgm:t>
        <a:bodyPr/>
        <a:lstStyle/>
        <a:p>
          <a:r>
            <a:rPr lang="sv-SE"/>
            <a:t>Relation </a:t>
          </a:r>
          <a:r>
            <a:rPr lang="sv-SE" dirty="0"/>
            <a:t>och roll för intygsperson </a:t>
          </a:r>
        </a:p>
      </dgm:t>
    </dgm:pt>
    <dgm:pt modelId="{5D2D98A9-7535-40E7-96AC-06356E9CDCCB}" type="parTrans" cxnId="{D89C734B-6932-45BE-9FFF-F60266643FF7}">
      <dgm:prSet/>
      <dgm:spPr/>
      <dgm:t>
        <a:bodyPr/>
        <a:lstStyle/>
        <a:p>
          <a:endParaRPr lang="sv-SE"/>
        </a:p>
      </dgm:t>
    </dgm:pt>
    <dgm:pt modelId="{8F91BF89-37B3-4FEE-BC2F-FFA3D0D7CB6F}" type="sibTrans" cxnId="{D89C734B-6932-45BE-9FFF-F60266643FF7}">
      <dgm:prSet/>
      <dgm:spPr/>
      <dgm:t>
        <a:bodyPr/>
        <a:lstStyle/>
        <a:p>
          <a:endParaRPr lang="sv-SE"/>
        </a:p>
      </dgm:t>
    </dgm:pt>
    <dgm:pt modelId="{1160A0B6-1BC0-449C-8206-DC7A453D1AD8}" type="pres">
      <dgm:prSet presAssocID="{EA00E3ED-646C-4968-8DC6-0ABDE084305B}" presName="linear" presStyleCnt="0">
        <dgm:presLayoutVars>
          <dgm:animLvl val="lvl"/>
          <dgm:resizeHandles val="exact"/>
        </dgm:presLayoutVars>
      </dgm:prSet>
      <dgm:spPr/>
    </dgm:pt>
    <dgm:pt modelId="{815452B6-0084-4683-AB0D-DB602C27B15F}" type="pres">
      <dgm:prSet presAssocID="{8DF5293B-D6B5-4B9D-A140-7D7C2C5D6FE2}" presName="parentText" presStyleLbl="node1" presStyleIdx="0" presStyleCnt="5">
        <dgm:presLayoutVars>
          <dgm:chMax val="0"/>
          <dgm:bulletEnabled val="1"/>
        </dgm:presLayoutVars>
      </dgm:prSet>
      <dgm:spPr/>
    </dgm:pt>
    <dgm:pt modelId="{BF4E4E28-A112-4941-B7BA-0B0D79C09C0F}" type="pres">
      <dgm:prSet presAssocID="{8DF5293B-D6B5-4B9D-A140-7D7C2C5D6FE2}" presName="childText" presStyleLbl="revTx" presStyleIdx="0" presStyleCnt="2">
        <dgm:presLayoutVars>
          <dgm:bulletEnabled val="1"/>
        </dgm:presLayoutVars>
      </dgm:prSet>
      <dgm:spPr/>
    </dgm:pt>
    <dgm:pt modelId="{CEBFF0A6-480C-42B5-A602-B39E14D410A1}" type="pres">
      <dgm:prSet presAssocID="{1CC2065E-F73B-4CB9-8137-42E181CE82C1}" presName="parentText" presStyleLbl="node1" presStyleIdx="1" presStyleCnt="5">
        <dgm:presLayoutVars>
          <dgm:chMax val="0"/>
          <dgm:bulletEnabled val="1"/>
        </dgm:presLayoutVars>
      </dgm:prSet>
      <dgm:spPr/>
    </dgm:pt>
    <dgm:pt modelId="{99D8A4EA-D60A-4C4D-9C33-2EE1B6BE0F8F}" type="pres">
      <dgm:prSet presAssocID="{4CB75B3C-0442-4F39-954A-E3C700E6DD2C}" presName="spacer" presStyleCnt="0"/>
      <dgm:spPr/>
    </dgm:pt>
    <dgm:pt modelId="{40B8C8E8-2DEF-478C-B850-2A743C085AAE}" type="pres">
      <dgm:prSet presAssocID="{9A4EB55A-8DDC-4212-A813-949A82CDAE18}" presName="parentText" presStyleLbl="node1" presStyleIdx="2" presStyleCnt="5" custLinFactNeighborX="0">
        <dgm:presLayoutVars>
          <dgm:chMax val="0"/>
          <dgm:bulletEnabled val="1"/>
        </dgm:presLayoutVars>
      </dgm:prSet>
      <dgm:spPr/>
    </dgm:pt>
    <dgm:pt modelId="{AF2A8D5B-9C97-48ED-8A70-20194DC6CDAF}" type="pres">
      <dgm:prSet presAssocID="{9A4EB55A-8DDC-4212-A813-949A82CDAE18}" presName="childText" presStyleLbl="revTx" presStyleIdx="1" presStyleCnt="2">
        <dgm:presLayoutVars>
          <dgm:bulletEnabled val="1"/>
        </dgm:presLayoutVars>
      </dgm:prSet>
      <dgm:spPr/>
    </dgm:pt>
    <dgm:pt modelId="{83F6A10C-F17F-425A-AAE7-733049E0F713}" type="pres">
      <dgm:prSet presAssocID="{70F2337F-C0FD-48EB-83A0-479C324DBCD4}" presName="parentText" presStyleLbl="node1" presStyleIdx="3" presStyleCnt="5">
        <dgm:presLayoutVars>
          <dgm:chMax val="0"/>
          <dgm:bulletEnabled val="1"/>
        </dgm:presLayoutVars>
      </dgm:prSet>
      <dgm:spPr/>
    </dgm:pt>
    <dgm:pt modelId="{274064BF-314A-4508-8D2F-C2315656A541}" type="pres">
      <dgm:prSet presAssocID="{1FBB9177-4C09-4B86-BC95-A85B4F23AB6F}" presName="spacer" presStyleCnt="0"/>
      <dgm:spPr/>
    </dgm:pt>
    <dgm:pt modelId="{462D4524-575B-4BC7-9E1A-79456ED960CA}" type="pres">
      <dgm:prSet presAssocID="{696EC14C-C228-44A6-94FE-59BF5BF22774}" presName="parentText" presStyleLbl="node1" presStyleIdx="4" presStyleCnt="5">
        <dgm:presLayoutVars>
          <dgm:chMax val="0"/>
          <dgm:bulletEnabled val="1"/>
        </dgm:presLayoutVars>
      </dgm:prSet>
      <dgm:spPr/>
    </dgm:pt>
  </dgm:ptLst>
  <dgm:cxnLst>
    <dgm:cxn modelId="{4D1C131A-CB5D-4836-BF12-C863D4CD6D3A}" srcId="{EA00E3ED-646C-4968-8DC6-0ABDE084305B}" destId="{696EC14C-C228-44A6-94FE-59BF5BF22774}" srcOrd="4" destOrd="0" parTransId="{5A966D29-D557-449C-AA9B-D936C43C6CED}" sibTransId="{2E3A289D-62F3-4594-8A21-0D2A959218D8}"/>
    <dgm:cxn modelId="{96D2E51A-DDE4-40B6-B030-25DB9A3F1C17}" type="presOf" srcId="{8DF5293B-D6B5-4B9D-A140-7D7C2C5D6FE2}" destId="{815452B6-0084-4683-AB0D-DB602C27B15F}" srcOrd="0" destOrd="0" presId="urn:microsoft.com/office/officeart/2005/8/layout/vList2"/>
    <dgm:cxn modelId="{7F77FF2E-584B-4335-927B-E57732B306F1}" type="presOf" srcId="{9E6E7CF1-B676-4F51-8225-9E93295CC760}" destId="{BF4E4E28-A112-4941-B7BA-0B0D79C09C0F}" srcOrd="0" destOrd="0" presId="urn:microsoft.com/office/officeart/2005/8/layout/vList2"/>
    <dgm:cxn modelId="{3B8AF638-D925-41BE-8406-A97375B0692D}" type="presOf" srcId="{696EC14C-C228-44A6-94FE-59BF5BF22774}" destId="{462D4524-575B-4BC7-9E1A-79456ED960CA}" srcOrd="0" destOrd="0" presId="urn:microsoft.com/office/officeart/2005/8/layout/vList2"/>
    <dgm:cxn modelId="{E2E0FB3D-5FB4-4D09-A165-45C4E2049FE2}" srcId="{8DF5293B-D6B5-4B9D-A140-7D7C2C5D6FE2}" destId="{9E6E7CF1-B676-4F51-8225-9E93295CC760}" srcOrd="0" destOrd="0" parTransId="{22925D0D-12BA-4B37-9B35-32C70447BF83}" sibTransId="{9B0CD672-157D-4963-A7A3-2F485472E91C}"/>
    <dgm:cxn modelId="{6939D467-FA93-426D-89A1-5AF41AD89802}" type="presOf" srcId="{EA00E3ED-646C-4968-8DC6-0ABDE084305B}" destId="{1160A0B6-1BC0-449C-8206-DC7A453D1AD8}" srcOrd="0" destOrd="0" presId="urn:microsoft.com/office/officeart/2005/8/layout/vList2"/>
    <dgm:cxn modelId="{D89C734B-6932-45BE-9FFF-F60266643FF7}" srcId="{EA00E3ED-646C-4968-8DC6-0ABDE084305B}" destId="{8DF5293B-D6B5-4B9D-A140-7D7C2C5D6FE2}" srcOrd="0" destOrd="0" parTransId="{5D2D98A9-7535-40E7-96AC-06356E9CDCCB}" sibTransId="{8F91BF89-37B3-4FEE-BC2F-FFA3D0D7CB6F}"/>
    <dgm:cxn modelId="{ED3DDE8A-5487-44DB-AFFB-3BDE8E45D310}" type="presOf" srcId="{1CC2065E-F73B-4CB9-8137-42E181CE82C1}" destId="{CEBFF0A6-480C-42B5-A602-B39E14D410A1}" srcOrd="0" destOrd="0" presId="urn:microsoft.com/office/officeart/2005/8/layout/vList2"/>
    <dgm:cxn modelId="{97D88F90-AB81-4C8B-91F6-170FC08C4992}" srcId="{EA00E3ED-646C-4968-8DC6-0ABDE084305B}" destId="{1CC2065E-F73B-4CB9-8137-42E181CE82C1}" srcOrd="1" destOrd="0" parTransId="{730F36FE-5DA5-4C7F-B4AD-4E019EEE6888}" sibTransId="{4CB75B3C-0442-4F39-954A-E3C700E6DD2C}"/>
    <dgm:cxn modelId="{F5124E99-71D7-4316-B53B-1968A3797281}" srcId="{EA00E3ED-646C-4968-8DC6-0ABDE084305B}" destId="{70F2337F-C0FD-48EB-83A0-479C324DBCD4}" srcOrd="3" destOrd="0" parTransId="{1862BA35-F856-4505-AA62-17DAB91E4D0F}" sibTransId="{1FBB9177-4C09-4B86-BC95-A85B4F23AB6F}"/>
    <dgm:cxn modelId="{78E851AE-E289-4DC1-BD57-D71DC6F4770A}" type="presOf" srcId="{70F2337F-C0FD-48EB-83A0-479C324DBCD4}" destId="{83F6A10C-F17F-425A-AAE7-733049E0F713}" srcOrd="0" destOrd="0" presId="urn:microsoft.com/office/officeart/2005/8/layout/vList2"/>
    <dgm:cxn modelId="{B44D93B8-3C2B-4760-9CA2-F9E12774CF13}" type="presOf" srcId="{9A4EB55A-8DDC-4212-A813-949A82CDAE18}" destId="{40B8C8E8-2DEF-478C-B850-2A743C085AAE}" srcOrd="0" destOrd="0" presId="urn:microsoft.com/office/officeart/2005/8/layout/vList2"/>
    <dgm:cxn modelId="{B7254FBB-77A6-49CA-81F6-9222F9EACA71}" type="presOf" srcId="{19DBD33D-B5B2-4F19-8493-AC0DAA065584}" destId="{AF2A8D5B-9C97-48ED-8A70-20194DC6CDAF}" srcOrd="0" destOrd="0" presId="urn:microsoft.com/office/officeart/2005/8/layout/vList2"/>
    <dgm:cxn modelId="{632F0ED6-8904-463D-9333-45F42F7077D2}" srcId="{9A4EB55A-8DDC-4212-A813-949A82CDAE18}" destId="{19DBD33D-B5B2-4F19-8493-AC0DAA065584}" srcOrd="0" destOrd="0" parTransId="{1ABEEB72-8159-4123-B99D-1049C4C11608}" sibTransId="{E79A3889-2836-4931-83BE-1308301EDDEA}"/>
    <dgm:cxn modelId="{9AFF76DE-6A9D-40D5-A206-314D6D349241}" srcId="{EA00E3ED-646C-4968-8DC6-0ABDE084305B}" destId="{9A4EB55A-8DDC-4212-A813-949A82CDAE18}" srcOrd="2" destOrd="0" parTransId="{EDFDDB5F-09BF-4F78-AB97-68536DF586A8}" sibTransId="{E5B83344-9B43-4C10-811F-424624E04241}"/>
    <dgm:cxn modelId="{4702544B-EB42-4AD1-BAAC-44EF23696983}" type="presParOf" srcId="{1160A0B6-1BC0-449C-8206-DC7A453D1AD8}" destId="{815452B6-0084-4683-AB0D-DB602C27B15F}" srcOrd="0" destOrd="0" presId="urn:microsoft.com/office/officeart/2005/8/layout/vList2"/>
    <dgm:cxn modelId="{952129E3-5877-4A85-BC15-0EA2934D17AC}" type="presParOf" srcId="{1160A0B6-1BC0-449C-8206-DC7A453D1AD8}" destId="{BF4E4E28-A112-4941-B7BA-0B0D79C09C0F}" srcOrd="1" destOrd="0" presId="urn:microsoft.com/office/officeart/2005/8/layout/vList2"/>
    <dgm:cxn modelId="{621FA10E-C59B-43FE-ADD9-D101E5DB0136}" type="presParOf" srcId="{1160A0B6-1BC0-449C-8206-DC7A453D1AD8}" destId="{CEBFF0A6-480C-42B5-A602-B39E14D410A1}" srcOrd="2" destOrd="0" presId="urn:microsoft.com/office/officeart/2005/8/layout/vList2"/>
    <dgm:cxn modelId="{7C18A1FA-A4DE-42FC-AB0D-361479C92484}" type="presParOf" srcId="{1160A0B6-1BC0-449C-8206-DC7A453D1AD8}" destId="{99D8A4EA-D60A-4C4D-9C33-2EE1B6BE0F8F}" srcOrd="3" destOrd="0" presId="urn:microsoft.com/office/officeart/2005/8/layout/vList2"/>
    <dgm:cxn modelId="{0DBD248D-0AB4-4802-9297-071D143B3E5B}" type="presParOf" srcId="{1160A0B6-1BC0-449C-8206-DC7A453D1AD8}" destId="{40B8C8E8-2DEF-478C-B850-2A743C085AAE}" srcOrd="4" destOrd="0" presId="urn:microsoft.com/office/officeart/2005/8/layout/vList2"/>
    <dgm:cxn modelId="{9EE7941B-958B-40C0-A008-10F63B97E59F}" type="presParOf" srcId="{1160A0B6-1BC0-449C-8206-DC7A453D1AD8}" destId="{AF2A8D5B-9C97-48ED-8A70-20194DC6CDAF}" srcOrd="5" destOrd="0" presId="urn:microsoft.com/office/officeart/2005/8/layout/vList2"/>
    <dgm:cxn modelId="{472BB174-9158-4612-B032-3A41EE617B04}" type="presParOf" srcId="{1160A0B6-1BC0-449C-8206-DC7A453D1AD8}" destId="{83F6A10C-F17F-425A-AAE7-733049E0F713}" srcOrd="6" destOrd="0" presId="urn:microsoft.com/office/officeart/2005/8/layout/vList2"/>
    <dgm:cxn modelId="{EB8A4D88-CC60-43E6-8350-F064F2034E4B}" type="presParOf" srcId="{1160A0B6-1BC0-449C-8206-DC7A453D1AD8}" destId="{274064BF-314A-4508-8D2F-C2315656A541}" srcOrd="7" destOrd="0" presId="urn:microsoft.com/office/officeart/2005/8/layout/vList2"/>
    <dgm:cxn modelId="{0D93DDB9-5583-4C2E-A6FB-99521DE92E53}" type="presParOf" srcId="{1160A0B6-1BC0-449C-8206-DC7A453D1AD8}" destId="{462D4524-575B-4BC7-9E1A-79456ED960CA}"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452B6-0084-4683-AB0D-DB602C27B15F}">
      <dsp:nvSpPr>
        <dsp:cNvPr id="0" name=""/>
        <dsp:cNvSpPr/>
      </dsp:nvSpPr>
      <dsp:spPr>
        <a:xfrm>
          <a:off x="0" y="156396"/>
          <a:ext cx="9995556" cy="5615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a:t>Relation </a:t>
          </a:r>
          <a:r>
            <a:rPr lang="sv-SE" sz="2400" kern="1200" dirty="0"/>
            <a:t>och roll för intygsperson </a:t>
          </a:r>
        </a:p>
      </dsp:txBody>
      <dsp:txXfrm>
        <a:off x="27415" y="183811"/>
        <a:ext cx="9940726" cy="506769"/>
      </dsp:txXfrm>
    </dsp:sp>
    <dsp:sp modelId="{BF4E4E28-A112-4941-B7BA-0B0D79C09C0F}">
      <dsp:nvSpPr>
        <dsp:cNvPr id="0" name=""/>
        <dsp:cNvSpPr/>
      </dsp:nvSpPr>
      <dsp:spPr>
        <a:xfrm>
          <a:off x="0" y="717996"/>
          <a:ext cx="9995556" cy="5837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359"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sv-SE" sz="1900" kern="1200" dirty="0"/>
            <a:t>Behov av att hantera information i förhållande till intygsperson, </a:t>
          </a:r>
          <a:r>
            <a:rPr lang="sv-SE" sz="1900" kern="1200" dirty="0" err="1"/>
            <a:t>bl</a:t>
          </a:r>
          <a:r>
            <a:rPr lang="sv-SE" sz="1900" kern="1200" dirty="0"/>
            <a:t> a utifrån samtycke</a:t>
          </a:r>
        </a:p>
      </dsp:txBody>
      <dsp:txXfrm>
        <a:off x="0" y="717996"/>
        <a:ext cx="9995556" cy="583740"/>
      </dsp:txXfrm>
    </dsp:sp>
    <dsp:sp modelId="{CEBFF0A6-480C-42B5-A602-B39E14D410A1}">
      <dsp:nvSpPr>
        <dsp:cNvPr id="0" name=""/>
        <dsp:cNvSpPr/>
      </dsp:nvSpPr>
      <dsp:spPr>
        <a:xfrm>
          <a:off x="0" y="1301736"/>
          <a:ext cx="9995556" cy="5615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Samtycke kopplat till relationsperson</a:t>
          </a:r>
        </a:p>
      </dsp:txBody>
      <dsp:txXfrm>
        <a:off x="27415" y="1329151"/>
        <a:ext cx="9940726" cy="506769"/>
      </dsp:txXfrm>
    </dsp:sp>
    <dsp:sp modelId="{40B8C8E8-2DEF-478C-B850-2A743C085AAE}">
      <dsp:nvSpPr>
        <dsp:cNvPr id="0" name=""/>
        <dsp:cNvSpPr/>
      </dsp:nvSpPr>
      <dsp:spPr>
        <a:xfrm>
          <a:off x="0" y="1932456"/>
          <a:ext cx="9995556" cy="5615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Annan person</a:t>
          </a:r>
        </a:p>
      </dsp:txBody>
      <dsp:txXfrm>
        <a:off x="27415" y="1959871"/>
        <a:ext cx="9940726" cy="506769"/>
      </dsp:txXfrm>
    </dsp:sp>
    <dsp:sp modelId="{AF2A8D5B-9C97-48ED-8A70-20194DC6CDAF}">
      <dsp:nvSpPr>
        <dsp:cNvPr id="0" name=""/>
        <dsp:cNvSpPr/>
      </dsp:nvSpPr>
      <dsp:spPr>
        <a:xfrm>
          <a:off x="0" y="2494056"/>
          <a:ext cx="9995556" cy="39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359"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sv-SE" sz="1900" kern="1200" dirty="0"/>
            <a:t>Kodverk annan person - utöka lista? </a:t>
          </a:r>
        </a:p>
      </dsp:txBody>
      <dsp:txXfrm>
        <a:off x="0" y="2494056"/>
        <a:ext cx="9995556" cy="397440"/>
      </dsp:txXfrm>
    </dsp:sp>
    <dsp:sp modelId="{83F6A10C-F17F-425A-AAE7-733049E0F713}">
      <dsp:nvSpPr>
        <dsp:cNvPr id="0" name=""/>
        <dsp:cNvSpPr/>
      </dsp:nvSpPr>
      <dsp:spPr>
        <a:xfrm>
          <a:off x="0" y="2891496"/>
          <a:ext cx="9995556" cy="5615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Hur är Informationslämnare/annan person relaterat till deltagande ?</a:t>
          </a:r>
        </a:p>
      </dsp:txBody>
      <dsp:txXfrm>
        <a:off x="27415" y="2918911"/>
        <a:ext cx="9940726" cy="506769"/>
      </dsp:txXfrm>
    </dsp:sp>
    <dsp:sp modelId="{462D4524-575B-4BC7-9E1A-79456ED960CA}">
      <dsp:nvSpPr>
        <dsp:cNvPr id="0" name=""/>
        <dsp:cNvSpPr/>
      </dsp:nvSpPr>
      <dsp:spPr>
        <a:xfrm>
          <a:off x="0" y="3522216"/>
          <a:ext cx="9995556" cy="5615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sv-SE" sz="2400" kern="1200" dirty="0"/>
            <a:t>Hur går vi vidare?</a:t>
          </a:r>
        </a:p>
      </dsp:txBody>
      <dsp:txXfrm>
        <a:off x="27415" y="3549631"/>
        <a:ext cx="9940726" cy="50676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www.socialstyrelsen.se/kunskapsstod-och-regler/omraden/e-halsa/nationell-informationsstruktur-och-nationella-informationsmangder/nationella-informationsmangder/deltagande/"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samarbetsyta.ehalsomyndigheten.se/download/attachments/239935435/Intyg%202021%20-%20generisk%20informationsmodell.jpg?api=v2"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www.socialstyrelsen.se/kunskapsstod-och-regler/omraden/e-halsa/nationell-informationsstruktur-och-nationella-informationsmangder/nationella-informationsmangder/annan-person2/"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p:txBody>
          <a:bodyPr/>
          <a:lstStyle/>
          <a:p>
            <a:r>
              <a:rPr lang="sv-SE" dirty="0"/>
              <a:t>Relationsperson</a:t>
            </a:r>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endParaRPr lang="sv-SE"/>
          </a:p>
        </p:txBody>
      </p:sp>
      <p:sp>
        <p:nvSpPr>
          <p:cNvPr id="6" name="Platshållare för text 5">
            <a:extLst>
              <a:ext uri="{FF2B5EF4-FFF2-40B4-BE49-F238E27FC236}">
                <a16:creationId xmlns:a16="http://schemas.microsoft.com/office/drawing/2014/main" id="{4E510097-60C4-6D74-F95D-60841428BEB1}"/>
              </a:ext>
            </a:extLst>
          </p:cNvPr>
          <p:cNvSpPr>
            <a:spLocks noGrp="1"/>
          </p:cNvSpPr>
          <p:nvPr>
            <p:ph type="body" sz="quarter" idx="19"/>
          </p:nvPr>
        </p:nvSpPr>
        <p:spPr/>
        <p:txBody>
          <a:bodyPr/>
          <a:lstStyle/>
          <a:p>
            <a:endParaRPr lang="sv-SE"/>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4394676-92BE-4E17-9335-F907E8C57B71}"/>
              </a:ext>
            </a:extLst>
          </p:cNvPr>
          <p:cNvSpPr>
            <a:spLocks noGrp="1"/>
          </p:cNvSpPr>
          <p:nvPr>
            <p:ph type="title"/>
          </p:nvPr>
        </p:nvSpPr>
        <p:spPr>
          <a:xfrm>
            <a:off x="858710" y="769002"/>
            <a:ext cx="10475290" cy="1107996"/>
          </a:xfrm>
        </p:spPr>
        <p:txBody>
          <a:bodyPr/>
          <a:lstStyle/>
          <a:p>
            <a:r>
              <a:rPr lang="sv-SE" dirty="0"/>
              <a:t>Informationsspecifikation för Försäkringskassans intyg 2021</a:t>
            </a:r>
          </a:p>
        </p:txBody>
      </p:sp>
      <p:sp>
        <p:nvSpPr>
          <p:cNvPr id="3" name="Platshållare för innehåll 2">
            <a:extLst>
              <a:ext uri="{FF2B5EF4-FFF2-40B4-BE49-F238E27FC236}">
                <a16:creationId xmlns:a16="http://schemas.microsoft.com/office/drawing/2014/main" id="{4D8E2DE4-E83C-464C-A338-EA688C19B5E5}"/>
              </a:ext>
            </a:extLst>
          </p:cNvPr>
          <p:cNvSpPr>
            <a:spLocks noGrp="1"/>
          </p:cNvSpPr>
          <p:nvPr>
            <p:ph sz="quarter" idx="21"/>
          </p:nvPr>
        </p:nvSpPr>
        <p:spPr/>
        <p:txBody>
          <a:bodyPr>
            <a:normAutofit fontScale="85000" lnSpcReduction="20000"/>
          </a:bodyPr>
          <a:lstStyle/>
          <a:p>
            <a:r>
              <a:rPr lang="sv-SE" dirty="0">
                <a:solidFill>
                  <a:srgbClr val="FF0000"/>
                </a:solidFill>
              </a:rPr>
              <a:t>Klassen</a:t>
            </a:r>
            <a:r>
              <a:rPr lang="sv-SE" dirty="0"/>
              <a:t> annan person håller information om en person som på något sätt är relaterad till patienten men som inte är patienten eller hälso- och sjukvårds personal. </a:t>
            </a:r>
          </a:p>
          <a:p>
            <a:endParaRPr lang="sv-SE" dirty="0"/>
          </a:p>
          <a:p>
            <a:r>
              <a:rPr lang="sv-SE" dirty="0"/>
              <a:t>Exempel på annan person är </a:t>
            </a:r>
            <a:r>
              <a:rPr lang="sv-SE" b="1" dirty="0"/>
              <a:t>anhörig, närstående eller företrädare</a:t>
            </a:r>
            <a:r>
              <a:rPr lang="sv-SE" dirty="0"/>
              <a:t>. </a:t>
            </a:r>
          </a:p>
          <a:p>
            <a:r>
              <a:rPr lang="sv-SE" dirty="0"/>
              <a:t>Det kan också vara en </a:t>
            </a:r>
            <a:r>
              <a:rPr lang="sv-SE" b="1" dirty="0">
                <a:solidFill>
                  <a:srgbClr val="FF0000"/>
                </a:solidFill>
              </a:rPr>
              <a:t>målsägande</a:t>
            </a:r>
            <a:r>
              <a:rPr lang="sv-SE" dirty="0">
                <a:solidFill>
                  <a:srgbClr val="FF0000"/>
                </a:solidFill>
              </a:rPr>
              <a:t>, </a:t>
            </a:r>
            <a:r>
              <a:rPr lang="sv-SE" dirty="0"/>
              <a:t>som enligt lagen (1991:1129) om rätt- psykiatrisk vård i vissa fall ska ges möjlighet att bli underrättad till exempel när en patient som är föremål för rättspsykiatrisk vård har lämnat vårdenheten utan tillstånd. De exempel som ges här är sådana som särskilt pekas ut som personer som det ska finnas dokumentation om i tillämpliga fall. </a:t>
            </a:r>
          </a:p>
          <a:p>
            <a:r>
              <a:rPr lang="sv-SE" dirty="0"/>
              <a:t>Det finns även möjlighet att dokumentera </a:t>
            </a:r>
            <a:r>
              <a:rPr lang="sv-SE" b="1" dirty="0">
                <a:solidFill>
                  <a:srgbClr val="FF0000"/>
                </a:solidFill>
              </a:rPr>
              <a:t>icke identifierade eller namngivna personer i patientens omgivning genom att utelämna relationen till klassen person</a:t>
            </a:r>
            <a:r>
              <a:rPr lang="sv-SE" dirty="0"/>
              <a:t>. Ett exempel på en anonym person kan vara en polis som framför en vårdbegäran för patientens räkning.</a:t>
            </a:r>
          </a:p>
          <a:p>
            <a:endParaRPr lang="sv-SE" dirty="0"/>
          </a:p>
        </p:txBody>
      </p:sp>
    </p:spTree>
    <p:extLst>
      <p:ext uri="{BB962C8B-B14F-4D97-AF65-F5344CB8AC3E}">
        <p14:creationId xmlns:p14="http://schemas.microsoft.com/office/powerpoint/2010/main" val="3293354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D24CCCF-12D3-4021-8E9C-FB733B3062C7}"/>
              </a:ext>
            </a:extLst>
          </p:cNvPr>
          <p:cNvSpPr>
            <a:spLocks noGrp="1"/>
          </p:cNvSpPr>
          <p:nvPr>
            <p:ph type="title"/>
          </p:nvPr>
        </p:nvSpPr>
        <p:spPr/>
        <p:txBody>
          <a:bodyPr/>
          <a:lstStyle/>
          <a:p>
            <a:r>
              <a:rPr lang="sv-SE" dirty="0"/>
              <a:t>Deltagande</a:t>
            </a:r>
          </a:p>
        </p:txBody>
      </p:sp>
      <p:sp>
        <p:nvSpPr>
          <p:cNvPr id="3" name="Platshållare för innehåll 2">
            <a:extLst>
              <a:ext uri="{FF2B5EF4-FFF2-40B4-BE49-F238E27FC236}">
                <a16:creationId xmlns:a16="http://schemas.microsoft.com/office/drawing/2014/main" id="{62794038-5B81-43B0-8395-B870669CACFC}"/>
              </a:ext>
            </a:extLst>
          </p:cNvPr>
          <p:cNvSpPr>
            <a:spLocks noGrp="1"/>
          </p:cNvSpPr>
          <p:nvPr>
            <p:ph sz="quarter" idx="21"/>
          </p:nvPr>
        </p:nvSpPr>
        <p:spPr>
          <a:xfrm>
            <a:off x="529389" y="2025650"/>
            <a:ext cx="10805361" cy="4240213"/>
          </a:xfrm>
        </p:spPr>
        <p:txBody>
          <a:bodyPr/>
          <a:lstStyle/>
          <a:p>
            <a:r>
              <a:rPr lang="sv-SE" dirty="0">
                <a:hlinkClick r:id="rId2"/>
              </a:rPr>
              <a:t>Deltagande - Socialstyrelsen</a:t>
            </a:r>
            <a:endParaRPr lang="sv-SE" dirty="0"/>
          </a:p>
        </p:txBody>
      </p:sp>
      <p:sp>
        <p:nvSpPr>
          <p:cNvPr id="4" name="textruta 3">
            <a:extLst>
              <a:ext uri="{FF2B5EF4-FFF2-40B4-BE49-F238E27FC236}">
                <a16:creationId xmlns:a16="http://schemas.microsoft.com/office/drawing/2014/main" id="{76B591BF-3966-41AF-888A-6CDDC096C3D0}"/>
              </a:ext>
            </a:extLst>
          </p:cNvPr>
          <p:cNvSpPr txBox="1"/>
          <p:nvPr/>
        </p:nvSpPr>
        <p:spPr>
          <a:xfrm>
            <a:off x="681255" y="2782669"/>
            <a:ext cx="9088387" cy="1477328"/>
          </a:xfrm>
          <a:prstGeom prst="rect">
            <a:avLst/>
          </a:prstGeom>
          <a:noFill/>
        </p:spPr>
        <p:txBody>
          <a:bodyPr wrap="square" rtlCol="0">
            <a:spAutoFit/>
          </a:bodyPr>
          <a:lstStyle/>
          <a:p>
            <a:r>
              <a:rPr lang="sv-SE" dirty="0">
                <a:solidFill>
                  <a:srgbClr val="FF0000"/>
                </a:solidFill>
                <a:effectLst/>
                <a:latin typeface="-apple-system"/>
              </a:rPr>
              <a:t>Klassen</a:t>
            </a:r>
            <a:r>
              <a:rPr lang="sv-SE" dirty="0">
                <a:effectLst/>
                <a:latin typeface="-apple-system"/>
              </a:rPr>
              <a:t> deltagande håller information om på vilket sätt en viss innehavare av roll (exempelvis hälso- och sjukvårdspersonal), organisation eller resurs deltar i ett visst givet sammanhang. Exempel på deltagande är att en hälso- och sjukvårdspersonal deltar i aktiviteten kirurgiskt ingrepp i egenskap av utförare.</a:t>
            </a:r>
          </a:p>
          <a:p>
            <a:endParaRPr lang="sv-SE" dirty="0"/>
          </a:p>
        </p:txBody>
      </p:sp>
    </p:spTree>
    <p:extLst>
      <p:ext uri="{BB962C8B-B14F-4D97-AF65-F5344CB8AC3E}">
        <p14:creationId xmlns:p14="http://schemas.microsoft.com/office/powerpoint/2010/main" val="3967191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5D3BD59-A3E7-4202-BE65-165C831D506F}"/>
              </a:ext>
            </a:extLst>
          </p:cNvPr>
          <p:cNvSpPr>
            <a:spLocks noGrp="1"/>
          </p:cNvSpPr>
          <p:nvPr>
            <p:ph type="title"/>
          </p:nvPr>
        </p:nvSpPr>
        <p:spPr/>
        <p:txBody>
          <a:bodyPr/>
          <a:lstStyle/>
          <a:p>
            <a:r>
              <a:rPr lang="sv-SE" dirty="0"/>
              <a:t>NIM, Deltagande</a:t>
            </a:r>
          </a:p>
        </p:txBody>
      </p:sp>
      <p:pic>
        <p:nvPicPr>
          <p:cNvPr id="1026" name="Picture 2" descr="Informationsmodell patient">
            <a:extLst>
              <a:ext uri="{FF2B5EF4-FFF2-40B4-BE49-F238E27FC236}">
                <a16:creationId xmlns:a16="http://schemas.microsoft.com/office/drawing/2014/main" id="{A2087852-CA6C-40BC-85BF-C7BE2B2F04E3}"/>
              </a:ext>
            </a:extLst>
          </p:cNvPr>
          <p:cNvPicPr>
            <a:picLocks noGrp="1" noChangeAspect="1" noChangeArrowheads="1"/>
          </p:cNvPicPr>
          <p:nvPr>
            <p:ph sz="quarter" idx="21"/>
          </p:nvPr>
        </p:nvPicPr>
        <p:blipFill>
          <a:blip r:embed="rId2">
            <a:extLst>
              <a:ext uri="{28A0092B-C50C-407E-A947-70E740481C1C}">
                <a14:useLocalDpi xmlns:a14="http://schemas.microsoft.com/office/drawing/2010/main" val="0"/>
              </a:ext>
            </a:extLst>
          </a:blip>
          <a:srcRect/>
          <a:stretch>
            <a:fillRect/>
          </a:stretch>
        </p:blipFill>
        <p:spPr bwMode="auto">
          <a:xfrm>
            <a:off x="2157528" y="2025650"/>
            <a:ext cx="7878531" cy="424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728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70450E2-23CB-4BA7-8DBC-07BE317A4744}"/>
              </a:ext>
            </a:extLst>
          </p:cNvPr>
          <p:cNvSpPr>
            <a:spLocks noGrp="1"/>
          </p:cNvSpPr>
          <p:nvPr>
            <p:ph type="title"/>
          </p:nvPr>
        </p:nvSpPr>
        <p:spPr/>
        <p:txBody>
          <a:bodyPr/>
          <a:lstStyle/>
          <a:p>
            <a:r>
              <a:rPr lang="sv-SE" dirty="0"/>
              <a:t>NIM, informationsmodell</a:t>
            </a:r>
          </a:p>
        </p:txBody>
      </p:sp>
      <p:pic>
        <p:nvPicPr>
          <p:cNvPr id="2050" name="Picture 2" descr="Klassmodell Deltagande">
            <a:extLst>
              <a:ext uri="{FF2B5EF4-FFF2-40B4-BE49-F238E27FC236}">
                <a16:creationId xmlns:a16="http://schemas.microsoft.com/office/drawing/2014/main" id="{89EB6D09-2155-4D80-84E7-C11A15CCB506}"/>
              </a:ext>
            </a:extLst>
          </p:cNvPr>
          <p:cNvPicPr>
            <a:picLocks noGrp="1" noChangeAspect="1" noChangeArrowheads="1"/>
          </p:cNvPicPr>
          <p:nvPr>
            <p:ph sz="quarter" idx="21"/>
          </p:nvPr>
        </p:nvPicPr>
        <p:blipFill>
          <a:blip r:embed="rId2">
            <a:extLst>
              <a:ext uri="{28A0092B-C50C-407E-A947-70E740481C1C}">
                <a14:useLocalDpi xmlns:a14="http://schemas.microsoft.com/office/drawing/2010/main" val="0"/>
              </a:ext>
            </a:extLst>
          </a:blip>
          <a:srcRect/>
          <a:stretch>
            <a:fillRect/>
          </a:stretch>
        </p:blipFill>
        <p:spPr bwMode="auto">
          <a:xfrm>
            <a:off x="1711794" y="2118256"/>
            <a:ext cx="8770000" cy="405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492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FB941CD-A731-4B62-B051-A5FB30CFC681}"/>
              </a:ext>
            </a:extLst>
          </p:cNvPr>
          <p:cNvSpPr>
            <a:spLocks noGrp="1"/>
          </p:cNvSpPr>
          <p:nvPr>
            <p:ph type="title"/>
          </p:nvPr>
        </p:nvSpPr>
        <p:spPr>
          <a:xfrm>
            <a:off x="954962" y="783985"/>
            <a:ext cx="10475290" cy="553998"/>
          </a:xfrm>
        </p:spPr>
        <p:txBody>
          <a:bodyPr/>
          <a:lstStyle/>
          <a:p>
            <a:r>
              <a:rPr lang="sv-SE" dirty="0"/>
              <a:t>Urval Deltagandetyper</a:t>
            </a:r>
          </a:p>
        </p:txBody>
      </p:sp>
      <p:pic>
        <p:nvPicPr>
          <p:cNvPr id="5" name="Platshållare för innehåll 4">
            <a:extLst>
              <a:ext uri="{FF2B5EF4-FFF2-40B4-BE49-F238E27FC236}">
                <a16:creationId xmlns:a16="http://schemas.microsoft.com/office/drawing/2014/main" id="{13DDF664-C449-4437-B4F1-E65F6A2792B3}"/>
              </a:ext>
            </a:extLst>
          </p:cNvPr>
          <p:cNvPicPr>
            <a:picLocks noGrp="1" noChangeAspect="1"/>
          </p:cNvPicPr>
          <p:nvPr>
            <p:ph sz="quarter" idx="21"/>
          </p:nvPr>
        </p:nvPicPr>
        <p:blipFill rotWithShape="1">
          <a:blip r:embed="rId2"/>
          <a:srcRect t="9432" r="1426"/>
          <a:stretch/>
        </p:blipFill>
        <p:spPr>
          <a:xfrm>
            <a:off x="1381438" y="1525742"/>
            <a:ext cx="9429123" cy="4548273"/>
          </a:xfrm>
        </p:spPr>
      </p:pic>
      <p:graphicFrame>
        <p:nvGraphicFramePr>
          <p:cNvPr id="4" name="Tabell 3">
            <a:extLst>
              <a:ext uri="{FF2B5EF4-FFF2-40B4-BE49-F238E27FC236}">
                <a16:creationId xmlns:a16="http://schemas.microsoft.com/office/drawing/2014/main" id="{9726C1BA-5DA3-493A-A432-CA9B8206C593}"/>
              </a:ext>
            </a:extLst>
          </p:cNvPr>
          <p:cNvGraphicFramePr>
            <a:graphicFrameLocks noGrp="1"/>
          </p:cNvGraphicFramePr>
          <p:nvPr>
            <p:extLst>
              <p:ext uri="{D42A27DB-BD31-4B8C-83A1-F6EECF244321}">
                <p14:modId xmlns:p14="http://schemas.microsoft.com/office/powerpoint/2010/main" val="1088652131"/>
              </p:ext>
            </p:extLst>
          </p:nvPr>
        </p:nvGraphicFramePr>
        <p:xfrm>
          <a:off x="8358574" y="508496"/>
          <a:ext cx="3071678" cy="363220"/>
        </p:xfrm>
        <a:graphic>
          <a:graphicData uri="http://schemas.openxmlformats.org/drawingml/2006/table">
            <a:tbl>
              <a:tblPr/>
              <a:tblGrid>
                <a:gridCol w="3071678">
                  <a:extLst>
                    <a:ext uri="{9D8B030D-6E8A-4147-A177-3AD203B41FA5}">
                      <a16:colId xmlns:a16="http://schemas.microsoft.com/office/drawing/2014/main" val="3401106735"/>
                    </a:ext>
                  </a:extLst>
                </a:gridCol>
              </a:tblGrid>
              <a:tr h="0">
                <a:tc>
                  <a:txBody>
                    <a:bodyPr/>
                    <a:lstStyle/>
                    <a:p>
                      <a:pPr algn="l" fontAlgn="t"/>
                      <a:r>
                        <a:rPr lang="sv-SE" dirty="0" err="1">
                          <a:effectLst/>
                        </a:rPr>
                        <a:t>annan_kalla_observation</a:t>
                      </a:r>
                      <a:r>
                        <a:rPr lang="sv-SE" dirty="0">
                          <a:effectLst/>
                        </a:rPr>
                        <a:t> ?</a:t>
                      </a:r>
                    </a:p>
                  </a:txBody>
                  <a:tcPr marL="63500" marR="63500" marT="44450" marB="4445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FFFFF"/>
                    </a:solidFill>
                  </a:tcPr>
                </a:tc>
                <a:extLst>
                  <a:ext uri="{0D108BD9-81ED-4DB2-BD59-A6C34878D82A}">
                    <a16:rowId xmlns:a16="http://schemas.microsoft.com/office/drawing/2014/main" val="4037120617"/>
                  </a:ext>
                </a:extLst>
              </a:tr>
            </a:tbl>
          </a:graphicData>
        </a:graphic>
      </p:graphicFrame>
      <p:sp>
        <p:nvSpPr>
          <p:cNvPr id="6" name="Rectangle 1">
            <a:extLst>
              <a:ext uri="{FF2B5EF4-FFF2-40B4-BE49-F238E27FC236}">
                <a16:creationId xmlns:a16="http://schemas.microsoft.com/office/drawing/2014/main" id="{EA6EB0A1-8DD7-440B-9233-BEC63A75BC86}"/>
              </a:ext>
            </a:extLst>
          </p:cNvPr>
          <p:cNvSpPr>
            <a:spLocks noChangeArrowheads="1"/>
          </p:cNvSpPr>
          <p:nvPr/>
        </p:nvSpPr>
        <p:spPr bwMode="auto">
          <a:xfrm>
            <a:off x="6928970" y="5757634"/>
            <a:ext cx="381106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sv-SE" altLang="sv-SE" sz="1800" b="0" i="0" u="none" strike="noStrike" cap="none" normalizeH="0" baseline="0">
                <a:ln>
                  <a:noFill/>
                </a:ln>
                <a:solidFill>
                  <a:schemeClr val="tx1"/>
                </a:solidFill>
                <a:effectLst/>
                <a:latin typeface="Arial" panose="020B0604020202020204" pitchFamily="34" charset="0"/>
              </a:rPr>
            </a:br>
            <a:endParaRPr kumimoji="0" lang="sv-SE" altLang="sv-SE"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12589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44A8CD9-315A-4A15-AB27-6326C25C5B72}"/>
              </a:ext>
            </a:extLst>
          </p:cNvPr>
          <p:cNvSpPr>
            <a:spLocks noGrp="1"/>
          </p:cNvSpPr>
          <p:nvPr>
            <p:ph type="title"/>
          </p:nvPr>
        </p:nvSpPr>
        <p:spPr>
          <a:xfrm>
            <a:off x="954962" y="1192242"/>
            <a:ext cx="10475290" cy="1107996"/>
          </a:xfrm>
        </p:spPr>
        <p:txBody>
          <a:bodyPr/>
          <a:lstStyle/>
          <a:p>
            <a:r>
              <a:rPr lang="sv-SE" dirty="0"/>
              <a:t>Deltagande, begrepp  informationslämnare/annan person?</a:t>
            </a:r>
          </a:p>
        </p:txBody>
      </p:sp>
      <p:sp>
        <p:nvSpPr>
          <p:cNvPr id="5" name="textruta 4">
            <a:extLst>
              <a:ext uri="{FF2B5EF4-FFF2-40B4-BE49-F238E27FC236}">
                <a16:creationId xmlns:a16="http://schemas.microsoft.com/office/drawing/2014/main" id="{35D6DF33-C0CC-4AEE-87CA-9D27E0A4AFC7}"/>
              </a:ext>
            </a:extLst>
          </p:cNvPr>
          <p:cNvSpPr txBox="1"/>
          <p:nvPr/>
        </p:nvSpPr>
        <p:spPr>
          <a:xfrm>
            <a:off x="954962" y="2511475"/>
            <a:ext cx="7943249" cy="369332"/>
          </a:xfrm>
          <a:prstGeom prst="rect">
            <a:avLst/>
          </a:prstGeom>
          <a:noFill/>
        </p:spPr>
        <p:txBody>
          <a:bodyPr wrap="square">
            <a:spAutoFit/>
          </a:bodyPr>
          <a:lstStyle/>
          <a:p>
            <a:r>
              <a:rPr lang="sv-SE" dirty="0">
                <a:hlinkClick r:id="rId2"/>
              </a:rPr>
              <a:t>Intyg 2021 - generisk informationsmodell.jpg (3290×2063)</a:t>
            </a:r>
            <a:endParaRPr lang="sv-SE" dirty="0"/>
          </a:p>
        </p:txBody>
      </p:sp>
    </p:spTree>
    <p:extLst>
      <p:ext uri="{BB962C8B-B14F-4D97-AF65-F5344CB8AC3E}">
        <p14:creationId xmlns:p14="http://schemas.microsoft.com/office/powerpoint/2010/main" val="4160140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D34F72B-51E3-4E1C-9AA3-171ADAA8B3CB}"/>
              </a:ext>
            </a:extLst>
          </p:cNvPr>
          <p:cNvSpPr>
            <a:spLocks noGrp="1"/>
          </p:cNvSpPr>
          <p:nvPr>
            <p:ph type="title"/>
          </p:nvPr>
        </p:nvSpPr>
        <p:spPr/>
        <p:txBody>
          <a:bodyPr/>
          <a:lstStyle/>
          <a:p>
            <a:r>
              <a:rPr lang="sv-SE" dirty="0"/>
              <a:t>Hur går vi vidare?</a:t>
            </a:r>
          </a:p>
        </p:txBody>
      </p:sp>
      <p:sp>
        <p:nvSpPr>
          <p:cNvPr id="9" name="Platshållare för innehåll 8">
            <a:extLst>
              <a:ext uri="{FF2B5EF4-FFF2-40B4-BE49-F238E27FC236}">
                <a16:creationId xmlns:a16="http://schemas.microsoft.com/office/drawing/2014/main" id="{D8443A6F-45C8-4E0E-9A5F-305CA79811D0}"/>
              </a:ext>
            </a:extLst>
          </p:cNvPr>
          <p:cNvSpPr>
            <a:spLocks noGrp="1"/>
          </p:cNvSpPr>
          <p:nvPr>
            <p:ph sz="quarter" idx="21"/>
          </p:nvPr>
        </p:nvSpPr>
        <p:spPr>
          <a:xfrm>
            <a:off x="858838" y="2025650"/>
            <a:ext cx="10475912" cy="1959209"/>
          </a:xfrm>
        </p:spPr>
        <p:txBody>
          <a:bodyPr>
            <a:normAutofit fontScale="70000" lnSpcReduction="20000"/>
          </a:bodyPr>
          <a:lstStyle/>
          <a:p>
            <a:endParaRPr lang="sv-SE" dirty="0"/>
          </a:p>
          <a:p>
            <a:r>
              <a:rPr lang="sv-SE" dirty="0"/>
              <a:t>Behöver vi fler möten? </a:t>
            </a:r>
          </a:p>
          <a:p>
            <a:pPr lvl="1"/>
            <a:r>
              <a:rPr lang="sv-SE" dirty="0"/>
              <a:t>Bokar nytt möte för genomgång av sammanställning</a:t>
            </a:r>
          </a:p>
          <a:p>
            <a:pPr lvl="1"/>
            <a:r>
              <a:rPr lang="sv-SE" dirty="0"/>
              <a:t>Titta gärna på om </a:t>
            </a:r>
            <a:r>
              <a:rPr lang="sv-SE" dirty="0" err="1"/>
              <a:t>Snomed</a:t>
            </a:r>
            <a:r>
              <a:rPr lang="sv-SE" dirty="0"/>
              <a:t> CT-urvalet är tillräckligt för era intyg samt om det </a:t>
            </a:r>
            <a:r>
              <a:rPr lang="sv-SE" dirty="0" err="1"/>
              <a:t>behöverfinnas</a:t>
            </a:r>
            <a:r>
              <a:rPr lang="sv-SE" dirty="0"/>
              <a:t> koppling till organisation för informationslämnare utan att gå via Annan person</a:t>
            </a:r>
          </a:p>
          <a:p>
            <a:r>
              <a:rPr lang="sv-SE" dirty="0"/>
              <a:t>Styrkt identitet –status</a:t>
            </a:r>
          </a:p>
          <a:p>
            <a:pPr lvl="1"/>
            <a:r>
              <a:rPr lang="sv-SE" dirty="0"/>
              <a:t>Vi skickar underlag till Pernilla</a:t>
            </a:r>
          </a:p>
        </p:txBody>
      </p:sp>
    </p:spTree>
    <p:extLst>
      <p:ext uri="{BB962C8B-B14F-4D97-AF65-F5344CB8AC3E}">
        <p14:creationId xmlns:p14="http://schemas.microsoft.com/office/powerpoint/2010/main" val="2868347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p:txBody>
          <a:bodyPr/>
          <a:lstStyle/>
          <a:p>
            <a:r>
              <a:rPr lang="sv-SE" dirty="0"/>
              <a:t>Agenda</a:t>
            </a:r>
          </a:p>
        </p:txBody>
      </p:sp>
      <p:graphicFrame>
        <p:nvGraphicFramePr>
          <p:cNvPr id="5" name="Diagram 4">
            <a:extLst>
              <a:ext uri="{FF2B5EF4-FFF2-40B4-BE49-F238E27FC236}">
                <a16:creationId xmlns:a16="http://schemas.microsoft.com/office/drawing/2014/main" id="{E745236E-7649-4C9E-BF9E-72DE0D3B28FF}"/>
              </a:ext>
            </a:extLst>
          </p:cNvPr>
          <p:cNvGraphicFramePr/>
          <p:nvPr>
            <p:extLst>
              <p:ext uri="{D42A27DB-BD31-4B8C-83A1-F6EECF244321}">
                <p14:modId xmlns:p14="http://schemas.microsoft.com/office/powerpoint/2010/main" val="2258622987"/>
              </p:ext>
            </p:extLst>
          </p:nvPr>
        </p:nvGraphicFramePr>
        <p:xfrm>
          <a:off x="858709" y="2024855"/>
          <a:ext cx="9995557" cy="4240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25989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1DEA8D8C-0127-480B-B73C-78A7529A7BF6}"/>
              </a:ext>
            </a:extLst>
          </p:cNvPr>
          <p:cNvSpPr>
            <a:spLocks noGrp="1"/>
          </p:cNvSpPr>
          <p:nvPr>
            <p:ph type="title"/>
          </p:nvPr>
        </p:nvSpPr>
        <p:spPr>
          <a:xfrm>
            <a:off x="681722" y="869127"/>
            <a:ext cx="10040822" cy="553998"/>
          </a:xfrm>
        </p:spPr>
        <p:txBody>
          <a:bodyPr/>
          <a:lstStyle/>
          <a:p>
            <a:r>
              <a:rPr lang="sv-SE" dirty="0"/>
              <a:t>Relationsperson intyg</a:t>
            </a:r>
          </a:p>
        </p:txBody>
      </p:sp>
      <p:pic>
        <p:nvPicPr>
          <p:cNvPr id="4" name="Bildobjekt 3">
            <a:extLst>
              <a:ext uri="{FF2B5EF4-FFF2-40B4-BE49-F238E27FC236}">
                <a16:creationId xmlns:a16="http://schemas.microsoft.com/office/drawing/2014/main" id="{718D0FC4-4314-4464-BCAD-D69243D705E0}"/>
              </a:ext>
            </a:extLst>
          </p:cNvPr>
          <p:cNvPicPr>
            <a:picLocks noChangeAspect="1"/>
          </p:cNvPicPr>
          <p:nvPr/>
        </p:nvPicPr>
        <p:blipFill>
          <a:blip r:embed="rId2"/>
          <a:stretch>
            <a:fillRect/>
          </a:stretch>
        </p:blipFill>
        <p:spPr>
          <a:xfrm>
            <a:off x="5368492" y="1456049"/>
            <a:ext cx="6143324" cy="1545813"/>
          </a:xfrm>
          <a:prstGeom prst="rect">
            <a:avLst/>
          </a:prstGeom>
        </p:spPr>
      </p:pic>
      <p:sp>
        <p:nvSpPr>
          <p:cNvPr id="7" name="textruta 6">
            <a:extLst>
              <a:ext uri="{FF2B5EF4-FFF2-40B4-BE49-F238E27FC236}">
                <a16:creationId xmlns:a16="http://schemas.microsoft.com/office/drawing/2014/main" id="{A765D5EB-2A47-4B03-8065-0114F59E3A9C}"/>
              </a:ext>
            </a:extLst>
          </p:cNvPr>
          <p:cNvSpPr txBox="1"/>
          <p:nvPr/>
        </p:nvSpPr>
        <p:spPr>
          <a:xfrm>
            <a:off x="931243" y="1665456"/>
            <a:ext cx="4218273" cy="1200329"/>
          </a:xfrm>
          <a:prstGeom prst="rect">
            <a:avLst/>
          </a:prstGeom>
          <a:solidFill>
            <a:schemeClr val="tx2">
              <a:lumMod val="20000"/>
              <a:lumOff val="80000"/>
            </a:schemeClr>
          </a:solidFill>
        </p:spPr>
        <p:txBody>
          <a:bodyPr wrap="square">
            <a:spAutoFit/>
          </a:bodyPr>
          <a:lstStyle/>
          <a:p>
            <a:r>
              <a:rPr lang="sv-SE" b="1" dirty="0"/>
              <a:t>Vårdnadshavare/God man / Förvaltare</a:t>
            </a:r>
          </a:p>
          <a:p>
            <a:pPr marL="285750" indent="-285750">
              <a:buFont typeface="Arial" panose="020B0604020202020204" pitchFamily="34" charset="0"/>
              <a:buChar char="•"/>
            </a:pPr>
            <a:r>
              <a:rPr lang="sv-SE" dirty="0"/>
              <a:t>Exempel: Barnet är intygsperson men förälder söker förmån (</a:t>
            </a:r>
            <a:r>
              <a:rPr lang="sv-SE" dirty="0" err="1"/>
              <a:t>bilstöd</a:t>
            </a:r>
            <a:r>
              <a:rPr lang="sv-SE" dirty="0"/>
              <a:t>)</a:t>
            </a:r>
          </a:p>
        </p:txBody>
      </p:sp>
      <p:sp>
        <p:nvSpPr>
          <p:cNvPr id="8" name="textruta 7">
            <a:extLst>
              <a:ext uri="{FF2B5EF4-FFF2-40B4-BE49-F238E27FC236}">
                <a16:creationId xmlns:a16="http://schemas.microsoft.com/office/drawing/2014/main" id="{8B8E9AFF-E464-45E3-BCED-57AB78824606}"/>
              </a:ext>
            </a:extLst>
          </p:cNvPr>
          <p:cNvSpPr txBox="1"/>
          <p:nvPr/>
        </p:nvSpPr>
        <p:spPr>
          <a:xfrm>
            <a:off x="931243" y="2977841"/>
            <a:ext cx="3602256" cy="1138773"/>
          </a:xfrm>
          <a:prstGeom prst="rect">
            <a:avLst/>
          </a:prstGeom>
          <a:solidFill>
            <a:schemeClr val="tx2">
              <a:lumMod val="20000"/>
              <a:lumOff val="80000"/>
            </a:schemeClr>
          </a:solidFill>
        </p:spPr>
        <p:txBody>
          <a:bodyPr wrap="square" rtlCol="0">
            <a:spAutoFit/>
          </a:bodyPr>
          <a:lstStyle/>
          <a:p>
            <a:r>
              <a:rPr lang="sv-SE" b="1" dirty="0"/>
              <a:t>Informationslämnare</a:t>
            </a:r>
          </a:p>
          <a:p>
            <a:pPr marL="285750" indent="-285750">
              <a:buFont typeface="Arial" panose="020B0604020202020204" pitchFamily="34" charset="0"/>
              <a:buChar char="•"/>
            </a:pPr>
            <a:r>
              <a:rPr lang="sv-SE" dirty="0"/>
              <a:t>Intyget baseras på…</a:t>
            </a:r>
          </a:p>
          <a:p>
            <a:pPr marL="742950" lvl="1" indent="-285750">
              <a:buFont typeface="Arial" panose="020B0604020202020204" pitchFamily="34" charset="0"/>
              <a:buChar char="•"/>
            </a:pPr>
            <a:r>
              <a:rPr lang="sv-SE" sz="1600" dirty="0"/>
              <a:t>Underlag </a:t>
            </a:r>
          </a:p>
          <a:p>
            <a:pPr marL="742950" lvl="1" indent="-285750">
              <a:buFont typeface="Arial" panose="020B0604020202020204" pitchFamily="34" charset="0"/>
              <a:buChar char="•"/>
            </a:pPr>
            <a:r>
              <a:rPr lang="sv-SE" sz="1600" dirty="0"/>
              <a:t>Deltagande</a:t>
            </a:r>
          </a:p>
        </p:txBody>
      </p:sp>
      <p:sp>
        <p:nvSpPr>
          <p:cNvPr id="10" name="textruta 9">
            <a:extLst>
              <a:ext uri="{FF2B5EF4-FFF2-40B4-BE49-F238E27FC236}">
                <a16:creationId xmlns:a16="http://schemas.microsoft.com/office/drawing/2014/main" id="{D6B90DEA-D994-473A-B84B-7DA5F1663F19}"/>
              </a:ext>
            </a:extLst>
          </p:cNvPr>
          <p:cNvSpPr txBox="1"/>
          <p:nvPr/>
        </p:nvSpPr>
        <p:spPr>
          <a:xfrm>
            <a:off x="931243" y="6145125"/>
            <a:ext cx="5516254" cy="369332"/>
          </a:xfrm>
          <a:prstGeom prst="rect">
            <a:avLst/>
          </a:prstGeom>
          <a:solidFill>
            <a:schemeClr val="tx2">
              <a:lumMod val="20000"/>
              <a:lumOff val="80000"/>
            </a:schemeClr>
          </a:solidFill>
        </p:spPr>
        <p:txBody>
          <a:bodyPr wrap="none" rtlCol="0">
            <a:spAutoFit/>
          </a:bodyPr>
          <a:lstStyle/>
          <a:p>
            <a:r>
              <a:rPr lang="sv-SE" b="1" dirty="0"/>
              <a:t>Information får delas med mottagare? (samtycke)</a:t>
            </a:r>
          </a:p>
        </p:txBody>
      </p:sp>
      <p:sp>
        <p:nvSpPr>
          <p:cNvPr id="11" name="textruta 10">
            <a:extLst>
              <a:ext uri="{FF2B5EF4-FFF2-40B4-BE49-F238E27FC236}">
                <a16:creationId xmlns:a16="http://schemas.microsoft.com/office/drawing/2014/main" id="{3C646CE4-35FE-46F6-B9B3-4541E1DFAD9F}"/>
              </a:ext>
            </a:extLst>
          </p:cNvPr>
          <p:cNvSpPr txBox="1"/>
          <p:nvPr/>
        </p:nvSpPr>
        <p:spPr>
          <a:xfrm>
            <a:off x="931243" y="4790364"/>
            <a:ext cx="1659429" cy="369332"/>
          </a:xfrm>
          <a:prstGeom prst="rect">
            <a:avLst/>
          </a:prstGeom>
          <a:solidFill>
            <a:schemeClr val="tx2">
              <a:lumMod val="20000"/>
              <a:lumOff val="80000"/>
            </a:schemeClr>
          </a:solidFill>
        </p:spPr>
        <p:txBody>
          <a:bodyPr wrap="none" rtlCol="0">
            <a:spAutoFit/>
          </a:bodyPr>
          <a:lstStyle/>
          <a:p>
            <a:r>
              <a:rPr lang="sv-SE" b="1" dirty="0"/>
              <a:t>Arbetsgivare  </a:t>
            </a:r>
          </a:p>
        </p:txBody>
      </p:sp>
      <p:pic>
        <p:nvPicPr>
          <p:cNvPr id="13" name="Bildobjekt 12">
            <a:extLst>
              <a:ext uri="{FF2B5EF4-FFF2-40B4-BE49-F238E27FC236}">
                <a16:creationId xmlns:a16="http://schemas.microsoft.com/office/drawing/2014/main" id="{2EC5106F-CD3E-4B5C-B953-921D03935EEE}"/>
              </a:ext>
            </a:extLst>
          </p:cNvPr>
          <p:cNvPicPr>
            <a:picLocks noChangeAspect="1"/>
          </p:cNvPicPr>
          <p:nvPr/>
        </p:nvPicPr>
        <p:blipFill>
          <a:blip r:embed="rId3"/>
          <a:stretch>
            <a:fillRect/>
          </a:stretch>
        </p:blipFill>
        <p:spPr>
          <a:xfrm>
            <a:off x="5933219" y="4632661"/>
            <a:ext cx="6023985" cy="1310775"/>
          </a:xfrm>
          <a:prstGeom prst="rect">
            <a:avLst/>
          </a:prstGeom>
        </p:spPr>
      </p:pic>
      <p:sp>
        <p:nvSpPr>
          <p:cNvPr id="14" name="textruta 13">
            <a:extLst>
              <a:ext uri="{FF2B5EF4-FFF2-40B4-BE49-F238E27FC236}">
                <a16:creationId xmlns:a16="http://schemas.microsoft.com/office/drawing/2014/main" id="{091BFBBC-44C0-42D9-9055-04075FC8A949}"/>
              </a:ext>
            </a:extLst>
          </p:cNvPr>
          <p:cNvSpPr txBox="1"/>
          <p:nvPr/>
        </p:nvSpPr>
        <p:spPr>
          <a:xfrm>
            <a:off x="931243" y="4280352"/>
            <a:ext cx="4556055" cy="369332"/>
          </a:xfrm>
          <a:prstGeom prst="rect">
            <a:avLst/>
          </a:prstGeom>
          <a:solidFill>
            <a:schemeClr val="tx2">
              <a:lumMod val="20000"/>
              <a:lumOff val="80000"/>
            </a:schemeClr>
          </a:solidFill>
        </p:spPr>
        <p:txBody>
          <a:bodyPr wrap="none" rtlCol="0">
            <a:spAutoFit/>
          </a:bodyPr>
          <a:lstStyle/>
          <a:p>
            <a:r>
              <a:rPr lang="sv-SE" b="1" dirty="0"/>
              <a:t>Förskrivande läkare – apotek är utfärdare</a:t>
            </a:r>
          </a:p>
        </p:txBody>
      </p:sp>
      <p:sp>
        <p:nvSpPr>
          <p:cNvPr id="12" name="textruta 11">
            <a:extLst>
              <a:ext uri="{FF2B5EF4-FFF2-40B4-BE49-F238E27FC236}">
                <a16:creationId xmlns:a16="http://schemas.microsoft.com/office/drawing/2014/main" id="{636E5DDB-3F96-48C5-AD59-1AD4A772480B}"/>
              </a:ext>
            </a:extLst>
          </p:cNvPr>
          <p:cNvSpPr txBox="1"/>
          <p:nvPr/>
        </p:nvSpPr>
        <p:spPr>
          <a:xfrm>
            <a:off x="825366" y="5205862"/>
            <a:ext cx="4901665" cy="707886"/>
          </a:xfrm>
          <a:prstGeom prst="rect">
            <a:avLst/>
          </a:prstGeom>
          <a:noFill/>
        </p:spPr>
        <p:txBody>
          <a:bodyPr wrap="square">
            <a:spAutoFit/>
          </a:bodyPr>
          <a:lstStyle/>
          <a:p>
            <a:pPr marL="285750" indent="-285750">
              <a:buFont typeface="Arial" panose="020B0604020202020204" pitchFamily="34" charset="0"/>
              <a:buChar char="•"/>
            </a:pPr>
            <a:r>
              <a:rPr lang="sv-SE" sz="1000" dirty="0"/>
              <a:t>FK2026  Redovisning av utfört arbetsplatsinriktat rehabiliteringsstöd</a:t>
            </a:r>
          </a:p>
          <a:p>
            <a:pPr marL="285750" indent="-285750">
              <a:buFont typeface="Arial" panose="020B0604020202020204" pitchFamily="34" charset="0"/>
              <a:buChar char="•"/>
            </a:pPr>
            <a:r>
              <a:rPr lang="sv-SE" sz="1000" dirty="0"/>
              <a:t>HSLF-FS 2020:87 - Bilaga 4 (2020-12) LÄKARINTYG för utredning i ärende enligt lagen (1994:261) om fullmaktsanställning </a:t>
            </a:r>
          </a:p>
          <a:p>
            <a:pPr marL="285750" indent="-285750">
              <a:buFont typeface="Arial" panose="020B0604020202020204" pitchFamily="34" charset="0"/>
              <a:buChar char="•"/>
            </a:pPr>
            <a:r>
              <a:rPr lang="sv-SE" sz="1000" b="0" i="0" dirty="0">
                <a:solidFill>
                  <a:srgbClr val="212324"/>
                </a:solidFill>
                <a:effectLst/>
                <a:latin typeface="Inter"/>
              </a:rPr>
              <a:t>TSJ7020  </a:t>
            </a:r>
            <a:r>
              <a:rPr lang="sv-SE" sz="1000" dirty="0"/>
              <a:t>Läkarutlåtande  (arbetsgivare är beställare)</a:t>
            </a:r>
          </a:p>
        </p:txBody>
      </p:sp>
    </p:spTree>
    <p:extLst>
      <p:ext uri="{BB962C8B-B14F-4D97-AF65-F5344CB8AC3E}">
        <p14:creationId xmlns:p14="http://schemas.microsoft.com/office/powerpoint/2010/main" val="937228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1DEA8D8C-0127-480B-B73C-78A7529A7BF6}"/>
              </a:ext>
            </a:extLst>
          </p:cNvPr>
          <p:cNvSpPr>
            <a:spLocks noGrp="1"/>
          </p:cNvSpPr>
          <p:nvPr>
            <p:ph type="title"/>
          </p:nvPr>
        </p:nvSpPr>
        <p:spPr>
          <a:xfrm>
            <a:off x="935712" y="687732"/>
            <a:ext cx="6402702" cy="553998"/>
          </a:xfrm>
        </p:spPr>
        <p:txBody>
          <a:bodyPr/>
          <a:lstStyle/>
          <a:p>
            <a:r>
              <a:rPr lang="sv-SE" dirty="0"/>
              <a:t>Samtycke</a:t>
            </a:r>
          </a:p>
        </p:txBody>
      </p:sp>
      <p:graphicFrame>
        <p:nvGraphicFramePr>
          <p:cNvPr id="6" name="Tabell 5">
            <a:extLst>
              <a:ext uri="{FF2B5EF4-FFF2-40B4-BE49-F238E27FC236}">
                <a16:creationId xmlns:a16="http://schemas.microsoft.com/office/drawing/2014/main" id="{0D6E69DD-64DF-41A8-9C70-77B7C8E5AFC4}"/>
              </a:ext>
            </a:extLst>
          </p:cNvPr>
          <p:cNvGraphicFramePr>
            <a:graphicFrameLocks noGrp="1"/>
          </p:cNvGraphicFramePr>
          <p:nvPr>
            <p:extLst>
              <p:ext uri="{D42A27DB-BD31-4B8C-83A1-F6EECF244321}">
                <p14:modId xmlns:p14="http://schemas.microsoft.com/office/powerpoint/2010/main" val="781286805"/>
              </p:ext>
            </p:extLst>
          </p:nvPr>
        </p:nvGraphicFramePr>
        <p:xfrm>
          <a:off x="935712" y="1241730"/>
          <a:ext cx="10953550" cy="5391059"/>
        </p:xfrm>
        <a:graphic>
          <a:graphicData uri="http://schemas.openxmlformats.org/drawingml/2006/table">
            <a:tbl>
              <a:tblPr>
                <a:tableStyleId>{5C22544A-7EE6-4342-B048-85BDC9FD1C3A}</a:tableStyleId>
              </a:tblPr>
              <a:tblGrid>
                <a:gridCol w="10953550">
                  <a:extLst>
                    <a:ext uri="{9D8B030D-6E8A-4147-A177-3AD203B41FA5}">
                      <a16:colId xmlns:a16="http://schemas.microsoft.com/office/drawing/2014/main" val="488161376"/>
                    </a:ext>
                  </a:extLst>
                </a:gridCol>
              </a:tblGrid>
              <a:tr h="230356">
                <a:tc>
                  <a:txBody>
                    <a:bodyPr/>
                    <a:lstStyle/>
                    <a:p>
                      <a:pPr algn="l" fontAlgn="t"/>
                      <a:r>
                        <a:rPr lang="sv-SE" sz="1100" u="none" strike="noStrike" dirty="0">
                          <a:effectLst/>
                        </a:rPr>
                        <a:t>Om patienten har medicinska förutsättningar att samtycka till en närståendes stöd, så ska patienten göra det. Därför ska du fylla i om hen kan samtycka eller inte.</a:t>
                      </a:r>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1324840404"/>
                  </a:ext>
                </a:extLst>
              </a:tr>
              <a:tr h="368570">
                <a:tc>
                  <a:txBody>
                    <a:bodyPr/>
                    <a:lstStyle/>
                    <a:p>
                      <a:pPr algn="l" fontAlgn="t"/>
                      <a:r>
                        <a:rPr lang="sv-SE" sz="1100" u="none" strike="noStrike" dirty="0">
                          <a:effectLst/>
                        </a:rPr>
                        <a:t>Namnteckning för samtycket till att resultatet av undersökningen kommer Polisen tillhanda.</a:t>
                      </a:r>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333128684"/>
                  </a:ext>
                </a:extLst>
              </a:tr>
              <a:tr h="460713">
                <a:tc>
                  <a:txBody>
                    <a:bodyPr/>
                    <a:lstStyle/>
                    <a:p>
                      <a:pPr algn="l" fontAlgn="t"/>
                      <a:r>
                        <a:rPr lang="sv-SE" sz="1100" u="none" strike="noStrike" dirty="0">
                          <a:effectLst/>
                        </a:rPr>
                        <a:t>Om patienten har samtyckt till att diagnosinformation ska delas med arbetsgivaren, ska läkaren välja vilket kodverk som används för diagnosen. Välj mellan ICD-10 SE eller KSH97-P (Primärvård).</a:t>
                      </a:r>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2457622027"/>
                  </a:ext>
                </a:extLst>
              </a:tr>
              <a:tr h="322499">
                <a:tc>
                  <a:txBody>
                    <a:bodyPr/>
                    <a:lstStyle/>
                    <a:p>
                      <a:pPr algn="l" fontAlgn="t"/>
                      <a:r>
                        <a:rPr lang="sv-SE" sz="1100" u="none" strike="noStrike">
                          <a:effectLst/>
                        </a:rPr>
                        <a:t>Anger om patienten samtycker till att arbetsgivaren kontaktar vårdenheten.</a:t>
                      </a:r>
                      <a:endParaRPr lang="sv-SE" sz="1100" b="0" i="0" u="none" strike="noStrike">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3369842934"/>
                  </a:ext>
                </a:extLst>
              </a:tr>
              <a:tr h="230356">
                <a:tc>
                  <a:txBody>
                    <a:bodyPr/>
                    <a:lstStyle/>
                    <a:p>
                      <a:pPr algn="l" fontAlgn="t"/>
                      <a:r>
                        <a:rPr lang="sv-SE" sz="1100" u="none" strike="noStrike" dirty="0">
                          <a:effectLst/>
                        </a:rPr>
                        <a:t>Anger om patienten samtycker till att information om diagnos/diagnoser ska förmedlas till arbetsgivaren. Detta avser information som anges i läkarintyget om arbetsförmåga under sjuklöneperioden.</a:t>
                      </a:r>
                    </a:p>
                    <a:p>
                      <a:pPr algn="l" fontAlgn="t"/>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2155930832"/>
                  </a:ext>
                </a:extLst>
              </a:tr>
              <a:tr h="184285">
                <a:tc>
                  <a:txBody>
                    <a:bodyPr/>
                    <a:lstStyle/>
                    <a:p>
                      <a:pPr algn="l" fontAlgn="t"/>
                      <a:r>
                        <a:rPr lang="sv-SE" sz="1100" u="none" strike="noStrike">
                          <a:effectLst/>
                        </a:rPr>
                        <a:t>Under "Diagnos" anges om patienten vill att information om diagnos/diagnoser ska förmedlas till arbetsgivaren.</a:t>
                      </a:r>
                      <a:endParaRPr lang="sv-SE" sz="1100" b="0" i="0" u="none" strike="noStrike">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872620406"/>
                  </a:ext>
                </a:extLst>
              </a:tr>
              <a:tr h="414641">
                <a:tc>
                  <a:txBody>
                    <a:bodyPr/>
                    <a:lstStyle/>
                    <a:p>
                      <a:pPr algn="l" fontAlgn="t"/>
                      <a:r>
                        <a:rPr lang="sv-SE" sz="1100" u="none" strike="noStrike" dirty="0">
                          <a:effectLst/>
                        </a:rPr>
                        <a:t>Patientens samtycke för kontakt mellan arbetsgivare och vårdenhet. Kontakt mellan arbetsgivare och vårdgivare förutsätter att patienten lämnat samtycke till vårdgivaren att dela information med arbetsgivaren. Här anger patienten om denne önskar att arbetsgivaren kontaktar vårdenheten.</a:t>
                      </a:r>
                    </a:p>
                    <a:p>
                      <a:pPr algn="l" fontAlgn="t"/>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4169630277"/>
                  </a:ext>
                </a:extLst>
              </a:tr>
              <a:tr h="276428">
                <a:tc>
                  <a:txBody>
                    <a:bodyPr/>
                    <a:lstStyle/>
                    <a:p>
                      <a:pPr algn="l" fontAlgn="t"/>
                      <a:r>
                        <a:rPr lang="sv-SE" sz="1100" u="none" strike="noStrike" dirty="0">
                          <a:effectLst/>
                        </a:rPr>
                        <a:t>Denna rubrik introducerar en sektion som syftar till att dokumentera patientens inställning och acceptans av den erbjudna psykiatriska vården.  De efterföljande frågorna avser att fastställa om patienten samtycker till vården eller inte.</a:t>
                      </a:r>
                    </a:p>
                    <a:p>
                      <a:pPr algn="l" fontAlgn="t"/>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1547393604"/>
                  </a:ext>
                </a:extLst>
              </a:tr>
              <a:tr h="368570">
                <a:tc>
                  <a:txBody>
                    <a:bodyPr/>
                    <a:lstStyle/>
                    <a:p>
                      <a:pPr algn="l" fontAlgn="t"/>
                      <a:r>
                        <a:rPr lang="sv-SE" sz="1100" u="none" strike="noStrike" dirty="0">
                          <a:effectLst/>
                        </a:rPr>
                        <a:t>Avsnittet "Patientens inställning till erbjuden psykiatrisk vård" fokuserar på patientens medverkan i behandlingen. Frågan undersöker patientens inställning till den erbjudna psykiatriska vården.  Alternativen inkluderar om patienten motsätter sig vården eller om patienten accepterar vården, men det finns anledning att tro att vården inte kan ges med patientens samtycke. Detta är viktigt för att bedöma hur man ska fortsätta med behandlingen.</a:t>
                      </a:r>
                    </a:p>
                    <a:p>
                      <a:pPr algn="l" fontAlgn="t"/>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463699026"/>
                  </a:ext>
                </a:extLst>
              </a:tr>
              <a:tr h="184285">
                <a:tc>
                  <a:txBody>
                    <a:bodyPr/>
                    <a:lstStyle/>
                    <a:p>
                      <a:pPr algn="l" fontAlgn="t"/>
                      <a:r>
                        <a:rPr lang="sv-SE" sz="1100" u="none" strike="noStrike" dirty="0">
                          <a:effectLst/>
                        </a:rPr>
                        <a:t>Patientens samtycke till åtgärden och information om användningen.</a:t>
                      </a:r>
                    </a:p>
                    <a:p>
                      <a:pPr algn="l" fontAlgn="t"/>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2595970285"/>
                  </a:ext>
                </a:extLst>
              </a:tr>
              <a:tr h="276428">
                <a:tc>
                  <a:txBody>
                    <a:bodyPr/>
                    <a:lstStyle/>
                    <a:p>
                      <a:pPr algn="l" fontAlgn="t"/>
                      <a:r>
                        <a:rPr lang="sv-SE" sz="1100" u="none" strike="noStrike">
                          <a:effectLst/>
                        </a:rPr>
                        <a:t>Donatorns samtycke till ingreppet. Donatorn bekräftar att hen fått information om åtgärden, ändamålet och riskerna samt att hen samtycker till ingreppet.</a:t>
                      </a:r>
                      <a:endParaRPr lang="sv-SE" sz="1100" b="0" i="0" u="none" strike="noStrike">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1280564067"/>
                  </a:ext>
                </a:extLst>
              </a:tr>
              <a:tr h="322499">
                <a:tc>
                  <a:txBody>
                    <a:bodyPr/>
                    <a:lstStyle/>
                    <a:p>
                      <a:pPr algn="l" fontAlgn="t"/>
                      <a:r>
                        <a:rPr lang="sv-SE" sz="1100" u="none" strike="noStrike">
                          <a:effectLst/>
                        </a:rPr>
                        <a:t>Samtycke till ingreppet. Donatorn ska i möjlig mån informeras om ingreppet och riskerna. Donatorn får inte motsätta sig ingreppet. Vårdnadshavare/god man/förvaltare ska ha fått information om ingreppets art och risker och lämnat samtycke till ingreppet.</a:t>
                      </a:r>
                      <a:endParaRPr lang="sv-SE" sz="1100" b="0" i="0" u="none" strike="noStrike">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1559407363"/>
                  </a:ext>
                </a:extLst>
              </a:tr>
              <a:tr h="322499">
                <a:tc>
                  <a:txBody>
                    <a:bodyPr/>
                    <a:lstStyle/>
                    <a:p>
                      <a:pPr algn="l" fontAlgn="t"/>
                      <a:r>
                        <a:rPr lang="sv-SE" sz="1100" u="none" strike="noStrike" dirty="0">
                          <a:effectLst/>
                        </a:rPr>
                        <a:t>Bekräftelse från ansvarig läkare att vårdnadshavare/god man/förvaltare och donator har fått information och lämnat samtycke, samt att donatorn inte motsätter sig ingreppet.</a:t>
                      </a:r>
                    </a:p>
                    <a:p>
                      <a:pPr algn="l" fontAlgn="t"/>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743002010"/>
                  </a:ext>
                </a:extLst>
              </a:tr>
              <a:tr h="184285">
                <a:tc>
                  <a:txBody>
                    <a:bodyPr/>
                    <a:lstStyle/>
                    <a:p>
                      <a:pPr algn="l" fontAlgn="t"/>
                      <a:r>
                        <a:rPr lang="sv-SE" sz="1100" u="none" strike="noStrike" dirty="0">
                          <a:effectLst/>
                        </a:rPr>
                        <a:t>Den enskilde personen samtycker till att läkarutlåtandet skickas direkt till arbetsgivaren.</a:t>
                      </a:r>
                      <a:endParaRPr lang="sv-SE" sz="1100" b="0" i="0" u="none" strike="noStrike" dirty="0">
                        <a:solidFill>
                          <a:srgbClr val="000000"/>
                        </a:solidFill>
                        <a:effectLst/>
                        <a:latin typeface="Calibri" panose="020F0502020204030204" pitchFamily="34" charset="0"/>
                      </a:endParaRPr>
                    </a:p>
                  </a:txBody>
                  <a:tcPr marL="1589" marR="1589" marT="1589" marB="0"/>
                </a:tc>
                <a:extLst>
                  <a:ext uri="{0D108BD9-81ED-4DB2-BD59-A6C34878D82A}">
                    <a16:rowId xmlns:a16="http://schemas.microsoft.com/office/drawing/2014/main" val="3418807525"/>
                  </a:ext>
                </a:extLst>
              </a:tr>
            </a:tbl>
          </a:graphicData>
        </a:graphic>
      </p:graphicFrame>
    </p:spTree>
    <p:extLst>
      <p:ext uri="{BB962C8B-B14F-4D97-AF65-F5344CB8AC3E}">
        <p14:creationId xmlns:p14="http://schemas.microsoft.com/office/powerpoint/2010/main" val="149110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D24CCCF-12D3-4021-8E9C-FB733B3062C7}"/>
              </a:ext>
            </a:extLst>
          </p:cNvPr>
          <p:cNvSpPr>
            <a:spLocks noGrp="1"/>
          </p:cNvSpPr>
          <p:nvPr>
            <p:ph type="title"/>
          </p:nvPr>
        </p:nvSpPr>
        <p:spPr/>
        <p:txBody>
          <a:bodyPr/>
          <a:lstStyle/>
          <a:p>
            <a:r>
              <a:rPr lang="sv-SE" dirty="0"/>
              <a:t>NIM</a:t>
            </a:r>
          </a:p>
        </p:txBody>
      </p:sp>
      <p:sp>
        <p:nvSpPr>
          <p:cNvPr id="3" name="Platshållare för innehåll 2">
            <a:extLst>
              <a:ext uri="{FF2B5EF4-FFF2-40B4-BE49-F238E27FC236}">
                <a16:creationId xmlns:a16="http://schemas.microsoft.com/office/drawing/2014/main" id="{62794038-5B81-43B0-8395-B870669CACFC}"/>
              </a:ext>
            </a:extLst>
          </p:cNvPr>
          <p:cNvSpPr>
            <a:spLocks noGrp="1"/>
          </p:cNvSpPr>
          <p:nvPr>
            <p:ph sz="quarter" idx="21"/>
          </p:nvPr>
        </p:nvSpPr>
        <p:spPr/>
        <p:txBody>
          <a:bodyPr>
            <a:normAutofit/>
          </a:bodyPr>
          <a:lstStyle/>
          <a:p>
            <a:r>
              <a:rPr lang="sv-SE" b="0" i="0" dirty="0">
                <a:solidFill>
                  <a:srgbClr val="262626"/>
                </a:solidFill>
                <a:effectLst/>
                <a:latin typeface="Jost"/>
                <a:hlinkClick r:id="rId2"/>
              </a:rPr>
              <a:t>Annan person</a:t>
            </a:r>
            <a:endParaRPr lang="sv-SE" b="0" i="0" dirty="0">
              <a:solidFill>
                <a:srgbClr val="262626"/>
              </a:solidFill>
              <a:effectLst/>
              <a:latin typeface="Jost"/>
            </a:endParaRPr>
          </a:p>
          <a:p>
            <a:pPr marL="0" indent="0">
              <a:buNone/>
            </a:pPr>
            <a:endParaRPr lang="sv-SE" dirty="0"/>
          </a:p>
          <a:p>
            <a:pPr marL="0" indent="0">
              <a:buNone/>
            </a:pPr>
            <a:r>
              <a:rPr lang="sv-SE" dirty="0"/>
              <a:t>Definition:</a:t>
            </a:r>
          </a:p>
          <a:p>
            <a:r>
              <a:rPr lang="sv-SE" dirty="0"/>
              <a:t>Person som kan ha relation och roll till vård- och omsorgstagaren men inte är vård- och omsorgstagare eller vård- och omsorgspersonal.</a:t>
            </a:r>
          </a:p>
          <a:p>
            <a:endParaRPr lang="sv-SE" dirty="0"/>
          </a:p>
        </p:txBody>
      </p:sp>
    </p:spTree>
    <p:extLst>
      <p:ext uri="{BB962C8B-B14F-4D97-AF65-F5344CB8AC3E}">
        <p14:creationId xmlns:p14="http://schemas.microsoft.com/office/powerpoint/2010/main" val="443136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64F397B-6D7A-49F6-B38B-4492ABE95C71}"/>
              </a:ext>
            </a:extLst>
          </p:cNvPr>
          <p:cNvSpPr>
            <a:spLocks noGrp="1"/>
          </p:cNvSpPr>
          <p:nvPr>
            <p:ph type="title"/>
          </p:nvPr>
        </p:nvSpPr>
        <p:spPr/>
        <p:txBody>
          <a:bodyPr/>
          <a:lstStyle/>
          <a:p>
            <a:r>
              <a:rPr lang="sv-SE" dirty="0"/>
              <a:t>NIM, begreppsmodell</a:t>
            </a:r>
          </a:p>
        </p:txBody>
      </p:sp>
      <p:pic>
        <p:nvPicPr>
          <p:cNvPr id="2050" name="Picture 2" descr="Processkarta begreppsmodell">
            <a:extLst>
              <a:ext uri="{FF2B5EF4-FFF2-40B4-BE49-F238E27FC236}">
                <a16:creationId xmlns:a16="http://schemas.microsoft.com/office/drawing/2014/main" id="{19C73D65-6416-4F93-928B-437306754E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4020" y="1980249"/>
            <a:ext cx="8403960" cy="4877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1897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2FA879F-41C6-4ADC-9265-4D32DAD78391}"/>
              </a:ext>
            </a:extLst>
          </p:cNvPr>
          <p:cNvSpPr>
            <a:spLocks noGrp="1"/>
          </p:cNvSpPr>
          <p:nvPr>
            <p:ph type="title"/>
          </p:nvPr>
        </p:nvSpPr>
        <p:spPr/>
        <p:txBody>
          <a:bodyPr/>
          <a:lstStyle/>
          <a:p>
            <a:r>
              <a:rPr lang="sv-SE" dirty="0"/>
              <a:t>NIM, informationsmodell</a:t>
            </a:r>
          </a:p>
        </p:txBody>
      </p:sp>
      <p:pic>
        <p:nvPicPr>
          <p:cNvPr id="4098" name="Picture 2" descr="Informationsmodell annan person">
            <a:extLst>
              <a:ext uri="{FF2B5EF4-FFF2-40B4-BE49-F238E27FC236}">
                <a16:creationId xmlns:a16="http://schemas.microsoft.com/office/drawing/2014/main" id="{CB106890-87FB-4A06-BFEF-472CC43737F2}"/>
              </a:ext>
            </a:extLst>
          </p:cNvPr>
          <p:cNvPicPr>
            <a:picLocks noGrp="1" noChangeAspect="1" noChangeArrowheads="1"/>
          </p:cNvPicPr>
          <p:nvPr>
            <p:ph sz="quarter" idx="21"/>
          </p:nvPr>
        </p:nvPicPr>
        <p:blipFill>
          <a:blip r:embed="rId2">
            <a:extLst>
              <a:ext uri="{28A0092B-C50C-407E-A947-70E740481C1C}">
                <a14:useLocalDpi xmlns:a14="http://schemas.microsoft.com/office/drawing/2010/main" val="0"/>
              </a:ext>
            </a:extLst>
          </a:blip>
          <a:srcRect/>
          <a:stretch>
            <a:fillRect/>
          </a:stretch>
        </p:blipFill>
        <p:spPr bwMode="auto">
          <a:xfrm>
            <a:off x="2653584" y="2025650"/>
            <a:ext cx="6886420" cy="4240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598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FE896E5-258B-4D24-A68A-195CCB5A6E28}"/>
              </a:ext>
            </a:extLst>
          </p:cNvPr>
          <p:cNvSpPr>
            <a:spLocks noGrp="1"/>
          </p:cNvSpPr>
          <p:nvPr>
            <p:ph type="title"/>
          </p:nvPr>
        </p:nvSpPr>
        <p:spPr/>
        <p:txBody>
          <a:bodyPr/>
          <a:lstStyle/>
          <a:p>
            <a:r>
              <a:rPr lang="sv-SE" dirty="0"/>
              <a:t>Urval Annan person</a:t>
            </a:r>
          </a:p>
        </p:txBody>
      </p:sp>
      <p:pic>
        <p:nvPicPr>
          <p:cNvPr id="5" name="Platshållare för innehåll 4">
            <a:extLst>
              <a:ext uri="{FF2B5EF4-FFF2-40B4-BE49-F238E27FC236}">
                <a16:creationId xmlns:a16="http://schemas.microsoft.com/office/drawing/2014/main" id="{172669E0-FC38-471D-A79A-2D0BBEDA3590}"/>
              </a:ext>
            </a:extLst>
          </p:cNvPr>
          <p:cNvPicPr>
            <a:picLocks noGrp="1" noChangeAspect="1"/>
          </p:cNvPicPr>
          <p:nvPr>
            <p:ph sz="quarter" idx="21"/>
          </p:nvPr>
        </p:nvPicPr>
        <p:blipFill rotWithShape="1">
          <a:blip r:embed="rId2"/>
          <a:srcRect l="29685" t="14805" r="29619" b="59600"/>
          <a:stretch/>
        </p:blipFill>
        <p:spPr>
          <a:xfrm>
            <a:off x="4563533" y="2108200"/>
            <a:ext cx="6747872" cy="4749799"/>
          </a:xfrm>
        </p:spPr>
      </p:pic>
    </p:spTree>
    <p:extLst>
      <p:ext uri="{BB962C8B-B14F-4D97-AF65-F5344CB8AC3E}">
        <p14:creationId xmlns:p14="http://schemas.microsoft.com/office/powerpoint/2010/main" val="3183948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D9F651-C5F0-4E02-BD5F-2B45E7F5301C}"/>
              </a:ext>
            </a:extLst>
          </p:cNvPr>
          <p:cNvSpPr>
            <a:spLocks noGrp="1"/>
          </p:cNvSpPr>
          <p:nvPr>
            <p:ph type="title"/>
          </p:nvPr>
        </p:nvSpPr>
        <p:spPr/>
        <p:txBody>
          <a:bodyPr/>
          <a:lstStyle/>
          <a:p>
            <a:endParaRPr lang="sv-SE"/>
          </a:p>
        </p:txBody>
      </p:sp>
      <p:pic>
        <p:nvPicPr>
          <p:cNvPr id="5" name="Platshållare för innehåll 4">
            <a:extLst>
              <a:ext uri="{FF2B5EF4-FFF2-40B4-BE49-F238E27FC236}">
                <a16:creationId xmlns:a16="http://schemas.microsoft.com/office/drawing/2014/main" id="{76A46411-FE36-4403-86D3-53F983B4A50A}"/>
              </a:ext>
            </a:extLst>
          </p:cNvPr>
          <p:cNvPicPr>
            <a:picLocks noGrp="1" noChangeAspect="1"/>
          </p:cNvPicPr>
          <p:nvPr>
            <p:ph sz="quarter" idx="21"/>
          </p:nvPr>
        </p:nvPicPr>
        <p:blipFill>
          <a:blip r:embed="rId2"/>
          <a:stretch>
            <a:fillRect/>
          </a:stretch>
        </p:blipFill>
        <p:spPr>
          <a:xfrm>
            <a:off x="857999" y="1395390"/>
            <a:ext cx="10336181" cy="5426495"/>
          </a:xfrm>
        </p:spPr>
      </p:pic>
    </p:spTree>
    <p:extLst>
      <p:ext uri="{BB962C8B-B14F-4D97-AF65-F5344CB8AC3E}">
        <p14:creationId xmlns:p14="http://schemas.microsoft.com/office/powerpoint/2010/main" val="664147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Normal" ma:contentTypeID="0x010100DC1D8ECDB72C194F9F7841CC62E2C4650016C8A1164F9E464DBC72EA388333CB00" ma:contentTypeVersion="9" ma:contentTypeDescription="Create a new document." ma:contentTypeScope="" ma:versionID="c2ec9b7bec4062e4719a45654735d309">
  <xsd:schema xmlns:xsd="http://www.w3.org/2001/XMLSchema" xmlns:xs="http://www.w3.org/2001/XMLSchema" xmlns:p="http://schemas.microsoft.com/office/2006/metadata/properties" xmlns:ns2="c28f52af-a8f8-4551-b8ae-866ae79b83b4" xmlns:ns3="8B68652B-87A5-4D31-AA34-E405ABBBBCA0" xmlns:ns4="http://schemas.microsoft.com/sharepoint/v4" xmlns:ns5="e75cc5d4-cb89-4ddd-93a3-b8401981cb50" targetNamespace="http://schemas.microsoft.com/office/2006/metadata/properties" ma:root="true" ma:fieldsID="3282d814eb6fb16da0f1b762150143ef" ns2:_="" ns3:_="" ns4:_="" ns5:_="">
    <xsd:import namespace="c28f52af-a8f8-4551-b8ae-866ae79b83b4"/>
    <xsd:import namespace="8B68652B-87A5-4D31-AA34-E405ABBBBCA0"/>
    <xsd:import namespace="http://schemas.microsoft.com/sharepoint/v4"/>
    <xsd:import namespace="e75cc5d4-cb89-4ddd-93a3-b8401981cb50"/>
    <xsd:element name="properties">
      <xsd:complexType>
        <xsd:sequence>
          <xsd:element name="documentManagement">
            <xsd:complexType>
              <xsd:all>
                <xsd:element ref="ns2:SIStatusOfDocumentColumn413" minOccurs="0"/>
                <xsd:element ref="ns2:Handlingstyp" minOccurs="0"/>
                <xsd:element ref="ns3:DocState" minOccurs="0"/>
                <xsd:element ref="ns4:IconOverlay" minOccurs="0"/>
                <xsd:element ref="ns5:SharedWithUsers" minOccurs="0"/>
                <xsd:element ref="ns5: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8B68652B-87A5-4D31-AA34-E405ABBBBCA0"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1"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5cc5d4-cb89-4ddd-93a3-b8401981cb50" elementFormDefault="qualified">
    <xsd:import namespace="http://schemas.microsoft.com/office/2006/documentManagement/types"/>
    <xsd:import namespace="http://schemas.microsoft.com/office/infopath/2007/PartnerControls"/>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IconOverlay xmlns="http://schemas.microsoft.com/sharepoint/v4" xsi:nil="true"/>
  </documentManagement>
</p:properties>
</file>

<file path=customXml/itemProps1.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2.xml><?xml version="1.0" encoding="utf-8"?>
<ds:datastoreItem xmlns:ds="http://schemas.openxmlformats.org/officeDocument/2006/customXml" ds:itemID="{113F1D80-AD19-477B-925C-DA53248D4E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8B68652B-87A5-4D31-AA34-E405ABBBBCA0"/>
    <ds:schemaRef ds:uri="http://schemas.microsoft.com/sharepoint/v4"/>
    <ds:schemaRef ds:uri="e75cc5d4-cb89-4ddd-93a3-b8401981cb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93AEBF-0EAB-4FA7-BD55-31DB1A816228}">
  <ds:schemaRefs>
    <ds:schemaRef ds:uri="http://schemas.openxmlformats.org/package/2006/metadata/core-properties"/>
    <ds:schemaRef ds:uri="http://schemas.microsoft.com/office/2006/metadata/properties"/>
    <ds:schemaRef ds:uri="http://schemas.microsoft.com/office/2006/documentManagement/types"/>
    <ds:schemaRef ds:uri="http://purl.org/dc/terms/"/>
    <ds:schemaRef ds:uri="8B68652B-87A5-4D31-AA34-E405ABBBBCA0"/>
    <ds:schemaRef ds:uri="http://schemas.microsoft.com/office/infopath/2007/PartnerControls"/>
    <ds:schemaRef ds:uri="e75cc5d4-cb89-4ddd-93a3-b8401981cb50"/>
    <ds:schemaRef ds:uri="http://schemas.microsoft.com/sharepoint/v4"/>
    <ds:schemaRef ds:uri="http://www.w3.org/XML/1998/namespace"/>
    <ds:schemaRef ds:uri="c28f52af-a8f8-4551-b8ae-866ae79b83b4"/>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527</TotalTime>
  <Words>833</Words>
  <Application>Microsoft Office PowerPoint</Application>
  <PresentationFormat>Bredbild</PresentationFormat>
  <Paragraphs>68</Paragraphs>
  <Slides>16</Slides>
  <Notes>0</Notes>
  <HiddenSlides>0</HiddenSlides>
  <MMClips>0</MMClips>
  <ScaleCrop>false</ScaleCrop>
  <HeadingPairs>
    <vt:vector size="6" baseType="variant">
      <vt:variant>
        <vt:lpstr>Använt teckensnitt</vt:lpstr>
      </vt:variant>
      <vt:variant>
        <vt:i4>8</vt:i4>
      </vt:variant>
      <vt:variant>
        <vt:lpstr>Tema</vt:lpstr>
      </vt:variant>
      <vt:variant>
        <vt:i4>1</vt:i4>
      </vt:variant>
      <vt:variant>
        <vt:lpstr>Bildrubriker</vt:lpstr>
      </vt:variant>
      <vt:variant>
        <vt:i4>16</vt:i4>
      </vt:variant>
    </vt:vector>
  </HeadingPairs>
  <TitlesOfParts>
    <vt:vector size="25" baseType="lpstr">
      <vt:lpstr>Public Sans</vt:lpstr>
      <vt:lpstr>Arial</vt:lpstr>
      <vt:lpstr>Public Sans Regular</vt:lpstr>
      <vt:lpstr>Calibri</vt:lpstr>
      <vt:lpstr>Inter</vt:lpstr>
      <vt:lpstr>-apple-system</vt:lpstr>
      <vt:lpstr>Public Sans Bold</vt:lpstr>
      <vt:lpstr>Jost</vt:lpstr>
      <vt:lpstr>Ny-ppt-mall-ny version</vt:lpstr>
      <vt:lpstr>Relationsperson</vt:lpstr>
      <vt:lpstr>Agenda</vt:lpstr>
      <vt:lpstr>Relationsperson intyg</vt:lpstr>
      <vt:lpstr>Samtycke</vt:lpstr>
      <vt:lpstr>NIM</vt:lpstr>
      <vt:lpstr>NIM, begreppsmodell</vt:lpstr>
      <vt:lpstr>NIM, informationsmodell</vt:lpstr>
      <vt:lpstr>Urval Annan person</vt:lpstr>
      <vt:lpstr>PowerPoint-presentation</vt:lpstr>
      <vt:lpstr>Informationsspecifikation för Försäkringskassans intyg 2021</vt:lpstr>
      <vt:lpstr>Deltagande</vt:lpstr>
      <vt:lpstr>NIM, Deltagande</vt:lpstr>
      <vt:lpstr>NIM, informationsmodell</vt:lpstr>
      <vt:lpstr>Urval Deltagandetyper</vt:lpstr>
      <vt:lpstr>Deltagande, begrepp  informationslämnare/annan person?</vt:lpstr>
      <vt:lpstr>Hur går vi vidare?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Klas Blomqvist</dc:creator>
  <cp:lastModifiedBy>Maria Berggren</cp:lastModifiedBy>
  <cp:revision>17</cp:revision>
  <dcterms:created xsi:type="dcterms:W3CDTF">2025-01-23T12:29:07Z</dcterms:created>
  <dcterms:modified xsi:type="dcterms:W3CDTF">2025-01-27T15:37:47Z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0x010100DC1D8ECDB72C194F9F7841CC62E2C4650016C8A1164F9E464DBC72EA388333CB00</vt:lpwstr>
  </property>
</Properties>
</file>