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54" r:id="rId4"/>
  </p:sldMasterIdLst>
  <p:notesMasterIdLst>
    <p:notesMasterId r:id="rId33"/>
  </p:notesMasterIdLst>
  <p:sldIdLst>
    <p:sldId id="256" r:id="rId5"/>
    <p:sldId id="257" r:id="rId6"/>
    <p:sldId id="1248" r:id="rId7"/>
    <p:sldId id="2147198708" r:id="rId8"/>
    <p:sldId id="2147198599" r:id="rId9"/>
    <p:sldId id="2147198688" r:id="rId10"/>
    <p:sldId id="2147198690" r:id="rId11"/>
    <p:sldId id="2147198698" r:id="rId12"/>
    <p:sldId id="2147198691" r:id="rId13"/>
    <p:sldId id="2147198693" r:id="rId14"/>
    <p:sldId id="265" r:id="rId15"/>
    <p:sldId id="2147198549" r:id="rId16"/>
    <p:sldId id="2147198689" r:id="rId17"/>
    <p:sldId id="2147198595" r:id="rId18"/>
    <p:sldId id="2147198596" r:id="rId19"/>
    <p:sldId id="270" r:id="rId20"/>
    <p:sldId id="2147198696" r:id="rId21"/>
    <p:sldId id="271" r:id="rId22"/>
    <p:sldId id="2147198597" r:id="rId23"/>
    <p:sldId id="2147198598" r:id="rId24"/>
    <p:sldId id="2147198695" r:id="rId25"/>
    <p:sldId id="267" r:id="rId26"/>
    <p:sldId id="2147198593" r:id="rId27"/>
    <p:sldId id="2147198594" r:id="rId28"/>
    <p:sldId id="2147198694" r:id="rId29"/>
    <p:sldId id="268" r:id="rId30"/>
    <p:sldId id="2147198548" r:id="rId31"/>
    <p:sldId id="7152" r:id="rId32"/>
  </p:sldIdLst>
  <p:sldSz cx="12192000" cy="6858000"/>
  <p:notesSz cx="6858000" cy="9144000"/>
  <p:embeddedFontLst>
    <p:embeddedFont>
      <p:font typeface="Calibri" panose="020F0502020204030204" pitchFamily="34" charset="0"/>
      <p:regular r:id="rId34"/>
      <p:bold r:id="rId35"/>
      <p:italic r:id="rId36"/>
      <p:boldItalic r:id="rId37"/>
    </p:embeddedFont>
    <p:embeddedFont>
      <p:font typeface="Public Sans" pitchFamily="2" charset="0"/>
      <p:regular r:id="rId38"/>
      <p:bold r:id="rId39"/>
      <p:italic r:id="rId40"/>
      <p:boldItalic r:id="rId41"/>
    </p:embeddedFont>
    <p:embeddedFont>
      <p:font typeface="Public Sans Bold" pitchFamily="2" charset="0"/>
      <p:bold r:id="rId42"/>
    </p:embeddedFont>
    <p:embeddedFont>
      <p:font typeface="Public Sans Regular" pitchFamily="2" charset="0"/>
      <p:regular r:id="rId43"/>
      <p:bold r:id="rId44"/>
      <p:italic r:id="rId45"/>
      <p:boldItalic r:id="rId46"/>
    </p:embeddedFont>
    <p:embeddedFont>
      <p:font typeface="Tahoma" panose="020B0604030504040204" pitchFamily="34" charset="0"/>
      <p:regular r:id="rId47"/>
      <p:bold r:id="rId4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vsnitt" id="{B1989852-1BDD-41F3-9BF7-DA2ACFC1CD3E}">
          <p14:sldIdLst>
            <p14:sldId id="256"/>
            <p14:sldId id="257"/>
            <p14:sldId id="1248"/>
            <p14:sldId id="2147198708"/>
            <p14:sldId id="2147198599"/>
            <p14:sldId id="2147198688"/>
            <p14:sldId id="2147198690"/>
            <p14:sldId id="2147198698"/>
            <p14:sldId id="2147198691"/>
            <p14:sldId id="2147198693"/>
            <p14:sldId id="265"/>
            <p14:sldId id="2147198549"/>
            <p14:sldId id="2147198689"/>
            <p14:sldId id="2147198595"/>
            <p14:sldId id="2147198596"/>
            <p14:sldId id="270"/>
            <p14:sldId id="2147198696"/>
            <p14:sldId id="271"/>
            <p14:sldId id="2147198597"/>
            <p14:sldId id="2147198598"/>
            <p14:sldId id="2147198695"/>
            <p14:sldId id="267"/>
            <p14:sldId id="2147198593"/>
            <p14:sldId id="2147198594"/>
            <p14:sldId id="2147198694"/>
            <p14:sldId id="268"/>
            <p14:sldId id="2147198548"/>
          </p14:sldIdLst>
        </p14:section>
        <p14:section name="Basuppgifter" id="{FBC8D651-E476-4E7A-A8F5-C7C1F7177EC7}">
          <p14:sldIdLst/>
        </p14:section>
        <p14:section name="Underlag" id="{8F402A16-5CCD-4B3B-A785-FB2D62281795}">
          <p14:sldIdLst>
            <p14:sldId id="7152"/>
          </p14:sldIdLst>
        </p14:section>
      </p14:sectionLst>
    </p:ext>
    <p:ext uri="{EFAFB233-063F-42B5-8137-9DF3F51BA10A}">
      <p15:sldGuideLst xmlns:p15="http://schemas.microsoft.com/office/powerpoint/2012/main">
        <p15:guide id="1" orient="horz" pos="2183" userDrawn="1">
          <p15:clr>
            <a:srgbClr val="A4A3A4"/>
          </p15:clr>
        </p15:guide>
        <p15:guide id="2" pos="5269">
          <p15:clr>
            <a:srgbClr val="A4A3A4"/>
          </p15:clr>
        </p15:guide>
        <p15:guide id="3" pos="1663" userDrawn="1">
          <p15:clr>
            <a:srgbClr val="A4A3A4"/>
          </p15:clr>
        </p15:guide>
        <p15:guide id="4" orient="horz" pos="572" userDrawn="1">
          <p15:clr>
            <a:srgbClr val="A4A3A4"/>
          </p15:clr>
        </p15:guide>
        <p15:guide id="5" orient="horz" pos="116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7524" autoAdjust="0"/>
    <p:restoredTop sz="93681" autoAdjust="0"/>
  </p:normalViewPr>
  <p:slideViewPr>
    <p:cSldViewPr snapToGrid="0">
      <p:cViewPr>
        <p:scale>
          <a:sx n="70" d="100"/>
          <a:sy n="70" d="100"/>
        </p:scale>
        <p:origin x="1212" y="32"/>
      </p:cViewPr>
      <p:guideLst>
        <p:guide orient="horz" pos="2183"/>
        <p:guide pos="5269"/>
        <p:guide pos="1663"/>
        <p:guide orient="horz" pos="572"/>
        <p:guide orient="horz" pos="1162"/>
      </p:guideLst>
    </p:cSldViewPr>
  </p:slideViewPr>
  <p:notesTextViewPr>
    <p:cViewPr>
      <p:scale>
        <a:sx n="1" d="1"/>
        <a:sy n="1" d="1"/>
      </p:scale>
      <p:origin x="0" y="0"/>
    </p:cViewPr>
  </p:notesTextViewPr>
  <p:sorterViewPr>
    <p:cViewPr varScale="1">
      <p:scale>
        <a:sx n="1" d="1"/>
        <a:sy n="1" d="1"/>
      </p:scale>
      <p:origin x="0" y="-1172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6.fntdata"/><Relationship Id="rId21" Type="http://schemas.openxmlformats.org/officeDocument/2006/relationships/slide" Target="slides/slide17.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font" Target="fonts/font14.fntdata"/><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3.fntdata"/><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11.fntdata"/><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font" Target="fonts/font15.fntdata"/><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font" Target="fonts/font13.fntdata"/><Relationship Id="rId20" Type="http://schemas.openxmlformats.org/officeDocument/2006/relationships/slide" Target="slides/slide16.xml"/><Relationship Id="rId41" Type="http://schemas.openxmlformats.org/officeDocument/2006/relationships/font" Target="fonts/font8.fntdata"/><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FE5108-FE4E-4713-B30D-49CAA759E2FA}" type="datetimeFigureOut">
              <a:rPr lang="sv-SE" smtClean="0"/>
              <a:t>2025-02-18</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2BE688-0A32-4788-941C-CEC27BB867BE}" type="slidenum">
              <a:rPr lang="sv-SE" smtClean="0"/>
              <a:t>‹#›</a:t>
            </a:fld>
            <a:endParaRPr lang="sv-SE"/>
          </a:p>
        </p:txBody>
      </p:sp>
    </p:spTree>
    <p:extLst>
      <p:ext uri="{BB962C8B-B14F-4D97-AF65-F5344CB8AC3E}">
        <p14:creationId xmlns:p14="http://schemas.microsoft.com/office/powerpoint/2010/main" val="3910617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a:extLst>
              <a:ext uri="{FF2B5EF4-FFF2-40B4-BE49-F238E27FC236}">
                <a16:creationId xmlns:a16="http://schemas.microsoft.com/office/drawing/2014/main" id="{5D240A1B-FC49-94BE-AA7C-4995DC17647C}"/>
              </a:ext>
            </a:extLst>
          </p:cNvPr>
          <p:cNvSpPr txBox="1">
            <a:spLocks noGrp="1" noChangeArrowheads="1"/>
          </p:cNvSpPr>
          <p:nvPr/>
        </p:nvSpPr>
        <p:spPr bwMode="auto">
          <a:xfrm>
            <a:off x="3866423" y="9459142"/>
            <a:ext cx="2956676" cy="4992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1" tIns="45864" rIns="91731" bIns="45864" anchor="b"/>
          <a:lstStyle>
            <a:lvl1pPr>
              <a:spcBef>
                <a:spcPct val="30000"/>
              </a:spcBef>
              <a:defRPr sz="1200">
                <a:solidFill>
                  <a:schemeClr val="tx1"/>
                </a:solidFill>
                <a:latin typeface="Tahoma" panose="020B0604030504040204" pitchFamily="34" charset="0"/>
              </a:defRPr>
            </a:lvl1pPr>
            <a:lvl2pPr marL="742950" indent="-285750">
              <a:spcBef>
                <a:spcPct val="30000"/>
              </a:spcBef>
              <a:defRPr sz="1200">
                <a:solidFill>
                  <a:schemeClr val="tx1"/>
                </a:solidFill>
                <a:latin typeface="Tahoma" panose="020B0604030504040204" pitchFamily="34" charset="0"/>
              </a:defRPr>
            </a:lvl2pPr>
            <a:lvl3pPr marL="1143000" indent="-228600">
              <a:spcBef>
                <a:spcPct val="30000"/>
              </a:spcBef>
              <a:defRPr sz="1200">
                <a:solidFill>
                  <a:schemeClr val="tx1"/>
                </a:solidFill>
                <a:latin typeface="Tahoma" panose="020B0604030504040204" pitchFamily="34" charset="0"/>
              </a:defRPr>
            </a:lvl3pPr>
            <a:lvl4pPr marL="1600200" indent="-228600">
              <a:spcBef>
                <a:spcPct val="30000"/>
              </a:spcBef>
              <a:defRPr sz="1200">
                <a:solidFill>
                  <a:schemeClr val="tx1"/>
                </a:solidFill>
                <a:latin typeface="Tahoma" panose="020B0604030504040204" pitchFamily="34" charset="0"/>
              </a:defRPr>
            </a:lvl4pPr>
            <a:lvl5pPr marL="2057400" indent="-228600">
              <a:spcBef>
                <a:spcPct val="30000"/>
              </a:spcBef>
              <a:defRPr sz="1200">
                <a:solidFill>
                  <a:schemeClr val="tx1"/>
                </a:solidFill>
                <a:latin typeface="Tahoma" panose="020B0604030504040204" pitchFamily="34" charset="0"/>
              </a:defRPr>
            </a:lvl5pPr>
            <a:lvl6pPr marL="2514600" indent="-228600" eaLnBrk="0" fontAlgn="base" hangingPunct="0">
              <a:spcBef>
                <a:spcPct val="30000"/>
              </a:spcBef>
              <a:spcAft>
                <a:spcPct val="0"/>
              </a:spcAft>
              <a:defRPr sz="1200">
                <a:solidFill>
                  <a:schemeClr val="tx1"/>
                </a:solidFill>
                <a:latin typeface="Tahoma" panose="020B0604030504040204" pitchFamily="34" charset="0"/>
              </a:defRPr>
            </a:lvl6pPr>
            <a:lvl7pPr marL="2971800" indent="-228600" eaLnBrk="0" fontAlgn="base" hangingPunct="0">
              <a:spcBef>
                <a:spcPct val="30000"/>
              </a:spcBef>
              <a:spcAft>
                <a:spcPct val="0"/>
              </a:spcAft>
              <a:defRPr sz="1200">
                <a:solidFill>
                  <a:schemeClr val="tx1"/>
                </a:solidFill>
                <a:latin typeface="Tahoma" panose="020B0604030504040204" pitchFamily="34" charset="0"/>
              </a:defRPr>
            </a:lvl7pPr>
            <a:lvl8pPr marL="3429000" indent="-228600" eaLnBrk="0" fontAlgn="base" hangingPunct="0">
              <a:spcBef>
                <a:spcPct val="30000"/>
              </a:spcBef>
              <a:spcAft>
                <a:spcPct val="0"/>
              </a:spcAft>
              <a:defRPr sz="1200">
                <a:solidFill>
                  <a:schemeClr val="tx1"/>
                </a:solidFill>
                <a:latin typeface="Tahoma" panose="020B0604030504040204" pitchFamily="34" charset="0"/>
              </a:defRPr>
            </a:lvl8pPr>
            <a:lvl9pPr marL="3886200" indent="-228600" eaLnBrk="0" fontAlgn="base" hangingPunct="0">
              <a:spcBef>
                <a:spcPct val="30000"/>
              </a:spcBef>
              <a:spcAft>
                <a:spcPct val="0"/>
              </a:spcAft>
              <a:defRPr sz="1200">
                <a:solidFill>
                  <a:schemeClr val="tx1"/>
                </a:solidFill>
                <a:latin typeface="Tahoma" panose="020B0604030504040204" pitchFamily="34" charset="0"/>
              </a:defRPr>
            </a:lvl9pPr>
          </a:lstStyle>
          <a:p>
            <a:pPr algn="r">
              <a:spcBef>
                <a:spcPct val="0"/>
              </a:spcBef>
            </a:pPr>
            <a:fld id="{C8651B86-2AA4-4009-8463-383A78639B04}" type="slidenum">
              <a:rPr lang="sv-SE" altLang="sv-SE"/>
              <a:pPr algn="r">
                <a:spcBef>
                  <a:spcPct val="0"/>
                </a:spcBef>
              </a:pPr>
              <a:t>3</a:t>
            </a:fld>
            <a:endParaRPr lang="sv-SE" altLang="sv-SE"/>
          </a:p>
        </p:txBody>
      </p:sp>
      <p:sp>
        <p:nvSpPr>
          <p:cNvPr id="45059" name="Rectangle 7">
            <a:extLst>
              <a:ext uri="{FF2B5EF4-FFF2-40B4-BE49-F238E27FC236}">
                <a16:creationId xmlns:a16="http://schemas.microsoft.com/office/drawing/2014/main" id="{7B123D73-B12D-3CC7-C9EA-75A407C4A740}"/>
              </a:ext>
            </a:extLst>
          </p:cNvPr>
          <p:cNvSpPr txBox="1">
            <a:spLocks noGrp="1" noChangeArrowheads="1"/>
          </p:cNvSpPr>
          <p:nvPr/>
        </p:nvSpPr>
        <p:spPr bwMode="auto">
          <a:xfrm>
            <a:off x="3866423" y="9462321"/>
            <a:ext cx="2956676" cy="496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77" tIns="46140" rIns="92277" bIns="46140" anchor="b"/>
          <a:lstStyle>
            <a:lvl1pPr defTabSz="917575">
              <a:spcBef>
                <a:spcPct val="30000"/>
              </a:spcBef>
              <a:defRPr sz="1200">
                <a:solidFill>
                  <a:schemeClr val="tx1"/>
                </a:solidFill>
                <a:latin typeface="Tahoma" panose="020B0604030504040204" pitchFamily="34" charset="0"/>
              </a:defRPr>
            </a:lvl1pPr>
            <a:lvl2pPr marL="742950" indent="-285750" defTabSz="917575">
              <a:spcBef>
                <a:spcPct val="30000"/>
              </a:spcBef>
              <a:defRPr sz="1200">
                <a:solidFill>
                  <a:schemeClr val="tx1"/>
                </a:solidFill>
                <a:latin typeface="Tahoma" panose="020B0604030504040204" pitchFamily="34" charset="0"/>
              </a:defRPr>
            </a:lvl2pPr>
            <a:lvl3pPr marL="1143000" indent="-228600" defTabSz="917575">
              <a:spcBef>
                <a:spcPct val="30000"/>
              </a:spcBef>
              <a:defRPr sz="1200">
                <a:solidFill>
                  <a:schemeClr val="tx1"/>
                </a:solidFill>
                <a:latin typeface="Tahoma" panose="020B0604030504040204" pitchFamily="34" charset="0"/>
              </a:defRPr>
            </a:lvl3pPr>
            <a:lvl4pPr marL="1600200" indent="-228600" defTabSz="917575">
              <a:spcBef>
                <a:spcPct val="30000"/>
              </a:spcBef>
              <a:defRPr sz="1200">
                <a:solidFill>
                  <a:schemeClr val="tx1"/>
                </a:solidFill>
                <a:latin typeface="Tahoma" panose="020B0604030504040204" pitchFamily="34" charset="0"/>
              </a:defRPr>
            </a:lvl4pPr>
            <a:lvl5pPr marL="2057400" indent="-228600" defTabSz="917575">
              <a:spcBef>
                <a:spcPct val="30000"/>
              </a:spcBef>
              <a:defRPr sz="1200">
                <a:solidFill>
                  <a:schemeClr val="tx1"/>
                </a:solidFill>
                <a:latin typeface="Tahoma" panose="020B0604030504040204" pitchFamily="34" charset="0"/>
              </a:defRPr>
            </a:lvl5pPr>
            <a:lvl6pPr marL="2514600" indent="-228600" defTabSz="917575" eaLnBrk="0" fontAlgn="base" hangingPunct="0">
              <a:spcBef>
                <a:spcPct val="30000"/>
              </a:spcBef>
              <a:spcAft>
                <a:spcPct val="0"/>
              </a:spcAft>
              <a:defRPr sz="1200">
                <a:solidFill>
                  <a:schemeClr val="tx1"/>
                </a:solidFill>
                <a:latin typeface="Tahoma" panose="020B0604030504040204" pitchFamily="34" charset="0"/>
              </a:defRPr>
            </a:lvl6pPr>
            <a:lvl7pPr marL="2971800" indent="-228600" defTabSz="917575" eaLnBrk="0" fontAlgn="base" hangingPunct="0">
              <a:spcBef>
                <a:spcPct val="30000"/>
              </a:spcBef>
              <a:spcAft>
                <a:spcPct val="0"/>
              </a:spcAft>
              <a:defRPr sz="1200">
                <a:solidFill>
                  <a:schemeClr val="tx1"/>
                </a:solidFill>
                <a:latin typeface="Tahoma" panose="020B0604030504040204" pitchFamily="34" charset="0"/>
              </a:defRPr>
            </a:lvl7pPr>
            <a:lvl8pPr marL="3429000" indent="-228600" defTabSz="917575" eaLnBrk="0" fontAlgn="base" hangingPunct="0">
              <a:spcBef>
                <a:spcPct val="30000"/>
              </a:spcBef>
              <a:spcAft>
                <a:spcPct val="0"/>
              </a:spcAft>
              <a:defRPr sz="1200">
                <a:solidFill>
                  <a:schemeClr val="tx1"/>
                </a:solidFill>
                <a:latin typeface="Tahoma" panose="020B0604030504040204" pitchFamily="34" charset="0"/>
              </a:defRPr>
            </a:lvl8pPr>
            <a:lvl9pPr marL="3886200" indent="-228600" defTabSz="917575" eaLnBrk="0" fontAlgn="base" hangingPunct="0">
              <a:spcBef>
                <a:spcPct val="30000"/>
              </a:spcBef>
              <a:spcAft>
                <a:spcPct val="0"/>
              </a:spcAft>
              <a:defRPr sz="1200">
                <a:solidFill>
                  <a:schemeClr val="tx1"/>
                </a:solidFill>
                <a:latin typeface="Tahoma" panose="020B0604030504040204" pitchFamily="34" charset="0"/>
              </a:defRPr>
            </a:lvl9pPr>
          </a:lstStyle>
          <a:p>
            <a:pPr algn="r">
              <a:spcBef>
                <a:spcPct val="0"/>
              </a:spcBef>
            </a:pPr>
            <a:fld id="{6EFB5663-CC25-4F5A-A8B7-5CE066C8D97D}" type="slidenum">
              <a:rPr lang="sv-SE" altLang="sv-SE"/>
              <a:pPr algn="r">
                <a:spcBef>
                  <a:spcPct val="0"/>
                </a:spcBef>
              </a:pPr>
              <a:t>3</a:t>
            </a:fld>
            <a:endParaRPr lang="sv-SE" altLang="sv-SE"/>
          </a:p>
        </p:txBody>
      </p:sp>
      <p:sp>
        <p:nvSpPr>
          <p:cNvPr id="45060" name="Rectangle 2">
            <a:extLst>
              <a:ext uri="{FF2B5EF4-FFF2-40B4-BE49-F238E27FC236}">
                <a16:creationId xmlns:a16="http://schemas.microsoft.com/office/drawing/2014/main" id="{AE449EF2-9B98-E1F2-947E-B2CC0A2D556C}"/>
              </a:ext>
            </a:extLst>
          </p:cNvPr>
          <p:cNvSpPr>
            <a:spLocks noGrp="1" noRot="1" noChangeAspect="1" noChangeArrowheads="1" noTextEdit="1"/>
          </p:cNvSpPr>
          <p:nvPr>
            <p:ph type="sldImg"/>
          </p:nvPr>
        </p:nvSpPr>
        <p:spPr>
          <a:ln/>
        </p:spPr>
      </p:sp>
      <p:sp>
        <p:nvSpPr>
          <p:cNvPr id="45061" name="Rectangle 3">
            <a:extLst>
              <a:ext uri="{FF2B5EF4-FFF2-40B4-BE49-F238E27FC236}">
                <a16:creationId xmlns:a16="http://schemas.microsoft.com/office/drawing/2014/main" id="{80B88516-E837-D7CB-F5AB-8283FA89371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sv-SE" altLang="sv-SE" b="1"/>
              <a:t>Vilken värld befinner vi oss i när vi reder ut kommunikationsproblem i ett terminologiarbete eller informationsstruktureringsarbete?</a:t>
            </a:r>
          </a:p>
          <a:p>
            <a:endParaRPr lang="sv-SE" altLang="sv-SE"/>
          </a:p>
          <a:p>
            <a:r>
              <a:rPr lang="sv-SE" altLang="sv-SE"/>
              <a:t>Är det den språkliga världen?</a:t>
            </a:r>
          </a:p>
          <a:p>
            <a:pPr eaLnBrk="1" hangingPunct="1">
              <a:buFontTx/>
              <a:buChar char="•"/>
            </a:pPr>
            <a:r>
              <a:rPr lang="sv-SE" altLang="sv-SE" b="1"/>
              <a:t>termen</a:t>
            </a:r>
            <a:r>
              <a:rPr lang="sv-SE" altLang="sv-SE"/>
              <a:t> eller synonymer: patient, klient, kund</a:t>
            </a:r>
          </a:p>
          <a:p>
            <a:pPr eaLnBrk="1" hangingPunct="1">
              <a:buFontTx/>
              <a:buChar char="•"/>
            </a:pPr>
            <a:endParaRPr lang="sv-SE" altLang="sv-SE"/>
          </a:p>
          <a:p>
            <a:r>
              <a:rPr lang="sv-SE" altLang="sv-SE"/>
              <a:t>Är det den kognitiva världen?</a:t>
            </a:r>
          </a:p>
          <a:p>
            <a:pPr>
              <a:buFontTx/>
              <a:buChar char="•"/>
            </a:pPr>
            <a:r>
              <a:rPr lang="sv-SE" altLang="sv-SE" b="1"/>
              <a:t>begreppet</a:t>
            </a:r>
            <a:r>
              <a:rPr lang="sv-SE" altLang="sv-SE"/>
              <a:t>, kunskapsenheten: </a:t>
            </a:r>
            <a:r>
              <a:rPr lang="sv-SE" altLang="sv-SE" i="1"/>
              <a:t>patient</a:t>
            </a:r>
            <a:r>
              <a:rPr lang="sv-SE" altLang="sv-SE"/>
              <a:t> ’person som erhåller eller är registrerad för att erhålla hälso- och sjukvård’ </a:t>
            </a:r>
          </a:p>
          <a:p>
            <a:endParaRPr lang="sv-SE" altLang="sv-SE"/>
          </a:p>
          <a:p>
            <a:r>
              <a:rPr lang="sv-SE" altLang="sv-SE"/>
              <a:t>Eller är det den verkliga världen:</a:t>
            </a:r>
          </a:p>
          <a:p>
            <a:pPr eaLnBrk="1" hangingPunct="1">
              <a:buFontTx/>
              <a:buChar char="•"/>
            </a:pPr>
            <a:r>
              <a:rPr lang="sv-SE" altLang="sv-SE" b="1"/>
              <a:t>referent</a:t>
            </a:r>
            <a:r>
              <a:rPr lang="sv-SE" altLang="sv-SE"/>
              <a:t>: varje unik patient med unika egenskaper</a:t>
            </a:r>
          </a:p>
        </p:txBody>
      </p:sp>
    </p:spTree>
    <p:extLst>
      <p:ext uri="{BB962C8B-B14F-4D97-AF65-F5344CB8AC3E}">
        <p14:creationId xmlns:p14="http://schemas.microsoft.com/office/powerpoint/2010/main" val="3828741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14</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8684963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15</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3635515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F06AF8-5B08-335B-ED2A-9DF68A638B7D}"/>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D390BE46-E138-57BE-6D2D-1EB412C07218}"/>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17</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E2D0616B-66D4-3497-5904-C39838E47049}"/>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0269FE46-E600-9457-967E-60E61053054A}"/>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41268065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effectLst/>
                <a:latin typeface="-apple-system"/>
              </a:rPr>
              <a:t>2 §</a:t>
            </a:r>
            <a:r>
              <a:rPr lang="sv-SE" dirty="0">
                <a:effectLst/>
                <a:latin typeface="-apple-system"/>
              </a:rPr>
              <a:t> Vid den bedömning som görs i samband med utfärdandet av ett intyg ska intygsutfärdaren endast uttala sig om sådana förhållanden som han eller hon har tillräcklig kännedom om.</a:t>
            </a:r>
          </a:p>
          <a:p>
            <a:r>
              <a:rPr lang="sv-SE" dirty="0">
                <a:effectLst/>
                <a:latin typeface="-apple-system"/>
              </a:rPr>
              <a:t>Intygsutfärdaren ska beakta att ett intyg kan få betydelse i rättsliga sammanhang.</a:t>
            </a:r>
          </a:p>
          <a:p>
            <a:r>
              <a:rPr lang="sv-SE" dirty="0">
                <a:effectLst/>
                <a:latin typeface="-apple-system"/>
              </a:rPr>
              <a:t> </a:t>
            </a:r>
          </a:p>
          <a:p>
            <a:r>
              <a:rPr lang="sv-SE" b="1" dirty="0">
                <a:effectLst/>
                <a:latin typeface="-apple-system"/>
              </a:rPr>
              <a:t>6 kap. Ett intygs utformning och innehåll</a:t>
            </a:r>
          </a:p>
          <a:p>
            <a:r>
              <a:rPr lang="sv-SE" b="1" dirty="0">
                <a:effectLst/>
                <a:latin typeface="-apple-system"/>
              </a:rPr>
              <a:t>1 §</a:t>
            </a:r>
            <a:r>
              <a:rPr lang="sv-SE" dirty="0">
                <a:effectLst/>
                <a:latin typeface="-apple-system"/>
              </a:rPr>
              <a:t> Av 6 kap. 10 § patientsäkerhetslagen (2010:659) framgår att den som i sin yrkesverksamhet inom hälso- och sjukvården utfärdar ett intyg om någons hälsotillstånd eller vård ska utforma det med noggrannhet och omsorg.</a:t>
            </a:r>
          </a:p>
          <a:p>
            <a:r>
              <a:rPr lang="sv-SE" dirty="0">
                <a:effectLst/>
                <a:latin typeface="-apple-system"/>
              </a:rPr>
              <a:t> </a:t>
            </a:r>
          </a:p>
          <a:p>
            <a:r>
              <a:rPr lang="sv-SE" dirty="0">
                <a:effectLst/>
                <a:latin typeface="-apple-system"/>
              </a:rPr>
              <a:t>Identitetsbeteckning används på Af i informationsmodeller</a:t>
            </a:r>
          </a:p>
          <a:p>
            <a:r>
              <a:rPr lang="sv-SE" dirty="0">
                <a:effectLst/>
                <a:latin typeface="-apple-system"/>
              </a:rPr>
              <a:t> </a:t>
            </a:r>
            <a:endParaRPr lang="sv-SE" dirty="0"/>
          </a:p>
        </p:txBody>
      </p:sp>
      <p:sp>
        <p:nvSpPr>
          <p:cNvPr id="4" name="Platshållare för bildnummer 3"/>
          <p:cNvSpPr>
            <a:spLocks noGrp="1"/>
          </p:cNvSpPr>
          <p:nvPr>
            <p:ph type="sldNum" sz="quarter" idx="5"/>
          </p:nvPr>
        </p:nvSpPr>
        <p:spPr/>
        <p:txBody>
          <a:bodyPr/>
          <a:lstStyle/>
          <a:p>
            <a:fld id="{212BE688-0A32-4788-941C-CEC27BB867BE}" type="slidenum">
              <a:rPr lang="sv-SE" smtClean="0"/>
              <a:t>18</a:t>
            </a:fld>
            <a:endParaRPr lang="sv-SE"/>
          </a:p>
        </p:txBody>
      </p:sp>
    </p:spTree>
    <p:extLst>
      <p:ext uri="{BB962C8B-B14F-4D97-AF65-F5344CB8AC3E}">
        <p14:creationId xmlns:p14="http://schemas.microsoft.com/office/powerpoint/2010/main" val="3472165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19</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8507338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20</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40275122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7D579E-15F5-4612-A592-4104E0D6D5EB}"/>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9B98358A-3DA0-D1B9-16EF-5DCF30B93F2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21</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525EE0D0-5FD6-1811-A7EF-73179C7F8B27}"/>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6E299BF2-A467-A97F-1CAF-A57E8EE353A8}"/>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7794493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23</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31718088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24</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19104525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72D64-08C4-D296-1BD4-057D88C6A493}"/>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D916EEA8-541D-AC6F-C909-0FFB522FB849}"/>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25</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B066AF8C-A892-7DC6-DF68-C25763534B56}"/>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333731C5-7876-3137-3DDA-733F04FA95AF}"/>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1516177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814CA-F95B-00C3-AE5A-4E95EBA4A8CE}"/>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6F120635-5067-256A-7344-FCF5F303FB9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4</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1270114-1D4C-CA16-A1F7-DADA05946DE4}"/>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574F88A7-A3F7-1DC0-D1E4-8C964B2568D9}"/>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1595829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5</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507293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91E1D6-5BD8-D42B-49D1-14CF0D15E18F}"/>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DF74A9FC-6742-0A43-07CE-4B1F1006E261}"/>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6</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41ED841E-9299-0AAD-B630-6EDD78E7C796}"/>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CFD797A8-BF13-D865-1442-2C5E0CCAE8AF}"/>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567975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53321-1280-ACDA-073C-8EE1AE2F922F}"/>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C9F5FAE1-BC35-0354-65C9-2C2DC385977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7</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F811EB41-DFBD-2C54-E49D-D683D9FA72B5}"/>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DE12F6F0-1025-9121-8A53-D66DC06B949A}"/>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8061984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327FB-41ED-9F3C-2D4E-BEF9987A63D8}"/>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E4FE6824-6F90-DECE-8BBC-2E8CFA4A1991}"/>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8</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9C962DFA-7B96-BE0F-EBEC-35E199DE745F}"/>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C3849912-4A83-D1B1-2104-61F30CE83DD6}"/>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4218739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70A609-6559-821F-95D6-AA6D47C3A4BD}"/>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B5020521-B64B-8C83-DEAB-5E39193757D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9</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5091F7B5-DE1A-2804-32E4-EB53838231B7}"/>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E16D6742-E903-DA82-6B13-C22AAF201C3A}"/>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1519285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CD716-7F76-021B-15C8-D7E2F1B68803}"/>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C1AD761D-DEE6-A4E0-E97F-380017CBD64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10</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742A8C3F-5B2F-21B9-E5B1-3426D217B81F}"/>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38192B24-61A7-7D20-78AE-CCFE9EA1EF1C}"/>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3291910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8D5B4-C509-CC8A-A069-2AF3B61694D9}"/>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8DC30695-3E1E-586A-F6CF-D290AEBEDF7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13</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E1DF829F-FCC0-0682-0BF0-4A303B880921}"/>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C0F8426E-AFBA-C297-570B-3D5185D0BB0D}"/>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459349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3D55D55-708A-8FA4-917F-FB99CACD4754}"/>
              </a:ext>
            </a:extLst>
          </p:cNvPr>
          <p:cNvSpPr>
            <a:spLocks noGrp="1"/>
          </p:cNvSpPr>
          <p:nvPr>
            <p:ph type="title"/>
          </p:nvPr>
        </p:nvSpPr>
        <p:spPr/>
        <p:txBody>
          <a:bodyPr rIns="0"/>
          <a:lstStyle/>
          <a:p>
            <a:r>
              <a:rPr lang="sv-SE"/>
              <a:t>Klicka här för att ändra mall för rubrikformat</a:t>
            </a:r>
            <a:endParaRPr lang="sv-SE" dirty="0"/>
          </a:p>
        </p:txBody>
      </p:sp>
      <p:sp>
        <p:nvSpPr>
          <p:cNvPr id="4" name="Platshållare för sidfot 3">
            <a:extLst>
              <a:ext uri="{FF2B5EF4-FFF2-40B4-BE49-F238E27FC236}">
                <a16:creationId xmlns:a16="http://schemas.microsoft.com/office/drawing/2014/main" id="{089ED9DC-A147-02C8-8A8D-ABCBA04E37C5}"/>
              </a:ext>
            </a:extLst>
          </p:cNvPr>
          <p:cNvSpPr>
            <a:spLocks noGrp="1"/>
          </p:cNvSpPr>
          <p:nvPr>
            <p:ph type="ftr" sz="quarter" idx="11"/>
          </p:nvPr>
        </p:nvSpPr>
        <p:spPr/>
        <p:txBody>
          <a:bodyPr/>
          <a:lstStyle/>
          <a:p>
            <a:endParaRPr lang="sv-SE" dirty="0"/>
          </a:p>
        </p:txBody>
      </p:sp>
      <p:sp>
        <p:nvSpPr>
          <p:cNvPr id="5" name="Platshållare för bildnummer 4">
            <a:extLst>
              <a:ext uri="{FF2B5EF4-FFF2-40B4-BE49-F238E27FC236}">
                <a16:creationId xmlns:a16="http://schemas.microsoft.com/office/drawing/2014/main" id="{B88F5249-30B6-4068-3317-72A80A689D5E}"/>
              </a:ext>
            </a:extLst>
          </p:cNvPr>
          <p:cNvSpPr>
            <a:spLocks noGrp="1"/>
          </p:cNvSpPr>
          <p:nvPr>
            <p:ph type="sldNum" sz="quarter" idx="12"/>
          </p:nvPr>
        </p:nvSpPr>
        <p:spPr/>
        <p:txBody>
          <a:bodyPr/>
          <a:lstStyle/>
          <a:p>
            <a:fld id="{72E6AD8C-8D45-475A-88F1-A1ABBFDF6A1B}" type="slidenum">
              <a:rPr lang="sv-SE" smtClean="0"/>
              <a:t>‹#›</a:t>
            </a:fld>
            <a:endParaRPr lang="sv-SE"/>
          </a:p>
        </p:txBody>
      </p:sp>
    </p:spTree>
    <p:extLst>
      <p:ext uri="{BB962C8B-B14F-4D97-AF65-F5344CB8AC3E}">
        <p14:creationId xmlns:p14="http://schemas.microsoft.com/office/powerpoint/2010/main" val="422691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76275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Syfte">
    <p:spTree>
      <p:nvGrpSpPr>
        <p:cNvPr id="1" name=""/>
        <p:cNvGrpSpPr/>
        <p:nvPr/>
      </p:nvGrpSpPr>
      <p:grpSpPr>
        <a:xfrm>
          <a:off x="0" y="0"/>
          <a:ext cx="0" cy="0"/>
          <a:chOff x="0" y="0"/>
          <a:chExt cx="0" cy="0"/>
        </a:xfrm>
      </p:grpSpPr>
      <p:sp>
        <p:nvSpPr>
          <p:cNvPr id="2" name="Rubrik 1"/>
          <p:cNvSpPr>
            <a:spLocks noGrp="1"/>
          </p:cNvSpPr>
          <p:nvPr>
            <p:ph type="title"/>
          </p:nvPr>
        </p:nvSpPr>
        <p:spPr>
          <a:xfrm>
            <a:off x="1182000" y="1069332"/>
            <a:ext cx="8046000" cy="1107996"/>
          </a:xfrm>
        </p:spPr>
        <p:txBody>
          <a:bodyPr/>
          <a:lstStyle>
            <a:lvl1pPr>
              <a:defRPr/>
            </a:lvl1pPr>
          </a:lstStyle>
          <a:p>
            <a:r>
              <a:rPr lang="sv-SE"/>
              <a:t>Klicka här för att ändra mall för rubrikformat</a:t>
            </a:r>
          </a:p>
        </p:txBody>
      </p:sp>
      <p:sp>
        <p:nvSpPr>
          <p:cNvPr id="6" name="Platshållare för innehåll 5"/>
          <p:cNvSpPr>
            <a:spLocks noGrp="1"/>
          </p:cNvSpPr>
          <p:nvPr>
            <p:ph sz="quarter" idx="10"/>
          </p:nvPr>
        </p:nvSpPr>
        <p:spPr>
          <a:xfrm>
            <a:off x="2159000" y="3050542"/>
            <a:ext cx="8456083" cy="3167380"/>
          </a:xfrm>
        </p:spPr>
        <p:txBody>
          <a:bodyPr/>
          <a:lstStyle>
            <a:lvl1pPr marL="342891" indent="-342891">
              <a:buFont typeface="Wingdings" pitchFamily="2" charset="2"/>
              <a:buChar char="§"/>
              <a:defRPr/>
            </a:lvl1pPr>
            <a:lvl3pPr>
              <a:defRPr sz="1400"/>
            </a:lvl3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10" name="Platshållare för text 9"/>
          <p:cNvSpPr>
            <a:spLocks noGrp="1"/>
          </p:cNvSpPr>
          <p:nvPr>
            <p:ph type="body" sz="quarter" idx="11"/>
          </p:nvPr>
        </p:nvSpPr>
        <p:spPr>
          <a:xfrm>
            <a:off x="2159004" y="1892302"/>
            <a:ext cx="8477249" cy="1015519"/>
          </a:xfrm>
        </p:spPr>
        <p:txBody>
          <a:bodyPr anchor="b"/>
          <a:lstStyle>
            <a:lvl1pPr marL="0" indent="0">
              <a:buNone/>
              <a:defRPr/>
            </a:lvl1pPr>
          </a:lstStyle>
          <a:p>
            <a:pPr lvl="0"/>
            <a:r>
              <a:rPr lang="sv-SE"/>
              <a:t>Klicka här för att ändra format på bakgrundstexten</a:t>
            </a:r>
          </a:p>
        </p:txBody>
      </p:sp>
    </p:spTree>
    <p:extLst>
      <p:ext uri="{BB962C8B-B14F-4D97-AF65-F5344CB8AC3E}">
        <p14:creationId xmlns:p14="http://schemas.microsoft.com/office/powerpoint/2010/main" val="3423782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 id="2147483774" r:id="rId12"/>
    <p:sldLayoutId id="2147483775" r:id="rId13"/>
    <p:sldLayoutId id="2147483779"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dttev.org/aktuelles-terminologie-erleben/2020/228-dtt-handbuch-best-practices-2-0-jetzt-auch-in-englisch.html" TargetMode="External"/><Relationship Id="rId13" Type="http://schemas.openxmlformats.org/officeDocument/2006/relationships/hyperlink" Target="https://www.ecqa.org/index.php?id=52" TargetMode="External"/><Relationship Id="rId3" Type="http://schemas.openxmlformats.org/officeDocument/2006/relationships/hyperlink" Target="https://terminologiframjandet.se/h552a9FtZ/wp-content/uploads/2020/02/Metoder-och-principer-i-terminologiarbetet.pdf" TargetMode="External"/><Relationship Id="rId7" Type="http://schemas.openxmlformats.org/officeDocument/2006/relationships/hyperlink" Target="https://www.sis.se/produkter/terminologi-och-dokumentation/terminologi/ssiso7042011/" TargetMode="External"/><Relationship Id="rId12" Type="http://schemas.openxmlformats.org/officeDocument/2006/relationships/hyperlink" Target="https://lnu.se/kurs/terminologi-i-teori-och-praktik/distans-deltid-ht/" TargetMode="External"/><Relationship Id="rId2" Type="http://schemas.openxmlformats.org/officeDocument/2006/relationships/hyperlink" Target="https://terminologiframjandet.se/h552a9FtZ/wp-content/uploads/2020/02/Terminologins_terminologi.pdf" TargetMode="External"/><Relationship Id="rId1" Type="http://schemas.openxmlformats.org/officeDocument/2006/relationships/slideLayout" Target="../slideLayouts/slideLayout14.xml"/><Relationship Id="rId6" Type="http://schemas.openxmlformats.org/officeDocument/2006/relationships/hyperlink" Target="https://benjamins.com/catalog/hot.1" TargetMode="External"/><Relationship Id="rId11" Type="http://schemas.openxmlformats.org/officeDocument/2006/relationships/hyperlink" Target="https://www.cag.se/kurs/strikta-system-och-distinkta-definitioner/" TargetMode="External"/><Relationship Id="rId5" Type="http://schemas.openxmlformats.org/officeDocument/2006/relationships/hyperlink" Target="https://www.isof.se/sprak/facksprak-och-terminologi/att-arbeta-med-terminologi/terminologiarbete-pa-en-myndighet.html" TargetMode="External"/><Relationship Id="rId15" Type="http://schemas.openxmlformats.org/officeDocument/2006/relationships/hyperlink" Target="https://termnet.eu/" TargetMode="External"/><Relationship Id="rId10" Type="http://schemas.openxmlformats.org/officeDocument/2006/relationships/hyperlink" Target="https://www.cag.se/kurs/begripliga-begrepp-och-tydliga-termer/" TargetMode="External"/><Relationship Id="rId4" Type="http://schemas.openxmlformats.org/officeDocument/2006/relationships/hyperlink" Target="https://www.socialstyrelsen.se/globalassets/sharepoint-dokument/artikelkatalog/klassifikationer-och-koder/2019-2-15.pdf" TargetMode="External"/><Relationship Id="rId9" Type="http://schemas.openxmlformats.org/officeDocument/2006/relationships/hyperlink" Target="https://laeringsplattformen.difi.no/kurs/971527404/begrip-begrepene-et-innforingskurs-i-terminologi-og-begrepsarbeid" TargetMode="External"/><Relationship Id="rId14" Type="http://schemas.openxmlformats.org/officeDocument/2006/relationships/hyperlink" Target="https://www.upf.edu/en/web/terminologiaonline"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s://www.diva-portal.org/smash/get/diva2:1368866/FULLTEXT01.pdf"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hyperlink" Target="https://www.inera.se/globalassets/inera/media/dokument/projekt/utveckling-kommuner/forstudierapport-kommunal-intyg.doc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p:txBody>
          <a:bodyPr/>
          <a:lstStyle/>
          <a:p>
            <a:r>
              <a:rPr lang="sv-SE" dirty="0"/>
              <a:t>Terminologiarbete: intyg II</a:t>
            </a:r>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p:txBody>
          <a:bodyPr/>
          <a:lstStyle/>
          <a:p>
            <a:r>
              <a:rPr lang="sv-SE" dirty="0"/>
              <a:t>2025-02-17</a:t>
            </a:r>
          </a:p>
        </p:txBody>
      </p:sp>
      <p:sp>
        <p:nvSpPr>
          <p:cNvPr id="6" name="Platshållare för text 5">
            <a:extLst>
              <a:ext uri="{FF2B5EF4-FFF2-40B4-BE49-F238E27FC236}">
                <a16:creationId xmlns:a16="http://schemas.microsoft.com/office/drawing/2014/main" id="{4E510097-60C4-6D74-F95D-60841428BEB1}"/>
              </a:ext>
            </a:extLst>
          </p:cNvPr>
          <p:cNvSpPr>
            <a:spLocks noGrp="1"/>
          </p:cNvSpPr>
          <p:nvPr>
            <p:ph type="body" sz="quarter" idx="19"/>
          </p:nvPr>
        </p:nvSpPr>
        <p:spPr/>
        <p:txBody>
          <a:bodyPr/>
          <a:lstStyle/>
          <a:p>
            <a:endParaRPr lang="sv-SE"/>
          </a:p>
        </p:txBody>
      </p:sp>
    </p:spTree>
    <p:extLst>
      <p:ext uri="{BB962C8B-B14F-4D97-AF65-F5344CB8AC3E}">
        <p14:creationId xmlns:p14="http://schemas.microsoft.com/office/powerpoint/2010/main" val="316623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9B2A1-ADF1-15E4-1429-5C15A6B8D859}"/>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01EF9996-56D6-F649-347C-804845ABB07A}"/>
              </a:ext>
            </a:extLst>
          </p:cNvPr>
          <p:cNvSpPr>
            <a:spLocks noChangeArrowheads="1"/>
          </p:cNvSpPr>
          <p:nvPr/>
        </p:nvSpPr>
        <p:spPr bwMode="auto">
          <a:xfrm>
            <a:off x="2539409" y="374468"/>
            <a:ext cx="47115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intygsägare (forts.)</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B8A2EF6C-B657-BDD7-4095-60C6974659A0}"/>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C5366E32-33ED-3C82-A7F9-0D91EF575FFA}"/>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3" name="textruta 2">
            <a:extLst>
              <a:ext uri="{FF2B5EF4-FFF2-40B4-BE49-F238E27FC236}">
                <a16:creationId xmlns:a16="http://schemas.microsoft.com/office/drawing/2014/main" id="{7ADB9A5A-CCB8-9D0B-FB08-A932872A888A}"/>
              </a:ext>
            </a:extLst>
          </p:cNvPr>
          <p:cNvSpPr txBox="1"/>
          <p:nvPr/>
        </p:nvSpPr>
        <p:spPr>
          <a:xfrm>
            <a:off x="2539409" y="1589427"/>
            <a:ext cx="9358808" cy="2031325"/>
          </a:xfrm>
          <a:prstGeom prst="rect">
            <a:avLst/>
          </a:prstGeom>
          <a:noFill/>
        </p:spPr>
        <p:txBody>
          <a:bodyPr wrap="square">
            <a:spAutoFit/>
          </a:bodyPr>
          <a:lstStyle/>
          <a:p>
            <a:r>
              <a:rPr lang="sv-SE" b="1" dirty="0">
                <a:solidFill>
                  <a:srgbClr val="000000"/>
                </a:solidFill>
                <a:latin typeface="Tahoma" panose="020B0604030504040204" pitchFamily="34" charset="0"/>
                <a:cs typeface="Arial" panose="020B0604020202020204" pitchFamily="34" charset="0"/>
              </a:rPr>
              <a:t>intygsägare</a:t>
            </a:r>
            <a:br>
              <a:rPr lang="sv-SE" dirty="0">
                <a:solidFill>
                  <a:srgbClr val="000000"/>
                </a:solidFill>
                <a:latin typeface="Tahoma" panose="020B0604030504040204" pitchFamily="34" charset="0"/>
                <a:cs typeface="Arial" panose="020B0604020202020204" pitchFamily="34" charset="0"/>
              </a:rPr>
            </a:br>
            <a:r>
              <a:rPr lang="sv-SE" dirty="0">
                <a:solidFill>
                  <a:srgbClr val="000000"/>
                </a:solidFill>
                <a:latin typeface="Tahoma" panose="020B0604030504040204" pitchFamily="34" charset="0"/>
                <a:cs typeface="Arial" panose="020B0604020202020204" pitchFamily="34" charset="0"/>
              </a:rPr>
              <a:t>part som ansvarar för och har rätt att </a:t>
            </a:r>
            <a:r>
              <a:rPr lang="sv-SE" u="sng" dirty="0">
                <a:solidFill>
                  <a:srgbClr val="000000"/>
                </a:solidFill>
                <a:latin typeface="Tahoma" panose="020B0604030504040204" pitchFamily="34" charset="0"/>
                <a:cs typeface="Arial" panose="020B0604020202020204" pitchFamily="34" charset="0"/>
              </a:rPr>
              <a:t>genomföra förändringar i ett visst intygs utformning</a:t>
            </a:r>
          </a:p>
          <a:p>
            <a:endParaRPr lang="sv-SE" dirty="0">
              <a:solidFill>
                <a:srgbClr val="000000"/>
              </a:solidFill>
              <a:latin typeface="Tahoma" panose="020B0604030504040204" pitchFamily="34" charset="0"/>
              <a:cs typeface="Arial" panose="020B0604020202020204" pitchFamily="34" charset="0"/>
            </a:endParaRPr>
          </a:p>
          <a:p>
            <a:r>
              <a:rPr lang="sv-SE" dirty="0">
                <a:solidFill>
                  <a:srgbClr val="000000"/>
                </a:solidFill>
                <a:latin typeface="Tahoma" panose="020B0604030504040204" pitchFamily="34" charset="0"/>
                <a:cs typeface="Arial" panose="020B0604020202020204" pitchFamily="34" charset="0"/>
              </a:rPr>
              <a:t>Anm. Ofta sammanfaller intygsmottagare och intygsägare men i några intyg inom ramen för det aktuella projektet skiljer de sig åt. Exempelvis är SKR intygsägare vad gäller ”Läkarintyg om arbetsförmåga – sjuklöneperioden AG1-14” medan patientens arbetsgivare är intygsmottagare. [Socialstyrelsen]</a:t>
            </a:r>
          </a:p>
        </p:txBody>
      </p:sp>
    </p:spTree>
    <p:extLst>
      <p:ext uri="{BB962C8B-B14F-4D97-AF65-F5344CB8AC3E}">
        <p14:creationId xmlns:p14="http://schemas.microsoft.com/office/powerpoint/2010/main" val="262109275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7EF7A6E-CC58-48FB-BB8B-51D8A3C6D571}"/>
              </a:ext>
            </a:extLst>
          </p:cNvPr>
          <p:cNvSpPr>
            <a:spLocks noGrp="1"/>
          </p:cNvSpPr>
          <p:nvPr>
            <p:ph type="title"/>
          </p:nvPr>
        </p:nvSpPr>
        <p:spPr/>
        <p:txBody>
          <a:bodyPr/>
          <a:lstStyle/>
          <a:p>
            <a:r>
              <a:rPr lang="sv-SE" dirty="0"/>
              <a:t>Intygsutgivare/Intygsägare</a:t>
            </a:r>
          </a:p>
        </p:txBody>
      </p:sp>
      <p:sp>
        <p:nvSpPr>
          <p:cNvPr id="3" name="Platshållare för innehåll 2">
            <a:extLst>
              <a:ext uri="{FF2B5EF4-FFF2-40B4-BE49-F238E27FC236}">
                <a16:creationId xmlns:a16="http://schemas.microsoft.com/office/drawing/2014/main" id="{EA02709D-FEFA-499E-A18E-90E3E49107B0}"/>
              </a:ext>
            </a:extLst>
          </p:cNvPr>
          <p:cNvSpPr>
            <a:spLocks noGrp="1"/>
          </p:cNvSpPr>
          <p:nvPr>
            <p:ph sz="quarter" idx="21"/>
          </p:nvPr>
        </p:nvSpPr>
        <p:spPr/>
        <p:txBody>
          <a:bodyPr>
            <a:normAutofit/>
          </a:bodyPr>
          <a:lstStyle/>
          <a:p>
            <a:r>
              <a:rPr lang="sv-SE" dirty="0" err="1">
                <a:solidFill>
                  <a:srgbClr val="00B050"/>
                </a:solidFill>
              </a:rPr>
              <a:t>Intygsutgivar</a:t>
            </a:r>
            <a:r>
              <a:rPr lang="sv-SE" dirty="0">
                <a:solidFill>
                  <a:srgbClr val="00B050"/>
                </a:solidFill>
              </a:rPr>
              <a:t> ID</a:t>
            </a:r>
          </a:p>
          <a:p>
            <a:r>
              <a:rPr lang="sv-SE" dirty="0">
                <a:solidFill>
                  <a:srgbClr val="00B050"/>
                </a:solidFill>
              </a:rPr>
              <a:t>Organisation Namn</a:t>
            </a:r>
          </a:p>
          <a:p>
            <a:r>
              <a:rPr lang="sv-SE" dirty="0">
                <a:solidFill>
                  <a:srgbClr val="FF0000"/>
                </a:solidFill>
              </a:rPr>
              <a:t>Organisation ID - dubblett</a:t>
            </a:r>
          </a:p>
          <a:p>
            <a:r>
              <a:rPr lang="sv-SE" sz="2200" dirty="0">
                <a:solidFill>
                  <a:srgbClr val="FF0000"/>
                </a:solidFill>
              </a:rPr>
              <a:t>Adress</a:t>
            </a:r>
          </a:p>
          <a:p>
            <a:r>
              <a:rPr lang="sv-SE" sz="2200" dirty="0">
                <a:solidFill>
                  <a:srgbClr val="FF0000"/>
                </a:solidFill>
              </a:rPr>
              <a:t>Telefonnummer</a:t>
            </a:r>
          </a:p>
          <a:p>
            <a:r>
              <a:rPr lang="sv-SE" sz="2200" dirty="0">
                <a:solidFill>
                  <a:srgbClr val="FF0000"/>
                </a:solidFill>
              </a:rPr>
              <a:t>E-post</a:t>
            </a:r>
          </a:p>
          <a:p>
            <a:endParaRPr lang="sv-SE" dirty="0"/>
          </a:p>
        </p:txBody>
      </p:sp>
      <p:pic>
        <p:nvPicPr>
          <p:cNvPr id="5" name="Picture 2" descr="Trafikljus vektor skylt">
            <a:extLst>
              <a:ext uri="{FF2B5EF4-FFF2-40B4-BE49-F238E27FC236}">
                <a16:creationId xmlns:a16="http://schemas.microsoft.com/office/drawing/2014/main" id="{F1190EDE-5E81-4E3C-A3FF-E8486464C06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643" t="-101" r="32205" b="34"/>
          <a:stretch/>
        </p:blipFill>
        <p:spPr bwMode="auto">
          <a:xfrm>
            <a:off x="10905068" y="144932"/>
            <a:ext cx="1117600" cy="3181521"/>
          </a:xfrm>
          <a:prstGeom prst="rect">
            <a:avLst/>
          </a:prstGeom>
          <a:noFill/>
          <a:extLst>
            <a:ext uri="{909E8E84-426E-40DD-AFC4-6F175D3DCCD1}">
              <a14:hiddenFill xmlns:a14="http://schemas.microsoft.com/office/drawing/2010/main">
                <a:solidFill>
                  <a:srgbClr val="FFFFFF"/>
                </a:solidFill>
              </a14:hiddenFill>
            </a:ext>
          </a:extLst>
        </p:spPr>
      </p:pic>
      <p:sp>
        <p:nvSpPr>
          <p:cNvPr id="7" name="Rektangel: rundade hörn 6">
            <a:extLst>
              <a:ext uri="{FF2B5EF4-FFF2-40B4-BE49-F238E27FC236}">
                <a16:creationId xmlns:a16="http://schemas.microsoft.com/office/drawing/2014/main" id="{0CFD1FD9-9793-4AB5-B7A3-ECA485261208}"/>
              </a:ext>
            </a:extLst>
          </p:cNvPr>
          <p:cNvSpPr/>
          <p:nvPr/>
        </p:nvSpPr>
        <p:spPr>
          <a:xfrm>
            <a:off x="7179732" y="2288041"/>
            <a:ext cx="2658359" cy="408623"/>
          </a:xfrm>
          <a:prstGeom prst="round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solidFill>
              <a:schemeClr val="accent1"/>
            </a:solidFill>
          </a:ln>
        </p:spPr>
        <p:txBody>
          <a:bodyPr wrap="square" rtlCol="0">
            <a:spAutoFit/>
          </a:bodyPr>
          <a:lstStyle/>
          <a:p>
            <a:pPr algn="ctr"/>
            <a:r>
              <a:rPr lang="sv-SE" dirty="0">
                <a:solidFill>
                  <a:schemeClr val="bg1"/>
                </a:solidFill>
              </a:rPr>
              <a:t>Begreppsmodellering</a:t>
            </a:r>
          </a:p>
        </p:txBody>
      </p:sp>
      <p:sp>
        <p:nvSpPr>
          <p:cNvPr id="8" name="textruta 7">
            <a:extLst>
              <a:ext uri="{FF2B5EF4-FFF2-40B4-BE49-F238E27FC236}">
                <a16:creationId xmlns:a16="http://schemas.microsoft.com/office/drawing/2014/main" id="{6CDDF3C1-D656-4329-86CD-4B8989C8A62D}"/>
              </a:ext>
            </a:extLst>
          </p:cNvPr>
          <p:cNvSpPr txBox="1"/>
          <p:nvPr/>
        </p:nvSpPr>
        <p:spPr>
          <a:xfrm>
            <a:off x="6096000" y="3507315"/>
            <a:ext cx="5928132" cy="1261884"/>
          </a:xfrm>
          <a:prstGeom prst="rect">
            <a:avLst/>
          </a:prstGeom>
          <a:noFill/>
        </p:spPr>
        <p:txBody>
          <a:bodyPr wrap="square">
            <a:spAutoFit/>
          </a:bodyPr>
          <a:lstStyle/>
          <a:p>
            <a:pPr marL="342900" lvl="0" indent="-342900">
              <a:buFont typeface="Symbol" panose="05050102010706020507" pitchFamily="18" charset="2"/>
              <a:buChar char=""/>
            </a:pPr>
            <a:r>
              <a:rPr lang="sv-SE" sz="1900" dirty="0"/>
              <a:t>Det måste gå att tydligt urskilja från intygsutfärdare</a:t>
            </a:r>
          </a:p>
          <a:p>
            <a:pPr marL="742950" lvl="1" indent="-285750">
              <a:buFont typeface="Courier New" panose="02070309020205020404" pitchFamily="49" charset="0"/>
              <a:buChar char="o"/>
            </a:pPr>
            <a:r>
              <a:rPr lang="sv-SE" sz="1900" dirty="0"/>
              <a:t>Relationen till mottagaren måste vara tydlig</a:t>
            </a:r>
          </a:p>
          <a:p>
            <a:pPr marL="342900" lvl="0" indent="-342900">
              <a:buFont typeface="Symbol" panose="05050102010706020507" pitchFamily="18" charset="2"/>
              <a:buChar char=""/>
            </a:pPr>
            <a:r>
              <a:rPr lang="sv-SE" sz="1900" dirty="0"/>
              <a:t>Behövs kontaktinformation?</a:t>
            </a:r>
          </a:p>
        </p:txBody>
      </p:sp>
      <p:grpSp>
        <p:nvGrpSpPr>
          <p:cNvPr id="11" name="Grupp 10">
            <a:extLst>
              <a:ext uri="{FF2B5EF4-FFF2-40B4-BE49-F238E27FC236}">
                <a16:creationId xmlns:a16="http://schemas.microsoft.com/office/drawing/2014/main" id="{B343A194-A38A-E55D-D3F1-B6537EE1AC24}"/>
              </a:ext>
            </a:extLst>
          </p:cNvPr>
          <p:cNvGrpSpPr/>
          <p:nvPr/>
        </p:nvGrpSpPr>
        <p:grpSpPr>
          <a:xfrm>
            <a:off x="2763748" y="2959055"/>
            <a:ext cx="7163656" cy="2943960"/>
            <a:chOff x="2763748" y="2959055"/>
            <a:chExt cx="7163656" cy="2943960"/>
          </a:xfrm>
        </p:grpSpPr>
        <p:sp>
          <p:nvSpPr>
            <p:cNvPr id="6" name="textruta 5">
              <a:extLst>
                <a:ext uri="{FF2B5EF4-FFF2-40B4-BE49-F238E27FC236}">
                  <a16:creationId xmlns:a16="http://schemas.microsoft.com/office/drawing/2014/main" id="{B4BB1C45-47BB-CF2F-3B87-920D4B2F8AE4}"/>
                </a:ext>
              </a:extLst>
            </p:cNvPr>
            <p:cNvSpPr txBox="1"/>
            <p:nvPr/>
          </p:nvSpPr>
          <p:spPr>
            <a:xfrm>
              <a:off x="3829692" y="5256684"/>
              <a:ext cx="6097712" cy="646331"/>
            </a:xfrm>
            <a:prstGeom prst="rect">
              <a:avLst/>
            </a:prstGeom>
            <a:noFill/>
          </p:spPr>
          <p:txBody>
            <a:bodyPr wrap="square">
              <a:spAutoFit/>
            </a:bodyPr>
            <a:lstStyle/>
            <a:p>
              <a:pPr defTabSz="914377" eaLnBrk="0" fontAlgn="base" hangingPunct="0">
                <a:spcBef>
                  <a:spcPct val="0"/>
                </a:spcBef>
                <a:spcAft>
                  <a:spcPct val="0"/>
                </a:spcAft>
              </a:pPr>
              <a:r>
                <a:rPr lang="sv-SE" altLang="sv-SE" sz="1800" dirty="0">
                  <a:solidFill>
                    <a:srgbClr val="000000"/>
                  </a:solidFill>
                </a:rPr>
                <a:t>alltid = juridisk person? Kan olika organisationer bestämma över innehållet och själva utformningen?</a:t>
              </a:r>
            </a:p>
          </p:txBody>
        </p:sp>
        <p:cxnSp>
          <p:nvCxnSpPr>
            <p:cNvPr id="10" name="Rak pilkoppling 9">
              <a:extLst>
                <a:ext uri="{FF2B5EF4-FFF2-40B4-BE49-F238E27FC236}">
                  <a16:creationId xmlns:a16="http://schemas.microsoft.com/office/drawing/2014/main" id="{4F93DB74-0F72-EBC3-FBF1-D9AF242D3FFD}"/>
                </a:ext>
              </a:extLst>
            </p:cNvPr>
            <p:cNvCxnSpPr>
              <a:stCxn id="6" idx="1"/>
            </p:cNvCxnSpPr>
            <p:nvPr/>
          </p:nvCxnSpPr>
          <p:spPr>
            <a:xfrm flipH="1" flipV="1">
              <a:off x="2763748" y="2959055"/>
              <a:ext cx="1065944" cy="2620795"/>
            </a:xfrm>
            <a:prstGeom prst="straightConnector1">
              <a:avLst/>
            </a:prstGeom>
            <a:ln w="12700">
              <a:headEnd type="none" w="lg" len="med"/>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35967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p:txBody>
          <a:bodyPr/>
          <a:lstStyle/>
          <a:p>
            <a:r>
              <a:rPr lang="sv-SE" dirty="0"/>
              <a:t>Allmän information</a:t>
            </a:r>
          </a:p>
        </p:txBody>
      </p:sp>
      <p:sp>
        <p:nvSpPr>
          <p:cNvPr id="3" name="Platshållare för innehåll 2">
            <a:extLst>
              <a:ext uri="{FF2B5EF4-FFF2-40B4-BE49-F238E27FC236}">
                <a16:creationId xmlns:a16="http://schemas.microsoft.com/office/drawing/2014/main" id="{291010A0-958E-4A01-B89B-B1F621B2605E}"/>
              </a:ext>
            </a:extLst>
          </p:cNvPr>
          <p:cNvSpPr>
            <a:spLocks noGrp="1"/>
          </p:cNvSpPr>
          <p:nvPr>
            <p:ph sz="quarter" idx="21"/>
          </p:nvPr>
        </p:nvSpPr>
        <p:spPr/>
        <p:txBody>
          <a:bodyPr>
            <a:normAutofit fontScale="92500" lnSpcReduction="10000"/>
          </a:bodyPr>
          <a:lstStyle/>
          <a:p>
            <a:r>
              <a:rPr lang="sv-SE" b="1" dirty="0">
                <a:solidFill>
                  <a:schemeClr val="accent3">
                    <a:lumMod val="50000"/>
                  </a:schemeClr>
                </a:solidFill>
              </a:rPr>
              <a:t>Intygsformulär</a:t>
            </a:r>
            <a:r>
              <a:rPr lang="sv-SE" dirty="0">
                <a:solidFill>
                  <a:schemeClr val="accent3">
                    <a:lumMod val="50000"/>
                  </a:schemeClr>
                </a:solidFill>
              </a:rPr>
              <a:t> </a:t>
            </a:r>
            <a:r>
              <a:rPr lang="sv-SE" b="1" dirty="0">
                <a:solidFill>
                  <a:schemeClr val="accent3">
                    <a:lumMod val="50000"/>
                  </a:schemeClr>
                </a:solidFill>
              </a:rPr>
              <a:t>ID</a:t>
            </a:r>
          </a:p>
          <a:p>
            <a:r>
              <a:rPr lang="sv-SE" b="1" dirty="0">
                <a:solidFill>
                  <a:schemeClr val="accent3">
                    <a:lumMod val="50000"/>
                  </a:schemeClr>
                </a:solidFill>
              </a:rPr>
              <a:t>Intygsformulärversion</a:t>
            </a:r>
            <a:r>
              <a:rPr lang="sv-SE" dirty="0">
                <a:solidFill>
                  <a:schemeClr val="accent3">
                    <a:lumMod val="50000"/>
                  </a:schemeClr>
                </a:solidFill>
              </a:rPr>
              <a:t> (ny)</a:t>
            </a:r>
          </a:p>
          <a:p>
            <a:r>
              <a:rPr lang="sv-SE" b="1" dirty="0">
                <a:solidFill>
                  <a:schemeClr val="accent3">
                    <a:lumMod val="50000"/>
                  </a:schemeClr>
                </a:solidFill>
              </a:rPr>
              <a:t>Intygs-ID (ny)</a:t>
            </a:r>
          </a:p>
          <a:p>
            <a:r>
              <a:rPr lang="sv-SE" b="1" dirty="0">
                <a:solidFill>
                  <a:schemeClr val="accent3">
                    <a:lumMod val="50000"/>
                  </a:schemeClr>
                </a:solidFill>
              </a:rPr>
              <a:t>Intygskategori</a:t>
            </a:r>
            <a:r>
              <a:rPr lang="sv-SE" dirty="0">
                <a:solidFill>
                  <a:schemeClr val="accent3">
                    <a:lumMod val="50000"/>
                  </a:schemeClr>
                </a:solidFill>
              </a:rPr>
              <a:t>/</a:t>
            </a:r>
            <a:r>
              <a:rPr lang="sv-SE" b="1" dirty="0">
                <a:solidFill>
                  <a:schemeClr val="accent3">
                    <a:lumMod val="50000"/>
                  </a:schemeClr>
                </a:solidFill>
              </a:rPr>
              <a:t>intygsgrupp</a:t>
            </a:r>
            <a:r>
              <a:rPr lang="sv-SE" dirty="0">
                <a:solidFill>
                  <a:schemeClr val="accent3">
                    <a:lumMod val="50000"/>
                  </a:schemeClr>
                </a:solidFill>
              </a:rPr>
              <a:t> (ny)</a:t>
            </a:r>
          </a:p>
          <a:p>
            <a:r>
              <a:rPr lang="sv-SE" dirty="0">
                <a:solidFill>
                  <a:schemeClr val="accent3">
                    <a:lumMod val="50000"/>
                  </a:schemeClr>
                </a:solidFill>
              </a:rPr>
              <a:t>Laghänvisning</a:t>
            </a:r>
          </a:p>
          <a:p>
            <a:r>
              <a:rPr lang="sv-SE" b="1" dirty="0">
                <a:solidFill>
                  <a:schemeClr val="accent3">
                    <a:lumMod val="50000"/>
                  </a:schemeClr>
                </a:solidFill>
              </a:rPr>
              <a:t>Intygsformulär Namn </a:t>
            </a:r>
          </a:p>
          <a:p>
            <a:r>
              <a:rPr lang="sv-SE" dirty="0">
                <a:solidFill>
                  <a:schemeClr val="accent3">
                    <a:lumMod val="50000"/>
                  </a:schemeClr>
                </a:solidFill>
              </a:rPr>
              <a:t>Intygsbeskrivning (frivillig)</a:t>
            </a:r>
          </a:p>
          <a:p>
            <a:r>
              <a:rPr lang="sv-SE" dirty="0">
                <a:solidFill>
                  <a:srgbClr val="00B050"/>
                </a:solidFill>
              </a:rPr>
              <a:t>Giltighetsperiod</a:t>
            </a:r>
          </a:p>
          <a:p>
            <a:r>
              <a:rPr lang="sv-SE" dirty="0">
                <a:solidFill>
                  <a:schemeClr val="accent3">
                    <a:lumMod val="50000"/>
                  </a:schemeClr>
                </a:solidFill>
              </a:rPr>
              <a:t>Ifyllnadsanvisning/Ifyllnadsstöd</a:t>
            </a:r>
          </a:p>
          <a:p>
            <a:r>
              <a:rPr lang="sv-SE" b="1" dirty="0">
                <a:solidFill>
                  <a:schemeClr val="accent3">
                    <a:lumMod val="50000"/>
                  </a:schemeClr>
                </a:solidFill>
              </a:rPr>
              <a:t>Utfärdandedatum</a:t>
            </a:r>
          </a:p>
          <a:p>
            <a:pPr marL="0" indent="0">
              <a:buNone/>
            </a:pPr>
            <a:endParaRPr lang="sv-SE" dirty="0"/>
          </a:p>
        </p:txBody>
      </p:sp>
      <p:pic>
        <p:nvPicPr>
          <p:cNvPr id="6" name="Picture 2" descr="Trafikljus vektor skylt">
            <a:extLst>
              <a:ext uri="{FF2B5EF4-FFF2-40B4-BE49-F238E27FC236}">
                <a16:creationId xmlns:a16="http://schemas.microsoft.com/office/drawing/2014/main" id="{0301758A-5D8D-40A6-9AE9-F2FA29A70D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643" t="-101" r="32205" b="34"/>
          <a:stretch/>
        </p:blipFill>
        <p:spPr bwMode="auto">
          <a:xfrm>
            <a:off x="10905068" y="144932"/>
            <a:ext cx="1117600" cy="3181521"/>
          </a:xfrm>
          <a:prstGeom prst="rect">
            <a:avLst/>
          </a:prstGeom>
          <a:noFill/>
          <a:extLst>
            <a:ext uri="{909E8E84-426E-40DD-AFC4-6F175D3DCCD1}">
              <a14:hiddenFill xmlns:a14="http://schemas.microsoft.com/office/drawing/2010/main">
                <a:solidFill>
                  <a:srgbClr val="FFFFFF"/>
                </a:solidFill>
              </a14:hiddenFill>
            </a:ext>
          </a:extLst>
        </p:spPr>
      </p:pic>
      <p:sp>
        <p:nvSpPr>
          <p:cNvPr id="8" name="Rektangel: rundade hörn 7">
            <a:extLst>
              <a:ext uri="{FF2B5EF4-FFF2-40B4-BE49-F238E27FC236}">
                <a16:creationId xmlns:a16="http://schemas.microsoft.com/office/drawing/2014/main" id="{EEDFD8FF-2C17-4F56-B5D6-A316AA787652}"/>
              </a:ext>
            </a:extLst>
          </p:cNvPr>
          <p:cNvSpPr/>
          <p:nvPr/>
        </p:nvSpPr>
        <p:spPr>
          <a:xfrm>
            <a:off x="7179732" y="2288041"/>
            <a:ext cx="2658359" cy="408623"/>
          </a:xfrm>
          <a:prstGeom prst="round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solidFill>
              <a:schemeClr val="accent1"/>
            </a:solidFill>
          </a:ln>
        </p:spPr>
        <p:txBody>
          <a:bodyPr wrap="square" rtlCol="0">
            <a:spAutoFit/>
          </a:bodyPr>
          <a:lstStyle/>
          <a:p>
            <a:pPr algn="ctr"/>
            <a:r>
              <a:rPr lang="sv-SE" dirty="0">
                <a:solidFill>
                  <a:schemeClr val="bg1"/>
                </a:solidFill>
              </a:rPr>
              <a:t>Begreppsmodellering</a:t>
            </a:r>
          </a:p>
        </p:txBody>
      </p:sp>
      <p:sp>
        <p:nvSpPr>
          <p:cNvPr id="7" name="textruta 6">
            <a:extLst>
              <a:ext uri="{FF2B5EF4-FFF2-40B4-BE49-F238E27FC236}">
                <a16:creationId xmlns:a16="http://schemas.microsoft.com/office/drawing/2014/main" id="{75B497ED-115D-4DE0-889A-9C9AF5E1765F}"/>
              </a:ext>
            </a:extLst>
          </p:cNvPr>
          <p:cNvSpPr txBox="1"/>
          <p:nvPr/>
        </p:nvSpPr>
        <p:spPr>
          <a:xfrm>
            <a:off x="5925204" y="3531548"/>
            <a:ext cx="6097464" cy="1323439"/>
          </a:xfrm>
          <a:prstGeom prst="rect">
            <a:avLst/>
          </a:prstGeom>
          <a:noFill/>
        </p:spPr>
        <p:txBody>
          <a:bodyPr wrap="square">
            <a:spAutoFit/>
          </a:bodyPr>
          <a:lstStyle/>
          <a:p>
            <a:pPr marL="914400" lvl="1" indent="-457200">
              <a:buFont typeface="Arial" panose="020B0604020202020204" pitchFamily="34" charset="0"/>
              <a:buChar char="•"/>
            </a:pPr>
            <a:r>
              <a:rPr lang="sv-SE" sz="2000" dirty="0"/>
              <a:t>Intyg-intygsformulär</a:t>
            </a:r>
          </a:p>
          <a:p>
            <a:pPr marL="914400" lvl="1" indent="-457200">
              <a:buFont typeface="Arial" panose="020B0604020202020204" pitchFamily="34" charset="0"/>
              <a:buChar char="•"/>
            </a:pPr>
            <a:r>
              <a:rPr lang="sv-SE" sz="2000" dirty="0"/>
              <a:t>Laghänvisning/ändamål/rubrik/namn </a:t>
            </a:r>
          </a:p>
          <a:p>
            <a:pPr marL="914400" lvl="1" indent="-457200">
              <a:buFont typeface="Arial" panose="020B0604020202020204" pitchFamily="34" charset="0"/>
              <a:buChar char="•"/>
            </a:pPr>
            <a:r>
              <a:rPr lang="sv-SE" sz="2000" dirty="0"/>
              <a:t>Ifyllnadsstöd</a:t>
            </a:r>
          </a:p>
          <a:p>
            <a:pPr marL="914400" lvl="1" indent="-457200">
              <a:buFont typeface="Arial" panose="020B0604020202020204" pitchFamily="34" charset="0"/>
              <a:buChar char="•"/>
            </a:pPr>
            <a:r>
              <a:rPr lang="sv-SE" sz="2000" dirty="0"/>
              <a:t>Utfärdardatum är med i sos föreskrift</a:t>
            </a:r>
          </a:p>
        </p:txBody>
      </p:sp>
      <p:grpSp>
        <p:nvGrpSpPr>
          <p:cNvPr id="12" name="Grupp 11">
            <a:extLst>
              <a:ext uri="{FF2B5EF4-FFF2-40B4-BE49-F238E27FC236}">
                <a16:creationId xmlns:a16="http://schemas.microsoft.com/office/drawing/2014/main" id="{20B9E057-F531-7425-E90C-22FEE7A9AD76}"/>
              </a:ext>
            </a:extLst>
          </p:cNvPr>
          <p:cNvGrpSpPr/>
          <p:nvPr/>
        </p:nvGrpSpPr>
        <p:grpSpPr>
          <a:xfrm>
            <a:off x="5420299" y="5207171"/>
            <a:ext cx="6158430" cy="707886"/>
            <a:chOff x="5420299" y="5207171"/>
            <a:chExt cx="6158430" cy="707886"/>
          </a:xfrm>
        </p:grpSpPr>
        <p:sp>
          <p:nvSpPr>
            <p:cNvPr id="4" name="textruta 3">
              <a:extLst>
                <a:ext uri="{FF2B5EF4-FFF2-40B4-BE49-F238E27FC236}">
                  <a16:creationId xmlns:a16="http://schemas.microsoft.com/office/drawing/2014/main" id="{A18B1400-62F8-28D6-B2E2-789E61B50DDD}"/>
                </a:ext>
              </a:extLst>
            </p:cNvPr>
            <p:cNvSpPr txBox="1"/>
            <p:nvPr/>
          </p:nvSpPr>
          <p:spPr>
            <a:xfrm>
              <a:off x="6411817" y="5207171"/>
              <a:ext cx="5166912" cy="707886"/>
            </a:xfrm>
            <a:prstGeom prst="rect">
              <a:avLst/>
            </a:prstGeom>
            <a:noFill/>
          </p:spPr>
          <p:txBody>
            <a:bodyPr wrap="square">
              <a:spAutoFit/>
            </a:bodyPr>
            <a:lstStyle/>
            <a:p>
              <a:pPr marL="88900" lvl="1"/>
              <a:r>
                <a:rPr lang="sv-SE" sz="2000" dirty="0">
                  <a:solidFill>
                    <a:schemeClr val="accent2">
                      <a:lumMod val="50000"/>
                    </a:schemeClr>
                  </a:solidFill>
                </a:rPr>
                <a:t>Är ifyllnadsstöd verkligen ”del av” intygsformuläret eller en separat enhet?</a:t>
              </a:r>
            </a:p>
          </p:txBody>
        </p:sp>
        <p:cxnSp>
          <p:nvCxnSpPr>
            <p:cNvPr id="9" name="Rak pilkoppling 8">
              <a:extLst>
                <a:ext uri="{FF2B5EF4-FFF2-40B4-BE49-F238E27FC236}">
                  <a16:creationId xmlns:a16="http://schemas.microsoft.com/office/drawing/2014/main" id="{1EA2F0E6-F269-1F55-7DC5-E4926AAC9993}"/>
                </a:ext>
              </a:extLst>
            </p:cNvPr>
            <p:cNvCxnSpPr>
              <a:cxnSpLocks/>
              <a:stCxn id="4" idx="1"/>
            </p:cNvCxnSpPr>
            <p:nvPr/>
          </p:nvCxnSpPr>
          <p:spPr>
            <a:xfrm flipH="1" flipV="1">
              <a:off x="5420299" y="5453349"/>
              <a:ext cx="991518" cy="107765"/>
            </a:xfrm>
            <a:prstGeom prst="straightConnector1">
              <a:avLst/>
            </a:prstGeom>
            <a:ln w="12700">
              <a:solidFill>
                <a:schemeClr val="accent2">
                  <a:lumMod val="50000"/>
                </a:schemeClr>
              </a:solidFill>
              <a:headEnd type="none" w="lg" len="med"/>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4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526106-ECA8-7417-C424-3DE2FDB08D28}"/>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7455988B-7649-1301-994D-E232394C2351}"/>
              </a:ext>
            </a:extLst>
          </p:cNvPr>
          <p:cNvSpPr>
            <a:spLocks noChangeArrowheads="1"/>
          </p:cNvSpPr>
          <p:nvPr/>
        </p:nvSpPr>
        <p:spPr bwMode="auto">
          <a:xfrm>
            <a:off x="2539409" y="374468"/>
            <a:ext cx="495840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Behövs definitioner?</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26081C0D-B8A2-A86A-0EF8-31143D045D1E}"/>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260ACC9B-A811-4801-E1C8-915C9D742488}"/>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3" name="textruta 2">
            <a:extLst>
              <a:ext uri="{FF2B5EF4-FFF2-40B4-BE49-F238E27FC236}">
                <a16:creationId xmlns:a16="http://schemas.microsoft.com/office/drawing/2014/main" id="{0DC43385-DBCF-1B89-DAEC-6E268C9A27FB}"/>
              </a:ext>
            </a:extLst>
          </p:cNvPr>
          <p:cNvSpPr txBox="1"/>
          <p:nvPr/>
        </p:nvSpPr>
        <p:spPr>
          <a:xfrm>
            <a:off x="2539409" y="1499325"/>
            <a:ext cx="9391858" cy="3785652"/>
          </a:xfrm>
          <a:prstGeom prst="rect">
            <a:avLst/>
          </a:prstGeom>
          <a:noFill/>
        </p:spPr>
        <p:txBody>
          <a:bodyPr wrap="square">
            <a:spAutoFit/>
          </a:bodyPr>
          <a:lstStyle/>
          <a:p>
            <a:pPr marL="285750" indent="-285750">
              <a:buFont typeface="Arial" panose="020B0604020202020204" pitchFamily="34" charset="0"/>
              <a:buChar char="•"/>
            </a:pPr>
            <a:r>
              <a:rPr lang="sv-SE" sz="2400" dirty="0">
                <a:latin typeface="Tahoma" panose="020B0604030504040204" pitchFamily="34" charset="0"/>
                <a:ea typeface="Tahoma" panose="020B0604030504040204" pitchFamily="34" charset="0"/>
                <a:cs typeface="Tahoma" panose="020B0604030504040204" pitchFamily="34" charset="0"/>
              </a:rPr>
              <a:t>intygsformulär-ID</a:t>
            </a:r>
            <a:br>
              <a:rPr lang="sv-SE" sz="2400" dirty="0">
                <a:latin typeface="Tahoma" panose="020B0604030504040204" pitchFamily="34" charset="0"/>
                <a:ea typeface="Tahoma" panose="020B0604030504040204" pitchFamily="34" charset="0"/>
                <a:cs typeface="Tahoma" panose="020B0604030504040204" pitchFamily="34" charset="0"/>
              </a:rPr>
            </a:br>
            <a:r>
              <a:rPr lang="sv-SE" sz="240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beteckning för intygsformulär i form av alfanumerisk ...</a:t>
            </a:r>
          </a:p>
          <a:p>
            <a:pPr marL="285750" indent="-285750">
              <a:buFont typeface="Arial" panose="020B0604020202020204" pitchFamily="34" charset="0"/>
              <a:buChar char="•"/>
            </a:pPr>
            <a:endParaRPr lang="sv-SE" sz="2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Arial" panose="020B0604020202020204" pitchFamily="34" charset="0"/>
              <a:buChar char="•"/>
            </a:pPr>
            <a:r>
              <a:rPr lang="sv-SE" sz="2400" dirty="0">
                <a:latin typeface="Tahoma" panose="020B0604030504040204" pitchFamily="34" charset="0"/>
                <a:ea typeface="Tahoma" panose="020B0604030504040204" pitchFamily="34" charset="0"/>
                <a:cs typeface="Tahoma" panose="020B0604030504040204" pitchFamily="34" charset="0"/>
              </a:rPr>
              <a:t>intygsformulärversion</a:t>
            </a:r>
            <a:br>
              <a:rPr lang="sv-SE" sz="2400" dirty="0">
                <a:latin typeface="Tahoma" panose="020B0604030504040204" pitchFamily="34" charset="0"/>
                <a:ea typeface="Tahoma" panose="020B0604030504040204" pitchFamily="34" charset="0"/>
                <a:cs typeface="Tahoma" panose="020B0604030504040204" pitchFamily="34" charset="0"/>
              </a:rPr>
            </a:br>
            <a:r>
              <a:rPr lang="sv-SE" sz="240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version av intygsformulär som anges med ...</a:t>
            </a:r>
          </a:p>
          <a:p>
            <a:pPr marL="285750" indent="-285750">
              <a:buFont typeface="Arial" panose="020B0604020202020204" pitchFamily="34" charset="0"/>
              <a:buChar char="•"/>
            </a:pPr>
            <a:endParaRPr lang="sv-SE" sz="2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Arial" panose="020B0604020202020204" pitchFamily="34" charset="0"/>
              <a:buChar char="•"/>
            </a:pPr>
            <a:r>
              <a:rPr lang="sv-SE" sz="2400" dirty="0">
                <a:latin typeface="Tahoma" panose="020B0604030504040204" pitchFamily="34" charset="0"/>
                <a:ea typeface="Tahoma" panose="020B0604030504040204" pitchFamily="34" charset="0"/>
                <a:cs typeface="Tahoma" panose="020B0604030504040204" pitchFamily="34" charset="0"/>
              </a:rPr>
              <a:t>intygsformulärsnamn</a:t>
            </a:r>
            <a:br>
              <a:rPr lang="sv-SE" sz="2400" dirty="0">
                <a:latin typeface="Tahoma" panose="020B0604030504040204" pitchFamily="34" charset="0"/>
                <a:ea typeface="Tahoma" panose="020B0604030504040204" pitchFamily="34" charset="0"/>
                <a:cs typeface="Tahoma" panose="020B0604030504040204" pitchFamily="34" charset="0"/>
              </a:rPr>
            </a:br>
            <a:r>
              <a:rPr lang="sv-SE" sz="2400" dirty="0">
                <a:solidFill>
                  <a:schemeClr val="bg1">
                    <a:lumMod val="75000"/>
                  </a:schemeClr>
                </a:solidFill>
                <a:latin typeface="Tahoma" panose="020B0604030504040204" pitchFamily="34" charset="0"/>
                <a:ea typeface="Tahoma" panose="020B0604030504040204" pitchFamily="34" charset="0"/>
                <a:cs typeface="Tahoma" panose="020B0604030504040204" pitchFamily="34" charset="0"/>
              </a:rPr>
              <a:t>unikt namn på intygsformulär</a:t>
            </a:r>
          </a:p>
          <a:p>
            <a:pPr marL="285750" indent="-285750">
              <a:buFont typeface="Arial" panose="020B0604020202020204" pitchFamily="34" charset="0"/>
              <a:buChar char="•"/>
            </a:pPr>
            <a:endParaRPr lang="sv-SE" sz="2400" dirty="0">
              <a:latin typeface="Tahoma" panose="020B0604030504040204" pitchFamily="34" charset="0"/>
              <a:ea typeface="Tahoma" panose="020B0604030504040204" pitchFamily="34" charset="0"/>
              <a:cs typeface="Tahoma" panose="020B0604030504040204" pitchFamily="34" charset="0"/>
            </a:endParaRPr>
          </a:p>
          <a:p>
            <a:r>
              <a:rPr lang="sv-SE" sz="2400" dirty="0">
                <a:latin typeface="Tahoma" panose="020B0604030504040204" pitchFamily="34" charset="0"/>
                <a:ea typeface="Tahoma" panose="020B0604030504040204" pitchFamily="34" charset="0"/>
                <a:cs typeface="Tahoma" panose="020B0604030504040204" pitchFamily="34" charset="0"/>
              </a:rPr>
              <a:t>Eller räcker attribut i informationsmodellen?</a:t>
            </a:r>
          </a:p>
        </p:txBody>
      </p:sp>
    </p:spTree>
    <p:extLst>
      <p:ext uri="{BB962C8B-B14F-4D97-AF65-F5344CB8AC3E}">
        <p14:creationId xmlns:p14="http://schemas.microsoft.com/office/powerpoint/2010/main" val="157685113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31874" y="413834"/>
            <a:ext cx="4633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rPr>
              <a:t>intygsutfärdare (1)</a:t>
            </a:r>
            <a:endParaRPr lang="sv-SE" altLang="sv-SE" sz="3600" strike="sngStrike"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FEFF2733-1887-8C9B-5398-8F0D9E34E566}"/>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509840" y="1394502"/>
            <a:ext cx="7540625" cy="3827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457189" indent="-457189" defTabSz="914377" eaLnBrk="0" fontAlgn="base" hangingPunct="0">
              <a:spcBef>
                <a:spcPct val="0"/>
              </a:spcBef>
              <a:spcAft>
                <a:spcPct val="0"/>
              </a:spcAft>
              <a:buFont typeface="+mj-lt"/>
              <a:buAutoNum type="arabicPeriod"/>
            </a:pPr>
            <a:r>
              <a:rPr lang="sv-SE" altLang="sv-SE" sz="1867" dirty="0">
                <a:solidFill>
                  <a:srgbClr val="000000"/>
                </a:solidFill>
              </a:rPr>
              <a:t>den som lämnar ett intygande, antingen en enskild uppgift eller en samling uppgifter i form av ett intyg.</a:t>
            </a:r>
          </a:p>
          <a:p>
            <a:pPr marL="457189" indent="-457189" defTabSz="914377" eaLnBrk="0" fontAlgn="base" hangingPunct="0">
              <a:spcBef>
                <a:spcPct val="0"/>
              </a:spcBef>
              <a:spcAft>
                <a:spcPct val="0"/>
              </a:spcAft>
              <a:buFont typeface="+mj-lt"/>
              <a:buAutoNum type="arabicPeriod"/>
            </a:pPr>
            <a:endParaRPr lang="sv-SE" altLang="sv-SE" sz="1867" dirty="0">
              <a:solidFill>
                <a:srgbClr val="000000"/>
              </a:solidFill>
            </a:endParaRPr>
          </a:p>
          <a:p>
            <a:pPr defTabSz="914377" eaLnBrk="0" fontAlgn="base" hangingPunct="0">
              <a:spcBef>
                <a:spcPct val="0"/>
              </a:spcBef>
              <a:spcAft>
                <a:spcPct val="0"/>
              </a:spcAft>
            </a:pPr>
            <a:r>
              <a:rPr lang="sv-SE" altLang="sv-SE" sz="1867" dirty="0">
                <a:solidFill>
                  <a:srgbClr val="000000"/>
                </a:solidFill>
              </a:rPr>
              <a:t>	Exempel: En läkare (intygsutfärdare) skriver ett intyg 	avseende att en patient har fått en viss diagnos, </a:t>
            </a:r>
          </a:p>
          <a:p>
            <a:pPr marL="457189" indent="-457189" defTabSz="914377" eaLnBrk="0" fontAlgn="base" hangingPunct="0">
              <a:spcBef>
                <a:spcPct val="0"/>
              </a:spcBef>
              <a:spcAft>
                <a:spcPct val="0"/>
              </a:spcAft>
              <a:buFont typeface="+mj-lt"/>
              <a:buAutoNum type="arabicPeriod"/>
            </a:pPr>
            <a:endParaRPr lang="sv-SE" altLang="sv-SE" sz="1867" dirty="0">
              <a:solidFill>
                <a:srgbClr val="000000"/>
              </a:solidFill>
            </a:endParaRPr>
          </a:p>
          <a:p>
            <a:pPr lvl="1" indent="0" defTabSz="914377" eaLnBrk="0" fontAlgn="base" hangingPunct="0">
              <a:spcBef>
                <a:spcPct val="0"/>
              </a:spcBef>
              <a:spcAft>
                <a:spcPct val="0"/>
              </a:spcAft>
            </a:pPr>
            <a:r>
              <a:rPr lang="sv-SE" altLang="sv-SE" sz="1867" dirty="0">
                <a:solidFill>
                  <a:srgbClr val="000000"/>
                </a:solidFill>
                <a:highlight>
                  <a:srgbClr val="00FF00"/>
                </a:highlight>
              </a:rPr>
              <a:t>Skatteverket (intygsutfärdare) intygar att innehavaren av ett visst personnummer har ett visst namn. En läkare (intygsutfärdare) utfärdar ett läkarintyg som är anpassat för att kunna handlägga ett ärende rörande rätten till sjukpenning.</a:t>
            </a:r>
            <a:br>
              <a:rPr lang="sv-SE" altLang="sv-SE" sz="1867" dirty="0">
                <a:solidFill>
                  <a:srgbClr val="000000"/>
                </a:solidFill>
              </a:rPr>
            </a:br>
            <a:endParaRPr lang="sv-SE" altLang="sv-SE" sz="1867" dirty="0">
              <a:solidFill>
                <a:srgbClr val="000000"/>
              </a:solidFill>
            </a:endParaRPr>
          </a:p>
          <a:p>
            <a:pPr marL="457189" indent="-457189" defTabSz="914377" eaLnBrk="0" fontAlgn="base" hangingPunct="0">
              <a:spcBef>
                <a:spcPct val="0"/>
              </a:spcBef>
              <a:spcAft>
                <a:spcPct val="0"/>
              </a:spcAft>
              <a:buFont typeface="+mj-lt"/>
              <a:buAutoNum type="arabicPeriod" startAt="2"/>
            </a:pPr>
            <a:r>
              <a:rPr lang="sv-SE" altLang="sv-SE" sz="1867" dirty="0">
                <a:solidFill>
                  <a:srgbClr val="000000"/>
                </a:solidFill>
              </a:rPr>
              <a:t>den </a:t>
            </a:r>
            <a:r>
              <a:rPr lang="sv-SE" altLang="sv-SE" sz="1867" dirty="0">
                <a:solidFill>
                  <a:srgbClr val="000000"/>
                </a:solidFill>
                <a:highlight>
                  <a:srgbClr val="00FF00"/>
                </a:highlight>
              </a:rPr>
              <a:t>yrkesutövare som lämnar intygade uppgifter i form av ett intyg/dokument som formellt bekräftar eller försäkrar något</a:t>
            </a:r>
          </a:p>
        </p:txBody>
      </p:sp>
    </p:spTree>
    <p:extLst>
      <p:ext uri="{BB962C8B-B14F-4D97-AF65-F5344CB8AC3E}">
        <p14:creationId xmlns:p14="http://schemas.microsoft.com/office/powerpoint/2010/main" val="844859577"/>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42890" y="388593"/>
            <a:ext cx="825578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highlight>
                  <a:srgbClr val="00FF00"/>
                </a:highlight>
              </a:rPr>
              <a:t>intygsutfärdare</a:t>
            </a:r>
            <a:r>
              <a:rPr lang="sv-SE" altLang="sv-SE" sz="3600" b="1" dirty="0">
                <a:solidFill>
                  <a:srgbClr val="000000"/>
                </a:solidFill>
              </a:rPr>
              <a:t>, </a:t>
            </a:r>
            <a:r>
              <a:rPr lang="sv-SE" altLang="sv-SE" sz="3600" b="1" strike="sngStrike" dirty="0">
                <a:solidFill>
                  <a:srgbClr val="000000"/>
                </a:solidFill>
              </a:rPr>
              <a:t>intygsproducent?,</a:t>
            </a:r>
          </a:p>
          <a:p>
            <a:pPr defTabSz="914377" eaLnBrk="0" fontAlgn="base" hangingPunct="0">
              <a:spcBef>
                <a:spcPct val="0"/>
              </a:spcBef>
              <a:spcAft>
                <a:spcPct val="0"/>
              </a:spcAft>
            </a:pPr>
            <a:r>
              <a:rPr lang="sv-SE" altLang="sv-SE" sz="3600" b="1" strike="sngStrike" dirty="0">
                <a:solidFill>
                  <a:srgbClr val="000000"/>
                </a:solidFill>
              </a:rPr>
              <a:t>intygsgivare?</a:t>
            </a:r>
            <a:r>
              <a:rPr lang="sv-SE" altLang="sv-SE" sz="3600" b="1" dirty="0">
                <a:solidFill>
                  <a:srgbClr val="000000"/>
                </a:solidFill>
              </a:rPr>
              <a:t> (2)</a:t>
            </a:r>
            <a:endParaRPr lang="sv-SE" altLang="sv-SE" sz="3600" strike="sngStrike"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510281" y="1877220"/>
            <a:ext cx="7540625" cy="4689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457189" indent="-457189" defTabSz="914377" eaLnBrk="0" fontAlgn="base" hangingPunct="0">
              <a:spcBef>
                <a:spcPct val="0"/>
              </a:spcBef>
              <a:spcAft>
                <a:spcPct val="0"/>
              </a:spcAft>
              <a:buFont typeface="+mj-lt"/>
              <a:buAutoNum type="arabicPeriod"/>
            </a:pPr>
            <a:r>
              <a:rPr lang="sv-SE" altLang="sv-SE" sz="1867" strike="sngStrike" dirty="0">
                <a:solidFill>
                  <a:srgbClr val="000000"/>
                </a:solidFill>
              </a:rPr>
              <a:t>den som i sin yrkesverksamhet inom hälso- och sjukvården utfärdar ett intyg om någons hälsotillstånd [HSLF-FS 2018:54]</a:t>
            </a:r>
          </a:p>
          <a:p>
            <a:pPr marL="457189" indent="-457189" defTabSz="914377" eaLnBrk="0" fontAlgn="base" hangingPunct="0">
              <a:spcBef>
                <a:spcPct val="0"/>
              </a:spcBef>
              <a:spcAft>
                <a:spcPct val="0"/>
              </a:spcAft>
              <a:buFont typeface="+mj-lt"/>
              <a:buAutoNum type="arabicPeriod"/>
            </a:pPr>
            <a:endParaRPr lang="sv-SE" altLang="sv-SE" sz="1867" dirty="0">
              <a:solidFill>
                <a:srgbClr val="000000"/>
              </a:solidFill>
            </a:endParaRPr>
          </a:p>
          <a:p>
            <a:pPr marL="457189" indent="-457189" defTabSz="914377" eaLnBrk="0" fontAlgn="base" hangingPunct="0">
              <a:spcBef>
                <a:spcPct val="0"/>
              </a:spcBef>
              <a:spcAft>
                <a:spcPct val="0"/>
              </a:spcAft>
              <a:buFont typeface="+mj-lt"/>
              <a:buAutoNum type="arabicPeriod"/>
            </a:pPr>
            <a:r>
              <a:rPr lang="sv-SE" altLang="sv-SE" sz="1867" dirty="0">
                <a:solidFill>
                  <a:srgbClr val="000000"/>
                </a:solidFill>
              </a:rPr>
              <a:t>person som i sin yrkesverksamhet inom </a:t>
            </a:r>
            <a:r>
              <a:rPr lang="sv-SE" altLang="sv-SE" sz="1867" strike="sngStrike" dirty="0">
                <a:solidFill>
                  <a:srgbClr val="000000"/>
                </a:solidFill>
                <a:highlight>
                  <a:srgbClr val="FFFF00"/>
                </a:highlight>
              </a:rPr>
              <a:t>hälso- och sjukvård eller socialtjänst/</a:t>
            </a:r>
            <a:r>
              <a:rPr lang="sv-SE" altLang="sv-SE" sz="1867" dirty="0">
                <a:solidFill>
                  <a:srgbClr val="000000"/>
                </a:solidFill>
                <a:highlight>
                  <a:srgbClr val="FFFF00"/>
                </a:highlight>
              </a:rPr>
              <a:t>vård och omsorg</a:t>
            </a:r>
            <a:r>
              <a:rPr lang="sv-SE" altLang="sv-SE" sz="1867" dirty="0">
                <a:solidFill>
                  <a:srgbClr val="000000"/>
                </a:solidFill>
              </a:rPr>
              <a:t> utfärdar (och signerar) ett intyg utifrån någons hälsotillstånd eller funktionsnedsättning</a:t>
            </a:r>
          </a:p>
          <a:p>
            <a:pPr marL="457189" indent="-457189" defTabSz="914377" eaLnBrk="0" fontAlgn="base" hangingPunct="0">
              <a:spcBef>
                <a:spcPct val="0"/>
              </a:spcBef>
              <a:spcAft>
                <a:spcPct val="0"/>
              </a:spcAft>
              <a:buFont typeface="+mj-lt"/>
              <a:buAutoNum type="arabicPeriod"/>
            </a:pPr>
            <a:r>
              <a:rPr lang="sv-SE" altLang="sv-SE" sz="1867" dirty="0">
                <a:solidFill>
                  <a:srgbClr val="000000"/>
                </a:solidFill>
                <a:highlight>
                  <a:srgbClr val="00FF00"/>
                </a:highlight>
              </a:rPr>
              <a:t>person som i sin yrkesverksamhet (inom vård och omsorg?) utfärdar ett intyg (utifrån någons hälsotillstånd/hälsostatus? eller funktionsnedsättning)</a:t>
            </a:r>
          </a:p>
          <a:p>
            <a:pPr lvl="1" indent="0" defTabSz="914377" eaLnBrk="0" fontAlgn="base" hangingPunct="0">
              <a:spcBef>
                <a:spcPct val="0"/>
              </a:spcBef>
              <a:spcAft>
                <a:spcPct val="0"/>
              </a:spcAft>
            </a:pPr>
            <a:r>
              <a:rPr lang="sv-SE" altLang="sv-SE" sz="1867" dirty="0">
                <a:solidFill>
                  <a:srgbClr val="000000"/>
                </a:solidFill>
                <a:highlight>
                  <a:srgbClr val="00FF00"/>
                </a:highlight>
              </a:rPr>
              <a:t>Anm. I utfärdandet ingår signering, och intygsutfärdaren är personligt ansvarig för intyget.</a:t>
            </a:r>
          </a:p>
          <a:p>
            <a:pPr lvl="1" indent="0" defTabSz="914377" eaLnBrk="0" fontAlgn="base" hangingPunct="0">
              <a:spcBef>
                <a:spcPct val="0"/>
              </a:spcBef>
              <a:spcAft>
                <a:spcPct val="0"/>
              </a:spcAft>
            </a:pPr>
            <a:endParaRPr lang="sv-SE" altLang="sv-SE" sz="1867" dirty="0">
              <a:solidFill>
                <a:srgbClr val="000000"/>
              </a:solidFill>
              <a:highlight>
                <a:srgbClr val="FF00FF"/>
              </a:highlight>
            </a:endParaRPr>
          </a:p>
          <a:p>
            <a:pPr lvl="1" indent="0" defTabSz="914377" eaLnBrk="0" fontAlgn="base" hangingPunct="0">
              <a:spcBef>
                <a:spcPct val="0"/>
              </a:spcBef>
              <a:spcAft>
                <a:spcPct val="0"/>
              </a:spcAft>
            </a:pPr>
            <a:r>
              <a:rPr lang="sv-SE" altLang="sv-SE" sz="1867" dirty="0">
                <a:solidFill>
                  <a:srgbClr val="000000"/>
                </a:solidFill>
                <a:highlight>
                  <a:srgbClr val="FF00FF"/>
                </a:highlight>
              </a:rPr>
              <a:t>Fråga: Fysisk person = underförstått? Vård- och omsorgsgivare? Apotek och tandvård ingår. Snävare eller generellare definition? Intygsresultatet intygas också. Sägs inte alltid om det är bra eller dåligt.</a:t>
            </a:r>
            <a:endParaRPr lang="en-US" altLang="sv-SE" sz="1867" dirty="0">
              <a:solidFill>
                <a:srgbClr val="000000"/>
              </a:solidFill>
              <a:highlight>
                <a:srgbClr val="FF00FF"/>
              </a:highlight>
            </a:endParaRPr>
          </a:p>
        </p:txBody>
      </p:sp>
    </p:spTree>
    <p:extLst>
      <p:ext uri="{BB962C8B-B14F-4D97-AF65-F5344CB8AC3E}">
        <p14:creationId xmlns:p14="http://schemas.microsoft.com/office/powerpoint/2010/main" val="292303171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21F5B67-1B32-49DA-9114-AAA1657B36C9}"/>
              </a:ext>
            </a:extLst>
          </p:cNvPr>
          <p:cNvSpPr>
            <a:spLocks noGrp="1"/>
          </p:cNvSpPr>
          <p:nvPr>
            <p:ph type="title"/>
          </p:nvPr>
        </p:nvSpPr>
        <p:spPr>
          <a:xfrm>
            <a:off x="858710" y="1323000"/>
            <a:ext cx="9978623" cy="553998"/>
          </a:xfrm>
        </p:spPr>
        <p:txBody>
          <a:bodyPr/>
          <a:lstStyle/>
          <a:p>
            <a:r>
              <a:rPr lang="sv-SE" dirty="0"/>
              <a:t>Intygsutfärdare</a:t>
            </a:r>
          </a:p>
        </p:txBody>
      </p:sp>
      <p:sp>
        <p:nvSpPr>
          <p:cNvPr id="3" name="Platshållare för innehåll 2">
            <a:extLst>
              <a:ext uri="{FF2B5EF4-FFF2-40B4-BE49-F238E27FC236}">
                <a16:creationId xmlns:a16="http://schemas.microsoft.com/office/drawing/2014/main" id="{8B453863-35B8-46B6-8C5B-5FD42B7E7138}"/>
              </a:ext>
            </a:extLst>
          </p:cNvPr>
          <p:cNvSpPr>
            <a:spLocks noGrp="1"/>
          </p:cNvSpPr>
          <p:nvPr>
            <p:ph sz="quarter" idx="21"/>
          </p:nvPr>
        </p:nvSpPr>
        <p:spPr/>
        <p:txBody>
          <a:bodyPr>
            <a:normAutofit fontScale="92500" lnSpcReduction="20000"/>
          </a:bodyPr>
          <a:lstStyle/>
          <a:p>
            <a:r>
              <a:rPr lang="sv-SE" dirty="0">
                <a:solidFill>
                  <a:srgbClr val="00B050"/>
                </a:solidFill>
              </a:rPr>
              <a:t>Intygsutfärdare namn </a:t>
            </a:r>
          </a:p>
          <a:p>
            <a:r>
              <a:rPr lang="sv-SE" dirty="0">
                <a:solidFill>
                  <a:srgbClr val="00B050"/>
                </a:solidFill>
              </a:rPr>
              <a:t>Intygsutfärdare ID</a:t>
            </a:r>
          </a:p>
          <a:p>
            <a:r>
              <a:rPr lang="sv-SE" dirty="0">
                <a:solidFill>
                  <a:srgbClr val="FFC000"/>
                </a:solidFill>
              </a:rPr>
              <a:t>Yrke</a:t>
            </a:r>
          </a:p>
          <a:p>
            <a:r>
              <a:rPr lang="sv-SE" dirty="0">
                <a:solidFill>
                  <a:srgbClr val="FFC000"/>
                </a:solidFill>
              </a:rPr>
              <a:t>Specialistkod/Specialistkompetens</a:t>
            </a:r>
          </a:p>
          <a:p>
            <a:r>
              <a:rPr lang="sv-SE" dirty="0">
                <a:solidFill>
                  <a:srgbClr val="FFC000"/>
                </a:solidFill>
              </a:rPr>
              <a:t>Befattning</a:t>
            </a:r>
          </a:p>
          <a:p>
            <a:r>
              <a:rPr lang="sv-SE" dirty="0">
                <a:solidFill>
                  <a:srgbClr val="FFC000"/>
                </a:solidFill>
              </a:rPr>
              <a:t>Arbetsplatskod</a:t>
            </a:r>
          </a:p>
          <a:p>
            <a:r>
              <a:rPr lang="sv-SE" dirty="0">
                <a:solidFill>
                  <a:srgbClr val="00B050"/>
                </a:solidFill>
              </a:rPr>
              <a:t>Organisatorisk Enhet namn</a:t>
            </a:r>
          </a:p>
          <a:p>
            <a:r>
              <a:rPr lang="sv-SE" dirty="0">
                <a:solidFill>
                  <a:srgbClr val="00B050"/>
                </a:solidFill>
              </a:rPr>
              <a:t>Enhets ID</a:t>
            </a:r>
          </a:p>
          <a:p>
            <a:r>
              <a:rPr lang="sv-SE" dirty="0">
                <a:solidFill>
                  <a:srgbClr val="00B050"/>
                </a:solidFill>
              </a:rPr>
              <a:t>Adress</a:t>
            </a:r>
          </a:p>
          <a:p>
            <a:r>
              <a:rPr lang="sv-SE" dirty="0">
                <a:solidFill>
                  <a:srgbClr val="00B050"/>
                </a:solidFill>
              </a:rPr>
              <a:t>Telefonnummer</a:t>
            </a:r>
          </a:p>
          <a:p>
            <a:r>
              <a:rPr lang="sv-SE" dirty="0">
                <a:solidFill>
                  <a:srgbClr val="00B050"/>
                </a:solidFill>
              </a:rPr>
              <a:t>E-post</a:t>
            </a:r>
          </a:p>
          <a:p>
            <a:endParaRPr lang="sv-SE" dirty="0"/>
          </a:p>
          <a:p>
            <a:endParaRPr lang="sv-SE" dirty="0"/>
          </a:p>
          <a:p>
            <a:pPr marL="0" indent="0">
              <a:buNone/>
            </a:pPr>
            <a:endParaRPr lang="sv-SE" dirty="0"/>
          </a:p>
        </p:txBody>
      </p:sp>
      <p:pic>
        <p:nvPicPr>
          <p:cNvPr id="6" name="Picture 2" descr="Trafikljus vektor skylt">
            <a:extLst>
              <a:ext uri="{FF2B5EF4-FFF2-40B4-BE49-F238E27FC236}">
                <a16:creationId xmlns:a16="http://schemas.microsoft.com/office/drawing/2014/main" id="{A2A8D26A-D1AE-4D12-87C1-EDEA8E494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643" t="-101" r="32205" b="34"/>
          <a:stretch/>
        </p:blipFill>
        <p:spPr bwMode="auto">
          <a:xfrm>
            <a:off x="10905068" y="144932"/>
            <a:ext cx="1117600" cy="3181521"/>
          </a:xfrm>
          <a:prstGeom prst="rect">
            <a:avLst/>
          </a:prstGeom>
          <a:noFill/>
          <a:extLst>
            <a:ext uri="{909E8E84-426E-40DD-AFC4-6F175D3DCCD1}">
              <a14:hiddenFill xmlns:a14="http://schemas.microsoft.com/office/drawing/2010/main">
                <a:solidFill>
                  <a:srgbClr val="FFFFFF"/>
                </a:solidFill>
              </a14:hiddenFill>
            </a:ext>
          </a:extLst>
        </p:spPr>
      </p:pic>
      <p:sp>
        <p:nvSpPr>
          <p:cNvPr id="8" name="Rektangel: rundade hörn 7">
            <a:extLst>
              <a:ext uri="{FF2B5EF4-FFF2-40B4-BE49-F238E27FC236}">
                <a16:creationId xmlns:a16="http://schemas.microsoft.com/office/drawing/2014/main" id="{629CDC57-C8C8-41BF-8A4B-6B9C381A787F}"/>
              </a:ext>
            </a:extLst>
          </p:cNvPr>
          <p:cNvSpPr/>
          <p:nvPr/>
        </p:nvSpPr>
        <p:spPr>
          <a:xfrm>
            <a:off x="7179732" y="2288041"/>
            <a:ext cx="2658359" cy="408623"/>
          </a:xfrm>
          <a:prstGeom prst="round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solidFill>
              <a:schemeClr val="accent1"/>
            </a:solidFill>
          </a:ln>
        </p:spPr>
        <p:txBody>
          <a:bodyPr wrap="square" rtlCol="0">
            <a:spAutoFit/>
          </a:bodyPr>
          <a:lstStyle/>
          <a:p>
            <a:pPr algn="ctr"/>
            <a:r>
              <a:rPr lang="sv-SE" dirty="0">
                <a:solidFill>
                  <a:schemeClr val="bg1"/>
                </a:solidFill>
              </a:rPr>
              <a:t>Begreppsmodellering</a:t>
            </a:r>
          </a:p>
        </p:txBody>
      </p:sp>
      <p:sp>
        <p:nvSpPr>
          <p:cNvPr id="9" name="textruta 8">
            <a:extLst>
              <a:ext uri="{FF2B5EF4-FFF2-40B4-BE49-F238E27FC236}">
                <a16:creationId xmlns:a16="http://schemas.microsoft.com/office/drawing/2014/main" id="{C3E0AD92-1033-409C-BCB7-06A408521AB9}"/>
              </a:ext>
            </a:extLst>
          </p:cNvPr>
          <p:cNvSpPr txBox="1"/>
          <p:nvPr/>
        </p:nvSpPr>
        <p:spPr>
          <a:xfrm>
            <a:off x="6222756" y="3407092"/>
            <a:ext cx="5799912" cy="1477328"/>
          </a:xfrm>
          <a:prstGeom prst="rect">
            <a:avLst/>
          </a:prstGeom>
          <a:noFill/>
        </p:spPr>
        <p:txBody>
          <a:bodyPr wrap="square">
            <a:spAutoFit/>
          </a:bodyPr>
          <a:lstStyle/>
          <a:p>
            <a:pPr marL="342900" lvl="0" indent="-342900">
              <a:buFont typeface="Symbol" panose="05050102010706020507" pitchFamily="18" charset="2"/>
              <a:buChar char=""/>
            </a:pPr>
            <a:r>
              <a:rPr lang="sv-SE" sz="1800" dirty="0"/>
              <a:t>Person inom </a:t>
            </a:r>
            <a:r>
              <a:rPr lang="sv-SE" sz="1800" dirty="0" err="1"/>
              <a:t>hälso</a:t>
            </a:r>
            <a:r>
              <a:rPr lang="sv-SE" sz="1800" dirty="0"/>
              <a:t> – och sjukvård (ofta läkare) knuten till en </a:t>
            </a:r>
            <a:r>
              <a:rPr lang="sv-SE" sz="1800" dirty="0" err="1"/>
              <a:t>org</a:t>
            </a:r>
            <a:r>
              <a:rPr lang="sv-SE" sz="1800" dirty="0"/>
              <a:t> enhet</a:t>
            </a:r>
          </a:p>
          <a:p>
            <a:pPr marL="342900" lvl="0" indent="-342900">
              <a:buFont typeface="Symbol" panose="05050102010706020507" pitchFamily="18" charset="2"/>
              <a:buChar char=""/>
            </a:pPr>
            <a:r>
              <a:rPr lang="sv-SE" sz="1800" dirty="0"/>
              <a:t>Arbetsplatskod, vad menar de?</a:t>
            </a:r>
          </a:p>
          <a:p>
            <a:pPr marL="342900" lvl="0" indent="-342900">
              <a:buFont typeface="Symbol" panose="05050102010706020507" pitchFamily="18" charset="2"/>
              <a:buChar char=""/>
            </a:pPr>
            <a:r>
              <a:rPr lang="sv-SE" sz="1800" dirty="0"/>
              <a:t>Vad är intygsutfärdar-ID? Behövs det </a:t>
            </a:r>
            <a:r>
              <a:rPr lang="sv-SE" sz="1800" dirty="0" err="1"/>
              <a:t>pga</a:t>
            </a:r>
            <a:r>
              <a:rPr lang="sv-SE" sz="1800" dirty="0"/>
              <a:t> behörighet?</a:t>
            </a:r>
          </a:p>
        </p:txBody>
      </p:sp>
    </p:spTree>
    <p:extLst>
      <p:ext uri="{BB962C8B-B14F-4D97-AF65-F5344CB8AC3E}">
        <p14:creationId xmlns:p14="http://schemas.microsoft.com/office/powerpoint/2010/main" val="1845413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A8B436-621E-A7B1-62ED-441A64E2E03D}"/>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7D6001C6-56C8-E730-C87D-4D32DDA08768}"/>
              </a:ext>
            </a:extLst>
          </p:cNvPr>
          <p:cNvSpPr>
            <a:spLocks noChangeArrowheads="1"/>
          </p:cNvSpPr>
          <p:nvPr/>
        </p:nvSpPr>
        <p:spPr bwMode="auto">
          <a:xfrm>
            <a:off x="2542890" y="388593"/>
            <a:ext cx="652774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intygsutfärdare [NULÄGET]</a:t>
            </a:r>
            <a:endParaRPr lang="sv-SE" altLang="sv-SE" sz="3600" strike="sngStrike" dirty="0">
              <a:solidFill>
                <a:schemeClr val="accent2">
                  <a:lumMod val="50000"/>
                </a:schemeClr>
              </a:solidFill>
            </a:endParaRPr>
          </a:p>
        </p:txBody>
      </p:sp>
      <p:sp>
        <p:nvSpPr>
          <p:cNvPr id="70659" name="Text Box 4">
            <a:extLst>
              <a:ext uri="{FF2B5EF4-FFF2-40B4-BE49-F238E27FC236}">
                <a16:creationId xmlns:a16="http://schemas.microsoft.com/office/drawing/2014/main" id="{A8A66D71-4A83-AB4B-D4F1-354726A1531C}"/>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8D55B21-AD8B-D8D9-BC76-F5EDB5DD4D63}"/>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EDC1324F-4D05-3DA7-E359-735AE0CBC232}"/>
              </a:ext>
            </a:extLst>
          </p:cNvPr>
          <p:cNvSpPr txBox="1">
            <a:spLocks noChangeArrowheads="1"/>
          </p:cNvSpPr>
          <p:nvPr/>
        </p:nvSpPr>
        <p:spPr bwMode="auto">
          <a:xfrm>
            <a:off x="2557588" y="1572420"/>
            <a:ext cx="8110412" cy="4114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1867" dirty="0">
                <a:solidFill>
                  <a:srgbClr val="000000"/>
                </a:solidFill>
                <a:highlight>
                  <a:srgbClr val="FFFF00"/>
                </a:highlight>
              </a:rPr>
              <a:t>person som i sin yrkesverksamhet har behörighet att utfärda ett intyg avseende en intygsperson</a:t>
            </a:r>
          </a:p>
          <a:p>
            <a:pPr defTabSz="914377" eaLnBrk="0" fontAlgn="base" hangingPunct="0">
              <a:spcBef>
                <a:spcPct val="0"/>
              </a:spcBef>
              <a:spcAft>
                <a:spcPct val="0"/>
              </a:spcAft>
            </a:pPr>
            <a:endParaRPr lang="sv-SE" altLang="sv-SE" sz="1867" dirty="0">
              <a:solidFill>
                <a:srgbClr val="000000"/>
              </a:solidFill>
              <a:highlight>
                <a:srgbClr val="FFFF00"/>
              </a:highlight>
            </a:endParaRPr>
          </a:p>
          <a:p>
            <a:pPr defTabSz="914377" eaLnBrk="0" fontAlgn="base" hangingPunct="0">
              <a:spcBef>
                <a:spcPct val="0"/>
              </a:spcBef>
              <a:spcAft>
                <a:spcPct val="0"/>
              </a:spcAft>
            </a:pPr>
            <a:r>
              <a:rPr lang="sv-SE" altLang="sv-SE" sz="1867" dirty="0">
                <a:solidFill>
                  <a:srgbClr val="000000"/>
                </a:solidFill>
                <a:highlight>
                  <a:srgbClr val="FFFF00"/>
                </a:highlight>
              </a:rPr>
              <a:t>Anm.: I utfärdandet ingår signering, och intygsutfärdaren är personligt ansvarig för intyget.</a:t>
            </a:r>
          </a:p>
          <a:p>
            <a:pPr defTabSz="914377" eaLnBrk="0" fontAlgn="base" hangingPunct="0">
              <a:spcBef>
                <a:spcPct val="0"/>
              </a:spcBef>
              <a:spcAft>
                <a:spcPct val="0"/>
              </a:spcAft>
            </a:pPr>
            <a:endParaRPr lang="sv-SE" altLang="sv-SE" sz="1867" dirty="0">
              <a:solidFill>
                <a:srgbClr val="000000"/>
              </a:solidFill>
            </a:endParaRPr>
          </a:p>
          <a:p>
            <a:pPr marL="342900" indent="-342900" defTabSz="914377" eaLnBrk="0" fontAlgn="base" hangingPunct="0">
              <a:spcBef>
                <a:spcPct val="0"/>
              </a:spcBef>
              <a:spcAft>
                <a:spcPct val="0"/>
              </a:spcAft>
              <a:buFont typeface="Arial" panose="020B0604020202020204" pitchFamily="34" charset="0"/>
              <a:buChar char="•"/>
            </a:pPr>
            <a:r>
              <a:rPr lang="sv-SE" altLang="sv-SE" sz="1867" dirty="0">
                <a:solidFill>
                  <a:srgbClr val="000000"/>
                </a:solidFill>
              </a:rPr>
              <a:t>Stämmer anmärkningen, dvs. är ett osignerat intyg inte utfärdat?</a:t>
            </a:r>
          </a:p>
          <a:p>
            <a:pPr marL="342900" indent="-342900" defTabSz="914377" eaLnBrk="0" fontAlgn="base" hangingPunct="0">
              <a:spcBef>
                <a:spcPct val="0"/>
              </a:spcBef>
              <a:spcAft>
                <a:spcPct val="0"/>
              </a:spcAft>
              <a:buFont typeface="Arial" panose="020B0604020202020204" pitchFamily="34" charset="0"/>
              <a:buChar char="•"/>
            </a:pPr>
            <a:r>
              <a:rPr lang="sv-SE" altLang="sv-SE" sz="1867" dirty="0">
                <a:solidFill>
                  <a:srgbClr val="000000"/>
                </a:solidFill>
              </a:rPr>
              <a:t>Kan det finnas ett datum vid utfärdandet (utfärdandedatum) och ett annat vid signeringen (”</a:t>
            </a:r>
            <a:r>
              <a:rPr lang="sv-SE" altLang="sv-SE" sz="1867" dirty="0">
                <a:solidFill>
                  <a:srgbClr val="000000"/>
                </a:solidFill>
                <a:highlight>
                  <a:srgbClr val="FFFF00"/>
                </a:highlight>
              </a:rPr>
              <a:t>signeringsdatum</a:t>
            </a:r>
            <a:r>
              <a:rPr lang="sv-SE" altLang="sv-SE" sz="1867" dirty="0">
                <a:solidFill>
                  <a:srgbClr val="000000"/>
                </a:solidFill>
              </a:rPr>
              <a:t>”) (jfr pappersintyg)? Spelar signeringssättet in?</a:t>
            </a:r>
          </a:p>
          <a:p>
            <a:pPr marL="342900" indent="-342900" defTabSz="914377" eaLnBrk="0" fontAlgn="base" hangingPunct="0">
              <a:spcBef>
                <a:spcPct val="0"/>
              </a:spcBef>
              <a:spcAft>
                <a:spcPct val="0"/>
              </a:spcAft>
              <a:buFont typeface="Arial" panose="020B0604020202020204" pitchFamily="34" charset="0"/>
              <a:buChar char="•"/>
            </a:pPr>
            <a:r>
              <a:rPr lang="sv-SE" altLang="sv-SE" sz="1867" dirty="0">
                <a:solidFill>
                  <a:srgbClr val="000000"/>
                </a:solidFill>
              </a:rPr>
              <a:t>Kan ”fysisk person” underförstås i definitionen? JA</a:t>
            </a:r>
          </a:p>
          <a:p>
            <a:pPr marL="342900" indent="-342900" defTabSz="914377" eaLnBrk="0" fontAlgn="base" hangingPunct="0">
              <a:spcBef>
                <a:spcPct val="0"/>
              </a:spcBef>
              <a:spcAft>
                <a:spcPct val="0"/>
              </a:spcAft>
              <a:buFont typeface="Arial" panose="020B0604020202020204" pitchFamily="34" charset="0"/>
              <a:buChar char="•"/>
            </a:pPr>
            <a:r>
              <a:rPr lang="sv-SE" altLang="sv-SE" sz="1867" strike="sngStrike" dirty="0">
                <a:solidFill>
                  <a:srgbClr val="000000"/>
                </a:solidFill>
              </a:rPr>
              <a:t>Finns fall när någon annan är ”</a:t>
            </a:r>
            <a:r>
              <a:rPr lang="sv-SE" altLang="sv-SE" sz="1867" strike="sngStrike" dirty="0" err="1">
                <a:solidFill>
                  <a:srgbClr val="000000"/>
                </a:solidFill>
              </a:rPr>
              <a:t>intygssignerare</a:t>
            </a:r>
            <a:r>
              <a:rPr lang="sv-SE" altLang="sv-SE" sz="1867" strike="sngStrike" dirty="0">
                <a:solidFill>
                  <a:srgbClr val="000000"/>
                </a:solidFill>
              </a:rPr>
              <a:t>”?</a:t>
            </a:r>
          </a:p>
          <a:p>
            <a:pPr marL="342900" indent="-342900" defTabSz="914377" eaLnBrk="0" fontAlgn="base" hangingPunct="0">
              <a:spcBef>
                <a:spcPct val="0"/>
              </a:spcBef>
              <a:spcAft>
                <a:spcPct val="0"/>
              </a:spcAft>
              <a:buFont typeface="Arial" panose="020B0604020202020204" pitchFamily="34" charset="0"/>
              <a:buChar char="•"/>
            </a:pPr>
            <a:r>
              <a:rPr lang="sv-SE" altLang="sv-SE" sz="1867" dirty="0">
                <a:solidFill>
                  <a:srgbClr val="000000"/>
                </a:solidFill>
              </a:rPr>
              <a:t>Kan andra intyg (som inte gäller en intygsperson) utfärdas av intygsutfärdaren?</a:t>
            </a:r>
            <a:endParaRPr lang="en-US" altLang="sv-SE" sz="1867" dirty="0">
              <a:solidFill>
                <a:srgbClr val="000000"/>
              </a:solidFill>
              <a:highlight>
                <a:srgbClr val="FF00FF"/>
              </a:highlight>
            </a:endParaRPr>
          </a:p>
        </p:txBody>
      </p:sp>
    </p:spTree>
    <p:extLst>
      <p:ext uri="{BB962C8B-B14F-4D97-AF65-F5344CB8AC3E}">
        <p14:creationId xmlns:p14="http://schemas.microsoft.com/office/powerpoint/2010/main" val="172319098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DDC1683-A0FF-4544-9016-2B313E8210B5}"/>
              </a:ext>
            </a:extLst>
          </p:cNvPr>
          <p:cNvSpPr>
            <a:spLocks noGrp="1"/>
          </p:cNvSpPr>
          <p:nvPr>
            <p:ph type="title"/>
          </p:nvPr>
        </p:nvSpPr>
        <p:spPr/>
        <p:txBody>
          <a:bodyPr/>
          <a:lstStyle/>
          <a:p>
            <a:r>
              <a:rPr lang="sv-SE" dirty="0"/>
              <a:t>Underskrift</a:t>
            </a:r>
          </a:p>
        </p:txBody>
      </p:sp>
      <p:sp>
        <p:nvSpPr>
          <p:cNvPr id="3" name="Platshållare för innehåll 2">
            <a:extLst>
              <a:ext uri="{FF2B5EF4-FFF2-40B4-BE49-F238E27FC236}">
                <a16:creationId xmlns:a16="http://schemas.microsoft.com/office/drawing/2014/main" id="{6B7C6BBA-7249-44D2-A344-313352FA1FD1}"/>
              </a:ext>
            </a:extLst>
          </p:cNvPr>
          <p:cNvSpPr>
            <a:spLocks noGrp="1"/>
          </p:cNvSpPr>
          <p:nvPr>
            <p:ph sz="quarter" idx="21"/>
          </p:nvPr>
        </p:nvSpPr>
        <p:spPr/>
        <p:txBody>
          <a:bodyPr/>
          <a:lstStyle/>
          <a:p>
            <a:r>
              <a:rPr lang="sv-SE" dirty="0">
                <a:solidFill>
                  <a:srgbClr val="00B050"/>
                </a:solidFill>
              </a:rPr>
              <a:t>Ort</a:t>
            </a:r>
          </a:p>
          <a:p>
            <a:r>
              <a:rPr lang="sv-SE" dirty="0">
                <a:solidFill>
                  <a:srgbClr val="00B050"/>
                </a:solidFill>
              </a:rPr>
              <a:t>Datum</a:t>
            </a:r>
          </a:p>
          <a:p>
            <a:r>
              <a:rPr lang="sv-SE" dirty="0">
                <a:solidFill>
                  <a:srgbClr val="00B050"/>
                </a:solidFill>
              </a:rPr>
              <a:t>Namnförtydligande</a:t>
            </a:r>
          </a:p>
          <a:p>
            <a:r>
              <a:rPr lang="sv-SE" dirty="0">
                <a:solidFill>
                  <a:srgbClr val="00B050"/>
                </a:solidFill>
              </a:rPr>
              <a:t>Namnunderskrift</a:t>
            </a:r>
          </a:p>
          <a:p>
            <a:r>
              <a:rPr lang="sv-SE" dirty="0">
                <a:solidFill>
                  <a:srgbClr val="00B050"/>
                </a:solidFill>
              </a:rPr>
              <a:t>Signeringssätt (ny)</a:t>
            </a:r>
          </a:p>
        </p:txBody>
      </p:sp>
      <p:pic>
        <p:nvPicPr>
          <p:cNvPr id="4" name="Picture 2" descr="Trafikljus vektor skylt">
            <a:extLst>
              <a:ext uri="{FF2B5EF4-FFF2-40B4-BE49-F238E27FC236}">
                <a16:creationId xmlns:a16="http://schemas.microsoft.com/office/drawing/2014/main" id="{63D5B4C5-FB0F-42B9-88AA-EDBADB3C599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643" t="-101" r="32205" b="34"/>
          <a:stretch/>
        </p:blipFill>
        <p:spPr bwMode="auto">
          <a:xfrm>
            <a:off x="10905068" y="144932"/>
            <a:ext cx="1117600" cy="3181521"/>
          </a:xfrm>
          <a:prstGeom prst="rect">
            <a:avLst/>
          </a:prstGeom>
          <a:noFill/>
          <a:extLst>
            <a:ext uri="{909E8E84-426E-40DD-AFC4-6F175D3DCCD1}">
              <a14:hiddenFill xmlns:a14="http://schemas.microsoft.com/office/drawing/2010/main">
                <a:solidFill>
                  <a:srgbClr val="FFFFFF"/>
                </a:solidFill>
              </a14:hiddenFill>
            </a:ext>
          </a:extLst>
        </p:spPr>
      </p:pic>
      <p:sp>
        <p:nvSpPr>
          <p:cNvPr id="6" name="textruta 5">
            <a:extLst>
              <a:ext uri="{FF2B5EF4-FFF2-40B4-BE49-F238E27FC236}">
                <a16:creationId xmlns:a16="http://schemas.microsoft.com/office/drawing/2014/main" id="{A66D27F1-57A4-4D13-92DD-F1577E40A0D2}"/>
              </a:ext>
            </a:extLst>
          </p:cNvPr>
          <p:cNvSpPr txBox="1"/>
          <p:nvPr/>
        </p:nvSpPr>
        <p:spPr>
          <a:xfrm>
            <a:off x="5925204" y="3326453"/>
            <a:ext cx="6097464" cy="646331"/>
          </a:xfrm>
          <a:prstGeom prst="rect">
            <a:avLst/>
          </a:prstGeom>
          <a:noFill/>
        </p:spPr>
        <p:txBody>
          <a:bodyPr wrap="square">
            <a:spAutoFit/>
          </a:bodyPr>
          <a:lstStyle/>
          <a:p>
            <a:r>
              <a:rPr lang="sv-SE" sz="1800" dirty="0"/>
              <a:t>Giltighetsperiod (datum) behövs, -ska väl egentligen ligga på intyg?</a:t>
            </a:r>
          </a:p>
        </p:txBody>
      </p:sp>
      <p:sp>
        <p:nvSpPr>
          <p:cNvPr id="7" name="Rektangel: rundade hörn 6">
            <a:extLst>
              <a:ext uri="{FF2B5EF4-FFF2-40B4-BE49-F238E27FC236}">
                <a16:creationId xmlns:a16="http://schemas.microsoft.com/office/drawing/2014/main" id="{5EB2DD01-B830-437A-8BC0-6EA389324025}"/>
              </a:ext>
            </a:extLst>
          </p:cNvPr>
          <p:cNvSpPr/>
          <p:nvPr/>
        </p:nvSpPr>
        <p:spPr>
          <a:xfrm>
            <a:off x="7179732" y="2288041"/>
            <a:ext cx="2658359" cy="408623"/>
          </a:xfrm>
          <a:prstGeom prst="round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solidFill>
              <a:schemeClr val="accent1"/>
            </a:solidFill>
          </a:ln>
        </p:spPr>
        <p:txBody>
          <a:bodyPr wrap="square" rtlCol="0">
            <a:spAutoFit/>
          </a:bodyPr>
          <a:lstStyle/>
          <a:p>
            <a:pPr algn="ctr"/>
            <a:r>
              <a:rPr lang="sv-SE" dirty="0">
                <a:solidFill>
                  <a:schemeClr val="bg1"/>
                </a:solidFill>
              </a:rPr>
              <a:t>Begreppsmodellering</a:t>
            </a:r>
          </a:p>
        </p:txBody>
      </p:sp>
    </p:spTree>
    <p:extLst>
      <p:ext uri="{BB962C8B-B14F-4D97-AF65-F5344CB8AC3E}">
        <p14:creationId xmlns:p14="http://schemas.microsoft.com/office/powerpoint/2010/main" val="637817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20856" y="417514"/>
            <a:ext cx="959269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rPr>
              <a:t>intygsmottagare, (intygskonsument) (1)</a:t>
            </a:r>
            <a:endParaRPr lang="sv-SE" altLang="sv-SE" sz="3600"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FEFF2733-1887-8C9B-5398-8F0D9E34E566}"/>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520856" y="1505736"/>
            <a:ext cx="9090922"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304792" indent="-304792" defTabSz="914377" eaLnBrk="0" fontAlgn="base" hangingPunct="0">
              <a:spcBef>
                <a:spcPct val="0"/>
              </a:spcBef>
              <a:spcAft>
                <a:spcPct val="0"/>
              </a:spcAft>
              <a:buFont typeface="+mj-lt"/>
              <a:buAutoNum type="arabicPeriod"/>
            </a:pPr>
            <a:r>
              <a:rPr lang="sv-SE" altLang="sv-SE" sz="2000" dirty="0">
                <a:solidFill>
                  <a:srgbClr val="000000"/>
                </a:solidFill>
              </a:rPr>
              <a:t>part som mottar intyget i ett förfarande</a:t>
            </a:r>
          </a:p>
          <a:p>
            <a:pPr defTabSz="914377" eaLnBrk="0" fontAlgn="base" hangingPunct="0">
              <a:spcBef>
                <a:spcPct val="0"/>
              </a:spcBef>
              <a:spcAft>
                <a:spcPct val="0"/>
              </a:spcAft>
            </a:pPr>
            <a:r>
              <a:rPr lang="sv-SE" altLang="sv-SE" sz="2000" dirty="0">
                <a:solidFill>
                  <a:srgbClr val="000000"/>
                </a:solidFill>
              </a:rPr>
              <a:t>	Exempel: Försäkringskassans handläggare tar del av och 	använder uppgifter från ett läkarintyg i sin handläggning, en 	intygsperson öppnar brevet med sitt intyg och läser detta. Individ till 	vilken intygade uppgifter lämnas ut/tillgängliggörs.</a:t>
            </a:r>
          </a:p>
          <a:p>
            <a:pPr marL="304792" indent="-304792" defTabSz="914377" eaLnBrk="0" fontAlgn="base" hangingPunct="0">
              <a:spcBef>
                <a:spcPct val="0"/>
              </a:spcBef>
              <a:spcAft>
                <a:spcPct val="0"/>
              </a:spcAft>
              <a:buFont typeface="+mj-lt"/>
              <a:buAutoNum type="arabicPeriod"/>
            </a:pPr>
            <a:endParaRPr lang="sv-SE" altLang="sv-SE" sz="2000" dirty="0">
              <a:solidFill>
                <a:srgbClr val="000000"/>
              </a:solidFill>
            </a:endParaRPr>
          </a:p>
          <a:p>
            <a:pPr defTabSz="914377" eaLnBrk="0" fontAlgn="base" hangingPunct="0">
              <a:spcBef>
                <a:spcPct val="0"/>
              </a:spcBef>
              <a:spcAft>
                <a:spcPct val="0"/>
              </a:spcAft>
            </a:pPr>
            <a:r>
              <a:rPr lang="sv-SE" altLang="sv-SE" sz="2000" dirty="0">
                <a:solidFill>
                  <a:srgbClr val="000000"/>
                </a:solidFill>
                <a:highlight>
                  <a:srgbClr val="FFFF00"/>
                </a:highlight>
              </a:rPr>
              <a:t>	Kan vara individ vilket intyget avser eller organisation som 	mottar intyget.</a:t>
            </a:r>
          </a:p>
          <a:p>
            <a:pPr marL="304792" indent="-304792" defTabSz="914377" eaLnBrk="0" fontAlgn="base" hangingPunct="0">
              <a:spcBef>
                <a:spcPct val="0"/>
              </a:spcBef>
              <a:spcAft>
                <a:spcPct val="0"/>
              </a:spcAft>
              <a:buFont typeface="+mj-lt"/>
              <a:buAutoNum type="arabicPeriod"/>
            </a:pPr>
            <a:endParaRPr lang="sv-SE" altLang="sv-SE" sz="2000" dirty="0">
              <a:solidFill>
                <a:srgbClr val="000000"/>
              </a:solidFill>
            </a:endParaRPr>
          </a:p>
          <a:p>
            <a:pPr defTabSz="914377" eaLnBrk="0" fontAlgn="base" hangingPunct="0">
              <a:spcBef>
                <a:spcPct val="0"/>
              </a:spcBef>
              <a:spcAft>
                <a:spcPct val="0"/>
              </a:spcAft>
            </a:pPr>
            <a:r>
              <a:rPr lang="sv-SE" altLang="sv-SE" sz="2000" dirty="0">
                <a:solidFill>
                  <a:srgbClr val="000000"/>
                </a:solidFill>
              </a:rPr>
              <a:t>	Informationsmodell:</a:t>
            </a:r>
          </a:p>
          <a:p>
            <a:pPr defTabSz="914377" eaLnBrk="0" fontAlgn="base" hangingPunct="0">
              <a:spcBef>
                <a:spcPct val="0"/>
              </a:spcBef>
              <a:spcAft>
                <a:spcPct val="0"/>
              </a:spcAft>
            </a:pPr>
            <a:r>
              <a:rPr lang="sv-SE" altLang="sv-SE" sz="2000" dirty="0">
                <a:solidFill>
                  <a:srgbClr val="000000"/>
                </a:solidFill>
              </a:rPr>
              <a:t>	Inera: Hanteras överföring av uppgifter (utlämnande), direktåtkomst 	(sammanhållen journalföring) och/eller individens direktåtkomst (Mina 	intyg)</a:t>
            </a:r>
          </a:p>
          <a:p>
            <a:pPr marL="304792" indent="-304792" defTabSz="914377" eaLnBrk="0" fontAlgn="base" hangingPunct="0">
              <a:spcBef>
                <a:spcPct val="0"/>
              </a:spcBef>
              <a:spcAft>
                <a:spcPct val="0"/>
              </a:spcAft>
              <a:buFont typeface="+mj-lt"/>
              <a:buAutoNum type="arabicPeriod"/>
            </a:pPr>
            <a:endParaRPr lang="sv-SE" altLang="sv-SE" sz="2000" dirty="0">
              <a:solidFill>
                <a:srgbClr val="000000"/>
              </a:solidFill>
            </a:endParaRPr>
          </a:p>
        </p:txBody>
      </p:sp>
    </p:spTree>
    <p:extLst>
      <p:ext uri="{BB962C8B-B14F-4D97-AF65-F5344CB8AC3E}">
        <p14:creationId xmlns:p14="http://schemas.microsoft.com/office/powerpoint/2010/main" val="46186663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2026A0AC-711A-4A79-BDAF-B48F1F5D1946}"/>
              </a:ext>
            </a:extLst>
          </p:cNvPr>
          <p:cNvSpPr>
            <a:spLocks noGrp="1"/>
          </p:cNvSpPr>
          <p:nvPr>
            <p:ph type="pic" sz="quarter" idx="18"/>
          </p:nvPr>
        </p:nvSpPr>
        <p:spPr/>
        <p:txBody>
          <a:bodyPr/>
          <a:lstStyle/>
          <a:p>
            <a:endParaRPr lang="sv-SE"/>
          </a:p>
        </p:txBody>
      </p:sp>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p:txBody>
          <a:bodyPr/>
          <a:lstStyle/>
          <a:p>
            <a:r>
              <a:rPr lang="sv-SE" dirty="0"/>
              <a:t>Agenda</a:t>
            </a:r>
          </a:p>
        </p:txBody>
      </p:sp>
      <p:sp>
        <p:nvSpPr>
          <p:cNvPr id="4" name="Platshållare för text 3">
            <a:extLst>
              <a:ext uri="{FF2B5EF4-FFF2-40B4-BE49-F238E27FC236}">
                <a16:creationId xmlns:a16="http://schemas.microsoft.com/office/drawing/2014/main" id="{851DB0DA-BA24-4590-842B-2C56974ABB8C}"/>
              </a:ext>
            </a:extLst>
          </p:cNvPr>
          <p:cNvSpPr>
            <a:spLocks noGrp="1"/>
          </p:cNvSpPr>
          <p:nvPr>
            <p:ph type="body" sz="quarter" idx="20"/>
          </p:nvPr>
        </p:nvSpPr>
        <p:spPr>
          <a:xfrm>
            <a:off x="858710" y="2024855"/>
            <a:ext cx="7294690" cy="4240213"/>
          </a:xfrm>
        </p:spPr>
        <p:txBody>
          <a:bodyPr>
            <a:normAutofit fontScale="92500" lnSpcReduction="10000"/>
          </a:bodyPr>
          <a:lstStyle/>
          <a:p>
            <a:r>
              <a:rPr lang="sv-SE" dirty="0"/>
              <a:t>intyg – intygsformulär →</a:t>
            </a:r>
          </a:p>
          <a:p>
            <a:r>
              <a:rPr lang="sv-SE" dirty="0"/>
              <a:t>intygsgivare</a:t>
            </a:r>
          </a:p>
          <a:p>
            <a:r>
              <a:rPr lang="sv-SE" dirty="0"/>
              <a:t>intygsutfärdare</a:t>
            </a:r>
          </a:p>
          <a:p>
            <a:r>
              <a:rPr lang="sv-SE" dirty="0"/>
              <a:t>intygsmottagare</a:t>
            </a:r>
          </a:p>
          <a:p>
            <a:r>
              <a:rPr lang="sv-SE" dirty="0"/>
              <a:t>intygsperson</a:t>
            </a:r>
          </a:p>
          <a:p>
            <a:pPr lvl="1"/>
            <a:r>
              <a:rPr lang="sv-SE" dirty="0"/>
              <a:t>utfärdande/signering – datum?</a:t>
            </a:r>
          </a:p>
          <a:p>
            <a:r>
              <a:rPr lang="sv-SE" dirty="0"/>
              <a:t>intygsändamål</a:t>
            </a:r>
          </a:p>
          <a:p>
            <a:r>
              <a:rPr lang="sv-SE" dirty="0"/>
              <a:t>ifyllnadsstöd</a:t>
            </a:r>
          </a:p>
          <a:p>
            <a:r>
              <a:rPr lang="sv-SE" dirty="0"/>
              <a:t>basuppgifter</a:t>
            </a:r>
          </a:p>
          <a:p>
            <a:r>
              <a:rPr lang="sv-SE" dirty="0"/>
              <a:t>yrke, roll, befattning?</a:t>
            </a:r>
          </a:p>
        </p:txBody>
      </p:sp>
    </p:spTree>
    <p:extLst>
      <p:ext uri="{BB962C8B-B14F-4D97-AF65-F5344CB8AC3E}">
        <p14:creationId xmlns:p14="http://schemas.microsoft.com/office/powerpoint/2010/main" val="1825989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31873" y="380783"/>
            <a:ext cx="487986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rPr>
              <a:t>intygsmottagare (2)</a:t>
            </a:r>
            <a:endParaRPr lang="sv-SE" altLang="sv-SE" sz="3600"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FEFF2733-1887-8C9B-5398-8F0D9E34E566}"/>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625019" y="1472684"/>
            <a:ext cx="8678287"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304792" indent="-304792" defTabSz="914377" eaLnBrk="0" fontAlgn="base" hangingPunct="0">
              <a:spcBef>
                <a:spcPct val="0"/>
              </a:spcBef>
              <a:spcAft>
                <a:spcPct val="0"/>
              </a:spcAft>
              <a:buFont typeface="+mj-lt"/>
              <a:buAutoNum type="arabicPeriod"/>
            </a:pPr>
            <a:r>
              <a:rPr lang="sv-SE" altLang="sv-SE" dirty="0">
                <a:solidFill>
                  <a:srgbClr val="000000"/>
                </a:solidFill>
              </a:rPr>
              <a:t>part som mottar det intyg som utfärdats</a:t>
            </a:r>
            <a:br>
              <a:rPr lang="sv-SE" altLang="sv-SE" dirty="0">
                <a:solidFill>
                  <a:srgbClr val="000000"/>
                </a:solidFill>
              </a:rPr>
            </a:br>
            <a:br>
              <a:rPr lang="sv-SE" altLang="sv-SE" dirty="0">
                <a:solidFill>
                  <a:srgbClr val="000000"/>
                </a:solidFill>
              </a:rPr>
            </a:br>
            <a:r>
              <a:rPr lang="sv-SE" altLang="sv-SE" dirty="0">
                <a:solidFill>
                  <a:srgbClr val="000000"/>
                </a:solidFill>
              </a:rPr>
              <a:t>Försäkringskassan utgör exempelvis intygsmottagare för FK7804 Läkarintyg för sjukpenning. [SKR]</a:t>
            </a:r>
          </a:p>
          <a:p>
            <a:pPr marL="304792" indent="-304792" defTabSz="914377" eaLnBrk="0" fontAlgn="base" hangingPunct="0">
              <a:spcBef>
                <a:spcPct val="0"/>
              </a:spcBef>
              <a:spcAft>
                <a:spcPct val="0"/>
              </a:spcAft>
              <a:buFont typeface="+mj-lt"/>
              <a:buAutoNum type="arabicPeriod"/>
            </a:pPr>
            <a:endParaRPr lang="sv-SE" altLang="sv-SE" dirty="0">
              <a:solidFill>
                <a:srgbClr val="000000"/>
              </a:solidFill>
            </a:endParaRPr>
          </a:p>
          <a:p>
            <a:pPr marL="304792" indent="-304792" defTabSz="914377" eaLnBrk="0" fontAlgn="base" hangingPunct="0">
              <a:spcBef>
                <a:spcPct val="0"/>
              </a:spcBef>
              <a:spcAft>
                <a:spcPct val="0"/>
              </a:spcAft>
              <a:buFont typeface="+mj-lt"/>
              <a:buAutoNum type="arabicPeriod"/>
            </a:pPr>
            <a:r>
              <a:rPr lang="sv-SE" altLang="sv-SE" dirty="0">
                <a:solidFill>
                  <a:srgbClr val="000000"/>
                </a:solidFill>
                <a:highlight>
                  <a:srgbClr val="00FF00"/>
                </a:highlight>
              </a:rPr>
              <a:t>fysisk eller juridisk person som mottar ett utfärdat/signerat intyg</a:t>
            </a:r>
            <a:br>
              <a:rPr lang="sv-SE" altLang="sv-SE" dirty="0">
                <a:solidFill>
                  <a:srgbClr val="000000"/>
                </a:solidFill>
              </a:rPr>
            </a:br>
            <a:r>
              <a:rPr lang="sv-SE" altLang="sv-SE" dirty="0">
                <a:solidFill>
                  <a:srgbClr val="000000"/>
                </a:solidFill>
                <a:highlight>
                  <a:srgbClr val="FF00FF"/>
                </a:highlight>
              </a:rPr>
              <a:t>Fråga: intygsutkast?</a:t>
            </a:r>
            <a:endParaRPr lang="en-US" altLang="sv-SE" dirty="0">
              <a:solidFill>
                <a:srgbClr val="000000"/>
              </a:solidFill>
              <a:highlight>
                <a:srgbClr val="FF00FF"/>
              </a:highlight>
            </a:endParaRPr>
          </a:p>
        </p:txBody>
      </p:sp>
    </p:spTree>
    <p:extLst>
      <p:ext uri="{BB962C8B-B14F-4D97-AF65-F5344CB8AC3E}">
        <p14:creationId xmlns:p14="http://schemas.microsoft.com/office/powerpoint/2010/main" val="120685184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DDD2E8-2225-7596-0B92-94510FE9975A}"/>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FB985CAC-0881-5F7B-0CD7-37D9760BD0A2}"/>
              </a:ext>
            </a:extLst>
          </p:cNvPr>
          <p:cNvSpPr>
            <a:spLocks noChangeArrowheads="1"/>
          </p:cNvSpPr>
          <p:nvPr/>
        </p:nvSpPr>
        <p:spPr bwMode="auto">
          <a:xfrm>
            <a:off x="2531874" y="410627"/>
            <a:ext cx="677461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highlight>
                  <a:srgbClr val="FFFF00"/>
                </a:highlight>
              </a:rPr>
              <a:t>intygsmottagare</a:t>
            </a:r>
            <a:r>
              <a:rPr lang="sv-SE" altLang="sv-SE" sz="3600" b="1" dirty="0">
                <a:solidFill>
                  <a:schemeClr val="accent2">
                    <a:lumMod val="50000"/>
                  </a:schemeClr>
                </a:solidFill>
              </a:rPr>
              <a:t> [NULÄGET]</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A334DDEB-2414-A44A-5050-861A62F85DC3}"/>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B5691CA5-4E87-C158-6376-337238D98B2A}"/>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F6641DCD-61AB-4088-9DCF-D363ACE4F4DD}"/>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99D64747-9FE2-68FC-7ADF-81706BF613B1}"/>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C06E4616-54A0-602E-69D7-6B62E914FF55}"/>
              </a:ext>
            </a:extLst>
          </p:cNvPr>
          <p:cNvSpPr txBox="1">
            <a:spLocks noChangeArrowheads="1"/>
          </p:cNvSpPr>
          <p:nvPr/>
        </p:nvSpPr>
        <p:spPr bwMode="auto">
          <a:xfrm>
            <a:off x="2531874" y="1373532"/>
            <a:ext cx="9179056"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514350" indent="-514350" defTabSz="914377" eaLnBrk="0" fontAlgn="base" hangingPunct="0">
              <a:spcBef>
                <a:spcPct val="0"/>
              </a:spcBef>
              <a:spcAft>
                <a:spcPct val="0"/>
              </a:spcAft>
              <a:buFont typeface="+mj-lt"/>
              <a:buAutoNum type="arabicPeriod"/>
            </a:pPr>
            <a:r>
              <a:rPr lang="sv-SE" altLang="sv-SE" dirty="0">
                <a:solidFill>
                  <a:srgbClr val="000000"/>
                </a:solidFill>
              </a:rPr>
              <a:t>fysisk eller juridisk person till vilken intyget tillgängliggörs</a:t>
            </a:r>
          </a:p>
          <a:p>
            <a:pPr marL="514350" indent="-514350" defTabSz="914377" eaLnBrk="0" fontAlgn="base" hangingPunct="0">
              <a:spcBef>
                <a:spcPct val="0"/>
              </a:spcBef>
              <a:spcAft>
                <a:spcPct val="0"/>
              </a:spcAft>
              <a:buFont typeface="+mj-lt"/>
              <a:buAutoNum type="arabicPeriod"/>
            </a:pPr>
            <a:endParaRPr lang="sv-SE" altLang="sv-SE" dirty="0">
              <a:solidFill>
                <a:srgbClr val="000000"/>
              </a:solidFill>
            </a:endParaRPr>
          </a:p>
          <a:p>
            <a:pPr marL="514350" indent="-514350" defTabSz="914377" eaLnBrk="0" fontAlgn="base" hangingPunct="0">
              <a:spcBef>
                <a:spcPct val="0"/>
              </a:spcBef>
              <a:spcAft>
                <a:spcPct val="0"/>
              </a:spcAft>
              <a:buFont typeface="+mj-lt"/>
              <a:buAutoNum type="arabicPeriod"/>
            </a:pPr>
            <a:r>
              <a:rPr lang="sv-SE" altLang="sv-SE" dirty="0">
                <a:solidFill>
                  <a:srgbClr val="000000"/>
                </a:solidFill>
              </a:rPr>
              <a:t>part som mottar det intyg som utfärdas</a:t>
            </a:r>
          </a:p>
          <a:p>
            <a:pPr marL="514350" indent="-514350" defTabSz="914377" eaLnBrk="0" fontAlgn="base" hangingPunct="0">
              <a:spcBef>
                <a:spcPct val="0"/>
              </a:spcBef>
              <a:spcAft>
                <a:spcPct val="0"/>
              </a:spcAft>
              <a:buFont typeface="+mj-lt"/>
              <a:buAutoNum type="arabicPeriod"/>
            </a:pPr>
            <a:r>
              <a:rPr lang="sv-SE" altLang="sv-SE" dirty="0">
                <a:solidFill>
                  <a:srgbClr val="000000"/>
                </a:solidFill>
                <a:highlight>
                  <a:srgbClr val="FFFF00"/>
                </a:highlight>
              </a:rPr>
              <a:t>part som mottar intyg</a:t>
            </a:r>
            <a:br>
              <a:rPr lang="sv-SE" altLang="sv-SE" dirty="0">
                <a:solidFill>
                  <a:srgbClr val="000000"/>
                </a:solidFill>
              </a:rPr>
            </a:br>
            <a:r>
              <a:rPr lang="sv-SE" altLang="sv-SE" sz="1800" dirty="0">
                <a:solidFill>
                  <a:srgbClr val="000000"/>
                </a:solidFill>
              </a:rPr>
              <a:t>Anm.: Försäkringskassan utgör t.ex. intygsmottagare för ”Läkarutlåtande för sjukersättning FK 7800”. [SoS]</a:t>
            </a:r>
            <a:br>
              <a:rPr lang="sv-SE" altLang="sv-SE" sz="1800" dirty="0">
                <a:solidFill>
                  <a:srgbClr val="000000"/>
                </a:solidFill>
              </a:rPr>
            </a:br>
            <a:r>
              <a:rPr lang="sv-SE" altLang="sv-SE" sz="1800" strike="sngStrike" dirty="0">
                <a:solidFill>
                  <a:srgbClr val="000000"/>
                </a:solidFill>
                <a:highlight>
                  <a:srgbClr val="FFFF00"/>
                </a:highlight>
              </a:rPr>
              <a:t>Intygsmottagaren är också ofta intygsperson, men behöver inte vara det.</a:t>
            </a:r>
            <a:br>
              <a:rPr lang="sv-SE" altLang="sv-SE" sz="1800" strike="sngStrike" dirty="0">
                <a:solidFill>
                  <a:srgbClr val="000000"/>
                </a:solidFill>
                <a:highlight>
                  <a:srgbClr val="FFFF00"/>
                </a:highlight>
              </a:rPr>
            </a:br>
            <a:r>
              <a:rPr lang="sv-SE" altLang="sv-SE" sz="1800" dirty="0">
                <a:solidFill>
                  <a:srgbClr val="000000"/>
                </a:solidFill>
                <a:highlight>
                  <a:srgbClr val="FFFF00"/>
                </a:highlight>
              </a:rPr>
              <a:t>Intygsmottagare kan vara en juridisk person som efterfrågar informationen i intygen, men det kan också vara intygspersonen själv.</a:t>
            </a:r>
          </a:p>
          <a:p>
            <a:pPr defTabSz="914377" eaLnBrk="0" fontAlgn="base" hangingPunct="0">
              <a:spcBef>
                <a:spcPct val="0"/>
              </a:spcBef>
              <a:spcAft>
                <a:spcPct val="0"/>
              </a:spcAft>
            </a:pPr>
            <a:endParaRPr lang="sv-SE" altLang="sv-SE" sz="1800" dirty="0">
              <a:solidFill>
                <a:srgbClr val="000000"/>
              </a:solidFill>
            </a:endParaRPr>
          </a:p>
          <a:p>
            <a:pPr defTabSz="914377" eaLnBrk="0" fontAlgn="base" hangingPunct="0">
              <a:spcBef>
                <a:spcPct val="0"/>
              </a:spcBef>
              <a:spcAft>
                <a:spcPct val="0"/>
              </a:spcAft>
            </a:pPr>
            <a:r>
              <a:rPr lang="sv-SE" altLang="sv-SE" sz="1600" dirty="0">
                <a:solidFill>
                  <a:srgbClr val="000000"/>
                </a:solidFill>
              </a:rPr>
              <a:t>9§ - utfärdas på formulär ska undertecknas av intygsutfärdaren</a:t>
            </a:r>
          </a:p>
          <a:p>
            <a:pPr marL="342900" indent="-342900" defTabSz="914377" eaLnBrk="0" fontAlgn="base" hangingPunct="0">
              <a:spcBef>
                <a:spcPct val="0"/>
              </a:spcBef>
              <a:spcAft>
                <a:spcPct val="0"/>
              </a:spcAft>
              <a:buFont typeface="Arial" panose="020B0604020202020204" pitchFamily="34" charset="0"/>
              <a:buChar char="•"/>
            </a:pPr>
            <a:r>
              <a:rPr lang="sv-SE" altLang="sv-SE" sz="1600" dirty="0">
                <a:solidFill>
                  <a:srgbClr val="000000"/>
                </a:solidFill>
              </a:rPr>
              <a:t>Räcker ”part” som överordnad term?</a:t>
            </a:r>
          </a:p>
          <a:p>
            <a:pPr marL="342900" indent="-342900" defTabSz="914377" eaLnBrk="0" fontAlgn="base" hangingPunct="0">
              <a:spcBef>
                <a:spcPct val="0"/>
              </a:spcBef>
              <a:spcAft>
                <a:spcPct val="0"/>
              </a:spcAft>
              <a:buFont typeface="Arial" panose="020B0604020202020204" pitchFamily="34" charset="0"/>
              <a:buChar char="•"/>
            </a:pPr>
            <a:r>
              <a:rPr lang="sv-SE" altLang="sv-SE" sz="1600" dirty="0">
                <a:solidFill>
                  <a:srgbClr val="000000"/>
                </a:solidFill>
                <a:highlight>
                  <a:srgbClr val="FFFF00"/>
                </a:highlight>
              </a:rPr>
              <a:t>Behövs de olika typerna av person skiljas åt med olika termer? Sparas detta? Statistik?</a:t>
            </a:r>
          </a:p>
          <a:p>
            <a:pPr marL="342900" indent="-342900" defTabSz="914377" eaLnBrk="0" fontAlgn="base" hangingPunct="0">
              <a:spcBef>
                <a:spcPct val="0"/>
              </a:spcBef>
              <a:spcAft>
                <a:spcPct val="0"/>
              </a:spcAft>
              <a:buFont typeface="Arial" panose="020B0604020202020204" pitchFamily="34" charset="0"/>
              <a:buChar char="•"/>
            </a:pPr>
            <a:r>
              <a:rPr lang="sv-SE" altLang="sv-SE" sz="1600" dirty="0">
                <a:solidFill>
                  <a:srgbClr val="000000"/>
                </a:solidFill>
              </a:rPr>
              <a:t>Måste det först ha utfärdats? (jfr intygsutkast, tidiga versioner, </a:t>
            </a:r>
            <a:r>
              <a:rPr lang="sv-SE" altLang="sv-SE" sz="1600" dirty="0" err="1">
                <a:solidFill>
                  <a:srgbClr val="000000"/>
                </a:solidFill>
              </a:rPr>
              <a:t>halvifyllt</a:t>
            </a:r>
            <a:r>
              <a:rPr lang="sv-SE" altLang="sv-SE" sz="1600" dirty="0">
                <a:solidFill>
                  <a:srgbClr val="000000"/>
                </a:solidFill>
              </a:rPr>
              <a:t> etc.)</a:t>
            </a:r>
          </a:p>
          <a:p>
            <a:pPr marL="342900" indent="-342900" defTabSz="914377" eaLnBrk="0" fontAlgn="base" hangingPunct="0">
              <a:spcBef>
                <a:spcPct val="0"/>
              </a:spcBef>
              <a:spcAft>
                <a:spcPct val="0"/>
              </a:spcAft>
              <a:buFont typeface="Arial" panose="020B0604020202020204" pitchFamily="34" charset="0"/>
              <a:buChar char="•"/>
            </a:pPr>
            <a:r>
              <a:rPr lang="sv-SE" altLang="sv-SE" sz="1600" dirty="0">
                <a:solidFill>
                  <a:srgbClr val="000000"/>
                </a:solidFill>
              </a:rPr>
              <a:t>Finns det olika roller som intygsmottagaren kan ha? Behöver dessa skiljas åt terminologiskt?</a:t>
            </a:r>
          </a:p>
          <a:p>
            <a:pPr marL="342900" indent="-342900" defTabSz="914377" eaLnBrk="0" fontAlgn="base" hangingPunct="0">
              <a:spcBef>
                <a:spcPct val="0"/>
              </a:spcBef>
              <a:spcAft>
                <a:spcPct val="0"/>
              </a:spcAft>
              <a:buFont typeface="Arial" panose="020B0604020202020204" pitchFamily="34" charset="0"/>
              <a:buChar char="•"/>
            </a:pPr>
            <a:r>
              <a:rPr lang="sv-SE" altLang="sv-SE" sz="1600" dirty="0">
                <a:solidFill>
                  <a:srgbClr val="000000"/>
                </a:solidFill>
              </a:rPr>
              <a:t>Primär/sekundär, direkt/indirekt</a:t>
            </a:r>
            <a:endParaRPr lang="en-US" altLang="sv-SE" sz="1600" dirty="0">
              <a:solidFill>
                <a:srgbClr val="000000"/>
              </a:solidFill>
            </a:endParaRPr>
          </a:p>
        </p:txBody>
      </p:sp>
    </p:spTree>
    <p:extLst>
      <p:ext uri="{BB962C8B-B14F-4D97-AF65-F5344CB8AC3E}">
        <p14:creationId xmlns:p14="http://schemas.microsoft.com/office/powerpoint/2010/main" val="244147477"/>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B046FEA-DBB0-44B8-B672-3F4DE579CB26}"/>
              </a:ext>
            </a:extLst>
          </p:cNvPr>
          <p:cNvSpPr>
            <a:spLocks noGrp="1"/>
          </p:cNvSpPr>
          <p:nvPr>
            <p:ph type="title"/>
          </p:nvPr>
        </p:nvSpPr>
        <p:spPr/>
        <p:txBody>
          <a:bodyPr/>
          <a:lstStyle/>
          <a:p>
            <a:r>
              <a:rPr lang="sv-SE" dirty="0"/>
              <a:t>Intygsmottagare</a:t>
            </a:r>
          </a:p>
        </p:txBody>
      </p:sp>
      <p:sp>
        <p:nvSpPr>
          <p:cNvPr id="3" name="Platshållare för innehåll 2">
            <a:extLst>
              <a:ext uri="{FF2B5EF4-FFF2-40B4-BE49-F238E27FC236}">
                <a16:creationId xmlns:a16="http://schemas.microsoft.com/office/drawing/2014/main" id="{BF85525B-D9BD-4240-93A9-06853E2F6C03}"/>
              </a:ext>
            </a:extLst>
          </p:cNvPr>
          <p:cNvSpPr>
            <a:spLocks noGrp="1"/>
          </p:cNvSpPr>
          <p:nvPr>
            <p:ph sz="quarter" idx="21"/>
          </p:nvPr>
        </p:nvSpPr>
        <p:spPr/>
        <p:txBody>
          <a:bodyPr/>
          <a:lstStyle/>
          <a:p>
            <a:r>
              <a:rPr lang="sv-SE" dirty="0" err="1">
                <a:solidFill>
                  <a:srgbClr val="00B050"/>
                </a:solidFill>
              </a:rPr>
              <a:t>Intygsmottagar</a:t>
            </a:r>
            <a:r>
              <a:rPr lang="sv-SE" dirty="0">
                <a:solidFill>
                  <a:srgbClr val="00B050"/>
                </a:solidFill>
              </a:rPr>
              <a:t> ID</a:t>
            </a:r>
          </a:p>
          <a:p>
            <a:r>
              <a:rPr lang="sv-SE" dirty="0">
                <a:solidFill>
                  <a:srgbClr val="00B050"/>
                </a:solidFill>
              </a:rPr>
              <a:t>Intygsmottagare namn</a:t>
            </a:r>
          </a:p>
          <a:p>
            <a:r>
              <a:rPr lang="sv-SE" dirty="0">
                <a:solidFill>
                  <a:srgbClr val="FFC000"/>
                </a:solidFill>
              </a:rPr>
              <a:t>Intygsmottagarroll (ny)</a:t>
            </a:r>
          </a:p>
          <a:p>
            <a:r>
              <a:rPr lang="sv-SE" dirty="0">
                <a:solidFill>
                  <a:srgbClr val="FF0000"/>
                </a:solidFill>
              </a:rPr>
              <a:t>Organisation ID - dubblett</a:t>
            </a:r>
            <a:endParaRPr lang="sv-SE" dirty="0"/>
          </a:p>
          <a:p>
            <a:r>
              <a:rPr lang="sv-SE" dirty="0">
                <a:solidFill>
                  <a:srgbClr val="00B050"/>
                </a:solidFill>
              </a:rPr>
              <a:t>Adress</a:t>
            </a:r>
          </a:p>
          <a:p>
            <a:r>
              <a:rPr lang="sv-SE" dirty="0">
                <a:solidFill>
                  <a:srgbClr val="00B050"/>
                </a:solidFill>
              </a:rPr>
              <a:t>Telefonnummer</a:t>
            </a:r>
          </a:p>
          <a:p>
            <a:r>
              <a:rPr lang="sv-SE" dirty="0">
                <a:solidFill>
                  <a:srgbClr val="00B050"/>
                </a:solidFill>
              </a:rPr>
              <a:t>E-post</a:t>
            </a:r>
          </a:p>
          <a:p>
            <a:endParaRPr lang="sv-SE" dirty="0"/>
          </a:p>
        </p:txBody>
      </p:sp>
      <p:pic>
        <p:nvPicPr>
          <p:cNvPr id="5" name="Picture 2" descr="Trafikljus vektor skylt">
            <a:extLst>
              <a:ext uri="{FF2B5EF4-FFF2-40B4-BE49-F238E27FC236}">
                <a16:creationId xmlns:a16="http://schemas.microsoft.com/office/drawing/2014/main" id="{70A00CB9-A56D-46AD-8C12-6A506A1E29D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643" t="-101" r="32205" b="34"/>
          <a:stretch/>
        </p:blipFill>
        <p:spPr bwMode="auto">
          <a:xfrm>
            <a:off x="10905068" y="144932"/>
            <a:ext cx="1117600" cy="31815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18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09840" y="531814"/>
            <a:ext cx="403507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rPr>
              <a:t>intygsperson (1)</a:t>
            </a:r>
            <a:endParaRPr lang="sv-SE" altLang="sv-SE" sz="3600"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FEFF2733-1887-8C9B-5398-8F0D9E34E566}"/>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C182713A-93E3-E9E6-B937-2ADFAC76A806}"/>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779845" y="1230314"/>
            <a:ext cx="7540625" cy="267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1867" dirty="0">
                <a:solidFill>
                  <a:srgbClr val="000000"/>
                </a:solidFill>
              </a:rPr>
              <a:t>den identitet som den intygade uppgiften och/eller intyget rör</a:t>
            </a:r>
          </a:p>
          <a:p>
            <a:pPr defTabSz="914377" eaLnBrk="0" fontAlgn="base" hangingPunct="0">
              <a:spcBef>
                <a:spcPct val="0"/>
              </a:spcBef>
              <a:spcAft>
                <a:spcPct val="0"/>
              </a:spcAft>
            </a:pPr>
            <a:endParaRPr lang="sv-SE" altLang="sv-SE" sz="1867" dirty="0">
              <a:solidFill>
                <a:srgbClr val="000000"/>
              </a:solidFill>
            </a:endParaRPr>
          </a:p>
          <a:p>
            <a:pPr defTabSz="914377" eaLnBrk="0" fontAlgn="base" hangingPunct="0">
              <a:spcBef>
                <a:spcPct val="0"/>
              </a:spcBef>
              <a:spcAft>
                <a:spcPct val="0"/>
              </a:spcAft>
            </a:pPr>
            <a:r>
              <a:rPr lang="sv-SE" altLang="sv-SE" sz="1867" dirty="0">
                <a:solidFill>
                  <a:srgbClr val="000000"/>
                </a:solidFill>
              </a:rPr>
              <a:t>	</a:t>
            </a:r>
            <a:r>
              <a:rPr lang="sv-SE" altLang="sv-SE" sz="1867" strike="sngStrike" dirty="0">
                <a:solidFill>
                  <a:srgbClr val="000000"/>
                </a:solidFill>
              </a:rPr>
              <a:t>Exempel: En förälder (intygsperson) får ett intyg att ett barn </a:t>
            </a:r>
            <a:r>
              <a:rPr lang="sv-SE" altLang="sv-SE" sz="1867" dirty="0">
                <a:solidFill>
                  <a:srgbClr val="000000"/>
                </a:solidFill>
              </a:rPr>
              <a:t>	</a:t>
            </a:r>
            <a:r>
              <a:rPr lang="sv-SE" altLang="sv-SE" sz="1867" strike="sngStrike" dirty="0">
                <a:solidFill>
                  <a:srgbClr val="000000"/>
                </a:solidFill>
              </a:rPr>
              <a:t>(patienten) har en situation så att föräldern har nedsatt</a:t>
            </a:r>
            <a:r>
              <a:rPr lang="sv-SE" altLang="sv-SE" sz="1867" dirty="0">
                <a:solidFill>
                  <a:srgbClr val="000000"/>
                </a:solidFill>
              </a:rPr>
              <a:t> 	</a:t>
            </a:r>
            <a:r>
              <a:rPr lang="sv-SE" altLang="sv-SE" sz="1867" strike="sngStrike" dirty="0">
                <a:solidFill>
                  <a:srgbClr val="000000"/>
                </a:solidFill>
              </a:rPr>
              <a:t>arbetsförmåga, En patient (intygspersonen) har fått en </a:t>
            </a:r>
            <a:r>
              <a:rPr lang="sv-SE" altLang="sv-SE" sz="1867" dirty="0">
                <a:solidFill>
                  <a:srgbClr val="000000"/>
                </a:solidFill>
              </a:rPr>
              <a:t>	</a:t>
            </a:r>
            <a:r>
              <a:rPr lang="sv-SE" altLang="sv-SE" sz="1867" strike="sngStrike" dirty="0">
                <a:solidFill>
                  <a:srgbClr val="000000"/>
                </a:solidFill>
              </a:rPr>
              <a:t>diagnos (uppgift) som ska intygas.</a:t>
            </a:r>
          </a:p>
          <a:p>
            <a:pPr defTabSz="914377" eaLnBrk="0" fontAlgn="base" hangingPunct="0">
              <a:spcBef>
                <a:spcPct val="0"/>
              </a:spcBef>
              <a:spcAft>
                <a:spcPct val="0"/>
              </a:spcAft>
            </a:pPr>
            <a:endParaRPr lang="sv-SE" altLang="sv-SE" sz="1867" dirty="0">
              <a:solidFill>
                <a:srgbClr val="000000"/>
              </a:solidFill>
            </a:endParaRPr>
          </a:p>
          <a:p>
            <a:pPr defTabSz="914377" eaLnBrk="0" fontAlgn="base" hangingPunct="0">
              <a:spcBef>
                <a:spcPct val="0"/>
              </a:spcBef>
              <a:spcAft>
                <a:spcPct val="0"/>
              </a:spcAft>
            </a:pPr>
            <a:r>
              <a:rPr lang="sv-SE" altLang="sv-SE" sz="1867" dirty="0">
                <a:solidFill>
                  <a:srgbClr val="000000"/>
                </a:solidFill>
              </a:rPr>
              <a:t>individ som de </a:t>
            </a:r>
            <a:r>
              <a:rPr lang="sv-SE" altLang="sv-SE" sz="1867" u="sng" dirty="0">
                <a:solidFill>
                  <a:srgbClr val="000000"/>
                </a:solidFill>
              </a:rPr>
              <a:t>intygade uppgifterna</a:t>
            </a:r>
            <a:r>
              <a:rPr lang="sv-SE" altLang="sv-SE" sz="1867" dirty="0">
                <a:solidFill>
                  <a:srgbClr val="000000"/>
                </a:solidFill>
              </a:rPr>
              <a:t> avser [dvs. inte intyget]</a:t>
            </a:r>
          </a:p>
          <a:p>
            <a:pPr defTabSz="914377" eaLnBrk="0" fontAlgn="base" hangingPunct="0">
              <a:spcBef>
                <a:spcPct val="0"/>
              </a:spcBef>
              <a:spcAft>
                <a:spcPct val="0"/>
              </a:spcAft>
            </a:pPr>
            <a:endParaRPr lang="en-US" altLang="sv-SE" sz="1867" dirty="0">
              <a:solidFill>
                <a:srgbClr val="000000"/>
              </a:solidFill>
            </a:endParaRPr>
          </a:p>
        </p:txBody>
      </p:sp>
    </p:spTree>
    <p:extLst>
      <p:ext uri="{BB962C8B-B14F-4D97-AF65-F5344CB8AC3E}">
        <p14:creationId xmlns:p14="http://schemas.microsoft.com/office/powerpoint/2010/main" val="394270491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91747" y="367419"/>
            <a:ext cx="758412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highlight>
                  <a:srgbClr val="00FF00"/>
                </a:highlight>
              </a:rPr>
              <a:t>intygsperson</a:t>
            </a:r>
            <a:r>
              <a:rPr lang="sv-SE" altLang="sv-SE" sz="3600" b="1" dirty="0">
                <a:solidFill>
                  <a:srgbClr val="000000"/>
                </a:solidFill>
              </a:rPr>
              <a:t>, </a:t>
            </a:r>
            <a:r>
              <a:rPr lang="sv-SE" altLang="sv-SE" sz="3600" b="1" strike="sngStrike" dirty="0">
                <a:solidFill>
                  <a:srgbClr val="000000"/>
                </a:solidFill>
              </a:rPr>
              <a:t>intygshavare</a:t>
            </a:r>
            <a:r>
              <a:rPr lang="sv-SE" altLang="sv-SE" sz="3600" b="1" dirty="0">
                <a:solidFill>
                  <a:srgbClr val="000000"/>
                </a:solidFill>
              </a:rPr>
              <a:t>? (2)</a:t>
            </a:r>
            <a:endParaRPr lang="sv-SE" altLang="sv-SE" sz="3600"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FEFF2733-1887-8C9B-5398-8F0D9E34E566}"/>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C182713A-93E3-E9E6-B937-2ADFAC76A806}"/>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569713" y="1494996"/>
            <a:ext cx="754062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304792" indent="-304792" defTabSz="914377" eaLnBrk="0" fontAlgn="base" hangingPunct="0">
              <a:spcBef>
                <a:spcPct val="0"/>
              </a:spcBef>
              <a:spcAft>
                <a:spcPct val="0"/>
              </a:spcAft>
              <a:buFont typeface="+mj-lt"/>
              <a:buAutoNum type="arabicPeriod"/>
            </a:pPr>
            <a:r>
              <a:rPr lang="en-US" altLang="sv-SE" strike="sngStrike" dirty="0">
                <a:solidFill>
                  <a:srgbClr val="000000"/>
                </a:solidFill>
              </a:rPr>
              <a:t>den </a:t>
            </a:r>
            <a:r>
              <a:rPr lang="en-US" altLang="sv-SE" strike="sngStrike" dirty="0" err="1">
                <a:solidFill>
                  <a:srgbClr val="000000"/>
                </a:solidFill>
              </a:rPr>
              <a:t>intyget</a:t>
            </a:r>
            <a:r>
              <a:rPr lang="en-US" altLang="sv-SE" strike="sngStrike" dirty="0">
                <a:solidFill>
                  <a:srgbClr val="000000"/>
                </a:solidFill>
              </a:rPr>
              <a:t> </a:t>
            </a:r>
            <a:r>
              <a:rPr lang="en-US" altLang="sv-SE" strike="sngStrike" dirty="0" err="1">
                <a:solidFill>
                  <a:srgbClr val="000000"/>
                </a:solidFill>
              </a:rPr>
              <a:t>avser</a:t>
            </a:r>
            <a:r>
              <a:rPr lang="en-US" altLang="sv-SE" strike="sngStrike" dirty="0">
                <a:solidFill>
                  <a:srgbClr val="000000"/>
                </a:solidFill>
              </a:rPr>
              <a:t> [EHM]</a:t>
            </a:r>
          </a:p>
          <a:p>
            <a:pPr marL="304792" indent="-304792" defTabSz="914377" eaLnBrk="0" fontAlgn="base" hangingPunct="0">
              <a:spcBef>
                <a:spcPct val="0"/>
              </a:spcBef>
              <a:spcAft>
                <a:spcPct val="0"/>
              </a:spcAft>
              <a:buFont typeface="+mj-lt"/>
              <a:buAutoNum type="arabicPeriod"/>
            </a:pPr>
            <a:r>
              <a:rPr lang="en-US" altLang="sv-SE" strike="sngStrike" dirty="0">
                <a:solidFill>
                  <a:srgbClr val="000000"/>
                </a:solidFill>
              </a:rPr>
              <a:t>person </a:t>
            </a:r>
            <a:r>
              <a:rPr lang="en-US" altLang="sv-SE" strike="sngStrike" dirty="0" err="1">
                <a:solidFill>
                  <a:srgbClr val="000000"/>
                </a:solidFill>
              </a:rPr>
              <a:t>som</a:t>
            </a:r>
            <a:r>
              <a:rPr lang="en-US" altLang="sv-SE" strike="sngStrike" dirty="0">
                <a:solidFill>
                  <a:srgbClr val="000000"/>
                </a:solidFill>
              </a:rPr>
              <a:t> </a:t>
            </a:r>
            <a:r>
              <a:rPr lang="en-US" altLang="sv-SE" strike="sngStrike" dirty="0" err="1">
                <a:solidFill>
                  <a:srgbClr val="000000"/>
                </a:solidFill>
              </a:rPr>
              <a:t>intyg</a:t>
            </a:r>
            <a:r>
              <a:rPr lang="en-US" altLang="sv-SE" strike="sngStrike" dirty="0">
                <a:solidFill>
                  <a:srgbClr val="000000"/>
                </a:solidFill>
              </a:rPr>
              <a:t> </a:t>
            </a:r>
            <a:r>
              <a:rPr lang="en-US" altLang="sv-SE" strike="sngStrike" dirty="0" err="1">
                <a:solidFill>
                  <a:srgbClr val="000000"/>
                </a:solidFill>
              </a:rPr>
              <a:t>gäller</a:t>
            </a:r>
            <a:endParaRPr lang="en-US" altLang="sv-SE" strike="sngStrike" dirty="0">
              <a:solidFill>
                <a:srgbClr val="000000"/>
              </a:solidFill>
            </a:endParaRPr>
          </a:p>
          <a:p>
            <a:pPr marL="304792" indent="-304792" defTabSz="914377" eaLnBrk="0" fontAlgn="base" hangingPunct="0">
              <a:spcBef>
                <a:spcPct val="0"/>
              </a:spcBef>
              <a:spcAft>
                <a:spcPct val="0"/>
              </a:spcAft>
              <a:buFont typeface="+mj-lt"/>
              <a:buAutoNum type="arabicPeriod"/>
            </a:pPr>
            <a:endParaRPr lang="en-US" altLang="sv-SE" dirty="0">
              <a:solidFill>
                <a:srgbClr val="000000"/>
              </a:solidFill>
            </a:endParaRPr>
          </a:p>
          <a:p>
            <a:pPr marL="304792" indent="-304792" defTabSz="914377" eaLnBrk="0" fontAlgn="base" hangingPunct="0">
              <a:spcBef>
                <a:spcPct val="0"/>
              </a:spcBef>
              <a:spcAft>
                <a:spcPct val="0"/>
              </a:spcAft>
              <a:buFont typeface="+mj-lt"/>
              <a:buAutoNum type="arabicPeriod"/>
            </a:pPr>
            <a:r>
              <a:rPr lang="en-US" altLang="sv-SE" dirty="0">
                <a:solidFill>
                  <a:srgbClr val="000000"/>
                </a:solidFill>
                <a:highlight>
                  <a:srgbClr val="00FF00"/>
                </a:highlight>
              </a:rPr>
              <a:t>den person </a:t>
            </a:r>
            <a:r>
              <a:rPr lang="en-US" altLang="sv-SE" dirty="0" err="1">
                <a:solidFill>
                  <a:srgbClr val="000000"/>
                </a:solidFill>
                <a:highlight>
                  <a:srgbClr val="00FF00"/>
                </a:highlight>
              </a:rPr>
              <a:t>ett</a:t>
            </a:r>
            <a:r>
              <a:rPr lang="en-US" altLang="sv-SE" dirty="0">
                <a:solidFill>
                  <a:srgbClr val="000000"/>
                </a:solidFill>
                <a:highlight>
                  <a:srgbClr val="00FF00"/>
                </a:highlight>
              </a:rPr>
              <a:t> </a:t>
            </a:r>
            <a:r>
              <a:rPr lang="en-US" altLang="sv-SE" dirty="0" err="1">
                <a:solidFill>
                  <a:srgbClr val="000000"/>
                </a:solidFill>
                <a:highlight>
                  <a:srgbClr val="00FF00"/>
                </a:highlight>
              </a:rPr>
              <a:t>intyg</a:t>
            </a:r>
            <a:r>
              <a:rPr lang="en-US" altLang="sv-SE" dirty="0">
                <a:solidFill>
                  <a:srgbClr val="000000"/>
                </a:solidFill>
                <a:highlight>
                  <a:srgbClr val="00FF00"/>
                </a:highlight>
              </a:rPr>
              <a:t> </a:t>
            </a:r>
            <a:r>
              <a:rPr lang="en-US" altLang="sv-SE" b="1" dirty="0" err="1">
                <a:solidFill>
                  <a:srgbClr val="000000"/>
                </a:solidFill>
                <a:highlight>
                  <a:srgbClr val="00FF00"/>
                </a:highlight>
              </a:rPr>
              <a:t>avser</a:t>
            </a:r>
            <a:endParaRPr lang="en-US" altLang="sv-SE" b="1" dirty="0">
              <a:solidFill>
                <a:srgbClr val="000000"/>
              </a:solidFill>
              <a:highlight>
                <a:srgbClr val="00FF00"/>
              </a:highlight>
            </a:endParaRPr>
          </a:p>
        </p:txBody>
      </p:sp>
    </p:spTree>
    <p:extLst>
      <p:ext uri="{BB962C8B-B14F-4D97-AF65-F5344CB8AC3E}">
        <p14:creationId xmlns:p14="http://schemas.microsoft.com/office/powerpoint/2010/main" val="240064103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A35C16-DCC5-2B61-C6D8-8420D0A6FF51}"/>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2D3F3C65-1102-287F-9A69-2D7EDF9C25E4}"/>
              </a:ext>
            </a:extLst>
          </p:cNvPr>
          <p:cNvSpPr>
            <a:spLocks noChangeArrowheads="1"/>
          </p:cNvSpPr>
          <p:nvPr/>
        </p:nvSpPr>
        <p:spPr bwMode="auto">
          <a:xfrm>
            <a:off x="2531874" y="410627"/>
            <a:ext cx="592982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highlight>
                  <a:srgbClr val="00FF00"/>
                </a:highlight>
              </a:rPr>
              <a:t>intygsperson</a:t>
            </a:r>
            <a:r>
              <a:rPr lang="sv-SE" altLang="sv-SE" sz="3600" b="1" dirty="0">
                <a:solidFill>
                  <a:schemeClr val="accent2">
                    <a:lumMod val="50000"/>
                  </a:schemeClr>
                </a:solidFill>
              </a:rPr>
              <a:t> [NULÄGET]</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AB1BEE55-134C-584C-77F4-B054EA6B815E}"/>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2B142860-96E0-C926-B2B0-14C5F18F5B82}"/>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9D54A356-664A-E11C-58E0-942CF8AFFA9D}"/>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ECB6D707-1D23-B5D6-2A9E-DF9EAE4E3AEC}"/>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AC215620-6551-ABEA-F43C-FFF79395AB6D}"/>
              </a:ext>
            </a:extLst>
          </p:cNvPr>
          <p:cNvSpPr txBox="1">
            <a:spLocks noChangeArrowheads="1"/>
          </p:cNvSpPr>
          <p:nvPr/>
        </p:nvSpPr>
        <p:spPr bwMode="auto">
          <a:xfrm>
            <a:off x="2531874" y="1373532"/>
            <a:ext cx="754062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en-US" altLang="sv-SE" sz="3200" dirty="0">
                <a:solidFill>
                  <a:srgbClr val="000000"/>
                </a:solidFill>
                <a:highlight>
                  <a:srgbClr val="00FF00"/>
                </a:highlight>
              </a:rPr>
              <a:t>den person </a:t>
            </a:r>
            <a:r>
              <a:rPr lang="en-US" altLang="sv-SE" sz="3200" dirty="0" err="1">
                <a:solidFill>
                  <a:srgbClr val="000000"/>
                </a:solidFill>
                <a:highlight>
                  <a:srgbClr val="00FF00"/>
                </a:highlight>
              </a:rPr>
              <a:t>ett</a:t>
            </a:r>
            <a:r>
              <a:rPr lang="en-US" altLang="sv-SE" sz="3200" dirty="0">
                <a:solidFill>
                  <a:srgbClr val="000000"/>
                </a:solidFill>
                <a:highlight>
                  <a:srgbClr val="00FF00"/>
                </a:highlight>
              </a:rPr>
              <a:t> </a:t>
            </a:r>
            <a:r>
              <a:rPr lang="en-US" altLang="sv-SE" sz="3200" dirty="0" err="1">
                <a:solidFill>
                  <a:srgbClr val="000000"/>
                </a:solidFill>
                <a:highlight>
                  <a:srgbClr val="00FF00"/>
                </a:highlight>
              </a:rPr>
              <a:t>intyg</a:t>
            </a:r>
            <a:r>
              <a:rPr lang="en-US" altLang="sv-SE" sz="3200" dirty="0">
                <a:solidFill>
                  <a:srgbClr val="000000"/>
                </a:solidFill>
                <a:highlight>
                  <a:srgbClr val="00FF00"/>
                </a:highlight>
              </a:rPr>
              <a:t> </a:t>
            </a:r>
            <a:r>
              <a:rPr lang="en-US" altLang="sv-SE" sz="3200" dirty="0" err="1">
                <a:solidFill>
                  <a:srgbClr val="000000"/>
                </a:solidFill>
                <a:highlight>
                  <a:srgbClr val="00FF00"/>
                </a:highlight>
              </a:rPr>
              <a:t>avser</a:t>
            </a:r>
            <a:endParaRPr lang="en-US" altLang="sv-SE" sz="3200" dirty="0">
              <a:solidFill>
                <a:srgbClr val="000000"/>
              </a:solidFill>
              <a:highlight>
                <a:srgbClr val="00FF00"/>
              </a:highlight>
            </a:endParaRPr>
          </a:p>
          <a:p>
            <a:pPr defTabSz="914377" eaLnBrk="0" fontAlgn="base" hangingPunct="0">
              <a:spcBef>
                <a:spcPct val="0"/>
              </a:spcBef>
              <a:spcAft>
                <a:spcPct val="0"/>
              </a:spcAft>
            </a:pPr>
            <a:endParaRPr lang="en-US" altLang="sv-SE" sz="3200" dirty="0">
              <a:solidFill>
                <a:srgbClr val="000000"/>
              </a:solidFill>
            </a:endParaRPr>
          </a:p>
          <a:p>
            <a:pPr marL="457200" indent="-457200" defTabSz="914377" eaLnBrk="0" fontAlgn="base" hangingPunct="0">
              <a:spcBef>
                <a:spcPct val="0"/>
              </a:spcBef>
              <a:spcAft>
                <a:spcPct val="0"/>
              </a:spcAft>
              <a:buFont typeface="Arial" panose="020B0604020202020204" pitchFamily="34" charset="0"/>
              <a:buChar char="•"/>
            </a:pPr>
            <a:r>
              <a:rPr lang="en-US" altLang="sv-SE" sz="3200" dirty="0" err="1">
                <a:solidFill>
                  <a:srgbClr val="000000"/>
                </a:solidFill>
              </a:rPr>
              <a:t>etablerat</a:t>
            </a:r>
            <a:r>
              <a:rPr lang="en-US" altLang="sv-SE" sz="3200" dirty="0">
                <a:solidFill>
                  <a:srgbClr val="000000"/>
                </a:solidFill>
              </a:rPr>
              <a:t>, FS, </a:t>
            </a:r>
            <a:r>
              <a:rPr lang="en-US" altLang="sv-SE" sz="3200" dirty="0" err="1">
                <a:solidFill>
                  <a:srgbClr val="000000"/>
                </a:solidFill>
              </a:rPr>
              <a:t>instruktioner</a:t>
            </a:r>
            <a:endParaRPr lang="en-US" altLang="sv-SE" sz="3200" dirty="0">
              <a:solidFill>
                <a:srgbClr val="000000"/>
              </a:solidFill>
            </a:endParaRPr>
          </a:p>
          <a:p>
            <a:pPr defTabSz="914377" eaLnBrk="0" fontAlgn="base" hangingPunct="0">
              <a:spcBef>
                <a:spcPct val="0"/>
              </a:spcBef>
              <a:spcAft>
                <a:spcPct val="0"/>
              </a:spcAft>
            </a:pPr>
            <a:endParaRPr lang="en-US" altLang="sv-SE" sz="3200" dirty="0">
              <a:solidFill>
                <a:srgbClr val="000000"/>
              </a:solidFill>
            </a:endParaRPr>
          </a:p>
          <a:p>
            <a:pPr defTabSz="914377" eaLnBrk="0" fontAlgn="base" hangingPunct="0">
              <a:spcBef>
                <a:spcPct val="0"/>
              </a:spcBef>
              <a:spcAft>
                <a:spcPct val="0"/>
              </a:spcAft>
            </a:pPr>
            <a:r>
              <a:rPr lang="en-US" altLang="sv-SE" sz="2800" dirty="0" err="1">
                <a:solidFill>
                  <a:srgbClr val="000000"/>
                </a:solidFill>
              </a:rPr>
              <a:t>Förekommer</a:t>
            </a:r>
            <a:r>
              <a:rPr lang="en-US" altLang="sv-SE" sz="2800" dirty="0">
                <a:solidFill>
                  <a:srgbClr val="000000"/>
                </a:solidFill>
              </a:rPr>
              <a:t> </a:t>
            </a:r>
            <a:r>
              <a:rPr lang="en-US" altLang="sv-SE" sz="2800" dirty="0" err="1">
                <a:solidFill>
                  <a:srgbClr val="000000"/>
                </a:solidFill>
              </a:rPr>
              <a:t>andra</a:t>
            </a:r>
            <a:r>
              <a:rPr lang="en-US" altLang="sv-SE" sz="2800" dirty="0">
                <a:solidFill>
                  <a:srgbClr val="000000"/>
                </a:solidFill>
              </a:rPr>
              <a:t> termer?</a:t>
            </a:r>
          </a:p>
          <a:p>
            <a:pPr marL="457200" indent="-457200" defTabSz="914377" eaLnBrk="0" fontAlgn="base" hangingPunct="0">
              <a:spcBef>
                <a:spcPct val="0"/>
              </a:spcBef>
              <a:spcAft>
                <a:spcPct val="0"/>
              </a:spcAft>
              <a:buFont typeface="Arial" panose="020B0604020202020204" pitchFamily="34" charset="0"/>
              <a:buChar char="•"/>
            </a:pPr>
            <a:r>
              <a:rPr lang="en-US" altLang="sv-SE" sz="2800" dirty="0" err="1">
                <a:solidFill>
                  <a:srgbClr val="000000"/>
                </a:solidFill>
              </a:rPr>
              <a:t>innehavare</a:t>
            </a:r>
            <a:r>
              <a:rPr lang="en-US" altLang="sv-SE" sz="2800" dirty="0">
                <a:solidFill>
                  <a:srgbClr val="000000"/>
                </a:solidFill>
              </a:rPr>
              <a:t>?</a:t>
            </a:r>
          </a:p>
          <a:p>
            <a:pPr marL="457200" indent="-457200" defTabSz="914377" eaLnBrk="0" fontAlgn="base" hangingPunct="0">
              <a:spcBef>
                <a:spcPct val="0"/>
              </a:spcBef>
              <a:spcAft>
                <a:spcPct val="0"/>
              </a:spcAft>
              <a:buFont typeface="Arial" panose="020B0604020202020204" pitchFamily="34" charset="0"/>
              <a:buChar char="•"/>
            </a:pPr>
            <a:r>
              <a:rPr lang="en-US" altLang="sv-SE" sz="2800" dirty="0" err="1">
                <a:solidFill>
                  <a:srgbClr val="000000"/>
                </a:solidFill>
              </a:rPr>
              <a:t>intygsinnehavare</a:t>
            </a:r>
            <a:r>
              <a:rPr lang="en-US" altLang="sv-SE" sz="2800" dirty="0">
                <a:solidFill>
                  <a:srgbClr val="000000"/>
                </a:solidFill>
              </a:rPr>
              <a:t>?</a:t>
            </a:r>
          </a:p>
          <a:p>
            <a:pPr marL="457200" indent="-457200" defTabSz="914377" eaLnBrk="0" fontAlgn="base" hangingPunct="0">
              <a:spcBef>
                <a:spcPct val="0"/>
              </a:spcBef>
              <a:spcAft>
                <a:spcPct val="0"/>
              </a:spcAft>
              <a:buFont typeface="Arial" panose="020B0604020202020204" pitchFamily="34" charset="0"/>
              <a:buChar char="•"/>
            </a:pPr>
            <a:r>
              <a:rPr lang="en-US" altLang="sv-SE" sz="2800" dirty="0" err="1">
                <a:solidFill>
                  <a:srgbClr val="000000"/>
                </a:solidFill>
              </a:rPr>
              <a:t>intygsägare</a:t>
            </a:r>
            <a:r>
              <a:rPr lang="en-US" altLang="sv-SE" sz="2800" dirty="0">
                <a:solidFill>
                  <a:srgbClr val="000000"/>
                </a:solidFill>
              </a:rPr>
              <a:t>?</a:t>
            </a:r>
            <a:endParaRPr lang="en-US" altLang="sv-SE" sz="3200" dirty="0">
              <a:solidFill>
                <a:srgbClr val="000000"/>
              </a:solidFill>
            </a:endParaRPr>
          </a:p>
        </p:txBody>
      </p:sp>
    </p:spTree>
    <p:extLst>
      <p:ext uri="{BB962C8B-B14F-4D97-AF65-F5344CB8AC3E}">
        <p14:creationId xmlns:p14="http://schemas.microsoft.com/office/powerpoint/2010/main" val="4017358777"/>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2F6BF91-A1EE-4FF4-AB0A-83F0C58EC755}"/>
              </a:ext>
            </a:extLst>
          </p:cNvPr>
          <p:cNvSpPr>
            <a:spLocks noGrp="1"/>
          </p:cNvSpPr>
          <p:nvPr>
            <p:ph type="title"/>
          </p:nvPr>
        </p:nvSpPr>
        <p:spPr/>
        <p:txBody>
          <a:bodyPr/>
          <a:lstStyle/>
          <a:p>
            <a:r>
              <a:rPr lang="sv-SE" dirty="0"/>
              <a:t>Intygsperson/Innehavare</a:t>
            </a:r>
          </a:p>
        </p:txBody>
      </p:sp>
      <p:sp>
        <p:nvSpPr>
          <p:cNvPr id="3" name="Platshållare för innehåll 2">
            <a:extLst>
              <a:ext uri="{FF2B5EF4-FFF2-40B4-BE49-F238E27FC236}">
                <a16:creationId xmlns:a16="http://schemas.microsoft.com/office/drawing/2014/main" id="{AC572E0B-74E0-409C-8C0D-C853AB31FB56}"/>
              </a:ext>
            </a:extLst>
          </p:cNvPr>
          <p:cNvSpPr>
            <a:spLocks noGrp="1"/>
          </p:cNvSpPr>
          <p:nvPr>
            <p:ph sz="quarter" idx="21"/>
          </p:nvPr>
        </p:nvSpPr>
        <p:spPr/>
        <p:txBody>
          <a:bodyPr>
            <a:normAutofit fontScale="92500" lnSpcReduction="20000"/>
          </a:bodyPr>
          <a:lstStyle/>
          <a:p>
            <a:r>
              <a:rPr lang="sv-SE" dirty="0">
                <a:solidFill>
                  <a:srgbClr val="00B050"/>
                </a:solidFill>
              </a:rPr>
              <a:t>Efternamn </a:t>
            </a:r>
          </a:p>
          <a:p>
            <a:r>
              <a:rPr lang="sv-SE" strike="sngStrike" dirty="0">
                <a:solidFill>
                  <a:srgbClr val="00B050"/>
                </a:solidFill>
              </a:rPr>
              <a:t>Mellannamn? [ej längre enligt §]</a:t>
            </a:r>
          </a:p>
          <a:p>
            <a:r>
              <a:rPr lang="sv-SE" dirty="0">
                <a:solidFill>
                  <a:srgbClr val="00B050"/>
                </a:solidFill>
              </a:rPr>
              <a:t>Person-ID? [finns i modellen] identitetsbeteckning</a:t>
            </a:r>
          </a:p>
          <a:p>
            <a:r>
              <a:rPr lang="sv-SE" dirty="0">
                <a:solidFill>
                  <a:srgbClr val="00B050"/>
                </a:solidFill>
              </a:rPr>
              <a:t>Förnamn</a:t>
            </a:r>
          </a:p>
          <a:p>
            <a:r>
              <a:rPr lang="sv-SE" dirty="0">
                <a:solidFill>
                  <a:srgbClr val="00B050"/>
                </a:solidFill>
              </a:rPr>
              <a:t>Födelsedatum</a:t>
            </a:r>
          </a:p>
          <a:p>
            <a:r>
              <a:rPr lang="sv-SE" dirty="0">
                <a:solidFill>
                  <a:srgbClr val="00B050"/>
                </a:solidFill>
              </a:rPr>
              <a:t>Kön</a:t>
            </a:r>
          </a:p>
          <a:p>
            <a:r>
              <a:rPr lang="sv-SE" dirty="0">
                <a:solidFill>
                  <a:srgbClr val="00B050"/>
                </a:solidFill>
              </a:rPr>
              <a:t>Adress</a:t>
            </a:r>
          </a:p>
          <a:p>
            <a:r>
              <a:rPr lang="sv-SE" dirty="0">
                <a:solidFill>
                  <a:srgbClr val="00B050"/>
                </a:solidFill>
              </a:rPr>
              <a:t>Telefonnummer</a:t>
            </a:r>
          </a:p>
          <a:p>
            <a:r>
              <a:rPr lang="sv-SE" dirty="0">
                <a:solidFill>
                  <a:srgbClr val="00B050"/>
                </a:solidFill>
              </a:rPr>
              <a:t>E-post</a:t>
            </a:r>
          </a:p>
          <a:p>
            <a:r>
              <a:rPr lang="sv-SE" dirty="0">
                <a:solidFill>
                  <a:srgbClr val="00B050"/>
                </a:solidFill>
              </a:rPr>
              <a:t>Land (ny)</a:t>
            </a:r>
          </a:p>
          <a:p>
            <a:r>
              <a:rPr lang="sv-SE" dirty="0">
                <a:solidFill>
                  <a:srgbClr val="FFC000"/>
                </a:solidFill>
              </a:rPr>
              <a:t>Relation och roll till intygsperson (ny)</a:t>
            </a:r>
          </a:p>
        </p:txBody>
      </p:sp>
      <p:pic>
        <p:nvPicPr>
          <p:cNvPr id="8" name="Picture 2" descr="Trafikljus vektor skylt">
            <a:extLst>
              <a:ext uri="{FF2B5EF4-FFF2-40B4-BE49-F238E27FC236}">
                <a16:creationId xmlns:a16="http://schemas.microsoft.com/office/drawing/2014/main" id="{F14CFCF1-B596-49CB-BD14-4BE6836324E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643" t="-101" r="32205" b="34"/>
          <a:stretch/>
        </p:blipFill>
        <p:spPr bwMode="auto">
          <a:xfrm>
            <a:off x="10905068" y="144932"/>
            <a:ext cx="1117600" cy="3181521"/>
          </a:xfrm>
          <a:prstGeom prst="rect">
            <a:avLst/>
          </a:prstGeom>
          <a:noFill/>
          <a:extLst>
            <a:ext uri="{909E8E84-426E-40DD-AFC4-6F175D3DCCD1}">
              <a14:hiddenFill xmlns:a14="http://schemas.microsoft.com/office/drawing/2010/main">
                <a:solidFill>
                  <a:srgbClr val="FFFFFF"/>
                </a:solidFill>
              </a14:hiddenFill>
            </a:ext>
          </a:extLst>
        </p:spPr>
      </p:pic>
      <p:sp>
        <p:nvSpPr>
          <p:cNvPr id="9" name="Rektangel: rundade hörn 8">
            <a:extLst>
              <a:ext uri="{FF2B5EF4-FFF2-40B4-BE49-F238E27FC236}">
                <a16:creationId xmlns:a16="http://schemas.microsoft.com/office/drawing/2014/main" id="{070754AF-C09D-486A-9259-AB52E5B67ECF}"/>
              </a:ext>
            </a:extLst>
          </p:cNvPr>
          <p:cNvSpPr/>
          <p:nvPr/>
        </p:nvSpPr>
        <p:spPr>
          <a:xfrm>
            <a:off x="7179732" y="2288041"/>
            <a:ext cx="2658359" cy="408623"/>
          </a:xfrm>
          <a:prstGeom prst="round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solidFill>
              <a:schemeClr val="accent1"/>
            </a:solidFill>
          </a:ln>
        </p:spPr>
        <p:txBody>
          <a:bodyPr wrap="square" rtlCol="0">
            <a:spAutoFit/>
          </a:bodyPr>
          <a:lstStyle/>
          <a:p>
            <a:pPr algn="ctr"/>
            <a:r>
              <a:rPr lang="sv-SE" dirty="0">
                <a:solidFill>
                  <a:schemeClr val="bg1"/>
                </a:solidFill>
              </a:rPr>
              <a:t>Begreppsmodellering</a:t>
            </a:r>
          </a:p>
        </p:txBody>
      </p:sp>
      <p:sp>
        <p:nvSpPr>
          <p:cNvPr id="10" name="textruta 9">
            <a:extLst>
              <a:ext uri="{FF2B5EF4-FFF2-40B4-BE49-F238E27FC236}">
                <a16:creationId xmlns:a16="http://schemas.microsoft.com/office/drawing/2014/main" id="{DF28B5CA-0DA1-4ABB-A062-50763B59F981}"/>
              </a:ext>
            </a:extLst>
          </p:cNvPr>
          <p:cNvSpPr txBox="1"/>
          <p:nvPr/>
        </p:nvSpPr>
        <p:spPr>
          <a:xfrm>
            <a:off x="6029326" y="3429000"/>
            <a:ext cx="5993342" cy="369332"/>
          </a:xfrm>
          <a:prstGeom prst="rect">
            <a:avLst/>
          </a:prstGeom>
          <a:noFill/>
        </p:spPr>
        <p:txBody>
          <a:bodyPr wrap="square">
            <a:spAutoFit/>
          </a:bodyPr>
          <a:lstStyle/>
          <a:p>
            <a:pPr marL="342900" lvl="0" indent="-342900">
              <a:buFont typeface="Symbol" panose="05050102010706020507" pitchFamily="18" charset="2"/>
              <a:buChar char=""/>
            </a:pPr>
            <a:r>
              <a:rPr lang="sv-SE" dirty="0"/>
              <a:t>F</a:t>
            </a:r>
            <a:r>
              <a:rPr lang="sv-SE" sz="1800" dirty="0"/>
              <a:t>örtydliga, ex vis relation till patient</a:t>
            </a:r>
          </a:p>
        </p:txBody>
      </p:sp>
    </p:spTree>
    <p:extLst>
      <p:ext uri="{BB962C8B-B14F-4D97-AF65-F5344CB8AC3E}">
        <p14:creationId xmlns:p14="http://schemas.microsoft.com/office/powerpoint/2010/main" val="724619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A3DDEA7-EA4B-4E92-8A6A-B2D606A66B95}"/>
              </a:ext>
            </a:extLst>
          </p:cNvPr>
          <p:cNvSpPr>
            <a:spLocks noGrp="1"/>
          </p:cNvSpPr>
          <p:nvPr>
            <p:ph type="title"/>
          </p:nvPr>
        </p:nvSpPr>
        <p:spPr/>
        <p:txBody>
          <a:bodyPr/>
          <a:lstStyle/>
          <a:p>
            <a:r>
              <a:rPr lang="sv-SE" dirty="0"/>
              <a:t>Exempel</a:t>
            </a:r>
          </a:p>
        </p:txBody>
      </p:sp>
      <p:sp>
        <p:nvSpPr>
          <p:cNvPr id="3" name="Platshållare för bildnummer 2">
            <a:extLst>
              <a:ext uri="{FF2B5EF4-FFF2-40B4-BE49-F238E27FC236}">
                <a16:creationId xmlns:a16="http://schemas.microsoft.com/office/drawing/2014/main" id="{4EE52BC9-1196-436B-AE9A-8FE83E44FE0F}"/>
              </a:ext>
            </a:extLst>
          </p:cNvPr>
          <p:cNvSpPr>
            <a:spLocks noGrp="1"/>
          </p:cNvSpPr>
          <p:nvPr>
            <p:ph type="sldNum" sz="quarter" idx="12"/>
          </p:nvPr>
        </p:nvSpPr>
        <p:spPr/>
        <p:txBody>
          <a:bodyPr/>
          <a:lstStyle/>
          <a:p>
            <a:fld id="{72E6AD8C-8D45-475A-88F1-A1ABBFDF6A1B}" type="slidenum">
              <a:rPr lang="sv-SE" smtClean="0"/>
              <a:t>27</a:t>
            </a:fld>
            <a:endParaRPr lang="sv-SE"/>
          </a:p>
        </p:txBody>
      </p:sp>
      <p:pic>
        <p:nvPicPr>
          <p:cNvPr id="5" name="Bildobjekt 4">
            <a:extLst>
              <a:ext uri="{FF2B5EF4-FFF2-40B4-BE49-F238E27FC236}">
                <a16:creationId xmlns:a16="http://schemas.microsoft.com/office/drawing/2014/main" id="{EDCA29EF-67FF-4AE4-B718-4633D3F30F41}"/>
              </a:ext>
            </a:extLst>
          </p:cNvPr>
          <p:cNvPicPr>
            <a:picLocks noChangeAspect="1"/>
          </p:cNvPicPr>
          <p:nvPr/>
        </p:nvPicPr>
        <p:blipFill>
          <a:blip r:embed="rId2"/>
          <a:stretch>
            <a:fillRect/>
          </a:stretch>
        </p:blipFill>
        <p:spPr>
          <a:xfrm>
            <a:off x="882113" y="1720494"/>
            <a:ext cx="3364066" cy="4640857"/>
          </a:xfrm>
          <a:prstGeom prst="rect">
            <a:avLst/>
          </a:prstGeom>
        </p:spPr>
      </p:pic>
    </p:spTree>
    <p:extLst>
      <p:ext uri="{BB962C8B-B14F-4D97-AF65-F5344CB8AC3E}">
        <p14:creationId xmlns:p14="http://schemas.microsoft.com/office/powerpoint/2010/main" val="25238769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4644EB7-4B5A-1876-285D-7738DCFE65D4}"/>
              </a:ext>
            </a:extLst>
          </p:cNvPr>
          <p:cNvSpPr>
            <a:spLocks noGrp="1"/>
          </p:cNvSpPr>
          <p:nvPr>
            <p:ph type="title"/>
          </p:nvPr>
        </p:nvSpPr>
        <p:spPr>
          <a:xfrm>
            <a:off x="2639616" y="452669"/>
            <a:ext cx="8229600" cy="857251"/>
          </a:xfrm>
        </p:spPr>
        <p:txBody>
          <a:bodyPr>
            <a:normAutofit/>
          </a:bodyPr>
          <a:lstStyle/>
          <a:p>
            <a:pPr algn="l">
              <a:defRPr/>
            </a:pPr>
            <a:r>
              <a:rPr lang="sv-SE" sz="3200" dirty="0">
                <a:latin typeface="Tahoma" panose="020B0604030504040204" pitchFamily="34" charset="0"/>
                <a:ea typeface="Tahoma" panose="020B0604030504040204" pitchFamily="34" charset="0"/>
                <a:cs typeface="Tahoma" panose="020B0604030504040204" pitchFamily="34" charset="0"/>
              </a:rPr>
              <a:t>Lär dig mer</a:t>
            </a:r>
          </a:p>
        </p:txBody>
      </p:sp>
      <p:sp>
        <p:nvSpPr>
          <p:cNvPr id="3" name="Platshållare för innehåll 2">
            <a:extLst>
              <a:ext uri="{FF2B5EF4-FFF2-40B4-BE49-F238E27FC236}">
                <a16:creationId xmlns:a16="http://schemas.microsoft.com/office/drawing/2014/main" id="{A09D9EB9-25D3-4ED6-54B6-4170E027967C}"/>
              </a:ext>
            </a:extLst>
          </p:cNvPr>
          <p:cNvSpPr>
            <a:spLocks noGrp="1"/>
          </p:cNvSpPr>
          <p:nvPr>
            <p:ph sz="quarter" idx="10"/>
          </p:nvPr>
        </p:nvSpPr>
        <p:spPr>
          <a:xfrm>
            <a:off x="2862264" y="1406526"/>
            <a:ext cx="8802355" cy="4998805"/>
          </a:xfrm>
        </p:spPr>
        <p:txBody>
          <a:bodyPr vert="horz" lIns="91440" tIns="45720" rIns="91440" bIns="45720" rtlCol="0" anchor="t">
            <a:normAutofit/>
          </a:bodyPr>
          <a:lstStyle/>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2"/>
              </a:rPr>
              <a:t>Terminologins terminologi</a:t>
            </a:r>
            <a:r>
              <a:rPr lang="sv-SE" sz="1200" dirty="0">
                <a:latin typeface="Tahoma" panose="020B0604030504040204" pitchFamily="34" charset="0"/>
                <a:ea typeface="Tahoma" panose="020B0604030504040204" pitchFamily="34" charset="0"/>
                <a:cs typeface="Tahoma" panose="020B0604030504040204" pitchFamily="34" charset="0"/>
              </a:rPr>
              <a:t> (pdf)</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rPr>
              <a:t>Terminologiguiden (pdf)</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3"/>
              </a:rPr>
              <a:t>Metoder och principer i terminologiarbetet</a:t>
            </a:r>
            <a:r>
              <a:rPr lang="sv-SE" sz="1200" dirty="0">
                <a:latin typeface="Tahoma" panose="020B0604030504040204" pitchFamily="34" charset="0"/>
                <a:ea typeface="Tahoma" panose="020B0604030504040204" pitchFamily="34" charset="0"/>
                <a:cs typeface="Tahoma" panose="020B0604030504040204" pitchFamily="34" charset="0"/>
              </a:rPr>
              <a:t> (pdf)</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4"/>
              </a:rPr>
              <a:t>Socialstyrelsens handledning för arbete med begrepp och termer</a:t>
            </a:r>
            <a:endParaRPr lang="sv-SE" sz="1200" dirty="0">
              <a:latin typeface="Tahoma" panose="020B0604030504040204" pitchFamily="34" charset="0"/>
              <a:ea typeface="Tahoma" panose="020B0604030504040204" pitchFamily="34" charset="0"/>
              <a:cs typeface="Tahoma" panose="020B0604030504040204" pitchFamily="34" charset="0"/>
            </a:endParaRP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5"/>
              </a:rPr>
              <a:t>Språkrådet</a:t>
            </a:r>
            <a:r>
              <a:rPr lang="sv-SE" sz="1200" dirty="0">
                <a:latin typeface="Tahoma" panose="020B0604030504040204" pitchFamily="34" charset="0"/>
                <a:ea typeface="Tahoma" panose="020B0604030504040204" pitchFamily="34" charset="0"/>
                <a:cs typeface="Tahoma" panose="020B0604030504040204" pitchFamily="34" charset="0"/>
              </a:rPr>
              <a:t> (</a:t>
            </a:r>
            <a:r>
              <a:rPr lang="sv-SE" sz="1200" dirty="0" err="1">
                <a:latin typeface="Tahoma" panose="020B0604030504040204" pitchFamily="34" charset="0"/>
                <a:ea typeface="Tahoma" panose="020B0604030504040204" pitchFamily="34" charset="0"/>
                <a:cs typeface="Tahoma" panose="020B0604030504040204" pitchFamily="34" charset="0"/>
              </a:rPr>
              <a:t>Isof</a:t>
            </a:r>
            <a:r>
              <a:rPr lang="sv-SE" sz="1200" dirty="0">
                <a:latin typeface="Tahoma" panose="020B0604030504040204" pitchFamily="34" charset="0"/>
                <a:ea typeface="Tahoma" panose="020B0604030504040204" pitchFamily="34" charset="0"/>
                <a:cs typeface="Tahoma" panose="020B0604030504040204" pitchFamily="34" charset="0"/>
              </a:rPr>
              <a:t>)</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6"/>
              </a:rPr>
              <a:t>Handbook of Terminology</a:t>
            </a:r>
            <a:r>
              <a:rPr lang="sv-SE" sz="1200" dirty="0">
                <a:latin typeface="Tahoma" panose="020B0604030504040204" pitchFamily="34" charset="0"/>
                <a:ea typeface="Tahoma" panose="020B0604030504040204" pitchFamily="34" charset="0"/>
                <a:cs typeface="Tahoma" panose="020B0604030504040204" pitchFamily="34" charset="0"/>
              </a:rPr>
              <a:t> (Benjamins)</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rPr>
              <a:t>Ordning och reda (Nuopponen &amp; Pilke)</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rPr>
              <a:t>SS-ISO 704: </a:t>
            </a:r>
            <a:r>
              <a:rPr lang="sv-SE" sz="1200" dirty="0">
                <a:latin typeface="Tahoma" panose="020B0604030504040204" pitchFamily="34" charset="0"/>
                <a:ea typeface="Tahoma" panose="020B0604030504040204" pitchFamily="34" charset="0"/>
                <a:cs typeface="Tahoma" panose="020B0604030504040204" pitchFamily="34" charset="0"/>
                <a:hlinkClick r:id="rId7"/>
              </a:rPr>
              <a:t>Terminologiarbete – Principer och metoder</a:t>
            </a:r>
            <a:r>
              <a:rPr lang="sv-SE" sz="1200" dirty="0">
                <a:latin typeface="Tahoma" panose="020B0604030504040204" pitchFamily="34" charset="0"/>
                <a:ea typeface="Tahoma" panose="020B0604030504040204" pitchFamily="34" charset="0"/>
                <a:cs typeface="Tahoma" panose="020B0604030504040204" pitchFamily="34" charset="0"/>
              </a:rPr>
              <a:t> (utkommer</a:t>
            </a:r>
            <a:br>
              <a:rPr lang="sv-SE" sz="1200" dirty="0">
                <a:latin typeface="Tahoma" panose="020B0604030504040204" pitchFamily="34" charset="0"/>
                <a:ea typeface="Tahoma" panose="020B0604030504040204" pitchFamily="34" charset="0"/>
                <a:cs typeface="Tahoma" panose="020B0604030504040204" pitchFamily="34" charset="0"/>
              </a:rPr>
            </a:br>
            <a:r>
              <a:rPr lang="sv-SE" sz="1200" dirty="0">
                <a:latin typeface="Tahoma" panose="020B0604030504040204" pitchFamily="34" charset="0"/>
                <a:ea typeface="Tahoma" panose="020B0604030504040204" pitchFamily="34" charset="0"/>
                <a:cs typeface="Tahoma" panose="020B0604030504040204" pitchFamily="34" charset="0"/>
              </a:rPr>
              <a:t>på svenska inom kort)</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8"/>
              </a:rPr>
              <a:t>Terminology </a:t>
            </a:r>
            <a:r>
              <a:rPr lang="sv-SE" sz="1200" dirty="0" err="1">
                <a:latin typeface="Tahoma" panose="020B0604030504040204" pitchFamily="34" charset="0"/>
                <a:ea typeface="Tahoma" panose="020B0604030504040204" pitchFamily="34" charset="0"/>
                <a:cs typeface="Tahoma" panose="020B0604030504040204" pitchFamily="34" charset="0"/>
                <a:hlinkClick r:id="rId8"/>
              </a:rPr>
              <a:t>Work</a:t>
            </a:r>
            <a:r>
              <a:rPr lang="sv-SE" sz="1200" dirty="0">
                <a:latin typeface="Tahoma" panose="020B0604030504040204" pitchFamily="34" charset="0"/>
                <a:ea typeface="Tahoma" panose="020B0604030504040204" pitchFamily="34" charset="0"/>
                <a:cs typeface="Tahoma" panose="020B0604030504040204" pitchFamily="34" charset="0"/>
                <a:hlinkClick r:id="rId8"/>
              </a:rPr>
              <a:t>. Best </a:t>
            </a:r>
            <a:r>
              <a:rPr lang="sv-SE" sz="1200" dirty="0" err="1">
                <a:latin typeface="Tahoma" panose="020B0604030504040204" pitchFamily="34" charset="0"/>
                <a:ea typeface="Tahoma" panose="020B0604030504040204" pitchFamily="34" charset="0"/>
                <a:cs typeface="Tahoma" panose="020B0604030504040204" pitchFamily="34" charset="0"/>
                <a:hlinkClick r:id="rId8"/>
              </a:rPr>
              <a:t>Practices</a:t>
            </a:r>
            <a:r>
              <a:rPr lang="sv-SE" sz="1200" dirty="0">
                <a:latin typeface="Tahoma" panose="020B0604030504040204" pitchFamily="34" charset="0"/>
                <a:ea typeface="Tahoma" panose="020B0604030504040204" pitchFamily="34" charset="0"/>
                <a:cs typeface="Tahoma" panose="020B0604030504040204" pitchFamily="34" charset="0"/>
                <a:hlinkClick r:id="rId8"/>
              </a:rPr>
              <a:t> 2.0 </a:t>
            </a:r>
            <a:r>
              <a:rPr lang="sv-SE" sz="1200" dirty="0">
                <a:latin typeface="Tahoma" panose="020B0604030504040204" pitchFamily="34" charset="0"/>
                <a:ea typeface="Tahoma" panose="020B0604030504040204" pitchFamily="34" charset="0"/>
                <a:cs typeface="Tahoma" panose="020B0604030504040204" pitchFamily="34" charset="0"/>
              </a:rPr>
              <a:t>(DTT, 2020)</a:t>
            </a:r>
          </a:p>
          <a:p>
            <a:pPr>
              <a:buFont typeface="Arial" panose="020B0604020202020204" pitchFamily="34" charset="0"/>
              <a:buChar char="•"/>
              <a:defRPr/>
            </a:pPr>
            <a:endParaRPr lang="sv-SE" sz="1200" dirty="0">
              <a:latin typeface="Tahoma" panose="020B0604030504040204" pitchFamily="34" charset="0"/>
              <a:ea typeface="Tahoma" panose="020B0604030504040204" pitchFamily="34" charset="0"/>
              <a:cs typeface="Tahoma" panose="020B0604030504040204" pitchFamily="34" charset="0"/>
            </a:endParaRP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9"/>
              </a:rPr>
              <a:t>Begrip </a:t>
            </a:r>
            <a:r>
              <a:rPr lang="sv-SE" sz="1200" dirty="0" err="1">
                <a:latin typeface="Tahoma" panose="020B0604030504040204" pitchFamily="34" charset="0"/>
                <a:ea typeface="Tahoma" panose="020B0604030504040204" pitchFamily="34" charset="0"/>
                <a:cs typeface="Tahoma" panose="020B0604030504040204" pitchFamily="34" charset="0"/>
                <a:hlinkClick r:id="rId9"/>
              </a:rPr>
              <a:t>begrepene</a:t>
            </a:r>
            <a:r>
              <a:rPr lang="sv-SE" sz="1200" dirty="0">
                <a:latin typeface="Tahoma" panose="020B0604030504040204" pitchFamily="34" charset="0"/>
                <a:ea typeface="Tahoma" panose="020B0604030504040204" pitchFamily="34" charset="0"/>
                <a:cs typeface="Tahoma" panose="020B0604030504040204" pitchFamily="34" charset="0"/>
                <a:hlinkClick r:id="rId9"/>
              </a:rPr>
              <a:t>!</a:t>
            </a:r>
            <a:r>
              <a:rPr lang="sv-SE" sz="1200" dirty="0">
                <a:latin typeface="Tahoma" panose="020B0604030504040204" pitchFamily="34" charset="0"/>
                <a:ea typeface="Tahoma" panose="020B0604030504040204" pitchFamily="34" charset="0"/>
                <a:cs typeface="Tahoma" panose="020B0604030504040204" pitchFamily="34" charset="0"/>
              </a:rPr>
              <a:t> (</a:t>
            </a:r>
            <a:r>
              <a:rPr lang="sv-SE" sz="1200" dirty="0" err="1">
                <a:latin typeface="Tahoma" panose="020B0604030504040204" pitchFamily="34" charset="0"/>
                <a:ea typeface="Tahoma" panose="020B0604030504040204" pitchFamily="34" charset="0"/>
                <a:cs typeface="Tahoma" panose="020B0604030504040204" pitchFamily="34" charset="0"/>
              </a:rPr>
              <a:t>nätkurs</a:t>
            </a:r>
            <a:r>
              <a:rPr lang="sv-SE" sz="1200" dirty="0">
                <a:latin typeface="Tahoma" panose="020B0604030504040204" pitchFamily="34" charset="0"/>
                <a:ea typeface="Tahoma" panose="020B0604030504040204" pitchFamily="34" charset="0"/>
                <a:cs typeface="Tahoma" panose="020B0604030504040204" pitchFamily="34" charset="0"/>
              </a:rPr>
              <a:t> av norska Språkrådet)</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rPr>
              <a:t>CAG-kurser: </a:t>
            </a:r>
            <a:r>
              <a:rPr lang="sv-SE" sz="1200" dirty="0">
                <a:latin typeface="Tahoma" panose="020B0604030504040204" pitchFamily="34" charset="0"/>
                <a:ea typeface="Tahoma" panose="020B0604030504040204" pitchFamily="34" charset="0"/>
                <a:cs typeface="Tahoma" panose="020B0604030504040204" pitchFamily="34" charset="0"/>
                <a:hlinkClick r:id="rId10"/>
              </a:rPr>
              <a:t>Begripliga begrepp och tydliga termer</a:t>
            </a:r>
            <a:r>
              <a:rPr lang="sv-SE" sz="1200" dirty="0">
                <a:latin typeface="Tahoma" panose="020B0604030504040204" pitchFamily="34" charset="0"/>
                <a:ea typeface="Tahoma" panose="020B0604030504040204" pitchFamily="34" charset="0"/>
                <a:cs typeface="Tahoma" panose="020B0604030504040204" pitchFamily="34" charset="0"/>
              </a:rPr>
              <a:t>, </a:t>
            </a:r>
            <a:r>
              <a:rPr lang="sv-SE" sz="1200" dirty="0">
                <a:latin typeface="Tahoma" panose="020B0604030504040204" pitchFamily="34" charset="0"/>
                <a:ea typeface="Tahoma" panose="020B0604030504040204" pitchFamily="34" charset="0"/>
                <a:cs typeface="Tahoma" panose="020B0604030504040204" pitchFamily="34" charset="0"/>
                <a:hlinkClick r:id="rId11"/>
              </a:rPr>
              <a:t>Strikta system och distinkta definitioner</a:t>
            </a:r>
            <a:endParaRPr lang="sv-SE" sz="1200" dirty="0">
              <a:latin typeface="Tahoma" panose="020B0604030504040204" pitchFamily="34" charset="0"/>
              <a:ea typeface="Tahoma" panose="020B0604030504040204" pitchFamily="34" charset="0"/>
              <a:cs typeface="Tahoma" panose="020B0604030504040204" pitchFamily="34" charset="0"/>
            </a:endParaRP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rPr>
              <a:t>Linnéuniversitetet: </a:t>
            </a:r>
            <a:r>
              <a:rPr lang="sv-SE" sz="1200" dirty="0">
                <a:latin typeface="Tahoma" panose="020B0604030504040204" pitchFamily="34" charset="0"/>
                <a:ea typeface="Tahoma" panose="020B0604030504040204" pitchFamily="34" charset="0"/>
                <a:cs typeface="Tahoma" panose="020B0604030504040204" pitchFamily="34" charset="0"/>
                <a:hlinkClick r:id="rId12"/>
              </a:rPr>
              <a:t>Terminologi i teori och praktik</a:t>
            </a:r>
            <a:r>
              <a:rPr lang="sv-SE" sz="1200" dirty="0">
                <a:latin typeface="Tahoma" panose="020B0604030504040204" pitchFamily="34" charset="0"/>
                <a:ea typeface="Tahoma" panose="020B0604030504040204" pitchFamily="34" charset="0"/>
                <a:cs typeface="Tahoma" panose="020B0604030504040204" pitchFamily="34" charset="0"/>
              </a:rPr>
              <a:t> (15 </a:t>
            </a:r>
            <a:r>
              <a:rPr lang="sv-SE" sz="1200" dirty="0" err="1">
                <a:latin typeface="Tahoma" panose="020B0604030504040204" pitchFamily="34" charset="0"/>
                <a:ea typeface="Tahoma" panose="020B0604030504040204" pitchFamily="34" charset="0"/>
                <a:cs typeface="Tahoma" panose="020B0604030504040204" pitchFamily="34" charset="0"/>
              </a:rPr>
              <a:t>hp</a:t>
            </a:r>
            <a:r>
              <a:rPr lang="sv-SE" sz="1200" dirty="0">
                <a:latin typeface="Tahoma" panose="020B0604030504040204" pitchFamily="34" charset="0"/>
                <a:ea typeface="Tahoma" panose="020B0604030504040204" pitchFamily="34" charset="0"/>
                <a:cs typeface="Tahoma" panose="020B0604030504040204" pitchFamily="34" charset="0"/>
              </a:rPr>
              <a:t>, vt-2021)</a:t>
            </a:r>
          </a:p>
          <a:p>
            <a:pPr>
              <a:buFont typeface="Arial" panose="020B0604020202020204" pitchFamily="34" charset="0"/>
              <a:buChar char="•"/>
              <a:defRPr/>
            </a:pPr>
            <a:r>
              <a:rPr lang="sv-SE" sz="1200" dirty="0" err="1">
                <a:latin typeface="Tahoma" panose="020B0604030504040204" pitchFamily="34" charset="0"/>
                <a:ea typeface="Tahoma" panose="020B0604030504040204" pitchFamily="34" charset="0"/>
                <a:cs typeface="Tahoma" panose="020B0604030504040204" pitchFamily="34" charset="0"/>
              </a:rPr>
              <a:t>Termnets</a:t>
            </a:r>
            <a:r>
              <a:rPr lang="sv-SE" sz="1200" dirty="0">
                <a:latin typeface="Tahoma" panose="020B0604030504040204" pitchFamily="34" charset="0"/>
                <a:ea typeface="Tahoma" panose="020B0604030504040204" pitchFamily="34" charset="0"/>
                <a:cs typeface="Tahoma" panose="020B0604030504040204" pitchFamily="34" charset="0"/>
              </a:rPr>
              <a:t> </a:t>
            </a:r>
            <a:r>
              <a:rPr lang="sv-SE" sz="1200" dirty="0">
                <a:latin typeface="Tahoma" panose="020B0604030504040204" pitchFamily="34" charset="0"/>
                <a:ea typeface="Tahoma" panose="020B0604030504040204" pitchFamily="34" charset="0"/>
                <a:cs typeface="Tahoma" panose="020B0604030504040204" pitchFamily="34" charset="0"/>
                <a:hlinkClick r:id="rId13"/>
              </a:rPr>
              <a:t>ECQA-certifiering</a:t>
            </a:r>
            <a:r>
              <a:rPr lang="sv-SE" sz="1200" dirty="0">
                <a:latin typeface="Tahoma" panose="020B0604030504040204" pitchFamily="34" charset="0"/>
                <a:ea typeface="Tahoma" panose="020B0604030504040204" pitchFamily="34" charset="0"/>
                <a:cs typeface="Tahoma" panose="020B0604030504040204" pitchFamily="34" charset="0"/>
              </a:rPr>
              <a:t>: Terminology Manager (Basic/</a:t>
            </a:r>
            <a:r>
              <a:rPr lang="sv-SE" sz="1200" dirty="0" err="1">
                <a:latin typeface="Tahoma" panose="020B0604030504040204" pitchFamily="34" charset="0"/>
                <a:ea typeface="Tahoma" panose="020B0604030504040204" pitchFamily="34" charset="0"/>
                <a:cs typeface="Tahoma" panose="020B0604030504040204" pitchFamily="34" charset="0"/>
              </a:rPr>
              <a:t>Advanced</a:t>
            </a:r>
            <a:r>
              <a:rPr lang="sv-SE" sz="1200" dirty="0">
                <a:latin typeface="Tahoma" panose="020B0604030504040204" pitchFamily="34" charset="0"/>
                <a:ea typeface="Tahoma" panose="020B0604030504040204" pitchFamily="34" charset="0"/>
                <a:cs typeface="Tahoma" panose="020B0604030504040204" pitchFamily="34" charset="0"/>
              </a:rPr>
              <a:t>)</a:t>
            </a:r>
          </a:p>
          <a:p>
            <a:pPr>
              <a:buFont typeface="Arial" panose="020B0604020202020204" pitchFamily="34" charset="0"/>
              <a:buChar char="•"/>
              <a:defRPr/>
            </a:pPr>
            <a:r>
              <a:rPr lang="sv-SE" sz="1200" dirty="0">
                <a:latin typeface="Tahoma" panose="020B0604030504040204" pitchFamily="34" charset="0"/>
                <a:ea typeface="Tahoma" panose="020B0604030504040204" pitchFamily="34" charset="0"/>
                <a:cs typeface="Tahoma" panose="020B0604030504040204" pitchFamily="34" charset="0"/>
                <a:hlinkClick r:id="rId14"/>
              </a:rPr>
              <a:t>On-line master</a:t>
            </a:r>
            <a:r>
              <a:rPr lang="sv-SE" sz="1200" dirty="0">
                <a:latin typeface="Tahoma" panose="020B0604030504040204" pitchFamily="34" charset="0"/>
                <a:ea typeface="Tahoma" panose="020B0604030504040204" pitchFamily="34" charset="0"/>
                <a:cs typeface="Tahoma" panose="020B0604030504040204" pitchFamily="34" charset="0"/>
              </a:rPr>
              <a:t> (IULA, Spanien)</a:t>
            </a:r>
          </a:p>
          <a:p>
            <a:pPr>
              <a:buFont typeface="Arial" panose="020B0604020202020204" pitchFamily="34" charset="0"/>
              <a:buChar char="•"/>
              <a:defRPr/>
            </a:pPr>
            <a:r>
              <a:rPr lang="sv-SE" sz="1200" dirty="0" err="1">
                <a:latin typeface="Tahoma" panose="020B0604030504040204" pitchFamily="34" charset="0"/>
                <a:ea typeface="Tahoma" panose="020B0604030504040204" pitchFamily="34" charset="0"/>
                <a:cs typeface="Tahoma" panose="020B0604030504040204" pitchFamily="34" charset="0"/>
              </a:rPr>
              <a:t>Termnet</a:t>
            </a:r>
            <a:r>
              <a:rPr lang="sv-SE" sz="1200" dirty="0">
                <a:latin typeface="Tahoma" panose="020B0604030504040204" pitchFamily="34" charset="0"/>
                <a:ea typeface="Tahoma" panose="020B0604030504040204" pitchFamily="34" charset="0"/>
                <a:cs typeface="Tahoma" panose="020B0604030504040204" pitchFamily="34" charset="0"/>
              </a:rPr>
              <a:t>: </a:t>
            </a:r>
            <a:r>
              <a:rPr lang="sv-SE" sz="1200" dirty="0">
                <a:latin typeface="Tahoma" panose="020B0604030504040204" pitchFamily="34" charset="0"/>
                <a:ea typeface="Tahoma" panose="020B0604030504040204" pitchFamily="34" charset="0"/>
                <a:cs typeface="Tahoma" panose="020B0604030504040204" pitchFamily="34" charset="0"/>
                <a:hlinkClick r:id="rId15"/>
              </a:rPr>
              <a:t>Terminology Summer </a:t>
            </a:r>
            <a:r>
              <a:rPr lang="sv-SE" sz="1200" dirty="0" err="1">
                <a:latin typeface="Tahoma" panose="020B0604030504040204" pitchFamily="34" charset="0"/>
                <a:ea typeface="Tahoma" panose="020B0604030504040204" pitchFamily="34" charset="0"/>
                <a:cs typeface="Tahoma" panose="020B0604030504040204" pitchFamily="34" charset="0"/>
                <a:hlinkClick r:id="rId15"/>
              </a:rPr>
              <a:t>School</a:t>
            </a:r>
            <a:endParaRPr lang="sv-SE" sz="1200" dirty="0">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Line 2">
            <a:extLst>
              <a:ext uri="{FF2B5EF4-FFF2-40B4-BE49-F238E27FC236}">
                <a16:creationId xmlns:a16="http://schemas.microsoft.com/office/drawing/2014/main" id="{6C19C421-B9C4-CE76-5243-D354FB44F15E}"/>
              </a:ext>
            </a:extLst>
          </p:cNvPr>
          <p:cNvSpPr>
            <a:spLocks noChangeShapeType="1"/>
          </p:cNvSpPr>
          <p:nvPr/>
        </p:nvSpPr>
        <p:spPr bwMode="auto">
          <a:xfrm>
            <a:off x="4848226" y="4114800"/>
            <a:ext cx="2328863"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sv-SE"/>
          </a:p>
        </p:txBody>
      </p:sp>
      <p:sp>
        <p:nvSpPr>
          <p:cNvPr id="44035" name="Line 4">
            <a:extLst>
              <a:ext uri="{FF2B5EF4-FFF2-40B4-BE49-F238E27FC236}">
                <a16:creationId xmlns:a16="http://schemas.microsoft.com/office/drawing/2014/main" id="{47E71AFB-49A1-ED9B-1E29-63AE107FA298}"/>
              </a:ext>
            </a:extLst>
          </p:cNvPr>
          <p:cNvSpPr>
            <a:spLocks noChangeShapeType="1"/>
          </p:cNvSpPr>
          <p:nvPr/>
        </p:nvSpPr>
        <p:spPr bwMode="auto">
          <a:xfrm flipH="1">
            <a:off x="4848226" y="2763837"/>
            <a:ext cx="1479551" cy="1350963"/>
          </a:xfrm>
          <a:prstGeom prst="line">
            <a:avLst/>
          </a:prstGeom>
          <a:noFill/>
          <a:ln w="2857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wrap="none" anchor="ctr"/>
          <a:lstStyle/>
          <a:p>
            <a:endParaRPr lang="sv-SE"/>
          </a:p>
        </p:txBody>
      </p:sp>
      <p:sp>
        <p:nvSpPr>
          <p:cNvPr id="44036" name="Line 5">
            <a:extLst>
              <a:ext uri="{FF2B5EF4-FFF2-40B4-BE49-F238E27FC236}">
                <a16:creationId xmlns:a16="http://schemas.microsoft.com/office/drawing/2014/main" id="{09A8B4E6-2611-AA00-D025-8C13379C7AA2}"/>
              </a:ext>
            </a:extLst>
          </p:cNvPr>
          <p:cNvSpPr>
            <a:spLocks noChangeShapeType="1"/>
          </p:cNvSpPr>
          <p:nvPr/>
        </p:nvSpPr>
        <p:spPr bwMode="auto">
          <a:xfrm>
            <a:off x="6327777" y="2763837"/>
            <a:ext cx="849313" cy="1350963"/>
          </a:xfrm>
          <a:prstGeom prst="line">
            <a:avLst/>
          </a:prstGeom>
          <a:noFill/>
          <a:ln w="2857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wrap="none" anchor="ctr"/>
          <a:lstStyle/>
          <a:p>
            <a:endParaRPr lang="sv-SE"/>
          </a:p>
        </p:txBody>
      </p:sp>
      <p:sp>
        <p:nvSpPr>
          <p:cNvPr id="44037" name="Text Box 6">
            <a:extLst>
              <a:ext uri="{FF2B5EF4-FFF2-40B4-BE49-F238E27FC236}">
                <a16:creationId xmlns:a16="http://schemas.microsoft.com/office/drawing/2014/main" id="{616FCF82-9506-30AC-64AD-FFA01B342987}"/>
              </a:ext>
            </a:extLst>
          </p:cNvPr>
          <p:cNvSpPr txBox="1">
            <a:spLocks noChangeArrowheads="1"/>
          </p:cNvSpPr>
          <p:nvPr/>
        </p:nvSpPr>
        <p:spPr bwMode="auto">
          <a:xfrm>
            <a:off x="-2479674" y="2776539"/>
            <a:ext cx="17043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4800">
                <a:solidFill>
                  <a:schemeClr val="bg1"/>
                </a:solidFill>
              </a:rPr>
              <a:t>3.14a</a:t>
            </a:r>
          </a:p>
        </p:txBody>
      </p:sp>
      <p:sp>
        <p:nvSpPr>
          <p:cNvPr id="44038" name="Text Box 7">
            <a:extLst>
              <a:ext uri="{FF2B5EF4-FFF2-40B4-BE49-F238E27FC236}">
                <a16:creationId xmlns:a16="http://schemas.microsoft.com/office/drawing/2014/main" id="{B7E3B717-88C6-4FCB-C470-A2952040C6D8}"/>
              </a:ext>
            </a:extLst>
          </p:cNvPr>
          <p:cNvSpPr txBox="1">
            <a:spLocks noChangeArrowheads="1"/>
          </p:cNvSpPr>
          <p:nvPr/>
        </p:nvSpPr>
        <p:spPr bwMode="auto">
          <a:xfrm>
            <a:off x="5783264" y="2305049"/>
            <a:ext cx="11432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1800" b="1">
                <a:solidFill>
                  <a:srgbClr val="C00000"/>
                </a:solidFill>
              </a:rPr>
              <a:t>begrepp</a:t>
            </a:r>
          </a:p>
        </p:txBody>
      </p:sp>
      <p:sp>
        <p:nvSpPr>
          <p:cNvPr id="44039" name="Rectangle 8">
            <a:extLst>
              <a:ext uri="{FF2B5EF4-FFF2-40B4-BE49-F238E27FC236}">
                <a16:creationId xmlns:a16="http://schemas.microsoft.com/office/drawing/2014/main" id="{D79D0D5D-7E0D-426E-AE06-A27E233C5622}"/>
              </a:ext>
            </a:extLst>
          </p:cNvPr>
          <p:cNvSpPr>
            <a:spLocks noChangeArrowheads="1"/>
          </p:cNvSpPr>
          <p:nvPr/>
        </p:nvSpPr>
        <p:spPr bwMode="auto">
          <a:xfrm>
            <a:off x="3865563" y="3913188"/>
            <a:ext cx="7377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1800" b="1">
                <a:solidFill>
                  <a:srgbClr val="0070C0"/>
                </a:solidFill>
              </a:rPr>
              <a:t>term</a:t>
            </a:r>
          </a:p>
        </p:txBody>
      </p:sp>
      <p:sp>
        <p:nvSpPr>
          <p:cNvPr id="44040" name="Rectangle 9">
            <a:extLst>
              <a:ext uri="{FF2B5EF4-FFF2-40B4-BE49-F238E27FC236}">
                <a16:creationId xmlns:a16="http://schemas.microsoft.com/office/drawing/2014/main" id="{4F55B904-53D4-E563-07CA-8289A9BDE029}"/>
              </a:ext>
            </a:extLst>
          </p:cNvPr>
          <p:cNvSpPr>
            <a:spLocks noChangeArrowheads="1"/>
          </p:cNvSpPr>
          <p:nvPr/>
        </p:nvSpPr>
        <p:spPr bwMode="auto">
          <a:xfrm>
            <a:off x="7389814" y="3913188"/>
            <a:ext cx="11288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1800" b="1">
                <a:solidFill>
                  <a:srgbClr val="00B050"/>
                </a:solidFill>
              </a:rPr>
              <a:t>referent</a:t>
            </a:r>
          </a:p>
        </p:txBody>
      </p:sp>
      <p:sp>
        <p:nvSpPr>
          <p:cNvPr id="44041" name="Text Box 15">
            <a:extLst>
              <a:ext uri="{FF2B5EF4-FFF2-40B4-BE49-F238E27FC236}">
                <a16:creationId xmlns:a16="http://schemas.microsoft.com/office/drawing/2014/main" id="{5A19EAC8-E500-8C32-9B42-139496770F57}"/>
              </a:ext>
            </a:extLst>
          </p:cNvPr>
          <p:cNvSpPr txBox="1">
            <a:spLocks noChangeArrowheads="1"/>
          </p:cNvSpPr>
          <p:nvPr/>
        </p:nvSpPr>
        <p:spPr bwMode="auto">
          <a:xfrm>
            <a:off x="4837114" y="558800"/>
            <a:ext cx="30622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2000" b="1">
                <a:solidFill>
                  <a:srgbClr val="C00000"/>
                </a:solidFill>
              </a:rPr>
              <a:t>Den kognitiva världen</a:t>
            </a:r>
          </a:p>
        </p:txBody>
      </p:sp>
      <p:sp>
        <p:nvSpPr>
          <p:cNvPr id="44042" name="Oval 10">
            <a:extLst>
              <a:ext uri="{FF2B5EF4-FFF2-40B4-BE49-F238E27FC236}">
                <a16:creationId xmlns:a16="http://schemas.microsoft.com/office/drawing/2014/main" id="{F01F3EFC-D923-4084-C0C2-58D26F1DFA67}"/>
              </a:ext>
            </a:extLst>
          </p:cNvPr>
          <p:cNvSpPr>
            <a:spLocks noChangeArrowheads="1"/>
          </p:cNvSpPr>
          <p:nvPr/>
        </p:nvSpPr>
        <p:spPr bwMode="auto">
          <a:xfrm>
            <a:off x="5284789" y="1524002"/>
            <a:ext cx="1957387" cy="1770063"/>
          </a:xfrm>
          <a:prstGeom prst="ellipse">
            <a:avLst/>
          </a:prstGeom>
          <a:noFill/>
          <a:ln w="9525">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endParaRPr lang="sv-SE" altLang="sv-SE">
              <a:solidFill>
                <a:srgbClr val="C00000"/>
              </a:solidFill>
            </a:endParaRPr>
          </a:p>
        </p:txBody>
      </p:sp>
      <p:sp>
        <p:nvSpPr>
          <p:cNvPr id="44043" name="Oval 11">
            <a:extLst>
              <a:ext uri="{FF2B5EF4-FFF2-40B4-BE49-F238E27FC236}">
                <a16:creationId xmlns:a16="http://schemas.microsoft.com/office/drawing/2014/main" id="{2F06C331-D6F9-C82C-9CAF-446731D0D08A}"/>
              </a:ext>
            </a:extLst>
          </p:cNvPr>
          <p:cNvSpPr>
            <a:spLocks noChangeArrowheads="1"/>
          </p:cNvSpPr>
          <p:nvPr/>
        </p:nvSpPr>
        <p:spPr bwMode="auto">
          <a:xfrm>
            <a:off x="3744913" y="3494089"/>
            <a:ext cx="2581275" cy="2268537"/>
          </a:xfrm>
          <a:prstGeom prst="ellipse">
            <a:avLst/>
          </a:prstGeom>
          <a:noFill/>
          <a:ln w="9525">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endParaRPr lang="sv-SE" altLang="sv-SE">
              <a:solidFill>
                <a:srgbClr val="0070C0"/>
              </a:solidFill>
            </a:endParaRPr>
          </a:p>
        </p:txBody>
      </p:sp>
      <p:sp>
        <p:nvSpPr>
          <p:cNvPr id="44044" name="Oval 12">
            <a:extLst>
              <a:ext uri="{FF2B5EF4-FFF2-40B4-BE49-F238E27FC236}">
                <a16:creationId xmlns:a16="http://schemas.microsoft.com/office/drawing/2014/main" id="{DB57903D-A6A2-0654-54DE-5429655B473E}"/>
              </a:ext>
            </a:extLst>
          </p:cNvPr>
          <p:cNvSpPr>
            <a:spLocks noChangeArrowheads="1"/>
          </p:cNvSpPr>
          <p:nvPr/>
        </p:nvSpPr>
        <p:spPr bwMode="auto">
          <a:xfrm>
            <a:off x="6557964" y="3290889"/>
            <a:ext cx="1957387" cy="1770063"/>
          </a:xfrm>
          <a:prstGeom prst="ellipse">
            <a:avLst/>
          </a:prstGeom>
          <a:noFill/>
          <a:ln w="9525">
            <a:solidFill>
              <a:srgbClr val="33993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endParaRPr lang="sv-SE" altLang="sv-SE">
              <a:solidFill>
                <a:srgbClr val="00B050"/>
              </a:solidFill>
            </a:endParaRPr>
          </a:p>
        </p:txBody>
      </p:sp>
      <p:sp>
        <p:nvSpPr>
          <p:cNvPr id="44045" name="Line 11">
            <a:extLst>
              <a:ext uri="{FF2B5EF4-FFF2-40B4-BE49-F238E27FC236}">
                <a16:creationId xmlns:a16="http://schemas.microsoft.com/office/drawing/2014/main" id="{3A2EB8A8-1690-CDB3-3A03-D90534C98756}"/>
              </a:ext>
            </a:extLst>
          </p:cNvPr>
          <p:cNvSpPr>
            <a:spLocks noChangeShapeType="1"/>
          </p:cNvSpPr>
          <p:nvPr/>
        </p:nvSpPr>
        <p:spPr bwMode="auto">
          <a:xfrm flipH="1">
            <a:off x="5484814" y="2762251"/>
            <a:ext cx="844551" cy="1801813"/>
          </a:xfrm>
          <a:prstGeom prst="line">
            <a:avLst/>
          </a:prstGeom>
          <a:noFill/>
          <a:ln w="28575">
            <a:solidFill>
              <a:srgbClr val="C00000"/>
            </a:solidFill>
            <a:round/>
            <a:headEnd type="oval" w="med" len="med"/>
            <a:tailEnd type="oval" w="med" len="med"/>
          </a:ln>
          <a:extLst>
            <a:ext uri="{909E8E84-426E-40DD-AFC4-6F175D3DCCD1}">
              <a14:hiddenFill xmlns:a14="http://schemas.microsoft.com/office/drawing/2010/main">
                <a:noFill/>
              </a14:hiddenFill>
            </a:ext>
          </a:extLst>
        </p:spPr>
        <p:txBody>
          <a:bodyPr wrap="none" anchor="ctr"/>
          <a:lstStyle/>
          <a:p>
            <a:endParaRPr lang="sv-SE"/>
          </a:p>
        </p:txBody>
      </p:sp>
      <p:sp>
        <p:nvSpPr>
          <p:cNvPr id="44046" name="Line 12">
            <a:extLst>
              <a:ext uri="{FF2B5EF4-FFF2-40B4-BE49-F238E27FC236}">
                <a16:creationId xmlns:a16="http://schemas.microsoft.com/office/drawing/2014/main" id="{1D2465E3-A036-A6D9-AED8-63E968FABC54}"/>
              </a:ext>
            </a:extLst>
          </p:cNvPr>
          <p:cNvSpPr>
            <a:spLocks noChangeShapeType="1"/>
          </p:cNvSpPr>
          <p:nvPr/>
        </p:nvSpPr>
        <p:spPr bwMode="auto">
          <a:xfrm flipV="1">
            <a:off x="5484814" y="4113213"/>
            <a:ext cx="1693863" cy="450851"/>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sv-SE"/>
          </a:p>
        </p:txBody>
      </p:sp>
      <p:sp>
        <p:nvSpPr>
          <p:cNvPr id="44047" name="Line 13">
            <a:extLst>
              <a:ext uri="{FF2B5EF4-FFF2-40B4-BE49-F238E27FC236}">
                <a16:creationId xmlns:a16="http://schemas.microsoft.com/office/drawing/2014/main" id="{47AE6B5D-631A-002C-1C44-D8EF80A50C93}"/>
              </a:ext>
            </a:extLst>
          </p:cNvPr>
          <p:cNvSpPr>
            <a:spLocks noChangeShapeType="1"/>
          </p:cNvSpPr>
          <p:nvPr/>
        </p:nvSpPr>
        <p:spPr bwMode="auto">
          <a:xfrm flipH="1" flipV="1">
            <a:off x="4849813" y="4113213"/>
            <a:ext cx="635000" cy="450851"/>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sv-SE"/>
          </a:p>
        </p:txBody>
      </p:sp>
      <p:sp>
        <p:nvSpPr>
          <p:cNvPr id="44048" name="Rectangle 14">
            <a:extLst>
              <a:ext uri="{FF2B5EF4-FFF2-40B4-BE49-F238E27FC236}">
                <a16:creationId xmlns:a16="http://schemas.microsoft.com/office/drawing/2014/main" id="{C11FDFC4-FC5E-3887-3E78-CCA9E8953205}"/>
              </a:ext>
            </a:extLst>
          </p:cNvPr>
          <p:cNvSpPr>
            <a:spLocks noChangeArrowheads="1"/>
          </p:cNvSpPr>
          <p:nvPr/>
        </p:nvSpPr>
        <p:spPr bwMode="auto">
          <a:xfrm>
            <a:off x="4940300" y="4714875"/>
            <a:ext cx="1297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1800" b="1">
                <a:solidFill>
                  <a:srgbClr val="0070C0"/>
                </a:solidFill>
              </a:rPr>
              <a:t>definition</a:t>
            </a:r>
          </a:p>
        </p:txBody>
      </p:sp>
      <p:sp>
        <p:nvSpPr>
          <p:cNvPr id="44049" name="Text Box 15">
            <a:extLst>
              <a:ext uri="{FF2B5EF4-FFF2-40B4-BE49-F238E27FC236}">
                <a16:creationId xmlns:a16="http://schemas.microsoft.com/office/drawing/2014/main" id="{E05D1FF4-6B43-237F-9039-C616A97AFE94}"/>
              </a:ext>
            </a:extLst>
          </p:cNvPr>
          <p:cNvSpPr txBox="1">
            <a:spLocks noChangeArrowheads="1"/>
          </p:cNvSpPr>
          <p:nvPr/>
        </p:nvSpPr>
        <p:spPr bwMode="auto">
          <a:xfrm>
            <a:off x="1836739" y="3119439"/>
            <a:ext cx="30638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2000" b="1">
                <a:solidFill>
                  <a:srgbClr val="0070C0"/>
                </a:solidFill>
              </a:rPr>
              <a:t>Den språkliga världen</a:t>
            </a:r>
          </a:p>
        </p:txBody>
      </p:sp>
      <p:sp>
        <p:nvSpPr>
          <p:cNvPr id="44050" name="Text Box 15">
            <a:extLst>
              <a:ext uri="{FF2B5EF4-FFF2-40B4-BE49-F238E27FC236}">
                <a16:creationId xmlns:a16="http://schemas.microsoft.com/office/drawing/2014/main" id="{0E407902-F994-603F-6BB5-EBE72B8498E9}"/>
              </a:ext>
            </a:extLst>
          </p:cNvPr>
          <p:cNvSpPr txBox="1">
            <a:spLocks noChangeArrowheads="1"/>
          </p:cNvSpPr>
          <p:nvPr/>
        </p:nvSpPr>
        <p:spPr bwMode="auto">
          <a:xfrm>
            <a:off x="7418389" y="5265739"/>
            <a:ext cx="30638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r>
              <a:rPr lang="sv-SE" altLang="sv-SE" sz="2000" b="1">
                <a:solidFill>
                  <a:srgbClr val="00B050"/>
                </a:solidFill>
              </a:rPr>
              <a:t>Den verkliga världen</a:t>
            </a:r>
          </a:p>
        </p:txBody>
      </p:sp>
      <p:sp>
        <p:nvSpPr>
          <p:cNvPr id="44051" name="Line 7">
            <a:extLst>
              <a:ext uri="{FF2B5EF4-FFF2-40B4-BE49-F238E27FC236}">
                <a16:creationId xmlns:a16="http://schemas.microsoft.com/office/drawing/2014/main" id="{634A5216-6864-0B93-C753-24C5A1151767}"/>
              </a:ext>
            </a:extLst>
          </p:cNvPr>
          <p:cNvSpPr>
            <a:spLocks noChangeShapeType="1"/>
          </p:cNvSpPr>
          <p:nvPr/>
        </p:nvSpPr>
        <p:spPr bwMode="auto">
          <a:xfrm flipV="1">
            <a:off x="6289675" y="958851"/>
            <a:ext cx="77788" cy="461963"/>
          </a:xfrm>
          <a:prstGeom prst="line">
            <a:avLst/>
          </a:prstGeom>
          <a:noFill/>
          <a:ln w="38100">
            <a:solidFill>
              <a:srgbClr val="C0000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sv-SE"/>
          </a:p>
        </p:txBody>
      </p:sp>
      <p:sp>
        <p:nvSpPr>
          <p:cNvPr id="44052" name="Line 7">
            <a:extLst>
              <a:ext uri="{FF2B5EF4-FFF2-40B4-BE49-F238E27FC236}">
                <a16:creationId xmlns:a16="http://schemas.microsoft.com/office/drawing/2014/main" id="{CC8DD7E2-0D9F-B425-1D43-474EDB38C551}"/>
              </a:ext>
            </a:extLst>
          </p:cNvPr>
          <p:cNvSpPr>
            <a:spLocks noChangeShapeType="1"/>
          </p:cNvSpPr>
          <p:nvPr/>
        </p:nvSpPr>
        <p:spPr bwMode="auto">
          <a:xfrm flipH="1" flipV="1">
            <a:off x="3228975" y="3494088"/>
            <a:ext cx="515939" cy="603251"/>
          </a:xfrm>
          <a:prstGeom prst="line">
            <a:avLst/>
          </a:prstGeom>
          <a:noFill/>
          <a:ln w="38100">
            <a:solidFill>
              <a:srgbClr val="0070C0"/>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sv-SE"/>
          </a:p>
        </p:txBody>
      </p:sp>
      <p:sp>
        <p:nvSpPr>
          <p:cNvPr id="44053" name="Line 7">
            <a:extLst>
              <a:ext uri="{FF2B5EF4-FFF2-40B4-BE49-F238E27FC236}">
                <a16:creationId xmlns:a16="http://schemas.microsoft.com/office/drawing/2014/main" id="{350D69FA-30C7-98BA-9C28-424246D6C78B}"/>
              </a:ext>
            </a:extLst>
          </p:cNvPr>
          <p:cNvSpPr>
            <a:spLocks noChangeShapeType="1"/>
          </p:cNvSpPr>
          <p:nvPr/>
        </p:nvSpPr>
        <p:spPr bwMode="auto">
          <a:xfrm>
            <a:off x="8515351" y="4627565"/>
            <a:ext cx="585788" cy="638175"/>
          </a:xfrm>
          <a:prstGeom prst="line">
            <a:avLst/>
          </a:prstGeom>
          <a:noFill/>
          <a:ln w="38100">
            <a:solidFill>
              <a:srgbClr val="339933"/>
            </a:solidFill>
            <a:round/>
            <a:headEnd type="arrow" w="med" len="med"/>
            <a:tailEnd/>
          </a:ln>
          <a:extLst>
            <a:ext uri="{909E8E84-426E-40DD-AFC4-6F175D3DCCD1}">
              <a14:hiddenFill xmlns:a14="http://schemas.microsoft.com/office/drawing/2010/main">
                <a:noFill/>
              </a14:hiddenFill>
            </a:ext>
          </a:extLst>
        </p:spPr>
        <p:txBody>
          <a:bodyPr wrap="none" anchor="ctr"/>
          <a:lstStyle/>
          <a:p>
            <a:endParaRPr lang="sv-SE"/>
          </a:p>
        </p:txBody>
      </p:sp>
    </p:spTree>
    <p:extLst>
      <p:ext uri="{BB962C8B-B14F-4D97-AF65-F5344CB8AC3E}">
        <p14:creationId xmlns:p14="http://schemas.microsoft.com/office/powerpoint/2010/main" val="62858845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3EDBA-327B-8227-7821-5DDD1D34B8D2}"/>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FCE4EFD4-0B5C-0C5E-72F0-EBEFF5879267}"/>
              </a:ext>
            </a:extLst>
          </p:cNvPr>
          <p:cNvSpPr>
            <a:spLocks noChangeArrowheads="1"/>
          </p:cNvSpPr>
          <p:nvPr/>
        </p:nvSpPr>
        <p:spPr bwMode="auto">
          <a:xfrm>
            <a:off x="2542890" y="410165"/>
            <a:ext cx="411042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 [NULÄGET]</a:t>
            </a:r>
          </a:p>
        </p:txBody>
      </p:sp>
      <p:sp>
        <p:nvSpPr>
          <p:cNvPr id="70659" name="Text Box 4">
            <a:extLst>
              <a:ext uri="{FF2B5EF4-FFF2-40B4-BE49-F238E27FC236}">
                <a16:creationId xmlns:a16="http://schemas.microsoft.com/office/drawing/2014/main" id="{A2DB11E3-B6C3-661E-697B-6072DD1E4F7A}"/>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DABBB9BA-EE48-4FAF-51D7-CE1CA2358C4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6A5188AB-0219-2BE9-89A9-9300D7056D6A}"/>
              </a:ext>
            </a:extLst>
          </p:cNvPr>
          <p:cNvSpPr txBox="1">
            <a:spLocks noChangeArrowheads="1"/>
          </p:cNvSpPr>
          <p:nvPr/>
        </p:nvSpPr>
        <p:spPr bwMode="auto">
          <a:xfrm>
            <a:off x="2542890" y="1530705"/>
            <a:ext cx="7540625" cy="238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2133" dirty="0">
                <a:solidFill>
                  <a:srgbClr val="000000"/>
                </a:solidFill>
              </a:rPr>
              <a:t>dokument som formellt bekräftar eller försäkrar något</a:t>
            </a:r>
          </a:p>
          <a:p>
            <a:pPr defTabSz="914377" eaLnBrk="0" fontAlgn="base" hangingPunct="0">
              <a:spcBef>
                <a:spcPct val="0"/>
              </a:spcBef>
              <a:spcAft>
                <a:spcPct val="0"/>
              </a:spcAft>
            </a:pPr>
            <a:endParaRPr lang="sv-SE" altLang="sv-SE" sz="2133" dirty="0">
              <a:solidFill>
                <a:srgbClr val="000000"/>
              </a:solidFill>
            </a:endParaRPr>
          </a:p>
          <a:p>
            <a:pPr defTabSz="914377" eaLnBrk="0" fontAlgn="base" hangingPunct="0">
              <a:spcBef>
                <a:spcPct val="0"/>
              </a:spcBef>
              <a:spcAft>
                <a:spcPct val="0"/>
              </a:spcAft>
            </a:pPr>
            <a:endParaRPr lang="sv-SE" altLang="sv-SE" sz="2133" dirty="0">
              <a:solidFill>
                <a:srgbClr val="000000"/>
              </a:solidFill>
            </a:endParaRPr>
          </a:p>
          <a:p>
            <a:pPr defTabSz="914377" eaLnBrk="0" fontAlgn="base" hangingPunct="0">
              <a:spcBef>
                <a:spcPct val="0"/>
              </a:spcBef>
              <a:spcAft>
                <a:spcPct val="0"/>
              </a:spcAft>
            </a:pPr>
            <a:r>
              <a:rPr lang="sv-SE" altLang="sv-SE" sz="2133" dirty="0">
                <a:solidFill>
                  <a:srgbClr val="000000"/>
                </a:solidFill>
              </a:rPr>
              <a:t>Jämför:</a:t>
            </a:r>
          </a:p>
          <a:p>
            <a:pPr defTabSz="914377" eaLnBrk="0" fontAlgn="base" hangingPunct="0">
              <a:spcBef>
                <a:spcPct val="0"/>
              </a:spcBef>
              <a:spcAft>
                <a:spcPct val="0"/>
              </a:spcAft>
            </a:pPr>
            <a:endParaRPr lang="sv-SE" altLang="sv-SE" sz="2133" dirty="0">
              <a:solidFill>
                <a:srgbClr val="000000"/>
              </a:solidFill>
            </a:endParaRPr>
          </a:p>
          <a:p>
            <a:pPr defTabSz="914377" eaLnBrk="0" fontAlgn="base" hangingPunct="0">
              <a:spcBef>
                <a:spcPct val="0"/>
              </a:spcBef>
              <a:spcAft>
                <a:spcPct val="0"/>
              </a:spcAft>
            </a:pPr>
            <a:r>
              <a:rPr lang="sv-SE" altLang="sv-SE" sz="2133" b="1" dirty="0">
                <a:solidFill>
                  <a:srgbClr val="000000"/>
                </a:solidFill>
              </a:rPr>
              <a:t>intygad uppgift</a:t>
            </a:r>
            <a:br>
              <a:rPr lang="sv-SE" altLang="sv-SE" sz="2133" b="1" dirty="0">
                <a:solidFill>
                  <a:srgbClr val="000000"/>
                </a:solidFill>
              </a:rPr>
            </a:br>
            <a:r>
              <a:rPr lang="sv-SE" altLang="sv-SE" sz="2133" dirty="0" err="1">
                <a:solidFill>
                  <a:srgbClr val="000000"/>
                </a:solidFill>
              </a:rPr>
              <a:t>uppgift</a:t>
            </a:r>
            <a:r>
              <a:rPr lang="sv-SE" altLang="sv-SE" sz="2133" dirty="0">
                <a:solidFill>
                  <a:srgbClr val="000000"/>
                </a:solidFill>
              </a:rPr>
              <a:t> som en intygsutfärdare har gått i god för</a:t>
            </a:r>
          </a:p>
        </p:txBody>
      </p:sp>
    </p:spTree>
    <p:extLst>
      <p:ext uri="{BB962C8B-B14F-4D97-AF65-F5344CB8AC3E}">
        <p14:creationId xmlns:p14="http://schemas.microsoft.com/office/powerpoint/2010/main" val="310111090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42890" y="410165"/>
            <a:ext cx="549862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rPr>
              <a:t>intyg – intygsformulär</a:t>
            </a:r>
            <a:endParaRPr lang="sv-SE" altLang="sv-SE" sz="3600"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542890" y="1530705"/>
            <a:ext cx="7540625" cy="238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342900" indent="-342900" defTabSz="914377" eaLnBrk="0" fontAlgn="base" hangingPunct="0">
              <a:spcBef>
                <a:spcPct val="0"/>
              </a:spcBef>
              <a:spcAft>
                <a:spcPct val="0"/>
              </a:spcAft>
              <a:buFont typeface="Arial" panose="020B0604020202020204" pitchFamily="34" charset="0"/>
              <a:buChar char="•"/>
            </a:pPr>
            <a:r>
              <a:rPr lang="sv-SE" altLang="sv-SE" sz="2133" dirty="0">
                <a:solidFill>
                  <a:srgbClr val="000000"/>
                </a:solidFill>
              </a:rPr>
              <a:t>två olika begrepp (som behövs) → två olika termer behövs</a:t>
            </a:r>
          </a:p>
          <a:p>
            <a:pPr marL="342900" indent="-342900" defTabSz="914377" eaLnBrk="0" fontAlgn="base" hangingPunct="0">
              <a:spcBef>
                <a:spcPct val="0"/>
              </a:spcBef>
              <a:spcAft>
                <a:spcPct val="0"/>
              </a:spcAft>
              <a:buFont typeface="Arial" panose="020B0604020202020204" pitchFamily="34" charset="0"/>
              <a:buChar char="•"/>
            </a:pPr>
            <a:r>
              <a:rPr lang="sv-SE" altLang="sv-SE" sz="2133" dirty="0">
                <a:solidFill>
                  <a:srgbClr val="000000"/>
                </a:solidFill>
              </a:rPr>
              <a:t>förleden ”intygs-” används för att referera till båda = potentiellt förvirrande</a:t>
            </a:r>
          </a:p>
          <a:p>
            <a:pPr marL="342900" indent="-342900" defTabSz="914377" eaLnBrk="0" fontAlgn="base" hangingPunct="0">
              <a:spcBef>
                <a:spcPct val="0"/>
              </a:spcBef>
              <a:spcAft>
                <a:spcPct val="0"/>
              </a:spcAft>
              <a:buFont typeface="Arial" panose="020B0604020202020204" pitchFamily="34" charset="0"/>
              <a:buChar char="•"/>
            </a:pPr>
            <a:r>
              <a:rPr lang="sv-SE" altLang="sv-SE" sz="2133" dirty="0">
                <a:solidFill>
                  <a:srgbClr val="000000"/>
                </a:solidFill>
              </a:rPr>
              <a:t>behov av </a:t>
            </a:r>
            <a:r>
              <a:rPr lang="sv-SE" altLang="sv-SE" sz="2133" dirty="0" err="1">
                <a:solidFill>
                  <a:srgbClr val="000000"/>
                </a:solidFill>
              </a:rPr>
              <a:t>termval</a:t>
            </a:r>
            <a:r>
              <a:rPr lang="sv-SE" altLang="sv-SE" sz="2133" dirty="0">
                <a:solidFill>
                  <a:srgbClr val="000000"/>
                </a:solidFill>
              </a:rPr>
              <a:t>, vilket påverkar övriga termer, t.ex. ”intygs(</a:t>
            </a:r>
            <a:r>
              <a:rPr lang="sv-SE" altLang="sv-SE" sz="2133" dirty="0" err="1">
                <a:solidFill>
                  <a:srgbClr val="000000"/>
                </a:solidFill>
              </a:rPr>
              <a:t>formulräs</a:t>
            </a:r>
            <a:r>
              <a:rPr lang="sv-SE" altLang="sv-SE" sz="2133" dirty="0">
                <a:solidFill>
                  <a:srgbClr val="000000"/>
                </a:solidFill>
              </a:rPr>
              <a:t>)utgivare”, ”intygs(formulärs)ägare”.</a:t>
            </a:r>
          </a:p>
          <a:p>
            <a:pPr marL="342900" indent="-342900" defTabSz="914377" eaLnBrk="0" fontAlgn="base" hangingPunct="0">
              <a:spcBef>
                <a:spcPct val="0"/>
              </a:spcBef>
              <a:spcAft>
                <a:spcPct val="0"/>
              </a:spcAft>
              <a:buFont typeface="Arial" panose="020B0604020202020204" pitchFamily="34" charset="0"/>
              <a:buChar char="•"/>
            </a:pPr>
            <a:endParaRPr lang="sv-SE" altLang="sv-SE" sz="2133" dirty="0">
              <a:solidFill>
                <a:srgbClr val="000000"/>
              </a:solidFill>
            </a:endParaRPr>
          </a:p>
        </p:txBody>
      </p:sp>
    </p:spTree>
    <p:extLst>
      <p:ext uri="{BB962C8B-B14F-4D97-AF65-F5344CB8AC3E}">
        <p14:creationId xmlns:p14="http://schemas.microsoft.com/office/powerpoint/2010/main" val="206924044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E3C1B-1692-6A0F-92AD-B3779D0A3846}"/>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6B835E31-48EA-FE49-DDFB-1C2EDBFC669B}"/>
              </a:ext>
            </a:extLst>
          </p:cNvPr>
          <p:cNvSpPr>
            <a:spLocks noChangeArrowheads="1"/>
          </p:cNvSpPr>
          <p:nvPr/>
        </p:nvSpPr>
        <p:spPr bwMode="auto">
          <a:xfrm>
            <a:off x="2539409" y="374468"/>
            <a:ext cx="907331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intygsformulär, (</a:t>
            </a:r>
            <a:r>
              <a:rPr lang="sv-SE" altLang="sv-SE" sz="3600" b="1" dirty="0">
                <a:solidFill>
                  <a:schemeClr val="accent2">
                    <a:lumMod val="50000"/>
                  </a:schemeClr>
                </a:solidFill>
                <a:highlight>
                  <a:srgbClr val="00FF00"/>
                </a:highlight>
              </a:rPr>
              <a:t>formulär</a:t>
            </a:r>
            <a:r>
              <a:rPr lang="sv-SE" altLang="sv-SE" sz="3600" b="1" dirty="0">
                <a:solidFill>
                  <a:schemeClr val="accent2">
                    <a:lumMod val="50000"/>
                  </a:schemeClr>
                </a:solidFill>
              </a:rPr>
              <a:t>) [NULÄGET]</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6EF3CB38-64B1-BB47-5BAA-DEB46304BB17}"/>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B6E97822-28EB-5027-FE37-7661A2A2C8EF}"/>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D869A6E8-24DD-A27C-D489-BFA9E9E93E02}"/>
              </a:ext>
            </a:extLst>
          </p:cNvPr>
          <p:cNvSpPr txBox="1">
            <a:spLocks noChangeArrowheads="1"/>
          </p:cNvSpPr>
          <p:nvPr/>
        </p:nvSpPr>
        <p:spPr bwMode="auto">
          <a:xfrm>
            <a:off x="2550426" y="1499475"/>
            <a:ext cx="7540625"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dirty="0">
                <a:solidFill>
                  <a:srgbClr val="000000"/>
                </a:solidFill>
                <a:highlight>
                  <a:srgbClr val="00FF00"/>
                </a:highlight>
              </a:rPr>
              <a:t>dokument eller </a:t>
            </a:r>
            <a:r>
              <a:rPr lang="sv-SE" altLang="sv-SE" dirty="0" err="1">
                <a:solidFill>
                  <a:srgbClr val="000000"/>
                </a:solidFill>
                <a:highlight>
                  <a:srgbClr val="00FF00"/>
                </a:highlight>
              </a:rPr>
              <a:t>applikationsvy</a:t>
            </a:r>
            <a:r>
              <a:rPr lang="sv-SE" altLang="sv-SE" dirty="0">
                <a:solidFill>
                  <a:srgbClr val="000000"/>
                </a:solidFill>
                <a:highlight>
                  <a:srgbClr val="00FF00"/>
                </a:highlight>
              </a:rPr>
              <a:t> med </a:t>
            </a:r>
            <a:r>
              <a:rPr lang="sv-SE" altLang="sv-SE" dirty="0">
                <a:solidFill>
                  <a:schemeClr val="accent2">
                    <a:lumMod val="50000"/>
                  </a:schemeClr>
                </a:solidFill>
                <a:highlight>
                  <a:srgbClr val="00FF00"/>
                </a:highlight>
              </a:rPr>
              <a:t>fastställda</a:t>
            </a:r>
            <a:r>
              <a:rPr lang="sv-SE" altLang="sv-SE" dirty="0">
                <a:solidFill>
                  <a:srgbClr val="000000"/>
                </a:solidFill>
                <a:highlight>
                  <a:srgbClr val="00FF00"/>
                </a:highlight>
              </a:rPr>
              <a:t> fält som är avsedda att fyllas i med olika uppgifter rörande intyg</a:t>
            </a:r>
            <a:r>
              <a:rPr lang="sv-SE" altLang="sv-SE" dirty="0">
                <a:solidFill>
                  <a:schemeClr val="accent2">
                    <a:lumMod val="50000"/>
                  </a:schemeClr>
                </a:solidFill>
                <a:highlight>
                  <a:srgbClr val="00FF00"/>
                </a:highlight>
              </a:rPr>
              <a:t>sperson?</a:t>
            </a:r>
          </a:p>
          <a:p>
            <a:pPr defTabSz="914377" eaLnBrk="0" fontAlgn="base" hangingPunct="0">
              <a:spcBef>
                <a:spcPct val="0"/>
              </a:spcBef>
              <a:spcAft>
                <a:spcPct val="0"/>
              </a:spcAft>
            </a:pPr>
            <a:endParaRPr lang="sv-SE" altLang="sv-SE" dirty="0">
              <a:solidFill>
                <a:srgbClr val="000000"/>
              </a:solidFill>
            </a:endParaRPr>
          </a:p>
          <a:p>
            <a:pPr defTabSz="914377" eaLnBrk="0" fontAlgn="base" hangingPunct="0">
              <a:spcBef>
                <a:spcPct val="0"/>
              </a:spcBef>
              <a:spcAft>
                <a:spcPct val="0"/>
              </a:spcAft>
            </a:pPr>
            <a:r>
              <a:rPr lang="sv-SE" altLang="sv-SE" b="1" strike="sngStrike" dirty="0">
                <a:solidFill>
                  <a:srgbClr val="000000"/>
                </a:solidFill>
              </a:rPr>
              <a:t>intygsutgivare</a:t>
            </a:r>
            <a:br>
              <a:rPr lang="sv-SE" altLang="sv-SE" dirty="0">
                <a:solidFill>
                  <a:srgbClr val="000000"/>
                </a:solidFill>
              </a:rPr>
            </a:br>
            <a:r>
              <a:rPr lang="sv-SE" altLang="sv-SE" dirty="0">
                <a:solidFill>
                  <a:srgbClr val="000000"/>
                </a:solidFill>
              </a:rPr>
              <a:t>organisation som ansvarar för </a:t>
            </a:r>
            <a:r>
              <a:rPr lang="sv-SE" altLang="sv-SE" b="1" dirty="0">
                <a:solidFill>
                  <a:srgbClr val="000000"/>
                </a:solidFill>
              </a:rPr>
              <a:t>intygsformulär </a:t>
            </a:r>
            <a:r>
              <a:rPr lang="sv-SE" altLang="sv-SE" dirty="0">
                <a:solidFill>
                  <a:srgbClr val="000000"/>
                </a:solidFill>
              </a:rPr>
              <a:t>och därmed bestämmer vilka intygade uppgifter som ska uppges, hur de ska lagras eller hur det intyg dessa uppgifter ingår i ska vara utformat</a:t>
            </a:r>
          </a:p>
          <a:p>
            <a:pPr defTabSz="914377" eaLnBrk="0" fontAlgn="base" hangingPunct="0">
              <a:spcBef>
                <a:spcPct val="0"/>
              </a:spcBef>
              <a:spcAft>
                <a:spcPct val="0"/>
              </a:spcAft>
            </a:pPr>
            <a:endParaRPr lang="sv-SE" altLang="sv-SE" dirty="0">
              <a:solidFill>
                <a:srgbClr val="000000"/>
              </a:solidFill>
            </a:endParaRPr>
          </a:p>
          <a:p>
            <a:pPr defTabSz="914377" eaLnBrk="0" fontAlgn="base" hangingPunct="0">
              <a:spcBef>
                <a:spcPct val="0"/>
              </a:spcBef>
              <a:spcAft>
                <a:spcPct val="0"/>
              </a:spcAft>
            </a:pPr>
            <a:r>
              <a:rPr lang="sv-SE" altLang="sv-SE" dirty="0">
                <a:solidFill>
                  <a:srgbClr val="000000"/>
                </a:solidFill>
              </a:rPr>
              <a:t>→ ”</a:t>
            </a:r>
            <a:r>
              <a:rPr lang="sv-SE" altLang="sv-SE" b="1" dirty="0">
                <a:solidFill>
                  <a:srgbClr val="000000"/>
                </a:solidFill>
                <a:highlight>
                  <a:srgbClr val="00FF00"/>
                </a:highlight>
              </a:rPr>
              <a:t>intygsformulärsutgivare</a:t>
            </a:r>
            <a:r>
              <a:rPr lang="sv-SE" altLang="sv-SE" dirty="0">
                <a:solidFill>
                  <a:srgbClr val="000000"/>
                </a:solidFill>
              </a:rPr>
              <a:t>”</a:t>
            </a:r>
          </a:p>
          <a:p>
            <a:pPr marL="342900" indent="-342900" defTabSz="914377" eaLnBrk="0" fontAlgn="base" hangingPunct="0">
              <a:spcBef>
                <a:spcPct val="0"/>
              </a:spcBef>
              <a:spcAft>
                <a:spcPct val="0"/>
              </a:spcAft>
              <a:buFont typeface="Arial" panose="020B0604020202020204" pitchFamily="34" charset="0"/>
              <a:buChar char="•"/>
            </a:pPr>
            <a:r>
              <a:rPr lang="sv-SE" altLang="sv-SE" dirty="0">
                <a:solidFill>
                  <a:srgbClr val="000000"/>
                </a:solidFill>
              </a:rPr>
              <a:t>för otymplig som term? ”formulärsansvarig”</a:t>
            </a:r>
          </a:p>
          <a:p>
            <a:pPr marL="342900" indent="-342900" defTabSz="914377" eaLnBrk="0" fontAlgn="base" hangingPunct="0">
              <a:spcBef>
                <a:spcPct val="0"/>
              </a:spcBef>
              <a:spcAft>
                <a:spcPct val="0"/>
              </a:spcAft>
              <a:buFont typeface="Arial" panose="020B0604020202020204" pitchFamily="34" charset="0"/>
              <a:buChar char="•"/>
            </a:pPr>
            <a:r>
              <a:rPr lang="sv-SE" altLang="sv-SE" dirty="0">
                <a:solidFill>
                  <a:srgbClr val="000000"/>
                </a:solidFill>
              </a:rPr>
              <a:t>kan ”</a:t>
            </a:r>
            <a:r>
              <a:rPr lang="sv-SE" altLang="sv-SE" dirty="0">
                <a:solidFill>
                  <a:srgbClr val="000000"/>
                </a:solidFill>
                <a:highlight>
                  <a:srgbClr val="00FF00"/>
                </a:highlight>
              </a:rPr>
              <a:t>formulärutgivare</a:t>
            </a:r>
            <a:r>
              <a:rPr lang="sv-SE" altLang="sv-SE" dirty="0">
                <a:solidFill>
                  <a:srgbClr val="000000"/>
                </a:solidFill>
              </a:rPr>
              <a:t>” fungera? → formulär- i stället för intyg i vissa sammanhang. Problem?</a:t>
            </a:r>
          </a:p>
        </p:txBody>
      </p:sp>
    </p:spTree>
    <p:extLst>
      <p:ext uri="{BB962C8B-B14F-4D97-AF65-F5344CB8AC3E}">
        <p14:creationId xmlns:p14="http://schemas.microsoft.com/office/powerpoint/2010/main" val="34376424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5B89B-19B9-76F6-AF28-EE581482D9DB}"/>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B0DE5178-BD43-5D13-A851-AFED4620D966}"/>
              </a:ext>
            </a:extLst>
          </p:cNvPr>
          <p:cNvSpPr>
            <a:spLocks noChangeArrowheads="1"/>
          </p:cNvSpPr>
          <p:nvPr/>
        </p:nvSpPr>
        <p:spPr bwMode="auto">
          <a:xfrm>
            <a:off x="2539409" y="374468"/>
            <a:ext cx="937307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(intygs)</a:t>
            </a:r>
            <a:r>
              <a:rPr lang="sv-SE" altLang="sv-SE" sz="3600" b="1" dirty="0">
                <a:solidFill>
                  <a:schemeClr val="accent2">
                    <a:lumMod val="50000"/>
                  </a:schemeClr>
                </a:solidFill>
                <a:highlight>
                  <a:srgbClr val="FFFF00"/>
                </a:highlight>
              </a:rPr>
              <a:t>formulär</a:t>
            </a:r>
            <a:r>
              <a:rPr lang="sv-SE" altLang="sv-SE" sz="3600" b="1" dirty="0">
                <a:solidFill>
                  <a:schemeClr val="accent2">
                    <a:lumMod val="50000"/>
                  </a:schemeClr>
                </a:solidFill>
              </a:rPr>
              <a:t>(s)</a:t>
            </a:r>
            <a:r>
              <a:rPr lang="sv-SE" altLang="sv-SE" sz="3600" b="1" dirty="0">
                <a:solidFill>
                  <a:schemeClr val="accent2">
                    <a:lumMod val="50000"/>
                  </a:schemeClr>
                </a:solidFill>
                <a:highlight>
                  <a:srgbClr val="FFFF00"/>
                </a:highlight>
              </a:rPr>
              <a:t>utgivare</a:t>
            </a:r>
            <a:r>
              <a:rPr lang="sv-SE" altLang="sv-SE" sz="3600" b="1" dirty="0">
                <a:solidFill>
                  <a:schemeClr val="accent2">
                    <a:lumMod val="50000"/>
                  </a:schemeClr>
                </a:solidFill>
              </a:rPr>
              <a:t> [NULÄGET]</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35FA3A50-6CC5-F23D-8635-750D3E603B7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8C75FEC-B38F-64FF-BA27-9CA1458534C1}"/>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2D02D5D4-E149-413E-3BF9-826E39621CE5}"/>
              </a:ext>
            </a:extLst>
          </p:cNvPr>
          <p:cNvSpPr txBox="1">
            <a:spLocks noChangeArrowheads="1"/>
          </p:cNvSpPr>
          <p:nvPr/>
        </p:nvSpPr>
        <p:spPr bwMode="auto">
          <a:xfrm>
            <a:off x="2550425" y="1235073"/>
            <a:ext cx="9479993" cy="6555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2000" dirty="0">
                <a:solidFill>
                  <a:schemeClr val="accent2">
                    <a:lumMod val="50000"/>
                  </a:schemeClr>
                </a:solidFill>
              </a:rPr>
              <a:t>1. FÖRE: organisation som ansvarar för intygsformulär och därmed bestämmer vilka intygade uppgifter som ska uppges, hur de ska lagras eller hur det intyg dessa uppgifter ingår i ska vara utformat</a:t>
            </a:r>
          </a:p>
          <a:p>
            <a:pPr defTabSz="914377" eaLnBrk="0" fontAlgn="base" hangingPunct="0">
              <a:spcBef>
                <a:spcPct val="0"/>
              </a:spcBef>
              <a:spcAft>
                <a:spcPct val="0"/>
              </a:spcAft>
            </a:pPr>
            <a:endParaRPr lang="sv-SE" altLang="sv-SE" sz="2000" dirty="0">
              <a:solidFill>
                <a:srgbClr val="000000"/>
              </a:solidFill>
            </a:endParaRPr>
          </a:p>
          <a:p>
            <a:pPr defTabSz="914377" eaLnBrk="0" fontAlgn="base" hangingPunct="0">
              <a:spcBef>
                <a:spcPct val="0"/>
              </a:spcBef>
              <a:spcAft>
                <a:spcPct val="0"/>
              </a:spcAft>
            </a:pPr>
            <a:r>
              <a:rPr lang="sv-SE" altLang="sv-SE" sz="2000" dirty="0">
                <a:solidFill>
                  <a:srgbClr val="000000"/>
                </a:solidFill>
              </a:rPr>
              <a:t>2. MELLAN: organisation som ansvarar för </a:t>
            </a:r>
            <a:r>
              <a:rPr lang="sv-SE" altLang="sv-SE" sz="2000" i="1" dirty="0">
                <a:solidFill>
                  <a:srgbClr val="000000"/>
                </a:solidFill>
              </a:rPr>
              <a:t>intygsformulär</a:t>
            </a:r>
            <a:r>
              <a:rPr lang="sv-SE" altLang="sv-SE" sz="2000" dirty="0">
                <a:solidFill>
                  <a:srgbClr val="000000"/>
                </a:solidFill>
              </a:rPr>
              <a:t> och därmed bestämmer vilka intygade uppgifter | </a:t>
            </a:r>
            <a:r>
              <a:rPr lang="sv-SE" altLang="sv-SE" sz="2000" dirty="0">
                <a:solidFill>
                  <a:schemeClr val="accent2">
                    <a:lumMod val="50000"/>
                  </a:schemeClr>
                </a:solidFill>
              </a:rPr>
              <a:t>vilken information som efterfrågas </a:t>
            </a:r>
            <a:r>
              <a:rPr lang="sv-SE" altLang="sv-SE" sz="2000" dirty="0">
                <a:solidFill>
                  <a:srgbClr val="000000"/>
                </a:solidFill>
              </a:rPr>
              <a:t>| ska uppges</a:t>
            </a:r>
            <a:r>
              <a:rPr lang="sv-SE" altLang="sv-SE" sz="2000" strike="sngStrike" dirty="0">
                <a:solidFill>
                  <a:srgbClr val="000000"/>
                </a:solidFill>
              </a:rPr>
              <a:t>, hur de ska lagras</a:t>
            </a:r>
            <a:r>
              <a:rPr lang="sv-SE" altLang="sv-SE" sz="2000" dirty="0">
                <a:solidFill>
                  <a:srgbClr val="000000"/>
                </a:solidFill>
              </a:rPr>
              <a:t> eller/</a:t>
            </a:r>
            <a:r>
              <a:rPr lang="sv-SE" altLang="sv-SE" sz="2000" dirty="0">
                <a:solidFill>
                  <a:schemeClr val="accent2">
                    <a:lumMod val="50000"/>
                  </a:schemeClr>
                </a:solidFill>
              </a:rPr>
              <a:t>och</a:t>
            </a:r>
            <a:r>
              <a:rPr lang="sv-SE" altLang="sv-SE" sz="2000" dirty="0">
                <a:solidFill>
                  <a:srgbClr val="000000"/>
                </a:solidFill>
              </a:rPr>
              <a:t> hur det intyg dessa uppgifter ingår i ska </a:t>
            </a:r>
            <a:r>
              <a:rPr lang="sv-SE" altLang="sv-SE" sz="2000" dirty="0">
                <a:solidFill>
                  <a:schemeClr val="accent2">
                    <a:lumMod val="50000"/>
                  </a:schemeClr>
                </a:solidFill>
              </a:rPr>
              <a:t>se ut </a:t>
            </a:r>
            <a:r>
              <a:rPr lang="sv-SE" altLang="sv-SE" sz="2000" dirty="0">
                <a:solidFill>
                  <a:srgbClr val="000000"/>
                </a:solidFill>
              </a:rPr>
              <a:t>| vara utformat | hur formuläret är utformat [ej teknikneutral?]→</a:t>
            </a:r>
          </a:p>
          <a:p>
            <a:pPr defTabSz="914377" eaLnBrk="0" fontAlgn="base" hangingPunct="0">
              <a:spcBef>
                <a:spcPct val="0"/>
              </a:spcBef>
              <a:spcAft>
                <a:spcPct val="0"/>
              </a:spcAft>
            </a:pPr>
            <a:endParaRPr lang="sv-SE" altLang="sv-SE" sz="2000" dirty="0">
              <a:solidFill>
                <a:srgbClr val="000000"/>
              </a:solidFill>
            </a:endParaRPr>
          </a:p>
          <a:p>
            <a:pPr defTabSz="914377" eaLnBrk="0" fontAlgn="base" hangingPunct="0">
              <a:spcBef>
                <a:spcPct val="0"/>
              </a:spcBef>
              <a:spcAft>
                <a:spcPct val="0"/>
              </a:spcAft>
            </a:pPr>
            <a:r>
              <a:rPr lang="sv-SE" altLang="sv-SE" sz="2000" u="sng" dirty="0">
                <a:solidFill>
                  <a:srgbClr val="000000"/>
                </a:solidFill>
                <a:highlight>
                  <a:srgbClr val="FFFF00"/>
                </a:highlight>
              </a:rPr>
              <a:t>3. EFTER: </a:t>
            </a:r>
            <a:r>
              <a:rPr lang="sv-SE" altLang="sv-SE" sz="2000" u="sng" dirty="0">
                <a:solidFill>
                  <a:srgbClr val="000000"/>
                </a:solidFill>
                <a:highlight>
                  <a:srgbClr val="00FF00"/>
                </a:highlight>
              </a:rPr>
              <a:t>organisation</a:t>
            </a:r>
            <a:r>
              <a:rPr lang="sv-SE" altLang="sv-SE" sz="2000" dirty="0">
                <a:solidFill>
                  <a:srgbClr val="000000"/>
                </a:solidFill>
                <a:highlight>
                  <a:srgbClr val="00FF00"/>
                </a:highlight>
              </a:rPr>
              <a:t> </a:t>
            </a:r>
            <a:r>
              <a:rPr lang="sv-SE" altLang="sv-SE" sz="2000" b="1" dirty="0">
                <a:solidFill>
                  <a:srgbClr val="000000"/>
                </a:solidFill>
                <a:highlight>
                  <a:srgbClr val="00FF00"/>
                </a:highlight>
              </a:rPr>
              <a:t>som ansvarar</a:t>
            </a:r>
            <a:r>
              <a:rPr lang="sv-SE" altLang="sv-SE" sz="2000" dirty="0">
                <a:solidFill>
                  <a:srgbClr val="000000"/>
                </a:solidFill>
                <a:highlight>
                  <a:srgbClr val="00FF00"/>
                </a:highlight>
              </a:rPr>
              <a:t> för att </a:t>
            </a:r>
            <a:r>
              <a:rPr lang="sv-SE" altLang="sv-SE" sz="2000" b="1" dirty="0">
                <a:solidFill>
                  <a:srgbClr val="000000"/>
                </a:solidFill>
                <a:highlight>
                  <a:srgbClr val="00FF00"/>
                </a:highlight>
              </a:rPr>
              <a:t>fastställa</a:t>
            </a:r>
            <a:r>
              <a:rPr lang="sv-SE" altLang="sv-SE" sz="2000" dirty="0">
                <a:solidFill>
                  <a:srgbClr val="000000"/>
                </a:solidFill>
                <a:highlight>
                  <a:srgbClr val="00FF00"/>
                </a:highlight>
              </a:rPr>
              <a:t> och förvalta </a:t>
            </a:r>
            <a:r>
              <a:rPr lang="sv-SE" altLang="sv-SE" sz="2000" i="1" strike="sngStrike" dirty="0">
                <a:solidFill>
                  <a:srgbClr val="000000"/>
                </a:solidFill>
                <a:highlight>
                  <a:srgbClr val="00FF00"/>
                </a:highlight>
              </a:rPr>
              <a:t>(intygs)</a:t>
            </a:r>
            <a:r>
              <a:rPr lang="sv-SE" altLang="sv-SE" sz="2000" i="1" dirty="0">
                <a:solidFill>
                  <a:srgbClr val="000000"/>
                </a:solidFill>
                <a:highlight>
                  <a:srgbClr val="00FF00"/>
                </a:highlight>
              </a:rPr>
              <a:t>formulär</a:t>
            </a:r>
            <a:r>
              <a:rPr lang="sv-SE" altLang="sv-SE" sz="2000" dirty="0">
                <a:solidFill>
                  <a:srgbClr val="000000"/>
                </a:solidFill>
                <a:highlight>
                  <a:srgbClr val="00FF00"/>
                </a:highlight>
              </a:rPr>
              <a:t> och därmed </a:t>
            </a:r>
            <a:r>
              <a:rPr lang="sv-SE" altLang="sv-SE" sz="2000" strike="sngStrike" dirty="0">
                <a:solidFill>
                  <a:srgbClr val="000000"/>
                </a:solidFill>
                <a:highlight>
                  <a:srgbClr val="FFFF00"/>
                </a:highlight>
              </a:rPr>
              <a:t>bestämmer/beskriver/</a:t>
            </a:r>
            <a:r>
              <a:rPr lang="sv-SE" altLang="sv-SE" sz="2000" dirty="0">
                <a:solidFill>
                  <a:srgbClr val="000000"/>
                </a:solidFill>
                <a:highlight>
                  <a:srgbClr val="00FF00"/>
                </a:highlight>
              </a:rPr>
              <a:t>anger </a:t>
            </a:r>
            <a:r>
              <a:rPr lang="sv-SE" altLang="sv-SE" sz="2000" dirty="0">
                <a:highlight>
                  <a:srgbClr val="00FF00"/>
                </a:highlight>
              </a:rPr>
              <a:t>vilken information som </a:t>
            </a:r>
            <a:r>
              <a:rPr lang="sv-SE" altLang="sv-SE" sz="2000" strike="sngStrike" dirty="0" err="1">
                <a:highlight>
                  <a:srgbClr val="FFFF00"/>
                </a:highlight>
              </a:rPr>
              <a:t>efterfrågas|får</a:t>
            </a:r>
            <a:r>
              <a:rPr lang="sv-SE" altLang="sv-SE" sz="2000" strike="sngStrike" dirty="0">
                <a:highlight>
                  <a:srgbClr val="FFFF00"/>
                </a:highlight>
              </a:rPr>
              <a:t> </a:t>
            </a:r>
            <a:r>
              <a:rPr lang="sv-SE" altLang="sv-SE" sz="2000" strike="sngStrike" dirty="0" err="1">
                <a:highlight>
                  <a:srgbClr val="FFFF00"/>
                </a:highlight>
              </a:rPr>
              <a:t>hanteras</a:t>
            </a:r>
            <a:r>
              <a:rPr lang="sv-SE" altLang="sv-SE" sz="2000" dirty="0" err="1">
                <a:highlight>
                  <a:srgbClr val="FFFF00"/>
                </a:highlight>
              </a:rPr>
              <a:t>|</a:t>
            </a:r>
            <a:r>
              <a:rPr lang="sv-SE" altLang="sv-SE" sz="2000" dirty="0" err="1">
                <a:highlight>
                  <a:srgbClr val="00FF00"/>
                </a:highlight>
              </a:rPr>
              <a:t>avses</a:t>
            </a:r>
            <a:r>
              <a:rPr lang="sv-SE" altLang="sv-SE" sz="2000" dirty="0" err="1">
                <a:highlight>
                  <a:srgbClr val="FFFF00"/>
                </a:highlight>
              </a:rPr>
              <a:t>|</a:t>
            </a:r>
            <a:r>
              <a:rPr lang="sv-SE" altLang="sv-SE" sz="2000" strike="sngStrike" dirty="0" err="1">
                <a:highlight>
                  <a:srgbClr val="FFFF00"/>
                </a:highlight>
              </a:rPr>
              <a:t>ingår</a:t>
            </a:r>
            <a:endParaRPr lang="sv-SE" altLang="sv-SE" sz="2000" strike="sngStrike" dirty="0">
              <a:highlight>
                <a:srgbClr val="FFFF00"/>
              </a:highlight>
            </a:endParaRPr>
          </a:p>
          <a:p>
            <a:pPr defTabSz="914377" eaLnBrk="0" fontAlgn="base" hangingPunct="0">
              <a:spcBef>
                <a:spcPct val="0"/>
              </a:spcBef>
              <a:spcAft>
                <a:spcPct val="0"/>
              </a:spcAft>
            </a:pPr>
            <a:r>
              <a:rPr lang="sv-SE" altLang="sv-SE" sz="2000" dirty="0">
                <a:highlight>
                  <a:srgbClr val="FFFF00"/>
                </a:highlight>
              </a:rPr>
              <a:t>Anm.: xxx</a:t>
            </a:r>
          </a:p>
          <a:p>
            <a:pPr defTabSz="914377" eaLnBrk="0" fontAlgn="base" hangingPunct="0">
              <a:spcBef>
                <a:spcPct val="0"/>
              </a:spcBef>
              <a:spcAft>
                <a:spcPct val="0"/>
              </a:spcAft>
            </a:pPr>
            <a:endParaRPr lang="sv-SE" altLang="sv-SE" sz="2000" dirty="0">
              <a:solidFill>
                <a:schemeClr val="accent2">
                  <a:lumMod val="50000"/>
                </a:schemeClr>
              </a:solidFill>
              <a:highlight>
                <a:srgbClr val="FFFF00"/>
              </a:highlight>
            </a:endParaRPr>
          </a:p>
          <a:p>
            <a:pPr defTabSz="914377" eaLnBrk="0" fontAlgn="base" hangingPunct="0">
              <a:spcBef>
                <a:spcPct val="0"/>
              </a:spcBef>
              <a:spcAft>
                <a:spcPct val="0"/>
              </a:spcAft>
            </a:pPr>
            <a:r>
              <a:rPr lang="sv-SE" altLang="sv-SE" sz="2000" i="1" dirty="0">
                <a:solidFill>
                  <a:srgbClr val="000000"/>
                </a:solidFill>
              </a:rPr>
              <a:t>dokument eller </a:t>
            </a:r>
            <a:r>
              <a:rPr lang="sv-SE" altLang="sv-SE" sz="2000" i="1" dirty="0" err="1">
                <a:solidFill>
                  <a:srgbClr val="000000"/>
                </a:solidFill>
              </a:rPr>
              <a:t>applikationsvy</a:t>
            </a:r>
            <a:r>
              <a:rPr lang="sv-SE" altLang="sv-SE" sz="2000" i="1" dirty="0">
                <a:solidFill>
                  <a:srgbClr val="000000"/>
                </a:solidFill>
              </a:rPr>
              <a:t> med fastställda fält som är avsedda att fyllas i med olika uppgifter rörande intygsperson</a:t>
            </a:r>
            <a:endParaRPr lang="sv-SE" altLang="sv-SE" sz="2000" dirty="0">
              <a:solidFill>
                <a:schemeClr val="accent2">
                  <a:lumMod val="50000"/>
                </a:schemeClr>
              </a:solidFill>
            </a:endParaRPr>
          </a:p>
          <a:p>
            <a:pPr defTabSz="914377" eaLnBrk="0" fontAlgn="base" hangingPunct="0">
              <a:spcBef>
                <a:spcPct val="0"/>
              </a:spcBef>
              <a:spcAft>
                <a:spcPct val="0"/>
              </a:spcAft>
            </a:pPr>
            <a:endParaRPr lang="sv-SE" altLang="sv-SE" sz="2000" dirty="0">
              <a:solidFill>
                <a:schemeClr val="accent2">
                  <a:lumMod val="50000"/>
                </a:schemeClr>
              </a:solidFill>
            </a:endParaRPr>
          </a:p>
          <a:p>
            <a:pPr defTabSz="914377" eaLnBrk="0" fontAlgn="base" hangingPunct="0">
              <a:spcBef>
                <a:spcPct val="0"/>
              </a:spcBef>
              <a:spcAft>
                <a:spcPct val="0"/>
              </a:spcAft>
            </a:pPr>
            <a:r>
              <a:rPr lang="sv-SE" altLang="sv-SE" sz="2000" dirty="0">
                <a:solidFill>
                  <a:schemeClr val="accent2">
                    <a:lumMod val="50000"/>
                  </a:schemeClr>
                </a:solidFill>
              </a:rPr>
              <a:t>AF: </a:t>
            </a:r>
            <a:r>
              <a:rPr lang="sv-SE" altLang="sv-SE" sz="2000" u="sng" dirty="0">
                <a:solidFill>
                  <a:schemeClr val="accent2">
                    <a:lumMod val="50000"/>
                  </a:schemeClr>
                </a:solidFill>
              </a:rPr>
              <a:t>organisation/myndighet? [försäkringsbolag, </a:t>
            </a:r>
            <a:r>
              <a:rPr lang="sv-SE" altLang="sv-SE" sz="2000" u="sng" dirty="0" err="1">
                <a:solidFill>
                  <a:schemeClr val="accent2">
                    <a:lumMod val="50000"/>
                  </a:schemeClr>
                </a:solidFill>
              </a:rPr>
              <a:t>arbetsgivarintyg|SKR</a:t>
            </a:r>
            <a:r>
              <a:rPr lang="sv-SE" altLang="sv-SE" sz="2000" u="sng" dirty="0">
                <a:solidFill>
                  <a:schemeClr val="accent2">
                    <a:lumMod val="50000"/>
                  </a:schemeClr>
                </a:solidFill>
              </a:rPr>
              <a:t>]</a:t>
            </a:r>
            <a:r>
              <a:rPr lang="sv-SE" altLang="sv-SE" sz="2000" dirty="0">
                <a:solidFill>
                  <a:schemeClr val="accent2">
                    <a:lumMod val="50000"/>
                  </a:schemeClr>
                </a:solidFill>
              </a:rPr>
              <a:t> </a:t>
            </a:r>
            <a:r>
              <a:rPr lang="sv-SE" altLang="sv-SE" sz="2000" b="1" dirty="0">
                <a:solidFill>
                  <a:schemeClr val="accent2">
                    <a:lumMod val="50000"/>
                  </a:schemeClr>
                </a:solidFill>
              </a:rPr>
              <a:t>som upprättar </a:t>
            </a:r>
            <a:r>
              <a:rPr lang="sv-SE" altLang="sv-SE" sz="2000" dirty="0">
                <a:solidFill>
                  <a:schemeClr val="accent2">
                    <a:lumMod val="50000"/>
                  </a:schemeClr>
                </a:solidFill>
              </a:rPr>
              <a:t>och förvaltar formulär och därmed bestämmer vilken information som efterfrågas</a:t>
            </a:r>
          </a:p>
          <a:p>
            <a:pPr defTabSz="914377" eaLnBrk="0" fontAlgn="base" hangingPunct="0">
              <a:spcBef>
                <a:spcPct val="0"/>
              </a:spcBef>
              <a:spcAft>
                <a:spcPct val="0"/>
              </a:spcAft>
            </a:pPr>
            <a:endParaRPr lang="sv-SE" altLang="sv-SE" sz="2000" dirty="0">
              <a:solidFill>
                <a:srgbClr val="000000"/>
              </a:solidFill>
            </a:endParaRPr>
          </a:p>
        </p:txBody>
      </p:sp>
    </p:spTree>
    <p:extLst>
      <p:ext uri="{BB962C8B-B14F-4D97-AF65-F5344CB8AC3E}">
        <p14:creationId xmlns:p14="http://schemas.microsoft.com/office/powerpoint/2010/main" val="39641109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71567D-4251-7D9F-A4D5-82DA17415E99}"/>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AAA471D6-9562-ECC2-C89E-CD9EF024FC34}"/>
              </a:ext>
            </a:extLst>
          </p:cNvPr>
          <p:cNvSpPr>
            <a:spLocks noChangeArrowheads="1"/>
          </p:cNvSpPr>
          <p:nvPr/>
        </p:nvSpPr>
        <p:spPr bwMode="auto">
          <a:xfrm>
            <a:off x="2539409" y="374468"/>
            <a:ext cx="20649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err="1">
                <a:solidFill>
                  <a:schemeClr val="accent2">
                    <a:lumMod val="50000"/>
                  </a:schemeClr>
                </a:solidFill>
              </a:rPr>
              <a:t>Termval</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4C2B2246-A2C2-BA4C-AA04-992E0EFD69AD}"/>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A5BF260D-F584-516F-3D50-95242960FAA5}"/>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61664014-C5C4-2E96-5742-F5EEDA6A8C30}"/>
              </a:ext>
            </a:extLst>
          </p:cNvPr>
          <p:cNvSpPr txBox="1">
            <a:spLocks noChangeArrowheads="1"/>
          </p:cNvSpPr>
          <p:nvPr/>
        </p:nvSpPr>
        <p:spPr bwMode="auto">
          <a:xfrm>
            <a:off x="2539409" y="1512475"/>
            <a:ext cx="9479993"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2000" dirty="0">
                <a:solidFill>
                  <a:srgbClr val="000000"/>
                </a:solidFill>
              </a:rPr>
              <a:t>→ ”</a:t>
            </a:r>
            <a:r>
              <a:rPr lang="sv-SE" altLang="sv-SE" sz="2000" b="1" dirty="0">
                <a:solidFill>
                  <a:srgbClr val="000000"/>
                </a:solidFill>
                <a:highlight>
                  <a:srgbClr val="00FF00"/>
                </a:highlight>
              </a:rPr>
              <a:t>intygsformulärsutgivare</a:t>
            </a:r>
            <a:r>
              <a:rPr lang="sv-SE" altLang="sv-SE" sz="2000" dirty="0">
                <a:solidFill>
                  <a:srgbClr val="000000"/>
                </a:solidFill>
              </a:rPr>
              <a:t>” = synonym?</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För otymplig som term?</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Kan ”</a:t>
            </a:r>
            <a:r>
              <a:rPr lang="sv-SE" altLang="sv-SE" sz="2000" dirty="0">
                <a:solidFill>
                  <a:srgbClr val="000000"/>
                </a:solidFill>
                <a:highlight>
                  <a:srgbClr val="00FF00"/>
                </a:highlight>
              </a:rPr>
              <a:t>formulärutgivare</a:t>
            </a:r>
            <a:r>
              <a:rPr lang="sv-SE" altLang="sv-SE" sz="2000" dirty="0">
                <a:solidFill>
                  <a:srgbClr val="000000"/>
                </a:solidFill>
              </a:rPr>
              <a:t>” fungera? → </a:t>
            </a:r>
            <a:r>
              <a:rPr lang="sv-SE" altLang="sv-SE" sz="2000" i="1" dirty="0">
                <a:solidFill>
                  <a:srgbClr val="000000"/>
                </a:solidFill>
              </a:rPr>
              <a:t>formulärs-</a:t>
            </a:r>
            <a:r>
              <a:rPr lang="sv-SE" altLang="sv-SE" sz="2000" dirty="0">
                <a:solidFill>
                  <a:srgbClr val="000000"/>
                </a:solidFill>
              </a:rPr>
              <a:t> i stället för </a:t>
            </a:r>
            <a:r>
              <a:rPr lang="sv-SE" altLang="sv-SE" sz="2000" i="1" dirty="0">
                <a:solidFill>
                  <a:srgbClr val="000000"/>
                </a:solidFill>
              </a:rPr>
              <a:t>intygs-</a:t>
            </a:r>
            <a:r>
              <a:rPr lang="sv-SE" altLang="sv-SE" sz="2000" dirty="0">
                <a:solidFill>
                  <a:srgbClr val="000000"/>
                </a:solidFill>
              </a:rPr>
              <a:t> i vissa sammanhang. Problem?</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formuläransvarig? (misstolkas för fysisk person?)</a:t>
            </a:r>
          </a:p>
          <a:p>
            <a:pPr marL="342900" indent="-342900" defTabSz="914377" eaLnBrk="0" fontAlgn="base" hangingPunct="0">
              <a:spcBef>
                <a:spcPct val="0"/>
              </a:spcBef>
              <a:spcAft>
                <a:spcPct val="0"/>
              </a:spcAft>
              <a:buFont typeface="Arial" panose="020B0604020202020204" pitchFamily="34" charset="0"/>
              <a:buChar char="•"/>
            </a:pPr>
            <a:endParaRPr lang="sv-SE" altLang="sv-SE" sz="2000" dirty="0">
              <a:solidFill>
                <a:srgbClr val="000000"/>
              </a:solidFill>
            </a:endParaRPr>
          </a:p>
          <a:p>
            <a:pPr marL="342900" indent="-342900" defTabSz="914377" eaLnBrk="0" fontAlgn="base" hangingPunct="0">
              <a:spcBef>
                <a:spcPct val="0"/>
              </a:spcBef>
              <a:spcAft>
                <a:spcPct val="0"/>
              </a:spcAft>
              <a:buFont typeface="Arial" panose="020B0604020202020204" pitchFamily="34" charset="0"/>
              <a:buChar char="•"/>
            </a:pPr>
            <a:r>
              <a:rPr lang="sv-SE" altLang="sv-SE" sz="2000" b="1" dirty="0">
                <a:solidFill>
                  <a:srgbClr val="000000"/>
                </a:solidFill>
              </a:rPr>
              <a:t>intygsägare</a:t>
            </a:r>
            <a:r>
              <a:rPr lang="sv-SE" altLang="sv-SE" sz="2000" dirty="0">
                <a:solidFill>
                  <a:srgbClr val="000000"/>
                </a:solidFill>
              </a:rPr>
              <a:t>?</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Kan ev. blandas samman med både </a:t>
            </a:r>
            <a:r>
              <a:rPr lang="sv-SE" altLang="sv-SE" sz="2000" i="1" dirty="0">
                <a:solidFill>
                  <a:srgbClr val="000000"/>
                </a:solidFill>
              </a:rPr>
              <a:t>intygsmottagare</a:t>
            </a:r>
            <a:r>
              <a:rPr lang="sv-SE" altLang="sv-SE" sz="2000" dirty="0">
                <a:solidFill>
                  <a:srgbClr val="000000"/>
                </a:solidFill>
              </a:rPr>
              <a:t> och </a:t>
            </a:r>
            <a:r>
              <a:rPr lang="sv-SE" altLang="sv-SE" sz="2000" i="1" dirty="0">
                <a:solidFill>
                  <a:srgbClr val="000000"/>
                </a:solidFill>
              </a:rPr>
              <a:t>intygsperson</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Kan de som i dag använder ”intygsägare” börja använda ”intygsutgivare”?</a:t>
            </a:r>
          </a:p>
        </p:txBody>
      </p:sp>
    </p:spTree>
    <p:extLst>
      <p:ext uri="{BB962C8B-B14F-4D97-AF65-F5344CB8AC3E}">
        <p14:creationId xmlns:p14="http://schemas.microsoft.com/office/powerpoint/2010/main" val="37200013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DAE0A-2243-4CA9-5A0C-7779398CC6C6}"/>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ED492FE7-3263-44EB-6639-3DD4295E99B9}"/>
              </a:ext>
            </a:extLst>
          </p:cNvPr>
          <p:cNvSpPr>
            <a:spLocks noChangeArrowheads="1"/>
          </p:cNvSpPr>
          <p:nvPr/>
        </p:nvSpPr>
        <p:spPr bwMode="auto">
          <a:xfrm>
            <a:off x="2539409" y="374468"/>
            <a:ext cx="292099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intygsägare</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C050E5C9-70FF-93E7-4F43-356C1BE9529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90A239FA-F512-4EA8-808A-472279D9AB3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9D0554F5-8D22-6697-4917-7C15A7C25562}"/>
              </a:ext>
            </a:extLst>
          </p:cNvPr>
          <p:cNvSpPr txBox="1">
            <a:spLocks noChangeArrowheads="1"/>
          </p:cNvSpPr>
          <p:nvPr/>
        </p:nvSpPr>
        <p:spPr bwMode="auto">
          <a:xfrm>
            <a:off x="2539409" y="1579960"/>
            <a:ext cx="9479993"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1800" dirty="0">
                <a:solidFill>
                  <a:srgbClr val="000000"/>
                </a:solidFill>
              </a:rPr>
              <a:t>”</a:t>
            </a:r>
            <a:r>
              <a:rPr lang="sv-SE" altLang="sv-SE" sz="1800" dirty="0" err="1">
                <a:solidFill>
                  <a:srgbClr val="000000"/>
                </a:solidFill>
              </a:rPr>
              <a:t>Inera</a:t>
            </a:r>
            <a:r>
              <a:rPr lang="sv-SE" altLang="sv-SE" sz="1800" dirty="0">
                <a:solidFill>
                  <a:srgbClr val="000000"/>
                </a:solidFill>
              </a:rPr>
              <a:t> har där sett att Försäkringskassan är ”intygsägare”. I en verksamhet med pappersblanketter blir detta tämligen klart. Den som utfärdar och tillhandahåller blanketten är ”intygsägare”. [...]</a:t>
            </a:r>
          </a:p>
          <a:p>
            <a:pPr defTabSz="914377" eaLnBrk="0" fontAlgn="base" hangingPunct="0">
              <a:spcBef>
                <a:spcPct val="0"/>
              </a:spcBef>
              <a:spcAft>
                <a:spcPct val="0"/>
              </a:spcAft>
            </a:pPr>
            <a:r>
              <a:rPr lang="sv-SE" altLang="sv-SE" sz="1800" dirty="0">
                <a:solidFill>
                  <a:srgbClr val="000000"/>
                </a:solidFill>
              </a:rPr>
              <a:t>   Här finns en oklar hänvisning till ”intygsblankett” (</a:t>
            </a:r>
            <a:r>
              <a:rPr lang="sv-SE" altLang="sv-SE" sz="1800" u="sng" dirty="0">
                <a:solidFill>
                  <a:srgbClr val="000000"/>
                </a:solidFill>
              </a:rPr>
              <a:t>vad avses egentligen?</a:t>
            </a:r>
            <a:r>
              <a:rPr lang="sv-SE" altLang="sv-SE" sz="1800" dirty="0">
                <a:solidFill>
                  <a:srgbClr val="000000"/>
                </a:solidFill>
              </a:rPr>
              <a:t>) samt ett resonemang om att viss information placeras i ett fritextfält (övriga upplysningar).”</a:t>
            </a:r>
          </a:p>
          <a:p>
            <a:pPr algn="r" defTabSz="914377" eaLnBrk="0" fontAlgn="base" hangingPunct="0">
              <a:spcBef>
                <a:spcPct val="0"/>
              </a:spcBef>
              <a:spcAft>
                <a:spcPct val="0"/>
              </a:spcAft>
            </a:pPr>
            <a:r>
              <a:rPr lang="sv-SE" altLang="sv-SE" sz="1800" dirty="0">
                <a:solidFill>
                  <a:srgbClr val="000000"/>
                </a:solidFill>
              </a:rPr>
              <a:t>[</a:t>
            </a:r>
            <a:r>
              <a:rPr lang="sv-SE" altLang="sv-SE" sz="1800" dirty="0" err="1">
                <a:solidFill>
                  <a:srgbClr val="000000"/>
                </a:solidFill>
                <a:hlinkClick r:id="rId3"/>
              </a:rPr>
              <a:t>Goldkuhl</a:t>
            </a:r>
            <a:r>
              <a:rPr lang="sv-SE" altLang="sv-SE" sz="1800" dirty="0">
                <a:solidFill>
                  <a:srgbClr val="000000"/>
                </a:solidFill>
                <a:hlinkClick r:id="rId3"/>
              </a:rPr>
              <a:t> &amp; </a:t>
            </a:r>
            <a:r>
              <a:rPr lang="sv-SE" altLang="sv-SE" sz="1800" dirty="0" err="1">
                <a:solidFill>
                  <a:srgbClr val="000000"/>
                </a:solidFill>
                <a:hlinkClick r:id="rId3"/>
              </a:rPr>
              <a:t>Röstlinger</a:t>
            </a:r>
            <a:r>
              <a:rPr lang="sv-SE" altLang="sv-SE" sz="1800" dirty="0">
                <a:solidFill>
                  <a:srgbClr val="000000"/>
                </a:solidFill>
              </a:rPr>
              <a:t>, 2019]</a:t>
            </a:r>
          </a:p>
          <a:p>
            <a:pPr algn="r" defTabSz="914377" eaLnBrk="0" fontAlgn="base" hangingPunct="0">
              <a:spcBef>
                <a:spcPct val="0"/>
              </a:spcBef>
              <a:spcAft>
                <a:spcPct val="0"/>
              </a:spcAft>
            </a:pPr>
            <a:endParaRPr lang="sv-SE" altLang="sv-SE" sz="1800" dirty="0">
              <a:solidFill>
                <a:srgbClr val="000000"/>
              </a:solidFill>
            </a:endParaRPr>
          </a:p>
          <a:p>
            <a:pPr defTabSz="914377" eaLnBrk="0" fontAlgn="base" hangingPunct="0">
              <a:spcBef>
                <a:spcPct val="0"/>
              </a:spcBef>
              <a:spcAft>
                <a:spcPct val="0"/>
              </a:spcAft>
            </a:pPr>
            <a:r>
              <a:rPr lang="sv-SE" altLang="sv-SE" sz="1800" dirty="0">
                <a:solidFill>
                  <a:srgbClr val="000000"/>
                </a:solidFill>
              </a:rPr>
              <a:t>”Vanligtvis har varje intyg en tydligt definierad intygsägare. Intygsägaren är den eller de som har ett intresse av att ta emot intygsinformation. Intygsägaren förvaltar intyget och gör de förändringar som behöver göras över tid. Här behövs en diskussion kring vem som är bäst lämpad att förvalta en eventuell uppsättning av kommunala intyg. [...] </a:t>
            </a:r>
          </a:p>
          <a:p>
            <a:pPr defTabSz="914377" eaLnBrk="0" fontAlgn="base" hangingPunct="0">
              <a:spcBef>
                <a:spcPct val="0"/>
              </a:spcBef>
              <a:spcAft>
                <a:spcPct val="0"/>
              </a:spcAft>
            </a:pPr>
            <a:endParaRPr lang="sv-SE" altLang="sv-SE" sz="1800" dirty="0">
              <a:solidFill>
                <a:srgbClr val="000000"/>
              </a:solidFill>
            </a:endParaRPr>
          </a:p>
          <a:p>
            <a:pPr defTabSz="914377" eaLnBrk="0" fontAlgn="base" hangingPunct="0">
              <a:spcBef>
                <a:spcPct val="0"/>
              </a:spcBef>
              <a:spcAft>
                <a:spcPct val="0"/>
              </a:spcAft>
            </a:pPr>
            <a:r>
              <a:rPr lang="sv-SE" altLang="sv-SE" sz="1800" dirty="0">
                <a:solidFill>
                  <a:srgbClr val="000000"/>
                </a:solidFill>
              </a:rPr>
              <a:t>Som det är upplagt idag så har varje intygstyp en intygsägare som </a:t>
            </a:r>
            <a:r>
              <a:rPr lang="sv-SE" altLang="sv-SE" sz="1800" u="sng" dirty="0">
                <a:solidFill>
                  <a:srgbClr val="000000"/>
                </a:solidFill>
              </a:rPr>
              <a:t>definierar vad intyget ska innehålla</a:t>
            </a:r>
            <a:r>
              <a:rPr lang="sv-SE" altLang="sv-SE" sz="1800" dirty="0">
                <a:solidFill>
                  <a:srgbClr val="000000"/>
                </a:solidFill>
              </a:rPr>
              <a:t>. För alla intyg som används i Intygstjänster så här långt så är intygsägaren också den enda intygsmottagaren (som tar emot intygen i digital version) och den har därför själv full kontroll över när intygstypen ändras och kommer i nya version. ” [</a:t>
            </a:r>
            <a:r>
              <a:rPr lang="sv-SE" altLang="sv-SE" sz="1800" dirty="0" err="1">
                <a:solidFill>
                  <a:srgbClr val="000000"/>
                </a:solidFill>
                <a:hlinkClick r:id="rId4"/>
              </a:rPr>
              <a:t>Inera</a:t>
            </a:r>
            <a:r>
              <a:rPr lang="sv-SE" altLang="sv-SE" sz="1800" dirty="0">
                <a:solidFill>
                  <a:srgbClr val="000000"/>
                </a:solidFill>
              </a:rPr>
              <a:t>, 2020]</a:t>
            </a:r>
          </a:p>
        </p:txBody>
      </p:sp>
    </p:spTree>
    <p:extLst>
      <p:ext uri="{BB962C8B-B14F-4D97-AF65-F5344CB8AC3E}">
        <p14:creationId xmlns:p14="http://schemas.microsoft.com/office/powerpoint/2010/main" val="1066994014"/>
      </p:ext>
    </p:extLst>
  </p:cSld>
  <p:clrMapOvr>
    <a:masterClrMapping/>
  </p:clrMapOvr>
  <p:transition/>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Normal" ma:contentTypeID="0x010100DC1D8ECDB72C194F9F7841CC62E2C4650016C8A1164F9E464DBC72EA388333CB00" ma:contentTypeVersion="9" ma:contentTypeDescription="Create a new document." ma:contentTypeScope="" ma:versionID="c2ec9b7bec4062e4719a45654735d309">
  <xsd:schema xmlns:xsd="http://www.w3.org/2001/XMLSchema" xmlns:xs="http://www.w3.org/2001/XMLSchema" xmlns:p="http://schemas.microsoft.com/office/2006/metadata/properties" xmlns:ns2="c28f52af-a8f8-4551-b8ae-866ae79b83b4" xmlns:ns3="8B68652B-87A5-4D31-AA34-E405ABBBBCA0" xmlns:ns4="http://schemas.microsoft.com/sharepoint/v4" xmlns:ns5="e75cc5d4-cb89-4ddd-93a3-b8401981cb50" targetNamespace="http://schemas.microsoft.com/office/2006/metadata/properties" ma:root="true" ma:fieldsID="3282d814eb6fb16da0f1b762150143ef" ns2:_="" ns3:_="" ns4:_="" ns5:_="">
    <xsd:import namespace="c28f52af-a8f8-4551-b8ae-866ae79b83b4"/>
    <xsd:import namespace="8B68652B-87A5-4D31-AA34-E405ABBBBCA0"/>
    <xsd:import namespace="http://schemas.microsoft.com/sharepoint/v4"/>
    <xsd:import namespace="e75cc5d4-cb89-4ddd-93a3-b8401981cb50"/>
    <xsd:element name="properties">
      <xsd:complexType>
        <xsd:sequence>
          <xsd:element name="documentManagement">
            <xsd:complexType>
              <xsd:all>
                <xsd:element ref="ns2:SIStatusOfDocumentColumn413" minOccurs="0"/>
                <xsd:element ref="ns2:Handlingstyp" minOccurs="0"/>
                <xsd:element ref="ns3:DocState" minOccurs="0"/>
                <xsd:element ref="ns4:IconOverlay" minOccurs="0"/>
                <xsd:element ref="ns5:SharedWithUsers" minOccurs="0"/>
                <xsd:element ref="ns5: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element name="Handlingstyp" ma:index="9" nillable="true" ma:displayName="Handlingstyp" ma:list="{a10b8abd-708c-4061-93b9-31cd1f76653d}" ma:internalName="Handlingstyp" ma:readOnly="false" ma:showField="Title" ma:web="c28f52af-a8f8-4551-b8ae-866ae79b83b4">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B68652B-87A5-4D31-AA34-E405ABBBBCA0" elementFormDefault="qualified">
    <xsd:import namespace="http://schemas.microsoft.com/office/2006/documentManagement/types"/>
    <xsd:import namespace="http://schemas.microsoft.com/office/infopath/2007/PartnerControls"/>
    <xsd:element name="DocState" ma:index="10" nillable="true" ma:displayName="Status godkännande" ma:internalName="DocStat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1"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75cc5d4-cb89-4ddd-93a3-b8401981cb50" elementFormDefault="qualified">
    <xsd:import namespace="http://schemas.microsoft.com/office/2006/documentManagement/types"/>
    <xsd:import namespace="http://schemas.microsoft.com/office/infopath/2007/PartnerControls"/>
    <xsd:element name="SharedWithUsers" ma:index="12"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Handlingstyp xmlns="c28f52af-a8f8-4551-b8ae-866ae79b83b4" xsi:nil="true"/>
    <IconOverlay xmlns="http://schemas.microsoft.com/sharepoint/v4" xsi:nil="true"/>
  </documentManagement>
</p:properties>
</file>

<file path=customXml/itemProps1.xml><?xml version="1.0" encoding="utf-8"?>
<ds:datastoreItem xmlns:ds="http://schemas.openxmlformats.org/officeDocument/2006/customXml" ds:itemID="{D7FD3B3F-7ED8-4FEA-B0EF-6AD4410608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8B68652B-87A5-4D31-AA34-E405ABBBBCA0"/>
    <ds:schemaRef ds:uri="http://schemas.microsoft.com/sharepoint/v4"/>
    <ds:schemaRef ds:uri="e75cc5d4-cb89-4ddd-93a3-b8401981cb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BEB6B49-9D8E-496A-9283-06369233A6D9}">
  <ds:schemaRefs>
    <ds:schemaRef ds:uri="http://schemas.microsoft.com/sharepoint/v3/contenttype/forms"/>
  </ds:schemaRefs>
</ds:datastoreItem>
</file>

<file path=customXml/itemProps3.xml><?xml version="1.0" encoding="utf-8"?>
<ds:datastoreItem xmlns:ds="http://schemas.openxmlformats.org/officeDocument/2006/customXml" ds:itemID="{6546B99B-CC69-4570-AFB5-AC38D44B191E}">
  <ds:schemaRefs>
    <ds:schemaRef ds:uri="http://purl.org/dc/terms/"/>
    <ds:schemaRef ds:uri="e75cc5d4-cb89-4ddd-93a3-b8401981cb50"/>
    <ds:schemaRef ds:uri="http://schemas.microsoft.com/office/2006/documentManagement/types"/>
    <ds:schemaRef ds:uri="http://schemas.microsoft.com/office/2006/metadata/properties"/>
    <ds:schemaRef ds:uri="http://purl.org/dc/elements/1.1/"/>
    <ds:schemaRef ds:uri="c28f52af-a8f8-4551-b8ae-866ae79b83b4"/>
    <ds:schemaRef ds:uri="http://schemas.microsoft.com/sharepoint/v4"/>
    <ds:schemaRef ds:uri="http://schemas.microsoft.com/office/infopath/2007/PartnerControls"/>
    <ds:schemaRef ds:uri="http://schemas.openxmlformats.org/package/2006/metadata/core-properties"/>
    <ds:schemaRef ds:uri="8B68652B-87A5-4D31-AA34-E405ABBBBCA0"/>
    <ds:schemaRef ds:uri="http://www.w3.org/XML/1998/namespace"/>
    <ds:schemaRef ds:uri="http://purl.org/dc/dcmitype/"/>
  </ds:schemaRefs>
</ds:datastoreItem>
</file>

<file path=docMetadata/LabelInfo.xml><?xml version="1.0" encoding="utf-8"?>
<clbl:labelList xmlns:clbl="http://schemas.microsoft.com/office/2020/mipLabelMetadata">
  <clbl:label id="{584de575-1cdb-4fa9-9f77-c7a91e76520b}" enabled="0" method="" siteId="{584de575-1cdb-4fa9-9f77-c7a91e76520b}" removed="1"/>
</clbl:labelList>
</file>

<file path=docProps/app.xml><?xml version="1.0" encoding="utf-8"?>
<Properties xmlns="http://schemas.openxmlformats.org/officeDocument/2006/extended-properties" xmlns:vt="http://schemas.openxmlformats.org/officeDocument/2006/docPropsVTypes">
  <Template>E-hälsomyndigheten mall</Template>
  <TotalTime>6011</TotalTime>
  <Words>9950</Words>
  <Application>Microsoft Office PowerPoint</Application>
  <PresentationFormat>Bredbild</PresentationFormat>
  <Paragraphs>402</Paragraphs>
  <Slides>28</Slides>
  <Notes>19</Notes>
  <HiddenSlides>0</HiddenSlides>
  <MMClips>0</MMClips>
  <ScaleCrop>false</ScaleCrop>
  <HeadingPairs>
    <vt:vector size="6" baseType="variant">
      <vt:variant>
        <vt:lpstr>Använt teckensnitt</vt:lpstr>
      </vt:variant>
      <vt:variant>
        <vt:i4>10</vt:i4>
      </vt:variant>
      <vt:variant>
        <vt:lpstr>Tema</vt:lpstr>
      </vt:variant>
      <vt:variant>
        <vt:i4>1</vt:i4>
      </vt:variant>
      <vt:variant>
        <vt:lpstr>Bildrubriker</vt:lpstr>
      </vt:variant>
      <vt:variant>
        <vt:i4>28</vt:i4>
      </vt:variant>
    </vt:vector>
  </HeadingPairs>
  <TitlesOfParts>
    <vt:vector size="39" baseType="lpstr">
      <vt:lpstr>Tahoma</vt:lpstr>
      <vt:lpstr>Arial</vt:lpstr>
      <vt:lpstr>-apple-system</vt:lpstr>
      <vt:lpstr>Public Sans Bold</vt:lpstr>
      <vt:lpstr>Public Sans</vt:lpstr>
      <vt:lpstr>Calibri</vt:lpstr>
      <vt:lpstr>Courier New</vt:lpstr>
      <vt:lpstr>Public Sans Regular</vt:lpstr>
      <vt:lpstr>Symbol</vt:lpstr>
      <vt:lpstr>Wingdings</vt:lpstr>
      <vt:lpstr>Ny-ppt-mall-ny version</vt:lpstr>
      <vt:lpstr>Terminologiarbete: intyg II</vt:lpstr>
      <vt:lpstr>Agenda</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Intygsutgivare/Intygsägare</vt:lpstr>
      <vt:lpstr>Allmän information</vt:lpstr>
      <vt:lpstr>PowerPoint-presentation</vt:lpstr>
      <vt:lpstr>PowerPoint-presentation</vt:lpstr>
      <vt:lpstr>PowerPoint-presentation</vt:lpstr>
      <vt:lpstr>Intygsutfärdare</vt:lpstr>
      <vt:lpstr>PowerPoint-presentation</vt:lpstr>
      <vt:lpstr>Underskrift</vt:lpstr>
      <vt:lpstr>PowerPoint-presentation</vt:lpstr>
      <vt:lpstr>PowerPoint-presentation</vt:lpstr>
      <vt:lpstr>PowerPoint-presentation</vt:lpstr>
      <vt:lpstr>Intygsmottagare</vt:lpstr>
      <vt:lpstr>PowerPoint-presentation</vt:lpstr>
      <vt:lpstr>PowerPoint-presentation</vt:lpstr>
      <vt:lpstr>PowerPoint-presentation</vt:lpstr>
      <vt:lpstr>Intygsperson/Innehavare</vt:lpstr>
      <vt:lpstr>Exempel</vt:lpstr>
      <vt:lpstr>Lär dig mer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Begreppsmodellering</dc:title>
  <dc:creator>Klas Blomqvist</dc:creator>
  <cp:lastModifiedBy>Maria Berggren</cp:lastModifiedBy>
  <cp:revision>13</cp:revision>
  <cp:lastPrinted>2025-02-16T17:24:21Z</cp:lastPrinted>
  <dcterms:created xsi:type="dcterms:W3CDTF">2025-01-20T09:08:23Z</dcterms:created>
  <dcterms:modified xsi:type="dcterms:W3CDTF">2025-02-18T15:07:43Z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0x010100DC1D8ECDB72C194F9F7841CC62E2C4650016C8A1164F9E464DBC72EA388333CB00</vt:lpwstr>
  </property>
</Properties>
</file>