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54" r:id="rId4"/>
  </p:sldMasterIdLst>
  <p:notesMasterIdLst>
    <p:notesMasterId r:id="rId32"/>
  </p:notesMasterIdLst>
  <p:sldIdLst>
    <p:sldId id="256" r:id="rId5"/>
    <p:sldId id="257" r:id="rId6"/>
    <p:sldId id="2147198651" r:id="rId7"/>
    <p:sldId id="2147198652" r:id="rId8"/>
    <p:sldId id="1248" r:id="rId9"/>
    <p:sldId id="7110" r:id="rId10"/>
    <p:sldId id="7022" r:id="rId11"/>
    <p:sldId id="2694" r:id="rId12"/>
    <p:sldId id="2172" r:id="rId13"/>
    <p:sldId id="2173" r:id="rId14"/>
    <p:sldId id="2147198543" r:id="rId15"/>
    <p:sldId id="266" r:id="rId16"/>
    <p:sldId id="2147198599" r:id="rId17"/>
    <p:sldId id="2147198692" r:id="rId18"/>
    <p:sldId id="2147198687" r:id="rId19"/>
    <p:sldId id="2147198601" r:id="rId20"/>
    <p:sldId id="2147198688" r:id="rId21"/>
    <p:sldId id="2147198603" r:id="rId22"/>
    <p:sldId id="2147198602" r:id="rId23"/>
    <p:sldId id="2147198604" r:id="rId24"/>
    <p:sldId id="2147198690" r:id="rId25"/>
    <p:sldId id="2147198691" r:id="rId26"/>
    <p:sldId id="2147198693" r:id="rId27"/>
    <p:sldId id="265" r:id="rId28"/>
    <p:sldId id="2147198549" r:id="rId29"/>
    <p:sldId id="2147198689" r:id="rId30"/>
    <p:sldId id="7152" r:id="rId31"/>
  </p:sldIdLst>
  <p:sldSz cx="12192000" cy="6858000"/>
  <p:notesSz cx="6858000" cy="9144000"/>
  <p:embeddedFontLst>
    <p:embeddedFont>
      <p:font typeface="Calibri" panose="020F0502020204030204" pitchFamily="34" charset="0"/>
      <p:regular r:id="rId33"/>
      <p:bold r:id="rId34"/>
      <p:italic r:id="rId35"/>
      <p:boldItalic r:id="rId36"/>
    </p:embeddedFont>
    <p:embeddedFont>
      <p:font typeface="Century Gothic" panose="020B0502020202020204" pitchFamily="34" charset="0"/>
      <p:regular r:id="rId37"/>
      <p:bold r:id="rId38"/>
      <p:italic r:id="rId39"/>
      <p:boldItalic r:id="rId40"/>
    </p:embeddedFont>
    <p:embeddedFont>
      <p:font typeface="Noto Sans"/>
      <p:regular r:id="rId41"/>
      <p:bold r:id="rId42"/>
      <p:italic r:id="rId43"/>
      <p:boldItalic r:id="rId44"/>
    </p:embeddedFont>
    <p:embeddedFont>
      <p:font typeface="Public Sans" pitchFamily="2" charset="0"/>
      <p:regular r:id="rId45"/>
      <p:bold r:id="rId46"/>
      <p:italic r:id="rId47"/>
      <p:boldItalic r:id="rId48"/>
    </p:embeddedFont>
    <p:embeddedFont>
      <p:font typeface="Public Sans Bold" pitchFamily="2" charset="0"/>
      <p:bold r:id="rId49"/>
    </p:embeddedFont>
    <p:embeddedFont>
      <p:font typeface="Public Sans Regular" pitchFamily="2" charset="0"/>
      <p:regular r:id="rId50"/>
      <p:bold r:id="rId51"/>
      <p:italic r:id="rId52"/>
      <p:boldItalic r:id="rId53"/>
    </p:embeddedFont>
    <p:embeddedFont>
      <p:font typeface="Tahoma" panose="020B0604030504040204" pitchFamily="34" charset="0"/>
      <p:regular r:id="rId54"/>
      <p:bold r:id="rId5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vsnitt" id="{B1989852-1BDD-41F3-9BF7-DA2ACFC1CD3E}">
          <p14:sldIdLst>
            <p14:sldId id="256"/>
            <p14:sldId id="257"/>
            <p14:sldId id="2147198651"/>
            <p14:sldId id="2147198652"/>
            <p14:sldId id="1248"/>
            <p14:sldId id="7110"/>
            <p14:sldId id="7022"/>
            <p14:sldId id="2694"/>
            <p14:sldId id="2172"/>
            <p14:sldId id="2173"/>
            <p14:sldId id="2147198543"/>
            <p14:sldId id="266"/>
            <p14:sldId id="2147198599"/>
            <p14:sldId id="2147198692"/>
            <p14:sldId id="2147198687"/>
            <p14:sldId id="2147198601"/>
            <p14:sldId id="2147198688"/>
            <p14:sldId id="2147198603"/>
            <p14:sldId id="2147198602"/>
            <p14:sldId id="2147198604"/>
            <p14:sldId id="2147198690"/>
            <p14:sldId id="2147198691"/>
            <p14:sldId id="2147198693"/>
            <p14:sldId id="265"/>
            <p14:sldId id="2147198549"/>
            <p14:sldId id="2147198689"/>
          </p14:sldIdLst>
        </p14:section>
        <p14:section name="Underlag" id="{8F402A16-5CCD-4B3B-A785-FB2D62281795}">
          <p14:sldIdLst>
            <p14:sldId id="7152"/>
          </p14:sldIdLst>
        </p14:section>
      </p14:sectionLst>
    </p:ext>
    <p:ext uri="{EFAFB233-063F-42B5-8137-9DF3F51BA10A}">
      <p15:sldGuideLst xmlns:p15="http://schemas.microsoft.com/office/powerpoint/2012/main">
        <p15:guide id="1" orient="horz" pos="2183" userDrawn="1">
          <p15:clr>
            <a:srgbClr val="A4A3A4"/>
          </p15:clr>
        </p15:guide>
        <p15:guide id="2" pos="5269">
          <p15:clr>
            <a:srgbClr val="A4A3A4"/>
          </p15:clr>
        </p15:guide>
        <p15:guide id="3" pos="1663" userDrawn="1">
          <p15:clr>
            <a:srgbClr val="A4A3A4"/>
          </p15:clr>
        </p15:guide>
        <p15:guide id="4" orient="horz" pos="572" userDrawn="1">
          <p15:clr>
            <a:srgbClr val="A4A3A4"/>
          </p15:clr>
        </p15:guide>
        <p15:guide id="5" orient="horz" pos="116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524" autoAdjust="0"/>
    <p:restoredTop sz="96165"/>
  </p:normalViewPr>
  <p:slideViewPr>
    <p:cSldViewPr snapToGrid="0">
      <p:cViewPr varScale="1">
        <p:scale>
          <a:sx n="66" d="100"/>
          <a:sy n="66" d="100"/>
        </p:scale>
        <p:origin x="956" y="32"/>
      </p:cViewPr>
      <p:guideLst>
        <p:guide orient="horz" pos="2183"/>
        <p:guide pos="5269"/>
        <p:guide pos="1663"/>
        <p:guide orient="horz" pos="572"/>
        <p:guide orient="horz" pos="1162"/>
      </p:guideLst>
    </p:cSldViewPr>
  </p:slideViewPr>
  <p:notesTextViewPr>
    <p:cViewPr>
      <p:scale>
        <a:sx n="1" d="1"/>
        <a:sy n="1" d="1"/>
      </p:scale>
      <p:origin x="0" y="0"/>
    </p:cViewPr>
  </p:notesTextViewPr>
  <p:sorterViewPr>
    <p:cViewPr>
      <p:scale>
        <a:sx n="75" d="100"/>
        <a:sy n="75" d="100"/>
      </p:scale>
      <p:origin x="0" y="-16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7.fntdata"/><Relationship Id="rId21" Type="http://schemas.openxmlformats.org/officeDocument/2006/relationships/slide" Target="slides/slide17.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font" Target="fonts/font18.fntdata"/><Relationship Id="rId55" Type="http://schemas.openxmlformats.org/officeDocument/2006/relationships/font" Target="fonts/font23.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font" Target="fonts/font21.fntdata"/><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font" Target="fonts/font19.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font" Target="fonts/font9.fntdata"/><Relationship Id="rId54" Type="http://schemas.openxmlformats.org/officeDocument/2006/relationships/font" Target="fonts/font22.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4.fntdata"/><Relationship Id="rId49" Type="http://schemas.openxmlformats.org/officeDocument/2006/relationships/font" Target="fonts/font17.fntdata"/><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12.fntdata"/><Relationship Id="rId52" Type="http://schemas.openxmlformats.org/officeDocument/2006/relationships/font" Target="fonts/font20.fntdata"/></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127167-EE68-45DE-B6DF-BC001F4E15E4}" type="doc">
      <dgm:prSet loTypeId="urn:microsoft.com/office/officeart/2005/8/layout/vList2" loCatId="list" qsTypeId="urn:microsoft.com/office/officeart/2005/8/quickstyle/simple1" qsCatId="simple" csTypeId="urn:microsoft.com/office/officeart/2005/8/colors/accent1_3" csCatId="accent1" phldr="1"/>
      <dgm:spPr/>
      <dgm:t>
        <a:bodyPr/>
        <a:lstStyle/>
        <a:p>
          <a:endParaRPr lang="sv-SE"/>
        </a:p>
      </dgm:t>
    </dgm:pt>
    <dgm:pt modelId="{79F2F7BE-DE2F-4B6A-9FA4-BC8C47A5FE3B}">
      <dgm:prSet/>
      <dgm:spPr/>
      <dgm:t>
        <a:bodyPr/>
        <a:lstStyle/>
        <a:p>
          <a:r>
            <a:rPr lang="sv-SE" dirty="0"/>
            <a:t>Intyg och intygsformulär</a:t>
          </a:r>
        </a:p>
      </dgm:t>
    </dgm:pt>
    <dgm:pt modelId="{0FEB83F5-131A-4D8C-8A80-D254772848BB}" type="parTrans" cxnId="{A8E74FBA-EFD5-4ADA-8AA8-3D4C353EDA2A}">
      <dgm:prSet/>
      <dgm:spPr/>
      <dgm:t>
        <a:bodyPr/>
        <a:lstStyle/>
        <a:p>
          <a:endParaRPr lang="sv-SE"/>
        </a:p>
      </dgm:t>
    </dgm:pt>
    <dgm:pt modelId="{93742D5F-83A3-4BF4-8A3B-2F23F19FA583}" type="sibTrans" cxnId="{A8E74FBA-EFD5-4ADA-8AA8-3D4C353EDA2A}">
      <dgm:prSet/>
      <dgm:spPr/>
      <dgm:t>
        <a:bodyPr/>
        <a:lstStyle/>
        <a:p>
          <a:endParaRPr lang="sv-SE"/>
        </a:p>
      </dgm:t>
    </dgm:pt>
    <dgm:pt modelId="{E086246D-F162-40B0-BE86-DCAED45D4322}">
      <dgm:prSet/>
      <dgm:spPr/>
      <dgm:t>
        <a:bodyPr/>
        <a:lstStyle/>
        <a:p>
          <a:r>
            <a:rPr lang="sv-SE" dirty="0"/>
            <a:t>Intygsbeskrivning, intygsändamål – beskrivning/definition</a:t>
          </a:r>
        </a:p>
      </dgm:t>
    </dgm:pt>
    <dgm:pt modelId="{A69546CC-FCB8-4628-A229-BCD0DC8CF1D5}" type="parTrans" cxnId="{12A4A5B4-55E0-4177-929C-F2903A3F959C}">
      <dgm:prSet/>
      <dgm:spPr/>
      <dgm:t>
        <a:bodyPr/>
        <a:lstStyle/>
        <a:p>
          <a:endParaRPr lang="sv-SE"/>
        </a:p>
      </dgm:t>
    </dgm:pt>
    <dgm:pt modelId="{0C90E439-DFD8-4BB6-ABE0-6802977F530D}" type="sibTrans" cxnId="{12A4A5B4-55E0-4177-929C-F2903A3F959C}">
      <dgm:prSet/>
      <dgm:spPr/>
      <dgm:t>
        <a:bodyPr/>
        <a:lstStyle/>
        <a:p>
          <a:endParaRPr lang="sv-SE"/>
        </a:p>
      </dgm:t>
    </dgm:pt>
    <dgm:pt modelId="{CE122D3C-2CE3-40A4-8F58-E7DDE027B4A1}">
      <dgm:prSet/>
      <dgm:spPr/>
      <dgm:t>
        <a:bodyPr/>
        <a:lstStyle/>
        <a:p>
          <a:r>
            <a:rPr lang="sv-SE" dirty="0"/>
            <a:t>Intygsutgivare/intygsägare</a:t>
          </a:r>
        </a:p>
      </dgm:t>
    </dgm:pt>
    <dgm:pt modelId="{18BC4D05-89F1-4B77-91C0-79FE4E687B9D}" type="parTrans" cxnId="{0A8B57E0-7594-45E3-9BF1-58FEF9CBC9E5}">
      <dgm:prSet/>
      <dgm:spPr/>
      <dgm:t>
        <a:bodyPr/>
        <a:lstStyle/>
        <a:p>
          <a:endParaRPr lang="sv-SE"/>
        </a:p>
      </dgm:t>
    </dgm:pt>
    <dgm:pt modelId="{741150F7-3E2D-479B-9B98-4B380BCA199A}" type="sibTrans" cxnId="{0A8B57E0-7594-45E3-9BF1-58FEF9CBC9E5}">
      <dgm:prSet/>
      <dgm:spPr/>
      <dgm:t>
        <a:bodyPr/>
        <a:lstStyle/>
        <a:p>
          <a:endParaRPr lang="sv-SE"/>
        </a:p>
      </dgm:t>
    </dgm:pt>
    <dgm:pt modelId="{F81476C4-989B-440F-8376-F5F5B4ABFA09}">
      <dgm:prSet/>
      <dgm:spPr/>
      <dgm:t>
        <a:bodyPr/>
        <a:lstStyle/>
        <a:p>
          <a:r>
            <a:rPr lang="sv-SE" dirty="0"/>
            <a:t>Kontaktinformation för Intygsutgivare/intygsägare – behövs inte?</a:t>
          </a:r>
        </a:p>
      </dgm:t>
    </dgm:pt>
    <dgm:pt modelId="{E0D50B8F-4069-4407-94BF-F9884C05AB97}" type="parTrans" cxnId="{1F6760DB-2B46-4F53-B953-5E8F1CF447E2}">
      <dgm:prSet/>
      <dgm:spPr/>
      <dgm:t>
        <a:bodyPr/>
        <a:lstStyle/>
        <a:p>
          <a:endParaRPr lang="sv-SE"/>
        </a:p>
      </dgm:t>
    </dgm:pt>
    <dgm:pt modelId="{C9DE3850-CFDB-44C5-ADAC-447CB26947A3}" type="sibTrans" cxnId="{1F6760DB-2B46-4F53-B953-5E8F1CF447E2}">
      <dgm:prSet/>
      <dgm:spPr/>
      <dgm:t>
        <a:bodyPr/>
        <a:lstStyle/>
        <a:p>
          <a:endParaRPr lang="sv-SE"/>
        </a:p>
      </dgm:t>
    </dgm:pt>
    <dgm:pt modelId="{D5BE0124-EC82-42B6-88D7-042F0ACD9758}">
      <dgm:prSet/>
      <dgm:spPr/>
      <dgm:t>
        <a:bodyPr/>
        <a:lstStyle/>
        <a:p>
          <a:r>
            <a:rPr lang="sv-SE"/>
            <a:t>Intygsperson</a:t>
          </a:r>
          <a:endParaRPr lang="sv-SE" dirty="0"/>
        </a:p>
      </dgm:t>
    </dgm:pt>
    <dgm:pt modelId="{9D353FCD-6158-4B17-BD1B-964FB360F47C}" type="parTrans" cxnId="{D5CB027E-2160-40F8-A674-F11DFC275706}">
      <dgm:prSet/>
      <dgm:spPr/>
      <dgm:t>
        <a:bodyPr/>
        <a:lstStyle/>
        <a:p>
          <a:endParaRPr lang="sv-SE"/>
        </a:p>
      </dgm:t>
    </dgm:pt>
    <dgm:pt modelId="{E9FC7EC7-1917-4845-AE46-CFDEC41967A8}" type="sibTrans" cxnId="{D5CB027E-2160-40F8-A674-F11DFC275706}">
      <dgm:prSet/>
      <dgm:spPr/>
      <dgm:t>
        <a:bodyPr/>
        <a:lstStyle/>
        <a:p>
          <a:endParaRPr lang="sv-SE"/>
        </a:p>
      </dgm:t>
    </dgm:pt>
    <dgm:pt modelId="{FC8DB466-6AF2-45F7-8C17-5BC044CBFE7F}" type="pres">
      <dgm:prSet presAssocID="{9D127167-EE68-45DE-B6DF-BC001F4E15E4}" presName="linear" presStyleCnt="0">
        <dgm:presLayoutVars>
          <dgm:animLvl val="lvl"/>
          <dgm:resizeHandles val="exact"/>
        </dgm:presLayoutVars>
      </dgm:prSet>
      <dgm:spPr/>
    </dgm:pt>
    <dgm:pt modelId="{1714A793-53C5-4283-B383-B758812296D0}" type="pres">
      <dgm:prSet presAssocID="{79F2F7BE-DE2F-4B6A-9FA4-BC8C47A5FE3B}" presName="parentText" presStyleLbl="node1" presStyleIdx="0" presStyleCnt="4">
        <dgm:presLayoutVars>
          <dgm:chMax val="0"/>
          <dgm:bulletEnabled val="1"/>
        </dgm:presLayoutVars>
      </dgm:prSet>
      <dgm:spPr/>
    </dgm:pt>
    <dgm:pt modelId="{801C0303-D32B-4FD6-B4A9-25EEE3BBAF02}" type="pres">
      <dgm:prSet presAssocID="{93742D5F-83A3-4BF4-8A3B-2F23F19FA583}" presName="spacer" presStyleCnt="0"/>
      <dgm:spPr/>
    </dgm:pt>
    <dgm:pt modelId="{622598EC-A3EF-4805-9B89-D4398E4F2217}" type="pres">
      <dgm:prSet presAssocID="{E086246D-F162-40B0-BE86-DCAED45D4322}" presName="parentText" presStyleLbl="node1" presStyleIdx="1" presStyleCnt="4">
        <dgm:presLayoutVars>
          <dgm:chMax val="0"/>
          <dgm:bulletEnabled val="1"/>
        </dgm:presLayoutVars>
      </dgm:prSet>
      <dgm:spPr/>
    </dgm:pt>
    <dgm:pt modelId="{C2740A52-C173-42AD-B918-C9CA0A743773}" type="pres">
      <dgm:prSet presAssocID="{0C90E439-DFD8-4BB6-ABE0-6802977F530D}" presName="spacer" presStyleCnt="0"/>
      <dgm:spPr/>
    </dgm:pt>
    <dgm:pt modelId="{1D257383-B395-4107-AD41-761645AD6E2E}" type="pres">
      <dgm:prSet presAssocID="{D5BE0124-EC82-42B6-88D7-042F0ACD9758}" presName="parentText" presStyleLbl="node1" presStyleIdx="2" presStyleCnt="4">
        <dgm:presLayoutVars>
          <dgm:chMax val="0"/>
          <dgm:bulletEnabled val="1"/>
        </dgm:presLayoutVars>
      </dgm:prSet>
      <dgm:spPr/>
    </dgm:pt>
    <dgm:pt modelId="{461ABD52-0183-4557-A20E-9EBABB56B12E}" type="pres">
      <dgm:prSet presAssocID="{E9FC7EC7-1917-4845-AE46-CFDEC41967A8}" presName="spacer" presStyleCnt="0"/>
      <dgm:spPr/>
    </dgm:pt>
    <dgm:pt modelId="{2B488A71-DBD7-4B6E-9613-380FC84D92C1}" type="pres">
      <dgm:prSet presAssocID="{CE122D3C-2CE3-40A4-8F58-E7DDE027B4A1}" presName="parentText" presStyleLbl="node1" presStyleIdx="3" presStyleCnt="4">
        <dgm:presLayoutVars>
          <dgm:chMax val="0"/>
          <dgm:bulletEnabled val="1"/>
        </dgm:presLayoutVars>
      </dgm:prSet>
      <dgm:spPr/>
    </dgm:pt>
    <dgm:pt modelId="{C15E993E-58BE-468B-A6A3-30FCA97514C0}" type="pres">
      <dgm:prSet presAssocID="{CE122D3C-2CE3-40A4-8F58-E7DDE027B4A1}" presName="childText" presStyleLbl="revTx" presStyleIdx="0" presStyleCnt="1">
        <dgm:presLayoutVars>
          <dgm:bulletEnabled val="1"/>
        </dgm:presLayoutVars>
      </dgm:prSet>
      <dgm:spPr/>
    </dgm:pt>
  </dgm:ptLst>
  <dgm:cxnLst>
    <dgm:cxn modelId="{870B0A45-841B-49DD-A60A-EB1DE7D674A8}" type="presOf" srcId="{9D127167-EE68-45DE-B6DF-BC001F4E15E4}" destId="{FC8DB466-6AF2-45F7-8C17-5BC044CBFE7F}" srcOrd="0" destOrd="0" presId="urn:microsoft.com/office/officeart/2005/8/layout/vList2"/>
    <dgm:cxn modelId="{213DD774-7040-49A6-90C7-4A9EEB2C426B}" type="presOf" srcId="{CE122D3C-2CE3-40A4-8F58-E7DDE027B4A1}" destId="{2B488A71-DBD7-4B6E-9613-380FC84D92C1}" srcOrd="0" destOrd="0" presId="urn:microsoft.com/office/officeart/2005/8/layout/vList2"/>
    <dgm:cxn modelId="{DEC22C7A-23CC-4095-8228-5F5C8DBAED2A}" type="presOf" srcId="{79F2F7BE-DE2F-4B6A-9FA4-BC8C47A5FE3B}" destId="{1714A793-53C5-4283-B383-B758812296D0}" srcOrd="0" destOrd="0" presId="urn:microsoft.com/office/officeart/2005/8/layout/vList2"/>
    <dgm:cxn modelId="{D5CB027E-2160-40F8-A674-F11DFC275706}" srcId="{9D127167-EE68-45DE-B6DF-BC001F4E15E4}" destId="{D5BE0124-EC82-42B6-88D7-042F0ACD9758}" srcOrd="2" destOrd="0" parTransId="{9D353FCD-6158-4B17-BD1B-964FB360F47C}" sibTransId="{E9FC7EC7-1917-4845-AE46-CFDEC41967A8}"/>
    <dgm:cxn modelId="{12A4A5B4-55E0-4177-929C-F2903A3F959C}" srcId="{9D127167-EE68-45DE-B6DF-BC001F4E15E4}" destId="{E086246D-F162-40B0-BE86-DCAED45D4322}" srcOrd="1" destOrd="0" parTransId="{A69546CC-FCB8-4628-A229-BCD0DC8CF1D5}" sibTransId="{0C90E439-DFD8-4BB6-ABE0-6802977F530D}"/>
    <dgm:cxn modelId="{A8E74FBA-EFD5-4ADA-8AA8-3D4C353EDA2A}" srcId="{9D127167-EE68-45DE-B6DF-BC001F4E15E4}" destId="{79F2F7BE-DE2F-4B6A-9FA4-BC8C47A5FE3B}" srcOrd="0" destOrd="0" parTransId="{0FEB83F5-131A-4D8C-8A80-D254772848BB}" sibTransId="{93742D5F-83A3-4BF4-8A3B-2F23F19FA583}"/>
    <dgm:cxn modelId="{1F6760DB-2B46-4F53-B953-5E8F1CF447E2}" srcId="{CE122D3C-2CE3-40A4-8F58-E7DDE027B4A1}" destId="{F81476C4-989B-440F-8376-F5F5B4ABFA09}" srcOrd="0" destOrd="0" parTransId="{E0D50B8F-4069-4407-94BF-F9884C05AB97}" sibTransId="{C9DE3850-CFDB-44C5-ADAC-447CB26947A3}"/>
    <dgm:cxn modelId="{8253FFDC-9FD1-469D-9714-3473F89B45F5}" type="presOf" srcId="{E086246D-F162-40B0-BE86-DCAED45D4322}" destId="{622598EC-A3EF-4805-9B89-D4398E4F2217}" srcOrd="0" destOrd="0" presId="urn:microsoft.com/office/officeart/2005/8/layout/vList2"/>
    <dgm:cxn modelId="{0A8B57E0-7594-45E3-9BF1-58FEF9CBC9E5}" srcId="{9D127167-EE68-45DE-B6DF-BC001F4E15E4}" destId="{CE122D3C-2CE3-40A4-8F58-E7DDE027B4A1}" srcOrd="3" destOrd="0" parTransId="{18BC4D05-89F1-4B77-91C0-79FE4E687B9D}" sibTransId="{741150F7-3E2D-479B-9B98-4B380BCA199A}"/>
    <dgm:cxn modelId="{44BACAF0-5CE0-4253-9839-C0B8FBDDE2EE}" type="presOf" srcId="{F81476C4-989B-440F-8376-F5F5B4ABFA09}" destId="{C15E993E-58BE-468B-A6A3-30FCA97514C0}" srcOrd="0" destOrd="0" presId="urn:microsoft.com/office/officeart/2005/8/layout/vList2"/>
    <dgm:cxn modelId="{B50649F9-36CA-4861-96B3-2B114808117E}" type="presOf" srcId="{D5BE0124-EC82-42B6-88D7-042F0ACD9758}" destId="{1D257383-B395-4107-AD41-761645AD6E2E}" srcOrd="0" destOrd="0" presId="urn:microsoft.com/office/officeart/2005/8/layout/vList2"/>
    <dgm:cxn modelId="{F1240E07-5620-4B38-80E4-83E417E70D7E}" type="presParOf" srcId="{FC8DB466-6AF2-45F7-8C17-5BC044CBFE7F}" destId="{1714A793-53C5-4283-B383-B758812296D0}" srcOrd="0" destOrd="0" presId="urn:microsoft.com/office/officeart/2005/8/layout/vList2"/>
    <dgm:cxn modelId="{CA06E1E8-0F4F-4BCE-B76F-96EB7020E5D4}" type="presParOf" srcId="{FC8DB466-6AF2-45F7-8C17-5BC044CBFE7F}" destId="{801C0303-D32B-4FD6-B4A9-25EEE3BBAF02}" srcOrd="1" destOrd="0" presId="urn:microsoft.com/office/officeart/2005/8/layout/vList2"/>
    <dgm:cxn modelId="{4D6B0AA5-1671-4B02-AF45-6A8A0BB17751}" type="presParOf" srcId="{FC8DB466-6AF2-45F7-8C17-5BC044CBFE7F}" destId="{622598EC-A3EF-4805-9B89-D4398E4F2217}" srcOrd="2" destOrd="0" presId="urn:microsoft.com/office/officeart/2005/8/layout/vList2"/>
    <dgm:cxn modelId="{BFB30FA0-9F4B-44FF-9AFE-27838CCEF358}" type="presParOf" srcId="{FC8DB466-6AF2-45F7-8C17-5BC044CBFE7F}" destId="{C2740A52-C173-42AD-B918-C9CA0A743773}" srcOrd="3" destOrd="0" presId="urn:microsoft.com/office/officeart/2005/8/layout/vList2"/>
    <dgm:cxn modelId="{32948607-5CC8-4A60-A3D9-06D2648CAF77}" type="presParOf" srcId="{FC8DB466-6AF2-45F7-8C17-5BC044CBFE7F}" destId="{1D257383-B395-4107-AD41-761645AD6E2E}" srcOrd="4" destOrd="0" presId="urn:microsoft.com/office/officeart/2005/8/layout/vList2"/>
    <dgm:cxn modelId="{3522C1C2-BB11-4C2F-A4C9-7DAD73BA5E3C}" type="presParOf" srcId="{FC8DB466-6AF2-45F7-8C17-5BC044CBFE7F}" destId="{461ABD52-0183-4557-A20E-9EBABB56B12E}" srcOrd="5" destOrd="0" presId="urn:microsoft.com/office/officeart/2005/8/layout/vList2"/>
    <dgm:cxn modelId="{A887A4CF-024D-4C25-9641-365F5C14A1A9}" type="presParOf" srcId="{FC8DB466-6AF2-45F7-8C17-5BC044CBFE7F}" destId="{2B488A71-DBD7-4B6E-9613-380FC84D92C1}" srcOrd="6" destOrd="0" presId="urn:microsoft.com/office/officeart/2005/8/layout/vList2"/>
    <dgm:cxn modelId="{B89F3866-C0F7-43D1-BED3-3373CC6972E0}" type="presParOf" srcId="{FC8DB466-6AF2-45F7-8C17-5BC044CBFE7F}" destId="{C15E993E-58BE-468B-A6A3-30FCA97514C0}"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14A793-53C5-4283-B383-B758812296D0}">
      <dsp:nvSpPr>
        <dsp:cNvPr id="0" name=""/>
        <dsp:cNvSpPr/>
      </dsp:nvSpPr>
      <dsp:spPr>
        <a:xfrm>
          <a:off x="0" y="541257"/>
          <a:ext cx="8579452" cy="561599"/>
        </a:xfrm>
        <a:prstGeom prst="round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t>Intyg och intygsformulär</a:t>
          </a:r>
        </a:p>
      </dsp:txBody>
      <dsp:txXfrm>
        <a:off x="27415" y="568672"/>
        <a:ext cx="8524622" cy="506769"/>
      </dsp:txXfrm>
    </dsp:sp>
    <dsp:sp modelId="{622598EC-A3EF-4805-9B89-D4398E4F2217}">
      <dsp:nvSpPr>
        <dsp:cNvPr id="0" name=""/>
        <dsp:cNvSpPr/>
      </dsp:nvSpPr>
      <dsp:spPr>
        <a:xfrm>
          <a:off x="0" y="1171978"/>
          <a:ext cx="8579452" cy="561599"/>
        </a:xfrm>
        <a:prstGeom prst="roundRect">
          <a:avLst/>
        </a:prstGeom>
        <a:solidFill>
          <a:schemeClr val="accent1">
            <a:shade val="80000"/>
            <a:hueOff val="198451"/>
            <a:satOff val="-22551"/>
            <a:lumOff val="137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t>Intygsbeskrivning, intygsändamål – beskrivning/definition</a:t>
          </a:r>
        </a:p>
      </dsp:txBody>
      <dsp:txXfrm>
        <a:off x="27415" y="1199393"/>
        <a:ext cx="8524622" cy="506769"/>
      </dsp:txXfrm>
    </dsp:sp>
    <dsp:sp modelId="{1D257383-B395-4107-AD41-761645AD6E2E}">
      <dsp:nvSpPr>
        <dsp:cNvPr id="0" name=""/>
        <dsp:cNvSpPr/>
      </dsp:nvSpPr>
      <dsp:spPr>
        <a:xfrm>
          <a:off x="0" y="1802698"/>
          <a:ext cx="8579452" cy="561599"/>
        </a:xfrm>
        <a:prstGeom prst="roundRect">
          <a:avLst/>
        </a:prstGeom>
        <a:solidFill>
          <a:schemeClr val="accent1">
            <a:shade val="80000"/>
            <a:hueOff val="396902"/>
            <a:satOff val="-45103"/>
            <a:lumOff val="2750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a:t>Intygsperson</a:t>
          </a:r>
          <a:endParaRPr lang="sv-SE" sz="2400" kern="1200" dirty="0"/>
        </a:p>
      </dsp:txBody>
      <dsp:txXfrm>
        <a:off x="27415" y="1830113"/>
        <a:ext cx="8524622" cy="506769"/>
      </dsp:txXfrm>
    </dsp:sp>
    <dsp:sp modelId="{2B488A71-DBD7-4B6E-9613-380FC84D92C1}">
      <dsp:nvSpPr>
        <dsp:cNvPr id="0" name=""/>
        <dsp:cNvSpPr/>
      </dsp:nvSpPr>
      <dsp:spPr>
        <a:xfrm>
          <a:off x="0" y="2433418"/>
          <a:ext cx="8579452" cy="561599"/>
        </a:xfrm>
        <a:prstGeom prst="roundRect">
          <a:avLst/>
        </a:prstGeom>
        <a:solidFill>
          <a:schemeClr val="accent1">
            <a:shade val="80000"/>
            <a:hueOff val="595353"/>
            <a:satOff val="-67654"/>
            <a:lumOff val="412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t>Intygsutgivare/intygsägare</a:t>
          </a:r>
        </a:p>
      </dsp:txBody>
      <dsp:txXfrm>
        <a:off x="27415" y="2460833"/>
        <a:ext cx="8524622" cy="506769"/>
      </dsp:txXfrm>
    </dsp:sp>
    <dsp:sp modelId="{C15E993E-58BE-468B-A6A3-30FCA97514C0}">
      <dsp:nvSpPr>
        <dsp:cNvPr id="0" name=""/>
        <dsp:cNvSpPr/>
      </dsp:nvSpPr>
      <dsp:spPr>
        <a:xfrm>
          <a:off x="0" y="2995018"/>
          <a:ext cx="8579452"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398"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sv-SE" sz="1900" kern="1200" dirty="0"/>
            <a:t>Kontaktinformation för Intygsutgivare/intygsägare – behövs inte?</a:t>
          </a:r>
        </a:p>
      </dsp:txBody>
      <dsp:txXfrm>
        <a:off x="0" y="2995018"/>
        <a:ext cx="8579452" cy="3974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FE5108-FE4E-4713-B30D-49CAA759E2FA}" type="datetimeFigureOut">
              <a:rPr lang="sv-SE" smtClean="0"/>
              <a:t>2025-02-07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2BE688-0A32-4788-941C-CEC27BB867BE}" type="slidenum">
              <a:rPr lang="sv-SE" smtClean="0"/>
              <a:t>‹#›</a:t>
            </a:fld>
            <a:endParaRPr lang="sv-SE"/>
          </a:p>
        </p:txBody>
      </p:sp>
    </p:spTree>
    <p:extLst>
      <p:ext uri="{BB962C8B-B14F-4D97-AF65-F5344CB8AC3E}">
        <p14:creationId xmlns:p14="http://schemas.microsoft.com/office/powerpoint/2010/main" val="3910617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a:extLst>
              <a:ext uri="{FF2B5EF4-FFF2-40B4-BE49-F238E27FC236}">
                <a16:creationId xmlns:a16="http://schemas.microsoft.com/office/drawing/2014/main" id="{9159128D-996A-E1BA-71F3-7F6DB613FBE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08004">
              <a:defRPr sz="2400">
                <a:solidFill>
                  <a:schemeClr val="tx1"/>
                </a:solidFill>
                <a:latin typeface="Tahoma" panose="020B0604030504040204" pitchFamily="34" charset="0"/>
                <a:cs typeface="Arial" panose="020B0604020202020204" pitchFamily="34" charset="0"/>
              </a:defRPr>
            </a:lvl1pPr>
            <a:lvl2pPr marL="744213" indent="-286236" defTabSz="908004">
              <a:defRPr sz="2400">
                <a:solidFill>
                  <a:schemeClr val="tx1"/>
                </a:solidFill>
                <a:latin typeface="Tahoma" panose="020B0604030504040204" pitchFamily="34" charset="0"/>
                <a:cs typeface="Arial" panose="020B0604020202020204" pitchFamily="34" charset="0"/>
              </a:defRPr>
            </a:lvl2pPr>
            <a:lvl3pPr marL="1146534" indent="-228989" defTabSz="908004">
              <a:defRPr sz="2400">
                <a:solidFill>
                  <a:schemeClr val="tx1"/>
                </a:solidFill>
                <a:latin typeface="Tahoma" panose="020B0604030504040204" pitchFamily="34" charset="0"/>
                <a:cs typeface="Arial" panose="020B0604020202020204" pitchFamily="34" charset="0"/>
              </a:defRPr>
            </a:lvl3pPr>
            <a:lvl4pPr marL="1604511" indent="-228989" defTabSz="908004">
              <a:defRPr sz="2400">
                <a:solidFill>
                  <a:schemeClr val="tx1"/>
                </a:solidFill>
                <a:latin typeface="Tahoma" panose="020B0604030504040204" pitchFamily="34" charset="0"/>
                <a:cs typeface="Arial" panose="020B0604020202020204" pitchFamily="34" charset="0"/>
              </a:defRPr>
            </a:lvl4pPr>
            <a:lvl5pPr marL="2064078" indent="-228989" defTabSz="908004">
              <a:defRPr sz="2400">
                <a:solidFill>
                  <a:schemeClr val="tx1"/>
                </a:solidFill>
                <a:latin typeface="Tahoma" panose="020B0604030504040204" pitchFamily="34" charset="0"/>
                <a:cs typeface="Arial" panose="020B0604020202020204" pitchFamily="34" charset="0"/>
              </a:defRPr>
            </a:lvl5pPr>
            <a:lvl6pPr marL="2522055" indent="-228989" defTabSz="908004"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80032" indent="-228989" defTabSz="908004"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38010" indent="-228989" defTabSz="908004"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95987" indent="-228989" defTabSz="908004"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fld id="{D76C4DDE-6EC2-4BC0-B0F7-868E85FAED3E}" type="slidenum">
              <a:rPr lang="sv-SE" altLang="sv-SE" sz="1200"/>
              <a:pPr/>
              <a:t>4</a:t>
            </a:fld>
            <a:endParaRPr lang="sv-SE" altLang="sv-SE" sz="1200"/>
          </a:p>
        </p:txBody>
      </p:sp>
      <p:sp>
        <p:nvSpPr>
          <p:cNvPr id="57347" name="Rectangle 2">
            <a:extLst>
              <a:ext uri="{FF2B5EF4-FFF2-40B4-BE49-F238E27FC236}">
                <a16:creationId xmlns:a16="http://schemas.microsoft.com/office/drawing/2014/main" id="{91DE2B8B-CB8D-1190-D3F4-40AC9530D34D}"/>
              </a:ext>
            </a:extLst>
          </p:cNvPr>
          <p:cNvSpPr>
            <a:spLocks noGrp="1" noRot="1" noChangeAspect="1" noChangeArrowheads="1" noTextEdit="1"/>
          </p:cNvSpPr>
          <p:nvPr>
            <p:ph type="sldImg"/>
          </p:nvPr>
        </p:nvSpPr>
        <p:spPr>
          <a:xfrm>
            <a:off x="90488" y="747713"/>
            <a:ext cx="6642100" cy="3735387"/>
          </a:xfrm>
          <a:ln/>
        </p:spPr>
      </p:sp>
      <p:sp>
        <p:nvSpPr>
          <p:cNvPr id="57348" name="Rectangle 3">
            <a:extLst>
              <a:ext uri="{FF2B5EF4-FFF2-40B4-BE49-F238E27FC236}">
                <a16:creationId xmlns:a16="http://schemas.microsoft.com/office/drawing/2014/main" id="{91DF02F0-7E90-111E-7DC9-7DE1FD17D76F}"/>
              </a:ext>
            </a:extLst>
          </p:cNvPr>
          <p:cNvSpPr>
            <a:spLocks noGrp="1" noChangeArrowheads="1"/>
          </p:cNvSpPr>
          <p:nvPr>
            <p:ph type="body" idx="1"/>
          </p:nvPr>
        </p:nvSpPr>
        <p:spPr>
          <a:xfrm>
            <a:off x="909747" y="4706515"/>
            <a:ext cx="5003606" cy="445528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sv-SE"/>
              <a:t>En lite modifierad definition som bygger på två av TPs gemensamma egenskaper: syfte och resultat.</a:t>
            </a:r>
          </a:p>
        </p:txBody>
      </p:sp>
    </p:spTree>
    <p:extLst>
      <p:ext uri="{BB962C8B-B14F-4D97-AF65-F5344CB8AC3E}">
        <p14:creationId xmlns:p14="http://schemas.microsoft.com/office/powerpoint/2010/main" val="41782246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705C39-6571-1F1D-3CDD-200D75719FFD}"/>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40761852-D4E9-F337-1E3C-B025A54BBC4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14</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CEBF6497-1F91-417C-BA74-E89E1B37D9AD}"/>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D94A96F9-3D24-7584-BA99-150B29D82FAE}"/>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699210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5F2CA6-E39A-5093-62D2-C769386EC866}"/>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D58188D6-3941-3E20-4264-4E6C6B224CF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15</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AF890933-C7C4-DA2A-3422-01FCDAA20502}"/>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A0624E0B-B94B-13AB-A5A2-EE92A18A1D7A}"/>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1690798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16</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152825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91E1D6-5BD8-D42B-49D1-14CF0D15E18F}"/>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DF74A9FC-6742-0A43-07CE-4B1F1006E261}"/>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17</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41ED841E-9299-0AAD-B630-6EDD78E7C796}"/>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CFD797A8-BF13-D865-1442-2C5E0CCAE8AF}"/>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567975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18</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94946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19</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2310810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20</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3305469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53321-1280-ACDA-073C-8EE1AE2F922F}"/>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C9F5FAE1-BC35-0354-65C9-2C2DC385977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21</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F811EB41-DFBD-2C54-E49D-D683D9FA72B5}"/>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DE12F6F0-1025-9121-8A53-D66DC06B949A}"/>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8061984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70A609-6559-821F-95D6-AA6D47C3A4BD}"/>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B5020521-B64B-8C83-DEAB-5E39193757D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22</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5091F7B5-DE1A-2804-32E4-EB53838231B7}"/>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E16D6742-E903-DA82-6B13-C22AAF201C3A}"/>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15192858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CD716-7F76-021B-15C8-D7E2F1B68803}"/>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C1AD761D-DEE6-A4E0-E97F-380017CBD64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23</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742A8C3F-5B2F-21B9-E5B1-3426D217B81F}"/>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38192B24-61A7-7D20-78AE-CCFE9EA1EF1C}"/>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3291910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a:extLst>
              <a:ext uri="{FF2B5EF4-FFF2-40B4-BE49-F238E27FC236}">
                <a16:creationId xmlns:a16="http://schemas.microsoft.com/office/drawing/2014/main" id="{5D240A1B-FC49-94BE-AA7C-4995DC17647C}"/>
              </a:ext>
            </a:extLst>
          </p:cNvPr>
          <p:cNvSpPr txBox="1">
            <a:spLocks noGrp="1" noChangeArrowheads="1"/>
          </p:cNvSpPr>
          <p:nvPr/>
        </p:nvSpPr>
        <p:spPr bwMode="auto">
          <a:xfrm>
            <a:off x="3866423" y="9459142"/>
            <a:ext cx="2956676" cy="4992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1" tIns="45864" rIns="91731" bIns="45864" anchor="b"/>
          <a:lstStyle>
            <a:lvl1pPr>
              <a:spcBef>
                <a:spcPct val="30000"/>
              </a:spcBef>
              <a:defRPr sz="1200">
                <a:solidFill>
                  <a:schemeClr val="tx1"/>
                </a:solidFill>
                <a:latin typeface="Tahoma" panose="020B0604030504040204" pitchFamily="34" charset="0"/>
              </a:defRPr>
            </a:lvl1pPr>
            <a:lvl2pPr marL="742950" indent="-285750">
              <a:spcBef>
                <a:spcPct val="30000"/>
              </a:spcBef>
              <a:defRPr sz="1200">
                <a:solidFill>
                  <a:schemeClr val="tx1"/>
                </a:solidFill>
                <a:latin typeface="Tahoma" panose="020B0604030504040204" pitchFamily="34" charset="0"/>
              </a:defRPr>
            </a:lvl2pPr>
            <a:lvl3pPr marL="1143000" indent="-228600">
              <a:spcBef>
                <a:spcPct val="30000"/>
              </a:spcBef>
              <a:defRPr sz="1200">
                <a:solidFill>
                  <a:schemeClr val="tx1"/>
                </a:solidFill>
                <a:latin typeface="Tahoma" panose="020B0604030504040204" pitchFamily="34" charset="0"/>
              </a:defRPr>
            </a:lvl3pPr>
            <a:lvl4pPr marL="1600200" indent="-228600">
              <a:spcBef>
                <a:spcPct val="30000"/>
              </a:spcBef>
              <a:defRPr sz="1200">
                <a:solidFill>
                  <a:schemeClr val="tx1"/>
                </a:solidFill>
                <a:latin typeface="Tahoma" panose="020B0604030504040204" pitchFamily="34" charset="0"/>
              </a:defRPr>
            </a:lvl4pPr>
            <a:lvl5pPr marL="2057400" indent="-228600">
              <a:spcBef>
                <a:spcPct val="30000"/>
              </a:spcBef>
              <a:defRPr sz="1200">
                <a:solidFill>
                  <a:schemeClr val="tx1"/>
                </a:solidFill>
                <a:latin typeface="Tahoma" panose="020B0604030504040204" pitchFamily="34" charset="0"/>
              </a:defRPr>
            </a:lvl5pPr>
            <a:lvl6pPr marL="2514600" indent="-228600" eaLnBrk="0" fontAlgn="base" hangingPunct="0">
              <a:spcBef>
                <a:spcPct val="30000"/>
              </a:spcBef>
              <a:spcAft>
                <a:spcPct val="0"/>
              </a:spcAft>
              <a:defRPr sz="1200">
                <a:solidFill>
                  <a:schemeClr val="tx1"/>
                </a:solidFill>
                <a:latin typeface="Tahoma" panose="020B0604030504040204" pitchFamily="34" charset="0"/>
              </a:defRPr>
            </a:lvl6pPr>
            <a:lvl7pPr marL="2971800" indent="-228600" eaLnBrk="0" fontAlgn="base" hangingPunct="0">
              <a:spcBef>
                <a:spcPct val="30000"/>
              </a:spcBef>
              <a:spcAft>
                <a:spcPct val="0"/>
              </a:spcAft>
              <a:defRPr sz="1200">
                <a:solidFill>
                  <a:schemeClr val="tx1"/>
                </a:solidFill>
                <a:latin typeface="Tahoma" panose="020B0604030504040204" pitchFamily="34" charset="0"/>
              </a:defRPr>
            </a:lvl7pPr>
            <a:lvl8pPr marL="3429000" indent="-228600" eaLnBrk="0" fontAlgn="base" hangingPunct="0">
              <a:spcBef>
                <a:spcPct val="30000"/>
              </a:spcBef>
              <a:spcAft>
                <a:spcPct val="0"/>
              </a:spcAft>
              <a:defRPr sz="1200">
                <a:solidFill>
                  <a:schemeClr val="tx1"/>
                </a:solidFill>
                <a:latin typeface="Tahoma" panose="020B0604030504040204" pitchFamily="34" charset="0"/>
              </a:defRPr>
            </a:lvl8pPr>
            <a:lvl9pPr marL="3886200" indent="-228600" eaLnBrk="0" fontAlgn="base" hangingPunct="0">
              <a:spcBef>
                <a:spcPct val="30000"/>
              </a:spcBef>
              <a:spcAft>
                <a:spcPct val="0"/>
              </a:spcAft>
              <a:defRPr sz="1200">
                <a:solidFill>
                  <a:schemeClr val="tx1"/>
                </a:solidFill>
                <a:latin typeface="Tahoma" panose="020B0604030504040204" pitchFamily="34" charset="0"/>
              </a:defRPr>
            </a:lvl9pPr>
          </a:lstStyle>
          <a:p>
            <a:pPr algn="r">
              <a:spcBef>
                <a:spcPct val="0"/>
              </a:spcBef>
            </a:pPr>
            <a:fld id="{C8651B86-2AA4-4009-8463-383A78639B04}" type="slidenum">
              <a:rPr lang="sv-SE" altLang="sv-SE"/>
              <a:pPr algn="r">
                <a:spcBef>
                  <a:spcPct val="0"/>
                </a:spcBef>
              </a:pPr>
              <a:t>5</a:t>
            </a:fld>
            <a:endParaRPr lang="sv-SE" altLang="sv-SE"/>
          </a:p>
        </p:txBody>
      </p:sp>
      <p:sp>
        <p:nvSpPr>
          <p:cNvPr id="45059" name="Rectangle 7">
            <a:extLst>
              <a:ext uri="{FF2B5EF4-FFF2-40B4-BE49-F238E27FC236}">
                <a16:creationId xmlns:a16="http://schemas.microsoft.com/office/drawing/2014/main" id="{7B123D73-B12D-3CC7-C9EA-75A407C4A740}"/>
              </a:ext>
            </a:extLst>
          </p:cNvPr>
          <p:cNvSpPr txBox="1">
            <a:spLocks noGrp="1" noChangeArrowheads="1"/>
          </p:cNvSpPr>
          <p:nvPr/>
        </p:nvSpPr>
        <p:spPr bwMode="auto">
          <a:xfrm>
            <a:off x="3866423" y="9462321"/>
            <a:ext cx="2956676" cy="496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77" tIns="46140" rIns="92277" bIns="46140" anchor="b"/>
          <a:lstStyle>
            <a:lvl1pPr defTabSz="917575">
              <a:spcBef>
                <a:spcPct val="30000"/>
              </a:spcBef>
              <a:defRPr sz="1200">
                <a:solidFill>
                  <a:schemeClr val="tx1"/>
                </a:solidFill>
                <a:latin typeface="Tahoma" panose="020B0604030504040204" pitchFamily="34" charset="0"/>
              </a:defRPr>
            </a:lvl1pPr>
            <a:lvl2pPr marL="742950" indent="-285750" defTabSz="917575">
              <a:spcBef>
                <a:spcPct val="30000"/>
              </a:spcBef>
              <a:defRPr sz="1200">
                <a:solidFill>
                  <a:schemeClr val="tx1"/>
                </a:solidFill>
                <a:latin typeface="Tahoma" panose="020B0604030504040204" pitchFamily="34" charset="0"/>
              </a:defRPr>
            </a:lvl2pPr>
            <a:lvl3pPr marL="1143000" indent="-228600" defTabSz="917575">
              <a:spcBef>
                <a:spcPct val="30000"/>
              </a:spcBef>
              <a:defRPr sz="1200">
                <a:solidFill>
                  <a:schemeClr val="tx1"/>
                </a:solidFill>
                <a:latin typeface="Tahoma" panose="020B0604030504040204" pitchFamily="34" charset="0"/>
              </a:defRPr>
            </a:lvl3pPr>
            <a:lvl4pPr marL="1600200" indent="-228600" defTabSz="917575">
              <a:spcBef>
                <a:spcPct val="30000"/>
              </a:spcBef>
              <a:defRPr sz="1200">
                <a:solidFill>
                  <a:schemeClr val="tx1"/>
                </a:solidFill>
                <a:latin typeface="Tahoma" panose="020B0604030504040204" pitchFamily="34" charset="0"/>
              </a:defRPr>
            </a:lvl4pPr>
            <a:lvl5pPr marL="2057400" indent="-228600" defTabSz="917575">
              <a:spcBef>
                <a:spcPct val="30000"/>
              </a:spcBef>
              <a:defRPr sz="1200">
                <a:solidFill>
                  <a:schemeClr val="tx1"/>
                </a:solidFill>
                <a:latin typeface="Tahoma" panose="020B0604030504040204" pitchFamily="34" charset="0"/>
              </a:defRPr>
            </a:lvl5pPr>
            <a:lvl6pPr marL="2514600" indent="-228600" defTabSz="917575" eaLnBrk="0" fontAlgn="base" hangingPunct="0">
              <a:spcBef>
                <a:spcPct val="30000"/>
              </a:spcBef>
              <a:spcAft>
                <a:spcPct val="0"/>
              </a:spcAft>
              <a:defRPr sz="1200">
                <a:solidFill>
                  <a:schemeClr val="tx1"/>
                </a:solidFill>
                <a:latin typeface="Tahoma" panose="020B0604030504040204" pitchFamily="34" charset="0"/>
              </a:defRPr>
            </a:lvl6pPr>
            <a:lvl7pPr marL="2971800" indent="-228600" defTabSz="917575" eaLnBrk="0" fontAlgn="base" hangingPunct="0">
              <a:spcBef>
                <a:spcPct val="30000"/>
              </a:spcBef>
              <a:spcAft>
                <a:spcPct val="0"/>
              </a:spcAft>
              <a:defRPr sz="1200">
                <a:solidFill>
                  <a:schemeClr val="tx1"/>
                </a:solidFill>
                <a:latin typeface="Tahoma" panose="020B0604030504040204" pitchFamily="34" charset="0"/>
              </a:defRPr>
            </a:lvl7pPr>
            <a:lvl8pPr marL="3429000" indent="-228600" defTabSz="917575" eaLnBrk="0" fontAlgn="base" hangingPunct="0">
              <a:spcBef>
                <a:spcPct val="30000"/>
              </a:spcBef>
              <a:spcAft>
                <a:spcPct val="0"/>
              </a:spcAft>
              <a:defRPr sz="1200">
                <a:solidFill>
                  <a:schemeClr val="tx1"/>
                </a:solidFill>
                <a:latin typeface="Tahoma" panose="020B0604030504040204" pitchFamily="34" charset="0"/>
              </a:defRPr>
            </a:lvl8pPr>
            <a:lvl9pPr marL="3886200" indent="-228600" defTabSz="917575" eaLnBrk="0" fontAlgn="base" hangingPunct="0">
              <a:spcBef>
                <a:spcPct val="30000"/>
              </a:spcBef>
              <a:spcAft>
                <a:spcPct val="0"/>
              </a:spcAft>
              <a:defRPr sz="1200">
                <a:solidFill>
                  <a:schemeClr val="tx1"/>
                </a:solidFill>
                <a:latin typeface="Tahoma" panose="020B0604030504040204" pitchFamily="34" charset="0"/>
              </a:defRPr>
            </a:lvl9pPr>
          </a:lstStyle>
          <a:p>
            <a:pPr algn="r">
              <a:spcBef>
                <a:spcPct val="0"/>
              </a:spcBef>
            </a:pPr>
            <a:fld id="{6EFB5663-CC25-4F5A-A8B7-5CE066C8D97D}" type="slidenum">
              <a:rPr lang="sv-SE" altLang="sv-SE"/>
              <a:pPr algn="r">
                <a:spcBef>
                  <a:spcPct val="0"/>
                </a:spcBef>
              </a:pPr>
              <a:t>5</a:t>
            </a:fld>
            <a:endParaRPr lang="sv-SE" altLang="sv-SE"/>
          </a:p>
        </p:txBody>
      </p:sp>
      <p:sp>
        <p:nvSpPr>
          <p:cNvPr id="45060" name="Rectangle 2">
            <a:extLst>
              <a:ext uri="{FF2B5EF4-FFF2-40B4-BE49-F238E27FC236}">
                <a16:creationId xmlns:a16="http://schemas.microsoft.com/office/drawing/2014/main" id="{AE449EF2-9B98-E1F2-947E-B2CC0A2D556C}"/>
              </a:ext>
            </a:extLst>
          </p:cNvPr>
          <p:cNvSpPr>
            <a:spLocks noGrp="1" noRot="1" noChangeAspect="1" noChangeArrowheads="1" noTextEdit="1"/>
          </p:cNvSpPr>
          <p:nvPr>
            <p:ph type="sldImg"/>
          </p:nvPr>
        </p:nvSpPr>
        <p:spPr>
          <a:ln/>
        </p:spPr>
      </p:sp>
      <p:sp>
        <p:nvSpPr>
          <p:cNvPr id="45061" name="Rectangle 3">
            <a:extLst>
              <a:ext uri="{FF2B5EF4-FFF2-40B4-BE49-F238E27FC236}">
                <a16:creationId xmlns:a16="http://schemas.microsoft.com/office/drawing/2014/main" id="{80B88516-E837-D7CB-F5AB-8283FA89371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sv-SE" altLang="sv-SE" b="1"/>
              <a:t>Vilken värld befinner vi oss i när vi reder ut kommunikationsproblem i ett terminologiarbete eller informationsstruktureringsarbete?</a:t>
            </a:r>
          </a:p>
          <a:p>
            <a:endParaRPr lang="sv-SE" altLang="sv-SE"/>
          </a:p>
          <a:p>
            <a:r>
              <a:rPr lang="sv-SE" altLang="sv-SE"/>
              <a:t>Är det den språkliga världen?</a:t>
            </a:r>
          </a:p>
          <a:p>
            <a:pPr eaLnBrk="1" hangingPunct="1">
              <a:buFontTx/>
              <a:buChar char="•"/>
            </a:pPr>
            <a:r>
              <a:rPr lang="sv-SE" altLang="sv-SE" b="1"/>
              <a:t>termen</a:t>
            </a:r>
            <a:r>
              <a:rPr lang="sv-SE" altLang="sv-SE"/>
              <a:t> eller synonymer: patient, klient, kund</a:t>
            </a:r>
          </a:p>
          <a:p>
            <a:pPr eaLnBrk="1" hangingPunct="1">
              <a:buFontTx/>
              <a:buChar char="•"/>
            </a:pPr>
            <a:endParaRPr lang="sv-SE" altLang="sv-SE"/>
          </a:p>
          <a:p>
            <a:r>
              <a:rPr lang="sv-SE" altLang="sv-SE"/>
              <a:t>Är det den kognitiva världen?</a:t>
            </a:r>
          </a:p>
          <a:p>
            <a:pPr>
              <a:buFontTx/>
              <a:buChar char="•"/>
            </a:pPr>
            <a:r>
              <a:rPr lang="sv-SE" altLang="sv-SE" b="1"/>
              <a:t>begreppet</a:t>
            </a:r>
            <a:r>
              <a:rPr lang="sv-SE" altLang="sv-SE"/>
              <a:t>, kunskapsenheten: </a:t>
            </a:r>
            <a:r>
              <a:rPr lang="sv-SE" altLang="sv-SE" i="1"/>
              <a:t>patient</a:t>
            </a:r>
            <a:r>
              <a:rPr lang="sv-SE" altLang="sv-SE"/>
              <a:t> ’person som erhåller eller är registrerad för att erhålla hälso- och sjukvård’ </a:t>
            </a:r>
          </a:p>
          <a:p>
            <a:endParaRPr lang="sv-SE" altLang="sv-SE"/>
          </a:p>
          <a:p>
            <a:r>
              <a:rPr lang="sv-SE" altLang="sv-SE"/>
              <a:t>Eller är det den verkliga världen:</a:t>
            </a:r>
          </a:p>
          <a:p>
            <a:pPr eaLnBrk="1" hangingPunct="1">
              <a:buFontTx/>
              <a:buChar char="•"/>
            </a:pPr>
            <a:r>
              <a:rPr lang="sv-SE" altLang="sv-SE" b="1"/>
              <a:t>referent</a:t>
            </a:r>
            <a:r>
              <a:rPr lang="sv-SE" altLang="sv-SE"/>
              <a:t>: varje unik patient med unika egenskaper</a:t>
            </a:r>
          </a:p>
        </p:txBody>
      </p:sp>
    </p:spTree>
    <p:extLst>
      <p:ext uri="{BB962C8B-B14F-4D97-AF65-F5344CB8AC3E}">
        <p14:creationId xmlns:p14="http://schemas.microsoft.com/office/powerpoint/2010/main" val="38287413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8D5B4-C509-CC8A-A069-2AF3B61694D9}"/>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8DC30695-3E1E-586A-F6CF-D290AEBEDF7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26</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E1DF829F-FCC0-0682-0BF0-4A303B880921}"/>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C0F8426E-AFBA-C297-570B-3D5185D0BB0D}"/>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459349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A705F024-3BA5-B142-8663-5B2F6B500FA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12774">
              <a:spcBef>
                <a:spcPct val="30000"/>
              </a:spcBef>
              <a:tabLst>
                <a:tab pos="0" algn="l"/>
                <a:tab pos="915954" algn="l"/>
                <a:tab pos="1831909" algn="l"/>
                <a:tab pos="2747863" algn="l"/>
                <a:tab pos="3663818" algn="l"/>
                <a:tab pos="4579772" algn="l"/>
                <a:tab pos="5495727" algn="l"/>
                <a:tab pos="6411681" algn="l"/>
                <a:tab pos="7327636" algn="l"/>
                <a:tab pos="8243590" algn="l"/>
                <a:tab pos="9159545" algn="l"/>
                <a:tab pos="10075499" algn="l"/>
              </a:tabLst>
              <a:defRPr sz="1200">
                <a:solidFill>
                  <a:schemeClr val="tx1"/>
                </a:solidFill>
                <a:latin typeface="Tahoma" panose="020B0604030504040204" pitchFamily="34" charset="0"/>
              </a:defRPr>
            </a:lvl1pPr>
            <a:lvl2pPr marL="744213" indent="-286236" defTabSz="912774">
              <a:spcBef>
                <a:spcPct val="30000"/>
              </a:spcBef>
              <a:tabLst>
                <a:tab pos="0" algn="l"/>
                <a:tab pos="915954" algn="l"/>
                <a:tab pos="1831909" algn="l"/>
                <a:tab pos="2747863" algn="l"/>
                <a:tab pos="3663818" algn="l"/>
                <a:tab pos="4579772" algn="l"/>
                <a:tab pos="5495727" algn="l"/>
                <a:tab pos="6411681" algn="l"/>
                <a:tab pos="7327636" algn="l"/>
                <a:tab pos="8243590" algn="l"/>
                <a:tab pos="9159545" algn="l"/>
                <a:tab pos="10075499" algn="l"/>
              </a:tabLst>
              <a:defRPr sz="1200">
                <a:solidFill>
                  <a:schemeClr val="tx1"/>
                </a:solidFill>
                <a:latin typeface="Tahoma" panose="020B0604030504040204" pitchFamily="34" charset="0"/>
              </a:defRPr>
            </a:lvl2pPr>
            <a:lvl3pPr marL="1144943" indent="-228989" defTabSz="912774">
              <a:spcBef>
                <a:spcPct val="30000"/>
              </a:spcBef>
              <a:tabLst>
                <a:tab pos="0" algn="l"/>
                <a:tab pos="915954" algn="l"/>
                <a:tab pos="1831909" algn="l"/>
                <a:tab pos="2747863" algn="l"/>
                <a:tab pos="3663818" algn="l"/>
                <a:tab pos="4579772" algn="l"/>
                <a:tab pos="5495727" algn="l"/>
                <a:tab pos="6411681" algn="l"/>
                <a:tab pos="7327636" algn="l"/>
                <a:tab pos="8243590" algn="l"/>
                <a:tab pos="9159545" algn="l"/>
                <a:tab pos="10075499" algn="l"/>
              </a:tabLst>
              <a:defRPr sz="1200">
                <a:solidFill>
                  <a:schemeClr val="tx1"/>
                </a:solidFill>
                <a:latin typeface="Tahoma" panose="020B0604030504040204" pitchFamily="34" charset="0"/>
              </a:defRPr>
            </a:lvl3pPr>
            <a:lvl4pPr marL="1602920" indent="-228989" defTabSz="912774">
              <a:spcBef>
                <a:spcPct val="30000"/>
              </a:spcBef>
              <a:tabLst>
                <a:tab pos="0" algn="l"/>
                <a:tab pos="915954" algn="l"/>
                <a:tab pos="1831909" algn="l"/>
                <a:tab pos="2747863" algn="l"/>
                <a:tab pos="3663818" algn="l"/>
                <a:tab pos="4579772" algn="l"/>
                <a:tab pos="5495727" algn="l"/>
                <a:tab pos="6411681" algn="l"/>
                <a:tab pos="7327636" algn="l"/>
                <a:tab pos="8243590" algn="l"/>
                <a:tab pos="9159545" algn="l"/>
                <a:tab pos="10075499" algn="l"/>
              </a:tabLst>
              <a:defRPr sz="1200">
                <a:solidFill>
                  <a:schemeClr val="tx1"/>
                </a:solidFill>
                <a:latin typeface="Tahoma" panose="020B0604030504040204" pitchFamily="34" charset="0"/>
              </a:defRPr>
            </a:lvl4pPr>
            <a:lvl5pPr marL="2060898" indent="-228989" defTabSz="912774">
              <a:spcBef>
                <a:spcPct val="30000"/>
              </a:spcBef>
              <a:tabLst>
                <a:tab pos="0" algn="l"/>
                <a:tab pos="915954" algn="l"/>
                <a:tab pos="1831909" algn="l"/>
                <a:tab pos="2747863" algn="l"/>
                <a:tab pos="3663818" algn="l"/>
                <a:tab pos="4579772" algn="l"/>
                <a:tab pos="5495727" algn="l"/>
                <a:tab pos="6411681" algn="l"/>
                <a:tab pos="7327636" algn="l"/>
                <a:tab pos="8243590" algn="l"/>
                <a:tab pos="9159545" algn="l"/>
                <a:tab pos="10075499" algn="l"/>
              </a:tabLst>
              <a:defRPr sz="1200">
                <a:solidFill>
                  <a:schemeClr val="tx1"/>
                </a:solidFill>
                <a:latin typeface="Tahoma" panose="020B0604030504040204" pitchFamily="34" charset="0"/>
              </a:defRPr>
            </a:lvl5pPr>
            <a:lvl6pPr marL="2518875" indent="-228989" defTabSz="912774" eaLnBrk="0" fontAlgn="base" hangingPunct="0">
              <a:spcBef>
                <a:spcPct val="30000"/>
              </a:spcBef>
              <a:spcAft>
                <a:spcPct val="0"/>
              </a:spcAft>
              <a:tabLst>
                <a:tab pos="0" algn="l"/>
                <a:tab pos="915954" algn="l"/>
                <a:tab pos="1831909" algn="l"/>
                <a:tab pos="2747863" algn="l"/>
                <a:tab pos="3663818" algn="l"/>
                <a:tab pos="4579772" algn="l"/>
                <a:tab pos="5495727" algn="l"/>
                <a:tab pos="6411681" algn="l"/>
                <a:tab pos="7327636" algn="l"/>
                <a:tab pos="8243590" algn="l"/>
                <a:tab pos="9159545" algn="l"/>
                <a:tab pos="10075499" algn="l"/>
              </a:tabLst>
              <a:defRPr sz="1200">
                <a:solidFill>
                  <a:schemeClr val="tx1"/>
                </a:solidFill>
                <a:latin typeface="Tahoma" panose="020B0604030504040204" pitchFamily="34" charset="0"/>
              </a:defRPr>
            </a:lvl6pPr>
            <a:lvl7pPr marL="2976852" indent="-228989" defTabSz="912774" eaLnBrk="0" fontAlgn="base" hangingPunct="0">
              <a:spcBef>
                <a:spcPct val="30000"/>
              </a:spcBef>
              <a:spcAft>
                <a:spcPct val="0"/>
              </a:spcAft>
              <a:tabLst>
                <a:tab pos="0" algn="l"/>
                <a:tab pos="915954" algn="l"/>
                <a:tab pos="1831909" algn="l"/>
                <a:tab pos="2747863" algn="l"/>
                <a:tab pos="3663818" algn="l"/>
                <a:tab pos="4579772" algn="l"/>
                <a:tab pos="5495727" algn="l"/>
                <a:tab pos="6411681" algn="l"/>
                <a:tab pos="7327636" algn="l"/>
                <a:tab pos="8243590" algn="l"/>
                <a:tab pos="9159545" algn="l"/>
                <a:tab pos="10075499" algn="l"/>
              </a:tabLst>
              <a:defRPr sz="1200">
                <a:solidFill>
                  <a:schemeClr val="tx1"/>
                </a:solidFill>
                <a:latin typeface="Tahoma" panose="020B0604030504040204" pitchFamily="34" charset="0"/>
              </a:defRPr>
            </a:lvl7pPr>
            <a:lvl8pPr marL="3434829" indent="-228989" defTabSz="912774" eaLnBrk="0" fontAlgn="base" hangingPunct="0">
              <a:spcBef>
                <a:spcPct val="30000"/>
              </a:spcBef>
              <a:spcAft>
                <a:spcPct val="0"/>
              </a:spcAft>
              <a:tabLst>
                <a:tab pos="0" algn="l"/>
                <a:tab pos="915954" algn="l"/>
                <a:tab pos="1831909" algn="l"/>
                <a:tab pos="2747863" algn="l"/>
                <a:tab pos="3663818" algn="l"/>
                <a:tab pos="4579772" algn="l"/>
                <a:tab pos="5495727" algn="l"/>
                <a:tab pos="6411681" algn="l"/>
                <a:tab pos="7327636" algn="l"/>
                <a:tab pos="8243590" algn="l"/>
                <a:tab pos="9159545" algn="l"/>
                <a:tab pos="10075499" algn="l"/>
              </a:tabLst>
              <a:defRPr sz="1200">
                <a:solidFill>
                  <a:schemeClr val="tx1"/>
                </a:solidFill>
                <a:latin typeface="Tahoma" panose="020B0604030504040204" pitchFamily="34" charset="0"/>
              </a:defRPr>
            </a:lvl8pPr>
            <a:lvl9pPr marL="3892807" indent="-228989" defTabSz="912774" eaLnBrk="0" fontAlgn="base" hangingPunct="0">
              <a:spcBef>
                <a:spcPct val="30000"/>
              </a:spcBef>
              <a:spcAft>
                <a:spcPct val="0"/>
              </a:spcAft>
              <a:tabLst>
                <a:tab pos="0" algn="l"/>
                <a:tab pos="915954" algn="l"/>
                <a:tab pos="1831909" algn="l"/>
                <a:tab pos="2747863" algn="l"/>
                <a:tab pos="3663818" algn="l"/>
                <a:tab pos="4579772" algn="l"/>
                <a:tab pos="5495727" algn="l"/>
                <a:tab pos="6411681" algn="l"/>
                <a:tab pos="7327636" algn="l"/>
                <a:tab pos="8243590" algn="l"/>
                <a:tab pos="9159545" algn="l"/>
                <a:tab pos="10075499" algn="l"/>
              </a:tabLst>
              <a:defRPr sz="1200">
                <a:solidFill>
                  <a:schemeClr val="tx1"/>
                </a:solidFill>
                <a:latin typeface="Tahoma" panose="020B0604030504040204" pitchFamily="34" charset="0"/>
              </a:defRPr>
            </a:lvl9pPr>
          </a:lstStyle>
          <a:p>
            <a:pPr>
              <a:spcBef>
                <a:spcPct val="0"/>
              </a:spcBef>
            </a:pPr>
            <a:fld id="{453EC65D-C36E-49F2-9F28-45EFB289A406}" type="slidenum">
              <a:rPr lang="sv-SE" altLang="sv-SE" smtClean="0">
                <a:solidFill>
                  <a:srgbClr val="000000"/>
                </a:solidFill>
              </a:rPr>
              <a:pPr>
                <a:spcBef>
                  <a:spcPct val="0"/>
                </a:spcBef>
              </a:pPr>
              <a:t>6</a:t>
            </a:fld>
            <a:endParaRPr lang="sv-SE" altLang="sv-SE">
              <a:solidFill>
                <a:srgbClr val="000000"/>
              </a:solidFill>
            </a:endParaRPr>
          </a:p>
        </p:txBody>
      </p:sp>
      <p:sp>
        <p:nvSpPr>
          <p:cNvPr id="60419" name="Text Box 1">
            <a:extLst>
              <a:ext uri="{FF2B5EF4-FFF2-40B4-BE49-F238E27FC236}">
                <a16:creationId xmlns:a16="http://schemas.microsoft.com/office/drawing/2014/main" id="{8237E696-D21D-117A-410B-D9EEEDE8567E}"/>
              </a:ext>
            </a:extLst>
          </p:cNvPr>
          <p:cNvSpPr txBox="1">
            <a:spLocks noChangeArrowheads="1"/>
          </p:cNvSpPr>
          <p:nvPr/>
        </p:nvSpPr>
        <p:spPr bwMode="auto">
          <a:xfrm>
            <a:off x="3860061" y="9444830"/>
            <a:ext cx="2951905" cy="4976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956" tIns="45798" rIns="91956" bIns="45798" anchor="b"/>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9pPr>
          </a:lstStyle>
          <a:p>
            <a:pPr algn="r">
              <a:spcBef>
                <a:spcPct val="0"/>
              </a:spcBef>
            </a:pPr>
            <a:fld id="{729E807C-DEEC-49BD-9FAB-F9A2F2B46D89}" type="slidenum">
              <a:rPr lang="sv-SE" altLang="sv-SE">
                <a:solidFill>
                  <a:srgbClr val="000000"/>
                </a:solidFill>
              </a:rPr>
              <a:pPr algn="r">
                <a:spcBef>
                  <a:spcPct val="0"/>
                </a:spcBef>
              </a:pPr>
              <a:t>6</a:t>
            </a:fld>
            <a:endParaRPr lang="sv-SE" altLang="sv-SE">
              <a:solidFill>
                <a:srgbClr val="000000"/>
              </a:solidFill>
            </a:endParaRPr>
          </a:p>
        </p:txBody>
      </p:sp>
      <p:sp>
        <p:nvSpPr>
          <p:cNvPr id="60420" name="Rectangle 2">
            <a:extLst>
              <a:ext uri="{FF2B5EF4-FFF2-40B4-BE49-F238E27FC236}">
                <a16:creationId xmlns:a16="http://schemas.microsoft.com/office/drawing/2014/main" id="{A282F9AB-60F0-A402-FDFC-8BAF1CA80220}"/>
              </a:ext>
            </a:extLst>
          </p:cNvPr>
          <p:cNvSpPr>
            <a:spLocks noGrp="1" noRot="1" noChangeAspect="1" noChangeArrowheads="1" noTextEdit="1"/>
          </p:cNvSpPr>
          <p:nvPr>
            <p:ph type="sldImg"/>
          </p:nvPr>
        </p:nvSpPr>
        <p:spPr>
          <a:xfrm>
            <a:off x="101600" y="746125"/>
            <a:ext cx="6621463" cy="3725863"/>
          </a:xfrm>
          <a:solidFill>
            <a:srgbClr val="FFFFFF"/>
          </a:solidFill>
          <a:ln/>
        </p:spPr>
      </p:sp>
      <p:sp>
        <p:nvSpPr>
          <p:cNvPr id="60421" name="Text Box 3">
            <a:extLst>
              <a:ext uri="{FF2B5EF4-FFF2-40B4-BE49-F238E27FC236}">
                <a16:creationId xmlns:a16="http://schemas.microsoft.com/office/drawing/2014/main" id="{90BB3859-F0F6-04A6-8CAF-F5234D00E618}"/>
              </a:ext>
            </a:extLst>
          </p:cNvPr>
          <p:cNvSpPr txBox="1">
            <a:spLocks noChangeArrowheads="1"/>
          </p:cNvSpPr>
          <p:nvPr/>
        </p:nvSpPr>
        <p:spPr bwMode="auto">
          <a:xfrm>
            <a:off x="908157" y="4722416"/>
            <a:ext cx="4995653" cy="44743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956" tIns="45798" rIns="91956" bIns="45798"/>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ahoma" panose="020B0604030504040204" pitchFamily="34" charset="0"/>
              </a:defRPr>
            </a:lvl9pPr>
          </a:lstStyle>
          <a:p>
            <a:pPr>
              <a:spcBef>
                <a:spcPts val="451"/>
              </a:spcBef>
            </a:pPr>
            <a:r>
              <a:rPr lang="sv-SE" altLang="sv-SE">
                <a:solidFill>
                  <a:srgbClr val="000000"/>
                </a:solidFill>
                <a:ea typeface="Noto Sans CJK SC Regular"/>
                <a:cs typeface="Noto Sans CJK SC Regular"/>
              </a:rPr>
              <a:t>Terminologiarbetet har sina rötter i fackexperters behov av att kunna kommunicera effektivt och entydigt. Utvecklingen av en metod för hur man reder ut begreppen har utvecklats av tekniker från 1920-talet och framåt i takt med industrialisering, specialisering och internationalisering. Wüster. 1931 – riktlinjer för en allmän terminologilära. Först med att placera begreppet i centrum för den terminologiska analysen.</a:t>
            </a:r>
          </a:p>
          <a:p>
            <a:pPr>
              <a:spcBef>
                <a:spcPts val="451"/>
              </a:spcBef>
            </a:pPr>
            <a:endParaRPr lang="sv-SE" altLang="sv-SE">
              <a:solidFill>
                <a:srgbClr val="000000"/>
              </a:solidFill>
              <a:ea typeface="Noto Sans CJK SC Regular"/>
              <a:cs typeface="Noto Sans CJK SC Regular"/>
            </a:endParaRPr>
          </a:p>
          <a:p>
            <a:pPr>
              <a:spcBef>
                <a:spcPts val="451"/>
              </a:spcBef>
            </a:pPr>
            <a:r>
              <a:rPr lang="sv-SE" altLang="sv-SE">
                <a:solidFill>
                  <a:srgbClr val="000000"/>
                </a:solidFill>
                <a:ea typeface="Noto Sans CJK SC Regular"/>
                <a:cs typeface="Noto Sans CJK SC Regular"/>
              </a:rPr>
              <a:t>Översättares behov av bra metoder och hjälpmedel för terminologihantering har studerats långt senare och där har översättningsverksamheten inom EG-EU och i det tvåspråkiga Kanada spelat stor roll i utvecklingen.</a:t>
            </a:r>
          </a:p>
          <a:p>
            <a:pPr>
              <a:spcBef>
                <a:spcPts val="451"/>
              </a:spcBef>
            </a:pPr>
            <a:endParaRPr lang="sv-SE" altLang="sv-SE">
              <a:solidFill>
                <a:srgbClr val="000000"/>
              </a:solidFill>
              <a:ea typeface="Noto Sans CJK SC Regular"/>
              <a:cs typeface="Noto Sans CJK SC Regular"/>
            </a:endParaRPr>
          </a:p>
          <a:p>
            <a:pPr>
              <a:spcBef>
                <a:spcPts val="451"/>
              </a:spcBef>
            </a:pPr>
            <a:r>
              <a:rPr lang="sv-SE" altLang="sv-SE">
                <a:solidFill>
                  <a:srgbClr val="000000"/>
                </a:solidFill>
                <a:ea typeface="Noto Sans CJK SC Regular"/>
                <a:cs typeface="Noto Sans CJK SC Regular"/>
              </a:rPr>
              <a:t>När det gäller sambandet översättning och terminologi så kan man se det från två håll:</a:t>
            </a:r>
          </a:p>
          <a:p>
            <a:pPr>
              <a:spcBef>
                <a:spcPts val="451"/>
              </a:spcBef>
              <a:buClr>
                <a:srgbClr val="000000"/>
              </a:buClr>
              <a:buFont typeface="Tahoma" panose="020B0604030504040204" pitchFamily="34" charset="0"/>
              <a:buChar char="-"/>
            </a:pPr>
            <a:r>
              <a:rPr lang="sv-SE" altLang="sv-SE">
                <a:solidFill>
                  <a:srgbClr val="000000"/>
                </a:solidFill>
                <a:ea typeface="Noto Sans CJK SC Regular"/>
                <a:cs typeface="Noto Sans CJK SC Regular"/>
              </a:rPr>
              <a:t>vad gör terminologen för översättaren?</a:t>
            </a:r>
          </a:p>
          <a:p>
            <a:pPr>
              <a:spcBef>
                <a:spcPts val="451"/>
              </a:spcBef>
              <a:buClr>
                <a:srgbClr val="000000"/>
              </a:buClr>
              <a:buFont typeface="Tahoma" panose="020B0604030504040204" pitchFamily="34" charset="0"/>
              <a:buChar char="-"/>
            </a:pPr>
            <a:r>
              <a:rPr lang="sv-SE" altLang="sv-SE">
                <a:solidFill>
                  <a:srgbClr val="000000"/>
                </a:solidFill>
                <a:ea typeface="Noto Sans CJK SC Regular"/>
                <a:cs typeface="Noto Sans CJK SC Regular"/>
              </a:rPr>
              <a:t>vad i terminologens arbetssätt kan översättaren ha nytta av?</a:t>
            </a:r>
          </a:p>
        </p:txBody>
      </p:sp>
    </p:spTree>
    <p:extLst>
      <p:ext uri="{BB962C8B-B14F-4D97-AF65-F5344CB8AC3E}">
        <p14:creationId xmlns:p14="http://schemas.microsoft.com/office/powerpoint/2010/main" val="2701644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4E8F8FAA-8E48-7228-F374-D6D58D0110CC}"/>
              </a:ext>
            </a:extLst>
          </p:cNvPr>
          <p:cNvSpPr>
            <a:spLocks noGrp="1" noRot="1" noChangeAspect="1" noChangeArrowheads="1" noTextEdit="1"/>
          </p:cNvSpPr>
          <p:nvPr>
            <p:ph type="sldImg"/>
          </p:nvPr>
        </p:nvSpPr>
        <p:spPr>
          <a:ln/>
        </p:spPr>
      </p:sp>
      <p:sp>
        <p:nvSpPr>
          <p:cNvPr id="49155" name="Rectangle 3">
            <a:extLst>
              <a:ext uri="{FF2B5EF4-FFF2-40B4-BE49-F238E27FC236}">
                <a16:creationId xmlns:a16="http://schemas.microsoft.com/office/drawing/2014/main" id="{7ED5F67A-CC86-BC46-2572-0A258668858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sv-SE"/>
              <a:t>Föreläsning, föredrag</a:t>
            </a:r>
          </a:p>
          <a:p>
            <a:r>
              <a:rPr lang="en-US" altLang="sv-SE"/>
              <a:t>Förtroende, förankring, förvaltning</a:t>
            </a:r>
          </a:p>
          <a:p>
            <a:r>
              <a:rPr lang="en-US" altLang="sv-SE"/>
              <a:t>Förtjusning!</a:t>
            </a:r>
          </a:p>
        </p:txBody>
      </p:sp>
    </p:spTree>
    <p:extLst>
      <p:ext uri="{BB962C8B-B14F-4D97-AF65-F5344CB8AC3E}">
        <p14:creationId xmlns:p14="http://schemas.microsoft.com/office/powerpoint/2010/main" val="928630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7">
            <a:extLst>
              <a:ext uri="{FF2B5EF4-FFF2-40B4-BE49-F238E27FC236}">
                <a16:creationId xmlns:a16="http://schemas.microsoft.com/office/drawing/2014/main" id="{F0D14602-0DE8-AAD6-6EF9-9467D296E12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2950" indent="-285750">
              <a:spcBef>
                <a:spcPct val="30000"/>
              </a:spcBef>
              <a:defRPr sz="1200">
                <a:solidFill>
                  <a:schemeClr val="tx1"/>
                </a:solidFill>
                <a:latin typeface="Tahoma" panose="020B0604030504040204" pitchFamily="34" charset="0"/>
              </a:defRPr>
            </a:lvl2pPr>
            <a:lvl3pPr marL="1143000" indent="-228600">
              <a:spcBef>
                <a:spcPct val="30000"/>
              </a:spcBef>
              <a:defRPr sz="1200">
                <a:solidFill>
                  <a:schemeClr val="tx1"/>
                </a:solidFill>
                <a:latin typeface="Tahoma" panose="020B0604030504040204" pitchFamily="34" charset="0"/>
              </a:defRPr>
            </a:lvl3pPr>
            <a:lvl4pPr marL="1600200" indent="-228600">
              <a:spcBef>
                <a:spcPct val="30000"/>
              </a:spcBef>
              <a:defRPr sz="1200">
                <a:solidFill>
                  <a:schemeClr val="tx1"/>
                </a:solidFill>
                <a:latin typeface="Tahoma" panose="020B0604030504040204" pitchFamily="34" charset="0"/>
              </a:defRPr>
            </a:lvl4pPr>
            <a:lvl5pPr marL="2057400" indent="-228600">
              <a:spcBef>
                <a:spcPct val="30000"/>
              </a:spcBef>
              <a:defRPr sz="1200">
                <a:solidFill>
                  <a:schemeClr val="tx1"/>
                </a:solidFill>
                <a:latin typeface="Tahoma" panose="020B0604030504040204" pitchFamily="34" charset="0"/>
              </a:defRPr>
            </a:lvl5pPr>
            <a:lvl6pPr marL="2514600" indent="-228600" eaLnBrk="0" fontAlgn="base" hangingPunct="0">
              <a:spcBef>
                <a:spcPct val="30000"/>
              </a:spcBef>
              <a:spcAft>
                <a:spcPct val="0"/>
              </a:spcAft>
              <a:defRPr sz="1200">
                <a:solidFill>
                  <a:schemeClr val="tx1"/>
                </a:solidFill>
                <a:latin typeface="Tahoma" panose="020B0604030504040204" pitchFamily="34" charset="0"/>
              </a:defRPr>
            </a:lvl6pPr>
            <a:lvl7pPr marL="2971800" indent="-228600" eaLnBrk="0" fontAlgn="base" hangingPunct="0">
              <a:spcBef>
                <a:spcPct val="30000"/>
              </a:spcBef>
              <a:spcAft>
                <a:spcPct val="0"/>
              </a:spcAft>
              <a:defRPr sz="1200">
                <a:solidFill>
                  <a:schemeClr val="tx1"/>
                </a:solidFill>
                <a:latin typeface="Tahoma" panose="020B0604030504040204" pitchFamily="34" charset="0"/>
              </a:defRPr>
            </a:lvl7pPr>
            <a:lvl8pPr marL="3429000" indent="-228600" eaLnBrk="0" fontAlgn="base" hangingPunct="0">
              <a:spcBef>
                <a:spcPct val="30000"/>
              </a:spcBef>
              <a:spcAft>
                <a:spcPct val="0"/>
              </a:spcAft>
              <a:defRPr sz="1200">
                <a:solidFill>
                  <a:schemeClr val="tx1"/>
                </a:solidFill>
                <a:latin typeface="Tahoma" panose="020B0604030504040204" pitchFamily="34" charset="0"/>
              </a:defRPr>
            </a:lvl8pPr>
            <a:lvl9pPr marL="3886200" indent="-228600" eaLnBrk="0" fontAlgn="base" hangingPunct="0">
              <a:spcBef>
                <a:spcPct val="30000"/>
              </a:spcBef>
              <a:spcAft>
                <a:spcPct val="0"/>
              </a:spcAft>
              <a:defRPr sz="1200">
                <a:solidFill>
                  <a:schemeClr val="tx1"/>
                </a:solidFill>
                <a:latin typeface="Tahoma" panose="020B0604030504040204" pitchFamily="34" charset="0"/>
              </a:defRPr>
            </a:lvl9pPr>
          </a:lstStyle>
          <a:p>
            <a:pPr>
              <a:spcBef>
                <a:spcPct val="0"/>
              </a:spcBef>
            </a:pPr>
            <a:fld id="{ED6A1366-5433-4FDE-8967-A669B1A041AB}" type="slidenum">
              <a:rPr lang="sv-SE" altLang="sv-SE" smtClean="0"/>
              <a:pPr>
                <a:spcBef>
                  <a:spcPct val="0"/>
                </a:spcBef>
              </a:pPr>
              <a:t>8</a:t>
            </a:fld>
            <a:endParaRPr lang="sv-SE" altLang="sv-SE"/>
          </a:p>
        </p:txBody>
      </p:sp>
      <p:sp>
        <p:nvSpPr>
          <p:cNvPr id="283651" name="Rectangle 2">
            <a:extLst>
              <a:ext uri="{FF2B5EF4-FFF2-40B4-BE49-F238E27FC236}">
                <a16:creationId xmlns:a16="http://schemas.microsoft.com/office/drawing/2014/main" id="{4142A1D6-5852-5A5D-AC6D-804D58349B53}"/>
              </a:ext>
            </a:extLst>
          </p:cNvPr>
          <p:cNvSpPr>
            <a:spLocks noGrp="1" noRot="1" noChangeAspect="1" noChangeArrowheads="1" noTextEdit="1"/>
          </p:cNvSpPr>
          <p:nvPr>
            <p:ph type="sldImg"/>
          </p:nvPr>
        </p:nvSpPr>
        <p:spPr>
          <a:ln/>
        </p:spPr>
      </p:sp>
      <p:sp>
        <p:nvSpPr>
          <p:cNvPr id="283652" name="Rectangle 3">
            <a:extLst>
              <a:ext uri="{FF2B5EF4-FFF2-40B4-BE49-F238E27FC236}">
                <a16:creationId xmlns:a16="http://schemas.microsoft.com/office/drawing/2014/main" id="{2FBD2D52-563B-E5D3-0063-35C204E0A1C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228600" indent="-228600">
              <a:buFontTx/>
              <a:buAutoNum type="arabicPeriod"/>
            </a:pPr>
            <a:r>
              <a:rPr lang="sv-SE" altLang="sv-SE"/>
              <a:t>Dagens terminologiska definitioner är ofta uppbyggda på samma sätt som de aristoteliska definitionerna eller som Linnés system för att beskriva arter. Då brukar vi tala om ”den klassiska definitionsmodellen”, och det handlar då om begrepp som motsvaras av termer som är substantiv. </a:t>
            </a:r>
          </a:p>
          <a:p>
            <a:pPr marL="228600" indent="-228600">
              <a:buFontTx/>
              <a:buAutoNum type="arabicPeriod"/>
            </a:pPr>
            <a:r>
              <a:rPr lang="sv-SE" altLang="sv-SE"/>
              <a:t>I en ordlista föregås en sådan klassisk definition av termen för det begrepp som ska definieras. Därefter tänker man sig ett tyst ”är”, sedan följer termen för det överordnade begreppet, ett ”som” eller motsvarande, och så de särskiljande kännetecknen. </a:t>
            </a:r>
          </a:p>
          <a:p>
            <a:pPr marL="228600" indent="-228600">
              <a:buFontTx/>
              <a:buAutoNum type="arabicPeriod"/>
            </a:pPr>
            <a:r>
              <a:rPr lang="sv-SE" altLang="sv-SE"/>
              <a:t>Ådring är alltså en målningsteknik som söker efterlikna mönstringen hos trä.</a:t>
            </a:r>
          </a:p>
          <a:p>
            <a:pPr marL="228600" indent="-228600">
              <a:buFontTx/>
              <a:buAutoNum type="arabicPeriod"/>
            </a:pPr>
            <a:r>
              <a:rPr lang="sv-SE" altLang="sv-SE"/>
              <a:t>I praktiken behöver man ofta formulera definitionerna på olika sätt rent språkligt, men den klassiska strukturen bör anas bakom varje definition. Lite annorlunda förhåller det sig när man definierar begrepp som motsvaras av ord ur andra ordklasser, vilket vi kommer att se exempel på lite senare.</a:t>
            </a:r>
          </a:p>
          <a:p>
            <a:pPr marL="228600" indent="-228600">
              <a:buFontTx/>
              <a:buAutoNum type="arabicPeriod"/>
            </a:pPr>
            <a:r>
              <a:rPr lang="sv-SE" altLang="sv-SE"/>
              <a:t>Definitioner som på detta sätt beskriver ett begrepps innehåll – intension – kallas för intensionella definitioner. Begreppet intension introducerade vi i förra momentets film nummer 3, Begreppssystem. Senare i det här momentet kommer vi att ta upp andra typer av definitioner och begreppsbeskrivningar, men vi ska till en början koncentrera oss på den intensionella definitionen.</a:t>
            </a:r>
          </a:p>
        </p:txBody>
      </p:sp>
    </p:spTree>
    <p:extLst>
      <p:ext uri="{BB962C8B-B14F-4D97-AF65-F5344CB8AC3E}">
        <p14:creationId xmlns:p14="http://schemas.microsoft.com/office/powerpoint/2010/main" val="139806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a:extLst>
              <a:ext uri="{FF2B5EF4-FFF2-40B4-BE49-F238E27FC236}">
                <a16:creationId xmlns:a16="http://schemas.microsoft.com/office/drawing/2014/main" id="{01BDD677-9FE9-C6B3-FDC9-5ABCAAA25D60}"/>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5804" indent="-286236">
              <a:defRPr sz="2400">
                <a:solidFill>
                  <a:schemeClr val="tx1"/>
                </a:solidFill>
                <a:latin typeface="Tahoma" panose="020B0604030504040204" pitchFamily="34" charset="0"/>
                <a:cs typeface="Arial" panose="020B0604020202020204" pitchFamily="34" charset="0"/>
              </a:defRPr>
            </a:lvl2pPr>
            <a:lvl3pPr marL="1149714" indent="-228989">
              <a:defRPr sz="2400">
                <a:solidFill>
                  <a:schemeClr val="tx1"/>
                </a:solidFill>
                <a:latin typeface="Tahoma" panose="020B0604030504040204" pitchFamily="34" charset="0"/>
                <a:cs typeface="Arial" panose="020B0604020202020204" pitchFamily="34" charset="0"/>
              </a:defRPr>
            </a:lvl3pPr>
            <a:lvl4pPr marL="1609281" indent="-228989">
              <a:defRPr sz="2400">
                <a:solidFill>
                  <a:schemeClr val="tx1"/>
                </a:solidFill>
                <a:latin typeface="Tahoma" panose="020B0604030504040204" pitchFamily="34" charset="0"/>
                <a:cs typeface="Arial" panose="020B0604020202020204" pitchFamily="34" charset="0"/>
              </a:defRPr>
            </a:lvl4pPr>
            <a:lvl5pPr marL="2070439" indent="-228989">
              <a:defRPr sz="2400">
                <a:solidFill>
                  <a:schemeClr val="tx1"/>
                </a:solidFill>
                <a:latin typeface="Tahoma" panose="020B0604030504040204" pitchFamily="34" charset="0"/>
                <a:cs typeface="Arial" panose="020B0604020202020204" pitchFamily="34" charset="0"/>
              </a:defRPr>
            </a:lvl5pPr>
            <a:lvl6pPr marL="2528416" indent="-228989"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86393" indent="-228989"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44370" indent="-228989"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902348" indent="-228989"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fld id="{5E61C82C-0E75-4027-9FE4-2F971F4829B3}" type="slidenum">
              <a:rPr lang="sv-SE" altLang="sv-SE" sz="1200"/>
              <a:pPr/>
              <a:t>9</a:t>
            </a:fld>
            <a:endParaRPr lang="sv-SE" altLang="sv-SE" sz="1200"/>
          </a:p>
        </p:txBody>
      </p:sp>
      <p:sp>
        <p:nvSpPr>
          <p:cNvPr id="77827" name="Rectangle 2">
            <a:extLst>
              <a:ext uri="{FF2B5EF4-FFF2-40B4-BE49-F238E27FC236}">
                <a16:creationId xmlns:a16="http://schemas.microsoft.com/office/drawing/2014/main" id="{6C2C1898-3A09-1D2B-1264-5A0911F05B8F}"/>
              </a:ext>
            </a:extLst>
          </p:cNvPr>
          <p:cNvSpPr>
            <a:spLocks noGrp="1" noRot="1" noChangeAspect="1" noChangeArrowheads="1" noTextEdit="1"/>
          </p:cNvSpPr>
          <p:nvPr>
            <p:ph type="sldImg"/>
          </p:nvPr>
        </p:nvSpPr>
        <p:spPr>
          <a:ln/>
        </p:spPr>
      </p:sp>
      <p:sp>
        <p:nvSpPr>
          <p:cNvPr id="77828" name="Rectangle 3">
            <a:extLst>
              <a:ext uri="{FF2B5EF4-FFF2-40B4-BE49-F238E27FC236}">
                <a16:creationId xmlns:a16="http://schemas.microsoft.com/office/drawing/2014/main" id="{79D92627-FEDB-471F-0436-C2B1481291F0}"/>
              </a:ext>
            </a:extLst>
          </p:cNvPr>
          <p:cNvSpPr>
            <a:spLocks noGrp="1" noChangeArrowheads="1"/>
          </p:cNvSpPr>
          <p:nvPr>
            <p:ph type="body" idx="1"/>
          </p:nvPr>
        </p:nvSpPr>
        <p:spPr>
          <a:xfrm>
            <a:off x="911338" y="4731956"/>
            <a:ext cx="4997244" cy="448072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sv-SE" altLang="sv-SE"/>
              <a:t>Krav på termer (1)</a:t>
            </a:r>
          </a:p>
          <a:p>
            <a:r>
              <a:rPr lang="sv-SE" altLang="sv-SE"/>
              <a:t>Exempel öppningsspak; radar, laser; jitter, lipoton,  tungt vatten</a:t>
            </a:r>
          </a:p>
        </p:txBody>
      </p:sp>
    </p:spTree>
    <p:extLst>
      <p:ext uri="{BB962C8B-B14F-4D97-AF65-F5344CB8AC3E}">
        <p14:creationId xmlns:p14="http://schemas.microsoft.com/office/powerpoint/2010/main" val="32159904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a:extLst>
              <a:ext uri="{FF2B5EF4-FFF2-40B4-BE49-F238E27FC236}">
                <a16:creationId xmlns:a16="http://schemas.microsoft.com/office/drawing/2014/main" id="{E2A742E0-E6F7-4DA6-1BE9-AAE59B6F8C10}"/>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5804" indent="-286236">
              <a:defRPr sz="2400">
                <a:solidFill>
                  <a:schemeClr val="tx1"/>
                </a:solidFill>
                <a:latin typeface="Tahoma" panose="020B0604030504040204" pitchFamily="34" charset="0"/>
                <a:cs typeface="Arial" panose="020B0604020202020204" pitchFamily="34" charset="0"/>
              </a:defRPr>
            </a:lvl2pPr>
            <a:lvl3pPr marL="1149714" indent="-228989">
              <a:defRPr sz="2400">
                <a:solidFill>
                  <a:schemeClr val="tx1"/>
                </a:solidFill>
                <a:latin typeface="Tahoma" panose="020B0604030504040204" pitchFamily="34" charset="0"/>
                <a:cs typeface="Arial" panose="020B0604020202020204" pitchFamily="34" charset="0"/>
              </a:defRPr>
            </a:lvl3pPr>
            <a:lvl4pPr marL="1609281" indent="-228989">
              <a:defRPr sz="2400">
                <a:solidFill>
                  <a:schemeClr val="tx1"/>
                </a:solidFill>
                <a:latin typeface="Tahoma" panose="020B0604030504040204" pitchFamily="34" charset="0"/>
                <a:cs typeface="Arial" panose="020B0604020202020204" pitchFamily="34" charset="0"/>
              </a:defRPr>
            </a:lvl4pPr>
            <a:lvl5pPr marL="2070439" indent="-228989">
              <a:defRPr sz="2400">
                <a:solidFill>
                  <a:schemeClr val="tx1"/>
                </a:solidFill>
                <a:latin typeface="Tahoma" panose="020B0604030504040204" pitchFamily="34" charset="0"/>
                <a:cs typeface="Arial" panose="020B0604020202020204" pitchFamily="34" charset="0"/>
              </a:defRPr>
            </a:lvl5pPr>
            <a:lvl6pPr marL="2528416" indent="-228989"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86393" indent="-228989"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44370" indent="-228989"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902348" indent="-228989"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fld id="{236187E9-0314-4CFA-A087-393A1CBB89E6}" type="slidenum">
              <a:rPr lang="sv-SE" altLang="sv-SE" sz="1200"/>
              <a:pPr/>
              <a:t>10</a:t>
            </a:fld>
            <a:endParaRPr lang="sv-SE" altLang="sv-SE" sz="1200"/>
          </a:p>
        </p:txBody>
      </p:sp>
      <p:sp>
        <p:nvSpPr>
          <p:cNvPr id="79875" name="Rectangle 2">
            <a:extLst>
              <a:ext uri="{FF2B5EF4-FFF2-40B4-BE49-F238E27FC236}">
                <a16:creationId xmlns:a16="http://schemas.microsoft.com/office/drawing/2014/main" id="{4DD37F47-D246-C10D-E0A1-1D0233939344}"/>
              </a:ext>
            </a:extLst>
          </p:cNvPr>
          <p:cNvSpPr>
            <a:spLocks noGrp="1" noRot="1" noChangeAspect="1" noChangeArrowheads="1" noTextEdit="1"/>
          </p:cNvSpPr>
          <p:nvPr>
            <p:ph type="sldImg"/>
          </p:nvPr>
        </p:nvSpPr>
        <p:spPr>
          <a:ln/>
        </p:spPr>
      </p:sp>
      <p:sp>
        <p:nvSpPr>
          <p:cNvPr id="79876" name="Rectangle 3">
            <a:extLst>
              <a:ext uri="{FF2B5EF4-FFF2-40B4-BE49-F238E27FC236}">
                <a16:creationId xmlns:a16="http://schemas.microsoft.com/office/drawing/2014/main" id="{F27183EB-AD21-3818-6D3E-566C8363690B}"/>
              </a:ext>
            </a:extLst>
          </p:cNvPr>
          <p:cNvSpPr>
            <a:spLocks noGrp="1" noChangeArrowheads="1"/>
          </p:cNvSpPr>
          <p:nvPr>
            <p:ph type="body" idx="1"/>
          </p:nvPr>
        </p:nvSpPr>
        <p:spPr>
          <a:xfrm>
            <a:off x="911338" y="4731956"/>
            <a:ext cx="4997244" cy="448072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sv-SE" altLang="sv-SE"/>
              <a:t>Krav på termer (2)</a:t>
            </a:r>
          </a:p>
          <a:p>
            <a:r>
              <a:rPr lang="sv-SE" altLang="sv-SE"/>
              <a:t>Exempel infartsparkering; kärnenergi; förnybar, betalkort; höghusbrevbäring</a:t>
            </a:r>
          </a:p>
        </p:txBody>
      </p:sp>
    </p:spTree>
    <p:extLst>
      <p:ext uri="{BB962C8B-B14F-4D97-AF65-F5344CB8AC3E}">
        <p14:creationId xmlns:p14="http://schemas.microsoft.com/office/powerpoint/2010/main" val="4181334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662D9F2-DFB7-485A-A55C-FB4F5690A5DB}" type="slidenum">
              <a:rPr lang="sv-SE" smtClean="0"/>
              <a:t>12</a:t>
            </a:fld>
            <a:endParaRPr lang="sv-SE"/>
          </a:p>
        </p:txBody>
      </p:sp>
    </p:spTree>
    <p:extLst>
      <p:ext uri="{BB962C8B-B14F-4D97-AF65-F5344CB8AC3E}">
        <p14:creationId xmlns:p14="http://schemas.microsoft.com/office/powerpoint/2010/main" val="1500909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13</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507293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3D55D55-708A-8FA4-917F-FB99CACD4754}"/>
              </a:ext>
            </a:extLst>
          </p:cNvPr>
          <p:cNvSpPr>
            <a:spLocks noGrp="1"/>
          </p:cNvSpPr>
          <p:nvPr>
            <p:ph type="title"/>
          </p:nvPr>
        </p:nvSpPr>
        <p:spPr/>
        <p:txBody>
          <a:bodyPr rIns="0"/>
          <a:lstStyle/>
          <a:p>
            <a:r>
              <a:rPr lang="sv-SE"/>
              <a:t>Klicka här för att ändra mall för rubrikformat</a:t>
            </a:r>
            <a:endParaRPr lang="sv-SE" dirty="0"/>
          </a:p>
        </p:txBody>
      </p:sp>
      <p:sp>
        <p:nvSpPr>
          <p:cNvPr id="4" name="Platshållare för sidfot 3">
            <a:extLst>
              <a:ext uri="{FF2B5EF4-FFF2-40B4-BE49-F238E27FC236}">
                <a16:creationId xmlns:a16="http://schemas.microsoft.com/office/drawing/2014/main" id="{089ED9DC-A147-02C8-8A8D-ABCBA04E37C5}"/>
              </a:ext>
            </a:extLst>
          </p:cNvPr>
          <p:cNvSpPr>
            <a:spLocks noGrp="1"/>
          </p:cNvSpPr>
          <p:nvPr>
            <p:ph type="ftr" sz="quarter" idx="11"/>
          </p:nvPr>
        </p:nvSpPr>
        <p:spPr/>
        <p:txBody>
          <a:bodyPr/>
          <a:lstStyle/>
          <a:p>
            <a:endParaRPr lang="sv-SE" dirty="0"/>
          </a:p>
        </p:txBody>
      </p:sp>
      <p:sp>
        <p:nvSpPr>
          <p:cNvPr id="5" name="Platshållare för bildnummer 4">
            <a:extLst>
              <a:ext uri="{FF2B5EF4-FFF2-40B4-BE49-F238E27FC236}">
                <a16:creationId xmlns:a16="http://schemas.microsoft.com/office/drawing/2014/main" id="{B88F5249-30B6-4068-3317-72A80A689D5E}"/>
              </a:ext>
            </a:extLst>
          </p:cNvPr>
          <p:cNvSpPr>
            <a:spLocks noGrp="1"/>
          </p:cNvSpPr>
          <p:nvPr>
            <p:ph type="sldNum" sz="quarter" idx="12"/>
          </p:nvPr>
        </p:nvSpPr>
        <p:spPr/>
        <p:txBody>
          <a:bodyPr/>
          <a:lstStyle/>
          <a:p>
            <a:fld id="{72E6AD8C-8D45-475A-88F1-A1ABBFDF6A1B}" type="slidenum">
              <a:rPr lang="sv-SE" smtClean="0"/>
              <a:t>‹#›</a:t>
            </a:fld>
            <a:endParaRPr lang="sv-SE"/>
          </a:p>
        </p:txBody>
      </p:sp>
    </p:spTree>
    <p:extLst>
      <p:ext uri="{BB962C8B-B14F-4D97-AF65-F5344CB8AC3E}">
        <p14:creationId xmlns:p14="http://schemas.microsoft.com/office/powerpoint/2010/main" val="422691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76275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Innehåll">
    <p:spTree>
      <p:nvGrpSpPr>
        <p:cNvPr id="1" name=""/>
        <p:cNvGrpSpPr/>
        <p:nvPr/>
      </p:nvGrpSpPr>
      <p:grpSpPr>
        <a:xfrm>
          <a:off x="0" y="0"/>
          <a:ext cx="0" cy="0"/>
          <a:chOff x="0" y="0"/>
          <a:chExt cx="0" cy="0"/>
        </a:xfrm>
      </p:grpSpPr>
      <p:sp>
        <p:nvSpPr>
          <p:cNvPr id="2" name="Rubrik 1"/>
          <p:cNvSpPr>
            <a:spLocks noGrp="1"/>
          </p:cNvSpPr>
          <p:nvPr>
            <p:ph type="title"/>
          </p:nvPr>
        </p:nvSpPr>
        <p:spPr>
          <a:xfrm>
            <a:off x="861486" y="989892"/>
            <a:ext cx="9423399" cy="1107996"/>
          </a:xfrm>
        </p:spPr>
        <p:txBody>
          <a:bodyPr/>
          <a:lstStyle/>
          <a:p>
            <a:r>
              <a:rPr lang="sv-SE"/>
              <a:t>Klicka här för att ändra mall för rubrikformat</a:t>
            </a:r>
            <a:endParaRPr lang="sv-SE" dirty="0"/>
          </a:p>
        </p:txBody>
      </p:sp>
      <p:sp>
        <p:nvSpPr>
          <p:cNvPr id="13" name="Platshållare för innehåll 12"/>
          <p:cNvSpPr>
            <a:spLocks noGrp="1"/>
          </p:cNvSpPr>
          <p:nvPr>
            <p:ph sz="quarter" idx="16"/>
          </p:nvPr>
        </p:nvSpPr>
        <p:spPr>
          <a:xfrm>
            <a:off x="861485" y="1954808"/>
            <a:ext cx="8705849" cy="4392488"/>
          </a:xfrm>
        </p:spPr>
        <p:txBody>
          <a:bodyPr>
            <a:noAutofit/>
          </a:bodyPr>
          <a:lstStyle>
            <a:lvl1pPr>
              <a:defRPr sz="2933"/>
            </a:lvl1pPr>
            <a:lvl2pPr>
              <a:defRPr sz="2933"/>
            </a:lvl2pPr>
            <a:lvl3pPr>
              <a:defRPr sz="2933"/>
            </a:lvl3pPr>
            <a:lvl4pPr>
              <a:defRPr sz="2933"/>
            </a:lvl4pPr>
            <a:lvl5pPr>
              <a:defRPr sz="2933"/>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58548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Syfte">
    <p:spTree>
      <p:nvGrpSpPr>
        <p:cNvPr id="1" name=""/>
        <p:cNvGrpSpPr/>
        <p:nvPr/>
      </p:nvGrpSpPr>
      <p:grpSpPr>
        <a:xfrm>
          <a:off x="0" y="0"/>
          <a:ext cx="0" cy="0"/>
          <a:chOff x="0" y="0"/>
          <a:chExt cx="0" cy="0"/>
        </a:xfrm>
      </p:grpSpPr>
      <p:sp>
        <p:nvSpPr>
          <p:cNvPr id="2" name="Rubrik 1"/>
          <p:cNvSpPr>
            <a:spLocks noGrp="1"/>
          </p:cNvSpPr>
          <p:nvPr>
            <p:ph type="title"/>
          </p:nvPr>
        </p:nvSpPr>
        <p:spPr>
          <a:xfrm>
            <a:off x="1182000" y="1069332"/>
            <a:ext cx="8046000" cy="1107996"/>
          </a:xfrm>
        </p:spPr>
        <p:txBody>
          <a:bodyPr/>
          <a:lstStyle>
            <a:lvl1pPr>
              <a:defRPr/>
            </a:lvl1pPr>
          </a:lstStyle>
          <a:p>
            <a:r>
              <a:rPr lang="sv-SE"/>
              <a:t>Klicka här för att ändra mall för rubrikformat</a:t>
            </a:r>
          </a:p>
        </p:txBody>
      </p:sp>
      <p:sp>
        <p:nvSpPr>
          <p:cNvPr id="6" name="Platshållare för innehåll 5"/>
          <p:cNvSpPr>
            <a:spLocks noGrp="1"/>
          </p:cNvSpPr>
          <p:nvPr>
            <p:ph sz="quarter" idx="10"/>
          </p:nvPr>
        </p:nvSpPr>
        <p:spPr>
          <a:xfrm>
            <a:off x="2159000" y="3050542"/>
            <a:ext cx="8456083" cy="3167380"/>
          </a:xfrm>
        </p:spPr>
        <p:txBody>
          <a:bodyPr/>
          <a:lstStyle>
            <a:lvl1pPr marL="342891" indent="-342891">
              <a:buFont typeface="Wingdings" pitchFamily="2" charset="2"/>
              <a:buChar char="§"/>
              <a:defRPr/>
            </a:lvl1pPr>
            <a:lvl3pPr>
              <a:defRPr sz="1400"/>
            </a:lvl3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text 9"/>
          <p:cNvSpPr>
            <a:spLocks noGrp="1"/>
          </p:cNvSpPr>
          <p:nvPr>
            <p:ph type="body" sz="quarter" idx="11"/>
          </p:nvPr>
        </p:nvSpPr>
        <p:spPr>
          <a:xfrm>
            <a:off x="2159004" y="1892302"/>
            <a:ext cx="8477249" cy="1015519"/>
          </a:xfrm>
        </p:spPr>
        <p:txBody>
          <a:bodyPr anchor="b"/>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3423782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 id="2147483774" r:id="rId12"/>
    <p:sldLayoutId id="2147483775" r:id="rId13"/>
    <p:sldLayoutId id="2147483776" r:id="rId14"/>
    <p:sldLayoutId id="2147483779"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inera.atlassian.net/wiki/spaces/EIT/pages/6455638/Informationsspecifikation+L+karutl+tande+f+r+sjukers+ttning" TargetMode="External"/><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hyperlink" Target="https://www.diva-portal.org/smash/get/diva2:1368866/FULLTEXT01.pdf"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hyperlink" Target="https://www.inera.se/globalassets/inera/media/dokument/projekt/utveckling-kommuner/forstudierapport-kommunal-intyg.docx"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8" Type="http://schemas.openxmlformats.org/officeDocument/2006/relationships/hyperlink" Target="http://dttev.org/aktuelles-terminologie-erleben/2020/228-dtt-handbuch-best-practices-2-0-jetzt-auch-in-englisch.html" TargetMode="External"/><Relationship Id="rId13" Type="http://schemas.openxmlformats.org/officeDocument/2006/relationships/hyperlink" Target="https://www.ecqa.org/index.php?id=52" TargetMode="External"/><Relationship Id="rId3" Type="http://schemas.openxmlformats.org/officeDocument/2006/relationships/hyperlink" Target="https://terminologiframjandet.se/h552a9FtZ/wp-content/uploads/2020/02/Metoder-och-principer-i-terminologiarbetet.pdf" TargetMode="External"/><Relationship Id="rId7" Type="http://schemas.openxmlformats.org/officeDocument/2006/relationships/hyperlink" Target="https://www.sis.se/produkter/terminologi-och-dokumentation/terminologi/ssiso7042011/" TargetMode="External"/><Relationship Id="rId12" Type="http://schemas.openxmlformats.org/officeDocument/2006/relationships/hyperlink" Target="https://lnu.se/kurs/terminologi-i-teori-och-praktik/distans-deltid-ht/" TargetMode="External"/><Relationship Id="rId2" Type="http://schemas.openxmlformats.org/officeDocument/2006/relationships/hyperlink" Target="https://terminologiframjandet.se/h552a9FtZ/wp-content/uploads/2020/02/Terminologins_terminologi.pdf" TargetMode="External"/><Relationship Id="rId1" Type="http://schemas.openxmlformats.org/officeDocument/2006/relationships/slideLayout" Target="../slideLayouts/slideLayout15.xml"/><Relationship Id="rId6" Type="http://schemas.openxmlformats.org/officeDocument/2006/relationships/hyperlink" Target="https://benjamins.com/catalog/hot.1" TargetMode="External"/><Relationship Id="rId11" Type="http://schemas.openxmlformats.org/officeDocument/2006/relationships/hyperlink" Target="https://www.cag.se/kurs/strikta-system-och-distinkta-definitioner/" TargetMode="External"/><Relationship Id="rId5" Type="http://schemas.openxmlformats.org/officeDocument/2006/relationships/hyperlink" Target="https://www.isof.se/sprak/facksprak-och-terminologi/att-arbeta-med-terminologi/terminologiarbete-pa-en-myndighet.html" TargetMode="External"/><Relationship Id="rId15" Type="http://schemas.openxmlformats.org/officeDocument/2006/relationships/hyperlink" Target="https://termnet.eu/" TargetMode="External"/><Relationship Id="rId10" Type="http://schemas.openxmlformats.org/officeDocument/2006/relationships/hyperlink" Target="https://www.cag.se/kurs/begripliga-begrepp-och-tydliga-termer/" TargetMode="External"/><Relationship Id="rId4" Type="http://schemas.openxmlformats.org/officeDocument/2006/relationships/hyperlink" Target="https://www.socialstyrelsen.se/globalassets/sharepoint-dokument/artikelkatalog/klassifikationer-och-koder/2019-2-15.pdf" TargetMode="External"/><Relationship Id="rId9" Type="http://schemas.openxmlformats.org/officeDocument/2006/relationships/hyperlink" Target="https://laeringsplattformen.difi.no/kurs/971527404/begrip-begrepene-et-innforingskurs-i-terminologi-og-begrepsarbeid" TargetMode="External"/><Relationship Id="rId14" Type="http://schemas.openxmlformats.org/officeDocument/2006/relationships/hyperlink" Target="https://www.upf.edu/en/web/terminologiaonlin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p:txBody>
          <a:bodyPr/>
          <a:lstStyle/>
          <a:p>
            <a:r>
              <a:rPr lang="sv-SE" dirty="0"/>
              <a:t>Terminologiarbete: intyg</a:t>
            </a:r>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p:txBody>
          <a:bodyPr/>
          <a:lstStyle/>
          <a:p>
            <a:r>
              <a:rPr lang="sv-SE" dirty="0"/>
              <a:t>2025-02-03</a:t>
            </a:r>
          </a:p>
        </p:txBody>
      </p:sp>
      <p:sp>
        <p:nvSpPr>
          <p:cNvPr id="6" name="Platshållare för text 5">
            <a:extLst>
              <a:ext uri="{FF2B5EF4-FFF2-40B4-BE49-F238E27FC236}">
                <a16:creationId xmlns:a16="http://schemas.microsoft.com/office/drawing/2014/main" id="{4E510097-60C4-6D74-F95D-60841428BEB1}"/>
              </a:ext>
            </a:extLst>
          </p:cNvPr>
          <p:cNvSpPr>
            <a:spLocks noGrp="1"/>
          </p:cNvSpPr>
          <p:nvPr>
            <p:ph type="body" sz="quarter" idx="19"/>
          </p:nvPr>
        </p:nvSpPr>
        <p:spPr/>
        <p:txBody>
          <a:bodyPr/>
          <a:lstStyle/>
          <a:p>
            <a:endParaRPr lang="sv-SE"/>
          </a:p>
        </p:txBody>
      </p:sp>
    </p:spTree>
    <p:extLst>
      <p:ext uri="{BB962C8B-B14F-4D97-AF65-F5344CB8AC3E}">
        <p14:creationId xmlns:p14="http://schemas.microsoft.com/office/powerpoint/2010/main" val="316623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a:extLst>
              <a:ext uri="{FF2B5EF4-FFF2-40B4-BE49-F238E27FC236}">
                <a16:creationId xmlns:a16="http://schemas.microsoft.com/office/drawing/2014/main" id="{CD1F3C0B-DB2E-47DC-287E-23DE0BD61034}"/>
              </a:ext>
            </a:extLst>
          </p:cNvPr>
          <p:cNvSpPr txBox="1">
            <a:spLocks noChangeArrowheads="1"/>
          </p:cNvSpPr>
          <p:nvPr/>
        </p:nvSpPr>
        <p:spPr bwMode="auto">
          <a:xfrm>
            <a:off x="2520569" y="464399"/>
            <a:ext cx="403187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3200" b="1" dirty="0">
                <a:solidFill>
                  <a:srgbClr val="6E0E50"/>
                </a:solidFill>
                <a:ea typeface="Tahoma" panose="020B0604030504040204" pitchFamily="34" charset="0"/>
                <a:cs typeface="Tahoma" panose="020B0604030504040204" pitchFamily="34" charset="0"/>
              </a:rPr>
              <a:t>Krav på termer (2)</a:t>
            </a:r>
          </a:p>
        </p:txBody>
      </p:sp>
      <p:sp>
        <p:nvSpPr>
          <p:cNvPr id="2735107" name="Text Box 3">
            <a:extLst>
              <a:ext uri="{FF2B5EF4-FFF2-40B4-BE49-F238E27FC236}">
                <a16:creationId xmlns:a16="http://schemas.microsoft.com/office/drawing/2014/main" id="{1EEF6B54-7CAA-1E09-BCC9-B83DF8D7B4C5}"/>
              </a:ext>
            </a:extLst>
          </p:cNvPr>
          <p:cNvSpPr txBox="1">
            <a:spLocks noChangeArrowheads="1"/>
          </p:cNvSpPr>
          <p:nvPr/>
        </p:nvSpPr>
        <p:spPr bwMode="auto">
          <a:xfrm>
            <a:off x="2857501" y="1574800"/>
            <a:ext cx="6743700"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a:lnSpc>
                <a:spcPct val="110000"/>
              </a:lnSpc>
              <a:buSzPct val="120000"/>
              <a:buFontTx/>
              <a:buChar char="·"/>
            </a:pPr>
            <a:r>
              <a:rPr lang="sv-SE" altLang="sv-SE" sz="2000" dirty="0"/>
              <a:t>Termen bör </a:t>
            </a:r>
            <a:r>
              <a:rPr lang="sv-SE" altLang="sv-SE" sz="2000" b="1" dirty="0">
                <a:solidFill>
                  <a:schemeClr val="accent2">
                    <a:lumMod val="50000"/>
                  </a:schemeClr>
                </a:solidFill>
              </a:rPr>
              <a:t>passa in i språkbruket</a:t>
            </a:r>
            <a:r>
              <a:rPr lang="sv-SE" altLang="sv-SE" sz="2000" dirty="0"/>
              <a:t>, bl.a. i fråga om byggbarhet </a:t>
            </a:r>
            <a:br>
              <a:rPr lang="sv-SE" altLang="sv-SE" sz="2000" dirty="0"/>
            </a:br>
            <a:r>
              <a:rPr lang="sv-SE" altLang="sv-SE" sz="2000" dirty="0" err="1"/>
              <a:t>Ex.:</a:t>
            </a:r>
            <a:r>
              <a:rPr lang="sv-SE" altLang="sv-SE" sz="2000" i="1" dirty="0" err="1"/>
              <a:t>infartsparkering</a:t>
            </a:r>
            <a:r>
              <a:rPr lang="sv-SE" altLang="sv-SE" sz="2000" i="1" dirty="0"/>
              <a:t> </a:t>
            </a:r>
            <a:r>
              <a:rPr lang="sv-SE" altLang="sv-SE" sz="2000" dirty="0"/>
              <a:t>hellre än </a:t>
            </a:r>
            <a:r>
              <a:rPr lang="sv-SE" altLang="sv-SE" sz="2000" i="1" dirty="0"/>
              <a:t>park-and-</a:t>
            </a:r>
            <a:r>
              <a:rPr lang="sv-SE" altLang="sv-SE" sz="2000" i="1" dirty="0" err="1"/>
              <a:t>ride</a:t>
            </a:r>
            <a:endParaRPr lang="sv-SE" altLang="sv-SE" sz="2000" i="1" dirty="0"/>
          </a:p>
          <a:p>
            <a:pPr>
              <a:lnSpc>
                <a:spcPct val="110000"/>
              </a:lnSpc>
              <a:buSzPct val="120000"/>
              <a:buFontTx/>
              <a:buChar char="·"/>
            </a:pPr>
            <a:endParaRPr lang="sv-SE" altLang="sv-SE" sz="2000" dirty="0"/>
          </a:p>
          <a:p>
            <a:pPr>
              <a:lnSpc>
                <a:spcPct val="110000"/>
              </a:lnSpc>
              <a:buSzPct val="120000"/>
              <a:buFontTx/>
              <a:buChar char="·"/>
            </a:pPr>
            <a:r>
              <a:rPr lang="sv-SE" altLang="sv-SE" sz="2000" dirty="0"/>
              <a:t>Termen bör </a:t>
            </a:r>
            <a:r>
              <a:rPr lang="sv-SE" altLang="sv-SE" sz="2000" b="1" dirty="0">
                <a:solidFill>
                  <a:schemeClr val="accent2">
                    <a:lumMod val="50000"/>
                  </a:schemeClr>
                </a:solidFill>
              </a:rPr>
              <a:t>inte</a:t>
            </a:r>
            <a:r>
              <a:rPr lang="sv-SE" altLang="sv-SE" sz="2000" dirty="0"/>
              <a:t> vara </a:t>
            </a:r>
            <a:r>
              <a:rPr lang="sv-SE" altLang="sv-SE" sz="2000" b="1" dirty="0">
                <a:solidFill>
                  <a:schemeClr val="accent2">
                    <a:lumMod val="50000"/>
                  </a:schemeClr>
                </a:solidFill>
              </a:rPr>
              <a:t>missvisande</a:t>
            </a:r>
            <a:br>
              <a:rPr lang="sv-SE" altLang="sv-SE" sz="2000" dirty="0"/>
            </a:br>
            <a:r>
              <a:rPr lang="sv-SE" altLang="sv-SE" sz="2000" dirty="0"/>
              <a:t>Ex.: </a:t>
            </a:r>
            <a:r>
              <a:rPr lang="sv-SE" altLang="sv-SE" sz="2000" i="1" dirty="0"/>
              <a:t>kärnenergi </a:t>
            </a:r>
            <a:r>
              <a:rPr lang="sv-SE" altLang="sv-SE" sz="2000" dirty="0"/>
              <a:t>hellre än </a:t>
            </a:r>
            <a:r>
              <a:rPr lang="sv-SE" altLang="sv-SE" sz="2000" i="1" dirty="0"/>
              <a:t>atomenergi</a:t>
            </a:r>
            <a:endParaRPr lang="sv-SE" altLang="sv-SE" sz="2000" dirty="0"/>
          </a:p>
          <a:p>
            <a:pPr>
              <a:buSzPct val="120000"/>
              <a:buFontTx/>
              <a:buChar char="·"/>
            </a:pPr>
            <a:endParaRPr lang="sv-SE" altLang="sv-SE" sz="2000" dirty="0"/>
          </a:p>
          <a:p>
            <a:pPr>
              <a:buSzPct val="120000"/>
              <a:buFontTx/>
              <a:buChar char="·"/>
            </a:pPr>
            <a:r>
              <a:rPr lang="sv-SE" altLang="sv-SE" sz="2000" dirty="0"/>
              <a:t>Termen bör vara </a:t>
            </a:r>
            <a:r>
              <a:rPr lang="sv-SE" altLang="sv-SE" sz="2000" b="1" dirty="0">
                <a:solidFill>
                  <a:schemeClr val="accent2">
                    <a:lumMod val="50000"/>
                  </a:schemeClr>
                </a:solidFill>
              </a:rPr>
              <a:t>språkekonomisk</a:t>
            </a:r>
            <a:br>
              <a:rPr lang="sv-SE" altLang="sv-SE" sz="2000" dirty="0"/>
            </a:br>
            <a:r>
              <a:rPr lang="sv-SE" altLang="sv-SE" sz="2000" dirty="0"/>
              <a:t>Ex.: </a:t>
            </a:r>
            <a:r>
              <a:rPr lang="sv-SE" altLang="sv-SE" sz="2000" i="1" dirty="0"/>
              <a:t>förnybar</a:t>
            </a:r>
            <a:r>
              <a:rPr lang="sv-SE" altLang="sv-SE" sz="2000" dirty="0"/>
              <a:t> hellre än </a:t>
            </a:r>
            <a:r>
              <a:rPr lang="sv-SE" altLang="sv-SE" sz="2000" i="1" dirty="0"/>
              <a:t>förnyelsebar</a:t>
            </a:r>
            <a:r>
              <a:rPr lang="sv-SE" altLang="sv-SE" sz="2000" dirty="0"/>
              <a:t>, </a:t>
            </a:r>
            <a:r>
              <a:rPr lang="sv-SE" altLang="sv-SE" sz="2000" i="1" dirty="0"/>
              <a:t>betalkort</a:t>
            </a:r>
            <a:r>
              <a:rPr lang="sv-SE" altLang="sv-SE" sz="2000" dirty="0"/>
              <a:t> hellre än </a:t>
            </a:r>
            <a:r>
              <a:rPr lang="sv-SE" altLang="sv-SE" sz="2000" i="1" dirty="0" err="1"/>
              <a:t>betalningskort</a:t>
            </a:r>
            <a:endParaRPr lang="sv-SE" altLang="sv-SE" sz="2000" dirty="0"/>
          </a:p>
          <a:p>
            <a:pPr>
              <a:buSzPct val="120000"/>
              <a:buFontTx/>
              <a:buChar char="·"/>
            </a:pPr>
            <a:endParaRPr lang="sv-SE" altLang="sv-SE" sz="2000" dirty="0"/>
          </a:p>
          <a:p>
            <a:pPr>
              <a:buSzPct val="120000"/>
              <a:buFontTx/>
              <a:buChar char="·"/>
            </a:pPr>
            <a:r>
              <a:rPr lang="sv-SE" altLang="sv-SE" sz="2000" dirty="0"/>
              <a:t>Termen bör vara </a:t>
            </a:r>
            <a:r>
              <a:rPr lang="sv-SE" altLang="sv-SE" sz="2000" b="1" dirty="0">
                <a:solidFill>
                  <a:schemeClr val="accent2">
                    <a:lumMod val="50000"/>
                  </a:schemeClr>
                </a:solidFill>
              </a:rPr>
              <a:t>genomsynlig</a:t>
            </a:r>
            <a:r>
              <a:rPr lang="sv-SE" altLang="sv-SE" sz="2000" dirty="0"/>
              <a:t>.</a:t>
            </a:r>
            <a:br>
              <a:rPr lang="sv-SE" altLang="sv-SE" sz="2000" dirty="0"/>
            </a:br>
            <a:r>
              <a:rPr lang="sv-SE" altLang="sv-SE" sz="2000" dirty="0"/>
              <a:t>Ex.: </a:t>
            </a:r>
            <a:r>
              <a:rPr lang="sv-SE" altLang="sv-SE" sz="2000" i="1" dirty="0"/>
              <a:t>höghusbrevbäring</a:t>
            </a:r>
          </a:p>
        </p:txBody>
      </p:sp>
      <p:sp>
        <p:nvSpPr>
          <p:cNvPr id="78852" name="Text Box 4">
            <a:extLst>
              <a:ext uri="{FF2B5EF4-FFF2-40B4-BE49-F238E27FC236}">
                <a16:creationId xmlns:a16="http://schemas.microsoft.com/office/drawing/2014/main" id="{46CD5743-316B-1EC9-3976-4802B3FDF933}"/>
              </a:ext>
            </a:extLst>
          </p:cNvPr>
          <p:cNvSpPr txBox="1">
            <a:spLocks noChangeArrowheads="1"/>
          </p:cNvSpPr>
          <p:nvPr/>
        </p:nvSpPr>
        <p:spPr bwMode="auto">
          <a:xfrm>
            <a:off x="-1520826" y="2776539"/>
            <a:ext cx="138050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4800">
                <a:solidFill>
                  <a:schemeClr val="bg1"/>
                </a:solidFill>
              </a:rPr>
              <a:t>6.29</a:t>
            </a:r>
          </a:p>
        </p:txBody>
      </p:sp>
    </p:spTree>
    <p:extLst>
      <p:ext uri="{BB962C8B-B14F-4D97-AF65-F5344CB8AC3E}">
        <p14:creationId xmlns:p14="http://schemas.microsoft.com/office/powerpoint/2010/main" val="255833179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7351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73510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735107">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7351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510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03C1FD5-9BAA-4700-804C-23038D059CFB}"/>
              </a:ext>
            </a:extLst>
          </p:cNvPr>
          <p:cNvSpPr>
            <a:spLocks noGrp="1"/>
          </p:cNvSpPr>
          <p:nvPr>
            <p:ph type="title"/>
          </p:nvPr>
        </p:nvSpPr>
        <p:spPr/>
        <p:txBody>
          <a:bodyPr/>
          <a:lstStyle/>
          <a:p>
            <a:r>
              <a:rPr lang="sv-SE" dirty="0"/>
              <a:t>Begreppsmodellering</a:t>
            </a:r>
          </a:p>
        </p:txBody>
      </p:sp>
      <p:graphicFrame>
        <p:nvGraphicFramePr>
          <p:cNvPr id="4" name="Platshållare för innehåll 3">
            <a:extLst>
              <a:ext uri="{FF2B5EF4-FFF2-40B4-BE49-F238E27FC236}">
                <a16:creationId xmlns:a16="http://schemas.microsoft.com/office/drawing/2014/main" id="{9869DA25-CCB5-4760-8EEC-7ED591027E41}"/>
              </a:ext>
            </a:extLst>
          </p:cNvPr>
          <p:cNvGraphicFramePr>
            <a:graphicFrameLocks noGrp="1"/>
          </p:cNvGraphicFramePr>
          <p:nvPr>
            <p:ph sz="quarter" idx="21"/>
          </p:nvPr>
        </p:nvGraphicFramePr>
        <p:xfrm>
          <a:off x="858838" y="2025651"/>
          <a:ext cx="8579452" cy="3933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74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ktangel 33">
            <a:extLst>
              <a:ext uri="{FF2B5EF4-FFF2-40B4-BE49-F238E27FC236}">
                <a16:creationId xmlns:a16="http://schemas.microsoft.com/office/drawing/2014/main" id="{757F8429-9CD3-475D-A826-116943BE6A1D}"/>
              </a:ext>
            </a:extLst>
          </p:cNvPr>
          <p:cNvSpPr/>
          <p:nvPr/>
        </p:nvSpPr>
        <p:spPr>
          <a:xfrm>
            <a:off x="182805" y="53910"/>
            <a:ext cx="2007329" cy="1753116"/>
          </a:xfrm>
          <a:prstGeom prst="rect">
            <a:avLst/>
          </a:prstGeom>
          <a:solidFill>
            <a:schemeClr val="bg1"/>
          </a:solid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FFFFF"/>
              </a:solidFill>
              <a:effectLst/>
              <a:uLnTx/>
              <a:uFillTx/>
              <a:latin typeface="Noto Sans"/>
              <a:ea typeface="+mn-ea"/>
              <a:cs typeface="+mn-cs"/>
            </a:endParaRPr>
          </a:p>
        </p:txBody>
      </p:sp>
      <p:pic>
        <p:nvPicPr>
          <p:cNvPr id="3" name="Bildobjekt 2">
            <a:extLst>
              <a:ext uri="{FF2B5EF4-FFF2-40B4-BE49-F238E27FC236}">
                <a16:creationId xmlns:a16="http://schemas.microsoft.com/office/drawing/2014/main" id="{723C8B41-D1FD-4708-A126-9BF87BA62562}"/>
              </a:ext>
            </a:extLst>
          </p:cNvPr>
          <p:cNvPicPr>
            <a:picLocks noChangeAspect="1"/>
          </p:cNvPicPr>
          <p:nvPr/>
        </p:nvPicPr>
        <p:blipFill>
          <a:blip r:embed="rId3"/>
          <a:stretch>
            <a:fillRect/>
          </a:stretch>
        </p:blipFill>
        <p:spPr>
          <a:xfrm>
            <a:off x="2564894" y="16876"/>
            <a:ext cx="7302926" cy="6858000"/>
          </a:xfrm>
          <a:prstGeom prst="rect">
            <a:avLst/>
          </a:prstGeom>
        </p:spPr>
      </p:pic>
      <p:sp>
        <p:nvSpPr>
          <p:cNvPr id="5" name="textruta 4">
            <a:extLst>
              <a:ext uri="{FF2B5EF4-FFF2-40B4-BE49-F238E27FC236}">
                <a16:creationId xmlns:a16="http://schemas.microsoft.com/office/drawing/2014/main" id="{092B9709-369D-4C33-909A-8F7787EBFD81}"/>
              </a:ext>
            </a:extLst>
          </p:cNvPr>
          <p:cNvSpPr txBox="1"/>
          <p:nvPr/>
        </p:nvSpPr>
        <p:spPr>
          <a:xfrm>
            <a:off x="2293522" y="3976159"/>
            <a:ext cx="1835759"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800" b="1" i="0" u="none" strike="noStrike" kern="1200" cap="none" spc="0" normalizeH="0" baseline="0" noProof="0" dirty="0">
                <a:ln>
                  <a:noFill/>
                </a:ln>
                <a:solidFill>
                  <a:srgbClr val="000000"/>
                </a:solidFill>
                <a:effectLst/>
                <a:highlight>
                  <a:srgbClr val="C0C0C0"/>
                </a:highlight>
                <a:uLnTx/>
                <a:uFillTx/>
                <a:latin typeface="Noto Sans"/>
                <a:ea typeface="+mn-ea"/>
                <a:cs typeface="+mn-cs"/>
              </a:rPr>
              <a:t>Tidigare arbeten =&gt; intygsägare</a:t>
            </a:r>
          </a:p>
        </p:txBody>
      </p:sp>
      <p:sp>
        <p:nvSpPr>
          <p:cNvPr id="7" name="Rektangel: rundade hörn 6">
            <a:extLst>
              <a:ext uri="{FF2B5EF4-FFF2-40B4-BE49-F238E27FC236}">
                <a16:creationId xmlns:a16="http://schemas.microsoft.com/office/drawing/2014/main" id="{B016F3D4-F992-4BB7-9414-E8648D2861DB}"/>
              </a:ext>
            </a:extLst>
          </p:cNvPr>
          <p:cNvSpPr/>
          <p:nvPr/>
        </p:nvSpPr>
        <p:spPr>
          <a:xfrm>
            <a:off x="9121636" y="377210"/>
            <a:ext cx="955711" cy="34201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Bedömning</a:t>
            </a:r>
          </a:p>
        </p:txBody>
      </p:sp>
      <p:sp>
        <p:nvSpPr>
          <p:cNvPr id="8" name="Rektangel: rundade hörn 7">
            <a:extLst>
              <a:ext uri="{FF2B5EF4-FFF2-40B4-BE49-F238E27FC236}">
                <a16:creationId xmlns:a16="http://schemas.microsoft.com/office/drawing/2014/main" id="{D49593B7-F285-47C9-9FD3-22B154CA0EC8}"/>
              </a:ext>
            </a:extLst>
          </p:cNvPr>
          <p:cNvSpPr/>
          <p:nvPr/>
        </p:nvSpPr>
        <p:spPr>
          <a:xfrm>
            <a:off x="9136541" y="1132990"/>
            <a:ext cx="968372" cy="359109"/>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Rekommendation</a:t>
            </a:r>
          </a:p>
        </p:txBody>
      </p:sp>
      <p:sp>
        <p:nvSpPr>
          <p:cNvPr id="10" name="Rektangel: rundade hörn 9">
            <a:extLst>
              <a:ext uri="{FF2B5EF4-FFF2-40B4-BE49-F238E27FC236}">
                <a16:creationId xmlns:a16="http://schemas.microsoft.com/office/drawing/2014/main" id="{B3B6A4C2-30FC-410B-9700-DAD06A113A16}"/>
              </a:ext>
            </a:extLst>
          </p:cNvPr>
          <p:cNvSpPr/>
          <p:nvPr/>
        </p:nvSpPr>
        <p:spPr>
          <a:xfrm>
            <a:off x="5347258" y="5487584"/>
            <a:ext cx="887175" cy="31791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Organisation (inom hälso- och sjukvård)</a:t>
            </a:r>
          </a:p>
        </p:txBody>
      </p:sp>
      <p:sp>
        <p:nvSpPr>
          <p:cNvPr id="13" name="Rektangel: rundade hörn 12">
            <a:extLst>
              <a:ext uri="{FF2B5EF4-FFF2-40B4-BE49-F238E27FC236}">
                <a16:creationId xmlns:a16="http://schemas.microsoft.com/office/drawing/2014/main" id="{16115288-F29E-4119-A19C-F4AECBB4C167}"/>
              </a:ext>
            </a:extLst>
          </p:cNvPr>
          <p:cNvSpPr/>
          <p:nvPr/>
        </p:nvSpPr>
        <p:spPr>
          <a:xfrm>
            <a:off x="6268394" y="3013426"/>
            <a:ext cx="1064420" cy="49531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Intyg : Journalhandling (inom hälso- och sjukvården)</a:t>
            </a:r>
          </a:p>
        </p:txBody>
      </p:sp>
      <p:sp>
        <p:nvSpPr>
          <p:cNvPr id="14" name="Rektangel: rundade hörn 13">
            <a:extLst>
              <a:ext uri="{FF2B5EF4-FFF2-40B4-BE49-F238E27FC236}">
                <a16:creationId xmlns:a16="http://schemas.microsoft.com/office/drawing/2014/main" id="{9C074925-C00C-4754-99BE-002D9F07B7AF}"/>
              </a:ext>
            </a:extLst>
          </p:cNvPr>
          <p:cNvSpPr/>
          <p:nvPr/>
        </p:nvSpPr>
        <p:spPr>
          <a:xfrm>
            <a:off x="4252518" y="6181681"/>
            <a:ext cx="955711" cy="359109"/>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Patient</a:t>
            </a:r>
          </a:p>
        </p:txBody>
      </p:sp>
      <p:cxnSp>
        <p:nvCxnSpPr>
          <p:cNvPr id="18" name="Rak pilkoppling 17">
            <a:extLst>
              <a:ext uri="{FF2B5EF4-FFF2-40B4-BE49-F238E27FC236}">
                <a16:creationId xmlns:a16="http://schemas.microsoft.com/office/drawing/2014/main" id="{90E9536B-DEAC-44E4-B566-AF15579B293B}"/>
              </a:ext>
            </a:extLst>
          </p:cNvPr>
          <p:cNvCxnSpPr>
            <a:cxnSpLocks/>
          </p:cNvCxnSpPr>
          <p:nvPr/>
        </p:nvCxnSpPr>
        <p:spPr>
          <a:xfrm>
            <a:off x="7403089" y="3508744"/>
            <a:ext cx="810061" cy="3030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ktangel: rundade hörn 20">
            <a:extLst>
              <a:ext uri="{FF2B5EF4-FFF2-40B4-BE49-F238E27FC236}">
                <a16:creationId xmlns:a16="http://schemas.microsoft.com/office/drawing/2014/main" id="{D6100D7D-F635-4453-8F85-AE996F5FED13}"/>
              </a:ext>
            </a:extLst>
          </p:cNvPr>
          <p:cNvSpPr/>
          <p:nvPr/>
        </p:nvSpPr>
        <p:spPr>
          <a:xfrm>
            <a:off x="8242886" y="3697089"/>
            <a:ext cx="955711" cy="359109"/>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Styrkande av persons identitet</a:t>
            </a:r>
          </a:p>
        </p:txBody>
      </p:sp>
      <p:sp>
        <p:nvSpPr>
          <p:cNvPr id="22" name="textruta 21">
            <a:extLst>
              <a:ext uri="{FF2B5EF4-FFF2-40B4-BE49-F238E27FC236}">
                <a16:creationId xmlns:a16="http://schemas.microsoft.com/office/drawing/2014/main" id="{C37929B3-9D5E-4465-A784-F35BD605CC74}"/>
              </a:ext>
            </a:extLst>
          </p:cNvPr>
          <p:cNvSpPr txBox="1"/>
          <p:nvPr/>
        </p:nvSpPr>
        <p:spPr>
          <a:xfrm rot="1132222">
            <a:off x="7358416" y="3518912"/>
            <a:ext cx="89940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600" b="0" i="0" u="none" strike="noStrike" kern="1200" cap="none" spc="0" normalizeH="0" baseline="0" noProof="0" dirty="0">
                <a:ln>
                  <a:noFill/>
                </a:ln>
                <a:solidFill>
                  <a:srgbClr val="000000"/>
                </a:solidFill>
                <a:effectLst/>
                <a:uLnTx/>
                <a:uFillTx/>
                <a:latin typeface="Noto Sans"/>
                <a:ea typeface="+mn-ea"/>
                <a:cs typeface="+mn-cs"/>
              </a:rPr>
              <a:t>innehåller information om </a:t>
            </a:r>
          </a:p>
        </p:txBody>
      </p:sp>
      <p:sp>
        <p:nvSpPr>
          <p:cNvPr id="23" name="Rektangel: rundade hörn 22">
            <a:extLst>
              <a:ext uri="{FF2B5EF4-FFF2-40B4-BE49-F238E27FC236}">
                <a16:creationId xmlns:a16="http://schemas.microsoft.com/office/drawing/2014/main" id="{08AD2FF0-46C9-42EC-BB45-61579AFC2DB3}"/>
              </a:ext>
            </a:extLst>
          </p:cNvPr>
          <p:cNvSpPr/>
          <p:nvPr/>
        </p:nvSpPr>
        <p:spPr>
          <a:xfrm>
            <a:off x="2783662" y="283297"/>
            <a:ext cx="1153534" cy="349849"/>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Informationslämnare  : Deltagande</a:t>
            </a:r>
          </a:p>
        </p:txBody>
      </p:sp>
      <p:sp>
        <p:nvSpPr>
          <p:cNvPr id="24" name="Rektangel: rundade hörn 23">
            <a:extLst>
              <a:ext uri="{FF2B5EF4-FFF2-40B4-BE49-F238E27FC236}">
                <a16:creationId xmlns:a16="http://schemas.microsoft.com/office/drawing/2014/main" id="{6BFC3E5D-BCB3-4F8E-BC36-EA22A95ED81D}"/>
              </a:ext>
            </a:extLst>
          </p:cNvPr>
          <p:cNvSpPr/>
          <p:nvPr/>
        </p:nvSpPr>
        <p:spPr>
          <a:xfrm>
            <a:off x="3868615" y="1583871"/>
            <a:ext cx="1216855" cy="349849"/>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 Plats </a:t>
            </a:r>
          </a:p>
        </p:txBody>
      </p:sp>
      <p:sp>
        <p:nvSpPr>
          <p:cNvPr id="25" name="Rektangel 24">
            <a:extLst>
              <a:ext uri="{FF2B5EF4-FFF2-40B4-BE49-F238E27FC236}">
                <a16:creationId xmlns:a16="http://schemas.microsoft.com/office/drawing/2014/main" id="{4F81E990-91C8-4BD4-95D3-D6EC671D8EEE}"/>
              </a:ext>
            </a:extLst>
          </p:cNvPr>
          <p:cNvSpPr/>
          <p:nvPr/>
        </p:nvSpPr>
        <p:spPr>
          <a:xfrm>
            <a:off x="86025" y="3611755"/>
            <a:ext cx="2152973" cy="193899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srgbClr val="000000"/>
                </a:solidFill>
                <a:effectLst/>
                <a:uLnTx/>
                <a:uFillTx/>
                <a:latin typeface="Noto Sans"/>
                <a:ea typeface="+mn-ea"/>
                <a:cs typeface="+mn-cs"/>
              </a:rPr>
              <a:t>uppgift som måste ingå i ett intyg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srgbClr val="000000"/>
                </a:solidFill>
                <a:effectLst/>
                <a:uLnTx/>
                <a:uFillTx/>
                <a:latin typeface="Noto Sans"/>
                <a:ea typeface="+mn-ea"/>
                <a:cs typeface="+mn-cs"/>
              </a:rPr>
              <a:t>Anm. Enligt föreskrift ska följande fem eller sex uppgifter ingå:</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srgbClr val="000000"/>
                </a:solidFill>
                <a:effectLst/>
                <a:uLnTx/>
                <a:uFillTx/>
                <a:latin typeface="Noto Sans"/>
                <a:ea typeface="+mn-ea"/>
                <a:cs typeface="+mn-cs"/>
              </a:rPr>
              <a:t>1. intygets ändamål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srgbClr val="000000"/>
                </a:solidFill>
                <a:effectLst/>
                <a:uLnTx/>
                <a:uFillTx/>
                <a:latin typeface="Noto Sans"/>
                <a:ea typeface="+mn-ea"/>
                <a:cs typeface="+mn-cs"/>
              </a:rPr>
              <a:t>2. datumet för utfärdandet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srgbClr val="000000"/>
                </a:solidFill>
                <a:effectLst/>
                <a:uLnTx/>
                <a:uFillTx/>
                <a:latin typeface="Noto Sans"/>
                <a:ea typeface="+mn-ea"/>
                <a:cs typeface="+mn-cs"/>
              </a:rPr>
              <a:t>3. intygspersonens namn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srgbClr val="000000"/>
                </a:solidFill>
                <a:effectLst/>
                <a:uLnTx/>
                <a:uFillTx/>
                <a:latin typeface="Noto Sans"/>
                <a:ea typeface="+mn-ea"/>
                <a:cs typeface="+mn-cs"/>
              </a:rPr>
              <a:t>4. intygspersonens personnummer eller, om sådant inte finns, samordningsnummer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srgbClr val="000000"/>
                </a:solidFill>
                <a:effectLst/>
                <a:uLnTx/>
                <a:uFillTx/>
                <a:latin typeface="Noto Sans"/>
                <a:ea typeface="+mn-ea"/>
                <a:cs typeface="+mn-cs"/>
              </a:rPr>
              <a:t>5. intygsutfärdarens namn, kompetens, tjänsteställning eller befattning och kontaktuppgifter i tjänsten</a:t>
            </a:r>
            <a:endParaRPr kumimoji="0" lang="sv-SE" sz="800" b="0" i="0" u="none" strike="noStrike" kern="1200" cap="none" spc="0" normalizeH="0" baseline="0" noProof="0" dirty="0">
              <a:ln>
                <a:noFill/>
              </a:ln>
              <a:solidFill>
                <a:srgbClr val="000000"/>
              </a:solidFill>
              <a:effectLst/>
              <a:highlight>
                <a:srgbClr val="FFFF00"/>
              </a:highlight>
              <a:uLnTx/>
              <a:uFillTx/>
              <a:latin typeface="Noto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800" b="0" i="0" u="none" strike="noStrike" kern="1200" cap="none" spc="0" normalizeH="0" baseline="0" noProof="0" dirty="0">
              <a:ln>
                <a:noFill/>
              </a:ln>
              <a:solidFill>
                <a:srgbClr val="000000"/>
              </a:solidFill>
              <a:effectLst/>
              <a:highlight>
                <a:srgbClr val="FFFF00"/>
              </a:highlight>
              <a:uLnTx/>
              <a:uFillTx/>
              <a:latin typeface="Noto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srgbClr val="000000"/>
                </a:solidFill>
                <a:effectLst/>
                <a:uLnTx/>
                <a:uFillTx/>
                <a:latin typeface="Noto Sans"/>
                <a:ea typeface="+mn-ea"/>
                <a:cs typeface="+mn-cs"/>
              </a:rPr>
              <a:t>6. kontaktsätt i de fall intygspersonen har undersökts. </a:t>
            </a:r>
            <a:r>
              <a:rPr kumimoji="0" lang="sv-SE" sz="800" b="0" i="0" u="none" strike="noStrike" kern="1200" cap="none" spc="0" normalizeH="0" baseline="0" noProof="0" dirty="0">
                <a:ln>
                  <a:noFill/>
                </a:ln>
                <a:solidFill>
                  <a:srgbClr val="000000"/>
                </a:solidFill>
                <a:effectLst/>
                <a:highlight>
                  <a:srgbClr val="FFFF00"/>
                </a:highlight>
                <a:uLnTx/>
                <a:uFillTx/>
                <a:latin typeface="Noto Sans"/>
                <a:ea typeface="+mn-ea"/>
                <a:cs typeface="+mn-cs"/>
              </a:rPr>
              <a:t>Begreppsmodell SoS </a:t>
            </a:r>
          </a:p>
        </p:txBody>
      </p:sp>
      <p:cxnSp>
        <p:nvCxnSpPr>
          <p:cNvPr id="27" name="Rak pilkoppling 26">
            <a:extLst>
              <a:ext uri="{FF2B5EF4-FFF2-40B4-BE49-F238E27FC236}">
                <a16:creationId xmlns:a16="http://schemas.microsoft.com/office/drawing/2014/main" id="{E1E4278B-410F-491A-A748-5099D733AA72}"/>
              </a:ext>
            </a:extLst>
          </p:cNvPr>
          <p:cNvCxnSpPr>
            <a:cxnSpLocks/>
          </p:cNvCxnSpPr>
          <p:nvPr/>
        </p:nvCxnSpPr>
        <p:spPr>
          <a:xfrm flipH="1">
            <a:off x="1538821" y="945035"/>
            <a:ext cx="2374507" cy="22335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ktangel: rundade hörn 18">
            <a:extLst>
              <a:ext uri="{FF2B5EF4-FFF2-40B4-BE49-F238E27FC236}">
                <a16:creationId xmlns:a16="http://schemas.microsoft.com/office/drawing/2014/main" id="{FCD59933-B007-49D0-8C5C-1674AE69C5F9}"/>
              </a:ext>
            </a:extLst>
          </p:cNvPr>
          <p:cNvSpPr/>
          <p:nvPr/>
        </p:nvSpPr>
        <p:spPr>
          <a:xfrm>
            <a:off x="200463" y="1171295"/>
            <a:ext cx="1402810" cy="452061"/>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SoS informationsmodell - då begrepp saknas i SoS begreppsmodell</a:t>
            </a:r>
          </a:p>
        </p:txBody>
      </p:sp>
      <p:sp>
        <p:nvSpPr>
          <p:cNvPr id="20" name="Rektangel: rundade hörn 19">
            <a:extLst>
              <a:ext uri="{FF2B5EF4-FFF2-40B4-BE49-F238E27FC236}">
                <a16:creationId xmlns:a16="http://schemas.microsoft.com/office/drawing/2014/main" id="{D10BD3C1-1E3C-40A5-A8BD-CB61026B1B4E}"/>
              </a:ext>
            </a:extLst>
          </p:cNvPr>
          <p:cNvSpPr/>
          <p:nvPr/>
        </p:nvSpPr>
        <p:spPr>
          <a:xfrm>
            <a:off x="209496" y="720194"/>
            <a:ext cx="1393777" cy="34201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SoS begreppsmodell</a:t>
            </a:r>
          </a:p>
        </p:txBody>
      </p:sp>
      <p:sp>
        <p:nvSpPr>
          <p:cNvPr id="26" name="Rektangel: rundade hörn 25">
            <a:extLst>
              <a:ext uri="{FF2B5EF4-FFF2-40B4-BE49-F238E27FC236}">
                <a16:creationId xmlns:a16="http://schemas.microsoft.com/office/drawing/2014/main" id="{E099617D-DDE1-43FC-9295-3110B753663B}"/>
              </a:ext>
            </a:extLst>
          </p:cNvPr>
          <p:cNvSpPr/>
          <p:nvPr/>
        </p:nvSpPr>
        <p:spPr>
          <a:xfrm>
            <a:off x="6312697" y="300556"/>
            <a:ext cx="1153534" cy="495319"/>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600" b="0" i="0" u="none" strike="noStrike" kern="1200" cap="none" spc="0" normalizeH="0" baseline="0" noProof="0" dirty="0">
                <a:ln>
                  <a:noFill/>
                </a:ln>
                <a:solidFill>
                  <a:srgbClr val="000000"/>
                </a:solidFill>
                <a:effectLst/>
                <a:uLnTx/>
                <a:uFillTx/>
                <a:latin typeface="Noto Sans"/>
                <a:ea typeface="+mn-ea"/>
                <a:cs typeface="+mn-cs"/>
              </a:rPr>
              <a:t>Aktivitetsbegränsning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600" b="0" i="0" u="none" strike="noStrike" kern="1200" cap="none" spc="0" normalizeH="0" baseline="0" noProof="0" dirty="0">
                <a:ln>
                  <a:noFill/>
                </a:ln>
                <a:solidFill>
                  <a:srgbClr val="000000"/>
                </a:solidFill>
                <a:effectLst/>
                <a:uLnTx/>
                <a:uFillTx/>
                <a:latin typeface="Noto Sans"/>
                <a:ea typeface="+mn-ea"/>
                <a:cs typeface="+mn-cs"/>
              </a:rPr>
              <a:t>Funktionsnedsättning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600" b="0" i="0" u="none" strike="noStrike" kern="1200" cap="none" spc="0" normalizeH="0" baseline="0" noProof="0" dirty="0">
                <a:ln>
                  <a:noFill/>
                </a:ln>
                <a:solidFill>
                  <a:srgbClr val="000000"/>
                </a:solidFill>
                <a:effectLst/>
                <a:uLnTx/>
                <a:uFillTx/>
                <a:latin typeface="Noto Sans"/>
                <a:ea typeface="+mn-ea"/>
                <a:cs typeface="+mn-cs"/>
              </a:rPr>
              <a:t>Diagnos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600" b="0" i="0" u="none" strike="noStrike" kern="1200" cap="none" spc="0" normalizeH="0" baseline="0" noProof="0" dirty="0">
                <a:ln>
                  <a:noFill/>
                </a:ln>
                <a:solidFill>
                  <a:srgbClr val="000000"/>
                </a:solidFill>
                <a:effectLst/>
                <a:uLnTx/>
                <a:uFillTx/>
                <a:latin typeface="Noto Sans"/>
                <a:ea typeface="+mn-ea"/>
                <a:cs typeface="+mn-cs"/>
              </a:rPr>
              <a:t>:Observerat hälsotillstånd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600" b="0" i="0" u="none" strike="noStrike" kern="1200" cap="none" spc="0" normalizeH="0" baseline="0" noProof="0" dirty="0">
                <a:ln>
                  <a:noFill/>
                </a:ln>
                <a:solidFill>
                  <a:srgbClr val="000000"/>
                </a:solidFill>
                <a:effectLst/>
                <a:uLnTx/>
                <a:uFillTx/>
                <a:latin typeface="Noto Sans"/>
                <a:ea typeface="+mn-ea"/>
                <a:cs typeface="+mn-cs"/>
              </a:rPr>
              <a:t>Undersökning</a:t>
            </a:r>
          </a:p>
        </p:txBody>
      </p:sp>
      <p:sp>
        <p:nvSpPr>
          <p:cNvPr id="28" name="Rektangel: rundade hörn 27">
            <a:extLst>
              <a:ext uri="{FF2B5EF4-FFF2-40B4-BE49-F238E27FC236}">
                <a16:creationId xmlns:a16="http://schemas.microsoft.com/office/drawing/2014/main" id="{5D33E737-9CAC-4A65-AE66-163A625BB5E1}"/>
              </a:ext>
            </a:extLst>
          </p:cNvPr>
          <p:cNvSpPr/>
          <p:nvPr/>
        </p:nvSpPr>
        <p:spPr>
          <a:xfrm>
            <a:off x="3883494" y="1120149"/>
            <a:ext cx="1216855" cy="34201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 Vårdkontakt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err="1">
                <a:ln>
                  <a:noFill/>
                </a:ln>
                <a:solidFill>
                  <a:srgbClr val="000000"/>
                </a:solidFill>
                <a:effectLst/>
                <a:uLnTx/>
                <a:uFillTx/>
                <a:latin typeface="Noto Sans"/>
                <a:ea typeface="+mn-ea"/>
                <a:cs typeface="+mn-cs"/>
              </a:rPr>
              <a:t>mfl</a:t>
            </a:r>
            <a:r>
              <a:rPr kumimoji="0" lang="sv-SE" sz="700" b="0" i="0" u="none" strike="noStrike" kern="1200" cap="none" spc="0" normalizeH="0" baseline="0" noProof="0" dirty="0">
                <a:ln>
                  <a:noFill/>
                </a:ln>
                <a:solidFill>
                  <a:srgbClr val="000000"/>
                </a:solidFill>
                <a:effectLst/>
                <a:uLnTx/>
                <a:uFillTx/>
                <a:latin typeface="Noto Sans"/>
                <a:ea typeface="+mn-ea"/>
                <a:cs typeface="+mn-cs"/>
              </a:rPr>
              <a:t> begrepp för kontaktsätt se bild 5</a:t>
            </a:r>
          </a:p>
        </p:txBody>
      </p:sp>
      <p:sp>
        <p:nvSpPr>
          <p:cNvPr id="29" name="Rektangel: rundade hörn 28">
            <a:extLst>
              <a:ext uri="{FF2B5EF4-FFF2-40B4-BE49-F238E27FC236}">
                <a16:creationId xmlns:a16="http://schemas.microsoft.com/office/drawing/2014/main" id="{BDF36264-1767-42DF-B79E-6BC60FC6CA4F}"/>
              </a:ext>
            </a:extLst>
          </p:cNvPr>
          <p:cNvSpPr/>
          <p:nvPr/>
        </p:nvSpPr>
        <p:spPr>
          <a:xfrm>
            <a:off x="2785404" y="6159787"/>
            <a:ext cx="955711" cy="359109"/>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Sysselsättning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err="1">
                <a:ln>
                  <a:noFill/>
                </a:ln>
                <a:solidFill>
                  <a:srgbClr val="000000"/>
                </a:solidFill>
                <a:effectLst/>
                <a:uLnTx/>
                <a:uFillTx/>
                <a:latin typeface="Noto Sans"/>
                <a:ea typeface="+mn-ea"/>
                <a:cs typeface="+mn-cs"/>
              </a:rPr>
              <a:t>mfl</a:t>
            </a:r>
            <a:r>
              <a:rPr kumimoji="0" lang="sv-SE" sz="700" b="0" i="0" u="none" strike="noStrike" kern="1200" cap="none" spc="0" normalizeH="0" baseline="0" noProof="0" dirty="0">
                <a:ln>
                  <a:noFill/>
                </a:ln>
                <a:solidFill>
                  <a:srgbClr val="000000"/>
                </a:solidFill>
                <a:effectLst/>
                <a:uLnTx/>
                <a:uFillTx/>
                <a:latin typeface="Noto Sans"/>
                <a:ea typeface="+mn-ea"/>
                <a:cs typeface="+mn-cs"/>
              </a:rPr>
              <a:t> begrepp se bild 7</a:t>
            </a:r>
          </a:p>
        </p:txBody>
      </p:sp>
      <p:cxnSp>
        <p:nvCxnSpPr>
          <p:cNvPr id="9" name="Rak pilkoppling 8">
            <a:extLst>
              <a:ext uri="{FF2B5EF4-FFF2-40B4-BE49-F238E27FC236}">
                <a16:creationId xmlns:a16="http://schemas.microsoft.com/office/drawing/2014/main" id="{62CAEED7-1975-454E-B1AC-2BDC619ED221}"/>
              </a:ext>
            </a:extLst>
          </p:cNvPr>
          <p:cNvCxnSpPr>
            <a:cxnSpLocks/>
          </p:cNvCxnSpPr>
          <p:nvPr/>
        </p:nvCxnSpPr>
        <p:spPr>
          <a:xfrm flipH="1">
            <a:off x="3782720" y="6339341"/>
            <a:ext cx="4697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Rektangel: rundade hörn 29">
            <a:extLst>
              <a:ext uri="{FF2B5EF4-FFF2-40B4-BE49-F238E27FC236}">
                <a16:creationId xmlns:a16="http://schemas.microsoft.com/office/drawing/2014/main" id="{20BFA353-0434-4579-B506-F210A79EC436}"/>
              </a:ext>
            </a:extLst>
          </p:cNvPr>
          <p:cNvSpPr/>
          <p:nvPr/>
        </p:nvSpPr>
        <p:spPr>
          <a:xfrm>
            <a:off x="4864681" y="4399084"/>
            <a:ext cx="1037364" cy="31791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 Hälso- och sjukvårdspersonal</a:t>
            </a:r>
          </a:p>
        </p:txBody>
      </p:sp>
      <p:sp>
        <p:nvSpPr>
          <p:cNvPr id="31" name="Rektangel: rundade hörn 30">
            <a:extLst>
              <a:ext uri="{FF2B5EF4-FFF2-40B4-BE49-F238E27FC236}">
                <a16:creationId xmlns:a16="http://schemas.microsoft.com/office/drawing/2014/main" id="{DECF3317-71DA-4801-A6DC-6C29403C6C51}"/>
              </a:ext>
            </a:extLst>
          </p:cNvPr>
          <p:cNvSpPr/>
          <p:nvPr/>
        </p:nvSpPr>
        <p:spPr>
          <a:xfrm>
            <a:off x="4864681" y="4074984"/>
            <a:ext cx="734861" cy="21544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 Befattning</a:t>
            </a:r>
          </a:p>
        </p:txBody>
      </p:sp>
      <p:cxnSp>
        <p:nvCxnSpPr>
          <p:cNvPr id="16" name="Rak pilkoppling 15">
            <a:extLst>
              <a:ext uri="{FF2B5EF4-FFF2-40B4-BE49-F238E27FC236}">
                <a16:creationId xmlns:a16="http://schemas.microsoft.com/office/drawing/2014/main" id="{87DE44C5-612C-47A9-A2C4-20982A3A231A}"/>
              </a:ext>
            </a:extLst>
          </p:cNvPr>
          <p:cNvCxnSpPr>
            <a:cxnSpLocks/>
          </p:cNvCxnSpPr>
          <p:nvPr/>
        </p:nvCxnSpPr>
        <p:spPr>
          <a:xfrm flipV="1">
            <a:off x="5208229" y="4297307"/>
            <a:ext cx="0" cy="701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ruta 16">
            <a:extLst>
              <a:ext uri="{FF2B5EF4-FFF2-40B4-BE49-F238E27FC236}">
                <a16:creationId xmlns:a16="http://schemas.microsoft.com/office/drawing/2014/main" id="{0B9A4BF3-D4A7-4969-91A0-9B32A36D4895}"/>
              </a:ext>
            </a:extLst>
          </p:cNvPr>
          <p:cNvSpPr txBox="1"/>
          <p:nvPr/>
        </p:nvSpPr>
        <p:spPr>
          <a:xfrm>
            <a:off x="5183591" y="4252423"/>
            <a:ext cx="327334" cy="18466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600" b="0" i="0" u="none" strike="noStrike" kern="1200" cap="none" spc="0" normalizeH="0" baseline="0" noProof="0" dirty="0">
                <a:ln>
                  <a:noFill/>
                </a:ln>
                <a:solidFill>
                  <a:srgbClr val="000000"/>
                </a:solidFill>
                <a:effectLst/>
                <a:uLnTx/>
                <a:uFillTx/>
                <a:latin typeface="Noto Sans"/>
                <a:ea typeface="+mn-ea"/>
                <a:cs typeface="+mn-cs"/>
              </a:rPr>
              <a:t>har </a:t>
            </a:r>
          </a:p>
        </p:txBody>
      </p:sp>
      <p:sp>
        <p:nvSpPr>
          <p:cNvPr id="32" name="Rektangel: rundade hörn 31">
            <a:extLst>
              <a:ext uri="{FF2B5EF4-FFF2-40B4-BE49-F238E27FC236}">
                <a16:creationId xmlns:a16="http://schemas.microsoft.com/office/drawing/2014/main" id="{9DB7336D-5748-4EDB-8594-65D9AC106670}"/>
              </a:ext>
            </a:extLst>
          </p:cNvPr>
          <p:cNvSpPr/>
          <p:nvPr/>
        </p:nvSpPr>
        <p:spPr>
          <a:xfrm>
            <a:off x="2853939" y="4690635"/>
            <a:ext cx="887175" cy="31791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 Vårdenhet</a:t>
            </a:r>
          </a:p>
        </p:txBody>
      </p:sp>
      <p:sp>
        <p:nvSpPr>
          <p:cNvPr id="33" name="Rektangel: rundade hörn 32">
            <a:extLst>
              <a:ext uri="{FF2B5EF4-FFF2-40B4-BE49-F238E27FC236}">
                <a16:creationId xmlns:a16="http://schemas.microsoft.com/office/drawing/2014/main" id="{1016FDB3-DB7C-4DFB-831F-9EC8E00BCEB7}"/>
              </a:ext>
            </a:extLst>
          </p:cNvPr>
          <p:cNvSpPr/>
          <p:nvPr/>
        </p:nvSpPr>
        <p:spPr>
          <a:xfrm>
            <a:off x="2853938" y="5204634"/>
            <a:ext cx="887175" cy="31791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 Vårdgivare</a:t>
            </a:r>
          </a:p>
        </p:txBody>
      </p:sp>
      <p:cxnSp>
        <p:nvCxnSpPr>
          <p:cNvPr id="40" name="Rak pilkoppling 39">
            <a:extLst>
              <a:ext uri="{FF2B5EF4-FFF2-40B4-BE49-F238E27FC236}">
                <a16:creationId xmlns:a16="http://schemas.microsoft.com/office/drawing/2014/main" id="{4C1B9C74-2396-4B24-8871-278FFF770191}"/>
              </a:ext>
            </a:extLst>
          </p:cNvPr>
          <p:cNvCxnSpPr/>
          <p:nvPr/>
        </p:nvCxnSpPr>
        <p:spPr>
          <a:xfrm>
            <a:off x="3227855" y="5008545"/>
            <a:ext cx="0" cy="1321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ruta 40">
            <a:extLst>
              <a:ext uri="{FF2B5EF4-FFF2-40B4-BE49-F238E27FC236}">
                <a16:creationId xmlns:a16="http://schemas.microsoft.com/office/drawing/2014/main" id="{4D906F30-B330-43A8-915A-BC6A084A1884}"/>
              </a:ext>
            </a:extLst>
          </p:cNvPr>
          <p:cNvSpPr txBox="1"/>
          <p:nvPr/>
        </p:nvSpPr>
        <p:spPr>
          <a:xfrm>
            <a:off x="3227855" y="5009119"/>
            <a:ext cx="607859" cy="18466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600" b="0" i="0" u="none" strike="noStrike" kern="1200" cap="none" spc="0" normalizeH="0" baseline="0" noProof="0" dirty="0">
                <a:ln>
                  <a:noFill/>
                </a:ln>
                <a:solidFill>
                  <a:srgbClr val="000000"/>
                </a:solidFill>
                <a:effectLst/>
                <a:uLnTx/>
                <a:uFillTx/>
                <a:latin typeface="Noto Sans"/>
                <a:ea typeface="+mn-ea"/>
                <a:cs typeface="+mn-cs"/>
              </a:rPr>
              <a:t>Är en del av</a:t>
            </a:r>
          </a:p>
        </p:txBody>
      </p:sp>
      <p:sp>
        <p:nvSpPr>
          <p:cNvPr id="45" name="Rektangel: rundade hörn 44">
            <a:extLst>
              <a:ext uri="{FF2B5EF4-FFF2-40B4-BE49-F238E27FC236}">
                <a16:creationId xmlns:a16="http://schemas.microsoft.com/office/drawing/2014/main" id="{39501462-1CD5-4F35-A12C-14C7CC0B295C}"/>
              </a:ext>
            </a:extLst>
          </p:cNvPr>
          <p:cNvSpPr/>
          <p:nvPr/>
        </p:nvSpPr>
        <p:spPr>
          <a:xfrm>
            <a:off x="7692729" y="4180600"/>
            <a:ext cx="955711" cy="43696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Läkarintyg : Journalhandling (inom hälso- och sjukvården</a:t>
            </a:r>
          </a:p>
        </p:txBody>
      </p:sp>
      <p:cxnSp>
        <p:nvCxnSpPr>
          <p:cNvPr id="47" name="Rak pilkoppling 46">
            <a:extLst>
              <a:ext uri="{FF2B5EF4-FFF2-40B4-BE49-F238E27FC236}">
                <a16:creationId xmlns:a16="http://schemas.microsoft.com/office/drawing/2014/main" id="{A727B9D1-8D82-4F2F-952A-DEFCEC2DE7D1}"/>
              </a:ext>
            </a:extLst>
          </p:cNvPr>
          <p:cNvCxnSpPr>
            <a:cxnSpLocks/>
          </p:cNvCxnSpPr>
          <p:nvPr/>
        </p:nvCxnSpPr>
        <p:spPr>
          <a:xfrm flipH="1" flipV="1">
            <a:off x="7222639" y="3532243"/>
            <a:ext cx="442842" cy="5239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textruta 48">
            <a:extLst>
              <a:ext uri="{FF2B5EF4-FFF2-40B4-BE49-F238E27FC236}">
                <a16:creationId xmlns:a16="http://schemas.microsoft.com/office/drawing/2014/main" id="{28E59512-3BB5-413A-A6B0-572F02F10FA3}"/>
              </a:ext>
            </a:extLst>
          </p:cNvPr>
          <p:cNvSpPr txBox="1"/>
          <p:nvPr/>
        </p:nvSpPr>
        <p:spPr>
          <a:xfrm rot="3238965">
            <a:off x="7395494" y="3784682"/>
            <a:ext cx="383332" cy="18466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600" b="0" i="0" u="none" strike="noStrike" kern="1200" cap="none" spc="0" normalizeH="0" baseline="0" noProof="0" dirty="0">
                <a:ln>
                  <a:noFill/>
                </a:ln>
                <a:solidFill>
                  <a:srgbClr val="000000"/>
                </a:solidFill>
                <a:effectLst/>
                <a:uLnTx/>
                <a:uFillTx/>
                <a:latin typeface="Noto Sans"/>
                <a:ea typeface="+mn-ea"/>
                <a:cs typeface="+mn-cs"/>
              </a:rPr>
              <a:t>är ett</a:t>
            </a:r>
          </a:p>
        </p:txBody>
      </p:sp>
      <p:sp>
        <p:nvSpPr>
          <p:cNvPr id="50" name="Rektangel: rundade hörn 49">
            <a:extLst>
              <a:ext uri="{FF2B5EF4-FFF2-40B4-BE49-F238E27FC236}">
                <a16:creationId xmlns:a16="http://schemas.microsoft.com/office/drawing/2014/main" id="{D00441EB-264E-4258-A3A2-E305E505FDBE}"/>
              </a:ext>
            </a:extLst>
          </p:cNvPr>
          <p:cNvSpPr/>
          <p:nvPr/>
        </p:nvSpPr>
        <p:spPr>
          <a:xfrm>
            <a:off x="3775029" y="4890916"/>
            <a:ext cx="469792" cy="196545"/>
          </a:xfrm>
          <a:prstGeom prst="roundRect">
            <a:avLst/>
          </a:prstGeom>
          <a:solidFill>
            <a:schemeClr val="accent5"/>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Se bild 6</a:t>
            </a:r>
          </a:p>
        </p:txBody>
      </p:sp>
      <p:sp>
        <p:nvSpPr>
          <p:cNvPr id="51" name="Rektangel: rundade hörn 50">
            <a:extLst>
              <a:ext uri="{FF2B5EF4-FFF2-40B4-BE49-F238E27FC236}">
                <a16:creationId xmlns:a16="http://schemas.microsoft.com/office/drawing/2014/main" id="{63054BCD-2F9C-4239-B0C5-D69C0C950CBD}"/>
              </a:ext>
            </a:extLst>
          </p:cNvPr>
          <p:cNvSpPr/>
          <p:nvPr/>
        </p:nvSpPr>
        <p:spPr>
          <a:xfrm>
            <a:off x="541457" y="3193140"/>
            <a:ext cx="1153534" cy="349849"/>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Basuppgifter</a:t>
            </a:r>
          </a:p>
        </p:txBody>
      </p:sp>
      <p:cxnSp>
        <p:nvCxnSpPr>
          <p:cNvPr id="54" name="Rak koppling 53">
            <a:extLst>
              <a:ext uri="{FF2B5EF4-FFF2-40B4-BE49-F238E27FC236}">
                <a16:creationId xmlns:a16="http://schemas.microsoft.com/office/drawing/2014/main" id="{0D56EF42-E0B1-4D96-8A81-D836AE2F95CA}"/>
              </a:ext>
            </a:extLst>
          </p:cNvPr>
          <p:cNvCxnSpPr>
            <a:cxnSpLocks/>
          </p:cNvCxnSpPr>
          <p:nvPr/>
        </p:nvCxnSpPr>
        <p:spPr>
          <a:xfrm>
            <a:off x="8002795" y="2189018"/>
            <a:ext cx="1324085" cy="13432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Rak koppling 57">
            <a:extLst>
              <a:ext uri="{FF2B5EF4-FFF2-40B4-BE49-F238E27FC236}">
                <a16:creationId xmlns:a16="http://schemas.microsoft.com/office/drawing/2014/main" id="{04CD6F25-CC3B-436F-B6B1-5FC3885AE942}"/>
              </a:ext>
            </a:extLst>
          </p:cNvPr>
          <p:cNvCxnSpPr/>
          <p:nvPr/>
        </p:nvCxnSpPr>
        <p:spPr>
          <a:xfrm>
            <a:off x="6096000" y="6159787"/>
            <a:ext cx="994870" cy="41491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Rak koppling 59">
            <a:extLst>
              <a:ext uri="{FF2B5EF4-FFF2-40B4-BE49-F238E27FC236}">
                <a16:creationId xmlns:a16="http://schemas.microsoft.com/office/drawing/2014/main" id="{C1FD27CE-BA26-43D7-9884-CE71C833ED37}"/>
              </a:ext>
            </a:extLst>
          </p:cNvPr>
          <p:cNvCxnSpPr>
            <a:cxnSpLocks/>
          </p:cNvCxnSpPr>
          <p:nvPr/>
        </p:nvCxnSpPr>
        <p:spPr>
          <a:xfrm>
            <a:off x="7090870" y="6181681"/>
            <a:ext cx="887771" cy="414759"/>
          </a:xfrm>
          <a:prstGeom prst="line">
            <a:avLst/>
          </a:prstGeom>
        </p:spPr>
        <p:style>
          <a:lnRef idx="1">
            <a:schemeClr val="accent1"/>
          </a:lnRef>
          <a:fillRef idx="0">
            <a:schemeClr val="accent1"/>
          </a:fillRef>
          <a:effectRef idx="0">
            <a:schemeClr val="accent1"/>
          </a:effectRef>
          <a:fontRef idx="minor">
            <a:schemeClr val="tx1"/>
          </a:fontRef>
        </p:style>
      </p:cxnSp>
      <p:sp>
        <p:nvSpPr>
          <p:cNvPr id="65" name="textruta 64">
            <a:extLst>
              <a:ext uri="{FF2B5EF4-FFF2-40B4-BE49-F238E27FC236}">
                <a16:creationId xmlns:a16="http://schemas.microsoft.com/office/drawing/2014/main" id="{BF171154-B2DF-4407-B26E-BBE0B57D0AF6}"/>
              </a:ext>
            </a:extLst>
          </p:cNvPr>
          <p:cNvSpPr txBox="1"/>
          <p:nvPr/>
        </p:nvSpPr>
        <p:spPr>
          <a:xfrm>
            <a:off x="2564894" y="2470935"/>
            <a:ext cx="1576072" cy="2000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Beskriver informationsmängder i</a:t>
            </a:r>
          </a:p>
        </p:txBody>
      </p:sp>
      <p:pic>
        <p:nvPicPr>
          <p:cNvPr id="4" name="Bildobjekt 3">
            <a:extLst>
              <a:ext uri="{FF2B5EF4-FFF2-40B4-BE49-F238E27FC236}">
                <a16:creationId xmlns:a16="http://schemas.microsoft.com/office/drawing/2014/main" id="{1F677930-0C9A-47D6-B24F-36BD2D7C4AF8}"/>
              </a:ext>
            </a:extLst>
          </p:cNvPr>
          <p:cNvPicPr>
            <a:picLocks noChangeAspect="1"/>
          </p:cNvPicPr>
          <p:nvPr/>
        </p:nvPicPr>
        <p:blipFill>
          <a:blip r:embed="rId4"/>
          <a:stretch>
            <a:fillRect/>
          </a:stretch>
        </p:blipFill>
        <p:spPr>
          <a:xfrm>
            <a:off x="209496" y="148039"/>
            <a:ext cx="1457528" cy="438211"/>
          </a:xfrm>
          <a:prstGeom prst="rect">
            <a:avLst/>
          </a:prstGeom>
        </p:spPr>
      </p:pic>
      <p:sp>
        <p:nvSpPr>
          <p:cNvPr id="15" name="Rektangel 14">
            <a:extLst>
              <a:ext uri="{FF2B5EF4-FFF2-40B4-BE49-F238E27FC236}">
                <a16:creationId xmlns:a16="http://schemas.microsoft.com/office/drawing/2014/main" id="{B4B91EE5-4AE5-4F5D-97D0-3EA77C1FF4AA}"/>
              </a:ext>
            </a:extLst>
          </p:cNvPr>
          <p:cNvSpPr/>
          <p:nvPr/>
        </p:nvSpPr>
        <p:spPr>
          <a:xfrm>
            <a:off x="525370" y="300556"/>
            <a:ext cx="796382" cy="10312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FFFFF"/>
              </a:solidFill>
              <a:effectLst/>
              <a:uLnTx/>
              <a:uFillTx/>
              <a:latin typeface="Noto Sans"/>
              <a:ea typeface="+mn-ea"/>
              <a:cs typeface="+mn-cs"/>
            </a:endParaRPr>
          </a:p>
        </p:txBody>
      </p:sp>
      <p:sp>
        <p:nvSpPr>
          <p:cNvPr id="12" name="textruta 11">
            <a:extLst>
              <a:ext uri="{FF2B5EF4-FFF2-40B4-BE49-F238E27FC236}">
                <a16:creationId xmlns:a16="http://schemas.microsoft.com/office/drawing/2014/main" id="{D78E4AC5-BAB9-4D43-BC48-095F03C2CE0A}"/>
              </a:ext>
            </a:extLst>
          </p:cNvPr>
          <p:cNvSpPr txBox="1"/>
          <p:nvPr/>
        </p:nvSpPr>
        <p:spPr>
          <a:xfrm>
            <a:off x="403904" y="252252"/>
            <a:ext cx="1095172" cy="2000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EHM begreppsmodell</a:t>
            </a:r>
          </a:p>
        </p:txBody>
      </p:sp>
      <p:sp>
        <p:nvSpPr>
          <p:cNvPr id="53" name="Rektangel: rundade hörn 52">
            <a:extLst>
              <a:ext uri="{FF2B5EF4-FFF2-40B4-BE49-F238E27FC236}">
                <a16:creationId xmlns:a16="http://schemas.microsoft.com/office/drawing/2014/main" id="{DD6D76D6-2711-4A87-A285-E293A6AABC1E}"/>
              </a:ext>
            </a:extLst>
          </p:cNvPr>
          <p:cNvSpPr/>
          <p:nvPr/>
        </p:nvSpPr>
        <p:spPr>
          <a:xfrm>
            <a:off x="5374013" y="-99737"/>
            <a:ext cx="1216855" cy="34201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 Vårdkontakt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err="1">
                <a:ln>
                  <a:noFill/>
                </a:ln>
                <a:solidFill>
                  <a:srgbClr val="000000"/>
                </a:solidFill>
                <a:effectLst/>
                <a:uLnTx/>
                <a:uFillTx/>
                <a:latin typeface="Noto Sans"/>
                <a:ea typeface="+mn-ea"/>
                <a:cs typeface="+mn-cs"/>
              </a:rPr>
              <a:t>mfl</a:t>
            </a:r>
            <a:r>
              <a:rPr kumimoji="0" lang="sv-SE" sz="700" b="0" i="0" u="none" strike="noStrike" kern="1200" cap="none" spc="0" normalizeH="0" baseline="0" noProof="0" dirty="0">
                <a:ln>
                  <a:noFill/>
                </a:ln>
                <a:solidFill>
                  <a:srgbClr val="000000"/>
                </a:solidFill>
                <a:effectLst/>
                <a:uLnTx/>
                <a:uFillTx/>
                <a:latin typeface="Noto Sans"/>
                <a:ea typeface="+mn-ea"/>
                <a:cs typeface="+mn-cs"/>
              </a:rPr>
              <a:t> begrepp för kontaktsätt se bild 5</a:t>
            </a:r>
          </a:p>
        </p:txBody>
      </p:sp>
      <p:sp>
        <p:nvSpPr>
          <p:cNvPr id="55" name="Rektangel: rundade hörn 54">
            <a:extLst>
              <a:ext uri="{FF2B5EF4-FFF2-40B4-BE49-F238E27FC236}">
                <a16:creationId xmlns:a16="http://schemas.microsoft.com/office/drawing/2014/main" id="{B69E97E3-72B3-428C-BA79-EA03D1F1FA86}"/>
              </a:ext>
            </a:extLst>
          </p:cNvPr>
          <p:cNvSpPr/>
          <p:nvPr/>
        </p:nvSpPr>
        <p:spPr>
          <a:xfrm>
            <a:off x="6699737" y="-327416"/>
            <a:ext cx="1074811" cy="34201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 Aktivitet (inom hälso- och sjukvård)</a:t>
            </a:r>
          </a:p>
        </p:txBody>
      </p:sp>
      <p:cxnSp>
        <p:nvCxnSpPr>
          <p:cNvPr id="37" name="Rak pilkoppling 36">
            <a:extLst>
              <a:ext uri="{FF2B5EF4-FFF2-40B4-BE49-F238E27FC236}">
                <a16:creationId xmlns:a16="http://schemas.microsoft.com/office/drawing/2014/main" id="{0708BD25-2DA9-4359-8341-043369AC8066}"/>
              </a:ext>
            </a:extLst>
          </p:cNvPr>
          <p:cNvCxnSpPr>
            <a:cxnSpLocks/>
          </p:cNvCxnSpPr>
          <p:nvPr/>
        </p:nvCxnSpPr>
        <p:spPr>
          <a:xfrm>
            <a:off x="7332814" y="14594"/>
            <a:ext cx="0" cy="618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ruta 38">
            <a:extLst>
              <a:ext uri="{FF2B5EF4-FFF2-40B4-BE49-F238E27FC236}">
                <a16:creationId xmlns:a16="http://schemas.microsoft.com/office/drawing/2014/main" id="{034274A9-C593-445F-B44F-3D078B83FE3F}"/>
              </a:ext>
            </a:extLst>
          </p:cNvPr>
          <p:cNvSpPr txBox="1"/>
          <p:nvPr/>
        </p:nvSpPr>
        <p:spPr>
          <a:xfrm>
            <a:off x="7237142" y="32776"/>
            <a:ext cx="768159" cy="2000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kan föranleda</a:t>
            </a:r>
          </a:p>
        </p:txBody>
      </p:sp>
      <p:cxnSp>
        <p:nvCxnSpPr>
          <p:cNvPr id="43" name="Rak pilkoppling 42">
            <a:extLst>
              <a:ext uri="{FF2B5EF4-FFF2-40B4-BE49-F238E27FC236}">
                <a16:creationId xmlns:a16="http://schemas.microsoft.com/office/drawing/2014/main" id="{264CB685-B528-442F-9BBF-7203FB997189}"/>
              </a:ext>
            </a:extLst>
          </p:cNvPr>
          <p:cNvCxnSpPr>
            <a:cxnSpLocks/>
          </p:cNvCxnSpPr>
          <p:nvPr/>
        </p:nvCxnSpPr>
        <p:spPr>
          <a:xfrm flipV="1">
            <a:off x="7237142" y="32776"/>
            <a:ext cx="0" cy="6003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textruta 58">
            <a:extLst>
              <a:ext uri="{FF2B5EF4-FFF2-40B4-BE49-F238E27FC236}">
                <a16:creationId xmlns:a16="http://schemas.microsoft.com/office/drawing/2014/main" id="{55908F75-CE40-4470-BD3A-5AD82ACD4FEA}"/>
              </a:ext>
            </a:extLst>
          </p:cNvPr>
          <p:cNvSpPr txBox="1"/>
          <p:nvPr/>
        </p:nvSpPr>
        <p:spPr>
          <a:xfrm>
            <a:off x="6625976" y="43644"/>
            <a:ext cx="697627" cy="2000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kan påverka</a:t>
            </a:r>
          </a:p>
        </p:txBody>
      </p:sp>
      <p:cxnSp>
        <p:nvCxnSpPr>
          <p:cNvPr id="57" name="Rak pilkoppling 56">
            <a:extLst>
              <a:ext uri="{FF2B5EF4-FFF2-40B4-BE49-F238E27FC236}">
                <a16:creationId xmlns:a16="http://schemas.microsoft.com/office/drawing/2014/main" id="{B65495F0-6D40-48BD-B7EA-57D9611E395C}"/>
              </a:ext>
            </a:extLst>
          </p:cNvPr>
          <p:cNvCxnSpPr>
            <a:cxnSpLocks/>
          </p:cNvCxnSpPr>
          <p:nvPr/>
        </p:nvCxnSpPr>
        <p:spPr>
          <a:xfrm flipH="1" flipV="1">
            <a:off x="5982440" y="277057"/>
            <a:ext cx="453714" cy="4293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Rektangel: rundade hörn 68">
            <a:extLst>
              <a:ext uri="{FF2B5EF4-FFF2-40B4-BE49-F238E27FC236}">
                <a16:creationId xmlns:a16="http://schemas.microsoft.com/office/drawing/2014/main" id="{42CC955C-CAEE-4DAD-A827-D83DF84288C6}"/>
              </a:ext>
            </a:extLst>
          </p:cNvPr>
          <p:cNvSpPr/>
          <p:nvPr/>
        </p:nvSpPr>
        <p:spPr>
          <a:xfrm>
            <a:off x="2776162" y="-657045"/>
            <a:ext cx="1158343" cy="48425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 Hälso- och sjukvårdspersonal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 Patient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0" i="0" u="none" strike="noStrike" kern="1200" cap="none" spc="0" normalizeH="0" baseline="0" noProof="0" dirty="0">
                <a:ln>
                  <a:noFill/>
                </a:ln>
                <a:solidFill>
                  <a:srgbClr val="000000"/>
                </a:solidFill>
                <a:effectLst/>
                <a:uLnTx/>
                <a:uFillTx/>
                <a:latin typeface="Noto Sans"/>
                <a:ea typeface="+mn-ea"/>
                <a:cs typeface="+mn-cs"/>
              </a:rPr>
              <a:t>: Annan person</a:t>
            </a:r>
          </a:p>
        </p:txBody>
      </p:sp>
      <p:cxnSp>
        <p:nvCxnSpPr>
          <p:cNvPr id="71" name="Rak pilkoppling 70">
            <a:extLst>
              <a:ext uri="{FF2B5EF4-FFF2-40B4-BE49-F238E27FC236}">
                <a16:creationId xmlns:a16="http://schemas.microsoft.com/office/drawing/2014/main" id="{E1403C1B-4E9F-4BD2-B39C-6AD000899227}"/>
              </a:ext>
            </a:extLst>
          </p:cNvPr>
          <p:cNvCxnSpPr/>
          <p:nvPr/>
        </p:nvCxnSpPr>
        <p:spPr>
          <a:xfrm>
            <a:off x="3333052" y="-99737"/>
            <a:ext cx="0" cy="3145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4" name="Rektangel: rundade hörn 73">
            <a:extLst>
              <a:ext uri="{FF2B5EF4-FFF2-40B4-BE49-F238E27FC236}">
                <a16:creationId xmlns:a16="http://schemas.microsoft.com/office/drawing/2014/main" id="{CC6DA76F-47B9-4F39-9239-7C19FD7B3810}"/>
              </a:ext>
            </a:extLst>
          </p:cNvPr>
          <p:cNvSpPr/>
          <p:nvPr/>
        </p:nvSpPr>
        <p:spPr>
          <a:xfrm>
            <a:off x="5376580" y="1120149"/>
            <a:ext cx="1216855" cy="349849"/>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700" b="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Informationslämnare underlag</a:t>
            </a:r>
            <a:endParaRPr kumimoji="0" lang="sv-SE" sz="700" b="0" u="none" strike="noStrike" kern="1200" cap="none" spc="0" normalizeH="0" baseline="0" noProof="0" dirty="0">
              <a:ln>
                <a:noFill/>
              </a:ln>
              <a:solidFill>
                <a:srgbClr val="FFFFFF"/>
              </a:solidFill>
              <a:effectLst/>
              <a:uLnTx/>
              <a:uFillTx/>
              <a:latin typeface="Noto Sans"/>
              <a:ea typeface="+mn-ea"/>
              <a:cs typeface="+mn-cs"/>
            </a:endParaRPr>
          </a:p>
        </p:txBody>
      </p:sp>
    </p:spTree>
    <p:extLst>
      <p:ext uri="{BB962C8B-B14F-4D97-AF65-F5344CB8AC3E}">
        <p14:creationId xmlns:p14="http://schemas.microsoft.com/office/powerpoint/2010/main" val="1312791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42890" y="410165"/>
            <a:ext cx="549862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rPr>
              <a:t>intyg – intygsformulär</a:t>
            </a:r>
            <a:endParaRPr lang="sv-SE" altLang="sv-SE" sz="3600"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542890" y="1530705"/>
            <a:ext cx="7540625" cy="238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342900" indent="-342900" defTabSz="914377" eaLnBrk="0" fontAlgn="base" hangingPunct="0">
              <a:spcBef>
                <a:spcPct val="0"/>
              </a:spcBef>
              <a:spcAft>
                <a:spcPct val="0"/>
              </a:spcAft>
              <a:buFont typeface="Arial" panose="020B0604020202020204" pitchFamily="34" charset="0"/>
              <a:buChar char="•"/>
            </a:pPr>
            <a:r>
              <a:rPr lang="sv-SE" altLang="sv-SE" sz="2133" dirty="0">
                <a:solidFill>
                  <a:srgbClr val="000000"/>
                </a:solidFill>
              </a:rPr>
              <a:t>två olika begrepp (som behövs) → två olika termer behövs</a:t>
            </a:r>
          </a:p>
          <a:p>
            <a:pPr marL="342900" indent="-342900" defTabSz="914377" eaLnBrk="0" fontAlgn="base" hangingPunct="0">
              <a:spcBef>
                <a:spcPct val="0"/>
              </a:spcBef>
              <a:spcAft>
                <a:spcPct val="0"/>
              </a:spcAft>
              <a:buFont typeface="Arial" panose="020B0604020202020204" pitchFamily="34" charset="0"/>
              <a:buChar char="•"/>
            </a:pPr>
            <a:r>
              <a:rPr lang="sv-SE" altLang="sv-SE" sz="2133" dirty="0">
                <a:solidFill>
                  <a:srgbClr val="000000"/>
                </a:solidFill>
              </a:rPr>
              <a:t>förleden ”intygs-” används för att referera till båda = potentiellt förvirrande</a:t>
            </a:r>
          </a:p>
          <a:p>
            <a:pPr marL="342900" indent="-342900" defTabSz="914377" eaLnBrk="0" fontAlgn="base" hangingPunct="0">
              <a:spcBef>
                <a:spcPct val="0"/>
              </a:spcBef>
              <a:spcAft>
                <a:spcPct val="0"/>
              </a:spcAft>
              <a:buFont typeface="Arial" panose="020B0604020202020204" pitchFamily="34" charset="0"/>
              <a:buChar char="•"/>
            </a:pPr>
            <a:r>
              <a:rPr lang="sv-SE" altLang="sv-SE" sz="2133" dirty="0">
                <a:solidFill>
                  <a:srgbClr val="000000"/>
                </a:solidFill>
              </a:rPr>
              <a:t>behov av </a:t>
            </a:r>
            <a:r>
              <a:rPr lang="sv-SE" altLang="sv-SE" sz="2133" dirty="0" err="1">
                <a:solidFill>
                  <a:srgbClr val="000000"/>
                </a:solidFill>
              </a:rPr>
              <a:t>termval</a:t>
            </a:r>
            <a:r>
              <a:rPr lang="sv-SE" altLang="sv-SE" sz="2133" dirty="0">
                <a:solidFill>
                  <a:srgbClr val="000000"/>
                </a:solidFill>
              </a:rPr>
              <a:t>, vilket påverkar övriga termer, t.ex. ”intygs(</a:t>
            </a:r>
            <a:r>
              <a:rPr lang="sv-SE" altLang="sv-SE" sz="2133" dirty="0" err="1">
                <a:solidFill>
                  <a:srgbClr val="000000"/>
                </a:solidFill>
              </a:rPr>
              <a:t>formulräs</a:t>
            </a:r>
            <a:r>
              <a:rPr lang="sv-SE" altLang="sv-SE" sz="2133" dirty="0">
                <a:solidFill>
                  <a:srgbClr val="000000"/>
                </a:solidFill>
              </a:rPr>
              <a:t>)utgivare”, ”intygs(formulärs)ägare”.</a:t>
            </a:r>
          </a:p>
          <a:p>
            <a:pPr marL="342900" indent="-342900" defTabSz="914377" eaLnBrk="0" fontAlgn="base" hangingPunct="0">
              <a:spcBef>
                <a:spcPct val="0"/>
              </a:spcBef>
              <a:spcAft>
                <a:spcPct val="0"/>
              </a:spcAft>
              <a:buFont typeface="Arial" panose="020B0604020202020204" pitchFamily="34" charset="0"/>
              <a:buChar char="•"/>
            </a:pPr>
            <a:endParaRPr lang="sv-SE" altLang="sv-SE" sz="2133" dirty="0">
              <a:solidFill>
                <a:srgbClr val="000000"/>
              </a:solidFill>
            </a:endParaRPr>
          </a:p>
        </p:txBody>
      </p:sp>
    </p:spTree>
    <p:extLst>
      <p:ext uri="{BB962C8B-B14F-4D97-AF65-F5344CB8AC3E}">
        <p14:creationId xmlns:p14="http://schemas.microsoft.com/office/powerpoint/2010/main" val="206924044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69130F-9535-F063-43D8-689CC90CE38F}"/>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6FF4BA43-2E9B-F06D-65B0-C20CAE068C51}"/>
              </a:ext>
            </a:extLst>
          </p:cNvPr>
          <p:cNvSpPr>
            <a:spLocks noChangeArrowheads="1"/>
          </p:cNvSpPr>
          <p:nvPr/>
        </p:nvSpPr>
        <p:spPr bwMode="auto">
          <a:xfrm>
            <a:off x="2531872" y="402817"/>
            <a:ext cx="34483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rPr>
              <a:t>intygsmall (1)</a:t>
            </a:r>
            <a:endParaRPr lang="sv-SE" altLang="sv-SE" sz="3600" dirty="0">
              <a:solidFill>
                <a:srgbClr val="000000"/>
              </a:solidFill>
            </a:endParaRPr>
          </a:p>
        </p:txBody>
      </p:sp>
      <p:sp>
        <p:nvSpPr>
          <p:cNvPr id="70659" name="Text Box 4">
            <a:extLst>
              <a:ext uri="{FF2B5EF4-FFF2-40B4-BE49-F238E27FC236}">
                <a16:creationId xmlns:a16="http://schemas.microsoft.com/office/drawing/2014/main" id="{21013B7D-4E17-9272-0CE3-D671D009BF6F}"/>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7EE71FE6-2335-BCC7-4750-B87EECD61997}"/>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EB5DED40-3F72-BB5A-2992-78A6C94A54C8}"/>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7F05C097-7B24-1265-C825-1F0752DBF60C}"/>
              </a:ext>
            </a:extLst>
          </p:cNvPr>
          <p:cNvSpPr txBox="1">
            <a:spLocks noChangeArrowheads="1"/>
          </p:cNvSpPr>
          <p:nvPr/>
        </p:nvSpPr>
        <p:spPr bwMode="auto">
          <a:xfrm>
            <a:off x="2863852" y="1230314"/>
            <a:ext cx="7540625" cy="4031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304792" indent="-304792" defTabSz="914377" eaLnBrk="0" fontAlgn="base" hangingPunct="0">
              <a:spcBef>
                <a:spcPct val="0"/>
              </a:spcBef>
              <a:spcAft>
                <a:spcPct val="0"/>
              </a:spcAft>
              <a:buFont typeface="+mj-lt"/>
              <a:buAutoNum type="arabicPeriod"/>
            </a:pPr>
            <a:r>
              <a:rPr lang="sv-SE" altLang="sv-SE" sz="2133" dirty="0">
                <a:solidFill>
                  <a:srgbClr val="000000"/>
                </a:solidFill>
              </a:rPr>
              <a:t>en av behörig part (Utfärdare standard) fastställd standard för hur ett intyg ska vara utformat, vilka uppgifter som ska ingå och vem som är behörig att utfärda intyget samt intyga de ingående uppgifterna</a:t>
            </a:r>
          </a:p>
          <a:p>
            <a:pPr marL="304792" indent="-304792" defTabSz="914377" eaLnBrk="0" fontAlgn="base" hangingPunct="0">
              <a:spcBef>
                <a:spcPct val="0"/>
              </a:spcBef>
              <a:spcAft>
                <a:spcPct val="0"/>
              </a:spcAft>
              <a:buFont typeface="+mj-lt"/>
              <a:buAutoNum type="arabicPeriod"/>
            </a:pPr>
            <a:endParaRPr lang="sv-SE" altLang="sv-SE" sz="2133" dirty="0">
              <a:solidFill>
                <a:srgbClr val="000000"/>
              </a:solidFill>
            </a:endParaRPr>
          </a:p>
          <a:p>
            <a:pPr defTabSz="914377" eaLnBrk="0" fontAlgn="base" hangingPunct="0">
              <a:spcBef>
                <a:spcPct val="0"/>
              </a:spcBef>
              <a:spcAft>
                <a:spcPct val="0"/>
              </a:spcAft>
            </a:pPr>
            <a:r>
              <a:rPr lang="sv-SE" altLang="sv-SE" sz="2133" dirty="0">
                <a:solidFill>
                  <a:srgbClr val="000000"/>
                </a:solidFill>
              </a:rPr>
              <a:t>	Exempel: Socialstyrelsen utfärdar en standard för hur 	intyg för tvångsvård ska vara utformade och vilka 	som får utfärda detta intyg. </a:t>
            </a:r>
          </a:p>
          <a:p>
            <a:pPr lvl="1" indent="0" defTabSz="914377" eaLnBrk="0" fontAlgn="base" hangingPunct="0">
              <a:spcBef>
                <a:spcPct val="0"/>
              </a:spcBef>
              <a:spcAft>
                <a:spcPct val="0"/>
              </a:spcAft>
            </a:pPr>
            <a:r>
              <a:rPr lang="sv-SE" altLang="sv-SE" sz="2133" dirty="0">
                <a:solidFill>
                  <a:srgbClr val="000000"/>
                </a:solidFill>
              </a:rPr>
              <a:t>Ett läkarintyg skrivs ut och skickas till en intygspersons folkbokföringsadress</a:t>
            </a:r>
          </a:p>
          <a:p>
            <a:pPr lvl="1" indent="0" defTabSz="914377" eaLnBrk="0" fontAlgn="base" hangingPunct="0">
              <a:spcBef>
                <a:spcPct val="0"/>
              </a:spcBef>
              <a:spcAft>
                <a:spcPct val="0"/>
              </a:spcAft>
            </a:pPr>
            <a:endParaRPr lang="sv-SE" altLang="sv-SE" sz="2133" dirty="0">
              <a:solidFill>
                <a:srgbClr val="000000"/>
              </a:solidFill>
            </a:endParaRPr>
          </a:p>
          <a:p>
            <a:pPr marL="457189" indent="-457189" defTabSz="914377" eaLnBrk="0" fontAlgn="base" hangingPunct="0">
              <a:spcBef>
                <a:spcPct val="0"/>
              </a:spcBef>
              <a:spcAft>
                <a:spcPct val="0"/>
              </a:spcAft>
              <a:buFont typeface="+mj-lt"/>
              <a:buAutoNum type="arabicPeriod" startAt="2"/>
            </a:pPr>
            <a:r>
              <a:rPr lang="sv-SE" altLang="sv-SE" sz="2133" dirty="0">
                <a:solidFill>
                  <a:srgbClr val="000000"/>
                </a:solidFill>
              </a:rPr>
              <a:t>intygsutgivarens fastställda utformning av intyget</a:t>
            </a:r>
          </a:p>
        </p:txBody>
      </p:sp>
    </p:spTree>
    <p:extLst>
      <p:ext uri="{BB962C8B-B14F-4D97-AF65-F5344CB8AC3E}">
        <p14:creationId xmlns:p14="http://schemas.microsoft.com/office/powerpoint/2010/main" val="117417021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825847-4047-6983-2CB2-53FCA655C9EC}"/>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AD5521B9-08E6-D14E-3E7B-6D2301010DBA}"/>
              </a:ext>
            </a:extLst>
          </p:cNvPr>
          <p:cNvSpPr>
            <a:spLocks noChangeArrowheads="1"/>
          </p:cNvSpPr>
          <p:nvPr/>
        </p:nvSpPr>
        <p:spPr bwMode="auto">
          <a:xfrm>
            <a:off x="2539409" y="407519"/>
            <a:ext cx="544251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rPr>
              <a:t>Jfr blankett – formulär</a:t>
            </a:r>
            <a:endParaRPr lang="sv-SE" altLang="sv-SE" sz="3600" dirty="0">
              <a:solidFill>
                <a:srgbClr val="000000"/>
              </a:solidFill>
            </a:endParaRPr>
          </a:p>
        </p:txBody>
      </p:sp>
      <p:sp>
        <p:nvSpPr>
          <p:cNvPr id="70659" name="Text Box 4">
            <a:extLst>
              <a:ext uri="{FF2B5EF4-FFF2-40B4-BE49-F238E27FC236}">
                <a16:creationId xmlns:a16="http://schemas.microsoft.com/office/drawing/2014/main" id="{06DA8EB7-89DE-5450-AF06-41F4AB5788B3}"/>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82F4714B-6995-DB10-BCC0-5FBBF3A9C6D3}"/>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8035B6A0-B28A-54A1-DA98-A4DEB9744B9F}"/>
              </a:ext>
            </a:extLst>
          </p:cNvPr>
          <p:cNvSpPr txBox="1">
            <a:spLocks noChangeArrowheads="1"/>
          </p:cNvSpPr>
          <p:nvPr/>
        </p:nvSpPr>
        <p:spPr bwMode="auto">
          <a:xfrm>
            <a:off x="2539409" y="1285399"/>
            <a:ext cx="9435926"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1800" b="1" dirty="0">
                <a:solidFill>
                  <a:srgbClr val="000000"/>
                </a:solidFill>
              </a:rPr>
              <a:t>blankett</a:t>
            </a:r>
            <a:br>
              <a:rPr lang="sv-SE" altLang="sv-SE" sz="1800" b="1" dirty="0">
                <a:solidFill>
                  <a:srgbClr val="000000"/>
                </a:solidFill>
              </a:rPr>
            </a:br>
            <a:r>
              <a:rPr lang="sv-SE" altLang="sv-SE" sz="1800" dirty="0">
                <a:solidFill>
                  <a:srgbClr val="000000"/>
                </a:solidFill>
              </a:rPr>
              <a:t>blad av papper e.d., skuret till bestämt format för visst skriv- eller ritändamål och oftast tryckt med linjer, skrift, tecken och annat som är gemensamt eller ofta återkommande för olika användningsfall, medan det för det föreliggande fallet speciella skall anges genom ifyllning, strykning, markering e.d.</a:t>
            </a:r>
          </a:p>
          <a:p>
            <a:pPr defTabSz="914377" eaLnBrk="0" fontAlgn="base" hangingPunct="0">
              <a:spcBef>
                <a:spcPct val="0"/>
              </a:spcBef>
              <a:spcAft>
                <a:spcPct val="0"/>
              </a:spcAft>
            </a:pPr>
            <a:endParaRPr lang="sv-SE" altLang="sv-SE" sz="1800" dirty="0">
              <a:solidFill>
                <a:srgbClr val="000000"/>
              </a:solidFill>
            </a:endParaRPr>
          </a:p>
          <a:p>
            <a:pPr defTabSz="914377" eaLnBrk="0" fontAlgn="base" hangingPunct="0">
              <a:spcBef>
                <a:spcPct val="0"/>
              </a:spcBef>
              <a:spcAft>
                <a:spcPct val="0"/>
              </a:spcAft>
            </a:pPr>
            <a:r>
              <a:rPr lang="sv-SE" altLang="sv-SE" sz="1800" b="1" dirty="0">
                <a:solidFill>
                  <a:srgbClr val="000000"/>
                </a:solidFill>
              </a:rPr>
              <a:t>formulär</a:t>
            </a:r>
            <a:br>
              <a:rPr lang="sv-SE" altLang="sv-SE" sz="1800" b="1" dirty="0">
                <a:solidFill>
                  <a:srgbClr val="000000"/>
                </a:solidFill>
              </a:rPr>
            </a:br>
            <a:r>
              <a:rPr lang="sv-SE" altLang="sv-SE" sz="1800" dirty="0">
                <a:solidFill>
                  <a:srgbClr val="000000"/>
                </a:solidFill>
              </a:rPr>
              <a:t>förebild för viss handlings uppställning och avfattning</a:t>
            </a:r>
            <a:br>
              <a:rPr lang="sv-SE" altLang="sv-SE" sz="1800" dirty="0">
                <a:solidFill>
                  <a:srgbClr val="000000"/>
                </a:solidFill>
              </a:rPr>
            </a:br>
            <a:r>
              <a:rPr lang="sv-SE" altLang="sv-SE" sz="1800" dirty="0">
                <a:solidFill>
                  <a:srgbClr val="000000"/>
                </a:solidFill>
              </a:rPr>
              <a:t>Anm. </a:t>
            </a:r>
            <a:r>
              <a:rPr lang="sv-SE" altLang="sv-SE" sz="1800" i="1" dirty="0">
                <a:solidFill>
                  <a:srgbClr val="000000"/>
                </a:solidFill>
              </a:rPr>
              <a:t>På ett formulär skall ingenting ifyllas eller ändras, utan det kan göra tjänst ett obegränsat antal gånger, medan en blankett förbrukas vid användningen. Ett sådant uttryck som "frågeformulär för ifyllning" bör undvikas och ersättas med t.ex. frågelista.</a:t>
            </a:r>
            <a:endParaRPr lang="sv-SE" altLang="sv-SE" sz="1800" dirty="0">
              <a:solidFill>
                <a:srgbClr val="000000"/>
              </a:solidFill>
            </a:endParaRPr>
          </a:p>
          <a:p>
            <a:pPr algn="r" defTabSz="914377" eaLnBrk="0" fontAlgn="base" hangingPunct="0">
              <a:spcBef>
                <a:spcPct val="0"/>
              </a:spcBef>
              <a:spcAft>
                <a:spcPct val="0"/>
              </a:spcAft>
            </a:pPr>
            <a:endParaRPr lang="sv-SE" altLang="sv-SE" sz="1800" dirty="0">
              <a:solidFill>
                <a:srgbClr val="000000"/>
              </a:solidFill>
            </a:endParaRPr>
          </a:p>
          <a:p>
            <a:pPr algn="r" defTabSz="914377" eaLnBrk="0" fontAlgn="base" hangingPunct="0">
              <a:spcBef>
                <a:spcPct val="0"/>
              </a:spcBef>
              <a:spcAft>
                <a:spcPct val="0"/>
              </a:spcAft>
            </a:pPr>
            <a:r>
              <a:rPr lang="sv-SE" altLang="sv-SE" sz="1800" dirty="0">
                <a:solidFill>
                  <a:srgbClr val="000000"/>
                </a:solidFill>
              </a:rPr>
              <a:t>[Källa: TNC 11: TNC-spalten; 1946; uppsats nr 17]</a:t>
            </a:r>
          </a:p>
          <a:p>
            <a:pPr defTabSz="914377" eaLnBrk="0" fontAlgn="base" hangingPunct="0">
              <a:spcBef>
                <a:spcPct val="0"/>
              </a:spcBef>
              <a:spcAft>
                <a:spcPct val="0"/>
              </a:spcAft>
            </a:pPr>
            <a:endParaRPr lang="sv-SE" altLang="sv-SE" sz="1800" dirty="0">
              <a:solidFill>
                <a:srgbClr val="000000"/>
              </a:solidFill>
            </a:endParaRPr>
          </a:p>
          <a:p>
            <a:pPr defTabSz="914377" eaLnBrk="0" fontAlgn="base" hangingPunct="0">
              <a:spcBef>
                <a:spcPct val="0"/>
              </a:spcBef>
              <a:spcAft>
                <a:spcPct val="0"/>
              </a:spcAft>
            </a:pPr>
            <a:r>
              <a:rPr lang="sv-SE" altLang="sv-SE" sz="1800" b="1" dirty="0">
                <a:solidFill>
                  <a:srgbClr val="000000"/>
                </a:solidFill>
              </a:rPr>
              <a:t>blankett</a:t>
            </a:r>
            <a:r>
              <a:rPr lang="sv-SE" altLang="sv-SE" sz="1800" dirty="0">
                <a:solidFill>
                  <a:srgbClr val="000000"/>
                </a:solidFill>
              </a:rPr>
              <a:t>, </a:t>
            </a:r>
            <a:r>
              <a:rPr lang="sv-SE" altLang="sv-SE" sz="1800" b="1" dirty="0">
                <a:solidFill>
                  <a:srgbClr val="000000"/>
                </a:solidFill>
              </a:rPr>
              <a:t>formulär</a:t>
            </a:r>
          </a:p>
          <a:p>
            <a:pPr defTabSz="914377" eaLnBrk="0" fontAlgn="base" hangingPunct="0">
              <a:spcBef>
                <a:spcPct val="0"/>
              </a:spcBef>
              <a:spcAft>
                <a:spcPct val="0"/>
              </a:spcAft>
            </a:pPr>
            <a:r>
              <a:rPr lang="sv-SE" altLang="sv-SE" sz="1800" dirty="0">
                <a:solidFill>
                  <a:srgbClr val="000000"/>
                </a:solidFill>
              </a:rPr>
              <a:t>dokument med förbestämda fält som är avsedda att fyllas i med olika uppgifter</a:t>
            </a:r>
          </a:p>
          <a:p>
            <a:pPr defTabSz="914377" eaLnBrk="0" fontAlgn="base" hangingPunct="0">
              <a:spcBef>
                <a:spcPct val="0"/>
              </a:spcBef>
              <a:spcAft>
                <a:spcPct val="0"/>
              </a:spcAft>
            </a:pPr>
            <a:r>
              <a:rPr lang="sv-SE" altLang="sv-SE" sz="1800" dirty="0">
                <a:solidFill>
                  <a:srgbClr val="000000"/>
                </a:solidFill>
              </a:rPr>
              <a:t>Anm.: Ofta används blankett för någon form av ansökan eller försäkran, medan formulär exempelvis används för statistiska undersökningar eller enkäter.</a:t>
            </a:r>
          </a:p>
          <a:p>
            <a:pPr algn="r" defTabSz="914377" eaLnBrk="0" fontAlgn="base" hangingPunct="0">
              <a:spcBef>
                <a:spcPct val="0"/>
              </a:spcBef>
              <a:spcAft>
                <a:spcPct val="0"/>
              </a:spcAft>
            </a:pPr>
            <a:endParaRPr lang="sv-SE" altLang="sv-SE" sz="1800" dirty="0">
              <a:solidFill>
                <a:srgbClr val="000000"/>
              </a:solidFill>
            </a:endParaRPr>
          </a:p>
          <a:p>
            <a:pPr algn="r" defTabSz="914377" eaLnBrk="0" fontAlgn="base" hangingPunct="0">
              <a:spcBef>
                <a:spcPct val="0"/>
              </a:spcBef>
              <a:spcAft>
                <a:spcPct val="0"/>
              </a:spcAft>
            </a:pPr>
            <a:r>
              <a:rPr lang="sv-SE" altLang="sv-SE" sz="1800" dirty="0">
                <a:solidFill>
                  <a:srgbClr val="000000"/>
                </a:solidFill>
              </a:rPr>
              <a:t>[Källa: TNC 104: </a:t>
            </a:r>
            <a:r>
              <a:rPr lang="sv-SE" altLang="sv-SE" sz="1800" dirty="0" err="1">
                <a:solidFill>
                  <a:srgbClr val="000000"/>
                </a:solidFill>
              </a:rPr>
              <a:t>Basord</a:t>
            </a:r>
            <a:r>
              <a:rPr lang="sv-SE" altLang="sv-SE" sz="1800" dirty="0">
                <a:solidFill>
                  <a:srgbClr val="000000"/>
                </a:solidFill>
              </a:rPr>
              <a:t> i våra fackspråk, 2012]</a:t>
            </a:r>
            <a:endParaRPr lang="en-US" altLang="sv-SE" sz="1800" dirty="0">
              <a:solidFill>
                <a:srgbClr val="000000"/>
              </a:solidFill>
            </a:endParaRPr>
          </a:p>
        </p:txBody>
      </p:sp>
    </p:spTree>
    <p:extLst>
      <p:ext uri="{BB962C8B-B14F-4D97-AF65-F5344CB8AC3E}">
        <p14:creationId xmlns:p14="http://schemas.microsoft.com/office/powerpoint/2010/main" val="147563998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39409" y="374468"/>
            <a:ext cx="752962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highlight>
                  <a:srgbClr val="00FF00"/>
                </a:highlight>
              </a:rPr>
              <a:t>intygsmall = intygsformulär (2)</a:t>
            </a:r>
            <a:endParaRPr lang="sv-SE" altLang="sv-SE" sz="3600" dirty="0">
              <a:solidFill>
                <a:srgbClr val="000000"/>
              </a:solidFill>
              <a:highlight>
                <a:srgbClr val="00FF00"/>
              </a:highlight>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863852" y="1230314"/>
            <a:ext cx="7540625"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304792" indent="-304792" defTabSz="914377" eaLnBrk="0" fontAlgn="base" hangingPunct="0">
              <a:spcBef>
                <a:spcPct val="0"/>
              </a:spcBef>
              <a:spcAft>
                <a:spcPct val="0"/>
              </a:spcAft>
              <a:buFont typeface="+mj-lt"/>
              <a:buAutoNum type="arabicPeriod"/>
            </a:pPr>
            <a:r>
              <a:rPr lang="sv-SE" altLang="sv-SE" sz="1800" dirty="0">
                <a:solidFill>
                  <a:srgbClr val="000000"/>
                </a:solidFill>
              </a:rPr>
              <a:t>hjälpmedel som används som förebild i syfte att åstadkomma, i vissa avseenden, lika dokument [baserat på TNC 104]</a:t>
            </a:r>
          </a:p>
          <a:p>
            <a:pPr marL="304792" indent="-304792" defTabSz="914377" eaLnBrk="0" fontAlgn="base" hangingPunct="0">
              <a:spcBef>
                <a:spcPct val="0"/>
              </a:spcBef>
              <a:spcAft>
                <a:spcPct val="0"/>
              </a:spcAft>
              <a:buFont typeface="+mj-lt"/>
              <a:buAutoNum type="arabicPeriod"/>
            </a:pPr>
            <a:r>
              <a:rPr lang="sv-SE" altLang="sv-SE" sz="1800" dirty="0">
                <a:solidFill>
                  <a:srgbClr val="000000"/>
                </a:solidFill>
              </a:rPr>
              <a:t>dokument med stöd för layout och ifyllnad som används för skapande av andra dokument</a:t>
            </a:r>
            <a:br>
              <a:rPr lang="sv-SE" altLang="sv-SE" sz="1800" dirty="0">
                <a:solidFill>
                  <a:srgbClr val="000000"/>
                </a:solidFill>
              </a:rPr>
            </a:br>
            <a:r>
              <a:rPr lang="sv-SE" altLang="sv-SE" sz="1800" dirty="0">
                <a:solidFill>
                  <a:srgbClr val="000000"/>
                </a:solidFill>
              </a:rPr>
              <a:t>	Exempel på dokumentmallar är blanketter, brevmallar, projektmallar. [MSB]</a:t>
            </a:r>
          </a:p>
          <a:p>
            <a:pPr marL="304792" indent="-304792" defTabSz="914377" eaLnBrk="0" fontAlgn="base" hangingPunct="0">
              <a:spcBef>
                <a:spcPct val="0"/>
              </a:spcBef>
              <a:spcAft>
                <a:spcPct val="0"/>
              </a:spcAft>
              <a:buFont typeface="+mj-lt"/>
              <a:buAutoNum type="arabicPeriod"/>
            </a:pPr>
            <a:endParaRPr lang="sv-SE" altLang="sv-SE" sz="1800" dirty="0">
              <a:solidFill>
                <a:srgbClr val="000000"/>
              </a:solidFill>
            </a:endParaRPr>
          </a:p>
          <a:p>
            <a:pPr marL="304792" indent="-304792" defTabSz="914377" eaLnBrk="0" fontAlgn="base" hangingPunct="0">
              <a:spcBef>
                <a:spcPct val="0"/>
              </a:spcBef>
              <a:spcAft>
                <a:spcPct val="0"/>
              </a:spcAft>
              <a:buFont typeface="+mj-lt"/>
              <a:buAutoNum type="arabicPeriod"/>
            </a:pPr>
            <a:r>
              <a:rPr lang="sv-SE" altLang="sv-SE" sz="1800" dirty="0">
                <a:solidFill>
                  <a:srgbClr val="000000"/>
                </a:solidFill>
                <a:highlight>
                  <a:srgbClr val="FFFF00"/>
                </a:highlight>
              </a:rPr>
              <a:t>hjälpmedel/dokument med stöd för layout för ifyllnad som används för skapande av intyg</a:t>
            </a:r>
            <a:endParaRPr lang="en-US" altLang="sv-SE" sz="1800" dirty="0">
              <a:solidFill>
                <a:srgbClr val="000000"/>
              </a:solidFill>
              <a:highlight>
                <a:srgbClr val="FFFF00"/>
              </a:highlight>
            </a:endParaRPr>
          </a:p>
        </p:txBody>
      </p:sp>
      <p:sp>
        <p:nvSpPr>
          <p:cNvPr id="2" name="Rectangle 3">
            <a:extLst>
              <a:ext uri="{FF2B5EF4-FFF2-40B4-BE49-F238E27FC236}">
                <a16:creationId xmlns:a16="http://schemas.microsoft.com/office/drawing/2014/main" id="{F7309C88-39A7-B72F-6D2E-946B251CC118}"/>
              </a:ext>
            </a:extLst>
          </p:cNvPr>
          <p:cNvSpPr>
            <a:spLocks noChangeArrowheads="1"/>
          </p:cNvSpPr>
          <p:nvPr/>
        </p:nvSpPr>
        <p:spPr bwMode="auto">
          <a:xfrm>
            <a:off x="2539409" y="4165850"/>
            <a:ext cx="836639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rPr>
              <a:t>intygsformulär (1), intygsblankett?</a:t>
            </a:r>
            <a:endParaRPr lang="sv-SE" altLang="sv-SE" sz="3600" dirty="0">
              <a:solidFill>
                <a:srgbClr val="000000"/>
              </a:solidFill>
            </a:endParaRPr>
          </a:p>
        </p:txBody>
      </p:sp>
      <p:sp>
        <p:nvSpPr>
          <p:cNvPr id="3" name="Text Box 2">
            <a:extLst>
              <a:ext uri="{FF2B5EF4-FFF2-40B4-BE49-F238E27FC236}">
                <a16:creationId xmlns:a16="http://schemas.microsoft.com/office/drawing/2014/main" id="{B105E0DA-FDC6-D54D-414E-7FBFE1A288A4}"/>
              </a:ext>
            </a:extLst>
          </p:cNvPr>
          <p:cNvSpPr txBox="1">
            <a:spLocks noChangeArrowheads="1"/>
          </p:cNvSpPr>
          <p:nvPr/>
        </p:nvSpPr>
        <p:spPr bwMode="auto">
          <a:xfrm>
            <a:off x="2863850" y="4903090"/>
            <a:ext cx="7540625" cy="1241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457189" indent="-457189" defTabSz="914377" eaLnBrk="0" fontAlgn="base" hangingPunct="0">
              <a:spcBef>
                <a:spcPct val="0"/>
              </a:spcBef>
              <a:spcAft>
                <a:spcPct val="0"/>
              </a:spcAft>
              <a:buFont typeface="+mj-lt"/>
              <a:buAutoNum type="arabicPeriod"/>
            </a:pPr>
            <a:r>
              <a:rPr lang="sv-SE" altLang="sv-SE" sz="1800" dirty="0">
                <a:solidFill>
                  <a:srgbClr val="000000"/>
                </a:solidFill>
              </a:rPr>
              <a:t>dokument med förbestämda fält som är avsedda att fyllas i med olika uppgifter rörande intyg [TNC 104]</a:t>
            </a:r>
          </a:p>
          <a:p>
            <a:pPr marL="457189" indent="-457189" defTabSz="914377" eaLnBrk="0" fontAlgn="base" hangingPunct="0">
              <a:spcBef>
                <a:spcPct val="0"/>
              </a:spcBef>
              <a:spcAft>
                <a:spcPct val="0"/>
              </a:spcAft>
              <a:buFont typeface="+mj-lt"/>
              <a:buAutoNum type="arabicPeriod"/>
            </a:pPr>
            <a:r>
              <a:rPr lang="sv-SE" altLang="sv-SE" sz="1800" dirty="0">
                <a:solidFill>
                  <a:srgbClr val="000000"/>
                </a:solidFill>
              </a:rPr>
              <a:t>vy i en intygsapplikation som en intygsutfärdare använder för att skapa ett intyg av en viss typ [</a:t>
            </a:r>
            <a:r>
              <a:rPr lang="sv-SE" altLang="sv-SE" sz="1800" dirty="0" err="1">
                <a:solidFill>
                  <a:srgbClr val="000000"/>
                </a:solidFill>
                <a:hlinkClick r:id="rId3"/>
              </a:rPr>
              <a:t>Inera</a:t>
            </a:r>
            <a:r>
              <a:rPr lang="sv-SE" altLang="sv-SE" sz="1800" dirty="0">
                <a:solidFill>
                  <a:srgbClr val="000000"/>
                </a:solidFill>
              </a:rPr>
              <a:t>]</a:t>
            </a:r>
            <a:endParaRPr lang="en-US" altLang="sv-SE" sz="1800" dirty="0">
              <a:solidFill>
                <a:srgbClr val="000000"/>
              </a:solidFill>
            </a:endParaRPr>
          </a:p>
        </p:txBody>
      </p:sp>
    </p:spTree>
    <p:extLst>
      <p:ext uri="{BB962C8B-B14F-4D97-AF65-F5344CB8AC3E}">
        <p14:creationId xmlns:p14="http://schemas.microsoft.com/office/powerpoint/2010/main" val="18921482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E3C1B-1692-6A0F-92AD-B3779D0A3846}"/>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6B835E31-48EA-FE49-DDFB-1C2EDBFC669B}"/>
              </a:ext>
            </a:extLst>
          </p:cNvPr>
          <p:cNvSpPr>
            <a:spLocks noChangeArrowheads="1"/>
          </p:cNvSpPr>
          <p:nvPr/>
        </p:nvSpPr>
        <p:spPr bwMode="auto">
          <a:xfrm>
            <a:off x="2539409" y="374468"/>
            <a:ext cx="907331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intygsformulär, (formulär) [NULÄGET]</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6EF3CB38-64B1-BB47-5BAA-DEB46304BB17}"/>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B6E97822-28EB-5027-FE37-7661A2A2C8EF}"/>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D869A6E8-24DD-A27C-D489-BFA9E9E93E02}"/>
              </a:ext>
            </a:extLst>
          </p:cNvPr>
          <p:cNvSpPr txBox="1">
            <a:spLocks noChangeArrowheads="1"/>
          </p:cNvSpPr>
          <p:nvPr/>
        </p:nvSpPr>
        <p:spPr bwMode="auto">
          <a:xfrm>
            <a:off x="2550426" y="1499475"/>
            <a:ext cx="7540625"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dirty="0">
                <a:solidFill>
                  <a:srgbClr val="000000"/>
                </a:solidFill>
                <a:highlight>
                  <a:srgbClr val="00FF00"/>
                </a:highlight>
              </a:rPr>
              <a:t>dokument eller </a:t>
            </a:r>
            <a:r>
              <a:rPr lang="sv-SE" altLang="sv-SE" dirty="0" err="1">
                <a:solidFill>
                  <a:srgbClr val="000000"/>
                </a:solidFill>
                <a:highlight>
                  <a:srgbClr val="00FF00"/>
                </a:highlight>
              </a:rPr>
              <a:t>applikationsvy</a:t>
            </a:r>
            <a:r>
              <a:rPr lang="sv-SE" altLang="sv-SE" dirty="0">
                <a:solidFill>
                  <a:srgbClr val="000000"/>
                </a:solidFill>
                <a:highlight>
                  <a:srgbClr val="00FF00"/>
                </a:highlight>
              </a:rPr>
              <a:t> med </a:t>
            </a:r>
            <a:r>
              <a:rPr lang="sv-SE" altLang="sv-SE" dirty="0">
                <a:solidFill>
                  <a:schemeClr val="accent2">
                    <a:lumMod val="50000"/>
                  </a:schemeClr>
                </a:solidFill>
                <a:highlight>
                  <a:srgbClr val="00FF00"/>
                </a:highlight>
              </a:rPr>
              <a:t>fastställda</a:t>
            </a:r>
            <a:r>
              <a:rPr lang="sv-SE" altLang="sv-SE" dirty="0">
                <a:solidFill>
                  <a:srgbClr val="000000"/>
                </a:solidFill>
                <a:highlight>
                  <a:srgbClr val="00FF00"/>
                </a:highlight>
              </a:rPr>
              <a:t> fält som är avsedda att fyllas i med olika uppgifter rörande intyg</a:t>
            </a:r>
            <a:r>
              <a:rPr lang="sv-SE" altLang="sv-SE" dirty="0">
                <a:solidFill>
                  <a:schemeClr val="accent2">
                    <a:lumMod val="50000"/>
                  </a:schemeClr>
                </a:solidFill>
                <a:highlight>
                  <a:srgbClr val="00FF00"/>
                </a:highlight>
              </a:rPr>
              <a:t>sperson</a:t>
            </a:r>
          </a:p>
          <a:p>
            <a:pPr defTabSz="914377" eaLnBrk="0" fontAlgn="base" hangingPunct="0">
              <a:spcBef>
                <a:spcPct val="0"/>
              </a:spcBef>
              <a:spcAft>
                <a:spcPct val="0"/>
              </a:spcAft>
            </a:pPr>
            <a:endParaRPr lang="sv-SE" altLang="sv-SE" dirty="0">
              <a:solidFill>
                <a:srgbClr val="000000"/>
              </a:solidFill>
            </a:endParaRPr>
          </a:p>
          <a:p>
            <a:pPr defTabSz="914377" eaLnBrk="0" fontAlgn="base" hangingPunct="0">
              <a:spcBef>
                <a:spcPct val="0"/>
              </a:spcBef>
              <a:spcAft>
                <a:spcPct val="0"/>
              </a:spcAft>
            </a:pPr>
            <a:r>
              <a:rPr lang="sv-SE" altLang="sv-SE" b="1" strike="sngStrike" dirty="0">
                <a:solidFill>
                  <a:srgbClr val="000000"/>
                </a:solidFill>
              </a:rPr>
              <a:t>intygsutgivare</a:t>
            </a:r>
            <a:br>
              <a:rPr lang="sv-SE" altLang="sv-SE" dirty="0">
                <a:solidFill>
                  <a:srgbClr val="000000"/>
                </a:solidFill>
              </a:rPr>
            </a:br>
            <a:r>
              <a:rPr lang="sv-SE" altLang="sv-SE" dirty="0">
                <a:solidFill>
                  <a:srgbClr val="000000"/>
                </a:solidFill>
              </a:rPr>
              <a:t>organisation som ansvarar för </a:t>
            </a:r>
            <a:r>
              <a:rPr lang="sv-SE" altLang="sv-SE" b="1" dirty="0">
                <a:solidFill>
                  <a:srgbClr val="000000"/>
                </a:solidFill>
              </a:rPr>
              <a:t>intygsformulär </a:t>
            </a:r>
            <a:r>
              <a:rPr lang="sv-SE" altLang="sv-SE" dirty="0">
                <a:solidFill>
                  <a:srgbClr val="000000"/>
                </a:solidFill>
              </a:rPr>
              <a:t>och därmed bestämmer vilka intygade uppgifter som ska uppges, hur de ska lagras eller hur det intyg dessa uppgifter ingår i ska vara utformat</a:t>
            </a:r>
          </a:p>
          <a:p>
            <a:pPr defTabSz="914377" eaLnBrk="0" fontAlgn="base" hangingPunct="0">
              <a:spcBef>
                <a:spcPct val="0"/>
              </a:spcBef>
              <a:spcAft>
                <a:spcPct val="0"/>
              </a:spcAft>
            </a:pPr>
            <a:endParaRPr lang="sv-SE" altLang="sv-SE" dirty="0">
              <a:solidFill>
                <a:srgbClr val="000000"/>
              </a:solidFill>
            </a:endParaRPr>
          </a:p>
          <a:p>
            <a:pPr defTabSz="914377" eaLnBrk="0" fontAlgn="base" hangingPunct="0">
              <a:spcBef>
                <a:spcPct val="0"/>
              </a:spcBef>
              <a:spcAft>
                <a:spcPct val="0"/>
              </a:spcAft>
            </a:pPr>
            <a:r>
              <a:rPr lang="sv-SE" altLang="sv-SE" dirty="0">
                <a:solidFill>
                  <a:srgbClr val="000000"/>
                </a:solidFill>
              </a:rPr>
              <a:t>→ ”</a:t>
            </a:r>
            <a:r>
              <a:rPr lang="sv-SE" altLang="sv-SE" b="1" dirty="0">
                <a:solidFill>
                  <a:srgbClr val="000000"/>
                </a:solidFill>
                <a:highlight>
                  <a:srgbClr val="00FF00"/>
                </a:highlight>
              </a:rPr>
              <a:t>intygsformulärsutgivare</a:t>
            </a:r>
            <a:r>
              <a:rPr lang="sv-SE" altLang="sv-SE" dirty="0">
                <a:solidFill>
                  <a:srgbClr val="000000"/>
                </a:solidFill>
              </a:rPr>
              <a:t>”</a:t>
            </a:r>
          </a:p>
          <a:p>
            <a:pPr marL="342900" indent="-342900" defTabSz="914377" eaLnBrk="0" fontAlgn="base" hangingPunct="0">
              <a:spcBef>
                <a:spcPct val="0"/>
              </a:spcBef>
              <a:spcAft>
                <a:spcPct val="0"/>
              </a:spcAft>
              <a:buFont typeface="Arial" panose="020B0604020202020204" pitchFamily="34" charset="0"/>
              <a:buChar char="•"/>
            </a:pPr>
            <a:r>
              <a:rPr lang="sv-SE" altLang="sv-SE" dirty="0">
                <a:solidFill>
                  <a:srgbClr val="000000"/>
                </a:solidFill>
              </a:rPr>
              <a:t>för otymplig som term? ”formulärsansvarig”</a:t>
            </a:r>
          </a:p>
          <a:p>
            <a:pPr marL="342900" indent="-342900" defTabSz="914377" eaLnBrk="0" fontAlgn="base" hangingPunct="0">
              <a:spcBef>
                <a:spcPct val="0"/>
              </a:spcBef>
              <a:spcAft>
                <a:spcPct val="0"/>
              </a:spcAft>
              <a:buFont typeface="Arial" panose="020B0604020202020204" pitchFamily="34" charset="0"/>
              <a:buChar char="•"/>
            </a:pPr>
            <a:r>
              <a:rPr lang="sv-SE" altLang="sv-SE" dirty="0">
                <a:solidFill>
                  <a:srgbClr val="000000"/>
                </a:solidFill>
              </a:rPr>
              <a:t>kan ”</a:t>
            </a:r>
            <a:r>
              <a:rPr lang="sv-SE" altLang="sv-SE" dirty="0">
                <a:solidFill>
                  <a:srgbClr val="000000"/>
                </a:solidFill>
                <a:highlight>
                  <a:srgbClr val="00FF00"/>
                </a:highlight>
              </a:rPr>
              <a:t>formulärutgivare</a:t>
            </a:r>
            <a:r>
              <a:rPr lang="sv-SE" altLang="sv-SE" dirty="0">
                <a:solidFill>
                  <a:srgbClr val="000000"/>
                </a:solidFill>
              </a:rPr>
              <a:t>” fungera? → formulär- i stället för intyg i vissa sammanhang. Problem?</a:t>
            </a:r>
          </a:p>
        </p:txBody>
      </p:sp>
    </p:spTree>
    <p:extLst>
      <p:ext uri="{BB962C8B-B14F-4D97-AF65-F5344CB8AC3E}">
        <p14:creationId xmlns:p14="http://schemas.microsoft.com/office/powerpoint/2010/main" val="34376424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47971" y="466471"/>
            <a:ext cx="7228261"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200" b="1" dirty="0">
                <a:solidFill>
                  <a:srgbClr val="000000"/>
                </a:solidFill>
                <a:highlight>
                  <a:srgbClr val="00FF00"/>
                </a:highlight>
              </a:rPr>
              <a:t>intygsutgivare</a:t>
            </a:r>
            <a:r>
              <a:rPr lang="sv-SE" altLang="sv-SE" sz="3200" b="1" dirty="0">
                <a:solidFill>
                  <a:srgbClr val="000000"/>
                </a:solidFill>
              </a:rPr>
              <a:t>, intygs(mall)ägare,</a:t>
            </a:r>
            <a:br>
              <a:rPr lang="sv-SE" altLang="sv-SE" sz="3200" b="1" dirty="0">
                <a:solidFill>
                  <a:srgbClr val="000000"/>
                </a:solidFill>
              </a:rPr>
            </a:br>
            <a:r>
              <a:rPr lang="sv-SE" altLang="sv-SE" sz="3200" b="1" dirty="0">
                <a:solidFill>
                  <a:srgbClr val="000000"/>
                </a:solidFill>
              </a:rPr>
              <a:t>”</a:t>
            </a:r>
            <a:r>
              <a:rPr lang="sv-SE" altLang="sv-SE" sz="3200" b="1" dirty="0">
                <a:solidFill>
                  <a:srgbClr val="000000"/>
                </a:solidFill>
                <a:highlight>
                  <a:srgbClr val="FFFF00"/>
                </a:highlight>
              </a:rPr>
              <a:t>ansvarig för standard</a:t>
            </a:r>
            <a:r>
              <a:rPr lang="sv-SE" altLang="sv-SE" sz="3200" b="1" dirty="0">
                <a:solidFill>
                  <a:srgbClr val="000000"/>
                </a:solidFill>
              </a:rPr>
              <a:t>” (2)</a:t>
            </a:r>
            <a:endParaRPr lang="sv-SE" altLang="sv-SE" sz="3200"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FEFF2733-1887-8C9B-5398-8F0D9E34E566}"/>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779845" y="1700809"/>
            <a:ext cx="8424309" cy="4402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304792" indent="-304792" defTabSz="914377" eaLnBrk="0" fontAlgn="base" hangingPunct="0">
              <a:spcBef>
                <a:spcPct val="0"/>
              </a:spcBef>
              <a:spcAft>
                <a:spcPct val="0"/>
              </a:spcAft>
              <a:buFont typeface="+mj-lt"/>
              <a:buAutoNum type="arabicPeriod"/>
            </a:pPr>
            <a:r>
              <a:rPr lang="sv-SE" altLang="sv-SE" sz="1867" dirty="0">
                <a:solidFill>
                  <a:srgbClr val="000000"/>
                </a:solidFill>
              </a:rPr>
              <a:t>part som har rätt att genomföra förändringar i ett visst intygs utformning</a:t>
            </a:r>
            <a:br>
              <a:rPr lang="sv-SE" altLang="sv-SE" sz="1867" dirty="0">
                <a:solidFill>
                  <a:srgbClr val="000000"/>
                </a:solidFill>
              </a:rPr>
            </a:br>
            <a:br>
              <a:rPr lang="sv-SE" altLang="sv-SE" sz="1867" dirty="0">
                <a:solidFill>
                  <a:srgbClr val="000000"/>
                </a:solidFill>
              </a:rPr>
            </a:br>
            <a:r>
              <a:rPr lang="sv-SE" altLang="sv-SE" sz="1867" dirty="0">
                <a:solidFill>
                  <a:srgbClr val="000000"/>
                </a:solidFill>
              </a:rPr>
              <a:t>Ofta sammanfaller intygsmottagare och intygsägare men för några intyg skiljer sig dessa åt. Exempelvis är Socialstyrelsen intygsägare för intyget dödsbevis men intygsmottagare är Skatteverket. [SKR, SoS]</a:t>
            </a:r>
          </a:p>
          <a:p>
            <a:pPr marL="304792" indent="-304792" defTabSz="914377" eaLnBrk="0" fontAlgn="base" hangingPunct="0">
              <a:spcBef>
                <a:spcPct val="0"/>
              </a:spcBef>
              <a:spcAft>
                <a:spcPct val="0"/>
              </a:spcAft>
              <a:buFont typeface="+mj-lt"/>
              <a:buAutoNum type="arabicPeriod"/>
            </a:pPr>
            <a:endParaRPr lang="sv-SE" altLang="sv-SE" sz="1867" dirty="0">
              <a:solidFill>
                <a:srgbClr val="000000"/>
              </a:solidFill>
            </a:endParaRPr>
          </a:p>
          <a:p>
            <a:pPr marL="304792" indent="-304792" defTabSz="914377" eaLnBrk="0" fontAlgn="base" hangingPunct="0">
              <a:spcBef>
                <a:spcPct val="0"/>
              </a:spcBef>
              <a:spcAft>
                <a:spcPct val="0"/>
              </a:spcAft>
              <a:buFont typeface="+mj-lt"/>
              <a:buAutoNum type="arabicPeriod"/>
            </a:pPr>
            <a:endParaRPr lang="sv-SE" altLang="sv-SE" sz="1867" dirty="0">
              <a:solidFill>
                <a:srgbClr val="000000"/>
              </a:solidFill>
            </a:endParaRPr>
          </a:p>
          <a:p>
            <a:pPr marL="304792" indent="-304792" defTabSz="914377" eaLnBrk="0" fontAlgn="base" hangingPunct="0">
              <a:spcBef>
                <a:spcPct val="0"/>
              </a:spcBef>
              <a:spcAft>
                <a:spcPct val="0"/>
              </a:spcAft>
              <a:buFont typeface="+mj-lt"/>
              <a:buAutoNum type="arabicPeriod"/>
            </a:pPr>
            <a:r>
              <a:rPr lang="sv-SE" altLang="sv-SE" sz="1867" dirty="0">
                <a:solidFill>
                  <a:srgbClr val="000000"/>
                </a:solidFill>
                <a:highlight>
                  <a:srgbClr val="00FF00"/>
                </a:highlight>
              </a:rPr>
              <a:t>organisation som ansvarar för </a:t>
            </a:r>
            <a:r>
              <a:rPr lang="sv-SE" altLang="sv-SE" sz="1867" i="1" dirty="0">
                <a:solidFill>
                  <a:srgbClr val="000000"/>
                </a:solidFill>
                <a:highlight>
                  <a:srgbClr val="00FF00"/>
                </a:highlight>
              </a:rPr>
              <a:t>intygsformulär</a:t>
            </a:r>
            <a:r>
              <a:rPr lang="sv-SE" altLang="sv-SE" sz="1867" i="1" strike="sngStrike" dirty="0">
                <a:solidFill>
                  <a:srgbClr val="000000"/>
                </a:solidFill>
                <a:highlight>
                  <a:srgbClr val="00FF00"/>
                </a:highlight>
              </a:rPr>
              <a:t>/intygsmall</a:t>
            </a:r>
            <a:r>
              <a:rPr lang="sv-SE" altLang="sv-SE" sz="1867" dirty="0">
                <a:solidFill>
                  <a:srgbClr val="000000"/>
                </a:solidFill>
                <a:highlight>
                  <a:srgbClr val="00FF00"/>
                </a:highlight>
              </a:rPr>
              <a:t> och därmed bestämmer vilka intygade uppgifter som ska uppges, hur de ska lagras eller hur det intyg </a:t>
            </a:r>
            <a:r>
              <a:rPr lang="sv-SE" altLang="sv-SE" sz="1867" strike="sngStrike" dirty="0">
                <a:solidFill>
                  <a:srgbClr val="000000"/>
                </a:solidFill>
                <a:highlight>
                  <a:srgbClr val="00FF00"/>
                </a:highlight>
              </a:rPr>
              <a:t>(= urkunden) </a:t>
            </a:r>
            <a:r>
              <a:rPr lang="sv-SE" altLang="sv-SE" sz="1867" dirty="0">
                <a:solidFill>
                  <a:srgbClr val="000000"/>
                </a:solidFill>
                <a:highlight>
                  <a:srgbClr val="00FF00"/>
                </a:highlight>
              </a:rPr>
              <a:t>dessa uppgifter ingår i ska vara utformat</a:t>
            </a:r>
          </a:p>
          <a:p>
            <a:pPr lvl="1" indent="0" defTabSz="914377" eaLnBrk="0" fontAlgn="base" hangingPunct="0">
              <a:spcBef>
                <a:spcPct val="0"/>
              </a:spcBef>
              <a:spcAft>
                <a:spcPct val="0"/>
              </a:spcAft>
            </a:pPr>
            <a:r>
              <a:rPr lang="sv-SE" altLang="sv-SE" sz="1867" dirty="0">
                <a:solidFill>
                  <a:srgbClr val="000000"/>
                </a:solidFill>
                <a:highlight>
                  <a:srgbClr val="FFFF00"/>
                </a:highlight>
              </a:rPr>
              <a:t>En organisation kan vara ansvarig för enbart det ena ...</a:t>
            </a:r>
          </a:p>
          <a:p>
            <a:pPr lvl="1" indent="0" defTabSz="914377" eaLnBrk="0" fontAlgn="base" hangingPunct="0">
              <a:spcBef>
                <a:spcPct val="0"/>
              </a:spcBef>
              <a:spcAft>
                <a:spcPct val="0"/>
              </a:spcAft>
            </a:pPr>
            <a:endParaRPr lang="sv-SE" altLang="sv-SE" sz="1867" dirty="0">
              <a:solidFill>
                <a:srgbClr val="000000"/>
              </a:solidFill>
              <a:highlight>
                <a:srgbClr val="FF00FF"/>
              </a:highlight>
            </a:endParaRPr>
          </a:p>
          <a:p>
            <a:pPr lvl="1" indent="0" defTabSz="914377" eaLnBrk="0" fontAlgn="base" hangingPunct="0">
              <a:spcBef>
                <a:spcPct val="0"/>
              </a:spcBef>
              <a:spcAft>
                <a:spcPct val="0"/>
              </a:spcAft>
            </a:pPr>
            <a:r>
              <a:rPr lang="sv-SE" altLang="sv-SE" sz="1867" dirty="0">
                <a:solidFill>
                  <a:srgbClr val="000000"/>
                </a:solidFill>
                <a:highlight>
                  <a:srgbClr val="FF00FF"/>
                </a:highlight>
              </a:rPr>
              <a:t>Fråga: Behövs en term för den som har huvudansvar (om det är uppdelat?)</a:t>
            </a:r>
          </a:p>
          <a:p>
            <a:pPr defTabSz="914377" eaLnBrk="0" fontAlgn="base" hangingPunct="0">
              <a:spcBef>
                <a:spcPct val="0"/>
              </a:spcBef>
              <a:spcAft>
                <a:spcPct val="0"/>
              </a:spcAft>
            </a:pPr>
            <a:endParaRPr lang="en-US" altLang="sv-SE" sz="1867" dirty="0">
              <a:solidFill>
                <a:srgbClr val="000000"/>
              </a:solidFill>
            </a:endParaRPr>
          </a:p>
        </p:txBody>
      </p:sp>
    </p:spTree>
    <p:extLst>
      <p:ext uri="{BB962C8B-B14F-4D97-AF65-F5344CB8AC3E}">
        <p14:creationId xmlns:p14="http://schemas.microsoft.com/office/powerpoint/2010/main" val="1584128718"/>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09840" y="531814"/>
            <a:ext cx="621195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200" b="1" dirty="0">
                <a:solidFill>
                  <a:srgbClr val="000000"/>
                </a:solidFill>
              </a:rPr>
              <a:t>”</a:t>
            </a:r>
            <a:r>
              <a:rPr lang="sv-SE" altLang="sv-SE" sz="3200" b="1" strike="sngStrike" dirty="0">
                <a:solidFill>
                  <a:srgbClr val="000000"/>
                </a:solidFill>
              </a:rPr>
              <a:t>utfärdare standard</a:t>
            </a:r>
            <a:r>
              <a:rPr lang="sv-SE" altLang="sv-SE" sz="3200" b="1" dirty="0">
                <a:solidFill>
                  <a:srgbClr val="000000"/>
                </a:solidFill>
              </a:rPr>
              <a:t>” -&gt; </a:t>
            </a:r>
            <a:r>
              <a:rPr lang="sv-SE" altLang="sv-SE" sz="3200" b="1" dirty="0">
                <a:solidFill>
                  <a:srgbClr val="000000"/>
                </a:solidFill>
                <a:highlight>
                  <a:srgbClr val="FFFF00"/>
                </a:highlight>
              </a:rPr>
              <a:t>?</a:t>
            </a:r>
            <a:r>
              <a:rPr lang="sv-SE" altLang="sv-SE" sz="3200" b="1" dirty="0">
                <a:solidFill>
                  <a:srgbClr val="000000"/>
                </a:solidFill>
              </a:rPr>
              <a:t> (1)</a:t>
            </a:r>
            <a:endParaRPr lang="sv-SE" altLang="sv-SE" sz="3200"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FEFF2733-1887-8C9B-5398-8F0D9E34E566}"/>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C182713A-93E3-E9E6-B937-2ADFAC76A806}"/>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779845" y="1230313"/>
            <a:ext cx="7540625" cy="354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304792" indent="-304792" defTabSz="914377" eaLnBrk="0" fontAlgn="base" hangingPunct="0">
              <a:spcBef>
                <a:spcPct val="0"/>
              </a:spcBef>
              <a:spcAft>
                <a:spcPct val="0"/>
              </a:spcAft>
              <a:buFont typeface="+mj-lt"/>
              <a:buAutoNum type="arabicPeriod"/>
            </a:pPr>
            <a:r>
              <a:rPr lang="sv-SE" altLang="sv-SE" sz="1867" dirty="0">
                <a:solidFill>
                  <a:srgbClr val="000000"/>
                </a:solidFill>
              </a:rPr>
              <a:t>behörig part som kan utforma regelverket </a:t>
            </a:r>
            <a:r>
              <a:rPr lang="sv-SE" altLang="sv-SE" sz="1867" strike="sngStrike" dirty="0">
                <a:solidFill>
                  <a:srgbClr val="000000"/>
                </a:solidFill>
              </a:rPr>
              <a:t>standard </a:t>
            </a:r>
            <a:r>
              <a:rPr lang="sv-SE" altLang="sv-SE" sz="1867" dirty="0">
                <a:solidFill>
                  <a:srgbClr val="000000"/>
                </a:solidFill>
              </a:rPr>
              <a:t>för hur en intygad uppgift och/eller ett intyg ska vara utformat, vilka uppgifter som ska ingå samt vem som är behörig intygsutfärdare</a:t>
            </a:r>
          </a:p>
          <a:p>
            <a:pPr marL="304792" indent="-304792" defTabSz="914377" eaLnBrk="0" fontAlgn="base" hangingPunct="0">
              <a:spcBef>
                <a:spcPct val="0"/>
              </a:spcBef>
              <a:spcAft>
                <a:spcPct val="0"/>
              </a:spcAft>
              <a:buFont typeface="+mj-lt"/>
              <a:buAutoNum type="arabicPeriod"/>
            </a:pPr>
            <a:endParaRPr lang="sv-SE" altLang="sv-SE" sz="1867" dirty="0">
              <a:solidFill>
                <a:srgbClr val="000000"/>
              </a:solidFill>
            </a:endParaRPr>
          </a:p>
          <a:p>
            <a:pPr defTabSz="914377" eaLnBrk="0" fontAlgn="base" hangingPunct="0">
              <a:spcBef>
                <a:spcPct val="0"/>
              </a:spcBef>
              <a:spcAft>
                <a:spcPct val="0"/>
              </a:spcAft>
            </a:pPr>
            <a:r>
              <a:rPr lang="sv-SE" altLang="sv-SE" sz="1867" dirty="0">
                <a:solidFill>
                  <a:srgbClr val="000000"/>
                </a:solidFill>
              </a:rPr>
              <a:t>	Exempel: Socialstyrelsen (för intyg som läkare utfärdar), 	Försäkringskassan (för intyg myndigheten behöver för 	ärendehantering)</a:t>
            </a:r>
          </a:p>
          <a:p>
            <a:pPr marL="304792" indent="-304792" defTabSz="914377" eaLnBrk="0" fontAlgn="base" hangingPunct="0">
              <a:spcBef>
                <a:spcPct val="0"/>
              </a:spcBef>
              <a:spcAft>
                <a:spcPct val="0"/>
              </a:spcAft>
              <a:buFont typeface="+mj-lt"/>
              <a:buAutoNum type="arabicPeriod"/>
            </a:pPr>
            <a:endParaRPr lang="en-US" altLang="sv-SE" sz="1867" dirty="0">
              <a:solidFill>
                <a:srgbClr val="000000"/>
              </a:solidFill>
            </a:endParaRPr>
          </a:p>
          <a:p>
            <a:pPr marL="457189" indent="-457189" defTabSz="914377" eaLnBrk="0" fontAlgn="base" hangingPunct="0">
              <a:spcBef>
                <a:spcPct val="0"/>
              </a:spcBef>
              <a:spcAft>
                <a:spcPct val="0"/>
              </a:spcAft>
              <a:buFont typeface="+mj-lt"/>
              <a:buAutoNum type="arabicPeriod" startAt="2"/>
            </a:pPr>
            <a:r>
              <a:rPr lang="sv-SE" altLang="sv-SE" sz="1867" dirty="0">
                <a:solidFill>
                  <a:srgbClr val="000000"/>
                </a:solidFill>
              </a:rPr>
              <a:t>behörig part som kan bestämma hur en intygad uppgift och/eller ett intyg ska vara utformat, vilka uppgifter som ska ingå samt vem som är behörig intygsutfärdare</a:t>
            </a:r>
          </a:p>
          <a:p>
            <a:pPr marL="304792" indent="-304792" defTabSz="914377" eaLnBrk="0" fontAlgn="base" hangingPunct="0">
              <a:spcBef>
                <a:spcPct val="0"/>
              </a:spcBef>
              <a:spcAft>
                <a:spcPct val="0"/>
              </a:spcAft>
              <a:buFont typeface="+mj-lt"/>
              <a:buAutoNum type="arabicPeriod" startAt="2"/>
            </a:pPr>
            <a:endParaRPr lang="en-US" altLang="sv-SE" sz="1867" dirty="0">
              <a:solidFill>
                <a:srgbClr val="000000"/>
              </a:solidFill>
            </a:endParaRPr>
          </a:p>
        </p:txBody>
      </p:sp>
    </p:spTree>
    <p:extLst>
      <p:ext uri="{BB962C8B-B14F-4D97-AF65-F5344CB8AC3E}">
        <p14:creationId xmlns:p14="http://schemas.microsoft.com/office/powerpoint/2010/main" val="25293252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2026A0AC-711A-4A79-BDAF-B48F1F5D1946}"/>
              </a:ext>
            </a:extLst>
          </p:cNvPr>
          <p:cNvSpPr>
            <a:spLocks noGrp="1"/>
          </p:cNvSpPr>
          <p:nvPr>
            <p:ph type="pic" sz="quarter" idx="18"/>
          </p:nvPr>
        </p:nvSpPr>
        <p:spPr/>
        <p:txBody>
          <a:bodyPr/>
          <a:lstStyle/>
          <a:p>
            <a:endParaRPr lang="sv-SE"/>
          </a:p>
        </p:txBody>
      </p:sp>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p:txBody>
          <a:bodyPr/>
          <a:lstStyle/>
          <a:p>
            <a:r>
              <a:rPr lang="sv-SE" dirty="0"/>
              <a:t>Agenda</a:t>
            </a:r>
          </a:p>
        </p:txBody>
      </p:sp>
      <p:sp>
        <p:nvSpPr>
          <p:cNvPr id="4" name="Platshållare för text 3">
            <a:extLst>
              <a:ext uri="{FF2B5EF4-FFF2-40B4-BE49-F238E27FC236}">
                <a16:creationId xmlns:a16="http://schemas.microsoft.com/office/drawing/2014/main" id="{851DB0DA-BA24-4590-842B-2C56974ABB8C}"/>
              </a:ext>
            </a:extLst>
          </p:cNvPr>
          <p:cNvSpPr>
            <a:spLocks noGrp="1"/>
          </p:cNvSpPr>
          <p:nvPr>
            <p:ph type="body" sz="quarter" idx="20"/>
          </p:nvPr>
        </p:nvSpPr>
        <p:spPr>
          <a:xfrm>
            <a:off x="858710" y="2024855"/>
            <a:ext cx="7294690" cy="4240213"/>
          </a:xfrm>
        </p:spPr>
        <p:txBody>
          <a:bodyPr/>
          <a:lstStyle/>
          <a:p>
            <a:r>
              <a:rPr lang="sv-SE" dirty="0"/>
              <a:t>Kortkort om terminologiarbete</a:t>
            </a:r>
          </a:p>
          <a:p>
            <a:r>
              <a:rPr lang="sv-SE" dirty="0"/>
              <a:t>intyg – intygsformulär →</a:t>
            </a:r>
          </a:p>
          <a:p>
            <a:r>
              <a:rPr lang="sv-SE" dirty="0"/>
              <a:t>intygsperson/intygsägare</a:t>
            </a:r>
          </a:p>
          <a:p>
            <a:r>
              <a:rPr lang="sv-SE" dirty="0"/>
              <a:t>intygsgivare, intygsmottagare, intygsutfärdare</a:t>
            </a:r>
          </a:p>
          <a:p>
            <a:pPr lvl="1"/>
            <a:r>
              <a:rPr lang="sv-SE" dirty="0"/>
              <a:t>utfärdande/signering – datum?</a:t>
            </a:r>
          </a:p>
          <a:p>
            <a:r>
              <a:rPr lang="sv-SE" dirty="0"/>
              <a:t>ifyllnadsstöd?</a:t>
            </a:r>
          </a:p>
          <a:p>
            <a:r>
              <a:rPr lang="sv-SE" dirty="0"/>
              <a:t>intygsändamål?</a:t>
            </a:r>
          </a:p>
          <a:p>
            <a:r>
              <a:rPr lang="sv-SE" dirty="0"/>
              <a:t>basuppgifter</a:t>
            </a:r>
          </a:p>
        </p:txBody>
      </p:sp>
    </p:spTree>
    <p:extLst>
      <p:ext uri="{BB962C8B-B14F-4D97-AF65-F5344CB8AC3E}">
        <p14:creationId xmlns:p14="http://schemas.microsoft.com/office/powerpoint/2010/main" val="1825989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53906" y="429926"/>
            <a:ext cx="316464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200" b="1" dirty="0">
                <a:solidFill>
                  <a:srgbClr val="000000"/>
                </a:solidFill>
                <a:highlight>
                  <a:srgbClr val="00FF00"/>
                </a:highlight>
              </a:rPr>
              <a:t>intygsutgivare</a:t>
            </a:r>
            <a:endParaRPr lang="sv-SE" altLang="sv-SE" sz="3200"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FEFF2733-1887-8C9B-5398-8F0D9E34E566}"/>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C182713A-93E3-E9E6-B937-2ADFAC76A806}"/>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553906" y="1557590"/>
            <a:ext cx="7540625" cy="3827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304792" indent="-304792" defTabSz="914377" eaLnBrk="0" fontAlgn="base" hangingPunct="0">
              <a:spcBef>
                <a:spcPct val="0"/>
              </a:spcBef>
              <a:spcAft>
                <a:spcPct val="0"/>
              </a:spcAft>
              <a:buFont typeface="+mj-lt"/>
              <a:buAutoNum type="arabicPeriod"/>
            </a:pPr>
            <a:r>
              <a:rPr lang="sv-SE" altLang="sv-SE" sz="1867" dirty="0">
                <a:solidFill>
                  <a:srgbClr val="000000"/>
                </a:solidFill>
                <a:highlight>
                  <a:srgbClr val="FFFF00"/>
                </a:highlight>
              </a:rPr>
              <a:t>organisation som ansvarar för </a:t>
            </a:r>
            <a:r>
              <a:rPr lang="sv-SE" altLang="sv-SE" sz="1867" i="1" dirty="0">
                <a:solidFill>
                  <a:srgbClr val="000000"/>
                </a:solidFill>
                <a:highlight>
                  <a:srgbClr val="FFFF00"/>
                </a:highlight>
              </a:rPr>
              <a:t>intygsformulär</a:t>
            </a:r>
            <a:r>
              <a:rPr lang="sv-SE" altLang="sv-SE" sz="1867" i="1" strike="sngStrike" dirty="0">
                <a:solidFill>
                  <a:srgbClr val="000000"/>
                </a:solidFill>
                <a:highlight>
                  <a:srgbClr val="FFFF00"/>
                </a:highlight>
              </a:rPr>
              <a:t>/intygsmall</a:t>
            </a:r>
            <a:r>
              <a:rPr lang="sv-SE" altLang="sv-SE" sz="1867" dirty="0">
                <a:solidFill>
                  <a:srgbClr val="000000"/>
                </a:solidFill>
                <a:highlight>
                  <a:srgbClr val="FFFF00"/>
                </a:highlight>
              </a:rPr>
              <a:t> och därmed bestämmer vilka intygade uppgifter som ska uppges, hur de ska lagras eller hur det intyg </a:t>
            </a:r>
            <a:r>
              <a:rPr lang="sv-SE" altLang="sv-SE" sz="1867" strike="sngStrike" dirty="0">
                <a:solidFill>
                  <a:srgbClr val="000000"/>
                </a:solidFill>
                <a:highlight>
                  <a:srgbClr val="FFFF00"/>
                </a:highlight>
              </a:rPr>
              <a:t>(= urkunden) </a:t>
            </a:r>
            <a:r>
              <a:rPr lang="sv-SE" altLang="sv-SE" sz="1867" dirty="0">
                <a:solidFill>
                  <a:srgbClr val="000000"/>
                </a:solidFill>
                <a:highlight>
                  <a:srgbClr val="FFFF00"/>
                </a:highlight>
              </a:rPr>
              <a:t>dessa uppgifter ingår i ska vara utformat</a:t>
            </a:r>
          </a:p>
          <a:p>
            <a:pPr lvl="1" indent="0" defTabSz="914377" eaLnBrk="0" fontAlgn="base" hangingPunct="0">
              <a:spcBef>
                <a:spcPct val="0"/>
              </a:spcBef>
              <a:spcAft>
                <a:spcPct val="0"/>
              </a:spcAft>
            </a:pPr>
            <a:r>
              <a:rPr lang="sv-SE" altLang="sv-SE" sz="1867" dirty="0">
                <a:solidFill>
                  <a:srgbClr val="000000"/>
                </a:solidFill>
                <a:highlight>
                  <a:srgbClr val="FFFF00"/>
                </a:highlight>
              </a:rPr>
              <a:t>En organisation kan vara ansvarig för enbart det ena ...</a:t>
            </a:r>
          </a:p>
          <a:p>
            <a:pPr lvl="1" indent="0" defTabSz="914377" eaLnBrk="0" fontAlgn="base" hangingPunct="0">
              <a:spcBef>
                <a:spcPct val="0"/>
              </a:spcBef>
              <a:spcAft>
                <a:spcPct val="0"/>
              </a:spcAft>
            </a:pPr>
            <a:endParaRPr lang="sv-SE" altLang="sv-SE" sz="1867" dirty="0">
              <a:solidFill>
                <a:srgbClr val="000000"/>
              </a:solidFill>
              <a:highlight>
                <a:srgbClr val="FF00FF"/>
              </a:highlight>
            </a:endParaRPr>
          </a:p>
          <a:p>
            <a:pPr lvl="1" indent="0" defTabSz="914377" eaLnBrk="0" fontAlgn="base" hangingPunct="0">
              <a:spcBef>
                <a:spcPct val="0"/>
              </a:spcBef>
              <a:spcAft>
                <a:spcPct val="0"/>
              </a:spcAft>
            </a:pPr>
            <a:r>
              <a:rPr lang="sv-SE" altLang="sv-SE" sz="1867" dirty="0">
                <a:solidFill>
                  <a:srgbClr val="000000"/>
                </a:solidFill>
                <a:highlight>
                  <a:srgbClr val="FF00FF"/>
                </a:highlight>
              </a:rPr>
              <a:t>Fråga: Behövs en term för den som har huvudansvar (om det är uppdelat?)</a:t>
            </a:r>
          </a:p>
          <a:p>
            <a:pPr lvl="1" indent="0" defTabSz="914377" eaLnBrk="0" fontAlgn="base" hangingPunct="0">
              <a:spcBef>
                <a:spcPct val="0"/>
              </a:spcBef>
              <a:spcAft>
                <a:spcPct val="0"/>
              </a:spcAft>
            </a:pPr>
            <a:endParaRPr lang="sv-SE" altLang="sv-SE" sz="1867" dirty="0">
              <a:solidFill>
                <a:srgbClr val="000000"/>
              </a:solidFill>
              <a:highlight>
                <a:srgbClr val="FF00FF"/>
              </a:highlight>
            </a:endParaRPr>
          </a:p>
          <a:p>
            <a:pPr marL="457189" indent="-457189" defTabSz="914377" eaLnBrk="0" fontAlgn="base" hangingPunct="0">
              <a:spcBef>
                <a:spcPct val="0"/>
              </a:spcBef>
              <a:spcAft>
                <a:spcPct val="0"/>
              </a:spcAft>
              <a:buFont typeface="+mj-lt"/>
              <a:buAutoNum type="arabicPeriod"/>
            </a:pPr>
            <a:r>
              <a:rPr lang="sv-SE" altLang="sv-SE" sz="1867" dirty="0">
                <a:solidFill>
                  <a:srgbClr val="000000"/>
                </a:solidFill>
                <a:highlight>
                  <a:srgbClr val="FFFF00"/>
                </a:highlight>
              </a:rPr>
              <a:t>behörig organisation som kan bestämma hur en intygad uppgift och/eller ett intyg ska vara utformat, vilka uppgifter som ska ingå samt vem som är behörig intygsutfärdare</a:t>
            </a:r>
          </a:p>
          <a:p>
            <a:pPr defTabSz="914377" eaLnBrk="0" fontAlgn="base" hangingPunct="0">
              <a:spcBef>
                <a:spcPct val="0"/>
              </a:spcBef>
              <a:spcAft>
                <a:spcPct val="0"/>
              </a:spcAft>
            </a:pPr>
            <a:endParaRPr lang="en-US" altLang="sv-SE" sz="1867" dirty="0">
              <a:solidFill>
                <a:srgbClr val="000000"/>
              </a:solidFill>
            </a:endParaRPr>
          </a:p>
        </p:txBody>
      </p:sp>
    </p:spTree>
    <p:extLst>
      <p:ext uri="{BB962C8B-B14F-4D97-AF65-F5344CB8AC3E}">
        <p14:creationId xmlns:p14="http://schemas.microsoft.com/office/powerpoint/2010/main" val="2772093376"/>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5B89B-19B9-76F6-AF28-EE581482D9DB}"/>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B0DE5178-BD43-5D13-A851-AFED4620D966}"/>
              </a:ext>
            </a:extLst>
          </p:cNvPr>
          <p:cNvSpPr>
            <a:spLocks noChangeArrowheads="1"/>
          </p:cNvSpPr>
          <p:nvPr/>
        </p:nvSpPr>
        <p:spPr bwMode="auto">
          <a:xfrm>
            <a:off x="2539409" y="374468"/>
            <a:ext cx="937307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(intygs)formulär(s)utgivare [NULÄGET]</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35FA3A50-6CC5-F23D-8635-750D3E603B7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8C75FEC-B38F-64FF-BA27-9CA1458534C1}"/>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2D02D5D4-E149-413E-3BF9-826E39621CE5}"/>
              </a:ext>
            </a:extLst>
          </p:cNvPr>
          <p:cNvSpPr txBox="1">
            <a:spLocks noChangeArrowheads="1"/>
          </p:cNvSpPr>
          <p:nvPr/>
        </p:nvSpPr>
        <p:spPr bwMode="auto">
          <a:xfrm>
            <a:off x="2550425" y="1235073"/>
            <a:ext cx="9479993" cy="11787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2000" dirty="0">
                <a:solidFill>
                  <a:srgbClr val="000000"/>
                </a:solidFill>
              </a:rPr>
              <a:t>organisation som ansvarar för </a:t>
            </a:r>
            <a:r>
              <a:rPr lang="sv-SE" altLang="sv-SE" sz="2000" i="1" dirty="0">
                <a:solidFill>
                  <a:srgbClr val="000000"/>
                </a:solidFill>
              </a:rPr>
              <a:t>intygsformulär</a:t>
            </a:r>
            <a:r>
              <a:rPr lang="sv-SE" altLang="sv-SE" sz="2000" dirty="0">
                <a:solidFill>
                  <a:srgbClr val="000000"/>
                </a:solidFill>
              </a:rPr>
              <a:t> och därmed bestämmer vilka intygade uppgifter | </a:t>
            </a:r>
            <a:r>
              <a:rPr lang="sv-SE" altLang="sv-SE" sz="2000" dirty="0">
                <a:solidFill>
                  <a:schemeClr val="accent2">
                    <a:lumMod val="50000"/>
                  </a:schemeClr>
                </a:solidFill>
              </a:rPr>
              <a:t>vilken information som efterfrågas </a:t>
            </a:r>
            <a:r>
              <a:rPr lang="sv-SE" altLang="sv-SE" sz="2000" dirty="0">
                <a:solidFill>
                  <a:srgbClr val="000000"/>
                </a:solidFill>
              </a:rPr>
              <a:t>| ska uppges</a:t>
            </a:r>
            <a:r>
              <a:rPr lang="sv-SE" altLang="sv-SE" sz="2000" strike="sngStrike" dirty="0">
                <a:solidFill>
                  <a:srgbClr val="000000"/>
                </a:solidFill>
              </a:rPr>
              <a:t>, hur de ska lagras</a:t>
            </a:r>
            <a:r>
              <a:rPr lang="sv-SE" altLang="sv-SE" sz="2000" dirty="0">
                <a:solidFill>
                  <a:srgbClr val="000000"/>
                </a:solidFill>
              </a:rPr>
              <a:t> eller/</a:t>
            </a:r>
            <a:r>
              <a:rPr lang="sv-SE" altLang="sv-SE" sz="2000" dirty="0">
                <a:solidFill>
                  <a:schemeClr val="accent2">
                    <a:lumMod val="50000"/>
                  </a:schemeClr>
                </a:solidFill>
              </a:rPr>
              <a:t>och</a:t>
            </a:r>
            <a:r>
              <a:rPr lang="sv-SE" altLang="sv-SE" sz="2000" dirty="0">
                <a:solidFill>
                  <a:srgbClr val="000000"/>
                </a:solidFill>
              </a:rPr>
              <a:t> hur det intyg dessa uppgifter ingår i ska </a:t>
            </a:r>
            <a:r>
              <a:rPr lang="sv-SE" altLang="sv-SE" sz="2000" dirty="0">
                <a:solidFill>
                  <a:schemeClr val="accent2">
                    <a:lumMod val="50000"/>
                  </a:schemeClr>
                </a:solidFill>
              </a:rPr>
              <a:t>se ut </a:t>
            </a:r>
            <a:r>
              <a:rPr lang="sv-SE" altLang="sv-SE" sz="2000" dirty="0">
                <a:solidFill>
                  <a:srgbClr val="000000"/>
                </a:solidFill>
              </a:rPr>
              <a:t>| vara utformat | hur formuläret är utformat [ej teknikneutral?]→</a:t>
            </a:r>
          </a:p>
          <a:p>
            <a:pPr defTabSz="914377" eaLnBrk="0" fontAlgn="base" hangingPunct="0">
              <a:spcBef>
                <a:spcPct val="0"/>
              </a:spcBef>
              <a:spcAft>
                <a:spcPct val="0"/>
              </a:spcAft>
            </a:pPr>
            <a:endParaRPr lang="sv-SE" altLang="sv-SE" sz="2000" dirty="0">
              <a:solidFill>
                <a:srgbClr val="000000"/>
              </a:solidFill>
            </a:endParaRPr>
          </a:p>
          <a:p>
            <a:pPr marL="457200" indent="-457200" defTabSz="914377" eaLnBrk="0" fontAlgn="base" hangingPunct="0">
              <a:spcBef>
                <a:spcPct val="0"/>
              </a:spcBef>
              <a:spcAft>
                <a:spcPct val="0"/>
              </a:spcAft>
              <a:buAutoNum type="arabicPeriod"/>
            </a:pPr>
            <a:r>
              <a:rPr lang="sv-SE" altLang="sv-SE" sz="2000" dirty="0">
                <a:solidFill>
                  <a:srgbClr val="000000"/>
                </a:solidFill>
              </a:rPr>
              <a:t>organisation som ansvarar för </a:t>
            </a:r>
            <a:r>
              <a:rPr lang="sv-SE" altLang="sv-SE" sz="2000" i="1" dirty="0">
                <a:solidFill>
                  <a:srgbClr val="000000"/>
                </a:solidFill>
              </a:rPr>
              <a:t>intygsformulär</a:t>
            </a:r>
            <a:r>
              <a:rPr lang="sv-SE" altLang="sv-SE" sz="2000" dirty="0">
                <a:solidFill>
                  <a:srgbClr val="000000"/>
                </a:solidFill>
              </a:rPr>
              <a:t> och därmed bestämmer </a:t>
            </a:r>
            <a:r>
              <a:rPr lang="sv-SE" altLang="sv-SE" sz="2000" dirty="0"/>
              <a:t>vilken information som efterfrågas samt</a:t>
            </a:r>
            <a:r>
              <a:rPr lang="sv-SE" altLang="sv-SE" sz="2000" dirty="0">
                <a:solidFill>
                  <a:schemeClr val="accent2">
                    <a:lumMod val="50000"/>
                  </a:schemeClr>
                </a:solidFill>
              </a:rPr>
              <a:t> </a:t>
            </a:r>
            <a:r>
              <a:rPr lang="sv-SE" altLang="sv-SE" sz="2000" dirty="0"/>
              <a:t>har rätt att genomföra förändringar i intygsformulär</a:t>
            </a:r>
          </a:p>
          <a:p>
            <a:pPr marL="457200" indent="-457200" defTabSz="914377" eaLnBrk="0" fontAlgn="base" hangingPunct="0">
              <a:spcBef>
                <a:spcPct val="0"/>
              </a:spcBef>
              <a:spcAft>
                <a:spcPct val="0"/>
              </a:spcAft>
              <a:buAutoNum type="arabicPeriod"/>
            </a:pPr>
            <a:r>
              <a:rPr lang="sv-SE" altLang="sv-SE" sz="2000" dirty="0">
                <a:solidFill>
                  <a:srgbClr val="000000"/>
                </a:solidFill>
              </a:rPr>
              <a:t>organisation som ansvarar för </a:t>
            </a:r>
            <a:r>
              <a:rPr lang="sv-SE" altLang="sv-SE" sz="2000">
                <a:solidFill>
                  <a:srgbClr val="000000"/>
                </a:solidFill>
              </a:rPr>
              <a:t>att upprätta? </a:t>
            </a:r>
            <a:r>
              <a:rPr lang="sv-SE" altLang="sv-SE" sz="2000" dirty="0">
                <a:solidFill>
                  <a:srgbClr val="000000"/>
                </a:solidFill>
              </a:rPr>
              <a:t>och förvalta </a:t>
            </a:r>
            <a:r>
              <a:rPr lang="sv-SE" altLang="sv-SE" sz="2000" i="1" dirty="0">
                <a:solidFill>
                  <a:srgbClr val="000000"/>
                </a:solidFill>
              </a:rPr>
              <a:t>intygsformulär</a:t>
            </a:r>
            <a:r>
              <a:rPr lang="sv-SE" altLang="sv-SE" sz="2000" dirty="0">
                <a:solidFill>
                  <a:srgbClr val="000000"/>
                </a:solidFill>
              </a:rPr>
              <a:t> och därmed bestämmer </a:t>
            </a:r>
            <a:r>
              <a:rPr lang="sv-SE" altLang="sv-SE" sz="2000" dirty="0"/>
              <a:t>vilken information som efterfrågas</a:t>
            </a:r>
            <a:endParaRPr lang="sv-SE" altLang="sv-SE" sz="2000" dirty="0">
              <a:solidFill>
                <a:schemeClr val="accent2">
                  <a:lumMod val="50000"/>
                </a:schemeClr>
              </a:solidFill>
            </a:endParaRPr>
          </a:p>
          <a:p>
            <a:pPr marL="457200" indent="-457200" defTabSz="914377" eaLnBrk="0" fontAlgn="base" hangingPunct="0">
              <a:spcBef>
                <a:spcPct val="0"/>
              </a:spcBef>
              <a:spcAft>
                <a:spcPct val="0"/>
              </a:spcAft>
              <a:buAutoNum type="arabicPeriod"/>
            </a:pPr>
            <a:endParaRPr lang="sv-SE" altLang="sv-SE" sz="2000" dirty="0">
              <a:solidFill>
                <a:schemeClr val="accent2">
                  <a:lumMod val="50000"/>
                </a:schemeClr>
              </a:solidFill>
              <a:highlight>
                <a:srgbClr val="00FF00"/>
              </a:highlight>
            </a:endParaRPr>
          </a:p>
          <a:p>
            <a:pPr defTabSz="914377" eaLnBrk="0" fontAlgn="base" hangingPunct="0">
              <a:spcBef>
                <a:spcPct val="0"/>
              </a:spcBef>
              <a:spcAft>
                <a:spcPct val="0"/>
              </a:spcAft>
            </a:pPr>
            <a:r>
              <a:rPr lang="sv-SE" altLang="sv-SE" sz="2000" dirty="0">
                <a:solidFill>
                  <a:srgbClr val="000000"/>
                </a:solidFill>
              </a:rPr>
              <a:t>=</a:t>
            </a:r>
          </a:p>
          <a:p>
            <a:pPr defTabSz="914377" eaLnBrk="0" fontAlgn="base" hangingPunct="0">
              <a:spcBef>
                <a:spcPct val="0"/>
              </a:spcBef>
              <a:spcAft>
                <a:spcPct val="0"/>
              </a:spcAft>
            </a:pPr>
            <a:r>
              <a:rPr lang="sv-SE" altLang="sv-SE" sz="2000" dirty="0">
                <a:solidFill>
                  <a:srgbClr val="000000"/>
                </a:solidFill>
              </a:rPr>
              <a:t>organisation som ansvarar för </a:t>
            </a:r>
            <a:r>
              <a:rPr lang="sv-SE" altLang="sv-SE" sz="2000" i="1" dirty="0">
                <a:solidFill>
                  <a:srgbClr val="000000"/>
                </a:solidFill>
              </a:rPr>
              <a:t>dokument eller </a:t>
            </a:r>
            <a:r>
              <a:rPr lang="sv-SE" altLang="sv-SE" sz="2000" i="1" dirty="0" err="1">
                <a:solidFill>
                  <a:srgbClr val="000000"/>
                </a:solidFill>
              </a:rPr>
              <a:t>applikationsvy</a:t>
            </a:r>
            <a:r>
              <a:rPr lang="sv-SE" altLang="sv-SE" sz="2000" i="1" dirty="0">
                <a:solidFill>
                  <a:srgbClr val="000000"/>
                </a:solidFill>
              </a:rPr>
              <a:t> med fastställda fält som är avsedda att fyllas i med olika uppgifter rörande intygsperson </a:t>
            </a:r>
            <a:r>
              <a:rPr lang="sv-SE" altLang="sv-SE" sz="2000" dirty="0">
                <a:solidFill>
                  <a:srgbClr val="000000"/>
                </a:solidFill>
              </a:rPr>
              <a:t>och därmed bestämmer </a:t>
            </a:r>
            <a:r>
              <a:rPr lang="sv-SE" altLang="sv-SE" sz="2000" dirty="0">
                <a:solidFill>
                  <a:schemeClr val="accent2">
                    <a:lumMod val="50000"/>
                  </a:schemeClr>
                </a:solidFill>
              </a:rPr>
              <a:t>vilken information som efterfrågas</a:t>
            </a:r>
            <a:endParaRPr lang="sv-SE" altLang="sv-SE" sz="2000" dirty="0">
              <a:solidFill>
                <a:srgbClr val="000000"/>
              </a:solidFill>
            </a:endParaRPr>
          </a:p>
          <a:p>
            <a:pPr defTabSz="914377" eaLnBrk="0" fontAlgn="base" hangingPunct="0">
              <a:spcBef>
                <a:spcPct val="0"/>
              </a:spcBef>
              <a:spcAft>
                <a:spcPct val="0"/>
              </a:spcAft>
            </a:pPr>
            <a:endParaRPr lang="sv-SE" altLang="sv-SE" sz="2000" dirty="0">
              <a:solidFill>
                <a:srgbClr val="000000"/>
              </a:solidFill>
            </a:endParaRPr>
          </a:p>
          <a:p>
            <a:pPr defTabSz="914377" eaLnBrk="0" fontAlgn="base" hangingPunct="0">
              <a:spcBef>
                <a:spcPct val="0"/>
              </a:spcBef>
              <a:spcAft>
                <a:spcPct val="0"/>
              </a:spcAft>
            </a:pPr>
            <a:r>
              <a:rPr lang="sv-SE" sz="2000" dirty="0"/>
              <a:t>2. organisation som ansvarar för vilka uppgifter som efterfrågas i formuläret och hur formuläret är utformat [AF]</a:t>
            </a:r>
            <a:endParaRPr lang="sv-SE" altLang="sv-SE" sz="2000" dirty="0">
              <a:solidFill>
                <a:srgbClr val="000000"/>
              </a:solidFill>
            </a:endParaRPr>
          </a:p>
          <a:p>
            <a:pPr defTabSz="914377" eaLnBrk="0" fontAlgn="base" hangingPunct="0">
              <a:spcBef>
                <a:spcPct val="0"/>
              </a:spcBef>
              <a:spcAft>
                <a:spcPct val="0"/>
              </a:spcAft>
            </a:pPr>
            <a:endParaRPr lang="sv-SE" altLang="sv-SE" sz="2000" dirty="0">
              <a:solidFill>
                <a:srgbClr val="000000"/>
              </a:solidFill>
            </a:endParaRPr>
          </a:p>
          <a:p>
            <a:pPr defTabSz="914377" eaLnBrk="0" fontAlgn="base" hangingPunct="0">
              <a:spcBef>
                <a:spcPct val="0"/>
              </a:spcBef>
              <a:spcAft>
                <a:spcPct val="0"/>
              </a:spcAft>
            </a:pPr>
            <a:r>
              <a:rPr lang="sv-SE" altLang="sv-SE" sz="2000" dirty="0">
                <a:solidFill>
                  <a:srgbClr val="000000"/>
                </a:solidFill>
              </a:rPr>
              <a:t>intygsformulär: dokument eller </a:t>
            </a:r>
            <a:r>
              <a:rPr lang="sv-SE" altLang="sv-SE" sz="2000" dirty="0" err="1">
                <a:solidFill>
                  <a:srgbClr val="000000"/>
                </a:solidFill>
              </a:rPr>
              <a:t>applikationsvy</a:t>
            </a:r>
            <a:r>
              <a:rPr lang="sv-SE" altLang="sv-SE" sz="2000" dirty="0">
                <a:solidFill>
                  <a:srgbClr val="000000"/>
                </a:solidFill>
              </a:rPr>
              <a:t> med fastställda fält som är avsedda att fyllas i med olika uppgifter rörande intygsperson</a:t>
            </a:r>
          </a:p>
          <a:p>
            <a:pPr defTabSz="914377" eaLnBrk="0" fontAlgn="base" hangingPunct="0">
              <a:spcBef>
                <a:spcPct val="0"/>
              </a:spcBef>
              <a:spcAft>
                <a:spcPct val="0"/>
              </a:spcAft>
            </a:pPr>
            <a:endParaRPr lang="sv-SE" altLang="sv-SE" sz="2000" dirty="0">
              <a:solidFill>
                <a:srgbClr val="000000"/>
              </a:solidFill>
            </a:endParaRPr>
          </a:p>
          <a:p>
            <a:pPr marL="342900" indent="-342900" defTabSz="914377" eaLnBrk="0" fontAlgn="base" hangingPunct="0">
              <a:spcBef>
                <a:spcPct val="0"/>
              </a:spcBef>
              <a:spcAft>
                <a:spcPct val="0"/>
              </a:spcAft>
              <a:buFont typeface="Arial" panose="020B0604020202020204" pitchFamily="34" charset="0"/>
              <a:buChar char="•"/>
            </a:pPr>
            <a:endParaRPr lang="sv-SE" altLang="sv-SE" sz="2000" b="1" dirty="0">
              <a:solidFill>
                <a:srgbClr val="000000"/>
              </a:solidFill>
            </a:endParaRPr>
          </a:p>
          <a:p>
            <a:pPr marL="342900"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alltid = juridisk person? Kan olika organisationer bestämma över innehållet och själva utformningen?</a:t>
            </a:r>
          </a:p>
          <a:p>
            <a:pPr defTabSz="914377" eaLnBrk="0" fontAlgn="base" hangingPunct="0">
              <a:spcBef>
                <a:spcPct val="0"/>
              </a:spcBef>
              <a:spcAft>
                <a:spcPct val="0"/>
              </a:spcAft>
            </a:pPr>
            <a:endParaRPr lang="sv-SE" altLang="sv-SE" sz="2000" dirty="0">
              <a:solidFill>
                <a:srgbClr val="000000"/>
              </a:solidFill>
            </a:endParaRPr>
          </a:p>
          <a:p>
            <a:pPr defTabSz="914377" eaLnBrk="0" fontAlgn="base" hangingPunct="0">
              <a:spcBef>
                <a:spcPct val="0"/>
              </a:spcBef>
              <a:spcAft>
                <a:spcPct val="0"/>
              </a:spcAft>
            </a:pPr>
            <a:r>
              <a:rPr lang="sv-SE" altLang="sv-SE" sz="2000" dirty="0" err="1">
                <a:solidFill>
                  <a:srgbClr val="000000"/>
                </a:solidFill>
              </a:rPr>
              <a:t>Termval</a:t>
            </a:r>
            <a:r>
              <a:rPr lang="sv-SE" altLang="sv-SE" sz="2000" dirty="0">
                <a:solidFill>
                  <a:srgbClr val="000000"/>
                </a:solidFill>
              </a:rPr>
              <a:t>:</a:t>
            </a:r>
          </a:p>
          <a:p>
            <a:pPr defTabSz="914377" eaLnBrk="0" fontAlgn="base" hangingPunct="0">
              <a:spcBef>
                <a:spcPct val="0"/>
              </a:spcBef>
              <a:spcAft>
                <a:spcPct val="0"/>
              </a:spcAft>
            </a:pPr>
            <a:endParaRPr lang="sv-SE" altLang="sv-SE" sz="2000" dirty="0">
              <a:solidFill>
                <a:srgbClr val="000000"/>
              </a:solidFill>
            </a:endParaRPr>
          </a:p>
          <a:p>
            <a:pPr defTabSz="914377" eaLnBrk="0" fontAlgn="base" hangingPunct="0">
              <a:spcBef>
                <a:spcPct val="0"/>
              </a:spcBef>
              <a:spcAft>
                <a:spcPct val="0"/>
              </a:spcAft>
            </a:pPr>
            <a:r>
              <a:rPr lang="sv-SE" altLang="sv-SE" sz="2000" dirty="0">
                <a:solidFill>
                  <a:srgbClr val="000000"/>
                </a:solidFill>
              </a:rPr>
              <a:t>→ ”</a:t>
            </a:r>
            <a:r>
              <a:rPr lang="sv-SE" altLang="sv-SE" sz="2000" b="1" dirty="0">
                <a:solidFill>
                  <a:srgbClr val="000000"/>
                </a:solidFill>
              </a:rPr>
              <a:t>intygsformulärsutgivare</a:t>
            </a:r>
            <a:r>
              <a:rPr lang="sv-SE" altLang="sv-SE" sz="2000" dirty="0">
                <a:solidFill>
                  <a:srgbClr val="000000"/>
                </a:solidFill>
              </a:rPr>
              <a:t>”</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För otymplig som term?</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Kan ”formulärutgivare” fungera? → </a:t>
            </a:r>
            <a:r>
              <a:rPr lang="sv-SE" altLang="sv-SE" sz="2000" i="1" dirty="0">
                <a:solidFill>
                  <a:srgbClr val="000000"/>
                </a:solidFill>
              </a:rPr>
              <a:t>formulärs-</a:t>
            </a:r>
            <a:r>
              <a:rPr lang="sv-SE" altLang="sv-SE" sz="2000" dirty="0">
                <a:solidFill>
                  <a:srgbClr val="000000"/>
                </a:solidFill>
              </a:rPr>
              <a:t> i stället för </a:t>
            </a:r>
            <a:r>
              <a:rPr lang="sv-SE" altLang="sv-SE" sz="2000" i="1" dirty="0">
                <a:solidFill>
                  <a:srgbClr val="000000"/>
                </a:solidFill>
              </a:rPr>
              <a:t>intygs-</a:t>
            </a:r>
            <a:r>
              <a:rPr lang="sv-SE" altLang="sv-SE" sz="2000" dirty="0">
                <a:solidFill>
                  <a:srgbClr val="000000"/>
                </a:solidFill>
              </a:rPr>
              <a:t> i vissa sammanhang. Problem?</a:t>
            </a:r>
          </a:p>
          <a:p>
            <a:pPr marL="342900" indent="-342900" defTabSz="914377" eaLnBrk="0" fontAlgn="base" hangingPunct="0">
              <a:spcBef>
                <a:spcPct val="0"/>
              </a:spcBef>
              <a:spcAft>
                <a:spcPct val="0"/>
              </a:spcAft>
              <a:buFont typeface="Arial" panose="020B0604020202020204" pitchFamily="34" charset="0"/>
              <a:buChar char="•"/>
            </a:pPr>
            <a:endParaRPr lang="sv-SE" altLang="sv-SE" sz="2000" dirty="0">
              <a:solidFill>
                <a:srgbClr val="000000"/>
              </a:solidFill>
            </a:endParaRPr>
          </a:p>
          <a:p>
            <a:pPr marL="342900" indent="-342900" defTabSz="914377" eaLnBrk="0" fontAlgn="base" hangingPunct="0">
              <a:spcBef>
                <a:spcPct val="0"/>
              </a:spcBef>
              <a:spcAft>
                <a:spcPct val="0"/>
              </a:spcAft>
              <a:buFont typeface="Arial" panose="020B0604020202020204" pitchFamily="34" charset="0"/>
              <a:buChar char="•"/>
            </a:pPr>
            <a:r>
              <a:rPr lang="sv-SE" altLang="sv-SE" sz="2000" b="1" dirty="0">
                <a:solidFill>
                  <a:srgbClr val="000000"/>
                </a:solidFill>
              </a:rPr>
              <a:t>intygsägare</a:t>
            </a:r>
            <a:r>
              <a:rPr lang="sv-SE" altLang="sv-SE" sz="2000" dirty="0">
                <a:solidFill>
                  <a:srgbClr val="000000"/>
                </a:solidFill>
              </a:rPr>
              <a:t>?</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Kan ev. blandas samman med både </a:t>
            </a:r>
            <a:r>
              <a:rPr lang="sv-SE" altLang="sv-SE" sz="2000" i="1" dirty="0">
                <a:solidFill>
                  <a:srgbClr val="000000"/>
                </a:solidFill>
              </a:rPr>
              <a:t>intygsmottagare</a:t>
            </a:r>
            <a:r>
              <a:rPr lang="sv-SE" altLang="sv-SE" sz="2000" dirty="0">
                <a:solidFill>
                  <a:srgbClr val="000000"/>
                </a:solidFill>
              </a:rPr>
              <a:t> och </a:t>
            </a:r>
            <a:r>
              <a:rPr lang="sv-SE" altLang="sv-SE" sz="2000" i="1" dirty="0">
                <a:solidFill>
                  <a:srgbClr val="000000"/>
                </a:solidFill>
              </a:rPr>
              <a:t>intygsperson</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Kan de som i dag använder ”intygsägare” börja använda ”intygsutgivare”?</a:t>
            </a:r>
          </a:p>
        </p:txBody>
      </p:sp>
    </p:spTree>
    <p:extLst>
      <p:ext uri="{BB962C8B-B14F-4D97-AF65-F5344CB8AC3E}">
        <p14:creationId xmlns:p14="http://schemas.microsoft.com/office/powerpoint/2010/main" val="39641109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DAE0A-2243-4CA9-5A0C-7779398CC6C6}"/>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ED492FE7-3263-44EB-6639-3DD4295E99B9}"/>
              </a:ext>
            </a:extLst>
          </p:cNvPr>
          <p:cNvSpPr>
            <a:spLocks noChangeArrowheads="1"/>
          </p:cNvSpPr>
          <p:nvPr/>
        </p:nvSpPr>
        <p:spPr bwMode="auto">
          <a:xfrm>
            <a:off x="2539409" y="374468"/>
            <a:ext cx="292099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intygsägare</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C050E5C9-70FF-93E7-4F43-356C1BE9529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90A239FA-F512-4EA8-808A-472279D9AB3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9D0554F5-8D22-6697-4917-7C15A7C25562}"/>
              </a:ext>
            </a:extLst>
          </p:cNvPr>
          <p:cNvSpPr txBox="1">
            <a:spLocks noChangeArrowheads="1"/>
          </p:cNvSpPr>
          <p:nvPr/>
        </p:nvSpPr>
        <p:spPr bwMode="auto">
          <a:xfrm>
            <a:off x="2550425" y="1035429"/>
            <a:ext cx="9479993"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1800" dirty="0">
                <a:solidFill>
                  <a:srgbClr val="000000"/>
                </a:solidFill>
              </a:rPr>
              <a:t>”</a:t>
            </a:r>
            <a:r>
              <a:rPr lang="sv-SE" altLang="sv-SE" sz="1800" dirty="0" err="1">
                <a:solidFill>
                  <a:srgbClr val="000000"/>
                </a:solidFill>
              </a:rPr>
              <a:t>Inera</a:t>
            </a:r>
            <a:r>
              <a:rPr lang="sv-SE" altLang="sv-SE" sz="1800" dirty="0">
                <a:solidFill>
                  <a:srgbClr val="000000"/>
                </a:solidFill>
              </a:rPr>
              <a:t> har där sett att Försäkringskassan är ”intygsägare”. I en verksamhet med pappersblanketter blir detta tämligen klart. Den som utfärdar och tillhandahåller blanketten är ”intygsägare”. [...]</a:t>
            </a:r>
          </a:p>
          <a:p>
            <a:pPr defTabSz="914377" eaLnBrk="0" fontAlgn="base" hangingPunct="0">
              <a:spcBef>
                <a:spcPct val="0"/>
              </a:spcBef>
              <a:spcAft>
                <a:spcPct val="0"/>
              </a:spcAft>
            </a:pPr>
            <a:r>
              <a:rPr lang="sv-SE" altLang="sv-SE" sz="1800" dirty="0">
                <a:solidFill>
                  <a:srgbClr val="000000"/>
                </a:solidFill>
              </a:rPr>
              <a:t>   Här finns en oklar hänvisning till ”intygsblankett” (</a:t>
            </a:r>
            <a:r>
              <a:rPr lang="sv-SE" altLang="sv-SE" sz="1800" u="sng" dirty="0">
                <a:solidFill>
                  <a:srgbClr val="000000"/>
                </a:solidFill>
              </a:rPr>
              <a:t>vad avses egentligen?</a:t>
            </a:r>
            <a:r>
              <a:rPr lang="sv-SE" altLang="sv-SE" sz="1800" dirty="0">
                <a:solidFill>
                  <a:srgbClr val="000000"/>
                </a:solidFill>
              </a:rPr>
              <a:t>) samt ett resonemang om att viss information placeras i ett fritextfält (övriga upplysningar).”</a:t>
            </a:r>
          </a:p>
          <a:p>
            <a:pPr algn="r" defTabSz="914377" eaLnBrk="0" fontAlgn="base" hangingPunct="0">
              <a:spcBef>
                <a:spcPct val="0"/>
              </a:spcBef>
              <a:spcAft>
                <a:spcPct val="0"/>
              </a:spcAft>
            </a:pPr>
            <a:r>
              <a:rPr lang="sv-SE" altLang="sv-SE" sz="1800" dirty="0">
                <a:solidFill>
                  <a:srgbClr val="000000"/>
                </a:solidFill>
              </a:rPr>
              <a:t>[</a:t>
            </a:r>
            <a:r>
              <a:rPr lang="sv-SE" altLang="sv-SE" sz="1800" dirty="0" err="1">
                <a:solidFill>
                  <a:srgbClr val="000000"/>
                </a:solidFill>
                <a:hlinkClick r:id="rId3"/>
              </a:rPr>
              <a:t>Goldkuhl</a:t>
            </a:r>
            <a:r>
              <a:rPr lang="sv-SE" altLang="sv-SE" sz="1800" dirty="0">
                <a:solidFill>
                  <a:srgbClr val="000000"/>
                </a:solidFill>
                <a:hlinkClick r:id="rId3"/>
              </a:rPr>
              <a:t> &amp; </a:t>
            </a:r>
            <a:r>
              <a:rPr lang="sv-SE" altLang="sv-SE" sz="1800" dirty="0" err="1">
                <a:solidFill>
                  <a:srgbClr val="000000"/>
                </a:solidFill>
                <a:hlinkClick r:id="rId3"/>
              </a:rPr>
              <a:t>Röstlinger</a:t>
            </a:r>
            <a:r>
              <a:rPr lang="sv-SE" altLang="sv-SE" sz="1800" dirty="0">
                <a:solidFill>
                  <a:srgbClr val="000000"/>
                </a:solidFill>
              </a:rPr>
              <a:t>, 2019]</a:t>
            </a:r>
          </a:p>
          <a:p>
            <a:pPr algn="r" defTabSz="914377" eaLnBrk="0" fontAlgn="base" hangingPunct="0">
              <a:spcBef>
                <a:spcPct val="0"/>
              </a:spcBef>
              <a:spcAft>
                <a:spcPct val="0"/>
              </a:spcAft>
            </a:pPr>
            <a:endParaRPr lang="sv-SE" altLang="sv-SE" sz="1800" dirty="0">
              <a:solidFill>
                <a:srgbClr val="000000"/>
              </a:solidFill>
            </a:endParaRPr>
          </a:p>
          <a:p>
            <a:pPr defTabSz="914377" eaLnBrk="0" fontAlgn="base" hangingPunct="0">
              <a:spcBef>
                <a:spcPct val="0"/>
              </a:spcBef>
              <a:spcAft>
                <a:spcPct val="0"/>
              </a:spcAft>
            </a:pPr>
            <a:r>
              <a:rPr lang="sv-SE" altLang="sv-SE" sz="1800" dirty="0">
                <a:solidFill>
                  <a:srgbClr val="000000"/>
                </a:solidFill>
              </a:rPr>
              <a:t>”Vanligtvis har varje intyg en tydligt definierad intygsägare. Intygsägaren är den eller de som har ett intresse av att ta emot intygsinformation. Intygsägaren förvaltar intyget och gör de förändringar som behöver göras över tid. Här behövs en diskussion kring vem som är bäst lämpad att förvalta en eventuell uppsättning av kommunala intyg. [...] </a:t>
            </a:r>
          </a:p>
          <a:p>
            <a:pPr defTabSz="914377" eaLnBrk="0" fontAlgn="base" hangingPunct="0">
              <a:spcBef>
                <a:spcPct val="0"/>
              </a:spcBef>
              <a:spcAft>
                <a:spcPct val="0"/>
              </a:spcAft>
            </a:pPr>
            <a:endParaRPr lang="sv-SE" altLang="sv-SE" sz="1800" dirty="0">
              <a:solidFill>
                <a:srgbClr val="000000"/>
              </a:solidFill>
            </a:endParaRPr>
          </a:p>
          <a:p>
            <a:pPr defTabSz="914377" eaLnBrk="0" fontAlgn="base" hangingPunct="0">
              <a:spcBef>
                <a:spcPct val="0"/>
              </a:spcBef>
              <a:spcAft>
                <a:spcPct val="0"/>
              </a:spcAft>
            </a:pPr>
            <a:r>
              <a:rPr lang="sv-SE" altLang="sv-SE" sz="1800" dirty="0">
                <a:solidFill>
                  <a:srgbClr val="000000"/>
                </a:solidFill>
              </a:rPr>
              <a:t>Som det är upplagt idag så har varje intygstyp en intygsägare som </a:t>
            </a:r>
            <a:r>
              <a:rPr lang="sv-SE" altLang="sv-SE" sz="1800" u="sng" dirty="0">
                <a:solidFill>
                  <a:srgbClr val="000000"/>
                </a:solidFill>
              </a:rPr>
              <a:t>definierar vad intyget ska innehålla</a:t>
            </a:r>
            <a:r>
              <a:rPr lang="sv-SE" altLang="sv-SE" sz="1800" dirty="0">
                <a:solidFill>
                  <a:srgbClr val="000000"/>
                </a:solidFill>
              </a:rPr>
              <a:t>. För alla intyg som används i Intygstjänster så här långt så är intygsägaren också den enda intygsmottagaren (som tar emot intygen i digital version) och den har därför själv full kontroll över när intygstypen ändras och kommer i nya version. ” [</a:t>
            </a:r>
            <a:r>
              <a:rPr lang="sv-SE" altLang="sv-SE" sz="1800" dirty="0" err="1">
                <a:solidFill>
                  <a:srgbClr val="000000"/>
                </a:solidFill>
                <a:hlinkClick r:id="rId4"/>
              </a:rPr>
              <a:t>Inera</a:t>
            </a:r>
            <a:r>
              <a:rPr lang="sv-SE" altLang="sv-SE" sz="1800" dirty="0">
                <a:solidFill>
                  <a:srgbClr val="000000"/>
                </a:solidFill>
              </a:rPr>
              <a:t>, 2020]</a:t>
            </a:r>
          </a:p>
        </p:txBody>
      </p:sp>
    </p:spTree>
    <p:extLst>
      <p:ext uri="{BB962C8B-B14F-4D97-AF65-F5344CB8AC3E}">
        <p14:creationId xmlns:p14="http://schemas.microsoft.com/office/powerpoint/2010/main" val="1066994014"/>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9B2A1-ADF1-15E4-1429-5C15A6B8D859}"/>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01EF9996-56D6-F649-347C-804845ABB07A}"/>
              </a:ext>
            </a:extLst>
          </p:cNvPr>
          <p:cNvSpPr>
            <a:spLocks noChangeArrowheads="1"/>
          </p:cNvSpPr>
          <p:nvPr/>
        </p:nvSpPr>
        <p:spPr bwMode="auto">
          <a:xfrm>
            <a:off x="2539409" y="374468"/>
            <a:ext cx="47115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intygsägare (forts.)</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B8A2EF6C-B657-BDD7-4095-60C6974659A0}"/>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C5366E32-33ED-3C82-A7F9-0D91EF575FFA}"/>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3" name="textruta 2">
            <a:extLst>
              <a:ext uri="{FF2B5EF4-FFF2-40B4-BE49-F238E27FC236}">
                <a16:creationId xmlns:a16="http://schemas.microsoft.com/office/drawing/2014/main" id="{7ADB9A5A-CCB8-9D0B-FB08-A932872A888A}"/>
              </a:ext>
            </a:extLst>
          </p:cNvPr>
          <p:cNvSpPr txBox="1"/>
          <p:nvPr/>
        </p:nvSpPr>
        <p:spPr>
          <a:xfrm>
            <a:off x="2539409" y="1589427"/>
            <a:ext cx="9358808" cy="2031325"/>
          </a:xfrm>
          <a:prstGeom prst="rect">
            <a:avLst/>
          </a:prstGeom>
          <a:noFill/>
        </p:spPr>
        <p:txBody>
          <a:bodyPr wrap="square">
            <a:spAutoFit/>
          </a:bodyPr>
          <a:lstStyle/>
          <a:p>
            <a:r>
              <a:rPr lang="sv-SE" b="1" dirty="0">
                <a:solidFill>
                  <a:srgbClr val="000000"/>
                </a:solidFill>
                <a:latin typeface="Tahoma" panose="020B0604030504040204" pitchFamily="34" charset="0"/>
                <a:cs typeface="Arial" panose="020B0604020202020204" pitchFamily="34" charset="0"/>
              </a:rPr>
              <a:t>intygsägare</a:t>
            </a:r>
            <a:br>
              <a:rPr lang="sv-SE" dirty="0">
                <a:solidFill>
                  <a:srgbClr val="000000"/>
                </a:solidFill>
                <a:latin typeface="Tahoma" panose="020B0604030504040204" pitchFamily="34" charset="0"/>
                <a:cs typeface="Arial" panose="020B0604020202020204" pitchFamily="34" charset="0"/>
              </a:rPr>
            </a:br>
            <a:r>
              <a:rPr lang="sv-SE" dirty="0">
                <a:solidFill>
                  <a:srgbClr val="000000"/>
                </a:solidFill>
                <a:latin typeface="Tahoma" panose="020B0604030504040204" pitchFamily="34" charset="0"/>
                <a:cs typeface="Arial" panose="020B0604020202020204" pitchFamily="34" charset="0"/>
              </a:rPr>
              <a:t>part som ansvarar för och har rätt att </a:t>
            </a:r>
            <a:r>
              <a:rPr lang="sv-SE" u="sng" dirty="0">
                <a:solidFill>
                  <a:srgbClr val="000000"/>
                </a:solidFill>
                <a:latin typeface="Tahoma" panose="020B0604030504040204" pitchFamily="34" charset="0"/>
                <a:cs typeface="Arial" panose="020B0604020202020204" pitchFamily="34" charset="0"/>
              </a:rPr>
              <a:t>genomföra förändringar i ett visst intygs utformning</a:t>
            </a:r>
          </a:p>
          <a:p>
            <a:endParaRPr lang="sv-SE" dirty="0">
              <a:solidFill>
                <a:srgbClr val="000000"/>
              </a:solidFill>
              <a:latin typeface="Tahoma" panose="020B0604030504040204" pitchFamily="34" charset="0"/>
              <a:cs typeface="Arial" panose="020B0604020202020204" pitchFamily="34" charset="0"/>
            </a:endParaRPr>
          </a:p>
          <a:p>
            <a:r>
              <a:rPr lang="sv-SE" dirty="0">
                <a:solidFill>
                  <a:srgbClr val="000000"/>
                </a:solidFill>
                <a:latin typeface="Tahoma" panose="020B0604030504040204" pitchFamily="34" charset="0"/>
                <a:cs typeface="Arial" panose="020B0604020202020204" pitchFamily="34" charset="0"/>
              </a:rPr>
              <a:t>Anm. Ofta sammanfaller intygsmottagare och intygsägare men i några intyg inom ramen för det aktuella projektet skiljer de sig åt. Exempelvis är SKR intygsägare vad gäller ”Läkarintyg om arbetsförmåga – sjuklöneperioden AG1-14” medan patientens arbetsgivare är intygsmottagare. [Socialstyrelsen]</a:t>
            </a:r>
          </a:p>
        </p:txBody>
      </p:sp>
    </p:spTree>
    <p:extLst>
      <p:ext uri="{BB962C8B-B14F-4D97-AF65-F5344CB8AC3E}">
        <p14:creationId xmlns:p14="http://schemas.microsoft.com/office/powerpoint/2010/main" val="2621092755"/>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7EF7A6E-CC58-48FB-BB8B-51D8A3C6D571}"/>
              </a:ext>
            </a:extLst>
          </p:cNvPr>
          <p:cNvSpPr>
            <a:spLocks noGrp="1"/>
          </p:cNvSpPr>
          <p:nvPr>
            <p:ph type="title"/>
          </p:nvPr>
        </p:nvSpPr>
        <p:spPr/>
        <p:txBody>
          <a:bodyPr/>
          <a:lstStyle/>
          <a:p>
            <a:r>
              <a:rPr lang="sv-SE" dirty="0"/>
              <a:t>Intygsutgivare/Intygsägare</a:t>
            </a:r>
          </a:p>
        </p:txBody>
      </p:sp>
      <p:sp>
        <p:nvSpPr>
          <p:cNvPr id="3" name="Platshållare för innehåll 2">
            <a:extLst>
              <a:ext uri="{FF2B5EF4-FFF2-40B4-BE49-F238E27FC236}">
                <a16:creationId xmlns:a16="http://schemas.microsoft.com/office/drawing/2014/main" id="{EA02709D-FEFA-499E-A18E-90E3E49107B0}"/>
              </a:ext>
            </a:extLst>
          </p:cNvPr>
          <p:cNvSpPr>
            <a:spLocks noGrp="1"/>
          </p:cNvSpPr>
          <p:nvPr>
            <p:ph sz="quarter" idx="21"/>
          </p:nvPr>
        </p:nvSpPr>
        <p:spPr/>
        <p:txBody>
          <a:bodyPr>
            <a:normAutofit/>
          </a:bodyPr>
          <a:lstStyle/>
          <a:p>
            <a:r>
              <a:rPr lang="sv-SE" dirty="0" err="1">
                <a:solidFill>
                  <a:srgbClr val="00B050"/>
                </a:solidFill>
              </a:rPr>
              <a:t>Intygsutgivar</a:t>
            </a:r>
            <a:r>
              <a:rPr lang="sv-SE" dirty="0">
                <a:solidFill>
                  <a:srgbClr val="00B050"/>
                </a:solidFill>
              </a:rPr>
              <a:t> ID</a:t>
            </a:r>
          </a:p>
          <a:p>
            <a:r>
              <a:rPr lang="sv-SE" dirty="0">
                <a:solidFill>
                  <a:srgbClr val="00B050"/>
                </a:solidFill>
              </a:rPr>
              <a:t>Organisation Namn</a:t>
            </a:r>
          </a:p>
          <a:p>
            <a:r>
              <a:rPr lang="sv-SE" dirty="0">
                <a:solidFill>
                  <a:srgbClr val="FF0000"/>
                </a:solidFill>
              </a:rPr>
              <a:t>Organisation ID - dubblett</a:t>
            </a:r>
          </a:p>
          <a:p>
            <a:r>
              <a:rPr lang="sv-SE" sz="2200" dirty="0">
                <a:solidFill>
                  <a:srgbClr val="FF0000"/>
                </a:solidFill>
              </a:rPr>
              <a:t>Adress</a:t>
            </a:r>
          </a:p>
          <a:p>
            <a:r>
              <a:rPr lang="sv-SE" sz="2200" dirty="0">
                <a:solidFill>
                  <a:srgbClr val="FF0000"/>
                </a:solidFill>
              </a:rPr>
              <a:t>Telefonnummer</a:t>
            </a:r>
          </a:p>
          <a:p>
            <a:r>
              <a:rPr lang="sv-SE" sz="2200" dirty="0">
                <a:solidFill>
                  <a:srgbClr val="FF0000"/>
                </a:solidFill>
              </a:rPr>
              <a:t>E-post</a:t>
            </a:r>
          </a:p>
          <a:p>
            <a:endParaRPr lang="sv-SE" dirty="0"/>
          </a:p>
        </p:txBody>
      </p:sp>
      <p:pic>
        <p:nvPicPr>
          <p:cNvPr id="5" name="Picture 2" descr="Trafikljus vektor skylt">
            <a:extLst>
              <a:ext uri="{FF2B5EF4-FFF2-40B4-BE49-F238E27FC236}">
                <a16:creationId xmlns:a16="http://schemas.microsoft.com/office/drawing/2014/main" id="{F1190EDE-5E81-4E3C-A3FF-E8486464C06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643" t="-101" r="32205" b="34"/>
          <a:stretch/>
        </p:blipFill>
        <p:spPr bwMode="auto">
          <a:xfrm>
            <a:off x="10905068" y="144932"/>
            <a:ext cx="1117600" cy="3181521"/>
          </a:xfrm>
          <a:prstGeom prst="rect">
            <a:avLst/>
          </a:prstGeom>
          <a:noFill/>
          <a:extLst>
            <a:ext uri="{909E8E84-426E-40DD-AFC4-6F175D3DCCD1}">
              <a14:hiddenFill xmlns:a14="http://schemas.microsoft.com/office/drawing/2010/main">
                <a:solidFill>
                  <a:srgbClr val="FFFFFF"/>
                </a:solidFill>
              </a14:hiddenFill>
            </a:ext>
          </a:extLst>
        </p:spPr>
      </p:pic>
      <p:sp>
        <p:nvSpPr>
          <p:cNvPr id="7" name="Rektangel: rundade hörn 6">
            <a:extLst>
              <a:ext uri="{FF2B5EF4-FFF2-40B4-BE49-F238E27FC236}">
                <a16:creationId xmlns:a16="http://schemas.microsoft.com/office/drawing/2014/main" id="{0CFD1FD9-9793-4AB5-B7A3-ECA485261208}"/>
              </a:ext>
            </a:extLst>
          </p:cNvPr>
          <p:cNvSpPr/>
          <p:nvPr/>
        </p:nvSpPr>
        <p:spPr>
          <a:xfrm>
            <a:off x="7179732" y="2288041"/>
            <a:ext cx="2658359" cy="408623"/>
          </a:xfrm>
          <a:prstGeom prst="round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solidFill>
              <a:schemeClr val="accent1"/>
            </a:solidFill>
          </a:ln>
        </p:spPr>
        <p:txBody>
          <a:bodyPr wrap="square" rtlCol="0">
            <a:spAutoFit/>
          </a:bodyPr>
          <a:lstStyle/>
          <a:p>
            <a:pPr algn="ctr"/>
            <a:r>
              <a:rPr lang="sv-SE" dirty="0">
                <a:solidFill>
                  <a:schemeClr val="bg1"/>
                </a:solidFill>
              </a:rPr>
              <a:t>Begreppsmodellering</a:t>
            </a:r>
          </a:p>
        </p:txBody>
      </p:sp>
      <p:sp>
        <p:nvSpPr>
          <p:cNvPr id="8" name="textruta 7">
            <a:extLst>
              <a:ext uri="{FF2B5EF4-FFF2-40B4-BE49-F238E27FC236}">
                <a16:creationId xmlns:a16="http://schemas.microsoft.com/office/drawing/2014/main" id="{6CDDF3C1-D656-4329-86CD-4B8989C8A62D}"/>
              </a:ext>
            </a:extLst>
          </p:cNvPr>
          <p:cNvSpPr txBox="1"/>
          <p:nvPr/>
        </p:nvSpPr>
        <p:spPr>
          <a:xfrm>
            <a:off x="6096000" y="3507315"/>
            <a:ext cx="5928132" cy="1261884"/>
          </a:xfrm>
          <a:prstGeom prst="rect">
            <a:avLst/>
          </a:prstGeom>
          <a:noFill/>
        </p:spPr>
        <p:txBody>
          <a:bodyPr wrap="square">
            <a:spAutoFit/>
          </a:bodyPr>
          <a:lstStyle/>
          <a:p>
            <a:pPr marL="342900" lvl="0" indent="-342900">
              <a:buFont typeface="Symbol" panose="05050102010706020507" pitchFamily="18" charset="2"/>
              <a:buChar char=""/>
            </a:pPr>
            <a:r>
              <a:rPr lang="sv-SE" sz="1900" dirty="0"/>
              <a:t>Det måste gå att tydligt urskilja från intygsutfärdare</a:t>
            </a:r>
          </a:p>
          <a:p>
            <a:pPr marL="742950" lvl="1" indent="-285750">
              <a:buFont typeface="Courier New" panose="02070309020205020404" pitchFamily="49" charset="0"/>
              <a:buChar char="o"/>
            </a:pPr>
            <a:r>
              <a:rPr lang="sv-SE" sz="1900" dirty="0"/>
              <a:t>Relationen till mottagaren måste vara tydlig</a:t>
            </a:r>
          </a:p>
          <a:p>
            <a:pPr marL="342900" lvl="0" indent="-342900">
              <a:buFont typeface="Symbol" panose="05050102010706020507" pitchFamily="18" charset="2"/>
              <a:buChar char=""/>
            </a:pPr>
            <a:r>
              <a:rPr lang="sv-SE" sz="1900" dirty="0"/>
              <a:t>Behövs kontaktinformation?</a:t>
            </a:r>
          </a:p>
        </p:txBody>
      </p:sp>
    </p:spTree>
    <p:extLst>
      <p:ext uri="{BB962C8B-B14F-4D97-AF65-F5344CB8AC3E}">
        <p14:creationId xmlns:p14="http://schemas.microsoft.com/office/powerpoint/2010/main" val="2735967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p:txBody>
          <a:bodyPr/>
          <a:lstStyle/>
          <a:p>
            <a:r>
              <a:rPr lang="sv-SE" dirty="0"/>
              <a:t>Allmän information</a:t>
            </a:r>
          </a:p>
        </p:txBody>
      </p:sp>
      <p:sp>
        <p:nvSpPr>
          <p:cNvPr id="3" name="Platshållare för innehåll 2">
            <a:extLst>
              <a:ext uri="{FF2B5EF4-FFF2-40B4-BE49-F238E27FC236}">
                <a16:creationId xmlns:a16="http://schemas.microsoft.com/office/drawing/2014/main" id="{291010A0-958E-4A01-B89B-B1F621B2605E}"/>
              </a:ext>
            </a:extLst>
          </p:cNvPr>
          <p:cNvSpPr>
            <a:spLocks noGrp="1"/>
          </p:cNvSpPr>
          <p:nvPr>
            <p:ph sz="quarter" idx="21"/>
          </p:nvPr>
        </p:nvSpPr>
        <p:spPr/>
        <p:txBody>
          <a:bodyPr>
            <a:normAutofit fontScale="92500" lnSpcReduction="10000"/>
          </a:bodyPr>
          <a:lstStyle/>
          <a:p>
            <a:r>
              <a:rPr lang="sv-SE" b="1" dirty="0">
                <a:solidFill>
                  <a:schemeClr val="accent3">
                    <a:lumMod val="50000"/>
                  </a:schemeClr>
                </a:solidFill>
              </a:rPr>
              <a:t>Intygsformulär</a:t>
            </a:r>
            <a:r>
              <a:rPr lang="sv-SE" dirty="0">
                <a:solidFill>
                  <a:schemeClr val="accent3">
                    <a:lumMod val="50000"/>
                  </a:schemeClr>
                </a:solidFill>
              </a:rPr>
              <a:t> </a:t>
            </a:r>
            <a:r>
              <a:rPr lang="sv-SE" b="1" dirty="0">
                <a:solidFill>
                  <a:schemeClr val="accent3">
                    <a:lumMod val="50000"/>
                  </a:schemeClr>
                </a:solidFill>
              </a:rPr>
              <a:t>ID</a:t>
            </a:r>
          </a:p>
          <a:p>
            <a:r>
              <a:rPr lang="sv-SE" b="1" dirty="0">
                <a:solidFill>
                  <a:schemeClr val="accent3">
                    <a:lumMod val="50000"/>
                  </a:schemeClr>
                </a:solidFill>
              </a:rPr>
              <a:t>Intygsformulärversion</a:t>
            </a:r>
            <a:r>
              <a:rPr lang="sv-SE" dirty="0">
                <a:solidFill>
                  <a:schemeClr val="accent3">
                    <a:lumMod val="50000"/>
                  </a:schemeClr>
                </a:solidFill>
              </a:rPr>
              <a:t> (ny)</a:t>
            </a:r>
          </a:p>
          <a:p>
            <a:r>
              <a:rPr lang="sv-SE" b="1" dirty="0">
                <a:solidFill>
                  <a:schemeClr val="accent3">
                    <a:lumMod val="50000"/>
                  </a:schemeClr>
                </a:solidFill>
              </a:rPr>
              <a:t>Intygs-ID (ny)</a:t>
            </a:r>
          </a:p>
          <a:p>
            <a:r>
              <a:rPr lang="sv-SE" b="1" dirty="0">
                <a:solidFill>
                  <a:schemeClr val="accent3">
                    <a:lumMod val="50000"/>
                  </a:schemeClr>
                </a:solidFill>
              </a:rPr>
              <a:t>Intygskategori</a:t>
            </a:r>
            <a:r>
              <a:rPr lang="sv-SE" dirty="0">
                <a:solidFill>
                  <a:schemeClr val="accent3">
                    <a:lumMod val="50000"/>
                  </a:schemeClr>
                </a:solidFill>
              </a:rPr>
              <a:t>/</a:t>
            </a:r>
            <a:r>
              <a:rPr lang="sv-SE" b="1" dirty="0">
                <a:solidFill>
                  <a:schemeClr val="accent3">
                    <a:lumMod val="50000"/>
                  </a:schemeClr>
                </a:solidFill>
              </a:rPr>
              <a:t>intygsgrupp</a:t>
            </a:r>
            <a:r>
              <a:rPr lang="sv-SE" dirty="0">
                <a:solidFill>
                  <a:schemeClr val="accent3">
                    <a:lumMod val="50000"/>
                  </a:schemeClr>
                </a:solidFill>
              </a:rPr>
              <a:t> (ny)</a:t>
            </a:r>
          </a:p>
          <a:p>
            <a:r>
              <a:rPr lang="sv-SE" dirty="0">
                <a:solidFill>
                  <a:schemeClr val="accent3">
                    <a:lumMod val="50000"/>
                  </a:schemeClr>
                </a:solidFill>
              </a:rPr>
              <a:t>Laghänvisning</a:t>
            </a:r>
          </a:p>
          <a:p>
            <a:r>
              <a:rPr lang="sv-SE" b="1" dirty="0">
                <a:solidFill>
                  <a:schemeClr val="accent3">
                    <a:lumMod val="50000"/>
                  </a:schemeClr>
                </a:solidFill>
              </a:rPr>
              <a:t>Intygsformulär Namn </a:t>
            </a:r>
          </a:p>
          <a:p>
            <a:r>
              <a:rPr lang="sv-SE" dirty="0">
                <a:solidFill>
                  <a:schemeClr val="accent3">
                    <a:lumMod val="50000"/>
                  </a:schemeClr>
                </a:solidFill>
              </a:rPr>
              <a:t>Intygsbeskrivning (frivillig)</a:t>
            </a:r>
          </a:p>
          <a:p>
            <a:r>
              <a:rPr lang="sv-SE" dirty="0">
                <a:solidFill>
                  <a:srgbClr val="00B050"/>
                </a:solidFill>
              </a:rPr>
              <a:t>Giltighetsperiod</a:t>
            </a:r>
          </a:p>
          <a:p>
            <a:r>
              <a:rPr lang="sv-SE" dirty="0">
                <a:solidFill>
                  <a:schemeClr val="accent3">
                    <a:lumMod val="50000"/>
                  </a:schemeClr>
                </a:solidFill>
              </a:rPr>
              <a:t>Ifyllnadsanvisning/Ifyllnadsstöd</a:t>
            </a:r>
          </a:p>
          <a:p>
            <a:r>
              <a:rPr lang="sv-SE" b="1" dirty="0">
                <a:solidFill>
                  <a:schemeClr val="accent3">
                    <a:lumMod val="50000"/>
                  </a:schemeClr>
                </a:solidFill>
              </a:rPr>
              <a:t>Utfärdandedatum</a:t>
            </a:r>
          </a:p>
          <a:p>
            <a:pPr marL="0" indent="0">
              <a:buNone/>
            </a:pPr>
            <a:endParaRPr lang="sv-SE" dirty="0"/>
          </a:p>
        </p:txBody>
      </p:sp>
      <p:pic>
        <p:nvPicPr>
          <p:cNvPr id="6" name="Picture 2" descr="Trafikljus vektor skylt">
            <a:extLst>
              <a:ext uri="{FF2B5EF4-FFF2-40B4-BE49-F238E27FC236}">
                <a16:creationId xmlns:a16="http://schemas.microsoft.com/office/drawing/2014/main" id="{0301758A-5D8D-40A6-9AE9-F2FA29A70D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643" t="-101" r="32205" b="34"/>
          <a:stretch/>
        </p:blipFill>
        <p:spPr bwMode="auto">
          <a:xfrm>
            <a:off x="10905068" y="144932"/>
            <a:ext cx="1117600" cy="3181521"/>
          </a:xfrm>
          <a:prstGeom prst="rect">
            <a:avLst/>
          </a:prstGeom>
          <a:noFill/>
          <a:extLst>
            <a:ext uri="{909E8E84-426E-40DD-AFC4-6F175D3DCCD1}">
              <a14:hiddenFill xmlns:a14="http://schemas.microsoft.com/office/drawing/2010/main">
                <a:solidFill>
                  <a:srgbClr val="FFFFFF"/>
                </a:solidFill>
              </a14:hiddenFill>
            </a:ext>
          </a:extLst>
        </p:spPr>
      </p:pic>
      <p:sp>
        <p:nvSpPr>
          <p:cNvPr id="8" name="Rektangel: rundade hörn 7">
            <a:extLst>
              <a:ext uri="{FF2B5EF4-FFF2-40B4-BE49-F238E27FC236}">
                <a16:creationId xmlns:a16="http://schemas.microsoft.com/office/drawing/2014/main" id="{EEDFD8FF-2C17-4F56-B5D6-A316AA787652}"/>
              </a:ext>
            </a:extLst>
          </p:cNvPr>
          <p:cNvSpPr/>
          <p:nvPr/>
        </p:nvSpPr>
        <p:spPr>
          <a:xfrm>
            <a:off x="7179732" y="2288041"/>
            <a:ext cx="2658359" cy="408623"/>
          </a:xfrm>
          <a:prstGeom prst="round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solidFill>
              <a:schemeClr val="accent1"/>
            </a:solidFill>
          </a:ln>
        </p:spPr>
        <p:txBody>
          <a:bodyPr wrap="square" rtlCol="0">
            <a:spAutoFit/>
          </a:bodyPr>
          <a:lstStyle/>
          <a:p>
            <a:pPr algn="ctr"/>
            <a:r>
              <a:rPr lang="sv-SE" dirty="0">
                <a:solidFill>
                  <a:schemeClr val="bg1"/>
                </a:solidFill>
              </a:rPr>
              <a:t>Begreppsmodellering</a:t>
            </a:r>
          </a:p>
        </p:txBody>
      </p:sp>
      <p:sp>
        <p:nvSpPr>
          <p:cNvPr id="7" name="textruta 6">
            <a:extLst>
              <a:ext uri="{FF2B5EF4-FFF2-40B4-BE49-F238E27FC236}">
                <a16:creationId xmlns:a16="http://schemas.microsoft.com/office/drawing/2014/main" id="{75B497ED-115D-4DE0-889A-9C9AF5E1765F}"/>
              </a:ext>
            </a:extLst>
          </p:cNvPr>
          <p:cNvSpPr txBox="1"/>
          <p:nvPr/>
        </p:nvSpPr>
        <p:spPr>
          <a:xfrm>
            <a:off x="5925204" y="3531548"/>
            <a:ext cx="6097464" cy="1323439"/>
          </a:xfrm>
          <a:prstGeom prst="rect">
            <a:avLst/>
          </a:prstGeom>
          <a:noFill/>
        </p:spPr>
        <p:txBody>
          <a:bodyPr wrap="square">
            <a:spAutoFit/>
          </a:bodyPr>
          <a:lstStyle/>
          <a:p>
            <a:pPr marL="914400" lvl="1" indent="-457200">
              <a:buFont typeface="Arial" panose="020B0604020202020204" pitchFamily="34" charset="0"/>
              <a:buChar char="•"/>
            </a:pPr>
            <a:r>
              <a:rPr lang="sv-SE" sz="2000" dirty="0"/>
              <a:t>Intyg-intygsformulär</a:t>
            </a:r>
          </a:p>
          <a:p>
            <a:pPr marL="914400" lvl="1" indent="-457200">
              <a:buFont typeface="Arial" panose="020B0604020202020204" pitchFamily="34" charset="0"/>
              <a:buChar char="•"/>
            </a:pPr>
            <a:r>
              <a:rPr lang="sv-SE" sz="2000" dirty="0"/>
              <a:t>Laghänvisning/ändamål/rubrik/namn </a:t>
            </a:r>
          </a:p>
          <a:p>
            <a:pPr marL="914400" lvl="1" indent="-457200">
              <a:buFont typeface="Arial" panose="020B0604020202020204" pitchFamily="34" charset="0"/>
              <a:buChar char="•"/>
            </a:pPr>
            <a:r>
              <a:rPr lang="sv-SE" sz="2000" dirty="0"/>
              <a:t>Ifyllnadsstöd</a:t>
            </a:r>
          </a:p>
          <a:p>
            <a:pPr marL="914400" lvl="1" indent="-457200">
              <a:buFont typeface="Arial" panose="020B0604020202020204" pitchFamily="34" charset="0"/>
              <a:buChar char="•"/>
            </a:pPr>
            <a:r>
              <a:rPr lang="sv-SE" sz="2000" dirty="0"/>
              <a:t>Utfärdardatum är med i sos föreskrift</a:t>
            </a:r>
          </a:p>
        </p:txBody>
      </p:sp>
      <p:grpSp>
        <p:nvGrpSpPr>
          <p:cNvPr id="12" name="Grupp 11">
            <a:extLst>
              <a:ext uri="{FF2B5EF4-FFF2-40B4-BE49-F238E27FC236}">
                <a16:creationId xmlns:a16="http://schemas.microsoft.com/office/drawing/2014/main" id="{20B9E057-F531-7425-E90C-22FEE7A9AD76}"/>
              </a:ext>
            </a:extLst>
          </p:cNvPr>
          <p:cNvGrpSpPr/>
          <p:nvPr/>
        </p:nvGrpSpPr>
        <p:grpSpPr>
          <a:xfrm>
            <a:off x="5420299" y="5207171"/>
            <a:ext cx="6158430" cy="707886"/>
            <a:chOff x="5420299" y="5207171"/>
            <a:chExt cx="6158430" cy="707886"/>
          </a:xfrm>
        </p:grpSpPr>
        <p:sp>
          <p:nvSpPr>
            <p:cNvPr id="4" name="textruta 3">
              <a:extLst>
                <a:ext uri="{FF2B5EF4-FFF2-40B4-BE49-F238E27FC236}">
                  <a16:creationId xmlns:a16="http://schemas.microsoft.com/office/drawing/2014/main" id="{A18B1400-62F8-28D6-B2E2-789E61B50DDD}"/>
                </a:ext>
              </a:extLst>
            </p:cNvPr>
            <p:cNvSpPr txBox="1"/>
            <p:nvPr/>
          </p:nvSpPr>
          <p:spPr>
            <a:xfrm>
              <a:off x="6411817" y="5207171"/>
              <a:ext cx="5166912" cy="707886"/>
            </a:xfrm>
            <a:prstGeom prst="rect">
              <a:avLst/>
            </a:prstGeom>
            <a:noFill/>
          </p:spPr>
          <p:txBody>
            <a:bodyPr wrap="square">
              <a:spAutoFit/>
            </a:bodyPr>
            <a:lstStyle/>
            <a:p>
              <a:pPr marL="88900" lvl="1"/>
              <a:r>
                <a:rPr lang="sv-SE" sz="2000" dirty="0">
                  <a:solidFill>
                    <a:schemeClr val="accent2">
                      <a:lumMod val="50000"/>
                    </a:schemeClr>
                  </a:solidFill>
                </a:rPr>
                <a:t>Är ifyllnadsstöd verkligen ”del av” intygsformuläret eller en separat enhet?</a:t>
              </a:r>
            </a:p>
          </p:txBody>
        </p:sp>
        <p:cxnSp>
          <p:nvCxnSpPr>
            <p:cNvPr id="9" name="Rak pilkoppling 8">
              <a:extLst>
                <a:ext uri="{FF2B5EF4-FFF2-40B4-BE49-F238E27FC236}">
                  <a16:creationId xmlns:a16="http://schemas.microsoft.com/office/drawing/2014/main" id="{1EA2F0E6-F269-1F55-7DC5-E4926AAC9993}"/>
                </a:ext>
              </a:extLst>
            </p:cNvPr>
            <p:cNvCxnSpPr>
              <a:cxnSpLocks/>
              <a:stCxn id="4" idx="1"/>
            </p:cNvCxnSpPr>
            <p:nvPr/>
          </p:nvCxnSpPr>
          <p:spPr>
            <a:xfrm flipH="1" flipV="1">
              <a:off x="5420299" y="5453349"/>
              <a:ext cx="991518" cy="107765"/>
            </a:xfrm>
            <a:prstGeom prst="straightConnector1">
              <a:avLst/>
            </a:prstGeom>
            <a:ln w="12700">
              <a:solidFill>
                <a:schemeClr val="accent2">
                  <a:lumMod val="50000"/>
                </a:schemeClr>
              </a:solidFill>
              <a:headEnd type="none" w="lg" len="med"/>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4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526106-ECA8-7417-C424-3DE2FDB08D28}"/>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7455988B-7649-1301-994D-E232394C2351}"/>
              </a:ext>
            </a:extLst>
          </p:cNvPr>
          <p:cNvSpPr>
            <a:spLocks noChangeArrowheads="1"/>
          </p:cNvSpPr>
          <p:nvPr/>
        </p:nvSpPr>
        <p:spPr bwMode="auto">
          <a:xfrm>
            <a:off x="2539409" y="374468"/>
            <a:ext cx="495840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Behövs definitioner?</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26081C0D-B8A2-A86A-0EF8-31143D045D1E}"/>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260ACC9B-A811-4801-E1C8-915C9D742488}"/>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3" name="textruta 2">
            <a:extLst>
              <a:ext uri="{FF2B5EF4-FFF2-40B4-BE49-F238E27FC236}">
                <a16:creationId xmlns:a16="http://schemas.microsoft.com/office/drawing/2014/main" id="{0DC43385-DBCF-1B89-DAEC-6E268C9A27FB}"/>
              </a:ext>
            </a:extLst>
          </p:cNvPr>
          <p:cNvSpPr txBox="1"/>
          <p:nvPr/>
        </p:nvSpPr>
        <p:spPr>
          <a:xfrm>
            <a:off x="2539409" y="1499325"/>
            <a:ext cx="9391858" cy="3785652"/>
          </a:xfrm>
          <a:prstGeom prst="rect">
            <a:avLst/>
          </a:prstGeom>
          <a:noFill/>
        </p:spPr>
        <p:txBody>
          <a:bodyPr wrap="square">
            <a:spAutoFit/>
          </a:bodyPr>
          <a:lstStyle/>
          <a:p>
            <a:pPr marL="285750" indent="-285750">
              <a:buFont typeface="Arial" panose="020B0604020202020204" pitchFamily="34" charset="0"/>
              <a:buChar char="•"/>
            </a:pPr>
            <a:r>
              <a:rPr lang="sv-SE" sz="2400" dirty="0">
                <a:latin typeface="Tahoma" panose="020B0604030504040204" pitchFamily="34" charset="0"/>
                <a:ea typeface="Tahoma" panose="020B0604030504040204" pitchFamily="34" charset="0"/>
                <a:cs typeface="Tahoma" panose="020B0604030504040204" pitchFamily="34" charset="0"/>
              </a:rPr>
              <a:t>intygsformulär-ID</a:t>
            </a:r>
            <a:br>
              <a:rPr lang="sv-SE" sz="2400" dirty="0">
                <a:latin typeface="Tahoma" panose="020B0604030504040204" pitchFamily="34" charset="0"/>
                <a:ea typeface="Tahoma" panose="020B0604030504040204" pitchFamily="34" charset="0"/>
                <a:cs typeface="Tahoma" panose="020B0604030504040204" pitchFamily="34" charset="0"/>
              </a:rPr>
            </a:br>
            <a:r>
              <a:rPr lang="sv-SE" sz="240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beteckning för intygsformulär i form av alfanumerisk ...</a:t>
            </a:r>
          </a:p>
          <a:p>
            <a:pPr marL="285750" indent="-285750">
              <a:buFont typeface="Arial" panose="020B0604020202020204" pitchFamily="34" charset="0"/>
              <a:buChar char="•"/>
            </a:pPr>
            <a:endParaRPr lang="sv-SE" sz="2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Arial" panose="020B0604020202020204" pitchFamily="34" charset="0"/>
              <a:buChar char="•"/>
            </a:pPr>
            <a:r>
              <a:rPr lang="sv-SE" sz="2400" dirty="0">
                <a:latin typeface="Tahoma" panose="020B0604030504040204" pitchFamily="34" charset="0"/>
                <a:ea typeface="Tahoma" panose="020B0604030504040204" pitchFamily="34" charset="0"/>
                <a:cs typeface="Tahoma" panose="020B0604030504040204" pitchFamily="34" charset="0"/>
              </a:rPr>
              <a:t>intygsformulärversion</a:t>
            </a:r>
            <a:br>
              <a:rPr lang="sv-SE" sz="2400" dirty="0">
                <a:latin typeface="Tahoma" panose="020B0604030504040204" pitchFamily="34" charset="0"/>
                <a:ea typeface="Tahoma" panose="020B0604030504040204" pitchFamily="34" charset="0"/>
                <a:cs typeface="Tahoma" panose="020B0604030504040204" pitchFamily="34" charset="0"/>
              </a:rPr>
            </a:br>
            <a:r>
              <a:rPr lang="sv-SE" sz="240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version av intygsformulär som anges med ...</a:t>
            </a:r>
          </a:p>
          <a:p>
            <a:pPr marL="285750" indent="-285750">
              <a:buFont typeface="Arial" panose="020B0604020202020204" pitchFamily="34" charset="0"/>
              <a:buChar char="•"/>
            </a:pPr>
            <a:endParaRPr lang="sv-SE" sz="2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Arial" panose="020B0604020202020204" pitchFamily="34" charset="0"/>
              <a:buChar char="•"/>
            </a:pPr>
            <a:r>
              <a:rPr lang="sv-SE" sz="2400" dirty="0">
                <a:latin typeface="Tahoma" panose="020B0604030504040204" pitchFamily="34" charset="0"/>
                <a:ea typeface="Tahoma" panose="020B0604030504040204" pitchFamily="34" charset="0"/>
                <a:cs typeface="Tahoma" panose="020B0604030504040204" pitchFamily="34" charset="0"/>
              </a:rPr>
              <a:t>intygsformulärsnamn</a:t>
            </a:r>
            <a:br>
              <a:rPr lang="sv-SE" sz="2400" dirty="0">
                <a:latin typeface="Tahoma" panose="020B0604030504040204" pitchFamily="34" charset="0"/>
                <a:ea typeface="Tahoma" panose="020B0604030504040204" pitchFamily="34" charset="0"/>
                <a:cs typeface="Tahoma" panose="020B0604030504040204" pitchFamily="34" charset="0"/>
              </a:rPr>
            </a:br>
            <a:r>
              <a:rPr lang="sv-SE" sz="240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unikt namn på intygsformulär</a:t>
            </a:r>
          </a:p>
          <a:p>
            <a:pPr marL="285750" indent="-285750">
              <a:buFont typeface="Arial" panose="020B0604020202020204" pitchFamily="34" charset="0"/>
              <a:buChar char="•"/>
            </a:pPr>
            <a:endParaRPr lang="sv-SE" sz="2400" dirty="0">
              <a:latin typeface="Tahoma" panose="020B0604030504040204" pitchFamily="34" charset="0"/>
              <a:ea typeface="Tahoma" panose="020B0604030504040204" pitchFamily="34" charset="0"/>
              <a:cs typeface="Tahoma" panose="020B0604030504040204" pitchFamily="34" charset="0"/>
            </a:endParaRPr>
          </a:p>
          <a:p>
            <a:r>
              <a:rPr lang="sv-SE" sz="2400" dirty="0">
                <a:latin typeface="Tahoma" panose="020B0604030504040204" pitchFamily="34" charset="0"/>
                <a:ea typeface="Tahoma" panose="020B0604030504040204" pitchFamily="34" charset="0"/>
                <a:cs typeface="Tahoma" panose="020B0604030504040204" pitchFamily="34" charset="0"/>
              </a:rPr>
              <a:t>Eller räcker attribut i informationsmodellen?</a:t>
            </a:r>
          </a:p>
        </p:txBody>
      </p:sp>
    </p:spTree>
    <p:extLst>
      <p:ext uri="{BB962C8B-B14F-4D97-AF65-F5344CB8AC3E}">
        <p14:creationId xmlns:p14="http://schemas.microsoft.com/office/powerpoint/2010/main" val="157685113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4644EB7-4B5A-1876-285D-7738DCFE65D4}"/>
              </a:ext>
            </a:extLst>
          </p:cNvPr>
          <p:cNvSpPr>
            <a:spLocks noGrp="1"/>
          </p:cNvSpPr>
          <p:nvPr>
            <p:ph type="title"/>
          </p:nvPr>
        </p:nvSpPr>
        <p:spPr>
          <a:xfrm>
            <a:off x="2639616" y="452669"/>
            <a:ext cx="8229600" cy="857251"/>
          </a:xfrm>
        </p:spPr>
        <p:txBody>
          <a:bodyPr>
            <a:normAutofit/>
          </a:bodyPr>
          <a:lstStyle/>
          <a:p>
            <a:pPr algn="l">
              <a:defRPr/>
            </a:pPr>
            <a:r>
              <a:rPr lang="sv-SE" sz="3200" dirty="0">
                <a:latin typeface="Tahoma" panose="020B0604030504040204" pitchFamily="34" charset="0"/>
                <a:ea typeface="Tahoma" panose="020B0604030504040204" pitchFamily="34" charset="0"/>
                <a:cs typeface="Tahoma" panose="020B0604030504040204" pitchFamily="34" charset="0"/>
              </a:rPr>
              <a:t>Lär dig mer</a:t>
            </a:r>
          </a:p>
        </p:txBody>
      </p:sp>
      <p:sp>
        <p:nvSpPr>
          <p:cNvPr id="3" name="Platshållare för innehåll 2">
            <a:extLst>
              <a:ext uri="{FF2B5EF4-FFF2-40B4-BE49-F238E27FC236}">
                <a16:creationId xmlns:a16="http://schemas.microsoft.com/office/drawing/2014/main" id="{A09D9EB9-25D3-4ED6-54B6-4170E027967C}"/>
              </a:ext>
            </a:extLst>
          </p:cNvPr>
          <p:cNvSpPr>
            <a:spLocks noGrp="1"/>
          </p:cNvSpPr>
          <p:nvPr>
            <p:ph sz="quarter" idx="10"/>
          </p:nvPr>
        </p:nvSpPr>
        <p:spPr>
          <a:xfrm>
            <a:off x="2862264" y="1406526"/>
            <a:ext cx="8802355" cy="4998805"/>
          </a:xfrm>
        </p:spPr>
        <p:txBody>
          <a:bodyPr vert="horz" lIns="91440" tIns="45720" rIns="91440" bIns="45720" rtlCol="0" anchor="t">
            <a:normAutofit/>
          </a:bodyPr>
          <a:lstStyle/>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2"/>
              </a:rPr>
              <a:t>Terminologins terminologi</a:t>
            </a:r>
            <a:r>
              <a:rPr lang="sv-SE" sz="1200" dirty="0">
                <a:latin typeface="Tahoma" panose="020B0604030504040204" pitchFamily="34" charset="0"/>
                <a:ea typeface="Tahoma" panose="020B0604030504040204" pitchFamily="34" charset="0"/>
                <a:cs typeface="Tahoma" panose="020B0604030504040204" pitchFamily="34" charset="0"/>
              </a:rPr>
              <a:t> (pdf)</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rPr>
              <a:t>Terminologiguiden (pdf)</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3"/>
              </a:rPr>
              <a:t>Metoder och principer i terminologiarbetet</a:t>
            </a:r>
            <a:r>
              <a:rPr lang="sv-SE" sz="1200" dirty="0">
                <a:latin typeface="Tahoma" panose="020B0604030504040204" pitchFamily="34" charset="0"/>
                <a:ea typeface="Tahoma" panose="020B0604030504040204" pitchFamily="34" charset="0"/>
                <a:cs typeface="Tahoma" panose="020B0604030504040204" pitchFamily="34" charset="0"/>
              </a:rPr>
              <a:t> (pdf)</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4"/>
              </a:rPr>
              <a:t>Socialstyrelsens handledning för arbete med begrepp och termer</a:t>
            </a:r>
            <a:endParaRPr lang="sv-SE" sz="1200" dirty="0">
              <a:latin typeface="Tahoma" panose="020B0604030504040204" pitchFamily="34" charset="0"/>
              <a:ea typeface="Tahoma" panose="020B0604030504040204" pitchFamily="34" charset="0"/>
              <a:cs typeface="Tahoma" panose="020B0604030504040204" pitchFamily="34" charset="0"/>
            </a:endParaRP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5"/>
              </a:rPr>
              <a:t>Språkrådet</a:t>
            </a:r>
            <a:r>
              <a:rPr lang="sv-SE" sz="1200" dirty="0">
                <a:latin typeface="Tahoma" panose="020B0604030504040204" pitchFamily="34" charset="0"/>
                <a:ea typeface="Tahoma" panose="020B0604030504040204" pitchFamily="34" charset="0"/>
                <a:cs typeface="Tahoma" panose="020B0604030504040204" pitchFamily="34" charset="0"/>
              </a:rPr>
              <a:t> (</a:t>
            </a:r>
            <a:r>
              <a:rPr lang="sv-SE" sz="1200" dirty="0" err="1">
                <a:latin typeface="Tahoma" panose="020B0604030504040204" pitchFamily="34" charset="0"/>
                <a:ea typeface="Tahoma" panose="020B0604030504040204" pitchFamily="34" charset="0"/>
                <a:cs typeface="Tahoma" panose="020B0604030504040204" pitchFamily="34" charset="0"/>
              </a:rPr>
              <a:t>Isof</a:t>
            </a:r>
            <a:r>
              <a:rPr lang="sv-SE" sz="1200" dirty="0">
                <a:latin typeface="Tahoma" panose="020B0604030504040204" pitchFamily="34" charset="0"/>
                <a:ea typeface="Tahoma" panose="020B0604030504040204" pitchFamily="34" charset="0"/>
                <a:cs typeface="Tahoma" panose="020B0604030504040204" pitchFamily="34" charset="0"/>
              </a:rPr>
              <a:t>)</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6"/>
              </a:rPr>
              <a:t>Handbook of Terminology</a:t>
            </a:r>
            <a:r>
              <a:rPr lang="sv-SE" sz="1200" dirty="0">
                <a:latin typeface="Tahoma" panose="020B0604030504040204" pitchFamily="34" charset="0"/>
                <a:ea typeface="Tahoma" panose="020B0604030504040204" pitchFamily="34" charset="0"/>
                <a:cs typeface="Tahoma" panose="020B0604030504040204" pitchFamily="34" charset="0"/>
              </a:rPr>
              <a:t> (Benjamins)</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rPr>
              <a:t>Ordning och reda (Nuopponen &amp; Pilke)</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rPr>
              <a:t>SS-ISO 704: </a:t>
            </a:r>
            <a:r>
              <a:rPr lang="sv-SE" sz="1200" dirty="0">
                <a:latin typeface="Tahoma" panose="020B0604030504040204" pitchFamily="34" charset="0"/>
                <a:ea typeface="Tahoma" panose="020B0604030504040204" pitchFamily="34" charset="0"/>
                <a:cs typeface="Tahoma" panose="020B0604030504040204" pitchFamily="34" charset="0"/>
                <a:hlinkClick r:id="rId7"/>
              </a:rPr>
              <a:t>Terminologiarbete – Principer och metoder</a:t>
            </a:r>
            <a:r>
              <a:rPr lang="sv-SE" sz="1200" dirty="0">
                <a:latin typeface="Tahoma" panose="020B0604030504040204" pitchFamily="34" charset="0"/>
                <a:ea typeface="Tahoma" panose="020B0604030504040204" pitchFamily="34" charset="0"/>
                <a:cs typeface="Tahoma" panose="020B0604030504040204" pitchFamily="34" charset="0"/>
              </a:rPr>
              <a:t> (utkommer</a:t>
            </a:r>
            <a:br>
              <a:rPr lang="sv-SE" sz="1200" dirty="0">
                <a:latin typeface="Tahoma" panose="020B0604030504040204" pitchFamily="34" charset="0"/>
                <a:ea typeface="Tahoma" panose="020B0604030504040204" pitchFamily="34" charset="0"/>
                <a:cs typeface="Tahoma" panose="020B0604030504040204" pitchFamily="34" charset="0"/>
              </a:rPr>
            </a:br>
            <a:r>
              <a:rPr lang="sv-SE" sz="1200" dirty="0">
                <a:latin typeface="Tahoma" panose="020B0604030504040204" pitchFamily="34" charset="0"/>
                <a:ea typeface="Tahoma" panose="020B0604030504040204" pitchFamily="34" charset="0"/>
                <a:cs typeface="Tahoma" panose="020B0604030504040204" pitchFamily="34" charset="0"/>
              </a:rPr>
              <a:t>på svenska inom kort)</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8"/>
              </a:rPr>
              <a:t>Terminology </a:t>
            </a:r>
            <a:r>
              <a:rPr lang="sv-SE" sz="1200" dirty="0" err="1">
                <a:latin typeface="Tahoma" panose="020B0604030504040204" pitchFamily="34" charset="0"/>
                <a:ea typeface="Tahoma" panose="020B0604030504040204" pitchFamily="34" charset="0"/>
                <a:cs typeface="Tahoma" panose="020B0604030504040204" pitchFamily="34" charset="0"/>
                <a:hlinkClick r:id="rId8"/>
              </a:rPr>
              <a:t>Work</a:t>
            </a:r>
            <a:r>
              <a:rPr lang="sv-SE" sz="1200" dirty="0">
                <a:latin typeface="Tahoma" panose="020B0604030504040204" pitchFamily="34" charset="0"/>
                <a:ea typeface="Tahoma" panose="020B0604030504040204" pitchFamily="34" charset="0"/>
                <a:cs typeface="Tahoma" panose="020B0604030504040204" pitchFamily="34" charset="0"/>
                <a:hlinkClick r:id="rId8"/>
              </a:rPr>
              <a:t>. Best </a:t>
            </a:r>
            <a:r>
              <a:rPr lang="sv-SE" sz="1200" dirty="0" err="1">
                <a:latin typeface="Tahoma" panose="020B0604030504040204" pitchFamily="34" charset="0"/>
                <a:ea typeface="Tahoma" panose="020B0604030504040204" pitchFamily="34" charset="0"/>
                <a:cs typeface="Tahoma" panose="020B0604030504040204" pitchFamily="34" charset="0"/>
                <a:hlinkClick r:id="rId8"/>
              </a:rPr>
              <a:t>Practices</a:t>
            </a:r>
            <a:r>
              <a:rPr lang="sv-SE" sz="1200" dirty="0">
                <a:latin typeface="Tahoma" panose="020B0604030504040204" pitchFamily="34" charset="0"/>
                <a:ea typeface="Tahoma" panose="020B0604030504040204" pitchFamily="34" charset="0"/>
                <a:cs typeface="Tahoma" panose="020B0604030504040204" pitchFamily="34" charset="0"/>
                <a:hlinkClick r:id="rId8"/>
              </a:rPr>
              <a:t> 2.0 </a:t>
            </a:r>
            <a:r>
              <a:rPr lang="sv-SE" sz="1200" dirty="0">
                <a:latin typeface="Tahoma" panose="020B0604030504040204" pitchFamily="34" charset="0"/>
                <a:ea typeface="Tahoma" panose="020B0604030504040204" pitchFamily="34" charset="0"/>
                <a:cs typeface="Tahoma" panose="020B0604030504040204" pitchFamily="34" charset="0"/>
              </a:rPr>
              <a:t>(DTT, 2020)</a:t>
            </a:r>
          </a:p>
          <a:p>
            <a:pPr>
              <a:buFont typeface="Arial" panose="020B0604020202020204" pitchFamily="34" charset="0"/>
              <a:buChar char="•"/>
              <a:defRPr/>
            </a:pPr>
            <a:endParaRPr lang="sv-SE" sz="1200" dirty="0">
              <a:latin typeface="Tahoma" panose="020B0604030504040204" pitchFamily="34" charset="0"/>
              <a:ea typeface="Tahoma" panose="020B0604030504040204" pitchFamily="34" charset="0"/>
              <a:cs typeface="Tahoma" panose="020B0604030504040204" pitchFamily="34" charset="0"/>
            </a:endParaRP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9"/>
              </a:rPr>
              <a:t>Begrip </a:t>
            </a:r>
            <a:r>
              <a:rPr lang="sv-SE" sz="1200" dirty="0" err="1">
                <a:latin typeface="Tahoma" panose="020B0604030504040204" pitchFamily="34" charset="0"/>
                <a:ea typeface="Tahoma" panose="020B0604030504040204" pitchFamily="34" charset="0"/>
                <a:cs typeface="Tahoma" panose="020B0604030504040204" pitchFamily="34" charset="0"/>
                <a:hlinkClick r:id="rId9"/>
              </a:rPr>
              <a:t>begrepene</a:t>
            </a:r>
            <a:r>
              <a:rPr lang="sv-SE" sz="1200" dirty="0">
                <a:latin typeface="Tahoma" panose="020B0604030504040204" pitchFamily="34" charset="0"/>
                <a:ea typeface="Tahoma" panose="020B0604030504040204" pitchFamily="34" charset="0"/>
                <a:cs typeface="Tahoma" panose="020B0604030504040204" pitchFamily="34" charset="0"/>
                <a:hlinkClick r:id="rId9"/>
              </a:rPr>
              <a:t>!</a:t>
            </a:r>
            <a:r>
              <a:rPr lang="sv-SE" sz="1200" dirty="0">
                <a:latin typeface="Tahoma" panose="020B0604030504040204" pitchFamily="34" charset="0"/>
                <a:ea typeface="Tahoma" panose="020B0604030504040204" pitchFamily="34" charset="0"/>
                <a:cs typeface="Tahoma" panose="020B0604030504040204" pitchFamily="34" charset="0"/>
              </a:rPr>
              <a:t> (</a:t>
            </a:r>
            <a:r>
              <a:rPr lang="sv-SE" sz="1200" dirty="0" err="1">
                <a:latin typeface="Tahoma" panose="020B0604030504040204" pitchFamily="34" charset="0"/>
                <a:ea typeface="Tahoma" panose="020B0604030504040204" pitchFamily="34" charset="0"/>
                <a:cs typeface="Tahoma" panose="020B0604030504040204" pitchFamily="34" charset="0"/>
              </a:rPr>
              <a:t>nätkurs</a:t>
            </a:r>
            <a:r>
              <a:rPr lang="sv-SE" sz="1200" dirty="0">
                <a:latin typeface="Tahoma" panose="020B0604030504040204" pitchFamily="34" charset="0"/>
                <a:ea typeface="Tahoma" panose="020B0604030504040204" pitchFamily="34" charset="0"/>
                <a:cs typeface="Tahoma" panose="020B0604030504040204" pitchFamily="34" charset="0"/>
              </a:rPr>
              <a:t> av norska Språkrådet)</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rPr>
              <a:t>CAG-kurser: </a:t>
            </a:r>
            <a:r>
              <a:rPr lang="sv-SE" sz="1200" dirty="0">
                <a:latin typeface="Tahoma" panose="020B0604030504040204" pitchFamily="34" charset="0"/>
                <a:ea typeface="Tahoma" panose="020B0604030504040204" pitchFamily="34" charset="0"/>
                <a:cs typeface="Tahoma" panose="020B0604030504040204" pitchFamily="34" charset="0"/>
                <a:hlinkClick r:id="rId10"/>
              </a:rPr>
              <a:t>Begripliga begrepp och tydliga termer</a:t>
            </a:r>
            <a:r>
              <a:rPr lang="sv-SE" sz="1200" dirty="0">
                <a:latin typeface="Tahoma" panose="020B0604030504040204" pitchFamily="34" charset="0"/>
                <a:ea typeface="Tahoma" panose="020B0604030504040204" pitchFamily="34" charset="0"/>
                <a:cs typeface="Tahoma" panose="020B0604030504040204" pitchFamily="34" charset="0"/>
              </a:rPr>
              <a:t>, </a:t>
            </a:r>
            <a:r>
              <a:rPr lang="sv-SE" sz="1200" dirty="0">
                <a:latin typeface="Tahoma" panose="020B0604030504040204" pitchFamily="34" charset="0"/>
                <a:ea typeface="Tahoma" panose="020B0604030504040204" pitchFamily="34" charset="0"/>
                <a:cs typeface="Tahoma" panose="020B0604030504040204" pitchFamily="34" charset="0"/>
                <a:hlinkClick r:id="rId11"/>
              </a:rPr>
              <a:t>Strikta system och distinkta definitioner</a:t>
            </a:r>
            <a:endParaRPr lang="sv-SE" sz="1200" dirty="0">
              <a:latin typeface="Tahoma" panose="020B0604030504040204" pitchFamily="34" charset="0"/>
              <a:ea typeface="Tahoma" panose="020B0604030504040204" pitchFamily="34" charset="0"/>
              <a:cs typeface="Tahoma" panose="020B0604030504040204" pitchFamily="34" charset="0"/>
            </a:endParaRP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rPr>
              <a:t>Linnéuniversitetet: </a:t>
            </a:r>
            <a:r>
              <a:rPr lang="sv-SE" sz="1200" dirty="0">
                <a:latin typeface="Tahoma" panose="020B0604030504040204" pitchFamily="34" charset="0"/>
                <a:ea typeface="Tahoma" panose="020B0604030504040204" pitchFamily="34" charset="0"/>
                <a:cs typeface="Tahoma" panose="020B0604030504040204" pitchFamily="34" charset="0"/>
                <a:hlinkClick r:id="rId12"/>
              </a:rPr>
              <a:t>Terminologi i teori och praktik</a:t>
            </a:r>
            <a:r>
              <a:rPr lang="sv-SE" sz="1200" dirty="0">
                <a:latin typeface="Tahoma" panose="020B0604030504040204" pitchFamily="34" charset="0"/>
                <a:ea typeface="Tahoma" panose="020B0604030504040204" pitchFamily="34" charset="0"/>
                <a:cs typeface="Tahoma" panose="020B0604030504040204" pitchFamily="34" charset="0"/>
              </a:rPr>
              <a:t> (15 </a:t>
            </a:r>
            <a:r>
              <a:rPr lang="sv-SE" sz="1200" dirty="0" err="1">
                <a:latin typeface="Tahoma" panose="020B0604030504040204" pitchFamily="34" charset="0"/>
                <a:ea typeface="Tahoma" panose="020B0604030504040204" pitchFamily="34" charset="0"/>
                <a:cs typeface="Tahoma" panose="020B0604030504040204" pitchFamily="34" charset="0"/>
              </a:rPr>
              <a:t>hp</a:t>
            </a:r>
            <a:r>
              <a:rPr lang="sv-SE" sz="1200" dirty="0">
                <a:latin typeface="Tahoma" panose="020B0604030504040204" pitchFamily="34" charset="0"/>
                <a:ea typeface="Tahoma" panose="020B0604030504040204" pitchFamily="34" charset="0"/>
                <a:cs typeface="Tahoma" panose="020B0604030504040204" pitchFamily="34" charset="0"/>
              </a:rPr>
              <a:t>, vt-2021)</a:t>
            </a:r>
          </a:p>
          <a:p>
            <a:pPr>
              <a:buFont typeface="Arial" panose="020B0604020202020204" pitchFamily="34" charset="0"/>
              <a:buChar char="•"/>
              <a:defRPr/>
            </a:pPr>
            <a:r>
              <a:rPr lang="sv-SE" sz="1200" dirty="0" err="1">
                <a:latin typeface="Tahoma" panose="020B0604030504040204" pitchFamily="34" charset="0"/>
                <a:ea typeface="Tahoma" panose="020B0604030504040204" pitchFamily="34" charset="0"/>
                <a:cs typeface="Tahoma" panose="020B0604030504040204" pitchFamily="34" charset="0"/>
              </a:rPr>
              <a:t>Termnets</a:t>
            </a:r>
            <a:r>
              <a:rPr lang="sv-SE" sz="1200" dirty="0">
                <a:latin typeface="Tahoma" panose="020B0604030504040204" pitchFamily="34" charset="0"/>
                <a:ea typeface="Tahoma" panose="020B0604030504040204" pitchFamily="34" charset="0"/>
                <a:cs typeface="Tahoma" panose="020B0604030504040204" pitchFamily="34" charset="0"/>
              </a:rPr>
              <a:t> </a:t>
            </a:r>
            <a:r>
              <a:rPr lang="sv-SE" sz="1200" dirty="0">
                <a:latin typeface="Tahoma" panose="020B0604030504040204" pitchFamily="34" charset="0"/>
                <a:ea typeface="Tahoma" panose="020B0604030504040204" pitchFamily="34" charset="0"/>
                <a:cs typeface="Tahoma" panose="020B0604030504040204" pitchFamily="34" charset="0"/>
                <a:hlinkClick r:id="rId13"/>
              </a:rPr>
              <a:t>ECQA-certifiering</a:t>
            </a:r>
            <a:r>
              <a:rPr lang="sv-SE" sz="1200" dirty="0">
                <a:latin typeface="Tahoma" panose="020B0604030504040204" pitchFamily="34" charset="0"/>
                <a:ea typeface="Tahoma" panose="020B0604030504040204" pitchFamily="34" charset="0"/>
                <a:cs typeface="Tahoma" panose="020B0604030504040204" pitchFamily="34" charset="0"/>
              </a:rPr>
              <a:t>: Terminology Manager (Basic/</a:t>
            </a:r>
            <a:r>
              <a:rPr lang="sv-SE" sz="1200" dirty="0" err="1">
                <a:latin typeface="Tahoma" panose="020B0604030504040204" pitchFamily="34" charset="0"/>
                <a:ea typeface="Tahoma" panose="020B0604030504040204" pitchFamily="34" charset="0"/>
                <a:cs typeface="Tahoma" panose="020B0604030504040204" pitchFamily="34" charset="0"/>
              </a:rPr>
              <a:t>Advanced</a:t>
            </a:r>
            <a:r>
              <a:rPr lang="sv-SE" sz="1200" dirty="0">
                <a:latin typeface="Tahoma" panose="020B0604030504040204" pitchFamily="34" charset="0"/>
                <a:ea typeface="Tahoma" panose="020B0604030504040204" pitchFamily="34" charset="0"/>
                <a:cs typeface="Tahoma" panose="020B0604030504040204" pitchFamily="34" charset="0"/>
              </a:rPr>
              <a:t>)</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14"/>
              </a:rPr>
              <a:t>On-line master</a:t>
            </a:r>
            <a:r>
              <a:rPr lang="sv-SE" sz="1200" dirty="0">
                <a:latin typeface="Tahoma" panose="020B0604030504040204" pitchFamily="34" charset="0"/>
                <a:ea typeface="Tahoma" panose="020B0604030504040204" pitchFamily="34" charset="0"/>
                <a:cs typeface="Tahoma" panose="020B0604030504040204" pitchFamily="34" charset="0"/>
              </a:rPr>
              <a:t> (IULA, Spanien)</a:t>
            </a:r>
          </a:p>
          <a:p>
            <a:pPr>
              <a:buFont typeface="Arial" panose="020B0604020202020204" pitchFamily="34" charset="0"/>
              <a:buChar char="•"/>
              <a:defRPr/>
            </a:pPr>
            <a:r>
              <a:rPr lang="sv-SE" sz="1200" dirty="0" err="1">
                <a:latin typeface="Tahoma" panose="020B0604030504040204" pitchFamily="34" charset="0"/>
                <a:ea typeface="Tahoma" panose="020B0604030504040204" pitchFamily="34" charset="0"/>
                <a:cs typeface="Tahoma" panose="020B0604030504040204" pitchFamily="34" charset="0"/>
              </a:rPr>
              <a:t>Termnet</a:t>
            </a:r>
            <a:r>
              <a:rPr lang="sv-SE" sz="1200" dirty="0">
                <a:latin typeface="Tahoma" panose="020B0604030504040204" pitchFamily="34" charset="0"/>
                <a:ea typeface="Tahoma" panose="020B0604030504040204" pitchFamily="34" charset="0"/>
                <a:cs typeface="Tahoma" panose="020B0604030504040204" pitchFamily="34" charset="0"/>
              </a:rPr>
              <a:t>: </a:t>
            </a:r>
            <a:r>
              <a:rPr lang="sv-SE" sz="1200" dirty="0">
                <a:latin typeface="Tahoma" panose="020B0604030504040204" pitchFamily="34" charset="0"/>
                <a:ea typeface="Tahoma" panose="020B0604030504040204" pitchFamily="34" charset="0"/>
                <a:cs typeface="Tahoma" panose="020B0604030504040204" pitchFamily="34" charset="0"/>
                <a:hlinkClick r:id="rId15"/>
              </a:rPr>
              <a:t>Terminology Summer </a:t>
            </a:r>
            <a:r>
              <a:rPr lang="sv-SE" sz="1200" dirty="0" err="1">
                <a:latin typeface="Tahoma" panose="020B0604030504040204" pitchFamily="34" charset="0"/>
                <a:ea typeface="Tahoma" panose="020B0604030504040204" pitchFamily="34" charset="0"/>
                <a:cs typeface="Tahoma" panose="020B0604030504040204" pitchFamily="34" charset="0"/>
                <a:hlinkClick r:id="rId15"/>
              </a:rPr>
              <a:t>School</a:t>
            </a:r>
            <a:endParaRPr lang="sv-SE" sz="1200" dirty="0">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F824816-6AF4-4F33-B269-DA8D2D331A5C}"/>
              </a:ext>
            </a:extLst>
          </p:cNvPr>
          <p:cNvSpPr>
            <a:spLocks noGrp="1"/>
          </p:cNvSpPr>
          <p:nvPr>
            <p:ph type="title"/>
          </p:nvPr>
        </p:nvSpPr>
        <p:spPr>
          <a:xfrm>
            <a:off x="2639617" y="528507"/>
            <a:ext cx="9792516" cy="443198"/>
          </a:xfrm>
        </p:spPr>
        <p:txBody>
          <a:bodyPr/>
          <a:lstStyle/>
          <a:p>
            <a:r>
              <a:rPr lang="sv-SE" sz="3200" dirty="0">
                <a:latin typeface="Tahoma" panose="020B0604030504040204" pitchFamily="34" charset="0"/>
                <a:ea typeface="Tahoma" panose="020B0604030504040204" pitchFamily="34" charset="0"/>
                <a:cs typeface="Tahoma" panose="020B0604030504040204" pitchFamily="34" charset="0"/>
              </a:rPr>
              <a:t>Generella frågor</a:t>
            </a:r>
          </a:p>
        </p:txBody>
      </p:sp>
      <p:sp>
        <p:nvSpPr>
          <p:cNvPr id="3" name="Platshållare för innehåll 2">
            <a:extLst>
              <a:ext uri="{FF2B5EF4-FFF2-40B4-BE49-F238E27FC236}">
                <a16:creationId xmlns:a16="http://schemas.microsoft.com/office/drawing/2014/main" id="{596279D1-178D-43DB-BB77-DEF709AEDC1A}"/>
              </a:ext>
            </a:extLst>
          </p:cNvPr>
          <p:cNvSpPr>
            <a:spLocks noGrp="1"/>
          </p:cNvSpPr>
          <p:nvPr>
            <p:ph sz="quarter" idx="16"/>
          </p:nvPr>
        </p:nvSpPr>
        <p:spPr>
          <a:xfrm>
            <a:off x="2634851" y="1574904"/>
            <a:ext cx="9029768" cy="4542395"/>
          </a:xfrm>
        </p:spPr>
        <p:txBody>
          <a:bodyPr>
            <a:normAutofit/>
          </a:bodyPr>
          <a:lstStyle/>
          <a:p>
            <a:pPr marL="380990" indent="-380990"/>
            <a:r>
              <a:rPr lang="sv-SE" sz="2133" dirty="0">
                <a:latin typeface="Tahoma" panose="020B0604030504040204" pitchFamily="34" charset="0"/>
                <a:ea typeface="Tahoma" panose="020B0604030504040204" pitchFamily="34" charset="0"/>
                <a:cs typeface="Tahoma" panose="020B0604030504040204" pitchFamily="34" charset="0"/>
              </a:rPr>
              <a:t>Vad behöver definieras och vad behöver snarare förklaras eller beskrivas?</a:t>
            </a:r>
          </a:p>
          <a:p>
            <a:pPr marL="380990" indent="-380990"/>
            <a:r>
              <a:rPr lang="sv-SE" sz="2133" dirty="0">
                <a:latin typeface="Tahoma" panose="020B0604030504040204" pitchFamily="34" charset="0"/>
                <a:ea typeface="Tahoma" panose="020B0604030504040204" pitchFamily="34" charset="0"/>
                <a:cs typeface="Tahoma" panose="020B0604030504040204" pitchFamily="34" charset="0"/>
              </a:rPr>
              <a:t>Vad kan återanvändas i form av definitioner och förklaringar?</a:t>
            </a:r>
          </a:p>
          <a:p>
            <a:pPr marL="380990" indent="-380990"/>
            <a:r>
              <a:rPr lang="sv-SE" sz="2133" dirty="0">
                <a:latin typeface="Tahoma" panose="020B0604030504040204" pitchFamily="34" charset="0"/>
                <a:ea typeface="Tahoma" panose="020B0604030504040204" pitchFamily="34" charset="0"/>
                <a:cs typeface="Tahoma" panose="020B0604030504040204" pitchFamily="34" charset="0"/>
              </a:rPr>
              <a:t>Vilka lagdefinitioner behöver ”respekteras”?</a:t>
            </a:r>
          </a:p>
          <a:p>
            <a:pPr marL="380990" indent="-380990"/>
            <a:r>
              <a:rPr lang="sv-SE" sz="2133" dirty="0">
                <a:latin typeface="Tahoma" panose="020B0604030504040204" pitchFamily="34" charset="0"/>
                <a:ea typeface="Tahoma" panose="020B0604030504040204" pitchFamily="34" charset="0"/>
                <a:cs typeface="Tahoma" panose="020B0604030504040204" pitchFamily="34" charset="0"/>
              </a:rPr>
              <a:t>Behöver olika typer av intyg definieras? Hur påverkar dessa typer intygshanteringen?</a:t>
            </a:r>
          </a:p>
          <a:p>
            <a:pPr marL="380990" indent="-380990"/>
            <a:r>
              <a:rPr lang="sv-SE" sz="2133" dirty="0">
                <a:latin typeface="Tahoma" panose="020B0604030504040204" pitchFamily="34" charset="0"/>
                <a:ea typeface="Tahoma" panose="020B0604030504040204" pitchFamily="34" charset="0"/>
                <a:cs typeface="Tahoma" panose="020B0604030504040204" pitchFamily="34" charset="0"/>
              </a:rPr>
              <a:t>Behövs särskilda UX-termer?</a:t>
            </a:r>
          </a:p>
          <a:p>
            <a:pPr marL="380990" indent="-380990"/>
            <a:r>
              <a:rPr lang="sv-SE" sz="2133" dirty="0">
                <a:latin typeface="Tahoma" panose="020B0604030504040204" pitchFamily="34" charset="0"/>
                <a:ea typeface="Tahoma" panose="020B0604030504040204" pitchFamily="34" charset="0"/>
                <a:cs typeface="Tahoma" panose="020B0604030504040204" pitchFamily="34" charset="0"/>
              </a:rPr>
              <a:t>Vad är specifikt för hälso- och sjukvård?</a:t>
            </a:r>
          </a:p>
          <a:p>
            <a:pPr marL="380990" indent="-380990"/>
            <a:endParaRPr lang="sv-SE" sz="2133"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410886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a:extLst>
              <a:ext uri="{FF2B5EF4-FFF2-40B4-BE49-F238E27FC236}">
                <a16:creationId xmlns:a16="http://schemas.microsoft.com/office/drawing/2014/main" id="{88102AB4-DFC6-1739-08A2-C864C5BB7977}"/>
              </a:ext>
            </a:extLst>
          </p:cNvPr>
          <p:cNvSpPr txBox="1">
            <a:spLocks noChangeArrowheads="1"/>
          </p:cNvSpPr>
          <p:nvPr/>
        </p:nvSpPr>
        <p:spPr bwMode="auto">
          <a:xfrm>
            <a:off x="-1371601" y="2811465"/>
            <a:ext cx="107465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3600">
                <a:solidFill>
                  <a:schemeClr val="bg1"/>
                </a:solidFill>
              </a:rPr>
              <a:t>14.1</a:t>
            </a:r>
          </a:p>
        </p:txBody>
      </p:sp>
      <p:sp>
        <p:nvSpPr>
          <p:cNvPr id="56323" name="textruta 20">
            <a:extLst>
              <a:ext uri="{FF2B5EF4-FFF2-40B4-BE49-F238E27FC236}">
                <a16:creationId xmlns:a16="http://schemas.microsoft.com/office/drawing/2014/main" id="{68BCBC15-0E21-AF75-11F1-BA80F90CE009}"/>
              </a:ext>
            </a:extLst>
          </p:cNvPr>
          <p:cNvSpPr txBox="1">
            <a:spLocks noChangeArrowheads="1"/>
          </p:cNvSpPr>
          <p:nvPr/>
        </p:nvSpPr>
        <p:spPr bwMode="auto">
          <a:xfrm>
            <a:off x="1950721" y="453708"/>
            <a:ext cx="1008506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3200" b="1" dirty="0">
                <a:solidFill>
                  <a:srgbClr val="6E0E50"/>
                </a:solidFill>
                <a:ea typeface="Tahoma" panose="020B0604030504040204" pitchFamily="34" charset="0"/>
                <a:cs typeface="Tahoma" panose="020B0604030504040204" pitchFamily="34" charset="0"/>
              </a:rPr>
              <a:t>Vad behöver definieras? Eller ”bara” beskrivas?</a:t>
            </a:r>
          </a:p>
        </p:txBody>
      </p:sp>
      <p:sp>
        <p:nvSpPr>
          <p:cNvPr id="16388" name="textruta 1">
            <a:extLst>
              <a:ext uri="{FF2B5EF4-FFF2-40B4-BE49-F238E27FC236}">
                <a16:creationId xmlns:a16="http://schemas.microsoft.com/office/drawing/2014/main" id="{3CFF0A10-7AFD-2E24-99D9-7B9C8E7EDE74}"/>
              </a:ext>
            </a:extLst>
          </p:cNvPr>
          <p:cNvSpPr txBox="1">
            <a:spLocks noChangeArrowheads="1"/>
          </p:cNvSpPr>
          <p:nvPr/>
        </p:nvSpPr>
        <p:spPr bwMode="auto">
          <a:xfrm>
            <a:off x="2576764" y="1510374"/>
            <a:ext cx="8832981" cy="2389950"/>
          </a:xfrm>
          <a:prstGeom prst="rect">
            <a:avLst/>
          </a:prstGeom>
          <a:noFill/>
          <a:ln>
            <a:noFill/>
          </a:ln>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285744" indent="-285744">
              <a:buFont typeface="Arial" panose="020B0604020202020204" pitchFamily="34" charset="0"/>
              <a:buChar char="•"/>
              <a:defRPr/>
            </a:pPr>
            <a:r>
              <a:rPr lang="sv-SE" altLang="sv-SE" sz="2133" dirty="0"/>
              <a:t>I vilken process uppstår problem med termen?</a:t>
            </a:r>
          </a:p>
          <a:p>
            <a:pPr marL="285744" indent="-285744">
              <a:buFont typeface="Arial" panose="020B0604020202020204" pitchFamily="34" charset="0"/>
              <a:buChar char="•"/>
              <a:defRPr/>
            </a:pPr>
            <a:r>
              <a:rPr lang="sv-SE" altLang="sv-SE" sz="2133" dirty="0"/>
              <a:t>Vad är problemet och är det omfattande?</a:t>
            </a:r>
          </a:p>
          <a:p>
            <a:pPr marL="285744" indent="-285744">
              <a:buFont typeface="Arial" panose="020B0604020202020204" pitchFamily="34" charset="0"/>
              <a:buChar char="•"/>
              <a:defRPr/>
            </a:pPr>
            <a:r>
              <a:rPr lang="sv-SE" altLang="sv-SE" sz="2133" dirty="0"/>
              <a:t>Löser en definition problemet? Går det att formulera en definition som löser problemet?</a:t>
            </a:r>
          </a:p>
          <a:p>
            <a:pPr marL="285744" indent="-285744">
              <a:buFont typeface="Arial" panose="020B0604020202020204" pitchFamily="34" charset="0"/>
              <a:buChar char="•"/>
              <a:defRPr/>
            </a:pPr>
            <a:r>
              <a:rPr lang="sv-SE" altLang="sv-SE" sz="2133" dirty="0"/>
              <a:t>Skapas nya problem med en definition?</a:t>
            </a:r>
          </a:p>
          <a:p>
            <a:pPr marL="285744" indent="-285744">
              <a:buFont typeface="Arial" panose="020B0604020202020204" pitchFamily="34" charset="0"/>
              <a:buChar char="•"/>
              <a:defRPr/>
            </a:pPr>
            <a:r>
              <a:rPr lang="sv-SE" altLang="sv-SE" sz="2133" dirty="0"/>
              <a:t>Finns det andra lösningar än definition?</a:t>
            </a:r>
          </a:p>
          <a:p>
            <a:pPr algn="r">
              <a:defRPr/>
            </a:pPr>
            <a:r>
              <a:rPr lang="sv-SE" altLang="sv-SE" sz="2133" dirty="0"/>
              <a:t>[Boverket, 2023]</a:t>
            </a:r>
          </a:p>
        </p:txBody>
      </p:sp>
    </p:spTree>
    <p:extLst>
      <p:ext uri="{BB962C8B-B14F-4D97-AF65-F5344CB8AC3E}">
        <p14:creationId xmlns:p14="http://schemas.microsoft.com/office/powerpoint/2010/main" val="214398966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Line 2">
            <a:extLst>
              <a:ext uri="{FF2B5EF4-FFF2-40B4-BE49-F238E27FC236}">
                <a16:creationId xmlns:a16="http://schemas.microsoft.com/office/drawing/2014/main" id="{6C19C421-B9C4-CE76-5243-D354FB44F15E}"/>
              </a:ext>
            </a:extLst>
          </p:cNvPr>
          <p:cNvSpPr>
            <a:spLocks noChangeShapeType="1"/>
          </p:cNvSpPr>
          <p:nvPr/>
        </p:nvSpPr>
        <p:spPr bwMode="auto">
          <a:xfrm>
            <a:off x="4848226" y="4114800"/>
            <a:ext cx="2328863"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sv-SE"/>
          </a:p>
        </p:txBody>
      </p:sp>
      <p:sp>
        <p:nvSpPr>
          <p:cNvPr id="44035" name="Line 4">
            <a:extLst>
              <a:ext uri="{FF2B5EF4-FFF2-40B4-BE49-F238E27FC236}">
                <a16:creationId xmlns:a16="http://schemas.microsoft.com/office/drawing/2014/main" id="{47E71AFB-49A1-ED9B-1E29-63AE107FA298}"/>
              </a:ext>
            </a:extLst>
          </p:cNvPr>
          <p:cNvSpPr>
            <a:spLocks noChangeShapeType="1"/>
          </p:cNvSpPr>
          <p:nvPr/>
        </p:nvSpPr>
        <p:spPr bwMode="auto">
          <a:xfrm flipH="1">
            <a:off x="4848226" y="2763837"/>
            <a:ext cx="1479551" cy="1350963"/>
          </a:xfrm>
          <a:prstGeom prst="line">
            <a:avLst/>
          </a:prstGeom>
          <a:noFill/>
          <a:ln w="2857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wrap="none" anchor="ctr"/>
          <a:lstStyle/>
          <a:p>
            <a:endParaRPr lang="sv-SE"/>
          </a:p>
        </p:txBody>
      </p:sp>
      <p:sp>
        <p:nvSpPr>
          <p:cNvPr id="44036" name="Line 5">
            <a:extLst>
              <a:ext uri="{FF2B5EF4-FFF2-40B4-BE49-F238E27FC236}">
                <a16:creationId xmlns:a16="http://schemas.microsoft.com/office/drawing/2014/main" id="{09A8B4E6-2611-AA00-D025-8C13379C7AA2}"/>
              </a:ext>
            </a:extLst>
          </p:cNvPr>
          <p:cNvSpPr>
            <a:spLocks noChangeShapeType="1"/>
          </p:cNvSpPr>
          <p:nvPr/>
        </p:nvSpPr>
        <p:spPr bwMode="auto">
          <a:xfrm>
            <a:off x="6327777" y="2763837"/>
            <a:ext cx="849313" cy="1350963"/>
          </a:xfrm>
          <a:prstGeom prst="line">
            <a:avLst/>
          </a:prstGeom>
          <a:noFill/>
          <a:ln w="2857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wrap="none" anchor="ctr"/>
          <a:lstStyle/>
          <a:p>
            <a:endParaRPr lang="sv-SE"/>
          </a:p>
        </p:txBody>
      </p:sp>
      <p:sp>
        <p:nvSpPr>
          <p:cNvPr id="44037" name="Text Box 6">
            <a:extLst>
              <a:ext uri="{FF2B5EF4-FFF2-40B4-BE49-F238E27FC236}">
                <a16:creationId xmlns:a16="http://schemas.microsoft.com/office/drawing/2014/main" id="{616FCF82-9506-30AC-64AD-FFA01B342987}"/>
              </a:ext>
            </a:extLst>
          </p:cNvPr>
          <p:cNvSpPr txBox="1">
            <a:spLocks noChangeArrowheads="1"/>
          </p:cNvSpPr>
          <p:nvPr/>
        </p:nvSpPr>
        <p:spPr bwMode="auto">
          <a:xfrm>
            <a:off x="-2479674" y="2776539"/>
            <a:ext cx="17043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4800">
                <a:solidFill>
                  <a:schemeClr val="bg1"/>
                </a:solidFill>
              </a:rPr>
              <a:t>3.14a</a:t>
            </a:r>
          </a:p>
        </p:txBody>
      </p:sp>
      <p:sp>
        <p:nvSpPr>
          <p:cNvPr id="44038" name="Text Box 7">
            <a:extLst>
              <a:ext uri="{FF2B5EF4-FFF2-40B4-BE49-F238E27FC236}">
                <a16:creationId xmlns:a16="http://schemas.microsoft.com/office/drawing/2014/main" id="{B7E3B717-88C6-4FCB-C470-A2952040C6D8}"/>
              </a:ext>
            </a:extLst>
          </p:cNvPr>
          <p:cNvSpPr txBox="1">
            <a:spLocks noChangeArrowheads="1"/>
          </p:cNvSpPr>
          <p:nvPr/>
        </p:nvSpPr>
        <p:spPr bwMode="auto">
          <a:xfrm>
            <a:off x="5783264" y="2305049"/>
            <a:ext cx="11432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1800" b="1">
                <a:solidFill>
                  <a:srgbClr val="C00000"/>
                </a:solidFill>
              </a:rPr>
              <a:t>begrepp</a:t>
            </a:r>
          </a:p>
        </p:txBody>
      </p:sp>
      <p:sp>
        <p:nvSpPr>
          <p:cNvPr id="44039" name="Rectangle 8">
            <a:extLst>
              <a:ext uri="{FF2B5EF4-FFF2-40B4-BE49-F238E27FC236}">
                <a16:creationId xmlns:a16="http://schemas.microsoft.com/office/drawing/2014/main" id="{D79D0D5D-7E0D-426E-AE06-A27E233C5622}"/>
              </a:ext>
            </a:extLst>
          </p:cNvPr>
          <p:cNvSpPr>
            <a:spLocks noChangeArrowheads="1"/>
          </p:cNvSpPr>
          <p:nvPr/>
        </p:nvSpPr>
        <p:spPr bwMode="auto">
          <a:xfrm>
            <a:off x="3865563" y="3913188"/>
            <a:ext cx="7377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1800" b="1">
                <a:solidFill>
                  <a:srgbClr val="0070C0"/>
                </a:solidFill>
              </a:rPr>
              <a:t>term</a:t>
            </a:r>
          </a:p>
        </p:txBody>
      </p:sp>
      <p:sp>
        <p:nvSpPr>
          <p:cNvPr id="44040" name="Rectangle 9">
            <a:extLst>
              <a:ext uri="{FF2B5EF4-FFF2-40B4-BE49-F238E27FC236}">
                <a16:creationId xmlns:a16="http://schemas.microsoft.com/office/drawing/2014/main" id="{4F55B904-53D4-E563-07CA-8289A9BDE029}"/>
              </a:ext>
            </a:extLst>
          </p:cNvPr>
          <p:cNvSpPr>
            <a:spLocks noChangeArrowheads="1"/>
          </p:cNvSpPr>
          <p:nvPr/>
        </p:nvSpPr>
        <p:spPr bwMode="auto">
          <a:xfrm>
            <a:off x="7389814" y="3913188"/>
            <a:ext cx="11288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1800" b="1">
                <a:solidFill>
                  <a:srgbClr val="00B050"/>
                </a:solidFill>
              </a:rPr>
              <a:t>referent</a:t>
            </a:r>
          </a:p>
        </p:txBody>
      </p:sp>
      <p:sp>
        <p:nvSpPr>
          <p:cNvPr id="44041" name="Text Box 15">
            <a:extLst>
              <a:ext uri="{FF2B5EF4-FFF2-40B4-BE49-F238E27FC236}">
                <a16:creationId xmlns:a16="http://schemas.microsoft.com/office/drawing/2014/main" id="{5A19EAC8-E500-8C32-9B42-139496770F57}"/>
              </a:ext>
            </a:extLst>
          </p:cNvPr>
          <p:cNvSpPr txBox="1">
            <a:spLocks noChangeArrowheads="1"/>
          </p:cNvSpPr>
          <p:nvPr/>
        </p:nvSpPr>
        <p:spPr bwMode="auto">
          <a:xfrm>
            <a:off x="4837114" y="558800"/>
            <a:ext cx="30622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2000" b="1">
                <a:solidFill>
                  <a:srgbClr val="C00000"/>
                </a:solidFill>
              </a:rPr>
              <a:t>Den kognitiva världen</a:t>
            </a:r>
          </a:p>
        </p:txBody>
      </p:sp>
      <p:sp>
        <p:nvSpPr>
          <p:cNvPr id="44042" name="Oval 10">
            <a:extLst>
              <a:ext uri="{FF2B5EF4-FFF2-40B4-BE49-F238E27FC236}">
                <a16:creationId xmlns:a16="http://schemas.microsoft.com/office/drawing/2014/main" id="{F01F3EFC-D923-4084-C0C2-58D26F1DFA67}"/>
              </a:ext>
            </a:extLst>
          </p:cNvPr>
          <p:cNvSpPr>
            <a:spLocks noChangeArrowheads="1"/>
          </p:cNvSpPr>
          <p:nvPr/>
        </p:nvSpPr>
        <p:spPr bwMode="auto">
          <a:xfrm>
            <a:off x="5284789" y="1524002"/>
            <a:ext cx="1957387" cy="1770063"/>
          </a:xfrm>
          <a:prstGeom prst="ellipse">
            <a:avLst/>
          </a:prstGeom>
          <a:noFill/>
          <a:ln w="9525">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endParaRPr lang="sv-SE" altLang="sv-SE">
              <a:solidFill>
                <a:srgbClr val="C00000"/>
              </a:solidFill>
            </a:endParaRPr>
          </a:p>
        </p:txBody>
      </p:sp>
      <p:sp>
        <p:nvSpPr>
          <p:cNvPr id="44043" name="Oval 11">
            <a:extLst>
              <a:ext uri="{FF2B5EF4-FFF2-40B4-BE49-F238E27FC236}">
                <a16:creationId xmlns:a16="http://schemas.microsoft.com/office/drawing/2014/main" id="{2F06C331-D6F9-C82C-9CAF-446731D0D08A}"/>
              </a:ext>
            </a:extLst>
          </p:cNvPr>
          <p:cNvSpPr>
            <a:spLocks noChangeArrowheads="1"/>
          </p:cNvSpPr>
          <p:nvPr/>
        </p:nvSpPr>
        <p:spPr bwMode="auto">
          <a:xfrm>
            <a:off x="3744913" y="3494089"/>
            <a:ext cx="2581275" cy="2268537"/>
          </a:xfrm>
          <a:prstGeom prst="ellipse">
            <a:avLst/>
          </a:prstGeom>
          <a:noFill/>
          <a:ln w="9525">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endParaRPr lang="sv-SE" altLang="sv-SE">
              <a:solidFill>
                <a:srgbClr val="0070C0"/>
              </a:solidFill>
            </a:endParaRPr>
          </a:p>
        </p:txBody>
      </p:sp>
      <p:sp>
        <p:nvSpPr>
          <p:cNvPr id="44044" name="Oval 12">
            <a:extLst>
              <a:ext uri="{FF2B5EF4-FFF2-40B4-BE49-F238E27FC236}">
                <a16:creationId xmlns:a16="http://schemas.microsoft.com/office/drawing/2014/main" id="{DB57903D-A6A2-0654-54DE-5429655B473E}"/>
              </a:ext>
            </a:extLst>
          </p:cNvPr>
          <p:cNvSpPr>
            <a:spLocks noChangeArrowheads="1"/>
          </p:cNvSpPr>
          <p:nvPr/>
        </p:nvSpPr>
        <p:spPr bwMode="auto">
          <a:xfrm>
            <a:off x="6557964" y="3290889"/>
            <a:ext cx="1957387" cy="1770063"/>
          </a:xfrm>
          <a:prstGeom prst="ellipse">
            <a:avLst/>
          </a:prstGeom>
          <a:noFill/>
          <a:ln w="9525">
            <a:solidFill>
              <a:srgbClr val="33993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endParaRPr lang="sv-SE" altLang="sv-SE">
              <a:solidFill>
                <a:srgbClr val="00B050"/>
              </a:solidFill>
            </a:endParaRPr>
          </a:p>
        </p:txBody>
      </p:sp>
      <p:sp>
        <p:nvSpPr>
          <p:cNvPr id="44045" name="Line 11">
            <a:extLst>
              <a:ext uri="{FF2B5EF4-FFF2-40B4-BE49-F238E27FC236}">
                <a16:creationId xmlns:a16="http://schemas.microsoft.com/office/drawing/2014/main" id="{3A2EB8A8-1690-CDB3-3A03-D90534C98756}"/>
              </a:ext>
            </a:extLst>
          </p:cNvPr>
          <p:cNvSpPr>
            <a:spLocks noChangeShapeType="1"/>
          </p:cNvSpPr>
          <p:nvPr/>
        </p:nvSpPr>
        <p:spPr bwMode="auto">
          <a:xfrm flipH="1">
            <a:off x="5484814" y="2762251"/>
            <a:ext cx="844551" cy="1801813"/>
          </a:xfrm>
          <a:prstGeom prst="line">
            <a:avLst/>
          </a:prstGeom>
          <a:noFill/>
          <a:ln w="28575">
            <a:solidFill>
              <a:srgbClr val="C00000"/>
            </a:solidFill>
            <a:round/>
            <a:headEnd type="oval" w="med" len="med"/>
            <a:tailEnd type="oval" w="med" len="med"/>
          </a:ln>
          <a:extLst>
            <a:ext uri="{909E8E84-426E-40DD-AFC4-6F175D3DCCD1}">
              <a14:hiddenFill xmlns:a14="http://schemas.microsoft.com/office/drawing/2010/main">
                <a:noFill/>
              </a14:hiddenFill>
            </a:ext>
          </a:extLst>
        </p:spPr>
        <p:txBody>
          <a:bodyPr wrap="none" anchor="ctr"/>
          <a:lstStyle/>
          <a:p>
            <a:endParaRPr lang="sv-SE"/>
          </a:p>
        </p:txBody>
      </p:sp>
      <p:sp>
        <p:nvSpPr>
          <p:cNvPr id="44046" name="Line 12">
            <a:extLst>
              <a:ext uri="{FF2B5EF4-FFF2-40B4-BE49-F238E27FC236}">
                <a16:creationId xmlns:a16="http://schemas.microsoft.com/office/drawing/2014/main" id="{1D2465E3-A036-A6D9-AED8-63E968FABC54}"/>
              </a:ext>
            </a:extLst>
          </p:cNvPr>
          <p:cNvSpPr>
            <a:spLocks noChangeShapeType="1"/>
          </p:cNvSpPr>
          <p:nvPr/>
        </p:nvSpPr>
        <p:spPr bwMode="auto">
          <a:xfrm flipV="1">
            <a:off x="5484814" y="4113213"/>
            <a:ext cx="1693863" cy="450851"/>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sv-SE"/>
          </a:p>
        </p:txBody>
      </p:sp>
      <p:sp>
        <p:nvSpPr>
          <p:cNvPr id="44047" name="Line 13">
            <a:extLst>
              <a:ext uri="{FF2B5EF4-FFF2-40B4-BE49-F238E27FC236}">
                <a16:creationId xmlns:a16="http://schemas.microsoft.com/office/drawing/2014/main" id="{47AE6B5D-631A-002C-1C44-D8EF80A50C93}"/>
              </a:ext>
            </a:extLst>
          </p:cNvPr>
          <p:cNvSpPr>
            <a:spLocks noChangeShapeType="1"/>
          </p:cNvSpPr>
          <p:nvPr/>
        </p:nvSpPr>
        <p:spPr bwMode="auto">
          <a:xfrm flipH="1" flipV="1">
            <a:off x="4849813" y="4113213"/>
            <a:ext cx="635000" cy="450851"/>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sv-SE"/>
          </a:p>
        </p:txBody>
      </p:sp>
      <p:sp>
        <p:nvSpPr>
          <p:cNvPr id="44048" name="Rectangle 14">
            <a:extLst>
              <a:ext uri="{FF2B5EF4-FFF2-40B4-BE49-F238E27FC236}">
                <a16:creationId xmlns:a16="http://schemas.microsoft.com/office/drawing/2014/main" id="{C11FDFC4-FC5E-3887-3E78-CCA9E8953205}"/>
              </a:ext>
            </a:extLst>
          </p:cNvPr>
          <p:cNvSpPr>
            <a:spLocks noChangeArrowheads="1"/>
          </p:cNvSpPr>
          <p:nvPr/>
        </p:nvSpPr>
        <p:spPr bwMode="auto">
          <a:xfrm>
            <a:off x="4940300" y="4714875"/>
            <a:ext cx="1297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1800" b="1">
                <a:solidFill>
                  <a:srgbClr val="0070C0"/>
                </a:solidFill>
              </a:rPr>
              <a:t>definition</a:t>
            </a:r>
          </a:p>
        </p:txBody>
      </p:sp>
      <p:sp>
        <p:nvSpPr>
          <p:cNvPr id="44049" name="Text Box 15">
            <a:extLst>
              <a:ext uri="{FF2B5EF4-FFF2-40B4-BE49-F238E27FC236}">
                <a16:creationId xmlns:a16="http://schemas.microsoft.com/office/drawing/2014/main" id="{E05D1FF4-6B43-237F-9039-C616A97AFE94}"/>
              </a:ext>
            </a:extLst>
          </p:cNvPr>
          <p:cNvSpPr txBox="1">
            <a:spLocks noChangeArrowheads="1"/>
          </p:cNvSpPr>
          <p:nvPr/>
        </p:nvSpPr>
        <p:spPr bwMode="auto">
          <a:xfrm>
            <a:off x="1836739" y="3119439"/>
            <a:ext cx="30638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2000" b="1">
                <a:solidFill>
                  <a:srgbClr val="0070C0"/>
                </a:solidFill>
              </a:rPr>
              <a:t>Den språkliga världen</a:t>
            </a:r>
          </a:p>
        </p:txBody>
      </p:sp>
      <p:sp>
        <p:nvSpPr>
          <p:cNvPr id="44050" name="Text Box 15">
            <a:extLst>
              <a:ext uri="{FF2B5EF4-FFF2-40B4-BE49-F238E27FC236}">
                <a16:creationId xmlns:a16="http://schemas.microsoft.com/office/drawing/2014/main" id="{0E407902-F994-603F-6BB5-EBE72B8498E9}"/>
              </a:ext>
            </a:extLst>
          </p:cNvPr>
          <p:cNvSpPr txBox="1">
            <a:spLocks noChangeArrowheads="1"/>
          </p:cNvSpPr>
          <p:nvPr/>
        </p:nvSpPr>
        <p:spPr bwMode="auto">
          <a:xfrm>
            <a:off x="7418389" y="5265739"/>
            <a:ext cx="30638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2000" b="1">
                <a:solidFill>
                  <a:srgbClr val="00B050"/>
                </a:solidFill>
              </a:rPr>
              <a:t>Den verkliga världen</a:t>
            </a:r>
          </a:p>
        </p:txBody>
      </p:sp>
      <p:sp>
        <p:nvSpPr>
          <p:cNvPr id="44051" name="Line 7">
            <a:extLst>
              <a:ext uri="{FF2B5EF4-FFF2-40B4-BE49-F238E27FC236}">
                <a16:creationId xmlns:a16="http://schemas.microsoft.com/office/drawing/2014/main" id="{634A5216-6864-0B93-C753-24C5A1151767}"/>
              </a:ext>
            </a:extLst>
          </p:cNvPr>
          <p:cNvSpPr>
            <a:spLocks noChangeShapeType="1"/>
          </p:cNvSpPr>
          <p:nvPr/>
        </p:nvSpPr>
        <p:spPr bwMode="auto">
          <a:xfrm flipV="1">
            <a:off x="6289675" y="958851"/>
            <a:ext cx="77788" cy="461963"/>
          </a:xfrm>
          <a:prstGeom prst="line">
            <a:avLst/>
          </a:prstGeom>
          <a:noFill/>
          <a:ln w="38100">
            <a:solidFill>
              <a:srgbClr val="C0000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sv-SE"/>
          </a:p>
        </p:txBody>
      </p:sp>
      <p:sp>
        <p:nvSpPr>
          <p:cNvPr id="44052" name="Line 7">
            <a:extLst>
              <a:ext uri="{FF2B5EF4-FFF2-40B4-BE49-F238E27FC236}">
                <a16:creationId xmlns:a16="http://schemas.microsoft.com/office/drawing/2014/main" id="{CC8DD7E2-0D9F-B425-1D43-474EDB38C551}"/>
              </a:ext>
            </a:extLst>
          </p:cNvPr>
          <p:cNvSpPr>
            <a:spLocks noChangeShapeType="1"/>
          </p:cNvSpPr>
          <p:nvPr/>
        </p:nvSpPr>
        <p:spPr bwMode="auto">
          <a:xfrm flipH="1" flipV="1">
            <a:off x="3228975" y="3494088"/>
            <a:ext cx="515939" cy="603251"/>
          </a:xfrm>
          <a:prstGeom prst="line">
            <a:avLst/>
          </a:prstGeom>
          <a:noFill/>
          <a:ln w="38100">
            <a:solidFill>
              <a:srgbClr val="0070C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sv-SE"/>
          </a:p>
        </p:txBody>
      </p:sp>
      <p:sp>
        <p:nvSpPr>
          <p:cNvPr id="44053" name="Line 7">
            <a:extLst>
              <a:ext uri="{FF2B5EF4-FFF2-40B4-BE49-F238E27FC236}">
                <a16:creationId xmlns:a16="http://schemas.microsoft.com/office/drawing/2014/main" id="{350D69FA-30C7-98BA-9C28-424246D6C78B}"/>
              </a:ext>
            </a:extLst>
          </p:cNvPr>
          <p:cNvSpPr>
            <a:spLocks noChangeShapeType="1"/>
          </p:cNvSpPr>
          <p:nvPr/>
        </p:nvSpPr>
        <p:spPr bwMode="auto">
          <a:xfrm>
            <a:off x="8515351" y="4627565"/>
            <a:ext cx="585788" cy="638175"/>
          </a:xfrm>
          <a:prstGeom prst="line">
            <a:avLst/>
          </a:prstGeom>
          <a:noFill/>
          <a:ln w="38100">
            <a:solidFill>
              <a:srgbClr val="339933"/>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sv-SE"/>
          </a:p>
        </p:txBody>
      </p:sp>
    </p:spTree>
    <p:extLst>
      <p:ext uri="{BB962C8B-B14F-4D97-AF65-F5344CB8AC3E}">
        <p14:creationId xmlns:p14="http://schemas.microsoft.com/office/powerpoint/2010/main" val="62858845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
            <a:extLst>
              <a:ext uri="{FF2B5EF4-FFF2-40B4-BE49-F238E27FC236}">
                <a16:creationId xmlns:a16="http://schemas.microsoft.com/office/drawing/2014/main" id="{FB3067D1-F75C-8CC0-EB9B-D22271F65DB7}"/>
              </a:ext>
            </a:extLst>
          </p:cNvPr>
          <p:cNvSpPr>
            <a:spLocks noChangeArrowheads="1"/>
          </p:cNvSpPr>
          <p:nvPr/>
        </p:nvSpPr>
        <p:spPr bwMode="auto">
          <a:xfrm>
            <a:off x="2508251" y="561977"/>
            <a:ext cx="5650648" cy="5633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5100" rIns="67500" bIns="351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9pPr>
          </a:lstStyle>
          <a:p>
            <a:pPr eaLnBrk="1" hangingPunct="1">
              <a:buSzPct val="100000"/>
            </a:pPr>
            <a:r>
              <a:rPr lang="sv-SE" altLang="sv-SE" sz="3200" b="1" dirty="0">
                <a:solidFill>
                  <a:srgbClr val="6E0E50"/>
                </a:solidFill>
                <a:ea typeface="Tahoma" panose="020B0604030504040204" pitchFamily="34" charset="0"/>
                <a:cs typeface="Tahoma" panose="020B0604030504040204" pitchFamily="34" charset="0"/>
              </a:rPr>
              <a:t>Några viktiga distinktioner</a:t>
            </a:r>
          </a:p>
        </p:txBody>
      </p:sp>
      <p:sp>
        <p:nvSpPr>
          <p:cNvPr id="47106" name="Text Box 2">
            <a:extLst>
              <a:ext uri="{FF2B5EF4-FFF2-40B4-BE49-F238E27FC236}">
                <a16:creationId xmlns:a16="http://schemas.microsoft.com/office/drawing/2014/main" id="{690BD2F8-64AB-09AE-CB8B-5B0DEA758166}"/>
              </a:ext>
            </a:extLst>
          </p:cNvPr>
          <p:cNvSpPr txBox="1">
            <a:spLocks noChangeArrowheads="1"/>
          </p:cNvSpPr>
          <p:nvPr/>
        </p:nvSpPr>
        <p:spPr bwMode="auto">
          <a:xfrm>
            <a:off x="1941513" y="1279526"/>
            <a:ext cx="6419851" cy="37642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marL="457200" indent="-455613">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2400">
                <a:solidFill>
                  <a:schemeClr val="tx1"/>
                </a:solidFill>
                <a:latin typeface="Tahoma" panose="020B0604030504040204" pitchFamily="34" charset="0"/>
                <a:cs typeface="Arial" panose="020B0604020202020204" pitchFamily="34" charset="0"/>
              </a:defRPr>
            </a:lvl1pPr>
            <a:lvl2pPr marL="742950" indent="-28575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2400">
                <a:solidFill>
                  <a:schemeClr val="tx1"/>
                </a:solidFill>
                <a:latin typeface="Tahoma" panose="020B0604030504040204" pitchFamily="34" charset="0"/>
                <a:cs typeface="Arial" panose="020B0604020202020204" pitchFamily="34" charset="0"/>
              </a:defRPr>
            </a:lvl2pPr>
            <a:lvl3pPr marL="1254125" indent="-338138">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2400">
                <a:solidFill>
                  <a:schemeClr val="tx1"/>
                </a:solidFill>
                <a:latin typeface="Tahoma" panose="020B0604030504040204" pitchFamily="34" charset="0"/>
                <a:cs typeface="Arial" panose="020B0604020202020204" pitchFamily="34" charset="0"/>
              </a:defRPr>
            </a:lvl3pPr>
            <a:lvl4pPr marL="1597025" indent="-338138">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2400">
                <a:solidFill>
                  <a:schemeClr val="tx1"/>
                </a:solidFill>
                <a:latin typeface="Tahoma" panose="020B0604030504040204" pitchFamily="34" charset="0"/>
                <a:cs typeface="Arial" panose="020B0604020202020204" pitchFamily="34" charset="0"/>
              </a:defRPr>
            </a:lvl4pPr>
            <a:lvl5pPr marL="2057400" indent="-22860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2400">
                <a:solidFill>
                  <a:schemeClr val="tx1"/>
                </a:solidFill>
                <a:latin typeface="Tahoma" panose="020B0604030504040204" pitchFamily="34" charset="0"/>
                <a:cs typeface="Arial" panose="020B0604020202020204" pitchFamily="34" charset="0"/>
              </a:defRPr>
            </a:lvl9pPr>
          </a:lstStyle>
          <a:p>
            <a:pPr eaLnBrk="1" hangingPunct="1">
              <a:buSzPct val="100000"/>
            </a:pPr>
            <a:endParaRPr lang="sv-SE" altLang="sv-SE" sz="2000">
              <a:solidFill>
                <a:srgbClr val="000000"/>
              </a:solidFill>
            </a:endParaRPr>
          </a:p>
          <a:p>
            <a:pPr lvl="2" eaLnBrk="1" hangingPunct="1">
              <a:buClr>
                <a:srgbClr val="000000"/>
              </a:buClr>
              <a:buSzPct val="100000"/>
              <a:buFont typeface="Tahoma" panose="020B0604030504040204" pitchFamily="34" charset="0"/>
              <a:buChar char="•"/>
            </a:pPr>
            <a:r>
              <a:rPr lang="en-US" altLang="sv-SE" sz="2000" b="1">
                <a:solidFill>
                  <a:srgbClr val="000000"/>
                </a:solidFill>
              </a:rPr>
              <a:t>ord ≠ term</a:t>
            </a:r>
          </a:p>
          <a:p>
            <a:pPr lvl="3" eaLnBrk="1" hangingPunct="1">
              <a:buClr>
                <a:srgbClr val="000000"/>
              </a:buClr>
              <a:buSzPct val="100000"/>
              <a:buFont typeface="Tahoma" panose="020B0604030504040204" pitchFamily="34" charset="0"/>
              <a:buChar char="•"/>
            </a:pPr>
            <a:r>
              <a:rPr lang="en-US" altLang="sv-SE" sz="2000">
                <a:solidFill>
                  <a:srgbClr val="000000"/>
                </a:solidFill>
              </a:rPr>
              <a:t>Alla termer är ord, men alla ord är inte termer! (flerordstermer)</a:t>
            </a:r>
          </a:p>
          <a:p>
            <a:pPr lvl="2" eaLnBrk="1" hangingPunct="1">
              <a:buClr>
                <a:srgbClr val="000000"/>
              </a:buClr>
              <a:buSzPct val="100000"/>
              <a:buFont typeface="Tahoma" panose="020B0604030504040204" pitchFamily="34" charset="0"/>
              <a:buChar char="•"/>
            </a:pPr>
            <a:r>
              <a:rPr lang="en-US" altLang="sv-SE" sz="2000" b="1">
                <a:solidFill>
                  <a:srgbClr val="000000"/>
                </a:solidFill>
              </a:rPr>
              <a:t>begrepp ≠ term</a:t>
            </a:r>
          </a:p>
          <a:p>
            <a:pPr lvl="3">
              <a:buClr>
                <a:srgbClr val="000000"/>
              </a:buClr>
              <a:buSzPct val="100000"/>
              <a:buFont typeface="Tahoma" panose="020B0604030504040204" pitchFamily="34" charset="0"/>
              <a:buChar char="•"/>
            </a:pPr>
            <a:r>
              <a:rPr lang="en-US" altLang="sv-SE" sz="2000">
                <a:solidFill>
                  <a:srgbClr val="000000"/>
                </a:solidFill>
              </a:rPr>
              <a:t>vad det är och vad det heter …</a:t>
            </a:r>
          </a:p>
          <a:p>
            <a:pPr lvl="2" eaLnBrk="1" hangingPunct="1">
              <a:buClr>
                <a:srgbClr val="000000"/>
              </a:buClr>
              <a:buSzPct val="100000"/>
              <a:buFont typeface="Tahoma" panose="020B0604030504040204" pitchFamily="34" charset="0"/>
              <a:buChar char="•"/>
            </a:pPr>
            <a:r>
              <a:rPr lang="en-US" altLang="sv-SE" sz="2000" b="1">
                <a:solidFill>
                  <a:srgbClr val="000000"/>
                </a:solidFill>
              </a:rPr>
              <a:t>namn ≠ term</a:t>
            </a:r>
          </a:p>
          <a:p>
            <a:pPr lvl="3" eaLnBrk="1" hangingPunct="1">
              <a:buClr>
                <a:srgbClr val="000000"/>
              </a:buClr>
              <a:buSzPct val="100000"/>
              <a:buFont typeface="Tahoma" panose="020B0604030504040204" pitchFamily="34" charset="0"/>
              <a:buChar char="•"/>
            </a:pPr>
            <a:r>
              <a:rPr lang="en-US" altLang="sv-SE" sz="2000">
                <a:solidFill>
                  <a:srgbClr val="000000"/>
                </a:solidFill>
              </a:rPr>
              <a:t>allmänbegrepp och individualbegrepp</a:t>
            </a:r>
          </a:p>
          <a:p>
            <a:pPr lvl="2" eaLnBrk="1" hangingPunct="1">
              <a:buClr>
                <a:srgbClr val="000000"/>
              </a:buClr>
              <a:buSzPct val="100000"/>
              <a:buFont typeface="Tahoma" panose="020B0604030504040204" pitchFamily="34" charset="0"/>
              <a:buChar char="•"/>
            </a:pPr>
            <a:r>
              <a:rPr lang="en-US" altLang="sv-SE" sz="2000" b="1">
                <a:solidFill>
                  <a:srgbClr val="000000"/>
                </a:solidFill>
              </a:rPr>
              <a:t>definition ≠ term …</a:t>
            </a:r>
          </a:p>
          <a:p>
            <a:pPr lvl="3" eaLnBrk="1" hangingPunct="1">
              <a:buClr>
                <a:srgbClr val="000000"/>
              </a:buClr>
              <a:buSzPct val="100000"/>
              <a:buFont typeface="Tahoma" panose="020B0604030504040204" pitchFamily="34" charset="0"/>
              <a:buChar char="•"/>
            </a:pPr>
            <a:r>
              <a:rPr lang="en-US" altLang="sv-SE" sz="2000">
                <a:solidFill>
                  <a:srgbClr val="000000"/>
                </a:solidFill>
              </a:rPr>
              <a:t>men båda beskriver begreppet och de bör vara utbytbara (substitutionsprincipen)</a:t>
            </a:r>
          </a:p>
        </p:txBody>
      </p:sp>
      <p:sp>
        <p:nvSpPr>
          <p:cNvPr id="59396" name="Text Box 3">
            <a:extLst>
              <a:ext uri="{FF2B5EF4-FFF2-40B4-BE49-F238E27FC236}">
                <a16:creationId xmlns:a16="http://schemas.microsoft.com/office/drawing/2014/main" id="{A947D43C-70CA-7D79-53F0-3B09EA7DF2D4}"/>
              </a:ext>
            </a:extLst>
          </p:cNvPr>
          <p:cNvSpPr txBox="1">
            <a:spLocks noChangeArrowheads="1"/>
          </p:cNvSpPr>
          <p:nvPr/>
        </p:nvSpPr>
        <p:spPr bwMode="auto">
          <a:xfrm>
            <a:off x="-1608139" y="2940051"/>
            <a:ext cx="1030794" cy="6248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5100" rIns="67500" bIns="351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panose="020B0604030504040204" pitchFamily="34" charset="0"/>
                <a:cs typeface="Arial" panose="020B0604020202020204" pitchFamily="34" charset="0"/>
              </a:defRPr>
            </a:lvl9pPr>
          </a:lstStyle>
          <a:p>
            <a:pPr eaLnBrk="1" hangingPunct="1">
              <a:buSzPct val="100000"/>
            </a:pPr>
            <a:r>
              <a:rPr lang="sv-SE" altLang="sv-SE" sz="3600">
                <a:solidFill>
                  <a:srgbClr val="FFFFFF"/>
                </a:solidFill>
              </a:rPr>
              <a:t>43.5</a:t>
            </a:r>
          </a:p>
        </p:txBody>
      </p:sp>
    </p:spTree>
    <p:extLst>
      <p:ext uri="{BB962C8B-B14F-4D97-AF65-F5344CB8AC3E}">
        <p14:creationId xmlns:p14="http://schemas.microsoft.com/office/powerpoint/2010/main" val="193828079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499"/>
                                          </p:stCondLst>
                                        </p:cTn>
                                        <p:tgtEl>
                                          <p:spTgt spid="471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 1">
            <a:extLst>
              <a:ext uri="{FF2B5EF4-FFF2-40B4-BE49-F238E27FC236}">
                <a16:creationId xmlns:a16="http://schemas.microsoft.com/office/drawing/2014/main" id="{5F53C3BA-2134-993E-BFB4-36C03E6EA66B}"/>
              </a:ext>
            </a:extLst>
          </p:cNvPr>
          <p:cNvGrpSpPr>
            <a:grpSpLocks/>
          </p:cNvGrpSpPr>
          <p:nvPr/>
        </p:nvGrpSpPr>
        <p:grpSpPr bwMode="auto">
          <a:xfrm>
            <a:off x="7893049" y="2984186"/>
            <a:ext cx="4298951" cy="3738040"/>
            <a:chOff x="4524685" y="2181097"/>
            <a:chExt cx="4298330" cy="3738168"/>
          </a:xfrm>
        </p:grpSpPr>
        <p:pic>
          <p:nvPicPr>
            <p:cNvPr id="48133" name="Picture 2">
              <a:extLst>
                <a:ext uri="{FF2B5EF4-FFF2-40B4-BE49-F238E27FC236}">
                  <a16:creationId xmlns:a16="http://schemas.microsoft.com/office/drawing/2014/main" id="{552FEF41-DAA2-3C91-79E3-FBE5E57FD2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4685" y="2181097"/>
              <a:ext cx="4298330" cy="3497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891" name="Rectangle 5">
              <a:extLst>
                <a:ext uri="{FF2B5EF4-FFF2-40B4-BE49-F238E27FC236}">
                  <a16:creationId xmlns:a16="http://schemas.microsoft.com/office/drawing/2014/main" id="{DC8EADDB-D048-D66A-CFC1-70F26ECA056E}"/>
                </a:ext>
              </a:extLst>
            </p:cNvPr>
            <p:cNvSpPr>
              <a:spLocks noChangeArrowheads="1"/>
            </p:cNvSpPr>
            <p:nvPr/>
          </p:nvSpPr>
          <p:spPr bwMode="auto">
            <a:xfrm>
              <a:off x="6673851" y="5697530"/>
              <a:ext cx="1556611" cy="221735"/>
            </a:xfrm>
            <a:prstGeom prst="rect">
              <a:avLst/>
            </a:prstGeom>
            <a:noFill/>
            <a:ln>
              <a:noFill/>
            </a:ln>
            <a:effectLst/>
          </p:spPr>
          <p:txBody>
            <a:bodyPr wrap="none">
              <a:spAutoFit/>
            </a:bodyPr>
            <a:lstStyle>
              <a:lvl1pPr>
                <a:defRPr sz="1200">
                  <a:solidFill>
                    <a:schemeClr val="tx1"/>
                  </a:solidFill>
                  <a:latin typeface="Tahoma" panose="020B0604030504040204" pitchFamily="34" charset="0"/>
                </a:defRPr>
              </a:lvl1pPr>
              <a:lvl2pPr marL="742950" indent="-285750">
                <a:defRPr sz="1200">
                  <a:solidFill>
                    <a:schemeClr val="tx1"/>
                  </a:solidFill>
                  <a:latin typeface="Tahoma" panose="020B0604030504040204" pitchFamily="34" charset="0"/>
                </a:defRPr>
              </a:lvl2pPr>
              <a:lvl3pPr marL="1143000" indent="-228600">
                <a:defRPr sz="1200">
                  <a:solidFill>
                    <a:schemeClr val="tx1"/>
                  </a:solidFill>
                  <a:latin typeface="Tahoma" panose="020B0604030504040204" pitchFamily="34" charset="0"/>
                </a:defRPr>
              </a:lvl3pPr>
              <a:lvl4pPr marL="1600200" indent="-228600">
                <a:defRPr sz="1200">
                  <a:solidFill>
                    <a:schemeClr val="tx1"/>
                  </a:solidFill>
                  <a:latin typeface="Tahoma" panose="020B0604030504040204" pitchFamily="34" charset="0"/>
                </a:defRPr>
              </a:lvl4pPr>
              <a:lvl5pPr marL="2057400" indent="-228600">
                <a:defRPr sz="1200">
                  <a:solidFill>
                    <a:schemeClr val="tx1"/>
                  </a:solidFill>
                  <a:latin typeface="Tahoma" panose="020B0604030504040204" pitchFamily="34" charset="0"/>
                </a:defRPr>
              </a:lvl5pPr>
              <a:lvl6pPr marL="2514600" indent="-228600" eaLnBrk="0" fontAlgn="base" hangingPunct="0">
                <a:spcBef>
                  <a:spcPct val="0"/>
                </a:spcBef>
                <a:spcAft>
                  <a:spcPct val="0"/>
                </a:spcAft>
                <a:defRPr sz="1200">
                  <a:solidFill>
                    <a:schemeClr val="tx1"/>
                  </a:solidFill>
                  <a:latin typeface="Tahoma" panose="020B0604030504040204" pitchFamily="34" charset="0"/>
                </a:defRPr>
              </a:lvl6pPr>
              <a:lvl7pPr marL="2971800" indent="-228600" eaLnBrk="0" fontAlgn="base" hangingPunct="0">
                <a:spcBef>
                  <a:spcPct val="0"/>
                </a:spcBef>
                <a:spcAft>
                  <a:spcPct val="0"/>
                </a:spcAft>
                <a:defRPr sz="1200">
                  <a:solidFill>
                    <a:schemeClr val="tx1"/>
                  </a:solidFill>
                  <a:latin typeface="Tahoma" panose="020B0604030504040204" pitchFamily="34" charset="0"/>
                </a:defRPr>
              </a:lvl7pPr>
              <a:lvl8pPr marL="3429000" indent="-228600" eaLnBrk="0" fontAlgn="base" hangingPunct="0">
                <a:spcBef>
                  <a:spcPct val="0"/>
                </a:spcBef>
                <a:spcAft>
                  <a:spcPct val="0"/>
                </a:spcAft>
                <a:defRPr sz="1200">
                  <a:solidFill>
                    <a:schemeClr val="tx1"/>
                  </a:solidFill>
                  <a:latin typeface="Tahoma" panose="020B0604030504040204" pitchFamily="34" charset="0"/>
                </a:defRPr>
              </a:lvl8pPr>
              <a:lvl9pPr marL="3886200" indent="-228600" eaLnBrk="0" fontAlgn="base" hangingPunct="0">
                <a:spcBef>
                  <a:spcPct val="0"/>
                </a:spcBef>
                <a:spcAft>
                  <a:spcPct val="0"/>
                </a:spcAft>
                <a:defRPr sz="1200">
                  <a:solidFill>
                    <a:schemeClr val="tx1"/>
                  </a:solidFill>
                  <a:latin typeface="Tahoma" panose="020B0604030504040204" pitchFamily="34" charset="0"/>
                </a:defRPr>
              </a:lvl9pPr>
            </a:lstStyle>
            <a:p>
              <a:pPr>
                <a:lnSpc>
                  <a:spcPct val="80000"/>
                </a:lnSpc>
                <a:spcBef>
                  <a:spcPct val="30000"/>
                </a:spcBef>
                <a:defRPr/>
              </a:pPr>
              <a:r>
                <a:rPr lang="sv-SE" altLang="sv-SE" sz="1051"/>
                <a:t>[Shaw &amp; Gaines, 1989]</a:t>
              </a:r>
            </a:p>
          </p:txBody>
        </p:sp>
      </p:grpSp>
      <p:sp>
        <p:nvSpPr>
          <p:cNvPr id="4" name="Rubrik 1">
            <a:extLst>
              <a:ext uri="{FF2B5EF4-FFF2-40B4-BE49-F238E27FC236}">
                <a16:creationId xmlns:a16="http://schemas.microsoft.com/office/drawing/2014/main" id="{536AF106-4BDB-1515-CB76-35ABACC92CBF}"/>
              </a:ext>
            </a:extLst>
          </p:cNvPr>
          <p:cNvSpPr txBox="1">
            <a:spLocks/>
          </p:cNvSpPr>
          <p:nvPr/>
        </p:nvSpPr>
        <p:spPr>
          <a:xfrm>
            <a:off x="2544953" y="449579"/>
            <a:ext cx="8229600" cy="857251"/>
          </a:xfr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pitchFamily="34" charset="0"/>
              </a:defRPr>
            </a:lvl2pPr>
            <a:lvl3pPr algn="ctr" rtl="0" eaLnBrk="0" fontAlgn="base" hangingPunct="0">
              <a:spcBef>
                <a:spcPct val="0"/>
              </a:spcBef>
              <a:spcAft>
                <a:spcPct val="0"/>
              </a:spcAft>
              <a:defRPr sz="4400">
                <a:solidFill>
                  <a:schemeClr val="tx2"/>
                </a:solidFill>
                <a:latin typeface="Tahoma" pitchFamily="34" charset="0"/>
              </a:defRPr>
            </a:lvl3pPr>
            <a:lvl4pPr algn="ctr" rtl="0" eaLnBrk="0" fontAlgn="base" hangingPunct="0">
              <a:spcBef>
                <a:spcPct val="0"/>
              </a:spcBef>
              <a:spcAft>
                <a:spcPct val="0"/>
              </a:spcAft>
              <a:defRPr sz="4400">
                <a:solidFill>
                  <a:schemeClr val="tx2"/>
                </a:solidFill>
                <a:latin typeface="Tahoma" pitchFamily="34" charset="0"/>
              </a:defRPr>
            </a:lvl4pPr>
            <a:lvl5pPr algn="ctr" rtl="0" eaLnBrk="0" fontAlgn="base" hangingPunct="0">
              <a:spcBef>
                <a:spcPct val="0"/>
              </a:spcBef>
              <a:spcAft>
                <a:spcPct val="0"/>
              </a:spcAft>
              <a:defRPr sz="4400">
                <a:solidFill>
                  <a:schemeClr val="tx2"/>
                </a:solidFill>
                <a:latin typeface="Tahoma" pitchFamily="34" charset="0"/>
              </a:defRPr>
            </a:lvl5pPr>
            <a:lvl6pPr marL="457200" algn="ctr" rtl="0" eaLnBrk="0" fontAlgn="base" hangingPunct="0">
              <a:spcBef>
                <a:spcPct val="0"/>
              </a:spcBef>
              <a:spcAft>
                <a:spcPct val="0"/>
              </a:spcAft>
              <a:defRPr sz="4400">
                <a:solidFill>
                  <a:schemeClr val="tx2"/>
                </a:solidFill>
                <a:latin typeface="Tahoma" pitchFamily="34" charset="0"/>
              </a:defRPr>
            </a:lvl6pPr>
            <a:lvl7pPr marL="914400" algn="ctr" rtl="0" eaLnBrk="0" fontAlgn="base" hangingPunct="0">
              <a:spcBef>
                <a:spcPct val="0"/>
              </a:spcBef>
              <a:spcAft>
                <a:spcPct val="0"/>
              </a:spcAft>
              <a:defRPr sz="4400">
                <a:solidFill>
                  <a:schemeClr val="tx2"/>
                </a:solidFill>
                <a:latin typeface="Tahoma" pitchFamily="34" charset="0"/>
              </a:defRPr>
            </a:lvl7pPr>
            <a:lvl8pPr marL="1371600" algn="ctr" rtl="0" eaLnBrk="0" fontAlgn="base" hangingPunct="0">
              <a:spcBef>
                <a:spcPct val="0"/>
              </a:spcBef>
              <a:spcAft>
                <a:spcPct val="0"/>
              </a:spcAft>
              <a:defRPr sz="4400">
                <a:solidFill>
                  <a:schemeClr val="tx2"/>
                </a:solidFill>
                <a:latin typeface="Tahoma" pitchFamily="34" charset="0"/>
              </a:defRPr>
            </a:lvl8pPr>
            <a:lvl9pPr marL="1828800" algn="ctr" rtl="0" eaLnBrk="0" fontAlgn="base" hangingPunct="0">
              <a:spcBef>
                <a:spcPct val="0"/>
              </a:spcBef>
              <a:spcAft>
                <a:spcPct val="0"/>
              </a:spcAft>
              <a:defRPr sz="4400">
                <a:solidFill>
                  <a:schemeClr val="tx2"/>
                </a:solidFill>
                <a:latin typeface="Tahoma" pitchFamily="34" charset="0"/>
              </a:defRPr>
            </a:lvl9pPr>
          </a:lstStyle>
          <a:p>
            <a:pPr algn="l">
              <a:defRPr/>
            </a:pPr>
            <a:r>
              <a:rPr lang="sv-SE" sz="3200" b="1" dirty="0">
                <a:solidFill>
                  <a:srgbClr val="6E0E50"/>
                </a:solidFill>
                <a:latin typeface="Tahoma" panose="020B0604030504040204" pitchFamily="34" charset="0"/>
                <a:ea typeface="Tahoma" panose="020B0604030504040204" pitchFamily="34" charset="0"/>
                <a:cs typeface="Tahoma" panose="020B0604030504040204" pitchFamily="34" charset="0"/>
              </a:rPr>
              <a:t>Rör problemet</a:t>
            </a:r>
          </a:p>
        </p:txBody>
      </p:sp>
      <p:sp>
        <p:nvSpPr>
          <p:cNvPr id="5" name="Platshållare för innehåll 2">
            <a:extLst>
              <a:ext uri="{FF2B5EF4-FFF2-40B4-BE49-F238E27FC236}">
                <a16:creationId xmlns:a16="http://schemas.microsoft.com/office/drawing/2014/main" id="{3759E036-9594-CE66-2A38-5C710C4AFA19}"/>
              </a:ext>
            </a:extLst>
          </p:cNvPr>
          <p:cNvSpPr txBox="1">
            <a:spLocks/>
          </p:cNvSpPr>
          <p:nvPr/>
        </p:nvSpPr>
        <p:spPr>
          <a:xfrm>
            <a:off x="2544953" y="1465952"/>
            <a:ext cx="6765925" cy="1074737"/>
          </a:xfr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defRPr/>
            </a:pPr>
            <a:r>
              <a:rPr lang="sv-SE" sz="2400" kern="0" dirty="0">
                <a:latin typeface="Tahoma" panose="020B0604030504040204" pitchFamily="34" charset="0"/>
                <a:ea typeface="Tahoma" panose="020B0604030504040204" pitchFamily="34" charset="0"/>
                <a:cs typeface="Tahoma" panose="020B0604030504040204" pitchFamily="34" charset="0"/>
              </a:rPr>
              <a:t>begreppet (definitionen)?</a:t>
            </a:r>
          </a:p>
          <a:p>
            <a:pPr>
              <a:defRPr/>
            </a:pPr>
            <a:r>
              <a:rPr lang="sv-SE" sz="2400" kern="0" dirty="0">
                <a:latin typeface="Tahoma" panose="020B0604030504040204" pitchFamily="34" charset="0"/>
                <a:ea typeface="Tahoma" panose="020B0604030504040204" pitchFamily="34" charset="0"/>
                <a:cs typeface="Tahoma" panose="020B0604030504040204" pitchFamily="34" charset="0"/>
              </a:rPr>
              <a:t>termen?</a:t>
            </a:r>
          </a:p>
          <a:p>
            <a:pPr>
              <a:defRPr/>
            </a:pPr>
            <a:r>
              <a:rPr lang="sv-SE" sz="2400" kern="0" dirty="0">
                <a:latin typeface="Tahoma" panose="020B0604030504040204" pitchFamily="34" charset="0"/>
                <a:ea typeface="Tahoma" panose="020B0604030504040204" pitchFamily="34" charset="0"/>
                <a:cs typeface="Tahoma" panose="020B0604030504040204" pitchFamily="34" charset="0"/>
              </a:rPr>
              <a:t>båda?</a:t>
            </a:r>
          </a:p>
          <a:p>
            <a:pPr>
              <a:defRPr/>
            </a:pPr>
            <a:r>
              <a:rPr lang="sv-SE" sz="2400" kern="0" dirty="0">
                <a:latin typeface="Tahoma" panose="020B0604030504040204" pitchFamily="34" charset="0"/>
                <a:ea typeface="Tahoma" panose="020B0604030504040204" pitchFamily="34" charset="0"/>
                <a:cs typeface="Tahoma" panose="020B0604030504040204" pitchFamily="34" charset="0"/>
              </a:rPr>
              <a:t>(något annat – klassifikation, kategorisering, informationsstrukturering, juridik)?</a:t>
            </a:r>
          </a:p>
        </p:txBody>
      </p:sp>
    </p:spTree>
    <p:extLst>
      <p:ext uri="{BB962C8B-B14F-4D97-AF65-F5344CB8AC3E}">
        <p14:creationId xmlns:p14="http://schemas.microsoft.com/office/powerpoint/2010/main" val="62811595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B2313B67-FD0D-5EE5-996D-DB654BA4AAD5}"/>
              </a:ext>
            </a:extLst>
          </p:cNvPr>
          <p:cNvSpPr>
            <a:spLocks noChangeArrowheads="1"/>
          </p:cNvSpPr>
          <p:nvPr/>
        </p:nvSpPr>
        <p:spPr bwMode="auto">
          <a:xfrm>
            <a:off x="2532906" y="464245"/>
            <a:ext cx="719780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3200" b="1" dirty="0">
                <a:solidFill>
                  <a:srgbClr val="6E0E50"/>
                </a:solidFill>
                <a:ea typeface="Tahoma" panose="020B0604030504040204" pitchFamily="34" charset="0"/>
                <a:cs typeface="Tahoma" panose="020B0604030504040204" pitchFamily="34" charset="0"/>
              </a:rPr>
              <a:t>Den klassiska definitionsmodellen</a:t>
            </a:r>
          </a:p>
        </p:txBody>
      </p:sp>
      <p:sp>
        <p:nvSpPr>
          <p:cNvPr id="48131" name="Text Box 3">
            <a:extLst>
              <a:ext uri="{FF2B5EF4-FFF2-40B4-BE49-F238E27FC236}">
                <a16:creationId xmlns:a16="http://schemas.microsoft.com/office/drawing/2014/main" id="{2B6F710A-3F7F-1483-EAC7-90A515A93639}"/>
              </a:ext>
            </a:extLst>
          </p:cNvPr>
          <p:cNvSpPr txBox="1">
            <a:spLocks noChangeArrowheads="1"/>
          </p:cNvSpPr>
          <p:nvPr/>
        </p:nvSpPr>
        <p:spPr bwMode="auto">
          <a:xfrm>
            <a:off x="2514601" y="1543050"/>
            <a:ext cx="7331075" cy="48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a:lnSpc>
                <a:spcPct val="90000"/>
              </a:lnSpc>
            </a:pPr>
            <a:r>
              <a:rPr lang="sv-SE" altLang="sv-SE" b="1"/>
              <a:t>term</a:t>
            </a:r>
            <a:r>
              <a:rPr lang="sv-SE" altLang="sv-SE" sz="2800"/>
              <a:t> </a:t>
            </a:r>
            <a:r>
              <a:rPr lang="sv-SE" altLang="sv-SE"/>
              <a:t>(är)</a:t>
            </a:r>
          </a:p>
        </p:txBody>
      </p:sp>
      <p:sp>
        <p:nvSpPr>
          <p:cNvPr id="48132" name="Line 4">
            <a:extLst>
              <a:ext uri="{FF2B5EF4-FFF2-40B4-BE49-F238E27FC236}">
                <a16:creationId xmlns:a16="http://schemas.microsoft.com/office/drawing/2014/main" id="{4E8F25A9-006A-C202-568B-FAF077864547}"/>
              </a:ext>
            </a:extLst>
          </p:cNvPr>
          <p:cNvSpPr>
            <a:spLocks noChangeShapeType="1"/>
          </p:cNvSpPr>
          <p:nvPr/>
        </p:nvSpPr>
        <p:spPr bwMode="auto">
          <a:xfrm>
            <a:off x="1905000" y="3276600"/>
            <a:ext cx="8382000" cy="0"/>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v-SE"/>
          </a:p>
        </p:txBody>
      </p:sp>
      <p:sp>
        <p:nvSpPr>
          <p:cNvPr id="48133" name="Rectangle 5">
            <a:extLst>
              <a:ext uri="{FF2B5EF4-FFF2-40B4-BE49-F238E27FC236}">
                <a16:creationId xmlns:a16="http://schemas.microsoft.com/office/drawing/2014/main" id="{CDEE9545-38F2-1E92-ABD9-69C9B2B1A22F}"/>
              </a:ext>
            </a:extLst>
          </p:cNvPr>
          <p:cNvSpPr>
            <a:spLocks noChangeArrowheads="1"/>
          </p:cNvSpPr>
          <p:nvPr/>
        </p:nvSpPr>
        <p:spPr bwMode="auto">
          <a:xfrm>
            <a:off x="2498725" y="4489449"/>
            <a:ext cx="682751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1800" b="1">
                <a:solidFill>
                  <a:srgbClr val="CC3300"/>
                </a:solidFill>
              </a:rPr>
              <a:t>målningsteknik </a:t>
            </a:r>
            <a:r>
              <a:rPr lang="sv-SE" altLang="sv-SE" sz="1800" b="1"/>
              <a:t>som</a:t>
            </a:r>
            <a:r>
              <a:rPr lang="sv-SE" altLang="sv-SE" sz="1800" b="1">
                <a:solidFill>
                  <a:srgbClr val="CC3300"/>
                </a:solidFill>
              </a:rPr>
              <a:t> söker efterlikna mönstringen hos trä</a:t>
            </a:r>
          </a:p>
        </p:txBody>
      </p:sp>
      <p:grpSp>
        <p:nvGrpSpPr>
          <p:cNvPr id="48134" name="Group 6">
            <a:extLst>
              <a:ext uri="{FF2B5EF4-FFF2-40B4-BE49-F238E27FC236}">
                <a16:creationId xmlns:a16="http://schemas.microsoft.com/office/drawing/2014/main" id="{EFA87E6A-9D77-B686-5EC1-BF72B1535F5C}"/>
              </a:ext>
            </a:extLst>
          </p:cNvPr>
          <p:cNvGrpSpPr>
            <a:grpSpLocks/>
          </p:cNvGrpSpPr>
          <p:nvPr/>
        </p:nvGrpSpPr>
        <p:grpSpPr bwMode="auto">
          <a:xfrm>
            <a:off x="2495551" y="3671888"/>
            <a:ext cx="7924800" cy="1384300"/>
            <a:chOff x="612" y="2313"/>
            <a:chExt cx="4992" cy="872"/>
          </a:xfrm>
        </p:grpSpPr>
        <p:sp>
          <p:nvSpPr>
            <p:cNvPr id="282638" name="Text Box 7">
              <a:extLst>
                <a:ext uri="{FF2B5EF4-FFF2-40B4-BE49-F238E27FC236}">
                  <a16:creationId xmlns:a16="http://schemas.microsoft.com/office/drawing/2014/main" id="{FA22F80E-36F7-7276-E1BA-18EB3C04E2BC}"/>
                </a:ext>
              </a:extLst>
            </p:cNvPr>
            <p:cNvSpPr txBox="1">
              <a:spLocks noChangeArrowheads="1"/>
            </p:cNvSpPr>
            <p:nvPr/>
          </p:nvSpPr>
          <p:spPr bwMode="auto">
            <a:xfrm>
              <a:off x="612" y="2991"/>
              <a:ext cx="4992"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1400" i="1"/>
                <a:t>term för överordnat begrepp                    särskiljande kännetecken</a:t>
              </a:r>
            </a:p>
          </p:txBody>
        </p:sp>
        <p:sp>
          <p:nvSpPr>
            <p:cNvPr id="282639" name="Rectangle 8">
              <a:extLst>
                <a:ext uri="{FF2B5EF4-FFF2-40B4-BE49-F238E27FC236}">
                  <a16:creationId xmlns:a16="http://schemas.microsoft.com/office/drawing/2014/main" id="{AA8CE4E8-C397-AC81-840F-B55DFABA64FD}"/>
                </a:ext>
              </a:extLst>
            </p:cNvPr>
            <p:cNvSpPr>
              <a:spLocks noChangeArrowheads="1"/>
            </p:cNvSpPr>
            <p:nvPr/>
          </p:nvSpPr>
          <p:spPr bwMode="auto">
            <a:xfrm>
              <a:off x="626" y="2313"/>
              <a:ext cx="1121" cy="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b="1"/>
                <a:t>ådring </a:t>
              </a:r>
              <a:r>
                <a:rPr lang="sv-SE" altLang="sv-SE"/>
                <a:t>(är)</a:t>
              </a:r>
            </a:p>
            <a:p>
              <a:r>
                <a:rPr lang="sv-SE" altLang="sv-SE" sz="2000" i="1"/>
                <a:t>term</a:t>
              </a:r>
            </a:p>
          </p:txBody>
        </p:sp>
        <p:grpSp>
          <p:nvGrpSpPr>
            <p:cNvPr id="282640" name="Group 9">
              <a:extLst>
                <a:ext uri="{FF2B5EF4-FFF2-40B4-BE49-F238E27FC236}">
                  <a16:creationId xmlns:a16="http://schemas.microsoft.com/office/drawing/2014/main" id="{1AC0DA96-207B-A660-C9EC-8135DE3C9A5E}"/>
                </a:ext>
              </a:extLst>
            </p:cNvPr>
            <p:cNvGrpSpPr>
              <a:grpSpLocks/>
            </p:cNvGrpSpPr>
            <p:nvPr/>
          </p:nvGrpSpPr>
          <p:grpSpPr bwMode="auto">
            <a:xfrm>
              <a:off x="672" y="3036"/>
              <a:ext cx="4176" cy="12"/>
              <a:chOff x="672" y="2772"/>
              <a:chExt cx="4176" cy="12"/>
            </a:xfrm>
          </p:grpSpPr>
          <p:sp>
            <p:nvSpPr>
              <p:cNvPr id="282641" name="Line 10">
                <a:extLst>
                  <a:ext uri="{FF2B5EF4-FFF2-40B4-BE49-F238E27FC236}">
                    <a16:creationId xmlns:a16="http://schemas.microsoft.com/office/drawing/2014/main" id="{93DA3435-5B56-F8E9-D22B-9DE54FAA331B}"/>
                  </a:ext>
                </a:extLst>
              </p:cNvPr>
              <p:cNvSpPr>
                <a:spLocks noChangeShapeType="1"/>
              </p:cNvSpPr>
              <p:nvPr/>
            </p:nvSpPr>
            <p:spPr bwMode="auto">
              <a:xfrm>
                <a:off x="672" y="2784"/>
                <a:ext cx="10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v-SE"/>
              </a:p>
            </p:txBody>
          </p:sp>
          <p:sp>
            <p:nvSpPr>
              <p:cNvPr id="282642" name="Line 11">
                <a:extLst>
                  <a:ext uri="{FF2B5EF4-FFF2-40B4-BE49-F238E27FC236}">
                    <a16:creationId xmlns:a16="http://schemas.microsoft.com/office/drawing/2014/main" id="{1E27E3A5-66C8-8F89-B0E7-091D168D7133}"/>
                  </a:ext>
                </a:extLst>
              </p:cNvPr>
              <p:cNvSpPr>
                <a:spLocks noChangeShapeType="1"/>
              </p:cNvSpPr>
              <p:nvPr/>
            </p:nvSpPr>
            <p:spPr bwMode="auto">
              <a:xfrm>
                <a:off x="2196" y="2772"/>
                <a:ext cx="265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v-SE"/>
              </a:p>
            </p:txBody>
          </p:sp>
        </p:grpSp>
      </p:grpSp>
      <p:grpSp>
        <p:nvGrpSpPr>
          <p:cNvPr id="48140" name="Group 12">
            <a:extLst>
              <a:ext uri="{FF2B5EF4-FFF2-40B4-BE49-F238E27FC236}">
                <a16:creationId xmlns:a16="http://schemas.microsoft.com/office/drawing/2014/main" id="{BAD18649-10A1-4983-033F-05AD05A18AC8}"/>
              </a:ext>
            </a:extLst>
          </p:cNvPr>
          <p:cNvGrpSpPr>
            <a:grpSpLocks/>
          </p:cNvGrpSpPr>
          <p:nvPr/>
        </p:nvGrpSpPr>
        <p:grpSpPr bwMode="auto">
          <a:xfrm>
            <a:off x="2517776" y="2130428"/>
            <a:ext cx="6016626" cy="701675"/>
            <a:chOff x="626" y="1342"/>
            <a:chExt cx="3790" cy="442"/>
          </a:xfrm>
        </p:grpSpPr>
        <p:sp>
          <p:nvSpPr>
            <p:cNvPr id="282635" name="Rectangle 13">
              <a:extLst>
                <a:ext uri="{FF2B5EF4-FFF2-40B4-BE49-F238E27FC236}">
                  <a16:creationId xmlns:a16="http://schemas.microsoft.com/office/drawing/2014/main" id="{73A1DA1A-4582-5A50-B4F1-69A77FD1F9F0}"/>
                </a:ext>
              </a:extLst>
            </p:cNvPr>
            <p:cNvSpPr>
              <a:spLocks noChangeArrowheads="1"/>
            </p:cNvSpPr>
            <p:nvPr/>
          </p:nvSpPr>
          <p:spPr bwMode="auto">
            <a:xfrm>
              <a:off x="626" y="1342"/>
              <a:ext cx="344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a:lnSpc>
                  <a:spcPct val="90000"/>
                </a:lnSpc>
              </a:pPr>
              <a:r>
                <a:rPr lang="sv-SE" altLang="sv-SE"/>
                <a:t>                          </a:t>
              </a:r>
              <a:r>
                <a:rPr lang="sv-SE" altLang="sv-SE" sz="1800" b="1"/>
                <a:t>som</a:t>
              </a:r>
              <a:r>
                <a:rPr lang="sv-SE" altLang="sv-SE"/>
                <a:t> </a:t>
              </a:r>
              <a:r>
                <a:rPr lang="sv-SE" altLang="sv-SE" sz="2800" u="sng">
                  <a:solidFill>
                    <a:schemeClr val="bg1"/>
                  </a:solidFill>
                </a:rPr>
                <a:t>       </a:t>
              </a:r>
              <a:br>
                <a:rPr lang="sv-SE" altLang="sv-SE" sz="2800" u="sng">
                  <a:solidFill>
                    <a:schemeClr val="bg1"/>
                  </a:solidFill>
                </a:rPr>
              </a:br>
              <a:r>
                <a:rPr lang="sv-SE" altLang="sv-SE" sz="1600" i="1"/>
                <a:t>term för överordnat begrepp 	    särskiljande kännetecken</a:t>
              </a:r>
            </a:p>
          </p:txBody>
        </p:sp>
        <p:sp>
          <p:nvSpPr>
            <p:cNvPr id="282636" name="Line 14">
              <a:extLst>
                <a:ext uri="{FF2B5EF4-FFF2-40B4-BE49-F238E27FC236}">
                  <a16:creationId xmlns:a16="http://schemas.microsoft.com/office/drawing/2014/main" id="{70E630AC-6108-A0D0-1482-DF8C2C618AEB}"/>
                </a:ext>
              </a:extLst>
            </p:cNvPr>
            <p:cNvSpPr>
              <a:spLocks noChangeShapeType="1"/>
            </p:cNvSpPr>
            <p:nvPr/>
          </p:nvSpPr>
          <p:spPr bwMode="auto">
            <a:xfrm>
              <a:off x="672" y="1584"/>
              <a:ext cx="145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v-SE"/>
            </a:p>
          </p:txBody>
        </p:sp>
        <p:sp>
          <p:nvSpPr>
            <p:cNvPr id="282637" name="Line 15">
              <a:extLst>
                <a:ext uri="{FF2B5EF4-FFF2-40B4-BE49-F238E27FC236}">
                  <a16:creationId xmlns:a16="http://schemas.microsoft.com/office/drawing/2014/main" id="{CEF1FC06-91CD-E939-BD6A-EA8866E36A0C}"/>
                </a:ext>
              </a:extLst>
            </p:cNvPr>
            <p:cNvSpPr>
              <a:spLocks noChangeShapeType="1"/>
            </p:cNvSpPr>
            <p:nvPr/>
          </p:nvSpPr>
          <p:spPr bwMode="auto">
            <a:xfrm>
              <a:off x="2604" y="1584"/>
              <a:ext cx="18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v-SE"/>
            </a:p>
          </p:txBody>
        </p:sp>
      </p:grpSp>
      <p:sp>
        <p:nvSpPr>
          <p:cNvPr id="282632" name="Text Box 16">
            <a:extLst>
              <a:ext uri="{FF2B5EF4-FFF2-40B4-BE49-F238E27FC236}">
                <a16:creationId xmlns:a16="http://schemas.microsoft.com/office/drawing/2014/main" id="{C524523A-179D-35C0-C4EE-5C634897ADC5}"/>
              </a:ext>
            </a:extLst>
          </p:cNvPr>
          <p:cNvSpPr txBox="1">
            <a:spLocks noChangeArrowheads="1"/>
          </p:cNvSpPr>
          <p:nvPr/>
        </p:nvSpPr>
        <p:spPr bwMode="auto">
          <a:xfrm>
            <a:off x="-1219200" y="2776539"/>
            <a:ext cx="104387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4800">
                <a:solidFill>
                  <a:schemeClr val="bg1"/>
                </a:solidFill>
              </a:rPr>
              <a:t>5.3</a:t>
            </a:r>
          </a:p>
        </p:txBody>
      </p:sp>
      <p:sp>
        <p:nvSpPr>
          <p:cNvPr id="52230" name="Rectangle 1030">
            <a:extLst>
              <a:ext uri="{FF2B5EF4-FFF2-40B4-BE49-F238E27FC236}">
                <a16:creationId xmlns:a16="http://schemas.microsoft.com/office/drawing/2014/main" id="{86DE776F-8857-FA5E-6A45-FEED9D1BFDBC}"/>
              </a:ext>
            </a:extLst>
          </p:cNvPr>
          <p:cNvSpPr>
            <a:spLocks noChangeArrowheads="1"/>
          </p:cNvSpPr>
          <p:nvPr/>
        </p:nvSpPr>
        <p:spPr bwMode="auto">
          <a:xfrm>
            <a:off x="3663951" y="3657601"/>
            <a:ext cx="547688" cy="49371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endParaRPr lang="sv-SE" altLang="sv-SE"/>
          </a:p>
        </p:txBody>
      </p:sp>
      <p:sp>
        <p:nvSpPr>
          <p:cNvPr id="52231" name="Rectangle 1031">
            <a:extLst>
              <a:ext uri="{FF2B5EF4-FFF2-40B4-BE49-F238E27FC236}">
                <a16:creationId xmlns:a16="http://schemas.microsoft.com/office/drawing/2014/main" id="{596D74BC-1852-F62B-C340-F562D782D7E7}"/>
              </a:ext>
            </a:extLst>
          </p:cNvPr>
          <p:cNvSpPr>
            <a:spLocks noChangeArrowheads="1"/>
          </p:cNvSpPr>
          <p:nvPr/>
        </p:nvSpPr>
        <p:spPr bwMode="auto">
          <a:xfrm>
            <a:off x="2590800" y="4095750"/>
            <a:ext cx="633413" cy="31115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endParaRPr lang="sv-SE" altLang="sv-SE"/>
          </a:p>
        </p:txBody>
      </p:sp>
    </p:spTree>
    <p:extLst>
      <p:ext uri="{BB962C8B-B14F-4D97-AF65-F5344CB8AC3E}">
        <p14:creationId xmlns:p14="http://schemas.microsoft.com/office/powerpoint/2010/main" val="318764276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8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814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813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nodeType="clickEffect">
                                  <p:stCondLst>
                                    <p:cond delay="0"/>
                                  </p:stCondLst>
                                  <p:iterate type="lt">
                                    <p:tmPct val="100000"/>
                                  </p:iterate>
                                  <p:childTnLst>
                                    <p:set>
                                      <p:cBhvr>
                                        <p:cTn id="18" dur="1" fill="hold">
                                          <p:stCondLst>
                                            <p:cond delay="0"/>
                                          </p:stCondLst>
                                        </p:cTn>
                                        <p:tgtEl>
                                          <p:spTgt spid="48133"/>
                                        </p:tgtEl>
                                        <p:attrNameLst>
                                          <p:attrName>style.visibility</p:attrName>
                                        </p:attrNameLst>
                                      </p:cBhvr>
                                      <p:to>
                                        <p:strVal val="visible"/>
                                      </p:to>
                                    </p:set>
                                    <p:animEffect transition="in" filter="wipe(left)">
                                      <p:cBhvr>
                                        <p:cTn id="19" dur="75"/>
                                        <p:tgtEl>
                                          <p:spTgt spid="4813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xit" presetSubtype="0" fill="hold" nodeType="clickEffect">
                                  <p:stCondLst>
                                    <p:cond delay="0"/>
                                  </p:stCondLst>
                                  <p:childTnLst>
                                    <p:animEffect transition="out" filter="dissolve">
                                      <p:cBhvr>
                                        <p:cTn id="23" dur="500"/>
                                        <p:tgtEl>
                                          <p:spTgt spid="48130"/>
                                        </p:tgtEl>
                                      </p:cBhvr>
                                    </p:animEffect>
                                    <p:set>
                                      <p:cBhvr>
                                        <p:cTn id="24" dur="1" fill="hold">
                                          <p:stCondLst>
                                            <p:cond delay="499"/>
                                          </p:stCondLst>
                                        </p:cTn>
                                        <p:tgtEl>
                                          <p:spTgt spid="48130"/>
                                        </p:tgtEl>
                                        <p:attrNameLst>
                                          <p:attrName>style.visibility</p:attrName>
                                        </p:attrNameLst>
                                      </p:cBhvr>
                                      <p:to>
                                        <p:strVal val="hidden"/>
                                      </p:to>
                                    </p:set>
                                  </p:childTnLst>
                                </p:cTn>
                              </p:par>
                              <p:par>
                                <p:cTn id="25" presetID="9" presetClass="exit" presetSubtype="0" fill="hold" nodeType="withEffect">
                                  <p:stCondLst>
                                    <p:cond delay="0"/>
                                  </p:stCondLst>
                                  <p:childTnLst>
                                    <p:animEffect transition="out" filter="dissolve">
                                      <p:cBhvr>
                                        <p:cTn id="26" dur="500"/>
                                        <p:tgtEl>
                                          <p:spTgt spid="48131">
                                            <p:txEl>
                                              <p:pRg st="0" end="0"/>
                                            </p:txEl>
                                          </p:spTgt>
                                        </p:tgtEl>
                                      </p:cBhvr>
                                    </p:animEffect>
                                    <p:set>
                                      <p:cBhvr>
                                        <p:cTn id="27" dur="1" fill="hold">
                                          <p:stCondLst>
                                            <p:cond delay="499"/>
                                          </p:stCondLst>
                                        </p:cTn>
                                        <p:tgtEl>
                                          <p:spTgt spid="48131">
                                            <p:txEl>
                                              <p:pRg st="0" end="0"/>
                                            </p:txEl>
                                          </p:spTgt>
                                        </p:tgtEl>
                                        <p:attrNameLst>
                                          <p:attrName>style.visibility</p:attrName>
                                        </p:attrNameLst>
                                      </p:cBhvr>
                                      <p:to>
                                        <p:strVal val="hidden"/>
                                      </p:to>
                                    </p:set>
                                  </p:childTnLst>
                                </p:cTn>
                              </p:par>
                              <p:par>
                                <p:cTn id="28" presetID="9" presetClass="exit" presetSubtype="0" fill="hold" nodeType="withEffect">
                                  <p:stCondLst>
                                    <p:cond delay="0"/>
                                  </p:stCondLst>
                                  <p:childTnLst>
                                    <p:animEffect transition="out" filter="dissolve">
                                      <p:cBhvr>
                                        <p:cTn id="29" dur="500"/>
                                        <p:tgtEl>
                                          <p:spTgt spid="48140"/>
                                        </p:tgtEl>
                                      </p:cBhvr>
                                    </p:animEffect>
                                    <p:set>
                                      <p:cBhvr>
                                        <p:cTn id="30" dur="1" fill="hold">
                                          <p:stCondLst>
                                            <p:cond delay="499"/>
                                          </p:stCondLst>
                                        </p:cTn>
                                        <p:tgtEl>
                                          <p:spTgt spid="48140"/>
                                        </p:tgtEl>
                                        <p:attrNameLst>
                                          <p:attrName>style.visibility</p:attrName>
                                        </p:attrNameLst>
                                      </p:cBhvr>
                                      <p:to>
                                        <p:strVal val="hidden"/>
                                      </p:to>
                                    </p:set>
                                  </p:childTnLst>
                                </p:cTn>
                              </p:par>
                              <p:par>
                                <p:cTn id="31" presetID="9" presetClass="exit" presetSubtype="0" fill="hold" nodeType="withEffect">
                                  <p:stCondLst>
                                    <p:cond delay="0"/>
                                  </p:stCondLst>
                                  <p:childTnLst>
                                    <p:animEffect transition="out" filter="dissolve">
                                      <p:cBhvr>
                                        <p:cTn id="32" dur="500"/>
                                        <p:tgtEl>
                                          <p:spTgt spid="48132"/>
                                        </p:tgtEl>
                                      </p:cBhvr>
                                    </p:animEffect>
                                    <p:set>
                                      <p:cBhvr>
                                        <p:cTn id="33" dur="1" fill="hold">
                                          <p:stCondLst>
                                            <p:cond delay="499"/>
                                          </p:stCondLst>
                                        </p:cTn>
                                        <p:tgtEl>
                                          <p:spTgt spid="48132"/>
                                        </p:tgtEl>
                                        <p:attrNameLst>
                                          <p:attrName>style.visibility</p:attrName>
                                        </p:attrNameLst>
                                      </p:cBhvr>
                                      <p:to>
                                        <p:strVal val="hidden"/>
                                      </p:to>
                                    </p:set>
                                  </p:childTnLst>
                                </p:cTn>
                              </p:par>
                              <p:par>
                                <p:cTn id="34" presetID="1" presetClass="entr" presetSubtype="0" fill="hold" nodeType="withEffect">
                                  <p:stCondLst>
                                    <p:cond delay="0"/>
                                  </p:stCondLst>
                                  <p:childTnLst>
                                    <p:set>
                                      <p:cBhvr>
                                        <p:cTn id="35" dur="1" fill="hold">
                                          <p:stCondLst>
                                            <p:cond delay="0"/>
                                          </p:stCondLst>
                                        </p:cTn>
                                        <p:tgtEl>
                                          <p:spTgt spid="52231"/>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522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autoUpdateAnimBg="0"/>
      <p:bldP spid="48131" grpId="1" build="allAtOnce"/>
      <p:bldP spid="48133" grpId="0" autoUpdateAnimBg="0"/>
      <p:bldP spid="52230" grpId="0" animBg="1"/>
      <p:bldP spid="5223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a:extLst>
              <a:ext uri="{FF2B5EF4-FFF2-40B4-BE49-F238E27FC236}">
                <a16:creationId xmlns:a16="http://schemas.microsoft.com/office/drawing/2014/main" id="{09801042-C1B9-CE66-F3A1-BC3CCB66B945}"/>
              </a:ext>
            </a:extLst>
          </p:cNvPr>
          <p:cNvSpPr txBox="1">
            <a:spLocks noChangeArrowheads="1"/>
          </p:cNvSpPr>
          <p:nvPr/>
        </p:nvSpPr>
        <p:spPr bwMode="auto">
          <a:xfrm>
            <a:off x="2520569" y="467396"/>
            <a:ext cx="403187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3200" b="1" dirty="0">
                <a:solidFill>
                  <a:srgbClr val="6E0E50"/>
                </a:solidFill>
                <a:ea typeface="Tahoma" panose="020B0604030504040204" pitchFamily="34" charset="0"/>
                <a:cs typeface="Tahoma" panose="020B0604030504040204" pitchFamily="34" charset="0"/>
              </a:rPr>
              <a:t>Krav på termer (1)</a:t>
            </a:r>
          </a:p>
        </p:txBody>
      </p:sp>
      <p:sp>
        <p:nvSpPr>
          <p:cNvPr id="2733059" name="Rectangle 3">
            <a:extLst>
              <a:ext uri="{FF2B5EF4-FFF2-40B4-BE49-F238E27FC236}">
                <a16:creationId xmlns:a16="http://schemas.microsoft.com/office/drawing/2014/main" id="{67790A83-28AB-47DA-0F66-5334801F79A9}"/>
              </a:ext>
            </a:extLst>
          </p:cNvPr>
          <p:cNvSpPr>
            <a:spLocks noChangeArrowheads="1"/>
          </p:cNvSpPr>
          <p:nvPr/>
        </p:nvSpPr>
        <p:spPr bwMode="auto">
          <a:xfrm>
            <a:off x="2881314" y="1582739"/>
            <a:ext cx="6700837" cy="3662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defTabSz="476250">
              <a:tabLst>
                <a:tab pos="190500" algn="l"/>
              </a:tabLst>
              <a:defRPr sz="2400">
                <a:solidFill>
                  <a:schemeClr val="tx1"/>
                </a:solidFill>
                <a:latin typeface="Tahoma" panose="020B0604030504040204" pitchFamily="34" charset="0"/>
                <a:cs typeface="Arial" panose="020B0604020202020204" pitchFamily="34" charset="0"/>
              </a:defRPr>
            </a:lvl1pPr>
            <a:lvl2pPr marL="742950" indent="-285750" defTabSz="476250">
              <a:tabLst>
                <a:tab pos="190500" algn="l"/>
              </a:tabLst>
              <a:defRPr sz="2400">
                <a:solidFill>
                  <a:schemeClr val="tx1"/>
                </a:solidFill>
                <a:latin typeface="Tahoma" panose="020B0604030504040204" pitchFamily="34" charset="0"/>
                <a:cs typeface="Arial" panose="020B0604020202020204" pitchFamily="34" charset="0"/>
              </a:defRPr>
            </a:lvl2pPr>
            <a:lvl3pPr marL="1143000" indent="-228600" defTabSz="476250">
              <a:tabLst>
                <a:tab pos="190500" algn="l"/>
              </a:tabLst>
              <a:defRPr sz="2400">
                <a:solidFill>
                  <a:schemeClr val="tx1"/>
                </a:solidFill>
                <a:latin typeface="Tahoma" panose="020B0604030504040204" pitchFamily="34" charset="0"/>
                <a:cs typeface="Arial" panose="020B0604020202020204" pitchFamily="34" charset="0"/>
              </a:defRPr>
            </a:lvl3pPr>
            <a:lvl4pPr marL="1600200" indent="-228600" defTabSz="476250">
              <a:tabLst>
                <a:tab pos="190500" algn="l"/>
              </a:tabLst>
              <a:defRPr sz="2400">
                <a:solidFill>
                  <a:schemeClr val="tx1"/>
                </a:solidFill>
                <a:latin typeface="Tahoma" panose="020B0604030504040204" pitchFamily="34" charset="0"/>
                <a:cs typeface="Arial" panose="020B0604020202020204" pitchFamily="34" charset="0"/>
              </a:defRPr>
            </a:lvl4pPr>
            <a:lvl5pPr marL="2057400" indent="-228600" defTabSz="476250">
              <a:tabLst>
                <a:tab pos="190500" algn="l"/>
              </a:tabLst>
              <a:defRPr sz="2400">
                <a:solidFill>
                  <a:schemeClr val="tx1"/>
                </a:solidFill>
                <a:latin typeface="Tahoma" panose="020B0604030504040204" pitchFamily="34" charset="0"/>
                <a:cs typeface="Arial" panose="020B0604020202020204" pitchFamily="34" charset="0"/>
              </a:defRPr>
            </a:lvl5pPr>
            <a:lvl6pPr marL="2514600" indent="-228600" defTabSz="476250" eaLnBrk="0" fontAlgn="base" hangingPunct="0">
              <a:spcBef>
                <a:spcPct val="0"/>
              </a:spcBef>
              <a:spcAft>
                <a:spcPct val="0"/>
              </a:spcAft>
              <a:tabLst>
                <a:tab pos="190500" algn="l"/>
              </a:tabLst>
              <a:defRPr sz="2400">
                <a:solidFill>
                  <a:schemeClr val="tx1"/>
                </a:solidFill>
                <a:latin typeface="Tahoma" panose="020B0604030504040204" pitchFamily="34" charset="0"/>
                <a:cs typeface="Arial" panose="020B0604020202020204" pitchFamily="34" charset="0"/>
              </a:defRPr>
            </a:lvl6pPr>
            <a:lvl7pPr marL="2971800" indent="-228600" defTabSz="476250" eaLnBrk="0" fontAlgn="base" hangingPunct="0">
              <a:spcBef>
                <a:spcPct val="0"/>
              </a:spcBef>
              <a:spcAft>
                <a:spcPct val="0"/>
              </a:spcAft>
              <a:tabLst>
                <a:tab pos="190500" algn="l"/>
              </a:tabLst>
              <a:defRPr sz="2400">
                <a:solidFill>
                  <a:schemeClr val="tx1"/>
                </a:solidFill>
                <a:latin typeface="Tahoma" panose="020B0604030504040204" pitchFamily="34" charset="0"/>
                <a:cs typeface="Arial" panose="020B0604020202020204" pitchFamily="34" charset="0"/>
              </a:defRPr>
            </a:lvl7pPr>
            <a:lvl8pPr marL="3429000" indent="-228600" defTabSz="476250" eaLnBrk="0" fontAlgn="base" hangingPunct="0">
              <a:spcBef>
                <a:spcPct val="0"/>
              </a:spcBef>
              <a:spcAft>
                <a:spcPct val="0"/>
              </a:spcAft>
              <a:tabLst>
                <a:tab pos="190500" algn="l"/>
              </a:tabLst>
              <a:defRPr sz="2400">
                <a:solidFill>
                  <a:schemeClr val="tx1"/>
                </a:solidFill>
                <a:latin typeface="Tahoma" panose="020B0604030504040204" pitchFamily="34" charset="0"/>
                <a:cs typeface="Arial" panose="020B0604020202020204" pitchFamily="34" charset="0"/>
              </a:defRPr>
            </a:lvl8pPr>
            <a:lvl9pPr marL="3886200" indent="-228600" defTabSz="476250" eaLnBrk="0" fontAlgn="base" hangingPunct="0">
              <a:spcBef>
                <a:spcPct val="0"/>
              </a:spcBef>
              <a:spcAft>
                <a:spcPct val="0"/>
              </a:spcAft>
              <a:tabLst>
                <a:tab pos="190500" algn="l"/>
              </a:tabLst>
              <a:defRPr sz="2400">
                <a:solidFill>
                  <a:schemeClr val="tx1"/>
                </a:solidFill>
                <a:latin typeface="Tahoma" panose="020B0604030504040204" pitchFamily="34" charset="0"/>
                <a:cs typeface="Arial" panose="020B0604020202020204" pitchFamily="34" charset="0"/>
              </a:defRPr>
            </a:lvl9pPr>
          </a:lstStyle>
          <a:p>
            <a:pPr>
              <a:spcAft>
                <a:spcPct val="80000"/>
              </a:spcAft>
              <a:buSzPct val="120000"/>
              <a:buFontTx/>
              <a:buChar char="·"/>
            </a:pPr>
            <a:r>
              <a:rPr lang="sv-SE" altLang="sv-SE" sz="2000" dirty="0">
                <a:solidFill>
                  <a:srgbClr val="000000"/>
                </a:solidFill>
              </a:rPr>
              <a:t>Termen</a:t>
            </a:r>
            <a:r>
              <a:rPr lang="sv-SE" altLang="sv-SE" sz="2000" dirty="0"/>
              <a:t> bör vara </a:t>
            </a:r>
            <a:r>
              <a:rPr lang="sv-SE" altLang="sv-SE" sz="2000" b="1" dirty="0">
                <a:solidFill>
                  <a:schemeClr val="accent2">
                    <a:lumMod val="50000"/>
                  </a:schemeClr>
                </a:solidFill>
              </a:rPr>
              <a:t>precis</a:t>
            </a:r>
            <a:br>
              <a:rPr lang="sv-SE" altLang="sv-SE" sz="2000" dirty="0"/>
            </a:br>
            <a:r>
              <a:rPr lang="sv-SE" altLang="sv-SE" sz="2000" dirty="0"/>
              <a:t>	Ex.: </a:t>
            </a:r>
            <a:r>
              <a:rPr lang="sv-SE" altLang="sv-SE" sz="2000" i="1" dirty="0"/>
              <a:t>öppningsspak</a:t>
            </a:r>
            <a:r>
              <a:rPr lang="sv-SE" altLang="sv-SE" sz="2000" dirty="0"/>
              <a:t> hellre än </a:t>
            </a:r>
            <a:r>
              <a:rPr lang="sv-SE" altLang="sv-SE" sz="2000" i="1" dirty="0"/>
              <a:t>öppnare;</a:t>
            </a:r>
            <a:br>
              <a:rPr lang="sv-SE" altLang="sv-SE" sz="2000" i="1" dirty="0"/>
            </a:br>
            <a:r>
              <a:rPr lang="sv-SE" altLang="sv-SE" sz="2000" i="1" dirty="0"/>
              <a:t>	plan yta </a:t>
            </a:r>
            <a:r>
              <a:rPr lang="sv-SE" altLang="sv-SE" sz="2000" dirty="0"/>
              <a:t>(utan ojämnheter), </a:t>
            </a:r>
            <a:br>
              <a:rPr lang="sv-SE" altLang="sv-SE" sz="2000" dirty="0"/>
            </a:br>
            <a:r>
              <a:rPr lang="sv-SE" altLang="sv-SE" sz="2000" dirty="0"/>
              <a:t>	</a:t>
            </a:r>
            <a:r>
              <a:rPr lang="sv-SE" altLang="sv-SE" sz="2000" i="1" dirty="0"/>
              <a:t>horisontal yta </a:t>
            </a:r>
            <a:r>
              <a:rPr lang="sv-SE" altLang="sv-SE" sz="2000" dirty="0"/>
              <a:t>(som inte lutar)</a:t>
            </a:r>
          </a:p>
          <a:p>
            <a:pPr>
              <a:spcAft>
                <a:spcPct val="80000"/>
              </a:spcAft>
              <a:buSzPct val="120000"/>
              <a:buFontTx/>
              <a:buChar char="·"/>
            </a:pPr>
            <a:r>
              <a:rPr lang="sv-SE" altLang="sv-SE" sz="2000" dirty="0">
                <a:solidFill>
                  <a:srgbClr val="000000"/>
                </a:solidFill>
              </a:rPr>
              <a:t>Termen</a:t>
            </a:r>
            <a:r>
              <a:rPr lang="sv-SE" altLang="sv-SE" sz="2000" dirty="0"/>
              <a:t> bör vara </a:t>
            </a:r>
            <a:r>
              <a:rPr lang="sv-SE" altLang="sv-SE" sz="2000" b="1" dirty="0">
                <a:solidFill>
                  <a:schemeClr val="accent2">
                    <a:lumMod val="50000"/>
                  </a:schemeClr>
                </a:solidFill>
              </a:rPr>
              <a:t>entydig</a:t>
            </a:r>
            <a:r>
              <a:rPr lang="sv-SE" altLang="sv-SE" sz="2000" dirty="0"/>
              <a:t> inom varje ämnesområde </a:t>
            </a:r>
            <a:br>
              <a:rPr lang="sv-SE" altLang="sv-SE" sz="2000" dirty="0"/>
            </a:br>
            <a:r>
              <a:rPr lang="sv-SE" altLang="sv-SE" sz="2000" dirty="0"/>
              <a:t>(en term – ett begrepp) </a:t>
            </a:r>
            <a:br>
              <a:rPr lang="sv-SE" altLang="sv-SE" sz="2000" dirty="0"/>
            </a:br>
            <a:r>
              <a:rPr lang="sv-SE" altLang="sv-SE" sz="2000" dirty="0"/>
              <a:t>Ex.: </a:t>
            </a:r>
            <a:r>
              <a:rPr lang="sv-SE" altLang="sv-SE" sz="2000" i="1" dirty="0"/>
              <a:t>radar</a:t>
            </a:r>
            <a:r>
              <a:rPr lang="sv-SE" altLang="sv-SE" sz="2000" dirty="0"/>
              <a:t>, </a:t>
            </a:r>
            <a:r>
              <a:rPr lang="sv-SE" altLang="sv-SE" sz="2000" i="1" dirty="0"/>
              <a:t>laser, webbplats</a:t>
            </a:r>
            <a:endParaRPr lang="sv-SE" altLang="sv-SE" sz="2000" dirty="0"/>
          </a:p>
          <a:p>
            <a:pPr>
              <a:spcAft>
                <a:spcPct val="80000"/>
              </a:spcAft>
              <a:buSzPct val="120000"/>
              <a:buFontTx/>
              <a:buChar char="·"/>
            </a:pPr>
            <a:r>
              <a:rPr lang="sv-SE" altLang="sv-SE" sz="2000" dirty="0">
                <a:solidFill>
                  <a:srgbClr val="000000"/>
                </a:solidFill>
              </a:rPr>
              <a:t>Termen</a:t>
            </a:r>
            <a:r>
              <a:rPr lang="sv-SE" altLang="sv-SE" sz="2000" dirty="0"/>
              <a:t> bör vara </a:t>
            </a:r>
            <a:r>
              <a:rPr lang="sv-SE" altLang="sv-SE" sz="2000" b="1" dirty="0">
                <a:solidFill>
                  <a:schemeClr val="accent2">
                    <a:lumMod val="50000"/>
                  </a:schemeClr>
                </a:solidFill>
              </a:rPr>
              <a:t>accepterad av fackmän</a:t>
            </a:r>
            <a:r>
              <a:rPr lang="sv-SE" altLang="sv-SE" sz="2000" dirty="0"/>
              <a:t>, ibland även internationellt </a:t>
            </a:r>
            <a:br>
              <a:rPr lang="sv-SE" altLang="sv-SE" sz="2000" dirty="0"/>
            </a:br>
            <a:r>
              <a:rPr lang="sv-SE" altLang="sv-SE" sz="2000" dirty="0"/>
              <a:t>	Ex.: </a:t>
            </a:r>
            <a:r>
              <a:rPr lang="sv-SE" altLang="sv-SE" sz="2000" i="1" dirty="0" err="1"/>
              <a:t>jitter</a:t>
            </a:r>
            <a:r>
              <a:rPr lang="sv-SE" altLang="sv-SE" sz="2000" dirty="0"/>
              <a:t>, </a:t>
            </a:r>
            <a:r>
              <a:rPr lang="sv-SE" altLang="sv-SE" sz="2000" i="1" dirty="0" err="1"/>
              <a:t>litopon</a:t>
            </a:r>
            <a:r>
              <a:rPr lang="sv-SE" altLang="sv-SE" sz="2000" dirty="0"/>
              <a:t>, </a:t>
            </a:r>
            <a:r>
              <a:rPr lang="sv-SE" altLang="sv-SE" sz="2000" i="1" dirty="0"/>
              <a:t>tungt vatten</a:t>
            </a:r>
          </a:p>
        </p:txBody>
      </p:sp>
      <p:sp>
        <p:nvSpPr>
          <p:cNvPr id="76804" name="Text Box 4">
            <a:extLst>
              <a:ext uri="{FF2B5EF4-FFF2-40B4-BE49-F238E27FC236}">
                <a16:creationId xmlns:a16="http://schemas.microsoft.com/office/drawing/2014/main" id="{3353D726-4A9D-A30E-E8CC-6BA9DDD42F00}"/>
              </a:ext>
            </a:extLst>
          </p:cNvPr>
          <p:cNvSpPr txBox="1">
            <a:spLocks noChangeArrowheads="1"/>
          </p:cNvSpPr>
          <p:nvPr/>
        </p:nvSpPr>
        <p:spPr bwMode="auto">
          <a:xfrm>
            <a:off x="-1520826" y="2776539"/>
            <a:ext cx="138050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4800">
                <a:solidFill>
                  <a:schemeClr val="bg1"/>
                </a:solidFill>
              </a:rPr>
              <a:t>6.26</a:t>
            </a:r>
          </a:p>
        </p:txBody>
      </p:sp>
    </p:spTree>
    <p:extLst>
      <p:ext uri="{BB962C8B-B14F-4D97-AF65-F5344CB8AC3E}">
        <p14:creationId xmlns:p14="http://schemas.microsoft.com/office/powerpoint/2010/main" val="311874396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7330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7330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7330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3059" grpId="0" build="p" autoUpdateAnimBg="0"/>
    </p:bldLst>
  </p:timing>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Normal" ma:contentTypeID="0x010100DC1D8ECDB72C194F9F7841CC62E2C4650016C8A1164F9E464DBC72EA388333CB00" ma:contentTypeVersion="9" ma:contentTypeDescription="Create a new document." ma:contentTypeScope="" ma:versionID="c2ec9b7bec4062e4719a45654735d309">
  <xsd:schema xmlns:xsd="http://www.w3.org/2001/XMLSchema" xmlns:xs="http://www.w3.org/2001/XMLSchema" xmlns:p="http://schemas.microsoft.com/office/2006/metadata/properties" xmlns:ns2="c28f52af-a8f8-4551-b8ae-866ae79b83b4" xmlns:ns3="8B68652B-87A5-4D31-AA34-E405ABBBBCA0" xmlns:ns4="http://schemas.microsoft.com/sharepoint/v4" xmlns:ns5="e75cc5d4-cb89-4ddd-93a3-b8401981cb50" targetNamespace="http://schemas.microsoft.com/office/2006/metadata/properties" ma:root="true" ma:fieldsID="3282d814eb6fb16da0f1b762150143ef" ns2:_="" ns3:_="" ns4:_="" ns5:_="">
    <xsd:import namespace="c28f52af-a8f8-4551-b8ae-866ae79b83b4"/>
    <xsd:import namespace="8B68652B-87A5-4D31-AA34-E405ABBBBCA0"/>
    <xsd:import namespace="http://schemas.microsoft.com/sharepoint/v4"/>
    <xsd:import namespace="e75cc5d4-cb89-4ddd-93a3-b8401981cb50"/>
    <xsd:element name="properties">
      <xsd:complexType>
        <xsd:sequence>
          <xsd:element name="documentManagement">
            <xsd:complexType>
              <xsd:all>
                <xsd:element ref="ns2:SIStatusOfDocumentColumn413" minOccurs="0"/>
                <xsd:element ref="ns2:Handlingstyp" minOccurs="0"/>
                <xsd:element ref="ns3:DocState" minOccurs="0"/>
                <xsd:element ref="ns4:IconOverlay" minOccurs="0"/>
                <xsd:element ref="ns5:SharedWithUsers" minOccurs="0"/>
                <xsd:element ref="ns5: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element name="Handlingstyp" ma:index="9" nillable="true" ma:displayName="Handlingstyp" ma:list="{a10b8abd-708c-4061-93b9-31cd1f76653d}" ma:internalName="Handlingstyp" ma:readOnly="false" ma:showField="Title" ma:web="c28f52af-a8f8-4551-b8ae-866ae79b83b4">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B68652B-87A5-4D31-AA34-E405ABBBBCA0" elementFormDefault="qualified">
    <xsd:import namespace="http://schemas.microsoft.com/office/2006/documentManagement/types"/>
    <xsd:import namespace="http://schemas.microsoft.com/office/infopath/2007/PartnerControls"/>
    <xsd:element name="DocState" ma:index="10" nillable="true" ma:displayName="Status godkännande" ma:internalName="DocStat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1"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75cc5d4-cb89-4ddd-93a3-b8401981cb50" elementFormDefault="qualified">
    <xsd:import namespace="http://schemas.microsoft.com/office/2006/documentManagement/types"/>
    <xsd:import namespace="http://schemas.microsoft.com/office/infopath/2007/PartnerControls"/>
    <xsd:element name="SharedWithUsers" ma:index="12"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Handlingstyp xmlns="c28f52af-a8f8-4551-b8ae-866ae79b83b4" xsi:nil="true"/>
    <IconOverlay xmlns="http://schemas.microsoft.com/sharepoint/v4" xsi:nil="true"/>
  </documentManagement>
</p:properties>
</file>

<file path=customXml/itemProps1.xml><?xml version="1.0" encoding="utf-8"?>
<ds:datastoreItem xmlns:ds="http://schemas.openxmlformats.org/officeDocument/2006/customXml" ds:itemID="{D7FD3B3F-7ED8-4FEA-B0EF-6AD4410608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8B68652B-87A5-4D31-AA34-E405ABBBBCA0"/>
    <ds:schemaRef ds:uri="http://schemas.microsoft.com/sharepoint/v4"/>
    <ds:schemaRef ds:uri="e75cc5d4-cb89-4ddd-93a3-b8401981cb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BEB6B49-9D8E-496A-9283-06369233A6D9}">
  <ds:schemaRefs>
    <ds:schemaRef ds:uri="http://schemas.microsoft.com/sharepoint/v3/contenttype/forms"/>
  </ds:schemaRefs>
</ds:datastoreItem>
</file>

<file path=customXml/itemProps3.xml><?xml version="1.0" encoding="utf-8"?>
<ds:datastoreItem xmlns:ds="http://schemas.openxmlformats.org/officeDocument/2006/customXml" ds:itemID="{6546B99B-CC69-4570-AFB5-AC38D44B191E}">
  <ds:schemaRefs>
    <ds:schemaRef ds:uri="http://schemas.openxmlformats.org/package/2006/metadata/core-properties"/>
    <ds:schemaRef ds:uri="c28f52af-a8f8-4551-b8ae-866ae79b83b4"/>
    <ds:schemaRef ds:uri="http://schemas.microsoft.com/sharepoint/v4"/>
    <ds:schemaRef ds:uri="http://purl.org/dc/terms/"/>
    <ds:schemaRef ds:uri="http://purl.org/dc/dcmitype/"/>
    <ds:schemaRef ds:uri="8B68652B-87A5-4D31-AA34-E405ABBBBCA0"/>
    <ds:schemaRef ds:uri="http://purl.org/dc/elements/1.1/"/>
    <ds:schemaRef ds:uri="http://schemas.microsoft.com/office/2006/documentManagement/types"/>
    <ds:schemaRef ds:uri="http://schemas.microsoft.com/office/2006/metadata/properties"/>
    <ds:schemaRef ds:uri="http://schemas.microsoft.com/office/infopath/2007/PartnerControls"/>
    <ds:schemaRef ds:uri="e75cc5d4-cb89-4ddd-93a3-b8401981cb50"/>
    <ds:schemaRef ds:uri="http://www.w3.org/XML/1998/namespace"/>
  </ds:schemaRefs>
</ds:datastoreItem>
</file>

<file path=docMetadata/LabelInfo.xml><?xml version="1.0" encoding="utf-8"?>
<clbl:labelList xmlns:clbl="http://schemas.microsoft.com/office/2020/mipLabelMetadata">
  <clbl:label id="{584de575-1cdb-4fa9-9f77-c7a91e76520b}" enabled="0" method="" siteId="{584de575-1cdb-4fa9-9f77-c7a91e76520b}" removed="1"/>
</clbl:labelList>
</file>

<file path=docProps/app.xml><?xml version="1.0" encoding="utf-8"?>
<Properties xmlns="http://schemas.openxmlformats.org/officeDocument/2006/extended-properties" xmlns:vt="http://schemas.openxmlformats.org/officeDocument/2006/docPropsVTypes">
  <Template>E-hälsomyndigheten mall</Template>
  <TotalTime>4396</TotalTime>
  <Words>8301</Words>
  <Application>Microsoft Office PowerPoint</Application>
  <PresentationFormat>Bredbild</PresentationFormat>
  <Paragraphs>415</Paragraphs>
  <Slides>27</Slides>
  <Notes>20</Notes>
  <HiddenSlides>0</HiddenSlides>
  <MMClips>0</MMClips>
  <ScaleCrop>false</ScaleCrop>
  <HeadingPairs>
    <vt:vector size="6" baseType="variant">
      <vt:variant>
        <vt:lpstr>Använt teckensnitt</vt:lpstr>
      </vt:variant>
      <vt:variant>
        <vt:i4>11</vt:i4>
      </vt:variant>
      <vt:variant>
        <vt:lpstr>Tema</vt:lpstr>
      </vt:variant>
      <vt:variant>
        <vt:i4>1</vt:i4>
      </vt:variant>
      <vt:variant>
        <vt:lpstr>Bildrubriker</vt:lpstr>
      </vt:variant>
      <vt:variant>
        <vt:i4>27</vt:i4>
      </vt:variant>
    </vt:vector>
  </HeadingPairs>
  <TitlesOfParts>
    <vt:vector size="39" baseType="lpstr">
      <vt:lpstr>Symbol</vt:lpstr>
      <vt:lpstr>Public Sans Regular</vt:lpstr>
      <vt:lpstr>Wingdings</vt:lpstr>
      <vt:lpstr>Tahoma</vt:lpstr>
      <vt:lpstr>Arial</vt:lpstr>
      <vt:lpstr>Noto Sans</vt:lpstr>
      <vt:lpstr>Calibri</vt:lpstr>
      <vt:lpstr>Public Sans</vt:lpstr>
      <vt:lpstr>Courier New</vt:lpstr>
      <vt:lpstr>Century Gothic</vt:lpstr>
      <vt:lpstr>Public Sans Bold</vt:lpstr>
      <vt:lpstr>Ny-ppt-mall-ny version</vt:lpstr>
      <vt:lpstr>Terminologiarbete: intyg</vt:lpstr>
      <vt:lpstr>Agenda</vt:lpstr>
      <vt:lpstr>Generella frågor</vt:lpstr>
      <vt:lpstr>PowerPoint-presentation</vt:lpstr>
      <vt:lpstr>PowerPoint-presentation</vt:lpstr>
      <vt:lpstr>PowerPoint-presentation</vt:lpstr>
      <vt:lpstr>PowerPoint-presentation</vt:lpstr>
      <vt:lpstr>PowerPoint-presentation</vt:lpstr>
      <vt:lpstr>PowerPoint-presentation</vt:lpstr>
      <vt:lpstr>PowerPoint-presentation</vt:lpstr>
      <vt:lpstr>Begreppsmodellering</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Intygsutgivare/Intygsägare</vt:lpstr>
      <vt:lpstr>Allmän information</vt:lpstr>
      <vt:lpstr>PowerPoint-presentation</vt:lpstr>
      <vt:lpstr>Lär dig mer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Begreppsmodellering</dc:title>
  <dc:creator>Klas Blomqvist</dc:creator>
  <cp:lastModifiedBy>Maria Berggren</cp:lastModifiedBy>
  <cp:revision>12</cp:revision>
  <cp:lastPrinted>2025-02-02T16:32:54Z</cp:lastPrinted>
  <dcterms:created xsi:type="dcterms:W3CDTF">2025-01-20T09:08:23Z</dcterms:created>
  <dcterms:modified xsi:type="dcterms:W3CDTF">2025-02-07T10:10:35Z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0x010100DC1D8ECDB72C194F9F7841CC62E2C4650016C8A1164F9E464DBC72EA388333CB00</vt:lpwstr>
  </property>
</Properties>
</file>