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2" r:id="rId4"/>
    <p:sldId id="263" r:id="rId5"/>
    <p:sldId id="265" r:id="rId6"/>
    <p:sldId id="266" r:id="rId7"/>
    <p:sldId id="268" r:id="rId8"/>
    <p:sldId id="269" r:id="rId9"/>
    <p:sldId id="257" r:id="rId10"/>
    <p:sldId id="270" r:id="rId11"/>
    <p:sldId id="258" r:id="rId12"/>
    <p:sldId id="259" r:id="rId13"/>
    <p:sldId id="260" r:id="rId14"/>
    <p:sldId id="277" r:id="rId15"/>
    <p:sldId id="275" r:id="rId16"/>
    <p:sldId id="276" r:id="rId17"/>
    <p:sldId id="261" r:id="rId18"/>
    <p:sldId id="272" r:id="rId19"/>
    <p:sldId id="274" r:id="rId20"/>
    <p:sldId id="273" r:id="rId21"/>
    <p:sldId id="271" r:id="rId2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F1C3832-D1B0-4A63-84A0-25F038069BC8}"/>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EA94EFED-9345-4AE9-8DE8-6BFA713F4E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4B6D23B8-2BC5-4E8C-9FBE-25BA11717202}"/>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5" name="Platshållare för sidfot 4">
            <a:extLst>
              <a:ext uri="{FF2B5EF4-FFF2-40B4-BE49-F238E27FC236}">
                <a16:creationId xmlns:a16="http://schemas.microsoft.com/office/drawing/2014/main" id="{BC39D28D-4CD6-4D31-A3C3-F9782BE6554F}"/>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4D82E81-C6FD-40A9-8FBB-AD490E405D97}"/>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3525712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EF72B48-28FB-43EF-9D17-A944C50C8FE3}"/>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9CCF5931-EEDC-4F3D-8792-958869EA0ED3}"/>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89FADAD-DBE6-4ABA-890F-39AE347C6179}"/>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5" name="Platshållare för sidfot 4">
            <a:extLst>
              <a:ext uri="{FF2B5EF4-FFF2-40B4-BE49-F238E27FC236}">
                <a16:creationId xmlns:a16="http://schemas.microsoft.com/office/drawing/2014/main" id="{0554C8DD-79F9-4937-864E-FC3CF333335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E256B30-39AF-4890-BBBE-4DD081B1DA7C}"/>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2981579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F3EE89B8-9C92-4B5B-8B9D-80CB348D0F1E}"/>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DE991ED6-DB37-4F3A-999D-F4EF5E39F16F}"/>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4945D9A-3598-4225-908E-E1EDCF684836}"/>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5" name="Platshållare för sidfot 4">
            <a:extLst>
              <a:ext uri="{FF2B5EF4-FFF2-40B4-BE49-F238E27FC236}">
                <a16:creationId xmlns:a16="http://schemas.microsoft.com/office/drawing/2014/main" id="{58A30E36-660A-4E90-B8AB-57D5532E7B6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D3FB234-8011-4FB5-8A04-1B2C8DFA523B}"/>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1576229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57B86A-9202-4AB5-9584-D37AE47A1D3B}"/>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7FC9379-1C4D-4845-AA95-0E1E6E410190}"/>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E068A4F-4F0E-4483-8D17-168DC4119231}"/>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5" name="Platshållare för sidfot 4">
            <a:extLst>
              <a:ext uri="{FF2B5EF4-FFF2-40B4-BE49-F238E27FC236}">
                <a16:creationId xmlns:a16="http://schemas.microsoft.com/office/drawing/2014/main" id="{BD3D998C-F8BB-4252-9C52-6BC0EF015D1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DE82715-68CE-4BEA-8570-4278148F3810}"/>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3850622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BE6955A-5B90-4B90-9D7A-8A47121368B8}"/>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65127F93-4CB6-43A8-900C-13995DE0E7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E4E875C3-4FB1-41E4-AFF5-C7568231BE1F}"/>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5" name="Platshållare för sidfot 4">
            <a:extLst>
              <a:ext uri="{FF2B5EF4-FFF2-40B4-BE49-F238E27FC236}">
                <a16:creationId xmlns:a16="http://schemas.microsoft.com/office/drawing/2014/main" id="{42AB5E8D-3881-4D62-AA00-099D5670E3D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5069A25-E4A7-4A92-9FAC-7E02E818DD22}"/>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226093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2A2B5C2-3A8C-4908-9771-E4BEB5642C7D}"/>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DD26BE5-DC8D-4EA2-A3F1-426753E08DB1}"/>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D4979920-92EE-4A77-8A44-51F64098E1DB}"/>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F454C7F-5D2C-4D36-A0FE-09BAF581A7E8}"/>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6" name="Platshållare för sidfot 5">
            <a:extLst>
              <a:ext uri="{FF2B5EF4-FFF2-40B4-BE49-F238E27FC236}">
                <a16:creationId xmlns:a16="http://schemas.microsoft.com/office/drawing/2014/main" id="{5B407320-3B93-423C-B167-2EB524FAA7E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77F51D9E-C696-4C50-B0D7-00C24852A17F}"/>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1378454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B5D1F3-D3DE-4EAE-B521-349BA2B089DB}"/>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C5E39308-3FB8-4B2E-9E73-86AD8E5CE1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87B20E4B-97A7-4CA6-B7A5-A2081F01D3A0}"/>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EC463B3D-2107-4228-ACB9-D0A5F4DBF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737501E2-A849-4C3A-8C6D-3B1D8DAF2720}"/>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1026EF64-44E9-4852-8C67-8BE0A39F6303}"/>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8" name="Platshållare för sidfot 7">
            <a:extLst>
              <a:ext uri="{FF2B5EF4-FFF2-40B4-BE49-F238E27FC236}">
                <a16:creationId xmlns:a16="http://schemas.microsoft.com/office/drawing/2014/main" id="{84266DEE-9202-476F-9711-E262D38F9F00}"/>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ED925148-C1A9-4A92-B1A9-62546A6CE68E}"/>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3635968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3CA3D92-2344-464F-A8A8-4A9332A5766D}"/>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C2603ABB-F412-4402-9573-6CA3EDA90293}"/>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4" name="Platshållare för sidfot 3">
            <a:extLst>
              <a:ext uri="{FF2B5EF4-FFF2-40B4-BE49-F238E27FC236}">
                <a16:creationId xmlns:a16="http://schemas.microsoft.com/office/drawing/2014/main" id="{5D439FC1-EAD4-47A5-B5B0-DBB47A8DC3E2}"/>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0C7F235C-7159-4F60-9E04-7F13EF3E2245}"/>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384817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A10601C7-B885-484B-B1C5-2854FD320217}"/>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3" name="Platshållare för sidfot 2">
            <a:extLst>
              <a:ext uri="{FF2B5EF4-FFF2-40B4-BE49-F238E27FC236}">
                <a16:creationId xmlns:a16="http://schemas.microsoft.com/office/drawing/2014/main" id="{601D957C-F31D-4B47-882F-EE33FA687332}"/>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7174AAB1-D21F-4987-B145-2DE499025244}"/>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238827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110D36-1424-4EA7-B9BE-C663A982BD67}"/>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CCD42CED-84C5-4916-A3C0-5341806FCE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890D0A8E-3B62-4B3C-92DA-79E6AA2ADB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5E009D18-D081-4B0A-B4BE-E45426E188B7}"/>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6" name="Platshållare för sidfot 5">
            <a:extLst>
              <a:ext uri="{FF2B5EF4-FFF2-40B4-BE49-F238E27FC236}">
                <a16:creationId xmlns:a16="http://schemas.microsoft.com/office/drawing/2014/main" id="{85071626-A015-42EF-98E8-6820629040E1}"/>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741F88EA-0060-4E36-8978-51E5FBE06BE9}"/>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3376738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E329BE-0BD2-4FE1-8331-C64E1C88E73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FB331B4-FDBC-4B92-9DEC-FC871652AF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71A987FE-3164-4D72-8BFB-F42BC35D77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A6D04412-FFCC-411F-87C7-9F6AC742B0BF}"/>
              </a:ext>
            </a:extLst>
          </p:cNvPr>
          <p:cNvSpPr>
            <a:spLocks noGrp="1"/>
          </p:cNvSpPr>
          <p:nvPr>
            <p:ph type="dt" sz="half" idx="10"/>
          </p:nvPr>
        </p:nvSpPr>
        <p:spPr/>
        <p:txBody>
          <a:bodyPr/>
          <a:lstStyle/>
          <a:p>
            <a:fld id="{D1DB0801-8207-4C8F-8A33-96CC5592C644}" type="datetimeFigureOut">
              <a:rPr lang="sv-SE" smtClean="0"/>
              <a:t>2025-02-03</a:t>
            </a:fld>
            <a:endParaRPr lang="sv-SE"/>
          </a:p>
        </p:txBody>
      </p:sp>
      <p:sp>
        <p:nvSpPr>
          <p:cNvPr id="6" name="Platshållare för sidfot 5">
            <a:extLst>
              <a:ext uri="{FF2B5EF4-FFF2-40B4-BE49-F238E27FC236}">
                <a16:creationId xmlns:a16="http://schemas.microsoft.com/office/drawing/2014/main" id="{E13E87E9-D545-4E47-B3D9-F90EE3FCAB84}"/>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C272CA9-A2CD-4E66-BABA-0B63F5FB38D0}"/>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4211935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23228B9D-72FF-46B2-AC16-F0B85321C9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D9655FA-7B12-42E1-870E-87E9535EA0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F6C88E8-4FCC-4AB7-B0AF-77419E46DD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DB0801-8207-4C8F-8A33-96CC5592C644}" type="datetimeFigureOut">
              <a:rPr lang="sv-SE" smtClean="0"/>
              <a:t>2025-02-03</a:t>
            </a:fld>
            <a:endParaRPr lang="sv-SE"/>
          </a:p>
        </p:txBody>
      </p:sp>
      <p:sp>
        <p:nvSpPr>
          <p:cNvPr id="5" name="Platshållare för sidfot 4">
            <a:extLst>
              <a:ext uri="{FF2B5EF4-FFF2-40B4-BE49-F238E27FC236}">
                <a16:creationId xmlns:a16="http://schemas.microsoft.com/office/drawing/2014/main" id="{F245789E-CA1E-46D8-8275-B90E5AD0AD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9922C075-0643-4334-9FA4-CA025A95D7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06F81-C910-4AE7-9B49-D0A77E10490A}" type="slidenum">
              <a:rPr lang="sv-SE" smtClean="0"/>
              <a:t>‹#›</a:t>
            </a:fld>
            <a:endParaRPr lang="sv-SE"/>
          </a:p>
        </p:txBody>
      </p:sp>
    </p:spTree>
    <p:extLst>
      <p:ext uri="{BB962C8B-B14F-4D97-AF65-F5344CB8AC3E}">
        <p14:creationId xmlns:p14="http://schemas.microsoft.com/office/powerpoint/2010/main" val="1590968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socialstyrelsen.se/kunskapsstod-och-regler/regler-och-riktlinjer/vem-far-gora-vad/inty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file:///C:\Users\blomqkla\Downloads\Webcert%207.0%20Anv&#195;&#164;ndarmanual%20integration_1.3.pdf" TargetMode="External"/><Relationship Id="rId2" Type="http://schemas.openxmlformats.org/officeDocument/2006/relationships/hyperlink" Target="https://inera.atlassian.net/wiki/spaces/EIT/pages/412354010/F+rvalta+Webcert#Roller-och-beh%C3%B6righeter-i-Webcer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13A1D9A-8903-4933-B37F-A3946DF5D9AC}"/>
              </a:ext>
            </a:extLst>
          </p:cNvPr>
          <p:cNvSpPr>
            <a:spLocks noGrp="1"/>
          </p:cNvSpPr>
          <p:nvPr>
            <p:ph type="ctrTitle"/>
          </p:nvPr>
        </p:nvSpPr>
        <p:spPr/>
        <p:txBody>
          <a:bodyPr/>
          <a:lstStyle/>
          <a:p>
            <a:r>
              <a:rPr lang="sv-SE" dirty="0"/>
              <a:t>Yrke, roll m.m.</a:t>
            </a:r>
          </a:p>
        </p:txBody>
      </p:sp>
      <p:sp>
        <p:nvSpPr>
          <p:cNvPr id="3" name="Underrubrik 2">
            <a:extLst>
              <a:ext uri="{FF2B5EF4-FFF2-40B4-BE49-F238E27FC236}">
                <a16:creationId xmlns:a16="http://schemas.microsoft.com/office/drawing/2014/main" id="{236D8351-4CAA-4F12-8E49-89BB0CAB1964}"/>
              </a:ext>
            </a:extLst>
          </p:cNvPr>
          <p:cNvSpPr>
            <a:spLocks noGrp="1"/>
          </p:cNvSpPr>
          <p:nvPr>
            <p:ph type="subTitle" idx="1"/>
          </p:nvPr>
        </p:nvSpPr>
        <p:spPr/>
        <p:txBody>
          <a:bodyPr/>
          <a:lstStyle/>
          <a:p>
            <a:endParaRPr lang="sv-SE"/>
          </a:p>
        </p:txBody>
      </p:sp>
    </p:spTree>
    <p:extLst>
      <p:ext uri="{BB962C8B-B14F-4D97-AF65-F5344CB8AC3E}">
        <p14:creationId xmlns:p14="http://schemas.microsoft.com/office/powerpoint/2010/main" val="1971563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0B65F3-1C91-4D15-B958-2A431E850FE1}"/>
              </a:ext>
            </a:extLst>
          </p:cNvPr>
          <p:cNvSpPr>
            <a:spLocks noGrp="1"/>
          </p:cNvSpPr>
          <p:nvPr>
            <p:ph type="title"/>
          </p:nvPr>
        </p:nvSpPr>
        <p:spPr/>
        <p:txBody>
          <a:bodyPr/>
          <a:lstStyle/>
          <a:p>
            <a:r>
              <a:rPr lang="sv-SE" dirty="0"/>
              <a:t>Begrepp, yrke och befattning</a:t>
            </a:r>
          </a:p>
        </p:txBody>
      </p:sp>
      <p:pic>
        <p:nvPicPr>
          <p:cNvPr id="5" name="Platshållare för innehåll 4">
            <a:extLst>
              <a:ext uri="{FF2B5EF4-FFF2-40B4-BE49-F238E27FC236}">
                <a16:creationId xmlns:a16="http://schemas.microsoft.com/office/drawing/2014/main" id="{5FB9B4AA-9878-4F99-8730-7D0E54E2E513}"/>
              </a:ext>
            </a:extLst>
          </p:cNvPr>
          <p:cNvPicPr>
            <a:picLocks noGrp="1" noChangeAspect="1"/>
          </p:cNvPicPr>
          <p:nvPr>
            <p:ph idx="1"/>
          </p:nvPr>
        </p:nvPicPr>
        <p:blipFill rotWithShape="1">
          <a:blip r:embed="rId2"/>
          <a:srcRect l="21393" t="53604" r="21354" b="18967"/>
          <a:stretch/>
        </p:blipFill>
        <p:spPr>
          <a:xfrm>
            <a:off x="838200" y="1811957"/>
            <a:ext cx="7644066" cy="1922646"/>
          </a:xfrm>
        </p:spPr>
      </p:pic>
      <p:cxnSp>
        <p:nvCxnSpPr>
          <p:cNvPr id="4" name="Rak pilkoppling 3">
            <a:extLst>
              <a:ext uri="{FF2B5EF4-FFF2-40B4-BE49-F238E27FC236}">
                <a16:creationId xmlns:a16="http://schemas.microsoft.com/office/drawing/2014/main" id="{861A05D5-3C3E-4CCE-8056-FD1989084604}"/>
              </a:ext>
            </a:extLst>
          </p:cNvPr>
          <p:cNvCxnSpPr>
            <a:cxnSpLocks/>
          </p:cNvCxnSpPr>
          <p:nvPr/>
        </p:nvCxnSpPr>
        <p:spPr>
          <a:xfrm flipH="1">
            <a:off x="8204200" y="3293534"/>
            <a:ext cx="990600" cy="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643095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00E852B-1D9A-420A-BA6D-DCCB31F45694}"/>
              </a:ext>
            </a:extLst>
          </p:cNvPr>
          <p:cNvSpPr>
            <a:spLocks noGrp="1"/>
          </p:cNvSpPr>
          <p:nvPr>
            <p:ph type="title"/>
          </p:nvPr>
        </p:nvSpPr>
        <p:spPr/>
        <p:txBody>
          <a:bodyPr/>
          <a:lstStyle/>
          <a:p>
            <a:r>
              <a:rPr lang="sv-SE" dirty="0"/>
              <a:t>Begreppskartläggning</a:t>
            </a:r>
          </a:p>
        </p:txBody>
      </p:sp>
      <p:sp>
        <p:nvSpPr>
          <p:cNvPr id="3" name="Platshållare för innehåll 2">
            <a:extLst>
              <a:ext uri="{FF2B5EF4-FFF2-40B4-BE49-F238E27FC236}">
                <a16:creationId xmlns:a16="http://schemas.microsoft.com/office/drawing/2014/main" id="{A8580093-6295-4655-847C-C6B438DED704}"/>
              </a:ext>
            </a:extLst>
          </p:cNvPr>
          <p:cNvSpPr>
            <a:spLocks noGrp="1"/>
          </p:cNvSpPr>
          <p:nvPr>
            <p:ph idx="1"/>
          </p:nvPr>
        </p:nvSpPr>
        <p:spPr/>
        <p:txBody>
          <a:bodyPr/>
          <a:lstStyle/>
          <a:p>
            <a:endParaRPr lang="sv-SE" dirty="0"/>
          </a:p>
        </p:txBody>
      </p:sp>
      <p:pic>
        <p:nvPicPr>
          <p:cNvPr id="5" name="Bildobjekt 4">
            <a:extLst>
              <a:ext uri="{FF2B5EF4-FFF2-40B4-BE49-F238E27FC236}">
                <a16:creationId xmlns:a16="http://schemas.microsoft.com/office/drawing/2014/main" id="{1B17BFD8-0CB2-4B11-83FA-4C6311438C15}"/>
              </a:ext>
            </a:extLst>
          </p:cNvPr>
          <p:cNvPicPr>
            <a:picLocks noChangeAspect="1"/>
          </p:cNvPicPr>
          <p:nvPr/>
        </p:nvPicPr>
        <p:blipFill rotWithShape="1">
          <a:blip r:embed="rId2"/>
          <a:srcRect l="20526" t="28008" r="23737" b="16353"/>
          <a:stretch/>
        </p:blipFill>
        <p:spPr>
          <a:xfrm>
            <a:off x="838200" y="1825626"/>
            <a:ext cx="8302820" cy="4351338"/>
          </a:xfrm>
          <a:prstGeom prst="rect">
            <a:avLst/>
          </a:prstGeom>
        </p:spPr>
      </p:pic>
      <p:sp>
        <p:nvSpPr>
          <p:cNvPr id="4" name="Ellips 3">
            <a:extLst>
              <a:ext uri="{FF2B5EF4-FFF2-40B4-BE49-F238E27FC236}">
                <a16:creationId xmlns:a16="http://schemas.microsoft.com/office/drawing/2014/main" id="{84D12290-F860-4917-98EB-EF1CF618CF0E}"/>
              </a:ext>
            </a:extLst>
          </p:cNvPr>
          <p:cNvSpPr/>
          <p:nvPr/>
        </p:nvSpPr>
        <p:spPr>
          <a:xfrm>
            <a:off x="2560320" y="3448250"/>
            <a:ext cx="914400" cy="286352"/>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351950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892703-7B0A-43F2-A64E-E73BDF673605}"/>
              </a:ext>
            </a:extLst>
          </p:cNvPr>
          <p:cNvSpPr>
            <a:spLocks noGrp="1"/>
          </p:cNvSpPr>
          <p:nvPr>
            <p:ph type="title"/>
          </p:nvPr>
        </p:nvSpPr>
        <p:spPr/>
        <p:txBody>
          <a:bodyPr/>
          <a:lstStyle/>
          <a:p>
            <a:r>
              <a:rPr lang="sv-SE" dirty="0"/>
              <a:t>Förslag för utredningen</a:t>
            </a:r>
          </a:p>
        </p:txBody>
      </p:sp>
      <p:sp>
        <p:nvSpPr>
          <p:cNvPr id="3" name="Platshållare för innehåll 2">
            <a:extLst>
              <a:ext uri="{FF2B5EF4-FFF2-40B4-BE49-F238E27FC236}">
                <a16:creationId xmlns:a16="http://schemas.microsoft.com/office/drawing/2014/main" id="{EC39DB81-2A66-4592-A62B-1476FCFA00D7}"/>
              </a:ext>
            </a:extLst>
          </p:cNvPr>
          <p:cNvSpPr>
            <a:spLocks noGrp="1"/>
          </p:cNvSpPr>
          <p:nvPr>
            <p:ph idx="1"/>
          </p:nvPr>
        </p:nvSpPr>
        <p:spPr/>
        <p:txBody>
          <a:bodyPr/>
          <a:lstStyle/>
          <a:p>
            <a:pPr marL="0" indent="0">
              <a:buNone/>
            </a:pPr>
            <a:r>
              <a:rPr lang="sv-SE" sz="1800" b="0" i="0" u="none" strike="noStrike" baseline="0" dirty="0">
                <a:solidFill>
                  <a:srgbClr val="000000"/>
                </a:solidFill>
                <a:latin typeface="Calibri" panose="020F0502020204030204" pitchFamily="34" charset="0"/>
              </a:rPr>
              <a:t>För att nå målet om en mer enhetlig rapportering av informationen till olika nationella register behövs ytterligare arbete. Arbetsgruppen föreslår att nästa fas i arbetet fokuserar på att </a:t>
            </a:r>
          </a:p>
          <a:p>
            <a:r>
              <a:rPr lang="sv-SE" sz="1800" b="0" i="0" u="none" strike="noStrike" baseline="0" dirty="0">
                <a:solidFill>
                  <a:srgbClr val="000000"/>
                </a:solidFill>
                <a:latin typeface="Calibri" panose="020F0502020204030204" pitchFamily="34" charset="0"/>
              </a:rPr>
              <a:t>omforma termlistan till ett </a:t>
            </a:r>
            <a:r>
              <a:rPr lang="sv-SE" sz="1800" b="0" i="0" u="none" strike="noStrike" baseline="0" dirty="0" err="1">
                <a:solidFill>
                  <a:srgbClr val="000000"/>
                </a:solidFill>
                <a:latin typeface="Calibri" panose="020F0502020204030204" pitchFamily="34" charset="0"/>
              </a:rPr>
              <a:t>kodverk</a:t>
            </a:r>
            <a:r>
              <a:rPr lang="sv-SE" sz="1800" b="0" i="0" u="none" strike="noStrike" baseline="0" dirty="0">
                <a:solidFill>
                  <a:srgbClr val="000000"/>
                </a:solidFill>
                <a:latin typeface="Calibri" panose="020F0502020204030204" pitchFamily="34" charset="0"/>
              </a:rPr>
              <a:t> genom att relatera termerna till referensterminologin </a:t>
            </a:r>
            <a:r>
              <a:rPr lang="sv-SE" sz="1800" b="0" i="0" u="none" strike="noStrike" baseline="0" dirty="0" err="1">
                <a:solidFill>
                  <a:srgbClr val="000000"/>
                </a:solidFill>
                <a:latin typeface="Calibri" panose="020F0502020204030204" pitchFamily="34" charset="0"/>
              </a:rPr>
              <a:t>Snomed</a:t>
            </a:r>
            <a:r>
              <a:rPr lang="sv-SE" sz="1800" b="0" i="0" u="none" strike="noStrike" baseline="0" dirty="0">
                <a:solidFill>
                  <a:srgbClr val="000000"/>
                </a:solidFill>
                <a:latin typeface="Calibri" panose="020F0502020204030204" pitchFamily="34" charset="0"/>
              </a:rPr>
              <a:t> CT </a:t>
            </a:r>
          </a:p>
          <a:p>
            <a:r>
              <a:rPr lang="sv-SE" sz="1800" b="0" i="0" u="none" strike="noStrike" baseline="0" dirty="0">
                <a:solidFill>
                  <a:srgbClr val="000000"/>
                </a:solidFill>
                <a:latin typeface="Calibri" panose="020F0502020204030204" pitchFamily="34" charset="0"/>
              </a:rPr>
              <a:t>komplettera kodverket med en informationsmodell och förbereda processen för att införliva dessa i Nationell informationsstruktur och </a:t>
            </a:r>
            <a:r>
              <a:rPr lang="sv-SE" sz="1800" b="0" i="0" u="none" strike="noStrike" baseline="0" dirty="0" err="1">
                <a:solidFill>
                  <a:srgbClr val="000000"/>
                </a:solidFill>
                <a:latin typeface="Calibri" panose="020F0502020204030204" pitchFamily="34" charset="0"/>
              </a:rPr>
              <a:t>Ineras</a:t>
            </a:r>
            <a:r>
              <a:rPr lang="sv-SE" sz="1800" b="0" i="0" u="none" strike="noStrike" baseline="0" dirty="0">
                <a:solidFill>
                  <a:srgbClr val="000000"/>
                </a:solidFill>
                <a:latin typeface="Calibri" panose="020F0502020204030204" pitchFamily="34" charset="0"/>
              </a:rPr>
              <a:t> tjänster där så bedöms vara relevant </a:t>
            </a:r>
          </a:p>
          <a:p>
            <a:r>
              <a:rPr lang="sv-SE" sz="1800" b="0" i="0" u="none" strike="noStrike" baseline="0" dirty="0">
                <a:solidFill>
                  <a:srgbClr val="000000"/>
                </a:solidFill>
                <a:latin typeface="Calibri" panose="020F0502020204030204" pitchFamily="34" charset="0"/>
              </a:rPr>
              <a:t>ta fram en tillämpningsanvisning </a:t>
            </a:r>
          </a:p>
          <a:p>
            <a:r>
              <a:rPr lang="sv-SE" sz="1800" b="0" i="0" u="none" strike="noStrike" baseline="0" dirty="0" err="1">
                <a:solidFill>
                  <a:srgbClr val="000000"/>
                </a:solidFill>
                <a:latin typeface="Calibri" panose="020F0502020204030204" pitchFamily="34" charset="0"/>
              </a:rPr>
              <a:t>mappa</a:t>
            </a:r>
            <a:r>
              <a:rPr lang="sv-SE" sz="1800" b="0" i="0" u="none" strike="noStrike" baseline="0" dirty="0">
                <a:solidFill>
                  <a:srgbClr val="000000"/>
                </a:solidFill>
                <a:latin typeface="Calibri" panose="020F0502020204030204" pitchFamily="34" charset="0"/>
              </a:rPr>
              <a:t> kodverket mot de nationella </a:t>
            </a:r>
            <a:r>
              <a:rPr lang="sv-SE" sz="1800" b="0" i="0" u="none" strike="noStrike" baseline="0" dirty="0" err="1">
                <a:solidFill>
                  <a:srgbClr val="000000"/>
                </a:solidFill>
                <a:latin typeface="Calibri" panose="020F0502020204030204" pitchFamily="34" charset="0"/>
              </a:rPr>
              <a:t>kodverk</a:t>
            </a:r>
            <a:r>
              <a:rPr lang="sv-SE" sz="1800" b="0" i="0" u="none" strike="noStrike" baseline="0" dirty="0">
                <a:solidFill>
                  <a:srgbClr val="000000"/>
                </a:solidFill>
                <a:latin typeface="Calibri" panose="020F0502020204030204" pitchFamily="34" charset="0"/>
              </a:rPr>
              <a:t> som används för olika statistiska ändamål </a:t>
            </a:r>
          </a:p>
          <a:p>
            <a:r>
              <a:rPr lang="sv-SE" sz="1800" b="0" i="0" u="none" strike="noStrike" baseline="0" dirty="0">
                <a:solidFill>
                  <a:srgbClr val="000000"/>
                </a:solidFill>
                <a:latin typeface="Calibri" panose="020F0502020204030204" pitchFamily="34" charset="0"/>
              </a:rPr>
              <a:t>beskriva och etablera förvaltning av kodverket </a:t>
            </a:r>
          </a:p>
          <a:p>
            <a:r>
              <a:rPr lang="sv-SE" sz="1800" b="0" i="0" u="none" strike="noStrike" baseline="0" dirty="0">
                <a:solidFill>
                  <a:srgbClr val="000000"/>
                </a:solidFill>
                <a:latin typeface="Calibri" panose="020F0502020204030204" pitchFamily="34" charset="0"/>
              </a:rPr>
              <a:t>utreda och besluta hur kodverket ska tillgängliggöras för användare i hälso- och sjukvården. </a:t>
            </a:r>
          </a:p>
          <a:p>
            <a:pPr marL="0" indent="0">
              <a:buNone/>
            </a:pPr>
            <a:endParaRPr lang="sv-SE" sz="1800" b="0" i="0" u="none" strike="noStrike" baseline="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230984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BAFFF00-6B34-48E7-ABF5-540721073847}"/>
              </a:ext>
            </a:extLst>
          </p:cNvPr>
          <p:cNvSpPr>
            <a:spLocks noGrp="1"/>
          </p:cNvSpPr>
          <p:nvPr>
            <p:ph type="title"/>
          </p:nvPr>
        </p:nvSpPr>
        <p:spPr/>
        <p:txBody>
          <a:bodyPr/>
          <a:lstStyle/>
          <a:p>
            <a:r>
              <a:rPr lang="sv-SE" dirty="0"/>
              <a:t>Förslag</a:t>
            </a:r>
          </a:p>
        </p:txBody>
      </p:sp>
      <p:sp>
        <p:nvSpPr>
          <p:cNvPr id="3" name="Platshållare för innehåll 2">
            <a:extLst>
              <a:ext uri="{FF2B5EF4-FFF2-40B4-BE49-F238E27FC236}">
                <a16:creationId xmlns:a16="http://schemas.microsoft.com/office/drawing/2014/main" id="{E1EFA351-4C57-45D7-9D59-38F11D9381DF}"/>
              </a:ext>
            </a:extLst>
          </p:cNvPr>
          <p:cNvSpPr>
            <a:spLocks noGrp="1"/>
          </p:cNvSpPr>
          <p:nvPr>
            <p:ph idx="1"/>
          </p:nvPr>
        </p:nvSpPr>
        <p:spPr/>
        <p:txBody>
          <a:bodyPr/>
          <a:lstStyle/>
          <a:p>
            <a:r>
              <a:rPr lang="sv-SE" dirty="0"/>
              <a:t>Använd NSG-kodverket, det är </a:t>
            </a:r>
            <a:r>
              <a:rPr lang="sv-SE" dirty="0" err="1"/>
              <a:t>mappat</a:t>
            </a:r>
            <a:r>
              <a:rPr lang="sv-SE" dirty="0"/>
              <a:t> till de yrken som används i de förekommande intygen</a:t>
            </a:r>
          </a:p>
          <a:p>
            <a:r>
              <a:rPr lang="sv-SE" dirty="0"/>
              <a:t>Kräver förvaltning?</a:t>
            </a:r>
          </a:p>
        </p:txBody>
      </p:sp>
    </p:spTree>
    <p:extLst>
      <p:ext uri="{BB962C8B-B14F-4D97-AF65-F5344CB8AC3E}">
        <p14:creationId xmlns:p14="http://schemas.microsoft.com/office/powerpoint/2010/main" val="1181525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28AD3FF-C5FE-467C-A8FE-A98D4396E6C3}"/>
              </a:ext>
            </a:extLst>
          </p:cNvPr>
          <p:cNvSpPr>
            <a:spLocks noGrp="1"/>
          </p:cNvSpPr>
          <p:nvPr>
            <p:ph type="title"/>
          </p:nvPr>
        </p:nvSpPr>
        <p:spPr/>
        <p:txBody>
          <a:bodyPr/>
          <a:lstStyle/>
          <a:p>
            <a:r>
              <a:rPr lang="sv-SE" b="0" i="0" dirty="0">
                <a:solidFill>
                  <a:srgbClr val="262626"/>
                </a:solidFill>
                <a:effectLst/>
                <a:latin typeface="Jost"/>
              </a:rPr>
              <a:t>Vem får skriva intyg och utlåtande</a:t>
            </a:r>
            <a:endParaRPr lang="sv-SE" dirty="0"/>
          </a:p>
        </p:txBody>
      </p:sp>
      <p:sp>
        <p:nvSpPr>
          <p:cNvPr id="3" name="Platshållare för innehåll 2">
            <a:extLst>
              <a:ext uri="{FF2B5EF4-FFF2-40B4-BE49-F238E27FC236}">
                <a16:creationId xmlns:a16="http://schemas.microsoft.com/office/drawing/2014/main" id="{577FD11B-6624-4820-9C84-F69CB6C6FC8A}"/>
              </a:ext>
            </a:extLst>
          </p:cNvPr>
          <p:cNvSpPr>
            <a:spLocks noGrp="1"/>
          </p:cNvSpPr>
          <p:nvPr>
            <p:ph idx="1"/>
          </p:nvPr>
        </p:nvSpPr>
        <p:spPr/>
        <p:txBody>
          <a:bodyPr>
            <a:normAutofit fontScale="92500" lnSpcReduction="20000"/>
          </a:bodyPr>
          <a:lstStyle/>
          <a:p>
            <a:r>
              <a:rPr lang="sv-SE" dirty="0">
                <a:hlinkClick r:id="rId2"/>
              </a:rPr>
              <a:t>Vem får skriva intyg och utlåtande? (särskilt reglerad). För hälso- och sjukvården och tandvården. – Socialstyrelsen</a:t>
            </a:r>
            <a:endParaRPr lang="sv-SE" dirty="0"/>
          </a:p>
          <a:p>
            <a:pPr lvl="1"/>
            <a:r>
              <a:rPr lang="sv-SE" b="0" i="0" dirty="0">
                <a:solidFill>
                  <a:srgbClr val="262626"/>
                </a:solidFill>
                <a:effectLst/>
                <a:latin typeface="Arial" panose="020B0604020202020204" pitchFamily="34" charset="0"/>
              </a:rPr>
              <a:t>Den som är skyldig att föra patientjournal ska skriva intyg om patientens vård om en patient vill ha det</a:t>
            </a:r>
          </a:p>
          <a:p>
            <a:pPr lvl="1"/>
            <a:r>
              <a:rPr lang="sv-SE" b="0" i="0" dirty="0">
                <a:solidFill>
                  <a:srgbClr val="262626"/>
                </a:solidFill>
                <a:effectLst/>
                <a:latin typeface="Arial" panose="020B0604020202020204" pitchFamily="34" charset="0"/>
              </a:rPr>
              <a:t>Rättsintyg får skrivas av läkare eller tandläkare vid en rättsmedicinsk avdelning inom Rättsmedicinalverket eller en läkare, alternativt tandläkare, som enligt avtal med Rättsmedicinalverket har åtagit sig att utfärda sådana intyg. Om det finns särskilda skäl får rättsintyget skrivas av andra läkare eller tandläkare med tillräcklig kompetens.</a:t>
            </a:r>
            <a:endParaRPr lang="sv-SE" dirty="0">
              <a:solidFill>
                <a:srgbClr val="262626"/>
              </a:solidFill>
              <a:latin typeface="Arial" panose="020B0604020202020204" pitchFamily="34" charset="0"/>
            </a:endParaRPr>
          </a:p>
          <a:p>
            <a:pPr lvl="1"/>
            <a:r>
              <a:rPr lang="sv-SE" b="0" i="0" dirty="0">
                <a:solidFill>
                  <a:srgbClr val="262626"/>
                </a:solidFill>
                <a:effectLst/>
                <a:latin typeface="Arial" panose="020B0604020202020204" pitchFamily="34" charset="0"/>
              </a:rPr>
              <a:t>läkare som har specialistkompetens i rättspsykiatri, allmän psykiatri eller barn- och ungdomspsykiatri. För de två sistnämnda krävs dessutom att läkaren har erfarenhet från rättspsykiatriska undersökningar och har förordnats av Rättsmedicinalverket att avge rättspsykiatriska utlåtanden.</a:t>
            </a:r>
          </a:p>
          <a:p>
            <a:pPr lvl="1"/>
            <a:r>
              <a:rPr lang="sv-SE" b="0" i="0" dirty="0">
                <a:solidFill>
                  <a:srgbClr val="262626"/>
                </a:solidFill>
                <a:effectLst/>
                <a:latin typeface="Arial" panose="020B0604020202020204" pitchFamily="34" charset="0"/>
              </a:rPr>
              <a:t>legitimerad läkare.</a:t>
            </a:r>
          </a:p>
          <a:p>
            <a:pPr lvl="1"/>
            <a:r>
              <a:rPr lang="sv-SE" b="0" i="0" dirty="0">
                <a:solidFill>
                  <a:srgbClr val="262626"/>
                </a:solidFill>
                <a:effectLst/>
                <a:latin typeface="Arial" panose="020B0604020202020204" pitchFamily="34" charset="0"/>
              </a:rPr>
              <a:t>läkare</a:t>
            </a:r>
            <a:endParaRPr lang="sv-SE" dirty="0"/>
          </a:p>
        </p:txBody>
      </p:sp>
    </p:spTree>
    <p:extLst>
      <p:ext uri="{BB962C8B-B14F-4D97-AF65-F5344CB8AC3E}">
        <p14:creationId xmlns:p14="http://schemas.microsoft.com/office/powerpoint/2010/main" val="636281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16A0B1-5586-4730-9E4F-AD566CE57B3B}"/>
              </a:ext>
            </a:extLst>
          </p:cNvPr>
          <p:cNvSpPr>
            <a:spLocks noGrp="1"/>
          </p:cNvSpPr>
          <p:nvPr>
            <p:ph type="title"/>
          </p:nvPr>
        </p:nvSpPr>
        <p:spPr/>
        <p:txBody>
          <a:bodyPr/>
          <a:lstStyle/>
          <a:p>
            <a:endParaRPr lang="sv-SE"/>
          </a:p>
        </p:txBody>
      </p:sp>
      <p:pic>
        <p:nvPicPr>
          <p:cNvPr id="1026" name="Picture 2" descr="Begreppsmodell HOSP">
            <a:extLst>
              <a:ext uri="{FF2B5EF4-FFF2-40B4-BE49-F238E27FC236}">
                <a16:creationId xmlns:a16="http://schemas.microsoft.com/office/drawing/2014/main" id="{4E37FC7D-2E74-4805-A3AA-A6A06425A41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89134" y="1825625"/>
            <a:ext cx="6613732"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921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D82048-8DD6-46CA-8380-00CCAD64919C}"/>
              </a:ext>
            </a:extLst>
          </p:cNvPr>
          <p:cNvSpPr>
            <a:spLocks noGrp="1"/>
          </p:cNvSpPr>
          <p:nvPr>
            <p:ph type="title"/>
          </p:nvPr>
        </p:nvSpPr>
        <p:spPr/>
        <p:txBody>
          <a:bodyPr/>
          <a:lstStyle/>
          <a:p>
            <a:r>
              <a:rPr lang="sv-SE" b="0" i="0" dirty="0">
                <a:solidFill>
                  <a:srgbClr val="262626"/>
                </a:solidFill>
                <a:effectLst/>
                <a:latin typeface="Arial" panose="020B0604020202020204" pitchFamily="34" charset="0"/>
              </a:rPr>
              <a:t>Förskrivare </a:t>
            </a:r>
            <a:endParaRPr lang="sv-SE" dirty="0"/>
          </a:p>
        </p:txBody>
      </p:sp>
      <p:sp>
        <p:nvSpPr>
          <p:cNvPr id="3" name="Platshållare för innehåll 2">
            <a:extLst>
              <a:ext uri="{FF2B5EF4-FFF2-40B4-BE49-F238E27FC236}">
                <a16:creationId xmlns:a16="http://schemas.microsoft.com/office/drawing/2014/main" id="{654B6C46-3F82-4C41-A48D-BA0468224B09}"/>
              </a:ext>
            </a:extLst>
          </p:cNvPr>
          <p:cNvSpPr>
            <a:spLocks noGrp="1"/>
          </p:cNvSpPr>
          <p:nvPr>
            <p:ph idx="1"/>
          </p:nvPr>
        </p:nvSpPr>
        <p:spPr/>
        <p:txBody>
          <a:bodyPr/>
          <a:lstStyle/>
          <a:p>
            <a:r>
              <a:rPr lang="sv-SE" b="0" i="0" dirty="0">
                <a:solidFill>
                  <a:srgbClr val="262626"/>
                </a:solidFill>
                <a:effectLst/>
                <a:latin typeface="Arial" panose="020B0604020202020204" pitchFamily="34" charset="0"/>
              </a:rPr>
              <a:t>person behörig att utfärda recept, livsmedelsanvisning eller hjälpmedelskort (termbanken)</a:t>
            </a:r>
            <a:endParaRPr lang="sv-SE" dirty="0"/>
          </a:p>
        </p:txBody>
      </p:sp>
    </p:spTree>
    <p:extLst>
      <p:ext uri="{BB962C8B-B14F-4D97-AF65-F5344CB8AC3E}">
        <p14:creationId xmlns:p14="http://schemas.microsoft.com/office/powerpoint/2010/main" val="1737660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100801-6348-4C9F-A343-D10FF0ADF7FB}"/>
              </a:ext>
            </a:extLst>
          </p:cNvPr>
          <p:cNvSpPr>
            <a:spLocks noGrp="1"/>
          </p:cNvSpPr>
          <p:nvPr>
            <p:ph type="title"/>
          </p:nvPr>
        </p:nvSpPr>
        <p:spPr/>
        <p:txBody>
          <a:bodyPr/>
          <a:lstStyle/>
          <a:p>
            <a:r>
              <a:rPr lang="sv-SE" dirty="0"/>
              <a:t>Befattning</a:t>
            </a:r>
          </a:p>
        </p:txBody>
      </p:sp>
      <p:sp>
        <p:nvSpPr>
          <p:cNvPr id="3" name="Platshållare för innehåll 2">
            <a:extLst>
              <a:ext uri="{FF2B5EF4-FFF2-40B4-BE49-F238E27FC236}">
                <a16:creationId xmlns:a16="http://schemas.microsoft.com/office/drawing/2014/main" id="{BB83EABB-259F-4115-AE67-1FA7425D762A}"/>
              </a:ext>
            </a:extLst>
          </p:cNvPr>
          <p:cNvSpPr>
            <a:spLocks noGrp="1"/>
          </p:cNvSpPr>
          <p:nvPr>
            <p:ph idx="1"/>
          </p:nvPr>
        </p:nvSpPr>
        <p:spPr/>
        <p:txBody>
          <a:bodyPr/>
          <a:lstStyle/>
          <a:p>
            <a:pPr marL="0" indent="0">
              <a:buNone/>
            </a:pPr>
            <a:r>
              <a:rPr lang="sv-SE" sz="1800" b="1" i="0" u="none" strike="noStrike" baseline="0" dirty="0">
                <a:solidFill>
                  <a:srgbClr val="000000"/>
                </a:solidFill>
                <a:latin typeface="Calibri" panose="020F0502020204030204" pitchFamily="34" charset="0"/>
              </a:rPr>
              <a:t>Slutsats </a:t>
            </a:r>
            <a:endParaRPr lang="sv-SE" sz="1800" b="0" i="0" u="none" strike="noStrike" baseline="0" dirty="0">
              <a:solidFill>
                <a:srgbClr val="000000"/>
              </a:solidFill>
              <a:latin typeface="Calibri" panose="020F0502020204030204" pitchFamily="34" charset="0"/>
            </a:endParaRPr>
          </a:p>
          <a:p>
            <a:r>
              <a:rPr lang="sv-SE" sz="1800" b="0" i="0" u="none" strike="noStrike" baseline="0" dirty="0">
                <a:solidFill>
                  <a:srgbClr val="000000"/>
                </a:solidFill>
                <a:latin typeface="Calibri" panose="020F0502020204030204" pitchFamily="34" charset="0"/>
              </a:rPr>
              <a:t>Det verkar alltså inte finnas någon glasklar skillnad mellan befattning och yrke, vilket gör att det i alla fall inte är självklart vad man bör kalla </a:t>
            </a:r>
            <a:r>
              <a:rPr lang="sv-SE" sz="1800" b="0" i="0" u="none" strike="noStrike" baseline="0" dirty="0" err="1">
                <a:solidFill>
                  <a:srgbClr val="000000"/>
                </a:solidFill>
                <a:latin typeface="Calibri" panose="020F0502020204030204" pitchFamily="34" charset="0"/>
              </a:rPr>
              <a:t>kodverk</a:t>
            </a:r>
            <a:r>
              <a:rPr lang="sv-SE" sz="1800" b="0" i="0" u="none" strike="noStrike" baseline="0" dirty="0">
                <a:solidFill>
                  <a:srgbClr val="000000"/>
                </a:solidFill>
                <a:latin typeface="Calibri" panose="020F0502020204030204" pitchFamily="34" charset="0"/>
              </a:rPr>
              <a:t> inom det här området. Något som verkar vara gemensamt är att båda begreppen har att göra med ”specifika arbetsuppgifter” som ska utföras. </a:t>
            </a:r>
          </a:p>
          <a:p>
            <a:r>
              <a:rPr lang="sv-SE" sz="1800" b="0" i="0" u="none" strike="noStrike" baseline="0" dirty="0">
                <a:solidFill>
                  <a:srgbClr val="000000"/>
                </a:solidFill>
                <a:latin typeface="Calibri" panose="020F0502020204030204" pitchFamily="34" charset="0"/>
              </a:rPr>
              <a:t>Ett angreppssätt som man kan använda vid utveckling av ett </a:t>
            </a:r>
            <a:r>
              <a:rPr lang="sv-SE" sz="1800" b="0" i="0" u="none" strike="noStrike" baseline="0" dirty="0" err="1">
                <a:solidFill>
                  <a:srgbClr val="000000"/>
                </a:solidFill>
                <a:latin typeface="Calibri" panose="020F0502020204030204" pitchFamily="34" charset="0"/>
              </a:rPr>
              <a:t>kodverk</a:t>
            </a:r>
            <a:r>
              <a:rPr lang="sv-SE" sz="1800" b="0" i="0" u="none" strike="noStrike" baseline="0" dirty="0">
                <a:solidFill>
                  <a:srgbClr val="000000"/>
                </a:solidFill>
                <a:latin typeface="Calibri" panose="020F0502020204030204" pitchFamily="34" charset="0"/>
              </a:rPr>
              <a:t> på det här området är att först </a:t>
            </a:r>
            <a:r>
              <a:rPr lang="sv-SE" sz="1800" b="0" i="0" u="none" strike="noStrike" baseline="0" dirty="0">
                <a:solidFill>
                  <a:srgbClr val="FF0000"/>
                </a:solidFill>
                <a:latin typeface="Calibri" panose="020F0502020204030204" pitchFamily="34" charset="0"/>
              </a:rPr>
              <a:t>samla alla värden som behöver ingå i kodverket</a:t>
            </a:r>
            <a:r>
              <a:rPr lang="sv-SE" sz="1800" b="0" i="0" u="none" strike="noStrike" baseline="0" dirty="0">
                <a:solidFill>
                  <a:srgbClr val="000000"/>
                </a:solidFill>
                <a:latin typeface="Calibri" panose="020F0502020204030204" pitchFamily="34" charset="0"/>
              </a:rPr>
              <a:t> och sedan titta på vad värdena har gemen-samt för att sätta en rubrik på kodverket, istället för att börja med att sätta rubriken vilket kan bli svårt. Det kan vara en idé att gå ifrån termerna yrke och befattning och istället använda exempelvis ”</a:t>
            </a:r>
            <a:r>
              <a:rPr lang="sv-SE" sz="1800" b="0" i="0" u="none" strike="noStrike" baseline="0" dirty="0">
                <a:solidFill>
                  <a:srgbClr val="FF0000"/>
                </a:solidFill>
                <a:latin typeface="Calibri" panose="020F0502020204030204" pitchFamily="34" charset="0"/>
              </a:rPr>
              <a:t>roll i vårdprocessen</a:t>
            </a:r>
            <a:r>
              <a:rPr lang="sv-SE" sz="1800" b="0" i="0" u="none" strike="noStrike" baseline="0" dirty="0">
                <a:solidFill>
                  <a:srgbClr val="000000"/>
                </a:solidFill>
                <a:latin typeface="Calibri" panose="020F0502020204030204" pitchFamily="34" charset="0"/>
              </a:rPr>
              <a:t>” som fokuserar mer på vad som faktiskt avses. </a:t>
            </a:r>
            <a:endParaRPr lang="sv-SE" dirty="0"/>
          </a:p>
        </p:txBody>
      </p:sp>
    </p:spTree>
    <p:extLst>
      <p:ext uri="{BB962C8B-B14F-4D97-AF65-F5344CB8AC3E}">
        <p14:creationId xmlns:p14="http://schemas.microsoft.com/office/powerpoint/2010/main" val="3856496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2">
            <a:extLst>
              <a:ext uri="{FF2B5EF4-FFF2-40B4-BE49-F238E27FC236}">
                <a16:creationId xmlns:a16="http://schemas.microsoft.com/office/drawing/2014/main" id="{7FE06977-BB96-46A1-9F15-9EA698346AF2}"/>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NIM</a:t>
            </a:r>
          </a:p>
          <a:p>
            <a:pPr lvl="1"/>
            <a:r>
              <a:rPr lang="sv-SE" dirty="0">
                <a:effectLst/>
              </a:rPr>
              <a:t>Inom </a:t>
            </a:r>
            <a:r>
              <a:rPr lang="sv-SE" dirty="0" err="1">
                <a:effectLst/>
              </a:rPr>
              <a:t>hälso</a:t>
            </a:r>
            <a:r>
              <a:rPr lang="sv-SE" dirty="0">
                <a:effectLst/>
              </a:rPr>
              <a:t> och sjukvård finns befattningsstyrning som innebär särskilt ansvar och är reglerade i författning. Exempelvis verksamhetschef, chefsöverläkare och MAS. Det finns arbetsuppgifter som bara får utföras av en yrkesgrupp eller vissa yrkesgrupper, eller som kräver särskild utbildning, kompetens eller befattning.</a:t>
            </a:r>
          </a:p>
          <a:p>
            <a:pPr lvl="1"/>
            <a:r>
              <a:rPr lang="sv-SE" dirty="0">
                <a:effectLst/>
              </a:rPr>
              <a:t>Finns inget </a:t>
            </a:r>
            <a:r>
              <a:rPr lang="sv-SE" dirty="0" err="1">
                <a:effectLst/>
              </a:rPr>
              <a:t>kodverk</a:t>
            </a:r>
            <a:r>
              <a:rPr lang="sv-SE" dirty="0">
                <a:effectLst/>
              </a:rPr>
              <a:t>.</a:t>
            </a:r>
          </a:p>
          <a:p>
            <a:r>
              <a:rPr lang="sv-SE" dirty="0"/>
              <a:t>HSA (</a:t>
            </a:r>
            <a:r>
              <a:rPr lang="sv-SE" dirty="0" err="1"/>
              <a:t>Inera</a:t>
            </a:r>
            <a:r>
              <a:rPr lang="sv-SE" dirty="0"/>
              <a:t>, webbcert)</a:t>
            </a:r>
          </a:p>
          <a:p>
            <a:pPr lvl="1"/>
            <a:r>
              <a:rPr lang="sv-SE" dirty="0" err="1">
                <a:effectLst/>
              </a:rPr>
              <a:t>Kodverk</a:t>
            </a:r>
            <a:r>
              <a:rPr lang="sv-SE" dirty="0">
                <a:effectLst/>
              </a:rPr>
              <a:t>, kopia av SKL:s AID-etiketter file:///C:/Users/blomqkla/Downloads/hsa_innehall_befattning.pdf</a:t>
            </a:r>
          </a:p>
          <a:p>
            <a:pPr lvl="1"/>
            <a:endParaRPr lang="sv-SE" dirty="0"/>
          </a:p>
        </p:txBody>
      </p:sp>
      <p:sp>
        <p:nvSpPr>
          <p:cNvPr id="2" name="Rubrik 1">
            <a:extLst>
              <a:ext uri="{FF2B5EF4-FFF2-40B4-BE49-F238E27FC236}">
                <a16:creationId xmlns:a16="http://schemas.microsoft.com/office/drawing/2014/main" id="{814415CD-D4BB-436D-8256-409CCD53D168}"/>
              </a:ext>
            </a:extLst>
          </p:cNvPr>
          <p:cNvSpPr>
            <a:spLocks noGrp="1"/>
          </p:cNvSpPr>
          <p:nvPr>
            <p:ph type="title"/>
          </p:nvPr>
        </p:nvSpPr>
        <p:spPr/>
        <p:txBody>
          <a:bodyPr/>
          <a:lstStyle/>
          <a:p>
            <a:r>
              <a:rPr lang="sv-SE" dirty="0">
                <a:effectLst/>
              </a:rPr>
              <a:t>Befattning</a:t>
            </a:r>
            <a:endParaRPr lang="sv-SE" dirty="0"/>
          </a:p>
        </p:txBody>
      </p:sp>
    </p:spTree>
    <p:extLst>
      <p:ext uri="{BB962C8B-B14F-4D97-AF65-F5344CB8AC3E}">
        <p14:creationId xmlns:p14="http://schemas.microsoft.com/office/powerpoint/2010/main" val="5494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432B110-DC08-4C86-BCB5-BE51921410FA}"/>
              </a:ext>
            </a:extLst>
          </p:cNvPr>
          <p:cNvSpPr>
            <a:spLocks noGrp="1"/>
          </p:cNvSpPr>
          <p:nvPr>
            <p:ph type="title"/>
          </p:nvPr>
        </p:nvSpPr>
        <p:spPr/>
        <p:txBody>
          <a:bodyPr/>
          <a:lstStyle/>
          <a:p>
            <a:r>
              <a:rPr lang="sv-SE" dirty="0"/>
              <a:t>Funktion - NIM</a:t>
            </a:r>
          </a:p>
        </p:txBody>
      </p:sp>
      <p:sp>
        <p:nvSpPr>
          <p:cNvPr id="3" name="Platshållare för innehåll 2">
            <a:extLst>
              <a:ext uri="{FF2B5EF4-FFF2-40B4-BE49-F238E27FC236}">
                <a16:creationId xmlns:a16="http://schemas.microsoft.com/office/drawing/2014/main" id="{7F62EB67-5D91-4E6E-A7AC-2DA4BCFB1BA9}"/>
              </a:ext>
            </a:extLst>
          </p:cNvPr>
          <p:cNvSpPr>
            <a:spLocks noGrp="1"/>
          </p:cNvSpPr>
          <p:nvPr>
            <p:ph idx="1"/>
          </p:nvPr>
        </p:nvSpPr>
        <p:spPr/>
        <p:txBody>
          <a:bodyPr/>
          <a:lstStyle/>
          <a:p>
            <a:pPr algn="l"/>
            <a:r>
              <a:rPr lang="sv-SE" b="0" i="0" dirty="0">
                <a:solidFill>
                  <a:srgbClr val="262626"/>
                </a:solidFill>
                <a:effectLst/>
                <a:latin typeface="Arial" panose="020B0604020202020204" pitchFamily="34" charset="0"/>
              </a:rPr>
              <a:t>Fast vårdkontakt och fast läkarkontakt i primärvården är de enda samordnarfunktioner som är lagreglerade.</a:t>
            </a:r>
          </a:p>
          <a:p>
            <a:pPr algn="l"/>
            <a:r>
              <a:rPr lang="sv-SE" b="0" i="0" dirty="0">
                <a:solidFill>
                  <a:srgbClr val="262626"/>
                </a:solidFill>
                <a:effectLst/>
                <a:latin typeface="Arial" panose="020B0604020202020204" pitchFamily="34" charset="0"/>
              </a:rPr>
              <a:t>Andra namngivna kontaktpersoner kan finnas i hälso- och sjukvården, där de vanligen är specialiserade inom sitt område. Till exempel finns samordnare i psykiatriska vården, kontaktsjuksköterska i cancervården, specialistsjuksköterska i barnsjukvården, samordningssköterska och distriktssköterska på vårdcentraler samt distriktssköterska </a:t>
            </a:r>
            <a:r>
              <a:rPr lang="sv-SE" b="0" i="0" dirty="0" err="1">
                <a:solidFill>
                  <a:srgbClr val="262626"/>
                </a:solidFill>
                <a:effectLst/>
                <a:latin typeface="Arial" panose="020B0604020202020204" pitchFamily="34" charset="0"/>
              </a:rPr>
              <a:t>inomhemsjukvården</a:t>
            </a:r>
            <a:r>
              <a:rPr lang="sv-SE" b="0" i="0" dirty="0">
                <a:solidFill>
                  <a:srgbClr val="262626"/>
                </a:solidFill>
                <a:effectLst/>
                <a:latin typeface="Arial" panose="020B0604020202020204" pitchFamily="34" charset="0"/>
              </a:rPr>
              <a:t>. Dessa kontaktpersoner kan fylla samma funktion som en fast vårdkontakt.</a:t>
            </a:r>
          </a:p>
          <a:p>
            <a:endParaRPr lang="sv-SE" dirty="0"/>
          </a:p>
        </p:txBody>
      </p:sp>
    </p:spTree>
    <p:extLst>
      <p:ext uri="{BB962C8B-B14F-4D97-AF65-F5344CB8AC3E}">
        <p14:creationId xmlns:p14="http://schemas.microsoft.com/office/powerpoint/2010/main" val="2889533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1488779-F2DD-467C-A4E0-44A745BFBB70}"/>
              </a:ext>
            </a:extLst>
          </p:cNvPr>
          <p:cNvSpPr>
            <a:spLocks noGrp="1"/>
          </p:cNvSpPr>
          <p:nvPr>
            <p:ph type="title"/>
          </p:nvPr>
        </p:nvSpPr>
        <p:spPr/>
        <p:txBody>
          <a:bodyPr/>
          <a:lstStyle/>
          <a:p>
            <a:r>
              <a:rPr lang="sv-SE" dirty="0"/>
              <a:t>Informationsmodell</a:t>
            </a:r>
          </a:p>
        </p:txBody>
      </p:sp>
      <p:pic>
        <p:nvPicPr>
          <p:cNvPr id="7" name="Platshållare för innehåll 6">
            <a:extLst>
              <a:ext uri="{FF2B5EF4-FFF2-40B4-BE49-F238E27FC236}">
                <a16:creationId xmlns:a16="http://schemas.microsoft.com/office/drawing/2014/main" id="{4C402612-8D7B-467D-859F-2EDE09CE9F2C}"/>
              </a:ext>
            </a:extLst>
          </p:cNvPr>
          <p:cNvPicPr>
            <a:picLocks noGrp="1" noChangeAspect="1"/>
          </p:cNvPicPr>
          <p:nvPr>
            <p:ph idx="1"/>
          </p:nvPr>
        </p:nvPicPr>
        <p:blipFill>
          <a:blip r:embed="rId2"/>
          <a:stretch>
            <a:fillRect/>
          </a:stretch>
        </p:blipFill>
        <p:spPr>
          <a:xfrm>
            <a:off x="6728059" y="1158699"/>
            <a:ext cx="5380522" cy="5234541"/>
          </a:xfrm>
        </p:spPr>
      </p:pic>
      <p:sp>
        <p:nvSpPr>
          <p:cNvPr id="8" name="Platshållare för innehåll 2">
            <a:extLst>
              <a:ext uri="{FF2B5EF4-FFF2-40B4-BE49-F238E27FC236}">
                <a16:creationId xmlns:a16="http://schemas.microsoft.com/office/drawing/2014/main" id="{7E34F8FE-8669-4835-9345-5A195FC51B45}"/>
              </a:ext>
            </a:extLst>
          </p:cNvPr>
          <p:cNvSpPr txBox="1">
            <a:spLocks/>
          </p:cNvSpPr>
          <p:nvPr/>
        </p:nvSpPr>
        <p:spPr>
          <a:xfrm>
            <a:off x="838200" y="1825625"/>
            <a:ext cx="5889859" cy="435133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Intygsutfärdare</a:t>
            </a:r>
          </a:p>
          <a:p>
            <a:pPr marL="457200" lvl="1" indent="0">
              <a:buNone/>
            </a:pPr>
            <a:r>
              <a:rPr lang="sv-SE" sz="1400" b="0" i="0" u="none" strike="noStrike" baseline="0" dirty="0">
                <a:latin typeface="Calibri" panose="020F0502020204030204" pitchFamily="34" charset="0"/>
              </a:rPr>
              <a:t>person som i sin yrkesverksamhet inom vård och socialtjänst utfärdar ett intyg avseende en intygsperson.</a:t>
            </a:r>
          </a:p>
          <a:p>
            <a:pPr marL="457200" lvl="1" indent="0">
              <a:buNone/>
            </a:pPr>
            <a:r>
              <a:rPr lang="sv-SE" sz="1400" b="0" i="0" u="none" strike="noStrike" baseline="0" dirty="0">
                <a:latin typeface="Calibri" panose="020F0502020204030204" pitchFamily="34" charset="0"/>
              </a:rPr>
              <a:t>Anm. I utfärdandet ingår signering, och intygsutfärdaren är personligt ansvarig för intyget. </a:t>
            </a:r>
          </a:p>
          <a:p>
            <a:pPr algn="l"/>
            <a:r>
              <a:rPr lang="sv-SE" dirty="0"/>
              <a:t>Hälso- och sjukvårdspersonal</a:t>
            </a:r>
          </a:p>
          <a:p>
            <a:pPr marL="457200" lvl="1" indent="0">
              <a:buNone/>
            </a:pPr>
            <a:r>
              <a:rPr lang="sv-SE" sz="1400" b="0" i="0" u="none" strike="noStrike" baseline="0" dirty="0">
                <a:latin typeface="Calibri" panose="020F0502020204030204" pitchFamily="34" charset="0"/>
              </a:rPr>
              <a:t>person eller personer som i sitt yrke utför hälso- och sjukvård </a:t>
            </a:r>
          </a:p>
          <a:p>
            <a:pPr marL="457200" lvl="1" indent="0">
              <a:buNone/>
            </a:pPr>
            <a:r>
              <a:rPr lang="sv-SE" sz="1400" b="0" i="0" u="none" strike="noStrike" baseline="0" dirty="0">
                <a:latin typeface="Calibri" panose="020F0502020204030204" pitchFamily="34" charset="0"/>
              </a:rPr>
              <a:t>Anm. Hälso- och sjukvårdspersonal är oftast anställd av en vårdgivare.  En vårdgivare kan ha anställd hälso- och sjukvårdspersonal, och ibland, som t.ex. för enskild näringsidkare, kan rollerna sammanfalla. </a:t>
            </a:r>
          </a:p>
          <a:p>
            <a:pPr marL="0" indent="0">
              <a:buNone/>
            </a:pPr>
            <a:r>
              <a:rPr lang="sv-SE" dirty="0"/>
              <a:t>Hälso- och sjukvårdspersonal kan ha rollen intygsutfärdare</a:t>
            </a:r>
          </a:p>
        </p:txBody>
      </p:sp>
    </p:spTree>
    <p:extLst>
      <p:ext uri="{BB962C8B-B14F-4D97-AF65-F5344CB8AC3E}">
        <p14:creationId xmlns:p14="http://schemas.microsoft.com/office/powerpoint/2010/main" val="3034324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768B6F-FA98-4802-AAA0-EA668A4AF40C}"/>
              </a:ext>
            </a:extLst>
          </p:cNvPr>
          <p:cNvSpPr>
            <a:spLocks noGrp="1"/>
          </p:cNvSpPr>
          <p:nvPr>
            <p:ph type="title"/>
          </p:nvPr>
        </p:nvSpPr>
        <p:spPr/>
        <p:txBody>
          <a:bodyPr/>
          <a:lstStyle/>
          <a:p>
            <a:r>
              <a:rPr lang="sv-SE" dirty="0"/>
              <a:t>Behörighetsstyrande attribut (</a:t>
            </a:r>
            <a:r>
              <a:rPr lang="sv-SE" dirty="0" err="1"/>
              <a:t>webcert</a:t>
            </a:r>
            <a:r>
              <a:rPr lang="sv-SE" dirty="0"/>
              <a:t>)</a:t>
            </a:r>
          </a:p>
        </p:txBody>
      </p:sp>
      <p:sp>
        <p:nvSpPr>
          <p:cNvPr id="3" name="Platshållare för innehåll 2">
            <a:extLst>
              <a:ext uri="{FF2B5EF4-FFF2-40B4-BE49-F238E27FC236}">
                <a16:creationId xmlns:a16="http://schemas.microsoft.com/office/drawing/2014/main" id="{52F8B7FC-7EA0-4917-AC55-8E302948395F}"/>
              </a:ext>
            </a:extLst>
          </p:cNvPr>
          <p:cNvSpPr>
            <a:spLocks noGrp="1"/>
          </p:cNvSpPr>
          <p:nvPr>
            <p:ph idx="1"/>
          </p:nvPr>
        </p:nvSpPr>
        <p:spPr/>
        <p:txBody>
          <a:bodyPr>
            <a:normAutofit lnSpcReduction="10000"/>
          </a:bodyPr>
          <a:lstStyle/>
          <a:p>
            <a:pPr marL="0" indent="0">
              <a:buNone/>
            </a:pPr>
            <a:r>
              <a:rPr lang="sv-SE" dirty="0">
                <a:hlinkClick r:id="rId2"/>
              </a:rPr>
              <a:t>Förvalta </a:t>
            </a:r>
            <a:r>
              <a:rPr lang="sv-SE" dirty="0" err="1">
                <a:hlinkClick r:id="rId2"/>
              </a:rPr>
              <a:t>Webcert</a:t>
            </a:r>
            <a:r>
              <a:rPr lang="sv-SE" dirty="0">
                <a:hlinkClick r:id="rId2"/>
              </a:rPr>
              <a:t> - Öppen info: Intygstjänster - </a:t>
            </a:r>
            <a:r>
              <a:rPr lang="sv-SE" dirty="0" err="1">
                <a:hlinkClick r:id="rId2"/>
              </a:rPr>
              <a:t>Confluence</a:t>
            </a:r>
            <a:endParaRPr lang="sv-SE" dirty="0"/>
          </a:p>
          <a:p>
            <a:pPr algn="l">
              <a:buFont typeface="Arial" panose="020B0604020202020204" pitchFamily="34" charset="0"/>
              <a:buChar char="•"/>
            </a:pPr>
            <a:endParaRPr lang="sv-SE" b="0" i="0" dirty="0">
              <a:solidFill>
                <a:srgbClr val="292A2E"/>
              </a:solidFill>
              <a:effectLst/>
              <a:latin typeface="ui-sans-serif"/>
            </a:endParaRPr>
          </a:p>
          <a:p>
            <a:pPr algn="l">
              <a:buFont typeface="Arial" panose="020B0604020202020204" pitchFamily="34" charset="0"/>
              <a:buChar char="•"/>
            </a:pPr>
            <a:r>
              <a:rPr lang="sv-SE" b="0" i="0" dirty="0">
                <a:solidFill>
                  <a:srgbClr val="292A2E"/>
                </a:solidFill>
                <a:effectLst/>
                <a:latin typeface="ui-sans-serif"/>
              </a:rPr>
              <a:t>Legitimerad yrkesgrupp </a:t>
            </a:r>
          </a:p>
          <a:p>
            <a:pPr algn="l">
              <a:buFont typeface="Arial" panose="020B0604020202020204" pitchFamily="34" charset="0"/>
              <a:buChar char="•"/>
            </a:pPr>
            <a:r>
              <a:rPr lang="sv-SE" b="0" i="0" dirty="0">
                <a:solidFill>
                  <a:srgbClr val="292A2E"/>
                </a:solidFill>
                <a:effectLst/>
                <a:latin typeface="ui-sans-serif"/>
              </a:rPr>
              <a:t>Förskrivarkod/Gruppförskrivarkod</a:t>
            </a:r>
          </a:p>
          <a:p>
            <a:pPr algn="l">
              <a:buFont typeface="Arial" panose="020B0604020202020204" pitchFamily="34" charset="0"/>
              <a:buChar char="•"/>
            </a:pPr>
            <a:r>
              <a:rPr lang="sv-SE" b="0" i="0" dirty="0">
                <a:solidFill>
                  <a:srgbClr val="292A2E"/>
                </a:solidFill>
                <a:effectLst/>
                <a:latin typeface="ui-sans-serif"/>
              </a:rPr>
              <a:t>Specialitet</a:t>
            </a:r>
          </a:p>
          <a:p>
            <a:pPr algn="l">
              <a:buFont typeface="Arial" panose="020B0604020202020204" pitchFamily="34" charset="0"/>
              <a:buChar char="•"/>
            </a:pPr>
            <a:r>
              <a:rPr lang="sv-SE" b="0" i="0" dirty="0">
                <a:solidFill>
                  <a:srgbClr val="292A2E"/>
                </a:solidFill>
                <a:effectLst/>
                <a:latin typeface="ui-sans-serif"/>
              </a:rPr>
              <a:t>Befattningskod</a:t>
            </a:r>
          </a:p>
          <a:p>
            <a:pPr algn="l">
              <a:buFont typeface="Arial" panose="020B0604020202020204" pitchFamily="34" charset="0"/>
              <a:buChar char="•"/>
            </a:pPr>
            <a:r>
              <a:rPr lang="sv-SE" b="0" i="0" dirty="0">
                <a:solidFill>
                  <a:srgbClr val="292A2E"/>
                </a:solidFill>
                <a:effectLst/>
                <a:latin typeface="ui-sans-serif"/>
              </a:rPr>
              <a:t>Befattning</a:t>
            </a:r>
          </a:p>
          <a:p>
            <a:pPr marL="0" indent="0">
              <a:buNone/>
            </a:pPr>
            <a:r>
              <a:rPr lang="sv-SE" b="1" dirty="0">
                <a:solidFill>
                  <a:srgbClr val="292A2E"/>
                </a:solidFill>
                <a:effectLst/>
                <a:latin typeface="ui-sans-serif"/>
              </a:rPr>
              <a:t>Roller och behörigheter i </a:t>
            </a:r>
            <a:r>
              <a:rPr lang="sv-SE" b="1" dirty="0" err="1">
                <a:solidFill>
                  <a:srgbClr val="292A2E"/>
                </a:solidFill>
                <a:effectLst/>
                <a:latin typeface="ui-sans-serif"/>
              </a:rPr>
              <a:t>Webcert</a:t>
            </a:r>
            <a:endParaRPr lang="sv-SE" b="1" dirty="0">
              <a:solidFill>
                <a:srgbClr val="292A2E"/>
              </a:solidFill>
              <a:effectLst/>
              <a:latin typeface="ui-sans-serif"/>
            </a:endParaRPr>
          </a:p>
          <a:p>
            <a:pPr algn="l">
              <a:buFont typeface="Arial" panose="020B0604020202020204" pitchFamily="34" charset="0"/>
              <a:buChar char="•"/>
            </a:pPr>
            <a:r>
              <a:rPr lang="sv-SE" dirty="0" err="1">
                <a:hlinkClick r:id="rId3"/>
              </a:rPr>
              <a:t>Webcert</a:t>
            </a:r>
            <a:r>
              <a:rPr lang="sv-SE" dirty="0">
                <a:hlinkClick r:id="rId3"/>
              </a:rPr>
              <a:t> 7.0 Användarmanual integration_1.3.pdf</a:t>
            </a:r>
            <a:endParaRPr lang="sv-SE" b="0" i="0" dirty="0">
              <a:solidFill>
                <a:srgbClr val="292A2E"/>
              </a:solidFill>
              <a:effectLst/>
              <a:latin typeface="ui-sans-serif"/>
            </a:endParaRPr>
          </a:p>
        </p:txBody>
      </p:sp>
    </p:spTree>
    <p:extLst>
      <p:ext uri="{BB962C8B-B14F-4D97-AF65-F5344CB8AC3E}">
        <p14:creationId xmlns:p14="http://schemas.microsoft.com/office/powerpoint/2010/main" val="2832563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B64808-2230-4F58-ACCC-6CC1B38B6422}"/>
              </a:ext>
            </a:extLst>
          </p:cNvPr>
          <p:cNvSpPr>
            <a:spLocks noGrp="1"/>
          </p:cNvSpPr>
          <p:nvPr>
            <p:ph type="title"/>
          </p:nvPr>
        </p:nvSpPr>
        <p:spPr/>
        <p:txBody>
          <a:bodyPr/>
          <a:lstStyle/>
          <a:p>
            <a:r>
              <a:rPr lang="sv-SE" dirty="0"/>
              <a:t>Återstår </a:t>
            </a:r>
            <a:r>
              <a:rPr lang="sv-SE" dirty="0">
                <a:solidFill>
                  <a:srgbClr val="FF0000"/>
                </a:solidFill>
              </a:rPr>
              <a:t>– se över</a:t>
            </a:r>
          </a:p>
        </p:txBody>
      </p:sp>
      <p:sp>
        <p:nvSpPr>
          <p:cNvPr id="3" name="Platshållare för innehåll 2">
            <a:extLst>
              <a:ext uri="{FF2B5EF4-FFF2-40B4-BE49-F238E27FC236}">
                <a16:creationId xmlns:a16="http://schemas.microsoft.com/office/drawing/2014/main" id="{4CC0EBDC-2809-4852-858D-D45D88890CFF}"/>
              </a:ext>
            </a:extLst>
          </p:cNvPr>
          <p:cNvSpPr>
            <a:spLocks noGrp="1"/>
          </p:cNvSpPr>
          <p:nvPr>
            <p:ph idx="1"/>
          </p:nvPr>
        </p:nvSpPr>
        <p:spPr/>
        <p:txBody>
          <a:bodyPr>
            <a:normAutofit fontScale="55000" lnSpcReduction="20000"/>
          </a:bodyPr>
          <a:lstStyle/>
          <a:p>
            <a:r>
              <a:rPr lang="sv-SE" dirty="0"/>
              <a:t>Begreppsmodellering</a:t>
            </a:r>
          </a:p>
          <a:p>
            <a:pPr lvl="1"/>
            <a:r>
              <a:rPr lang="sv-SE" dirty="0"/>
              <a:t>Funktion - Kod eller text för den funktion eller uppgift som arbetsgivaren tilldelar hälso- och sjukvårdspersonal utöver sin befattning</a:t>
            </a:r>
          </a:p>
          <a:p>
            <a:pPr lvl="1"/>
            <a:r>
              <a:rPr lang="sv-SE" dirty="0"/>
              <a:t>Befattning - Kod eller text för den befattning en hälso- och sjukvårdspersonal har i ett visst uppdrag i en organisation inom hälso- och sjukvård</a:t>
            </a:r>
          </a:p>
          <a:p>
            <a:r>
              <a:rPr lang="sv-SE" dirty="0"/>
              <a:t>Koppling till enhet/organisation</a:t>
            </a:r>
          </a:p>
          <a:p>
            <a:pPr lvl="1"/>
            <a:r>
              <a:rPr lang="sv-SE" dirty="0"/>
              <a:t>Verksam på en arbets- och miljömedicinsk klinik</a:t>
            </a:r>
          </a:p>
          <a:p>
            <a:pPr lvl="1"/>
            <a:r>
              <a:rPr lang="sv-SE" dirty="0"/>
              <a:t>MHV eller BVC</a:t>
            </a:r>
          </a:p>
          <a:p>
            <a:pPr lvl="1"/>
            <a:r>
              <a:rPr lang="sv-SE" dirty="0"/>
              <a:t>Apotek eller vårdgivaren (läkare) i samband med förskrivningen</a:t>
            </a:r>
          </a:p>
          <a:p>
            <a:pPr lvl="1"/>
            <a:r>
              <a:rPr lang="sv-SE" dirty="0"/>
              <a:t>Socialförvaltningen</a:t>
            </a:r>
          </a:p>
          <a:p>
            <a:r>
              <a:rPr lang="sv-SE" dirty="0"/>
              <a:t>Kvarstår</a:t>
            </a:r>
          </a:p>
          <a:p>
            <a:pPr lvl="1"/>
            <a:r>
              <a:rPr lang="sv-SE" dirty="0"/>
              <a:t>Företagsläkare</a:t>
            </a:r>
          </a:p>
          <a:p>
            <a:pPr lvl="1"/>
            <a:r>
              <a:rPr lang="sv-SE" dirty="0"/>
              <a:t>annan profession på vårdenhet</a:t>
            </a:r>
          </a:p>
          <a:p>
            <a:pPr lvl="1"/>
            <a:r>
              <a:rPr lang="sv-SE" dirty="0"/>
              <a:t>övriga som är behöriga att skicka in synintyg</a:t>
            </a:r>
          </a:p>
          <a:p>
            <a:pPr lvl="1"/>
            <a:r>
              <a:rPr lang="sv-SE" dirty="0"/>
              <a:t>Endast läkare i allmän tjänst eller läkare som enligt avtal med landstinget har till uppgift att göra undersökningen.</a:t>
            </a:r>
          </a:p>
          <a:p>
            <a:pPr lvl="1"/>
            <a:r>
              <a:rPr lang="sv-SE" dirty="0"/>
              <a:t>Flygläkare på Flygmedicinsk centrum (första undersökning)</a:t>
            </a:r>
          </a:p>
          <a:p>
            <a:pPr lvl="1"/>
            <a:r>
              <a:rPr lang="sv-SE" dirty="0"/>
              <a:t>Flygläkare</a:t>
            </a:r>
          </a:p>
          <a:p>
            <a:pPr lvl="1"/>
            <a:r>
              <a:rPr lang="sv-SE" dirty="0"/>
              <a:t>Sjömansläkare</a:t>
            </a:r>
          </a:p>
          <a:p>
            <a:pPr lvl="1"/>
            <a:r>
              <a:rPr lang="sv-SE" dirty="0"/>
              <a:t>barnets vårdnadshavare</a:t>
            </a:r>
          </a:p>
          <a:p>
            <a:pPr lvl="1"/>
            <a:r>
              <a:rPr lang="sv-SE" dirty="0"/>
              <a:t>Tandläkare godkänd av Försvarsmakten</a:t>
            </a:r>
          </a:p>
          <a:p>
            <a:pPr lvl="1"/>
            <a:r>
              <a:rPr lang="sv-SE" dirty="0"/>
              <a:t>Tandläkare godkänd av Kustbevakning</a:t>
            </a:r>
          </a:p>
          <a:p>
            <a:pPr lvl="1"/>
            <a:r>
              <a:rPr lang="sv-SE" dirty="0"/>
              <a:t>intygsgivare som Universitets- och högskolerådet har godkänt</a:t>
            </a:r>
          </a:p>
        </p:txBody>
      </p:sp>
    </p:spTree>
    <p:extLst>
      <p:ext uri="{BB962C8B-B14F-4D97-AF65-F5344CB8AC3E}">
        <p14:creationId xmlns:p14="http://schemas.microsoft.com/office/powerpoint/2010/main" val="2190894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8BD093-0BBE-4A58-8D2C-F198B006D8FE}"/>
              </a:ext>
            </a:extLst>
          </p:cNvPr>
          <p:cNvSpPr>
            <a:spLocks noGrp="1"/>
          </p:cNvSpPr>
          <p:nvPr>
            <p:ph type="title"/>
          </p:nvPr>
        </p:nvSpPr>
        <p:spPr/>
        <p:txBody>
          <a:bodyPr/>
          <a:lstStyle/>
          <a:p>
            <a:r>
              <a:rPr lang="sv-SE" dirty="0"/>
              <a:t>Kartläggning av intygsformulär</a:t>
            </a:r>
            <a:endParaRPr lang="sv-SE" dirty="0">
              <a:solidFill>
                <a:srgbClr val="FF0000"/>
              </a:solidFill>
            </a:endParaRPr>
          </a:p>
        </p:txBody>
      </p:sp>
      <p:sp>
        <p:nvSpPr>
          <p:cNvPr id="3" name="Platshållare för innehåll 2">
            <a:extLst>
              <a:ext uri="{FF2B5EF4-FFF2-40B4-BE49-F238E27FC236}">
                <a16:creationId xmlns:a16="http://schemas.microsoft.com/office/drawing/2014/main" id="{EBAA6C6A-0056-4B79-8EBE-531E606D7D97}"/>
              </a:ext>
            </a:extLst>
          </p:cNvPr>
          <p:cNvSpPr>
            <a:spLocks noGrp="1"/>
          </p:cNvSpPr>
          <p:nvPr>
            <p:ph idx="1"/>
          </p:nvPr>
        </p:nvSpPr>
        <p:spPr/>
        <p:txBody>
          <a:bodyPr numCol="2">
            <a:normAutofit fontScale="40000" lnSpcReduction="20000"/>
          </a:bodyPr>
          <a:lstStyle/>
          <a:p>
            <a:r>
              <a:rPr lang="sv-SE" dirty="0"/>
              <a:t>Företagsläkare</a:t>
            </a:r>
          </a:p>
          <a:p>
            <a:r>
              <a:rPr lang="sv-SE" dirty="0"/>
              <a:t>Läkare</a:t>
            </a:r>
          </a:p>
          <a:p>
            <a:r>
              <a:rPr lang="sv-SE" dirty="0"/>
              <a:t>Läkare eller Tandläkare</a:t>
            </a:r>
          </a:p>
          <a:p>
            <a:r>
              <a:rPr lang="sv-SE" dirty="0"/>
              <a:t>Läkare eller någon annan profession på vårdenhet</a:t>
            </a:r>
          </a:p>
          <a:p>
            <a:r>
              <a:rPr lang="sv-SE" dirty="0"/>
              <a:t>Läkare, </a:t>
            </a:r>
            <a:r>
              <a:rPr lang="sv-SE" dirty="0" err="1"/>
              <a:t>rehabkoordinator</a:t>
            </a:r>
            <a:endParaRPr lang="sv-SE" dirty="0"/>
          </a:p>
          <a:p>
            <a:r>
              <a:rPr lang="sv-SE" dirty="0"/>
              <a:t>Specialistläkare i yrkesmedicin, yrkes- och miljömedicin, arbets- och miljömedicin eller företagshälsovård. Du kan också vara yrkeshygieniker och vara verksam på en arbets- och miljömedicinsk klinik.</a:t>
            </a:r>
          </a:p>
          <a:p>
            <a:r>
              <a:rPr lang="sv-SE" dirty="0"/>
              <a:t>Läkare, barnmorska, sjuksköterska vid MHV eller BVC</a:t>
            </a:r>
          </a:p>
          <a:p>
            <a:r>
              <a:rPr lang="sv-SE" dirty="0"/>
              <a:t>Arbetsterapeut</a:t>
            </a:r>
          </a:p>
          <a:p>
            <a:r>
              <a:rPr lang="sv-SE" dirty="0"/>
              <a:t>Läkare, sjuksköterska</a:t>
            </a:r>
          </a:p>
          <a:p>
            <a:r>
              <a:rPr lang="sv-SE" dirty="0"/>
              <a:t>Arbetsterapeut? Läkare</a:t>
            </a:r>
          </a:p>
          <a:p>
            <a:r>
              <a:rPr lang="sv-SE" dirty="0"/>
              <a:t>Läkare med stöd av arbetsterapeut, fysioterapeut, psykolog</a:t>
            </a:r>
          </a:p>
          <a:p>
            <a:r>
              <a:rPr lang="sv-SE" dirty="0"/>
              <a:t>Optiker eller övriga som är behöriga att skicka in synintyg</a:t>
            </a:r>
          </a:p>
          <a:p>
            <a:r>
              <a:rPr lang="sv-SE" dirty="0"/>
              <a:t>Läkare, Psykolog</a:t>
            </a:r>
          </a:p>
          <a:p>
            <a:r>
              <a:rPr lang="sv-SE" dirty="0"/>
              <a:t>Specialist i ögonsjukdomar</a:t>
            </a:r>
          </a:p>
          <a:p>
            <a:r>
              <a:rPr lang="sv-SE" dirty="0"/>
              <a:t>Apotek eller vårdgivaren (läkare) i samband med förskrivningen</a:t>
            </a:r>
          </a:p>
          <a:p>
            <a:r>
              <a:rPr lang="sv-SE" dirty="0"/>
              <a:t>Socialförvaltningen</a:t>
            </a:r>
          </a:p>
          <a:p>
            <a:r>
              <a:rPr lang="sv-SE" dirty="0"/>
              <a:t>Läkare, företagsläkare</a:t>
            </a:r>
          </a:p>
          <a:p>
            <a:r>
              <a:rPr lang="sv-SE" dirty="0"/>
              <a:t>Förlossningsläkare</a:t>
            </a:r>
          </a:p>
          <a:p>
            <a:r>
              <a:rPr lang="sv-SE" dirty="0"/>
              <a:t>Laboratoriepersonal</a:t>
            </a:r>
          </a:p>
          <a:p>
            <a:r>
              <a:rPr lang="sv-SE" dirty="0"/>
              <a:t>Kurator</a:t>
            </a:r>
          </a:p>
          <a:p>
            <a:r>
              <a:rPr lang="sv-SE" dirty="0"/>
              <a:t>Endast läkare i allmän tjänst eller läkare som enligt avtal med landstinget har till uppgift att göra undersökningen.</a:t>
            </a:r>
          </a:p>
          <a:p>
            <a:r>
              <a:rPr lang="sv-SE" dirty="0"/>
              <a:t>Flygläkare på Flygmedicinsk centrum (första undersökning)</a:t>
            </a:r>
          </a:p>
          <a:p>
            <a:r>
              <a:rPr lang="sv-SE" dirty="0"/>
              <a:t>Flygläkare</a:t>
            </a:r>
          </a:p>
          <a:p>
            <a:r>
              <a:rPr lang="sv-SE" dirty="0"/>
              <a:t>Specialist i allmänmedicin</a:t>
            </a:r>
          </a:p>
          <a:p>
            <a:r>
              <a:rPr lang="sv-SE" dirty="0"/>
              <a:t>Sjömansläkare</a:t>
            </a:r>
          </a:p>
          <a:p>
            <a:r>
              <a:rPr lang="sv-SE" dirty="0"/>
              <a:t>Förlossningsläkare, Barnmorska</a:t>
            </a:r>
          </a:p>
          <a:p>
            <a:r>
              <a:rPr lang="sv-SE" dirty="0"/>
              <a:t>Barnmorska, barnets vårdnadshavare</a:t>
            </a:r>
          </a:p>
          <a:p>
            <a:r>
              <a:rPr lang="sv-SE" dirty="0"/>
              <a:t>Tandläkare godkänd av Försvarsmakten</a:t>
            </a:r>
          </a:p>
          <a:p>
            <a:r>
              <a:rPr lang="sv-SE" dirty="0"/>
              <a:t>Tandläkare godkänd av Kustbevakning</a:t>
            </a:r>
          </a:p>
          <a:p>
            <a:r>
              <a:rPr lang="sv-SE" dirty="0"/>
              <a:t>Tandläkare</a:t>
            </a:r>
          </a:p>
          <a:p>
            <a:r>
              <a:rPr lang="sv-SE" dirty="0"/>
              <a:t>Rättsläkare, Forensiska dokumentationsläkare, Läkare</a:t>
            </a:r>
          </a:p>
          <a:p>
            <a:r>
              <a:rPr lang="sv-SE" dirty="0"/>
              <a:t>Logoped eller en intygsgivare som Universitets- och högskolerådet har godkänt</a:t>
            </a:r>
          </a:p>
          <a:p>
            <a:r>
              <a:rPr lang="sv-SE" dirty="0"/>
              <a:t>Företagsläkare - Specialistläkare inom arbets- och miljömedicin*)</a:t>
            </a:r>
          </a:p>
        </p:txBody>
      </p:sp>
    </p:spTree>
    <p:extLst>
      <p:ext uri="{BB962C8B-B14F-4D97-AF65-F5344CB8AC3E}">
        <p14:creationId xmlns:p14="http://schemas.microsoft.com/office/powerpoint/2010/main" val="875158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37387F-9AFF-457E-BD80-DAA74DC6CF03}"/>
              </a:ext>
            </a:extLst>
          </p:cNvPr>
          <p:cNvSpPr>
            <a:spLocks noGrp="1"/>
          </p:cNvSpPr>
          <p:nvPr>
            <p:ph type="title"/>
          </p:nvPr>
        </p:nvSpPr>
        <p:spPr/>
        <p:txBody>
          <a:bodyPr/>
          <a:lstStyle/>
          <a:p>
            <a:r>
              <a:rPr lang="sv-SE" dirty="0"/>
              <a:t>Exempel från intyg</a:t>
            </a:r>
          </a:p>
        </p:txBody>
      </p:sp>
      <p:sp>
        <p:nvSpPr>
          <p:cNvPr id="3" name="Platshållare för innehåll 2">
            <a:extLst>
              <a:ext uri="{FF2B5EF4-FFF2-40B4-BE49-F238E27FC236}">
                <a16:creationId xmlns:a16="http://schemas.microsoft.com/office/drawing/2014/main" id="{592978DE-08FF-41A0-8C87-C90DA68CDB4B}"/>
              </a:ext>
            </a:extLst>
          </p:cNvPr>
          <p:cNvSpPr>
            <a:spLocks noGrp="1"/>
          </p:cNvSpPr>
          <p:nvPr>
            <p:ph idx="1"/>
          </p:nvPr>
        </p:nvSpPr>
        <p:spPr/>
        <p:txBody>
          <a:bodyPr/>
          <a:lstStyle/>
          <a:p>
            <a:endParaRPr lang="sv-SE"/>
          </a:p>
        </p:txBody>
      </p:sp>
      <p:pic>
        <p:nvPicPr>
          <p:cNvPr id="5" name="Bildobjekt 4">
            <a:extLst>
              <a:ext uri="{FF2B5EF4-FFF2-40B4-BE49-F238E27FC236}">
                <a16:creationId xmlns:a16="http://schemas.microsoft.com/office/drawing/2014/main" id="{F4EC5CC8-C959-4D15-BED9-E1F09EABCDF7}"/>
              </a:ext>
            </a:extLst>
          </p:cNvPr>
          <p:cNvPicPr>
            <a:picLocks noChangeAspect="1"/>
          </p:cNvPicPr>
          <p:nvPr/>
        </p:nvPicPr>
        <p:blipFill rotWithShape="1">
          <a:blip r:embed="rId2"/>
          <a:srcRect l="30079" t="22842" r="8105" b="-2"/>
          <a:stretch/>
        </p:blipFill>
        <p:spPr>
          <a:xfrm>
            <a:off x="490887" y="1825625"/>
            <a:ext cx="7536581" cy="4938712"/>
          </a:xfrm>
          <a:prstGeom prst="rect">
            <a:avLst/>
          </a:prstGeom>
        </p:spPr>
      </p:pic>
      <p:sp>
        <p:nvSpPr>
          <p:cNvPr id="6" name="Ellips 5">
            <a:extLst>
              <a:ext uri="{FF2B5EF4-FFF2-40B4-BE49-F238E27FC236}">
                <a16:creationId xmlns:a16="http://schemas.microsoft.com/office/drawing/2014/main" id="{B57D61C8-A80B-488F-87CD-4D0D24C5467F}"/>
              </a:ext>
            </a:extLst>
          </p:cNvPr>
          <p:cNvSpPr/>
          <p:nvPr/>
        </p:nvSpPr>
        <p:spPr>
          <a:xfrm>
            <a:off x="3955985" y="1864125"/>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55199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658047-8065-492E-AE63-78877CE8E582}"/>
              </a:ext>
            </a:extLst>
          </p:cNvPr>
          <p:cNvSpPr>
            <a:spLocks noGrp="1"/>
          </p:cNvSpPr>
          <p:nvPr>
            <p:ph type="title"/>
          </p:nvPr>
        </p:nvSpPr>
        <p:spPr/>
        <p:txBody>
          <a:bodyPr/>
          <a:lstStyle/>
          <a:p>
            <a:r>
              <a:rPr lang="sv-SE" dirty="0"/>
              <a:t>Exempel från intyg</a:t>
            </a:r>
          </a:p>
        </p:txBody>
      </p:sp>
      <p:sp>
        <p:nvSpPr>
          <p:cNvPr id="3" name="Platshållare för innehåll 2">
            <a:extLst>
              <a:ext uri="{FF2B5EF4-FFF2-40B4-BE49-F238E27FC236}">
                <a16:creationId xmlns:a16="http://schemas.microsoft.com/office/drawing/2014/main" id="{8494902E-0916-4C99-80C7-ABF1CD6431D0}"/>
              </a:ext>
            </a:extLst>
          </p:cNvPr>
          <p:cNvSpPr>
            <a:spLocks noGrp="1"/>
          </p:cNvSpPr>
          <p:nvPr>
            <p:ph idx="1"/>
          </p:nvPr>
        </p:nvSpPr>
        <p:spPr/>
        <p:txBody>
          <a:bodyPr/>
          <a:lstStyle/>
          <a:p>
            <a:endParaRPr lang="sv-SE" dirty="0"/>
          </a:p>
        </p:txBody>
      </p:sp>
      <p:pic>
        <p:nvPicPr>
          <p:cNvPr id="5" name="Bildobjekt 4">
            <a:extLst>
              <a:ext uri="{FF2B5EF4-FFF2-40B4-BE49-F238E27FC236}">
                <a16:creationId xmlns:a16="http://schemas.microsoft.com/office/drawing/2014/main" id="{30AFF1AC-EB27-4DF8-B305-0F173072B1AE}"/>
              </a:ext>
            </a:extLst>
          </p:cNvPr>
          <p:cNvPicPr>
            <a:picLocks noChangeAspect="1"/>
          </p:cNvPicPr>
          <p:nvPr/>
        </p:nvPicPr>
        <p:blipFill rotWithShape="1">
          <a:blip r:embed="rId2"/>
          <a:srcRect l="38211" t="26203" r="15605"/>
          <a:stretch/>
        </p:blipFill>
        <p:spPr>
          <a:xfrm>
            <a:off x="4658626" y="1905802"/>
            <a:ext cx="5630779" cy="4723598"/>
          </a:xfrm>
          <a:prstGeom prst="rect">
            <a:avLst/>
          </a:prstGeom>
        </p:spPr>
      </p:pic>
      <p:sp>
        <p:nvSpPr>
          <p:cNvPr id="7" name="Ellips 6">
            <a:extLst>
              <a:ext uri="{FF2B5EF4-FFF2-40B4-BE49-F238E27FC236}">
                <a16:creationId xmlns:a16="http://schemas.microsoft.com/office/drawing/2014/main" id="{8538E6D3-F95B-4070-AD30-46FD02DA4224}"/>
              </a:ext>
            </a:extLst>
          </p:cNvPr>
          <p:cNvSpPr/>
          <p:nvPr/>
        </p:nvSpPr>
        <p:spPr>
          <a:xfrm>
            <a:off x="4936156" y="4847957"/>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7067AE0D-1DB6-4146-8460-A8C296D52C6D}"/>
              </a:ext>
            </a:extLst>
          </p:cNvPr>
          <p:cNvSpPr/>
          <p:nvPr/>
        </p:nvSpPr>
        <p:spPr>
          <a:xfrm>
            <a:off x="6689558" y="4395520"/>
            <a:ext cx="1251284" cy="37861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65645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9EA00E-B4D9-4333-88C5-B4C0981B9E16}"/>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99A6E3E8-7443-4D94-9517-A23D4954B8E4}"/>
              </a:ext>
            </a:extLst>
          </p:cNvPr>
          <p:cNvPicPr>
            <a:picLocks noGrp="1" noChangeAspect="1"/>
          </p:cNvPicPr>
          <p:nvPr>
            <p:ph idx="1"/>
          </p:nvPr>
        </p:nvPicPr>
        <p:blipFill rotWithShape="1">
          <a:blip r:embed="rId2"/>
          <a:srcRect l="45548" t="20866" r="23793"/>
          <a:stretch/>
        </p:blipFill>
        <p:spPr>
          <a:xfrm>
            <a:off x="838200" y="1745736"/>
            <a:ext cx="3685674" cy="4994436"/>
          </a:xfrm>
        </p:spPr>
      </p:pic>
      <p:pic>
        <p:nvPicPr>
          <p:cNvPr id="6" name="Platshållare för innehåll 4">
            <a:extLst>
              <a:ext uri="{FF2B5EF4-FFF2-40B4-BE49-F238E27FC236}">
                <a16:creationId xmlns:a16="http://schemas.microsoft.com/office/drawing/2014/main" id="{A8D6E675-8ABA-48BB-ACCC-3637EA24532F}"/>
              </a:ext>
            </a:extLst>
          </p:cNvPr>
          <p:cNvPicPr>
            <a:picLocks noChangeAspect="1"/>
          </p:cNvPicPr>
          <p:nvPr/>
        </p:nvPicPr>
        <p:blipFill rotWithShape="1">
          <a:blip r:embed="rId2"/>
          <a:srcRect l="45548" t="82080" r="23793"/>
          <a:stretch/>
        </p:blipFill>
        <p:spPr>
          <a:xfrm>
            <a:off x="4523874" y="3176956"/>
            <a:ext cx="7449760" cy="2285999"/>
          </a:xfrm>
          <a:prstGeom prst="rect">
            <a:avLst/>
          </a:prstGeom>
        </p:spPr>
      </p:pic>
      <p:sp>
        <p:nvSpPr>
          <p:cNvPr id="7" name="Ellips 6">
            <a:extLst>
              <a:ext uri="{FF2B5EF4-FFF2-40B4-BE49-F238E27FC236}">
                <a16:creationId xmlns:a16="http://schemas.microsoft.com/office/drawing/2014/main" id="{C814137D-8787-45A3-B9CD-B05A00989429}"/>
              </a:ext>
            </a:extLst>
          </p:cNvPr>
          <p:cNvSpPr/>
          <p:nvPr/>
        </p:nvSpPr>
        <p:spPr>
          <a:xfrm>
            <a:off x="5196038" y="3100153"/>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670695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71F485-BDF8-43AD-AC1E-D1A21405EF10}"/>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2FF3AFA4-16BD-42B7-9BA5-C5F0F63CBB87}"/>
              </a:ext>
            </a:extLst>
          </p:cNvPr>
          <p:cNvPicPr>
            <a:picLocks noGrp="1" noChangeAspect="1"/>
          </p:cNvPicPr>
          <p:nvPr>
            <p:ph idx="1"/>
          </p:nvPr>
        </p:nvPicPr>
        <p:blipFill rotWithShape="1">
          <a:blip r:embed="rId2"/>
          <a:srcRect l="47523" t="28386" r="25419" b="165"/>
          <a:stretch/>
        </p:blipFill>
        <p:spPr>
          <a:xfrm>
            <a:off x="288757" y="1742296"/>
            <a:ext cx="3513221" cy="4870260"/>
          </a:xfrm>
        </p:spPr>
      </p:pic>
      <p:pic>
        <p:nvPicPr>
          <p:cNvPr id="6" name="Platshållare för innehåll 4">
            <a:extLst>
              <a:ext uri="{FF2B5EF4-FFF2-40B4-BE49-F238E27FC236}">
                <a16:creationId xmlns:a16="http://schemas.microsoft.com/office/drawing/2014/main" id="{FFA3CD13-2F49-4487-AF2B-84050C524B4A}"/>
              </a:ext>
            </a:extLst>
          </p:cNvPr>
          <p:cNvPicPr>
            <a:picLocks noChangeAspect="1"/>
          </p:cNvPicPr>
          <p:nvPr/>
        </p:nvPicPr>
        <p:blipFill rotWithShape="1">
          <a:blip r:embed="rId2"/>
          <a:srcRect l="47523" t="75995" r="25418" b="11438"/>
          <a:stretch/>
        </p:blipFill>
        <p:spPr>
          <a:xfrm>
            <a:off x="4657022" y="3724977"/>
            <a:ext cx="7065919" cy="1722922"/>
          </a:xfrm>
          <a:prstGeom prst="rect">
            <a:avLst/>
          </a:prstGeom>
        </p:spPr>
      </p:pic>
      <p:sp>
        <p:nvSpPr>
          <p:cNvPr id="7" name="Ellips 6">
            <a:extLst>
              <a:ext uri="{FF2B5EF4-FFF2-40B4-BE49-F238E27FC236}">
                <a16:creationId xmlns:a16="http://schemas.microsoft.com/office/drawing/2014/main" id="{3A79FFF8-B55F-43C3-8307-32308016E0C1}"/>
              </a:ext>
            </a:extLst>
          </p:cNvPr>
          <p:cNvSpPr/>
          <p:nvPr/>
        </p:nvSpPr>
        <p:spPr>
          <a:xfrm>
            <a:off x="7987365" y="5025203"/>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304956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6A4EAB-E711-4875-8E14-843C56A1D40B}"/>
              </a:ext>
            </a:extLst>
          </p:cNvPr>
          <p:cNvSpPr>
            <a:spLocks noGrp="1"/>
          </p:cNvSpPr>
          <p:nvPr>
            <p:ph type="title"/>
          </p:nvPr>
        </p:nvSpPr>
        <p:spPr/>
        <p:txBody>
          <a:bodyPr/>
          <a:lstStyle/>
          <a:p>
            <a:r>
              <a:rPr lang="sv-SE" dirty="0"/>
              <a:t>Befintliga </a:t>
            </a:r>
            <a:r>
              <a:rPr lang="sv-SE" dirty="0" err="1"/>
              <a:t>kodverk</a:t>
            </a:r>
            <a:endParaRPr lang="sv-SE" dirty="0"/>
          </a:p>
        </p:txBody>
      </p:sp>
      <p:sp>
        <p:nvSpPr>
          <p:cNvPr id="3" name="Platshållare för innehåll 2">
            <a:extLst>
              <a:ext uri="{FF2B5EF4-FFF2-40B4-BE49-F238E27FC236}">
                <a16:creationId xmlns:a16="http://schemas.microsoft.com/office/drawing/2014/main" id="{B99A0251-3B64-43CB-960B-49234E635EA8}"/>
              </a:ext>
            </a:extLst>
          </p:cNvPr>
          <p:cNvSpPr>
            <a:spLocks noGrp="1"/>
          </p:cNvSpPr>
          <p:nvPr>
            <p:ph idx="1"/>
          </p:nvPr>
        </p:nvSpPr>
        <p:spPr/>
        <p:txBody>
          <a:bodyPr>
            <a:normAutofit fontScale="92500" lnSpcReduction="10000"/>
          </a:bodyPr>
          <a:lstStyle/>
          <a:p>
            <a:r>
              <a:rPr lang="sv-SE" dirty="0"/>
              <a:t>SOSNYK (Socialstyrelsen)</a:t>
            </a:r>
          </a:p>
          <a:p>
            <a:r>
              <a:rPr lang="sv-SE" dirty="0"/>
              <a:t>HSA Legitimerad yrkesgrupp (</a:t>
            </a:r>
            <a:r>
              <a:rPr lang="sv-SE" dirty="0" err="1"/>
              <a:t>Inera</a:t>
            </a:r>
            <a:r>
              <a:rPr lang="sv-SE" dirty="0"/>
              <a:t>)</a:t>
            </a:r>
          </a:p>
          <a:p>
            <a:r>
              <a:rPr lang="sv-SE" dirty="0"/>
              <a:t>AID (SKR)</a:t>
            </a:r>
          </a:p>
          <a:p>
            <a:r>
              <a:rPr lang="sv-SE" dirty="0"/>
              <a:t>KV befattning (Kvalitetsregister)</a:t>
            </a:r>
          </a:p>
          <a:p>
            <a:r>
              <a:rPr lang="sv-SE" dirty="0"/>
              <a:t>VI 2000</a:t>
            </a:r>
          </a:p>
          <a:p>
            <a:r>
              <a:rPr lang="sv-SE" dirty="0"/>
              <a:t>SSYK (SCB)</a:t>
            </a:r>
          </a:p>
          <a:p>
            <a:r>
              <a:rPr lang="sv-SE" dirty="0" err="1"/>
              <a:t>Kv</a:t>
            </a:r>
            <a:r>
              <a:rPr lang="sv-SE" dirty="0"/>
              <a:t> yrkeskod (https://www.inera.se/kontakta-oss/felanmalan-och-anvandarstod/)</a:t>
            </a:r>
          </a:p>
          <a:p>
            <a:r>
              <a:rPr lang="sv-SE" dirty="0"/>
              <a:t>…</a:t>
            </a:r>
          </a:p>
          <a:p>
            <a:r>
              <a:rPr lang="sv-SE" u="sng" dirty="0" err="1">
                <a:solidFill>
                  <a:srgbClr val="000000"/>
                </a:solidFill>
                <a:latin typeface="Calibri" panose="020F0502020204030204" pitchFamily="34" charset="0"/>
              </a:rPr>
              <a:t>Kodverk</a:t>
            </a:r>
            <a:r>
              <a:rPr lang="sv-SE" u="sng" dirty="0">
                <a:solidFill>
                  <a:srgbClr val="000000"/>
                </a:solidFill>
                <a:latin typeface="Calibri" panose="020F0502020204030204" pitchFamily="34" charset="0"/>
              </a:rPr>
              <a:t> för yrken i hälso- och sjukvården </a:t>
            </a:r>
            <a:endParaRPr lang="sv-SE" u="sng" dirty="0"/>
          </a:p>
        </p:txBody>
      </p:sp>
    </p:spTree>
    <p:extLst>
      <p:ext uri="{BB962C8B-B14F-4D97-AF65-F5344CB8AC3E}">
        <p14:creationId xmlns:p14="http://schemas.microsoft.com/office/powerpoint/2010/main" val="2954373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9C0B725-3DA9-4E15-8F71-EDB59FFAF797}"/>
              </a:ext>
            </a:extLst>
          </p:cNvPr>
          <p:cNvSpPr>
            <a:spLocks noGrp="1"/>
          </p:cNvSpPr>
          <p:nvPr>
            <p:ph type="title"/>
          </p:nvPr>
        </p:nvSpPr>
        <p:spPr/>
        <p:txBody>
          <a:bodyPr/>
          <a:lstStyle/>
          <a:p>
            <a:r>
              <a:rPr lang="sv-SE" dirty="0" err="1">
                <a:solidFill>
                  <a:srgbClr val="000000"/>
                </a:solidFill>
                <a:latin typeface="Calibri" panose="020F0502020204030204" pitchFamily="34" charset="0"/>
              </a:rPr>
              <a:t>Kodverk</a:t>
            </a:r>
            <a:r>
              <a:rPr lang="sv-SE" dirty="0">
                <a:solidFill>
                  <a:srgbClr val="000000"/>
                </a:solidFill>
                <a:latin typeface="Calibri" panose="020F0502020204030204" pitchFamily="34" charset="0"/>
              </a:rPr>
              <a:t> för yrken i hälso- och sjukvården </a:t>
            </a:r>
            <a:endParaRPr lang="sv-SE" dirty="0"/>
          </a:p>
        </p:txBody>
      </p:sp>
      <p:sp>
        <p:nvSpPr>
          <p:cNvPr id="3" name="Platshållare för innehåll 2">
            <a:extLst>
              <a:ext uri="{FF2B5EF4-FFF2-40B4-BE49-F238E27FC236}">
                <a16:creationId xmlns:a16="http://schemas.microsoft.com/office/drawing/2014/main" id="{998775AE-A26A-434D-A6EA-EDCCD3F44DB5}"/>
              </a:ext>
            </a:extLst>
          </p:cNvPr>
          <p:cNvSpPr>
            <a:spLocks noGrp="1"/>
          </p:cNvSpPr>
          <p:nvPr>
            <p:ph idx="1"/>
          </p:nvPr>
        </p:nvSpPr>
        <p:spPr/>
        <p:txBody>
          <a:bodyPr/>
          <a:lstStyle/>
          <a:p>
            <a:r>
              <a:rPr lang="sv-SE" sz="1800" b="0" i="0" u="none" strike="noStrike" baseline="0" dirty="0">
                <a:solidFill>
                  <a:srgbClr val="000000"/>
                </a:solidFill>
                <a:latin typeface="Calibri" panose="020F0502020204030204" pitchFamily="34" charset="0"/>
              </a:rPr>
              <a:t>SAMMANSTÄLLNING AV ANALYS OCH ERFARENHETER, JUNI 2020 - NSG strukturerad vårdinformation </a:t>
            </a:r>
          </a:p>
          <a:p>
            <a:r>
              <a:rPr lang="sv-SE" sz="1800" dirty="0">
                <a:solidFill>
                  <a:srgbClr val="000000"/>
                </a:solidFill>
                <a:latin typeface="Calibri" panose="020F0502020204030204" pitchFamily="34" charset="0"/>
              </a:rPr>
              <a:t>Uppdrag: Gemensamt </a:t>
            </a:r>
            <a:r>
              <a:rPr lang="sv-SE" sz="1800" dirty="0" err="1">
                <a:solidFill>
                  <a:srgbClr val="000000"/>
                </a:solidFill>
                <a:latin typeface="Calibri" panose="020F0502020204030204" pitchFamily="34" charset="0"/>
              </a:rPr>
              <a:t>kodverk</a:t>
            </a:r>
            <a:r>
              <a:rPr lang="sv-SE" sz="1800" dirty="0">
                <a:solidFill>
                  <a:srgbClr val="000000"/>
                </a:solidFill>
                <a:latin typeface="Calibri" panose="020F0502020204030204" pitchFamily="34" charset="0"/>
              </a:rPr>
              <a:t> för yrkeskategorier </a:t>
            </a:r>
          </a:p>
          <a:p>
            <a:pPr lvl="1"/>
            <a:endParaRPr lang="sv-SE" sz="1400" i="1" dirty="0">
              <a:solidFill>
                <a:srgbClr val="000000"/>
              </a:solidFill>
              <a:latin typeface="Calibri" panose="020F0502020204030204" pitchFamily="34" charset="0"/>
            </a:endParaRPr>
          </a:p>
          <a:p>
            <a:pPr marL="0" indent="0">
              <a:buNone/>
            </a:pPr>
            <a:r>
              <a:rPr lang="sv-SE" dirty="0"/>
              <a:t>https://kunskapsstyrningvard.se/kunskapsstyrningvard/datauppfoljningochanalys/struktureradvardinformation/resultatavarbetemedstruktureradvardinformation/kodverkforyrkenihalsoochsjukvarden.70269.html</a:t>
            </a:r>
          </a:p>
        </p:txBody>
      </p:sp>
    </p:spTree>
    <p:extLst>
      <p:ext uri="{BB962C8B-B14F-4D97-AF65-F5344CB8AC3E}">
        <p14:creationId xmlns:p14="http://schemas.microsoft.com/office/powerpoint/2010/main" val="3700091584"/>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16262</TotalTime>
  <Words>1120</Words>
  <Application>Microsoft Office PowerPoint</Application>
  <PresentationFormat>Bredbild</PresentationFormat>
  <Paragraphs>126</Paragraphs>
  <Slides>21</Slides>
  <Notes>0</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21</vt:i4>
      </vt:variant>
    </vt:vector>
  </HeadingPairs>
  <TitlesOfParts>
    <vt:vector size="27" baseType="lpstr">
      <vt:lpstr>Arial</vt:lpstr>
      <vt:lpstr>Calibri</vt:lpstr>
      <vt:lpstr>Calibri Light</vt:lpstr>
      <vt:lpstr>Jost</vt:lpstr>
      <vt:lpstr>ui-sans-serif</vt:lpstr>
      <vt:lpstr>Office-tema</vt:lpstr>
      <vt:lpstr>Yrke, roll m.m.</vt:lpstr>
      <vt:lpstr>Informationsmodell</vt:lpstr>
      <vt:lpstr>Kartläggning av intygsformulär</vt:lpstr>
      <vt:lpstr>Exempel från intyg</vt:lpstr>
      <vt:lpstr>Exempel från intyg</vt:lpstr>
      <vt:lpstr>PowerPoint-presentation</vt:lpstr>
      <vt:lpstr>PowerPoint-presentation</vt:lpstr>
      <vt:lpstr>Befintliga kodverk</vt:lpstr>
      <vt:lpstr>Kodverk för yrken i hälso- och sjukvården </vt:lpstr>
      <vt:lpstr>Begrepp, yrke och befattning</vt:lpstr>
      <vt:lpstr>Begreppskartläggning</vt:lpstr>
      <vt:lpstr>Förslag för utredningen</vt:lpstr>
      <vt:lpstr>Förslag</vt:lpstr>
      <vt:lpstr>Vem får skriva intyg och utlåtande</vt:lpstr>
      <vt:lpstr>PowerPoint-presentation</vt:lpstr>
      <vt:lpstr>Förskrivare </vt:lpstr>
      <vt:lpstr>Befattning</vt:lpstr>
      <vt:lpstr>Befattning</vt:lpstr>
      <vt:lpstr>Funktion - NIM</vt:lpstr>
      <vt:lpstr>Behörighetsstyrande attribut (webcert)</vt:lpstr>
      <vt:lpstr>Återstår – se över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Yrke m.m.</dc:title>
  <dc:creator>Klas Blomqvist</dc:creator>
  <cp:lastModifiedBy>Klas Blomqvist</cp:lastModifiedBy>
  <cp:revision>42</cp:revision>
  <dcterms:created xsi:type="dcterms:W3CDTF">2024-12-23T12:06:31Z</dcterms:created>
  <dcterms:modified xsi:type="dcterms:W3CDTF">2025-02-03T15:35:10Z</dcterms:modified>
</cp:coreProperties>
</file>