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notesMasterIdLst>
    <p:notesMasterId r:id="rId41"/>
  </p:notesMasterIdLst>
  <p:sldIdLst>
    <p:sldId id="2147198746" r:id="rId5"/>
    <p:sldId id="2147198403" r:id="rId6"/>
    <p:sldId id="2147198745" r:id="rId7"/>
    <p:sldId id="2147198747" r:id="rId8"/>
    <p:sldId id="259" r:id="rId9"/>
    <p:sldId id="260" r:id="rId10"/>
    <p:sldId id="264" r:id="rId11"/>
    <p:sldId id="265" r:id="rId12"/>
    <p:sldId id="266" r:id="rId13"/>
    <p:sldId id="282" r:id="rId14"/>
    <p:sldId id="267" r:id="rId15"/>
    <p:sldId id="268" r:id="rId16"/>
    <p:sldId id="283" r:id="rId17"/>
    <p:sldId id="269" r:id="rId18"/>
    <p:sldId id="270" r:id="rId19"/>
    <p:sldId id="271" r:id="rId20"/>
    <p:sldId id="288" r:id="rId21"/>
    <p:sldId id="2147198749" r:id="rId22"/>
    <p:sldId id="2147198756" r:id="rId23"/>
    <p:sldId id="272" r:id="rId24"/>
    <p:sldId id="274" r:id="rId25"/>
    <p:sldId id="275" r:id="rId26"/>
    <p:sldId id="276" r:id="rId27"/>
    <p:sldId id="2147198748" r:id="rId28"/>
    <p:sldId id="277" r:id="rId29"/>
    <p:sldId id="278" r:id="rId30"/>
    <p:sldId id="279" r:id="rId31"/>
    <p:sldId id="2147198751" r:id="rId32"/>
    <p:sldId id="2147198755" r:id="rId33"/>
    <p:sldId id="2147198754" r:id="rId34"/>
    <p:sldId id="2147198753" r:id="rId35"/>
    <p:sldId id="2147198750" r:id="rId36"/>
    <p:sldId id="286" r:id="rId37"/>
    <p:sldId id="285" r:id="rId38"/>
    <p:sldId id="287" r:id="rId39"/>
    <p:sldId id="2147198404" r:id="rId40"/>
  </p:sldIdLst>
  <p:sldSz cx="12192000" cy="6858000"/>
  <p:notesSz cx="6797675" cy="9926638"/>
  <p:embeddedFontLst>
    <p:embeddedFont>
      <p:font typeface="Calibri" panose="020F0502020204030204" pitchFamily="34" charset="0"/>
      <p:regular r:id="rId42"/>
      <p:bold r:id="rId43"/>
      <p:italic r:id="rId44"/>
      <p:boldItalic r:id="rId45"/>
    </p:embeddedFont>
    <p:embeddedFont>
      <p:font typeface="Public Sans" pitchFamily="2" charset="0"/>
      <p:regular r:id="rId46"/>
      <p:bold r:id="rId47"/>
      <p:italic r:id="rId48"/>
      <p:boldItalic r:id="rId49"/>
    </p:embeddedFont>
    <p:embeddedFont>
      <p:font typeface="Public Sans Bold" pitchFamily="2" charset="0"/>
      <p:bold r:id="rId50"/>
      <p:italic r:id="rId51"/>
      <p:boldItalic r:id="rId52"/>
    </p:embeddedFont>
    <p:embeddedFont>
      <p:font typeface="Public Sans Regular" pitchFamily="2" charset="0"/>
      <p:regular r:id="rId53"/>
      <p:bold r:id="rId54"/>
      <p:italic r:id="rId55"/>
      <p:boldItalic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E671FD4A-30D7-4F25-A05F-517EBE9BD043}">
          <p14:sldIdLst>
            <p14:sldId id="2147198746"/>
            <p14:sldId id="2147198403"/>
            <p14:sldId id="2147198745"/>
            <p14:sldId id="2147198747"/>
            <p14:sldId id="259"/>
            <p14:sldId id="260"/>
            <p14:sldId id="264"/>
            <p14:sldId id="265"/>
            <p14:sldId id="266"/>
            <p14:sldId id="282"/>
            <p14:sldId id="267"/>
            <p14:sldId id="268"/>
            <p14:sldId id="283"/>
            <p14:sldId id="269"/>
            <p14:sldId id="270"/>
            <p14:sldId id="271"/>
            <p14:sldId id="288"/>
            <p14:sldId id="2147198749"/>
            <p14:sldId id="2147198756"/>
            <p14:sldId id="272"/>
            <p14:sldId id="274"/>
            <p14:sldId id="275"/>
            <p14:sldId id="276"/>
            <p14:sldId id="2147198748"/>
            <p14:sldId id="277"/>
            <p14:sldId id="278"/>
            <p14:sldId id="279"/>
            <p14:sldId id="2147198751"/>
            <p14:sldId id="2147198755"/>
            <p14:sldId id="2147198754"/>
            <p14:sldId id="2147198753"/>
            <p14:sldId id="2147198750"/>
            <p14:sldId id="286"/>
            <p14:sldId id="285"/>
            <p14:sldId id="287"/>
            <p14:sldId id="2147198404"/>
          </p14:sldIdLst>
        </p14:section>
      </p14:sectionLst>
    </p:ex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165"/>
  </p:normalViewPr>
  <p:slideViewPr>
    <p:cSldViewPr snapToGrid="0">
      <p:cViewPr varScale="1">
        <p:scale>
          <a:sx n="62" d="100"/>
          <a:sy n="62" d="100"/>
        </p:scale>
        <p:origin x="828" y="36"/>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font" Target="fonts/font14.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8" Type="http://schemas.openxmlformats.org/officeDocument/2006/relationships/slide" Target="slides/slide4.xml"/><Relationship Id="rId51" Type="http://schemas.openxmlformats.org/officeDocument/2006/relationships/font" Target="fonts/font10.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5.fntdata"/><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notesMaster" Target="notesMasters/notesMaster1.xml"/><Relationship Id="rId54"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8.fntdata"/><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FB89F6-9278-46D4-A67A-C43756A1BBBA}" type="doc">
      <dgm:prSet loTypeId="urn:microsoft.com/office/officeart/2005/8/layout/hProcess11" loCatId="process" qsTypeId="urn:microsoft.com/office/officeart/2005/8/quickstyle/simple1" qsCatId="simple" csTypeId="urn:microsoft.com/office/officeart/2005/8/colors/accent1_3" csCatId="accent1" phldr="1"/>
      <dgm:spPr/>
    </dgm:pt>
    <dgm:pt modelId="{3F4C29EC-D74F-4760-B370-6AA39EC2381F}">
      <dgm:prSet phldrT="[Text]" custT="1"/>
      <dgm:spPr/>
      <dgm:t>
        <a:bodyPr/>
        <a:lstStyle/>
        <a:p>
          <a:r>
            <a:rPr lang="sv-SE" sz="900" b="1" dirty="0"/>
            <a:t>Juli- aug</a:t>
          </a:r>
          <a:br>
            <a:rPr lang="sv-SE" sz="900" b="1" dirty="0"/>
          </a:br>
          <a:r>
            <a:rPr lang="sv-SE" sz="900" b="0" dirty="0"/>
            <a:t>Förankring av basuppgifter</a:t>
          </a:r>
          <a:br>
            <a:rPr lang="sv-SE" sz="900" b="0" dirty="0"/>
          </a:br>
          <a:r>
            <a:rPr lang="sv-SE" sz="900" b="0" dirty="0"/>
            <a:t>hos respektive myndighet</a:t>
          </a:r>
        </a:p>
      </dgm:t>
    </dgm:pt>
    <dgm:pt modelId="{C91EA851-9494-47E2-B7BC-633018FFB2AD}" type="parTrans" cxnId="{010AFF6C-6BB8-4FE0-9B7F-E7689C155677}">
      <dgm:prSet/>
      <dgm:spPr/>
      <dgm:t>
        <a:bodyPr/>
        <a:lstStyle/>
        <a:p>
          <a:endParaRPr lang="sv-SE"/>
        </a:p>
      </dgm:t>
    </dgm:pt>
    <dgm:pt modelId="{F132A89E-0F44-4BB2-BCD1-302E4A847F5E}" type="sibTrans" cxnId="{010AFF6C-6BB8-4FE0-9B7F-E7689C155677}">
      <dgm:prSet/>
      <dgm:spPr/>
      <dgm:t>
        <a:bodyPr/>
        <a:lstStyle/>
        <a:p>
          <a:endParaRPr lang="sv-SE"/>
        </a:p>
      </dgm:t>
    </dgm:pt>
    <dgm:pt modelId="{DF06F04D-2715-496C-8A4C-525E59CCDFFD}">
      <dgm:prSet phldrT="[Text]" custT="1"/>
      <dgm:spPr/>
      <dgm:t>
        <a:bodyPr/>
        <a:lstStyle/>
        <a:p>
          <a:r>
            <a:rPr lang="sv-SE" sz="900" b="1" dirty="0"/>
            <a:t>2025-08-22</a:t>
          </a:r>
          <a:br>
            <a:rPr lang="sv-SE" sz="900" b="0" dirty="0"/>
          </a:br>
          <a:r>
            <a:rPr lang="sv-SE" sz="900" b="0" dirty="0"/>
            <a:t>Genomgång av synpunkter efter förankringsrundan</a:t>
          </a:r>
        </a:p>
      </dgm:t>
    </dgm:pt>
    <dgm:pt modelId="{9296266C-5B54-49A3-8D3D-18017D776B6B}" type="parTrans" cxnId="{B772309A-C03F-49F7-A8B1-6F72D9BAD356}">
      <dgm:prSet/>
      <dgm:spPr/>
      <dgm:t>
        <a:bodyPr/>
        <a:lstStyle/>
        <a:p>
          <a:endParaRPr lang="sv-SE"/>
        </a:p>
      </dgm:t>
    </dgm:pt>
    <dgm:pt modelId="{ABEBC2E3-E4C1-4782-A5F2-0838DB76FFE2}" type="sibTrans" cxnId="{B772309A-C03F-49F7-A8B1-6F72D9BAD356}">
      <dgm:prSet/>
      <dgm:spPr/>
      <dgm:t>
        <a:bodyPr/>
        <a:lstStyle/>
        <a:p>
          <a:endParaRPr lang="sv-SE"/>
        </a:p>
      </dgm:t>
    </dgm:pt>
    <dgm:pt modelId="{4B495986-5D53-4933-AA16-7ADDDDCAB4F8}">
      <dgm:prSet phldrT="[Text]" custT="1"/>
      <dgm:spPr/>
      <dgm:t>
        <a:bodyPr/>
        <a:lstStyle/>
        <a:p>
          <a:r>
            <a:rPr lang="sv-SE" sz="900" b="1" dirty="0"/>
            <a:t>2025-09-19</a:t>
          </a:r>
          <a:br>
            <a:rPr lang="sv-SE" sz="900" b="0" dirty="0"/>
          </a:br>
          <a:r>
            <a:rPr lang="sv-SE" sz="900" b="0" dirty="0"/>
            <a:t>Sammanfattning av synpunkter efter förankringsrundan. </a:t>
          </a:r>
        </a:p>
      </dgm:t>
    </dgm:pt>
    <dgm:pt modelId="{B9BA9CBC-F2D1-4199-AA68-10C8C964FCD2}" type="parTrans" cxnId="{982342BC-ADF8-4C96-8504-079903490B81}">
      <dgm:prSet/>
      <dgm:spPr/>
      <dgm:t>
        <a:bodyPr/>
        <a:lstStyle/>
        <a:p>
          <a:endParaRPr lang="sv-SE"/>
        </a:p>
      </dgm:t>
    </dgm:pt>
    <dgm:pt modelId="{586DB96C-F93F-4057-BAD8-F59BB15E88D5}" type="sibTrans" cxnId="{982342BC-ADF8-4C96-8504-079903490B81}">
      <dgm:prSet/>
      <dgm:spPr/>
      <dgm:t>
        <a:bodyPr/>
        <a:lstStyle/>
        <a:p>
          <a:endParaRPr lang="sv-SE"/>
        </a:p>
      </dgm:t>
    </dgm:pt>
    <dgm:pt modelId="{95ACEB8A-E083-47FA-AEF9-92887B008AA9}">
      <dgm:prSet phldrT="[Text]" custT="1"/>
      <dgm:spPr/>
      <dgm:t>
        <a:bodyPr/>
        <a:lstStyle/>
        <a:p>
          <a:r>
            <a:rPr lang="sv-SE" sz="900" b="1" dirty="0"/>
            <a:t>2025-11-06</a:t>
          </a:r>
          <a:br>
            <a:rPr lang="sv-SE" sz="900" b="0" dirty="0"/>
          </a:br>
          <a:r>
            <a:rPr lang="sv-SE" sz="900" b="0" dirty="0"/>
            <a:t>Dragning av Leverans-</a:t>
          </a:r>
          <a:r>
            <a:rPr lang="sv-SE" sz="900" b="0" dirty="0" err="1"/>
            <a:t>implemenationsnärspecifikation</a:t>
          </a:r>
          <a:r>
            <a:rPr lang="sv-SE" sz="900" b="0" dirty="0"/>
            <a:t>-</a:t>
          </a:r>
          <a:r>
            <a:rPr lang="sv-SE" sz="900" b="0" dirty="0" err="1"/>
            <a:t>Bauppgifter</a:t>
          </a:r>
          <a:endParaRPr lang="sv-SE" sz="900" b="0" dirty="0"/>
        </a:p>
      </dgm:t>
    </dgm:pt>
    <dgm:pt modelId="{13F4A03A-DA5E-4BC5-85C9-2C2655F36B55}" type="parTrans" cxnId="{E4BB1179-938D-4C94-B671-E81D01030230}">
      <dgm:prSet/>
      <dgm:spPr/>
      <dgm:t>
        <a:bodyPr/>
        <a:lstStyle/>
        <a:p>
          <a:endParaRPr lang="sv-SE"/>
        </a:p>
      </dgm:t>
    </dgm:pt>
    <dgm:pt modelId="{2FF017D6-DC98-45CA-9047-060657C04733}" type="sibTrans" cxnId="{E4BB1179-938D-4C94-B671-E81D01030230}">
      <dgm:prSet/>
      <dgm:spPr/>
      <dgm:t>
        <a:bodyPr/>
        <a:lstStyle/>
        <a:p>
          <a:endParaRPr lang="sv-SE"/>
        </a:p>
      </dgm:t>
    </dgm:pt>
    <dgm:pt modelId="{94452364-D10C-4036-B863-83F84401D6BD}">
      <dgm:prSet phldrT="[Text]" custT="1"/>
      <dgm:spPr/>
      <dgm:t>
        <a:bodyPr/>
        <a:lstStyle/>
        <a:p>
          <a:r>
            <a:rPr lang="sv-SE" sz="900" b="1" dirty="0"/>
            <a:t>2025-10-17</a:t>
          </a:r>
          <a:br>
            <a:rPr lang="sv-SE" sz="900" b="0" dirty="0"/>
          </a:br>
          <a:r>
            <a:rPr lang="sv-SE" sz="900" b="0" dirty="0"/>
            <a:t>Arbete med klinisk info</a:t>
          </a:r>
        </a:p>
      </dgm:t>
    </dgm:pt>
    <dgm:pt modelId="{F8151DD9-3AC1-40FF-8929-820C995B07BD}" type="sibTrans" cxnId="{CA75D42B-D920-40B6-B787-29431A59CF52}">
      <dgm:prSet/>
      <dgm:spPr/>
      <dgm:t>
        <a:bodyPr/>
        <a:lstStyle/>
        <a:p>
          <a:endParaRPr lang="sv-SE"/>
        </a:p>
      </dgm:t>
    </dgm:pt>
    <dgm:pt modelId="{70CA26F8-4BD3-410B-97CD-24C8045AEEE0}" type="parTrans" cxnId="{CA75D42B-D920-40B6-B787-29431A59CF52}">
      <dgm:prSet/>
      <dgm:spPr/>
      <dgm:t>
        <a:bodyPr/>
        <a:lstStyle/>
        <a:p>
          <a:endParaRPr lang="sv-SE"/>
        </a:p>
      </dgm:t>
    </dgm:pt>
    <dgm:pt modelId="{1EE1C8CF-5FBC-4DA4-BD95-DB529A9754F1}">
      <dgm:prSet phldrT="[Text]" custT="1"/>
      <dgm:spPr/>
      <dgm:t>
        <a:bodyPr/>
        <a:lstStyle/>
        <a:p>
          <a:r>
            <a:rPr lang="sv-SE" sz="900" b="1" dirty="0"/>
            <a:t>2025-11-14</a:t>
          </a:r>
          <a:br>
            <a:rPr lang="sv-SE" sz="900" b="0" dirty="0"/>
          </a:br>
          <a:r>
            <a:rPr lang="sv-SE" sz="900" b="0" dirty="0"/>
            <a:t>Arbete med klinisk info</a:t>
          </a:r>
        </a:p>
      </dgm:t>
    </dgm:pt>
    <dgm:pt modelId="{5B79E885-CCC9-405C-A252-4B4368F07AB3}" type="parTrans" cxnId="{A72B4878-A5A9-4AC0-83E2-257A508D21AA}">
      <dgm:prSet/>
      <dgm:spPr/>
      <dgm:t>
        <a:bodyPr/>
        <a:lstStyle/>
        <a:p>
          <a:endParaRPr lang="sv-SE"/>
        </a:p>
      </dgm:t>
    </dgm:pt>
    <dgm:pt modelId="{71A16A60-E43B-4511-8053-7B8CB86D24D6}" type="sibTrans" cxnId="{A72B4878-A5A9-4AC0-83E2-257A508D21AA}">
      <dgm:prSet/>
      <dgm:spPr/>
      <dgm:t>
        <a:bodyPr/>
        <a:lstStyle/>
        <a:p>
          <a:endParaRPr lang="sv-SE"/>
        </a:p>
      </dgm:t>
    </dgm:pt>
    <dgm:pt modelId="{CB03E29E-4F1C-4444-AE35-A7737D110B13}">
      <dgm:prSet phldrT="[Text]" custT="1"/>
      <dgm:spPr/>
      <dgm:t>
        <a:bodyPr/>
        <a:lstStyle/>
        <a:p>
          <a:r>
            <a:rPr lang="sv-SE" sz="900" b="1" dirty="0"/>
            <a:t>2025-12-14</a:t>
          </a:r>
          <a:br>
            <a:rPr lang="sv-SE" sz="900" b="1" dirty="0"/>
          </a:br>
          <a:r>
            <a:rPr lang="sv-SE" sz="900" b="0" dirty="0"/>
            <a:t>Arbeta med klinisk info. Genomgång av synpunkter efter remissrunda(basuppgifter)</a:t>
          </a:r>
        </a:p>
      </dgm:t>
    </dgm:pt>
    <dgm:pt modelId="{EABF6B9B-FE9B-4EFE-92CD-F6955E37107F}" type="parTrans" cxnId="{B28546D1-F026-47AF-8D63-D697E826178D}">
      <dgm:prSet/>
      <dgm:spPr/>
      <dgm:t>
        <a:bodyPr/>
        <a:lstStyle/>
        <a:p>
          <a:endParaRPr lang="sv-SE"/>
        </a:p>
      </dgm:t>
    </dgm:pt>
    <dgm:pt modelId="{D5557F52-53C4-4933-B748-3EA41911C365}" type="sibTrans" cxnId="{B28546D1-F026-47AF-8D63-D697E826178D}">
      <dgm:prSet/>
      <dgm:spPr/>
      <dgm:t>
        <a:bodyPr/>
        <a:lstStyle/>
        <a:p>
          <a:endParaRPr lang="sv-SE"/>
        </a:p>
      </dgm:t>
    </dgm:pt>
    <dgm:pt modelId="{BE3270D8-865D-43B5-918F-577F1C577084}">
      <dgm:prSet phldrT="[Text]" custT="1"/>
      <dgm:spPr/>
      <dgm:t>
        <a:bodyPr/>
        <a:lstStyle/>
        <a:p>
          <a:r>
            <a:rPr lang="sv-SE" sz="900" b="1"/>
            <a:t>2025-10-09</a:t>
          </a:r>
          <a:br>
            <a:rPr lang="sv-SE" sz="900" b="0" dirty="0"/>
          </a:br>
          <a:r>
            <a:rPr lang="sv-SE" sz="900" b="0" dirty="0"/>
            <a:t>Sätta mål &amp; uppstart  av klinisk information</a:t>
          </a:r>
          <a:br>
            <a:rPr lang="sv-SE" sz="900" b="0" dirty="0"/>
          </a:br>
          <a:r>
            <a:rPr lang="sv-SE" sz="900" b="0" dirty="0"/>
            <a:t>Uppstart av klinisk information</a:t>
          </a:r>
        </a:p>
      </dgm:t>
    </dgm:pt>
    <dgm:pt modelId="{A72951F5-998E-41C4-B3F0-7BD8702B148B}" type="parTrans" cxnId="{673D241F-E35C-4276-BBD2-195D65B0A965}">
      <dgm:prSet/>
      <dgm:spPr/>
      <dgm:t>
        <a:bodyPr/>
        <a:lstStyle/>
        <a:p>
          <a:endParaRPr lang="sv-SE"/>
        </a:p>
      </dgm:t>
    </dgm:pt>
    <dgm:pt modelId="{61E72969-53FD-464E-9C18-D0B01883FCB5}" type="sibTrans" cxnId="{673D241F-E35C-4276-BBD2-195D65B0A965}">
      <dgm:prSet/>
      <dgm:spPr/>
      <dgm:t>
        <a:bodyPr/>
        <a:lstStyle/>
        <a:p>
          <a:endParaRPr lang="sv-SE"/>
        </a:p>
      </dgm:t>
    </dgm:pt>
    <dgm:pt modelId="{D384BEC3-79A7-40D0-866C-67C3E59EAB3E}" type="pres">
      <dgm:prSet presAssocID="{17FB89F6-9278-46D4-A67A-C43756A1BBBA}" presName="Name0" presStyleCnt="0">
        <dgm:presLayoutVars>
          <dgm:dir/>
          <dgm:resizeHandles val="exact"/>
        </dgm:presLayoutVars>
      </dgm:prSet>
      <dgm:spPr/>
    </dgm:pt>
    <dgm:pt modelId="{49B2E35E-1DCE-48A4-AC66-5D1C94380AFE}" type="pres">
      <dgm:prSet presAssocID="{17FB89F6-9278-46D4-A67A-C43756A1BBBA}" presName="arrow" presStyleLbl="bgShp" presStyleIdx="0" presStyleCnt="1"/>
      <dgm:spPr/>
    </dgm:pt>
    <dgm:pt modelId="{A29B6A7E-75A7-4AC2-9881-8D4074D507E8}" type="pres">
      <dgm:prSet presAssocID="{17FB89F6-9278-46D4-A67A-C43756A1BBBA}" presName="points" presStyleCnt="0"/>
      <dgm:spPr/>
    </dgm:pt>
    <dgm:pt modelId="{2BE66785-0F0C-4C42-B05C-1CEECDCB6216}" type="pres">
      <dgm:prSet presAssocID="{3F4C29EC-D74F-4760-B370-6AA39EC2381F}" presName="compositeA" presStyleCnt="0"/>
      <dgm:spPr/>
    </dgm:pt>
    <dgm:pt modelId="{9CCC69C9-3BD6-41E5-A714-77F8B539BDDE}" type="pres">
      <dgm:prSet presAssocID="{3F4C29EC-D74F-4760-B370-6AA39EC2381F}" presName="textA" presStyleLbl="revTx" presStyleIdx="0" presStyleCnt="8" custScaleX="169467">
        <dgm:presLayoutVars>
          <dgm:bulletEnabled val="1"/>
        </dgm:presLayoutVars>
      </dgm:prSet>
      <dgm:spPr/>
    </dgm:pt>
    <dgm:pt modelId="{959EA95D-2310-45AD-B762-12EF9D09D789}" type="pres">
      <dgm:prSet presAssocID="{3F4C29EC-D74F-4760-B370-6AA39EC2381F}" presName="circleA" presStyleLbl="node1" presStyleIdx="0" presStyleCnt="8" custLinFactNeighborX="10236" custLinFactNeighborY="-289"/>
      <dgm:spPr>
        <a:solidFill>
          <a:schemeClr val="accent2">
            <a:lumMod val="25000"/>
          </a:schemeClr>
        </a:solidFill>
        <a:ln>
          <a:solidFill>
            <a:schemeClr val="accent1"/>
          </a:solidFill>
        </a:ln>
      </dgm:spPr>
    </dgm:pt>
    <dgm:pt modelId="{357BBEFE-4039-4523-BA53-8F88AE213604}" type="pres">
      <dgm:prSet presAssocID="{3F4C29EC-D74F-4760-B370-6AA39EC2381F}" presName="spaceA" presStyleCnt="0"/>
      <dgm:spPr/>
    </dgm:pt>
    <dgm:pt modelId="{BC4865F4-5F3E-47C8-AD23-9FBE39B828C8}" type="pres">
      <dgm:prSet presAssocID="{F132A89E-0F44-4BB2-BCD1-302E4A847F5E}" presName="space" presStyleCnt="0"/>
      <dgm:spPr/>
    </dgm:pt>
    <dgm:pt modelId="{08C485BB-A2AD-4A93-8F9D-56010C46D466}" type="pres">
      <dgm:prSet presAssocID="{DF06F04D-2715-496C-8A4C-525E59CCDFFD}" presName="compositeB" presStyleCnt="0"/>
      <dgm:spPr/>
    </dgm:pt>
    <dgm:pt modelId="{1438A971-AD63-43A7-A0BF-8D41E1AE1798}" type="pres">
      <dgm:prSet presAssocID="{DF06F04D-2715-496C-8A4C-525E59CCDFFD}" presName="textB" presStyleLbl="revTx" presStyleIdx="1" presStyleCnt="8">
        <dgm:presLayoutVars>
          <dgm:bulletEnabled val="1"/>
        </dgm:presLayoutVars>
      </dgm:prSet>
      <dgm:spPr/>
    </dgm:pt>
    <dgm:pt modelId="{21DDE09B-F06B-4757-B678-55BB4CD27755}" type="pres">
      <dgm:prSet presAssocID="{DF06F04D-2715-496C-8A4C-525E59CCDFFD}" presName="circleB" presStyleLbl="node1" presStyleIdx="1" presStyleCnt="8"/>
      <dgm:spPr/>
    </dgm:pt>
    <dgm:pt modelId="{75BBF015-5A22-4711-8478-6182C26EAFDF}" type="pres">
      <dgm:prSet presAssocID="{DF06F04D-2715-496C-8A4C-525E59CCDFFD}" presName="spaceB" presStyleCnt="0"/>
      <dgm:spPr/>
    </dgm:pt>
    <dgm:pt modelId="{451A11A1-0FA8-45B0-890D-45FD81469878}" type="pres">
      <dgm:prSet presAssocID="{ABEBC2E3-E4C1-4782-A5F2-0838DB76FFE2}" presName="space" presStyleCnt="0"/>
      <dgm:spPr/>
    </dgm:pt>
    <dgm:pt modelId="{D0FC38A6-9F66-4585-8E17-04C0B32CAD30}" type="pres">
      <dgm:prSet presAssocID="{4B495986-5D53-4933-AA16-7ADDDDCAB4F8}" presName="compositeA" presStyleCnt="0"/>
      <dgm:spPr/>
    </dgm:pt>
    <dgm:pt modelId="{ADF85C3C-63F0-4854-9E37-C3AE46F24BD6}" type="pres">
      <dgm:prSet presAssocID="{4B495986-5D53-4933-AA16-7ADDDDCAB4F8}" presName="textA" presStyleLbl="revTx" presStyleIdx="2" presStyleCnt="8">
        <dgm:presLayoutVars>
          <dgm:bulletEnabled val="1"/>
        </dgm:presLayoutVars>
      </dgm:prSet>
      <dgm:spPr/>
    </dgm:pt>
    <dgm:pt modelId="{BF050C6E-0F0D-4395-B4EA-A96EC91C2525}" type="pres">
      <dgm:prSet presAssocID="{4B495986-5D53-4933-AA16-7ADDDDCAB4F8}" presName="circleA" presStyleLbl="node1" presStyleIdx="2" presStyleCnt="8"/>
      <dgm:spPr/>
    </dgm:pt>
    <dgm:pt modelId="{1C810642-D21C-412F-9A88-278F1293EF20}" type="pres">
      <dgm:prSet presAssocID="{4B495986-5D53-4933-AA16-7ADDDDCAB4F8}" presName="spaceA" presStyleCnt="0"/>
      <dgm:spPr/>
    </dgm:pt>
    <dgm:pt modelId="{301455F1-CBAF-4253-86DE-B9F3BA011832}" type="pres">
      <dgm:prSet presAssocID="{586DB96C-F93F-4057-BAD8-F59BB15E88D5}" presName="space" presStyleCnt="0"/>
      <dgm:spPr/>
    </dgm:pt>
    <dgm:pt modelId="{8821EDA4-40A1-46F0-8416-4F2CC1F5AA3C}" type="pres">
      <dgm:prSet presAssocID="{BE3270D8-865D-43B5-918F-577F1C577084}" presName="compositeB" presStyleCnt="0"/>
      <dgm:spPr/>
    </dgm:pt>
    <dgm:pt modelId="{F15291F4-6D63-4FCC-BAC3-8B06B8120FD4}" type="pres">
      <dgm:prSet presAssocID="{BE3270D8-865D-43B5-918F-577F1C577084}" presName="textB" presStyleLbl="revTx" presStyleIdx="3" presStyleCnt="8">
        <dgm:presLayoutVars>
          <dgm:bulletEnabled val="1"/>
        </dgm:presLayoutVars>
      </dgm:prSet>
      <dgm:spPr/>
    </dgm:pt>
    <dgm:pt modelId="{DBDEDBD3-8236-4BF3-9492-9D374ECF7E7E}" type="pres">
      <dgm:prSet presAssocID="{BE3270D8-865D-43B5-918F-577F1C577084}" presName="circleB" presStyleLbl="node1" presStyleIdx="3" presStyleCnt="8"/>
      <dgm:spPr/>
    </dgm:pt>
    <dgm:pt modelId="{2FE16935-47D5-4660-AFB3-932F024D8EB1}" type="pres">
      <dgm:prSet presAssocID="{BE3270D8-865D-43B5-918F-577F1C577084}" presName="spaceB" presStyleCnt="0"/>
      <dgm:spPr/>
    </dgm:pt>
    <dgm:pt modelId="{A59140C9-93A3-4F50-A9A4-B2DC22B6BF89}" type="pres">
      <dgm:prSet presAssocID="{61E72969-53FD-464E-9C18-D0B01883FCB5}" presName="space" presStyleCnt="0"/>
      <dgm:spPr/>
    </dgm:pt>
    <dgm:pt modelId="{CC6FFBAE-AAC9-4A2E-8B59-9DC559FD8ADE}" type="pres">
      <dgm:prSet presAssocID="{94452364-D10C-4036-B863-83F84401D6BD}" presName="compositeA" presStyleCnt="0"/>
      <dgm:spPr/>
    </dgm:pt>
    <dgm:pt modelId="{4EEE88BD-E6D4-416B-8AAD-6779FDEE74B4}" type="pres">
      <dgm:prSet presAssocID="{94452364-D10C-4036-B863-83F84401D6BD}" presName="textA" presStyleLbl="revTx" presStyleIdx="4" presStyleCnt="8">
        <dgm:presLayoutVars>
          <dgm:bulletEnabled val="1"/>
        </dgm:presLayoutVars>
      </dgm:prSet>
      <dgm:spPr/>
    </dgm:pt>
    <dgm:pt modelId="{DA573807-D6B4-4210-8CFB-EA4652A07255}" type="pres">
      <dgm:prSet presAssocID="{94452364-D10C-4036-B863-83F84401D6BD}" presName="circleA" presStyleLbl="node1" presStyleIdx="4" presStyleCnt="8"/>
      <dgm:spPr/>
    </dgm:pt>
    <dgm:pt modelId="{5D42C68E-ED06-4C98-BA8A-593C079F8582}" type="pres">
      <dgm:prSet presAssocID="{94452364-D10C-4036-B863-83F84401D6BD}" presName="spaceA" presStyleCnt="0"/>
      <dgm:spPr/>
    </dgm:pt>
    <dgm:pt modelId="{48D845F9-4FAD-4C2C-8C5B-1505CD1B924A}" type="pres">
      <dgm:prSet presAssocID="{F8151DD9-3AC1-40FF-8929-820C995B07BD}" presName="space" presStyleCnt="0"/>
      <dgm:spPr/>
    </dgm:pt>
    <dgm:pt modelId="{1BC0C7D0-11EB-4AEB-9172-8C951F6F467C}" type="pres">
      <dgm:prSet presAssocID="{95ACEB8A-E083-47FA-AEF9-92887B008AA9}" presName="compositeB" presStyleCnt="0"/>
      <dgm:spPr/>
    </dgm:pt>
    <dgm:pt modelId="{5BAF434E-0DEF-4EED-BA17-242F29829526}" type="pres">
      <dgm:prSet presAssocID="{95ACEB8A-E083-47FA-AEF9-92887B008AA9}" presName="textB" presStyleLbl="revTx" presStyleIdx="5" presStyleCnt="8">
        <dgm:presLayoutVars>
          <dgm:bulletEnabled val="1"/>
        </dgm:presLayoutVars>
      </dgm:prSet>
      <dgm:spPr/>
    </dgm:pt>
    <dgm:pt modelId="{3A8FEE06-0DCE-432D-A7FB-324909AA85CD}" type="pres">
      <dgm:prSet presAssocID="{95ACEB8A-E083-47FA-AEF9-92887B008AA9}" presName="circleB" presStyleLbl="node1" presStyleIdx="5" presStyleCnt="8"/>
      <dgm:spPr/>
    </dgm:pt>
    <dgm:pt modelId="{058521C0-B605-4BB6-8FCE-F9A584486F3C}" type="pres">
      <dgm:prSet presAssocID="{95ACEB8A-E083-47FA-AEF9-92887B008AA9}" presName="spaceB" presStyleCnt="0"/>
      <dgm:spPr/>
    </dgm:pt>
    <dgm:pt modelId="{1439DE77-1C4B-4194-B32E-BE7519F18501}" type="pres">
      <dgm:prSet presAssocID="{2FF017D6-DC98-45CA-9047-060657C04733}" presName="space" presStyleCnt="0"/>
      <dgm:spPr/>
    </dgm:pt>
    <dgm:pt modelId="{A72DD89A-92B4-4988-8346-254D386EBFEF}" type="pres">
      <dgm:prSet presAssocID="{1EE1C8CF-5FBC-4DA4-BD95-DB529A9754F1}" presName="compositeA" presStyleCnt="0"/>
      <dgm:spPr/>
    </dgm:pt>
    <dgm:pt modelId="{8E6BEAC0-613D-446C-8770-6767CF96AD39}" type="pres">
      <dgm:prSet presAssocID="{1EE1C8CF-5FBC-4DA4-BD95-DB529A9754F1}" presName="textA" presStyleLbl="revTx" presStyleIdx="6" presStyleCnt="8">
        <dgm:presLayoutVars>
          <dgm:bulletEnabled val="1"/>
        </dgm:presLayoutVars>
      </dgm:prSet>
      <dgm:spPr/>
    </dgm:pt>
    <dgm:pt modelId="{A56DEAED-0EEB-46A8-993E-2E13918F910E}" type="pres">
      <dgm:prSet presAssocID="{1EE1C8CF-5FBC-4DA4-BD95-DB529A9754F1}" presName="circleA" presStyleLbl="node1" presStyleIdx="6" presStyleCnt="8"/>
      <dgm:spPr/>
    </dgm:pt>
    <dgm:pt modelId="{909ED59D-A766-445B-BC36-020CA6A5E531}" type="pres">
      <dgm:prSet presAssocID="{1EE1C8CF-5FBC-4DA4-BD95-DB529A9754F1}" presName="spaceA" presStyleCnt="0"/>
      <dgm:spPr/>
    </dgm:pt>
    <dgm:pt modelId="{7D0AAC49-9B27-4CFB-8F20-EF1DCBF3763E}" type="pres">
      <dgm:prSet presAssocID="{71A16A60-E43B-4511-8053-7B8CB86D24D6}" presName="space" presStyleCnt="0"/>
      <dgm:spPr/>
    </dgm:pt>
    <dgm:pt modelId="{B7DCB633-3D1C-44C1-B4FF-190A8001EEF0}" type="pres">
      <dgm:prSet presAssocID="{CB03E29E-4F1C-4444-AE35-A7737D110B13}" presName="compositeB" presStyleCnt="0"/>
      <dgm:spPr/>
    </dgm:pt>
    <dgm:pt modelId="{E27B97CC-3C7A-4B75-9922-F31C5AE37E16}" type="pres">
      <dgm:prSet presAssocID="{CB03E29E-4F1C-4444-AE35-A7737D110B13}" presName="textB" presStyleLbl="revTx" presStyleIdx="7" presStyleCnt="8">
        <dgm:presLayoutVars>
          <dgm:bulletEnabled val="1"/>
        </dgm:presLayoutVars>
      </dgm:prSet>
      <dgm:spPr/>
    </dgm:pt>
    <dgm:pt modelId="{A0292D7B-1264-47E8-90FF-8E8898F1EA64}" type="pres">
      <dgm:prSet presAssocID="{CB03E29E-4F1C-4444-AE35-A7737D110B13}" presName="circleB" presStyleLbl="node1" presStyleIdx="7" presStyleCnt="8"/>
      <dgm:spPr/>
    </dgm:pt>
    <dgm:pt modelId="{CDC4B8A1-C4D5-4117-B490-8310B91CBB8F}" type="pres">
      <dgm:prSet presAssocID="{CB03E29E-4F1C-4444-AE35-A7737D110B13}" presName="spaceB" presStyleCnt="0"/>
      <dgm:spPr/>
    </dgm:pt>
  </dgm:ptLst>
  <dgm:cxnLst>
    <dgm:cxn modelId="{29AC8008-9E2F-430C-BE32-2D2848748733}" type="presOf" srcId="{1EE1C8CF-5FBC-4DA4-BD95-DB529A9754F1}" destId="{8E6BEAC0-613D-446C-8770-6767CF96AD39}" srcOrd="0" destOrd="0" presId="urn:microsoft.com/office/officeart/2005/8/layout/hProcess11"/>
    <dgm:cxn modelId="{1E3A3A11-3855-4380-AD17-6049C17C60D7}" type="presOf" srcId="{DF06F04D-2715-496C-8A4C-525E59CCDFFD}" destId="{1438A971-AD63-43A7-A0BF-8D41E1AE1798}" srcOrd="0" destOrd="0" presId="urn:microsoft.com/office/officeart/2005/8/layout/hProcess11"/>
    <dgm:cxn modelId="{673D241F-E35C-4276-BBD2-195D65B0A965}" srcId="{17FB89F6-9278-46D4-A67A-C43756A1BBBA}" destId="{BE3270D8-865D-43B5-918F-577F1C577084}" srcOrd="3" destOrd="0" parTransId="{A72951F5-998E-41C4-B3F0-7BD8702B148B}" sibTransId="{61E72969-53FD-464E-9C18-D0B01883FCB5}"/>
    <dgm:cxn modelId="{CA75D42B-D920-40B6-B787-29431A59CF52}" srcId="{17FB89F6-9278-46D4-A67A-C43756A1BBBA}" destId="{94452364-D10C-4036-B863-83F84401D6BD}" srcOrd="4" destOrd="0" parTransId="{70CA26F8-4BD3-410B-97CD-24C8045AEEE0}" sibTransId="{F8151DD9-3AC1-40FF-8929-820C995B07BD}"/>
    <dgm:cxn modelId="{109C892C-767D-4B69-B690-61B2A3590ED6}" type="presOf" srcId="{CB03E29E-4F1C-4444-AE35-A7737D110B13}" destId="{E27B97CC-3C7A-4B75-9922-F31C5AE37E16}" srcOrd="0" destOrd="0" presId="urn:microsoft.com/office/officeart/2005/8/layout/hProcess11"/>
    <dgm:cxn modelId="{C24BAD3A-D369-48F7-ABC1-93991D8028C4}" type="presOf" srcId="{4B495986-5D53-4933-AA16-7ADDDDCAB4F8}" destId="{ADF85C3C-63F0-4854-9E37-C3AE46F24BD6}" srcOrd="0" destOrd="0" presId="urn:microsoft.com/office/officeart/2005/8/layout/hProcess11"/>
    <dgm:cxn modelId="{010AFF6C-6BB8-4FE0-9B7F-E7689C155677}" srcId="{17FB89F6-9278-46D4-A67A-C43756A1BBBA}" destId="{3F4C29EC-D74F-4760-B370-6AA39EC2381F}" srcOrd="0" destOrd="0" parTransId="{C91EA851-9494-47E2-B7BC-633018FFB2AD}" sibTransId="{F132A89E-0F44-4BB2-BCD1-302E4A847F5E}"/>
    <dgm:cxn modelId="{A72B4878-A5A9-4AC0-83E2-257A508D21AA}" srcId="{17FB89F6-9278-46D4-A67A-C43756A1BBBA}" destId="{1EE1C8CF-5FBC-4DA4-BD95-DB529A9754F1}" srcOrd="6" destOrd="0" parTransId="{5B79E885-CCC9-405C-A252-4B4368F07AB3}" sibTransId="{71A16A60-E43B-4511-8053-7B8CB86D24D6}"/>
    <dgm:cxn modelId="{E4BB1179-938D-4C94-B671-E81D01030230}" srcId="{17FB89F6-9278-46D4-A67A-C43756A1BBBA}" destId="{95ACEB8A-E083-47FA-AEF9-92887B008AA9}" srcOrd="5" destOrd="0" parTransId="{13F4A03A-DA5E-4BC5-85C9-2C2655F36B55}" sibTransId="{2FF017D6-DC98-45CA-9047-060657C04733}"/>
    <dgm:cxn modelId="{FA461381-7773-44B6-BFAF-641CBF259A3F}" type="presOf" srcId="{94452364-D10C-4036-B863-83F84401D6BD}" destId="{4EEE88BD-E6D4-416B-8AAD-6779FDEE74B4}" srcOrd="0" destOrd="0" presId="urn:microsoft.com/office/officeart/2005/8/layout/hProcess11"/>
    <dgm:cxn modelId="{44DC0E97-1AEF-4DD7-AB0F-FFADFA9ECC85}" type="presOf" srcId="{BE3270D8-865D-43B5-918F-577F1C577084}" destId="{F15291F4-6D63-4FCC-BAC3-8B06B8120FD4}" srcOrd="0" destOrd="0" presId="urn:microsoft.com/office/officeart/2005/8/layout/hProcess11"/>
    <dgm:cxn modelId="{8B920A98-9691-443F-874F-AF4E87D532AF}" type="presOf" srcId="{17FB89F6-9278-46D4-A67A-C43756A1BBBA}" destId="{D384BEC3-79A7-40D0-866C-67C3E59EAB3E}" srcOrd="0" destOrd="0" presId="urn:microsoft.com/office/officeart/2005/8/layout/hProcess11"/>
    <dgm:cxn modelId="{B772309A-C03F-49F7-A8B1-6F72D9BAD356}" srcId="{17FB89F6-9278-46D4-A67A-C43756A1BBBA}" destId="{DF06F04D-2715-496C-8A4C-525E59CCDFFD}" srcOrd="1" destOrd="0" parTransId="{9296266C-5B54-49A3-8D3D-18017D776B6B}" sibTransId="{ABEBC2E3-E4C1-4782-A5F2-0838DB76FFE2}"/>
    <dgm:cxn modelId="{86EFA89B-70D5-4926-991D-087B556F21F2}" type="presOf" srcId="{3F4C29EC-D74F-4760-B370-6AA39EC2381F}" destId="{9CCC69C9-3BD6-41E5-A714-77F8B539BDDE}" srcOrd="0" destOrd="0" presId="urn:microsoft.com/office/officeart/2005/8/layout/hProcess11"/>
    <dgm:cxn modelId="{2FCD71B4-CEBB-48BE-A151-D7143F793C9D}" type="presOf" srcId="{95ACEB8A-E083-47FA-AEF9-92887B008AA9}" destId="{5BAF434E-0DEF-4EED-BA17-242F29829526}" srcOrd="0" destOrd="0" presId="urn:microsoft.com/office/officeart/2005/8/layout/hProcess11"/>
    <dgm:cxn modelId="{982342BC-ADF8-4C96-8504-079903490B81}" srcId="{17FB89F6-9278-46D4-A67A-C43756A1BBBA}" destId="{4B495986-5D53-4933-AA16-7ADDDDCAB4F8}" srcOrd="2" destOrd="0" parTransId="{B9BA9CBC-F2D1-4199-AA68-10C8C964FCD2}" sibTransId="{586DB96C-F93F-4057-BAD8-F59BB15E88D5}"/>
    <dgm:cxn modelId="{B28546D1-F026-47AF-8D63-D697E826178D}" srcId="{17FB89F6-9278-46D4-A67A-C43756A1BBBA}" destId="{CB03E29E-4F1C-4444-AE35-A7737D110B13}" srcOrd="7" destOrd="0" parTransId="{EABF6B9B-FE9B-4EFE-92CD-F6955E37107F}" sibTransId="{D5557F52-53C4-4933-B748-3EA41911C365}"/>
    <dgm:cxn modelId="{1B2E8F00-86AA-4027-8E90-6936252A23EC}" type="presParOf" srcId="{D384BEC3-79A7-40D0-866C-67C3E59EAB3E}" destId="{49B2E35E-1DCE-48A4-AC66-5D1C94380AFE}" srcOrd="0" destOrd="0" presId="urn:microsoft.com/office/officeart/2005/8/layout/hProcess11"/>
    <dgm:cxn modelId="{41839490-1660-4BF5-98FF-86BCB9F8752F}" type="presParOf" srcId="{D384BEC3-79A7-40D0-866C-67C3E59EAB3E}" destId="{A29B6A7E-75A7-4AC2-9881-8D4074D507E8}" srcOrd="1" destOrd="0" presId="urn:microsoft.com/office/officeart/2005/8/layout/hProcess11"/>
    <dgm:cxn modelId="{8466C54E-DED4-439E-995A-9B2CC9758D83}" type="presParOf" srcId="{A29B6A7E-75A7-4AC2-9881-8D4074D507E8}" destId="{2BE66785-0F0C-4C42-B05C-1CEECDCB6216}" srcOrd="0" destOrd="0" presId="urn:microsoft.com/office/officeart/2005/8/layout/hProcess11"/>
    <dgm:cxn modelId="{3F570A10-1284-4207-821B-2FBC2BDD6503}" type="presParOf" srcId="{2BE66785-0F0C-4C42-B05C-1CEECDCB6216}" destId="{9CCC69C9-3BD6-41E5-A714-77F8B539BDDE}" srcOrd="0" destOrd="0" presId="urn:microsoft.com/office/officeart/2005/8/layout/hProcess11"/>
    <dgm:cxn modelId="{7C91BEB9-16D7-4080-829F-3A10610E3CB3}" type="presParOf" srcId="{2BE66785-0F0C-4C42-B05C-1CEECDCB6216}" destId="{959EA95D-2310-45AD-B762-12EF9D09D789}" srcOrd="1" destOrd="0" presId="urn:microsoft.com/office/officeart/2005/8/layout/hProcess11"/>
    <dgm:cxn modelId="{194E2C82-CD87-4134-A182-EBEF11B64A8B}" type="presParOf" srcId="{2BE66785-0F0C-4C42-B05C-1CEECDCB6216}" destId="{357BBEFE-4039-4523-BA53-8F88AE213604}" srcOrd="2" destOrd="0" presId="urn:microsoft.com/office/officeart/2005/8/layout/hProcess11"/>
    <dgm:cxn modelId="{196E20A9-941A-459C-95A1-C6176E5D5660}" type="presParOf" srcId="{A29B6A7E-75A7-4AC2-9881-8D4074D507E8}" destId="{BC4865F4-5F3E-47C8-AD23-9FBE39B828C8}" srcOrd="1" destOrd="0" presId="urn:microsoft.com/office/officeart/2005/8/layout/hProcess11"/>
    <dgm:cxn modelId="{3E15E959-061C-43C9-82B2-FF4392DCAC37}" type="presParOf" srcId="{A29B6A7E-75A7-4AC2-9881-8D4074D507E8}" destId="{08C485BB-A2AD-4A93-8F9D-56010C46D466}" srcOrd="2" destOrd="0" presId="urn:microsoft.com/office/officeart/2005/8/layout/hProcess11"/>
    <dgm:cxn modelId="{5DD646B3-773E-4224-8F94-422D1443E46E}" type="presParOf" srcId="{08C485BB-A2AD-4A93-8F9D-56010C46D466}" destId="{1438A971-AD63-43A7-A0BF-8D41E1AE1798}" srcOrd="0" destOrd="0" presId="urn:microsoft.com/office/officeart/2005/8/layout/hProcess11"/>
    <dgm:cxn modelId="{946EA166-40BF-401D-A5BC-29927FF536EC}" type="presParOf" srcId="{08C485BB-A2AD-4A93-8F9D-56010C46D466}" destId="{21DDE09B-F06B-4757-B678-55BB4CD27755}" srcOrd="1" destOrd="0" presId="urn:microsoft.com/office/officeart/2005/8/layout/hProcess11"/>
    <dgm:cxn modelId="{D334E7F9-E46B-4EFF-ADB6-F9753DF6018F}" type="presParOf" srcId="{08C485BB-A2AD-4A93-8F9D-56010C46D466}" destId="{75BBF015-5A22-4711-8478-6182C26EAFDF}" srcOrd="2" destOrd="0" presId="urn:microsoft.com/office/officeart/2005/8/layout/hProcess11"/>
    <dgm:cxn modelId="{1AB8687E-1688-421C-8E19-CCF3D34876AD}" type="presParOf" srcId="{A29B6A7E-75A7-4AC2-9881-8D4074D507E8}" destId="{451A11A1-0FA8-45B0-890D-45FD81469878}" srcOrd="3" destOrd="0" presId="urn:microsoft.com/office/officeart/2005/8/layout/hProcess11"/>
    <dgm:cxn modelId="{82F33699-3CC9-4D94-B1DC-186EFC47B8D2}" type="presParOf" srcId="{A29B6A7E-75A7-4AC2-9881-8D4074D507E8}" destId="{D0FC38A6-9F66-4585-8E17-04C0B32CAD30}" srcOrd="4" destOrd="0" presId="urn:microsoft.com/office/officeart/2005/8/layout/hProcess11"/>
    <dgm:cxn modelId="{1A38CD8C-8E40-4E6F-AB14-5FAD22B170B8}" type="presParOf" srcId="{D0FC38A6-9F66-4585-8E17-04C0B32CAD30}" destId="{ADF85C3C-63F0-4854-9E37-C3AE46F24BD6}" srcOrd="0" destOrd="0" presId="urn:microsoft.com/office/officeart/2005/8/layout/hProcess11"/>
    <dgm:cxn modelId="{A484056B-D888-4A47-B786-6A72899115CC}" type="presParOf" srcId="{D0FC38A6-9F66-4585-8E17-04C0B32CAD30}" destId="{BF050C6E-0F0D-4395-B4EA-A96EC91C2525}" srcOrd="1" destOrd="0" presId="urn:microsoft.com/office/officeart/2005/8/layout/hProcess11"/>
    <dgm:cxn modelId="{E48825C6-1C8A-4D2D-85AB-580B2BFFB8CF}" type="presParOf" srcId="{D0FC38A6-9F66-4585-8E17-04C0B32CAD30}" destId="{1C810642-D21C-412F-9A88-278F1293EF20}" srcOrd="2" destOrd="0" presId="urn:microsoft.com/office/officeart/2005/8/layout/hProcess11"/>
    <dgm:cxn modelId="{12BFDA9A-E7E3-425D-8BEB-D3A655CE0D58}" type="presParOf" srcId="{A29B6A7E-75A7-4AC2-9881-8D4074D507E8}" destId="{301455F1-CBAF-4253-86DE-B9F3BA011832}" srcOrd="5" destOrd="0" presId="urn:microsoft.com/office/officeart/2005/8/layout/hProcess11"/>
    <dgm:cxn modelId="{6AFD9D35-4275-4082-BE4D-BE02F3EE9409}" type="presParOf" srcId="{A29B6A7E-75A7-4AC2-9881-8D4074D507E8}" destId="{8821EDA4-40A1-46F0-8416-4F2CC1F5AA3C}" srcOrd="6" destOrd="0" presId="urn:microsoft.com/office/officeart/2005/8/layout/hProcess11"/>
    <dgm:cxn modelId="{874BDFE0-906D-4AD6-B79D-8DFFF66747B4}" type="presParOf" srcId="{8821EDA4-40A1-46F0-8416-4F2CC1F5AA3C}" destId="{F15291F4-6D63-4FCC-BAC3-8B06B8120FD4}" srcOrd="0" destOrd="0" presId="urn:microsoft.com/office/officeart/2005/8/layout/hProcess11"/>
    <dgm:cxn modelId="{94612DC0-6A68-475E-BAF5-2E8DC32A5CF6}" type="presParOf" srcId="{8821EDA4-40A1-46F0-8416-4F2CC1F5AA3C}" destId="{DBDEDBD3-8236-4BF3-9492-9D374ECF7E7E}" srcOrd="1" destOrd="0" presId="urn:microsoft.com/office/officeart/2005/8/layout/hProcess11"/>
    <dgm:cxn modelId="{2BB19F48-1FAA-44B5-9B66-855D139F1E82}" type="presParOf" srcId="{8821EDA4-40A1-46F0-8416-4F2CC1F5AA3C}" destId="{2FE16935-47D5-4660-AFB3-932F024D8EB1}" srcOrd="2" destOrd="0" presId="urn:microsoft.com/office/officeart/2005/8/layout/hProcess11"/>
    <dgm:cxn modelId="{ECF82DCB-21DD-4AE8-93C6-81DF5FD25B70}" type="presParOf" srcId="{A29B6A7E-75A7-4AC2-9881-8D4074D507E8}" destId="{A59140C9-93A3-4F50-A9A4-B2DC22B6BF89}" srcOrd="7" destOrd="0" presId="urn:microsoft.com/office/officeart/2005/8/layout/hProcess11"/>
    <dgm:cxn modelId="{D379ADB2-2DF4-4A47-8AF0-A0C421AEE484}" type="presParOf" srcId="{A29B6A7E-75A7-4AC2-9881-8D4074D507E8}" destId="{CC6FFBAE-AAC9-4A2E-8B59-9DC559FD8ADE}" srcOrd="8" destOrd="0" presId="urn:microsoft.com/office/officeart/2005/8/layout/hProcess11"/>
    <dgm:cxn modelId="{1EB1395E-623F-4D33-ADA0-547F9E1F6A89}" type="presParOf" srcId="{CC6FFBAE-AAC9-4A2E-8B59-9DC559FD8ADE}" destId="{4EEE88BD-E6D4-416B-8AAD-6779FDEE74B4}" srcOrd="0" destOrd="0" presId="urn:microsoft.com/office/officeart/2005/8/layout/hProcess11"/>
    <dgm:cxn modelId="{A18E2AFD-CF26-40DC-AF1F-9FB7EA0D04DB}" type="presParOf" srcId="{CC6FFBAE-AAC9-4A2E-8B59-9DC559FD8ADE}" destId="{DA573807-D6B4-4210-8CFB-EA4652A07255}" srcOrd="1" destOrd="0" presId="urn:microsoft.com/office/officeart/2005/8/layout/hProcess11"/>
    <dgm:cxn modelId="{18170913-9A59-4EA2-8BF5-67D5D59E4864}" type="presParOf" srcId="{CC6FFBAE-AAC9-4A2E-8B59-9DC559FD8ADE}" destId="{5D42C68E-ED06-4C98-BA8A-593C079F8582}" srcOrd="2" destOrd="0" presId="urn:microsoft.com/office/officeart/2005/8/layout/hProcess11"/>
    <dgm:cxn modelId="{A2FAFADB-C50F-4503-9B41-FA7DB7B6F01B}" type="presParOf" srcId="{A29B6A7E-75A7-4AC2-9881-8D4074D507E8}" destId="{48D845F9-4FAD-4C2C-8C5B-1505CD1B924A}" srcOrd="9" destOrd="0" presId="urn:microsoft.com/office/officeart/2005/8/layout/hProcess11"/>
    <dgm:cxn modelId="{1F24F29D-CBFC-45E8-85CC-63C9D3EE8929}" type="presParOf" srcId="{A29B6A7E-75A7-4AC2-9881-8D4074D507E8}" destId="{1BC0C7D0-11EB-4AEB-9172-8C951F6F467C}" srcOrd="10" destOrd="0" presId="urn:microsoft.com/office/officeart/2005/8/layout/hProcess11"/>
    <dgm:cxn modelId="{5C1906D8-2652-4389-AED9-6E86CA830C35}" type="presParOf" srcId="{1BC0C7D0-11EB-4AEB-9172-8C951F6F467C}" destId="{5BAF434E-0DEF-4EED-BA17-242F29829526}" srcOrd="0" destOrd="0" presId="urn:microsoft.com/office/officeart/2005/8/layout/hProcess11"/>
    <dgm:cxn modelId="{494C8081-2AE5-4FC2-92DD-E18E4E1E0E4F}" type="presParOf" srcId="{1BC0C7D0-11EB-4AEB-9172-8C951F6F467C}" destId="{3A8FEE06-0DCE-432D-A7FB-324909AA85CD}" srcOrd="1" destOrd="0" presId="urn:microsoft.com/office/officeart/2005/8/layout/hProcess11"/>
    <dgm:cxn modelId="{6323040F-0DAD-4693-B0C1-74C13406A5E6}" type="presParOf" srcId="{1BC0C7D0-11EB-4AEB-9172-8C951F6F467C}" destId="{058521C0-B605-4BB6-8FCE-F9A584486F3C}" srcOrd="2" destOrd="0" presId="urn:microsoft.com/office/officeart/2005/8/layout/hProcess11"/>
    <dgm:cxn modelId="{80119931-DD19-4466-840D-9FBADAC2AA36}" type="presParOf" srcId="{A29B6A7E-75A7-4AC2-9881-8D4074D507E8}" destId="{1439DE77-1C4B-4194-B32E-BE7519F18501}" srcOrd="11" destOrd="0" presId="urn:microsoft.com/office/officeart/2005/8/layout/hProcess11"/>
    <dgm:cxn modelId="{E2C06915-55B4-4003-AA91-1F0E0012EF63}" type="presParOf" srcId="{A29B6A7E-75A7-4AC2-9881-8D4074D507E8}" destId="{A72DD89A-92B4-4988-8346-254D386EBFEF}" srcOrd="12" destOrd="0" presId="urn:microsoft.com/office/officeart/2005/8/layout/hProcess11"/>
    <dgm:cxn modelId="{63F30240-75D7-4457-AF22-B977DE498CA5}" type="presParOf" srcId="{A72DD89A-92B4-4988-8346-254D386EBFEF}" destId="{8E6BEAC0-613D-446C-8770-6767CF96AD39}" srcOrd="0" destOrd="0" presId="urn:microsoft.com/office/officeart/2005/8/layout/hProcess11"/>
    <dgm:cxn modelId="{169A0980-C3AF-4C8C-B3F3-DF94DB840117}" type="presParOf" srcId="{A72DD89A-92B4-4988-8346-254D386EBFEF}" destId="{A56DEAED-0EEB-46A8-993E-2E13918F910E}" srcOrd="1" destOrd="0" presId="urn:microsoft.com/office/officeart/2005/8/layout/hProcess11"/>
    <dgm:cxn modelId="{3D182B69-BF3B-4963-84CD-1E8A4B5F1E45}" type="presParOf" srcId="{A72DD89A-92B4-4988-8346-254D386EBFEF}" destId="{909ED59D-A766-445B-BC36-020CA6A5E531}" srcOrd="2" destOrd="0" presId="urn:microsoft.com/office/officeart/2005/8/layout/hProcess11"/>
    <dgm:cxn modelId="{65F5719F-2CF3-4147-8D9F-8B4CAE77AC30}" type="presParOf" srcId="{A29B6A7E-75A7-4AC2-9881-8D4074D507E8}" destId="{7D0AAC49-9B27-4CFB-8F20-EF1DCBF3763E}" srcOrd="13" destOrd="0" presId="urn:microsoft.com/office/officeart/2005/8/layout/hProcess11"/>
    <dgm:cxn modelId="{8FEB60CD-BE83-46D4-9FCC-41C777F80485}" type="presParOf" srcId="{A29B6A7E-75A7-4AC2-9881-8D4074D507E8}" destId="{B7DCB633-3D1C-44C1-B4FF-190A8001EEF0}" srcOrd="14" destOrd="0" presId="urn:microsoft.com/office/officeart/2005/8/layout/hProcess11"/>
    <dgm:cxn modelId="{C596A972-91C3-4321-BFD6-314A3A033AC4}" type="presParOf" srcId="{B7DCB633-3D1C-44C1-B4FF-190A8001EEF0}" destId="{E27B97CC-3C7A-4B75-9922-F31C5AE37E16}" srcOrd="0" destOrd="0" presId="urn:microsoft.com/office/officeart/2005/8/layout/hProcess11"/>
    <dgm:cxn modelId="{A99806EF-8371-419C-AA97-4E086D7F31C3}" type="presParOf" srcId="{B7DCB633-3D1C-44C1-B4FF-190A8001EEF0}" destId="{A0292D7B-1264-47E8-90FF-8E8898F1EA64}" srcOrd="1" destOrd="0" presId="urn:microsoft.com/office/officeart/2005/8/layout/hProcess11"/>
    <dgm:cxn modelId="{4BF7D4FB-934D-49C2-BD0B-49BB7F829D7B}" type="presParOf" srcId="{B7DCB633-3D1C-44C1-B4FF-190A8001EEF0}" destId="{CDC4B8A1-C4D5-4117-B490-8310B91CBB8F}" srcOrd="2" destOrd="0" presId="urn:microsoft.com/office/officeart/2005/8/layout/hProcess1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4911BD-F4EF-44A3-B4C0-511CCD658F8A}" type="doc">
      <dgm:prSet loTypeId="urn:microsoft.com/office/officeart/2005/8/layout/hList6" loCatId="list" qsTypeId="urn:microsoft.com/office/officeart/2005/8/quickstyle/simple1" qsCatId="simple" csTypeId="urn:microsoft.com/office/officeart/2005/8/colors/accent1_3" csCatId="accent1" phldr="1"/>
      <dgm:spPr/>
      <dgm:t>
        <a:bodyPr/>
        <a:lstStyle/>
        <a:p>
          <a:endParaRPr lang="sv-SE"/>
        </a:p>
      </dgm:t>
    </dgm:pt>
    <dgm:pt modelId="{C59221F6-3806-44B4-A253-29C36405168C}">
      <dgm:prSet custT="1"/>
      <dgm:spPr>
        <a:solidFill>
          <a:schemeClr val="tx2">
            <a:lumMod val="75000"/>
          </a:schemeClr>
        </a:solidFill>
        <a:ln>
          <a:solidFill>
            <a:schemeClr val="accent1">
              <a:lumMod val="20000"/>
              <a:lumOff val="80000"/>
            </a:schemeClr>
          </a:solidFill>
        </a:ln>
      </dgm:spPr>
      <dgm:t>
        <a:bodyPr/>
        <a:lstStyle/>
        <a:p>
          <a:r>
            <a:rPr lang="sv-SE" sz="1800" b="1" i="0" kern="1200" dirty="0">
              <a:solidFill>
                <a:srgbClr val="FAFAFA"/>
              </a:solidFill>
              <a:latin typeface="Public Sans Regular"/>
              <a:ea typeface="+mn-ea"/>
              <a:cs typeface="+mn-cs"/>
            </a:rPr>
            <a:t>Nästa möte är ett fysiskt möte: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torsdag den 9 oktober kl. 13.00-16.00.</a:t>
          </a:r>
        </a:p>
      </dgm:t>
    </dgm:pt>
    <dgm:pt modelId="{F6CDE618-9077-437E-9409-7FB24D23CFE6}" type="parTrans" cxnId="{5065830E-04EE-489B-9F36-3B0F43235526}">
      <dgm:prSet/>
      <dgm:spPr/>
      <dgm:t>
        <a:bodyPr/>
        <a:lstStyle/>
        <a:p>
          <a:endParaRPr lang="sv-SE"/>
        </a:p>
      </dgm:t>
    </dgm:pt>
    <dgm:pt modelId="{C3EE4B20-8BEF-4151-8A56-F7A61C16EF46}" type="sibTrans" cxnId="{5065830E-04EE-489B-9F36-3B0F43235526}">
      <dgm:prSet/>
      <dgm:spPr/>
      <dgm:t>
        <a:bodyPr/>
        <a:lstStyle/>
        <a:p>
          <a:endParaRPr lang="sv-SE"/>
        </a:p>
      </dgm:t>
    </dgm:pt>
    <dgm:pt modelId="{42389E7F-CE08-426A-9CEE-E0363A2497E7}">
      <dgm:prSet custT="1"/>
      <dgm:spPr>
        <a:solidFill>
          <a:schemeClr val="accent1">
            <a:lumMod val="75000"/>
          </a:schemeClr>
        </a:solidFill>
        <a:ln>
          <a:solidFill>
            <a:schemeClr val="accent1">
              <a:lumMod val="20000"/>
              <a:lumOff val="80000"/>
            </a:schemeClr>
          </a:solidFill>
        </a:ln>
      </dgm:spPr>
      <dgm:t>
        <a:bodyPr/>
        <a:lstStyle/>
        <a:p>
          <a:br>
            <a:rPr lang="sv-SE" sz="1800" b="1" i="0" dirty="0"/>
          </a:br>
          <a:br>
            <a:rPr lang="sv-SE" sz="1800" b="1" i="0" dirty="0"/>
          </a:br>
          <a:r>
            <a:rPr lang="sv-SE" sz="1800" b="1" i="0" dirty="0"/>
            <a:t>Vid frågor kontakta:</a:t>
          </a:r>
          <a:br>
            <a:rPr lang="sv-SE" sz="1600" b="0" i="0" dirty="0"/>
          </a:br>
          <a:r>
            <a:rPr lang="sv-SE" sz="1400" b="0" i="0" u="sng"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endParaRPr lang="sv-SE" sz="1400" b="0" i="0" u="sng" dirty="0">
            <a:solidFill>
              <a:schemeClr val="accent1">
                <a:lumMod val="60000"/>
                <a:lumOff val="40000"/>
              </a:schemeClr>
            </a:solidFill>
          </a:endParaRPr>
        </a:p>
        <a:p>
          <a:r>
            <a:rPr lang="sv-SE" sz="1400" b="0" i="0" u="sng" dirty="0">
              <a:solidFill>
                <a:schemeClr val="accent1">
                  <a:lumMod val="60000"/>
                  <a:lumOff val="40000"/>
                </a:schemeClr>
              </a:solidFill>
            </a:rPr>
            <a:t>sahar.parsa.amdouni</a:t>
          </a:r>
          <a:r>
            <a:rPr lang="sv-SE" sz="1400" b="0" i="0" u="sng"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@ehalsomyndigheten.se</a:t>
          </a:r>
          <a:br>
            <a:rPr lang="sv-SE" sz="1400" b="0" i="0" u="sng" dirty="0">
              <a:solidFill>
                <a:schemeClr val="accent1">
                  <a:lumMod val="60000"/>
                  <a:lumOff val="40000"/>
                </a:schemeClr>
              </a:solidFill>
            </a:rPr>
          </a:br>
          <a:br>
            <a:rPr lang="sv-SE" sz="1400" b="1" i="0" u="sng" dirty="0">
              <a:solidFill>
                <a:schemeClr val="accent1">
                  <a:lumMod val="60000"/>
                  <a:lumOff val="40000"/>
                </a:schemeClr>
              </a:solidFill>
            </a:rPr>
          </a:br>
          <a:r>
            <a:rPr lang="sv-SE" sz="1800" b="1" i="0" dirty="0"/>
            <a:t> </a:t>
          </a:r>
          <a:br>
            <a:rPr lang="sv-SE" sz="1800" b="1" i="0" dirty="0"/>
          </a:br>
          <a:br>
            <a:rPr lang="sv-SE" sz="1900" b="1" i="0" dirty="0"/>
          </a:br>
          <a:endParaRPr lang="sv-SE" sz="1900" dirty="0"/>
        </a:p>
      </dgm:t>
    </dgm:pt>
    <dgm:pt modelId="{816FE187-8DEA-4779-B401-9860C83EF840}" type="parTrans" cxnId="{ED93DEEE-CB01-4666-A10E-2187A43CC1FA}">
      <dgm:prSet/>
      <dgm:spPr/>
      <dgm:t>
        <a:bodyPr/>
        <a:lstStyle/>
        <a:p>
          <a:endParaRPr lang="sv-SE"/>
        </a:p>
      </dgm:t>
    </dgm:pt>
    <dgm:pt modelId="{25F5D2B5-B814-4A09-8758-FEA42E5AAAD8}" type="sibTrans" cxnId="{ED93DEEE-CB01-4666-A10E-2187A43CC1FA}">
      <dgm:prSet/>
      <dgm:spPr/>
      <dgm:t>
        <a:bodyPr/>
        <a:lstStyle/>
        <a:p>
          <a:endParaRPr lang="sv-SE"/>
        </a:p>
      </dgm:t>
    </dgm:pt>
    <dgm:pt modelId="{3804BBCC-A4BC-4756-AF6E-2165E1ABFB4A}" type="pres">
      <dgm:prSet presAssocID="{7A4911BD-F4EF-44A3-B4C0-511CCD658F8A}" presName="Name0" presStyleCnt="0">
        <dgm:presLayoutVars>
          <dgm:dir/>
          <dgm:resizeHandles val="exact"/>
        </dgm:presLayoutVars>
      </dgm:prSet>
      <dgm:spPr/>
    </dgm:pt>
    <dgm:pt modelId="{7F553E16-8E3B-4528-B2B9-6CC146621FF9}" type="pres">
      <dgm:prSet presAssocID="{C59221F6-3806-44B4-A253-29C36405168C}" presName="node" presStyleLbl="node1" presStyleIdx="0" presStyleCnt="2">
        <dgm:presLayoutVars>
          <dgm:bulletEnabled val="1"/>
        </dgm:presLayoutVars>
      </dgm:prSet>
      <dgm:spPr/>
    </dgm:pt>
    <dgm:pt modelId="{F535E9EC-89B3-4731-A12D-2E3659EA5E95}" type="pres">
      <dgm:prSet presAssocID="{C3EE4B20-8BEF-4151-8A56-F7A61C16EF46}" presName="sibTrans" presStyleCnt="0"/>
      <dgm:spPr/>
    </dgm:pt>
    <dgm:pt modelId="{6F622543-F7A1-472E-A303-82CF20D9F734}" type="pres">
      <dgm:prSet presAssocID="{42389E7F-CE08-426A-9CEE-E0363A2497E7}" presName="node" presStyleLbl="node1" presStyleIdx="1" presStyleCnt="2">
        <dgm:presLayoutVars>
          <dgm:bulletEnabled val="1"/>
        </dgm:presLayoutVars>
      </dgm:prSet>
      <dgm:spPr/>
    </dgm:pt>
  </dgm:ptLst>
  <dgm:cxnLst>
    <dgm:cxn modelId="{5065830E-04EE-489B-9F36-3B0F43235526}" srcId="{7A4911BD-F4EF-44A3-B4C0-511CCD658F8A}" destId="{C59221F6-3806-44B4-A253-29C36405168C}" srcOrd="0" destOrd="0" parTransId="{F6CDE618-9077-437E-9409-7FB24D23CFE6}" sibTransId="{C3EE4B20-8BEF-4151-8A56-F7A61C16EF46}"/>
    <dgm:cxn modelId="{356D7E22-2360-4C2E-AE2E-B23CD6F1422C}" type="presOf" srcId="{42389E7F-CE08-426A-9CEE-E0363A2497E7}" destId="{6F622543-F7A1-472E-A303-82CF20D9F734}" srcOrd="0" destOrd="0" presId="urn:microsoft.com/office/officeart/2005/8/layout/hList6"/>
    <dgm:cxn modelId="{61ACE65D-01AF-46E4-85AB-B353BC6D1BF0}" type="presOf" srcId="{C59221F6-3806-44B4-A253-29C36405168C}" destId="{7F553E16-8E3B-4528-B2B9-6CC146621FF9}" srcOrd="0" destOrd="0" presId="urn:microsoft.com/office/officeart/2005/8/layout/hList6"/>
    <dgm:cxn modelId="{32FA8647-3ABD-46EC-B19F-B75863506D2C}" type="presOf" srcId="{7A4911BD-F4EF-44A3-B4C0-511CCD658F8A}" destId="{3804BBCC-A4BC-4756-AF6E-2165E1ABFB4A}" srcOrd="0" destOrd="0" presId="urn:microsoft.com/office/officeart/2005/8/layout/hList6"/>
    <dgm:cxn modelId="{ED93DEEE-CB01-4666-A10E-2187A43CC1FA}" srcId="{7A4911BD-F4EF-44A3-B4C0-511CCD658F8A}" destId="{42389E7F-CE08-426A-9CEE-E0363A2497E7}" srcOrd="1" destOrd="0" parTransId="{816FE187-8DEA-4779-B401-9860C83EF840}" sibTransId="{25F5D2B5-B814-4A09-8758-FEA42E5AAAD8}"/>
    <dgm:cxn modelId="{A1731893-DD16-470B-A237-F4851069081E}" type="presParOf" srcId="{3804BBCC-A4BC-4756-AF6E-2165E1ABFB4A}" destId="{7F553E16-8E3B-4528-B2B9-6CC146621FF9}" srcOrd="0" destOrd="0" presId="urn:microsoft.com/office/officeart/2005/8/layout/hList6"/>
    <dgm:cxn modelId="{F81B48E9-A090-48C2-9559-5BF1AD98D2C1}" type="presParOf" srcId="{3804BBCC-A4BC-4756-AF6E-2165E1ABFB4A}" destId="{F535E9EC-89B3-4731-A12D-2E3659EA5E95}" srcOrd="1" destOrd="0" presId="urn:microsoft.com/office/officeart/2005/8/layout/hList6"/>
    <dgm:cxn modelId="{3EBF8010-9FA0-4D63-8A2F-15B29E3AFE41}" type="presParOf" srcId="{3804BBCC-A4BC-4756-AF6E-2165E1ABFB4A}" destId="{6F622543-F7A1-472E-A303-82CF20D9F73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2E35E-1DCE-48A4-AC66-5D1C94380AFE}">
      <dsp:nvSpPr>
        <dsp:cNvPr id="0" name=""/>
        <dsp:cNvSpPr/>
      </dsp:nvSpPr>
      <dsp:spPr>
        <a:xfrm>
          <a:off x="0" y="2057400"/>
          <a:ext cx="12107917" cy="274320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CC69C9-3BD6-41E5-A714-77F8B539BDDE}">
      <dsp:nvSpPr>
        <dsp:cNvPr id="0" name=""/>
        <dsp:cNvSpPr/>
      </dsp:nvSpPr>
      <dsp:spPr>
        <a:xfrm>
          <a:off x="4372" y="0"/>
          <a:ext cx="2040120"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Juli- aug</a:t>
          </a:r>
          <a:br>
            <a:rPr lang="sv-SE" sz="900" b="1" kern="1200" dirty="0"/>
          </a:br>
          <a:r>
            <a:rPr lang="sv-SE" sz="900" b="0" kern="1200" dirty="0"/>
            <a:t>Förankring av basuppgifter</a:t>
          </a:r>
          <a:br>
            <a:rPr lang="sv-SE" sz="900" b="0" kern="1200" dirty="0"/>
          </a:br>
          <a:r>
            <a:rPr lang="sv-SE" sz="900" b="0" kern="1200" dirty="0"/>
            <a:t>hos respektive myndighet</a:t>
          </a:r>
        </a:p>
      </dsp:txBody>
      <dsp:txXfrm>
        <a:off x="4372" y="0"/>
        <a:ext cx="2040120" cy="2743200"/>
      </dsp:txXfrm>
    </dsp:sp>
    <dsp:sp modelId="{959EA95D-2310-45AD-B762-12EF9D09D789}">
      <dsp:nvSpPr>
        <dsp:cNvPr id="0" name=""/>
        <dsp:cNvSpPr/>
      </dsp:nvSpPr>
      <dsp:spPr>
        <a:xfrm>
          <a:off x="751730" y="3084118"/>
          <a:ext cx="685800" cy="685800"/>
        </a:xfrm>
        <a:prstGeom prst="ellipse">
          <a:avLst/>
        </a:prstGeom>
        <a:solidFill>
          <a:schemeClr val="accent2">
            <a:lumMod val="25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38A971-AD63-43A7-A0BF-8D41E1AE1798}">
      <dsp:nvSpPr>
        <dsp:cNvPr id="0" name=""/>
        <dsp:cNvSpPr/>
      </dsp:nvSpPr>
      <dsp:spPr>
        <a:xfrm>
          <a:off x="2104684" y="411480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2025-08-22</a:t>
          </a:r>
          <a:br>
            <a:rPr lang="sv-SE" sz="900" b="0" kern="1200" dirty="0"/>
          </a:br>
          <a:r>
            <a:rPr lang="sv-SE" sz="900" b="0" kern="1200" dirty="0"/>
            <a:t>Genomgång av synpunkter efter förankringsrundan</a:t>
          </a:r>
        </a:p>
      </dsp:txBody>
      <dsp:txXfrm>
        <a:off x="2104684" y="4114800"/>
        <a:ext cx="1203845" cy="2743200"/>
      </dsp:txXfrm>
    </dsp:sp>
    <dsp:sp modelId="{21DDE09B-F06B-4757-B678-55BB4CD27755}">
      <dsp:nvSpPr>
        <dsp:cNvPr id="0" name=""/>
        <dsp:cNvSpPr/>
      </dsp:nvSpPr>
      <dsp:spPr>
        <a:xfrm>
          <a:off x="2363706" y="3086099"/>
          <a:ext cx="685800" cy="685800"/>
        </a:xfrm>
        <a:prstGeom prst="ellipse">
          <a:avLst/>
        </a:prstGeom>
        <a:solidFill>
          <a:schemeClr val="accent1">
            <a:shade val="80000"/>
            <a:hueOff val="85050"/>
            <a:satOff val="-9665"/>
            <a:lumOff val="589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F85C3C-63F0-4854-9E37-C3AE46F24BD6}">
      <dsp:nvSpPr>
        <dsp:cNvPr id="0" name=""/>
        <dsp:cNvSpPr/>
      </dsp:nvSpPr>
      <dsp:spPr>
        <a:xfrm>
          <a:off x="3368721" y="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2025-09-19</a:t>
          </a:r>
          <a:br>
            <a:rPr lang="sv-SE" sz="900" b="0" kern="1200" dirty="0"/>
          </a:br>
          <a:r>
            <a:rPr lang="sv-SE" sz="900" b="0" kern="1200" dirty="0"/>
            <a:t>Sammanfattning av synpunkter efter förankringsrundan. </a:t>
          </a:r>
        </a:p>
      </dsp:txBody>
      <dsp:txXfrm>
        <a:off x="3368721" y="0"/>
        <a:ext cx="1203845" cy="2743200"/>
      </dsp:txXfrm>
    </dsp:sp>
    <dsp:sp modelId="{BF050C6E-0F0D-4395-B4EA-A96EC91C2525}">
      <dsp:nvSpPr>
        <dsp:cNvPr id="0" name=""/>
        <dsp:cNvSpPr/>
      </dsp:nvSpPr>
      <dsp:spPr>
        <a:xfrm>
          <a:off x="3627744" y="3086099"/>
          <a:ext cx="685800" cy="685800"/>
        </a:xfrm>
        <a:prstGeom prst="ellipse">
          <a:avLst/>
        </a:prstGeom>
        <a:solidFill>
          <a:schemeClr val="accent1">
            <a:shade val="80000"/>
            <a:hueOff val="170101"/>
            <a:satOff val="-19330"/>
            <a:lumOff val="1178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5291F4-6D63-4FCC-BAC3-8B06B8120FD4}">
      <dsp:nvSpPr>
        <dsp:cNvPr id="0" name=""/>
        <dsp:cNvSpPr/>
      </dsp:nvSpPr>
      <dsp:spPr>
        <a:xfrm>
          <a:off x="4632759" y="411480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a:t>2025-10-09</a:t>
          </a:r>
          <a:br>
            <a:rPr lang="sv-SE" sz="900" b="0" kern="1200" dirty="0"/>
          </a:br>
          <a:r>
            <a:rPr lang="sv-SE" sz="900" b="0" kern="1200" dirty="0"/>
            <a:t>Sätta mål &amp; uppstart  av klinisk information</a:t>
          </a:r>
          <a:br>
            <a:rPr lang="sv-SE" sz="900" b="0" kern="1200" dirty="0"/>
          </a:br>
          <a:r>
            <a:rPr lang="sv-SE" sz="900" b="0" kern="1200" dirty="0"/>
            <a:t>Uppstart av klinisk information</a:t>
          </a:r>
        </a:p>
      </dsp:txBody>
      <dsp:txXfrm>
        <a:off x="4632759" y="4114800"/>
        <a:ext cx="1203845" cy="2743200"/>
      </dsp:txXfrm>
    </dsp:sp>
    <dsp:sp modelId="{DBDEDBD3-8236-4BF3-9492-9D374ECF7E7E}">
      <dsp:nvSpPr>
        <dsp:cNvPr id="0" name=""/>
        <dsp:cNvSpPr/>
      </dsp:nvSpPr>
      <dsp:spPr>
        <a:xfrm>
          <a:off x="4891781" y="3086099"/>
          <a:ext cx="685800" cy="685800"/>
        </a:xfrm>
        <a:prstGeom prst="ellipse">
          <a:avLst/>
        </a:prstGeom>
        <a:solidFill>
          <a:schemeClr val="accent1">
            <a:shade val="80000"/>
            <a:hueOff val="255151"/>
            <a:satOff val="-28995"/>
            <a:lumOff val="176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EE88BD-E6D4-416B-8AAD-6779FDEE74B4}">
      <dsp:nvSpPr>
        <dsp:cNvPr id="0" name=""/>
        <dsp:cNvSpPr/>
      </dsp:nvSpPr>
      <dsp:spPr>
        <a:xfrm>
          <a:off x="5896796" y="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2025-10-17</a:t>
          </a:r>
          <a:br>
            <a:rPr lang="sv-SE" sz="900" b="0" kern="1200" dirty="0"/>
          </a:br>
          <a:r>
            <a:rPr lang="sv-SE" sz="900" b="0" kern="1200" dirty="0"/>
            <a:t>Arbete med klinisk info</a:t>
          </a:r>
        </a:p>
      </dsp:txBody>
      <dsp:txXfrm>
        <a:off x="5896796" y="0"/>
        <a:ext cx="1203845" cy="2743200"/>
      </dsp:txXfrm>
    </dsp:sp>
    <dsp:sp modelId="{DA573807-D6B4-4210-8CFB-EA4652A07255}">
      <dsp:nvSpPr>
        <dsp:cNvPr id="0" name=""/>
        <dsp:cNvSpPr/>
      </dsp:nvSpPr>
      <dsp:spPr>
        <a:xfrm>
          <a:off x="6155818" y="3086099"/>
          <a:ext cx="685800" cy="685800"/>
        </a:xfrm>
        <a:prstGeom prst="ellipse">
          <a:avLst/>
        </a:prstGeom>
        <a:solidFill>
          <a:schemeClr val="accent1">
            <a:shade val="80000"/>
            <a:hueOff val="340202"/>
            <a:satOff val="-38659"/>
            <a:lumOff val="235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AF434E-0DEF-4EED-BA17-242F29829526}">
      <dsp:nvSpPr>
        <dsp:cNvPr id="0" name=""/>
        <dsp:cNvSpPr/>
      </dsp:nvSpPr>
      <dsp:spPr>
        <a:xfrm>
          <a:off x="7160833" y="411480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2025-11-06</a:t>
          </a:r>
          <a:br>
            <a:rPr lang="sv-SE" sz="900" b="0" kern="1200" dirty="0"/>
          </a:br>
          <a:r>
            <a:rPr lang="sv-SE" sz="900" b="0" kern="1200" dirty="0"/>
            <a:t>Dragning av Leverans-</a:t>
          </a:r>
          <a:r>
            <a:rPr lang="sv-SE" sz="900" b="0" kern="1200" dirty="0" err="1"/>
            <a:t>implemenationsnärspecifikation</a:t>
          </a:r>
          <a:r>
            <a:rPr lang="sv-SE" sz="900" b="0" kern="1200" dirty="0"/>
            <a:t>-</a:t>
          </a:r>
          <a:r>
            <a:rPr lang="sv-SE" sz="900" b="0" kern="1200" dirty="0" err="1"/>
            <a:t>Bauppgifter</a:t>
          </a:r>
          <a:endParaRPr lang="sv-SE" sz="900" b="0" kern="1200" dirty="0"/>
        </a:p>
      </dsp:txBody>
      <dsp:txXfrm>
        <a:off x="7160833" y="4114800"/>
        <a:ext cx="1203845" cy="2743200"/>
      </dsp:txXfrm>
    </dsp:sp>
    <dsp:sp modelId="{3A8FEE06-0DCE-432D-A7FB-324909AA85CD}">
      <dsp:nvSpPr>
        <dsp:cNvPr id="0" name=""/>
        <dsp:cNvSpPr/>
      </dsp:nvSpPr>
      <dsp:spPr>
        <a:xfrm>
          <a:off x="7419856" y="3086099"/>
          <a:ext cx="685800" cy="685800"/>
        </a:xfrm>
        <a:prstGeom prst="ellipse">
          <a:avLst/>
        </a:prstGeom>
        <a:solidFill>
          <a:schemeClr val="accent1">
            <a:shade val="80000"/>
            <a:hueOff val="425252"/>
            <a:satOff val="-48324"/>
            <a:lumOff val="294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6BEAC0-613D-446C-8770-6767CF96AD39}">
      <dsp:nvSpPr>
        <dsp:cNvPr id="0" name=""/>
        <dsp:cNvSpPr/>
      </dsp:nvSpPr>
      <dsp:spPr>
        <a:xfrm>
          <a:off x="8424870" y="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2025-11-14</a:t>
          </a:r>
          <a:br>
            <a:rPr lang="sv-SE" sz="900" b="0" kern="1200" dirty="0"/>
          </a:br>
          <a:r>
            <a:rPr lang="sv-SE" sz="900" b="0" kern="1200" dirty="0"/>
            <a:t>Arbete med klinisk info</a:t>
          </a:r>
        </a:p>
      </dsp:txBody>
      <dsp:txXfrm>
        <a:off x="8424870" y="0"/>
        <a:ext cx="1203845" cy="2743200"/>
      </dsp:txXfrm>
    </dsp:sp>
    <dsp:sp modelId="{A56DEAED-0EEB-46A8-993E-2E13918F910E}">
      <dsp:nvSpPr>
        <dsp:cNvPr id="0" name=""/>
        <dsp:cNvSpPr/>
      </dsp:nvSpPr>
      <dsp:spPr>
        <a:xfrm>
          <a:off x="8683893" y="3086099"/>
          <a:ext cx="685800" cy="685800"/>
        </a:xfrm>
        <a:prstGeom prst="ellipse">
          <a:avLst/>
        </a:prstGeom>
        <a:solidFill>
          <a:schemeClr val="accent1">
            <a:shade val="80000"/>
            <a:hueOff val="510302"/>
            <a:satOff val="-57989"/>
            <a:lumOff val="353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7B97CC-3C7A-4B75-9922-F31C5AE37E16}">
      <dsp:nvSpPr>
        <dsp:cNvPr id="0" name=""/>
        <dsp:cNvSpPr/>
      </dsp:nvSpPr>
      <dsp:spPr>
        <a:xfrm>
          <a:off x="9688908" y="4114800"/>
          <a:ext cx="1203845" cy="27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2025-12-14</a:t>
          </a:r>
          <a:br>
            <a:rPr lang="sv-SE" sz="900" b="1" kern="1200" dirty="0"/>
          </a:br>
          <a:r>
            <a:rPr lang="sv-SE" sz="900" b="0" kern="1200" dirty="0"/>
            <a:t>Arbeta med klinisk info. Genomgång av synpunkter efter remissrunda(basuppgifter)</a:t>
          </a:r>
        </a:p>
      </dsp:txBody>
      <dsp:txXfrm>
        <a:off x="9688908" y="4114800"/>
        <a:ext cx="1203845" cy="2743200"/>
      </dsp:txXfrm>
    </dsp:sp>
    <dsp:sp modelId="{A0292D7B-1264-47E8-90FF-8E8898F1EA64}">
      <dsp:nvSpPr>
        <dsp:cNvPr id="0" name=""/>
        <dsp:cNvSpPr/>
      </dsp:nvSpPr>
      <dsp:spPr>
        <a:xfrm>
          <a:off x="9947930" y="3086099"/>
          <a:ext cx="685800" cy="685800"/>
        </a:xfrm>
        <a:prstGeom prst="ellipse">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53E16-8E3B-4528-B2B9-6CC146621FF9}">
      <dsp:nvSpPr>
        <dsp:cNvPr id="0" name=""/>
        <dsp:cNvSpPr/>
      </dsp:nvSpPr>
      <dsp:spPr>
        <a:xfrm rot="16200000">
          <a:off x="613031" y="-607385"/>
          <a:ext cx="4216425" cy="5431196"/>
        </a:xfrm>
        <a:prstGeom prst="flowChartManualOperation">
          <a:avLst/>
        </a:prstGeom>
        <a:solidFill>
          <a:schemeClr val="tx2">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sv-SE" sz="1800" b="1" i="0" kern="1200" dirty="0">
              <a:solidFill>
                <a:srgbClr val="FAFAFA"/>
              </a:solidFill>
              <a:latin typeface="Public Sans Regular"/>
              <a:ea typeface="+mn-ea"/>
              <a:cs typeface="+mn-cs"/>
            </a:rPr>
            <a:t>Nästa möte är ett fysiskt möte: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torsdag den 9 oktober kl. 13.00-16.00.</a:t>
          </a:r>
        </a:p>
      </dsp:txBody>
      <dsp:txXfrm rot="5400000">
        <a:off x="5646" y="843285"/>
        <a:ext cx="5431196" cy="2529855"/>
      </dsp:txXfrm>
    </dsp:sp>
    <dsp:sp modelId="{6F622543-F7A1-472E-A303-82CF20D9F734}">
      <dsp:nvSpPr>
        <dsp:cNvPr id="0" name=""/>
        <dsp:cNvSpPr/>
      </dsp:nvSpPr>
      <dsp:spPr>
        <a:xfrm rot="16200000">
          <a:off x="6451567" y="-607385"/>
          <a:ext cx="4216425" cy="5431196"/>
        </a:xfrm>
        <a:prstGeom prst="flowChartManualOperation">
          <a:avLst/>
        </a:prstGeom>
        <a:solidFill>
          <a:schemeClr val="accent1">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br>
            <a:rPr lang="sv-SE" sz="1800" b="1" i="0" kern="1200" dirty="0"/>
          </a:br>
          <a:br>
            <a:rPr lang="sv-SE" sz="1800" b="1" i="0" kern="1200" dirty="0"/>
          </a:br>
          <a:r>
            <a:rPr lang="sv-SE" sz="1800" b="1" i="0" kern="1200" dirty="0"/>
            <a:t>Vid frågor kontakta:</a:t>
          </a:r>
          <a:br>
            <a:rPr lang="sv-SE" sz="1600" b="0" i="0" kern="1200" dirty="0"/>
          </a:br>
          <a:r>
            <a:rPr lang="sv-SE" sz="1400" b="0" i="0" u="sng" kern="120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endParaRPr lang="sv-SE" sz="1400" b="0" i="0" u="sng" kern="1200" dirty="0">
            <a:solidFill>
              <a:schemeClr val="accent1">
                <a:lumMod val="60000"/>
                <a:lumOff val="40000"/>
              </a:schemeClr>
            </a:solidFill>
          </a:endParaRPr>
        </a:p>
        <a:p>
          <a:pPr marL="0" lvl="0" indent="0" algn="ctr" defTabSz="800100">
            <a:lnSpc>
              <a:spcPct val="90000"/>
            </a:lnSpc>
            <a:spcBef>
              <a:spcPct val="0"/>
            </a:spcBef>
            <a:spcAft>
              <a:spcPct val="35000"/>
            </a:spcAft>
            <a:buNone/>
          </a:pPr>
          <a:r>
            <a:rPr lang="sv-SE" sz="1400" b="0" i="0" u="sng" kern="1200" dirty="0">
              <a:solidFill>
                <a:schemeClr val="accent1">
                  <a:lumMod val="60000"/>
                  <a:lumOff val="40000"/>
                </a:schemeClr>
              </a:solidFill>
            </a:rPr>
            <a:t>sahar.parsa.amdouni</a:t>
          </a:r>
          <a:r>
            <a:rPr lang="sv-SE" sz="1400" b="0" i="0" u="sng" kern="120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@ehalsomyndigheten.se</a:t>
          </a:r>
          <a:br>
            <a:rPr lang="sv-SE" sz="1400" b="0" i="0" u="sng" kern="1200" dirty="0">
              <a:solidFill>
                <a:schemeClr val="accent1">
                  <a:lumMod val="60000"/>
                  <a:lumOff val="40000"/>
                </a:schemeClr>
              </a:solidFill>
            </a:rPr>
          </a:br>
          <a:br>
            <a:rPr lang="sv-SE" sz="1400" b="1" i="0" u="sng" kern="1200" dirty="0">
              <a:solidFill>
                <a:schemeClr val="accent1">
                  <a:lumMod val="60000"/>
                  <a:lumOff val="40000"/>
                </a:schemeClr>
              </a:solidFill>
            </a:rPr>
          </a:br>
          <a:r>
            <a:rPr lang="sv-SE" sz="1800" b="1" i="0" kern="1200" dirty="0"/>
            <a:t> </a:t>
          </a:r>
          <a:br>
            <a:rPr lang="sv-SE" sz="1800" b="1" i="0" kern="1200" dirty="0"/>
          </a:br>
          <a:br>
            <a:rPr lang="sv-SE" sz="1900" b="1" i="0" kern="1200" dirty="0"/>
          </a:br>
          <a:endParaRPr lang="sv-SE" sz="1900" kern="1200" dirty="0"/>
        </a:p>
      </dsp:txBody>
      <dsp:txXfrm rot="5400000">
        <a:off x="5844182" y="843285"/>
        <a:ext cx="5431196" cy="252985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36EE6F9-B86D-4525-BFE0-71514C5E6CB2}" type="datetimeFigureOut">
              <a:rPr lang="sv-SE" smtClean="0"/>
              <a:t>2025-10-01</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43C01B9-F901-45B5-8298-3AB4474F2B98}" type="slidenum">
              <a:rPr lang="sv-SE" smtClean="0"/>
              <a:t>‹#›</a:t>
            </a:fld>
            <a:endParaRPr lang="sv-SE"/>
          </a:p>
        </p:txBody>
      </p:sp>
    </p:spTree>
    <p:extLst>
      <p:ext uri="{BB962C8B-B14F-4D97-AF65-F5344CB8AC3E}">
        <p14:creationId xmlns:p14="http://schemas.microsoft.com/office/powerpoint/2010/main" val="1526122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sahar</a:t>
            </a:r>
            <a:endParaRPr lang="sv-SE" dirty="0"/>
          </a:p>
        </p:txBody>
      </p:sp>
      <p:sp>
        <p:nvSpPr>
          <p:cNvPr id="4" name="Platshållare för bildnummer 3"/>
          <p:cNvSpPr>
            <a:spLocks noGrp="1"/>
          </p:cNvSpPr>
          <p:nvPr>
            <p:ph type="sldNum" sz="quarter" idx="5"/>
          </p:nvPr>
        </p:nvSpPr>
        <p:spPr/>
        <p:txBody>
          <a:bodyPr/>
          <a:lstStyle/>
          <a:p>
            <a:fld id="{25672A83-0500-4E32-8DC7-78434A425276}" type="slidenum">
              <a:rPr lang="sv-SE" smtClean="0"/>
              <a:t>2</a:t>
            </a:fld>
            <a:endParaRPr lang="sv-SE"/>
          </a:p>
        </p:txBody>
      </p:sp>
    </p:spTree>
    <p:extLst>
      <p:ext uri="{BB962C8B-B14F-4D97-AF65-F5344CB8AC3E}">
        <p14:creationId xmlns:p14="http://schemas.microsoft.com/office/powerpoint/2010/main" val="3076579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Sahar</a:t>
            </a:r>
          </a:p>
        </p:txBody>
      </p:sp>
      <p:sp>
        <p:nvSpPr>
          <p:cNvPr id="4" name="Platshållare för bildnummer 3"/>
          <p:cNvSpPr>
            <a:spLocks noGrp="1"/>
          </p:cNvSpPr>
          <p:nvPr>
            <p:ph type="sldNum" sz="quarter" idx="5"/>
          </p:nvPr>
        </p:nvSpPr>
        <p:spPr/>
        <p:txBody>
          <a:bodyPr/>
          <a:lstStyle/>
          <a:p>
            <a:fld id="{29C77371-1CC4-1E4C-9710-64D6E6A488CE}" type="slidenum">
              <a:rPr lang="sv-SE" smtClean="0"/>
              <a:t>3</a:t>
            </a:fld>
            <a:endParaRPr lang="sv-SE"/>
          </a:p>
        </p:txBody>
      </p:sp>
    </p:spTree>
    <p:extLst>
      <p:ext uri="{BB962C8B-B14F-4D97-AF65-F5344CB8AC3E}">
        <p14:creationId xmlns:p14="http://schemas.microsoft.com/office/powerpoint/2010/main" val="2378891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samarbetsyta.ehalsomyndigheten.se/spaces/AFI/pages/239932638/Statliga+myndigheters+intyg"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00110" y="2249103"/>
            <a:ext cx="9424360" cy="1107996"/>
          </a:xfrm>
        </p:spPr>
        <p:txBody>
          <a:bodyPr/>
          <a:lstStyle/>
          <a:p>
            <a:r>
              <a:rPr lang="sv-SE" dirty="0"/>
              <a:t>Nationell arbetsgrupp - Strukturering och standardisering intygsinformation</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Maria Berggren, Klas Blomqvist, Rodabe Alavi, Sahar Amdouni</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r>
              <a:rPr lang="sv-SE" dirty="0"/>
              <a:t>2025-09-19</a:t>
            </a:r>
          </a:p>
        </p:txBody>
      </p:sp>
    </p:spTree>
    <p:extLst>
      <p:ext uri="{BB962C8B-B14F-4D97-AF65-F5344CB8AC3E}">
        <p14:creationId xmlns:p14="http://schemas.microsoft.com/office/powerpoint/2010/main" val="3238340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2D0FE1-C06E-447E-819E-E7998BF6B8A2}"/>
              </a:ext>
            </a:extLst>
          </p:cNvPr>
          <p:cNvSpPr>
            <a:spLocks noGrp="1"/>
          </p:cNvSpPr>
          <p:nvPr>
            <p:ph type="title"/>
          </p:nvPr>
        </p:nvSpPr>
        <p:spPr/>
        <p:txBody>
          <a:bodyPr/>
          <a:lstStyle/>
          <a:p>
            <a:r>
              <a:rPr lang="sv-SE" dirty="0"/>
              <a:t>Kontaktsätt , FK rad 10</a:t>
            </a:r>
          </a:p>
        </p:txBody>
      </p:sp>
      <p:sp>
        <p:nvSpPr>
          <p:cNvPr id="3" name="Platshållare för innehåll 2">
            <a:extLst>
              <a:ext uri="{FF2B5EF4-FFF2-40B4-BE49-F238E27FC236}">
                <a16:creationId xmlns:a16="http://schemas.microsoft.com/office/drawing/2014/main" id="{167C7AB0-7BBC-463C-93E6-86AE9077B9AF}"/>
              </a:ext>
            </a:extLst>
          </p:cNvPr>
          <p:cNvSpPr>
            <a:spLocks noGrp="1"/>
          </p:cNvSpPr>
          <p:nvPr>
            <p:ph sz="quarter" idx="21"/>
          </p:nvPr>
        </p:nvSpPr>
        <p:spPr/>
        <p:txBody>
          <a:bodyPr/>
          <a:lstStyle/>
          <a:p>
            <a:pPr marL="0" indent="0">
              <a:buNone/>
            </a:pPr>
            <a:r>
              <a:rPr lang="sv-SE" dirty="0"/>
              <a:t>Vad menas med e-brev?</a:t>
            </a:r>
          </a:p>
          <a:p>
            <a:pPr marL="0" indent="0">
              <a:buNone/>
            </a:pPr>
            <a:endParaRPr lang="sv-SE" dirty="0"/>
          </a:p>
          <a:p>
            <a:pPr marL="0" indent="0">
              <a:buNone/>
            </a:pPr>
            <a:r>
              <a:rPr lang="sv-SE" dirty="0"/>
              <a:t>Ändring:</a:t>
            </a:r>
          </a:p>
          <a:p>
            <a:r>
              <a:rPr lang="sv-SE" dirty="0"/>
              <a:t>sätt på vilket uppgift insamlats</a:t>
            </a:r>
          </a:p>
          <a:p>
            <a:r>
              <a:rPr lang="sv-SE" dirty="0"/>
              <a:t>Anm. Exempel på kontaktsätt är besök, brev och </a:t>
            </a:r>
            <a:r>
              <a:rPr lang="sv-SE" dirty="0">
                <a:solidFill>
                  <a:srgbClr val="92D050"/>
                </a:solidFill>
              </a:rPr>
              <a:t>e-post</a:t>
            </a:r>
            <a:r>
              <a:rPr lang="sv-SE" dirty="0"/>
              <a:t>, telefon, video, chatt</a:t>
            </a:r>
          </a:p>
        </p:txBody>
      </p:sp>
    </p:spTree>
    <p:extLst>
      <p:ext uri="{BB962C8B-B14F-4D97-AF65-F5344CB8AC3E}">
        <p14:creationId xmlns:p14="http://schemas.microsoft.com/office/powerpoint/2010/main" val="3846883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16887AE-CB5C-4DD7-98E3-E88C9BBD5CF4}"/>
              </a:ext>
            </a:extLst>
          </p:cNvPr>
          <p:cNvSpPr>
            <a:spLocks noGrp="1"/>
          </p:cNvSpPr>
          <p:nvPr>
            <p:ph type="title"/>
          </p:nvPr>
        </p:nvSpPr>
        <p:spPr/>
        <p:txBody>
          <a:bodyPr/>
          <a:lstStyle/>
          <a:p>
            <a:r>
              <a:rPr lang="sv-SE" dirty="0"/>
              <a:t>(yrkes)legitimation, FK rad 11, TS</a:t>
            </a:r>
          </a:p>
        </p:txBody>
      </p:sp>
      <p:sp>
        <p:nvSpPr>
          <p:cNvPr id="3" name="Platshållare för innehåll 2">
            <a:extLst>
              <a:ext uri="{FF2B5EF4-FFF2-40B4-BE49-F238E27FC236}">
                <a16:creationId xmlns:a16="http://schemas.microsoft.com/office/drawing/2014/main" id="{F9B9A306-2B58-41AB-8D9C-3560B7669477}"/>
              </a:ext>
            </a:extLst>
          </p:cNvPr>
          <p:cNvSpPr>
            <a:spLocks noGrp="1"/>
          </p:cNvSpPr>
          <p:nvPr>
            <p:ph sz="quarter" idx="21"/>
          </p:nvPr>
        </p:nvSpPr>
        <p:spPr/>
        <p:txBody>
          <a:bodyPr>
            <a:normAutofit/>
          </a:bodyPr>
          <a:lstStyle/>
          <a:p>
            <a:r>
              <a:rPr lang="sv-SE" dirty="0"/>
              <a:t>Förtydliga att det gäller legitimation för vårdpersonal</a:t>
            </a:r>
          </a:p>
          <a:p>
            <a:endParaRPr lang="sv-SE" dirty="0"/>
          </a:p>
          <a:p>
            <a:pPr marL="0" indent="0">
              <a:buNone/>
            </a:pPr>
            <a:r>
              <a:rPr lang="sv-SE" dirty="0"/>
              <a:t>Ändring:</a:t>
            </a:r>
          </a:p>
          <a:p>
            <a:pPr marL="0" indent="0">
              <a:buNone/>
            </a:pPr>
            <a:r>
              <a:rPr lang="sv-SE" dirty="0"/>
              <a:t>Term : </a:t>
            </a:r>
            <a:r>
              <a:rPr lang="sv-SE" dirty="0">
                <a:solidFill>
                  <a:srgbClr val="92D050"/>
                </a:solidFill>
              </a:rPr>
              <a:t>(yrkes)</a:t>
            </a:r>
            <a:r>
              <a:rPr lang="sv-SE" dirty="0"/>
              <a:t>legitimation</a:t>
            </a:r>
          </a:p>
          <a:p>
            <a:pPr marL="0" indent="0">
              <a:buNone/>
            </a:pPr>
            <a:r>
              <a:rPr lang="sv-SE" dirty="0"/>
              <a:t>Se separat dokument</a:t>
            </a:r>
          </a:p>
          <a:p>
            <a:pPr marL="0" indent="0">
              <a:buNone/>
            </a:pPr>
            <a:r>
              <a:rPr lang="sv-SE" dirty="0"/>
              <a:t> 		</a:t>
            </a:r>
          </a:p>
        </p:txBody>
      </p:sp>
    </p:spTree>
    <p:extLst>
      <p:ext uri="{BB962C8B-B14F-4D97-AF65-F5344CB8AC3E}">
        <p14:creationId xmlns:p14="http://schemas.microsoft.com/office/powerpoint/2010/main" val="332117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D4686AA-A431-451C-9089-CD8598B1BC18}"/>
              </a:ext>
            </a:extLst>
          </p:cNvPr>
          <p:cNvSpPr>
            <a:spLocks noGrp="1"/>
          </p:cNvSpPr>
          <p:nvPr>
            <p:ph type="title"/>
          </p:nvPr>
        </p:nvSpPr>
        <p:spPr/>
        <p:txBody>
          <a:bodyPr/>
          <a:lstStyle/>
          <a:p>
            <a:r>
              <a:rPr lang="sv-SE" dirty="0"/>
              <a:t>Organisation, FK rad 12</a:t>
            </a:r>
          </a:p>
        </p:txBody>
      </p:sp>
      <p:sp>
        <p:nvSpPr>
          <p:cNvPr id="3" name="Platshållare för innehåll 2">
            <a:extLst>
              <a:ext uri="{FF2B5EF4-FFF2-40B4-BE49-F238E27FC236}">
                <a16:creationId xmlns:a16="http://schemas.microsoft.com/office/drawing/2014/main" id="{E7786CAC-D1ED-403A-84BE-D599D71703EE}"/>
              </a:ext>
            </a:extLst>
          </p:cNvPr>
          <p:cNvSpPr>
            <a:spLocks noGrp="1"/>
          </p:cNvSpPr>
          <p:nvPr>
            <p:ph sz="quarter" idx="21"/>
          </p:nvPr>
        </p:nvSpPr>
        <p:spPr/>
        <p:txBody>
          <a:bodyPr/>
          <a:lstStyle/>
          <a:p>
            <a:pPr marL="0" indent="0">
              <a:buNone/>
            </a:pPr>
            <a:r>
              <a:rPr lang="sv-SE" dirty="0"/>
              <a:t>Definitionen uppfattas som otydlig</a:t>
            </a:r>
          </a:p>
          <a:p>
            <a:pPr marL="0" indent="0">
              <a:buNone/>
            </a:pPr>
            <a:r>
              <a:rPr lang="sv-SE" dirty="0"/>
              <a:t>Ingen ändring</a:t>
            </a:r>
          </a:p>
          <a:p>
            <a:pPr marL="0" indent="0">
              <a:buNone/>
            </a:pPr>
            <a:endParaRPr lang="sv-SE" dirty="0"/>
          </a:p>
        </p:txBody>
      </p:sp>
    </p:spTree>
    <p:extLst>
      <p:ext uri="{BB962C8B-B14F-4D97-AF65-F5344CB8AC3E}">
        <p14:creationId xmlns:p14="http://schemas.microsoft.com/office/powerpoint/2010/main" val="2038184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424163-316B-48E5-BB30-CE03EC604111}"/>
              </a:ext>
            </a:extLst>
          </p:cNvPr>
          <p:cNvSpPr>
            <a:spLocks noGrp="1"/>
          </p:cNvSpPr>
          <p:nvPr>
            <p:ph type="title"/>
          </p:nvPr>
        </p:nvSpPr>
        <p:spPr/>
        <p:txBody>
          <a:bodyPr/>
          <a:lstStyle/>
          <a:p>
            <a:r>
              <a:rPr lang="sv-SE" dirty="0"/>
              <a:t>Reell kompetens, FK rad 13, TS</a:t>
            </a:r>
          </a:p>
        </p:txBody>
      </p:sp>
      <p:sp>
        <p:nvSpPr>
          <p:cNvPr id="3" name="Platshållare för innehåll 2">
            <a:extLst>
              <a:ext uri="{FF2B5EF4-FFF2-40B4-BE49-F238E27FC236}">
                <a16:creationId xmlns:a16="http://schemas.microsoft.com/office/drawing/2014/main" id="{7F9813D2-36E7-47B2-ADB5-5458CAFE4E9C}"/>
              </a:ext>
            </a:extLst>
          </p:cNvPr>
          <p:cNvSpPr>
            <a:spLocks noGrp="1"/>
          </p:cNvSpPr>
          <p:nvPr>
            <p:ph sz="quarter" idx="21"/>
          </p:nvPr>
        </p:nvSpPr>
        <p:spPr/>
        <p:txBody>
          <a:bodyPr/>
          <a:lstStyle/>
          <a:p>
            <a:pPr marL="0" indent="0">
              <a:buNone/>
            </a:pPr>
            <a:r>
              <a:rPr lang="sv-SE" dirty="0"/>
              <a:t>När är det här giltigt för ett intyg? Om man har den formella kompetensen som krävs och rätt anställning så kan man utfärda ett läkarutlåtande. Oavsett om man har reell kompetens eller inte.</a:t>
            </a:r>
          </a:p>
          <a:p>
            <a:pPr marL="0" indent="0">
              <a:buNone/>
            </a:pPr>
            <a:r>
              <a:rPr lang="sv-SE" dirty="0"/>
              <a:t>Begreppet reell kompetens används inom yrkesutbildning för att beskriva den faktiska kunskap, erfarenhet och färdighet en person har – oavsett om den är formellt dokumenterad genom betyg, intyg eller examen. Det handlar alltså om vad en person faktiskt kan, inte bara vad som står på papper. </a:t>
            </a:r>
          </a:p>
          <a:p>
            <a:pPr marL="0" indent="0">
              <a:buNone/>
            </a:pPr>
            <a:r>
              <a:rPr lang="sv-SE" dirty="0"/>
              <a:t>Ingen ändring</a:t>
            </a:r>
          </a:p>
        </p:txBody>
      </p:sp>
    </p:spTree>
    <p:extLst>
      <p:ext uri="{BB962C8B-B14F-4D97-AF65-F5344CB8AC3E}">
        <p14:creationId xmlns:p14="http://schemas.microsoft.com/office/powerpoint/2010/main" val="3248110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1DF336A-3A60-4000-B690-F01C6BC98783}"/>
              </a:ext>
            </a:extLst>
          </p:cNvPr>
          <p:cNvSpPr>
            <a:spLocks noGrp="1"/>
          </p:cNvSpPr>
          <p:nvPr>
            <p:ph type="title"/>
          </p:nvPr>
        </p:nvSpPr>
        <p:spPr/>
        <p:txBody>
          <a:bodyPr/>
          <a:lstStyle/>
          <a:p>
            <a:r>
              <a:rPr lang="sv-SE" dirty="0"/>
              <a:t>Uppgift ur annan handling, FK rad 14</a:t>
            </a:r>
          </a:p>
        </p:txBody>
      </p:sp>
      <p:sp>
        <p:nvSpPr>
          <p:cNvPr id="3" name="Platshållare för innehåll 2">
            <a:extLst>
              <a:ext uri="{FF2B5EF4-FFF2-40B4-BE49-F238E27FC236}">
                <a16:creationId xmlns:a16="http://schemas.microsoft.com/office/drawing/2014/main" id="{30604F6E-0C97-4898-AC0C-42DDDB7627A1}"/>
              </a:ext>
            </a:extLst>
          </p:cNvPr>
          <p:cNvSpPr>
            <a:spLocks noGrp="1"/>
          </p:cNvSpPr>
          <p:nvPr>
            <p:ph sz="quarter" idx="21"/>
          </p:nvPr>
        </p:nvSpPr>
        <p:spPr/>
        <p:txBody>
          <a:bodyPr>
            <a:normAutofit fontScale="92500"/>
          </a:bodyPr>
          <a:lstStyle/>
          <a:p>
            <a:pPr marL="0" indent="0">
              <a:buNone/>
            </a:pPr>
            <a:r>
              <a:rPr lang="sv-SE" dirty="0"/>
              <a:t>Svårt att se vilka uppgifter som avses. Alla medicinska undersökningar är en del av en journal. Termen riskerar att uppfattas som en uppgift från annan part än vården, ex socialtjänst eller Arbetsförmedlingen. Är det så vi ska tolka den?</a:t>
            </a:r>
          </a:p>
          <a:p>
            <a:pPr marL="0" indent="0">
              <a:buNone/>
            </a:pPr>
            <a:endParaRPr lang="sv-SE" dirty="0"/>
          </a:p>
          <a:p>
            <a:pPr marL="0" indent="0">
              <a:buNone/>
            </a:pPr>
            <a:r>
              <a:rPr lang="sv-SE" dirty="0"/>
              <a:t>Ändring:</a:t>
            </a:r>
          </a:p>
          <a:p>
            <a:r>
              <a:rPr lang="sv-SE" dirty="0"/>
              <a:t>uppgift som inte härrör från intygsutfärdarens undersökning eller journalhandling</a:t>
            </a:r>
          </a:p>
          <a:p>
            <a:r>
              <a:rPr lang="sv-SE" dirty="0"/>
              <a:t>Anmärkning: Uppgifter kan t.ex. hämtas ur tidigare medicinska utredningar eller andra medicinska underlag </a:t>
            </a:r>
            <a:r>
              <a:rPr lang="sv-SE" dirty="0">
                <a:solidFill>
                  <a:srgbClr val="92D050"/>
                </a:solidFill>
              </a:rPr>
              <a:t>eller komma från annan organisation (t.ex. skola).</a:t>
            </a:r>
          </a:p>
        </p:txBody>
      </p:sp>
    </p:spTree>
    <p:extLst>
      <p:ext uri="{BB962C8B-B14F-4D97-AF65-F5344CB8AC3E}">
        <p14:creationId xmlns:p14="http://schemas.microsoft.com/office/powerpoint/2010/main" val="90800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25777E-1E30-4CF2-ADFC-60294054FA0D}"/>
              </a:ext>
            </a:extLst>
          </p:cNvPr>
          <p:cNvSpPr>
            <a:spLocks noGrp="1"/>
          </p:cNvSpPr>
          <p:nvPr>
            <p:ph type="title"/>
          </p:nvPr>
        </p:nvSpPr>
        <p:spPr/>
        <p:txBody>
          <a:bodyPr/>
          <a:lstStyle/>
          <a:p>
            <a:r>
              <a:rPr lang="sv-SE" dirty="0"/>
              <a:t>Uppgift från undersökning, FK rad 15</a:t>
            </a:r>
          </a:p>
        </p:txBody>
      </p:sp>
      <p:sp>
        <p:nvSpPr>
          <p:cNvPr id="3" name="Platshållare för innehåll 2">
            <a:extLst>
              <a:ext uri="{FF2B5EF4-FFF2-40B4-BE49-F238E27FC236}">
                <a16:creationId xmlns:a16="http://schemas.microsoft.com/office/drawing/2014/main" id="{2CC5909D-2B4F-47E8-A2F6-FBEEC9CE2F47}"/>
              </a:ext>
            </a:extLst>
          </p:cNvPr>
          <p:cNvSpPr>
            <a:spLocks noGrp="1"/>
          </p:cNvSpPr>
          <p:nvPr>
            <p:ph sz="quarter" idx="21"/>
          </p:nvPr>
        </p:nvSpPr>
        <p:spPr/>
        <p:txBody>
          <a:bodyPr>
            <a:normAutofit lnSpcReduction="10000"/>
          </a:bodyPr>
          <a:lstStyle/>
          <a:p>
            <a:pPr marL="0" indent="0">
              <a:buNone/>
            </a:pPr>
            <a:r>
              <a:rPr lang="sv-SE" dirty="0"/>
              <a:t>Oklar relation till journal, behöver förtydligas. </a:t>
            </a:r>
          </a:p>
          <a:p>
            <a:endParaRPr lang="sv-SE" dirty="0"/>
          </a:p>
          <a:p>
            <a:pPr marL="0" indent="0">
              <a:buNone/>
            </a:pPr>
            <a:r>
              <a:rPr lang="sv-SE" dirty="0"/>
              <a:t>Ändring:</a:t>
            </a:r>
          </a:p>
          <a:p>
            <a:r>
              <a:rPr lang="sv-SE" dirty="0"/>
              <a:t>uppgift från visst undersökningstillfälle som inhämtas av läkare eller lämnas av intygsperson, annan person eller annan hälso- och sjukvårdspersonal än intygsutfärdaren</a:t>
            </a:r>
          </a:p>
          <a:p>
            <a:r>
              <a:rPr lang="sv-SE" dirty="0"/>
              <a:t>Anmärkning: Uppgifter som lämnas vid annat tillfälle än det aktuella undersökningstillfället räknas som uppgift ur journalhandling eller övrig uppgift. </a:t>
            </a:r>
            <a:r>
              <a:rPr lang="sv-SE" dirty="0">
                <a:solidFill>
                  <a:srgbClr val="92D050"/>
                </a:solidFill>
              </a:rPr>
              <a:t>Uppgifterna behöver inte ännu ha journalförts när intyget utfärdas.</a:t>
            </a:r>
          </a:p>
        </p:txBody>
      </p:sp>
    </p:spTree>
    <p:extLst>
      <p:ext uri="{BB962C8B-B14F-4D97-AF65-F5344CB8AC3E}">
        <p14:creationId xmlns:p14="http://schemas.microsoft.com/office/powerpoint/2010/main" val="1695266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F3A96-2762-43AD-B0CD-E7F68D866AEA}"/>
              </a:ext>
            </a:extLst>
          </p:cNvPr>
          <p:cNvSpPr>
            <a:spLocks noGrp="1"/>
          </p:cNvSpPr>
          <p:nvPr>
            <p:ph type="title"/>
          </p:nvPr>
        </p:nvSpPr>
        <p:spPr>
          <a:xfrm>
            <a:off x="899401" y="778627"/>
            <a:ext cx="10475290" cy="1107996"/>
          </a:xfrm>
        </p:spPr>
        <p:txBody>
          <a:bodyPr/>
          <a:lstStyle/>
          <a:p>
            <a:r>
              <a:rPr lang="sv-SE" dirty="0"/>
              <a:t>Uppgift ur journalhandling, journaluppgift, FK rad 16</a:t>
            </a:r>
          </a:p>
        </p:txBody>
      </p:sp>
      <p:sp>
        <p:nvSpPr>
          <p:cNvPr id="3" name="Platshållare för innehåll 2">
            <a:extLst>
              <a:ext uri="{FF2B5EF4-FFF2-40B4-BE49-F238E27FC236}">
                <a16:creationId xmlns:a16="http://schemas.microsoft.com/office/drawing/2014/main" id="{89D0CDA7-04CF-4CD0-9103-F8ED68734A39}"/>
              </a:ext>
            </a:extLst>
          </p:cNvPr>
          <p:cNvSpPr>
            <a:spLocks noGrp="1"/>
          </p:cNvSpPr>
          <p:nvPr>
            <p:ph sz="quarter" idx="21"/>
          </p:nvPr>
        </p:nvSpPr>
        <p:spPr/>
        <p:txBody>
          <a:bodyPr>
            <a:normAutofit fontScale="92500"/>
          </a:bodyPr>
          <a:lstStyle/>
          <a:p>
            <a:pPr marL="0" indent="0">
              <a:buNone/>
            </a:pPr>
            <a:r>
              <a:rPr lang="sv-SE" dirty="0"/>
              <a:t>Inte alltid i samband med vård</a:t>
            </a:r>
          </a:p>
          <a:p>
            <a:pPr marL="0" indent="0">
              <a:buNone/>
            </a:pPr>
            <a:endParaRPr lang="sv-SE" dirty="0"/>
          </a:p>
          <a:p>
            <a:pPr marL="0" indent="0">
              <a:buNone/>
            </a:pPr>
            <a:r>
              <a:rPr lang="sv-SE" dirty="0"/>
              <a:t>Ändring:</a:t>
            </a:r>
          </a:p>
          <a:p>
            <a:pPr>
              <a:lnSpc>
                <a:spcPct val="110000"/>
              </a:lnSpc>
              <a:spcAft>
                <a:spcPts val="600"/>
              </a:spcAft>
            </a:pPr>
            <a:r>
              <a:rPr lang="sv-SE" dirty="0"/>
              <a:t>uppgift ur handling som upprättas eller inkommer i samband med vården av en patient </a:t>
            </a:r>
            <a:r>
              <a:rPr lang="sv-SE" dirty="0">
                <a:solidFill>
                  <a:srgbClr val="92D050"/>
                </a:solidFill>
              </a:rPr>
              <a:t>eller som ingår i en personakt</a:t>
            </a:r>
          </a:p>
          <a:p>
            <a:pPr>
              <a:lnSpc>
                <a:spcPct val="110000"/>
              </a:lnSpc>
              <a:spcAft>
                <a:spcPts val="600"/>
              </a:spcAft>
            </a:pPr>
            <a:r>
              <a:rPr lang="sv-SE" dirty="0"/>
              <a:t>Anmärkning: Uppgifterna handlar om patientens hälsotillstånd eller andra personliga förhållanden eller om vidtagna eller planerade vårdåtgärder. Ett tidigare intyg kan utgöra en uppgift ur journal</a:t>
            </a:r>
            <a:r>
              <a:rPr lang="sv-SE" dirty="0">
                <a:solidFill>
                  <a:srgbClr val="92D050"/>
                </a:solidFill>
              </a:rPr>
              <a:t>handling</a:t>
            </a:r>
            <a:r>
              <a:rPr lang="sv-SE" dirty="0"/>
              <a:t>.</a:t>
            </a:r>
          </a:p>
          <a:p>
            <a:pPr>
              <a:lnSpc>
                <a:spcPct val="110000"/>
              </a:lnSpc>
              <a:spcAft>
                <a:spcPts val="600"/>
              </a:spcAft>
            </a:pPr>
            <a:r>
              <a:rPr lang="sv-SE" dirty="0"/>
              <a:t>Exempel på journalhandlingar är röntgenbilder, olika former av anteckningar, ljudupptagningar.</a:t>
            </a:r>
          </a:p>
        </p:txBody>
      </p:sp>
    </p:spTree>
    <p:extLst>
      <p:ext uri="{BB962C8B-B14F-4D97-AF65-F5344CB8AC3E}">
        <p14:creationId xmlns:p14="http://schemas.microsoft.com/office/powerpoint/2010/main" val="1181962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AB7A96-ED61-434B-B777-93E8767F432E}"/>
              </a:ext>
            </a:extLst>
          </p:cNvPr>
          <p:cNvSpPr>
            <a:spLocks noGrp="1"/>
          </p:cNvSpPr>
          <p:nvPr>
            <p:ph type="title"/>
          </p:nvPr>
        </p:nvSpPr>
        <p:spPr/>
        <p:txBody>
          <a:bodyPr/>
          <a:lstStyle/>
          <a:p>
            <a:r>
              <a:rPr lang="sv-SE" dirty="0"/>
              <a:t>Kompetens, TS</a:t>
            </a:r>
          </a:p>
        </p:txBody>
      </p:sp>
      <p:sp>
        <p:nvSpPr>
          <p:cNvPr id="3" name="Platshållare för innehåll 2">
            <a:extLst>
              <a:ext uri="{FF2B5EF4-FFF2-40B4-BE49-F238E27FC236}">
                <a16:creationId xmlns:a16="http://schemas.microsoft.com/office/drawing/2014/main" id="{36DD9DF5-9120-4BB6-847E-F888D90ACDD9}"/>
              </a:ext>
            </a:extLst>
          </p:cNvPr>
          <p:cNvSpPr>
            <a:spLocks noGrp="1"/>
          </p:cNvSpPr>
          <p:nvPr>
            <p:ph sz="quarter" idx="21"/>
          </p:nvPr>
        </p:nvSpPr>
        <p:spPr/>
        <p:txBody>
          <a:bodyPr/>
          <a:lstStyle/>
          <a:p>
            <a:pPr marL="0" indent="0">
              <a:buNone/>
            </a:pPr>
            <a:r>
              <a:rPr lang="sv-SE" dirty="0"/>
              <a:t>Vad menas med kompetens, är det t ex lokförare så är det en behörighet och inte kompetens, vilket i så fall bör ändras till ”föreskrift om behörighet” (det samma gäller för körkort).</a:t>
            </a:r>
          </a:p>
          <a:p>
            <a:pPr marL="0" indent="0">
              <a:buNone/>
            </a:pPr>
            <a:r>
              <a:rPr lang="sv-SE" dirty="0"/>
              <a:t>Gäller det läkarens kompetens så är det bra att det tydliggörs genom ”föreskrift om läkarkompetens”.</a:t>
            </a:r>
          </a:p>
          <a:p>
            <a:pPr marL="0" indent="0">
              <a:buNone/>
            </a:pPr>
            <a:endParaRPr lang="sv-SE" dirty="0"/>
          </a:p>
          <a:p>
            <a:pPr marL="0" indent="0">
              <a:buNone/>
            </a:pPr>
            <a:r>
              <a:rPr lang="sv-SE" dirty="0"/>
              <a:t>Ändring:</a:t>
            </a:r>
          </a:p>
          <a:p>
            <a:r>
              <a:rPr lang="sv-SE" dirty="0"/>
              <a:t>Uppdaterad begreppsmodell, kompetens avser hälso- och sjukvårdspersonal</a:t>
            </a:r>
          </a:p>
        </p:txBody>
      </p:sp>
      <p:pic>
        <p:nvPicPr>
          <p:cNvPr id="6" name="Bildobjekt 5">
            <a:extLst>
              <a:ext uri="{FF2B5EF4-FFF2-40B4-BE49-F238E27FC236}">
                <a16:creationId xmlns:a16="http://schemas.microsoft.com/office/drawing/2014/main" id="{32E1D815-DE8D-4E95-8FD3-D89F61215467}"/>
              </a:ext>
            </a:extLst>
          </p:cNvPr>
          <p:cNvPicPr>
            <a:picLocks noChangeAspect="1"/>
          </p:cNvPicPr>
          <p:nvPr/>
        </p:nvPicPr>
        <p:blipFill>
          <a:blip r:embed="rId2"/>
          <a:stretch>
            <a:fillRect/>
          </a:stretch>
        </p:blipFill>
        <p:spPr>
          <a:xfrm>
            <a:off x="9742066" y="3963070"/>
            <a:ext cx="2352381" cy="2685714"/>
          </a:xfrm>
          <a:prstGeom prst="rect">
            <a:avLst/>
          </a:prstGeom>
        </p:spPr>
      </p:pic>
    </p:spTree>
    <p:extLst>
      <p:ext uri="{BB962C8B-B14F-4D97-AF65-F5344CB8AC3E}">
        <p14:creationId xmlns:p14="http://schemas.microsoft.com/office/powerpoint/2010/main" val="122497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42FEC57-F90E-4F4C-BB6C-0D748B527B88}"/>
              </a:ext>
            </a:extLst>
          </p:cNvPr>
          <p:cNvSpPr>
            <a:spLocks noGrp="1"/>
          </p:cNvSpPr>
          <p:nvPr>
            <p:ph type="title"/>
          </p:nvPr>
        </p:nvSpPr>
        <p:spPr/>
        <p:txBody>
          <a:bodyPr/>
          <a:lstStyle/>
          <a:p>
            <a:r>
              <a:rPr lang="sv-SE" dirty="0"/>
              <a:t>Sektion, TS</a:t>
            </a:r>
          </a:p>
        </p:txBody>
      </p:sp>
      <p:sp>
        <p:nvSpPr>
          <p:cNvPr id="3" name="Platshållare för innehåll 2">
            <a:extLst>
              <a:ext uri="{FF2B5EF4-FFF2-40B4-BE49-F238E27FC236}">
                <a16:creationId xmlns:a16="http://schemas.microsoft.com/office/drawing/2014/main" id="{BD22EC0E-26C4-4FD5-8E22-8DDF60599A24}"/>
              </a:ext>
            </a:extLst>
          </p:cNvPr>
          <p:cNvSpPr>
            <a:spLocks noGrp="1"/>
          </p:cNvSpPr>
          <p:nvPr>
            <p:ph sz="quarter" idx="21"/>
          </p:nvPr>
        </p:nvSpPr>
        <p:spPr/>
        <p:txBody>
          <a:bodyPr/>
          <a:lstStyle/>
          <a:p>
            <a:pPr marL="0" indent="0">
              <a:buNone/>
            </a:pPr>
            <a:r>
              <a:rPr lang="sv-SE" dirty="0"/>
              <a:t>Sektion är ett begrepp som används organisatoriskt i olika verksamheter varför det kan vara förvirrande om det används för att gruppera olika delar i intygsformuläret</a:t>
            </a:r>
          </a:p>
          <a:p>
            <a:pPr marL="0" indent="0">
              <a:buNone/>
            </a:pPr>
            <a:endParaRPr lang="sv-SE" sz="2400" dirty="0"/>
          </a:p>
          <a:p>
            <a:pPr marL="0" indent="0">
              <a:buNone/>
            </a:pPr>
            <a:r>
              <a:rPr lang="sv-SE" sz="2400" dirty="0"/>
              <a:t>Ändring</a:t>
            </a:r>
            <a:r>
              <a:rPr lang="sv-SE" dirty="0"/>
              <a:t>:</a:t>
            </a:r>
          </a:p>
          <a:p>
            <a:r>
              <a:rPr lang="sv-SE" dirty="0"/>
              <a:t>Bytt till "intygssektion"</a:t>
            </a:r>
          </a:p>
          <a:p>
            <a:endParaRPr lang="sv-SE" dirty="0"/>
          </a:p>
        </p:txBody>
      </p:sp>
    </p:spTree>
    <p:extLst>
      <p:ext uri="{BB962C8B-B14F-4D97-AF65-F5344CB8AC3E}">
        <p14:creationId xmlns:p14="http://schemas.microsoft.com/office/powerpoint/2010/main" val="2211111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125A9B4C-00DF-4323-806E-88B7DA37AC53}"/>
              </a:ext>
            </a:extLst>
          </p:cNvPr>
          <p:cNvPicPr>
            <a:picLocks noChangeAspect="1"/>
          </p:cNvPicPr>
          <p:nvPr/>
        </p:nvPicPr>
        <p:blipFill>
          <a:blip r:embed="rId2"/>
          <a:stretch>
            <a:fillRect/>
          </a:stretch>
        </p:blipFill>
        <p:spPr>
          <a:xfrm>
            <a:off x="3874687" y="1212784"/>
            <a:ext cx="7993365" cy="4764504"/>
          </a:xfrm>
          <a:prstGeom prst="rect">
            <a:avLst/>
          </a:prstGeom>
        </p:spPr>
      </p:pic>
      <p:sp>
        <p:nvSpPr>
          <p:cNvPr id="6" name="Rubrik 1">
            <a:extLst>
              <a:ext uri="{FF2B5EF4-FFF2-40B4-BE49-F238E27FC236}">
                <a16:creationId xmlns:a16="http://schemas.microsoft.com/office/drawing/2014/main" id="{AD2A17A3-6992-479D-A7F9-31DF3E056B61}"/>
              </a:ext>
            </a:extLst>
          </p:cNvPr>
          <p:cNvSpPr>
            <a:spLocks noGrp="1"/>
          </p:cNvSpPr>
          <p:nvPr>
            <p:ph type="title"/>
          </p:nvPr>
        </p:nvSpPr>
        <p:spPr>
          <a:xfrm>
            <a:off x="858710" y="769002"/>
            <a:ext cx="10475290" cy="1107996"/>
          </a:xfrm>
        </p:spPr>
        <p:txBody>
          <a:bodyPr/>
          <a:lstStyle/>
          <a:p>
            <a:r>
              <a:rPr lang="sv-SE" dirty="0"/>
              <a:t>Klasser och </a:t>
            </a:r>
            <a:br>
              <a:rPr lang="sv-SE" dirty="0"/>
            </a:br>
            <a:r>
              <a:rPr lang="sv-SE" dirty="0"/>
              <a:t>attribut</a:t>
            </a:r>
          </a:p>
        </p:txBody>
      </p:sp>
    </p:spTree>
    <p:extLst>
      <p:ext uri="{BB962C8B-B14F-4D97-AF65-F5344CB8AC3E}">
        <p14:creationId xmlns:p14="http://schemas.microsoft.com/office/powerpoint/2010/main" val="141624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Grupp personer som pratar runt ett bord">
            <a:extLst>
              <a:ext uri="{FF2B5EF4-FFF2-40B4-BE49-F238E27FC236}">
                <a16:creationId xmlns:a16="http://schemas.microsoft.com/office/drawing/2014/main" id="{AB9E718C-C71D-4874-946F-88F0E3763BC8}"/>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28554" r="28554"/>
          <a:stretch>
            <a:fillRect/>
          </a:stretch>
        </p:blipFill>
        <p:spPr>
          <a:xfrm>
            <a:off x="7800024" y="0"/>
            <a:ext cx="4406152" cy="6858000"/>
          </a:xfr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a:xfrm>
            <a:off x="667880" y="654733"/>
            <a:ext cx="6402702" cy="553998"/>
          </a:xfrm>
        </p:spPr>
        <p:txBody>
          <a:bodyPr/>
          <a:lstStyle/>
          <a:p>
            <a:r>
              <a:rPr lang="sv-SE" dirty="0"/>
              <a:t>Agenda 19 september</a:t>
            </a:r>
          </a:p>
        </p:txBody>
      </p:sp>
      <p:graphicFrame>
        <p:nvGraphicFramePr>
          <p:cNvPr id="4" name="Tabell 5">
            <a:extLst>
              <a:ext uri="{FF2B5EF4-FFF2-40B4-BE49-F238E27FC236}">
                <a16:creationId xmlns:a16="http://schemas.microsoft.com/office/drawing/2014/main" id="{4EE5F864-18EF-4970-B97E-2C9C1E623641}"/>
              </a:ext>
            </a:extLst>
          </p:cNvPr>
          <p:cNvGraphicFramePr>
            <a:graphicFrameLocks noGrp="1"/>
          </p:cNvGraphicFramePr>
          <p:nvPr>
            <p:extLst>
              <p:ext uri="{D42A27DB-BD31-4B8C-83A1-F6EECF244321}">
                <p14:modId xmlns:p14="http://schemas.microsoft.com/office/powerpoint/2010/main" val="2962202573"/>
              </p:ext>
            </p:extLst>
          </p:nvPr>
        </p:nvGraphicFramePr>
        <p:xfrm>
          <a:off x="454768" y="1854200"/>
          <a:ext cx="6666614" cy="1094406"/>
        </p:xfrm>
        <a:graphic>
          <a:graphicData uri="http://schemas.openxmlformats.org/drawingml/2006/table">
            <a:tbl>
              <a:tblPr firstRow="1" bandRow="1">
                <a:tableStyleId>{5C22544A-7EE6-4342-B048-85BDC9FD1C3A}</a:tableStyleId>
              </a:tblPr>
              <a:tblGrid>
                <a:gridCol w="1022842">
                  <a:extLst>
                    <a:ext uri="{9D8B030D-6E8A-4147-A177-3AD203B41FA5}">
                      <a16:colId xmlns:a16="http://schemas.microsoft.com/office/drawing/2014/main" val="2708591595"/>
                    </a:ext>
                  </a:extLst>
                </a:gridCol>
                <a:gridCol w="5643772">
                  <a:extLst>
                    <a:ext uri="{9D8B030D-6E8A-4147-A177-3AD203B41FA5}">
                      <a16:colId xmlns:a16="http://schemas.microsoft.com/office/drawing/2014/main" val="717934997"/>
                    </a:ext>
                  </a:extLst>
                </a:gridCol>
              </a:tblGrid>
              <a:tr h="378010">
                <a:tc>
                  <a:txBody>
                    <a:bodyPr/>
                    <a:lstStyle/>
                    <a:p>
                      <a:r>
                        <a:rPr lang="sv-SE" sz="1100" kern="1200" dirty="0">
                          <a:solidFill>
                            <a:schemeClr val="bg2"/>
                          </a:solidFill>
                          <a:latin typeface="+mn-lt"/>
                          <a:ea typeface="+mn-ea"/>
                          <a:cs typeface="+mn-cs"/>
                        </a:rPr>
                        <a:t>Tid</a:t>
                      </a:r>
                    </a:p>
                  </a:txBody>
                  <a:tcPr/>
                </a:tc>
                <a:tc>
                  <a:txBody>
                    <a:bodyPr/>
                    <a:lstStyle/>
                    <a:p>
                      <a:r>
                        <a:rPr lang="sv-SE" sz="1100" kern="1200" dirty="0">
                          <a:solidFill>
                            <a:schemeClr val="bg2"/>
                          </a:solidFill>
                          <a:latin typeface="+mn-lt"/>
                          <a:ea typeface="+mn-ea"/>
                          <a:cs typeface="+mn-cs"/>
                        </a:rPr>
                        <a:t>Agendapunkter</a:t>
                      </a:r>
                    </a:p>
                  </a:txBody>
                  <a:tcPr/>
                </a:tc>
                <a:extLst>
                  <a:ext uri="{0D108BD9-81ED-4DB2-BD59-A6C34878D82A}">
                    <a16:rowId xmlns:a16="http://schemas.microsoft.com/office/drawing/2014/main" val="4255152125"/>
                  </a:ext>
                </a:extLst>
              </a:tr>
              <a:tr h="3569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13.00 – 13:05</a:t>
                      </a:r>
                    </a:p>
                  </a:txBody>
                  <a:tcPr marL="0" marR="0" marT="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Tidplan</a:t>
                      </a:r>
                    </a:p>
                  </a:txBody>
                  <a:tcPr marL="0" marR="0" marT="0"/>
                </a:tc>
                <a:extLst>
                  <a:ext uri="{0D108BD9-81ED-4DB2-BD59-A6C34878D82A}">
                    <a16:rowId xmlns:a16="http://schemas.microsoft.com/office/drawing/2014/main" val="289624521"/>
                  </a:ext>
                </a:extLst>
              </a:tr>
              <a:tr h="0">
                <a:tc>
                  <a:txBody>
                    <a:bodyPr/>
                    <a:lstStyle/>
                    <a:p>
                      <a:r>
                        <a:rPr lang="sv-SE" sz="1100" b="0" kern="1200" dirty="0">
                          <a:solidFill>
                            <a:schemeClr val="tx1"/>
                          </a:solidFill>
                          <a:effectLst/>
                          <a:latin typeface="+mn-lt"/>
                          <a:ea typeface="+mn-ea"/>
                          <a:cs typeface="+mn-cs"/>
                        </a:rPr>
                        <a:t>13:05-15:00</a:t>
                      </a: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t>Återkoppling synpunkter på basuppgifter</a:t>
                      </a:r>
                      <a:endParaRPr lang="sv-SE" sz="1100" kern="1200" dirty="0">
                        <a:solidFill>
                          <a:schemeClr val="dk1"/>
                        </a:solidFill>
                        <a:latin typeface="+mn-lt"/>
                        <a:ea typeface="+mn-ea"/>
                        <a:cs typeface="+mn-cs"/>
                      </a:endParaRPr>
                    </a:p>
                  </a:txBody>
                  <a:tcPr marL="0" marR="0" marT="0" marB="191770"/>
                </a:tc>
                <a:extLst>
                  <a:ext uri="{0D108BD9-81ED-4DB2-BD59-A6C34878D82A}">
                    <a16:rowId xmlns:a16="http://schemas.microsoft.com/office/drawing/2014/main" val="128237241"/>
                  </a:ext>
                </a:extLst>
              </a:tr>
            </a:tbl>
          </a:graphicData>
        </a:graphic>
      </p:graphicFrame>
    </p:spTree>
    <p:extLst>
      <p:ext uri="{BB962C8B-B14F-4D97-AF65-F5344CB8AC3E}">
        <p14:creationId xmlns:p14="http://schemas.microsoft.com/office/powerpoint/2010/main" val="116043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DDE7793-F889-4043-B663-392D5A0A0A4C}"/>
              </a:ext>
            </a:extLst>
          </p:cNvPr>
          <p:cNvSpPr>
            <a:spLocks noGrp="1"/>
          </p:cNvSpPr>
          <p:nvPr>
            <p:ph type="title"/>
          </p:nvPr>
        </p:nvSpPr>
        <p:spPr/>
        <p:txBody>
          <a:bodyPr/>
          <a:lstStyle/>
          <a:p>
            <a:r>
              <a:rPr lang="sv-SE" dirty="0"/>
              <a:t>Intygsformulär, FK rad 17-20</a:t>
            </a:r>
          </a:p>
        </p:txBody>
      </p:sp>
      <p:sp>
        <p:nvSpPr>
          <p:cNvPr id="3" name="Platshållare för innehåll 2">
            <a:extLst>
              <a:ext uri="{FF2B5EF4-FFF2-40B4-BE49-F238E27FC236}">
                <a16:creationId xmlns:a16="http://schemas.microsoft.com/office/drawing/2014/main" id="{1856CD48-4B31-484B-8293-FFF6185E758B}"/>
              </a:ext>
            </a:extLst>
          </p:cNvPr>
          <p:cNvSpPr>
            <a:spLocks noGrp="1"/>
          </p:cNvSpPr>
          <p:nvPr>
            <p:ph sz="quarter" idx="21"/>
          </p:nvPr>
        </p:nvSpPr>
        <p:spPr/>
        <p:txBody>
          <a:bodyPr>
            <a:normAutofit lnSpcReduction="10000"/>
          </a:bodyPr>
          <a:lstStyle/>
          <a:p>
            <a:endParaRPr lang="sv-SE" dirty="0"/>
          </a:p>
          <a:p>
            <a:r>
              <a:rPr lang="sv-SE" dirty="0"/>
              <a:t>intygsbeskrivning - Beskrivning av formuläret skriven på ett </a:t>
            </a:r>
            <a:r>
              <a:rPr lang="sv-SE" dirty="0">
                <a:solidFill>
                  <a:srgbClr val="92D050"/>
                </a:solidFill>
              </a:rPr>
              <a:t>sätt som är anpassat till </a:t>
            </a:r>
            <a:r>
              <a:rPr lang="sv-SE" dirty="0"/>
              <a:t>användaren </a:t>
            </a:r>
            <a:r>
              <a:rPr lang="sv-SE" dirty="0">
                <a:solidFill>
                  <a:srgbClr val="92D050"/>
                </a:solidFill>
              </a:rPr>
              <a:t>(intygsperson, intygsutfärdare eller intygsmottagare).</a:t>
            </a:r>
          </a:p>
          <a:p>
            <a:r>
              <a:rPr lang="sv-SE" dirty="0"/>
              <a:t>intygsformulärstatus - Kod för aktuellt status (t.ex. utkast, aktiv)  - Kodverket är inte klart  </a:t>
            </a:r>
            <a:r>
              <a:rPr lang="sv-SE" dirty="0">
                <a:solidFill>
                  <a:srgbClr val="FF0000"/>
                </a:solidFill>
              </a:rPr>
              <a:t>- Återstår</a:t>
            </a:r>
          </a:p>
          <a:p>
            <a:r>
              <a:rPr lang="sv-SE" dirty="0"/>
              <a:t>publiceringstidpunkt - Tidpunkt då formuläret publicerades </a:t>
            </a:r>
            <a:r>
              <a:rPr lang="sv-SE" dirty="0">
                <a:solidFill>
                  <a:srgbClr val="92D050"/>
                </a:solidFill>
              </a:rPr>
              <a:t>av intygsformulärutgivare</a:t>
            </a:r>
          </a:p>
          <a:p>
            <a:r>
              <a:rPr lang="sv-SE" dirty="0"/>
              <a:t>intygsmottagarroll - Kod för mottagare utifrån behov av hantering av intyg – Vi behöver hjälp att hitta exempel </a:t>
            </a:r>
            <a:r>
              <a:rPr lang="sv-SE" dirty="0">
                <a:solidFill>
                  <a:srgbClr val="FF0000"/>
                </a:solidFill>
              </a:rPr>
              <a:t>- Återstår</a:t>
            </a:r>
            <a:endParaRPr lang="sv-SE" dirty="0"/>
          </a:p>
          <a:p>
            <a:endParaRPr lang="sv-SE" dirty="0"/>
          </a:p>
        </p:txBody>
      </p:sp>
    </p:spTree>
    <p:extLst>
      <p:ext uri="{BB962C8B-B14F-4D97-AF65-F5344CB8AC3E}">
        <p14:creationId xmlns:p14="http://schemas.microsoft.com/office/powerpoint/2010/main" val="302189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ADBD56-91C3-47C4-823B-C15D56E8AE36}"/>
              </a:ext>
            </a:extLst>
          </p:cNvPr>
          <p:cNvSpPr>
            <a:spLocks noGrp="1"/>
          </p:cNvSpPr>
          <p:nvPr>
            <p:ph type="title"/>
          </p:nvPr>
        </p:nvSpPr>
        <p:spPr/>
        <p:txBody>
          <a:bodyPr/>
          <a:lstStyle/>
          <a:p>
            <a:r>
              <a:rPr lang="sv-SE" dirty="0"/>
              <a:t>Kontaktuppgift person, FK rad 21-22</a:t>
            </a:r>
          </a:p>
        </p:txBody>
      </p:sp>
      <p:sp>
        <p:nvSpPr>
          <p:cNvPr id="3" name="Platshållare för innehåll 2">
            <a:extLst>
              <a:ext uri="{FF2B5EF4-FFF2-40B4-BE49-F238E27FC236}">
                <a16:creationId xmlns:a16="http://schemas.microsoft.com/office/drawing/2014/main" id="{320798B4-B978-4936-99FE-BDC5FBAAF7A1}"/>
              </a:ext>
            </a:extLst>
          </p:cNvPr>
          <p:cNvSpPr>
            <a:spLocks noGrp="1"/>
          </p:cNvSpPr>
          <p:nvPr>
            <p:ph sz="quarter" idx="21"/>
          </p:nvPr>
        </p:nvSpPr>
        <p:spPr/>
        <p:txBody>
          <a:bodyPr/>
          <a:lstStyle/>
          <a:p>
            <a:r>
              <a:rPr lang="sv-SE" dirty="0"/>
              <a:t>Tas bort</a:t>
            </a:r>
          </a:p>
        </p:txBody>
      </p:sp>
    </p:spTree>
    <p:extLst>
      <p:ext uri="{BB962C8B-B14F-4D97-AF65-F5344CB8AC3E}">
        <p14:creationId xmlns:p14="http://schemas.microsoft.com/office/powerpoint/2010/main" val="1311035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68D9C6F-58FB-44D9-8CE7-26DE7A8E8261}"/>
              </a:ext>
            </a:extLst>
          </p:cNvPr>
          <p:cNvSpPr>
            <a:spLocks noGrp="1"/>
          </p:cNvSpPr>
          <p:nvPr>
            <p:ph type="title"/>
          </p:nvPr>
        </p:nvSpPr>
        <p:spPr/>
        <p:txBody>
          <a:bodyPr/>
          <a:lstStyle/>
          <a:p>
            <a:r>
              <a:rPr lang="sv-SE" dirty="0"/>
              <a:t>Person, FK rad 23</a:t>
            </a:r>
          </a:p>
        </p:txBody>
      </p:sp>
      <p:sp>
        <p:nvSpPr>
          <p:cNvPr id="3" name="Platshållare för innehåll 2">
            <a:extLst>
              <a:ext uri="{FF2B5EF4-FFF2-40B4-BE49-F238E27FC236}">
                <a16:creationId xmlns:a16="http://schemas.microsoft.com/office/drawing/2014/main" id="{17376632-A191-451D-9C77-4E76D911BA47}"/>
              </a:ext>
            </a:extLst>
          </p:cNvPr>
          <p:cNvSpPr>
            <a:spLocks noGrp="1"/>
          </p:cNvSpPr>
          <p:nvPr>
            <p:ph sz="quarter" idx="21"/>
          </p:nvPr>
        </p:nvSpPr>
        <p:spPr/>
        <p:txBody>
          <a:bodyPr/>
          <a:lstStyle/>
          <a:p>
            <a:r>
              <a:rPr lang="sv-SE" dirty="0"/>
              <a:t>kön - Kod för administrativt kön. </a:t>
            </a:r>
            <a:r>
              <a:rPr lang="sv-SE" dirty="0">
                <a:solidFill>
                  <a:srgbClr val="FF0000"/>
                </a:solidFill>
              </a:rPr>
              <a:t>- Återstår</a:t>
            </a:r>
            <a:endParaRPr lang="sv-SE" dirty="0"/>
          </a:p>
          <a:p>
            <a:pPr marL="0" indent="0">
              <a:buNone/>
            </a:pPr>
            <a:r>
              <a:rPr lang="sv-SE" dirty="0"/>
              <a:t>Är den relevant?</a:t>
            </a:r>
          </a:p>
          <a:p>
            <a:pPr marL="0" indent="0">
              <a:buNone/>
            </a:pPr>
            <a:endParaRPr lang="sv-SE" dirty="0"/>
          </a:p>
          <a:p>
            <a:pPr marL="0" indent="0">
              <a:buNone/>
            </a:pPr>
            <a:r>
              <a:rPr lang="sv-SE" dirty="0"/>
              <a:t>Åtgärd:</a:t>
            </a:r>
          </a:p>
          <a:p>
            <a:pPr marL="0" indent="0">
              <a:buNone/>
            </a:pPr>
            <a:r>
              <a:rPr lang="sv-SE" dirty="0"/>
              <a:t>Behöver kontrolleras i intyg vilket behovet är</a:t>
            </a:r>
          </a:p>
        </p:txBody>
      </p:sp>
    </p:spTree>
    <p:extLst>
      <p:ext uri="{BB962C8B-B14F-4D97-AF65-F5344CB8AC3E}">
        <p14:creationId xmlns:p14="http://schemas.microsoft.com/office/powerpoint/2010/main" val="4025252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1FC710-238E-4CAB-9287-DA106005DEE0}"/>
              </a:ext>
            </a:extLst>
          </p:cNvPr>
          <p:cNvSpPr>
            <a:spLocks noGrp="1"/>
          </p:cNvSpPr>
          <p:nvPr>
            <p:ph type="title"/>
          </p:nvPr>
        </p:nvSpPr>
        <p:spPr/>
        <p:txBody>
          <a:bodyPr/>
          <a:lstStyle/>
          <a:p>
            <a:r>
              <a:rPr lang="sv-SE" dirty="0"/>
              <a:t>Sektion, FK rad 24</a:t>
            </a:r>
          </a:p>
        </p:txBody>
      </p:sp>
      <p:sp>
        <p:nvSpPr>
          <p:cNvPr id="3" name="Platshållare för innehåll 2">
            <a:extLst>
              <a:ext uri="{FF2B5EF4-FFF2-40B4-BE49-F238E27FC236}">
                <a16:creationId xmlns:a16="http://schemas.microsoft.com/office/drawing/2014/main" id="{9407AF97-179D-4CDC-A64F-CDBB0D2EFA77}"/>
              </a:ext>
            </a:extLst>
          </p:cNvPr>
          <p:cNvSpPr>
            <a:spLocks noGrp="1"/>
          </p:cNvSpPr>
          <p:nvPr>
            <p:ph sz="quarter" idx="21"/>
          </p:nvPr>
        </p:nvSpPr>
        <p:spPr/>
        <p:txBody>
          <a:bodyPr/>
          <a:lstStyle/>
          <a:p>
            <a:r>
              <a:rPr lang="sv-SE" dirty="0"/>
              <a:t>Klassen sektion håller information om det element som organiserar innehållet i ett intygsformulär i logiska sektioner. Sektioner kan inte ha svar men innehåller vanligtvis frågor.</a:t>
            </a:r>
          </a:p>
          <a:p>
            <a:pPr marL="0" indent="0">
              <a:buNone/>
            </a:pPr>
            <a:endParaRPr lang="sv-SE" dirty="0"/>
          </a:p>
          <a:p>
            <a:pPr marL="0" indent="0">
              <a:buNone/>
            </a:pPr>
            <a:r>
              <a:rPr lang="sv-SE" dirty="0"/>
              <a:t>Täcker vi in att det finns rubrik, underrubrik/ytterligare text samt hjälptext. Det kan vara på tre nivåer. Eller är mellannivån med i en annan klass</a:t>
            </a:r>
          </a:p>
          <a:p>
            <a:pPr marL="0" indent="0">
              <a:buNone/>
            </a:pPr>
            <a:r>
              <a:rPr lang="sv-SE" dirty="0"/>
              <a:t>Svar: ja det ska fungera med kombination av sektion och informationstext, det kan finnas sektioner i sektioner</a:t>
            </a:r>
          </a:p>
        </p:txBody>
      </p:sp>
    </p:spTree>
    <p:extLst>
      <p:ext uri="{BB962C8B-B14F-4D97-AF65-F5344CB8AC3E}">
        <p14:creationId xmlns:p14="http://schemas.microsoft.com/office/powerpoint/2010/main" val="3373086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5AFDDEA-2C64-45B3-A258-791111A25C1B}"/>
              </a:ext>
            </a:extLst>
          </p:cNvPr>
          <p:cNvSpPr>
            <a:spLocks noGrp="1"/>
          </p:cNvSpPr>
          <p:nvPr>
            <p:ph type="title"/>
          </p:nvPr>
        </p:nvSpPr>
        <p:spPr/>
        <p:txBody>
          <a:bodyPr/>
          <a:lstStyle/>
          <a:p>
            <a:r>
              <a:rPr lang="sv-SE" dirty="0"/>
              <a:t>Svar, FK rad 25</a:t>
            </a:r>
          </a:p>
        </p:txBody>
      </p:sp>
      <p:sp>
        <p:nvSpPr>
          <p:cNvPr id="3" name="Platshållare för innehåll 2">
            <a:extLst>
              <a:ext uri="{FF2B5EF4-FFF2-40B4-BE49-F238E27FC236}">
                <a16:creationId xmlns:a16="http://schemas.microsoft.com/office/drawing/2014/main" id="{374F748B-CEC0-4550-9E20-7EFFF0371C6E}"/>
              </a:ext>
            </a:extLst>
          </p:cNvPr>
          <p:cNvSpPr>
            <a:spLocks noGrp="1"/>
          </p:cNvSpPr>
          <p:nvPr>
            <p:ph sz="quarter" idx="21"/>
          </p:nvPr>
        </p:nvSpPr>
        <p:spPr/>
        <p:txBody>
          <a:bodyPr/>
          <a:lstStyle/>
          <a:p>
            <a:r>
              <a:rPr lang="sv-SE" dirty="0"/>
              <a:t>Klassen svar håller information om vad intygsutfärdaren har svarat på frågan</a:t>
            </a:r>
          </a:p>
          <a:p>
            <a:endParaRPr lang="sv-SE" dirty="0"/>
          </a:p>
          <a:p>
            <a:pPr marL="0" indent="0">
              <a:buNone/>
            </a:pPr>
            <a:r>
              <a:rPr lang="sv-SE" dirty="0"/>
              <a:t>Ändring:</a:t>
            </a:r>
          </a:p>
          <a:p>
            <a:pPr marL="0" indent="0">
              <a:buNone/>
            </a:pPr>
            <a:r>
              <a:rPr lang="sv-SE" dirty="0"/>
              <a:t>Klassen innehåller intygsutfärdarens svar</a:t>
            </a:r>
          </a:p>
        </p:txBody>
      </p:sp>
    </p:spTree>
    <p:extLst>
      <p:ext uri="{BB962C8B-B14F-4D97-AF65-F5344CB8AC3E}">
        <p14:creationId xmlns:p14="http://schemas.microsoft.com/office/powerpoint/2010/main" val="275759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99F5B39-0818-452A-ADDB-FCF8B5140E21}"/>
              </a:ext>
            </a:extLst>
          </p:cNvPr>
          <p:cNvSpPr>
            <a:spLocks noGrp="1"/>
          </p:cNvSpPr>
          <p:nvPr>
            <p:ph type="title"/>
          </p:nvPr>
        </p:nvSpPr>
        <p:spPr/>
        <p:txBody>
          <a:bodyPr/>
          <a:lstStyle/>
          <a:p>
            <a:r>
              <a:rPr lang="sv-SE" dirty="0"/>
              <a:t>Telekommunikation person, FK rad 26-27</a:t>
            </a:r>
          </a:p>
        </p:txBody>
      </p:sp>
      <p:sp>
        <p:nvSpPr>
          <p:cNvPr id="3" name="Platshållare för innehåll 2">
            <a:extLst>
              <a:ext uri="{FF2B5EF4-FFF2-40B4-BE49-F238E27FC236}">
                <a16:creationId xmlns:a16="http://schemas.microsoft.com/office/drawing/2014/main" id="{770E261A-63FC-48E8-A20A-28A7C417197A}"/>
              </a:ext>
            </a:extLst>
          </p:cNvPr>
          <p:cNvSpPr>
            <a:spLocks noGrp="1"/>
          </p:cNvSpPr>
          <p:nvPr>
            <p:ph sz="quarter" idx="21"/>
          </p:nvPr>
        </p:nvSpPr>
        <p:spPr/>
        <p:txBody>
          <a:bodyPr/>
          <a:lstStyle/>
          <a:p>
            <a:r>
              <a:rPr lang="sv-SE" dirty="0"/>
              <a:t>Utgår</a:t>
            </a:r>
          </a:p>
        </p:txBody>
      </p:sp>
    </p:spTree>
    <p:extLst>
      <p:ext uri="{BB962C8B-B14F-4D97-AF65-F5344CB8AC3E}">
        <p14:creationId xmlns:p14="http://schemas.microsoft.com/office/powerpoint/2010/main" val="2979763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8BFADC-B06C-4185-8714-8E3AF98B4542}"/>
              </a:ext>
            </a:extLst>
          </p:cNvPr>
          <p:cNvSpPr>
            <a:spLocks noGrp="1"/>
          </p:cNvSpPr>
          <p:nvPr>
            <p:ph type="title"/>
          </p:nvPr>
        </p:nvSpPr>
        <p:spPr/>
        <p:txBody>
          <a:bodyPr/>
          <a:lstStyle/>
          <a:p>
            <a:r>
              <a:rPr lang="sv-SE" dirty="0"/>
              <a:t>Underskrift, FK rad 28</a:t>
            </a:r>
          </a:p>
        </p:txBody>
      </p:sp>
      <p:sp>
        <p:nvSpPr>
          <p:cNvPr id="3" name="Platshållare för innehåll 2">
            <a:extLst>
              <a:ext uri="{FF2B5EF4-FFF2-40B4-BE49-F238E27FC236}">
                <a16:creationId xmlns:a16="http://schemas.microsoft.com/office/drawing/2014/main" id="{18C16495-CE5B-4BF0-BD2B-E95B9BB6CDCF}"/>
              </a:ext>
            </a:extLst>
          </p:cNvPr>
          <p:cNvSpPr>
            <a:spLocks noGrp="1"/>
          </p:cNvSpPr>
          <p:nvPr>
            <p:ph sz="quarter" idx="21"/>
          </p:nvPr>
        </p:nvSpPr>
        <p:spPr/>
        <p:txBody>
          <a:bodyPr/>
          <a:lstStyle/>
          <a:p>
            <a:r>
              <a:rPr lang="sv-SE" dirty="0"/>
              <a:t>Klassen underskrift håller information om vem som har skrivit under intyget och när underskriften gjordes.</a:t>
            </a:r>
          </a:p>
          <a:p>
            <a:pPr marL="0" indent="0">
              <a:buNone/>
            </a:pPr>
            <a:endParaRPr lang="sv-SE" dirty="0"/>
          </a:p>
          <a:p>
            <a:pPr marL="0" indent="0">
              <a:buNone/>
            </a:pPr>
            <a:r>
              <a:rPr lang="sv-SE" dirty="0"/>
              <a:t>Behöver hanteras separat i E-hälsomyndighetens intygsuppdrag </a:t>
            </a:r>
            <a:r>
              <a:rPr lang="sv-SE" dirty="0">
                <a:solidFill>
                  <a:srgbClr val="FF0000"/>
                </a:solidFill>
              </a:rPr>
              <a:t>- Återstår</a:t>
            </a:r>
            <a:endParaRPr lang="sv-SE" dirty="0"/>
          </a:p>
        </p:txBody>
      </p:sp>
    </p:spTree>
    <p:extLst>
      <p:ext uri="{BB962C8B-B14F-4D97-AF65-F5344CB8AC3E}">
        <p14:creationId xmlns:p14="http://schemas.microsoft.com/office/powerpoint/2010/main" val="4215971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3595A0-23FA-4E78-ACC3-6F84ECC06463}"/>
              </a:ext>
            </a:extLst>
          </p:cNvPr>
          <p:cNvSpPr>
            <a:spLocks noGrp="1"/>
          </p:cNvSpPr>
          <p:nvPr>
            <p:ph type="title"/>
          </p:nvPr>
        </p:nvSpPr>
        <p:spPr/>
        <p:txBody>
          <a:bodyPr/>
          <a:lstStyle/>
          <a:p>
            <a:r>
              <a:rPr lang="sv-SE" dirty="0"/>
              <a:t>Arbetsförmedlingen</a:t>
            </a:r>
          </a:p>
        </p:txBody>
      </p:sp>
      <p:sp>
        <p:nvSpPr>
          <p:cNvPr id="3" name="Platshållare för innehåll 2">
            <a:extLst>
              <a:ext uri="{FF2B5EF4-FFF2-40B4-BE49-F238E27FC236}">
                <a16:creationId xmlns:a16="http://schemas.microsoft.com/office/drawing/2014/main" id="{3DB4232A-F62C-4E97-B625-6D8FF1206618}"/>
              </a:ext>
            </a:extLst>
          </p:cNvPr>
          <p:cNvSpPr>
            <a:spLocks noGrp="1"/>
          </p:cNvSpPr>
          <p:nvPr>
            <p:ph sz="quarter" idx="21"/>
          </p:nvPr>
        </p:nvSpPr>
        <p:spPr/>
        <p:txBody>
          <a:bodyPr>
            <a:normAutofit fontScale="85000" lnSpcReduction="10000"/>
          </a:bodyPr>
          <a:lstStyle/>
          <a:p>
            <a:r>
              <a:rPr lang="sv-SE" dirty="0"/>
              <a:t>Hade varit bra att se värdeförrådet, åtminstone några exempel, underlättar förståelsen tex för befattning – Vi lägger till fler exempel</a:t>
            </a:r>
          </a:p>
          <a:p>
            <a:r>
              <a:rPr lang="sv-SE" dirty="0"/>
              <a:t>Finns behov att enas om kodvärden? Vilka som ska finnas och termerna för dessa. – Ja detta kommer att behövas löpande</a:t>
            </a:r>
          </a:p>
          <a:p>
            <a:r>
              <a:rPr lang="sv-SE" dirty="0"/>
              <a:t>"typ av identitetsbeteckning" saknas i Informationsspecifikationen både som attribut och </a:t>
            </a:r>
            <a:r>
              <a:rPr lang="sv-SE" dirty="0" err="1"/>
              <a:t>kodverk</a:t>
            </a:r>
            <a:r>
              <a:rPr lang="sv-SE" dirty="0"/>
              <a:t>. – Behöver ses över </a:t>
            </a:r>
            <a:r>
              <a:rPr lang="sv-SE" dirty="0">
                <a:solidFill>
                  <a:srgbClr val="FF0000"/>
                </a:solidFill>
              </a:rPr>
              <a:t>– det kommer att ligga som en standardfråga</a:t>
            </a:r>
          </a:p>
          <a:p>
            <a:r>
              <a:rPr lang="sv-SE" dirty="0"/>
              <a:t>Logotyp- och sidnummer tex Sida 1(3) om de ska med infomodellen alternativt i Standardformulär.</a:t>
            </a:r>
          </a:p>
          <a:p>
            <a:r>
              <a:rPr lang="sv-SE" dirty="0"/>
              <a:t>Nya attribut: FE adress och Intern adress saknas i infomodell – Behöver ses över</a:t>
            </a:r>
          </a:p>
          <a:p>
            <a:r>
              <a:rPr lang="sv-SE" dirty="0"/>
              <a:t>MB-nummer -inkl. version är under utredning om den ska med. MB=Mallbeställning </a:t>
            </a:r>
            <a:r>
              <a:rPr lang="sv-SE" dirty="0" err="1"/>
              <a:t>isåfall</a:t>
            </a:r>
            <a:r>
              <a:rPr lang="sv-SE" dirty="0"/>
              <a:t> kan attributet heta ”intygsformulärnummer” – Behöver ses över</a:t>
            </a:r>
          </a:p>
        </p:txBody>
      </p:sp>
    </p:spTree>
    <p:extLst>
      <p:ext uri="{BB962C8B-B14F-4D97-AF65-F5344CB8AC3E}">
        <p14:creationId xmlns:p14="http://schemas.microsoft.com/office/powerpoint/2010/main" val="754675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a:xfrm>
            <a:off x="1884000" y="2962042"/>
            <a:ext cx="8424000" cy="553998"/>
          </a:xfrm>
        </p:spPr>
        <p:txBody>
          <a:bodyPr/>
          <a:lstStyle/>
          <a:p>
            <a:r>
              <a:rPr lang="sv-SE" dirty="0"/>
              <a:t>Ändringar i begreppsmodellen</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3695939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B7EE928B-7C8E-481B-8F28-9DE31BF49F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2003" y="0"/>
            <a:ext cx="6439997" cy="6858000"/>
          </a:xfrm>
          <a:prstGeom prst="rect">
            <a:avLst/>
          </a:prstGeom>
        </p:spPr>
      </p:pic>
      <p:sp>
        <p:nvSpPr>
          <p:cNvPr id="10" name="Rubrik 1">
            <a:extLst>
              <a:ext uri="{FF2B5EF4-FFF2-40B4-BE49-F238E27FC236}">
                <a16:creationId xmlns:a16="http://schemas.microsoft.com/office/drawing/2014/main" id="{12D52DAC-C0FF-4FAB-893D-1C8B29511F7F}"/>
              </a:ext>
            </a:extLst>
          </p:cNvPr>
          <p:cNvSpPr>
            <a:spLocks noGrp="1"/>
          </p:cNvSpPr>
          <p:nvPr>
            <p:ph type="title"/>
          </p:nvPr>
        </p:nvSpPr>
        <p:spPr>
          <a:xfrm>
            <a:off x="713975" y="650641"/>
            <a:ext cx="4185284" cy="1495794"/>
          </a:xfrm>
        </p:spPr>
        <p:txBody>
          <a:bodyPr/>
          <a:lstStyle/>
          <a:p>
            <a:r>
              <a:rPr lang="sv-SE" sz="3600" dirty="0"/>
              <a:t>Begreppsmodell  - nya obligatoriska färger</a:t>
            </a:r>
            <a:endParaRPr lang="sv-SE" sz="3600" b="1" dirty="0"/>
          </a:p>
        </p:txBody>
      </p:sp>
      <p:graphicFrame>
        <p:nvGraphicFramePr>
          <p:cNvPr id="2" name="Tabell 1">
            <a:extLst>
              <a:ext uri="{FF2B5EF4-FFF2-40B4-BE49-F238E27FC236}">
                <a16:creationId xmlns:a16="http://schemas.microsoft.com/office/drawing/2014/main" id="{E48752D2-0E87-42B2-A5C8-6EAC050899AC}"/>
              </a:ext>
            </a:extLst>
          </p:cNvPr>
          <p:cNvGraphicFramePr>
            <a:graphicFrameLocks noGrp="1"/>
          </p:cNvGraphicFramePr>
          <p:nvPr>
            <p:extLst>
              <p:ext uri="{D42A27DB-BD31-4B8C-83A1-F6EECF244321}">
                <p14:modId xmlns:p14="http://schemas.microsoft.com/office/powerpoint/2010/main" val="2626099796"/>
              </p:ext>
            </p:extLst>
          </p:nvPr>
        </p:nvGraphicFramePr>
        <p:xfrm>
          <a:off x="713975" y="3058852"/>
          <a:ext cx="4502920" cy="2486920"/>
        </p:xfrm>
        <a:graphic>
          <a:graphicData uri="http://schemas.openxmlformats.org/drawingml/2006/table">
            <a:tbl>
              <a:tblPr/>
              <a:tblGrid>
                <a:gridCol w="3126507">
                  <a:extLst>
                    <a:ext uri="{9D8B030D-6E8A-4147-A177-3AD203B41FA5}">
                      <a16:colId xmlns:a16="http://schemas.microsoft.com/office/drawing/2014/main" val="3040838979"/>
                    </a:ext>
                  </a:extLst>
                </a:gridCol>
                <a:gridCol w="1376413">
                  <a:extLst>
                    <a:ext uri="{9D8B030D-6E8A-4147-A177-3AD203B41FA5}">
                      <a16:colId xmlns:a16="http://schemas.microsoft.com/office/drawing/2014/main" val="2728080870"/>
                    </a:ext>
                  </a:extLst>
                </a:gridCol>
              </a:tblGrid>
              <a:tr h="572678">
                <a:tc>
                  <a:txBody>
                    <a:bodyPr/>
                    <a:lstStyle/>
                    <a:p>
                      <a:endParaRPr lang="sv-SE" sz="1800"/>
                    </a:p>
                  </a:txBody>
                  <a:tcPr>
                    <a:lnB w="6350" cap="flat" cmpd="sng" algn="ctr">
                      <a:solidFill>
                        <a:srgbClr val="B049BA"/>
                      </a:solidFill>
                      <a:prstDash val="solid"/>
                      <a:round/>
                      <a:headEnd type="none" w="med" len="med"/>
                      <a:tailEnd type="none" w="med" len="med"/>
                    </a:lnB>
                  </a:tcPr>
                </a:tc>
                <a:tc>
                  <a:txBody>
                    <a:bodyPr/>
                    <a:lstStyle/>
                    <a:p>
                      <a:endParaRPr lang="sv-SE" sz="1800"/>
                    </a:p>
                  </a:txBody>
                  <a:tcPr>
                    <a:lnB w="6350" cap="flat" cmpd="sng" algn="ctr">
                      <a:solidFill>
                        <a:srgbClr val="F04ABA"/>
                      </a:solidFill>
                      <a:prstDash val="solid"/>
                      <a:round/>
                      <a:headEnd type="none" w="med" len="med"/>
                      <a:tailEnd type="none" w="med" len="med"/>
                    </a:lnB>
                  </a:tcPr>
                </a:tc>
                <a:extLst>
                  <a:ext uri="{0D108BD9-81ED-4DB2-BD59-A6C34878D82A}">
                    <a16:rowId xmlns:a16="http://schemas.microsoft.com/office/drawing/2014/main" val="1540863752"/>
                  </a:ext>
                </a:extLst>
              </a:tr>
              <a:tr h="776840">
                <a:tc>
                  <a:txBody>
                    <a:bodyPr/>
                    <a:lstStyle/>
                    <a:p>
                      <a:pPr algn="l" fontAlgn="t"/>
                      <a:r>
                        <a:rPr lang="sv-SE" sz="1800" dirty="0">
                          <a:solidFill>
                            <a:srgbClr val="172B4D"/>
                          </a:solidFill>
                          <a:effectLst/>
                        </a:rPr>
                        <a:t>Tvärsektoriellt, oavsett fackområde</a:t>
                      </a:r>
                      <a:endParaRPr lang="sv-SE" sz="1800" dirty="0">
                        <a:effectLst/>
                      </a:endParaRPr>
                    </a:p>
                  </a:txBody>
                  <a:tcPr marL="63500" marR="63500" marT="44450" marB="44450">
                    <a:lnL w="6350" cap="flat" cmpd="sng" algn="ctr">
                      <a:solidFill>
                        <a:srgbClr val="B049BA"/>
                      </a:solidFill>
                      <a:prstDash val="solid"/>
                      <a:round/>
                      <a:headEnd type="none" w="med" len="med"/>
                      <a:tailEnd type="none" w="med" len="med"/>
                    </a:lnL>
                    <a:lnR w="6350" cap="flat" cmpd="sng" algn="ctr">
                      <a:solidFill>
                        <a:srgbClr val="F04ABA"/>
                      </a:solidFill>
                      <a:prstDash val="solid"/>
                      <a:round/>
                      <a:headEnd type="none" w="med" len="med"/>
                      <a:tailEnd type="none" w="med" len="med"/>
                    </a:lnR>
                    <a:lnT w="6350" cap="flat" cmpd="sng" algn="ctr">
                      <a:solidFill>
                        <a:srgbClr val="B049BA"/>
                      </a:solidFill>
                      <a:prstDash val="solid"/>
                      <a:round/>
                      <a:headEnd type="none" w="med" len="med"/>
                      <a:tailEnd type="none" w="med" len="med"/>
                    </a:lnT>
                    <a:lnB w="6350" cap="flat" cmpd="sng" algn="ctr">
                      <a:solidFill>
                        <a:srgbClr val="3051BA"/>
                      </a:solidFill>
                      <a:prstDash val="solid"/>
                      <a:round/>
                      <a:headEnd type="none" w="med" len="med"/>
                      <a:tailEnd type="none" w="med" len="med"/>
                    </a:lnB>
                    <a:solidFill>
                      <a:schemeClr val="bg2"/>
                    </a:solidFill>
                  </a:tcPr>
                </a:tc>
                <a:tc>
                  <a:txBody>
                    <a:bodyPr/>
                    <a:lstStyle/>
                    <a:p>
                      <a:pPr algn="l" fontAlgn="t"/>
                      <a:r>
                        <a:rPr lang="sv-SE" sz="1800" dirty="0">
                          <a:solidFill>
                            <a:srgbClr val="172B4D"/>
                          </a:solidFill>
                          <a:effectLst/>
                        </a:rPr>
                        <a:t>ljusröd</a:t>
                      </a:r>
                      <a:endParaRPr lang="sv-SE" sz="1800" dirty="0">
                        <a:effectLst/>
                      </a:endParaRPr>
                    </a:p>
                  </a:txBody>
                  <a:tcPr marL="63500" marR="63500" marT="44450" marB="44450">
                    <a:lnL w="6350" cap="flat" cmpd="sng" algn="ctr">
                      <a:solidFill>
                        <a:srgbClr val="F04ABA"/>
                      </a:solidFill>
                      <a:prstDash val="solid"/>
                      <a:round/>
                      <a:headEnd type="none" w="med" len="med"/>
                      <a:tailEnd type="none" w="med" len="med"/>
                    </a:lnL>
                    <a:lnR w="6350" cap="flat" cmpd="sng" algn="ctr">
                      <a:solidFill>
                        <a:srgbClr val="3048BA"/>
                      </a:solidFill>
                      <a:prstDash val="solid"/>
                      <a:round/>
                      <a:headEnd type="none" w="med" len="med"/>
                      <a:tailEnd type="none" w="med" len="med"/>
                    </a:lnR>
                    <a:lnT w="6350" cap="flat" cmpd="sng" algn="ctr">
                      <a:solidFill>
                        <a:srgbClr val="F04ABA"/>
                      </a:solidFill>
                      <a:prstDash val="solid"/>
                      <a:round/>
                      <a:headEnd type="none" w="med" len="med"/>
                      <a:tailEnd type="none" w="med" len="med"/>
                    </a:lnT>
                    <a:lnB w="6350" cap="flat" cmpd="sng" algn="ctr">
                      <a:solidFill>
                        <a:srgbClr val="7051BA"/>
                      </a:solidFill>
                      <a:prstDash val="solid"/>
                      <a:round/>
                      <a:headEnd type="none" w="med" len="med"/>
                      <a:tailEnd type="none" w="med" len="med"/>
                    </a:lnB>
                  </a:tcPr>
                </a:tc>
                <a:extLst>
                  <a:ext uri="{0D108BD9-81ED-4DB2-BD59-A6C34878D82A}">
                    <a16:rowId xmlns:a16="http://schemas.microsoft.com/office/drawing/2014/main" val="697448418"/>
                  </a:ext>
                </a:extLst>
              </a:tr>
              <a:tr h="568701">
                <a:tc>
                  <a:txBody>
                    <a:bodyPr/>
                    <a:lstStyle/>
                    <a:p>
                      <a:pPr algn="l" fontAlgn="t"/>
                      <a:r>
                        <a:rPr lang="sv-SE" sz="1800" dirty="0">
                          <a:solidFill>
                            <a:srgbClr val="172B4D"/>
                          </a:solidFill>
                          <a:effectLst/>
                        </a:rPr>
                        <a:t>Hälso- och sjukvård</a:t>
                      </a:r>
                      <a:endParaRPr lang="sv-SE" sz="1800" dirty="0">
                        <a:effectLst/>
                      </a:endParaRPr>
                    </a:p>
                  </a:txBody>
                  <a:tcPr marL="63500" marR="63500" marT="44450" marB="44450">
                    <a:lnL w="6350" cap="flat" cmpd="sng" algn="ctr">
                      <a:solidFill>
                        <a:srgbClr val="3051BA"/>
                      </a:solidFill>
                      <a:prstDash val="solid"/>
                      <a:round/>
                      <a:headEnd type="none" w="med" len="med"/>
                      <a:tailEnd type="none" w="med" len="med"/>
                    </a:lnL>
                    <a:lnR w="6350" cap="flat" cmpd="sng" algn="ctr">
                      <a:solidFill>
                        <a:srgbClr val="7051BA"/>
                      </a:solidFill>
                      <a:prstDash val="solid"/>
                      <a:round/>
                      <a:headEnd type="none" w="med" len="med"/>
                      <a:tailEnd type="none" w="med" len="med"/>
                    </a:lnR>
                    <a:lnT w="6350" cap="flat" cmpd="sng" algn="ctr">
                      <a:solidFill>
                        <a:srgbClr val="3051BA"/>
                      </a:solidFill>
                      <a:prstDash val="solid"/>
                      <a:round/>
                      <a:headEnd type="none" w="med" len="med"/>
                      <a:tailEnd type="none" w="med" len="med"/>
                    </a:lnT>
                    <a:lnB w="6350" cap="flat" cmpd="sng" algn="ctr">
                      <a:solidFill>
                        <a:srgbClr val="3057BA"/>
                      </a:solidFill>
                      <a:prstDash val="solid"/>
                      <a:round/>
                      <a:headEnd type="none" w="med" len="med"/>
                      <a:tailEnd type="none" w="med" len="med"/>
                    </a:lnB>
                  </a:tcPr>
                </a:tc>
                <a:tc>
                  <a:txBody>
                    <a:bodyPr/>
                    <a:lstStyle/>
                    <a:p>
                      <a:pPr algn="l" fontAlgn="t"/>
                      <a:r>
                        <a:rPr lang="sv-SE" sz="1800">
                          <a:solidFill>
                            <a:srgbClr val="172B4D"/>
                          </a:solidFill>
                          <a:effectLst/>
                        </a:rPr>
                        <a:t>ljusblå</a:t>
                      </a:r>
                      <a:endParaRPr lang="sv-SE" sz="1800">
                        <a:effectLst/>
                      </a:endParaRPr>
                    </a:p>
                  </a:txBody>
                  <a:tcPr marL="63500" marR="63500" marT="44450" marB="44450">
                    <a:lnL w="6350" cap="flat" cmpd="sng" algn="ctr">
                      <a:solidFill>
                        <a:srgbClr val="7051BA"/>
                      </a:solidFill>
                      <a:prstDash val="solid"/>
                      <a:round/>
                      <a:headEnd type="none" w="med" len="med"/>
                      <a:tailEnd type="none" w="med" len="med"/>
                    </a:lnL>
                    <a:lnR w="6350" cap="flat" cmpd="sng" algn="ctr">
                      <a:solidFill>
                        <a:srgbClr val="F055BA"/>
                      </a:solidFill>
                      <a:prstDash val="solid"/>
                      <a:round/>
                      <a:headEnd type="none" w="med" len="med"/>
                      <a:tailEnd type="none" w="med" len="med"/>
                    </a:lnR>
                    <a:lnT w="6350" cap="flat" cmpd="sng" algn="ctr">
                      <a:solidFill>
                        <a:srgbClr val="7051BA"/>
                      </a:solidFill>
                      <a:prstDash val="solid"/>
                      <a:round/>
                      <a:headEnd type="none" w="med" len="med"/>
                      <a:tailEnd type="none" w="med" len="med"/>
                    </a:lnT>
                    <a:lnB w="6350" cap="flat" cmpd="sng" algn="ctr">
                      <a:solidFill>
                        <a:srgbClr val="F028BA"/>
                      </a:solidFill>
                      <a:prstDash val="solid"/>
                      <a:round/>
                      <a:headEnd type="none" w="med" len="med"/>
                      <a:tailEnd type="none" w="med" len="med"/>
                    </a:lnB>
                  </a:tcPr>
                </a:tc>
                <a:extLst>
                  <a:ext uri="{0D108BD9-81ED-4DB2-BD59-A6C34878D82A}">
                    <a16:rowId xmlns:a16="http://schemas.microsoft.com/office/drawing/2014/main" val="3981809596"/>
                  </a:ext>
                </a:extLst>
              </a:tr>
              <a:tr h="568701">
                <a:tc>
                  <a:txBody>
                    <a:bodyPr/>
                    <a:lstStyle/>
                    <a:p>
                      <a:pPr algn="l" fontAlgn="t"/>
                      <a:r>
                        <a:rPr lang="sv-SE" sz="1800">
                          <a:solidFill>
                            <a:srgbClr val="172B4D"/>
                          </a:solidFill>
                          <a:effectLst/>
                        </a:rPr>
                        <a:t>Socialtjänst</a:t>
                      </a:r>
                      <a:endParaRPr lang="sv-SE" sz="1800">
                        <a:effectLst/>
                      </a:endParaRPr>
                    </a:p>
                  </a:txBody>
                  <a:tcPr marL="63500" marR="63500" marT="44450" marB="44450">
                    <a:lnL w="6350" cap="flat" cmpd="sng" algn="ctr">
                      <a:solidFill>
                        <a:srgbClr val="3057BA"/>
                      </a:solidFill>
                      <a:prstDash val="solid"/>
                      <a:round/>
                      <a:headEnd type="none" w="med" len="med"/>
                      <a:tailEnd type="none" w="med" len="med"/>
                    </a:lnL>
                    <a:lnR w="6350" cap="flat" cmpd="sng" algn="ctr">
                      <a:solidFill>
                        <a:srgbClr val="F028BA"/>
                      </a:solidFill>
                      <a:prstDash val="solid"/>
                      <a:round/>
                      <a:headEnd type="none" w="med" len="med"/>
                      <a:tailEnd type="none" w="med" len="med"/>
                    </a:lnR>
                    <a:lnT w="6350" cap="flat" cmpd="sng" algn="ctr">
                      <a:solidFill>
                        <a:srgbClr val="3057BA"/>
                      </a:solidFill>
                      <a:prstDash val="solid"/>
                      <a:round/>
                      <a:headEnd type="none" w="med" len="med"/>
                      <a:tailEnd type="none" w="med" len="med"/>
                    </a:lnT>
                    <a:lnB w="6350" cap="flat" cmpd="sng" algn="ctr">
                      <a:solidFill>
                        <a:srgbClr val="3057BA"/>
                      </a:solidFill>
                      <a:prstDash val="solid"/>
                      <a:round/>
                      <a:headEnd type="none" w="med" len="med"/>
                      <a:tailEnd type="none" w="med" len="med"/>
                    </a:lnB>
                  </a:tcPr>
                </a:tc>
                <a:tc>
                  <a:txBody>
                    <a:bodyPr/>
                    <a:lstStyle/>
                    <a:p>
                      <a:pPr algn="l" fontAlgn="t"/>
                      <a:r>
                        <a:rPr lang="sv-SE" sz="1800" dirty="0">
                          <a:solidFill>
                            <a:srgbClr val="172B4D"/>
                          </a:solidFill>
                          <a:effectLst/>
                        </a:rPr>
                        <a:t>grön</a:t>
                      </a:r>
                      <a:endParaRPr lang="sv-SE" sz="1800" dirty="0">
                        <a:effectLst/>
                      </a:endParaRPr>
                    </a:p>
                  </a:txBody>
                  <a:tcPr marL="63500" marR="63500" marT="44450" marB="44450">
                    <a:lnL w="6350" cap="flat" cmpd="sng" algn="ctr">
                      <a:solidFill>
                        <a:srgbClr val="F028BA"/>
                      </a:solidFill>
                      <a:prstDash val="solid"/>
                      <a:round/>
                      <a:headEnd type="none" w="med" len="med"/>
                      <a:tailEnd type="none" w="med" len="med"/>
                    </a:lnL>
                    <a:lnR w="6350" cap="flat" cmpd="sng" algn="ctr">
                      <a:solidFill>
                        <a:srgbClr val="302ABA"/>
                      </a:solidFill>
                      <a:prstDash val="solid"/>
                      <a:round/>
                      <a:headEnd type="none" w="med" len="med"/>
                      <a:tailEnd type="none" w="med" len="med"/>
                    </a:lnR>
                    <a:lnT w="6350" cap="flat" cmpd="sng" algn="ctr">
                      <a:solidFill>
                        <a:srgbClr val="F028BA"/>
                      </a:solidFill>
                      <a:prstDash val="solid"/>
                      <a:round/>
                      <a:headEnd type="none" w="med" len="med"/>
                      <a:tailEnd type="none" w="med" len="med"/>
                    </a:lnT>
                    <a:lnB w="6350" cap="flat" cmpd="sng" algn="ctr">
                      <a:solidFill>
                        <a:srgbClr val="F028BA"/>
                      </a:solidFill>
                      <a:prstDash val="solid"/>
                      <a:round/>
                      <a:headEnd type="none" w="med" len="med"/>
                      <a:tailEnd type="none" w="med" len="med"/>
                    </a:lnB>
                  </a:tcPr>
                </a:tc>
                <a:extLst>
                  <a:ext uri="{0D108BD9-81ED-4DB2-BD59-A6C34878D82A}">
                    <a16:rowId xmlns:a16="http://schemas.microsoft.com/office/drawing/2014/main" val="3932518326"/>
                  </a:ext>
                </a:extLst>
              </a:tr>
            </a:tbl>
          </a:graphicData>
        </a:graphic>
      </p:graphicFrame>
      <p:sp>
        <p:nvSpPr>
          <p:cNvPr id="3" name="Rectangle 1">
            <a:extLst>
              <a:ext uri="{FF2B5EF4-FFF2-40B4-BE49-F238E27FC236}">
                <a16:creationId xmlns:a16="http://schemas.microsoft.com/office/drawing/2014/main" id="{647F4FE1-3FEB-46F3-B128-D46475E48AA0}"/>
              </a:ext>
            </a:extLst>
          </p:cNvPr>
          <p:cNvSpPr>
            <a:spLocks noChangeArrowheads="1"/>
          </p:cNvSpPr>
          <p:nvPr/>
        </p:nvSpPr>
        <p:spPr bwMode="auto">
          <a:xfrm>
            <a:off x="646803" y="2146435"/>
            <a:ext cx="4570089" cy="145418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600" b="0" i="0" u="none" strike="noStrike" cap="none" normalizeH="0" baseline="0" dirty="0">
                <a:ln>
                  <a:noFill/>
                </a:ln>
                <a:solidFill>
                  <a:srgbClr val="172B4D"/>
                </a:solidFill>
                <a:effectLst/>
                <a:latin typeface="-apple-system"/>
              </a:rPr>
              <a:t>Färgkoder för begreppsmodell</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600" b="0" i="0" u="none" strike="noStrike" cap="none" normalizeH="0" baseline="0" dirty="0">
                <a:ln>
                  <a:noFill/>
                </a:ln>
                <a:solidFill>
                  <a:srgbClr val="172B4D"/>
                </a:solidFill>
                <a:effectLst/>
                <a:latin typeface="-apple-system"/>
              </a:rPr>
              <a:t>För att begreppsmodellerna ska vara enhetliga använder vi nedanstående färger, enligt Socialstyrelsens konventioner:</a:t>
            </a:r>
            <a:endParaRPr kumimoji="0" lang="sv-SE" altLang="sv-SE"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1134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6069A8-A1DA-4C4B-BD2C-855671808370}"/>
              </a:ext>
            </a:extLst>
          </p:cNvPr>
          <p:cNvSpPr>
            <a:spLocks noGrp="1"/>
          </p:cNvSpPr>
          <p:nvPr>
            <p:ph type="title"/>
          </p:nvPr>
        </p:nvSpPr>
        <p:spPr>
          <a:xfrm>
            <a:off x="490493" y="757390"/>
            <a:ext cx="10475290" cy="443978"/>
          </a:xfrm>
        </p:spPr>
        <p:txBody>
          <a:bodyPr/>
          <a:lstStyle/>
          <a:p>
            <a:r>
              <a:rPr lang="sv-SE" dirty="0"/>
              <a:t>Tidplan-Hösten 2025</a:t>
            </a:r>
          </a:p>
        </p:txBody>
      </p:sp>
      <p:graphicFrame>
        <p:nvGraphicFramePr>
          <p:cNvPr id="4" name="Platshållare för innehåll 3">
            <a:extLst>
              <a:ext uri="{FF2B5EF4-FFF2-40B4-BE49-F238E27FC236}">
                <a16:creationId xmlns:a16="http://schemas.microsoft.com/office/drawing/2014/main" id="{37F88548-BC68-4576-86EA-3CE288409781}"/>
              </a:ext>
            </a:extLst>
          </p:cNvPr>
          <p:cNvGraphicFramePr>
            <a:graphicFrameLocks noGrp="1"/>
          </p:cNvGraphicFramePr>
          <p:nvPr>
            <p:ph sz="quarter" idx="21"/>
          </p:nvPr>
        </p:nvGraphicFramePr>
        <p:xfrm>
          <a:off x="84083" y="0"/>
          <a:ext cx="12107917"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ktangel: rundade hörn 2">
            <a:extLst>
              <a:ext uri="{FF2B5EF4-FFF2-40B4-BE49-F238E27FC236}">
                <a16:creationId xmlns:a16="http://schemas.microsoft.com/office/drawing/2014/main" id="{FBE10F5C-4752-412E-9D64-1FC8DDF8BBE2}"/>
              </a:ext>
            </a:extLst>
          </p:cNvPr>
          <p:cNvSpPr/>
          <p:nvPr/>
        </p:nvSpPr>
        <p:spPr>
          <a:xfrm>
            <a:off x="4463403" y="2480951"/>
            <a:ext cx="1632597" cy="2495777"/>
          </a:xfrm>
          <a:prstGeom prst="roundRect">
            <a:avLst/>
          </a:prstGeom>
          <a:solidFill>
            <a:schemeClr val="accent3">
              <a:lumMod val="75000"/>
              <a:alpha val="27000"/>
            </a:schemeClr>
          </a:solidFill>
          <a:ln w="28575">
            <a:solidFill>
              <a:schemeClr val="accent3">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12" name="Pil: höger 11">
            <a:extLst>
              <a:ext uri="{FF2B5EF4-FFF2-40B4-BE49-F238E27FC236}">
                <a16:creationId xmlns:a16="http://schemas.microsoft.com/office/drawing/2014/main" id="{EFC017F3-2D57-4754-8F17-CF58DFF1E51F}"/>
              </a:ext>
            </a:extLst>
          </p:cNvPr>
          <p:cNvSpPr/>
          <p:nvPr/>
        </p:nvSpPr>
        <p:spPr>
          <a:xfrm>
            <a:off x="9394689" y="557087"/>
            <a:ext cx="283779" cy="261610"/>
          </a:xfrm>
          <a:prstGeom prst="rightArrow">
            <a:avLst/>
          </a:prstGeom>
          <a:solidFill>
            <a:srgbClr val="E7D5DF"/>
          </a:solidFill>
          <a:ln>
            <a:solidFill>
              <a:schemeClr val="accent1"/>
            </a:solidFill>
          </a:ln>
          <a:effectLst/>
        </p:spPr>
        <p:txBody>
          <a:bodyPr rtlCol="0" anchor="ctr"/>
          <a:lstStyle/>
          <a:p>
            <a:endParaRPr lang="sv-SE" sz="1000">
              <a:solidFill>
                <a:schemeClr val="tx1"/>
              </a:solidFill>
            </a:endParaRPr>
          </a:p>
        </p:txBody>
      </p:sp>
      <p:sp>
        <p:nvSpPr>
          <p:cNvPr id="15" name="textruta 14">
            <a:extLst>
              <a:ext uri="{FF2B5EF4-FFF2-40B4-BE49-F238E27FC236}">
                <a16:creationId xmlns:a16="http://schemas.microsoft.com/office/drawing/2014/main" id="{39623FC0-2E9D-4AD2-8020-8F1E4B0615F7}"/>
              </a:ext>
            </a:extLst>
          </p:cNvPr>
          <p:cNvSpPr txBox="1"/>
          <p:nvPr/>
        </p:nvSpPr>
        <p:spPr>
          <a:xfrm>
            <a:off x="9680028" y="534101"/>
            <a:ext cx="2753710" cy="261610"/>
          </a:xfrm>
          <a:prstGeom prst="rect">
            <a:avLst/>
          </a:prstGeom>
          <a:noFill/>
        </p:spPr>
        <p:txBody>
          <a:bodyPr wrap="square" rtlCol="0">
            <a:spAutoFit/>
          </a:bodyPr>
          <a:lstStyle/>
          <a:p>
            <a:r>
              <a:rPr lang="sv-SE" sz="1050" dirty="0"/>
              <a:t>Parallella arbetsflöden</a:t>
            </a:r>
          </a:p>
        </p:txBody>
      </p:sp>
      <p:sp>
        <p:nvSpPr>
          <p:cNvPr id="17" name="Rektangel: rundade hörn 16">
            <a:extLst>
              <a:ext uri="{FF2B5EF4-FFF2-40B4-BE49-F238E27FC236}">
                <a16:creationId xmlns:a16="http://schemas.microsoft.com/office/drawing/2014/main" id="{9CD9856B-E941-476E-9046-72902F74A8EA}"/>
              </a:ext>
            </a:extLst>
          </p:cNvPr>
          <p:cNvSpPr/>
          <p:nvPr/>
        </p:nvSpPr>
        <p:spPr>
          <a:xfrm>
            <a:off x="9392708" y="1005154"/>
            <a:ext cx="283779" cy="150982"/>
          </a:xfrm>
          <a:prstGeom prst="roundRect">
            <a:avLst/>
          </a:prstGeom>
          <a:solidFill>
            <a:schemeClr val="accent3">
              <a:lumMod val="75000"/>
              <a:alpha val="27000"/>
            </a:schemeClr>
          </a:solidFill>
          <a:ln w="28575">
            <a:solidFill>
              <a:schemeClr val="accent3">
                <a:lumMod val="7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19" name="textruta 18">
            <a:extLst>
              <a:ext uri="{FF2B5EF4-FFF2-40B4-BE49-F238E27FC236}">
                <a16:creationId xmlns:a16="http://schemas.microsoft.com/office/drawing/2014/main" id="{D3FB3EEE-63F4-49CB-87CF-2A78E3DFCDE6}"/>
              </a:ext>
            </a:extLst>
          </p:cNvPr>
          <p:cNvSpPr txBox="1"/>
          <p:nvPr/>
        </p:nvSpPr>
        <p:spPr>
          <a:xfrm>
            <a:off x="9680028" y="959041"/>
            <a:ext cx="2753710" cy="261610"/>
          </a:xfrm>
          <a:prstGeom prst="rect">
            <a:avLst/>
          </a:prstGeom>
          <a:noFill/>
        </p:spPr>
        <p:txBody>
          <a:bodyPr wrap="square" rtlCol="0">
            <a:spAutoFit/>
          </a:bodyPr>
          <a:lstStyle/>
          <a:p>
            <a:r>
              <a:rPr lang="sv-SE" sz="1050" dirty="0"/>
              <a:t>Nuläge, vart vi befinner oss i tidslinjen</a:t>
            </a:r>
          </a:p>
        </p:txBody>
      </p:sp>
      <p:sp>
        <p:nvSpPr>
          <p:cNvPr id="21" name="Pil: höger 20">
            <a:extLst>
              <a:ext uri="{FF2B5EF4-FFF2-40B4-BE49-F238E27FC236}">
                <a16:creationId xmlns:a16="http://schemas.microsoft.com/office/drawing/2014/main" id="{D015E613-EB53-46CF-854D-8076C4239FAE}"/>
              </a:ext>
            </a:extLst>
          </p:cNvPr>
          <p:cNvSpPr/>
          <p:nvPr/>
        </p:nvSpPr>
        <p:spPr>
          <a:xfrm>
            <a:off x="9383292" y="187810"/>
            <a:ext cx="325821" cy="261611"/>
          </a:xfrm>
          <a:prstGeom prst="rightArrow">
            <a:avLst/>
          </a:prstGeom>
          <a:solidFill>
            <a:schemeClr val="bg2">
              <a:lumMod val="90000"/>
            </a:schemeClr>
          </a:solidFill>
          <a:ln>
            <a:solidFill>
              <a:schemeClr val="accent1"/>
            </a:solidFill>
            <a:prstDash val="dash"/>
          </a:ln>
          <a:effectLst/>
        </p:spPr>
        <p:txBody>
          <a:bodyPr rtlCol="0" anchor="ctr"/>
          <a:lstStyle/>
          <a:p>
            <a:endParaRPr lang="sv-SE" sz="1000" dirty="0"/>
          </a:p>
        </p:txBody>
      </p:sp>
      <p:sp>
        <p:nvSpPr>
          <p:cNvPr id="22" name="textruta 21">
            <a:extLst>
              <a:ext uri="{FF2B5EF4-FFF2-40B4-BE49-F238E27FC236}">
                <a16:creationId xmlns:a16="http://schemas.microsoft.com/office/drawing/2014/main" id="{439D5F1D-A70F-4660-A065-92B35E426BAB}"/>
              </a:ext>
            </a:extLst>
          </p:cNvPr>
          <p:cNvSpPr txBox="1"/>
          <p:nvPr/>
        </p:nvSpPr>
        <p:spPr>
          <a:xfrm>
            <a:off x="9673675" y="167419"/>
            <a:ext cx="2753710" cy="253916"/>
          </a:xfrm>
          <a:prstGeom prst="rect">
            <a:avLst/>
          </a:prstGeom>
          <a:noFill/>
        </p:spPr>
        <p:txBody>
          <a:bodyPr wrap="square" rtlCol="0">
            <a:spAutoFit/>
          </a:bodyPr>
          <a:lstStyle/>
          <a:p>
            <a:r>
              <a:rPr lang="sv-SE" sz="1050" dirty="0"/>
              <a:t>Arbete pausad</a:t>
            </a:r>
          </a:p>
        </p:txBody>
      </p:sp>
      <p:sp>
        <p:nvSpPr>
          <p:cNvPr id="24" name="Pil: höger 23">
            <a:extLst>
              <a:ext uri="{FF2B5EF4-FFF2-40B4-BE49-F238E27FC236}">
                <a16:creationId xmlns:a16="http://schemas.microsoft.com/office/drawing/2014/main" id="{495AD306-13F5-44CE-BA1F-D4FCF12A024C}"/>
              </a:ext>
            </a:extLst>
          </p:cNvPr>
          <p:cNvSpPr/>
          <p:nvPr/>
        </p:nvSpPr>
        <p:spPr>
          <a:xfrm>
            <a:off x="775785" y="5337586"/>
            <a:ext cx="5507420" cy="338296"/>
          </a:xfrm>
          <a:prstGeom prst="rightArrow">
            <a:avLst/>
          </a:prstGeom>
          <a:solidFill>
            <a:srgbClr val="E7D5DF"/>
          </a:solidFill>
          <a:ln>
            <a:solidFill>
              <a:schemeClr val="accent1"/>
            </a:solidFill>
          </a:ln>
          <a:effectLst/>
        </p:spPr>
        <p:txBody>
          <a:bodyPr rtlCol="0" anchor="ctr"/>
          <a:lstStyle/>
          <a:p>
            <a:r>
              <a:rPr lang="sv-SE" sz="1000" dirty="0"/>
              <a:t>Informationsmodellering</a:t>
            </a:r>
          </a:p>
        </p:txBody>
      </p:sp>
      <p:sp>
        <p:nvSpPr>
          <p:cNvPr id="25" name="Pil: höger 24">
            <a:extLst>
              <a:ext uri="{FF2B5EF4-FFF2-40B4-BE49-F238E27FC236}">
                <a16:creationId xmlns:a16="http://schemas.microsoft.com/office/drawing/2014/main" id="{3624D0B2-CB84-4296-B972-77865F77B5BD}"/>
              </a:ext>
            </a:extLst>
          </p:cNvPr>
          <p:cNvSpPr/>
          <p:nvPr/>
        </p:nvSpPr>
        <p:spPr>
          <a:xfrm>
            <a:off x="776670" y="4976728"/>
            <a:ext cx="5507420" cy="338296"/>
          </a:xfrm>
          <a:prstGeom prst="rightArrow">
            <a:avLst/>
          </a:prstGeom>
          <a:solidFill>
            <a:srgbClr val="E7D5DF"/>
          </a:solidFill>
          <a:ln>
            <a:solidFill>
              <a:schemeClr val="accent1"/>
            </a:solidFill>
          </a:ln>
          <a:effectLst/>
        </p:spPr>
        <p:txBody>
          <a:bodyPr rtlCol="0" anchor="ctr"/>
          <a:lstStyle/>
          <a:p>
            <a:r>
              <a:rPr lang="sv-SE" sz="1000" b="0" dirty="0"/>
              <a:t>Standardisering av API: er</a:t>
            </a:r>
            <a:endParaRPr lang="sv-SE" sz="1000" dirty="0"/>
          </a:p>
        </p:txBody>
      </p:sp>
      <p:sp>
        <p:nvSpPr>
          <p:cNvPr id="13" name="Pil: höger 12">
            <a:extLst>
              <a:ext uri="{FF2B5EF4-FFF2-40B4-BE49-F238E27FC236}">
                <a16:creationId xmlns:a16="http://schemas.microsoft.com/office/drawing/2014/main" id="{048D094E-C0FD-49F4-8456-C8393EA66EC5}"/>
              </a:ext>
            </a:extLst>
          </p:cNvPr>
          <p:cNvSpPr/>
          <p:nvPr/>
        </p:nvSpPr>
        <p:spPr>
          <a:xfrm>
            <a:off x="7346730" y="5226996"/>
            <a:ext cx="2974429" cy="406549"/>
          </a:xfrm>
          <a:prstGeom prst="rightArrow">
            <a:avLst/>
          </a:prstGeom>
          <a:solidFill>
            <a:srgbClr val="E7D5DF"/>
          </a:solidFill>
          <a:ln>
            <a:solidFill>
              <a:schemeClr val="accent1"/>
            </a:solidFill>
          </a:ln>
          <a:effectLst/>
        </p:spPr>
        <p:txBody>
          <a:bodyPr rtlCol="0" anchor="ctr"/>
          <a:lstStyle/>
          <a:p>
            <a:r>
              <a:rPr lang="sv-SE" sz="1000" dirty="0"/>
              <a:t>Basuppgifter på extern remiss</a:t>
            </a:r>
          </a:p>
        </p:txBody>
      </p:sp>
      <p:sp>
        <p:nvSpPr>
          <p:cNvPr id="16" name="textruta 15">
            <a:extLst>
              <a:ext uri="{FF2B5EF4-FFF2-40B4-BE49-F238E27FC236}">
                <a16:creationId xmlns:a16="http://schemas.microsoft.com/office/drawing/2014/main" id="{944209EF-8737-43B6-8B3B-5D3B22EEB787}"/>
              </a:ext>
            </a:extLst>
          </p:cNvPr>
          <p:cNvSpPr txBox="1"/>
          <p:nvPr/>
        </p:nvSpPr>
        <p:spPr>
          <a:xfrm>
            <a:off x="219805" y="6385289"/>
            <a:ext cx="9314792" cy="369332"/>
          </a:xfrm>
          <a:prstGeom prst="rect">
            <a:avLst/>
          </a:prstGeom>
          <a:noFill/>
        </p:spPr>
        <p:txBody>
          <a:bodyPr wrap="square">
            <a:spAutoFit/>
          </a:bodyPr>
          <a:lstStyle/>
          <a:p>
            <a:r>
              <a:rPr lang="sv-SE" dirty="0">
                <a:hlinkClick r:id="rId8"/>
              </a:rPr>
              <a:t>Statliga myndigheters intyg - Arbetsgrupper för </a:t>
            </a:r>
            <a:r>
              <a:rPr lang="sv-SE" dirty="0" err="1">
                <a:hlinkClick r:id="rId8"/>
              </a:rPr>
              <a:t>interoperabilitet</a:t>
            </a:r>
            <a:r>
              <a:rPr lang="sv-SE" dirty="0">
                <a:hlinkClick r:id="rId8"/>
              </a:rPr>
              <a:t> - </a:t>
            </a:r>
            <a:r>
              <a:rPr lang="sv-SE" dirty="0" err="1">
                <a:hlinkClick r:id="rId8"/>
              </a:rPr>
              <a:t>Confluence</a:t>
            </a:r>
            <a:endParaRPr lang="sv-SE" dirty="0"/>
          </a:p>
        </p:txBody>
      </p:sp>
    </p:spTree>
    <p:extLst>
      <p:ext uri="{BB962C8B-B14F-4D97-AF65-F5344CB8AC3E}">
        <p14:creationId xmlns:p14="http://schemas.microsoft.com/office/powerpoint/2010/main" val="343732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C0DC9EF5-40F0-4DF9-A675-CBDD8E38FC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4115" y="1239765"/>
            <a:ext cx="7341030" cy="5478916"/>
          </a:xfrm>
          <a:prstGeom prst="rect">
            <a:avLst/>
          </a:prstGeom>
        </p:spPr>
      </p:pic>
      <p:sp>
        <p:nvSpPr>
          <p:cNvPr id="8" name="Rubrik 1">
            <a:extLst>
              <a:ext uri="{FF2B5EF4-FFF2-40B4-BE49-F238E27FC236}">
                <a16:creationId xmlns:a16="http://schemas.microsoft.com/office/drawing/2014/main" id="{E3F59A85-4F33-4560-B5ED-9E4B733FA73D}"/>
              </a:ext>
            </a:extLst>
          </p:cNvPr>
          <p:cNvSpPr>
            <a:spLocks noGrp="1"/>
          </p:cNvSpPr>
          <p:nvPr>
            <p:ph type="title"/>
          </p:nvPr>
        </p:nvSpPr>
        <p:spPr>
          <a:xfrm>
            <a:off x="765230" y="591480"/>
            <a:ext cx="10475290" cy="553998"/>
          </a:xfrm>
        </p:spPr>
        <p:txBody>
          <a:bodyPr/>
          <a:lstStyle/>
          <a:p>
            <a:r>
              <a:rPr lang="sv-SE" dirty="0"/>
              <a:t>Flera vyer: endast intygsuppgifter</a:t>
            </a:r>
          </a:p>
        </p:txBody>
      </p:sp>
    </p:spTree>
    <p:extLst>
      <p:ext uri="{BB962C8B-B14F-4D97-AF65-F5344CB8AC3E}">
        <p14:creationId xmlns:p14="http://schemas.microsoft.com/office/powerpoint/2010/main" val="236652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F86D1E-E7D3-4D6A-972A-E7A35A53BEEA}"/>
              </a:ext>
            </a:extLst>
          </p:cNvPr>
          <p:cNvSpPr>
            <a:spLocks noGrp="1"/>
          </p:cNvSpPr>
          <p:nvPr>
            <p:ph type="title"/>
          </p:nvPr>
        </p:nvSpPr>
        <p:spPr>
          <a:xfrm>
            <a:off x="704350" y="586877"/>
            <a:ext cx="3607767" cy="2714589"/>
          </a:xfrm>
        </p:spPr>
        <p:txBody>
          <a:bodyPr/>
          <a:lstStyle/>
          <a:p>
            <a:r>
              <a:rPr lang="sv-SE" sz="3600" dirty="0"/>
              <a:t>Nya begrepp</a:t>
            </a:r>
            <a:br>
              <a:rPr lang="sv-SE" sz="3600" dirty="0"/>
            </a:br>
            <a:r>
              <a:rPr lang="sv-SE" sz="3200" dirty="0"/>
              <a:t>Nationell Grunddata Person, personal, personroll</a:t>
            </a:r>
            <a:endParaRPr lang="sv-SE" sz="3600" b="1" dirty="0"/>
          </a:p>
        </p:txBody>
      </p:sp>
      <p:pic>
        <p:nvPicPr>
          <p:cNvPr id="6" name="Bildobjekt 5">
            <a:extLst>
              <a:ext uri="{FF2B5EF4-FFF2-40B4-BE49-F238E27FC236}">
                <a16:creationId xmlns:a16="http://schemas.microsoft.com/office/drawing/2014/main" id="{7CE5A0A9-6261-4B77-9CFA-E481A7A9FF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8432" y="0"/>
            <a:ext cx="7424646" cy="6858000"/>
          </a:xfrm>
          <a:prstGeom prst="rect">
            <a:avLst/>
          </a:prstGeom>
        </p:spPr>
      </p:pic>
      <p:sp>
        <p:nvSpPr>
          <p:cNvPr id="7" name="textruta 6">
            <a:extLst>
              <a:ext uri="{FF2B5EF4-FFF2-40B4-BE49-F238E27FC236}">
                <a16:creationId xmlns:a16="http://schemas.microsoft.com/office/drawing/2014/main" id="{B0566327-D599-4F55-A487-47908062A7B2}"/>
              </a:ext>
            </a:extLst>
          </p:cNvPr>
          <p:cNvSpPr txBox="1"/>
          <p:nvPr/>
        </p:nvSpPr>
        <p:spPr>
          <a:xfrm>
            <a:off x="526523" y="3946357"/>
            <a:ext cx="3328155" cy="1754326"/>
          </a:xfrm>
          <a:prstGeom prst="rect">
            <a:avLst/>
          </a:prstGeom>
          <a:noFill/>
        </p:spPr>
        <p:txBody>
          <a:bodyPr wrap="none" rtlCol="0">
            <a:spAutoFit/>
          </a:bodyPr>
          <a:lstStyle/>
          <a:p>
            <a:pPr marL="285750" indent="-285750">
              <a:buFont typeface="Arial" panose="020B0604020202020204" pitchFamily="34" charset="0"/>
              <a:buChar char="•"/>
            </a:pPr>
            <a:r>
              <a:rPr lang="sv-SE" sz="3600" dirty="0"/>
              <a:t>Socialtjänst</a:t>
            </a:r>
          </a:p>
          <a:p>
            <a:pPr marL="285750" indent="-285750">
              <a:buFont typeface="Arial" panose="020B0604020202020204" pitchFamily="34" charset="0"/>
              <a:buChar char="•"/>
            </a:pPr>
            <a:r>
              <a:rPr lang="sv-SE" sz="3600" dirty="0"/>
              <a:t>Yrkesutövare</a:t>
            </a:r>
          </a:p>
          <a:p>
            <a:pPr marL="285750" indent="-285750">
              <a:buFont typeface="Arial" panose="020B0604020202020204" pitchFamily="34" charset="0"/>
              <a:buChar char="•"/>
            </a:pPr>
            <a:r>
              <a:rPr lang="sv-SE" sz="3600" dirty="0"/>
              <a:t>Medarbetare</a:t>
            </a:r>
          </a:p>
        </p:txBody>
      </p:sp>
    </p:spTree>
    <p:extLst>
      <p:ext uri="{BB962C8B-B14F-4D97-AF65-F5344CB8AC3E}">
        <p14:creationId xmlns:p14="http://schemas.microsoft.com/office/powerpoint/2010/main" val="101738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a:xfrm>
            <a:off x="1884000" y="2962042"/>
            <a:ext cx="8424000" cy="553998"/>
          </a:xfrm>
        </p:spPr>
        <p:txBody>
          <a:bodyPr/>
          <a:lstStyle/>
          <a:p>
            <a:r>
              <a:rPr lang="sv-SE" dirty="0"/>
              <a:t>Ändringar i informationsmodellen</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65360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F86D1E-E7D3-4D6A-972A-E7A35A53BEEA}"/>
              </a:ext>
            </a:extLst>
          </p:cNvPr>
          <p:cNvSpPr>
            <a:spLocks noGrp="1"/>
          </p:cNvSpPr>
          <p:nvPr>
            <p:ph type="title"/>
          </p:nvPr>
        </p:nvSpPr>
        <p:spPr/>
        <p:txBody>
          <a:bodyPr/>
          <a:lstStyle/>
          <a:p>
            <a:endParaRPr lang="sv-SE" dirty="0"/>
          </a:p>
        </p:txBody>
      </p:sp>
      <p:sp>
        <p:nvSpPr>
          <p:cNvPr id="3" name="Platshållare för innehåll 2">
            <a:extLst>
              <a:ext uri="{FF2B5EF4-FFF2-40B4-BE49-F238E27FC236}">
                <a16:creationId xmlns:a16="http://schemas.microsoft.com/office/drawing/2014/main" id="{0C2E49DA-0935-449A-9C96-2DBE8A70D518}"/>
              </a:ext>
            </a:extLst>
          </p:cNvPr>
          <p:cNvSpPr>
            <a:spLocks noGrp="1"/>
          </p:cNvSpPr>
          <p:nvPr>
            <p:ph sz="quarter" idx="21"/>
          </p:nvPr>
        </p:nvSpPr>
        <p:spPr/>
        <p:txBody>
          <a:bodyPr/>
          <a:lstStyle/>
          <a:p>
            <a:endParaRPr lang="sv-SE" dirty="0"/>
          </a:p>
        </p:txBody>
      </p:sp>
      <p:pic>
        <p:nvPicPr>
          <p:cNvPr id="4" name="Bildobjekt 3">
            <a:extLst>
              <a:ext uri="{FF2B5EF4-FFF2-40B4-BE49-F238E27FC236}">
                <a16:creationId xmlns:a16="http://schemas.microsoft.com/office/drawing/2014/main" id="{07FCE144-B094-4DB6-821C-D6F3E88C936B}"/>
              </a:ext>
            </a:extLst>
          </p:cNvPr>
          <p:cNvPicPr>
            <a:picLocks noChangeAspect="1"/>
          </p:cNvPicPr>
          <p:nvPr/>
        </p:nvPicPr>
        <p:blipFill>
          <a:blip r:embed="rId2"/>
          <a:stretch>
            <a:fillRect/>
          </a:stretch>
        </p:blipFill>
        <p:spPr>
          <a:xfrm>
            <a:off x="1697348" y="0"/>
            <a:ext cx="9103831" cy="6858000"/>
          </a:xfrm>
          <a:prstGeom prst="rect">
            <a:avLst/>
          </a:prstGeom>
        </p:spPr>
      </p:pic>
    </p:spTree>
    <p:extLst>
      <p:ext uri="{BB962C8B-B14F-4D97-AF65-F5344CB8AC3E}">
        <p14:creationId xmlns:p14="http://schemas.microsoft.com/office/powerpoint/2010/main" val="300188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7EDDE3-F707-4DE2-8DF0-5FB4418BC60A}"/>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B1810871-DEE3-4E47-B14C-8A93FF179361}"/>
              </a:ext>
            </a:extLst>
          </p:cNvPr>
          <p:cNvSpPr>
            <a:spLocks noGrp="1"/>
          </p:cNvSpPr>
          <p:nvPr>
            <p:ph sz="quarter" idx="21"/>
          </p:nvPr>
        </p:nvSpPr>
        <p:spPr/>
        <p:txBody>
          <a:bodyPr/>
          <a:lstStyle/>
          <a:p>
            <a:endParaRPr lang="sv-SE"/>
          </a:p>
        </p:txBody>
      </p:sp>
      <p:pic>
        <p:nvPicPr>
          <p:cNvPr id="7" name="Bildobjekt 6">
            <a:extLst>
              <a:ext uri="{FF2B5EF4-FFF2-40B4-BE49-F238E27FC236}">
                <a16:creationId xmlns:a16="http://schemas.microsoft.com/office/drawing/2014/main" id="{27E25276-51B6-4A4E-A54E-A116838B2D0B}"/>
              </a:ext>
            </a:extLst>
          </p:cNvPr>
          <p:cNvPicPr>
            <a:picLocks noChangeAspect="1"/>
          </p:cNvPicPr>
          <p:nvPr/>
        </p:nvPicPr>
        <p:blipFill>
          <a:blip r:embed="rId2"/>
          <a:stretch>
            <a:fillRect/>
          </a:stretch>
        </p:blipFill>
        <p:spPr>
          <a:xfrm>
            <a:off x="343198" y="0"/>
            <a:ext cx="11505604" cy="6858000"/>
          </a:xfrm>
          <a:prstGeom prst="rect">
            <a:avLst/>
          </a:prstGeom>
        </p:spPr>
      </p:pic>
      <p:sp>
        <p:nvSpPr>
          <p:cNvPr id="8" name="Rektangel: rundade hörn 7">
            <a:extLst>
              <a:ext uri="{FF2B5EF4-FFF2-40B4-BE49-F238E27FC236}">
                <a16:creationId xmlns:a16="http://schemas.microsoft.com/office/drawing/2014/main" id="{CA0F26C7-BFB3-4643-86FD-CAEA01FE4496}"/>
              </a:ext>
            </a:extLst>
          </p:cNvPr>
          <p:cNvSpPr/>
          <p:nvPr/>
        </p:nvSpPr>
        <p:spPr>
          <a:xfrm>
            <a:off x="8255000" y="507999"/>
            <a:ext cx="1210733" cy="2353733"/>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textruta 3">
            <a:extLst>
              <a:ext uri="{FF2B5EF4-FFF2-40B4-BE49-F238E27FC236}">
                <a16:creationId xmlns:a16="http://schemas.microsoft.com/office/drawing/2014/main" id="{EC30997F-3FAE-4032-A3C0-8CAD33A29B86}"/>
              </a:ext>
            </a:extLst>
          </p:cNvPr>
          <p:cNvSpPr txBox="1"/>
          <p:nvPr/>
        </p:nvSpPr>
        <p:spPr>
          <a:xfrm>
            <a:off x="8816741" y="5332396"/>
            <a:ext cx="1835759" cy="369332"/>
          </a:xfrm>
          <a:prstGeom prst="rect">
            <a:avLst/>
          </a:prstGeom>
          <a:noFill/>
        </p:spPr>
        <p:txBody>
          <a:bodyPr wrap="none" rtlCol="0">
            <a:spAutoFit/>
          </a:bodyPr>
          <a:lstStyle/>
          <a:p>
            <a:r>
              <a:rPr lang="sv-SE" dirty="0"/>
              <a:t>Kontaktuppgift</a:t>
            </a:r>
          </a:p>
        </p:txBody>
      </p:sp>
    </p:spTree>
    <p:extLst>
      <p:ext uri="{BB962C8B-B14F-4D97-AF65-F5344CB8AC3E}">
        <p14:creationId xmlns:p14="http://schemas.microsoft.com/office/powerpoint/2010/main" val="2675098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7EDDE3-F707-4DE2-8DF0-5FB4418BC60A}"/>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B1810871-DEE3-4E47-B14C-8A93FF179361}"/>
              </a:ext>
            </a:extLst>
          </p:cNvPr>
          <p:cNvSpPr>
            <a:spLocks noGrp="1"/>
          </p:cNvSpPr>
          <p:nvPr>
            <p:ph sz="quarter" idx="21"/>
          </p:nvPr>
        </p:nvSpPr>
        <p:spPr/>
        <p:txBody>
          <a:bodyPr/>
          <a:lstStyle/>
          <a:p>
            <a:endParaRPr lang="sv-SE"/>
          </a:p>
        </p:txBody>
      </p:sp>
      <p:pic>
        <p:nvPicPr>
          <p:cNvPr id="7" name="Bildobjekt 6">
            <a:extLst>
              <a:ext uri="{FF2B5EF4-FFF2-40B4-BE49-F238E27FC236}">
                <a16:creationId xmlns:a16="http://schemas.microsoft.com/office/drawing/2014/main" id="{27E25276-51B6-4A4E-A54E-A116838B2D0B}"/>
              </a:ext>
            </a:extLst>
          </p:cNvPr>
          <p:cNvPicPr>
            <a:picLocks noChangeAspect="1"/>
          </p:cNvPicPr>
          <p:nvPr/>
        </p:nvPicPr>
        <p:blipFill>
          <a:blip r:embed="rId2"/>
          <a:stretch>
            <a:fillRect/>
          </a:stretch>
        </p:blipFill>
        <p:spPr>
          <a:xfrm>
            <a:off x="343198" y="0"/>
            <a:ext cx="11505604" cy="6858000"/>
          </a:xfrm>
          <a:prstGeom prst="rect">
            <a:avLst/>
          </a:prstGeom>
        </p:spPr>
      </p:pic>
      <p:sp>
        <p:nvSpPr>
          <p:cNvPr id="8" name="Rektangel: rundade hörn 7">
            <a:extLst>
              <a:ext uri="{FF2B5EF4-FFF2-40B4-BE49-F238E27FC236}">
                <a16:creationId xmlns:a16="http://schemas.microsoft.com/office/drawing/2014/main" id="{CA0F26C7-BFB3-4643-86FD-CAEA01FE4496}"/>
              </a:ext>
            </a:extLst>
          </p:cNvPr>
          <p:cNvSpPr/>
          <p:nvPr/>
        </p:nvSpPr>
        <p:spPr>
          <a:xfrm>
            <a:off x="4885266" y="1684867"/>
            <a:ext cx="2785533" cy="151513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textruta 3">
            <a:extLst>
              <a:ext uri="{FF2B5EF4-FFF2-40B4-BE49-F238E27FC236}">
                <a16:creationId xmlns:a16="http://schemas.microsoft.com/office/drawing/2014/main" id="{548BDB22-B1BF-4DBC-9E85-BC1A3FDE9F76}"/>
              </a:ext>
            </a:extLst>
          </p:cNvPr>
          <p:cNvSpPr txBox="1"/>
          <p:nvPr/>
        </p:nvSpPr>
        <p:spPr>
          <a:xfrm>
            <a:off x="8228355" y="5265018"/>
            <a:ext cx="3363421" cy="923330"/>
          </a:xfrm>
          <a:prstGeom prst="rect">
            <a:avLst/>
          </a:prstGeom>
          <a:noFill/>
        </p:spPr>
        <p:txBody>
          <a:bodyPr wrap="none" rtlCol="0">
            <a:spAutoFit/>
          </a:bodyPr>
          <a:lstStyle/>
          <a:p>
            <a:pPr algn="ctr"/>
            <a:r>
              <a:rPr lang="sv-SE" dirty="0">
                <a:solidFill>
                  <a:srgbClr val="FF0000"/>
                </a:solidFill>
              </a:rPr>
              <a:t>Hälso- och sjukvårdspersonal</a:t>
            </a:r>
          </a:p>
          <a:p>
            <a:pPr algn="ctr"/>
            <a:r>
              <a:rPr lang="sv-SE" dirty="0">
                <a:solidFill>
                  <a:srgbClr val="00B050"/>
                </a:solidFill>
              </a:rPr>
              <a:t>Medarbetare, yrkesutövare </a:t>
            </a:r>
          </a:p>
          <a:p>
            <a:pPr algn="ctr"/>
            <a:r>
              <a:rPr lang="sv-SE" dirty="0">
                <a:solidFill>
                  <a:srgbClr val="00B050"/>
                </a:solidFill>
              </a:rPr>
              <a:t>och kompetens</a:t>
            </a:r>
          </a:p>
        </p:txBody>
      </p:sp>
    </p:spTree>
    <p:extLst>
      <p:ext uri="{BB962C8B-B14F-4D97-AF65-F5344CB8AC3E}">
        <p14:creationId xmlns:p14="http://schemas.microsoft.com/office/powerpoint/2010/main" val="159890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49EFA13-75A4-40EF-A46B-D21E3EF1EE22}"/>
              </a:ext>
            </a:extLst>
          </p:cNvPr>
          <p:cNvGraphicFramePr/>
          <p:nvPr>
            <p:extLst>
              <p:ext uri="{D42A27DB-BD31-4B8C-83A1-F6EECF244321}">
                <p14:modId xmlns:p14="http://schemas.microsoft.com/office/powerpoint/2010/main" val="3340406758"/>
              </p:ext>
            </p:extLst>
          </p:nvPr>
        </p:nvGraphicFramePr>
        <p:xfrm>
          <a:off x="455488" y="797364"/>
          <a:ext cx="11281024" cy="4216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ruta 4">
            <a:extLst>
              <a:ext uri="{FF2B5EF4-FFF2-40B4-BE49-F238E27FC236}">
                <a16:creationId xmlns:a16="http://schemas.microsoft.com/office/drawing/2014/main" id="{A3C2921A-91AD-474F-BF9A-DFA9483D8982}"/>
              </a:ext>
            </a:extLst>
          </p:cNvPr>
          <p:cNvSpPr txBox="1"/>
          <p:nvPr/>
        </p:nvSpPr>
        <p:spPr>
          <a:xfrm>
            <a:off x="3763766" y="5537416"/>
            <a:ext cx="4664468" cy="954107"/>
          </a:xfrm>
          <a:prstGeom prst="rect">
            <a:avLst/>
          </a:prstGeom>
          <a:noFill/>
        </p:spPr>
        <p:txBody>
          <a:bodyPr wrap="square">
            <a:spAutoFit/>
          </a:bodyPr>
          <a:lstStyle/>
          <a:p>
            <a:pPr lvl="0" algn="ctr"/>
            <a:r>
              <a:rPr lang="sv-SE" sz="2800" b="1" dirty="0">
                <a:solidFill>
                  <a:schemeClr val="accent3">
                    <a:lumMod val="60000"/>
                    <a:lumOff val="40000"/>
                  </a:schemeClr>
                </a:solidFill>
              </a:rPr>
              <a:t>Trevlig helg!</a:t>
            </a:r>
            <a:r>
              <a:rPr lang="sv-SE" sz="2800" b="1" i="0" dirty="0">
                <a:solidFill>
                  <a:schemeClr val="accent3">
                    <a:lumMod val="60000"/>
                    <a:lumOff val="40000"/>
                  </a:schemeClr>
                </a:solidFill>
              </a:rPr>
              <a:t> </a:t>
            </a:r>
            <a:br>
              <a:rPr lang="sv-SE" sz="2800" b="1" i="0" dirty="0">
                <a:solidFill>
                  <a:schemeClr val="accent3">
                    <a:lumMod val="60000"/>
                    <a:lumOff val="40000"/>
                  </a:schemeClr>
                </a:solidFill>
              </a:rPr>
            </a:br>
            <a:endParaRPr lang="sv-SE" sz="2800" dirty="0">
              <a:solidFill>
                <a:schemeClr val="accent3">
                  <a:lumMod val="60000"/>
                  <a:lumOff val="40000"/>
                </a:schemeClr>
              </a:solidFill>
            </a:endParaRPr>
          </a:p>
        </p:txBody>
      </p:sp>
    </p:spTree>
    <p:extLst>
      <p:ext uri="{BB962C8B-B14F-4D97-AF65-F5344CB8AC3E}">
        <p14:creationId xmlns:p14="http://schemas.microsoft.com/office/powerpoint/2010/main" val="98574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8CC0E8-0604-408F-850D-65BF3401FA1E}"/>
              </a:ext>
            </a:extLst>
          </p:cNvPr>
          <p:cNvSpPr>
            <a:spLocks noGrp="1"/>
          </p:cNvSpPr>
          <p:nvPr>
            <p:ph type="title"/>
          </p:nvPr>
        </p:nvSpPr>
        <p:spPr>
          <a:xfrm>
            <a:off x="1884000" y="2408044"/>
            <a:ext cx="8424000" cy="1107996"/>
          </a:xfrm>
        </p:spPr>
        <p:txBody>
          <a:bodyPr/>
          <a:lstStyle/>
          <a:p>
            <a:r>
              <a:rPr lang="sv-SE" dirty="0"/>
              <a:t>Återkoppling synpunkter på basuppgifter</a:t>
            </a:r>
          </a:p>
        </p:txBody>
      </p:sp>
      <p:sp>
        <p:nvSpPr>
          <p:cNvPr id="3" name="Platshållare för text 2">
            <a:extLst>
              <a:ext uri="{FF2B5EF4-FFF2-40B4-BE49-F238E27FC236}">
                <a16:creationId xmlns:a16="http://schemas.microsoft.com/office/drawing/2014/main" id="{4EA8E8CF-E699-45C2-B6F4-A17AA508C2AB}"/>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00183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p:txBody>
          <a:bodyPr/>
          <a:lstStyle/>
          <a:p>
            <a:r>
              <a:rPr lang="sv-SE" dirty="0"/>
              <a:t>Begrepp</a:t>
            </a:r>
          </a:p>
        </p:txBody>
      </p:sp>
      <p:pic>
        <p:nvPicPr>
          <p:cNvPr id="4" name="Bildobjekt 3">
            <a:extLst>
              <a:ext uri="{FF2B5EF4-FFF2-40B4-BE49-F238E27FC236}">
                <a16:creationId xmlns:a16="http://schemas.microsoft.com/office/drawing/2014/main" id="{332E6043-7143-40F6-8FDD-8D91A50EE4EE}"/>
              </a:ext>
            </a:extLst>
          </p:cNvPr>
          <p:cNvPicPr>
            <a:picLocks noChangeAspect="1"/>
          </p:cNvPicPr>
          <p:nvPr/>
        </p:nvPicPr>
        <p:blipFill>
          <a:blip r:embed="rId2"/>
          <a:stretch>
            <a:fillRect/>
          </a:stretch>
        </p:blipFill>
        <p:spPr>
          <a:xfrm>
            <a:off x="5527040" y="211304"/>
            <a:ext cx="6345154" cy="6454494"/>
          </a:xfrm>
          <a:prstGeom prst="rect">
            <a:avLst/>
          </a:prstGeom>
        </p:spPr>
      </p:pic>
    </p:spTree>
    <p:extLst>
      <p:ext uri="{BB962C8B-B14F-4D97-AF65-F5344CB8AC3E}">
        <p14:creationId xmlns:p14="http://schemas.microsoft.com/office/powerpoint/2010/main" val="78646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a:t>Övrig uppgift, FK rad 2</a:t>
            </a:r>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p:txBody>
          <a:bodyPr/>
          <a:lstStyle/>
          <a:p>
            <a:pPr marL="0" indent="0">
              <a:buNone/>
            </a:pPr>
            <a:r>
              <a:rPr lang="sv-SE" dirty="0"/>
              <a:t>Saknade definition</a:t>
            </a:r>
          </a:p>
          <a:p>
            <a:pPr marL="0" indent="0">
              <a:buNone/>
            </a:pPr>
            <a:endParaRPr lang="sv-SE" dirty="0"/>
          </a:p>
          <a:p>
            <a:pPr marL="0" indent="0">
              <a:buNone/>
            </a:pPr>
            <a:r>
              <a:rPr lang="sv-SE" dirty="0"/>
              <a:t>Ändring:</a:t>
            </a:r>
          </a:p>
          <a:p>
            <a:r>
              <a:rPr lang="sv-SE" dirty="0">
                <a:solidFill>
                  <a:srgbClr val="00B050"/>
                </a:solidFill>
              </a:rPr>
              <a:t>Anm.: Övrig uppgift kan t.ex. vara uppgift som inhämtas av läkare eller lämnas av relationsperson vid uppföljande samtal efter besök eller vid samtal med skolpersonal.</a:t>
            </a:r>
          </a:p>
        </p:txBody>
      </p:sp>
    </p:spTree>
    <p:extLst>
      <p:ext uri="{BB962C8B-B14F-4D97-AF65-F5344CB8AC3E}">
        <p14:creationId xmlns:p14="http://schemas.microsoft.com/office/powerpoint/2010/main" val="329994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1FC2BD1-A6C6-4466-A226-19C0732E98E9}"/>
              </a:ext>
            </a:extLst>
          </p:cNvPr>
          <p:cNvSpPr>
            <a:spLocks noGrp="1"/>
          </p:cNvSpPr>
          <p:nvPr>
            <p:ph type="title"/>
          </p:nvPr>
        </p:nvSpPr>
        <p:spPr/>
        <p:txBody>
          <a:bodyPr/>
          <a:lstStyle/>
          <a:p>
            <a:r>
              <a:rPr lang="sv-SE" dirty="0"/>
              <a:t>Intyg, FK rad 3, 4 och 6</a:t>
            </a:r>
          </a:p>
        </p:txBody>
      </p:sp>
      <p:sp>
        <p:nvSpPr>
          <p:cNvPr id="3" name="Platshållare för innehåll 2">
            <a:extLst>
              <a:ext uri="{FF2B5EF4-FFF2-40B4-BE49-F238E27FC236}">
                <a16:creationId xmlns:a16="http://schemas.microsoft.com/office/drawing/2014/main" id="{C5479669-BCA0-4471-9BD4-C3C8F68229D1}"/>
              </a:ext>
            </a:extLst>
          </p:cNvPr>
          <p:cNvSpPr>
            <a:spLocks noGrp="1"/>
          </p:cNvSpPr>
          <p:nvPr>
            <p:ph sz="quarter" idx="21"/>
          </p:nvPr>
        </p:nvSpPr>
        <p:spPr/>
        <p:txBody>
          <a:bodyPr>
            <a:normAutofit fontScale="92500" lnSpcReduction="20000"/>
          </a:bodyPr>
          <a:lstStyle/>
          <a:p>
            <a:pPr marL="0" indent="0">
              <a:buNone/>
            </a:pPr>
            <a:r>
              <a:rPr lang="sv-SE" dirty="0"/>
              <a:t>Basuppgift i relation till klinisk uppgift, förtydliga att utlåtande rör läkare (måste inte alltid vara det)</a:t>
            </a:r>
          </a:p>
          <a:p>
            <a:pPr marL="0" indent="0">
              <a:buNone/>
            </a:pPr>
            <a:endParaRPr lang="sv-SE" dirty="0"/>
          </a:p>
          <a:p>
            <a:pPr marL="0" indent="0">
              <a:buNone/>
            </a:pPr>
            <a:r>
              <a:rPr lang="sv-SE" dirty="0"/>
              <a:t>Ändring:</a:t>
            </a:r>
          </a:p>
          <a:p>
            <a:r>
              <a:rPr lang="sv-SE" dirty="0"/>
              <a:t>dokument som formellt bekräftar eller försäkrar något rörande intygsperson</a:t>
            </a:r>
          </a:p>
          <a:p>
            <a:r>
              <a:rPr lang="sv-SE" dirty="0"/>
              <a:t>Anmärkning: Ett intyg kan förekomma i olika former, t.ex. pappersform eller digital form. Ibland används andra uttryck för intyg, t.ex. </a:t>
            </a:r>
            <a:r>
              <a:rPr lang="sv-SE" dirty="0">
                <a:solidFill>
                  <a:srgbClr val="92D050"/>
                </a:solidFill>
              </a:rPr>
              <a:t>(</a:t>
            </a:r>
            <a:r>
              <a:rPr lang="sv-SE" dirty="0" err="1">
                <a:solidFill>
                  <a:srgbClr val="92D050"/>
                </a:solidFill>
              </a:rPr>
              <a:t>läkar</a:t>
            </a:r>
            <a:r>
              <a:rPr lang="sv-SE" dirty="0">
                <a:solidFill>
                  <a:srgbClr val="92D050"/>
                </a:solidFill>
              </a:rPr>
              <a:t>)</a:t>
            </a:r>
            <a:r>
              <a:rPr lang="sv-SE" dirty="0"/>
              <a:t>utlåtande eller yttrande.</a:t>
            </a:r>
          </a:p>
          <a:p>
            <a:endParaRPr lang="sv-SE" dirty="0"/>
          </a:p>
          <a:p>
            <a:r>
              <a:rPr lang="sv-SE" dirty="0">
                <a:solidFill>
                  <a:srgbClr val="92D050"/>
                </a:solidFill>
              </a:rPr>
              <a:t>I intyg kombineras basuppgifter, intygsgrundande uppgifter och ev. bedömning. </a:t>
            </a:r>
          </a:p>
        </p:txBody>
      </p:sp>
    </p:spTree>
    <p:extLst>
      <p:ext uri="{BB962C8B-B14F-4D97-AF65-F5344CB8AC3E}">
        <p14:creationId xmlns:p14="http://schemas.microsoft.com/office/powerpoint/2010/main" val="647370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AE31A9-6824-4BCF-90A0-1C1756053C74}"/>
              </a:ext>
            </a:extLst>
          </p:cNvPr>
          <p:cNvSpPr>
            <a:spLocks noGrp="1"/>
          </p:cNvSpPr>
          <p:nvPr>
            <p:ph type="title"/>
          </p:nvPr>
        </p:nvSpPr>
        <p:spPr/>
        <p:txBody>
          <a:bodyPr/>
          <a:lstStyle/>
          <a:p>
            <a:r>
              <a:rPr lang="sv-SE" dirty="0"/>
              <a:t>Intygsgrundande uppgift, FK rad 8</a:t>
            </a:r>
          </a:p>
        </p:txBody>
      </p:sp>
      <p:sp>
        <p:nvSpPr>
          <p:cNvPr id="3" name="Platshållare för innehåll 2">
            <a:extLst>
              <a:ext uri="{FF2B5EF4-FFF2-40B4-BE49-F238E27FC236}">
                <a16:creationId xmlns:a16="http://schemas.microsoft.com/office/drawing/2014/main" id="{66C20954-40D4-4FA0-B665-74F4B31B7AF4}"/>
              </a:ext>
            </a:extLst>
          </p:cNvPr>
          <p:cNvSpPr>
            <a:spLocks noGrp="1"/>
          </p:cNvSpPr>
          <p:nvPr>
            <p:ph sz="quarter" idx="21"/>
          </p:nvPr>
        </p:nvSpPr>
        <p:spPr/>
        <p:txBody>
          <a:bodyPr>
            <a:normAutofit fontScale="85000" lnSpcReduction="10000"/>
          </a:bodyPr>
          <a:lstStyle/>
          <a:p>
            <a:pPr marL="0" indent="0">
              <a:buNone/>
            </a:pPr>
            <a:r>
              <a:rPr lang="sv-SE" dirty="0"/>
              <a:t>Otydligt med relation till journalföring</a:t>
            </a:r>
          </a:p>
          <a:p>
            <a:pPr marL="0" indent="0">
              <a:buNone/>
            </a:pPr>
            <a:endParaRPr lang="sv-SE" dirty="0"/>
          </a:p>
          <a:p>
            <a:pPr marL="0" indent="0">
              <a:buNone/>
            </a:pPr>
            <a:r>
              <a:rPr lang="sv-SE" dirty="0"/>
              <a:t>Ändring:</a:t>
            </a:r>
          </a:p>
          <a:p>
            <a:r>
              <a:rPr lang="sv-SE" dirty="0"/>
              <a:t>uppgift, huvudsakligen av medicinsk karaktär, som enligt föreskrift ska ingå i ett intyg</a:t>
            </a:r>
          </a:p>
          <a:p>
            <a:r>
              <a:rPr lang="sv-SE" dirty="0"/>
              <a:t>Anmärkning: Uppgifter från undersökning och uppgifter ur journal (även tidigare intyg) är exempel på intygsgrundande uppgifter, och sådana kan användas för en bedömning. Administrativa uppgifter om intygsgrundande uppgifter räknas dock till basuppgifter. Ett intyg måste innehålla minst en intygsgrundande uppgift, dvs intyget kan inte bara innehålla basuppgifter. Till intygsgrundande uppgifter hör </a:t>
            </a:r>
            <a:r>
              <a:rPr lang="sv-SE" dirty="0">
                <a:solidFill>
                  <a:srgbClr val="92D050"/>
                </a:solidFill>
              </a:rPr>
              <a:t>även</a:t>
            </a:r>
            <a:r>
              <a:rPr lang="sv-SE" dirty="0"/>
              <a:t> uppgifter som vid utfärdandetillfället inte är journalförda.</a:t>
            </a:r>
          </a:p>
          <a:p>
            <a:r>
              <a:rPr lang="sv-SE" dirty="0"/>
              <a:t>Se vidare HSLF-FS 2018:54</a:t>
            </a:r>
          </a:p>
        </p:txBody>
      </p:sp>
    </p:spTree>
    <p:extLst>
      <p:ext uri="{BB962C8B-B14F-4D97-AF65-F5344CB8AC3E}">
        <p14:creationId xmlns:p14="http://schemas.microsoft.com/office/powerpoint/2010/main" val="336643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1C0C57-BBD5-4684-9B86-448D09AB4302}"/>
              </a:ext>
            </a:extLst>
          </p:cNvPr>
          <p:cNvSpPr>
            <a:spLocks noGrp="1"/>
          </p:cNvSpPr>
          <p:nvPr>
            <p:ph type="title"/>
          </p:nvPr>
        </p:nvSpPr>
        <p:spPr/>
        <p:txBody>
          <a:bodyPr/>
          <a:lstStyle/>
          <a:p>
            <a:r>
              <a:rPr lang="sv-SE" dirty="0"/>
              <a:t>Intygsmottagare, FK rad 9</a:t>
            </a:r>
          </a:p>
        </p:txBody>
      </p:sp>
      <p:sp>
        <p:nvSpPr>
          <p:cNvPr id="3" name="Platshållare för innehåll 2">
            <a:extLst>
              <a:ext uri="{FF2B5EF4-FFF2-40B4-BE49-F238E27FC236}">
                <a16:creationId xmlns:a16="http://schemas.microsoft.com/office/drawing/2014/main" id="{E30E7AB3-22BA-44EE-8B70-46DE3088E659}"/>
              </a:ext>
            </a:extLst>
          </p:cNvPr>
          <p:cNvSpPr>
            <a:spLocks noGrp="1"/>
          </p:cNvSpPr>
          <p:nvPr>
            <p:ph sz="quarter" idx="21"/>
          </p:nvPr>
        </p:nvSpPr>
        <p:spPr/>
        <p:txBody>
          <a:bodyPr numCol="1">
            <a:normAutofit/>
          </a:bodyPr>
          <a:lstStyle/>
          <a:p>
            <a:pPr marL="0" indent="0">
              <a:buNone/>
            </a:pPr>
            <a:r>
              <a:rPr lang="sv-SE" dirty="0"/>
              <a:t>Om intygspersonen är intygsmottagare kommer den personen inte fatta beslut.</a:t>
            </a:r>
          </a:p>
          <a:p>
            <a:pPr marL="0" indent="0">
              <a:buNone/>
            </a:pPr>
            <a:endParaRPr lang="sv-SE" dirty="0"/>
          </a:p>
          <a:p>
            <a:pPr marL="0" indent="0">
              <a:buNone/>
            </a:pPr>
            <a:r>
              <a:rPr lang="sv-SE" dirty="0"/>
              <a:t>Ändring:</a:t>
            </a:r>
          </a:p>
          <a:p>
            <a:r>
              <a:rPr lang="sv-SE" dirty="0"/>
              <a:t>Se separat dokument</a:t>
            </a:r>
          </a:p>
          <a:p>
            <a:endParaRPr lang="sv-SE" dirty="0"/>
          </a:p>
        </p:txBody>
      </p:sp>
    </p:spTree>
    <p:extLst>
      <p:ext uri="{BB962C8B-B14F-4D97-AF65-F5344CB8AC3E}">
        <p14:creationId xmlns:p14="http://schemas.microsoft.com/office/powerpoint/2010/main" val="1865136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Normal" ma:contentTypeID="0x010100DC1D8ECDB72C194F9F7841CC62E2C46500FEF50D435C49B246BF2C9B1482013D09" ma:contentTypeVersion="2" ma:contentTypeDescription="Create a new document." ma:contentTypeScope="" ma:versionID="cb4b2424ca0fa0b98eb13fc6350f935e">
  <xsd:schema xmlns:xsd="http://www.w3.org/2001/XMLSchema" xmlns:xs="http://www.w3.org/2001/XMLSchema" xmlns:p="http://schemas.microsoft.com/office/2006/metadata/properties" xmlns:ns2="c28f52af-a8f8-4551-b8ae-866ae79b83b4" xmlns:ns3="22987DCD-55DF-4183-A58B-18F9DF8CFDBB" xmlns:ns4="http://schemas.microsoft.com/sharepoint/v4" targetNamespace="http://schemas.microsoft.com/office/2006/metadata/properties" ma:root="true" ma:fieldsID="e104011722efbb67d3288060fb6f4374" ns2:_="" ns3:_="" ns4:_="">
    <xsd:import namespace="c28f52af-a8f8-4551-b8ae-866ae79b83b4"/>
    <xsd:import namespace="22987DCD-55DF-4183-A58B-18F9DF8CFDBB"/>
    <xsd:import namespace="http://schemas.microsoft.com/sharepoint/v4"/>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987DCD-55DF-4183-A58B-18F9DF8CFDBB"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A8C287-1234-4AF2-BB8A-5AA3E7207D5F}">
  <ds:schemaRefs>
    <ds:schemaRef ds:uri="http://schemas.microsoft.com/office/infopath/2007/PartnerControls"/>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schemas.microsoft.com/sharepoint/v4"/>
    <ds:schemaRef ds:uri="22987DCD-55DF-4183-A58B-18F9DF8CFDBB"/>
    <ds:schemaRef ds:uri="http://purl.org/dc/dcmitype/"/>
    <ds:schemaRef ds:uri="c28f52af-a8f8-4551-b8ae-866ae79b83b4"/>
    <ds:schemaRef ds:uri="http://www.w3.org/XML/1998/namespace"/>
    <ds:schemaRef ds:uri="http://purl.org/dc/elements/1.1/"/>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D1B360B1-9FFB-4746-B443-0839813EB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22987DCD-55DF-4183-A58B-18F9DF8CFDBB"/>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2104</TotalTime>
  <Words>1410</Words>
  <Application>Microsoft Office PowerPoint</Application>
  <PresentationFormat>Bredbild</PresentationFormat>
  <Paragraphs>169</Paragraphs>
  <Slides>36</Slides>
  <Notes>2</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36</vt:i4>
      </vt:variant>
    </vt:vector>
  </HeadingPairs>
  <TitlesOfParts>
    <vt:vector size="43" baseType="lpstr">
      <vt:lpstr>-apple-system</vt:lpstr>
      <vt:lpstr>Public Sans Regular</vt:lpstr>
      <vt:lpstr>Arial</vt:lpstr>
      <vt:lpstr>Public Sans Bold</vt:lpstr>
      <vt:lpstr>Public Sans</vt:lpstr>
      <vt:lpstr>Calibri</vt:lpstr>
      <vt:lpstr>Ny-ppt-mall-ny version</vt:lpstr>
      <vt:lpstr>Nationell arbetsgrupp - Strukturering och standardisering intygsinformation</vt:lpstr>
      <vt:lpstr>Agenda 19 september</vt:lpstr>
      <vt:lpstr>Tidplan-Hösten 2025</vt:lpstr>
      <vt:lpstr>Återkoppling synpunkter på basuppgifter</vt:lpstr>
      <vt:lpstr>Begrepp</vt:lpstr>
      <vt:lpstr>Övrig uppgift, FK rad 2</vt:lpstr>
      <vt:lpstr>Intyg, FK rad 3, 4 och 6</vt:lpstr>
      <vt:lpstr>Intygsgrundande uppgift, FK rad 8</vt:lpstr>
      <vt:lpstr>Intygsmottagare, FK rad 9</vt:lpstr>
      <vt:lpstr>Kontaktsätt , FK rad 10</vt:lpstr>
      <vt:lpstr>(yrkes)legitimation, FK rad 11, TS</vt:lpstr>
      <vt:lpstr>Organisation, FK rad 12</vt:lpstr>
      <vt:lpstr>Reell kompetens, FK rad 13, TS</vt:lpstr>
      <vt:lpstr>Uppgift ur annan handling, FK rad 14</vt:lpstr>
      <vt:lpstr>Uppgift från undersökning, FK rad 15</vt:lpstr>
      <vt:lpstr>Uppgift ur journalhandling, journaluppgift, FK rad 16</vt:lpstr>
      <vt:lpstr>Kompetens, TS</vt:lpstr>
      <vt:lpstr>Sektion, TS</vt:lpstr>
      <vt:lpstr>Klasser och  attribut</vt:lpstr>
      <vt:lpstr>Intygsformulär, FK rad 17-20</vt:lpstr>
      <vt:lpstr>Kontaktuppgift person, FK rad 21-22</vt:lpstr>
      <vt:lpstr>Person, FK rad 23</vt:lpstr>
      <vt:lpstr>Sektion, FK rad 24</vt:lpstr>
      <vt:lpstr>Svar, FK rad 25</vt:lpstr>
      <vt:lpstr>Telekommunikation person, FK rad 26-27</vt:lpstr>
      <vt:lpstr>Underskrift, FK rad 28</vt:lpstr>
      <vt:lpstr>Arbetsförmedlingen</vt:lpstr>
      <vt:lpstr>Ändringar i begreppsmodellen</vt:lpstr>
      <vt:lpstr>Begreppsmodell  - nya obligatoriska färger</vt:lpstr>
      <vt:lpstr>Flera vyer: endast intygsuppgifter</vt:lpstr>
      <vt:lpstr>Nya begrepp Nationell Grunddata Person, personal, personroll</vt:lpstr>
      <vt:lpstr>Ändringar i informationsmodellen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Återkoppling synpunkter på basuppgifter</dc:title>
  <dc:creator>Klas Blomqvist</dc:creator>
  <cp:lastModifiedBy>Klas Blomqvist</cp:lastModifiedBy>
  <cp:revision>27</cp:revision>
  <cp:lastPrinted>2025-09-19T07:10:31Z</cp:lastPrinted>
  <dcterms:created xsi:type="dcterms:W3CDTF">2025-09-17T12:09:20Z</dcterms:created>
  <dcterms:modified xsi:type="dcterms:W3CDTF">2025-10-02T10:47:04Z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0x010100DC1D8ECDB72C194F9F7841CC62E2C46500FEF50D435C49B246BF2C9B1482013D09</vt:lpwstr>
  </property>
</Properties>
</file>