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4" r:id="rId4"/>
  </p:sldMasterIdLst>
  <p:notesMasterIdLst>
    <p:notesMasterId r:id="rId25"/>
  </p:notesMasterIdLst>
  <p:sldIdLst>
    <p:sldId id="256" r:id="rId5"/>
    <p:sldId id="2147198403" r:id="rId6"/>
    <p:sldId id="2147198713" r:id="rId7"/>
    <p:sldId id="2147198714" r:id="rId8"/>
    <p:sldId id="2147198712" r:id="rId9"/>
    <p:sldId id="2147198405" r:id="rId10"/>
    <p:sldId id="2147198706" r:id="rId11"/>
    <p:sldId id="2147198410" r:id="rId12"/>
    <p:sldId id="2147198416" r:id="rId13"/>
    <p:sldId id="2147198710" r:id="rId14"/>
    <p:sldId id="2147198711" r:id="rId15"/>
    <p:sldId id="2147198703" r:id="rId16"/>
    <p:sldId id="2147198406" r:id="rId17"/>
    <p:sldId id="2147198413" r:id="rId18"/>
    <p:sldId id="2147198709" r:id="rId19"/>
    <p:sldId id="2147198409" r:id="rId20"/>
    <p:sldId id="2147198708" r:id="rId21"/>
    <p:sldId id="2147198407" r:id="rId22"/>
    <p:sldId id="2147198707" r:id="rId23"/>
    <p:sldId id="214719840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vsnitt" id="{20F5B25D-957E-424E-ACC3-329BE9183E26}">
          <p14:sldIdLst>
            <p14:sldId id="256"/>
            <p14:sldId id="2147198403"/>
            <p14:sldId id="2147198713"/>
            <p14:sldId id="2147198714"/>
            <p14:sldId id="2147198712"/>
            <p14:sldId id="2147198405"/>
            <p14:sldId id="2147198706"/>
            <p14:sldId id="2147198410"/>
            <p14:sldId id="2147198416"/>
            <p14:sldId id="2147198710"/>
            <p14:sldId id="2147198711"/>
            <p14:sldId id="2147198703"/>
            <p14:sldId id="2147198406"/>
            <p14:sldId id="2147198413"/>
            <p14:sldId id="2147198709"/>
            <p14:sldId id="2147198409"/>
            <p14:sldId id="2147198708"/>
            <p14:sldId id="2147198407"/>
            <p14:sldId id="2147198707"/>
            <p14:sldId id="21471984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har Parsa Amdouni" initials="SPA" lastIdx="1" clrIdx="0">
    <p:extLst>
      <p:ext uri="{19B8F6BF-5375-455C-9EA6-DF929625EA0E}">
        <p15:presenceInfo xmlns:p15="http://schemas.microsoft.com/office/powerpoint/2012/main" userId="S-1-5-21-1891362135-420443994-3565039412-88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7F9"/>
    <a:srgbClr val="E7D5DF"/>
    <a:srgbClr val="A86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6" autoAdjust="0"/>
    <p:restoredTop sz="93690" autoAdjust="0"/>
  </p:normalViewPr>
  <p:slideViewPr>
    <p:cSldViewPr snapToGrid="0">
      <p:cViewPr varScale="1">
        <p:scale>
          <a:sx n="61" d="100"/>
          <a:sy n="61" d="100"/>
        </p:scale>
        <p:origin x="756" y="60"/>
      </p:cViewPr>
      <p:guideLst>
        <p:guide orient="horz" pos="2160"/>
        <p:guide pos="52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mailto:maria.berggren@ehalsomyndigheten.se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mailto:maria.berggren@ehalsomyndigheten.se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FB89F6-9278-46D4-A67A-C43756A1BBBA}" type="doc">
      <dgm:prSet loTypeId="urn:microsoft.com/office/officeart/2005/8/layout/hProcess11" loCatId="process" qsTypeId="urn:microsoft.com/office/officeart/2005/8/quickstyle/simple1" qsCatId="simple" csTypeId="urn:microsoft.com/office/officeart/2005/8/colors/accent1_3" csCatId="accent1" phldr="1"/>
      <dgm:spPr/>
    </dgm:pt>
    <dgm:pt modelId="{2388EFB6-1B1B-4376-BCF2-CB03D51990F3}">
      <dgm:prSet phldrT="[Text]" custT="1"/>
      <dgm:spPr/>
      <dgm:t>
        <a:bodyPr/>
        <a:lstStyle/>
        <a:p>
          <a:r>
            <a:rPr lang="sv-SE" sz="900" b="1" dirty="0"/>
            <a:t>2025-02-14 </a:t>
          </a:r>
          <a:br>
            <a:rPr lang="sv-SE" sz="900" b="1" dirty="0"/>
          </a:br>
          <a:r>
            <a:rPr lang="sv-SE" sz="900" b="0" dirty="0"/>
            <a:t>Fortsätt arbete med</a:t>
          </a:r>
          <a:r>
            <a:rPr lang="sv-SE" sz="900" b="1" dirty="0"/>
            <a:t> </a:t>
          </a:r>
          <a:r>
            <a:rPr lang="sv-SE" sz="900" b="0" dirty="0"/>
            <a:t>basuppgifter</a:t>
          </a:r>
        </a:p>
      </dgm:t>
    </dgm:pt>
    <dgm:pt modelId="{6212AA92-0DDB-4412-AE67-032728AADE98}" type="parTrans" cxnId="{BA048607-EF21-4B06-9697-E8E1CD099BEC}">
      <dgm:prSet/>
      <dgm:spPr/>
      <dgm:t>
        <a:bodyPr/>
        <a:lstStyle/>
        <a:p>
          <a:endParaRPr lang="sv-SE"/>
        </a:p>
      </dgm:t>
    </dgm:pt>
    <dgm:pt modelId="{8508231E-3E76-4F94-BF7C-05EA1510107A}" type="sibTrans" cxnId="{BA048607-EF21-4B06-9697-E8E1CD099BEC}">
      <dgm:prSet/>
      <dgm:spPr/>
      <dgm:t>
        <a:bodyPr/>
        <a:lstStyle/>
        <a:p>
          <a:endParaRPr lang="sv-SE"/>
        </a:p>
      </dgm:t>
    </dgm:pt>
    <dgm:pt modelId="{E1EFDE65-8DFE-4B61-9D28-8F6E359A331F}">
      <dgm:prSet phldrT="[Text]" custT="1"/>
      <dgm:spPr/>
      <dgm:t>
        <a:bodyPr/>
        <a:lstStyle/>
        <a:p>
          <a:r>
            <a:rPr lang="sv-SE" sz="900" b="1" dirty="0"/>
            <a:t>2025-04-14 </a:t>
          </a:r>
          <a:br>
            <a:rPr lang="sv-SE" sz="900" b="1" dirty="0"/>
          </a:br>
          <a:r>
            <a:rPr lang="sv-SE" sz="900" b="0" dirty="0"/>
            <a:t>Leverans av basuppgifter</a:t>
          </a:r>
          <a:br>
            <a:rPr lang="sv-SE" sz="900" dirty="0"/>
          </a:br>
          <a:endParaRPr lang="sv-SE" sz="900" b="0" dirty="0"/>
        </a:p>
      </dgm:t>
    </dgm:pt>
    <dgm:pt modelId="{35D17E0A-62D8-4458-9E51-BA304B47D29C}" type="parTrans" cxnId="{58106A87-DA1F-449B-87DB-440A73FAE179}">
      <dgm:prSet/>
      <dgm:spPr/>
      <dgm:t>
        <a:bodyPr/>
        <a:lstStyle/>
        <a:p>
          <a:endParaRPr lang="sv-SE"/>
        </a:p>
      </dgm:t>
    </dgm:pt>
    <dgm:pt modelId="{CDDC5B6C-BFCC-4CAD-B6FE-770A26E8CE9A}" type="sibTrans" cxnId="{58106A87-DA1F-449B-87DB-440A73FAE179}">
      <dgm:prSet/>
      <dgm:spPr/>
      <dgm:t>
        <a:bodyPr/>
        <a:lstStyle/>
        <a:p>
          <a:endParaRPr lang="sv-SE"/>
        </a:p>
      </dgm:t>
    </dgm:pt>
    <dgm:pt modelId="{20030381-A446-4649-B1F3-CBAE121BFC5F}">
      <dgm:prSet phldrT="[Text]" custT="1"/>
      <dgm:spPr/>
      <dgm:t>
        <a:bodyPr/>
        <a:lstStyle/>
        <a:p>
          <a:r>
            <a:rPr lang="sv-SE" sz="900" b="1" dirty="0"/>
            <a:t>2025-01-10</a:t>
          </a:r>
          <a:br>
            <a:rPr lang="sv-SE" sz="900" b="1" dirty="0"/>
          </a:br>
          <a:r>
            <a:rPr lang="sv-SE" sz="900" b="0" dirty="0"/>
            <a:t>Fortsätta arbete med basuppgifter</a:t>
          </a:r>
        </a:p>
      </dgm:t>
    </dgm:pt>
    <dgm:pt modelId="{2B316D9B-1CBA-40C0-9E1F-C2E1A9BDB6CE}" type="parTrans" cxnId="{191A6999-9190-4A4C-A7ED-102631663B3B}">
      <dgm:prSet/>
      <dgm:spPr/>
      <dgm:t>
        <a:bodyPr/>
        <a:lstStyle/>
        <a:p>
          <a:endParaRPr lang="sv-SE"/>
        </a:p>
      </dgm:t>
    </dgm:pt>
    <dgm:pt modelId="{A262D7CE-CA4A-43C2-9423-758373A0CED7}" type="sibTrans" cxnId="{191A6999-9190-4A4C-A7ED-102631663B3B}">
      <dgm:prSet/>
      <dgm:spPr/>
      <dgm:t>
        <a:bodyPr/>
        <a:lstStyle/>
        <a:p>
          <a:endParaRPr lang="sv-SE"/>
        </a:p>
      </dgm:t>
    </dgm:pt>
    <dgm:pt modelId="{3F4C29EC-D74F-4760-B370-6AA39EC2381F}">
      <dgm:prSet phldrT="[Text]" custT="1"/>
      <dgm:spPr/>
      <dgm:t>
        <a:bodyPr/>
        <a:lstStyle/>
        <a:p>
          <a:r>
            <a:rPr lang="sv-SE" sz="900" b="1" dirty="0"/>
            <a:t>2025-03-14 </a:t>
          </a:r>
          <a:br>
            <a:rPr lang="sv-SE" sz="900" b="1" dirty="0"/>
          </a:br>
          <a:r>
            <a:rPr lang="sv-SE" sz="900" b="0" dirty="0"/>
            <a:t>Fortsätt arbete med basuppgifter</a:t>
          </a:r>
        </a:p>
      </dgm:t>
    </dgm:pt>
    <dgm:pt modelId="{C91EA851-9494-47E2-B7BC-633018FFB2AD}" type="parTrans" cxnId="{010AFF6C-6BB8-4FE0-9B7F-E7689C155677}">
      <dgm:prSet/>
      <dgm:spPr/>
      <dgm:t>
        <a:bodyPr/>
        <a:lstStyle/>
        <a:p>
          <a:endParaRPr lang="sv-SE"/>
        </a:p>
      </dgm:t>
    </dgm:pt>
    <dgm:pt modelId="{F132A89E-0F44-4BB2-BCD1-302E4A847F5E}" type="sibTrans" cxnId="{010AFF6C-6BB8-4FE0-9B7F-E7689C155677}">
      <dgm:prSet/>
      <dgm:spPr/>
      <dgm:t>
        <a:bodyPr/>
        <a:lstStyle/>
        <a:p>
          <a:endParaRPr lang="sv-SE"/>
        </a:p>
      </dgm:t>
    </dgm:pt>
    <dgm:pt modelId="{883BED48-6F18-45E6-88F7-4FB20FC22A61}">
      <dgm:prSet phldrT="[Text]" custT="1"/>
      <dgm:spPr/>
      <dgm:t>
        <a:bodyPr/>
        <a:lstStyle/>
        <a:p>
          <a:r>
            <a:rPr lang="sv-SE" sz="900" b="1" dirty="0"/>
            <a:t>2025-05-09</a:t>
          </a:r>
          <a:br>
            <a:rPr lang="sv-SE" sz="900" b="0" dirty="0"/>
          </a:br>
          <a:r>
            <a:rPr lang="sv-SE" sz="900" b="0" dirty="0"/>
            <a:t>Förankring av basuppgifter</a:t>
          </a:r>
        </a:p>
      </dgm:t>
    </dgm:pt>
    <dgm:pt modelId="{EEFE6BC8-8EEB-4503-84BE-574EB23F12CA}" type="parTrans" cxnId="{1EB0FB24-AA40-4041-B0D8-D552D3AE8CF9}">
      <dgm:prSet/>
      <dgm:spPr/>
      <dgm:t>
        <a:bodyPr/>
        <a:lstStyle/>
        <a:p>
          <a:endParaRPr lang="sv-SE"/>
        </a:p>
      </dgm:t>
    </dgm:pt>
    <dgm:pt modelId="{5A9232B7-39B7-47CB-A6C0-30E660EF8AB3}" type="sibTrans" cxnId="{1EB0FB24-AA40-4041-B0D8-D552D3AE8CF9}">
      <dgm:prSet/>
      <dgm:spPr/>
      <dgm:t>
        <a:bodyPr/>
        <a:lstStyle/>
        <a:p>
          <a:endParaRPr lang="sv-SE"/>
        </a:p>
      </dgm:t>
    </dgm:pt>
    <dgm:pt modelId="{24572935-5869-4A20-848E-E97737485BAA}">
      <dgm:prSet phldrT="[Text]" custT="1"/>
      <dgm:spPr/>
      <dgm:t>
        <a:bodyPr/>
        <a:lstStyle/>
        <a:p>
          <a:r>
            <a:rPr lang="sv-SE" sz="900" b="1" dirty="0"/>
            <a:t>2025-06-13</a:t>
          </a:r>
          <a:br>
            <a:rPr lang="sv-SE" sz="900" b="0" dirty="0"/>
          </a:br>
          <a:r>
            <a:rPr lang="sv-SE" sz="900" b="0" dirty="0"/>
            <a:t>Sista arbetsgruppsmöte innan sommaren</a:t>
          </a:r>
          <a:br>
            <a:rPr lang="sv-SE" sz="900" b="0" dirty="0"/>
          </a:br>
          <a:endParaRPr lang="sv-SE" sz="900" b="0" dirty="0"/>
        </a:p>
      </dgm:t>
    </dgm:pt>
    <dgm:pt modelId="{226835C6-5B59-444C-A47F-440AFAEF1EC1}" type="parTrans" cxnId="{06DB32DA-DC76-471E-A813-97F61F4779C9}">
      <dgm:prSet/>
      <dgm:spPr/>
      <dgm:t>
        <a:bodyPr/>
        <a:lstStyle/>
        <a:p>
          <a:endParaRPr lang="sv-SE"/>
        </a:p>
      </dgm:t>
    </dgm:pt>
    <dgm:pt modelId="{1B78A5BE-F371-4933-91F0-42445E7EDF13}" type="sibTrans" cxnId="{06DB32DA-DC76-471E-A813-97F61F4779C9}">
      <dgm:prSet/>
      <dgm:spPr/>
      <dgm:t>
        <a:bodyPr/>
        <a:lstStyle/>
        <a:p>
          <a:endParaRPr lang="sv-SE"/>
        </a:p>
      </dgm:t>
    </dgm:pt>
    <dgm:pt modelId="{D384BEC3-79A7-40D0-866C-67C3E59EAB3E}" type="pres">
      <dgm:prSet presAssocID="{17FB89F6-9278-46D4-A67A-C43756A1BBBA}" presName="Name0" presStyleCnt="0">
        <dgm:presLayoutVars>
          <dgm:dir/>
          <dgm:resizeHandles val="exact"/>
        </dgm:presLayoutVars>
      </dgm:prSet>
      <dgm:spPr/>
    </dgm:pt>
    <dgm:pt modelId="{49B2E35E-1DCE-48A4-AC66-5D1C94380AFE}" type="pres">
      <dgm:prSet presAssocID="{17FB89F6-9278-46D4-A67A-C43756A1BBBA}" presName="arrow" presStyleLbl="bgShp" presStyleIdx="0" presStyleCnt="1"/>
      <dgm:spPr/>
    </dgm:pt>
    <dgm:pt modelId="{A29B6A7E-75A7-4AC2-9881-8D4074D507E8}" type="pres">
      <dgm:prSet presAssocID="{17FB89F6-9278-46D4-A67A-C43756A1BBBA}" presName="points" presStyleCnt="0"/>
      <dgm:spPr/>
    </dgm:pt>
    <dgm:pt modelId="{A1079913-BEAC-4279-A3C8-C5F0433264B5}" type="pres">
      <dgm:prSet presAssocID="{20030381-A446-4649-B1F3-CBAE121BFC5F}" presName="compositeA" presStyleCnt="0"/>
      <dgm:spPr/>
    </dgm:pt>
    <dgm:pt modelId="{5BC7E211-93CB-424A-A1B4-F5D6927C3673}" type="pres">
      <dgm:prSet presAssocID="{20030381-A446-4649-B1F3-CBAE121BFC5F}" presName="textA" presStyleLbl="revTx" presStyleIdx="0" presStyleCnt="6">
        <dgm:presLayoutVars>
          <dgm:bulletEnabled val="1"/>
        </dgm:presLayoutVars>
      </dgm:prSet>
      <dgm:spPr/>
    </dgm:pt>
    <dgm:pt modelId="{F87BBB62-C07C-4EFD-BB2C-B7D5D782C711}" type="pres">
      <dgm:prSet presAssocID="{20030381-A446-4649-B1F3-CBAE121BFC5F}" presName="circleA" presStyleLbl="node1" presStyleIdx="0" presStyleCnt="6"/>
      <dgm:spPr/>
    </dgm:pt>
    <dgm:pt modelId="{8670D7F2-C052-4232-8F7D-943F100D8FF6}" type="pres">
      <dgm:prSet presAssocID="{20030381-A446-4649-B1F3-CBAE121BFC5F}" presName="spaceA" presStyleCnt="0"/>
      <dgm:spPr/>
    </dgm:pt>
    <dgm:pt modelId="{3096990B-7457-4129-9A73-09D57E31C32E}" type="pres">
      <dgm:prSet presAssocID="{A262D7CE-CA4A-43C2-9423-758373A0CED7}" presName="space" presStyleCnt="0"/>
      <dgm:spPr/>
    </dgm:pt>
    <dgm:pt modelId="{A35852B3-2432-40EB-9283-7824B9DDEB39}" type="pres">
      <dgm:prSet presAssocID="{2388EFB6-1B1B-4376-BCF2-CB03D51990F3}" presName="compositeB" presStyleCnt="0"/>
      <dgm:spPr/>
    </dgm:pt>
    <dgm:pt modelId="{7F3BAAB4-275A-4F6B-8C1D-57EF3BA79195}" type="pres">
      <dgm:prSet presAssocID="{2388EFB6-1B1B-4376-BCF2-CB03D51990F3}" presName="textB" presStyleLbl="revTx" presStyleIdx="1" presStyleCnt="6">
        <dgm:presLayoutVars>
          <dgm:bulletEnabled val="1"/>
        </dgm:presLayoutVars>
      </dgm:prSet>
      <dgm:spPr/>
    </dgm:pt>
    <dgm:pt modelId="{1872B8BC-04F3-411D-BC03-DDEF798C6D3E}" type="pres">
      <dgm:prSet presAssocID="{2388EFB6-1B1B-4376-BCF2-CB03D51990F3}" presName="circleB" presStyleLbl="node1" presStyleIdx="1" presStyleCnt="6"/>
      <dgm:spPr/>
    </dgm:pt>
    <dgm:pt modelId="{B417838C-1A60-46C1-B2BE-202C4D116C7E}" type="pres">
      <dgm:prSet presAssocID="{2388EFB6-1B1B-4376-BCF2-CB03D51990F3}" presName="spaceB" presStyleCnt="0"/>
      <dgm:spPr/>
    </dgm:pt>
    <dgm:pt modelId="{C109B4D0-6BC6-41D4-95D2-6BCDA8913FAB}" type="pres">
      <dgm:prSet presAssocID="{8508231E-3E76-4F94-BF7C-05EA1510107A}" presName="space" presStyleCnt="0"/>
      <dgm:spPr/>
    </dgm:pt>
    <dgm:pt modelId="{2BE66785-0F0C-4C42-B05C-1CEECDCB6216}" type="pres">
      <dgm:prSet presAssocID="{3F4C29EC-D74F-4760-B370-6AA39EC2381F}" presName="compositeA" presStyleCnt="0"/>
      <dgm:spPr/>
    </dgm:pt>
    <dgm:pt modelId="{9CCC69C9-3BD6-41E5-A714-77F8B539BDDE}" type="pres">
      <dgm:prSet presAssocID="{3F4C29EC-D74F-4760-B370-6AA39EC2381F}" presName="textA" presStyleLbl="revTx" presStyleIdx="2" presStyleCnt="6" custScaleX="53813">
        <dgm:presLayoutVars>
          <dgm:bulletEnabled val="1"/>
        </dgm:presLayoutVars>
      </dgm:prSet>
      <dgm:spPr/>
    </dgm:pt>
    <dgm:pt modelId="{959EA95D-2310-45AD-B762-12EF9D09D789}" type="pres">
      <dgm:prSet presAssocID="{3F4C29EC-D74F-4760-B370-6AA39EC2381F}" presName="circleA" presStyleLbl="node1" presStyleIdx="2" presStyleCnt="6"/>
      <dgm:spPr/>
    </dgm:pt>
    <dgm:pt modelId="{357BBEFE-4039-4523-BA53-8F88AE213604}" type="pres">
      <dgm:prSet presAssocID="{3F4C29EC-D74F-4760-B370-6AA39EC2381F}" presName="spaceA" presStyleCnt="0"/>
      <dgm:spPr/>
    </dgm:pt>
    <dgm:pt modelId="{BC4865F4-5F3E-47C8-AD23-9FBE39B828C8}" type="pres">
      <dgm:prSet presAssocID="{F132A89E-0F44-4BB2-BCD1-302E4A847F5E}" presName="space" presStyleCnt="0"/>
      <dgm:spPr/>
    </dgm:pt>
    <dgm:pt modelId="{00226628-1854-4CE1-B3EC-80AECADB2266}" type="pres">
      <dgm:prSet presAssocID="{E1EFDE65-8DFE-4B61-9D28-8F6E359A331F}" presName="compositeB" presStyleCnt="0"/>
      <dgm:spPr/>
    </dgm:pt>
    <dgm:pt modelId="{34742859-5291-4DC7-96DB-15BB15A5B2DA}" type="pres">
      <dgm:prSet presAssocID="{E1EFDE65-8DFE-4B61-9D28-8F6E359A331F}" presName="textB" presStyleLbl="revTx" presStyleIdx="3" presStyleCnt="6" custLinFactNeighborX="470" custLinFactNeighborY="-901">
        <dgm:presLayoutVars>
          <dgm:bulletEnabled val="1"/>
        </dgm:presLayoutVars>
      </dgm:prSet>
      <dgm:spPr/>
    </dgm:pt>
    <dgm:pt modelId="{F4F06D73-0914-40B2-9C85-E9AAF772FF35}" type="pres">
      <dgm:prSet presAssocID="{E1EFDE65-8DFE-4B61-9D28-8F6E359A331F}" presName="circleB" presStyleLbl="node1" presStyleIdx="3" presStyleCnt="6"/>
      <dgm:spPr/>
    </dgm:pt>
    <dgm:pt modelId="{AB8A3E8A-B27C-4A0F-9EF4-0D4D834EAF7D}" type="pres">
      <dgm:prSet presAssocID="{E1EFDE65-8DFE-4B61-9D28-8F6E359A331F}" presName="spaceB" presStyleCnt="0"/>
      <dgm:spPr/>
    </dgm:pt>
    <dgm:pt modelId="{55CB4031-2FB5-40E3-9E3F-D1A8C8202FBD}" type="pres">
      <dgm:prSet presAssocID="{CDDC5B6C-BFCC-4CAD-B6FE-770A26E8CE9A}" presName="space" presStyleCnt="0"/>
      <dgm:spPr/>
    </dgm:pt>
    <dgm:pt modelId="{3D0969BB-34DA-42AD-81FA-0ED292DDA56D}" type="pres">
      <dgm:prSet presAssocID="{883BED48-6F18-45E6-88F7-4FB20FC22A61}" presName="compositeA" presStyleCnt="0"/>
      <dgm:spPr/>
    </dgm:pt>
    <dgm:pt modelId="{23429648-21D2-4588-8FFA-2A25BF8EB84E}" type="pres">
      <dgm:prSet presAssocID="{883BED48-6F18-45E6-88F7-4FB20FC22A61}" presName="textA" presStyleLbl="revTx" presStyleIdx="4" presStyleCnt="6">
        <dgm:presLayoutVars>
          <dgm:bulletEnabled val="1"/>
        </dgm:presLayoutVars>
      </dgm:prSet>
      <dgm:spPr/>
    </dgm:pt>
    <dgm:pt modelId="{09DB1636-8FED-473B-9E19-5BF3FCC0DD49}" type="pres">
      <dgm:prSet presAssocID="{883BED48-6F18-45E6-88F7-4FB20FC22A61}" presName="circleA" presStyleLbl="node1" presStyleIdx="4" presStyleCnt="6"/>
      <dgm:spPr/>
    </dgm:pt>
    <dgm:pt modelId="{5498A9B6-E1A3-42C3-88CE-0B025E089522}" type="pres">
      <dgm:prSet presAssocID="{883BED48-6F18-45E6-88F7-4FB20FC22A61}" presName="spaceA" presStyleCnt="0"/>
      <dgm:spPr/>
    </dgm:pt>
    <dgm:pt modelId="{4DDC1759-405D-4B09-B9E4-D1F74A4030A2}" type="pres">
      <dgm:prSet presAssocID="{5A9232B7-39B7-47CB-A6C0-30E660EF8AB3}" presName="space" presStyleCnt="0"/>
      <dgm:spPr/>
    </dgm:pt>
    <dgm:pt modelId="{81F75160-9801-484E-AD8D-D1896FC5EA23}" type="pres">
      <dgm:prSet presAssocID="{24572935-5869-4A20-848E-E97737485BAA}" presName="compositeB" presStyleCnt="0"/>
      <dgm:spPr/>
    </dgm:pt>
    <dgm:pt modelId="{65B0020A-C5B9-4C0B-8C39-A5A65A1531DA}" type="pres">
      <dgm:prSet presAssocID="{24572935-5869-4A20-848E-E97737485BAA}" presName="textB" presStyleLbl="revTx" presStyleIdx="5" presStyleCnt="6">
        <dgm:presLayoutVars>
          <dgm:bulletEnabled val="1"/>
        </dgm:presLayoutVars>
      </dgm:prSet>
      <dgm:spPr/>
    </dgm:pt>
    <dgm:pt modelId="{7AA028B3-E820-4430-82AE-9F1A46518936}" type="pres">
      <dgm:prSet presAssocID="{24572935-5869-4A20-848E-E97737485BAA}" presName="circleB" presStyleLbl="node1" presStyleIdx="5" presStyleCnt="6"/>
      <dgm:spPr/>
    </dgm:pt>
    <dgm:pt modelId="{FCB87166-11BD-43DF-8B8C-94D79125F442}" type="pres">
      <dgm:prSet presAssocID="{24572935-5869-4A20-848E-E97737485BAA}" presName="spaceB" presStyleCnt="0"/>
      <dgm:spPr/>
    </dgm:pt>
  </dgm:ptLst>
  <dgm:cxnLst>
    <dgm:cxn modelId="{BA048607-EF21-4B06-9697-E8E1CD099BEC}" srcId="{17FB89F6-9278-46D4-A67A-C43756A1BBBA}" destId="{2388EFB6-1B1B-4376-BCF2-CB03D51990F3}" srcOrd="1" destOrd="0" parTransId="{6212AA92-0DDB-4412-AE67-032728AADE98}" sibTransId="{8508231E-3E76-4F94-BF7C-05EA1510107A}"/>
    <dgm:cxn modelId="{A8C04916-F869-4A5D-B862-BE5FD3EA674F}" type="presOf" srcId="{20030381-A446-4649-B1F3-CBAE121BFC5F}" destId="{5BC7E211-93CB-424A-A1B4-F5D6927C3673}" srcOrd="0" destOrd="0" presId="urn:microsoft.com/office/officeart/2005/8/layout/hProcess11"/>
    <dgm:cxn modelId="{713B5922-7CFA-47C1-A718-B1BA18224462}" type="presOf" srcId="{883BED48-6F18-45E6-88F7-4FB20FC22A61}" destId="{23429648-21D2-4588-8FFA-2A25BF8EB84E}" srcOrd="0" destOrd="0" presId="urn:microsoft.com/office/officeart/2005/8/layout/hProcess11"/>
    <dgm:cxn modelId="{1EB0FB24-AA40-4041-B0D8-D552D3AE8CF9}" srcId="{17FB89F6-9278-46D4-A67A-C43756A1BBBA}" destId="{883BED48-6F18-45E6-88F7-4FB20FC22A61}" srcOrd="4" destOrd="0" parTransId="{EEFE6BC8-8EEB-4503-84BE-574EB23F12CA}" sibTransId="{5A9232B7-39B7-47CB-A6C0-30E660EF8AB3}"/>
    <dgm:cxn modelId="{010AFF6C-6BB8-4FE0-9B7F-E7689C155677}" srcId="{17FB89F6-9278-46D4-A67A-C43756A1BBBA}" destId="{3F4C29EC-D74F-4760-B370-6AA39EC2381F}" srcOrd="2" destOrd="0" parTransId="{C91EA851-9494-47E2-B7BC-633018FFB2AD}" sibTransId="{F132A89E-0F44-4BB2-BCD1-302E4A847F5E}"/>
    <dgm:cxn modelId="{6992CF53-E01D-4850-9EAB-F3DF5026AC66}" type="presOf" srcId="{24572935-5869-4A20-848E-E97737485BAA}" destId="{65B0020A-C5B9-4C0B-8C39-A5A65A1531DA}" srcOrd="0" destOrd="0" presId="urn:microsoft.com/office/officeart/2005/8/layout/hProcess11"/>
    <dgm:cxn modelId="{9D375281-8840-4440-8B80-F43340E1C186}" type="presOf" srcId="{E1EFDE65-8DFE-4B61-9D28-8F6E359A331F}" destId="{34742859-5291-4DC7-96DB-15BB15A5B2DA}" srcOrd="0" destOrd="0" presId="urn:microsoft.com/office/officeart/2005/8/layout/hProcess11"/>
    <dgm:cxn modelId="{58106A87-DA1F-449B-87DB-440A73FAE179}" srcId="{17FB89F6-9278-46D4-A67A-C43756A1BBBA}" destId="{E1EFDE65-8DFE-4B61-9D28-8F6E359A331F}" srcOrd="3" destOrd="0" parTransId="{35D17E0A-62D8-4458-9E51-BA304B47D29C}" sibTransId="{CDDC5B6C-BFCC-4CAD-B6FE-770A26E8CE9A}"/>
    <dgm:cxn modelId="{8B920A98-9691-443F-874F-AF4E87D532AF}" type="presOf" srcId="{17FB89F6-9278-46D4-A67A-C43756A1BBBA}" destId="{D384BEC3-79A7-40D0-866C-67C3E59EAB3E}" srcOrd="0" destOrd="0" presId="urn:microsoft.com/office/officeart/2005/8/layout/hProcess11"/>
    <dgm:cxn modelId="{191A6999-9190-4A4C-A7ED-102631663B3B}" srcId="{17FB89F6-9278-46D4-A67A-C43756A1BBBA}" destId="{20030381-A446-4649-B1F3-CBAE121BFC5F}" srcOrd="0" destOrd="0" parTransId="{2B316D9B-1CBA-40C0-9E1F-C2E1A9BDB6CE}" sibTransId="{A262D7CE-CA4A-43C2-9423-758373A0CED7}"/>
    <dgm:cxn modelId="{86EFA89B-70D5-4926-991D-087B556F21F2}" type="presOf" srcId="{3F4C29EC-D74F-4760-B370-6AA39EC2381F}" destId="{9CCC69C9-3BD6-41E5-A714-77F8B539BDDE}" srcOrd="0" destOrd="0" presId="urn:microsoft.com/office/officeart/2005/8/layout/hProcess11"/>
    <dgm:cxn modelId="{06DB32DA-DC76-471E-A813-97F61F4779C9}" srcId="{17FB89F6-9278-46D4-A67A-C43756A1BBBA}" destId="{24572935-5869-4A20-848E-E97737485BAA}" srcOrd="5" destOrd="0" parTransId="{226835C6-5B59-444C-A47F-440AFAEF1EC1}" sibTransId="{1B78A5BE-F371-4933-91F0-42445E7EDF13}"/>
    <dgm:cxn modelId="{1D9DAFEF-2234-4B69-A585-FE32067F9574}" type="presOf" srcId="{2388EFB6-1B1B-4376-BCF2-CB03D51990F3}" destId="{7F3BAAB4-275A-4F6B-8C1D-57EF3BA79195}" srcOrd="0" destOrd="0" presId="urn:microsoft.com/office/officeart/2005/8/layout/hProcess11"/>
    <dgm:cxn modelId="{1B2E8F00-86AA-4027-8E90-6936252A23EC}" type="presParOf" srcId="{D384BEC3-79A7-40D0-866C-67C3E59EAB3E}" destId="{49B2E35E-1DCE-48A4-AC66-5D1C94380AFE}" srcOrd="0" destOrd="0" presId="urn:microsoft.com/office/officeart/2005/8/layout/hProcess11"/>
    <dgm:cxn modelId="{41839490-1660-4BF5-98FF-86BCB9F8752F}" type="presParOf" srcId="{D384BEC3-79A7-40D0-866C-67C3E59EAB3E}" destId="{A29B6A7E-75A7-4AC2-9881-8D4074D507E8}" srcOrd="1" destOrd="0" presId="urn:microsoft.com/office/officeart/2005/8/layout/hProcess11"/>
    <dgm:cxn modelId="{61113F16-8DF6-433B-89EF-856EE0A41BA1}" type="presParOf" srcId="{A29B6A7E-75A7-4AC2-9881-8D4074D507E8}" destId="{A1079913-BEAC-4279-A3C8-C5F0433264B5}" srcOrd="0" destOrd="0" presId="urn:microsoft.com/office/officeart/2005/8/layout/hProcess11"/>
    <dgm:cxn modelId="{7F8E25A5-DC6B-4006-83B9-BC664ADB111A}" type="presParOf" srcId="{A1079913-BEAC-4279-A3C8-C5F0433264B5}" destId="{5BC7E211-93CB-424A-A1B4-F5D6927C3673}" srcOrd="0" destOrd="0" presId="urn:microsoft.com/office/officeart/2005/8/layout/hProcess11"/>
    <dgm:cxn modelId="{87D5EECD-A093-4C71-AEE2-EC56EF378062}" type="presParOf" srcId="{A1079913-BEAC-4279-A3C8-C5F0433264B5}" destId="{F87BBB62-C07C-4EFD-BB2C-B7D5D782C711}" srcOrd="1" destOrd="0" presId="urn:microsoft.com/office/officeart/2005/8/layout/hProcess11"/>
    <dgm:cxn modelId="{49EA07D7-3AB0-4DAE-B406-A8FE3D860B2E}" type="presParOf" srcId="{A1079913-BEAC-4279-A3C8-C5F0433264B5}" destId="{8670D7F2-C052-4232-8F7D-943F100D8FF6}" srcOrd="2" destOrd="0" presId="urn:microsoft.com/office/officeart/2005/8/layout/hProcess11"/>
    <dgm:cxn modelId="{AA2F6D3B-AE26-4886-9A7B-4D71DA18915E}" type="presParOf" srcId="{A29B6A7E-75A7-4AC2-9881-8D4074D507E8}" destId="{3096990B-7457-4129-9A73-09D57E31C32E}" srcOrd="1" destOrd="0" presId="urn:microsoft.com/office/officeart/2005/8/layout/hProcess11"/>
    <dgm:cxn modelId="{B9553A14-5759-4968-ABF9-9A13F29AC3AA}" type="presParOf" srcId="{A29B6A7E-75A7-4AC2-9881-8D4074D507E8}" destId="{A35852B3-2432-40EB-9283-7824B9DDEB39}" srcOrd="2" destOrd="0" presId="urn:microsoft.com/office/officeart/2005/8/layout/hProcess11"/>
    <dgm:cxn modelId="{9A5742EA-8D38-46E5-8BD8-9327F333B849}" type="presParOf" srcId="{A35852B3-2432-40EB-9283-7824B9DDEB39}" destId="{7F3BAAB4-275A-4F6B-8C1D-57EF3BA79195}" srcOrd="0" destOrd="0" presId="urn:microsoft.com/office/officeart/2005/8/layout/hProcess11"/>
    <dgm:cxn modelId="{AFCC9C7A-4809-4AD6-8D20-EB19548E95CA}" type="presParOf" srcId="{A35852B3-2432-40EB-9283-7824B9DDEB39}" destId="{1872B8BC-04F3-411D-BC03-DDEF798C6D3E}" srcOrd="1" destOrd="0" presId="urn:microsoft.com/office/officeart/2005/8/layout/hProcess11"/>
    <dgm:cxn modelId="{1F584152-6A4B-43ED-AEEE-F25FE6E93274}" type="presParOf" srcId="{A35852B3-2432-40EB-9283-7824B9DDEB39}" destId="{B417838C-1A60-46C1-B2BE-202C4D116C7E}" srcOrd="2" destOrd="0" presId="urn:microsoft.com/office/officeart/2005/8/layout/hProcess11"/>
    <dgm:cxn modelId="{FABAC3B8-9D9A-444C-9B84-29C9955DFA3D}" type="presParOf" srcId="{A29B6A7E-75A7-4AC2-9881-8D4074D507E8}" destId="{C109B4D0-6BC6-41D4-95D2-6BCDA8913FAB}" srcOrd="3" destOrd="0" presId="urn:microsoft.com/office/officeart/2005/8/layout/hProcess11"/>
    <dgm:cxn modelId="{8466C54E-DED4-439E-995A-9B2CC9758D83}" type="presParOf" srcId="{A29B6A7E-75A7-4AC2-9881-8D4074D507E8}" destId="{2BE66785-0F0C-4C42-B05C-1CEECDCB6216}" srcOrd="4" destOrd="0" presId="urn:microsoft.com/office/officeart/2005/8/layout/hProcess11"/>
    <dgm:cxn modelId="{3F570A10-1284-4207-821B-2FBC2BDD6503}" type="presParOf" srcId="{2BE66785-0F0C-4C42-B05C-1CEECDCB6216}" destId="{9CCC69C9-3BD6-41E5-A714-77F8B539BDDE}" srcOrd="0" destOrd="0" presId="urn:microsoft.com/office/officeart/2005/8/layout/hProcess11"/>
    <dgm:cxn modelId="{7C91BEB9-16D7-4080-829F-3A10610E3CB3}" type="presParOf" srcId="{2BE66785-0F0C-4C42-B05C-1CEECDCB6216}" destId="{959EA95D-2310-45AD-B762-12EF9D09D789}" srcOrd="1" destOrd="0" presId="urn:microsoft.com/office/officeart/2005/8/layout/hProcess11"/>
    <dgm:cxn modelId="{194E2C82-CD87-4134-A182-EBEF11B64A8B}" type="presParOf" srcId="{2BE66785-0F0C-4C42-B05C-1CEECDCB6216}" destId="{357BBEFE-4039-4523-BA53-8F88AE213604}" srcOrd="2" destOrd="0" presId="urn:microsoft.com/office/officeart/2005/8/layout/hProcess11"/>
    <dgm:cxn modelId="{196E20A9-941A-459C-95A1-C6176E5D5660}" type="presParOf" srcId="{A29B6A7E-75A7-4AC2-9881-8D4074D507E8}" destId="{BC4865F4-5F3E-47C8-AD23-9FBE39B828C8}" srcOrd="5" destOrd="0" presId="urn:microsoft.com/office/officeart/2005/8/layout/hProcess11"/>
    <dgm:cxn modelId="{DB14C431-C7CF-4EC8-86BB-BD252D45BF3E}" type="presParOf" srcId="{A29B6A7E-75A7-4AC2-9881-8D4074D507E8}" destId="{00226628-1854-4CE1-B3EC-80AECADB2266}" srcOrd="6" destOrd="0" presId="urn:microsoft.com/office/officeart/2005/8/layout/hProcess11"/>
    <dgm:cxn modelId="{AEA40F31-83A0-4349-8F79-8324056246A9}" type="presParOf" srcId="{00226628-1854-4CE1-B3EC-80AECADB2266}" destId="{34742859-5291-4DC7-96DB-15BB15A5B2DA}" srcOrd="0" destOrd="0" presId="urn:microsoft.com/office/officeart/2005/8/layout/hProcess11"/>
    <dgm:cxn modelId="{931960AA-E254-4C7B-BD2B-D6C946C3E58E}" type="presParOf" srcId="{00226628-1854-4CE1-B3EC-80AECADB2266}" destId="{F4F06D73-0914-40B2-9C85-E9AAF772FF35}" srcOrd="1" destOrd="0" presId="urn:microsoft.com/office/officeart/2005/8/layout/hProcess11"/>
    <dgm:cxn modelId="{FD828391-592F-4011-8957-4D38B81CDE72}" type="presParOf" srcId="{00226628-1854-4CE1-B3EC-80AECADB2266}" destId="{AB8A3E8A-B27C-4A0F-9EF4-0D4D834EAF7D}" srcOrd="2" destOrd="0" presId="urn:microsoft.com/office/officeart/2005/8/layout/hProcess11"/>
    <dgm:cxn modelId="{DF8F4427-579E-4126-9A81-6639968569E7}" type="presParOf" srcId="{A29B6A7E-75A7-4AC2-9881-8D4074D507E8}" destId="{55CB4031-2FB5-40E3-9E3F-D1A8C8202FBD}" srcOrd="7" destOrd="0" presId="urn:microsoft.com/office/officeart/2005/8/layout/hProcess11"/>
    <dgm:cxn modelId="{F38B6823-72B2-434F-865D-636CF8AE8527}" type="presParOf" srcId="{A29B6A7E-75A7-4AC2-9881-8D4074D507E8}" destId="{3D0969BB-34DA-42AD-81FA-0ED292DDA56D}" srcOrd="8" destOrd="0" presId="urn:microsoft.com/office/officeart/2005/8/layout/hProcess11"/>
    <dgm:cxn modelId="{39D667D7-8959-4308-A84F-EFEC10BDE39A}" type="presParOf" srcId="{3D0969BB-34DA-42AD-81FA-0ED292DDA56D}" destId="{23429648-21D2-4588-8FFA-2A25BF8EB84E}" srcOrd="0" destOrd="0" presId="urn:microsoft.com/office/officeart/2005/8/layout/hProcess11"/>
    <dgm:cxn modelId="{6FD27A5F-EC26-4A47-A7FE-71B167DAFF02}" type="presParOf" srcId="{3D0969BB-34DA-42AD-81FA-0ED292DDA56D}" destId="{09DB1636-8FED-473B-9E19-5BF3FCC0DD49}" srcOrd="1" destOrd="0" presId="urn:microsoft.com/office/officeart/2005/8/layout/hProcess11"/>
    <dgm:cxn modelId="{D2206EA0-9CF5-4B16-999C-0BAD41BA2F7A}" type="presParOf" srcId="{3D0969BB-34DA-42AD-81FA-0ED292DDA56D}" destId="{5498A9B6-E1A3-42C3-88CE-0B025E089522}" srcOrd="2" destOrd="0" presId="urn:microsoft.com/office/officeart/2005/8/layout/hProcess11"/>
    <dgm:cxn modelId="{0DACB7EB-DEC2-4B26-A90C-5823FC43015C}" type="presParOf" srcId="{A29B6A7E-75A7-4AC2-9881-8D4074D507E8}" destId="{4DDC1759-405D-4B09-B9E4-D1F74A4030A2}" srcOrd="9" destOrd="0" presId="urn:microsoft.com/office/officeart/2005/8/layout/hProcess11"/>
    <dgm:cxn modelId="{3C3B5784-38A2-47B5-BF48-39888503F492}" type="presParOf" srcId="{A29B6A7E-75A7-4AC2-9881-8D4074D507E8}" destId="{81F75160-9801-484E-AD8D-D1896FC5EA23}" srcOrd="10" destOrd="0" presId="urn:microsoft.com/office/officeart/2005/8/layout/hProcess11"/>
    <dgm:cxn modelId="{80FE58D6-2BD9-4E80-B2C5-5732CA717CC3}" type="presParOf" srcId="{81F75160-9801-484E-AD8D-D1896FC5EA23}" destId="{65B0020A-C5B9-4C0B-8C39-A5A65A1531DA}" srcOrd="0" destOrd="0" presId="urn:microsoft.com/office/officeart/2005/8/layout/hProcess11"/>
    <dgm:cxn modelId="{D4A426F8-B6DC-49C6-B5A6-8E1519BE74A5}" type="presParOf" srcId="{81F75160-9801-484E-AD8D-D1896FC5EA23}" destId="{7AA028B3-E820-4430-82AE-9F1A46518936}" srcOrd="1" destOrd="0" presId="urn:microsoft.com/office/officeart/2005/8/layout/hProcess11"/>
    <dgm:cxn modelId="{A6A09F75-EFB4-40A5-B70A-3BBB86FBEF68}" type="presParOf" srcId="{81F75160-9801-484E-AD8D-D1896FC5EA23}" destId="{FCB87166-11BD-43DF-8B8C-94D79125F442}" srcOrd="2" destOrd="0" presId="urn:microsoft.com/office/officeart/2005/8/layout/hProcess1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4911BD-F4EF-44A3-B4C0-511CCD658F8A}" type="doc">
      <dgm:prSet loTypeId="urn:microsoft.com/office/officeart/2005/8/layout/hList6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sv-SE"/>
        </a:p>
      </dgm:t>
    </dgm:pt>
    <dgm:pt modelId="{C59221F6-3806-44B4-A253-29C36405168C}">
      <dgm:prSet custT="1"/>
      <dgm:spPr>
        <a:solidFill>
          <a:schemeClr val="tx2">
            <a:lumMod val="75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sv-SE" sz="1800" b="1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  <a:t>Nästa möte äger rum: </a:t>
          </a:r>
          <a:br>
            <a:rPr lang="sv-SE" sz="1800" b="0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</a:br>
          <a:r>
            <a:rPr lang="sv-SE" sz="1800" b="0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  <a:t>fredag den 11 april kl. 13.00-15.00.</a:t>
          </a:r>
        </a:p>
      </dgm:t>
    </dgm:pt>
    <dgm:pt modelId="{F6CDE618-9077-437E-9409-7FB24D23CFE6}" type="parTrans" cxnId="{5065830E-04EE-489B-9F36-3B0F43235526}">
      <dgm:prSet/>
      <dgm:spPr/>
      <dgm:t>
        <a:bodyPr/>
        <a:lstStyle/>
        <a:p>
          <a:endParaRPr lang="sv-SE"/>
        </a:p>
      </dgm:t>
    </dgm:pt>
    <dgm:pt modelId="{C3EE4B20-8BEF-4151-8A56-F7A61C16EF46}" type="sibTrans" cxnId="{5065830E-04EE-489B-9F36-3B0F43235526}">
      <dgm:prSet/>
      <dgm:spPr/>
      <dgm:t>
        <a:bodyPr/>
        <a:lstStyle/>
        <a:p>
          <a:endParaRPr lang="sv-SE"/>
        </a:p>
      </dgm:t>
    </dgm:pt>
    <dgm:pt modelId="{42389E7F-CE08-426A-9CEE-E0363A2497E7}">
      <dgm:prSet custT="1"/>
      <dgm:spPr>
        <a:solidFill>
          <a:schemeClr val="accent1">
            <a:lumMod val="75000"/>
          </a:schemeClr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r>
            <a:rPr lang="sv-SE" sz="1800" b="1" i="0" dirty="0"/>
            <a:t>Till nästa gång:</a:t>
          </a:r>
          <a:br>
            <a:rPr lang="sv-SE" sz="1800" b="1" i="0" dirty="0"/>
          </a:br>
          <a:r>
            <a:rPr lang="sv-SE" sz="1800" b="0" i="0" dirty="0"/>
            <a:t>Fortsätta arbetet med basuppgifter</a:t>
          </a:r>
        </a:p>
        <a:p>
          <a:endParaRPr lang="sv-SE" sz="1900" b="0" i="0" dirty="0"/>
        </a:p>
        <a:p>
          <a:r>
            <a:rPr lang="sv-SE" sz="1800" b="1" i="0" dirty="0"/>
            <a:t>Vid frågor kontakta:</a:t>
          </a:r>
          <a:br>
            <a:rPr lang="sv-SE" sz="1600" b="0" i="0" dirty="0"/>
          </a:br>
          <a:r>
            <a:rPr lang="sv-SE" sz="1600" b="0" i="0" dirty="0">
              <a:solidFill>
                <a:schemeClr val="accent1">
                  <a:lumMod val="60000"/>
                  <a:lumOff val="4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maria.berggren@ehalsomyndigheten.se</a:t>
          </a:r>
          <a:br>
            <a:rPr lang="sv-SE" sz="1600" b="0" i="0" dirty="0">
              <a:solidFill>
                <a:schemeClr val="accent1">
                  <a:lumMod val="60000"/>
                  <a:lumOff val="40000"/>
                </a:schemeClr>
              </a:solidFill>
            </a:rPr>
          </a:br>
          <a:br>
            <a:rPr lang="sv-SE" sz="1600" b="1" i="0" dirty="0">
              <a:solidFill>
                <a:schemeClr val="accent1">
                  <a:lumMod val="60000"/>
                  <a:lumOff val="40000"/>
                </a:schemeClr>
              </a:solidFill>
            </a:rPr>
          </a:br>
          <a:r>
            <a:rPr lang="sv-SE" sz="1800" b="1" i="0" dirty="0"/>
            <a:t> </a:t>
          </a:r>
          <a:br>
            <a:rPr lang="sv-SE" sz="1800" b="1" i="0" dirty="0"/>
          </a:br>
          <a:br>
            <a:rPr lang="sv-SE" sz="1900" b="1" i="0" dirty="0"/>
          </a:br>
          <a:endParaRPr lang="sv-SE" sz="1900" dirty="0"/>
        </a:p>
      </dgm:t>
    </dgm:pt>
    <dgm:pt modelId="{816FE187-8DEA-4779-B401-9860C83EF840}" type="parTrans" cxnId="{ED93DEEE-CB01-4666-A10E-2187A43CC1FA}">
      <dgm:prSet/>
      <dgm:spPr/>
      <dgm:t>
        <a:bodyPr/>
        <a:lstStyle/>
        <a:p>
          <a:endParaRPr lang="sv-SE"/>
        </a:p>
      </dgm:t>
    </dgm:pt>
    <dgm:pt modelId="{25F5D2B5-B814-4A09-8758-FEA42E5AAAD8}" type="sibTrans" cxnId="{ED93DEEE-CB01-4666-A10E-2187A43CC1FA}">
      <dgm:prSet/>
      <dgm:spPr/>
      <dgm:t>
        <a:bodyPr/>
        <a:lstStyle/>
        <a:p>
          <a:endParaRPr lang="sv-SE"/>
        </a:p>
      </dgm:t>
    </dgm:pt>
    <dgm:pt modelId="{3804BBCC-A4BC-4756-AF6E-2165E1ABFB4A}" type="pres">
      <dgm:prSet presAssocID="{7A4911BD-F4EF-44A3-B4C0-511CCD658F8A}" presName="Name0" presStyleCnt="0">
        <dgm:presLayoutVars>
          <dgm:dir/>
          <dgm:resizeHandles val="exact"/>
        </dgm:presLayoutVars>
      </dgm:prSet>
      <dgm:spPr/>
    </dgm:pt>
    <dgm:pt modelId="{7F553E16-8E3B-4528-B2B9-6CC146621FF9}" type="pres">
      <dgm:prSet presAssocID="{C59221F6-3806-44B4-A253-29C36405168C}" presName="node" presStyleLbl="node1" presStyleIdx="0" presStyleCnt="2">
        <dgm:presLayoutVars>
          <dgm:bulletEnabled val="1"/>
        </dgm:presLayoutVars>
      </dgm:prSet>
      <dgm:spPr/>
    </dgm:pt>
    <dgm:pt modelId="{F535E9EC-89B3-4731-A12D-2E3659EA5E95}" type="pres">
      <dgm:prSet presAssocID="{C3EE4B20-8BEF-4151-8A56-F7A61C16EF46}" presName="sibTrans" presStyleCnt="0"/>
      <dgm:spPr/>
    </dgm:pt>
    <dgm:pt modelId="{6F622543-F7A1-472E-A303-82CF20D9F734}" type="pres">
      <dgm:prSet presAssocID="{42389E7F-CE08-426A-9CEE-E0363A2497E7}" presName="node" presStyleLbl="node1" presStyleIdx="1" presStyleCnt="2">
        <dgm:presLayoutVars>
          <dgm:bulletEnabled val="1"/>
        </dgm:presLayoutVars>
      </dgm:prSet>
      <dgm:spPr/>
    </dgm:pt>
  </dgm:ptLst>
  <dgm:cxnLst>
    <dgm:cxn modelId="{5065830E-04EE-489B-9F36-3B0F43235526}" srcId="{7A4911BD-F4EF-44A3-B4C0-511CCD658F8A}" destId="{C59221F6-3806-44B4-A253-29C36405168C}" srcOrd="0" destOrd="0" parTransId="{F6CDE618-9077-437E-9409-7FB24D23CFE6}" sibTransId="{C3EE4B20-8BEF-4151-8A56-F7A61C16EF46}"/>
    <dgm:cxn modelId="{356D7E22-2360-4C2E-AE2E-B23CD6F1422C}" type="presOf" srcId="{42389E7F-CE08-426A-9CEE-E0363A2497E7}" destId="{6F622543-F7A1-472E-A303-82CF20D9F734}" srcOrd="0" destOrd="0" presId="urn:microsoft.com/office/officeart/2005/8/layout/hList6"/>
    <dgm:cxn modelId="{61ACE65D-01AF-46E4-85AB-B353BC6D1BF0}" type="presOf" srcId="{C59221F6-3806-44B4-A253-29C36405168C}" destId="{7F553E16-8E3B-4528-B2B9-6CC146621FF9}" srcOrd="0" destOrd="0" presId="urn:microsoft.com/office/officeart/2005/8/layout/hList6"/>
    <dgm:cxn modelId="{32FA8647-3ABD-46EC-B19F-B75863506D2C}" type="presOf" srcId="{7A4911BD-F4EF-44A3-B4C0-511CCD658F8A}" destId="{3804BBCC-A4BC-4756-AF6E-2165E1ABFB4A}" srcOrd="0" destOrd="0" presId="urn:microsoft.com/office/officeart/2005/8/layout/hList6"/>
    <dgm:cxn modelId="{ED93DEEE-CB01-4666-A10E-2187A43CC1FA}" srcId="{7A4911BD-F4EF-44A3-B4C0-511CCD658F8A}" destId="{42389E7F-CE08-426A-9CEE-E0363A2497E7}" srcOrd="1" destOrd="0" parTransId="{816FE187-8DEA-4779-B401-9860C83EF840}" sibTransId="{25F5D2B5-B814-4A09-8758-FEA42E5AAAD8}"/>
    <dgm:cxn modelId="{A1731893-DD16-470B-A237-F4851069081E}" type="presParOf" srcId="{3804BBCC-A4BC-4756-AF6E-2165E1ABFB4A}" destId="{7F553E16-8E3B-4528-B2B9-6CC146621FF9}" srcOrd="0" destOrd="0" presId="urn:microsoft.com/office/officeart/2005/8/layout/hList6"/>
    <dgm:cxn modelId="{F81B48E9-A090-48C2-9559-5BF1AD98D2C1}" type="presParOf" srcId="{3804BBCC-A4BC-4756-AF6E-2165E1ABFB4A}" destId="{F535E9EC-89B3-4731-A12D-2E3659EA5E95}" srcOrd="1" destOrd="0" presId="urn:microsoft.com/office/officeart/2005/8/layout/hList6"/>
    <dgm:cxn modelId="{3EBF8010-9FA0-4D63-8A2F-15B29E3AFE41}" type="presParOf" srcId="{3804BBCC-A4BC-4756-AF6E-2165E1ABFB4A}" destId="{6F622543-F7A1-472E-A303-82CF20D9F734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B2E35E-1DCE-48A4-AC66-5D1C94380AFE}">
      <dsp:nvSpPr>
        <dsp:cNvPr id="0" name=""/>
        <dsp:cNvSpPr/>
      </dsp:nvSpPr>
      <dsp:spPr>
        <a:xfrm>
          <a:off x="0" y="1817764"/>
          <a:ext cx="12107917" cy="242368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C7E211-93CB-424A-A1B4-F5D6927C3673}">
      <dsp:nvSpPr>
        <dsp:cNvPr id="0" name=""/>
        <dsp:cNvSpPr/>
      </dsp:nvSpPr>
      <dsp:spPr>
        <a:xfrm>
          <a:off x="2992" y="0"/>
          <a:ext cx="1742582" cy="242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2025-01-10</a:t>
          </a:r>
          <a:br>
            <a:rPr lang="sv-SE" sz="900" b="1" kern="1200" dirty="0"/>
          </a:br>
          <a:r>
            <a:rPr lang="sv-SE" sz="900" b="0" kern="1200" dirty="0"/>
            <a:t>Fortsätta arbete med basuppgifter</a:t>
          </a:r>
        </a:p>
      </dsp:txBody>
      <dsp:txXfrm>
        <a:off x="2992" y="0"/>
        <a:ext cx="1742582" cy="2423685"/>
      </dsp:txXfrm>
    </dsp:sp>
    <dsp:sp modelId="{F87BBB62-C07C-4EFD-BB2C-B7D5D782C711}">
      <dsp:nvSpPr>
        <dsp:cNvPr id="0" name=""/>
        <dsp:cNvSpPr/>
      </dsp:nvSpPr>
      <dsp:spPr>
        <a:xfrm>
          <a:off x="571323" y="2726646"/>
          <a:ext cx="605921" cy="605921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3BAAB4-275A-4F6B-8C1D-57EF3BA79195}">
      <dsp:nvSpPr>
        <dsp:cNvPr id="0" name=""/>
        <dsp:cNvSpPr/>
      </dsp:nvSpPr>
      <dsp:spPr>
        <a:xfrm>
          <a:off x="1832704" y="3635528"/>
          <a:ext cx="1742582" cy="242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2025-02-14 </a:t>
          </a:r>
          <a:br>
            <a:rPr lang="sv-SE" sz="900" b="1" kern="1200" dirty="0"/>
          </a:br>
          <a:r>
            <a:rPr lang="sv-SE" sz="900" b="0" kern="1200" dirty="0"/>
            <a:t>Fortsätt arbete med</a:t>
          </a:r>
          <a:r>
            <a:rPr lang="sv-SE" sz="900" b="1" kern="1200" dirty="0"/>
            <a:t> </a:t>
          </a:r>
          <a:r>
            <a:rPr lang="sv-SE" sz="900" b="0" kern="1200" dirty="0"/>
            <a:t>basuppgifter</a:t>
          </a:r>
        </a:p>
      </dsp:txBody>
      <dsp:txXfrm>
        <a:off x="1832704" y="3635528"/>
        <a:ext cx="1742582" cy="2423685"/>
      </dsp:txXfrm>
    </dsp:sp>
    <dsp:sp modelId="{1872B8BC-04F3-411D-BC03-DDEF798C6D3E}">
      <dsp:nvSpPr>
        <dsp:cNvPr id="0" name=""/>
        <dsp:cNvSpPr/>
      </dsp:nvSpPr>
      <dsp:spPr>
        <a:xfrm>
          <a:off x="2401034" y="2726646"/>
          <a:ext cx="605921" cy="605921"/>
        </a:xfrm>
        <a:prstGeom prst="ellipse">
          <a:avLst/>
        </a:prstGeom>
        <a:solidFill>
          <a:schemeClr val="accent1">
            <a:shade val="80000"/>
            <a:hueOff val="119071"/>
            <a:satOff val="-13531"/>
            <a:lumOff val="82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CC69C9-3BD6-41E5-A714-77F8B539BDDE}">
      <dsp:nvSpPr>
        <dsp:cNvPr id="0" name=""/>
        <dsp:cNvSpPr/>
      </dsp:nvSpPr>
      <dsp:spPr>
        <a:xfrm>
          <a:off x="4064839" y="0"/>
          <a:ext cx="937735" cy="242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2025-03-14 </a:t>
          </a:r>
          <a:br>
            <a:rPr lang="sv-SE" sz="900" b="1" kern="1200" dirty="0"/>
          </a:br>
          <a:r>
            <a:rPr lang="sv-SE" sz="900" b="0" kern="1200" dirty="0"/>
            <a:t>Fortsätt arbete med basuppgifter</a:t>
          </a:r>
        </a:p>
      </dsp:txBody>
      <dsp:txXfrm>
        <a:off x="4064839" y="0"/>
        <a:ext cx="937735" cy="2423685"/>
      </dsp:txXfrm>
    </dsp:sp>
    <dsp:sp modelId="{959EA95D-2310-45AD-B762-12EF9D09D789}">
      <dsp:nvSpPr>
        <dsp:cNvPr id="0" name=""/>
        <dsp:cNvSpPr/>
      </dsp:nvSpPr>
      <dsp:spPr>
        <a:xfrm>
          <a:off x="4230746" y="2726646"/>
          <a:ext cx="605921" cy="605921"/>
        </a:xfrm>
        <a:prstGeom prst="ellipse">
          <a:avLst/>
        </a:prstGeom>
        <a:solidFill>
          <a:schemeClr val="accent1">
            <a:shade val="80000"/>
            <a:hueOff val="238141"/>
            <a:satOff val="-27062"/>
            <a:lumOff val="165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742859-5291-4DC7-96DB-15BB15A5B2DA}">
      <dsp:nvSpPr>
        <dsp:cNvPr id="0" name=""/>
        <dsp:cNvSpPr/>
      </dsp:nvSpPr>
      <dsp:spPr>
        <a:xfrm>
          <a:off x="5500317" y="3613690"/>
          <a:ext cx="1742582" cy="242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2025-04-14 </a:t>
          </a:r>
          <a:br>
            <a:rPr lang="sv-SE" sz="900" b="1" kern="1200" dirty="0"/>
          </a:br>
          <a:r>
            <a:rPr lang="sv-SE" sz="900" b="0" kern="1200" dirty="0"/>
            <a:t>Leverans av basuppgifter</a:t>
          </a:r>
          <a:br>
            <a:rPr lang="sv-SE" sz="900" kern="1200" dirty="0"/>
          </a:br>
          <a:endParaRPr lang="sv-SE" sz="900" b="0" kern="1200" dirty="0"/>
        </a:p>
      </dsp:txBody>
      <dsp:txXfrm>
        <a:off x="5500317" y="3613690"/>
        <a:ext cx="1742582" cy="2423685"/>
      </dsp:txXfrm>
    </dsp:sp>
    <dsp:sp modelId="{F4F06D73-0914-40B2-9C85-E9AAF772FF35}">
      <dsp:nvSpPr>
        <dsp:cNvPr id="0" name=""/>
        <dsp:cNvSpPr/>
      </dsp:nvSpPr>
      <dsp:spPr>
        <a:xfrm>
          <a:off x="6060457" y="2726646"/>
          <a:ext cx="605921" cy="605921"/>
        </a:xfrm>
        <a:prstGeom prst="ellipse">
          <a:avLst/>
        </a:prstGeom>
        <a:solidFill>
          <a:schemeClr val="accent1">
            <a:shade val="80000"/>
            <a:hueOff val="357212"/>
            <a:satOff val="-40592"/>
            <a:lumOff val="247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429648-21D2-4588-8FFA-2A25BF8EB84E}">
      <dsp:nvSpPr>
        <dsp:cNvPr id="0" name=""/>
        <dsp:cNvSpPr/>
      </dsp:nvSpPr>
      <dsp:spPr>
        <a:xfrm>
          <a:off x="7321838" y="0"/>
          <a:ext cx="1742582" cy="242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b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2025-05-09</a:t>
          </a:r>
          <a:br>
            <a:rPr lang="sv-SE" sz="900" b="0" kern="1200" dirty="0"/>
          </a:br>
          <a:r>
            <a:rPr lang="sv-SE" sz="900" b="0" kern="1200" dirty="0"/>
            <a:t>Förankring av basuppgifter</a:t>
          </a:r>
        </a:p>
      </dsp:txBody>
      <dsp:txXfrm>
        <a:off x="7321838" y="0"/>
        <a:ext cx="1742582" cy="2423685"/>
      </dsp:txXfrm>
    </dsp:sp>
    <dsp:sp modelId="{09DB1636-8FED-473B-9E19-5BF3FCC0DD49}">
      <dsp:nvSpPr>
        <dsp:cNvPr id="0" name=""/>
        <dsp:cNvSpPr/>
      </dsp:nvSpPr>
      <dsp:spPr>
        <a:xfrm>
          <a:off x="7890169" y="2726646"/>
          <a:ext cx="605921" cy="605921"/>
        </a:xfrm>
        <a:prstGeom prst="ellipse">
          <a:avLst/>
        </a:prstGeom>
        <a:solidFill>
          <a:schemeClr val="accent1">
            <a:shade val="80000"/>
            <a:hueOff val="476282"/>
            <a:satOff val="-54123"/>
            <a:lumOff val="3301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B0020A-C5B9-4C0B-8C39-A5A65A1531DA}">
      <dsp:nvSpPr>
        <dsp:cNvPr id="0" name=""/>
        <dsp:cNvSpPr/>
      </dsp:nvSpPr>
      <dsp:spPr>
        <a:xfrm>
          <a:off x="9151550" y="3635528"/>
          <a:ext cx="1742582" cy="242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900" b="1" kern="1200" dirty="0"/>
            <a:t>2025-06-13</a:t>
          </a:r>
          <a:br>
            <a:rPr lang="sv-SE" sz="900" b="0" kern="1200" dirty="0"/>
          </a:br>
          <a:r>
            <a:rPr lang="sv-SE" sz="900" b="0" kern="1200" dirty="0"/>
            <a:t>Sista arbetsgruppsmöte innan sommaren</a:t>
          </a:r>
          <a:br>
            <a:rPr lang="sv-SE" sz="900" b="0" kern="1200" dirty="0"/>
          </a:br>
          <a:endParaRPr lang="sv-SE" sz="900" b="0" kern="1200" dirty="0"/>
        </a:p>
      </dsp:txBody>
      <dsp:txXfrm>
        <a:off x="9151550" y="3635528"/>
        <a:ext cx="1742582" cy="2423685"/>
      </dsp:txXfrm>
    </dsp:sp>
    <dsp:sp modelId="{7AA028B3-E820-4430-82AE-9F1A46518936}">
      <dsp:nvSpPr>
        <dsp:cNvPr id="0" name=""/>
        <dsp:cNvSpPr/>
      </dsp:nvSpPr>
      <dsp:spPr>
        <a:xfrm>
          <a:off x="9719880" y="2726646"/>
          <a:ext cx="605921" cy="605921"/>
        </a:xfrm>
        <a:prstGeom prst="ellipse">
          <a:avLst/>
        </a:prstGeom>
        <a:solidFill>
          <a:schemeClr val="accent1">
            <a:shade val="80000"/>
            <a:hueOff val="595353"/>
            <a:satOff val="-67654"/>
            <a:lumOff val="4126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53E16-8E3B-4528-B2B9-6CC146621FF9}">
      <dsp:nvSpPr>
        <dsp:cNvPr id="0" name=""/>
        <dsp:cNvSpPr/>
      </dsp:nvSpPr>
      <dsp:spPr>
        <a:xfrm rot="16200000">
          <a:off x="613031" y="-607385"/>
          <a:ext cx="4216425" cy="5431196"/>
        </a:xfrm>
        <a:prstGeom prst="flowChartManualOperation">
          <a:avLst/>
        </a:prstGeom>
        <a:solidFill>
          <a:schemeClr val="tx2">
            <a:lumMod val="75000"/>
          </a:schemeClr>
        </a:solidFill>
        <a:ln w="12700" cap="flat" cmpd="sng" algn="ctr">
          <a:solidFill>
            <a:schemeClr val="accent1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b="1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  <a:t>Nästa möte äger rum: </a:t>
          </a:r>
          <a:br>
            <a:rPr lang="sv-SE" sz="1800" b="0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</a:br>
          <a:r>
            <a:rPr lang="sv-SE" sz="1800" b="0" i="0" kern="1200" dirty="0">
              <a:solidFill>
                <a:srgbClr val="FAFAFA"/>
              </a:solidFill>
              <a:latin typeface="Public Sans Regular"/>
              <a:ea typeface="+mn-ea"/>
              <a:cs typeface="+mn-cs"/>
            </a:rPr>
            <a:t>fredag den 11 april kl. 13.00-15.00.</a:t>
          </a:r>
        </a:p>
      </dsp:txBody>
      <dsp:txXfrm rot="5400000">
        <a:off x="5646" y="843285"/>
        <a:ext cx="5431196" cy="2529855"/>
      </dsp:txXfrm>
    </dsp:sp>
    <dsp:sp modelId="{6F622543-F7A1-472E-A303-82CF20D9F734}">
      <dsp:nvSpPr>
        <dsp:cNvPr id="0" name=""/>
        <dsp:cNvSpPr/>
      </dsp:nvSpPr>
      <dsp:spPr>
        <a:xfrm rot="16200000">
          <a:off x="6451567" y="-607385"/>
          <a:ext cx="4216425" cy="5431196"/>
        </a:xfrm>
        <a:prstGeom prst="flowChartManualOperation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accent1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b="1" i="0" kern="1200" dirty="0"/>
            <a:t>Till nästa gång:</a:t>
          </a:r>
          <a:br>
            <a:rPr lang="sv-SE" sz="1800" b="1" i="0" kern="1200" dirty="0"/>
          </a:br>
          <a:r>
            <a:rPr lang="sv-SE" sz="1800" b="0" i="0" kern="1200" dirty="0"/>
            <a:t>Fortsätta arbetet med basuppgifter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v-SE" sz="1900" b="0" i="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800" b="1" i="0" kern="1200" dirty="0"/>
            <a:t>Vid frågor kontakta:</a:t>
          </a:r>
          <a:br>
            <a:rPr lang="sv-SE" sz="1600" b="0" i="0" kern="1200" dirty="0"/>
          </a:br>
          <a:r>
            <a:rPr lang="sv-SE" sz="1600" b="0" i="0" kern="1200" dirty="0">
              <a:solidFill>
                <a:schemeClr val="accent1">
                  <a:lumMod val="60000"/>
                  <a:lumOff val="40000"/>
                </a:schemeClr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maria.berggren@ehalsomyndigheten.se</a:t>
          </a:r>
          <a:br>
            <a:rPr lang="sv-SE" sz="1600" b="0" i="0" kern="1200" dirty="0">
              <a:solidFill>
                <a:schemeClr val="accent1">
                  <a:lumMod val="60000"/>
                  <a:lumOff val="40000"/>
                </a:schemeClr>
              </a:solidFill>
            </a:rPr>
          </a:br>
          <a:br>
            <a:rPr lang="sv-SE" sz="1600" b="1" i="0" kern="1200" dirty="0">
              <a:solidFill>
                <a:schemeClr val="accent1">
                  <a:lumMod val="60000"/>
                  <a:lumOff val="40000"/>
                </a:schemeClr>
              </a:solidFill>
            </a:rPr>
          </a:br>
          <a:r>
            <a:rPr lang="sv-SE" sz="1800" b="1" i="0" kern="1200" dirty="0"/>
            <a:t> </a:t>
          </a:r>
          <a:br>
            <a:rPr lang="sv-SE" sz="1800" b="1" i="0" kern="1200" dirty="0"/>
          </a:br>
          <a:br>
            <a:rPr lang="sv-SE" sz="1900" b="1" i="0" kern="1200" dirty="0"/>
          </a:br>
          <a:endParaRPr lang="sv-SE" sz="1900" kern="1200" dirty="0"/>
        </a:p>
      </dsp:txBody>
      <dsp:txXfrm rot="5400000">
        <a:off x="5844182" y="843285"/>
        <a:ext cx="5431196" cy="25298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048EA-8FAF-4200-B431-61670FCE663F}" type="datetimeFigureOut">
              <a:rPr lang="sv-SE" smtClean="0"/>
              <a:t>2025-03-20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2A83-0500-4E32-8DC7-78434A4252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28882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2.kontaktsätt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77371-1CC4-1E4C-9710-64D6E6A488CE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779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59918432-3EA5-D4DF-FB7A-7622195A7966}"/>
              </a:ext>
            </a:extLst>
          </p:cNvPr>
          <p:cNvSpPr/>
          <p:nvPr/>
        </p:nvSpPr>
        <p:spPr>
          <a:xfrm>
            <a:off x="0" y="947605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00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 b="1" i="0">
                <a:solidFill>
                  <a:srgbClr val="FFE098"/>
                </a:solidFill>
                <a:latin typeface="Public Sans" pitchFamily="2" charset="77"/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sp>
        <p:nvSpPr>
          <p:cNvPr id="3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bg1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CC15D2AC-FEAC-4621-9AE3-00A42F95CB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4000" y="4292580"/>
            <a:ext cx="8424000" cy="1938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400" b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/>
            <a:r>
              <a:rPr lang="sv-SE" dirty="0"/>
              <a:t>Jobbtitel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16" name="Rubrik 9">
            <a:extLst>
              <a:ext uri="{FF2B5EF4-FFF2-40B4-BE49-F238E27FC236}">
                <a16:creationId xmlns:a16="http://schemas.microsoft.com/office/drawing/2014/main" id="{4005F39E-7787-4CC0-8CFA-F8DBCE160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8747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6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7767C162-E9F8-E5F6-F042-09EB07DB0774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966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  <a:latin typeface="+mj-lt"/>
              </a:defRPr>
            </a:lvl1pPr>
          </a:lstStyle>
          <a:p>
            <a:r>
              <a:rPr lang="sv-SE" dirty="0"/>
              <a:t>Ex: Tack för din medverkan!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Ex: Kontakta oss på </a:t>
            </a:r>
            <a:r>
              <a:rPr lang="sv-SE" dirty="0" err="1"/>
              <a:t>namn@ehalsomyndigheten.se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857B86A-9202-4AB5-9584-D37AE47A1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7FC9379-1C4D-4845-AA95-0E1E6E4101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E068A4F-4F0E-4483-8D17-168DC4119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B0801-8207-4C8F-8A33-96CC5592C644}" type="datetimeFigureOut">
              <a:rPr lang="sv-SE" smtClean="0"/>
              <a:t>2025-03-20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D3D998C-F8BB-4252-9C52-6BC0EF015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DE82715-68CE-4BEA-8570-4278148F3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6F81-C910-4AE7-9B49-D0A77E10490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6354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si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F7F68AE8-1AF4-798F-C9C1-1749BAB45A99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5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DCC12908-E490-4DAE-8421-7D4C6E2BEF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311776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9">
            <a:extLst>
              <a:ext uri="{FF2B5EF4-FFF2-40B4-BE49-F238E27FC236}">
                <a16:creationId xmlns:a16="http://schemas.microsoft.com/office/drawing/2014/main" id="{765C525C-1341-41CB-BD75-830F9A8973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5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48A33CCB-B908-1BBD-3116-82B6BC021E2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1047591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587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329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+ Bild lil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ACB92A5D-232C-3796-1EB3-4C220AD3CB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9">
            <a:extLst>
              <a:ext uri="{FF2B5EF4-FFF2-40B4-BE49-F238E27FC236}">
                <a16:creationId xmlns:a16="http://schemas.microsoft.com/office/drawing/2014/main" id="{7993E02B-0B1C-479A-9E15-2721DC9597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458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2" name="Platshållare för innehåll 9">
            <a:extLst>
              <a:ext uri="{FF2B5EF4-FFF2-40B4-BE49-F238E27FC236}">
                <a16:creationId xmlns:a16="http://schemas.microsoft.com/office/drawing/2014/main" id="{D301C4A6-A561-96B8-9E86-8B8821FB97A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innehåll 9">
            <a:extLst>
              <a:ext uri="{FF2B5EF4-FFF2-40B4-BE49-F238E27FC236}">
                <a16:creationId xmlns:a16="http://schemas.microsoft.com/office/drawing/2014/main" id="{263BD8E9-5290-3E77-D883-3B4CB2B56E7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41999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9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3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side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8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Bild 3">
            <a:extLst>
              <a:ext uri="{FF2B5EF4-FFF2-40B4-BE49-F238E27FC236}">
                <a16:creationId xmlns:a16="http://schemas.microsoft.com/office/drawing/2014/main" id="{77174FE3-AB3A-F726-6205-ADE5F426C576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tx2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74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9" r:id="rId3"/>
    <p:sldLayoutId id="2147483760" r:id="rId4"/>
    <p:sldLayoutId id="2147483773" r:id="rId5"/>
    <p:sldLayoutId id="2147483772" r:id="rId6"/>
    <p:sldLayoutId id="2147483765" r:id="rId7"/>
    <p:sldLayoutId id="2147483766" r:id="rId8"/>
    <p:sldLayoutId id="2147483767" r:id="rId9"/>
    <p:sldLayoutId id="2147483770" r:id="rId10"/>
    <p:sldLayoutId id="2147483757" r:id="rId11"/>
    <p:sldLayoutId id="2147483776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strike="noStrike" kern="1200">
          <a:solidFill>
            <a:srgbClr val="6E0E50"/>
          </a:solidFill>
          <a:effectLst/>
          <a:latin typeface="Public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samarbetsyta.ehalsomyndigheten.se/pages/resumedraft.action?draftId=265158681&amp;draftShareId=480b67f3-a9a7-410f-8e1e-5ad795fa6496&amp;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9BB9A09B-3939-00A6-44B7-97BC6DCA6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110" y="1695106"/>
            <a:ext cx="9424360" cy="1661993"/>
          </a:xfrm>
        </p:spPr>
        <p:txBody>
          <a:bodyPr/>
          <a:lstStyle/>
          <a:p>
            <a:r>
              <a:rPr lang="sv-SE" dirty="0"/>
              <a:t>Arbetsgrupp </a:t>
            </a:r>
            <a:br>
              <a:rPr lang="sv-SE" dirty="0"/>
            </a:br>
            <a:r>
              <a:rPr lang="sv-SE" dirty="0"/>
              <a:t>Strukturering och standardisering av intygsinformation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77F9D749-A55D-38DE-FDE0-E2D1BEE10E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 err="1"/>
              <a:t>Rodabe</a:t>
            </a:r>
            <a:r>
              <a:rPr lang="sv-SE" dirty="0"/>
              <a:t> </a:t>
            </a:r>
            <a:r>
              <a:rPr lang="sv-SE" dirty="0" err="1"/>
              <a:t>Alavi</a:t>
            </a:r>
            <a:r>
              <a:rPr lang="sv-SE" dirty="0"/>
              <a:t>, Maria Berggren, Sahar Amdouni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4E510097-60C4-6D74-F95D-60841428BEB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sv-SE" dirty="0"/>
              <a:t>2025-03-14</a:t>
            </a:r>
          </a:p>
        </p:txBody>
      </p:sp>
    </p:spTree>
    <p:extLst>
      <p:ext uri="{BB962C8B-B14F-4D97-AF65-F5344CB8AC3E}">
        <p14:creationId xmlns:p14="http://schemas.microsoft.com/office/powerpoint/2010/main" val="316623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7C981D8-F872-40A4-A38B-4CFD52B9A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633" y="1112793"/>
            <a:ext cx="10475290" cy="553998"/>
          </a:xfrm>
        </p:spPr>
        <p:txBody>
          <a:bodyPr/>
          <a:lstStyle/>
          <a:p>
            <a:r>
              <a:rPr lang="sv-SE" dirty="0"/>
              <a:t>Status-Begreppsmodellering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447C1BF-CBEE-414B-9E69-4A585602308F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663633" y="2025650"/>
            <a:ext cx="10864733" cy="4240213"/>
          </a:xfrm>
        </p:spPr>
        <p:txBody>
          <a:bodyPr>
            <a:normAutofit/>
          </a:bodyPr>
          <a:lstStyle/>
          <a:p>
            <a:pPr marL="0" indent="0" defTabSz="91437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sv-SE" sz="2000" b="1" dirty="0">
                <a:solidFill>
                  <a:srgbClr val="000000"/>
                </a:solidFill>
                <a:highlight>
                  <a:srgbClr val="FBF7F9"/>
                </a:highlight>
              </a:rPr>
              <a:t>intyg:  </a:t>
            </a:r>
            <a:r>
              <a:rPr lang="sv-SE" sz="2000" dirty="0">
                <a:solidFill>
                  <a:srgbClr val="000000"/>
                </a:solidFill>
                <a:highlight>
                  <a:srgbClr val="FBF7F9"/>
                </a:highlight>
              </a:rPr>
              <a:t>d</a:t>
            </a:r>
            <a:r>
              <a:rPr lang="sv-SE" altLang="sv-SE" sz="2000" dirty="0">
                <a:solidFill>
                  <a:srgbClr val="000000"/>
                </a:solidFill>
                <a:highlight>
                  <a:srgbClr val="FBF7F9"/>
                </a:highlight>
              </a:rPr>
              <a:t>okument som bekräftar eller försäkrar något rörande intygsperson</a:t>
            </a:r>
          </a:p>
          <a:p>
            <a:pPr lvl="1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altLang="sv-SE" sz="1600" dirty="0">
                <a:solidFill>
                  <a:srgbClr val="000000"/>
                </a:solidFill>
                <a:highlight>
                  <a:srgbClr val="FBF7F9"/>
                </a:highlight>
              </a:rPr>
              <a:t>Anm.: Ett intyg kan förekomma i olika former, t.ex. pappersform eller digital form. Ibland används andra uttryck för intyg, t.ex. utlåtande eller yttrande. </a:t>
            </a:r>
          </a:p>
          <a:p>
            <a:pPr lvl="1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altLang="sv-SE" sz="1600" b="1" dirty="0">
                <a:solidFill>
                  <a:srgbClr val="000000"/>
                </a:solidFill>
                <a:highlight>
                  <a:srgbClr val="FBF7F9"/>
                </a:highlight>
              </a:rPr>
              <a:t>dokument</a:t>
            </a:r>
            <a:r>
              <a:rPr lang="sv-SE" altLang="sv-SE" sz="1600" dirty="0">
                <a:solidFill>
                  <a:srgbClr val="000000"/>
                </a:solidFill>
                <a:highlight>
                  <a:srgbClr val="FBF7F9"/>
                </a:highlight>
              </a:rPr>
              <a:t>: Registrerad information eller objekt som kan hanteras som en enhet</a:t>
            </a:r>
            <a:br>
              <a:rPr lang="sv-SE" altLang="sv-SE" sz="1600" dirty="0">
                <a:solidFill>
                  <a:srgbClr val="000000"/>
                </a:solidFill>
                <a:highlight>
                  <a:srgbClr val="FBF7F9"/>
                </a:highlight>
              </a:rPr>
            </a:br>
            <a:endParaRPr lang="sv-SE" altLang="sv-SE" sz="1600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marL="0" indent="0" defTabSz="91437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sv-SE" altLang="sv-SE" sz="2000" b="1" dirty="0">
                <a:solidFill>
                  <a:srgbClr val="000000"/>
                </a:solidFill>
                <a:highlight>
                  <a:srgbClr val="FBF7F9"/>
                </a:highlight>
              </a:rPr>
              <a:t>intygsformulär: </a:t>
            </a:r>
            <a:r>
              <a:rPr lang="sv-SE" altLang="sv-SE" sz="2000" dirty="0">
                <a:solidFill>
                  <a:srgbClr val="000000"/>
                </a:solidFill>
                <a:highlight>
                  <a:srgbClr val="FBF7F9"/>
                </a:highlight>
              </a:rPr>
              <a:t>dokument med fastställda fält som är avsedda att fyllas i med olika uppgifter rörande intygsperson</a:t>
            </a:r>
          </a:p>
          <a:p>
            <a:pPr lvl="1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altLang="sv-SE" sz="1600" dirty="0">
                <a:solidFill>
                  <a:srgbClr val="000000"/>
                </a:solidFill>
                <a:highlight>
                  <a:srgbClr val="FBF7F9"/>
                </a:highlight>
              </a:rPr>
              <a:t>Anm.: Intygsformuläret kan föreligga i pappersform eller digital form i ett användargränssnitt</a:t>
            </a: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altLang="sv-SE" sz="2000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marL="0" indent="0" defTabSz="91437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sv-SE" altLang="sv-SE" sz="2000" b="1" dirty="0">
                <a:solidFill>
                  <a:srgbClr val="000000"/>
                </a:solidFill>
                <a:highlight>
                  <a:srgbClr val="FBF7F9"/>
                </a:highlight>
              </a:rPr>
              <a:t>intygsformulärsutgivare (f</a:t>
            </a:r>
            <a:r>
              <a:rPr lang="sv-SE" sz="2000" b="1" dirty="0">
                <a:solidFill>
                  <a:srgbClr val="000000"/>
                </a:solidFill>
                <a:highlight>
                  <a:srgbClr val="FBF7F9"/>
                </a:highlight>
              </a:rPr>
              <a:t>ormulärutgivare)</a:t>
            </a:r>
            <a:r>
              <a:rPr lang="sv-SE" altLang="sv-SE" sz="2000" b="1" dirty="0">
                <a:solidFill>
                  <a:srgbClr val="000000"/>
                </a:solidFill>
                <a:highlight>
                  <a:srgbClr val="FBF7F9"/>
                </a:highlight>
              </a:rPr>
              <a:t>: </a:t>
            </a:r>
            <a:r>
              <a:rPr lang="sv-SE" altLang="sv-SE" sz="2000" dirty="0">
                <a:solidFill>
                  <a:srgbClr val="000000"/>
                </a:solidFill>
                <a:highlight>
                  <a:srgbClr val="FBF7F9"/>
                </a:highlight>
              </a:rPr>
              <a:t> organisation som ansvarar för att fastställa och förvalta intygsformulär och därmed styr vilken typ av </a:t>
            </a:r>
            <a:r>
              <a:rPr lang="sv-SE" altLang="sv-SE" sz="2000" dirty="0">
                <a:highlight>
                  <a:srgbClr val="FBF7F9"/>
                </a:highlight>
              </a:rPr>
              <a:t>uppgifter som ett intyg bör innehålla</a:t>
            </a:r>
          </a:p>
          <a:p>
            <a:pPr marL="0" indent="0" defTabSz="91437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sv-SE" altLang="sv-SE" sz="2000" dirty="0">
              <a:highlight>
                <a:srgbClr val="FBF7F9"/>
              </a:highlight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altLang="sv-SE" sz="1600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sz="1600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sz="1600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dirty="0">
              <a:solidFill>
                <a:srgbClr val="000000"/>
              </a:solidFill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18298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7C981D8-F872-40A4-A38B-4CFD52B9A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633" y="1133814"/>
            <a:ext cx="10475290" cy="553998"/>
          </a:xfrm>
        </p:spPr>
        <p:txBody>
          <a:bodyPr/>
          <a:lstStyle/>
          <a:p>
            <a:r>
              <a:rPr lang="sv-SE" dirty="0"/>
              <a:t>Status-Begreppsmodellering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447C1BF-CBEE-414B-9E69-4A585602308F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663633" y="2025650"/>
            <a:ext cx="10864733" cy="4240213"/>
          </a:xfrm>
        </p:spPr>
        <p:txBody>
          <a:bodyPr>
            <a:normAutofit fontScale="85000" lnSpcReduction="10000"/>
          </a:bodyPr>
          <a:lstStyle/>
          <a:p>
            <a:pPr marL="0" indent="0" defTabSz="91437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sv-SE" altLang="sv-SE" b="1" dirty="0">
                <a:solidFill>
                  <a:srgbClr val="000000"/>
                </a:solidFill>
                <a:highlight>
                  <a:srgbClr val="FBF7F9"/>
                </a:highlight>
              </a:rPr>
              <a:t>intygsutfärdare: </a:t>
            </a:r>
            <a:r>
              <a:rPr lang="sv-SE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person som i sin yrkesverksamhet har behörighet att utfärda ett </a:t>
            </a:r>
            <a:r>
              <a:rPr lang="sv-SE" altLang="sv-SE" u="sng" dirty="0">
                <a:solidFill>
                  <a:srgbClr val="000000"/>
                </a:solidFill>
                <a:highlight>
                  <a:srgbClr val="FBF7F9"/>
                </a:highlight>
              </a:rPr>
              <a:t>intyg</a:t>
            </a:r>
          </a:p>
          <a:p>
            <a:pPr lvl="1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Anm. I utfärdandet ingår signering, och intygsutfärdaren är personligt ansvarig för intygets innehåll.</a:t>
            </a: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altLang="sv-SE" b="1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marL="0" indent="0" defTabSz="91437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sv-SE" altLang="sv-SE" b="1" dirty="0">
                <a:solidFill>
                  <a:srgbClr val="000000"/>
                </a:solidFill>
                <a:highlight>
                  <a:srgbClr val="FBF7F9"/>
                </a:highlight>
              </a:rPr>
              <a:t>intygsmottagare: </a:t>
            </a:r>
            <a:r>
              <a:rPr lang="sv-SE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part som mottar intyg</a:t>
            </a:r>
          </a:p>
          <a:p>
            <a:pPr lvl="1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Anm. </a:t>
            </a:r>
            <a:r>
              <a:rPr lang="sv-SE" dirty="0">
                <a:solidFill>
                  <a:srgbClr val="000000"/>
                </a:solidFill>
                <a:highlight>
                  <a:srgbClr val="FBF7F9"/>
                </a:highlight>
              </a:rPr>
              <a:t>Intygsmottagare är vanligtvis en organisation, men intygspersonen själv kan dessutom också motta intyget.</a:t>
            </a:r>
            <a:endParaRPr lang="sv-SE" altLang="sv-SE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marL="0" indent="0" defTabSz="91437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sv-SE" altLang="sv-SE" b="1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marL="0" indent="0" defTabSz="91437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sv-SE" altLang="sv-SE" b="1" dirty="0">
                <a:solidFill>
                  <a:srgbClr val="000000"/>
                </a:solidFill>
                <a:highlight>
                  <a:srgbClr val="FBF7F9"/>
                </a:highlight>
              </a:rPr>
              <a:t>intygsperson: 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den person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ett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intyg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avser</a:t>
            </a:r>
            <a:endParaRPr lang="en-US" altLang="sv-SE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marL="0" indent="0" defTabSz="91437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en-US" altLang="sv-SE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marL="0" indent="0" defTabSz="91437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sv-SE" b="1" dirty="0" err="1">
                <a:solidFill>
                  <a:srgbClr val="000000"/>
                </a:solidFill>
                <a:highlight>
                  <a:srgbClr val="FBF7F9"/>
                </a:highlight>
              </a:rPr>
              <a:t>intygsändamål</a:t>
            </a:r>
            <a:r>
              <a:rPr lang="en-US" altLang="sv-SE" b="1" dirty="0">
                <a:solidFill>
                  <a:srgbClr val="000000"/>
                </a:solidFill>
                <a:highlight>
                  <a:srgbClr val="FBF7F9"/>
                </a:highlight>
              </a:rPr>
              <a:t>: </a:t>
            </a:r>
            <a:r>
              <a:rPr lang="en-US" altLang="sv-SE" b="1" dirty="0" err="1">
                <a:solidFill>
                  <a:srgbClr val="000000"/>
                </a:solidFill>
                <a:highlight>
                  <a:srgbClr val="FBF7F9"/>
                </a:highlight>
              </a:rPr>
              <a:t>t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extbeskrivning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av det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ändamål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för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vilket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ett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visst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intyg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utfärdas</a:t>
            </a:r>
            <a:endParaRPr lang="en-US" altLang="sv-SE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lvl="1" defTabSz="91437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Anm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.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Exempel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på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ändamål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är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specialkost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,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sjukpenning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, stipendium etc.</a:t>
            </a:r>
            <a:b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</a:b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Intygsändamålet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kan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anges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av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intygsutfärdaren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men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också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uttryckas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(av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intygsformulärsutgivaren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)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i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intygsformulärets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titel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eller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i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en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</a:t>
            </a:r>
            <a:r>
              <a:rPr lang="en-US" altLang="sv-SE" dirty="0" err="1">
                <a:solidFill>
                  <a:srgbClr val="000000"/>
                </a:solidFill>
                <a:highlight>
                  <a:srgbClr val="FBF7F9"/>
                </a:highlight>
              </a:rPr>
              <a:t>förifylld</a:t>
            </a:r>
            <a:r>
              <a:rPr lang="en-US" altLang="sv-SE" dirty="0">
                <a:solidFill>
                  <a:srgbClr val="000000"/>
                </a:solidFill>
                <a:highlight>
                  <a:srgbClr val="FBF7F9"/>
                </a:highlight>
              </a:rPr>
              <a:t> text. </a:t>
            </a:r>
          </a:p>
          <a:p>
            <a:pPr marL="0" indent="0" defTabSz="91437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sv-SE" altLang="sv-SE" sz="1600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marL="0" indent="0" defTabSz="91437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sv-SE" altLang="sv-SE" sz="1600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marL="0" indent="0" defTabSz="914377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sv-SE" altLang="sv-SE" sz="1600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altLang="sv-SE" sz="1600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sz="1600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sz="1600" dirty="0">
              <a:solidFill>
                <a:srgbClr val="000000"/>
              </a:solidFill>
              <a:highlight>
                <a:srgbClr val="FBF7F9"/>
              </a:highlight>
            </a:endParaRPr>
          </a:p>
          <a:p>
            <a:pPr defTabSz="914377" eaLnBrk="0" fontAlgn="base" hangingPunct="0">
              <a:spcBef>
                <a:spcPct val="0"/>
              </a:spcBef>
              <a:spcAft>
                <a:spcPct val="0"/>
              </a:spcAft>
            </a:pPr>
            <a:endParaRPr lang="sv-SE" dirty="0">
              <a:solidFill>
                <a:srgbClr val="000000"/>
              </a:solidFill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80774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A0FF97-A9AF-497E-9923-E729FFD96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08044"/>
            <a:ext cx="8193651" cy="1107996"/>
          </a:xfrm>
        </p:spPr>
        <p:txBody>
          <a:bodyPr/>
          <a:lstStyle/>
          <a:p>
            <a:r>
              <a:rPr lang="sv-SE" dirty="0"/>
              <a:t>Paus kl. 14:10-14:20</a:t>
            </a:r>
            <a:br>
              <a:rPr lang="sv-SE" sz="4000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</a:b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5823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A0FF97-A9AF-497E-9923-E729FFD96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1854047"/>
            <a:ext cx="8193651" cy="1661993"/>
          </a:xfrm>
        </p:spPr>
        <p:txBody>
          <a:bodyPr/>
          <a:lstStyle/>
          <a:p>
            <a:r>
              <a:rPr lang="sv-SE" dirty="0"/>
              <a:t>Genomgång av </a:t>
            </a:r>
            <a:r>
              <a:rPr lang="sv-SE" dirty="0" err="1"/>
              <a:t>utredningsområden</a:t>
            </a:r>
            <a:br>
              <a:rPr lang="sv-SE" sz="4000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</a:b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B88D6BC-29AE-4AFC-B498-DC40A0E43CF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884000" y="3702349"/>
            <a:ext cx="8424000" cy="249299"/>
          </a:xfrm>
        </p:spPr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6763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D386AB3-F8CF-4DA4-9F14-5A2D8C7A0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Relationsperson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30C9399-C1D2-4982-9B97-D164BA13180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Mia</a:t>
            </a:r>
          </a:p>
        </p:txBody>
      </p:sp>
    </p:spTree>
    <p:extLst>
      <p:ext uri="{BB962C8B-B14F-4D97-AF65-F5344CB8AC3E}">
        <p14:creationId xmlns:p14="http://schemas.microsoft.com/office/powerpoint/2010/main" val="230786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latshållare för bild 5" descr="Person som innehar hand">
            <a:extLst>
              <a:ext uri="{FF2B5EF4-FFF2-40B4-BE49-F238E27FC236}">
                <a16:creationId xmlns:a16="http://schemas.microsoft.com/office/drawing/2014/main" id="{5A4006C0-22E9-46B6-91F2-33F7010DF84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7" r="28557"/>
          <a:stretch>
            <a:fillRect/>
          </a:stretch>
        </p:blipFill>
        <p:spPr/>
      </p:pic>
      <p:sp>
        <p:nvSpPr>
          <p:cNvPr id="3" name="Rubrik 2">
            <a:extLst>
              <a:ext uri="{FF2B5EF4-FFF2-40B4-BE49-F238E27FC236}">
                <a16:creationId xmlns:a16="http://schemas.microsoft.com/office/drawing/2014/main" id="{FA775A26-0375-41D2-894E-C1C33E7F4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Status- Relationsperson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CCED0153-2574-4182-8BA5-48AB97D4ADB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927138" cy="4240213"/>
          </a:xfrm>
        </p:spPr>
        <p:txBody>
          <a:bodyPr/>
          <a:lstStyle/>
          <a:p>
            <a:r>
              <a:rPr lang="sv-SE" dirty="0"/>
              <a:t>Del i begreppsmodelleringsarbetet som pågår</a:t>
            </a:r>
          </a:p>
          <a:p>
            <a:r>
              <a:rPr lang="sv-SE" dirty="0"/>
              <a:t>Pågående utredningsarbete</a:t>
            </a:r>
          </a:p>
          <a:p>
            <a:pPr lvl="1"/>
            <a:r>
              <a:rPr lang="sv-SE" dirty="0"/>
              <a:t>Mina ombud - begreppsmodell Bolagsverket</a:t>
            </a:r>
          </a:p>
          <a:p>
            <a:pPr lvl="1"/>
            <a:r>
              <a:rPr lang="sv-SE" dirty="0"/>
              <a:t>Förslag på nytt </a:t>
            </a:r>
            <a:r>
              <a:rPr lang="sv-SE" dirty="0" err="1"/>
              <a:t>kodverk</a:t>
            </a:r>
            <a:r>
              <a:rPr lang="sv-SE" dirty="0"/>
              <a:t>/urval</a:t>
            </a:r>
          </a:p>
        </p:txBody>
      </p:sp>
    </p:spTree>
    <p:extLst>
      <p:ext uri="{BB962C8B-B14F-4D97-AF65-F5344CB8AC3E}">
        <p14:creationId xmlns:p14="http://schemas.microsoft.com/office/powerpoint/2010/main" val="120054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316E9D4-FD09-423D-B836-11C283FCD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372570"/>
            <a:ext cx="8424000" cy="1107996"/>
          </a:xfrm>
        </p:spPr>
        <p:txBody>
          <a:bodyPr/>
          <a:lstStyle/>
          <a:p>
            <a:r>
              <a:rPr lang="sv-SE" dirty="0"/>
              <a:t>Kontaktsätt/Utlåtandet baserat på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CF423BDE-F29D-403C-9A1A-678727DC2C8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Sahar</a:t>
            </a:r>
          </a:p>
        </p:txBody>
      </p:sp>
    </p:spTree>
    <p:extLst>
      <p:ext uri="{BB962C8B-B14F-4D97-AF65-F5344CB8AC3E}">
        <p14:creationId xmlns:p14="http://schemas.microsoft.com/office/powerpoint/2010/main" val="305880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 1">
            <a:extLst>
              <a:ext uri="{FF2B5EF4-FFF2-40B4-BE49-F238E27FC236}">
                <a16:creationId xmlns:a16="http://schemas.microsoft.com/office/drawing/2014/main" id="{479A0A69-6838-4C7B-9AA3-468107DCB19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33A57CEF-3F20-407E-A57B-EA1298C09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769002"/>
            <a:ext cx="6327282" cy="1107996"/>
          </a:xfrm>
        </p:spPr>
        <p:txBody>
          <a:bodyPr anchor="t"/>
          <a:lstStyle/>
          <a:p>
            <a:r>
              <a:rPr lang="sv-SE" dirty="0"/>
              <a:t>Kontaktsätt – intyget baserat på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38901FE7-B596-4086-A478-03E53738AF8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sv-SE" dirty="0"/>
              <a:t>Del i begreppskartläggning</a:t>
            </a:r>
          </a:p>
          <a:p>
            <a:r>
              <a:rPr lang="sv-SE" dirty="0"/>
              <a:t>Pågår arbete med försäkringskassan</a:t>
            </a:r>
          </a:p>
          <a:p>
            <a:endParaRPr lang="sv-SE" dirty="0"/>
          </a:p>
          <a:p>
            <a:endParaRPr lang="sv-SE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BCA4ED3A-9E66-409F-86E3-AF5AB69C28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944" t="51550" r="22430" b="26486"/>
          <a:stretch/>
        </p:blipFill>
        <p:spPr>
          <a:xfrm>
            <a:off x="7261412" y="29542"/>
            <a:ext cx="4691473" cy="1363332"/>
          </a:xfrm>
          <a:prstGeom prst="rect">
            <a:avLst/>
          </a:prstGeom>
        </p:spPr>
      </p:pic>
      <p:pic>
        <p:nvPicPr>
          <p:cNvPr id="6" name="Bildobjekt 5">
            <a:extLst>
              <a:ext uri="{FF2B5EF4-FFF2-40B4-BE49-F238E27FC236}">
                <a16:creationId xmlns:a16="http://schemas.microsoft.com/office/drawing/2014/main" id="{B3F2CA54-A24A-4FEB-B3DE-82199E8852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112" t="75840" r="26944" b="-259"/>
          <a:stretch/>
        </p:blipFill>
        <p:spPr>
          <a:xfrm>
            <a:off x="7261412" y="1392874"/>
            <a:ext cx="4608855" cy="1893638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8245CDA1-289B-409F-8C81-C28422E96F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432" t="23330" r="3540" b="-2342"/>
          <a:stretch/>
        </p:blipFill>
        <p:spPr>
          <a:xfrm>
            <a:off x="7344476" y="3356386"/>
            <a:ext cx="4691472" cy="3613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88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D386AB3-F8CF-4DA4-9F14-5A2D8C7A0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Yrke m.m.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30C9399-C1D2-4982-9B97-D164BA13180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Mia</a:t>
            </a:r>
          </a:p>
        </p:txBody>
      </p:sp>
    </p:spTree>
    <p:extLst>
      <p:ext uri="{BB962C8B-B14F-4D97-AF65-F5344CB8AC3E}">
        <p14:creationId xmlns:p14="http://schemas.microsoft.com/office/powerpoint/2010/main" val="218464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CD10C97-BB85-4F57-9A45-3F48B4D6F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Kompetens, yrke, befattning…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0DEFE19F-12CA-4072-AE03-A34D74DAC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000" y="1815014"/>
            <a:ext cx="5811467" cy="4330318"/>
          </a:xfrm>
        </p:spPr>
        <p:txBody>
          <a:bodyPr>
            <a:normAutofit fontScale="92500" lnSpcReduction="20000"/>
          </a:bodyPr>
          <a:lstStyle/>
          <a:p>
            <a:r>
              <a:rPr lang="sv-SE" dirty="0"/>
              <a:t>Förslag</a:t>
            </a:r>
          </a:p>
          <a:p>
            <a:pPr lvl="1"/>
            <a:r>
              <a:rPr lang="sv-SE" dirty="0"/>
              <a:t>Begreppsmodell </a:t>
            </a:r>
          </a:p>
          <a:p>
            <a:pPr lvl="1"/>
            <a:r>
              <a:rPr lang="sv-SE"/>
              <a:t>Yrkeskodverk-NSG kodverket</a:t>
            </a:r>
            <a:br>
              <a:rPr lang="sv-SE" dirty="0"/>
            </a:br>
            <a:r>
              <a:rPr lang="sv-SE" u="sng" dirty="0" err="1">
                <a:solidFill>
                  <a:srgbClr val="000000"/>
                </a:solidFill>
                <a:latin typeface="Calibri" panose="020F0502020204030204" pitchFamily="34" charset="0"/>
              </a:rPr>
              <a:t>Kodverk</a:t>
            </a:r>
            <a:r>
              <a:rPr lang="sv-SE" u="sng" dirty="0">
                <a:solidFill>
                  <a:srgbClr val="000000"/>
                </a:solidFill>
                <a:latin typeface="Calibri" panose="020F0502020204030204" pitchFamily="34" charset="0"/>
              </a:rPr>
              <a:t> för yrken i hälso- och sjukvården </a:t>
            </a:r>
          </a:p>
          <a:p>
            <a:pPr lvl="2"/>
            <a:r>
              <a:rPr lang="sv-SE" b="0" i="0" dirty="0">
                <a:solidFill>
                  <a:srgbClr val="292A2E"/>
                </a:solidFill>
                <a:effectLst/>
                <a:latin typeface="ui-sans-serif"/>
              </a:rPr>
              <a:t>Legitimerad yrkesgrupp </a:t>
            </a:r>
          </a:p>
          <a:p>
            <a:pPr lvl="2"/>
            <a:r>
              <a:rPr lang="sv-SE" b="0" i="0" dirty="0">
                <a:solidFill>
                  <a:srgbClr val="292A2E"/>
                </a:solidFill>
                <a:effectLst/>
                <a:latin typeface="ui-sans-serif"/>
              </a:rPr>
              <a:t>Specialitet</a:t>
            </a:r>
          </a:p>
          <a:p>
            <a:pPr lvl="1"/>
            <a:r>
              <a:rPr lang="sv-SE" dirty="0"/>
              <a:t>Befattning, tjänsteställning m.m. kräver separat vidare utredning</a:t>
            </a:r>
          </a:p>
          <a:p>
            <a:pPr lvl="3"/>
            <a:endParaRPr lang="sv-SE" b="0" i="0" dirty="0">
              <a:solidFill>
                <a:srgbClr val="292A2E"/>
              </a:solidFill>
              <a:effectLst/>
              <a:latin typeface="ui-sans-serif"/>
            </a:endParaRPr>
          </a:p>
          <a:p>
            <a:pPr lvl="1"/>
            <a:r>
              <a:rPr lang="sv-SE" dirty="0"/>
              <a:t>Behörighetsstyrning</a:t>
            </a:r>
          </a:p>
          <a:p>
            <a:pPr lvl="2"/>
            <a:r>
              <a:rPr lang="sv-SE" b="0" i="0" dirty="0">
                <a:solidFill>
                  <a:srgbClr val="292A2E"/>
                </a:solidFill>
                <a:effectLst/>
                <a:latin typeface="ui-sans-serif"/>
              </a:rPr>
              <a:t>Förskrivarkod/Gruppförskrivarkod</a:t>
            </a:r>
          </a:p>
          <a:p>
            <a:pPr lvl="2"/>
            <a:r>
              <a:rPr lang="sv-SE" b="0" i="0" dirty="0">
                <a:solidFill>
                  <a:srgbClr val="292A2E"/>
                </a:solidFill>
                <a:effectLst/>
                <a:latin typeface="ui-sans-serif"/>
              </a:rPr>
              <a:t>Befattningskod (Etikettlista AID)</a:t>
            </a:r>
          </a:p>
          <a:p>
            <a:pPr lvl="2"/>
            <a:r>
              <a:rPr lang="sv-SE" b="0" i="0" dirty="0">
                <a:solidFill>
                  <a:srgbClr val="292A2E"/>
                </a:solidFill>
                <a:effectLst/>
                <a:latin typeface="ui-sans-serif"/>
              </a:rPr>
              <a:t>Befattning</a:t>
            </a:r>
            <a:endParaRPr lang="sv-SE" dirty="0"/>
          </a:p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1A45510F-86D0-42ED-A60B-660CD520F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06F81-C910-4AE7-9B49-D0A77E10490A}" type="slidenum">
              <a:rPr lang="sv-SE" smtClean="0"/>
              <a:t>19</a:t>
            </a:fld>
            <a:endParaRPr lang="sv-SE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B4C84076-0142-4522-91FE-34C4149CEC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211" t="26203" r="15605"/>
          <a:stretch/>
        </p:blipFill>
        <p:spPr>
          <a:xfrm>
            <a:off x="6943742" y="1815014"/>
            <a:ext cx="5028125" cy="4218038"/>
          </a:xfrm>
          <a:prstGeom prst="rect">
            <a:avLst/>
          </a:prstGeom>
          <a:ln w="158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470569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latshållare för bild 7" descr="Grupp personer som pratar runt ett bord">
            <a:extLst>
              <a:ext uri="{FF2B5EF4-FFF2-40B4-BE49-F238E27FC236}">
                <a16:creationId xmlns:a16="http://schemas.microsoft.com/office/drawing/2014/main" id="{AB9E718C-C71D-4874-946F-88F0E3763BC8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4" r="28554"/>
          <a:stretch>
            <a:fillRect/>
          </a:stretch>
        </p:blipFill>
        <p:spPr>
          <a:xfrm>
            <a:off x="7800024" y="0"/>
            <a:ext cx="4406152" cy="6858000"/>
          </a:xfrm>
        </p:spPr>
      </p:pic>
      <p:sp>
        <p:nvSpPr>
          <p:cNvPr id="3" name="Rubrik 2">
            <a:extLst>
              <a:ext uri="{FF2B5EF4-FFF2-40B4-BE49-F238E27FC236}">
                <a16:creationId xmlns:a16="http://schemas.microsoft.com/office/drawing/2014/main" id="{BC57B067-7341-4D37-8EA0-A2EF6FBCA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880" y="654733"/>
            <a:ext cx="6402702" cy="553998"/>
          </a:xfrm>
        </p:spPr>
        <p:txBody>
          <a:bodyPr/>
          <a:lstStyle/>
          <a:p>
            <a:r>
              <a:rPr lang="sv-SE" dirty="0"/>
              <a:t>Agenda 14 mars </a:t>
            </a:r>
          </a:p>
        </p:txBody>
      </p:sp>
      <p:graphicFrame>
        <p:nvGraphicFramePr>
          <p:cNvPr id="4" name="Tabell 5">
            <a:extLst>
              <a:ext uri="{FF2B5EF4-FFF2-40B4-BE49-F238E27FC236}">
                <a16:creationId xmlns:a16="http://schemas.microsoft.com/office/drawing/2014/main" id="{4EE5F864-18EF-4970-B97E-2C9C1E6236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188635"/>
              </p:ext>
            </p:extLst>
          </p:nvPr>
        </p:nvGraphicFramePr>
        <p:xfrm>
          <a:off x="454768" y="1854200"/>
          <a:ext cx="6666614" cy="40558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2842">
                  <a:extLst>
                    <a:ext uri="{9D8B030D-6E8A-4147-A177-3AD203B41FA5}">
                      <a16:colId xmlns:a16="http://schemas.microsoft.com/office/drawing/2014/main" val="2708591595"/>
                    </a:ext>
                  </a:extLst>
                </a:gridCol>
                <a:gridCol w="5643772">
                  <a:extLst>
                    <a:ext uri="{9D8B030D-6E8A-4147-A177-3AD203B41FA5}">
                      <a16:colId xmlns:a16="http://schemas.microsoft.com/office/drawing/2014/main" val="717934997"/>
                    </a:ext>
                  </a:extLst>
                </a:gridCol>
              </a:tblGrid>
              <a:tr h="378010">
                <a:tc>
                  <a:txBody>
                    <a:bodyPr/>
                    <a:lstStyle/>
                    <a:p>
                      <a:r>
                        <a:rPr lang="sv-SE" sz="11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Tid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1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Agendapunkter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152125"/>
                  </a:ext>
                </a:extLst>
              </a:tr>
              <a:tr h="2414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13.00 – 13.10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Information om deltagande i arbetsgruppen</a:t>
                      </a:r>
                      <a:b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Rodabe</a:t>
                      </a:r>
                    </a:p>
                  </a:txBody>
                  <a:tcPr marL="0" marR="0" marT="0"/>
                </a:tc>
                <a:extLst>
                  <a:ext uri="{0D108BD9-81ED-4DB2-BD59-A6C34878D82A}">
                    <a16:rowId xmlns:a16="http://schemas.microsoft.com/office/drawing/2014/main" val="4220665688"/>
                  </a:ext>
                </a:extLst>
              </a:tr>
              <a:tr h="582377">
                <a:tc>
                  <a:txBody>
                    <a:bodyPr/>
                    <a:lstStyle/>
                    <a:p>
                      <a:r>
                        <a:rPr lang="sv-SE" sz="11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13:10-13:15</a:t>
                      </a:r>
                    </a:p>
                  </a:txBody>
                  <a:tcPr marL="0" marR="0" marT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Försäkringskassans remiss</a:t>
                      </a:r>
                      <a:b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Sahar</a:t>
                      </a:r>
                    </a:p>
                  </a:txBody>
                  <a:tcPr marL="0" marR="0" marT="0"/>
                </a:tc>
                <a:extLst>
                  <a:ext uri="{0D108BD9-81ED-4DB2-BD59-A6C34878D82A}">
                    <a16:rowId xmlns:a16="http://schemas.microsoft.com/office/drawing/2014/main" val="2254163998"/>
                  </a:ext>
                </a:extLst>
              </a:tr>
              <a:tr h="571053">
                <a:tc>
                  <a:txBody>
                    <a:bodyPr/>
                    <a:lstStyle/>
                    <a:p>
                      <a:r>
                        <a:rPr lang="sv-SE" sz="1100" b="0" dirty="0">
                          <a:solidFill>
                            <a:schemeClr val="tx1"/>
                          </a:solidFill>
                          <a:effectLst/>
                        </a:rPr>
                        <a:t>13.15 – 13.20</a:t>
                      </a:r>
                      <a:endParaRPr lang="sv-SE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dirty="0"/>
                        <a:t>Genomgång av tidplan för basuppgifter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Sahar</a:t>
                      </a:r>
                    </a:p>
                    <a:p>
                      <a:endParaRPr lang="sv-S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/>
                </a:tc>
                <a:extLst>
                  <a:ext uri="{0D108BD9-81ED-4DB2-BD59-A6C34878D82A}">
                    <a16:rowId xmlns:a16="http://schemas.microsoft.com/office/drawing/2014/main" val="28829947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sv-SE" sz="11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13.20-14.10</a:t>
                      </a: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Status begreppsmodellering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Mia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334619749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sv-SE" sz="1100" b="0" dirty="0">
                          <a:solidFill>
                            <a:schemeClr val="tx1"/>
                          </a:solidFill>
                          <a:effectLst/>
                        </a:rPr>
                        <a:t>14:10 – 14:20</a:t>
                      </a:r>
                      <a:endParaRPr lang="sv-SE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dirty="0">
                          <a:effectLst/>
                        </a:rPr>
                        <a:t>Paus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130749908"/>
                  </a:ext>
                </a:extLst>
              </a:tr>
              <a:tr h="394663">
                <a:tc>
                  <a:txBody>
                    <a:bodyPr/>
                    <a:lstStyle/>
                    <a:p>
                      <a:r>
                        <a:rPr lang="sv-SE" sz="1100" b="0" dirty="0">
                          <a:solidFill>
                            <a:schemeClr val="tx1"/>
                          </a:solidFill>
                          <a:effectLst/>
                        </a:rPr>
                        <a:t>14.20 – 14.55</a:t>
                      </a:r>
                      <a:endParaRPr lang="sv-SE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Status </a:t>
                      </a:r>
                      <a:r>
                        <a:rPr lang="sv-S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utredningsområden</a:t>
                      </a:r>
                      <a:endParaRPr lang="sv-S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Relationsperson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Intyget är baserat på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Yrke m.m.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3374182249"/>
                  </a:ext>
                </a:extLst>
              </a:tr>
              <a:tr h="394663">
                <a:tc>
                  <a:txBody>
                    <a:bodyPr/>
                    <a:lstStyle/>
                    <a:p>
                      <a:r>
                        <a:rPr lang="sv-SE" sz="1100" b="0" dirty="0">
                          <a:solidFill>
                            <a:schemeClr val="tx1"/>
                          </a:solidFill>
                          <a:effectLst/>
                        </a:rPr>
                        <a:t>14.55 – 15.00</a:t>
                      </a:r>
                      <a:endParaRPr lang="sv-SE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0" marR="0" marT="0" marB="191770"/>
                </a:tc>
                <a:tc>
                  <a:txBody>
                    <a:bodyPr/>
                    <a:lstStyle/>
                    <a:p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Övriga frågor</a:t>
                      </a:r>
                    </a:p>
                  </a:txBody>
                  <a:tcPr marL="0" marR="0" marT="0" marB="191770"/>
                </a:tc>
                <a:extLst>
                  <a:ext uri="{0D108BD9-81ED-4DB2-BD59-A6C34878D82A}">
                    <a16:rowId xmlns:a16="http://schemas.microsoft.com/office/drawing/2014/main" val="4125605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043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49EFA13-75A4-40EF-A46B-D21E3EF1EE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3357403"/>
              </p:ext>
            </p:extLst>
          </p:nvPr>
        </p:nvGraphicFramePr>
        <p:xfrm>
          <a:off x="455488" y="797364"/>
          <a:ext cx="11281024" cy="4216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ruta 4">
            <a:extLst>
              <a:ext uri="{FF2B5EF4-FFF2-40B4-BE49-F238E27FC236}">
                <a16:creationId xmlns:a16="http://schemas.microsoft.com/office/drawing/2014/main" id="{A3C2921A-91AD-474F-BF9A-DFA9483D8982}"/>
              </a:ext>
            </a:extLst>
          </p:cNvPr>
          <p:cNvSpPr txBox="1"/>
          <p:nvPr/>
        </p:nvSpPr>
        <p:spPr>
          <a:xfrm>
            <a:off x="3763766" y="5537416"/>
            <a:ext cx="46644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sv-SE" sz="2800" b="1" i="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Tack för din medverkan! </a:t>
            </a:r>
            <a:endParaRPr lang="sv-SE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74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F5ABE-A1B2-42D9-86F5-08E346AD4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08044"/>
            <a:ext cx="8424000" cy="1107996"/>
          </a:xfrm>
        </p:spPr>
        <p:txBody>
          <a:bodyPr/>
          <a:lstStyle/>
          <a:p>
            <a:r>
              <a:rPr lang="sv-SE" dirty="0"/>
              <a:t>Information om deltagande i arbetsgruppen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57B6ED1-CBCF-418F-B369-14B69A98BB7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Rodabe</a:t>
            </a:r>
          </a:p>
        </p:txBody>
      </p:sp>
    </p:spTree>
    <p:extLst>
      <p:ext uri="{BB962C8B-B14F-4D97-AF65-F5344CB8AC3E}">
        <p14:creationId xmlns:p14="http://schemas.microsoft.com/office/powerpoint/2010/main" val="220555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4AABABB-9832-4003-89DD-5D686490C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Försäkringskassans remiss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16E5A26-8F5F-4590-ADE6-238CAE9BB32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Sahar</a:t>
            </a:r>
          </a:p>
        </p:txBody>
      </p:sp>
    </p:spTree>
    <p:extLst>
      <p:ext uri="{BB962C8B-B14F-4D97-AF65-F5344CB8AC3E}">
        <p14:creationId xmlns:p14="http://schemas.microsoft.com/office/powerpoint/2010/main" val="356346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latshållare för bild 8" descr="Person som använder iPad">
            <a:extLst>
              <a:ext uri="{FF2B5EF4-FFF2-40B4-BE49-F238E27FC236}">
                <a16:creationId xmlns:a16="http://schemas.microsoft.com/office/drawing/2014/main" id="{214E1F65-61E5-4CA6-8B1A-5B6EE0B84AF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9" r="28559"/>
          <a:stretch>
            <a:fillRect/>
          </a:stretch>
        </p:blipFill>
        <p:spPr/>
      </p:pic>
      <p:sp>
        <p:nvSpPr>
          <p:cNvPr id="3" name="Rubrik 2">
            <a:extLst>
              <a:ext uri="{FF2B5EF4-FFF2-40B4-BE49-F238E27FC236}">
                <a16:creationId xmlns:a16="http://schemas.microsoft.com/office/drawing/2014/main" id="{6E556EC2-2197-4CAC-BA64-9DD4BCC16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1101401"/>
            <a:ext cx="6402702" cy="775597"/>
          </a:xfrm>
        </p:spPr>
        <p:txBody>
          <a:bodyPr/>
          <a:lstStyle/>
          <a:p>
            <a:r>
              <a:rPr lang="sv-SE" altLang="sv-SE" sz="2800" b="0" dirty="0">
                <a:latin typeface="+mj-lt"/>
              </a:rPr>
              <a:t>Försäkringskassan remiss- Ändringar i läkarintyg för sjukpenning.</a:t>
            </a:r>
            <a:endParaRPr lang="sv-SE" sz="2800" b="0" dirty="0">
              <a:latin typeface="+mj-lt"/>
            </a:endParaRP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CBCA4CD0-22EC-4140-8531-A1895FA9B9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26087" y="2236611"/>
            <a:ext cx="6402702" cy="4240213"/>
          </a:xfr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v-SE" altLang="sv-S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E-hälsomyndigheten har granskat remissen och lämnat sitt svar</a:t>
            </a:r>
            <a:endParaRPr lang="sv-SE" altLang="sv-SE" sz="18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sv-SE" sz="1800" dirty="0">
                <a:latin typeface="Arial" panose="020B0604020202020204" pitchFamily="34" charset="0"/>
              </a:rPr>
              <a:t>Vi föreslår att avvakta det pågående standardiseringsarbetet inom den nationella arbetsgruppen för statliga myndigheters intyg.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sv-SE" sz="1800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v-SE" altLang="sv-S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 föreslagna ändringarna gäller endast FK7804</a:t>
            </a:r>
            <a:br>
              <a:rPr kumimoji="0" lang="sv-SE" altLang="sv-S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sv-SE" altLang="sv-S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v-SE" altLang="sv-S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För att arbeta ändamålsenligt bör liknande information vara enhetlig över flera intyg.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sv-SE" dirty="0"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sv-SE" sz="1800" dirty="0">
                <a:latin typeface="Arial" panose="020B0604020202020204" pitchFamily="34" charset="0"/>
              </a:rPr>
              <a:t>Remissvaret är diariefört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7297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2FF5ABE-A1B2-42D9-86F5-08E346AD4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Tidplan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57B6ED1-CBCF-418F-B369-14B69A98BB7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Sahar</a:t>
            </a:r>
          </a:p>
        </p:txBody>
      </p:sp>
    </p:spTree>
    <p:extLst>
      <p:ext uri="{BB962C8B-B14F-4D97-AF65-F5344CB8AC3E}">
        <p14:creationId xmlns:p14="http://schemas.microsoft.com/office/powerpoint/2010/main" val="112492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26069A8-A1DA-4C4B-BD2C-855671808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493" y="757390"/>
            <a:ext cx="10475290" cy="553998"/>
          </a:xfrm>
        </p:spPr>
        <p:txBody>
          <a:bodyPr/>
          <a:lstStyle/>
          <a:p>
            <a:r>
              <a:rPr lang="sv-SE" dirty="0"/>
              <a:t>Tidplan-Basuppgifter</a:t>
            </a:r>
          </a:p>
        </p:txBody>
      </p:sp>
      <p:graphicFrame>
        <p:nvGraphicFramePr>
          <p:cNvPr id="4" name="Platshållare för innehåll 3">
            <a:extLst>
              <a:ext uri="{FF2B5EF4-FFF2-40B4-BE49-F238E27FC236}">
                <a16:creationId xmlns:a16="http://schemas.microsoft.com/office/drawing/2014/main" id="{37F88548-BC68-4576-86EA-3CE288409781}"/>
              </a:ext>
            </a:extLst>
          </p:cNvPr>
          <p:cNvGraphicFramePr>
            <a:graphicFrameLocks noGrp="1"/>
          </p:cNvGraphicFramePr>
          <p:nvPr>
            <p:ph sz="quarter" idx="21"/>
            <p:extLst>
              <p:ext uri="{D42A27DB-BD31-4B8C-83A1-F6EECF244321}">
                <p14:modId xmlns:p14="http://schemas.microsoft.com/office/powerpoint/2010/main" val="1337118408"/>
              </p:ext>
            </p:extLst>
          </p:nvPr>
        </p:nvGraphicFramePr>
        <p:xfrm>
          <a:off x="84083" y="-51113"/>
          <a:ext cx="12107917" cy="6059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ktangel: rundade hörn 2">
            <a:extLst>
              <a:ext uri="{FF2B5EF4-FFF2-40B4-BE49-F238E27FC236}">
                <a16:creationId xmlns:a16="http://schemas.microsoft.com/office/drawing/2014/main" id="{FBE10F5C-4752-412E-9D64-1FC8DDF8BBE2}"/>
              </a:ext>
            </a:extLst>
          </p:cNvPr>
          <p:cNvSpPr/>
          <p:nvPr/>
        </p:nvSpPr>
        <p:spPr>
          <a:xfrm>
            <a:off x="4046482" y="1499781"/>
            <a:ext cx="1156139" cy="2579786"/>
          </a:xfrm>
          <a:prstGeom prst="roundRect">
            <a:avLst/>
          </a:prstGeom>
          <a:solidFill>
            <a:schemeClr val="accent3">
              <a:lumMod val="75000"/>
              <a:alpha val="27000"/>
            </a:schemeClr>
          </a:solidFill>
          <a:ln w="28575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6" name="Pil: höger 5">
            <a:extLst>
              <a:ext uri="{FF2B5EF4-FFF2-40B4-BE49-F238E27FC236}">
                <a16:creationId xmlns:a16="http://schemas.microsoft.com/office/drawing/2014/main" id="{3884F5AC-DD13-42DF-BBA6-D611B0304012}"/>
              </a:ext>
            </a:extLst>
          </p:cNvPr>
          <p:cNvSpPr/>
          <p:nvPr/>
        </p:nvSpPr>
        <p:spPr>
          <a:xfrm>
            <a:off x="491584" y="5072023"/>
            <a:ext cx="6169490" cy="286116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1000" dirty="0"/>
              <a:t>Start av arbete med yrkeskategori/befattning</a:t>
            </a:r>
            <a:endParaRPr lang="sv-SE" sz="1400" dirty="0">
              <a:solidFill>
                <a:schemeClr val="tx1"/>
              </a:solidFill>
            </a:endParaRPr>
          </a:p>
        </p:txBody>
      </p:sp>
      <p:sp>
        <p:nvSpPr>
          <p:cNvPr id="12" name="Pil: höger 11">
            <a:extLst>
              <a:ext uri="{FF2B5EF4-FFF2-40B4-BE49-F238E27FC236}">
                <a16:creationId xmlns:a16="http://schemas.microsoft.com/office/drawing/2014/main" id="{EFC017F3-2D57-4754-8F17-CF58DFF1E51F}"/>
              </a:ext>
            </a:extLst>
          </p:cNvPr>
          <p:cNvSpPr/>
          <p:nvPr/>
        </p:nvSpPr>
        <p:spPr>
          <a:xfrm>
            <a:off x="9394689" y="557087"/>
            <a:ext cx="283779" cy="261610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endParaRPr lang="sv-SE" sz="1000">
              <a:solidFill>
                <a:schemeClr val="tx1"/>
              </a:solidFill>
            </a:endParaRP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39623FC0-2E9D-4AD2-8020-8F1E4B0615F7}"/>
              </a:ext>
            </a:extLst>
          </p:cNvPr>
          <p:cNvSpPr txBox="1"/>
          <p:nvPr/>
        </p:nvSpPr>
        <p:spPr>
          <a:xfrm>
            <a:off x="9680028" y="534101"/>
            <a:ext cx="2753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Parallella arbetsflöden</a:t>
            </a:r>
          </a:p>
        </p:txBody>
      </p:sp>
      <p:sp>
        <p:nvSpPr>
          <p:cNvPr id="17" name="Rektangel: rundade hörn 16">
            <a:extLst>
              <a:ext uri="{FF2B5EF4-FFF2-40B4-BE49-F238E27FC236}">
                <a16:creationId xmlns:a16="http://schemas.microsoft.com/office/drawing/2014/main" id="{9CD9856B-E941-476E-9046-72902F74A8EA}"/>
              </a:ext>
            </a:extLst>
          </p:cNvPr>
          <p:cNvSpPr/>
          <p:nvPr/>
        </p:nvSpPr>
        <p:spPr>
          <a:xfrm>
            <a:off x="9392708" y="1005154"/>
            <a:ext cx="283779" cy="150982"/>
          </a:xfrm>
          <a:prstGeom prst="roundRect">
            <a:avLst/>
          </a:prstGeom>
          <a:solidFill>
            <a:schemeClr val="accent3">
              <a:lumMod val="75000"/>
              <a:alpha val="27000"/>
            </a:schemeClr>
          </a:solidFill>
          <a:ln w="28575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D3FB3EEE-63F4-49CB-87CF-2A78E3DFCDE6}"/>
              </a:ext>
            </a:extLst>
          </p:cNvPr>
          <p:cNvSpPr txBox="1"/>
          <p:nvPr/>
        </p:nvSpPr>
        <p:spPr>
          <a:xfrm>
            <a:off x="9680028" y="959041"/>
            <a:ext cx="27537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Nuläge, vart vi befinner oss i tidslinjen</a:t>
            </a:r>
          </a:p>
        </p:txBody>
      </p:sp>
      <p:sp>
        <p:nvSpPr>
          <p:cNvPr id="10" name="Pil: höger 9">
            <a:extLst>
              <a:ext uri="{FF2B5EF4-FFF2-40B4-BE49-F238E27FC236}">
                <a16:creationId xmlns:a16="http://schemas.microsoft.com/office/drawing/2014/main" id="{4A64683A-64F5-4F0B-B5DE-9F52DB9FDA60}"/>
              </a:ext>
            </a:extLst>
          </p:cNvPr>
          <p:cNvSpPr/>
          <p:nvPr/>
        </p:nvSpPr>
        <p:spPr>
          <a:xfrm>
            <a:off x="2435187" y="5660221"/>
            <a:ext cx="8662741" cy="371494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  <a:prstDash val="dash"/>
          </a:ln>
          <a:effectLst/>
        </p:spPr>
        <p:txBody>
          <a:bodyPr rtlCol="0" anchor="ctr"/>
          <a:lstStyle/>
          <a:p>
            <a:r>
              <a:rPr lang="sv-SE" sz="1000" dirty="0"/>
              <a:t>Arbete med utlåtandet är baserat på </a:t>
            </a:r>
            <a:endParaRPr lang="sv-SE" sz="1400" dirty="0">
              <a:solidFill>
                <a:schemeClr val="tx1"/>
              </a:solidFill>
            </a:endParaRPr>
          </a:p>
        </p:txBody>
      </p:sp>
      <p:sp>
        <p:nvSpPr>
          <p:cNvPr id="11" name="Pil: höger 10">
            <a:extLst>
              <a:ext uri="{FF2B5EF4-FFF2-40B4-BE49-F238E27FC236}">
                <a16:creationId xmlns:a16="http://schemas.microsoft.com/office/drawing/2014/main" id="{DF17BA89-B9CA-4051-AA62-FA5AE0DAC639}"/>
              </a:ext>
            </a:extLst>
          </p:cNvPr>
          <p:cNvSpPr/>
          <p:nvPr/>
        </p:nvSpPr>
        <p:spPr>
          <a:xfrm>
            <a:off x="2435188" y="6014995"/>
            <a:ext cx="8662740" cy="357029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  <a:prstDash val="dash"/>
          </a:ln>
          <a:effectLst/>
        </p:spPr>
        <p:txBody>
          <a:bodyPr rtlCol="0" anchor="ctr"/>
          <a:lstStyle/>
          <a:p>
            <a:r>
              <a:rPr lang="sv-SE" sz="1000" dirty="0"/>
              <a:t>Arbete med samtycke/relationsperson</a:t>
            </a:r>
          </a:p>
        </p:txBody>
      </p:sp>
      <p:sp>
        <p:nvSpPr>
          <p:cNvPr id="14" name="Pil: höger 13">
            <a:extLst>
              <a:ext uri="{FF2B5EF4-FFF2-40B4-BE49-F238E27FC236}">
                <a16:creationId xmlns:a16="http://schemas.microsoft.com/office/drawing/2014/main" id="{D774400E-EED1-47B5-A903-10E798C9B7FE}"/>
              </a:ext>
            </a:extLst>
          </p:cNvPr>
          <p:cNvSpPr/>
          <p:nvPr/>
        </p:nvSpPr>
        <p:spPr>
          <a:xfrm>
            <a:off x="480869" y="4709047"/>
            <a:ext cx="6169490" cy="286116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1000" dirty="0">
                <a:solidFill>
                  <a:schemeClr val="tx1"/>
                </a:solidFill>
              </a:rPr>
              <a:t>Framtagning av en gemensam beg</a:t>
            </a:r>
            <a:r>
              <a:rPr lang="sv-SE" sz="1000" dirty="0"/>
              <a:t>reppsmodell</a:t>
            </a:r>
            <a:endParaRPr lang="sv-SE" sz="1400" dirty="0">
              <a:solidFill>
                <a:schemeClr val="tx1"/>
              </a:solidFill>
            </a:endParaRPr>
          </a:p>
        </p:txBody>
      </p:sp>
      <p:sp>
        <p:nvSpPr>
          <p:cNvPr id="18" name="Pil: höger 17">
            <a:extLst>
              <a:ext uri="{FF2B5EF4-FFF2-40B4-BE49-F238E27FC236}">
                <a16:creationId xmlns:a16="http://schemas.microsoft.com/office/drawing/2014/main" id="{8FD7CE3D-4ABA-418D-853D-732F0A6FC68A}"/>
              </a:ext>
            </a:extLst>
          </p:cNvPr>
          <p:cNvSpPr/>
          <p:nvPr/>
        </p:nvSpPr>
        <p:spPr>
          <a:xfrm>
            <a:off x="461617" y="4324375"/>
            <a:ext cx="6188741" cy="286115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1000" dirty="0"/>
              <a:t>Start av arbete med styrkande av ID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A7742AB8-8DF0-4E51-A4AB-27239AA6C438}"/>
              </a:ext>
            </a:extLst>
          </p:cNvPr>
          <p:cNvSpPr txBox="1"/>
          <p:nvPr/>
        </p:nvSpPr>
        <p:spPr>
          <a:xfrm>
            <a:off x="131511" y="6616832"/>
            <a:ext cx="65188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900" dirty="0">
                <a:hlinkClick r:id="rId8"/>
              </a:rPr>
              <a:t>Redigera - Tidplan - Arbetsgrupper för </a:t>
            </a:r>
            <a:r>
              <a:rPr lang="sv-SE" sz="900" dirty="0" err="1">
                <a:hlinkClick r:id="rId8"/>
              </a:rPr>
              <a:t>interoperabilitet</a:t>
            </a:r>
            <a:r>
              <a:rPr lang="sv-SE" sz="900" dirty="0">
                <a:hlinkClick r:id="rId8"/>
              </a:rPr>
              <a:t> - </a:t>
            </a:r>
            <a:r>
              <a:rPr lang="sv-SE" sz="900" dirty="0" err="1">
                <a:hlinkClick r:id="rId8"/>
              </a:rPr>
              <a:t>Confluence</a:t>
            </a:r>
            <a:endParaRPr lang="sv-SE" sz="900" dirty="0"/>
          </a:p>
        </p:txBody>
      </p:sp>
      <p:sp>
        <p:nvSpPr>
          <p:cNvPr id="20" name="Pil: höger 19">
            <a:extLst>
              <a:ext uri="{FF2B5EF4-FFF2-40B4-BE49-F238E27FC236}">
                <a16:creationId xmlns:a16="http://schemas.microsoft.com/office/drawing/2014/main" id="{4C4C4361-5647-4772-AC5A-7B11C2B72720}"/>
              </a:ext>
            </a:extLst>
          </p:cNvPr>
          <p:cNvSpPr/>
          <p:nvPr/>
        </p:nvSpPr>
        <p:spPr>
          <a:xfrm>
            <a:off x="7298987" y="4361949"/>
            <a:ext cx="3425060" cy="261610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1000" b="0" dirty="0"/>
              <a:t>Standardisering av API: er</a:t>
            </a:r>
            <a:endParaRPr lang="sv-SE" sz="1000" dirty="0"/>
          </a:p>
        </p:txBody>
      </p:sp>
      <p:sp>
        <p:nvSpPr>
          <p:cNvPr id="21" name="Pil: höger 20">
            <a:extLst>
              <a:ext uri="{FF2B5EF4-FFF2-40B4-BE49-F238E27FC236}">
                <a16:creationId xmlns:a16="http://schemas.microsoft.com/office/drawing/2014/main" id="{D015E613-EB53-46CF-854D-8076C4239FAE}"/>
              </a:ext>
            </a:extLst>
          </p:cNvPr>
          <p:cNvSpPr/>
          <p:nvPr/>
        </p:nvSpPr>
        <p:spPr>
          <a:xfrm>
            <a:off x="9383292" y="187810"/>
            <a:ext cx="325821" cy="261611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  <a:prstDash val="dash"/>
          </a:ln>
          <a:effectLst/>
        </p:spPr>
        <p:txBody>
          <a:bodyPr rtlCol="0" anchor="ctr"/>
          <a:lstStyle/>
          <a:p>
            <a:endParaRPr lang="sv-SE" sz="1000" dirty="0"/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439D5F1D-A70F-4660-A065-92B35E426BAB}"/>
              </a:ext>
            </a:extLst>
          </p:cNvPr>
          <p:cNvSpPr txBox="1"/>
          <p:nvPr/>
        </p:nvSpPr>
        <p:spPr>
          <a:xfrm>
            <a:off x="9673675" y="167419"/>
            <a:ext cx="27537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/>
              <a:t>Arbete pausad</a:t>
            </a:r>
          </a:p>
        </p:txBody>
      </p:sp>
      <p:sp>
        <p:nvSpPr>
          <p:cNvPr id="24" name="Pil: höger 23">
            <a:extLst>
              <a:ext uri="{FF2B5EF4-FFF2-40B4-BE49-F238E27FC236}">
                <a16:creationId xmlns:a16="http://schemas.microsoft.com/office/drawing/2014/main" id="{495AD306-13F5-44CE-BA1F-D4FCF12A024C}"/>
              </a:ext>
            </a:extLst>
          </p:cNvPr>
          <p:cNvSpPr/>
          <p:nvPr/>
        </p:nvSpPr>
        <p:spPr>
          <a:xfrm>
            <a:off x="7298987" y="4635062"/>
            <a:ext cx="3442585" cy="294981"/>
          </a:xfrm>
          <a:prstGeom prst="rightArrow">
            <a:avLst/>
          </a:prstGeom>
          <a:solidFill>
            <a:srgbClr val="E7D5DF"/>
          </a:solidFill>
          <a:ln>
            <a:solidFill>
              <a:schemeClr val="accent1"/>
            </a:solidFill>
          </a:ln>
          <a:effectLst/>
        </p:spPr>
        <p:txBody>
          <a:bodyPr rtlCol="0" anchor="ctr"/>
          <a:lstStyle/>
          <a:p>
            <a:r>
              <a:rPr lang="sv-SE" sz="1000" dirty="0"/>
              <a:t>Informationsmodellering</a:t>
            </a:r>
          </a:p>
        </p:txBody>
      </p:sp>
    </p:spTree>
    <p:extLst>
      <p:ext uri="{BB962C8B-B14F-4D97-AF65-F5344CB8AC3E}">
        <p14:creationId xmlns:p14="http://schemas.microsoft.com/office/powerpoint/2010/main" val="151334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3DBCDA7-6113-4010-ADE3-AC4BF69B1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824" y="1361066"/>
            <a:ext cx="4454435" cy="997196"/>
          </a:xfrm>
        </p:spPr>
        <p:txBody>
          <a:bodyPr/>
          <a:lstStyle/>
          <a:p>
            <a:r>
              <a:rPr lang="sv-SE" sz="3600" dirty="0"/>
              <a:t>Status basuppgifter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0B9ACA08-CA21-4F5C-AE5F-C2A356FE7E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46" y="2687855"/>
            <a:ext cx="2002087" cy="1657978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A4086C74-88D7-4B22-9251-12EF14297E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904" y="0"/>
            <a:ext cx="6666096" cy="6858000"/>
          </a:xfrm>
          <a:prstGeom prst="rect">
            <a:avLst/>
          </a:prstGeom>
        </p:spPr>
      </p:pic>
      <p:pic>
        <p:nvPicPr>
          <p:cNvPr id="5" name="Bildobjekt 4">
            <a:extLst>
              <a:ext uri="{FF2B5EF4-FFF2-40B4-BE49-F238E27FC236}">
                <a16:creationId xmlns:a16="http://schemas.microsoft.com/office/drawing/2014/main" id="{76F95B97-FD17-48DC-BEB1-F23C2076C9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5904" y="630593"/>
            <a:ext cx="6487420" cy="5856212"/>
          </a:xfrm>
          <a:prstGeom prst="rect">
            <a:avLst/>
          </a:prstGeom>
        </p:spPr>
      </p:pic>
      <p:sp>
        <p:nvSpPr>
          <p:cNvPr id="6" name="Ellips 5">
            <a:extLst>
              <a:ext uri="{FF2B5EF4-FFF2-40B4-BE49-F238E27FC236}">
                <a16:creationId xmlns:a16="http://schemas.microsoft.com/office/drawing/2014/main" id="{8C9A06BD-BA14-49AC-8227-80BA1C300930}"/>
              </a:ext>
            </a:extLst>
          </p:cNvPr>
          <p:cNvSpPr/>
          <p:nvPr/>
        </p:nvSpPr>
        <p:spPr>
          <a:xfrm>
            <a:off x="1883340" y="1108817"/>
            <a:ext cx="3329242" cy="1865610"/>
          </a:xfrm>
          <a:prstGeom prst="ellipse">
            <a:avLst/>
          </a:prstGeom>
          <a:noFill/>
          <a:ln w="57150">
            <a:solidFill>
              <a:schemeClr val="accent2">
                <a:lumMod val="2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9" name="Rak pilkoppling 8">
            <a:extLst>
              <a:ext uri="{FF2B5EF4-FFF2-40B4-BE49-F238E27FC236}">
                <a16:creationId xmlns:a16="http://schemas.microsoft.com/office/drawing/2014/main" id="{F4619D73-13CD-43C8-8FF3-C1CA9940D8B4}"/>
              </a:ext>
            </a:extLst>
          </p:cNvPr>
          <p:cNvCxnSpPr>
            <a:cxnSpLocks/>
            <a:endCxn id="5" idx="2"/>
          </p:cNvCxnSpPr>
          <p:nvPr/>
        </p:nvCxnSpPr>
        <p:spPr>
          <a:xfrm>
            <a:off x="3687123" y="3015134"/>
            <a:ext cx="5082491" cy="3471671"/>
          </a:xfrm>
          <a:prstGeom prst="straightConnector1">
            <a:avLst/>
          </a:prstGeom>
          <a:ln>
            <a:prstDash val="dashDot"/>
            <a:headEnd type="none" w="lg" len="med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95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A0FF97-A9AF-497E-9923-E729FFD96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08044"/>
            <a:ext cx="8193651" cy="1107996"/>
          </a:xfrm>
        </p:spPr>
        <p:txBody>
          <a:bodyPr/>
          <a:lstStyle/>
          <a:p>
            <a:r>
              <a:rPr lang="sv-SE" dirty="0"/>
              <a:t>Status begreppsmodellering</a:t>
            </a:r>
            <a:br>
              <a:rPr lang="sv-SE" sz="4000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</a:b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5458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y-ppt-mall-ny version">
  <a:themeElements>
    <a:clrScheme name="E-hälsomyndigheten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E28AB7"/>
      </a:accent5>
      <a:accent6>
        <a:srgbClr val="04C3AD"/>
      </a:accent6>
      <a:hlink>
        <a:srgbClr val="6E0E50"/>
      </a:hlink>
      <a:folHlink>
        <a:srgbClr val="954F72"/>
      </a:folHlink>
    </a:clrScheme>
    <a:fontScheme name="Public Sans">
      <a:majorFont>
        <a:latin typeface="Public Sans Bold"/>
        <a:ea typeface=""/>
        <a:cs typeface=""/>
      </a:majorFont>
      <a:minorFont>
        <a:latin typeface="Public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-hälsomyndigheten mall.pptx [Skrivskyddad]" id="{37BFAC00-14CB-4996-95B8-FA6C8A22F950}" vid="{BBC0F716-50ED-475C-A6BA-1228B846A629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FEF50D435C49B246BF2C9B1482013D09" ma:contentTypeVersion="2" ma:contentTypeDescription="Create a new document." ma:contentTypeScope="" ma:versionID="cb4b2424ca0fa0b98eb13fc6350f935e">
  <xsd:schema xmlns:xsd="http://www.w3.org/2001/XMLSchema" xmlns:xs="http://www.w3.org/2001/XMLSchema" xmlns:p="http://schemas.microsoft.com/office/2006/metadata/properties" xmlns:ns2="c28f52af-a8f8-4551-b8ae-866ae79b83b4" xmlns:ns3="22987DCD-55DF-4183-A58B-18F9DF8CFDBB" xmlns:ns4="http://schemas.microsoft.com/sharepoint/v4" targetNamespace="http://schemas.microsoft.com/office/2006/metadata/properties" ma:root="true" ma:fieldsID="e104011722efbb67d3288060fb6f4374" ns2:_="" ns3:_="" ns4:_="">
    <xsd:import namespace="c28f52af-a8f8-4551-b8ae-866ae79b83b4"/>
    <xsd:import namespace="22987DCD-55DF-4183-A58B-18F9DF8CFDBB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  <xsd:element ref="ns3:DocState" minOccurs="0"/>
                <xsd:element ref="ns4:IconOverlay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readOnly="false" ma:showField="Title" ma:web="c28f52af-a8f8-4551-b8ae-866ae79b83b4">
      <xsd:simpleType>
        <xsd:restriction base="dms:Lookup"/>
      </xsd:simpleType>
    </xsd:element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87DCD-55DF-4183-A58B-18F9DF8CFDBB" elementFormDefault="qualified">
    <xsd:import namespace="http://schemas.microsoft.com/office/2006/documentManagement/types"/>
    <xsd:import namespace="http://schemas.microsoft.com/office/infopath/2007/PartnerControls"/>
    <xsd:element name="DocState" ma:index="10" nillable="true" ma:displayName="Status godkännande" ma:internalName="DocStat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  <IconOverlay xmlns="http://schemas.microsoft.com/sharepoint/v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E570BDA-2A35-4760-A594-DE97A94110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22987DCD-55DF-4183-A58B-18F9DF8CFDBB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997668C-19A1-4BA5-A318-229DCCAE9BAC}">
  <ds:schemaRefs>
    <ds:schemaRef ds:uri="http://schemas.microsoft.com/office/2006/documentManagement/types"/>
    <ds:schemaRef ds:uri="http://purl.org/dc/dcmitype/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metadata/properties"/>
    <ds:schemaRef ds:uri="22987DCD-55DF-4183-A58B-18F9DF8CFDBB"/>
    <ds:schemaRef ds:uri="http://purl.org/dc/elements/1.1/"/>
    <ds:schemaRef ds:uri="c28f52af-a8f8-4551-b8ae-866ae79b83b4"/>
    <ds:schemaRef ds:uri="http://schemas.microsoft.com/office/infopath/2007/PartnerControls"/>
    <ds:schemaRef ds:uri="http://schemas.microsoft.com/sharepoint/v4"/>
  </ds:schemaRefs>
</ds:datastoreItem>
</file>

<file path=customXml/itemProps3.xml><?xml version="1.0" encoding="utf-8"?>
<ds:datastoreItem xmlns:ds="http://schemas.openxmlformats.org/officeDocument/2006/customXml" ds:itemID="{CBEB6B49-9D8E-496A-9283-06369233A6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15885</TotalTime>
  <Words>606</Words>
  <Application>Microsoft Office PowerPoint</Application>
  <PresentationFormat>Bredbild</PresentationFormat>
  <Paragraphs>123</Paragraphs>
  <Slides>20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20</vt:i4>
      </vt:variant>
    </vt:vector>
  </HeadingPairs>
  <TitlesOfParts>
    <vt:vector size="27" baseType="lpstr">
      <vt:lpstr>Arial</vt:lpstr>
      <vt:lpstr>Calibri</vt:lpstr>
      <vt:lpstr>Public Sans</vt:lpstr>
      <vt:lpstr>Public Sans Bold</vt:lpstr>
      <vt:lpstr>Public Sans Regular</vt:lpstr>
      <vt:lpstr>ui-sans-serif</vt:lpstr>
      <vt:lpstr>Ny-ppt-mall-ny version</vt:lpstr>
      <vt:lpstr>Arbetsgrupp  Strukturering och standardisering av intygsinformation</vt:lpstr>
      <vt:lpstr>Agenda 14 mars </vt:lpstr>
      <vt:lpstr>Information om deltagande i arbetsgruppen</vt:lpstr>
      <vt:lpstr>Försäkringskassans remiss</vt:lpstr>
      <vt:lpstr>Försäkringskassan remiss- Ändringar i läkarintyg för sjukpenning.</vt:lpstr>
      <vt:lpstr>Tidplan</vt:lpstr>
      <vt:lpstr>Tidplan-Basuppgifter</vt:lpstr>
      <vt:lpstr>Status basuppgifter</vt:lpstr>
      <vt:lpstr>Status begreppsmodellering </vt:lpstr>
      <vt:lpstr>Status-Begreppsmodellering</vt:lpstr>
      <vt:lpstr>Status-Begreppsmodellering</vt:lpstr>
      <vt:lpstr>Paus kl. 14:10-14:20 </vt:lpstr>
      <vt:lpstr>Genomgång av utredningsområden </vt:lpstr>
      <vt:lpstr>Relationsperson</vt:lpstr>
      <vt:lpstr>Status- Relationsperson</vt:lpstr>
      <vt:lpstr>Kontaktsätt/Utlåtandet baserat på</vt:lpstr>
      <vt:lpstr>Kontaktsätt – intyget baserat på</vt:lpstr>
      <vt:lpstr>Yrke m.m.</vt:lpstr>
      <vt:lpstr>Kompetens, yrke, befattning…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Nationell funktion för interoperabilitet</dc:title>
  <dc:creator>Roudabeh Alavi-Shahidi</dc:creator>
  <cp:lastModifiedBy>Maria Berggren</cp:lastModifiedBy>
  <cp:revision>84</cp:revision>
  <dcterms:created xsi:type="dcterms:W3CDTF">2024-06-19T12:10:12Z</dcterms:created>
  <dcterms:modified xsi:type="dcterms:W3CDTF">2025-03-20T09:05:40Z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0x010100DC1D8ECDB72C194F9F7841CC62E2C46500FEF50D435C49B246BF2C9B1482013D09</vt:lpwstr>
  </property>
</Properties>
</file>