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</p:sldMasterIdLst>
  <p:notesMasterIdLst>
    <p:notesMasterId r:id="rId42"/>
  </p:notesMasterIdLst>
  <p:sldIdLst>
    <p:sldId id="256" r:id="rId5"/>
    <p:sldId id="2147198403" r:id="rId6"/>
    <p:sldId id="2147198709" r:id="rId7"/>
    <p:sldId id="2147198712" r:id="rId8"/>
    <p:sldId id="2147198714" r:id="rId9"/>
    <p:sldId id="269" r:id="rId10"/>
    <p:sldId id="2147198711" r:id="rId11"/>
    <p:sldId id="2147198715" r:id="rId12"/>
    <p:sldId id="2147198716" r:id="rId13"/>
    <p:sldId id="2147198717" r:id="rId14"/>
    <p:sldId id="2147198718" r:id="rId15"/>
    <p:sldId id="2147198719" r:id="rId16"/>
    <p:sldId id="2147198720" r:id="rId17"/>
    <p:sldId id="2147198722" r:id="rId18"/>
    <p:sldId id="2147198723" r:id="rId19"/>
    <p:sldId id="2147198724" r:id="rId20"/>
    <p:sldId id="2147198725" r:id="rId21"/>
    <p:sldId id="2147198726" r:id="rId22"/>
    <p:sldId id="2147198727" r:id="rId23"/>
    <p:sldId id="2147198733" r:id="rId24"/>
    <p:sldId id="2147198707" r:id="rId25"/>
    <p:sldId id="2147198732" r:id="rId26"/>
    <p:sldId id="274" r:id="rId27"/>
    <p:sldId id="264" r:id="rId28"/>
    <p:sldId id="265" r:id="rId29"/>
    <p:sldId id="267" r:id="rId30"/>
    <p:sldId id="266" r:id="rId31"/>
    <p:sldId id="268" r:id="rId32"/>
    <p:sldId id="259" r:id="rId33"/>
    <p:sldId id="2147198730" r:id="rId34"/>
    <p:sldId id="270" r:id="rId35"/>
    <p:sldId id="275" r:id="rId36"/>
    <p:sldId id="271" r:id="rId37"/>
    <p:sldId id="2147198734" r:id="rId38"/>
    <p:sldId id="2147198405" r:id="rId39"/>
    <p:sldId id="2147198706" r:id="rId40"/>
    <p:sldId id="2147198404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03"/>
            <p14:sldId id="2147198709"/>
            <p14:sldId id="2147198712"/>
            <p14:sldId id="2147198714"/>
            <p14:sldId id="269"/>
            <p14:sldId id="2147198711"/>
            <p14:sldId id="2147198715"/>
            <p14:sldId id="2147198716"/>
            <p14:sldId id="2147198717"/>
            <p14:sldId id="2147198718"/>
            <p14:sldId id="2147198719"/>
            <p14:sldId id="2147198720"/>
            <p14:sldId id="2147198722"/>
            <p14:sldId id="2147198723"/>
            <p14:sldId id="2147198724"/>
            <p14:sldId id="2147198725"/>
            <p14:sldId id="2147198726"/>
            <p14:sldId id="2147198727"/>
            <p14:sldId id="2147198733"/>
            <p14:sldId id="2147198707"/>
            <p14:sldId id="2147198732"/>
            <p14:sldId id="274"/>
            <p14:sldId id="264"/>
            <p14:sldId id="265"/>
            <p14:sldId id="267"/>
            <p14:sldId id="266"/>
            <p14:sldId id="268"/>
            <p14:sldId id="259"/>
            <p14:sldId id="2147198730"/>
            <p14:sldId id="270"/>
            <p14:sldId id="275"/>
            <p14:sldId id="271"/>
            <p14:sldId id="2147198734"/>
            <p14:sldId id="2147198405"/>
            <p14:sldId id="2147198706"/>
            <p14:sldId id="2147198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5DF"/>
    <a:srgbClr val="FBF7F9"/>
    <a:srgbClr val="A86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69" autoAdjust="0"/>
    <p:restoredTop sz="93690" autoAdjust="0"/>
  </p:normalViewPr>
  <p:slideViewPr>
    <p:cSldViewPr snapToGrid="0">
      <p:cViewPr varScale="1">
        <p:scale>
          <a:sx n="66" d="100"/>
          <a:sy n="66" d="100"/>
        </p:scale>
        <p:origin x="424" y="3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89F6-9278-46D4-A67A-C43756A1BBBA}" type="doc">
      <dgm:prSet loTypeId="urn:microsoft.com/office/officeart/2005/8/layout/hProcess11" loCatId="process" qsTypeId="urn:microsoft.com/office/officeart/2005/8/quickstyle/simple1" qsCatId="simple" csTypeId="urn:microsoft.com/office/officeart/2005/8/colors/accent1_3" csCatId="accent1" phldr="1"/>
      <dgm:spPr/>
    </dgm:pt>
    <dgm:pt modelId="{2388EFB6-1B1B-4376-BCF2-CB03D51990F3}">
      <dgm:prSet phldrT="[Text]" custT="1"/>
      <dgm:spPr/>
      <dgm:t>
        <a:bodyPr/>
        <a:lstStyle/>
        <a:p>
          <a:r>
            <a:rPr lang="sv-SE" sz="900" b="1" dirty="0"/>
            <a:t>2025-02-14 </a:t>
          </a:r>
          <a:br>
            <a:rPr lang="sv-SE" sz="900" b="1" dirty="0"/>
          </a:br>
          <a:r>
            <a:rPr lang="sv-SE" sz="900" b="0" dirty="0"/>
            <a:t>Fortsätt arbete med</a:t>
          </a:r>
          <a:r>
            <a:rPr lang="sv-SE" sz="900" b="1" dirty="0"/>
            <a:t> </a:t>
          </a:r>
          <a:r>
            <a:rPr lang="sv-SE" sz="900" b="0" dirty="0"/>
            <a:t>basuppgifter</a:t>
          </a:r>
        </a:p>
      </dgm:t>
    </dgm:pt>
    <dgm:pt modelId="{6212AA92-0DDB-4412-AE67-032728AADE98}" type="parTrans" cxnId="{BA048607-EF21-4B06-9697-E8E1CD099BEC}">
      <dgm:prSet/>
      <dgm:spPr/>
      <dgm:t>
        <a:bodyPr/>
        <a:lstStyle/>
        <a:p>
          <a:endParaRPr lang="sv-SE"/>
        </a:p>
      </dgm:t>
    </dgm:pt>
    <dgm:pt modelId="{8508231E-3E76-4F94-BF7C-05EA1510107A}" type="sibTrans" cxnId="{BA048607-EF21-4B06-9697-E8E1CD099BEC}">
      <dgm:prSet/>
      <dgm:spPr/>
      <dgm:t>
        <a:bodyPr/>
        <a:lstStyle/>
        <a:p>
          <a:endParaRPr lang="sv-SE"/>
        </a:p>
      </dgm:t>
    </dgm:pt>
    <dgm:pt modelId="{E1EFDE65-8DFE-4B61-9D28-8F6E359A331F}">
      <dgm:prSet phldrT="[Text]" custT="1"/>
      <dgm:spPr/>
      <dgm:t>
        <a:bodyPr/>
        <a:lstStyle/>
        <a:p>
          <a:r>
            <a:rPr lang="sv-SE" sz="900" b="1" dirty="0"/>
            <a:t>2025-04-11</a:t>
          </a:r>
          <a:br>
            <a:rPr lang="sv-SE" sz="900" b="1" dirty="0"/>
          </a:br>
          <a:r>
            <a:rPr lang="sv-SE" sz="900" b="0" dirty="0"/>
            <a:t>Fortsätt arbete med  basuppgifter</a:t>
          </a:r>
          <a:br>
            <a:rPr lang="sv-SE" sz="900" dirty="0"/>
          </a:br>
          <a:endParaRPr lang="sv-SE" sz="900" b="0" dirty="0"/>
        </a:p>
      </dgm:t>
    </dgm:pt>
    <dgm:pt modelId="{35D17E0A-62D8-4458-9E51-BA304B47D29C}" type="parTrans" cxnId="{58106A87-DA1F-449B-87DB-440A73FAE179}">
      <dgm:prSet/>
      <dgm:spPr/>
      <dgm:t>
        <a:bodyPr/>
        <a:lstStyle/>
        <a:p>
          <a:endParaRPr lang="sv-SE"/>
        </a:p>
      </dgm:t>
    </dgm:pt>
    <dgm:pt modelId="{CDDC5B6C-BFCC-4CAD-B6FE-770A26E8CE9A}" type="sibTrans" cxnId="{58106A87-DA1F-449B-87DB-440A73FAE179}">
      <dgm:prSet/>
      <dgm:spPr/>
      <dgm:t>
        <a:bodyPr/>
        <a:lstStyle/>
        <a:p>
          <a:endParaRPr lang="sv-SE"/>
        </a:p>
      </dgm:t>
    </dgm:pt>
    <dgm:pt modelId="{20030381-A446-4649-B1F3-CBAE121BFC5F}">
      <dgm:prSet phldrT="[Text]" custT="1"/>
      <dgm:spPr/>
      <dgm:t>
        <a:bodyPr/>
        <a:lstStyle/>
        <a:p>
          <a:r>
            <a:rPr lang="sv-SE" sz="900" b="1" dirty="0"/>
            <a:t>2025-01-10</a:t>
          </a:r>
          <a:br>
            <a:rPr lang="sv-SE" sz="900" b="1" dirty="0"/>
          </a:br>
          <a:r>
            <a:rPr lang="sv-SE" sz="900" b="0" dirty="0"/>
            <a:t>Fortsätta arbete med basuppgifter</a:t>
          </a:r>
        </a:p>
      </dgm:t>
    </dgm:pt>
    <dgm:pt modelId="{2B316D9B-1CBA-40C0-9E1F-C2E1A9BDB6CE}" type="parTrans" cxnId="{191A6999-9190-4A4C-A7ED-102631663B3B}">
      <dgm:prSet/>
      <dgm:spPr/>
      <dgm:t>
        <a:bodyPr/>
        <a:lstStyle/>
        <a:p>
          <a:endParaRPr lang="sv-SE"/>
        </a:p>
      </dgm:t>
    </dgm:pt>
    <dgm:pt modelId="{A262D7CE-CA4A-43C2-9423-758373A0CED7}" type="sibTrans" cxnId="{191A6999-9190-4A4C-A7ED-102631663B3B}">
      <dgm:prSet/>
      <dgm:spPr/>
      <dgm:t>
        <a:bodyPr/>
        <a:lstStyle/>
        <a:p>
          <a:endParaRPr lang="sv-SE"/>
        </a:p>
      </dgm:t>
    </dgm:pt>
    <dgm:pt modelId="{3F4C29EC-D74F-4760-B370-6AA39EC2381F}">
      <dgm:prSet phldrT="[Text]" custT="1"/>
      <dgm:spPr/>
      <dgm:t>
        <a:bodyPr/>
        <a:lstStyle/>
        <a:p>
          <a:r>
            <a:rPr lang="sv-SE" sz="900" b="1" dirty="0"/>
            <a:t>2025-03-14 </a:t>
          </a:r>
          <a:br>
            <a:rPr lang="sv-SE" sz="900" b="1" dirty="0"/>
          </a:br>
          <a:r>
            <a:rPr lang="sv-SE" sz="900" b="0" dirty="0"/>
            <a:t>Fortsätt arbete med basuppgifter</a:t>
          </a:r>
        </a:p>
      </dgm:t>
    </dgm:pt>
    <dgm:pt modelId="{C91EA851-9494-47E2-B7BC-633018FFB2AD}" type="parTrans" cxnId="{010AFF6C-6BB8-4FE0-9B7F-E7689C155677}">
      <dgm:prSet/>
      <dgm:spPr/>
      <dgm:t>
        <a:bodyPr/>
        <a:lstStyle/>
        <a:p>
          <a:endParaRPr lang="sv-SE"/>
        </a:p>
      </dgm:t>
    </dgm:pt>
    <dgm:pt modelId="{F132A89E-0F44-4BB2-BCD1-302E4A847F5E}" type="sibTrans" cxnId="{010AFF6C-6BB8-4FE0-9B7F-E7689C155677}">
      <dgm:prSet/>
      <dgm:spPr/>
      <dgm:t>
        <a:bodyPr/>
        <a:lstStyle/>
        <a:p>
          <a:endParaRPr lang="sv-SE"/>
        </a:p>
      </dgm:t>
    </dgm:pt>
    <dgm:pt modelId="{883BED48-6F18-45E6-88F7-4FB20FC22A61}">
      <dgm:prSet phldrT="[Text]" custT="1"/>
      <dgm:spPr/>
      <dgm:t>
        <a:bodyPr/>
        <a:lstStyle/>
        <a:p>
          <a:r>
            <a:rPr lang="sv-SE" sz="900" b="1">
              <a:solidFill>
                <a:schemeClr val="tx1"/>
              </a:solidFill>
            </a:rPr>
            <a:t>2025-05-16</a:t>
          </a:r>
          <a:br>
            <a:rPr lang="sv-SE" sz="900" b="1">
              <a:solidFill>
                <a:schemeClr val="tx1"/>
              </a:solidFill>
            </a:rPr>
          </a:br>
          <a:r>
            <a:rPr lang="sv-SE" sz="900"/>
            <a:t>Genomgång av framtagningen av teknisk profilering för API:er</a:t>
          </a:r>
          <a:endParaRPr lang="sv-SE" sz="900" b="0" dirty="0"/>
        </a:p>
      </dgm:t>
    </dgm:pt>
    <dgm:pt modelId="{EEFE6BC8-8EEB-4503-84BE-574EB23F12CA}" type="parTrans" cxnId="{1EB0FB24-AA40-4041-B0D8-D552D3AE8CF9}">
      <dgm:prSet/>
      <dgm:spPr/>
      <dgm:t>
        <a:bodyPr/>
        <a:lstStyle/>
        <a:p>
          <a:endParaRPr lang="sv-SE"/>
        </a:p>
      </dgm:t>
    </dgm:pt>
    <dgm:pt modelId="{5A9232B7-39B7-47CB-A6C0-30E660EF8AB3}" type="sibTrans" cxnId="{1EB0FB24-AA40-4041-B0D8-D552D3AE8CF9}">
      <dgm:prSet/>
      <dgm:spPr/>
      <dgm:t>
        <a:bodyPr/>
        <a:lstStyle/>
        <a:p>
          <a:endParaRPr lang="sv-SE"/>
        </a:p>
      </dgm:t>
    </dgm:pt>
    <dgm:pt modelId="{24572935-5869-4A20-848E-E97737485BAA}">
      <dgm:prSet phldrT="[Text]" custT="1"/>
      <dgm:spPr/>
      <dgm:t>
        <a:bodyPr/>
        <a:lstStyle/>
        <a:p>
          <a:r>
            <a:rPr lang="sv-SE" sz="900" b="1" dirty="0"/>
            <a:t>2025-06-13</a:t>
          </a:r>
          <a:br>
            <a:rPr lang="sv-SE" sz="900" b="0" dirty="0"/>
          </a:br>
          <a:r>
            <a:rPr lang="sv-SE" sz="900" b="0" dirty="0"/>
            <a:t>Sista arbetsgruppsmöte innan sommaren</a:t>
          </a:r>
          <a:br>
            <a:rPr lang="sv-SE" sz="900" b="0" dirty="0"/>
          </a:br>
          <a:endParaRPr lang="sv-SE" sz="900" b="0" dirty="0"/>
        </a:p>
      </dgm:t>
    </dgm:pt>
    <dgm:pt modelId="{226835C6-5B59-444C-A47F-440AFAEF1EC1}" type="parTrans" cxnId="{06DB32DA-DC76-471E-A813-97F61F4779C9}">
      <dgm:prSet/>
      <dgm:spPr/>
      <dgm:t>
        <a:bodyPr/>
        <a:lstStyle/>
        <a:p>
          <a:endParaRPr lang="sv-SE"/>
        </a:p>
      </dgm:t>
    </dgm:pt>
    <dgm:pt modelId="{1B78A5BE-F371-4933-91F0-42445E7EDF13}" type="sibTrans" cxnId="{06DB32DA-DC76-471E-A813-97F61F4779C9}">
      <dgm:prSet/>
      <dgm:spPr/>
      <dgm:t>
        <a:bodyPr/>
        <a:lstStyle/>
        <a:p>
          <a:endParaRPr lang="sv-SE"/>
        </a:p>
      </dgm:t>
    </dgm:pt>
    <dgm:pt modelId="{276CB144-42AC-4E75-BCF9-63168996BCAB}">
      <dgm:prSet phldrT="[Text]" custT="1"/>
      <dgm:spPr/>
      <dgm:t>
        <a:bodyPr/>
        <a:lstStyle/>
        <a:p>
          <a:r>
            <a:rPr lang="sv-SE" sz="900" b="1"/>
            <a:t>Juli- aug</a:t>
          </a:r>
          <a:br>
            <a:rPr lang="sv-SE" sz="900" b="1"/>
          </a:br>
          <a:r>
            <a:rPr lang="sv-SE" sz="900" b="0"/>
            <a:t>Remiss</a:t>
          </a:r>
          <a:endParaRPr lang="sv-SE" sz="900" b="0" dirty="0"/>
        </a:p>
      </dgm:t>
    </dgm:pt>
    <dgm:pt modelId="{124B115C-3C6F-41B5-BC55-1B562A7A66BF}" type="parTrans" cxnId="{E06C1939-7B98-4261-8590-C1013BB9A309}">
      <dgm:prSet/>
      <dgm:spPr/>
      <dgm:t>
        <a:bodyPr/>
        <a:lstStyle/>
        <a:p>
          <a:endParaRPr lang="sv-SE"/>
        </a:p>
      </dgm:t>
    </dgm:pt>
    <dgm:pt modelId="{B4E80D5F-CD74-455D-8F2A-BA3AC84B5C6D}" type="sibTrans" cxnId="{E06C1939-7B98-4261-8590-C1013BB9A309}">
      <dgm:prSet/>
      <dgm:spPr/>
      <dgm:t>
        <a:bodyPr/>
        <a:lstStyle/>
        <a:p>
          <a:endParaRPr lang="sv-SE"/>
        </a:p>
      </dgm:t>
    </dgm:pt>
    <dgm:pt modelId="{AD1BA256-7859-4E7B-85C0-DFB946067EB4}">
      <dgm:prSet phldrT="[Text]" custT="1"/>
      <dgm:spPr/>
      <dgm:t>
        <a:bodyPr/>
        <a:lstStyle/>
        <a:p>
          <a:r>
            <a:rPr lang="sv-SE" sz="900" b="1"/>
            <a:t>2025-05-28</a:t>
          </a:r>
          <a:br>
            <a:rPr lang="sv-SE" sz="900" b="0"/>
          </a:br>
          <a:r>
            <a:rPr lang="sv-SE" sz="900" b="0"/>
            <a:t>Genomgång av leveransen</a:t>
          </a:r>
          <a:endParaRPr lang="sv-SE" sz="900" b="0" dirty="0"/>
        </a:p>
      </dgm:t>
    </dgm:pt>
    <dgm:pt modelId="{52A3C9F1-EC2B-4B28-AF70-1F3C71FAB6D5}" type="parTrans" cxnId="{49C5F053-F253-40CF-A1C7-24CC6445AE97}">
      <dgm:prSet/>
      <dgm:spPr/>
      <dgm:t>
        <a:bodyPr/>
        <a:lstStyle/>
        <a:p>
          <a:endParaRPr lang="sv-SE"/>
        </a:p>
      </dgm:t>
    </dgm:pt>
    <dgm:pt modelId="{4483D6AF-63E0-4B8B-B7BC-33629090E571}" type="sibTrans" cxnId="{49C5F053-F253-40CF-A1C7-24CC6445AE97}">
      <dgm:prSet/>
      <dgm:spPr/>
      <dgm:t>
        <a:bodyPr/>
        <a:lstStyle/>
        <a:p>
          <a:endParaRPr lang="sv-SE"/>
        </a:p>
      </dgm:t>
    </dgm:pt>
    <dgm:pt modelId="{DF06F04D-2715-496C-8A4C-525E59CCDFFD}">
      <dgm:prSet phldrT="[Text]" custT="1"/>
      <dgm:spPr/>
      <dgm:t>
        <a:bodyPr/>
        <a:lstStyle/>
        <a:p>
          <a:r>
            <a:rPr lang="sv-SE" sz="900" b="1" dirty="0"/>
            <a:t>2025-08-22</a:t>
          </a:r>
          <a:br>
            <a:rPr lang="sv-SE" sz="900" b="0" dirty="0"/>
          </a:br>
          <a:r>
            <a:rPr lang="sv-SE" sz="900" b="0" dirty="0"/>
            <a:t>Uppstartsmöte</a:t>
          </a:r>
          <a:br>
            <a:rPr lang="sv-SE" sz="900" b="0" dirty="0"/>
          </a:br>
          <a:br>
            <a:rPr lang="sv-SE" sz="900" b="0" dirty="0"/>
          </a:br>
          <a:endParaRPr lang="sv-SE" sz="900" b="0" dirty="0"/>
        </a:p>
      </dgm:t>
    </dgm:pt>
    <dgm:pt modelId="{9296266C-5B54-49A3-8D3D-18017D776B6B}" type="parTrans" cxnId="{00F078E8-977E-4F9F-8BD6-98631BA13171}">
      <dgm:prSet/>
      <dgm:spPr/>
      <dgm:t>
        <a:bodyPr/>
        <a:lstStyle/>
        <a:p>
          <a:endParaRPr lang="sv-SE"/>
        </a:p>
      </dgm:t>
    </dgm:pt>
    <dgm:pt modelId="{ABEBC2E3-E4C1-4782-A5F2-0838DB76FFE2}" type="sibTrans" cxnId="{00F078E8-977E-4F9F-8BD6-98631BA13171}">
      <dgm:prSet/>
      <dgm:spPr/>
      <dgm:t>
        <a:bodyPr/>
        <a:lstStyle/>
        <a:p>
          <a:endParaRPr lang="sv-SE"/>
        </a:p>
      </dgm:t>
    </dgm:pt>
    <dgm:pt modelId="{D384BEC3-79A7-40D0-866C-67C3E59EAB3E}" type="pres">
      <dgm:prSet presAssocID="{17FB89F6-9278-46D4-A67A-C43756A1BBBA}" presName="Name0" presStyleCnt="0">
        <dgm:presLayoutVars>
          <dgm:dir/>
          <dgm:resizeHandles val="exact"/>
        </dgm:presLayoutVars>
      </dgm:prSet>
      <dgm:spPr/>
    </dgm:pt>
    <dgm:pt modelId="{49B2E35E-1DCE-48A4-AC66-5D1C94380AFE}" type="pres">
      <dgm:prSet presAssocID="{17FB89F6-9278-46D4-A67A-C43756A1BBBA}" presName="arrow" presStyleLbl="bgShp" presStyleIdx="0" presStyleCnt="1"/>
      <dgm:spPr/>
    </dgm:pt>
    <dgm:pt modelId="{A29B6A7E-75A7-4AC2-9881-8D4074D507E8}" type="pres">
      <dgm:prSet presAssocID="{17FB89F6-9278-46D4-A67A-C43756A1BBBA}" presName="points" presStyleCnt="0"/>
      <dgm:spPr/>
    </dgm:pt>
    <dgm:pt modelId="{A1079913-BEAC-4279-A3C8-C5F0433264B5}" type="pres">
      <dgm:prSet presAssocID="{20030381-A446-4649-B1F3-CBAE121BFC5F}" presName="compositeA" presStyleCnt="0"/>
      <dgm:spPr/>
    </dgm:pt>
    <dgm:pt modelId="{5BC7E211-93CB-424A-A1B4-F5D6927C3673}" type="pres">
      <dgm:prSet presAssocID="{20030381-A446-4649-B1F3-CBAE121BFC5F}" presName="textA" presStyleLbl="revTx" presStyleIdx="0" presStyleCnt="9">
        <dgm:presLayoutVars>
          <dgm:bulletEnabled val="1"/>
        </dgm:presLayoutVars>
      </dgm:prSet>
      <dgm:spPr/>
    </dgm:pt>
    <dgm:pt modelId="{F87BBB62-C07C-4EFD-BB2C-B7D5D782C711}" type="pres">
      <dgm:prSet presAssocID="{20030381-A446-4649-B1F3-CBAE121BFC5F}" presName="circleA" presStyleLbl="node1" presStyleIdx="0" presStyleCnt="9"/>
      <dgm:spPr/>
    </dgm:pt>
    <dgm:pt modelId="{8670D7F2-C052-4232-8F7D-943F100D8FF6}" type="pres">
      <dgm:prSet presAssocID="{20030381-A446-4649-B1F3-CBAE121BFC5F}" presName="spaceA" presStyleCnt="0"/>
      <dgm:spPr/>
    </dgm:pt>
    <dgm:pt modelId="{3096990B-7457-4129-9A73-09D57E31C32E}" type="pres">
      <dgm:prSet presAssocID="{A262D7CE-CA4A-43C2-9423-758373A0CED7}" presName="space" presStyleCnt="0"/>
      <dgm:spPr/>
    </dgm:pt>
    <dgm:pt modelId="{A35852B3-2432-40EB-9283-7824B9DDEB39}" type="pres">
      <dgm:prSet presAssocID="{2388EFB6-1B1B-4376-BCF2-CB03D51990F3}" presName="compositeB" presStyleCnt="0"/>
      <dgm:spPr/>
    </dgm:pt>
    <dgm:pt modelId="{7F3BAAB4-275A-4F6B-8C1D-57EF3BA79195}" type="pres">
      <dgm:prSet presAssocID="{2388EFB6-1B1B-4376-BCF2-CB03D51990F3}" presName="textB" presStyleLbl="revTx" presStyleIdx="1" presStyleCnt="9">
        <dgm:presLayoutVars>
          <dgm:bulletEnabled val="1"/>
        </dgm:presLayoutVars>
      </dgm:prSet>
      <dgm:spPr/>
    </dgm:pt>
    <dgm:pt modelId="{1872B8BC-04F3-411D-BC03-DDEF798C6D3E}" type="pres">
      <dgm:prSet presAssocID="{2388EFB6-1B1B-4376-BCF2-CB03D51990F3}" presName="circleB" presStyleLbl="node1" presStyleIdx="1" presStyleCnt="9"/>
      <dgm:spPr/>
    </dgm:pt>
    <dgm:pt modelId="{B417838C-1A60-46C1-B2BE-202C4D116C7E}" type="pres">
      <dgm:prSet presAssocID="{2388EFB6-1B1B-4376-BCF2-CB03D51990F3}" presName="spaceB" presStyleCnt="0"/>
      <dgm:spPr/>
    </dgm:pt>
    <dgm:pt modelId="{C109B4D0-6BC6-41D4-95D2-6BCDA8913FAB}" type="pres">
      <dgm:prSet presAssocID="{8508231E-3E76-4F94-BF7C-05EA1510107A}" presName="space" presStyleCnt="0"/>
      <dgm:spPr/>
    </dgm:pt>
    <dgm:pt modelId="{2BE66785-0F0C-4C42-B05C-1CEECDCB6216}" type="pres">
      <dgm:prSet presAssocID="{3F4C29EC-D74F-4760-B370-6AA39EC2381F}" presName="compositeA" presStyleCnt="0"/>
      <dgm:spPr/>
    </dgm:pt>
    <dgm:pt modelId="{9CCC69C9-3BD6-41E5-A714-77F8B539BDDE}" type="pres">
      <dgm:prSet presAssocID="{3F4C29EC-D74F-4760-B370-6AA39EC2381F}" presName="textA" presStyleLbl="revTx" presStyleIdx="2" presStyleCnt="9" custScaleX="71880">
        <dgm:presLayoutVars>
          <dgm:bulletEnabled val="1"/>
        </dgm:presLayoutVars>
      </dgm:prSet>
      <dgm:spPr/>
    </dgm:pt>
    <dgm:pt modelId="{959EA95D-2310-45AD-B762-12EF9D09D789}" type="pres">
      <dgm:prSet presAssocID="{3F4C29EC-D74F-4760-B370-6AA39EC2381F}" presName="circleA" presStyleLbl="node1" presStyleIdx="2" presStyleCnt="9"/>
      <dgm:spPr/>
    </dgm:pt>
    <dgm:pt modelId="{357BBEFE-4039-4523-BA53-8F88AE213604}" type="pres">
      <dgm:prSet presAssocID="{3F4C29EC-D74F-4760-B370-6AA39EC2381F}" presName="spaceA" presStyleCnt="0"/>
      <dgm:spPr/>
    </dgm:pt>
    <dgm:pt modelId="{BC4865F4-5F3E-47C8-AD23-9FBE39B828C8}" type="pres">
      <dgm:prSet presAssocID="{F132A89E-0F44-4BB2-BCD1-302E4A847F5E}" presName="space" presStyleCnt="0"/>
      <dgm:spPr/>
    </dgm:pt>
    <dgm:pt modelId="{00226628-1854-4CE1-B3EC-80AECADB2266}" type="pres">
      <dgm:prSet presAssocID="{E1EFDE65-8DFE-4B61-9D28-8F6E359A331F}" presName="compositeB" presStyleCnt="0"/>
      <dgm:spPr/>
    </dgm:pt>
    <dgm:pt modelId="{34742859-5291-4DC7-96DB-15BB15A5B2DA}" type="pres">
      <dgm:prSet presAssocID="{E1EFDE65-8DFE-4B61-9D28-8F6E359A331F}" presName="textB" presStyleLbl="revTx" presStyleIdx="3" presStyleCnt="9" custLinFactNeighborX="470" custLinFactNeighborY="-901">
        <dgm:presLayoutVars>
          <dgm:bulletEnabled val="1"/>
        </dgm:presLayoutVars>
      </dgm:prSet>
      <dgm:spPr/>
    </dgm:pt>
    <dgm:pt modelId="{F4F06D73-0914-40B2-9C85-E9AAF772FF35}" type="pres">
      <dgm:prSet presAssocID="{E1EFDE65-8DFE-4B61-9D28-8F6E359A331F}" presName="circleB" presStyleLbl="node1" presStyleIdx="3" presStyleCnt="9"/>
      <dgm:spPr/>
    </dgm:pt>
    <dgm:pt modelId="{AB8A3E8A-B27C-4A0F-9EF4-0D4D834EAF7D}" type="pres">
      <dgm:prSet presAssocID="{E1EFDE65-8DFE-4B61-9D28-8F6E359A331F}" presName="spaceB" presStyleCnt="0"/>
      <dgm:spPr/>
    </dgm:pt>
    <dgm:pt modelId="{55CB4031-2FB5-40E3-9E3F-D1A8C8202FBD}" type="pres">
      <dgm:prSet presAssocID="{CDDC5B6C-BFCC-4CAD-B6FE-770A26E8CE9A}" presName="space" presStyleCnt="0"/>
      <dgm:spPr/>
    </dgm:pt>
    <dgm:pt modelId="{3D0969BB-34DA-42AD-81FA-0ED292DDA56D}" type="pres">
      <dgm:prSet presAssocID="{883BED48-6F18-45E6-88F7-4FB20FC22A61}" presName="compositeA" presStyleCnt="0"/>
      <dgm:spPr/>
    </dgm:pt>
    <dgm:pt modelId="{23429648-21D2-4588-8FFA-2A25BF8EB84E}" type="pres">
      <dgm:prSet presAssocID="{883BED48-6F18-45E6-88F7-4FB20FC22A61}" presName="textA" presStyleLbl="revTx" presStyleIdx="4" presStyleCnt="9">
        <dgm:presLayoutVars>
          <dgm:bulletEnabled val="1"/>
        </dgm:presLayoutVars>
      </dgm:prSet>
      <dgm:spPr/>
    </dgm:pt>
    <dgm:pt modelId="{09DB1636-8FED-473B-9E19-5BF3FCC0DD49}" type="pres">
      <dgm:prSet presAssocID="{883BED48-6F18-45E6-88F7-4FB20FC22A61}" presName="circleA" presStyleLbl="node1" presStyleIdx="4" presStyleCnt="9"/>
      <dgm:spPr/>
    </dgm:pt>
    <dgm:pt modelId="{5498A9B6-E1A3-42C3-88CE-0B025E089522}" type="pres">
      <dgm:prSet presAssocID="{883BED48-6F18-45E6-88F7-4FB20FC22A61}" presName="spaceA" presStyleCnt="0"/>
      <dgm:spPr/>
    </dgm:pt>
    <dgm:pt modelId="{4DDC1759-405D-4B09-B9E4-D1F74A4030A2}" type="pres">
      <dgm:prSet presAssocID="{5A9232B7-39B7-47CB-A6C0-30E660EF8AB3}" presName="space" presStyleCnt="0"/>
      <dgm:spPr/>
    </dgm:pt>
    <dgm:pt modelId="{7782F549-4E01-43A9-A61A-BA0CB6713400}" type="pres">
      <dgm:prSet presAssocID="{AD1BA256-7859-4E7B-85C0-DFB946067EB4}" presName="compositeB" presStyleCnt="0"/>
      <dgm:spPr/>
    </dgm:pt>
    <dgm:pt modelId="{7F6A5CB6-E9DF-4168-ADE3-D03462DB80A6}" type="pres">
      <dgm:prSet presAssocID="{AD1BA256-7859-4E7B-85C0-DFB946067EB4}" presName="textB" presStyleLbl="revTx" presStyleIdx="5" presStyleCnt="9">
        <dgm:presLayoutVars>
          <dgm:bulletEnabled val="1"/>
        </dgm:presLayoutVars>
      </dgm:prSet>
      <dgm:spPr/>
    </dgm:pt>
    <dgm:pt modelId="{F269BB7B-7E9E-4651-A7F3-C5FBF7CF2E3D}" type="pres">
      <dgm:prSet presAssocID="{AD1BA256-7859-4E7B-85C0-DFB946067EB4}" presName="circleB" presStyleLbl="node1" presStyleIdx="5" presStyleCnt="9"/>
      <dgm:spPr/>
    </dgm:pt>
    <dgm:pt modelId="{2EA61809-8CE8-475D-BF98-B47E4F75B0B1}" type="pres">
      <dgm:prSet presAssocID="{AD1BA256-7859-4E7B-85C0-DFB946067EB4}" presName="spaceB" presStyleCnt="0"/>
      <dgm:spPr/>
    </dgm:pt>
    <dgm:pt modelId="{BB1371B0-61A5-4FB4-AFB0-52B259362D61}" type="pres">
      <dgm:prSet presAssocID="{4483D6AF-63E0-4B8B-B7BC-33629090E571}" presName="space" presStyleCnt="0"/>
      <dgm:spPr/>
    </dgm:pt>
    <dgm:pt modelId="{ADA4A03C-8ACA-4B22-B039-FF5AF0680932}" type="pres">
      <dgm:prSet presAssocID="{24572935-5869-4A20-848E-E97737485BAA}" presName="compositeA" presStyleCnt="0"/>
      <dgm:spPr/>
    </dgm:pt>
    <dgm:pt modelId="{6C7693D4-4134-4DC5-A20B-776F495E3D2C}" type="pres">
      <dgm:prSet presAssocID="{24572935-5869-4A20-848E-E97737485BAA}" presName="textA" presStyleLbl="revTx" presStyleIdx="6" presStyleCnt="9">
        <dgm:presLayoutVars>
          <dgm:bulletEnabled val="1"/>
        </dgm:presLayoutVars>
      </dgm:prSet>
      <dgm:spPr/>
    </dgm:pt>
    <dgm:pt modelId="{C4A72DD7-F237-4440-B2D0-16C6D3F98833}" type="pres">
      <dgm:prSet presAssocID="{24572935-5869-4A20-848E-E97737485BAA}" presName="circleA" presStyleLbl="node1" presStyleIdx="6" presStyleCnt="9"/>
      <dgm:spPr/>
    </dgm:pt>
    <dgm:pt modelId="{47849EEB-8919-4808-AC93-AB4C6B3BB10E}" type="pres">
      <dgm:prSet presAssocID="{24572935-5869-4A20-848E-E97737485BAA}" presName="spaceA" presStyleCnt="0"/>
      <dgm:spPr/>
    </dgm:pt>
    <dgm:pt modelId="{25D8EB49-8E2E-40F6-BEC8-2F7B7F6A3775}" type="pres">
      <dgm:prSet presAssocID="{1B78A5BE-F371-4933-91F0-42445E7EDF13}" presName="space" presStyleCnt="0"/>
      <dgm:spPr/>
    </dgm:pt>
    <dgm:pt modelId="{AD9AD755-FBDB-45E9-89D0-8E841F15397B}" type="pres">
      <dgm:prSet presAssocID="{276CB144-42AC-4E75-BCF9-63168996BCAB}" presName="compositeB" presStyleCnt="0"/>
      <dgm:spPr/>
    </dgm:pt>
    <dgm:pt modelId="{0BE4CE91-679E-4369-892D-D83C94BFE16D}" type="pres">
      <dgm:prSet presAssocID="{276CB144-42AC-4E75-BCF9-63168996BCAB}" presName="textB" presStyleLbl="revTx" presStyleIdx="7" presStyleCnt="9">
        <dgm:presLayoutVars>
          <dgm:bulletEnabled val="1"/>
        </dgm:presLayoutVars>
      </dgm:prSet>
      <dgm:spPr/>
    </dgm:pt>
    <dgm:pt modelId="{56ED3E62-B6C6-47F3-ACE2-19B0B7DB2283}" type="pres">
      <dgm:prSet presAssocID="{276CB144-42AC-4E75-BCF9-63168996BCAB}" presName="circleB" presStyleLbl="node1" presStyleIdx="7" presStyleCnt="9"/>
      <dgm:spPr/>
    </dgm:pt>
    <dgm:pt modelId="{5BD208FA-2FB3-4C71-A85C-B31A04D0727F}" type="pres">
      <dgm:prSet presAssocID="{276CB144-42AC-4E75-BCF9-63168996BCAB}" presName="spaceB" presStyleCnt="0"/>
      <dgm:spPr/>
    </dgm:pt>
    <dgm:pt modelId="{0249AADC-9865-4A66-A628-922F3A098010}" type="pres">
      <dgm:prSet presAssocID="{B4E80D5F-CD74-455D-8F2A-BA3AC84B5C6D}" presName="space" presStyleCnt="0"/>
      <dgm:spPr/>
    </dgm:pt>
    <dgm:pt modelId="{38BA7FA1-5F67-4E11-B4B0-3695D740451D}" type="pres">
      <dgm:prSet presAssocID="{DF06F04D-2715-496C-8A4C-525E59CCDFFD}" presName="compositeA" presStyleCnt="0"/>
      <dgm:spPr/>
    </dgm:pt>
    <dgm:pt modelId="{E5C4ABD2-A2A1-46F2-81A7-45BEDBA2513E}" type="pres">
      <dgm:prSet presAssocID="{DF06F04D-2715-496C-8A4C-525E59CCDFFD}" presName="textA" presStyleLbl="revTx" presStyleIdx="8" presStyleCnt="9">
        <dgm:presLayoutVars>
          <dgm:bulletEnabled val="1"/>
        </dgm:presLayoutVars>
      </dgm:prSet>
      <dgm:spPr/>
    </dgm:pt>
    <dgm:pt modelId="{8CCFD4D5-2236-4E1C-A72E-06212BD5B5DA}" type="pres">
      <dgm:prSet presAssocID="{DF06F04D-2715-496C-8A4C-525E59CCDFFD}" presName="circleA" presStyleLbl="node1" presStyleIdx="8" presStyleCnt="9"/>
      <dgm:spPr/>
    </dgm:pt>
    <dgm:pt modelId="{6D33E42F-55CD-4A3F-B32E-08E2E1C372AE}" type="pres">
      <dgm:prSet presAssocID="{DF06F04D-2715-496C-8A4C-525E59CCDFFD}" presName="spaceA" presStyleCnt="0"/>
      <dgm:spPr/>
    </dgm:pt>
  </dgm:ptLst>
  <dgm:cxnLst>
    <dgm:cxn modelId="{BA048607-EF21-4B06-9697-E8E1CD099BEC}" srcId="{17FB89F6-9278-46D4-A67A-C43756A1BBBA}" destId="{2388EFB6-1B1B-4376-BCF2-CB03D51990F3}" srcOrd="1" destOrd="0" parTransId="{6212AA92-0DDB-4412-AE67-032728AADE98}" sibTransId="{8508231E-3E76-4F94-BF7C-05EA1510107A}"/>
    <dgm:cxn modelId="{A8C04916-F869-4A5D-B862-BE5FD3EA674F}" type="presOf" srcId="{20030381-A446-4649-B1F3-CBAE121BFC5F}" destId="{5BC7E211-93CB-424A-A1B4-F5D6927C3673}" srcOrd="0" destOrd="0" presId="urn:microsoft.com/office/officeart/2005/8/layout/hProcess11"/>
    <dgm:cxn modelId="{713B5922-7CFA-47C1-A718-B1BA18224462}" type="presOf" srcId="{883BED48-6F18-45E6-88F7-4FB20FC22A61}" destId="{23429648-21D2-4588-8FFA-2A25BF8EB84E}" srcOrd="0" destOrd="0" presId="urn:microsoft.com/office/officeart/2005/8/layout/hProcess11"/>
    <dgm:cxn modelId="{1EB0FB24-AA40-4041-B0D8-D552D3AE8CF9}" srcId="{17FB89F6-9278-46D4-A67A-C43756A1BBBA}" destId="{883BED48-6F18-45E6-88F7-4FB20FC22A61}" srcOrd="4" destOrd="0" parTransId="{EEFE6BC8-8EEB-4503-84BE-574EB23F12CA}" sibTransId="{5A9232B7-39B7-47CB-A6C0-30E660EF8AB3}"/>
    <dgm:cxn modelId="{E06C1939-7B98-4261-8590-C1013BB9A309}" srcId="{17FB89F6-9278-46D4-A67A-C43756A1BBBA}" destId="{276CB144-42AC-4E75-BCF9-63168996BCAB}" srcOrd="7" destOrd="0" parTransId="{124B115C-3C6F-41B5-BC55-1B562A7A66BF}" sibTransId="{B4E80D5F-CD74-455D-8F2A-BA3AC84B5C6D}"/>
    <dgm:cxn modelId="{010AFF6C-6BB8-4FE0-9B7F-E7689C155677}" srcId="{17FB89F6-9278-46D4-A67A-C43756A1BBBA}" destId="{3F4C29EC-D74F-4760-B370-6AA39EC2381F}" srcOrd="2" destOrd="0" parTransId="{C91EA851-9494-47E2-B7BC-633018FFB2AD}" sibTransId="{F132A89E-0F44-4BB2-BCD1-302E4A847F5E}"/>
    <dgm:cxn modelId="{49C5F053-F253-40CF-A1C7-24CC6445AE97}" srcId="{17FB89F6-9278-46D4-A67A-C43756A1BBBA}" destId="{AD1BA256-7859-4E7B-85C0-DFB946067EB4}" srcOrd="5" destOrd="0" parTransId="{52A3C9F1-EC2B-4B28-AF70-1F3C71FAB6D5}" sibTransId="{4483D6AF-63E0-4B8B-B7BC-33629090E571}"/>
    <dgm:cxn modelId="{85858457-4E66-49C0-B2DE-7EA18243376F}" type="presOf" srcId="{AD1BA256-7859-4E7B-85C0-DFB946067EB4}" destId="{7F6A5CB6-E9DF-4168-ADE3-D03462DB80A6}" srcOrd="0" destOrd="0" presId="urn:microsoft.com/office/officeart/2005/8/layout/hProcess11"/>
    <dgm:cxn modelId="{9D375281-8840-4440-8B80-F43340E1C186}" type="presOf" srcId="{E1EFDE65-8DFE-4B61-9D28-8F6E359A331F}" destId="{34742859-5291-4DC7-96DB-15BB15A5B2DA}" srcOrd="0" destOrd="0" presId="urn:microsoft.com/office/officeart/2005/8/layout/hProcess11"/>
    <dgm:cxn modelId="{58106A87-DA1F-449B-87DB-440A73FAE179}" srcId="{17FB89F6-9278-46D4-A67A-C43756A1BBBA}" destId="{E1EFDE65-8DFE-4B61-9D28-8F6E359A331F}" srcOrd="3" destOrd="0" parTransId="{35D17E0A-62D8-4458-9E51-BA304B47D29C}" sibTransId="{CDDC5B6C-BFCC-4CAD-B6FE-770A26E8CE9A}"/>
    <dgm:cxn modelId="{8B920A98-9691-443F-874F-AF4E87D532AF}" type="presOf" srcId="{17FB89F6-9278-46D4-A67A-C43756A1BBBA}" destId="{D384BEC3-79A7-40D0-866C-67C3E59EAB3E}" srcOrd="0" destOrd="0" presId="urn:microsoft.com/office/officeart/2005/8/layout/hProcess11"/>
    <dgm:cxn modelId="{191A6999-9190-4A4C-A7ED-102631663B3B}" srcId="{17FB89F6-9278-46D4-A67A-C43756A1BBBA}" destId="{20030381-A446-4649-B1F3-CBAE121BFC5F}" srcOrd="0" destOrd="0" parTransId="{2B316D9B-1CBA-40C0-9E1F-C2E1A9BDB6CE}" sibTransId="{A262D7CE-CA4A-43C2-9423-758373A0CED7}"/>
    <dgm:cxn modelId="{86EFA89B-70D5-4926-991D-087B556F21F2}" type="presOf" srcId="{3F4C29EC-D74F-4760-B370-6AA39EC2381F}" destId="{9CCC69C9-3BD6-41E5-A714-77F8B539BDDE}" srcOrd="0" destOrd="0" presId="urn:microsoft.com/office/officeart/2005/8/layout/hProcess11"/>
    <dgm:cxn modelId="{04093DB0-6C37-4B15-AD02-378692086973}" type="presOf" srcId="{24572935-5869-4A20-848E-E97737485BAA}" destId="{6C7693D4-4134-4DC5-A20B-776F495E3D2C}" srcOrd="0" destOrd="0" presId="urn:microsoft.com/office/officeart/2005/8/layout/hProcess11"/>
    <dgm:cxn modelId="{81639AC8-E143-415C-8373-717189E31E1A}" type="presOf" srcId="{DF06F04D-2715-496C-8A4C-525E59CCDFFD}" destId="{E5C4ABD2-A2A1-46F2-81A7-45BEDBA2513E}" srcOrd="0" destOrd="0" presId="urn:microsoft.com/office/officeart/2005/8/layout/hProcess11"/>
    <dgm:cxn modelId="{06DB32DA-DC76-471E-A813-97F61F4779C9}" srcId="{17FB89F6-9278-46D4-A67A-C43756A1BBBA}" destId="{24572935-5869-4A20-848E-E97737485BAA}" srcOrd="6" destOrd="0" parTransId="{226835C6-5B59-444C-A47F-440AFAEF1EC1}" sibTransId="{1B78A5BE-F371-4933-91F0-42445E7EDF13}"/>
    <dgm:cxn modelId="{00F078E8-977E-4F9F-8BD6-98631BA13171}" srcId="{17FB89F6-9278-46D4-A67A-C43756A1BBBA}" destId="{DF06F04D-2715-496C-8A4C-525E59CCDFFD}" srcOrd="8" destOrd="0" parTransId="{9296266C-5B54-49A3-8D3D-18017D776B6B}" sibTransId="{ABEBC2E3-E4C1-4782-A5F2-0838DB76FFE2}"/>
    <dgm:cxn modelId="{1D9DAFEF-2234-4B69-A585-FE32067F9574}" type="presOf" srcId="{2388EFB6-1B1B-4376-BCF2-CB03D51990F3}" destId="{7F3BAAB4-275A-4F6B-8C1D-57EF3BA79195}" srcOrd="0" destOrd="0" presId="urn:microsoft.com/office/officeart/2005/8/layout/hProcess11"/>
    <dgm:cxn modelId="{401AF1F4-47F2-4A9D-8203-DFBCA28B429D}" type="presOf" srcId="{276CB144-42AC-4E75-BCF9-63168996BCAB}" destId="{0BE4CE91-679E-4369-892D-D83C94BFE16D}" srcOrd="0" destOrd="0" presId="urn:microsoft.com/office/officeart/2005/8/layout/hProcess11"/>
    <dgm:cxn modelId="{1B2E8F00-86AA-4027-8E90-6936252A23EC}" type="presParOf" srcId="{D384BEC3-79A7-40D0-866C-67C3E59EAB3E}" destId="{49B2E35E-1DCE-48A4-AC66-5D1C94380AFE}" srcOrd="0" destOrd="0" presId="urn:microsoft.com/office/officeart/2005/8/layout/hProcess11"/>
    <dgm:cxn modelId="{41839490-1660-4BF5-98FF-86BCB9F8752F}" type="presParOf" srcId="{D384BEC3-79A7-40D0-866C-67C3E59EAB3E}" destId="{A29B6A7E-75A7-4AC2-9881-8D4074D507E8}" srcOrd="1" destOrd="0" presId="urn:microsoft.com/office/officeart/2005/8/layout/hProcess11"/>
    <dgm:cxn modelId="{61113F16-8DF6-433B-89EF-856EE0A41BA1}" type="presParOf" srcId="{A29B6A7E-75A7-4AC2-9881-8D4074D507E8}" destId="{A1079913-BEAC-4279-A3C8-C5F0433264B5}" srcOrd="0" destOrd="0" presId="urn:microsoft.com/office/officeart/2005/8/layout/hProcess11"/>
    <dgm:cxn modelId="{7F8E25A5-DC6B-4006-83B9-BC664ADB111A}" type="presParOf" srcId="{A1079913-BEAC-4279-A3C8-C5F0433264B5}" destId="{5BC7E211-93CB-424A-A1B4-F5D6927C3673}" srcOrd="0" destOrd="0" presId="urn:microsoft.com/office/officeart/2005/8/layout/hProcess11"/>
    <dgm:cxn modelId="{87D5EECD-A093-4C71-AEE2-EC56EF378062}" type="presParOf" srcId="{A1079913-BEAC-4279-A3C8-C5F0433264B5}" destId="{F87BBB62-C07C-4EFD-BB2C-B7D5D782C711}" srcOrd="1" destOrd="0" presId="urn:microsoft.com/office/officeart/2005/8/layout/hProcess11"/>
    <dgm:cxn modelId="{49EA07D7-3AB0-4DAE-B406-A8FE3D860B2E}" type="presParOf" srcId="{A1079913-BEAC-4279-A3C8-C5F0433264B5}" destId="{8670D7F2-C052-4232-8F7D-943F100D8FF6}" srcOrd="2" destOrd="0" presId="urn:microsoft.com/office/officeart/2005/8/layout/hProcess11"/>
    <dgm:cxn modelId="{AA2F6D3B-AE26-4886-9A7B-4D71DA18915E}" type="presParOf" srcId="{A29B6A7E-75A7-4AC2-9881-8D4074D507E8}" destId="{3096990B-7457-4129-9A73-09D57E31C32E}" srcOrd="1" destOrd="0" presId="urn:microsoft.com/office/officeart/2005/8/layout/hProcess11"/>
    <dgm:cxn modelId="{B9553A14-5759-4968-ABF9-9A13F29AC3AA}" type="presParOf" srcId="{A29B6A7E-75A7-4AC2-9881-8D4074D507E8}" destId="{A35852B3-2432-40EB-9283-7824B9DDEB39}" srcOrd="2" destOrd="0" presId="urn:microsoft.com/office/officeart/2005/8/layout/hProcess11"/>
    <dgm:cxn modelId="{9A5742EA-8D38-46E5-8BD8-9327F333B849}" type="presParOf" srcId="{A35852B3-2432-40EB-9283-7824B9DDEB39}" destId="{7F3BAAB4-275A-4F6B-8C1D-57EF3BA79195}" srcOrd="0" destOrd="0" presId="urn:microsoft.com/office/officeart/2005/8/layout/hProcess11"/>
    <dgm:cxn modelId="{AFCC9C7A-4809-4AD6-8D20-EB19548E95CA}" type="presParOf" srcId="{A35852B3-2432-40EB-9283-7824B9DDEB39}" destId="{1872B8BC-04F3-411D-BC03-DDEF798C6D3E}" srcOrd="1" destOrd="0" presId="urn:microsoft.com/office/officeart/2005/8/layout/hProcess11"/>
    <dgm:cxn modelId="{1F584152-6A4B-43ED-AEEE-F25FE6E93274}" type="presParOf" srcId="{A35852B3-2432-40EB-9283-7824B9DDEB39}" destId="{B417838C-1A60-46C1-B2BE-202C4D116C7E}" srcOrd="2" destOrd="0" presId="urn:microsoft.com/office/officeart/2005/8/layout/hProcess11"/>
    <dgm:cxn modelId="{FABAC3B8-9D9A-444C-9B84-29C9955DFA3D}" type="presParOf" srcId="{A29B6A7E-75A7-4AC2-9881-8D4074D507E8}" destId="{C109B4D0-6BC6-41D4-95D2-6BCDA8913FAB}" srcOrd="3" destOrd="0" presId="urn:microsoft.com/office/officeart/2005/8/layout/hProcess11"/>
    <dgm:cxn modelId="{8466C54E-DED4-439E-995A-9B2CC9758D83}" type="presParOf" srcId="{A29B6A7E-75A7-4AC2-9881-8D4074D507E8}" destId="{2BE66785-0F0C-4C42-B05C-1CEECDCB6216}" srcOrd="4" destOrd="0" presId="urn:microsoft.com/office/officeart/2005/8/layout/hProcess11"/>
    <dgm:cxn modelId="{3F570A10-1284-4207-821B-2FBC2BDD6503}" type="presParOf" srcId="{2BE66785-0F0C-4C42-B05C-1CEECDCB6216}" destId="{9CCC69C9-3BD6-41E5-A714-77F8B539BDDE}" srcOrd="0" destOrd="0" presId="urn:microsoft.com/office/officeart/2005/8/layout/hProcess11"/>
    <dgm:cxn modelId="{7C91BEB9-16D7-4080-829F-3A10610E3CB3}" type="presParOf" srcId="{2BE66785-0F0C-4C42-B05C-1CEECDCB6216}" destId="{959EA95D-2310-45AD-B762-12EF9D09D789}" srcOrd="1" destOrd="0" presId="urn:microsoft.com/office/officeart/2005/8/layout/hProcess11"/>
    <dgm:cxn modelId="{194E2C82-CD87-4134-A182-EBEF11B64A8B}" type="presParOf" srcId="{2BE66785-0F0C-4C42-B05C-1CEECDCB6216}" destId="{357BBEFE-4039-4523-BA53-8F88AE213604}" srcOrd="2" destOrd="0" presId="urn:microsoft.com/office/officeart/2005/8/layout/hProcess11"/>
    <dgm:cxn modelId="{196E20A9-941A-459C-95A1-C6176E5D5660}" type="presParOf" srcId="{A29B6A7E-75A7-4AC2-9881-8D4074D507E8}" destId="{BC4865F4-5F3E-47C8-AD23-9FBE39B828C8}" srcOrd="5" destOrd="0" presId="urn:microsoft.com/office/officeart/2005/8/layout/hProcess11"/>
    <dgm:cxn modelId="{DB14C431-C7CF-4EC8-86BB-BD252D45BF3E}" type="presParOf" srcId="{A29B6A7E-75A7-4AC2-9881-8D4074D507E8}" destId="{00226628-1854-4CE1-B3EC-80AECADB2266}" srcOrd="6" destOrd="0" presId="urn:microsoft.com/office/officeart/2005/8/layout/hProcess11"/>
    <dgm:cxn modelId="{AEA40F31-83A0-4349-8F79-8324056246A9}" type="presParOf" srcId="{00226628-1854-4CE1-B3EC-80AECADB2266}" destId="{34742859-5291-4DC7-96DB-15BB15A5B2DA}" srcOrd="0" destOrd="0" presId="urn:microsoft.com/office/officeart/2005/8/layout/hProcess11"/>
    <dgm:cxn modelId="{931960AA-E254-4C7B-BD2B-D6C946C3E58E}" type="presParOf" srcId="{00226628-1854-4CE1-B3EC-80AECADB2266}" destId="{F4F06D73-0914-40B2-9C85-E9AAF772FF35}" srcOrd="1" destOrd="0" presId="urn:microsoft.com/office/officeart/2005/8/layout/hProcess11"/>
    <dgm:cxn modelId="{FD828391-592F-4011-8957-4D38B81CDE72}" type="presParOf" srcId="{00226628-1854-4CE1-B3EC-80AECADB2266}" destId="{AB8A3E8A-B27C-4A0F-9EF4-0D4D834EAF7D}" srcOrd="2" destOrd="0" presId="urn:microsoft.com/office/officeart/2005/8/layout/hProcess11"/>
    <dgm:cxn modelId="{DF8F4427-579E-4126-9A81-6639968569E7}" type="presParOf" srcId="{A29B6A7E-75A7-4AC2-9881-8D4074D507E8}" destId="{55CB4031-2FB5-40E3-9E3F-D1A8C8202FBD}" srcOrd="7" destOrd="0" presId="urn:microsoft.com/office/officeart/2005/8/layout/hProcess11"/>
    <dgm:cxn modelId="{F38B6823-72B2-434F-865D-636CF8AE8527}" type="presParOf" srcId="{A29B6A7E-75A7-4AC2-9881-8D4074D507E8}" destId="{3D0969BB-34DA-42AD-81FA-0ED292DDA56D}" srcOrd="8" destOrd="0" presId="urn:microsoft.com/office/officeart/2005/8/layout/hProcess11"/>
    <dgm:cxn modelId="{39D667D7-8959-4308-A84F-EFEC10BDE39A}" type="presParOf" srcId="{3D0969BB-34DA-42AD-81FA-0ED292DDA56D}" destId="{23429648-21D2-4588-8FFA-2A25BF8EB84E}" srcOrd="0" destOrd="0" presId="urn:microsoft.com/office/officeart/2005/8/layout/hProcess11"/>
    <dgm:cxn modelId="{6FD27A5F-EC26-4A47-A7FE-71B167DAFF02}" type="presParOf" srcId="{3D0969BB-34DA-42AD-81FA-0ED292DDA56D}" destId="{09DB1636-8FED-473B-9E19-5BF3FCC0DD49}" srcOrd="1" destOrd="0" presId="urn:microsoft.com/office/officeart/2005/8/layout/hProcess11"/>
    <dgm:cxn modelId="{D2206EA0-9CF5-4B16-999C-0BAD41BA2F7A}" type="presParOf" srcId="{3D0969BB-34DA-42AD-81FA-0ED292DDA56D}" destId="{5498A9B6-E1A3-42C3-88CE-0B025E089522}" srcOrd="2" destOrd="0" presId="urn:microsoft.com/office/officeart/2005/8/layout/hProcess11"/>
    <dgm:cxn modelId="{0DACB7EB-DEC2-4B26-A90C-5823FC43015C}" type="presParOf" srcId="{A29B6A7E-75A7-4AC2-9881-8D4074D507E8}" destId="{4DDC1759-405D-4B09-B9E4-D1F74A4030A2}" srcOrd="9" destOrd="0" presId="urn:microsoft.com/office/officeart/2005/8/layout/hProcess11"/>
    <dgm:cxn modelId="{1A8BAE97-9F32-434E-8C30-27F1E92C89FF}" type="presParOf" srcId="{A29B6A7E-75A7-4AC2-9881-8D4074D507E8}" destId="{7782F549-4E01-43A9-A61A-BA0CB6713400}" srcOrd="10" destOrd="0" presId="urn:microsoft.com/office/officeart/2005/8/layout/hProcess11"/>
    <dgm:cxn modelId="{8089D87D-E978-4EA9-BDBC-C0EAF93E46EC}" type="presParOf" srcId="{7782F549-4E01-43A9-A61A-BA0CB6713400}" destId="{7F6A5CB6-E9DF-4168-ADE3-D03462DB80A6}" srcOrd="0" destOrd="0" presId="urn:microsoft.com/office/officeart/2005/8/layout/hProcess11"/>
    <dgm:cxn modelId="{5EF0ACA1-3DD8-4489-9D47-D60FD88FFA81}" type="presParOf" srcId="{7782F549-4E01-43A9-A61A-BA0CB6713400}" destId="{F269BB7B-7E9E-4651-A7F3-C5FBF7CF2E3D}" srcOrd="1" destOrd="0" presId="urn:microsoft.com/office/officeart/2005/8/layout/hProcess11"/>
    <dgm:cxn modelId="{8027E442-0AC2-42F3-A637-8262ABDC8B2C}" type="presParOf" srcId="{7782F549-4E01-43A9-A61A-BA0CB6713400}" destId="{2EA61809-8CE8-475D-BF98-B47E4F75B0B1}" srcOrd="2" destOrd="0" presId="urn:microsoft.com/office/officeart/2005/8/layout/hProcess11"/>
    <dgm:cxn modelId="{979744CA-9430-46A9-8EEE-7FFF77E6E21F}" type="presParOf" srcId="{A29B6A7E-75A7-4AC2-9881-8D4074D507E8}" destId="{BB1371B0-61A5-4FB4-AFB0-52B259362D61}" srcOrd="11" destOrd="0" presId="urn:microsoft.com/office/officeart/2005/8/layout/hProcess11"/>
    <dgm:cxn modelId="{C74C8D8A-F946-4670-B3A3-826F51C9B27D}" type="presParOf" srcId="{A29B6A7E-75A7-4AC2-9881-8D4074D507E8}" destId="{ADA4A03C-8ACA-4B22-B039-FF5AF0680932}" srcOrd="12" destOrd="0" presId="urn:microsoft.com/office/officeart/2005/8/layout/hProcess11"/>
    <dgm:cxn modelId="{FE74B9DE-4769-4B47-9083-EBA33DF605CA}" type="presParOf" srcId="{ADA4A03C-8ACA-4B22-B039-FF5AF0680932}" destId="{6C7693D4-4134-4DC5-A20B-776F495E3D2C}" srcOrd="0" destOrd="0" presId="urn:microsoft.com/office/officeart/2005/8/layout/hProcess11"/>
    <dgm:cxn modelId="{09C1D301-5925-4C2D-BEFB-1D386B33B807}" type="presParOf" srcId="{ADA4A03C-8ACA-4B22-B039-FF5AF0680932}" destId="{C4A72DD7-F237-4440-B2D0-16C6D3F98833}" srcOrd="1" destOrd="0" presId="urn:microsoft.com/office/officeart/2005/8/layout/hProcess11"/>
    <dgm:cxn modelId="{AD41DEBD-3568-4FFF-8211-C00075404A00}" type="presParOf" srcId="{ADA4A03C-8ACA-4B22-B039-FF5AF0680932}" destId="{47849EEB-8919-4808-AC93-AB4C6B3BB10E}" srcOrd="2" destOrd="0" presId="urn:microsoft.com/office/officeart/2005/8/layout/hProcess11"/>
    <dgm:cxn modelId="{AD9FDBC6-D2CB-4323-A089-565EACE7E97C}" type="presParOf" srcId="{A29B6A7E-75A7-4AC2-9881-8D4074D507E8}" destId="{25D8EB49-8E2E-40F6-BEC8-2F7B7F6A3775}" srcOrd="13" destOrd="0" presId="urn:microsoft.com/office/officeart/2005/8/layout/hProcess11"/>
    <dgm:cxn modelId="{FE33D825-D28E-4675-A40A-A85F1321E6BD}" type="presParOf" srcId="{A29B6A7E-75A7-4AC2-9881-8D4074D507E8}" destId="{AD9AD755-FBDB-45E9-89D0-8E841F15397B}" srcOrd="14" destOrd="0" presId="urn:microsoft.com/office/officeart/2005/8/layout/hProcess11"/>
    <dgm:cxn modelId="{7EC7DD1F-6CEE-4C98-BB14-F2267959DAFA}" type="presParOf" srcId="{AD9AD755-FBDB-45E9-89D0-8E841F15397B}" destId="{0BE4CE91-679E-4369-892D-D83C94BFE16D}" srcOrd="0" destOrd="0" presId="urn:microsoft.com/office/officeart/2005/8/layout/hProcess11"/>
    <dgm:cxn modelId="{E0604E93-155D-495F-B480-FAE49A78C551}" type="presParOf" srcId="{AD9AD755-FBDB-45E9-89D0-8E841F15397B}" destId="{56ED3E62-B6C6-47F3-ACE2-19B0B7DB2283}" srcOrd="1" destOrd="0" presId="urn:microsoft.com/office/officeart/2005/8/layout/hProcess11"/>
    <dgm:cxn modelId="{9990AA9B-D881-467A-AAE9-948DF9FD2C66}" type="presParOf" srcId="{AD9AD755-FBDB-45E9-89D0-8E841F15397B}" destId="{5BD208FA-2FB3-4C71-A85C-B31A04D0727F}" srcOrd="2" destOrd="0" presId="urn:microsoft.com/office/officeart/2005/8/layout/hProcess11"/>
    <dgm:cxn modelId="{17D5EBFB-5B21-4ABA-8D73-32DA0622B9F5}" type="presParOf" srcId="{A29B6A7E-75A7-4AC2-9881-8D4074D507E8}" destId="{0249AADC-9865-4A66-A628-922F3A098010}" srcOrd="15" destOrd="0" presId="urn:microsoft.com/office/officeart/2005/8/layout/hProcess11"/>
    <dgm:cxn modelId="{712AB72D-B52B-46D2-91CC-DE1328712D44}" type="presParOf" srcId="{A29B6A7E-75A7-4AC2-9881-8D4074D507E8}" destId="{38BA7FA1-5F67-4E11-B4B0-3695D740451D}" srcOrd="16" destOrd="0" presId="urn:microsoft.com/office/officeart/2005/8/layout/hProcess11"/>
    <dgm:cxn modelId="{78E0C379-224A-4675-8473-9EB5B948E705}" type="presParOf" srcId="{38BA7FA1-5F67-4E11-B4B0-3695D740451D}" destId="{E5C4ABD2-A2A1-46F2-81A7-45BEDBA2513E}" srcOrd="0" destOrd="0" presId="urn:microsoft.com/office/officeart/2005/8/layout/hProcess11"/>
    <dgm:cxn modelId="{BB56B913-83CE-471F-B9F8-4D51CE1C2E96}" type="presParOf" srcId="{38BA7FA1-5F67-4E11-B4B0-3695D740451D}" destId="{8CCFD4D5-2236-4E1C-A72E-06212BD5B5DA}" srcOrd="1" destOrd="0" presId="urn:microsoft.com/office/officeart/2005/8/layout/hProcess11"/>
    <dgm:cxn modelId="{F557D9EA-5DEB-454B-AF92-21384975D29F}" type="presParOf" srcId="{38BA7FA1-5F67-4E11-B4B0-3695D740451D}" destId="{6D33E42F-55CD-4A3F-B32E-08E2E1C372AE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>
        <a:solidFill>
          <a:schemeClr val="tx2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  <a:t>onsdag den 28 maj kl. 13.00-15.00.</a:t>
          </a:r>
          <a:endParaRPr lang="sv-SE" sz="1800" b="0" i="0" kern="1200" dirty="0">
            <a:solidFill>
              <a:srgbClr val="FAFAFA"/>
            </a:solidFill>
            <a:latin typeface="Public Sans Regular"/>
            <a:ea typeface="+mn-ea"/>
            <a:cs typeface="+mn-cs"/>
          </a:endParaRPr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 custT="1"/>
      <dgm:spPr>
        <a:solidFill>
          <a:schemeClr val="accent1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dirty="0"/>
            <a:t>Till nästa gång:</a:t>
          </a:r>
          <a:br>
            <a:rPr lang="sv-SE" sz="1800" b="1" i="0" dirty="0"/>
          </a:br>
          <a:r>
            <a:rPr lang="sv-SE" sz="1800" b="0" i="0" dirty="0"/>
            <a:t>Fortsätta arbetet med basuppgifter</a:t>
          </a:r>
        </a:p>
        <a:p>
          <a:endParaRPr lang="sv-SE" sz="1900" b="0" i="0" dirty="0"/>
        </a:p>
        <a:p>
          <a:r>
            <a:rPr lang="sv-SE" sz="1800" b="1" i="0" dirty="0"/>
            <a:t>Vid frågor kontakta:</a:t>
          </a:r>
          <a:br>
            <a:rPr lang="sv-SE" sz="1600" b="0" i="0" dirty="0"/>
          </a:br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endParaRPr lang="sv-SE" sz="1600" b="0" i="0" dirty="0">
            <a:solidFill>
              <a:schemeClr val="accent1">
                <a:lumMod val="60000"/>
                <a:lumOff val="40000"/>
              </a:schemeClr>
            </a:solidFill>
          </a:endParaRPr>
        </a:p>
        <a:p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</a:rPr>
            <a:t>sahar.parsa.amdouni</a:t>
          </a:r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@ehalsomyndigheten.se</a:t>
          </a:r>
          <a:b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dirty="0"/>
            <a:t> </a:t>
          </a:r>
          <a:br>
            <a:rPr lang="sv-SE" sz="1800" b="1" i="0" dirty="0"/>
          </a:br>
          <a:br>
            <a:rPr lang="sv-SE" sz="1900" b="1" i="0" dirty="0"/>
          </a:br>
          <a:endParaRPr lang="sv-SE" sz="1900" dirty="0"/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3804BBCC-A4BC-4756-AF6E-2165E1ABFB4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7F553E16-8E3B-4528-B2B9-6CC146621FF9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F535E9EC-89B3-4731-A12D-2E3659EA5E95}" type="pres">
      <dgm:prSet presAssocID="{C3EE4B20-8BEF-4151-8A56-F7A61C16EF46}" presName="sibTrans" presStyleCnt="0"/>
      <dgm:spPr/>
    </dgm:pt>
    <dgm:pt modelId="{6F622543-F7A1-472E-A303-82CF20D9F734}" type="pres">
      <dgm:prSet presAssocID="{42389E7F-CE08-426A-9CEE-E0363A2497E7}" presName="node" presStyleLbl="node1" presStyleIdx="1" presStyleCnt="2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356D7E22-2360-4C2E-AE2E-B23CD6F1422C}" type="presOf" srcId="{42389E7F-CE08-426A-9CEE-E0363A2497E7}" destId="{6F622543-F7A1-472E-A303-82CF20D9F734}" srcOrd="0" destOrd="0" presId="urn:microsoft.com/office/officeart/2005/8/layout/hList6"/>
    <dgm:cxn modelId="{61ACE65D-01AF-46E4-85AB-B353BC6D1BF0}" type="presOf" srcId="{C59221F6-3806-44B4-A253-29C36405168C}" destId="{7F553E16-8E3B-4528-B2B9-6CC146621FF9}" srcOrd="0" destOrd="0" presId="urn:microsoft.com/office/officeart/2005/8/layout/hList6"/>
    <dgm:cxn modelId="{32FA8647-3ABD-46EC-B19F-B75863506D2C}" type="presOf" srcId="{7A4911BD-F4EF-44A3-B4C0-511CCD658F8A}" destId="{3804BBCC-A4BC-4756-AF6E-2165E1ABFB4A}" srcOrd="0" destOrd="0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A1731893-DD16-470B-A237-F4851069081E}" type="presParOf" srcId="{3804BBCC-A4BC-4756-AF6E-2165E1ABFB4A}" destId="{7F553E16-8E3B-4528-B2B9-6CC146621FF9}" srcOrd="0" destOrd="0" presId="urn:microsoft.com/office/officeart/2005/8/layout/hList6"/>
    <dgm:cxn modelId="{F81B48E9-A090-48C2-9559-5BF1AD98D2C1}" type="presParOf" srcId="{3804BBCC-A4BC-4756-AF6E-2165E1ABFB4A}" destId="{F535E9EC-89B3-4731-A12D-2E3659EA5E95}" srcOrd="1" destOrd="0" presId="urn:microsoft.com/office/officeart/2005/8/layout/hList6"/>
    <dgm:cxn modelId="{3EBF8010-9FA0-4D63-8A2F-15B29E3AFE41}" type="presParOf" srcId="{3804BBCC-A4BC-4756-AF6E-2165E1ABFB4A}" destId="{6F622543-F7A1-472E-A303-82CF20D9F7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2E35E-1DCE-48A4-AC66-5D1C94380AFE}">
      <dsp:nvSpPr>
        <dsp:cNvPr id="0" name=""/>
        <dsp:cNvSpPr/>
      </dsp:nvSpPr>
      <dsp:spPr>
        <a:xfrm>
          <a:off x="0" y="1912503"/>
          <a:ext cx="12107917" cy="255000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7E211-93CB-424A-A1B4-F5D6927C3673}">
      <dsp:nvSpPr>
        <dsp:cNvPr id="0" name=""/>
        <dsp:cNvSpPr/>
      </dsp:nvSpPr>
      <dsp:spPr>
        <a:xfrm>
          <a:off x="3059" y="0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2025-01-10</a:t>
          </a:r>
          <a:br>
            <a:rPr lang="sv-SE" sz="900" b="1" kern="1200" dirty="0"/>
          </a:br>
          <a:r>
            <a:rPr lang="sv-SE" sz="900" b="0" kern="1200" dirty="0"/>
            <a:t>Fortsätta arbete med basuppgifter</a:t>
          </a:r>
        </a:p>
      </dsp:txBody>
      <dsp:txXfrm>
        <a:off x="3059" y="0"/>
        <a:ext cx="1158617" cy="2550004"/>
      </dsp:txXfrm>
    </dsp:sp>
    <dsp:sp modelId="{F87BBB62-C07C-4EFD-BB2C-B7D5D782C711}">
      <dsp:nvSpPr>
        <dsp:cNvPr id="0" name=""/>
        <dsp:cNvSpPr/>
      </dsp:nvSpPr>
      <dsp:spPr>
        <a:xfrm>
          <a:off x="263617" y="2868755"/>
          <a:ext cx="637501" cy="637501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BAAB4-275A-4F6B-8C1D-57EF3BA79195}">
      <dsp:nvSpPr>
        <dsp:cNvPr id="0" name=""/>
        <dsp:cNvSpPr/>
      </dsp:nvSpPr>
      <dsp:spPr>
        <a:xfrm>
          <a:off x="1219608" y="3825007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2025-02-14 </a:t>
          </a:r>
          <a:br>
            <a:rPr lang="sv-SE" sz="900" b="1" kern="1200" dirty="0"/>
          </a:br>
          <a:r>
            <a:rPr lang="sv-SE" sz="900" b="0" kern="1200" dirty="0"/>
            <a:t>Fortsätt arbete med</a:t>
          </a:r>
          <a:r>
            <a:rPr lang="sv-SE" sz="900" b="1" kern="1200" dirty="0"/>
            <a:t> </a:t>
          </a:r>
          <a:r>
            <a:rPr lang="sv-SE" sz="900" b="0" kern="1200" dirty="0"/>
            <a:t>basuppgifter</a:t>
          </a:r>
        </a:p>
      </dsp:txBody>
      <dsp:txXfrm>
        <a:off x="1219608" y="3825007"/>
        <a:ext cx="1158617" cy="2550004"/>
      </dsp:txXfrm>
    </dsp:sp>
    <dsp:sp modelId="{1872B8BC-04F3-411D-BC03-DDEF798C6D3E}">
      <dsp:nvSpPr>
        <dsp:cNvPr id="0" name=""/>
        <dsp:cNvSpPr/>
      </dsp:nvSpPr>
      <dsp:spPr>
        <a:xfrm>
          <a:off x="1480166" y="2868755"/>
          <a:ext cx="637501" cy="637501"/>
        </a:xfrm>
        <a:prstGeom prst="ellipse">
          <a:avLst/>
        </a:prstGeom>
        <a:solidFill>
          <a:schemeClr val="accent1">
            <a:shade val="80000"/>
            <a:hueOff val="74419"/>
            <a:satOff val="-8457"/>
            <a:lumOff val="51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C69C9-3BD6-41E5-A714-77F8B539BDDE}">
      <dsp:nvSpPr>
        <dsp:cNvPr id="0" name=""/>
        <dsp:cNvSpPr/>
      </dsp:nvSpPr>
      <dsp:spPr>
        <a:xfrm>
          <a:off x="2599058" y="0"/>
          <a:ext cx="832814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2025-03-14 </a:t>
          </a:r>
          <a:br>
            <a:rPr lang="sv-SE" sz="900" b="1" kern="1200" dirty="0"/>
          </a:br>
          <a:r>
            <a:rPr lang="sv-SE" sz="900" b="0" kern="1200" dirty="0"/>
            <a:t>Fortsätt arbete med basuppgifter</a:t>
          </a:r>
        </a:p>
      </dsp:txBody>
      <dsp:txXfrm>
        <a:off x="2599058" y="0"/>
        <a:ext cx="832814" cy="2550004"/>
      </dsp:txXfrm>
    </dsp:sp>
    <dsp:sp modelId="{959EA95D-2310-45AD-B762-12EF9D09D789}">
      <dsp:nvSpPr>
        <dsp:cNvPr id="0" name=""/>
        <dsp:cNvSpPr/>
      </dsp:nvSpPr>
      <dsp:spPr>
        <a:xfrm>
          <a:off x="2696714" y="2868755"/>
          <a:ext cx="637501" cy="637501"/>
        </a:xfrm>
        <a:prstGeom prst="ellipse">
          <a:avLst/>
        </a:prstGeom>
        <a:solidFill>
          <a:schemeClr val="accent1">
            <a:shade val="80000"/>
            <a:hueOff val="148838"/>
            <a:satOff val="-16914"/>
            <a:lumOff val="103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42859-5291-4DC7-96DB-15BB15A5B2DA}">
      <dsp:nvSpPr>
        <dsp:cNvPr id="0" name=""/>
        <dsp:cNvSpPr/>
      </dsp:nvSpPr>
      <dsp:spPr>
        <a:xfrm>
          <a:off x="3658150" y="3802031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2025-04-11</a:t>
          </a:r>
          <a:br>
            <a:rPr lang="sv-SE" sz="900" b="1" kern="1200" dirty="0"/>
          </a:br>
          <a:r>
            <a:rPr lang="sv-SE" sz="900" b="0" kern="1200" dirty="0"/>
            <a:t>Fortsätt arbete med  basuppgifter</a:t>
          </a:r>
          <a:br>
            <a:rPr lang="sv-SE" sz="900" kern="1200" dirty="0"/>
          </a:br>
          <a:endParaRPr lang="sv-SE" sz="900" b="0" kern="1200" dirty="0"/>
        </a:p>
      </dsp:txBody>
      <dsp:txXfrm>
        <a:off x="3658150" y="3802031"/>
        <a:ext cx="1158617" cy="2550004"/>
      </dsp:txXfrm>
    </dsp:sp>
    <dsp:sp modelId="{F4F06D73-0914-40B2-9C85-E9AAF772FF35}">
      <dsp:nvSpPr>
        <dsp:cNvPr id="0" name=""/>
        <dsp:cNvSpPr/>
      </dsp:nvSpPr>
      <dsp:spPr>
        <a:xfrm>
          <a:off x="3913263" y="2868755"/>
          <a:ext cx="637501" cy="637501"/>
        </a:xfrm>
        <a:prstGeom prst="ellipse">
          <a:avLst/>
        </a:prstGeom>
        <a:solidFill>
          <a:schemeClr val="accent1">
            <a:shade val="80000"/>
            <a:hueOff val="223257"/>
            <a:satOff val="-25370"/>
            <a:lumOff val="154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29648-21D2-4588-8FFA-2A25BF8EB84E}">
      <dsp:nvSpPr>
        <dsp:cNvPr id="0" name=""/>
        <dsp:cNvSpPr/>
      </dsp:nvSpPr>
      <dsp:spPr>
        <a:xfrm>
          <a:off x="4869253" y="0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>
              <a:solidFill>
                <a:schemeClr val="tx1"/>
              </a:solidFill>
            </a:rPr>
            <a:t>2025-05-16</a:t>
          </a:r>
          <a:br>
            <a:rPr lang="sv-SE" sz="900" b="1" kern="1200">
              <a:solidFill>
                <a:schemeClr val="tx1"/>
              </a:solidFill>
            </a:rPr>
          </a:br>
          <a:r>
            <a:rPr lang="sv-SE" sz="900" kern="1200"/>
            <a:t>Genomgång av framtagningen av teknisk profilering för API:er</a:t>
          </a:r>
          <a:endParaRPr lang="sv-SE" sz="900" b="0" kern="1200" dirty="0"/>
        </a:p>
      </dsp:txBody>
      <dsp:txXfrm>
        <a:off x="4869253" y="0"/>
        <a:ext cx="1158617" cy="2550004"/>
      </dsp:txXfrm>
    </dsp:sp>
    <dsp:sp modelId="{09DB1636-8FED-473B-9E19-5BF3FCC0DD49}">
      <dsp:nvSpPr>
        <dsp:cNvPr id="0" name=""/>
        <dsp:cNvSpPr/>
      </dsp:nvSpPr>
      <dsp:spPr>
        <a:xfrm>
          <a:off x="5129812" y="2868755"/>
          <a:ext cx="637501" cy="637501"/>
        </a:xfrm>
        <a:prstGeom prst="ellipse">
          <a:avLst/>
        </a:prstGeom>
        <a:solidFill>
          <a:schemeClr val="accent1">
            <a:shade val="80000"/>
            <a:hueOff val="297676"/>
            <a:satOff val="-33827"/>
            <a:lumOff val="206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A5CB6-E9DF-4168-ADE3-D03462DB80A6}">
      <dsp:nvSpPr>
        <dsp:cNvPr id="0" name=""/>
        <dsp:cNvSpPr/>
      </dsp:nvSpPr>
      <dsp:spPr>
        <a:xfrm>
          <a:off x="6085802" y="3825007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/>
            <a:t>2025-05-28</a:t>
          </a:r>
          <a:br>
            <a:rPr lang="sv-SE" sz="900" b="0" kern="1200"/>
          </a:br>
          <a:r>
            <a:rPr lang="sv-SE" sz="900" b="0" kern="1200"/>
            <a:t>Genomgång av leveransen</a:t>
          </a:r>
          <a:endParaRPr lang="sv-SE" sz="900" b="0" kern="1200" dirty="0"/>
        </a:p>
      </dsp:txBody>
      <dsp:txXfrm>
        <a:off x="6085802" y="3825007"/>
        <a:ext cx="1158617" cy="2550004"/>
      </dsp:txXfrm>
    </dsp:sp>
    <dsp:sp modelId="{F269BB7B-7E9E-4651-A7F3-C5FBF7CF2E3D}">
      <dsp:nvSpPr>
        <dsp:cNvPr id="0" name=""/>
        <dsp:cNvSpPr/>
      </dsp:nvSpPr>
      <dsp:spPr>
        <a:xfrm>
          <a:off x="6346360" y="2868755"/>
          <a:ext cx="637501" cy="637501"/>
        </a:xfrm>
        <a:prstGeom prst="ellipse">
          <a:avLst/>
        </a:prstGeom>
        <a:solidFill>
          <a:schemeClr val="accent1">
            <a:shade val="80000"/>
            <a:hueOff val="372095"/>
            <a:satOff val="-42284"/>
            <a:lumOff val="257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693D4-4134-4DC5-A20B-776F495E3D2C}">
      <dsp:nvSpPr>
        <dsp:cNvPr id="0" name=""/>
        <dsp:cNvSpPr/>
      </dsp:nvSpPr>
      <dsp:spPr>
        <a:xfrm>
          <a:off x="7302350" y="0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2025-06-13</a:t>
          </a:r>
          <a:br>
            <a:rPr lang="sv-SE" sz="900" b="0" kern="1200" dirty="0"/>
          </a:br>
          <a:r>
            <a:rPr lang="sv-SE" sz="900" b="0" kern="1200" dirty="0"/>
            <a:t>Sista arbetsgruppsmöte innan sommaren</a:t>
          </a:r>
          <a:br>
            <a:rPr lang="sv-SE" sz="900" b="0" kern="1200" dirty="0"/>
          </a:br>
          <a:endParaRPr lang="sv-SE" sz="900" b="0" kern="1200" dirty="0"/>
        </a:p>
      </dsp:txBody>
      <dsp:txXfrm>
        <a:off x="7302350" y="0"/>
        <a:ext cx="1158617" cy="2550004"/>
      </dsp:txXfrm>
    </dsp:sp>
    <dsp:sp modelId="{C4A72DD7-F237-4440-B2D0-16C6D3F98833}">
      <dsp:nvSpPr>
        <dsp:cNvPr id="0" name=""/>
        <dsp:cNvSpPr/>
      </dsp:nvSpPr>
      <dsp:spPr>
        <a:xfrm>
          <a:off x="7562909" y="2868755"/>
          <a:ext cx="637501" cy="637501"/>
        </a:xfrm>
        <a:prstGeom prst="ellipse">
          <a:avLst/>
        </a:prstGeom>
        <a:solidFill>
          <a:schemeClr val="accent1">
            <a:shade val="80000"/>
            <a:hueOff val="446515"/>
            <a:satOff val="-50741"/>
            <a:lumOff val="309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E4CE91-679E-4369-892D-D83C94BFE16D}">
      <dsp:nvSpPr>
        <dsp:cNvPr id="0" name=""/>
        <dsp:cNvSpPr/>
      </dsp:nvSpPr>
      <dsp:spPr>
        <a:xfrm>
          <a:off x="8518899" y="3825007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/>
            <a:t>Juli- aug</a:t>
          </a:r>
          <a:br>
            <a:rPr lang="sv-SE" sz="900" b="1" kern="1200"/>
          </a:br>
          <a:r>
            <a:rPr lang="sv-SE" sz="900" b="0" kern="1200"/>
            <a:t>Remiss</a:t>
          </a:r>
          <a:endParaRPr lang="sv-SE" sz="900" b="0" kern="1200" dirty="0"/>
        </a:p>
      </dsp:txBody>
      <dsp:txXfrm>
        <a:off x="8518899" y="3825007"/>
        <a:ext cx="1158617" cy="2550004"/>
      </dsp:txXfrm>
    </dsp:sp>
    <dsp:sp modelId="{56ED3E62-B6C6-47F3-ACE2-19B0B7DB2283}">
      <dsp:nvSpPr>
        <dsp:cNvPr id="0" name=""/>
        <dsp:cNvSpPr/>
      </dsp:nvSpPr>
      <dsp:spPr>
        <a:xfrm>
          <a:off x="8779457" y="2868755"/>
          <a:ext cx="637501" cy="637501"/>
        </a:xfrm>
        <a:prstGeom prst="ellipse">
          <a:avLst/>
        </a:prstGeom>
        <a:solidFill>
          <a:schemeClr val="accent1">
            <a:shade val="80000"/>
            <a:hueOff val="520934"/>
            <a:satOff val="-59197"/>
            <a:lumOff val="361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C4ABD2-A2A1-46F2-81A7-45BEDBA2513E}">
      <dsp:nvSpPr>
        <dsp:cNvPr id="0" name=""/>
        <dsp:cNvSpPr/>
      </dsp:nvSpPr>
      <dsp:spPr>
        <a:xfrm>
          <a:off x="9735448" y="0"/>
          <a:ext cx="1158617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2025-08-22</a:t>
          </a:r>
          <a:br>
            <a:rPr lang="sv-SE" sz="900" b="0" kern="1200" dirty="0"/>
          </a:br>
          <a:r>
            <a:rPr lang="sv-SE" sz="900" b="0" kern="1200" dirty="0"/>
            <a:t>Uppstartsmöte</a:t>
          </a:r>
          <a:br>
            <a:rPr lang="sv-SE" sz="900" b="0" kern="1200" dirty="0"/>
          </a:br>
          <a:br>
            <a:rPr lang="sv-SE" sz="900" b="0" kern="1200" dirty="0"/>
          </a:br>
          <a:endParaRPr lang="sv-SE" sz="900" b="0" kern="1200" dirty="0"/>
        </a:p>
      </dsp:txBody>
      <dsp:txXfrm>
        <a:off x="9735448" y="0"/>
        <a:ext cx="1158617" cy="2550004"/>
      </dsp:txXfrm>
    </dsp:sp>
    <dsp:sp modelId="{8CCFD4D5-2236-4E1C-A72E-06212BD5B5DA}">
      <dsp:nvSpPr>
        <dsp:cNvPr id="0" name=""/>
        <dsp:cNvSpPr/>
      </dsp:nvSpPr>
      <dsp:spPr>
        <a:xfrm>
          <a:off x="9996006" y="2868755"/>
          <a:ext cx="637501" cy="637501"/>
        </a:xfrm>
        <a:prstGeom prst="ellipse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3E16-8E3B-4528-B2B9-6CC146621FF9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>
              <a:solidFill>
                <a:srgbClr val="FAFAFA"/>
              </a:solidFill>
              <a:latin typeface="Public Sans Regular"/>
              <a:ea typeface="+mn-ea"/>
              <a:cs typeface="+mn-cs"/>
            </a:rPr>
            <a:t>onsdag den 28 maj kl. 13.00-15.00.</a:t>
          </a:r>
          <a:endParaRPr lang="sv-SE" sz="1800" b="0" i="0" kern="1200" dirty="0">
            <a:solidFill>
              <a:srgbClr val="FAFAFA"/>
            </a:solidFill>
            <a:latin typeface="Public Sans Regular"/>
            <a:ea typeface="+mn-ea"/>
            <a:cs typeface="+mn-cs"/>
          </a:endParaRPr>
        </a:p>
      </dsp:txBody>
      <dsp:txXfrm rot="5400000">
        <a:off x="5646" y="843285"/>
        <a:ext cx="5431196" cy="2529855"/>
      </dsp:txXfrm>
    </dsp:sp>
    <dsp:sp modelId="{6F622543-F7A1-472E-A303-82CF20D9F7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Till nästa gång:</a:t>
          </a:r>
          <a:br>
            <a:rPr lang="sv-SE" sz="1800" b="1" i="0" kern="1200" dirty="0"/>
          </a:br>
          <a:r>
            <a:rPr lang="sv-SE" sz="1800" b="0" i="0" kern="1200" dirty="0"/>
            <a:t>Fortsätta arbetet med basuppgifter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900" b="0" i="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Vid frågor kontakta:</a:t>
          </a:r>
          <a:br>
            <a:rPr lang="sv-SE" sz="1600" b="0" i="0" kern="1200" dirty="0"/>
          </a:b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endParaRPr lang="sv-SE" sz="1600" b="0" i="0" kern="1200" dirty="0">
            <a:solidFill>
              <a:schemeClr val="accent1">
                <a:lumMod val="60000"/>
                <a:lumOff val="40000"/>
              </a:schemeClr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</a:rPr>
            <a:t>sahar.parsa.amdouni</a:t>
          </a: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@ehalsomyndigheten.se</a:t>
          </a:r>
          <a:b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kern="1200" dirty="0"/>
            <a:t> </a:t>
          </a:r>
          <a:br>
            <a:rPr lang="sv-SE" sz="1800" b="1" i="0" kern="1200" dirty="0"/>
          </a:br>
          <a:br>
            <a:rPr lang="sv-SE" sz="1900" b="1" i="0" kern="1200" dirty="0"/>
          </a:br>
          <a:endParaRPr lang="sv-SE" sz="1900" kern="1200" dirty="0"/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2025-05-16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Krav för standardisering:</a:t>
            </a:r>
          </a:p>
          <a:p>
            <a:r>
              <a:rPr lang="sv-SE" sz="1200" dirty="0"/>
              <a:t>Standard=NGS-status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4276F4-384E-4336-94AC-C94CA9A99DF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415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Krav för standardisering:</a:t>
            </a:r>
          </a:p>
          <a:p>
            <a:r>
              <a:rPr lang="sv-SE" sz="1200" dirty="0"/>
              <a:t>Standard=NGS-status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4276F4-384E-4336-94AC-C94CA9A99DF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1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2.kontaktsätt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77371-1CC4-1E4C-9710-64D6E6A488CE}" type="slidenum">
              <a:rPr lang="sv-SE" smtClean="0"/>
              <a:t>36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77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4438E7-F238-499E-9088-D8EF51C7F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C1E6E07-811A-4309-87E8-CEE98D9EA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A78A5A-4FB9-4428-B388-455275187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F52F-D32F-400B-BEBA-BC9C42A1AE72}" type="datetimeFigureOut">
              <a:rPr lang="sv-SE" smtClean="0"/>
              <a:t>2025-05-16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8AB69A8-E120-44D3-8E62-5DBA6BDA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55BADE1-E298-4272-8597-A286BB9E1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84B1D-C6E5-4EB6-B9AA-366880FD7C8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84155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1695106"/>
            <a:ext cx="9424360" cy="1661993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Strukturering och standardisering av intygsinformation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Maria Berggren, Klas Blomqvist, Sahar Amdouni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2025-05-16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2ADC9EF-1783-49B2-A627-C796F4F9D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 – informationsmodell 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6E4B93-7D8B-49D4-8CA4-B85027F9F7B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884102" y="2025650"/>
            <a:ext cx="7450647" cy="4240213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Ett formulär består av ”fastställda fält”, dvs. frågor med svarsalternativ eller fritextfält som ska besvaras för ett visst intyg.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7EADD9C-5E20-4F03-8A4C-B580C1AA4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49" y="1876998"/>
            <a:ext cx="2921150" cy="255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99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19EB77-3196-4063-9AD7-7FD8362B1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 - informationsmodell</a:t>
            </a:r>
          </a:p>
        </p:txBody>
      </p:sp>
      <p:pic>
        <p:nvPicPr>
          <p:cNvPr id="7" name="Platshållare för innehåll 6">
            <a:extLst>
              <a:ext uri="{FF2B5EF4-FFF2-40B4-BE49-F238E27FC236}">
                <a16:creationId xmlns:a16="http://schemas.microsoft.com/office/drawing/2014/main" id="{3C353F64-BD63-49B6-942F-9F0858442DD2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2"/>
          <a:stretch>
            <a:fillRect/>
          </a:stretch>
        </p:blipFill>
        <p:spPr>
          <a:xfrm>
            <a:off x="589280" y="2907619"/>
            <a:ext cx="2525604" cy="2958846"/>
          </a:xfr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29036B5-317D-447A-BB9F-70954C41A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825" y="1912558"/>
            <a:ext cx="2171175" cy="2740540"/>
          </a:xfrm>
          <a:prstGeom prst="rect">
            <a:avLst/>
          </a:prstGeom>
        </p:spPr>
      </p:pic>
      <p:cxnSp>
        <p:nvCxnSpPr>
          <p:cNvPr id="9" name="Koppling: vinklad 8">
            <a:extLst>
              <a:ext uri="{FF2B5EF4-FFF2-40B4-BE49-F238E27FC236}">
                <a16:creationId xmlns:a16="http://schemas.microsoft.com/office/drawing/2014/main" id="{DA81F84C-8B3F-4239-B0CC-1D0461BFA794}"/>
              </a:ext>
            </a:extLst>
          </p:cNvPr>
          <p:cNvCxnSpPr/>
          <p:nvPr/>
        </p:nvCxnSpPr>
        <p:spPr>
          <a:xfrm rot="10800000">
            <a:off x="2529841" y="2392680"/>
            <a:ext cx="1394985" cy="762000"/>
          </a:xfrm>
          <a:prstGeom prst="bentConnector3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Koppling: vinklad 10">
            <a:extLst>
              <a:ext uri="{FF2B5EF4-FFF2-40B4-BE49-F238E27FC236}">
                <a16:creationId xmlns:a16="http://schemas.microsoft.com/office/drawing/2014/main" id="{C1BCB134-2663-41A0-926B-0C11998E7EBF}"/>
              </a:ext>
            </a:extLst>
          </p:cNvPr>
          <p:cNvCxnSpPr>
            <a:cxnSpLocks/>
          </p:cNvCxnSpPr>
          <p:nvPr/>
        </p:nvCxnSpPr>
        <p:spPr>
          <a:xfrm rot="10800000" flipV="1">
            <a:off x="1783873" y="2392680"/>
            <a:ext cx="677758" cy="514939"/>
          </a:xfrm>
          <a:prstGeom prst="bentConnector2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Koppling: vinklad 12">
            <a:extLst>
              <a:ext uri="{FF2B5EF4-FFF2-40B4-BE49-F238E27FC236}">
                <a16:creationId xmlns:a16="http://schemas.microsoft.com/office/drawing/2014/main" id="{F5A1D13A-A017-445E-ADFB-38776A4E1F9F}"/>
              </a:ext>
            </a:extLst>
          </p:cNvPr>
          <p:cNvCxnSpPr/>
          <p:nvPr/>
        </p:nvCxnSpPr>
        <p:spPr>
          <a:xfrm rot="10800000" flipV="1">
            <a:off x="3114884" y="4653098"/>
            <a:ext cx="1081196" cy="477702"/>
          </a:xfrm>
          <a:prstGeom prst="bentConnector3">
            <a:avLst>
              <a:gd name="adj1" fmla="val -744"/>
            </a:avLst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atshållare för innehåll 2">
            <a:extLst>
              <a:ext uri="{FF2B5EF4-FFF2-40B4-BE49-F238E27FC236}">
                <a16:creationId xmlns:a16="http://schemas.microsoft.com/office/drawing/2014/main" id="{4F41D0FC-2495-4DFF-A824-F2EAB723423D}"/>
              </a:ext>
            </a:extLst>
          </p:cNvPr>
          <p:cNvSpPr txBox="1">
            <a:spLocks/>
          </p:cNvSpPr>
          <p:nvPr/>
        </p:nvSpPr>
        <p:spPr>
          <a:xfrm>
            <a:off x="6299200" y="2025650"/>
            <a:ext cx="5645150" cy="42402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dirty="0"/>
              <a:t>Informationsmodellen visar den information vi hanterar kring begreppen från terminologiarbetet.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dirty="0"/>
              <a:t>Klasserna innehåller de attribut som krävs för att uppfylla kraven från behovsarbetet.</a:t>
            </a:r>
          </a:p>
        </p:txBody>
      </p:sp>
    </p:spTree>
    <p:extLst>
      <p:ext uri="{BB962C8B-B14F-4D97-AF65-F5344CB8AC3E}">
        <p14:creationId xmlns:p14="http://schemas.microsoft.com/office/powerpoint/2010/main" val="251039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D316452-6305-470C-BF2B-C2FE1E86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Informationsmodell och teknisk lösning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918B97D-F6FF-4037-8592-6A4292291D88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B5179DC-DC0F-48DC-86AA-09CA981FC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31" y="1101473"/>
            <a:ext cx="9495595" cy="534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l: uppåtböjd 4">
            <a:extLst>
              <a:ext uri="{FF2B5EF4-FFF2-40B4-BE49-F238E27FC236}">
                <a16:creationId xmlns:a16="http://schemas.microsoft.com/office/drawing/2014/main" id="{EC8164F6-F2C7-4159-8F59-6CA83BDD90CF}"/>
              </a:ext>
            </a:extLst>
          </p:cNvPr>
          <p:cNvSpPr/>
          <p:nvPr/>
        </p:nvSpPr>
        <p:spPr>
          <a:xfrm>
            <a:off x="7340600" y="3299398"/>
            <a:ext cx="1085850" cy="612202"/>
          </a:xfrm>
          <a:prstGeom prst="curvedUp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6" name="Pil: uppåtböjd 5">
            <a:extLst>
              <a:ext uri="{FF2B5EF4-FFF2-40B4-BE49-F238E27FC236}">
                <a16:creationId xmlns:a16="http://schemas.microsoft.com/office/drawing/2014/main" id="{D41F0187-3D18-4952-891A-6830836AAFD8}"/>
              </a:ext>
            </a:extLst>
          </p:cNvPr>
          <p:cNvSpPr/>
          <p:nvPr/>
        </p:nvSpPr>
        <p:spPr>
          <a:xfrm flipH="1" flipV="1">
            <a:off x="7232650" y="2093583"/>
            <a:ext cx="1193800" cy="568941"/>
          </a:xfrm>
          <a:prstGeom prst="curvedUp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7" name="Pil: uppåtböjd 6">
            <a:extLst>
              <a:ext uri="{FF2B5EF4-FFF2-40B4-BE49-F238E27FC236}">
                <a16:creationId xmlns:a16="http://schemas.microsoft.com/office/drawing/2014/main" id="{DF9E32F1-36CD-4CAD-81A7-A6E1AEA127BC}"/>
              </a:ext>
            </a:extLst>
          </p:cNvPr>
          <p:cNvSpPr/>
          <p:nvPr/>
        </p:nvSpPr>
        <p:spPr>
          <a:xfrm flipV="1">
            <a:off x="1958174" y="1504950"/>
            <a:ext cx="4474376" cy="1130892"/>
          </a:xfrm>
          <a:prstGeom prst="curvedUp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4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6E4B93-7D8B-49D4-8CA4-B85027F9F7B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710" y="2025650"/>
            <a:ext cx="7450647" cy="4240213"/>
          </a:xfrm>
        </p:spPr>
        <p:txBody>
          <a:bodyPr/>
          <a:lstStyle/>
          <a:p>
            <a:r>
              <a:rPr lang="sv-SE" dirty="0"/>
              <a:t>Teknisk standard för att utbyta information inom hälso- och sjukvård.</a:t>
            </a:r>
          </a:p>
          <a:p>
            <a:r>
              <a:rPr lang="sv-SE" dirty="0"/>
              <a:t>Presenterades första gången maj 2012 som ett utvecklingsvänligare alternativ till äldre standarder. </a:t>
            </a:r>
          </a:p>
          <a:p>
            <a:r>
              <a:rPr lang="sv-SE" dirty="0"/>
              <a:t>Kandidat för att ligga till grund för informationsutbyte inom EHDS samt flera andra sammanhang.</a:t>
            </a:r>
          </a:p>
        </p:txBody>
      </p:sp>
      <p:pic>
        <p:nvPicPr>
          <p:cNvPr id="2050" name="Picture 2" descr="logo fhir">
            <a:extLst>
              <a:ext uri="{FF2B5EF4-FFF2-40B4-BE49-F238E27FC236}">
                <a16:creationId xmlns:a16="http://schemas.microsoft.com/office/drawing/2014/main" id="{5D7C8914-174B-40E3-94EF-928832E32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0" y="1205105"/>
            <a:ext cx="2789238" cy="67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87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6E4B93-7D8B-49D4-8CA4-B85027F9F7B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710" y="2025650"/>
            <a:ext cx="7450647" cy="4240213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Användare av API eller mottagare av FHIR-baserade dokument behöver ingen speciell kunskap om standarden. FHIR-formatet är baserat på JSON och det går att känna igen informationsmodellen i textformatet.</a:t>
            </a:r>
          </a:p>
          <a:p>
            <a:pPr marL="0" indent="0">
              <a:buNone/>
            </a:pPr>
            <a:r>
              <a:rPr lang="sv-SE" b="1" dirty="0"/>
              <a:t>Dvs. även om detta är en standard specifik för hälso- och sjukvård är den lättbegriplig även utanför sektorn          </a:t>
            </a:r>
          </a:p>
        </p:txBody>
      </p:sp>
      <p:pic>
        <p:nvPicPr>
          <p:cNvPr id="2050" name="Picture 2" descr="logo fhir">
            <a:extLst>
              <a:ext uri="{FF2B5EF4-FFF2-40B4-BE49-F238E27FC236}">
                <a16:creationId xmlns:a16="http://schemas.microsoft.com/office/drawing/2014/main" id="{5D7C8914-174B-40E3-94EF-928832E32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0" y="1205105"/>
            <a:ext cx="2789238" cy="67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2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D6E4B93-7D8B-49D4-8CA4-B85027F9F7B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822950" y="2020645"/>
            <a:ext cx="3175000" cy="1831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b="1" dirty="0"/>
              <a:t>FHIR: Formulär med frågor, sektioner, hjälptexter, svarsalternativ</a:t>
            </a:r>
          </a:p>
        </p:txBody>
      </p:sp>
      <p:pic>
        <p:nvPicPr>
          <p:cNvPr id="2050" name="Picture 2" descr="logo fhir">
            <a:extLst>
              <a:ext uri="{FF2B5EF4-FFF2-40B4-BE49-F238E27FC236}">
                <a16:creationId xmlns:a16="http://schemas.microsoft.com/office/drawing/2014/main" id="{5D7C8914-174B-40E3-94EF-928832E32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0" y="1205105"/>
            <a:ext cx="2789238" cy="67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3693A12F-9CB3-41F1-BD7C-31C20FDA1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49" y="1931793"/>
            <a:ext cx="2298701" cy="2008865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5D74DD85-33E8-4DEA-A22D-1654FF3B3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50" y="4287309"/>
            <a:ext cx="2038350" cy="1814505"/>
          </a:xfrm>
          <a:prstGeom prst="rect">
            <a:avLst/>
          </a:prstGeom>
        </p:spPr>
      </p:pic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F29669CE-65CE-4184-834E-18D891C2C56B}"/>
              </a:ext>
            </a:extLst>
          </p:cNvPr>
          <p:cNvSpPr/>
          <p:nvPr/>
        </p:nvSpPr>
        <p:spPr>
          <a:xfrm>
            <a:off x="2603500" y="2006339"/>
            <a:ext cx="3060700" cy="13208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/>
              <a:t>Questionnaire</a:t>
            </a:r>
            <a:endParaRPr lang="sv-SE" dirty="0"/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88097237-6F3B-495A-9070-626F37405B9B}"/>
              </a:ext>
            </a:extLst>
          </p:cNvPr>
          <p:cNvSpPr/>
          <p:nvPr/>
        </p:nvSpPr>
        <p:spPr>
          <a:xfrm>
            <a:off x="2559050" y="4287309"/>
            <a:ext cx="2990850" cy="13208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/>
              <a:t>QuestionnaireResponse</a:t>
            </a:r>
            <a:endParaRPr lang="sv-SE" dirty="0"/>
          </a:p>
        </p:txBody>
      </p:sp>
      <p:sp>
        <p:nvSpPr>
          <p:cNvPr id="8" name="Platshållare för innehåll 2">
            <a:extLst>
              <a:ext uri="{FF2B5EF4-FFF2-40B4-BE49-F238E27FC236}">
                <a16:creationId xmlns:a16="http://schemas.microsoft.com/office/drawing/2014/main" id="{09784417-72CF-4EF5-B4CB-45C8AF820A57}"/>
              </a:ext>
            </a:extLst>
          </p:cNvPr>
          <p:cNvSpPr txBox="1">
            <a:spLocks/>
          </p:cNvSpPr>
          <p:nvPr/>
        </p:nvSpPr>
        <p:spPr>
          <a:xfrm>
            <a:off x="5822950" y="4192344"/>
            <a:ext cx="3175000" cy="2411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b="1" dirty="0"/>
              <a:t>FHIR: Svar på formulärsfrågor, fråge-id, </a:t>
            </a:r>
            <a:r>
              <a:rPr lang="sv-SE" b="1" dirty="0" err="1"/>
              <a:t>formulärid</a:t>
            </a:r>
            <a:r>
              <a:rPr lang="sv-SE" b="1" dirty="0"/>
              <a:t>, frågetexter mm. </a:t>
            </a:r>
          </a:p>
        </p:txBody>
      </p:sp>
    </p:spTree>
    <p:extLst>
      <p:ext uri="{BB962C8B-B14F-4D97-AF65-F5344CB8AC3E}">
        <p14:creationId xmlns:p14="http://schemas.microsoft.com/office/powerpoint/2010/main" val="2448280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2F6CF0-1180-4814-AB82-C0BEE0EA8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6500" y="1323000"/>
            <a:ext cx="7587500" cy="553998"/>
          </a:xfrm>
        </p:spPr>
        <p:txBody>
          <a:bodyPr/>
          <a:lstStyle/>
          <a:p>
            <a:r>
              <a:rPr lang="sv-SE" dirty="0"/>
              <a:t>Exempel</a:t>
            </a:r>
          </a:p>
        </p:txBody>
      </p:sp>
      <p:pic>
        <p:nvPicPr>
          <p:cNvPr id="4" name="Picture 2" descr="logo fhir">
            <a:extLst>
              <a:ext uri="{FF2B5EF4-FFF2-40B4-BE49-F238E27FC236}">
                <a16:creationId xmlns:a16="http://schemas.microsoft.com/office/drawing/2014/main" id="{42F49BB0-8431-4054-9FAB-00F354DB1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0" y="1205105"/>
            <a:ext cx="2789238" cy="67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Rak pilkoppling 9">
            <a:extLst>
              <a:ext uri="{FF2B5EF4-FFF2-40B4-BE49-F238E27FC236}">
                <a16:creationId xmlns:a16="http://schemas.microsoft.com/office/drawing/2014/main" id="{4332174C-403F-4B10-A175-F8800B958AD4}"/>
              </a:ext>
            </a:extLst>
          </p:cNvPr>
          <p:cNvCxnSpPr>
            <a:cxnSpLocks/>
          </p:cNvCxnSpPr>
          <p:nvPr/>
        </p:nvCxnSpPr>
        <p:spPr>
          <a:xfrm flipH="1">
            <a:off x="3022600" y="2501900"/>
            <a:ext cx="1587500" cy="481217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ruta 10">
            <a:extLst>
              <a:ext uri="{FF2B5EF4-FFF2-40B4-BE49-F238E27FC236}">
                <a16:creationId xmlns:a16="http://schemas.microsoft.com/office/drawing/2014/main" id="{4AE98E56-86E0-432E-A0C8-7B561A9B8FE9}"/>
              </a:ext>
            </a:extLst>
          </p:cNvPr>
          <p:cNvSpPr txBox="1"/>
          <p:nvPr/>
        </p:nvSpPr>
        <p:spPr>
          <a:xfrm>
            <a:off x="4604084" y="2317234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Formuläridentitet</a:t>
            </a:r>
          </a:p>
        </p:txBody>
      </p:sp>
      <p:cxnSp>
        <p:nvCxnSpPr>
          <p:cNvPr id="12" name="Rak pilkoppling 11">
            <a:extLst>
              <a:ext uri="{FF2B5EF4-FFF2-40B4-BE49-F238E27FC236}">
                <a16:creationId xmlns:a16="http://schemas.microsoft.com/office/drawing/2014/main" id="{32F8B3CD-4572-45A2-A5A2-D4F9B6DE13C0}"/>
              </a:ext>
            </a:extLst>
          </p:cNvPr>
          <p:cNvCxnSpPr>
            <a:cxnSpLocks/>
          </p:cNvCxnSpPr>
          <p:nvPr/>
        </p:nvCxnSpPr>
        <p:spPr>
          <a:xfrm flipH="1">
            <a:off x="2228850" y="2929291"/>
            <a:ext cx="2743200" cy="184666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2">
            <a:extLst>
              <a:ext uri="{FF2B5EF4-FFF2-40B4-BE49-F238E27FC236}">
                <a16:creationId xmlns:a16="http://schemas.microsoft.com/office/drawing/2014/main" id="{9F09EB6C-2C98-47FF-B2BB-49FE2E132F39}"/>
              </a:ext>
            </a:extLst>
          </p:cNvPr>
          <p:cNvSpPr txBox="1"/>
          <p:nvPr/>
        </p:nvSpPr>
        <p:spPr>
          <a:xfrm>
            <a:off x="4966034" y="2744625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Sektionsrubrik</a:t>
            </a:r>
          </a:p>
        </p:txBody>
      </p:sp>
      <p:cxnSp>
        <p:nvCxnSpPr>
          <p:cNvPr id="15" name="Rak pilkoppling 14">
            <a:extLst>
              <a:ext uri="{FF2B5EF4-FFF2-40B4-BE49-F238E27FC236}">
                <a16:creationId xmlns:a16="http://schemas.microsoft.com/office/drawing/2014/main" id="{646D51A6-2BDF-4D77-BEAB-E239AA952718}"/>
              </a:ext>
            </a:extLst>
          </p:cNvPr>
          <p:cNvCxnSpPr>
            <a:cxnSpLocks/>
          </p:cNvCxnSpPr>
          <p:nvPr/>
        </p:nvCxnSpPr>
        <p:spPr>
          <a:xfrm flipH="1">
            <a:off x="1638300" y="3369527"/>
            <a:ext cx="3333750" cy="59473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FE5F7A98-71E7-4AF2-9FEF-3867369FE7AA}"/>
              </a:ext>
            </a:extLst>
          </p:cNvPr>
          <p:cNvSpPr txBox="1"/>
          <p:nvPr/>
        </p:nvSpPr>
        <p:spPr>
          <a:xfrm>
            <a:off x="4966034" y="3184861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Id för fråga</a:t>
            </a:r>
          </a:p>
        </p:txBody>
      </p:sp>
      <p:cxnSp>
        <p:nvCxnSpPr>
          <p:cNvPr id="18" name="Rak pilkoppling 17">
            <a:extLst>
              <a:ext uri="{FF2B5EF4-FFF2-40B4-BE49-F238E27FC236}">
                <a16:creationId xmlns:a16="http://schemas.microsoft.com/office/drawing/2014/main" id="{C591EA73-51EB-446D-9D28-610FFAD7EA62}"/>
              </a:ext>
            </a:extLst>
          </p:cNvPr>
          <p:cNvCxnSpPr>
            <a:cxnSpLocks/>
          </p:cNvCxnSpPr>
          <p:nvPr/>
        </p:nvCxnSpPr>
        <p:spPr>
          <a:xfrm flipH="1" flipV="1">
            <a:off x="2416381" y="3625097"/>
            <a:ext cx="2923969" cy="669915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ruta 18">
            <a:extLst>
              <a:ext uri="{FF2B5EF4-FFF2-40B4-BE49-F238E27FC236}">
                <a16:creationId xmlns:a16="http://schemas.microsoft.com/office/drawing/2014/main" id="{33116A71-EB29-46E5-9C1B-08D827C6F433}"/>
              </a:ext>
            </a:extLst>
          </p:cNvPr>
          <p:cNvSpPr txBox="1"/>
          <p:nvPr/>
        </p:nvSpPr>
        <p:spPr>
          <a:xfrm>
            <a:off x="5334334" y="4110345"/>
            <a:ext cx="2704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Den frågetext som presenterades för intygsutfärdare</a:t>
            </a:r>
          </a:p>
        </p:txBody>
      </p:sp>
      <p:cxnSp>
        <p:nvCxnSpPr>
          <p:cNvPr id="22" name="Rak pilkoppling 21">
            <a:extLst>
              <a:ext uri="{FF2B5EF4-FFF2-40B4-BE49-F238E27FC236}">
                <a16:creationId xmlns:a16="http://schemas.microsoft.com/office/drawing/2014/main" id="{C85B4F19-DD5E-4ED5-9A07-39BE0EA7A01D}"/>
              </a:ext>
            </a:extLst>
          </p:cNvPr>
          <p:cNvCxnSpPr>
            <a:cxnSpLocks/>
          </p:cNvCxnSpPr>
          <p:nvPr/>
        </p:nvCxnSpPr>
        <p:spPr>
          <a:xfrm flipH="1" flipV="1">
            <a:off x="2076450" y="3981584"/>
            <a:ext cx="3200401" cy="1370131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ruta 22">
            <a:extLst>
              <a:ext uri="{FF2B5EF4-FFF2-40B4-BE49-F238E27FC236}">
                <a16:creationId xmlns:a16="http://schemas.microsoft.com/office/drawing/2014/main" id="{4B411603-255D-4E7A-BE56-F4C0C7E6CCD7}"/>
              </a:ext>
            </a:extLst>
          </p:cNvPr>
          <p:cNvSpPr txBox="1"/>
          <p:nvPr/>
        </p:nvSpPr>
        <p:spPr>
          <a:xfrm>
            <a:off x="5270834" y="5167047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frågan besvarades</a:t>
            </a:r>
          </a:p>
        </p:txBody>
      </p:sp>
      <p:pic>
        <p:nvPicPr>
          <p:cNvPr id="30" name="Bildobjekt 29">
            <a:extLst>
              <a:ext uri="{FF2B5EF4-FFF2-40B4-BE49-F238E27FC236}">
                <a16:creationId xmlns:a16="http://schemas.microsoft.com/office/drawing/2014/main" id="{A0DE180B-D91D-40F6-8C95-50B0974EC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05" y="3017424"/>
            <a:ext cx="4464279" cy="29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78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2F6CF0-1180-4814-AB82-C0BEE0EA8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2181" y="717426"/>
            <a:ext cx="7587500" cy="553998"/>
          </a:xfrm>
        </p:spPr>
        <p:txBody>
          <a:bodyPr/>
          <a:lstStyle/>
          <a:p>
            <a:r>
              <a:rPr lang="sv-SE" dirty="0"/>
              <a:t>Exempel</a:t>
            </a:r>
          </a:p>
        </p:txBody>
      </p:sp>
      <p:pic>
        <p:nvPicPr>
          <p:cNvPr id="4" name="Picture 2" descr="logo fhir">
            <a:extLst>
              <a:ext uri="{FF2B5EF4-FFF2-40B4-BE49-F238E27FC236}">
                <a16:creationId xmlns:a16="http://schemas.microsoft.com/office/drawing/2014/main" id="{42F49BB0-8431-4054-9FAB-00F354DB1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81" y="599531"/>
            <a:ext cx="2789238" cy="67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3365B708-0E70-4CB4-9F10-4D6A1AC91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2" y="2682157"/>
            <a:ext cx="3035456" cy="2844946"/>
          </a:xfrm>
          <a:prstGeom prst="rect">
            <a:avLst/>
          </a:prstGeom>
        </p:spPr>
      </p:pic>
      <p:cxnSp>
        <p:nvCxnSpPr>
          <p:cNvPr id="10" name="Rak pilkoppling 9">
            <a:extLst>
              <a:ext uri="{FF2B5EF4-FFF2-40B4-BE49-F238E27FC236}">
                <a16:creationId xmlns:a16="http://schemas.microsoft.com/office/drawing/2014/main" id="{4332174C-403F-4B10-A175-F8800B958AD4}"/>
              </a:ext>
            </a:extLst>
          </p:cNvPr>
          <p:cNvCxnSpPr/>
          <p:nvPr/>
        </p:nvCxnSpPr>
        <p:spPr>
          <a:xfrm flipH="1">
            <a:off x="1422400" y="2501900"/>
            <a:ext cx="3187700" cy="431800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ruta 10">
            <a:extLst>
              <a:ext uri="{FF2B5EF4-FFF2-40B4-BE49-F238E27FC236}">
                <a16:creationId xmlns:a16="http://schemas.microsoft.com/office/drawing/2014/main" id="{4AE98E56-86E0-432E-A0C8-7B561A9B8FE9}"/>
              </a:ext>
            </a:extLst>
          </p:cNvPr>
          <p:cNvSpPr txBox="1"/>
          <p:nvPr/>
        </p:nvSpPr>
        <p:spPr>
          <a:xfrm>
            <a:off x="4604084" y="2317234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Id för sektion i formulär</a:t>
            </a:r>
          </a:p>
        </p:txBody>
      </p:sp>
      <p:cxnSp>
        <p:nvCxnSpPr>
          <p:cNvPr id="12" name="Rak pilkoppling 11">
            <a:extLst>
              <a:ext uri="{FF2B5EF4-FFF2-40B4-BE49-F238E27FC236}">
                <a16:creationId xmlns:a16="http://schemas.microsoft.com/office/drawing/2014/main" id="{32F8B3CD-4572-45A2-A5A2-D4F9B6DE13C0}"/>
              </a:ext>
            </a:extLst>
          </p:cNvPr>
          <p:cNvCxnSpPr>
            <a:cxnSpLocks/>
          </p:cNvCxnSpPr>
          <p:nvPr/>
        </p:nvCxnSpPr>
        <p:spPr>
          <a:xfrm flipH="1">
            <a:off x="2228850" y="2929291"/>
            <a:ext cx="2743200" cy="184666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2">
            <a:extLst>
              <a:ext uri="{FF2B5EF4-FFF2-40B4-BE49-F238E27FC236}">
                <a16:creationId xmlns:a16="http://schemas.microsoft.com/office/drawing/2014/main" id="{9F09EB6C-2C98-47FF-B2BB-49FE2E132F39}"/>
              </a:ext>
            </a:extLst>
          </p:cNvPr>
          <p:cNvSpPr txBox="1"/>
          <p:nvPr/>
        </p:nvSpPr>
        <p:spPr>
          <a:xfrm>
            <a:off x="4966034" y="2744625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Sektionsrubrik</a:t>
            </a:r>
          </a:p>
        </p:txBody>
      </p:sp>
      <p:cxnSp>
        <p:nvCxnSpPr>
          <p:cNvPr id="15" name="Rak pilkoppling 14">
            <a:extLst>
              <a:ext uri="{FF2B5EF4-FFF2-40B4-BE49-F238E27FC236}">
                <a16:creationId xmlns:a16="http://schemas.microsoft.com/office/drawing/2014/main" id="{646D51A6-2BDF-4D77-BEAB-E239AA952718}"/>
              </a:ext>
            </a:extLst>
          </p:cNvPr>
          <p:cNvCxnSpPr>
            <a:cxnSpLocks/>
          </p:cNvCxnSpPr>
          <p:nvPr/>
        </p:nvCxnSpPr>
        <p:spPr>
          <a:xfrm flipH="1">
            <a:off x="1638300" y="3369527"/>
            <a:ext cx="3333750" cy="59473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FE5F7A98-71E7-4AF2-9FEF-3867369FE7AA}"/>
              </a:ext>
            </a:extLst>
          </p:cNvPr>
          <p:cNvSpPr txBox="1"/>
          <p:nvPr/>
        </p:nvSpPr>
        <p:spPr>
          <a:xfrm>
            <a:off x="4966034" y="3184861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Id för fråga</a:t>
            </a:r>
          </a:p>
        </p:txBody>
      </p:sp>
      <p:cxnSp>
        <p:nvCxnSpPr>
          <p:cNvPr id="18" name="Rak pilkoppling 17">
            <a:extLst>
              <a:ext uri="{FF2B5EF4-FFF2-40B4-BE49-F238E27FC236}">
                <a16:creationId xmlns:a16="http://schemas.microsoft.com/office/drawing/2014/main" id="{C591EA73-51EB-446D-9D28-610FFAD7EA62}"/>
              </a:ext>
            </a:extLst>
          </p:cNvPr>
          <p:cNvCxnSpPr>
            <a:cxnSpLocks/>
          </p:cNvCxnSpPr>
          <p:nvPr/>
        </p:nvCxnSpPr>
        <p:spPr>
          <a:xfrm flipH="1" flipV="1">
            <a:off x="2416381" y="3625097"/>
            <a:ext cx="2923969" cy="669915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ruta 18">
            <a:extLst>
              <a:ext uri="{FF2B5EF4-FFF2-40B4-BE49-F238E27FC236}">
                <a16:creationId xmlns:a16="http://schemas.microsoft.com/office/drawing/2014/main" id="{33116A71-EB29-46E5-9C1B-08D827C6F433}"/>
              </a:ext>
            </a:extLst>
          </p:cNvPr>
          <p:cNvSpPr txBox="1"/>
          <p:nvPr/>
        </p:nvSpPr>
        <p:spPr>
          <a:xfrm>
            <a:off x="5334334" y="4110345"/>
            <a:ext cx="2704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Den frågetext som presenterades för intygsutfärdare</a:t>
            </a:r>
          </a:p>
        </p:txBody>
      </p:sp>
      <p:cxnSp>
        <p:nvCxnSpPr>
          <p:cNvPr id="22" name="Rak pilkoppling 21">
            <a:extLst>
              <a:ext uri="{FF2B5EF4-FFF2-40B4-BE49-F238E27FC236}">
                <a16:creationId xmlns:a16="http://schemas.microsoft.com/office/drawing/2014/main" id="{C85B4F19-DD5E-4ED5-9A07-39BE0EA7A01D}"/>
              </a:ext>
            </a:extLst>
          </p:cNvPr>
          <p:cNvCxnSpPr>
            <a:cxnSpLocks/>
          </p:cNvCxnSpPr>
          <p:nvPr/>
        </p:nvCxnSpPr>
        <p:spPr>
          <a:xfrm flipH="1" flipV="1">
            <a:off x="2076450" y="3981584"/>
            <a:ext cx="3200401" cy="1370131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ruta 22">
            <a:extLst>
              <a:ext uri="{FF2B5EF4-FFF2-40B4-BE49-F238E27FC236}">
                <a16:creationId xmlns:a16="http://schemas.microsoft.com/office/drawing/2014/main" id="{4B411603-255D-4E7A-BE56-F4C0C7E6CCD7}"/>
              </a:ext>
            </a:extLst>
          </p:cNvPr>
          <p:cNvSpPr txBox="1"/>
          <p:nvPr/>
        </p:nvSpPr>
        <p:spPr>
          <a:xfrm>
            <a:off x="5270834" y="5167047"/>
            <a:ext cx="270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frågan besvarades</a:t>
            </a:r>
          </a:p>
        </p:txBody>
      </p:sp>
      <p:cxnSp>
        <p:nvCxnSpPr>
          <p:cNvPr id="17" name="Rak pilkoppling 16">
            <a:extLst>
              <a:ext uri="{FF2B5EF4-FFF2-40B4-BE49-F238E27FC236}">
                <a16:creationId xmlns:a16="http://schemas.microsoft.com/office/drawing/2014/main" id="{90118942-E1F0-449B-B0AF-62A1712C69A3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4604084" y="1652187"/>
            <a:ext cx="449803" cy="214903"/>
          </a:xfrm>
          <a:prstGeom prst="straightConnector1">
            <a:avLst/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ruta 19">
            <a:extLst>
              <a:ext uri="{FF2B5EF4-FFF2-40B4-BE49-F238E27FC236}">
                <a16:creationId xmlns:a16="http://schemas.microsoft.com/office/drawing/2014/main" id="{9EAAFD79-63AD-48D3-BA08-14D4D167C5E3}"/>
              </a:ext>
            </a:extLst>
          </p:cNvPr>
          <p:cNvSpPr txBox="1"/>
          <p:nvPr/>
        </p:nvSpPr>
        <p:spPr>
          <a:xfrm>
            <a:off x="5053887" y="1467521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Formuläridentitet</a:t>
            </a:r>
          </a:p>
        </p:txBody>
      </p:sp>
      <p:pic>
        <p:nvPicPr>
          <p:cNvPr id="21" name="Bildobjekt 20">
            <a:extLst>
              <a:ext uri="{FF2B5EF4-FFF2-40B4-BE49-F238E27FC236}">
                <a16:creationId xmlns:a16="http://schemas.microsoft.com/office/drawing/2014/main" id="{1E68B6ED-A7F6-437A-AAAD-8EA7220D6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41" y="1823492"/>
            <a:ext cx="4464279" cy="29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47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585AB4-6AE4-4221-B87F-EA0EE488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Varför denna komplicerade lösning?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43DB086-6D93-4A38-A07A-BF1CDFB30202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Genom att använda en internationell standard för att beskriva intygsformulär samt utfärdade intyg finns möjlighet att använda färdiga IT-komponenter och tekniska system. Detta minskar utvecklingskostnader och underlättar för systemleverantörer.</a:t>
            </a:r>
          </a:p>
        </p:txBody>
      </p:sp>
    </p:spTree>
    <p:extLst>
      <p:ext uri="{BB962C8B-B14F-4D97-AF65-F5344CB8AC3E}">
        <p14:creationId xmlns:p14="http://schemas.microsoft.com/office/powerpoint/2010/main" val="1500671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23E48307-1CBC-4944-85FA-6224A66E0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Paus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DFC743A2-DD3D-4E55-AE2C-F6FDB174A0C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14:00-14:10</a:t>
            </a:r>
          </a:p>
        </p:txBody>
      </p:sp>
    </p:spTree>
    <p:extLst>
      <p:ext uri="{BB962C8B-B14F-4D97-AF65-F5344CB8AC3E}">
        <p14:creationId xmlns:p14="http://schemas.microsoft.com/office/powerpoint/2010/main" val="257909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bild 7" descr="Grupp personer som pratar runt ett bord">
            <a:extLst>
              <a:ext uri="{FF2B5EF4-FFF2-40B4-BE49-F238E27FC236}">
                <a16:creationId xmlns:a16="http://schemas.microsoft.com/office/drawing/2014/main" id="{AB9E718C-C71D-4874-946F-88F0E3763B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4" r="28554"/>
          <a:stretch>
            <a:fillRect/>
          </a:stretch>
        </p:blipFill>
        <p:spPr>
          <a:xfrm>
            <a:off x="7800024" y="0"/>
            <a:ext cx="4406152" cy="6858000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0" y="654733"/>
            <a:ext cx="6402702" cy="553998"/>
          </a:xfrm>
        </p:spPr>
        <p:txBody>
          <a:bodyPr/>
          <a:lstStyle/>
          <a:p>
            <a:r>
              <a:rPr lang="sv-SE" dirty="0"/>
              <a:t>Agenda 16 maj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4EE5F864-18EF-4970-B97E-2C9C1E623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66435"/>
              </p:ext>
            </p:extLst>
          </p:nvPr>
        </p:nvGraphicFramePr>
        <p:xfrm>
          <a:off x="454768" y="1854200"/>
          <a:ext cx="6666614" cy="3691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842">
                  <a:extLst>
                    <a:ext uri="{9D8B030D-6E8A-4147-A177-3AD203B41FA5}">
                      <a16:colId xmlns:a16="http://schemas.microsoft.com/office/drawing/2014/main" val="2708591595"/>
                    </a:ext>
                  </a:extLst>
                </a:gridCol>
                <a:gridCol w="5643772">
                  <a:extLst>
                    <a:ext uri="{9D8B030D-6E8A-4147-A177-3AD203B41FA5}">
                      <a16:colId xmlns:a16="http://schemas.microsoft.com/office/drawing/2014/main" val="717934997"/>
                    </a:ext>
                  </a:extLst>
                </a:gridCol>
              </a:tblGrid>
              <a:tr h="378010"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Agendapunkter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152125"/>
                  </a:ext>
                </a:extLst>
              </a:tr>
              <a:tr h="356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13.00 – 13.05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Presentationsrunda 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89624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13.05-13.15</a:t>
                      </a:r>
                      <a:endParaRPr lang="sv-SE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Kort upprepning av leveransen-</a:t>
                      </a:r>
                      <a:r>
                        <a:rPr lang="sv-S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Implemenationsnäraspecifikationer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46197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13.15-14:00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/>
                        <a:t>Genomgång av framtagningen av teknisk profilering för API:er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2439058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14.00-14.10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>
                          <a:effectLst/>
                        </a:rPr>
                        <a:t>Paus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30749908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>
                          <a:solidFill>
                            <a:schemeClr val="tx1"/>
                          </a:solidFill>
                          <a:effectLst/>
                        </a:rPr>
                        <a:t>14.05 – 14.40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/>
                        <a:t>Aktuell status för leverans av basuppgifter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74182249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14:40-14:45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Genomgång av tidplan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2175783347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14:45-1550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Nästa arbetsgruppsmöte</a:t>
                      </a:r>
                    </a:p>
                    <a:p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965072985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14.55 – 15.00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Övriga frågor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412560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43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36E1297-5522-400F-AEBF-D0158910F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sz="4000" dirty="0"/>
              <a:t>Aktuell status för leverans av basuppgifter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CB7FDE-90C7-4FE9-95E4-30B31C40D02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Klas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3881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DBCDA7-6113-4010-ADE3-AC4BF69B1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24" y="1859664"/>
            <a:ext cx="4454435" cy="498598"/>
          </a:xfrm>
        </p:spPr>
        <p:txBody>
          <a:bodyPr/>
          <a:lstStyle/>
          <a:p>
            <a:r>
              <a:rPr lang="sv-SE" sz="3600" dirty="0"/>
              <a:t>Status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DFE8EC0-5057-4A4E-9253-B41C22B47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575" y="1328121"/>
            <a:ext cx="6385848" cy="5167439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0E29E299-D4E9-452E-91EE-31156CF53E49}"/>
              </a:ext>
            </a:extLst>
          </p:cNvPr>
          <p:cNvSpPr txBox="1"/>
          <p:nvPr/>
        </p:nvSpPr>
        <p:spPr>
          <a:xfrm>
            <a:off x="517872" y="2358262"/>
            <a:ext cx="33226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Begreppsmodellering klar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Utredningsområden</a:t>
            </a:r>
            <a:r>
              <a:rPr lang="sv-SE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/>
              <a:t>Två värdelistor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v-SE" dirty="0"/>
              <a:t>typ av relation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sv-SE" dirty="0"/>
              <a:t>kontaktsätt</a:t>
            </a:r>
          </a:p>
        </p:txBody>
      </p:sp>
    </p:spTree>
    <p:extLst>
      <p:ext uri="{BB962C8B-B14F-4D97-AF65-F5344CB8AC3E}">
        <p14:creationId xmlns:p14="http://schemas.microsoft.com/office/powerpoint/2010/main" val="256145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157C88-2AAC-4DBB-AB9C-1973F5DA6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Begreppsmodell</a:t>
            </a:r>
          </a:p>
        </p:txBody>
      </p:sp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2FE643CC-BC0F-4855-8D87-20E27BB334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907" y="138113"/>
            <a:ext cx="4192877" cy="6525154"/>
          </a:xfrm>
        </p:spPr>
      </p:pic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4C6CC76-00BE-47BA-B692-504A7FCA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84B1D-C6E5-4EB6-B9AA-366880FD7C82}" type="slidenum">
              <a:rPr lang="sv-SE" smtClean="0"/>
              <a:t>22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765E0905-9BEE-47F0-9C02-FBB007929649}"/>
              </a:ext>
            </a:extLst>
          </p:cNvPr>
          <p:cNvSpPr txBox="1">
            <a:spLocks/>
          </p:cNvSpPr>
          <p:nvPr/>
        </p:nvSpPr>
        <p:spPr>
          <a:xfrm>
            <a:off x="1182000" y="1815014"/>
            <a:ext cx="6454933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Första version finns</a:t>
            </a:r>
          </a:p>
          <a:p>
            <a:r>
              <a:rPr lang="sv-SE" dirty="0"/>
              <a:t>Genomgångsmöte 28 maj </a:t>
            </a:r>
          </a:p>
        </p:txBody>
      </p:sp>
    </p:spTree>
    <p:extLst>
      <p:ext uri="{BB962C8B-B14F-4D97-AF65-F5344CB8AC3E}">
        <p14:creationId xmlns:p14="http://schemas.microsoft.com/office/powerpoint/2010/main" val="1779220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157C88-2AAC-4DBB-AB9C-1973F5DA6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1107996"/>
          </a:xfrm>
        </p:spPr>
        <p:txBody>
          <a:bodyPr/>
          <a:lstStyle/>
          <a:p>
            <a:r>
              <a:rPr lang="sv-SE" dirty="0"/>
              <a:t>Informations-</a:t>
            </a:r>
            <a:br>
              <a:rPr lang="sv-SE" dirty="0"/>
            </a:br>
            <a:r>
              <a:rPr lang="sv-SE" dirty="0"/>
              <a:t>modell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573BB23-3039-493D-B8FA-EF0FC4853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277532"/>
            <a:ext cx="4778533" cy="3867799"/>
          </a:xfrm>
        </p:spPr>
        <p:txBody>
          <a:bodyPr/>
          <a:lstStyle/>
          <a:p>
            <a:r>
              <a:rPr lang="sv-SE" dirty="0"/>
              <a:t>Uppdelning</a:t>
            </a:r>
          </a:p>
          <a:p>
            <a:pPr lvl="1"/>
            <a:r>
              <a:rPr lang="sv-SE" dirty="0"/>
              <a:t>Intyg </a:t>
            </a:r>
          </a:p>
          <a:p>
            <a:pPr lvl="1"/>
            <a:r>
              <a:rPr lang="sv-SE" dirty="0"/>
              <a:t>Intygsformulär – med frågor</a:t>
            </a:r>
          </a:p>
          <a:p>
            <a:pPr lvl="2"/>
            <a:r>
              <a:rPr lang="sv-SE" dirty="0"/>
              <a:t>Standardfrågor för vissa basuppgifter</a:t>
            </a:r>
          </a:p>
          <a:p>
            <a:pPr lvl="1"/>
            <a:r>
              <a:rPr lang="sv-SE" dirty="0"/>
              <a:t>Organisationsinformation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4C6CC76-00BE-47BA-B692-504A7FCA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84B1D-C6E5-4EB6-B9AA-366880FD7C82}" type="slidenum">
              <a:rPr lang="sv-SE" smtClean="0"/>
              <a:t>23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12CEEB10-BA92-4A42-9E21-6E6DAE2A9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605" y="626533"/>
            <a:ext cx="6686395" cy="572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602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617DD278-C474-4D0A-997B-7DDAA4EB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098" y="0"/>
            <a:ext cx="8011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19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0CE71E-C878-4D82-9EAC-58AB13706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1FCCEEA-2899-43A0-A99B-C9EC2A9F7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1815014"/>
            <a:ext cx="7623374" cy="4330318"/>
          </a:xfrm>
        </p:spPr>
        <p:txBody>
          <a:bodyPr/>
          <a:lstStyle/>
          <a:p>
            <a:r>
              <a:rPr lang="sv-SE" dirty="0"/>
              <a:t>Klasser</a:t>
            </a:r>
          </a:p>
          <a:p>
            <a:pPr lvl="1"/>
            <a:r>
              <a:rPr lang="sv-SE" dirty="0"/>
              <a:t>Intyg</a:t>
            </a:r>
          </a:p>
          <a:p>
            <a:pPr lvl="2"/>
            <a:r>
              <a:rPr lang="sv-SE" dirty="0"/>
              <a:t>Underskrift</a:t>
            </a:r>
          </a:p>
          <a:p>
            <a:pPr lvl="1"/>
            <a:r>
              <a:rPr lang="sv-SE" dirty="0"/>
              <a:t>Person</a:t>
            </a:r>
          </a:p>
          <a:p>
            <a:pPr lvl="2"/>
            <a:r>
              <a:rPr lang="sv-SE" dirty="0"/>
              <a:t>Intygsperson – relationsobjekt (intyg)</a:t>
            </a:r>
          </a:p>
          <a:p>
            <a:pPr lvl="2"/>
            <a:r>
              <a:rPr lang="sv-SE" i="1" dirty="0"/>
              <a:t>Kontaktuppgift</a:t>
            </a:r>
          </a:p>
          <a:p>
            <a:pPr lvl="1"/>
            <a:r>
              <a:rPr lang="sv-SE" dirty="0"/>
              <a:t>Hälso- och sjukvårdspersonal</a:t>
            </a:r>
          </a:p>
          <a:p>
            <a:pPr lvl="2"/>
            <a:r>
              <a:rPr lang="sv-SE" dirty="0"/>
              <a:t>Intygsutfärdare – relationsobjekt (intyg)</a:t>
            </a:r>
          </a:p>
          <a:p>
            <a:pPr lvl="2"/>
            <a:r>
              <a:rPr lang="sv-SE" i="1" dirty="0"/>
              <a:t>Kontaktuppgift</a:t>
            </a:r>
            <a:endParaRPr lang="sv-SE" dirty="0"/>
          </a:p>
          <a:p>
            <a:pPr lvl="1"/>
            <a:r>
              <a:rPr lang="sv-SE" dirty="0"/>
              <a:t>Svar</a:t>
            </a:r>
          </a:p>
          <a:p>
            <a:pPr lvl="1"/>
            <a:r>
              <a:rPr lang="sv-SE" dirty="0"/>
              <a:t>Sektion i utfärdat intyg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FB56C8BE-B169-4B06-810D-89C4DEF2D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374" y="0"/>
            <a:ext cx="3132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381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C509569-72BD-43AB-AF04-2CCE52001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5295802" cy="553998"/>
          </a:xfrm>
        </p:spPr>
        <p:txBody>
          <a:bodyPr/>
          <a:lstStyle/>
          <a:p>
            <a:r>
              <a:rPr lang="sv-SE" dirty="0"/>
              <a:t>Organisatorisk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4E3977E-2781-48AD-BD7A-F0CF0B8EE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271562"/>
            <a:ext cx="5295802" cy="3873770"/>
          </a:xfrm>
        </p:spPr>
        <p:txBody>
          <a:bodyPr/>
          <a:lstStyle/>
          <a:p>
            <a:r>
              <a:rPr lang="sv-SE" dirty="0"/>
              <a:t>Klasser</a:t>
            </a:r>
          </a:p>
          <a:p>
            <a:pPr lvl="1"/>
            <a:r>
              <a:rPr lang="sv-SE" dirty="0"/>
              <a:t>Organisation</a:t>
            </a:r>
          </a:p>
          <a:p>
            <a:pPr lvl="2"/>
            <a:r>
              <a:rPr lang="sv-SE" dirty="0"/>
              <a:t>Intygsutgivare - relationsobjekt (intygsformulär)</a:t>
            </a:r>
          </a:p>
          <a:p>
            <a:pPr lvl="3"/>
            <a:r>
              <a:rPr lang="sv-SE" dirty="0"/>
              <a:t>Kontaktuppgift</a:t>
            </a:r>
          </a:p>
          <a:p>
            <a:pPr lvl="1"/>
            <a:r>
              <a:rPr lang="sv-SE" dirty="0"/>
              <a:t>Organisatorisk enhet</a:t>
            </a:r>
          </a:p>
          <a:p>
            <a:pPr lvl="2"/>
            <a:r>
              <a:rPr lang="sv-SE" dirty="0"/>
              <a:t>Intygsmottagare - relationsobjekt (intygsformulär)</a:t>
            </a:r>
          </a:p>
          <a:p>
            <a:pPr lvl="3"/>
            <a:r>
              <a:rPr lang="sv-SE" dirty="0"/>
              <a:t>Kontaktuppgift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19E8F59-E76F-4BD6-95FD-13F9F7901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408" y="0"/>
            <a:ext cx="5589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786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20E8A3-3258-49CB-B139-F841AD8B2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Intygsformulär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8B45B54-00D4-491C-B3BB-E0AC190B9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Klasser</a:t>
            </a:r>
          </a:p>
          <a:p>
            <a:pPr lvl="1"/>
            <a:r>
              <a:rPr lang="sv-SE" dirty="0"/>
              <a:t>Intygsformulär</a:t>
            </a:r>
          </a:p>
          <a:p>
            <a:pPr lvl="1"/>
            <a:r>
              <a:rPr lang="sv-SE" dirty="0"/>
              <a:t>Fråga</a:t>
            </a:r>
          </a:p>
          <a:p>
            <a:pPr lvl="2"/>
            <a:r>
              <a:rPr lang="sv-SE" dirty="0"/>
              <a:t>Sektion</a:t>
            </a:r>
          </a:p>
          <a:p>
            <a:pPr lvl="2"/>
            <a:r>
              <a:rPr lang="sv-SE" dirty="0"/>
              <a:t>Textetikett</a:t>
            </a:r>
          </a:p>
          <a:p>
            <a:pPr lvl="2"/>
            <a:r>
              <a:rPr lang="sv-SE" dirty="0"/>
              <a:t>Visas när</a:t>
            </a:r>
          </a:p>
          <a:p>
            <a:pPr lvl="2"/>
            <a:r>
              <a:rPr lang="sv-SE" dirty="0"/>
              <a:t>Svarsalternativ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BF8AC64-211D-4A0F-A4EF-AE4A7291C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3197" y="0"/>
            <a:ext cx="27888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001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8E4ABB-375A-40C1-B762-83BE8BB1E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3130118" cy="553998"/>
          </a:xfrm>
        </p:spPr>
        <p:txBody>
          <a:bodyPr/>
          <a:lstStyle/>
          <a:p>
            <a:r>
              <a:rPr lang="sv-SE" dirty="0"/>
              <a:t>Frågor och svar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44C607A-A7E8-4A31-B5E4-E29E87F1F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184400"/>
            <a:ext cx="3339200" cy="3960932"/>
          </a:xfrm>
        </p:spPr>
        <p:txBody>
          <a:bodyPr/>
          <a:lstStyle/>
          <a:p>
            <a:r>
              <a:rPr lang="sv-SE" u="sng" dirty="0"/>
              <a:t>Frågor</a:t>
            </a:r>
            <a:r>
              <a:rPr lang="sv-SE" dirty="0"/>
              <a:t> i ett </a:t>
            </a:r>
            <a:r>
              <a:rPr lang="sv-SE" u="sng" dirty="0"/>
              <a:t>intygsformulär</a:t>
            </a:r>
            <a:r>
              <a:rPr lang="sv-SE" dirty="0"/>
              <a:t> är kopplade </a:t>
            </a:r>
            <a:r>
              <a:rPr lang="sv-SE" u="sng" dirty="0"/>
              <a:t>svar</a:t>
            </a:r>
            <a:r>
              <a:rPr lang="sv-SE" dirty="0"/>
              <a:t> i ett </a:t>
            </a:r>
            <a:r>
              <a:rPr lang="sv-SE" u="sng" dirty="0"/>
              <a:t>intyg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BEFAD6F-21C5-47E7-BC57-E43425DA4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951" y="0"/>
            <a:ext cx="74842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717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B4AA30A-3BA2-4B66-941B-E9D569A4F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Instansmodell – standardformulär för basuppgifter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CBDFF51-7FB9-419C-A831-39CCBC6FA80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646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Genomgång av leveransen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Rodabe</a:t>
            </a:r>
          </a:p>
        </p:txBody>
      </p:sp>
    </p:spTree>
    <p:extLst>
      <p:ext uri="{BB962C8B-B14F-4D97-AF65-F5344CB8AC3E}">
        <p14:creationId xmlns:p14="http://schemas.microsoft.com/office/powerpoint/2010/main" val="127284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5B624D-104F-48A1-9BD8-9F373E05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3303373" cy="553998"/>
          </a:xfrm>
        </p:spPr>
        <p:txBody>
          <a:bodyPr/>
          <a:lstStyle/>
          <a:p>
            <a:r>
              <a:rPr lang="sv-SE" dirty="0"/>
              <a:t>Standard-</a:t>
            </a:r>
            <a:br>
              <a:rPr lang="sv-SE" dirty="0"/>
            </a:br>
            <a:r>
              <a:rPr lang="sv-SE" dirty="0"/>
              <a:t>formulär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625FB5D-CE01-4C07-B078-16A87C8E9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271562"/>
            <a:ext cx="2485225" cy="3873770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Intyg – intygs-formulär</a:t>
            </a:r>
          </a:p>
          <a:p>
            <a:r>
              <a:rPr lang="sv-SE" dirty="0"/>
              <a:t>Basuppgifter</a:t>
            </a:r>
          </a:p>
          <a:p>
            <a:r>
              <a:rPr lang="sv-SE" dirty="0"/>
              <a:t>”Standard-frågor</a:t>
            </a:r>
          </a:p>
          <a:p>
            <a:r>
              <a:rPr lang="sv-SE" dirty="0"/>
              <a:t>Intygsspecifika frågor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2A8B981C-2CA1-4C8D-8FA8-E9D246380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429" y="428323"/>
            <a:ext cx="8116273" cy="600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85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B57D17B-49AC-461C-AF2A-057A20058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3582800" cy="1107996"/>
          </a:xfrm>
        </p:spPr>
        <p:txBody>
          <a:bodyPr/>
          <a:lstStyle/>
          <a:p>
            <a:r>
              <a:rPr lang="sv-SE" dirty="0"/>
              <a:t>”Standard-frågor”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A259AB2-4202-4651-934A-71CC0312B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387064"/>
            <a:ext cx="3582800" cy="3758267"/>
          </a:xfrm>
        </p:spPr>
        <p:txBody>
          <a:bodyPr/>
          <a:lstStyle/>
          <a:p>
            <a:r>
              <a:rPr lang="sv-SE" dirty="0"/>
              <a:t>Intygsformulär</a:t>
            </a:r>
          </a:p>
          <a:p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FD82F33-96AC-4245-9C74-A5995FAF3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800" y="0"/>
            <a:ext cx="742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00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7DF244-D725-428B-B1B9-D0BCEFA63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3A5BD58-270A-4C42-94C0-A3CCFB66B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1815014"/>
            <a:ext cx="6421958" cy="4330318"/>
          </a:xfrm>
        </p:spPr>
        <p:txBody>
          <a:bodyPr/>
          <a:lstStyle/>
          <a:p>
            <a:r>
              <a:rPr lang="sv-SE" dirty="0"/>
              <a:t>Basuppgifter</a:t>
            </a:r>
          </a:p>
          <a:p>
            <a:r>
              <a:rPr lang="sv-SE" dirty="0"/>
              <a:t>Kopplar svar till frågor i standardformulär</a:t>
            </a:r>
          </a:p>
          <a:p>
            <a:r>
              <a:rPr lang="sv-SE" dirty="0"/>
              <a:t>Underskrift/signatur</a:t>
            </a:r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FB38096-51E1-4E93-9634-06B41B55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84B1D-C6E5-4EB6-B9AA-366880FD7C82}" type="slidenum">
              <a:rPr lang="sv-SE" smtClean="0"/>
              <a:t>32</a:t>
            </a:fld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80945233-659A-49B0-B8EC-3DCE599C5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478" y="0"/>
            <a:ext cx="4383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191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353251E-072D-4986-9F9E-CD703CEC6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Intygsspecifika frågor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D3F4D13-2302-4901-91B7-8E4D0F1D8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6ED4F038-A4F3-4510-A010-E50B3C7C7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7201"/>
            <a:ext cx="12192000" cy="409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89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F159CF-2C2B-47F9-8274-30D18DEF7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CD1F277-ACA0-4EA0-AFDC-0FBFB885C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3F71A8FB-A83B-42B3-9A46-0CDFDAE7D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84B1D-C6E5-4EB6-B9AA-366880FD7C82}" type="slidenum">
              <a:rPr lang="sv-SE" smtClean="0"/>
              <a:t>34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45EC4A9-2471-43F7-9E6B-6F722123D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962" y="1"/>
            <a:ext cx="9274807" cy="6857999"/>
          </a:xfrm>
          <a:prstGeom prst="rect">
            <a:avLst/>
          </a:prstGeom>
        </p:spPr>
      </p:pic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826CF6B5-ED89-42B3-AB7E-BE51F32831D6}"/>
              </a:ext>
            </a:extLst>
          </p:cNvPr>
          <p:cNvSpPr/>
          <p:nvPr/>
        </p:nvSpPr>
        <p:spPr>
          <a:xfrm>
            <a:off x="3496733" y="712668"/>
            <a:ext cx="533400" cy="598446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CB82B9B6-5C36-47D6-B5DA-860D255F09AB}"/>
              </a:ext>
            </a:extLst>
          </p:cNvPr>
          <p:cNvSpPr/>
          <p:nvPr/>
        </p:nvSpPr>
        <p:spPr>
          <a:xfrm>
            <a:off x="4673596" y="712668"/>
            <a:ext cx="742362" cy="598446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099FFA44-ADB8-4106-B02B-1F48D4516E32}"/>
              </a:ext>
            </a:extLst>
          </p:cNvPr>
          <p:cNvSpPr/>
          <p:nvPr/>
        </p:nvSpPr>
        <p:spPr>
          <a:xfrm>
            <a:off x="5748867" y="712668"/>
            <a:ext cx="880533" cy="598446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E65936D4-E6C3-487E-BAD0-A7E611E958BE}"/>
              </a:ext>
            </a:extLst>
          </p:cNvPr>
          <p:cNvSpPr/>
          <p:nvPr/>
        </p:nvSpPr>
        <p:spPr>
          <a:xfrm>
            <a:off x="6721103" y="712668"/>
            <a:ext cx="712630" cy="598446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FA809DE6-2978-4FB2-B5B4-EDE9DD730834}"/>
              </a:ext>
            </a:extLst>
          </p:cNvPr>
          <p:cNvSpPr/>
          <p:nvPr/>
        </p:nvSpPr>
        <p:spPr>
          <a:xfrm>
            <a:off x="8043333" y="712667"/>
            <a:ext cx="455510" cy="598446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73764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 </a:t>
            </a:r>
          </a:p>
        </p:txBody>
      </p:sp>
    </p:spTree>
    <p:extLst>
      <p:ext uri="{BB962C8B-B14F-4D97-AF65-F5344CB8AC3E}">
        <p14:creationId xmlns:p14="http://schemas.microsoft.com/office/powerpoint/2010/main" val="11249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6069A8-A1DA-4C4B-BD2C-85567180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93" y="757390"/>
            <a:ext cx="10475290" cy="553998"/>
          </a:xfrm>
        </p:spPr>
        <p:txBody>
          <a:bodyPr/>
          <a:lstStyle/>
          <a:p>
            <a:r>
              <a:rPr lang="sv-SE" dirty="0"/>
              <a:t>Tidplan-Basuppgifter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7F88548-BC68-4576-86EA-3CE288409781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2604473843"/>
              </p:ext>
            </p:extLst>
          </p:nvPr>
        </p:nvGraphicFramePr>
        <p:xfrm>
          <a:off x="84083" y="-51113"/>
          <a:ext cx="12107917" cy="6375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BE10F5C-4752-412E-9D64-1FC8DDF8BBE2}"/>
              </a:ext>
            </a:extLst>
          </p:cNvPr>
          <p:cNvSpPr/>
          <p:nvPr/>
        </p:nvSpPr>
        <p:spPr>
          <a:xfrm>
            <a:off x="4939861" y="1464793"/>
            <a:ext cx="1156139" cy="2579786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2" name="Pil: höger 11">
            <a:extLst>
              <a:ext uri="{FF2B5EF4-FFF2-40B4-BE49-F238E27FC236}">
                <a16:creationId xmlns:a16="http://schemas.microsoft.com/office/drawing/2014/main" id="{EFC017F3-2D57-4754-8F17-CF58DFF1E51F}"/>
              </a:ext>
            </a:extLst>
          </p:cNvPr>
          <p:cNvSpPr/>
          <p:nvPr/>
        </p:nvSpPr>
        <p:spPr>
          <a:xfrm>
            <a:off x="9394689" y="557087"/>
            <a:ext cx="283779" cy="261610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endParaRPr lang="sv-SE" sz="1000">
              <a:solidFill>
                <a:schemeClr val="tx1"/>
              </a:solidFill>
            </a:endParaRP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39623FC0-2E9D-4AD2-8020-8F1E4B0615F7}"/>
              </a:ext>
            </a:extLst>
          </p:cNvPr>
          <p:cNvSpPr txBox="1"/>
          <p:nvPr/>
        </p:nvSpPr>
        <p:spPr>
          <a:xfrm>
            <a:off x="9680028" y="53410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Parallella arbetsflöden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9CD9856B-E941-476E-9046-72902F74A8EA}"/>
              </a:ext>
            </a:extLst>
          </p:cNvPr>
          <p:cNvSpPr/>
          <p:nvPr/>
        </p:nvSpPr>
        <p:spPr>
          <a:xfrm>
            <a:off x="9392708" y="1005154"/>
            <a:ext cx="283779" cy="1509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D3FB3EEE-63F4-49CB-87CF-2A78E3DFCDE6}"/>
              </a:ext>
            </a:extLst>
          </p:cNvPr>
          <p:cNvSpPr txBox="1"/>
          <p:nvPr/>
        </p:nvSpPr>
        <p:spPr>
          <a:xfrm>
            <a:off x="9680028" y="95904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Nuläge, vart vi befinner oss i tidslinjen</a:t>
            </a:r>
          </a:p>
        </p:txBody>
      </p:sp>
      <p:sp>
        <p:nvSpPr>
          <p:cNvPr id="21" name="Pil: höger 20">
            <a:extLst>
              <a:ext uri="{FF2B5EF4-FFF2-40B4-BE49-F238E27FC236}">
                <a16:creationId xmlns:a16="http://schemas.microsoft.com/office/drawing/2014/main" id="{D015E613-EB53-46CF-854D-8076C4239FAE}"/>
              </a:ext>
            </a:extLst>
          </p:cNvPr>
          <p:cNvSpPr/>
          <p:nvPr/>
        </p:nvSpPr>
        <p:spPr>
          <a:xfrm>
            <a:off x="9383292" y="187810"/>
            <a:ext cx="325821" cy="261611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endParaRPr lang="sv-SE" sz="1000" dirty="0"/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439D5F1D-A70F-4660-A065-92B35E426BAB}"/>
              </a:ext>
            </a:extLst>
          </p:cNvPr>
          <p:cNvSpPr txBox="1"/>
          <p:nvPr/>
        </p:nvSpPr>
        <p:spPr>
          <a:xfrm>
            <a:off x="9673675" y="167419"/>
            <a:ext cx="27537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Arbete pausad</a:t>
            </a:r>
          </a:p>
        </p:txBody>
      </p:sp>
      <p:sp>
        <p:nvSpPr>
          <p:cNvPr id="24" name="Pil: höger 23">
            <a:extLst>
              <a:ext uri="{FF2B5EF4-FFF2-40B4-BE49-F238E27FC236}">
                <a16:creationId xmlns:a16="http://schemas.microsoft.com/office/drawing/2014/main" id="{495AD306-13F5-44CE-BA1F-D4FCF12A024C}"/>
              </a:ext>
            </a:extLst>
          </p:cNvPr>
          <p:cNvSpPr/>
          <p:nvPr/>
        </p:nvSpPr>
        <p:spPr>
          <a:xfrm>
            <a:off x="606392" y="5094101"/>
            <a:ext cx="6285296" cy="472548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Informationsmodellering</a:t>
            </a:r>
          </a:p>
        </p:txBody>
      </p:sp>
      <p:sp>
        <p:nvSpPr>
          <p:cNvPr id="25" name="Pil: höger 24">
            <a:extLst>
              <a:ext uri="{FF2B5EF4-FFF2-40B4-BE49-F238E27FC236}">
                <a16:creationId xmlns:a16="http://schemas.microsoft.com/office/drawing/2014/main" id="{3624D0B2-CB84-4296-B972-77865F77B5BD}"/>
              </a:ext>
            </a:extLst>
          </p:cNvPr>
          <p:cNvSpPr/>
          <p:nvPr/>
        </p:nvSpPr>
        <p:spPr>
          <a:xfrm>
            <a:off x="3041583" y="4697128"/>
            <a:ext cx="6390668" cy="405166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b="0" dirty="0"/>
              <a:t>Standardisering av API: er</a:t>
            </a:r>
            <a:endParaRPr lang="sv-SE" sz="1000" dirty="0"/>
          </a:p>
        </p:txBody>
      </p:sp>
      <p:sp>
        <p:nvSpPr>
          <p:cNvPr id="14" name="Pil: höger 13">
            <a:extLst>
              <a:ext uri="{FF2B5EF4-FFF2-40B4-BE49-F238E27FC236}">
                <a16:creationId xmlns:a16="http://schemas.microsoft.com/office/drawing/2014/main" id="{B38DA8C3-957E-4319-9990-681F50099A3B}"/>
              </a:ext>
            </a:extLst>
          </p:cNvPr>
          <p:cNvSpPr/>
          <p:nvPr/>
        </p:nvSpPr>
        <p:spPr>
          <a:xfrm>
            <a:off x="6714067" y="4159590"/>
            <a:ext cx="3124200" cy="472547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800" dirty="0"/>
              <a:t>Förankring i respektive organisation</a:t>
            </a:r>
          </a:p>
        </p:txBody>
      </p:sp>
    </p:spTree>
    <p:extLst>
      <p:ext uri="{BB962C8B-B14F-4D97-AF65-F5344CB8AC3E}">
        <p14:creationId xmlns:p14="http://schemas.microsoft.com/office/powerpoint/2010/main" val="151334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8109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763766" y="5537416"/>
            <a:ext cx="4664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Tack för din medverkan! </a:t>
            </a:r>
            <a:endParaRPr lang="sv-S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3E84378-C183-4738-BB35-499E2AD64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044" y="889428"/>
            <a:ext cx="10475290" cy="997196"/>
          </a:xfrm>
        </p:spPr>
        <p:txBody>
          <a:bodyPr/>
          <a:lstStyle/>
          <a:p>
            <a:r>
              <a:rPr lang="sv-SE" sz="3600" dirty="0"/>
              <a:t>Interoperabilitet- en förutsättning för digital samverkan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A500377-709F-4199-A509-B1FABC948FC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944671" y="2201582"/>
            <a:ext cx="10475912" cy="17544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v-SE" sz="2200" dirty="0"/>
              <a:t>Interoperabilitet handlar om kommunikation och samverkan.</a:t>
            </a:r>
          </a:p>
          <a:p>
            <a:pPr marL="0" indent="0">
              <a:buNone/>
            </a:pPr>
            <a:r>
              <a:rPr lang="sv-SE" sz="2200" dirty="0"/>
              <a:t>Olika organisationer och informationssystem ska kunna lagra, utbyta och återanvända information på ett effektivt sätt genom att följa överenskomna regler standarder och specifikationer.</a:t>
            </a:r>
          </a:p>
          <a:p>
            <a:pPr marL="0" indent="0">
              <a:buNone/>
            </a:pPr>
            <a:endParaRPr lang="sv-SE" sz="1400" dirty="0"/>
          </a:p>
          <a:p>
            <a:pPr marL="0" indent="0">
              <a:buNone/>
            </a:pPr>
            <a:r>
              <a:rPr lang="sv-SE" sz="1400" dirty="0">
                <a:solidFill>
                  <a:schemeClr val="bg1"/>
                </a:solidFill>
              </a:rPr>
              <a:t>Samordning och underlättande av utvecklingen av implementationsnära specifikationer och sektors specifikt standardisering.</a:t>
            </a:r>
          </a:p>
          <a:p>
            <a:pPr marL="0" indent="0">
              <a:buNone/>
            </a:pPr>
            <a:endParaRPr lang="sv-SE" sz="1400" dirty="0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BD1A41D0-DCC0-41A1-9134-8B9C24CBA0F1}"/>
              </a:ext>
            </a:extLst>
          </p:cNvPr>
          <p:cNvSpPr txBox="1"/>
          <p:nvPr/>
        </p:nvSpPr>
        <p:spPr>
          <a:xfrm>
            <a:off x="944670" y="3850105"/>
            <a:ext cx="815120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/>
              <a:t>Uppdrag i regleringsbrev:</a:t>
            </a:r>
          </a:p>
          <a:p>
            <a:endParaRPr lang="sv-SE" sz="2000" dirty="0"/>
          </a:p>
          <a:p>
            <a:r>
              <a:rPr lang="sv-SE" sz="2000" dirty="0"/>
              <a:t>E-hälsomyndigheten ska samordna och underlätta utvecklingen av implementationsnära specifikationer och sektors specifikt standardisering.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7998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95B37D-C816-4F7E-B5B6-7E035654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458" y="674074"/>
            <a:ext cx="10474580" cy="1661993"/>
          </a:xfrm>
        </p:spPr>
        <p:txBody>
          <a:bodyPr/>
          <a:lstStyle/>
          <a:p>
            <a:r>
              <a:rPr lang="sv-SE" sz="4000" b="1" dirty="0"/>
              <a:t>Fyra olika perspektiv: </a:t>
            </a:r>
            <a:r>
              <a:rPr lang="sv-SE" sz="4000" dirty="0"/>
              <a:t>implementationsnära specifikationer</a:t>
            </a:r>
            <a:br>
              <a:rPr lang="sv-SE" sz="4000" i="1" dirty="0"/>
            </a:b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1F92AEB-3F40-40DF-9A78-C77B0E20BC9E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pPr marL="0" indent="0">
              <a:buNone/>
            </a:pPr>
            <a:endParaRPr lang="sv-SE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D85E1B5-2704-42B5-80D0-46A5665C5B2D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985833" y="2129618"/>
            <a:ext cx="4913164" cy="41573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v-SE" sz="1700" dirty="0"/>
              <a:t>Informationsutbyte sker i enlighet med gällande lagstiftning</a:t>
            </a:r>
          </a:p>
          <a:p>
            <a:pPr marL="0" indent="0">
              <a:buNone/>
            </a:pPr>
            <a:endParaRPr lang="sv-SE" sz="2600" dirty="0"/>
          </a:p>
          <a:p>
            <a:pPr marL="0" indent="0">
              <a:buNone/>
            </a:pPr>
            <a:endParaRPr lang="sv-SE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sv-SE" sz="1700" dirty="0"/>
              <a:t>Gemensamma beskrivningar av verksamheter och deras behov används, arbetsprocesser samordnas mellan olika organisationer</a:t>
            </a:r>
          </a:p>
          <a:p>
            <a:pPr marL="0" indent="0">
              <a:buNone/>
            </a:pPr>
            <a:endParaRPr lang="sv-SE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sv-SE" sz="1700" dirty="0"/>
          </a:p>
          <a:p>
            <a:pPr marL="0" indent="0">
              <a:buNone/>
            </a:pPr>
            <a:r>
              <a:rPr lang="sv-SE" sz="1700" dirty="0"/>
              <a:t>Information kan utbytas, tolkas och återanvändas enhetligt, med bibehållen mening och innehåll</a:t>
            </a:r>
          </a:p>
          <a:p>
            <a:pPr marL="0" indent="0">
              <a:buNone/>
            </a:pPr>
            <a:endParaRPr lang="sv-SE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sv-SE" sz="17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sv-SE" sz="1700" dirty="0"/>
              <a:t>Gemensamma tekniska specifikationer, standarder och plattformar används</a:t>
            </a:r>
          </a:p>
          <a:p>
            <a:pPr marL="0" indent="0">
              <a:buNone/>
            </a:pPr>
            <a:endParaRPr lang="sv-SE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sv-SE" dirty="0"/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B8557DA5-25B0-4C38-9605-B772818DE261}"/>
              </a:ext>
            </a:extLst>
          </p:cNvPr>
          <p:cNvGrpSpPr/>
          <p:nvPr/>
        </p:nvGrpSpPr>
        <p:grpSpPr>
          <a:xfrm>
            <a:off x="857250" y="2025650"/>
            <a:ext cx="3741240" cy="4365283"/>
            <a:chOff x="491234" y="1954723"/>
            <a:chExt cx="3741240" cy="4365283"/>
          </a:xfrm>
        </p:grpSpPr>
        <p:grpSp>
          <p:nvGrpSpPr>
            <p:cNvPr id="6" name="Grupp 5">
              <a:extLst>
                <a:ext uri="{FF2B5EF4-FFF2-40B4-BE49-F238E27FC236}">
                  <a16:creationId xmlns:a16="http://schemas.microsoft.com/office/drawing/2014/main" id="{5380F45B-9C59-4532-A83F-7B1E849D4D70}"/>
                </a:ext>
              </a:extLst>
            </p:cNvPr>
            <p:cNvGrpSpPr/>
            <p:nvPr/>
          </p:nvGrpSpPr>
          <p:grpSpPr>
            <a:xfrm>
              <a:off x="491234" y="3148120"/>
              <a:ext cx="3741240" cy="785091"/>
              <a:chOff x="491234" y="3148120"/>
              <a:chExt cx="3741240" cy="785091"/>
            </a:xfrm>
          </p:grpSpPr>
          <p:sp>
            <p:nvSpPr>
              <p:cNvPr id="16" name="Rektangel: rundade hörn 15">
                <a:extLst>
                  <a:ext uri="{FF2B5EF4-FFF2-40B4-BE49-F238E27FC236}">
                    <a16:creationId xmlns:a16="http://schemas.microsoft.com/office/drawing/2014/main" id="{56182337-5B55-4FB6-9F17-02AF29E6DC13}"/>
                  </a:ext>
                </a:extLst>
              </p:cNvPr>
              <p:cNvSpPr/>
              <p:nvPr/>
            </p:nvSpPr>
            <p:spPr>
              <a:xfrm>
                <a:off x="491234" y="3148120"/>
                <a:ext cx="3741240" cy="785091"/>
              </a:xfrm>
              <a:prstGeom prst="roundRect">
                <a:avLst>
                  <a:gd name="adj" fmla="val 9608"/>
                </a:avLst>
              </a:prstGeom>
              <a:solidFill>
                <a:srgbClr val="B04F94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981075"/>
                <a:r>
                  <a:rPr lang="en-GB" sz="2000" b="1" dirty="0" err="1"/>
                  <a:t>Organisatorisk</a:t>
                </a:r>
                <a:br>
                  <a:rPr lang="en-GB" sz="2000" b="1" dirty="0"/>
                </a:br>
                <a:r>
                  <a:rPr lang="en-GB" sz="2000" b="1" dirty="0" err="1"/>
                  <a:t>interoperabilitet</a:t>
                </a:r>
                <a:endParaRPr lang="en-GB" sz="2000" b="1" dirty="0"/>
              </a:p>
            </p:txBody>
          </p:sp>
          <p:pic>
            <p:nvPicPr>
              <p:cNvPr id="17" name="Bildobjekt 16">
                <a:extLst>
                  <a:ext uri="{FF2B5EF4-FFF2-40B4-BE49-F238E27FC236}">
                    <a16:creationId xmlns:a16="http://schemas.microsoft.com/office/drawing/2014/main" id="{C7846CFF-57BA-4E69-A8FD-99D0ADD4AB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B04F94"/>
                  </a:clrFrom>
                  <a:clrTo>
                    <a:srgbClr val="B04F94">
                      <a:alpha val="0"/>
                    </a:srgbClr>
                  </a:clrTo>
                </a:clrChange>
              </a:blip>
              <a:srcRect l="7693" t="28846" r="79089" b="56213"/>
              <a:stretch/>
            </p:blipFill>
            <p:spPr>
              <a:xfrm>
                <a:off x="608322" y="3217740"/>
                <a:ext cx="758282" cy="645850"/>
              </a:xfrm>
              <a:prstGeom prst="rect">
                <a:avLst/>
              </a:prstGeom>
            </p:spPr>
          </p:pic>
        </p:grpSp>
        <p:grpSp>
          <p:nvGrpSpPr>
            <p:cNvPr id="7" name="Grupp 6">
              <a:extLst>
                <a:ext uri="{FF2B5EF4-FFF2-40B4-BE49-F238E27FC236}">
                  <a16:creationId xmlns:a16="http://schemas.microsoft.com/office/drawing/2014/main" id="{3D9E0A60-5C55-4936-ADE7-7ED2F81E969A}"/>
                </a:ext>
              </a:extLst>
            </p:cNvPr>
            <p:cNvGrpSpPr/>
            <p:nvPr/>
          </p:nvGrpSpPr>
          <p:grpSpPr>
            <a:xfrm>
              <a:off x="491234" y="1954723"/>
              <a:ext cx="3741240" cy="785091"/>
              <a:chOff x="491234" y="1954723"/>
              <a:chExt cx="3741240" cy="785091"/>
            </a:xfrm>
          </p:grpSpPr>
          <p:sp>
            <p:nvSpPr>
              <p:cNvPr id="14" name="Rektangel: rundade hörn 13">
                <a:extLst>
                  <a:ext uri="{FF2B5EF4-FFF2-40B4-BE49-F238E27FC236}">
                    <a16:creationId xmlns:a16="http://schemas.microsoft.com/office/drawing/2014/main" id="{3C8DE6C8-9EC7-4797-8B86-12BD48457ED3}"/>
                  </a:ext>
                </a:extLst>
              </p:cNvPr>
              <p:cNvSpPr/>
              <p:nvPr/>
            </p:nvSpPr>
            <p:spPr>
              <a:xfrm>
                <a:off x="491234" y="1954723"/>
                <a:ext cx="3741240" cy="785091"/>
              </a:xfrm>
              <a:prstGeom prst="roundRect">
                <a:avLst>
                  <a:gd name="adj" fmla="val 9608"/>
                </a:avLst>
              </a:prstGeom>
              <a:solidFill>
                <a:srgbClr val="95C153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981075"/>
                <a:r>
                  <a:rPr lang="en-GB" sz="2000" b="1" dirty="0" err="1"/>
                  <a:t>Juridisk</a:t>
                </a:r>
                <a:br>
                  <a:rPr lang="en-GB" sz="2000" b="1" dirty="0"/>
                </a:br>
                <a:r>
                  <a:rPr lang="en-GB" sz="2000" b="1" dirty="0" err="1"/>
                  <a:t>interoperabilitet</a:t>
                </a:r>
                <a:endParaRPr lang="en-GB" sz="2000" b="1" dirty="0"/>
              </a:p>
            </p:txBody>
          </p:sp>
          <p:pic>
            <p:nvPicPr>
              <p:cNvPr id="15" name="Bildobjekt 14">
                <a:extLst>
                  <a:ext uri="{FF2B5EF4-FFF2-40B4-BE49-F238E27FC236}">
                    <a16:creationId xmlns:a16="http://schemas.microsoft.com/office/drawing/2014/main" id="{D2B17A14-5946-4776-99D4-94263FD899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95C153"/>
                  </a:clrFrom>
                  <a:clrTo>
                    <a:srgbClr val="95C153">
                      <a:alpha val="0"/>
                    </a:srgbClr>
                  </a:clrTo>
                </a:clrChange>
              </a:blip>
              <a:srcRect l="8567" t="4600" r="80353" b="80458"/>
              <a:stretch/>
            </p:blipFill>
            <p:spPr>
              <a:xfrm>
                <a:off x="669654" y="2024343"/>
                <a:ext cx="635619" cy="645850"/>
              </a:xfrm>
              <a:prstGeom prst="rect">
                <a:avLst/>
              </a:prstGeom>
            </p:spPr>
          </p:pic>
        </p:grpSp>
        <p:grpSp>
          <p:nvGrpSpPr>
            <p:cNvPr id="8" name="Grupp 7">
              <a:extLst>
                <a:ext uri="{FF2B5EF4-FFF2-40B4-BE49-F238E27FC236}">
                  <a16:creationId xmlns:a16="http://schemas.microsoft.com/office/drawing/2014/main" id="{80651FD5-BDD3-4825-B87B-2CE7D05861F6}"/>
                </a:ext>
              </a:extLst>
            </p:cNvPr>
            <p:cNvGrpSpPr/>
            <p:nvPr/>
          </p:nvGrpSpPr>
          <p:grpSpPr>
            <a:xfrm>
              <a:off x="491234" y="5534915"/>
              <a:ext cx="3741240" cy="785091"/>
              <a:chOff x="491234" y="5534915"/>
              <a:chExt cx="3741240" cy="785091"/>
            </a:xfrm>
          </p:grpSpPr>
          <p:sp>
            <p:nvSpPr>
              <p:cNvPr id="12" name="Rektangel: rundade hörn 11">
                <a:extLst>
                  <a:ext uri="{FF2B5EF4-FFF2-40B4-BE49-F238E27FC236}">
                    <a16:creationId xmlns:a16="http://schemas.microsoft.com/office/drawing/2014/main" id="{A5D84145-8D0B-4A2C-BA6C-BABF07394E3F}"/>
                  </a:ext>
                </a:extLst>
              </p:cNvPr>
              <p:cNvSpPr/>
              <p:nvPr/>
            </p:nvSpPr>
            <p:spPr>
              <a:xfrm>
                <a:off x="491234" y="5534915"/>
                <a:ext cx="3741240" cy="785091"/>
              </a:xfrm>
              <a:prstGeom prst="roundRect">
                <a:avLst>
                  <a:gd name="adj" fmla="val 9608"/>
                </a:avLst>
              </a:prstGeom>
              <a:solidFill>
                <a:srgbClr val="F6AB34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981075"/>
                <a:r>
                  <a:rPr lang="en-GB" sz="2000" b="1" dirty="0" err="1"/>
                  <a:t>Teknisk</a:t>
                </a:r>
                <a:br>
                  <a:rPr lang="en-GB" sz="2000" b="1" dirty="0"/>
                </a:br>
                <a:r>
                  <a:rPr lang="en-GB" sz="2000" b="1" dirty="0" err="1"/>
                  <a:t>interoperabilitet</a:t>
                </a:r>
                <a:endParaRPr lang="en-GB" sz="2000" b="1" dirty="0"/>
              </a:p>
            </p:txBody>
          </p:sp>
          <p:pic>
            <p:nvPicPr>
              <p:cNvPr id="13" name="Bildobjekt 12">
                <a:extLst>
                  <a:ext uri="{FF2B5EF4-FFF2-40B4-BE49-F238E27FC236}">
                    <a16:creationId xmlns:a16="http://schemas.microsoft.com/office/drawing/2014/main" id="{2C22D6E8-73C6-4C14-95B3-24F8A4AF05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6AB34"/>
                  </a:clrFrom>
                  <a:clrTo>
                    <a:srgbClr val="F6AB34">
                      <a:alpha val="0"/>
                    </a:srgbClr>
                  </a:clrTo>
                </a:clrChange>
              </a:blip>
              <a:srcRect l="7387" t="75349" r="78424" b="8140"/>
              <a:stretch/>
            </p:blipFill>
            <p:spPr>
              <a:xfrm>
                <a:off x="669654" y="5570620"/>
                <a:ext cx="814039" cy="713679"/>
              </a:xfrm>
              <a:prstGeom prst="rect">
                <a:avLst/>
              </a:prstGeom>
            </p:spPr>
          </p:pic>
        </p:grpSp>
        <p:grpSp>
          <p:nvGrpSpPr>
            <p:cNvPr id="9" name="Grupp 8">
              <a:extLst>
                <a:ext uri="{FF2B5EF4-FFF2-40B4-BE49-F238E27FC236}">
                  <a16:creationId xmlns:a16="http://schemas.microsoft.com/office/drawing/2014/main" id="{290FD1ED-C6CD-4AF8-BA0C-6A5E6956E11F}"/>
                </a:ext>
              </a:extLst>
            </p:cNvPr>
            <p:cNvGrpSpPr/>
            <p:nvPr/>
          </p:nvGrpSpPr>
          <p:grpSpPr>
            <a:xfrm>
              <a:off x="491234" y="4341517"/>
              <a:ext cx="3741240" cy="785091"/>
              <a:chOff x="491234" y="4341517"/>
              <a:chExt cx="3741240" cy="785091"/>
            </a:xfrm>
          </p:grpSpPr>
          <p:sp>
            <p:nvSpPr>
              <p:cNvPr id="10" name="Rektangel: rundade hörn 9">
                <a:extLst>
                  <a:ext uri="{FF2B5EF4-FFF2-40B4-BE49-F238E27FC236}">
                    <a16:creationId xmlns:a16="http://schemas.microsoft.com/office/drawing/2014/main" id="{A5ABA394-128D-4601-B254-2BEE2F43F4F4}"/>
                  </a:ext>
                </a:extLst>
              </p:cNvPr>
              <p:cNvSpPr/>
              <p:nvPr/>
            </p:nvSpPr>
            <p:spPr>
              <a:xfrm>
                <a:off x="491234" y="4341517"/>
                <a:ext cx="3741240" cy="785091"/>
              </a:xfrm>
              <a:prstGeom prst="roundRect">
                <a:avLst>
                  <a:gd name="adj" fmla="val 9608"/>
                </a:avLst>
              </a:prstGeom>
              <a:solidFill>
                <a:srgbClr val="5CB39B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981075"/>
                <a:r>
                  <a:rPr lang="en-GB" sz="2000" b="1" dirty="0" err="1"/>
                  <a:t>Semantisk</a:t>
                </a:r>
                <a:br>
                  <a:rPr lang="en-GB" sz="2000" b="1" dirty="0"/>
                </a:br>
                <a:r>
                  <a:rPr lang="en-GB" sz="2000" b="1" dirty="0" err="1"/>
                  <a:t>interoperabilitet</a:t>
                </a:r>
                <a:endParaRPr lang="en-GB" sz="2000" b="1" dirty="0"/>
              </a:p>
            </p:txBody>
          </p:sp>
          <p:pic>
            <p:nvPicPr>
              <p:cNvPr id="11" name="Bildobjekt 10">
                <a:extLst>
                  <a:ext uri="{FF2B5EF4-FFF2-40B4-BE49-F238E27FC236}">
                    <a16:creationId xmlns:a16="http://schemas.microsoft.com/office/drawing/2014/main" id="{655653AB-012E-4171-90E2-854FE92D6E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5CB39B"/>
                  </a:clrFrom>
                  <a:clrTo>
                    <a:srgbClr val="5CB39B">
                      <a:alpha val="0"/>
                    </a:srgbClr>
                  </a:clrTo>
                </a:clrChange>
              </a:blip>
              <a:srcRect l="7387" t="52439" r="79784" b="30792"/>
              <a:stretch/>
            </p:blipFill>
            <p:spPr>
              <a:xfrm>
                <a:off x="630623" y="4371647"/>
                <a:ext cx="735981" cy="72483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97658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42" y="547475"/>
            <a:ext cx="10475290" cy="553998"/>
          </a:xfrm>
        </p:spPr>
        <p:txBody>
          <a:bodyPr/>
          <a:lstStyle/>
          <a:p>
            <a:r>
              <a:rPr lang="sv-SE" dirty="0"/>
              <a:t>För ett avgränsat område </a:t>
            </a:r>
          </a:p>
        </p:txBody>
      </p:sp>
      <p:sp>
        <p:nvSpPr>
          <p:cNvPr id="4" name="Flödesschema: Alternativ process 3">
            <a:extLst>
              <a:ext uri="{FF2B5EF4-FFF2-40B4-BE49-F238E27FC236}">
                <a16:creationId xmlns:a16="http://schemas.microsoft.com/office/drawing/2014/main" id="{5ABE5D6C-C343-4023-A156-3B9FE8EDDD13}"/>
              </a:ext>
            </a:extLst>
          </p:cNvPr>
          <p:cNvSpPr/>
          <p:nvPr/>
        </p:nvSpPr>
        <p:spPr>
          <a:xfrm>
            <a:off x="3522169" y="4112679"/>
            <a:ext cx="2447926" cy="817701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Begreppsmodellering</a:t>
            </a:r>
            <a:r>
              <a:rPr lang="sv-SE" sz="16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</a:rPr>
              <a:t>termer</a:t>
            </a:r>
          </a:p>
        </p:txBody>
      </p:sp>
      <p:sp>
        <p:nvSpPr>
          <p:cNvPr id="5" name="Flödesschema: Alternativ process 4">
            <a:extLst>
              <a:ext uri="{FF2B5EF4-FFF2-40B4-BE49-F238E27FC236}">
                <a16:creationId xmlns:a16="http://schemas.microsoft.com/office/drawing/2014/main" id="{2D56E8BA-1E9C-4B22-B99D-C9531DAFB65C}"/>
              </a:ext>
            </a:extLst>
          </p:cNvPr>
          <p:cNvSpPr/>
          <p:nvPr/>
        </p:nvSpPr>
        <p:spPr>
          <a:xfrm>
            <a:off x="6372325" y="4110210"/>
            <a:ext cx="2451365" cy="808649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Informations-modellering</a:t>
            </a:r>
            <a:r>
              <a:rPr lang="sv-SE" sz="16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sv-SE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sv-SE" sz="1600" dirty="0" err="1">
                <a:solidFill>
                  <a:schemeClr val="tx1"/>
                </a:solidFill>
              </a:rPr>
              <a:t>kodverk</a:t>
            </a:r>
            <a:endParaRPr lang="sv-SE" sz="1600" dirty="0">
              <a:solidFill>
                <a:schemeClr val="tx1"/>
              </a:solidFill>
            </a:endParaRPr>
          </a:p>
        </p:txBody>
      </p:sp>
      <p:sp>
        <p:nvSpPr>
          <p:cNvPr id="6" name="Flödesschema: Alternativ process 5">
            <a:extLst>
              <a:ext uri="{FF2B5EF4-FFF2-40B4-BE49-F238E27FC236}">
                <a16:creationId xmlns:a16="http://schemas.microsoft.com/office/drawing/2014/main" id="{CEB93459-9E45-4A81-98FF-96EDBEB2F2F7}"/>
              </a:ext>
            </a:extLst>
          </p:cNvPr>
          <p:cNvSpPr/>
          <p:nvPr/>
        </p:nvSpPr>
        <p:spPr>
          <a:xfrm>
            <a:off x="9225921" y="4117298"/>
            <a:ext cx="2451365" cy="808648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Teknisk profilering</a:t>
            </a:r>
            <a:r>
              <a:rPr lang="sv-SE" sz="16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sv-SE" sz="1600" dirty="0">
                <a:solidFill>
                  <a:schemeClr val="tx1"/>
                </a:solidFill>
              </a:rPr>
              <a:t> implementations-guide</a:t>
            </a:r>
          </a:p>
        </p:txBody>
      </p:sp>
      <p:grpSp>
        <p:nvGrpSpPr>
          <p:cNvPr id="25" name="Grupp 24">
            <a:extLst>
              <a:ext uri="{FF2B5EF4-FFF2-40B4-BE49-F238E27FC236}">
                <a16:creationId xmlns:a16="http://schemas.microsoft.com/office/drawing/2014/main" id="{B1A071B5-788A-48FB-9749-5A6A65CE8303}"/>
              </a:ext>
            </a:extLst>
          </p:cNvPr>
          <p:cNvGrpSpPr/>
          <p:nvPr/>
        </p:nvGrpSpPr>
        <p:grpSpPr>
          <a:xfrm>
            <a:off x="3614665" y="5078471"/>
            <a:ext cx="2262933" cy="730863"/>
            <a:chOff x="954912" y="2480886"/>
            <a:chExt cx="2262933" cy="730863"/>
          </a:xfrm>
        </p:grpSpPr>
        <p:sp>
          <p:nvSpPr>
            <p:cNvPr id="11" name="textruta 10">
              <a:extLst>
                <a:ext uri="{FF2B5EF4-FFF2-40B4-BE49-F238E27FC236}">
                  <a16:creationId xmlns:a16="http://schemas.microsoft.com/office/drawing/2014/main" id="{EE43F264-3487-4BF6-A8F8-DC92CF4BFBDB}"/>
                </a:ext>
              </a:extLst>
            </p:cNvPr>
            <p:cNvSpPr txBox="1"/>
            <p:nvPr/>
          </p:nvSpPr>
          <p:spPr>
            <a:xfrm>
              <a:off x="1058897" y="2631249"/>
              <a:ext cx="94026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Begrepps-modell</a:t>
              </a:r>
            </a:p>
          </p:txBody>
        </p:sp>
        <p:sp>
          <p:nvSpPr>
            <p:cNvPr id="14" name="textruta 13">
              <a:extLst>
                <a:ext uri="{FF2B5EF4-FFF2-40B4-BE49-F238E27FC236}">
                  <a16:creationId xmlns:a16="http://schemas.microsoft.com/office/drawing/2014/main" id="{7449F270-2C63-4794-875B-CD1A88575CD8}"/>
                </a:ext>
              </a:extLst>
            </p:cNvPr>
            <p:cNvSpPr txBox="1"/>
            <p:nvPr/>
          </p:nvSpPr>
          <p:spPr>
            <a:xfrm>
              <a:off x="1999157" y="2632850"/>
              <a:ext cx="885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Termlista</a:t>
              </a:r>
            </a:p>
          </p:txBody>
        </p:sp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235A38C6-BAD9-44AB-AEC4-D2C198B85DAF}"/>
                </a:ext>
              </a:extLst>
            </p:cNvPr>
            <p:cNvSpPr/>
            <p:nvPr/>
          </p:nvSpPr>
          <p:spPr>
            <a:xfrm>
              <a:off x="954912" y="2480886"/>
              <a:ext cx="2262933" cy="73086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6" name="Grupp 25">
            <a:extLst>
              <a:ext uri="{FF2B5EF4-FFF2-40B4-BE49-F238E27FC236}">
                <a16:creationId xmlns:a16="http://schemas.microsoft.com/office/drawing/2014/main" id="{C04A5925-8F82-4170-8567-886C13464AF5}"/>
              </a:ext>
            </a:extLst>
          </p:cNvPr>
          <p:cNvGrpSpPr/>
          <p:nvPr/>
        </p:nvGrpSpPr>
        <p:grpSpPr>
          <a:xfrm>
            <a:off x="6466540" y="5082094"/>
            <a:ext cx="2262933" cy="730863"/>
            <a:chOff x="3793131" y="2521490"/>
            <a:chExt cx="2262933" cy="730863"/>
          </a:xfrm>
        </p:grpSpPr>
        <p:sp>
          <p:nvSpPr>
            <p:cNvPr id="13" name="textruta 12">
              <a:extLst>
                <a:ext uri="{FF2B5EF4-FFF2-40B4-BE49-F238E27FC236}">
                  <a16:creationId xmlns:a16="http://schemas.microsoft.com/office/drawing/2014/main" id="{2C9033E4-36F9-46BA-81A2-E0BEEC860527}"/>
                </a:ext>
              </a:extLst>
            </p:cNvPr>
            <p:cNvSpPr txBox="1"/>
            <p:nvPr/>
          </p:nvSpPr>
          <p:spPr>
            <a:xfrm>
              <a:off x="3848101" y="2656090"/>
              <a:ext cx="1164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Informations-modell</a:t>
              </a:r>
            </a:p>
          </p:txBody>
        </p:sp>
        <p:sp>
          <p:nvSpPr>
            <p:cNvPr id="16" name="Rektangel 15">
              <a:extLst>
                <a:ext uri="{FF2B5EF4-FFF2-40B4-BE49-F238E27FC236}">
                  <a16:creationId xmlns:a16="http://schemas.microsoft.com/office/drawing/2014/main" id="{6B97CDDC-83A7-4E1E-BE1C-260823C3414D}"/>
                </a:ext>
              </a:extLst>
            </p:cNvPr>
            <p:cNvSpPr/>
            <p:nvPr/>
          </p:nvSpPr>
          <p:spPr>
            <a:xfrm>
              <a:off x="3793131" y="2521490"/>
              <a:ext cx="2262933" cy="73086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7F7D9C57-A9D3-40A3-B15E-8093641FC95F}"/>
                </a:ext>
              </a:extLst>
            </p:cNvPr>
            <p:cNvSpPr txBox="1"/>
            <p:nvPr/>
          </p:nvSpPr>
          <p:spPr>
            <a:xfrm>
              <a:off x="4994197" y="2662205"/>
              <a:ext cx="9100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Kodverks-lista </a:t>
              </a:r>
              <a:r>
                <a:rPr lang="sv-SE" sz="1200" dirty="0" err="1"/>
                <a:t>Sv</a:t>
              </a:r>
              <a:endParaRPr lang="sv-SE" sz="1200" dirty="0"/>
            </a:p>
          </p:txBody>
        </p:sp>
      </p:grpSp>
      <p:grpSp>
        <p:nvGrpSpPr>
          <p:cNvPr id="27" name="Grupp 26">
            <a:extLst>
              <a:ext uri="{FF2B5EF4-FFF2-40B4-BE49-F238E27FC236}">
                <a16:creationId xmlns:a16="http://schemas.microsoft.com/office/drawing/2014/main" id="{9E3A4D68-9C3E-4598-8E5C-0871B22496C5}"/>
              </a:ext>
            </a:extLst>
          </p:cNvPr>
          <p:cNvGrpSpPr/>
          <p:nvPr/>
        </p:nvGrpSpPr>
        <p:grpSpPr>
          <a:xfrm>
            <a:off x="9354369" y="5065139"/>
            <a:ext cx="2262933" cy="730863"/>
            <a:chOff x="6721787" y="2563720"/>
            <a:chExt cx="2262933" cy="730863"/>
          </a:xfrm>
        </p:grpSpPr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62EB27F8-17EE-49D6-97B6-CB239CAA2EB0}"/>
                </a:ext>
              </a:extLst>
            </p:cNvPr>
            <p:cNvSpPr txBox="1"/>
            <p:nvPr/>
          </p:nvSpPr>
          <p:spPr>
            <a:xfrm>
              <a:off x="6776757" y="2698320"/>
              <a:ext cx="1164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Tekniska </a:t>
              </a:r>
              <a:r>
                <a:rPr lang="sv-SE" sz="1200" dirty="0" err="1"/>
                <a:t>API:er</a:t>
              </a:r>
              <a:endParaRPr lang="sv-SE" sz="1200" dirty="0"/>
            </a:p>
          </p:txBody>
        </p:sp>
        <p:sp>
          <p:nvSpPr>
            <p:cNvPr id="19" name="Rektangel 18">
              <a:extLst>
                <a:ext uri="{FF2B5EF4-FFF2-40B4-BE49-F238E27FC236}">
                  <a16:creationId xmlns:a16="http://schemas.microsoft.com/office/drawing/2014/main" id="{7B384C88-7537-4F73-9F3D-EE6FEB34BEF9}"/>
                </a:ext>
              </a:extLst>
            </p:cNvPr>
            <p:cNvSpPr/>
            <p:nvPr/>
          </p:nvSpPr>
          <p:spPr>
            <a:xfrm>
              <a:off x="6721787" y="2563720"/>
              <a:ext cx="2262933" cy="73086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55BDDA17-C887-4369-9FE8-3C53435F4E48}"/>
                </a:ext>
              </a:extLst>
            </p:cNvPr>
            <p:cNvSpPr txBox="1"/>
            <p:nvPr/>
          </p:nvSpPr>
          <p:spPr>
            <a:xfrm>
              <a:off x="7922854" y="2704435"/>
              <a:ext cx="9457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Kodverks-lista Eng</a:t>
              </a:r>
            </a:p>
          </p:txBody>
        </p:sp>
      </p:grpSp>
      <p:cxnSp>
        <p:nvCxnSpPr>
          <p:cNvPr id="9" name="Rak pilkoppling 8">
            <a:extLst>
              <a:ext uri="{FF2B5EF4-FFF2-40B4-BE49-F238E27FC236}">
                <a16:creationId xmlns:a16="http://schemas.microsoft.com/office/drawing/2014/main" id="{A120E3BA-D7E5-4CD6-A4DA-94A806D2A7AD}"/>
              </a:ext>
            </a:extLst>
          </p:cNvPr>
          <p:cNvCxnSpPr>
            <a:cxnSpLocks/>
          </p:cNvCxnSpPr>
          <p:nvPr/>
        </p:nvCxnSpPr>
        <p:spPr>
          <a:xfrm>
            <a:off x="620416" y="6141928"/>
            <a:ext cx="10996886" cy="0"/>
          </a:xfrm>
          <a:prstGeom prst="straightConnector1">
            <a:avLst/>
          </a:prstGeom>
          <a:ln w="349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ruta 6">
            <a:extLst>
              <a:ext uri="{FF2B5EF4-FFF2-40B4-BE49-F238E27FC236}">
                <a16:creationId xmlns:a16="http://schemas.microsoft.com/office/drawing/2014/main" id="{6571B208-3B1A-4627-A890-196EBB575D93}"/>
              </a:ext>
            </a:extLst>
          </p:cNvPr>
          <p:cNvSpPr txBox="1"/>
          <p:nvPr/>
        </p:nvSpPr>
        <p:spPr>
          <a:xfrm>
            <a:off x="514714" y="1543540"/>
            <a:ext cx="5455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 att starta arbete med semantik och teknik måste det finns juridiska förutsättningar</a:t>
            </a:r>
          </a:p>
        </p:txBody>
      </p:sp>
      <p:sp>
        <p:nvSpPr>
          <p:cNvPr id="22" name="Flödesschema: Alternativ process 21">
            <a:extLst>
              <a:ext uri="{FF2B5EF4-FFF2-40B4-BE49-F238E27FC236}">
                <a16:creationId xmlns:a16="http://schemas.microsoft.com/office/drawing/2014/main" id="{D7EA01C2-85BD-400C-B91A-548F20BEF672}"/>
              </a:ext>
            </a:extLst>
          </p:cNvPr>
          <p:cNvSpPr/>
          <p:nvPr/>
        </p:nvSpPr>
        <p:spPr>
          <a:xfrm>
            <a:off x="5674705" y="1543540"/>
            <a:ext cx="2447926" cy="817701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Juridisk modellering</a:t>
            </a:r>
            <a:endParaRPr lang="sv-SE" sz="16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3" name="Flödesschema: Alternativ process 22">
            <a:extLst>
              <a:ext uri="{FF2B5EF4-FFF2-40B4-BE49-F238E27FC236}">
                <a16:creationId xmlns:a16="http://schemas.microsoft.com/office/drawing/2014/main" id="{AE9F357E-1C52-47A3-A66B-C4511E232373}"/>
              </a:ext>
            </a:extLst>
          </p:cNvPr>
          <p:cNvSpPr/>
          <p:nvPr/>
        </p:nvSpPr>
        <p:spPr>
          <a:xfrm>
            <a:off x="514714" y="4108245"/>
            <a:ext cx="2447926" cy="817701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>
                <a:solidFill>
                  <a:schemeClr val="tx1"/>
                </a:solidFill>
              </a:rPr>
              <a:t>Processmodellering</a:t>
            </a:r>
            <a:r>
              <a:rPr lang="sv-SE" sz="16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sv-SE" sz="1600" dirty="0">
                <a:solidFill>
                  <a:schemeClr val="tx1"/>
                </a:solidFill>
              </a:rPr>
              <a:t>behov och arbetssätt</a:t>
            </a:r>
          </a:p>
        </p:txBody>
      </p:sp>
      <p:grpSp>
        <p:nvGrpSpPr>
          <p:cNvPr id="28" name="Grupp 27">
            <a:extLst>
              <a:ext uri="{FF2B5EF4-FFF2-40B4-BE49-F238E27FC236}">
                <a16:creationId xmlns:a16="http://schemas.microsoft.com/office/drawing/2014/main" id="{A69DD56A-7E4C-448D-9912-9FCC1701CA97}"/>
              </a:ext>
            </a:extLst>
          </p:cNvPr>
          <p:cNvGrpSpPr/>
          <p:nvPr/>
        </p:nvGrpSpPr>
        <p:grpSpPr>
          <a:xfrm>
            <a:off x="620416" y="5088209"/>
            <a:ext cx="2262933" cy="730863"/>
            <a:chOff x="954912" y="2480886"/>
            <a:chExt cx="2262933" cy="730863"/>
          </a:xfrm>
        </p:grpSpPr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7EEF5A9E-D0F9-40C9-B621-52B35A049CE3}"/>
                </a:ext>
              </a:extLst>
            </p:cNvPr>
            <p:cNvSpPr txBox="1"/>
            <p:nvPr/>
          </p:nvSpPr>
          <p:spPr>
            <a:xfrm>
              <a:off x="2217503" y="2592416"/>
              <a:ext cx="9402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Krav-katalog</a:t>
              </a:r>
            </a:p>
          </p:txBody>
        </p:sp>
        <p:sp>
          <p:nvSpPr>
            <p:cNvPr id="30" name="textruta 29">
              <a:extLst>
                <a:ext uri="{FF2B5EF4-FFF2-40B4-BE49-F238E27FC236}">
                  <a16:creationId xmlns:a16="http://schemas.microsoft.com/office/drawing/2014/main" id="{AAEA5138-DC95-44B8-A947-D73D9FF07A32}"/>
                </a:ext>
              </a:extLst>
            </p:cNvPr>
            <p:cNvSpPr txBox="1"/>
            <p:nvPr/>
          </p:nvSpPr>
          <p:spPr>
            <a:xfrm>
              <a:off x="1062069" y="2615484"/>
              <a:ext cx="8852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/>
                <a:t>Behovs-områden</a:t>
              </a:r>
            </a:p>
          </p:txBody>
        </p:sp>
        <p:sp>
          <p:nvSpPr>
            <p:cNvPr id="31" name="Rektangel 30">
              <a:extLst>
                <a:ext uri="{FF2B5EF4-FFF2-40B4-BE49-F238E27FC236}">
                  <a16:creationId xmlns:a16="http://schemas.microsoft.com/office/drawing/2014/main" id="{BE55D5DC-3FBB-4F68-B395-1B8B8F92A69F}"/>
                </a:ext>
              </a:extLst>
            </p:cNvPr>
            <p:cNvSpPr/>
            <p:nvPr/>
          </p:nvSpPr>
          <p:spPr>
            <a:xfrm>
              <a:off x="954912" y="2480886"/>
              <a:ext cx="2262933" cy="73086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32" name="textruta 31">
            <a:extLst>
              <a:ext uri="{FF2B5EF4-FFF2-40B4-BE49-F238E27FC236}">
                <a16:creationId xmlns:a16="http://schemas.microsoft.com/office/drawing/2014/main" id="{B3DD879F-5109-4649-9BA6-16F82F30D257}"/>
              </a:ext>
            </a:extLst>
          </p:cNvPr>
          <p:cNvSpPr txBox="1"/>
          <p:nvPr/>
        </p:nvSpPr>
        <p:spPr>
          <a:xfrm>
            <a:off x="9186460" y="3769941"/>
            <a:ext cx="26224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/>
              <a:t>Finns teknisk profilering?</a:t>
            </a:r>
          </a:p>
        </p:txBody>
      </p:sp>
      <p:sp>
        <p:nvSpPr>
          <p:cNvPr id="33" name="textruta 32">
            <a:extLst>
              <a:ext uri="{FF2B5EF4-FFF2-40B4-BE49-F238E27FC236}">
                <a16:creationId xmlns:a16="http://schemas.microsoft.com/office/drawing/2014/main" id="{3B27E41A-2422-4E34-B8D5-C008C2BE5C36}"/>
              </a:ext>
            </a:extLst>
          </p:cNvPr>
          <p:cNvSpPr txBox="1"/>
          <p:nvPr/>
        </p:nvSpPr>
        <p:spPr>
          <a:xfrm>
            <a:off x="4553332" y="3740137"/>
            <a:ext cx="42703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200" dirty="0"/>
              <a:t>Finns det modellerat?</a:t>
            </a:r>
          </a:p>
        </p:txBody>
      </p:sp>
      <p:sp>
        <p:nvSpPr>
          <p:cNvPr id="34" name="textruta 33">
            <a:extLst>
              <a:ext uri="{FF2B5EF4-FFF2-40B4-BE49-F238E27FC236}">
                <a16:creationId xmlns:a16="http://schemas.microsoft.com/office/drawing/2014/main" id="{19ADB538-2EC5-4167-BE96-71AA4D768531}"/>
              </a:ext>
            </a:extLst>
          </p:cNvPr>
          <p:cNvSpPr txBox="1"/>
          <p:nvPr/>
        </p:nvSpPr>
        <p:spPr>
          <a:xfrm>
            <a:off x="514714" y="3650478"/>
            <a:ext cx="2657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Vilka krav finns?</a:t>
            </a: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555BF934-CDEA-4108-8267-7C522CB26576}"/>
              </a:ext>
            </a:extLst>
          </p:cNvPr>
          <p:cNvSpPr txBox="1"/>
          <p:nvPr/>
        </p:nvSpPr>
        <p:spPr>
          <a:xfrm>
            <a:off x="8187372" y="1706169"/>
            <a:ext cx="36215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000" dirty="0"/>
              <a:t>Vilken reglering finns?</a:t>
            </a:r>
          </a:p>
        </p:txBody>
      </p:sp>
    </p:spTree>
    <p:extLst>
      <p:ext uri="{BB962C8B-B14F-4D97-AF65-F5344CB8AC3E}">
        <p14:creationId xmlns:p14="http://schemas.microsoft.com/office/powerpoint/2010/main" val="378420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pPr algn="l"/>
            <a:r>
              <a:rPr lang="sv-SE" dirty="0"/>
              <a:t>Genomgång av framtagningen av teknisk profilering för </a:t>
            </a:r>
            <a:r>
              <a:rPr lang="sv-SE" dirty="0" err="1"/>
              <a:t>API:er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Torbjörn</a:t>
            </a:r>
          </a:p>
        </p:txBody>
      </p:sp>
    </p:spTree>
    <p:extLst>
      <p:ext uri="{BB962C8B-B14F-4D97-AF65-F5344CB8AC3E}">
        <p14:creationId xmlns:p14="http://schemas.microsoft.com/office/powerpoint/2010/main" val="175842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42" y="547475"/>
            <a:ext cx="10475290" cy="553998"/>
          </a:xfrm>
        </p:spPr>
        <p:txBody>
          <a:bodyPr/>
          <a:lstStyle/>
          <a:p>
            <a:r>
              <a:rPr lang="sv-SE" dirty="0"/>
              <a:t>Arbetsprocess - </a:t>
            </a:r>
            <a:r>
              <a:rPr lang="sv-SE" dirty="0" err="1"/>
              <a:t>eHälsomyndigheten</a:t>
            </a:r>
            <a:endParaRPr lang="sv-S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C7FF5B2-B4F1-4660-A67B-AD0DFCBF3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31" y="1101473"/>
            <a:ext cx="9495595" cy="534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66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816CFC-AA51-45A4-937F-22881B97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 – begreppsarbete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B63FEB8-5102-40A5-B2E2-7E2F96831F1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002721" y="2025650"/>
            <a:ext cx="5332028" cy="4240213"/>
          </a:xfrm>
        </p:spPr>
        <p:txBody>
          <a:bodyPr/>
          <a:lstStyle/>
          <a:p>
            <a:r>
              <a:rPr lang="sv-SE" dirty="0"/>
              <a:t>Vi skiljer tydligt på formuläret – mallen som visar vilka uppgifter som ska anges och…</a:t>
            </a:r>
          </a:p>
          <a:p>
            <a:r>
              <a:rPr lang="sv-SE" dirty="0"/>
              <a:t>Intyget som innehåller uppgifter som fyllts i för en viss intygsperson</a:t>
            </a:r>
          </a:p>
          <a:p>
            <a:r>
              <a:rPr lang="sv-SE" dirty="0"/>
              <a:t>Ett formulär kan vara mall för flera intyg (0..*), dvs. ”0 till många”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F9FE5C13-04A2-4659-9A19-531B35576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49" y="1876998"/>
            <a:ext cx="2921150" cy="2552831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D3A5912C-7E65-4D1A-97E5-E7EFA2AAD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571" y="4305114"/>
            <a:ext cx="2763219" cy="2459771"/>
          </a:xfrm>
          <a:prstGeom prst="rect">
            <a:avLst/>
          </a:prstGeom>
        </p:spPr>
      </p:pic>
      <p:cxnSp>
        <p:nvCxnSpPr>
          <p:cNvPr id="11" name="Koppling: vinklad 10">
            <a:extLst>
              <a:ext uri="{FF2B5EF4-FFF2-40B4-BE49-F238E27FC236}">
                <a16:creationId xmlns:a16="http://schemas.microsoft.com/office/drawing/2014/main" id="{4A2CA007-261F-4A9A-A8E3-A3856E872169}"/>
              </a:ext>
            </a:extLst>
          </p:cNvPr>
          <p:cNvCxnSpPr>
            <a:cxnSpLocks/>
          </p:cNvCxnSpPr>
          <p:nvPr/>
        </p:nvCxnSpPr>
        <p:spPr>
          <a:xfrm rot="10800000">
            <a:off x="1300294" y="4411317"/>
            <a:ext cx="1781277" cy="1229886"/>
          </a:xfrm>
          <a:prstGeom prst="bentConnector3">
            <a:avLst>
              <a:gd name="adj1" fmla="val 98037"/>
            </a:avLst>
          </a:prstGeom>
          <a:ln w="12700"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1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FE570BDA-2A35-4760-A594-DE97A9411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97668C-19A1-4BA5-A318-229DCCAE9BAC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22987DCD-55DF-4183-A58B-18F9DF8CFDBB"/>
    <ds:schemaRef ds:uri="http://www.w3.org/XML/1998/namespace"/>
    <ds:schemaRef ds:uri="http://schemas.microsoft.com/sharepoint/v4"/>
    <ds:schemaRef ds:uri="c28f52af-a8f8-4551-b8ae-866ae79b83b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17615</TotalTime>
  <Words>869</Words>
  <Application>Microsoft Office PowerPoint</Application>
  <PresentationFormat>Bredbild</PresentationFormat>
  <Paragraphs>204</Paragraphs>
  <Slides>37</Slides>
  <Notes>3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37</vt:i4>
      </vt:variant>
    </vt:vector>
  </HeadingPairs>
  <TitlesOfParts>
    <vt:vector size="43" baseType="lpstr">
      <vt:lpstr>Arial</vt:lpstr>
      <vt:lpstr>Calibri</vt:lpstr>
      <vt:lpstr>Public Sans</vt:lpstr>
      <vt:lpstr>Public Sans Bold</vt:lpstr>
      <vt:lpstr>Public Sans Regular</vt:lpstr>
      <vt:lpstr>Ny-ppt-mall-ny version</vt:lpstr>
      <vt:lpstr>Arbetsgrupp  Strukturering och standardisering av intygsinformation</vt:lpstr>
      <vt:lpstr>Agenda 16 maj</vt:lpstr>
      <vt:lpstr>Genomgång av leveransen</vt:lpstr>
      <vt:lpstr>Interoperabilitet- en förutsättning för digital samverkan</vt:lpstr>
      <vt:lpstr>Fyra olika perspektiv: implementationsnära specifikationer </vt:lpstr>
      <vt:lpstr>För ett avgränsat område </vt:lpstr>
      <vt:lpstr>Genomgång av framtagningen av teknisk profilering för API:er</vt:lpstr>
      <vt:lpstr>Arbetsprocess - eHälsomyndigheten</vt:lpstr>
      <vt:lpstr>Intyg – begreppsarbete</vt:lpstr>
      <vt:lpstr>Intyg – informationsmodell </vt:lpstr>
      <vt:lpstr>Intyg - informationsmodell</vt:lpstr>
      <vt:lpstr>Informationsmodell och teknisk lösning</vt:lpstr>
      <vt:lpstr>PowerPoint-presentation</vt:lpstr>
      <vt:lpstr>PowerPoint-presentation</vt:lpstr>
      <vt:lpstr>PowerPoint-presentation</vt:lpstr>
      <vt:lpstr>Exempel</vt:lpstr>
      <vt:lpstr>Exempel</vt:lpstr>
      <vt:lpstr>Varför denna komplicerade lösning?</vt:lpstr>
      <vt:lpstr>Paus</vt:lpstr>
      <vt:lpstr>Aktuell status för leverans av basuppgifter</vt:lpstr>
      <vt:lpstr>Status</vt:lpstr>
      <vt:lpstr>Begreppsmodell</vt:lpstr>
      <vt:lpstr>Informations- modell</vt:lpstr>
      <vt:lpstr>PowerPoint-presentation</vt:lpstr>
      <vt:lpstr>Intyg</vt:lpstr>
      <vt:lpstr>Organisatorisk information</vt:lpstr>
      <vt:lpstr>Intygsformulär</vt:lpstr>
      <vt:lpstr>Frågor och svar</vt:lpstr>
      <vt:lpstr>Instansmodell – standardformulär för basuppgifter</vt:lpstr>
      <vt:lpstr>Standard- formulär</vt:lpstr>
      <vt:lpstr>”Standard-frågor”</vt:lpstr>
      <vt:lpstr>Intyg</vt:lpstr>
      <vt:lpstr>Intygsspecifika frågor</vt:lpstr>
      <vt:lpstr>PowerPoint-presentation</vt:lpstr>
      <vt:lpstr>Tidplan</vt:lpstr>
      <vt:lpstr>Tidplan-Basuppgifter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Rodabe Alavi</cp:lastModifiedBy>
  <cp:revision>75</cp:revision>
  <dcterms:created xsi:type="dcterms:W3CDTF">2024-06-19T12:10:12Z</dcterms:created>
  <dcterms:modified xsi:type="dcterms:W3CDTF">2025-05-16T10:57:45Z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