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4" r:id="rId4"/>
  </p:sldMasterIdLst>
  <p:notesMasterIdLst>
    <p:notesMasterId r:id="rId40"/>
  </p:notesMasterIdLst>
  <p:sldIdLst>
    <p:sldId id="256" r:id="rId5"/>
    <p:sldId id="2147198403" r:id="rId6"/>
    <p:sldId id="2147198386" r:id="rId7"/>
    <p:sldId id="3632" r:id="rId8"/>
    <p:sldId id="3630" r:id="rId9"/>
    <p:sldId id="3634" r:id="rId10"/>
    <p:sldId id="3631" r:id="rId11"/>
    <p:sldId id="3625" r:id="rId12"/>
    <p:sldId id="3626" r:id="rId13"/>
    <p:sldId id="3571" r:id="rId14"/>
    <p:sldId id="705" r:id="rId15"/>
    <p:sldId id="463" r:id="rId16"/>
    <p:sldId id="466" r:id="rId17"/>
    <p:sldId id="3629" r:id="rId18"/>
    <p:sldId id="679" r:id="rId19"/>
    <p:sldId id="676" r:id="rId20"/>
    <p:sldId id="677" r:id="rId21"/>
    <p:sldId id="678" r:id="rId22"/>
    <p:sldId id="461" r:id="rId23"/>
    <p:sldId id="3628" r:id="rId24"/>
    <p:sldId id="2147198404" r:id="rId25"/>
    <p:sldId id="2147198540" r:id="rId26"/>
    <p:sldId id="2147198478" r:id="rId27"/>
    <p:sldId id="2147198498" r:id="rId28"/>
    <p:sldId id="2147198541" r:id="rId29"/>
    <p:sldId id="2147198406" r:id="rId30"/>
    <p:sldId id="2147198407" r:id="rId31"/>
    <p:sldId id="2147198412" r:id="rId32"/>
    <p:sldId id="2147198543" r:id="rId33"/>
    <p:sldId id="2147198411" r:id="rId34"/>
    <p:sldId id="2147198405" r:id="rId35"/>
    <p:sldId id="7547" r:id="rId36"/>
    <p:sldId id="2147198542" r:id="rId37"/>
    <p:sldId id="2147198408" r:id="rId38"/>
    <p:sldId id="261"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20F5B25D-957E-424E-ACC3-329BE9183E26}">
          <p14:sldIdLst>
            <p14:sldId id="256"/>
            <p14:sldId id="2147198403"/>
            <p14:sldId id="2147198386"/>
            <p14:sldId id="3632"/>
            <p14:sldId id="3630"/>
            <p14:sldId id="3634"/>
            <p14:sldId id="3631"/>
            <p14:sldId id="3625"/>
            <p14:sldId id="3626"/>
            <p14:sldId id="3571"/>
            <p14:sldId id="705"/>
            <p14:sldId id="463"/>
            <p14:sldId id="466"/>
            <p14:sldId id="3629"/>
            <p14:sldId id="679"/>
            <p14:sldId id="676"/>
            <p14:sldId id="677"/>
            <p14:sldId id="678"/>
            <p14:sldId id="461"/>
            <p14:sldId id="3628"/>
            <p14:sldId id="2147198404"/>
            <p14:sldId id="2147198540"/>
            <p14:sldId id="2147198478"/>
            <p14:sldId id="2147198498"/>
            <p14:sldId id="2147198541"/>
            <p14:sldId id="2147198406"/>
            <p14:sldId id="2147198407"/>
            <p14:sldId id="2147198412"/>
            <p14:sldId id="2147198543"/>
            <p14:sldId id="2147198411"/>
            <p14:sldId id="2147198405"/>
            <p14:sldId id="7547"/>
            <p14:sldId id="2147198542"/>
            <p14:sldId id="2147198408"/>
            <p14:sldId id="261"/>
          </p14:sldIdLst>
        </p14:section>
      </p14:sectionLst>
    </p:ex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CC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4" autoAdjust="0"/>
    <p:restoredTop sz="93690" autoAdjust="0"/>
  </p:normalViewPr>
  <p:slideViewPr>
    <p:cSldViewPr snapToGrid="0">
      <p:cViewPr varScale="1">
        <p:scale>
          <a:sx n="61" d="100"/>
          <a:sy n="61" d="100"/>
        </p:scale>
        <p:origin x="856" y="60"/>
      </p:cViewPr>
      <p:guideLst>
        <p:guide orient="horz" pos="2160"/>
        <p:guide pos="5269"/>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diagrams/_rels/data6.xml.rels><?xml version="1.0" encoding="UTF-8" standalone="yes"?>
<Relationships xmlns="http://schemas.openxmlformats.org/package/2006/relationships"><Relationship Id="rId1" Type="http://schemas.openxmlformats.org/officeDocument/2006/relationships/hyperlink" Target="mailto:maria.berggren@ehalsomyndigheten.se" TargetMode="External"/></Relationships>
</file>

<file path=ppt/diagrams/_rels/drawing6.xml.rels><?xml version="1.0" encoding="UTF-8" standalone="yes"?>
<Relationships xmlns="http://schemas.openxmlformats.org/package/2006/relationships"><Relationship Id="rId1" Type="http://schemas.openxmlformats.org/officeDocument/2006/relationships/hyperlink" Target="mailto:maria.berggren@ehalsomyndigheten.se" TargetMode="Externa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06DD01-0AEE-44A8-A181-8C6687ECA7E5}" type="doc">
      <dgm:prSet loTypeId="urn:microsoft.com/office/officeart/2005/8/layout/vList2" loCatId="list" qsTypeId="urn:microsoft.com/office/officeart/2005/8/quickstyle/simple1" qsCatId="simple" csTypeId="urn:microsoft.com/office/officeart/2005/8/colors/accent1_5" csCatId="accent1"/>
      <dgm:spPr/>
      <dgm:t>
        <a:bodyPr/>
        <a:lstStyle/>
        <a:p>
          <a:endParaRPr lang="sv-SE"/>
        </a:p>
      </dgm:t>
    </dgm:pt>
    <dgm:pt modelId="{DB17B14D-4703-4832-893D-4EA44EC44139}">
      <dgm:prSet/>
      <dgm:spPr/>
      <dgm:t>
        <a:bodyPr/>
        <a:lstStyle/>
        <a:p>
          <a:r>
            <a:rPr lang="sv-SE"/>
            <a:t>Begreppsmodellering</a:t>
          </a:r>
        </a:p>
      </dgm:t>
    </dgm:pt>
    <dgm:pt modelId="{F0599ECF-C740-4FF3-8E86-89E0A8EB4C74}" type="parTrans" cxnId="{706D1F79-4500-4DDB-914F-E5FF34E02A67}">
      <dgm:prSet/>
      <dgm:spPr/>
      <dgm:t>
        <a:bodyPr/>
        <a:lstStyle/>
        <a:p>
          <a:endParaRPr lang="sv-SE"/>
        </a:p>
      </dgm:t>
    </dgm:pt>
    <dgm:pt modelId="{7EFB6BB7-EB8D-45A1-AF9C-99D7DCC09A84}" type="sibTrans" cxnId="{706D1F79-4500-4DDB-914F-E5FF34E02A67}">
      <dgm:prSet/>
      <dgm:spPr/>
      <dgm:t>
        <a:bodyPr/>
        <a:lstStyle/>
        <a:p>
          <a:endParaRPr lang="sv-SE"/>
        </a:p>
      </dgm:t>
    </dgm:pt>
    <dgm:pt modelId="{09536C81-FB01-4050-A58C-2BEA94FDC27B}">
      <dgm:prSet/>
      <dgm:spPr/>
      <dgm:t>
        <a:bodyPr/>
        <a:lstStyle/>
        <a:p>
          <a:r>
            <a:rPr lang="sv-SE"/>
            <a:t>Styrkande av identitet</a:t>
          </a:r>
        </a:p>
      </dgm:t>
    </dgm:pt>
    <dgm:pt modelId="{7E8B83F6-6E1C-4129-80BD-8020D3215677}" type="parTrans" cxnId="{AD110C1A-9392-45CF-B734-3D58E056F6E0}">
      <dgm:prSet/>
      <dgm:spPr/>
      <dgm:t>
        <a:bodyPr/>
        <a:lstStyle/>
        <a:p>
          <a:endParaRPr lang="sv-SE"/>
        </a:p>
      </dgm:t>
    </dgm:pt>
    <dgm:pt modelId="{49543DE3-BD98-4324-8B35-3285C752FD4B}" type="sibTrans" cxnId="{AD110C1A-9392-45CF-B734-3D58E056F6E0}">
      <dgm:prSet/>
      <dgm:spPr/>
      <dgm:t>
        <a:bodyPr/>
        <a:lstStyle/>
        <a:p>
          <a:endParaRPr lang="sv-SE"/>
        </a:p>
      </dgm:t>
    </dgm:pt>
    <dgm:pt modelId="{ED94C008-60BC-446B-9F01-2BA00CCE913E}">
      <dgm:prSet/>
      <dgm:spPr/>
      <dgm:t>
        <a:bodyPr/>
        <a:lstStyle/>
        <a:p>
          <a:r>
            <a:rPr lang="sv-SE"/>
            <a:t>Kontaktsätt/utlåtandet är baserat på</a:t>
          </a:r>
        </a:p>
      </dgm:t>
    </dgm:pt>
    <dgm:pt modelId="{ECBF525C-8AE0-4C7B-B31C-406997C272DA}" type="parTrans" cxnId="{E0D9946C-14A1-42CE-B94E-C5B4B743F192}">
      <dgm:prSet/>
      <dgm:spPr/>
      <dgm:t>
        <a:bodyPr/>
        <a:lstStyle/>
        <a:p>
          <a:endParaRPr lang="sv-SE"/>
        </a:p>
      </dgm:t>
    </dgm:pt>
    <dgm:pt modelId="{FEB5A481-BC50-43E0-AFDD-59278F58F73A}" type="sibTrans" cxnId="{E0D9946C-14A1-42CE-B94E-C5B4B743F192}">
      <dgm:prSet/>
      <dgm:spPr/>
      <dgm:t>
        <a:bodyPr/>
        <a:lstStyle/>
        <a:p>
          <a:endParaRPr lang="sv-SE"/>
        </a:p>
      </dgm:t>
    </dgm:pt>
    <dgm:pt modelId="{FDA0975E-F5F0-4E77-9783-6952E47C098F}">
      <dgm:prSet/>
      <dgm:spPr/>
      <dgm:t>
        <a:bodyPr/>
        <a:lstStyle/>
        <a:p>
          <a:r>
            <a:rPr lang="sv-SE"/>
            <a:t>Yrke m.m. för hälso- och sjukvårdspersonal</a:t>
          </a:r>
        </a:p>
      </dgm:t>
    </dgm:pt>
    <dgm:pt modelId="{8974012B-F09C-40AC-AC01-6ACEB5CA69D9}" type="parTrans" cxnId="{AE06BC05-E4AC-444A-B8F9-D92FFC8CA759}">
      <dgm:prSet/>
      <dgm:spPr/>
      <dgm:t>
        <a:bodyPr/>
        <a:lstStyle/>
        <a:p>
          <a:endParaRPr lang="sv-SE"/>
        </a:p>
      </dgm:t>
    </dgm:pt>
    <dgm:pt modelId="{657C67F5-483A-4ADC-BC8E-3DA73B9865BC}" type="sibTrans" cxnId="{AE06BC05-E4AC-444A-B8F9-D92FFC8CA759}">
      <dgm:prSet/>
      <dgm:spPr/>
      <dgm:t>
        <a:bodyPr/>
        <a:lstStyle/>
        <a:p>
          <a:endParaRPr lang="sv-SE"/>
        </a:p>
      </dgm:t>
    </dgm:pt>
    <dgm:pt modelId="{CA19D94D-DA1B-4FB0-8728-DB949586AC58}">
      <dgm:prSet/>
      <dgm:spPr/>
      <dgm:t>
        <a:bodyPr/>
        <a:lstStyle/>
        <a:p>
          <a:r>
            <a:rPr lang="sv-SE"/>
            <a:t>Yrkeskod</a:t>
          </a:r>
        </a:p>
      </dgm:t>
    </dgm:pt>
    <dgm:pt modelId="{2FD12B97-C8EB-4F0C-B37D-8BE00526EA29}" type="parTrans" cxnId="{2C480FC1-9AC3-4F1B-A0C2-C0DE5959BDF8}">
      <dgm:prSet/>
      <dgm:spPr/>
      <dgm:t>
        <a:bodyPr/>
        <a:lstStyle/>
        <a:p>
          <a:endParaRPr lang="sv-SE"/>
        </a:p>
      </dgm:t>
    </dgm:pt>
    <dgm:pt modelId="{FDBF1828-306D-4B5B-9DE1-D9EACB904922}" type="sibTrans" cxnId="{2C480FC1-9AC3-4F1B-A0C2-C0DE5959BDF8}">
      <dgm:prSet/>
      <dgm:spPr/>
      <dgm:t>
        <a:bodyPr/>
        <a:lstStyle/>
        <a:p>
          <a:endParaRPr lang="sv-SE"/>
        </a:p>
      </dgm:t>
    </dgm:pt>
    <dgm:pt modelId="{D374BF87-04E5-4673-8EB4-A0C5C3499A9F}">
      <dgm:prSet/>
      <dgm:spPr/>
      <dgm:t>
        <a:bodyPr/>
        <a:lstStyle/>
        <a:p>
          <a:r>
            <a:rPr lang="sv-SE"/>
            <a:t>Specialistkompetens</a:t>
          </a:r>
        </a:p>
      </dgm:t>
    </dgm:pt>
    <dgm:pt modelId="{4E33C031-425A-4C7E-9CF0-11EC061913B1}" type="parTrans" cxnId="{4A2BE239-E053-41C4-8411-7C1238842B75}">
      <dgm:prSet/>
      <dgm:spPr/>
      <dgm:t>
        <a:bodyPr/>
        <a:lstStyle/>
        <a:p>
          <a:endParaRPr lang="sv-SE"/>
        </a:p>
      </dgm:t>
    </dgm:pt>
    <dgm:pt modelId="{1E61E2DC-49F5-4F9A-A015-03041977C7EB}" type="sibTrans" cxnId="{4A2BE239-E053-41C4-8411-7C1238842B75}">
      <dgm:prSet/>
      <dgm:spPr/>
      <dgm:t>
        <a:bodyPr/>
        <a:lstStyle/>
        <a:p>
          <a:endParaRPr lang="sv-SE"/>
        </a:p>
      </dgm:t>
    </dgm:pt>
    <dgm:pt modelId="{9F1B435F-C803-4E91-B89B-F78755DFAEA7}">
      <dgm:prSet/>
      <dgm:spPr/>
      <dgm:t>
        <a:bodyPr/>
        <a:lstStyle/>
        <a:p>
          <a:r>
            <a:rPr lang="sv-SE"/>
            <a:t>Befattning</a:t>
          </a:r>
        </a:p>
      </dgm:t>
    </dgm:pt>
    <dgm:pt modelId="{EE823183-764D-4202-BF2C-0FA53E165660}" type="parTrans" cxnId="{80642B1A-024C-4A32-8B3C-E226DCE13C8E}">
      <dgm:prSet/>
      <dgm:spPr/>
      <dgm:t>
        <a:bodyPr/>
        <a:lstStyle/>
        <a:p>
          <a:endParaRPr lang="sv-SE"/>
        </a:p>
      </dgm:t>
    </dgm:pt>
    <dgm:pt modelId="{D26EFBA6-7E9C-46D8-A6AD-717FB1B17FD4}" type="sibTrans" cxnId="{80642B1A-024C-4A32-8B3C-E226DCE13C8E}">
      <dgm:prSet/>
      <dgm:spPr/>
      <dgm:t>
        <a:bodyPr/>
        <a:lstStyle/>
        <a:p>
          <a:endParaRPr lang="sv-SE"/>
        </a:p>
      </dgm:t>
    </dgm:pt>
    <dgm:pt modelId="{39B179D8-5891-4B10-BCCB-5A5ECDD61A8A}">
      <dgm:prSet/>
      <dgm:spPr/>
      <dgm:t>
        <a:bodyPr/>
        <a:lstStyle/>
        <a:p>
          <a:r>
            <a:rPr lang="sv-SE"/>
            <a:t>Relationsperson</a:t>
          </a:r>
        </a:p>
      </dgm:t>
    </dgm:pt>
    <dgm:pt modelId="{3E3BBF7C-7A23-41A3-B701-C162C0762718}" type="parTrans" cxnId="{AD39BA08-EE21-46FE-A757-3459A78CE5BD}">
      <dgm:prSet/>
      <dgm:spPr/>
      <dgm:t>
        <a:bodyPr/>
        <a:lstStyle/>
        <a:p>
          <a:endParaRPr lang="sv-SE"/>
        </a:p>
      </dgm:t>
    </dgm:pt>
    <dgm:pt modelId="{FD5DFF9A-A680-40BF-8F27-954A86DDEB35}" type="sibTrans" cxnId="{AD39BA08-EE21-46FE-A757-3459A78CE5BD}">
      <dgm:prSet/>
      <dgm:spPr/>
      <dgm:t>
        <a:bodyPr/>
        <a:lstStyle/>
        <a:p>
          <a:endParaRPr lang="sv-SE"/>
        </a:p>
      </dgm:t>
    </dgm:pt>
    <dgm:pt modelId="{DD1A778D-A700-4A8C-9ABB-D93B7D0DD632}">
      <dgm:prSet/>
      <dgm:spPr/>
      <dgm:t>
        <a:bodyPr/>
        <a:lstStyle/>
        <a:p>
          <a:r>
            <a:rPr lang="sv-SE"/>
            <a:t>Typ av relationsperson</a:t>
          </a:r>
        </a:p>
      </dgm:t>
    </dgm:pt>
    <dgm:pt modelId="{EE5E701F-ECD9-425C-AAF3-14F221713382}" type="parTrans" cxnId="{3331DBC1-2A5E-4457-BA3F-502DFAE11877}">
      <dgm:prSet/>
      <dgm:spPr/>
      <dgm:t>
        <a:bodyPr/>
        <a:lstStyle/>
        <a:p>
          <a:endParaRPr lang="sv-SE"/>
        </a:p>
      </dgm:t>
    </dgm:pt>
    <dgm:pt modelId="{0F36DE3D-2715-4F15-8229-7877785A94AC}" type="sibTrans" cxnId="{3331DBC1-2A5E-4457-BA3F-502DFAE11877}">
      <dgm:prSet/>
      <dgm:spPr/>
      <dgm:t>
        <a:bodyPr/>
        <a:lstStyle/>
        <a:p>
          <a:endParaRPr lang="sv-SE"/>
        </a:p>
      </dgm:t>
    </dgm:pt>
    <dgm:pt modelId="{F88F5AB0-CBDD-4749-8480-7F64DD824DA4}">
      <dgm:prSet/>
      <dgm:spPr/>
      <dgm:t>
        <a:bodyPr/>
        <a:lstStyle/>
        <a:p>
          <a:r>
            <a:rPr lang="sv-SE"/>
            <a:t>Samtycke</a:t>
          </a:r>
        </a:p>
      </dgm:t>
    </dgm:pt>
    <dgm:pt modelId="{721B5FF2-C6A6-46A5-A2DD-FCF024375353}" type="parTrans" cxnId="{52096B5A-E2D8-45F7-A518-209F7368417B}">
      <dgm:prSet/>
      <dgm:spPr/>
      <dgm:t>
        <a:bodyPr/>
        <a:lstStyle/>
        <a:p>
          <a:endParaRPr lang="sv-SE"/>
        </a:p>
      </dgm:t>
    </dgm:pt>
    <dgm:pt modelId="{49023212-53E3-4EED-BF19-AFEFD97BA423}" type="sibTrans" cxnId="{52096B5A-E2D8-45F7-A518-209F7368417B}">
      <dgm:prSet/>
      <dgm:spPr/>
      <dgm:t>
        <a:bodyPr/>
        <a:lstStyle/>
        <a:p>
          <a:endParaRPr lang="sv-SE"/>
        </a:p>
      </dgm:t>
    </dgm:pt>
    <dgm:pt modelId="{22A0AE90-B25B-40E2-B746-780FA48EA4E0}" type="pres">
      <dgm:prSet presAssocID="{1A06DD01-0AEE-44A8-A181-8C6687ECA7E5}" presName="linear" presStyleCnt="0">
        <dgm:presLayoutVars>
          <dgm:animLvl val="lvl"/>
          <dgm:resizeHandles val="exact"/>
        </dgm:presLayoutVars>
      </dgm:prSet>
      <dgm:spPr/>
    </dgm:pt>
    <dgm:pt modelId="{0E9150DB-5ABA-40F3-9D88-DA052E1127D9}" type="pres">
      <dgm:prSet presAssocID="{DB17B14D-4703-4832-893D-4EA44EC44139}" presName="parentText" presStyleLbl="node1" presStyleIdx="0" presStyleCnt="5">
        <dgm:presLayoutVars>
          <dgm:chMax val="0"/>
          <dgm:bulletEnabled val="1"/>
        </dgm:presLayoutVars>
      </dgm:prSet>
      <dgm:spPr/>
    </dgm:pt>
    <dgm:pt modelId="{850CC211-5984-408E-B739-B2235778E145}" type="pres">
      <dgm:prSet presAssocID="{7EFB6BB7-EB8D-45A1-AF9C-99D7DCC09A84}" presName="spacer" presStyleCnt="0"/>
      <dgm:spPr/>
    </dgm:pt>
    <dgm:pt modelId="{A6A1F2CA-8F46-423F-8522-2A7B6618F786}" type="pres">
      <dgm:prSet presAssocID="{09536C81-FB01-4050-A58C-2BEA94FDC27B}" presName="parentText" presStyleLbl="node1" presStyleIdx="1" presStyleCnt="5">
        <dgm:presLayoutVars>
          <dgm:chMax val="0"/>
          <dgm:bulletEnabled val="1"/>
        </dgm:presLayoutVars>
      </dgm:prSet>
      <dgm:spPr/>
    </dgm:pt>
    <dgm:pt modelId="{B7AF529B-49E4-4BBD-9469-22C76F0A5F69}" type="pres">
      <dgm:prSet presAssocID="{49543DE3-BD98-4324-8B35-3285C752FD4B}" presName="spacer" presStyleCnt="0"/>
      <dgm:spPr/>
    </dgm:pt>
    <dgm:pt modelId="{505CE5B8-800C-40EB-8A7C-C36255C7A783}" type="pres">
      <dgm:prSet presAssocID="{ED94C008-60BC-446B-9F01-2BA00CCE913E}" presName="parentText" presStyleLbl="node1" presStyleIdx="2" presStyleCnt="5">
        <dgm:presLayoutVars>
          <dgm:chMax val="0"/>
          <dgm:bulletEnabled val="1"/>
        </dgm:presLayoutVars>
      </dgm:prSet>
      <dgm:spPr/>
    </dgm:pt>
    <dgm:pt modelId="{A1C04FC3-F9F6-4EB3-8040-1C4424AAB373}" type="pres">
      <dgm:prSet presAssocID="{FEB5A481-BC50-43E0-AFDD-59278F58F73A}" presName="spacer" presStyleCnt="0"/>
      <dgm:spPr/>
    </dgm:pt>
    <dgm:pt modelId="{F781A5A6-F07E-499A-A127-EBA30A18725D}" type="pres">
      <dgm:prSet presAssocID="{FDA0975E-F5F0-4E77-9783-6952E47C098F}" presName="parentText" presStyleLbl="node1" presStyleIdx="3" presStyleCnt="5">
        <dgm:presLayoutVars>
          <dgm:chMax val="0"/>
          <dgm:bulletEnabled val="1"/>
        </dgm:presLayoutVars>
      </dgm:prSet>
      <dgm:spPr/>
    </dgm:pt>
    <dgm:pt modelId="{C6DC00FC-D77E-46EE-BC2C-EF35BF03A1A0}" type="pres">
      <dgm:prSet presAssocID="{FDA0975E-F5F0-4E77-9783-6952E47C098F}" presName="childText" presStyleLbl="revTx" presStyleIdx="0" presStyleCnt="2">
        <dgm:presLayoutVars>
          <dgm:bulletEnabled val="1"/>
        </dgm:presLayoutVars>
      </dgm:prSet>
      <dgm:spPr/>
    </dgm:pt>
    <dgm:pt modelId="{8D213182-E914-4A97-838F-1AA615426398}" type="pres">
      <dgm:prSet presAssocID="{39B179D8-5891-4B10-BCCB-5A5ECDD61A8A}" presName="parentText" presStyleLbl="node1" presStyleIdx="4" presStyleCnt="5">
        <dgm:presLayoutVars>
          <dgm:chMax val="0"/>
          <dgm:bulletEnabled val="1"/>
        </dgm:presLayoutVars>
      </dgm:prSet>
      <dgm:spPr/>
    </dgm:pt>
    <dgm:pt modelId="{D2EF202B-B618-46FB-93FA-1D81496E75AF}" type="pres">
      <dgm:prSet presAssocID="{39B179D8-5891-4B10-BCCB-5A5ECDD61A8A}" presName="childText" presStyleLbl="revTx" presStyleIdx="1" presStyleCnt="2">
        <dgm:presLayoutVars>
          <dgm:bulletEnabled val="1"/>
        </dgm:presLayoutVars>
      </dgm:prSet>
      <dgm:spPr/>
    </dgm:pt>
  </dgm:ptLst>
  <dgm:cxnLst>
    <dgm:cxn modelId="{AE06BC05-E4AC-444A-B8F9-D92FFC8CA759}" srcId="{1A06DD01-0AEE-44A8-A181-8C6687ECA7E5}" destId="{FDA0975E-F5F0-4E77-9783-6952E47C098F}" srcOrd="3" destOrd="0" parTransId="{8974012B-F09C-40AC-AC01-6ACEB5CA69D9}" sibTransId="{657C67F5-483A-4ADC-BC8E-3DA73B9865BC}"/>
    <dgm:cxn modelId="{AD39BA08-EE21-46FE-A757-3459A78CE5BD}" srcId="{1A06DD01-0AEE-44A8-A181-8C6687ECA7E5}" destId="{39B179D8-5891-4B10-BCCB-5A5ECDD61A8A}" srcOrd="4" destOrd="0" parTransId="{3E3BBF7C-7A23-41A3-B701-C162C0762718}" sibTransId="{FD5DFF9A-A680-40BF-8F27-954A86DDEB35}"/>
    <dgm:cxn modelId="{11974618-9392-4FAF-B84B-46D7B5FB457B}" type="presOf" srcId="{39B179D8-5891-4B10-BCCB-5A5ECDD61A8A}" destId="{8D213182-E914-4A97-838F-1AA615426398}" srcOrd="0" destOrd="0" presId="urn:microsoft.com/office/officeart/2005/8/layout/vList2"/>
    <dgm:cxn modelId="{AD110C1A-9392-45CF-B734-3D58E056F6E0}" srcId="{1A06DD01-0AEE-44A8-A181-8C6687ECA7E5}" destId="{09536C81-FB01-4050-A58C-2BEA94FDC27B}" srcOrd="1" destOrd="0" parTransId="{7E8B83F6-6E1C-4129-80BD-8020D3215677}" sibTransId="{49543DE3-BD98-4324-8B35-3285C752FD4B}"/>
    <dgm:cxn modelId="{80642B1A-024C-4A32-8B3C-E226DCE13C8E}" srcId="{FDA0975E-F5F0-4E77-9783-6952E47C098F}" destId="{9F1B435F-C803-4E91-B89B-F78755DFAEA7}" srcOrd="2" destOrd="0" parTransId="{EE823183-764D-4202-BF2C-0FA53E165660}" sibTransId="{D26EFBA6-7E9C-46D8-A6AD-717FB1B17FD4}"/>
    <dgm:cxn modelId="{4A2BE239-E053-41C4-8411-7C1238842B75}" srcId="{FDA0975E-F5F0-4E77-9783-6952E47C098F}" destId="{D374BF87-04E5-4673-8EB4-A0C5C3499A9F}" srcOrd="1" destOrd="0" parTransId="{4E33C031-425A-4C7E-9CF0-11EC061913B1}" sibTransId="{1E61E2DC-49F5-4F9A-A015-03041977C7EB}"/>
    <dgm:cxn modelId="{1907233D-F6EF-4B60-B2A1-EA4959D8C953}" type="presOf" srcId="{F88F5AB0-CBDD-4749-8480-7F64DD824DA4}" destId="{D2EF202B-B618-46FB-93FA-1D81496E75AF}" srcOrd="0" destOrd="1" presId="urn:microsoft.com/office/officeart/2005/8/layout/vList2"/>
    <dgm:cxn modelId="{5B377A68-D390-4A81-9287-3E99D24F0EE0}" type="presOf" srcId="{FDA0975E-F5F0-4E77-9783-6952E47C098F}" destId="{F781A5A6-F07E-499A-A127-EBA30A18725D}" srcOrd="0" destOrd="0" presId="urn:microsoft.com/office/officeart/2005/8/layout/vList2"/>
    <dgm:cxn modelId="{E0D9946C-14A1-42CE-B94E-C5B4B743F192}" srcId="{1A06DD01-0AEE-44A8-A181-8C6687ECA7E5}" destId="{ED94C008-60BC-446B-9F01-2BA00CCE913E}" srcOrd="2" destOrd="0" parTransId="{ECBF525C-8AE0-4C7B-B31C-406997C272DA}" sibTransId="{FEB5A481-BC50-43E0-AFDD-59278F58F73A}"/>
    <dgm:cxn modelId="{22360B70-A338-4FFD-9E2C-FC9973ECF0FC}" type="presOf" srcId="{CA19D94D-DA1B-4FB0-8728-DB949586AC58}" destId="{C6DC00FC-D77E-46EE-BC2C-EF35BF03A1A0}" srcOrd="0" destOrd="0" presId="urn:microsoft.com/office/officeart/2005/8/layout/vList2"/>
    <dgm:cxn modelId="{7D5D4251-16A9-404A-B090-0056E00A3D05}" type="presOf" srcId="{DB17B14D-4703-4832-893D-4EA44EC44139}" destId="{0E9150DB-5ABA-40F3-9D88-DA052E1127D9}" srcOrd="0" destOrd="0" presId="urn:microsoft.com/office/officeart/2005/8/layout/vList2"/>
    <dgm:cxn modelId="{706D1F79-4500-4DDB-914F-E5FF34E02A67}" srcId="{1A06DD01-0AEE-44A8-A181-8C6687ECA7E5}" destId="{DB17B14D-4703-4832-893D-4EA44EC44139}" srcOrd="0" destOrd="0" parTransId="{F0599ECF-C740-4FF3-8E86-89E0A8EB4C74}" sibTransId="{7EFB6BB7-EB8D-45A1-AF9C-99D7DCC09A84}"/>
    <dgm:cxn modelId="{52096B5A-E2D8-45F7-A518-209F7368417B}" srcId="{39B179D8-5891-4B10-BCCB-5A5ECDD61A8A}" destId="{F88F5AB0-CBDD-4749-8480-7F64DD824DA4}" srcOrd="1" destOrd="0" parTransId="{721B5FF2-C6A6-46A5-A2DD-FCF024375353}" sibTransId="{49023212-53E3-4EED-BF19-AFEFD97BA423}"/>
    <dgm:cxn modelId="{ED476EBE-66D1-41E6-BD55-D14FEEF7D8EE}" type="presOf" srcId="{09536C81-FB01-4050-A58C-2BEA94FDC27B}" destId="{A6A1F2CA-8F46-423F-8522-2A7B6618F786}" srcOrd="0" destOrd="0" presId="urn:microsoft.com/office/officeart/2005/8/layout/vList2"/>
    <dgm:cxn modelId="{2C480FC1-9AC3-4F1B-A0C2-C0DE5959BDF8}" srcId="{FDA0975E-F5F0-4E77-9783-6952E47C098F}" destId="{CA19D94D-DA1B-4FB0-8728-DB949586AC58}" srcOrd="0" destOrd="0" parTransId="{2FD12B97-C8EB-4F0C-B37D-8BE00526EA29}" sibTransId="{FDBF1828-306D-4B5B-9DE1-D9EACB904922}"/>
    <dgm:cxn modelId="{3331DBC1-2A5E-4457-BA3F-502DFAE11877}" srcId="{39B179D8-5891-4B10-BCCB-5A5ECDD61A8A}" destId="{DD1A778D-A700-4A8C-9ABB-D93B7D0DD632}" srcOrd="0" destOrd="0" parTransId="{EE5E701F-ECD9-425C-AAF3-14F221713382}" sibTransId="{0F36DE3D-2715-4F15-8229-7877785A94AC}"/>
    <dgm:cxn modelId="{69FE46D4-5FC3-4335-9B0E-7698469DB329}" type="presOf" srcId="{DD1A778D-A700-4A8C-9ABB-D93B7D0DD632}" destId="{D2EF202B-B618-46FB-93FA-1D81496E75AF}" srcOrd="0" destOrd="0" presId="urn:microsoft.com/office/officeart/2005/8/layout/vList2"/>
    <dgm:cxn modelId="{9117A8DE-3A47-4B94-941E-88AB68F5100D}" type="presOf" srcId="{1A06DD01-0AEE-44A8-A181-8C6687ECA7E5}" destId="{22A0AE90-B25B-40E2-B746-780FA48EA4E0}" srcOrd="0" destOrd="0" presId="urn:microsoft.com/office/officeart/2005/8/layout/vList2"/>
    <dgm:cxn modelId="{BD6320F3-82E2-4BE0-A601-0A9282A46AA7}" type="presOf" srcId="{9F1B435F-C803-4E91-B89B-F78755DFAEA7}" destId="{C6DC00FC-D77E-46EE-BC2C-EF35BF03A1A0}" srcOrd="0" destOrd="2" presId="urn:microsoft.com/office/officeart/2005/8/layout/vList2"/>
    <dgm:cxn modelId="{8C0913F4-8027-46A0-8EEE-9A750A4734CD}" type="presOf" srcId="{ED94C008-60BC-446B-9F01-2BA00CCE913E}" destId="{505CE5B8-800C-40EB-8A7C-C36255C7A783}" srcOrd="0" destOrd="0" presId="urn:microsoft.com/office/officeart/2005/8/layout/vList2"/>
    <dgm:cxn modelId="{482775F6-1C48-4594-8E74-F6FAB460719E}" type="presOf" srcId="{D374BF87-04E5-4673-8EB4-A0C5C3499A9F}" destId="{C6DC00FC-D77E-46EE-BC2C-EF35BF03A1A0}" srcOrd="0" destOrd="1" presId="urn:microsoft.com/office/officeart/2005/8/layout/vList2"/>
    <dgm:cxn modelId="{62F78AF6-48C8-4819-AFB7-A38C94248B0F}" type="presParOf" srcId="{22A0AE90-B25B-40E2-B746-780FA48EA4E0}" destId="{0E9150DB-5ABA-40F3-9D88-DA052E1127D9}" srcOrd="0" destOrd="0" presId="urn:microsoft.com/office/officeart/2005/8/layout/vList2"/>
    <dgm:cxn modelId="{5513ED47-C755-4131-A300-6C8DE99AAB9C}" type="presParOf" srcId="{22A0AE90-B25B-40E2-B746-780FA48EA4E0}" destId="{850CC211-5984-408E-B739-B2235778E145}" srcOrd="1" destOrd="0" presId="urn:microsoft.com/office/officeart/2005/8/layout/vList2"/>
    <dgm:cxn modelId="{048F3906-50AB-4400-90C1-B48D36E2E7AB}" type="presParOf" srcId="{22A0AE90-B25B-40E2-B746-780FA48EA4E0}" destId="{A6A1F2CA-8F46-423F-8522-2A7B6618F786}" srcOrd="2" destOrd="0" presId="urn:microsoft.com/office/officeart/2005/8/layout/vList2"/>
    <dgm:cxn modelId="{B8E9FA15-7EA4-4075-B6ED-8343CECA3423}" type="presParOf" srcId="{22A0AE90-B25B-40E2-B746-780FA48EA4E0}" destId="{B7AF529B-49E4-4BBD-9469-22C76F0A5F69}" srcOrd="3" destOrd="0" presId="urn:microsoft.com/office/officeart/2005/8/layout/vList2"/>
    <dgm:cxn modelId="{E21B55B6-E5EE-47F8-B123-F2CD4E993F5D}" type="presParOf" srcId="{22A0AE90-B25B-40E2-B746-780FA48EA4E0}" destId="{505CE5B8-800C-40EB-8A7C-C36255C7A783}" srcOrd="4" destOrd="0" presId="urn:microsoft.com/office/officeart/2005/8/layout/vList2"/>
    <dgm:cxn modelId="{3DD9E524-6A1D-42BA-A312-25240825B242}" type="presParOf" srcId="{22A0AE90-B25B-40E2-B746-780FA48EA4E0}" destId="{A1C04FC3-F9F6-4EB3-8040-1C4424AAB373}" srcOrd="5" destOrd="0" presId="urn:microsoft.com/office/officeart/2005/8/layout/vList2"/>
    <dgm:cxn modelId="{2EC9D507-CC0F-4771-860F-3A9E8A1CB5EB}" type="presParOf" srcId="{22A0AE90-B25B-40E2-B746-780FA48EA4E0}" destId="{F781A5A6-F07E-499A-A127-EBA30A18725D}" srcOrd="6" destOrd="0" presId="urn:microsoft.com/office/officeart/2005/8/layout/vList2"/>
    <dgm:cxn modelId="{3426C4E8-258E-46C2-8897-2B28BC2A796C}" type="presParOf" srcId="{22A0AE90-B25B-40E2-B746-780FA48EA4E0}" destId="{C6DC00FC-D77E-46EE-BC2C-EF35BF03A1A0}" srcOrd="7" destOrd="0" presId="urn:microsoft.com/office/officeart/2005/8/layout/vList2"/>
    <dgm:cxn modelId="{D1718824-12F9-4D7A-9FF5-EFCE465CD454}" type="presParOf" srcId="{22A0AE90-B25B-40E2-B746-780FA48EA4E0}" destId="{8D213182-E914-4A97-838F-1AA615426398}" srcOrd="8" destOrd="0" presId="urn:microsoft.com/office/officeart/2005/8/layout/vList2"/>
    <dgm:cxn modelId="{0A7986AE-5D05-4D53-918F-59A588756395}" type="presParOf" srcId="{22A0AE90-B25B-40E2-B746-780FA48EA4E0}" destId="{D2EF202B-B618-46FB-93FA-1D81496E75AF}"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127167-EE68-45DE-B6DF-BC001F4E15E4}"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sv-SE"/>
        </a:p>
      </dgm:t>
    </dgm:pt>
    <dgm:pt modelId="{79F2F7BE-DE2F-4B6A-9FA4-BC8C47A5FE3B}">
      <dgm:prSet/>
      <dgm:spPr/>
      <dgm:t>
        <a:bodyPr/>
        <a:lstStyle/>
        <a:p>
          <a:r>
            <a:rPr lang="sv-SE" dirty="0"/>
            <a:t>Intyg och intygsformulär</a:t>
          </a:r>
        </a:p>
      </dgm:t>
    </dgm:pt>
    <dgm:pt modelId="{0FEB83F5-131A-4D8C-8A80-D254772848BB}" type="parTrans" cxnId="{A8E74FBA-EFD5-4ADA-8AA8-3D4C353EDA2A}">
      <dgm:prSet/>
      <dgm:spPr/>
      <dgm:t>
        <a:bodyPr/>
        <a:lstStyle/>
        <a:p>
          <a:endParaRPr lang="sv-SE"/>
        </a:p>
      </dgm:t>
    </dgm:pt>
    <dgm:pt modelId="{93742D5F-83A3-4BF4-8A3B-2F23F19FA583}" type="sibTrans" cxnId="{A8E74FBA-EFD5-4ADA-8AA8-3D4C353EDA2A}">
      <dgm:prSet/>
      <dgm:spPr/>
      <dgm:t>
        <a:bodyPr/>
        <a:lstStyle/>
        <a:p>
          <a:endParaRPr lang="sv-SE"/>
        </a:p>
      </dgm:t>
    </dgm:pt>
    <dgm:pt modelId="{E086246D-F162-40B0-BE86-DCAED45D4322}">
      <dgm:prSet/>
      <dgm:spPr/>
      <dgm:t>
        <a:bodyPr/>
        <a:lstStyle/>
        <a:p>
          <a:r>
            <a:rPr lang="sv-SE" dirty="0"/>
            <a:t>Intygsbeskrivning, intygsändamål – beskrivning/definition</a:t>
          </a:r>
        </a:p>
      </dgm:t>
    </dgm:pt>
    <dgm:pt modelId="{A69546CC-FCB8-4628-A229-BCD0DC8CF1D5}" type="parTrans" cxnId="{12A4A5B4-55E0-4177-929C-F2903A3F959C}">
      <dgm:prSet/>
      <dgm:spPr/>
      <dgm:t>
        <a:bodyPr/>
        <a:lstStyle/>
        <a:p>
          <a:endParaRPr lang="sv-SE"/>
        </a:p>
      </dgm:t>
    </dgm:pt>
    <dgm:pt modelId="{0C90E439-DFD8-4BB6-ABE0-6802977F530D}" type="sibTrans" cxnId="{12A4A5B4-55E0-4177-929C-F2903A3F959C}">
      <dgm:prSet/>
      <dgm:spPr/>
      <dgm:t>
        <a:bodyPr/>
        <a:lstStyle/>
        <a:p>
          <a:endParaRPr lang="sv-SE"/>
        </a:p>
      </dgm:t>
    </dgm:pt>
    <dgm:pt modelId="{CE122D3C-2CE3-40A4-8F58-E7DDE027B4A1}">
      <dgm:prSet/>
      <dgm:spPr/>
      <dgm:t>
        <a:bodyPr/>
        <a:lstStyle/>
        <a:p>
          <a:r>
            <a:rPr lang="sv-SE" dirty="0"/>
            <a:t>Intygsutgivare/intygsägare</a:t>
          </a:r>
        </a:p>
      </dgm:t>
    </dgm:pt>
    <dgm:pt modelId="{18BC4D05-89F1-4B77-91C0-79FE4E687B9D}" type="parTrans" cxnId="{0A8B57E0-7594-45E3-9BF1-58FEF9CBC9E5}">
      <dgm:prSet/>
      <dgm:spPr/>
      <dgm:t>
        <a:bodyPr/>
        <a:lstStyle/>
        <a:p>
          <a:endParaRPr lang="sv-SE"/>
        </a:p>
      </dgm:t>
    </dgm:pt>
    <dgm:pt modelId="{741150F7-3E2D-479B-9B98-4B380BCA199A}" type="sibTrans" cxnId="{0A8B57E0-7594-45E3-9BF1-58FEF9CBC9E5}">
      <dgm:prSet/>
      <dgm:spPr/>
      <dgm:t>
        <a:bodyPr/>
        <a:lstStyle/>
        <a:p>
          <a:endParaRPr lang="sv-SE"/>
        </a:p>
      </dgm:t>
    </dgm:pt>
    <dgm:pt modelId="{F81476C4-989B-440F-8376-F5F5B4ABFA09}">
      <dgm:prSet/>
      <dgm:spPr/>
      <dgm:t>
        <a:bodyPr/>
        <a:lstStyle/>
        <a:p>
          <a:r>
            <a:rPr lang="sv-SE" dirty="0"/>
            <a:t>Kontaktinformation för Intygsutgivare/intygsägare – behövs inte?</a:t>
          </a:r>
        </a:p>
      </dgm:t>
    </dgm:pt>
    <dgm:pt modelId="{E0D50B8F-4069-4407-94BF-F9884C05AB97}" type="parTrans" cxnId="{1F6760DB-2B46-4F53-B953-5E8F1CF447E2}">
      <dgm:prSet/>
      <dgm:spPr/>
      <dgm:t>
        <a:bodyPr/>
        <a:lstStyle/>
        <a:p>
          <a:endParaRPr lang="sv-SE"/>
        </a:p>
      </dgm:t>
    </dgm:pt>
    <dgm:pt modelId="{C9DE3850-CFDB-44C5-ADAC-447CB26947A3}" type="sibTrans" cxnId="{1F6760DB-2B46-4F53-B953-5E8F1CF447E2}">
      <dgm:prSet/>
      <dgm:spPr/>
      <dgm:t>
        <a:bodyPr/>
        <a:lstStyle/>
        <a:p>
          <a:endParaRPr lang="sv-SE"/>
        </a:p>
      </dgm:t>
    </dgm:pt>
    <dgm:pt modelId="{D5BE0124-EC82-42B6-88D7-042F0ACD9758}">
      <dgm:prSet/>
      <dgm:spPr/>
      <dgm:t>
        <a:bodyPr/>
        <a:lstStyle/>
        <a:p>
          <a:r>
            <a:rPr lang="sv-SE"/>
            <a:t>Intygsperson</a:t>
          </a:r>
          <a:endParaRPr lang="sv-SE" dirty="0"/>
        </a:p>
      </dgm:t>
    </dgm:pt>
    <dgm:pt modelId="{9D353FCD-6158-4B17-BD1B-964FB360F47C}" type="parTrans" cxnId="{D5CB027E-2160-40F8-A674-F11DFC275706}">
      <dgm:prSet/>
      <dgm:spPr/>
      <dgm:t>
        <a:bodyPr/>
        <a:lstStyle/>
        <a:p>
          <a:endParaRPr lang="sv-SE"/>
        </a:p>
      </dgm:t>
    </dgm:pt>
    <dgm:pt modelId="{E9FC7EC7-1917-4845-AE46-CFDEC41967A8}" type="sibTrans" cxnId="{D5CB027E-2160-40F8-A674-F11DFC275706}">
      <dgm:prSet/>
      <dgm:spPr/>
      <dgm:t>
        <a:bodyPr/>
        <a:lstStyle/>
        <a:p>
          <a:endParaRPr lang="sv-SE"/>
        </a:p>
      </dgm:t>
    </dgm:pt>
    <dgm:pt modelId="{FC8DB466-6AF2-45F7-8C17-5BC044CBFE7F}" type="pres">
      <dgm:prSet presAssocID="{9D127167-EE68-45DE-B6DF-BC001F4E15E4}" presName="linear" presStyleCnt="0">
        <dgm:presLayoutVars>
          <dgm:animLvl val="lvl"/>
          <dgm:resizeHandles val="exact"/>
        </dgm:presLayoutVars>
      </dgm:prSet>
      <dgm:spPr/>
    </dgm:pt>
    <dgm:pt modelId="{1714A793-53C5-4283-B383-B758812296D0}" type="pres">
      <dgm:prSet presAssocID="{79F2F7BE-DE2F-4B6A-9FA4-BC8C47A5FE3B}" presName="parentText" presStyleLbl="node1" presStyleIdx="0" presStyleCnt="4">
        <dgm:presLayoutVars>
          <dgm:chMax val="0"/>
          <dgm:bulletEnabled val="1"/>
        </dgm:presLayoutVars>
      </dgm:prSet>
      <dgm:spPr/>
    </dgm:pt>
    <dgm:pt modelId="{801C0303-D32B-4FD6-B4A9-25EEE3BBAF02}" type="pres">
      <dgm:prSet presAssocID="{93742D5F-83A3-4BF4-8A3B-2F23F19FA583}" presName="spacer" presStyleCnt="0"/>
      <dgm:spPr/>
    </dgm:pt>
    <dgm:pt modelId="{622598EC-A3EF-4805-9B89-D4398E4F2217}" type="pres">
      <dgm:prSet presAssocID="{E086246D-F162-40B0-BE86-DCAED45D4322}" presName="parentText" presStyleLbl="node1" presStyleIdx="1" presStyleCnt="4">
        <dgm:presLayoutVars>
          <dgm:chMax val="0"/>
          <dgm:bulletEnabled val="1"/>
        </dgm:presLayoutVars>
      </dgm:prSet>
      <dgm:spPr/>
    </dgm:pt>
    <dgm:pt modelId="{C2740A52-C173-42AD-B918-C9CA0A743773}" type="pres">
      <dgm:prSet presAssocID="{0C90E439-DFD8-4BB6-ABE0-6802977F530D}" presName="spacer" presStyleCnt="0"/>
      <dgm:spPr/>
    </dgm:pt>
    <dgm:pt modelId="{1D257383-B395-4107-AD41-761645AD6E2E}" type="pres">
      <dgm:prSet presAssocID="{D5BE0124-EC82-42B6-88D7-042F0ACD9758}" presName="parentText" presStyleLbl="node1" presStyleIdx="2" presStyleCnt="4">
        <dgm:presLayoutVars>
          <dgm:chMax val="0"/>
          <dgm:bulletEnabled val="1"/>
        </dgm:presLayoutVars>
      </dgm:prSet>
      <dgm:spPr/>
    </dgm:pt>
    <dgm:pt modelId="{461ABD52-0183-4557-A20E-9EBABB56B12E}" type="pres">
      <dgm:prSet presAssocID="{E9FC7EC7-1917-4845-AE46-CFDEC41967A8}" presName="spacer" presStyleCnt="0"/>
      <dgm:spPr/>
    </dgm:pt>
    <dgm:pt modelId="{2B488A71-DBD7-4B6E-9613-380FC84D92C1}" type="pres">
      <dgm:prSet presAssocID="{CE122D3C-2CE3-40A4-8F58-E7DDE027B4A1}" presName="parentText" presStyleLbl="node1" presStyleIdx="3" presStyleCnt="4">
        <dgm:presLayoutVars>
          <dgm:chMax val="0"/>
          <dgm:bulletEnabled val="1"/>
        </dgm:presLayoutVars>
      </dgm:prSet>
      <dgm:spPr/>
    </dgm:pt>
    <dgm:pt modelId="{C15E993E-58BE-468B-A6A3-30FCA97514C0}" type="pres">
      <dgm:prSet presAssocID="{CE122D3C-2CE3-40A4-8F58-E7DDE027B4A1}" presName="childText" presStyleLbl="revTx" presStyleIdx="0" presStyleCnt="1">
        <dgm:presLayoutVars>
          <dgm:bulletEnabled val="1"/>
        </dgm:presLayoutVars>
      </dgm:prSet>
      <dgm:spPr/>
    </dgm:pt>
  </dgm:ptLst>
  <dgm:cxnLst>
    <dgm:cxn modelId="{870B0A45-841B-49DD-A60A-EB1DE7D674A8}" type="presOf" srcId="{9D127167-EE68-45DE-B6DF-BC001F4E15E4}" destId="{FC8DB466-6AF2-45F7-8C17-5BC044CBFE7F}" srcOrd="0" destOrd="0" presId="urn:microsoft.com/office/officeart/2005/8/layout/vList2"/>
    <dgm:cxn modelId="{213DD774-7040-49A6-90C7-4A9EEB2C426B}" type="presOf" srcId="{CE122D3C-2CE3-40A4-8F58-E7DDE027B4A1}" destId="{2B488A71-DBD7-4B6E-9613-380FC84D92C1}" srcOrd="0" destOrd="0" presId="urn:microsoft.com/office/officeart/2005/8/layout/vList2"/>
    <dgm:cxn modelId="{DEC22C7A-23CC-4095-8228-5F5C8DBAED2A}" type="presOf" srcId="{79F2F7BE-DE2F-4B6A-9FA4-BC8C47A5FE3B}" destId="{1714A793-53C5-4283-B383-B758812296D0}" srcOrd="0" destOrd="0" presId="urn:microsoft.com/office/officeart/2005/8/layout/vList2"/>
    <dgm:cxn modelId="{D5CB027E-2160-40F8-A674-F11DFC275706}" srcId="{9D127167-EE68-45DE-B6DF-BC001F4E15E4}" destId="{D5BE0124-EC82-42B6-88D7-042F0ACD9758}" srcOrd="2" destOrd="0" parTransId="{9D353FCD-6158-4B17-BD1B-964FB360F47C}" sibTransId="{E9FC7EC7-1917-4845-AE46-CFDEC41967A8}"/>
    <dgm:cxn modelId="{12A4A5B4-55E0-4177-929C-F2903A3F959C}" srcId="{9D127167-EE68-45DE-B6DF-BC001F4E15E4}" destId="{E086246D-F162-40B0-BE86-DCAED45D4322}" srcOrd="1" destOrd="0" parTransId="{A69546CC-FCB8-4628-A229-BCD0DC8CF1D5}" sibTransId="{0C90E439-DFD8-4BB6-ABE0-6802977F530D}"/>
    <dgm:cxn modelId="{A8E74FBA-EFD5-4ADA-8AA8-3D4C353EDA2A}" srcId="{9D127167-EE68-45DE-B6DF-BC001F4E15E4}" destId="{79F2F7BE-DE2F-4B6A-9FA4-BC8C47A5FE3B}" srcOrd="0" destOrd="0" parTransId="{0FEB83F5-131A-4D8C-8A80-D254772848BB}" sibTransId="{93742D5F-83A3-4BF4-8A3B-2F23F19FA583}"/>
    <dgm:cxn modelId="{1F6760DB-2B46-4F53-B953-5E8F1CF447E2}" srcId="{CE122D3C-2CE3-40A4-8F58-E7DDE027B4A1}" destId="{F81476C4-989B-440F-8376-F5F5B4ABFA09}" srcOrd="0" destOrd="0" parTransId="{E0D50B8F-4069-4407-94BF-F9884C05AB97}" sibTransId="{C9DE3850-CFDB-44C5-ADAC-447CB26947A3}"/>
    <dgm:cxn modelId="{8253FFDC-9FD1-469D-9714-3473F89B45F5}" type="presOf" srcId="{E086246D-F162-40B0-BE86-DCAED45D4322}" destId="{622598EC-A3EF-4805-9B89-D4398E4F2217}" srcOrd="0" destOrd="0" presId="urn:microsoft.com/office/officeart/2005/8/layout/vList2"/>
    <dgm:cxn modelId="{0A8B57E0-7594-45E3-9BF1-58FEF9CBC9E5}" srcId="{9D127167-EE68-45DE-B6DF-BC001F4E15E4}" destId="{CE122D3C-2CE3-40A4-8F58-E7DDE027B4A1}" srcOrd="3" destOrd="0" parTransId="{18BC4D05-89F1-4B77-91C0-79FE4E687B9D}" sibTransId="{741150F7-3E2D-479B-9B98-4B380BCA199A}"/>
    <dgm:cxn modelId="{44BACAF0-5CE0-4253-9839-C0B8FBDDE2EE}" type="presOf" srcId="{F81476C4-989B-440F-8376-F5F5B4ABFA09}" destId="{C15E993E-58BE-468B-A6A3-30FCA97514C0}" srcOrd="0" destOrd="0" presId="urn:microsoft.com/office/officeart/2005/8/layout/vList2"/>
    <dgm:cxn modelId="{B50649F9-36CA-4861-96B3-2B114808117E}" type="presOf" srcId="{D5BE0124-EC82-42B6-88D7-042F0ACD9758}" destId="{1D257383-B395-4107-AD41-761645AD6E2E}" srcOrd="0" destOrd="0" presId="urn:microsoft.com/office/officeart/2005/8/layout/vList2"/>
    <dgm:cxn modelId="{F1240E07-5620-4B38-80E4-83E417E70D7E}" type="presParOf" srcId="{FC8DB466-6AF2-45F7-8C17-5BC044CBFE7F}" destId="{1714A793-53C5-4283-B383-B758812296D0}" srcOrd="0" destOrd="0" presId="urn:microsoft.com/office/officeart/2005/8/layout/vList2"/>
    <dgm:cxn modelId="{CA06E1E8-0F4F-4BCE-B76F-96EB7020E5D4}" type="presParOf" srcId="{FC8DB466-6AF2-45F7-8C17-5BC044CBFE7F}" destId="{801C0303-D32B-4FD6-B4A9-25EEE3BBAF02}" srcOrd="1" destOrd="0" presId="urn:microsoft.com/office/officeart/2005/8/layout/vList2"/>
    <dgm:cxn modelId="{4D6B0AA5-1671-4B02-AF45-6A8A0BB17751}" type="presParOf" srcId="{FC8DB466-6AF2-45F7-8C17-5BC044CBFE7F}" destId="{622598EC-A3EF-4805-9B89-D4398E4F2217}" srcOrd="2" destOrd="0" presId="urn:microsoft.com/office/officeart/2005/8/layout/vList2"/>
    <dgm:cxn modelId="{BFB30FA0-9F4B-44FF-9AFE-27838CCEF358}" type="presParOf" srcId="{FC8DB466-6AF2-45F7-8C17-5BC044CBFE7F}" destId="{C2740A52-C173-42AD-B918-C9CA0A743773}" srcOrd="3" destOrd="0" presId="urn:microsoft.com/office/officeart/2005/8/layout/vList2"/>
    <dgm:cxn modelId="{32948607-5CC8-4A60-A3D9-06D2648CAF77}" type="presParOf" srcId="{FC8DB466-6AF2-45F7-8C17-5BC044CBFE7F}" destId="{1D257383-B395-4107-AD41-761645AD6E2E}" srcOrd="4" destOrd="0" presId="urn:microsoft.com/office/officeart/2005/8/layout/vList2"/>
    <dgm:cxn modelId="{3522C1C2-BB11-4C2F-A4C9-7DAD73BA5E3C}" type="presParOf" srcId="{FC8DB466-6AF2-45F7-8C17-5BC044CBFE7F}" destId="{461ABD52-0183-4557-A20E-9EBABB56B12E}" srcOrd="5" destOrd="0" presId="urn:microsoft.com/office/officeart/2005/8/layout/vList2"/>
    <dgm:cxn modelId="{A887A4CF-024D-4C25-9641-365F5C14A1A9}" type="presParOf" srcId="{FC8DB466-6AF2-45F7-8C17-5BC044CBFE7F}" destId="{2B488A71-DBD7-4B6E-9613-380FC84D92C1}" srcOrd="6" destOrd="0" presId="urn:microsoft.com/office/officeart/2005/8/layout/vList2"/>
    <dgm:cxn modelId="{B89F3866-C0F7-43D1-BED3-3373CC6972E0}" type="presParOf" srcId="{FC8DB466-6AF2-45F7-8C17-5BC044CBFE7F}" destId="{C15E993E-58BE-468B-A6A3-30FCA97514C0}"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4F5B5D-1123-4931-8C3A-001BE41AB60D}" type="doc">
      <dgm:prSet loTypeId="urn:microsoft.com/office/officeart/2008/layout/VerticalCurvedList" loCatId="list" qsTypeId="urn:microsoft.com/office/officeart/2005/8/quickstyle/simple1" qsCatId="simple" csTypeId="urn:microsoft.com/office/officeart/2005/8/colors/accent1_3" csCatId="accent1" phldr="1"/>
      <dgm:spPr/>
      <dgm:t>
        <a:bodyPr/>
        <a:lstStyle/>
        <a:p>
          <a:endParaRPr lang="sv-SE"/>
        </a:p>
      </dgm:t>
    </dgm:pt>
    <dgm:pt modelId="{23DC449D-8E94-4AF7-9A24-C1DD987E85D1}">
      <dgm:prSet phldrT="[Text]"/>
      <dgm:spPr/>
      <dgm:t>
        <a:bodyPr/>
        <a:lstStyle/>
        <a:p>
          <a:r>
            <a:rPr lang="sv-SE" b="1" dirty="0"/>
            <a:t>Basuppgifter</a:t>
          </a:r>
          <a:br>
            <a:rPr lang="sv-SE" dirty="0"/>
          </a:br>
          <a:r>
            <a:rPr lang="sv-SE" dirty="0"/>
            <a:t>Grönt =OK</a:t>
          </a:r>
        </a:p>
      </dgm:t>
    </dgm:pt>
    <dgm:pt modelId="{C109C144-2287-4D0C-9108-9B38573F327F}" type="parTrans" cxnId="{59509B08-E3BD-411B-9D3E-34869DCC15BF}">
      <dgm:prSet/>
      <dgm:spPr/>
      <dgm:t>
        <a:bodyPr/>
        <a:lstStyle/>
        <a:p>
          <a:endParaRPr lang="sv-SE"/>
        </a:p>
      </dgm:t>
    </dgm:pt>
    <dgm:pt modelId="{C5F3618E-AF29-4E6D-B9E1-E5261EF3AAE5}" type="sibTrans" cxnId="{59509B08-E3BD-411B-9D3E-34869DCC15BF}">
      <dgm:prSet/>
      <dgm:spPr/>
      <dgm:t>
        <a:bodyPr/>
        <a:lstStyle/>
        <a:p>
          <a:endParaRPr lang="sv-SE"/>
        </a:p>
      </dgm:t>
    </dgm:pt>
    <dgm:pt modelId="{7F786E15-FFF6-4F9F-A84D-FEA48E5624DB}">
      <dgm:prSet phldrT="[Text]"/>
      <dgm:spPr/>
      <dgm:t>
        <a:bodyPr/>
        <a:lstStyle/>
        <a:p>
          <a:r>
            <a:rPr lang="sv-SE" b="1" dirty="0"/>
            <a:t>Ej basuppgifter</a:t>
          </a:r>
          <a:br>
            <a:rPr lang="sv-SE" dirty="0"/>
          </a:br>
          <a:r>
            <a:rPr lang="sv-SE" dirty="0"/>
            <a:t>-Önskar kontakt?</a:t>
          </a:r>
          <a:br>
            <a:rPr lang="sv-SE" dirty="0"/>
          </a:br>
          <a:r>
            <a:rPr lang="sv-SE" dirty="0"/>
            <a:t>-Intygspersons yrke m.m.</a:t>
          </a:r>
        </a:p>
      </dgm:t>
    </dgm:pt>
    <dgm:pt modelId="{0A8FB8B8-0E08-4311-8737-1067469BCCB7}" type="parTrans" cxnId="{6CCDA6B5-1017-4463-BBE9-F7011D823714}">
      <dgm:prSet/>
      <dgm:spPr/>
      <dgm:t>
        <a:bodyPr/>
        <a:lstStyle/>
        <a:p>
          <a:endParaRPr lang="sv-SE"/>
        </a:p>
      </dgm:t>
    </dgm:pt>
    <dgm:pt modelId="{09E775F5-7285-40C1-BDD5-C8A941F885C4}" type="sibTrans" cxnId="{6CCDA6B5-1017-4463-BBE9-F7011D823714}">
      <dgm:prSet/>
      <dgm:spPr/>
      <dgm:t>
        <a:bodyPr/>
        <a:lstStyle/>
        <a:p>
          <a:endParaRPr lang="sv-SE"/>
        </a:p>
      </dgm:t>
    </dgm:pt>
    <dgm:pt modelId="{D75C0756-CB92-4C88-AC2C-7D278FE569BC}">
      <dgm:prSet phldrT="[Text]"/>
      <dgm:spPr/>
      <dgm:t>
        <a:bodyPr/>
        <a:lstStyle/>
        <a:p>
          <a:r>
            <a:rPr lang="sv-SE" b="1" dirty="0"/>
            <a:t>Parkerat</a:t>
          </a:r>
          <a:br>
            <a:rPr lang="sv-SE" dirty="0"/>
          </a:br>
          <a:r>
            <a:rPr lang="sv-SE" dirty="0"/>
            <a:t>E- underskrift</a:t>
          </a:r>
        </a:p>
      </dgm:t>
    </dgm:pt>
    <dgm:pt modelId="{8C2CF88D-D247-483C-8A75-B427C47E6F4D}" type="parTrans" cxnId="{945347EA-B216-4C91-936D-F1AD1D38EFD7}">
      <dgm:prSet/>
      <dgm:spPr/>
      <dgm:t>
        <a:bodyPr/>
        <a:lstStyle/>
        <a:p>
          <a:endParaRPr lang="sv-SE"/>
        </a:p>
      </dgm:t>
    </dgm:pt>
    <dgm:pt modelId="{675C08D2-3CC7-4593-B1E6-3C61B56AB4F9}" type="sibTrans" cxnId="{945347EA-B216-4C91-936D-F1AD1D38EFD7}">
      <dgm:prSet/>
      <dgm:spPr/>
      <dgm:t>
        <a:bodyPr/>
        <a:lstStyle/>
        <a:p>
          <a:endParaRPr lang="sv-SE"/>
        </a:p>
      </dgm:t>
    </dgm:pt>
    <dgm:pt modelId="{41DAFAE5-4C9C-4C1E-BF1A-ADD8E4E1C800}" type="pres">
      <dgm:prSet presAssocID="{244F5B5D-1123-4931-8C3A-001BE41AB60D}" presName="Name0" presStyleCnt="0">
        <dgm:presLayoutVars>
          <dgm:chMax val="7"/>
          <dgm:chPref val="7"/>
          <dgm:dir/>
        </dgm:presLayoutVars>
      </dgm:prSet>
      <dgm:spPr/>
    </dgm:pt>
    <dgm:pt modelId="{101D6452-2B39-44AA-8929-82B7D2EC2FB1}" type="pres">
      <dgm:prSet presAssocID="{244F5B5D-1123-4931-8C3A-001BE41AB60D}" presName="Name1" presStyleCnt="0"/>
      <dgm:spPr/>
    </dgm:pt>
    <dgm:pt modelId="{6DA5E3B8-666C-4B4A-A755-E977EF74A335}" type="pres">
      <dgm:prSet presAssocID="{244F5B5D-1123-4931-8C3A-001BE41AB60D}" presName="cycle" presStyleCnt="0"/>
      <dgm:spPr/>
    </dgm:pt>
    <dgm:pt modelId="{EB40C3C7-522D-4346-B12D-A784A48283AA}" type="pres">
      <dgm:prSet presAssocID="{244F5B5D-1123-4931-8C3A-001BE41AB60D}" presName="srcNode" presStyleLbl="node1" presStyleIdx="0" presStyleCnt="3"/>
      <dgm:spPr/>
    </dgm:pt>
    <dgm:pt modelId="{446EF064-284F-41AB-8C9E-B870A15710FA}" type="pres">
      <dgm:prSet presAssocID="{244F5B5D-1123-4931-8C3A-001BE41AB60D}" presName="conn" presStyleLbl="parChTrans1D2" presStyleIdx="0" presStyleCnt="1"/>
      <dgm:spPr/>
    </dgm:pt>
    <dgm:pt modelId="{92B9C90D-51F2-4DC5-A77A-5EDC118D1D72}" type="pres">
      <dgm:prSet presAssocID="{244F5B5D-1123-4931-8C3A-001BE41AB60D}" presName="extraNode" presStyleLbl="node1" presStyleIdx="0" presStyleCnt="3"/>
      <dgm:spPr/>
    </dgm:pt>
    <dgm:pt modelId="{256BF8F5-54D0-4C6D-BCB5-137426A3F538}" type="pres">
      <dgm:prSet presAssocID="{244F5B5D-1123-4931-8C3A-001BE41AB60D}" presName="dstNode" presStyleLbl="node1" presStyleIdx="0" presStyleCnt="3"/>
      <dgm:spPr/>
    </dgm:pt>
    <dgm:pt modelId="{3AF389EE-F2FC-4390-80E1-AB1CB81EB831}" type="pres">
      <dgm:prSet presAssocID="{23DC449D-8E94-4AF7-9A24-C1DD987E85D1}" presName="text_1" presStyleLbl="node1" presStyleIdx="0" presStyleCnt="3">
        <dgm:presLayoutVars>
          <dgm:bulletEnabled val="1"/>
        </dgm:presLayoutVars>
      </dgm:prSet>
      <dgm:spPr/>
    </dgm:pt>
    <dgm:pt modelId="{FFA18878-8A4A-40CF-A515-59BF501A12A3}" type="pres">
      <dgm:prSet presAssocID="{23DC449D-8E94-4AF7-9A24-C1DD987E85D1}" presName="accent_1" presStyleCnt="0"/>
      <dgm:spPr/>
    </dgm:pt>
    <dgm:pt modelId="{99B7935F-E983-498C-8289-5EF3C4505A22}" type="pres">
      <dgm:prSet presAssocID="{23DC449D-8E94-4AF7-9A24-C1DD987E85D1}" presName="accentRepeatNode" presStyleLbl="solidFgAcc1" presStyleIdx="0" presStyleCnt="3"/>
      <dgm:spPr/>
    </dgm:pt>
    <dgm:pt modelId="{69D0E516-A2F3-4ADE-941A-9DBB102017BA}" type="pres">
      <dgm:prSet presAssocID="{7F786E15-FFF6-4F9F-A84D-FEA48E5624DB}" presName="text_2" presStyleLbl="node1" presStyleIdx="1" presStyleCnt="3">
        <dgm:presLayoutVars>
          <dgm:bulletEnabled val="1"/>
        </dgm:presLayoutVars>
      </dgm:prSet>
      <dgm:spPr/>
    </dgm:pt>
    <dgm:pt modelId="{AAB6D7E1-0BA8-469B-9F5D-FA3FA26FC158}" type="pres">
      <dgm:prSet presAssocID="{7F786E15-FFF6-4F9F-A84D-FEA48E5624DB}" presName="accent_2" presStyleCnt="0"/>
      <dgm:spPr/>
    </dgm:pt>
    <dgm:pt modelId="{7FA8BFEF-D850-4335-95AC-1230EE1E6888}" type="pres">
      <dgm:prSet presAssocID="{7F786E15-FFF6-4F9F-A84D-FEA48E5624DB}" presName="accentRepeatNode" presStyleLbl="solidFgAcc1" presStyleIdx="1" presStyleCnt="3"/>
      <dgm:spPr/>
    </dgm:pt>
    <dgm:pt modelId="{22298B62-DC29-49EC-8A0A-CCD69233C3B7}" type="pres">
      <dgm:prSet presAssocID="{D75C0756-CB92-4C88-AC2C-7D278FE569BC}" presName="text_3" presStyleLbl="node1" presStyleIdx="2" presStyleCnt="3">
        <dgm:presLayoutVars>
          <dgm:bulletEnabled val="1"/>
        </dgm:presLayoutVars>
      </dgm:prSet>
      <dgm:spPr/>
    </dgm:pt>
    <dgm:pt modelId="{FB2137E7-1457-4999-91A4-2F2C88CC8B14}" type="pres">
      <dgm:prSet presAssocID="{D75C0756-CB92-4C88-AC2C-7D278FE569BC}" presName="accent_3" presStyleCnt="0"/>
      <dgm:spPr/>
    </dgm:pt>
    <dgm:pt modelId="{E26F01E8-71B4-4DE2-8E9D-01AF0E579C29}" type="pres">
      <dgm:prSet presAssocID="{D75C0756-CB92-4C88-AC2C-7D278FE569BC}" presName="accentRepeatNode" presStyleLbl="solidFgAcc1" presStyleIdx="2" presStyleCnt="3"/>
      <dgm:spPr/>
    </dgm:pt>
  </dgm:ptLst>
  <dgm:cxnLst>
    <dgm:cxn modelId="{05C94707-3091-496E-A8AE-661B48FA1A0E}" type="presOf" srcId="{23DC449D-8E94-4AF7-9A24-C1DD987E85D1}" destId="{3AF389EE-F2FC-4390-80E1-AB1CB81EB831}" srcOrd="0" destOrd="0" presId="urn:microsoft.com/office/officeart/2008/layout/VerticalCurvedList"/>
    <dgm:cxn modelId="{59509B08-E3BD-411B-9D3E-34869DCC15BF}" srcId="{244F5B5D-1123-4931-8C3A-001BE41AB60D}" destId="{23DC449D-8E94-4AF7-9A24-C1DD987E85D1}" srcOrd="0" destOrd="0" parTransId="{C109C144-2287-4D0C-9108-9B38573F327F}" sibTransId="{C5F3618E-AF29-4E6D-B9E1-E5261EF3AAE5}"/>
    <dgm:cxn modelId="{496AF65E-7C28-4971-A95B-EC39A8C8BFC3}" type="presOf" srcId="{C5F3618E-AF29-4E6D-B9E1-E5261EF3AAE5}" destId="{446EF064-284F-41AB-8C9E-B870A15710FA}" srcOrd="0" destOrd="0" presId="urn:microsoft.com/office/officeart/2008/layout/VerticalCurvedList"/>
    <dgm:cxn modelId="{EE0F5148-5A79-40F7-B068-9E5562B6DD03}" type="presOf" srcId="{244F5B5D-1123-4931-8C3A-001BE41AB60D}" destId="{41DAFAE5-4C9C-4C1E-BF1A-ADD8E4E1C800}" srcOrd="0" destOrd="0" presId="urn:microsoft.com/office/officeart/2008/layout/VerticalCurvedList"/>
    <dgm:cxn modelId="{DAB95C74-175F-4560-8C23-D7B9AFB324CC}" type="presOf" srcId="{7F786E15-FFF6-4F9F-A84D-FEA48E5624DB}" destId="{69D0E516-A2F3-4ADE-941A-9DBB102017BA}" srcOrd="0" destOrd="0" presId="urn:microsoft.com/office/officeart/2008/layout/VerticalCurvedList"/>
    <dgm:cxn modelId="{6CCDA6B5-1017-4463-BBE9-F7011D823714}" srcId="{244F5B5D-1123-4931-8C3A-001BE41AB60D}" destId="{7F786E15-FFF6-4F9F-A84D-FEA48E5624DB}" srcOrd="1" destOrd="0" parTransId="{0A8FB8B8-0E08-4311-8737-1067469BCCB7}" sibTransId="{09E775F5-7285-40C1-BDD5-C8A941F885C4}"/>
    <dgm:cxn modelId="{D55FB4C6-AE65-4EE9-BD97-30B7C14D6679}" type="presOf" srcId="{D75C0756-CB92-4C88-AC2C-7D278FE569BC}" destId="{22298B62-DC29-49EC-8A0A-CCD69233C3B7}" srcOrd="0" destOrd="0" presId="urn:microsoft.com/office/officeart/2008/layout/VerticalCurvedList"/>
    <dgm:cxn modelId="{945347EA-B216-4C91-936D-F1AD1D38EFD7}" srcId="{244F5B5D-1123-4931-8C3A-001BE41AB60D}" destId="{D75C0756-CB92-4C88-AC2C-7D278FE569BC}" srcOrd="2" destOrd="0" parTransId="{8C2CF88D-D247-483C-8A75-B427C47E6F4D}" sibTransId="{675C08D2-3CC7-4593-B1E6-3C61B56AB4F9}"/>
    <dgm:cxn modelId="{6C310810-2393-4CFE-9D6F-96306DBAC098}" type="presParOf" srcId="{41DAFAE5-4C9C-4C1E-BF1A-ADD8E4E1C800}" destId="{101D6452-2B39-44AA-8929-82B7D2EC2FB1}" srcOrd="0" destOrd="0" presId="urn:microsoft.com/office/officeart/2008/layout/VerticalCurvedList"/>
    <dgm:cxn modelId="{1AE44EB6-A638-4CA8-A066-50AD50369FA9}" type="presParOf" srcId="{101D6452-2B39-44AA-8929-82B7D2EC2FB1}" destId="{6DA5E3B8-666C-4B4A-A755-E977EF74A335}" srcOrd="0" destOrd="0" presId="urn:microsoft.com/office/officeart/2008/layout/VerticalCurvedList"/>
    <dgm:cxn modelId="{B7890DC2-7335-4E5B-8B5C-B7B5DEDE14AC}" type="presParOf" srcId="{6DA5E3B8-666C-4B4A-A755-E977EF74A335}" destId="{EB40C3C7-522D-4346-B12D-A784A48283AA}" srcOrd="0" destOrd="0" presId="urn:microsoft.com/office/officeart/2008/layout/VerticalCurvedList"/>
    <dgm:cxn modelId="{290CFC20-7632-4166-98F6-D47FB23B3AB4}" type="presParOf" srcId="{6DA5E3B8-666C-4B4A-A755-E977EF74A335}" destId="{446EF064-284F-41AB-8C9E-B870A15710FA}" srcOrd="1" destOrd="0" presId="urn:microsoft.com/office/officeart/2008/layout/VerticalCurvedList"/>
    <dgm:cxn modelId="{0CD2805F-9950-46EF-A52C-384230838DA0}" type="presParOf" srcId="{6DA5E3B8-666C-4B4A-A755-E977EF74A335}" destId="{92B9C90D-51F2-4DC5-A77A-5EDC118D1D72}" srcOrd="2" destOrd="0" presId="urn:microsoft.com/office/officeart/2008/layout/VerticalCurvedList"/>
    <dgm:cxn modelId="{5D1E2E84-7918-4D2F-9726-58B151C82554}" type="presParOf" srcId="{6DA5E3B8-666C-4B4A-A755-E977EF74A335}" destId="{256BF8F5-54D0-4C6D-BCB5-137426A3F538}" srcOrd="3" destOrd="0" presId="urn:microsoft.com/office/officeart/2008/layout/VerticalCurvedList"/>
    <dgm:cxn modelId="{3EFCD527-8A2E-45E4-9ACE-68E97F1AA552}" type="presParOf" srcId="{101D6452-2B39-44AA-8929-82B7D2EC2FB1}" destId="{3AF389EE-F2FC-4390-80E1-AB1CB81EB831}" srcOrd="1" destOrd="0" presId="urn:microsoft.com/office/officeart/2008/layout/VerticalCurvedList"/>
    <dgm:cxn modelId="{A964C1F9-C511-41BA-8EEE-1039405F2151}" type="presParOf" srcId="{101D6452-2B39-44AA-8929-82B7D2EC2FB1}" destId="{FFA18878-8A4A-40CF-A515-59BF501A12A3}" srcOrd="2" destOrd="0" presId="urn:microsoft.com/office/officeart/2008/layout/VerticalCurvedList"/>
    <dgm:cxn modelId="{83566065-CA3F-47BC-9207-2A136BE0D975}" type="presParOf" srcId="{FFA18878-8A4A-40CF-A515-59BF501A12A3}" destId="{99B7935F-E983-498C-8289-5EF3C4505A22}" srcOrd="0" destOrd="0" presId="urn:microsoft.com/office/officeart/2008/layout/VerticalCurvedList"/>
    <dgm:cxn modelId="{9272B672-8DBD-44E9-B949-E92EE184BEF5}" type="presParOf" srcId="{101D6452-2B39-44AA-8929-82B7D2EC2FB1}" destId="{69D0E516-A2F3-4ADE-941A-9DBB102017BA}" srcOrd="3" destOrd="0" presId="urn:microsoft.com/office/officeart/2008/layout/VerticalCurvedList"/>
    <dgm:cxn modelId="{162F6923-6CB6-4068-8CCA-D46956ADE967}" type="presParOf" srcId="{101D6452-2B39-44AA-8929-82B7D2EC2FB1}" destId="{AAB6D7E1-0BA8-469B-9F5D-FA3FA26FC158}" srcOrd="4" destOrd="0" presId="urn:microsoft.com/office/officeart/2008/layout/VerticalCurvedList"/>
    <dgm:cxn modelId="{4FBB6572-F554-41A9-91DC-4113721CA116}" type="presParOf" srcId="{AAB6D7E1-0BA8-469B-9F5D-FA3FA26FC158}" destId="{7FA8BFEF-D850-4335-95AC-1230EE1E6888}" srcOrd="0" destOrd="0" presId="urn:microsoft.com/office/officeart/2008/layout/VerticalCurvedList"/>
    <dgm:cxn modelId="{0F2A5123-CFA9-4FBF-AF03-40415F8113D6}" type="presParOf" srcId="{101D6452-2B39-44AA-8929-82B7D2EC2FB1}" destId="{22298B62-DC29-49EC-8A0A-CCD69233C3B7}" srcOrd="5" destOrd="0" presId="urn:microsoft.com/office/officeart/2008/layout/VerticalCurvedList"/>
    <dgm:cxn modelId="{17E215FC-474E-4E35-9BEF-7334A256C854}" type="presParOf" srcId="{101D6452-2B39-44AA-8929-82B7D2EC2FB1}" destId="{FB2137E7-1457-4999-91A4-2F2C88CC8B14}" srcOrd="6" destOrd="0" presId="urn:microsoft.com/office/officeart/2008/layout/VerticalCurvedList"/>
    <dgm:cxn modelId="{1409A2EF-6274-4692-B609-2AF59BA02DB4}" type="presParOf" srcId="{FB2137E7-1457-4999-91A4-2F2C88CC8B14}" destId="{E26F01E8-71B4-4DE2-8E9D-01AF0E579C2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FB89F6-9278-46D4-A67A-C43756A1BBBA}" type="doc">
      <dgm:prSet loTypeId="urn:microsoft.com/office/officeart/2005/8/layout/hProcess11" loCatId="process" qsTypeId="urn:microsoft.com/office/officeart/2005/8/quickstyle/simple1" qsCatId="simple" csTypeId="urn:microsoft.com/office/officeart/2005/8/colors/accent1_3" csCatId="accent1" phldr="1"/>
      <dgm:spPr/>
    </dgm:pt>
    <dgm:pt modelId="{B9BF0498-74AA-4112-A0C4-66A1A8C14447}">
      <dgm:prSet phldrT="[Text]" custT="1"/>
      <dgm:spPr/>
      <dgm:t>
        <a:bodyPr/>
        <a:lstStyle/>
        <a:p>
          <a:r>
            <a:rPr lang="sv-SE" sz="900" b="1" dirty="0"/>
            <a:t>2024-09-13</a:t>
          </a:r>
          <a:br>
            <a:rPr lang="sv-SE" sz="900" dirty="0"/>
          </a:br>
          <a:r>
            <a:rPr lang="sv-SE" sz="900" dirty="0"/>
            <a:t>Start av nationella arbetsgruppen </a:t>
          </a:r>
        </a:p>
      </dgm:t>
    </dgm:pt>
    <dgm:pt modelId="{237AF392-71AE-4BFD-9FAD-2BC788D7AEEF}" type="parTrans" cxnId="{B00097A5-A824-4F0D-8B75-492064AAEB10}">
      <dgm:prSet/>
      <dgm:spPr/>
      <dgm:t>
        <a:bodyPr/>
        <a:lstStyle/>
        <a:p>
          <a:endParaRPr lang="sv-SE"/>
        </a:p>
      </dgm:t>
    </dgm:pt>
    <dgm:pt modelId="{9B5FEB51-64D9-4BE1-AC4D-33ECB8739F04}" type="sibTrans" cxnId="{B00097A5-A824-4F0D-8B75-492064AAEB10}">
      <dgm:prSet/>
      <dgm:spPr/>
      <dgm:t>
        <a:bodyPr/>
        <a:lstStyle/>
        <a:p>
          <a:endParaRPr lang="sv-SE"/>
        </a:p>
      </dgm:t>
    </dgm:pt>
    <dgm:pt modelId="{40725572-931E-4476-8D83-B2BD720ABDE8}">
      <dgm:prSet phldrT="[Text]" custT="1"/>
      <dgm:spPr/>
      <dgm:t>
        <a:bodyPr/>
        <a:lstStyle/>
        <a:p>
          <a:r>
            <a:rPr lang="sv-SE" sz="900" b="1" dirty="0"/>
            <a:t>2024-10-10</a:t>
          </a:r>
        </a:p>
        <a:p>
          <a:r>
            <a:rPr lang="sv-SE" sz="900" b="0" dirty="0"/>
            <a:t>Uppstartsmöte</a:t>
          </a:r>
        </a:p>
      </dgm:t>
    </dgm:pt>
    <dgm:pt modelId="{202DE0C3-9995-4376-890D-CB5C1FB9B7C9}" type="parTrans" cxnId="{C116E37C-06BD-486A-BD61-47B160DF7EB6}">
      <dgm:prSet/>
      <dgm:spPr/>
      <dgm:t>
        <a:bodyPr/>
        <a:lstStyle/>
        <a:p>
          <a:endParaRPr lang="sv-SE"/>
        </a:p>
      </dgm:t>
    </dgm:pt>
    <dgm:pt modelId="{BC99F265-4936-4F13-8DC4-2D0AB5556F0B}" type="sibTrans" cxnId="{C116E37C-06BD-486A-BD61-47B160DF7EB6}">
      <dgm:prSet/>
      <dgm:spPr/>
      <dgm:t>
        <a:bodyPr/>
        <a:lstStyle/>
        <a:p>
          <a:endParaRPr lang="sv-SE"/>
        </a:p>
      </dgm:t>
    </dgm:pt>
    <dgm:pt modelId="{78EB11B6-B975-402D-AA4E-CB60500A7542}">
      <dgm:prSet phldrT="[Text]" custT="1"/>
      <dgm:spPr/>
      <dgm:t>
        <a:bodyPr/>
        <a:lstStyle/>
        <a:p>
          <a:r>
            <a:rPr lang="sv-SE" sz="900" b="1" dirty="0"/>
            <a:t>2024-11-08</a:t>
          </a:r>
          <a:br>
            <a:rPr lang="sv-SE" sz="900" b="1" dirty="0"/>
          </a:br>
          <a:r>
            <a:rPr lang="sv-SE" sz="900" dirty="0"/>
            <a:t>Start av arbetsuppgift 1 - basuppgifter </a:t>
          </a:r>
          <a:endParaRPr lang="sv-SE" sz="900" b="0" dirty="0"/>
        </a:p>
      </dgm:t>
    </dgm:pt>
    <dgm:pt modelId="{39CF1158-EA7A-4367-BD28-7BA60F850CBB}" type="parTrans" cxnId="{5C6943B9-2ED2-4083-9BB2-DDEA810F2378}">
      <dgm:prSet/>
      <dgm:spPr/>
      <dgm:t>
        <a:bodyPr/>
        <a:lstStyle/>
        <a:p>
          <a:endParaRPr lang="sv-SE"/>
        </a:p>
      </dgm:t>
    </dgm:pt>
    <dgm:pt modelId="{695438F5-CF09-44B4-B3E0-B4C0C2DDCA07}" type="sibTrans" cxnId="{5C6943B9-2ED2-4083-9BB2-DDEA810F2378}">
      <dgm:prSet/>
      <dgm:spPr/>
      <dgm:t>
        <a:bodyPr/>
        <a:lstStyle/>
        <a:p>
          <a:endParaRPr lang="sv-SE"/>
        </a:p>
      </dgm:t>
    </dgm:pt>
    <dgm:pt modelId="{DA5E42C4-9C53-4FEA-94FC-6AB1587858ED}">
      <dgm:prSet phldrT="[Text]" custT="1"/>
      <dgm:spPr/>
      <dgm:t>
        <a:bodyPr/>
        <a:lstStyle/>
        <a:p>
          <a:r>
            <a:rPr lang="sv-SE" sz="900" b="1" dirty="0"/>
            <a:t>2024-12-13 </a:t>
          </a:r>
          <a:br>
            <a:rPr lang="sv-SE" sz="900" b="1" dirty="0"/>
          </a:br>
          <a:r>
            <a:rPr lang="sv-SE" sz="900" b="0" dirty="0"/>
            <a:t>Fortsätt arbete med</a:t>
          </a:r>
          <a:r>
            <a:rPr lang="sv-SE" sz="900" b="1" dirty="0"/>
            <a:t> </a:t>
          </a:r>
          <a:r>
            <a:rPr lang="sv-SE" sz="900" dirty="0"/>
            <a:t>arbetsuppgift 1 </a:t>
          </a:r>
          <a:endParaRPr lang="sv-SE" sz="900" b="0" dirty="0"/>
        </a:p>
      </dgm:t>
    </dgm:pt>
    <dgm:pt modelId="{3A0F031F-A1BC-4B84-AF56-7260A0F86A2B}" type="parTrans" cxnId="{D20AE3A2-4871-4CD0-9FAF-13BDA870AA9A}">
      <dgm:prSet/>
      <dgm:spPr/>
      <dgm:t>
        <a:bodyPr/>
        <a:lstStyle/>
        <a:p>
          <a:endParaRPr lang="sv-SE"/>
        </a:p>
      </dgm:t>
    </dgm:pt>
    <dgm:pt modelId="{9E3A784F-1037-4512-9EBF-CB5FD440182E}" type="sibTrans" cxnId="{D20AE3A2-4871-4CD0-9FAF-13BDA870AA9A}">
      <dgm:prSet/>
      <dgm:spPr/>
      <dgm:t>
        <a:bodyPr/>
        <a:lstStyle/>
        <a:p>
          <a:endParaRPr lang="sv-SE"/>
        </a:p>
      </dgm:t>
    </dgm:pt>
    <dgm:pt modelId="{2388EFB6-1B1B-4376-BCF2-CB03D51990F3}">
      <dgm:prSet phldrT="[Text]" custT="1"/>
      <dgm:spPr/>
      <dgm:t>
        <a:bodyPr/>
        <a:lstStyle/>
        <a:p>
          <a:r>
            <a:rPr lang="sv-SE" sz="900" b="1" dirty="0"/>
            <a:t>2025-02-14 </a:t>
          </a:r>
          <a:br>
            <a:rPr lang="sv-SE" sz="900" b="1" dirty="0"/>
          </a:br>
          <a:r>
            <a:rPr lang="sv-SE" sz="900" b="0" dirty="0"/>
            <a:t>Fortsätt arbete med</a:t>
          </a:r>
          <a:r>
            <a:rPr lang="sv-SE" sz="900" b="1" dirty="0"/>
            <a:t> </a:t>
          </a:r>
          <a:r>
            <a:rPr lang="sv-SE" sz="900" dirty="0"/>
            <a:t>arbetsuppgift 1 </a:t>
          </a:r>
          <a:endParaRPr lang="sv-SE" sz="900" b="0" dirty="0"/>
        </a:p>
      </dgm:t>
    </dgm:pt>
    <dgm:pt modelId="{6212AA92-0DDB-4412-AE67-032728AADE98}" type="parTrans" cxnId="{BA048607-EF21-4B06-9697-E8E1CD099BEC}">
      <dgm:prSet/>
      <dgm:spPr/>
      <dgm:t>
        <a:bodyPr/>
        <a:lstStyle/>
        <a:p>
          <a:endParaRPr lang="sv-SE"/>
        </a:p>
      </dgm:t>
    </dgm:pt>
    <dgm:pt modelId="{8508231E-3E76-4F94-BF7C-05EA1510107A}" type="sibTrans" cxnId="{BA048607-EF21-4B06-9697-E8E1CD099BEC}">
      <dgm:prSet/>
      <dgm:spPr/>
      <dgm:t>
        <a:bodyPr/>
        <a:lstStyle/>
        <a:p>
          <a:endParaRPr lang="sv-SE"/>
        </a:p>
      </dgm:t>
    </dgm:pt>
    <dgm:pt modelId="{E1EFDE65-8DFE-4B61-9D28-8F6E359A331F}">
      <dgm:prSet phldrT="[Text]" custT="1"/>
      <dgm:spPr/>
      <dgm:t>
        <a:bodyPr/>
        <a:lstStyle/>
        <a:p>
          <a:r>
            <a:rPr lang="sv-SE" sz="900" b="1" dirty="0"/>
            <a:t>2025-04-14 </a:t>
          </a:r>
          <a:br>
            <a:rPr lang="sv-SE" sz="900" b="1" dirty="0"/>
          </a:br>
          <a:r>
            <a:rPr lang="sv-SE" sz="900" b="0" dirty="0"/>
            <a:t>Leverans av basuppgifter </a:t>
          </a:r>
          <a:br>
            <a:rPr lang="sv-SE" sz="900" b="0" dirty="0"/>
          </a:br>
          <a:r>
            <a:rPr lang="sv-SE" sz="900" b="0" dirty="0"/>
            <a:t> </a:t>
          </a:r>
          <a:br>
            <a:rPr lang="sv-SE" sz="900" b="0" dirty="0"/>
          </a:br>
          <a:r>
            <a:rPr lang="sv-SE" sz="900" dirty="0"/>
            <a:t>Fastställande av basuppgifter med referensgrupp</a:t>
          </a:r>
          <a:endParaRPr lang="sv-SE" sz="900" b="0" dirty="0"/>
        </a:p>
      </dgm:t>
    </dgm:pt>
    <dgm:pt modelId="{35D17E0A-62D8-4458-9E51-BA304B47D29C}" type="parTrans" cxnId="{58106A87-DA1F-449B-87DB-440A73FAE179}">
      <dgm:prSet/>
      <dgm:spPr/>
      <dgm:t>
        <a:bodyPr/>
        <a:lstStyle/>
        <a:p>
          <a:endParaRPr lang="sv-SE"/>
        </a:p>
      </dgm:t>
    </dgm:pt>
    <dgm:pt modelId="{CDDC5B6C-BFCC-4CAD-B6FE-770A26E8CE9A}" type="sibTrans" cxnId="{58106A87-DA1F-449B-87DB-440A73FAE179}">
      <dgm:prSet/>
      <dgm:spPr/>
      <dgm:t>
        <a:bodyPr/>
        <a:lstStyle/>
        <a:p>
          <a:endParaRPr lang="sv-SE"/>
        </a:p>
      </dgm:t>
    </dgm:pt>
    <dgm:pt modelId="{20030381-A446-4649-B1F3-CBAE121BFC5F}">
      <dgm:prSet phldrT="[Text]" custT="1"/>
      <dgm:spPr/>
      <dgm:t>
        <a:bodyPr/>
        <a:lstStyle/>
        <a:p>
          <a:r>
            <a:rPr lang="sv-SE" sz="900" b="1" dirty="0"/>
            <a:t>2025-01-10</a:t>
          </a:r>
          <a:br>
            <a:rPr lang="sv-SE" sz="900" b="1" dirty="0"/>
          </a:br>
          <a:r>
            <a:rPr lang="sv-SE" sz="900" b="0" dirty="0"/>
            <a:t>Fortsätta arbete med arbetsuppgift 1</a:t>
          </a:r>
        </a:p>
      </dgm:t>
    </dgm:pt>
    <dgm:pt modelId="{2B316D9B-1CBA-40C0-9E1F-C2E1A9BDB6CE}" type="parTrans" cxnId="{191A6999-9190-4A4C-A7ED-102631663B3B}">
      <dgm:prSet/>
      <dgm:spPr/>
      <dgm:t>
        <a:bodyPr/>
        <a:lstStyle/>
        <a:p>
          <a:endParaRPr lang="sv-SE"/>
        </a:p>
      </dgm:t>
    </dgm:pt>
    <dgm:pt modelId="{A262D7CE-CA4A-43C2-9423-758373A0CED7}" type="sibTrans" cxnId="{191A6999-9190-4A4C-A7ED-102631663B3B}">
      <dgm:prSet/>
      <dgm:spPr/>
      <dgm:t>
        <a:bodyPr/>
        <a:lstStyle/>
        <a:p>
          <a:endParaRPr lang="sv-SE"/>
        </a:p>
      </dgm:t>
    </dgm:pt>
    <dgm:pt modelId="{3F4C29EC-D74F-4760-B370-6AA39EC2381F}">
      <dgm:prSet phldrT="[Text]" custT="1"/>
      <dgm:spPr/>
      <dgm:t>
        <a:bodyPr/>
        <a:lstStyle/>
        <a:p>
          <a:r>
            <a:rPr lang="sv-SE" sz="900" b="1" dirty="0"/>
            <a:t>2025-03-14 </a:t>
          </a:r>
          <a:br>
            <a:rPr lang="sv-SE" sz="900" b="1" dirty="0"/>
          </a:br>
          <a:r>
            <a:rPr lang="sv-SE" sz="900" b="0" dirty="0"/>
            <a:t>Fortsätt arbete med arbetsuppgift 1</a:t>
          </a:r>
        </a:p>
      </dgm:t>
    </dgm:pt>
    <dgm:pt modelId="{C91EA851-9494-47E2-B7BC-633018FFB2AD}" type="parTrans" cxnId="{010AFF6C-6BB8-4FE0-9B7F-E7689C155677}">
      <dgm:prSet/>
      <dgm:spPr/>
      <dgm:t>
        <a:bodyPr/>
        <a:lstStyle/>
        <a:p>
          <a:endParaRPr lang="sv-SE"/>
        </a:p>
      </dgm:t>
    </dgm:pt>
    <dgm:pt modelId="{F132A89E-0F44-4BB2-BCD1-302E4A847F5E}" type="sibTrans" cxnId="{010AFF6C-6BB8-4FE0-9B7F-E7689C155677}">
      <dgm:prSet/>
      <dgm:spPr/>
      <dgm:t>
        <a:bodyPr/>
        <a:lstStyle/>
        <a:p>
          <a:endParaRPr lang="sv-SE"/>
        </a:p>
      </dgm:t>
    </dgm:pt>
    <dgm:pt modelId="{C1996EA8-4528-4E40-A023-E1BDAABCE695}">
      <dgm:prSet phldrT="[Text]" custT="1"/>
      <dgm:spPr/>
      <dgm:t>
        <a:bodyPr/>
        <a:lstStyle/>
        <a:p>
          <a:r>
            <a:rPr lang="sv-SE" sz="900" b="1" dirty="0"/>
            <a:t>2025-05-14 </a:t>
          </a:r>
          <a:br>
            <a:rPr lang="sv-SE" sz="900" b="0" dirty="0"/>
          </a:br>
          <a:r>
            <a:rPr lang="sv-SE" sz="900" b="0" dirty="0"/>
            <a:t>Standardisering av API: er</a:t>
          </a:r>
        </a:p>
      </dgm:t>
    </dgm:pt>
    <dgm:pt modelId="{AEBC761C-B0C7-45F2-82D6-3FB0AC5955F8}" type="parTrans" cxnId="{D4F866D6-21F3-4E83-B9B5-4B96EDCCE0C5}">
      <dgm:prSet/>
      <dgm:spPr/>
      <dgm:t>
        <a:bodyPr/>
        <a:lstStyle/>
        <a:p>
          <a:endParaRPr lang="sv-SE"/>
        </a:p>
      </dgm:t>
    </dgm:pt>
    <dgm:pt modelId="{DFED2769-8850-46CB-AE33-4FE44FF2BD31}" type="sibTrans" cxnId="{D4F866D6-21F3-4E83-B9B5-4B96EDCCE0C5}">
      <dgm:prSet/>
      <dgm:spPr/>
      <dgm:t>
        <a:bodyPr/>
        <a:lstStyle/>
        <a:p>
          <a:endParaRPr lang="sv-SE"/>
        </a:p>
      </dgm:t>
    </dgm:pt>
    <dgm:pt modelId="{D384BEC3-79A7-40D0-866C-67C3E59EAB3E}" type="pres">
      <dgm:prSet presAssocID="{17FB89F6-9278-46D4-A67A-C43756A1BBBA}" presName="Name0" presStyleCnt="0">
        <dgm:presLayoutVars>
          <dgm:dir/>
          <dgm:resizeHandles val="exact"/>
        </dgm:presLayoutVars>
      </dgm:prSet>
      <dgm:spPr/>
    </dgm:pt>
    <dgm:pt modelId="{49B2E35E-1DCE-48A4-AC66-5D1C94380AFE}" type="pres">
      <dgm:prSet presAssocID="{17FB89F6-9278-46D4-A67A-C43756A1BBBA}" presName="arrow" presStyleLbl="bgShp" presStyleIdx="0" presStyleCnt="1"/>
      <dgm:spPr/>
    </dgm:pt>
    <dgm:pt modelId="{A29B6A7E-75A7-4AC2-9881-8D4074D507E8}" type="pres">
      <dgm:prSet presAssocID="{17FB89F6-9278-46D4-A67A-C43756A1BBBA}" presName="points" presStyleCnt="0"/>
      <dgm:spPr/>
    </dgm:pt>
    <dgm:pt modelId="{99CC5FC0-0EAE-4101-8AFD-401FCABB2B01}" type="pres">
      <dgm:prSet presAssocID="{B9BF0498-74AA-4112-A0C4-66A1A8C14447}" presName="compositeA" presStyleCnt="0"/>
      <dgm:spPr/>
    </dgm:pt>
    <dgm:pt modelId="{9A1305FB-7347-4240-A8CC-78C6C5DF8BE6}" type="pres">
      <dgm:prSet presAssocID="{B9BF0498-74AA-4112-A0C4-66A1A8C14447}" presName="textA" presStyleLbl="revTx" presStyleIdx="0" presStyleCnt="9">
        <dgm:presLayoutVars>
          <dgm:bulletEnabled val="1"/>
        </dgm:presLayoutVars>
      </dgm:prSet>
      <dgm:spPr/>
    </dgm:pt>
    <dgm:pt modelId="{C01B8EC6-6DA7-4B47-B0B6-36EF8A7188A8}" type="pres">
      <dgm:prSet presAssocID="{B9BF0498-74AA-4112-A0C4-66A1A8C14447}" presName="circleA" presStyleLbl="node1" presStyleIdx="0" presStyleCnt="9"/>
      <dgm:spPr/>
    </dgm:pt>
    <dgm:pt modelId="{BF0466A0-8E9B-4966-81D4-7182DC98E107}" type="pres">
      <dgm:prSet presAssocID="{B9BF0498-74AA-4112-A0C4-66A1A8C14447}" presName="spaceA" presStyleCnt="0"/>
      <dgm:spPr/>
    </dgm:pt>
    <dgm:pt modelId="{A4788E79-6170-4804-8E40-D84293EBA4E8}" type="pres">
      <dgm:prSet presAssocID="{9B5FEB51-64D9-4BE1-AC4D-33ECB8739F04}" presName="space" presStyleCnt="0"/>
      <dgm:spPr/>
    </dgm:pt>
    <dgm:pt modelId="{472281D1-3DD9-46BC-97EC-A3E5C8C28584}" type="pres">
      <dgm:prSet presAssocID="{40725572-931E-4476-8D83-B2BD720ABDE8}" presName="compositeB" presStyleCnt="0"/>
      <dgm:spPr/>
    </dgm:pt>
    <dgm:pt modelId="{6A807915-BB3C-4E1A-924C-3F036871CBE1}" type="pres">
      <dgm:prSet presAssocID="{40725572-931E-4476-8D83-B2BD720ABDE8}" presName="textB" presStyleLbl="revTx" presStyleIdx="1" presStyleCnt="9">
        <dgm:presLayoutVars>
          <dgm:bulletEnabled val="1"/>
        </dgm:presLayoutVars>
      </dgm:prSet>
      <dgm:spPr/>
    </dgm:pt>
    <dgm:pt modelId="{B708FCAB-617A-41B9-BE7B-90E7A78EE429}" type="pres">
      <dgm:prSet presAssocID="{40725572-931E-4476-8D83-B2BD720ABDE8}" presName="circleB" presStyleLbl="node1" presStyleIdx="1" presStyleCnt="9"/>
      <dgm:spPr/>
    </dgm:pt>
    <dgm:pt modelId="{AEB4D53F-D133-423C-837B-A5264E66CC84}" type="pres">
      <dgm:prSet presAssocID="{40725572-931E-4476-8D83-B2BD720ABDE8}" presName="spaceB" presStyleCnt="0"/>
      <dgm:spPr/>
    </dgm:pt>
    <dgm:pt modelId="{3AF7DC62-E513-4564-91C7-71FF24AD7B6A}" type="pres">
      <dgm:prSet presAssocID="{BC99F265-4936-4F13-8DC4-2D0AB5556F0B}" presName="space" presStyleCnt="0"/>
      <dgm:spPr/>
    </dgm:pt>
    <dgm:pt modelId="{3610BBD2-937A-4AC5-A0D0-3F6ABDDF3FC6}" type="pres">
      <dgm:prSet presAssocID="{78EB11B6-B975-402D-AA4E-CB60500A7542}" presName="compositeA" presStyleCnt="0"/>
      <dgm:spPr/>
    </dgm:pt>
    <dgm:pt modelId="{B5141368-97FF-4E77-BB04-BB0411347C34}" type="pres">
      <dgm:prSet presAssocID="{78EB11B6-B975-402D-AA4E-CB60500A7542}" presName="textA" presStyleLbl="revTx" presStyleIdx="2" presStyleCnt="9">
        <dgm:presLayoutVars>
          <dgm:bulletEnabled val="1"/>
        </dgm:presLayoutVars>
      </dgm:prSet>
      <dgm:spPr/>
    </dgm:pt>
    <dgm:pt modelId="{643BA3CA-F4D1-44B6-8BDC-6B0245416F9B}" type="pres">
      <dgm:prSet presAssocID="{78EB11B6-B975-402D-AA4E-CB60500A7542}" presName="circleA" presStyleLbl="node1" presStyleIdx="2" presStyleCnt="9"/>
      <dgm:spPr/>
    </dgm:pt>
    <dgm:pt modelId="{087926AE-F531-4EC0-B7A1-5B842A3F894A}" type="pres">
      <dgm:prSet presAssocID="{78EB11B6-B975-402D-AA4E-CB60500A7542}" presName="spaceA" presStyleCnt="0"/>
      <dgm:spPr/>
    </dgm:pt>
    <dgm:pt modelId="{92D98A11-8C7B-4D14-A654-3E821D4A5944}" type="pres">
      <dgm:prSet presAssocID="{695438F5-CF09-44B4-B3E0-B4C0C2DDCA07}" presName="space" presStyleCnt="0"/>
      <dgm:spPr/>
    </dgm:pt>
    <dgm:pt modelId="{4807546D-9F90-4590-92E1-18BE828656F2}" type="pres">
      <dgm:prSet presAssocID="{DA5E42C4-9C53-4FEA-94FC-6AB1587858ED}" presName="compositeB" presStyleCnt="0"/>
      <dgm:spPr/>
    </dgm:pt>
    <dgm:pt modelId="{4C185FA3-9C73-4861-8400-8882A798A18F}" type="pres">
      <dgm:prSet presAssocID="{DA5E42C4-9C53-4FEA-94FC-6AB1587858ED}" presName="textB" presStyleLbl="revTx" presStyleIdx="3" presStyleCnt="9">
        <dgm:presLayoutVars>
          <dgm:bulletEnabled val="1"/>
        </dgm:presLayoutVars>
      </dgm:prSet>
      <dgm:spPr/>
    </dgm:pt>
    <dgm:pt modelId="{AF88D019-4CD7-4F8B-A101-0FD1679B7428}" type="pres">
      <dgm:prSet presAssocID="{DA5E42C4-9C53-4FEA-94FC-6AB1587858ED}" presName="circleB" presStyleLbl="node1" presStyleIdx="3" presStyleCnt="9"/>
      <dgm:spPr/>
    </dgm:pt>
    <dgm:pt modelId="{D9B5C58E-8722-432A-92F5-A09D9ACBCEE2}" type="pres">
      <dgm:prSet presAssocID="{DA5E42C4-9C53-4FEA-94FC-6AB1587858ED}" presName="spaceB" presStyleCnt="0"/>
      <dgm:spPr/>
    </dgm:pt>
    <dgm:pt modelId="{C94B43FF-0C28-4AC0-80D7-95072673EBBC}" type="pres">
      <dgm:prSet presAssocID="{9E3A784F-1037-4512-9EBF-CB5FD440182E}" presName="space" presStyleCnt="0"/>
      <dgm:spPr/>
    </dgm:pt>
    <dgm:pt modelId="{A1079913-BEAC-4279-A3C8-C5F0433264B5}" type="pres">
      <dgm:prSet presAssocID="{20030381-A446-4649-B1F3-CBAE121BFC5F}" presName="compositeA" presStyleCnt="0"/>
      <dgm:spPr/>
    </dgm:pt>
    <dgm:pt modelId="{5BC7E211-93CB-424A-A1B4-F5D6927C3673}" type="pres">
      <dgm:prSet presAssocID="{20030381-A446-4649-B1F3-CBAE121BFC5F}" presName="textA" presStyleLbl="revTx" presStyleIdx="4" presStyleCnt="9">
        <dgm:presLayoutVars>
          <dgm:bulletEnabled val="1"/>
        </dgm:presLayoutVars>
      </dgm:prSet>
      <dgm:spPr/>
    </dgm:pt>
    <dgm:pt modelId="{F87BBB62-C07C-4EFD-BB2C-B7D5D782C711}" type="pres">
      <dgm:prSet presAssocID="{20030381-A446-4649-B1F3-CBAE121BFC5F}" presName="circleA" presStyleLbl="node1" presStyleIdx="4" presStyleCnt="9"/>
      <dgm:spPr/>
    </dgm:pt>
    <dgm:pt modelId="{8670D7F2-C052-4232-8F7D-943F100D8FF6}" type="pres">
      <dgm:prSet presAssocID="{20030381-A446-4649-B1F3-CBAE121BFC5F}" presName="spaceA" presStyleCnt="0"/>
      <dgm:spPr/>
    </dgm:pt>
    <dgm:pt modelId="{3096990B-7457-4129-9A73-09D57E31C32E}" type="pres">
      <dgm:prSet presAssocID="{A262D7CE-CA4A-43C2-9423-758373A0CED7}" presName="space" presStyleCnt="0"/>
      <dgm:spPr/>
    </dgm:pt>
    <dgm:pt modelId="{A35852B3-2432-40EB-9283-7824B9DDEB39}" type="pres">
      <dgm:prSet presAssocID="{2388EFB6-1B1B-4376-BCF2-CB03D51990F3}" presName="compositeB" presStyleCnt="0"/>
      <dgm:spPr/>
    </dgm:pt>
    <dgm:pt modelId="{7F3BAAB4-275A-4F6B-8C1D-57EF3BA79195}" type="pres">
      <dgm:prSet presAssocID="{2388EFB6-1B1B-4376-BCF2-CB03D51990F3}" presName="textB" presStyleLbl="revTx" presStyleIdx="5" presStyleCnt="9">
        <dgm:presLayoutVars>
          <dgm:bulletEnabled val="1"/>
        </dgm:presLayoutVars>
      </dgm:prSet>
      <dgm:spPr/>
    </dgm:pt>
    <dgm:pt modelId="{1872B8BC-04F3-411D-BC03-DDEF798C6D3E}" type="pres">
      <dgm:prSet presAssocID="{2388EFB6-1B1B-4376-BCF2-CB03D51990F3}" presName="circleB" presStyleLbl="node1" presStyleIdx="5" presStyleCnt="9"/>
      <dgm:spPr/>
    </dgm:pt>
    <dgm:pt modelId="{B417838C-1A60-46C1-B2BE-202C4D116C7E}" type="pres">
      <dgm:prSet presAssocID="{2388EFB6-1B1B-4376-BCF2-CB03D51990F3}" presName="spaceB" presStyleCnt="0"/>
      <dgm:spPr/>
    </dgm:pt>
    <dgm:pt modelId="{C109B4D0-6BC6-41D4-95D2-6BCDA8913FAB}" type="pres">
      <dgm:prSet presAssocID="{8508231E-3E76-4F94-BF7C-05EA1510107A}" presName="space" presStyleCnt="0"/>
      <dgm:spPr/>
    </dgm:pt>
    <dgm:pt modelId="{2BE66785-0F0C-4C42-B05C-1CEECDCB6216}" type="pres">
      <dgm:prSet presAssocID="{3F4C29EC-D74F-4760-B370-6AA39EC2381F}" presName="compositeA" presStyleCnt="0"/>
      <dgm:spPr/>
    </dgm:pt>
    <dgm:pt modelId="{9CCC69C9-3BD6-41E5-A714-77F8B539BDDE}" type="pres">
      <dgm:prSet presAssocID="{3F4C29EC-D74F-4760-B370-6AA39EC2381F}" presName="textA" presStyleLbl="revTx" presStyleIdx="6" presStyleCnt="9">
        <dgm:presLayoutVars>
          <dgm:bulletEnabled val="1"/>
        </dgm:presLayoutVars>
      </dgm:prSet>
      <dgm:spPr/>
    </dgm:pt>
    <dgm:pt modelId="{959EA95D-2310-45AD-B762-12EF9D09D789}" type="pres">
      <dgm:prSet presAssocID="{3F4C29EC-D74F-4760-B370-6AA39EC2381F}" presName="circleA" presStyleLbl="node1" presStyleIdx="6" presStyleCnt="9"/>
      <dgm:spPr/>
    </dgm:pt>
    <dgm:pt modelId="{357BBEFE-4039-4523-BA53-8F88AE213604}" type="pres">
      <dgm:prSet presAssocID="{3F4C29EC-D74F-4760-B370-6AA39EC2381F}" presName="spaceA" presStyleCnt="0"/>
      <dgm:spPr/>
    </dgm:pt>
    <dgm:pt modelId="{BC4865F4-5F3E-47C8-AD23-9FBE39B828C8}" type="pres">
      <dgm:prSet presAssocID="{F132A89E-0F44-4BB2-BCD1-302E4A847F5E}" presName="space" presStyleCnt="0"/>
      <dgm:spPr/>
    </dgm:pt>
    <dgm:pt modelId="{00226628-1854-4CE1-B3EC-80AECADB2266}" type="pres">
      <dgm:prSet presAssocID="{E1EFDE65-8DFE-4B61-9D28-8F6E359A331F}" presName="compositeB" presStyleCnt="0"/>
      <dgm:spPr/>
    </dgm:pt>
    <dgm:pt modelId="{34742859-5291-4DC7-96DB-15BB15A5B2DA}" type="pres">
      <dgm:prSet presAssocID="{E1EFDE65-8DFE-4B61-9D28-8F6E359A331F}" presName="textB" presStyleLbl="revTx" presStyleIdx="7" presStyleCnt="9">
        <dgm:presLayoutVars>
          <dgm:bulletEnabled val="1"/>
        </dgm:presLayoutVars>
      </dgm:prSet>
      <dgm:spPr/>
    </dgm:pt>
    <dgm:pt modelId="{F4F06D73-0914-40B2-9C85-E9AAF772FF35}" type="pres">
      <dgm:prSet presAssocID="{E1EFDE65-8DFE-4B61-9D28-8F6E359A331F}" presName="circleB" presStyleLbl="node1" presStyleIdx="7" presStyleCnt="9"/>
      <dgm:spPr/>
    </dgm:pt>
    <dgm:pt modelId="{AB8A3E8A-B27C-4A0F-9EF4-0D4D834EAF7D}" type="pres">
      <dgm:prSet presAssocID="{E1EFDE65-8DFE-4B61-9D28-8F6E359A331F}" presName="spaceB" presStyleCnt="0"/>
      <dgm:spPr/>
    </dgm:pt>
    <dgm:pt modelId="{55CB4031-2FB5-40E3-9E3F-D1A8C8202FBD}" type="pres">
      <dgm:prSet presAssocID="{CDDC5B6C-BFCC-4CAD-B6FE-770A26E8CE9A}" presName="space" presStyleCnt="0"/>
      <dgm:spPr/>
    </dgm:pt>
    <dgm:pt modelId="{4D7B0234-1A36-47DA-883C-B0009675AA81}" type="pres">
      <dgm:prSet presAssocID="{C1996EA8-4528-4E40-A023-E1BDAABCE695}" presName="compositeA" presStyleCnt="0"/>
      <dgm:spPr/>
    </dgm:pt>
    <dgm:pt modelId="{634088FF-3DE1-4E0C-8950-919D6076366A}" type="pres">
      <dgm:prSet presAssocID="{C1996EA8-4528-4E40-A023-E1BDAABCE695}" presName="textA" presStyleLbl="revTx" presStyleIdx="8" presStyleCnt="9">
        <dgm:presLayoutVars>
          <dgm:bulletEnabled val="1"/>
        </dgm:presLayoutVars>
      </dgm:prSet>
      <dgm:spPr/>
    </dgm:pt>
    <dgm:pt modelId="{E5A52589-9EE2-4D95-89CE-AF51F4F12E56}" type="pres">
      <dgm:prSet presAssocID="{C1996EA8-4528-4E40-A023-E1BDAABCE695}" presName="circleA" presStyleLbl="node1" presStyleIdx="8" presStyleCnt="9"/>
      <dgm:spPr/>
    </dgm:pt>
    <dgm:pt modelId="{8C5FC137-197B-4F50-935D-2BF0E4602CAA}" type="pres">
      <dgm:prSet presAssocID="{C1996EA8-4528-4E40-A023-E1BDAABCE695}" presName="spaceA" presStyleCnt="0"/>
      <dgm:spPr/>
    </dgm:pt>
  </dgm:ptLst>
  <dgm:cxnLst>
    <dgm:cxn modelId="{BA048607-EF21-4B06-9697-E8E1CD099BEC}" srcId="{17FB89F6-9278-46D4-A67A-C43756A1BBBA}" destId="{2388EFB6-1B1B-4376-BCF2-CB03D51990F3}" srcOrd="5" destOrd="0" parTransId="{6212AA92-0DDB-4412-AE67-032728AADE98}" sibTransId="{8508231E-3E76-4F94-BF7C-05EA1510107A}"/>
    <dgm:cxn modelId="{A8C04916-F869-4A5D-B862-BE5FD3EA674F}" type="presOf" srcId="{20030381-A446-4649-B1F3-CBAE121BFC5F}" destId="{5BC7E211-93CB-424A-A1B4-F5D6927C3673}" srcOrd="0" destOrd="0" presId="urn:microsoft.com/office/officeart/2005/8/layout/hProcess11"/>
    <dgm:cxn modelId="{010AFF6C-6BB8-4FE0-9B7F-E7689C155677}" srcId="{17FB89F6-9278-46D4-A67A-C43756A1BBBA}" destId="{3F4C29EC-D74F-4760-B370-6AA39EC2381F}" srcOrd="6" destOrd="0" parTransId="{C91EA851-9494-47E2-B7BC-633018FFB2AD}" sibTransId="{F132A89E-0F44-4BB2-BCD1-302E4A847F5E}"/>
    <dgm:cxn modelId="{AA4C1D59-F982-4736-A343-78A4B07B4ADB}" type="presOf" srcId="{40725572-931E-4476-8D83-B2BD720ABDE8}" destId="{6A807915-BB3C-4E1A-924C-3F036871CBE1}" srcOrd="0" destOrd="0" presId="urn:microsoft.com/office/officeart/2005/8/layout/hProcess11"/>
    <dgm:cxn modelId="{C116E37C-06BD-486A-BD61-47B160DF7EB6}" srcId="{17FB89F6-9278-46D4-A67A-C43756A1BBBA}" destId="{40725572-931E-4476-8D83-B2BD720ABDE8}" srcOrd="1" destOrd="0" parTransId="{202DE0C3-9995-4376-890D-CB5C1FB9B7C9}" sibTransId="{BC99F265-4936-4F13-8DC4-2D0AB5556F0B}"/>
    <dgm:cxn modelId="{9D375281-8840-4440-8B80-F43340E1C186}" type="presOf" srcId="{E1EFDE65-8DFE-4B61-9D28-8F6E359A331F}" destId="{34742859-5291-4DC7-96DB-15BB15A5B2DA}" srcOrd="0" destOrd="0" presId="urn:microsoft.com/office/officeart/2005/8/layout/hProcess11"/>
    <dgm:cxn modelId="{58106A87-DA1F-449B-87DB-440A73FAE179}" srcId="{17FB89F6-9278-46D4-A67A-C43756A1BBBA}" destId="{E1EFDE65-8DFE-4B61-9D28-8F6E359A331F}" srcOrd="7" destOrd="0" parTransId="{35D17E0A-62D8-4458-9E51-BA304B47D29C}" sibTransId="{CDDC5B6C-BFCC-4CAD-B6FE-770A26E8CE9A}"/>
    <dgm:cxn modelId="{6FD9E491-FF73-4518-9F70-6052B6AB21C0}" type="presOf" srcId="{C1996EA8-4528-4E40-A023-E1BDAABCE695}" destId="{634088FF-3DE1-4E0C-8950-919D6076366A}" srcOrd="0" destOrd="0" presId="urn:microsoft.com/office/officeart/2005/8/layout/hProcess11"/>
    <dgm:cxn modelId="{8B920A98-9691-443F-874F-AF4E87D532AF}" type="presOf" srcId="{17FB89F6-9278-46D4-A67A-C43756A1BBBA}" destId="{D384BEC3-79A7-40D0-866C-67C3E59EAB3E}" srcOrd="0" destOrd="0" presId="urn:microsoft.com/office/officeart/2005/8/layout/hProcess11"/>
    <dgm:cxn modelId="{191A6999-9190-4A4C-A7ED-102631663B3B}" srcId="{17FB89F6-9278-46D4-A67A-C43756A1BBBA}" destId="{20030381-A446-4649-B1F3-CBAE121BFC5F}" srcOrd="4" destOrd="0" parTransId="{2B316D9B-1CBA-40C0-9E1F-C2E1A9BDB6CE}" sibTransId="{A262D7CE-CA4A-43C2-9423-758373A0CED7}"/>
    <dgm:cxn modelId="{86EFA89B-70D5-4926-991D-087B556F21F2}" type="presOf" srcId="{3F4C29EC-D74F-4760-B370-6AA39EC2381F}" destId="{9CCC69C9-3BD6-41E5-A714-77F8B539BDDE}" srcOrd="0" destOrd="0" presId="urn:microsoft.com/office/officeart/2005/8/layout/hProcess11"/>
    <dgm:cxn modelId="{D20AE3A2-4871-4CD0-9FAF-13BDA870AA9A}" srcId="{17FB89F6-9278-46D4-A67A-C43756A1BBBA}" destId="{DA5E42C4-9C53-4FEA-94FC-6AB1587858ED}" srcOrd="3" destOrd="0" parTransId="{3A0F031F-A1BC-4B84-AF56-7260A0F86A2B}" sibTransId="{9E3A784F-1037-4512-9EBF-CB5FD440182E}"/>
    <dgm:cxn modelId="{B00097A5-A824-4F0D-8B75-492064AAEB10}" srcId="{17FB89F6-9278-46D4-A67A-C43756A1BBBA}" destId="{B9BF0498-74AA-4112-A0C4-66A1A8C14447}" srcOrd="0" destOrd="0" parTransId="{237AF392-71AE-4BFD-9FAD-2BC788D7AEEF}" sibTransId="{9B5FEB51-64D9-4BE1-AC4D-33ECB8739F04}"/>
    <dgm:cxn modelId="{5C6943B9-2ED2-4083-9BB2-DDEA810F2378}" srcId="{17FB89F6-9278-46D4-A67A-C43756A1BBBA}" destId="{78EB11B6-B975-402D-AA4E-CB60500A7542}" srcOrd="2" destOrd="0" parTransId="{39CF1158-EA7A-4367-BD28-7BA60F850CBB}" sibTransId="{695438F5-CF09-44B4-B3E0-B4C0C2DDCA07}"/>
    <dgm:cxn modelId="{D4F866D6-21F3-4E83-B9B5-4B96EDCCE0C5}" srcId="{17FB89F6-9278-46D4-A67A-C43756A1BBBA}" destId="{C1996EA8-4528-4E40-A023-E1BDAABCE695}" srcOrd="8" destOrd="0" parTransId="{AEBC761C-B0C7-45F2-82D6-3FB0AC5955F8}" sibTransId="{DFED2769-8850-46CB-AE33-4FE44FF2BD31}"/>
    <dgm:cxn modelId="{4B5163DB-83B9-4EA5-9276-AE3CF9DB946E}" type="presOf" srcId="{78EB11B6-B975-402D-AA4E-CB60500A7542}" destId="{B5141368-97FF-4E77-BB04-BB0411347C34}" srcOrd="0" destOrd="0" presId="urn:microsoft.com/office/officeart/2005/8/layout/hProcess11"/>
    <dgm:cxn modelId="{913AF3E0-70B3-47A4-9916-1AFDCB4D826F}" type="presOf" srcId="{DA5E42C4-9C53-4FEA-94FC-6AB1587858ED}" destId="{4C185FA3-9C73-4861-8400-8882A798A18F}" srcOrd="0" destOrd="0" presId="urn:microsoft.com/office/officeart/2005/8/layout/hProcess11"/>
    <dgm:cxn modelId="{F373D3E5-15C7-4214-9BD4-B29A310B3923}" type="presOf" srcId="{B9BF0498-74AA-4112-A0C4-66A1A8C14447}" destId="{9A1305FB-7347-4240-A8CC-78C6C5DF8BE6}" srcOrd="0" destOrd="0" presId="urn:microsoft.com/office/officeart/2005/8/layout/hProcess11"/>
    <dgm:cxn modelId="{1D9DAFEF-2234-4B69-A585-FE32067F9574}" type="presOf" srcId="{2388EFB6-1B1B-4376-BCF2-CB03D51990F3}" destId="{7F3BAAB4-275A-4F6B-8C1D-57EF3BA79195}" srcOrd="0" destOrd="0" presId="urn:microsoft.com/office/officeart/2005/8/layout/hProcess11"/>
    <dgm:cxn modelId="{1B2E8F00-86AA-4027-8E90-6936252A23EC}" type="presParOf" srcId="{D384BEC3-79A7-40D0-866C-67C3E59EAB3E}" destId="{49B2E35E-1DCE-48A4-AC66-5D1C94380AFE}" srcOrd="0" destOrd="0" presId="urn:microsoft.com/office/officeart/2005/8/layout/hProcess11"/>
    <dgm:cxn modelId="{41839490-1660-4BF5-98FF-86BCB9F8752F}" type="presParOf" srcId="{D384BEC3-79A7-40D0-866C-67C3E59EAB3E}" destId="{A29B6A7E-75A7-4AC2-9881-8D4074D507E8}" srcOrd="1" destOrd="0" presId="urn:microsoft.com/office/officeart/2005/8/layout/hProcess11"/>
    <dgm:cxn modelId="{2DAFD355-26C1-40B5-82D7-37E32A094BB2}" type="presParOf" srcId="{A29B6A7E-75A7-4AC2-9881-8D4074D507E8}" destId="{99CC5FC0-0EAE-4101-8AFD-401FCABB2B01}" srcOrd="0" destOrd="0" presId="urn:microsoft.com/office/officeart/2005/8/layout/hProcess11"/>
    <dgm:cxn modelId="{D9ECA753-E5DB-4D71-ADB5-9F01A23FE844}" type="presParOf" srcId="{99CC5FC0-0EAE-4101-8AFD-401FCABB2B01}" destId="{9A1305FB-7347-4240-A8CC-78C6C5DF8BE6}" srcOrd="0" destOrd="0" presId="urn:microsoft.com/office/officeart/2005/8/layout/hProcess11"/>
    <dgm:cxn modelId="{F5412651-79D3-49F1-B57F-616EB8E59A8F}" type="presParOf" srcId="{99CC5FC0-0EAE-4101-8AFD-401FCABB2B01}" destId="{C01B8EC6-6DA7-4B47-B0B6-36EF8A7188A8}" srcOrd="1" destOrd="0" presId="urn:microsoft.com/office/officeart/2005/8/layout/hProcess11"/>
    <dgm:cxn modelId="{789D5B5A-DAC0-4192-8207-4A3F5F84D2AC}" type="presParOf" srcId="{99CC5FC0-0EAE-4101-8AFD-401FCABB2B01}" destId="{BF0466A0-8E9B-4966-81D4-7182DC98E107}" srcOrd="2" destOrd="0" presId="urn:microsoft.com/office/officeart/2005/8/layout/hProcess11"/>
    <dgm:cxn modelId="{4EE0AC18-AD37-4979-A4F5-1116CC20CBA3}" type="presParOf" srcId="{A29B6A7E-75A7-4AC2-9881-8D4074D507E8}" destId="{A4788E79-6170-4804-8E40-D84293EBA4E8}" srcOrd="1" destOrd="0" presId="urn:microsoft.com/office/officeart/2005/8/layout/hProcess11"/>
    <dgm:cxn modelId="{1A47C8BF-BDB9-4289-93BE-7BC1CE77E843}" type="presParOf" srcId="{A29B6A7E-75A7-4AC2-9881-8D4074D507E8}" destId="{472281D1-3DD9-46BC-97EC-A3E5C8C28584}" srcOrd="2" destOrd="0" presId="urn:microsoft.com/office/officeart/2005/8/layout/hProcess11"/>
    <dgm:cxn modelId="{B542DAFD-8380-4478-A8EA-4FFD7A1DFFF3}" type="presParOf" srcId="{472281D1-3DD9-46BC-97EC-A3E5C8C28584}" destId="{6A807915-BB3C-4E1A-924C-3F036871CBE1}" srcOrd="0" destOrd="0" presId="urn:microsoft.com/office/officeart/2005/8/layout/hProcess11"/>
    <dgm:cxn modelId="{EA3D7C53-540B-4E93-8E6D-5B4C1176FA2B}" type="presParOf" srcId="{472281D1-3DD9-46BC-97EC-A3E5C8C28584}" destId="{B708FCAB-617A-41B9-BE7B-90E7A78EE429}" srcOrd="1" destOrd="0" presId="urn:microsoft.com/office/officeart/2005/8/layout/hProcess11"/>
    <dgm:cxn modelId="{5EA128D2-86E6-4195-B855-90E37FFF37F7}" type="presParOf" srcId="{472281D1-3DD9-46BC-97EC-A3E5C8C28584}" destId="{AEB4D53F-D133-423C-837B-A5264E66CC84}" srcOrd="2" destOrd="0" presId="urn:microsoft.com/office/officeart/2005/8/layout/hProcess11"/>
    <dgm:cxn modelId="{9890D984-A7D5-4018-81B8-5A5E4EA5F1E8}" type="presParOf" srcId="{A29B6A7E-75A7-4AC2-9881-8D4074D507E8}" destId="{3AF7DC62-E513-4564-91C7-71FF24AD7B6A}" srcOrd="3" destOrd="0" presId="urn:microsoft.com/office/officeart/2005/8/layout/hProcess11"/>
    <dgm:cxn modelId="{5A7AD3CC-BDA2-45FF-A4C0-631A1F5D2829}" type="presParOf" srcId="{A29B6A7E-75A7-4AC2-9881-8D4074D507E8}" destId="{3610BBD2-937A-4AC5-A0D0-3F6ABDDF3FC6}" srcOrd="4" destOrd="0" presId="urn:microsoft.com/office/officeart/2005/8/layout/hProcess11"/>
    <dgm:cxn modelId="{42F84282-20F2-4849-AEBD-ACAF082E47DE}" type="presParOf" srcId="{3610BBD2-937A-4AC5-A0D0-3F6ABDDF3FC6}" destId="{B5141368-97FF-4E77-BB04-BB0411347C34}" srcOrd="0" destOrd="0" presId="urn:microsoft.com/office/officeart/2005/8/layout/hProcess11"/>
    <dgm:cxn modelId="{DD977A0B-F6E2-4076-BDD8-33B6A31A2B11}" type="presParOf" srcId="{3610BBD2-937A-4AC5-A0D0-3F6ABDDF3FC6}" destId="{643BA3CA-F4D1-44B6-8BDC-6B0245416F9B}" srcOrd="1" destOrd="0" presId="urn:microsoft.com/office/officeart/2005/8/layout/hProcess11"/>
    <dgm:cxn modelId="{5293E018-8CDB-466F-BCD6-143C89B7BA52}" type="presParOf" srcId="{3610BBD2-937A-4AC5-A0D0-3F6ABDDF3FC6}" destId="{087926AE-F531-4EC0-B7A1-5B842A3F894A}" srcOrd="2" destOrd="0" presId="urn:microsoft.com/office/officeart/2005/8/layout/hProcess11"/>
    <dgm:cxn modelId="{A41485C6-5D03-400B-912A-A6B8B09E9D4B}" type="presParOf" srcId="{A29B6A7E-75A7-4AC2-9881-8D4074D507E8}" destId="{92D98A11-8C7B-4D14-A654-3E821D4A5944}" srcOrd="5" destOrd="0" presId="urn:microsoft.com/office/officeart/2005/8/layout/hProcess11"/>
    <dgm:cxn modelId="{1BC64DDF-4AE9-484F-AB78-EAA60B7455BA}" type="presParOf" srcId="{A29B6A7E-75A7-4AC2-9881-8D4074D507E8}" destId="{4807546D-9F90-4590-92E1-18BE828656F2}" srcOrd="6" destOrd="0" presId="urn:microsoft.com/office/officeart/2005/8/layout/hProcess11"/>
    <dgm:cxn modelId="{82BB7F5B-32AB-4841-ADE5-2C2627D80992}" type="presParOf" srcId="{4807546D-9F90-4590-92E1-18BE828656F2}" destId="{4C185FA3-9C73-4861-8400-8882A798A18F}" srcOrd="0" destOrd="0" presId="urn:microsoft.com/office/officeart/2005/8/layout/hProcess11"/>
    <dgm:cxn modelId="{734C959F-29A3-479B-AFA7-49F1A901246B}" type="presParOf" srcId="{4807546D-9F90-4590-92E1-18BE828656F2}" destId="{AF88D019-4CD7-4F8B-A101-0FD1679B7428}" srcOrd="1" destOrd="0" presId="urn:microsoft.com/office/officeart/2005/8/layout/hProcess11"/>
    <dgm:cxn modelId="{B005A762-16A4-4D4F-B980-9CE68144E76B}" type="presParOf" srcId="{4807546D-9F90-4590-92E1-18BE828656F2}" destId="{D9B5C58E-8722-432A-92F5-A09D9ACBCEE2}" srcOrd="2" destOrd="0" presId="urn:microsoft.com/office/officeart/2005/8/layout/hProcess11"/>
    <dgm:cxn modelId="{04AB062E-2FDC-42A7-B195-F4A1336D59F1}" type="presParOf" srcId="{A29B6A7E-75A7-4AC2-9881-8D4074D507E8}" destId="{C94B43FF-0C28-4AC0-80D7-95072673EBBC}" srcOrd="7" destOrd="0" presId="urn:microsoft.com/office/officeart/2005/8/layout/hProcess11"/>
    <dgm:cxn modelId="{61113F16-8DF6-433B-89EF-856EE0A41BA1}" type="presParOf" srcId="{A29B6A7E-75A7-4AC2-9881-8D4074D507E8}" destId="{A1079913-BEAC-4279-A3C8-C5F0433264B5}" srcOrd="8" destOrd="0" presId="urn:microsoft.com/office/officeart/2005/8/layout/hProcess11"/>
    <dgm:cxn modelId="{7F8E25A5-DC6B-4006-83B9-BC664ADB111A}" type="presParOf" srcId="{A1079913-BEAC-4279-A3C8-C5F0433264B5}" destId="{5BC7E211-93CB-424A-A1B4-F5D6927C3673}" srcOrd="0" destOrd="0" presId="urn:microsoft.com/office/officeart/2005/8/layout/hProcess11"/>
    <dgm:cxn modelId="{87D5EECD-A093-4C71-AEE2-EC56EF378062}" type="presParOf" srcId="{A1079913-BEAC-4279-A3C8-C5F0433264B5}" destId="{F87BBB62-C07C-4EFD-BB2C-B7D5D782C711}" srcOrd="1" destOrd="0" presId="urn:microsoft.com/office/officeart/2005/8/layout/hProcess11"/>
    <dgm:cxn modelId="{49EA07D7-3AB0-4DAE-B406-A8FE3D860B2E}" type="presParOf" srcId="{A1079913-BEAC-4279-A3C8-C5F0433264B5}" destId="{8670D7F2-C052-4232-8F7D-943F100D8FF6}" srcOrd="2" destOrd="0" presId="urn:microsoft.com/office/officeart/2005/8/layout/hProcess11"/>
    <dgm:cxn modelId="{AA2F6D3B-AE26-4886-9A7B-4D71DA18915E}" type="presParOf" srcId="{A29B6A7E-75A7-4AC2-9881-8D4074D507E8}" destId="{3096990B-7457-4129-9A73-09D57E31C32E}" srcOrd="9" destOrd="0" presId="urn:microsoft.com/office/officeart/2005/8/layout/hProcess11"/>
    <dgm:cxn modelId="{B9553A14-5759-4968-ABF9-9A13F29AC3AA}" type="presParOf" srcId="{A29B6A7E-75A7-4AC2-9881-8D4074D507E8}" destId="{A35852B3-2432-40EB-9283-7824B9DDEB39}" srcOrd="10" destOrd="0" presId="urn:microsoft.com/office/officeart/2005/8/layout/hProcess11"/>
    <dgm:cxn modelId="{9A5742EA-8D38-46E5-8BD8-9327F333B849}" type="presParOf" srcId="{A35852B3-2432-40EB-9283-7824B9DDEB39}" destId="{7F3BAAB4-275A-4F6B-8C1D-57EF3BA79195}" srcOrd="0" destOrd="0" presId="urn:microsoft.com/office/officeart/2005/8/layout/hProcess11"/>
    <dgm:cxn modelId="{AFCC9C7A-4809-4AD6-8D20-EB19548E95CA}" type="presParOf" srcId="{A35852B3-2432-40EB-9283-7824B9DDEB39}" destId="{1872B8BC-04F3-411D-BC03-DDEF798C6D3E}" srcOrd="1" destOrd="0" presId="urn:microsoft.com/office/officeart/2005/8/layout/hProcess11"/>
    <dgm:cxn modelId="{1F584152-6A4B-43ED-AEEE-F25FE6E93274}" type="presParOf" srcId="{A35852B3-2432-40EB-9283-7824B9DDEB39}" destId="{B417838C-1A60-46C1-B2BE-202C4D116C7E}" srcOrd="2" destOrd="0" presId="urn:microsoft.com/office/officeart/2005/8/layout/hProcess11"/>
    <dgm:cxn modelId="{FABAC3B8-9D9A-444C-9B84-29C9955DFA3D}" type="presParOf" srcId="{A29B6A7E-75A7-4AC2-9881-8D4074D507E8}" destId="{C109B4D0-6BC6-41D4-95D2-6BCDA8913FAB}" srcOrd="11" destOrd="0" presId="urn:microsoft.com/office/officeart/2005/8/layout/hProcess11"/>
    <dgm:cxn modelId="{8466C54E-DED4-439E-995A-9B2CC9758D83}" type="presParOf" srcId="{A29B6A7E-75A7-4AC2-9881-8D4074D507E8}" destId="{2BE66785-0F0C-4C42-B05C-1CEECDCB6216}" srcOrd="12" destOrd="0" presId="urn:microsoft.com/office/officeart/2005/8/layout/hProcess11"/>
    <dgm:cxn modelId="{3F570A10-1284-4207-821B-2FBC2BDD6503}" type="presParOf" srcId="{2BE66785-0F0C-4C42-B05C-1CEECDCB6216}" destId="{9CCC69C9-3BD6-41E5-A714-77F8B539BDDE}" srcOrd="0" destOrd="0" presId="urn:microsoft.com/office/officeart/2005/8/layout/hProcess11"/>
    <dgm:cxn modelId="{7C91BEB9-16D7-4080-829F-3A10610E3CB3}" type="presParOf" srcId="{2BE66785-0F0C-4C42-B05C-1CEECDCB6216}" destId="{959EA95D-2310-45AD-B762-12EF9D09D789}" srcOrd="1" destOrd="0" presId="urn:microsoft.com/office/officeart/2005/8/layout/hProcess11"/>
    <dgm:cxn modelId="{194E2C82-CD87-4134-A182-EBEF11B64A8B}" type="presParOf" srcId="{2BE66785-0F0C-4C42-B05C-1CEECDCB6216}" destId="{357BBEFE-4039-4523-BA53-8F88AE213604}" srcOrd="2" destOrd="0" presId="urn:microsoft.com/office/officeart/2005/8/layout/hProcess11"/>
    <dgm:cxn modelId="{196E20A9-941A-459C-95A1-C6176E5D5660}" type="presParOf" srcId="{A29B6A7E-75A7-4AC2-9881-8D4074D507E8}" destId="{BC4865F4-5F3E-47C8-AD23-9FBE39B828C8}" srcOrd="13" destOrd="0" presId="urn:microsoft.com/office/officeart/2005/8/layout/hProcess11"/>
    <dgm:cxn modelId="{DB14C431-C7CF-4EC8-86BB-BD252D45BF3E}" type="presParOf" srcId="{A29B6A7E-75A7-4AC2-9881-8D4074D507E8}" destId="{00226628-1854-4CE1-B3EC-80AECADB2266}" srcOrd="14" destOrd="0" presId="urn:microsoft.com/office/officeart/2005/8/layout/hProcess11"/>
    <dgm:cxn modelId="{AEA40F31-83A0-4349-8F79-8324056246A9}" type="presParOf" srcId="{00226628-1854-4CE1-B3EC-80AECADB2266}" destId="{34742859-5291-4DC7-96DB-15BB15A5B2DA}" srcOrd="0" destOrd="0" presId="urn:microsoft.com/office/officeart/2005/8/layout/hProcess11"/>
    <dgm:cxn modelId="{931960AA-E254-4C7B-BD2B-D6C946C3E58E}" type="presParOf" srcId="{00226628-1854-4CE1-B3EC-80AECADB2266}" destId="{F4F06D73-0914-40B2-9C85-E9AAF772FF35}" srcOrd="1" destOrd="0" presId="urn:microsoft.com/office/officeart/2005/8/layout/hProcess11"/>
    <dgm:cxn modelId="{FD828391-592F-4011-8957-4D38B81CDE72}" type="presParOf" srcId="{00226628-1854-4CE1-B3EC-80AECADB2266}" destId="{AB8A3E8A-B27C-4A0F-9EF4-0D4D834EAF7D}" srcOrd="2" destOrd="0" presId="urn:microsoft.com/office/officeart/2005/8/layout/hProcess11"/>
    <dgm:cxn modelId="{DF8F4427-579E-4126-9A81-6639968569E7}" type="presParOf" srcId="{A29B6A7E-75A7-4AC2-9881-8D4074D507E8}" destId="{55CB4031-2FB5-40E3-9E3F-D1A8C8202FBD}" srcOrd="15" destOrd="0" presId="urn:microsoft.com/office/officeart/2005/8/layout/hProcess11"/>
    <dgm:cxn modelId="{B1501C20-1979-4009-964B-53E96BFDFA38}" type="presParOf" srcId="{A29B6A7E-75A7-4AC2-9881-8D4074D507E8}" destId="{4D7B0234-1A36-47DA-883C-B0009675AA81}" srcOrd="16" destOrd="0" presId="urn:microsoft.com/office/officeart/2005/8/layout/hProcess11"/>
    <dgm:cxn modelId="{ADE17198-3500-4C91-BD84-317EFEF7D6A0}" type="presParOf" srcId="{4D7B0234-1A36-47DA-883C-B0009675AA81}" destId="{634088FF-3DE1-4E0C-8950-919D6076366A}" srcOrd="0" destOrd="0" presId="urn:microsoft.com/office/officeart/2005/8/layout/hProcess11"/>
    <dgm:cxn modelId="{6C01C657-9A11-42FD-9030-255D517670C3}" type="presParOf" srcId="{4D7B0234-1A36-47DA-883C-B0009675AA81}" destId="{E5A52589-9EE2-4D95-89CE-AF51F4F12E56}" srcOrd="1" destOrd="0" presId="urn:microsoft.com/office/officeart/2005/8/layout/hProcess11"/>
    <dgm:cxn modelId="{DAE52C79-6277-40CD-BCC6-7EFE50F7AC4C}" type="presParOf" srcId="{4D7B0234-1A36-47DA-883C-B0009675AA81}" destId="{8C5FC137-197B-4F50-935D-2BF0E4602CAA}" srcOrd="2" destOrd="0" presId="urn:microsoft.com/office/officeart/2005/8/layout/hProcess1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9C6A09-DD55-4070-87DE-7638ABBF2E64}" type="doc">
      <dgm:prSet loTypeId="urn:microsoft.com/office/officeart/2009/3/layout/StepUpProcess" loCatId="process" qsTypeId="urn:microsoft.com/office/officeart/2005/8/quickstyle/simple1" qsCatId="simple" csTypeId="urn:microsoft.com/office/officeart/2005/8/colors/accent1_3" csCatId="accent1" phldr="1"/>
      <dgm:spPr/>
      <dgm:t>
        <a:bodyPr/>
        <a:lstStyle/>
        <a:p>
          <a:endParaRPr lang="sv-SE"/>
        </a:p>
      </dgm:t>
    </dgm:pt>
    <dgm:pt modelId="{0F983398-3F22-4FA0-9798-99199615B71A}">
      <dgm:prSet/>
      <dgm:spPr/>
      <dgm:t>
        <a:bodyPr/>
        <a:lstStyle/>
        <a:p>
          <a:r>
            <a:rPr lang="sv-SE" dirty="0"/>
            <a:t>Identifiera ej prioriterade intyg</a:t>
          </a:r>
        </a:p>
      </dgm:t>
    </dgm:pt>
    <dgm:pt modelId="{424E4C4C-4223-4F6E-B91D-C0F6324760E4}" type="parTrans" cxnId="{2BABF8F4-6606-4CC6-9D42-8C8A171BB0F7}">
      <dgm:prSet/>
      <dgm:spPr/>
      <dgm:t>
        <a:bodyPr/>
        <a:lstStyle/>
        <a:p>
          <a:endParaRPr lang="sv-SE"/>
        </a:p>
      </dgm:t>
    </dgm:pt>
    <dgm:pt modelId="{935A0B6C-D980-4426-B6DC-2F4520319CEF}" type="sibTrans" cxnId="{2BABF8F4-6606-4CC6-9D42-8C8A171BB0F7}">
      <dgm:prSet/>
      <dgm:spPr/>
      <dgm:t>
        <a:bodyPr/>
        <a:lstStyle/>
        <a:p>
          <a:endParaRPr lang="sv-SE"/>
        </a:p>
      </dgm:t>
    </dgm:pt>
    <dgm:pt modelId="{E45CBBDD-33EC-4E90-9403-91E8726A2023}">
      <dgm:prSet/>
      <dgm:spPr/>
      <dgm:t>
        <a:bodyPr/>
        <a:lstStyle/>
        <a:p>
          <a:r>
            <a:rPr lang="sv-SE" dirty="0" err="1"/>
            <a:t>eHM</a:t>
          </a:r>
          <a:r>
            <a:rPr lang="sv-SE" dirty="0"/>
            <a:t> behöver gå igenom underlaget till nästa möte 10/1</a:t>
          </a:r>
        </a:p>
      </dgm:t>
    </dgm:pt>
    <dgm:pt modelId="{0EEB5CEF-BFD1-47D6-9CCD-571015AF5FE1}" type="parTrans" cxnId="{3129770B-9F95-4C0B-A72C-35E84CA2F389}">
      <dgm:prSet/>
      <dgm:spPr/>
      <dgm:t>
        <a:bodyPr/>
        <a:lstStyle/>
        <a:p>
          <a:endParaRPr lang="sv-SE"/>
        </a:p>
      </dgm:t>
    </dgm:pt>
    <dgm:pt modelId="{96DE6B1F-F72E-4CD5-BB10-4A7A11D1A09B}" type="sibTrans" cxnId="{3129770B-9F95-4C0B-A72C-35E84CA2F389}">
      <dgm:prSet/>
      <dgm:spPr/>
      <dgm:t>
        <a:bodyPr/>
        <a:lstStyle/>
        <a:p>
          <a:endParaRPr lang="sv-SE"/>
        </a:p>
      </dgm:t>
    </dgm:pt>
    <dgm:pt modelId="{A0D70499-FB6B-4017-A89C-52350FC666C8}">
      <dgm:prSet/>
      <dgm:spPr/>
      <dgm:t>
        <a:bodyPr/>
        <a:lstStyle/>
        <a:p>
          <a:r>
            <a:rPr lang="sv-SE" dirty="0"/>
            <a:t>Meddela kring förändringar av intyg</a:t>
          </a:r>
        </a:p>
      </dgm:t>
    </dgm:pt>
    <dgm:pt modelId="{99D97D02-1C13-4459-9CD8-ECBC4AEDAFA3}" type="parTrans" cxnId="{112C3A7A-0C75-4149-BD7F-735CCB8B755F}">
      <dgm:prSet/>
      <dgm:spPr/>
      <dgm:t>
        <a:bodyPr/>
        <a:lstStyle/>
        <a:p>
          <a:endParaRPr lang="sv-SE"/>
        </a:p>
      </dgm:t>
    </dgm:pt>
    <dgm:pt modelId="{B140E933-9075-4317-8408-0DC3C1535FF3}" type="sibTrans" cxnId="{112C3A7A-0C75-4149-BD7F-735CCB8B755F}">
      <dgm:prSet/>
      <dgm:spPr/>
      <dgm:t>
        <a:bodyPr/>
        <a:lstStyle/>
        <a:p>
          <a:endParaRPr lang="sv-SE"/>
        </a:p>
      </dgm:t>
    </dgm:pt>
    <dgm:pt modelId="{F34C553A-1F0E-4FF3-91B9-CDB6ADCFE6F3}" type="pres">
      <dgm:prSet presAssocID="{E89C6A09-DD55-4070-87DE-7638ABBF2E64}" presName="rootnode" presStyleCnt="0">
        <dgm:presLayoutVars>
          <dgm:chMax/>
          <dgm:chPref/>
          <dgm:dir/>
          <dgm:animLvl val="lvl"/>
        </dgm:presLayoutVars>
      </dgm:prSet>
      <dgm:spPr/>
    </dgm:pt>
    <dgm:pt modelId="{64712497-E5AE-4340-9865-6F149AA6BB1A}" type="pres">
      <dgm:prSet presAssocID="{0F983398-3F22-4FA0-9798-99199615B71A}" presName="composite" presStyleCnt="0"/>
      <dgm:spPr/>
    </dgm:pt>
    <dgm:pt modelId="{3B8606AF-BC6A-478E-802C-7D69A54D988D}" type="pres">
      <dgm:prSet presAssocID="{0F983398-3F22-4FA0-9798-99199615B71A}" presName="LShape" presStyleLbl="alignNode1" presStyleIdx="0" presStyleCnt="5"/>
      <dgm:spPr/>
    </dgm:pt>
    <dgm:pt modelId="{281CAB21-1A65-466E-9AB9-C05DCD831C26}" type="pres">
      <dgm:prSet presAssocID="{0F983398-3F22-4FA0-9798-99199615B71A}" presName="ParentText" presStyleLbl="revTx" presStyleIdx="0" presStyleCnt="3">
        <dgm:presLayoutVars>
          <dgm:chMax val="0"/>
          <dgm:chPref val="0"/>
          <dgm:bulletEnabled val="1"/>
        </dgm:presLayoutVars>
      </dgm:prSet>
      <dgm:spPr/>
    </dgm:pt>
    <dgm:pt modelId="{1D261EDC-8002-4E67-9449-EAD33C17476A}" type="pres">
      <dgm:prSet presAssocID="{0F983398-3F22-4FA0-9798-99199615B71A}" presName="Triangle" presStyleLbl="alignNode1" presStyleIdx="1" presStyleCnt="5"/>
      <dgm:spPr/>
    </dgm:pt>
    <dgm:pt modelId="{90B218D5-E4EE-42B8-816C-6A145F60DAA6}" type="pres">
      <dgm:prSet presAssocID="{935A0B6C-D980-4426-B6DC-2F4520319CEF}" presName="sibTrans" presStyleCnt="0"/>
      <dgm:spPr/>
    </dgm:pt>
    <dgm:pt modelId="{170979BE-47A1-48F4-A707-191359D45EBB}" type="pres">
      <dgm:prSet presAssocID="{935A0B6C-D980-4426-B6DC-2F4520319CEF}" presName="space" presStyleCnt="0"/>
      <dgm:spPr/>
    </dgm:pt>
    <dgm:pt modelId="{368DECCE-BA16-4013-A0AE-411F67F9BB7C}" type="pres">
      <dgm:prSet presAssocID="{A0D70499-FB6B-4017-A89C-52350FC666C8}" presName="composite" presStyleCnt="0"/>
      <dgm:spPr/>
    </dgm:pt>
    <dgm:pt modelId="{9AE223DC-44DE-4DF7-9549-B420328665A3}" type="pres">
      <dgm:prSet presAssocID="{A0D70499-FB6B-4017-A89C-52350FC666C8}" presName="LShape" presStyleLbl="alignNode1" presStyleIdx="2" presStyleCnt="5"/>
      <dgm:spPr/>
    </dgm:pt>
    <dgm:pt modelId="{14FA2E36-5346-47A8-9594-5C960D2E2997}" type="pres">
      <dgm:prSet presAssocID="{A0D70499-FB6B-4017-A89C-52350FC666C8}" presName="ParentText" presStyleLbl="revTx" presStyleIdx="1" presStyleCnt="3">
        <dgm:presLayoutVars>
          <dgm:chMax val="0"/>
          <dgm:chPref val="0"/>
          <dgm:bulletEnabled val="1"/>
        </dgm:presLayoutVars>
      </dgm:prSet>
      <dgm:spPr/>
    </dgm:pt>
    <dgm:pt modelId="{A9B8B1BB-DD0D-4512-8D1D-B71B904CD166}" type="pres">
      <dgm:prSet presAssocID="{A0D70499-FB6B-4017-A89C-52350FC666C8}" presName="Triangle" presStyleLbl="alignNode1" presStyleIdx="3" presStyleCnt="5"/>
      <dgm:spPr/>
    </dgm:pt>
    <dgm:pt modelId="{8C00E731-EE90-4F0F-8F38-8E043A7348B6}" type="pres">
      <dgm:prSet presAssocID="{B140E933-9075-4317-8408-0DC3C1535FF3}" presName="sibTrans" presStyleCnt="0"/>
      <dgm:spPr/>
    </dgm:pt>
    <dgm:pt modelId="{1B11596C-3487-4960-B570-BECC2C1EC8C0}" type="pres">
      <dgm:prSet presAssocID="{B140E933-9075-4317-8408-0DC3C1535FF3}" presName="space" presStyleCnt="0"/>
      <dgm:spPr/>
    </dgm:pt>
    <dgm:pt modelId="{DBE355A7-38F9-4528-B35C-E66CEF1B434E}" type="pres">
      <dgm:prSet presAssocID="{E45CBBDD-33EC-4E90-9403-91E8726A2023}" presName="composite" presStyleCnt="0"/>
      <dgm:spPr/>
    </dgm:pt>
    <dgm:pt modelId="{B40A15AD-031A-455A-9CFF-3798D3942C50}" type="pres">
      <dgm:prSet presAssocID="{E45CBBDD-33EC-4E90-9403-91E8726A2023}" presName="LShape" presStyleLbl="alignNode1" presStyleIdx="4" presStyleCnt="5"/>
      <dgm:spPr/>
    </dgm:pt>
    <dgm:pt modelId="{FC71D933-9476-4E64-83C7-DB5D8DF349DB}" type="pres">
      <dgm:prSet presAssocID="{E45CBBDD-33EC-4E90-9403-91E8726A2023}" presName="ParentText" presStyleLbl="revTx" presStyleIdx="2" presStyleCnt="3">
        <dgm:presLayoutVars>
          <dgm:chMax val="0"/>
          <dgm:chPref val="0"/>
          <dgm:bulletEnabled val="1"/>
        </dgm:presLayoutVars>
      </dgm:prSet>
      <dgm:spPr/>
    </dgm:pt>
  </dgm:ptLst>
  <dgm:cxnLst>
    <dgm:cxn modelId="{3129770B-9F95-4C0B-A72C-35E84CA2F389}" srcId="{E89C6A09-DD55-4070-87DE-7638ABBF2E64}" destId="{E45CBBDD-33EC-4E90-9403-91E8726A2023}" srcOrd="2" destOrd="0" parTransId="{0EEB5CEF-BFD1-47D6-9CCD-571015AF5FE1}" sibTransId="{96DE6B1F-F72E-4CD5-BB10-4A7A11D1A09B}"/>
    <dgm:cxn modelId="{196C7A1B-09BC-41C7-94CE-A9B585F4D402}" type="presOf" srcId="{E89C6A09-DD55-4070-87DE-7638ABBF2E64}" destId="{F34C553A-1F0E-4FF3-91B9-CDB6ADCFE6F3}" srcOrd="0" destOrd="0" presId="urn:microsoft.com/office/officeart/2009/3/layout/StepUpProcess"/>
    <dgm:cxn modelId="{112C3A7A-0C75-4149-BD7F-735CCB8B755F}" srcId="{E89C6A09-DD55-4070-87DE-7638ABBF2E64}" destId="{A0D70499-FB6B-4017-A89C-52350FC666C8}" srcOrd="1" destOrd="0" parTransId="{99D97D02-1C13-4459-9CD8-ECBC4AEDAFA3}" sibTransId="{B140E933-9075-4317-8408-0DC3C1535FF3}"/>
    <dgm:cxn modelId="{D8C9DB84-7855-4C51-B6CC-97230B01B632}" type="presOf" srcId="{E45CBBDD-33EC-4E90-9403-91E8726A2023}" destId="{FC71D933-9476-4E64-83C7-DB5D8DF349DB}" srcOrd="0" destOrd="0" presId="urn:microsoft.com/office/officeart/2009/3/layout/StepUpProcess"/>
    <dgm:cxn modelId="{9AB27BAB-6BE1-4589-8D45-FC572AFDFE65}" type="presOf" srcId="{0F983398-3F22-4FA0-9798-99199615B71A}" destId="{281CAB21-1A65-466E-9AB9-C05DCD831C26}" srcOrd="0" destOrd="0" presId="urn:microsoft.com/office/officeart/2009/3/layout/StepUpProcess"/>
    <dgm:cxn modelId="{00BFF1F2-F254-429A-86EA-0B41D85C7E30}" type="presOf" srcId="{A0D70499-FB6B-4017-A89C-52350FC666C8}" destId="{14FA2E36-5346-47A8-9594-5C960D2E2997}" srcOrd="0" destOrd="0" presId="urn:microsoft.com/office/officeart/2009/3/layout/StepUpProcess"/>
    <dgm:cxn modelId="{2BABF8F4-6606-4CC6-9D42-8C8A171BB0F7}" srcId="{E89C6A09-DD55-4070-87DE-7638ABBF2E64}" destId="{0F983398-3F22-4FA0-9798-99199615B71A}" srcOrd="0" destOrd="0" parTransId="{424E4C4C-4223-4F6E-B91D-C0F6324760E4}" sibTransId="{935A0B6C-D980-4426-B6DC-2F4520319CEF}"/>
    <dgm:cxn modelId="{8B08F571-B049-4225-995F-9D7B2374F9EC}" type="presParOf" srcId="{F34C553A-1F0E-4FF3-91B9-CDB6ADCFE6F3}" destId="{64712497-E5AE-4340-9865-6F149AA6BB1A}" srcOrd="0" destOrd="0" presId="urn:microsoft.com/office/officeart/2009/3/layout/StepUpProcess"/>
    <dgm:cxn modelId="{76B46E1D-A815-4D61-8631-E74AAD2AED82}" type="presParOf" srcId="{64712497-E5AE-4340-9865-6F149AA6BB1A}" destId="{3B8606AF-BC6A-478E-802C-7D69A54D988D}" srcOrd="0" destOrd="0" presId="urn:microsoft.com/office/officeart/2009/3/layout/StepUpProcess"/>
    <dgm:cxn modelId="{78CCD956-216D-4518-ADE5-2881354B37F6}" type="presParOf" srcId="{64712497-E5AE-4340-9865-6F149AA6BB1A}" destId="{281CAB21-1A65-466E-9AB9-C05DCD831C26}" srcOrd="1" destOrd="0" presId="urn:microsoft.com/office/officeart/2009/3/layout/StepUpProcess"/>
    <dgm:cxn modelId="{CEDEB5B8-B1BC-4804-ADB0-06AA4639CF4E}" type="presParOf" srcId="{64712497-E5AE-4340-9865-6F149AA6BB1A}" destId="{1D261EDC-8002-4E67-9449-EAD33C17476A}" srcOrd="2" destOrd="0" presId="urn:microsoft.com/office/officeart/2009/3/layout/StepUpProcess"/>
    <dgm:cxn modelId="{3069150D-D682-40A6-B5EF-61BE57657690}" type="presParOf" srcId="{F34C553A-1F0E-4FF3-91B9-CDB6ADCFE6F3}" destId="{90B218D5-E4EE-42B8-816C-6A145F60DAA6}" srcOrd="1" destOrd="0" presId="urn:microsoft.com/office/officeart/2009/3/layout/StepUpProcess"/>
    <dgm:cxn modelId="{9C44DEFE-D6B4-4801-AC1C-68D1A3CAF03C}" type="presParOf" srcId="{90B218D5-E4EE-42B8-816C-6A145F60DAA6}" destId="{170979BE-47A1-48F4-A707-191359D45EBB}" srcOrd="0" destOrd="0" presId="urn:microsoft.com/office/officeart/2009/3/layout/StepUpProcess"/>
    <dgm:cxn modelId="{F4779755-8E25-4D6B-BE9B-430D83D5C2A3}" type="presParOf" srcId="{F34C553A-1F0E-4FF3-91B9-CDB6ADCFE6F3}" destId="{368DECCE-BA16-4013-A0AE-411F67F9BB7C}" srcOrd="2" destOrd="0" presId="urn:microsoft.com/office/officeart/2009/3/layout/StepUpProcess"/>
    <dgm:cxn modelId="{B31A551E-CBE3-473F-96C9-CCE38CBE20D0}" type="presParOf" srcId="{368DECCE-BA16-4013-A0AE-411F67F9BB7C}" destId="{9AE223DC-44DE-4DF7-9549-B420328665A3}" srcOrd="0" destOrd="0" presId="urn:microsoft.com/office/officeart/2009/3/layout/StepUpProcess"/>
    <dgm:cxn modelId="{BC675B3B-A56F-4405-AB00-5CCFE4B46873}" type="presParOf" srcId="{368DECCE-BA16-4013-A0AE-411F67F9BB7C}" destId="{14FA2E36-5346-47A8-9594-5C960D2E2997}" srcOrd="1" destOrd="0" presId="urn:microsoft.com/office/officeart/2009/3/layout/StepUpProcess"/>
    <dgm:cxn modelId="{76EFE0C5-E119-4F44-972E-87EEF75C4E2D}" type="presParOf" srcId="{368DECCE-BA16-4013-A0AE-411F67F9BB7C}" destId="{A9B8B1BB-DD0D-4512-8D1D-B71B904CD166}" srcOrd="2" destOrd="0" presId="urn:microsoft.com/office/officeart/2009/3/layout/StepUpProcess"/>
    <dgm:cxn modelId="{091047F3-4109-4B3B-A3AD-D1B3676D3663}" type="presParOf" srcId="{F34C553A-1F0E-4FF3-91B9-CDB6ADCFE6F3}" destId="{8C00E731-EE90-4F0F-8F38-8E043A7348B6}" srcOrd="3" destOrd="0" presId="urn:microsoft.com/office/officeart/2009/3/layout/StepUpProcess"/>
    <dgm:cxn modelId="{6E451930-ABDB-4087-82EC-773DC644AB88}" type="presParOf" srcId="{8C00E731-EE90-4F0F-8F38-8E043A7348B6}" destId="{1B11596C-3487-4960-B570-BECC2C1EC8C0}" srcOrd="0" destOrd="0" presId="urn:microsoft.com/office/officeart/2009/3/layout/StepUpProcess"/>
    <dgm:cxn modelId="{EE098C27-5457-483B-AD73-32FFCF51D4EA}" type="presParOf" srcId="{F34C553A-1F0E-4FF3-91B9-CDB6ADCFE6F3}" destId="{DBE355A7-38F9-4528-B35C-E66CEF1B434E}" srcOrd="4" destOrd="0" presId="urn:microsoft.com/office/officeart/2009/3/layout/StepUpProcess"/>
    <dgm:cxn modelId="{6526331E-6BE8-41DD-8C6C-7D283A29CD75}" type="presParOf" srcId="{DBE355A7-38F9-4528-B35C-E66CEF1B434E}" destId="{B40A15AD-031A-455A-9CFF-3798D3942C50}" srcOrd="0" destOrd="0" presId="urn:microsoft.com/office/officeart/2009/3/layout/StepUpProcess"/>
    <dgm:cxn modelId="{23D2BD91-FAA5-4BD4-B289-6577B7BF338B}" type="presParOf" srcId="{DBE355A7-38F9-4528-B35C-E66CEF1B434E}" destId="{FC71D933-9476-4E64-83C7-DB5D8DF349DB}"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4911BD-F4EF-44A3-B4C0-511CCD658F8A}" type="doc">
      <dgm:prSet loTypeId="urn:microsoft.com/office/officeart/2005/8/layout/hList6" loCatId="list" qsTypeId="urn:microsoft.com/office/officeart/2005/8/quickstyle/simple1" qsCatId="simple" csTypeId="urn:microsoft.com/office/officeart/2005/8/colors/accent1_3" csCatId="accent1" phldr="1"/>
      <dgm:spPr/>
      <dgm:t>
        <a:bodyPr/>
        <a:lstStyle/>
        <a:p>
          <a:endParaRPr lang="sv-SE"/>
        </a:p>
      </dgm:t>
    </dgm:pt>
    <dgm:pt modelId="{C59221F6-3806-44B4-A253-29C36405168C}">
      <dgm:prSet custT="1"/>
      <dgm:spPr>
        <a:solidFill>
          <a:schemeClr val="tx2">
            <a:lumMod val="75000"/>
          </a:schemeClr>
        </a:solidFill>
        <a:ln>
          <a:solidFill>
            <a:schemeClr val="accent1">
              <a:lumMod val="20000"/>
              <a:lumOff val="80000"/>
            </a:schemeClr>
          </a:solidFill>
        </a:ln>
      </dgm:spPr>
      <dgm:t>
        <a:bodyPr/>
        <a:lstStyle/>
        <a:p>
          <a:r>
            <a:rPr lang="sv-SE" sz="1800" b="1" i="0" kern="1200" dirty="0">
              <a:solidFill>
                <a:srgbClr val="FAFAFA"/>
              </a:solidFill>
              <a:latin typeface="Public Sans Regular"/>
              <a:ea typeface="+mn-ea"/>
              <a:cs typeface="+mn-cs"/>
            </a:rPr>
            <a:t>Nästa möte äger rum: </a:t>
          </a:r>
          <a:br>
            <a:rPr lang="sv-SE" sz="1800" b="0" i="0" kern="1200" dirty="0">
              <a:solidFill>
                <a:srgbClr val="FAFAFA"/>
              </a:solidFill>
              <a:latin typeface="Public Sans Regular"/>
              <a:ea typeface="+mn-ea"/>
              <a:cs typeface="+mn-cs"/>
            </a:rPr>
          </a:br>
          <a:r>
            <a:rPr lang="sv-SE" sz="1800" b="0" i="0" kern="1200" dirty="0">
              <a:solidFill>
                <a:srgbClr val="FAFAFA"/>
              </a:solidFill>
              <a:latin typeface="Public Sans Regular"/>
              <a:ea typeface="+mn-ea"/>
              <a:cs typeface="+mn-cs"/>
            </a:rPr>
            <a:t>fredag den 10 januari kl. 13.00-15.00.</a:t>
          </a:r>
        </a:p>
      </dgm:t>
    </dgm:pt>
    <dgm:pt modelId="{F6CDE618-9077-437E-9409-7FB24D23CFE6}" type="parTrans" cxnId="{5065830E-04EE-489B-9F36-3B0F43235526}">
      <dgm:prSet/>
      <dgm:spPr/>
      <dgm:t>
        <a:bodyPr/>
        <a:lstStyle/>
        <a:p>
          <a:endParaRPr lang="sv-SE"/>
        </a:p>
      </dgm:t>
    </dgm:pt>
    <dgm:pt modelId="{C3EE4B20-8BEF-4151-8A56-F7A61C16EF46}" type="sibTrans" cxnId="{5065830E-04EE-489B-9F36-3B0F43235526}">
      <dgm:prSet/>
      <dgm:spPr/>
      <dgm:t>
        <a:bodyPr/>
        <a:lstStyle/>
        <a:p>
          <a:endParaRPr lang="sv-SE"/>
        </a:p>
      </dgm:t>
    </dgm:pt>
    <dgm:pt modelId="{42389E7F-CE08-426A-9CEE-E0363A2497E7}">
      <dgm:prSet custT="1"/>
      <dgm:spPr>
        <a:solidFill>
          <a:schemeClr val="accent1">
            <a:lumMod val="75000"/>
          </a:schemeClr>
        </a:solidFill>
        <a:ln>
          <a:solidFill>
            <a:schemeClr val="accent1">
              <a:lumMod val="20000"/>
              <a:lumOff val="80000"/>
            </a:schemeClr>
          </a:solidFill>
        </a:ln>
      </dgm:spPr>
      <dgm:t>
        <a:bodyPr/>
        <a:lstStyle/>
        <a:p>
          <a:r>
            <a:rPr lang="sv-SE" sz="1800" b="1" i="0" dirty="0"/>
            <a:t>Till nästa gång:</a:t>
          </a:r>
          <a:br>
            <a:rPr lang="sv-SE" sz="1800" b="1" i="0" dirty="0"/>
          </a:br>
          <a:r>
            <a:rPr lang="sv-SE" sz="1800" b="0" i="0" dirty="0"/>
            <a:t>Fortsätta arbete med basuppgifter</a:t>
          </a:r>
        </a:p>
        <a:p>
          <a:endParaRPr lang="sv-SE" sz="1900" b="0" i="0" dirty="0"/>
        </a:p>
        <a:p>
          <a:r>
            <a:rPr lang="sv-SE" sz="1800" b="1" i="0" dirty="0"/>
            <a:t>Vid frågor kontakta:</a:t>
          </a:r>
          <a:br>
            <a:rPr lang="sv-SE" sz="1600" b="0" i="0" dirty="0"/>
          </a:br>
          <a:r>
            <a:rPr lang="sv-SE" sz="1600" b="0" i="0" dirty="0">
              <a:solidFill>
                <a:schemeClr val="accent1">
                  <a:lumMod val="60000"/>
                  <a:lumOff val="40000"/>
                </a:schemeClr>
              </a:solidFill>
              <a:hlinkClick xmlns:r="http://schemas.openxmlformats.org/officeDocument/2006/relationships" r:id="rId1">
                <a:extLst>
                  <a:ext uri="{A12FA001-AC4F-418D-AE19-62706E023703}">
                    <ahyp:hlinkClr xmlns:ahyp="http://schemas.microsoft.com/office/drawing/2018/hyperlinkcolor" val="tx"/>
                  </a:ext>
                </a:extLst>
              </a:hlinkClick>
            </a:rPr>
            <a:t>maria.berggren@ehalsomyndigheten.se</a:t>
          </a:r>
          <a:br>
            <a:rPr lang="sv-SE" sz="1600" b="0" i="0" dirty="0">
              <a:solidFill>
                <a:schemeClr val="accent1">
                  <a:lumMod val="60000"/>
                  <a:lumOff val="40000"/>
                </a:schemeClr>
              </a:solidFill>
            </a:rPr>
          </a:br>
          <a:br>
            <a:rPr lang="sv-SE" sz="1600" b="1" i="0" dirty="0">
              <a:solidFill>
                <a:schemeClr val="accent1">
                  <a:lumMod val="60000"/>
                  <a:lumOff val="40000"/>
                </a:schemeClr>
              </a:solidFill>
            </a:rPr>
          </a:br>
          <a:r>
            <a:rPr lang="sv-SE" sz="1800" b="1" i="0" dirty="0"/>
            <a:t> </a:t>
          </a:r>
          <a:br>
            <a:rPr lang="sv-SE" sz="1800" b="1" i="0" dirty="0"/>
          </a:br>
          <a:br>
            <a:rPr lang="sv-SE" sz="1900" b="1" i="0" dirty="0"/>
          </a:br>
          <a:endParaRPr lang="sv-SE" sz="1900" dirty="0"/>
        </a:p>
      </dgm:t>
    </dgm:pt>
    <dgm:pt modelId="{816FE187-8DEA-4779-B401-9860C83EF840}" type="parTrans" cxnId="{ED93DEEE-CB01-4666-A10E-2187A43CC1FA}">
      <dgm:prSet/>
      <dgm:spPr/>
      <dgm:t>
        <a:bodyPr/>
        <a:lstStyle/>
        <a:p>
          <a:endParaRPr lang="sv-SE"/>
        </a:p>
      </dgm:t>
    </dgm:pt>
    <dgm:pt modelId="{25F5D2B5-B814-4A09-8758-FEA42E5AAAD8}" type="sibTrans" cxnId="{ED93DEEE-CB01-4666-A10E-2187A43CC1FA}">
      <dgm:prSet/>
      <dgm:spPr/>
      <dgm:t>
        <a:bodyPr/>
        <a:lstStyle/>
        <a:p>
          <a:endParaRPr lang="sv-SE"/>
        </a:p>
      </dgm:t>
    </dgm:pt>
    <dgm:pt modelId="{3804BBCC-A4BC-4756-AF6E-2165E1ABFB4A}" type="pres">
      <dgm:prSet presAssocID="{7A4911BD-F4EF-44A3-B4C0-511CCD658F8A}" presName="Name0" presStyleCnt="0">
        <dgm:presLayoutVars>
          <dgm:dir/>
          <dgm:resizeHandles val="exact"/>
        </dgm:presLayoutVars>
      </dgm:prSet>
      <dgm:spPr/>
    </dgm:pt>
    <dgm:pt modelId="{7F553E16-8E3B-4528-B2B9-6CC146621FF9}" type="pres">
      <dgm:prSet presAssocID="{C59221F6-3806-44B4-A253-29C36405168C}" presName="node" presStyleLbl="node1" presStyleIdx="0" presStyleCnt="2">
        <dgm:presLayoutVars>
          <dgm:bulletEnabled val="1"/>
        </dgm:presLayoutVars>
      </dgm:prSet>
      <dgm:spPr/>
    </dgm:pt>
    <dgm:pt modelId="{F535E9EC-89B3-4731-A12D-2E3659EA5E95}" type="pres">
      <dgm:prSet presAssocID="{C3EE4B20-8BEF-4151-8A56-F7A61C16EF46}" presName="sibTrans" presStyleCnt="0"/>
      <dgm:spPr/>
    </dgm:pt>
    <dgm:pt modelId="{6F622543-F7A1-472E-A303-82CF20D9F734}" type="pres">
      <dgm:prSet presAssocID="{42389E7F-CE08-426A-9CEE-E0363A2497E7}" presName="node" presStyleLbl="node1" presStyleIdx="1" presStyleCnt="2">
        <dgm:presLayoutVars>
          <dgm:bulletEnabled val="1"/>
        </dgm:presLayoutVars>
      </dgm:prSet>
      <dgm:spPr/>
    </dgm:pt>
  </dgm:ptLst>
  <dgm:cxnLst>
    <dgm:cxn modelId="{5065830E-04EE-489B-9F36-3B0F43235526}" srcId="{7A4911BD-F4EF-44A3-B4C0-511CCD658F8A}" destId="{C59221F6-3806-44B4-A253-29C36405168C}" srcOrd="0" destOrd="0" parTransId="{F6CDE618-9077-437E-9409-7FB24D23CFE6}" sibTransId="{C3EE4B20-8BEF-4151-8A56-F7A61C16EF46}"/>
    <dgm:cxn modelId="{356D7E22-2360-4C2E-AE2E-B23CD6F1422C}" type="presOf" srcId="{42389E7F-CE08-426A-9CEE-E0363A2497E7}" destId="{6F622543-F7A1-472E-A303-82CF20D9F734}" srcOrd="0" destOrd="0" presId="urn:microsoft.com/office/officeart/2005/8/layout/hList6"/>
    <dgm:cxn modelId="{61ACE65D-01AF-46E4-85AB-B353BC6D1BF0}" type="presOf" srcId="{C59221F6-3806-44B4-A253-29C36405168C}" destId="{7F553E16-8E3B-4528-B2B9-6CC146621FF9}" srcOrd="0" destOrd="0" presId="urn:microsoft.com/office/officeart/2005/8/layout/hList6"/>
    <dgm:cxn modelId="{32FA8647-3ABD-46EC-B19F-B75863506D2C}" type="presOf" srcId="{7A4911BD-F4EF-44A3-B4C0-511CCD658F8A}" destId="{3804BBCC-A4BC-4756-AF6E-2165E1ABFB4A}" srcOrd="0" destOrd="0" presId="urn:microsoft.com/office/officeart/2005/8/layout/hList6"/>
    <dgm:cxn modelId="{ED93DEEE-CB01-4666-A10E-2187A43CC1FA}" srcId="{7A4911BD-F4EF-44A3-B4C0-511CCD658F8A}" destId="{42389E7F-CE08-426A-9CEE-E0363A2497E7}" srcOrd="1" destOrd="0" parTransId="{816FE187-8DEA-4779-B401-9860C83EF840}" sibTransId="{25F5D2B5-B814-4A09-8758-FEA42E5AAAD8}"/>
    <dgm:cxn modelId="{A1731893-DD16-470B-A237-F4851069081E}" type="presParOf" srcId="{3804BBCC-A4BC-4756-AF6E-2165E1ABFB4A}" destId="{7F553E16-8E3B-4528-B2B9-6CC146621FF9}" srcOrd="0" destOrd="0" presId="urn:microsoft.com/office/officeart/2005/8/layout/hList6"/>
    <dgm:cxn modelId="{F81B48E9-A090-48C2-9559-5BF1AD98D2C1}" type="presParOf" srcId="{3804BBCC-A4BC-4756-AF6E-2165E1ABFB4A}" destId="{F535E9EC-89B3-4731-A12D-2E3659EA5E95}" srcOrd="1" destOrd="0" presId="urn:microsoft.com/office/officeart/2005/8/layout/hList6"/>
    <dgm:cxn modelId="{3EBF8010-9FA0-4D63-8A2F-15B29E3AFE41}" type="presParOf" srcId="{3804BBCC-A4BC-4756-AF6E-2165E1ABFB4A}" destId="{6F622543-F7A1-472E-A303-82CF20D9F73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9150DB-5ABA-40F3-9D88-DA052E1127D9}">
      <dsp:nvSpPr>
        <dsp:cNvPr id="0" name=""/>
        <dsp:cNvSpPr/>
      </dsp:nvSpPr>
      <dsp:spPr>
        <a:xfrm>
          <a:off x="0" y="43625"/>
          <a:ext cx="10975810" cy="561599"/>
        </a:xfrm>
        <a:prstGeom prst="roundRect">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a:t>Begreppsmodellering</a:t>
          </a:r>
        </a:p>
      </dsp:txBody>
      <dsp:txXfrm>
        <a:off x="27415" y="71040"/>
        <a:ext cx="10920980" cy="506769"/>
      </dsp:txXfrm>
    </dsp:sp>
    <dsp:sp modelId="{A6A1F2CA-8F46-423F-8522-2A7B6618F786}">
      <dsp:nvSpPr>
        <dsp:cNvPr id="0" name=""/>
        <dsp:cNvSpPr/>
      </dsp:nvSpPr>
      <dsp:spPr>
        <a:xfrm>
          <a:off x="0" y="674345"/>
          <a:ext cx="10975810" cy="561599"/>
        </a:xfrm>
        <a:prstGeom prst="roundRect">
          <a:avLst/>
        </a:prstGeom>
        <a:solidFill>
          <a:schemeClr val="accent1">
            <a:alpha val="90000"/>
            <a:hueOff val="0"/>
            <a:satOff val="0"/>
            <a:lumOff val="0"/>
            <a:alphaOff val="-1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a:t>Styrkande av identitet</a:t>
          </a:r>
        </a:p>
      </dsp:txBody>
      <dsp:txXfrm>
        <a:off x="27415" y="701760"/>
        <a:ext cx="10920980" cy="506769"/>
      </dsp:txXfrm>
    </dsp:sp>
    <dsp:sp modelId="{505CE5B8-800C-40EB-8A7C-C36255C7A783}">
      <dsp:nvSpPr>
        <dsp:cNvPr id="0" name=""/>
        <dsp:cNvSpPr/>
      </dsp:nvSpPr>
      <dsp:spPr>
        <a:xfrm>
          <a:off x="0" y="1305065"/>
          <a:ext cx="10975810" cy="561599"/>
        </a:xfrm>
        <a:prstGeom prst="roundRect">
          <a:avLst/>
        </a:prstGeom>
        <a:solidFill>
          <a:schemeClr val="accent1">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a:t>Kontaktsätt/utlåtandet är baserat på</a:t>
          </a:r>
        </a:p>
      </dsp:txBody>
      <dsp:txXfrm>
        <a:off x="27415" y="1332480"/>
        <a:ext cx="10920980" cy="506769"/>
      </dsp:txXfrm>
    </dsp:sp>
    <dsp:sp modelId="{F781A5A6-F07E-499A-A127-EBA30A18725D}">
      <dsp:nvSpPr>
        <dsp:cNvPr id="0" name=""/>
        <dsp:cNvSpPr/>
      </dsp:nvSpPr>
      <dsp:spPr>
        <a:xfrm>
          <a:off x="0" y="1935785"/>
          <a:ext cx="10975810" cy="561599"/>
        </a:xfrm>
        <a:prstGeom prst="roundRect">
          <a:avLst/>
        </a:prstGeom>
        <a:solidFill>
          <a:schemeClr val="accent1">
            <a:alpha val="90000"/>
            <a:hueOff val="0"/>
            <a:satOff val="0"/>
            <a:lumOff val="0"/>
            <a:alphaOff val="-3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a:t>Yrke m.m. för hälso- och sjukvårdspersonal</a:t>
          </a:r>
        </a:p>
      </dsp:txBody>
      <dsp:txXfrm>
        <a:off x="27415" y="1963200"/>
        <a:ext cx="10920980" cy="506769"/>
      </dsp:txXfrm>
    </dsp:sp>
    <dsp:sp modelId="{C6DC00FC-D77E-46EE-BC2C-EF35BF03A1A0}">
      <dsp:nvSpPr>
        <dsp:cNvPr id="0" name=""/>
        <dsp:cNvSpPr/>
      </dsp:nvSpPr>
      <dsp:spPr>
        <a:xfrm>
          <a:off x="0" y="2497385"/>
          <a:ext cx="10975810"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482"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sv-SE" sz="1900" kern="1200"/>
            <a:t>Yrkeskod</a:t>
          </a:r>
        </a:p>
        <a:p>
          <a:pPr marL="171450" lvl="1" indent="-171450" algn="l" defTabSz="844550">
            <a:lnSpc>
              <a:spcPct val="90000"/>
            </a:lnSpc>
            <a:spcBef>
              <a:spcPct val="0"/>
            </a:spcBef>
            <a:spcAft>
              <a:spcPct val="20000"/>
            </a:spcAft>
            <a:buChar char="•"/>
          </a:pPr>
          <a:r>
            <a:rPr lang="sv-SE" sz="1900" kern="1200"/>
            <a:t>Specialistkompetens</a:t>
          </a:r>
        </a:p>
        <a:p>
          <a:pPr marL="171450" lvl="1" indent="-171450" algn="l" defTabSz="844550">
            <a:lnSpc>
              <a:spcPct val="90000"/>
            </a:lnSpc>
            <a:spcBef>
              <a:spcPct val="0"/>
            </a:spcBef>
            <a:spcAft>
              <a:spcPct val="20000"/>
            </a:spcAft>
            <a:buChar char="•"/>
          </a:pPr>
          <a:r>
            <a:rPr lang="sv-SE" sz="1900" kern="1200"/>
            <a:t>Befattning</a:t>
          </a:r>
        </a:p>
      </dsp:txBody>
      <dsp:txXfrm>
        <a:off x="0" y="2497385"/>
        <a:ext cx="10975810" cy="943920"/>
      </dsp:txXfrm>
    </dsp:sp>
    <dsp:sp modelId="{8D213182-E914-4A97-838F-1AA615426398}">
      <dsp:nvSpPr>
        <dsp:cNvPr id="0" name=""/>
        <dsp:cNvSpPr/>
      </dsp:nvSpPr>
      <dsp:spPr>
        <a:xfrm>
          <a:off x="0" y="3441305"/>
          <a:ext cx="10975810" cy="561599"/>
        </a:xfrm>
        <a:prstGeom prst="roundRect">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a:t>Relationsperson</a:t>
          </a:r>
        </a:p>
      </dsp:txBody>
      <dsp:txXfrm>
        <a:off x="27415" y="3468720"/>
        <a:ext cx="10920980" cy="506769"/>
      </dsp:txXfrm>
    </dsp:sp>
    <dsp:sp modelId="{D2EF202B-B618-46FB-93FA-1D81496E75AF}">
      <dsp:nvSpPr>
        <dsp:cNvPr id="0" name=""/>
        <dsp:cNvSpPr/>
      </dsp:nvSpPr>
      <dsp:spPr>
        <a:xfrm>
          <a:off x="0" y="4002905"/>
          <a:ext cx="10975810" cy="6334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482"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sv-SE" sz="1900" kern="1200"/>
            <a:t>Typ av relationsperson</a:t>
          </a:r>
        </a:p>
        <a:p>
          <a:pPr marL="171450" lvl="1" indent="-171450" algn="l" defTabSz="844550">
            <a:lnSpc>
              <a:spcPct val="90000"/>
            </a:lnSpc>
            <a:spcBef>
              <a:spcPct val="0"/>
            </a:spcBef>
            <a:spcAft>
              <a:spcPct val="20000"/>
            </a:spcAft>
            <a:buChar char="•"/>
          </a:pPr>
          <a:r>
            <a:rPr lang="sv-SE" sz="1900" kern="1200"/>
            <a:t>Samtycke</a:t>
          </a:r>
        </a:p>
      </dsp:txBody>
      <dsp:txXfrm>
        <a:off x="0" y="4002905"/>
        <a:ext cx="10975810" cy="6334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14A793-53C5-4283-B383-B758812296D0}">
      <dsp:nvSpPr>
        <dsp:cNvPr id="0" name=""/>
        <dsp:cNvSpPr/>
      </dsp:nvSpPr>
      <dsp:spPr>
        <a:xfrm>
          <a:off x="0" y="541257"/>
          <a:ext cx="8579452" cy="561599"/>
        </a:xfrm>
        <a:prstGeom prst="round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Intyg och intygsformulär</a:t>
          </a:r>
        </a:p>
      </dsp:txBody>
      <dsp:txXfrm>
        <a:off x="27415" y="568672"/>
        <a:ext cx="8524622" cy="506769"/>
      </dsp:txXfrm>
    </dsp:sp>
    <dsp:sp modelId="{622598EC-A3EF-4805-9B89-D4398E4F2217}">
      <dsp:nvSpPr>
        <dsp:cNvPr id="0" name=""/>
        <dsp:cNvSpPr/>
      </dsp:nvSpPr>
      <dsp:spPr>
        <a:xfrm>
          <a:off x="0" y="1171978"/>
          <a:ext cx="8579452" cy="561599"/>
        </a:xfrm>
        <a:prstGeom prst="roundRect">
          <a:avLst/>
        </a:prstGeom>
        <a:solidFill>
          <a:schemeClr val="accent1">
            <a:shade val="80000"/>
            <a:hueOff val="198451"/>
            <a:satOff val="-22551"/>
            <a:lumOff val="137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Intygsbeskrivning, intygsändamål – beskrivning/definition</a:t>
          </a:r>
        </a:p>
      </dsp:txBody>
      <dsp:txXfrm>
        <a:off x="27415" y="1199393"/>
        <a:ext cx="8524622" cy="506769"/>
      </dsp:txXfrm>
    </dsp:sp>
    <dsp:sp modelId="{1D257383-B395-4107-AD41-761645AD6E2E}">
      <dsp:nvSpPr>
        <dsp:cNvPr id="0" name=""/>
        <dsp:cNvSpPr/>
      </dsp:nvSpPr>
      <dsp:spPr>
        <a:xfrm>
          <a:off x="0" y="1802698"/>
          <a:ext cx="8579452" cy="561599"/>
        </a:xfrm>
        <a:prstGeom prst="roundRect">
          <a:avLst/>
        </a:prstGeom>
        <a:solidFill>
          <a:schemeClr val="accent1">
            <a:shade val="80000"/>
            <a:hueOff val="396902"/>
            <a:satOff val="-45103"/>
            <a:lumOff val="275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a:t>Intygsperson</a:t>
          </a:r>
          <a:endParaRPr lang="sv-SE" sz="2400" kern="1200" dirty="0"/>
        </a:p>
      </dsp:txBody>
      <dsp:txXfrm>
        <a:off x="27415" y="1830113"/>
        <a:ext cx="8524622" cy="506769"/>
      </dsp:txXfrm>
    </dsp:sp>
    <dsp:sp modelId="{2B488A71-DBD7-4B6E-9613-380FC84D92C1}">
      <dsp:nvSpPr>
        <dsp:cNvPr id="0" name=""/>
        <dsp:cNvSpPr/>
      </dsp:nvSpPr>
      <dsp:spPr>
        <a:xfrm>
          <a:off x="0" y="2433418"/>
          <a:ext cx="8579452" cy="561599"/>
        </a:xfrm>
        <a:prstGeom prst="roundRect">
          <a:avLst/>
        </a:prstGeom>
        <a:solidFill>
          <a:schemeClr val="accent1">
            <a:shade val="80000"/>
            <a:hueOff val="595353"/>
            <a:satOff val="-67654"/>
            <a:lumOff val="412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Intygsutgivare/intygsägare</a:t>
          </a:r>
        </a:p>
      </dsp:txBody>
      <dsp:txXfrm>
        <a:off x="27415" y="2460833"/>
        <a:ext cx="8524622" cy="506769"/>
      </dsp:txXfrm>
    </dsp:sp>
    <dsp:sp modelId="{C15E993E-58BE-468B-A6A3-30FCA97514C0}">
      <dsp:nvSpPr>
        <dsp:cNvPr id="0" name=""/>
        <dsp:cNvSpPr/>
      </dsp:nvSpPr>
      <dsp:spPr>
        <a:xfrm>
          <a:off x="0" y="2995018"/>
          <a:ext cx="8579452"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398"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sv-SE" sz="1900" kern="1200" dirty="0"/>
            <a:t>Kontaktinformation för Intygsutgivare/intygsägare – behövs inte?</a:t>
          </a:r>
        </a:p>
      </dsp:txBody>
      <dsp:txXfrm>
        <a:off x="0" y="2995018"/>
        <a:ext cx="8579452" cy="3974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EF064-284F-41AB-8C9E-B870A15710FA}">
      <dsp:nvSpPr>
        <dsp:cNvPr id="0" name=""/>
        <dsp:cNvSpPr/>
      </dsp:nvSpPr>
      <dsp:spPr>
        <a:xfrm>
          <a:off x="-4793699" y="-734716"/>
          <a:ext cx="5709646" cy="5709646"/>
        </a:xfrm>
        <a:prstGeom prst="blockArc">
          <a:avLst>
            <a:gd name="adj1" fmla="val 18900000"/>
            <a:gd name="adj2" fmla="val 2700000"/>
            <a:gd name="adj3" fmla="val 378"/>
          </a:avLst>
        </a:pr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F389EE-F2FC-4390-80E1-AB1CB81EB831}">
      <dsp:nvSpPr>
        <dsp:cNvPr id="0" name=""/>
        <dsp:cNvSpPr/>
      </dsp:nvSpPr>
      <dsp:spPr>
        <a:xfrm>
          <a:off x="589086" y="424021"/>
          <a:ext cx="9828855" cy="848042"/>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73134" tIns="45720" rIns="45720" bIns="45720" numCol="1" spcCol="1270" anchor="ctr" anchorCtr="0">
          <a:noAutofit/>
        </a:bodyPr>
        <a:lstStyle/>
        <a:p>
          <a:pPr marL="0" lvl="0" indent="0" algn="l" defTabSz="800100">
            <a:lnSpc>
              <a:spcPct val="90000"/>
            </a:lnSpc>
            <a:spcBef>
              <a:spcPct val="0"/>
            </a:spcBef>
            <a:spcAft>
              <a:spcPct val="35000"/>
            </a:spcAft>
            <a:buNone/>
          </a:pPr>
          <a:r>
            <a:rPr lang="sv-SE" sz="1800" b="1" kern="1200" dirty="0"/>
            <a:t>Basuppgifter</a:t>
          </a:r>
          <a:br>
            <a:rPr lang="sv-SE" sz="1800" kern="1200" dirty="0"/>
          </a:br>
          <a:r>
            <a:rPr lang="sv-SE" sz="1800" kern="1200" dirty="0"/>
            <a:t>Grönt =OK</a:t>
          </a:r>
        </a:p>
      </dsp:txBody>
      <dsp:txXfrm>
        <a:off x="589086" y="424021"/>
        <a:ext cx="9828855" cy="848042"/>
      </dsp:txXfrm>
    </dsp:sp>
    <dsp:sp modelId="{99B7935F-E983-498C-8289-5EF3C4505A22}">
      <dsp:nvSpPr>
        <dsp:cNvPr id="0" name=""/>
        <dsp:cNvSpPr/>
      </dsp:nvSpPr>
      <dsp:spPr>
        <a:xfrm>
          <a:off x="59060" y="318015"/>
          <a:ext cx="1060053" cy="1060053"/>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D0E516-A2F3-4ADE-941A-9DBB102017BA}">
      <dsp:nvSpPr>
        <dsp:cNvPr id="0" name=""/>
        <dsp:cNvSpPr/>
      </dsp:nvSpPr>
      <dsp:spPr>
        <a:xfrm>
          <a:off x="897350" y="1696085"/>
          <a:ext cx="9520592" cy="848042"/>
        </a:xfrm>
        <a:prstGeom prst="rect">
          <a:avLst/>
        </a:prstGeom>
        <a:solidFill>
          <a:schemeClr val="accent1">
            <a:shade val="80000"/>
            <a:hueOff val="297676"/>
            <a:satOff val="-33827"/>
            <a:lumOff val="2063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73134" tIns="45720" rIns="45720" bIns="45720" numCol="1" spcCol="1270" anchor="ctr" anchorCtr="0">
          <a:noAutofit/>
        </a:bodyPr>
        <a:lstStyle/>
        <a:p>
          <a:pPr marL="0" lvl="0" indent="0" algn="l" defTabSz="800100">
            <a:lnSpc>
              <a:spcPct val="90000"/>
            </a:lnSpc>
            <a:spcBef>
              <a:spcPct val="0"/>
            </a:spcBef>
            <a:spcAft>
              <a:spcPct val="35000"/>
            </a:spcAft>
            <a:buNone/>
          </a:pPr>
          <a:r>
            <a:rPr lang="sv-SE" sz="1800" b="1" kern="1200" dirty="0"/>
            <a:t>Ej basuppgifter</a:t>
          </a:r>
          <a:br>
            <a:rPr lang="sv-SE" sz="1800" kern="1200" dirty="0"/>
          </a:br>
          <a:r>
            <a:rPr lang="sv-SE" sz="1800" kern="1200" dirty="0"/>
            <a:t>-Önskar kontakt?</a:t>
          </a:r>
          <a:br>
            <a:rPr lang="sv-SE" sz="1800" kern="1200" dirty="0"/>
          </a:br>
          <a:r>
            <a:rPr lang="sv-SE" sz="1800" kern="1200" dirty="0"/>
            <a:t>-Intygspersons yrke m.m.</a:t>
          </a:r>
        </a:p>
      </dsp:txBody>
      <dsp:txXfrm>
        <a:off x="897350" y="1696085"/>
        <a:ext cx="9520592" cy="848042"/>
      </dsp:txXfrm>
    </dsp:sp>
    <dsp:sp modelId="{7FA8BFEF-D850-4335-95AC-1230EE1E6888}">
      <dsp:nvSpPr>
        <dsp:cNvPr id="0" name=""/>
        <dsp:cNvSpPr/>
      </dsp:nvSpPr>
      <dsp:spPr>
        <a:xfrm>
          <a:off x="367323" y="1590079"/>
          <a:ext cx="1060053" cy="1060053"/>
        </a:xfrm>
        <a:prstGeom prst="ellipse">
          <a:avLst/>
        </a:prstGeom>
        <a:solidFill>
          <a:schemeClr val="lt1">
            <a:hueOff val="0"/>
            <a:satOff val="0"/>
            <a:lumOff val="0"/>
            <a:alphaOff val="0"/>
          </a:schemeClr>
        </a:solidFill>
        <a:ln w="12700" cap="flat" cmpd="sng" algn="ctr">
          <a:solidFill>
            <a:schemeClr val="accent1">
              <a:shade val="80000"/>
              <a:hueOff val="297676"/>
              <a:satOff val="-33827"/>
              <a:lumOff val="20631"/>
              <a:alphaOff val="0"/>
            </a:schemeClr>
          </a:solidFill>
          <a:prstDash val="solid"/>
          <a:miter lim="800000"/>
        </a:ln>
        <a:effectLst/>
      </dsp:spPr>
      <dsp:style>
        <a:lnRef idx="2">
          <a:scrgbClr r="0" g="0" b="0"/>
        </a:lnRef>
        <a:fillRef idx="1">
          <a:scrgbClr r="0" g="0" b="0"/>
        </a:fillRef>
        <a:effectRef idx="0">
          <a:scrgbClr r="0" g="0" b="0"/>
        </a:effectRef>
        <a:fontRef idx="minor"/>
      </dsp:style>
    </dsp:sp>
    <dsp:sp modelId="{22298B62-DC29-49EC-8A0A-CCD69233C3B7}">
      <dsp:nvSpPr>
        <dsp:cNvPr id="0" name=""/>
        <dsp:cNvSpPr/>
      </dsp:nvSpPr>
      <dsp:spPr>
        <a:xfrm>
          <a:off x="589086" y="2968149"/>
          <a:ext cx="9828855" cy="848042"/>
        </a:xfrm>
        <a:prstGeom prst="rect">
          <a:avLst/>
        </a:prstGeom>
        <a:solidFill>
          <a:schemeClr val="accent1">
            <a:shade val="80000"/>
            <a:hueOff val="595353"/>
            <a:satOff val="-67654"/>
            <a:lumOff val="412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73134" tIns="45720" rIns="45720" bIns="45720" numCol="1" spcCol="1270" anchor="ctr" anchorCtr="0">
          <a:noAutofit/>
        </a:bodyPr>
        <a:lstStyle/>
        <a:p>
          <a:pPr marL="0" lvl="0" indent="0" algn="l" defTabSz="800100">
            <a:lnSpc>
              <a:spcPct val="90000"/>
            </a:lnSpc>
            <a:spcBef>
              <a:spcPct val="0"/>
            </a:spcBef>
            <a:spcAft>
              <a:spcPct val="35000"/>
            </a:spcAft>
            <a:buNone/>
          </a:pPr>
          <a:r>
            <a:rPr lang="sv-SE" sz="1800" b="1" kern="1200" dirty="0"/>
            <a:t>Parkerat</a:t>
          </a:r>
          <a:br>
            <a:rPr lang="sv-SE" sz="1800" kern="1200" dirty="0"/>
          </a:br>
          <a:r>
            <a:rPr lang="sv-SE" sz="1800" kern="1200" dirty="0"/>
            <a:t>E- underskrift</a:t>
          </a:r>
        </a:p>
      </dsp:txBody>
      <dsp:txXfrm>
        <a:off x="589086" y="2968149"/>
        <a:ext cx="9828855" cy="848042"/>
      </dsp:txXfrm>
    </dsp:sp>
    <dsp:sp modelId="{E26F01E8-71B4-4DE2-8E9D-01AF0E579C29}">
      <dsp:nvSpPr>
        <dsp:cNvPr id="0" name=""/>
        <dsp:cNvSpPr/>
      </dsp:nvSpPr>
      <dsp:spPr>
        <a:xfrm>
          <a:off x="59060" y="2862143"/>
          <a:ext cx="1060053" cy="1060053"/>
        </a:xfrm>
        <a:prstGeom prst="ellipse">
          <a:avLst/>
        </a:prstGeom>
        <a:solidFill>
          <a:schemeClr val="lt1">
            <a:hueOff val="0"/>
            <a:satOff val="0"/>
            <a:lumOff val="0"/>
            <a:alphaOff val="0"/>
          </a:schemeClr>
        </a:solidFill>
        <a:ln w="12700" cap="flat" cmpd="sng" algn="ctr">
          <a:solidFill>
            <a:schemeClr val="accent1">
              <a:shade val="80000"/>
              <a:hueOff val="595353"/>
              <a:satOff val="-67654"/>
              <a:lumOff val="41263"/>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B2E35E-1DCE-48A4-AC66-5D1C94380AFE}">
      <dsp:nvSpPr>
        <dsp:cNvPr id="0" name=""/>
        <dsp:cNvSpPr/>
      </dsp:nvSpPr>
      <dsp:spPr>
        <a:xfrm>
          <a:off x="0" y="1817764"/>
          <a:ext cx="12107917" cy="2423685"/>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1305FB-7347-4240-A8CC-78C6C5DF8BE6}">
      <dsp:nvSpPr>
        <dsp:cNvPr id="0" name=""/>
        <dsp:cNvSpPr/>
      </dsp:nvSpPr>
      <dsp:spPr>
        <a:xfrm>
          <a:off x="3059" y="0"/>
          <a:ext cx="1158617"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2024-09-13</a:t>
          </a:r>
          <a:br>
            <a:rPr lang="sv-SE" sz="900" kern="1200" dirty="0"/>
          </a:br>
          <a:r>
            <a:rPr lang="sv-SE" sz="900" kern="1200" dirty="0"/>
            <a:t>Start av nationella arbetsgruppen </a:t>
          </a:r>
        </a:p>
      </dsp:txBody>
      <dsp:txXfrm>
        <a:off x="3059" y="0"/>
        <a:ext cx="1158617" cy="2423685"/>
      </dsp:txXfrm>
    </dsp:sp>
    <dsp:sp modelId="{C01B8EC6-6DA7-4B47-B0B6-36EF8A7188A8}">
      <dsp:nvSpPr>
        <dsp:cNvPr id="0" name=""/>
        <dsp:cNvSpPr/>
      </dsp:nvSpPr>
      <dsp:spPr>
        <a:xfrm>
          <a:off x="279407" y="2726646"/>
          <a:ext cx="605921" cy="605921"/>
        </a:xfrm>
        <a:prstGeom prst="ellips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807915-BB3C-4E1A-924C-3F036871CBE1}">
      <dsp:nvSpPr>
        <dsp:cNvPr id="0" name=""/>
        <dsp:cNvSpPr/>
      </dsp:nvSpPr>
      <dsp:spPr>
        <a:xfrm>
          <a:off x="1219608" y="3635528"/>
          <a:ext cx="1158617"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2024-10-10</a:t>
          </a:r>
        </a:p>
        <a:p>
          <a:pPr marL="0" lvl="0" indent="0" algn="ctr" defTabSz="400050">
            <a:lnSpc>
              <a:spcPct val="90000"/>
            </a:lnSpc>
            <a:spcBef>
              <a:spcPct val="0"/>
            </a:spcBef>
            <a:spcAft>
              <a:spcPct val="35000"/>
            </a:spcAft>
            <a:buNone/>
          </a:pPr>
          <a:r>
            <a:rPr lang="sv-SE" sz="900" b="0" kern="1200" dirty="0"/>
            <a:t>Uppstartsmöte</a:t>
          </a:r>
        </a:p>
      </dsp:txBody>
      <dsp:txXfrm>
        <a:off x="1219608" y="3635528"/>
        <a:ext cx="1158617" cy="2423685"/>
      </dsp:txXfrm>
    </dsp:sp>
    <dsp:sp modelId="{B708FCAB-617A-41B9-BE7B-90E7A78EE429}">
      <dsp:nvSpPr>
        <dsp:cNvPr id="0" name=""/>
        <dsp:cNvSpPr/>
      </dsp:nvSpPr>
      <dsp:spPr>
        <a:xfrm>
          <a:off x="1495956" y="2726646"/>
          <a:ext cx="605921" cy="605921"/>
        </a:xfrm>
        <a:prstGeom prst="ellipse">
          <a:avLst/>
        </a:prstGeom>
        <a:solidFill>
          <a:schemeClr val="accent1">
            <a:shade val="80000"/>
            <a:hueOff val="74419"/>
            <a:satOff val="-8457"/>
            <a:lumOff val="51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141368-97FF-4E77-BB04-BB0411347C34}">
      <dsp:nvSpPr>
        <dsp:cNvPr id="0" name=""/>
        <dsp:cNvSpPr/>
      </dsp:nvSpPr>
      <dsp:spPr>
        <a:xfrm>
          <a:off x="2436156" y="0"/>
          <a:ext cx="1158617"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2024-11-08</a:t>
          </a:r>
          <a:br>
            <a:rPr lang="sv-SE" sz="900" b="1" kern="1200" dirty="0"/>
          </a:br>
          <a:r>
            <a:rPr lang="sv-SE" sz="900" kern="1200" dirty="0"/>
            <a:t>Start av arbetsuppgift 1 - basuppgifter </a:t>
          </a:r>
          <a:endParaRPr lang="sv-SE" sz="900" b="0" kern="1200" dirty="0"/>
        </a:p>
      </dsp:txBody>
      <dsp:txXfrm>
        <a:off x="2436156" y="0"/>
        <a:ext cx="1158617" cy="2423685"/>
      </dsp:txXfrm>
    </dsp:sp>
    <dsp:sp modelId="{643BA3CA-F4D1-44B6-8BDC-6B0245416F9B}">
      <dsp:nvSpPr>
        <dsp:cNvPr id="0" name=""/>
        <dsp:cNvSpPr/>
      </dsp:nvSpPr>
      <dsp:spPr>
        <a:xfrm>
          <a:off x="2712504" y="2726646"/>
          <a:ext cx="605921" cy="605921"/>
        </a:xfrm>
        <a:prstGeom prst="ellipse">
          <a:avLst/>
        </a:prstGeom>
        <a:solidFill>
          <a:schemeClr val="accent1">
            <a:shade val="80000"/>
            <a:hueOff val="148838"/>
            <a:satOff val="-16914"/>
            <a:lumOff val="1031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185FA3-9C73-4861-8400-8882A798A18F}">
      <dsp:nvSpPr>
        <dsp:cNvPr id="0" name=""/>
        <dsp:cNvSpPr/>
      </dsp:nvSpPr>
      <dsp:spPr>
        <a:xfrm>
          <a:off x="3652705" y="3635528"/>
          <a:ext cx="1158617"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2024-12-13 </a:t>
          </a:r>
          <a:br>
            <a:rPr lang="sv-SE" sz="900" b="1" kern="1200" dirty="0"/>
          </a:br>
          <a:r>
            <a:rPr lang="sv-SE" sz="900" b="0" kern="1200" dirty="0"/>
            <a:t>Fortsätt arbete med</a:t>
          </a:r>
          <a:r>
            <a:rPr lang="sv-SE" sz="900" b="1" kern="1200" dirty="0"/>
            <a:t> </a:t>
          </a:r>
          <a:r>
            <a:rPr lang="sv-SE" sz="900" kern="1200" dirty="0"/>
            <a:t>arbetsuppgift 1 </a:t>
          </a:r>
          <a:endParaRPr lang="sv-SE" sz="900" b="0" kern="1200" dirty="0"/>
        </a:p>
      </dsp:txBody>
      <dsp:txXfrm>
        <a:off x="3652705" y="3635528"/>
        <a:ext cx="1158617" cy="2423685"/>
      </dsp:txXfrm>
    </dsp:sp>
    <dsp:sp modelId="{AF88D019-4CD7-4F8B-A101-0FD1679B7428}">
      <dsp:nvSpPr>
        <dsp:cNvPr id="0" name=""/>
        <dsp:cNvSpPr/>
      </dsp:nvSpPr>
      <dsp:spPr>
        <a:xfrm>
          <a:off x="3929053" y="2726646"/>
          <a:ext cx="605921" cy="605921"/>
        </a:xfrm>
        <a:prstGeom prst="ellipse">
          <a:avLst/>
        </a:prstGeom>
        <a:solidFill>
          <a:schemeClr val="accent1">
            <a:shade val="80000"/>
            <a:hueOff val="223257"/>
            <a:satOff val="-25370"/>
            <a:lumOff val="1547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C7E211-93CB-424A-A1B4-F5D6927C3673}">
      <dsp:nvSpPr>
        <dsp:cNvPr id="0" name=""/>
        <dsp:cNvSpPr/>
      </dsp:nvSpPr>
      <dsp:spPr>
        <a:xfrm>
          <a:off x="4869253" y="0"/>
          <a:ext cx="1158617"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2025-01-10</a:t>
          </a:r>
          <a:br>
            <a:rPr lang="sv-SE" sz="900" b="1" kern="1200" dirty="0"/>
          </a:br>
          <a:r>
            <a:rPr lang="sv-SE" sz="900" b="0" kern="1200" dirty="0"/>
            <a:t>Fortsätta arbete med arbetsuppgift 1</a:t>
          </a:r>
        </a:p>
      </dsp:txBody>
      <dsp:txXfrm>
        <a:off x="4869253" y="0"/>
        <a:ext cx="1158617" cy="2423685"/>
      </dsp:txXfrm>
    </dsp:sp>
    <dsp:sp modelId="{F87BBB62-C07C-4EFD-BB2C-B7D5D782C711}">
      <dsp:nvSpPr>
        <dsp:cNvPr id="0" name=""/>
        <dsp:cNvSpPr/>
      </dsp:nvSpPr>
      <dsp:spPr>
        <a:xfrm>
          <a:off x="5145601" y="2726646"/>
          <a:ext cx="605921" cy="605921"/>
        </a:xfrm>
        <a:prstGeom prst="ellipse">
          <a:avLst/>
        </a:prstGeom>
        <a:solidFill>
          <a:schemeClr val="accent1">
            <a:shade val="80000"/>
            <a:hueOff val="297676"/>
            <a:satOff val="-33827"/>
            <a:lumOff val="2063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3BAAB4-275A-4F6B-8C1D-57EF3BA79195}">
      <dsp:nvSpPr>
        <dsp:cNvPr id="0" name=""/>
        <dsp:cNvSpPr/>
      </dsp:nvSpPr>
      <dsp:spPr>
        <a:xfrm>
          <a:off x="6085802" y="3635528"/>
          <a:ext cx="1158617"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2025-02-14 </a:t>
          </a:r>
          <a:br>
            <a:rPr lang="sv-SE" sz="900" b="1" kern="1200" dirty="0"/>
          </a:br>
          <a:r>
            <a:rPr lang="sv-SE" sz="900" b="0" kern="1200" dirty="0"/>
            <a:t>Fortsätt arbete med</a:t>
          </a:r>
          <a:r>
            <a:rPr lang="sv-SE" sz="900" b="1" kern="1200" dirty="0"/>
            <a:t> </a:t>
          </a:r>
          <a:r>
            <a:rPr lang="sv-SE" sz="900" kern="1200" dirty="0"/>
            <a:t>arbetsuppgift 1 </a:t>
          </a:r>
          <a:endParaRPr lang="sv-SE" sz="900" b="0" kern="1200" dirty="0"/>
        </a:p>
      </dsp:txBody>
      <dsp:txXfrm>
        <a:off x="6085802" y="3635528"/>
        <a:ext cx="1158617" cy="2423685"/>
      </dsp:txXfrm>
    </dsp:sp>
    <dsp:sp modelId="{1872B8BC-04F3-411D-BC03-DDEF798C6D3E}">
      <dsp:nvSpPr>
        <dsp:cNvPr id="0" name=""/>
        <dsp:cNvSpPr/>
      </dsp:nvSpPr>
      <dsp:spPr>
        <a:xfrm>
          <a:off x="6362150" y="2726646"/>
          <a:ext cx="605921" cy="605921"/>
        </a:xfrm>
        <a:prstGeom prst="ellipse">
          <a:avLst/>
        </a:prstGeom>
        <a:solidFill>
          <a:schemeClr val="accent1">
            <a:shade val="80000"/>
            <a:hueOff val="372095"/>
            <a:satOff val="-42284"/>
            <a:lumOff val="2578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CC69C9-3BD6-41E5-A714-77F8B539BDDE}">
      <dsp:nvSpPr>
        <dsp:cNvPr id="0" name=""/>
        <dsp:cNvSpPr/>
      </dsp:nvSpPr>
      <dsp:spPr>
        <a:xfrm>
          <a:off x="7302350" y="0"/>
          <a:ext cx="1158617"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2025-03-14 </a:t>
          </a:r>
          <a:br>
            <a:rPr lang="sv-SE" sz="900" b="1" kern="1200" dirty="0"/>
          </a:br>
          <a:r>
            <a:rPr lang="sv-SE" sz="900" b="0" kern="1200" dirty="0"/>
            <a:t>Fortsätt arbete med arbetsuppgift 1</a:t>
          </a:r>
        </a:p>
      </dsp:txBody>
      <dsp:txXfrm>
        <a:off x="7302350" y="0"/>
        <a:ext cx="1158617" cy="2423685"/>
      </dsp:txXfrm>
    </dsp:sp>
    <dsp:sp modelId="{959EA95D-2310-45AD-B762-12EF9D09D789}">
      <dsp:nvSpPr>
        <dsp:cNvPr id="0" name=""/>
        <dsp:cNvSpPr/>
      </dsp:nvSpPr>
      <dsp:spPr>
        <a:xfrm>
          <a:off x="7578699" y="2726646"/>
          <a:ext cx="605921" cy="605921"/>
        </a:xfrm>
        <a:prstGeom prst="ellipse">
          <a:avLst/>
        </a:prstGeom>
        <a:solidFill>
          <a:schemeClr val="accent1">
            <a:shade val="80000"/>
            <a:hueOff val="446515"/>
            <a:satOff val="-50741"/>
            <a:lumOff val="3094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742859-5291-4DC7-96DB-15BB15A5B2DA}">
      <dsp:nvSpPr>
        <dsp:cNvPr id="0" name=""/>
        <dsp:cNvSpPr/>
      </dsp:nvSpPr>
      <dsp:spPr>
        <a:xfrm>
          <a:off x="8518899" y="3635528"/>
          <a:ext cx="1158617"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2025-04-14 </a:t>
          </a:r>
          <a:br>
            <a:rPr lang="sv-SE" sz="900" b="1" kern="1200" dirty="0"/>
          </a:br>
          <a:r>
            <a:rPr lang="sv-SE" sz="900" b="0" kern="1200" dirty="0"/>
            <a:t>Leverans av basuppgifter </a:t>
          </a:r>
          <a:br>
            <a:rPr lang="sv-SE" sz="900" b="0" kern="1200" dirty="0"/>
          </a:br>
          <a:r>
            <a:rPr lang="sv-SE" sz="900" b="0" kern="1200" dirty="0"/>
            <a:t> </a:t>
          </a:r>
          <a:br>
            <a:rPr lang="sv-SE" sz="900" b="0" kern="1200" dirty="0"/>
          </a:br>
          <a:r>
            <a:rPr lang="sv-SE" sz="900" kern="1200" dirty="0"/>
            <a:t>Fastställande av basuppgifter med referensgrupp</a:t>
          </a:r>
          <a:endParaRPr lang="sv-SE" sz="900" b="0" kern="1200" dirty="0"/>
        </a:p>
      </dsp:txBody>
      <dsp:txXfrm>
        <a:off x="8518899" y="3635528"/>
        <a:ext cx="1158617" cy="2423685"/>
      </dsp:txXfrm>
    </dsp:sp>
    <dsp:sp modelId="{F4F06D73-0914-40B2-9C85-E9AAF772FF35}">
      <dsp:nvSpPr>
        <dsp:cNvPr id="0" name=""/>
        <dsp:cNvSpPr/>
      </dsp:nvSpPr>
      <dsp:spPr>
        <a:xfrm>
          <a:off x="8795247" y="2726646"/>
          <a:ext cx="605921" cy="605921"/>
        </a:xfrm>
        <a:prstGeom prst="ellipse">
          <a:avLst/>
        </a:prstGeom>
        <a:solidFill>
          <a:schemeClr val="accent1">
            <a:shade val="80000"/>
            <a:hueOff val="520934"/>
            <a:satOff val="-59197"/>
            <a:lumOff val="361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4088FF-3DE1-4E0C-8950-919D6076366A}">
      <dsp:nvSpPr>
        <dsp:cNvPr id="0" name=""/>
        <dsp:cNvSpPr/>
      </dsp:nvSpPr>
      <dsp:spPr>
        <a:xfrm>
          <a:off x="9735448" y="0"/>
          <a:ext cx="1158617"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2025-05-14 </a:t>
          </a:r>
          <a:br>
            <a:rPr lang="sv-SE" sz="900" b="0" kern="1200" dirty="0"/>
          </a:br>
          <a:r>
            <a:rPr lang="sv-SE" sz="900" b="0" kern="1200" dirty="0"/>
            <a:t>Standardisering av API: er</a:t>
          </a:r>
        </a:p>
      </dsp:txBody>
      <dsp:txXfrm>
        <a:off x="9735448" y="0"/>
        <a:ext cx="1158617" cy="2423685"/>
      </dsp:txXfrm>
    </dsp:sp>
    <dsp:sp modelId="{E5A52589-9EE2-4D95-89CE-AF51F4F12E56}">
      <dsp:nvSpPr>
        <dsp:cNvPr id="0" name=""/>
        <dsp:cNvSpPr/>
      </dsp:nvSpPr>
      <dsp:spPr>
        <a:xfrm>
          <a:off x="10011796" y="2726646"/>
          <a:ext cx="605921" cy="605921"/>
        </a:xfrm>
        <a:prstGeom prst="ellipse">
          <a:avLst/>
        </a:prstGeom>
        <a:solidFill>
          <a:schemeClr val="accent1">
            <a:shade val="80000"/>
            <a:hueOff val="595353"/>
            <a:satOff val="-67654"/>
            <a:lumOff val="412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8606AF-BC6A-478E-802C-7D69A54D988D}">
      <dsp:nvSpPr>
        <dsp:cNvPr id="0" name=""/>
        <dsp:cNvSpPr/>
      </dsp:nvSpPr>
      <dsp:spPr>
        <a:xfrm rot="5400000">
          <a:off x="1779630" y="856157"/>
          <a:ext cx="1477334" cy="2458250"/>
        </a:xfrm>
        <a:prstGeom prst="corner">
          <a:avLst>
            <a:gd name="adj1" fmla="val 16120"/>
            <a:gd name="adj2" fmla="val 16110"/>
          </a:avLst>
        </a:prstGeom>
        <a:solidFill>
          <a:schemeClr val="accent1">
            <a:shade val="8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1CAB21-1A65-466E-9AB9-C05DCD831C26}">
      <dsp:nvSpPr>
        <dsp:cNvPr id="0" name=""/>
        <dsp:cNvSpPr/>
      </dsp:nvSpPr>
      <dsp:spPr>
        <a:xfrm>
          <a:off x="1533026" y="1590644"/>
          <a:ext cx="2219322" cy="19453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sv-SE" sz="2500" kern="1200" dirty="0"/>
            <a:t>Identifiera ej prioriterade intyg</a:t>
          </a:r>
        </a:p>
      </dsp:txBody>
      <dsp:txXfrm>
        <a:off x="1533026" y="1590644"/>
        <a:ext cx="2219322" cy="1945366"/>
      </dsp:txXfrm>
    </dsp:sp>
    <dsp:sp modelId="{1D261EDC-8002-4E67-9449-EAD33C17476A}">
      <dsp:nvSpPr>
        <dsp:cNvPr id="0" name=""/>
        <dsp:cNvSpPr/>
      </dsp:nvSpPr>
      <dsp:spPr>
        <a:xfrm>
          <a:off x="3333609" y="675178"/>
          <a:ext cx="418740" cy="418740"/>
        </a:xfrm>
        <a:prstGeom prst="triangle">
          <a:avLst>
            <a:gd name="adj" fmla="val 100000"/>
          </a:avLst>
        </a:prstGeom>
        <a:solidFill>
          <a:schemeClr val="accent1">
            <a:shade val="80000"/>
            <a:hueOff val="148838"/>
            <a:satOff val="-16914"/>
            <a:lumOff val="10316"/>
            <a:alphaOff val="0"/>
          </a:schemeClr>
        </a:solidFill>
        <a:ln w="12700" cap="flat" cmpd="sng" algn="ctr">
          <a:solidFill>
            <a:schemeClr val="accent1">
              <a:shade val="80000"/>
              <a:hueOff val="148838"/>
              <a:satOff val="-16914"/>
              <a:lumOff val="1031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E223DC-44DE-4DF7-9549-B420328665A3}">
      <dsp:nvSpPr>
        <dsp:cNvPr id="0" name=""/>
        <dsp:cNvSpPr/>
      </dsp:nvSpPr>
      <dsp:spPr>
        <a:xfrm rot="5400000">
          <a:off x="4496514" y="183861"/>
          <a:ext cx="1477334" cy="2458250"/>
        </a:xfrm>
        <a:prstGeom prst="corner">
          <a:avLst>
            <a:gd name="adj1" fmla="val 16120"/>
            <a:gd name="adj2" fmla="val 16110"/>
          </a:avLst>
        </a:prstGeom>
        <a:solidFill>
          <a:schemeClr val="accent1">
            <a:shade val="80000"/>
            <a:hueOff val="297676"/>
            <a:satOff val="-33827"/>
            <a:lumOff val="20631"/>
            <a:alphaOff val="0"/>
          </a:schemeClr>
        </a:solidFill>
        <a:ln w="12700" cap="flat" cmpd="sng" algn="ctr">
          <a:solidFill>
            <a:schemeClr val="accent1">
              <a:shade val="80000"/>
              <a:hueOff val="297676"/>
              <a:satOff val="-33827"/>
              <a:lumOff val="2063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FA2E36-5346-47A8-9594-5C960D2E2997}">
      <dsp:nvSpPr>
        <dsp:cNvPr id="0" name=""/>
        <dsp:cNvSpPr/>
      </dsp:nvSpPr>
      <dsp:spPr>
        <a:xfrm>
          <a:off x="4249910" y="918348"/>
          <a:ext cx="2219322" cy="19453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sv-SE" sz="2500" kern="1200" dirty="0"/>
            <a:t>Meddela kring förändringar av intyg</a:t>
          </a:r>
        </a:p>
      </dsp:txBody>
      <dsp:txXfrm>
        <a:off x="4249910" y="918348"/>
        <a:ext cx="2219322" cy="1945366"/>
      </dsp:txXfrm>
    </dsp:sp>
    <dsp:sp modelId="{A9B8B1BB-DD0D-4512-8D1D-B71B904CD166}">
      <dsp:nvSpPr>
        <dsp:cNvPr id="0" name=""/>
        <dsp:cNvSpPr/>
      </dsp:nvSpPr>
      <dsp:spPr>
        <a:xfrm>
          <a:off x="6050493" y="2882"/>
          <a:ext cx="418740" cy="418740"/>
        </a:xfrm>
        <a:prstGeom prst="triangle">
          <a:avLst>
            <a:gd name="adj" fmla="val 100000"/>
          </a:avLst>
        </a:prstGeom>
        <a:solidFill>
          <a:schemeClr val="accent1">
            <a:shade val="80000"/>
            <a:hueOff val="446515"/>
            <a:satOff val="-50741"/>
            <a:lumOff val="30947"/>
            <a:alphaOff val="0"/>
          </a:schemeClr>
        </a:solidFill>
        <a:ln w="12700" cap="flat" cmpd="sng" algn="ctr">
          <a:solidFill>
            <a:schemeClr val="accent1">
              <a:shade val="80000"/>
              <a:hueOff val="446515"/>
              <a:satOff val="-50741"/>
              <a:lumOff val="3094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0A15AD-031A-455A-9CFF-3798D3942C50}">
      <dsp:nvSpPr>
        <dsp:cNvPr id="0" name=""/>
        <dsp:cNvSpPr/>
      </dsp:nvSpPr>
      <dsp:spPr>
        <a:xfrm rot="5400000">
          <a:off x="7213399" y="-488434"/>
          <a:ext cx="1477334" cy="2458250"/>
        </a:xfrm>
        <a:prstGeom prst="corner">
          <a:avLst>
            <a:gd name="adj1" fmla="val 16120"/>
            <a:gd name="adj2" fmla="val 16110"/>
          </a:avLst>
        </a:prstGeom>
        <a:solidFill>
          <a:schemeClr val="accent1">
            <a:shade val="80000"/>
            <a:hueOff val="595353"/>
            <a:satOff val="-67654"/>
            <a:lumOff val="41263"/>
            <a:alphaOff val="0"/>
          </a:schemeClr>
        </a:solidFill>
        <a:ln w="12700" cap="flat" cmpd="sng" algn="ctr">
          <a:solidFill>
            <a:schemeClr val="accent1">
              <a:shade val="80000"/>
              <a:hueOff val="595353"/>
              <a:satOff val="-67654"/>
              <a:lumOff val="4126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71D933-9476-4E64-83C7-DB5D8DF349DB}">
      <dsp:nvSpPr>
        <dsp:cNvPr id="0" name=""/>
        <dsp:cNvSpPr/>
      </dsp:nvSpPr>
      <dsp:spPr>
        <a:xfrm>
          <a:off x="6966795" y="246053"/>
          <a:ext cx="2219322" cy="19453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sv-SE" sz="2500" kern="1200" dirty="0" err="1"/>
            <a:t>eHM</a:t>
          </a:r>
          <a:r>
            <a:rPr lang="sv-SE" sz="2500" kern="1200" dirty="0"/>
            <a:t> behöver gå igenom underlaget till nästa möte 10/1</a:t>
          </a:r>
        </a:p>
      </dsp:txBody>
      <dsp:txXfrm>
        <a:off x="6966795" y="246053"/>
        <a:ext cx="2219322" cy="19453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553E16-8E3B-4528-B2B9-6CC146621FF9}">
      <dsp:nvSpPr>
        <dsp:cNvPr id="0" name=""/>
        <dsp:cNvSpPr/>
      </dsp:nvSpPr>
      <dsp:spPr>
        <a:xfrm rot="16200000">
          <a:off x="613031" y="-607385"/>
          <a:ext cx="4216425" cy="5431196"/>
        </a:xfrm>
        <a:prstGeom prst="flowChartManualOperation">
          <a:avLst/>
        </a:prstGeom>
        <a:solidFill>
          <a:schemeClr val="tx2">
            <a:lumMod val="75000"/>
          </a:schemeClr>
        </a:solidFill>
        <a:ln w="12700" cap="flat" cmpd="sng" algn="ctr">
          <a:solidFill>
            <a:schemeClr val="accent1">
              <a:lumMod val="20000"/>
              <a:lumOff val="8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a:lnSpc>
              <a:spcPct val="90000"/>
            </a:lnSpc>
            <a:spcBef>
              <a:spcPct val="0"/>
            </a:spcBef>
            <a:spcAft>
              <a:spcPct val="35000"/>
            </a:spcAft>
            <a:buNone/>
          </a:pPr>
          <a:r>
            <a:rPr lang="sv-SE" sz="1800" b="1" i="0" kern="1200" dirty="0">
              <a:solidFill>
                <a:srgbClr val="FAFAFA"/>
              </a:solidFill>
              <a:latin typeface="Public Sans Regular"/>
              <a:ea typeface="+mn-ea"/>
              <a:cs typeface="+mn-cs"/>
            </a:rPr>
            <a:t>Nästa möte äger rum: </a:t>
          </a:r>
          <a:br>
            <a:rPr lang="sv-SE" sz="1800" b="0" i="0" kern="1200" dirty="0">
              <a:solidFill>
                <a:srgbClr val="FAFAFA"/>
              </a:solidFill>
              <a:latin typeface="Public Sans Regular"/>
              <a:ea typeface="+mn-ea"/>
              <a:cs typeface="+mn-cs"/>
            </a:rPr>
          </a:br>
          <a:r>
            <a:rPr lang="sv-SE" sz="1800" b="0" i="0" kern="1200" dirty="0">
              <a:solidFill>
                <a:srgbClr val="FAFAFA"/>
              </a:solidFill>
              <a:latin typeface="Public Sans Regular"/>
              <a:ea typeface="+mn-ea"/>
              <a:cs typeface="+mn-cs"/>
            </a:rPr>
            <a:t>fredag den 10 januari kl. 13.00-15.00.</a:t>
          </a:r>
        </a:p>
      </dsp:txBody>
      <dsp:txXfrm rot="5400000">
        <a:off x="5646" y="843285"/>
        <a:ext cx="5431196" cy="2529855"/>
      </dsp:txXfrm>
    </dsp:sp>
    <dsp:sp modelId="{6F622543-F7A1-472E-A303-82CF20D9F734}">
      <dsp:nvSpPr>
        <dsp:cNvPr id="0" name=""/>
        <dsp:cNvSpPr/>
      </dsp:nvSpPr>
      <dsp:spPr>
        <a:xfrm rot="16200000">
          <a:off x="6451567" y="-607385"/>
          <a:ext cx="4216425" cy="5431196"/>
        </a:xfrm>
        <a:prstGeom prst="flowChartManualOperation">
          <a:avLst/>
        </a:prstGeom>
        <a:solidFill>
          <a:schemeClr val="accent1">
            <a:lumMod val="75000"/>
          </a:schemeClr>
        </a:solidFill>
        <a:ln w="12700" cap="flat" cmpd="sng" algn="ctr">
          <a:solidFill>
            <a:schemeClr val="accent1">
              <a:lumMod val="20000"/>
              <a:lumOff val="8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a:lnSpc>
              <a:spcPct val="90000"/>
            </a:lnSpc>
            <a:spcBef>
              <a:spcPct val="0"/>
            </a:spcBef>
            <a:spcAft>
              <a:spcPct val="35000"/>
            </a:spcAft>
            <a:buNone/>
          </a:pPr>
          <a:r>
            <a:rPr lang="sv-SE" sz="1800" b="1" i="0" kern="1200" dirty="0"/>
            <a:t>Till nästa gång:</a:t>
          </a:r>
          <a:br>
            <a:rPr lang="sv-SE" sz="1800" b="1" i="0" kern="1200" dirty="0"/>
          </a:br>
          <a:r>
            <a:rPr lang="sv-SE" sz="1800" b="0" i="0" kern="1200" dirty="0"/>
            <a:t>Fortsätta arbete med basuppgifter</a:t>
          </a:r>
        </a:p>
        <a:p>
          <a:pPr marL="0" lvl="0" indent="0" algn="ctr" defTabSz="800100">
            <a:lnSpc>
              <a:spcPct val="90000"/>
            </a:lnSpc>
            <a:spcBef>
              <a:spcPct val="0"/>
            </a:spcBef>
            <a:spcAft>
              <a:spcPct val="35000"/>
            </a:spcAft>
            <a:buNone/>
          </a:pPr>
          <a:endParaRPr lang="sv-SE" sz="1900" b="0" i="0" kern="1200" dirty="0"/>
        </a:p>
        <a:p>
          <a:pPr marL="0" lvl="0" indent="0" algn="ctr" defTabSz="800100">
            <a:lnSpc>
              <a:spcPct val="90000"/>
            </a:lnSpc>
            <a:spcBef>
              <a:spcPct val="0"/>
            </a:spcBef>
            <a:spcAft>
              <a:spcPct val="35000"/>
            </a:spcAft>
            <a:buNone/>
          </a:pPr>
          <a:r>
            <a:rPr lang="sv-SE" sz="1800" b="1" i="0" kern="1200" dirty="0"/>
            <a:t>Vid frågor kontakta:</a:t>
          </a:r>
          <a:br>
            <a:rPr lang="sv-SE" sz="1600" b="0" i="0" kern="1200" dirty="0"/>
          </a:br>
          <a:r>
            <a:rPr lang="sv-SE" sz="1600" b="0" i="0" kern="1200" dirty="0">
              <a:solidFill>
                <a:schemeClr val="accent1">
                  <a:lumMod val="60000"/>
                  <a:lumOff val="40000"/>
                </a:schemeClr>
              </a:solidFill>
              <a:hlinkClick xmlns:r="http://schemas.openxmlformats.org/officeDocument/2006/relationships" r:id="rId1">
                <a:extLst>
                  <a:ext uri="{A12FA001-AC4F-418D-AE19-62706E023703}">
                    <ahyp:hlinkClr xmlns:ahyp="http://schemas.microsoft.com/office/drawing/2018/hyperlinkcolor" val="tx"/>
                  </a:ext>
                </a:extLst>
              </a:hlinkClick>
            </a:rPr>
            <a:t>maria.berggren@ehalsomyndigheten.se</a:t>
          </a:r>
          <a:br>
            <a:rPr lang="sv-SE" sz="1600" b="0" i="0" kern="1200" dirty="0">
              <a:solidFill>
                <a:schemeClr val="accent1">
                  <a:lumMod val="60000"/>
                  <a:lumOff val="40000"/>
                </a:schemeClr>
              </a:solidFill>
            </a:rPr>
          </a:br>
          <a:br>
            <a:rPr lang="sv-SE" sz="1600" b="1" i="0" kern="1200" dirty="0">
              <a:solidFill>
                <a:schemeClr val="accent1">
                  <a:lumMod val="60000"/>
                  <a:lumOff val="40000"/>
                </a:schemeClr>
              </a:solidFill>
            </a:rPr>
          </a:br>
          <a:r>
            <a:rPr lang="sv-SE" sz="1800" b="1" i="0" kern="1200" dirty="0"/>
            <a:t> </a:t>
          </a:r>
          <a:br>
            <a:rPr lang="sv-SE" sz="1800" b="1" i="0" kern="1200" dirty="0"/>
          </a:br>
          <a:br>
            <a:rPr lang="sv-SE" sz="1900" b="1" i="0" kern="1200" dirty="0"/>
          </a:br>
          <a:endParaRPr lang="sv-SE" sz="1900" kern="1200" dirty="0"/>
        </a:p>
      </dsp:txBody>
      <dsp:txXfrm rot="5400000">
        <a:off x="5844182" y="843285"/>
        <a:ext cx="5431196" cy="252985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0048EA-8FAF-4200-B431-61670FCE663F}" type="datetimeFigureOut">
              <a:rPr lang="sv-SE" smtClean="0"/>
              <a:t>2024-12-13</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2A83-0500-4E32-8DC7-78434A425276}" type="slidenum">
              <a:rPr lang="sv-SE" smtClean="0"/>
              <a:t>‹#›</a:t>
            </a:fld>
            <a:endParaRPr lang="sv-SE"/>
          </a:p>
        </p:txBody>
      </p:sp>
    </p:spTree>
    <p:extLst>
      <p:ext uri="{BB962C8B-B14F-4D97-AF65-F5344CB8AC3E}">
        <p14:creationId xmlns:p14="http://schemas.microsoft.com/office/powerpoint/2010/main" val="2228882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5672A83-0500-4E32-8DC7-78434A425276}" type="slidenum">
              <a:rPr lang="sv-SE" smtClean="0"/>
              <a:t>2</a:t>
            </a:fld>
            <a:endParaRPr lang="sv-SE"/>
          </a:p>
        </p:txBody>
      </p:sp>
    </p:spTree>
    <p:extLst>
      <p:ext uri="{BB962C8B-B14F-4D97-AF65-F5344CB8AC3E}">
        <p14:creationId xmlns:p14="http://schemas.microsoft.com/office/powerpoint/2010/main" val="2051448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För att hantera de olika faserna har vi tagit fram tre olika paket med bedömningskriterier anpassade efter faserna en e-hälsospecifikation kan vara i. </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17</a:t>
            </a:fld>
            <a:endParaRPr lang="en-US"/>
          </a:p>
        </p:txBody>
      </p:sp>
    </p:spTree>
    <p:extLst>
      <p:ext uri="{BB962C8B-B14F-4D97-AF65-F5344CB8AC3E}">
        <p14:creationId xmlns:p14="http://schemas.microsoft.com/office/powerpoint/2010/main" val="4277839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Hur ska det då gå till att bedöma en NGS?</a:t>
            </a:r>
          </a:p>
          <a:p>
            <a:endParaRPr lang="sv-SE" dirty="0"/>
          </a:p>
          <a:p>
            <a:pPr marL="228600" indent="-228600">
              <a:buAutoNum type="arabicPeriod"/>
            </a:pPr>
            <a:r>
              <a:rPr lang="sv-SE" dirty="0"/>
              <a:t>När de som arbetat fram förslaget till NGS skickar de in sitt förslag.</a:t>
            </a:r>
          </a:p>
          <a:p>
            <a:pPr marL="228600" indent="-228600">
              <a:buAutoNum type="arabicPeriod"/>
            </a:pPr>
            <a:r>
              <a:rPr lang="sv-SE" dirty="0"/>
              <a:t>Vi i NGS-förvaltning går igenom och tittar på specifikationen utifrån bedömningskriterierna. Detta sker i dialog med utgivaren och är en process som kan ta några vändor innan det är klart och alla känner sig nöjda.</a:t>
            </a:r>
          </a:p>
          <a:p>
            <a:pPr marL="228600" indent="-228600">
              <a:buAutoNum type="arabicPeriod"/>
            </a:pPr>
            <a:r>
              <a:rPr lang="sv-SE" dirty="0"/>
              <a:t>Nu kommer specifikationen att gå ut på en öppen remiss där alla som vill har möjlighet att lämna ett svar. Är det organisationer som vi tycker ska svara kommer vi att skicka på riktad remiss till dem. De inkomna svaren tillsammans med vår bedömning kommer att utgöra grunden för beslutet.</a:t>
            </a:r>
          </a:p>
          <a:p>
            <a:pPr marL="228600" indent="-228600">
              <a:buAutoNum type="arabicPeriod"/>
            </a:pPr>
            <a:r>
              <a:rPr lang="sv-SE" dirty="0"/>
              <a:t>&amp; 5   Beslutet fattas på EHM. Om det är ett positivt svar kommer specifikationen att tillgängliggöras i NGS-tjänsten. Om inte så kommer specifikationen att gå tillbaka till utgivaren och kan efter åtgärder börja om i processen.</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19</a:t>
            </a:fld>
            <a:endParaRPr lang="en-US"/>
          </a:p>
        </p:txBody>
      </p:sp>
    </p:spTree>
    <p:extLst>
      <p:ext uri="{BB962C8B-B14F-4D97-AF65-F5344CB8AC3E}">
        <p14:creationId xmlns:p14="http://schemas.microsoft.com/office/powerpoint/2010/main" val="2124616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Den nationella funktionen kommer att innefatta en verksamhet inom myndigheten samt ett Råd för </a:t>
            </a:r>
            <a:r>
              <a:rPr lang="sv-SE" dirty="0" err="1"/>
              <a:t>interoperabiltiet</a:t>
            </a:r>
            <a:r>
              <a:rPr lang="sv-SE" dirty="0"/>
              <a:t> på nationell nivå samt ett antal nationella arbetsgrupper på operativ nivå.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Implementationsnära specifikationer syftar till att definiera och strukturera hur data lagras i </a:t>
            </a:r>
            <a:r>
              <a:rPr lang="sv-SE" dirty="0" err="1"/>
              <a:t>It-system</a:t>
            </a:r>
            <a:r>
              <a:rPr lang="sv-SE" dirty="0"/>
              <a:t> och hur data kommuniceras mellan olika IT-system. De har en sådan nivå av struktur och detaljeringsgrads att de är redo för implementation i ett </a:t>
            </a:r>
            <a:r>
              <a:rPr lang="sv-SE" dirty="0" err="1"/>
              <a:t>it-system</a:t>
            </a:r>
            <a:r>
              <a:rPr lang="sv-SE" dirty="0"/>
              <a:t>. Det innebär att alla dataelement (attribut)är definierade med utpekad </a:t>
            </a:r>
            <a:r>
              <a:rPr lang="sv-SE" dirty="0" err="1"/>
              <a:t>datatyp</a:t>
            </a:r>
            <a:r>
              <a:rPr lang="sv-SE" dirty="0"/>
              <a:t> och tillhörande semantik. Alla kodade värden har utpekade urval ur kodsystemen. Exempel är API-specifikationer och informationsstruktur specifikationer.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0" i="0" dirty="0">
                <a:solidFill>
                  <a:srgbClr val="0D0D0D"/>
                </a:solidFill>
                <a:effectLst/>
                <a:latin typeface="Söhne"/>
              </a:rPr>
              <a:t>Vid framtagningen av implementationsnära specifikationer bör alla aspekter av interoperabilitet beaktas dvs, semantik, teknik, juridik och organisatoriska aspekter.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E-hälsomyndigheten har under utvecklingen av nationella läkemedelslistan arbetat med att strukturera läkemedelsinformationen som ingår i registret. I samverkan med representanter från regioner, systemleverantörer och apotek har myndigheten bland annat tagit fram en specifikation för hur en dosering ska anges strukturerat samt ett antal </a:t>
            </a:r>
            <a:r>
              <a:rPr lang="sv-SE" dirty="0" err="1"/>
              <a:t>kodverk</a:t>
            </a:r>
            <a:r>
              <a:rPr lang="sv-SE" dirty="0"/>
              <a:t> som används för att dokumentera hur ett läkemedel ska administreras. De tekniska gränssnitten för nationella läkemedelslistan bygger på FHIR-standarden och E-hälsomyndigheten har tagit fram FHIR-profiler för informationen i registret. Detta arbete har bidragit till att skapa en bra grund för att arbeta vidare med FHIR i Sverige.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endParaRPr lang="sv-SE" dirty="0"/>
          </a:p>
        </p:txBody>
      </p:sp>
      <p:sp>
        <p:nvSpPr>
          <p:cNvPr id="4" name="Platshållare för bildnummer 3"/>
          <p:cNvSpPr>
            <a:spLocks noGrp="1"/>
          </p:cNvSpPr>
          <p:nvPr>
            <p:ph type="sldNum" sz="quarter" idx="5"/>
          </p:nvPr>
        </p:nvSpPr>
        <p:spPr/>
        <p:txBody>
          <a:bodyPr/>
          <a:lstStyle/>
          <a:p>
            <a:fld id="{F0F548C8-1BFE-44AF-BDC4-F75D5D992F5F}" type="slidenum">
              <a:rPr lang="sv-SE" smtClean="0"/>
              <a:t>22</a:t>
            </a:fld>
            <a:endParaRPr lang="sv-SE"/>
          </a:p>
        </p:txBody>
      </p:sp>
    </p:spTree>
    <p:extLst>
      <p:ext uri="{BB962C8B-B14F-4D97-AF65-F5344CB8AC3E}">
        <p14:creationId xmlns:p14="http://schemas.microsoft.com/office/powerpoint/2010/main" val="5838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Implementationsnära standardisering kräver alla dessa ”artefakter” och påverkar varandra när de modellerar fram allt från begrepp till FHIR-profiler.</a:t>
            </a:r>
          </a:p>
        </p:txBody>
      </p:sp>
      <p:sp>
        <p:nvSpPr>
          <p:cNvPr id="4" name="Platshållare för bildnummer 3"/>
          <p:cNvSpPr>
            <a:spLocks noGrp="1"/>
          </p:cNvSpPr>
          <p:nvPr>
            <p:ph type="sldNum" sz="quarter" idx="5"/>
          </p:nvPr>
        </p:nvSpPr>
        <p:spPr/>
        <p:txBody>
          <a:bodyPr/>
          <a:lstStyle/>
          <a:p>
            <a:fld id="{646AABF4-D013-4C11-9700-4EEB1B08F084}" type="slidenum">
              <a:rPr lang="sv-SE" smtClean="0"/>
              <a:t>24</a:t>
            </a:fld>
            <a:endParaRPr lang="sv-SE"/>
          </a:p>
        </p:txBody>
      </p:sp>
    </p:spTree>
    <p:extLst>
      <p:ext uri="{BB962C8B-B14F-4D97-AF65-F5344CB8AC3E}">
        <p14:creationId xmlns:p14="http://schemas.microsoft.com/office/powerpoint/2010/main" val="871638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2.kontaktsätt</a:t>
            </a:r>
          </a:p>
        </p:txBody>
      </p:sp>
      <p:sp>
        <p:nvSpPr>
          <p:cNvPr id="4" name="Platshållare för bildnummer 3"/>
          <p:cNvSpPr>
            <a:spLocks noGrp="1"/>
          </p:cNvSpPr>
          <p:nvPr>
            <p:ph type="sldNum" sz="quarter" idx="5"/>
          </p:nvPr>
        </p:nvSpPr>
        <p:spPr/>
        <p:txBody>
          <a:bodyPr/>
          <a:lstStyle/>
          <a:p>
            <a:fld id="{29C77371-1CC4-1E4C-9710-64D6E6A488CE}" type="slidenum">
              <a:rPr lang="sv-SE" smtClean="0"/>
              <a:t>32</a:t>
            </a:fld>
            <a:endParaRPr lang="sv-SE"/>
          </a:p>
        </p:txBody>
      </p:sp>
    </p:spTree>
    <p:extLst>
      <p:ext uri="{BB962C8B-B14F-4D97-AF65-F5344CB8AC3E}">
        <p14:creationId xmlns:p14="http://schemas.microsoft.com/office/powerpoint/2010/main" val="2854610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5672A83-0500-4E32-8DC7-78434A425276}" type="slidenum">
              <a:rPr lang="sv-SE" smtClean="0"/>
              <a:t>33</a:t>
            </a:fld>
            <a:endParaRPr lang="sv-SE"/>
          </a:p>
        </p:txBody>
      </p:sp>
    </p:spTree>
    <p:extLst>
      <p:ext uri="{BB962C8B-B14F-4D97-AF65-F5344CB8AC3E}">
        <p14:creationId xmlns:p14="http://schemas.microsoft.com/office/powerpoint/2010/main" val="42413594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Genomgång av intyg som vi inte ska titta på! Fått av FK, aktuella eller förändringar kring någon intyg</a:t>
            </a:r>
          </a:p>
        </p:txBody>
      </p:sp>
      <p:sp>
        <p:nvSpPr>
          <p:cNvPr id="4" name="Platshållare för bildnummer 3"/>
          <p:cNvSpPr>
            <a:spLocks noGrp="1"/>
          </p:cNvSpPr>
          <p:nvPr>
            <p:ph type="sldNum" sz="quarter" idx="5"/>
          </p:nvPr>
        </p:nvSpPr>
        <p:spPr/>
        <p:txBody>
          <a:bodyPr/>
          <a:lstStyle/>
          <a:p>
            <a:fld id="{25672A83-0500-4E32-8DC7-78434A425276}" type="slidenum">
              <a:rPr lang="sv-SE" smtClean="0"/>
              <a:t>34</a:t>
            </a:fld>
            <a:endParaRPr lang="sv-SE"/>
          </a:p>
        </p:txBody>
      </p:sp>
    </p:spTree>
    <p:extLst>
      <p:ext uri="{BB962C8B-B14F-4D97-AF65-F5344CB8AC3E}">
        <p14:creationId xmlns:p14="http://schemas.microsoft.com/office/powerpoint/2010/main" val="696795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15A930DD-DC53-4ABF-978B-FD1BEB097D98}" type="slidenum">
              <a:rPr lang="sv-SE" smtClean="0"/>
              <a:t>6</a:t>
            </a:fld>
            <a:endParaRPr lang="sv-SE"/>
          </a:p>
        </p:txBody>
      </p:sp>
    </p:spTree>
    <p:extLst>
      <p:ext uri="{BB962C8B-B14F-4D97-AF65-F5344CB8AC3E}">
        <p14:creationId xmlns:p14="http://schemas.microsoft.com/office/powerpoint/2010/main" val="3748579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Samförstånd/konsensus</a:t>
            </a:r>
          </a:p>
          <a:p>
            <a:r>
              <a:rPr lang="sv-SE" dirty="0"/>
              <a:t>Transparens/insyn</a:t>
            </a:r>
          </a:p>
        </p:txBody>
      </p:sp>
      <p:sp>
        <p:nvSpPr>
          <p:cNvPr id="4" name="Platshållare för bildnummer 3"/>
          <p:cNvSpPr>
            <a:spLocks noGrp="1"/>
          </p:cNvSpPr>
          <p:nvPr>
            <p:ph type="sldNum" sz="quarter" idx="5"/>
          </p:nvPr>
        </p:nvSpPr>
        <p:spPr/>
        <p:txBody>
          <a:bodyPr/>
          <a:lstStyle/>
          <a:p>
            <a:fld id="{15A930DD-DC53-4ABF-978B-FD1BEB097D98}" type="slidenum">
              <a:rPr lang="sv-SE" smtClean="0"/>
              <a:t>7</a:t>
            </a:fld>
            <a:endParaRPr lang="sv-SE"/>
          </a:p>
        </p:txBody>
      </p:sp>
    </p:spTree>
    <p:extLst>
      <p:ext uri="{BB962C8B-B14F-4D97-AF65-F5344CB8AC3E}">
        <p14:creationId xmlns:p14="http://schemas.microsoft.com/office/powerpoint/2010/main" val="3941597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Lanserades i månadsskiftet </a:t>
            </a:r>
            <a:r>
              <a:rPr lang="sv-SE" dirty="0" err="1"/>
              <a:t>sept</a:t>
            </a:r>
            <a:r>
              <a:rPr lang="sv-SE" dirty="0"/>
              <a:t>/okt 2021</a:t>
            </a:r>
          </a:p>
          <a:p>
            <a:r>
              <a:rPr lang="sv-SE" dirty="0"/>
              <a:t>Uppdraget grundar sig i regeringsuppdraget som pågått i 2 ½ år</a:t>
            </a:r>
          </a:p>
          <a:p>
            <a:r>
              <a:rPr lang="sv-SE" dirty="0"/>
              <a:t>Mycket samverkan med olika aktörer för att komma fram till lösningen som bygger på samma lösning som dataportal.se (DIGG)</a:t>
            </a:r>
          </a:p>
          <a:p>
            <a:r>
              <a:rPr lang="sv-SE" dirty="0"/>
              <a:t>Nu börjar vi närma oss 200 e-hälsospecifikationer i tjänsten. Fler är på ingång.</a:t>
            </a:r>
          </a:p>
          <a:p>
            <a:r>
              <a:rPr lang="sv-SE" dirty="0"/>
              <a:t>Tjänsten består av:</a:t>
            </a:r>
          </a:p>
          <a:p>
            <a:pPr marL="171450" indent="-171450">
              <a:buFont typeface="Arial" panose="020B0604020202020204" pitchFamily="34" charset="0"/>
              <a:buChar char="•"/>
            </a:pPr>
            <a:r>
              <a:rPr lang="sv-SE" dirty="0"/>
              <a:t>Registreringstjänst-för </a:t>
            </a:r>
            <a:r>
              <a:rPr lang="sv-SE" dirty="0" err="1"/>
              <a:t>registering</a:t>
            </a:r>
            <a:r>
              <a:rPr lang="sv-SE" dirty="0"/>
              <a:t> av Metadata om specifikationerna, administration</a:t>
            </a:r>
          </a:p>
          <a:p>
            <a:pPr marL="171450" indent="-171450">
              <a:buFont typeface="Arial" panose="020B0604020202020204" pitchFamily="34" charset="0"/>
              <a:buChar char="•"/>
            </a:pPr>
            <a:r>
              <a:rPr lang="sv-SE" dirty="0"/>
              <a:t>Publik söktjänsten- hitta olika specifikationer som är tillgängliggjorda med hjälp av länkade data, dvs själva specifikationen finns hos utgivande organisation och förvaltas där</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endParaRPr lang="sv-SE" dirty="0"/>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8</a:t>
            </a:fld>
            <a:endParaRPr lang="en-US"/>
          </a:p>
        </p:txBody>
      </p:sp>
    </p:spTree>
    <p:extLst>
      <p:ext uri="{BB962C8B-B14F-4D97-AF65-F5344CB8AC3E}">
        <p14:creationId xmlns:p14="http://schemas.microsoft.com/office/powerpoint/2010/main" val="856179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9</a:t>
            </a:fld>
            <a:endParaRPr lang="en-US"/>
          </a:p>
        </p:txBody>
      </p:sp>
    </p:spTree>
    <p:extLst>
      <p:ext uri="{BB962C8B-B14F-4D97-AF65-F5344CB8AC3E}">
        <p14:creationId xmlns:p14="http://schemas.microsoft.com/office/powerpoint/2010/main" val="3833069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Under regeringsuppdragstiden identifierades det tidigt att det behövdes ett definitionsarbete, viktigt för att identifiera vilka olika typer av specifikationer som finns och hur de förhåller sig till varandra.</a:t>
            </a:r>
          </a:p>
          <a:p>
            <a:r>
              <a:rPr lang="sv-SE" dirty="0"/>
              <a:t>Specifikation är sektorsövergripande och kan användas av alla sektorer</a:t>
            </a:r>
          </a:p>
          <a:p>
            <a:r>
              <a:rPr lang="sv-SE" dirty="0"/>
              <a:t>E-hälsospecifikation är specifikt för vård och omsorg och beskriver en specifikation för den sektorn</a:t>
            </a:r>
          </a:p>
          <a:p>
            <a:r>
              <a:rPr lang="sv-SE" dirty="0"/>
              <a:t>Den 3:e nivån finns inte inom andra sektorer</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10</a:t>
            </a:fld>
            <a:endParaRPr lang="en-US"/>
          </a:p>
        </p:txBody>
      </p:sp>
    </p:spTree>
    <p:extLst>
      <p:ext uri="{BB962C8B-B14F-4D97-AF65-F5344CB8AC3E}">
        <p14:creationId xmlns:p14="http://schemas.microsoft.com/office/powerpoint/2010/main" val="4293341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None/>
            </a:pPr>
            <a:r>
              <a:rPr lang="sv-SE" dirty="0"/>
              <a:t>En specifikation kan vara av olika typer och det är viktigt att man förstår i vilket sammanhang den ska användas och vad den beskriver.</a:t>
            </a:r>
          </a:p>
        </p:txBody>
      </p:sp>
      <p:sp>
        <p:nvSpPr>
          <p:cNvPr id="4" name="Platshållare för bildnummer 3"/>
          <p:cNvSpPr>
            <a:spLocks noGrp="1"/>
          </p:cNvSpPr>
          <p:nvPr>
            <p:ph type="sldNum" sz="quarter" idx="5"/>
          </p:nvPr>
        </p:nvSpPr>
        <p:spPr/>
        <p:txBody>
          <a:bodyPr/>
          <a:lstStyle/>
          <a:p>
            <a:fld id="{6E611AC6-6AF3-4383-A1A0-9731B5AA9D0B}" type="slidenum">
              <a:rPr lang="en-US" smtClean="0"/>
              <a:t>11</a:t>
            </a:fld>
            <a:endParaRPr lang="en-US"/>
          </a:p>
        </p:txBody>
      </p:sp>
    </p:spTree>
    <p:extLst>
      <p:ext uri="{BB962C8B-B14F-4D97-AF65-F5344CB8AC3E}">
        <p14:creationId xmlns:p14="http://schemas.microsoft.com/office/powerpoint/2010/main" val="743953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NGS är en status som kommer att ges till e-</a:t>
            </a:r>
            <a:r>
              <a:rPr lang="sv-SE" dirty="0" err="1"/>
              <a:t>hälsospecifkationer</a:t>
            </a:r>
            <a:r>
              <a:rPr lang="sv-SE" dirty="0"/>
              <a:t> som genomgått en certifieringsprocess.</a:t>
            </a:r>
          </a:p>
          <a:p>
            <a:r>
              <a:rPr lang="sv-SE" dirty="0"/>
              <a:t>Bedömningskriterierna som ligger till grund för denna bedömning har tagit fram i samarbete med</a:t>
            </a:r>
          </a:p>
          <a:p>
            <a:r>
              <a:rPr lang="sv-SE" dirty="0"/>
              <a:t>DIGG</a:t>
            </a:r>
          </a:p>
          <a:p>
            <a:r>
              <a:rPr lang="sv-SE" dirty="0"/>
              <a:t>Socialstyrelsen</a:t>
            </a:r>
          </a:p>
          <a:p>
            <a:r>
              <a:rPr lang="sv-SE" dirty="0"/>
              <a:t>NSG strukturerad vårdinformation (representanter från Region Stockholm. Region Skåne och </a:t>
            </a:r>
            <a:r>
              <a:rPr lang="sv-SE" dirty="0" err="1"/>
              <a:t>Inera</a:t>
            </a:r>
            <a:r>
              <a:rPr lang="sv-SE" dirty="0"/>
              <a:t>)</a:t>
            </a:r>
          </a:p>
          <a:p>
            <a:r>
              <a:rPr lang="sv-SE" dirty="0"/>
              <a:t>SFMI</a:t>
            </a:r>
          </a:p>
          <a:p>
            <a:r>
              <a:rPr lang="sv-SE" dirty="0"/>
              <a:t>SIS</a:t>
            </a:r>
          </a:p>
          <a:p>
            <a:r>
              <a:rPr lang="sv-SE" dirty="0"/>
              <a:t>Swedish </a:t>
            </a:r>
            <a:r>
              <a:rPr lang="sv-SE" dirty="0" err="1"/>
              <a:t>medtech</a:t>
            </a:r>
            <a:endParaRPr lang="sv-SE" dirty="0"/>
          </a:p>
        </p:txBody>
      </p:sp>
      <p:sp>
        <p:nvSpPr>
          <p:cNvPr id="4" name="Platshållare för bildnummer 3"/>
          <p:cNvSpPr>
            <a:spLocks noGrp="1"/>
          </p:cNvSpPr>
          <p:nvPr>
            <p:ph type="sldNum" sz="quarter" idx="10"/>
          </p:nvPr>
        </p:nvSpPr>
        <p:spPr/>
        <p:txBody>
          <a:bodyPr/>
          <a:lstStyle/>
          <a:p>
            <a:r>
              <a:rPr lang="en-US" dirty="0"/>
              <a:t> </a:t>
            </a:r>
            <a:fld id="{6E611AC6-6AF3-4383-A1A0-9731B5AA9D0B}" type="slidenum">
              <a:rPr lang="en-US" smtClean="0"/>
              <a:t>12</a:t>
            </a:fld>
            <a:endParaRPr lang="en-US" dirty="0"/>
          </a:p>
        </p:txBody>
      </p:sp>
    </p:spTree>
    <p:extLst>
      <p:ext uri="{BB962C8B-B14F-4D97-AF65-F5344CB8AC3E}">
        <p14:creationId xmlns:p14="http://schemas.microsoft.com/office/powerpoint/2010/main" val="1549948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Varför behöves </a:t>
            </a:r>
            <a:r>
              <a:rPr lang="sv-SE" dirty="0" err="1"/>
              <a:t>NGS:er</a:t>
            </a:r>
            <a:r>
              <a:rPr lang="sv-SE" dirty="0"/>
              <a:t> då. </a:t>
            </a:r>
          </a:p>
          <a:p>
            <a:r>
              <a:rPr lang="sv-SE" dirty="0"/>
              <a:t>För att underlätta informationsöverföring behöver vi ha en gemensam grund och det är den grunden som </a:t>
            </a:r>
            <a:r>
              <a:rPr lang="sv-SE" dirty="0" err="1"/>
              <a:t>NGS:er</a:t>
            </a:r>
            <a:r>
              <a:rPr lang="sv-SE" dirty="0"/>
              <a:t> ska bidra med. För att de ska bli använda och komma till nytta behöver det finnas ett förtroende och en tillit till dem. Och det är därför det är så viktigt att de är kvalitetssäkrade.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13</a:t>
            </a:fld>
            <a:endParaRPr lang="en-US"/>
          </a:p>
        </p:txBody>
      </p:sp>
    </p:spTree>
    <p:extLst>
      <p:ext uri="{BB962C8B-B14F-4D97-AF65-F5344CB8AC3E}">
        <p14:creationId xmlns:p14="http://schemas.microsoft.com/office/powerpoint/2010/main" val="2900003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Innehåll">
    <p:spTree>
      <p:nvGrpSpPr>
        <p:cNvPr id="1" name=""/>
        <p:cNvGrpSpPr/>
        <p:nvPr/>
      </p:nvGrpSpPr>
      <p:grpSpPr>
        <a:xfrm>
          <a:off x="0" y="0"/>
          <a:ext cx="0" cy="0"/>
          <a:chOff x="0" y="0"/>
          <a:chExt cx="0" cy="0"/>
        </a:xfrm>
      </p:grpSpPr>
      <p:sp>
        <p:nvSpPr>
          <p:cNvPr id="2" name="Rubrik 1"/>
          <p:cNvSpPr>
            <a:spLocks noGrp="1"/>
          </p:cNvSpPr>
          <p:nvPr>
            <p:ph type="title"/>
          </p:nvPr>
        </p:nvSpPr>
        <p:spPr>
          <a:xfrm>
            <a:off x="861486" y="989892"/>
            <a:ext cx="9423399" cy="1107996"/>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861485" y="1954808"/>
            <a:ext cx="8705849" cy="4392488"/>
          </a:xfrm>
        </p:spPr>
        <p:txBody>
          <a:bodyPr>
            <a:noAutofit/>
          </a:bodyPr>
          <a:lstStyle>
            <a:lvl1pPr>
              <a:defRPr sz="2933"/>
            </a:lvl1pPr>
            <a:lvl2pPr>
              <a:defRPr sz="2933"/>
            </a:lvl2pPr>
            <a:lvl3pPr>
              <a:defRPr sz="2933"/>
            </a:lvl3pPr>
            <a:lvl4pPr>
              <a:defRPr sz="2933"/>
            </a:lvl4pPr>
            <a:lvl5pPr>
              <a:defRPr sz="2933"/>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3190910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1182000" y="1069332"/>
            <a:ext cx="8046000" cy="1107996"/>
          </a:xfrm>
        </p:spPr>
        <p:txBody>
          <a:bodyPr/>
          <a:lstStyle/>
          <a:p>
            <a:r>
              <a:rPr lang="sv-SE"/>
              <a:t>Klicka här för att ändra mall för rubrikformat</a:t>
            </a:r>
          </a:p>
        </p:txBody>
      </p:sp>
    </p:spTree>
    <p:extLst>
      <p:ext uri="{BB962C8B-B14F-4D97-AF65-F5344CB8AC3E}">
        <p14:creationId xmlns:p14="http://schemas.microsoft.com/office/powerpoint/2010/main" val="4069796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861486" y="989892"/>
            <a:ext cx="9423399" cy="1107996"/>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861485" y="1700808"/>
            <a:ext cx="8705849" cy="4392488"/>
          </a:xfrm>
        </p:spPr>
        <p:txBody>
          <a:bodyPr>
            <a:noAutofit/>
          </a:bodyPr>
          <a:lstStyle>
            <a:lvl1pPr>
              <a:defRPr sz="2200"/>
            </a:lvl1pPr>
            <a:lvl2pPr>
              <a:defRPr sz="2200"/>
            </a:lvl2pPr>
            <a:lvl3pPr>
              <a:defRPr sz="2200"/>
            </a:lvl3pPr>
            <a:lvl4pPr>
              <a:defRPr sz="2200"/>
            </a:lvl4pPr>
            <a:lvl5pPr>
              <a:defRPr sz="2200"/>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3343060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 id="2147483774" r:id="rId12"/>
    <p:sldLayoutId id="2147483775" r:id="rId13"/>
    <p:sldLayoutId id="2147483776"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ngs.ehalsomyndigheten.se/" TargetMode="Externa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jpg"/><Relationship Id="rId7" Type="http://schemas.openxmlformats.org/officeDocument/2006/relationships/image" Target="../media/image27.sv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svg"/><Relationship Id="rId4" Type="http://schemas.openxmlformats.org/officeDocument/2006/relationships/image" Target="../media/image24.png"/><Relationship Id="rId9" Type="http://schemas.openxmlformats.org/officeDocument/2006/relationships/image" Target="../media/image29.sv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svg"/></Relationships>
</file>

<file path=ppt/slides/_rels/slide25.xml.rels><?xml version="1.0" encoding="UTF-8" standalone="yes"?>
<Relationships xmlns="http://schemas.openxmlformats.org/package/2006/relationships"><Relationship Id="rId3" Type="http://schemas.openxmlformats.org/officeDocument/2006/relationships/hyperlink" Target="https://ngs.ehalsomyndigheten.se/specifikation/fhir-profilernllehm/dosering" TargetMode="External"/><Relationship Id="rId2" Type="http://schemas.openxmlformats.org/officeDocument/2006/relationships/hyperlink" Target="https://ngs.ehalsomyndigheten.se/specifikation/fhir-profilernllehm/forskrivning" TargetMode="External"/><Relationship Id="rId1" Type="http://schemas.openxmlformats.org/officeDocument/2006/relationships/slideLayout" Target="../slideLayouts/slideLayout3.xml"/><Relationship Id="rId6" Type="http://schemas.openxmlformats.org/officeDocument/2006/relationships/hyperlink" Target="https://samarbetsyta.ehalsomyndigheten.se/handboken/latest/utveckla-mot-e-haelsomyndighetens-tjaenster/information-stoed-och-krav-per-delsystem/nationella-laekemedelslistan-nll" TargetMode="External"/><Relationship Id="rId5" Type="http://schemas.openxmlformats.org/officeDocument/2006/relationships/hyperlink" Target="https://samarbetsyta.ehalsomyndigheten.se/handboken/latest" TargetMode="External"/><Relationship Id="rId4" Type="http://schemas.openxmlformats.org/officeDocument/2006/relationships/hyperlink" Target="https://samarbetsyta.ehalsomyndigheten.se/handboken/latest/utveckla-mot-e-haelsomyndighetens-tjaenster/information-stoed-och-krav-per-delsystem/nationella-laekemedelslistan-nll/stoed-vid-implementation-nll/informationsspecifikationer/informationsspecifikation-resurser/foerskrivning-nllmedicationreques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diagramLayout" Target="../diagrams/layout3.xml"/><Relationship Id="rId7" Type="http://schemas.openxmlformats.org/officeDocument/2006/relationships/image" Target="../media/image32.png"/><Relationship Id="rId12" Type="http://schemas.openxmlformats.org/officeDocument/2006/relationships/image" Target="../media/image37.svg"/><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11" Type="http://schemas.openxmlformats.org/officeDocument/2006/relationships/image" Target="../media/image36.png"/><Relationship Id="rId5" Type="http://schemas.openxmlformats.org/officeDocument/2006/relationships/diagramColors" Target="../diagrams/colors3.xml"/><Relationship Id="rId10" Type="http://schemas.openxmlformats.org/officeDocument/2006/relationships/image" Target="../media/image35.svg"/><Relationship Id="rId4" Type="http://schemas.openxmlformats.org/officeDocument/2006/relationships/diagramQuickStyle" Target="../diagrams/quickStyle3.xml"/><Relationship Id="rId9" Type="http://schemas.openxmlformats.org/officeDocument/2006/relationships/image" Target="../media/image3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s://samarbetsyta.ehalsomyndigheten.se/pages/resumedraft.action?draftId=265158681&amp;draftShareId=480b67f3-a9a7-410f-8e1e-5ad795fa6496&amp;" TargetMode="Externa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ngs.ehalsomyndigheten.se/"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a:xfrm>
            <a:off x="1800110" y="1695106"/>
            <a:ext cx="9424360" cy="1661993"/>
          </a:xfrm>
        </p:spPr>
        <p:txBody>
          <a:bodyPr/>
          <a:lstStyle/>
          <a:p>
            <a:r>
              <a:rPr lang="sv-SE" dirty="0"/>
              <a:t>Arbetsgrupp </a:t>
            </a:r>
            <a:br>
              <a:rPr lang="sv-SE" dirty="0"/>
            </a:br>
            <a:r>
              <a:rPr lang="sv-SE" dirty="0"/>
              <a:t>Strukturering och standardisering av intygsinformation</a:t>
            </a:r>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a:xfrm>
            <a:off x="1884000" y="3915000"/>
            <a:ext cx="8424000" cy="249299"/>
          </a:xfrm>
        </p:spPr>
        <p:txBody>
          <a:bodyPr/>
          <a:lstStyle/>
          <a:p>
            <a:r>
              <a:rPr lang="sv-SE" dirty="0" err="1"/>
              <a:t>Rodabe</a:t>
            </a:r>
            <a:r>
              <a:rPr lang="sv-SE" dirty="0"/>
              <a:t> </a:t>
            </a:r>
            <a:r>
              <a:rPr lang="sv-SE" dirty="0" err="1"/>
              <a:t>Alavi</a:t>
            </a:r>
            <a:r>
              <a:rPr lang="sv-SE" dirty="0"/>
              <a:t>, </a:t>
            </a:r>
            <a:r>
              <a:rPr lang="sv-SE" sz="1800" dirty="0"/>
              <a:t>Viveca </a:t>
            </a:r>
            <a:r>
              <a:rPr lang="sv-SE" sz="1800" dirty="0" err="1"/>
              <a:t>Busck</a:t>
            </a:r>
            <a:r>
              <a:rPr lang="sv-SE" sz="1800" dirty="0"/>
              <a:t> Håkans, </a:t>
            </a:r>
            <a:r>
              <a:rPr lang="sv-SE" dirty="0"/>
              <a:t>Maria Berggren och Sahar Amdouni</a:t>
            </a:r>
          </a:p>
        </p:txBody>
      </p:sp>
      <p:sp>
        <p:nvSpPr>
          <p:cNvPr id="6" name="Platshållare för text 5">
            <a:extLst>
              <a:ext uri="{FF2B5EF4-FFF2-40B4-BE49-F238E27FC236}">
                <a16:creationId xmlns:a16="http://schemas.microsoft.com/office/drawing/2014/main" id="{4E510097-60C4-6D74-F95D-60841428BEB1}"/>
              </a:ext>
            </a:extLst>
          </p:cNvPr>
          <p:cNvSpPr>
            <a:spLocks noGrp="1"/>
          </p:cNvSpPr>
          <p:nvPr>
            <p:ph type="body" sz="quarter" idx="19"/>
          </p:nvPr>
        </p:nvSpPr>
        <p:spPr>
          <a:xfrm>
            <a:off x="1877110" y="4324799"/>
            <a:ext cx="8424000" cy="193899"/>
          </a:xfrm>
        </p:spPr>
        <p:txBody>
          <a:bodyPr/>
          <a:lstStyle/>
          <a:p>
            <a:r>
              <a:rPr lang="sv-SE" dirty="0"/>
              <a:t>2024-12-13</a:t>
            </a:r>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9175C94-D9F4-415C-8A9F-C9FE21F948B2}"/>
              </a:ext>
            </a:extLst>
          </p:cNvPr>
          <p:cNvSpPr>
            <a:spLocks noGrp="1"/>
          </p:cNvSpPr>
          <p:nvPr>
            <p:ph type="title"/>
          </p:nvPr>
        </p:nvSpPr>
        <p:spPr>
          <a:xfrm>
            <a:off x="719404" y="989891"/>
            <a:ext cx="5376597" cy="553998"/>
          </a:xfrm>
        </p:spPr>
        <p:txBody>
          <a:bodyPr/>
          <a:lstStyle/>
          <a:p>
            <a:r>
              <a:rPr lang="sv-SE" dirty="0"/>
              <a:t>Definitioner</a:t>
            </a:r>
          </a:p>
        </p:txBody>
      </p:sp>
      <p:sp>
        <p:nvSpPr>
          <p:cNvPr id="7" name="textruta 6">
            <a:extLst>
              <a:ext uri="{FF2B5EF4-FFF2-40B4-BE49-F238E27FC236}">
                <a16:creationId xmlns:a16="http://schemas.microsoft.com/office/drawing/2014/main" id="{55C1AE7D-60F0-4AC0-ADE5-30C300DB8B47}"/>
              </a:ext>
            </a:extLst>
          </p:cNvPr>
          <p:cNvSpPr txBox="1"/>
          <p:nvPr/>
        </p:nvSpPr>
        <p:spPr>
          <a:xfrm>
            <a:off x="617621" y="3751740"/>
            <a:ext cx="5769532" cy="1077026"/>
          </a:xfrm>
          <a:prstGeom prst="rect">
            <a:avLst/>
          </a:prstGeom>
          <a:noFill/>
        </p:spPr>
        <p:txBody>
          <a:bodyPr wrap="square" rtlCol="0">
            <a:spAutoFit/>
          </a:bodyPr>
          <a:lstStyle/>
          <a:p>
            <a:r>
              <a:rPr lang="sv-SE" sz="2133" b="1" dirty="0">
                <a:latin typeface="Arial" panose="020B0604020202020204" pitchFamily="34" charset="0"/>
                <a:cs typeface="Arial" panose="020B0604020202020204" pitchFamily="34" charset="0"/>
              </a:rPr>
              <a:t>e-hälsospecifikation,</a:t>
            </a:r>
            <a:r>
              <a:rPr lang="sv-SE" sz="2133" dirty="0">
                <a:latin typeface="Arial" panose="020B0604020202020204" pitchFamily="34" charset="0"/>
                <a:cs typeface="Arial" panose="020B0604020202020204" pitchFamily="34" charset="0"/>
              </a:rPr>
              <a:t> för tillämpning inom hälso- och sjukvård och socialtjänst och angränsande områden.</a:t>
            </a:r>
            <a:endParaRPr lang="sv-SE" sz="2667" dirty="0"/>
          </a:p>
        </p:txBody>
      </p:sp>
      <p:sp>
        <p:nvSpPr>
          <p:cNvPr id="8" name="Rektangel 7">
            <a:extLst>
              <a:ext uri="{FF2B5EF4-FFF2-40B4-BE49-F238E27FC236}">
                <a16:creationId xmlns:a16="http://schemas.microsoft.com/office/drawing/2014/main" id="{EDA43B21-E71F-4C84-BF26-7FACA3401F88}"/>
              </a:ext>
            </a:extLst>
          </p:cNvPr>
          <p:cNvSpPr/>
          <p:nvPr/>
        </p:nvSpPr>
        <p:spPr>
          <a:xfrm>
            <a:off x="632103" y="1807977"/>
            <a:ext cx="5808349" cy="1733488"/>
          </a:xfrm>
          <a:prstGeom prst="rect">
            <a:avLst/>
          </a:prstGeom>
        </p:spPr>
        <p:txBody>
          <a:bodyPr wrap="square">
            <a:spAutoFit/>
          </a:bodyPr>
          <a:lstStyle/>
          <a:p>
            <a:pPr lvl="0">
              <a:defRPr/>
            </a:pPr>
            <a:r>
              <a:rPr lang="sv-SE" sz="2133" b="1" dirty="0">
                <a:latin typeface="Arial" panose="020B0604020202020204" pitchFamily="34" charset="0"/>
                <a:cs typeface="Arial" panose="020B0604020202020204" pitchFamily="34" charset="0"/>
              </a:rPr>
              <a:t>specifikation</a:t>
            </a:r>
            <a:r>
              <a:rPr lang="sv-SE" sz="2133" dirty="0">
                <a:latin typeface="Arial" panose="020B0604020202020204" pitchFamily="34" charset="0"/>
                <a:cs typeface="Arial" panose="020B0604020202020204" pitchFamily="34" charset="0"/>
              </a:rPr>
              <a:t>, strukturerad beskrivning av krav och regler för informationsutbyte eller dokumentation, inom eller mellan informationssystem, som är tillräckligt detaljerade för att kunna tillämpas entydigt.</a:t>
            </a:r>
          </a:p>
        </p:txBody>
      </p:sp>
      <p:sp>
        <p:nvSpPr>
          <p:cNvPr id="9" name="Rektangel 8">
            <a:extLst>
              <a:ext uri="{FF2B5EF4-FFF2-40B4-BE49-F238E27FC236}">
                <a16:creationId xmlns:a16="http://schemas.microsoft.com/office/drawing/2014/main" id="{6BE3C349-BDC4-44A7-9D85-878E26D50E7D}"/>
              </a:ext>
            </a:extLst>
          </p:cNvPr>
          <p:cNvSpPr/>
          <p:nvPr/>
        </p:nvSpPr>
        <p:spPr>
          <a:xfrm>
            <a:off x="617621" y="4961634"/>
            <a:ext cx="6062761" cy="1405256"/>
          </a:xfrm>
          <a:prstGeom prst="rect">
            <a:avLst/>
          </a:prstGeom>
        </p:spPr>
        <p:txBody>
          <a:bodyPr wrap="square">
            <a:spAutoFit/>
          </a:bodyPr>
          <a:lstStyle/>
          <a:p>
            <a:r>
              <a:rPr lang="sv-SE" sz="2133" b="1" dirty="0">
                <a:latin typeface="Arial" panose="020B0604020202020204" pitchFamily="34" charset="0"/>
                <a:ea typeface="Perpetua" panose="02020502060401020303" pitchFamily="18" charset="0"/>
                <a:cs typeface="Arial" panose="020B0604020202020204" pitchFamily="34" charset="0"/>
              </a:rPr>
              <a:t>nationell gemensam e-hälsospecifikation</a:t>
            </a:r>
            <a:r>
              <a:rPr lang="sv-SE" sz="2133" dirty="0">
                <a:latin typeface="Arial" panose="020B0604020202020204" pitchFamily="34" charset="0"/>
                <a:ea typeface="Perpetua" panose="02020502060401020303" pitchFamily="18" charset="0"/>
                <a:cs typeface="Arial" panose="020B0604020202020204" pitchFamily="34" charset="0"/>
              </a:rPr>
              <a:t> som motsvarar ett behov som delas av aktörer, och som efter en genomgången formell process har funnits vara nationellt tillämplig.</a:t>
            </a:r>
            <a:endParaRPr lang="sv-SE" sz="2133" dirty="0">
              <a:latin typeface="Arial" panose="020B0604020202020204" pitchFamily="34" charset="0"/>
              <a:cs typeface="Arial" panose="020B0604020202020204" pitchFamily="34" charset="0"/>
            </a:endParaRPr>
          </a:p>
        </p:txBody>
      </p:sp>
      <p:sp>
        <p:nvSpPr>
          <p:cNvPr id="3" name="textruta 2">
            <a:extLst>
              <a:ext uri="{FF2B5EF4-FFF2-40B4-BE49-F238E27FC236}">
                <a16:creationId xmlns:a16="http://schemas.microsoft.com/office/drawing/2014/main" id="{3761CCEE-D4C0-44E7-90D0-46F1EB6DC87B}"/>
              </a:ext>
            </a:extLst>
          </p:cNvPr>
          <p:cNvSpPr txBox="1"/>
          <p:nvPr/>
        </p:nvSpPr>
        <p:spPr>
          <a:xfrm>
            <a:off x="8877731" y="1671747"/>
            <a:ext cx="1969491" cy="379656"/>
          </a:xfrm>
          <a:prstGeom prst="rect">
            <a:avLst/>
          </a:prstGeom>
          <a:noFill/>
        </p:spPr>
        <p:txBody>
          <a:bodyPr wrap="square" rtlCol="0">
            <a:spAutoFit/>
          </a:bodyPr>
          <a:lstStyle/>
          <a:p>
            <a:r>
              <a:rPr lang="sv-SE" sz="1867" b="1" dirty="0">
                <a:latin typeface="Arial" panose="020B0604020202020204" pitchFamily="34" charset="0"/>
                <a:cs typeface="Arial" panose="020B0604020202020204" pitchFamily="34" charset="0"/>
              </a:rPr>
              <a:t>specifikation</a:t>
            </a:r>
          </a:p>
        </p:txBody>
      </p:sp>
      <p:cxnSp>
        <p:nvCxnSpPr>
          <p:cNvPr id="5" name="Rak koppling 4">
            <a:extLst>
              <a:ext uri="{FF2B5EF4-FFF2-40B4-BE49-F238E27FC236}">
                <a16:creationId xmlns:a16="http://schemas.microsoft.com/office/drawing/2014/main" id="{69C0D0FC-D1EA-4AEB-B8DE-743CDF99C2CF}"/>
              </a:ext>
            </a:extLst>
          </p:cNvPr>
          <p:cNvCxnSpPr>
            <a:cxnSpLocks/>
          </p:cNvCxnSpPr>
          <p:nvPr/>
        </p:nvCxnSpPr>
        <p:spPr>
          <a:xfrm flipH="1">
            <a:off x="8159737" y="2694597"/>
            <a:ext cx="616655" cy="4241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Rak koppling 13">
            <a:extLst>
              <a:ext uri="{FF2B5EF4-FFF2-40B4-BE49-F238E27FC236}">
                <a16:creationId xmlns:a16="http://schemas.microsoft.com/office/drawing/2014/main" id="{372EAF4D-DEC8-497B-9658-43C524B6C4AA}"/>
              </a:ext>
            </a:extLst>
          </p:cNvPr>
          <p:cNvCxnSpPr>
            <a:cxnSpLocks/>
          </p:cNvCxnSpPr>
          <p:nvPr/>
        </p:nvCxnSpPr>
        <p:spPr>
          <a:xfrm>
            <a:off x="9744405" y="2132893"/>
            <a:ext cx="480000" cy="33600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ruta 19">
            <a:extLst>
              <a:ext uri="{FF2B5EF4-FFF2-40B4-BE49-F238E27FC236}">
                <a16:creationId xmlns:a16="http://schemas.microsoft.com/office/drawing/2014/main" id="{C686345A-27BB-4254-8A9C-3F9ECDC8EA77}"/>
              </a:ext>
            </a:extLst>
          </p:cNvPr>
          <p:cNvSpPr txBox="1"/>
          <p:nvPr/>
        </p:nvSpPr>
        <p:spPr>
          <a:xfrm>
            <a:off x="8712365" y="2396791"/>
            <a:ext cx="2076209" cy="338554"/>
          </a:xfrm>
          <a:prstGeom prst="rect">
            <a:avLst/>
          </a:prstGeom>
          <a:noFill/>
        </p:spPr>
        <p:txBody>
          <a:bodyPr wrap="none" rtlCol="0">
            <a:spAutoFit/>
          </a:bodyPr>
          <a:lstStyle/>
          <a:p>
            <a:r>
              <a:rPr lang="sv-SE" sz="1600" dirty="0">
                <a:latin typeface="Arial" panose="020B0604020202020204" pitchFamily="34" charset="0"/>
                <a:cs typeface="Arial" panose="020B0604020202020204" pitchFamily="34" charset="0"/>
              </a:rPr>
              <a:t>[tillämpningsområde]</a:t>
            </a:r>
          </a:p>
        </p:txBody>
      </p:sp>
      <p:sp>
        <p:nvSpPr>
          <p:cNvPr id="24" name="textruta 23">
            <a:extLst>
              <a:ext uri="{FF2B5EF4-FFF2-40B4-BE49-F238E27FC236}">
                <a16:creationId xmlns:a16="http://schemas.microsoft.com/office/drawing/2014/main" id="{166390F9-8AC0-4F16-83A5-AA2185EC818A}"/>
              </a:ext>
            </a:extLst>
          </p:cNvPr>
          <p:cNvSpPr txBox="1"/>
          <p:nvPr/>
        </p:nvSpPr>
        <p:spPr>
          <a:xfrm>
            <a:off x="8476749" y="3080905"/>
            <a:ext cx="2481770" cy="379656"/>
          </a:xfrm>
          <a:prstGeom prst="rect">
            <a:avLst/>
          </a:prstGeom>
          <a:noFill/>
        </p:spPr>
        <p:txBody>
          <a:bodyPr wrap="none" rtlCol="0">
            <a:spAutoFit/>
          </a:bodyPr>
          <a:lstStyle/>
          <a:p>
            <a:r>
              <a:rPr lang="sv-SE" sz="1867" b="1" dirty="0">
                <a:latin typeface="Arial" panose="020B0604020202020204" pitchFamily="34" charset="0"/>
                <a:cs typeface="Arial" panose="020B0604020202020204" pitchFamily="34" charset="0"/>
              </a:rPr>
              <a:t>e-hälsospecifikation</a:t>
            </a:r>
          </a:p>
        </p:txBody>
      </p:sp>
      <p:sp>
        <p:nvSpPr>
          <p:cNvPr id="25" name="textruta 24">
            <a:extLst>
              <a:ext uri="{FF2B5EF4-FFF2-40B4-BE49-F238E27FC236}">
                <a16:creationId xmlns:a16="http://schemas.microsoft.com/office/drawing/2014/main" id="{9222DAEA-DCCE-487A-9A84-7BBF26BCAC02}"/>
              </a:ext>
            </a:extLst>
          </p:cNvPr>
          <p:cNvSpPr txBox="1"/>
          <p:nvPr/>
        </p:nvSpPr>
        <p:spPr>
          <a:xfrm>
            <a:off x="8742003" y="4017756"/>
            <a:ext cx="2100255" cy="338554"/>
          </a:xfrm>
          <a:prstGeom prst="rect">
            <a:avLst/>
          </a:prstGeom>
          <a:noFill/>
        </p:spPr>
        <p:txBody>
          <a:bodyPr wrap="none" rtlCol="0">
            <a:spAutoFit/>
          </a:bodyPr>
          <a:lstStyle/>
          <a:p>
            <a:r>
              <a:rPr lang="sv-SE" sz="1600" dirty="0">
                <a:latin typeface="Arial" panose="020B0604020202020204" pitchFamily="34" charset="0"/>
                <a:cs typeface="Arial" panose="020B0604020202020204" pitchFamily="34" charset="0"/>
              </a:rPr>
              <a:t>[processgenomgång]</a:t>
            </a:r>
          </a:p>
        </p:txBody>
      </p:sp>
      <p:sp>
        <p:nvSpPr>
          <p:cNvPr id="26" name="textruta 25">
            <a:extLst>
              <a:ext uri="{FF2B5EF4-FFF2-40B4-BE49-F238E27FC236}">
                <a16:creationId xmlns:a16="http://schemas.microsoft.com/office/drawing/2014/main" id="{809847D5-B021-45DA-969C-EAF9E6FF3356}"/>
              </a:ext>
            </a:extLst>
          </p:cNvPr>
          <p:cNvSpPr txBox="1"/>
          <p:nvPr/>
        </p:nvSpPr>
        <p:spPr>
          <a:xfrm>
            <a:off x="8390977" y="5132413"/>
            <a:ext cx="2547492" cy="954300"/>
          </a:xfrm>
          <a:prstGeom prst="rect">
            <a:avLst/>
          </a:prstGeom>
          <a:noFill/>
        </p:spPr>
        <p:txBody>
          <a:bodyPr wrap="none" rtlCol="0">
            <a:spAutoFit/>
          </a:bodyPr>
          <a:lstStyle/>
          <a:p>
            <a:r>
              <a:rPr lang="sv-SE" sz="1867" b="1" dirty="0">
                <a:latin typeface="Arial" panose="020B0604020202020204" pitchFamily="34" charset="0"/>
                <a:cs typeface="Arial" panose="020B0604020202020204" pitchFamily="34" charset="0"/>
              </a:rPr>
              <a:t>nationell gemensam</a:t>
            </a:r>
            <a:br>
              <a:rPr lang="sv-SE" sz="1867" b="1" dirty="0">
                <a:latin typeface="Arial" panose="020B0604020202020204" pitchFamily="34" charset="0"/>
                <a:cs typeface="Arial" panose="020B0604020202020204" pitchFamily="34" charset="0"/>
              </a:rPr>
            </a:br>
            <a:r>
              <a:rPr lang="sv-SE" sz="1867" b="1" dirty="0">
                <a:latin typeface="Arial" panose="020B0604020202020204" pitchFamily="34" charset="0"/>
                <a:cs typeface="Arial" panose="020B0604020202020204" pitchFamily="34" charset="0"/>
              </a:rPr>
              <a:t>e-hälsospecifikation </a:t>
            </a:r>
            <a:br>
              <a:rPr lang="sv-SE" sz="1867" b="1" dirty="0">
                <a:latin typeface="Arial" panose="020B0604020202020204" pitchFamily="34" charset="0"/>
                <a:cs typeface="Arial" panose="020B0604020202020204" pitchFamily="34" charset="0"/>
              </a:rPr>
            </a:br>
            <a:r>
              <a:rPr lang="sv-SE" sz="1867" b="1" dirty="0">
                <a:latin typeface="Arial" panose="020B0604020202020204" pitchFamily="34" charset="0"/>
                <a:cs typeface="Arial" panose="020B0604020202020204" pitchFamily="34" charset="0"/>
              </a:rPr>
              <a:t>(NGS)</a:t>
            </a:r>
          </a:p>
        </p:txBody>
      </p:sp>
      <p:sp>
        <p:nvSpPr>
          <p:cNvPr id="18" name="textruta 17">
            <a:extLst>
              <a:ext uri="{FF2B5EF4-FFF2-40B4-BE49-F238E27FC236}">
                <a16:creationId xmlns:a16="http://schemas.microsoft.com/office/drawing/2014/main" id="{34974F07-D152-446F-BC24-DDEE90942AD4}"/>
              </a:ext>
            </a:extLst>
          </p:cNvPr>
          <p:cNvSpPr txBox="1"/>
          <p:nvPr/>
        </p:nvSpPr>
        <p:spPr>
          <a:xfrm>
            <a:off x="6389936" y="2999869"/>
            <a:ext cx="1645002" cy="954300"/>
          </a:xfrm>
          <a:prstGeom prst="rect">
            <a:avLst/>
          </a:prstGeom>
          <a:noFill/>
        </p:spPr>
        <p:txBody>
          <a:bodyPr wrap="none" rtlCol="0">
            <a:spAutoFit/>
          </a:bodyPr>
          <a:lstStyle/>
          <a:p>
            <a:r>
              <a:rPr lang="sv-SE" sz="1867" b="1" dirty="0">
                <a:latin typeface="Arial" panose="020B0604020202020204" pitchFamily="34" charset="0"/>
                <a:cs typeface="Arial" panose="020B0604020202020204" pitchFamily="34" charset="0"/>
              </a:rPr>
              <a:t>förvaltnings-</a:t>
            </a:r>
            <a:br>
              <a:rPr lang="sv-SE" sz="1867" b="1" dirty="0">
                <a:latin typeface="Arial" panose="020B0604020202020204" pitchFamily="34" charset="0"/>
                <a:cs typeface="Arial" panose="020B0604020202020204" pitchFamily="34" charset="0"/>
              </a:rPr>
            </a:br>
            <a:r>
              <a:rPr lang="sv-SE" sz="1867" b="1" dirty="0">
                <a:latin typeface="Arial" panose="020B0604020202020204" pitchFamily="34" charset="0"/>
                <a:cs typeface="Arial" panose="020B0604020202020204" pitchFamily="34" charset="0"/>
              </a:rPr>
              <a:t>gemensam </a:t>
            </a:r>
            <a:br>
              <a:rPr lang="sv-SE" sz="1867" b="1" dirty="0">
                <a:latin typeface="Arial" panose="020B0604020202020204" pitchFamily="34" charset="0"/>
                <a:cs typeface="Arial" panose="020B0604020202020204" pitchFamily="34" charset="0"/>
              </a:rPr>
            </a:br>
            <a:r>
              <a:rPr lang="sv-SE" sz="1867" b="1" dirty="0">
                <a:latin typeface="Arial" panose="020B0604020202020204" pitchFamily="34" charset="0"/>
                <a:cs typeface="Arial" panose="020B0604020202020204" pitchFamily="34" charset="0"/>
              </a:rPr>
              <a:t>specifikation</a:t>
            </a:r>
          </a:p>
        </p:txBody>
      </p:sp>
      <p:cxnSp>
        <p:nvCxnSpPr>
          <p:cNvPr id="31" name="Rak koppling 30">
            <a:extLst>
              <a:ext uri="{FF2B5EF4-FFF2-40B4-BE49-F238E27FC236}">
                <a16:creationId xmlns:a16="http://schemas.microsoft.com/office/drawing/2014/main" id="{9D8B507B-7794-4A1D-B25A-A68EAF4E0305}"/>
              </a:ext>
            </a:extLst>
          </p:cNvPr>
          <p:cNvCxnSpPr>
            <a:cxnSpLocks/>
          </p:cNvCxnSpPr>
          <p:nvPr/>
        </p:nvCxnSpPr>
        <p:spPr>
          <a:xfrm flipH="1">
            <a:off x="9099909" y="2140148"/>
            <a:ext cx="480000" cy="33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Rak koppling 31">
            <a:extLst>
              <a:ext uri="{FF2B5EF4-FFF2-40B4-BE49-F238E27FC236}">
                <a16:creationId xmlns:a16="http://schemas.microsoft.com/office/drawing/2014/main" id="{D868FC04-C3A6-4E11-BD09-3BBE4BF8C534}"/>
              </a:ext>
            </a:extLst>
          </p:cNvPr>
          <p:cNvCxnSpPr>
            <a:cxnSpLocks/>
          </p:cNvCxnSpPr>
          <p:nvPr/>
        </p:nvCxnSpPr>
        <p:spPr>
          <a:xfrm>
            <a:off x="10515814" y="2691194"/>
            <a:ext cx="762108" cy="443021"/>
          </a:xfrm>
          <a:prstGeom prst="line">
            <a:avLst/>
          </a:prstGeom>
        </p:spPr>
        <p:style>
          <a:lnRef idx="1">
            <a:schemeClr val="accent1"/>
          </a:lnRef>
          <a:fillRef idx="0">
            <a:schemeClr val="accent1"/>
          </a:fillRef>
          <a:effectRef idx="0">
            <a:schemeClr val="accent1"/>
          </a:effectRef>
          <a:fontRef idx="minor">
            <a:schemeClr val="tx1"/>
          </a:fontRef>
        </p:style>
      </p:cxnSp>
      <p:sp>
        <p:nvSpPr>
          <p:cNvPr id="33" name="textruta 32">
            <a:extLst>
              <a:ext uri="{FF2B5EF4-FFF2-40B4-BE49-F238E27FC236}">
                <a16:creationId xmlns:a16="http://schemas.microsoft.com/office/drawing/2014/main" id="{30B3E7B6-1B08-4A00-A6AC-E686C7861FD8}"/>
              </a:ext>
            </a:extLst>
          </p:cNvPr>
          <p:cNvSpPr txBox="1"/>
          <p:nvPr/>
        </p:nvSpPr>
        <p:spPr>
          <a:xfrm>
            <a:off x="11044085" y="2968720"/>
            <a:ext cx="800219" cy="461665"/>
          </a:xfrm>
          <a:prstGeom prst="rect">
            <a:avLst/>
          </a:prstGeom>
          <a:noFill/>
        </p:spPr>
        <p:txBody>
          <a:bodyPr wrap="none" rtlCol="0">
            <a:spAutoFit/>
          </a:bodyPr>
          <a:lstStyle/>
          <a:p>
            <a:r>
              <a:rPr lang="sv-SE" sz="2400" b="1" dirty="0">
                <a:latin typeface="Arial" panose="020B0604020202020204" pitchFamily="34" charset="0"/>
                <a:cs typeface="Arial" panose="020B0604020202020204" pitchFamily="34" charset="0"/>
              </a:rPr>
              <a:t>……</a:t>
            </a:r>
          </a:p>
        </p:txBody>
      </p:sp>
      <p:cxnSp>
        <p:nvCxnSpPr>
          <p:cNvPr id="35" name="Rak koppling 34">
            <a:extLst>
              <a:ext uri="{FF2B5EF4-FFF2-40B4-BE49-F238E27FC236}">
                <a16:creationId xmlns:a16="http://schemas.microsoft.com/office/drawing/2014/main" id="{94C826BC-2DB7-4E2A-84D4-16D67630C08E}"/>
              </a:ext>
            </a:extLst>
          </p:cNvPr>
          <p:cNvCxnSpPr/>
          <p:nvPr/>
        </p:nvCxnSpPr>
        <p:spPr>
          <a:xfrm>
            <a:off x="9670189" y="2156893"/>
            <a:ext cx="0" cy="28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Rak koppling 35">
            <a:extLst>
              <a:ext uri="{FF2B5EF4-FFF2-40B4-BE49-F238E27FC236}">
                <a16:creationId xmlns:a16="http://schemas.microsoft.com/office/drawing/2014/main" id="{FCAE1057-EB47-4D85-82F5-384362B44438}"/>
              </a:ext>
            </a:extLst>
          </p:cNvPr>
          <p:cNvCxnSpPr>
            <a:cxnSpLocks/>
          </p:cNvCxnSpPr>
          <p:nvPr/>
        </p:nvCxnSpPr>
        <p:spPr>
          <a:xfrm>
            <a:off x="9670189" y="2804968"/>
            <a:ext cx="0" cy="33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Rak koppling 36">
            <a:extLst>
              <a:ext uri="{FF2B5EF4-FFF2-40B4-BE49-F238E27FC236}">
                <a16:creationId xmlns:a16="http://schemas.microsoft.com/office/drawing/2014/main" id="{C17BE4FD-03DA-4AC8-8BF4-E43ED65F7E6D}"/>
              </a:ext>
            </a:extLst>
          </p:cNvPr>
          <p:cNvCxnSpPr/>
          <p:nvPr/>
        </p:nvCxnSpPr>
        <p:spPr>
          <a:xfrm>
            <a:off x="9670189" y="3669075"/>
            <a:ext cx="0" cy="43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Rak koppling 37">
            <a:extLst>
              <a:ext uri="{FF2B5EF4-FFF2-40B4-BE49-F238E27FC236}">
                <a16:creationId xmlns:a16="http://schemas.microsoft.com/office/drawing/2014/main" id="{3F662315-DA13-4CB7-9073-DD1FD99D07AE}"/>
              </a:ext>
            </a:extLst>
          </p:cNvPr>
          <p:cNvCxnSpPr/>
          <p:nvPr/>
        </p:nvCxnSpPr>
        <p:spPr>
          <a:xfrm>
            <a:off x="9670189" y="4581128"/>
            <a:ext cx="0" cy="4320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2585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B95B903-6EAD-4C6A-803A-B52D76E95C47}"/>
              </a:ext>
            </a:extLst>
          </p:cNvPr>
          <p:cNvSpPr>
            <a:spLocks noGrp="1"/>
          </p:cNvSpPr>
          <p:nvPr>
            <p:ph type="title"/>
          </p:nvPr>
        </p:nvSpPr>
        <p:spPr>
          <a:xfrm>
            <a:off x="626965" y="1121274"/>
            <a:ext cx="9423399" cy="1107996"/>
          </a:xfrm>
        </p:spPr>
        <p:txBody>
          <a:bodyPr/>
          <a:lstStyle/>
          <a:p>
            <a:r>
              <a:rPr lang="sv-SE" dirty="0"/>
              <a:t>Vad kan </a:t>
            </a:r>
            <a:br>
              <a:rPr lang="sv-SE" dirty="0"/>
            </a:br>
            <a:r>
              <a:rPr lang="sv-SE" dirty="0"/>
              <a:t>en specifikation vara?</a:t>
            </a:r>
          </a:p>
        </p:txBody>
      </p:sp>
      <p:sp>
        <p:nvSpPr>
          <p:cNvPr id="3" name="textruta 2">
            <a:extLst>
              <a:ext uri="{FF2B5EF4-FFF2-40B4-BE49-F238E27FC236}">
                <a16:creationId xmlns:a16="http://schemas.microsoft.com/office/drawing/2014/main" id="{E2112A82-ABEF-46FA-9619-E8F773EF93A8}"/>
              </a:ext>
            </a:extLst>
          </p:cNvPr>
          <p:cNvSpPr txBox="1"/>
          <p:nvPr/>
        </p:nvSpPr>
        <p:spPr>
          <a:xfrm>
            <a:off x="626965" y="2460391"/>
            <a:ext cx="8151392" cy="4196085"/>
          </a:xfrm>
          <a:prstGeom prst="rect">
            <a:avLst/>
          </a:prstGeom>
          <a:noFill/>
        </p:spPr>
        <p:txBody>
          <a:bodyPr wrap="square" rtlCol="0">
            <a:spAutoFit/>
          </a:bodyPr>
          <a:lstStyle/>
          <a:p>
            <a:pPr fontAlgn="ctr"/>
            <a:r>
              <a:rPr lang="sv-SE" sz="2667" dirty="0">
                <a:latin typeface="Arial" panose="020B0604020202020204" pitchFamily="34" charset="0"/>
                <a:cs typeface="Arial" panose="020B0604020202020204" pitchFamily="34" charset="0"/>
              </a:rPr>
              <a:t>Exempel:</a:t>
            </a:r>
          </a:p>
          <a:p>
            <a:pPr marL="380990" indent="-380990" fontAlgn="ctr">
              <a:buFont typeface="Wingdings" panose="05000000000000000000" pitchFamily="2" charset="2"/>
              <a:buChar char="q"/>
            </a:pPr>
            <a:r>
              <a:rPr lang="sv-SE" sz="2400" dirty="0">
                <a:latin typeface="Arial" panose="020B0604020202020204" pitchFamily="34" charset="0"/>
                <a:cs typeface="Arial" panose="020B0604020202020204" pitchFamily="34" charset="0"/>
              </a:rPr>
              <a:t>Informationsspecifikationer t ex  Uppmärksamhets- information UMI, nationella informationsmängder NIM, </a:t>
            </a:r>
          </a:p>
          <a:p>
            <a:pPr marL="380990" indent="-380990" fontAlgn="ctr">
              <a:buFont typeface="Wingdings" panose="05000000000000000000" pitchFamily="2" charset="2"/>
              <a:buChar char="q"/>
            </a:pPr>
            <a:r>
              <a:rPr lang="sv-SE" sz="2400" dirty="0">
                <a:latin typeface="Arial" panose="020B0604020202020204" pitchFamily="34" charset="0"/>
                <a:cs typeface="Arial" panose="020B0604020202020204" pitchFamily="34" charset="0"/>
              </a:rPr>
              <a:t>Dokumentationsmall för specifikt område t ex standardiserade vårdplaner eller mallar kopplade till vårdförlopp</a:t>
            </a:r>
          </a:p>
          <a:p>
            <a:pPr marL="380990" indent="-380990" fontAlgn="ctr">
              <a:buFont typeface="Wingdings" panose="05000000000000000000" pitchFamily="2" charset="2"/>
              <a:buChar char="q"/>
            </a:pPr>
            <a:r>
              <a:rPr lang="sv-SE" sz="2400" dirty="0">
                <a:latin typeface="Arial" panose="020B0604020202020204" pitchFamily="34" charset="0"/>
                <a:cs typeface="Arial" panose="020B0604020202020204" pitchFamily="34" charset="0"/>
              </a:rPr>
              <a:t>Mappningar till kvalitetsregister och hälsodataregister</a:t>
            </a:r>
          </a:p>
          <a:p>
            <a:pPr marL="380990" indent="-380990" fontAlgn="ctr">
              <a:buFont typeface="Wingdings" panose="05000000000000000000" pitchFamily="2" charset="2"/>
              <a:buChar char="q"/>
            </a:pPr>
            <a:r>
              <a:rPr lang="sv-SE" sz="2400" dirty="0">
                <a:latin typeface="Arial" panose="020B0604020202020204" pitchFamily="34" charset="0"/>
                <a:cs typeface="Arial" panose="020B0604020202020204" pitchFamily="34" charset="0"/>
              </a:rPr>
              <a:t>Urval ur begreppssystem och kodverk, variabellistor kodade med t ex </a:t>
            </a:r>
            <a:r>
              <a:rPr lang="sv-SE" sz="2400" dirty="0" err="1">
                <a:latin typeface="Arial" panose="020B0604020202020204" pitchFamily="34" charset="0"/>
                <a:cs typeface="Arial" panose="020B0604020202020204" pitchFamily="34" charset="0"/>
              </a:rPr>
              <a:t>Snomed</a:t>
            </a:r>
            <a:r>
              <a:rPr lang="sv-SE" sz="2400" dirty="0">
                <a:latin typeface="Arial" panose="020B0604020202020204" pitchFamily="34" charset="0"/>
                <a:cs typeface="Arial" panose="020B0604020202020204" pitchFamily="34" charset="0"/>
              </a:rPr>
              <a:t> CT och ICF</a:t>
            </a:r>
          </a:p>
          <a:p>
            <a:pPr marL="380990" indent="-380990" fontAlgn="ctr">
              <a:buFont typeface="Wingdings" panose="05000000000000000000" pitchFamily="2" charset="2"/>
              <a:buChar char="q"/>
            </a:pPr>
            <a:r>
              <a:rPr lang="sv-SE" sz="2400" dirty="0">
                <a:latin typeface="Arial" panose="020B0604020202020204" pitchFamily="34" charset="0"/>
                <a:cs typeface="Arial" panose="020B0604020202020204" pitchFamily="34" charset="0"/>
              </a:rPr>
              <a:t>Tekniska specifikationer t ex API eller FHIR-profiler</a:t>
            </a:r>
          </a:p>
          <a:p>
            <a:endParaRPr lang="sv-SE" sz="2400" dirty="0"/>
          </a:p>
        </p:txBody>
      </p:sp>
      <p:grpSp>
        <p:nvGrpSpPr>
          <p:cNvPr id="5" name="Grupp 4">
            <a:extLst>
              <a:ext uri="{FF2B5EF4-FFF2-40B4-BE49-F238E27FC236}">
                <a16:creationId xmlns:a16="http://schemas.microsoft.com/office/drawing/2014/main" id="{94F07DF6-C08E-4CE4-866A-4C3E6BF5FE50}"/>
              </a:ext>
            </a:extLst>
          </p:cNvPr>
          <p:cNvGrpSpPr/>
          <p:nvPr/>
        </p:nvGrpSpPr>
        <p:grpSpPr>
          <a:xfrm>
            <a:off x="9412924" y="1220756"/>
            <a:ext cx="1457819" cy="4795497"/>
            <a:chOff x="7717278" y="1076603"/>
            <a:chExt cx="1093364" cy="3596623"/>
          </a:xfrm>
        </p:grpSpPr>
        <p:pic>
          <p:nvPicPr>
            <p:cNvPr id="6" name="Platshållare för innehåll 10">
              <a:extLst>
                <a:ext uri="{FF2B5EF4-FFF2-40B4-BE49-F238E27FC236}">
                  <a16:creationId xmlns:a16="http://schemas.microsoft.com/office/drawing/2014/main" id="{0FC0CA4F-56FD-4CF9-8FFD-9B605E5CB0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5553" y="3579862"/>
              <a:ext cx="728909" cy="1093364"/>
            </a:xfrm>
            <a:prstGeom prst="rect">
              <a:avLst/>
            </a:prstGeom>
          </p:spPr>
        </p:pic>
        <p:pic>
          <p:nvPicPr>
            <p:cNvPr id="7" name="Bildobjekt 6">
              <a:extLst>
                <a:ext uri="{FF2B5EF4-FFF2-40B4-BE49-F238E27FC236}">
                  <a16:creationId xmlns:a16="http://schemas.microsoft.com/office/drawing/2014/main" id="{8A6D3734-54B5-4FB5-A235-9966589C830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17278" y="2329458"/>
              <a:ext cx="728910" cy="1093365"/>
            </a:xfrm>
            <a:prstGeom prst="rect">
              <a:avLst/>
            </a:prstGeom>
          </p:spPr>
        </p:pic>
        <p:pic>
          <p:nvPicPr>
            <p:cNvPr id="8" name="Bildobjekt 7">
              <a:extLst>
                <a:ext uri="{FF2B5EF4-FFF2-40B4-BE49-F238E27FC236}">
                  <a16:creationId xmlns:a16="http://schemas.microsoft.com/office/drawing/2014/main" id="{BC320346-33D6-4B5F-A6EE-B333F1009A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81733" y="1076603"/>
              <a:ext cx="728909" cy="1093364"/>
            </a:xfrm>
            <a:prstGeom prst="rect">
              <a:avLst/>
            </a:prstGeom>
          </p:spPr>
        </p:pic>
      </p:grpSp>
    </p:spTree>
    <p:extLst>
      <p:ext uri="{BB962C8B-B14F-4D97-AF65-F5344CB8AC3E}">
        <p14:creationId xmlns:p14="http://schemas.microsoft.com/office/powerpoint/2010/main" val="34015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861486" y="989892"/>
            <a:ext cx="9423399" cy="553998"/>
          </a:xfrm>
        </p:spPr>
        <p:txBody>
          <a:bodyPr/>
          <a:lstStyle/>
          <a:p>
            <a:r>
              <a:rPr lang="sv-SE" dirty="0"/>
              <a:t>Status NGS</a:t>
            </a:r>
          </a:p>
        </p:txBody>
      </p:sp>
      <p:pic>
        <p:nvPicPr>
          <p:cNvPr id="12290" name="Picture 2" descr="K:\För alla\Illustrationer_bildbank\Visi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80451" y="1915329"/>
            <a:ext cx="1940077" cy="3952779"/>
          </a:xfrm>
          <a:prstGeom prst="rect">
            <a:avLst/>
          </a:prstGeom>
          <a:noFill/>
          <a:extLst>
            <a:ext uri="{909E8E84-426E-40DD-AFC4-6F175D3DCCD1}">
              <a14:hiddenFill xmlns:a14="http://schemas.microsoft.com/office/drawing/2010/main">
                <a:solidFill>
                  <a:srgbClr val="FFFFFF"/>
                </a:solidFill>
              </a14:hiddenFill>
            </a:ext>
          </a:extLst>
        </p:spPr>
      </p:pic>
      <p:sp>
        <p:nvSpPr>
          <p:cNvPr id="5" name="Platshållare för innehåll 2">
            <a:extLst>
              <a:ext uri="{FF2B5EF4-FFF2-40B4-BE49-F238E27FC236}">
                <a16:creationId xmlns:a16="http://schemas.microsoft.com/office/drawing/2014/main" id="{52E56690-92D5-4680-BC6E-DCDAF5716EC0}"/>
              </a:ext>
            </a:extLst>
          </p:cNvPr>
          <p:cNvSpPr txBox="1">
            <a:spLocks/>
          </p:cNvSpPr>
          <p:nvPr/>
        </p:nvSpPr>
        <p:spPr>
          <a:xfrm>
            <a:off x="861486" y="1988840"/>
            <a:ext cx="8705849" cy="1344149"/>
          </a:xfrm>
          <a:prstGeom prst="rect">
            <a:avLst/>
          </a:prstGeom>
        </p:spPr>
        <p:txBody>
          <a:bodyPr vert="horz" lIns="0" tIns="0" rIns="0" bIns="0" rtlCol="0">
            <a:noAutofit/>
          </a:bodyPr>
          <a:lstStyle>
            <a:lvl1pPr marL="174625"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1pPr>
            <a:lvl2pPr marL="360000"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2pPr>
            <a:lvl3pPr marL="540000"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3pPr>
            <a:lvl4pPr marL="720000"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4pPr>
            <a:lvl5pPr marL="900000"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79988" lvl="2" indent="0">
              <a:buNone/>
            </a:pPr>
            <a:endParaRPr lang="sv-SE" sz="2400"/>
          </a:p>
          <a:p>
            <a:endParaRPr lang="sv-SE" sz="2200" dirty="0"/>
          </a:p>
        </p:txBody>
      </p:sp>
      <p:sp>
        <p:nvSpPr>
          <p:cNvPr id="6" name="Platshållare för innehåll 2">
            <a:extLst>
              <a:ext uri="{FF2B5EF4-FFF2-40B4-BE49-F238E27FC236}">
                <a16:creationId xmlns:a16="http://schemas.microsoft.com/office/drawing/2014/main" id="{4AAF6740-9867-4DF8-BAB2-FF5DD27009BB}"/>
              </a:ext>
            </a:extLst>
          </p:cNvPr>
          <p:cNvSpPr>
            <a:spLocks noGrp="1"/>
          </p:cNvSpPr>
          <p:nvPr>
            <p:ph sz="quarter" idx="16"/>
          </p:nvPr>
        </p:nvSpPr>
        <p:spPr>
          <a:xfrm>
            <a:off x="1064686" y="2192040"/>
            <a:ext cx="8705849" cy="1344149"/>
          </a:xfrm>
        </p:spPr>
        <p:txBody>
          <a:bodyPr/>
          <a:lstStyle/>
          <a:p>
            <a:pPr marL="479988" lvl="2" indent="0">
              <a:buNone/>
            </a:pPr>
            <a:endParaRPr lang="sv-SE" sz="2400" dirty="0"/>
          </a:p>
          <a:p>
            <a:endParaRPr lang="sv-SE" dirty="0"/>
          </a:p>
        </p:txBody>
      </p:sp>
      <p:sp>
        <p:nvSpPr>
          <p:cNvPr id="7" name="Platshållare för innehåll 2">
            <a:extLst>
              <a:ext uri="{FF2B5EF4-FFF2-40B4-BE49-F238E27FC236}">
                <a16:creationId xmlns:a16="http://schemas.microsoft.com/office/drawing/2014/main" id="{20682FD7-D478-4659-96DC-548EA445C200}"/>
              </a:ext>
            </a:extLst>
          </p:cNvPr>
          <p:cNvSpPr txBox="1">
            <a:spLocks/>
          </p:cNvSpPr>
          <p:nvPr/>
        </p:nvSpPr>
        <p:spPr>
          <a:xfrm>
            <a:off x="431371" y="2180862"/>
            <a:ext cx="7584844" cy="3687247"/>
          </a:xfrm>
          <a:prstGeom prst="rect">
            <a:avLst/>
          </a:prstGeom>
        </p:spPr>
        <p:txBody>
          <a:bodyPr vert="horz" lIns="0" tIns="0" rIns="0" bIns="0" rtlCol="0">
            <a:noAutofit/>
          </a:bodyPr>
          <a:lstStyle>
            <a:lvl1pPr marL="174625"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1pPr>
            <a:lvl2pPr marL="360000"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2pPr>
            <a:lvl3pPr marL="540000"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3pPr>
            <a:lvl4pPr marL="720000"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4pPr>
            <a:lvl5pPr marL="900000" indent="-180000" algn="l" defTabSz="914400" rtl="0" eaLnBrk="1" latinLnBrk="0" hangingPunct="1">
              <a:lnSpc>
                <a:spcPct val="100000"/>
              </a:lnSpc>
              <a:spcBef>
                <a:spcPts val="400"/>
              </a:spcBef>
              <a:spcAft>
                <a:spcPts val="400"/>
              </a:spcAft>
              <a:buFont typeface="Arial"/>
              <a:buChar char="•"/>
              <a:defRPr sz="165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0000" lvl="2" indent="0">
              <a:buNone/>
            </a:pPr>
            <a:r>
              <a:rPr lang="sv-SE" sz="2667" dirty="0"/>
              <a:t>Är en status som kommer att ges till de             e-hälsospecifikationer som genomgår en formell process och bedöms uppfylla de ställda kraven.</a:t>
            </a:r>
          </a:p>
          <a:p>
            <a:pPr lvl="2"/>
            <a:endParaRPr lang="sv-SE" sz="2667" dirty="0"/>
          </a:p>
          <a:p>
            <a:pPr lvl="4"/>
            <a:r>
              <a:rPr lang="sv-SE" sz="2667" dirty="0"/>
              <a:t>23 bedömningskriterier inom 8 områden </a:t>
            </a:r>
          </a:p>
          <a:p>
            <a:pPr lvl="4"/>
            <a:r>
              <a:rPr lang="sv-SE" sz="2667" dirty="0"/>
              <a:t>Öppen remiss</a:t>
            </a:r>
          </a:p>
          <a:p>
            <a:endParaRPr lang="sv-SE" sz="2200" dirty="0"/>
          </a:p>
        </p:txBody>
      </p:sp>
    </p:spTree>
    <p:extLst>
      <p:ext uri="{BB962C8B-B14F-4D97-AF65-F5344CB8AC3E}">
        <p14:creationId xmlns:p14="http://schemas.microsoft.com/office/powerpoint/2010/main" val="3436791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073302D-DF46-46EB-97B6-B57A04143007}"/>
              </a:ext>
            </a:extLst>
          </p:cNvPr>
          <p:cNvSpPr>
            <a:spLocks noGrp="1"/>
          </p:cNvSpPr>
          <p:nvPr>
            <p:ph type="title"/>
          </p:nvPr>
        </p:nvSpPr>
        <p:spPr>
          <a:xfrm>
            <a:off x="861486" y="989892"/>
            <a:ext cx="9423399" cy="553998"/>
          </a:xfrm>
        </p:spPr>
        <p:txBody>
          <a:bodyPr/>
          <a:lstStyle/>
          <a:p>
            <a:r>
              <a:rPr lang="sv-SE" dirty="0"/>
              <a:t>Syftet med status NGS</a:t>
            </a:r>
          </a:p>
        </p:txBody>
      </p:sp>
      <p:sp>
        <p:nvSpPr>
          <p:cNvPr id="3" name="Platshållare för innehåll 2">
            <a:extLst>
              <a:ext uri="{FF2B5EF4-FFF2-40B4-BE49-F238E27FC236}">
                <a16:creationId xmlns:a16="http://schemas.microsoft.com/office/drawing/2014/main" id="{9333FFFB-A806-420E-8D2E-185DEE8CDC84}"/>
              </a:ext>
            </a:extLst>
          </p:cNvPr>
          <p:cNvSpPr>
            <a:spLocks noGrp="1"/>
          </p:cNvSpPr>
          <p:nvPr>
            <p:ph sz="quarter" idx="16"/>
          </p:nvPr>
        </p:nvSpPr>
        <p:spPr/>
        <p:txBody>
          <a:bodyPr/>
          <a:lstStyle/>
          <a:p>
            <a:pPr marL="457189" indent="-457189"/>
            <a:r>
              <a:rPr lang="sv-SE" sz="2667" dirty="0"/>
              <a:t>Genom </a:t>
            </a:r>
            <a:r>
              <a:rPr lang="sv-SE" sz="2667" i="1" dirty="0"/>
              <a:t>kvalitetssäkring</a:t>
            </a:r>
            <a:r>
              <a:rPr lang="sv-SE" sz="2667" dirty="0"/>
              <a:t> öka användning och återanvändning av e-hälsospecifikationer och därmed öka standardisering och strukturering av information inom vård och omsorg. </a:t>
            </a:r>
          </a:p>
          <a:p>
            <a:pPr marL="457189" indent="-457189"/>
            <a:r>
              <a:rPr lang="sv-SE" sz="2667" dirty="0"/>
              <a:t>Minska dubbeldokumentation </a:t>
            </a:r>
          </a:p>
          <a:p>
            <a:pPr marL="457189" indent="-457189"/>
            <a:r>
              <a:rPr lang="sv-SE" sz="2667" dirty="0"/>
              <a:t>Bättre förutsättningar för att dela information </a:t>
            </a:r>
          </a:p>
          <a:p>
            <a:pPr marL="457189" indent="-457189"/>
            <a:r>
              <a:rPr lang="sv-SE" sz="2667" dirty="0"/>
              <a:t>Gemensamt fackspråk</a:t>
            </a:r>
          </a:p>
        </p:txBody>
      </p:sp>
      <p:pic>
        <p:nvPicPr>
          <p:cNvPr id="5" name="Bildobjekt 4">
            <a:extLst>
              <a:ext uri="{FF2B5EF4-FFF2-40B4-BE49-F238E27FC236}">
                <a16:creationId xmlns:a16="http://schemas.microsoft.com/office/drawing/2014/main" id="{49782188-BAF0-4AB5-AC89-161758DC9C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2953" y="4656202"/>
            <a:ext cx="4091339" cy="1860777"/>
          </a:xfrm>
          <a:prstGeom prst="rect">
            <a:avLst/>
          </a:prstGeom>
        </p:spPr>
      </p:pic>
    </p:spTree>
    <p:extLst>
      <p:ext uri="{BB962C8B-B14F-4D97-AF65-F5344CB8AC3E}">
        <p14:creationId xmlns:p14="http://schemas.microsoft.com/office/powerpoint/2010/main" val="2453871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814932-3CB0-40A4-9F20-2EDA016E6307}"/>
              </a:ext>
            </a:extLst>
          </p:cNvPr>
          <p:cNvSpPr>
            <a:spLocks noGrp="1"/>
          </p:cNvSpPr>
          <p:nvPr>
            <p:ph type="title"/>
          </p:nvPr>
        </p:nvSpPr>
        <p:spPr>
          <a:xfrm>
            <a:off x="861486" y="989893"/>
            <a:ext cx="10227069" cy="886397"/>
          </a:xfrm>
        </p:spPr>
        <p:txBody>
          <a:bodyPr/>
          <a:lstStyle/>
          <a:p>
            <a:r>
              <a:rPr lang="sv-SE" sz="3200" dirty="0"/>
              <a:t>Arbetet med att ta fram bedömningskriterier för NGS</a:t>
            </a:r>
          </a:p>
        </p:txBody>
      </p:sp>
      <p:sp>
        <p:nvSpPr>
          <p:cNvPr id="3" name="Platshållare för innehåll 2">
            <a:extLst>
              <a:ext uri="{FF2B5EF4-FFF2-40B4-BE49-F238E27FC236}">
                <a16:creationId xmlns:a16="http://schemas.microsoft.com/office/drawing/2014/main" id="{4885EFD5-A695-4CD1-BC55-F69186992358}"/>
              </a:ext>
            </a:extLst>
          </p:cNvPr>
          <p:cNvSpPr>
            <a:spLocks noGrp="1"/>
          </p:cNvSpPr>
          <p:nvPr>
            <p:ph sz="quarter" idx="16"/>
          </p:nvPr>
        </p:nvSpPr>
        <p:spPr>
          <a:xfrm>
            <a:off x="861485" y="1954808"/>
            <a:ext cx="7858309" cy="4392488"/>
          </a:xfrm>
        </p:spPr>
        <p:txBody>
          <a:bodyPr/>
          <a:lstStyle/>
          <a:p>
            <a:r>
              <a:rPr lang="sv-SE" sz="2667" dirty="0"/>
              <a:t>E-hälsomyndigheten har tillsammans med berörda aktörer utvecklat bedömningskriterier för att bedöma e‑hälsospecifikationer av nationellt intresse. </a:t>
            </a:r>
          </a:p>
          <a:p>
            <a:r>
              <a:rPr lang="sv-SE" sz="2667" dirty="0"/>
              <a:t>Bedömningskriterierna baseras på tidigare EU-arbeten avseende </a:t>
            </a:r>
            <a:r>
              <a:rPr lang="sv-SE" sz="2667" dirty="0" err="1"/>
              <a:t>interoperabilitet</a:t>
            </a:r>
            <a:r>
              <a:rPr lang="sv-SE" sz="2667" dirty="0"/>
              <a:t> och har anpassats efter svenska förhållanden.</a:t>
            </a:r>
          </a:p>
          <a:p>
            <a:r>
              <a:rPr lang="sv-SE" sz="2667" dirty="0"/>
              <a:t>Myndigheten har även tagit fram en process för hur bedömningen går till. </a:t>
            </a:r>
          </a:p>
          <a:p>
            <a:endParaRPr lang="sv-SE" dirty="0"/>
          </a:p>
        </p:txBody>
      </p:sp>
      <p:pic>
        <p:nvPicPr>
          <p:cNvPr id="4" name="Bildobjekt 3">
            <a:extLst>
              <a:ext uri="{FF2B5EF4-FFF2-40B4-BE49-F238E27FC236}">
                <a16:creationId xmlns:a16="http://schemas.microsoft.com/office/drawing/2014/main" id="{C4053657-58A8-4592-B4CD-00EF332708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19794" y="2516922"/>
            <a:ext cx="3174248" cy="2955259"/>
          </a:xfrm>
          <a:prstGeom prst="rect">
            <a:avLst/>
          </a:prstGeom>
        </p:spPr>
      </p:pic>
    </p:spTree>
    <p:extLst>
      <p:ext uri="{BB962C8B-B14F-4D97-AF65-F5344CB8AC3E}">
        <p14:creationId xmlns:p14="http://schemas.microsoft.com/office/powerpoint/2010/main" val="2362582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7B481C7-4A93-428E-A70C-DFBFC597470A}"/>
              </a:ext>
            </a:extLst>
          </p:cNvPr>
          <p:cNvSpPr>
            <a:spLocks noGrp="1"/>
          </p:cNvSpPr>
          <p:nvPr>
            <p:ph type="title"/>
          </p:nvPr>
        </p:nvSpPr>
        <p:spPr>
          <a:xfrm>
            <a:off x="861485" y="1124744"/>
            <a:ext cx="12564532" cy="590996"/>
          </a:xfrm>
        </p:spPr>
        <p:txBody>
          <a:bodyPr/>
          <a:lstStyle/>
          <a:p>
            <a:r>
              <a:rPr lang="sv-SE" sz="4267" dirty="0"/>
              <a:t>Områden i bedömningskriterierna</a:t>
            </a:r>
          </a:p>
        </p:txBody>
      </p:sp>
      <p:sp>
        <p:nvSpPr>
          <p:cNvPr id="3" name="Platshållare för innehåll 2">
            <a:extLst>
              <a:ext uri="{FF2B5EF4-FFF2-40B4-BE49-F238E27FC236}">
                <a16:creationId xmlns:a16="http://schemas.microsoft.com/office/drawing/2014/main" id="{6119AF61-7EFB-4104-9D31-47AE8D59D20A}"/>
              </a:ext>
            </a:extLst>
          </p:cNvPr>
          <p:cNvSpPr>
            <a:spLocks noGrp="1"/>
          </p:cNvSpPr>
          <p:nvPr>
            <p:ph sz="quarter" idx="16"/>
          </p:nvPr>
        </p:nvSpPr>
        <p:spPr>
          <a:xfrm>
            <a:off x="861485" y="1954808"/>
            <a:ext cx="5042495" cy="4392488"/>
          </a:xfrm>
        </p:spPr>
        <p:txBody>
          <a:bodyPr/>
          <a:lstStyle/>
          <a:p>
            <a:r>
              <a:rPr lang="sv-SE" sz="2667" dirty="0"/>
              <a:t>Utveckling</a:t>
            </a:r>
          </a:p>
          <a:p>
            <a:r>
              <a:rPr lang="sv-SE" sz="2667" dirty="0"/>
              <a:t>Mognadsgrad</a:t>
            </a:r>
          </a:p>
          <a:p>
            <a:r>
              <a:rPr lang="sv-SE" sz="2667" dirty="0"/>
              <a:t>Trovärdighet</a:t>
            </a:r>
          </a:p>
          <a:p>
            <a:r>
              <a:rPr lang="sv-SE" sz="2667" dirty="0"/>
              <a:t>Stöd och färdigheter</a:t>
            </a:r>
          </a:p>
          <a:p>
            <a:r>
              <a:rPr lang="sv-SE" sz="2667" dirty="0" err="1"/>
              <a:t>Interoperabilitet</a:t>
            </a:r>
            <a:endParaRPr lang="sv-SE" sz="2667" dirty="0"/>
          </a:p>
          <a:p>
            <a:r>
              <a:rPr lang="sv-SE" sz="2667" dirty="0"/>
              <a:t>Hållbarhet</a:t>
            </a:r>
          </a:p>
          <a:p>
            <a:r>
              <a:rPr lang="sv-SE" sz="2667" dirty="0"/>
              <a:t>Kostnad och arbetsinsats</a:t>
            </a:r>
          </a:p>
          <a:p>
            <a:r>
              <a:rPr lang="sv-SE" sz="2667" dirty="0"/>
              <a:t>Förvaltning</a:t>
            </a:r>
          </a:p>
        </p:txBody>
      </p:sp>
      <p:pic>
        <p:nvPicPr>
          <p:cNvPr id="4" name="Bildobjekt 3">
            <a:extLst>
              <a:ext uri="{FF2B5EF4-FFF2-40B4-BE49-F238E27FC236}">
                <a16:creationId xmlns:a16="http://schemas.microsoft.com/office/drawing/2014/main" id="{4DBEF172-257E-4B0D-A1B7-98259907D607}"/>
              </a:ext>
            </a:extLst>
          </p:cNvPr>
          <p:cNvPicPr>
            <a:picLocks noChangeAspect="1"/>
          </p:cNvPicPr>
          <p:nvPr/>
        </p:nvPicPr>
        <p:blipFill>
          <a:blip r:embed="rId2"/>
          <a:stretch>
            <a:fillRect/>
          </a:stretch>
        </p:blipFill>
        <p:spPr>
          <a:xfrm>
            <a:off x="7344139" y="2084851"/>
            <a:ext cx="3648405" cy="3648405"/>
          </a:xfrm>
          <a:prstGeom prst="rect">
            <a:avLst/>
          </a:prstGeom>
        </p:spPr>
      </p:pic>
    </p:spTree>
    <p:extLst>
      <p:ext uri="{BB962C8B-B14F-4D97-AF65-F5344CB8AC3E}">
        <p14:creationId xmlns:p14="http://schemas.microsoft.com/office/powerpoint/2010/main" val="2583046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F39FC0E-062A-4ECC-BAF8-C41FD436DBC2}"/>
              </a:ext>
            </a:extLst>
          </p:cNvPr>
          <p:cNvSpPr>
            <a:spLocks noGrp="1"/>
          </p:cNvSpPr>
          <p:nvPr>
            <p:ph type="title"/>
          </p:nvPr>
        </p:nvSpPr>
        <p:spPr>
          <a:xfrm>
            <a:off x="861486" y="989892"/>
            <a:ext cx="9423399" cy="553998"/>
          </a:xfrm>
        </p:spPr>
        <p:txBody>
          <a:bodyPr/>
          <a:lstStyle/>
          <a:p>
            <a:r>
              <a:rPr lang="sv-SE" dirty="0"/>
              <a:t>Bedömningskriterier för NGS</a:t>
            </a:r>
          </a:p>
        </p:txBody>
      </p:sp>
      <p:sp>
        <p:nvSpPr>
          <p:cNvPr id="3" name="Platshållare för innehåll 2">
            <a:extLst>
              <a:ext uri="{FF2B5EF4-FFF2-40B4-BE49-F238E27FC236}">
                <a16:creationId xmlns:a16="http://schemas.microsoft.com/office/drawing/2014/main" id="{C2EB4989-7FB2-4945-90F0-CFC4C61477E0}"/>
              </a:ext>
            </a:extLst>
          </p:cNvPr>
          <p:cNvSpPr>
            <a:spLocks noGrp="1"/>
          </p:cNvSpPr>
          <p:nvPr>
            <p:ph sz="quarter" idx="16"/>
          </p:nvPr>
        </p:nvSpPr>
        <p:spPr/>
        <p:txBody>
          <a:bodyPr/>
          <a:lstStyle/>
          <a:p>
            <a:r>
              <a:rPr lang="sv-SE" dirty="0"/>
              <a:t>Det finns totalt 23 bedömningskriterier, 11 av dem är obligatoriska och 12 är icke-obligatoriska. </a:t>
            </a:r>
          </a:p>
          <a:p>
            <a:r>
              <a:rPr lang="sv-SE" dirty="0"/>
              <a:t>Alla 23 kriterierna är inte aktuella för alla e-hälsospecifikationer, om ett kriterium är aktuellt eller inte, styrs av i vilken fas e-hälsospecifikationen befinner sig i vad gäller utveckling och användning. </a:t>
            </a:r>
          </a:p>
        </p:txBody>
      </p:sp>
      <p:grpSp>
        <p:nvGrpSpPr>
          <p:cNvPr id="4" name="Grupp 3">
            <a:extLst>
              <a:ext uri="{FF2B5EF4-FFF2-40B4-BE49-F238E27FC236}">
                <a16:creationId xmlns:a16="http://schemas.microsoft.com/office/drawing/2014/main" id="{CB8C9CB1-2C30-4BE1-9AC0-1B0ACB9C848A}"/>
              </a:ext>
            </a:extLst>
          </p:cNvPr>
          <p:cNvGrpSpPr/>
          <p:nvPr/>
        </p:nvGrpSpPr>
        <p:grpSpPr>
          <a:xfrm>
            <a:off x="9936427" y="1072612"/>
            <a:ext cx="1457819" cy="4795497"/>
            <a:chOff x="7717278" y="1076603"/>
            <a:chExt cx="1093364" cy="3596623"/>
          </a:xfrm>
        </p:grpSpPr>
        <p:pic>
          <p:nvPicPr>
            <p:cNvPr id="5" name="Platshållare för innehåll 10">
              <a:extLst>
                <a:ext uri="{FF2B5EF4-FFF2-40B4-BE49-F238E27FC236}">
                  <a16:creationId xmlns:a16="http://schemas.microsoft.com/office/drawing/2014/main" id="{EEDFBC17-7DEC-46CB-B5F6-220DF84B08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5553" y="3579862"/>
              <a:ext cx="728909" cy="1093364"/>
            </a:xfrm>
            <a:prstGeom prst="rect">
              <a:avLst/>
            </a:prstGeom>
          </p:spPr>
        </p:pic>
        <p:pic>
          <p:nvPicPr>
            <p:cNvPr id="6" name="Bildobjekt 5">
              <a:extLst>
                <a:ext uri="{FF2B5EF4-FFF2-40B4-BE49-F238E27FC236}">
                  <a16:creationId xmlns:a16="http://schemas.microsoft.com/office/drawing/2014/main" id="{1F48F3BA-7400-4078-B9AF-FF3400D7F4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17278" y="2329458"/>
              <a:ext cx="728910" cy="1093365"/>
            </a:xfrm>
            <a:prstGeom prst="rect">
              <a:avLst/>
            </a:prstGeom>
          </p:spPr>
        </p:pic>
        <p:pic>
          <p:nvPicPr>
            <p:cNvPr id="7" name="Bildobjekt 6">
              <a:extLst>
                <a:ext uri="{FF2B5EF4-FFF2-40B4-BE49-F238E27FC236}">
                  <a16:creationId xmlns:a16="http://schemas.microsoft.com/office/drawing/2014/main" id="{D934F5E3-3443-44F0-A472-4E0D607A734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81733" y="1076603"/>
              <a:ext cx="728909" cy="1093364"/>
            </a:xfrm>
            <a:prstGeom prst="rect">
              <a:avLst/>
            </a:prstGeom>
          </p:spPr>
        </p:pic>
      </p:grpSp>
    </p:spTree>
    <p:extLst>
      <p:ext uri="{BB962C8B-B14F-4D97-AF65-F5344CB8AC3E}">
        <p14:creationId xmlns:p14="http://schemas.microsoft.com/office/powerpoint/2010/main" val="1094242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rundade hörn 1">
            <a:extLst>
              <a:ext uri="{FF2B5EF4-FFF2-40B4-BE49-F238E27FC236}">
                <a16:creationId xmlns:a16="http://schemas.microsoft.com/office/drawing/2014/main" id="{0E781847-8AEC-4998-A1FE-42F6A30CA524}"/>
              </a:ext>
            </a:extLst>
          </p:cNvPr>
          <p:cNvSpPr/>
          <p:nvPr/>
        </p:nvSpPr>
        <p:spPr>
          <a:xfrm>
            <a:off x="8112224" y="2235251"/>
            <a:ext cx="3555677" cy="3075659"/>
          </a:xfrm>
          <a:prstGeom prst="roundRect">
            <a:avLst/>
          </a:prstGeom>
          <a:solidFill>
            <a:srgbClr val="CC6E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867" dirty="0">
                <a:latin typeface="Arial" panose="020B0604020202020204" pitchFamily="34" charset="0"/>
                <a:cs typeface="Arial" panose="020B0604020202020204" pitchFamily="34" charset="0"/>
              </a:rPr>
              <a:t>E-hälsospecifikation som redan används, ej tidigare bedömts som NGS</a:t>
            </a:r>
          </a:p>
          <a:p>
            <a:pPr algn="ctr"/>
            <a:endParaRPr lang="sv-SE" sz="1867" dirty="0">
              <a:latin typeface="Arial" panose="020B0604020202020204" pitchFamily="34" charset="0"/>
              <a:cs typeface="Arial" panose="020B0604020202020204" pitchFamily="34" charset="0"/>
            </a:endParaRPr>
          </a:p>
          <a:p>
            <a:pPr algn="ctr"/>
            <a:r>
              <a:rPr lang="sv-SE" sz="1600" dirty="0">
                <a:latin typeface="Arial" panose="020B0604020202020204" pitchFamily="34" charset="0"/>
                <a:cs typeface="Arial" panose="020B0604020202020204" pitchFamily="34" charset="0"/>
              </a:rPr>
              <a:t>11 obligatoriska kriterier </a:t>
            </a:r>
          </a:p>
          <a:p>
            <a:pPr algn="ctr"/>
            <a:r>
              <a:rPr lang="sv-SE" sz="1600">
                <a:latin typeface="Arial" panose="020B0604020202020204" pitchFamily="34" charset="0"/>
                <a:cs typeface="Arial" panose="020B0604020202020204" pitchFamily="34" charset="0"/>
              </a:rPr>
              <a:t>12 </a:t>
            </a:r>
            <a:r>
              <a:rPr lang="sv-SE" sz="1600" dirty="0">
                <a:latin typeface="Arial" panose="020B0604020202020204" pitchFamily="34" charset="0"/>
                <a:cs typeface="Arial" panose="020B0604020202020204" pitchFamily="34" charset="0"/>
              </a:rPr>
              <a:t>icke-obligatoriska kriterier</a:t>
            </a:r>
          </a:p>
        </p:txBody>
      </p:sp>
      <p:sp>
        <p:nvSpPr>
          <p:cNvPr id="4" name="Rektangel: rundade hörn 3">
            <a:extLst>
              <a:ext uri="{FF2B5EF4-FFF2-40B4-BE49-F238E27FC236}">
                <a16:creationId xmlns:a16="http://schemas.microsoft.com/office/drawing/2014/main" id="{F5FCD682-A4F0-4A24-8A60-907193173E1E}"/>
              </a:ext>
            </a:extLst>
          </p:cNvPr>
          <p:cNvSpPr/>
          <p:nvPr/>
        </p:nvSpPr>
        <p:spPr>
          <a:xfrm>
            <a:off x="4220778" y="2235251"/>
            <a:ext cx="3594661" cy="3068083"/>
          </a:xfrm>
          <a:prstGeom prst="roundRect">
            <a:avLst/>
          </a:prstGeom>
          <a:solidFill>
            <a:srgbClr val="CC6E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867" dirty="0">
                <a:latin typeface="Arial" panose="020B0604020202020204" pitchFamily="34" charset="0"/>
                <a:cs typeface="Arial" panose="020B0604020202020204" pitchFamily="34" charset="0"/>
              </a:rPr>
              <a:t>NGS som redan används, revision av befintlig NGS</a:t>
            </a:r>
          </a:p>
          <a:p>
            <a:pPr algn="ctr"/>
            <a:endParaRPr lang="sv-SE" sz="1867" dirty="0">
              <a:latin typeface="Arial" panose="020B0604020202020204" pitchFamily="34" charset="0"/>
              <a:cs typeface="Arial" panose="020B0604020202020204" pitchFamily="34" charset="0"/>
            </a:endParaRPr>
          </a:p>
          <a:p>
            <a:pPr algn="ctr"/>
            <a:r>
              <a:rPr lang="sv-SE" sz="1600" dirty="0">
                <a:latin typeface="Arial" panose="020B0604020202020204" pitchFamily="34" charset="0"/>
                <a:cs typeface="Arial" panose="020B0604020202020204" pitchFamily="34" charset="0"/>
              </a:rPr>
              <a:t>5 obligatoriska kriterier </a:t>
            </a:r>
          </a:p>
          <a:p>
            <a:pPr algn="ctr"/>
            <a:r>
              <a:rPr lang="sv-SE" sz="1600" dirty="0">
                <a:latin typeface="Arial" panose="020B0604020202020204" pitchFamily="34" charset="0"/>
                <a:cs typeface="Arial" panose="020B0604020202020204" pitchFamily="34" charset="0"/>
              </a:rPr>
              <a:t>9 icke-obligatoriska kriterier</a:t>
            </a:r>
          </a:p>
        </p:txBody>
      </p:sp>
      <p:sp>
        <p:nvSpPr>
          <p:cNvPr id="6" name="Rubrik 1">
            <a:extLst>
              <a:ext uri="{FF2B5EF4-FFF2-40B4-BE49-F238E27FC236}">
                <a16:creationId xmlns:a16="http://schemas.microsoft.com/office/drawing/2014/main" id="{386CC088-FACA-4ECB-8428-1875A8E2B6EE}"/>
              </a:ext>
            </a:extLst>
          </p:cNvPr>
          <p:cNvSpPr>
            <a:spLocks noGrp="1"/>
          </p:cNvSpPr>
          <p:nvPr>
            <p:ph type="title"/>
          </p:nvPr>
        </p:nvSpPr>
        <p:spPr>
          <a:xfrm>
            <a:off x="1282045" y="877180"/>
            <a:ext cx="9952111" cy="1181990"/>
          </a:xfrm>
        </p:spPr>
        <p:txBody>
          <a:bodyPr/>
          <a:lstStyle/>
          <a:p>
            <a:r>
              <a:rPr lang="sv-SE" sz="4267" dirty="0"/>
              <a:t>Tre faser för e-hälsospecifikationer</a:t>
            </a:r>
          </a:p>
        </p:txBody>
      </p:sp>
      <p:sp>
        <p:nvSpPr>
          <p:cNvPr id="7" name="Rektangel: rundade hörn 6">
            <a:extLst>
              <a:ext uri="{FF2B5EF4-FFF2-40B4-BE49-F238E27FC236}">
                <a16:creationId xmlns:a16="http://schemas.microsoft.com/office/drawing/2014/main" id="{F90D8B06-93B6-4829-BB30-FDA3566016DA}"/>
              </a:ext>
            </a:extLst>
          </p:cNvPr>
          <p:cNvSpPr/>
          <p:nvPr/>
        </p:nvSpPr>
        <p:spPr>
          <a:xfrm>
            <a:off x="368315" y="2243387"/>
            <a:ext cx="3555677" cy="3068083"/>
          </a:xfrm>
          <a:prstGeom prst="roundRect">
            <a:avLst/>
          </a:prstGeom>
          <a:solidFill>
            <a:srgbClr val="CC6E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867" dirty="0">
                <a:latin typeface="Arial" panose="020B0604020202020204" pitchFamily="34" charset="0"/>
                <a:cs typeface="Arial" panose="020B0604020202020204" pitchFamily="34" charset="0"/>
              </a:rPr>
              <a:t>E-hälsospecifikation under utveckling till NGS eller vidareutveckling av NGS</a:t>
            </a:r>
          </a:p>
          <a:p>
            <a:pPr algn="ctr"/>
            <a:r>
              <a:rPr lang="sv-SE" sz="1600" dirty="0">
                <a:latin typeface="Arial" panose="020B0604020202020204" pitchFamily="34" charset="0"/>
                <a:cs typeface="Arial" panose="020B0604020202020204" pitchFamily="34" charset="0"/>
              </a:rPr>
              <a:t>9 obligatoriska kriterier </a:t>
            </a:r>
          </a:p>
          <a:p>
            <a:pPr algn="ctr"/>
            <a:r>
              <a:rPr lang="sv-SE" sz="1600" dirty="0">
                <a:latin typeface="Arial" panose="020B0604020202020204" pitchFamily="34" charset="0"/>
                <a:cs typeface="Arial" panose="020B0604020202020204" pitchFamily="34" charset="0"/>
              </a:rPr>
              <a:t>10 icke-obligatoriska kriterier</a:t>
            </a:r>
          </a:p>
        </p:txBody>
      </p:sp>
    </p:spTree>
    <p:extLst>
      <p:ext uri="{BB962C8B-B14F-4D97-AF65-F5344CB8AC3E}">
        <p14:creationId xmlns:p14="http://schemas.microsoft.com/office/powerpoint/2010/main" val="3892679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4C42708-8858-4921-B5C7-AA385AC6AD44}"/>
              </a:ext>
            </a:extLst>
          </p:cNvPr>
          <p:cNvSpPr>
            <a:spLocks noGrp="1"/>
          </p:cNvSpPr>
          <p:nvPr>
            <p:ph type="title"/>
          </p:nvPr>
        </p:nvSpPr>
        <p:spPr>
          <a:xfrm>
            <a:off x="861486" y="989892"/>
            <a:ext cx="9423399" cy="553998"/>
          </a:xfrm>
        </p:spPr>
        <p:txBody>
          <a:bodyPr/>
          <a:lstStyle/>
          <a:p>
            <a:r>
              <a:rPr lang="sv-SE" dirty="0"/>
              <a:t>Bedömningsskala</a:t>
            </a:r>
          </a:p>
        </p:txBody>
      </p:sp>
      <p:sp>
        <p:nvSpPr>
          <p:cNvPr id="3" name="Platshållare för innehåll 2">
            <a:extLst>
              <a:ext uri="{FF2B5EF4-FFF2-40B4-BE49-F238E27FC236}">
                <a16:creationId xmlns:a16="http://schemas.microsoft.com/office/drawing/2014/main" id="{A17A3461-1B8B-435A-8551-E5E04F9A7F50}"/>
              </a:ext>
            </a:extLst>
          </p:cNvPr>
          <p:cNvSpPr>
            <a:spLocks noGrp="1"/>
          </p:cNvSpPr>
          <p:nvPr>
            <p:ph sz="quarter" idx="16"/>
          </p:nvPr>
        </p:nvSpPr>
        <p:spPr>
          <a:xfrm>
            <a:off x="861485" y="1954808"/>
            <a:ext cx="7154729" cy="4392488"/>
          </a:xfrm>
        </p:spPr>
        <p:txBody>
          <a:bodyPr/>
          <a:lstStyle/>
          <a:p>
            <a:r>
              <a:rPr lang="sv-SE" dirty="0"/>
              <a:t>Varje bedömningskriterium innehåller flera nivåer som ger poäng utifrån mognadsgraden där 5 är högst och 0 är lägst.</a:t>
            </a:r>
          </a:p>
          <a:p>
            <a:r>
              <a:rPr lang="sv-SE" dirty="0"/>
              <a:t>Antalet nivåer per kriterium kan variera från två till sex nivåer. </a:t>
            </a:r>
          </a:p>
        </p:txBody>
      </p:sp>
      <p:pic>
        <p:nvPicPr>
          <p:cNvPr id="6" name="Bildobjekt 5">
            <a:extLst>
              <a:ext uri="{FF2B5EF4-FFF2-40B4-BE49-F238E27FC236}">
                <a16:creationId xmlns:a16="http://schemas.microsoft.com/office/drawing/2014/main" id="{F1C20B23-855D-45EC-AFB3-7A7FF9692CB0}"/>
              </a:ext>
            </a:extLst>
          </p:cNvPr>
          <p:cNvPicPr>
            <a:picLocks noChangeAspect="1"/>
          </p:cNvPicPr>
          <p:nvPr/>
        </p:nvPicPr>
        <p:blipFill>
          <a:blip r:embed="rId2"/>
          <a:stretch>
            <a:fillRect/>
          </a:stretch>
        </p:blipFill>
        <p:spPr>
          <a:xfrm>
            <a:off x="8784299" y="1796819"/>
            <a:ext cx="2349236" cy="4273911"/>
          </a:xfrm>
          <a:prstGeom prst="rect">
            <a:avLst/>
          </a:prstGeom>
        </p:spPr>
      </p:pic>
    </p:spTree>
    <p:extLst>
      <p:ext uri="{BB962C8B-B14F-4D97-AF65-F5344CB8AC3E}">
        <p14:creationId xmlns:p14="http://schemas.microsoft.com/office/powerpoint/2010/main" val="3640092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objekt 13">
            <a:extLst>
              <a:ext uri="{FF2B5EF4-FFF2-40B4-BE49-F238E27FC236}">
                <a16:creationId xmlns:a16="http://schemas.microsoft.com/office/drawing/2014/main" id="{2DB9DB02-CB0B-44C9-AB8B-36E03F48A1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5624" y="0"/>
            <a:ext cx="9700752" cy="6858000"/>
          </a:xfrm>
          <a:prstGeom prst="rect">
            <a:avLst/>
          </a:prstGeom>
        </p:spPr>
      </p:pic>
    </p:spTree>
    <p:extLst>
      <p:ext uri="{BB962C8B-B14F-4D97-AF65-F5344CB8AC3E}">
        <p14:creationId xmlns:p14="http://schemas.microsoft.com/office/powerpoint/2010/main" val="2970149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descr="Grupp personer som pratar runt ett bord">
            <a:extLst>
              <a:ext uri="{FF2B5EF4-FFF2-40B4-BE49-F238E27FC236}">
                <a16:creationId xmlns:a16="http://schemas.microsoft.com/office/drawing/2014/main" id="{AB9E718C-C71D-4874-946F-88F0E3763BC8}"/>
              </a:ext>
            </a:extLst>
          </p:cNvPr>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l="28554" r="28554"/>
          <a:stretch>
            <a:fillRect/>
          </a:stretch>
        </p:blipFill>
        <p:spPr>
          <a:xfrm>
            <a:off x="7800024" y="0"/>
            <a:ext cx="4406152" cy="6858000"/>
          </a:xfrm>
        </p:spPr>
      </p:pic>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a:xfrm>
            <a:off x="667880" y="654733"/>
            <a:ext cx="6402702" cy="553998"/>
          </a:xfrm>
        </p:spPr>
        <p:txBody>
          <a:bodyPr/>
          <a:lstStyle/>
          <a:p>
            <a:r>
              <a:rPr lang="sv-SE" dirty="0"/>
              <a:t>Agenda 13 december</a:t>
            </a:r>
          </a:p>
        </p:txBody>
      </p:sp>
      <p:graphicFrame>
        <p:nvGraphicFramePr>
          <p:cNvPr id="4" name="Tabell 5">
            <a:extLst>
              <a:ext uri="{FF2B5EF4-FFF2-40B4-BE49-F238E27FC236}">
                <a16:creationId xmlns:a16="http://schemas.microsoft.com/office/drawing/2014/main" id="{4EE5F864-18EF-4970-B97E-2C9C1E623641}"/>
              </a:ext>
            </a:extLst>
          </p:cNvPr>
          <p:cNvGraphicFramePr>
            <a:graphicFrameLocks noGrp="1"/>
          </p:cNvGraphicFramePr>
          <p:nvPr>
            <p:extLst>
              <p:ext uri="{D42A27DB-BD31-4B8C-83A1-F6EECF244321}">
                <p14:modId xmlns:p14="http://schemas.microsoft.com/office/powerpoint/2010/main" val="2488811628"/>
              </p:ext>
            </p:extLst>
          </p:nvPr>
        </p:nvGraphicFramePr>
        <p:xfrm>
          <a:off x="609600" y="1945640"/>
          <a:ext cx="6514214" cy="3761530"/>
        </p:xfrm>
        <a:graphic>
          <a:graphicData uri="http://schemas.openxmlformats.org/drawingml/2006/table">
            <a:tbl>
              <a:tblPr firstRow="1" bandRow="1">
                <a:tableStyleId>{5C22544A-7EE6-4342-B048-85BDC9FD1C3A}</a:tableStyleId>
              </a:tblPr>
              <a:tblGrid>
                <a:gridCol w="987972">
                  <a:extLst>
                    <a:ext uri="{9D8B030D-6E8A-4147-A177-3AD203B41FA5}">
                      <a16:colId xmlns:a16="http://schemas.microsoft.com/office/drawing/2014/main" val="2708591595"/>
                    </a:ext>
                  </a:extLst>
                </a:gridCol>
                <a:gridCol w="5526242">
                  <a:extLst>
                    <a:ext uri="{9D8B030D-6E8A-4147-A177-3AD203B41FA5}">
                      <a16:colId xmlns:a16="http://schemas.microsoft.com/office/drawing/2014/main" val="717934997"/>
                    </a:ext>
                  </a:extLst>
                </a:gridCol>
              </a:tblGrid>
              <a:tr h="344244">
                <a:tc>
                  <a:txBody>
                    <a:bodyPr/>
                    <a:lstStyle/>
                    <a:p>
                      <a:r>
                        <a:rPr lang="sv-SE" sz="1100" kern="1200" dirty="0">
                          <a:solidFill>
                            <a:schemeClr val="bg2"/>
                          </a:solidFill>
                          <a:latin typeface="+mn-lt"/>
                          <a:ea typeface="+mn-ea"/>
                          <a:cs typeface="+mn-cs"/>
                        </a:rPr>
                        <a:t>Tid</a:t>
                      </a:r>
                    </a:p>
                  </a:txBody>
                  <a:tcPr/>
                </a:tc>
                <a:tc>
                  <a:txBody>
                    <a:bodyPr/>
                    <a:lstStyle/>
                    <a:p>
                      <a:r>
                        <a:rPr lang="sv-SE" sz="1100" kern="1200" dirty="0">
                          <a:solidFill>
                            <a:schemeClr val="bg2"/>
                          </a:solidFill>
                          <a:latin typeface="+mn-lt"/>
                          <a:ea typeface="+mn-ea"/>
                          <a:cs typeface="+mn-cs"/>
                        </a:rPr>
                        <a:t>Agendapunkter</a:t>
                      </a:r>
                    </a:p>
                  </a:txBody>
                  <a:tcPr/>
                </a:tc>
                <a:extLst>
                  <a:ext uri="{0D108BD9-81ED-4DB2-BD59-A6C34878D82A}">
                    <a16:rowId xmlns:a16="http://schemas.microsoft.com/office/drawing/2014/main" val="4255152125"/>
                  </a:ext>
                </a:extLst>
              </a:tr>
              <a:tr h="348213">
                <a:tc>
                  <a:txBody>
                    <a:bodyPr/>
                    <a:lstStyle/>
                    <a:p>
                      <a:r>
                        <a:rPr lang="sv-SE" sz="1100" b="0" kern="1200" dirty="0">
                          <a:solidFill>
                            <a:schemeClr val="tx1"/>
                          </a:solidFill>
                          <a:effectLst/>
                          <a:latin typeface="+mn-lt"/>
                          <a:ea typeface="+mn-ea"/>
                          <a:cs typeface="+mn-cs"/>
                        </a:rPr>
                        <a:t>13.00 – 13.05</a:t>
                      </a:r>
                      <a:endParaRPr lang="sv-SE" sz="1100" dirty="0">
                        <a:effectLst/>
                        <a:latin typeface="Calibri" panose="020F0502020204030204" pitchFamily="34" charset="0"/>
                        <a:ea typeface="Calibri" panose="020F0502020204030204" pitchFamily="34" charset="0"/>
                      </a:endParaRPr>
                    </a:p>
                  </a:txBody>
                  <a:tcPr marL="0" marR="0" marT="0"/>
                </a:tc>
                <a:tc>
                  <a:txBody>
                    <a:bodyPr/>
                    <a:lstStyle/>
                    <a:p>
                      <a:r>
                        <a:rPr lang="sv-SE" sz="1100" b="0" dirty="0">
                          <a:solidFill>
                            <a:schemeClr val="tx1"/>
                          </a:solidFill>
                          <a:effectLst/>
                        </a:rPr>
                        <a:t>Välkomnande och presentationsrunda</a:t>
                      </a:r>
                      <a:endParaRPr lang="sv-SE" sz="1100" dirty="0">
                        <a:effectLst/>
                        <a:latin typeface="Calibri" panose="020F0502020204030204" pitchFamily="34" charset="0"/>
                        <a:ea typeface="Calibri" panose="020F0502020204030204" pitchFamily="34" charset="0"/>
                      </a:endParaRPr>
                    </a:p>
                  </a:txBody>
                  <a:tcPr marL="0" marR="0" marT="0"/>
                </a:tc>
                <a:extLst>
                  <a:ext uri="{0D108BD9-81ED-4DB2-BD59-A6C34878D82A}">
                    <a16:rowId xmlns:a16="http://schemas.microsoft.com/office/drawing/2014/main" val="289624521"/>
                  </a:ext>
                </a:extLst>
              </a:tr>
              <a:tr h="433823">
                <a:tc>
                  <a:txBody>
                    <a:bodyPr/>
                    <a:lstStyle/>
                    <a:p>
                      <a:r>
                        <a:rPr lang="sv-SE" sz="1100" b="0" dirty="0">
                          <a:solidFill>
                            <a:schemeClr val="tx1"/>
                          </a:solidFill>
                          <a:effectLst/>
                        </a:rPr>
                        <a:t>13.05 – 13.35</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a:tc>
                <a:tc>
                  <a:txBody>
                    <a:bodyPr/>
                    <a:lstStyle/>
                    <a:p>
                      <a:r>
                        <a:rPr lang="sv-SE" sz="1100" dirty="0"/>
                        <a:t>Information om Nationella Gemensamma Specifikationer (NGS)</a:t>
                      </a:r>
                      <a:br>
                        <a:rPr lang="sv-SE" sz="1100" dirty="0"/>
                      </a:br>
                      <a:r>
                        <a:rPr lang="sv-SE" sz="1100" dirty="0"/>
                        <a:t>Viveca </a:t>
                      </a:r>
                      <a:r>
                        <a:rPr lang="sv-SE" sz="1100" dirty="0" err="1"/>
                        <a:t>Busck</a:t>
                      </a:r>
                      <a:r>
                        <a:rPr lang="sv-SE" sz="1100" dirty="0"/>
                        <a:t> Håkans</a:t>
                      </a:r>
                      <a:endParaRPr lang="sv-SE" sz="1100" dirty="0">
                        <a:effectLst/>
                        <a:latin typeface="Calibri" panose="020F0502020204030204" pitchFamily="34" charset="0"/>
                        <a:ea typeface="Calibri" panose="020F0502020204030204" pitchFamily="34" charset="0"/>
                      </a:endParaRPr>
                    </a:p>
                  </a:txBody>
                  <a:tcPr marL="0" marR="0" marT="0"/>
                </a:tc>
                <a:extLst>
                  <a:ext uri="{0D108BD9-81ED-4DB2-BD59-A6C34878D82A}">
                    <a16:rowId xmlns:a16="http://schemas.microsoft.com/office/drawing/2014/main" val="2882994791"/>
                  </a:ext>
                </a:extLst>
              </a:tr>
              <a:tr h="350322">
                <a:tc>
                  <a:txBody>
                    <a:bodyPr/>
                    <a:lstStyle/>
                    <a:p>
                      <a:r>
                        <a:rPr lang="sv-SE" sz="1100" b="0" dirty="0">
                          <a:solidFill>
                            <a:schemeClr val="tx1"/>
                          </a:solidFill>
                          <a:effectLst/>
                        </a:rPr>
                        <a:t>13.35 -13.55</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marB="191770"/>
                </a:tc>
                <a:tc>
                  <a:txBody>
                    <a:bodyPr/>
                    <a:lstStyle/>
                    <a:p>
                      <a:r>
                        <a:rPr lang="sv-SE" sz="1100" dirty="0"/>
                        <a:t>Genomgång av arbetssätt och </a:t>
                      </a:r>
                      <a:r>
                        <a:rPr lang="sv-SE" sz="1100" dirty="0" err="1"/>
                        <a:t>leverabler</a:t>
                      </a:r>
                      <a:r>
                        <a:rPr lang="sv-SE" sz="1100" dirty="0"/>
                        <a:t> för den nationella arbetsgruppen</a:t>
                      </a:r>
                      <a:br>
                        <a:rPr lang="sv-SE" sz="1100" dirty="0"/>
                      </a:br>
                      <a:r>
                        <a:rPr lang="sv-SE" sz="1100" dirty="0"/>
                        <a:t>Rodabe Alavi</a:t>
                      </a:r>
                    </a:p>
                  </a:txBody>
                  <a:tcPr marL="0" marR="0" marT="0" marB="191770"/>
                </a:tc>
                <a:extLst>
                  <a:ext uri="{0D108BD9-81ED-4DB2-BD59-A6C34878D82A}">
                    <a16:rowId xmlns:a16="http://schemas.microsoft.com/office/drawing/2014/main" val="1117571800"/>
                  </a:ext>
                </a:extLst>
              </a:tr>
              <a:tr h="344244">
                <a:tc>
                  <a:txBody>
                    <a:bodyPr/>
                    <a:lstStyle/>
                    <a:p>
                      <a:r>
                        <a:rPr lang="sv-SE" sz="1100" b="0" dirty="0">
                          <a:solidFill>
                            <a:schemeClr val="tx1"/>
                          </a:solidFill>
                          <a:effectLst/>
                        </a:rPr>
                        <a:t>13.55 – 14:05</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marB="19177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dirty="0" err="1">
                          <a:effectLst/>
                        </a:rPr>
                        <a:t>Pause</a:t>
                      </a:r>
                      <a:endParaRPr lang="sv-SE" sz="1100" dirty="0">
                        <a:effectLst/>
                      </a:endParaRPr>
                    </a:p>
                  </a:txBody>
                  <a:tcPr marL="0" marR="0" marT="0" marB="191770"/>
                </a:tc>
                <a:extLst>
                  <a:ext uri="{0D108BD9-81ED-4DB2-BD59-A6C34878D82A}">
                    <a16:rowId xmlns:a16="http://schemas.microsoft.com/office/drawing/2014/main" val="1918475194"/>
                  </a:ext>
                </a:extLst>
              </a:tr>
              <a:tr h="442839">
                <a:tc>
                  <a:txBody>
                    <a:bodyPr/>
                    <a:lstStyle/>
                    <a:p>
                      <a:r>
                        <a:rPr lang="sv-SE" sz="1100" b="0" dirty="0">
                          <a:solidFill>
                            <a:schemeClr val="tx1"/>
                          </a:solidFill>
                          <a:effectLst/>
                        </a:rPr>
                        <a:t>14:05 – 15:15</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marB="19177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dirty="0"/>
                        <a:t>Genomgång av arbetsuppgift 1</a:t>
                      </a:r>
                      <a:br>
                        <a:rPr lang="sv-SE" sz="1100" dirty="0"/>
                      </a:br>
                      <a:r>
                        <a:rPr lang="sv-SE" sz="1100" dirty="0">
                          <a:effectLst/>
                        </a:rPr>
                        <a:t>Klas Blomqvist och Maria Berggren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100" dirty="0">
                        <a:effectLst/>
                      </a:endParaRPr>
                    </a:p>
                  </a:txBody>
                  <a:tcPr marL="0" marR="0" marT="0" marB="191770"/>
                </a:tc>
                <a:extLst>
                  <a:ext uri="{0D108BD9-81ED-4DB2-BD59-A6C34878D82A}">
                    <a16:rowId xmlns:a16="http://schemas.microsoft.com/office/drawing/2014/main" val="130749908"/>
                  </a:ext>
                </a:extLst>
              </a:tr>
              <a:tr h="344244">
                <a:tc>
                  <a:txBody>
                    <a:bodyPr/>
                    <a:lstStyle/>
                    <a:p>
                      <a:r>
                        <a:rPr lang="sv-SE" sz="1100" b="0" dirty="0">
                          <a:solidFill>
                            <a:schemeClr val="tx1"/>
                          </a:solidFill>
                          <a:effectLst/>
                        </a:rPr>
                        <a:t>15:15 – 15.20</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marB="19177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dirty="0"/>
                        <a:t>Genomgång av tidplan för basuppgifter</a:t>
                      </a:r>
                      <a:br>
                        <a:rPr lang="sv-SE" sz="1100" dirty="0"/>
                      </a:br>
                      <a:r>
                        <a:rPr lang="sv-SE" sz="1100" dirty="0"/>
                        <a:t>Sahar Amdouni</a:t>
                      </a:r>
                      <a:endParaRPr lang="sv-SE" sz="1100" dirty="0">
                        <a:effectLst/>
                        <a:latin typeface="Calibri" panose="020F0502020204030204" pitchFamily="34" charset="0"/>
                        <a:ea typeface="Calibri" panose="020F0502020204030204" pitchFamily="34" charset="0"/>
                      </a:endParaRPr>
                    </a:p>
                    <a:p>
                      <a:endParaRPr lang="sv-SE" sz="1100" dirty="0">
                        <a:effectLst/>
                        <a:highlight>
                          <a:srgbClr val="FFFF00"/>
                        </a:highlight>
                        <a:latin typeface="Calibri" panose="020F0502020204030204" pitchFamily="34" charset="0"/>
                        <a:ea typeface="Calibri" panose="020F0502020204030204" pitchFamily="34" charset="0"/>
                      </a:endParaRPr>
                    </a:p>
                  </a:txBody>
                  <a:tcPr marL="0" marR="0" marT="0" marB="191770"/>
                </a:tc>
                <a:extLst>
                  <a:ext uri="{0D108BD9-81ED-4DB2-BD59-A6C34878D82A}">
                    <a16:rowId xmlns:a16="http://schemas.microsoft.com/office/drawing/2014/main" val="3374182249"/>
                  </a:ext>
                </a:extLst>
              </a:tr>
              <a:tr h="344244">
                <a:tc>
                  <a:txBody>
                    <a:bodyPr/>
                    <a:lstStyle/>
                    <a:p>
                      <a:r>
                        <a:rPr lang="sv-SE" sz="1100" b="0" dirty="0">
                          <a:solidFill>
                            <a:schemeClr val="tx1"/>
                          </a:solidFill>
                          <a:effectLst/>
                        </a:rPr>
                        <a:t>15.20 – 15.30</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marB="191770"/>
                </a:tc>
                <a:tc>
                  <a:txBody>
                    <a:bodyPr/>
                    <a:lstStyle/>
                    <a:p>
                      <a:r>
                        <a:rPr lang="sv-SE" sz="1100" kern="1200" dirty="0">
                          <a:solidFill>
                            <a:schemeClr val="dk1"/>
                          </a:solidFill>
                          <a:latin typeface="+mn-lt"/>
                          <a:ea typeface="+mn-ea"/>
                          <a:cs typeface="+mn-cs"/>
                        </a:rPr>
                        <a:t>Övrigt</a:t>
                      </a:r>
                    </a:p>
                  </a:txBody>
                  <a:tcPr marL="0" marR="0" marT="0" marB="191770"/>
                </a:tc>
                <a:extLst>
                  <a:ext uri="{0D108BD9-81ED-4DB2-BD59-A6C34878D82A}">
                    <a16:rowId xmlns:a16="http://schemas.microsoft.com/office/drawing/2014/main" val="4125605119"/>
                  </a:ext>
                </a:extLst>
              </a:tr>
            </a:tbl>
          </a:graphicData>
        </a:graphic>
      </p:graphicFrame>
    </p:spTree>
    <p:extLst>
      <p:ext uri="{BB962C8B-B14F-4D97-AF65-F5344CB8AC3E}">
        <p14:creationId xmlns:p14="http://schemas.microsoft.com/office/powerpoint/2010/main" val="116043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E1AE0151-7410-44F4-BE7D-81DD1C467D7B}"/>
              </a:ext>
            </a:extLst>
          </p:cNvPr>
          <p:cNvSpPr>
            <a:spLocks noGrp="1"/>
          </p:cNvSpPr>
          <p:nvPr>
            <p:ph sz="quarter" idx="16"/>
          </p:nvPr>
        </p:nvSpPr>
        <p:spPr>
          <a:xfrm>
            <a:off x="882869" y="986949"/>
            <a:ext cx="6894786" cy="4392488"/>
          </a:xfrm>
        </p:spPr>
        <p:txBody>
          <a:bodyPr/>
          <a:lstStyle/>
          <a:p>
            <a:pPr marL="0" indent="0" algn="ctr">
              <a:buNone/>
            </a:pPr>
            <a:r>
              <a:rPr lang="sv-SE" sz="3200" b="1" dirty="0"/>
              <a:t>Läs mer på</a:t>
            </a:r>
          </a:p>
          <a:p>
            <a:pPr marL="0" indent="0" algn="ctr">
              <a:buNone/>
            </a:pPr>
            <a:r>
              <a:rPr lang="sv-SE" sz="3200" dirty="0">
                <a:hlinkClick r:id="rId2"/>
              </a:rPr>
              <a:t>ngs.ehalsomyndigheten.se</a:t>
            </a:r>
            <a:endParaRPr lang="sv-SE" sz="3200" dirty="0"/>
          </a:p>
          <a:p>
            <a:pPr marL="0" indent="0" algn="ctr">
              <a:buNone/>
            </a:pPr>
            <a:endParaRPr lang="sv-SE" sz="3200" dirty="0"/>
          </a:p>
          <a:p>
            <a:pPr marL="0" indent="0" algn="ctr">
              <a:buNone/>
            </a:pPr>
            <a:r>
              <a:rPr lang="sv-SE" sz="3200" dirty="0">
                <a:hlinkClick r:id="rId2">
                  <a:extLst>
                    <a:ext uri="{A12FA001-AC4F-418D-AE19-62706E023703}">
                      <ahyp:hlinkClr xmlns:ahyp="http://schemas.microsoft.com/office/drawing/2018/hyperlinkcolor" val="tx"/>
                    </a:ext>
                  </a:extLst>
                </a:hlinkClick>
              </a:rPr>
              <a:t>Hem | Nationella gemensamma specifikationer</a:t>
            </a:r>
            <a:endParaRPr lang="sv-SE" sz="3200" dirty="0"/>
          </a:p>
          <a:p>
            <a:pPr marL="0" indent="0" algn="ctr">
              <a:buNone/>
            </a:pPr>
            <a:endParaRPr lang="sv-SE" sz="3200" dirty="0"/>
          </a:p>
          <a:p>
            <a:pPr marL="0" indent="0" algn="ctr">
              <a:buNone/>
            </a:pPr>
            <a:r>
              <a:rPr lang="sv-SE" sz="3200" b="1" dirty="0"/>
              <a:t>Har du frågor mejla oss på</a:t>
            </a:r>
          </a:p>
          <a:p>
            <a:pPr marL="0" indent="0" algn="ctr">
              <a:buNone/>
            </a:pPr>
            <a:r>
              <a:rPr lang="sv-SE" sz="3200" dirty="0"/>
              <a:t>servicedesk@ehalsomyndigheten.se</a:t>
            </a:r>
            <a:endParaRPr lang="sv-SE" dirty="0"/>
          </a:p>
        </p:txBody>
      </p:sp>
      <p:pic>
        <p:nvPicPr>
          <p:cNvPr id="4" name="Bildobjekt 3">
            <a:extLst>
              <a:ext uri="{FF2B5EF4-FFF2-40B4-BE49-F238E27FC236}">
                <a16:creationId xmlns:a16="http://schemas.microsoft.com/office/drawing/2014/main" id="{06ADB6C6-6E55-4586-8A1A-8BD73FE35C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4246" y="1412776"/>
            <a:ext cx="3678629" cy="3678629"/>
          </a:xfrm>
          <a:prstGeom prst="rect">
            <a:avLst/>
          </a:prstGeom>
        </p:spPr>
      </p:pic>
    </p:spTree>
    <p:extLst>
      <p:ext uri="{BB962C8B-B14F-4D97-AF65-F5344CB8AC3E}">
        <p14:creationId xmlns:p14="http://schemas.microsoft.com/office/powerpoint/2010/main" val="4106815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A0FF97-A9AF-497E-9923-E729FFD96D1A}"/>
              </a:ext>
            </a:extLst>
          </p:cNvPr>
          <p:cNvSpPr>
            <a:spLocks noGrp="1"/>
          </p:cNvSpPr>
          <p:nvPr>
            <p:ph type="title"/>
          </p:nvPr>
        </p:nvSpPr>
        <p:spPr>
          <a:xfrm>
            <a:off x="1768497" y="2508564"/>
            <a:ext cx="9589732" cy="1661993"/>
          </a:xfrm>
        </p:spPr>
        <p:txBody>
          <a:bodyPr/>
          <a:lstStyle/>
          <a:p>
            <a:r>
              <a:rPr lang="sv-SE" sz="4000" dirty="0"/>
              <a:t>Genomgång av </a:t>
            </a:r>
            <a:r>
              <a:rPr lang="sv-SE" sz="4000" dirty="0" err="1"/>
              <a:t>leverabler</a:t>
            </a:r>
            <a:r>
              <a:rPr lang="sv-SE" sz="4000" dirty="0"/>
              <a:t> för den nationella arbetsgruppen</a:t>
            </a:r>
            <a:br>
              <a:rPr lang="sv-SE" sz="4000" dirty="0">
                <a:effectLst/>
                <a:latin typeface="Calibri" panose="020F0502020204030204" pitchFamily="34" charset="0"/>
                <a:ea typeface="Calibri" panose="020F0502020204030204" pitchFamily="34" charset="0"/>
              </a:rPr>
            </a:br>
            <a:endParaRPr lang="sv-SE" dirty="0"/>
          </a:p>
        </p:txBody>
      </p:sp>
      <p:sp>
        <p:nvSpPr>
          <p:cNvPr id="3" name="Platshållare för text 2">
            <a:extLst>
              <a:ext uri="{FF2B5EF4-FFF2-40B4-BE49-F238E27FC236}">
                <a16:creationId xmlns:a16="http://schemas.microsoft.com/office/drawing/2014/main" id="{7B88D6BC-29AE-4AFC-B498-DC40A0E43CF1}"/>
              </a:ext>
            </a:extLst>
          </p:cNvPr>
          <p:cNvSpPr>
            <a:spLocks noGrp="1"/>
          </p:cNvSpPr>
          <p:nvPr>
            <p:ph type="body" sz="quarter" idx="18"/>
          </p:nvPr>
        </p:nvSpPr>
        <p:spPr>
          <a:xfrm>
            <a:off x="1884000" y="3702349"/>
            <a:ext cx="8424000" cy="249299"/>
          </a:xfrm>
        </p:spPr>
        <p:txBody>
          <a:bodyPr/>
          <a:lstStyle/>
          <a:p>
            <a:r>
              <a:rPr lang="sv-SE" sz="1800" dirty="0" err="1"/>
              <a:t>Rodabe</a:t>
            </a:r>
            <a:r>
              <a:rPr lang="sv-SE" sz="1800" dirty="0"/>
              <a:t> </a:t>
            </a:r>
            <a:r>
              <a:rPr lang="sv-SE" sz="1800" dirty="0" err="1"/>
              <a:t>Alavi</a:t>
            </a:r>
            <a:endParaRPr lang="sv-SE" dirty="0"/>
          </a:p>
        </p:txBody>
      </p:sp>
    </p:spTree>
    <p:extLst>
      <p:ext uri="{BB962C8B-B14F-4D97-AF65-F5344CB8AC3E}">
        <p14:creationId xmlns:p14="http://schemas.microsoft.com/office/powerpoint/2010/main" val="3283681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bild 5">
            <a:extLst>
              <a:ext uri="{FF2B5EF4-FFF2-40B4-BE49-F238E27FC236}">
                <a16:creationId xmlns:a16="http://schemas.microsoft.com/office/drawing/2014/main" id="{DBA27055-730C-426C-9155-DE3B4FCA1CA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45593" r="187"/>
          <a:stretch/>
        </p:blipFill>
        <p:spPr>
          <a:xfrm>
            <a:off x="6618514" y="0"/>
            <a:ext cx="5573486" cy="6858000"/>
          </a:xfrm>
        </p:spPr>
      </p:pic>
      <p:sp>
        <p:nvSpPr>
          <p:cNvPr id="3" name="Rubrik 2">
            <a:extLst>
              <a:ext uri="{FF2B5EF4-FFF2-40B4-BE49-F238E27FC236}">
                <a16:creationId xmlns:a16="http://schemas.microsoft.com/office/drawing/2014/main" id="{812F13D6-EF06-40DE-9F7C-A12C928585EF}"/>
              </a:ext>
            </a:extLst>
          </p:cNvPr>
          <p:cNvSpPr>
            <a:spLocks noGrp="1"/>
          </p:cNvSpPr>
          <p:nvPr>
            <p:ph type="title"/>
          </p:nvPr>
        </p:nvSpPr>
        <p:spPr>
          <a:xfrm>
            <a:off x="858710" y="237865"/>
            <a:ext cx="5679250" cy="2263506"/>
          </a:xfrm>
        </p:spPr>
        <p:txBody>
          <a:bodyPr/>
          <a:lstStyle/>
          <a:p>
            <a:r>
              <a:rPr lang="sv-SE" dirty="0"/>
              <a:t>Funktionen för interoperabilitet består av tre delar</a:t>
            </a:r>
          </a:p>
        </p:txBody>
      </p:sp>
      <p:sp>
        <p:nvSpPr>
          <p:cNvPr id="8" name="Rektangel 7">
            <a:extLst>
              <a:ext uri="{FF2B5EF4-FFF2-40B4-BE49-F238E27FC236}">
                <a16:creationId xmlns:a16="http://schemas.microsoft.com/office/drawing/2014/main" id="{F0444B01-A3F1-4139-B368-89753DE1DA17}"/>
              </a:ext>
            </a:extLst>
          </p:cNvPr>
          <p:cNvSpPr/>
          <p:nvPr/>
        </p:nvSpPr>
        <p:spPr>
          <a:xfrm>
            <a:off x="6618512" y="0"/>
            <a:ext cx="5573487" cy="6858000"/>
          </a:xfrm>
          <a:prstGeom prst="rect">
            <a:avLst/>
          </a:prstGeom>
          <a:solidFill>
            <a:schemeClr val="tx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AFAFA"/>
              </a:solidFill>
              <a:effectLst/>
              <a:uLnTx/>
              <a:uFillTx/>
              <a:latin typeface="Public Sans Regular"/>
              <a:ea typeface="+mn-ea"/>
              <a:cs typeface="+mn-cs"/>
            </a:endParaRPr>
          </a:p>
        </p:txBody>
      </p:sp>
      <p:sp>
        <p:nvSpPr>
          <p:cNvPr id="9" name="Moln 8">
            <a:extLst>
              <a:ext uri="{FF2B5EF4-FFF2-40B4-BE49-F238E27FC236}">
                <a16:creationId xmlns:a16="http://schemas.microsoft.com/office/drawing/2014/main" id="{E8E46898-880B-4868-9D55-838BF0787087}"/>
              </a:ext>
            </a:extLst>
          </p:cNvPr>
          <p:cNvSpPr/>
          <p:nvPr/>
        </p:nvSpPr>
        <p:spPr>
          <a:xfrm>
            <a:off x="7259026" y="1597294"/>
            <a:ext cx="2307004" cy="1140215"/>
          </a:xfrm>
          <a:prstGeom prst="cloud">
            <a:avLst/>
          </a:pr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textruta 9">
            <a:extLst>
              <a:ext uri="{FF2B5EF4-FFF2-40B4-BE49-F238E27FC236}">
                <a16:creationId xmlns:a16="http://schemas.microsoft.com/office/drawing/2014/main" id="{C04039AC-5DF8-4732-8F19-B71BC36FB92E}"/>
              </a:ext>
            </a:extLst>
          </p:cNvPr>
          <p:cNvSpPr txBox="1"/>
          <p:nvPr/>
        </p:nvSpPr>
        <p:spPr>
          <a:xfrm>
            <a:off x="7579816" y="1963945"/>
            <a:ext cx="1665423" cy="307777"/>
          </a:xfrm>
          <a:prstGeom prst="rect">
            <a:avLst/>
          </a:prstGeom>
          <a:noFill/>
        </p:spPr>
        <p:txBody>
          <a:bodyPr wrap="square" rtlCol="0">
            <a:spAutoFit/>
          </a:bodyPr>
          <a:lstStyle/>
          <a:p>
            <a:r>
              <a:rPr lang="sv-SE" sz="1400" b="1" dirty="0">
                <a:solidFill>
                  <a:schemeClr val="accent1"/>
                </a:solidFill>
                <a:latin typeface="Arial" panose="020B0604020202020204" pitchFamily="34" charset="0"/>
                <a:cs typeface="Arial" panose="020B0604020202020204" pitchFamily="34" charset="0"/>
              </a:rPr>
              <a:t>Verksamhet</a:t>
            </a:r>
          </a:p>
        </p:txBody>
      </p:sp>
      <p:pic>
        <p:nvPicPr>
          <p:cNvPr id="11" name="Bild 10" descr="Läkare">
            <a:extLst>
              <a:ext uri="{FF2B5EF4-FFF2-40B4-BE49-F238E27FC236}">
                <a16:creationId xmlns:a16="http://schemas.microsoft.com/office/drawing/2014/main" id="{07F18E99-C2F2-4EDD-9362-3D6BF32BD2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847018" y="1793297"/>
            <a:ext cx="527957" cy="606693"/>
          </a:xfrm>
          <a:prstGeom prst="rect">
            <a:avLst/>
          </a:prstGeom>
        </p:spPr>
      </p:pic>
      <p:sp>
        <p:nvSpPr>
          <p:cNvPr id="12" name="Ellips 11">
            <a:extLst>
              <a:ext uri="{FF2B5EF4-FFF2-40B4-BE49-F238E27FC236}">
                <a16:creationId xmlns:a16="http://schemas.microsoft.com/office/drawing/2014/main" id="{534631BA-A504-4FF4-BD07-94E11C497A80}"/>
              </a:ext>
            </a:extLst>
          </p:cNvPr>
          <p:cNvSpPr/>
          <p:nvPr/>
        </p:nvSpPr>
        <p:spPr>
          <a:xfrm>
            <a:off x="7249292" y="3051754"/>
            <a:ext cx="2370209" cy="1162106"/>
          </a:xfrm>
          <a:prstGeom prst="ellipse">
            <a:avLst/>
          </a:pr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textruta 12">
            <a:extLst>
              <a:ext uri="{FF2B5EF4-FFF2-40B4-BE49-F238E27FC236}">
                <a16:creationId xmlns:a16="http://schemas.microsoft.com/office/drawing/2014/main" id="{8824CAF0-CB76-4C58-82FF-1D855A1AD096}"/>
              </a:ext>
            </a:extLst>
          </p:cNvPr>
          <p:cNvSpPr txBox="1"/>
          <p:nvPr/>
        </p:nvSpPr>
        <p:spPr>
          <a:xfrm>
            <a:off x="7616253" y="3402302"/>
            <a:ext cx="1417166" cy="307777"/>
          </a:xfrm>
          <a:prstGeom prst="rect">
            <a:avLst/>
          </a:prstGeom>
          <a:noFill/>
        </p:spPr>
        <p:txBody>
          <a:bodyPr wrap="square" rtlCol="0">
            <a:spAutoFit/>
          </a:bodyPr>
          <a:lstStyle/>
          <a:p>
            <a:r>
              <a:rPr lang="sv-SE" sz="1400" b="1" dirty="0">
                <a:solidFill>
                  <a:schemeClr val="accent1"/>
                </a:solidFill>
                <a:latin typeface="Arial" panose="020B0604020202020204" pitchFamily="34" charset="0"/>
                <a:cs typeface="Arial" panose="020B0604020202020204" pitchFamily="34" charset="0"/>
              </a:rPr>
              <a:t>Information</a:t>
            </a:r>
          </a:p>
        </p:txBody>
      </p:sp>
      <p:pic>
        <p:nvPicPr>
          <p:cNvPr id="14" name="Bild 13" descr="Checklista RTL">
            <a:extLst>
              <a:ext uri="{FF2B5EF4-FFF2-40B4-BE49-F238E27FC236}">
                <a16:creationId xmlns:a16="http://schemas.microsoft.com/office/drawing/2014/main" id="{A78DA471-618B-4418-BFF2-3A25A59EF3F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865797" y="3306412"/>
            <a:ext cx="516218" cy="593203"/>
          </a:xfrm>
          <a:prstGeom prst="rect">
            <a:avLst/>
          </a:prstGeom>
        </p:spPr>
      </p:pic>
      <p:sp>
        <p:nvSpPr>
          <p:cNvPr id="18" name="Pil: nedåt 17">
            <a:extLst>
              <a:ext uri="{FF2B5EF4-FFF2-40B4-BE49-F238E27FC236}">
                <a16:creationId xmlns:a16="http://schemas.microsoft.com/office/drawing/2014/main" id="{21EAE36E-800C-40DD-B3B8-B5F0D1041D6E}"/>
              </a:ext>
            </a:extLst>
          </p:cNvPr>
          <p:cNvSpPr/>
          <p:nvPr/>
        </p:nvSpPr>
        <p:spPr>
          <a:xfrm>
            <a:off x="7504575" y="2674855"/>
            <a:ext cx="242208" cy="413201"/>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0" name="Pratbubbla: rektangel med rundade hörn 19">
            <a:extLst>
              <a:ext uri="{FF2B5EF4-FFF2-40B4-BE49-F238E27FC236}">
                <a16:creationId xmlns:a16="http://schemas.microsoft.com/office/drawing/2014/main" id="{03FE3741-8E25-4467-B6B2-B4BDAC335EF8}"/>
              </a:ext>
            </a:extLst>
          </p:cNvPr>
          <p:cNvSpPr/>
          <p:nvPr/>
        </p:nvSpPr>
        <p:spPr>
          <a:xfrm>
            <a:off x="9840276" y="3841026"/>
            <a:ext cx="1741598" cy="867969"/>
          </a:xfrm>
          <a:prstGeom prst="wedgeRoundRectCallout">
            <a:avLst>
              <a:gd name="adj1" fmla="val -77788"/>
              <a:gd name="adj2" fmla="val 24775"/>
              <a:gd name="adj3" fmla="val 16667"/>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1" i="0" u="none" strike="noStrike" kern="1200" cap="none" spc="0" normalizeH="0" baseline="0" noProof="0" dirty="0">
                <a:ln>
                  <a:noFill/>
                </a:ln>
                <a:solidFill>
                  <a:schemeClr val="accent1"/>
                </a:solidFill>
                <a:effectLst/>
                <a:uLnTx/>
                <a:uFillTx/>
                <a:latin typeface="Arial" panose="020B0604020202020204" pitchFamily="34" charset="0"/>
                <a:ea typeface="+mn-ea"/>
                <a:cs typeface="Arial" panose="020B0604020202020204" pitchFamily="34" charset="0"/>
              </a:rPr>
              <a:t>Tekniknära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1" i="0" u="none" strike="noStrike" kern="1200" cap="none" spc="0" normalizeH="0" baseline="0" noProof="0" dirty="0">
                <a:ln>
                  <a:noFill/>
                </a:ln>
                <a:solidFill>
                  <a:schemeClr val="accent1"/>
                </a:solidFill>
                <a:effectLst/>
                <a:uLnTx/>
                <a:uFillTx/>
                <a:latin typeface="Arial" panose="020B0604020202020204" pitchFamily="34" charset="0"/>
                <a:ea typeface="+mn-ea"/>
                <a:cs typeface="Arial" panose="020B0604020202020204" pitchFamily="34" charset="0"/>
              </a:rPr>
              <a:t>standardisering</a:t>
            </a:r>
          </a:p>
        </p:txBody>
      </p:sp>
      <p:sp>
        <p:nvSpPr>
          <p:cNvPr id="21" name="Pratbubbla: rektangel med rundade hörn 20">
            <a:extLst>
              <a:ext uri="{FF2B5EF4-FFF2-40B4-BE49-F238E27FC236}">
                <a16:creationId xmlns:a16="http://schemas.microsoft.com/office/drawing/2014/main" id="{1DD12D2B-17DE-46A4-99EB-176A7C326351}"/>
              </a:ext>
            </a:extLst>
          </p:cNvPr>
          <p:cNvSpPr/>
          <p:nvPr/>
        </p:nvSpPr>
        <p:spPr>
          <a:xfrm>
            <a:off x="9840276" y="2301274"/>
            <a:ext cx="1741598" cy="867969"/>
          </a:xfrm>
          <a:prstGeom prst="wedgeRoundRectCallout">
            <a:avLst>
              <a:gd name="adj1" fmla="val -76070"/>
              <a:gd name="adj2" fmla="val 25139"/>
              <a:gd name="adj3" fmla="val 16667"/>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b="1" dirty="0">
                <a:solidFill>
                  <a:schemeClr val="accent1"/>
                </a:solidFill>
                <a:latin typeface="Arial" panose="020B0604020202020204" pitchFamily="34" charset="0"/>
                <a:cs typeface="Arial" panose="020B0604020202020204" pitchFamily="34" charset="0"/>
              </a:rPr>
              <a:t>Verksamhetsnära standardisering</a:t>
            </a:r>
          </a:p>
        </p:txBody>
      </p:sp>
      <p:sp>
        <p:nvSpPr>
          <p:cNvPr id="22" name="Pil: nedåt 21">
            <a:extLst>
              <a:ext uri="{FF2B5EF4-FFF2-40B4-BE49-F238E27FC236}">
                <a16:creationId xmlns:a16="http://schemas.microsoft.com/office/drawing/2014/main" id="{1436FC83-EF53-4852-AC22-AF73D08D4B40}"/>
              </a:ext>
            </a:extLst>
          </p:cNvPr>
          <p:cNvSpPr/>
          <p:nvPr/>
        </p:nvSpPr>
        <p:spPr>
          <a:xfrm>
            <a:off x="7504575" y="4213860"/>
            <a:ext cx="242208" cy="413201"/>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Pil: nedåt 22">
            <a:extLst>
              <a:ext uri="{FF2B5EF4-FFF2-40B4-BE49-F238E27FC236}">
                <a16:creationId xmlns:a16="http://schemas.microsoft.com/office/drawing/2014/main" id="{7530612F-1B3A-4117-9092-F9EF5D82FC08}"/>
              </a:ext>
            </a:extLst>
          </p:cNvPr>
          <p:cNvSpPr/>
          <p:nvPr/>
        </p:nvSpPr>
        <p:spPr>
          <a:xfrm rot="10800000">
            <a:off x="8954157" y="4213860"/>
            <a:ext cx="242208" cy="413201"/>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Pil: nedåt 23">
            <a:extLst>
              <a:ext uri="{FF2B5EF4-FFF2-40B4-BE49-F238E27FC236}">
                <a16:creationId xmlns:a16="http://schemas.microsoft.com/office/drawing/2014/main" id="{6FB9C630-F07D-4C37-B5A8-B91B131C3D27}"/>
              </a:ext>
            </a:extLst>
          </p:cNvPr>
          <p:cNvSpPr/>
          <p:nvPr/>
        </p:nvSpPr>
        <p:spPr>
          <a:xfrm rot="10800000">
            <a:off x="8954157" y="2636817"/>
            <a:ext cx="242208" cy="413201"/>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textruta 25">
            <a:extLst>
              <a:ext uri="{FF2B5EF4-FFF2-40B4-BE49-F238E27FC236}">
                <a16:creationId xmlns:a16="http://schemas.microsoft.com/office/drawing/2014/main" id="{791C793E-70F6-4F99-BF82-5254B4B7B70F}"/>
              </a:ext>
            </a:extLst>
          </p:cNvPr>
          <p:cNvSpPr txBox="1"/>
          <p:nvPr/>
        </p:nvSpPr>
        <p:spPr>
          <a:xfrm>
            <a:off x="1734362" y="3113884"/>
            <a:ext cx="3614641" cy="646331"/>
          </a:xfrm>
          <a:prstGeom prst="rect">
            <a:avLst/>
          </a:prstGeom>
          <a:noFill/>
        </p:spPr>
        <p:txBody>
          <a:bodyPr wrap="square">
            <a:spAutoFit/>
          </a:bodyPr>
          <a:lstStyle/>
          <a:p>
            <a:r>
              <a:rPr lang="sv-SE" dirty="0">
                <a:solidFill>
                  <a:schemeClr val="tx2"/>
                </a:solidFill>
                <a:ea typeface="Calibri" panose="020F0502020204030204" pitchFamily="34" charset="0"/>
              </a:rPr>
              <a:t>Verksamhet </a:t>
            </a:r>
            <a:r>
              <a:rPr lang="sv-SE" dirty="0">
                <a:solidFill>
                  <a:schemeClr val="tx2"/>
                </a:solidFill>
                <a:effectLst/>
                <a:ea typeface="Calibri" panose="020F0502020204030204" pitchFamily="34" charset="0"/>
              </a:rPr>
              <a:t>inom </a:t>
            </a:r>
            <a:br>
              <a:rPr lang="sv-SE" dirty="0">
                <a:solidFill>
                  <a:schemeClr val="tx2"/>
                </a:solidFill>
                <a:effectLst/>
                <a:ea typeface="Calibri" panose="020F0502020204030204" pitchFamily="34" charset="0"/>
              </a:rPr>
            </a:br>
            <a:r>
              <a:rPr lang="sv-SE" dirty="0">
                <a:solidFill>
                  <a:schemeClr val="tx2"/>
                </a:solidFill>
                <a:effectLst/>
                <a:ea typeface="Calibri" panose="020F0502020204030204" pitchFamily="34" charset="0"/>
              </a:rPr>
              <a:t>E-hälsomyndigheten</a:t>
            </a:r>
          </a:p>
        </p:txBody>
      </p:sp>
      <p:sp>
        <p:nvSpPr>
          <p:cNvPr id="28" name="textruta 27">
            <a:extLst>
              <a:ext uri="{FF2B5EF4-FFF2-40B4-BE49-F238E27FC236}">
                <a16:creationId xmlns:a16="http://schemas.microsoft.com/office/drawing/2014/main" id="{B730DCD2-537E-4BF7-944D-5C95371C9D5C}"/>
              </a:ext>
            </a:extLst>
          </p:cNvPr>
          <p:cNvSpPr txBox="1"/>
          <p:nvPr/>
        </p:nvSpPr>
        <p:spPr>
          <a:xfrm>
            <a:off x="1734362" y="4201278"/>
            <a:ext cx="3305471" cy="646331"/>
          </a:xfrm>
          <a:prstGeom prst="rect">
            <a:avLst/>
          </a:prstGeom>
          <a:noFill/>
        </p:spPr>
        <p:txBody>
          <a:bodyPr wrap="square">
            <a:spAutoFit/>
          </a:bodyPr>
          <a:lstStyle/>
          <a:p>
            <a:pPr>
              <a:spcAft>
                <a:spcPts val="600"/>
              </a:spcAft>
            </a:pPr>
            <a:r>
              <a:rPr lang="sv-SE" dirty="0">
                <a:solidFill>
                  <a:schemeClr val="tx2"/>
                </a:solidFill>
                <a:effectLst/>
                <a:ea typeface="Calibri" panose="020F0502020204030204" pitchFamily="34" charset="0"/>
              </a:rPr>
              <a:t>Nationella rådet för interoperabilitet</a:t>
            </a:r>
          </a:p>
        </p:txBody>
      </p:sp>
      <p:sp>
        <p:nvSpPr>
          <p:cNvPr id="30" name="textruta 29">
            <a:extLst>
              <a:ext uri="{FF2B5EF4-FFF2-40B4-BE49-F238E27FC236}">
                <a16:creationId xmlns:a16="http://schemas.microsoft.com/office/drawing/2014/main" id="{4DE620A2-1F22-4454-991D-D27E6BC28826}"/>
              </a:ext>
            </a:extLst>
          </p:cNvPr>
          <p:cNvSpPr txBox="1"/>
          <p:nvPr/>
        </p:nvSpPr>
        <p:spPr>
          <a:xfrm>
            <a:off x="1734362" y="5425832"/>
            <a:ext cx="3216749" cy="369332"/>
          </a:xfrm>
          <a:prstGeom prst="rect">
            <a:avLst/>
          </a:prstGeom>
          <a:noFill/>
        </p:spPr>
        <p:txBody>
          <a:bodyPr wrap="square">
            <a:spAutoFit/>
          </a:bodyPr>
          <a:lstStyle/>
          <a:p>
            <a:pPr>
              <a:spcAft>
                <a:spcPts val="600"/>
              </a:spcAft>
            </a:pPr>
            <a:r>
              <a:rPr lang="sv-SE" dirty="0">
                <a:solidFill>
                  <a:schemeClr val="tx2"/>
                </a:solidFill>
                <a:effectLst/>
                <a:ea typeface="Calibri" panose="020F0502020204030204" pitchFamily="34" charset="0"/>
              </a:rPr>
              <a:t>Nationella arbetsgrupper</a:t>
            </a:r>
            <a:endParaRPr lang="sv-SE" sz="1400" dirty="0">
              <a:solidFill>
                <a:schemeClr val="tx2"/>
              </a:solidFill>
              <a:effectLst/>
              <a:ea typeface="Calibri" panose="020F0502020204030204" pitchFamily="34" charset="0"/>
            </a:endParaRPr>
          </a:p>
        </p:txBody>
      </p:sp>
      <p:sp>
        <p:nvSpPr>
          <p:cNvPr id="31" name="Ellips 30">
            <a:extLst>
              <a:ext uri="{FF2B5EF4-FFF2-40B4-BE49-F238E27FC236}">
                <a16:creationId xmlns:a16="http://schemas.microsoft.com/office/drawing/2014/main" id="{E13A9DDF-6F5F-41B9-A91A-849EC7CE25D3}"/>
              </a:ext>
            </a:extLst>
          </p:cNvPr>
          <p:cNvSpPr/>
          <p:nvPr/>
        </p:nvSpPr>
        <p:spPr>
          <a:xfrm>
            <a:off x="852878" y="3024524"/>
            <a:ext cx="828675" cy="82867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solidFill>
                  <a:schemeClr val="accent2"/>
                </a:solidFill>
                <a:latin typeface="+mj-lt"/>
              </a:rPr>
              <a:t>01</a:t>
            </a:r>
          </a:p>
        </p:txBody>
      </p:sp>
      <p:sp>
        <p:nvSpPr>
          <p:cNvPr id="32" name="Ellips 31">
            <a:extLst>
              <a:ext uri="{FF2B5EF4-FFF2-40B4-BE49-F238E27FC236}">
                <a16:creationId xmlns:a16="http://schemas.microsoft.com/office/drawing/2014/main" id="{908593D0-5F0B-4376-B3DA-9CEC11A66A6F}"/>
              </a:ext>
            </a:extLst>
          </p:cNvPr>
          <p:cNvSpPr/>
          <p:nvPr/>
        </p:nvSpPr>
        <p:spPr>
          <a:xfrm>
            <a:off x="852878" y="4110872"/>
            <a:ext cx="828675" cy="82867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solidFill>
                  <a:schemeClr val="accent2"/>
                </a:solidFill>
                <a:latin typeface="+mj-lt"/>
              </a:rPr>
              <a:t>02</a:t>
            </a:r>
          </a:p>
        </p:txBody>
      </p:sp>
      <p:sp>
        <p:nvSpPr>
          <p:cNvPr id="33" name="Ellips 32">
            <a:extLst>
              <a:ext uri="{FF2B5EF4-FFF2-40B4-BE49-F238E27FC236}">
                <a16:creationId xmlns:a16="http://schemas.microsoft.com/office/drawing/2014/main" id="{850DB1DA-61DA-4327-B677-AA4688B275F1}"/>
              </a:ext>
            </a:extLst>
          </p:cNvPr>
          <p:cNvSpPr/>
          <p:nvPr/>
        </p:nvSpPr>
        <p:spPr>
          <a:xfrm>
            <a:off x="852878" y="5175348"/>
            <a:ext cx="828675" cy="82867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solidFill>
                  <a:schemeClr val="accent2"/>
                </a:solidFill>
                <a:latin typeface="+mj-lt"/>
              </a:rPr>
              <a:t>03</a:t>
            </a:r>
          </a:p>
        </p:txBody>
      </p:sp>
      <p:sp>
        <p:nvSpPr>
          <p:cNvPr id="37" name="Rektangel: rundade hörn 36">
            <a:extLst>
              <a:ext uri="{FF2B5EF4-FFF2-40B4-BE49-F238E27FC236}">
                <a16:creationId xmlns:a16="http://schemas.microsoft.com/office/drawing/2014/main" id="{0E9A39AC-AC3E-4604-B253-9EC9D20B54B8}"/>
              </a:ext>
            </a:extLst>
          </p:cNvPr>
          <p:cNvSpPr/>
          <p:nvPr/>
        </p:nvSpPr>
        <p:spPr>
          <a:xfrm>
            <a:off x="7264430" y="4792446"/>
            <a:ext cx="2355071" cy="746509"/>
          </a:xfrm>
          <a:prstGeom prst="roundRect">
            <a:avLst/>
          </a:pr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textruta 15">
            <a:extLst>
              <a:ext uri="{FF2B5EF4-FFF2-40B4-BE49-F238E27FC236}">
                <a16:creationId xmlns:a16="http://schemas.microsoft.com/office/drawing/2014/main" id="{D1D98150-FDEA-4BAE-9CB5-C91890B2A4CC}"/>
              </a:ext>
            </a:extLst>
          </p:cNvPr>
          <p:cNvSpPr txBox="1"/>
          <p:nvPr/>
        </p:nvSpPr>
        <p:spPr>
          <a:xfrm>
            <a:off x="7868103" y="5017430"/>
            <a:ext cx="1001764" cy="307777"/>
          </a:xfrm>
          <a:prstGeom prst="rect">
            <a:avLst/>
          </a:prstGeom>
          <a:noFill/>
          <a:ln>
            <a:noFill/>
          </a:ln>
        </p:spPr>
        <p:txBody>
          <a:bodyPr wrap="square" rtlCol="0">
            <a:spAutoFit/>
          </a:bodyPr>
          <a:lstStyle/>
          <a:p>
            <a:r>
              <a:rPr lang="sv-SE" sz="1400" b="1" dirty="0">
                <a:solidFill>
                  <a:schemeClr val="accent1"/>
                </a:solidFill>
                <a:latin typeface="Arial" panose="020B0604020202020204" pitchFamily="34" charset="0"/>
                <a:cs typeface="Arial" panose="020B0604020202020204" pitchFamily="34" charset="0"/>
              </a:rPr>
              <a:t>Teknik</a:t>
            </a:r>
          </a:p>
        </p:txBody>
      </p:sp>
      <p:pic>
        <p:nvPicPr>
          <p:cNvPr id="17" name="Bild 16" descr="Dator">
            <a:extLst>
              <a:ext uri="{FF2B5EF4-FFF2-40B4-BE49-F238E27FC236}">
                <a16:creationId xmlns:a16="http://schemas.microsoft.com/office/drawing/2014/main" id="{69B55DDB-EF87-4BA1-BA9A-7ED7DFFEC90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94690" y="4760159"/>
            <a:ext cx="638332" cy="733529"/>
          </a:xfrm>
          <a:prstGeom prst="rect">
            <a:avLst/>
          </a:prstGeom>
        </p:spPr>
      </p:pic>
      <p:sp>
        <p:nvSpPr>
          <p:cNvPr id="19" name="Ellips 18">
            <a:extLst>
              <a:ext uri="{FF2B5EF4-FFF2-40B4-BE49-F238E27FC236}">
                <a16:creationId xmlns:a16="http://schemas.microsoft.com/office/drawing/2014/main" id="{384EB1AE-CE26-43AC-A445-B1BDFD96CAF8}"/>
              </a:ext>
            </a:extLst>
          </p:cNvPr>
          <p:cNvSpPr/>
          <p:nvPr/>
        </p:nvSpPr>
        <p:spPr>
          <a:xfrm>
            <a:off x="7830399" y="2312191"/>
            <a:ext cx="802445" cy="2710466"/>
          </a:xfrm>
          <a:prstGeom prst="ellipse">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textruta 28">
            <a:extLst>
              <a:ext uri="{FF2B5EF4-FFF2-40B4-BE49-F238E27FC236}">
                <a16:creationId xmlns:a16="http://schemas.microsoft.com/office/drawing/2014/main" id="{EF12C108-D0B4-4FA4-A161-38B268790455}"/>
              </a:ext>
            </a:extLst>
          </p:cNvPr>
          <p:cNvSpPr txBox="1"/>
          <p:nvPr/>
        </p:nvSpPr>
        <p:spPr>
          <a:xfrm>
            <a:off x="9840276" y="1430411"/>
            <a:ext cx="1967981" cy="523220"/>
          </a:xfrm>
          <a:prstGeom prst="rect">
            <a:avLst/>
          </a:prstGeom>
          <a:noFill/>
        </p:spPr>
        <p:txBody>
          <a:bodyPr wrap="square">
            <a:spAutoFit/>
          </a:bodyPr>
          <a:lstStyle/>
          <a:p>
            <a:r>
              <a:rPr lang="sv-SE" sz="1400" b="1" dirty="0">
                <a:solidFill>
                  <a:schemeClr val="accent1"/>
                </a:solidFill>
                <a:latin typeface="Arial" panose="020B0604020202020204" pitchFamily="34" charset="0"/>
                <a:cs typeface="Arial" panose="020B0604020202020204" pitchFamily="34" charset="0"/>
              </a:rPr>
              <a:t>Implementationsnära standardisering:</a:t>
            </a:r>
          </a:p>
        </p:txBody>
      </p:sp>
    </p:spTree>
    <p:extLst>
      <p:ext uri="{BB962C8B-B14F-4D97-AF65-F5344CB8AC3E}">
        <p14:creationId xmlns:p14="http://schemas.microsoft.com/office/powerpoint/2010/main" val="3029633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00E48C1-BDA6-45BA-83CA-3F7164086E6B}"/>
              </a:ext>
            </a:extLst>
          </p:cNvPr>
          <p:cNvSpPr>
            <a:spLocks noGrp="1"/>
          </p:cNvSpPr>
          <p:nvPr>
            <p:ph type="title"/>
          </p:nvPr>
        </p:nvSpPr>
        <p:spPr/>
        <p:txBody>
          <a:bodyPr/>
          <a:lstStyle/>
          <a:p>
            <a:r>
              <a:rPr lang="sv-SE" dirty="0"/>
              <a:t>Gemensamt standardiseringsarbete</a:t>
            </a:r>
          </a:p>
        </p:txBody>
      </p:sp>
      <p:sp>
        <p:nvSpPr>
          <p:cNvPr id="5" name="Pil: höger 4">
            <a:extLst>
              <a:ext uri="{FF2B5EF4-FFF2-40B4-BE49-F238E27FC236}">
                <a16:creationId xmlns:a16="http://schemas.microsoft.com/office/drawing/2014/main" id="{E495B229-33FF-4682-AAC5-49B66A459B4D}"/>
              </a:ext>
            </a:extLst>
          </p:cNvPr>
          <p:cNvSpPr/>
          <p:nvPr/>
        </p:nvSpPr>
        <p:spPr>
          <a:xfrm>
            <a:off x="2162359" y="2565785"/>
            <a:ext cx="9611384" cy="281706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ektangel: rundade hörn 6">
            <a:extLst>
              <a:ext uri="{FF2B5EF4-FFF2-40B4-BE49-F238E27FC236}">
                <a16:creationId xmlns:a16="http://schemas.microsoft.com/office/drawing/2014/main" id="{4C439F03-1E33-43AE-824F-71F6797D680E}"/>
              </a:ext>
            </a:extLst>
          </p:cNvPr>
          <p:cNvSpPr/>
          <p:nvPr/>
        </p:nvSpPr>
        <p:spPr>
          <a:xfrm>
            <a:off x="2242916" y="3454457"/>
            <a:ext cx="1331568" cy="1039724"/>
          </a:xfrm>
          <a:prstGeom prst="roundRect">
            <a:avLst/>
          </a:prstGeom>
          <a:solidFill>
            <a:srgbClr val="FFE09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sz="1600" dirty="0">
                <a:solidFill>
                  <a:schemeClr val="accent1"/>
                </a:solidFill>
              </a:rPr>
              <a:t>Samla in behov</a:t>
            </a:r>
          </a:p>
        </p:txBody>
      </p:sp>
      <p:sp>
        <p:nvSpPr>
          <p:cNvPr id="8" name="Rektangel: rundade hörn 7">
            <a:extLst>
              <a:ext uri="{FF2B5EF4-FFF2-40B4-BE49-F238E27FC236}">
                <a16:creationId xmlns:a16="http://schemas.microsoft.com/office/drawing/2014/main" id="{608C8E5F-30E5-413D-A6E3-505686FA27D6}"/>
              </a:ext>
            </a:extLst>
          </p:cNvPr>
          <p:cNvSpPr/>
          <p:nvPr/>
        </p:nvSpPr>
        <p:spPr>
          <a:xfrm>
            <a:off x="3741978" y="3454457"/>
            <a:ext cx="1332000" cy="1039724"/>
          </a:xfrm>
          <a:prstGeom prst="roundRect">
            <a:avLst/>
          </a:prstGeom>
          <a:solidFill>
            <a:srgbClr val="FFE09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sz="1600" dirty="0">
                <a:solidFill>
                  <a:schemeClr val="accent1"/>
                </a:solidFill>
              </a:rPr>
              <a:t>Analysera</a:t>
            </a:r>
            <a:r>
              <a:rPr lang="sv-SE" sz="2000" dirty="0">
                <a:solidFill>
                  <a:schemeClr val="accent1"/>
                </a:solidFill>
              </a:rPr>
              <a:t> </a:t>
            </a:r>
            <a:r>
              <a:rPr lang="sv-SE" sz="1600" dirty="0">
                <a:solidFill>
                  <a:schemeClr val="accent1"/>
                </a:solidFill>
              </a:rPr>
              <a:t>behov</a:t>
            </a:r>
          </a:p>
        </p:txBody>
      </p:sp>
      <p:sp>
        <p:nvSpPr>
          <p:cNvPr id="9" name="Rektangel: rundade hörn 8">
            <a:extLst>
              <a:ext uri="{FF2B5EF4-FFF2-40B4-BE49-F238E27FC236}">
                <a16:creationId xmlns:a16="http://schemas.microsoft.com/office/drawing/2014/main" id="{E7C02721-8593-44DB-91AA-C1CE6A3817B9}"/>
              </a:ext>
            </a:extLst>
          </p:cNvPr>
          <p:cNvSpPr/>
          <p:nvPr/>
        </p:nvSpPr>
        <p:spPr>
          <a:xfrm>
            <a:off x="5235614" y="3454457"/>
            <a:ext cx="1332000" cy="1039724"/>
          </a:xfrm>
          <a:prstGeom prst="roundRect">
            <a:avLst/>
          </a:prstGeom>
          <a:solidFill>
            <a:srgbClr val="FFE09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sz="1600" dirty="0">
                <a:solidFill>
                  <a:schemeClr val="accent1"/>
                </a:solidFill>
              </a:rPr>
              <a:t>Prioritera</a:t>
            </a:r>
            <a:endParaRPr lang="sv-SE" sz="2000" dirty="0">
              <a:solidFill>
                <a:schemeClr val="accent1"/>
              </a:solidFill>
            </a:endParaRPr>
          </a:p>
        </p:txBody>
      </p:sp>
      <p:sp>
        <p:nvSpPr>
          <p:cNvPr id="12" name="Rektangel: rundade hörn 11">
            <a:extLst>
              <a:ext uri="{FF2B5EF4-FFF2-40B4-BE49-F238E27FC236}">
                <a16:creationId xmlns:a16="http://schemas.microsoft.com/office/drawing/2014/main" id="{ED976C2B-5651-44F5-A8AC-9313EAB1EDF6}"/>
              </a:ext>
            </a:extLst>
          </p:cNvPr>
          <p:cNvSpPr/>
          <p:nvPr/>
        </p:nvSpPr>
        <p:spPr>
          <a:xfrm>
            <a:off x="6735108" y="3483694"/>
            <a:ext cx="1332000" cy="1039724"/>
          </a:xfrm>
          <a:prstGeom prst="roundRect">
            <a:avLst/>
          </a:prstGeom>
          <a:solidFill>
            <a:srgbClr val="FFE09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sz="1600" dirty="0">
                <a:solidFill>
                  <a:schemeClr val="accent1"/>
                </a:solidFill>
              </a:rPr>
              <a:t>Standard-</a:t>
            </a:r>
            <a:r>
              <a:rPr lang="sv-SE" sz="1600" dirty="0" err="1">
                <a:solidFill>
                  <a:schemeClr val="accent1"/>
                </a:solidFill>
              </a:rPr>
              <a:t>isera</a:t>
            </a:r>
            <a:endParaRPr lang="sv-SE" sz="1600" dirty="0">
              <a:solidFill>
                <a:schemeClr val="accent1"/>
              </a:solidFill>
            </a:endParaRPr>
          </a:p>
        </p:txBody>
      </p:sp>
      <p:sp>
        <p:nvSpPr>
          <p:cNvPr id="13" name="Rektangel: rundade hörn 12">
            <a:extLst>
              <a:ext uri="{FF2B5EF4-FFF2-40B4-BE49-F238E27FC236}">
                <a16:creationId xmlns:a16="http://schemas.microsoft.com/office/drawing/2014/main" id="{A6B499C3-0974-414C-B179-4BB17778E1C1}"/>
              </a:ext>
            </a:extLst>
          </p:cNvPr>
          <p:cNvSpPr/>
          <p:nvPr/>
        </p:nvSpPr>
        <p:spPr>
          <a:xfrm>
            <a:off x="8228744" y="3475712"/>
            <a:ext cx="1332000" cy="1039724"/>
          </a:xfrm>
          <a:prstGeom prst="roundRect">
            <a:avLst/>
          </a:prstGeom>
          <a:solidFill>
            <a:srgbClr val="FFE09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sz="1600" dirty="0">
                <a:solidFill>
                  <a:schemeClr val="accent1"/>
                </a:solidFill>
              </a:rPr>
              <a:t>Stödja implementering</a:t>
            </a:r>
          </a:p>
        </p:txBody>
      </p:sp>
      <p:sp>
        <p:nvSpPr>
          <p:cNvPr id="14" name="Rektangel: rundade hörn 13">
            <a:extLst>
              <a:ext uri="{FF2B5EF4-FFF2-40B4-BE49-F238E27FC236}">
                <a16:creationId xmlns:a16="http://schemas.microsoft.com/office/drawing/2014/main" id="{8AD64C0E-3FBF-46AA-9C92-5B02714F45AA}"/>
              </a:ext>
            </a:extLst>
          </p:cNvPr>
          <p:cNvSpPr/>
          <p:nvPr/>
        </p:nvSpPr>
        <p:spPr>
          <a:xfrm>
            <a:off x="9722380" y="3483694"/>
            <a:ext cx="1332000" cy="1039724"/>
          </a:xfrm>
          <a:prstGeom prst="roundRect">
            <a:avLst/>
          </a:prstGeom>
          <a:solidFill>
            <a:srgbClr val="FFE09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sz="1600" dirty="0">
                <a:solidFill>
                  <a:schemeClr val="accent1"/>
                </a:solidFill>
              </a:rPr>
              <a:t>Utvärdera</a:t>
            </a:r>
          </a:p>
        </p:txBody>
      </p:sp>
      <p:cxnSp>
        <p:nvCxnSpPr>
          <p:cNvPr id="16" name="Koppling: vinklad 15">
            <a:extLst>
              <a:ext uri="{FF2B5EF4-FFF2-40B4-BE49-F238E27FC236}">
                <a16:creationId xmlns:a16="http://schemas.microsoft.com/office/drawing/2014/main" id="{71D50535-51F9-4BA6-8A0E-BE49FE7E9685}"/>
              </a:ext>
            </a:extLst>
          </p:cNvPr>
          <p:cNvCxnSpPr>
            <a:cxnSpLocks/>
            <a:stCxn id="5" idx="3"/>
            <a:endCxn id="31" idx="1"/>
          </p:cNvCxnSpPr>
          <p:nvPr/>
        </p:nvCxnSpPr>
        <p:spPr>
          <a:xfrm flipH="1">
            <a:off x="304800" y="3974319"/>
            <a:ext cx="11468943" cy="1462"/>
          </a:xfrm>
          <a:prstGeom prst="bentConnector5">
            <a:avLst>
              <a:gd name="adj1" fmla="val -1993"/>
              <a:gd name="adj2" fmla="val 111979070"/>
              <a:gd name="adj3" fmla="val 101993"/>
            </a:avLst>
          </a:prstGeom>
          <a:ln w="381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28" name="Rektangel 27">
            <a:extLst>
              <a:ext uri="{FF2B5EF4-FFF2-40B4-BE49-F238E27FC236}">
                <a16:creationId xmlns:a16="http://schemas.microsoft.com/office/drawing/2014/main" id="{1D950DE3-7B19-4396-B747-B84928CF978D}"/>
              </a:ext>
            </a:extLst>
          </p:cNvPr>
          <p:cNvSpPr/>
          <p:nvPr/>
        </p:nvSpPr>
        <p:spPr>
          <a:xfrm>
            <a:off x="3574484" y="5275831"/>
            <a:ext cx="4027033" cy="330992"/>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solidFill>
                  <a:schemeClr val="accent1"/>
                </a:solidFill>
              </a:rPr>
              <a:t>Förvaltning och förändringar </a:t>
            </a:r>
          </a:p>
        </p:txBody>
      </p:sp>
      <p:sp>
        <p:nvSpPr>
          <p:cNvPr id="31" name="Rektangel: rundade hörn 30">
            <a:extLst>
              <a:ext uri="{FF2B5EF4-FFF2-40B4-BE49-F238E27FC236}">
                <a16:creationId xmlns:a16="http://schemas.microsoft.com/office/drawing/2014/main" id="{A289E46F-75CD-4BB7-81F5-4DC73C253937}"/>
              </a:ext>
            </a:extLst>
          </p:cNvPr>
          <p:cNvSpPr/>
          <p:nvPr/>
        </p:nvSpPr>
        <p:spPr>
          <a:xfrm>
            <a:off x="304800" y="3441300"/>
            <a:ext cx="1690065" cy="106896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sv-SE" sz="1600" dirty="0">
                <a:solidFill>
                  <a:srgbClr val="FFE098"/>
                </a:solidFill>
              </a:rPr>
              <a:t>Identifierat behov av nationell standardisering</a:t>
            </a:r>
          </a:p>
        </p:txBody>
      </p:sp>
      <p:cxnSp>
        <p:nvCxnSpPr>
          <p:cNvPr id="37" name="Rak pilkoppling 36">
            <a:extLst>
              <a:ext uri="{FF2B5EF4-FFF2-40B4-BE49-F238E27FC236}">
                <a16:creationId xmlns:a16="http://schemas.microsoft.com/office/drawing/2014/main" id="{FBF370E7-2FB3-471D-831B-AD4EDAA73739}"/>
              </a:ext>
            </a:extLst>
          </p:cNvPr>
          <p:cNvCxnSpPr>
            <a:cxnSpLocks/>
            <a:stCxn id="31" idx="3"/>
            <a:endCxn id="5" idx="1"/>
          </p:cNvCxnSpPr>
          <p:nvPr/>
        </p:nvCxnSpPr>
        <p:spPr>
          <a:xfrm flipV="1">
            <a:off x="1994865" y="3974319"/>
            <a:ext cx="167494" cy="1462"/>
          </a:xfrm>
          <a:prstGeom prst="straightConnector1">
            <a:avLst/>
          </a:prstGeom>
          <a:ln w="381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41" name="Rektangel 40">
            <a:extLst>
              <a:ext uri="{FF2B5EF4-FFF2-40B4-BE49-F238E27FC236}">
                <a16:creationId xmlns:a16="http://schemas.microsoft.com/office/drawing/2014/main" id="{9426B8CB-ED98-433A-9548-AAED0C49885F}"/>
              </a:ext>
            </a:extLst>
          </p:cNvPr>
          <p:cNvSpPr/>
          <p:nvPr/>
        </p:nvSpPr>
        <p:spPr>
          <a:xfrm>
            <a:off x="3302668" y="2565785"/>
            <a:ext cx="3282327" cy="2141604"/>
          </a:xfrm>
          <a:prstGeom prst="rect">
            <a:avLst/>
          </a:prstGeom>
          <a:noFill/>
          <a:ln w="2222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lang="sv-SE" dirty="0">
                <a:solidFill>
                  <a:schemeClr val="accent1"/>
                </a:solidFill>
              </a:rPr>
              <a:t>Nationellt råd för interoperabilitet</a:t>
            </a:r>
          </a:p>
        </p:txBody>
      </p:sp>
      <p:sp>
        <p:nvSpPr>
          <p:cNvPr id="44" name="Rektangel 43">
            <a:extLst>
              <a:ext uri="{FF2B5EF4-FFF2-40B4-BE49-F238E27FC236}">
                <a16:creationId xmlns:a16="http://schemas.microsoft.com/office/drawing/2014/main" id="{3E00E629-9935-41E8-9134-A6AEC15BD6AF}"/>
              </a:ext>
            </a:extLst>
          </p:cNvPr>
          <p:cNvSpPr/>
          <p:nvPr/>
        </p:nvSpPr>
        <p:spPr>
          <a:xfrm>
            <a:off x="6735829" y="2580555"/>
            <a:ext cx="1331279" cy="2141604"/>
          </a:xfrm>
          <a:prstGeom prst="rect">
            <a:avLst/>
          </a:prstGeom>
          <a:noFill/>
          <a:ln w="2222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lang="sv-SE" dirty="0">
                <a:solidFill>
                  <a:schemeClr val="accent1"/>
                </a:solidFill>
              </a:rPr>
              <a:t>Arbets-grupper</a:t>
            </a:r>
          </a:p>
        </p:txBody>
      </p:sp>
    </p:spTree>
    <p:extLst>
      <p:ext uri="{BB962C8B-B14F-4D97-AF65-F5344CB8AC3E}">
        <p14:creationId xmlns:p14="http://schemas.microsoft.com/office/powerpoint/2010/main" val="2236836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a:xfrm>
            <a:off x="858355" y="867677"/>
            <a:ext cx="10475290" cy="553998"/>
          </a:xfrm>
        </p:spPr>
        <p:txBody>
          <a:bodyPr/>
          <a:lstStyle/>
          <a:p>
            <a:r>
              <a:rPr lang="sv-SE" dirty="0"/>
              <a:t>Standardiseringsprocessen</a:t>
            </a:r>
          </a:p>
        </p:txBody>
      </p:sp>
      <p:sp>
        <p:nvSpPr>
          <p:cNvPr id="3" name="Platshållare för innehåll 2">
            <a:extLst>
              <a:ext uri="{FF2B5EF4-FFF2-40B4-BE49-F238E27FC236}">
                <a16:creationId xmlns:a16="http://schemas.microsoft.com/office/drawing/2014/main" id="{291010A0-958E-4A01-B89B-B1F621B2605E}"/>
              </a:ext>
            </a:extLst>
          </p:cNvPr>
          <p:cNvSpPr>
            <a:spLocks noGrp="1"/>
          </p:cNvSpPr>
          <p:nvPr>
            <p:ph sz="quarter" idx="21"/>
          </p:nvPr>
        </p:nvSpPr>
        <p:spPr>
          <a:xfrm>
            <a:off x="818108" y="4835447"/>
            <a:ext cx="4796308" cy="1718689"/>
          </a:xfrm>
        </p:spPr>
        <p:txBody>
          <a:bodyPr>
            <a:normAutofit/>
          </a:bodyPr>
          <a:lstStyle/>
          <a:p>
            <a:pPr marL="0" indent="0">
              <a:buNone/>
            </a:pPr>
            <a:r>
              <a:rPr lang="sv-SE" sz="2000" dirty="0"/>
              <a:t>Krav för standardisering:</a:t>
            </a:r>
          </a:p>
          <a:p>
            <a:r>
              <a:rPr lang="sv-SE" sz="2000" dirty="0"/>
              <a:t>Standard=NGS-status</a:t>
            </a:r>
          </a:p>
          <a:p>
            <a:r>
              <a:rPr lang="sv-SE" sz="2000" dirty="0"/>
              <a:t>Nationella grunddata=NGS-status</a:t>
            </a:r>
          </a:p>
          <a:p>
            <a:endParaRPr lang="sv-SE" dirty="0"/>
          </a:p>
        </p:txBody>
      </p:sp>
      <p:sp>
        <p:nvSpPr>
          <p:cNvPr id="4" name="Flödesschema: Alternativ process 3">
            <a:extLst>
              <a:ext uri="{FF2B5EF4-FFF2-40B4-BE49-F238E27FC236}">
                <a16:creationId xmlns:a16="http://schemas.microsoft.com/office/drawing/2014/main" id="{5ABE5D6C-C343-4023-A156-3B9FE8EDDD13}"/>
              </a:ext>
            </a:extLst>
          </p:cNvPr>
          <p:cNvSpPr/>
          <p:nvPr/>
        </p:nvSpPr>
        <p:spPr>
          <a:xfrm>
            <a:off x="942975" y="1650061"/>
            <a:ext cx="2447926" cy="817701"/>
          </a:xfrm>
          <a:prstGeom prst="flowChartAlternateProcess">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Begreppsmodell</a:t>
            </a:r>
            <a:r>
              <a:rPr lang="sv-SE" dirty="0">
                <a:solidFill>
                  <a:schemeClr val="tx1"/>
                </a:solidFill>
                <a:sym typeface="Wingdings" panose="05000000000000000000" pitchFamily="2" charset="2"/>
              </a:rPr>
              <a:t></a:t>
            </a:r>
          </a:p>
          <a:p>
            <a:pPr algn="ctr"/>
            <a:r>
              <a:rPr lang="sv-SE" dirty="0">
                <a:solidFill>
                  <a:schemeClr val="tx1"/>
                </a:solidFill>
              </a:rPr>
              <a:t>termer</a:t>
            </a:r>
          </a:p>
        </p:txBody>
      </p:sp>
      <p:sp>
        <p:nvSpPr>
          <p:cNvPr id="5" name="Flödesschema: Alternativ process 4">
            <a:extLst>
              <a:ext uri="{FF2B5EF4-FFF2-40B4-BE49-F238E27FC236}">
                <a16:creationId xmlns:a16="http://schemas.microsoft.com/office/drawing/2014/main" id="{2D56E8BA-1E9C-4B22-B99D-C9531DAFB65C}"/>
              </a:ext>
            </a:extLst>
          </p:cNvPr>
          <p:cNvSpPr/>
          <p:nvPr/>
        </p:nvSpPr>
        <p:spPr>
          <a:xfrm>
            <a:off x="3793131" y="1647592"/>
            <a:ext cx="2451365" cy="808649"/>
          </a:xfrm>
          <a:prstGeom prst="flowChartAlternateProcess">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Informationsmodell</a:t>
            </a:r>
            <a:r>
              <a:rPr lang="sv-SE" dirty="0">
                <a:solidFill>
                  <a:schemeClr val="tx1"/>
                </a:solidFill>
                <a:sym typeface="Wingdings" panose="05000000000000000000" pitchFamily="2" charset="2"/>
              </a:rPr>
              <a:t></a:t>
            </a:r>
            <a:r>
              <a:rPr lang="sv-SE" dirty="0">
                <a:solidFill>
                  <a:schemeClr val="tx1"/>
                </a:solidFill>
              </a:rPr>
              <a:t> </a:t>
            </a:r>
            <a:r>
              <a:rPr lang="sv-SE" dirty="0" err="1">
                <a:solidFill>
                  <a:schemeClr val="tx1"/>
                </a:solidFill>
              </a:rPr>
              <a:t>kodverk</a:t>
            </a:r>
            <a:endParaRPr lang="sv-SE" dirty="0">
              <a:solidFill>
                <a:schemeClr val="tx1"/>
              </a:solidFill>
            </a:endParaRPr>
          </a:p>
        </p:txBody>
      </p:sp>
      <p:sp>
        <p:nvSpPr>
          <p:cNvPr id="6" name="Flödesschema: Alternativ process 5">
            <a:extLst>
              <a:ext uri="{FF2B5EF4-FFF2-40B4-BE49-F238E27FC236}">
                <a16:creationId xmlns:a16="http://schemas.microsoft.com/office/drawing/2014/main" id="{CEB93459-9E45-4A81-98FF-96EDBEB2F2F7}"/>
              </a:ext>
            </a:extLst>
          </p:cNvPr>
          <p:cNvSpPr/>
          <p:nvPr/>
        </p:nvSpPr>
        <p:spPr>
          <a:xfrm>
            <a:off x="6646727" y="1654680"/>
            <a:ext cx="2451365" cy="808648"/>
          </a:xfrm>
          <a:prstGeom prst="flowChartAlternateProcess">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FHIR-profiler</a:t>
            </a:r>
            <a:r>
              <a:rPr lang="sv-SE" dirty="0">
                <a:solidFill>
                  <a:schemeClr val="tx1"/>
                </a:solidFill>
                <a:sym typeface="Wingdings" panose="05000000000000000000" pitchFamily="2" charset="2"/>
              </a:rPr>
              <a:t></a:t>
            </a:r>
            <a:r>
              <a:rPr lang="sv-SE" dirty="0">
                <a:solidFill>
                  <a:schemeClr val="tx1"/>
                </a:solidFill>
              </a:rPr>
              <a:t> implementations-guide</a:t>
            </a:r>
          </a:p>
        </p:txBody>
      </p:sp>
      <p:grpSp>
        <p:nvGrpSpPr>
          <p:cNvPr id="25" name="Grupp 24">
            <a:extLst>
              <a:ext uri="{FF2B5EF4-FFF2-40B4-BE49-F238E27FC236}">
                <a16:creationId xmlns:a16="http://schemas.microsoft.com/office/drawing/2014/main" id="{B1A071B5-788A-48FB-9749-5A6A65CE8303}"/>
              </a:ext>
            </a:extLst>
          </p:cNvPr>
          <p:cNvGrpSpPr/>
          <p:nvPr/>
        </p:nvGrpSpPr>
        <p:grpSpPr>
          <a:xfrm>
            <a:off x="1035471" y="2615853"/>
            <a:ext cx="2262933" cy="730863"/>
            <a:chOff x="954912" y="2480886"/>
            <a:chExt cx="2262933" cy="730863"/>
          </a:xfrm>
        </p:grpSpPr>
        <p:sp>
          <p:nvSpPr>
            <p:cNvPr id="11" name="textruta 10">
              <a:extLst>
                <a:ext uri="{FF2B5EF4-FFF2-40B4-BE49-F238E27FC236}">
                  <a16:creationId xmlns:a16="http://schemas.microsoft.com/office/drawing/2014/main" id="{EE43F264-3487-4BF6-A8F8-DC92CF4BFBDB}"/>
                </a:ext>
              </a:extLst>
            </p:cNvPr>
            <p:cNvSpPr txBox="1"/>
            <p:nvPr/>
          </p:nvSpPr>
          <p:spPr>
            <a:xfrm>
              <a:off x="1058897" y="2631249"/>
              <a:ext cx="940260" cy="457200"/>
            </a:xfrm>
            <a:prstGeom prst="rect">
              <a:avLst/>
            </a:prstGeom>
            <a:noFill/>
          </p:spPr>
          <p:txBody>
            <a:bodyPr wrap="square" rtlCol="0">
              <a:spAutoFit/>
            </a:bodyPr>
            <a:lstStyle/>
            <a:p>
              <a:r>
                <a:rPr lang="sv-SE" sz="1200" dirty="0"/>
                <a:t>Begrepps-modell</a:t>
              </a:r>
            </a:p>
          </p:txBody>
        </p:sp>
        <p:sp>
          <p:nvSpPr>
            <p:cNvPr id="14" name="textruta 13">
              <a:extLst>
                <a:ext uri="{FF2B5EF4-FFF2-40B4-BE49-F238E27FC236}">
                  <a16:creationId xmlns:a16="http://schemas.microsoft.com/office/drawing/2014/main" id="{7449F270-2C63-4794-875B-CD1A88575CD8}"/>
                </a:ext>
              </a:extLst>
            </p:cNvPr>
            <p:cNvSpPr txBox="1"/>
            <p:nvPr/>
          </p:nvSpPr>
          <p:spPr>
            <a:xfrm>
              <a:off x="1999157" y="2632850"/>
              <a:ext cx="885290" cy="276999"/>
            </a:xfrm>
            <a:prstGeom prst="rect">
              <a:avLst/>
            </a:prstGeom>
            <a:noFill/>
          </p:spPr>
          <p:txBody>
            <a:bodyPr wrap="square" rtlCol="0">
              <a:spAutoFit/>
            </a:bodyPr>
            <a:lstStyle/>
            <a:p>
              <a:r>
                <a:rPr lang="sv-SE" sz="1200" dirty="0"/>
                <a:t>Termlista</a:t>
              </a:r>
            </a:p>
          </p:txBody>
        </p:sp>
        <p:sp>
          <p:nvSpPr>
            <p:cNvPr id="15" name="Rektangel 14">
              <a:extLst>
                <a:ext uri="{FF2B5EF4-FFF2-40B4-BE49-F238E27FC236}">
                  <a16:creationId xmlns:a16="http://schemas.microsoft.com/office/drawing/2014/main" id="{235A38C6-BAD9-44AB-AEC4-D2C198B85DAF}"/>
                </a:ext>
              </a:extLst>
            </p:cNvPr>
            <p:cNvSpPr/>
            <p:nvPr/>
          </p:nvSpPr>
          <p:spPr>
            <a:xfrm>
              <a:off x="954912" y="2480886"/>
              <a:ext cx="2262933" cy="730863"/>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26" name="Grupp 25">
            <a:extLst>
              <a:ext uri="{FF2B5EF4-FFF2-40B4-BE49-F238E27FC236}">
                <a16:creationId xmlns:a16="http://schemas.microsoft.com/office/drawing/2014/main" id="{C04A5925-8F82-4170-8567-886C13464AF5}"/>
              </a:ext>
            </a:extLst>
          </p:cNvPr>
          <p:cNvGrpSpPr/>
          <p:nvPr/>
        </p:nvGrpSpPr>
        <p:grpSpPr>
          <a:xfrm>
            <a:off x="3887346" y="2619476"/>
            <a:ext cx="2262933" cy="730863"/>
            <a:chOff x="3793131" y="2521490"/>
            <a:chExt cx="2262933" cy="730863"/>
          </a:xfrm>
        </p:grpSpPr>
        <p:sp>
          <p:nvSpPr>
            <p:cNvPr id="13" name="textruta 12">
              <a:extLst>
                <a:ext uri="{FF2B5EF4-FFF2-40B4-BE49-F238E27FC236}">
                  <a16:creationId xmlns:a16="http://schemas.microsoft.com/office/drawing/2014/main" id="{2C9033E4-36F9-46BA-81A2-E0BEEC860527}"/>
                </a:ext>
              </a:extLst>
            </p:cNvPr>
            <p:cNvSpPr txBox="1"/>
            <p:nvPr/>
          </p:nvSpPr>
          <p:spPr>
            <a:xfrm>
              <a:off x="3848101" y="2656090"/>
              <a:ext cx="1164574" cy="461665"/>
            </a:xfrm>
            <a:prstGeom prst="rect">
              <a:avLst/>
            </a:prstGeom>
            <a:noFill/>
          </p:spPr>
          <p:txBody>
            <a:bodyPr wrap="square" rtlCol="0">
              <a:spAutoFit/>
            </a:bodyPr>
            <a:lstStyle/>
            <a:p>
              <a:r>
                <a:rPr lang="sv-SE" sz="1200" dirty="0"/>
                <a:t>Informations-modell</a:t>
              </a:r>
            </a:p>
          </p:txBody>
        </p:sp>
        <p:sp>
          <p:nvSpPr>
            <p:cNvPr id="16" name="Rektangel 15">
              <a:extLst>
                <a:ext uri="{FF2B5EF4-FFF2-40B4-BE49-F238E27FC236}">
                  <a16:creationId xmlns:a16="http://schemas.microsoft.com/office/drawing/2014/main" id="{6B97CDDC-83A7-4E1E-BE1C-260823C3414D}"/>
                </a:ext>
              </a:extLst>
            </p:cNvPr>
            <p:cNvSpPr/>
            <p:nvPr/>
          </p:nvSpPr>
          <p:spPr>
            <a:xfrm>
              <a:off x="3793131" y="2521490"/>
              <a:ext cx="2262933" cy="730863"/>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textruta 16">
              <a:extLst>
                <a:ext uri="{FF2B5EF4-FFF2-40B4-BE49-F238E27FC236}">
                  <a16:creationId xmlns:a16="http://schemas.microsoft.com/office/drawing/2014/main" id="{7F7D9C57-A9D3-40A3-B15E-8093641FC95F}"/>
                </a:ext>
              </a:extLst>
            </p:cNvPr>
            <p:cNvSpPr txBox="1"/>
            <p:nvPr/>
          </p:nvSpPr>
          <p:spPr>
            <a:xfrm>
              <a:off x="4994197" y="2662205"/>
              <a:ext cx="910051" cy="461665"/>
            </a:xfrm>
            <a:prstGeom prst="rect">
              <a:avLst/>
            </a:prstGeom>
            <a:noFill/>
          </p:spPr>
          <p:txBody>
            <a:bodyPr wrap="square" rtlCol="0">
              <a:spAutoFit/>
            </a:bodyPr>
            <a:lstStyle/>
            <a:p>
              <a:r>
                <a:rPr lang="sv-SE" sz="1200" dirty="0"/>
                <a:t>Kodverks-lista </a:t>
              </a:r>
              <a:r>
                <a:rPr lang="sv-SE" sz="1200" dirty="0" err="1"/>
                <a:t>Sv</a:t>
              </a:r>
              <a:endParaRPr lang="sv-SE" sz="1200" dirty="0"/>
            </a:p>
          </p:txBody>
        </p:sp>
      </p:grpSp>
      <p:grpSp>
        <p:nvGrpSpPr>
          <p:cNvPr id="27" name="Grupp 26">
            <a:extLst>
              <a:ext uri="{FF2B5EF4-FFF2-40B4-BE49-F238E27FC236}">
                <a16:creationId xmlns:a16="http://schemas.microsoft.com/office/drawing/2014/main" id="{9E3A4D68-9C3E-4598-8E5C-0871B22496C5}"/>
              </a:ext>
            </a:extLst>
          </p:cNvPr>
          <p:cNvGrpSpPr/>
          <p:nvPr/>
        </p:nvGrpSpPr>
        <p:grpSpPr>
          <a:xfrm>
            <a:off x="6775175" y="2602521"/>
            <a:ext cx="2262933" cy="730863"/>
            <a:chOff x="6721787" y="2563720"/>
            <a:chExt cx="2262933" cy="730863"/>
          </a:xfrm>
        </p:grpSpPr>
        <p:sp>
          <p:nvSpPr>
            <p:cNvPr id="18" name="textruta 17">
              <a:extLst>
                <a:ext uri="{FF2B5EF4-FFF2-40B4-BE49-F238E27FC236}">
                  <a16:creationId xmlns:a16="http://schemas.microsoft.com/office/drawing/2014/main" id="{62EB27F8-17EE-49D6-97B6-CB239CAA2EB0}"/>
                </a:ext>
              </a:extLst>
            </p:cNvPr>
            <p:cNvSpPr txBox="1"/>
            <p:nvPr/>
          </p:nvSpPr>
          <p:spPr>
            <a:xfrm>
              <a:off x="6776757" y="2698320"/>
              <a:ext cx="1164574" cy="461665"/>
            </a:xfrm>
            <a:prstGeom prst="rect">
              <a:avLst/>
            </a:prstGeom>
            <a:noFill/>
          </p:spPr>
          <p:txBody>
            <a:bodyPr wrap="square" rtlCol="0">
              <a:spAutoFit/>
            </a:bodyPr>
            <a:lstStyle/>
            <a:p>
              <a:r>
                <a:rPr lang="sv-SE" sz="1200" dirty="0"/>
                <a:t>Tekniska </a:t>
              </a:r>
              <a:r>
                <a:rPr lang="sv-SE" sz="1200" dirty="0" err="1"/>
                <a:t>API:er</a:t>
              </a:r>
              <a:endParaRPr lang="sv-SE" sz="1200" dirty="0"/>
            </a:p>
          </p:txBody>
        </p:sp>
        <p:sp>
          <p:nvSpPr>
            <p:cNvPr id="19" name="Rektangel 18">
              <a:extLst>
                <a:ext uri="{FF2B5EF4-FFF2-40B4-BE49-F238E27FC236}">
                  <a16:creationId xmlns:a16="http://schemas.microsoft.com/office/drawing/2014/main" id="{7B384C88-7537-4F73-9F3D-EE6FEB34BEF9}"/>
                </a:ext>
              </a:extLst>
            </p:cNvPr>
            <p:cNvSpPr/>
            <p:nvPr/>
          </p:nvSpPr>
          <p:spPr>
            <a:xfrm>
              <a:off x="6721787" y="2563720"/>
              <a:ext cx="2262933" cy="730863"/>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0" name="textruta 19">
              <a:extLst>
                <a:ext uri="{FF2B5EF4-FFF2-40B4-BE49-F238E27FC236}">
                  <a16:creationId xmlns:a16="http://schemas.microsoft.com/office/drawing/2014/main" id="{55BDDA17-C887-4369-9FE8-3C53435F4E48}"/>
                </a:ext>
              </a:extLst>
            </p:cNvPr>
            <p:cNvSpPr txBox="1"/>
            <p:nvPr/>
          </p:nvSpPr>
          <p:spPr>
            <a:xfrm>
              <a:off x="7922854" y="2704435"/>
              <a:ext cx="945724" cy="461665"/>
            </a:xfrm>
            <a:prstGeom prst="rect">
              <a:avLst/>
            </a:prstGeom>
            <a:noFill/>
          </p:spPr>
          <p:txBody>
            <a:bodyPr wrap="square" rtlCol="0">
              <a:spAutoFit/>
            </a:bodyPr>
            <a:lstStyle/>
            <a:p>
              <a:r>
                <a:rPr lang="sv-SE" sz="1200" dirty="0"/>
                <a:t>Kodverks-lista Eng</a:t>
              </a:r>
            </a:p>
          </p:txBody>
        </p:sp>
      </p:grpSp>
      <p:grpSp>
        <p:nvGrpSpPr>
          <p:cNvPr id="23" name="Grupp 22">
            <a:extLst>
              <a:ext uri="{FF2B5EF4-FFF2-40B4-BE49-F238E27FC236}">
                <a16:creationId xmlns:a16="http://schemas.microsoft.com/office/drawing/2014/main" id="{3ABA69BD-68DA-4F1D-A33F-5F741314322B}"/>
              </a:ext>
            </a:extLst>
          </p:cNvPr>
          <p:cNvGrpSpPr/>
          <p:nvPr/>
        </p:nvGrpSpPr>
        <p:grpSpPr>
          <a:xfrm>
            <a:off x="3049039" y="3572356"/>
            <a:ext cx="1273039" cy="974819"/>
            <a:chOff x="2884447" y="3538421"/>
            <a:chExt cx="1273039" cy="974819"/>
          </a:xfrm>
        </p:grpSpPr>
        <p:pic>
          <p:nvPicPr>
            <p:cNvPr id="12" name="Bild 11" descr="Dokument med hel fyllning">
              <a:extLst>
                <a:ext uri="{FF2B5EF4-FFF2-40B4-BE49-F238E27FC236}">
                  <a16:creationId xmlns:a16="http://schemas.microsoft.com/office/drawing/2014/main" id="{12A75FCE-69BA-4076-8309-57E7907960F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17845" y="3538421"/>
              <a:ext cx="457200" cy="457200"/>
            </a:xfrm>
            <a:prstGeom prst="rect">
              <a:avLst/>
            </a:prstGeom>
          </p:spPr>
        </p:pic>
        <p:sp>
          <p:nvSpPr>
            <p:cNvPr id="21" name="textruta 20">
              <a:extLst>
                <a:ext uri="{FF2B5EF4-FFF2-40B4-BE49-F238E27FC236}">
                  <a16:creationId xmlns:a16="http://schemas.microsoft.com/office/drawing/2014/main" id="{B6E27CA4-CDA0-414D-9160-C17950DA4D20}"/>
                </a:ext>
              </a:extLst>
            </p:cNvPr>
            <p:cNvSpPr txBox="1"/>
            <p:nvPr/>
          </p:nvSpPr>
          <p:spPr>
            <a:xfrm>
              <a:off x="2884447" y="4051575"/>
              <a:ext cx="1273039" cy="461665"/>
            </a:xfrm>
            <a:prstGeom prst="rect">
              <a:avLst/>
            </a:prstGeom>
            <a:noFill/>
          </p:spPr>
          <p:txBody>
            <a:bodyPr wrap="square" rtlCol="0">
              <a:spAutoFit/>
            </a:bodyPr>
            <a:lstStyle/>
            <a:p>
              <a:r>
                <a:rPr lang="sv-SE" sz="1200" dirty="0"/>
                <a:t>Informations-specifikation</a:t>
              </a:r>
            </a:p>
          </p:txBody>
        </p:sp>
      </p:grpSp>
      <p:grpSp>
        <p:nvGrpSpPr>
          <p:cNvPr id="24" name="Grupp 23">
            <a:extLst>
              <a:ext uri="{FF2B5EF4-FFF2-40B4-BE49-F238E27FC236}">
                <a16:creationId xmlns:a16="http://schemas.microsoft.com/office/drawing/2014/main" id="{CEF30EA1-D058-4964-B197-3B7D7796B4DC}"/>
              </a:ext>
            </a:extLst>
          </p:cNvPr>
          <p:cNvGrpSpPr/>
          <p:nvPr/>
        </p:nvGrpSpPr>
        <p:grpSpPr>
          <a:xfrm>
            <a:off x="7394657" y="3572356"/>
            <a:ext cx="1095197" cy="964058"/>
            <a:chOff x="7362476" y="3538421"/>
            <a:chExt cx="1095197" cy="964058"/>
          </a:xfrm>
        </p:grpSpPr>
        <p:pic>
          <p:nvPicPr>
            <p:cNvPr id="10" name="Bild 9" descr="Dokument med hel fyllning">
              <a:extLst>
                <a:ext uri="{FF2B5EF4-FFF2-40B4-BE49-F238E27FC236}">
                  <a16:creationId xmlns:a16="http://schemas.microsoft.com/office/drawing/2014/main" id="{07CF8C11-6AF7-41E8-8375-13D7569805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43809" y="3538421"/>
              <a:ext cx="457200" cy="457200"/>
            </a:xfrm>
            <a:prstGeom prst="rect">
              <a:avLst/>
            </a:prstGeom>
          </p:spPr>
        </p:pic>
        <p:sp>
          <p:nvSpPr>
            <p:cNvPr id="22" name="textruta 21">
              <a:extLst>
                <a:ext uri="{FF2B5EF4-FFF2-40B4-BE49-F238E27FC236}">
                  <a16:creationId xmlns:a16="http://schemas.microsoft.com/office/drawing/2014/main" id="{60F76056-8642-4B5C-8FA7-331F94E51826}"/>
                </a:ext>
              </a:extLst>
            </p:cNvPr>
            <p:cNvSpPr txBox="1"/>
            <p:nvPr/>
          </p:nvSpPr>
          <p:spPr>
            <a:xfrm>
              <a:off x="7362476" y="4040814"/>
              <a:ext cx="1095197" cy="461665"/>
            </a:xfrm>
            <a:prstGeom prst="rect">
              <a:avLst/>
            </a:prstGeom>
            <a:noFill/>
          </p:spPr>
          <p:txBody>
            <a:bodyPr wrap="square" rtlCol="0">
              <a:spAutoFit/>
            </a:bodyPr>
            <a:lstStyle/>
            <a:p>
              <a:r>
                <a:rPr lang="sv-SE" sz="1200" dirty="0" err="1"/>
                <a:t>Implementa-tionsguide</a:t>
              </a:r>
              <a:endParaRPr lang="sv-SE" sz="1200" dirty="0"/>
            </a:p>
          </p:txBody>
        </p:sp>
      </p:grpSp>
      <p:cxnSp>
        <p:nvCxnSpPr>
          <p:cNvPr id="29" name="Koppling: böjd 28">
            <a:extLst>
              <a:ext uri="{FF2B5EF4-FFF2-40B4-BE49-F238E27FC236}">
                <a16:creationId xmlns:a16="http://schemas.microsoft.com/office/drawing/2014/main" id="{9059DD1E-C5F1-4E95-8B79-4C6A8F8445C9}"/>
              </a:ext>
            </a:extLst>
          </p:cNvPr>
          <p:cNvCxnSpPr>
            <a:cxnSpLocks/>
            <a:stCxn id="15" idx="2"/>
            <a:endCxn id="12" idx="1"/>
          </p:cNvCxnSpPr>
          <p:nvPr/>
        </p:nvCxnSpPr>
        <p:spPr>
          <a:xfrm rot="16200000" flipH="1">
            <a:off x="2547567" y="2966086"/>
            <a:ext cx="454240" cy="1215499"/>
          </a:xfrm>
          <a:prstGeom prst="curvedConnector2">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31" name="Koppling: böjd 30">
            <a:extLst>
              <a:ext uri="{FF2B5EF4-FFF2-40B4-BE49-F238E27FC236}">
                <a16:creationId xmlns:a16="http://schemas.microsoft.com/office/drawing/2014/main" id="{95DB770C-FBFE-4F1C-A5FF-A03B44225BA6}"/>
              </a:ext>
            </a:extLst>
          </p:cNvPr>
          <p:cNvCxnSpPr>
            <a:cxnSpLocks/>
            <a:stCxn id="16" idx="2"/>
          </p:cNvCxnSpPr>
          <p:nvPr/>
        </p:nvCxnSpPr>
        <p:spPr>
          <a:xfrm rot="5400000">
            <a:off x="4166335" y="2977135"/>
            <a:ext cx="479275" cy="1225682"/>
          </a:xfrm>
          <a:prstGeom prst="curvedConnector2">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41" name="Rak pilkoppling 40">
            <a:extLst>
              <a:ext uri="{FF2B5EF4-FFF2-40B4-BE49-F238E27FC236}">
                <a16:creationId xmlns:a16="http://schemas.microsoft.com/office/drawing/2014/main" id="{6709776F-91CA-49C9-8B38-6747726D97D4}"/>
              </a:ext>
            </a:extLst>
          </p:cNvPr>
          <p:cNvCxnSpPr>
            <a:stCxn id="19" idx="2"/>
            <a:endCxn id="10" idx="0"/>
          </p:cNvCxnSpPr>
          <p:nvPr/>
        </p:nvCxnSpPr>
        <p:spPr>
          <a:xfrm flipH="1">
            <a:off x="7904590" y="3333384"/>
            <a:ext cx="2052" cy="238972"/>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43" name="Rak pilkoppling 42">
            <a:extLst>
              <a:ext uri="{FF2B5EF4-FFF2-40B4-BE49-F238E27FC236}">
                <a16:creationId xmlns:a16="http://schemas.microsoft.com/office/drawing/2014/main" id="{CF96569D-34E7-4192-A541-218603A3BAB8}"/>
              </a:ext>
            </a:extLst>
          </p:cNvPr>
          <p:cNvCxnSpPr>
            <a:cxnSpLocks/>
            <a:endCxn id="10" idx="1"/>
          </p:cNvCxnSpPr>
          <p:nvPr/>
        </p:nvCxnSpPr>
        <p:spPr>
          <a:xfrm flipV="1">
            <a:off x="3887346" y="3800956"/>
            <a:ext cx="3788644" cy="28658"/>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49" name="textruta 48">
            <a:extLst>
              <a:ext uri="{FF2B5EF4-FFF2-40B4-BE49-F238E27FC236}">
                <a16:creationId xmlns:a16="http://schemas.microsoft.com/office/drawing/2014/main" id="{705E32C5-B37C-49AD-93C4-181C35C510C6}"/>
              </a:ext>
            </a:extLst>
          </p:cNvPr>
          <p:cNvSpPr txBox="1"/>
          <p:nvPr/>
        </p:nvSpPr>
        <p:spPr>
          <a:xfrm>
            <a:off x="8022010" y="3775640"/>
            <a:ext cx="899956" cy="253916"/>
          </a:xfrm>
          <a:prstGeom prst="rect">
            <a:avLst/>
          </a:prstGeom>
          <a:noFill/>
        </p:spPr>
        <p:txBody>
          <a:bodyPr wrap="square" rtlCol="0">
            <a:spAutoFit/>
          </a:bodyPr>
          <a:lstStyle/>
          <a:p>
            <a:r>
              <a:rPr lang="sv-SE" sz="1050" dirty="0"/>
              <a:t>”</a:t>
            </a:r>
            <a:r>
              <a:rPr lang="sv-SE" sz="1050" dirty="0" err="1"/>
              <a:t>Simplifier</a:t>
            </a:r>
            <a:r>
              <a:rPr lang="sv-SE" sz="1050" dirty="0"/>
              <a:t>”</a:t>
            </a:r>
          </a:p>
        </p:txBody>
      </p:sp>
      <p:sp>
        <p:nvSpPr>
          <p:cNvPr id="50" name="textruta 49">
            <a:extLst>
              <a:ext uri="{FF2B5EF4-FFF2-40B4-BE49-F238E27FC236}">
                <a16:creationId xmlns:a16="http://schemas.microsoft.com/office/drawing/2014/main" id="{46D06032-6CAE-4F2F-98D5-EE96BECAA388}"/>
              </a:ext>
            </a:extLst>
          </p:cNvPr>
          <p:cNvSpPr txBox="1"/>
          <p:nvPr/>
        </p:nvSpPr>
        <p:spPr>
          <a:xfrm>
            <a:off x="3696702" y="3809036"/>
            <a:ext cx="1074646" cy="253916"/>
          </a:xfrm>
          <a:prstGeom prst="rect">
            <a:avLst/>
          </a:prstGeom>
          <a:noFill/>
        </p:spPr>
        <p:txBody>
          <a:bodyPr wrap="square" rtlCol="0">
            <a:spAutoFit/>
          </a:bodyPr>
          <a:lstStyle/>
          <a:p>
            <a:r>
              <a:rPr lang="sv-SE" sz="1050" dirty="0"/>
              <a:t>”Handboken”</a:t>
            </a:r>
          </a:p>
        </p:txBody>
      </p:sp>
    </p:spTree>
    <p:extLst>
      <p:ext uri="{BB962C8B-B14F-4D97-AF65-F5344CB8AC3E}">
        <p14:creationId xmlns:p14="http://schemas.microsoft.com/office/powerpoint/2010/main" val="3784205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F4EE50B-7D3F-4620-9D69-7D3B48CD7DC1}"/>
              </a:ext>
            </a:extLst>
          </p:cNvPr>
          <p:cNvSpPr>
            <a:spLocks noGrp="1"/>
          </p:cNvSpPr>
          <p:nvPr>
            <p:ph type="title"/>
          </p:nvPr>
        </p:nvSpPr>
        <p:spPr>
          <a:xfrm>
            <a:off x="858355" y="1039221"/>
            <a:ext cx="10475290" cy="553998"/>
          </a:xfrm>
        </p:spPr>
        <p:txBody>
          <a:bodyPr/>
          <a:lstStyle/>
          <a:p>
            <a:r>
              <a:rPr lang="sv-SE" dirty="0"/>
              <a:t>Några exempel</a:t>
            </a:r>
          </a:p>
        </p:txBody>
      </p:sp>
      <p:sp>
        <p:nvSpPr>
          <p:cNvPr id="3" name="Platshållare för innehåll 2">
            <a:extLst>
              <a:ext uri="{FF2B5EF4-FFF2-40B4-BE49-F238E27FC236}">
                <a16:creationId xmlns:a16="http://schemas.microsoft.com/office/drawing/2014/main" id="{B958A2AF-0799-424F-AE21-A88B1B5419EA}"/>
              </a:ext>
            </a:extLst>
          </p:cNvPr>
          <p:cNvSpPr>
            <a:spLocks noGrp="1"/>
          </p:cNvSpPr>
          <p:nvPr>
            <p:ph sz="quarter" idx="21"/>
          </p:nvPr>
        </p:nvSpPr>
        <p:spPr>
          <a:xfrm>
            <a:off x="858355" y="1867995"/>
            <a:ext cx="10475912" cy="4240213"/>
          </a:xfrm>
        </p:spPr>
        <p:txBody>
          <a:bodyPr>
            <a:normAutofit fontScale="92500" lnSpcReduction="20000"/>
          </a:bodyPr>
          <a:lstStyle/>
          <a:p>
            <a:pPr marL="0" indent="0">
              <a:buNone/>
            </a:pPr>
            <a:r>
              <a:rPr lang="sv-SE" sz="1800" dirty="0">
                <a:latin typeface="Arial" panose="020B0604020202020204" pitchFamily="34" charset="0"/>
                <a:ea typeface="Calibri" panose="020F0502020204030204" pitchFamily="34" charset="0"/>
                <a:cs typeface="Arial" panose="020B0604020202020204" pitchFamily="34" charset="0"/>
              </a:rPr>
              <a:t>E</a:t>
            </a:r>
            <a:r>
              <a:rPr lang="sv-SE" sz="1800" dirty="0">
                <a:effectLst/>
                <a:latin typeface="Arial" panose="020B0604020202020204" pitchFamily="34" charset="0"/>
                <a:ea typeface="Calibri" panose="020F0502020204030204" pitchFamily="34" charset="0"/>
                <a:cs typeface="Arial" panose="020B0604020202020204" pitchFamily="34" charset="0"/>
              </a:rPr>
              <a:t>xempel från Nationella Läkemedelslistan på implementationsnära specifikationer</a:t>
            </a:r>
            <a:endPar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endParaRPr>
          </a:p>
          <a:p>
            <a:pPr marL="0" indent="0">
              <a:buNone/>
            </a:pPr>
            <a:r>
              <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Förskrivning - </a:t>
            </a:r>
            <a:r>
              <a:rPr lang="sv-SE" sz="1800" u="sng" dirty="0" err="1">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NLLMedicationRequest</a:t>
            </a:r>
            <a:r>
              <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 | Nationella gemensamma specifikationer</a:t>
            </a:r>
            <a:endParaRPr lang="sv-SE" sz="18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r>
              <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Dosering - </a:t>
            </a:r>
            <a:r>
              <a:rPr lang="sv-SE" sz="1800" u="sng" dirty="0" err="1">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NLLDosage</a:t>
            </a:r>
            <a:r>
              <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 | Nationella gemensamma specifikationer</a:t>
            </a:r>
            <a:r>
              <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rPr>
              <a:t> </a:t>
            </a:r>
            <a:r>
              <a:rPr lang="sv-SE" sz="1800" u="sng" dirty="0">
                <a:solidFill>
                  <a:schemeClr val="tx2"/>
                </a:solidFill>
                <a:effectLst/>
                <a:latin typeface="Arial" panose="020B0604020202020204" pitchFamily="34" charset="0"/>
                <a:ea typeface="Calibri" panose="020F0502020204030204" pitchFamily="34" charset="0"/>
                <a:cs typeface="Arial" panose="020B0604020202020204" pitchFamily="34" charset="0"/>
              </a:rPr>
              <a:t>(NGS)</a:t>
            </a:r>
            <a:endParaRPr lang="sv-SE" sz="18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sv-SE" dirty="0"/>
          </a:p>
          <a:p>
            <a:pPr marL="0" indent="0">
              <a:buNone/>
            </a:pPr>
            <a:r>
              <a:rPr lang="sv-SE" sz="1800" dirty="0">
                <a:latin typeface="Arial" panose="020B0604020202020204" pitchFamily="34" charset="0"/>
                <a:ea typeface="Calibri" panose="020F0502020204030204" pitchFamily="34" charset="0"/>
                <a:cs typeface="Arial" panose="020B0604020202020204" pitchFamily="34" charset="0"/>
              </a:rPr>
              <a:t>Startsidan för Förskrivning i handboken.</a:t>
            </a:r>
          </a:p>
          <a:p>
            <a:pPr marL="0" indent="0">
              <a:buNone/>
            </a:pPr>
            <a:r>
              <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Förskrivning – </a:t>
            </a:r>
            <a:r>
              <a:rPr lang="sv-SE" sz="1800" u="sng" dirty="0" err="1">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NLLMedicationRequest</a:t>
            </a:r>
            <a:r>
              <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 - Handbok för vård- och apotekstjänster</a:t>
            </a:r>
            <a:endParaRPr lang="sv-SE" sz="18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sv-SE" sz="1800" dirty="0">
              <a:effectLst/>
              <a:latin typeface="Calibri" panose="020F0502020204030204" pitchFamily="34" charset="0"/>
              <a:ea typeface="Calibri" panose="020F0502020204030204" pitchFamily="34" charset="0"/>
            </a:endParaRPr>
          </a:p>
          <a:p>
            <a:pPr marL="0" indent="0">
              <a:buNone/>
            </a:pPr>
            <a:r>
              <a:rPr lang="sv-SE" sz="1800" dirty="0">
                <a:effectLst/>
                <a:latin typeface="Arial" panose="020B0604020202020204" pitchFamily="34" charset="0"/>
                <a:ea typeface="Calibri" panose="020F0502020204030204" pitchFamily="34" charset="0"/>
                <a:cs typeface="Arial" panose="020B0604020202020204" pitchFamily="34" charset="0"/>
              </a:rPr>
              <a:t>Startsidan för handboken:</a:t>
            </a:r>
          </a:p>
          <a:p>
            <a:pPr marL="0" indent="0">
              <a:buNone/>
            </a:pPr>
            <a:r>
              <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5"/>
              </a:rPr>
              <a:t>Välkommen till E‑hälsomyndighetens Handbok för vård- och apotekstjänster - Handbok för vård- och apotekstjänster</a:t>
            </a:r>
            <a:endParaRPr lang="sv-SE" sz="18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r>
              <a:rPr lang="sv-SE" sz="1800" dirty="0">
                <a:effectLst/>
                <a:latin typeface="Arial" panose="020B0604020202020204" pitchFamily="34" charset="0"/>
                <a:ea typeface="Calibri" panose="020F0502020204030204" pitchFamily="34" charset="0"/>
                <a:cs typeface="Arial" panose="020B0604020202020204" pitchFamily="34" charset="0"/>
              </a:rPr>
              <a:t> </a:t>
            </a:r>
          </a:p>
          <a:p>
            <a:pPr marL="0" indent="0">
              <a:buNone/>
            </a:pPr>
            <a:r>
              <a:rPr lang="sv-SE" sz="1800" dirty="0">
                <a:effectLst/>
                <a:latin typeface="Arial" panose="020B0604020202020204" pitchFamily="34" charset="0"/>
                <a:ea typeface="Calibri" panose="020F0502020204030204" pitchFamily="34" charset="0"/>
                <a:cs typeface="Arial" panose="020B0604020202020204" pitchFamily="34" charset="0"/>
              </a:rPr>
              <a:t>Startsidan för NLL i handboken:</a:t>
            </a:r>
          </a:p>
          <a:p>
            <a:pPr marL="0" indent="0">
              <a:buNone/>
            </a:pPr>
            <a:r>
              <a:rPr lang="sv-SE"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6"/>
              </a:rPr>
              <a:t>Nationella Läkemedelslistan – NLL - Handbok för vård- och apotekstjänster</a:t>
            </a:r>
            <a:endParaRPr lang="sv-SE" sz="18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sv-SE" sz="1800" dirty="0">
              <a:effectLst/>
              <a:latin typeface="Calibri" panose="020F0502020204030204" pitchFamily="34" charset="0"/>
              <a:ea typeface="Calibri" panose="020F0502020204030204" pitchFamily="34" charset="0"/>
            </a:endParaRPr>
          </a:p>
          <a:p>
            <a:pPr marL="0" indent="0">
              <a:buNone/>
            </a:pPr>
            <a:endParaRPr lang="sv-SE" sz="18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sv-SE" dirty="0"/>
          </a:p>
        </p:txBody>
      </p:sp>
    </p:spTree>
    <p:extLst>
      <p:ext uri="{BB962C8B-B14F-4D97-AF65-F5344CB8AC3E}">
        <p14:creationId xmlns:p14="http://schemas.microsoft.com/office/powerpoint/2010/main" val="2398357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AEBC180-5C93-41C7-82AC-F7CEC86B3944}"/>
              </a:ext>
            </a:extLst>
          </p:cNvPr>
          <p:cNvSpPr>
            <a:spLocks noGrp="1"/>
          </p:cNvSpPr>
          <p:nvPr>
            <p:ph type="title"/>
          </p:nvPr>
        </p:nvSpPr>
        <p:spPr/>
        <p:txBody>
          <a:bodyPr/>
          <a:lstStyle/>
          <a:p>
            <a:r>
              <a:rPr lang="sv-SE" dirty="0"/>
              <a:t>Paus</a:t>
            </a:r>
          </a:p>
        </p:txBody>
      </p:sp>
      <p:sp>
        <p:nvSpPr>
          <p:cNvPr id="3" name="Platshållare för text 2">
            <a:extLst>
              <a:ext uri="{FF2B5EF4-FFF2-40B4-BE49-F238E27FC236}">
                <a16:creationId xmlns:a16="http://schemas.microsoft.com/office/drawing/2014/main" id="{B5BEA834-3FE0-4EF5-A0F0-CE5443B089DD}"/>
              </a:ext>
            </a:extLst>
          </p:cNvPr>
          <p:cNvSpPr>
            <a:spLocks noGrp="1"/>
          </p:cNvSpPr>
          <p:nvPr>
            <p:ph type="body" sz="quarter" idx="18"/>
          </p:nvPr>
        </p:nvSpPr>
        <p:spPr/>
        <p:txBody>
          <a:bodyPr/>
          <a:lstStyle/>
          <a:p>
            <a:r>
              <a:rPr lang="sv-SE" dirty="0"/>
              <a:t>10min</a:t>
            </a:r>
          </a:p>
        </p:txBody>
      </p:sp>
    </p:spTree>
    <p:extLst>
      <p:ext uri="{BB962C8B-B14F-4D97-AF65-F5344CB8AC3E}">
        <p14:creationId xmlns:p14="http://schemas.microsoft.com/office/powerpoint/2010/main" val="3144199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3AD76A5-7387-4BC5-976B-964BC730B884}"/>
              </a:ext>
            </a:extLst>
          </p:cNvPr>
          <p:cNvSpPr>
            <a:spLocks noGrp="1"/>
          </p:cNvSpPr>
          <p:nvPr>
            <p:ph type="title"/>
          </p:nvPr>
        </p:nvSpPr>
        <p:spPr/>
        <p:txBody>
          <a:bodyPr/>
          <a:lstStyle/>
          <a:p>
            <a:r>
              <a:rPr lang="sv-SE" dirty="0"/>
              <a:t>Genomgång av arbetsuppgift 1</a:t>
            </a:r>
          </a:p>
        </p:txBody>
      </p:sp>
      <p:sp>
        <p:nvSpPr>
          <p:cNvPr id="3" name="Platshållare för text 2">
            <a:extLst>
              <a:ext uri="{FF2B5EF4-FFF2-40B4-BE49-F238E27FC236}">
                <a16:creationId xmlns:a16="http://schemas.microsoft.com/office/drawing/2014/main" id="{0AC61F22-3A1E-48A4-9102-A43BEEB80F88}"/>
              </a:ext>
            </a:extLst>
          </p:cNvPr>
          <p:cNvSpPr>
            <a:spLocks noGrp="1"/>
          </p:cNvSpPr>
          <p:nvPr>
            <p:ph type="body" sz="quarter" idx="18"/>
          </p:nvPr>
        </p:nvSpPr>
        <p:spPr/>
        <p:txBody>
          <a:bodyPr/>
          <a:lstStyle/>
          <a:p>
            <a:r>
              <a:rPr lang="sv-SE" dirty="0"/>
              <a:t>Klas Blomqvist och Maria Berggren </a:t>
            </a:r>
          </a:p>
        </p:txBody>
      </p:sp>
    </p:spTree>
    <p:extLst>
      <p:ext uri="{BB962C8B-B14F-4D97-AF65-F5344CB8AC3E}">
        <p14:creationId xmlns:p14="http://schemas.microsoft.com/office/powerpoint/2010/main" val="1252015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7416F2-7210-46D8-9510-3B15541BEFCA}"/>
              </a:ext>
            </a:extLst>
          </p:cNvPr>
          <p:cNvSpPr>
            <a:spLocks noGrp="1"/>
          </p:cNvSpPr>
          <p:nvPr>
            <p:ph type="title"/>
          </p:nvPr>
        </p:nvSpPr>
        <p:spPr/>
        <p:txBody>
          <a:bodyPr/>
          <a:lstStyle/>
          <a:p>
            <a:r>
              <a:rPr lang="sv-SE" dirty="0" err="1"/>
              <a:t>Utredningsområden</a:t>
            </a:r>
            <a:endParaRPr lang="sv-SE" dirty="0"/>
          </a:p>
        </p:txBody>
      </p:sp>
      <p:graphicFrame>
        <p:nvGraphicFramePr>
          <p:cNvPr id="4" name="Platshållare för innehåll 3">
            <a:extLst>
              <a:ext uri="{FF2B5EF4-FFF2-40B4-BE49-F238E27FC236}">
                <a16:creationId xmlns:a16="http://schemas.microsoft.com/office/drawing/2014/main" id="{3FF5A75D-A3A7-4E36-91E4-96F8F0499413}"/>
              </a:ext>
            </a:extLst>
          </p:cNvPr>
          <p:cNvGraphicFramePr>
            <a:graphicFrameLocks noGrp="1"/>
          </p:cNvGraphicFramePr>
          <p:nvPr>
            <p:ph sz="quarter" idx="21"/>
            <p:extLst>
              <p:ext uri="{D42A27DB-BD31-4B8C-83A1-F6EECF244321}">
                <p14:modId xmlns:p14="http://schemas.microsoft.com/office/powerpoint/2010/main" val="573104084"/>
              </p:ext>
            </p:extLst>
          </p:nvPr>
        </p:nvGraphicFramePr>
        <p:xfrm>
          <a:off x="858838" y="2025650"/>
          <a:ext cx="10975810" cy="4679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1666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03C1FD5-9BAA-4700-804C-23038D059CFB}"/>
              </a:ext>
            </a:extLst>
          </p:cNvPr>
          <p:cNvSpPr>
            <a:spLocks noGrp="1"/>
          </p:cNvSpPr>
          <p:nvPr>
            <p:ph type="title"/>
          </p:nvPr>
        </p:nvSpPr>
        <p:spPr/>
        <p:txBody>
          <a:bodyPr/>
          <a:lstStyle/>
          <a:p>
            <a:r>
              <a:rPr lang="sv-SE" dirty="0"/>
              <a:t>Begreppsmodellering</a:t>
            </a:r>
          </a:p>
        </p:txBody>
      </p:sp>
      <p:graphicFrame>
        <p:nvGraphicFramePr>
          <p:cNvPr id="4" name="Platshållare för innehåll 3">
            <a:extLst>
              <a:ext uri="{FF2B5EF4-FFF2-40B4-BE49-F238E27FC236}">
                <a16:creationId xmlns:a16="http://schemas.microsoft.com/office/drawing/2014/main" id="{9869DA25-CCB5-4760-8EEC-7ED591027E41}"/>
              </a:ext>
            </a:extLst>
          </p:cNvPr>
          <p:cNvGraphicFramePr>
            <a:graphicFrameLocks noGrp="1"/>
          </p:cNvGraphicFramePr>
          <p:nvPr>
            <p:ph sz="quarter" idx="21"/>
            <p:extLst>
              <p:ext uri="{D42A27DB-BD31-4B8C-83A1-F6EECF244321}">
                <p14:modId xmlns:p14="http://schemas.microsoft.com/office/powerpoint/2010/main" val="4208487354"/>
              </p:ext>
            </p:extLst>
          </p:nvPr>
        </p:nvGraphicFramePr>
        <p:xfrm>
          <a:off x="858838" y="2025651"/>
          <a:ext cx="8579452" cy="3933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74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A0FF97-A9AF-497E-9923-E729FFD96D1A}"/>
              </a:ext>
            </a:extLst>
          </p:cNvPr>
          <p:cNvSpPr>
            <a:spLocks noGrp="1"/>
          </p:cNvSpPr>
          <p:nvPr>
            <p:ph type="title"/>
          </p:nvPr>
        </p:nvSpPr>
        <p:spPr>
          <a:xfrm>
            <a:off x="1884000" y="2408044"/>
            <a:ext cx="9589732" cy="1107996"/>
          </a:xfrm>
        </p:spPr>
        <p:txBody>
          <a:bodyPr/>
          <a:lstStyle/>
          <a:p>
            <a:r>
              <a:rPr lang="sv-SE" sz="4000" dirty="0"/>
              <a:t>Information om Nationella Gemensamma Specifikationer (NGS)</a:t>
            </a:r>
            <a:endParaRPr lang="sv-SE" dirty="0"/>
          </a:p>
        </p:txBody>
      </p:sp>
      <p:sp>
        <p:nvSpPr>
          <p:cNvPr id="3" name="Platshållare för text 2">
            <a:extLst>
              <a:ext uri="{FF2B5EF4-FFF2-40B4-BE49-F238E27FC236}">
                <a16:creationId xmlns:a16="http://schemas.microsoft.com/office/drawing/2014/main" id="{7B88D6BC-29AE-4AFC-B498-DC40A0E43CF1}"/>
              </a:ext>
            </a:extLst>
          </p:cNvPr>
          <p:cNvSpPr>
            <a:spLocks noGrp="1"/>
          </p:cNvSpPr>
          <p:nvPr>
            <p:ph type="body" sz="quarter" idx="18"/>
          </p:nvPr>
        </p:nvSpPr>
        <p:spPr>
          <a:xfrm>
            <a:off x="1884000" y="3702349"/>
            <a:ext cx="8424000" cy="249299"/>
          </a:xfrm>
        </p:spPr>
        <p:txBody>
          <a:bodyPr/>
          <a:lstStyle/>
          <a:p>
            <a:r>
              <a:rPr lang="sv-SE" sz="1800" dirty="0"/>
              <a:t>Viveca </a:t>
            </a:r>
            <a:r>
              <a:rPr lang="sv-SE" sz="1800" dirty="0" err="1"/>
              <a:t>Busck</a:t>
            </a:r>
            <a:r>
              <a:rPr lang="sv-SE" sz="1800" dirty="0"/>
              <a:t> Håkans</a:t>
            </a:r>
            <a:endParaRPr lang="sv-SE" dirty="0"/>
          </a:p>
        </p:txBody>
      </p:sp>
    </p:spTree>
    <p:extLst>
      <p:ext uri="{BB962C8B-B14F-4D97-AF65-F5344CB8AC3E}">
        <p14:creationId xmlns:p14="http://schemas.microsoft.com/office/powerpoint/2010/main" val="48478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latshållare för innehåll 3">
            <a:extLst>
              <a:ext uri="{FF2B5EF4-FFF2-40B4-BE49-F238E27FC236}">
                <a16:creationId xmlns:a16="http://schemas.microsoft.com/office/drawing/2014/main" id="{757F6BCC-DF84-4DB2-A8FA-698F4B61E0BB}"/>
              </a:ext>
            </a:extLst>
          </p:cNvPr>
          <p:cNvGraphicFramePr>
            <a:graphicFrameLocks noGrp="1"/>
          </p:cNvGraphicFramePr>
          <p:nvPr>
            <p:ph sz="quarter" idx="21"/>
            <p:extLst>
              <p:ext uri="{D42A27DB-BD31-4B8C-83A1-F6EECF244321}">
                <p14:modId xmlns:p14="http://schemas.microsoft.com/office/powerpoint/2010/main" val="749626827"/>
              </p:ext>
            </p:extLst>
          </p:nvPr>
        </p:nvGraphicFramePr>
        <p:xfrm>
          <a:off x="659141" y="1584215"/>
          <a:ext cx="10475912" cy="4240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Bild 6" descr="Checklista med hel fyllning">
            <a:extLst>
              <a:ext uri="{FF2B5EF4-FFF2-40B4-BE49-F238E27FC236}">
                <a16:creationId xmlns:a16="http://schemas.microsoft.com/office/drawing/2014/main" id="{7A2CA773-CD87-41E7-BB1E-895247C5C42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5571" y="2057400"/>
            <a:ext cx="759372" cy="759372"/>
          </a:xfrm>
          <a:prstGeom prst="rect">
            <a:avLst/>
          </a:prstGeom>
        </p:spPr>
      </p:pic>
      <p:pic>
        <p:nvPicPr>
          <p:cNvPr id="9" name="Bild 8" descr="Stäng med hel fyllning">
            <a:extLst>
              <a:ext uri="{FF2B5EF4-FFF2-40B4-BE49-F238E27FC236}">
                <a16:creationId xmlns:a16="http://schemas.microsoft.com/office/drawing/2014/main" id="{17CB918D-0EEA-46F8-97EF-05819CA2269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255325" y="3437731"/>
            <a:ext cx="587267" cy="587267"/>
          </a:xfrm>
          <a:prstGeom prst="rect">
            <a:avLst/>
          </a:prstGeom>
        </p:spPr>
      </p:pic>
      <p:pic>
        <p:nvPicPr>
          <p:cNvPr id="11" name="Bild 10" descr="Bil med hel fyllning">
            <a:extLst>
              <a:ext uri="{FF2B5EF4-FFF2-40B4-BE49-F238E27FC236}">
                <a16:creationId xmlns:a16="http://schemas.microsoft.com/office/drawing/2014/main" id="{011677D2-D965-430D-8C54-7736F2DD6CD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65634" y="4725467"/>
            <a:ext cx="583324" cy="583324"/>
          </a:xfrm>
          <a:prstGeom prst="rect">
            <a:avLst/>
          </a:prstGeom>
        </p:spPr>
      </p:pic>
    </p:spTree>
    <p:extLst>
      <p:ext uri="{BB962C8B-B14F-4D97-AF65-F5344CB8AC3E}">
        <p14:creationId xmlns:p14="http://schemas.microsoft.com/office/powerpoint/2010/main" val="1103903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87EBAE7-F8F1-4DDE-8796-B680082FAAE3}"/>
              </a:ext>
            </a:extLst>
          </p:cNvPr>
          <p:cNvSpPr>
            <a:spLocks noGrp="1"/>
          </p:cNvSpPr>
          <p:nvPr>
            <p:ph type="title"/>
          </p:nvPr>
        </p:nvSpPr>
        <p:spPr/>
        <p:txBody>
          <a:bodyPr/>
          <a:lstStyle/>
          <a:p>
            <a:r>
              <a:rPr lang="sv-SE" dirty="0"/>
              <a:t>Tidplan för basuppgifter</a:t>
            </a:r>
          </a:p>
        </p:txBody>
      </p:sp>
      <p:sp>
        <p:nvSpPr>
          <p:cNvPr id="3" name="Platshållare för text 2">
            <a:extLst>
              <a:ext uri="{FF2B5EF4-FFF2-40B4-BE49-F238E27FC236}">
                <a16:creationId xmlns:a16="http://schemas.microsoft.com/office/drawing/2014/main" id="{6296FAAB-1238-4311-A33F-3A689BE111AD}"/>
              </a:ext>
            </a:extLst>
          </p:cNvPr>
          <p:cNvSpPr>
            <a:spLocks noGrp="1"/>
          </p:cNvSpPr>
          <p:nvPr>
            <p:ph type="body" sz="quarter" idx="18"/>
          </p:nvPr>
        </p:nvSpPr>
        <p:spPr/>
        <p:txBody>
          <a:bodyPr/>
          <a:lstStyle/>
          <a:p>
            <a:r>
              <a:rPr lang="sv-SE" dirty="0"/>
              <a:t>Sahar Amdouni</a:t>
            </a:r>
          </a:p>
        </p:txBody>
      </p:sp>
    </p:spTree>
    <p:extLst>
      <p:ext uri="{BB962C8B-B14F-4D97-AF65-F5344CB8AC3E}">
        <p14:creationId xmlns:p14="http://schemas.microsoft.com/office/powerpoint/2010/main" val="1870229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6069A8-A1DA-4C4B-BD2C-855671808370}"/>
              </a:ext>
            </a:extLst>
          </p:cNvPr>
          <p:cNvSpPr>
            <a:spLocks noGrp="1"/>
          </p:cNvSpPr>
          <p:nvPr>
            <p:ph type="title"/>
          </p:nvPr>
        </p:nvSpPr>
        <p:spPr>
          <a:xfrm>
            <a:off x="490493" y="757390"/>
            <a:ext cx="10475290" cy="553998"/>
          </a:xfrm>
        </p:spPr>
        <p:txBody>
          <a:bodyPr/>
          <a:lstStyle/>
          <a:p>
            <a:r>
              <a:rPr lang="sv-SE" dirty="0"/>
              <a:t>Tidplan-Basuppgifter</a:t>
            </a:r>
          </a:p>
        </p:txBody>
      </p:sp>
      <p:graphicFrame>
        <p:nvGraphicFramePr>
          <p:cNvPr id="4" name="Platshållare för innehåll 3">
            <a:extLst>
              <a:ext uri="{FF2B5EF4-FFF2-40B4-BE49-F238E27FC236}">
                <a16:creationId xmlns:a16="http://schemas.microsoft.com/office/drawing/2014/main" id="{37F88548-BC68-4576-86EA-3CE288409781}"/>
              </a:ext>
            </a:extLst>
          </p:cNvPr>
          <p:cNvGraphicFramePr>
            <a:graphicFrameLocks noGrp="1"/>
          </p:cNvGraphicFramePr>
          <p:nvPr>
            <p:ph sz="quarter" idx="21"/>
            <p:extLst>
              <p:ext uri="{D42A27DB-BD31-4B8C-83A1-F6EECF244321}">
                <p14:modId xmlns:p14="http://schemas.microsoft.com/office/powerpoint/2010/main" val="2220235751"/>
              </p:ext>
            </p:extLst>
          </p:nvPr>
        </p:nvGraphicFramePr>
        <p:xfrm>
          <a:off x="84083" y="-51113"/>
          <a:ext cx="12107917" cy="6059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ktangel: rundade hörn 2">
            <a:extLst>
              <a:ext uri="{FF2B5EF4-FFF2-40B4-BE49-F238E27FC236}">
                <a16:creationId xmlns:a16="http://schemas.microsoft.com/office/drawing/2014/main" id="{FBE10F5C-4752-412E-9D64-1FC8DDF8BBE2}"/>
              </a:ext>
            </a:extLst>
          </p:cNvPr>
          <p:cNvSpPr/>
          <p:nvPr/>
        </p:nvSpPr>
        <p:spPr>
          <a:xfrm>
            <a:off x="3752184" y="1831938"/>
            <a:ext cx="1156139" cy="2579786"/>
          </a:xfrm>
          <a:prstGeom prst="roundRect">
            <a:avLst/>
          </a:prstGeom>
          <a:solidFill>
            <a:schemeClr val="accent3">
              <a:lumMod val="75000"/>
              <a:alpha val="27000"/>
            </a:schemeClr>
          </a:solidFill>
          <a:ln w="28575">
            <a:solidFill>
              <a:schemeClr val="accent3">
                <a:lumMod val="75000"/>
              </a:schemeClr>
            </a:solidFill>
            <a:prstDash val="lg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sv-SE" dirty="0"/>
          </a:p>
        </p:txBody>
      </p:sp>
      <p:sp>
        <p:nvSpPr>
          <p:cNvPr id="6" name="Pil: höger 5">
            <a:extLst>
              <a:ext uri="{FF2B5EF4-FFF2-40B4-BE49-F238E27FC236}">
                <a16:creationId xmlns:a16="http://schemas.microsoft.com/office/drawing/2014/main" id="{3884F5AC-DD13-42DF-BBA6-D611B0304012}"/>
              </a:ext>
            </a:extLst>
          </p:cNvPr>
          <p:cNvSpPr/>
          <p:nvPr/>
        </p:nvSpPr>
        <p:spPr>
          <a:xfrm>
            <a:off x="5097509" y="5269063"/>
            <a:ext cx="3174127" cy="553998"/>
          </a:xfrm>
          <a:prstGeom prst="rightArrow">
            <a:avLst/>
          </a:prstGeom>
          <a:solidFill>
            <a:srgbClr val="D5CCD0"/>
          </a:solidFill>
          <a:ln>
            <a:solidFill>
              <a:schemeClr val="accent1"/>
            </a:solidFill>
          </a:ln>
          <a:effectLst/>
        </p:spPr>
        <p:txBody>
          <a:bodyPr rtlCol="0" anchor="ctr"/>
          <a:lstStyle/>
          <a:p>
            <a:r>
              <a:rPr lang="sv-SE" sz="1000" dirty="0"/>
              <a:t>Start av arbete med yrkeskategori/befattning</a:t>
            </a:r>
            <a:endParaRPr lang="sv-SE" sz="1400" dirty="0">
              <a:solidFill>
                <a:schemeClr val="tx1"/>
              </a:solidFill>
            </a:endParaRPr>
          </a:p>
        </p:txBody>
      </p:sp>
      <p:sp>
        <p:nvSpPr>
          <p:cNvPr id="12" name="Pil: höger 11">
            <a:extLst>
              <a:ext uri="{FF2B5EF4-FFF2-40B4-BE49-F238E27FC236}">
                <a16:creationId xmlns:a16="http://schemas.microsoft.com/office/drawing/2014/main" id="{EFC017F3-2D57-4754-8F17-CF58DFF1E51F}"/>
              </a:ext>
            </a:extLst>
          </p:cNvPr>
          <p:cNvSpPr/>
          <p:nvPr/>
        </p:nvSpPr>
        <p:spPr>
          <a:xfrm>
            <a:off x="9404314" y="547462"/>
            <a:ext cx="283779" cy="261610"/>
          </a:xfrm>
          <a:prstGeom prst="rightArrow">
            <a:avLst/>
          </a:prstGeom>
          <a:solidFill>
            <a:srgbClr val="D5CC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textruta 14">
            <a:extLst>
              <a:ext uri="{FF2B5EF4-FFF2-40B4-BE49-F238E27FC236}">
                <a16:creationId xmlns:a16="http://schemas.microsoft.com/office/drawing/2014/main" id="{39623FC0-2E9D-4AD2-8020-8F1E4B0615F7}"/>
              </a:ext>
            </a:extLst>
          </p:cNvPr>
          <p:cNvSpPr txBox="1"/>
          <p:nvPr/>
        </p:nvSpPr>
        <p:spPr>
          <a:xfrm>
            <a:off x="9680028" y="534101"/>
            <a:ext cx="2753710" cy="261610"/>
          </a:xfrm>
          <a:prstGeom prst="rect">
            <a:avLst/>
          </a:prstGeom>
          <a:noFill/>
        </p:spPr>
        <p:txBody>
          <a:bodyPr wrap="square" rtlCol="0">
            <a:spAutoFit/>
          </a:bodyPr>
          <a:lstStyle/>
          <a:p>
            <a:r>
              <a:rPr lang="sv-SE" sz="1050" dirty="0"/>
              <a:t>Parallella arbetsflöden</a:t>
            </a:r>
          </a:p>
        </p:txBody>
      </p:sp>
      <p:sp>
        <p:nvSpPr>
          <p:cNvPr id="17" name="Rektangel: rundade hörn 16">
            <a:extLst>
              <a:ext uri="{FF2B5EF4-FFF2-40B4-BE49-F238E27FC236}">
                <a16:creationId xmlns:a16="http://schemas.microsoft.com/office/drawing/2014/main" id="{9CD9856B-E941-476E-9046-72902F74A8EA}"/>
              </a:ext>
            </a:extLst>
          </p:cNvPr>
          <p:cNvSpPr/>
          <p:nvPr/>
        </p:nvSpPr>
        <p:spPr>
          <a:xfrm>
            <a:off x="9354208" y="1005154"/>
            <a:ext cx="283779" cy="150982"/>
          </a:xfrm>
          <a:prstGeom prst="roundRect">
            <a:avLst/>
          </a:prstGeom>
          <a:solidFill>
            <a:schemeClr val="accent3">
              <a:lumMod val="75000"/>
              <a:alpha val="27000"/>
            </a:schemeClr>
          </a:solidFill>
          <a:ln w="28575">
            <a:solidFill>
              <a:schemeClr val="accent3">
                <a:lumMod val="75000"/>
              </a:schemeClr>
            </a:solidFill>
            <a:prstDash val="lg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sv-SE" dirty="0"/>
          </a:p>
        </p:txBody>
      </p:sp>
      <p:sp>
        <p:nvSpPr>
          <p:cNvPr id="19" name="textruta 18">
            <a:extLst>
              <a:ext uri="{FF2B5EF4-FFF2-40B4-BE49-F238E27FC236}">
                <a16:creationId xmlns:a16="http://schemas.microsoft.com/office/drawing/2014/main" id="{D3FB3EEE-63F4-49CB-87CF-2A78E3DFCDE6}"/>
              </a:ext>
            </a:extLst>
          </p:cNvPr>
          <p:cNvSpPr txBox="1"/>
          <p:nvPr/>
        </p:nvSpPr>
        <p:spPr>
          <a:xfrm>
            <a:off x="9680028" y="959041"/>
            <a:ext cx="2753710" cy="261610"/>
          </a:xfrm>
          <a:prstGeom prst="rect">
            <a:avLst/>
          </a:prstGeom>
          <a:noFill/>
        </p:spPr>
        <p:txBody>
          <a:bodyPr wrap="square" rtlCol="0">
            <a:spAutoFit/>
          </a:bodyPr>
          <a:lstStyle/>
          <a:p>
            <a:r>
              <a:rPr lang="sv-SE" sz="1050" dirty="0"/>
              <a:t>Nuläge, vart vi befinner oss i tidslinjen</a:t>
            </a:r>
          </a:p>
        </p:txBody>
      </p:sp>
      <p:sp>
        <p:nvSpPr>
          <p:cNvPr id="10" name="Pil: höger 9">
            <a:extLst>
              <a:ext uri="{FF2B5EF4-FFF2-40B4-BE49-F238E27FC236}">
                <a16:creationId xmlns:a16="http://schemas.microsoft.com/office/drawing/2014/main" id="{4A64683A-64F5-4F0B-B5DE-9F52DB9FDA60}"/>
              </a:ext>
            </a:extLst>
          </p:cNvPr>
          <p:cNvSpPr/>
          <p:nvPr/>
        </p:nvSpPr>
        <p:spPr>
          <a:xfrm>
            <a:off x="6695083" y="5709254"/>
            <a:ext cx="3163618" cy="553998"/>
          </a:xfrm>
          <a:prstGeom prst="rightArrow">
            <a:avLst/>
          </a:prstGeom>
          <a:solidFill>
            <a:srgbClr val="D5CCD0"/>
          </a:solidFill>
          <a:ln>
            <a:solidFill>
              <a:schemeClr val="accent1"/>
            </a:solidFill>
          </a:ln>
          <a:effectLst/>
        </p:spPr>
        <p:txBody>
          <a:bodyPr rtlCol="0" anchor="ctr"/>
          <a:lstStyle/>
          <a:p>
            <a:r>
              <a:rPr lang="sv-SE" sz="1000" dirty="0"/>
              <a:t>Start av arbete med utlåtandet är baserat på </a:t>
            </a:r>
            <a:endParaRPr lang="sv-SE" sz="1400" dirty="0">
              <a:solidFill>
                <a:schemeClr val="tx1"/>
              </a:solidFill>
            </a:endParaRPr>
          </a:p>
        </p:txBody>
      </p:sp>
      <p:sp>
        <p:nvSpPr>
          <p:cNvPr id="11" name="Pil: höger 10">
            <a:extLst>
              <a:ext uri="{FF2B5EF4-FFF2-40B4-BE49-F238E27FC236}">
                <a16:creationId xmlns:a16="http://schemas.microsoft.com/office/drawing/2014/main" id="{DF17BA89-B9CA-4051-AA62-FA5AE0DAC639}"/>
              </a:ext>
            </a:extLst>
          </p:cNvPr>
          <p:cNvSpPr/>
          <p:nvPr/>
        </p:nvSpPr>
        <p:spPr>
          <a:xfrm>
            <a:off x="6695083" y="6273761"/>
            <a:ext cx="3163618" cy="573729"/>
          </a:xfrm>
          <a:prstGeom prst="rightArrow">
            <a:avLst/>
          </a:prstGeom>
          <a:solidFill>
            <a:srgbClr val="D5CCD0"/>
          </a:solidFill>
          <a:ln>
            <a:solidFill>
              <a:schemeClr val="accent1"/>
            </a:solidFill>
          </a:ln>
          <a:effectLst/>
        </p:spPr>
        <p:txBody>
          <a:bodyPr rtlCol="0" anchor="ctr"/>
          <a:lstStyle/>
          <a:p>
            <a:r>
              <a:rPr lang="sv-SE" sz="1000" dirty="0"/>
              <a:t>Start av arbete med samtycke/relationsperson</a:t>
            </a:r>
            <a:endParaRPr lang="sv-SE" sz="1400" dirty="0">
              <a:solidFill>
                <a:schemeClr val="tx1"/>
              </a:solidFill>
            </a:endParaRPr>
          </a:p>
        </p:txBody>
      </p:sp>
      <p:sp>
        <p:nvSpPr>
          <p:cNvPr id="14" name="Pil: höger 13">
            <a:extLst>
              <a:ext uri="{FF2B5EF4-FFF2-40B4-BE49-F238E27FC236}">
                <a16:creationId xmlns:a16="http://schemas.microsoft.com/office/drawing/2014/main" id="{D774400E-EED1-47B5-A903-10E798C9B7FE}"/>
              </a:ext>
            </a:extLst>
          </p:cNvPr>
          <p:cNvSpPr/>
          <p:nvPr/>
        </p:nvSpPr>
        <p:spPr>
          <a:xfrm>
            <a:off x="5097510" y="4712748"/>
            <a:ext cx="3174127" cy="553998"/>
          </a:xfrm>
          <a:prstGeom prst="rightArrow">
            <a:avLst/>
          </a:prstGeom>
          <a:solidFill>
            <a:srgbClr val="D5CCD0"/>
          </a:solidFill>
          <a:ln>
            <a:solidFill>
              <a:schemeClr val="accent1"/>
            </a:solidFill>
          </a:ln>
          <a:effectLst/>
        </p:spPr>
        <p:txBody>
          <a:bodyPr rtlCol="0" anchor="ctr"/>
          <a:lstStyle/>
          <a:p>
            <a:r>
              <a:rPr lang="sv-SE" sz="1000" dirty="0">
                <a:solidFill>
                  <a:schemeClr val="tx1"/>
                </a:solidFill>
              </a:rPr>
              <a:t>Framtagning av en gemensam beg</a:t>
            </a:r>
            <a:r>
              <a:rPr lang="sv-SE" sz="1000" dirty="0"/>
              <a:t>reppsmodell</a:t>
            </a:r>
            <a:endParaRPr lang="sv-SE" sz="1400" dirty="0">
              <a:solidFill>
                <a:schemeClr val="tx1"/>
              </a:solidFill>
            </a:endParaRPr>
          </a:p>
        </p:txBody>
      </p:sp>
      <p:sp>
        <p:nvSpPr>
          <p:cNvPr id="18" name="Pil: höger 17">
            <a:extLst>
              <a:ext uri="{FF2B5EF4-FFF2-40B4-BE49-F238E27FC236}">
                <a16:creationId xmlns:a16="http://schemas.microsoft.com/office/drawing/2014/main" id="{8FD7CE3D-4ABA-418D-853D-732F0A6FC68A}"/>
              </a:ext>
            </a:extLst>
          </p:cNvPr>
          <p:cNvSpPr/>
          <p:nvPr/>
        </p:nvSpPr>
        <p:spPr>
          <a:xfrm>
            <a:off x="5097510" y="4152140"/>
            <a:ext cx="3174127" cy="553998"/>
          </a:xfrm>
          <a:prstGeom prst="rightArrow">
            <a:avLst/>
          </a:prstGeom>
          <a:solidFill>
            <a:srgbClr val="D5CCD0"/>
          </a:solidFill>
          <a:ln>
            <a:solidFill>
              <a:schemeClr val="accent1"/>
            </a:solidFill>
          </a:ln>
          <a:effectLst/>
        </p:spPr>
        <p:txBody>
          <a:bodyPr rtlCol="0" anchor="ctr"/>
          <a:lstStyle/>
          <a:p>
            <a:r>
              <a:rPr lang="sv-SE" sz="1000" dirty="0"/>
              <a:t>Start av arbete med styrkande av ID</a:t>
            </a:r>
          </a:p>
        </p:txBody>
      </p:sp>
      <p:sp>
        <p:nvSpPr>
          <p:cNvPr id="5" name="textruta 4">
            <a:extLst>
              <a:ext uri="{FF2B5EF4-FFF2-40B4-BE49-F238E27FC236}">
                <a16:creationId xmlns:a16="http://schemas.microsoft.com/office/drawing/2014/main" id="{A7742AB8-8DF0-4E51-A4AB-27239AA6C438}"/>
              </a:ext>
            </a:extLst>
          </p:cNvPr>
          <p:cNvSpPr txBox="1"/>
          <p:nvPr/>
        </p:nvSpPr>
        <p:spPr>
          <a:xfrm>
            <a:off x="84083" y="6329792"/>
            <a:ext cx="2753710" cy="461665"/>
          </a:xfrm>
          <a:prstGeom prst="rect">
            <a:avLst/>
          </a:prstGeom>
          <a:noFill/>
        </p:spPr>
        <p:txBody>
          <a:bodyPr wrap="square" rtlCol="0">
            <a:spAutoFit/>
          </a:bodyPr>
          <a:lstStyle/>
          <a:p>
            <a:r>
              <a:rPr lang="sv-SE" sz="1200" dirty="0">
                <a:hlinkClick r:id="rId8"/>
              </a:rPr>
              <a:t>Redigera - Tidplan - Arbetsgrupper för </a:t>
            </a:r>
            <a:r>
              <a:rPr lang="sv-SE" sz="1200" dirty="0" err="1">
                <a:hlinkClick r:id="rId8"/>
              </a:rPr>
              <a:t>interoperabilitet</a:t>
            </a:r>
            <a:r>
              <a:rPr lang="sv-SE" sz="1200" dirty="0">
                <a:hlinkClick r:id="rId8"/>
              </a:rPr>
              <a:t> - </a:t>
            </a:r>
            <a:r>
              <a:rPr lang="sv-SE" sz="1200" dirty="0" err="1">
                <a:hlinkClick r:id="rId8"/>
              </a:rPr>
              <a:t>Confluence</a:t>
            </a:r>
            <a:endParaRPr lang="sv-SE" sz="1200" dirty="0"/>
          </a:p>
        </p:txBody>
      </p:sp>
    </p:spTree>
    <p:extLst>
      <p:ext uri="{BB962C8B-B14F-4D97-AF65-F5344CB8AC3E}">
        <p14:creationId xmlns:p14="http://schemas.microsoft.com/office/powerpoint/2010/main" val="2212767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92BD4B-DD79-4C6C-BF16-9BCD95727ABA}"/>
              </a:ext>
            </a:extLst>
          </p:cNvPr>
          <p:cNvSpPr>
            <a:spLocks noGrp="1"/>
          </p:cNvSpPr>
          <p:nvPr>
            <p:ph type="title"/>
          </p:nvPr>
        </p:nvSpPr>
        <p:spPr/>
        <p:txBody>
          <a:bodyPr/>
          <a:lstStyle/>
          <a:p>
            <a:r>
              <a:rPr lang="sv-SE" dirty="0"/>
              <a:t>Deltagande</a:t>
            </a:r>
          </a:p>
        </p:txBody>
      </p:sp>
      <p:graphicFrame>
        <p:nvGraphicFramePr>
          <p:cNvPr id="7" name="Tabell 7">
            <a:extLst>
              <a:ext uri="{FF2B5EF4-FFF2-40B4-BE49-F238E27FC236}">
                <a16:creationId xmlns:a16="http://schemas.microsoft.com/office/drawing/2014/main" id="{F398DAB0-7130-46B2-9297-7F59653885B2}"/>
              </a:ext>
            </a:extLst>
          </p:cNvPr>
          <p:cNvGraphicFramePr>
            <a:graphicFrameLocks noGrp="1"/>
          </p:cNvGraphicFramePr>
          <p:nvPr>
            <p:ph sz="quarter" idx="21"/>
            <p:extLst>
              <p:ext uri="{D42A27DB-BD31-4B8C-83A1-F6EECF244321}">
                <p14:modId xmlns:p14="http://schemas.microsoft.com/office/powerpoint/2010/main" val="2106185598"/>
              </p:ext>
            </p:extLst>
          </p:nvPr>
        </p:nvGraphicFramePr>
        <p:xfrm>
          <a:off x="858838" y="2025650"/>
          <a:ext cx="10475162" cy="2330012"/>
        </p:xfrm>
        <a:graphic>
          <a:graphicData uri="http://schemas.openxmlformats.org/drawingml/2006/table">
            <a:tbl>
              <a:tblPr firstRow="1" bandRow="1">
                <a:tableStyleId>{5C22544A-7EE6-4342-B048-85BDC9FD1C3A}</a:tableStyleId>
              </a:tblPr>
              <a:tblGrid>
                <a:gridCol w="6048292">
                  <a:extLst>
                    <a:ext uri="{9D8B030D-6E8A-4147-A177-3AD203B41FA5}">
                      <a16:colId xmlns:a16="http://schemas.microsoft.com/office/drawing/2014/main" val="2006801361"/>
                    </a:ext>
                  </a:extLst>
                </a:gridCol>
                <a:gridCol w="4426870">
                  <a:extLst>
                    <a:ext uri="{9D8B030D-6E8A-4147-A177-3AD203B41FA5}">
                      <a16:colId xmlns:a16="http://schemas.microsoft.com/office/drawing/2014/main" val="642041611"/>
                    </a:ext>
                  </a:extLst>
                </a:gridCol>
              </a:tblGrid>
              <a:tr h="475812">
                <a:tc>
                  <a:txBody>
                    <a:bodyPr/>
                    <a:lstStyle/>
                    <a:p>
                      <a:r>
                        <a:rPr lang="sv-SE" dirty="0"/>
                        <a:t>Arbetsuppgift</a:t>
                      </a:r>
                    </a:p>
                  </a:txBody>
                  <a:tcPr/>
                </a:tc>
                <a:tc>
                  <a:txBody>
                    <a:bodyPr/>
                    <a:lstStyle/>
                    <a:p>
                      <a:r>
                        <a:rPr lang="sv-SE" dirty="0"/>
                        <a:t>Deltagande myndigheter</a:t>
                      </a:r>
                    </a:p>
                  </a:txBody>
                  <a:tcPr/>
                </a:tc>
                <a:extLst>
                  <a:ext uri="{0D108BD9-81ED-4DB2-BD59-A6C34878D82A}">
                    <a16:rowId xmlns:a16="http://schemas.microsoft.com/office/drawing/2014/main" val="29733284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Begreppsmodellering-basuppgifter (10/1)</a:t>
                      </a:r>
                    </a:p>
                  </a:txBody>
                  <a:tcPr/>
                </a:tc>
                <a:tc>
                  <a:txBody>
                    <a:bodyPr/>
                    <a:lstStyle/>
                    <a:p>
                      <a:r>
                        <a:rPr lang="sv-SE" dirty="0"/>
                        <a:t>(Sos), TS</a:t>
                      </a:r>
                    </a:p>
                  </a:txBody>
                  <a:tcPr/>
                </a:tc>
                <a:extLst>
                  <a:ext uri="{0D108BD9-81ED-4DB2-BD59-A6C34878D82A}">
                    <a16:rowId xmlns:a16="http://schemas.microsoft.com/office/drawing/2014/main" val="41530375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Styrkande av identitet (10/1)</a:t>
                      </a:r>
                    </a:p>
                  </a:txBody>
                  <a:tcPr/>
                </a:tc>
                <a:tc>
                  <a:txBody>
                    <a:bodyPr/>
                    <a:lstStyle/>
                    <a:p>
                      <a:r>
                        <a:rPr lang="sv-SE" dirty="0"/>
                        <a:t>Fråga som skickas ut!</a:t>
                      </a:r>
                    </a:p>
                  </a:txBody>
                  <a:tcPr/>
                </a:tc>
                <a:extLst>
                  <a:ext uri="{0D108BD9-81ED-4DB2-BD59-A6C34878D82A}">
                    <a16:rowId xmlns:a16="http://schemas.microsoft.com/office/drawing/2014/main" val="97893260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Yrke m.m. för hälso- och sjukvårdspersonal (10/1)</a:t>
                      </a:r>
                    </a:p>
                  </a:txBody>
                  <a:tcPr/>
                </a:tc>
                <a:tc>
                  <a:txBody>
                    <a:bodyPr/>
                    <a:lstStyle/>
                    <a:p>
                      <a:r>
                        <a:rPr lang="sv-SE" dirty="0"/>
                        <a:t>Sos</a:t>
                      </a:r>
                    </a:p>
                  </a:txBody>
                  <a:tcPr/>
                </a:tc>
                <a:extLst>
                  <a:ext uri="{0D108BD9-81ED-4DB2-BD59-A6C34878D82A}">
                    <a16:rowId xmlns:a16="http://schemas.microsoft.com/office/drawing/2014/main" val="20485748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Kontaktsätt/utlåtandet är baserat på (14/2)</a:t>
                      </a:r>
                    </a:p>
                  </a:txBody>
                  <a:tcPr/>
                </a:tc>
                <a:tc>
                  <a:txBody>
                    <a:bodyPr/>
                    <a:lstStyle/>
                    <a:p>
                      <a:r>
                        <a:rPr lang="sv-SE" dirty="0"/>
                        <a:t>FK</a:t>
                      </a:r>
                    </a:p>
                  </a:txBody>
                  <a:tcPr/>
                </a:tc>
                <a:extLst>
                  <a:ext uri="{0D108BD9-81ED-4DB2-BD59-A6C34878D82A}">
                    <a16:rowId xmlns:a16="http://schemas.microsoft.com/office/drawing/2014/main" val="73856423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Relationsperson/Samtycke (14/2)</a:t>
                      </a:r>
                    </a:p>
                  </a:txBody>
                  <a:tcPr/>
                </a:tc>
                <a:tc>
                  <a:txBody>
                    <a:bodyPr/>
                    <a:lstStyle/>
                    <a:p>
                      <a:r>
                        <a:rPr lang="sv-SE" dirty="0"/>
                        <a:t>Sos, FK</a:t>
                      </a:r>
                    </a:p>
                  </a:txBody>
                  <a:tcPr/>
                </a:tc>
                <a:extLst>
                  <a:ext uri="{0D108BD9-81ED-4DB2-BD59-A6C34878D82A}">
                    <a16:rowId xmlns:a16="http://schemas.microsoft.com/office/drawing/2014/main" val="2744293959"/>
                  </a:ext>
                </a:extLst>
              </a:tr>
            </a:tbl>
          </a:graphicData>
        </a:graphic>
      </p:graphicFrame>
    </p:spTree>
    <p:extLst>
      <p:ext uri="{BB962C8B-B14F-4D97-AF65-F5344CB8AC3E}">
        <p14:creationId xmlns:p14="http://schemas.microsoft.com/office/powerpoint/2010/main" val="3723361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4DC5A0-A383-4874-B130-DF1D08627EEB}"/>
              </a:ext>
            </a:extLst>
          </p:cNvPr>
          <p:cNvSpPr>
            <a:spLocks noGrp="1"/>
          </p:cNvSpPr>
          <p:nvPr>
            <p:ph type="title"/>
          </p:nvPr>
        </p:nvSpPr>
        <p:spPr/>
        <p:txBody>
          <a:bodyPr/>
          <a:lstStyle/>
          <a:p>
            <a:r>
              <a:rPr lang="sv-SE" dirty="0"/>
              <a:t>Till nästa gång</a:t>
            </a:r>
          </a:p>
        </p:txBody>
      </p:sp>
      <p:graphicFrame>
        <p:nvGraphicFramePr>
          <p:cNvPr id="4" name="Platshållare för innehåll 3">
            <a:extLst>
              <a:ext uri="{FF2B5EF4-FFF2-40B4-BE49-F238E27FC236}">
                <a16:creationId xmlns:a16="http://schemas.microsoft.com/office/drawing/2014/main" id="{1DCC4E4A-B5F4-4C98-A30D-7AD5C1279200}"/>
              </a:ext>
            </a:extLst>
          </p:cNvPr>
          <p:cNvGraphicFramePr>
            <a:graphicFrameLocks noGrp="1"/>
          </p:cNvGraphicFramePr>
          <p:nvPr>
            <p:ph sz="quarter" idx="21"/>
            <p:extLst>
              <p:ext uri="{D42A27DB-BD31-4B8C-83A1-F6EECF244321}">
                <p14:modId xmlns:p14="http://schemas.microsoft.com/office/powerpoint/2010/main" val="2994397695"/>
              </p:ext>
            </p:extLst>
          </p:nvPr>
        </p:nvGraphicFramePr>
        <p:xfrm>
          <a:off x="-366894" y="1996965"/>
          <a:ext cx="10475290" cy="3538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09558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849EFA13-75A4-40EF-A46B-D21E3EF1EE22}"/>
              </a:ext>
            </a:extLst>
          </p:cNvPr>
          <p:cNvGraphicFramePr/>
          <p:nvPr>
            <p:extLst>
              <p:ext uri="{D42A27DB-BD31-4B8C-83A1-F6EECF244321}">
                <p14:modId xmlns:p14="http://schemas.microsoft.com/office/powerpoint/2010/main" val="102271729"/>
              </p:ext>
            </p:extLst>
          </p:nvPr>
        </p:nvGraphicFramePr>
        <p:xfrm>
          <a:off x="455488" y="797364"/>
          <a:ext cx="11281024" cy="4216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ruta 4">
            <a:extLst>
              <a:ext uri="{FF2B5EF4-FFF2-40B4-BE49-F238E27FC236}">
                <a16:creationId xmlns:a16="http://schemas.microsoft.com/office/drawing/2014/main" id="{A3C2921A-91AD-474F-BF9A-DFA9483D8982}"/>
              </a:ext>
            </a:extLst>
          </p:cNvPr>
          <p:cNvSpPr txBox="1"/>
          <p:nvPr/>
        </p:nvSpPr>
        <p:spPr>
          <a:xfrm>
            <a:off x="3763766" y="5537416"/>
            <a:ext cx="4664468" cy="523220"/>
          </a:xfrm>
          <a:prstGeom prst="rect">
            <a:avLst/>
          </a:prstGeom>
          <a:noFill/>
        </p:spPr>
        <p:txBody>
          <a:bodyPr wrap="square">
            <a:spAutoFit/>
          </a:bodyPr>
          <a:lstStyle/>
          <a:p>
            <a:pPr lvl="0"/>
            <a:r>
              <a:rPr lang="sv-SE" sz="2800" b="1" i="0" dirty="0">
                <a:solidFill>
                  <a:schemeClr val="accent3">
                    <a:lumMod val="60000"/>
                    <a:lumOff val="40000"/>
                  </a:schemeClr>
                </a:solidFill>
              </a:rPr>
              <a:t>Tack för din medverkan! </a:t>
            </a:r>
            <a:endParaRPr lang="sv-SE" sz="2800" dirty="0">
              <a:solidFill>
                <a:schemeClr val="accent3">
                  <a:lumMod val="60000"/>
                  <a:lumOff val="40000"/>
                </a:schemeClr>
              </a:solidFill>
            </a:endParaRPr>
          </a:p>
        </p:txBody>
      </p:sp>
    </p:spTree>
    <p:extLst>
      <p:ext uri="{BB962C8B-B14F-4D97-AF65-F5344CB8AC3E}">
        <p14:creationId xmlns:p14="http://schemas.microsoft.com/office/powerpoint/2010/main" val="2541518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567EA6-124B-4985-B8A9-BE7C0B3D8206}"/>
              </a:ext>
            </a:extLst>
          </p:cNvPr>
          <p:cNvSpPr>
            <a:spLocks noGrp="1"/>
          </p:cNvSpPr>
          <p:nvPr>
            <p:ph type="title"/>
          </p:nvPr>
        </p:nvSpPr>
        <p:spPr/>
        <p:txBody>
          <a:bodyPr/>
          <a:lstStyle/>
          <a:p>
            <a:r>
              <a:rPr lang="sv-SE" dirty="0"/>
              <a:t>Agenda</a:t>
            </a:r>
          </a:p>
        </p:txBody>
      </p:sp>
      <p:sp>
        <p:nvSpPr>
          <p:cNvPr id="3" name="Platshållare för innehåll 2">
            <a:extLst>
              <a:ext uri="{FF2B5EF4-FFF2-40B4-BE49-F238E27FC236}">
                <a16:creationId xmlns:a16="http://schemas.microsoft.com/office/drawing/2014/main" id="{73258B2E-9074-4155-B261-754270F67879}"/>
              </a:ext>
            </a:extLst>
          </p:cNvPr>
          <p:cNvSpPr>
            <a:spLocks noGrp="1"/>
          </p:cNvSpPr>
          <p:nvPr>
            <p:ph sz="quarter" idx="21"/>
          </p:nvPr>
        </p:nvSpPr>
        <p:spPr/>
        <p:txBody>
          <a:bodyPr/>
          <a:lstStyle/>
          <a:p>
            <a:r>
              <a:rPr lang="sv-SE" sz="2800" dirty="0"/>
              <a:t>Området idag och bakgrund till uppdraget</a:t>
            </a:r>
          </a:p>
          <a:p>
            <a:r>
              <a:rPr lang="sv-SE" sz="2800" dirty="0"/>
              <a:t>NGS-tjänsten</a:t>
            </a:r>
          </a:p>
          <a:p>
            <a:pPr lvl="0" fontAlgn="ctr"/>
            <a:r>
              <a:rPr lang="sv-SE" sz="2800" dirty="0"/>
              <a:t>Status Nationell och Gemensam</a:t>
            </a:r>
          </a:p>
          <a:p>
            <a:pPr fontAlgn="ctr"/>
            <a:r>
              <a:rPr lang="sv-SE" sz="2800" dirty="0"/>
              <a:t>Vad vill vi uppnå med bedömningen</a:t>
            </a:r>
          </a:p>
          <a:p>
            <a:pPr fontAlgn="ctr"/>
            <a:r>
              <a:rPr lang="sv-SE" sz="2800" dirty="0"/>
              <a:t>Bedömningsprocessen för NGS </a:t>
            </a:r>
          </a:p>
          <a:p>
            <a:endParaRPr lang="sv-SE" dirty="0"/>
          </a:p>
        </p:txBody>
      </p:sp>
      <p:grpSp>
        <p:nvGrpSpPr>
          <p:cNvPr id="4" name="Grupp 3">
            <a:extLst>
              <a:ext uri="{FF2B5EF4-FFF2-40B4-BE49-F238E27FC236}">
                <a16:creationId xmlns:a16="http://schemas.microsoft.com/office/drawing/2014/main" id="{5519BC24-CE11-4C8B-AD23-4FE364E3DC1D}"/>
              </a:ext>
            </a:extLst>
          </p:cNvPr>
          <p:cNvGrpSpPr/>
          <p:nvPr/>
        </p:nvGrpSpPr>
        <p:grpSpPr>
          <a:xfrm>
            <a:off x="8774168" y="1223128"/>
            <a:ext cx="2344316" cy="3789743"/>
            <a:chOff x="8916362" y="1405991"/>
            <a:chExt cx="2075565" cy="4035303"/>
          </a:xfrm>
        </p:grpSpPr>
        <p:pic>
          <p:nvPicPr>
            <p:cNvPr id="5" name="Platshållare för innehåll 10">
              <a:extLst>
                <a:ext uri="{FF2B5EF4-FFF2-40B4-BE49-F238E27FC236}">
                  <a16:creationId xmlns:a16="http://schemas.microsoft.com/office/drawing/2014/main" id="{BA28D675-CD73-4C1C-8D0B-58BAA82024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1927" y="4001294"/>
              <a:ext cx="960000" cy="1440000"/>
            </a:xfrm>
            <a:prstGeom prst="rect">
              <a:avLst/>
            </a:prstGeom>
          </p:spPr>
        </p:pic>
        <p:pic>
          <p:nvPicPr>
            <p:cNvPr id="6" name="Bildobjekt 5">
              <a:extLst>
                <a:ext uri="{FF2B5EF4-FFF2-40B4-BE49-F238E27FC236}">
                  <a16:creationId xmlns:a16="http://schemas.microsoft.com/office/drawing/2014/main" id="{FAF8227B-49E1-4869-BDCC-AC5C1ADC99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16362" y="2910924"/>
              <a:ext cx="960000" cy="1440000"/>
            </a:xfrm>
            <a:prstGeom prst="rect">
              <a:avLst/>
            </a:prstGeom>
          </p:spPr>
        </p:pic>
        <p:pic>
          <p:nvPicPr>
            <p:cNvPr id="7" name="Bildobjekt 6">
              <a:extLst>
                <a:ext uri="{FF2B5EF4-FFF2-40B4-BE49-F238E27FC236}">
                  <a16:creationId xmlns:a16="http://schemas.microsoft.com/office/drawing/2014/main" id="{B120331E-7E9C-4A83-A920-A203F3C3BB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31927" y="2368727"/>
              <a:ext cx="960000" cy="1440000"/>
            </a:xfrm>
            <a:prstGeom prst="rect">
              <a:avLst/>
            </a:prstGeom>
          </p:spPr>
        </p:pic>
        <p:pic>
          <p:nvPicPr>
            <p:cNvPr id="8" name="Bildobjekt 7">
              <a:extLst>
                <a:ext uri="{FF2B5EF4-FFF2-40B4-BE49-F238E27FC236}">
                  <a16:creationId xmlns:a16="http://schemas.microsoft.com/office/drawing/2014/main" id="{EB0EC946-DC11-493B-B573-42D00A1FF8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94145" y="1405991"/>
              <a:ext cx="960000" cy="1440000"/>
            </a:xfrm>
            <a:prstGeom prst="rect">
              <a:avLst/>
            </a:prstGeom>
          </p:spPr>
        </p:pic>
      </p:grpSp>
    </p:spTree>
    <p:extLst>
      <p:ext uri="{BB962C8B-B14F-4D97-AF65-F5344CB8AC3E}">
        <p14:creationId xmlns:p14="http://schemas.microsoft.com/office/powerpoint/2010/main" val="635954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7B892C0-2C09-4145-937D-C7845E4A6EA0}"/>
              </a:ext>
            </a:extLst>
          </p:cNvPr>
          <p:cNvSpPr>
            <a:spLocks noGrp="1"/>
          </p:cNvSpPr>
          <p:nvPr>
            <p:ph type="title"/>
          </p:nvPr>
        </p:nvSpPr>
        <p:spPr>
          <a:xfrm>
            <a:off x="736162" y="1178999"/>
            <a:ext cx="10475290" cy="1329595"/>
          </a:xfrm>
        </p:spPr>
        <p:txBody>
          <a:bodyPr/>
          <a:lstStyle/>
          <a:p>
            <a:pPr algn="ctr"/>
            <a:r>
              <a:rPr lang="en-US" b="1" dirty="0">
                <a:solidFill>
                  <a:srgbClr val="6E0E50"/>
                </a:solidFill>
                <a:latin typeface="Public Sans" pitchFamily="2" charset="77"/>
              </a:rPr>
              <a:t>Interoperable Europe Act </a:t>
            </a:r>
            <a:br>
              <a:rPr lang="en-US" b="1" dirty="0">
                <a:solidFill>
                  <a:srgbClr val="6E0E50"/>
                </a:solidFill>
                <a:latin typeface="Public Sans" pitchFamily="2" charset="77"/>
              </a:rPr>
            </a:br>
            <a:r>
              <a:rPr lang="en-US" sz="2800" b="1" dirty="0">
                <a:solidFill>
                  <a:srgbClr val="6E0E50"/>
                </a:solidFill>
                <a:latin typeface="Public Sans" pitchFamily="2" charset="77"/>
              </a:rPr>
              <a:t>(Laying down measures for a high level of public sector interoperability across the Union)</a:t>
            </a:r>
            <a:endParaRPr lang="sv-SE" b="1" dirty="0">
              <a:solidFill>
                <a:srgbClr val="6E0E50"/>
              </a:solidFill>
              <a:latin typeface="Public Sans" pitchFamily="2" charset="77"/>
            </a:endParaRPr>
          </a:p>
        </p:txBody>
      </p:sp>
      <p:sp>
        <p:nvSpPr>
          <p:cNvPr id="3" name="Platshållare för innehåll 2">
            <a:extLst>
              <a:ext uri="{FF2B5EF4-FFF2-40B4-BE49-F238E27FC236}">
                <a16:creationId xmlns:a16="http://schemas.microsoft.com/office/drawing/2014/main" id="{239D7105-498C-4C6B-BC54-D80F7895E794}"/>
              </a:ext>
            </a:extLst>
          </p:cNvPr>
          <p:cNvSpPr>
            <a:spLocks noGrp="1"/>
          </p:cNvSpPr>
          <p:nvPr>
            <p:ph sz="quarter" idx="21"/>
          </p:nvPr>
        </p:nvSpPr>
        <p:spPr>
          <a:xfrm>
            <a:off x="858044" y="3429000"/>
            <a:ext cx="10475912" cy="2099216"/>
          </a:xfrm>
        </p:spPr>
        <p:txBody>
          <a:bodyPr>
            <a:normAutofit lnSpcReduction="10000"/>
          </a:bodyPr>
          <a:lstStyle/>
          <a:p>
            <a:pPr marL="0" indent="0">
              <a:buNone/>
            </a:pPr>
            <a:r>
              <a:rPr lang="en-US" dirty="0"/>
              <a:t>A public sector body or an institution, body or agency of the Union </a:t>
            </a:r>
            <a:r>
              <a:rPr lang="en-US" dirty="0">
                <a:highlight>
                  <a:srgbClr val="FFFF00"/>
                </a:highlight>
              </a:rPr>
              <a:t>shall make available to any other such entity that requests it, interoperability solutions that support the public services </a:t>
            </a:r>
            <a:r>
              <a:rPr lang="en-US" dirty="0"/>
              <a:t>that it delivers or manages electronically. The shared content shall include the technical documentation and, where applicable, the documented source code. </a:t>
            </a:r>
          </a:p>
          <a:p>
            <a:endParaRPr lang="en-US" sz="2000" dirty="0"/>
          </a:p>
          <a:p>
            <a:endParaRPr lang="en-US" dirty="0">
              <a:solidFill>
                <a:srgbClr val="000000"/>
              </a:solidFill>
              <a:latin typeface="Times New Roman" panose="02020603050405020304" pitchFamily="18" charset="0"/>
            </a:endParaRPr>
          </a:p>
          <a:p>
            <a:endParaRPr lang="en-US" dirty="0">
              <a:solidFill>
                <a:srgbClr val="000000"/>
              </a:solidFill>
              <a:latin typeface="Times New Roman" panose="02020603050405020304" pitchFamily="18" charset="0"/>
            </a:endParaRPr>
          </a:p>
          <a:p>
            <a:endParaRPr lang="sv-SE" dirty="0"/>
          </a:p>
        </p:txBody>
      </p:sp>
    </p:spTree>
    <p:extLst>
      <p:ext uri="{BB962C8B-B14F-4D97-AF65-F5344CB8AC3E}">
        <p14:creationId xmlns:p14="http://schemas.microsoft.com/office/powerpoint/2010/main" val="20866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351476E-7CF9-43FF-A80A-5E9328707A75}"/>
              </a:ext>
            </a:extLst>
          </p:cNvPr>
          <p:cNvSpPr>
            <a:spLocks noGrp="1"/>
          </p:cNvSpPr>
          <p:nvPr>
            <p:ph type="title"/>
          </p:nvPr>
        </p:nvSpPr>
        <p:spPr>
          <a:xfrm>
            <a:off x="880512" y="592137"/>
            <a:ext cx="10475290" cy="1107996"/>
          </a:xfrm>
        </p:spPr>
        <p:txBody>
          <a:bodyPr/>
          <a:lstStyle/>
          <a:p>
            <a:r>
              <a:rPr lang="sv-SE" b="1" dirty="0">
                <a:solidFill>
                  <a:srgbClr val="6E0E50"/>
                </a:solidFill>
                <a:latin typeface="Public Sans" pitchFamily="2" charset="77"/>
              </a:rPr>
              <a:t>Utredningen om </a:t>
            </a:r>
            <a:r>
              <a:rPr lang="sv-SE" b="1" dirty="0" err="1">
                <a:solidFill>
                  <a:srgbClr val="6E0E50"/>
                </a:solidFill>
                <a:latin typeface="Public Sans" pitchFamily="2" charset="77"/>
              </a:rPr>
              <a:t>interoperabilitet</a:t>
            </a:r>
            <a:r>
              <a:rPr lang="sv-SE" b="1" dirty="0">
                <a:solidFill>
                  <a:srgbClr val="6E0E50"/>
                </a:solidFill>
                <a:latin typeface="Public Sans" pitchFamily="2" charset="77"/>
              </a:rPr>
              <a:t> vid datadelning (I 2022:03)</a:t>
            </a:r>
          </a:p>
        </p:txBody>
      </p:sp>
      <p:sp>
        <p:nvSpPr>
          <p:cNvPr id="3" name="Platshållare för innehåll 2">
            <a:extLst>
              <a:ext uri="{FF2B5EF4-FFF2-40B4-BE49-F238E27FC236}">
                <a16:creationId xmlns:a16="http://schemas.microsoft.com/office/drawing/2014/main" id="{60E542A9-5553-42E7-AD58-1A65AF01DF70}"/>
              </a:ext>
            </a:extLst>
          </p:cNvPr>
          <p:cNvSpPr>
            <a:spLocks noGrp="1"/>
          </p:cNvSpPr>
          <p:nvPr>
            <p:ph sz="quarter" idx="21"/>
          </p:nvPr>
        </p:nvSpPr>
        <p:spPr/>
        <p:txBody>
          <a:bodyPr>
            <a:normAutofit fontScale="92500" lnSpcReduction="20000"/>
          </a:bodyPr>
          <a:lstStyle/>
          <a:p>
            <a:r>
              <a:rPr lang="sv-SE" dirty="0" err="1">
                <a:highlight>
                  <a:srgbClr val="FFFF00"/>
                </a:highlight>
              </a:rPr>
              <a:t>Interoperabilitetslösning</a:t>
            </a:r>
            <a:r>
              <a:rPr lang="sv-SE" dirty="0"/>
              <a:t> ska definieras som en återanvändbar resurs som avser rättsliga, organisatoriska, semantiska eller tekniska krav, såsom konceptuella ramverk, riktlinjer, referensarkitekturer, tekniska specifikationer, standarder, tjänster och applikationer, samt dokumenterade tekniska komponenter, såsom källkod, som syftar till att uppnå </a:t>
            </a:r>
            <a:r>
              <a:rPr lang="sv-SE" dirty="0" err="1"/>
              <a:t>interoperabilitet</a:t>
            </a:r>
            <a:r>
              <a:rPr lang="sv-SE" dirty="0"/>
              <a:t> vid datadelning.</a:t>
            </a:r>
          </a:p>
          <a:p>
            <a:endParaRPr lang="sv-SE" dirty="0"/>
          </a:p>
          <a:p>
            <a:r>
              <a:rPr lang="sv-SE" dirty="0"/>
              <a:t>Ramverkens principer och rekommendationer kan omsättas till bindande krav i tillämpliga delar. Det kan exempelvis vara </a:t>
            </a:r>
            <a:r>
              <a:rPr lang="sv-SE" dirty="0">
                <a:highlight>
                  <a:srgbClr val="FFFF00"/>
                </a:highlight>
              </a:rPr>
              <a:t>specifikationer för hur data ska vara strukturerad, specifikationer för hur data ska överföras samt </a:t>
            </a:r>
            <a:r>
              <a:rPr lang="sv-SE" dirty="0" err="1">
                <a:highlight>
                  <a:srgbClr val="FFFF00"/>
                </a:highlight>
              </a:rPr>
              <a:t>taxonomier</a:t>
            </a:r>
            <a:r>
              <a:rPr lang="sv-SE" dirty="0">
                <a:highlight>
                  <a:srgbClr val="FFFF00"/>
                </a:highlight>
              </a:rPr>
              <a:t> eller gemensamma utgångspunkter för att arbeta tillsammans för att uppnå </a:t>
            </a:r>
            <a:r>
              <a:rPr lang="sv-SE" dirty="0" err="1">
                <a:highlight>
                  <a:srgbClr val="FFFF00"/>
                </a:highlight>
              </a:rPr>
              <a:t>interoperabilitet</a:t>
            </a:r>
            <a:r>
              <a:rPr lang="sv-SE" dirty="0">
                <a:highlight>
                  <a:srgbClr val="FFFF00"/>
                </a:highlight>
              </a:rPr>
              <a:t>.</a:t>
            </a:r>
          </a:p>
        </p:txBody>
      </p:sp>
    </p:spTree>
    <p:extLst>
      <p:ext uri="{BB962C8B-B14F-4D97-AF65-F5344CB8AC3E}">
        <p14:creationId xmlns:p14="http://schemas.microsoft.com/office/powerpoint/2010/main" val="693995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7301377-3FF8-4A15-A080-EAB8DF493E1A}"/>
              </a:ext>
            </a:extLst>
          </p:cNvPr>
          <p:cNvSpPr>
            <a:spLocks noGrp="1"/>
          </p:cNvSpPr>
          <p:nvPr>
            <p:ph type="title"/>
          </p:nvPr>
        </p:nvSpPr>
        <p:spPr>
          <a:xfrm>
            <a:off x="858355" y="792835"/>
            <a:ext cx="10475290" cy="609398"/>
          </a:xfrm>
        </p:spPr>
        <p:txBody>
          <a:bodyPr/>
          <a:lstStyle/>
          <a:p>
            <a:r>
              <a:rPr lang="sv-SE" sz="4400" dirty="0"/>
              <a:t>Grundprinciper</a:t>
            </a:r>
          </a:p>
        </p:txBody>
      </p:sp>
      <p:sp>
        <p:nvSpPr>
          <p:cNvPr id="3" name="Platshållare för innehåll 2">
            <a:extLst>
              <a:ext uri="{FF2B5EF4-FFF2-40B4-BE49-F238E27FC236}">
                <a16:creationId xmlns:a16="http://schemas.microsoft.com/office/drawing/2014/main" id="{8015D794-CDD2-4EE9-8705-3BE643C6436C}"/>
              </a:ext>
            </a:extLst>
          </p:cNvPr>
          <p:cNvSpPr>
            <a:spLocks noGrp="1"/>
          </p:cNvSpPr>
          <p:nvPr>
            <p:ph sz="quarter" idx="21"/>
          </p:nvPr>
        </p:nvSpPr>
        <p:spPr/>
        <p:txBody>
          <a:bodyPr/>
          <a:lstStyle/>
          <a:p>
            <a:r>
              <a:rPr lang="sv-SE" sz="3600" dirty="0"/>
              <a:t>Öppenhet</a:t>
            </a:r>
          </a:p>
          <a:p>
            <a:r>
              <a:rPr lang="sv-SE" sz="3600" dirty="0"/>
              <a:t>Samförstånd</a:t>
            </a:r>
          </a:p>
          <a:p>
            <a:r>
              <a:rPr lang="sv-SE" sz="3600" dirty="0"/>
              <a:t>Insyn</a:t>
            </a:r>
          </a:p>
          <a:p>
            <a:endParaRPr lang="sv-SE" dirty="0"/>
          </a:p>
        </p:txBody>
      </p:sp>
      <p:pic>
        <p:nvPicPr>
          <p:cNvPr id="4" name="Bildobjekt 3" descr="En bild som visar text, vektorgrafik, clipart&#10;&#10;Automatiskt genererad beskrivning">
            <a:extLst>
              <a:ext uri="{FF2B5EF4-FFF2-40B4-BE49-F238E27FC236}">
                <a16:creationId xmlns:a16="http://schemas.microsoft.com/office/drawing/2014/main" id="{4A7EC2B4-7F48-458C-8F5E-C7A8F0610B31}"/>
              </a:ext>
            </a:extLst>
          </p:cNvPr>
          <p:cNvPicPr>
            <a:picLocks noChangeAspect="1"/>
          </p:cNvPicPr>
          <p:nvPr/>
        </p:nvPicPr>
        <p:blipFill>
          <a:blip r:embed="rId3"/>
          <a:stretch>
            <a:fillRect/>
          </a:stretch>
        </p:blipFill>
        <p:spPr>
          <a:xfrm>
            <a:off x="5272371" y="2718486"/>
            <a:ext cx="5819971" cy="3396692"/>
          </a:xfrm>
          <a:prstGeom prst="rect">
            <a:avLst/>
          </a:prstGeom>
        </p:spPr>
      </p:pic>
    </p:spTree>
    <p:extLst>
      <p:ext uri="{BB962C8B-B14F-4D97-AF65-F5344CB8AC3E}">
        <p14:creationId xmlns:p14="http://schemas.microsoft.com/office/powerpoint/2010/main" val="1212000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A1C1150-555A-433E-9C2F-474F5F865623}"/>
              </a:ext>
            </a:extLst>
          </p:cNvPr>
          <p:cNvSpPr>
            <a:spLocks noGrp="1"/>
          </p:cNvSpPr>
          <p:nvPr>
            <p:ph type="title"/>
          </p:nvPr>
        </p:nvSpPr>
        <p:spPr>
          <a:xfrm>
            <a:off x="631938" y="1031945"/>
            <a:ext cx="9423399" cy="553998"/>
          </a:xfrm>
        </p:spPr>
        <p:txBody>
          <a:bodyPr/>
          <a:lstStyle/>
          <a:p>
            <a:r>
              <a:rPr lang="sv-SE" dirty="0"/>
              <a:t>NGS-tjänsten</a:t>
            </a:r>
          </a:p>
        </p:txBody>
      </p:sp>
      <p:sp>
        <p:nvSpPr>
          <p:cNvPr id="3" name="Platshållare för innehåll 2">
            <a:extLst>
              <a:ext uri="{FF2B5EF4-FFF2-40B4-BE49-F238E27FC236}">
                <a16:creationId xmlns:a16="http://schemas.microsoft.com/office/drawing/2014/main" id="{F513CADE-73F8-4CC0-8103-4B8DFEEFE823}"/>
              </a:ext>
            </a:extLst>
          </p:cNvPr>
          <p:cNvSpPr>
            <a:spLocks noGrp="1"/>
          </p:cNvSpPr>
          <p:nvPr>
            <p:ph sz="quarter" idx="16"/>
          </p:nvPr>
        </p:nvSpPr>
        <p:spPr>
          <a:xfrm>
            <a:off x="631938" y="2094991"/>
            <a:ext cx="3816512" cy="4934520"/>
          </a:xfrm>
        </p:spPr>
        <p:txBody>
          <a:bodyPr/>
          <a:lstStyle/>
          <a:p>
            <a:r>
              <a:rPr lang="sv-SE" dirty="0"/>
              <a:t>Registreringstjänst</a:t>
            </a:r>
          </a:p>
          <a:p>
            <a:r>
              <a:rPr lang="sv-SE" dirty="0"/>
              <a:t>Publik söktjänst</a:t>
            </a:r>
          </a:p>
          <a:p>
            <a:endParaRPr lang="sv-SE" dirty="0"/>
          </a:p>
          <a:p>
            <a:endParaRPr lang="sv-SE" dirty="0"/>
          </a:p>
          <a:p>
            <a:endParaRPr lang="sv-SE" dirty="0"/>
          </a:p>
          <a:p>
            <a:endParaRPr lang="sv-SE" dirty="0"/>
          </a:p>
          <a:p>
            <a:endParaRPr lang="sv-SE" dirty="0"/>
          </a:p>
          <a:p>
            <a:endParaRPr lang="sv-SE" dirty="0"/>
          </a:p>
        </p:txBody>
      </p:sp>
      <p:pic>
        <p:nvPicPr>
          <p:cNvPr id="5" name="Bildobjekt 4">
            <a:hlinkClick r:id="rId3"/>
            <a:extLst>
              <a:ext uri="{FF2B5EF4-FFF2-40B4-BE49-F238E27FC236}">
                <a16:creationId xmlns:a16="http://schemas.microsoft.com/office/drawing/2014/main" id="{A8A0AA99-0CE2-41CC-988B-D1E29D9D2393}"/>
              </a:ext>
            </a:extLst>
          </p:cNvPr>
          <p:cNvPicPr>
            <a:picLocks noChangeAspect="1"/>
          </p:cNvPicPr>
          <p:nvPr/>
        </p:nvPicPr>
        <p:blipFill>
          <a:blip r:embed="rId4"/>
          <a:stretch>
            <a:fillRect/>
          </a:stretch>
        </p:blipFill>
        <p:spPr>
          <a:xfrm>
            <a:off x="5251196" y="740701"/>
            <a:ext cx="6427381" cy="5798616"/>
          </a:xfrm>
          <a:prstGeom prst="rect">
            <a:avLst/>
          </a:prstGeom>
        </p:spPr>
      </p:pic>
    </p:spTree>
    <p:extLst>
      <p:ext uri="{BB962C8B-B14F-4D97-AF65-F5344CB8AC3E}">
        <p14:creationId xmlns:p14="http://schemas.microsoft.com/office/powerpoint/2010/main" val="2681712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925F3AF9-6D41-4767-94BF-9252C538EC08}"/>
              </a:ext>
            </a:extLst>
          </p:cNvPr>
          <p:cNvPicPr>
            <a:picLocks noChangeAspect="1"/>
          </p:cNvPicPr>
          <p:nvPr/>
        </p:nvPicPr>
        <p:blipFill>
          <a:blip r:embed="rId3"/>
          <a:stretch>
            <a:fillRect/>
          </a:stretch>
        </p:blipFill>
        <p:spPr>
          <a:xfrm>
            <a:off x="8338455" y="1604798"/>
            <a:ext cx="3648405" cy="3648405"/>
          </a:xfrm>
          <a:prstGeom prst="rect">
            <a:avLst/>
          </a:prstGeom>
        </p:spPr>
      </p:pic>
      <p:sp>
        <p:nvSpPr>
          <p:cNvPr id="4" name="Platshållare för innehåll 2">
            <a:extLst>
              <a:ext uri="{FF2B5EF4-FFF2-40B4-BE49-F238E27FC236}">
                <a16:creationId xmlns:a16="http://schemas.microsoft.com/office/drawing/2014/main" id="{C49D1A69-CEFD-418F-8B22-F25E0DDD23BF}"/>
              </a:ext>
            </a:extLst>
          </p:cNvPr>
          <p:cNvSpPr txBox="1">
            <a:spLocks/>
          </p:cNvSpPr>
          <p:nvPr/>
        </p:nvSpPr>
        <p:spPr>
          <a:xfrm>
            <a:off x="239350" y="1283194"/>
            <a:ext cx="8978932" cy="4291613"/>
          </a:xfrm>
          <a:prstGeom prst="rect">
            <a:avLst/>
          </a:prstGeom>
        </p:spPr>
        <p:txBody>
          <a:bodyPr>
            <a:normAutofit/>
          </a:bodyPr>
          <a:lstStyle>
            <a:lvl1pPr marL="174625"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1pPr>
            <a:lvl2pPr marL="36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2pPr>
            <a:lvl3pPr marL="54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3pPr>
            <a:lvl4pPr marL="72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4pPr>
            <a:lvl5pPr marL="90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189" indent="-457189">
              <a:spcAft>
                <a:spcPts val="0"/>
              </a:spcAft>
            </a:pPr>
            <a:r>
              <a:rPr lang="sv-SE" sz="2667" b="1" dirty="0"/>
              <a:t>E-hälsospecifikationer</a:t>
            </a:r>
            <a:r>
              <a:rPr lang="sv-SE" sz="2667" dirty="0"/>
              <a:t> </a:t>
            </a:r>
          </a:p>
          <a:p>
            <a:pPr marL="487154" lvl="2" indent="0">
              <a:spcAft>
                <a:spcPts val="0"/>
              </a:spcAft>
              <a:buNone/>
            </a:pPr>
            <a:r>
              <a:rPr lang="sv-SE" sz="2667" dirty="0"/>
              <a:t>Lokala framtagna specifikationer</a:t>
            </a:r>
          </a:p>
          <a:p>
            <a:pPr marL="487154" lvl="2" indent="0">
              <a:spcAft>
                <a:spcPts val="0"/>
              </a:spcAft>
              <a:buNone/>
            </a:pPr>
            <a:r>
              <a:rPr lang="sv-SE" sz="2667" dirty="0"/>
              <a:t>Nationellt framtagna specifikationer som inte har genomgått den formella processen för att bli NGS.</a:t>
            </a:r>
            <a:br>
              <a:rPr lang="sv-SE" sz="2667" dirty="0"/>
            </a:br>
            <a:endParaRPr lang="sv-SE" sz="2667" dirty="0"/>
          </a:p>
          <a:p>
            <a:pPr marL="457189" indent="-457189">
              <a:spcAft>
                <a:spcPts val="0"/>
              </a:spcAft>
            </a:pPr>
            <a:r>
              <a:rPr lang="sv-SE" sz="2667" b="1" dirty="0"/>
              <a:t>Nationella gemensamma e-hälsospecifikationer</a:t>
            </a:r>
          </a:p>
          <a:p>
            <a:pPr marL="0" indent="0">
              <a:spcAft>
                <a:spcPts val="0"/>
              </a:spcAft>
              <a:buNone/>
            </a:pPr>
            <a:r>
              <a:rPr lang="sv-SE" sz="2667" b="1" dirty="0"/>
              <a:t>     NGS</a:t>
            </a:r>
          </a:p>
          <a:p>
            <a:pPr marL="487154" lvl="2" indent="0">
              <a:spcAft>
                <a:spcPts val="0"/>
              </a:spcAft>
              <a:buNone/>
            </a:pPr>
            <a:r>
              <a:rPr lang="sv-SE" sz="2667" dirty="0"/>
              <a:t>Specifikationer som har fått status NGS efter genomgången formell process.</a:t>
            </a:r>
          </a:p>
          <a:p>
            <a:pPr marL="868145" lvl="2" indent="-380990">
              <a:spcAft>
                <a:spcPts val="0"/>
              </a:spcAft>
            </a:pPr>
            <a:endParaRPr lang="sv-SE" dirty="0"/>
          </a:p>
        </p:txBody>
      </p:sp>
    </p:spTree>
    <p:extLst>
      <p:ext uri="{BB962C8B-B14F-4D97-AF65-F5344CB8AC3E}">
        <p14:creationId xmlns:p14="http://schemas.microsoft.com/office/powerpoint/2010/main" val="4143994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Normal" ma:contentTypeID="0x010100DC1D8ECDB72C194F9F7841CC62E2C4650016C8A1164F9E464DBC72EA388333CB00" ma:contentTypeVersion="9" ma:contentTypeDescription="Create a new document." ma:contentTypeScope="" ma:versionID="c2ec9b7bec4062e4719a45654735d309">
  <xsd:schema xmlns:xsd="http://www.w3.org/2001/XMLSchema" xmlns:xs="http://www.w3.org/2001/XMLSchema" xmlns:p="http://schemas.microsoft.com/office/2006/metadata/properties" xmlns:ns2="c28f52af-a8f8-4551-b8ae-866ae79b83b4" xmlns:ns3="8B68652B-87A5-4D31-AA34-E405ABBBBCA0" xmlns:ns4="http://schemas.microsoft.com/sharepoint/v4" xmlns:ns5="e75cc5d4-cb89-4ddd-93a3-b8401981cb50" targetNamespace="http://schemas.microsoft.com/office/2006/metadata/properties" ma:root="true" ma:fieldsID="3282d814eb6fb16da0f1b762150143ef" ns2:_="" ns3:_="" ns4:_="" ns5:_="">
    <xsd:import namespace="c28f52af-a8f8-4551-b8ae-866ae79b83b4"/>
    <xsd:import namespace="8B68652B-87A5-4D31-AA34-E405ABBBBCA0"/>
    <xsd:import namespace="http://schemas.microsoft.com/sharepoint/v4"/>
    <xsd:import namespace="e75cc5d4-cb89-4ddd-93a3-b8401981cb50"/>
    <xsd:element name="properties">
      <xsd:complexType>
        <xsd:sequence>
          <xsd:element name="documentManagement">
            <xsd:complexType>
              <xsd:all>
                <xsd:element ref="ns2:SIStatusOfDocumentColumn413" minOccurs="0"/>
                <xsd:element ref="ns2:Handlingstyp" minOccurs="0"/>
                <xsd:element ref="ns3:DocState" minOccurs="0"/>
                <xsd:element ref="ns4:IconOverlay" minOccurs="0"/>
                <xsd:element ref="ns5:SharedWithUsers" minOccurs="0"/>
                <xsd:element ref="ns5: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B68652B-87A5-4D31-AA34-E405ABBBBCA0"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1"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5cc5d4-cb89-4ddd-93a3-b8401981cb50" elementFormDefault="qualified">
    <xsd:import namespace="http://schemas.microsoft.com/office/2006/documentManagement/types"/>
    <xsd:import namespace="http://schemas.microsoft.com/office/infopath/2007/PartnerControls"/>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IconOverlay xmlns="http://schemas.microsoft.com/sharepoint/v4" xsi:nil="true"/>
  </documentManagement>
</p:properties>
</file>

<file path=customXml/itemProps1.xml><?xml version="1.0" encoding="utf-8"?>
<ds:datastoreItem xmlns:ds="http://schemas.openxmlformats.org/officeDocument/2006/customXml" ds:itemID="{3D2B32B8-04BB-4036-AE43-5B31FFD1D1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8B68652B-87A5-4D31-AA34-E405ABBBBCA0"/>
    <ds:schemaRef ds:uri="http://schemas.microsoft.com/sharepoint/v4"/>
    <ds:schemaRef ds:uri="e75cc5d4-cb89-4ddd-93a3-b8401981cb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3.xml><?xml version="1.0" encoding="utf-8"?>
<ds:datastoreItem xmlns:ds="http://schemas.openxmlformats.org/officeDocument/2006/customXml" ds:itemID="{1997668C-19A1-4BA5-A318-229DCCAE9BAC}">
  <ds:schemaRefs>
    <ds:schemaRef ds:uri="http://schemas.microsoft.com/office/2006/documentManagement/types"/>
    <ds:schemaRef ds:uri="http://purl.org/dc/elements/1.1/"/>
    <ds:schemaRef ds:uri="http://schemas.microsoft.com/office/infopath/2007/PartnerControls"/>
    <ds:schemaRef ds:uri="http://purl.org/dc/dcmitype/"/>
    <ds:schemaRef ds:uri="http://schemas.microsoft.com/office/2006/metadata/properties"/>
    <ds:schemaRef ds:uri="http://www.w3.org/XML/1998/namespace"/>
    <ds:schemaRef ds:uri="http://schemas.microsoft.com/sharepoint/v4"/>
    <ds:schemaRef ds:uri="http://purl.org/dc/terms/"/>
    <ds:schemaRef ds:uri="8B68652B-87A5-4D31-AA34-E405ABBBBCA0"/>
    <ds:schemaRef ds:uri="http://schemas.openxmlformats.org/package/2006/metadata/core-properties"/>
    <ds:schemaRef ds:uri="e75cc5d4-cb89-4ddd-93a3-b8401981cb50"/>
    <ds:schemaRef ds:uri="c28f52af-a8f8-4551-b8ae-866ae79b83b4"/>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21863</TotalTime>
  <Words>2065</Words>
  <Application>Microsoft Office PowerPoint</Application>
  <PresentationFormat>Bredbild</PresentationFormat>
  <Paragraphs>305</Paragraphs>
  <Slides>35</Slides>
  <Notes>16</Notes>
  <HiddenSlides>0</HiddenSlides>
  <MMClips>0</MMClips>
  <ScaleCrop>false</ScaleCrop>
  <HeadingPairs>
    <vt:vector size="6" baseType="variant">
      <vt:variant>
        <vt:lpstr>Använt teckensnitt</vt:lpstr>
      </vt:variant>
      <vt:variant>
        <vt:i4>8</vt:i4>
      </vt:variant>
      <vt:variant>
        <vt:lpstr>Tema</vt:lpstr>
      </vt:variant>
      <vt:variant>
        <vt:i4>1</vt:i4>
      </vt:variant>
      <vt:variant>
        <vt:lpstr>Bildrubriker</vt:lpstr>
      </vt:variant>
      <vt:variant>
        <vt:i4>35</vt:i4>
      </vt:variant>
    </vt:vector>
  </HeadingPairs>
  <TitlesOfParts>
    <vt:vector size="44" baseType="lpstr">
      <vt:lpstr>Arial</vt:lpstr>
      <vt:lpstr>Calibri</vt:lpstr>
      <vt:lpstr>Public Sans</vt:lpstr>
      <vt:lpstr>Public Sans Bold</vt:lpstr>
      <vt:lpstr>Public Sans Regular</vt:lpstr>
      <vt:lpstr>Söhne</vt:lpstr>
      <vt:lpstr>Times New Roman</vt:lpstr>
      <vt:lpstr>Wingdings</vt:lpstr>
      <vt:lpstr>Ny-ppt-mall-ny version</vt:lpstr>
      <vt:lpstr>Arbetsgrupp  Strukturering och standardisering av intygsinformation</vt:lpstr>
      <vt:lpstr>Agenda 13 december</vt:lpstr>
      <vt:lpstr>Information om Nationella Gemensamma Specifikationer (NGS)</vt:lpstr>
      <vt:lpstr>Agenda</vt:lpstr>
      <vt:lpstr>Interoperable Europe Act  (Laying down measures for a high level of public sector interoperability across the Union)</vt:lpstr>
      <vt:lpstr>Utredningen om interoperabilitet vid datadelning (I 2022:03)</vt:lpstr>
      <vt:lpstr>Grundprinciper</vt:lpstr>
      <vt:lpstr>NGS-tjänsten</vt:lpstr>
      <vt:lpstr>PowerPoint-presentation</vt:lpstr>
      <vt:lpstr>Definitioner</vt:lpstr>
      <vt:lpstr>Vad kan  en specifikation vara?</vt:lpstr>
      <vt:lpstr>Status NGS</vt:lpstr>
      <vt:lpstr>Syftet med status NGS</vt:lpstr>
      <vt:lpstr>Arbetet med att ta fram bedömningskriterier för NGS</vt:lpstr>
      <vt:lpstr>Områden i bedömningskriterierna</vt:lpstr>
      <vt:lpstr>Bedömningskriterier för NGS</vt:lpstr>
      <vt:lpstr>Tre faser för e-hälsospecifikationer</vt:lpstr>
      <vt:lpstr>Bedömningsskala</vt:lpstr>
      <vt:lpstr>PowerPoint-presentation</vt:lpstr>
      <vt:lpstr>PowerPoint-presentation</vt:lpstr>
      <vt:lpstr>Genomgång av leverabler för den nationella arbetsgruppen </vt:lpstr>
      <vt:lpstr>Funktionen för interoperabilitet består av tre delar</vt:lpstr>
      <vt:lpstr>Gemensamt standardiseringsarbete</vt:lpstr>
      <vt:lpstr>Standardiseringsprocessen</vt:lpstr>
      <vt:lpstr>Några exempel</vt:lpstr>
      <vt:lpstr>Paus</vt:lpstr>
      <vt:lpstr>Genomgång av arbetsuppgift 1</vt:lpstr>
      <vt:lpstr>Utredningsområden</vt:lpstr>
      <vt:lpstr>Begreppsmodellering</vt:lpstr>
      <vt:lpstr>PowerPoint-presentation</vt:lpstr>
      <vt:lpstr>Tidplan för basuppgifter</vt:lpstr>
      <vt:lpstr>Tidplan-Basuppgifter</vt:lpstr>
      <vt:lpstr>Deltagande</vt:lpstr>
      <vt:lpstr>Till nästa gång</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Nationell funktion för interoperabilitet</dc:title>
  <dc:creator>Roudabeh Alavi-Shahidi</dc:creator>
  <cp:lastModifiedBy>Sahar Parsa Amdouni</cp:lastModifiedBy>
  <cp:revision>81</cp:revision>
  <dcterms:created xsi:type="dcterms:W3CDTF">2024-06-19T12:10:12Z</dcterms:created>
  <dcterms:modified xsi:type="dcterms:W3CDTF">2024-12-16T08:52:09Z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0x010100DC1D8ECDB72C194F9F7841CC62E2C4650016C8A1164F9E464DBC72EA388333CB00</vt:lpwstr>
  </property>
</Properties>
</file>