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p:sldMasterIdLst>
    <p:sldMasterId id="2147483754" r:id="rId3"/>
    <p:sldMasterId id="2147483775" r:id="rId4"/>
  </p:sldMasterIdLst>
  <p:notesMasterIdLst>
    <p:notesMasterId r:id="rId48"/>
  </p:notesMasterIdLst>
  <p:sldIdLst>
    <p:sldId id="256" r:id="rId5"/>
    <p:sldId id="297" r:id="rId6"/>
    <p:sldId id="298" r:id="rId7"/>
    <p:sldId id="275" r:id="rId8"/>
    <p:sldId id="276" r:id="rId9"/>
    <p:sldId id="277" r:id="rId10"/>
    <p:sldId id="278" r:id="rId11"/>
    <p:sldId id="279" r:id="rId12"/>
    <p:sldId id="280" r:id="rId13"/>
    <p:sldId id="271" r:id="rId14"/>
    <p:sldId id="274" r:id="rId15"/>
    <p:sldId id="269" r:id="rId16"/>
    <p:sldId id="266" r:id="rId17"/>
    <p:sldId id="267" r:id="rId18"/>
    <p:sldId id="300" r:id="rId19"/>
    <p:sldId id="301" r:id="rId20"/>
    <p:sldId id="307" r:id="rId21"/>
    <p:sldId id="308" r:id="rId22"/>
    <p:sldId id="309" r:id="rId23"/>
    <p:sldId id="268" r:id="rId24"/>
    <p:sldId id="303" r:id="rId25"/>
    <p:sldId id="295" r:id="rId26"/>
    <p:sldId id="288" r:id="rId27"/>
    <p:sldId id="272" r:id="rId28"/>
    <p:sldId id="296" r:id="rId29"/>
    <p:sldId id="273" r:id="rId30"/>
    <p:sldId id="281" r:id="rId31"/>
    <p:sldId id="285" r:id="rId32"/>
    <p:sldId id="287" r:id="rId33"/>
    <p:sldId id="305" r:id="rId34"/>
    <p:sldId id="260" r:id="rId35"/>
    <p:sldId id="306" r:id="rId36"/>
    <p:sldId id="292" r:id="rId37"/>
    <p:sldId id="294" r:id="rId38"/>
    <p:sldId id="293" r:id="rId39"/>
    <p:sldId id="2147198725" r:id="rId40"/>
    <p:sldId id="2147198728" r:id="rId41"/>
    <p:sldId id="7381" r:id="rId42"/>
    <p:sldId id="2147198727" r:id="rId43"/>
    <p:sldId id="2147198729" r:id="rId44"/>
    <p:sldId id="2147198697" r:id="rId45"/>
    <p:sldId id="2147198714" r:id="rId46"/>
    <p:sldId id="7397" r:id="rId47"/>
  </p:sldIdLst>
  <p:sldSz cx="12192000" cy="6858000"/>
  <p:notesSz cx="6858000" cy="9144000"/>
  <p:embeddedFontLst>
    <p:embeddedFont>
      <p:font typeface="Public Sans" panose="020B0604020202020204" charset="0"/>
      <p:regular r:id="rId49"/>
      <p:bold r:id="rId50"/>
      <p:italic r:id="rId51"/>
      <p:boldItalic r:id="rId52"/>
    </p:embeddedFont>
    <p:embeddedFont>
      <p:font typeface="Public Sans Regular" panose="020B0604020202020204" charset="0"/>
      <p:regular r:id="rId53"/>
      <p:bold r:id="rId54"/>
      <p:italic r:id="rId55"/>
      <p:boldItalic r:id="rId56"/>
    </p:embeddedFont>
    <p:embeddedFont>
      <p:font typeface="Tahoma" panose="020B0604030504040204" pitchFamily="34" charset="0"/>
      <p:regular r:id="rId57"/>
      <p:bold r:id="rId58"/>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5269">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E5327F-AD9E-42B7-97A5-AA65C8A1B9D8}" v="12" dt="2025-04-10T20:32:13.84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horzBarState="maximized">
    <p:restoredLeft sz="14995" autoAdjust="0"/>
    <p:restoredTop sz="92170" autoAdjust="0"/>
  </p:normalViewPr>
  <p:slideViewPr>
    <p:cSldViewPr snapToGrid="0">
      <p:cViewPr varScale="1">
        <p:scale>
          <a:sx n="62" d="100"/>
          <a:sy n="62" d="100"/>
        </p:scale>
        <p:origin x="1084" y="76"/>
      </p:cViewPr>
      <p:guideLst>
        <p:guide orient="horz" pos="2160"/>
        <p:guide pos="5269"/>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font" Target="fonts/font2.fntdata"/><Relationship Id="rId55" Type="http://schemas.openxmlformats.org/officeDocument/2006/relationships/font" Target="fonts/font7.fntdata"/><Relationship Id="rId63"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font" Target="fonts/font6.fntdata"/><Relationship Id="rId62"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font" Target="fonts/font5.fntdata"/><Relationship Id="rId58" Type="http://schemas.openxmlformats.org/officeDocument/2006/relationships/font" Target="fonts/font10.fntdata"/><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font" Target="fonts/font1.fntdata"/><Relationship Id="rId57" Type="http://schemas.openxmlformats.org/officeDocument/2006/relationships/font" Target="fonts/font9.fntdata"/><Relationship Id="rId61"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font" Target="fonts/font4.fntdata"/><Relationship Id="rId60" Type="http://schemas.openxmlformats.org/officeDocument/2006/relationships/viewProps" Target="viewProps.xml"/><Relationship Id="rId4" Type="http://schemas.openxmlformats.org/officeDocument/2006/relationships/slideMaster" Target="slideMasters/slideMaster2.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notesMaster" Target="notesMasters/notesMaster1.xml"/><Relationship Id="rId56" Type="http://schemas.openxmlformats.org/officeDocument/2006/relationships/font" Target="fonts/font8.fntdata"/><Relationship Id="rId8" Type="http://schemas.openxmlformats.org/officeDocument/2006/relationships/slide" Target="slides/slide4.xml"/><Relationship Id="rId51" Type="http://schemas.openxmlformats.org/officeDocument/2006/relationships/font" Target="fonts/font3.fntdata"/><Relationship Id="rId3" Type="http://schemas.openxmlformats.org/officeDocument/2006/relationships/slideMaster" Target="slideMasters/slideMaster1.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9CAE27-8726-4B44-A768-9A7E31BE259A}" type="datetimeFigureOut">
              <a:rPr lang="sv-SE" smtClean="0"/>
              <a:t>2025-04-10</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DA9D373-55D6-4669-92C9-5AA975EB4F39}" type="slidenum">
              <a:rPr lang="sv-SE" smtClean="0"/>
              <a:t>‹#›</a:t>
            </a:fld>
            <a:endParaRPr lang="sv-SE"/>
          </a:p>
        </p:txBody>
      </p:sp>
    </p:spTree>
    <p:extLst>
      <p:ext uri="{BB962C8B-B14F-4D97-AF65-F5344CB8AC3E}">
        <p14:creationId xmlns:p14="http://schemas.microsoft.com/office/powerpoint/2010/main" val="24771885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inera.atlassian.net/wiki/spaces/EIT/pages/412354010/F+rvalta+Webcert#Roller-och-beh%C3%B6righeter-i-Webcert" TargetMode="External"/><Relationship Id="rId2" Type="http://schemas.openxmlformats.org/officeDocument/2006/relationships/slide" Target="../slides/slide23.xml"/><Relationship Id="rId1" Type="http://schemas.openxmlformats.org/officeDocument/2006/relationships/notesMaster" Target="../notesMasters/notesMaster1.xml"/><Relationship Id="rId4" Type="http://schemas.openxmlformats.org/officeDocument/2006/relationships/hyperlink" Target="file:///C:\Users\blomqkla\Downloads\Webcert%207.0%20Anv&#195;&#164;ndarmanual%20integration_1.3.pdf"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a:t>Intygsutfärdarens kompetens</a:t>
            </a:r>
            <a:br>
              <a:rPr lang="sv-SE" dirty="0"/>
            </a:br>
            <a:r>
              <a:rPr lang="sv-SE" dirty="0"/>
              <a:t>3 kap. Intygsutfärdarens kompetens</a:t>
            </a:r>
            <a:br>
              <a:rPr lang="sv-SE" dirty="0"/>
            </a:br>
            <a:r>
              <a:rPr lang="sv-SE" dirty="0"/>
              <a:t>1 § Den hälso- och sjukvårdspersonal som utfärdar ett intyg (intygsutfärdaren) ska ha den kompetens som krävs för att utfärda intyget.</a:t>
            </a:r>
            <a:br>
              <a:rPr lang="sv-SE" dirty="0"/>
            </a:br>
            <a:r>
              <a:rPr lang="sv-SE" dirty="0"/>
              <a:t>Intygsutfärdaren ska ha den kompetens som krävs för att utfärda intyget. Olika personalkategorier kan utfärda intyg inom ramen för sin yrkeslegitimation. Krav på intygsutfärdarens kompetens ställs ofta upp i författningar. </a:t>
            </a:r>
            <a:br>
              <a:rPr lang="sv-SE" dirty="0"/>
            </a:br>
            <a:r>
              <a:rPr lang="sv-SE" dirty="0"/>
              <a:t>Exempelvis följer det av 8 och 10 a §§ lagen (1991:1047) om sjuklön, att det är läkare eller tandläkare som ska styrka nedsättningen av arbetsförmågan. </a:t>
            </a:r>
            <a:br>
              <a:rPr lang="sv-SE" dirty="0"/>
            </a:br>
            <a:r>
              <a:rPr lang="sv-SE" dirty="0"/>
              <a:t>Verksamhetschef beslutar vilken hälso- och sjukvårdspersonal som har såväl formell som reell kompetens för att utfärda en viss kategori av intyg.</a:t>
            </a:r>
          </a:p>
        </p:txBody>
      </p:sp>
      <p:sp>
        <p:nvSpPr>
          <p:cNvPr id="4" name="Platshållare för bildnummer 3"/>
          <p:cNvSpPr>
            <a:spLocks noGrp="1"/>
          </p:cNvSpPr>
          <p:nvPr>
            <p:ph type="sldNum" sz="quarter" idx="5"/>
          </p:nvPr>
        </p:nvSpPr>
        <p:spPr/>
        <p:txBody>
          <a:bodyPr/>
          <a:lstStyle/>
          <a:p>
            <a:fld id="{65706272-09E6-47EB-AEF2-66FC7E112A1A}" type="slidenum">
              <a:rPr lang="sv-SE" smtClean="0"/>
              <a:t>3</a:t>
            </a:fld>
            <a:endParaRPr lang="sv-SE"/>
          </a:p>
        </p:txBody>
      </p:sp>
    </p:spTree>
    <p:extLst>
      <p:ext uri="{BB962C8B-B14F-4D97-AF65-F5344CB8AC3E}">
        <p14:creationId xmlns:p14="http://schemas.microsoft.com/office/powerpoint/2010/main" val="418264957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DC4592-99A7-9FE3-8EC7-62DFB38E5EA7}"/>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55087628-E4D8-EBAB-E740-1206DF25C616}"/>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marL="0" marR="0" lvl="0" indent="0" algn="r" defTabSz="915954" rtl="0" eaLnBrk="0" fontAlgn="base" latinLnBrk="0" hangingPunct="0">
              <a:lnSpc>
                <a:spcPct val="100000"/>
              </a:lnSpc>
              <a:spcBef>
                <a:spcPct val="0"/>
              </a:spcBef>
              <a:spcAft>
                <a:spcPct val="0"/>
              </a:spcAft>
              <a:buClrTx/>
              <a:buSzTx/>
              <a:buFontTx/>
              <a:buNone/>
              <a:tabLst/>
              <a:defRPr/>
            </a:pPr>
            <a:fld id="{05F2733C-38AB-4F8D-A685-7578BA339A34}" type="slidenum">
              <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rPr>
              <a:pPr marL="0" marR="0" lvl="0" indent="0" algn="r" defTabSz="915954" rtl="0" eaLnBrk="0" fontAlgn="base" latinLnBrk="0" hangingPunct="0">
                <a:lnSpc>
                  <a:spcPct val="100000"/>
                </a:lnSpc>
                <a:spcBef>
                  <a:spcPct val="0"/>
                </a:spcBef>
                <a:spcAft>
                  <a:spcPct val="0"/>
                </a:spcAft>
                <a:buClrTx/>
                <a:buSzTx/>
                <a:buFontTx/>
                <a:buNone/>
                <a:tabLst/>
                <a:defRPr/>
              </a:pPr>
              <a:t>41</a:t>
            </a:fld>
            <a:endPar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1683" name="Rectangle 2">
            <a:extLst>
              <a:ext uri="{FF2B5EF4-FFF2-40B4-BE49-F238E27FC236}">
                <a16:creationId xmlns:a16="http://schemas.microsoft.com/office/drawing/2014/main" id="{F3C68A52-5FE5-B6E4-AB1F-ED9976601790}"/>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8814B9F6-95DB-E3D4-28F8-A8B8D8767B40}"/>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108191958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E8605EF-86C3-9708-686B-5DD56AFF52CE}"/>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85315B42-2968-4F74-28C9-3DB9E240746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marL="0" marR="0" lvl="0" indent="0" algn="r" defTabSz="915954" rtl="0" eaLnBrk="0" fontAlgn="base" latinLnBrk="0" hangingPunct="0">
              <a:lnSpc>
                <a:spcPct val="100000"/>
              </a:lnSpc>
              <a:spcBef>
                <a:spcPct val="0"/>
              </a:spcBef>
              <a:spcAft>
                <a:spcPct val="0"/>
              </a:spcAft>
              <a:buClrTx/>
              <a:buSzTx/>
              <a:buFontTx/>
              <a:buNone/>
              <a:tabLst/>
              <a:defRPr/>
            </a:pPr>
            <a:fld id="{05F2733C-38AB-4F8D-A685-7578BA339A34}" type="slidenum">
              <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rPr>
              <a:pPr marL="0" marR="0" lvl="0" indent="0" algn="r" defTabSz="915954" rtl="0" eaLnBrk="0" fontAlgn="base" latinLnBrk="0" hangingPunct="0">
                <a:lnSpc>
                  <a:spcPct val="100000"/>
                </a:lnSpc>
                <a:spcBef>
                  <a:spcPct val="0"/>
                </a:spcBef>
                <a:spcAft>
                  <a:spcPct val="0"/>
                </a:spcAft>
                <a:buClrTx/>
                <a:buSzTx/>
                <a:buFontTx/>
                <a:buNone/>
                <a:tabLst/>
                <a:defRPr/>
              </a:pPr>
              <a:t>42</a:t>
            </a:fld>
            <a:endPar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1683" name="Rectangle 2">
            <a:extLst>
              <a:ext uri="{FF2B5EF4-FFF2-40B4-BE49-F238E27FC236}">
                <a16:creationId xmlns:a16="http://schemas.microsoft.com/office/drawing/2014/main" id="{5F8BF8DE-5ECC-7250-B5CC-B6B7C291CE9D}"/>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A689DE4B-9CCC-26E7-1D09-2B83BB8DCA09}"/>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417001199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marL="0" marR="0" lvl="0" indent="0" algn="r" defTabSz="915954" rtl="0" eaLnBrk="0" fontAlgn="base" latinLnBrk="0" hangingPunct="0">
              <a:lnSpc>
                <a:spcPct val="100000"/>
              </a:lnSpc>
              <a:spcBef>
                <a:spcPct val="0"/>
              </a:spcBef>
              <a:spcAft>
                <a:spcPct val="0"/>
              </a:spcAft>
              <a:buClrTx/>
              <a:buSzTx/>
              <a:buFontTx/>
              <a:buNone/>
              <a:tabLst/>
              <a:defRPr/>
            </a:pPr>
            <a:fld id="{05F2733C-38AB-4F8D-A685-7578BA339A34}" type="slidenum">
              <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rPr>
              <a:pPr marL="0" marR="0" lvl="0" indent="0" algn="r" defTabSz="915954" rtl="0" eaLnBrk="0" fontAlgn="base" latinLnBrk="0" hangingPunct="0">
                <a:lnSpc>
                  <a:spcPct val="100000"/>
                </a:lnSpc>
                <a:spcBef>
                  <a:spcPct val="0"/>
                </a:spcBef>
                <a:spcAft>
                  <a:spcPct val="0"/>
                </a:spcAft>
                <a:buClrTx/>
                <a:buSzTx/>
                <a:buFontTx/>
                <a:buNone/>
                <a:tabLst/>
                <a:defRPr/>
              </a:pPr>
              <a:t>43</a:t>
            </a:fld>
            <a:endPar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33494814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sz="1800" dirty="0">
                <a:latin typeface="Arial" panose="020B0604020202020204" pitchFamily="34" charset="0"/>
              </a:rPr>
              <a:t>term</a:t>
            </a:r>
            <a:r>
              <a:rPr lang="sv-SE" sz="1800" b="1" dirty="0">
                <a:latin typeface="Times New Roman" panose="02020603050405020304" pitchFamily="18" charset="0"/>
              </a:rPr>
              <a:t>	informell kompetens</a:t>
            </a:r>
          </a:p>
          <a:p>
            <a:r>
              <a:rPr lang="sv-SE" sz="1800" dirty="0">
                <a:latin typeface="Arial" panose="020B0604020202020204" pitchFamily="34" charset="0"/>
              </a:rPr>
              <a:t>definition</a:t>
            </a:r>
            <a:r>
              <a:rPr lang="sv-SE" sz="1800" dirty="0">
                <a:latin typeface="Times New Roman" panose="02020603050405020304" pitchFamily="18" charset="0"/>
              </a:rPr>
              <a:t>	kompetens som en person förvärvat genom annat än formell utbildning och som inte kan dokumenteras med intyg</a:t>
            </a:r>
          </a:p>
          <a:p>
            <a:r>
              <a:rPr lang="sv-SE" dirty="0"/>
              <a:t>(GVD)</a:t>
            </a:r>
          </a:p>
        </p:txBody>
      </p:sp>
      <p:sp>
        <p:nvSpPr>
          <p:cNvPr id="4" name="Platshållare för bildnummer 3"/>
          <p:cNvSpPr>
            <a:spLocks noGrp="1"/>
          </p:cNvSpPr>
          <p:nvPr>
            <p:ph type="sldNum" sz="quarter" idx="5"/>
          </p:nvPr>
        </p:nvSpPr>
        <p:spPr/>
        <p:txBody>
          <a:bodyPr/>
          <a:lstStyle/>
          <a:p>
            <a:fld id="{4DA9D373-55D6-4669-92C9-5AA975EB4F39}" type="slidenum">
              <a:rPr lang="sv-SE" smtClean="0"/>
              <a:t>18</a:t>
            </a:fld>
            <a:endParaRPr lang="sv-SE"/>
          </a:p>
        </p:txBody>
      </p:sp>
    </p:spTree>
    <p:extLst>
      <p:ext uri="{BB962C8B-B14F-4D97-AF65-F5344CB8AC3E}">
        <p14:creationId xmlns:p14="http://schemas.microsoft.com/office/powerpoint/2010/main" val="11367729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4543789-5B31-E2EC-C860-DDA5DCE6DF24}"/>
            </a:ext>
          </a:extLst>
        </p:cNvPr>
        <p:cNvGrpSpPr/>
        <p:nvPr/>
      </p:nvGrpSpPr>
      <p:grpSpPr>
        <a:xfrm>
          <a:off x="0" y="0"/>
          <a:ext cx="0" cy="0"/>
          <a:chOff x="0" y="0"/>
          <a:chExt cx="0" cy="0"/>
        </a:xfrm>
      </p:grpSpPr>
      <p:sp>
        <p:nvSpPr>
          <p:cNvPr id="2" name="Platshållare för bildobjekt 1">
            <a:extLst>
              <a:ext uri="{FF2B5EF4-FFF2-40B4-BE49-F238E27FC236}">
                <a16:creationId xmlns:a16="http://schemas.microsoft.com/office/drawing/2014/main" id="{C00D079D-14EB-B25E-F8D4-394AFEF60322}"/>
              </a:ext>
            </a:extLst>
          </p:cNvPr>
          <p:cNvSpPr>
            <a:spLocks noGrp="1" noRot="1" noChangeAspect="1"/>
          </p:cNvSpPr>
          <p:nvPr>
            <p:ph type="sldImg"/>
          </p:nvPr>
        </p:nvSpPr>
        <p:spPr/>
      </p:sp>
      <p:sp>
        <p:nvSpPr>
          <p:cNvPr id="3" name="Platshållare för anteckningar 2">
            <a:extLst>
              <a:ext uri="{FF2B5EF4-FFF2-40B4-BE49-F238E27FC236}">
                <a16:creationId xmlns:a16="http://schemas.microsoft.com/office/drawing/2014/main" id="{5058BE9B-9DC4-4E82-5239-7398A2BBA541}"/>
              </a:ext>
            </a:extLst>
          </p:cNvPr>
          <p:cNvSpPr>
            <a:spLocks noGrp="1"/>
          </p:cNvSpPr>
          <p:nvPr>
            <p:ph type="body" idx="1"/>
          </p:nvPr>
        </p:nvSpPr>
        <p:spPr/>
        <p:txBody>
          <a:bodyPr/>
          <a:lstStyle/>
          <a:p>
            <a:r>
              <a:rPr lang="sv-SE" sz="1800" dirty="0">
                <a:latin typeface="Arial" panose="020B0604020202020204" pitchFamily="34" charset="0"/>
              </a:rPr>
              <a:t>term</a:t>
            </a:r>
            <a:r>
              <a:rPr lang="sv-SE" sz="1800" b="1" dirty="0">
                <a:latin typeface="Times New Roman" panose="02020603050405020304" pitchFamily="18" charset="0"/>
              </a:rPr>
              <a:t>	informell kompetens</a:t>
            </a:r>
          </a:p>
          <a:p>
            <a:r>
              <a:rPr lang="sv-SE" sz="1800" dirty="0">
                <a:latin typeface="Arial" panose="020B0604020202020204" pitchFamily="34" charset="0"/>
              </a:rPr>
              <a:t>definition</a:t>
            </a:r>
            <a:r>
              <a:rPr lang="sv-SE" sz="1800" dirty="0">
                <a:latin typeface="Times New Roman" panose="02020603050405020304" pitchFamily="18" charset="0"/>
              </a:rPr>
              <a:t>	kompetens som en person förvärvat genom annat än formell utbildning och som inte kan dokumenteras med intyg</a:t>
            </a:r>
          </a:p>
          <a:p>
            <a:r>
              <a:rPr lang="sv-SE" dirty="0"/>
              <a:t>(GVD)</a:t>
            </a:r>
          </a:p>
        </p:txBody>
      </p:sp>
      <p:sp>
        <p:nvSpPr>
          <p:cNvPr id="4" name="Platshållare för bildnummer 3">
            <a:extLst>
              <a:ext uri="{FF2B5EF4-FFF2-40B4-BE49-F238E27FC236}">
                <a16:creationId xmlns:a16="http://schemas.microsoft.com/office/drawing/2014/main" id="{4CBCE8B7-A523-9706-FA9F-D2C9F5443AE5}"/>
              </a:ext>
            </a:extLst>
          </p:cNvPr>
          <p:cNvSpPr>
            <a:spLocks noGrp="1"/>
          </p:cNvSpPr>
          <p:nvPr>
            <p:ph type="sldNum" sz="quarter" idx="5"/>
          </p:nvPr>
        </p:nvSpPr>
        <p:spPr/>
        <p:txBody>
          <a:bodyPr/>
          <a:lstStyle/>
          <a:p>
            <a:fld id="{4DA9D373-55D6-4669-92C9-5AA975EB4F39}" type="slidenum">
              <a:rPr lang="sv-SE" smtClean="0"/>
              <a:t>19</a:t>
            </a:fld>
            <a:endParaRPr lang="sv-SE"/>
          </a:p>
        </p:txBody>
      </p:sp>
    </p:spTree>
    <p:extLst>
      <p:ext uri="{BB962C8B-B14F-4D97-AF65-F5344CB8AC3E}">
        <p14:creationId xmlns:p14="http://schemas.microsoft.com/office/powerpoint/2010/main" val="278434271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v-SE" dirty="0">
                <a:hlinkClick r:id="rId3"/>
              </a:rPr>
              <a:t>Förvalta </a:t>
            </a:r>
            <a:r>
              <a:rPr lang="sv-SE" dirty="0" err="1">
                <a:hlinkClick r:id="rId3"/>
              </a:rPr>
              <a:t>Webcert</a:t>
            </a:r>
            <a:r>
              <a:rPr lang="sv-SE" dirty="0">
                <a:hlinkClick r:id="rId3"/>
              </a:rPr>
              <a:t> - Öppen info: Intygstjänster - </a:t>
            </a:r>
            <a:r>
              <a:rPr lang="sv-SE" dirty="0" err="1">
                <a:hlinkClick r:id="rId3"/>
              </a:rPr>
              <a:t>Confluence</a:t>
            </a:r>
            <a:endParaRPr lang="sv-SE" dirty="0"/>
          </a:p>
          <a:p>
            <a:pPr marL="0" indent="0">
              <a:buNone/>
            </a:pPr>
            <a:endParaRPr lang="sv-SE" b="1" dirty="0">
              <a:solidFill>
                <a:srgbClr val="292A2E"/>
              </a:solidFill>
              <a:effectLst/>
              <a:latin typeface="ui-sans-serif"/>
            </a:endParaRPr>
          </a:p>
          <a:p>
            <a:pPr marL="0" indent="0">
              <a:buNone/>
            </a:pPr>
            <a:endParaRPr lang="sv-SE" b="1" dirty="0">
              <a:solidFill>
                <a:srgbClr val="292A2E"/>
              </a:solidFill>
              <a:effectLst/>
              <a:latin typeface="ui-sans-serif"/>
            </a:endParaRPr>
          </a:p>
          <a:p>
            <a:pPr marL="0" indent="0">
              <a:buNone/>
            </a:pPr>
            <a:r>
              <a:rPr lang="sv-SE" b="1" dirty="0">
                <a:solidFill>
                  <a:srgbClr val="292A2E"/>
                </a:solidFill>
                <a:effectLst/>
                <a:latin typeface="ui-sans-serif"/>
              </a:rPr>
              <a:t>Roller och behörigheter i </a:t>
            </a:r>
            <a:r>
              <a:rPr lang="sv-SE" b="1" dirty="0" err="1">
                <a:solidFill>
                  <a:srgbClr val="292A2E"/>
                </a:solidFill>
                <a:effectLst/>
                <a:latin typeface="ui-sans-serif"/>
              </a:rPr>
              <a:t>Webcert</a:t>
            </a:r>
            <a:endParaRPr lang="sv-SE" b="1" dirty="0">
              <a:solidFill>
                <a:srgbClr val="292A2E"/>
              </a:solidFill>
              <a:effectLst/>
              <a:latin typeface="ui-sans-serif"/>
            </a:endParaRPr>
          </a:p>
          <a:p>
            <a:pPr algn="l">
              <a:buFont typeface="Arial" panose="020B0604020202020204" pitchFamily="34" charset="0"/>
              <a:buChar char="•"/>
            </a:pPr>
            <a:r>
              <a:rPr lang="sv-SE" dirty="0" err="1">
                <a:hlinkClick r:id="rId4"/>
              </a:rPr>
              <a:t>Webcert</a:t>
            </a:r>
            <a:r>
              <a:rPr lang="sv-SE" dirty="0">
                <a:hlinkClick r:id="rId4"/>
              </a:rPr>
              <a:t> 7.0 Användarmanual integration_1.3.pdf</a:t>
            </a:r>
            <a:endParaRPr lang="sv-SE" b="0" i="0" dirty="0">
              <a:solidFill>
                <a:srgbClr val="292A2E"/>
              </a:solidFill>
              <a:effectLst/>
              <a:latin typeface="ui-sans-serif"/>
            </a:endParaRPr>
          </a:p>
          <a:p>
            <a:endParaRPr lang="sv-SE" dirty="0"/>
          </a:p>
        </p:txBody>
      </p:sp>
      <p:sp>
        <p:nvSpPr>
          <p:cNvPr id="4" name="Platshållare för bildnummer 3"/>
          <p:cNvSpPr>
            <a:spLocks noGrp="1"/>
          </p:cNvSpPr>
          <p:nvPr>
            <p:ph type="sldNum" sz="quarter" idx="5"/>
          </p:nvPr>
        </p:nvSpPr>
        <p:spPr/>
        <p:txBody>
          <a:bodyPr/>
          <a:lstStyle/>
          <a:p>
            <a:fld id="{65706272-09E6-47EB-AEF2-66FC7E112A1A}" type="slidenum">
              <a:rPr lang="sv-SE" smtClean="0"/>
              <a:t>23</a:t>
            </a:fld>
            <a:endParaRPr lang="sv-SE"/>
          </a:p>
        </p:txBody>
      </p:sp>
    </p:spTree>
    <p:extLst>
      <p:ext uri="{BB962C8B-B14F-4D97-AF65-F5344CB8AC3E}">
        <p14:creationId xmlns:p14="http://schemas.microsoft.com/office/powerpoint/2010/main" val="186333784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DDB904-F549-7961-781F-B11FADAEFA2C}"/>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50402D20-5629-BA70-94D8-37B9A8DAFE1D}"/>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marL="0" marR="0" lvl="0" indent="0" algn="r" defTabSz="915954" rtl="0" eaLnBrk="0" fontAlgn="base" latinLnBrk="0" hangingPunct="0">
              <a:lnSpc>
                <a:spcPct val="100000"/>
              </a:lnSpc>
              <a:spcBef>
                <a:spcPct val="0"/>
              </a:spcBef>
              <a:spcAft>
                <a:spcPct val="0"/>
              </a:spcAft>
              <a:buClrTx/>
              <a:buSzTx/>
              <a:buFontTx/>
              <a:buNone/>
              <a:tabLst/>
              <a:defRPr/>
            </a:pPr>
            <a:fld id="{05F2733C-38AB-4F8D-A685-7578BA339A34}" type="slidenum">
              <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rPr>
              <a:pPr marL="0" marR="0" lvl="0" indent="0" algn="r" defTabSz="915954" rtl="0" eaLnBrk="0" fontAlgn="base" latinLnBrk="0" hangingPunct="0">
                <a:lnSpc>
                  <a:spcPct val="100000"/>
                </a:lnSpc>
                <a:spcBef>
                  <a:spcPct val="0"/>
                </a:spcBef>
                <a:spcAft>
                  <a:spcPct val="0"/>
                </a:spcAft>
                <a:buClrTx/>
                <a:buSzTx/>
                <a:buFontTx/>
                <a:buNone/>
                <a:tabLst/>
                <a:defRPr/>
              </a:pPr>
              <a:t>36</a:t>
            </a:fld>
            <a:endPar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1683" name="Rectangle 2">
            <a:extLst>
              <a:ext uri="{FF2B5EF4-FFF2-40B4-BE49-F238E27FC236}">
                <a16:creationId xmlns:a16="http://schemas.microsoft.com/office/drawing/2014/main" id="{7643D549-230A-619C-7FF9-203B25953E8B}"/>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65C35F02-A7ED-F684-FE70-557D3B5BCF0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5426365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30A19D-28A4-51B8-5944-B2112AD2DF63}"/>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EB5FD18A-5237-9BF6-A0DA-EDA3A008192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marL="0" marR="0" lvl="0" indent="0" algn="r" defTabSz="915954" rtl="0" eaLnBrk="0" fontAlgn="base" latinLnBrk="0" hangingPunct="0">
              <a:lnSpc>
                <a:spcPct val="100000"/>
              </a:lnSpc>
              <a:spcBef>
                <a:spcPct val="0"/>
              </a:spcBef>
              <a:spcAft>
                <a:spcPct val="0"/>
              </a:spcAft>
              <a:buClrTx/>
              <a:buSzTx/>
              <a:buFontTx/>
              <a:buNone/>
              <a:tabLst/>
              <a:defRPr/>
            </a:pPr>
            <a:fld id="{05F2733C-38AB-4F8D-A685-7578BA339A34}" type="slidenum">
              <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rPr>
              <a:pPr marL="0" marR="0" lvl="0" indent="0" algn="r" defTabSz="915954" rtl="0" eaLnBrk="0" fontAlgn="base" latinLnBrk="0" hangingPunct="0">
                <a:lnSpc>
                  <a:spcPct val="100000"/>
                </a:lnSpc>
                <a:spcBef>
                  <a:spcPct val="0"/>
                </a:spcBef>
                <a:spcAft>
                  <a:spcPct val="0"/>
                </a:spcAft>
                <a:buClrTx/>
                <a:buSzTx/>
                <a:buFontTx/>
                <a:buNone/>
                <a:tabLst/>
                <a:defRPr/>
              </a:pPr>
              <a:t>37</a:t>
            </a:fld>
            <a:endPar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1683" name="Rectangle 2">
            <a:extLst>
              <a:ext uri="{FF2B5EF4-FFF2-40B4-BE49-F238E27FC236}">
                <a16:creationId xmlns:a16="http://schemas.microsoft.com/office/drawing/2014/main" id="{E2C7D2A3-6242-FCD4-A1CC-ED009FF7EE1F}"/>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54ED01C-DA86-452E-F1DB-09ADCDDF4451}"/>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8815827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7">
            <a:extLst>
              <a:ext uri="{FF2B5EF4-FFF2-40B4-BE49-F238E27FC236}">
                <a16:creationId xmlns:a16="http://schemas.microsoft.com/office/drawing/2014/main" id="{8A2184FE-2F57-6C14-3535-1E5FCF6B89AF}"/>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marL="0" marR="0" lvl="0" indent="0" algn="r" defTabSz="915954" rtl="0" eaLnBrk="0" fontAlgn="base" latinLnBrk="0" hangingPunct="0">
              <a:lnSpc>
                <a:spcPct val="100000"/>
              </a:lnSpc>
              <a:spcBef>
                <a:spcPct val="0"/>
              </a:spcBef>
              <a:spcAft>
                <a:spcPct val="0"/>
              </a:spcAft>
              <a:buClrTx/>
              <a:buSzTx/>
              <a:buFontTx/>
              <a:buNone/>
              <a:tabLst/>
              <a:defRPr/>
            </a:pPr>
            <a:fld id="{05F2733C-38AB-4F8D-A685-7578BA339A34}" type="slidenum">
              <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rPr>
              <a:pPr marL="0" marR="0" lvl="0" indent="0" algn="r" defTabSz="915954" rtl="0" eaLnBrk="0" fontAlgn="base" latinLnBrk="0" hangingPunct="0">
                <a:lnSpc>
                  <a:spcPct val="100000"/>
                </a:lnSpc>
                <a:spcBef>
                  <a:spcPct val="0"/>
                </a:spcBef>
                <a:spcAft>
                  <a:spcPct val="0"/>
                </a:spcAft>
                <a:buClrTx/>
                <a:buSzTx/>
                <a:buFontTx/>
                <a:buNone/>
                <a:tabLst/>
                <a:defRPr/>
              </a:pPr>
              <a:t>38</a:t>
            </a:fld>
            <a:endPar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1683" name="Rectangle 2">
            <a:extLst>
              <a:ext uri="{FF2B5EF4-FFF2-40B4-BE49-F238E27FC236}">
                <a16:creationId xmlns:a16="http://schemas.microsoft.com/office/drawing/2014/main" id="{D046E7F9-55C2-8CCD-064E-59B23D838A1E}"/>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F24876D6-49A6-616C-B6F4-105F244D5FE7}"/>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4471698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79F760-9F02-23B5-753D-FD0E4306672F}"/>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1AAF02D7-8995-3BA8-9D0F-D344A85F7C4E}"/>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marL="0" marR="0" lvl="0" indent="0" algn="r" defTabSz="915954" rtl="0" eaLnBrk="0" fontAlgn="base" latinLnBrk="0" hangingPunct="0">
              <a:lnSpc>
                <a:spcPct val="100000"/>
              </a:lnSpc>
              <a:spcBef>
                <a:spcPct val="0"/>
              </a:spcBef>
              <a:spcAft>
                <a:spcPct val="0"/>
              </a:spcAft>
              <a:buClrTx/>
              <a:buSzTx/>
              <a:buFontTx/>
              <a:buNone/>
              <a:tabLst/>
              <a:defRPr/>
            </a:pPr>
            <a:fld id="{05F2733C-38AB-4F8D-A685-7578BA339A34}" type="slidenum">
              <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rPr>
              <a:pPr marL="0" marR="0" lvl="0" indent="0" algn="r" defTabSz="915954" rtl="0" eaLnBrk="0" fontAlgn="base" latinLnBrk="0" hangingPunct="0">
                <a:lnSpc>
                  <a:spcPct val="100000"/>
                </a:lnSpc>
                <a:spcBef>
                  <a:spcPct val="0"/>
                </a:spcBef>
                <a:spcAft>
                  <a:spcPct val="0"/>
                </a:spcAft>
                <a:buClrTx/>
                <a:buSzTx/>
                <a:buFontTx/>
                <a:buNone/>
                <a:tabLst/>
                <a:defRPr/>
              </a:pPr>
              <a:t>39</a:t>
            </a:fld>
            <a:endPar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1683" name="Rectangle 2">
            <a:extLst>
              <a:ext uri="{FF2B5EF4-FFF2-40B4-BE49-F238E27FC236}">
                <a16:creationId xmlns:a16="http://schemas.microsoft.com/office/drawing/2014/main" id="{605ADDDF-7136-715F-F428-F822282544CB}"/>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4EEA85C3-A940-BE09-F6AD-11C49895F839}"/>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15855249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42B887-73BE-82E6-5BC1-896389B4575B}"/>
            </a:ext>
          </a:extLst>
        </p:cNvPr>
        <p:cNvGrpSpPr/>
        <p:nvPr/>
      </p:nvGrpSpPr>
      <p:grpSpPr>
        <a:xfrm>
          <a:off x="0" y="0"/>
          <a:ext cx="0" cy="0"/>
          <a:chOff x="0" y="0"/>
          <a:chExt cx="0" cy="0"/>
        </a:xfrm>
      </p:grpSpPr>
      <p:sp>
        <p:nvSpPr>
          <p:cNvPr id="71682" name="Rectangle 7">
            <a:extLst>
              <a:ext uri="{FF2B5EF4-FFF2-40B4-BE49-F238E27FC236}">
                <a16:creationId xmlns:a16="http://schemas.microsoft.com/office/drawing/2014/main" id="{B18E3097-2069-1D2A-CC1B-39F1849D8120}"/>
              </a:ext>
            </a:extLst>
          </p:cNvPr>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30000"/>
              </a:spcBef>
              <a:defRPr sz="1200">
                <a:solidFill>
                  <a:schemeClr val="tx1"/>
                </a:solidFill>
                <a:latin typeface="Tahoma" panose="020B0604030504040204" pitchFamily="34" charset="0"/>
              </a:defRPr>
            </a:lvl1pPr>
            <a:lvl2pPr marL="744213" indent="-286236">
              <a:spcBef>
                <a:spcPct val="30000"/>
              </a:spcBef>
              <a:defRPr sz="1200">
                <a:solidFill>
                  <a:schemeClr val="tx1"/>
                </a:solidFill>
                <a:latin typeface="Tahoma" panose="020B0604030504040204" pitchFamily="34" charset="0"/>
              </a:defRPr>
            </a:lvl2pPr>
            <a:lvl3pPr marL="1146534" indent="-228989">
              <a:spcBef>
                <a:spcPct val="30000"/>
              </a:spcBef>
              <a:defRPr sz="1200">
                <a:solidFill>
                  <a:schemeClr val="tx1"/>
                </a:solidFill>
                <a:latin typeface="Tahoma" panose="020B0604030504040204" pitchFamily="34" charset="0"/>
              </a:defRPr>
            </a:lvl3pPr>
            <a:lvl4pPr marL="1604511" indent="-228989">
              <a:spcBef>
                <a:spcPct val="30000"/>
              </a:spcBef>
              <a:defRPr sz="1200">
                <a:solidFill>
                  <a:schemeClr val="tx1"/>
                </a:solidFill>
                <a:latin typeface="Tahoma" panose="020B0604030504040204" pitchFamily="34" charset="0"/>
              </a:defRPr>
            </a:lvl4pPr>
            <a:lvl5pPr marL="2064078" indent="-228989">
              <a:spcBef>
                <a:spcPct val="30000"/>
              </a:spcBef>
              <a:defRPr sz="1200">
                <a:solidFill>
                  <a:schemeClr val="tx1"/>
                </a:solidFill>
                <a:latin typeface="Tahoma" panose="020B0604030504040204" pitchFamily="34" charset="0"/>
              </a:defRPr>
            </a:lvl5pPr>
            <a:lvl6pPr marL="2522055" indent="-228989" eaLnBrk="0" fontAlgn="base" hangingPunct="0">
              <a:spcBef>
                <a:spcPct val="30000"/>
              </a:spcBef>
              <a:spcAft>
                <a:spcPct val="0"/>
              </a:spcAft>
              <a:defRPr sz="1200">
                <a:solidFill>
                  <a:schemeClr val="tx1"/>
                </a:solidFill>
                <a:latin typeface="Tahoma" panose="020B0604030504040204" pitchFamily="34" charset="0"/>
              </a:defRPr>
            </a:lvl6pPr>
            <a:lvl7pPr marL="2980032" indent="-228989" eaLnBrk="0" fontAlgn="base" hangingPunct="0">
              <a:spcBef>
                <a:spcPct val="30000"/>
              </a:spcBef>
              <a:spcAft>
                <a:spcPct val="0"/>
              </a:spcAft>
              <a:defRPr sz="1200">
                <a:solidFill>
                  <a:schemeClr val="tx1"/>
                </a:solidFill>
                <a:latin typeface="Tahoma" panose="020B0604030504040204" pitchFamily="34" charset="0"/>
              </a:defRPr>
            </a:lvl7pPr>
            <a:lvl8pPr marL="3438010" indent="-228989" eaLnBrk="0" fontAlgn="base" hangingPunct="0">
              <a:spcBef>
                <a:spcPct val="30000"/>
              </a:spcBef>
              <a:spcAft>
                <a:spcPct val="0"/>
              </a:spcAft>
              <a:defRPr sz="1200">
                <a:solidFill>
                  <a:schemeClr val="tx1"/>
                </a:solidFill>
                <a:latin typeface="Tahoma" panose="020B0604030504040204" pitchFamily="34" charset="0"/>
              </a:defRPr>
            </a:lvl8pPr>
            <a:lvl9pPr marL="3895987" indent="-228989" eaLnBrk="0" fontAlgn="base" hangingPunct="0">
              <a:spcBef>
                <a:spcPct val="30000"/>
              </a:spcBef>
              <a:spcAft>
                <a:spcPct val="0"/>
              </a:spcAft>
              <a:defRPr sz="1200">
                <a:solidFill>
                  <a:schemeClr val="tx1"/>
                </a:solidFill>
                <a:latin typeface="Tahoma" panose="020B0604030504040204" pitchFamily="34" charset="0"/>
              </a:defRPr>
            </a:lvl9pPr>
          </a:lstStyle>
          <a:p>
            <a:pPr marL="0" marR="0" lvl="0" indent="0" algn="r" defTabSz="915954" rtl="0" eaLnBrk="0" fontAlgn="base" latinLnBrk="0" hangingPunct="0">
              <a:lnSpc>
                <a:spcPct val="100000"/>
              </a:lnSpc>
              <a:spcBef>
                <a:spcPct val="0"/>
              </a:spcBef>
              <a:spcAft>
                <a:spcPct val="0"/>
              </a:spcAft>
              <a:buClrTx/>
              <a:buSzTx/>
              <a:buFontTx/>
              <a:buNone/>
              <a:tabLst/>
              <a:defRPr/>
            </a:pPr>
            <a:fld id="{05F2733C-38AB-4F8D-A685-7578BA339A34}" type="slidenum">
              <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rPr>
              <a:pPr marL="0" marR="0" lvl="0" indent="0" algn="r" defTabSz="915954" rtl="0" eaLnBrk="0" fontAlgn="base" latinLnBrk="0" hangingPunct="0">
                <a:lnSpc>
                  <a:spcPct val="100000"/>
                </a:lnSpc>
                <a:spcBef>
                  <a:spcPct val="0"/>
                </a:spcBef>
                <a:spcAft>
                  <a:spcPct val="0"/>
                </a:spcAft>
                <a:buClrTx/>
                <a:buSzTx/>
                <a:buFontTx/>
                <a:buNone/>
                <a:tabLst/>
                <a:defRPr/>
              </a:pPr>
              <a:t>40</a:t>
            </a:fld>
            <a:endParaRPr kumimoji="0" lang="sv-SE" altLang="sv-SE" sz="12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1683" name="Rectangle 2">
            <a:extLst>
              <a:ext uri="{FF2B5EF4-FFF2-40B4-BE49-F238E27FC236}">
                <a16:creationId xmlns:a16="http://schemas.microsoft.com/office/drawing/2014/main" id="{2C78CC5B-936B-617B-0751-2DD92F6DA874}"/>
              </a:ext>
            </a:extLst>
          </p:cNvPr>
          <p:cNvSpPr>
            <a:spLocks noGrp="1" noRot="1" noChangeAspect="1" noChangeArrowheads="1" noTextEdit="1"/>
          </p:cNvSpPr>
          <p:nvPr>
            <p:ph type="sldImg"/>
          </p:nvPr>
        </p:nvSpPr>
        <p:spPr>
          <a:ln/>
        </p:spPr>
      </p:sp>
      <p:sp>
        <p:nvSpPr>
          <p:cNvPr id="71684" name="Rectangle 3">
            <a:extLst>
              <a:ext uri="{FF2B5EF4-FFF2-40B4-BE49-F238E27FC236}">
                <a16:creationId xmlns:a16="http://schemas.microsoft.com/office/drawing/2014/main" id="{2FAE08C1-178F-7103-FFAB-5301707EF06D}"/>
              </a:ext>
            </a:extLst>
          </p:cNvPr>
          <p:cNvSpPr>
            <a:spLocks noGrp="1" noChangeArrowheads="1"/>
          </p:cNvSpPr>
          <p:nvPr>
            <p:ph type="body" idx="1"/>
          </p:nvPr>
        </p:nvSpPr>
        <p:spPr>
          <a:xfrm>
            <a:off x="906566" y="4731956"/>
            <a:ext cx="5009968" cy="4477549"/>
          </a:xfr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734" tIns="45867" rIns="91734" bIns="45867"/>
          <a:lstStyle/>
          <a:p>
            <a:r>
              <a:rPr lang="sv-SE" altLang="sv-SE"/>
              <a:t>Om nu begreppet är det centrala måste vi förstås klargöra hur vi inom terminologiläran definierar  begreppet </a:t>
            </a:r>
            <a:r>
              <a:rPr lang="sv-SE" altLang="sv-SE" i="1"/>
              <a:t>begrepp</a:t>
            </a:r>
            <a:r>
              <a:rPr lang="sv-SE" altLang="sv-SE"/>
              <a:t>. Men innan dess ska vi titta närmare på hur man med andra synsätt  velat beskriva detta begrepp:  </a:t>
            </a:r>
          </a:p>
          <a:p>
            <a:r>
              <a:rPr lang="sv-SE" altLang="sv-SE"/>
              <a:t>(Allwood:) Vi kommer här in i en av de längst pågående diskussionerna i västerländskt (och möjligen även österländskt) intellektuellt liv. I den diskussion som pågått sedan antiken kan vi urskilja tre grundläggande ståndpunkter:</a:t>
            </a:r>
          </a:p>
          <a:p>
            <a:r>
              <a:rPr lang="sv-SE" altLang="sv-SE"/>
              <a:t>1. Begrepp är abstrakta företeelser som existerar utanför och oberoende av rum och tid. Begreppen är  eviga och oföränderliga. </a:t>
            </a:r>
            <a:r>
              <a:rPr lang="sv-SE" altLang="sv-SE" b="1"/>
              <a:t>Platon: </a:t>
            </a:r>
            <a:r>
              <a:rPr lang="sv-SE" altLang="sv-SE"/>
              <a:t>”Den sanna verkligheten är idéernas värld. Det vi ser är endast skuggbilder av urbilderna, idéerna (begreppen).” Denna position kallas </a:t>
            </a:r>
            <a:r>
              <a:rPr lang="sv-SE" altLang="sv-SE" b="1"/>
              <a:t>begreppsrealism </a:t>
            </a:r>
            <a:r>
              <a:rPr lang="sv-SE" altLang="sv-SE"/>
              <a:t>eller </a:t>
            </a:r>
            <a:r>
              <a:rPr lang="sv-SE" altLang="sv-SE" b="1"/>
              <a:t>Platonsk realism</a:t>
            </a:r>
            <a:r>
              <a:rPr lang="sv-SE" altLang="sv-SE"/>
              <a:t> och företräddes först av Platon och är i vår tid företrädd av många matematiker och logiker.</a:t>
            </a:r>
          </a:p>
          <a:p>
            <a:r>
              <a:rPr lang="sv-SE" altLang="sv-SE"/>
              <a:t>2. Begrepp finns egentligen inte. Det enda som finns är språkliga uttryck och ting i världen som de språkliga uttrycken betecknar. Ofta identifieras härvid vår direkta upplevelse av världen med världen själv. Denna  position brukar kallas </a:t>
            </a:r>
            <a:r>
              <a:rPr lang="sv-SE" altLang="sv-SE" b="1"/>
              <a:t>nominalism</a:t>
            </a:r>
            <a:r>
              <a:rPr lang="sv-SE" altLang="sv-SE"/>
              <a:t> (begrepp reduceras till namn eller snarare språkliga uttryck) och dök ursprungligen upp under antiken i opposition mot den platonska begreppsrealismen. En av nominalismens mest kända förespråkare är den långt senare levande medeltida filosofen Occam. I vår tid har nominalistiska åsikter förekommit bland lingvister, filosofer, logiker och psykologer som varit påverkade av den s.k. behaviorismen.</a:t>
            </a:r>
          </a:p>
          <a:p>
            <a:r>
              <a:rPr lang="sv-SE" altLang="sv-SE"/>
              <a:t>3. Begrepp är mentala företeelser som upptäcks och konstrueras av människor. Denna position brukar kallas </a:t>
            </a:r>
            <a:r>
              <a:rPr lang="sv-SE" altLang="sv-SE" b="1"/>
              <a:t>konceptualism</a:t>
            </a:r>
            <a:r>
              <a:rPr lang="sv-SE" altLang="sv-SE"/>
              <a:t> (begreppen är koncept i medvetandet) och företräddes först av Aristoteles och den medeltida semantikern Abelard. I vår tid är det den vanligaste åsikten bland psykologer och lingvister. Och till den ansluter sig också terminologer.</a:t>
            </a:r>
          </a:p>
          <a:p>
            <a:r>
              <a:rPr lang="sv-SE" altLang="sv-SE"/>
              <a:t>Aristoteles ansåg att endast det som kommer från våra sinnen kan existera i vårt medvetande. Han ansåg att alla våra tankar och idéer, har tagit sig in i vårt medvetande genom det vi har sett och hört. Men vi har också ett medfött förnuft. Vi har en medfödd förmåga att ordna sinnesintrycken i olika grupper och klasser. På så sätt uppstår begreppen sten, växt, djur och människa. Och så uppstår också begreppen häst, hummer och kanariefågel. . När vi uppfattar saker och ting, ordnar vi dem i olika grupper eller kategorier. Jag får syn på en häst och sedan en häst till och ännu en. Hästarna är inte precis likadana, men det finns någonting gemensamt hos dem, någonting som gör att de liknar varandra. På samma sätt går vi människor omkring i världen och sortera in tingen i olika fack.</a:t>
            </a:r>
          </a:p>
        </p:txBody>
      </p:sp>
    </p:spTree>
    <p:extLst>
      <p:ext uri="{BB962C8B-B14F-4D97-AF65-F5344CB8AC3E}">
        <p14:creationId xmlns:p14="http://schemas.microsoft.com/office/powerpoint/2010/main" val="256653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4114096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3671660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38868605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Rubrik och innehåll">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857B86A-9202-4AB5-9584-D37AE47A1D3B}"/>
              </a:ext>
            </a:extLst>
          </p:cNvPr>
          <p:cNvSpPr>
            <a:spLocks noGrp="1"/>
          </p:cNvSpPr>
          <p:nvPr>
            <p:ph type="title"/>
          </p:nvPr>
        </p:nvSpPr>
        <p:spPr/>
        <p:txBody>
          <a:bodyPr/>
          <a:lstStyle/>
          <a:p>
            <a:r>
              <a:rPr lang="sv-SE"/>
              <a:t>Klicka här för att ändra mall för rubrikformat</a:t>
            </a:r>
          </a:p>
        </p:txBody>
      </p:sp>
      <p:sp>
        <p:nvSpPr>
          <p:cNvPr id="3" name="Platshållare för innehåll 2">
            <a:extLst>
              <a:ext uri="{FF2B5EF4-FFF2-40B4-BE49-F238E27FC236}">
                <a16:creationId xmlns:a16="http://schemas.microsoft.com/office/drawing/2014/main" id="{57FC9379-1C4D-4845-AA95-0E1E6E410190}"/>
              </a:ext>
            </a:extLst>
          </p:cNvPr>
          <p:cNvSpPr>
            <a:spLocks noGrp="1"/>
          </p:cNvSpPr>
          <p:nvPr>
            <p:ph idx="1"/>
          </p:nvPr>
        </p:nvSpPr>
        <p:spPr/>
        <p:txBody>
          <a:body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4" name="Platshållare för datum 3">
            <a:extLst>
              <a:ext uri="{FF2B5EF4-FFF2-40B4-BE49-F238E27FC236}">
                <a16:creationId xmlns:a16="http://schemas.microsoft.com/office/drawing/2014/main" id="{9E068A4F-4F0E-4483-8D17-168DC4119231}"/>
              </a:ext>
            </a:extLst>
          </p:cNvPr>
          <p:cNvSpPr>
            <a:spLocks noGrp="1"/>
          </p:cNvSpPr>
          <p:nvPr>
            <p:ph type="dt" sz="half" idx="10"/>
          </p:nvPr>
        </p:nvSpPr>
        <p:spPr/>
        <p:txBody>
          <a:bodyPr/>
          <a:lstStyle/>
          <a:p>
            <a:fld id="{D1DB0801-8207-4C8F-8A33-96CC5592C644}" type="datetimeFigureOut">
              <a:rPr lang="sv-SE" smtClean="0"/>
              <a:t>2025-04-10</a:t>
            </a:fld>
            <a:endParaRPr lang="sv-SE"/>
          </a:p>
        </p:txBody>
      </p:sp>
      <p:sp>
        <p:nvSpPr>
          <p:cNvPr id="5" name="Platshållare för sidfot 4">
            <a:extLst>
              <a:ext uri="{FF2B5EF4-FFF2-40B4-BE49-F238E27FC236}">
                <a16:creationId xmlns:a16="http://schemas.microsoft.com/office/drawing/2014/main" id="{BD3D998C-F8BB-4252-9C52-6BC0EF015D17}"/>
              </a:ext>
            </a:extLst>
          </p:cNvPr>
          <p:cNvSpPr>
            <a:spLocks noGrp="1"/>
          </p:cNvSpPr>
          <p:nvPr>
            <p:ph type="ftr" sz="quarter" idx="11"/>
          </p:nvPr>
        </p:nvSpPr>
        <p:spPr/>
        <p:txBody>
          <a:bodyPr/>
          <a:lstStyle/>
          <a:p>
            <a:endParaRPr lang="sv-SE"/>
          </a:p>
        </p:txBody>
      </p:sp>
      <p:sp>
        <p:nvSpPr>
          <p:cNvPr id="6" name="Platshållare för bildnummer 5">
            <a:extLst>
              <a:ext uri="{FF2B5EF4-FFF2-40B4-BE49-F238E27FC236}">
                <a16:creationId xmlns:a16="http://schemas.microsoft.com/office/drawing/2014/main" id="{1DE82715-68CE-4BEA-8570-4278148F3810}"/>
              </a:ext>
            </a:extLst>
          </p:cNvPr>
          <p:cNvSpPr>
            <a:spLocks noGrp="1"/>
          </p:cNvSpPr>
          <p:nvPr>
            <p:ph type="sldNum" sz="quarter" idx="12"/>
          </p:nvPr>
        </p:nvSpPr>
        <p:spPr/>
        <p:txBody>
          <a:bodyPr/>
          <a:lstStyle/>
          <a:p>
            <a:fld id="{F1106F81-C910-4AE7-9B49-D0A77E10490A}" type="slidenum">
              <a:rPr lang="sv-SE" smtClean="0"/>
              <a:t>‹#›</a:t>
            </a:fld>
            <a:endParaRPr lang="sv-SE"/>
          </a:p>
        </p:txBody>
      </p:sp>
    </p:spTree>
    <p:extLst>
      <p:ext uri="{BB962C8B-B14F-4D97-AF65-F5344CB8AC3E}">
        <p14:creationId xmlns:p14="http://schemas.microsoft.com/office/powerpoint/2010/main" val="408154455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Första sida">
    <p:bg>
      <p:bgPr>
        <a:solidFill>
          <a:schemeClr val="tx2"/>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59918432-3EA5-D4DF-FB7A-7622195A7966}"/>
              </a:ext>
            </a:extLst>
          </p:cNvPr>
          <p:cNvSpPr/>
          <p:nvPr/>
        </p:nvSpPr>
        <p:spPr>
          <a:xfrm>
            <a:off x="0" y="947605"/>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0087"/>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b="1" i="0">
                <a:solidFill>
                  <a:srgbClr val="FFE098"/>
                </a:solidFill>
                <a:latin typeface="Public Sans" pitchFamily="2" charset="77"/>
              </a:defRPr>
            </a:lvl1pPr>
          </a:lstStyle>
          <a:p>
            <a:r>
              <a:rPr lang="sv-SE" dirty="0"/>
              <a:t>Namn på presentation</a:t>
            </a:r>
            <a:endParaRPr lang="en-US" dirty="0"/>
          </a:p>
        </p:txBody>
      </p:sp>
      <p:sp>
        <p:nvSpPr>
          <p:cNvPr id="3" name="Bild 6">
            <a:extLst>
              <a:ext uri="{FF2B5EF4-FFF2-40B4-BE49-F238E27FC236}">
                <a16:creationId xmlns:a16="http://schemas.microsoft.com/office/drawing/2014/main" id="{53FE9666-BE73-4983-9594-913158F324DC}"/>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bg1"/>
          </a:solidFill>
          <a:ln w="7867" cap="flat">
            <a:noFill/>
            <a:prstDash val="solid"/>
            <a:miter/>
          </a:ln>
        </p:spPr>
        <p:txBody>
          <a:bodyPr rtlCol="0" anchor="ctr"/>
          <a:lstStyle/>
          <a:p>
            <a:endParaRPr lang="sv-SE"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Namn Efternamn</a:t>
            </a:r>
            <a:endParaRPr lang="en-US" dirty="0"/>
          </a:p>
        </p:txBody>
      </p:sp>
      <p:sp>
        <p:nvSpPr>
          <p:cNvPr id="15" name="Platshållare för text 2">
            <a:extLst>
              <a:ext uri="{FF2B5EF4-FFF2-40B4-BE49-F238E27FC236}">
                <a16:creationId xmlns:a16="http://schemas.microsoft.com/office/drawing/2014/main" id="{CC15D2AC-FEAC-4621-9AE3-00A42F95CBD3}"/>
              </a:ext>
            </a:extLst>
          </p:cNvPr>
          <p:cNvSpPr>
            <a:spLocks noGrp="1"/>
          </p:cNvSpPr>
          <p:nvPr>
            <p:ph type="body" sz="quarter" idx="19" hasCustomPrompt="1"/>
          </p:nvPr>
        </p:nvSpPr>
        <p:spPr>
          <a:xfrm>
            <a:off x="1884000" y="4292580"/>
            <a:ext cx="8424000" cy="193899"/>
          </a:xfrm>
        </p:spPr>
        <p:txBody>
          <a:bodyPr wrap="square">
            <a:spAutoFit/>
          </a:bodyPr>
          <a:lstStyle>
            <a:lvl1pPr marL="0" indent="0" algn="l">
              <a:lnSpc>
                <a:spcPct val="90000"/>
              </a:lnSpc>
              <a:spcAft>
                <a:spcPts val="0"/>
              </a:spcAft>
              <a:buNone/>
              <a:defRPr sz="1400" b="0">
                <a:solidFill>
                  <a:schemeClr val="bg1">
                    <a:alpha val="60000"/>
                  </a:schemeClr>
                </a:solidFill>
              </a:defRPr>
            </a:lvl1pPr>
          </a:lstStyle>
          <a:p>
            <a:pPr lvl="0"/>
            <a:r>
              <a:rPr lang="sv-SE" dirty="0"/>
              <a:t>Jobbtitel</a:t>
            </a:r>
            <a:endParaRPr lang="en-US" dirty="0"/>
          </a:p>
        </p:txBody>
      </p:sp>
    </p:spTree>
    <p:extLst>
      <p:ext uri="{BB962C8B-B14F-4D97-AF65-F5344CB8AC3E}">
        <p14:creationId xmlns:p14="http://schemas.microsoft.com/office/powerpoint/2010/main" val="20654446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969865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32110234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948619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4039554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3527346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957682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Kapitelsida">
    <p:bg>
      <p:bgPr>
        <a:solidFill>
          <a:schemeClr val="accent4"/>
        </a:solidFill>
        <a:effectLst/>
      </p:bgPr>
    </p:bg>
    <p:spTree>
      <p:nvGrpSpPr>
        <p:cNvPr id="1" name=""/>
        <p:cNvGrpSpPr/>
        <p:nvPr/>
      </p:nvGrpSpPr>
      <p:grpSpPr>
        <a:xfrm>
          <a:off x="0" y="0"/>
          <a:ext cx="0" cy="0"/>
          <a:chOff x="0" y="0"/>
          <a:chExt cx="0" cy="0"/>
        </a:xfrm>
      </p:grpSpPr>
      <p:sp>
        <p:nvSpPr>
          <p:cNvPr id="2" name="Frihandsfigur 1">
            <a:extLst>
              <a:ext uri="{FF2B5EF4-FFF2-40B4-BE49-F238E27FC236}">
                <a16:creationId xmlns:a16="http://schemas.microsoft.com/office/drawing/2014/main" id="{F7F68AE8-1AF4-798F-C9C1-1749BAB45A99}"/>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150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62042"/>
            <a:ext cx="8424000" cy="553998"/>
          </a:xfrm>
        </p:spPr>
        <p:txBody>
          <a:bodyPr wrap="square" anchor="b" anchorCtr="0">
            <a:spAutoFit/>
          </a:bodyPr>
          <a:lstStyle>
            <a:lvl1pPr algn="l">
              <a:defRPr>
                <a:solidFill>
                  <a:schemeClr val="tx2"/>
                </a:solidFill>
                <a:latin typeface="+mj-lt"/>
              </a:defRPr>
            </a:lvl1pPr>
          </a:lstStyle>
          <a:p>
            <a:r>
              <a:rPr lang="sv-SE" dirty="0"/>
              <a:t>Klicka här för att ändra rubrik</a:t>
            </a:r>
            <a:endParaRPr lang="en-US" dirty="0"/>
          </a:p>
        </p:txBody>
      </p:sp>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tx1"/>
                </a:solidFill>
              </a:defRPr>
            </a:lvl1pPr>
          </a:lstStyle>
          <a:p>
            <a:pPr lvl="0"/>
            <a:r>
              <a:rPr lang="sv-SE" dirty="0"/>
              <a:t>Alternativ text</a:t>
            </a:r>
            <a:endParaRPr lang="en-US" dirty="0"/>
          </a:p>
        </p:txBody>
      </p:sp>
      <p:pic>
        <p:nvPicPr>
          <p:cNvPr id="15" name="Bild 14">
            <a:extLst>
              <a:ext uri="{FF2B5EF4-FFF2-40B4-BE49-F238E27FC236}">
                <a16:creationId xmlns:a16="http://schemas.microsoft.com/office/drawing/2014/main" id="{DCC12908-E490-4DAE-8421-7D4C6E2BEFAB}"/>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311776" cy="252000"/>
          </a:xfrm>
          <a:prstGeom prst="rect">
            <a:avLst/>
          </a:prstGeom>
        </p:spPr>
      </p:pic>
    </p:spTree>
    <p:extLst>
      <p:ext uri="{BB962C8B-B14F-4D97-AF65-F5344CB8AC3E}">
        <p14:creationId xmlns:p14="http://schemas.microsoft.com/office/powerpoint/2010/main" val="11706304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40034612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4540991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Namn + bild">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5495A03C-3542-4619-AE59-80187A9A6673}"/>
              </a:ext>
            </a:extLst>
          </p:cNvPr>
          <p:cNvSpPr>
            <a:spLocks noGrp="1"/>
          </p:cNvSpPr>
          <p:nvPr>
            <p:ph type="pic" sz="quarter" idx="12"/>
          </p:nvPr>
        </p:nvSpPr>
        <p:spPr>
          <a:xfrm>
            <a:off x="1182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a:p>
        </p:txBody>
      </p:sp>
      <p:sp>
        <p:nvSpPr>
          <p:cNvPr id="10" name="Platshållare för text 9">
            <a:extLst>
              <a:ext uri="{FF2B5EF4-FFF2-40B4-BE49-F238E27FC236}">
                <a16:creationId xmlns:a16="http://schemas.microsoft.com/office/drawing/2014/main" id="{60EE4372-E315-4278-A73B-860B3A07349D}"/>
              </a:ext>
            </a:extLst>
          </p:cNvPr>
          <p:cNvSpPr>
            <a:spLocks noGrp="1"/>
          </p:cNvSpPr>
          <p:nvPr>
            <p:ph type="body" sz="quarter" idx="13" hasCustomPrompt="1"/>
          </p:nvPr>
        </p:nvSpPr>
        <p:spPr>
          <a:xfrm>
            <a:off x="1182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dirty="0"/>
              <a:t>Namn</a:t>
            </a:r>
          </a:p>
        </p:txBody>
      </p:sp>
      <p:sp>
        <p:nvSpPr>
          <p:cNvPr id="99" name="Platshållare för text 9">
            <a:extLst>
              <a:ext uri="{FF2B5EF4-FFF2-40B4-BE49-F238E27FC236}">
                <a16:creationId xmlns:a16="http://schemas.microsoft.com/office/drawing/2014/main" id="{F4036251-E5B3-452B-B7CD-4CBACAE6A573}"/>
              </a:ext>
            </a:extLst>
          </p:cNvPr>
          <p:cNvSpPr>
            <a:spLocks noGrp="1"/>
          </p:cNvSpPr>
          <p:nvPr>
            <p:ph type="body" sz="quarter" idx="77" hasCustomPrompt="1"/>
          </p:nvPr>
        </p:nvSpPr>
        <p:spPr>
          <a:xfrm>
            <a:off x="1182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dirty="0"/>
              <a:t>Titel</a:t>
            </a:r>
          </a:p>
        </p:txBody>
      </p:sp>
      <p:sp>
        <p:nvSpPr>
          <p:cNvPr id="33" name="Platshållare för bild 6">
            <a:extLst>
              <a:ext uri="{FF2B5EF4-FFF2-40B4-BE49-F238E27FC236}">
                <a16:creationId xmlns:a16="http://schemas.microsoft.com/office/drawing/2014/main" id="{282C58CC-AC1E-4BBA-8622-06B8C93987B9}"/>
              </a:ext>
            </a:extLst>
          </p:cNvPr>
          <p:cNvSpPr>
            <a:spLocks noGrp="1"/>
          </p:cNvSpPr>
          <p:nvPr>
            <p:ph type="pic" sz="quarter" idx="78"/>
          </p:nvPr>
        </p:nvSpPr>
        <p:spPr>
          <a:xfrm>
            <a:off x="3720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4" name="Platshållare för text 9">
            <a:extLst>
              <a:ext uri="{FF2B5EF4-FFF2-40B4-BE49-F238E27FC236}">
                <a16:creationId xmlns:a16="http://schemas.microsoft.com/office/drawing/2014/main" id="{F334D473-8601-4399-A95A-77933905229F}"/>
              </a:ext>
            </a:extLst>
          </p:cNvPr>
          <p:cNvSpPr>
            <a:spLocks noGrp="1"/>
          </p:cNvSpPr>
          <p:nvPr>
            <p:ph type="body" sz="quarter" idx="79" hasCustomPrompt="1"/>
          </p:nvPr>
        </p:nvSpPr>
        <p:spPr>
          <a:xfrm>
            <a:off x="3720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5" name="Platshållare för text 9">
            <a:extLst>
              <a:ext uri="{FF2B5EF4-FFF2-40B4-BE49-F238E27FC236}">
                <a16:creationId xmlns:a16="http://schemas.microsoft.com/office/drawing/2014/main" id="{A5B6BF2D-F501-4512-A70B-02842107E903}"/>
              </a:ext>
            </a:extLst>
          </p:cNvPr>
          <p:cNvSpPr>
            <a:spLocks noGrp="1"/>
          </p:cNvSpPr>
          <p:nvPr>
            <p:ph type="body" sz="quarter" idx="80" hasCustomPrompt="1"/>
          </p:nvPr>
        </p:nvSpPr>
        <p:spPr>
          <a:xfrm>
            <a:off x="3720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6" name="Platshållare för bild 6">
            <a:extLst>
              <a:ext uri="{FF2B5EF4-FFF2-40B4-BE49-F238E27FC236}">
                <a16:creationId xmlns:a16="http://schemas.microsoft.com/office/drawing/2014/main" id="{72F1ABFA-6BF1-44E9-B858-D55A1CE7C067}"/>
              </a:ext>
            </a:extLst>
          </p:cNvPr>
          <p:cNvSpPr>
            <a:spLocks noGrp="1"/>
          </p:cNvSpPr>
          <p:nvPr>
            <p:ph type="pic" sz="quarter" idx="81"/>
          </p:nvPr>
        </p:nvSpPr>
        <p:spPr>
          <a:xfrm>
            <a:off x="6258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37" name="Platshållare för text 9">
            <a:extLst>
              <a:ext uri="{FF2B5EF4-FFF2-40B4-BE49-F238E27FC236}">
                <a16:creationId xmlns:a16="http://schemas.microsoft.com/office/drawing/2014/main" id="{FFD9EBA9-A467-4A66-9959-A32BAE2C919D}"/>
              </a:ext>
            </a:extLst>
          </p:cNvPr>
          <p:cNvSpPr>
            <a:spLocks noGrp="1"/>
          </p:cNvSpPr>
          <p:nvPr>
            <p:ph type="body" sz="quarter" idx="82" hasCustomPrompt="1"/>
          </p:nvPr>
        </p:nvSpPr>
        <p:spPr>
          <a:xfrm>
            <a:off x="6258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38" name="Platshållare för text 9">
            <a:extLst>
              <a:ext uri="{FF2B5EF4-FFF2-40B4-BE49-F238E27FC236}">
                <a16:creationId xmlns:a16="http://schemas.microsoft.com/office/drawing/2014/main" id="{CD09B8C7-B401-4DF7-B936-731279B3A12D}"/>
              </a:ext>
            </a:extLst>
          </p:cNvPr>
          <p:cNvSpPr>
            <a:spLocks noGrp="1"/>
          </p:cNvSpPr>
          <p:nvPr>
            <p:ph type="body" sz="quarter" idx="83" hasCustomPrompt="1"/>
          </p:nvPr>
        </p:nvSpPr>
        <p:spPr>
          <a:xfrm>
            <a:off x="6258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39" name="Platshållare för bild 6">
            <a:extLst>
              <a:ext uri="{FF2B5EF4-FFF2-40B4-BE49-F238E27FC236}">
                <a16:creationId xmlns:a16="http://schemas.microsoft.com/office/drawing/2014/main" id="{6F29F2ED-6CAD-496C-A2EF-87A2D093E188}"/>
              </a:ext>
            </a:extLst>
          </p:cNvPr>
          <p:cNvSpPr>
            <a:spLocks noGrp="1"/>
          </p:cNvSpPr>
          <p:nvPr>
            <p:ph type="pic" sz="quarter" idx="84"/>
          </p:nvPr>
        </p:nvSpPr>
        <p:spPr>
          <a:xfrm>
            <a:off x="8796000" y="2241000"/>
            <a:ext cx="2063962" cy="2063962"/>
          </a:xfrm>
          <a:prstGeom prst="roundRect">
            <a:avLst>
              <a:gd name="adj" fmla="val 50000"/>
            </a:avLst>
          </a:prstGeom>
          <a:effectLst>
            <a:softEdge rad="0"/>
          </a:effectLst>
        </p:spPr>
        <p:txBody>
          <a:bodyPr/>
          <a:lstStyle>
            <a:lvl1pPr marL="0" indent="0">
              <a:buNone/>
              <a:defRPr>
                <a:noFill/>
              </a:defRPr>
            </a:lvl1pPr>
          </a:lstStyle>
          <a:p>
            <a:r>
              <a:rPr lang="sv-SE"/>
              <a:t>Klicka på ikonen för att lägga till en bild</a:t>
            </a:r>
            <a:endParaRPr lang="en-US" dirty="0"/>
          </a:p>
        </p:txBody>
      </p:sp>
      <p:sp>
        <p:nvSpPr>
          <p:cNvPr id="40" name="Platshållare för text 9">
            <a:extLst>
              <a:ext uri="{FF2B5EF4-FFF2-40B4-BE49-F238E27FC236}">
                <a16:creationId xmlns:a16="http://schemas.microsoft.com/office/drawing/2014/main" id="{56475F82-86AF-4FE9-BF9A-A68ABAC6A1EB}"/>
              </a:ext>
            </a:extLst>
          </p:cNvPr>
          <p:cNvSpPr>
            <a:spLocks noGrp="1"/>
          </p:cNvSpPr>
          <p:nvPr>
            <p:ph type="body" sz="quarter" idx="85" hasCustomPrompt="1"/>
          </p:nvPr>
        </p:nvSpPr>
        <p:spPr>
          <a:xfrm>
            <a:off x="8796000" y="4563000"/>
            <a:ext cx="2063962" cy="246221"/>
          </a:xfrm>
        </p:spPr>
        <p:txBody>
          <a:bodyPr wrap="square" lIns="0" anchor="t" anchorCtr="0">
            <a:spAutoFit/>
          </a:bodyPr>
          <a:lstStyle>
            <a:lvl1pPr marL="0" indent="0" algn="ctr">
              <a:lnSpc>
                <a:spcPct val="100000"/>
              </a:lnSpc>
              <a:buNone/>
              <a:defRPr sz="1600" b="0">
                <a:solidFill>
                  <a:schemeClr val="tx1"/>
                </a:solidFill>
                <a:latin typeface="+mn-lt"/>
              </a:defRPr>
            </a:lvl1pPr>
          </a:lstStyle>
          <a:p>
            <a:pPr lvl="0"/>
            <a:r>
              <a:rPr lang="sv-SE"/>
              <a:t>Namn</a:t>
            </a:r>
          </a:p>
        </p:txBody>
      </p:sp>
      <p:sp>
        <p:nvSpPr>
          <p:cNvPr id="41" name="Platshållare för text 9">
            <a:extLst>
              <a:ext uri="{FF2B5EF4-FFF2-40B4-BE49-F238E27FC236}">
                <a16:creationId xmlns:a16="http://schemas.microsoft.com/office/drawing/2014/main" id="{2632D0E4-30E2-41EA-B5DF-64AB7F45F1CA}"/>
              </a:ext>
            </a:extLst>
          </p:cNvPr>
          <p:cNvSpPr>
            <a:spLocks noGrp="1"/>
          </p:cNvSpPr>
          <p:nvPr>
            <p:ph type="body" sz="quarter" idx="86" hasCustomPrompt="1"/>
          </p:nvPr>
        </p:nvSpPr>
        <p:spPr>
          <a:xfrm>
            <a:off x="8796000" y="4941000"/>
            <a:ext cx="2063962" cy="215444"/>
          </a:xfrm>
        </p:spPr>
        <p:txBody>
          <a:bodyPr wrap="square" lIns="0" anchor="t" anchorCtr="0">
            <a:spAutoFit/>
          </a:bodyPr>
          <a:lstStyle>
            <a:lvl1pPr marL="0" indent="0" algn="ctr">
              <a:lnSpc>
                <a:spcPct val="100000"/>
              </a:lnSpc>
              <a:buSzPct val="70000"/>
              <a:buFontTx/>
              <a:buNone/>
              <a:defRPr sz="1400" spc="0">
                <a:solidFill>
                  <a:schemeClr val="bg1">
                    <a:lumMod val="25000"/>
                  </a:schemeClr>
                </a:solidFill>
                <a:latin typeface="+mn-lt"/>
              </a:defRPr>
            </a:lvl1pPr>
          </a:lstStyle>
          <a:p>
            <a:pPr lvl="0"/>
            <a:r>
              <a:rPr lang="sv-SE"/>
              <a:t>Titel</a:t>
            </a:r>
          </a:p>
        </p:txBody>
      </p:sp>
      <p:sp>
        <p:nvSpPr>
          <p:cNvPr id="16" name="Rubrik 9">
            <a:extLst>
              <a:ext uri="{FF2B5EF4-FFF2-40B4-BE49-F238E27FC236}">
                <a16:creationId xmlns:a16="http://schemas.microsoft.com/office/drawing/2014/main" id="{4005F39E-7787-4CC0-8CFA-F8DBCE160D18}"/>
              </a:ext>
            </a:extLst>
          </p:cNvPr>
          <p:cNvSpPr>
            <a:spLocks noGrp="1"/>
          </p:cNvSpPr>
          <p:nvPr>
            <p:ph type="title" hasCustomPrompt="1"/>
          </p:nvPr>
        </p:nvSpPr>
        <p:spPr>
          <a:xfrm>
            <a:off x="858710" y="1323000"/>
            <a:ext cx="874729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Tree>
    <p:extLst>
      <p:ext uri="{BB962C8B-B14F-4D97-AF65-F5344CB8AC3E}">
        <p14:creationId xmlns:p14="http://schemas.microsoft.com/office/powerpoint/2010/main" val="41006580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Sista sida">
    <p:bg>
      <p:bgPr>
        <a:solidFill>
          <a:schemeClr val="tx2"/>
        </a:solidFill>
        <a:effectLst/>
      </p:bgPr>
    </p:bg>
    <p:spTree>
      <p:nvGrpSpPr>
        <p:cNvPr id="1" name=""/>
        <p:cNvGrpSpPr/>
        <p:nvPr/>
      </p:nvGrpSpPr>
      <p:grpSpPr>
        <a:xfrm>
          <a:off x="0" y="0"/>
          <a:ext cx="0" cy="0"/>
          <a:chOff x="0" y="0"/>
          <a:chExt cx="0" cy="0"/>
        </a:xfrm>
      </p:grpSpPr>
      <p:sp>
        <p:nvSpPr>
          <p:cNvPr id="3" name="Frihandsfigur 2">
            <a:extLst>
              <a:ext uri="{FF2B5EF4-FFF2-40B4-BE49-F238E27FC236}">
                <a16:creationId xmlns:a16="http://schemas.microsoft.com/office/drawing/2014/main" id="{7767C162-E9F8-E5F6-F042-09EB07DB0774}"/>
              </a:ext>
            </a:extLst>
          </p:cNvPr>
          <p:cNvSpPr/>
          <p:nvPr/>
        </p:nvSpPr>
        <p:spPr>
          <a:xfrm>
            <a:off x="0" y="923210"/>
            <a:ext cx="8321786" cy="5934790"/>
          </a:xfrm>
          <a:custGeom>
            <a:avLst/>
            <a:gdLst>
              <a:gd name="connsiteX0" fmla="*/ 2156272 w 2362857"/>
              <a:gd name="connsiteY0" fmla="*/ 1450527 h 1685102"/>
              <a:gd name="connsiteX1" fmla="*/ 2362857 w 2362857"/>
              <a:gd name="connsiteY1" fmla="*/ 1685102 h 1685102"/>
              <a:gd name="connsiteX2" fmla="*/ 1919865 w 2362857"/>
              <a:gd name="connsiteY2" fmla="*/ 1685102 h 1685102"/>
              <a:gd name="connsiteX3" fmla="*/ 1758186 w 2362857"/>
              <a:gd name="connsiteY3" fmla="*/ 1071096 h 1685102"/>
              <a:gd name="connsiteX4" fmla="*/ 1985845 w 2362857"/>
              <a:gd name="connsiteY4" fmla="*/ 1298754 h 1685102"/>
              <a:gd name="connsiteX5" fmla="*/ 1599497 w 2362857"/>
              <a:gd name="connsiteY5" fmla="*/ 1685102 h 1685102"/>
              <a:gd name="connsiteX6" fmla="*/ 1149043 w 2362857"/>
              <a:gd name="connsiteY6" fmla="*/ 1685102 h 1685102"/>
              <a:gd name="connsiteX7" fmla="*/ 0 w 2362857"/>
              <a:gd name="connsiteY7" fmla="*/ 0 h 1685102"/>
              <a:gd name="connsiteX8" fmla="*/ 150495 w 2362857"/>
              <a:gd name="connsiteY8" fmla="*/ 7185 h 1685102"/>
              <a:gd name="connsiteX9" fmla="*/ 1179520 w 2362857"/>
              <a:gd name="connsiteY9" fmla="*/ 492556 h 1685102"/>
              <a:gd name="connsiteX10" fmla="*/ 1605904 w 2362857"/>
              <a:gd name="connsiteY10" fmla="*/ 919323 h 1685102"/>
              <a:gd name="connsiteX11" fmla="*/ 840535 w 2362857"/>
              <a:gd name="connsiteY11" fmla="*/ 1685102 h 1685102"/>
              <a:gd name="connsiteX12" fmla="*/ 384972 w 2362857"/>
              <a:gd name="connsiteY12" fmla="*/ 1685102 h 1685102"/>
              <a:gd name="connsiteX13" fmla="*/ 392229 w 2362857"/>
              <a:gd name="connsiteY13" fmla="*/ 1678187 h 1685102"/>
              <a:gd name="connsiteX14" fmla="*/ 193123 w 2362857"/>
              <a:gd name="connsiteY14" fmla="*/ 1479080 h 1685102"/>
              <a:gd name="connsiteX15" fmla="*/ 193046 w 2362857"/>
              <a:gd name="connsiteY15" fmla="*/ 1478953 h 1685102"/>
              <a:gd name="connsiteX16" fmla="*/ 51106 w 2362857"/>
              <a:gd name="connsiteY16" fmla="*/ 1403508 h 1685102"/>
              <a:gd name="connsiteX17" fmla="*/ 0 w 2362857"/>
              <a:gd name="connsiteY17" fmla="*/ 1398633 h 1685102"/>
              <a:gd name="connsiteX18" fmla="*/ 0 w 2362857"/>
              <a:gd name="connsiteY18" fmla="*/ 1083481 h 1685102"/>
              <a:gd name="connsiteX19" fmla="*/ 5844 w 2362857"/>
              <a:gd name="connsiteY19" fmla="*/ 1082992 h 1685102"/>
              <a:gd name="connsiteX20" fmla="*/ 420782 w 2362857"/>
              <a:gd name="connsiteY20" fmla="*/ 1260812 h 1685102"/>
              <a:gd name="connsiteX21" fmla="*/ 619889 w 2362857"/>
              <a:gd name="connsiteY21" fmla="*/ 1459918 h 1685102"/>
              <a:gd name="connsiteX22" fmla="*/ 781052 w 2362857"/>
              <a:gd name="connsiteY22" fmla="*/ 1298754 h 1685102"/>
              <a:gd name="connsiteX23" fmla="*/ 581946 w 2362857"/>
              <a:gd name="connsiteY23" fmla="*/ 1099648 h 1685102"/>
              <a:gd name="connsiteX24" fmla="*/ 573405 w 2362857"/>
              <a:gd name="connsiteY24" fmla="*/ 1091145 h 1685102"/>
              <a:gd name="connsiteX25" fmla="*/ 152595 w 2362857"/>
              <a:gd name="connsiteY25" fmla="*/ 871230 h 1685102"/>
              <a:gd name="connsiteX26" fmla="*/ 0 w 2362857"/>
              <a:gd name="connsiteY26" fmla="*/ 857743 h 1685102"/>
              <a:gd name="connsiteX27" fmla="*/ 0 w 2362857"/>
              <a:gd name="connsiteY27" fmla="*/ 538208 h 1685102"/>
              <a:gd name="connsiteX28" fmla="*/ 103258 w 2362857"/>
              <a:gd name="connsiteY28" fmla="*/ 543136 h 1685102"/>
              <a:gd name="connsiteX29" fmla="*/ 800214 w 2362857"/>
              <a:gd name="connsiteY29" fmla="*/ 871862 h 1685102"/>
              <a:gd name="connsiteX30" fmla="*/ 999321 w 2362857"/>
              <a:gd name="connsiteY30" fmla="*/ 1071096 h 1685102"/>
              <a:gd name="connsiteX31" fmla="*/ 1160484 w 2362857"/>
              <a:gd name="connsiteY31" fmla="*/ 909932 h 1685102"/>
              <a:gd name="connsiteX32" fmla="*/ 961377 w 2362857"/>
              <a:gd name="connsiteY32" fmla="*/ 710697 h 1685102"/>
              <a:gd name="connsiteX33" fmla="*/ 137190 w 2362857"/>
              <a:gd name="connsiteY33" fmla="*/ 315229 h 1685102"/>
              <a:gd name="connsiteX34" fmla="*/ 0 w 2362857"/>
              <a:gd name="connsiteY34" fmla="*/ 311090 h 1685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2362857" h="1685102">
                <a:moveTo>
                  <a:pt x="2156272" y="1450527"/>
                </a:moveTo>
                <a:lnTo>
                  <a:pt x="2362857" y="1685102"/>
                </a:lnTo>
                <a:lnTo>
                  <a:pt x="1919865" y="1685102"/>
                </a:lnTo>
                <a:close/>
                <a:moveTo>
                  <a:pt x="1758186" y="1071096"/>
                </a:moveTo>
                <a:lnTo>
                  <a:pt x="1985845" y="1298754"/>
                </a:lnTo>
                <a:lnTo>
                  <a:pt x="1599497" y="1685102"/>
                </a:lnTo>
                <a:lnTo>
                  <a:pt x="1149043" y="1685102"/>
                </a:lnTo>
                <a:close/>
                <a:moveTo>
                  <a:pt x="0" y="0"/>
                </a:moveTo>
                <a:lnTo>
                  <a:pt x="150495" y="7185"/>
                </a:lnTo>
                <a:cubicBezTo>
                  <a:pt x="526081" y="43139"/>
                  <a:pt x="891893" y="204929"/>
                  <a:pt x="1179520" y="492556"/>
                </a:cubicBezTo>
                <a:lnTo>
                  <a:pt x="1605904" y="919323"/>
                </a:lnTo>
                <a:lnTo>
                  <a:pt x="840535" y="1685102"/>
                </a:lnTo>
                <a:lnTo>
                  <a:pt x="384972" y="1685102"/>
                </a:lnTo>
                <a:lnTo>
                  <a:pt x="392229" y="1678187"/>
                </a:lnTo>
                <a:lnTo>
                  <a:pt x="193123" y="1479080"/>
                </a:lnTo>
                <a:cubicBezTo>
                  <a:pt x="193098" y="1479080"/>
                  <a:pt x="193073" y="1479080"/>
                  <a:pt x="193046" y="1478953"/>
                </a:cubicBezTo>
                <a:cubicBezTo>
                  <a:pt x="152768" y="1438694"/>
                  <a:pt x="103109" y="1413550"/>
                  <a:pt x="51106" y="1403508"/>
                </a:cubicBezTo>
                <a:lnTo>
                  <a:pt x="0" y="1398633"/>
                </a:lnTo>
                <a:lnTo>
                  <a:pt x="0" y="1083481"/>
                </a:lnTo>
                <a:lnTo>
                  <a:pt x="5844" y="1082992"/>
                </a:lnTo>
                <a:cubicBezTo>
                  <a:pt x="156785" y="1084832"/>
                  <a:pt x="307022" y="1144253"/>
                  <a:pt x="420782" y="1260812"/>
                </a:cubicBezTo>
                <a:lnTo>
                  <a:pt x="619889" y="1459918"/>
                </a:lnTo>
                <a:lnTo>
                  <a:pt x="781052" y="1298754"/>
                </a:lnTo>
                <a:lnTo>
                  <a:pt x="581946" y="1099648"/>
                </a:lnTo>
                <a:cubicBezTo>
                  <a:pt x="579115" y="1096730"/>
                  <a:pt x="576273" y="1093937"/>
                  <a:pt x="573405" y="1091145"/>
                </a:cubicBezTo>
                <a:cubicBezTo>
                  <a:pt x="453589" y="973081"/>
                  <a:pt x="306391" y="899827"/>
                  <a:pt x="152595" y="871230"/>
                </a:cubicBezTo>
                <a:lnTo>
                  <a:pt x="0" y="857743"/>
                </a:lnTo>
                <a:lnTo>
                  <a:pt x="0" y="538208"/>
                </a:lnTo>
                <a:lnTo>
                  <a:pt x="103258" y="543136"/>
                </a:lnTo>
                <a:cubicBezTo>
                  <a:pt x="357640" y="567481"/>
                  <a:pt x="605404" y="677057"/>
                  <a:pt x="800214" y="871862"/>
                </a:cubicBezTo>
                <a:lnTo>
                  <a:pt x="999321" y="1071096"/>
                </a:lnTo>
                <a:lnTo>
                  <a:pt x="1160484" y="909932"/>
                </a:lnTo>
                <a:lnTo>
                  <a:pt x="961377" y="710697"/>
                </a:lnTo>
                <a:cubicBezTo>
                  <a:pt x="737367" y="482142"/>
                  <a:pt x="444195" y="345862"/>
                  <a:pt x="137190" y="315229"/>
                </a:cubicBezTo>
                <a:lnTo>
                  <a:pt x="0" y="311090"/>
                </a:lnTo>
                <a:close/>
              </a:path>
            </a:pathLst>
          </a:custGeom>
          <a:solidFill>
            <a:schemeClr val="accent1">
              <a:lumMod val="50000"/>
              <a:alpha val="9669"/>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sv-SE"/>
          </a:p>
        </p:txBody>
      </p:sp>
      <p:sp>
        <p:nvSpPr>
          <p:cNvPr id="29" name="Rubrik 28">
            <a:extLst>
              <a:ext uri="{FF2B5EF4-FFF2-40B4-BE49-F238E27FC236}">
                <a16:creationId xmlns:a16="http://schemas.microsoft.com/office/drawing/2014/main" id="{46C2B64B-A227-44D7-B726-04C45DBD1020}"/>
              </a:ext>
            </a:extLst>
          </p:cNvPr>
          <p:cNvSpPr>
            <a:spLocks noGrp="1"/>
          </p:cNvSpPr>
          <p:nvPr>
            <p:ph type="title" hasCustomPrompt="1"/>
          </p:nvPr>
        </p:nvSpPr>
        <p:spPr>
          <a:xfrm>
            <a:off x="1884000" y="2997000"/>
            <a:ext cx="8424000" cy="553998"/>
          </a:xfrm>
        </p:spPr>
        <p:txBody>
          <a:bodyPr wrap="square" anchor="b" anchorCtr="0">
            <a:spAutoFit/>
          </a:bodyPr>
          <a:lstStyle>
            <a:lvl1pPr algn="l">
              <a:defRPr>
                <a:solidFill>
                  <a:srgbClr val="FFE098"/>
                </a:solidFill>
                <a:latin typeface="+mj-lt"/>
              </a:defRPr>
            </a:lvl1pPr>
          </a:lstStyle>
          <a:p>
            <a:r>
              <a:rPr lang="sv-SE" dirty="0"/>
              <a:t>Ex: Tack för din medverkan!</a:t>
            </a:r>
            <a:endParaRPr lang="en-US" dirty="0"/>
          </a:p>
        </p:txBody>
      </p:sp>
      <p:pic>
        <p:nvPicPr>
          <p:cNvPr id="7" name="Bild 6">
            <a:extLst>
              <a:ext uri="{FF2B5EF4-FFF2-40B4-BE49-F238E27FC236}">
                <a16:creationId xmlns:a16="http://schemas.microsoft.com/office/drawing/2014/main" id="{53FE9666-BE73-4983-9594-913158F324DC}"/>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
        <p:nvSpPr>
          <p:cNvPr id="12" name="Platshållare för text 2">
            <a:extLst>
              <a:ext uri="{FF2B5EF4-FFF2-40B4-BE49-F238E27FC236}">
                <a16:creationId xmlns:a16="http://schemas.microsoft.com/office/drawing/2014/main" id="{B2FD5311-81A2-4D1B-AF70-BCDCECC49285}"/>
              </a:ext>
            </a:extLst>
          </p:cNvPr>
          <p:cNvSpPr>
            <a:spLocks noGrp="1"/>
          </p:cNvSpPr>
          <p:nvPr>
            <p:ph type="body" sz="quarter" idx="18" hasCustomPrompt="1"/>
          </p:nvPr>
        </p:nvSpPr>
        <p:spPr>
          <a:xfrm>
            <a:off x="1884000" y="3915000"/>
            <a:ext cx="8424000" cy="249299"/>
          </a:xfrm>
        </p:spPr>
        <p:txBody>
          <a:bodyPr wrap="square">
            <a:spAutoFit/>
          </a:bodyPr>
          <a:lstStyle>
            <a:lvl1pPr marL="0" indent="0" algn="l">
              <a:lnSpc>
                <a:spcPct val="90000"/>
              </a:lnSpc>
              <a:spcAft>
                <a:spcPts val="0"/>
              </a:spcAft>
              <a:buNone/>
              <a:defRPr sz="1800" b="0">
                <a:solidFill>
                  <a:schemeClr val="bg1"/>
                </a:solidFill>
              </a:defRPr>
            </a:lvl1pPr>
          </a:lstStyle>
          <a:p>
            <a:pPr lvl="0"/>
            <a:r>
              <a:rPr lang="sv-SE" dirty="0"/>
              <a:t>Ex: Kontakta oss på </a:t>
            </a:r>
            <a:r>
              <a:rPr lang="sv-SE" dirty="0" err="1"/>
              <a:t>namn@ehalsomyndigheten.se</a:t>
            </a:r>
            <a:endParaRPr lang="en-US" dirty="0"/>
          </a:p>
        </p:txBody>
      </p:sp>
    </p:spTree>
    <p:extLst>
      <p:ext uri="{BB962C8B-B14F-4D97-AF65-F5344CB8AC3E}">
        <p14:creationId xmlns:p14="http://schemas.microsoft.com/office/powerpoint/2010/main" val="192724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Tom">
    <p:spTree>
      <p:nvGrpSpPr>
        <p:cNvPr id="1" name=""/>
        <p:cNvGrpSpPr/>
        <p:nvPr/>
      </p:nvGrpSpPr>
      <p:grpSpPr>
        <a:xfrm>
          <a:off x="0" y="0"/>
          <a:ext cx="0" cy="0"/>
          <a:chOff x="0" y="0"/>
          <a:chExt cx="0" cy="0"/>
        </a:xfrm>
      </p:grpSpPr>
    </p:spTree>
    <p:extLst>
      <p:ext uri="{BB962C8B-B14F-4D97-AF65-F5344CB8AC3E}">
        <p14:creationId xmlns:p14="http://schemas.microsoft.com/office/powerpoint/2010/main" val="41242342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cSld name="Innehåll">
    <p:spTree>
      <p:nvGrpSpPr>
        <p:cNvPr id="1" name=""/>
        <p:cNvGrpSpPr/>
        <p:nvPr/>
      </p:nvGrpSpPr>
      <p:grpSpPr>
        <a:xfrm>
          <a:off x="0" y="0"/>
          <a:ext cx="0" cy="0"/>
          <a:chOff x="0" y="0"/>
          <a:chExt cx="0" cy="0"/>
        </a:xfrm>
      </p:grpSpPr>
      <p:sp>
        <p:nvSpPr>
          <p:cNvPr id="2" name="Rubrik 1"/>
          <p:cNvSpPr>
            <a:spLocks noGrp="1"/>
          </p:cNvSpPr>
          <p:nvPr>
            <p:ph type="title"/>
          </p:nvPr>
        </p:nvSpPr>
        <p:spPr>
          <a:xfrm>
            <a:off x="861486" y="989892"/>
            <a:ext cx="9423399" cy="1107996"/>
          </a:xfrm>
        </p:spPr>
        <p:txBody>
          <a:bodyPr/>
          <a:lstStyle/>
          <a:p>
            <a:r>
              <a:rPr lang="sv-SE"/>
              <a:t>Klicka här för att ändra mall för rubrikformat</a:t>
            </a:r>
            <a:endParaRPr lang="sv-SE" dirty="0"/>
          </a:p>
        </p:txBody>
      </p:sp>
      <p:sp>
        <p:nvSpPr>
          <p:cNvPr id="13" name="Platshållare för innehåll 12"/>
          <p:cNvSpPr>
            <a:spLocks noGrp="1"/>
          </p:cNvSpPr>
          <p:nvPr>
            <p:ph sz="quarter" idx="16"/>
          </p:nvPr>
        </p:nvSpPr>
        <p:spPr>
          <a:xfrm>
            <a:off x="861485" y="1954808"/>
            <a:ext cx="8705849" cy="4392488"/>
          </a:xfrm>
        </p:spPr>
        <p:txBody>
          <a:bodyPr>
            <a:noAutofit/>
          </a:bodyPr>
          <a:lstStyle>
            <a:lvl1pPr>
              <a:defRPr sz="2933"/>
            </a:lvl1pPr>
            <a:lvl2pPr>
              <a:defRPr sz="2933"/>
            </a:lvl2pPr>
            <a:lvl3pPr>
              <a:defRPr sz="2933"/>
            </a:lvl3pPr>
            <a:lvl4pPr>
              <a:defRPr sz="2933"/>
            </a:lvl4pPr>
            <a:lvl5pPr>
              <a:defRPr sz="2933"/>
            </a:lvl5pPr>
          </a:lstStyle>
          <a:p>
            <a:pPr lvl="0"/>
            <a:r>
              <a:rPr lang="sv-SE"/>
              <a:t>Redigera format för bakgrundstext</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6405095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xmlns:p14="http://schemas.microsoft.com/office/powerpoint/2010/mai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Rubrik + innehåll">
    <p:spTree>
      <p:nvGrpSpPr>
        <p:cNvPr id="1" name=""/>
        <p:cNvGrpSpPr/>
        <p:nvPr/>
      </p:nvGrpSpPr>
      <p:grpSpPr>
        <a:xfrm>
          <a:off x="0" y="0"/>
          <a:ext cx="0" cy="0"/>
          <a:chOff x="0" y="0"/>
          <a:chExt cx="0" cy="0"/>
        </a:xfrm>
      </p:grpSpPr>
      <p:sp>
        <p:nvSpPr>
          <p:cNvPr id="4" name="Rubrik 9">
            <a:extLst>
              <a:ext uri="{FF2B5EF4-FFF2-40B4-BE49-F238E27FC236}">
                <a16:creationId xmlns:a16="http://schemas.microsoft.com/office/drawing/2014/main" id="{765C525C-1341-41CB-BD75-830F9A897377}"/>
              </a:ext>
            </a:extLst>
          </p:cNvPr>
          <p:cNvSpPr>
            <a:spLocks noGrp="1"/>
          </p:cNvSpPr>
          <p:nvPr>
            <p:ph type="title" hasCustomPrompt="1"/>
          </p:nvPr>
        </p:nvSpPr>
        <p:spPr>
          <a:xfrm>
            <a:off x="858710" y="1323000"/>
            <a:ext cx="10475290" cy="553998"/>
          </a:xfrm>
          <a:prstGeom prst="rect">
            <a:avLst/>
          </a:prstGeom>
        </p:spPr>
        <p:txBody>
          <a:bodyPr wrap="square" lIns="0" anchor="b" anchorCtr="0">
            <a:spAutoFit/>
          </a:bodyPr>
          <a:lstStyle>
            <a:lvl1pPr>
              <a:defRPr sz="4000" b="0">
                <a:solidFill>
                  <a:schemeClr val="tx2"/>
                </a:solidFill>
                <a:latin typeface="+mj-lt"/>
              </a:defRPr>
            </a:lvl1pPr>
          </a:lstStyle>
          <a:p>
            <a:r>
              <a:rPr lang="sv-SE" dirty="0"/>
              <a:t>Rubrik</a:t>
            </a:r>
            <a:endParaRPr lang="en-US" dirty="0"/>
          </a:p>
        </p:txBody>
      </p:sp>
      <p:sp>
        <p:nvSpPr>
          <p:cNvPr id="10" name="Platshållare för innehåll 9">
            <a:extLst>
              <a:ext uri="{FF2B5EF4-FFF2-40B4-BE49-F238E27FC236}">
                <a16:creationId xmlns:a16="http://schemas.microsoft.com/office/drawing/2014/main" id="{48A33CCB-B908-1BBD-3116-82B6BC021E26}"/>
              </a:ext>
            </a:extLst>
          </p:cNvPr>
          <p:cNvSpPr>
            <a:spLocks noGrp="1"/>
          </p:cNvSpPr>
          <p:nvPr>
            <p:ph sz="quarter" idx="21"/>
          </p:nvPr>
        </p:nvSpPr>
        <p:spPr>
          <a:xfrm>
            <a:off x="858838" y="2025650"/>
            <a:ext cx="1047591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01587312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ext + Bild">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415329201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Text + Bild lila">
    <p:bg>
      <p:bgPr>
        <a:solidFill>
          <a:schemeClr val="accent1"/>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2B2CF42B-3214-4969-9103-4F8999ADF906}"/>
              </a:ext>
            </a:extLst>
          </p:cNvPr>
          <p:cNvSpPr>
            <a:spLocks noGrp="1"/>
          </p:cNvSpPr>
          <p:nvPr>
            <p:ph type="pic" sz="quarter" idx="18"/>
          </p:nvPr>
        </p:nvSpPr>
        <p:spPr>
          <a:xfrm>
            <a:off x="7785848" y="0"/>
            <a:ext cx="4406152" cy="6858000"/>
          </a:xfrm>
        </p:spPr>
        <p:txBody>
          <a:bodyPr/>
          <a:lstStyle>
            <a:lvl1pPr marL="0" indent="0">
              <a:buNone/>
              <a:defRPr>
                <a:noFill/>
              </a:defRPr>
            </a:lvl1pPr>
          </a:lstStyle>
          <a:p>
            <a:r>
              <a:rPr lang="sv-SE"/>
              <a:t>Klicka på ikonen för att lägga till en bild</a:t>
            </a:r>
            <a:endParaRPr lang="en-US"/>
          </a:p>
        </p:txBody>
      </p:sp>
      <p:sp>
        <p:nvSpPr>
          <p:cNvPr id="6" name="Rubrik 9">
            <a:extLst>
              <a:ext uri="{FF2B5EF4-FFF2-40B4-BE49-F238E27FC236}">
                <a16:creationId xmlns:a16="http://schemas.microsoft.com/office/drawing/2014/main" id="{40969982-0770-42AA-89A3-003936E8C921}"/>
              </a:ext>
            </a:extLst>
          </p:cNvPr>
          <p:cNvSpPr>
            <a:spLocks noGrp="1"/>
          </p:cNvSpPr>
          <p:nvPr>
            <p:ph type="title" hasCustomPrompt="1"/>
          </p:nvPr>
        </p:nvSpPr>
        <p:spPr>
          <a:xfrm>
            <a:off x="858710" y="1323000"/>
            <a:ext cx="6402702" cy="553998"/>
          </a:xfrm>
          <a:prstGeom prst="rect">
            <a:avLst/>
          </a:prstGeom>
        </p:spPr>
        <p:txBody>
          <a:bodyPr wrap="square" lIns="0" anchor="b" anchorCtr="0">
            <a:spAutoFit/>
          </a:bodyPr>
          <a:lstStyle>
            <a:lvl1pPr>
              <a:defRPr sz="4000">
                <a:solidFill>
                  <a:schemeClr val="accent3"/>
                </a:solidFill>
              </a:defRPr>
            </a:lvl1pPr>
          </a:lstStyle>
          <a:p>
            <a:r>
              <a:rPr lang="sv-SE" dirty="0"/>
              <a:t>Rubrik</a:t>
            </a:r>
            <a:endParaRPr lang="en-US" dirty="0"/>
          </a:p>
        </p:txBody>
      </p:sp>
      <p:sp>
        <p:nvSpPr>
          <p:cNvPr id="9" name="Platshållare för text 8">
            <a:extLst>
              <a:ext uri="{FF2B5EF4-FFF2-40B4-BE49-F238E27FC236}">
                <a16:creationId xmlns:a16="http://schemas.microsoft.com/office/drawing/2014/main" id="{4EB3A3EF-7652-F720-261E-65CDF35D47D2}"/>
              </a:ext>
            </a:extLst>
          </p:cNvPr>
          <p:cNvSpPr>
            <a:spLocks noGrp="1"/>
          </p:cNvSpPr>
          <p:nvPr>
            <p:ph type="body" sz="quarter" idx="20"/>
          </p:nvPr>
        </p:nvSpPr>
        <p:spPr>
          <a:xfrm>
            <a:off x="858710" y="2024855"/>
            <a:ext cx="6402702" cy="4240213"/>
          </a:xfrm>
        </p:spPr>
        <p:txBody>
          <a:bodyPr>
            <a:normAutofit/>
          </a:bodyPr>
          <a:lstStyle>
            <a:lvl1pPr>
              <a:defRPr sz="2400">
                <a:solidFill>
                  <a:schemeClr val="bg2"/>
                </a:solidFill>
              </a:defRPr>
            </a:lvl1pPr>
            <a:lvl2pPr>
              <a:defRPr sz="2000">
                <a:solidFill>
                  <a:schemeClr val="bg2"/>
                </a:solidFill>
              </a:defRPr>
            </a:lvl2pPr>
            <a:lvl3pPr>
              <a:defRPr sz="1800">
                <a:solidFill>
                  <a:schemeClr val="bg2"/>
                </a:solidFill>
              </a:defRPr>
            </a:lvl3pPr>
            <a:lvl4pPr>
              <a:defRPr sz="1600">
                <a:solidFill>
                  <a:schemeClr val="bg2"/>
                </a:solidFill>
              </a:defRPr>
            </a:lvl4pPr>
            <a:lvl5pPr>
              <a:defRPr sz="1400">
                <a:solidFill>
                  <a:schemeClr val="bg2"/>
                </a:solidFill>
              </a:defRPr>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pic>
        <p:nvPicPr>
          <p:cNvPr id="5" name="Bild 4">
            <a:extLst>
              <a:ext uri="{FF2B5EF4-FFF2-40B4-BE49-F238E27FC236}">
                <a16:creationId xmlns:a16="http://schemas.microsoft.com/office/drawing/2014/main" id="{ACB92A5D-232C-3796-1EB3-4C220AD3CB79}"/>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18000" y="261000"/>
            <a:ext cx="1945133" cy="252000"/>
          </a:xfrm>
          <a:prstGeom prst="rect">
            <a:avLst/>
          </a:prstGeom>
        </p:spPr>
      </p:pic>
    </p:spTree>
    <p:extLst>
      <p:ext uri="{BB962C8B-B14F-4D97-AF65-F5344CB8AC3E}">
        <p14:creationId xmlns:p14="http://schemas.microsoft.com/office/powerpoint/2010/main" val="37981133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Rubrik + 2 innehåll">
    <p:spTree>
      <p:nvGrpSpPr>
        <p:cNvPr id="1" name=""/>
        <p:cNvGrpSpPr/>
        <p:nvPr/>
      </p:nvGrpSpPr>
      <p:grpSpPr>
        <a:xfrm>
          <a:off x="0" y="0"/>
          <a:ext cx="0" cy="0"/>
          <a:chOff x="0" y="0"/>
          <a:chExt cx="0" cy="0"/>
        </a:xfrm>
      </p:grpSpPr>
      <p:sp>
        <p:nvSpPr>
          <p:cNvPr id="9" name="Rubrik 9">
            <a:extLst>
              <a:ext uri="{FF2B5EF4-FFF2-40B4-BE49-F238E27FC236}">
                <a16:creationId xmlns:a16="http://schemas.microsoft.com/office/drawing/2014/main" id="{7993E02B-0B1C-479A-9E15-2721DC9597F9}"/>
              </a:ext>
            </a:extLst>
          </p:cNvPr>
          <p:cNvSpPr>
            <a:spLocks noGrp="1"/>
          </p:cNvSpPr>
          <p:nvPr>
            <p:ph type="title" hasCustomPrompt="1"/>
          </p:nvPr>
        </p:nvSpPr>
        <p:spPr>
          <a:xfrm>
            <a:off x="858710" y="1323000"/>
            <a:ext cx="10474580" cy="553998"/>
          </a:xfrm>
          <a:prstGeom prst="rect">
            <a:avLst/>
          </a:prstGeom>
        </p:spPr>
        <p:txBody>
          <a:bodyPr wrap="square" lIns="0" anchor="b" anchorCtr="0">
            <a:spAutoFit/>
          </a:bodyPr>
          <a:lstStyle>
            <a:lvl1pPr>
              <a:defRPr sz="4000">
                <a:solidFill>
                  <a:schemeClr val="tx2"/>
                </a:solidFill>
              </a:defRPr>
            </a:lvl1pPr>
          </a:lstStyle>
          <a:p>
            <a:r>
              <a:rPr lang="sv-SE" dirty="0"/>
              <a:t>Rubrik</a:t>
            </a:r>
            <a:endParaRPr lang="en-US" dirty="0"/>
          </a:p>
        </p:txBody>
      </p:sp>
      <p:sp>
        <p:nvSpPr>
          <p:cNvPr id="2" name="Platshållare för innehåll 9">
            <a:extLst>
              <a:ext uri="{FF2B5EF4-FFF2-40B4-BE49-F238E27FC236}">
                <a16:creationId xmlns:a16="http://schemas.microsoft.com/office/drawing/2014/main" id="{D301C4A6-A561-96B8-9E86-8B8821FB97AA}"/>
              </a:ext>
            </a:extLst>
          </p:cNvPr>
          <p:cNvSpPr>
            <a:spLocks noGrp="1"/>
          </p:cNvSpPr>
          <p:nvPr>
            <p:ph sz="quarter" idx="22"/>
          </p:nvPr>
        </p:nvSpPr>
        <p:spPr>
          <a:xfrm>
            <a:off x="85883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
        <p:nvSpPr>
          <p:cNvPr id="5" name="Platshållare för innehåll 9">
            <a:extLst>
              <a:ext uri="{FF2B5EF4-FFF2-40B4-BE49-F238E27FC236}">
                <a16:creationId xmlns:a16="http://schemas.microsoft.com/office/drawing/2014/main" id="{263BD8E9-5290-3E77-D883-3B4CB2B56E7B}"/>
              </a:ext>
            </a:extLst>
          </p:cNvPr>
          <p:cNvSpPr>
            <a:spLocks noGrp="1"/>
          </p:cNvSpPr>
          <p:nvPr>
            <p:ph sz="quarter" idx="23"/>
          </p:nvPr>
        </p:nvSpPr>
        <p:spPr>
          <a:xfrm>
            <a:off x="6419998" y="2025651"/>
            <a:ext cx="4913164" cy="4157348"/>
          </a:xfrm>
        </p:spPr>
        <p:txBody>
          <a:bodyPr>
            <a:normAutofit/>
          </a:bodyPr>
          <a:lstStyle>
            <a:lvl1pPr>
              <a:defRPr sz="2400"/>
            </a:lvl1pPr>
            <a:lvl2pPr>
              <a:defRPr sz="2000"/>
            </a:lvl2pPr>
            <a:lvl3pPr>
              <a:defRPr sz="1800"/>
            </a:lvl3pPr>
            <a:lvl4pPr>
              <a:defRPr sz="1600"/>
            </a:lvl4pPr>
            <a:lvl5pPr>
              <a:defRPr sz="1400"/>
            </a:lvl5pPr>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sv-SE" dirty="0"/>
          </a:p>
        </p:txBody>
      </p:sp>
    </p:spTree>
    <p:extLst>
      <p:ext uri="{BB962C8B-B14F-4D97-AF65-F5344CB8AC3E}">
        <p14:creationId xmlns:p14="http://schemas.microsoft.com/office/powerpoint/2010/main" val="1906993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Rubrik">
    <p:spTree>
      <p:nvGrpSpPr>
        <p:cNvPr id="1" name=""/>
        <p:cNvGrpSpPr/>
        <p:nvPr/>
      </p:nvGrpSpPr>
      <p:grpSpPr>
        <a:xfrm>
          <a:off x="0" y="0"/>
          <a:ext cx="0" cy="0"/>
          <a:chOff x="0" y="0"/>
          <a:chExt cx="0" cy="0"/>
        </a:xfrm>
      </p:grpSpPr>
      <p:sp>
        <p:nvSpPr>
          <p:cNvPr id="10" name="Rubrik 9">
            <a:extLst>
              <a:ext uri="{FF2B5EF4-FFF2-40B4-BE49-F238E27FC236}">
                <a16:creationId xmlns:a16="http://schemas.microsoft.com/office/drawing/2014/main" id="{71704E9E-E1BA-49FE-B332-98CA79FC1246}"/>
              </a:ext>
            </a:extLst>
          </p:cNvPr>
          <p:cNvSpPr>
            <a:spLocks noGrp="1"/>
          </p:cNvSpPr>
          <p:nvPr>
            <p:ph type="title"/>
          </p:nvPr>
        </p:nvSpPr>
        <p:spPr>
          <a:xfrm>
            <a:off x="2859881" y="2875002"/>
            <a:ext cx="6472238" cy="1107996"/>
          </a:xfrm>
          <a:prstGeom prst="rect">
            <a:avLst/>
          </a:prstGeom>
        </p:spPr>
        <p:txBody>
          <a:bodyPr wrap="square" lIns="0" tIns="0" rIns="0" bIns="0" anchor="ctr" anchorCtr="0">
            <a:spAutoFit/>
          </a:bodyPr>
          <a:lstStyle>
            <a:lvl1pPr algn="ctr">
              <a:defRPr>
                <a:solidFill>
                  <a:schemeClr val="tx2"/>
                </a:solidFill>
              </a:defRPr>
            </a:lvl1pPr>
          </a:lstStyle>
          <a:p>
            <a:r>
              <a:rPr lang="sv-SE"/>
              <a:t>Klicka här för att ändra mall för rubrikformat</a:t>
            </a:r>
            <a:endParaRPr lang="en-US" dirty="0"/>
          </a:p>
        </p:txBody>
      </p:sp>
    </p:spTree>
    <p:extLst>
      <p:ext uri="{BB962C8B-B14F-4D97-AF65-F5344CB8AC3E}">
        <p14:creationId xmlns:p14="http://schemas.microsoft.com/office/powerpoint/2010/main" val="13263346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Helsidebild">
    <p:spTree>
      <p:nvGrpSpPr>
        <p:cNvPr id="1" name=""/>
        <p:cNvGrpSpPr/>
        <p:nvPr/>
      </p:nvGrpSpPr>
      <p:grpSpPr>
        <a:xfrm>
          <a:off x="0" y="0"/>
          <a:ext cx="0" cy="0"/>
          <a:chOff x="0" y="0"/>
          <a:chExt cx="0" cy="0"/>
        </a:xfrm>
      </p:grpSpPr>
      <p:sp>
        <p:nvSpPr>
          <p:cNvPr id="3" name="Platshållare för bild 2" descr="Stor bild">
            <a:extLst>
              <a:ext uri="{FF2B5EF4-FFF2-40B4-BE49-F238E27FC236}">
                <a16:creationId xmlns:a16="http://schemas.microsoft.com/office/drawing/2014/main" id="{84C1EC1A-B2BC-4096-B96B-B1B8DB422771}"/>
              </a:ext>
            </a:extLst>
          </p:cNvPr>
          <p:cNvSpPr>
            <a:spLocks noGrp="1"/>
          </p:cNvSpPr>
          <p:nvPr>
            <p:ph type="pic" sz="quarter" idx="10"/>
          </p:nvPr>
        </p:nvSpPr>
        <p:spPr>
          <a:xfrm>
            <a:off x="0" y="0"/>
            <a:ext cx="12192000" cy="6858000"/>
          </a:xfrm>
        </p:spPr>
        <p:txBody>
          <a:bodyPr/>
          <a:lstStyle>
            <a:lvl1pPr marL="0" indent="0">
              <a:buNone/>
              <a:defRPr>
                <a:noFill/>
              </a:defRPr>
            </a:lvl1pPr>
          </a:lstStyle>
          <a:p>
            <a:r>
              <a:rPr lang="sv-SE"/>
              <a:t>Klicka på ikonen för att lägga till en bild</a:t>
            </a:r>
            <a:endParaRPr lang="en-US" dirty="0"/>
          </a:p>
        </p:txBody>
      </p:sp>
    </p:spTree>
    <p:extLst>
      <p:ext uri="{BB962C8B-B14F-4D97-AF65-F5344CB8AC3E}">
        <p14:creationId xmlns:p14="http://schemas.microsoft.com/office/powerpoint/2010/main" val="35318450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om sida">
    <p:spTree>
      <p:nvGrpSpPr>
        <p:cNvPr id="1" name=""/>
        <p:cNvGrpSpPr/>
        <p:nvPr/>
      </p:nvGrpSpPr>
      <p:grpSpPr>
        <a:xfrm>
          <a:off x="0" y="0"/>
          <a:ext cx="0" cy="0"/>
          <a:chOff x="0" y="0"/>
          <a:chExt cx="0" cy="0"/>
        </a:xfrm>
      </p:grpSpPr>
    </p:spTree>
    <p:extLst>
      <p:ext uri="{BB962C8B-B14F-4D97-AF65-F5344CB8AC3E}">
        <p14:creationId xmlns:p14="http://schemas.microsoft.com/office/powerpoint/2010/main" val="2341823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extLst>
    <p:ext uri="{DCECCB84-F9BA-43D5-87BE-67443E8EF086}">
      <p15:sldGuideLst xmlns:p15="http://schemas.microsoft.com/office/powerpoint/2012/main">
        <p15:guide id="1" pos="3840">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slideLayout" Target="../slideLayouts/slideLayout25.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3197488667"/>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9" r:id="rId3"/>
    <p:sldLayoutId id="2147483760" r:id="rId4"/>
    <p:sldLayoutId id="2147483773" r:id="rId5"/>
    <p:sldLayoutId id="2147483772" r:id="rId6"/>
    <p:sldLayoutId id="2147483765" r:id="rId7"/>
    <p:sldLayoutId id="2147483766" r:id="rId8"/>
    <p:sldLayoutId id="2147483767" r:id="rId9"/>
    <p:sldLayoutId id="2147483770" r:id="rId10"/>
    <p:sldLayoutId id="2147483757" r:id="rId11"/>
    <p:sldLayoutId id="2147483774" r:id="rId12"/>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Platshållare för rubrik 15">
            <a:extLst>
              <a:ext uri="{FF2B5EF4-FFF2-40B4-BE49-F238E27FC236}">
                <a16:creationId xmlns:a16="http://schemas.microsoft.com/office/drawing/2014/main" id="{45E54A0E-4631-41FE-A7B8-D830DAD1A7C0}"/>
              </a:ext>
            </a:extLst>
          </p:cNvPr>
          <p:cNvSpPr>
            <a:spLocks noGrp="1"/>
          </p:cNvSpPr>
          <p:nvPr>
            <p:ph type="title"/>
          </p:nvPr>
        </p:nvSpPr>
        <p:spPr>
          <a:xfrm>
            <a:off x="1182000" y="1069332"/>
            <a:ext cx="8046000" cy="553998"/>
          </a:xfrm>
          <a:prstGeom prst="rect">
            <a:avLst/>
          </a:prstGeom>
        </p:spPr>
        <p:txBody>
          <a:bodyPr vert="horz" wrap="square" lIns="0" tIns="0" rIns="0" bIns="0" rtlCol="0" anchor="t" anchorCtr="0">
            <a:spAutoFit/>
          </a:bodyPr>
          <a:lstStyle/>
          <a:p>
            <a:r>
              <a:rPr lang="sv-SE" dirty="0"/>
              <a:t>Klicka här för att ändra rubrik</a:t>
            </a:r>
            <a:endParaRPr lang="en-US" dirty="0"/>
          </a:p>
        </p:txBody>
      </p:sp>
      <p:sp>
        <p:nvSpPr>
          <p:cNvPr id="17" name="Platshållare för text 16">
            <a:extLst>
              <a:ext uri="{FF2B5EF4-FFF2-40B4-BE49-F238E27FC236}">
                <a16:creationId xmlns:a16="http://schemas.microsoft.com/office/drawing/2014/main" id="{FE840BB9-9B85-464C-B0D3-AF7B7F56E35C}"/>
              </a:ext>
            </a:extLst>
          </p:cNvPr>
          <p:cNvSpPr>
            <a:spLocks noGrp="1"/>
          </p:cNvSpPr>
          <p:nvPr>
            <p:ph type="body" idx="1"/>
          </p:nvPr>
        </p:nvSpPr>
        <p:spPr>
          <a:xfrm>
            <a:off x="1182000" y="1815014"/>
            <a:ext cx="9828000" cy="4330318"/>
          </a:xfrm>
          <a:prstGeom prst="rect">
            <a:avLst/>
          </a:prstGeom>
        </p:spPr>
        <p:txBody>
          <a:bodyPr vert="horz" lIns="0" tIns="0" rIns="0" bIns="0" rtlCol="0">
            <a:normAutofit/>
          </a:bodyPr>
          <a:lstStyle/>
          <a:p>
            <a:pPr lvl="0"/>
            <a:r>
              <a:rPr lang="sv-SE" dirty="0"/>
              <a:t>Redigera format för bakgrundstext</a:t>
            </a:r>
          </a:p>
          <a:p>
            <a:pPr lvl="1"/>
            <a:r>
              <a:rPr lang="sv-SE" dirty="0"/>
              <a:t>Nivå två</a:t>
            </a:r>
          </a:p>
          <a:p>
            <a:pPr lvl="2"/>
            <a:r>
              <a:rPr lang="sv-SE" dirty="0"/>
              <a:t>Nivå tre</a:t>
            </a:r>
          </a:p>
          <a:p>
            <a:pPr lvl="3"/>
            <a:r>
              <a:rPr lang="sv-SE" dirty="0"/>
              <a:t>Nivå fyra</a:t>
            </a:r>
          </a:p>
          <a:p>
            <a:pPr lvl="4"/>
            <a:r>
              <a:rPr lang="sv-SE" dirty="0"/>
              <a:t>Nivå fem</a:t>
            </a:r>
            <a:endParaRPr lang="en-US" dirty="0"/>
          </a:p>
        </p:txBody>
      </p:sp>
      <p:sp>
        <p:nvSpPr>
          <p:cNvPr id="2" name="Bild 3">
            <a:extLst>
              <a:ext uri="{FF2B5EF4-FFF2-40B4-BE49-F238E27FC236}">
                <a16:creationId xmlns:a16="http://schemas.microsoft.com/office/drawing/2014/main" id="{77174FE3-AB3A-F726-6205-ADE5F426C576}"/>
              </a:ext>
            </a:extLst>
          </p:cNvPr>
          <p:cNvSpPr/>
          <p:nvPr/>
        </p:nvSpPr>
        <p:spPr>
          <a:xfrm>
            <a:off x="318015" y="261019"/>
            <a:ext cx="1945275" cy="252039"/>
          </a:xfrm>
          <a:custGeom>
            <a:avLst/>
            <a:gdLst>
              <a:gd name="connsiteX0" fmla="*/ 202452 w 1945275"/>
              <a:gd name="connsiteY0" fmla="*/ 198194 h 252039"/>
              <a:gd name="connsiteX1" fmla="*/ 202452 w 1945275"/>
              <a:gd name="connsiteY1" fmla="*/ 198194 h 252039"/>
              <a:gd name="connsiteX2" fmla="*/ 55031 w 1945275"/>
              <a:gd name="connsiteY2" fmla="*/ 198194 h 252039"/>
              <a:gd name="connsiteX3" fmla="*/ 52826 w 1945275"/>
              <a:gd name="connsiteY3" fmla="*/ 55972 h 252039"/>
              <a:gd name="connsiteX4" fmla="*/ 55031 w 1945275"/>
              <a:gd name="connsiteY4" fmla="*/ 53845 h 252039"/>
              <a:gd name="connsiteX5" fmla="*/ 202452 w 1945275"/>
              <a:gd name="connsiteY5" fmla="*/ 53845 h 252039"/>
              <a:gd name="connsiteX6" fmla="*/ 202452 w 1945275"/>
              <a:gd name="connsiteY6" fmla="*/ 53845 h 252039"/>
              <a:gd name="connsiteX7" fmla="*/ 217415 w 1945275"/>
              <a:gd name="connsiteY7" fmla="*/ 68493 h 252039"/>
              <a:gd name="connsiteX8" fmla="*/ 205208 w 1945275"/>
              <a:gd name="connsiteY8" fmla="*/ 80384 h 252039"/>
              <a:gd name="connsiteX9" fmla="*/ 190246 w 1945275"/>
              <a:gd name="connsiteY9" fmla="*/ 65737 h 252039"/>
              <a:gd name="connsiteX10" fmla="*/ 67159 w 1945275"/>
              <a:gd name="connsiteY10" fmla="*/ 65737 h 252039"/>
              <a:gd name="connsiteX11" fmla="*/ 65348 w 1945275"/>
              <a:gd name="connsiteY11" fmla="*/ 184492 h 252039"/>
              <a:gd name="connsiteX12" fmla="*/ 67080 w 1945275"/>
              <a:gd name="connsiteY12" fmla="*/ 186224 h 252039"/>
              <a:gd name="connsiteX13" fmla="*/ 190167 w 1945275"/>
              <a:gd name="connsiteY13" fmla="*/ 186224 h 252039"/>
              <a:gd name="connsiteX14" fmla="*/ 190246 w 1945275"/>
              <a:gd name="connsiteY14" fmla="*/ 186303 h 252039"/>
              <a:gd name="connsiteX15" fmla="*/ 281281 w 1945275"/>
              <a:gd name="connsiteY15" fmla="*/ 97237 h 252039"/>
              <a:gd name="connsiteX16" fmla="*/ 263956 w 1945275"/>
              <a:gd name="connsiteY16" fmla="*/ 80305 h 252039"/>
              <a:gd name="connsiteX17" fmla="*/ 173078 w 1945275"/>
              <a:gd name="connsiteY17" fmla="*/ 169450 h 252039"/>
              <a:gd name="connsiteX18" fmla="*/ 173078 w 1945275"/>
              <a:gd name="connsiteY18" fmla="*/ 169450 h 252039"/>
              <a:gd name="connsiteX19" fmla="*/ 152682 w 1945275"/>
              <a:gd name="connsiteY19" fmla="*/ 182759 h 252039"/>
              <a:gd name="connsiteX20" fmla="*/ 104723 w 1945275"/>
              <a:gd name="connsiteY20" fmla="*/ 182759 h 252039"/>
              <a:gd name="connsiteX21" fmla="*/ 84405 w 1945275"/>
              <a:gd name="connsiteY21" fmla="*/ 169450 h 252039"/>
              <a:gd name="connsiteX22" fmla="*/ 70781 w 1945275"/>
              <a:gd name="connsiteY22" fmla="*/ 149527 h 252039"/>
              <a:gd name="connsiteX23" fmla="*/ 70781 w 1945275"/>
              <a:gd name="connsiteY23" fmla="*/ 102592 h 252039"/>
              <a:gd name="connsiteX24" fmla="*/ 84405 w 1945275"/>
              <a:gd name="connsiteY24" fmla="*/ 82668 h 252039"/>
              <a:gd name="connsiteX25" fmla="*/ 104723 w 1945275"/>
              <a:gd name="connsiteY25" fmla="*/ 69359 h 252039"/>
              <a:gd name="connsiteX26" fmla="*/ 152682 w 1945275"/>
              <a:gd name="connsiteY26" fmla="*/ 69359 h 252039"/>
              <a:gd name="connsiteX27" fmla="*/ 172999 w 1945275"/>
              <a:gd name="connsiteY27" fmla="*/ 82668 h 252039"/>
              <a:gd name="connsiteX28" fmla="*/ 172999 w 1945275"/>
              <a:gd name="connsiteY28" fmla="*/ 82668 h 252039"/>
              <a:gd name="connsiteX29" fmla="*/ 187962 w 1945275"/>
              <a:gd name="connsiteY29" fmla="*/ 97315 h 252039"/>
              <a:gd name="connsiteX30" fmla="*/ 175992 w 1945275"/>
              <a:gd name="connsiteY30" fmla="*/ 109049 h 252039"/>
              <a:gd name="connsiteX31" fmla="*/ 161029 w 1945275"/>
              <a:gd name="connsiteY31" fmla="*/ 94402 h 252039"/>
              <a:gd name="connsiteX32" fmla="*/ 137562 w 1945275"/>
              <a:gd name="connsiteY32" fmla="*/ 82117 h 252039"/>
              <a:gd name="connsiteX33" fmla="*/ 111102 w 1945275"/>
              <a:gd name="connsiteY33" fmla="*/ 84637 h 252039"/>
              <a:gd name="connsiteX34" fmla="*/ 90548 w 1945275"/>
              <a:gd name="connsiteY34" fmla="*/ 101174 h 252039"/>
              <a:gd name="connsiteX35" fmla="*/ 90548 w 1945275"/>
              <a:gd name="connsiteY35" fmla="*/ 150944 h 252039"/>
              <a:gd name="connsiteX36" fmla="*/ 111102 w 1945275"/>
              <a:gd name="connsiteY36" fmla="*/ 167403 h 252039"/>
              <a:gd name="connsiteX37" fmla="*/ 137562 w 1945275"/>
              <a:gd name="connsiteY37" fmla="*/ 169923 h 252039"/>
              <a:gd name="connsiteX38" fmla="*/ 161029 w 1945275"/>
              <a:gd name="connsiteY38" fmla="*/ 157638 h 252039"/>
              <a:gd name="connsiteX39" fmla="*/ 252143 w 1945275"/>
              <a:gd name="connsiteY39" fmla="*/ 68572 h 252039"/>
              <a:gd name="connsiteX40" fmla="*/ 219698 w 1945275"/>
              <a:gd name="connsiteY40" fmla="*/ 36914 h 252039"/>
              <a:gd name="connsiteX41" fmla="*/ 37706 w 1945275"/>
              <a:gd name="connsiteY41" fmla="*/ 36914 h 252039"/>
              <a:gd name="connsiteX42" fmla="*/ 35029 w 1945275"/>
              <a:gd name="connsiteY42" fmla="*/ 212448 h 252039"/>
              <a:gd name="connsiteX43" fmla="*/ 37706 w 1945275"/>
              <a:gd name="connsiteY43" fmla="*/ 215125 h 252039"/>
              <a:gd name="connsiteX44" fmla="*/ 219777 w 1945275"/>
              <a:gd name="connsiteY44" fmla="*/ 215125 h 252039"/>
              <a:gd name="connsiteX45" fmla="*/ 310734 w 1945275"/>
              <a:gd name="connsiteY45" fmla="*/ 125980 h 252039"/>
              <a:gd name="connsiteX46" fmla="*/ 293409 w 1945275"/>
              <a:gd name="connsiteY46" fmla="*/ 109049 h 252039"/>
              <a:gd name="connsiteX47" fmla="*/ 202452 w 1945275"/>
              <a:gd name="connsiteY47" fmla="*/ 198194 h 252039"/>
              <a:gd name="connsiteX48" fmla="*/ 143704 w 1945275"/>
              <a:gd name="connsiteY48" fmla="*/ 140707 h 252039"/>
              <a:gd name="connsiteX49" fmla="*/ 143625 w 1945275"/>
              <a:gd name="connsiteY49" fmla="*/ 140628 h 252039"/>
              <a:gd name="connsiteX50" fmla="*/ 132837 w 1945275"/>
              <a:gd name="connsiteY50" fmla="*/ 146298 h 252039"/>
              <a:gd name="connsiteX51" fmla="*/ 120709 w 1945275"/>
              <a:gd name="connsiteY51" fmla="*/ 145117 h 252039"/>
              <a:gd name="connsiteX52" fmla="*/ 111259 w 1945275"/>
              <a:gd name="connsiteY52" fmla="*/ 137557 h 252039"/>
              <a:gd name="connsiteX53" fmla="*/ 111259 w 1945275"/>
              <a:gd name="connsiteY53" fmla="*/ 114640 h 252039"/>
              <a:gd name="connsiteX54" fmla="*/ 120709 w 1945275"/>
              <a:gd name="connsiteY54" fmla="*/ 107080 h 252039"/>
              <a:gd name="connsiteX55" fmla="*/ 132837 w 1945275"/>
              <a:gd name="connsiteY55" fmla="*/ 105899 h 252039"/>
              <a:gd name="connsiteX56" fmla="*/ 143625 w 1945275"/>
              <a:gd name="connsiteY56" fmla="*/ 111569 h 252039"/>
              <a:gd name="connsiteX57" fmla="*/ 143704 w 1945275"/>
              <a:gd name="connsiteY57" fmla="*/ 111490 h 252039"/>
              <a:gd name="connsiteX58" fmla="*/ 158667 w 1945275"/>
              <a:gd name="connsiteY58" fmla="*/ 126138 h 252039"/>
              <a:gd name="connsiteX59" fmla="*/ 143704 w 1945275"/>
              <a:gd name="connsiteY59" fmla="*/ 140707 h 252039"/>
              <a:gd name="connsiteX60" fmla="*/ 405234 w 1945275"/>
              <a:gd name="connsiteY60" fmla="*/ 81250 h 252039"/>
              <a:gd name="connsiteX61" fmla="*/ 359480 w 1945275"/>
              <a:gd name="connsiteY61" fmla="*/ 127713 h 252039"/>
              <a:gd name="connsiteX62" fmla="*/ 359480 w 1945275"/>
              <a:gd name="connsiteY62" fmla="*/ 129130 h 252039"/>
              <a:gd name="connsiteX63" fmla="*/ 403974 w 1945275"/>
              <a:gd name="connsiteY63" fmla="*/ 177719 h 252039"/>
              <a:gd name="connsiteX64" fmla="*/ 407518 w 1945275"/>
              <a:gd name="connsiteY64" fmla="*/ 177719 h 252039"/>
              <a:gd name="connsiteX65" fmla="*/ 449807 w 1945275"/>
              <a:gd name="connsiteY65" fmla="*/ 148897 h 252039"/>
              <a:gd name="connsiteX66" fmla="*/ 428859 w 1945275"/>
              <a:gd name="connsiteY66" fmla="*/ 142754 h 252039"/>
              <a:gd name="connsiteX67" fmla="*/ 407675 w 1945275"/>
              <a:gd name="connsiteY67" fmla="*/ 156614 h 252039"/>
              <a:gd name="connsiteX68" fmla="*/ 384286 w 1945275"/>
              <a:gd name="connsiteY68" fmla="*/ 135903 h 252039"/>
              <a:gd name="connsiteX69" fmla="*/ 450752 w 1945275"/>
              <a:gd name="connsiteY69" fmla="*/ 135903 h 252039"/>
              <a:gd name="connsiteX70" fmla="*/ 451145 w 1945275"/>
              <a:gd name="connsiteY70" fmla="*/ 128343 h 252039"/>
              <a:gd name="connsiteX71" fmla="*/ 405234 w 1945275"/>
              <a:gd name="connsiteY71" fmla="*/ 81250 h 252039"/>
              <a:gd name="connsiteX72" fmla="*/ 405234 w 1945275"/>
              <a:gd name="connsiteY72" fmla="*/ 81250 h 252039"/>
              <a:gd name="connsiteX73" fmla="*/ 384838 w 1945275"/>
              <a:gd name="connsiteY73" fmla="*/ 119129 h 252039"/>
              <a:gd name="connsiteX74" fmla="*/ 405549 w 1945275"/>
              <a:gd name="connsiteY74" fmla="*/ 101174 h 252039"/>
              <a:gd name="connsiteX75" fmla="*/ 426182 w 1945275"/>
              <a:gd name="connsiteY75" fmla="*/ 117318 h 252039"/>
              <a:gd name="connsiteX76" fmla="*/ 426339 w 1945275"/>
              <a:gd name="connsiteY76" fmla="*/ 119129 h 252039"/>
              <a:gd name="connsiteX77" fmla="*/ 384838 w 1945275"/>
              <a:gd name="connsiteY77" fmla="*/ 119129 h 252039"/>
              <a:gd name="connsiteX78" fmla="*/ 384838 w 1945275"/>
              <a:gd name="connsiteY78" fmla="*/ 119129 h 252039"/>
              <a:gd name="connsiteX79" fmla="*/ 546985 w 1945275"/>
              <a:gd name="connsiteY79" fmla="*/ 96607 h 252039"/>
              <a:gd name="connsiteX80" fmla="*/ 488631 w 1945275"/>
              <a:gd name="connsiteY80" fmla="*/ 96607 h 252039"/>
              <a:gd name="connsiteX81" fmla="*/ 488631 w 1945275"/>
              <a:gd name="connsiteY81" fmla="*/ 43844 h 252039"/>
              <a:gd name="connsiteX82" fmla="*/ 462564 w 1945275"/>
              <a:gd name="connsiteY82" fmla="*/ 43844 h 252039"/>
              <a:gd name="connsiteX83" fmla="*/ 462564 w 1945275"/>
              <a:gd name="connsiteY83" fmla="*/ 174963 h 252039"/>
              <a:gd name="connsiteX84" fmla="*/ 488631 w 1945275"/>
              <a:gd name="connsiteY84" fmla="*/ 174963 h 252039"/>
              <a:gd name="connsiteX85" fmla="*/ 488631 w 1945275"/>
              <a:gd name="connsiteY85" fmla="*/ 120625 h 252039"/>
              <a:gd name="connsiteX86" fmla="*/ 546985 w 1945275"/>
              <a:gd name="connsiteY86" fmla="*/ 120625 h 252039"/>
              <a:gd name="connsiteX87" fmla="*/ 546985 w 1945275"/>
              <a:gd name="connsiteY87" fmla="*/ 174963 h 252039"/>
              <a:gd name="connsiteX88" fmla="*/ 573287 w 1945275"/>
              <a:gd name="connsiteY88" fmla="*/ 174963 h 252039"/>
              <a:gd name="connsiteX89" fmla="*/ 573287 w 1945275"/>
              <a:gd name="connsiteY89" fmla="*/ 43844 h 252039"/>
              <a:gd name="connsiteX90" fmla="*/ 546985 w 1945275"/>
              <a:gd name="connsiteY90" fmla="*/ 43844 h 252039"/>
              <a:gd name="connsiteX91" fmla="*/ 546985 w 1945275"/>
              <a:gd name="connsiteY91" fmla="*/ 96607 h 252039"/>
              <a:gd name="connsiteX92" fmla="*/ 546985 w 1945275"/>
              <a:gd name="connsiteY92" fmla="*/ 96607 h 252039"/>
              <a:gd name="connsiteX93" fmla="*/ 647076 w 1945275"/>
              <a:gd name="connsiteY93" fmla="*/ 71800 h 252039"/>
              <a:gd name="connsiteX94" fmla="*/ 660464 w 1945275"/>
              <a:gd name="connsiteY94" fmla="*/ 59358 h 252039"/>
              <a:gd name="connsiteX95" fmla="*/ 656526 w 1945275"/>
              <a:gd name="connsiteY95" fmla="*/ 49593 h 252039"/>
              <a:gd name="connsiteX96" fmla="*/ 647076 w 1945275"/>
              <a:gd name="connsiteY96" fmla="*/ 45734 h 252039"/>
              <a:gd name="connsiteX97" fmla="*/ 633846 w 1945275"/>
              <a:gd name="connsiteY97" fmla="*/ 58570 h 252039"/>
              <a:gd name="connsiteX98" fmla="*/ 633846 w 1945275"/>
              <a:gd name="connsiteY98" fmla="*/ 58885 h 252039"/>
              <a:gd name="connsiteX99" fmla="*/ 646683 w 1945275"/>
              <a:gd name="connsiteY99" fmla="*/ 71800 h 252039"/>
              <a:gd name="connsiteX100" fmla="*/ 647076 w 1945275"/>
              <a:gd name="connsiteY100" fmla="*/ 71800 h 252039"/>
              <a:gd name="connsiteX101" fmla="*/ 647076 w 1945275"/>
              <a:gd name="connsiteY101" fmla="*/ 71800 h 252039"/>
              <a:gd name="connsiteX102" fmla="*/ 607386 w 1945275"/>
              <a:gd name="connsiteY102" fmla="*/ 71800 h 252039"/>
              <a:gd name="connsiteX103" fmla="*/ 620774 w 1945275"/>
              <a:gd name="connsiteY103" fmla="*/ 59358 h 252039"/>
              <a:gd name="connsiteX104" fmla="*/ 616836 w 1945275"/>
              <a:gd name="connsiteY104" fmla="*/ 49593 h 252039"/>
              <a:gd name="connsiteX105" fmla="*/ 607386 w 1945275"/>
              <a:gd name="connsiteY105" fmla="*/ 45734 h 252039"/>
              <a:gd name="connsiteX106" fmla="*/ 594156 w 1945275"/>
              <a:gd name="connsiteY106" fmla="*/ 58807 h 252039"/>
              <a:gd name="connsiteX107" fmla="*/ 594156 w 1945275"/>
              <a:gd name="connsiteY107" fmla="*/ 58807 h 252039"/>
              <a:gd name="connsiteX108" fmla="*/ 595101 w 1945275"/>
              <a:gd name="connsiteY108" fmla="*/ 63768 h 252039"/>
              <a:gd name="connsiteX109" fmla="*/ 597936 w 1945275"/>
              <a:gd name="connsiteY109" fmla="*/ 67942 h 252039"/>
              <a:gd name="connsiteX110" fmla="*/ 602346 w 1945275"/>
              <a:gd name="connsiteY110" fmla="*/ 70855 h 252039"/>
              <a:gd name="connsiteX111" fmla="*/ 607386 w 1945275"/>
              <a:gd name="connsiteY111" fmla="*/ 71800 h 252039"/>
              <a:gd name="connsiteX112" fmla="*/ 666921 w 1945275"/>
              <a:gd name="connsiteY112" fmla="*/ 115822 h 252039"/>
              <a:gd name="connsiteX113" fmla="*/ 626522 w 1945275"/>
              <a:gd name="connsiteY113" fmla="*/ 81250 h 252039"/>
              <a:gd name="connsiteX114" fmla="*/ 586675 w 1945275"/>
              <a:gd name="connsiteY114" fmla="*/ 111175 h 252039"/>
              <a:gd name="connsiteX115" fmla="*/ 608961 w 1945275"/>
              <a:gd name="connsiteY115" fmla="*/ 115822 h 252039"/>
              <a:gd name="connsiteX116" fmla="*/ 626680 w 1945275"/>
              <a:gd name="connsiteY116" fmla="*/ 101017 h 252039"/>
              <a:gd name="connsiteX117" fmla="*/ 642351 w 1945275"/>
              <a:gd name="connsiteY117" fmla="*/ 112829 h 252039"/>
              <a:gd name="connsiteX118" fmla="*/ 635343 w 1945275"/>
              <a:gd name="connsiteY118" fmla="*/ 119287 h 252039"/>
              <a:gd name="connsiteX119" fmla="*/ 612505 w 1945275"/>
              <a:gd name="connsiteY119" fmla="*/ 122594 h 252039"/>
              <a:gd name="connsiteX120" fmla="*/ 584706 w 1945275"/>
              <a:gd name="connsiteY120" fmla="*/ 150157 h 252039"/>
              <a:gd name="connsiteX121" fmla="*/ 616679 w 1945275"/>
              <a:gd name="connsiteY121" fmla="*/ 177562 h 252039"/>
              <a:gd name="connsiteX122" fmla="*/ 644084 w 1945275"/>
              <a:gd name="connsiteY122" fmla="*/ 164095 h 252039"/>
              <a:gd name="connsiteX123" fmla="*/ 645029 w 1945275"/>
              <a:gd name="connsiteY123" fmla="*/ 175042 h 252039"/>
              <a:gd name="connsiteX124" fmla="*/ 668103 w 1945275"/>
              <a:gd name="connsiteY124" fmla="*/ 175042 h 252039"/>
              <a:gd name="connsiteX125" fmla="*/ 667000 w 1945275"/>
              <a:gd name="connsiteY125" fmla="*/ 160630 h 252039"/>
              <a:gd name="connsiteX126" fmla="*/ 666921 w 1945275"/>
              <a:gd name="connsiteY126" fmla="*/ 115822 h 252039"/>
              <a:gd name="connsiteX127" fmla="*/ 642351 w 1945275"/>
              <a:gd name="connsiteY127" fmla="*/ 138187 h 252039"/>
              <a:gd name="connsiteX128" fmla="*/ 626286 w 1945275"/>
              <a:gd name="connsiteY128" fmla="*/ 159213 h 252039"/>
              <a:gd name="connsiteX129" fmla="*/ 621876 w 1945275"/>
              <a:gd name="connsiteY129" fmla="*/ 159292 h 252039"/>
              <a:gd name="connsiteX130" fmla="*/ 609827 w 1945275"/>
              <a:gd name="connsiteY130" fmla="*/ 149842 h 252039"/>
              <a:gd name="connsiteX131" fmla="*/ 609749 w 1945275"/>
              <a:gd name="connsiteY131" fmla="*/ 148739 h 252039"/>
              <a:gd name="connsiteX132" fmla="*/ 621246 w 1945275"/>
              <a:gd name="connsiteY132" fmla="*/ 137242 h 252039"/>
              <a:gd name="connsiteX133" fmla="*/ 642194 w 1945275"/>
              <a:gd name="connsiteY133" fmla="*/ 134092 h 252039"/>
              <a:gd name="connsiteX134" fmla="*/ 642351 w 1945275"/>
              <a:gd name="connsiteY134" fmla="*/ 138187 h 252039"/>
              <a:gd name="connsiteX135" fmla="*/ 681411 w 1945275"/>
              <a:gd name="connsiteY135" fmla="*/ 41088 h 252039"/>
              <a:gd name="connsiteX136" fmla="*/ 706533 w 1945275"/>
              <a:gd name="connsiteY136" fmla="*/ 41088 h 252039"/>
              <a:gd name="connsiteX137" fmla="*/ 706533 w 1945275"/>
              <a:gd name="connsiteY137" fmla="*/ 174963 h 252039"/>
              <a:gd name="connsiteX138" fmla="*/ 681411 w 1945275"/>
              <a:gd name="connsiteY138" fmla="*/ 174963 h 252039"/>
              <a:gd name="connsiteX139" fmla="*/ 681411 w 1945275"/>
              <a:gd name="connsiteY139" fmla="*/ 41088 h 252039"/>
              <a:gd name="connsiteX140" fmla="*/ 763233 w 1945275"/>
              <a:gd name="connsiteY140" fmla="*/ 119838 h 252039"/>
              <a:gd name="connsiteX141" fmla="*/ 750003 w 1945275"/>
              <a:gd name="connsiteY141" fmla="*/ 117082 h 252039"/>
              <a:gd name="connsiteX142" fmla="*/ 741498 w 1945275"/>
              <a:gd name="connsiteY142" fmla="*/ 108970 h 252039"/>
              <a:gd name="connsiteX143" fmla="*/ 753389 w 1945275"/>
              <a:gd name="connsiteY143" fmla="*/ 99914 h 252039"/>
              <a:gd name="connsiteX144" fmla="*/ 768667 w 1945275"/>
              <a:gd name="connsiteY144" fmla="*/ 112120 h 252039"/>
              <a:gd name="connsiteX145" fmla="*/ 789614 w 1945275"/>
              <a:gd name="connsiteY145" fmla="*/ 107474 h 252039"/>
              <a:gd name="connsiteX146" fmla="*/ 753153 w 1945275"/>
              <a:gd name="connsiteY146" fmla="*/ 81250 h 252039"/>
              <a:gd name="connsiteX147" fmla="*/ 718424 w 1945275"/>
              <a:gd name="connsiteY147" fmla="*/ 111018 h 252039"/>
              <a:gd name="connsiteX148" fmla="*/ 744490 w 1945275"/>
              <a:gd name="connsiteY148" fmla="*/ 138187 h 252039"/>
              <a:gd name="connsiteX149" fmla="*/ 756775 w 1945275"/>
              <a:gd name="connsiteY149" fmla="*/ 140943 h 252039"/>
              <a:gd name="connsiteX150" fmla="*/ 766777 w 1945275"/>
              <a:gd name="connsiteY150" fmla="*/ 149842 h 252039"/>
              <a:gd name="connsiteX151" fmla="*/ 754492 w 1945275"/>
              <a:gd name="connsiteY151" fmla="*/ 158898 h 252039"/>
              <a:gd name="connsiteX152" fmla="*/ 737482 w 1945275"/>
              <a:gd name="connsiteY152" fmla="*/ 145353 h 252039"/>
              <a:gd name="connsiteX153" fmla="*/ 737482 w 1945275"/>
              <a:gd name="connsiteY153" fmla="*/ 145038 h 252039"/>
              <a:gd name="connsiteX154" fmla="*/ 715983 w 1945275"/>
              <a:gd name="connsiteY154" fmla="*/ 149605 h 252039"/>
              <a:gd name="connsiteX155" fmla="*/ 754728 w 1945275"/>
              <a:gd name="connsiteY155" fmla="*/ 177719 h 252039"/>
              <a:gd name="connsiteX156" fmla="*/ 790796 w 1945275"/>
              <a:gd name="connsiteY156" fmla="*/ 147794 h 252039"/>
              <a:gd name="connsiteX157" fmla="*/ 763233 w 1945275"/>
              <a:gd name="connsiteY157" fmla="*/ 119838 h 252039"/>
              <a:gd name="connsiteX158" fmla="*/ 763233 w 1945275"/>
              <a:gd name="connsiteY158" fmla="*/ 119838 h 252039"/>
              <a:gd name="connsiteX159" fmla="*/ 845133 w 1945275"/>
              <a:gd name="connsiteY159" fmla="*/ 81172 h 252039"/>
              <a:gd name="connsiteX160" fmla="*/ 796387 w 1945275"/>
              <a:gd name="connsiteY160" fmla="*/ 126610 h 252039"/>
              <a:gd name="connsiteX161" fmla="*/ 796387 w 1945275"/>
              <a:gd name="connsiteY161" fmla="*/ 129445 h 252039"/>
              <a:gd name="connsiteX162" fmla="*/ 845133 w 1945275"/>
              <a:gd name="connsiteY162" fmla="*/ 178192 h 252039"/>
              <a:gd name="connsiteX163" fmla="*/ 893880 w 1945275"/>
              <a:gd name="connsiteY163" fmla="*/ 129445 h 252039"/>
              <a:gd name="connsiteX164" fmla="*/ 847968 w 1945275"/>
              <a:gd name="connsiteY164" fmla="*/ 81172 h 252039"/>
              <a:gd name="connsiteX165" fmla="*/ 845133 w 1945275"/>
              <a:gd name="connsiteY165" fmla="*/ 81172 h 252039"/>
              <a:gd name="connsiteX166" fmla="*/ 845133 w 1945275"/>
              <a:gd name="connsiteY166" fmla="*/ 81172 h 252039"/>
              <a:gd name="connsiteX167" fmla="*/ 845133 w 1945275"/>
              <a:gd name="connsiteY167" fmla="*/ 155354 h 252039"/>
              <a:gd name="connsiteX168" fmla="*/ 821430 w 1945275"/>
              <a:gd name="connsiteY168" fmla="*/ 131729 h 252039"/>
              <a:gd name="connsiteX169" fmla="*/ 821508 w 1945275"/>
              <a:gd name="connsiteY169" fmla="*/ 129445 h 252039"/>
              <a:gd name="connsiteX170" fmla="*/ 843086 w 1945275"/>
              <a:gd name="connsiteY170" fmla="*/ 103773 h 252039"/>
              <a:gd name="connsiteX171" fmla="*/ 868758 w 1945275"/>
              <a:gd name="connsiteY171" fmla="*/ 125350 h 252039"/>
              <a:gd name="connsiteX172" fmla="*/ 868758 w 1945275"/>
              <a:gd name="connsiteY172" fmla="*/ 129367 h 252039"/>
              <a:gd name="connsiteX173" fmla="*/ 847653 w 1945275"/>
              <a:gd name="connsiteY173" fmla="*/ 155118 h 252039"/>
              <a:gd name="connsiteX174" fmla="*/ 845133 w 1945275"/>
              <a:gd name="connsiteY174" fmla="*/ 155354 h 252039"/>
              <a:gd name="connsiteX175" fmla="*/ 845133 w 1945275"/>
              <a:gd name="connsiteY175" fmla="*/ 155354 h 252039"/>
              <a:gd name="connsiteX176" fmla="*/ 1011218 w 1945275"/>
              <a:gd name="connsiteY176" fmla="*/ 81408 h 252039"/>
              <a:gd name="connsiteX177" fmla="*/ 981765 w 1945275"/>
              <a:gd name="connsiteY177" fmla="*/ 96607 h 252039"/>
              <a:gd name="connsiteX178" fmla="*/ 954203 w 1945275"/>
              <a:gd name="connsiteY178" fmla="*/ 81408 h 252039"/>
              <a:gd name="connsiteX179" fmla="*/ 926955 w 1945275"/>
              <a:gd name="connsiteY179" fmla="*/ 95110 h 252039"/>
              <a:gd name="connsiteX180" fmla="*/ 926955 w 1945275"/>
              <a:gd name="connsiteY180" fmla="*/ 84007 h 252039"/>
              <a:gd name="connsiteX181" fmla="*/ 902936 w 1945275"/>
              <a:gd name="connsiteY181" fmla="*/ 84007 h 252039"/>
              <a:gd name="connsiteX182" fmla="*/ 902936 w 1945275"/>
              <a:gd name="connsiteY182" fmla="*/ 174963 h 252039"/>
              <a:gd name="connsiteX183" fmla="*/ 928057 w 1945275"/>
              <a:gd name="connsiteY183" fmla="*/ 174963 h 252039"/>
              <a:gd name="connsiteX184" fmla="*/ 928057 w 1945275"/>
              <a:gd name="connsiteY184" fmla="*/ 121728 h 252039"/>
              <a:gd name="connsiteX185" fmla="*/ 943650 w 1945275"/>
              <a:gd name="connsiteY185" fmla="*/ 103852 h 252039"/>
              <a:gd name="connsiteX186" fmla="*/ 945383 w 1945275"/>
              <a:gd name="connsiteY186" fmla="*/ 103852 h 252039"/>
              <a:gd name="connsiteX187" fmla="*/ 961920 w 1945275"/>
              <a:gd name="connsiteY187" fmla="*/ 118027 h 252039"/>
              <a:gd name="connsiteX188" fmla="*/ 961841 w 1945275"/>
              <a:gd name="connsiteY188" fmla="*/ 121019 h 252039"/>
              <a:gd name="connsiteX189" fmla="*/ 961841 w 1945275"/>
              <a:gd name="connsiteY189" fmla="*/ 175042 h 252039"/>
              <a:gd name="connsiteX190" fmla="*/ 986805 w 1945275"/>
              <a:gd name="connsiteY190" fmla="*/ 175042 h 252039"/>
              <a:gd name="connsiteX191" fmla="*/ 986805 w 1945275"/>
              <a:gd name="connsiteY191" fmla="*/ 121807 h 252039"/>
              <a:gd name="connsiteX192" fmla="*/ 1002555 w 1945275"/>
              <a:gd name="connsiteY192" fmla="*/ 103930 h 252039"/>
              <a:gd name="connsiteX193" fmla="*/ 1003973 w 1945275"/>
              <a:gd name="connsiteY193" fmla="*/ 103930 h 252039"/>
              <a:gd name="connsiteX194" fmla="*/ 1020510 w 1945275"/>
              <a:gd name="connsiteY194" fmla="*/ 117948 h 252039"/>
              <a:gd name="connsiteX195" fmla="*/ 1020432 w 1945275"/>
              <a:gd name="connsiteY195" fmla="*/ 121177 h 252039"/>
              <a:gd name="connsiteX196" fmla="*/ 1020432 w 1945275"/>
              <a:gd name="connsiteY196" fmla="*/ 175199 h 252039"/>
              <a:gd name="connsiteX197" fmla="*/ 1044844 w 1945275"/>
              <a:gd name="connsiteY197" fmla="*/ 175199 h 252039"/>
              <a:gd name="connsiteX198" fmla="*/ 1044844 w 1945275"/>
              <a:gd name="connsiteY198" fmla="*/ 116215 h 252039"/>
              <a:gd name="connsiteX199" fmla="*/ 1016022 w 1945275"/>
              <a:gd name="connsiteY199" fmla="*/ 81723 h 252039"/>
              <a:gd name="connsiteX200" fmla="*/ 1011218 w 1945275"/>
              <a:gd name="connsiteY200" fmla="*/ 81408 h 252039"/>
              <a:gd name="connsiteX201" fmla="*/ 1011218 w 1945275"/>
              <a:gd name="connsiteY201" fmla="*/ 81408 h 252039"/>
              <a:gd name="connsiteX202" fmla="*/ 1098709 w 1945275"/>
              <a:gd name="connsiteY202" fmla="*/ 137242 h 252039"/>
              <a:gd name="connsiteX203" fmla="*/ 1073982 w 1945275"/>
              <a:gd name="connsiteY203" fmla="*/ 84007 h 252039"/>
              <a:gd name="connsiteX204" fmla="*/ 1045868 w 1945275"/>
              <a:gd name="connsiteY204" fmla="*/ 84007 h 252039"/>
              <a:gd name="connsiteX205" fmla="*/ 1085322 w 1945275"/>
              <a:gd name="connsiteY205" fmla="*/ 163544 h 252039"/>
              <a:gd name="connsiteX206" fmla="*/ 1063429 w 1945275"/>
              <a:gd name="connsiteY206" fmla="*/ 210873 h 252039"/>
              <a:gd name="connsiteX207" fmla="*/ 1090047 w 1945275"/>
              <a:gd name="connsiteY207" fmla="*/ 210873 h 252039"/>
              <a:gd name="connsiteX208" fmla="*/ 1148401 w 1945275"/>
              <a:gd name="connsiteY208" fmla="*/ 84007 h 252039"/>
              <a:gd name="connsiteX209" fmla="*/ 1121547 w 1945275"/>
              <a:gd name="connsiteY209" fmla="*/ 84007 h 252039"/>
              <a:gd name="connsiteX210" fmla="*/ 1098709 w 1945275"/>
              <a:gd name="connsiteY210" fmla="*/ 137242 h 252039"/>
              <a:gd name="connsiteX211" fmla="*/ 1206755 w 1945275"/>
              <a:gd name="connsiteY211" fmla="*/ 81565 h 252039"/>
              <a:gd name="connsiteX212" fmla="*/ 1179901 w 1945275"/>
              <a:gd name="connsiteY212" fmla="*/ 95268 h 252039"/>
              <a:gd name="connsiteX213" fmla="*/ 1179901 w 1945275"/>
              <a:gd name="connsiteY213" fmla="*/ 84007 h 252039"/>
              <a:gd name="connsiteX214" fmla="*/ 1155488 w 1945275"/>
              <a:gd name="connsiteY214" fmla="*/ 84007 h 252039"/>
              <a:gd name="connsiteX215" fmla="*/ 1155488 w 1945275"/>
              <a:gd name="connsiteY215" fmla="*/ 174963 h 252039"/>
              <a:gd name="connsiteX216" fmla="*/ 1180610 w 1945275"/>
              <a:gd name="connsiteY216" fmla="*/ 174963 h 252039"/>
              <a:gd name="connsiteX217" fmla="*/ 1180610 w 1945275"/>
              <a:gd name="connsiteY217" fmla="*/ 122594 h 252039"/>
              <a:gd name="connsiteX218" fmla="*/ 1196202 w 1945275"/>
              <a:gd name="connsiteY218" fmla="*/ 103773 h 252039"/>
              <a:gd name="connsiteX219" fmla="*/ 1198014 w 1945275"/>
              <a:gd name="connsiteY219" fmla="*/ 103694 h 252039"/>
              <a:gd name="connsiteX220" fmla="*/ 1215260 w 1945275"/>
              <a:gd name="connsiteY220" fmla="*/ 118657 h 252039"/>
              <a:gd name="connsiteX221" fmla="*/ 1215181 w 1945275"/>
              <a:gd name="connsiteY221" fmla="*/ 121807 h 252039"/>
              <a:gd name="connsiteX222" fmla="*/ 1215181 w 1945275"/>
              <a:gd name="connsiteY222" fmla="*/ 174884 h 252039"/>
              <a:gd name="connsiteX223" fmla="*/ 1240303 w 1945275"/>
              <a:gd name="connsiteY223" fmla="*/ 174884 h 252039"/>
              <a:gd name="connsiteX224" fmla="*/ 1240303 w 1945275"/>
              <a:gd name="connsiteY224" fmla="*/ 117554 h 252039"/>
              <a:gd name="connsiteX225" fmla="*/ 1206755 w 1945275"/>
              <a:gd name="connsiteY225" fmla="*/ 81565 h 252039"/>
              <a:gd name="connsiteX226" fmla="*/ 1206755 w 1945275"/>
              <a:gd name="connsiteY226" fmla="*/ 81565 h 252039"/>
              <a:gd name="connsiteX227" fmla="*/ 1345040 w 1945275"/>
              <a:gd name="connsiteY227" fmla="*/ 41088 h 252039"/>
              <a:gd name="connsiteX228" fmla="*/ 1320313 w 1945275"/>
              <a:gd name="connsiteY228" fmla="*/ 41088 h 252039"/>
              <a:gd name="connsiteX229" fmla="*/ 1320313 w 1945275"/>
              <a:gd name="connsiteY229" fmla="*/ 93063 h 252039"/>
              <a:gd name="connsiteX230" fmla="*/ 1294010 w 1945275"/>
              <a:gd name="connsiteY230" fmla="*/ 81802 h 252039"/>
              <a:gd name="connsiteX231" fmla="*/ 1249438 w 1945275"/>
              <a:gd name="connsiteY231" fmla="*/ 129367 h 252039"/>
              <a:gd name="connsiteX232" fmla="*/ 1291726 w 1945275"/>
              <a:gd name="connsiteY232" fmla="*/ 177168 h 252039"/>
              <a:gd name="connsiteX233" fmla="*/ 1294719 w 1945275"/>
              <a:gd name="connsiteY233" fmla="*/ 177247 h 252039"/>
              <a:gd name="connsiteX234" fmla="*/ 1320785 w 1945275"/>
              <a:gd name="connsiteY234" fmla="*/ 164489 h 252039"/>
              <a:gd name="connsiteX235" fmla="*/ 1321730 w 1945275"/>
              <a:gd name="connsiteY235" fmla="*/ 175042 h 252039"/>
              <a:gd name="connsiteX236" fmla="*/ 1345749 w 1945275"/>
              <a:gd name="connsiteY236" fmla="*/ 175042 h 252039"/>
              <a:gd name="connsiteX237" fmla="*/ 1344962 w 1945275"/>
              <a:gd name="connsiteY237" fmla="*/ 158583 h 252039"/>
              <a:gd name="connsiteX238" fmla="*/ 1345040 w 1945275"/>
              <a:gd name="connsiteY238" fmla="*/ 41088 h 252039"/>
              <a:gd name="connsiteX239" fmla="*/ 1345040 w 1945275"/>
              <a:gd name="connsiteY239" fmla="*/ 41088 h 252039"/>
              <a:gd name="connsiteX240" fmla="*/ 1297790 w 1945275"/>
              <a:gd name="connsiteY240" fmla="*/ 155197 h 252039"/>
              <a:gd name="connsiteX241" fmla="*/ 1274716 w 1945275"/>
              <a:gd name="connsiteY241" fmla="*/ 129288 h 252039"/>
              <a:gd name="connsiteX242" fmla="*/ 1295192 w 1945275"/>
              <a:gd name="connsiteY242" fmla="*/ 103930 h 252039"/>
              <a:gd name="connsiteX243" fmla="*/ 1297790 w 1945275"/>
              <a:gd name="connsiteY243" fmla="*/ 103773 h 252039"/>
              <a:gd name="connsiteX244" fmla="*/ 1320785 w 1945275"/>
              <a:gd name="connsiteY244" fmla="*/ 126295 h 252039"/>
              <a:gd name="connsiteX245" fmla="*/ 1320628 w 1945275"/>
              <a:gd name="connsiteY245" fmla="*/ 129130 h 252039"/>
              <a:gd name="connsiteX246" fmla="*/ 1297790 w 1945275"/>
              <a:gd name="connsiteY246" fmla="*/ 155197 h 252039"/>
              <a:gd name="connsiteX247" fmla="*/ 1297790 w 1945275"/>
              <a:gd name="connsiteY247" fmla="*/ 155197 h 252039"/>
              <a:gd name="connsiteX248" fmla="*/ 1361893 w 1945275"/>
              <a:gd name="connsiteY248" fmla="*/ 84007 h 252039"/>
              <a:gd name="connsiteX249" fmla="*/ 1387014 w 1945275"/>
              <a:gd name="connsiteY249" fmla="*/ 84007 h 252039"/>
              <a:gd name="connsiteX250" fmla="*/ 1387014 w 1945275"/>
              <a:gd name="connsiteY250" fmla="*/ 175042 h 252039"/>
              <a:gd name="connsiteX251" fmla="*/ 1361893 w 1945275"/>
              <a:gd name="connsiteY251" fmla="*/ 175042 h 252039"/>
              <a:gd name="connsiteX252" fmla="*/ 1361893 w 1945275"/>
              <a:gd name="connsiteY252" fmla="*/ 84007 h 252039"/>
              <a:gd name="connsiteX253" fmla="*/ 1374336 w 1945275"/>
              <a:gd name="connsiteY253" fmla="*/ 38883 h 252039"/>
              <a:gd name="connsiteX254" fmla="*/ 1359137 w 1945275"/>
              <a:gd name="connsiteY254" fmla="*/ 54003 h 252039"/>
              <a:gd name="connsiteX255" fmla="*/ 1374257 w 1945275"/>
              <a:gd name="connsiteY255" fmla="*/ 69202 h 252039"/>
              <a:gd name="connsiteX256" fmla="*/ 1374257 w 1945275"/>
              <a:gd name="connsiteY256" fmla="*/ 69202 h 252039"/>
              <a:gd name="connsiteX257" fmla="*/ 1380163 w 1945275"/>
              <a:gd name="connsiteY257" fmla="*/ 68099 h 252039"/>
              <a:gd name="connsiteX258" fmla="*/ 1385203 w 1945275"/>
              <a:gd name="connsiteY258" fmla="*/ 64870 h 252039"/>
              <a:gd name="connsiteX259" fmla="*/ 1388589 w 1945275"/>
              <a:gd name="connsiteY259" fmla="*/ 59988 h 252039"/>
              <a:gd name="connsiteX260" fmla="*/ 1389771 w 1945275"/>
              <a:gd name="connsiteY260" fmla="*/ 54239 h 252039"/>
              <a:gd name="connsiteX261" fmla="*/ 1374493 w 1945275"/>
              <a:gd name="connsiteY261" fmla="*/ 38962 h 252039"/>
              <a:gd name="connsiteX262" fmla="*/ 1374336 w 1945275"/>
              <a:gd name="connsiteY262" fmla="*/ 38883 h 252039"/>
              <a:gd name="connsiteX263" fmla="*/ 1374336 w 1945275"/>
              <a:gd name="connsiteY263" fmla="*/ 38883 h 252039"/>
              <a:gd name="connsiteX264" fmla="*/ 1467891 w 1945275"/>
              <a:gd name="connsiteY264" fmla="*/ 94717 h 252039"/>
              <a:gd name="connsiteX265" fmla="*/ 1441431 w 1945275"/>
              <a:gd name="connsiteY265" fmla="*/ 82353 h 252039"/>
              <a:gd name="connsiteX266" fmla="*/ 1398118 w 1945275"/>
              <a:gd name="connsiteY266" fmla="*/ 125272 h 252039"/>
              <a:gd name="connsiteX267" fmla="*/ 1398118 w 1945275"/>
              <a:gd name="connsiteY267" fmla="*/ 126768 h 252039"/>
              <a:gd name="connsiteX268" fmla="*/ 1438911 w 1945275"/>
              <a:gd name="connsiteY268" fmla="*/ 170947 h 252039"/>
              <a:gd name="connsiteX269" fmla="*/ 1441352 w 1945275"/>
              <a:gd name="connsiteY269" fmla="*/ 170947 h 252039"/>
              <a:gd name="connsiteX270" fmla="*/ 1467261 w 1945275"/>
              <a:gd name="connsiteY270" fmla="*/ 159292 h 252039"/>
              <a:gd name="connsiteX271" fmla="*/ 1467261 w 1945275"/>
              <a:gd name="connsiteY271" fmla="*/ 165907 h 252039"/>
              <a:gd name="connsiteX272" fmla="*/ 1442533 w 1945275"/>
              <a:gd name="connsiteY272" fmla="*/ 191264 h 252039"/>
              <a:gd name="connsiteX273" fmla="*/ 1420798 w 1945275"/>
              <a:gd name="connsiteY273" fmla="*/ 174097 h 252039"/>
              <a:gd name="connsiteX274" fmla="*/ 1398118 w 1945275"/>
              <a:gd name="connsiteY274" fmla="*/ 180003 h 252039"/>
              <a:gd name="connsiteX275" fmla="*/ 1443242 w 1945275"/>
              <a:gd name="connsiteY275" fmla="*/ 212920 h 252039"/>
              <a:gd name="connsiteX276" fmla="*/ 1491989 w 1945275"/>
              <a:gd name="connsiteY276" fmla="*/ 165198 h 252039"/>
              <a:gd name="connsiteX277" fmla="*/ 1491989 w 1945275"/>
              <a:gd name="connsiteY277" fmla="*/ 84007 h 252039"/>
              <a:gd name="connsiteX278" fmla="*/ 1467812 w 1945275"/>
              <a:gd name="connsiteY278" fmla="*/ 84007 h 252039"/>
              <a:gd name="connsiteX279" fmla="*/ 1467812 w 1945275"/>
              <a:gd name="connsiteY279" fmla="*/ 94717 h 252039"/>
              <a:gd name="connsiteX280" fmla="*/ 1445841 w 1945275"/>
              <a:gd name="connsiteY280" fmla="*/ 149842 h 252039"/>
              <a:gd name="connsiteX281" fmla="*/ 1423476 w 1945275"/>
              <a:gd name="connsiteY281" fmla="*/ 129288 h 252039"/>
              <a:gd name="connsiteX282" fmla="*/ 1423555 w 1945275"/>
              <a:gd name="connsiteY282" fmla="*/ 126689 h 252039"/>
              <a:gd name="connsiteX283" fmla="*/ 1444738 w 1945275"/>
              <a:gd name="connsiteY283" fmla="*/ 103694 h 252039"/>
              <a:gd name="connsiteX284" fmla="*/ 1467734 w 1945275"/>
              <a:gd name="connsiteY284" fmla="*/ 124878 h 252039"/>
              <a:gd name="connsiteX285" fmla="*/ 1467734 w 1945275"/>
              <a:gd name="connsiteY285" fmla="*/ 126768 h 252039"/>
              <a:gd name="connsiteX286" fmla="*/ 1448203 w 1945275"/>
              <a:gd name="connsiteY286" fmla="*/ 149842 h 252039"/>
              <a:gd name="connsiteX287" fmla="*/ 1445841 w 1945275"/>
              <a:gd name="connsiteY287" fmla="*/ 149842 h 252039"/>
              <a:gd name="connsiteX288" fmla="*/ 1445841 w 1945275"/>
              <a:gd name="connsiteY288" fmla="*/ 149842 h 252039"/>
              <a:gd name="connsiteX289" fmla="*/ 1557115 w 1945275"/>
              <a:gd name="connsiteY289" fmla="*/ 81565 h 252039"/>
              <a:gd name="connsiteX290" fmla="*/ 1531994 w 1945275"/>
              <a:gd name="connsiteY290" fmla="*/ 91567 h 252039"/>
              <a:gd name="connsiteX291" fmla="*/ 1531994 w 1945275"/>
              <a:gd name="connsiteY291" fmla="*/ 41088 h 252039"/>
              <a:gd name="connsiteX292" fmla="*/ 1506872 w 1945275"/>
              <a:gd name="connsiteY292" fmla="*/ 41088 h 252039"/>
              <a:gd name="connsiteX293" fmla="*/ 1506872 w 1945275"/>
              <a:gd name="connsiteY293" fmla="*/ 174963 h 252039"/>
              <a:gd name="connsiteX294" fmla="*/ 1531994 w 1945275"/>
              <a:gd name="connsiteY294" fmla="*/ 174963 h 252039"/>
              <a:gd name="connsiteX295" fmla="*/ 1531994 w 1945275"/>
              <a:gd name="connsiteY295" fmla="*/ 121570 h 252039"/>
              <a:gd name="connsiteX296" fmla="*/ 1548610 w 1945275"/>
              <a:gd name="connsiteY296" fmla="*/ 103852 h 252039"/>
              <a:gd name="connsiteX297" fmla="*/ 1549319 w 1945275"/>
              <a:gd name="connsiteY297" fmla="*/ 103852 h 252039"/>
              <a:gd name="connsiteX298" fmla="*/ 1566644 w 1945275"/>
              <a:gd name="connsiteY298" fmla="*/ 118735 h 252039"/>
              <a:gd name="connsiteX299" fmla="*/ 1566565 w 1945275"/>
              <a:gd name="connsiteY299" fmla="*/ 121964 h 252039"/>
              <a:gd name="connsiteX300" fmla="*/ 1566565 w 1945275"/>
              <a:gd name="connsiteY300" fmla="*/ 175042 h 252039"/>
              <a:gd name="connsiteX301" fmla="*/ 1591686 w 1945275"/>
              <a:gd name="connsiteY301" fmla="*/ 175042 h 252039"/>
              <a:gd name="connsiteX302" fmla="*/ 1591686 w 1945275"/>
              <a:gd name="connsiteY302" fmla="*/ 117712 h 252039"/>
              <a:gd name="connsiteX303" fmla="*/ 1557115 w 1945275"/>
              <a:gd name="connsiteY303" fmla="*/ 81565 h 252039"/>
              <a:gd name="connsiteX304" fmla="*/ 1557115 w 1945275"/>
              <a:gd name="connsiteY304" fmla="*/ 81565 h 252039"/>
              <a:gd name="connsiteX305" fmla="*/ 1646418 w 1945275"/>
              <a:gd name="connsiteY305" fmla="*/ 81250 h 252039"/>
              <a:gd name="connsiteX306" fmla="*/ 1600664 w 1945275"/>
              <a:gd name="connsiteY306" fmla="*/ 127713 h 252039"/>
              <a:gd name="connsiteX307" fmla="*/ 1600664 w 1945275"/>
              <a:gd name="connsiteY307" fmla="*/ 129130 h 252039"/>
              <a:gd name="connsiteX308" fmla="*/ 1645079 w 1945275"/>
              <a:gd name="connsiteY308" fmla="*/ 177719 h 252039"/>
              <a:gd name="connsiteX309" fmla="*/ 1648623 w 1945275"/>
              <a:gd name="connsiteY309" fmla="*/ 177719 h 252039"/>
              <a:gd name="connsiteX310" fmla="*/ 1690912 w 1945275"/>
              <a:gd name="connsiteY310" fmla="*/ 148897 h 252039"/>
              <a:gd name="connsiteX311" fmla="*/ 1669964 w 1945275"/>
              <a:gd name="connsiteY311" fmla="*/ 142754 h 252039"/>
              <a:gd name="connsiteX312" fmla="*/ 1648780 w 1945275"/>
              <a:gd name="connsiteY312" fmla="*/ 156614 h 252039"/>
              <a:gd name="connsiteX313" fmla="*/ 1625392 w 1945275"/>
              <a:gd name="connsiteY313" fmla="*/ 135903 h 252039"/>
              <a:gd name="connsiteX314" fmla="*/ 1691857 w 1945275"/>
              <a:gd name="connsiteY314" fmla="*/ 135903 h 252039"/>
              <a:gd name="connsiteX315" fmla="*/ 1692251 w 1945275"/>
              <a:gd name="connsiteY315" fmla="*/ 128343 h 252039"/>
              <a:gd name="connsiteX316" fmla="*/ 1646418 w 1945275"/>
              <a:gd name="connsiteY316" fmla="*/ 81250 h 252039"/>
              <a:gd name="connsiteX317" fmla="*/ 1646418 w 1945275"/>
              <a:gd name="connsiteY317" fmla="*/ 81250 h 252039"/>
              <a:gd name="connsiteX318" fmla="*/ 1626022 w 1945275"/>
              <a:gd name="connsiteY318" fmla="*/ 119129 h 252039"/>
              <a:gd name="connsiteX319" fmla="*/ 1646812 w 1945275"/>
              <a:gd name="connsiteY319" fmla="*/ 101174 h 252039"/>
              <a:gd name="connsiteX320" fmla="*/ 1667444 w 1945275"/>
              <a:gd name="connsiteY320" fmla="*/ 117318 h 252039"/>
              <a:gd name="connsiteX321" fmla="*/ 1667602 w 1945275"/>
              <a:gd name="connsiteY321" fmla="*/ 119129 h 252039"/>
              <a:gd name="connsiteX322" fmla="*/ 1626022 w 1945275"/>
              <a:gd name="connsiteY322" fmla="*/ 119129 h 252039"/>
              <a:gd name="connsiteX323" fmla="*/ 1735406 w 1945275"/>
              <a:gd name="connsiteY323" fmla="*/ 56838 h 252039"/>
              <a:gd name="connsiteX324" fmla="*/ 1712726 w 1945275"/>
              <a:gd name="connsiteY324" fmla="*/ 56838 h 252039"/>
              <a:gd name="connsiteX325" fmla="*/ 1712726 w 1945275"/>
              <a:gd name="connsiteY325" fmla="*/ 69595 h 252039"/>
              <a:gd name="connsiteX326" fmla="*/ 1700756 w 1945275"/>
              <a:gd name="connsiteY326" fmla="*/ 84007 h 252039"/>
              <a:gd name="connsiteX327" fmla="*/ 1698314 w 1945275"/>
              <a:gd name="connsiteY327" fmla="*/ 84007 h 252039"/>
              <a:gd name="connsiteX328" fmla="*/ 1693589 w 1945275"/>
              <a:gd name="connsiteY328" fmla="*/ 84007 h 252039"/>
              <a:gd name="connsiteX329" fmla="*/ 1693589 w 1945275"/>
              <a:gd name="connsiteY329" fmla="*/ 105820 h 252039"/>
              <a:gd name="connsiteX330" fmla="*/ 1710363 w 1945275"/>
              <a:gd name="connsiteY330" fmla="*/ 105820 h 252039"/>
              <a:gd name="connsiteX331" fmla="*/ 1710363 w 1945275"/>
              <a:gd name="connsiteY331" fmla="*/ 148188 h 252039"/>
              <a:gd name="connsiteX332" fmla="*/ 1739816 w 1945275"/>
              <a:gd name="connsiteY332" fmla="*/ 176302 h 252039"/>
              <a:gd name="connsiteX333" fmla="*/ 1753991 w 1945275"/>
              <a:gd name="connsiteY333" fmla="*/ 174097 h 252039"/>
              <a:gd name="connsiteX334" fmla="*/ 1753991 w 1945275"/>
              <a:gd name="connsiteY334" fmla="*/ 153779 h 252039"/>
              <a:gd name="connsiteX335" fmla="*/ 1746273 w 1945275"/>
              <a:gd name="connsiteY335" fmla="*/ 154488 h 252039"/>
              <a:gd name="connsiteX336" fmla="*/ 1735327 w 1945275"/>
              <a:gd name="connsiteY336" fmla="*/ 143935 h 252039"/>
              <a:gd name="connsiteX337" fmla="*/ 1735327 w 1945275"/>
              <a:gd name="connsiteY337" fmla="*/ 105820 h 252039"/>
              <a:gd name="connsiteX338" fmla="*/ 1754070 w 1945275"/>
              <a:gd name="connsiteY338" fmla="*/ 105820 h 252039"/>
              <a:gd name="connsiteX339" fmla="*/ 1754070 w 1945275"/>
              <a:gd name="connsiteY339" fmla="*/ 84007 h 252039"/>
              <a:gd name="connsiteX340" fmla="*/ 1735406 w 1945275"/>
              <a:gd name="connsiteY340" fmla="*/ 84007 h 252039"/>
              <a:gd name="connsiteX341" fmla="*/ 1735406 w 1945275"/>
              <a:gd name="connsiteY341" fmla="*/ 56838 h 252039"/>
              <a:gd name="connsiteX342" fmla="*/ 1735406 w 1945275"/>
              <a:gd name="connsiteY342" fmla="*/ 56838 h 252039"/>
              <a:gd name="connsiteX343" fmla="*/ 1804234 w 1945275"/>
              <a:gd name="connsiteY343" fmla="*/ 81250 h 252039"/>
              <a:gd name="connsiteX344" fmla="*/ 1758480 w 1945275"/>
              <a:gd name="connsiteY344" fmla="*/ 127713 h 252039"/>
              <a:gd name="connsiteX345" fmla="*/ 1758480 w 1945275"/>
              <a:gd name="connsiteY345" fmla="*/ 129130 h 252039"/>
              <a:gd name="connsiteX346" fmla="*/ 1802974 w 1945275"/>
              <a:gd name="connsiteY346" fmla="*/ 177719 h 252039"/>
              <a:gd name="connsiteX347" fmla="*/ 1806517 w 1945275"/>
              <a:gd name="connsiteY347" fmla="*/ 177719 h 252039"/>
              <a:gd name="connsiteX348" fmla="*/ 1848806 w 1945275"/>
              <a:gd name="connsiteY348" fmla="*/ 148897 h 252039"/>
              <a:gd name="connsiteX349" fmla="*/ 1827859 w 1945275"/>
              <a:gd name="connsiteY349" fmla="*/ 142754 h 252039"/>
              <a:gd name="connsiteX350" fmla="*/ 1806675 w 1945275"/>
              <a:gd name="connsiteY350" fmla="*/ 156614 h 252039"/>
              <a:gd name="connsiteX351" fmla="*/ 1783207 w 1945275"/>
              <a:gd name="connsiteY351" fmla="*/ 135903 h 252039"/>
              <a:gd name="connsiteX352" fmla="*/ 1849673 w 1945275"/>
              <a:gd name="connsiteY352" fmla="*/ 135903 h 252039"/>
              <a:gd name="connsiteX353" fmla="*/ 1850066 w 1945275"/>
              <a:gd name="connsiteY353" fmla="*/ 128343 h 252039"/>
              <a:gd name="connsiteX354" fmla="*/ 1804234 w 1945275"/>
              <a:gd name="connsiteY354" fmla="*/ 81250 h 252039"/>
              <a:gd name="connsiteX355" fmla="*/ 1804234 w 1945275"/>
              <a:gd name="connsiteY355" fmla="*/ 81250 h 252039"/>
              <a:gd name="connsiteX356" fmla="*/ 1783837 w 1945275"/>
              <a:gd name="connsiteY356" fmla="*/ 119129 h 252039"/>
              <a:gd name="connsiteX357" fmla="*/ 1804627 w 1945275"/>
              <a:gd name="connsiteY357" fmla="*/ 101174 h 252039"/>
              <a:gd name="connsiteX358" fmla="*/ 1825260 w 1945275"/>
              <a:gd name="connsiteY358" fmla="*/ 117318 h 252039"/>
              <a:gd name="connsiteX359" fmla="*/ 1825417 w 1945275"/>
              <a:gd name="connsiteY359" fmla="*/ 119129 h 252039"/>
              <a:gd name="connsiteX360" fmla="*/ 1783837 w 1945275"/>
              <a:gd name="connsiteY360" fmla="*/ 119129 h 252039"/>
              <a:gd name="connsiteX361" fmla="*/ 1911728 w 1945275"/>
              <a:gd name="connsiteY361" fmla="*/ 81644 h 252039"/>
              <a:gd name="connsiteX362" fmla="*/ 1884874 w 1945275"/>
              <a:gd name="connsiteY362" fmla="*/ 95347 h 252039"/>
              <a:gd name="connsiteX363" fmla="*/ 1884874 w 1945275"/>
              <a:gd name="connsiteY363" fmla="*/ 84085 h 252039"/>
              <a:gd name="connsiteX364" fmla="*/ 1860461 w 1945275"/>
              <a:gd name="connsiteY364" fmla="*/ 84085 h 252039"/>
              <a:gd name="connsiteX365" fmla="*/ 1860461 w 1945275"/>
              <a:gd name="connsiteY365" fmla="*/ 175042 h 252039"/>
              <a:gd name="connsiteX366" fmla="*/ 1885583 w 1945275"/>
              <a:gd name="connsiteY366" fmla="*/ 175042 h 252039"/>
              <a:gd name="connsiteX367" fmla="*/ 1885583 w 1945275"/>
              <a:gd name="connsiteY367" fmla="*/ 122673 h 252039"/>
              <a:gd name="connsiteX368" fmla="*/ 1901175 w 1945275"/>
              <a:gd name="connsiteY368" fmla="*/ 103852 h 252039"/>
              <a:gd name="connsiteX369" fmla="*/ 1902908 w 1945275"/>
              <a:gd name="connsiteY369" fmla="*/ 103773 h 252039"/>
              <a:gd name="connsiteX370" fmla="*/ 1920233 w 1945275"/>
              <a:gd name="connsiteY370" fmla="*/ 118657 h 252039"/>
              <a:gd name="connsiteX371" fmla="*/ 1920154 w 1945275"/>
              <a:gd name="connsiteY371" fmla="*/ 121885 h 252039"/>
              <a:gd name="connsiteX372" fmla="*/ 1920154 w 1945275"/>
              <a:gd name="connsiteY372" fmla="*/ 174963 h 252039"/>
              <a:gd name="connsiteX373" fmla="*/ 1945275 w 1945275"/>
              <a:gd name="connsiteY373" fmla="*/ 174963 h 252039"/>
              <a:gd name="connsiteX374" fmla="*/ 1945275 w 1945275"/>
              <a:gd name="connsiteY374" fmla="*/ 117633 h 252039"/>
              <a:gd name="connsiteX375" fmla="*/ 1911728 w 1945275"/>
              <a:gd name="connsiteY375" fmla="*/ 81644 h 252039"/>
              <a:gd name="connsiteX376" fmla="*/ 1911728 w 1945275"/>
              <a:gd name="connsiteY376" fmla="*/ 81644 h 252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Lst>
            <a:rect l="l" t="t" r="r" b="b"/>
            <a:pathLst>
              <a:path w="1945275" h="252039">
                <a:moveTo>
                  <a:pt x="202452" y="198194"/>
                </a:moveTo>
                <a:lnTo>
                  <a:pt x="202452" y="198194"/>
                </a:lnTo>
                <a:cubicBezTo>
                  <a:pt x="161423" y="238042"/>
                  <a:pt x="96060" y="238042"/>
                  <a:pt x="55031" y="198194"/>
                </a:cubicBezTo>
                <a:cubicBezTo>
                  <a:pt x="15105" y="159528"/>
                  <a:pt x="14160" y="95819"/>
                  <a:pt x="52826" y="55972"/>
                </a:cubicBezTo>
                <a:cubicBezTo>
                  <a:pt x="53535" y="55263"/>
                  <a:pt x="54244" y="54554"/>
                  <a:pt x="55031" y="53845"/>
                </a:cubicBezTo>
                <a:cubicBezTo>
                  <a:pt x="96060" y="13998"/>
                  <a:pt x="161423" y="13998"/>
                  <a:pt x="202452" y="53845"/>
                </a:cubicBezTo>
                <a:lnTo>
                  <a:pt x="202452" y="53845"/>
                </a:lnTo>
                <a:lnTo>
                  <a:pt x="217415" y="68493"/>
                </a:lnTo>
                <a:lnTo>
                  <a:pt x="205208" y="80384"/>
                </a:lnTo>
                <a:lnTo>
                  <a:pt x="190246" y="65737"/>
                </a:lnTo>
                <a:cubicBezTo>
                  <a:pt x="155989" y="32425"/>
                  <a:pt x="101415" y="32425"/>
                  <a:pt x="67159" y="65737"/>
                </a:cubicBezTo>
                <a:cubicBezTo>
                  <a:pt x="33848" y="98024"/>
                  <a:pt x="33060" y="151180"/>
                  <a:pt x="65348" y="184492"/>
                </a:cubicBezTo>
                <a:cubicBezTo>
                  <a:pt x="65899" y="185122"/>
                  <a:pt x="66529" y="185673"/>
                  <a:pt x="67080" y="186224"/>
                </a:cubicBezTo>
                <a:cubicBezTo>
                  <a:pt x="101415" y="219535"/>
                  <a:pt x="155911" y="219535"/>
                  <a:pt x="190167" y="186224"/>
                </a:cubicBezTo>
                <a:lnTo>
                  <a:pt x="190246" y="186303"/>
                </a:lnTo>
                <a:lnTo>
                  <a:pt x="281281" y="97237"/>
                </a:lnTo>
                <a:lnTo>
                  <a:pt x="263956" y="80305"/>
                </a:lnTo>
                <a:lnTo>
                  <a:pt x="173078" y="169450"/>
                </a:lnTo>
                <a:lnTo>
                  <a:pt x="173078" y="169450"/>
                </a:lnTo>
                <a:cubicBezTo>
                  <a:pt x="167251" y="175120"/>
                  <a:pt x="160321" y="179688"/>
                  <a:pt x="152682" y="182759"/>
                </a:cubicBezTo>
                <a:cubicBezTo>
                  <a:pt x="137325" y="188980"/>
                  <a:pt x="120079" y="188980"/>
                  <a:pt x="104723" y="182759"/>
                </a:cubicBezTo>
                <a:cubicBezTo>
                  <a:pt x="97163" y="179688"/>
                  <a:pt x="90233" y="175199"/>
                  <a:pt x="84405" y="169450"/>
                </a:cubicBezTo>
                <a:cubicBezTo>
                  <a:pt x="78578" y="163780"/>
                  <a:pt x="74010" y="157008"/>
                  <a:pt x="70781" y="149527"/>
                </a:cubicBezTo>
                <a:cubicBezTo>
                  <a:pt x="64403" y="134485"/>
                  <a:pt x="64403" y="117554"/>
                  <a:pt x="70781" y="102592"/>
                </a:cubicBezTo>
                <a:cubicBezTo>
                  <a:pt x="73931" y="95110"/>
                  <a:pt x="78578" y="88338"/>
                  <a:pt x="84405" y="82668"/>
                </a:cubicBezTo>
                <a:cubicBezTo>
                  <a:pt x="90233" y="76919"/>
                  <a:pt x="97163" y="72430"/>
                  <a:pt x="104723" y="69359"/>
                </a:cubicBezTo>
                <a:cubicBezTo>
                  <a:pt x="120079" y="63138"/>
                  <a:pt x="137325" y="63138"/>
                  <a:pt x="152682" y="69359"/>
                </a:cubicBezTo>
                <a:cubicBezTo>
                  <a:pt x="160242" y="72430"/>
                  <a:pt x="167172" y="76919"/>
                  <a:pt x="172999" y="82668"/>
                </a:cubicBezTo>
                <a:lnTo>
                  <a:pt x="172999" y="82668"/>
                </a:lnTo>
                <a:lnTo>
                  <a:pt x="187962" y="97315"/>
                </a:lnTo>
                <a:lnTo>
                  <a:pt x="175992" y="109049"/>
                </a:lnTo>
                <a:lnTo>
                  <a:pt x="161029" y="94402"/>
                </a:lnTo>
                <a:cubicBezTo>
                  <a:pt x="154572" y="88102"/>
                  <a:pt x="146460" y="83849"/>
                  <a:pt x="137562" y="82117"/>
                </a:cubicBezTo>
                <a:cubicBezTo>
                  <a:pt x="128663" y="80384"/>
                  <a:pt x="119528" y="81250"/>
                  <a:pt x="111102" y="84637"/>
                </a:cubicBezTo>
                <a:cubicBezTo>
                  <a:pt x="102754" y="88023"/>
                  <a:pt x="95667" y="93772"/>
                  <a:pt x="90548" y="101174"/>
                </a:cubicBezTo>
                <a:cubicBezTo>
                  <a:pt x="80231" y="116137"/>
                  <a:pt x="80231" y="135982"/>
                  <a:pt x="90548" y="150944"/>
                </a:cubicBezTo>
                <a:cubicBezTo>
                  <a:pt x="95588" y="158347"/>
                  <a:pt x="102754" y="164095"/>
                  <a:pt x="111102" y="167403"/>
                </a:cubicBezTo>
                <a:cubicBezTo>
                  <a:pt x="119449" y="170789"/>
                  <a:pt x="128663" y="171655"/>
                  <a:pt x="137562" y="169923"/>
                </a:cubicBezTo>
                <a:cubicBezTo>
                  <a:pt x="146382" y="168190"/>
                  <a:pt x="154572" y="163938"/>
                  <a:pt x="161029" y="157638"/>
                </a:cubicBezTo>
                <a:lnTo>
                  <a:pt x="252143" y="68572"/>
                </a:lnTo>
                <a:lnTo>
                  <a:pt x="219698" y="36914"/>
                </a:lnTo>
                <a:cubicBezTo>
                  <a:pt x="168983" y="-12305"/>
                  <a:pt x="88343" y="-12305"/>
                  <a:pt x="37706" y="36914"/>
                </a:cubicBezTo>
                <a:cubicBezTo>
                  <a:pt x="-11513" y="84637"/>
                  <a:pt x="-12694" y="163229"/>
                  <a:pt x="35029" y="212448"/>
                </a:cubicBezTo>
                <a:cubicBezTo>
                  <a:pt x="35895" y="213393"/>
                  <a:pt x="36840" y="214259"/>
                  <a:pt x="37706" y="215125"/>
                </a:cubicBezTo>
                <a:cubicBezTo>
                  <a:pt x="88421" y="264344"/>
                  <a:pt x="169062" y="264344"/>
                  <a:pt x="219777" y="215125"/>
                </a:cubicBezTo>
                <a:lnTo>
                  <a:pt x="310734" y="125980"/>
                </a:lnTo>
                <a:lnTo>
                  <a:pt x="293409" y="109049"/>
                </a:lnTo>
                <a:lnTo>
                  <a:pt x="202452" y="198194"/>
                </a:lnTo>
                <a:close/>
                <a:moveTo>
                  <a:pt x="143704" y="140707"/>
                </a:moveTo>
                <a:lnTo>
                  <a:pt x="143625" y="140628"/>
                </a:lnTo>
                <a:cubicBezTo>
                  <a:pt x="140633" y="143542"/>
                  <a:pt x="136932" y="145510"/>
                  <a:pt x="132837" y="146298"/>
                </a:cubicBezTo>
                <a:cubicBezTo>
                  <a:pt x="128742" y="147085"/>
                  <a:pt x="124489" y="146692"/>
                  <a:pt x="120709" y="145117"/>
                </a:cubicBezTo>
                <a:cubicBezTo>
                  <a:pt x="116850" y="143542"/>
                  <a:pt x="113622" y="140943"/>
                  <a:pt x="111259" y="137557"/>
                </a:cubicBezTo>
                <a:cubicBezTo>
                  <a:pt x="106534" y="130627"/>
                  <a:pt x="106534" y="121570"/>
                  <a:pt x="111259" y="114640"/>
                </a:cubicBezTo>
                <a:cubicBezTo>
                  <a:pt x="113622" y="111254"/>
                  <a:pt x="116850" y="108577"/>
                  <a:pt x="120709" y="107080"/>
                </a:cubicBezTo>
                <a:cubicBezTo>
                  <a:pt x="124568" y="105505"/>
                  <a:pt x="128820" y="105112"/>
                  <a:pt x="132837" y="105899"/>
                </a:cubicBezTo>
                <a:cubicBezTo>
                  <a:pt x="136932" y="106687"/>
                  <a:pt x="140633" y="108655"/>
                  <a:pt x="143625" y="111569"/>
                </a:cubicBezTo>
                <a:lnTo>
                  <a:pt x="143704" y="111490"/>
                </a:lnTo>
                <a:lnTo>
                  <a:pt x="158667" y="126138"/>
                </a:lnTo>
                <a:lnTo>
                  <a:pt x="143704" y="140707"/>
                </a:lnTo>
                <a:close/>
                <a:moveTo>
                  <a:pt x="405234" y="81250"/>
                </a:moveTo>
                <a:cubicBezTo>
                  <a:pt x="379719" y="81487"/>
                  <a:pt x="359244" y="102277"/>
                  <a:pt x="359480" y="127713"/>
                </a:cubicBezTo>
                <a:cubicBezTo>
                  <a:pt x="359480" y="128185"/>
                  <a:pt x="359480" y="128658"/>
                  <a:pt x="359480" y="129130"/>
                </a:cubicBezTo>
                <a:cubicBezTo>
                  <a:pt x="358299" y="154803"/>
                  <a:pt x="378223" y="176617"/>
                  <a:pt x="403974" y="177719"/>
                </a:cubicBezTo>
                <a:cubicBezTo>
                  <a:pt x="405155" y="177798"/>
                  <a:pt x="406337" y="177798"/>
                  <a:pt x="407518" y="177719"/>
                </a:cubicBezTo>
                <a:cubicBezTo>
                  <a:pt x="426575" y="178900"/>
                  <a:pt x="443979" y="167009"/>
                  <a:pt x="449807" y="148897"/>
                </a:cubicBezTo>
                <a:lnTo>
                  <a:pt x="428859" y="142754"/>
                </a:lnTo>
                <a:cubicBezTo>
                  <a:pt x="425867" y="151732"/>
                  <a:pt x="417125" y="157480"/>
                  <a:pt x="407675" y="156614"/>
                </a:cubicBezTo>
                <a:cubicBezTo>
                  <a:pt x="395548" y="157165"/>
                  <a:pt x="385153" y="148030"/>
                  <a:pt x="384286" y="135903"/>
                </a:cubicBezTo>
                <a:lnTo>
                  <a:pt x="450752" y="135903"/>
                </a:lnTo>
                <a:cubicBezTo>
                  <a:pt x="450752" y="135509"/>
                  <a:pt x="451145" y="131808"/>
                  <a:pt x="451145" y="128343"/>
                </a:cubicBezTo>
                <a:cubicBezTo>
                  <a:pt x="451145" y="99205"/>
                  <a:pt x="433899" y="81250"/>
                  <a:pt x="405234" y="81250"/>
                </a:cubicBezTo>
                <a:lnTo>
                  <a:pt x="405234" y="81250"/>
                </a:lnTo>
                <a:close/>
                <a:moveTo>
                  <a:pt x="384838" y="119129"/>
                </a:moveTo>
                <a:cubicBezTo>
                  <a:pt x="385861" y="108577"/>
                  <a:pt x="394997" y="100702"/>
                  <a:pt x="405549" y="101174"/>
                </a:cubicBezTo>
                <a:cubicBezTo>
                  <a:pt x="415708" y="99914"/>
                  <a:pt x="424922" y="107159"/>
                  <a:pt x="426182" y="117318"/>
                </a:cubicBezTo>
                <a:cubicBezTo>
                  <a:pt x="426260" y="117948"/>
                  <a:pt x="426260" y="118499"/>
                  <a:pt x="426339" y="119129"/>
                </a:cubicBezTo>
                <a:lnTo>
                  <a:pt x="384838" y="119129"/>
                </a:lnTo>
                <a:lnTo>
                  <a:pt x="384838" y="119129"/>
                </a:lnTo>
                <a:close/>
                <a:moveTo>
                  <a:pt x="546985" y="96607"/>
                </a:moveTo>
                <a:lnTo>
                  <a:pt x="488631" y="96607"/>
                </a:lnTo>
                <a:lnTo>
                  <a:pt x="488631" y="43844"/>
                </a:lnTo>
                <a:lnTo>
                  <a:pt x="462564" y="43844"/>
                </a:lnTo>
                <a:lnTo>
                  <a:pt x="462564" y="174963"/>
                </a:lnTo>
                <a:lnTo>
                  <a:pt x="488631" y="174963"/>
                </a:lnTo>
                <a:lnTo>
                  <a:pt x="488631" y="120625"/>
                </a:lnTo>
                <a:lnTo>
                  <a:pt x="546985" y="120625"/>
                </a:lnTo>
                <a:lnTo>
                  <a:pt x="546985" y="174963"/>
                </a:lnTo>
                <a:lnTo>
                  <a:pt x="573287" y="174963"/>
                </a:lnTo>
                <a:lnTo>
                  <a:pt x="573287" y="43844"/>
                </a:lnTo>
                <a:lnTo>
                  <a:pt x="546985" y="43844"/>
                </a:lnTo>
                <a:lnTo>
                  <a:pt x="546985" y="96607"/>
                </a:lnTo>
                <a:lnTo>
                  <a:pt x="546985" y="96607"/>
                </a:lnTo>
                <a:close/>
                <a:moveTo>
                  <a:pt x="647076" y="71800"/>
                </a:moveTo>
                <a:cubicBezTo>
                  <a:pt x="654243" y="72037"/>
                  <a:pt x="660228" y="66524"/>
                  <a:pt x="660464" y="59358"/>
                </a:cubicBezTo>
                <a:cubicBezTo>
                  <a:pt x="660621" y="55657"/>
                  <a:pt x="659204" y="52113"/>
                  <a:pt x="656526" y="49593"/>
                </a:cubicBezTo>
                <a:cubicBezTo>
                  <a:pt x="654006" y="47152"/>
                  <a:pt x="650620" y="45734"/>
                  <a:pt x="647076" y="45734"/>
                </a:cubicBezTo>
                <a:cubicBezTo>
                  <a:pt x="639910" y="45655"/>
                  <a:pt x="633925" y="51404"/>
                  <a:pt x="633846" y="58570"/>
                </a:cubicBezTo>
                <a:cubicBezTo>
                  <a:pt x="633846" y="58649"/>
                  <a:pt x="633846" y="58728"/>
                  <a:pt x="633846" y="58885"/>
                </a:cubicBezTo>
                <a:cubicBezTo>
                  <a:pt x="633846" y="65973"/>
                  <a:pt x="639516" y="71800"/>
                  <a:pt x="646683" y="71800"/>
                </a:cubicBezTo>
                <a:cubicBezTo>
                  <a:pt x="646761" y="71800"/>
                  <a:pt x="646919" y="71800"/>
                  <a:pt x="647076" y="71800"/>
                </a:cubicBezTo>
                <a:lnTo>
                  <a:pt x="647076" y="71800"/>
                </a:lnTo>
                <a:close/>
                <a:moveTo>
                  <a:pt x="607386" y="71800"/>
                </a:moveTo>
                <a:cubicBezTo>
                  <a:pt x="614552" y="72037"/>
                  <a:pt x="620537" y="66524"/>
                  <a:pt x="620774" y="59358"/>
                </a:cubicBezTo>
                <a:cubicBezTo>
                  <a:pt x="620931" y="55657"/>
                  <a:pt x="619514" y="52113"/>
                  <a:pt x="616836" y="49593"/>
                </a:cubicBezTo>
                <a:cubicBezTo>
                  <a:pt x="614316" y="47152"/>
                  <a:pt x="610930" y="45734"/>
                  <a:pt x="607386" y="45734"/>
                </a:cubicBezTo>
                <a:cubicBezTo>
                  <a:pt x="600141" y="45734"/>
                  <a:pt x="594235" y="51562"/>
                  <a:pt x="594156" y="58807"/>
                </a:cubicBezTo>
                <a:cubicBezTo>
                  <a:pt x="594156" y="58807"/>
                  <a:pt x="594156" y="58807"/>
                  <a:pt x="594156" y="58807"/>
                </a:cubicBezTo>
                <a:cubicBezTo>
                  <a:pt x="594156" y="60539"/>
                  <a:pt x="594471" y="62193"/>
                  <a:pt x="595101" y="63768"/>
                </a:cubicBezTo>
                <a:cubicBezTo>
                  <a:pt x="595731" y="65343"/>
                  <a:pt x="596755" y="66760"/>
                  <a:pt x="597936" y="67942"/>
                </a:cubicBezTo>
                <a:cubicBezTo>
                  <a:pt x="599275" y="69280"/>
                  <a:pt x="600692" y="70225"/>
                  <a:pt x="602346" y="70855"/>
                </a:cubicBezTo>
                <a:cubicBezTo>
                  <a:pt x="603921" y="71485"/>
                  <a:pt x="605654" y="71800"/>
                  <a:pt x="607386" y="71800"/>
                </a:cubicBezTo>
                <a:close/>
                <a:moveTo>
                  <a:pt x="666921" y="115822"/>
                </a:moveTo>
                <a:cubicBezTo>
                  <a:pt x="666921" y="97552"/>
                  <a:pt x="655975" y="81250"/>
                  <a:pt x="626522" y="81250"/>
                </a:cubicBezTo>
                <a:cubicBezTo>
                  <a:pt x="601559" y="81250"/>
                  <a:pt x="588171" y="97000"/>
                  <a:pt x="586675" y="111175"/>
                </a:cubicBezTo>
                <a:lnTo>
                  <a:pt x="608961" y="115822"/>
                </a:lnTo>
                <a:cubicBezTo>
                  <a:pt x="609827" y="106844"/>
                  <a:pt x="617702" y="100229"/>
                  <a:pt x="626680" y="101017"/>
                </a:cubicBezTo>
                <a:cubicBezTo>
                  <a:pt x="637233" y="101017"/>
                  <a:pt x="642351" y="106372"/>
                  <a:pt x="642351" y="112829"/>
                </a:cubicBezTo>
                <a:cubicBezTo>
                  <a:pt x="642351" y="115979"/>
                  <a:pt x="640619" y="118578"/>
                  <a:pt x="635343" y="119287"/>
                </a:cubicBezTo>
                <a:lnTo>
                  <a:pt x="612505" y="122594"/>
                </a:lnTo>
                <a:cubicBezTo>
                  <a:pt x="596991" y="124799"/>
                  <a:pt x="584706" y="133855"/>
                  <a:pt x="584706" y="150157"/>
                </a:cubicBezTo>
                <a:cubicBezTo>
                  <a:pt x="584706" y="164410"/>
                  <a:pt x="596834" y="177562"/>
                  <a:pt x="616679" y="177562"/>
                </a:cubicBezTo>
                <a:cubicBezTo>
                  <a:pt x="627546" y="178113"/>
                  <a:pt x="637941" y="172994"/>
                  <a:pt x="644084" y="164095"/>
                </a:cubicBezTo>
                <a:cubicBezTo>
                  <a:pt x="644084" y="167718"/>
                  <a:pt x="644399" y="171419"/>
                  <a:pt x="645029" y="175042"/>
                </a:cubicBezTo>
                <a:lnTo>
                  <a:pt x="668103" y="175042"/>
                </a:lnTo>
                <a:cubicBezTo>
                  <a:pt x="667394" y="170238"/>
                  <a:pt x="667000" y="165434"/>
                  <a:pt x="667000" y="160630"/>
                </a:cubicBezTo>
                <a:lnTo>
                  <a:pt x="666921" y="115822"/>
                </a:lnTo>
                <a:close/>
                <a:moveTo>
                  <a:pt x="642351" y="138187"/>
                </a:moveTo>
                <a:cubicBezTo>
                  <a:pt x="643690" y="148424"/>
                  <a:pt x="636524" y="157795"/>
                  <a:pt x="626286" y="159213"/>
                </a:cubicBezTo>
                <a:cubicBezTo>
                  <a:pt x="624869" y="159370"/>
                  <a:pt x="623372" y="159449"/>
                  <a:pt x="621876" y="159292"/>
                </a:cubicBezTo>
                <a:cubicBezTo>
                  <a:pt x="615970" y="160000"/>
                  <a:pt x="610536" y="155748"/>
                  <a:pt x="609827" y="149842"/>
                </a:cubicBezTo>
                <a:cubicBezTo>
                  <a:pt x="609749" y="149448"/>
                  <a:pt x="609749" y="149133"/>
                  <a:pt x="609749" y="148739"/>
                </a:cubicBezTo>
                <a:cubicBezTo>
                  <a:pt x="609749" y="141730"/>
                  <a:pt x="614867" y="138187"/>
                  <a:pt x="621246" y="137242"/>
                </a:cubicBezTo>
                <a:lnTo>
                  <a:pt x="642194" y="134092"/>
                </a:lnTo>
                <a:lnTo>
                  <a:pt x="642351" y="138187"/>
                </a:lnTo>
                <a:close/>
                <a:moveTo>
                  <a:pt x="681411" y="41088"/>
                </a:moveTo>
                <a:lnTo>
                  <a:pt x="706533" y="41088"/>
                </a:lnTo>
                <a:lnTo>
                  <a:pt x="706533" y="174963"/>
                </a:lnTo>
                <a:lnTo>
                  <a:pt x="681411" y="174963"/>
                </a:lnTo>
                <a:lnTo>
                  <a:pt x="681411" y="41088"/>
                </a:lnTo>
                <a:close/>
                <a:moveTo>
                  <a:pt x="763233" y="119838"/>
                </a:moveTo>
                <a:lnTo>
                  <a:pt x="750003" y="117082"/>
                </a:lnTo>
                <a:cubicBezTo>
                  <a:pt x="744884" y="116137"/>
                  <a:pt x="741498" y="113380"/>
                  <a:pt x="741498" y="108970"/>
                </a:cubicBezTo>
                <a:cubicBezTo>
                  <a:pt x="741498" y="103773"/>
                  <a:pt x="746774" y="99914"/>
                  <a:pt x="753389" y="99914"/>
                </a:cubicBezTo>
                <a:cubicBezTo>
                  <a:pt x="760949" y="99205"/>
                  <a:pt x="767722" y="104560"/>
                  <a:pt x="768667" y="112120"/>
                </a:cubicBezTo>
                <a:lnTo>
                  <a:pt x="789614" y="107474"/>
                </a:lnTo>
                <a:cubicBezTo>
                  <a:pt x="788512" y="97709"/>
                  <a:pt x="779613" y="81250"/>
                  <a:pt x="753153" y="81250"/>
                </a:cubicBezTo>
                <a:cubicBezTo>
                  <a:pt x="733150" y="81250"/>
                  <a:pt x="718424" y="94717"/>
                  <a:pt x="718424" y="111018"/>
                </a:cubicBezTo>
                <a:cubicBezTo>
                  <a:pt x="718424" y="123775"/>
                  <a:pt x="726535" y="134328"/>
                  <a:pt x="744490" y="138187"/>
                </a:cubicBezTo>
                <a:lnTo>
                  <a:pt x="756775" y="140943"/>
                </a:lnTo>
                <a:cubicBezTo>
                  <a:pt x="763942" y="142439"/>
                  <a:pt x="766777" y="145747"/>
                  <a:pt x="766777" y="149842"/>
                </a:cubicBezTo>
                <a:cubicBezTo>
                  <a:pt x="766777" y="154645"/>
                  <a:pt x="762839" y="158898"/>
                  <a:pt x="754492" y="158898"/>
                </a:cubicBezTo>
                <a:cubicBezTo>
                  <a:pt x="746065" y="159843"/>
                  <a:pt x="738505" y="153779"/>
                  <a:pt x="737482" y="145353"/>
                </a:cubicBezTo>
                <a:cubicBezTo>
                  <a:pt x="737482" y="145274"/>
                  <a:pt x="737482" y="145117"/>
                  <a:pt x="737482" y="145038"/>
                </a:cubicBezTo>
                <a:lnTo>
                  <a:pt x="715983" y="149605"/>
                </a:lnTo>
                <a:cubicBezTo>
                  <a:pt x="717085" y="160000"/>
                  <a:pt x="726772" y="177719"/>
                  <a:pt x="754728" y="177719"/>
                </a:cubicBezTo>
                <a:cubicBezTo>
                  <a:pt x="779062" y="177719"/>
                  <a:pt x="790796" y="162599"/>
                  <a:pt x="790796" y="147794"/>
                </a:cubicBezTo>
                <a:cubicBezTo>
                  <a:pt x="790796" y="134485"/>
                  <a:pt x="781582" y="123618"/>
                  <a:pt x="763233" y="119838"/>
                </a:cubicBezTo>
                <a:lnTo>
                  <a:pt x="763233" y="119838"/>
                </a:lnTo>
                <a:close/>
                <a:moveTo>
                  <a:pt x="845133" y="81172"/>
                </a:moveTo>
                <a:cubicBezTo>
                  <a:pt x="819146" y="80227"/>
                  <a:pt x="797332" y="100623"/>
                  <a:pt x="796387" y="126610"/>
                </a:cubicBezTo>
                <a:cubicBezTo>
                  <a:pt x="796387" y="127555"/>
                  <a:pt x="796387" y="128500"/>
                  <a:pt x="796387" y="129445"/>
                </a:cubicBezTo>
                <a:cubicBezTo>
                  <a:pt x="796387" y="156378"/>
                  <a:pt x="818201" y="178192"/>
                  <a:pt x="845133" y="178192"/>
                </a:cubicBezTo>
                <a:cubicBezTo>
                  <a:pt x="872066" y="178192"/>
                  <a:pt x="893801" y="156378"/>
                  <a:pt x="893880" y="129445"/>
                </a:cubicBezTo>
                <a:cubicBezTo>
                  <a:pt x="894510" y="103458"/>
                  <a:pt x="874035" y="81802"/>
                  <a:pt x="847968" y="81172"/>
                </a:cubicBezTo>
                <a:cubicBezTo>
                  <a:pt x="847023" y="81172"/>
                  <a:pt x="846078" y="81172"/>
                  <a:pt x="845133" y="81172"/>
                </a:cubicBezTo>
                <a:lnTo>
                  <a:pt x="845133" y="81172"/>
                </a:lnTo>
                <a:close/>
                <a:moveTo>
                  <a:pt x="845133" y="155354"/>
                </a:moveTo>
                <a:cubicBezTo>
                  <a:pt x="832061" y="155354"/>
                  <a:pt x="821430" y="144802"/>
                  <a:pt x="821430" y="131729"/>
                </a:cubicBezTo>
                <a:cubicBezTo>
                  <a:pt x="821430" y="130942"/>
                  <a:pt x="821430" y="130233"/>
                  <a:pt x="821508" y="129445"/>
                </a:cubicBezTo>
                <a:cubicBezTo>
                  <a:pt x="820406" y="116373"/>
                  <a:pt x="830092" y="104875"/>
                  <a:pt x="843086" y="103773"/>
                </a:cubicBezTo>
                <a:cubicBezTo>
                  <a:pt x="856158" y="102670"/>
                  <a:pt x="867656" y="112357"/>
                  <a:pt x="868758" y="125350"/>
                </a:cubicBezTo>
                <a:cubicBezTo>
                  <a:pt x="868837" y="126689"/>
                  <a:pt x="868837" y="128028"/>
                  <a:pt x="868758" y="129367"/>
                </a:cubicBezTo>
                <a:cubicBezTo>
                  <a:pt x="870019" y="142282"/>
                  <a:pt x="860568" y="153858"/>
                  <a:pt x="847653" y="155118"/>
                </a:cubicBezTo>
                <a:cubicBezTo>
                  <a:pt x="846787" y="155354"/>
                  <a:pt x="846000" y="155354"/>
                  <a:pt x="845133" y="155354"/>
                </a:cubicBezTo>
                <a:lnTo>
                  <a:pt x="845133" y="155354"/>
                </a:lnTo>
                <a:close/>
                <a:moveTo>
                  <a:pt x="1011218" y="81408"/>
                </a:moveTo>
                <a:cubicBezTo>
                  <a:pt x="999327" y="80699"/>
                  <a:pt x="988065" y="86527"/>
                  <a:pt x="981765" y="96607"/>
                </a:cubicBezTo>
                <a:cubicBezTo>
                  <a:pt x="976410" y="86527"/>
                  <a:pt x="965543" y="80620"/>
                  <a:pt x="954203" y="81408"/>
                </a:cubicBezTo>
                <a:cubicBezTo>
                  <a:pt x="943414" y="81093"/>
                  <a:pt x="933176" y="86290"/>
                  <a:pt x="926955" y="95110"/>
                </a:cubicBezTo>
                <a:lnTo>
                  <a:pt x="926955" y="84007"/>
                </a:lnTo>
                <a:lnTo>
                  <a:pt x="902936" y="84007"/>
                </a:lnTo>
                <a:lnTo>
                  <a:pt x="902936" y="174963"/>
                </a:lnTo>
                <a:lnTo>
                  <a:pt x="928057" y="174963"/>
                </a:lnTo>
                <a:lnTo>
                  <a:pt x="928057" y="121728"/>
                </a:lnTo>
                <a:cubicBezTo>
                  <a:pt x="927427" y="112435"/>
                  <a:pt x="934436" y="104482"/>
                  <a:pt x="943650" y="103852"/>
                </a:cubicBezTo>
                <a:cubicBezTo>
                  <a:pt x="944201" y="103773"/>
                  <a:pt x="944831" y="103773"/>
                  <a:pt x="945383" y="103852"/>
                </a:cubicBezTo>
                <a:cubicBezTo>
                  <a:pt x="953888" y="103222"/>
                  <a:pt x="961211" y="109600"/>
                  <a:pt x="961920" y="118027"/>
                </a:cubicBezTo>
                <a:cubicBezTo>
                  <a:pt x="961999" y="119050"/>
                  <a:pt x="961999" y="119995"/>
                  <a:pt x="961841" y="121019"/>
                </a:cubicBezTo>
                <a:lnTo>
                  <a:pt x="961841" y="175042"/>
                </a:lnTo>
                <a:lnTo>
                  <a:pt x="986805" y="175042"/>
                </a:lnTo>
                <a:lnTo>
                  <a:pt x="986805" y="121807"/>
                </a:lnTo>
                <a:cubicBezTo>
                  <a:pt x="986175" y="112514"/>
                  <a:pt x="993263" y="104482"/>
                  <a:pt x="1002555" y="103930"/>
                </a:cubicBezTo>
                <a:cubicBezTo>
                  <a:pt x="1003028" y="103930"/>
                  <a:pt x="1003500" y="103852"/>
                  <a:pt x="1003973" y="103930"/>
                </a:cubicBezTo>
                <a:cubicBezTo>
                  <a:pt x="1012399" y="103222"/>
                  <a:pt x="1019802" y="109522"/>
                  <a:pt x="1020510" y="117948"/>
                </a:cubicBezTo>
                <a:cubicBezTo>
                  <a:pt x="1020589" y="119050"/>
                  <a:pt x="1020589" y="120074"/>
                  <a:pt x="1020432" y="121177"/>
                </a:cubicBezTo>
                <a:lnTo>
                  <a:pt x="1020432" y="175199"/>
                </a:lnTo>
                <a:lnTo>
                  <a:pt x="1044844" y="175199"/>
                </a:lnTo>
                <a:lnTo>
                  <a:pt x="1044844" y="116215"/>
                </a:lnTo>
                <a:cubicBezTo>
                  <a:pt x="1046419" y="98733"/>
                  <a:pt x="1033504" y="83298"/>
                  <a:pt x="1016022" y="81723"/>
                </a:cubicBezTo>
                <a:cubicBezTo>
                  <a:pt x="1014447" y="81329"/>
                  <a:pt x="1012793" y="81329"/>
                  <a:pt x="1011218" y="81408"/>
                </a:cubicBezTo>
                <a:lnTo>
                  <a:pt x="1011218" y="81408"/>
                </a:lnTo>
                <a:close/>
                <a:moveTo>
                  <a:pt x="1098709" y="137242"/>
                </a:moveTo>
                <a:lnTo>
                  <a:pt x="1073982" y="84007"/>
                </a:lnTo>
                <a:lnTo>
                  <a:pt x="1045868" y="84007"/>
                </a:lnTo>
                <a:lnTo>
                  <a:pt x="1085322" y="163544"/>
                </a:lnTo>
                <a:lnTo>
                  <a:pt x="1063429" y="210873"/>
                </a:lnTo>
                <a:lnTo>
                  <a:pt x="1090047" y="210873"/>
                </a:lnTo>
                <a:lnTo>
                  <a:pt x="1148401" y="84007"/>
                </a:lnTo>
                <a:lnTo>
                  <a:pt x="1121547" y="84007"/>
                </a:lnTo>
                <a:lnTo>
                  <a:pt x="1098709" y="137242"/>
                </a:lnTo>
                <a:close/>
                <a:moveTo>
                  <a:pt x="1206755" y="81565"/>
                </a:moveTo>
                <a:cubicBezTo>
                  <a:pt x="1196045" y="81172"/>
                  <a:pt x="1185886" y="86369"/>
                  <a:pt x="1179901" y="95268"/>
                </a:cubicBezTo>
                <a:lnTo>
                  <a:pt x="1179901" y="84007"/>
                </a:lnTo>
                <a:lnTo>
                  <a:pt x="1155488" y="84007"/>
                </a:lnTo>
                <a:lnTo>
                  <a:pt x="1155488" y="174963"/>
                </a:lnTo>
                <a:lnTo>
                  <a:pt x="1180610" y="174963"/>
                </a:lnTo>
                <a:lnTo>
                  <a:pt x="1180610" y="122594"/>
                </a:lnTo>
                <a:cubicBezTo>
                  <a:pt x="1179744" y="113065"/>
                  <a:pt x="1186752" y="104718"/>
                  <a:pt x="1196202" y="103773"/>
                </a:cubicBezTo>
                <a:cubicBezTo>
                  <a:pt x="1196754" y="103694"/>
                  <a:pt x="1197384" y="103694"/>
                  <a:pt x="1198014" y="103694"/>
                </a:cubicBezTo>
                <a:cubicBezTo>
                  <a:pt x="1206912" y="103064"/>
                  <a:pt x="1214630" y="109758"/>
                  <a:pt x="1215260" y="118657"/>
                </a:cubicBezTo>
                <a:cubicBezTo>
                  <a:pt x="1215339" y="119680"/>
                  <a:pt x="1215339" y="120783"/>
                  <a:pt x="1215181" y="121807"/>
                </a:cubicBezTo>
                <a:lnTo>
                  <a:pt x="1215181" y="174884"/>
                </a:lnTo>
                <a:lnTo>
                  <a:pt x="1240303" y="174884"/>
                </a:lnTo>
                <a:lnTo>
                  <a:pt x="1240303" y="117554"/>
                </a:lnTo>
                <a:cubicBezTo>
                  <a:pt x="1240303" y="97709"/>
                  <a:pt x="1229750" y="81565"/>
                  <a:pt x="1206755" y="81565"/>
                </a:cubicBezTo>
                <a:lnTo>
                  <a:pt x="1206755" y="81565"/>
                </a:lnTo>
                <a:close/>
                <a:moveTo>
                  <a:pt x="1345040" y="41088"/>
                </a:moveTo>
                <a:lnTo>
                  <a:pt x="1320313" y="41088"/>
                </a:lnTo>
                <a:lnTo>
                  <a:pt x="1320313" y="93063"/>
                </a:lnTo>
                <a:cubicBezTo>
                  <a:pt x="1317635" y="88259"/>
                  <a:pt x="1310075" y="81802"/>
                  <a:pt x="1294010" y="81802"/>
                </a:cubicBezTo>
                <a:cubicBezTo>
                  <a:pt x="1267708" y="81802"/>
                  <a:pt x="1249438" y="102670"/>
                  <a:pt x="1249438" y="129367"/>
                </a:cubicBezTo>
                <a:cubicBezTo>
                  <a:pt x="1247941" y="154252"/>
                  <a:pt x="1266841" y="175672"/>
                  <a:pt x="1291726" y="177168"/>
                </a:cubicBezTo>
                <a:cubicBezTo>
                  <a:pt x="1292750" y="177247"/>
                  <a:pt x="1293774" y="177247"/>
                  <a:pt x="1294719" y="177247"/>
                </a:cubicBezTo>
                <a:cubicBezTo>
                  <a:pt x="1305035" y="177877"/>
                  <a:pt x="1314958" y="173073"/>
                  <a:pt x="1320785" y="164489"/>
                </a:cubicBezTo>
                <a:cubicBezTo>
                  <a:pt x="1320785" y="168033"/>
                  <a:pt x="1321100" y="171577"/>
                  <a:pt x="1321730" y="175042"/>
                </a:cubicBezTo>
                <a:lnTo>
                  <a:pt x="1345749" y="175042"/>
                </a:lnTo>
                <a:cubicBezTo>
                  <a:pt x="1345198" y="169529"/>
                  <a:pt x="1344962" y="164095"/>
                  <a:pt x="1344962" y="158583"/>
                </a:cubicBezTo>
                <a:lnTo>
                  <a:pt x="1345040" y="41088"/>
                </a:lnTo>
                <a:lnTo>
                  <a:pt x="1345040" y="41088"/>
                </a:lnTo>
                <a:close/>
                <a:moveTo>
                  <a:pt x="1297790" y="155197"/>
                </a:moveTo>
                <a:cubicBezTo>
                  <a:pt x="1284560" y="155197"/>
                  <a:pt x="1274716" y="145589"/>
                  <a:pt x="1274716" y="129288"/>
                </a:cubicBezTo>
                <a:cubicBezTo>
                  <a:pt x="1273378" y="116609"/>
                  <a:pt x="1282513" y="105269"/>
                  <a:pt x="1295192" y="103930"/>
                </a:cubicBezTo>
                <a:cubicBezTo>
                  <a:pt x="1296058" y="103852"/>
                  <a:pt x="1296924" y="103773"/>
                  <a:pt x="1297790" y="103773"/>
                </a:cubicBezTo>
                <a:cubicBezTo>
                  <a:pt x="1310390" y="103615"/>
                  <a:pt x="1320628" y="113695"/>
                  <a:pt x="1320785" y="126295"/>
                </a:cubicBezTo>
                <a:cubicBezTo>
                  <a:pt x="1320785" y="127240"/>
                  <a:pt x="1320785" y="128185"/>
                  <a:pt x="1320628" y="129130"/>
                </a:cubicBezTo>
                <a:cubicBezTo>
                  <a:pt x="1320628" y="145510"/>
                  <a:pt x="1310548" y="155118"/>
                  <a:pt x="1297790" y="155197"/>
                </a:cubicBezTo>
                <a:lnTo>
                  <a:pt x="1297790" y="155197"/>
                </a:lnTo>
                <a:close/>
                <a:moveTo>
                  <a:pt x="1361893" y="84007"/>
                </a:moveTo>
                <a:lnTo>
                  <a:pt x="1387014" y="84007"/>
                </a:lnTo>
                <a:lnTo>
                  <a:pt x="1387014" y="175042"/>
                </a:lnTo>
                <a:lnTo>
                  <a:pt x="1361893" y="175042"/>
                </a:lnTo>
                <a:lnTo>
                  <a:pt x="1361893" y="84007"/>
                </a:lnTo>
                <a:close/>
                <a:moveTo>
                  <a:pt x="1374336" y="38883"/>
                </a:moveTo>
                <a:cubicBezTo>
                  <a:pt x="1365988" y="38883"/>
                  <a:pt x="1359137" y="45655"/>
                  <a:pt x="1359137" y="54003"/>
                </a:cubicBezTo>
                <a:cubicBezTo>
                  <a:pt x="1359137" y="62350"/>
                  <a:pt x="1365909" y="69202"/>
                  <a:pt x="1374257" y="69202"/>
                </a:cubicBezTo>
                <a:cubicBezTo>
                  <a:pt x="1374257" y="69202"/>
                  <a:pt x="1374257" y="69202"/>
                  <a:pt x="1374257" y="69202"/>
                </a:cubicBezTo>
                <a:cubicBezTo>
                  <a:pt x="1376304" y="69202"/>
                  <a:pt x="1378273" y="68808"/>
                  <a:pt x="1380163" y="68099"/>
                </a:cubicBezTo>
                <a:cubicBezTo>
                  <a:pt x="1382053" y="67390"/>
                  <a:pt x="1383707" y="66288"/>
                  <a:pt x="1385203" y="64870"/>
                </a:cubicBezTo>
                <a:cubicBezTo>
                  <a:pt x="1386621" y="63453"/>
                  <a:pt x="1387802" y="61799"/>
                  <a:pt x="1388589" y="59988"/>
                </a:cubicBezTo>
                <a:cubicBezTo>
                  <a:pt x="1389377" y="58177"/>
                  <a:pt x="1389771" y="56208"/>
                  <a:pt x="1389771" y="54239"/>
                </a:cubicBezTo>
                <a:cubicBezTo>
                  <a:pt x="1389771" y="45813"/>
                  <a:pt x="1382919" y="38962"/>
                  <a:pt x="1374493" y="38962"/>
                </a:cubicBezTo>
                <a:cubicBezTo>
                  <a:pt x="1374414" y="38883"/>
                  <a:pt x="1374414" y="38883"/>
                  <a:pt x="1374336" y="38883"/>
                </a:cubicBezTo>
                <a:lnTo>
                  <a:pt x="1374336" y="38883"/>
                </a:lnTo>
                <a:close/>
                <a:moveTo>
                  <a:pt x="1467891" y="94717"/>
                </a:moveTo>
                <a:cubicBezTo>
                  <a:pt x="1462063" y="85975"/>
                  <a:pt x="1451905" y="81250"/>
                  <a:pt x="1441431" y="82353"/>
                </a:cubicBezTo>
                <a:cubicBezTo>
                  <a:pt x="1417648" y="82274"/>
                  <a:pt x="1398276" y="101489"/>
                  <a:pt x="1398118" y="125272"/>
                </a:cubicBezTo>
                <a:cubicBezTo>
                  <a:pt x="1398118" y="125744"/>
                  <a:pt x="1398118" y="126295"/>
                  <a:pt x="1398118" y="126768"/>
                </a:cubicBezTo>
                <a:cubicBezTo>
                  <a:pt x="1397173" y="150235"/>
                  <a:pt x="1415443" y="170002"/>
                  <a:pt x="1438911" y="170947"/>
                </a:cubicBezTo>
                <a:cubicBezTo>
                  <a:pt x="1439698" y="170947"/>
                  <a:pt x="1440565" y="171025"/>
                  <a:pt x="1441352" y="170947"/>
                </a:cubicBezTo>
                <a:cubicBezTo>
                  <a:pt x="1451432" y="171655"/>
                  <a:pt x="1461118" y="167324"/>
                  <a:pt x="1467261" y="159292"/>
                </a:cubicBezTo>
                <a:lnTo>
                  <a:pt x="1467261" y="165907"/>
                </a:lnTo>
                <a:cubicBezTo>
                  <a:pt x="1467261" y="183468"/>
                  <a:pt x="1458362" y="191264"/>
                  <a:pt x="1442533" y="191264"/>
                </a:cubicBezTo>
                <a:cubicBezTo>
                  <a:pt x="1431981" y="191894"/>
                  <a:pt x="1422609" y="184492"/>
                  <a:pt x="1420798" y="174097"/>
                </a:cubicBezTo>
                <a:lnTo>
                  <a:pt x="1398118" y="180003"/>
                </a:lnTo>
                <a:cubicBezTo>
                  <a:pt x="1400796" y="197407"/>
                  <a:pt x="1417806" y="212920"/>
                  <a:pt x="1443242" y="212920"/>
                </a:cubicBezTo>
                <a:cubicBezTo>
                  <a:pt x="1478207" y="212920"/>
                  <a:pt x="1491989" y="190162"/>
                  <a:pt x="1491989" y="165198"/>
                </a:cubicBezTo>
                <a:lnTo>
                  <a:pt x="1491989" y="84007"/>
                </a:lnTo>
                <a:lnTo>
                  <a:pt x="1467812" y="84007"/>
                </a:lnTo>
                <a:lnTo>
                  <a:pt x="1467812" y="94717"/>
                </a:lnTo>
                <a:close/>
                <a:moveTo>
                  <a:pt x="1445841" y="149842"/>
                </a:moveTo>
                <a:cubicBezTo>
                  <a:pt x="1434028" y="150314"/>
                  <a:pt x="1424027" y="141179"/>
                  <a:pt x="1423476" y="129288"/>
                </a:cubicBezTo>
                <a:cubicBezTo>
                  <a:pt x="1423476" y="128422"/>
                  <a:pt x="1423476" y="127555"/>
                  <a:pt x="1423555" y="126689"/>
                </a:cubicBezTo>
                <a:cubicBezTo>
                  <a:pt x="1423003" y="114483"/>
                  <a:pt x="1432532" y="104167"/>
                  <a:pt x="1444738" y="103694"/>
                </a:cubicBezTo>
                <a:cubicBezTo>
                  <a:pt x="1456945" y="103222"/>
                  <a:pt x="1467261" y="112672"/>
                  <a:pt x="1467734" y="124878"/>
                </a:cubicBezTo>
                <a:cubicBezTo>
                  <a:pt x="1467734" y="125508"/>
                  <a:pt x="1467734" y="126138"/>
                  <a:pt x="1467734" y="126768"/>
                </a:cubicBezTo>
                <a:cubicBezTo>
                  <a:pt x="1468678" y="138502"/>
                  <a:pt x="1459937" y="148818"/>
                  <a:pt x="1448203" y="149842"/>
                </a:cubicBezTo>
                <a:cubicBezTo>
                  <a:pt x="1447416" y="149842"/>
                  <a:pt x="1446550" y="149842"/>
                  <a:pt x="1445841" y="149842"/>
                </a:cubicBezTo>
                <a:lnTo>
                  <a:pt x="1445841" y="149842"/>
                </a:lnTo>
                <a:close/>
                <a:moveTo>
                  <a:pt x="1557115" y="81565"/>
                </a:moveTo>
                <a:cubicBezTo>
                  <a:pt x="1547744" y="81250"/>
                  <a:pt x="1538609" y="84873"/>
                  <a:pt x="1531994" y="91567"/>
                </a:cubicBezTo>
                <a:lnTo>
                  <a:pt x="1531994" y="41088"/>
                </a:lnTo>
                <a:lnTo>
                  <a:pt x="1506872" y="41088"/>
                </a:lnTo>
                <a:lnTo>
                  <a:pt x="1506872" y="174963"/>
                </a:lnTo>
                <a:lnTo>
                  <a:pt x="1531994" y="174963"/>
                </a:lnTo>
                <a:lnTo>
                  <a:pt x="1531994" y="121570"/>
                </a:lnTo>
                <a:cubicBezTo>
                  <a:pt x="1531679" y="112042"/>
                  <a:pt x="1539160" y="104167"/>
                  <a:pt x="1548610" y="103852"/>
                </a:cubicBezTo>
                <a:cubicBezTo>
                  <a:pt x="1548846" y="103852"/>
                  <a:pt x="1549083" y="103852"/>
                  <a:pt x="1549319" y="103852"/>
                </a:cubicBezTo>
                <a:cubicBezTo>
                  <a:pt x="1558218" y="103222"/>
                  <a:pt x="1565935" y="109837"/>
                  <a:pt x="1566644" y="118735"/>
                </a:cubicBezTo>
                <a:cubicBezTo>
                  <a:pt x="1566723" y="119838"/>
                  <a:pt x="1566723" y="120862"/>
                  <a:pt x="1566565" y="121964"/>
                </a:cubicBezTo>
                <a:lnTo>
                  <a:pt x="1566565" y="175042"/>
                </a:lnTo>
                <a:lnTo>
                  <a:pt x="1591686" y="175042"/>
                </a:lnTo>
                <a:lnTo>
                  <a:pt x="1591686" y="117712"/>
                </a:lnTo>
                <a:cubicBezTo>
                  <a:pt x="1591686" y="97709"/>
                  <a:pt x="1580740" y="81565"/>
                  <a:pt x="1557115" y="81565"/>
                </a:cubicBezTo>
                <a:lnTo>
                  <a:pt x="1557115" y="81565"/>
                </a:lnTo>
                <a:close/>
                <a:moveTo>
                  <a:pt x="1646418" y="81250"/>
                </a:moveTo>
                <a:cubicBezTo>
                  <a:pt x="1620982" y="81487"/>
                  <a:pt x="1600507" y="102277"/>
                  <a:pt x="1600664" y="127713"/>
                </a:cubicBezTo>
                <a:cubicBezTo>
                  <a:pt x="1600664" y="128185"/>
                  <a:pt x="1600664" y="128658"/>
                  <a:pt x="1600664" y="129130"/>
                </a:cubicBezTo>
                <a:cubicBezTo>
                  <a:pt x="1599483" y="154803"/>
                  <a:pt x="1619407" y="176617"/>
                  <a:pt x="1645079" y="177719"/>
                </a:cubicBezTo>
                <a:cubicBezTo>
                  <a:pt x="1646260" y="177798"/>
                  <a:pt x="1647442" y="177798"/>
                  <a:pt x="1648623" y="177719"/>
                </a:cubicBezTo>
                <a:cubicBezTo>
                  <a:pt x="1667681" y="178900"/>
                  <a:pt x="1685084" y="167009"/>
                  <a:pt x="1690912" y="148897"/>
                </a:cubicBezTo>
                <a:lnTo>
                  <a:pt x="1669964" y="142754"/>
                </a:lnTo>
                <a:cubicBezTo>
                  <a:pt x="1666972" y="151732"/>
                  <a:pt x="1658231" y="157402"/>
                  <a:pt x="1648780" y="156614"/>
                </a:cubicBezTo>
                <a:cubicBezTo>
                  <a:pt x="1636653" y="157165"/>
                  <a:pt x="1626258" y="148030"/>
                  <a:pt x="1625392" y="135903"/>
                </a:cubicBezTo>
                <a:lnTo>
                  <a:pt x="1691857" y="135903"/>
                </a:lnTo>
                <a:cubicBezTo>
                  <a:pt x="1691857" y="135509"/>
                  <a:pt x="1692251" y="131808"/>
                  <a:pt x="1692251" y="128343"/>
                </a:cubicBezTo>
                <a:cubicBezTo>
                  <a:pt x="1692329" y="99205"/>
                  <a:pt x="1675162" y="81250"/>
                  <a:pt x="1646418" y="81250"/>
                </a:cubicBezTo>
                <a:lnTo>
                  <a:pt x="1646418" y="81250"/>
                </a:lnTo>
                <a:close/>
                <a:moveTo>
                  <a:pt x="1626022" y="119129"/>
                </a:moveTo>
                <a:cubicBezTo>
                  <a:pt x="1627045" y="108577"/>
                  <a:pt x="1636180" y="100702"/>
                  <a:pt x="1646812" y="101174"/>
                </a:cubicBezTo>
                <a:cubicBezTo>
                  <a:pt x="1656971" y="99914"/>
                  <a:pt x="1666184" y="107159"/>
                  <a:pt x="1667444" y="117318"/>
                </a:cubicBezTo>
                <a:cubicBezTo>
                  <a:pt x="1667523" y="117948"/>
                  <a:pt x="1667523" y="118499"/>
                  <a:pt x="1667602" y="119129"/>
                </a:cubicBezTo>
                <a:lnTo>
                  <a:pt x="1626022" y="119129"/>
                </a:lnTo>
                <a:close/>
                <a:moveTo>
                  <a:pt x="1735406" y="56838"/>
                </a:moveTo>
                <a:lnTo>
                  <a:pt x="1712726" y="56838"/>
                </a:lnTo>
                <a:lnTo>
                  <a:pt x="1712726" y="69595"/>
                </a:lnTo>
                <a:cubicBezTo>
                  <a:pt x="1713434" y="76840"/>
                  <a:pt x="1708079" y="83298"/>
                  <a:pt x="1700756" y="84007"/>
                </a:cubicBezTo>
                <a:cubicBezTo>
                  <a:pt x="1699968" y="84085"/>
                  <a:pt x="1699181" y="84085"/>
                  <a:pt x="1698314" y="84007"/>
                </a:cubicBezTo>
                <a:lnTo>
                  <a:pt x="1693589" y="84007"/>
                </a:lnTo>
                <a:lnTo>
                  <a:pt x="1693589" y="105820"/>
                </a:lnTo>
                <a:lnTo>
                  <a:pt x="1710363" y="105820"/>
                </a:lnTo>
                <a:lnTo>
                  <a:pt x="1710363" y="148188"/>
                </a:lnTo>
                <a:cubicBezTo>
                  <a:pt x="1710363" y="165749"/>
                  <a:pt x="1721703" y="176302"/>
                  <a:pt x="1739816" y="176302"/>
                </a:cubicBezTo>
                <a:cubicBezTo>
                  <a:pt x="1744620" y="176459"/>
                  <a:pt x="1749423" y="175750"/>
                  <a:pt x="1753991" y="174097"/>
                </a:cubicBezTo>
                <a:lnTo>
                  <a:pt x="1753991" y="153779"/>
                </a:lnTo>
                <a:cubicBezTo>
                  <a:pt x="1751471" y="154252"/>
                  <a:pt x="1748872" y="154567"/>
                  <a:pt x="1746273" y="154488"/>
                </a:cubicBezTo>
                <a:cubicBezTo>
                  <a:pt x="1739107" y="154488"/>
                  <a:pt x="1735327" y="151889"/>
                  <a:pt x="1735327" y="143935"/>
                </a:cubicBezTo>
                <a:lnTo>
                  <a:pt x="1735327" y="105820"/>
                </a:lnTo>
                <a:lnTo>
                  <a:pt x="1754070" y="105820"/>
                </a:lnTo>
                <a:lnTo>
                  <a:pt x="1754070" y="84007"/>
                </a:lnTo>
                <a:lnTo>
                  <a:pt x="1735406" y="84007"/>
                </a:lnTo>
                <a:lnTo>
                  <a:pt x="1735406" y="56838"/>
                </a:lnTo>
                <a:lnTo>
                  <a:pt x="1735406" y="56838"/>
                </a:lnTo>
                <a:close/>
                <a:moveTo>
                  <a:pt x="1804234" y="81250"/>
                </a:moveTo>
                <a:cubicBezTo>
                  <a:pt x="1778718" y="81408"/>
                  <a:pt x="1758243" y="102277"/>
                  <a:pt x="1758480" y="127713"/>
                </a:cubicBezTo>
                <a:cubicBezTo>
                  <a:pt x="1758480" y="128185"/>
                  <a:pt x="1758480" y="128658"/>
                  <a:pt x="1758480" y="129130"/>
                </a:cubicBezTo>
                <a:cubicBezTo>
                  <a:pt x="1757298" y="154803"/>
                  <a:pt x="1777222" y="176617"/>
                  <a:pt x="1802974" y="177719"/>
                </a:cubicBezTo>
                <a:cubicBezTo>
                  <a:pt x="1804155" y="177798"/>
                  <a:pt x="1805336" y="177798"/>
                  <a:pt x="1806517" y="177719"/>
                </a:cubicBezTo>
                <a:cubicBezTo>
                  <a:pt x="1825575" y="178900"/>
                  <a:pt x="1842979" y="167009"/>
                  <a:pt x="1848806" y="148897"/>
                </a:cubicBezTo>
                <a:lnTo>
                  <a:pt x="1827859" y="142754"/>
                </a:lnTo>
                <a:cubicBezTo>
                  <a:pt x="1824866" y="151732"/>
                  <a:pt x="1816125" y="157402"/>
                  <a:pt x="1806675" y="156614"/>
                </a:cubicBezTo>
                <a:cubicBezTo>
                  <a:pt x="1794547" y="157165"/>
                  <a:pt x="1784152" y="148030"/>
                  <a:pt x="1783207" y="135903"/>
                </a:cubicBezTo>
                <a:lnTo>
                  <a:pt x="1849673" y="135903"/>
                </a:lnTo>
                <a:cubicBezTo>
                  <a:pt x="1849673" y="135509"/>
                  <a:pt x="1850066" y="131808"/>
                  <a:pt x="1850066" y="128343"/>
                </a:cubicBezTo>
                <a:cubicBezTo>
                  <a:pt x="1850145" y="99205"/>
                  <a:pt x="1832899" y="81250"/>
                  <a:pt x="1804234" y="81250"/>
                </a:cubicBezTo>
                <a:lnTo>
                  <a:pt x="1804234" y="81250"/>
                </a:lnTo>
                <a:close/>
                <a:moveTo>
                  <a:pt x="1783837" y="119129"/>
                </a:moveTo>
                <a:cubicBezTo>
                  <a:pt x="1784861" y="108577"/>
                  <a:pt x="1793996" y="100702"/>
                  <a:pt x="1804627" y="101174"/>
                </a:cubicBezTo>
                <a:cubicBezTo>
                  <a:pt x="1814786" y="99914"/>
                  <a:pt x="1824079" y="107159"/>
                  <a:pt x="1825260" y="117318"/>
                </a:cubicBezTo>
                <a:cubicBezTo>
                  <a:pt x="1825339" y="117869"/>
                  <a:pt x="1825339" y="118499"/>
                  <a:pt x="1825417" y="119129"/>
                </a:cubicBezTo>
                <a:lnTo>
                  <a:pt x="1783837" y="119129"/>
                </a:lnTo>
                <a:close/>
                <a:moveTo>
                  <a:pt x="1911728" y="81644"/>
                </a:moveTo>
                <a:cubicBezTo>
                  <a:pt x="1901018" y="81250"/>
                  <a:pt x="1890859" y="86448"/>
                  <a:pt x="1884874" y="95347"/>
                </a:cubicBezTo>
                <a:lnTo>
                  <a:pt x="1884874" y="84085"/>
                </a:lnTo>
                <a:lnTo>
                  <a:pt x="1860461" y="84085"/>
                </a:lnTo>
                <a:lnTo>
                  <a:pt x="1860461" y="175042"/>
                </a:lnTo>
                <a:lnTo>
                  <a:pt x="1885583" y="175042"/>
                </a:lnTo>
                <a:lnTo>
                  <a:pt x="1885583" y="122673"/>
                </a:lnTo>
                <a:cubicBezTo>
                  <a:pt x="1884716" y="113144"/>
                  <a:pt x="1891725" y="104797"/>
                  <a:pt x="1901175" y="103852"/>
                </a:cubicBezTo>
                <a:cubicBezTo>
                  <a:pt x="1901727" y="103773"/>
                  <a:pt x="1902357" y="103773"/>
                  <a:pt x="1902908" y="103773"/>
                </a:cubicBezTo>
                <a:cubicBezTo>
                  <a:pt x="1911807" y="103143"/>
                  <a:pt x="1919524" y="109758"/>
                  <a:pt x="1920233" y="118657"/>
                </a:cubicBezTo>
                <a:cubicBezTo>
                  <a:pt x="1920312" y="119759"/>
                  <a:pt x="1920312" y="120783"/>
                  <a:pt x="1920154" y="121885"/>
                </a:cubicBezTo>
                <a:lnTo>
                  <a:pt x="1920154" y="174963"/>
                </a:lnTo>
                <a:lnTo>
                  <a:pt x="1945275" y="174963"/>
                </a:lnTo>
                <a:lnTo>
                  <a:pt x="1945275" y="117633"/>
                </a:lnTo>
                <a:cubicBezTo>
                  <a:pt x="1945354" y="97709"/>
                  <a:pt x="1934723" y="81565"/>
                  <a:pt x="1911728" y="81644"/>
                </a:cubicBezTo>
                <a:lnTo>
                  <a:pt x="1911728" y="81644"/>
                </a:lnTo>
                <a:close/>
              </a:path>
            </a:pathLst>
          </a:custGeom>
          <a:solidFill>
            <a:schemeClr val="tx2"/>
          </a:solidFill>
          <a:ln w="7867" cap="flat">
            <a:noFill/>
            <a:prstDash val="solid"/>
            <a:miter/>
          </a:ln>
        </p:spPr>
        <p:txBody>
          <a:bodyPr rtlCol="0" anchor="ctr"/>
          <a:lstStyle/>
          <a:p>
            <a:endParaRPr lang="sv-SE"/>
          </a:p>
        </p:txBody>
      </p:sp>
    </p:spTree>
    <p:extLst>
      <p:ext uri="{BB962C8B-B14F-4D97-AF65-F5344CB8AC3E}">
        <p14:creationId xmlns:p14="http://schemas.microsoft.com/office/powerpoint/2010/main" val="612043891"/>
      </p:ext>
    </p:extLst>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 id="2147483787" r:id="rId12"/>
    <p:sldLayoutId id="2147483788" r:id="rId1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algn="l" defTabSz="914400" rtl="0" eaLnBrk="1" latinLnBrk="0" hangingPunct="1">
        <a:lnSpc>
          <a:spcPct val="90000"/>
        </a:lnSpc>
        <a:spcBef>
          <a:spcPct val="0"/>
        </a:spcBef>
        <a:buNone/>
        <a:defRPr sz="4000" b="1" i="0" strike="noStrike" kern="1200">
          <a:solidFill>
            <a:srgbClr val="6E0E50"/>
          </a:solidFill>
          <a:effectLst/>
          <a:latin typeface="Public Sans" pitchFamily="2" charset="77"/>
          <a:ea typeface="+mj-ea"/>
          <a:cs typeface="+mj-cs"/>
        </a:defRPr>
      </a:lvl1pPr>
    </p:titleStyle>
    <p:body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hyperlink" Target="https://www.inera.se/tjanster/katalogtjanst-hsa/katalogtjanst-hsa/#fa557c0b-1203-44ad-b66b-627661b3ed91" TargetMode="External"/><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hyperlink" Target="file:///\\ehspanas0001.ehint.ehalsomyndigheten.se\users\blomqkla\Documents\Fr&#229;n%20reg%20sthlm\Dokument\Projektrapport_Kodverk_yrken_200702%20(1).pdf" TargetMode="External"/><Relationship Id="rId2" Type="http://schemas.openxmlformats.org/officeDocument/2006/relationships/hyperlink" Target="https://kunskapsstyrningvard.se/kunskapsstyrningvard/datauppfoljningochanalys/struktureradvardinformation/resultatavarbetemedstruktureradvardinformation/kodverkforyrkenihalsoochsjukvarden.70269.html" TargetMode="External"/><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socialstyrelsen.se/kunskapsstod-och-regler/regler-och-riktlinjer/foreskrifter-och-allmanna-rad/konsoliderade-foreskrifter/201854-om-att-utfarda-intyg-i-halso--och-sjukvarden2/"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hyperlink" Target="https://inera.atlassian.net/wiki/download/attachments/397444985/hsa_innehall_befattning_version_3.7_2021-10-21.pdf" TargetMode="External"/><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2" Type="http://schemas.openxmlformats.org/officeDocument/2006/relationships/hyperlink" Target="https://www.socialstyrelsen.se/kunskapsstod-och-regler/regler-och-riktlinjer/foreskrifter-och-allmanna-rad/konsoliderade-foreskrifter/201854-om-att-utfarda-intyg-i-halso--och-sjukvarden2/" TargetMode="External"/><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4.xml"/></Relationships>
</file>

<file path=ppt/slides/_rels/slide41.xml.rels><?xml version="1.0" encoding="UTF-8" standalone="yes"?>
<Relationships xmlns="http://schemas.openxmlformats.org/package/2006/relationships"><Relationship Id="rId3" Type="http://schemas.openxmlformats.org/officeDocument/2006/relationships/hyperlink" Target="https://slf.se/app/uploads/2018/05/harmed-intygas-att-2019.pdf" TargetMode="External"/><Relationship Id="rId2" Type="http://schemas.openxmlformats.org/officeDocument/2006/relationships/notesSlide" Target="../notesSlides/notesSlide10.xml"/><Relationship Id="rId1" Type="http://schemas.openxmlformats.org/officeDocument/2006/relationships/slideLayout" Target="../slideLayouts/slideLayout2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4.xml"/></Relationships>
</file>

<file path=ppt/slides/_rels/slide5.xml.rels><?xml version="1.0" encoding="UTF-8" standalone="yes"?>
<Relationships xmlns="http://schemas.openxmlformats.org/package/2006/relationships"><Relationship Id="rId2" Type="http://schemas.openxmlformats.org/officeDocument/2006/relationships/hyperlink" Target="https://www.regionvarmland.se/download/18.56f8c69d184c13dbfbd2c746/1684303821303/RIK-18346-v.2.0%20Utf%C3%A4rdande%20av%20intyg%20i%20h%C3%A4lso-%20och%20sjukv%C3%A5rden%20och%20tandv%C3%A5rden.pdf"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ubrik 3">
            <a:extLst>
              <a:ext uri="{FF2B5EF4-FFF2-40B4-BE49-F238E27FC236}">
                <a16:creationId xmlns:a16="http://schemas.microsoft.com/office/drawing/2014/main" id="{9BB9A09B-3939-00A6-44B7-97BC6DCA6C84}"/>
              </a:ext>
            </a:extLst>
          </p:cNvPr>
          <p:cNvSpPr>
            <a:spLocks noGrp="1"/>
          </p:cNvSpPr>
          <p:nvPr>
            <p:ph type="title"/>
          </p:nvPr>
        </p:nvSpPr>
        <p:spPr>
          <a:xfrm>
            <a:off x="1884000" y="2443002"/>
            <a:ext cx="8424000" cy="1107996"/>
          </a:xfrm>
        </p:spPr>
        <p:txBody>
          <a:bodyPr/>
          <a:lstStyle/>
          <a:p>
            <a:r>
              <a:rPr lang="sv-SE" dirty="0"/>
              <a:t>Kompetens m.m. - förslag till lösning</a:t>
            </a:r>
          </a:p>
        </p:txBody>
      </p:sp>
      <p:sp>
        <p:nvSpPr>
          <p:cNvPr id="5" name="Platshållare för text 4">
            <a:extLst>
              <a:ext uri="{FF2B5EF4-FFF2-40B4-BE49-F238E27FC236}">
                <a16:creationId xmlns:a16="http://schemas.microsoft.com/office/drawing/2014/main" id="{77F9D749-A55D-38DE-FDE0-E2D1BEE10E24}"/>
              </a:ext>
            </a:extLst>
          </p:cNvPr>
          <p:cNvSpPr>
            <a:spLocks noGrp="1"/>
          </p:cNvSpPr>
          <p:nvPr>
            <p:ph type="body" sz="quarter" idx="18"/>
          </p:nvPr>
        </p:nvSpPr>
        <p:spPr/>
        <p:txBody>
          <a:bodyPr/>
          <a:lstStyle/>
          <a:p>
            <a:endParaRPr lang="sv-SE"/>
          </a:p>
        </p:txBody>
      </p:sp>
      <p:sp>
        <p:nvSpPr>
          <p:cNvPr id="6" name="Platshållare för text 5">
            <a:extLst>
              <a:ext uri="{FF2B5EF4-FFF2-40B4-BE49-F238E27FC236}">
                <a16:creationId xmlns:a16="http://schemas.microsoft.com/office/drawing/2014/main" id="{4E510097-60C4-6D74-F95D-60841428BEB1}"/>
              </a:ext>
            </a:extLst>
          </p:cNvPr>
          <p:cNvSpPr>
            <a:spLocks noGrp="1"/>
          </p:cNvSpPr>
          <p:nvPr>
            <p:ph type="body" sz="quarter" idx="19"/>
          </p:nvPr>
        </p:nvSpPr>
        <p:spPr/>
        <p:txBody>
          <a:bodyPr/>
          <a:lstStyle/>
          <a:p>
            <a:endParaRPr lang="sv-SE"/>
          </a:p>
        </p:txBody>
      </p:sp>
    </p:spTree>
    <p:extLst>
      <p:ext uri="{BB962C8B-B14F-4D97-AF65-F5344CB8AC3E}">
        <p14:creationId xmlns:p14="http://schemas.microsoft.com/office/powerpoint/2010/main" val="31662393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FB70E60-5EDD-4438-BCE1-3C30E5208497}"/>
              </a:ext>
            </a:extLst>
          </p:cNvPr>
          <p:cNvSpPr>
            <a:spLocks noGrp="1"/>
          </p:cNvSpPr>
          <p:nvPr>
            <p:ph type="title"/>
          </p:nvPr>
        </p:nvSpPr>
        <p:spPr/>
        <p:txBody>
          <a:bodyPr/>
          <a:lstStyle/>
          <a:p>
            <a:r>
              <a:rPr lang="sv-SE" dirty="0"/>
              <a:t>Genomgång av intygsformulär</a:t>
            </a:r>
          </a:p>
        </p:txBody>
      </p:sp>
      <p:sp>
        <p:nvSpPr>
          <p:cNvPr id="3" name="Platshållare för innehåll 2">
            <a:extLst>
              <a:ext uri="{FF2B5EF4-FFF2-40B4-BE49-F238E27FC236}">
                <a16:creationId xmlns:a16="http://schemas.microsoft.com/office/drawing/2014/main" id="{69A378AC-CC2A-4786-BFE9-DDE03A44D303}"/>
              </a:ext>
            </a:extLst>
          </p:cNvPr>
          <p:cNvSpPr>
            <a:spLocks noGrp="1"/>
          </p:cNvSpPr>
          <p:nvPr>
            <p:ph sz="quarter" idx="21"/>
          </p:nvPr>
        </p:nvSpPr>
        <p:spPr/>
        <p:txBody>
          <a:bodyPr numCol="2">
            <a:normAutofit fontScale="47500" lnSpcReduction="20000"/>
          </a:bodyPr>
          <a:lstStyle/>
          <a:p>
            <a:r>
              <a:rPr lang="sv-SE" dirty="0"/>
              <a:t>Företagsläkare</a:t>
            </a:r>
          </a:p>
          <a:p>
            <a:r>
              <a:rPr lang="sv-SE" dirty="0"/>
              <a:t>Läkare</a:t>
            </a:r>
          </a:p>
          <a:p>
            <a:r>
              <a:rPr lang="sv-SE" dirty="0"/>
              <a:t>Läkare eller Tandläkare</a:t>
            </a:r>
          </a:p>
          <a:p>
            <a:r>
              <a:rPr lang="sv-SE" dirty="0"/>
              <a:t>Läkare eller någon annan profession på vårdenhet</a:t>
            </a:r>
          </a:p>
          <a:p>
            <a:r>
              <a:rPr lang="sv-SE" dirty="0"/>
              <a:t>Läkare, </a:t>
            </a:r>
            <a:r>
              <a:rPr lang="sv-SE" dirty="0" err="1"/>
              <a:t>rehabkoordinator</a:t>
            </a:r>
            <a:endParaRPr lang="sv-SE" dirty="0"/>
          </a:p>
          <a:p>
            <a:r>
              <a:rPr lang="sv-SE" dirty="0"/>
              <a:t>Specialistläkare i yrkesmedicin, yrkes- och miljömedicin, arbets- och miljömedicin eller företagshälsovård. Du kan också vara yrkeshygieniker och vara verksam på en arbets- och miljömedicinsk klinik.</a:t>
            </a:r>
          </a:p>
          <a:p>
            <a:r>
              <a:rPr lang="sv-SE" dirty="0"/>
              <a:t>Läkare, barnmorska, sjuksköterska vid MHV eller BVC</a:t>
            </a:r>
          </a:p>
          <a:p>
            <a:r>
              <a:rPr lang="sv-SE" dirty="0"/>
              <a:t>Arbetsterapeut</a:t>
            </a:r>
          </a:p>
          <a:p>
            <a:r>
              <a:rPr lang="sv-SE" dirty="0"/>
              <a:t>Läkare, sjuksköterska</a:t>
            </a:r>
          </a:p>
          <a:p>
            <a:r>
              <a:rPr lang="sv-SE" dirty="0"/>
              <a:t>Arbetsterapeut? Läkare</a:t>
            </a:r>
          </a:p>
          <a:p>
            <a:r>
              <a:rPr lang="sv-SE" dirty="0"/>
              <a:t>Läkare med stöd av arbetsterapeut, fysioterapeut, psykolog</a:t>
            </a:r>
          </a:p>
          <a:p>
            <a:r>
              <a:rPr lang="sv-SE" dirty="0"/>
              <a:t>Optiker eller övriga som är behöriga att skicka in synintyg</a:t>
            </a:r>
          </a:p>
          <a:p>
            <a:r>
              <a:rPr lang="sv-SE" dirty="0"/>
              <a:t>Läkare, Psykolog</a:t>
            </a:r>
          </a:p>
          <a:p>
            <a:r>
              <a:rPr lang="sv-SE" dirty="0"/>
              <a:t>Specialist i ögonsjukdomar</a:t>
            </a:r>
          </a:p>
          <a:p>
            <a:r>
              <a:rPr lang="sv-SE" dirty="0"/>
              <a:t>Apotek eller vårdgivaren (läkare) i samband med förskrivningen</a:t>
            </a:r>
          </a:p>
          <a:p>
            <a:r>
              <a:rPr lang="sv-SE" dirty="0"/>
              <a:t>Socialförvaltningen</a:t>
            </a:r>
          </a:p>
          <a:p>
            <a:r>
              <a:rPr lang="sv-SE" dirty="0"/>
              <a:t>Läkare, företagsläkare</a:t>
            </a:r>
          </a:p>
          <a:p>
            <a:r>
              <a:rPr lang="sv-SE" dirty="0"/>
              <a:t>Förlossningsläkare</a:t>
            </a:r>
          </a:p>
          <a:p>
            <a:r>
              <a:rPr lang="sv-SE" dirty="0"/>
              <a:t>Laboratoriepersonal</a:t>
            </a:r>
          </a:p>
          <a:p>
            <a:r>
              <a:rPr lang="sv-SE" dirty="0"/>
              <a:t>Kurator</a:t>
            </a:r>
          </a:p>
          <a:p>
            <a:r>
              <a:rPr lang="sv-SE" dirty="0"/>
              <a:t>Endast läkare i allmän tjänst eller läkare som enligt avtal med landstinget har till uppgift att göra undersökningen.</a:t>
            </a:r>
          </a:p>
          <a:p>
            <a:r>
              <a:rPr lang="sv-SE" dirty="0"/>
              <a:t>Flygläkare på Flygmedicinsk centrum (första undersökning)</a:t>
            </a:r>
          </a:p>
          <a:p>
            <a:r>
              <a:rPr lang="sv-SE" dirty="0"/>
              <a:t>Flygläkare</a:t>
            </a:r>
          </a:p>
          <a:p>
            <a:r>
              <a:rPr lang="sv-SE" dirty="0"/>
              <a:t>Specialist i allmänmedicin</a:t>
            </a:r>
          </a:p>
          <a:p>
            <a:r>
              <a:rPr lang="sv-SE" dirty="0"/>
              <a:t>Sjömansläkare</a:t>
            </a:r>
          </a:p>
          <a:p>
            <a:r>
              <a:rPr lang="sv-SE" dirty="0"/>
              <a:t>Förlossningsläkare, Barnmorska</a:t>
            </a:r>
          </a:p>
          <a:p>
            <a:r>
              <a:rPr lang="sv-SE" dirty="0"/>
              <a:t>Barnmorska, barnets vårdnadshavare</a:t>
            </a:r>
          </a:p>
          <a:p>
            <a:r>
              <a:rPr lang="sv-SE" dirty="0"/>
              <a:t>Tandläkare godkänd av Försvarsmakten</a:t>
            </a:r>
          </a:p>
          <a:p>
            <a:r>
              <a:rPr lang="sv-SE" dirty="0"/>
              <a:t>Tandläkare godkänd av Kustbevakning</a:t>
            </a:r>
          </a:p>
          <a:p>
            <a:r>
              <a:rPr lang="sv-SE" dirty="0"/>
              <a:t>Tandläkare</a:t>
            </a:r>
          </a:p>
          <a:p>
            <a:r>
              <a:rPr lang="sv-SE" dirty="0"/>
              <a:t>Rättsläkare, Forensiska dokumentationsläkare, Läkare</a:t>
            </a:r>
          </a:p>
          <a:p>
            <a:r>
              <a:rPr lang="sv-SE" dirty="0"/>
              <a:t>Logoped eller en intygsgivare som Universitets- och högskolerådet har godkänt</a:t>
            </a:r>
          </a:p>
          <a:p>
            <a:r>
              <a:rPr lang="sv-SE" dirty="0"/>
              <a:t>Företagsläkare - Specialistläkare inom arbets- och miljömedicin*)</a:t>
            </a:r>
          </a:p>
        </p:txBody>
      </p:sp>
    </p:spTree>
    <p:extLst>
      <p:ext uri="{BB962C8B-B14F-4D97-AF65-F5344CB8AC3E}">
        <p14:creationId xmlns:p14="http://schemas.microsoft.com/office/powerpoint/2010/main" val="37243197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6BE7A583-457E-44B1-BC32-0160222856A6}"/>
              </a:ext>
            </a:extLst>
          </p:cNvPr>
          <p:cNvSpPr>
            <a:spLocks noGrp="1"/>
          </p:cNvSpPr>
          <p:nvPr>
            <p:ph type="title"/>
          </p:nvPr>
        </p:nvSpPr>
        <p:spPr/>
        <p:txBody>
          <a:bodyPr/>
          <a:lstStyle/>
          <a:p>
            <a:r>
              <a:rPr lang="sv-SE" dirty="0"/>
              <a:t>Förifyllnadsfunktion</a:t>
            </a:r>
          </a:p>
        </p:txBody>
      </p:sp>
      <p:sp>
        <p:nvSpPr>
          <p:cNvPr id="3" name="Platshållare för innehåll 2">
            <a:extLst>
              <a:ext uri="{FF2B5EF4-FFF2-40B4-BE49-F238E27FC236}">
                <a16:creationId xmlns:a16="http://schemas.microsoft.com/office/drawing/2014/main" id="{1E7823E6-3FF0-4807-9C51-34F16C11E5F7}"/>
              </a:ext>
            </a:extLst>
          </p:cNvPr>
          <p:cNvSpPr>
            <a:spLocks noGrp="1"/>
          </p:cNvSpPr>
          <p:nvPr>
            <p:ph sz="quarter" idx="21"/>
          </p:nvPr>
        </p:nvSpPr>
        <p:spPr/>
        <p:txBody>
          <a:bodyPr/>
          <a:lstStyle/>
          <a:p>
            <a:r>
              <a:rPr lang="sv-SE" dirty="0"/>
              <a:t>Hämta information från kodlistor</a:t>
            </a:r>
          </a:p>
          <a:p>
            <a:r>
              <a:rPr lang="sv-SE" dirty="0"/>
              <a:t>Minskar uppgiftslämnarbörda</a:t>
            </a:r>
          </a:p>
          <a:p>
            <a:r>
              <a:rPr lang="sv-SE" dirty="0"/>
              <a:t>Harmonisering</a:t>
            </a:r>
          </a:p>
          <a:p>
            <a:r>
              <a:rPr lang="sv-SE" dirty="0"/>
              <a:t>Kvalitetssäkring</a:t>
            </a:r>
          </a:p>
        </p:txBody>
      </p:sp>
    </p:spTree>
    <p:extLst>
      <p:ext uri="{BB962C8B-B14F-4D97-AF65-F5344CB8AC3E}">
        <p14:creationId xmlns:p14="http://schemas.microsoft.com/office/powerpoint/2010/main" val="3086847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43F14D6E-087D-483F-A14E-58D6DF754F11}"/>
              </a:ext>
            </a:extLst>
          </p:cNvPr>
          <p:cNvSpPr>
            <a:spLocks noGrp="1"/>
          </p:cNvSpPr>
          <p:nvPr>
            <p:ph type="title"/>
          </p:nvPr>
        </p:nvSpPr>
        <p:spPr/>
        <p:txBody>
          <a:bodyPr/>
          <a:lstStyle/>
          <a:p>
            <a:r>
              <a:rPr lang="sv-SE" dirty="0"/>
              <a:t>Behörighet – åtkomst till intyg</a:t>
            </a:r>
          </a:p>
        </p:txBody>
      </p:sp>
      <p:sp>
        <p:nvSpPr>
          <p:cNvPr id="3" name="Platshållare för innehåll 2">
            <a:extLst>
              <a:ext uri="{FF2B5EF4-FFF2-40B4-BE49-F238E27FC236}">
                <a16:creationId xmlns:a16="http://schemas.microsoft.com/office/drawing/2014/main" id="{A6AF85E8-D9EF-432F-B540-0EC380185E1E}"/>
              </a:ext>
            </a:extLst>
          </p:cNvPr>
          <p:cNvSpPr>
            <a:spLocks noGrp="1"/>
          </p:cNvSpPr>
          <p:nvPr>
            <p:ph sz="quarter" idx="21"/>
          </p:nvPr>
        </p:nvSpPr>
        <p:spPr/>
        <p:txBody>
          <a:bodyPr/>
          <a:lstStyle/>
          <a:p>
            <a:r>
              <a:rPr lang="sv-SE" dirty="0"/>
              <a:t>Intygsutfärdarens egenskaper används för att styra behörigheter till intygsformuläret</a:t>
            </a:r>
          </a:p>
          <a:p>
            <a:endParaRPr lang="sv-SE" dirty="0"/>
          </a:p>
        </p:txBody>
      </p:sp>
    </p:spTree>
    <p:extLst>
      <p:ext uri="{BB962C8B-B14F-4D97-AF65-F5344CB8AC3E}">
        <p14:creationId xmlns:p14="http://schemas.microsoft.com/office/powerpoint/2010/main" val="2199012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4AA30A-3BA2-4B66-941B-E9D569A4FD7C}"/>
              </a:ext>
            </a:extLst>
          </p:cNvPr>
          <p:cNvSpPr>
            <a:spLocks noGrp="1"/>
          </p:cNvSpPr>
          <p:nvPr>
            <p:ph type="title"/>
          </p:nvPr>
        </p:nvSpPr>
        <p:spPr/>
        <p:txBody>
          <a:bodyPr/>
          <a:lstStyle/>
          <a:p>
            <a:r>
              <a:rPr lang="sv-SE" dirty="0"/>
              <a:t>Genomgång</a:t>
            </a:r>
          </a:p>
        </p:txBody>
      </p:sp>
      <p:sp>
        <p:nvSpPr>
          <p:cNvPr id="3" name="Platshållare för text 2">
            <a:extLst>
              <a:ext uri="{FF2B5EF4-FFF2-40B4-BE49-F238E27FC236}">
                <a16:creationId xmlns:a16="http://schemas.microsoft.com/office/drawing/2014/main" id="{FCBDFF51-7FB9-419C-A831-39CCBC6FA807}"/>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199633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511BC9A-0691-4324-A1D8-1A47CA9DAA05}"/>
              </a:ext>
            </a:extLst>
          </p:cNvPr>
          <p:cNvSpPr>
            <a:spLocks noGrp="1"/>
          </p:cNvSpPr>
          <p:nvPr>
            <p:ph type="title"/>
          </p:nvPr>
        </p:nvSpPr>
        <p:spPr>
          <a:xfrm>
            <a:off x="858710" y="769002"/>
            <a:ext cx="8153405" cy="1107996"/>
          </a:xfrm>
        </p:spPr>
        <p:txBody>
          <a:bodyPr/>
          <a:lstStyle/>
          <a:p>
            <a:r>
              <a:rPr lang="sv-SE" dirty="0"/>
              <a:t>Fält för egenskaper på utfärdare i intygsformulär</a:t>
            </a:r>
          </a:p>
        </p:txBody>
      </p:sp>
      <p:sp>
        <p:nvSpPr>
          <p:cNvPr id="3" name="Platshållare för innehåll 2">
            <a:extLst>
              <a:ext uri="{FF2B5EF4-FFF2-40B4-BE49-F238E27FC236}">
                <a16:creationId xmlns:a16="http://schemas.microsoft.com/office/drawing/2014/main" id="{A92832BE-7E94-44F5-834C-663EE7B0E611}"/>
              </a:ext>
            </a:extLst>
          </p:cNvPr>
          <p:cNvSpPr>
            <a:spLocks noGrp="1"/>
          </p:cNvSpPr>
          <p:nvPr>
            <p:ph sz="quarter" idx="21"/>
          </p:nvPr>
        </p:nvSpPr>
        <p:spPr>
          <a:xfrm>
            <a:off x="858838" y="2025650"/>
            <a:ext cx="6581490" cy="4240213"/>
          </a:xfrm>
        </p:spPr>
        <p:txBody>
          <a:bodyPr>
            <a:normAutofit fontScale="55000" lnSpcReduction="20000"/>
          </a:bodyPr>
          <a:lstStyle/>
          <a:p>
            <a:pPr marL="0" indent="0">
              <a:buNone/>
            </a:pPr>
            <a:r>
              <a:rPr lang="sv-SE" sz="4400" dirty="0"/>
              <a:t>Kompetens, tjänsteställning eller befattning</a:t>
            </a:r>
            <a:endParaRPr lang="sv-SE" sz="2500" dirty="0"/>
          </a:p>
          <a:p>
            <a:r>
              <a:rPr lang="sv-SE" sz="2500" dirty="0"/>
              <a:t>Yrke</a:t>
            </a:r>
          </a:p>
          <a:p>
            <a:r>
              <a:rPr lang="sv-SE" sz="2500" dirty="0"/>
              <a:t>Yrkesroll</a:t>
            </a:r>
          </a:p>
          <a:p>
            <a:r>
              <a:rPr lang="sv-SE" sz="2500" dirty="0"/>
              <a:t>Specialitet</a:t>
            </a:r>
          </a:p>
          <a:p>
            <a:r>
              <a:rPr lang="sv-SE" sz="2500" dirty="0"/>
              <a:t>Specialistkompetens</a:t>
            </a:r>
          </a:p>
          <a:p>
            <a:r>
              <a:rPr lang="sv-SE" sz="2500" dirty="0"/>
              <a:t>Har legitimation</a:t>
            </a:r>
          </a:p>
          <a:p>
            <a:r>
              <a:rPr lang="sv-SE" sz="2500" dirty="0"/>
              <a:t>Befattning</a:t>
            </a:r>
          </a:p>
          <a:p>
            <a:r>
              <a:rPr lang="sv-SE" sz="2500" dirty="0"/>
              <a:t>Titel</a:t>
            </a:r>
          </a:p>
          <a:p>
            <a:r>
              <a:rPr lang="sv-SE" sz="2500" dirty="0"/>
              <a:t>Tjänstetitel</a:t>
            </a:r>
          </a:p>
          <a:p>
            <a:r>
              <a:rPr lang="sv-SE" sz="2500" dirty="0"/>
              <a:t>Tjänsteställning</a:t>
            </a:r>
          </a:p>
          <a:p>
            <a:r>
              <a:rPr lang="sv-SE" sz="2500" dirty="0"/>
              <a:t>Funktion</a:t>
            </a:r>
          </a:p>
          <a:p>
            <a:r>
              <a:rPr lang="sv-SE" sz="2500" dirty="0"/>
              <a:t>Förskrivarkod</a:t>
            </a:r>
          </a:p>
          <a:p>
            <a:r>
              <a:rPr lang="sv-SE" sz="2500" u="sng" dirty="0"/>
              <a:t>Arbetsplatskod</a:t>
            </a:r>
          </a:p>
          <a:p>
            <a:r>
              <a:rPr lang="sv-SE" sz="2500" u="sng" dirty="0"/>
              <a:t>Tjänsteställe</a:t>
            </a:r>
          </a:p>
          <a:p>
            <a:r>
              <a:rPr lang="sv-SE" sz="2500" u="sng" dirty="0"/>
              <a:t>Vårdenhet</a:t>
            </a:r>
          </a:p>
          <a:p>
            <a:r>
              <a:rPr lang="sv-SE" sz="2500" u="sng" dirty="0"/>
              <a:t>Sjukvårdsinrättning </a:t>
            </a:r>
          </a:p>
        </p:txBody>
      </p:sp>
      <p:sp>
        <p:nvSpPr>
          <p:cNvPr id="4" name="textruta 3">
            <a:extLst>
              <a:ext uri="{FF2B5EF4-FFF2-40B4-BE49-F238E27FC236}">
                <a16:creationId xmlns:a16="http://schemas.microsoft.com/office/drawing/2014/main" id="{B7565C7B-F2B1-4ADC-A6A4-FFB864A70729}"/>
              </a:ext>
            </a:extLst>
          </p:cNvPr>
          <p:cNvSpPr txBox="1"/>
          <p:nvPr/>
        </p:nvSpPr>
        <p:spPr>
          <a:xfrm>
            <a:off x="9134375" y="2666198"/>
            <a:ext cx="2513830" cy="369332"/>
          </a:xfrm>
          <a:prstGeom prst="rect">
            <a:avLst/>
          </a:prstGeom>
          <a:noFill/>
        </p:spPr>
        <p:txBody>
          <a:bodyPr wrap="none" rtlCol="0">
            <a:spAutoFit/>
          </a:bodyPr>
          <a:lstStyle/>
          <a:p>
            <a:r>
              <a:rPr lang="sv-SE" dirty="0"/>
              <a:t>Lägg in intygsbild här</a:t>
            </a:r>
          </a:p>
        </p:txBody>
      </p:sp>
      <p:pic>
        <p:nvPicPr>
          <p:cNvPr id="6" name="Bildobjekt 5">
            <a:extLst>
              <a:ext uri="{FF2B5EF4-FFF2-40B4-BE49-F238E27FC236}">
                <a16:creationId xmlns:a16="http://schemas.microsoft.com/office/drawing/2014/main" id="{8078DE80-14DB-4769-A606-A08C06910432}"/>
              </a:ext>
            </a:extLst>
          </p:cNvPr>
          <p:cNvPicPr>
            <a:picLocks noChangeAspect="1"/>
          </p:cNvPicPr>
          <p:nvPr/>
        </p:nvPicPr>
        <p:blipFill rotWithShape="1">
          <a:blip r:embed="rId2"/>
          <a:srcRect l="34080" t="17995" r="35054"/>
          <a:stretch/>
        </p:blipFill>
        <p:spPr>
          <a:xfrm>
            <a:off x="8150469" y="1238215"/>
            <a:ext cx="4041531" cy="5637369"/>
          </a:xfrm>
          <a:prstGeom prst="rect">
            <a:avLst/>
          </a:prstGeom>
        </p:spPr>
      </p:pic>
    </p:spTree>
    <p:extLst>
      <p:ext uri="{BB962C8B-B14F-4D97-AF65-F5344CB8AC3E}">
        <p14:creationId xmlns:p14="http://schemas.microsoft.com/office/powerpoint/2010/main" val="3199322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133E7E6-1E87-4E40-A99F-2D2E5F680771}"/>
              </a:ext>
            </a:extLst>
          </p:cNvPr>
          <p:cNvSpPr>
            <a:spLocks noGrp="1"/>
          </p:cNvSpPr>
          <p:nvPr>
            <p:ph type="title"/>
          </p:nvPr>
        </p:nvSpPr>
        <p:spPr/>
        <p:txBody>
          <a:bodyPr/>
          <a:lstStyle/>
          <a:p>
            <a:r>
              <a:rPr lang="sv-SE" dirty="0"/>
              <a:t>begrepp (1)</a:t>
            </a:r>
          </a:p>
        </p:txBody>
      </p:sp>
      <p:sp>
        <p:nvSpPr>
          <p:cNvPr id="3" name="Platshållare för innehåll 2">
            <a:extLst>
              <a:ext uri="{FF2B5EF4-FFF2-40B4-BE49-F238E27FC236}">
                <a16:creationId xmlns:a16="http://schemas.microsoft.com/office/drawing/2014/main" id="{A72EDC7D-9E0A-48CD-A44B-A1C96CBED25E}"/>
              </a:ext>
            </a:extLst>
          </p:cNvPr>
          <p:cNvSpPr>
            <a:spLocks noGrp="1"/>
          </p:cNvSpPr>
          <p:nvPr>
            <p:ph idx="1"/>
          </p:nvPr>
        </p:nvSpPr>
        <p:spPr/>
        <p:txBody>
          <a:bodyPr>
            <a:normAutofit fontScale="55000" lnSpcReduction="20000"/>
          </a:bodyPr>
          <a:lstStyle/>
          <a:p>
            <a:r>
              <a:rPr lang="sv-SE" dirty="0"/>
              <a:t>Kompetens</a:t>
            </a:r>
          </a:p>
          <a:p>
            <a:pPr marL="457200" lvl="1" indent="0">
              <a:buNone/>
            </a:pPr>
            <a:r>
              <a:rPr lang="sv-SE" dirty="0"/>
              <a:t>kunskap och förmåga att utföra viss uppgift</a:t>
            </a:r>
          </a:p>
          <a:p>
            <a:pPr marL="457200" lvl="1" indent="0">
              <a:buNone/>
            </a:pPr>
            <a:r>
              <a:rPr lang="sv-SE" sz="2000" dirty="0" err="1">
                <a:effectLst/>
              </a:rPr>
              <a:t>Anm</a:t>
            </a:r>
            <a:r>
              <a:rPr lang="sv-SE" sz="2000" dirty="0">
                <a:effectLst/>
              </a:rPr>
              <a:t>, I allmänt språkbruk skiljer man ofta inte mellan begreppen kompetens och kvalifikation. (Rikstermbanken)</a:t>
            </a:r>
          </a:p>
          <a:p>
            <a:r>
              <a:rPr lang="sv-SE" dirty="0"/>
              <a:t>Yrke</a:t>
            </a:r>
          </a:p>
          <a:p>
            <a:pPr marL="457200" lvl="1" indent="0">
              <a:buNone/>
            </a:pPr>
            <a:r>
              <a:rPr lang="sv-SE" dirty="0"/>
              <a:t>typ av arbete som man kan försörja sig på och som kräver vissa särskilda kunskaper (Nationalencyklopedin)</a:t>
            </a:r>
          </a:p>
          <a:p>
            <a:r>
              <a:rPr lang="sv-SE" dirty="0"/>
              <a:t>Specialitet (</a:t>
            </a:r>
            <a:r>
              <a:rPr lang="sv-SE" sz="2400" dirty="0"/>
              <a:t>Specialistkompetens?</a:t>
            </a:r>
            <a:r>
              <a:rPr lang="sv-SE" dirty="0"/>
              <a:t>)</a:t>
            </a:r>
          </a:p>
          <a:p>
            <a:pPr marL="457200" lvl="1" indent="0">
              <a:buNone/>
            </a:pPr>
            <a:r>
              <a:rPr lang="sv-SE" b="0" i="0" dirty="0">
                <a:solidFill>
                  <a:srgbClr val="262626"/>
                </a:solidFill>
                <a:effectLst/>
                <a:latin typeface="Arial" panose="020B0604020202020204" pitchFamily="34" charset="0"/>
              </a:rPr>
              <a:t>specialutbildningskod kod från förskrivarregistret för läkares specialistkompetens</a:t>
            </a:r>
          </a:p>
          <a:p>
            <a:pPr marL="457200" lvl="1" indent="0">
              <a:buNone/>
            </a:pPr>
            <a:r>
              <a:rPr lang="sv-SE" dirty="0">
                <a:solidFill>
                  <a:srgbClr val="262626"/>
                </a:solidFill>
                <a:latin typeface="Arial" panose="020B0604020202020204" pitchFamily="34" charset="0"/>
              </a:rPr>
              <a:t>Anm. </a:t>
            </a:r>
            <a:r>
              <a:rPr lang="sv-SE" b="0" i="0" dirty="0">
                <a:solidFill>
                  <a:srgbClr val="262626"/>
                </a:solidFill>
                <a:effectLst/>
                <a:latin typeface="Arial" panose="020B0604020202020204" pitchFamily="34" charset="0"/>
              </a:rPr>
              <a:t>Uppgifterna från förskrivarregistret hämtas från Socialstyrelsens register över legitimerad hälso- och sjukvårdspersonal (HOSP).</a:t>
            </a:r>
            <a:r>
              <a:rPr lang="sv-SE" dirty="0">
                <a:solidFill>
                  <a:srgbClr val="262626"/>
                </a:solidFill>
                <a:latin typeface="Arial" panose="020B0604020202020204" pitchFamily="34" charset="0"/>
              </a:rPr>
              <a:t> (</a:t>
            </a:r>
            <a:r>
              <a:rPr lang="sv-SE" b="0" i="0" dirty="0">
                <a:solidFill>
                  <a:srgbClr val="262626"/>
                </a:solidFill>
                <a:effectLst/>
                <a:latin typeface="Jost"/>
              </a:rPr>
              <a:t>Socialstyrelsens termbank</a:t>
            </a:r>
            <a:r>
              <a:rPr lang="sv-SE" dirty="0">
                <a:solidFill>
                  <a:srgbClr val="262626"/>
                </a:solidFill>
                <a:latin typeface="Arial" panose="020B0604020202020204" pitchFamily="34" charset="0"/>
              </a:rPr>
              <a:t>)</a:t>
            </a:r>
            <a:endParaRPr lang="sv-SE" dirty="0"/>
          </a:p>
          <a:p>
            <a:r>
              <a:rPr lang="sv-SE" sz="2400" dirty="0"/>
              <a:t>(Har) legitimation/legitimationsyrken</a:t>
            </a:r>
          </a:p>
          <a:p>
            <a:pPr marL="457200" lvl="1" indent="0">
              <a:buNone/>
            </a:pPr>
            <a:r>
              <a:rPr lang="sv-SE" b="0" i="0" dirty="0">
                <a:solidFill>
                  <a:srgbClr val="262626"/>
                </a:solidFill>
                <a:effectLst/>
                <a:latin typeface="Jost"/>
              </a:rPr>
              <a:t>Registret över legitimerad hälso- och sjukvårdspersonal och personal med bevis om rätt att använda yrkestiteln undersköterska (HOSP)</a:t>
            </a:r>
            <a:endParaRPr lang="sv-SE" sz="2400" dirty="0"/>
          </a:p>
          <a:p>
            <a:r>
              <a:rPr lang="sv-SE" dirty="0"/>
              <a:t>Funktion</a:t>
            </a:r>
          </a:p>
          <a:p>
            <a:pPr marL="457200" lvl="1" indent="0">
              <a:buNone/>
            </a:pPr>
            <a:r>
              <a:rPr lang="sv-SE" dirty="0"/>
              <a:t>Kod eller text för den funktion eller uppgift som arbetsgivaren tilldelar hälso- och sjukvårdspersonal utöver sin befattning (NI)</a:t>
            </a:r>
          </a:p>
          <a:p>
            <a:r>
              <a:rPr lang="sv-SE" dirty="0"/>
              <a:t>Befattning</a:t>
            </a:r>
          </a:p>
          <a:p>
            <a:pPr marL="457200" lvl="1" indent="0">
              <a:buNone/>
            </a:pPr>
            <a:r>
              <a:rPr lang="sv-SE" dirty="0"/>
              <a:t>ställning i en verksamhet som innebär vissa befogenheter och ett visst ansvar (Rikstermbanken)</a:t>
            </a:r>
          </a:p>
          <a:p>
            <a:pPr marL="457200" lvl="1" indent="0">
              <a:buNone/>
            </a:pPr>
            <a:r>
              <a:rPr lang="sv-SE" dirty="0"/>
              <a:t>Anställning som är inrättad för viss funktion inom myndighet, organisation, företag (Nationalencyklopedin)</a:t>
            </a:r>
          </a:p>
          <a:p>
            <a:r>
              <a:rPr lang="sv-SE" dirty="0"/>
              <a:t>Tjänst</a:t>
            </a:r>
          </a:p>
          <a:p>
            <a:pPr marL="457200" lvl="1" indent="0">
              <a:buNone/>
            </a:pPr>
            <a:r>
              <a:rPr lang="sv-SE" dirty="0"/>
              <a:t>uppdrag som innebär en anställning med bestämda arbetsuppgifter och kvalifikationskrav (Rikstermbanken)</a:t>
            </a:r>
          </a:p>
          <a:p>
            <a:r>
              <a:rPr lang="sv-SE" dirty="0"/>
              <a:t>Tjänsteställning</a:t>
            </a:r>
          </a:p>
          <a:p>
            <a:pPr marL="457200" lvl="1" indent="0">
              <a:buNone/>
            </a:pPr>
            <a:r>
              <a:rPr lang="sv-SE" dirty="0"/>
              <a:t>position som svarar mot viss tjänst så att det fram­går vilken av två tjänster som är högst i rang; särsk. in­om försvaret (Svensk ordbok)</a:t>
            </a:r>
          </a:p>
          <a:p>
            <a:endParaRPr lang="sv-SE" dirty="0"/>
          </a:p>
          <a:p>
            <a:endParaRPr lang="sv-SE" dirty="0"/>
          </a:p>
        </p:txBody>
      </p:sp>
      <p:sp>
        <p:nvSpPr>
          <p:cNvPr id="4" name="Platshållare för bildnummer 3">
            <a:extLst>
              <a:ext uri="{FF2B5EF4-FFF2-40B4-BE49-F238E27FC236}">
                <a16:creationId xmlns:a16="http://schemas.microsoft.com/office/drawing/2014/main" id="{A6781771-D14E-4EE7-A66D-E48916FDED6C}"/>
              </a:ext>
            </a:extLst>
          </p:cNvPr>
          <p:cNvSpPr>
            <a:spLocks noGrp="1"/>
          </p:cNvSpPr>
          <p:nvPr>
            <p:ph type="sldNum" sz="quarter" idx="12"/>
          </p:nvPr>
        </p:nvSpPr>
        <p:spPr/>
        <p:txBody>
          <a:bodyPr/>
          <a:lstStyle/>
          <a:p>
            <a:fld id="{F1106F81-C910-4AE7-9B49-D0A77E10490A}" type="slidenum">
              <a:rPr lang="sv-SE" smtClean="0"/>
              <a:t>15</a:t>
            </a:fld>
            <a:endParaRPr lang="sv-SE"/>
          </a:p>
        </p:txBody>
      </p:sp>
    </p:spTree>
    <p:extLst>
      <p:ext uri="{BB962C8B-B14F-4D97-AF65-F5344CB8AC3E}">
        <p14:creationId xmlns:p14="http://schemas.microsoft.com/office/powerpoint/2010/main" val="42256036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00E852B-1D9A-420A-BA6D-DCCB31F45694}"/>
              </a:ext>
            </a:extLst>
          </p:cNvPr>
          <p:cNvSpPr>
            <a:spLocks noGrp="1"/>
          </p:cNvSpPr>
          <p:nvPr>
            <p:ph type="title"/>
          </p:nvPr>
        </p:nvSpPr>
        <p:spPr/>
        <p:txBody>
          <a:bodyPr/>
          <a:lstStyle/>
          <a:p>
            <a:r>
              <a:rPr lang="sv-SE" dirty="0"/>
              <a:t>Begreppskartläggning</a:t>
            </a:r>
          </a:p>
        </p:txBody>
      </p:sp>
      <p:pic>
        <p:nvPicPr>
          <p:cNvPr id="5" name="Bildobjekt 4">
            <a:extLst>
              <a:ext uri="{FF2B5EF4-FFF2-40B4-BE49-F238E27FC236}">
                <a16:creationId xmlns:a16="http://schemas.microsoft.com/office/drawing/2014/main" id="{1B17BFD8-0CB2-4B11-83FA-4C6311438C15}"/>
              </a:ext>
            </a:extLst>
          </p:cNvPr>
          <p:cNvPicPr>
            <a:picLocks noChangeAspect="1"/>
          </p:cNvPicPr>
          <p:nvPr/>
        </p:nvPicPr>
        <p:blipFill rotWithShape="1">
          <a:blip r:embed="rId2"/>
          <a:srcRect l="20526" t="28008" r="23737" b="16353"/>
          <a:stretch/>
        </p:blipFill>
        <p:spPr>
          <a:xfrm>
            <a:off x="1159945" y="1808691"/>
            <a:ext cx="9000068" cy="4716751"/>
          </a:xfrm>
          <a:prstGeom prst="rect">
            <a:avLst/>
          </a:prstGeom>
        </p:spPr>
      </p:pic>
    </p:spTree>
    <p:extLst>
      <p:ext uri="{BB962C8B-B14F-4D97-AF65-F5344CB8AC3E}">
        <p14:creationId xmlns:p14="http://schemas.microsoft.com/office/powerpoint/2010/main" val="23519503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A79B8F-C400-B5E0-EB97-E627C78AD16D}"/>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06E2B421-DB5F-4F76-7248-A9682DB18BBC}"/>
              </a:ext>
            </a:extLst>
          </p:cNvPr>
          <p:cNvSpPr>
            <a:spLocks noGrp="1"/>
          </p:cNvSpPr>
          <p:nvPr>
            <p:ph type="title"/>
          </p:nvPr>
        </p:nvSpPr>
        <p:spPr/>
        <p:txBody>
          <a:bodyPr/>
          <a:lstStyle/>
          <a:p>
            <a:r>
              <a:rPr lang="sv-SE" dirty="0"/>
              <a:t>begrepp (2)</a:t>
            </a:r>
          </a:p>
        </p:txBody>
      </p:sp>
      <p:sp>
        <p:nvSpPr>
          <p:cNvPr id="3" name="Platshållare för innehåll 2">
            <a:extLst>
              <a:ext uri="{FF2B5EF4-FFF2-40B4-BE49-F238E27FC236}">
                <a16:creationId xmlns:a16="http://schemas.microsoft.com/office/drawing/2014/main" id="{F0F4BC6C-3993-10D2-BF91-FCE09A511889}"/>
              </a:ext>
            </a:extLst>
          </p:cNvPr>
          <p:cNvSpPr>
            <a:spLocks noGrp="1"/>
          </p:cNvSpPr>
          <p:nvPr>
            <p:ph idx="1"/>
          </p:nvPr>
        </p:nvSpPr>
        <p:spPr>
          <a:xfrm>
            <a:off x="1182000" y="1815014"/>
            <a:ext cx="10304508" cy="4330318"/>
          </a:xfrm>
        </p:spPr>
        <p:txBody>
          <a:bodyPr>
            <a:normAutofit/>
          </a:bodyPr>
          <a:lstStyle/>
          <a:p>
            <a:r>
              <a:rPr lang="sv-SE" b="1" dirty="0"/>
              <a:t>yrke</a:t>
            </a:r>
          </a:p>
          <a:p>
            <a:pPr marL="457200" lvl="1" indent="0">
              <a:buNone/>
            </a:pPr>
            <a:r>
              <a:rPr lang="sv-SE" dirty="0"/>
              <a:t>arbete som man kan försörja sig på och som kräver vissa särskilda kunskaper </a:t>
            </a:r>
            <a:r>
              <a:rPr lang="sv-SE" dirty="0">
                <a:solidFill>
                  <a:schemeClr val="bg1">
                    <a:lumMod val="75000"/>
                  </a:schemeClr>
                </a:solidFill>
              </a:rPr>
              <a:t>(NE)</a:t>
            </a:r>
          </a:p>
          <a:p>
            <a:r>
              <a:rPr lang="sv-SE" b="1" dirty="0"/>
              <a:t>befattning</a:t>
            </a:r>
          </a:p>
          <a:p>
            <a:pPr marL="914400" lvl="1" indent="-457200">
              <a:buFont typeface="+mj-lt"/>
              <a:buAutoNum type="arabicPeriod"/>
            </a:pPr>
            <a:r>
              <a:rPr lang="sv-SE" dirty="0"/>
              <a:t>ställning i en verksamhet som innebär vissa befogenheter och ett visst ansvar </a:t>
            </a:r>
            <a:r>
              <a:rPr lang="sv-SE" dirty="0">
                <a:solidFill>
                  <a:schemeClr val="bg1">
                    <a:lumMod val="75000"/>
                  </a:schemeClr>
                </a:solidFill>
              </a:rPr>
              <a:t>(Rikstermbanken)</a:t>
            </a:r>
          </a:p>
          <a:p>
            <a:pPr marL="914400" lvl="1" indent="-457200">
              <a:buFont typeface="+mj-lt"/>
              <a:buAutoNum type="arabicPeriod"/>
            </a:pPr>
            <a:r>
              <a:rPr lang="sv-SE" dirty="0"/>
              <a:t>anställning avsedd för viss funktion eller vissa arbetsuppgifter </a:t>
            </a:r>
            <a:r>
              <a:rPr lang="sv-SE" dirty="0">
                <a:solidFill>
                  <a:schemeClr val="bg1">
                    <a:lumMod val="75000"/>
                  </a:schemeClr>
                </a:solidFill>
              </a:rPr>
              <a:t>(SLL)</a:t>
            </a:r>
          </a:p>
          <a:p>
            <a:pPr marL="914400" lvl="1" indent="-457200">
              <a:buFont typeface="+mj-lt"/>
              <a:buAutoNum type="arabicPeriod"/>
            </a:pPr>
            <a:r>
              <a:rPr lang="sv-SE" dirty="0"/>
              <a:t>anställning som är inrättad för viss funktion </a:t>
            </a:r>
            <a:r>
              <a:rPr lang="sv-SE" dirty="0">
                <a:solidFill>
                  <a:schemeClr val="bg1">
                    <a:lumMod val="75000"/>
                  </a:schemeClr>
                </a:solidFill>
              </a:rPr>
              <a:t>(Nordisk förvaltningsordbok)</a:t>
            </a:r>
          </a:p>
        </p:txBody>
      </p:sp>
      <p:sp>
        <p:nvSpPr>
          <p:cNvPr id="4" name="Platshållare för bildnummer 3">
            <a:extLst>
              <a:ext uri="{FF2B5EF4-FFF2-40B4-BE49-F238E27FC236}">
                <a16:creationId xmlns:a16="http://schemas.microsoft.com/office/drawing/2014/main" id="{E0113C04-401D-53C5-D731-B96180C2DE47}"/>
              </a:ext>
            </a:extLst>
          </p:cNvPr>
          <p:cNvSpPr>
            <a:spLocks noGrp="1"/>
          </p:cNvSpPr>
          <p:nvPr>
            <p:ph type="sldNum" sz="quarter" idx="12"/>
          </p:nvPr>
        </p:nvSpPr>
        <p:spPr/>
        <p:txBody>
          <a:bodyPr/>
          <a:lstStyle/>
          <a:p>
            <a:fld id="{F1106F81-C910-4AE7-9B49-D0A77E10490A}" type="slidenum">
              <a:rPr lang="sv-SE" smtClean="0"/>
              <a:t>17</a:t>
            </a:fld>
            <a:endParaRPr lang="sv-SE"/>
          </a:p>
        </p:txBody>
      </p:sp>
    </p:spTree>
    <p:extLst>
      <p:ext uri="{BB962C8B-B14F-4D97-AF65-F5344CB8AC3E}">
        <p14:creationId xmlns:p14="http://schemas.microsoft.com/office/powerpoint/2010/main" val="28344274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FFCE6-BB97-3010-EAF5-6F2F9BF96395}"/>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936661DD-E403-6F7B-8B12-48CFD2B2E260}"/>
              </a:ext>
            </a:extLst>
          </p:cNvPr>
          <p:cNvSpPr>
            <a:spLocks noGrp="1"/>
          </p:cNvSpPr>
          <p:nvPr>
            <p:ph type="title"/>
          </p:nvPr>
        </p:nvSpPr>
        <p:spPr/>
        <p:txBody>
          <a:bodyPr/>
          <a:lstStyle/>
          <a:p>
            <a:r>
              <a:rPr lang="sv-SE" dirty="0"/>
              <a:t>begrepp (3)</a:t>
            </a:r>
          </a:p>
        </p:txBody>
      </p:sp>
      <p:sp>
        <p:nvSpPr>
          <p:cNvPr id="3" name="Platshållare för innehåll 2">
            <a:extLst>
              <a:ext uri="{FF2B5EF4-FFF2-40B4-BE49-F238E27FC236}">
                <a16:creationId xmlns:a16="http://schemas.microsoft.com/office/drawing/2014/main" id="{158FD8CC-2925-F32F-A553-1249ED15E9B5}"/>
              </a:ext>
            </a:extLst>
          </p:cNvPr>
          <p:cNvSpPr>
            <a:spLocks noGrp="1"/>
          </p:cNvSpPr>
          <p:nvPr>
            <p:ph idx="1"/>
          </p:nvPr>
        </p:nvSpPr>
        <p:spPr>
          <a:xfrm>
            <a:off x="1182000" y="1804740"/>
            <a:ext cx="10633281" cy="4873462"/>
          </a:xfrm>
        </p:spPr>
        <p:txBody>
          <a:bodyPr>
            <a:normAutofit fontScale="77500" lnSpcReduction="20000"/>
          </a:bodyPr>
          <a:lstStyle/>
          <a:p>
            <a:r>
              <a:rPr lang="sv-SE" b="1" dirty="0"/>
              <a:t>kompetens</a:t>
            </a:r>
          </a:p>
          <a:p>
            <a:pPr marL="914400" lvl="1" indent="-457200">
              <a:buFont typeface="+mj-lt"/>
              <a:buAutoNum type="arabicPeriod"/>
            </a:pPr>
            <a:r>
              <a:rPr lang="sv-SE" dirty="0"/>
              <a:t>kunskap och förmåga att utföra viss uppgift </a:t>
            </a:r>
            <a:r>
              <a:rPr lang="sv-SE" sz="2600" dirty="0">
                <a:solidFill>
                  <a:schemeClr val="bg1">
                    <a:lumMod val="75000"/>
                  </a:schemeClr>
                </a:solidFill>
              </a:rPr>
              <a:t>(Rikstermbanken)</a:t>
            </a:r>
          </a:p>
          <a:p>
            <a:pPr marL="914400" lvl="1" indent="-457200">
              <a:buFont typeface="+mj-lt"/>
              <a:buAutoNum type="arabicPeriod"/>
            </a:pPr>
            <a:r>
              <a:rPr lang="sv-SE" dirty="0"/>
              <a:t>visade personliga egenskaper och visad förmåga att tillämpa kunskaper och färdigheter </a:t>
            </a:r>
            <a:r>
              <a:rPr lang="sv-SE" sz="2600" dirty="0">
                <a:solidFill>
                  <a:schemeClr val="bg1">
                    <a:lumMod val="75000"/>
                  </a:schemeClr>
                </a:solidFill>
              </a:rPr>
              <a:t>(ISO)</a:t>
            </a:r>
          </a:p>
          <a:p>
            <a:pPr marL="914400" lvl="1" indent="-457200">
              <a:buFont typeface="+mj-lt"/>
              <a:buAutoNum type="arabicPeriod"/>
            </a:pPr>
            <a:r>
              <a:rPr lang="sv-SE" dirty="0"/>
              <a:t>visad förmåga att tillämpa kunskap och skicklighet </a:t>
            </a:r>
            <a:r>
              <a:rPr lang="sv-SE" sz="2600" dirty="0">
                <a:solidFill>
                  <a:schemeClr val="bg1">
                    <a:lumMod val="75000"/>
                  </a:schemeClr>
                </a:solidFill>
              </a:rPr>
              <a:t>(ISO)</a:t>
            </a:r>
          </a:p>
          <a:p>
            <a:pPr marL="457200" lvl="1" indent="0">
              <a:buNone/>
            </a:pPr>
            <a:endParaRPr lang="sv-SE" dirty="0"/>
          </a:p>
          <a:p>
            <a:pPr marL="342900" lvl="1" indent="-342900"/>
            <a:r>
              <a:rPr lang="sv-SE" sz="2500" b="1" dirty="0"/>
              <a:t>reell kompetens</a:t>
            </a:r>
            <a:br>
              <a:rPr lang="sv-SE" sz="2100" dirty="0"/>
            </a:br>
            <a:r>
              <a:rPr lang="sv-SE" sz="2100" dirty="0"/>
              <a:t>faktisk kompetens som en person besitter och följaktligen kan utnyttja för att lösa en uppgift eller utföra ett arbete</a:t>
            </a:r>
            <a:br>
              <a:rPr lang="sv-SE" sz="2100" dirty="0"/>
            </a:br>
            <a:r>
              <a:rPr lang="sv-SE" sz="2100" dirty="0"/>
              <a:t>	Anm.: Den reella kompetensen omfattar de delar av den formella kompetensen som personen förmår 	utnyttja. Den omfattar också kompetens som inhämtats på annat sätt än genom formell utbildning och 	som inte dokumenterats med intyg. (GVD)</a:t>
            </a:r>
          </a:p>
          <a:p>
            <a:pPr marL="0" lvl="1" indent="0">
              <a:buNone/>
            </a:pPr>
            <a:endParaRPr lang="sv-SE" sz="2100" b="1" dirty="0">
              <a:effectLst/>
            </a:endParaRPr>
          </a:p>
          <a:p>
            <a:pPr marL="342900" lvl="1" indent="-342900"/>
            <a:r>
              <a:rPr lang="sv-SE" sz="2500" b="1" dirty="0"/>
              <a:t>formell kompetens</a:t>
            </a:r>
            <a:br>
              <a:rPr lang="sv-SE" sz="2100" dirty="0">
                <a:effectLst/>
              </a:rPr>
            </a:br>
            <a:r>
              <a:rPr lang="sv-SE" sz="2100" dirty="0" err="1">
                <a:effectLst/>
              </a:rPr>
              <a:t>kompetens</a:t>
            </a:r>
            <a:r>
              <a:rPr lang="sv-SE" sz="2100" dirty="0">
                <a:effectLst/>
              </a:rPr>
              <a:t> som en person förvärvat genom formell utbildning och som kan dokumenteras med intyg</a:t>
            </a:r>
            <a:br>
              <a:rPr lang="sv-SE" sz="2100" dirty="0">
                <a:effectLst/>
              </a:rPr>
            </a:br>
            <a:r>
              <a:rPr lang="sv-SE" sz="2100" dirty="0">
                <a:effectLst/>
              </a:rPr>
              <a:t>	Anm.: Intyget kan vara betyg, diplom, legitimation, anställningsintyg etc. [...] Utöver sådan utbildning 	kan för vissa arbetsuppgifter formell kompetens förvärvas genom för yrket fastställd 	specialistutbildning eller genom särskilda kurser inom yrket. (GVD)</a:t>
            </a:r>
            <a:endParaRPr lang="sv-SE" dirty="0"/>
          </a:p>
          <a:p>
            <a:endParaRPr lang="sv-SE" dirty="0"/>
          </a:p>
          <a:p>
            <a:endParaRPr lang="sv-SE" dirty="0"/>
          </a:p>
        </p:txBody>
      </p:sp>
      <p:sp>
        <p:nvSpPr>
          <p:cNvPr id="4" name="Platshållare för bildnummer 3">
            <a:extLst>
              <a:ext uri="{FF2B5EF4-FFF2-40B4-BE49-F238E27FC236}">
                <a16:creationId xmlns:a16="http://schemas.microsoft.com/office/drawing/2014/main" id="{6DBFEC8C-1F9B-6CCA-9F0A-0A959983D82D}"/>
              </a:ext>
            </a:extLst>
          </p:cNvPr>
          <p:cNvSpPr>
            <a:spLocks noGrp="1"/>
          </p:cNvSpPr>
          <p:nvPr>
            <p:ph type="sldNum" sz="quarter" idx="12"/>
          </p:nvPr>
        </p:nvSpPr>
        <p:spPr/>
        <p:txBody>
          <a:bodyPr/>
          <a:lstStyle/>
          <a:p>
            <a:fld id="{F1106F81-C910-4AE7-9B49-D0A77E10490A}" type="slidenum">
              <a:rPr lang="sv-SE" smtClean="0"/>
              <a:t>18</a:t>
            </a:fld>
            <a:endParaRPr lang="sv-SE"/>
          </a:p>
        </p:txBody>
      </p:sp>
    </p:spTree>
    <p:extLst>
      <p:ext uri="{BB962C8B-B14F-4D97-AF65-F5344CB8AC3E}">
        <p14:creationId xmlns:p14="http://schemas.microsoft.com/office/powerpoint/2010/main" val="37795962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1E0737-3E99-3930-B18B-3E4CD0A2ADC9}"/>
            </a:ext>
          </a:extLst>
        </p:cNvPr>
        <p:cNvGrpSpPr/>
        <p:nvPr/>
      </p:nvGrpSpPr>
      <p:grpSpPr>
        <a:xfrm>
          <a:off x="0" y="0"/>
          <a:ext cx="0" cy="0"/>
          <a:chOff x="0" y="0"/>
          <a:chExt cx="0" cy="0"/>
        </a:xfrm>
      </p:grpSpPr>
      <p:sp>
        <p:nvSpPr>
          <p:cNvPr id="2" name="Rubrik 1">
            <a:extLst>
              <a:ext uri="{FF2B5EF4-FFF2-40B4-BE49-F238E27FC236}">
                <a16:creationId xmlns:a16="http://schemas.microsoft.com/office/drawing/2014/main" id="{F7FA1E27-A2F2-2905-688A-C83641641859}"/>
              </a:ext>
            </a:extLst>
          </p:cNvPr>
          <p:cNvSpPr>
            <a:spLocks noGrp="1"/>
          </p:cNvSpPr>
          <p:nvPr>
            <p:ph type="title"/>
          </p:nvPr>
        </p:nvSpPr>
        <p:spPr/>
        <p:txBody>
          <a:bodyPr/>
          <a:lstStyle/>
          <a:p>
            <a:r>
              <a:rPr lang="sv-SE" dirty="0"/>
              <a:t>begrepp (4)</a:t>
            </a:r>
          </a:p>
        </p:txBody>
      </p:sp>
      <p:sp>
        <p:nvSpPr>
          <p:cNvPr id="3" name="Platshållare för innehåll 2">
            <a:extLst>
              <a:ext uri="{FF2B5EF4-FFF2-40B4-BE49-F238E27FC236}">
                <a16:creationId xmlns:a16="http://schemas.microsoft.com/office/drawing/2014/main" id="{051BF075-E159-267D-4099-13592D068DA8}"/>
              </a:ext>
            </a:extLst>
          </p:cNvPr>
          <p:cNvSpPr>
            <a:spLocks noGrp="1"/>
          </p:cNvSpPr>
          <p:nvPr>
            <p:ph idx="1"/>
          </p:nvPr>
        </p:nvSpPr>
        <p:spPr>
          <a:xfrm>
            <a:off x="1182000" y="1804740"/>
            <a:ext cx="10633281" cy="4873462"/>
          </a:xfrm>
        </p:spPr>
        <p:txBody>
          <a:bodyPr>
            <a:normAutofit/>
          </a:bodyPr>
          <a:lstStyle/>
          <a:p>
            <a:r>
              <a:rPr lang="sv-SE" b="1" dirty="0"/>
              <a:t>AT-läkare</a:t>
            </a:r>
            <a:br>
              <a:rPr lang="sv-SE" b="1" dirty="0"/>
            </a:br>
            <a:r>
              <a:rPr lang="sv-SE" sz="2100" dirty="0"/>
              <a:t>läkare med särskilt förordnande som gör praktisk tjänstgöring som läkare (allmäntjänstgöring) [SKR]</a:t>
            </a:r>
          </a:p>
          <a:p>
            <a:r>
              <a:rPr lang="sv-SE" sz="2500" b="1" dirty="0"/>
              <a:t>ST-läkare</a:t>
            </a:r>
            <a:br>
              <a:rPr lang="sv-SE" sz="2500" b="1" dirty="0"/>
            </a:br>
            <a:r>
              <a:rPr lang="sv-SE" sz="2100" dirty="0"/>
              <a:t>legitimerad läkare som gör specialiseringstjänstgöring inom ett visst medicinskt område</a:t>
            </a:r>
          </a:p>
          <a:p>
            <a:r>
              <a:rPr lang="sv-SE" sz="2500" b="1" dirty="0"/>
              <a:t>specialistläkare, specialist, läkare med specialistkompetens</a:t>
            </a:r>
            <a:br>
              <a:rPr lang="sv-SE" sz="2500" b="1" dirty="0"/>
            </a:br>
            <a:r>
              <a:rPr lang="sv-SE" sz="2100" dirty="0"/>
              <a:t>legitimerad läkare som genom specialiseringstjänstgöring inom ett visst medicinskt område har erhållit specialistbevis</a:t>
            </a:r>
          </a:p>
        </p:txBody>
      </p:sp>
      <p:sp>
        <p:nvSpPr>
          <p:cNvPr id="4" name="Platshållare för bildnummer 3">
            <a:extLst>
              <a:ext uri="{FF2B5EF4-FFF2-40B4-BE49-F238E27FC236}">
                <a16:creationId xmlns:a16="http://schemas.microsoft.com/office/drawing/2014/main" id="{411A072A-FFE9-FCF9-10CB-4D436A8A2410}"/>
              </a:ext>
            </a:extLst>
          </p:cNvPr>
          <p:cNvSpPr>
            <a:spLocks noGrp="1"/>
          </p:cNvSpPr>
          <p:nvPr>
            <p:ph type="sldNum" sz="quarter" idx="12"/>
          </p:nvPr>
        </p:nvSpPr>
        <p:spPr/>
        <p:txBody>
          <a:bodyPr/>
          <a:lstStyle/>
          <a:p>
            <a:fld id="{F1106F81-C910-4AE7-9B49-D0A77E10490A}" type="slidenum">
              <a:rPr lang="sv-SE" smtClean="0"/>
              <a:t>19</a:t>
            </a:fld>
            <a:endParaRPr lang="sv-SE"/>
          </a:p>
        </p:txBody>
      </p:sp>
    </p:spTree>
    <p:extLst>
      <p:ext uri="{BB962C8B-B14F-4D97-AF65-F5344CB8AC3E}">
        <p14:creationId xmlns:p14="http://schemas.microsoft.com/office/powerpoint/2010/main" val="30310373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4AA30A-3BA2-4B66-941B-E9D569A4FD7C}"/>
              </a:ext>
            </a:extLst>
          </p:cNvPr>
          <p:cNvSpPr>
            <a:spLocks noGrp="1"/>
          </p:cNvSpPr>
          <p:nvPr>
            <p:ph type="title"/>
          </p:nvPr>
        </p:nvSpPr>
        <p:spPr/>
        <p:txBody>
          <a:bodyPr/>
          <a:lstStyle/>
          <a:p>
            <a:r>
              <a:rPr lang="sv-SE" dirty="0"/>
              <a:t>Bakgrund</a:t>
            </a:r>
          </a:p>
        </p:txBody>
      </p:sp>
      <p:sp>
        <p:nvSpPr>
          <p:cNvPr id="3" name="Platshållare för text 2">
            <a:extLst>
              <a:ext uri="{FF2B5EF4-FFF2-40B4-BE49-F238E27FC236}">
                <a16:creationId xmlns:a16="http://schemas.microsoft.com/office/drawing/2014/main" id="{FCBDFF51-7FB9-419C-A831-39CCBC6FA807}"/>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41044945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CBEB5-DF88-4AB2-97ED-3E9AC25A1387}"/>
              </a:ext>
            </a:extLst>
          </p:cNvPr>
          <p:cNvSpPr>
            <a:spLocks noGrp="1"/>
          </p:cNvSpPr>
          <p:nvPr>
            <p:ph type="title"/>
          </p:nvPr>
        </p:nvSpPr>
        <p:spPr/>
        <p:txBody>
          <a:bodyPr/>
          <a:lstStyle/>
          <a:p>
            <a:r>
              <a:rPr lang="sv-SE" dirty="0"/>
              <a:t>Befintliga </a:t>
            </a:r>
            <a:r>
              <a:rPr lang="sv-SE" dirty="0" err="1"/>
              <a:t>kodverk</a:t>
            </a:r>
            <a:endParaRPr lang="sv-SE" dirty="0"/>
          </a:p>
        </p:txBody>
      </p:sp>
      <p:sp>
        <p:nvSpPr>
          <p:cNvPr id="3" name="Platshållare för innehåll 2">
            <a:extLst>
              <a:ext uri="{FF2B5EF4-FFF2-40B4-BE49-F238E27FC236}">
                <a16:creationId xmlns:a16="http://schemas.microsoft.com/office/drawing/2014/main" id="{1DD35325-14CB-4883-9352-E0094AC63836}"/>
              </a:ext>
            </a:extLst>
          </p:cNvPr>
          <p:cNvSpPr>
            <a:spLocks noGrp="1"/>
          </p:cNvSpPr>
          <p:nvPr>
            <p:ph sz="quarter" idx="21"/>
          </p:nvPr>
        </p:nvSpPr>
        <p:spPr/>
        <p:txBody>
          <a:bodyPr>
            <a:normAutofit fontScale="92500" lnSpcReduction="20000"/>
          </a:bodyPr>
          <a:lstStyle/>
          <a:p>
            <a:r>
              <a:rPr lang="sv-SE" dirty="0"/>
              <a:t>SOSNYK (Socialstyrelsen)</a:t>
            </a:r>
          </a:p>
          <a:p>
            <a:r>
              <a:rPr lang="sv-SE" dirty="0" err="1"/>
              <a:t>Hosp</a:t>
            </a:r>
            <a:r>
              <a:rPr lang="sv-SE" dirty="0"/>
              <a:t> (Socialstyrelsen)</a:t>
            </a:r>
          </a:p>
          <a:p>
            <a:r>
              <a:rPr lang="sv-SE" dirty="0"/>
              <a:t>HSA Legitimerad yrkesgrupp (</a:t>
            </a:r>
            <a:r>
              <a:rPr lang="sv-SE" dirty="0" err="1"/>
              <a:t>Inera</a:t>
            </a:r>
            <a:r>
              <a:rPr lang="sv-SE" dirty="0"/>
              <a:t>), i princip samma som </a:t>
            </a:r>
            <a:r>
              <a:rPr lang="sv-SE" dirty="0" err="1"/>
              <a:t>hosp</a:t>
            </a:r>
            <a:endParaRPr lang="sv-SE" dirty="0"/>
          </a:p>
          <a:p>
            <a:r>
              <a:rPr lang="sv-SE" dirty="0"/>
              <a:t>AID (SKR)</a:t>
            </a:r>
          </a:p>
          <a:p>
            <a:r>
              <a:rPr lang="sv-SE" dirty="0"/>
              <a:t>KV befattning (Kvalitetsregister)</a:t>
            </a:r>
          </a:p>
          <a:p>
            <a:r>
              <a:rPr lang="sv-SE" dirty="0"/>
              <a:t>VI 2000</a:t>
            </a:r>
          </a:p>
          <a:p>
            <a:r>
              <a:rPr lang="sv-SE" dirty="0"/>
              <a:t>SSYK (SCB)</a:t>
            </a:r>
          </a:p>
          <a:p>
            <a:r>
              <a:rPr lang="sv-SE" dirty="0" err="1"/>
              <a:t>Kv</a:t>
            </a:r>
            <a:r>
              <a:rPr lang="sv-SE" dirty="0"/>
              <a:t> yrkeskod (https://www.inera.se/kontakta-oss/felanmalan-och-anvandarstod/)</a:t>
            </a:r>
          </a:p>
          <a:p>
            <a:r>
              <a:rPr lang="sv-SE" u="sng" dirty="0" err="1">
                <a:solidFill>
                  <a:srgbClr val="000000"/>
                </a:solidFill>
                <a:latin typeface="Calibri" panose="020F0502020204030204" pitchFamily="34" charset="0"/>
              </a:rPr>
              <a:t>Kodverk</a:t>
            </a:r>
            <a:r>
              <a:rPr lang="sv-SE" u="sng" dirty="0">
                <a:solidFill>
                  <a:srgbClr val="000000"/>
                </a:solidFill>
                <a:latin typeface="Calibri" panose="020F0502020204030204" pitchFamily="34" charset="0"/>
              </a:rPr>
              <a:t> för yrken i hälso- och sjukvården </a:t>
            </a:r>
          </a:p>
          <a:p>
            <a:r>
              <a:rPr lang="sv-SE" dirty="0"/>
              <a:t>…</a:t>
            </a:r>
          </a:p>
        </p:txBody>
      </p:sp>
    </p:spTree>
    <p:extLst>
      <p:ext uri="{BB962C8B-B14F-4D97-AF65-F5344CB8AC3E}">
        <p14:creationId xmlns:p14="http://schemas.microsoft.com/office/powerpoint/2010/main" val="3283722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D903631D-79C0-4705-B533-075CF5626D5E}"/>
              </a:ext>
            </a:extLst>
          </p:cNvPr>
          <p:cNvSpPr>
            <a:spLocks noGrp="1"/>
          </p:cNvSpPr>
          <p:nvPr>
            <p:ph type="title"/>
          </p:nvPr>
        </p:nvSpPr>
        <p:spPr/>
        <p:txBody>
          <a:bodyPr/>
          <a:lstStyle/>
          <a:p>
            <a:endParaRPr lang="sv-SE"/>
          </a:p>
        </p:txBody>
      </p:sp>
      <p:sp>
        <p:nvSpPr>
          <p:cNvPr id="3" name="Platshållare för innehåll 2">
            <a:extLst>
              <a:ext uri="{FF2B5EF4-FFF2-40B4-BE49-F238E27FC236}">
                <a16:creationId xmlns:a16="http://schemas.microsoft.com/office/drawing/2014/main" id="{A9F0E708-B5C5-424C-AD7F-4E1FE3F0CCAC}"/>
              </a:ext>
            </a:extLst>
          </p:cNvPr>
          <p:cNvSpPr>
            <a:spLocks noGrp="1"/>
          </p:cNvSpPr>
          <p:nvPr>
            <p:ph sz="quarter" idx="21"/>
          </p:nvPr>
        </p:nvSpPr>
        <p:spPr/>
        <p:txBody>
          <a:bodyPr/>
          <a:lstStyle/>
          <a:p>
            <a:endParaRPr lang="sv-SE"/>
          </a:p>
        </p:txBody>
      </p:sp>
      <p:pic>
        <p:nvPicPr>
          <p:cNvPr id="5" name="Bildobjekt 4">
            <a:extLst>
              <a:ext uri="{FF2B5EF4-FFF2-40B4-BE49-F238E27FC236}">
                <a16:creationId xmlns:a16="http://schemas.microsoft.com/office/drawing/2014/main" id="{C470667D-265F-4FE3-83A7-012EE5938E75}"/>
              </a:ext>
            </a:extLst>
          </p:cNvPr>
          <p:cNvPicPr>
            <a:picLocks noChangeAspect="1"/>
          </p:cNvPicPr>
          <p:nvPr/>
        </p:nvPicPr>
        <p:blipFill>
          <a:blip r:embed="rId2"/>
          <a:stretch>
            <a:fillRect/>
          </a:stretch>
        </p:blipFill>
        <p:spPr>
          <a:xfrm>
            <a:off x="0" y="152400"/>
            <a:ext cx="12192000" cy="6553200"/>
          </a:xfrm>
          <a:prstGeom prst="rect">
            <a:avLst/>
          </a:prstGeom>
        </p:spPr>
      </p:pic>
    </p:spTree>
    <p:extLst>
      <p:ext uri="{BB962C8B-B14F-4D97-AF65-F5344CB8AC3E}">
        <p14:creationId xmlns:p14="http://schemas.microsoft.com/office/powerpoint/2010/main" val="372811249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2D362DF-619A-4149-B2F9-2CBD0F3B9D28}"/>
              </a:ext>
            </a:extLst>
          </p:cNvPr>
          <p:cNvSpPr>
            <a:spLocks noGrp="1"/>
          </p:cNvSpPr>
          <p:nvPr>
            <p:ph type="title"/>
          </p:nvPr>
        </p:nvSpPr>
        <p:spPr/>
        <p:txBody>
          <a:bodyPr/>
          <a:lstStyle/>
          <a:p>
            <a:r>
              <a:rPr lang="sv-SE" dirty="0"/>
              <a:t>Autoifyllnad</a:t>
            </a:r>
          </a:p>
        </p:txBody>
      </p:sp>
      <p:sp>
        <p:nvSpPr>
          <p:cNvPr id="3" name="Platshållare för innehåll 2">
            <a:extLst>
              <a:ext uri="{FF2B5EF4-FFF2-40B4-BE49-F238E27FC236}">
                <a16:creationId xmlns:a16="http://schemas.microsoft.com/office/drawing/2014/main" id="{54E3F469-5E29-43D7-9484-85FBA8FD2B32}"/>
              </a:ext>
            </a:extLst>
          </p:cNvPr>
          <p:cNvSpPr>
            <a:spLocks noGrp="1"/>
          </p:cNvSpPr>
          <p:nvPr>
            <p:ph idx="1"/>
          </p:nvPr>
        </p:nvSpPr>
        <p:spPr/>
        <p:txBody>
          <a:bodyPr/>
          <a:lstStyle/>
          <a:p>
            <a:r>
              <a:rPr lang="sv-SE" dirty="0"/>
              <a:t>Görs i befintliga lösningar</a:t>
            </a:r>
          </a:p>
          <a:p>
            <a:pPr lvl="1"/>
            <a:r>
              <a:rPr lang="sv-SE" dirty="0" err="1"/>
              <a:t>Webcert</a:t>
            </a:r>
            <a:r>
              <a:rPr lang="sv-SE" dirty="0"/>
              <a:t>, använder HSA – hämtas via medarbetaruppdrag</a:t>
            </a:r>
          </a:p>
          <a:p>
            <a:pPr lvl="1"/>
            <a:r>
              <a:rPr lang="sv-SE" dirty="0"/>
              <a:t>Kopplade journalsystem</a:t>
            </a:r>
          </a:p>
          <a:p>
            <a:pPr marL="0" indent="0">
              <a:buNone/>
            </a:pPr>
            <a:endParaRPr lang="sv-SE" dirty="0"/>
          </a:p>
        </p:txBody>
      </p:sp>
      <p:sp>
        <p:nvSpPr>
          <p:cNvPr id="4" name="Platshållare för bildnummer 3">
            <a:extLst>
              <a:ext uri="{FF2B5EF4-FFF2-40B4-BE49-F238E27FC236}">
                <a16:creationId xmlns:a16="http://schemas.microsoft.com/office/drawing/2014/main" id="{946D0F2F-F2D2-4002-9D3A-711037B176D6}"/>
              </a:ext>
            </a:extLst>
          </p:cNvPr>
          <p:cNvSpPr>
            <a:spLocks noGrp="1"/>
          </p:cNvSpPr>
          <p:nvPr>
            <p:ph type="sldNum" sz="quarter" idx="12"/>
          </p:nvPr>
        </p:nvSpPr>
        <p:spPr/>
        <p:txBody>
          <a:bodyPr/>
          <a:lstStyle/>
          <a:p>
            <a:fld id="{F1106F81-C910-4AE7-9B49-D0A77E10490A}" type="slidenum">
              <a:rPr lang="sv-SE" smtClean="0"/>
              <a:t>22</a:t>
            </a:fld>
            <a:endParaRPr lang="sv-SE"/>
          </a:p>
        </p:txBody>
      </p:sp>
    </p:spTree>
    <p:extLst>
      <p:ext uri="{BB962C8B-B14F-4D97-AF65-F5344CB8AC3E}">
        <p14:creationId xmlns:p14="http://schemas.microsoft.com/office/powerpoint/2010/main" val="31400417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9768B6F-FA98-4802-AAA0-EA668A4AF40C}"/>
              </a:ext>
            </a:extLst>
          </p:cNvPr>
          <p:cNvSpPr>
            <a:spLocks noGrp="1"/>
          </p:cNvSpPr>
          <p:nvPr>
            <p:ph type="title"/>
          </p:nvPr>
        </p:nvSpPr>
        <p:spPr>
          <a:xfrm>
            <a:off x="1182000" y="1069332"/>
            <a:ext cx="9828000" cy="553998"/>
          </a:xfrm>
        </p:spPr>
        <p:txBody>
          <a:bodyPr/>
          <a:lstStyle/>
          <a:p>
            <a:r>
              <a:rPr lang="sv-SE" dirty="0"/>
              <a:t>Behörighetsstyrande attribut (</a:t>
            </a:r>
            <a:r>
              <a:rPr lang="sv-SE" dirty="0" err="1"/>
              <a:t>webcert</a:t>
            </a:r>
            <a:r>
              <a:rPr lang="sv-SE" dirty="0"/>
              <a:t>)</a:t>
            </a:r>
          </a:p>
        </p:txBody>
      </p:sp>
      <p:sp>
        <p:nvSpPr>
          <p:cNvPr id="3" name="Platshållare för innehåll 2">
            <a:extLst>
              <a:ext uri="{FF2B5EF4-FFF2-40B4-BE49-F238E27FC236}">
                <a16:creationId xmlns:a16="http://schemas.microsoft.com/office/drawing/2014/main" id="{52F8B7FC-7EA0-4917-AC55-8E302948395F}"/>
              </a:ext>
            </a:extLst>
          </p:cNvPr>
          <p:cNvSpPr>
            <a:spLocks noGrp="1"/>
          </p:cNvSpPr>
          <p:nvPr>
            <p:ph idx="1"/>
          </p:nvPr>
        </p:nvSpPr>
        <p:spPr/>
        <p:txBody>
          <a:bodyPr>
            <a:normAutofit/>
          </a:bodyPr>
          <a:lstStyle/>
          <a:p>
            <a:r>
              <a:rPr lang="sv-SE" dirty="0">
                <a:solidFill>
                  <a:srgbClr val="292A2E"/>
                </a:solidFill>
                <a:latin typeface="ui-sans-serif"/>
              </a:rPr>
              <a:t>Egenskaperna på intygsutfärdare kan användas kan användas för att sätta behörigheter till intyg</a:t>
            </a:r>
          </a:p>
          <a:p>
            <a:pPr algn="l">
              <a:buFont typeface="Arial" panose="020B0604020202020204" pitchFamily="34" charset="0"/>
              <a:buChar char="•"/>
            </a:pPr>
            <a:r>
              <a:rPr lang="sv-SE" b="0" i="0" dirty="0" err="1">
                <a:solidFill>
                  <a:srgbClr val="292A2E"/>
                </a:solidFill>
                <a:effectLst/>
                <a:latin typeface="ui-sans-serif"/>
              </a:rPr>
              <a:t>Webcert</a:t>
            </a:r>
            <a:r>
              <a:rPr lang="sv-SE" b="0" i="0" dirty="0">
                <a:solidFill>
                  <a:srgbClr val="292A2E"/>
                </a:solidFill>
                <a:effectLst/>
                <a:latin typeface="ui-sans-serif"/>
              </a:rPr>
              <a:t> grundar sig på behörighetsinformation från den nationella </a:t>
            </a:r>
            <a:r>
              <a:rPr lang="sv-SE" b="0" i="0" u="none" strike="noStrike" dirty="0">
                <a:effectLst/>
                <a:latin typeface="ui-sans-serif"/>
                <a:hlinkClick r:id="rId3" tooltip="https://www.inera.se/tjanster/katalogtjanst-hsa/katalogtjanst-hsa/#fa557c0b-1203-44ad-b66b-627661b3ed91"/>
              </a:rPr>
              <a:t>HSA-katalogen</a:t>
            </a:r>
            <a:r>
              <a:rPr lang="sv-SE" b="0" i="0" dirty="0">
                <a:solidFill>
                  <a:srgbClr val="292A2E"/>
                </a:solidFill>
                <a:effectLst/>
                <a:latin typeface="ui-sans-serif"/>
              </a:rPr>
              <a:t>.</a:t>
            </a:r>
          </a:p>
          <a:p>
            <a:pPr algn="l">
              <a:buFont typeface="Arial" panose="020B0604020202020204" pitchFamily="34" charset="0"/>
              <a:buChar char="•"/>
            </a:pPr>
            <a:r>
              <a:rPr lang="sv-SE" b="0" i="0" dirty="0">
                <a:solidFill>
                  <a:srgbClr val="292A2E"/>
                </a:solidFill>
                <a:effectLst/>
                <a:latin typeface="ui-sans-serif"/>
              </a:rPr>
              <a:t>Person</a:t>
            </a:r>
          </a:p>
          <a:p>
            <a:pPr lvl="1"/>
            <a:r>
              <a:rPr lang="sv-SE" b="0" i="0" dirty="0">
                <a:solidFill>
                  <a:srgbClr val="292A2E"/>
                </a:solidFill>
                <a:effectLst/>
                <a:latin typeface="ui-sans-serif"/>
              </a:rPr>
              <a:t>Legitimerad yrkesgrupp </a:t>
            </a:r>
          </a:p>
          <a:p>
            <a:pPr lvl="1"/>
            <a:r>
              <a:rPr lang="sv-SE" b="0" i="0" dirty="0">
                <a:solidFill>
                  <a:srgbClr val="292A2E"/>
                </a:solidFill>
                <a:effectLst/>
                <a:latin typeface="ui-sans-serif"/>
              </a:rPr>
              <a:t>Förskrivarkod/Gruppförskrivarkod</a:t>
            </a:r>
          </a:p>
          <a:p>
            <a:pPr lvl="1"/>
            <a:r>
              <a:rPr lang="sv-SE" b="0" i="0" dirty="0">
                <a:solidFill>
                  <a:srgbClr val="292A2E"/>
                </a:solidFill>
                <a:effectLst/>
                <a:latin typeface="ui-sans-serif"/>
              </a:rPr>
              <a:t>Specialitet</a:t>
            </a:r>
          </a:p>
          <a:p>
            <a:pPr lvl="1"/>
            <a:r>
              <a:rPr lang="sv-SE" b="0" i="0" dirty="0">
                <a:solidFill>
                  <a:srgbClr val="292A2E"/>
                </a:solidFill>
                <a:effectLst/>
                <a:latin typeface="ui-sans-serif"/>
              </a:rPr>
              <a:t>Befattningskod</a:t>
            </a:r>
          </a:p>
          <a:p>
            <a:pPr lvl="1"/>
            <a:r>
              <a:rPr lang="sv-SE" b="0" i="0" dirty="0">
                <a:solidFill>
                  <a:srgbClr val="292A2E"/>
                </a:solidFill>
                <a:effectLst/>
                <a:latin typeface="ui-sans-serif"/>
              </a:rPr>
              <a:t>Befattning</a:t>
            </a:r>
          </a:p>
        </p:txBody>
      </p:sp>
    </p:spTree>
    <p:extLst>
      <p:ext uri="{BB962C8B-B14F-4D97-AF65-F5344CB8AC3E}">
        <p14:creationId xmlns:p14="http://schemas.microsoft.com/office/powerpoint/2010/main" val="28325631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B4AA30A-3BA2-4B66-941B-E9D569A4FD7C}"/>
              </a:ext>
            </a:extLst>
          </p:cNvPr>
          <p:cNvSpPr>
            <a:spLocks noGrp="1"/>
          </p:cNvSpPr>
          <p:nvPr>
            <p:ph type="title"/>
          </p:nvPr>
        </p:nvSpPr>
        <p:spPr/>
        <p:txBody>
          <a:bodyPr/>
          <a:lstStyle/>
          <a:p>
            <a:r>
              <a:rPr lang="sv-SE" dirty="0"/>
              <a:t>Förslag</a:t>
            </a:r>
          </a:p>
        </p:txBody>
      </p:sp>
      <p:sp>
        <p:nvSpPr>
          <p:cNvPr id="3" name="Platshållare för text 2">
            <a:extLst>
              <a:ext uri="{FF2B5EF4-FFF2-40B4-BE49-F238E27FC236}">
                <a16:creationId xmlns:a16="http://schemas.microsoft.com/office/drawing/2014/main" id="{FCBDFF51-7FB9-419C-A831-39CCBC6FA807}"/>
              </a:ext>
            </a:extLst>
          </p:cNvPr>
          <p:cNvSpPr>
            <a:spLocks noGrp="1"/>
          </p:cNvSpPr>
          <p:nvPr>
            <p:ph type="body" sz="quarter" idx="18"/>
          </p:nvPr>
        </p:nvSpPr>
        <p:spPr/>
        <p:txBody>
          <a:bodyPr/>
          <a:lstStyle/>
          <a:p>
            <a:endParaRPr lang="sv-SE"/>
          </a:p>
        </p:txBody>
      </p:sp>
    </p:spTree>
    <p:extLst>
      <p:ext uri="{BB962C8B-B14F-4D97-AF65-F5344CB8AC3E}">
        <p14:creationId xmlns:p14="http://schemas.microsoft.com/office/powerpoint/2010/main" val="28723101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E19DF6F-6166-4EE5-9195-B52A0EC5C861}"/>
              </a:ext>
            </a:extLst>
          </p:cNvPr>
          <p:cNvSpPr>
            <a:spLocks noGrp="1"/>
          </p:cNvSpPr>
          <p:nvPr>
            <p:ph type="title"/>
          </p:nvPr>
        </p:nvSpPr>
        <p:spPr/>
        <p:txBody>
          <a:bodyPr/>
          <a:lstStyle/>
          <a:p>
            <a:r>
              <a:rPr lang="sv-SE" dirty="0"/>
              <a:t>Förslag</a:t>
            </a:r>
          </a:p>
        </p:txBody>
      </p:sp>
      <p:sp>
        <p:nvSpPr>
          <p:cNvPr id="3" name="Platshållare för innehåll 2">
            <a:extLst>
              <a:ext uri="{FF2B5EF4-FFF2-40B4-BE49-F238E27FC236}">
                <a16:creationId xmlns:a16="http://schemas.microsoft.com/office/drawing/2014/main" id="{F112B1BB-5781-4E8C-9657-68C3BD266D90}"/>
              </a:ext>
            </a:extLst>
          </p:cNvPr>
          <p:cNvSpPr>
            <a:spLocks noGrp="1"/>
          </p:cNvSpPr>
          <p:nvPr>
            <p:ph sz="quarter" idx="21"/>
          </p:nvPr>
        </p:nvSpPr>
        <p:spPr/>
        <p:txBody>
          <a:bodyPr>
            <a:normAutofit/>
          </a:bodyPr>
          <a:lstStyle/>
          <a:p>
            <a:r>
              <a:rPr lang="sv-SE" dirty="0"/>
              <a:t>Legitimation, koppling till HOSP</a:t>
            </a:r>
          </a:p>
          <a:p>
            <a:r>
              <a:rPr lang="sv-SE" dirty="0"/>
              <a:t>Yrke - </a:t>
            </a:r>
            <a:r>
              <a:rPr lang="sv-SE" dirty="0" err="1"/>
              <a:t>Kodverk</a:t>
            </a:r>
            <a:r>
              <a:rPr lang="sv-SE" dirty="0"/>
              <a:t> för yrke NSG</a:t>
            </a:r>
          </a:p>
          <a:p>
            <a:r>
              <a:rPr lang="sv-SE" dirty="0"/>
              <a:t>Specialistkompetens - </a:t>
            </a:r>
            <a:r>
              <a:rPr lang="sv-SE" dirty="0" err="1"/>
              <a:t>Kodverk</a:t>
            </a:r>
            <a:r>
              <a:rPr lang="sv-SE" dirty="0"/>
              <a:t> för yrke NSG</a:t>
            </a:r>
          </a:p>
          <a:p>
            <a:r>
              <a:rPr lang="sv-SE" dirty="0"/>
              <a:t>Särskild kompetens – eget textfält?</a:t>
            </a:r>
          </a:p>
          <a:p>
            <a:r>
              <a:rPr lang="sv-SE" dirty="0"/>
              <a:t>Befattning – </a:t>
            </a:r>
            <a:r>
              <a:rPr lang="sv-SE" dirty="0" err="1"/>
              <a:t>Kodverk</a:t>
            </a:r>
            <a:r>
              <a:rPr lang="sv-SE" dirty="0"/>
              <a:t> </a:t>
            </a:r>
            <a:r>
              <a:rPr lang="sv-SE" dirty="0" err="1"/>
              <a:t>hsa</a:t>
            </a:r>
            <a:r>
              <a:rPr lang="sv-SE" dirty="0"/>
              <a:t>-befattning</a:t>
            </a:r>
          </a:p>
          <a:p>
            <a:r>
              <a:rPr lang="sv-SE" dirty="0"/>
              <a:t>Organisatorisk enhet kontaktinformation</a:t>
            </a:r>
          </a:p>
          <a:p>
            <a:r>
              <a:rPr lang="sv-SE" dirty="0"/>
              <a:t>Behörighetsstyrning - Ej inom </a:t>
            </a:r>
            <a:r>
              <a:rPr lang="sv-SE" dirty="0" err="1"/>
              <a:t>scope</a:t>
            </a:r>
            <a:endParaRPr lang="sv-SE" dirty="0"/>
          </a:p>
        </p:txBody>
      </p:sp>
      <p:sp>
        <p:nvSpPr>
          <p:cNvPr id="12" name="Ellips 11">
            <a:extLst>
              <a:ext uri="{FF2B5EF4-FFF2-40B4-BE49-F238E27FC236}">
                <a16:creationId xmlns:a16="http://schemas.microsoft.com/office/drawing/2014/main" id="{955F1474-28A5-436E-815D-5C711D554EC6}"/>
              </a:ext>
            </a:extLst>
          </p:cNvPr>
          <p:cNvSpPr/>
          <p:nvPr/>
        </p:nvSpPr>
        <p:spPr>
          <a:xfrm>
            <a:off x="6836258" y="77187"/>
            <a:ext cx="2858704" cy="9144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a:t>Föreskrift – kompetenskrav</a:t>
            </a:r>
          </a:p>
        </p:txBody>
      </p:sp>
      <p:sp>
        <p:nvSpPr>
          <p:cNvPr id="13" name="Ellips 12">
            <a:extLst>
              <a:ext uri="{FF2B5EF4-FFF2-40B4-BE49-F238E27FC236}">
                <a16:creationId xmlns:a16="http://schemas.microsoft.com/office/drawing/2014/main" id="{DC2969A2-9ED3-4477-B3A6-58F07F674EE3}"/>
              </a:ext>
            </a:extLst>
          </p:cNvPr>
          <p:cNvSpPr/>
          <p:nvPr/>
        </p:nvSpPr>
        <p:spPr>
          <a:xfrm>
            <a:off x="8784656" y="776532"/>
            <a:ext cx="3301465" cy="9144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t>Ifyllnadsstöd – ge svarsalternativ</a:t>
            </a:r>
          </a:p>
        </p:txBody>
      </p:sp>
      <p:sp>
        <p:nvSpPr>
          <p:cNvPr id="14" name="Ellips 13">
            <a:extLst>
              <a:ext uri="{FF2B5EF4-FFF2-40B4-BE49-F238E27FC236}">
                <a16:creationId xmlns:a16="http://schemas.microsoft.com/office/drawing/2014/main" id="{99F68F7B-2D17-4E00-A3F1-E97CC33830A6}"/>
              </a:ext>
            </a:extLst>
          </p:cNvPr>
          <p:cNvSpPr/>
          <p:nvPr/>
        </p:nvSpPr>
        <p:spPr>
          <a:xfrm>
            <a:off x="7678469" y="1703200"/>
            <a:ext cx="3481438" cy="914400"/>
          </a:xfrm>
          <a:prstGeom prst="ellipse">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sv-SE" dirty="0"/>
              <a:t>Behörighetsstyrning</a:t>
            </a:r>
          </a:p>
        </p:txBody>
      </p:sp>
    </p:spTree>
    <p:extLst>
      <p:ext uri="{BB962C8B-B14F-4D97-AF65-F5344CB8AC3E}">
        <p14:creationId xmlns:p14="http://schemas.microsoft.com/office/powerpoint/2010/main" val="23910050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7C3CBEB5-DF88-4AB2-97ED-3E9AC25A1387}"/>
              </a:ext>
            </a:extLst>
          </p:cNvPr>
          <p:cNvSpPr>
            <a:spLocks noGrp="1"/>
          </p:cNvSpPr>
          <p:nvPr>
            <p:ph type="title"/>
          </p:nvPr>
        </p:nvSpPr>
        <p:spPr/>
        <p:txBody>
          <a:bodyPr/>
          <a:lstStyle/>
          <a:p>
            <a:r>
              <a:rPr lang="sv-SE" dirty="0" err="1"/>
              <a:t>Kodverk</a:t>
            </a:r>
            <a:r>
              <a:rPr lang="sv-SE" dirty="0"/>
              <a:t> yrke</a:t>
            </a:r>
          </a:p>
        </p:txBody>
      </p:sp>
      <p:sp>
        <p:nvSpPr>
          <p:cNvPr id="3" name="Platshållare för innehåll 2">
            <a:extLst>
              <a:ext uri="{FF2B5EF4-FFF2-40B4-BE49-F238E27FC236}">
                <a16:creationId xmlns:a16="http://schemas.microsoft.com/office/drawing/2014/main" id="{1DD35325-14CB-4883-9352-E0094AC63836}"/>
              </a:ext>
            </a:extLst>
          </p:cNvPr>
          <p:cNvSpPr>
            <a:spLocks noGrp="1"/>
          </p:cNvSpPr>
          <p:nvPr>
            <p:ph sz="quarter" idx="21"/>
          </p:nvPr>
        </p:nvSpPr>
        <p:spPr/>
        <p:txBody>
          <a:bodyPr/>
          <a:lstStyle/>
          <a:p>
            <a:r>
              <a:rPr lang="sv-SE" dirty="0" err="1"/>
              <a:t>Hosp</a:t>
            </a:r>
            <a:r>
              <a:rPr lang="sv-SE" dirty="0"/>
              <a:t> för legitimerade yrken</a:t>
            </a:r>
          </a:p>
          <a:p>
            <a:r>
              <a:rPr lang="sv-SE" dirty="0" err="1"/>
              <a:t>Hosp</a:t>
            </a:r>
            <a:r>
              <a:rPr lang="sv-SE" dirty="0"/>
              <a:t> täcker inte in specialitet</a:t>
            </a:r>
          </a:p>
          <a:p>
            <a:r>
              <a:rPr lang="sv-SE" dirty="0"/>
              <a:t>NSG för specialitet </a:t>
            </a:r>
            <a:r>
              <a:rPr lang="sv-SE" dirty="0" err="1"/>
              <a:t>etc</a:t>
            </a:r>
            <a:r>
              <a:rPr lang="sv-SE" dirty="0"/>
              <a:t> - täcker in behoven för kompetens samt de som finns i </a:t>
            </a:r>
            <a:r>
              <a:rPr lang="sv-SE" dirty="0" err="1"/>
              <a:t>hosp</a:t>
            </a:r>
            <a:r>
              <a:rPr lang="sv-SE" dirty="0"/>
              <a:t>, skapa ett urval ur NSG-kodverket, det är </a:t>
            </a:r>
            <a:r>
              <a:rPr lang="sv-SE" dirty="0" err="1"/>
              <a:t>mappat</a:t>
            </a:r>
            <a:r>
              <a:rPr lang="sv-SE" dirty="0"/>
              <a:t> till de yrken som används i de förekommande intygen</a:t>
            </a:r>
          </a:p>
          <a:p>
            <a:endParaRPr lang="sv-SE" dirty="0"/>
          </a:p>
          <a:p>
            <a:endParaRPr lang="sv-SE" dirty="0"/>
          </a:p>
        </p:txBody>
      </p:sp>
    </p:spTree>
    <p:extLst>
      <p:ext uri="{BB962C8B-B14F-4D97-AF65-F5344CB8AC3E}">
        <p14:creationId xmlns:p14="http://schemas.microsoft.com/office/powerpoint/2010/main" val="17828952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9C0B725-3DA9-4E15-8F71-EDB59FFAF797}"/>
              </a:ext>
            </a:extLst>
          </p:cNvPr>
          <p:cNvSpPr>
            <a:spLocks noGrp="1"/>
          </p:cNvSpPr>
          <p:nvPr>
            <p:ph type="title"/>
          </p:nvPr>
        </p:nvSpPr>
        <p:spPr>
          <a:xfrm>
            <a:off x="1181999" y="1069332"/>
            <a:ext cx="10137310" cy="1107996"/>
          </a:xfrm>
        </p:spPr>
        <p:txBody>
          <a:bodyPr/>
          <a:lstStyle/>
          <a:p>
            <a:r>
              <a:rPr lang="sv-SE" b="0" dirty="0" err="1">
                <a:solidFill>
                  <a:schemeClr val="tx2"/>
                </a:solidFill>
                <a:latin typeface="+mj-lt"/>
              </a:rPr>
              <a:t>Kodverk</a:t>
            </a:r>
            <a:r>
              <a:rPr lang="sv-SE" b="0" dirty="0">
                <a:solidFill>
                  <a:schemeClr val="tx2"/>
                </a:solidFill>
                <a:latin typeface="+mj-lt"/>
              </a:rPr>
              <a:t> för yrken i hälso- och sjukvården </a:t>
            </a:r>
          </a:p>
        </p:txBody>
      </p:sp>
      <p:sp>
        <p:nvSpPr>
          <p:cNvPr id="3" name="Platshållare för innehåll 2">
            <a:extLst>
              <a:ext uri="{FF2B5EF4-FFF2-40B4-BE49-F238E27FC236}">
                <a16:creationId xmlns:a16="http://schemas.microsoft.com/office/drawing/2014/main" id="{998775AE-A26A-434D-A6EA-EDCCD3F44DB5}"/>
              </a:ext>
            </a:extLst>
          </p:cNvPr>
          <p:cNvSpPr>
            <a:spLocks noGrp="1"/>
          </p:cNvSpPr>
          <p:nvPr>
            <p:ph idx="1"/>
          </p:nvPr>
        </p:nvSpPr>
        <p:spPr/>
        <p:txBody>
          <a:bodyPr>
            <a:normAutofit lnSpcReduction="10000"/>
          </a:bodyPr>
          <a:lstStyle/>
          <a:p>
            <a:r>
              <a:rPr lang="sv-SE" sz="1800" b="0" i="0" u="none" strike="noStrike" baseline="0" dirty="0">
                <a:solidFill>
                  <a:srgbClr val="000000"/>
                </a:solidFill>
                <a:latin typeface="Calibri" panose="020F0502020204030204" pitchFamily="34" charset="0"/>
              </a:rPr>
              <a:t>SAMMANSTÄLLNING AV ANALYS OCH ERFARENHETER, JUNI 2020 - NSG strukturerad vårdinformation </a:t>
            </a:r>
          </a:p>
          <a:p>
            <a:r>
              <a:rPr lang="sv-SE" sz="1800" dirty="0">
                <a:solidFill>
                  <a:srgbClr val="000000"/>
                </a:solidFill>
                <a:latin typeface="Calibri" panose="020F0502020204030204" pitchFamily="34" charset="0"/>
              </a:rPr>
              <a:t>Uppdrag: Gemensamt </a:t>
            </a:r>
            <a:r>
              <a:rPr lang="sv-SE" sz="1800" dirty="0" err="1">
                <a:solidFill>
                  <a:srgbClr val="000000"/>
                </a:solidFill>
                <a:latin typeface="Calibri" panose="020F0502020204030204" pitchFamily="34" charset="0"/>
              </a:rPr>
              <a:t>kodverk</a:t>
            </a:r>
            <a:r>
              <a:rPr lang="sv-SE" sz="1800" dirty="0">
                <a:solidFill>
                  <a:srgbClr val="000000"/>
                </a:solidFill>
                <a:latin typeface="Calibri" panose="020F0502020204030204" pitchFamily="34" charset="0"/>
              </a:rPr>
              <a:t> för yrkeskategorier </a:t>
            </a:r>
          </a:p>
          <a:p>
            <a:pPr lvl="1"/>
            <a:endParaRPr lang="sv-SE" sz="1400" i="1" dirty="0">
              <a:solidFill>
                <a:srgbClr val="000000"/>
              </a:solidFill>
              <a:latin typeface="Calibri" panose="020F0502020204030204" pitchFamily="34" charset="0"/>
            </a:endParaRPr>
          </a:p>
          <a:p>
            <a:pPr marL="0" indent="0">
              <a:buNone/>
            </a:pPr>
            <a:r>
              <a:rPr lang="sv-SE" dirty="0">
                <a:hlinkClick r:id="rId2"/>
              </a:rPr>
              <a:t>https://kunskapsstyrningvard.se/kunskapsstyrningvard/datauppfoljningochanalys/struktureradvardinformation/resultatavarbetemedstruktureradvardinformation/kodverkforyrkenihalsoochsjukvarden.70269.html</a:t>
            </a:r>
            <a:endParaRPr lang="sv-SE" dirty="0"/>
          </a:p>
          <a:p>
            <a:pPr marL="0" indent="0">
              <a:buNone/>
            </a:pPr>
            <a:endParaRPr lang="sv-SE" dirty="0"/>
          </a:p>
          <a:p>
            <a:pPr marL="0" indent="0">
              <a:buNone/>
            </a:pPr>
            <a:r>
              <a:rPr lang="sv-SE" dirty="0">
                <a:hlinkClick r:id="rId3" action="ppaction://hlinkfile"/>
              </a:rPr>
              <a:t>\\ehspanas0001.ehint.ehalsomyndigheten.se\users\blomqkla\Documents\Från </a:t>
            </a:r>
            <a:r>
              <a:rPr lang="sv-SE" dirty="0" err="1">
                <a:hlinkClick r:id="rId3" action="ppaction://hlinkfile"/>
              </a:rPr>
              <a:t>reg</a:t>
            </a:r>
            <a:r>
              <a:rPr lang="sv-SE" dirty="0">
                <a:hlinkClick r:id="rId3" action="ppaction://hlinkfile"/>
              </a:rPr>
              <a:t> sthlm\Dokument\Projektrapport_Kodverk_yrken_200702 (1).pdf</a:t>
            </a:r>
            <a:endParaRPr lang="sv-SE" dirty="0"/>
          </a:p>
          <a:p>
            <a:pPr marL="0" indent="0">
              <a:buNone/>
            </a:pPr>
            <a:endParaRPr lang="sv-SE" dirty="0"/>
          </a:p>
        </p:txBody>
      </p:sp>
    </p:spTree>
    <p:extLst>
      <p:ext uri="{BB962C8B-B14F-4D97-AF65-F5344CB8AC3E}">
        <p14:creationId xmlns:p14="http://schemas.microsoft.com/office/powerpoint/2010/main" val="370009158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A96371F-8D0D-4977-8A61-7A20324270D5}"/>
              </a:ext>
            </a:extLst>
          </p:cNvPr>
          <p:cNvSpPr>
            <a:spLocks noGrp="1"/>
          </p:cNvSpPr>
          <p:nvPr>
            <p:ph type="title"/>
          </p:nvPr>
        </p:nvSpPr>
        <p:spPr>
          <a:xfrm>
            <a:off x="1181999" y="1069332"/>
            <a:ext cx="9232533" cy="387798"/>
          </a:xfrm>
        </p:spPr>
        <p:txBody>
          <a:bodyPr/>
          <a:lstStyle/>
          <a:p>
            <a:r>
              <a:rPr lang="sv-SE" sz="2800" dirty="0"/>
              <a:t>Urval - </a:t>
            </a:r>
            <a:r>
              <a:rPr lang="sv-SE" sz="2800" b="0" dirty="0" err="1">
                <a:solidFill>
                  <a:schemeClr val="tx2"/>
                </a:solidFill>
                <a:latin typeface="+mj-lt"/>
              </a:rPr>
              <a:t>Kodverk</a:t>
            </a:r>
            <a:r>
              <a:rPr lang="sv-SE" sz="2800" b="0" dirty="0">
                <a:solidFill>
                  <a:schemeClr val="tx2"/>
                </a:solidFill>
                <a:latin typeface="+mj-lt"/>
              </a:rPr>
              <a:t> för yrken i hälso- och sjukvården</a:t>
            </a:r>
            <a:endParaRPr lang="sv-SE" sz="2800" dirty="0">
              <a:solidFill>
                <a:srgbClr val="FF0000"/>
              </a:solidFill>
            </a:endParaRPr>
          </a:p>
        </p:txBody>
      </p:sp>
      <p:graphicFrame>
        <p:nvGraphicFramePr>
          <p:cNvPr id="5" name="Platshållare för innehåll 4">
            <a:extLst>
              <a:ext uri="{FF2B5EF4-FFF2-40B4-BE49-F238E27FC236}">
                <a16:creationId xmlns:a16="http://schemas.microsoft.com/office/drawing/2014/main" id="{919DD6EB-24C7-4578-A321-2CF044FD87E5}"/>
              </a:ext>
            </a:extLst>
          </p:cNvPr>
          <p:cNvGraphicFramePr>
            <a:graphicFrameLocks noGrp="1"/>
          </p:cNvGraphicFramePr>
          <p:nvPr>
            <p:ph idx="1"/>
          </p:nvPr>
        </p:nvGraphicFramePr>
        <p:xfrm>
          <a:off x="1181999" y="1713929"/>
          <a:ext cx="5081641" cy="5073975"/>
        </p:xfrm>
        <a:graphic>
          <a:graphicData uri="http://schemas.openxmlformats.org/drawingml/2006/table">
            <a:tbl>
              <a:tblPr>
                <a:tableStyleId>{5C22544A-7EE6-4342-B048-85BDC9FD1C3A}</a:tableStyleId>
              </a:tblPr>
              <a:tblGrid>
                <a:gridCol w="3335137">
                  <a:extLst>
                    <a:ext uri="{9D8B030D-6E8A-4147-A177-3AD203B41FA5}">
                      <a16:colId xmlns:a16="http://schemas.microsoft.com/office/drawing/2014/main" val="2025991453"/>
                    </a:ext>
                  </a:extLst>
                </a:gridCol>
                <a:gridCol w="1746504">
                  <a:extLst>
                    <a:ext uri="{9D8B030D-6E8A-4147-A177-3AD203B41FA5}">
                      <a16:colId xmlns:a16="http://schemas.microsoft.com/office/drawing/2014/main" val="136491220"/>
                    </a:ext>
                  </a:extLst>
                </a:gridCol>
              </a:tblGrid>
              <a:tr h="133159">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Specialistläkare inom arbets- och miljömedicin</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a:effectLst/>
                          <a:latin typeface="Calibri" panose="020F0502020204030204" pitchFamily="34" charset="0"/>
                          <a:ea typeface="Calibri" panose="020F0502020204030204" pitchFamily="34" charset="0"/>
                          <a:cs typeface="Calibri" panose="020F0502020204030204" pitchFamily="34" charset="0"/>
                        </a:rPr>
                        <a:t>67861000052109</a:t>
                      </a:r>
                      <a:endParaRPr lang="sv-SE" sz="11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95143901"/>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Läkare</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68081000052105</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1957572352"/>
                  </a:ext>
                </a:extLst>
              </a:tr>
              <a:tr h="173228">
                <a:tc>
                  <a:txBody>
                    <a:bodyPr/>
                    <a:lstStyle/>
                    <a:p>
                      <a:pPr algn="l" fontAlgn="b"/>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Tandläkare</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nchor="b"/>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106289002</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1268470863"/>
                  </a:ext>
                </a:extLst>
              </a:tr>
              <a:tr h="173228">
                <a:tc>
                  <a:txBody>
                    <a:bodyPr/>
                    <a:lstStyle/>
                    <a:p>
                      <a:pPr algn="l" fontAlgn="b"/>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Rehabkoordinator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nchor="b"/>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768822006</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1172648281"/>
                  </a:ext>
                </a:extLst>
              </a:tr>
              <a:tr h="124054">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Yrkeshygieniker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a:effectLst/>
                          <a:latin typeface="Calibri" panose="020F0502020204030204" pitchFamily="34" charset="0"/>
                          <a:ea typeface="Calibri" panose="020F0502020204030204" pitchFamily="34" charset="0"/>
                          <a:cs typeface="Calibri" panose="020F0502020204030204" pitchFamily="34" charset="0"/>
                        </a:rPr>
                        <a:t>68601000052105</a:t>
                      </a:r>
                      <a:endParaRPr lang="sv-SE" sz="11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394263013"/>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Barnmorska</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309453006</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4013627065"/>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Sjuksköterska</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a:effectLst/>
                          <a:latin typeface="Calibri" panose="020F0502020204030204" pitchFamily="34" charset="0"/>
                          <a:ea typeface="Calibri" panose="020F0502020204030204" pitchFamily="34" charset="0"/>
                          <a:cs typeface="Calibri" panose="020F0502020204030204" pitchFamily="34" charset="0"/>
                        </a:rPr>
                        <a:t>106292003</a:t>
                      </a:r>
                      <a:endParaRPr lang="sv-SE" sz="11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680105927"/>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Arbetsterapeut</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80546007</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1302183742"/>
                  </a:ext>
                </a:extLst>
              </a:tr>
              <a:tr h="173228">
                <a:tc>
                  <a:txBody>
                    <a:bodyPr/>
                    <a:lstStyle/>
                    <a:p>
                      <a:pPr algn="l" fontAlgn="b"/>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Fysioterapeut</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nchor="b"/>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36682004</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593967854"/>
                  </a:ext>
                </a:extLst>
              </a:tr>
              <a:tr h="173228">
                <a:tc>
                  <a:txBody>
                    <a:bodyPr/>
                    <a:lstStyle/>
                    <a:p>
                      <a:pPr algn="l" fontAlgn="b"/>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Psykolog</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nchor="b"/>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59944000</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3068455769"/>
                  </a:ext>
                </a:extLst>
              </a:tr>
              <a:tr h="180109">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Specialistläkare inom ögonsjukdomar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422234006</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4009667988"/>
                  </a:ext>
                </a:extLst>
              </a:tr>
              <a:tr h="126261">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Specialistläkare inom gynekologi</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83685006</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620280331"/>
                  </a:ext>
                </a:extLst>
              </a:tr>
              <a:tr h="99845">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Specialistläkare inom obstetrik</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11935004</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845410510"/>
                  </a:ext>
                </a:extLst>
              </a:tr>
              <a:tr h="201414">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Kurator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68311000052103</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616380368"/>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Logoped</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159026005</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103017499"/>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Optiker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28229004</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775521122"/>
                  </a:ext>
                </a:extLst>
              </a:tr>
              <a:tr h="173228">
                <a:tc>
                  <a:txBody>
                    <a:bodyPr/>
                    <a:lstStyle/>
                    <a:p>
                      <a:pPr algn="l" fontAlgn="t"/>
                      <a:r>
                        <a:rPr lang="sv-SE" sz="1100" b="0" i="0" u="none" strike="noStrike" dirty="0">
                          <a:solidFill>
                            <a:srgbClr val="000000"/>
                          </a:solidFill>
                          <a:effectLst/>
                          <a:latin typeface="Calibri" panose="020F0502020204030204" pitchFamily="34" charset="0"/>
                        </a:rPr>
                        <a:t>AT-läkare</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65901000052105</a:t>
                      </a:r>
                    </a:p>
                  </a:txBody>
                  <a:tcPr marL="6350" marR="6350" marT="6350" marB="0"/>
                </a:tc>
                <a:extLst>
                  <a:ext uri="{0D108BD9-81ED-4DB2-BD59-A6C34878D82A}">
                    <a16:rowId xmlns:a16="http://schemas.microsoft.com/office/drawing/2014/main" val="4115256697"/>
                  </a:ext>
                </a:extLst>
              </a:tr>
              <a:tr h="173228">
                <a:tc>
                  <a:txBody>
                    <a:bodyPr/>
                    <a:lstStyle/>
                    <a:p>
                      <a:pPr algn="l" fontAlgn="t"/>
                      <a:r>
                        <a:rPr lang="sv-SE" sz="1100" b="0" i="0" u="none" strike="noStrike" dirty="0">
                          <a:solidFill>
                            <a:srgbClr val="000000"/>
                          </a:solidFill>
                          <a:effectLst/>
                          <a:latin typeface="Calibri" panose="020F0502020204030204" pitchFamily="34" charset="0"/>
                        </a:rPr>
                        <a:t>ST-läkare</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405277009</a:t>
                      </a:r>
                    </a:p>
                  </a:txBody>
                  <a:tcPr marL="6350" marR="6350" marT="6350" marB="0"/>
                </a:tc>
                <a:extLst>
                  <a:ext uri="{0D108BD9-81ED-4DB2-BD59-A6C34878D82A}">
                    <a16:rowId xmlns:a16="http://schemas.microsoft.com/office/drawing/2014/main" val="4228507603"/>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öron-, näs- och halssjukdomar</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309372007</a:t>
                      </a:r>
                    </a:p>
                  </a:txBody>
                  <a:tcPr marL="6350" marR="6350" marT="6350" marB="0"/>
                </a:tc>
                <a:extLst>
                  <a:ext uri="{0D108BD9-81ED-4DB2-BD59-A6C34878D82A}">
                    <a16:rowId xmlns:a16="http://schemas.microsoft.com/office/drawing/2014/main" val="3161756120"/>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kardiologi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17561000</a:t>
                      </a:r>
                    </a:p>
                  </a:txBody>
                  <a:tcPr marL="6350" marR="6350" marT="6350" marB="0"/>
                </a:tc>
                <a:extLst>
                  <a:ext uri="{0D108BD9-81ED-4DB2-BD59-A6C34878D82A}">
                    <a16:rowId xmlns:a16="http://schemas.microsoft.com/office/drawing/2014/main" val="3384424175"/>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internmedicin</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39677007</a:t>
                      </a:r>
                    </a:p>
                  </a:txBody>
                  <a:tcPr marL="6350" marR="6350" marT="6350" marB="0"/>
                </a:tc>
                <a:extLst>
                  <a:ext uri="{0D108BD9-81ED-4DB2-BD59-A6C34878D82A}">
                    <a16:rowId xmlns:a16="http://schemas.microsoft.com/office/drawing/2014/main" val="3073436609"/>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kirurgi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78703002</a:t>
                      </a:r>
                    </a:p>
                  </a:txBody>
                  <a:tcPr marL="6350" marR="6350" marT="6350" marB="0"/>
                </a:tc>
                <a:extLst>
                  <a:ext uri="{0D108BD9-81ED-4DB2-BD59-A6C34878D82A}">
                    <a16:rowId xmlns:a16="http://schemas.microsoft.com/office/drawing/2014/main" val="1168398260"/>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endokrinologi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61894003</a:t>
                      </a:r>
                    </a:p>
                  </a:txBody>
                  <a:tcPr marL="6350" marR="6350" marT="6350" marB="0"/>
                </a:tc>
                <a:extLst>
                  <a:ext uri="{0D108BD9-81ED-4DB2-BD59-A6C34878D82A}">
                    <a16:rowId xmlns:a16="http://schemas.microsoft.com/office/drawing/2014/main" val="3350876146"/>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a:t>
                      </a:r>
                      <a:r>
                        <a:rPr lang="sv-SE" sz="1100" b="0" i="0" u="none" strike="noStrike" dirty="0" err="1">
                          <a:solidFill>
                            <a:srgbClr val="000000"/>
                          </a:solidFill>
                          <a:effectLst/>
                          <a:latin typeface="Calibri" panose="020F0502020204030204" pitchFamily="34" charset="0"/>
                        </a:rPr>
                        <a:t>diabetologi</a:t>
                      </a:r>
                      <a:endParaRPr lang="sv-SE" sz="11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309350005</a:t>
                      </a:r>
                    </a:p>
                  </a:txBody>
                  <a:tcPr marL="6350" marR="6350" marT="6350" marB="0"/>
                </a:tc>
                <a:extLst>
                  <a:ext uri="{0D108BD9-81ED-4DB2-BD59-A6C34878D82A}">
                    <a16:rowId xmlns:a16="http://schemas.microsoft.com/office/drawing/2014/main" val="3591008096"/>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barn- och ungdomsmedicin</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82296001</a:t>
                      </a:r>
                    </a:p>
                  </a:txBody>
                  <a:tcPr marL="6350" marR="6350" marT="6350" marB="0"/>
                </a:tc>
                <a:extLst>
                  <a:ext uri="{0D108BD9-81ED-4DB2-BD59-A6C34878D82A}">
                    <a16:rowId xmlns:a16="http://schemas.microsoft.com/office/drawing/2014/main" val="2086505435"/>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neurologi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56397003</a:t>
                      </a:r>
                    </a:p>
                  </a:txBody>
                  <a:tcPr marL="6350" marR="6350" marT="6350" marB="0"/>
                </a:tc>
                <a:extLst>
                  <a:ext uri="{0D108BD9-81ED-4DB2-BD59-A6C34878D82A}">
                    <a16:rowId xmlns:a16="http://schemas.microsoft.com/office/drawing/2014/main" val="3776622324"/>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njurmedicin</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11911009</a:t>
                      </a:r>
                    </a:p>
                  </a:txBody>
                  <a:tcPr marL="6350" marR="6350" marT="6350" marB="0"/>
                </a:tc>
                <a:extLst>
                  <a:ext uri="{0D108BD9-81ED-4DB2-BD59-A6C34878D82A}">
                    <a16:rowId xmlns:a16="http://schemas.microsoft.com/office/drawing/2014/main" val="3886922511"/>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psykiatri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80584001</a:t>
                      </a:r>
                    </a:p>
                  </a:txBody>
                  <a:tcPr marL="6350" marR="6350" marT="6350" marB="0"/>
                </a:tc>
                <a:extLst>
                  <a:ext uri="{0D108BD9-81ED-4DB2-BD59-A6C34878D82A}">
                    <a16:rowId xmlns:a16="http://schemas.microsoft.com/office/drawing/2014/main" val="826541732"/>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barn- och ungdomspsykiatri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309361002</a:t>
                      </a:r>
                    </a:p>
                  </a:txBody>
                  <a:tcPr marL="6350" marR="6350" marT="6350" marB="0"/>
                </a:tc>
                <a:extLst>
                  <a:ext uri="{0D108BD9-81ED-4DB2-BD59-A6C34878D82A}">
                    <a16:rowId xmlns:a16="http://schemas.microsoft.com/office/drawing/2014/main" val="3472122467"/>
                  </a:ext>
                </a:extLst>
              </a:tr>
            </a:tbl>
          </a:graphicData>
        </a:graphic>
      </p:graphicFrame>
      <p:sp>
        <p:nvSpPr>
          <p:cNvPr id="4" name="Platshållare för bildnummer 3">
            <a:extLst>
              <a:ext uri="{FF2B5EF4-FFF2-40B4-BE49-F238E27FC236}">
                <a16:creationId xmlns:a16="http://schemas.microsoft.com/office/drawing/2014/main" id="{2AC81E75-EBE5-494B-B7A5-149155E521E2}"/>
              </a:ext>
            </a:extLst>
          </p:cNvPr>
          <p:cNvSpPr>
            <a:spLocks noGrp="1"/>
          </p:cNvSpPr>
          <p:nvPr>
            <p:ph type="sldNum" sz="quarter" idx="12"/>
          </p:nvPr>
        </p:nvSpPr>
        <p:spPr/>
        <p:txBody>
          <a:bodyPr/>
          <a:lstStyle/>
          <a:p>
            <a:fld id="{F1106F81-C910-4AE7-9B49-D0A77E10490A}" type="slidenum">
              <a:rPr lang="sv-SE" smtClean="0"/>
              <a:t>28</a:t>
            </a:fld>
            <a:endParaRPr lang="sv-SE"/>
          </a:p>
        </p:txBody>
      </p:sp>
    </p:spTree>
    <p:extLst>
      <p:ext uri="{BB962C8B-B14F-4D97-AF65-F5344CB8AC3E}">
        <p14:creationId xmlns:p14="http://schemas.microsoft.com/office/powerpoint/2010/main" val="205468772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3E784D1-97A9-445C-812C-755DD4A43116}"/>
              </a:ext>
            </a:extLst>
          </p:cNvPr>
          <p:cNvSpPr>
            <a:spLocks noGrp="1"/>
          </p:cNvSpPr>
          <p:nvPr>
            <p:ph type="title"/>
          </p:nvPr>
        </p:nvSpPr>
        <p:spPr/>
        <p:txBody>
          <a:bodyPr/>
          <a:lstStyle/>
          <a:p>
            <a:r>
              <a:rPr lang="sv-SE" dirty="0"/>
              <a:t>Legitimerade yrken</a:t>
            </a:r>
          </a:p>
        </p:txBody>
      </p:sp>
      <p:sp>
        <p:nvSpPr>
          <p:cNvPr id="3" name="Platshållare för innehåll 2">
            <a:extLst>
              <a:ext uri="{FF2B5EF4-FFF2-40B4-BE49-F238E27FC236}">
                <a16:creationId xmlns:a16="http://schemas.microsoft.com/office/drawing/2014/main" id="{33AB5D80-B7B1-4EC9-8147-9CA64FDAAFC7}"/>
              </a:ext>
            </a:extLst>
          </p:cNvPr>
          <p:cNvSpPr>
            <a:spLocks noGrp="1"/>
          </p:cNvSpPr>
          <p:nvPr>
            <p:ph sz="quarter" idx="21"/>
          </p:nvPr>
        </p:nvSpPr>
        <p:spPr>
          <a:xfrm>
            <a:off x="858838" y="2025650"/>
            <a:ext cx="7062754" cy="4240213"/>
          </a:xfrm>
        </p:spPr>
        <p:txBody>
          <a:bodyPr/>
          <a:lstStyle/>
          <a:p>
            <a:pPr marL="0" indent="0">
              <a:buNone/>
            </a:pPr>
            <a:r>
              <a:rPr lang="sv-SE" b="0" i="0" dirty="0">
                <a:solidFill>
                  <a:srgbClr val="262626"/>
                </a:solidFill>
                <a:effectLst/>
                <a:latin typeface="Jost"/>
              </a:rPr>
              <a:t>Registret över legitimerad hälso- och sjukvårdspersonal och personal med bevis om rätt att använda yrkestiteln undersköterska (HOSP)</a:t>
            </a:r>
          </a:p>
          <a:p>
            <a:r>
              <a:rPr lang="sv-SE" dirty="0"/>
              <a:t>HOSP, yrkeskoder</a:t>
            </a:r>
          </a:p>
        </p:txBody>
      </p:sp>
      <p:graphicFrame>
        <p:nvGraphicFramePr>
          <p:cNvPr id="4" name="Platshållare för innehåll 3">
            <a:extLst>
              <a:ext uri="{FF2B5EF4-FFF2-40B4-BE49-F238E27FC236}">
                <a16:creationId xmlns:a16="http://schemas.microsoft.com/office/drawing/2014/main" id="{E9FB8D43-B70B-4D3A-9C54-2EB8629EF07C}"/>
              </a:ext>
            </a:extLst>
          </p:cNvPr>
          <p:cNvGraphicFramePr>
            <a:graphicFrameLocks/>
          </p:cNvGraphicFramePr>
          <p:nvPr/>
        </p:nvGraphicFramePr>
        <p:xfrm>
          <a:off x="8335478" y="476633"/>
          <a:ext cx="3455469" cy="6077232"/>
        </p:xfrm>
        <a:graphic>
          <a:graphicData uri="http://schemas.openxmlformats.org/drawingml/2006/table">
            <a:tbl>
              <a:tblPr/>
              <a:tblGrid>
                <a:gridCol w="683393">
                  <a:extLst>
                    <a:ext uri="{9D8B030D-6E8A-4147-A177-3AD203B41FA5}">
                      <a16:colId xmlns:a16="http://schemas.microsoft.com/office/drawing/2014/main" val="3051583380"/>
                    </a:ext>
                  </a:extLst>
                </a:gridCol>
                <a:gridCol w="2772076">
                  <a:extLst>
                    <a:ext uri="{9D8B030D-6E8A-4147-A177-3AD203B41FA5}">
                      <a16:colId xmlns:a16="http://schemas.microsoft.com/office/drawing/2014/main" val="2561882073"/>
                    </a:ext>
                  </a:extLst>
                </a:gridCol>
              </a:tblGrid>
              <a:tr h="248444">
                <a:tc>
                  <a:txBody>
                    <a:bodyPr/>
                    <a:lstStyle/>
                    <a:p>
                      <a:pPr algn="l" fontAlgn="b"/>
                      <a:r>
                        <a:rPr lang="sv-SE" sz="1600" b="1" i="0" u="none" strike="noStrike" dirty="0">
                          <a:solidFill>
                            <a:srgbClr val="000000"/>
                          </a:solidFill>
                          <a:effectLst/>
                          <a:latin typeface="Arial" panose="020B0604020202020204" pitchFamily="34" charset="0"/>
                        </a:rPr>
                        <a:t>Kod</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1" i="0" u="none" strike="noStrike" dirty="0">
                          <a:solidFill>
                            <a:srgbClr val="000000"/>
                          </a:solidFill>
                          <a:effectLst/>
                          <a:latin typeface="Arial" panose="020B0604020202020204" pitchFamily="34" charset="0"/>
                        </a:rPr>
                        <a:t>Klartext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440414364"/>
                  </a:ext>
                </a:extLst>
              </a:tr>
              <a:tr h="248444">
                <a:tc>
                  <a:txBody>
                    <a:bodyPr/>
                    <a:lstStyle/>
                    <a:p>
                      <a:pPr algn="l" fontAlgn="b"/>
                      <a:r>
                        <a:rPr lang="sv-SE" sz="1600" b="0" i="0" u="none" strike="noStrike" dirty="0">
                          <a:solidFill>
                            <a:srgbClr val="000000"/>
                          </a:solidFill>
                          <a:effectLst/>
                          <a:latin typeface="MS Sans Serif"/>
                        </a:rPr>
                        <a:t>AP</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Apotekare</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559197541"/>
                  </a:ext>
                </a:extLst>
              </a:tr>
              <a:tr h="248444">
                <a:tc>
                  <a:txBody>
                    <a:bodyPr/>
                    <a:lstStyle/>
                    <a:p>
                      <a:pPr algn="l" fontAlgn="b"/>
                      <a:r>
                        <a:rPr lang="sv-SE" sz="1600" b="0" i="0" u="none" strike="noStrike">
                          <a:solidFill>
                            <a:srgbClr val="000000"/>
                          </a:solidFill>
                          <a:effectLst/>
                          <a:latin typeface="MS Sans Serif"/>
                        </a:rPr>
                        <a:t>AT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Arbetsterapeut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8146484"/>
                  </a:ext>
                </a:extLst>
              </a:tr>
              <a:tr h="248444">
                <a:tc>
                  <a:txBody>
                    <a:bodyPr/>
                    <a:lstStyle/>
                    <a:p>
                      <a:pPr algn="l" fontAlgn="b"/>
                      <a:r>
                        <a:rPr lang="sv-SE" sz="1600" b="0" i="0" u="none" strike="noStrike">
                          <a:solidFill>
                            <a:srgbClr val="000000"/>
                          </a:solidFill>
                          <a:effectLst/>
                          <a:latin typeface="MS Sans Serif"/>
                        </a:rPr>
                        <a:t>AU</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Audionom</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34155308"/>
                  </a:ext>
                </a:extLst>
              </a:tr>
              <a:tr h="248444">
                <a:tc>
                  <a:txBody>
                    <a:bodyPr/>
                    <a:lstStyle/>
                    <a:p>
                      <a:pPr algn="l" fontAlgn="b"/>
                      <a:r>
                        <a:rPr lang="sv-SE" sz="1600" b="0" i="0" u="none" strike="noStrike">
                          <a:solidFill>
                            <a:srgbClr val="000000"/>
                          </a:solidFill>
                          <a:effectLst/>
                          <a:latin typeface="MS Sans Serif"/>
                        </a:rPr>
                        <a:t>BA</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Biomedicinsk analytiker</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14312692"/>
                  </a:ext>
                </a:extLst>
              </a:tr>
              <a:tr h="248444">
                <a:tc>
                  <a:txBody>
                    <a:bodyPr/>
                    <a:lstStyle/>
                    <a:p>
                      <a:pPr algn="l" fontAlgn="b"/>
                      <a:r>
                        <a:rPr lang="sv-SE" sz="1600" b="0" i="0" u="none" strike="noStrike">
                          <a:solidFill>
                            <a:srgbClr val="000000"/>
                          </a:solidFill>
                          <a:effectLst/>
                          <a:latin typeface="MS Sans Serif"/>
                        </a:rPr>
                        <a:t>BM</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Barnmorska</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09366316"/>
                  </a:ext>
                </a:extLst>
              </a:tr>
              <a:tr h="248444">
                <a:tc>
                  <a:txBody>
                    <a:bodyPr/>
                    <a:lstStyle/>
                    <a:p>
                      <a:pPr algn="l" fontAlgn="b"/>
                      <a:r>
                        <a:rPr lang="sv-SE" sz="1600" b="0" i="0" u="none" strike="noStrike">
                          <a:solidFill>
                            <a:srgbClr val="000000"/>
                          </a:solidFill>
                          <a:effectLst/>
                          <a:latin typeface="MS Sans Serif"/>
                        </a:rPr>
                        <a:t>DT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Dietist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917075110"/>
                  </a:ext>
                </a:extLst>
              </a:tr>
              <a:tr h="248444">
                <a:tc>
                  <a:txBody>
                    <a:bodyPr/>
                    <a:lstStyle/>
                    <a:p>
                      <a:pPr algn="l" fontAlgn="b"/>
                      <a:r>
                        <a:rPr lang="sv-SE" sz="1600" b="0" i="0" u="none" strike="noStrike">
                          <a:solidFill>
                            <a:srgbClr val="000000"/>
                          </a:solidFill>
                          <a:effectLst/>
                          <a:latin typeface="MS Sans Serif"/>
                        </a:rPr>
                        <a:t>FT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Fysioterapeut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17433761"/>
                  </a:ext>
                </a:extLst>
              </a:tr>
              <a:tr h="248444">
                <a:tc>
                  <a:txBody>
                    <a:bodyPr/>
                    <a:lstStyle/>
                    <a:p>
                      <a:pPr algn="l" fontAlgn="b"/>
                      <a:r>
                        <a:rPr lang="sv-SE" sz="1600" b="0" i="0" u="none" strike="noStrike">
                          <a:solidFill>
                            <a:srgbClr val="000000"/>
                          </a:solidFill>
                          <a:effectLst/>
                          <a:latin typeface="MS Sans Serif"/>
                        </a:rPr>
                        <a:t>HK</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Hälso- och sjukvårdskurator</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48572774"/>
                  </a:ext>
                </a:extLst>
              </a:tr>
              <a:tr h="248444">
                <a:tc>
                  <a:txBody>
                    <a:bodyPr/>
                    <a:lstStyle/>
                    <a:p>
                      <a:pPr algn="l" fontAlgn="b"/>
                      <a:r>
                        <a:rPr lang="sv-SE" sz="1600" b="0" i="0" u="none" strike="noStrike">
                          <a:solidFill>
                            <a:srgbClr val="000000"/>
                          </a:solidFill>
                          <a:effectLst/>
                          <a:latin typeface="MS Sans Serif"/>
                        </a:rPr>
                        <a:t>KP</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Kiropraktor</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131980100"/>
                  </a:ext>
                </a:extLst>
              </a:tr>
              <a:tr h="248444">
                <a:tc>
                  <a:txBody>
                    <a:bodyPr/>
                    <a:lstStyle/>
                    <a:p>
                      <a:pPr algn="l" fontAlgn="b"/>
                      <a:r>
                        <a:rPr lang="sv-SE" sz="1600" b="0" i="0" u="none" strike="noStrike">
                          <a:solidFill>
                            <a:srgbClr val="000000"/>
                          </a:solidFill>
                          <a:effectLst/>
                          <a:latin typeface="MS Sans Serif"/>
                        </a:rPr>
                        <a:t>LG</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Logoped</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801366274"/>
                  </a:ext>
                </a:extLst>
              </a:tr>
              <a:tr h="248444">
                <a:tc>
                  <a:txBody>
                    <a:bodyPr/>
                    <a:lstStyle/>
                    <a:p>
                      <a:pPr algn="l" fontAlgn="b"/>
                      <a:r>
                        <a:rPr lang="sv-SE" sz="1600" b="0" i="0" u="none" strike="noStrike" dirty="0">
                          <a:solidFill>
                            <a:srgbClr val="000000"/>
                          </a:solidFill>
                          <a:effectLst/>
                          <a:latin typeface="MS Sans Serif"/>
                        </a:rPr>
                        <a:t>LK</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Läkare</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40898891"/>
                  </a:ext>
                </a:extLst>
              </a:tr>
              <a:tr h="248444">
                <a:tc>
                  <a:txBody>
                    <a:bodyPr/>
                    <a:lstStyle/>
                    <a:p>
                      <a:pPr algn="l" fontAlgn="b"/>
                      <a:r>
                        <a:rPr lang="sv-SE" sz="1600" b="0" i="0" u="none" strike="noStrike">
                          <a:solidFill>
                            <a:srgbClr val="000000"/>
                          </a:solidFill>
                          <a:effectLst/>
                          <a:latin typeface="MS Sans Serif"/>
                        </a:rPr>
                        <a:t>NA</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Naprapat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3546531"/>
                  </a:ext>
                </a:extLst>
              </a:tr>
              <a:tr h="248444">
                <a:tc>
                  <a:txBody>
                    <a:bodyPr/>
                    <a:lstStyle/>
                    <a:p>
                      <a:pPr algn="l" fontAlgn="b"/>
                      <a:r>
                        <a:rPr lang="sv-SE" sz="1600" b="0" i="0" u="none" strike="noStrike">
                          <a:solidFill>
                            <a:srgbClr val="000000"/>
                          </a:solidFill>
                          <a:effectLst/>
                          <a:latin typeface="MS Sans Serif"/>
                        </a:rPr>
                        <a:t>OP</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Optiker</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326003565"/>
                  </a:ext>
                </a:extLst>
              </a:tr>
              <a:tr h="248444">
                <a:tc>
                  <a:txBody>
                    <a:bodyPr/>
                    <a:lstStyle/>
                    <a:p>
                      <a:pPr algn="l" fontAlgn="b"/>
                      <a:r>
                        <a:rPr lang="sv-SE" sz="1600" b="0" i="0" u="none" strike="noStrike">
                          <a:solidFill>
                            <a:srgbClr val="000000"/>
                          </a:solidFill>
                          <a:effectLst/>
                          <a:latin typeface="MS Sans Serif"/>
                        </a:rPr>
                        <a:t>OT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Ortopedingenjör</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20024677"/>
                  </a:ext>
                </a:extLst>
              </a:tr>
              <a:tr h="248444">
                <a:tc>
                  <a:txBody>
                    <a:bodyPr/>
                    <a:lstStyle/>
                    <a:p>
                      <a:pPr algn="l" fontAlgn="b"/>
                      <a:r>
                        <a:rPr lang="sv-SE" sz="1600" b="0" i="0" u="none" strike="noStrike">
                          <a:solidFill>
                            <a:srgbClr val="000000"/>
                          </a:solidFill>
                          <a:effectLst/>
                          <a:latin typeface="MS Sans Serif"/>
                        </a:rPr>
                        <a:t>PS</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Psykolog</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06691491"/>
                  </a:ext>
                </a:extLst>
              </a:tr>
              <a:tr h="248444">
                <a:tc>
                  <a:txBody>
                    <a:bodyPr/>
                    <a:lstStyle/>
                    <a:p>
                      <a:pPr algn="l" fontAlgn="b"/>
                      <a:r>
                        <a:rPr lang="sv-SE" sz="1600" b="0" i="0" u="none" strike="noStrike">
                          <a:solidFill>
                            <a:srgbClr val="000000"/>
                          </a:solidFill>
                          <a:effectLst/>
                          <a:latin typeface="MS Sans Serif"/>
                        </a:rPr>
                        <a:t>PT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Psykoterapeut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10742312"/>
                  </a:ext>
                </a:extLst>
              </a:tr>
              <a:tr h="248444">
                <a:tc>
                  <a:txBody>
                    <a:bodyPr/>
                    <a:lstStyle/>
                    <a:p>
                      <a:pPr algn="l" fontAlgn="b"/>
                      <a:r>
                        <a:rPr lang="sv-SE" sz="1600" b="0" i="0" u="none" strike="noStrike">
                          <a:solidFill>
                            <a:srgbClr val="000000"/>
                          </a:solidFill>
                          <a:effectLst/>
                          <a:latin typeface="MS Sans Serif"/>
                        </a:rPr>
                        <a:t>RC</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Receptarie</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90484641"/>
                  </a:ext>
                </a:extLst>
              </a:tr>
              <a:tr h="248444">
                <a:tc>
                  <a:txBody>
                    <a:bodyPr/>
                    <a:lstStyle/>
                    <a:p>
                      <a:pPr algn="l" fontAlgn="b"/>
                      <a:r>
                        <a:rPr lang="sv-SE" sz="1600" b="0" i="0" u="none" strike="noStrike">
                          <a:solidFill>
                            <a:srgbClr val="000000"/>
                          </a:solidFill>
                          <a:effectLst/>
                          <a:latin typeface="MS Sans Serif"/>
                        </a:rPr>
                        <a:t>RS</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Röntgensjuksköterska</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398769950"/>
                  </a:ext>
                </a:extLst>
              </a:tr>
              <a:tr h="248444">
                <a:tc>
                  <a:txBody>
                    <a:bodyPr/>
                    <a:lstStyle/>
                    <a:p>
                      <a:pPr algn="l" fontAlgn="b"/>
                      <a:r>
                        <a:rPr lang="sv-SE" sz="1600" b="0" i="0" u="none" strike="noStrike">
                          <a:solidFill>
                            <a:srgbClr val="000000"/>
                          </a:solidFill>
                          <a:effectLst/>
                          <a:latin typeface="MS Sans Serif"/>
                        </a:rPr>
                        <a:t>SF</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Sjukhusfysiker</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88149295"/>
                  </a:ext>
                </a:extLst>
              </a:tr>
              <a:tr h="248444">
                <a:tc>
                  <a:txBody>
                    <a:bodyPr/>
                    <a:lstStyle/>
                    <a:p>
                      <a:pPr algn="l" fontAlgn="b"/>
                      <a:r>
                        <a:rPr lang="sv-SE" sz="1600" b="0" i="0" u="none" strike="noStrike">
                          <a:solidFill>
                            <a:srgbClr val="000000"/>
                          </a:solidFill>
                          <a:effectLst/>
                          <a:latin typeface="MS Sans Serif"/>
                        </a:rPr>
                        <a:t>SG</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Sjukgymnast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635061108"/>
                  </a:ext>
                </a:extLst>
              </a:tr>
              <a:tr h="248444">
                <a:tc>
                  <a:txBody>
                    <a:bodyPr/>
                    <a:lstStyle/>
                    <a:p>
                      <a:pPr algn="l" fontAlgn="b"/>
                      <a:r>
                        <a:rPr lang="sv-SE" sz="1600" b="0" i="0" u="none" strike="noStrike">
                          <a:solidFill>
                            <a:srgbClr val="000000"/>
                          </a:solidFill>
                          <a:effectLst/>
                          <a:latin typeface="MS Sans Serif"/>
                        </a:rPr>
                        <a:t>SJ</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Sjuksköterska</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37884043"/>
                  </a:ext>
                </a:extLst>
              </a:tr>
              <a:tr h="248444">
                <a:tc>
                  <a:txBody>
                    <a:bodyPr/>
                    <a:lstStyle/>
                    <a:p>
                      <a:pPr algn="l" fontAlgn="b"/>
                      <a:r>
                        <a:rPr lang="sv-SE" sz="1600" b="0" i="0" u="none" strike="noStrike">
                          <a:solidFill>
                            <a:srgbClr val="000000"/>
                          </a:solidFill>
                          <a:effectLst/>
                          <a:latin typeface="MS Sans Serif"/>
                        </a:rPr>
                        <a:t>TH</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a:solidFill>
                            <a:srgbClr val="000000"/>
                          </a:solidFill>
                          <a:effectLst/>
                          <a:latin typeface="MS Sans Serif"/>
                        </a:rPr>
                        <a:t>Tandhygienist</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9169331"/>
                  </a:ext>
                </a:extLst>
              </a:tr>
              <a:tr h="248444">
                <a:tc>
                  <a:txBody>
                    <a:bodyPr/>
                    <a:lstStyle/>
                    <a:p>
                      <a:pPr algn="l" fontAlgn="b"/>
                      <a:r>
                        <a:rPr lang="sv-SE" sz="1600" b="0" i="0" u="none" strike="noStrike" dirty="0">
                          <a:solidFill>
                            <a:srgbClr val="000000"/>
                          </a:solidFill>
                          <a:effectLst/>
                          <a:latin typeface="MS Sans Serif"/>
                        </a:rPr>
                        <a:t>TL</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sv-SE" sz="1600" b="0" i="0" u="none" strike="noStrike" dirty="0">
                          <a:solidFill>
                            <a:srgbClr val="000000"/>
                          </a:solidFill>
                          <a:effectLst/>
                          <a:latin typeface="MS Sans Serif"/>
                        </a:rPr>
                        <a:t>Tandläkare</a:t>
                      </a:r>
                    </a:p>
                  </a:txBody>
                  <a:tcPr marL="9378" marR="9378" marT="9378"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773259090"/>
                  </a:ext>
                </a:extLst>
              </a:tr>
            </a:tbl>
          </a:graphicData>
        </a:graphic>
      </p:graphicFrame>
    </p:spTree>
    <p:extLst>
      <p:ext uri="{BB962C8B-B14F-4D97-AF65-F5344CB8AC3E}">
        <p14:creationId xmlns:p14="http://schemas.microsoft.com/office/powerpoint/2010/main" val="15121059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p:txBody>
          <a:bodyPr/>
          <a:lstStyle/>
          <a:p>
            <a:r>
              <a:rPr lang="sv-SE" dirty="0"/>
              <a:t>Föreskrift, </a:t>
            </a:r>
            <a:r>
              <a:rPr lang="sv-SE" altLang="sv-SE" dirty="0"/>
              <a:t>HSLF-FS 2020:87</a:t>
            </a:r>
            <a:endParaRPr lang="sv-SE" dirty="0"/>
          </a:p>
        </p:txBody>
      </p:sp>
      <p:sp>
        <p:nvSpPr>
          <p:cNvPr id="3" name="Platshållare för innehåll 2">
            <a:extLst>
              <a:ext uri="{FF2B5EF4-FFF2-40B4-BE49-F238E27FC236}">
                <a16:creationId xmlns:a16="http://schemas.microsoft.com/office/drawing/2014/main" id="{291010A0-958E-4A01-B89B-B1F621B2605E}"/>
              </a:ext>
            </a:extLst>
          </p:cNvPr>
          <p:cNvSpPr>
            <a:spLocks noGrp="1"/>
          </p:cNvSpPr>
          <p:nvPr>
            <p:ph sz="quarter" idx="21"/>
          </p:nvPr>
        </p:nvSpPr>
        <p:spPr/>
        <p:txBody>
          <a:bodyPr>
            <a:normAutofit/>
          </a:bodyPr>
          <a:lstStyle/>
          <a:p>
            <a:pPr marL="0" indent="0">
              <a:buNone/>
            </a:pPr>
            <a:r>
              <a:rPr lang="sv-SE" dirty="0">
                <a:effectLst/>
                <a:latin typeface="-apple-system"/>
              </a:rPr>
              <a:t>3 kap. Intygsutfärdarens kompetens</a:t>
            </a:r>
            <a:br>
              <a:rPr lang="sv-SE" dirty="0">
                <a:effectLst/>
                <a:latin typeface="-apple-system"/>
              </a:rPr>
            </a:br>
            <a:r>
              <a:rPr lang="sv-SE" dirty="0">
                <a:effectLst/>
                <a:latin typeface="-apple-system"/>
              </a:rPr>
              <a:t>1 § Den hälso- och sjukvårdspersonal som utfärdar ett intyg (intygsutfärdaren) ska ha den kompetens som krävs för att utfärda intyget.</a:t>
            </a:r>
          </a:p>
          <a:p>
            <a:pPr marL="0" indent="0">
              <a:buNone/>
            </a:pPr>
            <a:r>
              <a:rPr lang="sv-SE" dirty="0">
                <a:latin typeface="-apple-system"/>
              </a:rPr>
              <a:t>Vårdgivaren ska genom rutinerna för utfärdande av intyg säkerställa att intygsutfärdaren har sådan kompetens.</a:t>
            </a:r>
          </a:p>
          <a:p>
            <a:pPr marL="0" indent="0">
              <a:buNone/>
            </a:pPr>
            <a:r>
              <a:rPr lang="sv-SE" dirty="0">
                <a:latin typeface="-apple-system"/>
                <a:hlinkClick r:id="rId3"/>
              </a:rPr>
              <a:t>https://www.socialstyrelsen.se/kunskapsstod-och-regler/regler-och-riktlinjer/foreskrifter-och-allmanna-rad/konsoliderade-foreskrifter/201854-om-att-utfarda-intyg-i-halso--och-sjukvarden2/</a:t>
            </a:r>
            <a:endParaRPr lang="sv-SE" dirty="0">
              <a:latin typeface="-apple-system"/>
            </a:endParaRPr>
          </a:p>
          <a:p>
            <a:pPr marL="0" indent="0">
              <a:buNone/>
            </a:pPr>
            <a:endParaRPr lang="sv-SE" dirty="0">
              <a:effectLst/>
              <a:latin typeface="-apple-system"/>
            </a:endParaRPr>
          </a:p>
          <a:p>
            <a:endParaRPr lang="sv-SE" dirty="0"/>
          </a:p>
        </p:txBody>
      </p:sp>
    </p:spTree>
    <p:extLst>
      <p:ext uri="{BB962C8B-B14F-4D97-AF65-F5344CB8AC3E}">
        <p14:creationId xmlns:p14="http://schemas.microsoft.com/office/powerpoint/2010/main" val="2791130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latshållare för innehåll 4">
            <a:extLst>
              <a:ext uri="{FF2B5EF4-FFF2-40B4-BE49-F238E27FC236}">
                <a16:creationId xmlns:a16="http://schemas.microsoft.com/office/drawing/2014/main" id="{01383B37-67D4-4AA7-B1BE-C50294943D62}"/>
              </a:ext>
            </a:extLst>
          </p:cNvPr>
          <p:cNvPicPr>
            <a:picLocks noGrp="1" noChangeAspect="1"/>
          </p:cNvPicPr>
          <p:nvPr>
            <p:ph sz="quarter" idx="21"/>
          </p:nvPr>
        </p:nvPicPr>
        <p:blipFill>
          <a:blip r:embed="rId2">
            <a:extLst>
              <a:ext uri="{28A0092B-C50C-407E-A947-70E740481C1C}">
                <a14:useLocalDpi xmlns:a14="http://schemas.microsoft.com/office/drawing/2010/main" val="0"/>
              </a:ext>
            </a:extLst>
          </a:blip>
          <a:stretch>
            <a:fillRect/>
          </a:stretch>
        </p:blipFill>
        <p:spPr>
          <a:xfrm>
            <a:off x="77003" y="83507"/>
            <a:ext cx="10772056" cy="6774493"/>
          </a:xfrm>
        </p:spPr>
      </p:pic>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a:xfrm>
            <a:off x="3149524" y="244971"/>
            <a:ext cx="6674664" cy="553998"/>
          </a:xfrm>
        </p:spPr>
        <p:txBody>
          <a:bodyPr/>
          <a:lstStyle/>
          <a:p>
            <a:pPr algn="r"/>
            <a:r>
              <a:rPr lang="sv-SE" dirty="0"/>
              <a:t>Särskild kompetens</a:t>
            </a:r>
          </a:p>
        </p:txBody>
      </p:sp>
      <p:sp>
        <p:nvSpPr>
          <p:cNvPr id="8" name="Platshållare för innehåll 2">
            <a:extLst>
              <a:ext uri="{FF2B5EF4-FFF2-40B4-BE49-F238E27FC236}">
                <a16:creationId xmlns:a16="http://schemas.microsoft.com/office/drawing/2014/main" id="{5F2243F1-DE4C-4AE8-BA56-E8FBE13A2D45}"/>
              </a:ext>
            </a:extLst>
          </p:cNvPr>
          <p:cNvSpPr txBox="1">
            <a:spLocks/>
          </p:cNvSpPr>
          <p:nvPr/>
        </p:nvSpPr>
        <p:spPr>
          <a:xfrm>
            <a:off x="858711" y="1815014"/>
            <a:ext cx="3617036" cy="4330318"/>
          </a:xfrm>
          <a:prstGeom prst="rect">
            <a:avLst/>
          </a:prstGeom>
        </p:spPr>
        <p:txBody>
          <a:bodyPr/>
          <a:lst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lvl="1" indent="0">
              <a:buFont typeface="Arial" panose="020B0604020202020204" pitchFamily="34" charset="0"/>
              <a:buNone/>
            </a:pPr>
            <a:endParaRPr lang="sv-SE" dirty="0"/>
          </a:p>
          <a:p>
            <a:endParaRPr lang="sv-SE" dirty="0"/>
          </a:p>
        </p:txBody>
      </p:sp>
    </p:spTree>
    <p:extLst>
      <p:ext uri="{BB962C8B-B14F-4D97-AF65-F5344CB8AC3E}">
        <p14:creationId xmlns:p14="http://schemas.microsoft.com/office/powerpoint/2010/main" val="41819214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a:xfrm>
            <a:off x="858710" y="1178625"/>
            <a:ext cx="9286317" cy="553998"/>
          </a:xfrm>
        </p:spPr>
        <p:txBody>
          <a:bodyPr/>
          <a:lstStyle/>
          <a:p>
            <a:r>
              <a:rPr lang="sv-SE" dirty="0" err="1"/>
              <a:t>Kodverk</a:t>
            </a:r>
            <a:r>
              <a:rPr lang="sv-SE" dirty="0"/>
              <a:t> för yrke NSG</a:t>
            </a:r>
          </a:p>
        </p:txBody>
      </p:sp>
      <p:pic>
        <p:nvPicPr>
          <p:cNvPr id="5" name="Platshållare för innehåll 4">
            <a:extLst>
              <a:ext uri="{FF2B5EF4-FFF2-40B4-BE49-F238E27FC236}">
                <a16:creationId xmlns:a16="http://schemas.microsoft.com/office/drawing/2014/main" id="{01383B37-67D4-4AA7-B1BE-C50294943D62}"/>
              </a:ext>
            </a:extLst>
          </p:cNvPr>
          <p:cNvPicPr>
            <a:picLocks noGrp="1" noChangeAspect="1"/>
          </p:cNvPicPr>
          <p:nvPr>
            <p:ph sz="quarter" idx="21"/>
          </p:nvPr>
        </p:nvPicPr>
        <p:blipFill rotWithShape="1">
          <a:blip r:embed="rId2">
            <a:extLst>
              <a:ext uri="{28A0092B-C50C-407E-A947-70E740481C1C}">
                <a14:useLocalDpi xmlns:a14="http://schemas.microsoft.com/office/drawing/2010/main" val="0"/>
              </a:ext>
            </a:extLst>
          </a:blip>
          <a:srcRect l="60758" t="49937"/>
          <a:stretch/>
        </p:blipFill>
        <p:spPr>
          <a:xfrm>
            <a:off x="5913901" y="1815014"/>
            <a:ext cx="6220349" cy="4990696"/>
          </a:xfrm>
        </p:spPr>
      </p:pic>
      <p:graphicFrame>
        <p:nvGraphicFramePr>
          <p:cNvPr id="9" name="Platshållare för innehåll 4">
            <a:extLst>
              <a:ext uri="{FF2B5EF4-FFF2-40B4-BE49-F238E27FC236}">
                <a16:creationId xmlns:a16="http://schemas.microsoft.com/office/drawing/2014/main" id="{47BFDD26-5F08-4620-AE8A-5B4660C33B19}"/>
              </a:ext>
            </a:extLst>
          </p:cNvPr>
          <p:cNvGraphicFramePr>
            <a:graphicFrameLocks/>
          </p:cNvGraphicFramePr>
          <p:nvPr>
            <p:extLst>
              <p:ext uri="{D42A27DB-BD31-4B8C-83A1-F6EECF244321}">
                <p14:modId xmlns:p14="http://schemas.microsoft.com/office/powerpoint/2010/main" val="797660072"/>
              </p:ext>
            </p:extLst>
          </p:nvPr>
        </p:nvGraphicFramePr>
        <p:xfrm>
          <a:off x="873991" y="1733179"/>
          <a:ext cx="5081641" cy="5073975"/>
        </p:xfrm>
        <a:graphic>
          <a:graphicData uri="http://schemas.openxmlformats.org/drawingml/2006/table">
            <a:tbl>
              <a:tblPr>
                <a:tableStyleId>{5C22544A-7EE6-4342-B048-85BDC9FD1C3A}</a:tableStyleId>
              </a:tblPr>
              <a:tblGrid>
                <a:gridCol w="3335137">
                  <a:extLst>
                    <a:ext uri="{9D8B030D-6E8A-4147-A177-3AD203B41FA5}">
                      <a16:colId xmlns:a16="http://schemas.microsoft.com/office/drawing/2014/main" val="2025991453"/>
                    </a:ext>
                  </a:extLst>
                </a:gridCol>
                <a:gridCol w="1746504">
                  <a:extLst>
                    <a:ext uri="{9D8B030D-6E8A-4147-A177-3AD203B41FA5}">
                      <a16:colId xmlns:a16="http://schemas.microsoft.com/office/drawing/2014/main" val="136491220"/>
                    </a:ext>
                  </a:extLst>
                </a:gridCol>
              </a:tblGrid>
              <a:tr h="133159">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Specialistläkare inom arbets- och miljömedicin</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a:effectLst/>
                          <a:latin typeface="Calibri" panose="020F0502020204030204" pitchFamily="34" charset="0"/>
                          <a:ea typeface="Calibri" panose="020F0502020204030204" pitchFamily="34" charset="0"/>
                          <a:cs typeface="Calibri" panose="020F0502020204030204" pitchFamily="34" charset="0"/>
                        </a:rPr>
                        <a:t>67861000052109</a:t>
                      </a:r>
                      <a:endParaRPr lang="sv-SE" sz="11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95143901"/>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Läkare</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68081000052105</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1957572352"/>
                  </a:ext>
                </a:extLst>
              </a:tr>
              <a:tr h="173228">
                <a:tc>
                  <a:txBody>
                    <a:bodyPr/>
                    <a:lstStyle/>
                    <a:p>
                      <a:pPr algn="l" fontAlgn="b"/>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Tandläkare</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nchor="b"/>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106289002</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1268470863"/>
                  </a:ext>
                </a:extLst>
              </a:tr>
              <a:tr h="173228">
                <a:tc>
                  <a:txBody>
                    <a:bodyPr/>
                    <a:lstStyle/>
                    <a:p>
                      <a:pPr algn="l" fontAlgn="b"/>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Rehabkoordinator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nchor="b"/>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768822006</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1172648281"/>
                  </a:ext>
                </a:extLst>
              </a:tr>
              <a:tr h="124054">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Yrkeshygieniker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a:effectLst/>
                          <a:latin typeface="Calibri" panose="020F0502020204030204" pitchFamily="34" charset="0"/>
                          <a:ea typeface="Calibri" panose="020F0502020204030204" pitchFamily="34" charset="0"/>
                          <a:cs typeface="Calibri" panose="020F0502020204030204" pitchFamily="34" charset="0"/>
                        </a:rPr>
                        <a:t>68601000052105</a:t>
                      </a:r>
                      <a:endParaRPr lang="sv-SE" sz="11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394263013"/>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Barnmorska</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309453006</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4013627065"/>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Sjuksköterska</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a:effectLst/>
                          <a:latin typeface="Calibri" panose="020F0502020204030204" pitchFamily="34" charset="0"/>
                          <a:ea typeface="Calibri" panose="020F0502020204030204" pitchFamily="34" charset="0"/>
                          <a:cs typeface="Calibri" panose="020F0502020204030204" pitchFamily="34" charset="0"/>
                        </a:rPr>
                        <a:t>106292003</a:t>
                      </a:r>
                      <a:endParaRPr lang="sv-SE" sz="1100" b="0" i="0" u="none" strike="noStrike">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680105927"/>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Arbetsterapeut</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80546007</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1302183742"/>
                  </a:ext>
                </a:extLst>
              </a:tr>
              <a:tr h="173228">
                <a:tc>
                  <a:txBody>
                    <a:bodyPr/>
                    <a:lstStyle/>
                    <a:p>
                      <a:pPr algn="l" fontAlgn="b"/>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Fysioterapeut</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nchor="b"/>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36682004</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593967854"/>
                  </a:ext>
                </a:extLst>
              </a:tr>
              <a:tr h="173228">
                <a:tc>
                  <a:txBody>
                    <a:bodyPr/>
                    <a:lstStyle/>
                    <a:p>
                      <a:pPr algn="l" fontAlgn="b"/>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Psykolog</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nchor="b"/>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59944000</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3068455769"/>
                  </a:ext>
                </a:extLst>
              </a:tr>
              <a:tr h="180109">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Specialistläkare inom ögonsjukdomar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422234006</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4009667988"/>
                  </a:ext>
                </a:extLst>
              </a:tr>
              <a:tr h="126261">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Specialistläkare inom gynekologi</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83685006</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620280331"/>
                  </a:ext>
                </a:extLst>
              </a:tr>
              <a:tr h="99845">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Specialistläkare inom obstetrik</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11935004</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845410510"/>
                  </a:ext>
                </a:extLst>
              </a:tr>
              <a:tr h="201414">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Kurator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68311000052103</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616380368"/>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Logoped</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159026005</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2103017499"/>
                  </a:ext>
                </a:extLst>
              </a:tr>
              <a:tr h="173228">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Optiker</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tc>
                  <a:txBody>
                    <a:bodyPr/>
                    <a:lstStyle/>
                    <a:p>
                      <a:pPr algn="l" fontAlgn="t"/>
                      <a:r>
                        <a:rPr lang="sv-SE" sz="1100" u="none" strike="noStrike" dirty="0">
                          <a:effectLst/>
                          <a:latin typeface="Calibri" panose="020F0502020204030204" pitchFamily="34" charset="0"/>
                          <a:ea typeface="Calibri" panose="020F0502020204030204" pitchFamily="34" charset="0"/>
                          <a:cs typeface="Calibri" panose="020F0502020204030204" pitchFamily="34" charset="0"/>
                        </a:rPr>
                        <a:t>28229004</a:t>
                      </a:r>
                      <a:endParaRPr lang="sv-SE" sz="1100" b="0" i="0" u="none" strike="noStrike" dirty="0">
                        <a:solidFill>
                          <a:srgbClr val="000000"/>
                        </a:solidFill>
                        <a:effectLst/>
                        <a:latin typeface="Calibri" panose="020F0502020204030204" pitchFamily="34" charset="0"/>
                        <a:ea typeface="Calibri" panose="020F0502020204030204" pitchFamily="34" charset="0"/>
                        <a:cs typeface="Calibri" panose="020F0502020204030204" pitchFamily="34" charset="0"/>
                      </a:endParaRPr>
                    </a:p>
                  </a:txBody>
                  <a:tcPr marL="5973" marR="5973" marT="5973" marB="0"/>
                </a:tc>
                <a:extLst>
                  <a:ext uri="{0D108BD9-81ED-4DB2-BD59-A6C34878D82A}">
                    <a16:rowId xmlns:a16="http://schemas.microsoft.com/office/drawing/2014/main" val="775521122"/>
                  </a:ext>
                </a:extLst>
              </a:tr>
              <a:tr h="173228">
                <a:tc>
                  <a:txBody>
                    <a:bodyPr/>
                    <a:lstStyle/>
                    <a:p>
                      <a:pPr algn="l" fontAlgn="t"/>
                      <a:r>
                        <a:rPr lang="sv-SE" sz="1100" b="0" i="0" u="none" strike="noStrike" dirty="0">
                          <a:solidFill>
                            <a:srgbClr val="000000"/>
                          </a:solidFill>
                          <a:effectLst/>
                          <a:latin typeface="Calibri" panose="020F0502020204030204" pitchFamily="34" charset="0"/>
                        </a:rPr>
                        <a:t>AT-läkare</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65901000052105</a:t>
                      </a:r>
                    </a:p>
                  </a:txBody>
                  <a:tcPr marL="6350" marR="6350" marT="6350" marB="0"/>
                </a:tc>
                <a:extLst>
                  <a:ext uri="{0D108BD9-81ED-4DB2-BD59-A6C34878D82A}">
                    <a16:rowId xmlns:a16="http://schemas.microsoft.com/office/drawing/2014/main" val="4115256697"/>
                  </a:ext>
                </a:extLst>
              </a:tr>
              <a:tr h="173228">
                <a:tc>
                  <a:txBody>
                    <a:bodyPr/>
                    <a:lstStyle/>
                    <a:p>
                      <a:pPr algn="l" fontAlgn="t"/>
                      <a:r>
                        <a:rPr lang="sv-SE" sz="1100" b="0" i="0" u="none" strike="noStrike" dirty="0">
                          <a:solidFill>
                            <a:srgbClr val="000000"/>
                          </a:solidFill>
                          <a:effectLst/>
                          <a:latin typeface="Calibri" panose="020F0502020204030204" pitchFamily="34" charset="0"/>
                        </a:rPr>
                        <a:t>ST-läkare</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405277009</a:t>
                      </a:r>
                    </a:p>
                  </a:txBody>
                  <a:tcPr marL="6350" marR="6350" marT="6350" marB="0"/>
                </a:tc>
                <a:extLst>
                  <a:ext uri="{0D108BD9-81ED-4DB2-BD59-A6C34878D82A}">
                    <a16:rowId xmlns:a16="http://schemas.microsoft.com/office/drawing/2014/main" val="4228507603"/>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öron-, näs- och halssjukdomar</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309372007</a:t>
                      </a:r>
                    </a:p>
                  </a:txBody>
                  <a:tcPr marL="6350" marR="6350" marT="6350" marB="0"/>
                </a:tc>
                <a:extLst>
                  <a:ext uri="{0D108BD9-81ED-4DB2-BD59-A6C34878D82A}">
                    <a16:rowId xmlns:a16="http://schemas.microsoft.com/office/drawing/2014/main" val="3161756120"/>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kardiologi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17561000</a:t>
                      </a:r>
                    </a:p>
                  </a:txBody>
                  <a:tcPr marL="6350" marR="6350" marT="6350" marB="0"/>
                </a:tc>
                <a:extLst>
                  <a:ext uri="{0D108BD9-81ED-4DB2-BD59-A6C34878D82A}">
                    <a16:rowId xmlns:a16="http://schemas.microsoft.com/office/drawing/2014/main" val="3384424175"/>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internmedicin</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39677007</a:t>
                      </a:r>
                    </a:p>
                  </a:txBody>
                  <a:tcPr marL="6350" marR="6350" marT="6350" marB="0"/>
                </a:tc>
                <a:extLst>
                  <a:ext uri="{0D108BD9-81ED-4DB2-BD59-A6C34878D82A}">
                    <a16:rowId xmlns:a16="http://schemas.microsoft.com/office/drawing/2014/main" val="3073436609"/>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kirurgi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78703002</a:t>
                      </a:r>
                    </a:p>
                  </a:txBody>
                  <a:tcPr marL="6350" marR="6350" marT="6350" marB="0"/>
                </a:tc>
                <a:extLst>
                  <a:ext uri="{0D108BD9-81ED-4DB2-BD59-A6C34878D82A}">
                    <a16:rowId xmlns:a16="http://schemas.microsoft.com/office/drawing/2014/main" val="1168398260"/>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endokrinologi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61894003</a:t>
                      </a:r>
                    </a:p>
                  </a:txBody>
                  <a:tcPr marL="6350" marR="6350" marT="6350" marB="0"/>
                </a:tc>
                <a:extLst>
                  <a:ext uri="{0D108BD9-81ED-4DB2-BD59-A6C34878D82A}">
                    <a16:rowId xmlns:a16="http://schemas.microsoft.com/office/drawing/2014/main" val="3350876146"/>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a:t>
                      </a:r>
                      <a:r>
                        <a:rPr lang="sv-SE" sz="1100" b="0" i="0" u="none" strike="noStrike" dirty="0" err="1">
                          <a:solidFill>
                            <a:srgbClr val="000000"/>
                          </a:solidFill>
                          <a:effectLst/>
                          <a:latin typeface="Calibri" panose="020F0502020204030204" pitchFamily="34" charset="0"/>
                        </a:rPr>
                        <a:t>diabetologi</a:t>
                      </a:r>
                      <a:endParaRPr lang="sv-SE" sz="1100" b="0" i="0" u="none" strike="noStrike" dirty="0">
                        <a:solidFill>
                          <a:srgbClr val="000000"/>
                        </a:solidFill>
                        <a:effectLst/>
                        <a:latin typeface="Calibri" panose="020F0502020204030204" pitchFamily="34" charset="0"/>
                      </a:endParaRP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309350005</a:t>
                      </a:r>
                    </a:p>
                  </a:txBody>
                  <a:tcPr marL="6350" marR="6350" marT="6350" marB="0"/>
                </a:tc>
                <a:extLst>
                  <a:ext uri="{0D108BD9-81ED-4DB2-BD59-A6C34878D82A}">
                    <a16:rowId xmlns:a16="http://schemas.microsoft.com/office/drawing/2014/main" val="3591008096"/>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barn- och ungdomsmedicin</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82296001</a:t>
                      </a:r>
                    </a:p>
                  </a:txBody>
                  <a:tcPr marL="6350" marR="6350" marT="6350" marB="0"/>
                </a:tc>
                <a:extLst>
                  <a:ext uri="{0D108BD9-81ED-4DB2-BD59-A6C34878D82A}">
                    <a16:rowId xmlns:a16="http://schemas.microsoft.com/office/drawing/2014/main" val="2086505435"/>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neurologi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56397003</a:t>
                      </a:r>
                    </a:p>
                  </a:txBody>
                  <a:tcPr marL="6350" marR="6350" marT="6350" marB="0"/>
                </a:tc>
                <a:extLst>
                  <a:ext uri="{0D108BD9-81ED-4DB2-BD59-A6C34878D82A}">
                    <a16:rowId xmlns:a16="http://schemas.microsoft.com/office/drawing/2014/main" val="3776622324"/>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njurmedicin</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11911009</a:t>
                      </a:r>
                    </a:p>
                  </a:txBody>
                  <a:tcPr marL="6350" marR="6350" marT="6350" marB="0"/>
                </a:tc>
                <a:extLst>
                  <a:ext uri="{0D108BD9-81ED-4DB2-BD59-A6C34878D82A}">
                    <a16:rowId xmlns:a16="http://schemas.microsoft.com/office/drawing/2014/main" val="3886922511"/>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psykiatri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80584001</a:t>
                      </a:r>
                    </a:p>
                  </a:txBody>
                  <a:tcPr marL="6350" marR="6350" marT="6350" marB="0"/>
                </a:tc>
                <a:extLst>
                  <a:ext uri="{0D108BD9-81ED-4DB2-BD59-A6C34878D82A}">
                    <a16:rowId xmlns:a16="http://schemas.microsoft.com/office/drawing/2014/main" val="826541732"/>
                  </a:ext>
                </a:extLst>
              </a:tr>
              <a:tr h="173228">
                <a:tc>
                  <a:txBody>
                    <a:bodyPr/>
                    <a:lstStyle/>
                    <a:p>
                      <a:pPr algn="l" fontAlgn="t"/>
                      <a:r>
                        <a:rPr lang="sv-SE" sz="1100" b="0" i="0" u="none" strike="noStrike" dirty="0">
                          <a:solidFill>
                            <a:srgbClr val="000000"/>
                          </a:solidFill>
                          <a:effectLst/>
                          <a:latin typeface="Calibri" panose="020F0502020204030204" pitchFamily="34" charset="0"/>
                        </a:rPr>
                        <a:t>specialistläkare inom barn- och ungdomspsykiatri</a:t>
                      </a:r>
                    </a:p>
                  </a:txBody>
                  <a:tcPr marL="6350" marR="6350" marT="6350" marB="0"/>
                </a:tc>
                <a:tc>
                  <a:txBody>
                    <a:bodyPr/>
                    <a:lstStyle/>
                    <a:p>
                      <a:pPr algn="l" fontAlgn="t"/>
                      <a:r>
                        <a:rPr lang="sv-SE" sz="1100" b="0" i="0" u="none" strike="noStrike" dirty="0">
                          <a:solidFill>
                            <a:srgbClr val="000000"/>
                          </a:solidFill>
                          <a:effectLst/>
                          <a:latin typeface="Calibri" panose="020F0502020204030204" pitchFamily="34" charset="0"/>
                        </a:rPr>
                        <a:t>309361002</a:t>
                      </a:r>
                    </a:p>
                  </a:txBody>
                  <a:tcPr marL="6350" marR="6350" marT="6350" marB="0"/>
                </a:tc>
                <a:extLst>
                  <a:ext uri="{0D108BD9-81ED-4DB2-BD59-A6C34878D82A}">
                    <a16:rowId xmlns:a16="http://schemas.microsoft.com/office/drawing/2014/main" val="3472122467"/>
                  </a:ext>
                </a:extLst>
              </a:tr>
            </a:tbl>
          </a:graphicData>
        </a:graphic>
      </p:graphicFrame>
    </p:spTree>
    <p:extLst>
      <p:ext uri="{BB962C8B-B14F-4D97-AF65-F5344CB8AC3E}">
        <p14:creationId xmlns:p14="http://schemas.microsoft.com/office/powerpoint/2010/main" val="32999423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B033889-F881-4C54-9B93-D28B10ECD327}"/>
              </a:ext>
            </a:extLst>
          </p:cNvPr>
          <p:cNvSpPr>
            <a:spLocks noGrp="1"/>
          </p:cNvSpPr>
          <p:nvPr>
            <p:ph type="title"/>
          </p:nvPr>
        </p:nvSpPr>
        <p:spPr>
          <a:xfrm>
            <a:off x="858710" y="1323000"/>
            <a:ext cx="9286317" cy="553998"/>
          </a:xfrm>
        </p:spPr>
        <p:txBody>
          <a:bodyPr/>
          <a:lstStyle/>
          <a:p>
            <a:r>
              <a:rPr lang="sv-SE" dirty="0"/>
              <a:t>?</a:t>
            </a:r>
          </a:p>
        </p:txBody>
      </p:sp>
      <p:pic>
        <p:nvPicPr>
          <p:cNvPr id="5" name="Platshållare för innehåll 4">
            <a:extLst>
              <a:ext uri="{FF2B5EF4-FFF2-40B4-BE49-F238E27FC236}">
                <a16:creationId xmlns:a16="http://schemas.microsoft.com/office/drawing/2014/main" id="{01383B37-67D4-4AA7-B1BE-C50294943D62}"/>
              </a:ext>
            </a:extLst>
          </p:cNvPr>
          <p:cNvPicPr>
            <a:picLocks noGrp="1" noChangeAspect="1"/>
          </p:cNvPicPr>
          <p:nvPr>
            <p:ph sz="quarter" idx="21"/>
          </p:nvPr>
        </p:nvPicPr>
        <p:blipFill rotWithShape="1">
          <a:blip r:embed="rId2">
            <a:extLst>
              <a:ext uri="{28A0092B-C50C-407E-A947-70E740481C1C}">
                <a14:useLocalDpi xmlns:a14="http://schemas.microsoft.com/office/drawing/2010/main" val="0"/>
              </a:ext>
            </a:extLst>
          </a:blip>
          <a:srcRect l="60758" t="49937"/>
          <a:stretch/>
        </p:blipFill>
        <p:spPr>
          <a:xfrm>
            <a:off x="5913901" y="1815014"/>
            <a:ext cx="6220349" cy="4990696"/>
          </a:xfrm>
        </p:spPr>
      </p:pic>
      <p:sp>
        <p:nvSpPr>
          <p:cNvPr id="8" name="Platshållare för innehåll 2">
            <a:extLst>
              <a:ext uri="{FF2B5EF4-FFF2-40B4-BE49-F238E27FC236}">
                <a16:creationId xmlns:a16="http://schemas.microsoft.com/office/drawing/2014/main" id="{5F2243F1-DE4C-4AE8-BA56-E8FBE13A2D45}"/>
              </a:ext>
            </a:extLst>
          </p:cNvPr>
          <p:cNvSpPr txBox="1">
            <a:spLocks/>
          </p:cNvSpPr>
          <p:nvPr/>
        </p:nvSpPr>
        <p:spPr>
          <a:xfrm>
            <a:off x="858711" y="1815014"/>
            <a:ext cx="5561340" cy="4330318"/>
          </a:xfrm>
          <a:prstGeom prst="rect">
            <a:avLst/>
          </a:prstGeom>
        </p:spPr>
        <p:txBody>
          <a:bodyPr/>
          <a:lstStyle>
            <a:lvl1pPr marL="228600" indent="-228600" algn="l" defTabSz="914400" rtl="0" eaLnBrk="1" latinLnBrk="0" hangingPunct="1">
              <a:lnSpc>
                <a:spcPct val="120000"/>
              </a:lnSpc>
              <a:spcBef>
                <a:spcPts val="0"/>
              </a:spcBef>
              <a:spcAft>
                <a:spcPts val="300"/>
              </a:spcAft>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20000"/>
              </a:lnSpc>
              <a:spcBef>
                <a:spcPts val="0"/>
              </a:spcBef>
              <a:spcAft>
                <a:spcPts val="300"/>
              </a:spcAft>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0"/>
              </a:spcBef>
              <a:spcAft>
                <a:spcPts val="300"/>
              </a:spcAft>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0"/>
              </a:spcBef>
              <a:spcAft>
                <a:spcPts val="300"/>
              </a:spcAft>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120000"/>
              </a:lnSpc>
              <a:spcBef>
                <a:spcPts val="0"/>
              </a:spcBef>
              <a:spcAft>
                <a:spcPts val="300"/>
              </a:spcAft>
              <a:buFont typeface="Arial" panose="020B0604020202020204" pitchFamily="34" charset="0"/>
              <a:buChar char="•"/>
              <a:defRPr sz="14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sv-SE" dirty="0"/>
          </a:p>
          <a:p>
            <a:pPr marL="457200" lvl="1" indent="0">
              <a:buFont typeface="Arial" panose="020B0604020202020204" pitchFamily="34" charset="0"/>
              <a:buNone/>
            </a:pPr>
            <a:endParaRPr lang="sv-SE" dirty="0"/>
          </a:p>
          <a:p>
            <a:endParaRPr lang="sv-SE" dirty="0"/>
          </a:p>
        </p:txBody>
      </p:sp>
      <p:sp>
        <p:nvSpPr>
          <p:cNvPr id="4" name="Rektangel: rundade hörn 3">
            <a:extLst>
              <a:ext uri="{FF2B5EF4-FFF2-40B4-BE49-F238E27FC236}">
                <a16:creationId xmlns:a16="http://schemas.microsoft.com/office/drawing/2014/main" id="{0A037F90-8E14-4CB3-82EA-B5FBEBAB9F3F}"/>
              </a:ext>
            </a:extLst>
          </p:cNvPr>
          <p:cNvSpPr/>
          <p:nvPr/>
        </p:nvSpPr>
        <p:spPr>
          <a:xfrm>
            <a:off x="6641431" y="3323123"/>
            <a:ext cx="3811606" cy="209350"/>
          </a:xfrm>
          <a:prstGeom prst="roundRect">
            <a:avLst/>
          </a:prstGeom>
          <a:noFill/>
          <a:ln>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39230665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63A00A0-8D7C-4198-839C-7F0181D096DD}"/>
              </a:ext>
            </a:extLst>
          </p:cNvPr>
          <p:cNvSpPr>
            <a:spLocks noGrp="1"/>
          </p:cNvSpPr>
          <p:nvPr>
            <p:ph type="title"/>
          </p:nvPr>
        </p:nvSpPr>
        <p:spPr/>
        <p:txBody>
          <a:bodyPr/>
          <a:lstStyle/>
          <a:p>
            <a:r>
              <a:rPr lang="sv-SE" dirty="0"/>
              <a:t>Befattning, tjänst m.m.</a:t>
            </a:r>
          </a:p>
        </p:txBody>
      </p:sp>
      <p:sp>
        <p:nvSpPr>
          <p:cNvPr id="3" name="Platshållare för innehåll 2">
            <a:extLst>
              <a:ext uri="{FF2B5EF4-FFF2-40B4-BE49-F238E27FC236}">
                <a16:creationId xmlns:a16="http://schemas.microsoft.com/office/drawing/2014/main" id="{175E8BD9-2CB3-47E6-8FD3-B1C8F4C6963E}"/>
              </a:ext>
            </a:extLst>
          </p:cNvPr>
          <p:cNvSpPr>
            <a:spLocks noGrp="1"/>
          </p:cNvSpPr>
          <p:nvPr>
            <p:ph idx="1"/>
          </p:nvPr>
        </p:nvSpPr>
        <p:spPr/>
        <p:txBody>
          <a:bodyPr/>
          <a:lstStyle/>
          <a:p>
            <a:r>
              <a:rPr lang="sv-SE" dirty="0"/>
              <a:t>Begreppskartläggning behövs</a:t>
            </a:r>
          </a:p>
          <a:p>
            <a:r>
              <a:rPr lang="sv-SE" dirty="0" err="1"/>
              <a:t>UndvKodverk</a:t>
            </a:r>
            <a:r>
              <a:rPr lang="sv-SE" dirty="0"/>
              <a:t>: HSA Befattning</a:t>
            </a:r>
          </a:p>
          <a:p>
            <a:pPr marL="457200" lvl="1" indent="0">
              <a:buNone/>
            </a:pPr>
            <a:r>
              <a:rPr lang="sv-SE" dirty="0">
                <a:hlinkClick r:id="rId2"/>
              </a:rPr>
              <a:t>https://inera.atlassian.net/wiki/download/attachments/397444985/hsa_innehall_befattning_version_3.7_2021-10-21.pdf</a:t>
            </a:r>
            <a:endParaRPr lang="sv-SE" dirty="0"/>
          </a:p>
          <a:p>
            <a:pPr marL="457200" lvl="1" indent="0">
              <a:buNone/>
            </a:pPr>
            <a:endParaRPr lang="sv-SE" dirty="0"/>
          </a:p>
          <a:p>
            <a:endParaRPr lang="sv-SE" dirty="0"/>
          </a:p>
        </p:txBody>
      </p:sp>
      <p:sp>
        <p:nvSpPr>
          <p:cNvPr id="4" name="Platshållare för bildnummer 3">
            <a:extLst>
              <a:ext uri="{FF2B5EF4-FFF2-40B4-BE49-F238E27FC236}">
                <a16:creationId xmlns:a16="http://schemas.microsoft.com/office/drawing/2014/main" id="{188ADE16-802A-4832-9DF3-1FDCD5A83449}"/>
              </a:ext>
            </a:extLst>
          </p:cNvPr>
          <p:cNvSpPr>
            <a:spLocks noGrp="1"/>
          </p:cNvSpPr>
          <p:nvPr>
            <p:ph type="sldNum" sz="quarter" idx="12"/>
          </p:nvPr>
        </p:nvSpPr>
        <p:spPr/>
        <p:txBody>
          <a:bodyPr/>
          <a:lstStyle/>
          <a:p>
            <a:fld id="{F1106F81-C910-4AE7-9B49-D0A77E10490A}" type="slidenum">
              <a:rPr lang="sv-SE" smtClean="0"/>
              <a:t>33</a:t>
            </a:fld>
            <a:endParaRPr lang="sv-SE"/>
          </a:p>
        </p:txBody>
      </p:sp>
    </p:spTree>
    <p:extLst>
      <p:ext uri="{BB962C8B-B14F-4D97-AF65-F5344CB8AC3E}">
        <p14:creationId xmlns:p14="http://schemas.microsoft.com/office/powerpoint/2010/main" val="428821603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00CEC9D-400C-497E-B85A-13F59B889AA8}"/>
              </a:ext>
            </a:extLst>
          </p:cNvPr>
          <p:cNvSpPr>
            <a:spLocks noGrp="1"/>
          </p:cNvSpPr>
          <p:nvPr>
            <p:ph type="title"/>
          </p:nvPr>
        </p:nvSpPr>
        <p:spPr/>
        <p:txBody>
          <a:bodyPr/>
          <a:lstStyle/>
          <a:p>
            <a:r>
              <a:rPr lang="sv-SE" dirty="0"/>
              <a:t>Förifyllnad</a:t>
            </a:r>
          </a:p>
        </p:txBody>
      </p:sp>
      <p:sp>
        <p:nvSpPr>
          <p:cNvPr id="3" name="Platshållare för innehåll 2">
            <a:extLst>
              <a:ext uri="{FF2B5EF4-FFF2-40B4-BE49-F238E27FC236}">
                <a16:creationId xmlns:a16="http://schemas.microsoft.com/office/drawing/2014/main" id="{AB4F8EB0-96AC-4698-9375-1EDCAF2666D4}"/>
              </a:ext>
            </a:extLst>
          </p:cNvPr>
          <p:cNvSpPr>
            <a:spLocks noGrp="1"/>
          </p:cNvSpPr>
          <p:nvPr>
            <p:ph sz="quarter" idx="21"/>
          </p:nvPr>
        </p:nvSpPr>
        <p:spPr/>
        <p:txBody>
          <a:bodyPr/>
          <a:lstStyle/>
          <a:p>
            <a:r>
              <a:rPr lang="sv-SE" dirty="0"/>
              <a:t>Använd NSG kodverket, täcker in de yrken som finns i formulären</a:t>
            </a:r>
          </a:p>
          <a:p>
            <a:r>
              <a:rPr lang="sv-SE" sz="2400" dirty="0"/>
              <a:t>Egenskaper på organisatorisk enhet (</a:t>
            </a:r>
            <a:r>
              <a:rPr lang="sv-SE" sz="2400" dirty="0" err="1"/>
              <a:t>ffa</a:t>
            </a:r>
            <a:r>
              <a:rPr lang="sv-SE" sz="2400" dirty="0"/>
              <a:t> för kontaktinformation)</a:t>
            </a:r>
          </a:p>
          <a:p>
            <a:pPr lvl="1"/>
            <a:r>
              <a:rPr lang="sv-SE" dirty="0"/>
              <a:t>Arbetsplatskod</a:t>
            </a:r>
          </a:p>
          <a:p>
            <a:pPr lvl="1"/>
            <a:r>
              <a:rPr lang="sv-SE" dirty="0"/>
              <a:t>Tjänsteställe/Vårdenhet/Sjukvårdsinrättning </a:t>
            </a:r>
          </a:p>
          <a:p>
            <a:endParaRPr lang="sv-SE" dirty="0"/>
          </a:p>
        </p:txBody>
      </p:sp>
    </p:spTree>
    <p:extLst>
      <p:ext uri="{BB962C8B-B14F-4D97-AF65-F5344CB8AC3E}">
        <p14:creationId xmlns:p14="http://schemas.microsoft.com/office/powerpoint/2010/main" val="11199002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82E30B2A-1117-4FA1-BF9B-FB93CF1421C3}"/>
              </a:ext>
            </a:extLst>
          </p:cNvPr>
          <p:cNvSpPr>
            <a:spLocks noGrp="1"/>
          </p:cNvSpPr>
          <p:nvPr>
            <p:ph type="title"/>
          </p:nvPr>
        </p:nvSpPr>
        <p:spPr/>
        <p:txBody>
          <a:bodyPr/>
          <a:lstStyle/>
          <a:p>
            <a:r>
              <a:rPr lang="sv-SE" dirty="0"/>
              <a:t>Behörighetstyrande egenskaper</a:t>
            </a:r>
          </a:p>
        </p:txBody>
      </p:sp>
      <p:sp>
        <p:nvSpPr>
          <p:cNvPr id="3" name="Platshållare för innehåll 2">
            <a:extLst>
              <a:ext uri="{FF2B5EF4-FFF2-40B4-BE49-F238E27FC236}">
                <a16:creationId xmlns:a16="http://schemas.microsoft.com/office/drawing/2014/main" id="{5434EE6A-6EA1-4FB7-A8ED-B8034084272E}"/>
              </a:ext>
            </a:extLst>
          </p:cNvPr>
          <p:cNvSpPr>
            <a:spLocks noGrp="1"/>
          </p:cNvSpPr>
          <p:nvPr>
            <p:ph sz="quarter" idx="21"/>
          </p:nvPr>
        </p:nvSpPr>
        <p:spPr/>
        <p:txBody>
          <a:bodyPr>
            <a:normAutofit/>
          </a:bodyPr>
          <a:lstStyle/>
          <a:p>
            <a:r>
              <a:rPr lang="sv-SE" dirty="0"/>
              <a:t>Egenskaperna på intygsutfärdare kan användas kan användas för att sätta behörigheter till intyg</a:t>
            </a:r>
          </a:p>
          <a:p>
            <a:r>
              <a:rPr lang="sv-SE" dirty="0"/>
              <a:t>Inte en del av intygets innehåll, ej inom ramen för syftet</a:t>
            </a:r>
          </a:p>
        </p:txBody>
      </p:sp>
    </p:spTree>
    <p:extLst>
      <p:ext uri="{BB962C8B-B14F-4D97-AF65-F5344CB8AC3E}">
        <p14:creationId xmlns:p14="http://schemas.microsoft.com/office/powerpoint/2010/main" val="20914538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376DEA-BCCB-CF87-AEA9-733A130F1F83}"/>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46CA8328-3358-B318-75C0-44AE9D24A41C}"/>
              </a:ext>
            </a:extLst>
          </p:cNvPr>
          <p:cNvSpPr>
            <a:spLocks noChangeArrowheads="1"/>
          </p:cNvSpPr>
          <p:nvPr/>
        </p:nvSpPr>
        <p:spPr bwMode="auto">
          <a:xfrm>
            <a:off x="2566828" y="417514"/>
            <a:ext cx="640592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3600" b="1"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rPr>
              <a:t>basuppgift, (grunduppgift)</a:t>
            </a:r>
            <a:endParaRPr kumimoji="0" lang="sv-SE" altLang="sv-SE" sz="3600" b="0"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endParaRPr>
          </a:p>
        </p:txBody>
      </p:sp>
      <p:sp>
        <p:nvSpPr>
          <p:cNvPr id="70659" name="Text Box 4">
            <a:extLst>
              <a:ext uri="{FF2B5EF4-FFF2-40B4-BE49-F238E27FC236}">
                <a16:creationId xmlns:a16="http://schemas.microsoft.com/office/drawing/2014/main" id="{308F29DD-6064-7582-B448-9B93C2F42ADA}"/>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4800" b="0" i="0" u="none" strike="noStrike" kern="1200" cap="none" spc="0" normalizeH="0" baseline="0" noProof="0">
                <a:ln>
                  <a:noFill/>
                </a:ln>
                <a:solidFill>
                  <a:srgbClr val="FFFFFF"/>
                </a:solidFill>
                <a:effectLst/>
                <a:uLnTx/>
                <a:uFillTx/>
                <a:latin typeface="Tahoma" panose="020B0604030504040204" pitchFamily="34" charset="0"/>
                <a:ea typeface="+mn-ea"/>
                <a:cs typeface="Arial" panose="020B0604020202020204" pitchFamily="34" charset="0"/>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E97F28DE-EBFE-3510-F061-BE8BB594E1C9}"/>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FA97749-0311-493C-1792-67C4AF88A1CC}"/>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9BC1045-D8F0-9A8F-087B-F7EFC0CAF5EA}"/>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3" name="Text Box 2">
            <a:extLst>
              <a:ext uri="{FF2B5EF4-FFF2-40B4-BE49-F238E27FC236}">
                <a16:creationId xmlns:a16="http://schemas.microsoft.com/office/drawing/2014/main" id="{0C90FC74-142A-F00D-4A69-2B8C89538F29}"/>
              </a:ext>
            </a:extLst>
          </p:cNvPr>
          <p:cNvSpPr txBox="1">
            <a:spLocks noChangeArrowheads="1"/>
          </p:cNvSpPr>
          <p:nvPr/>
        </p:nvSpPr>
        <p:spPr bwMode="auto">
          <a:xfrm>
            <a:off x="2566828" y="1569565"/>
            <a:ext cx="9455544"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uppgift av administrativ karaktär som enligt föreskrift alltid ska ingå i ett </a:t>
            </a:r>
            <a:r>
              <a:rPr kumimoji="0" lang="sv-SE" altLang="sv-SE" sz="1800" b="0" i="0" u="sng"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intyg</a:t>
            </a:r>
            <a:endPar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742950" marR="0" lvl="1"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742950" marR="0" lvl="1"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Anm.: Till basuppgifter räknas förutom till exempel </a:t>
            </a:r>
            <a:r>
              <a:rPr kumimoji="0" lang="sv-SE" altLang="sv-SE" sz="1800" b="0" i="0" u="sng"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intygspersonens</a:t>
            </a: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namn och personnummer, </a:t>
            </a:r>
            <a:r>
              <a:rPr kumimoji="0" lang="sv-SE" altLang="sv-SE" sz="1800" b="0" i="0" u="sng"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intygsutfärdarens</a:t>
            </a: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namn, </a:t>
            </a:r>
            <a:r>
              <a:rPr kumimoji="0" lang="sv-SE" altLang="sv-SE" sz="1800" b="0" i="0" u="sng"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intygsändamål</a:t>
            </a: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etc. även administrativa uppgifter om de bedömningsgrundande uppgifterna, till exempel datum på journalhandling, datum eller plats för en undersökning. Vissa basuppgifter kan alltså ingå i underlag för bedömning.</a:t>
            </a:r>
          </a:p>
        </p:txBody>
      </p:sp>
    </p:spTree>
    <p:extLst>
      <p:ext uri="{BB962C8B-B14F-4D97-AF65-F5344CB8AC3E}">
        <p14:creationId xmlns:p14="http://schemas.microsoft.com/office/powerpoint/2010/main" val="2340643408"/>
      </p:ext>
    </p:extLst>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09C43E-6F94-2CBF-DBEB-2B6176E02CBE}"/>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0A13E749-109E-DB4C-5BC9-297C372553B9}"/>
              </a:ext>
            </a:extLst>
          </p:cNvPr>
          <p:cNvSpPr>
            <a:spLocks noChangeArrowheads="1"/>
          </p:cNvSpPr>
          <p:nvPr/>
        </p:nvSpPr>
        <p:spPr bwMode="auto">
          <a:xfrm>
            <a:off x="2566828" y="417514"/>
            <a:ext cx="6128601"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3600" b="1"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rPr>
              <a:t>intygsgrundande uppgift</a:t>
            </a:r>
            <a:endParaRPr kumimoji="0" lang="sv-SE" altLang="sv-SE" sz="3600" b="0"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endParaRPr>
          </a:p>
        </p:txBody>
      </p:sp>
      <p:sp>
        <p:nvSpPr>
          <p:cNvPr id="70659" name="Text Box 4">
            <a:extLst>
              <a:ext uri="{FF2B5EF4-FFF2-40B4-BE49-F238E27FC236}">
                <a16:creationId xmlns:a16="http://schemas.microsoft.com/office/drawing/2014/main" id="{3689CD77-FC87-0D37-F01E-75D611CA2B0B}"/>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4800" b="0" i="0" u="none" strike="noStrike" kern="1200" cap="none" spc="0" normalizeH="0" baseline="0" noProof="0">
                <a:ln>
                  <a:noFill/>
                </a:ln>
                <a:solidFill>
                  <a:srgbClr val="FFFFFF"/>
                </a:solidFill>
                <a:effectLst/>
                <a:uLnTx/>
                <a:uFillTx/>
                <a:latin typeface="Tahoma" panose="020B0604030504040204" pitchFamily="34" charset="0"/>
                <a:ea typeface="+mn-ea"/>
                <a:cs typeface="Arial" panose="020B0604020202020204" pitchFamily="34" charset="0"/>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E379151F-D7C6-7B81-A6AA-A89627462FC2}"/>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50D14A37-3638-0130-D34B-C85F7A833D12}"/>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0B9D9548-3F5D-A55E-BBC9-9915DEE7C88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3" name="Text Box 2">
            <a:extLst>
              <a:ext uri="{FF2B5EF4-FFF2-40B4-BE49-F238E27FC236}">
                <a16:creationId xmlns:a16="http://schemas.microsoft.com/office/drawing/2014/main" id="{0282FAA2-9703-CEFC-9B88-BF8F60C2C72C}"/>
              </a:ext>
            </a:extLst>
          </p:cNvPr>
          <p:cNvSpPr txBox="1">
            <a:spLocks noChangeArrowheads="1"/>
          </p:cNvSpPr>
          <p:nvPr/>
        </p:nvSpPr>
        <p:spPr bwMode="auto">
          <a:xfrm>
            <a:off x="2566828" y="1569565"/>
            <a:ext cx="9104615"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R="0" lvl="0" algn="l" defTabSz="914377" rtl="0" eaLnBrk="0" fontAlgn="base" latinLnBrk="0" hangingPunct="0">
              <a:lnSpc>
                <a:spcPct val="100000"/>
              </a:lnSpc>
              <a:spcBef>
                <a:spcPct val="0"/>
              </a:spcBef>
              <a:spcAft>
                <a:spcPct val="0"/>
              </a:spcAft>
              <a:buClrTx/>
              <a:buSzTx/>
              <a:tabLst/>
              <a:defRPr/>
            </a:pPr>
            <a:r>
              <a:rPr kumimoji="0" lang="sv-SE" altLang="sv-SE" sz="1800" b="0" i="0" u="none" strike="noStrike" kern="1200" cap="none" spc="0" normalizeH="0" baseline="0" noProof="0" dirty="0">
                <a:ln>
                  <a:noFill/>
                </a:ln>
                <a:solidFill>
                  <a:srgbClr val="000000"/>
                </a:solidFill>
                <a:effectLst/>
                <a:uLnTx/>
                <a:uFillTx/>
              </a:rPr>
              <a:t>uppgift, huvudsakligen av medicinsk karaktär, som ingår i underlag och som enligt föreskrift ska ingå i ett intyg</a:t>
            </a:r>
          </a:p>
          <a:p>
            <a:pPr marL="742950" marR="0" lvl="1"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uLnTx/>
              <a:uFillTx/>
            </a:endParaRPr>
          </a:p>
          <a:p>
            <a:pPr marL="742950" marR="0" lvl="1"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rPr>
              <a:t>Anm.: Uppgifter från undersökning och journaluppgifter är exempel på bedömningsgrundande uppgifter, det vill säga de ingår i underlaget för bedömningen. Administrativa uppgifter om bedömningsgrundande uppgifter räknas dock till basuppgifter.</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highlight>
                <a:srgbClr val="FFFF00"/>
              </a:highlight>
              <a:uLnTx/>
              <a:uFillTx/>
            </a:endParaRP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highlight>
                <a:srgbClr val="FFFF00"/>
              </a:highlight>
              <a:uLnTx/>
              <a:uFillTx/>
            </a:endParaRPr>
          </a:p>
          <a:p>
            <a:pPr marL="285750" marR="0" lvl="0" indent="-28575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800" b="0" i="0" u="none" strike="noStrike" kern="1200" cap="none" spc="0" normalizeH="0" baseline="0" noProof="0" dirty="0">
                <a:ln>
                  <a:noFill/>
                </a:ln>
                <a:solidFill>
                  <a:srgbClr val="000000"/>
                </a:solidFill>
                <a:effectLst/>
                <a:uLnTx/>
                <a:uFillTx/>
              </a:rPr>
              <a:t>Bedömning behöver inte ingå i ett intyg (men gör ofta det).</a:t>
            </a:r>
          </a:p>
          <a:p>
            <a:pPr marL="285750" marR="0" lvl="0" indent="-28575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lang="sv-SE" altLang="sv-SE" sz="1800" dirty="0">
                <a:solidFill>
                  <a:srgbClr val="000000"/>
                </a:solidFill>
              </a:rPr>
              <a:t>Intyg kan inte enbart utfärdas med basuppgifter, utan minst en intygsgrundande uppgift måste vara med.</a:t>
            </a:r>
            <a:endParaRPr kumimoji="0" lang="sv-SE" altLang="sv-SE" sz="1800" b="0" i="0" u="none" strike="noStrike" kern="1200" cap="none" spc="0" normalizeH="0" baseline="0" noProof="0" dirty="0">
              <a:ln>
                <a:noFill/>
              </a:ln>
              <a:solidFill>
                <a:srgbClr val="000000"/>
              </a:solidFill>
              <a:effectLst/>
              <a:uLnTx/>
              <a:uFillTx/>
            </a:endParaRPr>
          </a:p>
        </p:txBody>
      </p:sp>
    </p:spTree>
    <p:extLst>
      <p:ext uri="{BB962C8B-B14F-4D97-AF65-F5344CB8AC3E}">
        <p14:creationId xmlns:p14="http://schemas.microsoft.com/office/powerpoint/2010/main" val="2439817493"/>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42239" y="399148"/>
            <a:ext cx="278634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3600" b="1"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rPr>
              <a:t>bedömning</a:t>
            </a:r>
            <a:endParaRPr kumimoji="0" lang="sv-SE" altLang="sv-SE" sz="3600" b="0"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4800" b="0" i="0" u="none" strike="noStrike" kern="1200" cap="none" spc="0" normalizeH="0" baseline="0" noProof="0">
                <a:ln>
                  <a:noFill/>
                </a:ln>
                <a:solidFill>
                  <a:srgbClr val="FFFFFF"/>
                </a:solidFill>
                <a:effectLst/>
                <a:uLnTx/>
                <a:uFillTx/>
                <a:latin typeface="Tahoma" panose="020B0604030504040204" pitchFamily="34" charset="0"/>
                <a:ea typeface="+mn-ea"/>
                <a:cs typeface="Arial" panose="020B0604020202020204" pitchFamily="34" charset="0"/>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C182713A-93E3-E9E6-B937-2ADFAC76A806}"/>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779845" y="1230313"/>
            <a:ext cx="7540625" cy="50167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åtgärd i form av ett omdöme grundat på insamlad information</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sng"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Termen bedömning kan också stå för själva resultatet av aktiviteten bedömning.</a:t>
            </a: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(Socialstyrelsens </a:t>
            </a:r>
            <a:r>
              <a:rPr kumimoji="0" lang="sv-SE" altLang="sv-SE" sz="16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tembank</a:t>
            </a: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Det ska även framgå i vilka avseenden de olika uppgifterna ligger till grund för bedömningen.</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-&gt;</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1"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intygsbedömning, bedömning</a:t>
            </a:r>
            <a:r>
              <a:rPr kumimoji="0" lang="sv-SE" altLang="sv-SE" sz="1600" b="1"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a:t>
            </a:r>
            <a:r>
              <a:rPr kumimoji="0" lang="sv-SE" altLang="sv-SE" sz="1600" b="1"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sresultat</a:t>
            </a:r>
            <a:r>
              <a:rPr kumimoji="0" lang="sv-SE" altLang="sv-SE" sz="1600" b="1"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a:t>
            </a:r>
            <a:br>
              <a:rPr kumimoji="0" lang="sv-SE" altLang="sv-SE" sz="1600" b="1"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br>
            <a:r>
              <a:rPr kumimoji="0" lang="sv-SE" altLang="sv-SE" sz="16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uppgift som uttrycker omdöme </a:t>
            </a:r>
            <a:r>
              <a:rPr kumimoji="0" lang="sv-SE" altLang="sv-SE" sz="16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[om ...],</a:t>
            </a:r>
            <a:r>
              <a:rPr kumimoji="0" lang="sv-SE" altLang="sv-SE" sz="16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sv-SE" altLang="sv-SE" sz="1600" b="0" i="0" u="sng"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ofta</a:t>
            </a:r>
            <a:r>
              <a:rPr kumimoji="0" lang="sv-SE" altLang="sv-SE" sz="16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grundat på </a:t>
            </a:r>
            <a:r>
              <a:rPr kumimoji="0" lang="sv-SE" altLang="sv-SE" sz="16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insamlade uppgifter (dvs. </a:t>
            </a:r>
            <a:r>
              <a:rPr kumimoji="0" lang="sv-SE" altLang="sv-SE" sz="1600" b="0" i="1"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basuppgifter </a:t>
            </a:r>
            <a:r>
              <a:rPr kumimoji="0" lang="sv-SE" altLang="sv-SE" sz="16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och</a:t>
            </a:r>
            <a:r>
              <a:rPr kumimoji="0" lang="sv-SE" altLang="sv-SE" sz="16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bedömningsgrundande uppgifter?</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6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uppgift som uttrycker omdöme grundat på minst en bedömningsgrundande uppgift?</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uppgift som uttrycker omdöme vars underlag utgörs av minst en bedömningsgrundande uppgift</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6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highlight>
                  <a:srgbClr val="FFFFFE"/>
                </a:highlight>
                <a:uLnTx/>
                <a:uFillTx/>
                <a:latin typeface="Tahoma" panose="020B0604030504040204" pitchFamily="34" charset="0"/>
                <a:ea typeface="+mn-ea"/>
                <a:cs typeface="Arial" panose="020B0604020202020204" pitchFamily="34" charset="0"/>
              </a:rPr>
              <a:t>Vidare ska det framgå vad som är intygsutfärdarens bedömning och vad som är </a:t>
            </a:r>
            <a:r>
              <a:rPr kumimoji="0" lang="sv-SE" altLang="sv-SE" sz="1600" b="0" i="0" u="sng" strike="noStrike" kern="1200" cap="none" spc="0" normalizeH="0" baseline="0" noProof="0" dirty="0">
                <a:ln>
                  <a:noFill/>
                </a:ln>
                <a:solidFill>
                  <a:srgbClr val="000000"/>
                </a:solidFill>
                <a:effectLst/>
                <a:highlight>
                  <a:srgbClr val="FFFFFE"/>
                </a:highlight>
                <a:uLnTx/>
                <a:uFillTx/>
                <a:latin typeface="Tahoma" panose="020B0604030504040204" pitchFamily="34" charset="0"/>
                <a:ea typeface="+mn-ea"/>
                <a:cs typeface="Arial" panose="020B0604020202020204" pitchFamily="34" charset="0"/>
              </a:rPr>
              <a:t>uppgifter som ligger till grund för den</a:t>
            </a:r>
            <a:r>
              <a:rPr kumimoji="0" lang="sv-SE" altLang="sv-SE" sz="1600" b="0" i="0" u="none" strike="noStrike" kern="1200" cap="none" spc="0" normalizeH="0" baseline="0" noProof="0" dirty="0">
                <a:ln>
                  <a:noFill/>
                </a:ln>
                <a:solidFill>
                  <a:srgbClr val="000000"/>
                </a:solidFill>
                <a:effectLst/>
                <a:highlight>
                  <a:srgbClr val="FFFFFE"/>
                </a:highlight>
                <a:uLnTx/>
                <a:uFillTx/>
                <a:latin typeface="Tahoma" panose="020B0604030504040204" pitchFamily="34" charset="0"/>
                <a:ea typeface="+mn-ea"/>
                <a:cs typeface="Arial" panose="020B0604020202020204" pitchFamily="34" charset="0"/>
              </a:rPr>
              <a:t>. (HSLF-FS 2018:54)</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highlight>
                  <a:srgbClr val="FF00FF"/>
                </a:highlight>
                <a:uLnTx/>
                <a:uFillTx/>
                <a:latin typeface="Tahoma" panose="020B0604030504040204" pitchFamily="34" charset="0"/>
                <a:ea typeface="+mn-ea"/>
                <a:cs typeface="Arial" panose="020B0604020202020204" pitchFamily="34" charset="0"/>
              </a:rPr>
              <a:t>Fråga: Påverkar basuppgifterna bedömningen? Kan det finnas bedömning helt utan upplysningar och journaluppgifter? Räcker (</a:t>
            </a:r>
            <a:r>
              <a:rPr kumimoji="0" lang="sv-SE" altLang="sv-SE" sz="1600" b="0" i="0" u="none" strike="noStrike" kern="1200" cap="none" spc="0" normalizeH="0" baseline="0" noProof="0" dirty="0" err="1">
                <a:ln>
                  <a:noFill/>
                </a:ln>
                <a:solidFill>
                  <a:srgbClr val="000000"/>
                </a:solidFill>
                <a:effectLst/>
                <a:highlight>
                  <a:srgbClr val="FF00FF"/>
                </a:highlight>
                <a:uLnTx/>
                <a:uFillTx/>
                <a:latin typeface="Tahoma" panose="020B0604030504040204" pitchFamily="34" charset="0"/>
                <a:ea typeface="+mn-ea"/>
                <a:cs typeface="Arial" panose="020B0604020202020204" pitchFamily="34" charset="0"/>
              </a:rPr>
              <a:t>läkar</a:t>
            </a:r>
            <a:r>
              <a:rPr kumimoji="0" lang="sv-SE" altLang="sv-SE" sz="1600" b="0" i="0" u="none" strike="noStrike" kern="1200" cap="none" spc="0" normalizeH="0" baseline="0" noProof="0" dirty="0">
                <a:ln>
                  <a:noFill/>
                </a:ln>
                <a:solidFill>
                  <a:srgbClr val="000000"/>
                </a:solidFill>
                <a:effectLst/>
                <a:highlight>
                  <a:srgbClr val="FF00FF"/>
                </a:highlight>
                <a:uLnTx/>
                <a:uFillTx/>
                <a:latin typeface="Tahoma" panose="020B0604030504040204" pitchFamily="34" charset="0"/>
                <a:ea typeface="+mn-ea"/>
                <a:cs typeface="Arial" panose="020B0604020202020204" pitchFamily="34" charset="0"/>
              </a:rPr>
              <a:t>)erfarenhet? Flygläkare?</a:t>
            </a:r>
          </a:p>
        </p:txBody>
      </p:sp>
    </p:spTree>
    <p:extLst>
      <p:ext uri="{BB962C8B-B14F-4D97-AF65-F5344CB8AC3E}">
        <p14:creationId xmlns:p14="http://schemas.microsoft.com/office/powerpoint/2010/main" val="3484431543"/>
      </p:ext>
    </p:extLst>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0C039BE-65A3-AAA2-09B6-20EA7452523A}"/>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0C8E015D-1D10-5217-7819-99035BBD174F}"/>
              </a:ext>
            </a:extLst>
          </p:cNvPr>
          <p:cNvSpPr>
            <a:spLocks noChangeArrowheads="1"/>
          </p:cNvSpPr>
          <p:nvPr/>
        </p:nvSpPr>
        <p:spPr bwMode="auto">
          <a:xfrm>
            <a:off x="2542239" y="399148"/>
            <a:ext cx="9829935" cy="12003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3600" b="1"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rPr>
              <a:t>intygsbedömning, bedömning [NULÄGET]</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3600" b="1"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rPr>
              <a:t>bedömningsresultat(uppgift)</a:t>
            </a:r>
            <a:endParaRPr kumimoji="0" lang="sv-SE" altLang="sv-SE" sz="3600" b="0"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endParaRPr>
          </a:p>
        </p:txBody>
      </p:sp>
      <p:sp>
        <p:nvSpPr>
          <p:cNvPr id="70659" name="Text Box 4">
            <a:extLst>
              <a:ext uri="{FF2B5EF4-FFF2-40B4-BE49-F238E27FC236}">
                <a16:creationId xmlns:a16="http://schemas.microsoft.com/office/drawing/2014/main" id="{DAEB6CF6-5D09-876A-7990-62B6796FB7F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4800" b="0" i="0" u="none" strike="noStrike" kern="1200" cap="none" spc="0" normalizeH="0" baseline="0" noProof="0">
                <a:ln>
                  <a:noFill/>
                </a:ln>
                <a:solidFill>
                  <a:srgbClr val="FFFFFF"/>
                </a:solidFill>
                <a:effectLst/>
                <a:uLnTx/>
                <a:uFillTx/>
                <a:latin typeface="Tahoma" panose="020B0604030504040204" pitchFamily="34" charset="0"/>
                <a:ea typeface="+mn-ea"/>
                <a:cs typeface="Arial" panose="020B0604020202020204" pitchFamily="34" charset="0"/>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697354E-912C-7834-DAA6-175E1DC8664F}"/>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E41E185F-F967-65CA-9A8C-6DE5FAFC6244}"/>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6AB8F11F-21E9-1AFD-3261-F56478069036}"/>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3" name="Text Box 2">
            <a:extLst>
              <a:ext uri="{FF2B5EF4-FFF2-40B4-BE49-F238E27FC236}">
                <a16:creationId xmlns:a16="http://schemas.microsoft.com/office/drawing/2014/main" id="{272A5834-0D31-431C-47FA-0A988F17E5B7}"/>
              </a:ext>
            </a:extLst>
          </p:cNvPr>
          <p:cNvSpPr txBox="1">
            <a:spLocks noChangeArrowheads="1"/>
          </p:cNvSpPr>
          <p:nvPr/>
        </p:nvSpPr>
        <p:spPr bwMode="auto">
          <a:xfrm>
            <a:off x="2542239" y="1977825"/>
            <a:ext cx="8366553" cy="45243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457200" marR="0" lvl="0" indent="-457200" algn="l" defTabSz="914377" rtl="0" eaLnBrk="0" fontAlgn="base" latinLnBrk="0" hangingPunct="0">
              <a:lnSpc>
                <a:spcPct val="100000"/>
              </a:lnSpc>
              <a:spcBef>
                <a:spcPct val="0"/>
              </a:spcBef>
              <a:spcAft>
                <a:spcPct val="0"/>
              </a:spcAft>
              <a:buClrTx/>
              <a:buSzTx/>
              <a:buFont typeface="+mj-lt"/>
              <a:buAutoNum type="arabicPeriod"/>
              <a:tabLst/>
              <a:defRPr/>
            </a:pPr>
            <a:r>
              <a:rPr kumimoji="0" lang="sv-SE" altLang="sv-SE" sz="24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uppgift som uttrycker omdöme grundat på minst en bedömningsgrundande uppgift</a:t>
            </a:r>
          </a:p>
          <a:p>
            <a:pPr marL="457200" marR="0" lvl="0" indent="-457200" algn="l" defTabSz="914377" rtl="0" eaLnBrk="0" fontAlgn="base" latinLnBrk="0" hangingPunct="0">
              <a:lnSpc>
                <a:spcPct val="100000"/>
              </a:lnSpc>
              <a:spcBef>
                <a:spcPct val="0"/>
              </a:spcBef>
              <a:spcAft>
                <a:spcPct val="0"/>
              </a:spcAft>
              <a:buClrTx/>
              <a:buSzTx/>
              <a:buFont typeface="+mj-lt"/>
              <a:buAutoNum type="arabicPeriod"/>
              <a:tabLst/>
              <a:defRPr/>
            </a:pPr>
            <a:endParaRPr kumimoji="0" lang="sv-SE" altLang="sv-SE" sz="24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endParaRPr>
          </a:p>
          <a:p>
            <a:pPr marL="457200" marR="0" lvl="0" indent="-457200" algn="l" defTabSz="914377" rtl="0" eaLnBrk="0" fontAlgn="base" latinLnBrk="0" hangingPunct="0">
              <a:lnSpc>
                <a:spcPct val="100000"/>
              </a:lnSpc>
              <a:spcBef>
                <a:spcPct val="0"/>
              </a:spcBef>
              <a:spcAft>
                <a:spcPct val="0"/>
              </a:spcAft>
              <a:buClrTx/>
              <a:buSzTx/>
              <a:buFont typeface="+mj-lt"/>
              <a:buAutoNum type="arabicPeriod"/>
              <a:tabLst/>
              <a:defRPr/>
            </a:pPr>
            <a:r>
              <a:rPr kumimoji="0" lang="sv-SE" altLang="sv-SE" sz="24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uppgift som uttrycker omdöme baserat på underlag med minst en bedömningsgrundande uppgift </a:t>
            </a:r>
            <a:r>
              <a:rPr kumimoji="0" lang="sv-SE" altLang="sv-SE" sz="2400" b="0" i="1"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eller på ett konstaterande av ett sakförhållande</a:t>
            </a:r>
            <a:endParaRPr kumimoji="0" lang="sv-SE" altLang="sv-SE" sz="2400" b="0" i="1"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24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Region Uppsala:</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24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Vårdgivarens analys och sammanfattning av insamlad information. Bedömningen kan utgöras av identifierade och prioriterade hälsoproblem, t.ex. omvårdnadsdiagnos, preliminärdiagnos och funktionstillstånd.</a:t>
            </a:r>
          </a:p>
        </p:txBody>
      </p:sp>
    </p:spTree>
    <p:extLst>
      <p:ext uri="{BB962C8B-B14F-4D97-AF65-F5344CB8AC3E}">
        <p14:creationId xmlns:p14="http://schemas.microsoft.com/office/powerpoint/2010/main" val="2421820247"/>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FDE9024-9EA0-4B0F-A3F9-9D7F3A332DE8}"/>
              </a:ext>
            </a:extLst>
          </p:cNvPr>
          <p:cNvSpPr>
            <a:spLocks noGrp="1"/>
          </p:cNvSpPr>
          <p:nvPr>
            <p:ph type="title"/>
          </p:nvPr>
        </p:nvSpPr>
        <p:spPr>
          <a:xfrm>
            <a:off x="858355" y="1323000"/>
            <a:ext cx="10475290" cy="553998"/>
          </a:xfrm>
        </p:spPr>
        <p:txBody>
          <a:bodyPr/>
          <a:lstStyle/>
          <a:p>
            <a:r>
              <a:rPr lang="sv-SE" dirty="0"/>
              <a:t>Föreskrift, </a:t>
            </a:r>
            <a:r>
              <a:rPr lang="sv-SE" altLang="sv-SE" dirty="0"/>
              <a:t>HSLF-FS 2020:87</a:t>
            </a:r>
            <a:endParaRPr lang="sv-SE" dirty="0"/>
          </a:p>
        </p:txBody>
      </p:sp>
      <p:sp>
        <p:nvSpPr>
          <p:cNvPr id="3" name="Platshållare för innehåll 2">
            <a:extLst>
              <a:ext uri="{FF2B5EF4-FFF2-40B4-BE49-F238E27FC236}">
                <a16:creationId xmlns:a16="http://schemas.microsoft.com/office/drawing/2014/main" id="{BEAC42C0-67C7-48AC-8710-8E4AB547E3B9}"/>
              </a:ext>
            </a:extLst>
          </p:cNvPr>
          <p:cNvSpPr>
            <a:spLocks noGrp="1"/>
          </p:cNvSpPr>
          <p:nvPr>
            <p:ph sz="quarter" idx="21"/>
          </p:nvPr>
        </p:nvSpPr>
        <p:spPr/>
        <p:txBody>
          <a:bodyPr>
            <a:normAutofit fontScale="85000" lnSpcReduction="10000"/>
          </a:bodyPr>
          <a:lstStyle/>
          <a:p>
            <a:pPr marL="0" indent="0" defTabSz="914377" eaLnBrk="0" fontAlgn="base" hangingPunct="0">
              <a:spcBef>
                <a:spcPct val="0"/>
              </a:spcBef>
              <a:spcAft>
                <a:spcPct val="0"/>
              </a:spcAft>
              <a:buNone/>
            </a:pPr>
            <a:r>
              <a:rPr lang="sv-SE" dirty="0"/>
              <a:t>6 kap. </a:t>
            </a:r>
          </a:p>
          <a:p>
            <a:pPr marL="0" indent="0" defTabSz="914377" eaLnBrk="0" fontAlgn="base" hangingPunct="0">
              <a:spcBef>
                <a:spcPct val="0"/>
              </a:spcBef>
              <a:spcAft>
                <a:spcPct val="0"/>
              </a:spcAft>
              <a:buNone/>
            </a:pPr>
            <a:r>
              <a:rPr lang="sv-SE" dirty="0"/>
              <a:t>5 § Ett intyg ska innehålla uppgifter om </a:t>
            </a:r>
          </a:p>
          <a:p>
            <a:pPr marL="457200" indent="-457200" defTabSz="914377" eaLnBrk="0" fontAlgn="base" hangingPunct="0">
              <a:spcBef>
                <a:spcPct val="0"/>
              </a:spcBef>
              <a:spcAft>
                <a:spcPct val="0"/>
              </a:spcAft>
              <a:buFont typeface="+mj-lt"/>
              <a:buAutoNum type="arabicPeriod"/>
            </a:pPr>
            <a:r>
              <a:rPr lang="sv-SE" dirty="0"/>
              <a:t>intygets ändamål, </a:t>
            </a:r>
          </a:p>
          <a:p>
            <a:pPr marL="457200" indent="-457200" defTabSz="914377" eaLnBrk="0" fontAlgn="base" hangingPunct="0">
              <a:spcBef>
                <a:spcPct val="0"/>
              </a:spcBef>
              <a:spcAft>
                <a:spcPct val="0"/>
              </a:spcAft>
              <a:buFont typeface="+mj-lt"/>
              <a:buAutoNum type="arabicPeriod"/>
            </a:pPr>
            <a:r>
              <a:rPr lang="sv-SE" dirty="0"/>
              <a:t>datumet för utfärdandet, </a:t>
            </a:r>
          </a:p>
          <a:p>
            <a:pPr marL="457200" indent="-457200" defTabSz="914377" eaLnBrk="0" fontAlgn="base" hangingPunct="0">
              <a:spcBef>
                <a:spcPct val="0"/>
              </a:spcBef>
              <a:spcAft>
                <a:spcPct val="0"/>
              </a:spcAft>
              <a:buFont typeface="+mj-lt"/>
              <a:buAutoNum type="arabicPeriod"/>
            </a:pPr>
            <a:r>
              <a:rPr lang="sv-SE" dirty="0"/>
              <a:t>intygspersonens namn, </a:t>
            </a:r>
          </a:p>
          <a:p>
            <a:pPr marL="457200" indent="-457200" defTabSz="914377" eaLnBrk="0" fontAlgn="base" hangingPunct="0">
              <a:spcBef>
                <a:spcPct val="0"/>
              </a:spcBef>
              <a:spcAft>
                <a:spcPct val="0"/>
              </a:spcAft>
              <a:buFont typeface="+mj-lt"/>
              <a:buAutoNum type="arabicPeriod"/>
            </a:pPr>
            <a:r>
              <a:rPr lang="sv-SE" dirty="0"/>
              <a:t>intygspersonens personnummer eller, om sådant inte finns, samordningsnummer, </a:t>
            </a:r>
          </a:p>
          <a:p>
            <a:pPr marL="457200" indent="-457200" defTabSz="914377" eaLnBrk="0" fontAlgn="base" hangingPunct="0">
              <a:spcBef>
                <a:spcPct val="0"/>
              </a:spcBef>
              <a:spcAft>
                <a:spcPct val="0"/>
              </a:spcAft>
              <a:buFont typeface="+mj-lt"/>
              <a:buAutoNum type="arabicPeriod"/>
            </a:pPr>
            <a:r>
              <a:rPr lang="sv-SE" dirty="0"/>
              <a:t>intygsutfärdarens namn, </a:t>
            </a:r>
            <a:r>
              <a:rPr lang="sv-SE" dirty="0">
                <a:solidFill>
                  <a:srgbClr val="FF0000"/>
                </a:solidFill>
              </a:rPr>
              <a:t>kompetens, tjänsteställning eller befattning och kontaktuppgifter i tjänsten</a:t>
            </a:r>
            <a:r>
              <a:rPr lang="sv-SE" dirty="0"/>
              <a:t>, samt </a:t>
            </a:r>
          </a:p>
          <a:p>
            <a:pPr marL="457200" indent="-457200" defTabSz="914377" eaLnBrk="0" fontAlgn="base" hangingPunct="0">
              <a:spcBef>
                <a:spcPct val="0"/>
              </a:spcBef>
              <a:spcAft>
                <a:spcPct val="0"/>
              </a:spcAft>
              <a:buFont typeface="+mj-lt"/>
              <a:buAutoNum type="arabicPeriod"/>
            </a:pPr>
            <a:r>
              <a:rPr lang="sv-SE" dirty="0"/>
              <a:t>kontaktsätt i de fall intygspersonen har undersökts</a:t>
            </a:r>
          </a:p>
          <a:p>
            <a:pPr marL="0" indent="0" defTabSz="914377" eaLnBrk="0" fontAlgn="base" hangingPunct="0">
              <a:spcBef>
                <a:spcPct val="0"/>
              </a:spcBef>
              <a:spcAft>
                <a:spcPct val="0"/>
              </a:spcAft>
              <a:buNone/>
            </a:pPr>
            <a:endParaRPr lang="sv-SE" dirty="0">
              <a:latin typeface="-apple-system"/>
              <a:hlinkClick r:id="rId2"/>
            </a:endParaRPr>
          </a:p>
          <a:p>
            <a:pPr marL="0" indent="0" defTabSz="914377" eaLnBrk="0" fontAlgn="base" hangingPunct="0">
              <a:spcBef>
                <a:spcPct val="0"/>
              </a:spcBef>
              <a:spcAft>
                <a:spcPct val="0"/>
              </a:spcAft>
              <a:buNone/>
            </a:pPr>
            <a:r>
              <a:rPr lang="sv-SE" dirty="0">
                <a:latin typeface="-apple-system"/>
                <a:hlinkClick r:id="rId2"/>
              </a:rPr>
              <a:t>https://www.socialstyrelsen.se/kunskapsstod-och-regler/regler-och-riktlinjer/foreskrifter-och-allmanna-rad/konsoliderade-foreskrifter/201854-om-att-utfarda-intyg-i-halso--och-sjukvarden2/</a:t>
            </a:r>
            <a:endParaRPr lang="sv-SE" altLang="sv-SE" sz="2400" dirty="0">
              <a:solidFill>
                <a:srgbClr val="000000"/>
              </a:solidFill>
            </a:endParaRPr>
          </a:p>
          <a:p>
            <a:endParaRPr lang="sv-SE" dirty="0"/>
          </a:p>
        </p:txBody>
      </p:sp>
    </p:spTree>
    <p:extLst>
      <p:ext uri="{BB962C8B-B14F-4D97-AF65-F5344CB8AC3E}">
        <p14:creationId xmlns:p14="http://schemas.microsoft.com/office/powerpoint/2010/main" val="376174149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CBC16CD0-1C89-7AD7-5284-FC752C2762BD}"/>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46809DFB-CAD3-9D25-4075-9F175E50FD27}"/>
              </a:ext>
            </a:extLst>
          </p:cNvPr>
          <p:cNvSpPr>
            <a:spLocks noChangeArrowheads="1"/>
          </p:cNvSpPr>
          <p:nvPr/>
        </p:nvSpPr>
        <p:spPr bwMode="auto">
          <a:xfrm>
            <a:off x="2541001" y="464992"/>
            <a:ext cx="2576346"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3200" b="1"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rPr>
              <a:t>kontaktsätt</a:t>
            </a:r>
            <a:endParaRPr kumimoji="0" lang="sv-SE" altLang="sv-SE" sz="3200" b="0"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endParaRPr>
          </a:p>
        </p:txBody>
      </p:sp>
      <p:sp>
        <p:nvSpPr>
          <p:cNvPr id="70659" name="Text Box 4">
            <a:extLst>
              <a:ext uri="{FF2B5EF4-FFF2-40B4-BE49-F238E27FC236}">
                <a16:creationId xmlns:a16="http://schemas.microsoft.com/office/drawing/2014/main" id="{9D1C6708-749C-225B-B623-29C5056D03A7}"/>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4800" b="0" i="0" u="none" strike="noStrike" kern="1200" cap="none" spc="0" normalizeH="0" baseline="0" noProof="0">
                <a:ln>
                  <a:noFill/>
                </a:ln>
                <a:solidFill>
                  <a:srgbClr val="FFFFFF"/>
                </a:solidFill>
                <a:effectLst/>
                <a:uLnTx/>
                <a:uFillTx/>
                <a:latin typeface="Tahoma" panose="020B0604030504040204" pitchFamily="34" charset="0"/>
                <a:ea typeface="+mn-ea"/>
                <a:cs typeface="Arial" panose="020B0604020202020204" pitchFamily="34" charset="0"/>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5C3D7532-079E-2D8E-42FB-D5BBDF3F68AA}"/>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7FB91800-1520-2266-361E-E8D9A20B5269}"/>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C1302FD0-D8AA-AD91-A0F1-C6A0E9857293}"/>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3" name="Text Box 2">
            <a:extLst>
              <a:ext uri="{FF2B5EF4-FFF2-40B4-BE49-F238E27FC236}">
                <a16:creationId xmlns:a16="http://schemas.microsoft.com/office/drawing/2014/main" id="{11E7B37A-7158-5B49-45C0-ACECD13FF379}"/>
              </a:ext>
            </a:extLst>
          </p:cNvPr>
          <p:cNvSpPr txBox="1">
            <a:spLocks noChangeArrowheads="1"/>
          </p:cNvSpPr>
          <p:nvPr/>
        </p:nvSpPr>
        <p:spPr bwMode="auto">
          <a:xfrm>
            <a:off x="2541001" y="1247887"/>
            <a:ext cx="9121013"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sätt på vilket, och kanal genom vilken, uppgift insamlats</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Anm. Exempel på kontaktsätt är besök, distanskontakt (brev, telefon, video).</a:t>
            </a:r>
            <a:endParaRPr kumimoji="0" lang="en-US" altLang="sv-SE"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p:txBody>
      </p:sp>
    </p:spTree>
    <p:extLst>
      <p:ext uri="{BB962C8B-B14F-4D97-AF65-F5344CB8AC3E}">
        <p14:creationId xmlns:p14="http://schemas.microsoft.com/office/powerpoint/2010/main" val="3831188726"/>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0DA72D65-BF86-1BF0-593F-D9784842FC4D}"/>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5049C276-62E6-3104-17AD-ECD003E6F99A}"/>
              </a:ext>
            </a:extLst>
          </p:cNvPr>
          <p:cNvSpPr>
            <a:spLocks noChangeArrowheads="1"/>
          </p:cNvSpPr>
          <p:nvPr/>
        </p:nvSpPr>
        <p:spPr bwMode="auto">
          <a:xfrm>
            <a:off x="2591747" y="367419"/>
            <a:ext cx="3597460"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3600" b="1"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intygsändamål</a:t>
            </a:r>
            <a:endParaRPr kumimoji="0" lang="sv-SE" altLang="sv-SE" sz="36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endParaRPr>
          </a:p>
        </p:txBody>
      </p:sp>
      <p:sp>
        <p:nvSpPr>
          <p:cNvPr id="70659" name="Text Box 4">
            <a:extLst>
              <a:ext uri="{FF2B5EF4-FFF2-40B4-BE49-F238E27FC236}">
                <a16:creationId xmlns:a16="http://schemas.microsoft.com/office/drawing/2014/main" id="{3680E0F3-24C6-0E33-7459-44A5CAFB3EC8}"/>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4800" b="0" i="0" u="none" strike="noStrike" kern="1200" cap="none" spc="0" normalizeH="0" baseline="0" noProof="0">
                <a:ln>
                  <a:noFill/>
                </a:ln>
                <a:solidFill>
                  <a:srgbClr val="FFFFFF"/>
                </a:solidFill>
                <a:effectLst/>
                <a:uLnTx/>
                <a:uFillTx/>
                <a:latin typeface="Tahoma" panose="020B0604030504040204" pitchFamily="34" charset="0"/>
                <a:ea typeface="+mn-ea"/>
                <a:cs typeface="Arial" panose="020B0604020202020204" pitchFamily="34" charset="0"/>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7219AFBD-4251-6CEE-AC1B-BCB338F9117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6EBA18CD-90BE-EC14-91E9-14E67241144C}"/>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5E60A02F-963C-A621-6931-78EEE77B514F}"/>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3" name="Text Box 2">
            <a:extLst>
              <a:ext uri="{FF2B5EF4-FFF2-40B4-BE49-F238E27FC236}">
                <a16:creationId xmlns:a16="http://schemas.microsoft.com/office/drawing/2014/main" id="{7E5663E1-5652-8824-D5D9-D14312C52A61}"/>
              </a:ext>
            </a:extLst>
          </p:cNvPr>
          <p:cNvSpPr txBox="1">
            <a:spLocks noChangeArrowheads="1"/>
          </p:cNvSpPr>
          <p:nvPr/>
        </p:nvSpPr>
        <p:spPr bwMode="auto">
          <a:xfrm>
            <a:off x="2571199" y="1013750"/>
            <a:ext cx="9620801" cy="59093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textbeskrivning</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av det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ändamål</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för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vilket</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ett</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visst</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intyg</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utfärdas</a:t>
            </a:r>
            <a:endPar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Anm</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Exempel</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på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ändamål</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är</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specialkost</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sjukpenning</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stipendium etc.</a:t>
            </a:r>
            <a:b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b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Intygsändamålet</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kan</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anges</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av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intygsutfärdaren</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men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också</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uttryckas</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(av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intygsformulärsutgivaren</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i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intygsformulärets</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titel</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eller</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i en </a:t>
            </a:r>
            <a:r>
              <a:rPr kumimoji="0" lang="en-US" altLang="sv-SE" sz="18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förifylld</a:t>
            </a:r>
            <a:r>
              <a:rPr kumimoji="0" lang="en-US" altLang="sv-SE" sz="18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 text.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Intyg</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kan</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även</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innehålla</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en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separat</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intygsbeskrivning</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som</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ger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bakgrund</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och</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förklaring</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för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intygsutfärdare</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och</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 </a:t>
            </a:r>
            <a:r>
              <a:rPr kumimoji="0" lang="en-US" altLang="sv-SE" sz="1800" b="0" i="0" u="none" strike="sngStrike" kern="1200" cap="none" spc="0" normalizeH="0" baseline="0" noProof="0" dirty="0" err="1">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intygsperson</a:t>
            </a:r>
            <a:r>
              <a:rPr kumimoji="0" lang="en-US" altLang="sv-SE" sz="1800" b="0" i="0" u="none" strike="sng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Förhandsangivet</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intygsändamål</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titel</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eller</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förtryckt</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text</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342900" marR="0" lvl="0" indent="-34290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Kommer</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detta</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göras</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i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fritext</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eller</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utifrån</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förvalda</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ändamål</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a:t>
            </a:r>
          </a:p>
          <a:p>
            <a:pPr marL="342900" marR="0" lvl="0" indent="-34290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en-US"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intygsbeskrivning</a:t>
            </a:r>
            <a:r>
              <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a:t>
            </a:r>
          </a:p>
          <a:p>
            <a:pPr marL="342900" marR="0" lvl="0" indent="-34290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sv-SE" sz="1800" b="0" i="0" u="sng" strike="noStrike" kern="1200" cap="none" spc="0" normalizeH="0" baseline="0" noProof="0" dirty="0">
              <a:ln>
                <a:noFill/>
              </a:ln>
              <a:solidFill>
                <a:srgbClr val="0563C1"/>
              </a:solidFill>
              <a:effectLst/>
              <a:uLnTx/>
              <a:uFillTx/>
              <a:latin typeface="Calibri" panose="020F0502020204030204" pitchFamily="34" charset="0"/>
              <a:ea typeface="Times New Roman" panose="02020603050405020304" pitchFamily="18" charset="0"/>
              <a:cs typeface="Arial" panose="020B0604020202020204" pitchFamily="34" charset="0"/>
            </a:endParaRPr>
          </a:p>
          <a:p>
            <a:pPr marL="342900" marR="0" lvl="0" indent="-34290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sz="1800" b="0" i="0" u="sng" strike="noStrike" kern="1200" cap="none" spc="0" normalizeH="0" baseline="0" noProof="0" dirty="0">
                <a:ln>
                  <a:noFill/>
                </a:ln>
                <a:solidFill>
                  <a:srgbClr val="0563C1"/>
                </a:solidFill>
                <a:effectLst/>
                <a:uLnTx/>
                <a:uFillTx/>
                <a:latin typeface="Calibri" panose="020F0502020204030204" pitchFamily="34" charset="0"/>
                <a:ea typeface="Times New Roman" panose="02020603050405020304" pitchFamily="18" charset="0"/>
                <a:cs typeface="Arial" panose="020B0604020202020204" pitchFamily="34" charset="0"/>
              </a:rPr>
              <a:t>HSLF-FS 2018:54:</a:t>
            </a:r>
            <a:r>
              <a:rPr kumimoji="0" lang="sv-SE" sz="1800" b="0" i="0" u="none" strike="noStrike" kern="1200" cap="none" spc="0" normalizeH="0" baseline="0" noProof="0" dirty="0">
                <a:ln>
                  <a:noFill/>
                </a:ln>
                <a:solidFill>
                  <a:srgbClr val="212121"/>
                </a:solidFill>
                <a:effectLst/>
                <a:uLnTx/>
                <a:uFillTx/>
                <a:latin typeface="Calibri" panose="020F0502020204030204" pitchFamily="34" charset="0"/>
                <a:ea typeface="Times New Roman" panose="02020603050405020304" pitchFamily="18" charset="0"/>
                <a:cs typeface="Arial" panose="020B0604020202020204" pitchFamily="34" charset="0"/>
              </a:rPr>
              <a:t> intygets ändamål</a:t>
            </a:r>
            <a:endParaRPr kumimoji="0" lang="en-US" altLang="sv-SE" sz="1800" b="0" i="0" u="none" strike="noStrike" kern="1200" cap="none" spc="0" normalizeH="0" baseline="0" noProof="0" dirty="0">
              <a:ln>
                <a:noFill/>
              </a:ln>
              <a:solidFill>
                <a:srgbClr val="212121"/>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”Ändamål</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Läkaren ska ta reda på och ange ändamålet med intyget eller utlåtandet. Om intyget är avsett att användas i domstol eller myndighet kan en lämplig formulering vara</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”Utlåtandet är avsett för X-stads tingsrätt i mål </a:t>
            </a:r>
            <a:r>
              <a:rPr kumimoji="0" lang="sv-SE" altLang="sv-SE"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ang</a:t>
            </a: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 eller ”Utlåtandet är avsett för</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myndigheten Y i ärende…”.” [</a:t>
            </a: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hlinkClick r:id="rId3"/>
              </a:rPr>
              <a:t>SLF</a:t>
            </a: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2018]</a:t>
            </a:r>
            <a:endPar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p:txBody>
      </p:sp>
    </p:spTree>
    <p:extLst>
      <p:ext uri="{BB962C8B-B14F-4D97-AF65-F5344CB8AC3E}">
        <p14:creationId xmlns:p14="http://schemas.microsoft.com/office/powerpoint/2010/main" val="301099050"/>
      </p:ext>
    </p:extLst>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B6D46150-16AE-DE4B-9A1F-02D6593C444E}"/>
            </a:ext>
          </a:extLst>
        </p:cNvPr>
        <p:cNvGrpSpPr/>
        <p:nvPr/>
      </p:nvGrpSpPr>
      <p:grpSpPr>
        <a:xfrm>
          <a:off x="0" y="0"/>
          <a:ext cx="0" cy="0"/>
          <a:chOff x="0" y="0"/>
          <a:chExt cx="0" cy="0"/>
        </a:xfrm>
      </p:grpSpPr>
      <p:sp>
        <p:nvSpPr>
          <p:cNvPr id="70658" name="Rectangle 3">
            <a:extLst>
              <a:ext uri="{FF2B5EF4-FFF2-40B4-BE49-F238E27FC236}">
                <a16:creationId xmlns:a16="http://schemas.microsoft.com/office/drawing/2014/main" id="{7FB83987-E273-D7A1-FA90-60221528BB90}"/>
              </a:ext>
            </a:extLst>
          </p:cNvPr>
          <p:cNvSpPr>
            <a:spLocks noChangeArrowheads="1"/>
          </p:cNvSpPr>
          <p:nvPr/>
        </p:nvSpPr>
        <p:spPr bwMode="auto">
          <a:xfrm>
            <a:off x="2541001" y="464992"/>
            <a:ext cx="5256567"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3200" b="1"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rPr>
              <a:t>ifyllnadsstöd [NULÄGET]</a:t>
            </a:r>
            <a:endParaRPr kumimoji="0" lang="sv-SE" altLang="sv-SE" sz="3200" b="0" i="0" u="none" strike="noStrike" kern="1200" cap="none" spc="0" normalizeH="0" baseline="0" noProof="0" dirty="0">
              <a:ln>
                <a:noFill/>
              </a:ln>
              <a:solidFill>
                <a:srgbClr val="F7E3ED">
                  <a:lumMod val="50000"/>
                </a:srgbClr>
              </a:solidFill>
              <a:effectLst/>
              <a:uLnTx/>
              <a:uFillTx/>
              <a:latin typeface="Tahoma" panose="020B0604030504040204" pitchFamily="34" charset="0"/>
              <a:ea typeface="+mn-ea"/>
              <a:cs typeface="Arial" panose="020B0604020202020204" pitchFamily="34" charset="0"/>
            </a:endParaRPr>
          </a:p>
        </p:txBody>
      </p:sp>
      <p:sp>
        <p:nvSpPr>
          <p:cNvPr id="70659" name="Text Box 4">
            <a:extLst>
              <a:ext uri="{FF2B5EF4-FFF2-40B4-BE49-F238E27FC236}">
                <a16:creationId xmlns:a16="http://schemas.microsoft.com/office/drawing/2014/main" id="{7D081B36-CC2B-A7F1-A6A0-D04FF097C31E}"/>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4800" b="0" i="0" u="none" strike="noStrike" kern="1200" cap="none" spc="0" normalizeH="0" baseline="0" noProof="0">
                <a:ln>
                  <a:noFill/>
                </a:ln>
                <a:solidFill>
                  <a:srgbClr val="FFFFFF"/>
                </a:solidFill>
                <a:effectLst/>
                <a:uLnTx/>
                <a:uFillTx/>
                <a:latin typeface="Tahoma" panose="020B0604030504040204" pitchFamily="34" charset="0"/>
                <a:ea typeface="+mn-ea"/>
                <a:cs typeface="Arial" panose="020B0604020202020204" pitchFamily="34" charset="0"/>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85B935A5-66FB-AEF2-32B1-E518CC8BBA7F}"/>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D64304B4-A8C4-0D28-3966-88D9693ADB39}"/>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E73BF12-5BC2-DD59-8CAD-2A1DF1204560}"/>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3" name="Text Box 2">
            <a:extLst>
              <a:ext uri="{FF2B5EF4-FFF2-40B4-BE49-F238E27FC236}">
                <a16:creationId xmlns:a16="http://schemas.microsoft.com/office/drawing/2014/main" id="{FEAAA098-A94D-50B5-BEB3-FC921D5CC2BA}"/>
              </a:ext>
            </a:extLst>
          </p:cNvPr>
          <p:cNvSpPr txBox="1">
            <a:spLocks noChangeArrowheads="1"/>
          </p:cNvSpPr>
          <p:nvPr/>
        </p:nvSpPr>
        <p:spPr bwMode="auto">
          <a:xfrm>
            <a:off x="2541001" y="1247887"/>
            <a:ext cx="9121013" cy="3970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resurs som syftar till att underlätta ifyllnad </a:t>
            </a:r>
            <a:r>
              <a:rPr kumimoji="0" lang="sv-SE" altLang="sv-SE" sz="1800" b="0" i="0" u="none" strike="sng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eller komplettering</a:t>
            </a: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av intygsformulär</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Anm. Exempel på sådana resurser är vägledningar, instruktioner och lathundar, beslutsstöd (t.ex. FMB) och automatifyllnadsfunktion. Till ifyllnad räknas också komplettering av påbörjat intyg.</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Frågor:</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Skillnad mellan att ”underlätta” och ”guida”?</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Typindelning spretar – t.ex. FMB, instruktioner och formuleringsförslag</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”stödmaterial”?</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US" altLang="sv-SE"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p:txBody>
      </p:sp>
    </p:spTree>
    <p:extLst>
      <p:ext uri="{BB962C8B-B14F-4D97-AF65-F5344CB8AC3E}">
        <p14:creationId xmlns:p14="http://schemas.microsoft.com/office/powerpoint/2010/main" val="267875809"/>
      </p:ext>
    </p:extLst>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0658" name="Rectangle 3">
            <a:extLst>
              <a:ext uri="{FF2B5EF4-FFF2-40B4-BE49-F238E27FC236}">
                <a16:creationId xmlns:a16="http://schemas.microsoft.com/office/drawing/2014/main" id="{E8F65503-43E6-EEED-52F1-CDF631397E50}"/>
              </a:ext>
            </a:extLst>
          </p:cNvPr>
          <p:cNvSpPr>
            <a:spLocks noChangeArrowheads="1"/>
          </p:cNvSpPr>
          <p:nvPr/>
        </p:nvSpPr>
        <p:spPr bwMode="auto">
          <a:xfrm>
            <a:off x="2559801" y="429926"/>
            <a:ext cx="776847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3200" b="1"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automatifyllnadsfunktion</a:t>
            </a:r>
            <a:r>
              <a:rPr kumimoji="0" lang="sv-SE" altLang="sv-SE" sz="3200" b="1"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a:t>
            </a:r>
            <a:r>
              <a:rPr kumimoji="0" lang="sv-SE" altLang="sv-SE" sz="3200" b="1" i="0" u="none" strike="sng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förifyllnad</a:t>
            </a:r>
            <a:endParaRPr kumimoji="0" lang="sv-SE" altLang="sv-SE" sz="3200" b="0" i="0" u="none" strike="sng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59" name="Text Box 4">
            <a:extLst>
              <a:ext uri="{FF2B5EF4-FFF2-40B4-BE49-F238E27FC236}">
                <a16:creationId xmlns:a16="http://schemas.microsoft.com/office/drawing/2014/main" id="{5CAFD079-C144-8174-13D3-921E817A4B01}"/>
              </a:ext>
            </a:extLst>
          </p:cNvPr>
          <p:cNvSpPr txBox="1">
            <a:spLocks noChangeArrowheads="1"/>
          </p:cNvSpPr>
          <p:nvPr/>
        </p:nvSpPr>
        <p:spPr bwMode="auto">
          <a:xfrm>
            <a:off x="-2419350" y="2605090"/>
            <a:ext cx="2077813"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4800" b="0" i="0" u="none" strike="noStrike" kern="1200" cap="none" spc="0" normalizeH="0" baseline="0" noProof="0">
                <a:ln>
                  <a:noFill/>
                </a:ln>
                <a:solidFill>
                  <a:srgbClr val="FFFFFF"/>
                </a:solidFill>
                <a:effectLst/>
                <a:uLnTx/>
                <a:uFillTx/>
                <a:latin typeface="Tahoma" panose="020B0604030504040204" pitchFamily="34" charset="0"/>
                <a:ea typeface="+mn-ea"/>
                <a:cs typeface="Arial" panose="020B0604020202020204" pitchFamily="34" charset="0"/>
              </a:rPr>
              <a:t>11.1dX</a:t>
            </a:r>
          </a:p>
        </p:txBody>
      </p:sp>
      <p:sp>
        <p:nvSpPr>
          <p:cNvPr id="70660" name="AutoShape 2"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FEFF2733-1887-8C9B-5398-8F0D9E34E566}"/>
              </a:ext>
            </a:extLst>
          </p:cNvPr>
          <p:cNvSpPr>
            <a:spLocks noChangeAspect="1" noChangeArrowheads="1"/>
          </p:cNvSpPr>
          <p:nvPr/>
        </p:nvSpPr>
        <p:spPr bwMode="auto">
          <a:xfrm>
            <a:off x="1711326" y="-42402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1" name="AutoShape 4"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C182713A-93E3-E9E6-B937-2ADFAC76A806}"/>
              </a:ext>
            </a:extLst>
          </p:cNvPr>
          <p:cNvSpPr>
            <a:spLocks noChangeAspect="1" noChangeArrowheads="1"/>
          </p:cNvSpPr>
          <p:nvPr/>
        </p:nvSpPr>
        <p:spPr bwMode="auto">
          <a:xfrm>
            <a:off x="1863726" y="-40878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2" name="AutoShape 6" descr="data:image/jpeg;base64,/9j/4AAQSkZJRgABAQAAAQABAAD/2wCEAAkGBxQTEhUUExQWFhUXGBsaFxcYFx4YGhwYHB4aGCAaGBcYHyggGholHBoaITEiJSkrLi4uGh8zODMsNygtLisBCgoKDg0OGxAQGzQkICQsLDQsLCw4NCwsLCw0LDQsLCwsLCw0LCwsLCwsLCwsLCwsLCwsLCwsLCwsLCwsLCwsLP/AABEIALcBEwMBEQACEQEDEQH/xAAbAAACAwEBAQAAAAAAAAAAAAADBAECBQAGB//EAE0QAAECAwMGCAgLBwQCAwAAAAECAwAEEQUhMQYSQVFh0RMUInGBkZKhIzIzUlOxwfAVFkJDVGJygpPS4SQ0RGOisvFzo8LiB4NklKT/xAAZAQADAQEBAAAAAAAAAAAAAAAAAQIDBAX/xAA5EQACAQIDBQYEBQQCAwEAAAAAAQIDEQQTURIUIUFSMWGBkaHwMlNxsRUiIzNCJGJywUPhBTTR8f/aAAwDAQACEQMRAD8AxMmCBMtVp40cVP4ke9iF+lL6FJgDOV9o+uIfazWn8K+iKAQi7DjaLoZL7Q6IBBG0GsOw7noUy5MoghJ8ovAaKDuuPVFtPY8TmUksQ03yX3Es2MDtLJTCAK2NUMCyB79MNCY5IjwiPtD1w12ozn8Evoxi1x4dz7R9cOt8bIwn7MfoLoTpjI6Sc3Z76oAIzYQyc73u5oLhYgGqF0Pmf3prFwf5Ze+ZhVX6kPq/sS317sYlM2aKqRABVTfPshiBqbp0wD7QZrQ6BWtP86od+ArcQM6g52uoRTpSKRcuX0RjR/l/kxEtknV0U98Ik1scpF+JgCxVUAWKuKMAB7JHlT/KV/ciKhz+hhX/AI/5IXdTGZuBLNYABuN0xh3Cws6iAkELjWGI0mByRecI7Kfwo8bEL9RjiMq6YMNC762+Iz+46vw9dTD/ABvOPF2j1ws96B+HrqYw1llT+FZv2GHn9wfh662acrlOlbbq+LNgoSFXUoaqSmh5NdMUqt03Yyng3GUVtdrFzlZU/uzHSmIdfuNlgF1MhGUX/wAdgV+p764Wd3Fbjb+bGEZUrpTg27sBfSnNFZz0J/D43+JkfGEn5hk/dO+Jzu5FbiutlvjH/IZ7J3w87uBYL+9jE5bATQBlvxEk1GlQrQX4Xw5VLcjOjhdu7cn2v0Apyg08Az2SPbE53ca7hHqYZOUZF4ZbHXvh53cT+Hx6mccoCoklpupx8bHrgzu4e4R6md8O6CyinOYWd3B+HrqYzJWmlQcqymqUFWJxqE0PXFxqXvw7DCrg9hxtLtdhf4VTiGkd++M8/uN/w6PUywtIH5punTvhZ70D8Ph1MuLTxHBN0Oih3wZ/cG4R5SZVNoJ9E31GDO7kU8F/ezlWgn0TffX1wZ39qFuX97BzU+kBHgUEqBN5PnFN3VF5isnYyWFbnKO2+FvsB+F01vYbpzmFmrpNNzfKoyibWSf4ZrTrhKoukbwjX/IyHbaB/h2rgBp0QZvcLcrfzZT4YTplmqar90Gb/aPcn8x+/EPZlotrdSkyzVDsJwFcOiHGopO1jOthnTg5KbBKtZo3mWa9/bE5y6TTcZdb9+Ik9Oskg8XSKHAEgHnoIM6PSG5T+Y/fiERazSa0lWqEUI2YkYawOqDNj0g8HN/8j9+IBdrM/RW+hRHshZkeke61PmP34kJtpi79mTTYs7oaqQ6RPC1uVR+/Es/aUsltLnFjVSlJpn3XAEmu3OphoMXtQtexllVnNwc+VzLmLXZr+7Xn+YebzYW1DQ03er8wXVbDH0b/AHP+sPahoJ4et1g1W0yf4YjmcphdgBFKrHQzeDm+2QiiWX5iuyYx2Xod2bDqXmERLrpTMV2TuhbMtAzIdSDNyblB4NeHmndBsvQeZB80b1kSLgl5mqFCrYCapIqc9JoLr8IuEXZmFapHbhx5/wCjPTLLB8RXZO6M3F6HQqkLdqDBlfmK6jug2XoPbhqgwZVoSrqv9UOzEqkNUWDC8MxXZMKz0HmQ1XmWEsupohR+6YNlizYarzNW1pReeClCiMxu/NJ+QmuG2ojSad+www9Wmou8l2vn3iCZReGYvsndGey9DozafUvMIZVQpceow9lizYaolLJ1HqMKzHmQ1RxaVWuaT0GCzDMhqh6zGz4bknyWFD5yI0guD+hzYicbw4/yQuphWGaeoxjsPQ6s6GqLIaUNBHRC2ZaBmw6kWCTqMCjITqQXNHEHUYNl6DzIaooUn316uffC2ZDzIaotaaTmM0BpRWj6xjZp7C8TmhOObPiuX2ElJvvBGz3rUVibG23HkyjaTpCsb7jSmqEkxucdUSsUFQFVrq0YxXYJyT5oFytSr9hwhcQ2oW7UPWIk8O2SKX103XfrFU09pGGJnHKkkzPCDQXaIws9Ds246oGUHVDsxbUdQaxpw99uiHYNpdlxR1Y1jrhFA7tYhgHnlgSzQNL3HfU2Lo1XweJydld/RGM6QNUKxttAFqFMRAkK4NRGsQxXPT2Pb8yt5tJcJSVpB5CMCoA/J2xcas21xOerhKMYNqPJ6hnMqZpK1ZrgFFEDkI0Gnm7IJVpJip4Oi4JtckMoy0m7+Wn8NH5YnPmXuNHQMMsZu48Lr+Qj8sPOkLcqOn3I+NUyfnf6UflgzpAsFR0+5Iymma+U6kI/LCz5lLBUdPuPm25jgQoOcouFNc1NaZqTTDCpMU6ktm9+ZisLSVbZa4W79QKMopj0p6k7onNnqb7nR6fuWTlFM+lPUndBmz1Dc6HT9y3ximfSnsp3QZs9Q3Oj0/cKMppmvlD0pTugzpi3Kjp9x6zconlOoQViilpT4o0kah71io1pN2MquDpRg5JdiYOeyhmA4oJcokKUByE4AkDFONIJVZXYUsHRcE2uNtQYygmSPKkDXmJx1eLCzZ6mm50L/D6sEq35n0p7KfywZs9Q3Sj0/cn4dmL/AAp6k7oTqz1GsJQ6fuBVlBMU8oa1u5Kd0TnT1HudDp+5oC03iyleec7PUk4X3JIupov640dSWxfvMFhqWds24W/2Li2HfSHqG6M82ep0bnR6fuQq13vSHqG6DNnqG6Uen7kpth8X8J3J3QZs9QeDoP8Aj9yDbT/pT2U7oM2eotzo9P3CNW1MVA4XEi7NTr2iKVWepMsJQs/y/cLa9tvofcShdAFEDkpNw5xjDqVZKTSMsNhKU6SlJcX9RA5RTPpR2EfliM6epvuVDp9WVcyimBfwg7CPyw86YblR09WD+Mkxfyx2Ea+aDOkLcaOnqccqZgfKSedKd0PPkLcKIy3lC+pp1RKElARQhI+UqhuOysXmyaZhLB0ozilzv9jMcylmPOT+GndGWdI6Nxo6PzFncoX6GvBnCh4NNR3euGq0hPA0u/zF05RzAwKPw07oebIW5Unr5kKylmdbZ520wZ0hbjS7wLmUb/8ALw9Gn2wZ0h7jS7ylsW+628tCUs0FKVbqcAcaiKnVcZWMaGDhOCk7jVj5MTKHm1LbzUpWlRVnppQEE3A1gjRmmmaVcZRcGk+TCP5LzJcUQ3UFSiDnJvBJIxMEqM22xU8bSUEm+SCoyRm/Rjtp3xORMt46jqXTklNAGrYu+unfDyJhv1HUr8W36+KO2j80J0ZDWNpe0EbsCZwLfSFJwv2wsmeg99o6+jNddiPcXCMyqg4VUqMCkCuNMQY0ypbNjBYulm7V+FreoJjJt7Sm7nTvhKjLmXLHUuTLHJx8XZlekb4MmQ9+palU5OP18Sv3hvhZMh79R1JVk7MaG/6k74WTLQe/UdRqyrEfS82pTZoFpJNQbgQTgYcaUk1wIq4ylKEkn2plJiwXySeDVUknEUvNdcEqUmwhjKKSVyhsGYw4M05xvhZU9C9+o6+hPwFMY8HSn1k+0w8qWhLxtHUg2K/oQOhSR7YTpSGsZSWvkVGT8xoT3pw2GsGVMN9omkmyHhLhGZyg4VYjDNA3xWXLYt3mO90s3a5Wt6ivwE96M9Y3xGTI336lqT8CzHoyBzp3w8qegb7R1KCxHz82R95O+Fkz0Hv1HUv8Bvk+T/qTq54eTPQnfqOpDVhvhYJaIAUD4ycKjRWBUZX7AljaLi1fkda1kvrecUltRClEg1TeOkw6lKTk2kRh8XShSjFvihJdiTNAOCVdXSnfE5U9DXfaGpReT8yR5FQ6U74WTPQN+o6/cqMnZn0KtOlPsMGTPQN9o6gV2BMU8gq77O+DKloPfKPV9wzFivhp4cEvOUW6C4VoVE6cBXvEUqclFq2hlPFUnUg78Ff7CKrEmfQr6ozyp6G+90eoCqwpn0DnZh5U9A3qj1A1WM/hwK+yYMuegbzR6kKOWQ/XyS+bNMPLnoTvNHqALsp+nkl9kwZctB71S6ibfsh5b61IaUUmlDT6oGvXF1KcnK6Rz4fEU400nLiZQcMY3PQSCoUYQxhlV8UhM9FkmnOMwMTxZyndGlLtf0OTF8Ix/wAkZKYwO0YSnTFCuMJA1aO/D1wybhpNwgnXhFQdiaiucom/37oGCsadtpzeAFQTwCRdpqVYa4upwS+hz4bjKf8AkZoOjr9+uMjrLodg2hbJIXzwrjsW4S/9YLhZGjYlS4dXBuV7J641pP8AMcmMSy/FGcKau6MjsJKr9FaYGC4i6XRswgUhNFCs1ps79UO4kkcXDhrv6Ie0w2UOujwTJOpzqzh3RU77MfE56SWbPw+wpn37NkY3Z17K0OU5zw7sWyjlOG+C7DZRCVmoqT0GGm78ROKtwQ5YryjMNgkgFYuqYum3to58TCKoyduRlvTCs65RHTSJlJ3NYQjsK6Bqm1+ertHfC2pajy4dKBuTK/PV2jvh7T1DLhovIEqaX6RfaO+DalqGVDpXkCVPO6HF9o74NuWosmn0ryH3JxfEhVSiovqvJJNAlN1caXm6NNp7Hic+XDeOz+P+zEM+4Plq7R3xCm9TodKD5IC5PuH5xztq3w9t6k5UOleRQzrvpF9s74e1LUWVT6Ua6LElj/HJ6WVD2xWXDqMnXrr/AI/Ubeycl2zRc6gGgNODOBvBuJuIvhulBdsiI4urLiqZZNiSov48n8JR9sLLh1FbxX+X6mtYEtKsKWrjaVlTakeTUmmdS++tebdFwUIv4jKvKvUSWxbiBTZcnom/6FbojYp9Rpn4n5YRNlyuia/21boeXDqDPxHy/UNLWKypKlJmklKaFRLahS+gxMEacX2SFLE1Y2Tp9veVVZrJNeNI1+Ir1wbEW77Q1XrLhl+oXiDFL5hOGhCui/TFbMdSc6tyh6hpxiXWEDjAGY2lFQ2o1AJNadPdBJQduJNOVeDb2O137RcWZL1qJsfhK3xGXHqNs+t8v1JTZbF37Wjm4NQhZcOoN4rfL9QjlispUUqmkA40zDpoRp1HvisldRCxdRq6p+v/AEQbIY+lI7Ct8LJj1Fb3V+W/P/oZkJdhtRJmkHkqTcgjxgRWvTFQhGLvtGVarVqRtlvtFfg5it0ymg+oTE5UOo03mv8ALLiy2PpKOwrfDyo6i3mt8su1ZDRziJlFAKnkm4XC+/XdAqUdQeLqcL0/fkUNlNXDjKK7EnrhZceopYir8so7Y7P0lsdBhZUeoaxNX5b9+Aw7KtFtpPGEBTedfRV4Ua4aCIqUYtJX7DKFSrGcpZb424Cps9rTMt1upRKvUBf1xGVHqNt5q/LfmVTJMn+JR0oWPZBlx6h59Vf8b8xlVltoIzn2r051DW8GtD3euLVNLtZlvc5XtBg02U2ogJmGus37MIWVHUe9VF202WkZVpt1DhmWeSakZ0OMIpp7SIq1qk4OGW+IquyGiTScZOOmnthOnF/yLjiaqSTpv34AjYiPpLHagyVqG9z+W/fgQcnwoGkwwc0VNFi4YVOypF+2DKvzQt8a7YMEqw0DGZY/EGEGUubHvc/lsVdsVIvEzL/iivVCylykPe5c6bD/AAcgsBtUywCFlRIWDiEimOw90XlrZtcx3ieZtqD4ozVWEPTs9sROT3mu+PoYBeTx9Mx+JDye8W+/2MC9YCgaF1gbOFh5T1Fvi6WZ9RHMegbWUfl0k6WWiOwI2q9q+iOTC/A/8mZiDGJ1jLSoAYdKoAQ0w5QG/GKTJaNaQB4vMaOQmhuwC04xpC+yznrNZkPr/oygrWeiI+p0hmBU6dsNK5MmXzjWoEHEOB2ffthDIKoQ0O22rwyuZH9iIuo7S8jnwyvT8/uwDBqadEJO/A1fDiV0iJKCIOyGKxcEn30QBYekU8h+nmDZ8tEaR7H9DnrfFD6/6E1H30RkdIOuuAYLOJpzmACyoAIUu+ou99sADVuHyWg8C3/bFVLcPoYYf+X+TMlQ2xB0FSi7GADkopCAhQ7vesUIbstPJmNfAH+5Bioc/oYV+2H+S/2Zrg0xnY6EwK0QWC4qUdUAXKE33dEUiWwJMMLjdsyqEulKkVIS2CfuJjSVk7HHSbcbrV/c1UTdmn5h/tblw70tBZeL6l78BmatOQcUFKZfqEhIooC5IoNNcIcp032pihQxMFZSXvwObmrNPzMx2h+aJ2qWjLcMX1L34GhZbNnvLCEtvJUQo3quuGdiFV0RcFSk7WMqssTTi5OS9+BCHrOJ8R7n91wv0StnGLmvfgX4xZ9fJv8AXT/lCeVoGxi+pe/Aal7SkkpUkNvZqgAb9Fc67lawIpTprsRMqOJk03JcPehRT1ngjNbeOmoO9UK9Iexi+cl78C4ekcQ09p+VvVDvT0Hl4rqXvwGHhJJQhXBukOBVOVeKGl9+uG8tL6mcd5lJx2ldW99gsXZGvkne1/2ib0tDTYxfUvfgdwkiSKoeodo/NCvSDYxeq9+AWYm5JaipSXqmg0aAEjBWoCG5Un2kwpYqKsmvfgBzpOuD3dT+6sK9IrYxeq9+AzJy8qtYSA8CSaE0AuBNLjWKiqbdkRUeJhG7a4e9CqW5M0ud6x+aI2qWjNdjFdS9+BeknoS7tvB9auaDap6MFDFdS9+AZmYlkpUAlzliirxrr52Nwh7dNciJUcRJpuS4e9AJ4p5rnaG+FtUi9jFdS9+BB4p5rvWN8LapaMexiupe/AsWJRKEro9QlQF4xGaSTfhf64pZdrme1idpwugSjJeY9/TvgvTL2cVqii3JLzH+tO+Fenox7OK1XvwLvzUmuhUh/kpSkXpFyRTXeaaYblTfbciNLEx7GuLv74C54ifkzA6U74V6XeXbF6oYkpaScWlI4YFRAFc3Guyt0VFUmzOpLFQTbsLzzMk2tSCHyU3EgoI9cTJU4u3EqnLEzipJoUXxHVMjsb4X6feXbFaxLN2jJoStKUzBz05pJCKgVrQX6wMQcIe3TXDiRKliZNNtcGKKckqYTIu/l74X6feV/Vf2g1LktHGOpHsMH6feFsV3FXZaT4MLKpihUU4IrVISTXZyhfFWp2vxJ28S57HC9hZaJHGswPuphfpd5VsV3CriJIfLmOymD9PVh/U6IrPqlXFlZdmATQeKk4AJxJ2Q3lt3uTCNeCskjGbjE7xpoVIEAmSBElHoMjv3pH2XB/tqjWj8aOTG/sS8PuZzbZu03V6IzSOpsaT4m2vr/wARX8SP5Bg0bq6sNun32w7BckC80N0IavbiGURdDbQkmaE8mjUuceSvvUN0VL4Y+Jz0v3anh9hVRTUjuiHY6FcqqtIkoonT719/bAMlQNMIANSwfLoFKUJ66GNKXxo5sV+zISUK7ffRGLOosFVu06IdxWJIOPX70gYEEG6l+u+EBGaYQxycT+ztaOW5z4I7o2/419Tlj+/L6IzST3RmdNjqxRL4HEHHGuH+ILBfjYE5doMTzK5D+TorMs/bT3XxpT4yRhieFKX0FrYFH3R/MV/cTCn8THQ404/RCLqeesTxNeAIjnhXHYq4it4Hvzw+0OwWcFIQxx0fsbZ1vOdyG4t/tr6nOv8A2H/ivuYyzEXN7AlaQdGr2QxC6lXwXA9WnKvD9mZPQY33juOH8PXWzStS30tqbCZdkhTSHDUX8oG4c3si5VbW4cjClhNvavJ8G0cnKqlf2VjqMLO7jXcV1sM1laoGqZdlJ0EY6vVCz+4f4en/ADYNOUY0yrB5gB/xgzv7UPcnyqMKjKZFwMo0Rqr3+LjBnLpFuL+Y/fiabNtsLS4UyrYKU1qogiuclOgA0oa9EWqifIxnhpxaTm+LMxNvjES7Qrqr76IjO/tN9x1myV27W7gGhzZw76wZ3cG4rrY0/biShHgWyBW4mtL+6sU6qt2GSwX5n+ZlTbrWmVbOjE7onNWhe5y5TfvxCt201Q/srd2ivtzYeYtA3SfzH78S9qWqhtzNTLMUKUqvTU8pIVS4jXCnNRdrCoUJTjdzfa+YEZQJp+7MY+bdE5q6TXdH1sK3lKE0Il2QdiaHrrDVZLkS8E3wc2QnKFJ/h2ezTphZy6R7m+tk/GFH0Zrqgzl0huUutjcvbKFJWeAbGakqxuNFJFKU+tFqomnwMZ4WUWltvi7AfjGn0CPfoic5aGm4y6378Qfw8gn93brr9xBmrpDc31su5baKAKl2iBgMabQKQ3VXNCWDd7qbAm2mh/DNe/R0Qs2OhW6T+Y/fiT8NtXfszVPfZBmx0DdJ/MfvxGLUtNhsN5ss0SpAUoKTQDOAIANL8Yqc4RS4GVKhVm5fndk7CAt1qlTJs9X6Rnmx6TbdKnzH78QkvbzSSFJlWQoX1Boeulaw1Viv4ilg5yVnUfvxOcyhaUamUZJ1109mHnJ/xEsFJdlR+/EEcoGdMm1dt/6ws6PSPcp/MfvxIYthpSHSJRgFCM4XVqc5CaG7Uruio1E7/l7CKmGlDZ/UfF2EVZQI0yUvjoSREZq6UbbpL5jBryha+hS/fugzl0oW6T+Y/fiAXlC2QE8TZIFSBUgX40AGwQ81dKFukk75juDNusfQGu0R/wAYWbHpHu1T5r9+Is7b7Giz2abVn8sPNj0ButX5r9+Ia07blGnMziCFclCq59PGQldLkHDOp0RUp007bJnToVpx2sx8/vbUyFSLt3g14aEHdGLhLQ7VWp9S8zVteSdUpgpbWQJdoVCSbwLxUDERpOMnay5I5sPVprbvJfEyjVnP1rwLlPsK3QlCWhq69K3xLzDKst2vknANHIO6E6cr9g44ilb4kVcs50fNr6EmE4S0Gq9LqXmWNmu+jXhXxFdWEPYloNV6fUvNGhZ1nuFt4FCwcxJBCTfRaFUG2gioQdmrcjnrVobUGpLt/wBAUWe76JzsHviVCWhvvFLqXmSLPd9GscyFboexLQWfS6l5kokHakcGun2DU92MGzLQWdS6l5lV2e6PkLFdGaYnYloWq1PqXmWMq56NdDjyTo6NsPZloLNp9SNa3pNxTtQhZo2ihCSbwkDVSLqRbd0uRzYWrBQabXazJTIuX1bc7Ct0Y7EtDrzqfUvMsiUcFSUK6UndjDUXoJ1qfUvMrxVQ+SrqPNC2HoVmw1RVTStIPUYlxZSnDVGlZgOa/deWrrtJWjCNKafH6HPXlHahx/l/oSIuFa7ImxttrUqGzfm330whbL5Btx5sKWiLr7sai6K2Sdtdt0A4K68EU2Y9NLoSWo9takJaOgEjWUkQrMe3HU07ZZUS0QhRoy1fmkjxBdWNKkXw4ckc9CpFKSbXxMzTKOGvJUL8M0xGzLQ3zaeq8ypYXfyFDDQR73wWegZkOpeZRbJBAzSca4ivND2e4MyOoMy7nmKOvkk7dWyFsy0DMp9S8xyy5VfBzFUKqWvNPnoN12yLpxdpcORhXqQvDiu3/RkGXcT8lYOjkqB2xGzLQ3zafUvNAuKrv5Kuo7oFF6A6sNV5gzKrJ8VQBw5J7rr4ey3yFmQXP1IcYVW9tQ2Zpuxuvh7L0JVWPUvMUdlFmvJVzAE90Gwx5sdUVynk1mZXmpVTNbGGptAPfDqwk5cPfAzw1WCpq71+4cWtMXeHewHzit8Vty1KyKXSvIMbUeoDw7tf9RW+E5vUao0+leSJTbMx6d38RW+FmS1HkU+leRuZLWo8rh851xVGFqGcsqooFJBGcccY0pzk2+PI58TRglGyXxIIi110Oc6vOOFCfcQZj5se7w5RRAnncOGcOjxzEty1NFSpdK8iqbRdJvec0355whbUtR5NJfxQZVpPC8Ou01Z53w3JrjcnJp9myvIlFqPEVD7vSswbcuTDJpX4xRp23bMwhTaUulILTajhWpTUkkjExdSpJWs+Rz4fD05KTa5sU+H5kAeFVfrpuwicyVu023Wlf4Sfhx8geGO2hgzJPmPdqS/iQ/bL4weX1mJdSWo1h6XSDTbkzjwy6c5hZk9St2o9KHZC3Jgoeq4SUtZySbyCFJF1dijjGlOpJ3uznr4emnGy7WKN5RTObUvKx0hPrpFZkrFbrSb+Esi3pggVdXp1U9UTmSK3WloEXbswD5WtNSU7oTqS1BYSjb4SirdmcA6egJ2/VvgzJ6j3Wh0/f/6VXbkzeOGPZSfUnCB1J6iWFo9P3HZy2H0qpwh8RsnkpxKEqOIuvJhTqzTtcijhaMo3ceb+4ubcmK3Oq6k7onOnqa7nQ6fuQMoJj0yu7dBnT1B4Sj0k/GWYqKOHoCfUR3w86eotzo6fcj4xTR+eV1J/LCzamo90odP3HrPt19Tb9XKlKUFJITcStIOjUYtVZuMuJjUwtJTgrdrf2AG3nzSjhI1AC/ppHM8RV1OpYLD9JKbZf9MobLru6Jz6upe54fpJ+G3x88o9W7GJz62o9zw/SBXbTxJPCqFerouugz63UNYPD9IE209XyqumBYit1A8Hh+lAMordfQprMcUnOZSpVPOJVU4c0dcqs7R48jio4ak5TvHsk0Y5ymmdDy+7dE5s9TfdKHSD+M0zpeXd76oarT1JeEo9IH4yTOh5VPu+0QZtTUN1odP3NdvINwX8Ox0KJ9kbZD1OZ49dLGPiE4buHarqqQeqDI7wX/kFyizjkCoYvtV5/wBYW794fiH9jNSx8kFM8JV9s57S0AV0qFxrquioUtnmZ1cZt2Wy+DTFjke7W9xnby/VdEOi9TVY6PSyzeST2BdYA/1PVdBlPUrfY9L8gy8kHQnOLrNNJKyB0ml0PJb5krHRTtsshGTi6U4eWIP839IapPUHjF0sqclV+ll7/wCb6roWT3j32PSx23bCcdUgoU2aNIT5QUzkihpsh1Kbl2GWHxMaad0+1iCclpg0FWvxBWM8mR0b9S0fkMN5NP4Et/iDdzYRSoyJeNpdtn5HOZMv6S30r/SE6MhrG0tH5FG8mXhgWtvL/SEqMu4bxtN8n5Dchk46lLoKmvCNlI5db6pOgbIunScb3Ma2KjLZsnwdxQZIP41bu+v+kVlsrfKejLoyUfwPBH79/qhZbHvlPvIbyVmATcjoWKROTIbxtO3Mv8V39Td31xFZbFvlPvBHJp/DwfOXB0YQnSYb5T7/ACG56w3FLqnNIzGx46cUoSk480KdJt8BUcXCMbO/a/uL/F16/kppW7ljfE5MjR42n3+RCsmHjW5Jr9dNa7YMiQt9p9/kV+Ksx5gP34eTIW/UvaLnJiaoKJT2wOiDKmPfaPeOWZYDyUPhYFXEAAZwxCgrEXDCKjSlZ35mNTF03KDjyYoMnHxoTd9dMc7wszpX/kKXeHRk2+BgD94Q91mL8Qo95C8nnhiB2h7YbwswX/kKPf5FEZOv6k9ob4ndahX4jR7wL2Tb5uAQfvVHNrg3Sp3C/EqPeAygyafdLWYEnMZShV/ygSTTWL43lQm0u5HPRxtOLle/FtmN8TprUntRG7zNt/o94BeRkyNCe0IN3mH4hR7wJyOmfMHWN8Pd5hv9Ex0EBQA00FdN+N0TzOjkewt9RE2/S7lDDalO+FX/AHGZYL9iPj9waa5u2JtwOi/EWbWa02xCuUxpZIpSKaJTIJNYTGaYNZCZr57VO2I3pfBI46378PH7Hls2ujZ/mJOlFyK0EAHAaYAJRqoKc0AD0q2CpOdSlU1u2jTzQ1xJlwTsbVvoTxl7DxySaVpcLoKttpmeFbyo++Yi2wK4ClMdEQkdDkwYxF8IdyrmmBjTIQsY++mEgZoME8VfI89qv9cap/py8Dlmv14eJmV9cYnUXSCNHeMNVYqzFc5azUmnvfdhAABShqHcfVdWEVxIVzDXBYVzRylIE099oYfZTui63xs58Gv0Y+P3M8Acw0+9YlI3bBPIFaCpEJpX4DUnbiAcOyEO5Vbh0auiHcRoyCqyr1cOFaoPuu69N4iv+N/VGEv34/R/6M/OPXGJ1FeEI64FwE+Jypk9Yh3ZOytBVxzn6/ZBcdiJNZLiB9dPrEOLe0jOolsP6M63FkTL4Cj5VzT9Y7Y0qt7bsZYeMcqN1yRpIas0HOC5skXgZqBpG33pG36XeY3xNv4+poz9pybrq3SqYSVkVGYgiuaBdytkKeXKW07ipRxFOChG3D6g27SlB8t/8NNf7oX6XeX/AFOkfUcsxuTecCEuvJUo8kKQkAnVUE0J2wRhSbsmyalTEwjtNKyCucUSooU49UEpNEJxBpidFYbjTTs2xQniJJSSXH6h0CSKa50xd9VO+DZp949rE3/j6h2JmS4JxoqfUlZSSc1IPJNRSKjKmk0Zzp4iUlJ2ugSZKzqVq/tNB7mHemP+q7iokJAmvCP9ITuib0yv6pckMvWLJhIUp5xIUrNBNMQAb6JNMR1xezC12zLOxG1spJsXakbP+kOEg+jOOGGZfErL1LcsV0r34hBKSI+edOnxDh2YP09RbWKf8V78RqbTKOrWvhl1WRUcGbsLhUbPXBJQk73FTeIpxUVFcPeoFyTkxQF9wU0cGdOshNYThBdrNFVxD4qK8/8AsNK2dKLISl9RJIAGYb+kiGoQfYyZ1sRFXcV78RRUtKEV4Z3nzP1rEONPU1U8R0oomz5O/wAM4NnB/rC2aeoZmJ6UPNtSqWltB5ZC1JOdmV8WuiLSgouNzJ7xKam4rh3ifwfKj+IV+GYnZguZrmYh/wAF5hEykqbuGX+F+l0PZhqS6mIX8V5hlWRLBAWp5WaolIIbN5GjDvh7ELXuQsRXctlRV13ibshJCvh3K6PBXeq+JcaepqquJ6V5gTKSfp3Pw9fPC2aeoZmJ6V5h7QEq44panlpKzWnBZ2gXXnZqip5bd7kUc+EFFRXDvFnZaVVQ8ZX+Co0018bC+F+R8zTbrrhsLzCStlyzqghL6ipRoKtUGGHjbPVAowk7XJnWrQjtOPqJPSMmk3zahQ+hVo9cLZpr+RSq4hrhBeYJcrI6JxQ/9CjBs0+r0DMxHR6jEuZJLK2uNE5y0qrwCxSgIw21h2p7OzchvEOansdifNCrjUoMJtVP9FXf3RGxT6jXNxHy15lQxKfSz/8AWXj1wKnT6vQTrV/l+qJfsuWCErM2c1ZUAeLqxTSt1bsR1w3Rilfa9BLE1W2sviu8UdkZX6YT/wChePXCyodXoVnVvl+qKSsvKIWlXG65qgacArQa0040pDjTpp32vQidSvKLWX296B2k1KOOuL41TPWpVOBWaZxrSunGLnCm5N7XoRTniIRUdjs70YqWyADrw1XUMRY60+IUriWxoptiSzdyTUONsVGCxGlL40c+J/Zl9Atr3TD3+qunaMFT42GH/aj9A8jykkaoqPFBJ2ZAXTARHYW+JbhYVxpF0L10/WBcRvgPzyDxJCqUHDmmOlH6GNP+PxOZP+ot/b/sx6mta1NaHo24RB0DiF1TXXcB1e/RF8rkc7A600nOBuHt9cT2Fdpd12gzac59tIbfISXG5pZOD9pb0iujrwN8VTX5kY4p/pSMwpvrWMX2nVHsIWaHTTmhAdwlff2QxFE4Y4dcA2TnH3974YrG5NE8RbP8xWPMd0ay/bRyQ/8AZl9DAUffGMDsKraw16PZA0CZ1TqxMAwZJwFR3ww+o9k3XjbIv8oMNQxMXT+NGGJf6MvoYtsLKjnV0n1nVGc3dm1ONooys4k4dUJFMkE1hiLqWe6JuVYGlR090UiWak2o8Wlx9Z6/nKOqNX8C8Tmj+9P6RMhSqYVw5og3FFmmGEIChURoHTDEeuRlY3SnEWaYipr/AMdkdDrLpOFYOXzH78TUtG1mmm5daZNk8K3nEEYGtKAgXiHKaST2e0zp0JSlKLm+AmjKhH0OX7PtiM5dKNd0fWxiWypSFApk2AReFJuI5jSGqv8AaKWEduM2Ps5XAgq4q1X5Rreec0is7nYncuW0yvxpQLzJsiuro+rCzloPcm/5v34mlZlpNPIfVxZocE0peNakYDDDbzRUZqV+BlVoSp7P53xdvfEzGspWhcJRnr/SM85dKN9yl1v34hhlG2P4Jnru6eTBmrpDdJfMfvxGxlA2UBPFUUrXNzzmg4A0zKV3xWardhG5yTvtv34gk2wzm3yaKV9J/wBMIWYrfCXu078Kj9+JCLZlyf3NGqvCH8kLNj0j3Wr8x+/E0puZlklA4olRU2ldx0KrdhfhjFylFW4cjCnSqyv+e1nYUNqy937Gm+48vVq5MRmx6TbdavzH78RpjKdtFcyWCScaLp6kXw1XS7ERLAyl2zv7+oobWlh/BI/EH5Yh1IdJqsNW+Y/Uoq2JfDiSehyv/GDNh0j3at8wYlZ6XcCzxRIzEFfj1qAQKYDXFxnCV/ymVSlWhb9TtdgBtaW+iCn2/ZmxOZDpL3et8wGLUlzfxQUBp5TTzZsGZDpK3er8ws5bzBSGzLcgGtOEwrX6sVmw7LGawtW7kp8SqbYlSofsg5+EPqzYnMh0l7tWt+4DNtS+PFAaa3Mf6YM2HSPda3zH78RiYtiVQrNMoCaAnlYZyQql40VpFOcF/EyhRryXCoLqyhlagCSSRtV/1hZsOkvdq/OoQzlNLIIUiTAUnAhd4pprm1gVWC4qIng6slZ1BJ+2ZTTIg6fKndE5kOkvd63zABtaS+gpTd6QnbqgzKfSPd6/zBtl+ULC3uJDwakpzc88rOGulwF3XFqUNly2TJ06yqKnmdpnm2JQ38QHNwpOyt6YzzYdBru1b5rJFuyIxkP9wnV9UQ1Vp9Inh6/zA03lVIqQlPFFUToqE0rjQipvI2RTr07W2TNYOsm3tiTtsyFP3IgHTwtbuaDMp9JW71/mFJS1JJ1bbfEKZ60pCuFJpnEJrSl95gVSm2lsinRrRi5ZnYilo2lJsuuNGTWS2tSa8JjmmlbzpipThF22TOFKvOKlt9plM2W+q7gXD90j1iM9iT5HVnUl/JHobbsx1bEnmNLJS2oKGaapOdcCCNIi5wk4xsjnpVqcak7y7WjLTYcz6BzsmM8ueh0bzS6grdivj5lzsHdAqctAeIpdSDs2c+BQtOacUHdDUJc0J1qXKSOVZjxT5NewZphOnK3YUsRSv8SNnJmSdRxkKbWM6XcAqk3qOaQBdeTF0oSV7rkY4mrTko2kviRkJst6/wAE52DujFU5aHU69LqXmNCRWMG11x8U7orZloTm0+peaCNS66UUhQ+6Rq2eqGovmhOrDlJeZKZZdKZirsLlV6tELZeg82HUvQ5UqvzFdkwnF6DVSHUvNGtbjazwJCFEcXbBoD4wzrq0xv7xGlRPhw5HPh5wW1eS+JiLcq4RVSFUFNHqEQoy5o3dWn2KSLcSXS9Cqa808910LYeg82HUvMEqVXeAhZ+7EuMtClVp9S8wapRz0auo7oWzLQebT6l5jlkyy818lCgOAUMDiSm4dRjSnF8eHIwr1INwSa+JCCGVUoUkbKe+uISduw3co37QaZZQOBHv/iBRY3Ui12leLq1VEPZZO3HUlTB1How990DiNTWpQtKvuN93q6ht/WFZj246lrfqXR/ptGmFDmJxip3uvojOg1sv6v7mZU3XxFzbgQGFf5u/zDsxbS1KuBegVoKVx7qd8HEX5dQDjK9Rx1H1wnFjU46no5KVWLPWng1ZynkkgAklGbWtKXCN1B5bVuZxSqw3hPaVrMxlWc4BnFtQGGB9xGOXK3YdWfSbttIVclVH5CqaLj7INh6A6sdV5gFMHQDXHD/Ne6DZY9uOoB5k6QTzCCzByWo5k3LETUuVJVQOtkmhoAFC8nQBF04/mRjXmsuXFdjE8pTnzcwqlaurobjcFEDRhQCKqK8m7CoSUacVfkh9GVs4a/tC+pO6HnT1FulHpCpytnLqzC+7dCzp6j3Sj0lmsq5vDjCu7dCzp6j3Sj0m9klb8w846lbqlBLDihf8oUofXGlGpKTs3yOfF4enCKcVzRmJyqnK3PrA0YeuhjPOnqdO6UekN8ZpwU/aFHTgMOqDNnqDwlHpDN5UzYFzxN2pJ9kPNnqTulHpCJypm6XPHspPswgzZ6j3Sh0/cflcoZpRudqLsUoF1Obuio1JvsZnLC0V2x+5uZUWo6zwGYsJz0VUSkGpu1g0xMa1ako2scmFw9ObltLsMRvKeZoCXRjfVCd0ZZ07Xude50b9hLuVUzU0cpq5CPywOtIFgqWhBysma+U6kp/LE58xrBUdAicq5j0nWhG6HnSFuVLQ0sn7ffdeCFrqM1ZpmpF4F14GuLpVZSlZmGJw1OnT2orQxxldNel0eYj8sY589Tr3Khp6sk5XTXpP6Eflgz5huNHT7nDK+a9IOwndDz56i3Gjp6kO5YzJwXQfYR14e9IefMSwNHmvuBOWc156ewndCz5huNHQ3VWy+WGVhQClpWScxJ8VWbho0Rvty2Uzkjh6eZKNuCsZbmU80nFaOwn2Rk600dCwVF9iKqykmhisC7zE7oebMNzovsQN3KqZwzkaMUDdEuvMawNF8inxomK+USBsbTd1iHnSv2huVK3Yatj23MOPJStzOQQv5CR4qSQcNdMDGsJycjmr4enCm2lx4GAvLCbNPCjb4NHqKYwzp6nZuVDp9Tm8sZul7qcNKE+vNpFKtPUTwVHp9SDlrOaHAeZtPtFTAq8xPA0dBdzLKare6K6uDRugz56j3Gjp6i3xvmgalSTztJvHQBBn1BPA0NDXtvKN9iXlFo4POeQpS6oBwIAOy6LnWlGMXqc1LCU5zmn2JmErLqc85v8ACG+I3iobbjR7wSsvJzzm/wAMb4N4mCwNHvK/Haa1tdhPtMVnzJ3Kl3hG8jX9Cma6fCpgyJFb9T0fkFVkdMJPKWyk7XQPXCyJDWOpvsT8jkZHvHBbH4w9/wDMTu8u4rfoaPyN/JSwFsurUtxk5zS0CjoJqqlLtV36RpSpOLu2c+JxMakLJPtv2CyMiXvTMGmFHNV3m3RO7y1NvxCHSwyciZgmueyfv+wCDIlqhb/T0fvxDN5ITCKrKmaC+pXdTnIhqhJcRPHU3wszm8knyAoJQvaFg31ob+eDIkN4+muHHyGEZNvpvzUg4cpYp180NUZIW+0nqbeU9luP8DmAHMSQbxQE5u4xpUpuSVjlw1eNNy2uZhryYmTSqBtvB6IydGZ1LG0VqFTktMVFWxT7QpDyZBvtLkwS8mZgKPJSNQzkm83aTEujK5SxtK3MsjJiYoeQD95O+kGTIN8pXNLJ2xXm3QpSUgAKHjAmpBAwOsGKpU5Rd2Y4nE0509lGR8UJqviJ588d0ZZEzp/EKPf5FPilNj5tJ5liDImG/wBHV+RU5KzZ+av+0n80GTPQe+0NSDkdN0pwIpXz0918GTPQW/UdfQgZHzXoidVVp5/OgyJ6DeOo6+hsLsOZDMskI5SErCxVNxUrOAqTfdGuXLZRyxxFLMm2+DtYS+LsyqtWb9HKGuuuJy580bb3RXY/Qq7k3N3+Brtzk74HTnoCxdHUXXktNn5v+pO+JdGZW+0dTkZHTJFcwVO3Dn/SHkSJePpd5o2Pk/MNOpUpFUgEVBBvIIw7o0p05Rd2YYjFU6lNpGIvIubr4lPvpPtjLImdO/0faBryLmx82L/rp7hUQZEg3+jqLqyVmxdwd/2k19cPImG/UdfQq5kbN1rwWjz03d8G7zDf6OvoLjJGaJpwd+1Sd8GRMTx1HU18pMnph1mTQholTTRSvlC5RIuvN8XUpSaSt2HPRxNOM5tvtfA88vI6cp5FXaTvjPJnodG+UdfRiy8kZuoq0RTaN8GRPQW+UdSBknN6Gz/TvismYt7o6/c8uwBnpqBTOTXriF2nY27H0T/yZQWhWmLSD/UsaRGmI/c8DhwH7L+v+kebYeTq9+aMU0djQypVyTTHZD5Au0GgX12UHPEl8rHYE6TdfEspHtMmaCRtHDyPdRfvjojop/DL6HBif3af1/8Ah5VpdMDz6IyOx8Q6QMSK6L/1hhfkOy54MhSbiDcR0GkXH8vYRK0uDG5qjlCTW67rwFYqf5iYfl7BemYK3V7/ANDGfZxL4SZ6H/yA54ZOvMQa6dPti67OXAL8r+p5pBViTfz3iObiejZE11Dp7oLg0iqnVAeMcNt8K7HZPkc1MrQahRSbqEGnTjdDUmuZMqcXyPQyFrPvS82HXCsJaqKgY5wvwqbhG8KkpKV3yOGtQp06lNxVrs8wXP1v/WMbnfZHB4jSafaPXjFcSXGOhdE2cc9XbO++KTIcFoAVPuA+UWKX+Oq/vhXeo9iGiBKnnTXwizcflKHqMO7FsQ0R6PLdwomSAo3ttkgKIvzQKdwx1xVZvaObBpOl2c2YD04q4BS66a19p96xm2zpUY6IoH1AVzldBOm+tR73w+IWjoCM0vzzcNZwhXeobMdAKpxda566faI9sF2GzHQ1WXlcUfOeo0daAqomgo5Wl915EapvYfgc0oxzocOTMJyaV56tN1TvjK71OjZWhUOqUDyjiPlG7mvxildiaS5C5dXhnr0YKJ264njqP8ugBc84CaOOXfXVvh3eotiOi8gtlz7pfaAddvWgEcIrAqAN1cKRUJSuuJFWENiXBdj5dxW2LSdEw/R50DhXKAOKoBnqoBQ0whzlLafEVKEMuP5V2Ll3DiWbN86e6mYq9PvJ/qP7fU9JbVuyM26FvcZQoIABomhAqQKAq5VVHZripzpyd3c56VDEUo2g0+PvQUafs3AcboQK3N+1VYV6Xea7OJ1j6jbS7NoQXJkDG9KPZUwfpd4v6ru9Ri0ZCzmXFNLeeC00BokG8gKF9L7iDBKNJOzZNOripx2opWFWkWZ6aYP3AIi1HVmt8Xojes+2ZBttxoLeKHU5qwUaOcGumNVOklY550cTJqTtdCp+Czhww20JJ61GFeiWo4xc0cpqzaXOzA25o3Qv0tWV/VrkhlmWkQ1wnDvJTn5lcwE59M7AJOg4xSy1G92Q54nb2dlXtfw8yvBSRvE06BrLdf8AjCvSfNlrel/Be/EulqSqhRmXCQc4VauNKar9EJ5fDiO+Js1sLzHrcmJCZd4Rx5wKoBRKDSg03jGCplTd2zOhDFUo7MYrx/8A0RVKSGImXANrZPsiHGlqzdTxXSvfiElbKlHVpbRNqKlGgBaUKnHHDRAoQfBSFKvXgnJwVvqc1Ycsc6k3WlSfBK3c0NUoaieJrK14eoNywJYGnGwDd8yv1xOVDq9C1ia7/wCP1G2JeVYS82qarwqAk0aVUXk1wIPNFJU4X49plOVeq4tQ+F6meLIkThOL6WlewQtilqaZ2JX8F5/9kixZTTOKF/oVdF8PYh1EuvX6PU6ayblUpS4ZshC65pLKjWmNwNRfDcIJXbFDEVpScVDiu8T+B5Q/x2n6Ov11ibQ6vQ0zK/y/UsLEk6KpO8o6eAXhv5of6fULbxHD9P1Ne2JWTeWp3jVCoJFOCWfFSEjRpzYqWW3e5jS3iEVHY9UZa7Gk7v2y+/5lfriXGn1ehqqmI6PUuxk7KquRN1JqfJLrQAk47BDjTg+CZE8RWjxlD1E5ix5S/wDbefwK9moQnGHUWqtf5fqKmyJQ3cdGPoXMeqDYh1egZ1f5fqhxhmSQwprjhqpQUVBpeiouGbt19UXFU1FraMpOu6insdneJLsuQpUzpGm5le3WIlxp9ReZiH/D1FFSUkLhOEVxPAqOnVm80JKmv5eg3PEP+C8wszYEomhXOEZwCh4JRqk4G4aaYGKdOC7ZEQr1pXSguHeIqsySp+/f/nWduqEow6vQp1K/R6l5KyJNtxDnHM7NUlWbwKxUpIUL83ZFKEE73InVryi47HqIz1kyy3Fr46kZy1KpwDhpnEqpXpiZRi3fa9DSE6qill9nej//2Q==">
            <a:extLst>
              <a:ext uri="{FF2B5EF4-FFF2-40B4-BE49-F238E27FC236}">
                <a16:creationId xmlns:a16="http://schemas.microsoft.com/office/drawing/2014/main" id="{1BEEFD92-7662-7080-0982-3E5DA6E92A09}"/>
              </a:ext>
            </a:extLst>
          </p:cNvPr>
          <p:cNvSpPr>
            <a:spLocks noChangeAspect="1" noChangeArrowheads="1"/>
          </p:cNvSpPr>
          <p:nvPr/>
        </p:nvSpPr>
        <p:spPr bwMode="auto">
          <a:xfrm>
            <a:off x="2016126" y="-3935413"/>
            <a:ext cx="6991351" cy="46577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2400" b="0" i="0" u="none" strike="noStrike" kern="1200" cap="none" spc="0" normalizeH="0" baseline="0" noProof="0">
              <a:ln>
                <a:noFill/>
              </a:ln>
              <a:solidFill>
                <a:srgbClr val="000000"/>
              </a:solidFill>
              <a:effectLst/>
              <a:uLnTx/>
              <a:uFillTx/>
              <a:latin typeface="Tahoma" panose="020B0604030504040204" pitchFamily="34" charset="0"/>
              <a:ea typeface="+mn-ea"/>
              <a:cs typeface="Arial" panose="020B0604020202020204" pitchFamily="34" charset="0"/>
            </a:endParaRPr>
          </a:p>
        </p:txBody>
      </p:sp>
      <p:sp>
        <p:nvSpPr>
          <p:cNvPr id="70663" name="Text Box 2">
            <a:extLst>
              <a:ext uri="{FF2B5EF4-FFF2-40B4-BE49-F238E27FC236}">
                <a16:creationId xmlns:a16="http://schemas.microsoft.com/office/drawing/2014/main" id="{4A5BF1CF-3542-BBE7-528A-AD1CBDB72263}"/>
              </a:ext>
            </a:extLst>
          </p:cNvPr>
          <p:cNvSpPr txBox="1">
            <a:spLocks noChangeArrowheads="1"/>
          </p:cNvSpPr>
          <p:nvPr/>
        </p:nvSpPr>
        <p:spPr bwMode="auto">
          <a:xfrm>
            <a:off x="2831638" y="1202167"/>
            <a:ext cx="9121013" cy="47705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ahoma" panose="020B0604030504040204" pitchFamily="34" charset="0"/>
                <a:cs typeface="Arial" panose="020B0604020202020204" pitchFamily="34" charset="0"/>
              </a:defRPr>
            </a:lvl1pPr>
            <a:lvl2pPr marL="742950" indent="-285750">
              <a:defRPr sz="2400">
                <a:solidFill>
                  <a:schemeClr val="tx1"/>
                </a:solidFill>
                <a:latin typeface="Tahoma" panose="020B0604030504040204" pitchFamily="34" charset="0"/>
                <a:cs typeface="Arial" panose="020B0604020202020204" pitchFamily="34" charset="0"/>
              </a:defRPr>
            </a:lvl2pPr>
            <a:lvl3pPr marL="1143000" indent="-228600">
              <a:defRPr sz="2400">
                <a:solidFill>
                  <a:schemeClr val="tx1"/>
                </a:solidFill>
                <a:latin typeface="Tahoma" panose="020B0604030504040204" pitchFamily="34" charset="0"/>
                <a:cs typeface="Arial" panose="020B0604020202020204" pitchFamily="34" charset="0"/>
              </a:defRPr>
            </a:lvl3pPr>
            <a:lvl4pPr marL="1600200" indent="-228600">
              <a:defRPr sz="2400">
                <a:solidFill>
                  <a:schemeClr val="tx1"/>
                </a:solidFill>
                <a:latin typeface="Tahoma" panose="020B0604030504040204" pitchFamily="34" charset="0"/>
                <a:cs typeface="Arial" panose="020B0604020202020204" pitchFamily="34" charset="0"/>
              </a:defRPr>
            </a:lvl4pPr>
            <a:lvl5pPr marL="2057400" indent="-228600">
              <a:defRPr sz="2400">
                <a:solidFill>
                  <a:schemeClr val="tx1"/>
                </a:solidFill>
                <a:latin typeface="Tahoma" panose="020B0604030504040204" pitchFamily="34"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ahoma" panose="020B0604030504040204" pitchFamily="34" charset="0"/>
                <a:cs typeface="Arial" panose="020B0604020202020204" pitchFamily="34" charset="0"/>
              </a:defRPr>
            </a:lvl9pPr>
          </a:lstStyle>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highlight>
                  <a:srgbClr val="FFFF00"/>
                </a:highlight>
                <a:uLnTx/>
                <a:uFillTx/>
                <a:latin typeface="Tahoma" panose="020B0604030504040204" pitchFamily="34" charset="0"/>
                <a:ea typeface="+mn-ea"/>
                <a:cs typeface="Arial" panose="020B0604020202020204" pitchFamily="34" charset="0"/>
              </a:rPr>
              <a:t>överföra uppgifter som redan finns registrerade i ett IT-system utan manuell inmatning</a:t>
            </a: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[ordklass]</a:t>
            </a: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-&gt;</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teknisk integration som möjliggör </a:t>
            </a:r>
            <a:r>
              <a:rPr kumimoji="0" lang="sv-SE" altLang="sv-SE" sz="1600" b="0" i="0" u="none" strike="sng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(integrations)funktion/resurs för </a:t>
            </a:r>
            <a:r>
              <a:rPr kumimoji="0" lang="sv-SE" altLang="sv-SE" sz="16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icke-manuell ifyllnad av intygsformulär som innebär att redan registrerade uppgifter hämtas in från ett annat </a:t>
            </a:r>
            <a:r>
              <a:rPr kumimoji="0" lang="sv-SE" altLang="sv-SE" sz="1600" b="0" i="0" u="none" strike="noStrike" kern="1200" cap="none" spc="0" normalizeH="0" baseline="0" noProof="0" dirty="0" err="1">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rPr>
              <a:t>it-system</a:t>
            </a:r>
            <a:endParaRPr kumimoji="0" lang="sv-SE" altLang="sv-SE" sz="1600" b="0" i="0" u="none" strike="noStrike" kern="1200" cap="none" spc="0" normalizeH="0" baseline="0" noProof="0" dirty="0">
              <a:ln>
                <a:noFill/>
              </a:ln>
              <a:solidFill>
                <a:srgbClr val="000000"/>
              </a:solidFill>
              <a:effectLst/>
              <a:highlight>
                <a:srgbClr val="00FF00"/>
              </a:highligh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0" marR="0" lvl="0" indent="0" algn="l" defTabSz="914377" rtl="0" eaLnBrk="0" fontAlgn="base" latinLnBrk="0" hangingPunct="0">
              <a:lnSpc>
                <a:spcPct val="100000"/>
              </a:lnSpc>
              <a:spcBef>
                <a:spcPct val="0"/>
              </a:spcBef>
              <a:spcAft>
                <a:spcPct val="0"/>
              </a:spcAft>
              <a:buClrTx/>
              <a:buSzTx/>
              <a:buFontTx/>
              <a:buNone/>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Frågor:</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Är det en funktion eller avses själva överföringen?</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”utan manuell hantering” ligger väl i ”automat-”?</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Kan färdiga förslag till formuleringar räknas till detta?</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Innebär det att vissa fält fylls i redan när formuläret skapas?</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endPar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Jfr:</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600" b="0" i="1"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ifyllnadstext</a:t>
            </a: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text som tillförts blankett</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600" b="0" i="1"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förtryck</a:t>
            </a: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ledtext, symboler, kryssrutor, margmärken och annan text samt linjer som trycks på en blankett före kommande ifyllnad</a:t>
            </a:r>
          </a:p>
          <a:p>
            <a:pPr marL="380990" marR="0" lvl="0" indent="-380990" algn="l" defTabSz="914377" rtl="0" eaLnBrk="0" fontAlgn="base" latinLnBrk="0" hangingPunct="0">
              <a:lnSpc>
                <a:spcPct val="100000"/>
              </a:lnSpc>
              <a:spcBef>
                <a:spcPct val="0"/>
              </a:spcBef>
              <a:spcAft>
                <a:spcPct val="0"/>
              </a:spcAft>
              <a:buClrTx/>
              <a:buSzTx/>
              <a:buFont typeface="Arial" panose="020B0604020202020204" pitchFamily="34" charset="0"/>
              <a:buChar char="•"/>
              <a:tabLst/>
              <a:defRPr/>
            </a:pPr>
            <a:r>
              <a:rPr kumimoji="0" lang="sv-SE" altLang="sv-SE" sz="1600" b="0" i="1"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förhandstext</a:t>
            </a: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text som skrivs eller trycks på en blankett senare än förtrycket men före det egentliga ifyllandet (SIS 613001 (</a:t>
            </a:r>
            <a:r>
              <a:rPr kumimoji="0" lang="sv-SE" altLang="sv-SE" sz="16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Arial" panose="020B0604020202020204" pitchFamily="34" charset="0"/>
              </a:rPr>
              <a:t>utg</a:t>
            </a:r>
            <a:r>
              <a:rPr kumimoji="0" lang="sv-SE"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rPr>
              <a:t> 1): Blankett- och dokumentteknik. Terminologi)</a:t>
            </a:r>
          </a:p>
          <a:p>
            <a:pPr marL="0" marR="0" lvl="0" indent="0" algn="l" defTabSz="914377" rtl="0" eaLnBrk="0" fontAlgn="base" latinLnBrk="0" hangingPunct="0">
              <a:lnSpc>
                <a:spcPct val="100000"/>
              </a:lnSpc>
              <a:spcBef>
                <a:spcPct val="0"/>
              </a:spcBef>
              <a:spcAft>
                <a:spcPct val="0"/>
              </a:spcAft>
              <a:buClrTx/>
              <a:buSzTx/>
              <a:buFontTx/>
              <a:buNone/>
              <a:tabLst/>
              <a:defRPr/>
            </a:pPr>
            <a:endParaRPr kumimoji="0" lang="en-US" altLang="sv-SE" sz="1600" b="0" i="0" u="none" strike="noStrike" kern="1200" cap="none" spc="0" normalizeH="0" baseline="0" noProof="0" dirty="0">
              <a:ln>
                <a:noFill/>
              </a:ln>
              <a:solidFill>
                <a:srgbClr val="000000"/>
              </a:solidFill>
              <a:effectLst/>
              <a:uLnTx/>
              <a:uFillTx/>
              <a:latin typeface="Tahoma" panose="020B0604030504040204" pitchFamily="34" charset="0"/>
              <a:ea typeface="+mn-ea"/>
              <a:cs typeface="Arial" panose="020B0604020202020204" pitchFamily="34" charset="0"/>
            </a:endParaRPr>
          </a:p>
        </p:txBody>
      </p:sp>
    </p:spTree>
    <p:extLst>
      <p:ext uri="{BB962C8B-B14F-4D97-AF65-F5344CB8AC3E}">
        <p14:creationId xmlns:p14="http://schemas.microsoft.com/office/powerpoint/2010/main" val="2337197236"/>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A45AAA4-4BE6-4C70-9319-FFE9D89ADC9D}"/>
              </a:ext>
            </a:extLst>
          </p:cNvPr>
          <p:cNvSpPr>
            <a:spLocks noGrp="1"/>
          </p:cNvSpPr>
          <p:nvPr>
            <p:ph type="title"/>
          </p:nvPr>
        </p:nvSpPr>
        <p:spPr/>
        <p:txBody>
          <a:bodyPr/>
          <a:lstStyle/>
          <a:p>
            <a:r>
              <a:rPr lang="sv-SE" b="1" dirty="0">
                <a:latin typeface="-apple-system"/>
              </a:rPr>
              <a:t>Riktlinje - Region Värmland</a:t>
            </a:r>
            <a:endParaRPr lang="sv-SE" b="1" dirty="0"/>
          </a:p>
        </p:txBody>
      </p:sp>
      <p:sp>
        <p:nvSpPr>
          <p:cNvPr id="3" name="Platshållare för innehåll 2">
            <a:extLst>
              <a:ext uri="{FF2B5EF4-FFF2-40B4-BE49-F238E27FC236}">
                <a16:creationId xmlns:a16="http://schemas.microsoft.com/office/drawing/2014/main" id="{8921803A-7E12-4B20-A87A-DCE62692A334}"/>
              </a:ext>
            </a:extLst>
          </p:cNvPr>
          <p:cNvSpPr>
            <a:spLocks noGrp="1"/>
          </p:cNvSpPr>
          <p:nvPr>
            <p:ph sz="quarter" idx="21"/>
          </p:nvPr>
        </p:nvSpPr>
        <p:spPr/>
        <p:txBody>
          <a:bodyPr/>
          <a:lstStyle/>
          <a:p>
            <a:pPr marL="0" indent="0">
              <a:buNone/>
            </a:pPr>
            <a:r>
              <a:rPr lang="sv-SE" dirty="0">
                <a:latin typeface="-apple-system"/>
              </a:rPr>
              <a:t>”Intygsutfärdaren </a:t>
            </a:r>
            <a:r>
              <a:rPr lang="sv-SE" dirty="0">
                <a:effectLst/>
                <a:latin typeface="-apple-system"/>
              </a:rPr>
              <a:t>ska ha den kompetens som krävs för att utfärda intyget. Olika personalkategorier kan utfärda intyg inom ramen för sin yrkeslegitimation. Krav på intygsutfärdarens kompetens ställs ofta upp i författningar.”</a:t>
            </a:r>
            <a:br>
              <a:rPr lang="sv-SE" dirty="0">
                <a:effectLst/>
                <a:latin typeface="-apple-system"/>
              </a:rPr>
            </a:br>
            <a:r>
              <a:rPr lang="sv-SE" dirty="0">
                <a:effectLst/>
                <a:latin typeface="-apple-system"/>
              </a:rPr>
              <a:t>”Verksamhetschef beslutar vilken hälso- och sjukvårdspersonal som har såväl formell som reell kompetens för att utfärda en viss kategori av intyg.”</a:t>
            </a:r>
          </a:p>
          <a:p>
            <a:pPr marL="0" indent="0">
              <a:buNone/>
            </a:pPr>
            <a:endParaRPr lang="sv-SE" dirty="0">
              <a:effectLst/>
              <a:latin typeface="-apple-system"/>
            </a:endParaRPr>
          </a:p>
          <a:p>
            <a:pPr marL="0" indent="0">
              <a:buNone/>
            </a:pPr>
            <a:r>
              <a:rPr lang="sv-SE" dirty="0">
                <a:hlinkClick r:id="rId2"/>
              </a:rPr>
              <a:t>RIK-18346-v.2.0 Utfärdande av intyg i hälso- och sjukvården och tandvården.pdf</a:t>
            </a:r>
            <a:endParaRPr lang="sv-SE" dirty="0">
              <a:effectLst/>
              <a:latin typeface="-apple-system"/>
            </a:endParaRPr>
          </a:p>
          <a:p>
            <a:endParaRPr lang="sv-SE" dirty="0"/>
          </a:p>
        </p:txBody>
      </p:sp>
    </p:spTree>
    <p:extLst>
      <p:ext uri="{BB962C8B-B14F-4D97-AF65-F5344CB8AC3E}">
        <p14:creationId xmlns:p14="http://schemas.microsoft.com/office/powerpoint/2010/main" val="34029154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A337387F-9AFF-457E-BD80-DAA74DC6CF03}"/>
              </a:ext>
            </a:extLst>
          </p:cNvPr>
          <p:cNvSpPr>
            <a:spLocks noGrp="1"/>
          </p:cNvSpPr>
          <p:nvPr>
            <p:ph type="title"/>
          </p:nvPr>
        </p:nvSpPr>
        <p:spPr/>
        <p:txBody>
          <a:bodyPr/>
          <a:lstStyle/>
          <a:p>
            <a:r>
              <a:rPr lang="sv-SE" dirty="0"/>
              <a:t>Exempel från intyg</a:t>
            </a:r>
          </a:p>
        </p:txBody>
      </p:sp>
      <p:sp>
        <p:nvSpPr>
          <p:cNvPr id="3" name="Platshållare för innehåll 2">
            <a:extLst>
              <a:ext uri="{FF2B5EF4-FFF2-40B4-BE49-F238E27FC236}">
                <a16:creationId xmlns:a16="http://schemas.microsoft.com/office/drawing/2014/main" id="{592978DE-08FF-41A0-8C87-C90DA68CDB4B}"/>
              </a:ext>
            </a:extLst>
          </p:cNvPr>
          <p:cNvSpPr>
            <a:spLocks noGrp="1"/>
          </p:cNvSpPr>
          <p:nvPr>
            <p:ph idx="1"/>
          </p:nvPr>
        </p:nvSpPr>
        <p:spPr/>
        <p:txBody>
          <a:bodyPr/>
          <a:lstStyle/>
          <a:p>
            <a:endParaRPr lang="sv-SE"/>
          </a:p>
        </p:txBody>
      </p:sp>
      <p:pic>
        <p:nvPicPr>
          <p:cNvPr id="5" name="Bildobjekt 4">
            <a:extLst>
              <a:ext uri="{FF2B5EF4-FFF2-40B4-BE49-F238E27FC236}">
                <a16:creationId xmlns:a16="http://schemas.microsoft.com/office/drawing/2014/main" id="{F4EC5CC8-C959-4D15-BED9-E1F09EABCDF7}"/>
              </a:ext>
            </a:extLst>
          </p:cNvPr>
          <p:cNvPicPr>
            <a:picLocks noChangeAspect="1"/>
          </p:cNvPicPr>
          <p:nvPr/>
        </p:nvPicPr>
        <p:blipFill rotWithShape="1">
          <a:blip r:embed="rId2"/>
          <a:srcRect l="30079" t="22842" r="8105" b="-2"/>
          <a:stretch/>
        </p:blipFill>
        <p:spPr>
          <a:xfrm>
            <a:off x="490887" y="1825625"/>
            <a:ext cx="7536581" cy="4938712"/>
          </a:xfrm>
          <a:prstGeom prst="rect">
            <a:avLst/>
          </a:prstGeom>
        </p:spPr>
      </p:pic>
      <p:sp>
        <p:nvSpPr>
          <p:cNvPr id="6" name="Ellips 5">
            <a:extLst>
              <a:ext uri="{FF2B5EF4-FFF2-40B4-BE49-F238E27FC236}">
                <a16:creationId xmlns:a16="http://schemas.microsoft.com/office/drawing/2014/main" id="{B57D61C8-A80B-488F-87CD-4D0D24C5467F}"/>
              </a:ext>
            </a:extLst>
          </p:cNvPr>
          <p:cNvSpPr/>
          <p:nvPr/>
        </p:nvSpPr>
        <p:spPr>
          <a:xfrm>
            <a:off x="3955985" y="1864125"/>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4551990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22658047-8065-492E-AE63-78877CE8E582}"/>
              </a:ext>
            </a:extLst>
          </p:cNvPr>
          <p:cNvSpPr>
            <a:spLocks noGrp="1"/>
          </p:cNvSpPr>
          <p:nvPr>
            <p:ph type="title"/>
          </p:nvPr>
        </p:nvSpPr>
        <p:spPr/>
        <p:txBody>
          <a:bodyPr/>
          <a:lstStyle/>
          <a:p>
            <a:r>
              <a:rPr lang="sv-SE" dirty="0"/>
              <a:t>Exempel från intyg</a:t>
            </a:r>
          </a:p>
        </p:txBody>
      </p:sp>
      <p:sp>
        <p:nvSpPr>
          <p:cNvPr id="3" name="Platshållare för innehåll 2">
            <a:extLst>
              <a:ext uri="{FF2B5EF4-FFF2-40B4-BE49-F238E27FC236}">
                <a16:creationId xmlns:a16="http://schemas.microsoft.com/office/drawing/2014/main" id="{8494902E-0916-4C99-80C7-ABF1CD6431D0}"/>
              </a:ext>
            </a:extLst>
          </p:cNvPr>
          <p:cNvSpPr>
            <a:spLocks noGrp="1"/>
          </p:cNvSpPr>
          <p:nvPr>
            <p:ph idx="1"/>
          </p:nvPr>
        </p:nvSpPr>
        <p:spPr/>
        <p:txBody>
          <a:bodyPr/>
          <a:lstStyle/>
          <a:p>
            <a:endParaRPr lang="sv-SE" dirty="0"/>
          </a:p>
        </p:txBody>
      </p:sp>
      <p:pic>
        <p:nvPicPr>
          <p:cNvPr id="5" name="Bildobjekt 4">
            <a:extLst>
              <a:ext uri="{FF2B5EF4-FFF2-40B4-BE49-F238E27FC236}">
                <a16:creationId xmlns:a16="http://schemas.microsoft.com/office/drawing/2014/main" id="{30AFF1AC-EB27-4DF8-B305-0F173072B1AE}"/>
              </a:ext>
            </a:extLst>
          </p:cNvPr>
          <p:cNvPicPr>
            <a:picLocks noChangeAspect="1"/>
          </p:cNvPicPr>
          <p:nvPr/>
        </p:nvPicPr>
        <p:blipFill rotWithShape="1">
          <a:blip r:embed="rId2"/>
          <a:srcRect l="38211" t="26203" r="15605"/>
          <a:stretch/>
        </p:blipFill>
        <p:spPr>
          <a:xfrm>
            <a:off x="4658626" y="1905802"/>
            <a:ext cx="5630779" cy="4723598"/>
          </a:xfrm>
          <a:prstGeom prst="rect">
            <a:avLst/>
          </a:prstGeom>
        </p:spPr>
      </p:pic>
      <p:sp>
        <p:nvSpPr>
          <p:cNvPr id="7" name="Ellips 6">
            <a:extLst>
              <a:ext uri="{FF2B5EF4-FFF2-40B4-BE49-F238E27FC236}">
                <a16:creationId xmlns:a16="http://schemas.microsoft.com/office/drawing/2014/main" id="{8538E6D3-F95B-4070-AD30-46FD02DA4224}"/>
              </a:ext>
            </a:extLst>
          </p:cNvPr>
          <p:cNvSpPr/>
          <p:nvPr/>
        </p:nvSpPr>
        <p:spPr>
          <a:xfrm>
            <a:off x="4936156" y="4847957"/>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8" name="Ellips 7">
            <a:extLst>
              <a:ext uri="{FF2B5EF4-FFF2-40B4-BE49-F238E27FC236}">
                <a16:creationId xmlns:a16="http://schemas.microsoft.com/office/drawing/2014/main" id="{7067AE0D-1DB6-4146-8460-A8C296D52C6D}"/>
              </a:ext>
            </a:extLst>
          </p:cNvPr>
          <p:cNvSpPr/>
          <p:nvPr/>
        </p:nvSpPr>
        <p:spPr>
          <a:xfrm>
            <a:off x="6689558" y="4395520"/>
            <a:ext cx="1251284" cy="378611"/>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656459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9EA00E-B4D9-4333-88C5-B4C0981B9E16}"/>
              </a:ext>
            </a:extLst>
          </p:cNvPr>
          <p:cNvSpPr>
            <a:spLocks noGrp="1"/>
          </p:cNvSpPr>
          <p:nvPr>
            <p:ph type="title"/>
          </p:nvPr>
        </p:nvSpPr>
        <p:spPr/>
        <p:txBody>
          <a:bodyPr/>
          <a:lstStyle/>
          <a:p>
            <a:endParaRPr lang="sv-SE"/>
          </a:p>
        </p:txBody>
      </p:sp>
      <p:pic>
        <p:nvPicPr>
          <p:cNvPr id="5" name="Platshållare för innehåll 4">
            <a:extLst>
              <a:ext uri="{FF2B5EF4-FFF2-40B4-BE49-F238E27FC236}">
                <a16:creationId xmlns:a16="http://schemas.microsoft.com/office/drawing/2014/main" id="{99A6E3E8-7443-4D94-9517-A23D4954B8E4}"/>
              </a:ext>
            </a:extLst>
          </p:cNvPr>
          <p:cNvPicPr>
            <a:picLocks noGrp="1" noChangeAspect="1"/>
          </p:cNvPicPr>
          <p:nvPr>
            <p:ph idx="1"/>
          </p:nvPr>
        </p:nvPicPr>
        <p:blipFill rotWithShape="1">
          <a:blip r:embed="rId2"/>
          <a:srcRect l="45548" t="20866" r="23793"/>
          <a:stretch/>
        </p:blipFill>
        <p:spPr>
          <a:xfrm>
            <a:off x="838200" y="1745736"/>
            <a:ext cx="3685674" cy="4994436"/>
          </a:xfrm>
        </p:spPr>
      </p:pic>
      <p:pic>
        <p:nvPicPr>
          <p:cNvPr id="6" name="Platshållare för innehåll 4">
            <a:extLst>
              <a:ext uri="{FF2B5EF4-FFF2-40B4-BE49-F238E27FC236}">
                <a16:creationId xmlns:a16="http://schemas.microsoft.com/office/drawing/2014/main" id="{A8D6E675-8ABA-48BB-ACCC-3637EA24532F}"/>
              </a:ext>
            </a:extLst>
          </p:cNvPr>
          <p:cNvPicPr>
            <a:picLocks noChangeAspect="1"/>
          </p:cNvPicPr>
          <p:nvPr/>
        </p:nvPicPr>
        <p:blipFill rotWithShape="1">
          <a:blip r:embed="rId2"/>
          <a:srcRect l="45548" t="82080" r="23793"/>
          <a:stretch/>
        </p:blipFill>
        <p:spPr>
          <a:xfrm>
            <a:off x="4523874" y="3176956"/>
            <a:ext cx="7449760" cy="2285999"/>
          </a:xfrm>
          <a:prstGeom prst="rect">
            <a:avLst/>
          </a:prstGeom>
        </p:spPr>
      </p:pic>
      <p:sp>
        <p:nvSpPr>
          <p:cNvPr id="7" name="Ellips 6">
            <a:extLst>
              <a:ext uri="{FF2B5EF4-FFF2-40B4-BE49-F238E27FC236}">
                <a16:creationId xmlns:a16="http://schemas.microsoft.com/office/drawing/2014/main" id="{C814137D-8787-45A3-B9CD-B05A00989429}"/>
              </a:ext>
            </a:extLst>
          </p:cNvPr>
          <p:cNvSpPr/>
          <p:nvPr/>
        </p:nvSpPr>
        <p:spPr>
          <a:xfrm>
            <a:off x="5196038" y="3100153"/>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67069595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0071F485-BDF8-43AD-AC1E-D1A21405EF10}"/>
              </a:ext>
            </a:extLst>
          </p:cNvPr>
          <p:cNvSpPr>
            <a:spLocks noGrp="1"/>
          </p:cNvSpPr>
          <p:nvPr>
            <p:ph type="title"/>
          </p:nvPr>
        </p:nvSpPr>
        <p:spPr/>
        <p:txBody>
          <a:bodyPr/>
          <a:lstStyle/>
          <a:p>
            <a:endParaRPr lang="sv-SE"/>
          </a:p>
        </p:txBody>
      </p:sp>
      <p:pic>
        <p:nvPicPr>
          <p:cNvPr id="5" name="Platshållare för innehåll 4">
            <a:extLst>
              <a:ext uri="{FF2B5EF4-FFF2-40B4-BE49-F238E27FC236}">
                <a16:creationId xmlns:a16="http://schemas.microsoft.com/office/drawing/2014/main" id="{2FF3AFA4-16BD-42B7-9BA5-C5F0F63CBB87}"/>
              </a:ext>
            </a:extLst>
          </p:cNvPr>
          <p:cNvPicPr>
            <a:picLocks noGrp="1" noChangeAspect="1"/>
          </p:cNvPicPr>
          <p:nvPr>
            <p:ph idx="1"/>
          </p:nvPr>
        </p:nvPicPr>
        <p:blipFill rotWithShape="1">
          <a:blip r:embed="rId2"/>
          <a:srcRect l="47523" t="28386" r="25419" b="165"/>
          <a:stretch/>
        </p:blipFill>
        <p:spPr>
          <a:xfrm>
            <a:off x="288757" y="1742296"/>
            <a:ext cx="3513221" cy="4870260"/>
          </a:xfrm>
        </p:spPr>
      </p:pic>
      <p:pic>
        <p:nvPicPr>
          <p:cNvPr id="6" name="Platshållare för innehåll 4">
            <a:extLst>
              <a:ext uri="{FF2B5EF4-FFF2-40B4-BE49-F238E27FC236}">
                <a16:creationId xmlns:a16="http://schemas.microsoft.com/office/drawing/2014/main" id="{FFA3CD13-2F49-4487-AF2B-84050C524B4A}"/>
              </a:ext>
            </a:extLst>
          </p:cNvPr>
          <p:cNvPicPr>
            <a:picLocks noChangeAspect="1"/>
          </p:cNvPicPr>
          <p:nvPr/>
        </p:nvPicPr>
        <p:blipFill rotWithShape="1">
          <a:blip r:embed="rId2"/>
          <a:srcRect l="47523" t="75995" r="25418" b="11438"/>
          <a:stretch/>
        </p:blipFill>
        <p:spPr>
          <a:xfrm>
            <a:off x="4657022" y="3724977"/>
            <a:ext cx="7065919" cy="1722922"/>
          </a:xfrm>
          <a:prstGeom prst="rect">
            <a:avLst/>
          </a:prstGeom>
        </p:spPr>
      </p:pic>
      <p:sp>
        <p:nvSpPr>
          <p:cNvPr id="7" name="Ellips 6">
            <a:extLst>
              <a:ext uri="{FF2B5EF4-FFF2-40B4-BE49-F238E27FC236}">
                <a16:creationId xmlns:a16="http://schemas.microsoft.com/office/drawing/2014/main" id="{3A79FFF8-B55F-43C3-8307-32308016E0C1}"/>
              </a:ext>
            </a:extLst>
          </p:cNvPr>
          <p:cNvSpPr/>
          <p:nvPr/>
        </p:nvSpPr>
        <p:spPr>
          <a:xfrm>
            <a:off x="7987365" y="5025203"/>
            <a:ext cx="2319688" cy="657693"/>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1304956567"/>
      </p:ext>
    </p:extLst>
  </p:cSld>
  <p:clrMapOvr>
    <a:masterClrMapping/>
  </p:clrMapOvr>
</p:sld>
</file>

<file path=ppt/theme/theme1.xml><?xml version="1.0" encoding="utf-8"?>
<a:theme xmlns:a="http://schemas.openxmlformats.org/drawingml/2006/main" name="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2.xml><?xml version="1.0" encoding="utf-8"?>
<a:theme xmlns:a="http://schemas.openxmlformats.org/drawingml/2006/main" name="1_Ny-ppt-mall-ny version">
  <a:themeElements>
    <a:clrScheme name="E-hälsomyndigheten">
      <a:dk1>
        <a:srgbClr val="212121"/>
      </a:dk1>
      <a:lt1>
        <a:srgbClr val="FAFAFA"/>
      </a:lt1>
      <a:dk2>
        <a:srgbClr val="6E0E50"/>
      </a:dk2>
      <a:lt2>
        <a:srgbClr val="FAFAFA"/>
      </a:lt2>
      <a:accent1>
        <a:srgbClr val="6E0E50"/>
      </a:accent1>
      <a:accent2>
        <a:srgbClr val="F7E3ED"/>
      </a:accent2>
      <a:accent3>
        <a:srgbClr val="FFE098"/>
      </a:accent3>
      <a:accent4>
        <a:srgbClr val="FFF8EB"/>
      </a:accent4>
      <a:accent5>
        <a:srgbClr val="E28AB7"/>
      </a:accent5>
      <a:accent6>
        <a:srgbClr val="04C3AD"/>
      </a:accent6>
      <a:hlink>
        <a:srgbClr val="6E0E50"/>
      </a:hlink>
      <a:folHlink>
        <a:srgbClr val="954F72"/>
      </a:folHlink>
    </a:clrScheme>
    <a:fontScheme name="Public Sans">
      <a:majorFont>
        <a:latin typeface="Public Sans Bold"/>
        <a:ea typeface=""/>
        <a:cs typeface=""/>
      </a:majorFont>
      <a:minorFont>
        <a:latin typeface="Public Sans Regula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15000"/>
          </a:schemeClr>
        </a:lnRef>
        <a:fillRef idx="1">
          <a:schemeClr val="accent1"/>
        </a:fillRef>
        <a:effectRef idx="0">
          <a:schemeClr val="accent1"/>
        </a:effectRef>
        <a:fontRef idx="minor">
          <a:schemeClr val="lt1"/>
        </a:fontRef>
      </a:style>
    </a:spDef>
    <a:lnDef>
      <a:spPr>
        <a:ln w="12700">
          <a:headEnd type="none" w="lg" len="med"/>
          <a:tailEnd type="none" w="lg" len="med"/>
        </a:ln>
      </a:spPr>
      <a:bodyPr/>
      <a:lstStyle/>
      <a:style>
        <a:lnRef idx="1">
          <a:schemeClr val="accent1"/>
        </a:lnRef>
        <a:fillRef idx="0">
          <a:schemeClr val="accent1"/>
        </a:fillRef>
        <a:effectRef idx="0">
          <a:schemeClr val="accent1"/>
        </a:effectRef>
        <a:fontRef idx="minor">
          <a:schemeClr val="tx1"/>
        </a:fontRef>
      </a:style>
    </a:lnDef>
  </a:objectDefaults>
  <a:extraClrSchemeLst/>
  <a:extLst>
    <a:ext uri="{05A4C25C-085E-4340-85A3-A5531E510DB2}">
      <thm15:themeFamily xmlns:thm15="http://schemas.microsoft.com/office/thememl/2012/main" name="E-hälsomyndigheten mall.pptx [Skrivskyddad]" id="{37BFAC00-14CB-4996-95B8-FA6C8A22F950}" vid="{BBC0F716-50ED-475C-A6BA-1228B846A629}"/>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kument" ma:contentTypeID="0x010100B97DB0CBBA062B48ACC5E4762F2A6D30" ma:contentTypeVersion="14" ma:contentTypeDescription="Skapa ett nytt dokument." ma:contentTypeScope="" ma:versionID="deeba397481b7a7c3fe03af513bd86cd">
  <xsd:schema xmlns:xsd="http://www.w3.org/2001/XMLSchema" xmlns:xs="http://www.w3.org/2001/XMLSchema" xmlns:p="http://schemas.microsoft.com/office/2006/metadata/properties" xmlns:ns2="1ca7e364-302f-4e96-80bb-49905981117c" xmlns:ns3="28075a3b-e34e-4e8e-be3f-cd69c31be00c" targetNamespace="http://schemas.microsoft.com/office/2006/metadata/properties" ma:root="true" ma:fieldsID="d839366300a468780e6d4a29069c2561" ns2:_="" ns3:_="">
    <xsd:import namespace="1ca7e364-302f-4e96-80bb-49905981117c"/>
    <xsd:import namespace="28075a3b-e34e-4e8e-be3f-cd69c31be00c"/>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3:SharedWithUsers" minOccurs="0"/>
                <xsd:element ref="ns3:SharedWithDetails" minOccurs="0"/>
                <xsd:element ref="ns2:lcf76f155ced4ddcb4097134ff3c332f" minOccurs="0"/>
                <xsd:element ref="ns3:TaxCatchAll" minOccurs="0"/>
                <xsd:element ref="ns2:MediaServiceObjectDetectorVersions" minOccurs="0"/>
                <xsd:element ref="ns2:MediaServiceGenerationTime" minOccurs="0"/>
                <xsd:element ref="ns2:MediaServiceEventHashCode" minOccurs="0"/>
                <xsd:element ref="ns2:MediaServiceOCR"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a7e364-302f-4e96-80bb-49905981117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lcf76f155ced4ddcb4097134ff3c332f" ma:index="14" nillable="true" ma:taxonomy="true" ma:internalName="lcf76f155ced4ddcb4097134ff3c332f" ma:taxonomyFieldName="MediaServiceImageTags" ma:displayName="Bildmarkeringar" ma:readOnly="false" ma:fieldId="{5cf76f15-5ced-4ddc-b409-7134ff3c332f}" ma:taxonomyMulti="true" ma:sspId="31502263-9b26-43a4-b347-30d5a8ccde1b"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6" nillable="true" ma:displayName="MediaServiceObjectDetectorVersions" ma:hidden="true" ma:indexed="true" ma:internalName="MediaServiceObjectDetectorVersion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DateTaken" ma:index="20" nillable="true" ma:displayName="MediaServiceDateTaken" ma:hidden="true" ma:indexed="true" ma:internalName="MediaServiceDateTaken" ma:readOnly="true">
      <xsd:simpleType>
        <xsd:restriction base="dms:Text"/>
      </xsd:simpleType>
    </xsd:element>
    <xsd:element name="MediaLengthInSeconds" ma:index="21"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8075a3b-e34e-4e8e-be3f-cd69c31be00c" elementFormDefault="qualified">
    <xsd:import namespace="http://schemas.microsoft.com/office/2006/documentManagement/types"/>
    <xsd:import namespace="http://schemas.microsoft.com/office/infopath/2007/PartnerControls"/>
    <xsd:element name="SharedWithUsers" ma:index="11"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Delat med information" ma:internalName="SharedWithDetails" ma:readOnly="true">
      <xsd:simpleType>
        <xsd:restriction base="dms:Note">
          <xsd:maxLength value="255"/>
        </xsd:restriction>
      </xsd:simpleType>
    </xsd:element>
    <xsd:element name="TaxCatchAll" ma:index="15" nillable="true" ma:displayName="Taxonomy Catch All Column" ma:hidden="true" ma:list="{ee20eba0-14fe-44fe-b715-bdcedefa68e7}" ma:internalName="TaxCatchAll" ma:showField="CatchAllData" ma:web="28075a3b-e34e-4e8e-be3f-cd69c31be00c">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BEB6B49-9D8E-496A-9283-06369233A6D9}">
  <ds:schemaRefs>
    <ds:schemaRef ds:uri="http://schemas.microsoft.com/sharepoint/v3/contenttype/forms"/>
  </ds:schemaRefs>
</ds:datastoreItem>
</file>

<file path=customXml/itemProps2.xml><?xml version="1.0" encoding="utf-8"?>
<ds:datastoreItem xmlns:ds="http://schemas.openxmlformats.org/officeDocument/2006/customXml" ds:itemID="{5C05E2A2-F210-4098-8B41-D60AB6501E1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a7e364-302f-4e96-80bb-49905981117c"/>
    <ds:schemaRef ds:uri="28075a3b-e34e-4e8e-be3f-cd69c31be0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E-hälsomyndigheten mall</Template>
  <TotalTime>1356</TotalTime>
  <Words>6310</Words>
  <Application>Microsoft Office PowerPoint</Application>
  <PresentationFormat>Bredbild</PresentationFormat>
  <Paragraphs>524</Paragraphs>
  <Slides>43</Slides>
  <Notes>12</Notes>
  <HiddenSlides>5</HiddenSlides>
  <MMClips>0</MMClips>
  <ScaleCrop>false</ScaleCrop>
  <HeadingPairs>
    <vt:vector size="6" baseType="variant">
      <vt:variant>
        <vt:lpstr>Använt teckensnitt</vt:lpstr>
      </vt:variant>
      <vt:variant>
        <vt:i4>10</vt:i4>
      </vt:variant>
      <vt:variant>
        <vt:lpstr>Tema</vt:lpstr>
      </vt:variant>
      <vt:variant>
        <vt:i4>2</vt:i4>
      </vt:variant>
      <vt:variant>
        <vt:lpstr>Bildrubriker</vt:lpstr>
      </vt:variant>
      <vt:variant>
        <vt:i4>43</vt:i4>
      </vt:variant>
    </vt:vector>
  </HeadingPairs>
  <TitlesOfParts>
    <vt:vector size="55" baseType="lpstr">
      <vt:lpstr>Public Sans</vt:lpstr>
      <vt:lpstr>Public Sans Regular</vt:lpstr>
      <vt:lpstr>Arial</vt:lpstr>
      <vt:lpstr>Calibri</vt:lpstr>
      <vt:lpstr>Jost</vt:lpstr>
      <vt:lpstr>Times New Roman</vt:lpstr>
      <vt:lpstr>ui-sans-serif</vt:lpstr>
      <vt:lpstr>Tahoma</vt:lpstr>
      <vt:lpstr>-apple-system</vt:lpstr>
      <vt:lpstr>MS Sans Serif</vt:lpstr>
      <vt:lpstr>Ny-ppt-mall-ny version</vt:lpstr>
      <vt:lpstr>1_Ny-ppt-mall-ny version</vt:lpstr>
      <vt:lpstr>Kompetens m.m. - förslag till lösning</vt:lpstr>
      <vt:lpstr>Bakgrund</vt:lpstr>
      <vt:lpstr>Föreskrift, HSLF-FS 2020:87</vt:lpstr>
      <vt:lpstr>Föreskrift, HSLF-FS 2020:87</vt:lpstr>
      <vt:lpstr>Riktlinje - Region Värmland</vt:lpstr>
      <vt:lpstr>Exempel från intyg</vt:lpstr>
      <vt:lpstr>Exempel från intyg</vt:lpstr>
      <vt:lpstr>PowerPoint-presentation</vt:lpstr>
      <vt:lpstr>PowerPoint-presentation</vt:lpstr>
      <vt:lpstr>Genomgång av intygsformulär</vt:lpstr>
      <vt:lpstr>Förifyllnadsfunktion</vt:lpstr>
      <vt:lpstr>Behörighet – åtkomst till intyg</vt:lpstr>
      <vt:lpstr>Genomgång</vt:lpstr>
      <vt:lpstr>Fält för egenskaper på utfärdare i intygsformulär</vt:lpstr>
      <vt:lpstr>begrepp (1)</vt:lpstr>
      <vt:lpstr>Begreppskartläggning</vt:lpstr>
      <vt:lpstr>begrepp (2)</vt:lpstr>
      <vt:lpstr>begrepp (3)</vt:lpstr>
      <vt:lpstr>begrepp (4)</vt:lpstr>
      <vt:lpstr>Befintliga kodverk</vt:lpstr>
      <vt:lpstr>PowerPoint-presentation</vt:lpstr>
      <vt:lpstr>Autoifyllnad</vt:lpstr>
      <vt:lpstr>Behörighetsstyrande attribut (webcert)</vt:lpstr>
      <vt:lpstr>Förslag</vt:lpstr>
      <vt:lpstr>Förslag</vt:lpstr>
      <vt:lpstr>Kodverk yrke</vt:lpstr>
      <vt:lpstr>Kodverk för yrken i hälso- och sjukvården </vt:lpstr>
      <vt:lpstr>Urval - Kodverk för yrken i hälso- och sjukvården</vt:lpstr>
      <vt:lpstr>Legitimerade yrken</vt:lpstr>
      <vt:lpstr>Särskild kompetens</vt:lpstr>
      <vt:lpstr>Kodverk för yrke NSG</vt:lpstr>
      <vt:lpstr>?</vt:lpstr>
      <vt:lpstr>Befattning, tjänst m.m.</vt:lpstr>
      <vt:lpstr>Förifyllnad</vt:lpstr>
      <vt:lpstr>Behörighetstyrande egenskaper</vt:lpstr>
      <vt:lpstr>PowerPoint-presentation</vt:lpstr>
      <vt:lpstr>PowerPoint-presentation</vt:lpstr>
      <vt:lpstr>PowerPoint-presentation</vt:lpstr>
      <vt:lpstr>PowerPoint-presentation</vt:lpstr>
      <vt:lpstr>PowerPoint-presentation</vt:lpstr>
      <vt:lpstr>PowerPoint-presentation</vt:lpstr>
      <vt:lpstr>PowerPoint-presentation</vt:lpstr>
      <vt:lpstr>PowerPoint-presentation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Kompetens m.m. - förslag till lösning</dc:title>
  <dc:creator>Klas Blomqvist</dc:creator>
  <cp:lastModifiedBy>Henrik Nilsson</cp:lastModifiedBy>
  <cp:revision>12</cp:revision>
  <dcterms:created xsi:type="dcterms:W3CDTF">2025-04-09T12:13:46Z</dcterms:created>
  <dcterms:modified xsi:type="dcterms:W3CDTF">2025-04-11T09:49:04Z</dcterms:modified>
</cp:coreProperties>
</file>