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754" r:id="rId4"/>
  </p:sldMasterIdLst>
  <p:sldIdLst>
    <p:sldId id="2147198516" r:id="rId5"/>
    <p:sldId id="2147198508" r:id="rId6"/>
    <p:sldId id="264" r:id="rId7"/>
    <p:sldId id="266" r:id="rId8"/>
    <p:sldId id="268" r:id="rId9"/>
    <p:sldId id="2147198514" r:id="rId10"/>
    <p:sldId id="265" r:id="rId11"/>
    <p:sldId id="267" r:id="rId12"/>
    <p:sldId id="2147198515" r:id="rId13"/>
    <p:sldId id="261" r:id="rId14"/>
  </p:sldIdLst>
  <p:sldSz cx="12192000" cy="6858000"/>
  <p:notesSz cx="6858000" cy="9144000"/>
  <p:embeddedFontLst>
    <p:embeddedFont>
      <p:font typeface="Calibri" panose="020F0502020204030204" pitchFamily="34" charset="0"/>
      <p:regular r:id="rId15"/>
      <p:bold r:id="rId16"/>
      <p:italic r:id="rId17"/>
      <p:boldItalic r:id="rId18"/>
    </p:embeddedFont>
    <p:embeddedFont>
      <p:font typeface="Public Sans" pitchFamily="2" charset="0"/>
      <p:regular r:id="rId19"/>
      <p:bold r:id="rId20"/>
      <p:italic r:id="rId21"/>
      <p:boldItalic r:id="rId22"/>
    </p:embeddedFont>
    <p:embeddedFont>
      <p:font typeface="Public Sans Bold" pitchFamily="2" charset="0"/>
      <p:bold r:id="rId23"/>
    </p:embeddedFont>
    <p:embeddedFont>
      <p:font typeface="Public Sans Regular" pitchFamily="2" charset="0"/>
      <p:regular r:id="rId24"/>
      <p:bold r:id="rId25"/>
      <p:italic r:id="rId26"/>
      <p:boldItalic r:id="rId27"/>
    </p:embeddedFont>
    <p:embeddedFont>
      <p:font typeface="Segoe UI" panose="020B0502040204020203" pitchFamily="34" charset="0"/>
      <p:regular r:id="rId28"/>
      <p:bold r:id="rId29"/>
      <p:italic r:id="rId30"/>
      <p:boldItalic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26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9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165"/>
  </p:normalViewPr>
  <p:slideViewPr>
    <p:cSldViewPr snapToGrid="0">
      <p:cViewPr varScale="1">
        <p:scale>
          <a:sx n="113" d="100"/>
          <a:sy n="113" d="100"/>
        </p:scale>
        <p:origin x="510" y="102"/>
      </p:cViewPr>
      <p:guideLst>
        <p:guide orient="horz" pos="2160"/>
        <p:guide pos="5269"/>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customXml" Target="../customXml/item3.xml"/><Relationship Id="rId21" Type="http://schemas.openxmlformats.org/officeDocument/2006/relationships/font" Target="fonts/font7.fntdata"/><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0.fntdata"/><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10" Type="http://schemas.openxmlformats.org/officeDocument/2006/relationships/slide" Target="slides/slide6.xml"/><Relationship Id="rId19" Type="http://schemas.openxmlformats.org/officeDocument/2006/relationships/font" Target="fonts/font5.fntdata"/><Relationship Id="rId31" Type="http://schemas.openxmlformats.org/officeDocument/2006/relationships/font" Target="fonts/font17.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35" Type="http://schemas.openxmlformats.org/officeDocument/2006/relationships/tableStyles" Target="tableStyles.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Första sida">
    <p:bg>
      <p:bgPr>
        <a:solidFill>
          <a:schemeClr val="tx2"/>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59918432-3EA5-D4DF-FB7A-7622195A7966}"/>
              </a:ext>
            </a:extLst>
          </p:cNvPr>
          <p:cNvSpPr/>
          <p:nvPr/>
        </p:nvSpPr>
        <p:spPr>
          <a:xfrm>
            <a:off x="0" y="947605"/>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00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b="1" i="0">
                <a:solidFill>
                  <a:srgbClr val="FFE098"/>
                </a:solidFill>
                <a:latin typeface="Public Sans" pitchFamily="2" charset="77"/>
              </a:defRPr>
            </a:lvl1pPr>
          </a:lstStyle>
          <a:p>
            <a:r>
              <a:rPr lang="sv-SE" dirty="0"/>
              <a:t>Namn på presentation</a:t>
            </a:r>
            <a:endParaRPr lang="en-US" dirty="0"/>
          </a:p>
        </p:txBody>
      </p:sp>
      <p:sp>
        <p:nvSpPr>
          <p:cNvPr id="3" name="Bild 6">
            <a:extLst>
              <a:ext uri="{FF2B5EF4-FFF2-40B4-BE49-F238E27FC236}">
                <a16:creationId xmlns:a16="http://schemas.microsoft.com/office/drawing/2014/main" id="{53FE9666-BE73-4983-9594-913158F324DC}"/>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bg1"/>
          </a:solidFill>
          <a:ln w="7867" cap="flat">
            <a:noFill/>
            <a:prstDash val="solid"/>
            <a:miter/>
          </a:ln>
        </p:spPr>
        <p:txBody>
          <a:bodyPr rtlCol="0" anchor="ctr"/>
          <a:lstStyle/>
          <a:p>
            <a:endParaRPr lang="sv-SE"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Namn Efternamn</a:t>
            </a:r>
            <a:endParaRPr lang="en-US" dirty="0"/>
          </a:p>
        </p:txBody>
      </p:sp>
      <p:sp>
        <p:nvSpPr>
          <p:cNvPr id="15" name="Platshållare för text 2">
            <a:extLst>
              <a:ext uri="{FF2B5EF4-FFF2-40B4-BE49-F238E27FC236}">
                <a16:creationId xmlns:a16="http://schemas.microsoft.com/office/drawing/2014/main" id="{CC15D2AC-FEAC-4621-9AE3-00A42F95CBD3}"/>
              </a:ext>
            </a:extLst>
          </p:cNvPr>
          <p:cNvSpPr>
            <a:spLocks noGrp="1"/>
          </p:cNvSpPr>
          <p:nvPr>
            <p:ph type="body" sz="quarter" idx="19" hasCustomPrompt="1"/>
          </p:nvPr>
        </p:nvSpPr>
        <p:spPr>
          <a:xfrm>
            <a:off x="1884000" y="4292580"/>
            <a:ext cx="8424000" cy="193899"/>
          </a:xfrm>
        </p:spPr>
        <p:txBody>
          <a:bodyPr wrap="square">
            <a:spAutoFit/>
          </a:bodyPr>
          <a:lstStyle>
            <a:lvl1pPr marL="0" indent="0" algn="l">
              <a:lnSpc>
                <a:spcPct val="90000"/>
              </a:lnSpc>
              <a:spcAft>
                <a:spcPts val="0"/>
              </a:spcAft>
              <a:buNone/>
              <a:defRPr sz="1400" b="0">
                <a:solidFill>
                  <a:schemeClr val="bg1">
                    <a:alpha val="60000"/>
                  </a:schemeClr>
                </a:solidFill>
              </a:defRPr>
            </a:lvl1pPr>
          </a:lstStyle>
          <a:p>
            <a:pPr lvl="0"/>
            <a:r>
              <a:rPr lang="sv-SE" dirty="0"/>
              <a:t>Jobbtitel</a:t>
            </a:r>
            <a:endParaRPr lang="en-US" dirty="0"/>
          </a:p>
        </p:txBody>
      </p:sp>
    </p:spTree>
    <p:extLst>
      <p:ext uri="{BB962C8B-B14F-4D97-AF65-F5344CB8AC3E}">
        <p14:creationId xmlns:p14="http://schemas.microsoft.com/office/powerpoint/2010/main" val="4114096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mn + bild">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5495A03C-3542-4619-AE59-80187A9A6673}"/>
              </a:ext>
            </a:extLst>
          </p:cNvPr>
          <p:cNvSpPr>
            <a:spLocks noGrp="1"/>
          </p:cNvSpPr>
          <p:nvPr>
            <p:ph type="pic" sz="quarter" idx="12"/>
          </p:nvPr>
        </p:nvSpPr>
        <p:spPr>
          <a:xfrm>
            <a:off x="1182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a:p>
        </p:txBody>
      </p:sp>
      <p:sp>
        <p:nvSpPr>
          <p:cNvPr id="10" name="Platshållare för text 9">
            <a:extLst>
              <a:ext uri="{FF2B5EF4-FFF2-40B4-BE49-F238E27FC236}">
                <a16:creationId xmlns:a16="http://schemas.microsoft.com/office/drawing/2014/main" id="{60EE4372-E315-4278-A73B-860B3A07349D}"/>
              </a:ext>
            </a:extLst>
          </p:cNvPr>
          <p:cNvSpPr>
            <a:spLocks noGrp="1"/>
          </p:cNvSpPr>
          <p:nvPr>
            <p:ph type="body" sz="quarter" idx="13" hasCustomPrompt="1"/>
          </p:nvPr>
        </p:nvSpPr>
        <p:spPr>
          <a:xfrm>
            <a:off x="1182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dirty="0"/>
              <a:t>Namn</a:t>
            </a:r>
          </a:p>
        </p:txBody>
      </p:sp>
      <p:sp>
        <p:nvSpPr>
          <p:cNvPr id="99" name="Platshållare för text 9">
            <a:extLst>
              <a:ext uri="{FF2B5EF4-FFF2-40B4-BE49-F238E27FC236}">
                <a16:creationId xmlns:a16="http://schemas.microsoft.com/office/drawing/2014/main" id="{F4036251-E5B3-452B-B7CD-4CBACAE6A573}"/>
              </a:ext>
            </a:extLst>
          </p:cNvPr>
          <p:cNvSpPr>
            <a:spLocks noGrp="1"/>
          </p:cNvSpPr>
          <p:nvPr>
            <p:ph type="body" sz="quarter" idx="77" hasCustomPrompt="1"/>
          </p:nvPr>
        </p:nvSpPr>
        <p:spPr>
          <a:xfrm>
            <a:off x="1182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dirty="0"/>
              <a:t>Titel</a:t>
            </a:r>
          </a:p>
        </p:txBody>
      </p:sp>
      <p:sp>
        <p:nvSpPr>
          <p:cNvPr id="33" name="Platshållare för bild 6">
            <a:extLst>
              <a:ext uri="{FF2B5EF4-FFF2-40B4-BE49-F238E27FC236}">
                <a16:creationId xmlns:a16="http://schemas.microsoft.com/office/drawing/2014/main" id="{282C58CC-AC1E-4BBA-8622-06B8C93987B9}"/>
              </a:ext>
            </a:extLst>
          </p:cNvPr>
          <p:cNvSpPr>
            <a:spLocks noGrp="1"/>
          </p:cNvSpPr>
          <p:nvPr>
            <p:ph type="pic" sz="quarter" idx="78"/>
          </p:nvPr>
        </p:nvSpPr>
        <p:spPr>
          <a:xfrm>
            <a:off x="3720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4" name="Platshållare för text 9">
            <a:extLst>
              <a:ext uri="{FF2B5EF4-FFF2-40B4-BE49-F238E27FC236}">
                <a16:creationId xmlns:a16="http://schemas.microsoft.com/office/drawing/2014/main" id="{F334D473-8601-4399-A95A-77933905229F}"/>
              </a:ext>
            </a:extLst>
          </p:cNvPr>
          <p:cNvSpPr>
            <a:spLocks noGrp="1"/>
          </p:cNvSpPr>
          <p:nvPr>
            <p:ph type="body" sz="quarter" idx="79" hasCustomPrompt="1"/>
          </p:nvPr>
        </p:nvSpPr>
        <p:spPr>
          <a:xfrm>
            <a:off x="3720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5" name="Platshållare för text 9">
            <a:extLst>
              <a:ext uri="{FF2B5EF4-FFF2-40B4-BE49-F238E27FC236}">
                <a16:creationId xmlns:a16="http://schemas.microsoft.com/office/drawing/2014/main" id="{A5B6BF2D-F501-4512-A70B-02842107E903}"/>
              </a:ext>
            </a:extLst>
          </p:cNvPr>
          <p:cNvSpPr>
            <a:spLocks noGrp="1"/>
          </p:cNvSpPr>
          <p:nvPr>
            <p:ph type="body" sz="quarter" idx="80" hasCustomPrompt="1"/>
          </p:nvPr>
        </p:nvSpPr>
        <p:spPr>
          <a:xfrm>
            <a:off x="3720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6" name="Platshållare för bild 6">
            <a:extLst>
              <a:ext uri="{FF2B5EF4-FFF2-40B4-BE49-F238E27FC236}">
                <a16:creationId xmlns:a16="http://schemas.microsoft.com/office/drawing/2014/main" id="{72F1ABFA-6BF1-44E9-B858-D55A1CE7C067}"/>
              </a:ext>
            </a:extLst>
          </p:cNvPr>
          <p:cNvSpPr>
            <a:spLocks noGrp="1"/>
          </p:cNvSpPr>
          <p:nvPr>
            <p:ph type="pic" sz="quarter" idx="81"/>
          </p:nvPr>
        </p:nvSpPr>
        <p:spPr>
          <a:xfrm>
            <a:off x="6258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7" name="Platshållare för text 9">
            <a:extLst>
              <a:ext uri="{FF2B5EF4-FFF2-40B4-BE49-F238E27FC236}">
                <a16:creationId xmlns:a16="http://schemas.microsoft.com/office/drawing/2014/main" id="{FFD9EBA9-A467-4A66-9959-A32BAE2C919D}"/>
              </a:ext>
            </a:extLst>
          </p:cNvPr>
          <p:cNvSpPr>
            <a:spLocks noGrp="1"/>
          </p:cNvSpPr>
          <p:nvPr>
            <p:ph type="body" sz="quarter" idx="82" hasCustomPrompt="1"/>
          </p:nvPr>
        </p:nvSpPr>
        <p:spPr>
          <a:xfrm>
            <a:off x="6258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8" name="Platshållare för text 9">
            <a:extLst>
              <a:ext uri="{FF2B5EF4-FFF2-40B4-BE49-F238E27FC236}">
                <a16:creationId xmlns:a16="http://schemas.microsoft.com/office/drawing/2014/main" id="{CD09B8C7-B401-4DF7-B936-731279B3A12D}"/>
              </a:ext>
            </a:extLst>
          </p:cNvPr>
          <p:cNvSpPr>
            <a:spLocks noGrp="1"/>
          </p:cNvSpPr>
          <p:nvPr>
            <p:ph type="body" sz="quarter" idx="83" hasCustomPrompt="1"/>
          </p:nvPr>
        </p:nvSpPr>
        <p:spPr>
          <a:xfrm>
            <a:off x="6258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9" name="Platshållare för bild 6">
            <a:extLst>
              <a:ext uri="{FF2B5EF4-FFF2-40B4-BE49-F238E27FC236}">
                <a16:creationId xmlns:a16="http://schemas.microsoft.com/office/drawing/2014/main" id="{6F29F2ED-6CAD-496C-A2EF-87A2D093E188}"/>
              </a:ext>
            </a:extLst>
          </p:cNvPr>
          <p:cNvSpPr>
            <a:spLocks noGrp="1"/>
          </p:cNvSpPr>
          <p:nvPr>
            <p:ph type="pic" sz="quarter" idx="84"/>
          </p:nvPr>
        </p:nvSpPr>
        <p:spPr>
          <a:xfrm>
            <a:off x="8796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40" name="Platshållare för text 9">
            <a:extLst>
              <a:ext uri="{FF2B5EF4-FFF2-40B4-BE49-F238E27FC236}">
                <a16:creationId xmlns:a16="http://schemas.microsoft.com/office/drawing/2014/main" id="{56475F82-86AF-4FE9-BF9A-A68ABAC6A1EB}"/>
              </a:ext>
            </a:extLst>
          </p:cNvPr>
          <p:cNvSpPr>
            <a:spLocks noGrp="1"/>
          </p:cNvSpPr>
          <p:nvPr>
            <p:ph type="body" sz="quarter" idx="85" hasCustomPrompt="1"/>
          </p:nvPr>
        </p:nvSpPr>
        <p:spPr>
          <a:xfrm>
            <a:off x="8796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41" name="Platshållare för text 9">
            <a:extLst>
              <a:ext uri="{FF2B5EF4-FFF2-40B4-BE49-F238E27FC236}">
                <a16:creationId xmlns:a16="http://schemas.microsoft.com/office/drawing/2014/main" id="{2632D0E4-30E2-41EA-B5DF-64AB7F45F1CA}"/>
              </a:ext>
            </a:extLst>
          </p:cNvPr>
          <p:cNvSpPr>
            <a:spLocks noGrp="1"/>
          </p:cNvSpPr>
          <p:nvPr>
            <p:ph type="body" sz="quarter" idx="86" hasCustomPrompt="1"/>
          </p:nvPr>
        </p:nvSpPr>
        <p:spPr>
          <a:xfrm>
            <a:off x="8796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16" name="Rubrik 9">
            <a:extLst>
              <a:ext uri="{FF2B5EF4-FFF2-40B4-BE49-F238E27FC236}">
                <a16:creationId xmlns:a16="http://schemas.microsoft.com/office/drawing/2014/main" id="{4005F39E-7787-4CC0-8CFA-F8DBCE160D18}"/>
              </a:ext>
            </a:extLst>
          </p:cNvPr>
          <p:cNvSpPr>
            <a:spLocks noGrp="1"/>
          </p:cNvSpPr>
          <p:nvPr>
            <p:ph type="title" hasCustomPrompt="1"/>
          </p:nvPr>
        </p:nvSpPr>
        <p:spPr>
          <a:xfrm>
            <a:off x="858710" y="1323000"/>
            <a:ext cx="874729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Tree>
    <p:extLst>
      <p:ext uri="{BB962C8B-B14F-4D97-AF65-F5344CB8AC3E}">
        <p14:creationId xmlns:p14="http://schemas.microsoft.com/office/powerpoint/2010/main" val="3671660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ista sida">
    <p:bg>
      <p:bgPr>
        <a:solidFill>
          <a:schemeClr val="tx2"/>
        </a:solidFill>
        <a:effectLst/>
      </p:bgPr>
    </p:bg>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7767C162-E9F8-E5F6-F042-09EB07DB0774}"/>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966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a:solidFill>
                  <a:srgbClr val="FFE098"/>
                </a:solidFill>
                <a:latin typeface="+mj-lt"/>
              </a:defRPr>
            </a:lvl1pPr>
          </a:lstStyle>
          <a:p>
            <a:r>
              <a:rPr lang="sv-SE" dirty="0"/>
              <a:t>Ex: Tack för din medverkan!</a:t>
            </a:r>
            <a:endParaRPr lang="en-US" dirty="0"/>
          </a:p>
        </p:txBody>
      </p:sp>
      <p:pic>
        <p:nvPicPr>
          <p:cNvPr id="7" name="Bild 6">
            <a:extLst>
              <a:ext uri="{FF2B5EF4-FFF2-40B4-BE49-F238E27FC236}">
                <a16:creationId xmlns:a16="http://schemas.microsoft.com/office/drawing/2014/main" id="{53FE9666-BE73-4983-9594-913158F324D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Ex: Kontakta oss på </a:t>
            </a:r>
            <a:r>
              <a:rPr lang="sv-SE" dirty="0" err="1"/>
              <a:t>namn@ehalsomyndigheten.se</a:t>
            </a:r>
            <a:endParaRPr lang="en-US" dirty="0"/>
          </a:p>
        </p:txBody>
      </p:sp>
    </p:spTree>
    <p:extLst>
      <p:ext uri="{BB962C8B-B14F-4D97-AF65-F5344CB8AC3E}">
        <p14:creationId xmlns:p14="http://schemas.microsoft.com/office/powerpoint/2010/main" val="3886860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unktlista – en kolumn">
    <p:bg>
      <p:bgPr>
        <a:solidFill>
          <a:schemeClr val="bg2"/>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F01FE57-0B66-4E4A-A4E3-7CA651B69DED}"/>
              </a:ext>
            </a:extLst>
          </p:cNvPr>
          <p:cNvSpPr>
            <a:spLocks noGrp="1"/>
          </p:cNvSpPr>
          <p:nvPr>
            <p:ph type="title" hasCustomPrompt="1"/>
          </p:nvPr>
        </p:nvSpPr>
        <p:spPr>
          <a:xfrm>
            <a:off x="540000" y="584399"/>
            <a:ext cx="11013750" cy="648000"/>
          </a:xfrm>
        </p:spPr>
        <p:txBody>
          <a:bodyPr anchor="t" anchorCtr="0"/>
          <a:lstStyle/>
          <a:p>
            <a:r>
              <a:rPr lang="sv-SE" dirty="0"/>
              <a:t>Punktlista – en kolumn</a:t>
            </a:r>
          </a:p>
        </p:txBody>
      </p:sp>
      <p:sp>
        <p:nvSpPr>
          <p:cNvPr id="3" name="Platshållare för innehåll 2">
            <a:extLst>
              <a:ext uri="{FF2B5EF4-FFF2-40B4-BE49-F238E27FC236}">
                <a16:creationId xmlns:a16="http://schemas.microsoft.com/office/drawing/2014/main" id="{5EB0296A-89B5-3046-BFB0-3F4E7FD303BC}"/>
              </a:ext>
            </a:extLst>
          </p:cNvPr>
          <p:cNvSpPr>
            <a:spLocks noGrp="1"/>
          </p:cNvSpPr>
          <p:nvPr>
            <p:ph idx="1"/>
          </p:nvPr>
        </p:nvSpPr>
        <p:spPr>
          <a:xfrm>
            <a:off x="540000" y="1426788"/>
            <a:ext cx="11013750" cy="4398975"/>
          </a:xfrm>
          <a:prstGeom prst="rect">
            <a:avLst/>
          </a:prstGeom>
        </p:spPr>
        <p:txBody>
          <a:bodyPr>
            <a:noAutofit/>
          </a:bodyPr>
          <a:lstStyle>
            <a:lvl1pPr marL="228600" indent="-228600">
              <a:buClr>
                <a:schemeClr val="tx1"/>
              </a:buClr>
              <a:buSzPct val="110000"/>
              <a:buFont typeface="Arial" panose="020B0604020202020204" pitchFamily="34" charset="0"/>
              <a:buChar char="•"/>
              <a:defRPr/>
            </a:lvl1pPr>
            <a:lvl2pPr marL="685800" indent="-228600">
              <a:buClr>
                <a:schemeClr val="tx1"/>
              </a:buClr>
              <a:buSzPct val="110000"/>
              <a:buFont typeface="Arial" panose="020B0604020202020204" pitchFamily="34" charset="0"/>
              <a:buChar char="•"/>
              <a:defRPr/>
            </a:lvl2pPr>
            <a:lvl3pPr marL="1143000" indent="-228600">
              <a:buClr>
                <a:schemeClr val="tx1"/>
              </a:buClr>
              <a:buSzPct val="110000"/>
              <a:buFont typeface="Arial" panose="020B0604020202020204" pitchFamily="34" charset="0"/>
              <a:buChar char="•"/>
              <a:defRPr/>
            </a:lvl3pPr>
            <a:lvl4pPr marL="1657350" indent="-222250">
              <a:buFont typeface="Arial" panose="020B0604020202020204" pitchFamily="34" charset="0"/>
              <a:buChar char="•"/>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Slide Number">
            <a:extLst>
              <a:ext uri="{FF2B5EF4-FFF2-40B4-BE49-F238E27FC236}">
                <a16:creationId xmlns:a16="http://schemas.microsoft.com/office/drawing/2014/main" id="{02918C8E-2C49-6D47-A451-E4DD0F495620}"/>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5" name="Platshållare för sidfot 4">
            <a:extLst>
              <a:ext uri="{FF2B5EF4-FFF2-40B4-BE49-F238E27FC236}">
                <a16:creationId xmlns:a16="http://schemas.microsoft.com/office/drawing/2014/main" id="{1B2EDD86-4DE7-4E1E-B611-6D98B5ABF8C6}"/>
              </a:ext>
            </a:extLst>
          </p:cNvPr>
          <p:cNvSpPr>
            <a:spLocks noGrp="1"/>
          </p:cNvSpPr>
          <p:nvPr>
            <p:ph type="ftr" sz="quarter" idx="10"/>
          </p:nvPr>
        </p:nvSpPr>
        <p:spPr/>
        <p:txBody>
          <a:bodyPr/>
          <a:lstStyle/>
          <a:p>
            <a:r>
              <a:rPr lang="sv-SE"/>
              <a:t>Sidfot</a:t>
            </a:r>
            <a:endParaRPr lang="sv-SE" dirty="0"/>
          </a:p>
        </p:txBody>
      </p:sp>
    </p:spTree>
    <p:extLst>
      <p:ext uri="{BB962C8B-B14F-4D97-AF65-F5344CB8AC3E}">
        <p14:creationId xmlns:p14="http://schemas.microsoft.com/office/powerpoint/2010/main" val="24750201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xt – en kolumn ">
    <p:bg>
      <p:bgPr>
        <a:solidFill>
          <a:schemeClr val="bg2"/>
        </a:solidFill>
        <a:effectLst/>
      </p:bgPr>
    </p:bg>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B6E70D9F-D4EB-2E4D-ABD1-5CA826DBC6F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8" name="Slide Number">
            <a:extLst>
              <a:ext uri="{FF2B5EF4-FFF2-40B4-BE49-F238E27FC236}">
                <a16:creationId xmlns:a16="http://schemas.microsoft.com/office/drawing/2014/main" id="{02918C8E-2C49-6D47-A451-E4DD0F495620}"/>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5" name="Platshållare för text 4">
            <a:extLst>
              <a:ext uri="{FF2B5EF4-FFF2-40B4-BE49-F238E27FC236}">
                <a16:creationId xmlns:a16="http://schemas.microsoft.com/office/drawing/2014/main" id="{F4A9122C-DD62-B443-B3E8-D02D23DD1977}"/>
              </a:ext>
            </a:extLst>
          </p:cNvPr>
          <p:cNvSpPr>
            <a:spLocks noGrp="1"/>
          </p:cNvSpPr>
          <p:nvPr>
            <p:ph type="body" sz="quarter" idx="10" hasCustomPrompt="1"/>
          </p:nvPr>
        </p:nvSpPr>
        <p:spPr>
          <a:xfrm>
            <a:off x="540000" y="1415175"/>
            <a:ext cx="11013749" cy="764376"/>
          </a:xfrm>
          <a:prstGeom prst="rect">
            <a:avLst/>
          </a:prstGeom>
        </p:spPr>
        <p:txBody>
          <a:bodyPr>
            <a:sp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400"/>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t>Nivå 1. Rubrik och textsida som är placerad </a:t>
            </a:r>
            <a:br>
              <a:rPr lang="sv-SE" dirty="0"/>
            </a:br>
            <a:r>
              <a:rPr lang="sv-SE" dirty="0"/>
              <a:t>på en spalt och där första nivån ser ut så här.</a:t>
            </a:r>
          </a:p>
        </p:txBody>
      </p:sp>
      <p:sp>
        <p:nvSpPr>
          <p:cNvPr id="3" name="Rubrik 2">
            <a:extLst>
              <a:ext uri="{FF2B5EF4-FFF2-40B4-BE49-F238E27FC236}">
                <a16:creationId xmlns:a16="http://schemas.microsoft.com/office/drawing/2014/main" id="{36BF9129-C0A1-4E2D-A194-F9409CF67214}"/>
              </a:ext>
            </a:extLst>
          </p:cNvPr>
          <p:cNvSpPr>
            <a:spLocks noGrp="1"/>
          </p:cNvSpPr>
          <p:nvPr>
            <p:ph type="title" hasCustomPrompt="1"/>
          </p:nvPr>
        </p:nvSpPr>
        <p:spPr/>
        <p:txBody>
          <a:bodyPr anchor="t" anchorCtr="0"/>
          <a:lstStyle>
            <a:lvl1pPr>
              <a:defRPr/>
            </a:lvl1pPr>
          </a:lstStyle>
          <a:p>
            <a:r>
              <a:rPr lang="sv-SE" dirty="0"/>
              <a:t>Text – en kolumn</a:t>
            </a:r>
          </a:p>
        </p:txBody>
      </p:sp>
      <p:sp>
        <p:nvSpPr>
          <p:cNvPr id="4" name="Platshållare för sidfot 3">
            <a:extLst>
              <a:ext uri="{FF2B5EF4-FFF2-40B4-BE49-F238E27FC236}">
                <a16:creationId xmlns:a16="http://schemas.microsoft.com/office/drawing/2014/main" id="{5D199436-B8AF-41B6-AEAA-F2DAD50540F8}"/>
              </a:ext>
            </a:extLst>
          </p:cNvPr>
          <p:cNvSpPr>
            <a:spLocks noGrp="1"/>
          </p:cNvSpPr>
          <p:nvPr>
            <p:ph type="ftr" sz="quarter" idx="12"/>
          </p:nvPr>
        </p:nvSpPr>
        <p:spPr/>
        <p:txBody>
          <a:bodyPr/>
          <a:lstStyle/>
          <a:p>
            <a:r>
              <a:rPr lang="sv-SE"/>
              <a:t>Sidfot</a:t>
            </a:r>
            <a:endParaRPr lang="sv-SE" dirty="0"/>
          </a:p>
        </p:txBody>
      </p:sp>
      <p:sp>
        <p:nvSpPr>
          <p:cNvPr id="11" name="Platshållare för text 10">
            <a:extLst>
              <a:ext uri="{FF2B5EF4-FFF2-40B4-BE49-F238E27FC236}">
                <a16:creationId xmlns:a16="http://schemas.microsoft.com/office/drawing/2014/main" id="{212EC248-33B5-416B-BC5C-057492E14108}"/>
              </a:ext>
            </a:extLst>
          </p:cNvPr>
          <p:cNvSpPr>
            <a:spLocks noGrp="1"/>
          </p:cNvSpPr>
          <p:nvPr>
            <p:ph type="body" sz="quarter" idx="13" hasCustomPrompt="1"/>
          </p:nvPr>
        </p:nvSpPr>
        <p:spPr>
          <a:xfrm>
            <a:off x="540000" y="2373143"/>
            <a:ext cx="11013825" cy="3452621"/>
          </a:xfrm>
          <a:prstGeom prst="rect">
            <a:avLst/>
          </a:prstGeom>
        </p:spPr>
        <p:txBody>
          <a:bodyPr>
            <a:noAutofit/>
          </a:bodyPr>
          <a:lstStyle>
            <a:lvl1pPr>
              <a:lnSpc>
                <a:spcPct val="100000"/>
              </a:lnSpc>
              <a:spcBef>
                <a:spcPts val="0"/>
              </a:spcBef>
              <a:defRPr sz="1800"/>
            </a:lvl1pPr>
          </a:lstStyle>
          <a:p>
            <a:pPr lvl="0"/>
            <a:r>
              <a:rPr lang="sv-SE" dirty="0"/>
              <a:t>Nivå 2. Textutseende som ligger placerat på en spalt. </a:t>
            </a:r>
          </a:p>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aliqua</a:t>
            </a:r>
            <a:r>
              <a:rPr lang="sv-SE" dirty="0"/>
              <a:t>. Ut </a:t>
            </a:r>
            <a:r>
              <a:rPr lang="sv-SE" dirty="0" err="1"/>
              <a:t>enim</a:t>
            </a:r>
            <a:r>
              <a:rPr lang="sv-SE" dirty="0"/>
              <a:t> ad </a:t>
            </a:r>
            <a:r>
              <a:rPr lang="sv-SE" dirty="0" err="1"/>
              <a:t>minim</a:t>
            </a:r>
            <a:r>
              <a:rPr lang="sv-SE" dirty="0"/>
              <a:t> </a:t>
            </a:r>
            <a:r>
              <a:rPr lang="sv-SE" dirty="0" err="1"/>
              <a:t>veniam</a:t>
            </a:r>
            <a:r>
              <a:rPr lang="sv-SE" dirty="0"/>
              <a:t>, </a:t>
            </a:r>
            <a:r>
              <a:rPr lang="sv-SE" dirty="0" err="1"/>
              <a:t>quis</a:t>
            </a:r>
            <a:r>
              <a:rPr lang="sv-SE" dirty="0"/>
              <a:t> </a:t>
            </a:r>
            <a:r>
              <a:rPr lang="sv-SE" dirty="0" err="1"/>
              <a:t>nostrud</a:t>
            </a:r>
            <a:r>
              <a:rPr lang="sv-SE" dirty="0"/>
              <a:t> </a:t>
            </a:r>
            <a:r>
              <a:rPr lang="sv-SE" dirty="0" err="1"/>
              <a:t>exercitation</a:t>
            </a:r>
            <a:r>
              <a:rPr lang="sv-SE" dirty="0"/>
              <a:t> </a:t>
            </a:r>
            <a:r>
              <a:rPr lang="sv-SE" dirty="0" err="1"/>
              <a:t>ullamco</a:t>
            </a:r>
            <a:r>
              <a:rPr lang="sv-SE" dirty="0"/>
              <a:t> </a:t>
            </a:r>
            <a:r>
              <a:rPr lang="sv-SE" dirty="0" err="1"/>
              <a:t>laboris</a:t>
            </a:r>
            <a:r>
              <a:rPr lang="sv-SE" dirty="0"/>
              <a:t> </a:t>
            </a:r>
            <a:r>
              <a:rPr lang="sv-SE" dirty="0" err="1"/>
              <a:t>nisi</a:t>
            </a:r>
            <a:r>
              <a:rPr lang="sv-SE" dirty="0"/>
              <a:t> ut </a:t>
            </a:r>
            <a:r>
              <a:rPr lang="sv-SE" dirty="0" err="1"/>
              <a:t>aliquip</a:t>
            </a:r>
            <a:r>
              <a:rPr lang="sv-SE" dirty="0"/>
              <a:t> ex </a:t>
            </a:r>
          </a:p>
          <a:p>
            <a:pPr lvl="0"/>
            <a:r>
              <a:rPr lang="sv-SE" dirty="0" err="1"/>
              <a:t>ea</a:t>
            </a:r>
            <a:r>
              <a:rPr lang="sv-SE" dirty="0"/>
              <a:t> </a:t>
            </a:r>
            <a:r>
              <a:rPr lang="sv-SE" dirty="0" err="1"/>
              <a:t>commodo</a:t>
            </a:r>
            <a:r>
              <a:rPr lang="sv-SE" dirty="0"/>
              <a:t> </a:t>
            </a:r>
            <a:r>
              <a:rPr lang="sv-SE" dirty="0" err="1"/>
              <a:t>consequat</a:t>
            </a:r>
            <a:r>
              <a:rPr lang="sv-SE" dirty="0"/>
              <a:t>. </a:t>
            </a:r>
            <a:r>
              <a:rPr lang="sv-SE" dirty="0" err="1"/>
              <a:t>Duis</a:t>
            </a:r>
            <a:r>
              <a:rPr lang="sv-SE" dirty="0"/>
              <a:t> </a:t>
            </a:r>
            <a:r>
              <a:rPr lang="sv-SE" dirty="0" err="1"/>
              <a:t>aute</a:t>
            </a:r>
            <a:r>
              <a:rPr lang="sv-SE" dirty="0"/>
              <a:t> </a:t>
            </a:r>
            <a:r>
              <a:rPr lang="sv-SE" dirty="0" err="1"/>
              <a:t>irure</a:t>
            </a:r>
            <a:r>
              <a:rPr lang="sv-SE" dirty="0"/>
              <a:t> </a:t>
            </a:r>
            <a:r>
              <a:rPr lang="sv-SE" dirty="0" err="1"/>
              <a:t>dolor</a:t>
            </a:r>
            <a:r>
              <a:rPr lang="sv-SE" dirty="0"/>
              <a:t> in </a:t>
            </a:r>
            <a:r>
              <a:rPr lang="sv-SE" dirty="0" err="1"/>
              <a:t>reprehenderit</a:t>
            </a:r>
            <a:r>
              <a:rPr lang="sv-SE" dirty="0"/>
              <a:t> in </a:t>
            </a:r>
            <a:r>
              <a:rPr lang="sv-SE" dirty="0" err="1"/>
              <a:t>voluptate</a:t>
            </a:r>
            <a:r>
              <a:rPr lang="sv-SE" dirty="0"/>
              <a:t> </a:t>
            </a:r>
            <a:r>
              <a:rPr lang="sv-SE" dirty="0" err="1"/>
              <a:t>velit</a:t>
            </a:r>
            <a:r>
              <a:rPr lang="sv-SE" dirty="0"/>
              <a:t> esse </a:t>
            </a:r>
            <a:r>
              <a:rPr lang="sv-SE" dirty="0" err="1"/>
              <a:t>cillum</a:t>
            </a:r>
            <a:r>
              <a:rPr lang="sv-SE" dirty="0"/>
              <a:t> </a:t>
            </a:r>
            <a:r>
              <a:rPr lang="sv-SE" dirty="0" err="1"/>
              <a:t>dolore</a:t>
            </a:r>
            <a:r>
              <a:rPr lang="sv-SE" dirty="0"/>
              <a:t> eu </a:t>
            </a:r>
            <a:r>
              <a:rPr lang="sv-SE" dirty="0" err="1"/>
              <a:t>fugiat</a:t>
            </a:r>
            <a:r>
              <a:rPr lang="sv-SE" dirty="0"/>
              <a:t> </a:t>
            </a:r>
            <a:r>
              <a:rPr lang="sv-SE" dirty="0" err="1"/>
              <a:t>nulla</a:t>
            </a:r>
            <a:r>
              <a:rPr lang="sv-SE" dirty="0"/>
              <a: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aliqua</a:t>
            </a:r>
            <a:r>
              <a:rPr lang="sv-SE" dirty="0"/>
              <a:t>. Ut </a:t>
            </a:r>
            <a:r>
              <a:rPr lang="sv-SE" dirty="0" err="1"/>
              <a:t>enim</a:t>
            </a:r>
            <a:r>
              <a:rPr lang="sv-SE" dirty="0"/>
              <a:t> ad </a:t>
            </a:r>
            <a:r>
              <a:rPr lang="sv-SE" dirty="0" err="1"/>
              <a:t>minim</a:t>
            </a:r>
            <a:r>
              <a:rPr lang="sv-SE" dirty="0"/>
              <a:t> </a:t>
            </a:r>
            <a:r>
              <a:rPr lang="sv-SE" dirty="0" err="1"/>
              <a:t>veniam</a:t>
            </a:r>
            <a:r>
              <a:rPr lang="sv-SE" dirty="0"/>
              <a:t>, </a:t>
            </a:r>
            <a:r>
              <a:rPr lang="sv-SE" dirty="0" err="1"/>
              <a:t>quis</a:t>
            </a:r>
            <a:r>
              <a:rPr lang="sv-SE" dirty="0"/>
              <a:t> </a:t>
            </a:r>
            <a:br>
              <a:rPr lang="sv-SE" dirty="0"/>
            </a:br>
            <a:r>
              <a:rPr lang="sv-SE" dirty="0" err="1"/>
              <a:t>nostrud</a:t>
            </a:r>
            <a:r>
              <a:rPr lang="sv-SE" dirty="0"/>
              <a:t> </a:t>
            </a:r>
            <a:r>
              <a:rPr lang="sv-SE" dirty="0" err="1"/>
              <a:t>exercitation</a:t>
            </a:r>
            <a:r>
              <a:rPr lang="sv-SE" dirty="0"/>
              <a:t> </a:t>
            </a:r>
            <a:r>
              <a:rPr lang="sv-SE" dirty="0" err="1"/>
              <a:t>ullamco</a:t>
            </a:r>
            <a:r>
              <a:rPr lang="sv-SE" dirty="0"/>
              <a:t> </a:t>
            </a:r>
            <a:r>
              <a:rPr lang="sv-SE" dirty="0" err="1"/>
              <a:t>laboris</a:t>
            </a:r>
            <a:r>
              <a:rPr lang="sv-SE" dirty="0"/>
              <a:t> </a:t>
            </a:r>
            <a:r>
              <a:rPr lang="sv-SE" dirty="0" err="1"/>
              <a:t>nisi</a:t>
            </a:r>
            <a:r>
              <a:rPr lang="sv-SE" dirty="0"/>
              <a:t>.</a:t>
            </a:r>
          </a:p>
          <a:p>
            <a:pPr lvl="0"/>
            <a:endParaRPr lang="sv-SE" dirty="0"/>
          </a:p>
        </p:txBody>
      </p:sp>
    </p:spTree>
    <p:extLst>
      <p:ext uri="{BB962C8B-B14F-4D97-AF65-F5344CB8AC3E}">
        <p14:creationId xmlns:p14="http://schemas.microsoft.com/office/powerpoint/2010/main" val="367490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Kapitelsida">
    <p:bg>
      <p:bgPr>
        <a:solidFill>
          <a:schemeClr val="accent4"/>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F7F68AE8-1AF4-798F-C9C1-1749BAB45A99}"/>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50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62042"/>
            <a:ext cx="8424000" cy="553998"/>
          </a:xfrm>
        </p:spPr>
        <p:txBody>
          <a:bodyPr wrap="square" anchor="b" anchorCtr="0">
            <a:spAutoFit/>
          </a:bodyPr>
          <a:lstStyle>
            <a:lvl1pPr algn="l">
              <a:defRPr>
                <a:solidFill>
                  <a:schemeClr val="tx2"/>
                </a:solidFill>
                <a:latin typeface="+mj-lt"/>
              </a:defRPr>
            </a:lvl1pPr>
          </a:lstStyle>
          <a:p>
            <a:r>
              <a:rPr lang="sv-SE" dirty="0"/>
              <a:t>Klicka här för att ändra rubrik</a:t>
            </a:r>
            <a:endParaRPr lang="en-US"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tx1"/>
                </a:solidFill>
              </a:defRPr>
            </a:lvl1pPr>
          </a:lstStyle>
          <a:p>
            <a:pPr lvl="0"/>
            <a:r>
              <a:rPr lang="sv-SE" dirty="0"/>
              <a:t>Alternativ text</a:t>
            </a:r>
            <a:endParaRPr lang="en-US" dirty="0"/>
          </a:p>
        </p:txBody>
      </p:sp>
      <p:pic>
        <p:nvPicPr>
          <p:cNvPr id="15" name="Bild 14">
            <a:extLst>
              <a:ext uri="{FF2B5EF4-FFF2-40B4-BE49-F238E27FC236}">
                <a16:creationId xmlns:a16="http://schemas.microsoft.com/office/drawing/2014/main" id="{DCC12908-E490-4DAE-8421-7D4C6E2BEFA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311776" cy="252000"/>
          </a:xfrm>
          <a:prstGeom prst="rect">
            <a:avLst/>
          </a:prstGeom>
        </p:spPr>
      </p:pic>
    </p:spTree>
    <p:extLst>
      <p:ext uri="{BB962C8B-B14F-4D97-AF65-F5344CB8AC3E}">
        <p14:creationId xmlns:p14="http://schemas.microsoft.com/office/powerpoint/2010/main" val="1170630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ubrik + innehåll">
    <p:spTree>
      <p:nvGrpSpPr>
        <p:cNvPr id="1" name=""/>
        <p:cNvGrpSpPr/>
        <p:nvPr/>
      </p:nvGrpSpPr>
      <p:grpSpPr>
        <a:xfrm>
          <a:off x="0" y="0"/>
          <a:ext cx="0" cy="0"/>
          <a:chOff x="0" y="0"/>
          <a:chExt cx="0" cy="0"/>
        </a:xfrm>
      </p:grpSpPr>
      <p:sp>
        <p:nvSpPr>
          <p:cNvPr id="4" name="Rubrik 9">
            <a:extLst>
              <a:ext uri="{FF2B5EF4-FFF2-40B4-BE49-F238E27FC236}">
                <a16:creationId xmlns:a16="http://schemas.microsoft.com/office/drawing/2014/main" id="{765C525C-1341-41CB-BD75-830F9A897377}"/>
              </a:ext>
            </a:extLst>
          </p:cNvPr>
          <p:cNvSpPr>
            <a:spLocks noGrp="1"/>
          </p:cNvSpPr>
          <p:nvPr>
            <p:ph type="title" hasCustomPrompt="1"/>
          </p:nvPr>
        </p:nvSpPr>
        <p:spPr>
          <a:xfrm>
            <a:off x="858710" y="1323000"/>
            <a:ext cx="10475290" cy="553998"/>
          </a:xfrm>
          <a:prstGeom prst="rect">
            <a:avLst/>
          </a:prstGeom>
        </p:spPr>
        <p:txBody>
          <a:bodyPr wrap="square" lIns="0" anchor="b" anchorCtr="0">
            <a:spAutoFit/>
          </a:bodyPr>
          <a:lstStyle>
            <a:lvl1pPr>
              <a:defRPr sz="4000" b="0">
                <a:solidFill>
                  <a:schemeClr val="tx2"/>
                </a:solidFill>
                <a:latin typeface="+mj-lt"/>
              </a:defRPr>
            </a:lvl1pPr>
          </a:lstStyle>
          <a:p>
            <a:r>
              <a:rPr lang="sv-SE" dirty="0"/>
              <a:t>Rubrik</a:t>
            </a:r>
            <a:endParaRPr lang="en-US" dirty="0"/>
          </a:p>
        </p:txBody>
      </p:sp>
      <p:sp>
        <p:nvSpPr>
          <p:cNvPr id="10" name="Platshållare för innehåll 9">
            <a:extLst>
              <a:ext uri="{FF2B5EF4-FFF2-40B4-BE49-F238E27FC236}">
                <a16:creationId xmlns:a16="http://schemas.microsoft.com/office/drawing/2014/main" id="{48A33CCB-B908-1BBD-3116-82B6BC021E26}"/>
              </a:ext>
            </a:extLst>
          </p:cNvPr>
          <p:cNvSpPr>
            <a:spLocks noGrp="1"/>
          </p:cNvSpPr>
          <p:nvPr>
            <p:ph sz="quarter" idx="21"/>
          </p:nvPr>
        </p:nvSpPr>
        <p:spPr>
          <a:xfrm>
            <a:off x="858838" y="2025650"/>
            <a:ext cx="1047591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015873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 Bild">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4153292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ext + Bild lila">
    <p:bg>
      <p:bgPr>
        <a:solidFill>
          <a:schemeClr val="accent1"/>
        </a:solidFill>
        <a:effectLst/>
      </p:bgPr>
    </p:bg>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accent3"/>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solidFill>
                  <a:schemeClr val="bg2"/>
                </a:solidFill>
              </a:defRPr>
            </a:lvl1pPr>
            <a:lvl2pPr>
              <a:defRPr sz="2000">
                <a:solidFill>
                  <a:schemeClr val="bg2"/>
                </a:solidFill>
              </a:defRPr>
            </a:lvl2pPr>
            <a:lvl3pPr>
              <a:defRPr sz="1800">
                <a:solidFill>
                  <a:schemeClr val="bg2"/>
                </a:solidFill>
              </a:defRPr>
            </a:lvl3pPr>
            <a:lvl4pPr>
              <a:defRPr sz="1600">
                <a:solidFill>
                  <a:schemeClr val="bg2"/>
                </a:solidFill>
              </a:defRPr>
            </a:lvl4pPr>
            <a:lvl5pPr>
              <a:defRPr sz="1400">
                <a:solidFill>
                  <a:schemeClr val="bg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pic>
        <p:nvPicPr>
          <p:cNvPr id="5" name="Bild 4">
            <a:extLst>
              <a:ext uri="{FF2B5EF4-FFF2-40B4-BE49-F238E27FC236}">
                <a16:creationId xmlns:a16="http://schemas.microsoft.com/office/drawing/2014/main" id="{ACB92A5D-232C-3796-1EB3-4C220AD3CB7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Tree>
    <p:extLst>
      <p:ext uri="{BB962C8B-B14F-4D97-AF65-F5344CB8AC3E}">
        <p14:creationId xmlns:p14="http://schemas.microsoft.com/office/powerpoint/2010/main" val="379811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ubrik + 2 innehåll">
    <p:spTree>
      <p:nvGrpSpPr>
        <p:cNvPr id="1" name=""/>
        <p:cNvGrpSpPr/>
        <p:nvPr/>
      </p:nvGrpSpPr>
      <p:grpSpPr>
        <a:xfrm>
          <a:off x="0" y="0"/>
          <a:ext cx="0" cy="0"/>
          <a:chOff x="0" y="0"/>
          <a:chExt cx="0" cy="0"/>
        </a:xfrm>
      </p:grpSpPr>
      <p:sp>
        <p:nvSpPr>
          <p:cNvPr id="9" name="Rubrik 9">
            <a:extLst>
              <a:ext uri="{FF2B5EF4-FFF2-40B4-BE49-F238E27FC236}">
                <a16:creationId xmlns:a16="http://schemas.microsoft.com/office/drawing/2014/main" id="{7993E02B-0B1C-479A-9E15-2721DC9597F9}"/>
              </a:ext>
            </a:extLst>
          </p:cNvPr>
          <p:cNvSpPr>
            <a:spLocks noGrp="1"/>
          </p:cNvSpPr>
          <p:nvPr>
            <p:ph type="title" hasCustomPrompt="1"/>
          </p:nvPr>
        </p:nvSpPr>
        <p:spPr>
          <a:xfrm>
            <a:off x="858710" y="1323000"/>
            <a:ext cx="1047458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2" name="Platshållare för innehåll 9">
            <a:extLst>
              <a:ext uri="{FF2B5EF4-FFF2-40B4-BE49-F238E27FC236}">
                <a16:creationId xmlns:a16="http://schemas.microsoft.com/office/drawing/2014/main" id="{D301C4A6-A561-96B8-9E86-8B8821FB97AA}"/>
              </a:ext>
            </a:extLst>
          </p:cNvPr>
          <p:cNvSpPr>
            <a:spLocks noGrp="1"/>
          </p:cNvSpPr>
          <p:nvPr>
            <p:ph sz="quarter" idx="22"/>
          </p:nvPr>
        </p:nvSpPr>
        <p:spPr>
          <a:xfrm>
            <a:off x="85883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5" name="Platshållare för innehåll 9">
            <a:extLst>
              <a:ext uri="{FF2B5EF4-FFF2-40B4-BE49-F238E27FC236}">
                <a16:creationId xmlns:a16="http://schemas.microsoft.com/office/drawing/2014/main" id="{263BD8E9-5290-3E77-D883-3B4CB2B56E7B}"/>
              </a:ext>
            </a:extLst>
          </p:cNvPr>
          <p:cNvSpPr>
            <a:spLocks noGrp="1"/>
          </p:cNvSpPr>
          <p:nvPr>
            <p:ph sz="quarter" idx="23"/>
          </p:nvPr>
        </p:nvSpPr>
        <p:spPr>
          <a:xfrm>
            <a:off x="641999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90699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ubrik">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71704E9E-E1BA-49FE-B332-98CA79FC1246}"/>
              </a:ext>
            </a:extLst>
          </p:cNvPr>
          <p:cNvSpPr>
            <a:spLocks noGrp="1"/>
          </p:cNvSpPr>
          <p:nvPr>
            <p:ph type="title"/>
          </p:nvPr>
        </p:nvSpPr>
        <p:spPr>
          <a:xfrm>
            <a:off x="2859881" y="2875002"/>
            <a:ext cx="6472238" cy="1107996"/>
          </a:xfrm>
          <a:prstGeom prst="rect">
            <a:avLst/>
          </a:prstGeom>
        </p:spPr>
        <p:txBody>
          <a:bodyPr wrap="square" lIns="0" tIns="0" rIns="0" bIns="0" anchor="ctr" anchorCtr="0">
            <a:spAutoFit/>
          </a:bodyPr>
          <a:lstStyle>
            <a:lvl1pPr algn="ctr">
              <a:defRPr>
                <a:solidFill>
                  <a:schemeClr val="tx2"/>
                </a:solidFill>
              </a:defRPr>
            </a:lvl1pPr>
          </a:lstStyle>
          <a:p>
            <a:r>
              <a:rPr lang="sv-SE"/>
              <a:t>Klicka här för att ändra mall för rubrikformat</a:t>
            </a:r>
            <a:endParaRPr lang="en-US" dirty="0"/>
          </a:p>
        </p:txBody>
      </p:sp>
    </p:spTree>
    <p:extLst>
      <p:ext uri="{BB962C8B-B14F-4D97-AF65-F5344CB8AC3E}">
        <p14:creationId xmlns:p14="http://schemas.microsoft.com/office/powerpoint/2010/main" val="1326334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Helsidebild">
    <p:spTree>
      <p:nvGrpSpPr>
        <p:cNvPr id="1" name=""/>
        <p:cNvGrpSpPr/>
        <p:nvPr/>
      </p:nvGrpSpPr>
      <p:grpSpPr>
        <a:xfrm>
          <a:off x="0" y="0"/>
          <a:ext cx="0" cy="0"/>
          <a:chOff x="0" y="0"/>
          <a:chExt cx="0" cy="0"/>
        </a:xfrm>
      </p:grpSpPr>
      <p:sp>
        <p:nvSpPr>
          <p:cNvPr id="3" name="Platshållare för bild 2" descr="Stor bild">
            <a:extLst>
              <a:ext uri="{FF2B5EF4-FFF2-40B4-BE49-F238E27FC236}">
                <a16:creationId xmlns:a16="http://schemas.microsoft.com/office/drawing/2014/main" id="{84C1EC1A-B2BC-4096-B96B-B1B8DB422771}"/>
              </a:ext>
            </a:extLst>
          </p:cNvPr>
          <p:cNvSpPr>
            <a:spLocks noGrp="1"/>
          </p:cNvSpPr>
          <p:nvPr>
            <p:ph type="pic" sz="quarter" idx="10"/>
          </p:nvPr>
        </p:nvSpPr>
        <p:spPr>
          <a:xfrm>
            <a:off x="0" y="0"/>
            <a:ext cx="12192000" cy="6858000"/>
          </a:xfrm>
        </p:spPr>
        <p:txBody>
          <a:bodyPr/>
          <a:lstStyle>
            <a:lvl1pPr marL="0" indent="0">
              <a:buNone/>
              <a:defRPr>
                <a:noFill/>
              </a:defRPr>
            </a:lvl1pPr>
          </a:lstStyle>
          <a:p>
            <a:r>
              <a:rPr lang="sv-SE"/>
              <a:t>Klicka på ikonen för att lägga till en bild</a:t>
            </a:r>
            <a:endParaRPr lang="en-US" dirty="0"/>
          </a:p>
        </p:txBody>
      </p:sp>
    </p:spTree>
    <p:extLst>
      <p:ext uri="{BB962C8B-B14F-4D97-AF65-F5344CB8AC3E}">
        <p14:creationId xmlns:p14="http://schemas.microsoft.com/office/powerpoint/2010/main" val="3531845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om sida">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1823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Platshållare för rubrik 15">
            <a:extLst>
              <a:ext uri="{FF2B5EF4-FFF2-40B4-BE49-F238E27FC236}">
                <a16:creationId xmlns:a16="http://schemas.microsoft.com/office/drawing/2014/main" id="{45E54A0E-4631-41FE-A7B8-D830DAD1A7C0}"/>
              </a:ext>
            </a:extLst>
          </p:cNvPr>
          <p:cNvSpPr>
            <a:spLocks noGrp="1"/>
          </p:cNvSpPr>
          <p:nvPr>
            <p:ph type="title"/>
          </p:nvPr>
        </p:nvSpPr>
        <p:spPr>
          <a:xfrm>
            <a:off x="1182000" y="1069332"/>
            <a:ext cx="8046000" cy="553998"/>
          </a:xfrm>
          <a:prstGeom prst="rect">
            <a:avLst/>
          </a:prstGeom>
        </p:spPr>
        <p:txBody>
          <a:bodyPr vert="horz" wrap="square" lIns="0" tIns="0" rIns="0" bIns="0" rtlCol="0" anchor="t" anchorCtr="0">
            <a:spAutoFit/>
          </a:bodyPr>
          <a:lstStyle/>
          <a:p>
            <a:r>
              <a:rPr lang="sv-SE" dirty="0"/>
              <a:t>Klicka här för att ändra rubrik</a:t>
            </a:r>
            <a:endParaRPr lang="en-US" dirty="0"/>
          </a:p>
        </p:txBody>
      </p:sp>
      <p:sp>
        <p:nvSpPr>
          <p:cNvPr id="17" name="Platshållare för text 16">
            <a:extLst>
              <a:ext uri="{FF2B5EF4-FFF2-40B4-BE49-F238E27FC236}">
                <a16:creationId xmlns:a16="http://schemas.microsoft.com/office/drawing/2014/main" id="{FE840BB9-9B85-464C-B0D3-AF7B7F56E35C}"/>
              </a:ext>
            </a:extLst>
          </p:cNvPr>
          <p:cNvSpPr>
            <a:spLocks noGrp="1"/>
          </p:cNvSpPr>
          <p:nvPr>
            <p:ph type="body" idx="1"/>
          </p:nvPr>
        </p:nvSpPr>
        <p:spPr>
          <a:xfrm>
            <a:off x="1182000" y="1815014"/>
            <a:ext cx="9828000" cy="4330318"/>
          </a:xfrm>
          <a:prstGeom prst="rect">
            <a:avLst/>
          </a:prstGeom>
        </p:spPr>
        <p:txBody>
          <a:bodyPr vert="horz" lIns="0" tIns="0" rIns="0" bIns="0" rtlCol="0">
            <a:norm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endParaRPr lang="en-US" dirty="0"/>
          </a:p>
        </p:txBody>
      </p:sp>
      <p:sp>
        <p:nvSpPr>
          <p:cNvPr id="2" name="Bild 3">
            <a:extLst>
              <a:ext uri="{FF2B5EF4-FFF2-40B4-BE49-F238E27FC236}">
                <a16:creationId xmlns:a16="http://schemas.microsoft.com/office/drawing/2014/main" id="{77174FE3-AB3A-F726-6205-ADE5F426C576}"/>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tx2"/>
          </a:solidFill>
          <a:ln w="7867" cap="flat">
            <a:noFill/>
            <a:prstDash val="solid"/>
            <a:miter/>
          </a:ln>
        </p:spPr>
        <p:txBody>
          <a:bodyPr rtlCol="0" anchor="ctr"/>
          <a:lstStyle/>
          <a:p>
            <a:endParaRPr lang="sv-SE"/>
          </a:p>
        </p:txBody>
      </p:sp>
    </p:spTree>
    <p:extLst>
      <p:ext uri="{BB962C8B-B14F-4D97-AF65-F5344CB8AC3E}">
        <p14:creationId xmlns:p14="http://schemas.microsoft.com/office/powerpoint/2010/main" val="3197488667"/>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9" r:id="rId3"/>
    <p:sldLayoutId id="2147483760" r:id="rId4"/>
    <p:sldLayoutId id="2147483773" r:id="rId5"/>
    <p:sldLayoutId id="2147483772" r:id="rId6"/>
    <p:sldLayoutId id="2147483765" r:id="rId7"/>
    <p:sldLayoutId id="2147483766" r:id="rId8"/>
    <p:sldLayoutId id="2147483767" r:id="rId9"/>
    <p:sldLayoutId id="2147483770" r:id="rId10"/>
    <p:sldLayoutId id="2147483757" r:id="rId11"/>
    <p:sldLayoutId id="2147483774" r:id="rId12"/>
    <p:sldLayoutId id="2147483775"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b="1" i="0" strike="noStrike" kern="1200">
          <a:solidFill>
            <a:srgbClr val="6E0E50"/>
          </a:solidFill>
          <a:effectLst/>
          <a:latin typeface="Public Sans" pitchFamily="2" charset="77"/>
          <a:ea typeface="+mj-ea"/>
          <a:cs typeface="+mj-cs"/>
        </a:defRPr>
      </a:lvl1pPr>
    </p:titleStyle>
    <p:bodyStyle>
      <a:lvl1pPr marL="228600" indent="-228600" algn="l" defTabSz="914400" rtl="0" eaLnBrk="1" latinLnBrk="0" hangingPunct="1">
        <a:lnSpc>
          <a:spcPct val="120000"/>
        </a:lnSpc>
        <a:spcBef>
          <a:spcPts val="0"/>
        </a:spcBef>
        <a:spcAft>
          <a:spcPts val="3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0"/>
        </a:spcBef>
        <a:spcAft>
          <a:spcPts val="3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3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30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9BB9A09B-3939-00A6-44B7-97BC6DCA6C84}"/>
              </a:ext>
            </a:extLst>
          </p:cNvPr>
          <p:cNvSpPr>
            <a:spLocks noGrp="1"/>
          </p:cNvSpPr>
          <p:nvPr>
            <p:ph type="title"/>
          </p:nvPr>
        </p:nvSpPr>
        <p:spPr>
          <a:xfrm>
            <a:off x="1883999" y="2443002"/>
            <a:ext cx="8945365" cy="1107996"/>
          </a:xfrm>
        </p:spPr>
        <p:txBody>
          <a:bodyPr/>
          <a:lstStyle/>
          <a:p>
            <a:r>
              <a:rPr lang="sv-SE" dirty="0"/>
              <a:t>Nationellt råd för  </a:t>
            </a:r>
            <a:r>
              <a:rPr lang="sv-SE" dirty="0" err="1"/>
              <a:t>interoperabilitet</a:t>
            </a:r>
            <a:r>
              <a:rPr lang="sv-SE" dirty="0"/>
              <a:t> inom hälso- </a:t>
            </a:r>
            <a:r>
              <a:rPr lang="sv-SE"/>
              <a:t>och sjukvården</a:t>
            </a:r>
            <a:endParaRPr lang="sv-SE" dirty="0"/>
          </a:p>
        </p:txBody>
      </p:sp>
      <p:sp>
        <p:nvSpPr>
          <p:cNvPr id="5" name="Platshållare för text 4">
            <a:extLst>
              <a:ext uri="{FF2B5EF4-FFF2-40B4-BE49-F238E27FC236}">
                <a16:creationId xmlns:a16="http://schemas.microsoft.com/office/drawing/2014/main" id="{77F9D749-A55D-38DE-FDE0-E2D1BEE10E24}"/>
              </a:ext>
            </a:extLst>
          </p:cNvPr>
          <p:cNvSpPr>
            <a:spLocks noGrp="1"/>
          </p:cNvSpPr>
          <p:nvPr>
            <p:ph type="body" sz="quarter" idx="18"/>
          </p:nvPr>
        </p:nvSpPr>
        <p:spPr/>
        <p:txBody>
          <a:bodyPr/>
          <a:lstStyle/>
          <a:p>
            <a:endParaRPr lang="sv-SE" dirty="0"/>
          </a:p>
        </p:txBody>
      </p:sp>
      <p:sp>
        <p:nvSpPr>
          <p:cNvPr id="3" name="Platshållare för text 2">
            <a:extLst>
              <a:ext uri="{FF2B5EF4-FFF2-40B4-BE49-F238E27FC236}">
                <a16:creationId xmlns:a16="http://schemas.microsoft.com/office/drawing/2014/main" id="{969B82A3-2AD5-463E-BA65-7522BA4894C5}"/>
              </a:ext>
            </a:extLst>
          </p:cNvPr>
          <p:cNvSpPr>
            <a:spLocks noGrp="1"/>
          </p:cNvSpPr>
          <p:nvPr>
            <p:ph type="body" sz="quarter" idx="19"/>
          </p:nvPr>
        </p:nvSpPr>
        <p:spPr/>
        <p:txBody>
          <a:bodyPr/>
          <a:lstStyle/>
          <a:p>
            <a:endParaRPr lang="sv-SE" dirty="0"/>
          </a:p>
        </p:txBody>
      </p:sp>
    </p:spTree>
    <p:extLst>
      <p:ext uri="{BB962C8B-B14F-4D97-AF65-F5344CB8AC3E}">
        <p14:creationId xmlns:p14="http://schemas.microsoft.com/office/powerpoint/2010/main" val="2202727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9A269B3-E118-43A9-8072-B3430F8B1F12}"/>
              </a:ext>
            </a:extLst>
          </p:cNvPr>
          <p:cNvSpPr>
            <a:spLocks noGrp="1"/>
          </p:cNvSpPr>
          <p:nvPr>
            <p:ph type="title"/>
          </p:nvPr>
        </p:nvSpPr>
        <p:spPr/>
        <p:txBody>
          <a:bodyPr/>
          <a:lstStyle/>
          <a:p>
            <a:endParaRPr lang="sv-SE"/>
          </a:p>
        </p:txBody>
      </p:sp>
      <p:sp>
        <p:nvSpPr>
          <p:cNvPr id="3" name="Platshållare för text 2">
            <a:extLst>
              <a:ext uri="{FF2B5EF4-FFF2-40B4-BE49-F238E27FC236}">
                <a16:creationId xmlns:a16="http://schemas.microsoft.com/office/drawing/2014/main" id="{543B2A1A-03CD-4F82-8C36-B8BDA465EA8B}"/>
              </a:ext>
            </a:extLst>
          </p:cNvPr>
          <p:cNvSpPr>
            <a:spLocks noGrp="1"/>
          </p:cNvSpPr>
          <p:nvPr>
            <p:ph type="body" sz="quarter" idx="18"/>
          </p:nvPr>
        </p:nvSpPr>
        <p:spPr/>
        <p:txBody>
          <a:bodyPr/>
          <a:lstStyle/>
          <a:p>
            <a:endParaRPr lang="sv-SE"/>
          </a:p>
        </p:txBody>
      </p:sp>
    </p:spTree>
    <p:extLst>
      <p:ext uri="{BB962C8B-B14F-4D97-AF65-F5344CB8AC3E}">
        <p14:creationId xmlns:p14="http://schemas.microsoft.com/office/powerpoint/2010/main" val="2541518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12919DE-0C9D-42C1-9190-F0287441C560}"/>
              </a:ext>
            </a:extLst>
          </p:cNvPr>
          <p:cNvSpPr>
            <a:spLocks noGrp="1"/>
          </p:cNvSpPr>
          <p:nvPr>
            <p:ph type="title"/>
          </p:nvPr>
        </p:nvSpPr>
        <p:spPr>
          <a:xfrm>
            <a:off x="1884000" y="2408044"/>
            <a:ext cx="8424000" cy="1107996"/>
          </a:xfrm>
        </p:spPr>
        <p:txBody>
          <a:bodyPr/>
          <a:lstStyle/>
          <a:p>
            <a:r>
              <a:rPr lang="sv-SE" dirty="0"/>
              <a:t>Prioriteringsmodell för standardisering</a:t>
            </a:r>
          </a:p>
        </p:txBody>
      </p:sp>
      <p:sp>
        <p:nvSpPr>
          <p:cNvPr id="3" name="Platshållare för text 2">
            <a:extLst>
              <a:ext uri="{FF2B5EF4-FFF2-40B4-BE49-F238E27FC236}">
                <a16:creationId xmlns:a16="http://schemas.microsoft.com/office/drawing/2014/main" id="{04BB5B2A-B45A-49F5-8102-EDF5B5C19E78}"/>
              </a:ext>
            </a:extLst>
          </p:cNvPr>
          <p:cNvSpPr>
            <a:spLocks noGrp="1"/>
          </p:cNvSpPr>
          <p:nvPr>
            <p:ph type="body" sz="quarter" idx="18"/>
          </p:nvPr>
        </p:nvSpPr>
        <p:spPr/>
        <p:txBody>
          <a:bodyPr/>
          <a:lstStyle/>
          <a:p>
            <a:r>
              <a:rPr lang="sv-SE" dirty="0"/>
              <a:t>Status: </a:t>
            </a:r>
            <a:r>
              <a:rPr lang="sv-SE"/>
              <a:t>under arbete</a:t>
            </a:r>
            <a:endParaRPr lang="sv-SE" dirty="0"/>
          </a:p>
        </p:txBody>
      </p:sp>
    </p:spTree>
    <p:extLst>
      <p:ext uri="{BB962C8B-B14F-4D97-AF65-F5344CB8AC3E}">
        <p14:creationId xmlns:p14="http://schemas.microsoft.com/office/powerpoint/2010/main" val="307828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276D8E-4B31-A333-1C57-A6AE9ABB4227}"/>
              </a:ext>
            </a:extLst>
          </p:cNvPr>
          <p:cNvSpPr>
            <a:spLocks noGrp="1"/>
          </p:cNvSpPr>
          <p:nvPr>
            <p:ph type="title"/>
          </p:nvPr>
        </p:nvSpPr>
        <p:spPr/>
        <p:txBody>
          <a:bodyPr/>
          <a:lstStyle/>
          <a:p>
            <a:r>
              <a:rPr lang="sv-SE" dirty="0"/>
              <a:t>Vedertagen modell för prioritering</a:t>
            </a:r>
          </a:p>
        </p:txBody>
      </p:sp>
      <p:sp>
        <p:nvSpPr>
          <p:cNvPr id="4" name="Content Placeholder 3">
            <a:extLst>
              <a:ext uri="{FF2B5EF4-FFF2-40B4-BE49-F238E27FC236}">
                <a16:creationId xmlns:a16="http://schemas.microsoft.com/office/drawing/2014/main" id="{3B75780D-DFBB-8CF1-B5BB-E72B2A068154}"/>
              </a:ext>
            </a:extLst>
          </p:cNvPr>
          <p:cNvSpPr>
            <a:spLocks noGrp="1"/>
          </p:cNvSpPr>
          <p:nvPr>
            <p:ph idx="1"/>
          </p:nvPr>
        </p:nvSpPr>
        <p:spPr/>
        <p:txBody>
          <a:bodyPr/>
          <a:lstStyle/>
          <a:p>
            <a:pPr marL="0" indent="0">
              <a:buNone/>
            </a:pPr>
            <a:r>
              <a:rPr lang="sv-SE" b="1" dirty="0"/>
              <a:t>BAKGRUND</a:t>
            </a:r>
          </a:p>
          <a:p>
            <a:r>
              <a:rPr lang="sv-SE" sz="1800" kern="100" dirty="0">
                <a:effectLst/>
                <a:latin typeface="Calibri" panose="020F0502020204030204" pitchFamily="34" charset="0"/>
                <a:ea typeface="Calibri" panose="020F0502020204030204" pitchFamily="34" charset="0"/>
                <a:cs typeface="Times New Roman" panose="02020603050405020304" pitchFamily="18" charset="0"/>
              </a:rPr>
              <a:t>TIME-modellen är en välkänd och vedertagen standard för att prioritera mellan olika initiativ. Genom att erbjuda en strukturerad och systematisk metod för beslutsfattande, hjälper den oss att prioritera olika initiativ på ett effektivt sätt.</a:t>
            </a:r>
          </a:p>
          <a:p>
            <a:pPr marL="0" indent="0">
              <a:buNone/>
            </a:pPr>
            <a:endParaRPr lang="sv-SE" b="1" dirty="0"/>
          </a:p>
          <a:p>
            <a:pPr marL="0" indent="0">
              <a:buNone/>
            </a:pPr>
            <a:r>
              <a:rPr lang="sv-SE" b="1" dirty="0"/>
              <a:t>Modifierad version av grundmodellen	</a:t>
            </a:r>
          </a:p>
          <a:p>
            <a:r>
              <a:rPr lang="sv-SE" sz="1800" kern="100" dirty="0">
                <a:effectLst/>
                <a:latin typeface="Calibri" panose="020F0502020204030204" pitchFamily="34" charset="0"/>
                <a:ea typeface="Calibri" panose="020F0502020204030204" pitchFamily="34" charset="0"/>
                <a:cs typeface="Times New Roman" panose="02020603050405020304" pitchFamily="18" charset="0"/>
              </a:rPr>
              <a:t>Grundmodellen av TIME bygger på fyra dimensioner men vi föreslår en något modifierad modell för enkelhets skull.</a:t>
            </a:r>
          </a:p>
          <a:p>
            <a:r>
              <a:rPr lang="sv-SE" sz="1800" kern="100" dirty="0">
                <a:latin typeface="Calibri" panose="020F0502020204030204" pitchFamily="34" charset="0"/>
                <a:ea typeface="Calibri" panose="020F0502020204030204" pitchFamily="34" charset="0"/>
                <a:cs typeface="Times New Roman" panose="02020603050405020304" pitchFamily="18" charset="0"/>
              </a:rPr>
              <a:t>Modellen vi föreslår bygger på att </a:t>
            </a:r>
            <a:r>
              <a:rPr lang="sv-SE" sz="1800" kern="100" dirty="0">
                <a:effectLst/>
                <a:latin typeface="Calibri" panose="020F0502020204030204" pitchFamily="34" charset="0"/>
                <a:ea typeface="Calibri" panose="020F0502020204030204" pitchFamily="34" charset="0"/>
                <a:cs typeface="Times New Roman" panose="02020603050405020304" pitchFamily="18" charset="0"/>
              </a:rPr>
              <a:t>vi utvärderar respektive initiativ ur två huvudperspektiv, med fem respektive bedömningskriterier under varje perspekti</a:t>
            </a:r>
            <a:r>
              <a:rPr lang="sv-SE" sz="1800" kern="100" dirty="0">
                <a:latin typeface="Calibri" panose="020F0502020204030204" pitchFamily="34" charset="0"/>
                <a:ea typeface="Calibri" panose="020F0502020204030204" pitchFamily="34" charset="0"/>
                <a:cs typeface="Times New Roman" panose="02020603050405020304" pitchFamily="18" charset="0"/>
              </a:rPr>
              <a:t>v (se nästa sida) </a:t>
            </a:r>
            <a:endParaRPr lang="sv-S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sv-SE" sz="1400" b="1" kern="100" dirty="0">
                <a:effectLst/>
                <a:latin typeface="Calibri" panose="020F0502020204030204" pitchFamily="34" charset="0"/>
                <a:ea typeface="Calibri" panose="020F0502020204030204" pitchFamily="34" charset="0"/>
                <a:cs typeface="Times New Roman" panose="02020603050405020304" pitchFamily="18" charset="0"/>
              </a:rPr>
              <a:t>Ve</a:t>
            </a:r>
            <a:r>
              <a:rPr lang="sv-SE" sz="1400" b="1" kern="100" dirty="0">
                <a:latin typeface="Calibri" panose="020F0502020204030204" pitchFamily="34" charset="0"/>
                <a:ea typeface="Calibri" panose="020F0502020204030204" pitchFamily="34" charset="0"/>
                <a:cs typeface="Times New Roman" panose="02020603050405020304" pitchFamily="18" charset="0"/>
              </a:rPr>
              <a:t>rksamhets- och patientnytta- </a:t>
            </a:r>
            <a:r>
              <a:rPr lang="sv-SE" sz="1400" kern="100" dirty="0">
                <a:latin typeface="Calibri" panose="020F0502020204030204" pitchFamily="34" charset="0"/>
                <a:ea typeface="Calibri" panose="020F0502020204030204" pitchFamily="34" charset="0"/>
                <a:cs typeface="Times New Roman" panose="02020603050405020304" pitchFamily="18" charset="0"/>
              </a:rPr>
              <a:t>olika perspektiv bör beaktas (Ekonomi, patienten/brukaren, vården, staten)</a:t>
            </a:r>
          </a:p>
          <a:p>
            <a:pPr lvl="1"/>
            <a:r>
              <a:rPr lang="sv-SE" sz="1400" b="1" kern="100" dirty="0">
                <a:effectLst/>
                <a:latin typeface="Calibri" panose="020F0502020204030204" pitchFamily="34" charset="0"/>
                <a:ea typeface="Calibri" panose="020F0502020204030204" pitchFamily="34" charset="0"/>
                <a:cs typeface="Times New Roman" panose="02020603050405020304" pitchFamily="18" charset="0"/>
              </a:rPr>
              <a:t>Genomförbarhet- </a:t>
            </a:r>
            <a:r>
              <a:rPr lang="sv-SE" sz="1400" kern="100" dirty="0">
                <a:effectLst/>
                <a:latin typeface="Calibri" panose="020F0502020204030204" pitchFamily="34" charset="0"/>
                <a:ea typeface="Calibri" panose="020F0502020204030204" pitchFamily="34" charset="0"/>
                <a:cs typeface="Times New Roman" panose="02020603050405020304" pitchFamily="18" charset="0"/>
              </a:rPr>
              <a:t>Fokus på målet och att det måste vara genomförbart i alla berörda verksamheter</a:t>
            </a:r>
          </a:p>
        </p:txBody>
      </p:sp>
      <p:sp>
        <p:nvSpPr>
          <p:cNvPr id="5" name="TextBox 4">
            <a:extLst>
              <a:ext uri="{FF2B5EF4-FFF2-40B4-BE49-F238E27FC236}">
                <a16:creationId xmlns:a16="http://schemas.microsoft.com/office/drawing/2014/main" id="{EB533043-78C0-391C-FE06-65431D57448D}"/>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
        <p:nvSpPr>
          <p:cNvPr id="7" name="Rectangle 1">
            <a:extLst>
              <a:ext uri="{FF2B5EF4-FFF2-40B4-BE49-F238E27FC236}">
                <a16:creationId xmlns:a16="http://schemas.microsoft.com/office/drawing/2014/main" id="{78847CA2-81AD-437A-8F1D-630F8BD86F70}"/>
              </a:ext>
            </a:extLst>
          </p:cNvPr>
          <p:cNvSpPr>
            <a:spLocks noChangeArrowheads="1"/>
          </p:cNvSpPr>
          <p:nvPr/>
        </p:nvSpPr>
        <p:spPr bwMode="auto">
          <a:xfrm>
            <a:off x="540000" y="5825763"/>
            <a:ext cx="3166251"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0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*TIME står för </a:t>
            </a:r>
            <a:r>
              <a:rPr kumimoji="0" lang="sv-SE" altLang="sv-SE" sz="1000" b="1"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Tolerate</a:t>
            </a:r>
            <a:r>
              <a:rPr kumimoji="0" lang="sv-SE" altLang="sv-SE" sz="1000" b="1"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sv-SE" altLang="sv-SE" sz="1000" b="1"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Invest</a:t>
            </a:r>
            <a:r>
              <a:rPr kumimoji="0" lang="sv-SE" altLang="sv-SE" sz="1000" b="1"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sv-SE" altLang="sv-SE" sz="1000" b="1"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Migrate</a:t>
            </a:r>
            <a:r>
              <a:rPr kumimoji="0" lang="sv-SE" altLang="sv-SE" sz="1000" b="1"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sv-SE" altLang="sv-SE" sz="1000" b="1"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Eliminate</a:t>
            </a:r>
            <a:r>
              <a:rPr kumimoji="0" lang="sv-SE" altLang="sv-SE" sz="10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endParaRPr kumimoji="0" lang="sv-SE" altLang="sv-S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47277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924C5-5C38-863F-47D1-C9D61DCC0DE7}"/>
              </a:ext>
            </a:extLst>
          </p:cNvPr>
          <p:cNvSpPr>
            <a:spLocks noGrp="1"/>
          </p:cNvSpPr>
          <p:nvPr>
            <p:ph type="title"/>
          </p:nvPr>
        </p:nvSpPr>
        <p:spPr>
          <a:xfrm>
            <a:off x="540000" y="584399"/>
            <a:ext cx="11013750" cy="648000"/>
          </a:xfrm>
        </p:spPr>
        <p:txBody>
          <a:bodyPr/>
          <a:lstStyle/>
          <a:p>
            <a:r>
              <a:rPr lang="sv-SE" dirty="0"/>
              <a:t>Två huvudperspektiv, fem bedömningar </a:t>
            </a:r>
          </a:p>
        </p:txBody>
      </p:sp>
      <p:sp>
        <p:nvSpPr>
          <p:cNvPr id="3" name="Content Placeholder 2">
            <a:extLst>
              <a:ext uri="{FF2B5EF4-FFF2-40B4-BE49-F238E27FC236}">
                <a16:creationId xmlns:a16="http://schemas.microsoft.com/office/drawing/2014/main" id="{3AA249C9-DA8B-B6A4-2EEF-BBA2F290F01D}"/>
              </a:ext>
            </a:extLst>
          </p:cNvPr>
          <p:cNvSpPr>
            <a:spLocks noGrp="1"/>
          </p:cNvSpPr>
          <p:nvPr>
            <p:ph idx="1"/>
          </p:nvPr>
        </p:nvSpPr>
        <p:spPr>
          <a:xfrm>
            <a:off x="540000" y="1426788"/>
            <a:ext cx="11013750" cy="4398975"/>
          </a:xfrm>
        </p:spPr>
        <p:txBody>
          <a:bodyPr/>
          <a:lstStyle/>
          <a:p>
            <a:r>
              <a:rPr lang="sv-SE" sz="2400" b="1" dirty="0"/>
              <a:t>Verksamhets- och patientnytta</a:t>
            </a:r>
          </a:p>
          <a:p>
            <a:pPr lvl="1"/>
            <a:r>
              <a:rPr lang="sv-SE" sz="2000" dirty="0"/>
              <a:t>Påverkar många invånare	</a:t>
            </a:r>
          </a:p>
          <a:p>
            <a:pPr lvl="1"/>
            <a:r>
              <a:rPr lang="sv-SE" sz="2000" dirty="0"/>
              <a:t>Påverkar många verksamheter	</a:t>
            </a:r>
          </a:p>
          <a:p>
            <a:pPr lvl="1"/>
            <a:r>
              <a:rPr lang="sv-SE" sz="2000" dirty="0"/>
              <a:t>Stärker vårdens kvalitet, kliniskt viktig information</a:t>
            </a:r>
          </a:p>
          <a:p>
            <a:pPr lvl="1"/>
            <a:r>
              <a:rPr lang="sv-SE" sz="2000" dirty="0"/>
              <a:t>Reducerar administration	</a:t>
            </a:r>
          </a:p>
          <a:p>
            <a:pPr lvl="1"/>
            <a:r>
              <a:rPr lang="sv-SE" sz="2000" dirty="0"/>
              <a:t>Reducerar väntetider &amp; ökar tillgänglighet</a:t>
            </a:r>
          </a:p>
          <a:p>
            <a:r>
              <a:rPr lang="sv-SE" sz="2400" b="1" dirty="0"/>
              <a:t>Genomförbarhet</a:t>
            </a:r>
          </a:p>
          <a:p>
            <a:pPr lvl="1"/>
            <a:r>
              <a:rPr lang="sv-SE" dirty="0"/>
              <a:t>Det finns juridiska möjligheter</a:t>
            </a:r>
          </a:p>
          <a:p>
            <a:pPr lvl="1"/>
            <a:r>
              <a:rPr lang="sv-SE" sz="2000" dirty="0"/>
              <a:t>Tydligt ägarskap	</a:t>
            </a:r>
          </a:p>
          <a:p>
            <a:pPr lvl="1"/>
            <a:r>
              <a:rPr lang="sv-SE" sz="2000" dirty="0"/>
              <a:t>Resurser tillgänglig (kompetenser och finansiering)	</a:t>
            </a:r>
          </a:p>
          <a:p>
            <a:pPr lvl="1"/>
            <a:r>
              <a:rPr lang="sv-SE" dirty="0"/>
              <a:t>Teknisk genomförbarhet</a:t>
            </a:r>
          </a:p>
          <a:p>
            <a:pPr lvl="1"/>
            <a:r>
              <a:rPr lang="sv-SE" sz="2000" dirty="0"/>
              <a:t>Förvaltningsbarhet över tid	</a:t>
            </a:r>
          </a:p>
          <a:p>
            <a:pPr marL="457200" lvl="1" indent="0">
              <a:buNone/>
            </a:pPr>
            <a:endParaRPr lang="sv-SE" sz="2000" dirty="0"/>
          </a:p>
        </p:txBody>
      </p:sp>
      <p:sp>
        <p:nvSpPr>
          <p:cNvPr id="7" name="TextBox 6">
            <a:extLst>
              <a:ext uri="{FF2B5EF4-FFF2-40B4-BE49-F238E27FC236}">
                <a16:creationId xmlns:a16="http://schemas.microsoft.com/office/drawing/2014/main" id="{0844B8EE-583E-A6F7-7E11-79D7C3E34AF8}"/>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Tree>
    <p:extLst>
      <p:ext uri="{BB962C8B-B14F-4D97-AF65-F5344CB8AC3E}">
        <p14:creationId xmlns:p14="http://schemas.microsoft.com/office/powerpoint/2010/main" val="2952304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78748-0D00-F3A9-863F-CEE9A0C8E843}"/>
              </a:ext>
            </a:extLst>
          </p:cNvPr>
          <p:cNvSpPr>
            <a:spLocks noGrp="1"/>
          </p:cNvSpPr>
          <p:nvPr>
            <p:ph type="title"/>
          </p:nvPr>
        </p:nvSpPr>
        <p:spPr>
          <a:xfrm>
            <a:off x="175933" y="918317"/>
            <a:ext cx="11013750" cy="553998"/>
          </a:xfrm>
        </p:spPr>
        <p:txBody>
          <a:bodyPr/>
          <a:lstStyle/>
          <a:p>
            <a:r>
              <a:rPr lang="sv-SE" dirty="0"/>
              <a:t>Prioriteringsmodell</a:t>
            </a:r>
          </a:p>
        </p:txBody>
      </p:sp>
      <p:sp>
        <p:nvSpPr>
          <p:cNvPr id="9" name="TextBox 8">
            <a:extLst>
              <a:ext uri="{FF2B5EF4-FFF2-40B4-BE49-F238E27FC236}">
                <a16:creationId xmlns:a16="http://schemas.microsoft.com/office/drawing/2014/main" id="{93427C59-95F6-53C1-8B87-F06AE9F2CAF4}"/>
              </a:ext>
            </a:extLst>
          </p:cNvPr>
          <p:cNvSpPr txBox="1"/>
          <p:nvPr/>
        </p:nvSpPr>
        <p:spPr>
          <a:xfrm>
            <a:off x="540000" y="4890347"/>
            <a:ext cx="5968237" cy="1200329"/>
          </a:xfrm>
          <a:prstGeom prst="rect">
            <a:avLst/>
          </a:prstGeom>
          <a:noFill/>
        </p:spPr>
        <p:txBody>
          <a:bodyPr wrap="none" rtlCol="0">
            <a:spAutoFit/>
          </a:bodyPr>
          <a:lstStyle/>
          <a:p>
            <a:r>
              <a:rPr lang="sv-SE" sz="1200" dirty="0"/>
              <a:t>Varje artefakt bedöms via fem underkriterier avseende verksamhets- och patientnytta.</a:t>
            </a:r>
          </a:p>
          <a:p>
            <a:r>
              <a:rPr lang="sv-SE" sz="1200" dirty="0"/>
              <a:t>Skala 0-2 </a:t>
            </a:r>
          </a:p>
          <a:p>
            <a:endParaRPr lang="sv-SE" sz="1200" dirty="0"/>
          </a:p>
          <a:p>
            <a:pPr>
              <a:tabLst>
                <a:tab pos="358775" algn="l"/>
              </a:tabLst>
            </a:pPr>
            <a:r>
              <a:rPr lang="sv-SE" sz="1200" dirty="0"/>
              <a:t>	0 – ingen påverkan </a:t>
            </a:r>
          </a:p>
          <a:p>
            <a:pPr>
              <a:tabLst>
                <a:tab pos="358775" algn="l"/>
              </a:tabLst>
            </a:pPr>
            <a:r>
              <a:rPr lang="sv-SE" sz="1200" dirty="0"/>
              <a:t>	1 – viss påverkan </a:t>
            </a:r>
          </a:p>
          <a:p>
            <a:pPr>
              <a:tabLst>
                <a:tab pos="358775" algn="l"/>
              </a:tabLst>
            </a:pPr>
            <a:r>
              <a:rPr lang="sv-SE" sz="1200" dirty="0"/>
              <a:t>	2 – stor påverkan</a:t>
            </a:r>
          </a:p>
        </p:txBody>
      </p:sp>
      <p:sp>
        <p:nvSpPr>
          <p:cNvPr id="10" name="TextBox 9">
            <a:extLst>
              <a:ext uri="{FF2B5EF4-FFF2-40B4-BE49-F238E27FC236}">
                <a16:creationId xmlns:a16="http://schemas.microsoft.com/office/drawing/2014/main" id="{9C072B6C-EF3A-6311-29EC-47360114CD42}"/>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pic>
        <p:nvPicPr>
          <p:cNvPr id="4" name="Bildobjekt 3">
            <a:extLst>
              <a:ext uri="{FF2B5EF4-FFF2-40B4-BE49-F238E27FC236}">
                <a16:creationId xmlns:a16="http://schemas.microsoft.com/office/drawing/2014/main" id="{E17E0687-C595-417F-BA9A-1A4054473125}"/>
              </a:ext>
            </a:extLst>
          </p:cNvPr>
          <p:cNvPicPr>
            <a:picLocks noChangeAspect="1"/>
          </p:cNvPicPr>
          <p:nvPr/>
        </p:nvPicPr>
        <p:blipFill>
          <a:blip r:embed="rId2"/>
          <a:stretch>
            <a:fillRect/>
          </a:stretch>
        </p:blipFill>
        <p:spPr>
          <a:xfrm>
            <a:off x="0" y="2090686"/>
            <a:ext cx="12192000" cy="2676627"/>
          </a:xfrm>
          <a:prstGeom prst="rect">
            <a:avLst/>
          </a:prstGeom>
        </p:spPr>
      </p:pic>
      <p:pic>
        <p:nvPicPr>
          <p:cNvPr id="6" name="Bildobjekt 5">
            <a:extLst>
              <a:ext uri="{FF2B5EF4-FFF2-40B4-BE49-F238E27FC236}">
                <a16:creationId xmlns:a16="http://schemas.microsoft.com/office/drawing/2014/main" id="{479FABA7-8F9D-4B62-9263-06874CF71EA5}"/>
              </a:ext>
            </a:extLst>
          </p:cNvPr>
          <p:cNvPicPr>
            <a:picLocks noChangeAspect="1"/>
          </p:cNvPicPr>
          <p:nvPr/>
        </p:nvPicPr>
        <p:blipFill>
          <a:blip r:embed="rId3"/>
          <a:stretch>
            <a:fillRect/>
          </a:stretch>
        </p:blipFill>
        <p:spPr>
          <a:xfrm>
            <a:off x="0" y="1931862"/>
            <a:ext cx="12192000" cy="2994275"/>
          </a:xfrm>
          <a:prstGeom prst="rect">
            <a:avLst/>
          </a:prstGeom>
        </p:spPr>
      </p:pic>
    </p:spTree>
    <p:extLst>
      <p:ext uri="{BB962C8B-B14F-4D97-AF65-F5344CB8AC3E}">
        <p14:creationId xmlns:p14="http://schemas.microsoft.com/office/powerpoint/2010/main" val="3433268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0EDED8D-E04B-4119-ACF8-C6338856C4DC}"/>
              </a:ext>
            </a:extLst>
          </p:cNvPr>
          <p:cNvSpPr>
            <a:spLocks noGrp="1"/>
          </p:cNvSpPr>
          <p:nvPr>
            <p:ph type="title"/>
          </p:nvPr>
        </p:nvSpPr>
        <p:spPr/>
        <p:txBody>
          <a:bodyPr/>
          <a:lstStyle/>
          <a:p>
            <a:r>
              <a:rPr lang="sv-SE" dirty="0"/>
              <a:t>Föreslagen prioriteringsmodell - utfall</a:t>
            </a:r>
          </a:p>
        </p:txBody>
      </p:sp>
      <p:sp>
        <p:nvSpPr>
          <p:cNvPr id="5" name="Rectangle 4">
            <a:extLst>
              <a:ext uri="{FF2B5EF4-FFF2-40B4-BE49-F238E27FC236}">
                <a16:creationId xmlns:a16="http://schemas.microsoft.com/office/drawing/2014/main" id="{41ECF7FF-5475-DA87-DDE4-B59F964F9EDE}"/>
              </a:ext>
            </a:extLst>
          </p:cNvPr>
          <p:cNvSpPr/>
          <p:nvPr/>
        </p:nvSpPr>
        <p:spPr>
          <a:xfrm>
            <a:off x="3603072" y="1431783"/>
            <a:ext cx="4425950" cy="4425950"/>
          </a:xfrm>
          <a:prstGeom prst="rect">
            <a:avLst/>
          </a:prstGeom>
          <a:solidFill>
            <a:schemeClr val="accent2"/>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a:p>
        </p:txBody>
      </p:sp>
      <p:sp>
        <p:nvSpPr>
          <p:cNvPr id="6" name="TextBox 5">
            <a:extLst>
              <a:ext uri="{FF2B5EF4-FFF2-40B4-BE49-F238E27FC236}">
                <a16:creationId xmlns:a16="http://schemas.microsoft.com/office/drawing/2014/main" id="{17EB2FD1-DDC6-4AA6-934F-67E32B77F03B}"/>
              </a:ext>
            </a:extLst>
          </p:cNvPr>
          <p:cNvSpPr txBox="1"/>
          <p:nvPr/>
        </p:nvSpPr>
        <p:spPr>
          <a:xfrm rot="16200000">
            <a:off x="1472551" y="3290776"/>
            <a:ext cx="3388043" cy="369332"/>
          </a:xfrm>
          <a:prstGeom prst="rect">
            <a:avLst/>
          </a:prstGeom>
          <a:noFill/>
        </p:spPr>
        <p:txBody>
          <a:bodyPr wrap="none" rtlCol="0">
            <a:spAutoFit/>
          </a:bodyPr>
          <a:lstStyle/>
          <a:p>
            <a:r>
              <a:rPr lang="sv-SE" b="1" dirty="0"/>
              <a:t>Verksamhets- och patientnytta</a:t>
            </a:r>
          </a:p>
        </p:txBody>
      </p:sp>
      <p:sp>
        <p:nvSpPr>
          <p:cNvPr id="7" name="TextBox 6">
            <a:extLst>
              <a:ext uri="{FF2B5EF4-FFF2-40B4-BE49-F238E27FC236}">
                <a16:creationId xmlns:a16="http://schemas.microsoft.com/office/drawing/2014/main" id="{C65FD38E-AE9A-CB94-46FD-D37B5FF9FA08}"/>
              </a:ext>
            </a:extLst>
          </p:cNvPr>
          <p:cNvSpPr txBox="1"/>
          <p:nvPr/>
        </p:nvSpPr>
        <p:spPr>
          <a:xfrm>
            <a:off x="5002374" y="5993175"/>
            <a:ext cx="1919115" cy="369332"/>
          </a:xfrm>
          <a:prstGeom prst="rect">
            <a:avLst/>
          </a:prstGeom>
          <a:noFill/>
        </p:spPr>
        <p:txBody>
          <a:bodyPr wrap="none" rtlCol="0">
            <a:spAutoFit/>
          </a:bodyPr>
          <a:lstStyle/>
          <a:p>
            <a:r>
              <a:rPr lang="sv-SE" b="1" dirty="0"/>
              <a:t>Genomförbarhet</a:t>
            </a:r>
          </a:p>
        </p:txBody>
      </p:sp>
      <p:sp>
        <p:nvSpPr>
          <p:cNvPr id="8" name="TextBox 7">
            <a:extLst>
              <a:ext uri="{FF2B5EF4-FFF2-40B4-BE49-F238E27FC236}">
                <a16:creationId xmlns:a16="http://schemas.microsoft.com/office/drawing/2014/main" id="{24A60E02-266B-7728-2095-E3A99C45D2E4}"/>
              </a:ext>
            </a:extLst>
          </p:cNvPr>
          <p:cNvSpPr txBox="1"/>
          <p:nvPr/>
        </p:nvSpPr>
        <p:spPr>
          <a:xfrm>
            <a:off x="3137879" y="1431783"/>
            <a:ext cx="465192" cy="246221"/>
          </a:xfrm>
          <a:prstGeom prst="rect">
            <a:avLst/>
          </a:prstGeom>
          <a:noFill/>
        </p:spPr>
        <p:txBody>
          <a:bodyPr wrap="none" rtlCol="0">
            <a:spAutoFit/>
          </a:bodyPr>
          <a:lstStyle/>
          <a:p>
            <a:r>
              <a:rPr lang="sv-SE" sz="1000" dirty="0"/>
              <a:t>HÖG</a:t>
            </a:r>
          </a:p>
        </p:txBody>
      </p:sp>
      <p:sp>
        <p:nvSpPr>
          <p:cNvPr id="9" name="TextBox 8">
            <a:extLst>
              <a:ext uri="{FF2B5EF4-FFF2-40B4-BE49-F238E27FC236}">
                <a16:creationId xmlns:a16="http://schemas.microsoft.com/office/drawing/2014/main" id="{D53C1565-7CA9-7818-3D00-BB74B568A1A3}"/>
              </a:ext>
            </a:extLst>
          </p:cNvPr>
          <p:cNvSpPr txBox="1"/>
          <p:nvPr/>
        </p:nvSpPr>
        <p:spPr>
          <a:xfrm>
            <a:off x="3137879" y="5654851"/>
            <a:ext cx="426720" cy="246221"/>
          </a:xfrm>
          <a:prstGeom prst="rect">
            <a:avLst/>
          </a:prstGeom>
          <a:noFill/>
        </p:spPr>
        <p:txBody>
          <a:bodyPr wrap="none" rtlCol="0">
            <a:spAutoFit/>
          </a:bodyPr>
          <a:lstStyle/>
          <a:p>
            <a:r>
              <a:rPr lang="sv-SE" sz="1000" dirty="0"/>
              <a:t>LÅG</a:t>
            </a:r>
          </a:p>
        </p:txBody>
      </p:sp>
      <p:sp>
        <p:nvSpPr>
          <p:cNvPr id="10" name="TextBox 9">
            <a:extLst>
              <a:ext uri="{FF2B5EF4-FFF2-40B4-BE49-F238E27FC236}">
                <a16:creationId xmlns:a16="http://schemas.microsoft.com/office/drawing/2014/main" id="{3EA15519-C4C0-029E-3697-985F0F7011CA}"/>
              </a:ext>
            </a:extLst>
          </p:cNvPr>
          <p:cNvSpPr txBox="1"/>
          <p:nvPr/>
        </p:nvSpPr>
        <p:spPr>
          <a:xfrm>
            <a:off x="3557587" y="5993176"/>
            <a:ext cx="426720" cy="246221"/>
          </a:xfrm>
          <a:prstGeom prst="rect">
            <a:avLst/>
          </a:prstGeom>
          <a:noFill/>
        </p:spPr>
        <p:txBody>
          <a:bodyPr wrap="none" rtlCol="0">
            <a:spAutoFit/>
          </a:bodyPr>
          <a:lstStyle/>
          <a:p>
            <a:r>
              <a:rPr lang="sv-SE" sz="1000" dirty="0"/>
              <a:t>LÅG</a:t>
            </a:r>
          </a:p>
        </p:txBody>
      </p:sp>
      <p:sp>
        <p:nvSpPr>
          <p:cNvPr id="11" name="TextBox 10">
            <a:extLst>
              <a:ext uri="{FF2B5EF4-FFF2-40B4-BE49-F238E27FC236}">
                <a16:creationId xmlns:a16="http://schemas.microsoft.com/office/drawing/2014/main" id="{529E17C9-9F50-A915-54F1-901860ADBA72}"/>
              </a:ext>
            </a:extLst>
          </p:cNvPr>
          <p:cNvSpPr txBox="1"/>
          <p:nvPr/>
        </p:nvSpPr>
        <p:spPr>
          <a:xfrm>
            <a:off x="7651336" y="5993175"/>
            <a:ext cx="465192" cy="246221"/>
          </a:xfrm>
          <a:prstGeom prst="rect">
            <a:avLst/>
          </a:prstGeom>
          <a:noFill/>
        </p:spPr>
        <p:txBody>
          <a:bodyPr wrap="none" rtlCol="0">
            <a:spAutoFit/>
          </a:bodyPr>
          <a:lstStyle/>
          <a:p>
            <a:r>
              <a:rPr lang="sv-SE" sz="1000" dirty="0"/>
              <a:t>HÖG</a:t>
            </a:r>
          </a:p>
        </p:txBody>
      </p:sp>
      <p:sp>
        <p:nvSpPr>
          <p:cNvPr id="12" name="Rectangle 11">
            <a:extLst>
              <a:ext uri="{FF2B5EF4-FFF2-40B4-BE49-F238E27FC236}">
                <a16:creationId xmlns:a16="http://schemas.microsoft.com/office/drawing/2014/main" id="{35C59C72-1177-1671-B31C-A37D6E109B01}"/>
              </a:ext>
            </a:extLst>
          </p:cNvPr>
          <p:cNvSpPr/>
          <p:nvPr/>
        </p:nvSpPr>
        <p:spPr>
          <a:xfrm>
            <a:off x="5815001" y="1420114"/>
            <a:ext cx="2212976" cy="2286198"/>
          </a:xfrm>
          <a:prstGeom prst="rect">
            <a:avLst/>
          </a:prstGeom>
          <a:solidFill>
            <a:schemeClr val="accent3">
              <a:lumMod val="40000"/>
              <a:lumOff val="60000"/>
            </a:schemeClr>
          </a:soli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sv-SE" sz="3200" b="1" dirty="0">
                <a:solidFill>
                  <a:srgbClr val="00B050"/>
                </a:solidFill>
              </a:rPr>
              <a:t>GÖR</a:t>
            </a:r>
          </a:p>
        </p:txBody>
      </p:sp>
      <p:sp>
        <p:nvSpPr>
          <p:cNvPr id="13" name="Rectangle 12">
            <a:extLst>
              <a:ext uri="{FF2B5EF4-FFF2-40B4-BE49-F238E27FC236}">
                <a16:creationId xmlns:a16="http://schemas.microsoft.com/office/drawing/2014/main" id="{740DF167-374A-7E80-6C76-3D3F2A22515A}"/>
              </a:ext>
            </a:extLst>
          </p:cNvPr>
          <p:cNvSpPr/>
          <p:nvPr/>
        </p:nvSpPr>
        <p:spPr>
          <a:xfrm>
            <a:off x="3603071" y="1420114"/>
            <a:ext cx="2212976" cy="2286198"/>
          </a:xfrm>
          <a:prstGeom prst="rect">
            <a:avLst/>
          </a:prstGeom>
          <a:solidFill>
            <a:schemeClr val="accent3">
              <a:lumMod val="40000"/>
              <a:lumOff val="60000"/>
            </a:schemeClr>
          </a:soli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sv-SE" dirty="0">
                <a:solidFill>
                  <a:srgbClr val="00B050"/>
                </a:solidFill>
              </a:rPr>
              <a:t>PLANERA</a:t>
            </a:r>
          </a:p>
        </p:txBody>
      </p:sp>
      <p:sp>
        <p:nvSpPr>
          <p:cNvPr id="14" name="Rectangle 13">
            <a:extLst>
              <a:ext uri="{FF2B5EF4-FFF2-40B4-BE49-F238E27FC236}">
                <a16:creationId xmlns:a16="http://schemas.microsoft.com/office/drawing/2014/main" id="{0443620D-1656-D66D-26E6-D7AC2DF74EA2}"/>
              </a:ext>
            </a:extLst>
          </p:cNvPr>
          <p:cNvSpPr/>
          <p:nvPr/>
        </p:nvSpPr>
        <p:spPr>
          <a:xfrm>
            <a:off x="5816044" y="3644758"/>
            <a:ext cx="2212976" cy="2286198"/>
          </a:xfrm>
          <a:prstGeom prst="rect">
            <a:avLst/>
          </a:prstGeom>
          <a:solidFill>
            <a:schemeClr val="accent3">
              <a:lumMod val="40000"/>
              <a:lumOff val="60000"/>
            </a:schemeClr>
          </a:soli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sv-SE" dirty="0">
                <a:solidFill>
                  <a:srgbClr val="00B050"/>
                </a:solidFill>
              </a:rPr>
              <a:t>PARKERA</a:t>
            </a:r>
          </a:p>
        </p:txBody>
      </p:sp>
      <p:sp>
        <p:nvSpPr>
          <p:cNvPr id="15" name="Rectangle 14">
            <a:extLst>
              <a:ext uri="{FF2B5EF4-FFF2-40B4-BE49-F238E27FC236}">
                <a16:creationId xmlns:a16="http://schemas.microsoft.com/office/drawing/2014/main" id="{1FA2AC25-FEBC-28F5-7851-965E5E2CCD77}"/>
              </a:ext>
            </a:extLst>
          </p:cNvPr>
          <p:cNvSpPr/>
          <p:nvPr/>
        </p:nvSpPr>
        <p:spPr>
          <a:xfrm>
            <a:off x="3603069" y="3644758"/>
            <a:ext cx="2212976" cy="2286198"/>
          </a:xfrm>
          <a:prstGeom prst="rect">
            <a:avLst/>
          </a:prstGeom>
          <a:solidFill>
            <a:schemeClr val="accent3">
              <a:lumMod val="40000"/>
              <a:lumOff val="60000"/>
            </a:schemeClr>
          </a:soli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sv-SE" dirty="0">
                <a:solidFill>
                  <a:srgbClr val="FFC000"/>
                </a:solidFill>
              </a:rPr>
              <a:t>SKROTA</a:t>
            </a:r>
          </a:p>
        </p:txBody>
      </p:sp>
      <p:sp>
        <p:nvSpPr>
          <p:cNvPr id="19" name="TextBox 18">
            <a:extLst>
              <a:ext uri="{FF2B5EF4-FFF2-40B4-BE49-F238E27FC236}">
                <a16:creationId xmlns:a16="http://schemas.microsoft.com/office/drawing/2014/main" id="{6A6AE2AA-4419-CD04-FE3B-B16BE28A6D11}"/>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Tree>
    <p:extLst>
      <p:ext uri="{BB962C8B-B14F-4D97-AF65-F5344CB8AC3E}">
        <p14:creationId xmlns:p14="http://schemas.microsoft.com/office/powerpoint/2010/main" val="1145489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A9B70-AB99-D63E-3068-D704395A219C}"/>
              </a:ext>
            </a:extLst>
          </p:cNvPr>
          <p:cNvSpPr>
            <a:spLocks noGrp="1"/>
          </p:cNvSpPr>
          <p:nvPr>
            <p:ph type="title"/>
          </p:nvPr>
        </p:nvSpPr>
        <p:spPr/>
        <p:txBody>
          <a:bodyPr/>
          <a:lstStyle/>
          <a:p>
            <a:r>
              <a:rPr lang="sv-SE" dirty="0"/>
              <a:t>Fördelar</a:t>
            </a:r>
          </a:p>
        </p:txBody>
      </p:sp>
      <p:sp>
        <p:nvSpPr>
          <p:cNvPr id="3" name="Content Placeholder 2">
            <a:extLst>
              <a:ext uri="{FF2B5EF4-FFF2-40B4-BE49-F238E27FC236}">
                <a16:creationId xmlns:a16="http://schemas.microsoft.com/office/drawing/2014/main" id="{8E9675C7-E678-EE7C-6DBB-58B2C6AD9066}"/>
              </a:ext>
            </a:extLst>
          </p:cNvPr>
          <p:cNvSpPr>
            <a:spLocks noGrp="1"/>
          </p:cNvSpPr>
          <p:nvPr>
            <p:ph idx="1"/>
          </p:nvPr>
        </p:nvSpPr>
        <p:spPr/>
        <p:txBody>
          <a:bodyPr/>
          <a:lstStyle/>
          <a:p>
            <a:r>
              <a:rPr lang="sv-SE" sz="2000" b="1" dirty="0"/>
              <a:t>Strukturerad metod: </a:t>
            </a:r>
          </a:p>
          <a:p>
            <a:pPr lvl="1"/>
            <a:r>
              <a:rPr lang="sv-SE" sz="1800" dirty="0"/>
              <a:t>Genom att följa en klar och strukturerad process hjälper modellen oss att fatta välgrundade och transparenta beslut. (TIME*)</a:t>
            </a:r>
          </a:p>
          <a:p>
            <a:r>
              <a:rPr lang="sv-SE" sz="2000" b="1" dirty="0"/>
              <a:t>Helhetsperspektiv: </a:t>
            </a:r>
          </a:p>
          <a:p>
            <a:pPr lvl="1"/>
            <a:r>
              <a:rPr lang="sv-SE" sz="1800" dirty="0"/>
              <a:t>Modellen tar hänsyn till flera viktiga faktorer, vilket ger en helhetsbild av initiativets genomförbarhet och effektivitet.</a:t>
            </a:r>
          </a:p>
          <a:p>
            <a:r>
              <a:rPr lang="sv-SE" sz="2000" b="1" dirty="0"/>
              <a:t>Standardisering: </a:t>
            </a:r>
          </a:p>
          <a:p>
            <a:pPr lvl="1"/>
            <a:r>
              <a:rPr lang="sv-SE" sz="1800" dirty="0"/>
              <a:t>Användningen av en vedertagen standard minskar risken för subjektiva bedömningar och främjar enhetlighet i beslutsfattandet.</a:t>
            </a:r>
          </a:p>
          <a:p>
            <a:r>
              <a:rPr lang="sv-SE" sz="2000" b="1" dirty="0"/>
              <a:t>Resurseffektivitet: </a:t>
            </a:r>
          </a:p>
          <a:p>
            <a:pPr lvl="1"/>
            <a:r>
              <a:rPr lang="sv-SE" sz="1800" dirty="0"/>
              <a:t>Modellen hjälper till att optimera resursallokering, vilket är viktigt då vi har begränsade resurser. </a:t>
            </a:r>
          </a:p>
        </p:txBody>
      </p:sp>
      <p:sp>
        <p:nvSpPr>
          <p:cNvPr id="4" name="TextBox 3">
            <a:extLst>
              <a:ext uri="{FF2B5EF4-FFF2-40B4-BE49-F238E27FC236}">
                <a16:creationId xmlns:a16="http://schemas.microsoft.com/office/drawing/2014/main" id="{FDDBFD07-8327-5BC9-5C7F-5F76DB1A4C0E}"/>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Tree>
    <p:extLst>
      <p:ext uri="{BB962C8B-B14F-4D97-AF65-F5344CB8AC3E}">
        <p14:creationId xmlns:p14="http://schemas.microsoft.com/office/powerpoint/2010/main" val="1684733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81349-9D37-34D6-8253-3C8A3C5C1FEC}"/>
              </a:ext>
            </a:extLst>
          </p:cNvPr>
          <p:cNvSpPr>
            <a:spLocks noGrp="1"/>
          </p:cNvSpPr>
          <p:nvPr>
            <p:ph type="title"/>
          </p:nvPr>
        </p:nvSpPr>
        <p:spPr>
          <a:xfrm>
            <a:off x="539750" y="584200"/>
            <a:ext cx="11014075" cy="886397"/>
          </a:xfrm>
        </p:spPr>
        <p:txBody>
          <a:bodyPr/>
          <a:lstStyle/>
          <a:p>
            <a:r>
              <a:rPr lang="sv-SE" sz="3200" dirty="0"/>
              <a:t>Öppen diskussion: Är det ens möjligt att vi inom rådet kan/skall prioritera alla delar ? </a:t>
            </a:r>
          </a:p>
        </p:txBody>
      </p:sp>
      <p:sp>
        <p:nvSpPr>
          <p:cNvPr id="3" name="Content Placeholder 2">
            <a:extLst>
              <a:ext uri="{FF2B5EF4-FFF2-40B4-BE49-F238E27FC236}">
                <a16:creationId xmlns:a16="http://schemas.microsoft.com/office/drawing/2014/main" id="{188EC3DE-F225-1490-087F-9D9292A1956B}"/>
              </a:ext>
            </a:extLst>
          </p:cNvPr>
          <p:cNvSpPr>
            <a:spLocks noGrp="1"/>
          </p:cNvSpPr>
          <p:nvPr>
            <p:ph idx="1"/>
          </p:nvPr>
        </p:nvSpPr>
        <p:spPr>
          <a:xfrm>
            <a:off x="539750" y="1589103"/>
            <a:ext cx="11014075" cy="4237022"/>
          </a:xfrm>
        </p:spPr>
        <p:txBody>
          <a:bodyPr/>
          <a:lstStyle/>
          <a:p>
            <a:r>
              <a:rPr lang="sv-SE" dirty="0"/>
              <a:t>Vissa områden krävs som fundament för att överhuvudtaget kunna sätta en standard kring </a:t>
            </a:r>
            <a:r>
              <a:rPr lang="sv-SE" dirty="0" err="1"/>
              <a:t>interoperabilitet</a:t>
            </a:r>
            <a:r>
              <a:rPr lang="sv-SE" dirty="0"/>
              <a:t> inom hälsa- och sjukvård i  Sverige. </a:t>
            </a:r>
          </a:p>
          <a:p>
            <a:r>
              <a:rPr lang="sv-SE" dirty="0"/>
              <a:t>Dessa områden är ”ingen idé” att vi i rådet prioriterar, utan här föreslår vi att ”myndigheten” tydligt markerar och utpekar ansvarig aktör för ägandeskap. </a:t>
            </a:r>
          </a:p>
          <a:p>
            <a:r>
              <a:rPr lang="sv-SE" dirty="0"/>
              <a:t>EHM är dock ytterst övergripande ansvarig för att arbetet utförs inom ramarna för det nationella </a:t>
            </a:r>
            <a:r>
              <a:rPr lang="sv-SE" dirty="0" err="1"/>
              <a:t>interoperabilitetsuppdraget</a:t>
            </a:r>
            <a:r>
              <a:rPr lang="sv-SE" dirty="0"/>
              <a:t>. </a:t>
            </a:r>
          </a:p>
        </p:txBody>
      </p:sp>
      <p:graphicFrame>
        <p:nvGraphicFramePr>
          <p:cNvPr id="4" name="Table 3">
            <a:extLst>
              <a:ext uri="{FF2B5EF4-FFF2-40B4-BE49-F238E27FC236}">
                <a16:creationId xmlns:a16="http://schemas.microsoft.com/office/drawing/2014/main" id="{AA1794E7-386C-33FA-4E4D-232B89E93952}"/>
              </a:ext>
            </a:extLst>
          </p:cNvPr>
          <p:cNvGraphicFramePr>
            <a:graphicFrameLocks noGrp="1"/>
          </p:cNvGraphicFramePr>
          <p:nvPr>
            <p:extLst>
              <p:ext uri="{D42A27DB-BD31-4B8C-83A1-F6EECF244321}">
                <p14:modId xmlns:p14="http://schemas.microsoft.com/office/powerpoint/2010/main" val="627760174"/>
              </p:ext>
            </p:extLst>
          </p:nvPr>
        </p:nvGraphicFramePr>
        <p:xfrm>
          <a:off x="720532" y="4712619"/>
          <a:ext cx="4849496" cy="1813560"/>
        </p:xfrm>
        <a:graphic>
          <a:graphicData uri="http://schemas.openxmlformats.org/drawingml/2006/table">
            <a:tbl>
              <a:tblPr firstRow="1" bandRow="1">
                <a:tableStyleId>{5C22544A-7EE6-4342-B048-85BDC9FD1C3A}</a:tableStyleId>
              </a:tblPr>
              <a:tblGrid>
                <a:gridCol w="1593561">
                  <a:extLst>
                    <a:ext uri="{9D8B030D-6E8A-4147-A177-3AD203B41FA5}">
                      <a16:colId xmlns:a16="http://schemas.microsoft.com/office/drawing/2014/main" val="3637149076"/>
                    </a:ext>
                  </a:extLst>
                </a:gridCol>
                <a:gridCol w="3255935">
                  <a:extLst>
                    <a:ext uri="{9D8B030D-6E8A-4147-A177-3AD203B41FA5}">
                      <a16:colId xmlns:a16="http://schemas.microsoft.com/office/drawing/2014/main" val="3201116237"/>
                    </a:ext>
                  </a:extLst>
                </a:gridCol>
              </a:tblGrid>
              <a:tr h="234350">
                <a:tc>
                  <a:txBody>
                    <a:bodyPr/>
                    <a:lstStyle/>
                    <a:p>
                      <a:r>
                        <a:rPr lang="sv-SE" sz="1100" dirty="0"/>
                        <a:t>Artefakt</a:t>
                      </a:r>
                    </a:p>
                  </a:txBody>
                  <a:tcPr/>
                </a:tc>
                <a:tc>
                  <a:txBody>
                    <a:bodyPr/>
                    <a:lstStyle/>
                    <a:p>
                      <a:r>
                        <a:rPr lang="sv-SE" sz="1100" dirty="0"/>
                        <a:t>Ansvarig för framtagande</a:t>
                      </a:r>
                    </a:p>
                  </a:txBody>
                  <a:tcPr/>
                </a:tc>
                <a:extLst>
                  <a:ext uri="{0D108BD9-81ED-4DB2-BD59-A6C34878D82A}">
                    <a16:rowId xmlns:a16="http://schemas.microsoft.com/office/drawing/2014/main" val="960794875"/>
                  </a:ext>
                </a:extLst>
              </a:tr>
              <a:tr h="234350">
                <a:tc>
                  <a:txBody>
                    <a:bodyPr/>
                    <a:lstStyle/>
                    <a:p>
                      <a:r>
                        <a:rPr lang="sv-SE" sz="1100" dirty="0"/>
                        <a:t>Identitet</a:t>
                      </a:r>
                    </a:p>
                  </a:txBody>
                  <a:tcPr/>
                </a:tc>
                <a:tc>
                  <a:txBody>
                    <a:bodyPr/>
                    <a:lstStyle/>
                    <a:p>
                      <a:r>
                        <a:rPr lang="sv-SE" sz="1100" dirty="0"/>
                        <a:t>DIGG</a:t>
                      </a:r>
                    </a:p>
                  </a:txBody>
                  <a:tcPr/>
                </a:tc>
                <a:extLst>
                  <a:ext uri="{0D108BD9-81ED-4DB2-BD59-A6C34878D82A}">
                    <a16:rowId xmlns:a16="http://schemas.microsoft.com/office/drawing/2014/main" val="3532014820"/>
                  </a:ext>
                </a:extLst>
              </a:tr>
              <a:tr h="234350">
                <a:tc>
                  <a:txBody>
                    <a:bodyPr/>
                    <a:lstStyle/>
                    <a:p>
                      <a:r>
                        <a:rPr lang="sv-SE" sz="1100" dirty="0"/>
                        <a:t>Spårbarhet</a:t>
                      </a:r>
                    </a:p>
                  </a:txBody>
                  <a:tcPr/>
                </a:tc>
                <a:tc>
                  <a:txBody>
                    <a:bodyPr/>
                    <a:lstStyle/>
                    <a:p>
                      <a:r>
                        <a:rPr lang="sv-SE" sz="1100" dirty="0"/>
                        <a:t>DIGG</a:t>
                      </a:r>
                    </a:p>
                  </a:txBody>
                  <a:tcPr/>
                </a:tc>
                <a:extLst>
                  <a:ext uri="{0D108BD9-81ED-4DB2-BD59-A6C34878D82A}">
                    <a16:rowId xmlns:a16="http://schemas.microsoft.com/office/drawing/2014/main" val="353871493"/>
                  </a:ext>
                </a:extLst>
              </a:tr>
              <a:tr h="234350">
                <a:tc>
                  <a:txBody>
                    <a:bodyPr/>
                    <a:lstStyle/>
                    <a:p>
                      <a:r>
                        <a:rPr lang="sv-SE" sz="1100" dirty="0"/>
                        <a:t>Person</a:t>
                      </a:r>
                    </a:p>
                  </a:txBody>
                  <a:tcPr/>
                </a:tc>
                <a:tc>
                  <a:txBody>
                    <a:bodyPr/>
                    <a:lstStyle/>
                    <a:p>
                      <a:r>
                        <a:rPr lang="sv-SE" sz="1100" dirty="0"/>
                        <a:t>Skatteverket</a:t>
                      </a:r>
                    </a:p>
                  </a:txBody>
                  <a:tcPr/>
                </a:tc>
                <a:extLst>
                  <a:ext uri="{0D108BD9-81ED-4DB2-BD59-A6C34878D82A}">
                    <a16:rowId xmlns:a16="http://schemas.microsoft.com/office/drawing/2014/main" val="2029376427"/>
                  </a:ext>
                </a:extLst>
              </a:tr>
              <a:tr h="234350">
                <a:tc>
                  <a:txBody>
                    <a:bodyPr/>
                    <a:lstStyle/>
                    <a:p>
                      <a:r>
                        <a:rPr lang="sv-SE" sz="1100" dirty="0"/>
                        <a:t>Personal</a:t>
                      </a:r>
                    </a:p>
                  </a:txBody>
                  <a:tcPr/>
                </a:tc>
                <a:tc>
                  <a:txBody>
                    <a:bodyPr/>
                    <a:lstStyle/>
                    <a:p>
                      <a:r>
                        <a:rPr lang="sv-SE" sz="1100" dirty="0"/>
                        <a:t>E-hälsomyndigheten</a:t>
                      </a:r>
                    </a:p>
                  </a:txBody>
                  <a:tcPr/>
                </a:tc>
                <a:extLst>
                  <a:ext uri="{0D108BD9-81ED-4DB2-BD59-A6C34878D82A}">
                    <a16:rowId xmlns:a16="http://schemas.microsoft.com/office/drawing/2014/main" val="2599956594"/>
                  </a:ext>
                </a:extLst>
              </a:tr>
              <a:tr h="234350">
                <a:tc>
                  <a:txBody>
                    <a:bodyPr/>
                    <a:lstStyle/>
                    <a:p>
                      <a:r>
                        <a:rPr lang="sv-SE" sz="1100" dirty="0"/>
                        <a:t>Utbud </a:t>
                      </a:r>
                    </a:p>
                  </a:txBody>
                  <a:tcPr/>
                </a:tc>
                <a:tc>
                  <a:txBody>
                    <a:bodyPr/>
                    <a:lstStyle/>
                    <a:p>
                      <a:r>
                        <a:rPr lang="sv-SE" sz="1100" dirty="0"/>
                        <a:t>E-hälsomyndigheten, Socialstyrelsen, </a:t>
                      </a:r>
                      <a:r>
                        <a:rPr lang="sv-SE" sz="1100" dirty="0" err="1"/>
                        <a:t>Inera</a:t>
                      </a:r>
                      <a:endParaRPr lang="sv-SE" sz="1100" dirty="0"/>
                    </a:p>
                  </a:txBody>
                  <a:tcPr/>
                </a:tc>
                <a:extLst>
                  <a:ext uri="{0D108BD9-81ED-4DB2-BD59-A6C34878D82A}">
                    <a16:rowId xmlns:a16="http://schemas.microsoft.com/office/drawing/2014/main" val="3391070453"/>
                  </a:ext>
                </a:extLst>
              </a:tr>
              <a:tr h="234350">
                <a:tc>
                  <a:txBody>
                    <a:bodyPr/>
                    <a:lstStyle/>
                    <a:p>
                      <a:r>
                        <a:rPr lang="sv-SE" sz="1100" dirty="0"/>
                        <a:t>Tjänsteadressering</a:t>
                      </a:r>
                    </a:p>
                  </a:txBody>
                  <a:tcPr/>
                </a:tc>
                <a:tc>
                  <a:txBody>
                    <a:bodyPr/>
                    <a:lstStyle/>
                    <a:p>
                      <a:r>
                        <a:rPr lang="sv-SE" sz="1100" dirty="0" err="1"/>
                        <a:t>Inera</a:t>
                      </a:r>
                      <a:r>
                        <a:rPr lang="sv-SE" sz="1100" dirty="0"/>
                        <a:t>, EHM </a:t>
                      </a:r>
                    </a:p>
                  </a:txBody>
                  <a:tcPr/>
                </a:tc>
                <a:extLst>
                  <a:ext uri="{0D108BD9-81ED-4DB2-BD59-A6C34878D82A}">
                    <a16:rowId xmlns:a16="http://schemas.microsoft.com/office/drawing/2014/main" val="4009633019"/>
                  </a:ext>
                </a:extLst>
              </a:tr>
            </a:tbl>
          </a:graphicData>
        </a:graphic>
      </p:graphicFrame>
      <p:sp>
        <p:nvSpPr>
          <p:cNvPr id="5" name="TextBox 4">
            <a:extLst>
              <a:ext uri="{FF2B5EF4-FFF2-40B4-BE49-F238E27FC236}">
                <a16:creationId xmlns:a16="http://schemas.microsoft.com/office/drawing/2014/main" id="{188C9A9B-1BFD-DFE9-1265-1A8E9427AE03}"/>
              </a:ext>
            </a:extLst>
          </p:cNvPr>
          <p:cNvSpPr txBox="1"/>
          <p:nvPr/>
        </p:nvSpPr>
        <p:spPr>
          <a:xfrm>
            <a:off x="638250" y="4343287"/>
            <a:ext cx="2946191" cy="369332"/>
          </a:xfrm>
          <a:prstGeom prst="rect">
            <a:avLst/>
          </a:prstGeom>
          <a:noFill/>
        </p:spPr>
        <p:txBody>
          <a:bodyPr wrap="none" rtlCol="0">
            <a:spAutoFit/>
          </a:bodyPr>
          <a:lstStyle/>
          <a:p>
            <a:r>
              <a:rPr lang="sv-SE" i="1" dirty="0"/>
              <a:t>Bara </a:t>
            </a:r>
            <a:r>
              <a:rPr lang="sv-SE" i="1" dirty="0">
                <a:solidFill>
                  <a:srgbClr val="FF0000"/>
                </a:solidFill>
              </a:rPr>
              <a:t>exempel</a:t>
            </a:r>
            <a:r>
              <a:rPr lang="sv-SE" i="1" dirty="0"/>
              <a:t> för illustration: </a:t>
            </a:r>
          </a:p>
        </p:txBody>
      </p:sp>
    </p:spTree>
    <p:extLst>
      <p:ext uri="{BB962C8B-B14F-4D97-AF65-F5344CB8AC3E}">
        <p14:creationId xmlns:p14="http://schemas.microsoft.com/office/powerpoint/2010/main" val="474538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ktangel med rundade hörn 74">
            <a:extLst>
              <a:ext uri="{FF2B5EF4-FFF2-40B4-BE49-F238E27FC236}">
                <a16:creationId xmlns:a16="http://schemas.microsoft.com/office/drawing/2014/main" id="{84481CE5-4065-EE7B-67F7-14560C861D51}"/>
              </a:ext>
            </a:extLst>
          </p:cNvPr>
          <p:cNvSpPr/>
          <p:nvPr/>
        </p:nvSpPr>
        <p:spPr>
          <a:xfrm>
            <a:off x="2460169" y="1677261"/>
            <a:ext cx="1901382" cy="2053352"/>
          </a:xfrm>
          <a:prstGeom prst="roundRect">
            <a:avLst>
              <a:gd name="adj" fmla="val 7381"/>
            </a:avLst>
          </a:prstGeom>
          <a:solidFill>
            <a:srgbClr val="F7E3ED"/>
          </a:solidFill>
          <a:ln w="31750" cap="flat" cmpd="sng" algn="ctr">
            <a:noFill/>
            <a:prstDash val="solid"/>
            <a:miter lim="800000"/>
          </a:ln>
          <a:effectLst/>
        </p:spPr>
        <p:txBody>
          <a:bodyPr lIns="72000" tIns="72000" rIns="36000" bIns="36000" rtlCol="0" anchor="t" anchorCtr="0"/>
          <a:lstStyle/>
          <a:p>
            <a:pPr algn="ctr">
              <a:spcAft>
                <a:spcPts val="600"/>
              </a:spcAft>
            </a:pPr>
            <a:r>
              <a:rPr lang="sv-SE" sz="1000" b="1" kern="0" dirty="0">
                <a:solidFill>
                  <a:srgbClr val="6E0E50"/>
                </a:solidFill>
                <a:latin typeface="Public Sans Regular"/>
              </a:rPr>
              <a:t>ADMINISTRATIVT INFORMATIONSUTBYTE</a:t>
            </a:r>
          </a:p>
        </p:txBody>
      </p:sp>
      <p:sp>
        <p:nvSpPr>
          <p:cNvPr id="16" name="Rektangel med rundade hörn 74">
            <a:extLst>
              <a:ext uri="{FF2B5EF4-FFF2-40B4-BE49-F238E27FC236}">
                <a16:creationId xmlns:a16="http://schemas.microsoft.com/office/drawing/2014/main" id="{8AC037E6-1BA3-58B8-9299-FA906205C830}"/>
              </a:ext>
            </a:extLst>
          </p:cNvPr>
          <p:cNvSpPr/>
          <p:nvPr/>
        </p:nvSpPr>
        <p:spPr>
          <a:xfrm>
            <a:off x="4380339" y="1679340"/>
            <a:ext cx="1901382" cy="2053352"/>
          </a:xfrm>
          <a:prstGeom prst="roundRect">
            <a:avLst>
              <a:gd name="adj" fmla="val 7381"/>
            </a:avLst>
          </a:prstGeom>
          <a:solidFill>
            <a:srgbClr val="F7E3ED"/>
          </a:solidFill>
          <a:ln w="31750" cap="flat" cmpd="sng" algn="ctr">
            <a:noFill/>
            <a:prstDash val="solid"/>
            <a:miter lim="800000"/>
          </a:ln>
          <a:effectLst/>
        </p:spPr>
        <p:txBody>
          <a:bodyPr lIns="72000" tIns="72000" rIns="36000" bIns="36000" rtlCol="0" anchor="t" anchorCtr="0"/>
          <a:lstStyle/>
          <a:p>
            <a:pPr algn="ctr">
              <a:spcAft>
                <a:spcPts val="600"/>
              </a:spcAft>
            </a:pPr>
            <a:r>
              <a:rPr lang="sv-SE" sz="1000" b="1" kern="0" dirty="0">
                <a:solidFill>
                  <a:srgbClr val="6E0E50"/>
                </a:solidFill>
                <a:latin typeface="Public Sans Regular"/>
              </a:rPr>
              <a:t>DATADELNING</a:t>
            </a:r>
          </a:p>
        </p:txBody>
      </p:sp>
      <p:sp>
        <p:nvSpPr>
          <p:cNvPr id="17" name="Rektangel med rundade hörn 74">
            <a:extLst>
              <a:ext uri="{FF2B5EF4-FFF2-40B4-BE49-F238E27FC236}">
                <a16:creationId xmlns:a16="http://schemas.microsoft.com/office/drawing/2014/main" id="{9DF73AB5-49DB-F98F-3849-B8512752E163}"/>
              </a:ext>
            </a:extLst>
          </p:cNvPr>
          <p:cNvSpPr/>
          <p:nvPr/>
        </p:nvSpPr>
        <p:spPr>
          <a:xfrm>
            <a:off x="6300510" y="1708078"/>
            <a:ext cx="1901382" cy="2053352"/>
          </a:xfrm>
          <a:prstGeom prst="roundRect">
            <a:avLst>
              <a:gd name="adj" fmla="val 7381"/>
            </a:avLst>
          </a:prstGeom>
          <a:solidFill>
            <a:srgbClr val="F7E3ED"/>
          </a:solidFill>
          <a:ln w="31750" cap="flat" cmpd="sng" algn="ctr">
            <a:noFill/>
            <a:prstDash val="solid"/>
            <a:miter lim="800000"/>
          </a:ln>
          <a:effectLst/>
        </p:spPr>
        <p:txBody>
          <a:bodyPr lIns="72000" tIns="72000" rIns="36000" bIns="36000" rtlCol="0" anchor="t" anchorCtr="0"/>
          <a:lstStyle/>
          <a:p>
            <a:pPr algn="ctr">
              <a:spcAft>
                <a:spcPts val="600"/>
              </a:spcAft>
            </a:pPr>
            <a:r>
              <a:rPr lang="sv-SE" sz="1000" kern="0" dirty="0">
                <a:solidFill>
                  <a:srgbClr val="6E0E50"/>
                </a:solidFill>
                <a:latin typeface="Public Sans Regular"/>
              </a:rPr>
              <a:t>ETC…</a:t>
            </a:r>
          </a:p>
        </p:txBody>
      </p:sp>
      <p:sp>
        <p:nvSpPr>
          <p:cNvPr id="5" name="Title 4">
            <a:extLst>
              <a:ext uri="{FF2B5EF4-FFF2-40B4-BE49-F238E27FC236}">
                <a16:creationId xmlns:a16="http://schemas.microsoft.com/office/drawing/2014/main" id="{970602F0-FACD-DDDC-40D6-BE092D44E29D}"/>
              </a:ext>
            </a:extLst>
          </p:cNvPr>
          <p:cNvSpPr>
            <a:spLocks noGrp="1"/>
          </p:cNvSpPr>
          <p:nvPr>
            <p:ph type="title"/>
          </p:nvPr>
        </p:nvSpPr>
        <p:spPr>
          <a:xfrm>
            <a:off x="420489" y="746890"/>
            <a:ext cx="11013750" cy="648000"/>
          </a:xfrm>
        </p:spPr>
        <p:txBody>
          <a:bodyPr/>
          <a:lstStyle/>
          <a:p>
            <a:r>
              <a:rPr lang="sv-SE" dirty="0"/>
              <a:t>Olika kategorier – olika hantering</a:t>
            </a:r>
          </a:p>
        </p:txBody>
      </p:sp>
      <p:sp>
        <p:nvSpPr>
          <p:cNvPr id="7" name="Rectangle 6">
            <a:extLst>
              <a:ext uri="{FF2B5EF4-FFF2-40B4-BE49-F238E27FC236}">
                <a16:creationId xmlns:a16="http://schemas.microsoft.com/office/drawing/2014/main" id="{A48A4A76-8BFE-53EB-9B00-ABAB5F9B6A51}"/>
              </a:ext>
            </a:extLst>
          </p:cNvPr>
          <p:cNvSpPr/>
          <p:nvPr/>
        </p:nvSpPr>
        <p:spPr>
          <a:xfrm>
            <a:off x="540002" y="5281048"/>
            <a:ext cx="7661892" cy="544715"/>
          </a:xfrm>
          <a:prstGeom prst="rect">
            <a:avLst/>
          </a:prstGeom>
          <a:solidFill>
            <a:schemeClr val="accent2"/>
          </a:solidFill>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r>
              <a:rPr lang="sv-SE" b="1" dirty="0">
                <a:solidFill>
                  <a:schemeClr val="tx1"/>
                </a:solidFill>
              </a:rPr>
              <a:t>GRUNDDATA</a:t>
            </a:r>
          </a:p>
        </p:txBody>
      </p:sp>
      <p:sp>
        <p:nvSpPr>
          <p:cNvPr id="8" name="Rectangle 7">
            <a:extLst>
              <a:ext uri="{FF2B5EF4-FFF2-40B4-BE49-F238E27FC236}">
                <a16:creationId xmlns:a16="http://schemas.microsoft.com/office/drawing/2014/main" id="{D3543237-5135-0095-E6E1-C6483E723A22}"/>
              </a:ext>
            </a:extLst>
          </p:cNvPr>
          <p:cNvSpPr/>
          <p:nvPr/>
        </p:nvSpPr>
        <p:spPr>
          <a:xfrm>
            <a:off x="540000" y="4736333"/>
            <a:ext cx="7661892" cy="544715"/>
          </a:xfrm>
          <a:prstGeom prst="rect">
            <a:avLst/>
          </a:prstGeom>
          <a:solidFill>
            <a:schemeClr val="accent2"/>
          </a:solidFill>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r>
              <a:rPr lang="sv-SE" b="1" dirty="0">
                <a:solidFill>
                  <a:schemeClr val="tx1"/>
                </a:solidFill>
              </a:rPr>
              <a:t>ÅTKOMST</a:t>
            </a:r>
          </a:p>
        </p:txBody>
      </p:sp>
      <p:sp>
        <p:nvSpPr>
          <p:cNvPr id="9" name="Rectangle 8">
            <a:extLst>
              <a:ext uri="{FF2B5EF4-FFF2-40B4-BE49-F238E27FC236}">
                <a16:creationId xmlns:a16="http://schemas.microsoft.com/office/drawing/2014/main" id="{C78B0782-24A7-A65C-F661-7EA1B9D14043}"/>
              </a:ext>
            </a:extLst>
          </p:cNvPr>
          <p:cNvSpPr/>
          <p:nvPr/>
        </p:nvSpPr>
        <p:spPr>
          <a:xfrm>
            <a:off x="540000" y="4191618"/>
            <a:ext cx="7661892" cy="544715"/>
          </a:xfrm>
          <a:prstGeom prst="rect">
            <a:avLst/>
          </a:prstGeom>
          <a:solidFill>
            <a:schemeClr val="accent2"/>
          </a:solidFill>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r>
              <a:rPr lang="sv-SE" b="1" dirty="0">
                <a:solidFill>
                  <a:schemeClr val="tx1"/>
                </a:solidFill>
              </a:rPr>
              <a:t>SÄKERHET</a:t>
            </a:r>
          </a:p>
        </p:txBody>
      </p:sp>
      <p:sp>
        <p:nvSpPr>
          <p:cNvPr id="11" name="Right Brace 10">
            <a:extLst>
              <a:ext uri="{FF2B5EF4-FFF2-40B4-BE49-F238E27FC236}">
                <a16:creationId xmlns:a16="http://schemas.microsoft.com/office/drawing/2014/main" id="{97BF3CDE-292E-7A21-E6CA-C8D9D760B4F8}"/>
              </a:ext>
            </a:extLst>
          </p:cNvPr>
          <p:cNvSpPr/>
          <p:nvPr/>
        </p:nvSpPr>
        <p:spPr>
          <a:xfrm>
            <a:off x="8303491" y="3646903"/>
            <a:ext cx="240145" cy="217886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12" name="TextBox 11">
            <a:extLst>
              <a:ext uri="{FF2B5EF4-FFF2-40B4-BE49-F238E27FC236}">
                <a16:creationId xmlns:a16="http://schemas.microsoft.com/office/drawing/2014/main" id="{21A956E4-C056-0038-FFF5-9B7A2FE7D1F9}"/>
              </a:ext>
            </a:extLst>
          </p:cNvPr>
          <p:cNvSpPr txBox="1"/>
          <p:nvPr/>
        </p:nvSpPr>
        <p:spPr>
          <a:xfrm>
            <a:off x="8645233" y="3919260"/>
            <a:ext cx="3006765" cy="1754326"/>
          </a:xfrm>
          <a:prstGeom prst="rect">
            <a:avLst/>
          </a:prstGeom>
          <a:noFill/>
        </p:spPr>
        <p:txBody>
          <a:bodyPr wrap="square" rtlCol="0">
            <a:spAutoFit/>
          </a:bodyPr>
          <a:lstStyle/>
          <a:p>
            <a:r>
              <a:rPr lang="sv-SE" b="1" dirty="0"/>
              <a:t>Fundament för Interoperabilitet. </a:t>
            </a:r>
          </a:p>
          <a:p>
            <a:endParaRPr lang="sv-SE" dirty="0"/>
          </a:p>
          <a:p>
            <a:r>
              <a:rPr lang="sv-SE" dirty="0"/>
              <a:t>Per automatik prioriterat – ”bara” att göra då de är förutsättningar för de ovan.</a:t>
            </a:r>
          </a:p>
        </p:txBody>
      </p:sp>
      <p:sp>
        <p:nvSpPr>
          <p:cNvPr id="13" name="TextBox 12">
            <a:extLst>
              <a:ext uri="{FF2B5EF4-FFF2-40B4-BE49-F238E27FC236}">
                <a16:creationId xmlns:a16="http://schemas.microsoft.com/office/drawing/2014/main" id="{C737E5E8-733C-0747-3E47-810714840000}"/>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
        <p:nvSpPr>
          <p:cNvPr id="14" name="Rektangel med rundade hörn 74">
            <a:extLst>
              <a:ext uri="{FF2B5EF4-FFF2-40B4-BE49-F238E27FC236}">
                <a16:creationId xmlns:a16="http://schemas.microsoft.com/office/drawing/2014/main" id="{93743703-949D-F6B1-0A71-C0D0BCBFF6C7}"/>
              </a:ext>
            </a:extLst>
          </p:cNvPr>
          <p:cNvSpPr/>
          <p:nvPr/>
        </p:nvSpPr>
        <p:spPr>
          <a:xfrm>
            <a:off x="539999" y="1675182"/>
            <a:ext cx="1901382" cy="2053352"/>
          </a:xfrm>
          <a:prstGeom prst="roundRect">
            <a:avLst>
              <a:gd name="adj" fmla="val 7381"/>
            </a:avLst>
          </a:prstGeom>
          <a:solidFill>
            <a:srgbClr val="F7E3ED"/>
          </a:solidFill>
          <a:ln w="31750" cap="flat" cmpd="sng" algn="ctr">
            <a:noFill/>
            <a:prstDash val="solid"/>
            <a:miter lim="800000"/>
          </a:ln>
          <a:effectLst/>
        </p:spPr>
        <p:txBody>
          <a:bodyPr lIns="72000" tIns="72000" rIns="36000" bIns="36000" rtlCol="0" anchor="t" anchorCtr="0"/>
          <a:lstStyle/>
          <a:p>
            <a:pPr algn="ctr">
              <a:spcAft>
                <a:spcPts val="600"/>
              </a:spcAft>
            </a:pPr>
            <a:r>
              <a:rPr lang="sv-SE" sz="1000" b="1" kern="0" dirty="0">
                <a:solidFill>
                  <a:srgbClr val="6E0E50"/>
                </a:solidFill>
                <a:latin typeface="Public Sans Regular"/>
              </a:rPr>
              <a:t>KLINISKT INFORMATIONSUTBYTE</a:t>
            </a:r>
          </a:p>
        </p:txBody>
      </p:sp>
      <p:sp>
        <p:nvSpPr>
          <p:cNvPr id="10" name="Rectangle 9">
            <a:extLst>
              <a:ext uri="{FF2B5EF4-FFF2-40B4-BE49-F238E27FC236}">
                <a16:creationId xmlns:a16="http://schemas.microsoft.com/office/drawing/2014/main" id="{866E771E-5F2E-1EE7-6329-76876D5ECB91}"/>
              </a:ext>
            </a:extLst>
          </p:cNvPr>
          <p:cNvSpPr/>
          <p:nvPr/>
        </p:nvSpPr>
        <p:spPr>
          <a:xfrm>
            <a:off x="540000" y="3646903"/>
            <a:ext cx="7661892" cy="544715"/>
          </a:xfrm>
          <a:prstGeom prst="rect">
            <a:avLst/>
          </a:prstGeom>
          <a:solidFill>
            <a:schemeClr val="accent2"/>
          </a:solidFill>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r>
              <a:rPr lang="sv-SE" b="1" dirty="0">
                <a:solidFill>
                  <a:schemeClr val="tx1"/>
                </a:solidFill>
              </a:rPr>
              <a:t>ADRESSERING &amp; LOKALISERING</a:t>
            </a:r>
          </a:p>
        </p:txBody>
      </p:sp>
      <p:sp>
        <p:nvSpPr>
          <p:cNvPr id="23" name="Rektangel med rundade hörn 93">
            <a:extLst>
              <a:ext uri="{FF2B5EF4-FFF2-40B4-BE49-F238E27FC236}">
                <a16:creationId xmlns:a16="http://schemas.microsoft.com/office/drawing/2014/main" id="{5BD28489-B51C-EDCA-1901-BE2AF911A2CC}"/>
              </a:ext>
            </a:extLst>
          </p:cNvPr>
          <p:cNvSpPr/>
          <p:nvPr/>
        </p:nvSpPr>
        <p:spPr>
          <a:xfrm>
            <a:off x="736645" y="215454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Patientöversikt</a:t>
            </a:r>
          </a:p>
        </p:txBody>
      </p:sp>
      <p:sp>
        <p:nvSpPr>
          <p:cNvPr id="24" name="Rektangel med rundade hörn 94">
            <a:extLst>
              <a:ext uri="{FF2B5EF4-FFF2-40B4-BE49-F238E27FC236}">
                <a16:creationId xmlns:a16="http://schemas.microsoft.com/office/drawing/2014/main" id="{410D3E2E-2147-EB46-FD95-E476E07E220C}"/>
              </a:ext>
            </a:extLst>
          </p:cNvPr>
          <p:cNvSpPr/>
          <p:nvPr/>
        </p:nvSpPr>
        <p:spPr>
          <a:xfrm>
            <a:off x="736645" y="236658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Laboratorieanalys</a:t>
            </a:r>
          </a:p>
        </p:txBody>
      </p:sp>
      <p:sp>
        <p:nvSpPr>
          <p:cNvPr id="25" name="Rektangel med rundade hörn 95">
            <a:extLst>
              <a:ext uri="{FF2B5EF4-FFF2-40B4-BE49-F238E27FC236}">
                <a16:creationId xmlns:a16="http://schemas.microsoft.com/office/drawing/2014/main" id="{504B8FF8-3C8D-F7AA-DFC4-B051049BA0DD}"/>
              </a:ext>
            </a:extLst>
          </p:cNvPr>
          <p:cNvSpPr/>
          <p:nvPr/>
        </p:nvSpPr>
        <p:spPr>
          <a:xfrm>
            <a:off x="736645" y="257862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Bilddiagnostik</a:t>
            </a:r>
          </a:p>
        </p:txBody>
      </p:sp>
      <p:sp>
        <p:nvSpPr>
          <p:cNvPr id="26" name="Rektangel med rundade hörn 96">
            <a:extLst>
              <a:ext uri="{FF2B5EF4-FFF2-40B4-BE49-F238E27FC236}">
                <a16:creationId xmlns:a16="http://schemas.microsoft.com/office/drawing/2014/main" id="{BAAEE2E8-82E9-18DC-99CD-6254C009DECE}"/>
              </a:ext>
            </a:extLst>
          </p:cNvPr>
          <p:cNvSpPr/>
          <p:nvPr/>
        </p:nvSpPr>
        <p:spPr>
          <a:xfrm>
            <a:off x="736645" y="279066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Utskrivningsbrev</a:t>
            </a:r>
          </a:p>
        </p:txBody>
      </p:sp>
      <p:sp>
        <p:nvSpPr>
          <p:cNvPr id="27" name="Rektangel med rundade hörn 97">
            <a:extLst>
              <a:ext uri="{FF2B5EF4-FFF2-40B4-BE49-F238E27FC236}">
                <a16:creationId xmlns:a16="http://schemas.microsoft.com/office/drawing/2014/main" id="{53F3C7ED-4DE0-BD6B-D5FE-A425E7AE0A75}"/>
              </a:ext>
            </a:extLst>
          </p:cNvPr>
          <p:cNvSpPr/>
          <p:nvPr/>
        </p:nvSpPr>
        <p:spPr>
          <a:xfrm>
            <a:off x="736645" y="3002706"/>
            <a:ext cx="1526878" cy="182165"/>
          </a:xfrm>
          <a:prstGeom prst="roundRect">
            <a:avLst>
              <a:gd name="adj" fmla="val 13681"/>
            </a:avLst>
          </a:prstGeom>
          <a:solidFill>
            <a:srgbClr val="6E0E50"/>
          </a:solidFill>
          <a:ln w="12700" cap="flat" cmpd="sng" algn="ctr">
            <a:noFill/>
            <a:prstDash val="solid"/>
            <a:miter lim="800000"/>
          </a:ln>
          <a:effectLst/>
        </p:spPr>
        <p:txBody>
          <a:bodyPr lIns="36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E-recept</a:t>
            </a:r>
          </a:p>
        </p:txBody>
      </p:sp>
      <p:sp>
        <p:nvSpPr>
          <p:cNvPr id="29" name="Rektangel med rundade hörn 98">
            <a:extLst>
              <a:ext uri="{FF2B5EF4-FFF2-40B4-BE49-F238E27FC236}">
                <a16:creationId xmlns:a16="http://schemas.microsoft.com/office/drawing/2014/main" id="{21BC5CBC-7214-85E9-867C-18E85B3304BF}"/>
              </a:ext>
            </a:extLst>
          </p:cNvPr>
          <p:cNvSpPr/>
          <p:nvPr/>
        </p:nvSpPr>
        <p:spPr>
          <a:xfrm>
            <a:off x="727251" y="321474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30" name="Rektangel med rundade hörn 105">
            <a:extLst>
              <a:ext uri="{FF2B5EF4-FFF2-40B4-BE49-F238E27FC236}">
                <a16:creationId xmlns:a16="http://schemas.microsoft.com/office/drawing/2014/main" id="{BD4EEB79-6E83-BC99-7C0A-6B110C4C803F}"/>
              </a:ext>
            </a:extLst>
          </p:cNvPr>
          <p:cNvSpPr/>
          <p:nvPr/>
        </p:nvSpPr>
        <p:spPr>
          <a:xfrm>
            <a:off x="2628633" y="2150055"/>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Intyg</a:t>
            </a:r>
          </a:p>
        </p:txBody>
      </p:sp>
      <p:sp>
        <p:nvSpPr>
          <p:cNvPr id="31" name="Rektangel med rundade hörn 106">
            <a:extLst>
              <a:ext uri="{FF2B5EF4-FFF2-40B4-BE49-F238E27FC236}">
                <a16:creationId xmlns:a16="http://schemas.microsoft.com/office/drawing/2014/main" id="{DF6B63DC-4783-34A1-418E-1C39BEEEC102}"/>
              </a:ext>
            </a:extLst>
          </p:cNvPr>
          <p:cNvSpPr/>
          <p:nvPr/>
        </p:nvSpPr>
        <p:spPr>
          <a:xfrm>
            <a:off x="2628633" y="236093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Remiss</a:t>
            </a:r>
          </a:p>
        </p:txBody>
      </p:sp>
      <p:sp>
        <p:nvSpPr>
          <p:cNvPr id="32" name="Rektangel med rundade hörn 107">
            <a:extLst>
              <a:ext uri="{FF2B5EF4-FFF2-40B4-BE49-F238E27FC236}">
                <a16:creationId xmlns:a16="http://schemas.microsoft.com/office/drawing/2014/main" id="{AC60C736-3B03-DF81-38FD-D254998BD23F}"/>
              </a:ext>
            </a:extLst>
          </p:cNvPr>
          <p:cNvSpPr/>
          <p:nvPr/>
        </p:nvSpPr>
        <p:spPr>
          <a:xfrm>
            <a:off x="2628633" y="2571809"/>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Vårdplan</a:t>
            </a:r>
          </a:p>
        </p:txBody>
      </p:sp>
      <p:sp>
        <p:nvSpPr>
          <p:cNvPr id="33" name="Rektangel med rundade hörn 108">
            <a:extLst>
              <a:ext uri="{FF2B5EF4-FFF2-40B4-BE49-F238E27FC236}">
                <a16:creationId xmlns:a16="http://schemas.microsoft.com/office/drawing/2014/main" id="{26B0AEC9-65AB-B4D3-526D-F62561B1F8E4}"/>
              </a:ext>
            </a:extLst>
          </p:cNvPr>
          <p:cNvSpPr/>
          <p:nvPr/>
        </p:nvSpPr>
        <p:spPr>
          <a:xfrm>
            <a:off x="2628633" y="278268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Bokning</a:t>
            </a:r>
          </a:p>
        </p:txBody>
      </p:sp>
      <p:sp>
        <p:nvSpPr>
          <p:cNvPr id="34" name="Rektangel med rundade hörn 109">
            <a:extLst>
              <a:ext uri="{FF2B5EF4-FFF2-40B4-BE49-F238E27FC236}">
                <a16:creationId xmlns:a16="http://schemas.microsoft.com/office/drawing/2014/main" id="{E875AAB4-74C2-FE3B-E3B3-5ADD40A61DAC}"/>
              </a:ext>
            </a:extLst>
          </p:cNvPr>
          <p:cNvSpPr/>
          <p:nvPr/>
        </p:nvSpPr>
        <p:spPr>
          <a:xfrm>
            <a:off x="2628633" y="2993562"/>
            <a:ext cx="1526878" cy="182165"/>
          </a:xfrm>
          <a:prstGeom prst="roundRect">
            <a:avLst>
              <a:gd name="adj" fmla="val 13681"/>
            </a:avLst>
          </a:prstGeom>
          <a:solidFill>
            <a:srgbClr val="6E0E50"/>
          </a:solidFill>
          <a:ln w="12700" cap="flat" cmpd="sng" algn="ctr">
            <a:noFill/>
            <a:prstDash val="solid"/>
            <a:miter lim="800000"/>
          </a:ln>
          <a:effectLst/>
        </p:spPr>
        <p:txBody>
          <a:bodyPr lIns="36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Primärvårdslistning</a:t>
            </a:r>
          </a:p>
        </p:txBody>
      </p:sp>
      <p:sp>
        <p:nvSpPr>
          <p:cNvPr id="35" name="Rektangel med rundade hörn 110">
            <a:extLst>
              <a:ext uri="{FF2B5EF4-FFF2-40B4-BE49-F238E27FC236}">
                <a16:creationId xmlns:a16="http://schemas.microsoft.com/office/drawing/2014/main" id="{78CBBE24-8EAA-4FDF-A1B4-5877BA0EAFD7}"/>
              </a:ext>
            </a:extLst>
          </p:cNvPr>
          <p:cNvSpPr/>
          <p:nvPr/>
        </p:nvSpPr>
        <p:spPr>
          <a:xfrm>
            <a:off x="2628633" y="320738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Vårdkapacitet</a:t>
            </a:r>
          </a:p>
        </p:txBody>
      </p:sp>
      <p:sp>
        <p:nvSpPr>
          <p:cNvPr id="36" name="Rektangel med rundade hörn 111">
            <a:extLst>
              <a:ext uri="{FF2B5EF4-FFF2-40B4-BE49-F238E27FC236}">
                <a16:creationId xmlns:a16="http://schemas.microsoft.com/office/drawing/2014/main" id="{B90538FC-7815-8A02-60B8-9BE030FB5F02}"/>
              </a:ext>
            </a:extLst>
          </p:cNvPr>
          <p:cNvSpPr/>
          <p:nvPr/>
        </p:nvSpPr>
        <p:spPr>
          <a:xfrm>
            <a:off x="2628633" y="3417113"/>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37" name="Rektangel med rundade hörn 119">
            <a:extLst>
              <a:ext uri="{FF2B5EF4-FFF2-40B4-BE49-F238E27FC236}">
                <a16:creationId xmlns:a16="http://schemas.microsoft.com/office/drawing/2014/main" id="{1BF42995-42B6-CEB0-DCA2-9A1D60243FBA}"/>
              </a:ext>
            </a:extLst>
          </p:cNvPr>
          <p:cNvSpPr/>
          <p:nvPr/>
        </p:nvSpPr>
        <p:spPr>
          <a:xfrm>
            <a:off x="4530015" y="214838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Delningsyta</a:t>
            </a:r>
          </a:p>
        </p:txBody>
      </p:sp>
      <p:sp>
        <p:nvSpPr>
          <p:cNvPr id="38" name="Rektangel med rundade hörn 120">
            <a:extLst>
              <a:ext uri="{FF2B5EF4-FFF2-40B4-BE49-F238E27FC236}">
                <a16:creationId xmlns:a16="http://schemas.microsoft.com/office/drawing/2014/main" id="{230EDA96-A95C-98CF-C499-92C062017DC0}"/>
              </a:ext>
            </a:extLst>
          </p:cNvPr>
          <p:cNvSpPr/>
          <p:nvPr/>
        </p:nvSpPr>
        <p:spPr>
          <a:xfrm>
            <a:off x="4530015" y="2359263"/>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Digital post</a:t>
            </a:r>
          </a:p>
        </p:txBody>
      </p:sp>
      <p:sp>
        <p:nvSpPr>
          <p:cNvPr id="39" name="Rektangel med rundade hörn 121">
            <a:extLst>
              <a:ext uri="{FF2B5EF4-FFF2-40B4-BE49-F238E27FC236}">
                <a16:creationId xmlns:a16="http://schemas.microsoft.com/office/drawing/2014/main" id="{E07A9663-12FF-40D6-C436-BA864B6C2EAB}"/>
              </a:ext>
            </a:extLst>
          </p:cNvPr>
          <p:cNvSpPr/>
          <p:nvPr/>
        </p:nvSpPr>
        <p:spPr>
          <a:xfrm>
            <a:off x="4530015" y="257014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Digital plånbok</a:t>
            </a:r>
          </a:p>
        </p:txBody>
      </p:sp>
      <p:sp>
        <p:nvSpPr>
          <p:cNvPr id="40" name="Rektangel med rundade hörn 122">
            <a:extLst>
              <a:ext uri="{FF2B5EF4-FFF2-40B4-BE49-F238E27FC236}">
                <a16:creationId xmlns:a16="http://schemas.microsoft.com/office/drawing/2014/main" id="{2CA389C7-14C6-E986-6952-2DE8DED4B9EE}"/>
              </a:ext>
            </a:extLst>
          </p:cNvPr>
          <p:cNvSpPr/>
          <p:nvPr/>
        </p:nvSpPr>
        <p:spPr>
          <a:xfrm>
            <a:off x="4530015" y="2781018"/>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Nationell kontaktpunkt</a:t>
            </a:r>
          </a:p>
        </p:txBody>
      </p:sp>
      <p:sp>
        <p:nvSpPr>
          <p:cNvPr id="41" name="Rektangel med rundade hörn 123">
            <a:extLst>
              <a:ext uri="{FF2B5EF4-FFF2-40B4-BE49-F238E27FC236}">
                <a16:creationId xmlns:a16="http://schemas.microsoft.com/office/drawing/2014/main" id="{7318E87D-A4B6-7926-AFE9-C3BF71C86DEC}"/>
              </a:ext>
            </a:extLst>
          </p:cNvPr>
          <p:cNvSpPr/>
          <p:nvPr/>
        </p:nvSpPr>
        <p:spPr>
          <a:xfrm>
            <a:off x="4530015" y="2991894"/>
            <a:ext cx="1526878" cy="182165"/>
          </a:xfrm>
          <a:prstGeom prst="roundRect">
            <a:avLst>
              <a:gd name="adj" fmla="val 13681"/>
            </a:avLst>
          </a:prstGeom>
          <a:solidFill>
            <a:srgbClr val="6E0E50"/>
          </a:solidFill>
          <a:ln w="12700" cap="flat" cmpd="sng" algn="ctr">
            <a:noFill/>
            <a:prstDash val="solid"/>
            <a:miter lim="800000"/>
          </a:ln>
          <a:effectLst/>
        </p:spPr>
        <p:txBody>
          <a:bodyPr lIns="36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Terminologi</a:t>
            </a:r>
          </a:p>
        </p:txBody>
      </p:sp>
      <p:sp>
        <p:nvSpPr>
          <p:cNvPr id="42" name="Rektangel med rundade hörn 98">
            <a:extLst>
              <a:ext uri="{FF2B5EF4-FFF2-40B4-BE49-F238E27FC236}">
                <a16:creationId xmlns:a16="http://schemas.microsoft.com/office/drawing/2014/main" id="{42B7C76B-9C40-C72C-3A6B-E666A8FCC5D8}"/>
              </a:ext>
            </a:extLst>
          </p:cNvPr>
          <p:cNvSpPr/>
          <p:nvPr/>
        </p:nvSpPr>
        <p:spPr>
          <a:xfrm>
            <a:off x="4530015" y="321474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43" name="Right Brace 42">
            <a:extLst>
              <a:ext uri="{FF2B5EF4-FFF2-40B4-BE49-F238E27FC236}">
                <a16:creationId xmlns:a16="http://schemas.microsoft.com/office/drawing/2014/main" id="{C11F373E-45CC-690A-4304-AD6D4CC48B66}"/>
              </a:ext>
            </a:extLst>
          </p:cNvPr>
          <p:cNvSpPr/>
          <p:nvPr/>
        </p:nvSpPr>
        <p:spPr>
          <a:xfrm>
            <a:off x="8303491" y="1593551"/>
            <a:ext cx="240145" cy="205335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44" name="TextBox 43">
            <a:extLst>
              <a:ext uri="{FF2B5EF4-FFF2-40B4-BE49-F238E27FC236}">
                <a16:creationId xmlns:a16="http://schemas.microsoft.com/office/drawing/2014/main" id="{D30D2E97-17E4-055E-F173-FCF5C305E2C4}"/>
              </a:ext>
            </a:extLst>
          </p:cNvPr>
          <p:cNvSpPr txBox="1"/>
          <p:nvPr/>
        </p:nvSpPr>
        <p:spPr>
          <a:xfrm>
            <a:off x="8663146" y="2255460"/>
            <a:ext cx="2771093" cy="646331"/>
          </a:xfrm>
          <a:prstGeom prst="rect">
            <a:avLst/>
          </a:prstGeom>
          <a:noFill/>
        </p:spPr>
        <p:txBody>
          <a:bodyPr wrap="square" rtlCol="0">
            <a:spAutoFit/>
          </a:bodyPr>
          <a:lstStyle/>
          <a:p>
            <a:r>
              <a:rPr lang="sv-SE" dirty="0"/>
              <a:t>Prioritering av nationella rådet för interoperabilitet</a:t>
            </a:r>
          </a:p>
        </p:txBody>
      </p:sp>
      <p:sp>
        <p:nvSpPr>
          <p:cNvPr id="49" name="Rektangel med rundade hörn 117">
            <a:extLst>
              <a:ext uri="{FF2B5EF4-FFF2-40B4-BE49-F238E27FC236}">
                <a16:creationId xmlns:a16="http://schemas.microsoft.com/office/drawing/2014/main" id="{EA6BFDF8-39C9-61F4-10C9-C0EFFA0764C0}"/>
              </a:ext>
            </a:extLst>
          </p:cNvPr>
          <p:cNvSpPr/>
          <p:nvPr/>
        </p:nvSpPr>
        <p:spPr>
          <a:xfrm>
            <a:off x="4530015" y="371623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dirty="0">
                <a:ln>
                  <a:noFill/>
                </a:ln>
                <a:solidFill>
                  <a:srgbClr val="FFE098"/>
                </a:solidFill>
                <a:effectLst/>
                <a:uLnTx/>
                <a:uFillTx/>
                <a:latin typeface="Public Sans Regular"/>
                <a:ea typeface="+mn-ea"/>
                <a:cs typeface="+mn-cs"/>
              </a:rPr>
              <a:t>Tjänsteadressering</a:t>
            </a:r>
          </a:p>
        </p:txBody>
      </p:sp>
      <p:sp>
        <p:nvSpPr>
          <p:cNvPr id="50" name="Rektangel med rundade hörn 118">
            <a:extLst>
              <a:ext uri="{FF2B5EF4-FFF2-40B4-BE49-F238E27FC236}">
                <a16:creationId xmlns:a16="http://schemas.microsoft.com/office/drawing/2014/main" id="{817088C3-9D4E-2112-3488-3CD80464D7B7}"/>
              </a:ext>
            </a:extLst>
          </p:cNvPr>
          <p:cNvSpPr/>
          <p:nvPr/>
        </p:nvSpPr>
        <p:spPr>
          <a:xfrm>
            <a:off x="4530015" y="3927113"/>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108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Informationslokalisering</a:t>
            </a:r>
          </a:p>
        </p:txBody>
      </p:sp>
      <p:sp>
        <p:nvSpPr>
          <p:cNvPr id="51" name="Rektangel med rundade hörn 87">
            <a:extLst>
              <a:ext uri="{FF2B5EF4-FFF2-40B4-BE49-F238E27FC236}">
                <a16:creationId xmlns:a16="http://schemas.microsoft.com/office/drawing/2014/main" id="{493E1269-FF8E-743E-B548-D2B13819F431}"/>
              </a:ext>
            </a:extLst>
          </p:cNvPr>
          <p:cNvSpPr/>
          <p:nvPr/>
        </p:nvSpPr>
        <p:spPr>
          <a:xfrm>
            <a:off x="4530015" y="5388953"/>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Person</a:t>
            </a:r>
          </a:p>
        </p:txBody>
      </p:sp>
      <p:sp>
        <p:nvSpPr>
          <p:cNvPr id="52" name="Rektangel med rundade hörn 88">
            <a:extLst>
              <a:ext uri="{FF2B5EF4-FFF2-40B4-BE49-F238E27FC236}">
                <a16:creationId xmlns:a16="http://schemas.microsoft.com/office/drawing/2014/main" id="{6272F320-FC16-F9DA-5536-9CD74D013D9D}"/>
              </a:ext>
            </a:extLst>
          </p:cNvPr>
          <p:cNvSpPr/>
          <p:nvPr/>
        </p:nvSpPr>
        <p:spPr>
          <a:xfrm>
            <a:off x="4530015" y="5599829"/>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dirty="0">
                <a:ln>
                  <a:noFill/>
                </a:ln>
                <a:solidFill>
                  <a:srgbClr val="FFE098"/>
                </a:solidFill>
                <a:effectLst/>
                <a:uLnTx/>
                <a:uFillTx/>
                <a:latin typeface="Public Sans Regular"/>
                <a:ea typeface="+mn-ea"/>
                <a:cs typeface="+mn-cs"/>
              </a:rPr>
              <a:t>Personal</a:t>
            </a:r>
          </a:p>
        </p:txBody>
      </p:sp>
      <p:sp>
        <p:nvSpPr>
          <p:cNvPr id="53" name="Rektangel med rundade hörn 89">
            <a:extLst>
              <a:ext uri="{FF2B5EF4-FFF2-40B4-BE49-F238E27FC236}">
                <a16:creationId xmlns:a16="http://schemas.microsoft.com/office/drawing/2014/main" id="{3F238114-0D35-7DA3-2971-0BA0AE86AC34}"/>
              </a:ext>
            </a:extLst>
          </p:cNvPr>
          <p:cNvSpPr/>
          <p:nvPr/>
        </p:nvSpPr>
        <p:spPr>
          <a:xfrm>
            <a:off x="2628633" y="538467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Organisation</a:t>
            </a:r>
          </a:p>
        </p:txBody>
      </p:sp>
      <p:sp>
        <p:nvSpPr>
          <p:cNvPr id="54" name="Rektangel med rundade hörn 90">
            <a:extLst>
              <a:ext uri="{FF2B5EF4-FFF2-40B4-BE49-F238E27FC236}">
                <a16:creationId xmlns:a16="http://schemas.microsoft.com/office/drawing/2014/main" id="{5E56ED7A-7D41-1671-1AB2-DB4024FC77F8}"/>
              </a:ext>
            </a:extLst>
          </p:cNvPr>
          <p:cNvSpPr/>
          <p:nvPr/>
        </p:nvSpPr>
        <p:spPr>
          <a:xfrm>
            <a:off x="2628633" y="5595553"/>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Tjänst och utbud</a:t>
            </a:r>
          </a:p>
        </p:txBody>
      </p:sp>
      <p:sp>
        <p:nvSpPr>
          <p:cNvPr id="55" name="Rektangel med rundade hörn 91">
            <a:extLst>
              <a:ext uri="{FF2B5EF4-FFF2-40B4-BE49-F238E27FC236}">
                <a16:creationId xmlns:a16="http://schemas.microsoft.com/office/drawing/2014/main" id="{1134F71D-33B7-C4E8-5042-1939252CA0C7}"/>
              </a:ext>
            </a:extLst>
          </p:cNvPr>
          <p:cNvSpPr/>
          <p:nvPr/>
        </p:nvSpPr>
        <p:spPr>
          <a:xfrm>
            <a:off x="6431396" y="538467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Produkt</a:t>
            </a:r>
          </a:p>
        </p:txBody>
      </p:sp>
      <p:sp>
        <p:nvSpPr>
          <p:cNvPr id="56" name="Rektangel med rundade hörn 112">
            <a:extLst>
              <a:ext uri="{FF2B5EF4-FFF2-40B4-BE49-F238E27FC236}">
                <a16:creationId xmlns:a16="http://schemas.microsoft.com/office/drawing/2014/main" id="{1A44338B-0390-5001-9578-4A7C2B8A2D2D}"/>
              </a:ext>
            </a:extLst>
          </p:cNvPr>
          <p:cNvSpPr/>
          <p:nvPr/>
        </p:nvSpPr>
        <p:spPr>
          <a:xfrm>
            <a:off x="2634273" y="426394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dirty="0">
                <a:ln>
                  <a:noFill/>
                </a:ln>
                <a:solidFill>
                  <a:srgbClr val="FFE098"/>
                </a:solidFill>
                <a:effectLst/>
                <a:uLnTx/>
                <a:uFillTx/>
                <a:latin typeface="Public Sans Regular"/>
                <a:ea typeface="+mn-ea"/>
                <a:cs typeface="+mn-cs"/>
              </a:rPr>
              <a:t>Identitet</a:t>
            </a:r>
          </a:p>
        </p:txBody>
      </p:sp>
      <p:sp>
        <p:nvSpPr>
          <p:cNvPr id="57" name="Rektangel med rundade hörn 113">
            <a:extLst>
              <a:ext uri="{FF2B5EF4-FFF2-40B4-BE49-F238E27FC236}">
                <a16:creationId xmlns:a16="http://schemas.microsoft.com/office/drawing/2014/main" id="{89104456-0FE5-2181-F17C-EF47E879E39B}"/>
              </a:ext>
            </a:extLst>
          </p:cNvPr>
          <p:cNvSpPr/>
          <p:nvPr/>
        </p:nvSpPr>
        <p:spPr>
          <a:xfrm>
            <a:off x="2634273" y="447482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Behörighet</a:t>
            </a:r>
          </a:p>
        </p:txBody>
      </p:sp>
      <p:sp>
        <p:nvSpPr>
          <p:cNvPr id="58" name="Rektangel med rundade hörn 114">
            <a:extLst>
              <a:ext uri="{FF2B5EF4-FFF2-40B4-BE49-F238E27FC236}">
                <a16:creationId xmlns:a16="http://schemas.microsoft.com/office/drawing/2014/main" id="{A1939CE1-8D73-0423-5C87-9CDC8827D75E}"/>
              </a:ext>
            </a:extLst>
          </p:cNvPr>
          <p:cNvSpPr/>
          <p:nvPr/>
        </p:nvSpPr>
        <p:spPr>
          <a:xfrm>
            <a:off x="4530015" y="426624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E-underskrift</a:t>
            </a:r>
          </a:p>
        </p:txBody>
      </p:sp>
      <p:sp>
        <p:nvSpPr>
          <p:cNvPr id="59" name="Rektangel med rundade hörn 115">
            <a:extLst>
              <a:ext uri="{FF2B5EF4-FFF2-40B4-BE49-F238E27FC236}">
                <a16:creationId xmlns:a16="http://schemas.microsoft.com/office/drawing/2014/main" id="{EBBEA5E2-2CF6-43B2-0094-A248C5892E52}"/>
              </a:ext>
            </a:extLst>
          </p:cNvPr>
          <p:cNvSpPr/>
          <p:nvPr/>
        </p:nvSpPr>
        <p:spPr>
          <a:xfrm>
            <a:off x="4530015" y="447712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Spårbarhet</a:t>
            </a:r>
          </a:p>
        </p:txBody>
      </p:sp>
      <p:sp>
        <p:nvSpPr>
          <p:cNvPr id="61" name="Rektangel med rundade hörn 82">
            <a:extLst>
              <a:ext uri="{FF2B5EF4-FFF2-40B4-BE49-F238E27FC236}">
                <a16:creationId xmlns:a16="http://schemas.microsoft.com/office/drawing/2014/main" id="{7B986AA5-430B-7B1C-AEBD-C91467FF9EC6}"/>
              </a:ext>
            </a:extLst>
          </p:cNvPr>
          <p:cNvSpPr/>
          <p:nvPr/>
        </p:nvSpPr>
        <p:spPr>
          <a:xfrm>
            <a:off x="2628633" y="4823220"/>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dirty="0">
                <a:ln>
                  <a:noFill/>
                </a:ln>
                <a:solidFill>
                  <a:srgbClr val="FFE098"/>
                </a:solidFill>
                <a:effectLst/>
                <a:uLnTx/>
                <a:uFillTx/>
                <a:latin typeface="Public Sans Regular"/>
                <a:ea typeface="+mn-ea"/>
                <a:cs typeface="+mn-cs"/>
              </a:rPr>
              <a:t>Ombud</a:t>
            </a:r>
          </a:p>
        </p:txBody>
      </p:sp>
      <p:sp>
        <p:nvSpPr>
          <p:cNvPr id="62" name="Rektangel med rundade hörn 83">
            <a:extLst>
              <a:ext uri="{FF2B5EF4-FFF2-40B4-BE49-F238E27FC236}">
                <a16:creationId xmlns:a16="http://schemas.microsoft.com/office/drawing/2014/main" id="{02AA0934-C1AA-55A2-E9BB-C6233B384A24}"/>
              </a:ext>
            </a:extLst>
          </p:cNvPr>
          <p:cNvSpPr/>
          <p:nvPr/>
        </p:nvSpPr>
        <p:spPr>
          <a:xfrm>
            <a:off x="2628633" y="503409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Spärr</a:t>
            </a:r>
          </a:p>
        </p:txBody>
      </p:sp>
      <p:sp>
        <p:nvSpPr>
          <p:cNvPr id="63" name="Rektangel med rundade hörn 84">
            <a:extLst>
              <a:ext uri="{FF2B5EF4-FFF2-40B4-BE49-F238E27FC236}">
                <a16:creationId xmlns:a16="http://schemas.microsoft.com/office/drawing/2014/main" id="{888BA536-5499-4F24-0DBB-7AFDEB59FB6C}"/>
              </a:ext>
            </a:extLst>
          </p:cNvPr>
          <p:cNvSpPr/>
          <p:nvPr/>
        </p:nvSpPr>
        <p:spPr>
          <a:xfrm>
            <a:off x="4530015" y="482544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Samtycke</a:t>
            </a:r>
          </a:p>
        </p:txBody>
      </p:sp>
      <p:sp>
        <p:nvSpPr>
          <p:cNvPr id="64" name="Rektangel med rundade hörn 85">
            <a:extLst>
              <a:ext uri="{FF2B5EF4-FFF2-40B4-BE49-F238E27FC236}">
                <a16:creationId xmlns:a16="http://schemas.microsoft.com/office/drawing/2014/main" id="{69D96F34-60B1-4882-F1F1-3BCEA49A1E71}"/>
              </a:ext>
            </a:extLst>
          </p:cNvPr>
          <p:cNvSpPr/>
          <p:nvPr/>
        </p:nvSpPr>
        <p:spPr>
          <a:xfrm>
            <a:off x="4530015" y="503632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Datadelningskontrakt</a:t>
            </a:r>
          </a:p>
        </p:txBody>
      </p:sp>
      <p:sp>
        <p:nvSpPr>
          <p:cNvPr id="65" name="Rektangel med rundade hörn 86">
            <a:extLst>
              <a:ext uri="{FF2B5EF4-FFF2-40B4-BE49-F238E27FC236}">
                <a16:creationId xmlns:a16="http://schemas.microsoft.com/office/drawing/2014/main" id="{3E0501DD-9D20-DA87-C74F-D967FE7F0172}"/>
              </a:ext>
            </a:extLst>
          </p:cNvPr>
          <p:cNvSpPr/>
          <p:nvPr/>
        </p:nvSpPr>
        <p:spPr>
          <a:xfrm>
            <a:off x="6431396" y="3722762"/>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66" name="Rektangel med rundade hörn 86">
            <a:extLst>
              <a:ext uri="{FF2B5EF4-FFF2-40B4-BE49-F238E27FC236}">
                <a16:creationId xmlns:a16="http://schemas.microsoft.com/office/drawing/2014/main" id="{E3293C00-D5FF-6D63-24C7-8807B3C19A85}"/>
              </a:ext>
            </a:extLst>
          </p:cNvPr>
          <p:cNvSpPr/>
          <p:nvPr/>
        </p:nvSpPr>
        <p:spPr>
          <a:xfrm>
            <a:off x="6425757" y="4281810"/>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67" name="Rektangel med rundade hörn 86">
            <a:extLst>
              <a:ext uri="{FF2B5EF4-FFF2-40B4-BE49-F238E27FC236}">
                <a16:creationId xmlns:a16="http://schemas.microsoft.com/office/drawing/2014/main" id="{3B4021CD-14A6-4261-A75D-86FA537A7EC6}"/>
              </a:ext>
            </a:extLst>
          </p:cNvPr>
          <p:cNvSpPr/>
          <p:nvPr/>
        </p:nvSpPr>
        <p:spPr>
          <a:xfrm>
            <a:off x="6425757" y="483996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68" name="Rektangel med rundade hörn 86">
            <a:extLst>
              <a:ext uri="{FF2B5EF4-FFF2-40B4-BE49-F238E27FC236}">
                <a16:creationId xmlns:a16="http://schemas.microsoft.com/office/drawing/2014/main" id="{BA6B11C3-AAC1-9D4F-5939-E8A484141808}"/>
              </a:ext>
            </a:extLst>
          </p:cNvPr>
          <p:cNvSpPr/>
          <p:nvPr/>
        </p:nvSpPr>
        <p:spPr>
          <a:xfrm>
            <a:off x="6425757" y="558932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Tree>
    <p:extLst>
      <p:ext uri="{BB962C8B-B14F-4D97-AF65-F5344CB8AC3E}">
        <p14:creationId xmlns:p14="http://schemas.microsoft.com/office/powerpoint/2010/main" val="242969056"/>
      </p:ext>
    </p:extLst>
  </p:cSld>
  <p:clrMapOvr>
    <a:masterClrMapping/>
  </p:clrMapOvr>
</p:sld>
</file>

<file path=ppt/theme/theme1.xml><?xml version="1.0" encoding="utf-8"?>
<a:theme xmlns:a="http://schemas.openxmlformats.org/drawingml/2006/main" name="Ny-ppt-mall-ny version">
  <a:themeElements>
    <a:clrScheme name="E-hälsomyndigheten">
      <a:dk1>
        <a:srgbClr val="212121"/>
      </a:dk1>
      <a:lt1>
        <a:srgbClr val="FAFAFA"/>
      </a:lt1>
      <a:dk2>
        <a:srgbClr val="6E0E50"/>
      </a:dk2>
      <a:lt2>
        <a:srgbClr val="FAFAFA"/>
      </a:lt2>
      <a:accent1>
        <a:srgbClr val="6E0E50"/>
      </a:accent1>
      <a:accent2>
        <a:srgbClr val="F7E3ED"/>
      </a:accent2>
      <a:accent3>
        <a:srgbClr val="FFE098"/>
      </a:accent3>
      <a:accent4>
        <a:srgbClr val="FFF8EB"/>
      </a:accent4>
      <a:accent5>
        <a:srgbClr val="E28AB7"/>
      </a:accent5>
      <a:accent6>
        <a:srgbClr val="04C3AD"/>
      </a:accent6>
      <a:hlink>
        <a:srgbClr val="6E0E50"/>
      </a:hlink>
      <a:folHlink>
        <a:srgbClr val="954F72"/>
      </a:folHlink>
    </a:clrScheme>
    <a:fontScheme name="Public Sans">
      <a:majorFont>
        <a:latin typeface="Public Sans Bold"/>
        <a:ea typeface=""/>
        <a:cs typeface=""/>
      </a:majorFont>
      <a:minorFont>
        <a:latin typeface="Public Sans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w="12700">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hälsomyndigheten mall.pptx [Skrivskyddad]" id="{37BFAC00-14CB-4996-95B8-FA6C8A22F950}" vid="{BBC0F716-50ED-475C-A6BA-1228B846A62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Normal" ma:contentTypeID="0x010100DC1D8ECDB72C194F9F7841CC62E2C46500FEF50D435C49B246BF2C9B1482013D09" ma:contentTypeVersion="2" ma:contentTypeDescription="Create a new document." ma:contentTypeScope="" ma:versionID="cb4b2424ca0fa0b98eb13fc6350f935e">
  <xsd:schema xmlns:xsd="http://www.w3.org/2001/XMLSchema" xmlns:xs="http://www.w3.org/2001/XMLSchema" xmlns:p="http://schemas.microsoft.com/office/2006/metadata/properties" xmlns:ns2="c28f52af-a8f8-4551-b8ae-866ae79b83b4" xmlns:ns3="22987DCD-55DF-4183-A58B-18F9DF8CFDBB" xmlns:ns4="http://schemas.microsoft.com/sharepoint/v4" targetNamespace="http://schemas.microsoft.com/office/2006/metadata/properties" ma:root="true" ma:fieldsID="e104011722efbb67d3288060fb6f4374" ns2:_="" ns3:_="" ns4:_="">
    <xsd:import namespace="c28f52af-a8f8-4551-b8ae-866ae79b83b4"/>
    <xsd:import namespace="22987DCD-55DF-4183-A58B-18F9DF8CFDBB"/>
    <xsd:import namespace="http://schemas.microsoft.com/sharepoint/v4"/>
    <xsd:element name="properties">
      <xsd:complexType>
        <xsd:sequence>
          <xsd:element name="documentManagement">
            <xsd:complexType>
              <xsd:all>
                <xsd:element ref="ns2:SIStatusOfDocumentColumn413" minOccurs="0"/>
                <xsd:element ref="ns2:Handlingstyp" minOccurs="0"/>
                <xsd:element ref="ns3:DocState" minOccurs="0"/>
                <xsd:element ref="ns4:IconOverlay"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8f52af-a8f8-4551-b8ae-866ae79b83b4" elementFormDefault="qualified">
    <xsd:import namespace="http://schemas.microsoft.com/office/2006/documentManagement/types"/>
    <xsd:import namespace="http://schemas.microsoft.com/office/infopath/2007/PartnerControls"/>
    <xsd:element name="SIStatusOfDocumentColumn413" ma:index="8" nillable="true" ma:displayName="Status of the document" ma:internalName="SIStatusOfDocumentColumn413">
      <xsd:simpleType>
        <xsd:restriction base="dms:Text">
          <xsd:maxLength value="255"/>
        </xsd:restriction>
      </xsd:simpleType>
    </xsd:element>
    <xsd:element name="Handlingstyp" ma:index="9" nillable="true" ma:displayName="Handlingstyp" ma:list="{a10b8abd-708c-4061-93b9-31cd1f76653d}" ma:internalName="Handlingstyp" ma:readOnly="false" ma:showField="Title" ma:web="c28f52af-a8f8-4551-b8ae-866ae79b83b4">
      <xsd:simpleType>
        <xsd:restriction base="dms:Lookup"/>
      </xsd:simpleType>
    </xsd:element>
    <xsd:element name="SharedWithUsers" ma:index="12"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lat med informa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2987DCD-55DF-4183-A58B-18F9DF8CFDBB" elementFormDefault="qualified">
    <xsd:import namespace="http://schemas.microsoft.com/office/2006/documentManagement/types"/>
    <xsd:import namespace="http://schemas.microsoft.com/office/infopath/2007/PartnerControls"/>
    <xsd:element name="DocState" ma:index="10" nillable="true" ma:displayName="Status godkännande" ma:internalName="DocStat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1"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IStatusOfDocumentColumn413 xmlns="c28f52af-a8f8-4551-b8ae-866ae79b83b4" xsi:nil="true"/>
    <Handlingstyp xmlns="c28f52af-a8f8-4551-b8ae-866ae79b83b4" xsi:nil="true"/>
    <IconOverlay xmlns="http://schemas.microsoft.com/sharepoint/v4" xsi:nil="true"/>
  </documentManagement>
</p:properties>
</file>

<file path=customXml/itemProps1.xml><?xml version="1.0" encoding="utf-8"?>
<ds:datastoreItem xmlns:ds="http://schemas.openxmlformats.org/officeDocument/2006/customXml" ds:itemID="{46768364-B232-4526-AF0B-F502C9BE92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8f52af-a8f8-4551-b8ae-866ae79b83b4"/>
    <ds:schemaRef ds:uri="22987DCD-55DF-4183-A58B-18F9DF8CFDBB"/>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BEB6B49-9D8E-496A-9283-06369233A6D9}">
  <ds:schemaRefs>
    <ds:schemaRef ds:uri="http://schemas.microsoft.com/sharepoint/v3/contenttype/forms"/>
  </ds:schemaRefs>
</ds:datastoreItem>
</file>

<file path=customXml/itemProps3.xml><?xml version="1.0" encoding="utf-8"?>
<ds:datastoreItem xmlns:ds="http://schemas.openxmlformats.org/officeDocument/2006/customXml" ds:itemID="{36C415A4-0E41-4561-9C3A-03E1BE744511}">
  <ds:schemaRefs>
    <ds:schemaRef ds:uri="http://purl.org/dc/elements/1.1/"/>
    <ds:schemaRef ds:uri="c28f52af-a8f8-4551-b8ae-866ae79b83b4"/>
    <ds:schemaRef ds:uri="http://schemas.microsoft.com/office/2006/metadata/properties"/>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http://purl.org/dc/dcmitype/"/>
    <ds:schemaRef ds:uri="http://schemas.microsoft.com/sharepoint/v4"/>
    <ds:schemaRef ds:uri="22987DCD-55DF-4183-A58B-18F9DF8CFDBB"/>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E-hälsomyndigheten mall</Template>
  <TotalTime>106</TotalTime>
  <Words>554</Words>
  <Application>Microsoft Office PowerPoint</Application>
  <PresentationFormat>Bredbild</PresentationFormat>
  <Paragraphs>129</Paragraphs>
  <Slides>10</Slides>
  <Notes>0</Notes>
  <HiddenSlides>0</HiddenSlides>
  <MMClips>0</MMClips>
  <ScaleCrop>false</ScaleCrop>
  <HeadingPairs>
    <vt:vector size="6" baseType="variant">
      <vt:variant>
        <vt:lpstr>Använt teckensnitt</vt:lpstr>
      </vt:variant>
      <vt:variant>
        <vt:i4>7</vt:i4>
      </vt:variant>
      <vt:variant>
        <vt:lpstr>Tema</vt:lpstr>
      </vt:variant>
      <vt:variant>
        <vt:i4>1</vt:i4>
      </vt:variant>
      <vt:variant>
        <vt:lpstr>Bildrubriker</vt:lpstr>
      </vt:variant>
      <vt:variant>
        <vt:i4>10</vt:i4>
      </vt:variant>
    </vt:vector>
  </HeadingPairs>
  <TitlesOfParts>
    <vt:vector size="18" baseType="lpstr">
      <vt:lpstr>Public Sans</vt:lpstr>
      <vt:lpstr>Arial</vt:lpstr>
      <vt:lpstr>Calibri</vt:lpstr>
      <vt:lpstr>Public Sans Regular</vt:lpstr>
      <vt:lpstr>Segoe UI</vt:lpstr>
      <vt:lpstr>Proxima Nova Rg</vt:lpstr>
      <vt:lpstr>Public Sans Bold</vt:lpstr>
      <vt:lpstr>Ny-ppt-mall-ny version</vt:lpstr>
      <vt:lpstr>Nationellt råd för  interoperabilitet inom hälso- och sjukvården</vt:lpstr>
      <vt:lpstr>Prioriteringsmodell för standardisering</vt:lpstr>
      <vt:lpstr>Vedertagen modell för prioritering</vt:lpstr>
      <vt:lpstr>Två huvudperspektiv, fem bedömningar </vt:lpstr>
      <vt:lpstr>Prioriteringsmodell</vt:lpstr>
      <vt:lpstr>Föreslagen prioriteringsmodell - utfall</vt:lpstr>
      <vt:lpstr>Fördelar</vt:lpstr>
      <vt:lpstr>Öppen diskussion: Är det ens möjligt att vi inom rådet kan/skall prioritera alla delar ? </vt:lpstr>
      <vt:lpstr>Olika kategorier – olika hantering</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Nationellt råd för  interoperabilitet inom hälso- och sjukvården</dc:title>
  <dc:creator>Rodabe Alavi</dc:creator>
  <cp:lastModifiedBy>Rodabe Alavi</cp:lastModifiedBy>
  <cp:revision>7</cp:revision>
  <dcterms:created xsi:type="dcterms:W3CDTF">2025-01-21T13:27:24Z</dcterms:created>
  <dcterms:modified xsi:type="dcterms:W3CDTF">2025-02-07T09:26:09Z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0x010100DC1D8ECDB72C194F9F7841CC62E2C46500FEF50D435C49B246BF2C9B1482013D09</vt:lpwstr>
  </property>
</Properties>
</file>