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4"/>
  </p:sldMasterIdLst>
  <p:sldIdLst>
    <p:sldId id="256" r:id="rId5"/>
    <p:sldId id="257" r:id="rId6"/>
    <p:sldId id="279" r:id="rId7"/>
    <p:sldId id="271" r:id="rId8"/>
    <p:sldId id="277" r:id="rId9"/>
    <p:sldId id="270" r:id="rId10"/>
    <p:sldId id="268" r:id="rId11"/>
    <p:sldId id="278" r:id="rId12"/>
    <p:sldId id="284" r:id="rId13"/>
    <p:sldId id="287" r:id="rId14"/>
  </p:sldIdLst>
  <p:sldSz cx="12192000" cy="6858000"/>
  <p:notesSz cx="6858000" cy="9144000"/>
  <p:embeddedFontLst>
    <p:embeddedFont>
      <p:font typeface="Public Sans" pitchFamily="2" charset="0"/>
      <p:regular r:id="rId15"/>
      <p:bold r:id="rId16"/>
      <p:italic r:id="rId17"/>
      <p:boldItalic r:id="rId18"/>
    </p:embeddedFont>
    <p:embeddedFont>
      <p:font typeface="Public Sans Bold" pitchFamily="2" charset="0"/>
      <p:bold r:id="rId19"/>
      <p:italic r:id="rId20"/>
      <p:boldItalic r:id="rId21"/>
    </p:embeddedFont>
    <p:embeddedFont>
      <p:font typeface="Public Sans Regular" pitchFamily="2"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165"/>
  </p:normalViewPr>
  <p:slideViewPr>
    <p:cSldViewPr snapToGrid="0">
      <p:cViewPr varScale="1">
        <p:scale>
          <a:sx n="66" d="100"/>
          <a:sy n="66" d="100"/>
        </p:scale>
        <p:origin x="668" y="32"/>
      </p:cViewPr>
      <p:guideLst>
        <p:guide orient="horz" pos="2160"/>
        <p:guide pos="5269"/>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0.fntdata"/><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8.fntdata"/><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00E3ED-646C-4968-8DC6-0ABDE084305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sv-SE"/>
        </a:p>
      </dgm:t>
    </dgm:pt>
    <dgm:pt modelId="{9E6E7CF1-B676-4F51-8225-9E93295CC760}">
      <dgm:prSet/>
      <dgm:spPr/>
      <dgm:t>
        <a:bodyPr/>
        <a:lstStyle/>
        <a:p>
          <a:r>
            <a:rPr lang="sv-SE" dirty="0"/>
            <a:t>Behov av att hantera relationsperson i förhållande till intygsperson</a:t>
          </a:r>
        </a:p>
      </dgm:t>
    </dgm:pt>
    <dgm:pt modelId="{22925D0D-12BA-4B37-9B35-32C70447BF83}" type="parTrans" cxnId="{E2E0FB3D-5FB4-4D09-A165-45C4E2049FE2}">
      <dgm:prSet/>
      <dgm:spPr/>
      <dgm:t>
        <a:bodyPr/>
        <a:lstStyle/>
        <a:p>
          <a:endParaRPr lang="sv-SE"/>
        </a:p>
      </dgm:t>
    </dgm:pt>
    <dgm:pt modelId="{9B0CD672-157D-4963-A7A3-2F485472E91C}" type="sibTrans" cxnId="{E2E0FB3D-5FB4-4D09-A165-45C4E2049FE2}">
      <dgm:prSet/>
      <dgm:spPr/>
      <dgm:t>
        <a:bodyPr/>
        <a:lstStyle/>
        <a:p>
          <a:endParaRPr lang="sv-SE"/>
        </a:p>
      </dgm:t>
    </dgm:pt>
    <dgm:pt modelId="{696EC14C-C228-44A6-94FE-59BF5BF22774}">
      <dgm:prSet/>
      <dgm:spPr/>
      <dgm:t>
        <a:bodyPr/>
        <a:lstStyle/>
        <a:p>
          <a:r>
            <a:rPr lang="sv-SE" dirty="0"/>
            <a:t>Avgränsning</a:t>
          </a:r>
        </a:p>
      </dgm:t>
    </dgm:pt>
    <dgm:pt modelId="{5A966D29-D557-449C-AA9B-D936C43C6CED}" type="parTrans" cxnId="{4D1C131A-CB5D-4836-BF12-C863D4CD6D3A}">
      <dgm:prSet/>
      <dgm:spPr/>
      <dgm:t>
        <a:bodyPr/>
        <a:lstStyle/>
        <a:p>
          <a:endParaRPr lang="sv-SE"/>
        </a:p>
      </dgm:t>
    </dgm:pt>
    <dgm:pt modelId="{2E3A289D-62F3-4594-8A21-0D2A959218D8}" type="sibTrans" cxnId="{4D1C131A-CB5D-4836-BF12-C863D4CD6D3A}">
      <dgm:prSet/>
      <dgm:spPr/>
      <dgm:t>
        <a:bodyPr/>
        <a:lstStyle/>
        <a:p>
          <a:endParaRPr lang="sv-SE"/>
        </a:p>
      </dgm:t>
    </dgm:pt>
    <dgm:pt modelId="{8DF5293B-D6B5-4B9D-A140-7D7C2C5D6FE2}">
      <dgm:prSet/>
      <dgm:spPr/>
      <dgm:t>
        <a:bodyPr/>
        <a:lstStyle/>
        <a:p>
          <a:r>
            <a:rPr lang="sv-SE" dirty="0"/>
            <a:t>Annan person - relation och roll  </a:t>
          </a:r>
        </a:p>
      </dgm:t>
    </dgm:pt>
    <dgm:pt modelId="{5D2D98A9-7535-40E7-96AC-06356E9CDCCB}" type="parTrans" cxnId="{D89C734B-6932-45BE-9FFF-F60266643FF7}">
      <dgm:prSet/>
      <dgm:spPr/>
      <dgm:t>
        <a:bodyPr/>
        <a:lstStyle/>
        <a:p>
          <a:endParaRPr lang="sv-SE"/>
        </a:p>
      </dgm:t>
    </dgm:pt>
    <dgm:pt modelId="{8F91BF89-37B3-4FEE-BC2F-FFA3D0D7CB6F}" type="sibTrans" cxnId="{D89C734B-6932-45BE-9FFF-F60266643FF7}">
      <dgm:prSet/>
      <dgm:spPr/>
      <dgm:t>
        <a:bodyPr/>
        <a:lstStyle/>
        <a:p>
          <a:endParaRPr lang="sv-SE"/>
        </a:p>
      </dgm:t>
    </dgm:pt>
    <dgm:pt modelId="{15DD45E6-4E99-461E-8DE0-8F081C6707B0}">
      <dgm:prSet/>
      <dgm:spPr/>
      <dgm:t>
        <a:bodyPr/>
        <a:lstStyle/>
        <a:p>
          <a:r>
            <a:rPr lang="sv-SE" dirty="0"/>
            <a:t>Samtycke är inte kopplat till Annan person</a:t>
          </a:r>
        </a:p>
      </dgm:t>
    </dgm:pt>
    <dgm:pt modelId="{98EE3BF2-4F25-4DEC-9EB6-F1D28BDE6BD0}" type="parTrans" cxnId="{2D50D21E-1684-4FF6-BA38-6EF63E430F3C}">
      <dgm:prSet/>
      <dgm:spPr/>
      <dgm:t>
        <a:bodyPr/>
        <a:lstStyle/>
        <a:p>
          <a:endParaRPr lang="sv-SE"/>
        </a:p>
      </dgm:t>
    </dgm:pt>
    <dgm:pt modelId="{2420502F-4D7D-4A1C-823F-74A5D34412B1}" type="sibTrans" cxnId="{2D50D21E-1684-4FF6-BA38-6EF63E430F3C}">
      <dgm:prSet/>
      <dgm:spPr/>
      <dgm:t>
        <a:bodyPr/>
        <a:lstStyle/>
        <a:p>
          <a:endParaRPr lang="sv-SE"/>
        </a:p>
      </dgm:t>
    </dgm:pt>
    <dgm:pt modelId="{A2FE82B1-2350-4DFB-B5AD-E605A3F9EC8F}">
      <dgm:prSet/>
      <dgm:spPr/>
      <dgm:t>
        <a:bodyPr/>
        <a:lstStyle/>
        <a:p>
          <a:r>
            <a:rPr lang="sv-SE" dirty="0"/>
            <a:t>Tredje part (Organisation) kan inte vara Annan person</a:t>
          </a:r>
        </a:p>
      </dgm:t>
    </dgm:pt>
    <dgm:pt modelId="{D734B3C6-446A-4989-8576-03F598304D90}" type="parTrans" cxnId="{DDCEDE12-AEDB-41C6-A758-9CBF9F03CAFA}">
      <dgm:prSet/>
      <dgm:spPr/>
      <dgm:t>
        <a:bodyPr/>
        <a:lstStyle/>
        <a:p>
          <a:endParaRPr lang="sv-SE"/>
        </a:p>
      </dgm:t>
    </dgm:pt>
    <dgm:pt modelId="{BA53008B-F892-4130-9A32-045044D90717}" type="sibTrans" cxnId="{DDCEDE12-AEDB-41C6-A758-9CBF9F03CAFA}">
      <dgm:prSet/>
      <dgm:spPr/>
      <dgm:t>
        <a:bodyPr/>
        <a:lstStyle/>
        <a:p>
          <a:endParaRPr lang="sv-SE"/>
        </a:p>
      </dgm:t>
    </dgm:pt>
    <dgm:pt modelId="{BA0BA898-B5EC-43FF-AFC8-FBB07080120C}">
      <dgm:prSet/>
      <dgm:spPr/>
      <dgm:t>
        <a:bodyPr/>
        <a:lstStyle/>
        <a:p>
          <a:r>
            <a:rPr lang="sv-SE" dirty="0"/>
            <a:t>Kodverk - urval 60041000052102  </a:t>
          </a:r>
        </a:p>
      </dgm:t>
    </dgm:pt>
    <dgm:pt modelId="{7F2C4D8F-B9B4-447A-97B6-AE67DBF143F6}" type="parTrans" cxnId="{38FAE0AE-0FF6-488B-9B94-C5790A91E726}">
      <dgm:prSet/>
      <dgm:spPr/>
      <dgm:t>
        <a:bodyPr/>
        <a:lstStyle/>
        <a:p>
          <a:endParaRPr lang="sv-SE"/>
        </a:p>
      </dgm:t>
    </dgm:pt>
    <dgm:pt modelId="{834B5A6C-49E5-40CC-A09B-C8C669C7EAC9}" type="sibTrans" cxnId="{38FAE0AE-0FF6-488B-9B94-C5790A91E726}">
      <dgm:prSet/>
      <dgm:spPr/>
      <dgm:t>
        <a:bodyPr/>
        <a:lstStyle/>
        <a:p>
          <a:endParaRPr lang="sv-SE"/>
        </a:p>
      </dgm:t>
    </dgm:pt>
    <dgm:pt modelId="{1160A0B6-1BC0-449C-8206-DC7A453D1AD8}" type="pres">
      <dgm:prSet presAssocID="{EA00E3ED-646C-4968-8DC6-0ABDE084305B}" presName="linear" presStyleCnt="0">
        <dgm:presLayoutVars>
          <dgm:animLvl val="lvl"/>
          <dgm:resizeHandles val="exact"/>
        </dgm:presLayoutVars>
      </dgm:prSet>
      <dgm:spPr/>
    </dgm:pt>
    <dgm:pt modelId="{815452B6-0084-4683-AB0D-DB602C27B15F}" type="pres">
      <dgm:prSet presAssocID="{8DF5293B-D6B5-4B9D-A140-7D7C2C5D6FE2}" presName="parentText" presStyleLbl="node1" presStyleIdx="0" presStyleCnt="2">
        <dgm:presLayoutVars>
          <dgm:chMax val="0"/>
          <dgm:bulletEnabled val="1"/>
        </dgm:presLayoutVars>
      </dgm:prSet>
      <dgm:spPr/>
    </dgm:pt>
    <dgm:pt modelId="{BF4E4E28-A112-4941-B7BA-0B0D79C09C0F}" type="pres">
      <dgm:prSet presAssocID="{8DF5293B-D6B5-4B9D-A140-7D7C2C5D6FE2}" presName="childText" presStyleLbl="revTx" presStyleIdx="0" presStyleCnt="2">
        <dgm:presLayoutVars>
          <dgm:bulletEnabled val="1"/>
        </dgm:presLayoutVars>
      </dgm:prSet>
      <dgm:spPr/>
    </dgm:pt>
    <dgm:pt modelId="{462D4524-575B-4BC7-9E1A-79456ED960CA}" type="pres">
      <dgm:prSet presAssocID="{696EC14C-C228-44A6-94FE-59BF5BF22774}" presName="parentText" presStyleLbl="node1" presStyleIdx="1" presStyleCnt="2">
        <dgm:presLayoutVars>
          <dgm:chMax val="0"/>
          <dgm:bulletEnabled val="1"/>
        </dgm:presLayoutVars>
      </dgm:prSet>
      <dgm:spPr/>
    </dgm:pt>
    <dgm:pt modelId="{2E0A71E7-1D0C-4107-B570-DF8318136A78}" type="pres">
      <dgm:prSet presAssocID="{696EC14C-C228-44A6-94FE-59BF5BF22774}" presName="childText" presStyleLbl="revTx" presStyleIdx="1" presStyleCnt="2">
        <dgm:presLayoutVars>
          <dgm:bulletEnabled val="1"/>
        </dgm:presLayoutVars>
      </dgm:prSet>
      <dgm:spPr/>
    </dgm:pt>
  </dgm:ptLst>
  <dgm:cxnLst>
    <dgm:cxn modelId="{5D0EA700-B17F-4F3D-BB43-06E028367243}" type="presOf" srcId="{BA0BA898-B5EC-43FF-AFC8-FBB07080120C}" destId="{BF4E4E28-A112-4941-B7BA-0B0D79C09C0F}" srcOrd="0" destOrd="1" presId="urn:microsoft.com/office/officeart/2005/8/layout/vList2"/>
    <dgm:cxn modelId="{DDCEDE12-AEDB-41C6-A758-9CBF9F03CAFA}" srcId="{696EC14C-C228-44A6-94FE-59BF5BF22774}" destId="{A2FE82B1-2350-4DFB-B5AD-E605A3F9EC8F}" srcOrd="1" destOrd="0" parTransId="{D734B3C6-446A-4989-8576-03F598304D90}" sibTransId="{BA53008B-F892-4130-9A32-045044D90717}"/>
    <dgm:cxn modelId="{4D1C131A-CB5D-4836-BF12-C863D4CD6D3A}" srcId="{EA00E3ED-646C-4968-8DC6-0ABDE084305B}" destId="{696EC14C-C228-44A6-94FE-59BF5BF22774}" srcOrd="1" destOrd="0" parTransId="{5A966D29-D557-449C-AA9B-D936C43C6CED}" sibTransId="{2E3A289D-62F3-4594-8A21-0D2A959218D8}"/>
    <dgm:cxn modelId="{96D2E51A-DDE4-40B6-B030-25DB9A3F1C17}" type="presOf" srcId="{8DF5293B-D6B5-4B9D-A140-7D7C2C5D6FE2}" destId="{815452B6-0084-4683-AB0D-DB602C27B15F}" srcOrd="0" destOrd="0" presId="urn:microsoft.com/office/officeart/2005/8/layout/vList2"/>
    <dgm:cxn modelId="{2D50D21E-1684-4FF6-BA38-6EF63E430F3C}" srcId="{696EC14C-C228-44A6-94FE-59BF5BF22774}" destId="{15DD45E6-4E99-461E-8DE0-8F081C6707B0}" srcOrd="0" destOrd="0" parTransId="{98EE3BF2-4F25-4DEC-9EB6-F1D28BDE6BD0}" sibTransId="{2420502F-4D7D-4A1C-823F-74A5D34412B1}"/>
    <dgm:cxn modelId="{7F77FF2E-584B-4335-927B-E57732B306F1}" type="presOf" srcId="{9E6E7CF1-B676-4F51-8225-9E93295CC760}" destId="{BF4E4E28-A112-4941-B7BA-0B0D79C09C0F}" srcOrd="0" destOrd="0" presId="urn:microsoft.com/office/officeart/2005/8/layout/vList2"/>
    <dgm:cxn modelId="{3B8AF638-D925-41BE-8406-A97375B0692D}" type="presOf" srcId="{696EC14C-C228-44A6-94FE-59BF5BF22774}" destId="{462D4524-575B-4BC7-9E1A-79456ED960CA}" srcOrd="0" destOrd="0" presId="urn:microsoft.com/office/officeart/2005/8/layout/vList2"/>
    <dgm:cxn modelId="{E2E0FB3D-5FB4-4D09-A165-45C4E2049FE2}" srcId="{8DF5293B-D6B5-4B9D-A140-7D7C2C5D6FE2}" destId="{9E6E7CF1-B676-4F51-8225-9E93295CC760}" srcOrd="0" destOrd="0" parTransId="{22925D0D-12BA-4B37-9B35-32C70447BF83}" sibTransId="{9B0CD672-157D-4963-A7A3-2F485472E91C}"/>
    <dgm:cxn modelId="{6939D467-FA93-426D-89A1-5AF41AD89802}" type="presOf" srcId="{EA00E3ED-646C-4968-8DC6-0ABDE084305B}" destId="{1160A0B6-1BC0-449C-8206-DC7A453D1AD8}" srcOrd="0" destOrd="0" presId="urn:microsoft.com/office/officeart/2005/8/layout/vList2"/>
    <dgm:cxn modelId="{D89C734B-6932-45BE-9FFF-F60266643FF7}" srcId="{EA00E3ED-646C-4968-8DC6-0ABDE084305B}" destId="{8DF5293B-D6B5-4B9D-A140-7D7C2C5D6FE2}" srcOrd="0" destOrd="0" parTransId="{5D2D98A9-7535-40E7-96AC-06356E9CDCCB}" sibTransId="{8F91BF89-37B3-4FEE-BC2F-FFA3D0D7CB6F}"/>
    <dgm:cxn modelId="{8E208A7B-75CB-4F60-A0CD-F769FCD41FF9}" type="presOf" srcId="{15DD45E6-4E99-461E-8DE0-8F081C6707B0}" destId="{2E0A71E7-1D0C-4107-B570-DF8318136A78}" srcOrd="0" destOrd="0" presId="urn:microsoft.com/office/officeart/2005/8/layout/vList2"/>
    <dgm:cxn modelId="{38FAE0AE-0FF6-488B-9B94-C5790A91E726}" srcId="{8DF5293B-D6B5-4B9D-A140-7D7C2C5D6FE2}" destId="{BA0BA898-B5EC-43FF-AFC8-FBB07080120C}" srcOrd="1" destOrd="0" parTransId="{7F2C4D8F-B9B4-447A-97B6-AE67DBF143F6}" sibTransId="{834B5A6C-49E5-40CC-A09B-C8C669C7EAC9}"/>
    <dgm:cxn modelId="{A35A9BCA-043C-4598-A055-C8E1218D1982}" type="presOf" srcId="{A2FE82B1-2350-4DFB-B5AD-E605A3F9EC8F}" destId="{2E0A71E7-1D0C-4107-B570-DF8318136A78}" srcOrd="0" destOrd="1" presId="urn:microsoft.com/office/officeart/2005/8/layout/vList2"/>
    <dgm:cxn modelId="{4702544B-EB42-4AD1-BAAC-44EF23696983}" type="presParOf" srcId="{1160A0B6-1BC0-449C-8206-DC7A453D1AD8}" destId="{815452B6-0084-4683-AB0D-DB602C27B15F}" srcOrd="0" destOrd="0" presId="urn:microsoft.com/office/officeart/2005/8/layout/vList2"/>
    <dgm:cxn modelId="{952129E3-5877-4A85-BC15-0EA2934D17AC}" type="presParOf" srcId="{1160A0B6-1BC0-449C-8206-DC7A453D1AD8}" destId="{BF4E4E28-A112-4941-B7BA-0B0D79C09C0F}" srcOrd="1" destOrd="0" presId="urn:microsoft.com/office/officeart/2005/8/layout/vList2"/>
    <dgm:cxn modelId="{0D93DDB9-5583-4C2E-A6FB-99521DE92E53}" type="presParOf" srcId="{1160A0B6-1BC0-449C-8206-DC7A453D1AD8}" destId="{462D4524-575B-4BC7-9E1A-79456ED960CA}" srcOrd="2" destOrd="0" presId="urn:microsoft.com/office/officeart/2005/8/layout/vList2"/>
    <dgm:cxn modelId="{3B607FB6-4844-454C-B193-12105539B6DA}" type="presParOf" srcId="{1160A0B6-1BC0-449C-8206-DC7A453D1AD8}" destId="{2E0A71E7-1D0C-4107-B570-DF8318136A7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452B6-0084-4683-AB0D-DB602C27B15F}">
      <dsp:nvSpPr>
        <dsp:cNvPr id="0" name=""/>
        <dsp:cNvSpPr/>
      </dsp:nvSpPr>
      <dsp:spPr>
        <a:xfrm>
          <a:off x="0" y="159906"/>
          <a:ext cx="9995556" cy="842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sv-SE" sz="3600" kern="1200" dirty="0"/>
            <a:t>Annan person - relation och roll  </a:t>
          </a:r>
        </a:p>
      </dsp:txBody>
      <dsp:txXfrm>
        <a:off x="41123" y="201029"/>
        <a:ext cx="9913310" cy="760154"/>
      </dsp:txXfrm>
    </dsp:sp>
    <dsp:sp modelId="{BF4E4E28-A112-4941-B7BA-0B0D79C09C0F}">
      <dsp:nvSpPr>
        <dsp:cNvPr id="0" name=""/>
        <dsp:cNvSpPr/>
      </dsp:nvSpPr>
      <dsp:spPr>
        <a:xfrm>
          <a:off x="0" y="1002306"/>
          <a:ext cx="9995556" cy="1304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359" tIns="45720" rIns="256032" bIns="45720" numCol="1" spcCol="1270" anchor="t" anchorCtr="0">
          <a:noAutofit/>
        </a:bodyPr>
        <a:lstStyle/>
        <a:p>
          <a:pPr marL="285750" lvl="1" indent="-285750" algn="l" defTabSz="1244600">
            <a:lnSpc>
              <a:spcPct val="90000"/>
            </a:lnSpc>
            <a:spcBef>
              <a:spcPct val="0"/>
            </a:spcBef>
            <a:spcAft>
              <a:spcPct val="20000"/>
            </a:spcAft>
            <a:buChar char="•"/>
          </a:pPr>
          <a:r>
            <a:rPr lang="sv-SE" sz="2800" kern="1200" dirty="0"/>
            <a:t>Behov av att hantera relationsperson i förhållande till intygsperson</a:t>
          </a:r>
        </a:p>
        <a:p>
          <a:pPr marL="285750" lvl="1" indent="-285750" algn="l" defTabSz="1244600">
            <a:lnSpc>
              <a:spcPct val="90000"/>
            </a:lnSpc>
            <a:spcBef>
              <a:spcPct val="0"/>
            </a:spcBef>
            <a:spcAft>
              <a:spcPct val="20000"/>
            </a:spcAft>
            <a:buChar char="•"/>
          </a:pPr>
          <a:r>
            <a:rPr lang="sv-SE" sz="2800" kern="1200" dirty="0"/>
            <a:t>Kodverk - urval 60041000052102  </a:t>
          </a:r>
        </a:p>
      </dsp:txBody>
      <dsp:txXfrm>
        <a:off x="0" y="1002306"/>
        <a:ext cx="9995556" cy="1304100"/>
      </dsp:txXfrm>
    </dsp:sp>
    <dsp:sp modelId="{462D4524-575B-4BC7-9E1A-79456ED960CA}">
      <dsp:nvSpPr>
        <dsp:cNvPr id="0" name=""/>
        <dsp:cNvSpPr/>
      </dsp:nvSpPr>
      <dsp:spPr>
        <a:xfrm>
          <a:off x="0" y="2306406"/>
          <a:ext cx="9995556" cy="842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sv-SE" sz="3600" kern="1200" dirty="0"/>
            <a:t>Avgränsning</a:t>
          </a:r>
        </a:p>
      </dsp:txBody>
      <dsp:txXfrm>
        <a:off x="41123" y="2347529"/>
        <a:ext cx="9913310" cy="760154"/>
      </dsp:txXfrm>
    </dsp:sp>
    <dsp:sp modelId="{2E0A71E7-1D0C-4107-B570-DF8318136A78}">
      <dsp:nvSpPr>
        <dsp:cNvPr id="0" name=""/>
        <dsp:cNvSpPr/>
      </dsp:nvSpPr>
      <dsp:spPr>
        <a:xfrm>
          <a:off x="0" y="3148806"/>
          <a:ext cx="9995556" cy="931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359" tIns="45720" rIns="256032" bIns="45720" numCol="1" spcCol="1270" anchor="t" anchorCtr="0">
          <a:noAutofit/>
        </a:bodyPr>
        <a:lstStyle/>
        <a:p>
          <a:pPr marL="285750" lvl="1" indent="-285750" algn="l" defTabSz="1244600">
            <a:lnSpc>
              <a:spcPct val="90000"/>
            </a:lnSpc>
            <a:spcBef>
              <a:spcPct val="0"/>
            </a:spcBef>
            <a:spcAft>
              <a:spcPct val="20000"/>
            </a:spcAft>
            <a:buChar char="•"/>
          </a:pPr>
          <a:r>
            <a:rPr lang="sv-SE" sz="2800" kern="1200" dirty="0"/>
            <a:t>Samtycke är inte kopplat till Annan person</a:t>
          </a:r>
        </a:p>
        <a:p>
          <a:pPr marL="285750" lvl="1" indent="-285750" algn="l" defTabSz="1244600">
            <a:lnSpc>
              <a:spcPct val="90000"/>
            </a:lnSpc>
            <a:spcBef>
              <a:spcPct val="0"/>
            </a:spcBef>
            <a:spcAft>
              <a:spcPct val="20000"/>
            </a:spcAft>
            <a:buChar char="•"/>
          </a:pPr>
          <a:r>
            <a:rPr lang="sv-SE" sz="2800" kern="1200" dirty="0"/>
            <a:t>Tredje part (Organisation) kan inte vara Annan person</a:t>
          </a:r>
        </a:p>
      </dsp:txBody>
      <dsp:txXfrm>
        <a:off x="0" y="3148806"/>
        <a:ext cx="9995556" cy="9315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socialstyrelsen.se/kunskapsstod-och-regler/omraden/e-halsa/nationell-informationsstruktur-och-nationella-informationsmangder/nationella-informationsmangder/annan-person2/" TargetMode="External"/><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polisen.se/siteassets/blanketter/polisens-blanketter-615-2.pdf"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p:txBody>
          <a:bodyPr/>
          <a:lstStyle/>
          <a:p>
            <a:r>
              <a:rPr lang="sv-SE" dirty="0"/>
              <a:t>Relationsperson</a:t>
            </a:r>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r>
              <a:rPr lang="sv-SE" dirty="0"/>
              <a:t>Möte nr 2</a:t>
            </a:r>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1DEA8D8C-0127-480B-B73C-78A7529A7BF6}"/>
              </a:ext>
            </a:extLst>
          </p:cNvPr>
          <p:cNvSpPr>
            <a:spLocks noGrp="1"/>
          </p:cNvSpPr>
          <p:nvPr>
            <p:ph type="title"/>
          </p:nvPr>
        </p:nvSpPr>
        <p:spPr>
          <a:xfrm>
            <a:off x="681722" y="924527"/>
            <a:ext cx="10040822" cy="498598"/>
          </a:xfrm>
        </p:spPr>
        <p:txBody>
          <a:bodyPr/>
          <a:lstStyle/>
          <a:p>
            <a:r>
              <a:rPr lang="sv-SE" sz="3600" strike="sngStrike" dirty="0"/>
              <a:t>Annan person </a:t>
            </a:r>
            <a:r>
              <a:rPr lang="sv-SE" sz="3600" dirty="0"/>
              <a:t>Tredje part (juridisk person)</a:t>
            </a:r>
          </a:p>
        </p:txBody>
      </p:sp>
      <p:sp>
        <p:nvSpPr>
          <p:cNvPr id="11" name="textruta 10">
            <a:extLst>
              <a:ext uri="{FF2B5EF4-FFF2-40B4-BE49-F238E27FC236}">
                <a16:creationId xmlns:a16="http://schemas.microsoft.com/office/drawing/2014/main" id="{3C646CE4-35FE-46F6-B9B3-4541E1DFAD9F}"/>
              </a:ext>
            </a:extLst>
          </p:cNvPr>
          <p:cNvSpPr txBox="1"/>
          <p:nvPr/>
        </p:nvSpPr>
        <p:spPr>
          <a:xfrm>
            <a:off x="2737759" y="361036"/>
            <a:ext cx="1659429" cy="369332"/>
          </a:xfrm>
          <a:prstGeom prst="rect">
            <a:avLst/>
          </a:prstGeom>
          <a:solidFill>
            <a:schemeClr val="tx2">
              <a:lumMod val="20000"/>
              <a:lumOff val="80000"/>
            </a:schemeClr>
          </a:solidFill>
        </p:spPr>
        <p:txBody>
          <a:bodyPr wrap="none" rtlCol="0">
            <a:spAutoFit/>
          </a:bodyPr>
          <a:lstStyle/>
          <a:p>
            <a:r>
              <a:rPr lang="sv-SE" b="1" dirty="0"/>
              <a:t>Arbetsgivare  </a:t>
            </a:r>
          </a:p>
        </p:txBody>
      </p:sp>
      <p:pic>
        <p:nvPicPr>
          <p:cNvPr id="13" name="Bildobjekt 12">
            <a:extLst>
              <a:ext uri="{FF2B5EF4-FFF2-40B4-BE49-F238E27FC236}">
                <a16:creationId xmlns:a16="http://schemas.microsoft.com/office/drawing/2014/main" id="{2EC5106F-CD3E-4B5C-B953-921D03935EEE}"/>
              </a:ext>
            </a:extLst>
          </p:cNvPr>
          <p:cNvPicPr>
            <a:picLocks noChangeAspect="1"/>
          </p:cNvPicPr>
          <p:nvPr/>
        </p:nvPicPr>
        <p:blipFill>
          <a:blip r:embed="rId2"/>
          <a:stretch>
            <a:fillRect/>
          </a:stretch>
        </p:blipFill>
        <p:spPr>
          <a:xfrm>
            <a:off x="5012539" y="2456613"/>
            <a:ext cx="6023985" cy="1310775"/>
          </a:xfrm>
          <a:prstGeom prst="rect">
            <a:avLst/>
          </a:prstGeom>
        </p:spPr>
      </p:pic>
      <p:sp>
        <p:nvSpPr>
          <p:cNvPr id="12" name="textruta 11">
            <a:extLst>
              <a:ext uri="{FF2B5EF4-FFF2-40B4-BE49-F238E27FC236}">
                <a16:creationId xmlns:a16="http://schemas.microsoft.com/office/drawing/2014/main" id="{636E5DDB-3F96-48C5-AD59-1AD4A772480B}"/>
              </a:ext>
            </a:extLst>
          </p:cNvPr>
          <p:cNvSpPr txBox="1"/>
          <p:nvPr/>
        </p:nvSpPr>
        <p:spPr>
          <a:xfrm>
            <a:off x="800468" y="5073981"/>
            <a:ext cx="4901665" cy="246221"/>
          </a:xfrm>
          <a:prstGeom prst="rect">
            <a:avLst/>
          </a:prstGeom>
          <a:noFill/>
        </p:spPr>
        <p:txBody>
          <a:bodyPr wrap="square">
            <a:spAutoFit/>
          </a:bodyPr>
          <a:lstStyle/>
          <a:p>
            <a:r>
              <a:rPr lang="sv-SE" sz="1000" b="0" i="0" dirty="0">
                <a:solidFill>
                  <a:srgbClr val="212324"/>
                </a:solidFill>
                <a:effectLst/>
                <a:latin typeface="Inter"/>
              </a:rPr>
              <a:t>TSJ7020  </a:t>
            </a:r>
            <a:r>
              <a:rPr lang="sv-SE" sz="1000" dirty="0"/>
              <a:t>Läkarutlåtande  (arbetsgivare är beställare)</a:t>
            </a:r>
          </a:p>
        </p:txBody>
      </p:sp>
      <p:pic>
        <p:nvPicPr>
          <p:cNvPr id="5" name="Bildobjekt 4">
            <a:extLst>
              <a:ext uri="{FF2B5EF4-FFF2-40B4-BE49-F238E27FC236}">
                <a16:creationId xmlns:a16="http://schemas.microsoft.com/office/drawing/2014/main" id="{1AE04A3C-3171-400A-A16F-483514A0200F}"/>
              </a:ext>
            </a:extLst>
          </p:cNvPr>
          <p:cNvPicPr>
            <a:picLocks noChangeAspect="1"/>
          </p:cNvPicPr>
          <p:nvPr/>
        </p:nvPicPr>
        <p:blipFill>
          <a:blip r:embed="rId3"/>
          <a:stretch>
            <a:fillRect/>
          </a:stretch>
        </p:blipFill>
        <p:spPr>
          <a:xfrm>
            <a:off x="623701" y="2612309"/>
            <a:ext cx="3773487" cy="1633381"/>
          </a:xfrm>
          <a:prstGeom prst="rect">
            <a:avLst/>
          </a:prstGeom>
        </p:spPr>
      </p:pic>
      <p:sp>
        <p:nvSpPr>
          <p:cNvPr id="15" name="textruta 14">
            <a:extLst>
              <a:ext uri="{FF2B5EF4-FFF2-40B4-BE49-F238E27FC236}">
                <a16:creationId xmlns:a16="http://schemas.microsoft.com/office/drawing/2014/main" id="{E2A075ED-99ED-4FA8-B1BB-49B2717A51D3}"/>
              </a:ext>
            </a:extLst>
          </p:cNvPr>
          <p:cNvSpPr txBox="1"/>
          <p:nvPr/>
        </p:nvSpPr>
        <p:spPr>
          <a:xfrm>
            <a:off x="5012539" y="2106298"/>
            <a:ext cx="6094878" cy="276999"/>
          </a:xfrm>
          <a:prstGeom prst="rect">
            <a:avLst/>
          </a:prstGeom>
          <a:noFill/>
        </p:spPr>
        <p:txBody>
          <a:bodyPr wrap="square">
            <a:spAutoFit/>
          </a:bodyPr>
          <a:lstStyle/>
          <a:p>
            <a:r>
              <a:rPr lang="sv-SE" sz="1200" dirty="0"/>
              <a:t>FK2026  Redovisning av utfört arbetsplatsinriktat rehabiliteringsstöd</a:t>
            </a:r>
          </a:p>
        </p:txBody>
      </p:sp>
      <p:sp>
        <p:nvSpPr>
          <p:cNvPr id="16" name="textruta 15">
            <a:extLst>
              <a:ext uri="{FF2B5EF4-FFF2-40B4-BE49-F238E27FC236}">
                <a16:creationId xmlns:a16="http://schemas.microsoft.com/office/drawing/2014/main" id="{6C97DBC6-5A5C-4635-A81E-DEDA7DBB7A93}"/>
              </a:ext>
            </a:extLst>
          </p:cNvPr>
          <p:cNvSpPr txBox="1"/>
          <p:nvPr/>
        </p:nvSpPr>
        <p:spPr>
          <a:xfrm>
            <a:off x="681722" y="1946766"/>
            <a:ext cx="4091984" cy="646331"/>
          </a:xfrm>
          <a:prstGeom prst="rect">
            <a:avLst/>
          </a:prstGeom>
          <a:noFill/>
        </p:spPr>
        <p:txBody>
          <a:bodyPr wrap="square">
            <a:spAutoFit/>
          </a:bodyPr>
          <a:lstStyle/>
          <a:p>
            <a:r>
              <a:rPr lang="sv-SE" sz="1200" dirty="0"/>
              <a:t>HSLF-FS 2020:87 - Bilaga 4 (2020-12) LÄKARINTYG för utredning i ärende enligt lagen (1994:261) om fullmaktsanställning </a:t>
            </a:r>
          </a:p>
        </p:txBody>
      </p:sp>
      <p:pic>
        <p:nvPicPr>
          <p:cNvPr id="18" name="Bildobjekt 17">
            <a:extLst>
              <a:ext uri="{FF2B5EF4-FFF2-40B4-BE49-F238E27FC236}">
                <a16:creationId xmlns:a16="http://schemas.microsoft.com/office/drawing/2014/main" id="{90A87924-64BA-4C54-BF6C-E953618DB0AF}"/>
              </a:ext>
            </a:extLst>
          </p:cNvPr>
          <p:cNvPicPr>
            <a:picLocks noChangeAspect="1"/>
          </p:cNvPicPr>
          <p:nvPr/>
        </p:nvPicPr>
        <p:blipFill>
          <a:blip r:embed="rId4"/>
          <a:stretch>
            <a:fillRect/>
          </a:stretch>
        </p:blipFill>
        <p:spPr>
          <a:xfrm>
            <a:off x="623701" y="5385824"/>
            <a:ext cx="4113309" cy="1015274"/>
          </a:xfrm>
          <a:prstGeom prst="rect">
            <a:avLst/>
          </a:prstGeom>
        </p:spPr>
      </p:pic>
      <p:sp>
        <p:nvSpPr>
          <p:cNvPr id="20" name="textruta 19">
            <a:extLst>
              <a:ext uri="{FF2B5EF4-FFF2-40B4-BE49-F238E27FC236}">
                <a16:creationId xmlns:a16="http://schemas.microsoft.com/office/drawing/2014/main" id="{5EE667BB-4C3C-4D26-80BC-C6BDE5B9FAB1}"/>
              </a:ext>
            </a:extLst>
          </p:cNvPr>
          <p:cNvSpPr txBox="1"/>
          <p:nvPr/>
        </p:nvSpPr>
        <p:spPr>
          <a:xfrm>
            <a:off x="800467" y="4652669"/>
            <a:ext cx="8391659" cy="369332"/>
          </a:xfrm>
          <a:prstGeom prst="rect">
            <a:avLst/>
          </a:prstGeom>
          <a:solidFill>
            <a:schemeClr val="tx2">
              <a:lumMod val="20000"/>
              <a:lumOff val="80000"/>
            </a:schemeClr>
          </a:solidFill>
        </p:spPr>
        <p:txBody>
          <a:bodyPr wrap="square">
            <a:spAutoFit/>
          </a:bodyPr>
          <a:lstStyle/>
          <a:p>
            <a:r>
              <a:rPr lang="sv-SE" dirty="0"/>
              <a:t>2) A</a:t>
            </a:r>
            <a:r>
              <a:rPr lang="sv-SE" sz="1800" dirty="0"/>
              <a:t>rbetsgivare </a:t>
            </a:r>
            <a:r>
              <a:rPr lang="sv-SE" dirty="0"/>
              <a:t>kan vara</a:t>
            </a:r>
            <a:r>
              <a:rPr lang="sv-SE" sz="1800" dirty="0"/>
              <a:t> beställare men räknas då som Intygsmottagare </a:t>
            </a:r>
            <a:endParaRPr lang="sv-SE" dirty="0"/>
          </a:p>
        </p:txBody>
      </p:sp>
      <p:sp>
        <p:nvSpPr>
          <p:cNvPr id="21" name="textruta 20">
            <a:extLst>
              <a:ext uri="{FF2B5EF4-FFF2-40B4-BE49-F238E27FC236}">
                <a16:creationId xmlns:a16="http://schemas.microsoft.com/office/drawing/2014/main" id="{D89F759F-7B65-4210-8188-59E57760CFB9}"/>
              </a:ext>
            </a:extLst>
          </p:cNvPr>
          <p:cNvSpPr txBox="1"/>
          <p:nvPr/>
        </p:nvSpPr>
        <p:spPr>
          <a:xfrm>
            <a:off x="681722" y="1485101"/>
            <a:ext cx="9887666" cy="369332"/>
          </a:xfrm>
          <a:prstGeom prst="rect">
            <a:avLst/>
          </a:prstGeom>
          <a:solidFill>
            <a:schemeClr val="tx2">
              <a:lumMod val="20000"/>
              <a:lumOff val="80000"/>
            </a:schemeClr>
          </a:solidFill>
        </p:spPr>
        <p:txBody>
          <a:bodyPr wrap="square">
            <a:spAutoFit/>
          </a:bodyPr>
          <a:lstStyle/>
          <a:p>
            <a:r>
              <a:rPr lang="sv-SE" dirty="0"/>
              <a:t>1) Information om A</a:t>
            </a:r>
            <a:r>
              <a:rPr lang="sv-SE" sz="1800" dirty="0"/>
              <a:t>rbetsgivare</a:t>
            </a:r>
            <a:endParaRPr lang="sv-SE" dirty="0"/>
          </a:p>
        </p:txBody>
      </p:sp>
    </p:spTree>
    <p:extLst>
      <p:ext uri="{BB962C8B-B14F-4D97-AF65-F5344CB8AC3E}">
        <p14:creationId xmlns:p14="http://schemas.microsoft.com/office/powerpoint/2010/main" val="562087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p:txBody>
          <a:bodyPr/>
          <a:lstStyle/>
          <a:p>
            <a:r>
              <a:rPr lang="sv-SE" dirty="0"/>
              <a:t>Agenda</a:t>
            </a:r>
          </a:p>
        </p:txBody>
      </p:sp>
      <p:graphicFrame>
        <p:nvGraphicFramePr>
          <p:cNvPr id="5" name="Diagram 4">
            <a:extLst>
              <a:ext uri="{FF2B5EF4-FFF2-40B4-BE49-F238E27FC236}">
                <a16:creationId xmlns:a16="http://schemas.microsoft.com/office/drawing/2014/main" id="{E745236E-7649-4C9E-BF9E-72DE0D3B28FF}"/>
              </a:ext>
            </a:extLst>
          </p:cNvPr>
          <p:cNvGraphicFramePr/>
          <p:nvPr>
            <p:extLst>
              <p:ext uri="{D42A27DB-BD31-4B8C-83A1-F6EECF244321}">
                <p14:modId xmlns:p14="http://schemas.microsoft.com/office/powerpoint/2010/main" val="4275450031"/>
              </p:ext>
            </p:extLst>
          </p:nvPr>
        </p:nvGraphicFramePr>
        <p:xfrm>
          <a:off x="858709" y="2024855"/>
          <a:ext cx="9995557" cy="4240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5989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1DEA8D8C-0127-480B-B73C-78A7529A7BF6}"/>
              </a:ext>
            </a:extLst>
          </p:cNvPr>
          <p:cNvSpPr>
            <a:spLocks noGrp="1"/>
          </p:cNvSpPr>
          <p:nvPr>
            <p:ph type="title"/>
          </p:nvPr>
        </p:nvSpPr>
        <p:spPr>
          <a:xfrm>
            <a:off x="681722" y="869127"/>
            <a:ext cx="10040822" cy="553998"/>
          </a:xfrm>
        </p:spPr>
        <p:txBody>
          <a:bodyPr/>
          <a:lstStyle/>
          <a:p>
            <a:r>
              <a:rPr lang="sv-SE" dirty="0"/>
              <a:t>Annan person intyg</a:t>
            </a:r>
          </a:p>
        </p:txBody>
      </p:sp>
      <p:pic>
        <p:nvPicPr>
          <p:cNvPr id="4" name="Bildobjekt 3">
            <a:extLst>
              <a:ext uri="{FF2B5EF4-FFF2-40B4-BE49-F238E27FC236}">
                <a16:creationId xmlns:a16="http://schemas.microsoft.com/office/drawing/2014/main" id="{718D0FC4-4314-4464-BCAD-D69243D705E0}"/>
              </a:ext>
            </a:extLst>
          </p:cNvPr>
          <p:cNvPicPr>
            <a:picLocks noChangeAspect="1"/>
          </p:cNvPicPr>
          <p:nvPr/>
        </p:nvPicPr>
        <p:blipFill>
          <a:blip r:embed="rId2"/>
          <a:stretch>
            <a:fillRect/>
          </a:stretch>
        </p:blipFill>
        <p:spPr>
          <a:xfrm>
            <a:off x="5368492" y="1456049"/>
            <a:ext cx="6143324" cy="1545813"/>
          </a:xfrm>
          <a:prstGeom prst="rect">
            <a:avLst/>
          </a:prstGeom>
        </p:spPr>
      </p:pic>
      <p:sp>
        <p:nvSpPr>
          <p:cNvPr id="7" name="textruta 6">
            <a:extLst>
              <a:ext uri="{FF2B5EF4-FFF2-40B4-BE49-F238E27FC236}">
                <a16:creationId xmlns:a16="http://schemas.microsoft.com/office/drawing/2014/main" id="{A765D5EB-2A47-4B03-8065-0114F59E3A9C}"/>
              </a:ext>
            </a:extLst>
          </p:cNvPr>
          <p:cNvSpPr txBox="1"/>
          <p:nvPr/>
        </p:nvSpPr>
        <p:spPr>
          <a:xfrm>
            <a:off x="931243" y="1665456"/>
            <a:ext cx="4370430" cy="923330"/>
          </a:xfrm>
          <a:prstGeom prst="rect">
            <a:avLst/>
          </a:prstGeom>
          <a:solidFill>
            <a:schemeClr val="tx2">
              <a:lumMod val="20000"/>
              <a:lumOff val="80000"/>
            </a:schemeClr>
          </a:solidFill>
        </p:spPr>
        <p:txBody>
          <a:bodyPr wrap="square">
            <a:spAutoFit/>
          </a:bodyPr>
          <a:lstStyle/>
          <a:p>
            <a:r>
              <a:rPr lang="sv-SE" b="1" dirty="0"/>
              <a:t>Vårdnadshavare/God man / Förvaltare…</a:t>
            </a:r>
          </a:p>
          <a:p>
            <a:pPr marL="285750" indent="-285750">
              <a:buFont typeface="Arial" panose="020B0604020202020204" pitchFamily="34" charset="0"/>
              <a:buChar char="•"/>
            </a:pPr>
            <a:r>
              <a:rPr lang="sv-SE" dirty="0"/>
              <a:t>Exempel: Barnet är intygsperson men förälder söker förmån (</a:t>
            </a:r>
            <a:r>
              <a:rPr lang="sv-SE" dirty="0" err="1"/>
              <a:t>bilstöd</a:t>
            </a:r>
            <a:r>
              <a:rPr lang="sv-SE" dirty="0"/>
              <a:t>)</a:t>
            </a:r>
          </a:p>
        </p:txBody>
      </p:sp>
      <p:sp>
        <p:nvSpPr>
          <p:cNvPr id="8" name="textruta 7">
            <a:extLst>
              <a:ext uri="{FF2B5EF4-FFF2-40B4-BE49-F238E27FC236}">
                <a16:creationId xmlns:a16="http://schemas.microsoft.com/office/drawing/2014/main" id="{8B8E9AFF-E464-45E3-BCED-57AB78824606}"/>
              </a:ext>
            </a:extLst>
          </p:cNvPr>
          <p:cNvSpPr txBox="1"/>
          <p:nvPr/>
        </p:nvSpPr>
        <p:spPr>
          <a:xfrm>
            <a:off x="931243" y="2977841"/>
            <a:ext cx="3602256" cy="1138773"/>
          </a:xfrm>
          <a:prstGeom prst="rect">
            <a:avLst/>
          </a:prstGeom>
          <a:solidFill>
            <a:schemeClr val="tx2">
              <a:lumMod val="20000"/>
              <a:lumOff val="80000"/>
            </a:schemeClr>
          </a:solidFill>
        </p:spPr>
        <p:txBody>
          <a:bodyPr wrap="square" rtlCol="0">
            <a:spAutoFit/>
          </a:bodyPr>
          <a:lstStyle/>
          <a:p>
            <a:r>
              <a:rPr lang="sv-SE" b="1" dirty="0"/>
              <a:t>Informationslämnare</a:t>
            </a:r>
          </a:p>
          <a:p>
            <a:pPr marL="285750" indent="-285750">
              <a:buFont typeface="Arial" panose="020B0604020202020204" pitchFamily="34" charset="0"/>
              <a:buChar char="•"/>
            </a:pPr>
            <a:r>
              <a:rPr lang="sv-SE" dirty="0"/>
              <a:t>Intyget baseras på…</a:t>
            </a:r>
          </a:p>
          <a:p>
            <a:pPr marL="742950" lvl="1" indent="-285750">
              <a:buFont typeface="Arial" panose="020B0604020202020204" pitchFamily="34" charset="0"/>
              <a:buChar char="•"/>
            </a:pPr>
            <a:r>
              <a:rPr lang="sv-SE" sz="1600" dirty="0"/>
              <a:t>Underlag </a:t>
            </a:r>
          </a:p>
          <a:p>
            <a:pPr marL="742950" lvl="1" indent="-285750">
              <a:buFont typeface="Arial" panose="020B0604020202020204" pitchFamily="34" charset="0"/>
              <a:buChar char="•"/>
            </a:pPr>
            <a:r>
              <a:rPr lang="sv-SE" sz="1600" dirty="0"/>
              <a:t>Deltagande</a:t>
            </a:r>
          </a:p>
        </p:txBody>
      </p:sp>
      <p:sp>
        <p:nvSpPr>
          <p:cNvPr id="10" name="textruta 9">
            <a:extLst>
              <a:ext uri="{FF2B5EF4-FFF2-40B4-BE49-F238E27FC236}">
                <a16:creationId xmlns:a16="http://schemas.microsoft.com/office/drawing/2014/main" id="{D6B90DEA-D994-473A-B84B-7DA5F1663F19}"/>
              </a:ext>
            </a:extLst>
          </p:cNvPr>
          <p:cNvSpPr txBox="1"/>
          <p:nvPr/>
        </p:nvSpPr>
        <p:spPr>
          <a:xfrm>
            <a:off x="931243" y="6145125"/>
            <a:ext cx="5516254" cy="369332"/>
          </a:xfrm>
          <a:prstGeom prst="rect">
            <a:avLst/>
          </a:prstGeom>
          <a:solidFill>
            <a:schemeClr val="tx2">
              <a:lumMod val="20000"/>
              <a:lumOff val="80000"/>
            </a:schemeClr>
          </a:solidFill>
        </p:spPr>
        <p:txBody>
          <a:bodyPr wrap="none" rtlCol="0">
            <a:spAutoFit/>
          </a:bodyPr>
          <a:lstStyle/>
          <a:p>
            <a:r>
              <a:rPr lang="sv-SE" b="1" dirty="0"/>
              <a:t>Information får delas med mottagare? (samtycke)</a:t>
            </a:r>
          </a:p>
        </p:txBody>
      </p:sp>
      <p:sp>
        <p:nvSpPr>
          <p:cNvPr id="11" name="textruta 10">
            <a:extLst>
              <a:ext uri="{FF2B5EF4-FFF2-40B4-BE49-F238E27FC236}">
                <a16:creationId xmlns:a16="http://schemas.microsoft.com/office/drawing/2014/main" id="{3C646CE4-35FE-46F6-B9B3-4541E1DFAD9F}"/>
              </a:ext>
            </a:extLst>
          </p:cNvPr>
          <p:cNvSpPr txBox="1"/>
          <p:nvPr/>
        </p:nvSpPr>
        <p:spPr>
          <a:xfrm>
            <a:off x="931243" y="4790364"/>
            <a:ext cx="1659429" cy="369332"/>
          </a:xfrm>
          <a:prstGeom prst="rect">
            <a:avLst/>
          </a:prstGeom>
          <a:solidFill>
            <a:schemeClr val="tx2">
              <a:lumMod val="20000"/>
              <a:lumOff val="80000"/>
            </a:schemeClr>
          </a:solidFill>
        </p:spPr>
        <p:txBody>
          <a:bodyPr wrap="none" rtlCol="0">
            <a:spAutoFit/>
          </a:bodyPr>
          <a:lstStyle/>
          <a:p>
            <a:r>
              <a:rPr lang="sv-SE" b="1" dirty="0"/>
              <a:t>Arbetsgivare  </a:t>
            </a:r>
          </a:p>
        </p:txBody>
      </p:sp>
      <p:pic>
        <p:nvPicPr>
          <p:cNvPr id="13" name="Bildobjekt 12">
            <a:extLst>
              <a:ext uri="{FF2B5EF4-FFF2-40B4-BE49-F238E27FC236}">
                <a16:creationId xmlns:a16="http://schemas.microsoft.com/office/drawing/2014/main" id="{2EC5106F-CD3E-4B5C-B953-921D03935EEE}"/>
              </a:ext>
            </a:extLst>
          </p:cNvPr>
          <p:cNvPicPr>
            <a:picLocks noChangeAspect="1"/>
          </p:cNvPicPr>
          <p:nvPr/>
        </p:nvPicPr>
        <p:blipFill>
          <a:blip r:embed="rId3"/>
          <a:stretch>
            <a:fillRect/>
          </a:stretch>
        </p:blipFill>
        <p:spPr>
          <a:xfrm>
            <a:off x="5933219" y="4649684"/>
            <a:ext cx="6023985" cy="1310775"/>
          </a:xfrm>
          <a:prstGeom prst="rect">
            <a:avLst/>
          </a:prstGeom>
        </p:spPr>
      </p:pic>
      <p:sp>
        <p:nvSpPr>
          <p:cNvPr id="14" name="textruta 13">
            <a:extLst>
              <a:ext uri="{FF2B5EF4-FFF2-40B4-BE49-F238E27FC236}">
                <a16:creationId xmlns:a16="http://schemas.microsoft.com/office/drawing/2014/main" id="{091BFBBC-44C0-42D9-9055-04075FC8A949}"/>
              </a:ext>
            </a:extLst>
          </p:cNvPr>
          <p:cNvSpPr txBox="1"/>
          <p:nvPr/>
        </p:nvSpPr>
        <p:spPr>
          <a:xfrm>
            <a:off x="931243" y="4280352"/>
            <a:ext cx="4556055" cy="369332"/>
          </a:xfrm>
          <a:prstGeom prst="rect">
            <a:avLst/>
          </a:prstGeom>
          <a:solidFill>
            <a:schemeClr val="tx2">
              <a:lumMod val="20000"/>
              <a:lumOff val="80000"/>
            </a:schemeClr>
          </a:solidFill>
        </p:spPr>
        <p:txBody>
          <a:bodyPr wrap="none" rtlCol="0">
            <a:spAutoFit/>
          </a:bodyPr>
          <a:lstStyle/>
          <a:p>
            <a:r>
              <a:rPr lang="sv-SE" b="1" dirty="0"/>
              <a:t>Förskrivande läkare – apotek är utfärdare</a:t>
            </a:r>
          </a:p>
        </p:txBody>
      </p:sp>
      <p:sp>
        <p:nvSpPr>
          <p:cNvPr id="12" name="textruta 11">
            <a:extLst>
              <a:ext uri="{FF2B5EF4-FFF2-40B4-BE49-F238E27FC236}">
                <a16:creationId xmlns:a16="http://schemas.microsoft.com/office/drawing/2014/main" id="{636E5DDB-3F96-48C5-AD59-1AD4A772480B}"/>
              </a:ext>
            </a:extLst>
          </p:cNvPr>
          <p:cNvSpPr txBox="1"/>
          <p:nvPr/>
        </p:nvSpPr>
        <p:spPr>
          <a:xfrm>
            <a:off x="825366" y="5205862"/>
            <a:ext cx="4901665" cy="707886"/>
          </a:xfrm>
          <a:prstGeom prst="rect">
            <a:avLst/>
          </a:prstGeom>
          <a:noFill/>
        </p:spPr>
        <p:txBody>
          <a:bodyPr wrap="square">
            <a:spAutoFit/>
          </a:bodyPr>
          <a:lstStyle/>
          <a:p>
            <a:pPr marL="285750" indent="-285750">
              <a:buFont typeface="Arial" panose="020B0604020202020204" pitchFamily="34" charset="0"/>
              <a:buChar char="•"/>
            </a:pPr>
            <a:r>
              <a:rPr lang="sv-SE" sz="1000" dirty="0"/>
              <a:t>FK2026  Redovisning av utfört arbetsplatsinriktat rehabiliteringsstöd</a:t>
            </a:r>
          </a:p>
          <a:p>
            <a:pPr marL="285750" indent="-285750">
              <a:buFont typeface="Arial" panose="020B0604020202020204" pitchFamily="34" charset="0"/>
              <a:buChar char="•"/>
            </a:pPr>
            <a:r>
              <a:rPr lang="sv-SE" sz="1000" dirty="0"/>
              <a:t>HSLF-FS 2020:87 - Bilaga 4 (2020-12) LÄKARINTYG för utredning i ärende enligt lagen (1994:261) om fullmaktsanställning </a:t>
            </a:r>
          </a:p>
          <a:p>
            <a:pPr marL="285750" indent="-285750">
              <a:buFont typeface="Arial" panose="020B0604020202020204" pitchFamily="34" charset="0"/>
              <a:buChar char="•"/>
            </a:pPr>
            <a:r>
              <a:rPr lang="sv-SE" sz="1000" b="0" i="0" dirty="0">
                <a:solidFill>
                  <a:srgbClr val="212324"/>
                </a:solidFill>
                <a:effectLst/>
                <a:latin typeface="Inter"/>
              </a:rPr>
              <a:t>TSJ7020  </a:t>
            </a:r>
            <a:r>
              <a:rPr lang="sv-SE" sz="1000" dirty="0"/>
              <a:t>Läkarutlåtande  (arbetsgivare är beställare)</a:t>
            </a:r>
          </a:p>
        </p:txBody>
      </p:sp>
    </p:spTree>
    <p:extLst>
      <p:ext uri="{BB962C8B-B14F-4D97-AF65-F5344CB8AC3E}">
        <p14:creationId xmlns:p14="http://schemas.microsoft.com/office/powerpoint/2010/main" val="937228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64F397B-6D7A-49F6-B38B-4492ABE95C71}"/>
              </a:ext>
            </a:extLst>
          </p:cNvPr>
          <p:cNvSpPr>
            <a:spLocks noGrp="1"/>
          </p:cNvSpPr>
          <p:nvPr>
            <p:ph type="title"/>
          </p:nvPr>
        </p:nvSpPr>
        <p:spPr/>
        <p:txBody>
          <a:bodyPr/>
          <a:lstStyle/>
          <a:p>
            <a:r>
              <a:rPr lang="sv-SE" dirty="0"/>
              <a:t>NIM, begreppsmodell</a:t>
            </a:r>
          </a:p>
        </p:txBody>
      </p:sp>
      <p:pic>
        <p:nvPicPr>
          <p:cNvPr id="2050" name="Picture 2" descr="Processkarta begreppsmodell">
            <a:extLst>
              <a:ext uri="{FF2B5EF4-FFF2-40B4-BE49-F238E27FC236}">
                <a16:creationId xmlns:a16="http://schemas.microsoft.com/office/drawing/2014/main" id="{19C73D65-6416-4F93-928B-437306754E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4020" y="1980249"/>
            <a:ext cx="8403960" cy="4877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1897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2FA879F-41C6-4ADC-9265-4D32DAD78391}"/>
              </a:ext>
            </a:extLst>
          </p:cNvPr>
          <p:cNvSpPr>
            <a:spLocks noGrp="1"/>
          </p:cNvSpPr>
          <p:nvPr>
            <p:ph type="title"/>
          </p:nvPr>
        </p:nvSpPr>
        <p:spPr>
          <a:xfrm>
            <a:off x="858355" y="768818"/>
            <a:ext cx="10475290" cy="553998"/>
          </a:xfrm>
        </p:spPr>
        <p:txBody>
          <a:bodyPr/>
          <a:lstStyle/>
          <a:p>
            <a:r>
              <a:rPr lang="sv-SE" dirty="0"/>
              <a:t>NIM, informationsmodell</a:t>
            </a:r>
          </a:p>
        </p:txBody>
      </p:sp>
      <p:pic>
        <p:nvPicPr>
          <p:cNvPr id="4098" name="Picture 2" descr="Informationsmodell annan person">
            <a:extLst>
              <a:ext uri="{FF2B5EF4-FFF2-40B4-BE49-F238E27FC236}">
                <a16:creationId xmlns:a16="http://schemas.microsoft.com/office/drawing/2014/main" id="{CB106890-87FB-4A06-BFEF-472CC43737F2}"/>
              </a:ext>
            </a:extLst>
          </p:cNvPr>
          <p:cNvPicPr>
            <a:picLocks noGrp="1" noChangeAspect="1" noChangeArrowheads="1"/>
          </p:cNvPicPr>
          <p:nvPr>
            <p:ph sz="quarter" idx="21"/>
          </p:nvPr>
        </p:nvPicPr>
        <p:blipFill>
          <a:blip r:embed="rId2">
            <a:extLst>
              <a:ext uri="{28A0092B-C50C-407E-A947-70E740481C1C}">
                <a14:useLocalDpi xmlns:a14="http://schemas.microsoft.com/office/drawing/2010/main" val="0"/>
              </a:ext>
            </a:extLst>
          </a:blip>
          <a:srcRect/>
          <a:stretch>
            <a:fillRect/>
          </a:stretch>
        </p:blipFill>
        <p:spPr bwMode="auto">
          <a:xfrm>
            <a:off x="2727475" y="1489940"/>
            <a:ext cx="6886420" cy="4240213"/>
          </a:xfrm>
          <a:prstGeom prst="rect">
            <a:avLst/>
          </a:prstGeom>
          <a:noFill/>
          <a:extLst>
            <a:ext uri="{909E8E84-426E-40DD-AFC4-6F175D3DCCD1}">
              <a14:hiddenFill xmlns:a14="http://schemas.microsoft.com/office/drawing/2010/main">
                <a:solidFill>
                  <a:srgbClr val="FFFFFF"/>
                </a:solidFill>
              </a14:hiddenFill>
            </a:ext>
          </a:extLst>
        </p:spPr>
      </p:pic>
      <p:sp>
        <p:nvSpPr>
          <p:cNvPr id="5" name="textruta 4">
            <a:extLst>
              <a:ext uri="{FF2B5EF4-FFF2-40B4-BE49-F238E27FC236}">
                <a16:creationId xmlns:a16="http://schemas.microsoft.com/office/drawing/2014/main" id="{D153AD98-7770-42B8-8643-6004B24455DB}"/>
              </a:ext>
            </a:extLst>
          </p:cNvPr>
          <p:cNvSpPr txBox="1"/>
          <p:nvPr/>
        </p:nvSpPr>
        <p:spPr>
          <a:xfrm>
            <a:off x="858355" y="5627517"/>
            <a:ext cx="10298545" cy="923330"/>
          </a:xfrm>
          <a:prstGeom prst="rect">
            <a:avLst/>
          </a:prstGeom>
          <a:noFill/>
        </p:spPr>
        <p:txBody>
          <a:bodyPr wrap="square">
            <a:spAutoFit/>
          </a:bodyPr>
          <a:lstStyle/>
          <a:p>
            <a:pPr marL="0" indent="0">
              <a:buNone/>
            </a:pPr>
            <a:r>
              <a:rPr lang="sv-SE" dirty="0"/>
              <a:t>Definition:</a:t>
            </a:r>
          </a:p>
          <a:p>
            <a:r>
              <a:rPr lang="sv-SE" dirty="0"/>
              <a:t>Person som kan ha relation och roll till vård- och omsorgstagaren men inte är vård- och omsorgstagare eller vård- och omsorgspersonal.</a:t>
            </a:r>
          </a:p>
        </p:txBody>
      </p:sp>
      <p:sp>
        <p:nvSpPr>
          <p:cNvPr id="7" name="textruta 6">
            <a:extLst>
              <a:ext uri="{FF2B5EF4-FFF2-40B4-BE49-F238E27FC236}">
                <a16:creationId xmlns:a16="http://schemas.microsoft.com/office/drawing/2014/main" id="{4996E9B3-497F-465A-B8EF-C28DDB5B0A4B}"/>
              </a:ext>
            </a:extLst>
          </p:cNvPr>
          <p:cNvSpPr txBox="1"/>
          <p:nvPr/>
        </p:nvSpPr>
        <p:spPr>
          <a:xfrm>
            <a:off x="858355" y="5091061"/>
            <a:ext cx="1487055" cy="369332"/>
          </a:xfrm>
          <a:prstGeom prst="rect">
            <a:avLst/>
          </a:prstGeom>
          <a:noFill/>
        </p:spPr>
        <p:txBody>
          <a:bodyPr wrap="square">
            <a:spAutoFit/>
          </a:bodyPr>
          <a:lstStyle/>
          <a:p>
            <a:r>
              <a:rPr lang="sv-SE" b="0" i="0" dirty="0">
                <a:solidFill>
                  <a:srgbClr val="262626"/>
                </a:solidFill>
                <a:effectLst/>
                <a:latin typeface="Jost"/>
                <a:hlinkClick r:id="rId3"/>
              </a:rPr>
              <a:t>Annan person</a:t>
            </a:r>
            <a:endParaRPr lang="sv-SE" dirty="0"/>
          </a:p>
        </p:txBody>
      </p:sp>
    </p:spTree>
    <p:extLst>
      <p:ext uri="{BB962C8B-B14F-4D97-AF65-F5344CB8AC3E}">
        <p14:creationId xmlns:p14="http://schemas.microsoft.com/office/powerpoint/2010/main" val="1206598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FE896E5-258B-4D24-A68A-195CCB5A6E28}"/>
              </a:ext>
            </a:extLst>
          </p:cNvPr>
          <p:cNvSpPr>
            <a:spLocks noGrp="1"/>
          </p:cNvSpPr>
          <p:nvPr>
            <p:ph type="title"/>
          </p:nvPr>
        </p:nvSpPr>
        <p:spPr/>
        <p:txBody>
          <a:bodyPr/>
          <a:lstStyle/>
          <a:p>
            <a:r>
              <a:rPr lang="sv-SE" dirty="0"/>
              <a:t>Urval Annan person (roll och relation)</a:t>
            </a:r>
          </a:p>
        </p:txBody>
      </p:sp>
      <p:pic>
        <p:nvPicPr>
          <p:cNvPr id="5" name="Platshållare för innehåll 4">
            <a:extLst>
              <a:ext uri="{FF2B5EF4-FFF2-40B4-BE49-F238E27FC236}">
                <a16:creationId xmlns:a16="http://schemas.microsoft.com/office/drawing/2014/main" id="{172669E0-FC38-471D-A79A-2D0BBEDA3590}"/>
              </a:ext>
            </a:extLst>
          </p:cNvPr>
          <p:cNvPicPr>
            <a:picLocks noGrp="1" noChangeAspect="1"/>
          </p:cNvPicPr>
          <p:nvPr>
            <p:ph sz="quarter" idx="21"/>
          </p:nvPr>
        </p:nvPicPr>
        <p:blipFill rotWithShape="1">
          <a:blip r:embed="rId2"/>
          <a:srcRect l="29685" t="14805" r="29619" b="59600"/>
          <a:stretch/>
        </p:blipFill>
        <p:spPr>
          <a:xfrm>
            <a:off x="1943100" y="1876998"/>
            <a:ext cx="5932582" cy="4175920"/>
          </a:xfrm>
        </p:spPr>
      </p:pic>
    </p:spTree>
    <p:extLst>
      <p:ext uri="{BB962C8B-B14F-4D97-AF65-F5344CB8AC3E}">
        <p14:creationId xmlns:p14="http://schemas.microsoft.com/office/powerpoint/2010/main" val="3183948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D9F651-C5F0-4E02-BD5F-2B45E7F5301C}"/>
              </a:ext>
            </a:extLst>
          </p:cNvPr>
          <p:cNvSpPr>
            <a:spLocks noGrp="1"/>
          </p:cNvSpPr>
          <p:nvPr>
            <p:ph type="title"/>
          </p:nvPr>
        </p:nvSpPr>
        <p:spPr/>
        <p:txBody>
          <a:bodyPr/>
          <a:lstStyle/>
          <a:p>
            <a:endParaRPr lang="sv-SE"/>
          </a:p>
        </p:txBody>
      </p:sp>
      <p:pic>
        <p:nvPicPr>
          <p:cNvPr id="5" name="Platshållare för innehåll 4">
            <a:extLst>
              <a:ext uri="{FF2B5EF4-FFF2-40B4-BE49-F238E27FC236}">
                <a16:creationId xmlns:a16="http://schemas.microsoft.com/office/drawing/2014/main" id="{76A46411-FE36-4403-86D3-53F983B4A50A}"/>
              </a:ext>
            </a:extLst>
          </p:cNvPr>
          <p:cNvPicPr>
            <a:picLocks noGrp="1" noChangeAspect="1"/>
          </p:cNvPicPr>
          <p:nvPr>
            <p:ph sz="quarter" idx="21"/>
          </p:nvPr>
        </p:nvPicPr>
        <p:blipFill>
          <a:blip r:embed="rId2"/>
          <a:stretch>
            <a:fillRect/>
          </a:stretch>
        </p:blipFill>
        <p:spPr>
          <a:xfrm>
            <a:off x="857999" y="1395390"/>
            <a:ext cx="10336181" cy="5426495"/>
          </a:xfrm>
        </p:spPr>
      </p:pic>
      <p:sp>
        <p:nvSpPr>
          <p:cNvPr id="3" name="Ellips 2">
            <a:extLst>
              <a:ext uri="{FF2B5EF4-FFF2-40B4-BE49-F238E27FC236}">
                <a16:creationId xmlns:a16="http://schemas.microsoft.com/office/drawing/2014/main" id="{BED9555C-D3CB-4DFD-9389-8998E2E3B6EE}"/>
              </a:ext>
            </a:extLst>
          </p:cNvPr>
          <p:cNvSpPr/>
          <p:nvPr/>
        </p:nvSpPr>
        <p:spPr>
          <a:xfrm>
            <a:off x="8746836" y="3629891"/>
            <a:ext cx="1302328" cy="323273"/>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664147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4394676-92BE-4E17-9335-F907E8C57B71}"/>
              </a:ext>
            </a:extLst>
          </p:cNvPr>
          <p:cNvSpPr>
            <a:spLocks noGrp="1"/>
          </p:cNvSpPr>
          <p:nvPr>
            <p:ph type="title"/>
          </p:nvPr>
        </p:nvSpPr>
        <p:spPr>
          <a:xfrm>
            <a:off x="858710" y="769002"/>
            <a:ext cx="10475290" cy="1107996"/>
          </a:xfrm>
        </p:spPr>
        <p:txBody>
          <a:bodyPr/>
          <a:lstStyle/>
          <a:p>
            <a:r>
              <a:rPr lang="sv-SE" dirty="0"/>
              <a:t>Informationsspecifikation för Försäkringskassans intyg 2021</a:t>
            </a:r>
          </a:p>
        </p:txBody>
      </p:sp>
      <p:sp>
        <p:nvSpPr>
          <p:cNvPr id="3" name="Platshållare för innehåll 2">
            <a:extLst>
              <a:ext uri="{FF2B5EF4-FFF2-40B4-BE49-F238E27FC236}">
                <a16:creationId xmlns:a16="http://schemas.microsoft.com/office/drawing/2014/main" id="{4D8E2DE4-E83C-464C-A338-EA688C19B5E5}"/>
              </a:ext>
            </a:extLst>
          </p:cNvPr>
          <p:cNvSpPr>
            <a:spLocks noGrp="1"/>
          </p:cNvSpPr>
          <p:nvPr>
            <p:ph sz="quarter" idx="21"/>
          </p:nvPr>
        </p:nvSpPr>
        <p:spPr/>
        <p:txBody>
          <a:bodyPr>
            <a:normAutofit fontScale="85000" lnSpcReduction="20000"/>
          </a:bodyPr>
          <a:lstStyle/>
          <a:p>
            <a:r>
              <a:rPr lang="sv-SE" dirty="0">
                <a:solidFill>
                  <a:srgbClr val="FF0000"/>
                </a:solidFill>
              </a:rPr>
              <a:t>Klassen</a:t>
            </a:r>
            <a:r>
              <a:rPr lang="sv-SE" dirty="0"/>
              <a:t> annan person håller information om en person som på något sätt är relaterad till patienten men som inte är patienten eller hälso- och sjukvårds personal. </a:t>
            </a:r>
          </a:p>
          <a:p>
            <a:endParaRPr lang="sv-SE" dirty="0"/>
          </a:p>
          <a:p>
            <a:r>
              <a:rPr lang="sv-SE" dirty="0"/>
              <a:t>Exempel på annan person är </a:t>
            </a:r>
            <a:r>
              <a:rPr lang="sv-SE" b="1" dirty="0"/>
              <a:t>anhörig, närstående eller företrädare</a:t>
            </a:r>
            <a:r>
              <a:rPr lang="sv-SE" dirty="0"/>
              <a:t>. </a:t>
            </a:r>
          </a:p>
          <a:p>
            <a:r>
              <a:rPr lang="sv-SE" dirty="0"/>
              <a:t>Det kan också vara en </a:t>
            </a:r>
            <a:r>
              <a:rPr lang="sv-SE" b="1" dirty="0">
                <a:solidFill>
                  <a:srgbClr val="FF0000"/>
                </a:solidFill>
              </a:rPr>
              <a:t>målsägande</a:t>
            </a:r>
            <a:r>
              <a:rPr lang="sv-SE" dirty="0">
                <a:solidFill>
                  <a:srgbClr val="FF0000"/>
                </a:solidFill>
              </a:rPr>
              <a:t>, </a:t>
            </a:r>
            <a:r>
              <a:rPr lang="sv-SE" dirty="0"/>
              <a:t>som enligt lagen (1991:1129) om rätt- psykiatrisk vård i vissa fall ska ges möjlighet att bli underrättad till exempel när en patient som är föremål för rättspsykiatrisk vård har lämnat vårdenheten utan tillstånd. De exempel som ges här är sådana som särskilt pekas ut som personer som det ska finnas dokumentation om i tillämpliga fall. </a:t>
            </a:r>
          </a:p>
          <a:p>
            <a:r>
              <a:rPr lang="sv-SE" dirty="0"/>
              <a:t>Det finns även möjlighet att dokumentera </a:t>
            </a:r>
            <a:r>
              <a:rPr lang="sv-SE" b="1" dirty="0">
                <a:solidFill>
                  <a:srgbClr val="FF0000"/>
                </a:solidFill>
              </a:rPr>
              <a:t>icke identifierade eller namngivna personer i patientens omgivning genom att utelämna relationen till klassen person</a:t>
            </a:r>
            <a:r>
              <a:rPr lang="sv-SE" dirty="0"/>
              <a:t>. Ett exempel på en anonym person kan vara en polis som framför en vårdbegäran för patientens räkning.</a:t>
            </a:r>
          </a:p>
          <a:p>
            <a:endParaRPr lang="sv-SE" dirty="0"/>
          </a:p>
        </p:txBody>
      </p:sp>
    </p:spTree>
    <p:extLst>
      <p:ext uri="{BB962C8B-B14F-4D97-AF65-F5344CB8AC3E}">
        <p14:creationId xmlns:p14="http://schemas.microsoft.com/office/powerpoint/2010/main" val="3293354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CCD9D3A0-FD30-4D7D-92AD-8D0F42AC09AA}"/>
              </a:ext>
            </a:extLst>
          </p:cNvPr>
          <p:cNvSpPr txBox="1"/>
          <p:nvPr/>
        </p:nvSpPr>
        <p:spPr>
          <a:xfrm>
            <a:off x="6510045" y="2312414"/>
            <a:ext cx="5084107" cy="3970318"/>
          </a:xfrm>
          <a:prstGeom prst="rect">
            <a:avLst/>
          </a:prstGeom>
          <a:noFill/>
          <a:ln>
            <a:solidFill>
              <a:schemeClr val="tx1"/>
            </a:solidFill>
          </a:ln>
        </p:spPr>
        <p:txBody>
          <a:bodyPr wrap="square" rtlCol="0">
            <a:spAutoFit/>
          </a:bodyPr>
          <a:lstStyle/>
          <a:p>
            <a:r>
              <a:rPr lang="sv-SE" b="1" dirty="0"/>
              <a:t>Avgränsning </a:t>
            </a:r>
          </a:p>
          <a:p>
            <a:r>
              <a:rPr lang="sv-SE" dirty="0"/>
              <a:t>Annan person (NIM) är alltid en fysisk person</a:t>
            </a:r>
          </a:p>
          <a:p>
            <a:endParaRPr lang="sv-SE" b="1" dirty="0"/>
          </a:p>
          <a:p>
            <a:r>
              <a:rPr lang="sv-SE" dirty="0"/>
              <a:t>Tredje part – Organisation - juridisk person alltså ej  Annan Person</a:t>
            </a:r>
          </a:p>
          <a:p>
            <a:endParaRPr lang="sv-SE" dirty="0"/>
          </a:p>
          <a:p>
            <a:r>
              <a:rPr lang="sv-SE" dirty="0"/>
              <a:t>Som är organisation exempelvis </a:t>
            </a:r>
          </a:p>
          <a:p>
            <a:pPr marL="285750" indent="-285750">
              <a:buFont typeface="Arial" panose="020B0604020202020204" pitchFamily="34" charset="0"/>
              <a:buChar char="•"/>
            </a:pPr>
            <a:r>
              <a:rPr lang="sv-SE" dirty="0"/>
              <a:t>Myndighet</a:t>
            </a:r>
          </a:p>
          <a:p>
            <a:pPr marL="285750" indent="-285750">
              <a:buFont typeface="Arial" panose="020B0604020202020204" pitchFamily="34" charset="0"/>
              <a:buChar char="•"/>
            </a:pPr>
            <a:r>
              <a:rPr lang="sv-SE" dirty="0"/>
              <a:t>Arbetsgivare</a:t>
            </a:r>
          </a:p>
          <a:p>
            <a:pPr marL="285750" indent="-285750">
              <a:buFont typeface="Arial" panose="020B0604020202020204" pitchFamily="34" charset="0"/>
              <a:buChar char="•"/>
            </a:pPr>
            <a:r>
              <a:rPr lang="sv-SE" dirty="0"/>
              <a:t>Skola</a:t>
            </a:r>
          </a:p>
          <a:p>
            <a:r>
              <a:rPr lang="sv-SE" i="1" dirty="0"/>
              <a:t>Ibland kan det vara en namngiven person såsom kontaktperson men även anonym person </a:t>
            </a:r>
            <a:endParaRPr lang="sv-SE" dirty="0"/>
          </a:p>
          <a:p>
            <a:endParaRPr lang="sv-SE" dirty="0"/>
          </a:p>
        </p:txBody>
      </p:sp>
      <p:sp>
        <p:nvSpPr>
          <p:cNvPr id="4" name="textruta 3">
            <a:extLst>
              <a:ext uri="{FF2B5EF4-FFF2-40B4-BE49-F238E27FC236}">
                <a16:creationId xmlns:a16="http://schemas.microsoft.com/office/drawing/2014/main" id="{B9157C93-2F85-4B73-8748-9572D719FCEB}"/>
              </a:ext>
            </a:extLst>
          </p:cNvPr>
          <p:cNvSpPr txBox="1"/>
          <p:nvPr/>
        </p:nvSpPr>
        <p:spPr>
          <a:xfrm>
            <a:off x="815741" y="2413703"/>
            <a:ext cx="4882415" cy="1200329"/>
          </a:xfrm>
          <a:prstGeom prst="rect">
            <a:avLst/>
          </a:prstGeom>
          <a:noFill/>
        </p:spPr>
        <p:txBody>
          <a:bodyPr wrap="square">
            <a:spAutoFit/>
          </a:bodyPr>
          <a:lstStyle/>
          <a:p>
            <a:endParaRPr lang="sv-SE" dirty="0"/>
          </a:p>
          <a:p>
            <a:r>
              <a:rPr lang="sv-SE" dirty="0"/>
              <a:t>en polis som framför en vårdbegäran för patientens räkning. </a:t>
            </a:r>
          </a:p>
          <a:p>
            <a:r>
              <a:rPr lang="sv-SE" dirty="0">
                <a:solidFill>
                  <a:srgbClr val="FF0000"/>
                </a:solidFill>
              </a:rPr>
              <a:t>Räknas intyg som vårdbegäran?</a:t>
            </a:r>
          </a:p>
        </p:txBody>
      </p:sp>
      <p:sp>
        <p:nvSpPr>
          <p:cNvPr id="5" name="textruta 4">
            <a:extLst>
              <a:ext uri="{FF2B5EF4-FFF2-40B4-BE49-F238E27FC236}">
                <a16:creationId xmlns:a16="http://schemas.microsoft.com/office/drawing/2014/main" id="{D25A71AB-6214-43C7-9325-0029768BDC76}"/>
              </a:ext>
            </a:extLst>
          </p:cNvPr>
          <p:cNvSpPr txBox="1"/>
          <p:nvPr/>
        </p:nvSpPr>
        <p:spPr>
          <a:xfrm>
            <a:off x="795250" y="1683629"/>
            <a:ext cx="4036682" cy="646331"/>
          </a:xfrm>
          <a:prstGeom prst="rect">
            <a:avLst/>
          </a:prstGeom>
          <a:noFill/>
          <a:ln>
            <a:solidFill>
              <a:schemeClr val="tx1"/>
            </a:solidFill>
          </a:ln>
        </p:spPr>
        <p:txBody>
          <a:bodyPr wrap="none" rtlCol="0">
            <a:spAutoFit/>
          </a:bodyPr>
          <a:lstStyle/>
          <a:p>
            <a:r>
              <a:rPr lang="sv-SE" dirty="0"/>
              <a:t>Polismyndighet är intygsmottagare:</a:t>
            </a:r>
          </a:p>
          <a:p>
            <a:r>
              <a:rPr lang="sv-SE" dirty="0">
                <a:hlinkClick r:id="rId2"/>
              </a:rPr>
              <a:t>polisens-blanketter-615-2.pdf</a:t>
            </a:r>
            <a:endParaRPr lang="sv-SE" dirty="0"/>
          </a:p>
        </p:txBody>
      </p:sp>
      <p:sp>
        <p:nvSpPr>
          <p:cNvPr id="6" name="textruta 5">
            <a:extLst>
              <a:ext uri="{FF2B5EF4-FFF2-40B4-BE49-F238E27FC236}">
                <a16:creationId xmlns:a16="http://schemas.microsoft.com/office/drawing/2014/main" id="{B511A0DF-B9C0-4D2C-9524-1AB65A0350A9}"/>
              </a:ext>
            </a:extLst>
          </p:cNvPr>
          <p:cNvSpPr txBox="1"/>
          <p:nvPr/>
        </p:nvSpPr>
        <p:spPr>
          <a:xfrm>
            <a:off x="795250" y="3859064"/>
            <a:ext cx="5280259" cy="1200329"/>
          </a:xfrm>
          <a:prstGeom prst="rect">
            <a:avLst/>
          </a:prstGeom>
          <a:noFill/>
          <a:ln>
            <a:solidFill>
              <a:schemeClr val="tx1"/>
            </a:solidFill>
          </a:ln>
        </p:spPr>
        <p:txBody>
          <a:bodyPr wrap="square" rtlCol="0">
            <a:spAutoFit/>
          </a:bodyPr>
          <a:lstStyle/>
          <a:p>
            <a:r>
              <a:rPr lang="sv-SE" dirty="0"/>
              <a:t>7 § Ett rättsintyg ska innehålla uppgifter om </a:t>
            </a:r>
          </a:p>
          <a:p>
            <a:endParaRPr lang="sv-SE" dirty="0"/>
          </a:p>
          <a:p>
            <a:r>
              <a:rPr lang="sv-SE" dirty="0"/>
              <a:t>1. vilken </a:t>
            </a:r>
            <a:r>
              <a:rPr lang="sv-SE" b="1" dirty="0"/>
              <a:t>myndighet</a:t>
            </a:r>
            <a:r>
              <a:rPr lang="sv-SE" dirty="0"/>
              <a:t> som har beslutat att hämta in intyget</a:t>
            </a:r>
          </a:p>
        </p:txBody>
      </p:sp>
      <p:sp>
        <p:nvSpPr>
          <p:cNvPr id="9" name="textruta 8">
            <a:extLst>
              <a:ext uri="{FF2B5EF4-FFF2-40B4-BE49-F238E27FC236}">
                <a16:creationId xmlns:a16="http://schemas.microsoft.com/office/drawing/2014/main" id="{C4D8E882-067A-4A9E-9119-B9DDE5373C2F}"/>
              </a:ext>
            </a:extLst>
          </p:cNvPr>
          <p:cNvSpPr txBox="1"/>
          <p:nvPr/>
        </p:nvSpPr>
        <p:spPr>
          <a:xfrm>
            <a:off x="795249" y="5235925"/>
            <a:ext cx="5280259" cy="1200329"/>
          </a:xfrm>
          <a:prstGeom prst="rect">
            <a:avLst/>
          </a:prstGeom>
          <a:noFill/>
          <a:ln>
            <a:solidFill>
              <a:schemeClr val="tx1"/>
            </a:solidFill>
          </a:ln>
        </p:spPr>
        <p:txBody>
          <a:bodyPr wrap="square">
            <a:spAutoFit/>
          </a:bodyPr>
          <a:lstStyle/>
          <a:p>
            <a:pPr marL="285750" indent="-285750">
              <a:buFont typeface="Arial" panose="020B0604020202020204" pitchFamily="34" charset="0"/>
              <a:buChar char="•"/>
            </a:pPr>
            <a:r>
              <a:rPr lang="sv-SE" dirty="0"/>
              <a:t>Intygsmottagare</a:t>
            </a:r>
          </a:p>
          <a:p>
            <a:pPr marL="742950" lvl="1" indent="-285750">
              <a:buFont typeface="Arial" panose="020B0604020202020204" pitchFamily="34" charset="0"/>
              <a:buChar char="•"/>
            </a:pPr>
            <a:r>
              <a:rPr lang="sv-SE" dirty="0"/>
              <a:t>Beställare (av intyg) är intygsmottagare</a:t>
            </a:r>
          </a:p>
          <a:p>
            <a:pPr marL="285750" indent="-285750">
              <a:buFont typeface="Arial" panose="020B0604020202020204" pitchFamily="34" charset="0"/>
              <a:buChar char="•"/>
            </a:pPr>
            <a:r>
              <a:rPr lang="sv-SE" dirty="0"/>
              <a:t>Uppgiftslämnare</a:t>
            </a:r>
          </a:p>
          <a:p>
            <a:pPr marL="285750" indent="-285750">
              <a:buFont typeface="Arial" panose="020B0604020202020204" pitchFamily="34" charset="0"/>
              <a:buChar char="•"/>
            </a:pPr>
            <a:endParaRPr lang="sv-SE" dirty="0"/>
          </a:p>
        </p:txBody>
      </p:sp>
      <p:sp>
        <p:nvSpPr>
          <p:cNvPr id="17" name="textruta 16">
            <a:extLst>
              <a:ext uri="{FF2B5EF4-FFF2-40B4-BE49-F238E27FC236}">
                <a16:creationId xmlns:a16="http://schemas.microsoft.com/office/drawing/2014/main" id="{ED2344A3-030A-47E3-822B-A60E62764A88}"/>
              </a:ext>
            </a:extLst>
          </p:cNvPr>
          <p:cNvSpPr txBox="1"/>
          <p:nvPr/>
        </p:nvSpPr>
        <p:spPr>
          <a:xfrm>
            <a:off x="815741" y="1021910"/>
            <a:ext cx="3690335" cy="523220"/>
          </a:xfrm>
          <a:prstGeom prst="rect">
            <a:avLst/>
          </a:prstGeom>
          <a:noFill/>
        </p:spPr>
        <p:txBody>
          <a:bodyPr wrap="square">
            <a:spAutoFit/>
          </a:bodyPr>
          <a:lstStyle/>
          <a:p>
            <a:r>
              <a:rPr lang="sv-SE" sz="2800" dirty="0">
                <a:solidFill>
                  <a:schemeClr val="tx2"/>
                </a:solidFill>
              </a:rPr>
              <a:t>Polis exempel </a:t>
            </a:r>
          </a:p>
        </p:txBody>
      </p:sp>
      <p:sp>
        <p:nvSpPr>
          <p:cNvPr id="21" name="textruta 20">
            <a:extLst>
              <a:ext uri="{FF2B5EF4-FFF2-40B4-BE49-F238E27FC236}">
                <a16:creationId xmlns:a16="http://schemas.microsoft.com/office/drawing/2014/main" id="{3C5B8BE1-BE81-43BF-987E-A614A43DDDFE}"/>
              </a:ext>
            </a:extLst>
          </p:cNvPr>
          <p:cNvSpPr txBox="1"/>
          <p:nvPr/>
        </p:nvSpPr>
        <p:spPr>
          <a:xfrm>
            <a:off x="6493846" y="1083465"/>
            <a:ext cx="4377354" cy="923330"/>
          </a:xfrm>
          <a:prstGeom prst="rect">
            <a:avLst/>
          </a:prstGeom>
          <a:noFill/>
          <a:ln>
            <a:solidFill>
              <a:schemeClr val="tx1"/>
            </a:solidFill>
          </a:ln>
        </p:spPr>
        <p:txBody>
          <a:bodyPr wrap="square">
            <a:spAutoFit/>
          </a:bodyPr>
          <a:lstStyle/>
          <a:p>
            <a:r>
              <a:rPr lang="sv-SE" b="1" dirty="0"/>
              <a:t>Avgränsning </a:t>
            </a:r>
          </a:p>
          <a:p>
            <a:r>
              <a:rPr lang="sv-SE" dirty="0"/>
              <a:t>Schengenintyg  - Apotek är intygsutfärdare</a:t>
            </a:r>
          </a:p>
        </p:txBody>
      </p:sp>
    </p:spTree>
    <p:extLst>
      <p:ext uri="{BB962C8B-B14F-4D97-AF65-F5344CB8AC3E}">
        <p14:creationId xmlns:p14="http://schemas.microsoft.com/office/powerpoint/2010/main" val="4247007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Normal" ma:contentTypeID="0x010100DC1D8ECDB72C194F9F7841CC62E2C4650016C8A1164F9E464DBC72EA388333CB00" ma:contentTypeVersion="9" ma:contentTypeDescription="Create a new document." ma:contentTypeScope="" ma:versionID="c2ec9b7bec4062e4719a45654735d309">
  <xsd:schema xmlns:xsd="http://www.w3.org/2001/XMLSchema" xmlns:xs="http://www.w3.org/2001/XMLSchema" xmlns:p="http://schemas.microsoft.com/office/2006/metadata/properties" xmlns:ns2="c28f52af-a8f8-4551-b8ae-866ae79b83b4" xmlns:ns3="8B68652B-87A5-4D31-AA34-E405ABBBBCA0" xmlns:ns4="http://schemas.microsoft.com/sharepoint/v4" xmlns:ns5="e75cc5d4-cb89-4ddd-93a3-b8401981cb50" targetNamespace="http://schemas.microsoft.com/office/2006/metadata/properties" ma:root="true" ma:fieldsID="3282d814eb6fb16da0f1b762150143ef" ns2:_="" ns3:_="" ns4:_="" ns5:_="">
    <xsd:import namespace="c28f52af-a8f8-4551-b8ae-866ae79b83b4"/>
    <xsd:import namespace="8B68652B-87A5-4D31-AA34-E405ABBBBCA0"/>
    <xsd:import namespace="http://schemas.microsoft.com/sharepoint/v4"/>
    <xsd:import namespace="e75cc5d4-cb89-4ddd-93a3-b8401981cb50"/>
    <xsd:element name="properties">
      <xsd:complexType>
        <xsd:sequence>
          <xsd:element name="documentManagement">
            <xsd:complexType>
              <xsd:all>
                <xsd:element ref="ns2:SIStatusOfDocumentColumn413" minOccurs="0"/>
                <xsd:element ref="ns2:Handlingstyp" minOccurs="0"/>
                <xsd:element ref="ns3:DocState" minOccurs="0"/>
                <xsd:element ref="ns4:IconOverlay" minOccurs="0"/>
                <xsd:element ref="ns5:SharedWithUsers" minOccurs="0"/>
                <xsd:element ref="ns5: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B68652B-87A5-4D31-AA34-E405ABBBBCA0"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1"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5cc5d4-cb89-4ddd-93a3-b8401981cb50" elementFormDefault="qualified">
    <xsd:import namespace="http://schemas.microsoft.com/office/2006/documentManagement/types"/>
    <xsd:import namespace="http://schemas.microsoft.com/office/infopath/2007/PartnerControls"/>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IconOverlay xmlns="http://schemas.microsoft.com/sharepoint/v4" xsi:nil="true"/>
  </documentManagement>
</p:properties>
</file>

<file path=customXml/itemProps1.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2.xml><?xml version="1.0" encoding="utf-8"?>
<ds:datastoreItem xmlns:ds="http://schemas.openxmlformats.org/officeDocument/2006/customXml" ds:itemID="{113F1D80-AD19-477B-925C-DA53248D4E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8B68652B-87A5-4D31-AA34-E405ABBBBCA0"/>
    <ds:schemaRef ds:uri="http://schemas.microsoft.com/sharepoint/v4"/>
    <ds:schemaRef ds:uri="e75cc5d4-cb89-4ddd-93a3-b8401981cb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93AEBF-0EAB-4FA7-BD55-31DB1A816228}">
  <ds:schemaRefs>
    <ds:schemaRef ds:uri="e75cc5d4-cb89-4ddd-93a3-b8401981cb50"/>
    <ds:schemaRef ds:uri="8B68652B-87A5-4D31-AA34-E405ABBBBCA0"/>
    <ds:schemaRef ds:uri="http://schemas.microsoft.com/office/2006/documentManagement/types"/>
    <ds:schemaRef ds:uri="http://schemas.microsoft.com/office/infopath/2007/PartnerControls"/>
    <ds:schemaRef ds:uri="http://www.w3.org/XML/1998/namespace"/>
    <ds:schemaRef ds:uri="http://purl.org/dc/elements/1.1/"/>
    <ds:schemaRef ds:uri="c28f52af-a8f8-4551-b8ae-866ae79b83b4"/>
    <ds:schemaRef ds:uri="http://schemas.openxmlformats.org/package/2006/metadata/core-properties"/>
    <ds:schemaRef ds:uri="http://schemas.microsoft.com/sharepoint/v4"/>
    <ds:schemaRef ds:uri="http://schemas.microsoft.com/office/2006/metadata/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1008</TotalTime>
  <Words>467</Words>
  <Application>Microsoft Office PowerPoint</Application>
  <PresentationFormat>Bredbild</PresentationFormat>
  <Paragraphs>65</Paragraphs>
  <Slides>10</Slides>
  <Notes>0</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10</vt:i4>
      </vt:variant>
    </vt:vector>
  </HeadingPairs>
  <TitlesOfParts>
    <vt:vector size="17" baseType="lpstr">
      <vt:lpstr>Public Sans Bold</vt:lpstr>
      <vt:lpstr>Public Sans</vt:lpstr>
      <vt:lpstr>Inter</vt:lpstr>
      <vt:lpstr>Arial</vt:lpstr>
      <vt:lpstr>Jost</vt:lpstr>
      <vt:lpstr>Public Sans Regular</vt:lpstr>
      <vt:lpstr>Ny-ppt-mall-ny version</vt:lpstr>
      <vt:lpstr>Relationsperson</vt:lpstr>
      <vt:lpstr>Agenda</vt:lpstr>
      <vt:lpstr>Annan person intyg</vt:lpstr>
      <vt:lpstr>NIM, begreppsmodell</vt:lpstr>
      <vt:lpstr>NIM, informationsmodell</vt:lpstr>
      <vt:lpstr>Urval Annan person (roll och relation)</vt:lpstr>
      <vt:lpstr>PowerPoint-presentation</vt:lpstr>
      <vt:lpstr>Informationsspecifikation för Försäkringskassans intyg 2021</vt:lpstr>
      <vt:lpstr>PowerPoint-presentation</vt:lpstr>
      <vt:lpstr>Annan person Tredje part (juridisk person)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Klas Blomqvist</dc:creator>
  <cp:lastModifiedBy>Maria Berggren</cp:lastModifiedBy>
  <cp:revision>39</cp:revision>
  <dcterms:created xsi:type="dcterms:W3CDTF">2025-01-23T12:29:07Z</dcterms:created>
  <dcterms:modified xsi:type="dcterms:W3CDTF">2025-02-07T08:31:15Z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0x010100DC1D8ECDB72C194F9F7841CC62E2C4650016C8A1164F9E464DBC72EA388333CB00</vt:lpwstr>
  </property>
</Properties>
</file>