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4" r:id="rId4"/>
    <p:sldMasterId id="2147483775" r:id="rId5"/>
  </p:sldMasterIdLst>
  <p:notesMasterIdLst>
    <p:notesMasterId r:id="rId43"/>
  </p:notesMasterIdLst>
  <p:sldIdLst>
    <p:sldId id="256" r:id="rId6"/>
    <p:sldId id="2147198484" r:id="rId7"/>
    <p:sldId id="2147198481" r:id="rId8"/>
    <p:sldId id="2147198500" r:id="rId9"/>
    <p:sldId id="2147198498" r:id="rId10"/>
    <p:sldId id="2147198499" r:id="rId11"/>
    <p:sldId id="2147198501" r:id="rId12"/>
    <p:sldId id="2147198485" r:id="rId13"/>
    <p:sldId id="2147198497" r:id="rId14"/>
    <p:sldId id="2147198496" r:id="rId15"/>
    <p:sldId id="2147198488" r:id="rId16"/>
    <p:sldId id="2147198494" r:id="rId17"/>
    <p:sldId id="2147198486" r:id="rId18"/>
    <p:sldId id="2147198490" r:id="rId19"/>
    <p:sldId id="260" r:id="rId20"/>
    <p:sldId id="257" r:id="rId21"/>
    <p:sldId id="267" r:id="rId22"/>
    <p:sldId id="261" r:id="rId23"/>
    <p:sldId id="2147198492" r:id="rId24"/>
    <p:sldId id="279" r:id="rId25"/>
    <p:sldId id="264" r:id="rId26"/>
    <p:sldId id="2147198493" r:id="rId27"/>
    <p:sldId id="266" r:id="rId28"/>
    <p:sldId id="268" r:id="rId29"/>
    <p:sldId id="269" r:id="rId30"/>
    <p:sldId id="270" r:id="rId31"/>
    <p:sldId id="271" r:id="rId32"/>
    <p:sldId id="272" r:id="rId33"/>
    <p:sldId id="274" r:id="rId34"/>
    <p:sldId id="273" r:id="rId35"/>
    <p:sldId id="275" r:id="rId36"/>
    <p:sldId id="276" r:id="rId37"/>
    <p:sldId id="277" r:id="rId38"/>
    <p:sldId id="265" r:id="rId39"/>
    <p:sldId id="2147198480" r:id="rId40"/>
    <p:sldId id="262" r:id="rId41"/>
    <p:sldId id="263" r:id="rId4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vsnitt" id="{20F5B25D-957E-424E-ACC3-329BE9183E26}">
          <p14:sldIdLst>
            <p14:sldId id="256"/>
            <p14:sldId id="2147198484"/>
            <p14:sldId id="2147198481"/>
            <p14:sldId id="2147198500"/>
            <p14:sldId id="2147198498"/>
            <p14:sldId id="2147198499"/>
            <p14:sldId id="2147198501"/>
            <p14:sldId id="2147198485"/>
            <p14:sldId id="2147198497"/>
            <p14:sldId id="2147198496"/>
            <p14:sldId id="2147198488"/>
            <p14:sldId id="2147198494"/>
            <p14:sldId id="2147198486"/>
            <p14:sldId id="2147198490"/>
            <p14:sldId id="260"/>
            <p14:sldId id="257"/>
            <p14:sldId id="267"/>
            <p14:sldId id="261"/>
            <p14:sldId id="2147198492"/>
            <p14:sldId id="279"/>
            <p14:sldId id="264"/>
            <p14:sldId id="2147198493"/>
            <p14:sldId id="266"/>
            <p14:sldId id="268"/>
            <p14:sldId id="269"/>
            <p14:sldId id="270"/>
            <p14:sldId id="271"/>
            <p14:sldId id="272"/>
            <p14:sldId id="274"/>
            <p14:sldId id="273"/>
            <p14:sldId id="275"/>
            <p14:sldId id="276"/>
            <p14:sldId id="277"/>
            <p14:sldId id="265"/>
            <p14:sldId id="2147198480"/>
            <p14:sldId id="262"/>
            <p14:sldId id="26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2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659" autoAdjust="0"/>
    <p:restoredTop sz="87670" autoAdjust="0"/>
  </p:normalViewPr>
  <p:slideViewPr>
    <p:cSldViewPr snapToGrid="0">
      <p:cViewPr varScale="1">
        <p:scale>
          <a:sx n="62" d="100"/>
          <a:sy n="62" d="100"/>
        </p:scale>
        <p:origin x="728" y="32"/>
      </p:cViewPr>
      <p:guideLst>
        <p:guide orient="horz" pos="2160"/>
        <p:guide pos="5269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9" Type="http://schemas.openxmlformats.org/officeDocument/2006/relationships/slide" Target="slides/slide34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tableStyles" Target="tableStyles.xml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44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notesMaster" Target="notesMasters/notesMaster1.xml"/><Relationship Id="rId8" Type="http://schemas.openxmlformats.org/officeDocument/2006/relationships/slide" Target="slides/slide3.xml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theme" Target="theme/theme1.xml"/><Relationship Id="rId20" Type="http://schemas.openxmlformats.org/officeDocument/2006/relationships/slide" Target="slides/slide15.xml"/><Relationship Id="rId41" Type="http://schemas.openxmlformats.org/officeDocument/2006/relationships/slide" Target="slides/slide36.xml"/></Relationships>
</file>

<file path=ppt/diagrams/_rels/data2.xml.rels><?xml version="1.0" encoding="UTF-8" standalone="yes"?>
<Relationships xmlns="http://schemas.openxmlformats.org/package/2006/relationships"><Relationship Id="rId1" Type="http://schemas.openxmlformats.org/officeDocument/2006/relationships/hyperlink" Target="https://samarbetsyta.ehalsomyndigheten.se/display/AFI/Arbetsuppgifter" TargetMode="External"/></Relationships>
</file>

<file path=ppt/diagrams/_rels/drawing2.xml.rels><?xml version="1.0" encoding="UTF-8" standalone="yes"?>
<Relationships xmlns="http://schemas.openxmlformats.org/package/2006/relationships"><Relationship Id="rId1" Type="http://schemas.openxmlformats.org/officeDocument/2006/relationships/hyperlink" Target="https://samarbetsyta.ehalsomyndigheten.se/display/AFI/Arbetsuppgifter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B54672E-A550-439A-8230-79599B2D3A8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25B98215-3F0E-4E9E-B286-C13DF72DE2CA}">
      <dgm:prSet/>
      <dgm:spPr/>
      <dgm:t>
        <a:bodyPr/>
        <a:lstStyle/>
        <a:p>
          <a:r>
            <a:rPr lang="sv-SE"/>
            <a:t>Begrepps- och informationsmodeller   </a:t>
          </a:r>
        </a:p>
      </dgm:t>
    </dgm:pt>
    <dgm:pt modelId="{63E6E757-69E7-4F1C-BAD8-7FEEDB234836}" type="parTrans" cxnId="{D6D384C6-AF73-4646-9CA5-5B585CC4D73C}">
      <dgm:prSet/>
      <dgm:spPr/>
      <dgm:t>
        <a:bodyPr/>
        <a:lstStyle/>
        <a:p>
          <a:endParaRPr lang="sv-SE"/>
        </a:p>
      </dgm:t>
    </dgm:pt>
    <dgm:pt modelId="{0E450FD7-52E4-45F3-A235-8D5E53C6A95C}" type="sibTrans" cxnId="{D6D384C6-AF73-4646-9CA5-5B585CC4D73C}">
      <dgm:prSet/>
      <dgm:spPr/>
      <dgm:t>
        <a:bodyPr/>
        <a:lstStyle/>
        <a:p>
          <a:endParaRPr lang="sv-SE"/>
        </a:p>
      </dgm:t>
    </dgm:pt>
    <dgm:pt modelId="{F6ED59EE-33F7-4DB9-BC2D-8F468BCA4DAF}">
      <dgm:prSet/>
      <dgm:spPr/>
      <dgm:t>
        <a:bodyPr/>
        <a:lstStyle/>
        <a:p>
          <a:r>
            <a:rPr lang="sv-SE"/>
            <a:t>Pågående arbete för att ta fram en gemensam begreppsmodell. </a:t>
          </a:r>
        </a:p>
      </dgm:t>
    </dgm:pt>
    <dgm:pt modelId="{6A1B625B-6A3A-4E62-BAAA-8501FD378ED6}" type="parTrans" cxnId="{8C162176-E4FE-4FF4-A902-8009EC791584}">
      <dgm:prSet/>
      <dgm:spPr/>
      <dgm:t>
        <a:bodyPr/>
        <a:lstStyle/>
        <a:p>
          <a:endParaRPr lang="sv-SE"/>
        </a:p>
      </dgm:t>
    </dgm:pt>
    <dgm:pt modelId="{D3A0BC74-6DEC-45B0-B288-F6121C594231}" type="sibTrans" cxnId="{8C162176-E4FE-4FF4-A902-8009EC791584}">
      <dgm:prSet/>
      <dgm:spPr/>
      <dgm:t>
        <a:bodyPr/>
        <a:lstStyle/>
        <a:p>
          <a:endParaRPr lang="sv-SE"/>
        </a:p>
      </dgm:t>
    </dgm:pt>
    <dgm:pt modelId="{3537088D-3D1F-4AAD-85CE-43C5D9F018A1}">
      <dgm:prSet/>
      <dgm:spPr/>
      <dgm:t>
        <a:bodyPr/>
        <a:lstStyle/>
        <a:p>
          <a:r>
            <a:rPr lang="sv-SE" dirty="0"/>
            <a:t>Nästa steg är att arbeta vidare med Socialstyrelsens informationsmodell, den europeiska patientöversikten (EHDS) samt FHIR.</a:t>
          </a:r>
        </a:p>
      </dgm:t>
    </dgm:pt>
    <dgm:pt modelId="{3444927C-F7E6-46C7-8FD8-3BFABF670C20}" type="parTrans" cxnId="{D2F7B966-EDF9-4C51-BF37-E99930CC93E7}">
      <dgm:prSet/>
      <dgm:spPr/>
      <dgm:t>
        <a:bodyPr/>
        <a:lstStyle/>
        <a:p>
          <a:endParaRPr lang="sv-SE"/>
        </a:p>
      </dgm:t>
    </dgm:pt>
    <dgm:pt modelId="{C79474F0-C712-4052-B2BA-FE82CFE94B88}" type="sibTrans" cxnId="{D2F7B966-EDF9-4C51-BF37-E99930CC93E7}">
      <dgm:prSet/>
      <dgm:spPr/>
      <dgm:t>
        <a:bodyPr/>
        <a:lstStyle/>
        <a:p>
          <a:endParaRPr lang="sv-SE"/>
        </a:p>
      </dgm:t>
    </dgm:pt>
    <dgm:pt modelId="{D25A8B93-A775-4DDC-BD7E-329B0103033B}">
      <dgm:prSet/>
      <dgm:spPr/>
      <dgm:t>
        <a:bodyPr/>
        <a:lstStyle/>
        <a:p>
          <a:r>
            <a:rPr lang="sv-SE"/>
            <a:t>Samsyn kring basuppgifter - arbetsgruppen behöver komma överens om</a:t>
          </a:r>
        </a:p>
      </dgm:t>
    </dgm:pt>
    <dgm:pt modelId="{16C5BB41-6DD7-440B-81A2-99ABD9B3246F}" type="parTrans" cxnId="{07EAAFB3-D579-4949-B706-ABC79045FB3B}">
      <dgm:prSet/>
      <dgm:spPr/>
      <dgm:t>
        <a:bodyPr/>
        <a:lstStyle/>
        <a:p>
          <a:endParaRPr lang="sv-SE"/>
        </a:p>
      </dgm:t>
    </dgm:pt>
    <dgm:pt modelId="{F98934DF-CABF-4C3B-8C8A-1FD2DBA1B8CB}" type="sibTrans" cxnId="{07EAAFB3-D579-4949-B706-ABC79045FB3B}">
      <dgm:prSet/>
      <dgm:spPr/>
      <dgm:t>
        <a:bodyPr/>
        <a:lstStyle/>
        <a:p>
          <a:endParaRPr lang="sv-SE"/>
        </a:p>
      </dgm:t>
    </dgm:pt>
    <dgm:pt modelId="{DB842127-9E83-4E10-9E66-DDCDF2709525}">
      <dgm:prSet/>
      <dgm:spPr/>
      <dgm:t>
        <a:bodyPr/>
        <a:lstStyle/>
        <a:p>
          <a:r>
            <a:rPr lang="sv-SE" dirty="0"/>
            <a:t>hur basuppgifter ska definieras och användas</a:t>
          </a:r>
        </a:p>
      </dgm:t>
    </dgm:pt>
    <dgm:pt modelId="{A906EBF2-A57D-4AE9-BE46-58FF570596C5}" type="parTrans" cxnId="{8CA9F309-5E2A-400D-B129-B890E583E7C4}">
      <dgm:prSet/>
      <dgm:spPr/>
      <dgm:t>
        <a:bodyPr/>
        <a:lstStyle/>
        <a:p>
          <a:endParaRPr lang="sv-SE"/>
        </a:p>
      </dgm:t>
    </dgm:pt>
    <dgm:pt modelId="{4442EA06-7493-49E7-A27D-76726AFDF5FD}" type="sibTrans" cxnId="{8CA9F309-5E2A-400D-B129-B890E583E7C4}">
      <dgm:prSet/>
      <dgm:spPr/>
      <dgm:t>
        <a:bodyPr/>
        <a:lstStyle/>
        <a:p>
          <a:endParaRPr lang="sv-SE"/>
        </a:p>
      </dgm:t>
    </dgm:pt>
    <dgm:pt modelId="{CD47C7D4-2E9C-4561-9201-F4F9FC1DE62E}">
      <dgm:prSet/>
      <dgm:spPr/>
      <dgm:t>
        <a:bodyPr/>
        <a:lstStyle/>
        <a:p>
          <a:r>
            <a:rPr lang="sv-SE" dirty="0"/>
            <a:t>etablera gemensamma arbetsmetoder för hur informationen ska hanteras</a:t>
          </a:r>
        </a:p>
      </dgm:t>
    </dgm:pt>
    <dgm:pt modelId="{54F4FABE-C167-43A2-9172-D42617C44D5B}" type="parTrans" cxnId="{B5742A49-9A61-4F88-B943-5EF60603D73C}">
      <dgm:prSet/>
      <dgm:spPr/>
      <dgm:t>
        <a:bodyPr/>
        <a:lstStyle/>
        <a:p>
          <a:endParaRPr lang="sv-SE"/>
        </a:p>
      </dgm:t>
    </dgm:pt>
    <dgm:pt modelId="{A159E0C4-4855-449B-9150-7F996003A5C2}" type="sibTrans" cxnId="{B5742A49-9A61-4F88-B943-5EF60603D73C}">
      <dgm:prSet/>
      <dgm:spPr/>
      <dgm:t>
        <a:bodyPr/>
        <a:lstStyle/>
        <a:p>
          <a:endParaRPr lang="sv-SE"/>
        </a:p>
      </dgm:t>
    </dgm:pt>
    <dgm:pt modelId="{56353B3D-0411-4BCE-BB91-B75EE4C38B44}">
      <dgm:prSet/>
      <dgm:spPr/>
      <dgm:t>
        <a:bodyPr/>
        <a:lstStyle/>
        <a:p>
          <a:r>
            <a:rPr lang="sv-SE"/>
            <a:t>Planering inför framtida möten (2025)   </a:t>
          </a:r>
        </a:p>
      </dgm:t>
    </dgm:pt>
    <dgm:pt modelId="{57021352-72B6-4BFF-859F-5012FF7D25B0}" type="parTrans" cxnId="{B757D121-B024-46FE-924E-5CFED01C50B6}">
      <dgm:prSet/>
      <dgm:spPr/>
      <dgm:t>
        <a:bodyPr/>
        <a:lstStyle/>
        <a:p>
          <a:endParaRPr lang="sv-SE"/>
        </a:p>
      </dgm:t>
    </dgm:pt>
    <dgm:pt modelId="{5095FCCF-F5B3-4CA1-8EB9-61C6198F8D59}" type="sibTrans" cxnId="{B757D121-B024-46FE-924E-5CFED01C50B6}">
      <dgm:prSet/>
      <dgm:spPr/>
      <dgm:t>
        <a:bodyPr/>
        <a:lstStyle/>
        <a:p>
          <a:endParaRPr lang="sv-SE"/>
        </a:p>
      </dgm:t>
    </dgm:pt>
    <dgm:pt modelId="{D8B6B86A-313E-4850-AB1D-84E4C576DC3F}">
      <dgm:prSet/>
      <dgm:spPr/>
      <dgm:t>
        <a:bodyPr/>
        <a:lstStyle/>
        <a:p>
          <a:r>
            <a:rPr lang="sv-SE" dirty="0"/>
            <a:t>planera inför kommande möten och förbereda arbetet som ska göras 2025: leveranser och tidplan</a:t>
          </a:r>
        </a:p>
      </dgm:t>
    </dgm:pt>
    <dgm:pt modelId="{CD07D3B6-96D0-4292-86D3-B4B80AEF5EC4}" type="parTrans" cxnId="{FD5AA64F-00D4-4EA1-B869-9C1E5B902192}">
      <dgm:prSet/>
      <dgm:spPr/>
      <dgm:t>
        <a:bodyPr/>
        <a:lstStyle/>
        <a:p>
          <a:endParaRPr lang="sv-SE"/>
        </a:p>
      </dgm:t>
    </dgm:pt>
    <dgm:pt modelId="{A36011B3-B35B-41DB-8B29-F95A10FE346A}" type="sibTrans" cxnId="{FD5AA64F-00D4-4EA1-B869-9C1E5B902192}">
      <dgm:prSet/>
      <dgm:spPr/>
      <dgm:t>
        <a:bodyPr/>
        <a:lstStyle/>
        <a:p>
          <a:endParaRPr lang="sv-SE"/>
        </a:p>
      </dgm:t>
    </dgm:pt>
    <dgm:pt modelId="{E9470C59-B5EF-4356-8DB2-6A6C5DF393DA}">
      <dgm:prSet/>
      <dgm:spPr/>
      <dgm:t>
        <a:bodyPr/>
        <a:lstStyle/>
        <a:p>
          <a:r>
            <a:rPr lang="sv-SE" dirty="0"/>
            <a:t>Skapa referensgrupper/fler deltagare</a:t>
          </a:r>
        </a:p>
      </dgm:t>
    </dgm:pt>
    <dgm:pt modelId="{6F3D7CA8-33A6-4E0E-8B91-4CF7730C9C94}" type="parTrans" cxnId="{D1C50CF9-F85C-433E-8D86-AF7CEB56759A}">
      <dgm:prSet/>
      <dgm:spPr/>
      <dgm:t>
        <a:bodyPr/>
        <a:lstStyle/>
        <a:p>
          <a:endParaRPr lang="sv-SE"/>
        </a:p>
      </dgm:t>
    </dgm:pt>
    <dgm:pt modelId="{864FEFDD-BA80-4430-9006-86CDC37105F2}" type="sibTrans" cxnId="{D1C50CF9-F85C-433E-8D86-AF7CEB56759A}">
      <dgm:prSet/>
      <dgm:spPr/>
      <dgm:t>
        <a:bodyPr/>
        <a:lstStyle/>
        <a:p>
          <a:endParaRPr lang="sv-SE"/>
        </a:p>
      </dgm:t>
    </dgm:pt>
    <dgm:pt modelId="{CD11C0FD-A273-4421-8EFD-6E0807CFAE53}" type="pres">
      <dgm:prSet presAssocID="{7B54672E-A550-439A-8230-79599B2D3A86}" presName="linearFlow" presStyleCnt="0">
        <dgm:presLayoutVars>
          <dgm:dir/>
          <dgm:animLvl val="lvl"/>
          <dgm:resizeHandles val="exact"/>
        </dgm:presLayoutVars>
      </dgm:prSet>
      <dgm:spPr/>
    </dgm:pt>
    <dgm:pt modelId="{2B16901A-5F8A-4C55-84BB-4CC7C96510C9}" type="pres">
      <dgm:prSet presAssocID="{25B98215-3F0E-4E9E-B286-C13DF72DE2CA}" presName="composite" presStyleCnt="0"/>
      <dgm:spPr/>
    </dgm:pt>
    <dgm:pt modelId="{15C9C666-0A94-489E-9871-D2DC8154CF09}" type="pres">
      <dgm:prSet presAssocID="{25B98215-3F0E-4E9E-B286-C13DF72DE2CA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CAAD10DF-1F2D-4238-934D-733E59C7F179}" type="pres">
      <dgm:prSet presAssocID="{25B98215-3F0E-4E9E-B286-C13DF72DE2CA}" presName="descendantText" presStyleLbl="alignAcc1" presStyleIdx="0" presStyleCnt="3">
        <dgm:presLayoutVars>
          <dgm:bulletEnabled val="1"/>
        </dgm:presLayoutVars>
      </dgm:prSet>
      <dgm:spPr/>
    </dgm:pt>
    <dgm:pt modelId="{A4BED47A-D46A-42A6-8AA2-E01EBE26BCBE}" type="pres">
      <dgm:prSet presAssocID="{0E450FD7-52E4-45F3-A235-8D5E53C6A95C}" presName="sp" presStyleCnt="0"/>
      <dgm:spPr/>
    </dgm:pt>
    <dgm:pt modelId="{38664972-8DCD-4176-8635-72D955BCA77A}" type="pres">
      <dgm:prSet presAssocID="{D25A8B93-A775-4DDC-BD7E-329B0103033B}" presName="composite" presStyleCnt="0"/>
      <dgm:spPr/>
    </dgm:pt>
    <dgm:pt modelId="{7A51C764-0C9A-4BCF-A5F9-CC2BA11F36D9}" type="pres">
      <dgm:prSet presAssocID="{D25A8B93-A775-4DDC-BD7E-329B0103033B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52964DBC-DDCB-4F99-A772-85E3758B1D3B}" type="pres">
      <dgm:prSet presAssocID="{D25A8B93-A775-4DDC-BD7E-329B0103033B}" presName="descendantText" presStyleLbl="alignAcc1" presStyleIdx="1" presStyleCnt="3">
        <dgm:presLayoutVars>
          <dgm:bulletEnabled val="1"/>
        </dgm:presLayoutVars>
      </dgm:prSet>
      <dgm:spPr/>
    </dgm:pt>
    <dgm:pt modelId="{182A1E0D-E64D-4742-9ACC-E1428691D1FA}" type="pres">
      <dgm:prSet presAssocID="{F98934DF-CABF-4C3B-8C8A-1FD2DBA1B8CB}" presName="sp" presStyleCnt="0"/>
      <dgm:spPr/>
    </dgm:pt>
    <dgm:pt modelId="{D6D331CD-D209-4341-B8BE-FCDEBC617E4B}" type="pres">
      <dgm:prSet presAssocID="{56353B3D-0411-4BCE-BB91-B75EE4C38B44}" presName="composite" presStyleCnt="0"/>
      <dgm:spPr/>
    </dgm:pt>
    <dgm:pt modelId="{4072FA3B-0308-40A8-9963-CF8BAEC3BBEA}" type="pres">
      <dgm:prSet presAssocID="{56353B3D-0411-4BCE-BB91-B75EE4C38B44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F87CCC23-65A6-4F30-B03B-B5FBDDD15BBD}" type="pres">
      <dgm:prSet presAssocID="{56353B3D-0411-4BCE-BB91-B75EE4C38B44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8CA9F309-5E2A-400D-B129-B890E583E7C4}" srcId="{D25A8B93-A775-4DDC-BD7E-329B0103033B}" destId="{DB842127-9E83-4E10-9E66-DDCDF2709525}" srcOrd="0" destOrd="0" parTransId="{A906EBF2-A57D-4AE9-BE46-58FF570596C5}" sibTransId="{4442EA06-7493-49E7-A27D-76726AFDF5FD}"/>
    <dgm:cxn modelId="{B757D121-B024-46FE-924E-5CFED01C50B6}" srcId="{7B54672E-A550-439A-8230-79599B2D3A86}" destId="{56353B3D-0411-4BCE-BB91-B75EE4C38B44}" srcOrd="2" destOrd="0" parTransId="{57021352-72B6-4BFF-859F-5012FF7D25B0}" sibTransId="{5095FCCF-F5B3-4CA1-8EB9-61C6198F8D59}"/>
    <dgm:cxn modelId="{58CC4C61-51BD-408E-8C8E-B8FD3C5B5DA7}" type="presOf" srcId="{D25A8B93-A775-4DDC-BD7E-329B0103033B}" destId="{7A51C764-0C9A-4BCF-A5F9-CC2BA11F36D9}" srcOrd="0" destOrd="0" presId="urn:microsoft.com/office/officeart/2005/8/layout/chevron2"/>
    <dgm:cxn modelId="{D2F7B966-EDF9-4C51-BF37-E99930CC93E7}" srcId="{25B98215-3F0E-4E9E-B286-C13DF72DE2CA}" destId="{3537088D-3D1F-4AAD-85CE-43C5D9F018A1}" srcOrd="1" destOrd="0" parTransId="{3444927C-F7E6-46C7-8FD8-3BFABF670C20}" sibTransId="{C79474F0-C712-4052-B2BA-FE82CFE94B88}"/>
    <dgm:cxn modelId="{B5742A49-9A61-4F88-B943-5EF60603D73C}" srcId="{D25A8B93-A775-4DDC-BD7E-329B0103033B}" destId="{CD47C7D4-2E9C-4561-9201-F4F9FC1DE62E}" srcOrd="1" destOrd="0" parTransId="{54F4FABE-C167-43A2-9172-D42617C44D5B}" sibTransId="{A159E0C4-4855-449B-9150-7F996003A5C2}"/>
    <dgm:cxn modelId="{FD5AA64F-00D4-4EA1-B869-9C1E5B902192}" srcId="{56353B3D-0411-4BCE-BB91-B75EE4C38B44}" destId="{D8B6B86A-313E-4850-AB1D-84E4C576DC3F}" srcOrd="0" destOrd="0" parTransId="{CD07D3B6-96D0-4292-86D3-B4B80AEF5EC4}" sibTransId="{A36011B3-B35B-41DB-8B29-F95A10FE346A}"/>
    <dgm:cxn modelId="{8C162176-E4FE-4FF4-A902-8009EC791584}" srcId="{25B98215-3F0E-4E9E-B286-C13DF72DE2CA}" destId="{F6ED59EE-33F7-4DB9-BC2D-8F468BCA4DAF}" srcOrd="0" destOrd="0" parTransId="{6A1B625B-6A3A-4E62-BAAA-8501FD378ED6}" sibTransId="{D3A0BC74-6DEC-45B0-B288-F6121C594231}"/>
    <dgm:cxn modelId="{B8013B7A-94D7-42FB-B125-1FC61E9C9168}" type="presOf" srcId="{3537088D-3D1F-4AAD-85CE-43C5D9F018A1}" destId="{CAAD10DF-1F2D-4238-934D-733E59C7F179}" srcOrd="0" destOrd="1" presId="urn:microsoft.com/office/officeart/2005/8/layout/chevron2"/>
    <dgm:cxn modelId="{81A3975A-F09A-43C2-AE54-56C7F2C9996B}" type="presOf" srcId="{25B98215-3F0E-4E9E-B286-C13DF72DE2CA}" destId="{15C9C666-0A94-489E-9871-D2DC8154CF09}" srcOrd="0" destOrd="0" presId="urn:microsoft.com/office/officeart/2005/8/layout/chevron2"/>
    <dgm:cxn modelId="{1FB94388-41D7-47D3-A452-FFE4AAFA574D}" type="presOf" srcId="{E9470C59-B5EF-4356-8DB2-6A6C5DF393DA}" destId="{CAAD10DF-1F2D-4238-934D-733E59C7F179}" srcOrd="0" destOrd="2" presId="urn:microsoft.com/office/officeart/2005/8/layout/chevron2"/>
    <dgm:cxn modelId="{167859A0-7EE9-4A15-9D15-FFAD8AF82D7A}" type="presOf" srcId="{56353B3D-0411-4BCE-BB91-B75EE4C38B44}" destId="{4072FA3B-0308-40A8-9963-CF8BAEC3BBEA}" srcOrd="0" destOrd="0" presId="urn:microsoft.com/office/officeart/2005/8/layout/chevron2"/>
    <dgm:cxn modelId="{306738AE-7FC7-40CA-8CB2-70B5D4D417A4}" type="presOf" srcId="{DB842127-9E83-4E10-9E66-DDCDF2709525}" destId="{52964DBC-DDCB-4F99-A772-85E3758B1D3B}" srcOrd="0" destOrd="0" presId="urn:microsoft.com/office/officeart/2005/8/layout/chevron2"/>
    <dgm:cxn modelId="{07EAAFB3-D579-4949-B706-ABC79045FB3B}" srcId="{7B54672E-A550-439A-8230-79599B2D3A86}" destId="{D25A8B93-A775-4DDC-BD7E-329B0103033B}" srcOrd="1" destOrd="0" parTransId="{16C5BB41-6DD7-440B-81A2-99ABD9B3246F}" sibTransId="{F98934DF-CABF-4C3B-8C8A-1FD2DBA1B8CB}"/>
    <dgm:cxn modelId="{453105B5-E356-45CB-AEBA-592A3D9DEE53}" type="presOf" srcId="{7B54672E-A550-439A-8230-79599B2D3A86}" destId="{CD11C0FD-A273-4421-8EFD-6E0807CFAE53}" srcOrd="0" destOrd="0" presId="urn:microsoft.com/office/officeart/2005/8/layout/chevron2"/>
    <dgm:cxn modelId="{7A6374BA-56CA-427C-8642-ED2B5B37892B}" type="presOf" srcId="{CD47C7D4-2E9C-4561-9201-F4F9FC1DE62E}" destId="{52964DBC-DDCB-4F99-A772-85E3758B1D3B}" srcOrd="0" destOrd="1" presId="urn:microsoft.com/office/officeart/2005/8/layout/chevron2"/>
    <dgm:cxn modelId="{D6D384C6-AF73-4646-9CA5-5B585CC4D73C}" srcId="{7B54672E-A550-439A-8230-79599B2D3A86}" destId="{25B98215-3F0E-4E9E-B286-C13DF72DE2CA}" srcOrd="0" destOrd="0" parTransId="{63E6E757-69E7-4F1C-BAD8-7FEEDB234836}" sibTransId="{0E450FD7-52E4-45F3-A235-8D5E53C6A95C}"/>
    <dgm:cxn modelId="{225657E8-3AF6-4D1E-A976-6961C258FA77}" type="presOf" srcId="{D8B6B86A-313E-4850-AB1D-84E4C576DC3F}" destId="{F87CCC23-65A6-4F30-B03B-B5FBDDD15BBD}" srcOrd="0" destOrd="0" presId="urn:microsoft.com/office/officeart/2005/8/layout/chevron2"/>
    <dgm:cxn modelId="{A9E63CF3-675A-4780-B750-88548B0E3E07}" type="presOf" srcId="{F6ED59EE-33F7-4DB9-BC2D-8F468BCA4DAF}" destId="{CAAD10DF-1F2D-4238-934D-733E59C7F179}" srcOrd="0" destOrd="0" presId="urn:microsoft.com/office/officeart/2005/8/layout/chevron2"/>
    <dgm:cxn modelId="{D1C50CF9-F85C-433E-8D86-AF7CEB56759A}" srcId="{25B98215-3F0E-4E9E-B286-C13DF72DE2CA}" destId="{E9470C59-B5EF-4356-8DB2-6A6C5DF393DA}" srcOrd="2" destOrd="0" parTransId="{6F3D7CA8-33A6-4E0E-8B91-4CF7730C9C94}" sibTransId="{864FEFDD-BA80-4430-9006-86CDC37105F2}"/>
    <dgm:cxn modelId="{B1FA90C8-18CA-40E7-9E77-EA50BB865FE1}" type="presParOf" srcId="{CD11C0FD-A273-4421-8EFD-6E0807CFAE53}" destId="{2B16901A-5F8A-4C55-84BB-4CC7C96510C9}" srcOrd="0" destOrd="0" presId="urn:microsoft.com/office/officeart/2005/8/layout/chevron2"/>
    <dgm:cxn modelId="{3FC28C55-7D9E-4CE9-8A50-FEBB2431AA25}" type="presParOf" srcId="{2B16901A-5F8A-4C55-84BB-4CC7C96510C9}" destId="{15C9C666-0A94-489E-9871-D2DC8154CF09}" srcOrd="0" destOrd="0" presId="urn:microsoft.com/office/officeart/2005/8/layout/chevron2"/>
    <dgm:cxn modelId="{6D2AE8EA-9FFD-4900-AB43-D77FBD223A29}" type="presParOf" srcId="{2B16901A-5F8A-4C55-84BB-4CC7C96510C9}" destId="{CAAD10DF-1F2D-4238-934D-733E59C7F179}" srcOrd="1" destOrd="0" presId="urn:microsoft.com/office/officeart/2005/8/layout/chevron2"/>
    <dgm:cxn modelId="{8EF95D28-A4DF-433B-BDD0-5FE0FA0DF760}" type="presParOf" srcId="{CD11C0FD-A273-4421-8EFD-6E0807CFAE53}" destId="{A4BED47A-D46A-42A6-8AA2-E01EBE26BCBE}" srcOrd="1" destOrd="0" presId="urn:microsoft.com/office/officeart/2005/8/layout/chevron2"/>
    <dgm:cxn modelId="{6AD7F515-6F9C-4D44-A405-675A273BB22A}" type="presParOf" srcId="{CD11C0FD-A273-4421-8EFD-6E0807CFAE53}" destId="{38664972-8DCD-4176-8635-72D955BCA77A}" srcOrd="2" destOrd="0" presId="urn:microsoft.com/office/officeart/2005/8/layout/chevron2"/>
    <dgm:cxn modelId="{89F4A57C-174B-45F5-9B45-9359C6385900}" type="presParOf" srcId="{38664972-8DCD-4176-8635-72D955BCA77A}" destId="{7A51C764-0C9A-4BCF-A5F9-CC2BA11F36D9}" srcOrd="0" destOrd="0" presId="urn:microsoft.com/office/officeart/2005/8/layout/chevron2"/>
    <dgm:cxn modelId="{F0FDDFE7-904A-44E9-804E-DEFF51E11738}" type="presParOf" srcId="{38664972-8DCD-4176-8635-72D955BCA77A}" destId="{52964DBC-DDCB-4F99-A772-85E3758B1D3B}" srcOrd="1" destOrd="0" presId="urn:microsoft.com/office/officeart/2005/8/layout/chevron2"/>
    <dgm:cxn modelId="{6B1BE012-2D80-4E4D-862D-CE801D56EED3}" type="presParOf" srcId="{CD11C0FD-A273-4421-8EFD-6E0807CFAE53}" destId="{182A1E0D-E64D-4742-9ACC-E1428691D1FA}" srcOrd="3" destOrd="0" presId="urn:microsoft.com/office/officeart/2005/8/layout/chevron2"/>
    <dgm:cxn modelId="{1035E672-F4CB-4213-B566-796504FB7699}" type="presParOf" srcId="{CD11C0FD-A273-4421-8EFD-6E0807CFAE53}" destId="{D6D331CD-D209-4341-B8BE-FCDEBC617E4B}" srcOrd="4" destOrd="0" presId="urn:microsoft.com/office/officeart/2005/8/layout/chevron2"/>
    <dgm:cxn modelId="{0A03A51B-6A18-43DE-BE9F-4446634EB733}" type="presParOf" srcId="{D6D331CD-D209-4341-B8BE-FCDEBC617E4B}" destId="{4072FA3B-0308-40A8-9963-CF8BAEC3BBEA}" srcOrd="0" destOrd="0" presId="urn:microsoft.com/office/officeart/2005/8/layout/chevron2"/>
    <dgm:cxn modelId="{FEBE7B87-B2E9-42F2-B8A5-18647B6361EB}" type="presParOf" srcId="{D6D331CD-D209-4341-B8BE-FCDEBC617E4B}" destId="{F87CCC23-65A6-4F30-B03B-B5FBDDD15BB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4911BD-F4EF-44A3-B4C0-511CCD658F8A}" type="doc">
      <dgm:prSet loTypeId="urn:microsoft.com/office/officeart/2005/8/layout/hList6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sv-SE"/>
        </a:p>
      </dgm:t>
    </dgm:pt>
    <dgm:pt modelId="{C59221F6-3806-44B4-A253-29C36405168C}">
      <dgm:prSet custT="1"/>
      <dgm:spPr/>
      <dgm:t>
        <a:bodyPr/>
        <a:lstStyle/>
        <a:p>
          <a:pPr algn="ctr"/>
          <a:r>
            <a:rPr lang="sv-SE" sz="2400" b="1" i="0" dirty="0"/>
            <a:t>Nästa möte:</a:t>
          </a:r>
          <a:br>
            <a:rPr lang="sv-SE" sz="2400" b="1" i="0" dirty="0"/>
          </a:br>
          <a:r>
            <a:rPr lang="sv-SE" sz="2400" b="1" i="0" dirty="0"/>
            <a:t> 13 december klockan 13-15</a:t>
          </a:r>
          <a:endParaRPr lang="sv-SE" sz="2400" dirty="0"/>
        </a:p>
      </dgm:t>
    </dgm:pt>
    <dgm:pt modelId="{F6CDE618-9077-437E-9409-7FB24D23CFE6}" type="parTrans" cxnId="{5065830E-04EE-489B-9F36-3B0F43235526}">
      <dgm:prSet/>
      <dgm:spPr/>
      <dgm:t>
        <a:bodyPr/>
        <a:lstStyle/>
        <a:p>
          <a:endParaRPr lang="sv-SE"/>
        </a:p>
      </dgm:t>
    </dgm:pt>
    <dgm:pt modelId="{C3EE4B20-8BEF-4151-8A56-F7A61C16EF46}" type="sibTrans" cxnId="{5065830E-04EE-489B-9F36-3B0F43235526}">
      <dgm:prSet/>
      <dgm:spPr/>
      <dgm:t>
        <a:bodyPr/>
        <a:lstStyle/>
        <a:p>
          <a:endParaRPr lang="sv-SE"/>
        </a:p>
      </dgm:t>
    </dgm:pt>
    <dgm:pt modelId="{42389E7F-CE08-426A-9CEE-E0363A2497E7}">
      <dgm:prSet/>
      <dgm:spPr/>
      <dgm:t>
        <a:bodyPr/>
        <a:lstStyle/>
        <a:p>
          <a:r>
            <a:rPr lang="sv-SE" b="1" i="0"/>
            <a:t>Till nästa gång:</a:t>
          </a:r>
        </a:p>
        <a:p>
          <a:r>
            <a:rPr lang="sv-SE" b="1" i="0"/>
            <a:t>Arbetsuppgift 1</a:t>
          </a:r>
          <a:endParaRPr lang="sv-SE" dirty="0">
            <a:solidFill>
              <a:schemeClr val="bg1"/>
            </a:solidFill>
          </a:endParaRPr>
        </a:p>
      </dgm:t>
    </dgm:pt>
    <dgm:pt modelId="{816FE187-8DEA-4779-B401-9860C83EF840}" type="parTrans" cxnId="{ED93DEEE-CB01-4666-A10E-2187A43CC1FA}">
      <dgm:prSet/>
      <dgm:spPr/>
      <dgm:t>
        <a:bodyPr/>
        <a:lstStyle/>
        <a:p>
          <a:endParaRPr lang="sv-SE"/>
        </a:p>
      </dgm:t>
    </dgm:pt>
    <dgm:pt modelId="{25F5D2B5-B814-4A09-8758-FEA42E5AAAD8}" type="sibTrans" cxnId="{ED93DEEE-CB01-4666-A10E-2187A43CC1FA}">
      <dgm:prSet/>
      <dgm:spPr/>
      <dgm:t>
        <a:bodyPr/>
        <a:lstStyle/>
        <a:p>
          <a:endParaRPr lang="sv-SE"/>
        </a:p>
      </dgm:t>
    </dgm:pt>
    <dgm:pt modelId="{B969E928-3C96-4068-9D8D-0BD2C52589F4}">
      <dgm:prSet/>
      <dgm:spPr/>
      <dgm:t>
        <a:bodyPr/>
        <a:lstStyle/>
        <a:p>
          <a:r>
            <a:rPr lang="sv-SE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Arbetsuppgifter </a:t>
          </a:r>
          <a:r>
            <a:rPr lang="sv-SE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- Arbetsgrupper för </a:t>
          </a:r>
          <a:r>
            <a:rPr lang="sv-SE" dirty="0" err="1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interoperabilitet</a:t>
          </a:r>
          <a:r>
            <a:rPr lang="sv-SE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 - </a:t>
          </a:r>
          <a:r>
            <a:rPr lang="sv-SE" dirty="0" err="1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Confluence</a:t>
          </a:r>
          <a:r>
            <a:rPr lang="sv-SE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 (ehalsomyndigheten.se)</a:t>
          </a:r>
          <a:br>
            <a:rPr lang="sv-SE" b="1" i="0" dirty="0">
              <a:solidFill>
                <a:schemeClr val="bg1"/>
              </a:solidFill>
            </a:rPr>
          </a:br>
          <a:br>
            <a:rPr lang="sv-SE" b="1" i="0" dirty="0">
              <a:solidFill>
                <a:schemeClr val="bg1"/>
              </a:solidFill>
            </a:rPr>
          </a:br>
          <a:br>
            <a:rPr lang="sv-SE" b="1" i="0" dirty="0">
              <a:solidFill>
                <a:schemeClr val="bg1"/>
              </a:solidFill>
            </a:rPr>
          </a:br>
          <a:endParaRPr lang="sv-SE" dirty="0">
            <a:solidFill>
              <a:schemeClr val="bg1"/>
            </a:solidFill>
          </a:endParaRPr>
        </a:p>
      </dgm:t>
    </dgm:pt>
    <dgm:pt modelId="{3A176CA3-53A2-443A-B8C7-AC453EB05CFC}" type="parTrans" cxnId="{F9E97910-D412-49A9-861A-55D92E0BCEAF}">
      <dgm:prSet/>
      <dgm:spPr/>
      <dgm:t>
        <a:bodyPr/>
        <a:lstStyle/>
        <a:p>
          <a:endParaRPr lang="sv-SE"/>
        </a:p>
      </dgm:t>
    </dgm:pt>
    <dgm:pt modelId="{0E0F6917-2C32-4A1E-8F8D-E8DE6CAC3D3D}" type="sibTrans" cxnId="{F9E97910-D412-49A9-861A-55D92E0BCEAF}">
      <dgm:prSet/>
      <dgm:spPr/>
      <dgm:t>
        <a:bodyPr/>
        <a:lstStyle/>
        <a:p>
          <a:endParaRPr lang="sv-SE"/>
        </a:p>
      </dgm:t>
    </dgm:pt>
    <dgm:pt modelId="{867DFC06-C99A-4AAA-A3A5-674EEA2AE32A}" type="pres">
      <dgm:prSet presAssocID="{7A4911BD-F4EF-44A3-B4C0-511CCD658F8A}" presName="Name0" presStyleCnt="0">
        <dgm:presLayoutVars>
          <dgm:dir/>
          <dgm:resizeHandles val="exact"/>
        </dgm:presLayoutVars>
      </dgm:prSet>
      <dgm:spPr/>
    </dgm:pt>
    <dgm:pt modelId="{D5ABBB91-997C-4AB5-AEC1-F334EF8E047A}" type="pres">
      <dgm:prSet presAssocID="{C59221F6-3806-44B4-A253-29C36405168C}" presName="node" presStyleLbl="node1" presStyleIdx="0" presStyleCnt="2">
        <dgm:presLayoutVars>
          <dgm:bulletEnabled val="1"/>
        </dgm:presLayoutVars>
      </dgm:prSet>
      <dgm:spPr/>
    </dgm:pt>
    <dgm:pt modelId="{B53047CF-7BBD-4C53-A619-BAFBC1C91E6D}" type="pres">
      <dgm:prSet presAssocID="{C3EE4B20-8BEF-4151-8A56-F7A61C16EF46}" presName="sibTrans" presStyleCnt="0"/>
      <dgm:spPr/>
    </dgm:pt>
    <dgm:pt modelId="{E23A253A-B9AF-4186-90DF-D0C7E36C5234}" type="pres">
      <dgm:prSet presAssocID="{42389E7F-CE08-426A-9CEE-E0363A2497E7}" presName="node" presStyleLbl="node1" presStyleIdx="1" presStyleCnt="2" custLinFactNeighborX="0">
        <dgm:presLayoutVars>
          <dgm:bulletEnabled val="1"/>
        </dgm:presLayoutVars>
      </dgm:prSet>
      <dgm:spPr/>
    </dgm:pt>
  </dgm:ptLst>
  <dgm:cxnLst>
    <dgm:cxn modelId="{5065830E-04EE-489B-9F36-3B0F43235526}" srcId="{7A4911BD-F4EF-44A3-B4C0-511CCD658F8A}" destId="{C59221F6-3806-44B4-A253-29C36405168C}" srcOrd="0" destOrd="0" parTransId="{F6CDE618-9077-437E-9409-7FB24D23CFE6}" sibTransId="{C3EE4B20-8BEF-4151-8A56-F7A61C16EF46}"/>
    <dgm:cxn modelId="{F9E97910-D412-49A9-861A-55D92E0BCEAF}" srcId="{42389E7F-CE08-426A-9CEE-E0363A2497E7}" destId="{B969E928-3C96-4068-9D8D-0BD2C52589F4}" srcOrd="0" destOrd="0" parTransId="{3A176CA3-53A2-443A-B8C7-AC453EB05CFC}" sibTransId="{0E0F6917-2C32-4A1E-8F8D-E8DE6CAC3D3D}"/>
    <dgm:cxn modelId="{EE03164C-6D76-455E-9427-5834455C60BA}" type="presOf" srcId="{7A4911BD-F4EF-44A3-B4C0-511CCD658F8A}" destId="{867DFC06-C99A-4AAA-A3A5-674EEA2AE32A}" srcOrd="0" destOrd="0" presId="urn:microsoft.com/office/officeart/2005/8/layout/hList6"/>
    <dgm:cxn modelId="{FD8DDECA-7C19-4A1F-A10B-8AD7CBD3C89D}" type="presOf" srcId="{C59221F6-3806-44B4-A253-29C36405168C}" destId="{D5ABBB91-997C-4AB5-AEC1-F334EF8E047A}" srcOrd="0" destOrd="0" presId="urn:microsoft.com/office/officeart/2005/8/layout/hList6"/>
    <dgm:cxn modelId="{A01E98EE-CB94-4D0E-B842-1B8E8EA367DF}" type="presOf" srcId="{B969E928-3C96-4068-9D8D-0BD2C52589F4}" destId="{E23A253A-B9AF-4186-90DF-D0C7E36C5234}" srcOrd="0" destOrd="1" presId="urn:microsoft.com/office/officeart/2005/8/layout/hList6"/>
    <dgm:cxn modelId="{ED93DEEE-CB01-4666-A10E-2187A43CC1FA}" srcId="{7A4911BD-F4EF-44A3-B4C0-511CCD658F8A}" destId="{42389E7F-CE08-426A-9CEE-E0363A2497E7}" srcOrd="1" destOrd="0" parTransId="{816FE187-8DEA-4779-B401-9860C83EF840}" sibTransId="{25F5D2B5-B814-4A09-8758-FEA42E5AAAD8}"/>
    <dgm:cxn modelId="{27EE84FE-AF9E-47F9-B931-D2A4D1C330E0}" type="presOf" srcId="{42389E7F-CE08-426A-9CEE-E0363A2497E7}" destId="{E23A253A-B9AF-4186-90DF-D0C7E36C5234}" srcOrd="0" destOrd="0" presId="urn:microsoft.com/office/officeart/2005/8/layout/hList6"/>
    <dgm:cxn modelId="{13287F8E-95B7-40E5-BED9-B320AC2625B4}" type="presParOf" srcId="{867DFC06-C99A-4AAA-A3A5-674EEA2AE32A}" destId="{D5ABBB91-997C-4AB5-AEC1-F334EF8E047A}" srcOrd="0" destOrd="0" presId="urn:microsoft.com/office/officeart/2005/8/layout/hList6"/>
    <dgm:cxn modelId="{F3D1051C-3F9F-471E-84A3-0B59DE59C9EA}" type="presParOf" srcId="{867DFC06-C99A-4AAA-A3A5-674EEA2AE32A}" destId="{B53047CF-7BBD-4C53-A619-BAFBC1C91E6D}" srcOrd="1" destOrd="0" presId="urn:microsoft.com/office/officeart/2005/8/layout/hList6"/>
    <dgm:cxn modelId="{FF03A888-41ED-40EC-AF53-5058FCC8A00B}" type="presParOf" srcId="{867DFC06-C99A-4AAA-A3A5-674EEA2AE32A}" destId="{E23A253A-B9AF-4186-90DF-D0C7E36C5234}" srcOrd="2" destOrd="0" presId="urn:microsoft.com/office/officeart/2005/8/layout/hList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5C9C666-0A94-489E-9871-D2DC8154CF09}">
      <dsp:nvSpPr>
        <dsp:cNvPr id="0" name=""/>
        <dsp:cNvSpPr/>
      </dsp:nvSpPr>
      <dsp:spPr>
        <a:xfrm rot="5400000">
          <a:off x="-262230" y="264718"/>
          <a:ext cx="1748203" cy="12237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800" kern="1200"/>
            <a:t>Begrepps- och informationsmodeller   </a:t>
          </a:r>
        </a:p>
      </dsp:txBody>
      <dsp:txXfrm rot="-5400000">
        <a:off x="1" y="614358"/>
        <a:ext cx="1223742" cy="524461"/>
      </dsp:txXfrm>
    </dsp:sp>
    <dsp:sp modelId="{CAAD10DF-1F2D-4238-934D-733E59C7F179}">
      <dsp:nvSpPr>
        <dsp:cNvPr id="0" name=""/>
        <dsp:cNvSpPr/>
      </dsp:nvSpPr>
      <dsp:spPr>
        <a:xfrm rot="5400000">
          <a:off x="5346124" y="-4119894"/>
          <a:ext cx="1136332" cy="93810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700" kern="1200"/>
            <a:t>Pågående arbete för att ta fram en gemensam begreppsmodell. 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700" kern="1200" dirty="0"/>
            <a:t>Nästa steg är att arbeta vidare med Socialstyrelsens informationsmodell, den europeiska patientöversikten (EHDS) samt FHIR.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700" kern="1200" dirty="0"/>
            <a:t>Skapa referensgrupper/fler deltagare</a:t>
          </a:r>
        </a:p>
      </dsp:txBody>
      <dsp:txXfrm rot="-5400000">
        <a:off x="1223743" y="57958"/>
        <a:ext cx="9325625" cy="1025390"/>
      </dsp:txXfrm>
    </dsp:sp>
    <dsp:sp modelId="{7A51C764-0C9A-4BCF-A5F9-CC2BA11F36D9}">
      <dsp:nvSpPr>
        <dsp:cNvPr id="0" name=""/>
        <dsp:cNvSpPr/>
      </dsp:nvSpPr>
      <dsp:spPr>
        <a:xfrm rot="5400000">
          <a:off x="-262230" y="1820411"/>
          <a:ext cx="1748203" cy="12237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800" kern="1200"/>
            <a:t>Samsyn kring basuppgifter - arbetsgruppen behöver komma överens om</a:t>
          </a:r>
        </a:p>
      </dsp:txBody>
      <dsp:txXfrm rot="-5400000">
        <a:off x="1" y="2170051"/>
        <a:ext cx="1223742" cy="524461"/>
      </dsp:txXfrm>
    </dsp:sp>
    <dsp:sp modelId="{52964DBC-DDCB-4F99-A772-85E3758B1D3B}">
      <dsp:nvSpPr>
        <dsp:cNvPr id="0" name=""/>
        <dsp:cNvSpPr/>
      </dsp:nvSpPr>
      <dsp:spPr>
        <a:xfrm rot="5400000">
          <a:off x="5346124" y="-2564200"/>
          <a:ext cx="1136332" cy="93810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700" kern="1200" dirty="0"/>
            <a:t>hur basuppgifter ska definieras och användas</a:t>
          </a:r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700" kern="1200" dirty="0"/>
            <a:t>etablera gemensamma arbetsmetoder för hur informationen ska hanteras</a:t>
          </a:r>
        </a:p>
      </dsp:txBody>
      <dsp:txXfrm rot="-5400000">
        <a:off x="1223743" y="1613652"/>
        <a:ext cx="9325625" cy="1025390"/>
      </dsp:txXfrm>
    </dsp:sp>
    <dsp:sp modelId="{4072FA3B-0308-40A8-9963-CF8BAEC3BBEA}">
      <dsp:nvSpPr>
        <dsp:cNvPr id="0" name=""/>
        <dsp:cNvSpPr/>
      </dsp:nvSpPr>
      <dsp:spPr>
        <a:xfrm rot="5400000">
          <a:off x="-262230" y="3376105"/>
          <a:ext cx="1748203" cy="1223742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080" tIns="5080" rIns="5080" bIns="5080" numCol="1" spcCol="1270" anchor="ctr" anchorCtr="0">
          <a:noAutofit/>
        </a:bodyPr>
        <a:lstStyle/>
        <a:p>
          <a:pPr marL="0" lvl="0" indent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800" kern="1200"/>
            <a:t>Planering inför framtida möten (2025)   </a:t>
          </a:r>
        </a:p>
      </dsp:txBody>
      <dsp:txXfrm rot="-5400000">
        <a:off x="1" y="3725745"/>
        <a:ext cx="1223742" cy="524461"/>
      </dsp:txXfrm>
    </dsp:sp>
    <dsp:sp modelId="{F87CCC23-65A6-4F30-B03B-B5FBDDD15BBD}">
      <dsp:nvSpPr>
        <dsp:cNvPr id="0" name=""/>
        <dsp:cNvSpPr/>
      </dsp:nvSpPr>
      <dsp:spPr>
        <a:xfrm rot="5400000">
          <a:off x="5346124" y="-1008507"/>
          <a:ext cx="1136332" cy="93810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700" kern="1200" dirty="0"/>
            <a:t>planera inför kommande möten och förbereda arbetet som ska göras 2025: leveranser och tidplan</a:t>
          </a:r>
        </a:p>
      </dsp:txBody>
      <dsp:txXfrm rot="-5400000">
        <a:off x="1223743" y="3169345"/>
        <a:ext cx="9325625" cy="102539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5ABBB91-997C-4AB5-AEC1-F334EF8E047A}">
      <dsp:nvSpPr>
        <dsp:cNvPr id="0" name=""/>
        <dsp:cNvSpPr/>
      </dsp:nvSpPr>
      <dsp:spPr>
        <a:xfrm rot="16200000">
          <a:off x="613031" y="-607385"/>
          <a:ext cx="4216425" cy="5431196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400" bIns="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400" b="1" i="0" kern="1200" dirty="0"/>
            <a:t>Nästa möte:</a:t>
          </a:r>
          <a:br>
            <a:rPr lang="sv-SE" sz="2400" b="1" i="0" kern="1200" dirty="0"/>
          </a:br>
          <a:r>
            <a:rPr lang="sv-SE" sz="2400" b="1" i="0" kern="1200" dirty="0"/>
            <a:t> 13 december klockan 13-15</a:t>
          </a:r>
          <a:endParaRPr lang="sv-SE" sz="2400" kern="1200" dirty="0"/>
        </a:p>
      </dsp:txBody>
      <dsp:txXfrm rot="5400000">
        <a:off x="5646" y="843285"/>
        <a:ext cx="5431196" cy="2529855"/>
      </dsp:txXfrm>
    </dsp:sp>
    <dsp:sp modelId="{E23A253A-B9AF-4186-90DF-D0C7E36C5234}">
      <dsp:nvSpPr>
        <dsp:cNvPr id="0" name=""/>
        <dsp:cNvSpPr/>
      </dsp:nvSpPr>
      <dsp:spPr>
        <a:xfrm rot="16200000">
          <a:off x="6451567" y="-607385"/>
          <a:ext cx="4216425" cy="5431196"/>
        </a:xfrm>
        <a:prstGeom prst="flowChartManualOperati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0" tIns="0" rIns="152673" bIns="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400" b="1" i="0" kern="1200"/>
            <a:t>Till nästa gång:</a:t>
          </a:r>
        </a:p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sv-SE" sz="2400" b="1" i="0" kern="1200"/>
            <a:t>Arbetsuppgift 1</a:t>
          </a:r>
          <a:endParaRPr lang="sv-SE" sz="2400" kern="1200" dirty="0">
            <a:solidFill>
              <a:schemeClr val="bg1"/>
            </a:solidFill>
          </a:endParaRPr>
        </a:p>
        <a:p>
          <a:pPr marL="171450" lvl="1" indent="-171450" algn="l" defTabSz="8445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sv-SE" sz="1900" kern="120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Arbetsuppgifter </a:t>
          </a:r>
          <a:r>
            <a:rPr lang="sv-SE" sz="1900" kern="1200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- Arbetsgrupper för </a:t>
          </a:r>
          <a:r>
            <a:rPr lang="sv-SE" sz="1900" kern="1200" dirty="0" err="1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interoperabilitet</a:t>
          </a:r>
          <a:r>
            <a:rPr lang="sv-SE" sz="1900" kern="1200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 - </a:t>
          </a:r>
          <a:r>
            <a:rPr lang="sv-SE" sz="1900" kern="1200" dirty="0" err="1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Confluence</a:t>
          </a:r>
          <a:r>
            <a:rPr lang="sv-SE" sz="1900" kern="1200" dirty="0">
              <a:solidFill>
                <a:schemeClr val="bg1"/>
              </a:solidFill>
              <a:hlinkClick xmlns:r="http://schemas.openxmlformats.org/officeDocument/2006/relationships" r:id="rId1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rPr>
            <a:t> (ehalsomyndigheten.se)</a:t>
          </a:r>
          <a:br>
            <a:rPr lang="sv-SE" sz="1900" b="1" i="0" kern="1200" dirty="0">
              <a:solidFill>
                <a:schemeClr val="bg1"/>
              </a:solidFill>
            </a:rPr>
          </a:br>
          <a:br>
            <a:rPr lang="sv-SE" sz="1900" b="1" i="0" kern="1200" dirty="0">
              <a:solidFill>
                <a:schemeClr val="bg1"/>
              </a:solidFill>
            </a:rPr>
          </a:br>
          <a:br>
            <a:rPr lang="sv-SE" sz="1900" b="1" i="0" kern="1200" dirty="0">
              <a:solidFill>
                <a:schemeClr val="bg1"/>
              </a:solidFill>
            </a:rPr>
          </a:br>
          <a:endParaRPr lang="sv-SE" sz="1900" kern="1200" dirty="0">
            <a:solidFill>
              <a:schemeClr val="bg1"/>
            </a:solidFill>
          </a:endParaRPr>
        </a:p>
      </dsp:txBody>
      <dsp:txXfrm rot="5400000">
        <a:off x="5844182" y="843285"/>
        <a:ext cx="5431196" cy="252985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6">
  <dgm:title val=""/>
  <dgm:desc val=""/>
  <dgm:catLst>
    <dgm:cat type="list" pri="18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ptType="node" refType="h"/>
      <dgm:constr type="w" for="ch" ptType="node" refType="w"/>
      <dgm:constr type="primFontSz" for="ch" ptType="node" op="equ"/>
      <dgm:constr type="w" for="ch" forName="sibTrans" refType="w" fact="0.075"/>
    </dgm:constrLst>
    <dgm:ruleLst/>
    <dgm:forEach name="nodesForEach" axis="ch" ptType="node">
      <dgm:layoutNode name="node">
        <dgm:varLst>
          <dgm:bulletEnabled val="1"/>
        </dgm:varLst>
        <dgm:alg type="tx"/>
        <dgm:choose name="Name4">
          <dgm:if name="Name5" func="var" arg="dir" op="equ" val="norm">
            <dgm:shape xmlns:r="http://schemas.openxmlformats.org/officeDocument/2006/relationships" rot="-90" type="flowChartManualOperation" r:blip="">
              <dgm:adjLst/>
            </dgm:shape>
          </dgm:if>
          <dgm:else name="Name6">
            <dgm:shape xmlns:r="http://schemas.openxmlformats.org/officeDocument/2006/relationships" rot="90" type="flowChartManualOperation" r:blip="">
              <dgm:adjLst/>
            </dgm:shape>
          </dgm:else>
        </dgm:choose>
        <dgm:presOf axis="desOrSelf" ptType="node"/>
        <dgm:constrLst>
          <dgm:constr type="primFontSz" val="65"/>
          <dgm:constr type="tMarg"/>
          <dgm:constr type="bMarg"/>
          <dgm:constr type="lMarg" refType="primFontSz" fact="0.5"/>
          <dgm:constr type="rMarg" refType="lMarg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0048EA-8FAF-4200-B431-61670FCE663F}" type="datetimeFigureOut">
              <a:rPr lang="sv-SE" smtClean="0"/>
              <a:t>2024-11-13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672A83-0500-4E32-8DC7-78434A425276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288825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ehalsomyndigheten.sharepoint.com/:w:/s/gr-Team_Zero/ETX4FkG9wvtEkKS6ilnZBUEBrAy_U_8JCNYuWp5LxzUFrA?e=DaS8sK" TargetMode="External"/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2A83-0500-4E32-8DC7-78434A425276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108499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Till kartan bör vi sannolikt kommentera på de uppdrag som vi har fått och hur de förhåller sig till färdplanen.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1200"/>
              </a:spcAft>
            </a:pPr>
            <a:r>
              <a:rPr lang="sv-SE" b="1" dirty="0">
                <a:latin typeface="Arial" panose="020B0604020202020204" pitchFamily="34" charset="0"/>
                <a:cs typeface="Arial" panose="020B0604020202020204" pitchFamily="34" charset="0"/>
              </a:rPr>
              <a:t>Pågående uppdrag: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Katalog över vårdgivare och utförare av socialtjänst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Patientdata-index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Vårdförmedlingsuppdragen, </a:t>
            </a:r>
            <a:r>
              <a:rPr lang="sv-SE" sz="1200" dirty="0" err="1">
                <a:latin typeface="Arial" panose="020B0604020202020204" pitchFamily="34" charset="0"/>
                <a:cs typeface="Arial" panose="020B0604020202020204" pitchFamily="34" charset="0"/>
              </a:rPr>
              <a:t>vårdsök</a:t>
            </a:r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, snabba insatser, långsiktig plan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sv-SE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marR="0" lvl="0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Sammanhållen Intygshantering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Automatiserad</a:t>
            </a:r>
            <a:b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sv-SE" sz="1200" dirty="0">
                <a:latin typeface="Arial" panose="020B0604020202020204" pitchFamily="34" charset="0"/>
                <a:cs typeface="Arial" panose="020B0604020202020204" pitchFamily="34" charset="0"/>
              </a:rPr>
              <a:t>info-försörjning</a:t>
            </a:r>
          </a:p>
          <a:p>
            <a:endParaRPr lang="sv-SE" dirty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2BD0AB0-B7D0-C44A-98AD-5EF24DDD486E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41895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Pågående regeringsuppdrag om en nationell katalog över vårdgivare och utförare av socialtjänst arbetar med att ta fram en informationsspecifikation (begreppsmodell och informationsmodell) och FHIR-profiler (implementationsguide) över Verksamhet och organisation, Utbud och Avtal och uppdrag. De förankras i RUs referensgrupper men kommer att behöva ha arbetsgrupper med bred förankring i förvaltningsfasen, dvs när RU är slut. RU tar fram till 1.0 för modeller, </a:t>
            </a:r>
            <a:r>
              <a:rPr lang="sv-SE" dirty="0" err="1"/>
              <a:t>kodverk</a:t>
            </a:r>
            <a:r>
              <a:rPr lang="sv-SE" dirty="0"/>
              <a:t> och FHIR-profiler (implementationsguide). Förankringsarbetet har bestått av utskick till referensgrupper på tidigt stadium av modellerna, detaljerad genomgång med fokus begrepps och informationsmodell med ingående </a:t>
            </a:r>
            <a:r>
              <a:rPr lang="sv-SE" dirty="0" err="1"/>
              <a:t>kodverk</a:t>
            </a:r>
            <a:r>
              <a:rPr lang="sv-SE" dirty="0"/>
              <a:t>. Tanken är att göra FHIR-implementationsguiden publik i slutet av oktober månad för att inhämta synpunkter från sektorn. Vill rådets medlemmar ha länk till den när det är dags?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AABF4-D013-4C11-9700-4EEB1B08F084}" type="slidenum">
              <a:rPr lang="sv-SE" smtClean="0"/>
              <a:t>5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047802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AABF4-D013-4C11-9700-4EEB1B08F084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2528754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46AABF4-D013-4C11-9700-4EEB1B08F084}" type="slidenum">
              <a:rPr lang="sv-SE" smtClean="0"/>
              <a:t>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488359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Sahar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2A83-0500-4E32-8DC7-78434A425276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5200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dirty="0">
                <a:hlinkClick r:id="rId3"/>
              </a:rPr>
              <a:t>https://ehalsomyndigheten.sharepoint.com/:w:/s/gr-Team_Zero/ETX4FkG9wvtEkKS6ilnZBUEBrAy_U_8JCNYuWp5LxzUFrA?e=DaS8sK</a:t>
            </a:r>
            <a:endParaRPr lang="sv-SE" dirty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5672A83-0500-4E32-8DC7-78434A425276}" type="slidenum">
              <a:rPr lang="sv-SE" smtClean="0"/>
              <a:t>34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593177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ör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59918432-3EA5-D4DF-FB7A-7622195A7966}"/>
              </a:ext>
            </a:extLst>
          </p:cNvPr>
          <p:cNvSpPr/>
          <p:nvPr/>
        </p:nvSpPr>
        <p:spPr>
          <a:xfrm>
            <a:off x="0" y="947605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00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 b="1" i="0">
                <a:solidFill>
                  <a:srgbClr val="FFE098"/>
                </a:solidFill>
                <a:latin typeface="Public Sans" pitchFamily="2" charset="77"/>
              </a:defRPr>
            </a:lvl1pPr>
          </a:lstStyle>
          <a:p>
            <a:r>
              <a:rPr lang="sv-SE" dirty="0"/>
              <a:t>Namn på presentation</a:t>
            </a:r>
            <a:endParaRPr lang="en-US" dirty="0"/>
          </a:p>
        </p:txBody>
      </p:sp>
      <p:sp>
        <p:nvSpPr>
          <p:cNvPr id="3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bg1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Namn Efternamn</a:t>
            </a:r>
            <a:endParaRPr lang="en-US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CC15D2AC-FEAC-4621-9AE3-00A42F95CBD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84000" y="4292580"/>
            <a:ext cx="8424000" cy="1938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400" b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lvl="0"/>
            <a:r>
              <a:rPr lang="sv-SE" dirty="0"/>
              <a:t>Jobbtitel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9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5495A03C-3542-4619-AE59-80187A9A66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82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0EE4372-E315-4278-A73B-860B3A0734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2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99" name="Platshållare för text 9">
            <a:extLst>
              <a:ext uri="{FF2B5EF4-FFF2-40B4-BE49-F238E27FC236}">
                <a16:creationId xmlns:a16="http://schemas.microsoft.com/office/drawing/2014/main" id="{F4036251-E5B3-452B-B7CD-4CBACAE6A57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1182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3" name="Platshållare för bild 6">
            <a:extLst>
              <a:ext uri="{FF2B5EF4-FFF2-40B4-BE49-F238E27FC236}">
                <a16:creationId xmlns:a16="http://schemas.microsoft.com/office/drawing/2014/main" id="{282C58CC-AC1E-4BBA-8622-06B8C93987B9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3720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4" name="Platshållare för text 9">
            <a:extLst>
              <a:ext uri="{FF2B5EF4-FFF2-40B4-BE49-F238E27FC236}">
                <a16:creationId xmlns:a16="http://schemas.microsoft.com/office/drawing/2014/main" id="{F334D473-8601-4399-A95A-77933905229F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20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5" name="Platshållare för text 9">
            <a:extLst>
              <a:ext uri="{FF2B5EF4-FFF2-40B4-BE49-F238E27FC236}">
                <a16:creationId xmlns:a16="http://schemas.microsoft.com/office/drawing/2014/main" id="{A5B6BF2D-F501-4512-A70B-02842107E903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3720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6" name="Platshållare för bild 6">
            <a:extLst>
              <a:ext uri="{FF2B5EF4-FFF2-40B4-BE49-F238E27FC236}">
                <a16:creationId xmlns:a16="http://schemas.microsoft.com/office/drawing/2014/main" id="{72F1ABFA-6BF1-44E9-B858-D55A1CE7C067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6258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7" name="Platshållare för text 9">
            <a:extLst>
              <a:ext uri="{FF2B5EF4-FFF2-40B4-BE49-F238E27FC236}">
                <a16:creationId xmlns:a16="http://schemas.microsoft.com/office/drawing/2014/main" id="{FFD9EBA9-A467-4A66-9959-A32BAE2C919D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258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8" name="Platshållare för text 9">
            <a:extLst>
              <a:ext uri="{FF2B5EF4-FFF2-40B4-BE49-F238E27FC236}">
                <a16:creationId xmlns:a16="http://schemas.microsoft.com/office/drawing/2014/main" id="{CD09B8C7-B401-4DF7-B936-731279B3A12D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258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9" name="Platshållare för bild 6">
            <a:extLst>
              <a:ext uri="{FF2B5EF4-FFF2-40B4-BE49-F238E27FC236}">
                <a16:creationId xmlns:a16="http://schemas.microsoft.com/office/drawing/2014/main" id="{6F29F2ED-6CAD-496C-A2EF-87A2D093E188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8796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0" name="Platshållare för text 9">
            <a:extLst>
              <a:ext uri="{FF2B5EF4-FFF2-40B4-BE49-F238E27FC236}">
                <a16:creationId xmlns:a16="http://schemas.microsoft.com/office/drawing/2014/main" id="{56475F82-86AF-4FE9-BF9A-A68ABAC6A1E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8796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41" name="Platshållare för text 9">
            <a:extLst>
              <a:ext uri="{FF2B5EF4-FFF2-40B4-BE49-F238E27FC236}">
                <a16:creationId xmlns:a16="http://schemas.microsoft.com/office/drawing/2014/main" id="{2632D0E4-30E2-41EA-B5DF-64AB7F45F1CA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8796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16" name="Rubrik 9">
            <a:extLst>
              <a:ext uri="{FF2B5EF4-FFF2-40B4-BE49-F238E27FC236}">
                <a16:creationId xmlns:a16="http://schemas.microsoft.com/office/drawing/2014/main" id="{4005F39E-7787-4CC0-8CFA-F8DBCE160D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8747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66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7767C162-E9F8-E5F6-F042-09EB07DB0774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966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rgbClr val="FFE098"/>
                </a:solidFill>
                <a:latin typeface="+mj-lt"/>
              </a:defRPr>
            </a:lvl1pPr>
          </a:lstStyle>
          <a:p>
            <a:r>
              <a:rPr lang="sv-SE" dirty="0"/>
              <a:t>Ex: Tack för din medverkan!</a:t>
            </a:r>
            <a:endParaRPr lang="en-US" dirty="0"/>
          </a:p>
        </p:txBody>
      </p:sp>
      <p:pic>
        <p:nvPicPr>
          <p:cNvPr id="7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Ex: Kontakta oss på </a:t>
            </a:r>
            <a:r>
              <a:rPr lang="sv-SE" dirty="0" err="1"/>
              <a:t>namn@ehalsomyndigheten.se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86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3774D2E-129E-4757-8235-13C1208BBD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5D8DE50-9F0F-4827-8F4D-4F464645E3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A68DAE38-98E7-43DD-9320-776A19FC2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6FE32B-22FB-4DD8-8502-ABD289ADEB1A}" type="datetimeFigureOut">
              <a:rPr lang="sv-SE" smtClean="0"/>
              <a:t>2024-11-13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3A9F0F4A-6A43-45F8-84CC-6267DD2488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DCCE7DC1-31E5-4217-A532-BA6759B8C4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6573A-7B26-4910-9FB2-A14E7EEB1521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355079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ör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59918432-3EA5-D4DF-FB7A-7622195A7966}"/>
              </a:ext>
            </a:extLst>
          </p:cNvPr>
          <p:cNvSpPr/>
          <p:nvPr/>
        </p:nvSpPr>
        <p:spPr>
          <a:xfrm>
            <a:off x="0" y="947605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00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 b="1" i="0">
                <a:solidFill>
                  <a:srgbClr val="FFE098"/>
                </a:solidFill>
                <a:latin typeface="Public Sans" pitchFamily="2" charset="77"/>
              </a:defRPr>
            </a:lvl1pPr>
          </a:lstStyle>
          <a:p>
            <a:r>
              <a:rPr lang="sv-SE"/>
              <a:t>Namn på presentation</a:t>
            </a:r>
            <a:endParaRPr lang="en-US"/>
          </a:p>
        </p:txBody>
      </p:sp>
      <p:sp>
        <p:nvSpPr>
          <p:cNvPr id="3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bg1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/>
              <a:t>Namn Efternamn</a:t>
            </a:r>
            <a:endParaRPr lang="en-US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CC15D2AC-FEAC-4621-9AE3-00A42F95CBD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84000" y="4292580"/>
            <a:ext cx="8424000" cy="1938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400" b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lvl="0"/>
            <a:r>
              <a:rPr lang="sv-SE"/>
              <a:t>Jobbtitel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167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sid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F7F68AE8-1AF4-798F-C9C1-1749BAB45A99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50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62042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/>
              <a:t>Klicka här för att ändra rubrik</a:t>
            </a:r>
            <a:endParaRPr lang="en-US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/>
              <a:t>Alternativ text</a:t>
            </a:r>
            <a:endParaRPr lang="en-US"/>
          </a:p>
        </p:txBody>
      </p:sp>
      <p:pic>
        <p:nvPicPr>
          <p:cNvPr id="15" name="Bild 14">
            <a:extLst>
              <a:ext uri="{FF2B5EF4-FFF2-40B4-BE49-F238E27FC236}">
                <a16:creationId xmlns:a16="http://schemas.microsoft.com/office/drawing/2014/main" id="{DCC12908-E490-4DAE-8421-7D4C6E2BEF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311776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4783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9">
            <a:extLst>
              <a:ext uri="{FF2B5EF4-FFF2-40B4-BE49-F238E27FC236}">
                <a16:creationId xmlns:a16="http://schemas.microsoft.com/office/drawing/2014/main" id="{765C525C-1341-41CB-BD75-830F9A8973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5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/>
              <a:t>Rubrik</a:t>
            </a:r>
            <a:endParaRPr lang="en-US"/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48A33CCB-B908-1BBD-3116-82B6BC021E26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025650"/>
            <a:ext cx="1047591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1326718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/>
              <a:t>Rubrik</a:t>
            </a:r>
            <a:endParaRPr lang="en-US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2763422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+ Bild lil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accent2"/>
                </a:solidFill>
              </a:defRPr>
            </a:lvl1pPr>
          </a:lstStyle>
          <a:p>
            <a:r>
              <a:rPr lang="sv-SE"/>
              <a:t>Rubrik</a:t>
            </a:r>
            <a:endParaRPr lang="en-US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0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  <a:lvl4pPr>
              <a:defRPr sz="16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ACB92A5D-232C-3796-1EB3-4C220AD3CB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8753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2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9">
            <a:extLst>
              <a:ext uri="{FF2B5EF4-FFF2-40B4-BE49-F238E27FC236}">
                <a16:creationId xmlns:a16="http://schemas.microsoft.com/office/drawing/2014/main" id="{7993E02B-0B1C-479A-9E15-2721DC9597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458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/>
              <a:t>Rubrik</a:t>
            </a:r>
            <a:endParaRPr lang="en-US"/>
          </a:p>
        </p:txBody>
      </p:sp>
      <p:sp>
        <p:nvSpPr>
          <p:cNvPr id="2" name="Platshållare för innehåll 9">
            <a:extLst>
              <a:ext uri="{FF2B5EF4-FFF2-40B4-BE49-F238E27FC236}">
                <a16:creationId xmlns:a16="http://schemas.microsoft.com/office/drawing/2014/main" id="{D301C4A6-A561-96B8-9E86-8B8821FB97AA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5883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innehåll 9">
            <a:extLst>
              <a:ext uri="{FF2B5EF4-FFF2-40B4-BE49-F238E27FC236}">
                <a16:creationId xmlns:a16="http://schemas.microsoft.com/office/drawing/2014/main" id="{263BD8E9-5290-3E77-D883-3B4CB2B56E7B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641999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</p:spTree>
    <p:extLst>
      <p:ext uri="{BB962C8B-B14F-4D97-AF65-F5344CB8AC3E}">
        <p14:creationId xmlns:p14="http://schemas.microsoft.com/office/powerpoint/2010/main" val="232434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881" y="2875002"/>
            <a:ext cx="6472238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575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sid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F7F68AE8-1AF4-798F-C9C1-1749BAB45A99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50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62042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Alternativ text</a:t>
            </a:r>
            <a:endParaRPr lang="en-US" dirty="0"/>
          </a:p>
        </p:txBody>
      </p:sp>
      <p:pic>
        <p:nvPicPr>
          <p:cNvPr id="15" name="Bild 14">
            <a:extLst>
              <a:ext uri="{FF2B5EF4-FFF2-40B4-BE49-F238E27FC236}">
                <a16:creationId xmlns:a16="http://schemas.microsoft.com/office/drawing/2014/main" id="{DCC12908-E490-4DAE-8421-7D4C6E2BEF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311776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3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lside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 descr="Stor bild">
            <a:extLst>
              <a:ext uri="{FF2B5EF4-FFF2-40B4-BE49-F238E27FC236}">
                <a16:creationId xmlns:a16="http://schemas.microsoft.com/office/drawing/2014/main" id="{84C1EC1A-B2BC-4096-B96B-B1B8DB422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7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94141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5495A03C-3542-4619-AE59-80187A9A66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82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0EE4372-E315-4278-A73B-860B3A0734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2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99" name="Platshållare för text 9">
            <a:extLst>
              <a:ext uri="{FF2B5EF4-FFF2-40B4-BE49-F238E27FC236}">
                <a16:creationId xmlns:a16="http://schemas.microsoft.com/office/drawing/2014/main" id="{F4036251-E5B3-452B-B7CD-4CBACAE6A57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1182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3" name="Platshållare för bild 6">
            <a:extLst>
              <a:ext uri="{FF2B5EF4-FFF2-40B4-BE49-F238E27FC236}">
                <a16:creationId xmlns:a16="http://schemas.microsoft.com/office/drawing/2014/main" id="{282C58CC-AC1E-4BBA-8622-06B8C93987B9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3720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34" name="Platshållare för text 9">
            <a:extLst>
              <a:ext uri="{FF2B5EF4-FFF2-40B4-BE49-F238E27FC236}">
                <a16:creationId xmlns:a16="http://schemas.microsoft.com/office/drawing/2014/main" id="{F334D473-8601-4399-A95A-77933905229F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20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5" name="Platshållare för text 9">
            <a:extLst>
              <a:ext uri="{FF2B5EF4-FFF2-40B4-BE49-F238E27FC236}">
                <a16:creationId xmlns:a16="http://schemas.microsoft.com/office/drawing/2014/main" id="{A5B6BF2D-F501-4512-A70B-02842107E903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3720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6" name="Platshållare för bild 6">
            <a:extLst>
              <a:ext uri="{FF2B5EF4-FFF2-40B4-BE49-F238E27FC236}">
                <a16:creationId xmlns:a16="http://schemas.microsoft.com/office/drawing/2014/main" id="{72F1ABFA-6BF1-44E9-B858-D55A1CE7C067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6258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37" name="Platshållare för text 9">
            <a:extLst>
              <a:ext uri="{FF2B5EF4-FFF2-40B4-BE49-F238E27FC236}">
                <a16:creationId xmlns:a16="http://schemas.microsoft.com/office/drawing/2014/main" id="{FFD9EBA9-A467-4A66-9959-A32BAE2C919D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258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8" name="Platshållare för text 9">
            <a:extLst>
              <a:ext uri="{FF2B5EF4-FFF2-40B4-BE49-F238E27FC236}">
                <a16:creationId xmlns:a16="http://schemas.microsoft.com/office/drawing/2014/main" id="{CD09B8C7-B401-4DF7-B936-731279B3A12D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258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9" name="Platshållare för bild 6">
            <a:extLst>
              <a:ext uri="{FF2B5EF4-FFF2-40B4-BE49-F238E27FC236}">
                <a16:creationId xmlns:a16="http://schemas.microsoft.com/office/drawing/2014/main" id="{6F29F2ED-6CAD-496C-A2EF-87A2D093E188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8796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40" name="Platshållare för text 9">
            <a:extLst>
              <a:ext uri="{FF2B5EF4-FFF2-40B4-BE49-F238E27FC236}">
                <a16:creationId xmlns:a16="http://schemas.microsoft.com/office/drawing/2014/main" id="{56475F82-86AF-4FE9-BF9A-A68ABAC6A1E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8796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41" name="Platshållare för text 9">
            <a:extLst>
              <a:ext uri="{FF2B5EF4-FFF2-40B4-BE49-F238E27FC236}">
                <a16:creationId xmlns:a16="http://schemas.microsoft.com/office/drawing/2014/main" id="{2632D0E4-30E2-41EA-B5DF-64AB7F45F1CA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8796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16" name="Rubrik 9">
            <a:extLst>
              <a:ext uri="{FF2B5EF4-FFF2-40B4-BE49-F238E27FC236}">
                <a16:creationId xmlns:a16="http://schemas.microsoft.com/office/drawing/2014/main" id="{4005F39E-7787-4CC0-8CFA-F8DBCE160D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8747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/>
              <a:t>Rubrik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461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npassad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11">
            <a:extLst>
              <a:ext uri="{FF2B5EF4-FFF2-40B4-BE49-F238E27FC236}">
                <a16:creationId xmlns:a16="http://schemas.microsoft.com/office/drawing/2014/main" id="{2F46EF8D-0BFD-A810-C4F9-A2F686DAD92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327651" y="1"/>
            <a:ext cx="6864349" cy="6864351"/>
          </a:xfrm>
          <a:custGeom>
            <a:avLst/>
            <a:gdLst>
              <a:gd name="connsiteX0" fmla="*/ 584448 w 5148262"/>
              <a:gd name="connsiteY0" fmla="*/ 0 h 5148263"/>
              <a:gd name="connsiteX1" fmla="*/ 5148262 w 5148262"/>
              <a:gd name="connsiteY1" fmla="*/ 0 h 5148263"/>
              <a:gd name="connsiteX2" fmla="*/ 5148262 w 5148262"/>
              <a:gd name="connsiteY2" fmla="*/ 5148263 h 5148263"/>
              <a:gd name="connsiteX3" fmla="*/ 0 w 5148262"/>
              <a:gd name="connsiteY3" fmla="*/ 5148263 h 5148263"/>
              <a:gd name="connsiteX4" fmla="*/ 0 w 5148262"/>
              <a:gd name="connsiteY4" fmla="*/ 5134594 h 5148263"/>
              <a:gd name="connsiteX5" fmla="*/ 580064 w 5148262"/>
              <a:gd name="connsiteY5" fmla="*/ 5134594 h 5148263"/>
              <a:gd name="connsiteX6" fmla="*/ 580064 w 5148262"/>
              <a:gd name="connsiteY6" fmla="*/ 5134145 h 5148263"/>
              <a:gd name="connsiteX7" fmla="*/ 1913027 w 5148262"/>
              <a:gd name="connsiteY7" fmla="*/ 2562845 h 51482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48262" h="5148263">
                <a:moveTo>
                  <a:pt x="584448" y="0"/>
                </a:moveTo>
                <a:lnTo>
                  <a:pt x="5148262" y="0"/>
                </a:lnTo>
                <a:lnTo>
                  <a:pt x="5148262" y="5148263"/>
                </a:lnTo>
                <a:lnTo>
                  <a:pt x="0" y="5148263"/>
                </a:lnTo>
                <a:lnTo>
                  <a:pt x="0" y="5134594"/>
                </a:lnTo>
                <a:lnTo>
                  <a:pt x="580064" y="5134594"/>
                </a:lnTo>
                <a:lnTo>
                  <a:pt x="580064" y="5134145"/>
                </a:lnTo>
                <a:lnTo>
                  <a:pt x="1913027" y="256284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r>
              <a:rPr lang="sv-SE"/>
              <a:t>Klicka på ikonen för att lägga till en bild</a:t>
            </a:r>
          </a:p>
        </p:txBody>
      </p:sp>
      <p:sp>
        <p:nvSpPr>
          <p:cNvPr id="4" name="Frihandsfigur 3">
            <a:extLst>
              <a:ext uri="{FF2B5EF4-FFF2-40B4-BE49-F238E27FC236}">
                <a16:creationId xmlns:a16="http://schemas.microsoft.com/office/drawing/2014/main" id="{B7B40C87-9307-C5B4-7CB1-8BA3EE932790}"/>
              </a:ext>
            </a:extLst>
          </p:cNvPr>
          <p:cNvSpPr/>
          <p:nvPr/>
        </p:nvSpPr>
        <p:spPr>
          <a:xfrm rot="5400000">
            <a:off x="657948" y="-353333"/>
            <a:ext cx="6857999" cy="7564668"/>
          </a:xfrm>
          <a:custGeom>
            <a:avLst/>
            <a:gdLst>
              <a:gd name="connsiteX0" fmla="*/ 0 w 7219262"/>
              <a:gd name="connsiteY0" fmla="*/ 11538000 h 11538000"/>
              <a:gd name="connsiteX1" fmla="*/ 0 w 7219262"/>
              <a:gd name="connsiteY1" fmla="*/ 2710800 h 11538000"/>
              <a:gd name="connsiteX2" fmla="*/ 631 w 7219262"/>
              <a:gd name="connsiteY2" fmla="*/ 2710800 h 11538000"/>
              <a:gd name="connsiteX3" fmla="*/ 3609631 w 7219262"/>
              <a:gd name="connsiteY3" fmla="*/ 0 h 11538000"/>
              <a:gd name="connsiteX4" fmla="*/ 7218631 w 7219262"/>
              <a:gd name="connsiteY4" fmla="*/ 2710800 h 11538000"/>
              <a:gd name="connsiteX5" fmla="*/ 7219262 w 7219262"/>
              <a:gd name="connsiteY5" fmla="*/ 2710800 h 11538000"/>
              <a:gd name="connsiteX6" fmla="*/ 7219262 w 7219262"/>
              <a:gd name="connsiteY6" fmla="*/ 11538000 h 1153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19262" h="11538000">
                <a:moveTo>
                  <a:pt x="0" y="11538000"/>
                </a:moveTo>
                <a:lnTo>
                  <a:pt x="0" y="2710800"/>
                </a:lnTo>
                <a:lnTo>
                  <a:pt x="631" y="2710800"/>
                </a:lnTo>
                <a:lnTo>
                  <a:pt x="3609631" y="0"/>
                </a:lnTo>
                <a:lnTo>
                  <a:pt x="7218631" y="2710800"/>
                </a:lnTo>
                <a:lnTo>
                  <a:pt x="7219262" y="2710800"/>
                </a:lnTo>
                <a:lnTo>
                  <a:pt x="7219262" y="1153800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srgbClr val="FAFAFA"/>
              </a:solidFill>
              <a:effectLst/>
              <a:uLnTx/>
              <a:uFillTx/>
              <a:latin typeface="Public Sans"/>
              <a:ea typeface="+mn-ea"/>
              <a:cs typeface="+mn-cs"/>
            </a:endParaRPr>
          </a:p>
        </p:txBody>
      </p:sp>
      <p:sp>
        <p:nvSpPr>
          <p:cNvPr id="5" name="Frihandsfigur 4">
            <a:extLst>
              <a:ext uri="{FF2B5EF4-FFF2-40B4-BE49-F238E27FC236}">
                <a16:creationId xmlns:a16="http://schemas.microsoft.com/office/drawing/2014/main" id="{8F2B624D-4293-0F03-0C7A-6D61464EA69B}"/>
              </a:ext>
            </a:extLst>
          </p:cNvPr>
          <p:cNvSpPr/>
          <p:nvPr/>
        </p:nvSpPr>
        <p:spPr>
          <a:xfrm rot="5400000">
            <a:off x="495708" y="-353333"/>
            <a:ext cx="6857999" cy="7564668"/>
          </a:xfrm>
          <a:custGeom>
            <a:avLst/>
            <a:gdLst>
              <a:gd name="connsiteX0" fmla="*/ 0 w 7219262"/>
              <a:gd name="connsiteY0" fmla="*/ 11538000 h 11538000"/>
              <a:gd name="connsiteX1" fmla="*/ 0 w 7219262"/>
              <a:gd name="connsiteY1" fmla="*/ 2710800 h 11538000"/>
              <a:gd name="connsiteX2" fmla="*/ 631 w 7219262"/>
              <a:gd name="connsiteY2" fmla="*/ 2710800 h 11538000"/>
              <a:gd name="connsiteX3" fmla="*/ 3609631 w 7219262"/>
              <a:gd name="connsiteY3" fmla="*/ 0 h 11538000"/>
              <a:gd name="connsiteX4" fmla="*/ 7218631 w 7219262"/>
              <a:gd name="connsiteY4" fmla="*/ 2710800 h 11538000"/>
              <a:gd name="connsiteX5" fmla="*/ 7219262 w 7219262"/>
              <a:gd name="connsiteY5" fmla="*/ 2710800 h 11538000"/>
              <a:gd name="connsiteX6" fmla="*/ 7219262 w 7219262"/>
              <a:gd name="connsiteY6" fmla="*/ 11538000 h 1153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19262" h="11538000">
                <a:moveTo>
                  <a:pt x="0" y="11538000"/>
                </a:moveTo>
                <a:lnTo>
                  <a:pt x="0" y="2710800"/>
                </a:lnTo>
                <a:lnTo>
                  <a:pt x="631" y="2710800"/>
                </a:lnTo>
                <a:lnTo>
                  <a:pt x="3609631" y="0"/>
                </a:lnTo>
                <a:lnTo>
                  <a:pt x="7218631" y="2710800"/>
                </a:lnTo>
                <a:lnTo>
                  <a:pt x="7219262" y="2710800"/>
                </a:lnTo>
                <a:lnTo>
                  <a:pt x="7219262" y="11538000"/>
                </a:lnTo>
                <a:close/>
              </a:path>
            </a:pathLst>
          </a:custGeom>
          <a:solidFill>
            <a:srgbClr val="FDF1D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srgbClr val="FAFAFA"/>
              </a:solidFill>
              <a:effectLst/>
              <a:uLnTx/>
              <a:uFillTx/>
              <a:latin typeface="Public Sans"/>
              <a:ea typeface="+mn-ea"/>
              <a:cs typeface="+mn-cs"/>
            </a:endParaRPr>
          </a:p>
        </p:txBody>
      </p:sp>
      <p:sp>
        <p:nvSpPr>
          <p:cNvPr id="6" name="Frihandsfigur 5">
            <a:extLst>
              <a:ext uri="{FF2B5EF4-FFF2-40B4-BE49-F238E27FC236}">
                <a16:creationId xmlns:a16="http://schemas.microsoft.com/office/drawing/2014/main" id="{BDEDDC53-B6D8-89C6-F534-1166C42A202B}"/>
              </a:ext>
            </a:extLst>
          </p:cNvPr>
          <p:cNvSpPr/>
          <p:nvPr/>
        </p:nvSpPr>
        <p:spPr>
          <a:xfrm rot="5400000">
            <a:off x="324398" y="-353335"/>
            <a:ext cx="6857999" cy="7564669"/>
          </a:xfrm>
          <a:custGeom>
            <a:avLst/>
            <a:gdLst>
              <a:gd name="connsiteX0" fmla="*/ 0 w 7219262"/>
              <a:gd name="connsiteY0" fmla="*/ 11538000 h 11538000"/>
              <a:gd name="connsiteX1" fmla="*/ 0 w 7219262"/>
              <a:gd name="connsiteY1" fmla="*/ 2710800 h 11538000"/>
              <a:gd name="connsiteX2" fmla="*/ 631 w 7219262"/>
              <a:gd name="connsiteY2" fmla="*/ 2710800 h 11538000"/>
              <a:gd name="connsiteX3" fmla="*/ 3609631 w 7219262"/>
              <a:gd name="connsiteY3" fmla="*/ 0 h 11538000"/>
              <a:gd name="connsiteX4" fmla="*/ 7218631 w 7219262"/>
              <a:gd name="connsiteY4" fmla="*/ 2710800 h 11538000"/>
              <a:gd name="connsiteX5" fmla="*/ 7219262 w 7219262"/>
              <a:gd name="connsiteY5" fmla="*/ 2710800 h 11538000"/>
              <a:gd name="connsiteX6" fmla="*/ 7219262 w 7219262"/>
              <a:gd name="connsiteY6" fmla="*/ 11538000 h 1153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19262" h="11538000">
                <a:moveTo>
                  <a:pt x="0" y="11538000"/>
                </a:moveTo>
                <a:lnTo>
                  <a:pt x="0" y="2710800"/>
                </a:lnTo>
                <a:lnTo>
                  <a:pt x="631" y="2710800"/>
                </a:lnTo>
                <a:lnTo>
                  <a:pt x="3609631" y="0"/>
                </a:lnTo>
                <a:lnTo>
                  <a:pt x="7218631" y="2710800"/>
                </a:lnTo>
                <a:lnTo>
                  <a:pt x="7219262" y="2710800"/>
                </a:lnTo>
                <a:lnTo>
                  <a:pt x="7219262" y="11538000"/>
                </a:lnTo>
                <a:close/>
              </a:path>
            </a:pathLst>
          </a:cu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121917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400" b="0" i="0" u="none" strike="noStrike" kern="1200" cap="none" spc="0" normalizeH="0" baseline="0" noProof="0">
              <a:ln>
                <a:noFill/>
              </a:ln>
              <a:solidFill>
                <a:srgbClr val="FAFAFA"/>
              </a:solidFill>
              <a:effectLst/>
              <a:uLnTx/>
              <a:uFillTx/>
              <a:latin typeface="Public Sans"/>
              <a:ea typeface="+mn-ea"/>
              <a:cs typeface="+mn-cs"/>
            </a:endParaRPr>
          </a:p>
        </p:txBody>
      </p:sp>
      <p:sp>
        <p:nvSpPr>
          <p:cNvPr id="7" name="Rubrik 1">
            <a:extLst>
              <a:ext uri="{FF2B5EF4-FFF2-40B4-BE49-F238E27FC236}">
                <a16:creationId xmlns:a16="http://schemas.microsoft.com/office/drawing/2014/main" id="{B1F3AA9C-82D2-FF7D-6419-FD27706692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07571" y="1323001"/>
            <a:ext cx="5188429" cy="1107996"/>
          </a:xfrm>
        </p:spPr>
        <p:txBody>
          <a:bodyPr/>
          <a:lstStyle>
            <a:lvl1pPr>
              <a:defRPr>
                <a:solidFill>
                  <a:schemeClr val="accent2"/>
                </a:solidFill>
              </a:defRPr>
            </a:lvl1pPr>
          </a:lstStyle>
          <a:p>
            <a:r>
              <a:rPr lang="sv-SE"/>
              <a:t>Klicka här för att ändra rubrik</a:t>
            </a:r>
          </a:p>
        </p:txBody>
      </p:sp>
      <p:pic>
        <p:nvPicPr>
          <p:cNvPr id="8" name="Bild 7">
            <a:extLst>
              <a:ext uri="{FF2B5EF4-FFF2-40B4-BE49-F238E27FC236}">
                <a16:creationId xmlns:a16="http://schemas.microsoft.com/office/drawing/2014/main" id="{32921C42-AD79-3DE6-2E82-B1326EDE8B2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080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7767C162-E9F8-E5F6-F042-09EB07DB0774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966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rgbClr val="FFE098"/>
                </a:solidFill>
                <a:latin typeface="+mj-lt"/>
              </a:defRPr>
            </a:lvl1pPr>
          </a:lstStyle>
          <a:p>
            <a:r>
              <a:rPr lang="sv-SE"/>
              <a:t>Ex: Tack för din medverkan!</a:t>
            </a:r>
            <a:endParaRPr lang="en-US"/>
          </a:p>
        </p:txBody>
      </p:sp>
      <p:pic>
        <p:nvPicPr>
          <p:cNvPr id="7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/>
              <a:t>Ex: Kontakta oss på </a:t>
            </a:r>
            <a:r>
              <a:rPr lang="sv-SE" err="1"/>
              <a:t>namn@ehalsomyndigheten.se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2493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Si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0063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CE2B0C75-95D9-9248-B350-979EE34C12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085F88-9E6F-0C4F-83A2-678A80404D40}" type="datetimeFigureOut">
              <a:rPr lang="sv-SE" smtClean="0"/>
              <a:t>2024-11-13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0B1527E5-0B09-FD41-84B8-ABD47A1AF3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5808953-8518-F54E-8D56-CBFC1ABAE9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817F4D-5D1C-5E47-A21B-91E0E1E986BC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880842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9">
            <a:extLst>
              <a:ext uri="{FF2B5EF4-FFF2-40B4-BE49-F238E27FC236}">
                <a16:creationId xmlns:a16="http://schemas.microsoft.com/office/drawing/2014/main" id="{765C525C-1341-41CB-BD75-830F9A8973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5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48A33CCB-B908-1BBD-3116-82B6BC021E26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025650"/>
            <a:ext cx="1047591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1587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5329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+ Bild lil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0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  <a:lvl4pPr>
              <a:defRPr sz="16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ACB92A5D-232C-3796-1EB3-4C220AD3CB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11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2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9">
            <a:extLst>
              <a:ext uri="{FF2B5EF4-FFF2-40B4-BE49-F238E27FC236}">
                <a16:creationId xmlns:a16="http://schemas.microsoft.com/office/drawing/2014/main" id="{7993E02B-0B1C-479A-9E15-2721DC9597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458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2" name="Platshållare för innehåll 9">
            <a:extLst>
              <a:ext uri="{FF2B5EF4-FFF2-40B4-BE49-F238E27FC236}">
                <a16:creationId xmlns:a16="http://schemas.microsoft.com/office/drawing/2014/main" id="{D301C4A6-A561-96B8-9E86-8B8821FB97AA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5883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innehåll 9">
            <a:extLst>
              <a:ext uri="{FF2B5EF4-FFF2-40B4-BE49-F238E27FC236}">
                <a16:creationId xmlns:a16="http://schemas.microsoft.com/office/drawing/2014/main" id="{263BD8E9-5290-3E77-D883-3B4CB2B56E7B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641999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69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881" y="2875002"/>
            <a:ext cx="6472238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33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lside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 descr="Stor bild">
            <a:extLst>
              <a:ext uri="{FF2B5EF4-FFF2-40B4-BE49-F238E27FC236}">
                <a16:creationId xmlns:a16="http://schemas.microsoft.com/office/drawing/2014/main" id="{84C1EC1A-B2BC-4096-B96B-B1B8DB422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84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18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tshållare för rubrik 15">
            <a:extLst>
              <a:ext uri="{FF2B5EF4-FFF2-40B4-BE49-F238E27FC236}">
                <a16:creationId xmlns:a16="http://schemas.microsoft.com/office/drawing/2014/main" id="{45E54A0E-4631-41FE-A7B8-D830DAD1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7" name="Platshållare för text 16">
            <a:extLst>
              <a:ext uri="{FF2B5EF4-FFF2-40B4-BE49-F238E27FC236}">
                <a16:creationId xmlns:a16="http://schemas.microsoft.com/office/drawing/2014/main" id="{FE840BB9-9B85-464C-B0D3-AF7B7F56E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000" y="1815014"/>
            <a:ext cx="9828000" cy="43303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2" name="Bild 3">
            <a:extLst>
              <a:ext uri="{FF2B5EF4-FFF2-40B4-BE49-F238E27FC236}">
                <a16:creationId xmlns:a16="http://schemas.microsoft.com/office/drawing/2014/main" id="{77174FE3-AB3A-F726-6205-ADE5F426C576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tx2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7488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9" r:id="rId3"/>
    <p:sldLayoutId id="2147483760" r:id="rId4"/>
    <p:sldLayoutId id="2147483773" r:id="rId5"/>
    <p:sldLayoutId id="2147483772" r:id="rId6"/>
    <p:sldLayoutId id="2147483765" r:id="rId7"/>
    <p:sldLayoutId id="2147483766" r:id="rId8"/>
    <p:sldLayoutId id="2147483767" r:id="rId9"/>
    <p:sldLayoutId id="2147483770" r:id="rId10"/>
    <p:sldLayoutId id="2147483757" r:id="rId11"/>
    <p:sldLayoutId id="2147483774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strike="noStrike" kern="1200">
          <a:solidFill>
            <a:srgbClr val="6E0E50"/>
          </a:solidFill>
          <a:effectLst/>
          <a:latin typeface="Public Sans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tshållare för rubrik 15">
            <a:extLst>
              <a:ext uri="{FF2B5EF4-FFF2-40B4-BE49-F238E27FC236}">
                <a16:creationId xmlns:a16="http://schemas.microsoft.com/office/drawing/2014/main" id="{45E54A0E-4631-41FE-A7B8-D830DAD1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sv-SE"/>
              <a:t>Klicka här för att ändra rubrik</a:t>
            </a:r>
            <a:endParaRPr lang="en-US"/>
          </a:p>
        </p:txBody>
      </p:sp>
      <p:sp>
        <p:nvSpPr>
          <p:cNvPr id="17" name="Platshållare för text 16">
            <a:extLst>
              <a:ext uri="{FF2B5EF4-FFF2-40B4-BE49-F238E27FC236}">
                <a16:creationId xmlns:a16="http://schemas.microsoft.com/office/drawing/2014/main" id="{FE840BB9-9B85-464C-B0D3-AF7B7F56E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000" y="1815014"/>
            <a:ext cx="9828000" cy="43303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/>
              <a:t>Redigera format för bakgrundstext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en-US"/>
          </a:p>
        </p:txBody>
      </p:sp>
      <p:sp>
        <p:nvSpPr>
          <p:cNvPr id="2" name="Bild 3">
            <a:extLst>
              <a:ext uri="{FF2B5EF4-FFF2-40B4-BE49-F238E27FC236}">
                <a16:creationId xmlns:a16="http://schemas.microsoft.com/office/drawing/2014/main" id="{77174FE3-AB3A-F726-6205-ADE5F426C576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tx2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796820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  <p:sldLayoutId id="2147483787" r:id="rId12"/>
    <p:sldLayoutId id="2147483788" r:id="rId13"/>
    <p:sldLayoutId id="2147483789" r:id="rId14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strike="noStrike" kern="1200">
          <a:solidFill>
            <a:srgbClr val="6E0E50"/>
          </a:solidFill>
          <a:effectLst/>
          <a:latin typeface="Public Sans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samarbetsyta.ehalsomyndigheten.se/display/AFI/Statliga+myndigheters+inty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forsakringskassan.se/download/18.62c6089e1799604047f1377/1702384755997/7802-lakarutlatande-for-aktivitetsersattning-vid-forlangd-skolgang.pdf" TargetMode="Externa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share.mediaflow.com/se/?EUHE927M3I" TargetMode="External"/><Relationship Id="rId2" Type="http://schemas.openxmlformats.org/officeDocument/2006/relationships/hyperlink" Target="https://share.mediaflow.com/se/?GIHES2UM89" TargetMode="Externa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9BB9A09B-3939-00A6-44B7-97BC6DCA6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00110" y="1695106"/>
            <a:ext cx="9424360" cy="1661993"/>
          </a:xfrm>
        </p:spPr>
        <p:txBody>
          <a:bodyPr/>
          <a:lstStyle/>
          <a:p>
            <a:r>
              <a:rPr lang="sv-SE" dirty="0"/>
              <a:t>Arbetsgrupp </a:t>
            </a:r>
            <a:br>
              <a:rPr lang="sv-SE" dirty="0"/>
            </a:br>
            <a:r>
              <a:rPr lang="sv-SE" dirty="0"/>
              <a:t>Strukturering och standardisering av intygsinformation</a:t>
            </a:r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4E510097-60C4-6D74-F95D-60841428BEB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sv-SE" dirty="0"/>
              <a:t>2024-11-08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DFFA66E2-A5E7-4B6E-A2A4-3F51DA6FF83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Arbetsmöte 3</a:t>
            </a:r>
          </a:p>
        </p:txBody>
      </p:sp>
    </p:spTree>
    <p:extLst>
      <p:ext uri="{BB962C8B-B14F-4D97-AF65-F5344CB8AC3E}">
        <p14:creationId xmlns:p14="http://schemas.microsoft.com/office/powerpoint/2010/main" val="316623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48BA7BA-04E8-4DAD-92EE-09EC1F6AE0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1107996"/>
          </a:xfrm>
        </p:spPr>
        <p:txBody>
          <a:bodyPr/>
          <a:lstStyle/>
          <a:p>
            <a:r>
              <a:rPr lang="sv-SE" sz="4000" b="1" i="0" u="none" strike="noStrike" kern="1200" dirty="0">
                <a:solidFill>
                  <a:schemeClr val="tx2"/>
                </a:solidFill>
                <a:effectLst/>
                <a:latin typeface="Public Sans Regular" pitchFamily="2" charset="0"/>
              </a:rPr>
              <a:t>Arbetsgruppens informationsyta i </a:t>
            </a:r>
            <a:r>
              <a:rPr lang="sv-SE" sz="4000" b="1" i="0" u="none" strike="noStrike" kern="1200" dirty="0" err="1">
                <a:solidFill>
                  <a:schemeClr val="tx2"/>
                </a:solidFill>
                <a:effectLst/>
                <a:latin typeface="Public Sans Regular" pitchFamily="2" charset="0"/>
              </a:rPr>
              <a:t>Confluence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37A2C79-784C-4F67-A324-ED3618F0E2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82000" y="2598234"/>
            <a:ext cx="10392966" cy="354709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sv-SE" sz="2200" b="1" dirty="0"/>
              <a:t>Innehållet på den externa </a:t>
            </a:r>
            <a:r>
              <a:rPr lang="sv-SE" sz="2200" b="1" dirty="0" err="1"/>
              <a:t>Confluence</a:t>
            </a:r>
            <a:r>
              <a:rPr lang="sv-SE" sz="2200" b="1" dirty="0"/>
              <a:t>-sidan: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2200" dirty="0"/>
              <a:t>Information om den nationella arbetsgruppen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2200" dirty="0"/>
              <a:t>Minnesanteckningar och presentationsmaterial från samtliga möten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2200" dirty="0"/>
              <a:t>Mötesagendor och planerade diskussionspunkter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2200" dirty="0"/>
              <a:t>Beskrivning av arbetsgruppens uppgifter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sv-SE" sz="2200" dirty="0"/>
              <a:t>Arbetsdokument och andra relevanta underlag</a:t>
            </a:r>
          </a:p>
          <a:p>
            <a:pPr>
              <a:buFont typeface="Arial" panose="020B0604020202020204" pitchFamily="34" charset="0"/>
              <a:buChar char="•"/>
            </a:pPr>
            <a:endParaRPr lang="sv-SE" dirty="0"/>
          </a:p>
          <a:p>
            <a:pPr marL="0" indent="0">
              <a:buNone/>
            </a:pPr>
            <a:r>
              <a:rPr lang="sv-SE" dirty="0">
                <a:hlinkClick r:id="rId3"/>
              </a:rPr>
              <a:t>Statliga myndigheters intyg - Arbetsgrupper för </a:t>
            </a:r>
            <a:r>
              <a:rPr lang="sv-SE" dirty="0" err="1">
                <a:hlinkClick r:id="rId3"/>
              </a:rPr>
              <a:t>interoperabilitet</a:t>
            </a:r>
            <a:r>
              <a:rPr lang="sv-SE" dirty="0">
                <a:hlinkClick r:id="rId3"/>
              </a:rPr>
              <a:t> - </a:t>
            </a:r>
            <a:r>
              <a:rPr lang="sv-SE" dirty="0" err="1">
                <a:hlinkClick r:id="rId3"/>
              </a:rPr>
              <a:t>Confluence</a:t>
            </a:r>
            <a:r>
              <a:rPr lang="sv-SE" dirty="0">
                <a:hlinkClick r:id="rId3"/>
              </a:rPr>
              <a:t> (ehalsomyndigheten.se)</a:t>
            </a:r>
            <a:endParaRPr lang="sv-SE" dirty="0"/>
          </a:p>
          <a:p>
            <a:pPr>
              <a:buFont typeface="Arial" panose="020B0604020202020204" pitchFamily="34" charset="0"/>
              <a:buChar char="•"/>
            </a:pPr>
            <a:endParaRPr lang="sv-SE" dirty="0"/>
          </a:p>
          <a:p>
            <a:pPr>
              <a:buFont typeface="Arial" panose="020B0604020202020204" pitchFamily="34" charset="0"/>
              <a:buChar char="•"/>
            </a:pPr>
            <a:endParaRPr lang="sv-SE" dirty="0"/>
          </a:p>
          <a:p>
            <a:endParaRPr lang="sv-SE" dirty="0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E6BD50FC-9E3B-4401-BCCB-01EC92FC43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6573A-7B26-4910-9FB2-A14E7EEB1521}" type="slidenum">
              <a:rPr lang="sv-SE" smtClean="0"/>
              <a:t>10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342809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8327B76-DE8B-4F9A-B7F9-08B5478A2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3999" y="1838658"/>
            <a:ext cx="9464185" cy="1677382"/>
          </a:xfrm>
        </p:spPr>
        <p:txBody>
          <a:bodyPr/>
          <a:lstStyle/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4000" b="1" i="0" u="none" strike="noStrike" kern="1200" dirty="0">
                <a:solidFill>
                  <a:schemeClr val="tx2"/>
                </a:solidFill>
                <a:effectLst/>
                <a:latin typeface="Public Sans Regular" pitchFamily="2" charset="0"/>
              </a:rPr>
              <a:t>Samarbete med E-hälsomyndigheten och Socialstyrelsen</a:t>
            </a:r>
            <a:endParaRPr lang="sv-SE" sz="4000" b="0" i="0" u="none" strike="noStrike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3195F1F-C58C-47F2-A2E5-D19347EE70F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018754" y="3645493"/>
            <a:ext cx="8424000" cy="249299"/>
          </a:xfrm>
        </p:spPr>
        <p:txBody>
          <a:bodyPr/>
          <a:lstStyle/>
          <a:p>
            <a:r>
              <a:rPr lang="sv-SE" dirty="0"/>
              <a:t>Mia</a:t>
            </a:r>
          </a:p>
        </p:txBody>
      </p:sp>
    </p:spTree>
    <p:extLst>
      <p:ext uri="{BB962C8B-B14F-4D97-AF65-F5344CB8AC3E}">
        <p14:creationId xmlns:p14="http://schemas.microsoft.com/office/powerpoint/2010/main" val="25455637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F9693AB-F9BE-4B6A-8B76-2D8BAC356D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Socialstyrelsens tidigare arbete</a:t>
            </a:r>
          </a:p>
        </p:txBody>
      </p:sp>
      <p:graphicFrame>
        <p:nvGraphicFramePr>
          <p:cNvPr id="4" name="Platshållare för innehåll 3">
            <a:extLst>
              <a:ext uri="{FF2B5EF4-FFF2-40B4-BE49-F238E27FC236}">
                <a16:creationId xmlns:a16="http://schemas.microsoft.com/office/drawing/2014/main" id="{93564087-B565-4064-A063-6E9FA69FF43E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13442"/>
              </p:ext>
            </p:extLst>
          </p:nvPr>
        </p:nvGraphicFramePr>
        <p:xfrm>
          <a:off x="1181999" y="1815014"/>
          <a:ext cx="10604839" cy="486456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447515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8327B76-DE8B-4F9A-B7F9-08B5478A26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Jämförelse begreppsmodeller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3195F1F-C58C-47F2-A2E5-D19347EE70F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Socialstyrelsen</a:t>
            </a:r>
          </a:p>
        </p:txBody>
      </p:sp>
    </p:spTree>
    <p:extLst>
      <p:ext uri="{BB962C8B-B14F-4D97-AF65-F5344CB8AC3E}">
        <p14:creationId xmlns:p14="http://schemas.microsoft.com/office/powerpoint/2010/main" val="1053161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8327B76-DE8B-4F9A-B7F9-08B5478A2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284934"/>
            <a:ext cx="8424000" cy="1231106"/>
          </a:xfrm>
        </p:spPr>
        <p:txBody>
          <a:bodyPr/>
          <a:lstStyle/>
          <a:p>
            <a:pPr marL="0" marR="0" lvl="0" indent="0" algn="l" defTabSz="914400" rtl="0" eaLnBrk="1" fontAlgn="t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sv-SE" sz="4000" dirty="0">
                <a:effectLst/>
              </a:rPr>
              <a:t>Genomgång av kommande arbetsuppgift: Basuppgifter i intyg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3195F1F-C58C-47F2-A2E5-D19347EE70F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Klas</a:t>
            </a:r>
          </a:p>
        </p:txBody>
      </p:sp>
    </p:spTree>
    <p:extLst>
      <p:ext uri="{BB962C8B-B14F-4D97-AF65-F5344CB8AC3E}">
        <p14:creationId xmlns:p14="http://schemas.microsoft.com/office/powerpoint/2010/main" val="94297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8E5E1A8-2C70-4383-8A35-5E5950145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Basuppgifter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11B30AF-DD0D-47EE-A4A1-B50F66299E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l"/>
            <a:r>
              <a:rPr lang="sv-SE" b="0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Varje myndighet går igenom sina specifika rader (per intyg) i Excel-filen</a:t>
            </a:r>
          </a:p>
          <a:p>
            <a:pPr lvl="1"/>
            <a:r>
              <a:rPr lang="sv-SE" b="0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Identifiera enhetliga begrepp som ska användas i samtliga intyg. </a:t>
            </a:r>
          </a:p>
          <a:p>
            <a:pPr lvl="1"/>
            <a:r>
              <a:rPr lang="sv-SE" b="0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Kontrollera om några basuppgifter saknas</a:t>
            </a:r>
          </a:p>
          <a:p>
            <a:pPr lvl="1"/>
            <a:r>
              <a:rPr lang="sv-SE" b="0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Granska för att säkerställa att valda begrepp och termer speglar innehållet i informationsmodellen korrekt.</a:t>
            </a:r>
          </a:p>
          <a:p>
            <a:r>
              <a:rPr lang="sv-SE" b="0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Fyll i filen "Tabell basuppgifter" med de förslag de har på termer för basuppgifter i sina intyg.</a:t>
            </a:r>
          </a:p>
          <a:p>
            <a:pPr lvl="1"/>
            <a:r>
              <a:rPr lang="sv-SE" b="0" i="0" dirty="0">
                <a:solidFill>
                  <a:srgbClr val="555555"/>
                </a:solidFill>
                <a:effectLst/>
                <a:latin typeface="Open Sans" panose="020B0604020202020204" pitchFamily="34" charset="0"/>
              </a:rPr>
              <a:t>Skicka till EHM senast en vecka innan nästa arbetsgruppsmöte</a:t>
            </a:r>
          </a:p>
        </p:txBody>
      </p:sp>
    </p:spTree>
    <p:extLst>
      <p:ext uri="{BB962C8B-B14F-4D97-AF65-F5344CB8AC3E}">
        <p14:creationId xmlns:p14="http://schemas.microsoft.com/office/powerpoint/2010/main" val="8451548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>
            <a:extLst>
              <a:ext uri="{FF2B5EF4-FFF2-40B4-BE49-F238E27FC236}">
                <a16:creationId xmlns:a16="http://schemas.microsoft.com/office/drawing/2014/main" id="{C260D083-5E6E-4E34-BBB0-55C6F8215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496" y="0"/>
            <a:ext cx="492100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83719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AC14903-1366-42B0-A0F9-B819202447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Objekt och egenskaper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282E96E-66F4-4D12-89D1-8DE9F95487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sv-SE" sz="1200" dirty="0"/>
              <a:t>Intygsformulär</a:t>
            </a:r>
          </a:p>
          <a:p>
            <a:pPr lvl="1"/>
            <a:r>
              <a:rPr lang="sv-SE" sz="1000" dirty="0" err="1"/>
              <a:t>Intygsformulärid</a:t>
            </a:r>
            <a:r>
              <a:rPr lang="sv-SE" sz="1000" dirty="0"/>
              <a:t>, laghänvisning, Intygsutgivarid, intygsformulärnamn, Intygsbeskrivning, intygsändamål</a:t>
            </a:r>
          </a:p>
          <a:p>
            <a:pPr lvl="1"/>
            <a:r>
              <a:rPr lang="sv-SE" sz="1000" dirty="0"/>
              <a:t>Administrativ information, </a:t>
            </a:r>
          </a:p>
          <a:p>
            <a:pPr lvl="2"/>
            <a:r>
              <a:rPr lang="sv-SE" sz="900" dirty="0"/>
              <a:t>Ifyllnadsanvisning/ifyllnadsstöd, utfärdandedatum, giltighetsperiod</a:t>
            </a:r>
          </a:p>
          <a:p>
            <a:pPr lvl="1"/>
            <a:r>
              <a:rPr lang="sv-SE" sz="1000" dirty="0"/>
              <a:t>Underskrift, </a:t>
            </a:r>
          </a:p>
          <a:p>
            <a:pPr lvl="2"/>
            <a:r>
              <a:rPr lang="sv-SE" sz="900" dirty="0"/>
              <a:t>ort, datum, namnteckning, namnförtydligande</a:t>
            </a:r>
          </a:p>
          <a:p>
            <a:pPr lvl="1"/>
            <a:r>
              <a:rPr lang="sv-SE" sz="1000" dirty="0"/>
              <a:t>Styrkande av persons identitet</a:t>
            </a:r>
          </a:p>
          <a:p>
            <a:r>
              <a:rPr lang="sv-SE" sz="1200" dirty="0"/>
              <a:t>Person</a:t>
            </a:r>
          </a:p>
          <a:p>
            <a:pPr lvl="1"/>
            <a:r>
              <a:rPr lang="sv-SE" sz="1200" dirty="0"/>
              <a:t>Identitetsbeteckning, Efternamn, Förnamn, Födelsedatum, Kön</a:t>
            </a:r>
          </a:p>
          <a:p>
            <a:pPr lvl="1"/>
            <a:r>
              <a:rPr lang="sv-SE" sz="1200" dirty="0"/>
              <a:t>Intygsperson/Innehavare</a:t>
            </a:r>
          </a:p>
          <a:p>
            <a:pPr lvl="1"/>
            <a:r>
              <a:rPr lang="sv-SE" sz="1200" dirty="0"/>
              <a:t>Kontaktinformation</a:t>
            </a:r>
          </a:p>
          <a:p>
            <a:pPr lvl="2"/>
            <a:r>
              <a:rPr lang="sv-SE" sz="1000" dirty="0"/>
              <a:t>Adress, telefonnummer, e-post</a:t>
            </a:r>
          </a:p>
          <a:p>
            <a:pPr lvl="1"/>
            <a:r>
              <a:rPr lang="sv-SE" sz="1200" dirty="0"/>
              <a:t>Hälso- och sjukvårdspersonal</a:t>
            </a:r>
          </a:p>
          <a:p>
            <a:pPr lvl="2"/>
            <a:r>
              <a:rPr lang="sv-SE" sz="900" dirty="0"/>
              <a:t>Intygsutfärdare, id,</a:t>
            </a:r>
            <a:r>
              <a:rPr lang="en-AU" sz="900" dirty="0"/>
              <a:t> </a:t>
            </a:r>
            <a:r>
              <a:rPr lang="en-AU" sz="900" dirty="0" err="1"/>
              <a:t>ykeskod</a:t>
            </a:r>
            <a:r>
              <a:rPr lang="en-AU" sz="900" dirty="0"/>
              <a:t>, </a:t>
            </a:r>
            <a:r>
              <a:rPr lang="en-AU" sz="900" dirty="0" err="1"/>
              <a:t>specialistkompetens</a:t>
            </a:r>
            <a:r>
              <a:rPr lang="en-AU" sz="900" dirty="0"/>
              <a:t>, </a:t>
            </a:r>
            <a:r>
              <a:rPr lang="en-AU" sz="900" dirty="0" err="1"/>
              <a:t>befattning</a:t>
            </a:r>
            <a:r>
              <a:rPr lang="en-AU" sz="900" dirty="0"/>
              <a:t>, </a:t>
            </a:r>
            <a:r>
              <a:rPr lang="en-AU" sz="900" dirty="0" err="1"/>
              <a:t>arbetsplatskod</a:t>
            </a:r>
            <a:endParaRPr lang="sv-SE" sz="900" dirty="0"/>
          </a:p>
          <a:p>
            <a:pPr lvl="2"/>
            <a:r>
              <a:rPr lang="sv-SE" sz="900" dirty="0"/>
              <a:t>Kontaktinformation</a:t>
            </a:r>
          </a:p>
          <a:p>
            <a:pPr lvl="3"/>
            <a:r>
              <a:rPr lang="sv-SE" sz="1000" dirty="0"/>
              <a:t>Adress, telefonnummer, e-post</a:t>
            </a:r>
          </a:p>
          <a:p>
            <a:r>
              <a:rPr lang="sv-SE" sz="1200" dirty="0"/>
              <a:t>Organisation</a:t>
            </a:r>
          </a:p>
          <a:p>
            <a:pPr lvl="1"/>
            <a:r>
              <a:rPr lang="sv-SE" sz="1000" dirty="0"/>
              <a:t>Id, Namn, Intygsutgivare/intygsägare, Intygsmottagare</a:t>
            </a:r>
          </a:p>
          <a:p>
            <a:pPr lvl="1"/>
            <a:r>
              <a:rPr lang="sv-SE" sz="1000" dirty="0"/>
              <a:t>Kontaktinformation</a:t>
            </a:r>
          </a:p>
          <a:p>
            <a:pPr lvl="2"/>
            <a:r>
              <a:rPr lang="sv-SE" sz="900" dirty="0"/>
              <a:t>Adress, telefonnummer, e-post</a:t>
            </a:r>
          </a:p>
          <a:p>
            <a:r>
              <a:rPr lang="sv-SE" sz="1200" dirty="0"/>
              <a:t>Organisatorisk enhet</a:t>
            </a:r>
          </a:p>
          <a:p>
            <a:pPr lvl="1"/>
            <a:r>
              <a:rPr lang="sv-SE" sz="1000" dirty="0"/>
              <a:t>Id, Namn</a:t>
            </a:r>
          </a:p>
          <a:p>
            <a:pPr lvl="1"/>
            <a:r>
              <a:rPr lang="sv-SE" sz="1000" dirty="0"/>
              <a:t>Kontaktinformation</a:t>
            </a:r>
          </a:p>
          <a:p>
            <a:pPr lvl="2"/>
            <a:r>
              <a:rPr lang="sv-SE" sz="800" dirty="0"/>
              <a:t>Adress, telefonnummer, e-post</a:t>
            </a:r>
          </a:p>
        </p:txBody>
      </p:sp>
    </p:spTree>
    <p:extLst>
      <p:ext uri="{BB962C8B-B14F-4D97-AF65-F5344CB8AC3E}">
        <p14:creationId xmlns:p14="http://schemas.microsoft.com/office/powerpoint/2010/main" val="12877641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8BAE247-811D-4240-9152-899BDA4A2D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EC7AA8F-6973-46EF-AC26-E40FFB1ED2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B841F03B-6A11-40BB-A863-DB3B5BBAD3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12192000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7468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Bildobjekt 7">
            <a:extLst>
              <a:ext uri="{FF2B5EF4-FFF2-40B4-BE49-F238E27FC236}">
                <a16:creationId xmlns:a16="http://schemas.microsoft.com/office/drawing/2014/main" id="{C7DFBCD2-937F-48D3-985F-2D35ED08D3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12192000" cy="6553200"/>
          </a:xfrm>
          <a:prstGeom prst="rect">
            <a:avLst/>
          </a:prstGeom>
        </p:spPr>
      </p:pic>
      <p:sp>
        <p:nvSpPr>
          <p:cNvPr id="9" name="Rektangel: rundade hörn 8">
            <a:extLst>
              <a:ext uri="{FF2B5EF4-FFF2-40B4-BE49-F238E27FC236}">
                <a16:creationId xmlns:a16="http://schemas.microsoft.com/office/drawing/2014/main" id="{534DFADE-9ABF-42E9-8DA2-4ABB4B1B958D}"/>
              </a:ext>
            </a:extLst>
          </p:cNvPr>
          <p:cNvSpPr/>
          <p:nvPr/>
        </p:nvSpPr>
        <p:spPr>
          <a:xfrm>
            <a:off x="5528733" y="3293533"/>
            <a:ext cx="567267" cy="541867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342821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 1">
            <a:extLst>
              <a:ext uri="{FF2B5EF4-FFF2-40B4-BE49-F238E27FC236}">
                <a16:creationId xmlns:a16="http://schemas.microsoft.com/office/drawing/2014/main" id="{2026A0AC-711A-4A79-BDAF-B48F1F5D194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3" name="Rubrik 2">
            <a:extLst>
              <a:ext uri="{FF2B5EF4-FFF2-40B4-BE49-F238E27FC236}">
                <a16:creationId xmlns:a16="http://schemas.microsoft.com/office/drawing/2014/main" id="{BC57B067-7341-4D37-8EA0-A2EF6FBCA4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7880" y="654733"/>
            <a:ext cx="6402702" cy="553998"/>
          </a:xfrm>
        </p:spPr>
        <p:txBody>
          <a:bodyPr/>
          <a:lstStyle/>
          <a:p>
            <a:r>
              <a:rPr lang="sv-SE" dirty="0"/>
              <a:t>Agenda 8 november</a:t>
            </a:r>
          </a:p>
        </p:txBody>
      </p:sp>
      <p:graphicFrame>
        <p:nvGraphicFramePr>
          <p:cNvPr id="6" name="Tabell 5">
            <a:extLst>
              <a:ext uri="{FF2B5EF4-FFF2-40B4-BE49-F238E27FC236}">
                <a16:creationId xmlns:a16="http://schemas.microsoft.com/office/drawing/2014/main" id="{E9FBB7BC-0ECA-4C02-AEA7-677919CB5B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638556"/>
              </p:ext>
            </p:extLst>
          </p:nvPr>
        </p:nvGraphicFramePr>
        <p:xfrm>
          <a:off x="667879" y="1208731"/>
          <a:ext cx="6402059" cy="377359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97538">
                  <a:extLst>
                    <a:ext uri="{9D8B030D-6E8A-4147-A177-3AD203B41FA5}">
                      <a16:colId xmlns:a16="http://schemas.microsoft.com/office/drawing/2014/main" val="1062951628"/>
                    </a:ext>
                  </a:extLst>
                </a:gridCol>
                <a:gridCol w="5004521">
                  <a:extLst>
                    <a:ext uri="{9D8B030D-6E8A-4147-A177-3AD203B41FA5}">
                      <a16:colId xmlns:a16="http://schemas.microsoft.com/office/drawing/2014/main" val="1124563405"/>
                    </a:ext>
                  </a:extLst>
                </a:gridCol>
              </a:tblGrid>
              <a:tr h="382271">
                <a:tc gridSpan="2">
                  <a:txBody>
                    <a:bodyPr/>
                    <a:lstStyle/>
                    <a:p>
                      <a:r>
                        <a:rPr lang="sv-SE" sz="1200" dirty="0">
                          <a:effectLst/>
                        </a:rPr>
                        <a:t>ARBETSGRUPPSMÖTE 3</a:t>
                      </a:r>
                      <a:endParaRPr lang="sv-S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676" marR="8676" marT="8676" marB="41647"/>
                </a:tc>
                <a:tc hMerge="1"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18689592"/>
                  </a:ext>
                </a:extLst>
              </a:tr>
              <a:tr h="420678"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13.00 – 13.15</a:t>
                      </a:r>
                      <a:endParaRPr lang="sv-S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676" marR="8676" marT="8676" marB="41647"/>
                </a:tc>
                <a:tc>
                  <a:txBody>
                    <a:bodyPr/>
                    <a:lstStyle/>
                    <a:p>
                      <a:r>
                        <a:rPr lang="sv-SE" sz="1200" dirty="0">
                          <a:effectLst/>
                        </a:rPr>
                        <a:t>Information från Rådet för </a:t>
                      </a:r>
                      <a:r>
                        <a:rPr lang="sv-SE" sz="1200" dirty="0" err="1">
                          <a:effectLst/>
                        </a:rPr>
                        <a:t>interoperabilitet</a:t>
                      </a:r>
                      <a:endParaRPr lang="sv-SE" sz="1200" dirty="0">
                        <a:effectLst/>
                      </a:endParaRPr>
                    </a:p>
                    <a:p>
                      <a:r>
                        <a:rPr lang="en-US" sz="1200" dirty="0">
                          <a:effectLst/>
                        </a:rPr>
                        <a:t>Rodabe</a:t>
                      </a:r>
                      <a:endParaRPr lang="sv-S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676" marR="8676" marT="8676" marB="41647"/>
                </a:tc>
                <a:extLst>
                  <a:ext uri="{0D108BD9-81ED-4DB2-BD59-A6C34878D82A}">
                    <a16:rowId xmlns:a16="http://schemas.microsoft.com/office/drawing/2014/main" val="1354798372"/>
                  </a:ext>
                </a:extLst>
              </a:tr>
              <a:tr h="269507"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13.15 – 13.20</a:t>
                      </a:r>
                      <a:endParaRPr lang="sv-S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676" marR="8676" marT="8676" marB="41647"/>
                </a:tc>
                <a:tc>
                  <a:txBody>
                    <a:bodyPr/>
                    <a:lstStyle/>
                    <a:p>
                      <a:r>
                        <a:rPr lang="sv-SE" sz="1200" dirty="0">
                          <a:effectLst/>
                        </a:rPr>
                        <a:t>Utvecklingsprojekt – uppdatering</a:t>
                      </a:r>
                    </a:p>
                    <a:p>
                      <a:r>
                        <a:rPr lang="sv-SE" sz="1200" dirty="0">
                          <a:effectLst/>
                        </a:rPr>
                        <a:t>Jessica</a:t>
                      </a:r>
                    </a:p>
                  </a:txBody>
                  <a:tcPr marL="8676" marR="8676" marT="8676" marB="41647"/>
                </a:tc>
                <a:extLst>
                  <a:ext uri="{0D108BD9-81ED-4DB2-BD59-A6C34878D82A}">
                    <a16:rowId xmlns:a16="http://schemas.microsoft.com/office/drawing/2014/main" val="1911894975"/>
                  </a:ext>
                </a:extLst>
              </a:tr>
              <a:tr h="436634"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13.20– 13.25</a:t>
                      </a:r>
                      <a:endParaRPr lang="sv-S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676" marR="8676" marT="8676" marB="41647"/>
                </a:tc>
                <a:tc>
                  <a:txBody>
                    <a:bodyPr/>
                    <a:lstStyle/>
                    <a:p>
                      <a:r>
                        <a:rPr lang="sv-SE" sz="1200" dirty="0">
                          <a:effectLst/>
                        </a:rPr>
                        <a:t>Arbetsgruppens informationsyta i </a:t>
                      </a:r>
                      <a:r>
                        <a:rPr lang="sv-SE" sz="1200" dirty="0" err="1">
                          <a:effectLst/>
                        </a:rPr>
                        <a:t>Confluence</a:t>
                      </a:r>
                      <a:endParaRPr lang="sv-SE" sz="1200" dirty="0">
                        <a:effectLst/>
                      </a:endParaRPr>
                    </a:p>
                    <a:p>
                      <a:r>
                        <a:rPr lang="sv-SE" sz="1200" dirty="0">
                          <a:effectLst/>
                        </a:rPr>
                        <a:t>Sahar</a:t>
                      </a:r>
                    </a:p>
                  </a:txBody>
                  <a:tcPr marL="8676" marR="8676" marT="8676" marB="41647"/>
                </a:tc>
                <a:extLst>
                  <a:ext uri="{0D108BD9-81ED-4DB2-BD59-A6C34878D82A}">
                    <a16:rowId xmlns:a16="http://schemas.microsoft.com/office/drawing/2014/main" val="3801007095"/>
                  </a:ext>
                </a:extLst>
              </a:tr>
              <a:tr h="436634"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13.25 – 13.30</a:t>
                      </a:r>
                      <a:endParaRPr lang="sv-S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676" marR="8676" marT="8676" marB="41647"/>
                </a:tc>
                <a:tc>
                  <a:txBody>
                    <a:bodyPr/>
                    <a:lstStyle/>
                    <a:p>
                      <a:pPr algn="l" fontAlgn="t">
                        <a:buFont typeface="Arial" panose="020B0604020202020204" pitchFamily="34" charset="0"/>
                        <a:buNone/>
                      </a:pPr>
                      <a:r>
                        <a:rPr lang="sv-SE" sz="1200" dirty="0">
                          <a:effectLst/>
                        </a:rPr>
                        <a:t>Samarbete med E-hälsomyndigheten och Socialstyrelsen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None/>
                      </a:pPr>
                      <a:r>
                        <a:rPr lang="sv-SE" sz="1200" dirty="0">
                          <a:effectLst/>
                        </a:rPr>
                        <a:t>Mia</a:t>
                      </a:r>
                    </a:p>
                  </a:txBody>
                  <a:tcPr marL="8676" marR="8676" marT="8676" marB="41647"/>
                </a:tc>
                <a:extLst>
                  <a:ext uri="{0D108BD9-81ED-4DB2-BD59-A6C34878D82A}">
                    <a16:rowId xmlns:a16="http://schemas.microsoft.com/office/drawing/2014/main" val="609452975"/>
                  </a:ext>
                </a:extLst>
              </a:tr>
              <a:tr h="249201"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13.30– 13.55</a:t>
                      </a:r>
                      <a:endParaRPr lang="sv-S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676" marR="8676" marT="8676" marB="41647"/>
                </a:tc>
                <a:tc>
                  <a:txBody>
                    <a:bodyPr/>
                    <a:lstStyle/>
                    <a:p>
                      <a:pPr marL="0" indent="0" algn="l" defTabSz="914400" rtl="0" eaLnBrk="1" fontAlgn="t" latinLnBrk="0" hangingPunct="1">
                        <a:buFont typeface="Arial" panose="020B0604020202020204" pitchFamily="34" charset="0"/>
                        <a:buNone/>
                      </a:pPr>
                      <a:r>
                        <a:rPr lang="sv-S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Genomgång av begreppsmodeller, se förberedelser.</a:t>
                      </a:r>
                    </a:p>
                    <a:p>
                      <a:pPr marL="0" indent="0" algn="l" defTabSz="914400" rtl="0" eaLnBrk="1" fontAlgn="t" latinLnBrk="0" hangingPunct="1">
                        <a:buFont typeface="Arial" panose="020B0604020202020204" pitchFamily="34" charset="0"/>
                        <a:buNone/>
                      </a:pPr>
                      <a:r>
                        <a:rPr lang="sv-SE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Karin</a:t>
                      </a:r>
                    </a:p>
                  </a:txBody>
                  <a:tcPr marL="8676" marR="8676" marT="8676" marB="41647"/>
                </a:tc>
                <a:extLst>
                  <a:ext uri="{0D108BD9-81ED-4DB2-BD59-A6C34878D82A}">
                    <a16:rowId xmlns:a16="http://schemas.microsoft.com/office/drawing/2014/main" val="604782043"/>
                  </a:ext>
                </a:extLst>
              </a:tr>
              <a:tr h="249201"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13.55 – 14.00</a:t>
                      </a:r>
                      <a:endParaRPr lang="sv-S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676" marR="8676" marT="8676" marB="41647"/>
                </a:tc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Paus</a:t>
                      </a:r>
                      <a:endParaRPr lang="sv-S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676" marR="8676" marT="8676" marB="41647"/>
                </a:tc>
                <a:extLst>
                  <a:ext uri="{0D108BD9-81ED-4DB2-BD59-A6C34878D82A}">
                    <a16:rowId xmlns:a16="http://schemas.microsoft.com/office/drawing/2014/main" val="408746877"/>
                  </a:ext>
                </a:extLst>
              </a:tr>
              <a:tr h="3917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>
                          <a:effectLst/>
                        </a:rPr>
                        <a:t>14.00 – 14.50</a:t>
                      </a:r>
                      <a:endParaRPr lang="sv-S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  <a:p>
                      <a:endParaRPr lang="sv-S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676" marR="8676" marT="8676" marB="41647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None/>
                        <a:tabLst/>
                        <a:defRPr/>
                      </a:pPr>
                      <a:r>
                        <a:rPr lang="sv-SE" sz="1200" dirty="0">
                          <a:effectLst/>
                        </a:rPr>
                        <a:t>Genomgång av kommande arbetsuppgift: Basuppgifter i intyg</a:t>
                      </a:r>
                    </a:p>
                    <a:p>
                      <a:pPr algn="l" fontAlgn="t">
                        <a:buFont typeface="Arial" panose="020B0604020202020204" pitchFamily="34" charset="0"/>
                        <a:buNone/>
                      </a:pPr>
                      <a:r>
                        <a:rPr lang="sv-SE" sz="1200" dirty="0">
                          <a:effectLst/>
                        </a:rPr>
                        <a:t>Klas</a:t>
                      </a:r>
                    </a:p>
                  </a:txBody>
                  <a:tcPr marL="8676" marR="8676" marT="8676" marB="41647"/>
                </a:tc>
                <a:extLst>
                  <a:ext uri="{0D108BD9-81ED-4DB2-BD59-A6C34878D82A}">
                    <a16:rowId xmlns:a16="http://schemas.microsoft.com/office/drawing/2014/main" val="443272793"/>
                  </a:ext>
                </a:extLst>
              </a:tr>
              <a:tr h="599928">
                <a:tc>
                  <a:txBody>
                    <a:bodyPr/>
                    <a:lstStyle/>
                    <a:p>
                      <a:r>
                        <a:rPr lang="en-US" sz="1200" dirty="0">
                          <a:effectLst/>
                        </a:rPr>
                        <a:t>14.50 – 15.00</a:t>
                      </a:r>
                      <a:endParaRPr lang="sv-SE" sz="1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</a:endParaRPr>
                    </a:p>
                  </a:txBody>
                  <a:tcPr marL="8676" marR="8676" marT="8676" marB="174686"/>
                </a:tc>
                <a:tc>
                  <a:txBody>
                    <a:bodyPr/>
                    <a:lstStyle/>
                    <a:p>
                      <a:pPr marL="0" lvl="0" indent="0">
                        <a:buFont typeface="Arial" panose="020B0604020202020204" pitchFamily="34" charset="0"/>
                        <a:buNone/>
                        <a:tabLst>
                          <a:tab pos="228600" algn="l"/>
                        </a:tabLst>
                      </a:pPr>
                      <a:r>
                        <a:rPr lang="sv-SE" sz="1200" dirty="0">
                          <a:effectLst/>
                        </a:rPr>
                        <a:t>Övrigt</a:t>
                      </a:r>
                    </a:p>
                    <a:p>
                      <a:pPr marL="171450" lvl="0" indent="-171450">
                        <a:buFont typeface="Arial" panose="020B0604020202020204" pitchFamily="34" charset="0"/>
                        <a:buChar char="•"/>
                        <a:tabLst>
                          <a:tab pos="228600" algn="l"/>
                        </a:tabLst>
                      </a:pPr>
                      <a:r>
                        <a:rPr lang="sv-SE" sz="1200" dirty="0">
                          <a:effectLst/>
                        </a:rPr>
                        <a:t>Kan alla nästa möte som är den 13 dec?</a:t>
                      </a:r>
                    </a:p>
                  </a:txBody>
                  <a:tcPr marL="8676" marR="8676" marT="8676" marB="174686"/>
                </a:tc>
                <a:extLst>
                  <a:ext uri="{0D108BD9-81ED-4DB2-BD59-A6C34878D82A}">
                    <a16:rowId xmlns:a16="http://schemas.microsoft.com/office/drawing/2014/main" val="3160633312"/>
                  </a:ext>
                </a:extLst>
              </a:tr>
            </a:tbl>
          </a:graphicData>
        </a:graphic>
      </p:graphicFrame>
      <p:sp>
        <p:nvSpPr>
          <p:cNvPr id="7" name="Rectangle 1">
            <a:extLst>
              <a:ext uri="{FF2B5EF4-FFF2-40B4-BE49-F238E27FC236}">
                <a16:creationId xmlns:a16="http://schemas.microsoft.com/office/drawing/2014/main" id="{3A172144-5C9D-4DF7-96D0-5080634AD6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7879" y="1263648"/>
            <a:ext cx="14027147" cy="561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sv-SE" altLang="sv-SE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9" name="Platshållare för bild 9" descr="En bild som visar person, teknik, konst, design&#10;&#10;Automatiskt genererad beskrivning">
            <a:extLst>
              <a:ext uri="{FF2B5EF4-FFF2-40B4-BE49-F238E27FC236}">
                <a16:creationId xmlns:a16="http://schemas.microsoft.com/office/drawing/2014/main" id="{E31E3563-55AE-4E8C-A298-9EAA7713697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6496" b="6496"/>
          <a:stretch/>
        </p:blipFill>
        <p:spPr>
          <a:xfrm>
            <a:off x="7785100" y="0"/>
            <a:ext cx="44069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5432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52A3BD6-0AE4-4A84-8214-8CC2B78385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352C878-5510-44F8-975B-D823C3CDF2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>
                <a:hlinkClick r:id="rId2"/>
              </a:rPr>
              <a:t>Läkarutlåtande för aktivitetsersättning vid förlängd skolgång (forsakringskassan.se)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629727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2872F800-FD4A-4493-A878-01FEEA642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12192000" cy="6553200"/>
          </a:xfrm>
          <a:prstGeom prst="rect">
            <a:avLst/>
          </a:prstGeom>
        </p:spPr>
      </p:pic>
      <p:sp>
        <p:nvSpPr>
          <p:cNvPr id="8" name="Rektangel: rundade hörn 7">
            <a:extLst>
              <a:ext uri="{FF2B5EF4-FFF2-40B4-BE49-F238E27FC236}">
                <a16:creationId xmlns:a16="http://schemas.microsoft.com/office/drawing/2014/main" id="{51D67202-0442-4F78-A1E2-BB436A7FD452}"/>
              </a:ext>
            </a:extLst>
          </p:cNvPr>
          <p:cNvSpPr/>
          <p:nvPr/>
        </p:nvSpPr>
        <p:spPr>
          <a:xfrm>
            <a:off x="1862666" y="3285067"/>
            <a:ext cx="2421467" cy="47413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3535333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490D898-F200-4451-9874-870075E46F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35866184-78F4-4ECE-8743-0AC4D6E5B4A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8542" t="14470" r="28889"/>
          <a:stretch/>
        </p:blipFill>
        <p:spPr>
          <a:xfrm>
            <a:off x="2472268" y="12598"/>
            <a:ext cx="6197600" cy="6693002"/>
          </a:xfrm>
          <a:prstGeom prst="rect">
            <a:avLst/>
          </a:prstGeom>
        </p:spPr>
      </p:pic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A95FA785-A1B5-4E17-8807-40C18F90C3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10933" y="5325533"/>
            <a:ext cx="5435600" cy="677334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dirty="0"/>
              <a:t>x</a:t>
            </a:r>
          </a:p>
        </p:txBody>
      </p:sp>
    </p:spTree>
    <p:extLst>
      <p:ext uri="{BB962C8B-B14F-4D97-AF65-F5344CB8AC3E}">
        <p14:creationId xmlns:p14="http://schemas.microsoft.com/office/powerpoint/2010/main" val="2564245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>
            <a:extLst>
              <a:ext uri="{FF2B5EF4-FFF2-40B4-BE49-F238E27FC236}">
                <a16:creationId xmlns:a16="http://schemas.microsoft.com/office/drawing/2014/main" id="{C260D083-5E6E-4E34-BBB0-55C6F8215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496" y="0"/>
            <a:ext cx="4921008" cy="6858000"/>
          </a:xfrm>
          <a:prstGeom prst="rect">
            <a:avLst/>
          </a:prstGeom>
        </p:spPr>
      </p:pic>
      <p:sp>
        <p:nvSpPr>
          <p:cNvPr id="4" name="Rektangel: rundade hörn 3">
            <a:extLst>
              <a:ext uri="{FF2B5EF4-FFF2-40B4-BE49-F238E27FC236}">
                <a16:creationId xmlns:a16="http://schemas.microsoft.com/office/drawing/2014/main" id="{A1236477-106E-44E9-B2C2-98E6EEC55DEF}"/>
              </a:ext>
            </a:extLst>
          </p:cNvPr>
          <p:cNvSpPr/>
          <p:nvPr/>
        </p:nvSpPr>
        <p:spPr>
          <a:xfrm>
            <a:off x="4004733" y="4199467"/>
            <a:ext cx="1574799" cy="1185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Rektangel: rundade hörn 5">
            <a:extLst>
              <a:ext uri="{FF2B5EF4-FFF2-40B4-BE49-F238E27FC236}">
                <a16:creationId xmlns:a16="http://schemas.microsoft.com/office/drawing/2014/main" id="{375BA11A-4C41-4040-9AD3-BEEB21D1BBC8}"/>
              </a:ext>
            </a:extLst>
          </p:cNvPr>
          <p:cNvSpPr/>
          <p:nvPr/>
        </p:nvSpPr>
        <p:spPr>
          <a:xfrm>
            <a:off x="4004733" y="3361269"/>
            <a:ext cx="1574799" cy="1185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7" name="Rektangel: rundade hörn 6">
            <a:extLst>
              <a:ext uri="{FF2B5EF4-FFF2-40B4-BE49-F238E27FC236}">
                <a16:creationId xmlns:a16="http://schemas.microsoft.com/office/drawing/2014/main" id="{452C9D62-788A-4DA0-B284-B83F70AD8820}"/>
              </a:ext>
            </a:extLst>
          </p:cNvPr>
          <p:cNvSpPr/>
          <p:nvPr/>
        </p:nvSpPr>
        <p:spPr>
          <a:xfrm>
            <a:off x="6620933" y="2108201"/>
            <a:ext cx="1574799" cy="1185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8" name="Rektangel: rundade hörn 7">
            <a:extLst>
              <a:ext uri="{FF2B5EF4-FFF2-40B4-BE49-F238E27FC236}">
                <a16:creationId xmlns:a16="http://schemas.microsoft.com/office/drawing/2014/main" id="{FC5E791F-8825-4CC8-904D-0F3AEC4177A9}"/>
              </a:ext>
            </a:extLst>
          </p:cNvPr>
          <p:cNvSpPr/>
          <p:nvPr/>
        </p:nvSpPr>
        <p:spPr>
          <a:xfrm>
            <a:off x="6620927" y="1888064"/>
            <a:ext cx="1574799" cy="1185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rundade hörn 8">
            <a:extLst>
              <a:ext uri="{FF2B5EF4-FFF2-40B4-BE49-F238E27FC236}">
                <a16:creationId xmlns:a16="http://schemas.microsoft.com/office/drawing/2014/main" id="{674DF0AE-2057-4AD7-805D-D5D15BDF3D8A}"/>
              </a:ext>
            </a:extLst>
          </p:cNvPr>
          <p:cNvSpPr/>
          <p:nvPr/>
        </p:nvSpPr>
        <p:spPr>
          <a:xfrm>
            <a:off x="6620932" y="1998129"/>
            <a:ext cx="1574799" cy="1185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ektangel: rundade hörn 9">
            <a:extLst>
              <a:ext uri="{FF2B5EF4-FFF2-40B4-BE49-F238E27FC236}">
                <a16:creationId xmlns:a16="http://schemas.microsoft.com/office/drawing/2014/main" id="{E7CA3569-CC00-44CD-8027-ED53A1EBD1C5}"/>
              </a:ext>
            </a:extLst>
          </p:cNvPr>
          <p:cNvSpPr/>
          <p:nvPr/>
        </p:nvSpPr>
        <p:spPr>
          <a:xfrm>
            <a:off x="6620933" y="2607738"/>
            <a:ext cx="1574799" cy="1185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274499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2872F800-FD4A-4493-A878-01FEEA642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12192000" cy="6553200"/>
          </a:xfrm>
          <a:prstGeom prst="rect">
            <a:avLst/>
          </a:prstGeom>
        </p:spPr>
      </p:pic>
      <p:sp>
        <p:nvSpPr>
          <p:cNvPr id="8" name="Rektangel: rundade hörn 7">
            <a:extLst>
              <a:ext uri="{FF2B5EF4-FFF2-40B4-BE49-F238E27FC236}">
                <a16:creationId xmlns:a16="http://schemas.microsoft.com/office/drawing/2014/main" id="{51D67202-0442-4F78-A1E2-BB436A7FD452}"/>
              </a:ext>
            </a:extLst>
          </p:cNvPr>
          <p:cNvSpPr/>
          <p:nvPr/>
        </p:nvSpPr>
        <p:spPr>
          <a:xfrm>
            <a:off x="1862666" y="3285067"/>
            <a:ext cx="2421467" cy="47413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rundade hörn 8">
            <a:extLst>
              <a:ext uri="{FF2B5EF4-FFF2-40B4-BE49-F238E27FC236}">
                <a16:creationId xmlns:a16="http://schemas.microsoft.com/office/drawing/2014/main" id="{9DD5A5F1-3924-4AB4-8667-F7E52A624425}"/>
              </a:ext>
            </a:extLst>
          </p:cNvPr>
          <p:cNvSpPr/>
          <p:nvPr/>
        </p:nvSpPr>
        <p:spPr>
          <a:xfrm>
            <a:off x="7535333" y="3276601"/>
            <a:ext cx="1278467" cy="47413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4042542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>
            <a:extLst>
              <a:ext uri="{FF2B5EF4-FFF2-40B4-BE49-F238E27FC236}">
                <a16:creationId xmlns:a16="http://schemas.microsoft.com/office/drawing/2014/main" id="{C260D083-5E6E-4E34-BBB0-55C6F8215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496" y="0"/>
            <a:ext cx="4921008" cy="6858000"/>
          </a:xfrm>
          <a:prstGeom prst="rect">
            <a:avLst/>
          </a:prstGeom>
        </p:spPr>
      </p:pic>
      <p:sp>
        <p:nvSpPr>
          <p:cNvPr id="4" name="Rektangel: rundade hörn 3">
            <a:extLst>
              <a:ext uri="{FF2B5EF4-FFF2-40B4-BE49-F238E27FC236}">
                <a16:creationId xmlns:a16="http://schemas.microsoft.com/office/drawing/2014/main" id="{A1236477-106E-44E9-B2C2-98E6EEC55DEF}"/>
              </a:ext>
            </a:extLst>
          </p:cNvPr>
          <p:cNvSpPr/>
          <p:nvPr/>
        </p:nvSpPr>
        <p:spPr>
          <a:xfrm>
            <a:off x="4004733" y="4199467"/>
            <a:ext cx="1574799" cy="1185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Rektangel: rundade hörn 5">
            <a:extLst>
              <a:ext uri="{FF2B5EF4-FFF2-40B4-BE49-F238E27FC236}">
                <a16:creationId xmlns:a16="http://schemas.microsoft.com/office/drawing/2014/main" id="{375BA11A-4C41-4040-9AD3-BEEB21D1BBC8}"/>
              </a:ext>
            </a:extLst>
          </p:cNvPr>
          <p:cNvSpPr/>
          <p:nvPr/>
        </p:nvSpPr>
        <p:spPr>
          <a:xfrm>
            <a:off x="4004733" y="3361269"/>
            <a:ext cx="1574799" cy="1185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61125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2872F800-FD4A-4493-A878-01FEEA642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12192000" cy="6553200"/>
          </a:xfrm>
          <a:prstGeom prst="rect">
            <a:avLst/>
          </a:prstGeom>
        </p:spPr>
      </p:pic>
      <p:sp>
        <p:nvSpPr>
          <p:cNvPr id="8" name="Rektangel: rundade hörn 7">
            <a:extLst>
              <a:ext uri="{FF2B5EF4-FFF2-40B4-BE49-F238E27FC236}">
                <a16:creationId xmlns:a16="http://schemas.microsoft.com/office/drawing/2014/main" id="{51D67202-0442-4F78-A1E2-BB436A7FD452}"/>
              </a:ext>
            </a:extLst>
          </p:cNvPr>
          <p:cNvSpPr/>
          <p:nvPr/>
        </p:nvSpPr>
        <p:spPr>
          <a:xfrm>
            <a:off x="1862666" y="3285067"/>
            <a:ext cx="2421467" cy="47413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rundade hörn 8">
            <a:extLst>
              <a:ext uri="{FF2B5EF4-FFF2-40B4-BE49-F238E27FC236}">
                <a16:creationId xmlns:a16="http://schemas.microsoft.com/office/drawing/2014/main" id="{9DD5A5F1-3924-4AB4-8667-F7E52A624425}"/>
              </a:ext>
            </a:extLst>
          </p:cNvPr>
          <p:cNvSpPr/>
          <p:nvPr/>
        </p:nvSpPr>
        <p:spPr>
          <a:xfrm>
            <a:off x="8822266" y="3285067"/>
            <a:ext cx="948267" cy="47413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4413843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>
            <a:extLst>
              <a:ext uri="{FF2B5EF4-FFF2-40B4-BE49-F238E27FC236}">
                <a16:creationId xmlns:a16="http://schemas.microsoft.com/office/drawing/2014/main" id="{C260D083-5E6E-4E34-BBB0-55C6F8215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496" y="0"/>
            <a:ext cx="4921008" cy="6858000"/>
          </a:xfrm>
          <a:prstGeom prst="rect">
            <a:avLst/>
          </a:prstGeom>
        </p:spPr>
      </p:pic>
      <p:sp>
        <p:nvSpPr>
          <p:cNvPr id="4" name="Rektangel: rundade hörn 3">
            <a:extLst>
              <a:ext uri="{FF2B5EF4-FFF2-40B4-BE49-F238E27FC236}">
                <a16:creationId xmlns:a16="http://schemas.microsoft.com/office/drawing/2014/main" id="{A1236477-106E-44E9-B2C2-98E6EEC55DEF}"/>
              </a:ext>
            </a:extLst>
          </p:cNvPr>
          <p:cNvSpPr/>
          <p:nvPr/>
        </p:nvSpPr>
        <p:spPr>
          <a:xfrm>
            <a:off x="4004733" y="4199467"/>
            <a:ext cx="1574799" cy="1185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Rektangel: rundade hörn 5">
            <a:extLst>
              <a:ext uri="{FF2B5EF4-FFF2-40B4-BE49-F238E27FC236}">
                <a16:creationId xmlns:a16="http://schemas.microsoft.com/office/drawing/2014/main" id="{375BA11A-4C41-4040-9AD3-BEEB21D1BBC8}"/>
              </a:ext>
            </a:extLst>
          </p:cNvPr>
          <p:cNvSpPr/>
          <p:nvPr/>
        </p:nvSpPr>
        <p:spPr>
          <a:xfrm>
            <a:off x="4004733" y="3361269"/>
            <a:ext cx="1574799" cy="1185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7" name="Rektangel: rundade hörn 6">
            <a:extLst>
              <a:ext uri="{FF2B5EF4-FFF2-40B4-BE49-F238E27FC236}">
                <a16:creationId xmlns:a16="http://schemas.microsoft.com/office/drawing/2014/main" id="{452C9D62-788A-4DA0-B284-B83F70AD8820}"/>
              </a:ext>
            </a:extLst>
          </p:cNvPr>
          <p:cNvSpPr/>
          <p:nvPr/>
        </p:nvSpPr>
        <p:spPr>
          <a:xfrm>
            <a:off x="6620933" y="2108201"/>
            <a:ext cx="1574799" cy="1185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1783820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2872F800-FD4A-4493-A878-01FEEA642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12192000" cy="6553200"/>
          </a:xfrm>
          <a:prstGeom prst="rect">
            <a:avLst/>
          </a:prstGeom>
        </p:spPr>
      </p:pic>
      <p:sp>
        <p:nvSpPr>
          <p:cNvPr id="8" name="Rektangel: rundade hörn 7">
            <a:extLst>
              <a:ext uri="{FF2B5EF4-FFF2-40B4-BE49-F238E27FC236}">
                <a16:creationId xmlns:a16="http://schemas.microsoft.com/office/drawing/2014/main" id="{51D67202-0442-4F78-A1E2-BB436A7FD452}"/>
              </a:ext>
            </a:extLst>
          </p:cNvPr>
          <p:cNvSpPr/>
          <p:nvPr/>
        </p:nvSpPr>
        <p:spPr>
          <a:xfrm>
            <a:off x="1862666" y="3285067"/>
            <a:ext cx="2421467" cy="47413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rundade hörn 8">
            <a:extLst>
              <a:ext uri="{FF2B5EF4-FFF2-40B4-BE49-F238E27FC236}">
                <a16:creationId xmlns:a16="http://schemas.microsoft.com/office/drawing/2014/main" id="{9DD5A5F1-3924-4AB4-8667-F7E52A624425}"/>
              </a:ext>
            </a:extLst>
          </p:cNvPr>
          <p:cNvSpPr/>
          <p:nvPr/>
        </p:nvSpPr>
        <p:spPr>
          <a:xfrm>
            <a:off x="9762067" y="3285067"/>
            <a:ext cx="821266" cy="47413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855957650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>
            <a:extLst>
              <a:ext uri="{FF2B5EF4-FFF2-40B4-BE49-F238E27FC236}">
                <a16:creationId xmlns:a16="http://schemas.microsoft.com/office/drawing/2014/main" id="{C260D083-5E6E-4E34-BBB0-55C6F8215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496" y="0"/>
            <a:ext cx="4921008" cy="6858000"/>
          </a:xfrm>
          <a:prstGeom prst="rect">
            <a:avLst/>
          </a:prstGeom>
        </p:spPr>
      </p:pic>
      <p:sp>
        <p:nvSpPr>
          <p:cNvPr id="4" name="Rektangel: rundade hörn 3">
            <a:extLst>
              <a:ext uri="{FF2B5EF4-FFF2-40B4-BE49-F238E27FC236}">
                <a16:creationId xmlns:a16="http://schemas.microsoft.com/office/drawing/2014/main" id="{A1236477-106E-44E9-B2C2-98E6EEC55DEF}"/>
              </a:ext>
            </a:extLst>
          </p:cNvPr>
          <p:cNvSpPr/>
          <p:nvPr/>
        </p:nvSpPr>
        <p:spPr>
          <a:xfrm>
            <a:off x="4004733" y="4199467"/>
            <a:ext cx="1574799" cy="1185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Rektangel: rundade hörn 5">
            <a:extLst>
              <a:ext uri="{FF2B5EF4-FFF2-40B4-BE49-F238E27FC236}">
                <a16:creationId xmlns:a16="http://schemas.microsoft.com/office/drawing/2014/main" id="{375BA11A-4C41-4040-9AD3-BEEB21D1BBC8}"/>
              </a:ext>
            </a:extLst>
          </p:cNvPr>
          <p:cNvSpPr/>
          <p:nvPr/>
        </p:nvSpPr>
        <p:spPr>
          <a:xfrm>
            <a:off x="4004733" y="3361269"/>
            <a:ext cx="1574799" cy="1185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8" name="Rektangel: rundade hörn 7">
            <a:extLst>
              <a:ext uri="{FF2B5EF4-FFF2-40B4-BE49-F238E27FC236}">
                <a16:creationId xmlns:a16="http://schemas.microsoft.com/office/drawing/2014/main" id="{FC5E791F-8825-4CC8-904D-0F3AEC4177A9}"/>
              </a:ext>
            </a:extLst>
          </p:cNvPr>
          <p:cNvSpPr/>
          <p:nvPr/>
        </p:nvSpPr>
        <p:spPr>
          <a:xfrm>
            <a:off x="6620927" y="1888064"/>
            <a:ext cx="1574799" cy="1185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516091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8327B76-DE8B-4F9A-B7F9-08B5478A2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8662" y="2486917"/>
            <a:ext cx="10279780" cy="1677382"/>
          </a:xfrm>
        </p:spPr>
        <p:txBody>
          <a:bodyPr/>
          <a:lstStyle/>
          <a:p>
            <a:r>
              <a:rPr lang="sv-SE" sz="4000" b="1" i="0" u="none" strike="noStrike" kern="1200" dirty="0">
                <a:effectLst/>
                <a:latin typeface="Public Sans Regular" pitchFamily="2" charset="0"/>
              </a:rPr>
              <a:t>Information från Rådet för </a:t>
            </a:r>
            <a:r>
              <a:rPr lang="sv-SE" sz="4000" b="1" i="0" u="none" strike="noStrike" kern="1200" dirty="0" err="1">
                <a:effectLst/>
                <a:latin typeface="Public Sans Regular" pitchFamily="2" charset="0"/>
              </a:rPr>
              <a:t>interoperabilitet</a:t>
            </a:r>
            <a:br>
              <a:rPr lang="sv-SE" sz="4000" b="0" i="0" u="none" strike="noStrike" dirty="0">
                <a:effectLst/>
                <a:latin typeface="Arial" panose="020B0604020202020204" pitchFamily="34" charset="0"/>
              </a:rPr>
            </a:br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3195F1F-C58C-47F2-A2E5-D19347EE70F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Rodabe</a:t>
            </a:r>
          </a:p>
        </p:txBody>
      </p:sp>
    </p:spTree>
    <p:extLst>
      <p:ext uri="{BB962C8B-B14F-4D97-AF65-F5344CB8AC3E}">
        <p14:creationId xmlns:p14="http://schemas.microsoft.com/office/powerpoint/2010/main" val="337358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2872F800-FD4A-4493-A878-01FEEA642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12192000" cy="6553200"/>
          </a:xfrm>
          <a:prstGeom prst="rect">
            <a:avLst/>
          </a:prstGeom>
        </p:spPr>
      </p:pic>
      <p:sp>
        <p:nvSpPr>
          <p:cNvPr id="8" name="Rektangel: rundade hörn 7">
            <a:extLst>
              <a:ext uri="{FF2B5EF4-FFF2-40B4-BE49-F238E27FC236}">
                <a16:creationId xmlns:a16="http://schemas.microsoft.com/office/drawing/2014/main" id="{51D67202-0442-4F78-A1E2-BB436A7FD452}"/>
              </a:ext>
            </a:extLst>
          </p:cNvPr>
          <p:cNvSpPr/>
          <p:nvPr/>
        </p:nvSpPr>
        <p:spPr>
          <a:xfrm>
            <a:off x="1862666" y="3285067"/>
            <a:ext cx="2421467" cy="47413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rundade hörn 8">
            <a:extLst>
              <a:ext uri="{FF2B5EF4-FFF2-40B4-BE49-F238E27FC236}">
                <a16:creationId xmlns:a16="http://schemas.microsoft.com/office/drawing/2014/main" id="{9DD5A5F1-3924-4AB4-8667-F7E52A624425}"/>
              </a:ext>
            </a:extLst>
          </p:cNvPr>
          <p:cNvSpPr/>
          <p:nvPr/>
        </p:nvSpPr>
        <p:spPr>
          <a:xfrm>
            <a:off x="10541001" y="3285066"/>
            <a:ext cx="787400" cy="47413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59923831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>
            <a:extLst>
              <a:ext uri="{FF2B5EF4-FFF2-40B4-BE49-F238E27FC236}">
                <a16:creationId xmlns:a16="http://schemas.microsoft.com/office/drawing/2014/main" id="{C260D083-5E6E-4E34-BBB0-55C6F8215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496" y="0"/>
            <a:ext cx="4921008" cy="6858000"/>
          </a:xfrm>
          <a:prstGeom prst="rect">
            <a:avLst/>
          </a:prstGeom>
        </p:spPr>
      </p:pic>
      <p:sp>
        <p:nvSpPr>
          <p:cNvPr id="4" name="Rektangel: rundade hörn 3">
            <a:extLst>
              <a:ext uri="{FF2B5EF4-FFF2-40B4-BE49-F238E27FC236}">
                <a16:creationId xmlns:a16="http://schemas.microsoft.com/office/drawing/2014/main" id="{A1236477-106E-44E9-B2C2-98E6EEC55DEF}"/>
              </a:ext>
            </a:extLst>
          </p:cNvPr>
          <p:cNvSpPr/>
          <p:nvPr/>
        </p:nvSpPr>
        <p:spPr>
          <a:xfrm>
            <a:off x="4004733" y="4199467"/>
            <a:ext cx="1574799" cy="1185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Rektangel: rundade hörn 5">
            <a:extLst>
              <a:ext uri="{FF2B5EF4-FFF2-40B4-BE49-F238E27FC236}">
                <a16:creationId xmlns:a16="http://schemas.microsoft.com/office/drawing/2014/main" id="{375BA11A-4C41-4040-9AD3-BEEB21D1BBC8}"/>
              </a:ext>
            </a:extLst>
          </p:cNvPr>
          <p:cNvSpPr/>
          <p:nvPr/>
        </p:nvSpPr>
        <p:spPr>
          <a:xfrm>
            <a:off x="4004733" y="3361269"/>
            <a:ext cx="1574799" cy="1185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rundade hörn 8">
            <a:extLst>
              <a:ext uri="{FF2B5EF4-FFF2-40B4-BE49-F238E27FC236}">
                <a16:creationId xmlns:a16="http://schemas.microsoft.com/office/drawing/2014/main" id="{674DF0AE-2057-4AD7-805D-D5D15BDF3D8A}"/>
              </a:ext>
            </a:extLst>
          </p:cNvPr>
          <p:cNvSpPr/>
          <p:nvPr/>
        </p:nvSpPr>
        <p:spPr>
          <a:xfrm>
            <a:off x="6620932" y="1998129"/>
            <a:ext cx="1574799" cy="1185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6698512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Bildobjekt 6">
            <a:extLst>
              <a:ext uri="{FF2B5EF4-FFF2-40B4-BE49-F238E27FC236}">
                <a16:creationId xmlns:a16="http://schemas.microsoft.com/office/drawing/2014/main" id="{2872F800-FD4A-4493-A878-01FEEA64280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52400"/>
            <a:ext cx="12192000" cy="6553200"/>
          </a:xfrm>
          <a:prstGeom prst="rect">
            <a:avLst/>
          </a:prstGeom>
        </p:spPr>
      </p:pic>
      <p:sp>
        <p:nvSpPr>
          <p:cNvPr id="8" name="Rektangel: rundade hörn 7">
            <a:extLst>
              <a:ext uri="{FF2B5EF4-FFF2-40B4-BE49-F238E27FC236}">
                <a16:creationId xmlns:a16="http://schemas.microsoft.com/office/drawing/2014/main" id="{51D67202-0442-4F78-A1E2-BB436A7FD452}"/>
              </a:ext>
            </a:extLst>
          </p:cNvPr>
          <p:cNvSpPr/>
          <p:nvPr/>
        </p:nvSpPr>
        <p:spPr>
          <a:xfrm>
            <a:off x="1862666" y="3285067"/>
            <a:ext cx="2421467" cy="47413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9" name="Rektangel: rundade hörn 8">
            <a:extLst>
              <a:ext uri="{FF2B5EF4-FFF2-40B4-BE49-F238E27FC236}">
                <a16:creationId xmlns:a16="http://schemas.microsoft.com/office/drawing/2014/main" id="{9DD5A5F1-3924-4AB4-8667-F7E52A624425}"/>
              </a:ext>
            </a:extLst>
          </p:cNvPr>
          <p:cNvSpPr/>
          <p:nvPr/>
        </p:nvSpPr>
        <p:spPr>
          <a:xfrm>
            <a:off x="11260667" y="3285067"/>
            <a:ext cx="787400" cy="474133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29166800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>
            <a:extLst>
              <a:ext uri="{FF2B5EF4-FFF2-40B4-BE49-F238E27FC236}">
                <a16:creationId xmlns:a16="http://schemas.microsoft.com/office/drawing/2014/main" id="{C260D083-5E6E-4E34-BBB0-55C6F8215E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5496" y="0"/>
            <a:ext cx="4921008" cy="6858000"/>
          </a:xfrm>
          <a:prstGeom prst="rect">
            <a:avLst/>
          </a:prstGeom>
        </p:spPr>
      </p:pic>
      <p:sp>
        <p:nvSpPr>
          <p:cNvPr id="4" name="Rektangel: rundade hörn 3">
            <a:extLst>
              <a:ext uri="{FF2B5EF4-FFF2-40B4-BE49-F238E27FC236}">
                <a16:creationId xmlns:a16="http://schemas.microsoft.com/office/drawing/2014/main" id="{A1236477-106E-44E9-B2C2-98E6EEC55DEF}"/>
              </a:ext>
            </a:extLst>
          </p:cNvPr>
          <p:cNvSpPr/>
          <p:nvPr/>
        </p:nvSpPr>
        <p:spPr>
          <a:xfrm>
            <a:off x="4004733" y="4199467"/>
            <a:ext cx="1574799" cy="1185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6" name="Rektangel: rundade hörn 5">
            <a:extLst>
              <a:ext uri="{FF2B5EF4-FFF2-40B4-BE49-F238E27FC236}">
                <a16:creationId xmlns:a16="http://schemas.microsoft.com/office/drawing/2014/main" id="{375BA11A-4C41-4040-9AD3-BEEB21D1BBC8}"/>
              </a:ext>
            </a:extLst>
          </p:cNvPr>
          <p:cNvSpPr/>
          <p:nvPr/>
        </p:nvSpPr>
        <p:spPr>
          <a:xfrm>
            <a:off x="4004733" y="3361269"/>
            <a:ext cx="1574799" cy="1185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  <p:sp>
        <p:nvSpPr>
          <p:cNvPr id="10" name="Rektangel: rundade hörn 9">
            <a:extLst>
              <a:ext uri="{FF2B5EF4-FFF2-40B4-BE49-F238E27FC236}">
                <a16:creationId xmlns:a16="http://schemas.microsoft.com/office/drawing/2014/main" id="{E7CA3569-CC00-44CD-8027-ED53A1EBD1C5}"/>
              </a:ext>
            </a:extLst>
          </p:cNvPr>
          <p:cNvSpPr/>
          <p:nvPr/>
        </p:nvSpPr>
        <p:spPr>
          <a:xfrm>
            <a:off x="6620933" y="2607738"/>
            <a:ext cx="1574799" cy="118533"/>
          </a:xfrm>
          <a:prstGeom prst="round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0810944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B659604-1C92-4801-A718-7FBA3C3667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Mall</a:t>
            </a:r>
          </a:p>
        </p:txBody>
      </p:sp>
      <p:pic>
        <p:nvPicPr>
          <p:cNvPr id="8" name="Bildobjekt 7">
            <a:extLst>
              <a:ext uri="{FF2B5EF4-FFF2-40B4-BE49-F238E27FC236}">
                <a16:creationId xmlns:a16="http://schemas.microsoft.com/office/drawing/2014/main" id="{586C932D-78F6-413C-A24D-3255FF29C70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4375" t="28941" r="26042" b="10982"/>
          <a:stretch/>
        </p:blipFill>
        <p:spPr>
          <a:xfrm>
            <a:off x="2742237" y="850519"/>
            <a:ext cx="9001797" cy="58625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39718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849EFA13-75A4-40EF-A46B-D21E3EF1EE2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210534744"/>
              </p:ext>
            </p:extLst>
          </p:nvPr>
        </p:nvGraphicFramePr>
        <p:xfrm>
          <a:off x="455488" y="797364"/>
          <a:ext cx="11281024" cy="42164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ruta 4">
            <a:extLst>
              <a:ext uri="{FF2B5EF4-FFF2-40B4-BE49-F238E27FC236}">
                <a16:creationId xmlns:a16="http://schemas.microsoft.com/office/drawing/2014/main" id="{A3C2921A-91AD-474F-BF9A-DFA9483D8982}"/>
              </a:ext>
            </a:extLst>
          </p:cNvPr>
          <p:cNvSpPr txBox="1"/>
          <p:nvPr/>
        </p:nvSpPr>
        <p:spPr>
          <a:xfrm>
            <a:off x="3763766" y="5537416"/>
            <a:ext cx="4664468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sv-SE" sz="2800" b="1" i="0" dirty="0">
                <a:solidFill>
                  <a:srgbClr val="FFE098"/>
                </a:solidFill>
              </a:rPr>
              <a:t>Tack för din medverkan! </a:t>
            </a:r>
            <a:endParaRPr lang="sv-SE" sz="2800" dirty="0">
              <a:solidFill>
                <a:srgbClr val="FFE09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210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F4A91FA-7C30-4F70-A4B8-46E1FDAA3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Välj bilder till din presentation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0D1319D-1F60-43F8-B9AF-9CA907A14B42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sv-SE" dirty="0"/>
              <a:t>Besök vårt bildarkiv och hämta illustrationer eller fotografier som du vill använda i din presentation. Fotografierna är friköpta från vår bildbyrå. 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>
                <a:hlinkClick r:id="rId2"/>
              </a:rPr>
              <a:t>Välj illustrationer </a:t>
            </a:r>
            <a:endParaRPr lang="sv-SE" dirty="0"/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>
                <a:hlinkClick r:id="rId3"/>
              </a:rPr>
              <a:t>Välj fotografier</a:t>
            </a:r>
            <a:endParaRPr lang="sv-SE" dirty="0"/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sz="1600" b="1" dirty="0">
                <a:solidFill>
                  <a:srgbClr val="2424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När du laddar ned bilder</a:t>
            </a:r>
            <a:endParaRPr lang="sv-SE" sz="1600" b="1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sv-SE" sz="1600" dirty="0">
                <a:solidFill>
                  <a:srgbClr val="2424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Valet "Hämta bild" ger dig den bästa versionen av bilden. </a:t>
            </a:r>
            <a:endParaRPr lang="sv-SE" sz="1600" dirty="0">
              <a:solidFill>
                <a:srgbClr val="242424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sv-SE" sz="1600" dirty="0">
                <a:solidFill>
                  <a:srgbClr val="2424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Undvik "Hämta bilderna som </a:t>
            </a:r>
            <a:r>
              <a:rPr lang="sv-SE" sz="1600" dirty="0" err="1">
                <a:solidFill>
                  <a:srgbClr val="2424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zip-fil</a:t>
            </a:r>
            <a:r>
              <a:rPr lang="sv-SE" sz="1600" dirty="0">
                <a:solidFill>
                  <a:srgbClr val="2424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" då du får samtliga filer som ligger i mappen just nu. </a:t>
            </a:r>
            <a:endParaRPr lang="sv-SE" sz="1600" dirty="0">
              <a:solidFill>
                <a:srgbClr val="242424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sv-SE" sz="1600" dirty="0">
                <a:solidFill>
                  <a:srgbClr val="242424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"Hämta som skissbild" är detsamma som att du hämtar bilden som förhandsvisas (tumnagel).</a:t>
            </a:r>
          </a:p>
          <a:p>
            <a:pPr marL="342900" lvl="0" indent="-342900"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endParaRPr lang="sv-SE" sz="1600" dirty="0">
              <a:solidFill>
                <a:srgbClr val="242424"/>
              </a:solidFill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sv-SE" sz="1600" dirty="0">
                <a:solidFill>
                  <a:srgbClr val="24242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Tänk på att E‑hälsomyndighetens illustrationer och fotografier enbart får användas i presentationer, dokument, etc. eller där myndigheten är avsändare.</a:t>
            </a:r>
            <a:endParaRPr lang="sv-SE" sz="16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071860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EF4A91FA-7C30-4F70-A4B8-46E1FDAA3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Välj ikoner till din presentation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0D1319D-1F60-43F8-B9AF-9CA907A14B42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044" y="2025650"/>
            <a:ext cx="10475912" cy="424021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v-SE" sz="1800" dirty="0"/>
              <a:t>1. Klicka på infoga i menyn.</a:t>
            </a:r>
          </a:p>
          <a:p>
            <a:pPr marL="0" indent="0">
              <a:buNone/>
            </a:pPr>
            <a:r>
              <a:rPr lang="sv-SE" sz="1800" dirty="0"/>
              <a:t>2. Klicka Ikoner.</a:t>
            </a:r>
          </a:p>
          <a:p>
            <a:pPr marL="0" indent="0">
              <a:buNone/>
            </a:pPr>
            <a:r>
              <a:rPr lang="sv-SE" sz="1800" dirty="0"/>
              <a:t>3. Välj din ikon.</a:t>
            </a:r>
          </a:p>
          <a:p>
            <a:pPr marL="0" indent="0">
              <a:buNone/>
            </a:pPr>
            <a:r>
              <a:rPr lang="sv-SE" sz="1800" dirty="0"/>
              <a:t>4. Klicka på infoga.</a:t>
            </a:r>
          </a:p>
          <a:p>
            <a:pPr marL="0" indent="0">
              <a:buNone/>
            </a:pPr>
            <a:r>
              <a:rPr lang="sv-SE" sz="1800" dirty="0"/>
              <a:t>5. Ändra färg på ikonen enligt </a:t>
            </a:r>
            <a:br>
              <a:rPr lang="sv-SE" sz="1800" dirty="0"/>
            </a:br>
            <a:r>
              <a:rPr lang="sv-SE" sz="1800" dirty="0"/>
              <a:t>myndighetens grafiska profil.</a:t>
            </a:r>
          </a:p>
          <a:p>
            <a:pPr marL="0" indent="0">
              <a:buNone/>
            </a:pPr>
            <a:endParaRPr lang="sv-SE" sz="1800" dirty="0"/>
          </a:p>
          <a:p>
            <a:pPr marL="0" indent="0">
              <a:buNone/>
            </a:pPr>
            <a:r>
              <a:rPr lang="sv-SE" sz="2000" b="1" dirty="0"/>
              <a:t>Tips</a:t>
            </a:r>
          </a:p>
          <a:p>
            <a:pPr marL="0" indent="0">
              <a:buNone/>
            </a:pPr>
            <a:r>
              <a:rPr lang="sv-SE" sz="1800" dirty="0"/>
              <a:t>Du kan också kopiera ikoner</a:t>
            </a:r>
          </a:p>
          <a:p>
            <a:pPr marL="0" indent="0">
              <a:buNone/>
            </a:pPr>
            <a:r>
              <a:rPr lang="sv-SE" sz="1800" dirty="0"/>
              <a:t>som finns i myndighetspresentationen. </a:t>
            </a:r>
          </a:p>
          <a:p>
            <a:pPr marL="0" indent="0">
              <a:buNone/>
            </a:pPr>
            <a:endParaRPr lang="sv-SE" sz="1800" dirty="0"/>
          </a:p>
          <a:p>
            <a:pPr marL="0" indent="0">
              <a:buNone/>
            </a:pPr>
            <a:endParaRPr lang="sv-SE" dirty="0"/>
          </a:p>
        </p:txBody>
      </p:sp>
      <p:grpSp>
        <p:nvGrpSpPr>
          <p:cNvPr id="7" name="Grupp 6">
            <a:extLst>
              <a:ext uri="{FF2B5EF4-FFF2-40B4-BE49-F238E27FC236}">
                <a16:creationId xmlns:a16="http://schemas.microsoft.com/office/drawing/2014/main" id="{97C02153-EF44-4E3F-8181-F2970F397016}"/>
              </a:ext>
            </a:extLst>
          </p:cNvPr>
          <p:cNvGrpSpPr/>
          <p:nvPr/>
        </p:nvGrpSpPr>
        <p:grpSpPr>
          <a:xfrm>
            <a:off x="6096000" y="2025650"/>
            <a:ext cx="4176866" cy="1419462"/>
            <a:chOff x="857250" y="3429000"/>
            <a:chExt cx="5218027" cy="1773289"/>
          </a:xfrm>
        </p:grpSpPr>
        <p:pic>
          <p:nvPicPr>
            <p:cNvPr id="1027" name="Bildobjekt 3">
              <a:extLst>
                <a:ext uri="{FF2B5EF4-FFF2-40B4-BE49-F238E27FC236}">
                  <a16:creationId xmlns:a16="http://schemas.microsoft.com/office/drawing/2014/main" id="{EBFE1842-E8C9-465B-B804-DD82BEB0F17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57250" y="3429000"/>
              <a:ext cx="5218027" cy="1773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Ellips 3">
              <a:extLst>
                <a:ext uri="{FF2B5EF4-FFF2-40B4-BE49-F238E27FC236}">
                  <a16:creationId xmlns:a16="http://schemas.microsoft.com/office/drawing/2014/main" id="{71CAE3C8-F1E4-4BBE-96FE-032255DB619A}"/>
                </a:ext>
              </a:extLst>
            </p:cNvPr>
            <p:cNvSpPr/>
            <p:nvPr/>
          </p:nvSpPr>
          <p:spPr>
            <a:xfrm>
              <a:off x="3446599" y="3799451"/>
              <a:ext cx="914400" cy="914400"/>
            </a:xfrm>
            <a:prstGeom prst="ellipse">
              <a:avLst/>
            </a:prstGeom>
            <a:noFill/>
            <a:ln w="34925">
              <a:solidFill>
                <a:schemeClr val="accent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pic>
        <p:nvPicPr>
          <p:cNvPr id="6" name="Bildobjekt 5">
            <a:extLst>
              <a:ext uri="{FF2B5EF4-FFF2-40B4-BE49-F238E27FC236}">
                <a16:creationId xmlns:a16="http://schemas.microsoft.com/office/drawing/2014/main" id="{70F227E6-088F-484A-B5E1-336AFA5887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777000"/>
            <a:ext cx="4176866" cy="215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525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6D040BC-612F-AD7A-960C-5CE5E6E818A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Rektangel med rundade hörn 7">
            <a:extLst>
              <a:ext uri="{FF2B5EF4-FFF2-40B4-BE49-F238E27FC236}">
                <a16:creationId xmlns:a16="http://schemas.microsoft.com/office/drawing/2014/main" id="{24451A04-F0D2-4963-ABED-72BF633EDEDD}"/>
              </a:ext>
            </a:extLst>
          </p:cNvPr>
          <p:cNvSpPr/>
          <p:nvPr/>
        </p:nvSpPr>
        <p:spPr>
          <a:xfrm>
            <a:off x="11859331" y="6399039"/>
            <a:ext cx="293127" cy="113212"/>
          </a:xfrm>
          <a:prstGeom prst="roundRect">
            <a:avLst>
              <a:gd name="adj" fmla="val 13681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36000" rIns="36000" bIns="36000" rtlCol="0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74" name="Rektangel med rundade hörn 42">
            <a:extLst>
              <a:ext uri="{FF2B5EF4-FFF2-40B4-BE49-F238E27FC236}">
                <a16:creationId xmlns:a16="http://schemas.microsoft.com/office/drawing/2014/main" id="{4927206B-5DAD-42A0-A402-4858F32B870E}"/>
              </a:ext>
            </a:extLst>
          </p:cNvPr>
          <p:cNvSpPr/>
          <p:nvPr/>
        </p:nvSpPr>
        <p:spPr>
          <a:xfrm>
            <a:off x="12005895" y="3502211"/>
            <a:ext cx="98159" cy="51509"/>
          </a:xfrm>
          <a:prstGeom prst="roundRect">
            <a:avLst>
              <a:gd name="adj" fmla="val 13681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srgbClr val="FFE09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75" name="Rektangel med rundade hörn 43">
            <a:extLst>
              <a:ext uri="{FF2B5EF4-FFF2-40B4-BE49-F238E27FC236}">
                <a16:creationId xmlns:a16="http://schemas.microsoft.com/office/drawing/2014/main" id="{F2C5D3BD-2A86-405C-8267-530168959759}"/>
              </a:ext>
            </a:extLst>
          </p:cNvPr>
          <p:cNvSpPr/>
          <p:nvPr/>
        </p:nvSpPr>
        <p:spPr>
          <a:xfrm>
            <a:off x="12005895" y="3730811"/>
            <a:ext cx="98159" cy="51509"/>
          </a:xfrm>
          <a:prstGeom prst="roundRect">
            <a:avLst>
              <a:gd name="adj" fmla="val 13681"/>
            </a:avLst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srgbClr val="FFE098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Arial" panose="020B0604020202020204" pitchFamily="34" charset="0"/>
            </a:endParaRPr>
          </a:p>
        </p:txBody>
      </p:sp>
      <p:sp>
        <p:nvSpPr>
          <p:cNvPr id="197" name="Rubrik 1">
            <a:extLst>
              <a:ext uri="{FF2B5EF4-FFF2-40B4-BE49-F238E27FC236}">
                <a16:creationId xmlns:a16="http://schemas.microsoft.com/office/drawing/2014/main" id="{57FEB8EF-E1CA-4577-AC24-77C7F03D1498}"/>
              </a:ext>
            </a:extLst>
          </p:cNvPr>
          <p:cNvSpPr txBox="1">
            <a:spLocks/>
          </p:cNvSpPr>
          <p:nvPr/>
        </p:nvSpPr>
        <p:spPr>
          <a:xfrm>
            <a:off x="3218772" y="536016"/>
            <a:ext cx="8525553" cy="74910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b="1" i="0" strike="noStrike" kern="1200">
                <a:solidFill>
                  <a:srgbClr val="6E0E50"/>
                </a:solidFill>
                <a:effectLst/>
                <a:latin typeface="Public Sans" pitchFamily="2" charset="77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4000" b="1" i="0" u="none" strike="noStrike" kern="1200" cap="none" spc="0" normalizeH="0" baseline="0" noProof="0" dirty="0">
                <a:ln>
                  <a:noFill/>
                </a:ln>
                <a:solidFill>
                  <a:srgbClr val="6E0E50"/>
                </a:solidFill>
                <a:effectLst/>
                <a:uLnTx/>
                <a:uFillTx/>
                <a:latin typeface="Public Sans" pitchFamily="2" charset="77"/>
                <a:ea typeface="+mj-ea"/>
                <a:cs typeface="+mj-cs"/>
              </a:rPr>
              <a:t>Fokus på tre kategorier där arbete kan bedrivas parallellt</a:t>
            </a:r>
          </a:p>
        </p:txBody>
      </p:sp>
      <p:grpSp>
        <p:nvGrpSpPr>
          <p:cNvPr id="9" name="Grupp 8">
            <a:extLst>
              <a:ext uri="{FF2B5EF4-FFF2-40B4-BE49-F238E27FC236}">
                <a16:creationId xmlns:a16="http://schemas.microsoft.com/office/drawing/2014/main" id="{C12D0E97-E022-4049-B3FE-21805900E7B2}"/>
              </a:ext>
            </a:extLst>
          </p:cNvPr>
          <p:cNvGrpSpPr/>
          <p:nvPr/>
        </p:nvGrpSpPr>
        <p:grpSpPr>
          <a:xfrm>
            <a:off x="892789" y="935189"/>
            <a:ext cx="1908000" cy="5793396"/>
            <a:chOff x="892789" y="935189"/>
            <a:chExt cx="1908000" cy="5793396"/>
          </a:xfrm>
        </p:grpSpPr>
        <p:sp>
          <p:nvSpPr>
            <p:cNvPr id="109" name="Rektangel med rundade hörn 73">
              <a:extLst>
                <a:ext uri="{FF2B5EF4-FFF2-40B4-BE49-F238E27FC236}">
                  <a16:creationId xmlns:a16="http://schemas.microsoft.com/office/drawing/2014/main" id="{13EEE59C-27AC-450D-BB31-1F6A70FFACC5}"/>
                </a:ext>
              </a:extLst>
            </p:cNvPr>
            <p:cNvSpPr/>
            <p:nvPr/>
          </p:nvSpPr>
          <p:spPr>
            <a:xfrm>
              <a:off x="892789" y="935189"/>
              <a:ext cx="1908000" cy="5793396"/>
            </a:xfrm>
            <a:prstGeom prst="roundRect">
              <a:avLst>
                <a:gd name="adj" fmla="val 738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6E0E5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Grundläggande information</a:t>
              </a:r>
            </a:p>
          </p:txBody>
        </p:sp>
        <p:sp>
          <p:nvSpPr>
            <p:cNvPr id="121" name="Rektangel med rundade hörn 87">
              <a:extLst>
                <a:ext uri="{FF2B5EF4-FFF2-40B4-BE49-F238E27FC236}">
                  <a16:creationId xmlns:a16="http://schemas.microsoft.com/office/drawing/2014/main" id="{9A3576AC-4243-4AFF-9D06-8280A1319E25}"/>
                </a:ext>
              </a:extLst>
            </p:cNvPr>
            <p:cNvSpPr/>
            <p:nvPr/>
          </p:nvSpPr>
          <p:spPr>
            <a:xfrm>
              <a:off x="1048329" y="2493962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Avtal &amp; uppdrag</a:t>
              </a:r>
            </a:p>
          </p:txBody>
        </p:sp>
        <p:sp>
          <p:nvSpPr>
            <p:cNvPr id="122" name="Rektangel med rundade hörn 88">
              <a:extLst>
                <a:ext uri="{FF2B5EF4-FFF2-40B4-BE49-F238E27FC236}">
                  <a16:creationId xmlns:a16="http://schemas.microsoft.com/office/drawing/2014/main" id="{295DA6FB-9149-4308-9D2E-5AAB8A04BC86}"/>
                </a:ext>
              </a:extLst>
            </p:cNvPr>
            <p:cNvSpPr/>
            <p:nvPr/>
          </p:nvSpPr>
          <p:spPr>
            <a:xfrm>
              <a:off x="1042898" y="5574756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Personal</a:t>
              </a:r>
            </a:p>
          </p:txBody>
        </p:sp>
        <p:sp>
          <p:nvSpPr>
            <p:cNvPr id="123" name="Rektangel med rundade hörn 89">
              <a:extLst>
                <a:ext uri="{FF2B5EF4-FFF2-40B4-BE49-F238E27FC236}">
                  <a16:creationId xmlns:a16="http://schemas.microsoft.com/office/drawing/2014/main" id="{F2F38F23-AB51-4377-BE5B-9982D8EBC06B}"/>
                </a:ext>
              </a:extLst>
            </p:cNvPr>
            <p:cNvSpPr/>
            <p:nvPr/>
          </p:nvSpPr>
          <p:spPr>
            <a:xfrm>
              <a:off x="1042898" y="1867814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Verksamhet &amp; organisation</a:t>
              </a:r>
            </a:p>
          </p:txBody>
        </p:sp>
        <p:sp>
          <p:nvSpPr>
            <p:cNvPr id="124" name="Rektangel med rundade hörn 90">
              <a:extLst>
                <a:ext uri="{FF2B5EF4-FFF2-40B4-BE49-F238E27FC236}">
                  <a16:creationId xmlns:a16="http://schemas.microsoft.com/office/drawing/2014/main" id="{AA27E5D3-FE87-405B-B5EB-F15F04829EFF}"/>
                </a:ext>
              </a:extLst>
            </p:cNvPr>
            <p:cNvSpPr/>
            <p:nvPr/>
          </p:nvSpPr>
          <p:spPr>
            <a:xfrm>
              <a:off x="1031010" y="3116366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Utbud</a:t>
              </a:r>
            </a:p>
          </p:txBody>
        </p:sp>
        <p:sp>
          <p:nvSpPr>
            <p:cNvPr id="125" name="Rektangel med rundade hörn 91">
              <a:extLst>
                <a:ext uri="{FF2B5EF4-FFF2-40B4-BE49-F238E27FC236}">
                  <a16:creationId xmlns:a16="http://schemas.microsoft.com/office/drawing/2014/main" id="{AE0F03A7-812E-4160-BEBB-5CB242F35FC1}"/>
                </a:ext>
              </a:extLst>
            </p:cNvPr>
            <p:cNvSpPr/>
            <p:nvPr/>
          </p:nvSpPr>
          <p:spPr>
            <a:xfrm>
              <a:off x="1042898" y="4981397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Medicinteknisk produkt</a:t>
              </a:r>
            </a:p>
          </p:txBody>
        </p:sp>
        <p:sp>
          <p:nvSpPr>
            <p:cNvPr id="126" name="Rektangel med rundade hörn 92">
              <a:extLst>
                <a:ext uri="{FF2B5EF4-FFF2-40B4-BE49-F238E27FC236}">
                  <a16:creationId xmlns:a16="http://schemas.microsoft.com/office/drawing/2014/main" id="{07325E8E-E939-4EBF-AC6A-F8F3B67174B7}"/>
                </a:ext>
              </a:extLst>
            </p:cNvPr>
            <p:cNvSpPr/>
            <p:nvPr/>
          </p:nvSpPr>
          <p:spPr>
            <a:xfrm>
              <a:off x="1034105" y="3731251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Läkemedels-produkter (IDMP)</a:t>
              </a:r>
            </a:p>
          </p:txBody>
        </p:sp>
        <p:sp>
          <p:nvSpPr>
            <p:cNvPr id="132" name="Rektangel med rundade hörn 98">
              <a:extLst>
                <a:ext uri="{FF2B5EF4-FFF2-40B4-BE49-F238E27FC236}">
                  <a16:creationId xmlns:a16="http://schemas.microsoft.com/office/drawing/2014/main" id="{CDB3C6B1-A1A5-4A83-8AF7-84B19E6D0CC1}"/>
                </a:ext>
              </a:extLst>
            </p:cNvPr>
            <p:cNvSpPr/>
            <p:nvPr/>
          </p:nvSpPr>
          <p:spPr>
            <a:xfrm>
              <a:off x="1042898" y="4351655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Förskrivning substans</a:t>
              </a:r>
            </a:p>
          </p:txBody>
        </p:sp>
        <p:sp>
          <p:nvSpPr>
            <p:cNvPr id="133" name="Rektangel med rundade hörn 105">
              <a:extLst>
                <a:ext uri="{FF2B5EF4-FFF2-40B4-BE49-F238E27FC236}">
                  <a16:creationId xmlns:a16="http://schemas.microsoft.com/office/drawing/2014/main" id="{EF65C7E1-28EE-4F53-A795-2E9C7135DB82}"/>
                </a:ext>
              </a:extLst>
            </p:cNvPr>
            <p:cNvSpPr/>
            <p:nvPr/>
          </p:nvSpPr>
          <p:spPr>
            <a:xfrm>
              <a:off x="1031010" y="6204498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Basuppgifter i intyg</a:t>
              </a:r>
            </a:p>
          </p:txBody>
        </p:sp>
      </p:grpSp>
      <p:grpSp>
        <p:nvGrpSpPr>
          <p:cNvPr id="5" name="Grupp 4">
            <a:extLst>
              <a:ext uri="{FF2B5EF4-FFF2-40B4-BE49-F238E27FC236}">
                <a16:creationId xmlns:a16="http://schemas.microsoft.com/office/drawing/2014/main" id="{EC577A2E-485B-40F7-BAAA-5FDEA4C25E3F}"/>
              </a:ext>
            </a:extLst>
          </p:cNvPr>
          <p:cNvGrpSpPr/>
          <p:nvPr/>
        </p:nvGrpSpPr>
        <p:grpSpPr>
          <a:xfrm>
            <a:off x="4648565" y="1967887"/>
            <a:ext cx="3816000" cy="4746455"/>
            <a:chOff x="3211100" y="1982130"/>
            <a:chExt cx="3816000" cy="4746455"/>
          </a:xfrm>
        </p:grpSpPr>
        <p:sp>
          <p:nvSpPr>
            <p:cNvPr id="110" name="Rektangel med rundade hörn 74">
              <a:extLst>
                <a:ext uri="{FF2B5EF4-FFF2-40B4-BE49-F238E27FC236}">
                  <a16:creationId xmlns:a16="http://schemas.microsoft.com/office/drawing/2014/main" id="{9DD8435C-0868-4E36-8291-0F9F625A6EB2}"/>
                </a:ext>
              </a:extLst>
            </p:cNvPr>
            <p:cNvSpPr/>
            <p:nvPr/>
          </p:nvSpPr>
          <p:spPr>
            <a:xfrm>
              <a:off x="3211100" y="1982130"/>
              <a:ext cx="3816000" cy="4746455"/>
            </a:xfrm>
            <a:prstGeom prst="roundRect">
              <a:avLst>
                <a:gd name="adj" fmla="val 7381"/>
              </a:avLst>
            </a:prstGeom>
            <a:solidFill>
              <a:schemeClr val="accent3"/>
            </a:solidFill>
            <a:ln w="317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6E0E5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Klinisk </a:t>
              </a:r>
              <a:br>
                <a:rPr kumimoji="0" lang="sv-S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6E0E5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</a:br>
              <a:r>
                <a:rPr kumimoji="0" lang="sv-S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6E0E5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information</a:t>
              </a:r>
            </a:p>
          </p:txBody>
        </p:sp>
        <p:sp>
          <p:nvSpPr>
            <p:cNvPr id="128" name="Rektangel med rundade hörn 94">
              <a:extLst>
                <a:ext uri="{FF2B5EF4-FFF2-40B4-BE49-F238E27FC236}">
                  <a16:creationId xmlns:a16="http://schemas.microsoft.com/office/drawing/2014/main" id="{44E78904-6848-4799-8551-FD7A41D3100F}"/>
                </a:ext>
              </a:extLst>
            </p:cNvPr>
            <p:cNvSpPr/>
            <p:nvPr/>
          </p:nvSpPr>
          <p:spPr>
            <a:xfrm>
              <a:off x="5287785" y="4817673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108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Laboratorie-analys</a:t>
              </a:r>
            </a:p>
          </p:txBody>
        </p:sp>
        <p:sp>
          <p:nvSpPr>
            <p:cNvPr id="129" name="Rektangel med rundade hörn 95">
              <a:extLst>
                <a:ext uri="{FF2B5EF4-FFF2-40B4-BE49-F238E27FC236}">
                  <a16:creationId xmlns:a16="http://schemas.microsoft.com/office/drawing/2014/main" id="{EFC6CB18-4432-4E6E-80A0-B1E58583EC07}"/>
                </a:ext>
              </a:extLst>
            </p:cNvPr>
            <p:cNvSpPr/>
            <p:nvPr/>
          </p:nvSpPr>
          <p:spPr>
            <a:xfrm>
              <a:off x="3415974" y="4162836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Undersöknings-resultat</a:t>
              </a:r>
            </a:p>
          </p:txBody>
        </p:sp>
        <p:sp>
          <p:nvSpPr>
            <p:cNvPr id="130" name="Rektangel med rundade hörn 96">
              <a:extLst>
                <a:ext uri="{FF2B5EF4-FFF2-40B4-BE49-F238E27FC236}">
                  <a16:creationId xmlns:a16="http://schemas.microsoft.com/office/drawing/2014/main" id="{DB2A871C-91E9-416B-836F-48267726A74D}"/>
                </a:ext>
              </a:extLst>
            </p:cNvPr>
            <p:cNvSpPr/>
            <p:nvPr/>
          </p:nvSpPr>
          <p:spPr>
            <a:xfrm>
              <a:off x="3405287" y="4794277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Anteckningar</a:t>
              </a:r>
            </a:p>
          </p:txBody>
        </p:sp>
        <p:sp>
          <p:nvSpPr>
            <p:cNvPr id="140" name="Rektangel med rundade hörn 111">
              <a:extLst>
                <a:ext uri="{FF2B5EF4-FFF2-40B4-BE49-F238E27FC236}">
                  <a16:creationId xmlns:a16="http://schemas.microsoft.com/office/drawing/2014/main" id="{9CF108F8-2349-473F-9135-356FB43ECC80}"/>
                </a:ext>
              </a:extLst>
            </p:cNvPr>
            <p:cNvSpPr/>
            <p:nvPr/>
          </p:nvSpPr>
          <p:spPr>
            <a:xfrm>
              <a:off x="3415974" y="5404945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Vaccinationer</a:t>
              </a:r>
            </a:p>
          </p:txBody>
        </p:sp>
        <p:sp>
          <p:nvSpPr>
            <p:cNvPr id="176" name="Rektangel med rundade hörn 44">
              <a:extLst>
                <a:ext uri="{FF2B5EF4-FFF2-40B4-BE49-F238E27FC236}">
                  <a16:creationId xmlns:a16="http://schemas.microsoft.com/office/drawing/2014/main" id="{D8452539-E4AA-483D-8E68-21FA43EA50EB}"/>
                </a:ext>
              </a:extLst>
            </p:cNvPr>
            <p:cNvSpPr/>
            <p:nvPr/>
          </p:nvSpPr>
          <p:spPr>
            <a:xfrm>
              <a:off x="3661712" y="3568471"/>
              <a:ext cx="98159" cy="51509"/>
            </a:xfrm>
            <a:prstGeom prst="roundRect">
              <a:avLst>
                <a:gd name="adj" fmla="val 13681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78" name="Rektangel med rundade hörn 45">
              <a:extLst>
                <a:ext uri="{FF2B5EF4-FFF2-40B4-BE49-F238E27FC236}">
                  <a16:creationId xmlns:a16="http://schemas.microsoft.com/office/drawing/2014/main" id="{4E8D86A7-431F-477D-ADEE-F3731065FFD9}"/>
                </a:ext>
              </a:extLst>
            </p:cNvPr>
            <p:cNvSpPr/>
            <p:nvPr/>
          </p:nvSpPr>
          <p:spPr>
            <a:xfrm>
              <a:off x="3656220" y="3795787"/>
              <a:ext cx="98159" cy="51509"/>
            </a:xfrm>
            <a:prstGeom prst="roundRect">
              <a:avLst>
                <a:gd name="adj" fmla="val 13681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79" name="Rektangel med rundade hörn 46">
              <a:extLst>
                <a:ext uri="{FF2B5EF4-FFF2-40B4-BE49-F238E27FC236}">
                  <a16:creationId xmlns:a16="http://schemas.microsoft.com/office/drawing/2014/main" id="{379E2A2D-5EC7-4C70-9D19-F7A16BB7C233}"/>
                </a:ext>
              </a:extLst>
            </p:cNvPr>
            <p:cNvSpPr/>
            <p:nvPr/>
          </p:nvSpPr>
          <p:spPr>
            <a:xfrm>
              <a:off x="3659797" y="4016145"/>
              <a:ext cx="98159" cy="51509"/>
            </a:xfrm>
            <a:prstGeom prst="roundRect">
              <a:avLst>
                <a:gd name="adj" fmla="val 13681"/>
              </a:avLst>
            </a:prstGeom>
            <a:noFill/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srgbClr val="FFE098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182" name="Rektangel med rundade hörn 105">
              <a:extLst>
                <a:ext uri="{FF2B5EF4-FFF2-40B4-BE49-F238E27FC236}">
                  <a16:creationId xmlns:a16="http://schemas.microsoft.com/office/drawing/2014/main" id="{2344910D-DB2E-4342-9B6E-470B5C3B93CF}"/>
                </a:ext>
              </a:extLst>
            </p:cNvPr>
            <p:cNvSpPr/>
            <p:nvPr/>
          </p:nvSpPr>
          <p:spPr>
            <a:xfrm>
              <a:off x="3398681" y="2916163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108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Uppmärksam-hetsinformation</a:t>
              </a:r>
            </a:p>
          </p:txBody>
        </p:sp>
        <p:sp>
          <p:nvSpPr>
            <p:cNvPr id="183" name="Rektangel med rundade hörn 107">
              <a:extLst>
                <a:ext uri="{FF2B5EF4-FFF2-40B4-BE49-F238E27FC236}">
                  <a16:creationId xmlns:a16="http://schemas.microsoft.com/office/drawing/2014/main" id="{36D72CAC-98E9-4E94-A66C-622F1FBBA0D1}"/>
                </a:ext>
              </a:extLst>
            </p:cNvPr>
            <p:cNvSpPr/>
            <p:nvPr/>
          </p:nvSpPr>
          <p:spPr>
            <a:xfrm>
              <a:off x="3405287" y="3523744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108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Diagnos och åtgärd</a:t>
              </a:r>
            </a:p>
          </p:txBody>
        </p:sp>
        <p:sp>
          <p:nvSpPr>
            <p:cNvPr id="184" name="Rektangel med rundade hörn 110">
              <a:extLst>
                <a:ext uri="{FF2B5EF4-FFF2-40B4-BE49-F238E27FC236}">
                  <a16:creationId xmlns:a16="http://schemas.microsoft.com/office/drawing/2014/main" id="{C9561A7D-95A6-43D5-8166-FA9F0B2631B9}"/>
                </a:ext>
              </a:extLst>
            </p:cNvPr>
            <p:cNvSpPr/>
            <p:nvPr/>
          </p:nvSpPr>
          <p:spPr>
            <a:xfrm>
              <a:off x="5313709" y="2928030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108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Funktionsstatus</a:t>
              </a:r>
            </a:p>
          </p:txBody>
        </p:sp>
        <p:sp>
          <p:nvSpPr>
            <p:cNvPr id="186" name="Rektangel med rundade hörn 107">
              <a:extLst>
                <a:ext uri="{FF2B5EF4-FFF2-40B4-BE49-F238E27FC236}">
                  <a16:creationId xmlns:a16="http://schemas.microsoft.com/office/drawing/2014/main" id="{E44F7A32-0C18-4ADF-8960-D4608F4AD613}"/>
                </a:ext>
              </a:extLst>
            </p:cNvPr>
            <p:cNvSpPr/>
            <p:nvPr/>
          </p:nvSpPr>
          <p:spPr>
            <a:xfrm>
              <a:off x="5302823" y="4182021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</a:t>
              </a:r>
              <a:r>
                <a:rPr kumimoji="0" lang="sv-SE" sz="1400" b="0" i="0" u="none" strike="noStrike" kern="1200" cap="none" spc="0" normalizeH="0" baseline="0" noProof="0" dirty="0" err="1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raviditets</a:t>
              </a: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-information</a:t>
              </a:r>
            </a:p>
          </p:txBody>
        </p:sp>
        <p:sp>
          <p:nvSpPr>
            <p:cNvPr id="187" name="Rektangel med rundade hörn 110">
              <a:extLst>
                <a:ext uri="{FF2B5EF4-FFF2-40B4-BE49-F238E27FC236}">
                  <a16:creationId xmlns:a16="http://schemas.microsoft.com/office/drawing/2014/main" id="{15C4F950-B81B-4A32-9875-D0F8591528C4}"/>
                </a:ext>
              </a:extLst>
            </p:cNvPr>
            <p:cNvSpPr/>
            <p:nvPr/>
          </p:nvSpPr>
          <p:spPr>
            <a:xfrm>
              <a:off x="5302823" y="3545824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Levnadsvanor</a:t>
              </a:r>
            </a:p>
          </p:txBody>
        </p:sp>
        <p:sp>
          <p:nvSpPr>
            <p:cNvPr id="190" name="Rektangel med rundade hörn 97">
              <a:extLst>
                <a:ext uri="{FF2B5EF4-FFF2-40B4-BE49-F238E27FC236}">
                  <a16:creationId xmlns:a16="http://schemas.microsoft.com/office/drawing/2014/main" id="{8DD4F9CF-3537-4B4E-BF76-24686BFC1627}"/>
                </a:ext>
              </a:extLst>
            </p:cNvPr>
            <p:cNvSpPr/>
            <p:nvPr/>
          </p:nvSpPr>
          <p:spPr>
            <a:xfrm>
              <a:off x="5287785" y="5468618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36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Rekvisitions-läkemedel</a:t>
              </a:r>
            </a:p>
          </p:txBody>
        </p:sp>
        <p:sp>
          <p:nvSpPr>
            <p:cNvPr id="196" name="Rektangel med rundade hörn 98">
              <a:extLst>
                <a:ext uri="{FF2B5EF4-FFF2-40B4-BE49-F238E27FC236}">
                  <a16:creationId xmlns:a16="http://schemas.microsoft.com/office/drawing/2014/main" id="{BB025368-1EC2-4338-BCA9-31100558B6F8}"/>
                </a:ext>
              </a:extLst>
            </p:cNvPr>
            <p:cNvSpPr/>
            <p:nvPr/>
          </p:nvSpPr>
          <p:spPr>
            <a:xfrm>
              <a:off x="3398681" y="6040950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Medicinska bilder</a:t>
              </a:r>
            </a:p>
          </p:txBody>
        </p:sp>
      </p:grpSp>
      <p:grpSp>
        <p:nvGrpSpPr>
          <p:cNvPr id="8" name="Grupp 7">
            <a:extLst>
              <a:ext uri="{FF2B5EF4-FFF2-40B4-BE49-F238E27FC236}">
                <a16:creationId xmlns:a16="http://schemas.microsoft.com/office/drawing/2014/main" id="{DD7ED6C2-1D8F-4EF7-9DD2-2761EE68571C}"/>
              </a:ext>
            </a:extLst>
          </p:cNvPr>
          <p:cNvGrpSpPr/>
          <p:nvPr/>
        </p:nvGrpSpPr>
        <p:grpSpPr>
          <a:xfrm>
            <a:off x="9836325" y="1930543"/>
            <a:ext cx="1908000" cy="2803646"/>
            <a:chOff x="9873924" y="2014027"/>
            <a:chExt cx="1908000" cy="2803646"/>
          </a:xfrm>
        </p:grpSpPr>
        <p:sp>
          <p:nvSpPr>
            <p:cNvPr id="113" name="Rektangel med rundade hörn 77">
              <a:extLst>
                <a:ext uri="{FF2B5EF4-FFF2-40B4-BE49-F238E27FC236}">
                  <a16:creationId xmlns:a16="http://schemas.microsoft.com/office/drawing/2014/main" id="{616C7321-E334-4019-9F70-7D32B283B55F}"/>
                </a:ext>
              </a:extLst>
            </p:cNvPr>
            <p:cNvSpPr/>
            <p:nvPr/>
          </p:nvSpPr>
          <p:spPr>
            <a:xfrm>
              <a:off x="9873924" y="2014027"/>
              <a:ext cx="1908000" cy="2803646"/>
            </a:xfrm>
            <a:prstGeom prst="roundRect">
              <a:avLst>
                <a:gd name="adj" fmla="val 738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6E0E5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Teknisk information</a:t>
              </a:r>
            </a:p>
          </p:txBody>
        </p:sp>
        <p:sp>
          <p:nvSpPr>
            <p:cNvPr id="147" name="Rektangel med rundade hörn 117">
              <a:extLst>
                <a:ext uri="{FF2B5EF4-FFF2-40B4-BE49-F238E27FC236}">
                  <a16:creationId xmlns:a16="http://schemas.microsoft.com/office/drawing/2014/main" id="{9228E18C-2D61-49AE-9D08-A09DB6320C0C}"/>
                </a:ext>
              </a:extLst>
            </p:cNvPr>
            <p:cNvSpPr/>
            <p:nvPr/>
          </p:nvSpPr>
          <p:spPr>
            <a:xfrm>
              <a:off x="10085097" y="2928030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Tjänste-adressering</a:t>
              </a:r>
            </a:p>
          </p:txBody>
        </p:sp>
        <p:sp>
          <p:nvSpPr>
            <p:cNvPr id="155" name="Rektangel med rundade hörn 118">
              <a:extLst>
                <a:ext uri="{FF2B5EF4-FFF2-40B4-BE49-F238E27FC236}">
                  <a16:creationId xmlns:a16="http://schemas.microsoft.com/office/drawing/2014/main" id="{E974F249-4728-4FE0-8E36-59D65E473DB1}"/>
                </a:ext>
              </a:extLst>
            </p:cNvPr>
            <p:cNvSpPr/>
            <p:nvPr/>
          </p:nvSpPr>
          <p:spPr>
            <a:xfrm>
              <a:off x="10085097" y="3555683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108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Indexering</a:t>
              </a:r>
            </a:p>
          </p:txBody>
        </p:sp>
        <p:sp>
          <p:nvSpPr>
            <p:cNvPr id="39" name="Rektangel med rundade hörn 118">
              <a:extLst>
                <a:ext uri="{FF2B5EF4-FFF2-40B4-BE49-F238E27FC236}">
                  <a16:creationId xmlns:a16="http://schemas.microsoft.com/office/drawing/2014/main" id="{E9FB4018-E204-4DC1-B97D-FE39DE4287F7}"/>
                </a:ext>
              </a:extLst>
            </p:cNvPr>
            <p:cNvSpPr/>
            <p:nvPr/>
          </p:nvSpPr>
          <p:spPr>
            <a:xfrm>
              <a:off x="10112528" y="4135655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108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Tekniska mönster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18176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2040A07-A5A6-4E22-87B6-2030E346CE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7301" y="998785"/>
            <a:ext cx="10475290" cy="553998"/>
          </a:xfrm>
        </p:spPr>
        <p:txBody>
          <a:bodyPr/>
          <a:lstStyle/>
          <a:p>
            <a:r>
              <a:rPr lang="sv-SE" dirty="0"/>
              <a:t>Grundläggande information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749C50DA-9836-4C1C-8020-8FC26C977A95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287301" y="1892410"/>
            <a:ext cx="6598529" cy="4181491"/>
          </a:xfrm>
        </p:spPr>
        <p:txBody>
          <a:bodyPr/>
          <a:lstStyle/>
          <a:p>
            <a:r>
              <a:rPr lang="sv-SE" dirty="0"/>
              <a:t>Verksamhet och organisation</a:t>
            </a:r>
          </a:p>
          <a:p>
            <a:r>
              <a:rPr lang="sv-SE" dirty="0"/>
              <a:t>Avtal och uppdrag</a:t>
            </a:r>
          </a:p>
          <a:p>
            <a:r>
              <a:rPr lang="sv-SE" dirty="0"/>
              <a:t>Utbud</a:t>
            </a:r>
          </a:p>
          <a:p>
            <a:r>
              <a:rPr lang="sv-SE" dirty="0"/>
              <a:t>Basuppgifter i intyg</a:t>
            </a:r>
          </a:p>
          <a:p>
            <a:endParaRPr lang="sv-SE" dirty="0"/>
          </a:p>
          <a:p>
            <a:endParaRPr lang="sv-SE" dirty="0"/>
          </a:p>
        </p:txBody>
      </p:sp>
      <p:pic>
        <p:nvPicPr>
          <p:cNvPr id="7" name="Bildobjekt 6">
            <a:extLst>
              <a:ext uri="{FF2B5EF4-FFF2-40B4-BE49-F238E27FC236}">
                <a16:creationId xmlns:a16="http://schemas.microsoft.com/office/drawing/2014/main" id="{B03B0A16-9CCB-4D7D-AE74-F13B5CF2E05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4336" y="-33251"/>
            <a:ext cx="4957664" cy="6924502"/>
          </a:xfrm>
          <a:prstGeom prst="rect">
            <a:avLst/>
          </a:prstGeom>
        </p:spPr>
      </p:pic>
      <p:grpSp>
        <p:nvGrpSpPr>
          <p:cNvPr id="6" name="Grupp 5">
            <a:extLst>
              <a:ext uri="{FF2B5EF4-FFF2-40B4-BE49-F238E27FC236}">
                <a16:creationId xmlns:a16="http://schemas.microsoft.com/office/drawing/2014/main" id="{20A9BF1D-6D98-422A-8D46-3D06FC2C3A29}"/>
              </a:ext>
            </a:extLst>
          </p:cNvPr>
          <p:cNvGrpSpPr/>
          <p:nvPr/>
        </p:nvGrpSpPr>
        <p:grpSpPr>
          <a:xfrm>
            <a:off x="8286751" y="280505"/>
            <a:ext cx="2475840" cy="6391758"/>
            <a:chOff x="892789" y="935189"/>
            <a:chExt cx="1908000" cy="5793396"/>
          </a:xfrm>
        </p:grpSpPr>
        <p:sp>
          <p:nvSpPr>
            <p:cNvPr id="8" name="Rektangel med rundade hörn 73">
              <a:extLst>
                <a:ext uri="{FF2B5EF4-FFF2-40B4-BE49-F238E27FC236}">
                  <a16:creationId xmlns:a16="http://schemas.microsoft.com/office/drawing/2014/main" id="{C00FF2E0-9733-4415-BDC0-B2560E52121C}"/>
                </a:ext>
              </a:extLst>
            </p:cNvPr>
            <p:cNvSpPr/>
            <p:nvPr/>
          </p:nvSpPr>
          <p:spPr>
            <a:xfrm>
              <a:off x="892789" y="935189"/>
              <a:ext cx="1908000" cy="5793396"/>
            </a:xfrm>
            <a:prstGeom prst="roundRect">
              <a:avLst>
                <a:gd name="adj" fmla="val 7381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36000" bIns="36000" rtlCol="0" anchor="t" anchorCtr="0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800" b="1" i="0" u="none" strike="noStrike" kern="1200" cap="none" spc="0" normalizeH="0" baseline="0" noProof="0" dirty="0">
                  <a:ln>
                    <a:noFill/>
                  </a:ln>
                  <a:solidFill>
                    <a:srgbClr val="6E0E50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Grundläggande information</a:t>
              </a:r>
            </a:p>
          </p:txBody>
        </p:sp>
        <p:sp>
          <p:nvSpPr>
            <p:cNvPr id="9" name="Rektangel med rundade hörn 87">
              <a:extLst>
                <a:ext uri="{FF2B5EF4-FFF2-40B4-BE49-F238E27FC236}">
                  <a16:creationId xmlns:a16="http://schemas.microsoft.com/office/drawing/2014/main" id="{9D63EC0C-689E-4ED7-B299-280040ADA9CC}"/>
                </a:ext>
              </a:extLst>
            </p:cNvPr>
            <p:cNvSpPr/>
            <p:nvPr/>
          </p:nvSpPr>
          <p:spPr>
            <a:xfrm>
              <a:off x="1048329" y="2493962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Avtal &amp; uppdrag</a:t>
              </a:r>
            </a:p>
          </p:txBody>
        </p:sp>
        <p:sp>
          <p:nvSpPr>
            <p:cNvPr id="10" name="Rektangel med rundade hörn 88">
              <a:extLst>
                <a:ext uri="{FF2B5EF4-FFF2-40B4-BE49-F238E27FC236}">
                  <a16:creationId xmlns:a16="http://schemas.microsoft.com/office/drawing/2014/main" id="{1A19DD56-0160-4CE5-BB70-50AD0B834AC6}"/>
                </a:ext>
              </a:extLst>
            </p:cNvPr>
            <p:cNvSpPr/>
            <p:nvPr/>
          </p:nvSpPr>
          <p:spPr>
            <a:xfrm>
              <a:off x="1042898" y="5574756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Personal</a:t>
              </a:r>
            </a:p>
          </p:txBody>
        </p:sp>
        <p:sp>
          <p:nvSpPr>
            <p:cNvPr id="11" name="Rektangel med rundade hörn 89">
              <a:extLst>
                <a:ext uri="{FF2B5EF4-FFF2-40B4-BE49-F238E27FC236}">
                  <a16:creationId xmlns:a16="http://schemas.microsoft.com/office/drawing/2014/main" id="{7915088C-0138-4D93-A779-BB2504381E4D}"/>
                </a:ext>
              </a:extLst>
            </p:cNvPr>
            <p:cNvSpPr/>
            <p:nvPr/>
          </p:nvSpPr>
          <p:spPr>
            <a:xfrm>
              <a:off x="1042898" y="1867814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Verksamhet &amp; organisation</a:t>
              </a:r>
            </a:p>
          </p:txBody>
        </p:sp>
        <p:sp>
          <p:nvSpPr>
            <p:cNvPr id="12" name="Rektangel med rundade hörn 90">
              <a:extLst>
                <a:ext uri="{FF2B5EF4-FFF2-40B4-BE49-F238E27FC236}">
                  <a16:creationId xmlns:a16="http://schemas.microsoft.com/office/drawing/2014/main" id="{658D7CF6-B4CE-40D5-8BC6-DE7A1F816545}"/>
                </a:ext>
              </a:extLst>
            </p:cNvPr>
            <p:cNvSpPr/>
            <p:nvPr/>
          </p:nvSpPr>
          <p:spPr>
            <a:xfrm>
              <a:off x="1031010" y="3116366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Utbud</a:t>
              </a:r>
            </a:p>
          </p:txBody>
        </p:sp>
        <p:sp>
          <p:nvSpPr>
            <p:cNvPr id="13" name="Rektangel med rundade hörn 91">
              <a:extLst>
                <a:ext uri="{FF2B5EF4-FFF2-40B4-BE49-F238E27FC236}">
                  <a16:creationId xmlns:a16="http://schemas.microsoft.com/office/drawing/2014/main" id="{2341592F-C97B-47C8-AB58-625A3D564908}"/>
                </a:ext>
              </a:extLst>
            </p:cNvPr>
            <p:cNvSpPr/>
            <p:nvPr/>
          </p:nvSpPr>
          <p:spPr>
            <a:xfrm>
              <a:off x="1042898" y="4981397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Medicinteknisk produkt</a:t>
              </a:r>
            </a:p>
          </p:txBody>
        </p:sp>
        <p:sp>
          <p:nvSpPr>
            <p:cNvPr id="14" name="Rektangel med rundade hörn 92">
              <a:extLst>
                <a:ext uri="{FF2B5EF4-FFF2-40B4-BE49-F238E27FC236}">
                  <a16:creationId xmlns:a16="http://schemas.microsoft.com/office/drawing/2014/main" id="{99ACF20E-3A34-40A6-B20F-DA6F1A87EC4D}"/>
                </a:ext>
              </a:extLst>
            </p:cNvPr>
            <p:cNvSpPr/>
            <p:nvPr/>
          </p:nvSpPr>
          <p:spPr>
            <a:xfrm>
              <a:off x="1034105" y="3731251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Läkemedelsprodukter (IDMP)</a:t>
              </a:r>
            </a:p>
          </p:txBody>
        </p:sp>
        <p:sp>
          <p:nvSpPr>
            <p:cNvPr id="15" name="Rektangel med rundade hörn 98">
              <a:extLst>
                <a:ext uri="{FF2B5EF4-FFF2-40B4-BE49-F238E27FC236}">
                  <a16:creationId xmlns:a16="http://schemas.microsoft.com/office/drawing/2014/main" id="{ACD4F665-7E89-4178-8586-6684E7B2D162}"/>
                </a:ext>
              </a:extLst>
            </p:cNvPr>
            <p:cNvSpPr/>
            <p:nvPr/>
          </p:nvSpPr>
          <p:spPr>
            <a:xfrm>
              <a:off x="1042898" y="4351655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Förskrivning substans</a:t>
              </a:r>
            </a:p>
          </p:txBody>
        </p:sp>
        <p:sp>
          <p:nvSpPr>
            <p:cNvPr id="16" name="Rektangel med rundade hörn 105">
              <a:extLst>
                <a:ext uri="{FF2B5EF4-FFF2-40B4-BE49-F238E27FC236}">
                  <a16:creationId xmlns:a16="http://schemas.microsoft.com/office/drawing/2014/main" id="{A87D7468-4F23-4F66-858D-3EF3F630FE3A}"/>
                </a:ext>
              </a:extLst>
            </p:cNvPr>
            <p:cNvSpPr/>
            <p:nvPr/>
          </p:nvSpPr>
          <p:spPr>
            <a:xfrm>
              <a:off x="1031010" y="6204498"/>
              <a:ext cx="1542810" cy="432000"/>
            </a:xfrm>
            <a:prstGeom prst="roundRect">
              <a:avLst>
                <a:gd name="adj" fmla="val 13681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36000" rIns="36000" bIns="36000" rtlCol="0" anchor="ctr" anchorCtr="0"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1400" b="0" i="0" u="none" strike="noStrike" kern="1200" cap="none" spc="0" normalizeH="0" baseline="0" noProof="0" dirty="0">
                  <a:ln>
                    <a:noFill/>
                  </a:ln>
                  <a:solidFill>
                    <a:srgbClr val="FFE098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Basuppgifter i intyg</a:t>
              </a:r>
            </a:p>
          </p:txBody>
        </p:sp>
      </p:grpSp>
      <p:sp>
        <p:nvSpPr>
          <p:cNvPr id="17" name="Multiplikationstecken 16">
            <a:extLst>
              <a:ext uri="{FF2B5EF4-FFF2-40B4-BE49-F238E27FC236}">
                <a16:creationId xmlns:a16="http://schemas.microsoft.com/office/drawing/2014/main" id="{4AB8DA1B-1B2B-4410-9179-BBB596310929}"/>
              </a:ext>
            </a:extLst>
          </p:cNvPr>
          <p:cNvSpPr/>
          <p:nvPr/>
        </p:nvSpPr>
        <p:spPr>
          <a:xfrm>
            <a:off x="9011337" y="3137570"/>
            <a:ext cx="911507" cy="894943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2"/>
              </a:solidFill>
            </a:endParaRPr>
          </a:p>
        </p:txBody>
      </p:sp>
      <p:sp>
        <p:nvSpPr>
          <p:cNvPr id="19" name="Multiplikationstecken 18">
            <a:extLst>
              <a:ext uri="{FF2B5EF4-FFF2-40B4-BE49-F238E27FC236}">
                <a16:creationId xmlns:a16="http://schemas.microsoft.com/office/drawing/2014/main" id="{CFF50A76-A804-4EEF-BC7A-F020ADF0F85E}"/>
              </a:ext>
            </a:extLst>
          </p:cNvPr>
          <p:cNvSpPr/>
          <p:nvPr/>
        </p:nvSpPr>
        <p:spPr>
          <a:xfrm>
            <a:off x="9033810" y="3816135"/>
            <a:ext cx="911507" cy="894943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2"/>
              </a:solidFill>
            </a:endParaRPr>
          </a:p>
        </p:txBody>
      </p:sp>
      <p:sp>
        <p:nvSpPr>
          <p:cNvPr id="20" name="Multiplikationstecken 19">
            <a:extLst>
              <a:ext uri="{FF2B5EF4-FFF2-40B4-BE49-F238E27FC236}">
                <a16:creationId xmlns:a16="http://schemas.microsoft.com/office/drawing/2014/main" id="{32FDD104-D18F-4BF3-A140-3BD04C3EB746}"/>
              </a:ext>
            </a:extLst>
          </p:cNvPr>
          <p:cNvSpPr/>
          <p:nvPr/>
        </p:nvSpPr>
        <p:spPr>
          <a:xfrm>
            <a:off x="9033810" y="5199103"/>
            <a:ext cx="911507" cy="894943"/>
          </a:xfrm>
          <a:prstGeom prst="mathMultiply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 dirty="0">
              <a:solidFill>
                <a:schemeClr val="accent2"/>
              </a:solidFill>
            </a:endParaRPr>
          </a:p>
        </p:txBody>
      </p:sp>
      <p:sp>
        <p:nvSpPr>
          <p:cNvPr id="4" name="Pil: höger 3">
            <a:extLst>
              <a:ext uri="{FF2B5EF4-FFF2-40B4-BE49-F238E27FC236}">
                <a16:creationId xmlns:a16="http://schemas.microsoft.com/office/drawing/2014/main" id="{C9FA3F8D-853A-424C-B56F-ADB60059B604}"/>
              </a:ext>
            </a:extLst>
          </p:cNvPr>
          <p:cNvSpPr/>
          <p:nvPr/>
        </p:nvSpPr>
        <p:spPr>
          <a:xfrm>
            <a:off x="10120223" y="4686335"/>
            <a:ext cx="1005645" cy="476618"/>
          </a:xfrm>
          <a:prstGeom prst="rightArrow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237890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9" grpId="0" animBg="1"/>
      <p:bldP spid="2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AFCE4F9-13FB-4589-8FC5-358665E994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0488" y="625184"/>
            <a:ext cx="10474580" cy="553998"/>
          </a:xfrm>
        </p:spPr>
        <p:txBody>
          <a:bodyPr/>
          <a:lstStyle/>
          <a:p>
            <a:r>
              <a:rPr lang="sv-SE" dirty="0"/>
              <a:t>Patientöversikt			E-recept	</a:t>
            </a:r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06CF22F9-8646-479D-9F76-AEBCACC3391A}"/>
              </a:ext>
            </a:extLst>
          </p:cNvPr>
          <p:cNvSpPr>
            <a:spLocks noGrp="1" noChangeArrowheads="1"/>
          </p:cNvSpPr>
          <p:nvPr>
            <p:ph sz="quarter" idx="22"/>
          </p:nvPr>
        </p:nvSpPr>
        <p:spPr bwMode="auto">
          <a:xfrm>
            <a:off x="710488" y="1317681"/>
            <a:ext cx="5917004" cy="50783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sv-SE" altLang="sv-S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Patient </a:t>
            </a:r>
            <a:r>
              <a:rPr kumimoji="0" lang="sv-SE" altLang="sv-S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Demographics</a:t>
            </a:r>
            <a:endParaRPr kumimoji="0" lang="sv-SE" altLang="sv-S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sv-SE" altLang="sv-S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Healthcare </a:t>
            </a:r>
            <a:r>
              <a:rPr kumimoji="0" lang="sv-SE" altLang="sv-SE" sz="1800" b="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Professional</a:t>
            </a:r>
            <a:r>
              <a:rPr kumimoji="0" lang="sv-SE" altLang="sv-SE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Information</a:t>
            </a: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sv-SE" altLang="sv-SE" sz="1800" dirty="0">
                <a:latin typeface="Arial" panose="020B0604020202020204" pitchFamily="34" charset="0"/>
              </a:rPr>
              <a:t>Medical </a:t>
            </a:r>
            <a:r>
              <a:rPr lang="sv-SE" altLang="sv-SE" sz="1800" dirty="0" err="1">
                <a:latin typeface="Arial" panose="020B0604020202020204" pitchFamily="34" charset="0"/>
              </a:rPr>
              <a:t>History</a:t>
            </a:r>
            <a:r>
              <a:rPr lang="sv-SE" altLang="sv-SE" sz="1800" dirty="0">
                <a:latin typeface="Arial" panose="020B0604020202020204" pitchFamily="34" charset="0"/>
              </a:rPr>
              <a:t> </a:t>
            </a: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sv-SE" altLang="sv-SE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Allergies</a:t>
            </a:r>
            <a:endParaRPr kumimoji="0" lang="sv-SE" altLang="sv-SE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Medical Alerts</a:t>
            </a: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Vaccination/</a:t>
            </a:r>
            <a:r>
              <a:rPr kumimoji="0" lang="sv-SE" altLang="sv-SE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prophylaxis</a:t>
            </a: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information </a:t>
            </a: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en-US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Current, resolved, closed or inactive problems </a:t>
            </a:r>
            <a:endParaRPr lang="sv-SE" altLang="sv-SE" sz="1800" dirty="0">
              <a:latin typeface="Arial" panose="020B0604020202020204" pitchFamily="34" charset="0"/>
            </a:endParaRP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en-US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Textual information related to medical history</a:t>
            </a:r>
            <a:endParaRPr kumimoji="0" lang="sv-SE" altLang="sv-SE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Medical </a:t>
            </a:r>
            <a:r>
              <a:rPr kumimoji="0" lang="sv-SE" altLang="sv-SE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devices</a:t>
            </a: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and </a:t>
            </a:r>
            <a:r>
              <a:rPr kumimoji="0" lang="sv-SE" altLang="sv-SE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implants</a:t>
            </a:r>
            <a:endParaRPr kumimoji="0" lang="sv-SE" altLang="sv-SE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Medical or </a:t>
            </a:r>
            <a:r>
              <a:rPr kumimoji="0" lang="sv-SE" altLang="sv-SE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care</a:t>
            </a: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v-SE" altLang="sv-SE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procedures</a:t>
            </a:r>
            <a:endParaRPr kumimoji="0" lang="sv-SE" altLang="sv-SE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en-US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Current and relevant past medicines</a:t>
            </a:r>
            <a:endParaRPr lang="sv-SE" altLang="sv-SE" sz="1800" dirty="0">
              <a:latin typeface="Arial" panose="020B0604020202020204" pitchFamily="34" charset="0"/>
            </a:endParaRP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en-US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Social history observations related to health</a:t>
            </a:r>
            <a:endParaRPr kumimoji="0" lang="sv-SE" altLang="sv-SE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sv-SE" altLang="sv-SE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Functional</a:t>
            </a: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status</a:t>
            </a: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sv-SE" altLang="sv-SE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Pregnancy</a:t>
            </a: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v-SE" altLang="sv-SE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history</a:t>
            </a:r>
            <a:endParaRPr lang="sv-SE" altLang="sv-SE" sz="1800" dirty="0">
              <a:latin typeface="Arial" panose="020B0604020202020204" pitchFamily="34" charset="0"/>
            </a:endParaRP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Patient </a:t>
            </a:r>
            <a:r>
              <a:rPr kumimoji="0" lang="sv-SE" altLang="sv-SE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provided</a:t>
            </a: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data</a:t>
            </a: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en-US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Observation results pertaining to the health condition</a:t>
            </a:r>
            <a:endParaRPr lang="sv-SE" altLang="sv-SE" sz="1800" dirty="0">
              <a:latin typeface="Arial" panose="020B0604020202020204" pitchFamily="34" charset="0"/>
            </a:endParaRP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Plan </a:t>
            </a:r>
            <a:r>
              <a:rPr kumimoji="0" lang="sv-SE" altLang="sv-SE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of</a:t>
            </a: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v-SE" altLang="sv-SE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care</a:t>
            </a:r>
            <a:endParaRPr kumimoji="0" lang="sv-SE" altLang="sv-SE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Information on a rare </a:t>
            </a:r>
            <a:r>
              <a:rPr kumimoji="0" lang="sv-SE" altLang="sv-SE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disease</a:t>
            </a:r>
            <a:endParaRPr kumimoji="0" lang="sv-SE" altLang="sv-SE" sz="180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7" name="Rectangle 2">
            <a:extLst>
              <a:ext uri="{FF2B5EF4-FFF2-40B4-BE49-F238E27FC236}">
                <a16:creationId xmlns:a16="http://schemas.microsoft.com/office/drawing/2014/main" id="{08C68070-D527-4364-94F7-878C10C7295F}"/>
              </a:ext>
            </a:extLst>
          </p:cNvPr>
          <p:cNvSpPr>
            <a:spLocks noGrp="1" noChangeArrowheads="1"/>
          </p:cNvSpPr>
          <p:nvPr>
            <p:ph sz="quarter" idx="23"/>
          </p:nvPr>
        </p:nvSpPr>
        <p:spPr bwMode="auto">
          <a:xfrm>
            <a:off x="6928704" y="1317681"/>
            <a:ext cx="4913312" cy="2862322"/>
          </a:xfrm>
          <a:prstGeom prst="rect">
            <a:avLst/>
          </a:prstGeom>
          <a:noFill/>
          <a:ln>
            <a:solidFill>
              <a:schemeClr val="accent1"/>
            </a:solidFill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Patient Information</a:t>
            </a: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sv-SE" altLang="sv-SE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Prescriber</a:t>
            </a: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Information</a:t>
            </a: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sv-SE" altLang="sv-SE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Medication</a:t>
            </a: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Information </a:t>
            </a: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sv-SE" altLang="sv-SE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Prescription</a:t>
            </a: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  <a:r>
              <a:rPr kumimoji="0" lang="sv-SE" altLang="sv-SE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Details</a:t>
            </a: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</a:t>
            </a: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sv-SE" altLang="sv-SE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Dispensation</a:t>
            </a: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Information </a:t>
            </a: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Substitution Information </a:t>
            </a: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Clinical Information </a:t>
            </a: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sv-SE" altLang="sv-SE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Pharmaceutical</a:t>
            </a: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Product Information </a:t>
            </a: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Legal and </a:t>
            </a:r>
            <a:r>
              <a:rPr kumimoji="0" lang="sv-SE" altLang="sv-SE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Regulatory</a:t>
            </a: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Information</a:t>
            </a:r>
          </a:p>
          <a:p>
            <a:pPr marL="342900" indent="-342900" eaLnBrk="0" fontAlgn="base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kumimoji="0" lang="sv-SE" altLang="sv-SE" sz="1800" i="0" u="none" strike="noStrike" cap="none" normalizeH="0" baseline="0" dirty="0" err="1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Additional</a:t>
            </a:r>
            <a:r>
              <a:rPr kumimoji="0" lang="sv-SE" altLang="sv-SE" sz="18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Information</a:t>
            </a:r>
          </a:p>
        </p:txBody>
      </p:sp>
    </p:spTree>
    <p:extLst>
      <p:ext uri="{BB962C8B-B14F-4D97-AF65-F5344CB8AC3E}">
        <p14:creationId xmlns:p14="http://schemas.microsoft.com/office/powerpoint/2010/main" val="1701468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FC601521-9C1E-4982-8C96-5DD8768EA48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6243" y="1108086"/>
            <a:ext cx="10475290" cy="553998"/>
          </a:xfrm>
        </p:spPr>
        <p:txBody>
          <a:bodyPr/>
          <a:lstStyle/>
          <a:p>
            <a:r>
              <a:rPr lang="sv-SE" dirty="0"/>
              <a:t>Teknisk information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DD1B09E-1A57-4BE1-B7A5-7F514BB553DE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714099" y="2040393"/>
            <a:ext cx="5518108" cy="4174670"/>
          </a:xfrm>
        </p:spPr>
        <p:txBody>
          <a:bodyPr/>
          <a:lstStyle/>
          <a:p>
            <a:pPr marL="0" indent="0">
              <a:buNone/>
            </a:pPr>
            <a:r>
              <a:rPr lang="sv-SE" dirty="0"/>
              <a:t>Infrastrukturspecifikationer för </a:t>
            </a:r>
          </a:p>
          <a:p>
            <a:r>
              <a:rPr lang="sv-SE" dirty="0"/>
              <a:t>Patientdataindex</a:t>
            </a:r>
          </a:p>
          <a:p>
            <a:r>
              <a:rPr lang="sv-SE" dirty="0"/>
              <a:t>Tjänsteadressering</a:t>
            </a:r>
          </a:p>
          <a:p>
            <a:r>
              <a:rPr lang="sv-SE" dirty="0"/>
              <a:t>Tekniska mönster</a:t>
            </a:r>
          </a:p>
          <a:p>
            <a:endParaRPr lang="sv-SE" dirty="0"/>
          </a:p>
          <a:p>
            <a:endParaRPr lang="sv-SE" dirty="0"/>
          </a:p>
          <a:p>
            <a:endParaRPr lang="sv-SE" dirty="0"/>
          </a:p>
          <a:p>
            <a:pPr marL="0" indent="0">
              <a:buNone/>
            </a:pPr>
            <a:r>
              <a:rPr lang="sv-SE" dirty="0"/>
              <a:t>Behov av en arbetsgrupp snarast</a:t>
            </a:r>
          </a:p>
        </p:txBody>
      </p:sp>
      <p:pic>
        <p:nvPicPr>
          <p:cNvPr id="4" name="Bildobjekt 3">
            <a:extLst>
              <a:ext uri="{FF2B5EF4-FFF2-40B4-BE49-F238E27FC236}">
                <a16:creationId xmlns:a16="http://schemas.microsoft.com/office/drawing/2014/main" id="{C00F8580-11DD-401B-A2AC-479AD71D74E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6096001" y="1778697"/>
            <a:ext cx="5891408" cy="36198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60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8327B76-DE8B-4F9A-B7F9-08B5478A2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47116" y="2943000"/>
            <a:ext cx="8424000" cy="1123384"/>
          </a:xfrm>
        </p:spPr>
        <p:txBody>
          <a:bodyPr/>
          <a:lstStyle/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r>
              <a:rPr lang="sv-SE" sz="4000" b="1" i="0" u="none" strike="noStrike" kern="1200" dirty="0">
                <a:solidFill>
                  <a:schemeClr val="tx2"/>
                </a:solidFill>
                <a:effectLst/>
                <a:latin typeface="Public Sans Regular" pitchFamily="2" charset="0"/>
              </a:rPr>
              <a:t>Utvecklingsprojekt – uppdatering</a:t>
            </a:r>
            <a:br>
              <a:rPr lang="sv-SE" sz="4000" b="0" i="0" u="none" strike="noStrike" dirty="0">
                <a:solidFill>
                  <a:schemeClr val="tx2"/>
                </a:solidFill>
                <a:effectLst/>
                <a:latin typeface="Arial" panose="020B0604020202020204" pitchFamily="34" charset="0"/>
              </a:rPr>
            </a:br>
            <a:endParaRPr lang="sv-SE" sz="4000" b="0" i="0" u="none" strike="noStrike" dirty="0">
              <a:solidFill>
                <a:schemeClr val="tx2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23195F1F-C58C-47F2-A2E5-D19347EE70F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Jessica</a:t>
            </a:r>
          </a:p>
        </p:txBody>
      </p:sp>
    </p:spTree>
    <p:extLst>
      <p:ext uri="{BB962C8B-B14F-4D97-AF65-F5344CB8AC3E}">
        <p14:creationId xmlns:p14="http://schemas.microsoft.com/office/powerpoint/2010/main" val="27450150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CE34EA1-46F4-44D4-B2C4-6005B9C596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52993" y="2562049"/>
            <a:ext cx="8424000" cy="1107996"/>
          </a:xfrm>
        </p:spPr>
        <p:txBody>
          <a:bodyPr/>
          <a:lstStyle/>
          <a:p>
            <a:r>
              <a:rPr lang="sv-SE" sz="4000" b="1" i="0" u="none" strike="noStrike" kern="1200" dirty="0">
                <a:solidFill>
                  <a:schemeClr val="tx2"/>
                </a:solidFill>
                <a:effectLst/>
                <a:latin typeface="Public Sans Regular" pitchFamily="2" charset="0"/>
              </a:rPr>
              <a:t>Arbetsgruppens informationsyta i </a:t>
            </a:r>
            <a:r>
              <a:rPr lang="sv-SE" sz="4000" b="1" i="0" u="none" strike="noStrike" kern="1200" dirty="0" err="1">
                <a:solidFill>
                  <a:schemeClr val="tx2"/>
                </a:solidFill>
                <a:effectLst/>
                <a:latin typeface="Public Sans Regular" pitchFamily="2" charset="0"/>
              </a:rPr>
              <a:t>Confluence</a:t>
            </a:r>
            <a:endParaRPr lang="sv-SE" dirty="0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3E4E251B-08CC-4981-AA3B-AEEFE965C00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Sahar</a:t>
            </a:r>
          </a:p>
        </p:txBody>
      </p:sp>
    </p:spTree>
    <p:extLst>
      <p:ext uri="{BB962C8B-B14F-4D97-AF65-F5344CB8AC3E}">
        <p14:creationId xmlns:p14="http://schemas.microsoft.com/office/powerpoint/2010/main" val="328103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y-ppt-mall-ny version">
  <a:themeElements>
    <a:clrScheme name="E-hälsomyndigheten">
      <a:dk1>
        <a:srgbClr val="212121"/>
      </a:dk1>
      <a:lt1>
        <a:srgbClr val="FAFAFA"/>
      </a:lt1>
      <a:dk2>
        <a:srgbClr val="6E0E50"/>
      </a:dk2>
      <a:lt2>
        <a:srgbClr val="FAFAFA"/>
      </a:lt2>
      <a:accent1>
        <a:srgbClr val="6E0E50"/>
      </a:accent1>
      <a:accent2>
        <a:srgbClr val="F7E3ED"/>
      </a:accent2>
      <a:accent3>
        <a:srgbClr val="FFE098"/>
      </a:accent3>
      <a:accent4>
        <a:srgbClr val="FFF8EB"/>
      </a:accent4>
      <a:accent5>
        <a:srgbClr val="E28AB7"/>
      </a:accent5>
      <a:accent6>
        <a:srgbClr val="04C3AD"/>
      </a:accent6>
      <a:hlink>
        <a:srgbClr val="6E0E50"/>
      </a:hlink>
      <a:folHlink>
        <a:srgbClr val="954F72"/>
      </a:folHlink>
    </a:clrScheme>
    <a:fontScheme name="Public Sans">
      <a:majorFont>
        <a:latin typeface="Public Sans Bold"/>
        <a:ea typeface=""/>
        <a:cs typeface=""/>
      </a:majorFont>
      <a:minorFont>
        <a:latin typeface="Public Sans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-hälsomyndigheten mall.pptx [Skrivskyddad]" id="{37BFAC00-14CB-4996-95B8-FA6C8A22F950}" vid="{BBC0F716-50ED-475C-A6BA-1228B846A629}"/>
    </a:ext>
  </a:extLst>
</a:theme>
</file>

<file path=ppt/theme/theme2.xml><?xml version="1.0" encoding="utf-8"?>
<a:theme xmlns:a="http://schemas.openxmlformats.org/drawingml/2006/main" name="2_Ny-ppt-mall-ny version">
  <a:themeElements>
    <a:clrScheme name="E-hälsomyndigheten">
      <a:dk1>
        <a:srgbClr val="212121"/>
      </a:dk1>
      <a:lt1>
        <a:srgbClr val="FAFAFA"/>
      </a:lt1>
      <a:dk2>
        <a:srgbClr val="6E0E50"/>
      </a:dk2>
      <a:lt2>
        <a:srgbClr val="FAFAFA"/>
      </a:lt2>
      <a:accent1>
        <a:srgbClr val="6E0E50"/>
      </a:accent1>
      <a:accent2>
        <a:srgbClr val="FFE098"/>
      </a:accent2>
      <a:accent3>
        <a:srgbClr val="F7E3ED"/>
      </a:accent3>
      <a:accent4>
        <a:srgbClr val="FFF8EB"/>
      </a:accent4>
      <a:accent5>
        <a:srgbClr val="E28AB7"/>
      </a:accent5>
      <a:accent6>
        <a:srgbClr val="0EC3AD"/>
      </a:accent6>
      <a:hlink>
        <a:srgbClr val="6E0E50"/>
      </a:hlink>
      <a:folHlink>
        <a:srgbClr val="FFDF97"/>
      </a:folHlink>
    </a:clrScheme>
    <a:fontScheme name="Public Sans">
      <a:majorFont>
        <a:latin typeface="Public Sans Bold"/>
        <a:ea typeface=""/>
        <a:cs typeface=""/>
      </a:majorFont>
      <a:minorFont>
        <a:latin typeface="Public Sans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>
            <a:solidFill>
              <a:schemeClr val="accent2"/>
            </a:solidFill>
          </a:defRPr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pt-mall-ny version" id="{0FDE2156-1306-D44D-9329-C7400DA58392}" vid="{69445E18-04E9-7D4F-A8CB-3E4AA4AD6F21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  <Handlingstyp xmlns="c28f52af-a8f8-4551-b8ae-866ae79b83b4" xsi:nil="true"/>
    <IconOverlay xmlns="http://schemas.microsoft.com/sharepoint/v4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Normal" ma:contentTypeID="0x010100DC1D8ECDB72C194F9F7841CC62E2C4650016C8A1164F9E464DBC72EA388333CB00" ma:contentTypeVersion="9" ma:contentTypeDescription="Create a new document." ma:contentTypeScope="" ma:versionID="c2ec9b7bec4062e4719a45654735d309">
  <xsd:schema xmlns:xsd="http://www.w3.org/2001/XMLSchema" xmlns:xs="http://www.w3.org/2001/XMLSchema" xmlns:p="http://schemas.microsoft.com/office/2006/metadata/properties" xmlns:ns2="c28f52af-a8f8-4551-b8ae-866ae79b83b4" xmlns:ns3="8B68652B-87A5-4D31-AA34-E405ABBBBCA0" xmlns:ns4="http://schemas.microsoft.com/sharepoint/v4" xmlns:ns5="e75cc5d4-cb89-4ddd-93a3-b8401981cb50" targetNamespace="http://schemas.microsoft.com/office/2006/metadata/properties" ma:root="true" ma:fieldsID="3282d814eb6fb16da0f1b762150143ef" ns2:_="" ns3:_="" ns4:_="" ns5:_="">
    <xsd:import namespace="c28f52af-a8f8-4551-b8ae-866ae79b83b4"/>
    <xsd:import namespace="8B68652B-87A5-4D31-AA34-E405ABBBBCA0"/>
    <xsd:import namespace="http://schemas.microsoft.com/sharepoint/v4"/>
    <xsd:import namespace="e75cc5d4-cb89-4ddd-93a3-b8401981cb50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  <xsd:element ref="ns2:Handlingstyp" minOccurs="0"/>
                <xsd:element ref="ns3:DocState" minOccurs="0"/>
                <xsd:element ref="ns4:IconOverlay" minOccurs="0"/>
                <xsd:element ref="ns5:SharedWithUsers" minOccurs="0"/>
                <xsd:element ref="ns5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  <xsd:element name="Handlingstyp" ma:index="9" nillable="true" ma:displayName="Handlingstyp" ma:list="{a10b8abd-708c-4061-93b9-31cd1f76653d}" ma:internalName="Handlingstyp" ma:readOnly="false" ma:showField="Title" ma:web="c28f52af-a8f8-4551-b8ae-866ae79b83b4">
      <xsd:simpleType>
        <xsd:restriction base="dms:Lookup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B68652B-87A5-4D31-AA34-E405ABBBBCA0" elementFormDefault="qualified">
    <xsd:import namespace="http://schemas.microsoft.com/office/2006/documentManagement/types"/>
    <xsd:import namespace="http://schemas.microsoft.com/office/infopath/2007/PartnerControls"/>
    <xsd:element name="DocState" ma:index="10" nillable="true" ma:displayName="Status godkännande" ma:internalName="DocStat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75cc5d4-cb89-4ddd-93a3-b8401981cb50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997668C-19A1-4BA5-A318-229DCCAE9BAC}">
  <ds:schemaRefs>
    <ds:schemaRef ds:uri="http://purl.org/dc/elements/1.1/"/>
    <ds:schemaRef ds:uri="8B68652B-87A5-4D31-AA34-E405ABBBBCA0"/>
    <ds:schemaRef ds:uri="http://purl.org/dc/terms/"/>
    <ds:schemaRef ds:uri="http://purl.org/dc/dcmitype/"/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e75cc5d4-cb89-4ddd-93a3-b8401981cb50"/>
    <ds:schemaRef ds:uri="http://schemas.microsoft.com/sharepoint/v4"/>
    <ds:schemaRef ds:uri="c28f52af-a8f8-4551-b8ae-866ae79b83b4"/>
  </ds:schemaRefs>
</ds:datastoreItem>
</file>

<file path=customXml/itemProps2.xml><?xml version="1.0" encoding="utf-8"?>
<ds:datastoreItem xmlns:ds="http://schemas.openxmlformats.org/officeDocument/2006/customXml" ds:itemID="{CBEB6B49-9D8E-496A-9283-06369233A6D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2B32B8-04BB-4036-AE43-5B31FFD1D1F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8B68652B-87A5-4D31-AA34-E405ABBBBCA0"/>
    <ds:schemaRef ds:uri="http://schemas.microsoft.com/sharepoint/v4"/>
    <ds:schemaRef ds:uri="e75cc5d4-cb89-4ddd-93a3-b8401981cb5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E-hälsomyndigheten mall</Template>
  <TotalTime>21026</TotalTime>
  <Words>1055</Words>
  <Application>Microsoft Office PowerPoint</Application>
  <PresentationFormat>Bredbild</PresentationFormat>
  <Paragraphs>222</Paragraphs>
  <Slides>37</Slides>
  <Notes>7</Notes>
  <HiddenSlides>1</HiddenSlides>
  <MMClips>0</MMClips>
  <ScaleCrop>false</ScaleCrop>
  <HeadingPairs>
    <vt:vector size="6" baseType="variant">
      <vt:variant>
        <vt:lpstr>Använt teckensnitt</vt:lpstr>
      </vt:variant>
      <vt:variant>
        <vt:i4>7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37</vt:i4>
      </vt:variant>
    </vt:vector>
  </HeadingPairs>
  <TitlesOfParts>
    <vt:vector size="46" baseType="lpstr">
      <vt:lpstr>Arial</vt:lpstr>
      <vt:lpstr>Calibri</vt:lpstr>
      <vt:lpstr>Open Sans</vt:lpstr>
      <vt:lpstr>Public Sans</vt:lpstr>
      <vt:lpstr>Public Sans Bold</vt:lpstr>
      <vt:lpstr>Public Sans Regular</vt:lpstr>
      <vt:lpstr>Symbol</vt:lpstr>
      <vt:lpstr>Ny-ppt-mall-ny version</vt:lpstr>
      <vt:lpstr>2_Ny-ppt-mall-ny version</vt:lpstr>
      <vt:lpstr>Arbetsgrupp  Strukturering och standardisering av intygsinformation</vt:lpstr>
      <vt:lpstr>Agenda 8 november</vt:lpstr>
      <vt:lpstr>Information från Rådet för interoperabilitet </vt:lpstr>
      <vt:lpstr>PowerPoint-presentation</vt:lpstr>
      <vt:lpstr>Grundläggande information</vt:lpstr>
      <vt:lpstr>Patientöversikt   E-recept </vt:lpstr>
      <vt:lpstr>Teknisk information</vt:lpstr>
      <vt:lpstr>Utvecklingsprojekt – uppdatering </vt:lpstr>
      <vt:lpstr>Arbetsgruppens informationsyta i Confluence</vt:lpstr>
      <vt:lpstr>Arbetsgruppens informationsyta i Confluence</vt:lpstr>
      <vt:lpstr>Samarbete med E-hälsomyndigheten och Socialstyrelsen</vt:lpstr>
      <vt:lpstr>Socialstyrelsens tidigare arbete</vt:lpstr>
      <vt:lpstr>Jämförelse begreppsmodeller</vt:lpstr>
      <vt:lpstr>Genomgång av kommande arbetsuppgift: Basuppgifter i intyg</vt:lpstr>
      <vt:lpstr>Basuppgifter</vt:lpstr>
      <vt:lpstr>PowerPoint-presentation</vt:lpstr>
      <vt:lpstr>Objekt och egenskaper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PowerPoint-presentation</vt:lpstr>
      <vt:lpstr>Mall</vt:lpstr>
      <vt:lpstr>PowerPoint-presentation</vt:lpstr>
      <vt:lpstr>Välj bilder till din presentation</vt:lpstr>
      <vt:lpstr>Välj ikoner till din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Nationell funktion för interoperabilitet</dc:title>
  <dc:creator>Roudabeh Alavi-Shahidi</dc:creator>
  <cp:lastModifiedBy>Sahar Parsa Amdouni</cp:lastModifiedBy>
  <cp:revision>74</cp:revision>
  <dcterms:created xsi:type="dcterms:W3CDTF">2024-06-19T12:10:12Z</dcterms:created>
  <dcterms:modified xsi:type="dcterms:W3CDTF">2024-11-13T13:11:57Z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0x010100DC1D8ECDB72C194F9F7841CC62E2C4650016C8A1164F9E464DBC72EA388333CB00</vt:lpwstr>
  </property>
</Properties>
</file>