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4" r:id="rId4"/>
  </p:sldMasterIdLst>
  <p:notesMasterIdLst>
    <p:notesMasterId r:id="rId60"/>
  </p:notesMasterIdLst>
  <p:sldIdLst>
    <p:sldId id="256" r:id="rId5"/>
    <p:sldId id="2147198403" r:id="rId6"/>
    <p:sldId id="2147198386" r:id="rId7"/>
    <p:sldId id="2147198706" r:id="rId8"/>
    <p:sldId id="2147198705" r:id="rId9"/>
    <p:sldId id="2147198707" r:id="rId10"/>
    <p:sldId id="2147198708" r:id="rId11"/>
    <p:sldId id="2147198405" r:id="rId12"/>
    <p:sldId id="7547" r:id="rId13"/>
    <p:sldId id="2147198410" r:id="rId14"/>
    <p:sldId id="2147198416" r:id="rId15"/>
    <p:sldId id="2147198691" r:id="rId16"/>
    <p:sldId id="2147198694" r:id="rId17"/>
    <p:sldId id="2147198693" r:id="rId18"/>
    <p:sldId id="319" r:id="rId19"/>
    <p:sldId id="369" r:id="rId20"/>
    <p:sldId id="2147198599" r:id="rId21"/>
    <p:sldId id="2147198688" r:id="rId22"/>
    <p:sldId id="2147198690" r:id="rId23"/>
    <p:sldId id="284" r:id="rId24"/>
    <p:sldId id="2147198703" r:id="rId25"/>
    <p:sldId id="2147198406" r:id="rId26"/>
    <p:sldId id="2147198411" r:id="rId27"/>
    <p:sldId id="2147198695" r:id="rId28"/>
    <p:sldId id="2147198413" r:id="rId29"/>
    <p:sldId id="257" r:id="rId30"/>
    <p:sldId id="2147198415" r:id="rId31"/>
    <p:sldId id="2147198409" r:id="rId32"/>
    <p:sldId id="265" r:id="rId33"/>
    <p:sldId id="267" r:id="rId34"/>
    <p:sldId id="270" r:id="rId35"/>
    <p:sldId id="269" r:id="rId36"/>
    <p:sldId id="268" r:id="rId37"/>
    <p:sldId id="2147198704" r:id="rId38"/>
    <p:sldId id="2147198407" r:id="rId39"/>
    <p:sldId id="2147198697" r:id="rId40"/>
    <p:sldId id="262" r:id="rId41"/>
    <p:sldId id="263" r:id="rId42"/>
    <p:sldId id="2147198698" r:id="rId43"/>
    <p:sldId id="266" r:id="rId44"/>
    <p:sldId id="2147198699" r:id="rId45"/>
    <p:sldId id="2147198700" r:id="rId46"/>
    <p:sldId id="2147198701" r:id="rId47"/>
    <p:sldId id="260" r:id="rId48"/>
    <p:sldId id="271" r:id="rId49"/>
    <p:sldId id="258" r:id="rId50"/>
    <p:sldId id="2147198702" r:id="rId51"/>
    <p:sldId id="277" r:id="rId52"/>
    <p:sldId id="275" r:id="rId53"/>
    <p:sldId id="274" r:id="rId54"/>
    <p:sldId id="272" r:id="rId55"/>
    <p:sldId id="276" r:id="rId56"/>
    <p:sldId id="273" r:id="rId57"/>
    <p:sldId id="279" r:id="rId58"/>
    <p:sldId id="2147198404"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vsnitt" id="{20F5B25D-957E-424E-ACC3-329BE9183E26}">
          <p14:sldIdLst>
            <p14:sldId id="256"/>
            <p14:sldId id="2147198403"/>
            <p14:sldId id="2147198386"/>
            <p14:sldId id="2147198706"/>
            <p14:sldId id="2147198705"/>
            <p14:sldId id="2147198707"/>
            <p14:sldId id="2147198708"/>
            <p14:sldId id="2147198405"/>
            <p14:sldId id="7547"/>
            <p14:sldId id="2147198410"/>
            <p14:sldId id="2147198416"/>
            <p14:sldId id="2147198691"/>
            <p14:sldId id="2147198694"/>
            <p14:sldId id="2147198693"/>
            <p14:sldId id="319"/>
            <p14:sldId id="369"/>
            <p14:sldId id="2147198599"/>
            <p14:sldId id="2147198688"/>
            <p14:sldId id="2147198690"/>
            <p14:sldId id="284"/>
            <p14:sldId id="2147198703"/>
            <p14:sldId id="2147198406"/>
            <p14:sldId id="2147198411"/>
            <p14:sldId id="2147198695"/>
            <p14:sldId id="2147198413"/>
            <p14:sldId id="257"/>
            <p14:sldId id="2147198415"/>
            <p14:sldId id="2147198409"/>
            <p14:sldId id="265"/>
            <p14:sldId id="267"/>
            <p14:sldId id="270"/>
            <p14:sldId id="269"/>
            <p14:sldId id="268"/>
            <p14:sldId id="2147198704"/>
            <p14:sldId id="2147198407"/>
            <p14:sldId id="2147198697"/>
            <p14:sldId id="262"/>
            <p14:sldId id="263"/>
            <p14:sldId id="2147198698"/>
            <p14:sldId id="266"/>
            <p14:sldId id="2147198699"/>
            <p14:sldId id="2147198700"/>
            <p14:sldId id="2147198701"/>
            <p14:sldId id="260"/>
            <p14:sldId id="271"/>
            <p14:sldId id="258"/>
            <p14:sldId id="2147198702"/>
            <p14:sldId id="277"/>
            <p14:sldId id="275"/>
            <p14:sldId id="274"/>
            <p14:sldId id="272"/>
            <p14:sldId id="276"/>
            <p14:sldId id="273"/>
            <p14:sldId id="279"/>
            <p14:sldId id="2147198404"/>
          </p14:sldIdLst>
        </p14:section>
      </p14:sectionLst>
    </p:ext>
    <p:ext uri="{EFAFB233-063F-42B5-8137-9DF3F51BA10A}">
      <p15:sldGuideLst xmlns:p15="http://schemas.microsoft.com/office/powerpoint/2012/main">
        <p15:guide id="1" orient="horz" pos="2160">
          <p15:clr>
            <a:srgbClr val="A4A3A4"/>
          </p15:clr>
        </p15:guide>
        <p15:guide id="2" pos="52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D5DF"/>
    <a:srgbClr val="FBF7F9"/>
    <a:srgbClr val="A86A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369" autoAdjust="0"/>
    <p:restoredTop sz="93690" autoAdjust="0"/>
  </p:normalViewPr>
  <p:slideViewPr>
    <p:cSldViewPr snapToGrid="0">
      <p:cViewPr varScale="1">
        <p:scale>
          <a:sx n="66" d="100"/>
          <a:sy n="66" d="100"/>
        </p:scale>
        <p:origin x="424" y="32"/>
      </p:cViewPr>
      <p:guideLst>
        <p:guide orient="horz" pos="2160"/>
        <p:guide pos="5269"/>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61"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s>
</file>

<file path=ppt/diagrams/_rels/data7.xml.rels><?xml version="1.0" encoding="UTF-8" standalone="yes"?>
<Relationships xmlns="http://schemas.openxmlformats.org/package/2006/relationships"><Relationship Id="rId1" Type="http://schemas.openxmlformats.org/officeDocument/2006/relationships/hyperlink" Target="mailto:maria.berggren@ehalsomyndigheten.se" TargetMode="External"/></Relationships>
</file>

<file path=ppt/diagrams/_rels/drawing7.xml.rels><?xml version="1.0" encoding="UTF-8" standalone="yes"?>
<Relationships xmlns="http://schemas.openxmlformats.org/package/2006/relationships"><Relationship Id="rId1" Type="http://schemas.openxmlformats.org/officeDocument/2006/relationships/hyperlink" Target="mailto:maria.berggren@ehalsomyndigheten.se" TargetMode="Externa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FB89F6-9278-46D4-A67A-C43756A1BBBA}" type="doc">
      <dgm:prSet loTypeId="urn:microsoft.com/office/officeart/2005/8/layout/hProcess11" loCatId="process" qsTypeId="urn:microsoft.com/office/officeart/2005/8/quickstyle/simple1" qsCatId="simple" csTypeId="urn:microsoft.com/office/officeart/2005/8/colors/accent1_3" csCatId="accent1" phldr="1"/>
      <dgm:spPr/>
    </dgm:pt>
    <dgm:pt modelId="{B9BF0498-74AA-4112-A0C4-66A1A8C14447}">
      <dgm:prSet phldrT="[Text]" custT="1"/>
      <dgm:spPr/>
      <dgm:t>
        <a:bodyPr/>
        <a:lstStyle/>
        <a:p>
          <a:r>
            <a:rPr lang="sv-SE" sz="900" b="1" dirty="0"/>
            <a:t>2024-09-13</a:t>
          </a:r>
          <a:br>
            <a:rPr lang="sv-SE" sz="900" dirty="0"/>
          </a:br>
          <a:r>
            <a:rPr lang="sv-SE" sz="900" dirty="0"/>
            <a:t>Start av nationella arbetsgruppen </a:t>
          </a:r>
        </a:p>
      </dgm:t>
    </dgm:pt>
    <dgm:pt modelId="{237AF392-71AE-4BFD-9FAD-2BC788D7AEEF}" type="parTrans" cxnId="{B00097A5-A824-4F0D-8B75-492064AAEB10}">
      <dgm:prSet/>
      <dgm:spPr/>
      <dgm:t>
        <a:bodyPr/>
        <a:lstStyle/>
        <a:p>
          <a:endParaRPr lang="sv-SE"/>
        </a:p>
      </dgm:t>
    </dgm:pt>
    <dgm:pt modelId="{9B5FEB51-64D9-4BE1-AC4D-33ECB8739F04}" type="sibTrans" cxnId="{B00097A5-A824-4F0D-8B75-492064AAEB10}">
      <dgm:prSet/>
      <dgm:spPr/>
      <dgm:t>
        <a:bodyPr/>
        <a:lstStyle/>
        <a:p>
          <a:endParaRPr lang="sv-SE"/>
        </a:p>
      </dgm:t>
    </dgm:pt>
    <dgm:pt modelId="{40725572-931E-4476-8D83-B2BD720ABDE8}">
      <dgm:prSet phldrT="[Text]" custT="1"/>
      <dgm:spPr/>
      <dgm:t>
        <a:bodyPr/>
        <a:lstStyle/>
        <a:p>
          <a:r>
            <a:rPr lang="sv-SE" sz="900" b="1" dirty="0"/>
            <a:t>2024-10-10</a:t>
          </a:r>
        </a:p>
        <a:p>
          <a:r>
            <a:rPr lang="sv-SE" sz="900" b="0" dirty="0"/>
            <a:t>Uppstartsmöte</a:t>
          </a:r>
        </a:p>
      </dgm:t>
    </dgm:pt>
    <dgm:pt modelId="{202DE0C3-9995-4376-890D-CB5C1FB9B7C9}" type="parTrans" cxnId="{C116E37C-06BD-486A-BD61-47B160DF7EB6}">
      <dgm:prSet/>
      <dgm:spPr/>
      <dgm:t>
        <a:bodyPr/>
        <a:lstStyle/>
        <a:p>
          <a:endParaRPr lang="sv-SE"/>
        </a:p>
      </dgm:t>
    </dgm:pt>
    <dgm:pt modelId="{BC99F265-4936-4F13-8DC4-2D0AB5556F0B}" type="sibTrans" cxnId="{C116E37C-06BD-486A-BD61-47B160DF7EB6}">
      <dgm:prSet/>
      <dgm:spPr/>
      <dgm:t>
        <a:bodyPr/>
        <a:lstStyle/>
        <a:p>
          <a:endParaRPr lang="sv-SE"/>
        </a:p>
      </dgm:t>
    </dgm:pt>
    <dgm:pt modelId="{78EB11B6-B975-402D-AA4E-CB60500A7542}">
      <dgm:prSet phldrT="[Text]" custT="1"/>
      <dgm:spPr/>
      <dgm:t>
        <a:bodyPr/>
        <a:lstStyle/>
        <a:p>
          <a:r>
            <a:rPr lang="sv-SE" sz="900" b="1" dirty="0"/>
            <a:t>2024-11-08</a:t>
          </a:r>
          <a:br>
            <a:rPr lang="sv-SE" sz="900" b="1" dirty="0"/>
          </a:br>
          <a:r>
            <a:rPr lang="sv-SE" sz="900" dirty="0"/>
            <a:t>Start av arbetsuppgift 1 - basuppgifter </a:t>
          </a:r>
          <a:endParaRPr lang="sv-SE" sz="900" b="0" dirty="0"/>
        </a:p>
      </dgm:t>
    </dgm:pt>
    <dgm:pt modelId="{39CF1158-EA7A-4367-BD28-7BA60F850CBB}" type="parTrans" cxnId="{5C6943B9-2ED2-4083-9BB2-DDEA810F2378}">
      <dgm:prSet/>
      <dgm:spPr/>
      <dgm:t>
        <a:bodyPr/>
        <a:lstStyle/>
        <a:p>
          <a:endParaRPr lang="sv-SE"/>
        </a:p>
      </dgm:t>
    </dgm:pt>
    <dgm:pt modelId="{695438F5-CF09-44B4-B3E0-B4C0C2DDCA07}" type="sibTrans" cxnId="{5C6943B9-2ED2-4083-9BB2-DDEA810F2378}">
      <dgm:prSet/>
      <dgm:spPr/>
      <dgm:t>
        <a:bodyPr/>
        <a:lstStyle/>
        <a:p>
          <a:endParaRPr lang="sv-SE"/>
        </a:p>
      </dgm:t>
    </dgm:pt>
    <dgm:pt modelId="{DA5E42C4-9C53-4FEA-94FC-6AB1587858ED}">
      <dgm:prSet phldrT="[Text]" custT="1"/>
      <dgm:spPr/>
      <dgm:t>
        <a:bodyPr/>
        <a:lstStyle/>
        <a:p>
          <a:r>
            <a:rPr lang="sv-SE" sz="900" b="1" dirty="0"/>
            <a:t>2024-12-13 </a:t>
          </a:r>
          <a:br>
            <a:rPr lang="sv-SE" sz="900" b="1" dirty="0"/>
          </a:br>
          <a:r>
            <a:rPr lang="sv-SE" sz="900" b="0" dirty="0"/>
            <a:t>Fortsätt arbete med</a:t>
          </a:r>
          <a:r>
            <a:rPr lang="sv-SE" sz="900" b="1" dirty="0"/>
            <a:t> </a:t>
          </a:r>
          <a:r>
            <a:rPr lang="sv-SE" sz="900" dirty="0"/>
            <a:t>arbetsuppgift 1 </a:t>
          </a:r>
          <a:endParaRPr lang="sv-SE" sz="900" b="0" dirty="0"/>
        </a:p>
      </dgm:t>
    </dgm:pt>
    <dgm:pt modelId="{3A0F031F-A1BC-4B84-AF56-7260A0F86A2B}" type="parTrans" cxnId="{D20AE3A2-4871-4CD0-9FAF-13BDA870AA9A}">
      <dgm:prSet/>
      <dgm:spPr/>
      <dgm:t>
        <a:bodyPr/>
        <a:lstStyle/>
        <a:p>
          <a:endParaRPr lang="sv-SE"/>
        </a:p>
      </dgm:t>
    </dgm:pt>
    <dgm:pt modelId="{9E3A784F-1037-4512-9EBF-CB5FD440182E}" type="sibTrans" cxnId="{D20AE3A2-4871-4CD0-9FAF-13BDA870AA9A}">
      <dgm:prSet/>
      <dgm:spPr/>
      <dgm:t>
        <a:bodyPr/>
        <a:lstStyle/>
        <a:p>
          <a:endParaRPr lang="sv-SE"/>
        </a:p>
      </dgm:t>
    </dgm:pt>
    <dgm:pt modelId="{2388EFB6-1B1B-4376-BCF2-CB03D51990F3}">
      <dgm:prSet phldrT="[Text]" custT="1"/>
      <dgm:spPr/>
      <dgm:t>
        <a:bodyPr/>
        <a:lstStyle/>
        <a:p>
          <a:r>
            <a:rPr lang="sv-SE" sz="900" b="1" dirty="0"/>
            <a:t>2025-02-14 </a:t>
          </a:r>
          <a:br>
            <a:rPr lang="sv-SE" sz="900" b="1" dirty="0"/>
          </a:br>
          <a:r>
            <a:rPr lang="sv-SE" sz="900" b="0" dirty="0"/>
            <a:t>Fortsätt arbete med</a:t>
          </a:r>
          <a:r>
            <a:rPr lang="sv-SE" sz="900" b="1" dirty="0"/>
            <a:t> </a:t>
          </a:r>
          <a:r>
            <a:rPr lang="sv-SE" sz="900" dirty="0"/>
            <a:t>arbetsuppgift 1 </a:t>
          </a:r>
          <a:endParaRPr lang="sv-SE" sz="900" b="0" dirty="0"/>
        </a:p>
      </dgm:t>
    </dgm:pt>
    <dgm:pt modelId="{6212AA92-0DDB-4412-AE67-032728AADE98}" type="parTrans" cxnId="{BA048607-EF21-4B06-9697-E8E1CD099BEC}">
      <dgm:prSet/>
      <dgm:spPr/>
      <dgm:t>
        <a:bodyPr/>
        <a:lstStyle/>
        <a:p>
          <a:endParaRPr lang="sv-SE"/>
        </a:p>
      </dgm:t>
    </dgm:pt>
    <dgm:pt modelId="{8508231E-3E76-4F94-BF7C-05EA1510107A}" type="sibTrans" cxnId="{BA048607-EF21-4B06-9697-E8E1CD099BEC}">
      <dgm:prSet/>
      <dgm:spPr/>
      <dgm:t>
        <a:bodyPr/>
        <a:lstStyle/>
        <a:p>
          <a:endParaRPr lang="sv-SE"/>
        </a:p>
      </dgm:t>
    </dgm:pt>
    <dgm:pt modelId="{E1EFDE65-8DFE-4B61-9D28-8F6E359A331F}">
      <dgm:prSet phldrT="[Text]" custT="1"/>
      <dgm:spPr/>
      <dgm:t>
        <a:bodyPr/>
        <a:lstStyle/>
        <a:p>
          <a:r>
            <a:rPr lang="sv-SE" sz="900" b="1"/>
            <a:t>2025-04-14 </a:t>
          </a:r>
          <a:br>
            <a:rPr lang="sv-SE" sz="900" b="1"/>
          </a:br>
          <a:r>
            <a:rPr lang="sv-SE" sz="900" b="0"/>
            <a:t>Leverans av basuppgifter </a:t>
          </a:r>
          <a:br>
            <a:rPr lang="sv-SE" sz="900" b="0"/>
          </a:br>
          <a:r>
            <a:rPr lang="sv-SE" sz="900" b="0"/>
            <a:t> </a:t>
          </a:r>
          <a:endParaRPr lang="sv-SE" sz="900" b="0" dirty="0"/>
        </a:p>
      </dgm:t>
    </dgm:pt>
    <dgm:pt modelId="{35D17E0A-62D8-4458-9E51-BA304B47D29C}" type="parTrans" cxnId="{58106A87-DA1F-449B-87DB-440A73FAE179}">
      <dgm:prSet/>
      <dgm:spPr/>
      <dgm:t>
        <a:bodyPr/>
        <a:lstStyle/>
        <a:p>
          <a:endParaRPr lang="sv-SE"/>
        </a:p>
      </dgm:t>
    </dgm:pt>
    <dgm:pt modelId="{CDDC5B6C-BFCC-4CAD-B6FE-770A26E8CE9A}" type="sibTrans" cxnId="{58106A87-DA1F-449B-87DB-440A73FAE179}">
      <dgm:prSet/>
      <dgm:spPr/>
      <dgm:t>
        <a:bodyPr/>
        <a:lstStyle/>
        <a:p>
          <a:endParaRPr lang="sv-SE"/>
        </a:p>
      </dgm:t>
    </dgm:pt>
    <dgm:pt modelId="{20030381-A446-4649-B1F3-CBAE121BFC5F}">
      <dgm:prSet phldrT="[Text]" custT="1"/>
      <dgm:spPr/>
      <dgm:t>
        <a:bodyPr/>
        <a:lstStyle/>
        <a:p>
          <a:r>
            <a:rPr lang="sv-SE" sz="900" b="1" dirty="0"/>
            <a:t>2025-01-10</a:t>
          </a:r>
          <a:br>
            <a:rPr lang="sv-SE" sz="900" b="1" dirty="0"/>
          </a:br>
          <a:r>
            <a:rPr lang="sv-SE" sz="900" b="0" dirty="0"/>
            <a:t>Fortsätta arbete med arbetsuppgift 1</a:t>
          </a:r>
        </a:p>
      </dgm:t>
    </dgm:pt>
    <dgm:pt modelId="{2B316D9B-1CBA-40C0-9E1F-C2E1A9BDB6CE}" type="parTrans" cxnId="{191A6999-9190-4A4C-A7ED-102631663B3B}">
      <dgm:prSet/>
      <dgm:spPr/>
      <dgm:t>
        <a:bodyPr/>
        <a:lstStyle/>
        <a:p>
          <a:endParaRPr lang="sv-SE"/>
        </a:p>
      </dgm:t>
    </dgm:pt>
    <dgm:pt modelId="{A262D7CE-CA4A-43C2-9423-758373A0CED7}" type="sibTrans" cxnId="{191A6999-9190-4A4C-A7ED-102631663B3B}">
      <dgm:prSet/>
      <dgm:spPr/>
      <dgm:t>
        <a:bodyPr/>
        <a:lstStyle/>
        <a:p>
          <a:endParaRPr lang="sv-SE"/>
        </a:p>
      </dgm:t>
    </dgm:pt>
    <dgm:pt modelId="{3F4C29EC-D74F-4760-B370-6AA39EC2381F}">
      <dgm:prSet phldrT="[Text]" custT="1"/>
      <dgm:spPr/>
      <dgm:t>
        <a:bodyPr/>
        <a:lstStyle/>
        <a:p>
          <a:r>
            <a:rPr lang="sv-SE" sz="900" b="1" dirty="0"/>
            <a:t>2025-03-14 </a:t>
          </a:r>
          <a:br>
            <a:rPr lang="sv-SE" sz="900" b="1" dirty="0"/>
          </a:br>
          <a:r>
            <a:rPr lang="sv-SE" sz="900" b="0" dirty="0"/>
            <a:t>Fortsätt arbete med arbetsuppgift 1</a:t>
          </a:r>
        </a:p>
      </dgm:t>
    </dgm:pt>
    <dgm:pt modelId="{C91EA851-9494-47E2-B7BC-633018FFB2AD}" type="parTrans" cxnId="{010AFF6C-6BB8-4FE0-9B7F-E7689C155677}">
      <dgm:prSet/>
      <dgm:spPr/>
      <dgm:t>
        <a:bodyPr/>
        <a:lstStyle/>
        <a:p>
          <a:endParaRPr lang="sv-SE"/>
        </a:p>
      </dgm:t>
    </dgm:pt>
    <dgm:pt modelId="{F132A89E-0F44-4BB2-BCD1-302E4A847F5E}" type="sibTrans" cxnId="{010AFF6C-6BB8-4FE0-9B7F-E7689C155677}">
      <dgm:prSet/>
      <dgm:spPr/>
      <dgm:t>
        <a:bodyPr/>
        <a:lstStyle/>
        <a:p>
          <a:endParaRPr lang="sv-SE"/>
        </a:p>
      </dgm:t>
    </dgm:pt>
    <dgm:pt modelId="{C1996EA8-4528-4E40-A023-E1BDAABCE695}">
      <dgm:prSet phldrT="[Text]" custT="1"/>
      <dgm:spPr/>
      <dgm:t>
        <a:bodyPr/>
        <a:lstStyle/>
        <a:p>
          <a:r>
            <a:rPr lang="sv-SE" sz="900" b="1" dirty="0"/>
            <a:t>2025-05-14 </a:t>
          </a:r>
          <a:br>
            <a:rPr lang="sv-SE" sz="900" b="0" dirty="0"/>
          </a:br>
          <a:r>
            <a:rPr lang="sv-SE" sz="900" b="0" dirty="0"/>
            <a:t>Standardisering av API: er</a:t>
          </a:r>
        </a:p>
      </dgm:t>
    </dgm:pt>
    <dgm:pt modelId="{AEBC761C-B0C7-45F2-82D6-3FB0AC5955F8}" type="parTrans" cxnId="{D4F866D6-21F3-4E83-B9B5-4B96EDCCE0C5}">
      <dgm:prSet/>
      <dgm:spPr/>
      <dgm:t>
        <a:bodyPr/>
        <a:lstStyle/>
        <a:p>
          <a:endParaRPr lang="sv-SE"/>
        </a:p>
      </dgm:t>
    </dgm:pt>
    <dgm:pt modelId="{DFED2769-8850-46CB-AE33-4FE44FF2BD31}" type="sibTrans" cxnId="{D4F866D6-21F3-4E83-B9B5-4B96EDCCE0C5}">
      <dgm:prSet/>
      <dgm:spPr/>
      <dgm:t>
        <a:bodyPr/>
        <a:lstStyle/>
        <a:p>
          <a:endParaRPr lang="sv-SE"/>
        </a:p>
      </dgm:t>
    </dgm:pt>
    <dgm:pt modelId="{B6ED9003-33E1-47B7-9DE2-6B2A4B59E599}">
      <dgm:prSet phldrT="[Text]" custT="1"/>
      <dgm:spPr/>
      <dgm:t>
        <a:bodyPr/>
        <a:lstStyle/>
        <a:p>
          <a:r>
            <a:rPr lang="sv-SE" sz="900" b="1" dirty="0"/>
            <a:t>2025-05-21</a:t>
          </a:r>
          <a:br>
            <a:rPr lang="sv-SE" sz="900" b="1" dirty="0"/>
          </a:br>
          <a:r>
            <a:rPr lang="sv-SE" sz="900" b="0" dirty="0"/>
            <a:t>Redovisning av arbetet för Rådet</a:t>
          </a:r>
        </a:p>
      </dgm:t>
    </dgm:pt>
    <dgm:pt modelId="{385E00A4-D5A7-47C6-B30E-5A5B90E5701E}" type="parTrans" cxnId="{55683BC0-577D-45CF-8BE9-97177495B0E7}">
      <dgm:prSet/>
      <dgm:spPr/>
      <dgm:t>
        <a:bodyPr/>
        <a:lstStyle/>
        <a:p>
          <a:endParaRPr lang="sv-SE"/>
        </a:p>
      </dgm:t>
    </dgm:pt>
    <dgm:pt modelId="{248A0D5B-5171-4004-9E60-3BCD62A44F70}" type="sibTrans" cxnId="{55683BC0-577D-45CF-8BE9-97177495B0E7}">
      <dgm:prSet/>
      <dgm:spPr/>
      <dgm:t>
        <a:bodyPr/>
        <a:lstStyle/>
        <a:p>
          <a:endParaRPr lang="sv-SE"/>
        </a:p>
      </dgm:t>
    </dgm:pt>
    <dgm:pt modelId="{D384BEC3-79A7-40D0-866C-67C3E59EAB3E}" type="pres">
      <dgm:prSet presAssocID="{17FB89F6-9278-46D4-A67A-C43756A1BBBA}" presName="Name0" presStyleCnt="0">
        <dgm:presLayoutVars>
          <dgm:dir/>
          <dgm:resizeHandles val="exact"/>
        </dgm:presLayoutVars>
      </dgm:prSet>
      <dgm:spPr/>
    </dgm:pt>
    <dgm:pt modelId="{49B2E35E-1DCE-48A4-AC66-5D1C94380AFE}" type="pres">
      <dgm:prSet presAssocID="{17FB89F6-9278-46D4-A67A-C43756A1BBBA}" presName="arrow" presStyleLbl="bgShp" presStyleIdx="0" presStyleCnt="1"/>
      <dgm:spPr/>
    </dgm:pt>
    <dgm:pt modelId="{A29B6A7E-75A7-4AC2-9881-8D4074D507E8}" type="pres">
      <dgm:prSet presAssocID="{17FB89F6-9278-46D4-A67A-C43756A1BBBA}" presName="points" presStyleCnt="0"/>
      <dgm:spPr/>
    </dgm:pt>
    <dgm:pt modelId="{99CC5FC0-0EAE-4101-8AFD-401FCABB2B01}" type="pres">
      <dgm:prSet presAssocID="{B9BF0498-74AA-4112-A0C4-66A1A8C14447}" presName="compositeA" presStyleCnt="0"/>
      <dgm:spPr/>
    </dgm:pt>
    <dgm:pt modelId="{9A1305FB-7347-4240-A8CC-78C6C5DF8BE6}" type="pres">
      <dgm:prSet presAssocID="{B9BF0498-74AA-4112-A0C4-66A1A8C14447}" presName="textA" presStyleLbl="revTx" presStyleIdx="0" presStyleCnt="10">
        <dgm:presLayoutVars>
          <dgm:bulletEnabled val="1"/>
        </dgm:presLayoutVars>
      </dgm:prSet>
      <dgm:spPr/>
    </dgm:pt>
    <dgm:pt modelId="{C01B8EC6-6DA7-4B47-B0B6-36EF8A7188A8}" type="pres">
      <dgm:prSet presAssocID="{B9BF0498-74AA-4112-A0C4-66A1A8C14447}" presName="circleA" presStyleLbl="node1" presStyleIdx="0" presStyleCnt="10"/>
      <dgm:spPr/>
    </dgm:pt>
    <dgm:pt modelId="{BF0466A0-8E9B-4966-81D4-7182DC98E107}" type="pres">
      <dgm:prSet presAssocID="{B9BF0498-74AA-4112-A0C4-66A1A8C14447}" presName="spaceA" presStyleCnt="0"/>
      <dgm:spPr/>
    </dgm:pt>
    <dgm:pt modelId="{A4788E79-6170-4804-8E40-D84293EBA4E8}" type="pres">
      <dgm:prSet presAssocID="{9B5FEB51-64D9-4BE1-AC4D-33ECB8739F04}" presName="space" presStyleCnt="0"/>
      <dgm:spPr/>
    </dgm:pt>
    <dgm:pt modelId="{472281D1-3DD9-46BC-97EC-A3E5C8C28584}" type="pres">
      <dgm:prSet presAssocID="{40725572-931E-4476-8D83-B2BD720ABDE8}" presName="compositeB" presStyleCnt="0"/>
      <dgm:spPr/>
    </dgm:pt>
    <dgm:pt modelId="{6A807915-BB3C-4E1A-924C-3F036871CBE1}" type="pres">
      <dgm:prSet presAssocID="{40725572-931E-4476-8D83-B2BD720ABDE8}" presName="textB" presStyleLbl="revTx" presStyleIdx="1" presStyleCnt="10">
        <dgm:presLayoutVars>
          <dgm:bulletEnabled val="1"/>
        </dgm:presLayoutVars>
      </dgm:prSet>
      <dgm:spPr/>
    </dgm:pt>
    <dgm:pt modelId="{B708FCAB-617A-41B9-BE7B-90E7A78EE429}" type="pres">
      <dgm:prSet presAssocID="{40725572-931E-4476-8D83-B2BD720ABDE8}" presName="circleB" presStyleLbl="node1" presStyleIdx="1" presStyleCnt="10"/>
      <dgm:spPr/>
    </dgm:pt>
    <dgm:pt modelId="{AEB4D53F-D133-423C-837B-A5264E66CC84}" type="pres">
      <dgm:prSet presAssocID="{40725572-931E-4476-8D83-B2BD720ABDE8}" presName="spaceB" presStyleCnt="0"/>
      <dgm:spPr/>
    </dgm:pt>
    <dgm:pt modelId="{3AF7DC62-E513-4564-91C7-71FF24AD7B6A}" type="pres">
      <dgm:prSet presAssocID="{BC99F265-4936-4F13-8DC4-2D0AB5556F0B}" presName="space" presStyleCnt="0"/>
      <dgm:spPr/>
    </dgm:pt>
    <dgm:pt modelId="{3610BBD2-937A-4AC5-A0D0-3F6ABDDF3FC6}" type="pres">
      <dgm:prSet presAssocID="{78EB11B6-B975-402D-AA4E-CB60500A7542}" presName="compositeA" presStyleCnt="0"/>
      <dgm:spPr/>
    </dgm:pt>
    <dgm:pt modelId="{B5141368-97FF-4E77-BB04-BB0411347C34}" type="pres">
      <dgm:prSet presAssocID="{78EB11B6-B975-402D-AA4E-CB60500A7542}" presName="textA" presStyleLbl="revTx" presStyleIdx="2" presStyleCnt="10">
        <dgm:presLayoutVars>
          <dgm:bulletEnabled val="1"/>
        </dgm:presLayoutVars>
      </dgm:prSet>
      <dgm:spPr/>
    </dgm:pt>
    <dgm:pt modelId="{643BA3CA-F4D1-44B6-8BDC-6B0245416F9B}" type="pres">
      <dgm:prSet presAssocID="{78EB11B6-B975-402D-AA4E-CB60500A7542}" presName="circleA" presStyleLbl="node1" presStyleIdx="2" presStyleCnt="10"/>
      <dgm:spPr/>
    </dgm:pt>
    <dgm:pt modelId="{087926AE-F531-4EC0-B7A1-5B842A3F894A}" type="pres">
      <dgm:prSet presAssocID="{78EB11B6-B975-402D-AA4E-CB60500A7542}" presName="spaceA" presStyleCnt="0"/>
      <dgm:spPr/>
    </dgm:pt>
    <dgm:pt modelId="{92D98A11-8C7B-4D14-A654-3E821D4A5944}" type="pres">
      <dgm:prSet presAssocID="{695438F5-CF09-44B4-B3E0-B4C0C2DDCA07}" presName="space" presStyleCnt="0"/>
      <dgm:spPr/>
    </dgm:pt>
    <dgm:pt modelId="{4807546D-9F90-4590-92E1-18BE828656F2}" type="pres">
      <dgm:prSet presAssocID="{DA5E42C4-9C53-4FEA-94FC-6AB1587858ED}" presName="compositeB" presStyleCnt="0"/>
      <dgm:spPr/>
    </dgm:pt>
    <dgm:pt modelId="{4C185FA3-9C73-4861-8400-8882A798A18F}" type="pres">
      <dgm:prSet presAssocID="{DA5E42C4-9C53-4FEA-94FC-6AB1587858ED}" presName="textB" presStyleLbl="revTx" presStyleIdx="3" presStyleCnt="10">
        <dgm:presLayoutVars>
          <dgm:bulletEnabled val="1"/>
        </dgm:presLayoutVars>
      </dgm:prSet>
      <dgm:spPr/>
    </dgm:pt>
    <dgm:pt modelId="{AF88D019-4CD7-4F8B-A101-0FD1679B7428}" type="pres">
      <dgm:prSet presAssocID="{DA5E42C4-9C53-4FEA-94FC-6AB1587858ED}" presName="circleB" presStyleLbl="node1" presStyleIdx="3" presStyleCnt="10"/>
      <dgm:spPr/>
    </dgm:pt>
    <dgm:pt modelId="{D9B5C58E-8722-432A-92F5-A09D9ACBCEE2}" type="pres">
      <dgm:prSet presAssocID="{DA5E42C4-9C53-4FEA-94FC-6AB1587858ED}" presName="spaceB" presStyleCnt="0"/>
      <dgm:spPr/>
    </dgm:pt>
    <dgm:pt modelId="{C94B43FF-0C28-4AC0-80D7-95072673EBBC}" type="pres">
      <dgm:prSet presAssocID="{9E3A784F-1037-4512-9EBF-CB5FD440182E}" presName="space" presStyleCnt="0"/>
      <dgm:spPr/>
    </dgm:pt>
    <dgm:pt modelId="{A1079913-BEAC-4279-A3C8-C5F0433264B5}" type="pres">
      <dgm:prSet presAssocID="{20030381-A446-4649-B1F3-CBAE121BFC5F}" presName="compositeA" presStyleCnt="0"/>
      <dgm:spPr/>
    </dgm:pt>
    <dgm:pt modelId="{5BC7E211-93CB-424A-A1B4-F5D6927C3673}" type="pres">
      <dgm:prSet presAssocID="{20030381-A446-4649-B1F3-CBAE121BFC5F}" presName="textA" presStyleLbl="revTx" presStyleIdx="4" presStyleCnt="10">
        <dgm:presLayoutVars>
          <dgm:bulletEnabled val="1"/>
        </dgm:presLayoutVars>
      </dgm:prSet>
      <dgm:spPr/>
    </dgm:pt>
    <dgm:pt modelId="{F87BBB62-C07C-4EFD-BB2C-B7D5D782C711}" type="pres">
      <dgm:prSet presAssocID="{20030381-A446-4649-B1F3-CBAE121BFC5F}" presName="circleA" presStyleLbl="node1" presStyleIdx="4" presStyleCnt="10"/>
      <dgm:spPr/>
    </dgm:pt>
    <dgm:pt modelId="{8670D7F2-C052-4232-8F7D-943F100D8FF6}" type="pres">
      <dgm:prSet presAssocID="{20030381-A446-4649-B1F3-CBAE121BFC5F}" presName="spaceA" presStyleCnt="0"/>
      <dgm:spPr/>
    </dgm:pt>
    <dgm:pt modelId="{3096990B-7457-4129-9A73-09D57E31C32E}" type="pres">
      <dgm:prSet presAssocID="{A262D7CE-CA4A-43C2-9423-758373A0CED7}" presName="space" presStyleCnt="0"/>
      <dgm:spPr/>
    </dgm:pt>
    <dgm:pt modelId="{A35852B3-2432-40EB-9283-7824B9DDEB39}" type="pres">
      <dgm:prSet presAssocID="{2388EFB6-1B1B-4376-BCF2-CB03D51990F3}" presName="compositeB" presStyleCnt="0"/>
      <dgm:spPr/>
    </dgm:pt>
    <dgm:pt modelId="{7F3BAAB4-275A-4F6B-8C1D-57EF3BA79195}" type="pres">
      <dgm:prSet presAssocID="{2388EFB6-1B1B-4376-BCF2-CB03D51990F3}" presName="textB" presStyleLbl="revTx" presStyleIdx="5" presStyleCnt="10">
        <dgm:presLayoutVars>
          <dgm:bulletEnabled val="1"/>
        </dgm:presLayoutVars>
      </dgm:prSet>
      <dgm:spPr/>
    </dgm:pt>
    <dgm:pt modelId="{1872B8BC-04F3-411D-BC03-DDEF798C6D3E}" type="pres">
      <dgm:prSet presAssocID="{2388EFB6-1B1B-4376-BCF2-CB03D51990F3}" presName="circleB" presStyleLbl="node1" presStyleIdx="5" presStyleCnt="10"/>
      <dgm:spPr/>
    </dgm:pt>
    <dgm:pt modelId="{B417838C-1A60-46C1-B2BE-202C4D116C7E}" type="pres">
      <dgm:prSet presAssocID="{2388EFB6-1B1B-4376-BCF2-CB03D51990F3}" presName="spaceB" presStyleCnt="0"/>
      <dgm:spPr/>
    </dgm:pt>
    <dgm:pt modelId="{C109B4D0-6BC6-41D4-95D2-6BCDA8913FAB}" type="pres">
      <dgm:prSet presAssocID="{8508231E-3E76-4F94-BF7C-05EA1510107A}" presName="space" presStyleCnt="0"/>
      <dgm:spPr/>
    </dgm:pt>
    <dgm:pt modelId="{2BE66785-0F0C-4C42-B05C-1CEECDCB6216}" type="pres">
      <dgm:prSet presAssocID="{3F4C29EC-D74F-4760-B370-6AA39EC2381F}" presName="compositeA" presStyleCnt="0"/>
      <dgm:spPr/>
    </dgm:pt>
    <dgm:pt modelId="{9CCC69C9-3BD6-41E5-A714-77F8B539BDDE}" type="pres">
      <dgm:prSet presAssocID="{3F4C29EC-D74F-4760-B370-6AA39EC2381F}" presName="textA" presStyleLbl="revTx" presStyleIdx="6" presStyleCnt="10">
        <dgm:presLayoutVars>
          <dgm:bulletEnabled val="1"/>
        </dgm:presLayoutVars>
      </dgm:prSet>
      <dgm:spPr/>
    </dgm:pt>
    <dgm:pt modelId="{959EA95D-2310-45AD-B762-12EF9D09D789}" type="pres">
      <dgm:prSet presAssocID="{3F4C29EC-D74F-4760-B370-6AA39EC2381F}" presName="circleA" presStyleLbl="node1" presStyleIdx="6" presStyleCnt="10"/>
      <dgm:spPr/>
    </dgm:pt>
    <dgm:pt modelId="{357BBEFE-4039-4523-BA53-8F88AE213604}" type="pres">
      <dgm:prSet presAssocID="{3F4C29EC-D74F-4760-B370-6AA39EC2381F}" presName="spaceA" presStyleCnt="0"/>
      <dgm:spPr/>
    </dgm:pt>
    <dgm:pt modelId="{BC4865F4-5F3E-47C8-AD23-9FBE39B828C8}" type="pres">
      <dgm:prSet presAssocID="{F132A89E-0F44-4BB2-BCD1-302E4A847F5E}" presName="space" presStyleCnt="0"/>
      <dgm:spPr/>
    </dgm:pt>
    <dgm:pt modelId="{00226628-1854-4CE1-B3EC-80AECADB2266}" type="pres">
      <dgm:prSet presAssocID="{E1EFDE65-8DFE-4B61-9D28-8F6E359A331F}" presName="compositeB" presStyleCnt="0"/>
      <dgm:spPr/>
    </dgm:pt>
    <dgm:pt modelId="{34742859-5291-4DC7-96DB-15BB15A5B2DA}" type="pres">
      <dgm:prSet presAssocID="{E1EFDE65-8DFE-4B61-9D28-8F6E359A331F}" presName="textB" presStyleLbl="revTx" presStyleIdx="7" presStyleCnt="10" custLinFactNeighborX="470" custLinFactNeighborY="-901">
        <dgm:presLayoutVars>
          <dgm:bulletEnabled val="1"/>
        </dgm:presLayoutVars>
      </dgm:prSet>
      <dgm:spPr/>
    </dgm:pt>
    <dgm:pt modelId="{F4F06D73-0914-40B2-9C85-E9AAF772FF35}" type="pres">
      <dgm:prSet presAssocID="{E1EFDE65-8DFE-4B61-9D28-8F6E359A331F}" presName="circleB" presStyleLbl="node1" presStyleIdx="7" presStyleCnt="10"/>
      <dgm:spPr/>
    </dgm:pt>
    <dgm:pt modelId="{AB8A3E8A-B27C-4A0F-9EF4-0D4D834EAF7D}" type="pres">
      <dgm:prSet presAssocID="{E1EFDE65-8DFE-4B61-9D28-8F6E359A331F}" presName="spaceB" presStyleCnt="0"/>
      <dgm:spPr/>
    </dgm:pt>
    <dgm:pt modelId="{55CB4031-2FB5-40E3-9E3F-D1A8C8202FBD}" type="pres">
      <dgm:prSet presAssocID="{CDDC5B6C-BFCC-4CAD-B6FE-770A26E8CE9A}" presName="space" presStyleCnt="0"/>
      <dgm:spPr/>
    </dgm:pt>
    <dgm:pt modelId="{4D7B0234-1A36-47DA-883C-B0009675AA81}" type="pres">
      <dgm:prSet presAssocID="{C1996EA8-4528-4E40-A023-E1BDAABCE695}" presName="compositeA" presStyleCnt="0"/>
      <dgm:spPr/>
    </dgm:pt>
    <dgm:pt modelId="{634088FF-3DE1-4E0C-8950-919D6076366A}" type="pres">
      <dgm:prSet presAssocID="{C1996EA8-4528-4E40-A023-E1BDAABCE695}" presName="textA" presStyleLbl="revTx" presStyleIdx="8" presStyleCnt="10">
        <dgm:presLayoutVars>
          <dgm:bulletEnabled val="1"/>
        </dgm:presLayoutVars>
      </dgm:prSet>
      <dgm:spPr/>
    </dgm:pt>
    <dgm:pt modelId="{E5A52589-9EE2-4D95-89CE-AF51F4F12E56}" type="pres">
      <dgm:prSet presAssocID="{C1996EA8-4528-4E40-A023-E1BDAABCE695}" presName="circleA" presStyleLbl="node1" presStyleIdx="8" presStyleCnt="10"/>
      <dgm:spPr/>
    </dgm:pt>
    <dgm:pt modelId="{8C5FC137-197B-4F50-935D-2BF0E4602CAA}" type="pres">
      <dgm:prSet presAssocID="{C1996EA8-4528-4E40-A023-E1BDAABCE695}" presName="spaceA" presStyleCnt="0"/>
      <dgm:spPr/>
    </dgm:pt>
    <dgm:pt modelId="{B5C4337F-6AA2-4398-92F7-07B4DC7E5D67}" type="pres">
      <dgm:prSet presAssocID="{DFED2769-8850-46CB-AE33-4FE44FF2BD31}" presName="space" presStyleCnt="0"/>
      <dgm:spPr/>
    </dgm:pt>
    <dgm:pt modelId="{A477EB5A-F3B3-4B20-80D0-11CE30008185}" type="pres">
      <dgm:prSet presAssocID="{B6ED9003-33E1-47B7-9DE2-6B2A4B59E599}" presName="compositeB" presStyleCnt="0"/>
      <dgm:spPr/>
    </dgm:pt>
    <dgm:pt modelId="{7336FC18-EFDB-4E67-BCD1-AF50667DD06A}" type="pres">
      <dgm:prSet presAssocID="{B6ED9003-33E1-47B7-9DE2-6B2A4B59E599}" presName="textB" presStyleLbl="revTx" presStyleIdx="9" presStyleCnt="10">
        <dgm:presLayoutVars>
          <dgm:bulletEnabled val="1"/>
        </dgm:presLayoutVars>
      </dgm:prSet>
      <dgm:spPr/>
    </dgm:pt>
    <dgm:pt modelId="{8D0BA843-5ADB-49E6-9971-2FE13B1F4D95}" type="pres">
      <dgm:prSet presAssocID="{B6ED9003-33E1-47B7-9DE2-6B2A4B59E599}" presName="circleB" presStyleLbl="node1" presStyleIdx="9" presStyleCnt="10"/>
      <dgm:spPr/>
    </dgm:pt>
    <dgm:pt modelId="{14D8DC67-44B7-4B36-8D09-52BB02169E87}" type="pres">
      <dgm:prSet presAssocID="{B6ED9003-33E1-47B7-9DE2-6B2A4B59E599}" presName="spaceB" presStyleCnt="0"/>
      <dgm:spPr/>
    </dgm:pt>
  </dgm:ptLst>
  <dgm:cxnLst>
    <dgm:cxn modelId="{BA048607-EF21-4B06-9697-E8E1CD099BEC}" srcId="{17FB89F6-9278-46D4-A67A-C43756A1BBBA}" destId="{2388EFB6-1B1B-4376-BCF2-CB03D51990F3}" srcOrd="5" destOrd="0" parTransId="{6212AA92-0DDB-4412-AE67-032728AADE98}" sibTransId="{8508231E-3E76-4F94-BF7C-05EA1510107A}"/>
    <dgm:cxn modelId="{A8C04916-F869-4A5D-B862-BE5FD3EA674F}" type="presOf" srcId="{20030381-A446-4649-B1F3-CBAE121BFC5F}" destId="{5BC7E211-93CB-424A-A1B4-F5D6927C3673}" srcOrd="0" destOrd="0" presId="urn:microsoft.com/office/officeart/2005/8/layout/hProcess11"/>
    <dgm:cxn modelId="{010AFF6C-6BB8-4FE0-9B7F-E7689C155677}" srcId="{17FB89F6-9278-46D4-A67A-C43756A1BBBA}" destId="{3F4C29EC-D74F-4760-B370-6AA39EC2381F}" srcOrd="6" destOrd="0" parTransId="{C91EA851-9494-47E2-B7BC-633018FFB2AD}" sibTransId="{F132A89E-0F44-4BB2-BCD1-302E4A847F5E}"/>
    <dgm:cxn modelId="{AA4C1D59-F982-4736-A343-78A4B07B4ADB}" type="presOf" srcId="{40725572-931E-4476-8D83-B2BD720ABDE8}" destId="{6A807915-BB3C-4E1A-924C-3F036871CBE1}" srcOrd="0" destOrd="0" presId="urn:microsoft.com/office/officeart/2005/8/layout/hProcess11"/>
    <dgm:cxn modelId="{C116E37C-06BD-486A-BD61-47B160DF7EB6}" srcId="{17FB89F6-9278-46D4-A67A-C43756A1BBBA}" destId="{40725572-931E-4476-8D83-B2BD720ABDE8}" srcOrd="1" destOrd="0" parTransId="{202DE0C3-9995-4376-890D-CB5C1FB9B7C9}" sibTransId="{BC99F265-4936-4F13-8DC4-2D0AB5556F0B}"/>
    <dgm:cxn modelId="{9D375281-8840-4440-8B80-F43340E1C186}" type="presOf" srcId="{E1EFDE65-8DFE-4B61-9D28-8F6E359A331F}" destId="{34742859-5291-4DC7-96DB-15BB15A5B2DA}" srcOrd="0" destOrd="0" presId="urn:microsoft.com/office/officeart/2005/8/layout/hProcess11"/>
    <dgm:cxn modelId="{58106A87-DA1F-449B-87DB-440A73FAE179}" srcId="{17FB89F6-9278-46D4-A67A-C43756A1BBBA}" destId="{E1EFDE65-8DFE-4B61-9D28-8F6E359A331F}" srcOrd="7" destOrd="0" parTransId="{35D17E0A-62D8-4458-9E51-BA304B47D29C}" sibTransId="{CDDC5B6C-BFCC-4CAD-B6FE-770A26E8CE9A}"/>
    <dgm:cxn modelId="{6FD9E491-FF73-4518-9F70-6052B6AB21C0}" type="presOf" srcId="{C1996EA8-4528-4E40-A023-E1BDAABCE695}" destId="{634088FF-3DE1-4E0C-8950-919D6076366A}" srcOrd="0" destOrd="0" presId="urn:microsoft.com/office/officeart/2005/8/layout/hProcess11"/>
    <dgm:cxn modelId="{8B920A98-9691-443F-874F-AF4E87D532AF}" type="presOf" srcId="{17FB89F6-9278-46D4-A67A-C43756A1BBBA}" destId="{D384BEC3-79A7-40D0-866C-67C3E59EAB3E}" srcOrd="0" destOrd="0" presId="urn:microsoft.com/office/officeart/2005/8/layout/hProcess11"/>
    <dgm:cxn modelId="{191A6999-9190-4A4C-A7ED-102631663B3B}" srcId="{17FB89F6-9278-46D4-A67A-C43756A1BBBA}" destId="{20030381-A446-4649-B1F3-CBAE121BFC5F}" srcOrd="4" destOrd="0" parTransId="{2B316D9B-1CBA-40C0-9E1F-C2E1A9BDB6CE}" sibTransId="{A262D7CE-CA4A-43C2-9423-758373A0CED7}"/>
    <dgm:cxn modelId="{86EFA89B-70D5-4926-991D-087B556F21F2}" type="presOf" srcId="{3F4C29EC-D74F-4760-B370-6AA39EC2381F}" destId="{9CCC69C9-3BD6-41E5-A714-77F8B539BDDE}" srcOrd="0" destOrd="0" presId="urn:microsoft.com/office/officeart/2005/8/layout/hProcess11"/>
    <dgm:cxn modelId="{D20AE3A2-4871-4CD0-9FAF-13BDA870AA9A}" srcId="{17FB89F6-9278-46D4-A67A-C43756A1BBBA}" destId="{DA5E42C4-9C53-4FEA-94FC-6AB1587858ED}" srcOrd="3" destOrd="0" parTransId="{3A0F031F-A1BC-4B84-AF56-7260A0F86A2B}" sibTransId="{9E3A784F-1037-4512-9EBF-CB5FD440182E}"/>
    <dgm:cxn modelId="{B00097A5-A824-4F0D-8B75-492064AAEB10}" srcId="{17FB89F6-9278-46D4-A67A-C43756A1BBBA}" destId="{B9BF0498-74AA-4112-A0C4-66A1A8C14447}" srcOrd="0" destOrd="0" parTransId="{237AF392-71AE-4BFD-9FAD-2BC788D7AEEF}" sibTransId="{9B5FEB51-64D9-4BE1-AC4D-33ECB8739F04}"/>
    <dgm:cxn modelId="{7C5C56AD-B3D7-4BB3-87C3-53B67A56857F}" type="presOf" srcId="{B6ED9003-33E1-47B7-9DE2-6B2A4B59E599}" destId="{7336FC18-EFDB-4E67-BCD1-AF50667DD06A}" srcOrd="0" destOrd="0" presId="urn:microsoft.com/office/officeart/2005/8/layout/hProcess11"/>
    <dgm:cxn modelId="{5C6943B9-2ED2-4083-9BB2-DDEA810F2378}" srcId="{17FB89F6-9278-46D4-A67A-C43756A1BBBA}" destId="{78EB11B6-B975-402D-AA4E-CB60500A7542}" srcOrd="2" destOrd="0" parTransId="{39CF1158-EA7A-4367-BD28-7BA60F850CBB}" sibTransId="{695438F5-CF09-44B4-B3E0-B4C0C2DDCA07}"/>
    <dgm:cxn modelId="{55683BC0-577D-45CF-8BE9-97177495B0E7}" srcId="{17FB89F6-9278-46D4-A67A-C43756A1BBBA}" destId="{B6ED9003-33E1-47B7-9DE2-6B2A4B59E599}" srcOrd="9" destOrd="0" parTransId="{385E00A4-D5A7-47C6-B30E-5A5B90E5701E}" sibTransId="{248A0D5B-5171-4004-9E60-3BCD62A44F70}"/>
    <dgm:cxn modelId="{D4F866D6-21F3-4E83-B9B5-4B96EDCCE0C5}" srcId="{17FB89F6-9278-46D4-A67A-C43756A1BBBA}" destId="{C1996EA8-4528-4E40-A023-E1BDAABCE695}" srcOrd="8" destOrd="0" parTransId="{AEBC761C-B0C7-45F2-82D6-3FB0AC5955F8}" sibTransId="{DFED2769-8850-46CB-AE33-4FE44FF2BD31}"/>
    <dgm:cxn modelId="{4B5163DB-83B9-4EA5-9276-AE3CF9DB946E}" type="presOf" srcId="{78EB11B6-B975-402D-AA4E-CB60500A7542}" destId="{B5141368-97FF-4E77-BB04-BB0411347C34}" srcOrd="0" destOrd="0" presId="urn:microsoft.com/office/officeart/2005/8/layout/hProcess11"/>
    <dgm:cxn modelId="{913AF3E0-70B3-47A4-9916-1AFDCB4D826F}" type="presOf" srcId="{DA5E42C4-9C53-4FEA-94FC-6AB1587858ED}" destId="{4C185FA3-9C73-4861-8400-8882A798A18F}" srcOrd="0" destOrd="0" presId="urn:microsoft.com/office/officeart/2005/8/layout/hProcess11"/>
    <dgm:cxn modelId="{F373D3E5-15C7-4214-9BD4-B29A310B3923}" type="presOf" srcId="{B9BF0498-74AA-4112-A0C4-66A1A8C14447}" destId="{9A1305FB-7347-4240-A8CC-78C6C5DF8BE6}" srcOrd="0" destOrd="0" presId="urn:microsoft.com/office/officeart/2005/8/layout/hProcess11"/>
    <dgm:cxn modelId="{1D9DAFEF-2234-4B69-A585-FE32067F9574}" type="presOf" srcId="{2388EFB6-1B1B-4376-BCF2-CB03D51990F3}" destId="{7F3BAAB4-275A-4F6B-8C1D-57EF3BA79195}" srcOrd="0" destOrd="0" presId="urn:microsoft.com/office/officeart/2005/8/layout/hProcess11"/>
    <dgm:cxn modelId="{1B2E8F00-86AA-4027-8E90-6936252A23EC}" type="presParOf" srcId="{D384BEC3-79A7-40D0-866C-67C3E59EAB3E}" destId="{49B2E35E-1DCE-48A4-AC66-5D1C94380AFE}" srcOrd="0" destOrd="0" presId="urn:microsoft.com/office/officeart/2005/8/layout/hProcess11"/>
    <dgm:cxn modelId="{41839490-1660-4BF5-98FF-86BCB9F8752F}" type="presParOf" srcId="{D384BEC3-79A7-40D0-866C-67C3E59EAB3E}" destId="{A29B6A7E-75A7-4AC2-9881-8D4074D507E8}" srcOrd="1" destOrd="0" presId="urn:microsoft.com/office/officeart/2005/8/layout/hProcess11"/>
    <dgm:cxn modelId="{2DAFD355-26C1-40B5-82D7-37E32A094BB2}" type="presParOf" srcId="{A29B6A7E-75A7-4AC2-9881-8D4074D507E8}" destId="{99CC5FC0-0EAE-4101-8AFD-401FCABB2B01}" srcOrd="0" destOrd="0" presId="urn:microsoft.com/office/officeart/2005/8/layout/hProcess11"/>
    <dgm:cxn modelId="{D9ECA753-E5DB-4D71-ADB5-9F01A23FE844}" type="presParOf" srcId="{99CC5FC0-0EAE-4101-8AFD-401FCABB2B01}" destId="{9A1305FB-7347-4240-A8CC-78C6C5DF8BE6}" srcOrd="0" destOrd="0" presId="urn:microsoft.com/office/officeart/2005/8/layout/hProcess11"/>
    <dgm:cxn modelId="{F5412651-79D3-49F1-B57F-616EB8E59A8F}" type="presParOf" srcId="{99CC5FC0-0EAE-4101-8AFD-401FCABB2B01}" destId="{C01B8EC6-6DA7-4B47-B0B6-36EF8A7188A8}" srcOrd="1" destOrd="0" presId="urn:microsoft.com/office/officeart/2005/8/layout/hProcess11"/>
    <dgm:cxn modelId="{789D5B5A-DAC0-4192-8207-4A3F5F84D2AC}" type="presParOf" srcId="{99CC5FC0-0EAE-4101-8AFD-401FCABB2B01}" destId="{BF0466A0-8E9B-4966-81D4-7182DC98E107}" srcOrd="2" destOrd="0" presId="urn:microsoft.com/office/officeart/2005/8/layout/hProcess11"/>
    <dgm:cxn modelId="{4EE0AC18-AD37-4979-A4F5-1116CC20CBA3}" type="presParOf" srcId="{A29B6A7E-75A7-4AC2-9881-8D4074D507E8}" destId="{A4788E79-6170-4804-8E40-D84293EBA4E8}" srcOrd="1" destOrd="0" presId="urn:microsoft.com/office/officeart/2005/8/layout/hProcess11"/>
    <dgm:cxn modelId="{1A47C8BF-BDB9-4289-93BE-7BC1CE77E843}" type="presParOf" srcId="{A29B6A7E-75A7-4AC2-9881-8D4074D507E8}" destId="{472281D1-3DD9-46BC-97EC-A3E5C8C28584}" srcOrd="2" destOrd="0" presId="urn:microsoft.com/office/officeart/2005/8/layout/hProcess11"/>
    <dgm:cxn modelId="{B542DAFD-8380-4478-A8EA-4FFD7A1DFFF3}" type="presParOf" srcId="{472281D1-3DD9-46BC-97EC-A3E5C8C28584}" destId="{6A807915-BB3C-4E1A-924C-3F036871CBE1}" srcOrd="0" destOrd="0" presId="urn:microsoft.com/office/officeart/2005/8/layout/hProcess11"/>
    <dgm:cxn modelId="{EA3D7C53-540B-4E93-8E6D-5B4C1176FA2B}" type="presParOf" srcId="{472281D1-3DD9-46BC-97EC-A3E5C8C28584}" destId="{B708FCAB-617A-41B9-BE7B-90E7A78EE429}" srcOrd="1" destOrd="0" presId="urn:microsoft.com/office/officeart/2005/8/layout/hProcess11"/>
    <dgm:cxn modelId="{5EA128D2-86E6-4195-B855-90E37FFF37F7}" type="presParOf" srcId="{472281D1-3DD9-46BC-97EC-A3E5C8C28584}" destId="{AEB4D53F-D133-423C-837B-A5264E66CC84}" srcOrd="2" destOrd="0" presId="urn:microsoft.com/office/officeart/2005/8/layout/hProcess11"/>
    <dgm:cxn modelId="{9890D984-A7D5-4018-81B8-5A5E4EA5F1E8}" type="presParOf" srcId="{A29B6A7E-75A7-4AC2-9881-8D4074D507E8}" destId="{3AF7DC62-E513-4564-91C7-71FF24AD7B6A}" srcOrd="3" destOrd="0" presId="urn:microsoft.com/office/officeart/2005/8/layout/hProcess11"/>
    <dgm:cxn modelId="{5A7AD3CC-BDA2-45FF-A4C0-631A1F5D2829}" type="presParOf" srcId="{A29B6A7E-75A7-4AC2-9881-8D4074D507E8}" destId="{3610BBD2-937A-4AC5-A0D0-3F6ABDDF3FC6}" srcOrd="4" destOrd="0" presId="urn:microsoft.com/office/officeart/2005/8/layout/hProcess11"/>
    <dgm:cxn modelId="{42F84282-20F2-4849-AEBD-ACAF082E47DE}" type="presParOf" srcId="{3610BBD2-937A-4AC5-A0D0-3F6ABDDF3FC6}" destId="{B5141368-97FF-4E77-BB04-BB0411347C34}" srcOrd="0" destOrd="0" presId="urn:microsoft.com/office/officeart/2005/8/layout/hProcess11"/>
    <dgm:cxn modelId="{DD977A0B-F6E2-4076-BDD8-33B6A31A2B11}" type="presParOf" srcId="{3610BBD2-937A-4AC5-A0D0-3F6ABDDF3FC6}" destId="{643BA3CA-F4D1-44B6-8BDC-6B0245416F9B}" srcOrd="1" destOrd="0" presId="urn:microsoft.com/office/officeart/2005/8/layout/hProcess11"/>
    <dgm:cxn modelId="{5293E018-8CDB-466F-BCD6-143C89B7BA52}" type="presParOf" srcId="{3610BBD2-937A-4AC5-A0D0-3F6ABDDF3FC6}" destId="{087926AE-F531-4EC0-B7A1-5B842A3F894A}" srcOrd="2" destOrd="0" presId="urn:microsoft.com/office/officeart/2005/8/layout/hProcess11"/>
    <dgm:cxn modelId="{A41485C6-5D03-400B-912A-A6B8B09E9D4B}" type="presParOf" srcId="{A29B6A7E-75A7-4AC2-9881-8D4074D507E8}" destId="{92D98A11-8C7B-4D14-A654-3E821D4A5944}" srcOrd="5" destOrd="0" presId="urn:microsoft.com/office/officeart/2005/8/layout/hProcess11"/>
    <dgm:cxn modelId="{1BC64DDF-4AE9-484F-AB78-EAA60B7455BA}" type="presParOf" srcId="{A29B6A7E-75A7-4AC2-9881-8D4074D507E8}" destId="{4807546D-9F90-4590-92E1-18BE828656F2}" srcOrd="6" destOrd="0" presId="urn:microsoft.com/office/officeart/2005/8/layout/hProcess11"/>
    <dgm:cxn modelId="{82BB7F5B-32AB-4841-ADE5-2C2627D80992}" type="presParOf" srcId="{4807546D-9F90-4590-92E1-18BE828656F2}" destId="{4C185FA3-9C73-4861-8400-8882A798A18F}" srcOrd="0" destOrd="0" presId="urn:microsoft.com/office/officeart/2005/8/layout/hProcess11"/>
    <dgm:cxn modelId="{734C959F-29A3-479B-AFA7-49F1A901246B}" type="presParOf" srcId="{4807546D-9F90-4590-92E1-18BE828656F2}" destId="{AF88D019-4CD7-4F8B-A101-0FD1679B7428}" srcOrd="1" destOrd="0" presId="urn:microsoft.com/office/officeart/2005/8/layout/hProcess11"/>
    <dgm:cxn modelId="{B005A762-16A4-4D4F-B980-9CE68144E76B}" type="presParOf" srcId="{4807546D-9F90-4590-92E1-18BE828656F2}" destId="{D9B5C58E-8722-432A-92F5-A09D9ACBCEE2}" srcOrd="2" destOrd="0" presId="urn:microsoft.com/office/officeart/2005/8/layout/hProcess11"/>
    <dgm:cxn modelId="{04AB062E-2FDC-42A7-B195-F4A1336D59F1}" type="presParOf" srcId="{A29B6A7E-75A7-4AC2-9881-8D4074D507E8}" destId="{C94B43FF-0C28-4AC0-80D7-95072673EBBC}" srcOrd="7" destOrd="0" presId="urn:microsoft.com/office/officeart/2005/8/layout/hProcess11"/>
    <dgm:cxn modelId="{61113F16-8DF6-433B-89EF-856EE0A41BA1}" type="presParOf" srcId="{A29B6A7E-75A7-4AC2-9881-8D4074D507E8}" destId="{A1079913-BEAC-4279-A3C8-C5F0433264B5}" srcOrd="8" destOrd="0" presId="urn:microsoft.com/office/officeart/2005/8/layout/hProcess11"/>
    <dgm:cxn modelId="{7F8E25A5-DC6B-4006-83B9-BC664ADB111A}" type="presParOf" srcId="{A1079913-BEAC-4279-A3C8-C5F0433264B5}" destId="{5BC7E211-93CB-424A-A1B4-F5D6927C3673}" srcOrd="0" destOrd="0" presId="urn:microsoft.com/office/officeart/2005/8/layout/hProcess11"/>
    <dgm:cxn modelId="{87D5EECD-A093-4C71-AEE2-EC56EF378062}" type="presParOf" srcId="{A1079913-BEAC-4279-A3C8-C5F0433264B5}" destId="{F87BBB62-C07C-4EFD-BB2C-B7D5D782C711}" srcOrd="1" destOrd="0" presId="urn:microsoft.com/office/officeart/2005/8/layout/hProcess11"/>
    <dgm:cxn modelId="{49EA07D7-3AB0-4DAE-B406-A8FE3D860B2E}" type="presParOf" srcId="{A1079913-BEAC-4279-A3C8-C5F0433264B5}" destId="{8670D7F2-C052-4232-8F7D-943F100D8FF6}" srcOrd="2" destOrd="0" presId="urn:microsoft.com/office/officeart/2005/8/layout/hProcess11"/>
    <dgm:cxn modelId="{AA2F6D3B-AE26-4886-9A7B-4D71DA18915E}" type="presParOf" srcId="{A29B6A7E-75A7-4AC2-9881-8D4074D507E8}" destId="{3096990B-7457-4129-9A73-09D57E31C32E}" srcOrd="9" destOrd="0" presId="urn:microsoft.com/office/officeart/2005/8/layout/hProcess11"/>
    <dgm:cxn modelId="{B9553A14-5759-4968-ABF9-9A13F29AC3AA}" type="presParOf" srcId="{A29B6A7E-75A7-4AC2-9881-8D4074D507E8}" destId="{A35852B3-2432-40EB-9283-7824B9DDEB39}" srcOrd="10" destOrd="0" presId="urn:microsoft.com/office/officeart/2005/8/layout/hProcess11"/>
    <dgm:cxn modelId="{9A5742EA-8D38-46E5-8BD8-9327F333B849}" type="presParOf" srcId="{A35852B3-2432-40EB-9283-7824B9DDEB39}" destId="{7F3BAAB4-275A-4F6B-8C1D-57EF3BA79195}" srcOrd="0" destOrd="0" presId="urn:microsoft.com/office/officeart/2005/8/layout/hProcess11"/>
    <dgm:cxn modelId="{AFCC9C7A-4809-4AD6-8D20-EB19548E95CA}" type="presParOf" srcId="{A35852B3-2432-40EB-9283-7824B9DDEB39}" destId="{1872B8BC-04F3-411D-BC03-DDEF798C6D3E}" srcOrd="1" destOrd="0" presId="urn:microsoft.com/office/officeart/2005/8/layout/hProcess11"/>
    <dgm:cxn modelId="{1F584152-6A4B-43ED-AEEE-F25FE6E93274}" type="presParOf" srcId="{A35852B3-2432-40EB-9283-7824B9DDEB39}" destId="{B417838C-1A60-46C1-B2BE-202C4D116C7E}" srcOrd="2" destOrd="0" presId="urn:microsoft.com/office/officeart/2005/8/layout/hProcess11"/>
    <dgm:cxn modelId="{FABAC3B8-9D9A-444C-9B84-29C9955DFA3D}" type="presParOf" srcId="{A29B6A7E-75A7-4AC2-9881-8D4074D507E8}" destId="{C109B4D0-6BC6-41D4-95D2-6BCDA8913FAB}" srcOrd="11" destOrd="0" presId="urn:microsoft.com/office/officeart/2005/8/layout/hProcess11"/>
    <dgm:cxn modelId="{8466C54E-DED4-439E-995A-9B2CC9758D83}" type="presParOf" srcId="{A29B6A7E-75A7-4AC2-9881-8D4074D507E8}" destId="{2BE66785-0F0C-4C42-B05C-1CEECDCB6216}" srcOrd="12" destOrd="0" presId="urn:microsoft.com/office/officeart/2005/8/layout/hProcess11"/>
    <dgm:cxn modelId="{3F570A10-1284-4207-821B-2FBC2BDD6503}" type="presParOf" srcId="{2BE66785-0F0C-4C42-B05C-1CEECDCB6216}" destId="{9CCC69C9-3BD6-41E5-A714-77F8B539BDDE}" srcOrd="0" destOrd="0" presId="urn:microsoft.com/office/officeart/2005/8/layout/hProcess11"/>
    <dgm:cxn modelId="{7C91BEB9-16D7-4080-829F-3A10610E3CB3}" type="presParOf" srcId="{2BE66785-0F0C-4C42-B05C-1CEECDCB6216}" destId="{959EA95D-2310-45AD-B762-12EF9D09D789}" srcOrd="1" destOrd="0" presId="urn:microsoft.com/office/officeart/2005/8/layout/hProcess11"/>
    <dgm:cxn modelId="{194E2C82-CD87-4134-A182-EBEF11B64A8B}" type="presParOf" srcId="{2BE66785-0F0C-4C42-B05C-1CEECDCB6216}" destId="{357BBEFE-4039-4523-BA53-8F88AE213604}" srcOrd="2" destOrd="0" presId="urn:microsoft.com/office/officeart/2005/8/layout/hProcess11"/>
    <dgm:cxn modelId="{196E20A9-941A-459C-95A1-C6176E5D5660}" type="presParOf" srcId="{A29B6A7E-75A7-4AC2-9881-8D4074D507E8}" destId="{BC4865F4-5F3E-47C8-AD23-9FBE39B828C8}" srcOrd="13" destOrd="0" presId="urn:microsoft.com/office/officeart/2005/8/layout/hProcess11"/>
    <dgm:cxn modelId="{DB14C431-C7CF-4EC8-86BB-BD252D45BF3E}" type="presParOf" srcId="{A29B6A7E-75A7-4AC2-9881-8D4074D507E8}" destId="{00226628-1854-4CE1-B3EC-80AECADB2266}" srcOrd="14" destOrd="0" presId="urn:microsoft.com/office/officeart/2005/8/layout/hProcess11"/>
    <dgm:cxn modelId="{AEA40F31-83A0-4349-8F79-8324056246A9}" type="presParOf" srcId="{00226628-1854-4CE1-B3EC-80AECADB2266}" destId="{34742859-5291-4DC7-96DB-15BB15A5B2DA}" srcOrd="0" destOrd="0" presId="urn:microsoft.com/office/officeart/2005/8/layout/hProcess11"/>
    <dgm:cxn modelId="{931960AA-E254-4C7B-BD2B-D6C946C3E58E}" type="presParOf" srcId="{00226628-1854-4CE1-B3EC-80AECADB2266}" destId="{F4F06D73-0914-40B2-9C85-E9AAF772FF35}" srcOrd="1" destOrd="0" presId="urn:microsoft.com/office/officeart/2005/8/layout/hProcess11"/>
    <dgm:cxn modelId="{FD828391-592F-4011-8957-4D38B81CDE72}" type="presParOf" srcId="{00226628-1854-4CE1-B3EC-80AECADB2266}" destId="{AB8A3E8A-B27C-4A0F-9EF4-0D4D834EAF7D}" srcOrd="2" destOrd="0" presId="urn:microsoft.com/office/officeart/2005/8/layout/hProcess11"/>
    <dgm:cxn modelId="{DF8F4427-579E-4126-9A81-6639968569E7}" type="presParOf" srcId="{A29B6A7E-75A7-4AC2-9881-8D4074D507E8}" destId="{55CB4031-2FB5-40E3-9E3F-D1A8C8202FBD}" srcOrd="15" destOrd="0" presId="urn:microsoft.com/office/officeart/2005/8/layout/hProcess11"/>
    <dgm:cxn modelId="{B1501C20-1979-4009-964B-53E96BFDFA38}" type="presParOf" srcId="{A29B6A7E-75A7-4AC2-9881-8D4074D507E8}" destId="{4D7B0234-1A36-47DA-883C-B0009675AA81}" srcOrd="16" destOrd="0" presId="urn:microsoft.com/office/officeart/2005/8/layout/hProcess11"/>
    <dgm:cxn modelId="{ADE17198-3500-4C91-BD84-317EFEF7D6A0}" type="presParOf" srcId="{4D7B0234-1A36-47DA-883C-B0009675AA81}" destId="{634088FF-3DE1-4E0C-8950-919D6076366A}" srcOrd="0" destOrd="0" presId="urn:microsoft.com/office/officeart/2005/8/layout/hProcess11"/>
    <dgm:cxn modelId="{6C01C657-9A11-42FD-9030-255D517670C3}" type="presParOf" srcId="{4D7B0234-1A36-47DA-883C-B0009675AA81}" destId="{E5A52589-9EE2-4D95-89CE-AF51F4F12E56}" srcOrd="1" destOrd="0" presId="urn:microsoft.com/office/officeart/2005/8/layout/hProcess11"/>
    <dgm:cxn modelId="{DAE52C79-6277-40CD-BCC6-7EFE50F7AC4C}" type="presParOf" srcId="{4D7B0234-1A36-47DA-883C-B0009675AA81}" destId="{8C5FC137-197B-4F50-935D-2BF0E4602CAA}" srcOrd="2" destOrd="0" presId="urn:microsoft.com/office/officeart/2005/8/layout/hProcess11"/>
    <dgm:cxn modelId="{0CA83689-5A27-41EA-9219-2BAF40A4F79D}" type="presParOf" srcId="{A29B6A7E-75A7-4AC2-9881-8D4074D507E8}" destId="{B5C4337F-6AA2-4398-92F7-07B4DC7E5D67}" srcOrd="17" destOrd="0" presId="urn:microsoft.com/office/officeart/2005/8/layout/hProcess11"/>
    <dgm:cxn modelId="{C0F3FF64-515E-4D2F-B659-22845C886331}" type="presParOf" srcId="{A29B6A7E-75A7-4AC2-9881-8D4074D507E8}" destId="{A477EB5A-F3B3-4B20-80D0-11CE30008185}" srcOrd="18" destOrd="0" presId="urn:microsoft.com/office/officeart/2005/8/layout/hProcess11"/>
    <dgm:cxn modelId="{D71AD167-EAA2-4EB8-B5C6-FC7C9BBF2FB6}" type="presParOf" srcId="{A477EB5A-F3B3-4B20-80D0-11CE30008185}" destId="{7336FC18-EFDB-4E67-BCD1-AF50667DD06A}" srcOrd="0" destOrd="0" presId="urn:microsoft.com/office/officeart/2005/8/layout/hProcess11"/>
    <dgm:cxn modelId="{322683F3-3455-4D76-A80D-1A1B2A990B46}" type="presParOf" srcId="{A477EB5A-F3B3-4B20-80D0-11CE30008185}" destId="{8D0BA843-5ADB-49E6-9971-2FE13B1F4D95}" srcOrd="1" destOrd="0" presId="urn:microsoft.com/office/officeart/2005/8/layout/hProcess11"/>
    <dgm:cxn modelId="{5F15D800-B7A4-49CA-951A-22718C98ADEA}" type="presParOf" srcId="{A477EB5A-F3B3-4B20-80D0-11CE30008185}" destId="{14D8DC67-44B7-4B36-8D09-52BB02169E87}" srcOrd="2" destOrd="0" presId="urn:microsoft.com/office/officeart/2005/8/layout/hProcess1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587BCA-58DD-4700-AFED-59F21B9F2C7C}" type="doc">
      <dgm:prSet loTypeId="urn:microsoft.com/office/officeart/2005/8/layout/hProcess11" loCatId="process" qsTypeId="urn:microsoft.com/office/officeart/2005/8/quickstyle/simple1" qsCatId="simple" csTypeId="urn:microsoft.com/office/officeart/2005/8/colors/accent1_2" csCatId="accent1" phldr="1"/>
      <dgm:spPr/>
      <dgm:t>
        <a:bodyPr/>
        <a:lstStyle/>
        <a:p>
          <a:endParaRPr lang="sv-SE"/>
        </a:p>
      </dgm:t>
    </dgm:pt>
    <dgm:pt modelId="{40EC26CC-C73B-492B-948C-86143E0983D3}">
      <dgm:prSet/>
      <dgm:spPr/>
      <dgm:t>
        <a:bodyPr/>
        <a:lstStyle/>
        <a:p>
          <a:r>
            <a:rPr lang="sv-SE" dirty="0"/>
            <a:t>Definiera standarder för hur information ska delas mellan olika organisationer och system</a:t>
          </a:r>
        </a:p>
      </dgm:t>
    </dgm:pt>
    <dgm:pt modelId="{B9D26970-F739-4DF2-B87B-322AF5763363}" type="parTrans" cxnId="{D68D9320-7433-4A4F-A3F2-67A068B3D640}">
      <dgm:prSet/>
      <dgm:spPr/>
      <dgm:t>
        <a:bodyPr/>
        <a:lstStyle/>
        <a:p>
          <a:endParaRPr lang="sv-SE"/>
        </a:p>
      </dgm:t>
    </dgm:pt>
    <dgm:pt modelId="{3F7BDE36-1ED7-49FF-BD9A-904BF3BDB0B8}" type="sibTrans" cxnId="{D68D9320-7433-4A4F-A3F2-67A068B3D640}">
      <dgm:prSet/>
      <dgm:spPr/>
      <dgm:t>
        <a:bodyPr/>
        <a:lstStyle/>
        <a:p>
          <a:endParaRPr lang="sv-SE"/>
        </a:p>
      </dgm:t>
    </dgm:pt>
    <dgm:pt modelId="{D4BBA110-6EAB-4BE2-B7E0-D7404917BB74}">
      <dgm:prSet/>
      <dgm:spPr/>
      <dgm:t>
        <a:bodyPr/>
        <a:lstStyle/>
        <a:p>
          <a:r>
            <a:rPr lang="sv-SE" dirty="0"/>
            <a:t>Definiera vem som har ansvar för olika delar av intygshanteringen, från vårdgivare till myndigheter och försäkringsbolag. </a:t>
          </a:r>
        </a:p>
      </dgm:t>
    </dgm:pt>
    <dgm:pt modelId="{B534927B-2509-49D2-966B-EAEE40448269}" type="parTrans" cxnId="{862CED8C-C5A7-4CF1-815F-57D1E4D05EA8}">
      <dgm:prSet/>
      <dgm:spPr/>
      <dgm:t>
        <a:bodyPr/>
        <a:lstStyle/>
        <a:p>
          <a:endParaRPr lang="sv-SE"/>
        </a:p>
      </dgm:t>
    </dgm:pt>
    <dgm:pt modelId="{374D2FB9-C3C8-4DF0-88B8-656F09D16AA5}" type="sibTrans" cxnId="{862CED8C-C5A7-4CF1-815F-57D1E4D05EA8}">
      <dgm:prSet/>
      <dgm:spPr/>
      <dgm:t>
        <a:bodyPr/>
        <a:lstStyle/>
        <a:p>
          <a:endParaRPr lang="sv-SE"/>
        </a:p>
      </dgm:t>
    </dgm:pt>
    <dgm:pt modelId="{49A07F3D-EE5B-410C-BD09-B05806DED7EA}">
      <dgm:prSet/>
      <dgm:spPr/>
      <dgm:t>
        <a:bodyPr/>
        <a:lstStyle/>
        <a:p>
          <a:r>
            <a:rPr lang="sv-SE" dirty="0"/>
            <a:t>Etablera en process för att utvärdera och förbättra intygshantering och interoperabilitet. </a:t>
          </a:r>
        </a:p>
      </dgm:t>
    </dgm:pt>
    <dgm:pt modelId="{7C1C64B5-C2C7-4AB3-B6D9-A37F553BC28B}" type="parTrans" cxnId="{2962A9F4-2723-4BB4-8C77-CEFBE6F00576}">
      <dgm:prSet/>
      <dgm:spPr/>
      <dgm:t>
        <a:bodyPr/>
        <a:lstStyle/>
        <a:p>
          <a:endParaRPr lang="sv-SE"/>
        </a:p>
      </dgm:t>
    </dgm:pt>
    <dgm:pt modelId="{E64BF3C3-2E39-4DC9-92B4-4775EF191B6A}" type="sibTrans" cxnId="{2962A9F4-2723-4BB4-8C77-CEFBE6F00576}">
      <dgm:prSet/>
      <dgm:spPr/>
      <dgm:t>
        <a:bodyPr/>
        <a:lstStyle/>
        <a:p>
          <a:endParaRPr lang="sv-SE"/>
        </a:p>
      </dgm:t>
    </dgm:pt>
    <dgm:pt modelId="{632406AE-37EC-4BA2-ABA4-18C87C873CCC}">
      <dgm:prSet/>
      <dgm:spPr/>
      <dgm:t>
        <a:bodyPr/>
        <a:lstStyle/>
        <a:p>
          <a:r>
            <a:rPr lang="sv-SE" dirty="0"/>
            <a:t>Skapa strukturer för samordning av intygshantering</a:t>
          </a:r>
        </a:p>
      </dgm:t>
    </dgm:pt>
    <dgm:pt modelId="{37EDD09B-FACA-4A7D-A435-0B1E31B72DA6}" type="parTrans" cxnId="{F699BBBB-C486-4C2E-917B-44A68A2D147F}">
      <dgm:prSet/>
      <dgm:spPr/>
      <dgm:t>
        <a:bodyPr/>
        <a:lstStyle/>
        <a:p>
          <a:endParaRPr lang="sv-SE"/>
        </a:p>
      </dgm:t>
    </dgm:pt>
    <dgm:pt modelId="{29ACA869-1A20-43A7-BE36-1BB2F0D8200A}" type="sibTrans" cxnId="{F699BBBB-C486-4C2E-917B-44A68A2D147F}">
      <dgm:prSet/>
      <dgm:spPr/>
      <dgm:t>
        <a:bodyPr/>
        <a:lstStyle/>
        <a:p>
          <a:endParaRPr lang="sv-SE"/>
        </a:p>
      </dgm:t>
    </dgm:pt>
    <dgm:pt modelId="{6FD5EC32-3172-45D6-8667-58E395EEF500}" type="pres">
      <dgm:prSet presAssocID="{9B587BCA-58DD-4700-AFED-59F21B9F2C7C}" presName="Name0" presStyleCnt="0">
        <dgm:presLayoutVars>
          <dgm:dir/>
          <dgm:resizeHandles val="exact"/>
        </dgm:presLayoutVars>
      </dgm:prSet>
      <dgm:spPr/>
    </dgm:pt>
    <dgm:pt modelId="{90E059DD-9F5F-4FC2-BB43-47D081AA0B4B}" type="pres">
      <dgm:prSet presAssocID="{9B587BCA-58DD-4700-AFED-59F21B9F2C7C}" presName="arrow" presStyleLbl="bgShp" presStyleIdx="0" presStyleCnt="1"/>
      <dgm:spPr/>
    </dgm:pt>
    <dgm:pt modelId="{B86F4A28-14C8-451B-8AC2-6ADD222BE301}" type="pres">
      <dgm:prSet presAssocID="{9B587BCA-58DD-4700-AFED-59F21B9F2C7C}" presName="points" presStyleCnt="0"/>
      <dgm:spPr/>
    </dgm:pt>
    <dgm:pt modelId="{23713A69-241C-4765-8AB4-25C4323526FF}" type="pres">
      <dgm:prSet presAssocID="{40EC26CC-C73B-492B-948C-86143E0983D3}" presName="compositeA" presStyleCnt="0"/>
      <dgm:spPr/>
    </dgm:pt>
    <dgm:pt modelId="{75F7B985-1F26-486D-B883-7AAF1EF3A6FF}" type="pres">
      <dgm:prSet presAssocID="{40EC26CC-C73B-492B-948C-86143E0983D3}" presName="textA" presStyleLbl="revTx" presStyleIdx="0" presStyleCnt="4">
        <dgm:presLayoutVars>
          <dgm:bulletEnabled val="1"/>
        </dgm:presLayoutVars>
      </dgm:prSet>
      <dgm:spPr/>
    </dgm:pt>
    <dgm:pt modelId="{0411383A-5C9A-4CAF-9CB3-1BED51B7D8C3}" type="pres">
      <dgm:prSet presAssocID="{40EC26CC-C73B-492B-948C-86143E0983D3}" presName="circleA" presStyleLbl="node1" presStyleIdx="0" presStyleCnt="4"/>
      <dgm:spPr/>
    </dgm:pt>
    <dgm:pt modelId="{7B4526B4-883C-4901-88ED-F7E9E95C47F5}" type="pres">
      <dgm:prSet presAssocID="{40EC26CC-C73B-492B-948C-86143E0983D3}" presName="spaceA" presStyleCnt="0"/>
      <dgm:spPr/>
    </dgm:pt>
    <dgm:pt modelId="{8938111C-A7E1-4970-BADF-EB5450CEB1DD}" type="pres">
      <dgm:prSet presAssocID="{3F7BDE36-1ED7-49FF-BD9A-904BF3BDB0B8}" presName="space" presStyleCnt="0"/>
      <dgm:spPr/>
    </dgm:pt>
    <dgm:pt modelId="{41BD1B32-7FE9-4A18-98E0-A40C5DDA8C1A}" type="pres">
      <dgm:prSet presAssocID="{632406AE-37EC-4BA2-ABA4-18C87C873CCC}" presName="compositeB" presStyleCnt="0"/>
      <dgm:spPr/>
    </dgm:pt>
    <dgm:pt modelId="{18543503-559C-453A-BD05-C6CDC7DD0276}" type="pres">
      <dgm:prSet presAssocID="{632406AE-37EC-4BA2-ABA4-18C87C873CCC}" presName="textB" presStyleLbl="revTx" presStyleIdx="1" presStyleCnt="4">
        <dgm:presLayoutVars>
          <dgm:bulletEnabled val="1"/>
        </dgm:presLayoutVars>
      </dgm:prSet>
      <dgm:spPr/>
    </dgm:pt>
    <dgm:pt modelId="{F8B19988-02CB-4912-AF25-BC08DF31412E}" type="pres">
      <dgm:prSet presAssocID="{632406AE-37EC-4BA2-ABA4-18C87C873CCC}" presName="circleB" presStyleLbl="node1" presStyleIdx="1" presStyleCnt="4"/>
      <dgm:spPr/>
    </dgm:pt>
    <dgm:pt modelId="{1CBB8786-1396-446F-8C31-4EF76DC0C638}" type="pres">
      <dgm:prSet presAssocID="{632406AE-37EC-4BA2-ABA4-18C87C873CCC}" presName="spaceB" presStyleCnt="0"/>
      <dgm:spPr/>
    </dgm:pt>
    <dgm:pt modelId="{9891F082-D7A0-455A-9F2D-80EC51B026BA}" type="pres">
      <dgm:prSet presAssocID="{29ACA869-1A20-43A7-BE36-1BB2F0D8200A}" presName="space" presStyleCnt="0"/>
      <dgm:spPr/>
    </dgm:pt>
    <dgm:pt modelId="{6433265F-70C3-471D-90CD-8976B68BE8C7}" type="pres">
      <dgm:prSet presAssocID="{D4BBA110-6EAB-4BE2-B7E0-D7404917BB74}" presName="compositeA" presStyleCnt="0"/>
      <dgm:spPr/>
    </dgm:pt>
    <dgm:pt modelId="{7E339E69-7376-4C4C-89E8-B75389CA8A79}" type="pres">
      <dgm:prSet presAssocID="{D4BBA110-6EAB-4BE2-B7E0-D7404917BB74}" presName="textA" presStyleLbl="revTx" presStyleIdx="2" presStyleCnt="4">
        <dgm:presLayoutVars>
          <dgm:bulletEnabled val="1"/>
        </dgm:presLayoutVars>
      </dgm:prSet>
      <dgm:spPr/>
    </dgm:pt>
    <dgm:pt modelId="{76BF7E9A-576F-4C22-B5E9-EA02B5CEF865}" type="pres">
      <dgm:prSet presAssocID="{D4BBA110-6EAB-4BE2-B7E0-D7404917BB74}" presName="circleA" presStyleLbl="node1" presStyleIdx="2" presStyleCnt="4"/>
      <dgm:spPr/>
    </dgm:pt>
    <dgm:pt modelId="{9595C8CA-9662-417B-BE90-D188E08FC33F}" type="pres">
      <dgm:prSet presAssocID="{D4BBA110-6EAB-4BE2-B7E0-D7404917BB74}" presName="spaceA" presStyleCnt="0"/>
      <dgm:spPr/>
    </dgm:pt>
    <dgm:pt modelId="{C9B0423D-D7C9-4403-81E1-47AFBEE01A42}" type="pres">
      <dgm:prSet presAssocID="{374D2FB9-C3C8-4DF0-88B8-656F09D16AA5}" presName="space" presStyleCnt="0"/>
      <dgm:spPr/>
    </dgm:pt>
    <dgm:pt modelId="{8AF37162-0A54-4C86-8426-8D959539B3F1}" type="pres">
      <dgm:prSet presAssocID="{49A07F3D-EE5B-410C-BD09-B05806DED7EA}" presName="compositeB" presStyleCnt="0"/>
      <dgm:spPr/>
    </dgm:pt>
    <dgm:pt modelId="{610A557C-C99E-44AB-967D-4E03BD915A5F}" type="pres">
      <dgm:prSet presAssocID="{49A07F3D-EE5B-410C-BD09-B05806DED7EA}" presName="textB" presStyleLbl="revTx" presStyleIdx="3" presStyleCnt="4">
        <dgm:presLayoutVars>
          <dgm:bulletEnabled val="1"/>
        </dgm:presLayoutVars>
      </dgm:prSet>
      <dgm:spPr/>
    </dgm:pt>
    <dgm:pt modelId="{6AD3FF90-A53E-4135-A0FC-125332121076}" type="pres">
      <dgm:prSet presAssocID="{49A07F3D-EE5B-410C-BD09-B05806DED7EA}" presName="circleB" presStyleLbl="node1" presStyleIdx="3" presStyleCnt="4"/>
      <dgm:spPr/>
    </dgm:pt>
    <dgm:pt modelId="{33045779-72FE-490A-ABB4-350EB956DA69}" type="pres">
      <dgm:prSet presAssocID="{49A07F3D-EE5B-410C-BD09-B05806DED7EA}" presName="spaceB" presStyleCnt="0"/>
      <dgm:spPr/>
    </dgm:pt>
  </dgm:ptLst>
  <dgm:cxnLst>
    <dgm:cxn modelId="{2E80BA13-8057-47AF-BDCE-BFBB37D9B60B}" type="presOf" srcId="{D4BBA110-6EAB-4BE2-B7E0-D7404917BB74}" destId="{7E339E69-7376-4C4C-89E8-B75389CA8A79}" srcOrd="0" destOrd="0" presId="urn:microsoft.com/office/officeart/2005/8/layout/hProcess11"/>
    <dgm:cxn modelId="{D3C2CB19-D285-4374-BA4F-E13168D64579}" type="presOf" srcId="{49A07F3D-EE5B-410C-BD09-B05806DED7EA}" destId="{610A557C-C99E-44AB-967D-4E03BD915A5F}" srcOrd="0" destOrd="0" presId="urn:microsoft.com/office/officeart/2005/8/layout/hProcess11"/>
    <dgm:cxn modelId="{D68D9320-7433-4A4F-A3F2-67A068B3D640}" srcId="{9B587BCA-58DD-4700-AFED-59F21B9F2C7C}" destId="{40EC26CC-C73B-492B-948C-86143E0983D3}" srcOrd="0" destOrd="0" parTransId="{B9D26970-F739-4DF2-B87B-322AF5763363}" sibTransId="{3F7BDE36-1ED7-49FF-BD9A-904BF3BDB0B8}"/>
    <dgm:cxn modelId="{9CE35E30-9D49-440D-96A1-CC76F15E8E01}" type="presOf" srcId="{9B587BCA-58DD-4700-AFED-59F21B9F2C7C}" destId="{6FD5EC32-3172-45D6-8667-58E395EEF500}" srcOrd="0" destOrd="0" presId="urn:microsoft.com/office/officeart/2005/8/layout/hProcess11"/>
    <dgm:cxn modelId="{862CED8C-C5A7-4CF1-815F-57D1E4D05EA8}" srcId="{9B587BCA-58DD-4700-AFED-59F21B9F2C7C}" destId="{D4BBA110-6EAB-4BE2-B7E0-D7404917BB74}" srcOrd="2" destOrd="0" parTransId="{B534927B-2509-49D2-966B-EAEE40448269}" sibTransId="{374D2FB9-C3C8-4DF0-88B8-656F09D16AA5}"/>
    <dgm:cxn modelId="{613EA29A-9447-494D-AEEE-BC9447AA5074}" type="presOf" srcId="{40EC26CC-C73B-492B-948C-86143E0983D3}" destId="{75F7B985-1F26-486D-B883-7AAF1EF3A6FF}" srcOrd="0" destOrd="0" presId="urn:microsoft.com/office/officeart/2005/8/layout/hProcess11"/>
    <dgm:cxn modelId="{F699BBBB-C486-4C2E-917B-44A68A2D147F}" srcId="{9B587BCA-58DD-4700-AFED-59F21B9F2C7C}" destId="{632406AE-37EC-4BA2-ABA4-18C87C873CCC}" srcOrd="1" destOrd="0" parTransId="{37EDD09B-FACA-4A7D-A435-0B1E31B72DA6}" sibTransId="{29ACA869-1A20-43A7-BE36-1BB2F0D8200A}"/>
    <dgm:cxn modelId="{5BF487BE-07A1-40EB-85E7-9D90DCB38AD5}" type="presOf" srcId="{632406AE-37EC-4BA2-ABA4-18C87C873CCC}" destId="{18543503-559C-453A-BD05-C6CDC7DD0276}" srcOrd="0" destOrd="0" presId="urn:microsoft.com/office/officeart/2005/8/layout/hProcess11"/>
    <dgm:cxn modelId="{2962A9F4-2723-4BB4-8C77-CEFBE6F00576}" srcId="{9B587BCA-58DD-4700-AFED-59F21B9F2C7C}" destId="{49A07F3D-EE5B-410C-BD09-B05806DED7EA}" srcOrd="3" destOrd="0" parTransId="{7C1C64B5-C2C7-4AB3-B6D9-A37F553BC28B}" sibTransId="{E64BF3C3-2E39-4DC9-92B4-4775EF191B6A}"/>
    <dgm:cxn modelId="{4B061426-C2F7-4CFA-8B85-96F2C8B3F914}" type="presParOf" srcId="{6FD5EC32-3172-45D6-8667-58E395EEF500}" destId="{90E059DD-9F5F-4FC2-BB43-47D081AA0B4B}" srcOrd="0" destOrd="0" presId="urn:microsoft.com/office/officeart/2005/8/layout/hProcess11"/>
    <dgm:cxn modelId="{10E91BAD-BD91-4DD6-8DA1-C33992E60EFB}" type="presParOf" srcId="{6FD5EC32-3172-45D6-8667-58E395EEF500}" destId="{B86F4A28-14C8-451B-8AC2-6ADD222BE301}" srcOrd="1" destOrd="0" presId="urn:microsoft.com/office/officeart/2005/8/layout/hProcess11"/>
    <dgm:cxn modelId="{D30389F3-9059-4BC2-ABAB-01FB31B3A1A9}" type="presParOf" srcId="{B86F4A28-14C8-451B-8AC2-6ADD222BE301}" destId="{23713A69-241C-4765-8AB4-25C4323526FF}" srcOrd="0" destOrd="0" presId="urn:microsoft.com/office/officeart/2005/8/layout/hProcess11"/>
    <dgm:cxn modelId="{641E1F57-E1F3-4B33-8F99-93679712C806}" type="presParOf" srcId="{23713A69-241C-4765-8AB4-25C4323526FF}" destId="{75F7B985-1F26-486D-B883-7AAF1EF3A6FF}" srcOrd="0" destOrd="0" presId="urn:microsoft.com/office/officeart/2005/8/layout/hProcess11"/>
    <dgm:cxn modelId="{B6AD0307-1BA7-4AFD-B3BD-D066DB185D30}" type="presParOf" srcId="{23713A69-241C-4765-8AB4-25C4323526FF}" destId="{0411383A-5C9A-4CAF-9CB3-1BED51B7D8C3}" srcOrd="1" destOrd="0" presId="urn:microsoft.com/office/officeart/2005/8/layout/hProcess11"/>
    <dgm:cxn modelId="{A077EF24-7BBE-4F17-8DC6-5208DEFD74F9}" type="presParOf" srcId="{23713A69-241C-4765-8AB4-25C4323526FF}" destId="{7B4526B4-883C-4901-88ED-F7E9E95C47F5}" srcOrd="2" destOrd="0" presId="urn:microsoft.com/office/officeart/2005/8/layout/hProcess11"/>
    <dgm:cxn modelId="{AD835144-5CEA-43A3-87CC-545016948982}" type="presParOf" srcId="{B86F4A28-14C8-451B-8AC2-6ADD222BE301}" destId="{8938111C-A7E1-4970-BADF-EB5450CEB1DD}" srcOrd="1" destOrd="0" presId="urn:microsoft.com/office/officeart/2005/8/layout/hProcess11"/>
    <dgm:cxn modelId="{F0A0C0EC-18E1-4B32-825C-87A39970024C}" type="presParOf" srcId="{B86F4A28-14C8-451B-8AC2-6ADD222BE301}" destId="{41BD1B32-7FE9-4A18-98E0-A40C5DDA8C1A}" srcOrd="2" destOrd="0" presId="urn:microsoft.com/office/officeart/2005/8/layout/hProcess11"/>
    <dgm:cxn modelId="{53A794C6-6E0B-4F17-8408-46BDDE6561AC}" type="presParOf" srcId="{41BD1B32-7FE9-4A18-98E0-A40C5DDA8C1A}" destId="{18543503-559C-453A-BD05-C6CDC7DD0276}" srcOrd="0" destOrd="0" presId="urn:microsoft.com/office/officeart/2005/8/layout/hProcess11"/>
    <dgm:cxn modelId="{6CC021CA-F9B6-4905-8AAA-E24C4F8EDEC1}" type="presParOf" srcId="{41BD1B32-7FE9-4A18-98E0-A40C5DDA8C1A}" destId="{F8B19988-02CB-4912-AF25-BC08DF31412E}" srcOrd="1" destOrd="0" presId="urn:microsoft.com/office/officeart/2005/8/layout/hProcess11"/>
    <dgm:cxn modelId="{E58890D5-4CA6-44E5-BC0C-4446AA399FAB}" type="presParOf" srcId="{41BD1B32-7FE9-4A18-98E0-A40C5DDA8C1A}" destId="{1CBB8786-1396-446F-8C31-4EF76DC0C638}" srcOrd="2" destOrd="0" presId="urn:microsoft.com/office/officeart/2005/8/layout/hProcess11"/>
    <dgm:cxn modelId="{EDFDBBF7-1490-4C2B-BA64-2BEC40490DD1}" type="presParOf" srcId="{B86F4A28-14C8-451B-8AC2-6ADD222BE301}" destId="{9891F082-D7A0-455A-9F2D-80EC51B026BA}" srcOrd="3" destOrd="0" presId="urn:microsoft.com/office/officeart/2005/8/layout/hProcess11"/>
    <dgm:cxn modelId="{052C83AA-6FE3-4E9D-BEFC-D52FEC8CA670}" type="presParOf" srcId="{B86F4A28-14C8-451B-8AC2-6ADD222BE301}" destId="{6433265F-70C3-471D-90CD-8976B68BE8C7}" srcOrd="4" destOrd="0" presId="urn:microsoft.com/office/officeart/2005/8/layout/hProcess11"/>
    <dgm:cxn modelId="{3FDA27CB-9936-4654-A857-73C094DB1DEA}" type="presParOf" srcId="{6433265F-70C3-471D-90CD-8976B68BE8C7}" destId="{7E339E69-7376-4C4C-89E8-B75389CA8A79}" srcOrd="0" destOrd="0" presId="urn:microsoft.com/office/officeart/2005/8/layout/hProcess11"/>
    <dgm:cxn modelId="{2D12B709-893A-429C-A5C3-02913787ECDE}" type="presParOf" srcId="{6433265F-70C3-471D-90CD-8976B68BE8C7}" destId="{76BF7E9A-576F-4C22-B5E9-EA02B5CEF865}" srcOrd="1" destOrd="0" presId="urn:microsoft.com/office/officeart/2005/8/layout/hProcess11"/>
    <dgm:cxn modelId="{C77C6D7B-642E-4E08-B140-74634FA8233C}" type="presParOf" srcId="{6433265F-70C3-471D-90CD-8976B68BE8C7}" destId="{9595C8CA-9662-417B-BE90-D188E08FC33F}" srcOrd="2" destOrd="0" presId="urn:microsoft.com/office/officeart/2005/8/layout/hProcess11"/>
    <dgm:cxn modelId="{E5ABFBAD-7388-48FC-B6B2-3BFF4CB35815}" type="presParOf" srcId="{B86F4A28-14C8-451B-8AC2-6ADD222BE301}" destId="{C9B0423D-D7C9-4403-81E1-47AFBEE01A42}" srcOrd="5" destOrd="0" presId="urn:microsoft.com/office/officeart/2005/8/layout/hProcess11"/>
    <dgm:cxn modelId="{23B75CFD-00A0-4507-B255-0A3B30606D0C}" type="presParOf" srcId="{B86F4A28-14C8-451B-8AC2-6ADD222BE301}" destId="{8AF37162-0A54-4C86-8426-8D959539B3F1}" srcOrd="6" destOrd="0" presId="urn:microsoft.com/office/officeart/2005/8/layout/hProcess11"/>
    <dgm:cxn modelId="{AFBB11C5-5A28-4B64-8BF0-EDDEB65711D4}" type="presParOf" srcId="{8AF37162-0A54-4C86-8426-8D959539B3F1}" destId="{610A557C-C99E-44AB-967D-4E03BD915A5F}" srcOrd="0" destOrd="0" presId="urn:microsoft.com/office/officeart/2005/8/layout/hProcess11"/>
    <dgm:cxn modelId="{AA020585-0203-40D4-9D90-D13CE238140B}" type="presParOf" srcId="{8AF37162-0A54-4C86-8426-8D959539B3F1}" destId="{6AD3FF90-A53E-4135-A0FC-125332121076}" srcOrd="1" destOrd="0" presId="urn:microsoft.com/office/officeart/2005/8/layout/hProcess11"/>
    <dgm:cxn modelId="{04451DEC-C104-4672-BEB6-1865D96BEC31}" type="presParOf" srcId="{8AF37162-0A54-4C86-8426-8D959539B3F1}" destId="{33045779-72FE-490A-ABB4-350EB956DA69}"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F92F068-9DC7-4195-BB6E-F94FA0ED9FE3}" type="doc">
      <dgm:prSet loTypeId="urn:microsoft.com/office/officeart/2005/8/layout/hProcess6" loCatId="process" qsTypeId="urn:microsoft.com/office/officeart/2005/8/quickstyle/simple3" qsCatId="simple" csTypeId="urn:microsoft.com/office/officeart/2005/8/colors/colorful3" csCatId="colorful" phldr="1"/>
      <dgm:spPr/>
      <dgm:t>
        <a:bodyPr/>
        <a:lstStyle/>
        <a:p>
          <a:endParaRPr lang="sv-SE"/>
        </a:p>
      </dgm:t>
    </dgm:pt>
    <dgm:pt modelId="{1872BC50-0533-413A-85BC-CD9B1381BF96}">
      <dgm:prSet/>
      <dgm:spPr/>
      <dgm:t>
        <a:bodyPr/>
        <a:lstStyle/>
        <a:p>
          <a:r>
            <a:rPr lang="sv-SE" dirty="0"/>
            <a:t>Informationsbärare</a:t>
          </a:r>
        </a:p>
      </dgm:t>
    </dgm:pt>
    <dgm:pt modelId="{E3DAEEE8-687A-4D84-A988-DCB877D99FFB}" type="parTrans" cxnId="{965A5A79-D54C-4DBE-8BA8-53F1F93668E9}">
      <dgm:prSet/>
      <dgm:spPr/>
      <dgm:t>
        <a:bodyPr/>
        <a:lstStyle/>
        <a:p>
          <a:endParaRPr lang="sv-SE"/>
        </a:p>
      </dgm:t>
    </dgm:pt>
    <dgm:pt modelId="{80E0F3EF-6AE1-41F3-B8D3-EE5FC2D5F718}" type="sibTrans" cxnId="{965A5A79-D54C-4DBE-8BA8-53F1F93668E9}">
      <dgm:prSet/>
      <dgm:spPr/>
      <dgm:t>
        <a:bodyPr/>
        <a:lstStyle/>
        <a:p>
          <a:endParaRPr lang="sv-SE"/>
        </a:p>
      </dgm:t>
    </dgm:pt>
    <dgm:pt modelId="{E626C2CB-78B5-41BD-A8ED-B8163C858E8A}">
      <dgm:prSet/>
      <dgm:spPr/>
      <dgm:t>
        <a:bodyPr/>
        <a:lstStyle/>
        <a:p>
          <a:r>
            <a:rPr lang="sv-SE" dirty="0"/>
            <a:t>Information</a:t>
          </a:r>
        </a:p>
      </dgm:t>
    </dgm:pt>
    <dgm:pt modelId="{96ABBD37-0B51-44A6-AF0B-4E4CAF82D78B}" type="parTrans" cxnId="{886A7D87-D156-4A9C-8479-3816CFA52279}">
      <dgm:prSet/>
      <dgm:spPr/>
      <dgm:t>
        <a:bodyPr/>
        <a:lstStyle/>
        <a:p>
          <a:endParaRPr lang="sv-SE"/>
        </a:p>
      </dgm:t>
    </dgm:pt>
    <dgm:pt modelId="{6DAAF1AA-5CB2-4AF6-A877-32CD1E107BD9}" type="sibTrans" cxnId="{886A7D87-D156-4A9C-8479-3816CFA52279}">
      <dgm:prSet/>
      <dgm:spPr/>
      <dgm:t>
        <a:bodyPr/>
        <a:lstStyle/>
        <a:p>
          <a:endParaRPr lang="sv-SE"/>
        </a:p>
      </dgm:t>
    </dgm:pt>
    <dgm:pt modelId="{392E9AF2-F9E5-4432-8324-96CEEDAA0FE9}">
      <dgm:prSet/>
      <dgm:spPr/>
      <dgm:t>
        <a:bodyPr/>
        <a:lstStyle/>
        <a:p>
          <a:r>
            <a:rPr lang="sv-SE" b="0" dirty="0">
              <a:effectLst/>
            </a:rPr>
            <a:t>Det som bär, lagrar eller kommunicerar information och som antingen kan läsas, ses eller lyssnas direkt eller som kräver teknisk utrustning för åtkomst</a:t>
          </a:r>
          <a:endParaRPr lang="sv-SE" dirty="0"/>
        </a:p>
      </dgm:t>
    </dgm:pt>
    <dgm:pt modelId="{E3F68D78-A450-4B94-A63F-AEFBC252F76B}" type="parTrans" cxnId="{2A240B85-4511-41B3-BBFF-959B748A1828}">
      <dgm:prSet/>
      <dgm:spPr/>
      <dgm:t>
        <a:bodyPr/>
        <a:lstStyle/>
        <a:p>
          <a:endParaRPr lang="sv-SE"/>
        </a:p>
      </dgm:t>
    </dgm:pt>
    <dgm:pt modelId="{4BAEAED5-3073-43A4-8C96-D9534B6F2AAC}" type="sibTrans" cxnId="{2A240B85-4511-41B3-BBFF-959B748A1828}">
      <dgm:prSet/>
      <dgm:spPr/>
      <dgm:t>
        <a:bodyPr/>
        <a:lstStyle/>
        <a:p>
          <a:endParaRPr lang="sv-SE"/>
        </a:p>
      </dgm:t>
    </dgm:pt>
    <dgm:pt modelId="{A2AFBF96-3B25-42F2-B4F8-017E82B4414F}">
      <dgm:prSet/>
      <dgm:spPr/>
      <dgm:t>
        <a:bodyPr/>
        <a:lstStyle/>
        <a:p>
          <a:r>
            <a:rPr lang="sv-SE" b="0" i="0" dirty="0"/>
            <a:t>kunskap gällande objekt, såsom fakta, händelser, saker, processer eller idéer som i ett givet sammanhang har en bestämd mening.</a:t>
          </a:r>
          <a:endParaRPr lang="sv-SE" dirty="0"/>
        </a:p>
      </dgm:t>
    </dgm:pt>
    <dgm:pt modelId="{22AB36BA-7FE9-4069-8C8B-2955EDBCB741}" type="parTrans" cxnId="{0257DCC4-EA7F-4138-A736-64A698915847}">
      <dgm:prSet/>
      <dgm:spPr/>
      <dgm:t>
        <a:bodyPr/>
        <a:lstStyle/>
        <a:p>
          <a:endParaRPr lang="sv-SE"/>
        </a:p>
      </dgm:t>
    </dgm:pt>
    <dgm:pt modelId="{78016672-05E7-417C-B834-EC1FAC8FDE77}" type="sibTrans" cxnId="{0257DCC4-EA7F-4138-A736-64A698915847}">
      <dgm:prSet/>
      <dgm:spPr/>
      <dgm:t>
        <a:bodyPr/>
        <a:lstStyle/>
        <a:p>
          <a:endParaRPr lang="sv-SE"/>
        </a:p>
      </dgm:t>
    </dgm:pt>
    <dgm:pt modelId="{E4A0C64F-068F-4C3C-A8C1-561627BF6B50}" type="pres">
      <dgm:prSet presAssocID="{6F92F068-9DC7-4195-BB6E-F94FA0ED9FE3}" presName="theList" presStyleCnt="0">
        <dgm:presLayoutVars>
          <dgm:dir/>
          <dgm:animLvl val="lvl"/>
          <dgm:resizeHandles val="exact"/>
        </dgm:presLayoutVars>
      </dgm:prSet>
      <dgm:spPr/>
    </dgm:pt>
    <dgm:pt modelId="{97346172-46DD-4917-BA7B-304FA5B8C482}" type="pres">
      <dgm:prSet presAssocID="{E626C2CB-78B5-41BD-A8ED-B8163C858E8A}" presName="compNode" presStyleCnt="0"/>
      <dgm:spPr/>
    </dgm:pt>
    <dgm:pt modelId="{29EA88B7-02E1-4061-9299-DC07B230C1F1}" type="pres">
      <dgm:prSet presAssocID="{E626C2CB-78B5-41BD-A8ED-B8163C858E8A}" presName="noGeometry" presStyleCnt="0"/>
      <dgm:spPr/>
    </dgm:pt>
    <dgm:pt modelId="{F7D48004-E872-4DD1-846E-B37287501285}" type="pres">
      <dgm:prSet presAssocID="{E626C2CB-78B5-41BD-A8ED-B8163C858E8A}" presName="childTextVisible" presStyleLbl="bgAccFollowNode1" presStyleIdx="0" presStyleCnt="2">
        <dgm:presLayoutVars>
          <dgm:bulletEnabled val="1"/>
        </dgm:presLayoutVars>
      </dgm:prSet>
      <dgm:spPr/>
    </dgm:pt>
    <dgm:pt modelId="{FF562470-70BB-4616-9E0B-56441C452F16}" type="pres">
      <dgm:prSet presAssocID="{E626C2CB-78B5-41BD-A8ED-B8163C858E8A}" presName="childTextHidden" presStyleLbl="bgAccFollowNode1" presStyleIdx="0" presStyleCnt="2"/>
      <dgm:spPr/>
    </dgm:pt>
    <dgm:pt modelId="{71E57041-6254-4EAB-956F-0EBAD14AD6CF}" type="pres">
      <dgm:prSet presAssocID="{E626C2CB-78B5-41BD-A8ED-B8163C858E8A}" presName="parentText" presStyleLbl="node1" presStyleIdx="0" presStyleCnt="2">
        <dgm:presLayoutVars>
          <dgm:chMax val="1"/>
          <dgm:bulletEnabled val="1"/>
        </dgm:presLayoutVars>
      </dgm:prSet>
      <dgm:spPr/>
    </dgm:pt>
    <dgm:pt modelId="{2BC38476-7D20-4B3B-BA21-1D9483356DD5}" type="pres">
      <dgm:prSet presAssocID="{E626C2CB-78B5-41BD-A8ED-B8163C858E8A}" presName="aSpace" presStyleCnt="0"/>
      <dgm:spPr/>
    </dgm:pt>
    <dgm:pt modelId="{A0D303C7-473D-4D00-A156-E76EF4D9EA39}" type="pres">
      <dgm:prSet presAssocID="{1872BC50-0533-413A-85BC-CD9B1381BF96}" presName="compNode" presStyleCnt="0"/>
      <dgm:spPr/>
    </dgm:pt>
    <dgm:pt modelId="{0A894692-F3A5-4E0D-97EE-6E1425EB5F36}" type="pres">
      <dgm:prSet presAssocID="{1872BC50-0533-413A-85BC-CD9B1381BF96}" presName="noGeometry" presStyleCnt="0"/>
      <dgm:spPr/>
    </dgm:pt>
    <dgm:pt modelId="{6DAA18CD-8D55-43FF-A7FA-3E786A10F5B0}" type="pres">
      <dgm:prSet presAssocID="{1872BC50-0533-413A-85BC-CD9B1381BF96}" presName="childTextVisible" presStyleLbl="bgAccFollowNode1" presStyleIdx="1" presStyleCnt="2">
        <dgm:presLayoutVars>
          <dgm:bulletEnabled val="1"/>
        </dgm:presLayoutVars>
      </dgm:prSet>
      <dgm:spPr/>
    </dgm:pt>
    <dgm:pt modelId="{DEAD778D-F83D-4BA8-955A-5C003BCF5754}" type="pres">
      <dgm:prSet presAssocID="{1872BC50-0533-413A-85BC-CD9B1381BF96}" presName="childTextHidden" presStyleLbl="bgAccFollowNode1" presStyleIdx="1" presStyleCnt="2"/>
      <dgm:spPr/>
    </dgm:pt>
    <dgm:pt modelId="{12B7DFDA-B180-451F-B6CD-BD895CB505AE}" type="pres">
      <dgm:prSet presAssocID="{1872BC50-0533-413A-85BC-CD9B1381BF96}" presName="parentText" presStyleLbl="node1" presStyleIdx="1" presStyleCnt="2">
        <dgm:presLayoutVars>
          <dgm:chMax val="1"/>
          <dgm:bulletEnabled val="1"/>
        </dgm:presLayoutVars>
      </dgm:prSet>
      <dgm:spPr/>
    </dgm:pt>
  </dgm:ptLst>
  <dgm:cxnLst>
    <dgm:cxn modelId="{61E37B0C-8185-40A5-A3B0-83697EC85F6D}" type="presOf" srcId="{392E9AF2-F9E5-4432-8324-96CEEDAA0FE9}" destId="{6DAA18CD-8D55-43FF-A7FA-3E786A10F5B0}" srcOrd="0" destOrd="0" presId="urn:microsoft.com/office/officeart/2005/8/layout/hProcess6"/>
    <dgm:cxn modelId="{AACDF32D-D01E-4261-AFCF-5A2241065255}" type="presOf" srcId="{392E9AF2-F9E5-4432-8324-96CEEDAA0FE9}" destId="{DEAD778D-F83D-4BA8-955A-5C003BCF5754}" srcOrd="1" destOrd="0" presId="urn:microsoft.com/office/officeart/2005/8/layout/hProcess6"/>
    <dgm:cxn modelId="{7F319733-E6F9-4B04-91D2-155C1612AA37}" type="presOf" srcId="{6F92F068-9DC7-4195-BB6E-F94FA0ED9FE3}" destId="{E4A0C64F-068F-4C3C-A8C1-561627BF6B50}" srcOrd="0" destOrd="0" presId="urn:microsoft.com/office/officeart/2005/8/layout/hProcess6"/>
    <dgm:cxn modelId="{FB81D15F-B1D7-4D6D-AE36-E9B4A7221D64}" type="presOf" srcId="{E626C2CB-78B5-41BD-A8ED-B8163C858E8A}" destId="{71E57041-6254-4EAB-956F-0EBAD14AD6CF}" srcOrd="0" destOrd="0" presId="urn:microsoft.com/office/officeart/2005/8/layout/hProcess6"/>
    <dgm:cxn modelId="{965A5A79-D54C-4DBE-8BA8-53F1F93668E9}" srcId="{6F92F068-9DC7-4195-BB6E-F94FA0ED9FE3}" destId="{1872BC50-0533-413A-85BC-CD9B1381BF96}" srcOrd="1" destOrd="0" parTransId="{E3DAEEE8-687A-4D84-A988-DCB877D99FFB}" sibTransId="{80E0F3EF-6AE1-41F3-B8D3-EE5FC2D5F718}"/>
    <dgm:cxn modelId="{2A240B85-4511-41B3-BBFF-959B748A1828}" srcId="{1872BC50-0533-413A-85BC-CD9B1381BF96}" destId="{392E9AF2-F9E5-4432-8324-96CEEDAA0FE9}" srcOrd="0" destOrd="0" parTransId="{E3F68D78-A450-4B94-A63F-AEFBC252F76B}" sibTransId="{4BAEAED5-3073-43A4-8C96-D9534B6F2AAC}"/>
    <dgm:cxn modelId="{886A7D87-D156-4A9C-8479-3816CFA52279}" srcId="{6F92F068-9DC7-4195-BB6E-F94FA0ED9FE3}" destId="{E626C2CB-78B5-41BD-A8ED-B8163C858E8A}" srcOrd="0" destOrd="0" parTransId="{96ABBD37-0B51-44A6-AF0B-4E4CAF82D78B}" sibTransId="{6DAAF1AA-5CB2-4AF6-A877-32CD1E107BD9}"/>
    <dgm:cxn modelId="{480C4AB5-04A7-45A6-ABD5-4E1684854B52}" type="presOf" srcId="{A2AFBF96-3B25-42F2-B4F8-017E82B4414F}" destId="{FF562470-70BB-4616-9E0B-56441C452F16}" srcOrd="1" destOrd="0" presId="urn:microsoft.com/office/officeart/2005/8/layout/hProcess6"/>
    <dgm:cxn modelId="{0257DCC4-EA7F-4138-A736-64A698915847}" srcId="{E626C2CB-78B5-41BD-A8ED-B8163C858E8A}" destId="{A2AFBF96-3B25-42F2-B4F8-017E82B4414F}" srcOrd="0" destOrd="0" parTransId="{22AB36BA-7FE9-4069-8C8B-2955EDBCB741}" sibTransId="{78016672-05E7-417C-B834-EC1FAC8FDE77}"/>
    <dgm:cxn modelId="{46B322F9-5ACF-46DC-8A95-C7D8EC1740E9}" type="presOf" srcId="{A2AFBF96-3B25-42F2-B4F8-017E82B4414F}" destId="{F7D48004-E872-4DD1-846E-B37287501285}" srcOrd="0" destOrd="0" presId="urn:microsoft.com/office/officeart/2005/8/layout/hProcess6"/>
    <dgm:cxn modelId="{61C837FB-8BF2-45B3-9BB3-A7BB3CA82341}" type="presOf" srcId="{1872BC50-0533-413A-85BC-CD9B1381BF96}" destId="{12B7DFDA-B180-451F-B6CD-BD895CB505AE}" srcOrd="0" destOrd="0" presId="urn:microsoft.com/office/officeart/2005/8/layout/hProcess6"/>
    <dgm:cxn modelId="{7FC582FB-BC9E-42AD-89DD-1E3411263D47}" type="presParOf" srcId="{E4A0C64F-068F-4C3C-A8C1-561627BF6B50}" destId="{97346172-46DD-4917-BA7B-304FA5B8C482}" srcOrd="0" destOrd="0" presId="urn:microsoft.com/office/officeart/2005/8/layout/hProcess6"/>
    <dgm:cxn modelId="{442CA097-F04B-4DAC-9AEF-11CC410BF740}" type="presParOf" srcId="{97346172-46DD-4917-BA7B-304FA5B8C482}" destId="{29EA88B7-02E1-4061-9299-DC07B230C1F1}" srcOrd="0" destOrd="0" presId="urn:microsoft.com/office/officeart/2005/8/layout/hProcess6"/>
    <dgm:cxn modelId="{1D70E39A-287C-4E4A-8CDC-56D13737540B}" type="presParOf" srcId="{97346172-46DD-4917-BA7B-304FA5B8C482}" destId="{F7D48004-E872-4DD1-846E-B37287501285}" srcOrd="1" destOrd="0" presId="urn:microsoft.com/office/officeart/2005/8/layout/hProcess6"/>
    <dgm:cxn modelId="{9D4CFF62-CB03-4474-8FE4-712C40E373C6}" type="presParOf" srcId="{97346172-46DD-4917-BA7B-304FA5B8C482}" destId="{FF562470-70BB-4616-9E0B-56441C452F16}" srcOrd="2" destOrd="0" presId="urn:microsoft.com/office/officeart/2005/8/layout/hProcess6"/>
    <dgm:cxn modelId="{6A6E71E3-5BE5-4F94-8013-B881FA2DEFE4}" type="presParOf" srcId="{97346172-46DD-4917-BA7B-304FA5B8C482}" destId="{71E57041-6254-4EAB-956F-0EBAD14AD6CF}" srcOrd="3" destOrd="0" presId="urn:microsoft.com/office/officeart/2005/8/layout/hProcess6"/>
    <dgm:cxn modelId="{D2CB76FE-B1C6-4340-B276-1D711EC04908}" type="presParOf" srcId="{E4A0C64F-068F-4C3C-A8C1-561627BF6B50}" destId="{2BC38476-7D20-4B3B-BA21-1D9483356DD5}" srcOrd="1" destOrd="0" presId="urn:microsoft.com/office/officeart/2005/8/layout/hProcess6"/>
    <dgm:cxn modelId="{E1061C3B-1641-4F8A-AA21-853AB0C8D67A}" type="presParOf" srcId="{E4A0C64F-068F-4C3C-A8C1-561627BF6B50}" destId="{A0D303C7-473D-4D00-A156-E76EF4D9EA39}" srcOrd="2" destOrd="0" presId="urn:microsoft.com/office/officeart/2005/8/layout/hProcess6"/>
    <dgm:cxn modelId="{5F6D1A9C-49D2-42C5-A5C1-DA34F165FDA2}" type="presParOf" srcId="{A0D303C7-473D-4D00-A156-E76EF4D9EA39}" destId="{0A894692-F3A5-4E0D-97EE-6E1425EB5F36}" srcOrd="0" destOrd="0" presId="urn:microsoft.com/office/officeart/2005/8/layout/hProcess6"/>
    <dgm:cxn modelId="{A0B110AF-870B-4CD7-AB7B-84227699CE82}" type="presParOf" srcId="{A0D303C7-473D-4D00-A156-E76EF4D9EA39}" destId="{6DAA18CD-8D55-43FF-A7FA-3E786A10F5B0}" srcOrd="1" destOrd="0" presId="urn:microsoft.com/office/officeart/2005/8/layout/hProcess6"/>
    <dgm:cxn modelId="{880E98CF-6018-4A85-B34E-118D55AB6DFF}" type="presParOf" srcId="{A0D303C7-473D-4D00-A156-E76EF4D9EA39}" destId="{DEAD778D-F83D-4BA8-955A-5C003BCF5754}" srcOrd="2" destOrd="0" presId="urn:microsoft.com/office/officeart/2005/8/layout/hProcess6"/>
    <dgm:cxn modelId="{06D8C08B-BBEA-4A1E-B022-034915BE0E9F}" type="presParOf" srcId="{A0D303C7-473D-4D00-A156-E76EF4D9EA39}" destId="{12B7DFDA-B180-451F-B6CD-BD895CB505AE}"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C7A2016-1E6A-40AD-A7A8-9EF6B2CC2A70}"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sv-SE"/>
        </a:p>
      </dgm:t>
    </dgm:pt>
    <dgm:pt modelId="{1EE286BE-8F8D-4C45-99BD-1ECBD7C2ECF9}">
      <dgm:prSet custT="1"/>
      <dgm:spPr/>
      <dgm:t>
        <a:bodyPr/>
        <a:lstStyle/>
        <a:p>
          <a:r>
            <a:rPr lang="sv-SE" sz="1600" dirty="0"/>
            <a:t>Termer och begrepp</a:t>
          </a:r>
        </a:p>
      </dgm:t>
    </dgm:pt>
    <dgm:pt modelId="{E9F87433-9DB7-49B4-891B-66E25FC159CB}" type="parTrans" cxnId="{CE978E62-B714-48E2-B63E-AACB31723C8D}">
      <dgm:prSet/>
      <dgm:spPr/>
      <dgm:t>
        <a:bodyPr/>
        <a:lstStyle/>
        <a:p>
          <a:endParaRPr lang="sv-SE"/>
        </a:p>
      </dgm:t>
    </dgm:pt>
    <dgm:pt modelId="{871DAA9E-B140-4B8D-931F-135E953ADC04}" type="sibTrans" cxnId="{CE978E62-B714-48E2-B63E-AACB31723C8D}">
      <dgm:prSet/>
      <dgm:spPr/>
      <dgm:t>
        <a:bodyPr/>
        <a:lstStyle/>
        <a:p>
          <a:endParaRPr lang="sv-SE"/>
        </a:p>
      </dgm:t>
    </dgm:pt>
    <dgm:pt modelId="{D173389B-C27F-4066-B9E5-B76675A92FF3}">
      <dgm:prSet custT="1"/>
      <dgm:spPr/>
      <dgm:t>
        <a:bodyPr/>
        <a:lstStyle/>
        <a:p>
          <a:r>
            <a:rPr lang="sv-SE" sz="1600" dirty="0"/>
            <a:t>Informations-struktur</a:t>
          </a:r>
        </a:p>
      </dgm:t>
    </dgm:pt>
    <dgm:pt modelId="{46616E37-F885-4E64-8E4B-53319EEA366F}" type="parTrans" cxnId="{84C7002C-AA96-42A6-AE89-DC82F49255D6}">
      <dgm:prSet/>
      <dgm:spPr/>
      <dgm:t>
        <a:bodyPr/>
        <a:lstStyle/>
        <a:p>
          <a:endParaRPr lang="sv-SE"/>
        </a:p>
      </dgm:t>
    </dgm:pt>
    <dgm:pt modelId="{FE3CFC97-0C21-4E01-BDF9-D970CDC0D2D6}" type="sibTrans" cxnId="{84C7002C-AA96-42A6-AE89-DC82F49255D6}">
      <dgm:prSet/>
      <dgm:spPr/>
      <dgm:t>
        <a:bodyPr/>
        <a:lstStyle/>
        <a:p>
          <a:endParaRPr lang="sv-SE"/>
        </a:p>
      </dgm:t>
    </dgm:pt>
    <dgm:pt modelId="{5C07D62D-FDEA-4062-A8A5-B488B5C0A7C2}" type="pres">
      <dgm:prSet presAssocID="{0C7A2016-1E6A-40AD-A7A8-9EF6B2CC2A70}" presName="arrowDiagram" presStyleCnt="0">
        <dgm:presLayoutVars>
          <dgm:chMax val="5"/>
          <dgm:dir/>
          <dgm:resizeHandles val="exact"/>
        </dgm:presLayoutVars>
      </dgm:prSet>
      <dgm:spPr/>
    </dgm:pt>
    <dgm:pt modelId="{C62A7DEA-D70D-447A-9099-B1E96F8EED9D}" type="pres">
      <dgm:prSet presAssocID="{0C7A2016-1E6A-40AD-A7A8-9EF6B2CC2A70}" presName="arrow" presStyleLbl="bgShp" presStyleIdx="0" presStyleCnt="1"/>
      <dgm:spPr/>
    </dgm:pt>
    <dgm:pt modelId="{DECE320F-4E14-42FF-8265-750A53BC014C}" type="pres">
      <dgm:prSet presAssocID="{0C7A2016-1E6A-40AD-A7A8-9EF6B2CC2A70}" presName="arrowDiagram2" presStyleCnt="0"/>
      <dgm:spPr/>
    </dgm:pt>
    <dgm:pt modelId="{2417A97C-8D06-403B-A2CC-78DCF71C3BC3}" type="pres">
      <dgm:prSet presAssocID="{1EE286BE-8F8D-4C45-99BD-1ECBD7C2ECF9}" presName="bullet2a" presStyleLbl="node1" presStyleIdx="0" presStyleCnt="2"/>
      <dgm:spPr/>
    </dgm:pt>
    <dgm:pt modelId="{B6D0F51F-0360-4449-9B2D-C3A9C4D4FD39}" type="pres">
      <dgm:prSet presAssocID="{1EE286BE-8F8D-4C45-99BD-1ECBD7C2ECF9}" presName="textBox2a" presStyleLbl="revTx" presStyleIdx="0" presStyleCnt="2">
        <dgm:presLayoutVars>
          <dgm:bulletEnabled val="1"/>
        </dgm:presLayoutVars>
      </dgm:prSet>
      <dgm:spPr/>
    </dgm:pt>
    <dgm:pt modelId="{0836DAC1-34E7-4897-BC16-3A60DA63E325}" type="pres">
      <dgm:prSet presAssocID="{D173389B-C27F-4066-B9E5-B76675A92FF3}" presName="bullet2b" presStyleLbl="node1" presStyleIdx="1" presStyleCnt="2"/>
      <dgm:spPr/>
    </dgm:pt>
    <dgm:pt modelId="{BB9E7009-E82A-43CC-AFF9-207A02C99E5B}" type="pres">
      <dgm:prSet presAssocID="{D173389B-C27F-4066-B9E5-B76675A92FF3}" presName="textBox2b" presStyleLbl="revTx" presStyleIdx="1" presStyleCnt="2" custScaleX="134482" custScaleY="81444">
        <dgm:presLayoutVars>
          <dgm:bulletEnabled val="1"/>
        </dgm:presLayoutVars>
      </dgm:prSet>
      <dgm:spPr/>
    </dgm:pt>
  </dgm:ptLst>
  <dgm:cxnLst>
    <dgm:cxn modelId="{84C7002C-AA96-42A6-AE89-DC82F49255D6}" srcId="{0C7A2016-1E6A-40AD-A7A8-9EF6B2CC2A70}" destId="{D173389B-C27F-4066-B9E5-B76675A92FF3}" srcOrd="1" destOrd="0" parTransId="{46616E37-F885-4E64-8E4B-53319EEA366F}" sibTransId="{FE3CFC97-0C21-4E01-BDF9-D970CDC0D2D6}"/>
    <dgm:cxn modelId="{7150C660-6CC6-4741-9B15-CA8260A501A9}" type="presOf" srcId="{D173389B-C27F-4066-B9E5-B76675A92FF3}" destId="{BB9E7009-E82A-43CC-AFF9-207A02C99E5B}" srcOrd="0" destOrd="0" presId="urn:microsoft.com/office/officeart/2005/8/layout/arrow2"/>
    <dgm:cxn modelId="{CE978E62-B714-48E2-B63E-AACB31723C8D}" srcId="{0C7A2016-1E6A-40AD-A7A8-9EF6B2CC2A70}" destId="{1EE286BE-8F8D-4C45-99BD-1ECBD7C2ECF9}" srcOrd="0" destOrd="0" parTransId="{E9F87433-9DB7-49B4-891B-66E25FC159CB}" sibTransId="{871DAA9E-B140-4B8D-931F-135E953ADC04}"/>
    <dgm:cxn modelId="{DB1A4C75-DFE4-4EFC-A5B1-825EF9250BFE}" type="presOf" srcId="{0C7A2016-1E6A-40AD-A7A8-9EF6B2CC2A70}" destId="{5C07D62D-FDEA-4062-A8A5-B488B5C0A7C2}" srcOrd="0" destOrd="0" presId="urn:microsoft.com/office/officeart/2005/8/layout/arrow2"/>
    <dgm:cxn modelId="{149C60ED-1327-4488-9375-72A4A573C1A1}" type="presOf" srcId="{1EE286BE-8F8D-4C45-99BD-1ECBD7C2ECF9}" destId="{B6D0F51F-0360-4449-9B2D-C3A9C4D4FD39}" srcOrd="0" destOrd="0" presId="urn:microsoft.com/office/officeart/2005/8/layout/arrow2"/>
    <dgm:cxn modelId="{5F26F2B2-F13A-4653-A0E9-57710641164B}" type="presParOf" srcId="{5C07D62D-FDEA-4062-A8A5-B488B5C0A7C2}" destId="{C62A7DEA-D70D-447A-9099-B1E96F8EED9D}" srcOrd="0" destOrd="0" presId="urn:microsoft.com/office/officeart/2005/8/layout/arrow2"/>
    <dgm:cxn modelId="{F1252CD3-F432-45CA-85C7-C15E82B8CC2D}" type="presParOf" srcId="{5C07D62D-FDEA-4062-A8A5-B488B5C0A7C2}" destId="{DECE320F-4E14-42FF-8265-750A53BC014C}" srcOrd="1" destOrd="0" presId="urn:microsoft.com/office/officeart/2005/8/layout/arrow2"/>
    <dgm:cxn modelId="{47DA7E3A-0FCC-44E1-A9E8-B6021C154154}" type="presParOf" srcId="{DECE320F-4E14-42FF-8265-750A53BC014C}" destId="{2417A97C-8D06-403B-A2CC-78DCF71C3BC3}" srcOrd="0" destOrd="0" presId="urn:microsoft.com/office/officeart/2005/8/layout/arrow2"/>
    <dgm:cxn modelId="{8FD65A33-8A67-428C-8836-38D62ACC2530}" type="presParOf" srcId="{DECE320F-4E14-42FF-8265-750A53BC014C}" destId="{B6D0F51F-0360-4449-9B2D-C3A9C4D4FD39}" srcOrd="1" destOrd="0" presId="urn:microsoft.com/office/officeart/2005/8/layout/arrow2"/>
    <dgm:cxn modelId="{D4CDBDCB-5CD7-491D-951C-FA53D80DD213}" type="presParOf" srcId="{DECE320F-4E14-42FF-8265-750A53BC014C}" destId="{0836DAC1-34E7-4897-BC16-3A60DA63E325}" srcOrd="2" destOrd="0" presId="urn:microsoft.com/office/officeart/2005/8/layout/arrow2"/>
    <dgm:cxn modelId="{F9F2E434-456E-4CD1-A1F6-7A8A724ED2F0}" type="presParOf" srcId="{DECE320F-4E14-42FF-8265-750A53BC014C}" destId="{BB9E7009-E82A-43CC-AFF9-207A02C99E5B}" srcOrd="3" destOrd="0" presId="urn:microsoft.com/office/officeart/2005/8/layout/arrow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9E01C1E-860E-4530-8D8A-B3B8F1062E90}" type="doc">
      <dgm:prSet loTypeId="urn:microsoft.com/office/officeart/2005/8/layout/arrow2" loCatId="process" qsTypeId="urn:microsoft.com/office/officeart/2005/8/quickstyle/simple1" qsCatId="simple" csTypeId="urn:microsoft.com/office/officeart/2005/8/colors/accent1_2" csCatId="accent1" phldr="1"/>
      <dgm:spPr/>
      <dgm:t>
        <a:bodyPr/>
        <a:lstStyle/>
        <a:p>
          <a:endParaRPr lang="sv-SE"/>
        </a:p>
      </dgm:t>
    </dgm:pt>
    <dgm:pt modelId="{B9BC1D01-CE8E-42B4-97B4-09CEB10547D7}">
      <dgm:prSet/>
      <dgm:spPr/>
      <dgm:t>
        <a:bodyPr/>
        <a:lstStyle/>
        <a:p>
          <a:r>
            <a:rPr lang="sv-SE" dirty="0"/>
            <a:t>Papper</a:t>
          </a:r>
        </a:p>
      </dgm:t>
    </dgm:pt>
    <dgm:pt modelId="{83729852-E938-4042-B9CD-170AC11DC9B3}" type="parTrans" cxnId="{C8A787D1-EB45-4AE6-8607-70AB2DF95E93}">
      <dgm:prSet/>
      <dgm:spPr/>
      <dgm:t>
        <a:bodyPr/>
        <a:lstStyle/>
        <a:p>
          <a:endParaRPr lang="sv-SE"/>
        </a:p>
      </dgm:t>
    </dgm:pt>
    <dgm:pt modelId="{B97D20EC-B0CE-4274-9855-088F05D2F3CD}" type="sibTrans" cxnId="{C8A787D1-EB45-4AE6-8607-70AB2DF95E93}">
      <dgm:prSet/>
      <dgm:spPr/>
      <dgm:t>
        <a:bodyPr/>
        <a:lstStyle/>
        <a:p>
          <a:endParaRPr lang="sv-SE"/>
        </a:p>
      </dgm:t>
    </dgm:pt>
    <dgm:pt modelId="{50E45914-7803-421D-80D6-78D2AC9E3562}">
      <dgm:prSet/>
      <dgm:spPr/>
      <dgm:t>
        <a:bodyPr/>
        <a:lstStyle/>
        <a:p>
          <a:r>
            <a:rPr lang="sv-SE" dirty="0"/>
            <a:t>IT-system</a:t>
          </a:r>
        </a:p>
      </dgm:t>
    </dgm:pt>
    <dgm:pt modelId="{136EC3C6-FCA1-4672-A715-7F1BDD3C2104}" type="parTrans" cxnId="{39D486BC-823E-4663-81DD-163C6601B183}">
      <dgm:prSet/>
      <dgm:spPr/>
      <dgm:t>
        <a:bodyPr/>
        <a:lstStyle/>
        <a:p>
          <a:endParaRPr lang="sv-SE"/>
        </a:p>
      </dgm:t>
    </dgm:pt>
    <dgm:pt modelId="{1A3AD7E3-82F5-4604-B85D-8EFC28ECD872}" type="sibTrans" cxnId="{39D486BC-823E-4663-81DD-163C6601B183}">
      <dgm:prSet/>
      <dgm:spPr/>
      <dgm:t>
        <a:bodyPr/>
        <a:lstStyle/>
        <a:p>
          <a:endParaRPr lang="sv-SE"/>
        </a:p>
      </dgm:t>
    </dgm:pt>
    <dgm:pt modelId="{34F2C149-7EEF-433F-B3C7-BEFFB7717E32}" type="pres">
      <dgm:prSet presAssocID="{A9E01C1E-860E-4530-8D8A-B3B8F1062E90}" presName="arrowDiagram" presStyleCnt="0">
        <dgm:presLayoutVars>
          <dgm:chMax val="5"/>
          <dgm:dir/>
          <dgm:resizeHandles val="exact"/>
        </dgm:presLayoutVars>
      </dgm:prSet>
      <dgm:spPr/>
    </dgm:pt>
    <dgm:pt modelId="{05EC512F-D7A9-4CD5-B2BD-CC042C9A08BF}" type="pres">
      <dgm:prSet presAssocID="{A9E01C1E-860E-4530-8D8A-B3B8F1062E90}" presName="arrow" presStyleLbl="bgShp" presStyleIdx="0" presStyleCnt="1"/>
      <dgm:spPr/>
    </dgm:pt>
    <dgm:pt modelId="{90887334-D3BE-43FB-8119-28330C0DC481}" type="pres">
      <dgm:prSet presAssocID="{A9E01C1E-860E-4530-8D8A-B3B8F1062E90}" presName="arrowDiagram2" presStyleCnt="0"/>
      <dgm:spPr/>
    </dgm:pt>
    <dgm:pt modelId="{5894C0CC-A457-4C9B-B08A-A1F866442663}" type="pres">
      <dgm:prSet presAssocID="{B9BC1D01-CE8E-42B4-97B4-09CEB10547D7}" presName="bullet2a" presStyleLbl="node1" presStyleIdx="0" presStyleCnt="2"/>
      <dgm:spPr/>
    </dgm:pt>
    <dgm:pt modelId="{03090BDF-2502-4008-BAD8-D34B91E7DB44}" type="pres">
      <dgm:prSet presAssocID="{B9BC1D01-CE8E-42B4-97B4-09CEB10547D7}" presName="textBox2a" presStyleLbl="revTx" presStyleIdx="0" presStyleCnt="2">
        <dgm:presLayoutVars>
          <dgm:bulletEnabled val="1"/>
        </dgm:presLayoutVars>
      </dgm:prSet>
      <dgm:spPr/>
    </dgm:pt>
    <dgm:pt modelId="{8A3BD641-667E-4E51-A871-4695ED161483}" type="pres">
      <dgm:prSet presAssocID="{50E45914-7803-421D-80D6-78D2AC9E3562}" presName="bullet2b" presStyleLbl="node1" presStyleIdx="1" presStyleCnt="2"/>
      <dgm:spPr/>
    </dgm:pt>
    <dgm:pt modelId="{4B2263D5-53D1-49F7-BE7C-1B4072AB6114}" type="pres">
      <dgm:prSet presAssocID="{50E45914-7803-421D-80D6-78D2AC9E3562}" presName="textBox2b" presStyleLbl="revTx" presStyleIdx="1" presStyleCnt="2">
        <dgm:presLayoutVars>
          <dgm:bulletEnabled val="1"/>
        </dgm:presLayoutVars>
      </dgm:prSet>
      <dgm:spPr/>
    </dgm:pt>
  </dgm:ptLst>
  <dgm:cxnLst>
    <dgm:cxn modelId="{71027E25-D568-40C5-9774-0CE9A294276F}" type="presOf" srcId="{B9BC1D01-CE8E-42B4-97B4-09CEB10547D7}" destId="{03090BDF-2502-4008-BAD8-D34B91E7DB44}" srcOrd="0" destOrd="0" presId="urn:microsoft.com/office/officeart/2005/8/layout/arrow2"/>
    <dgm:cxn modelId="{F5F7C99E-99DD-497B-BAF7-BCFD2B7F594B}" type="presOf" srcId="{50E45914-7803-421D-80D6-78D2AC9E3562}" destId="{4B2263D5-53D1-49F7-BE7C-1B4072AB6114}" srcOrd="0" destOrd="0" presId="urn:microsoft.com/office/officeart/2005/8/layout/arrow2"/>
    <dgm:cxn modelId="{39D486BC-823E-4663-81DD-163C6601B183}" srcId="{A9E01C1E-860E-4530-8D8A-B3B8F1062E90}" destId="{50E45914-7803-421D-80D6-78D2AC9E3562}" srcOrd="1" destOrd="0" parTransId="{136EC3C6-FCA1-4672-A715-7F1BDD3C2104}" sibTransId="{1A3AD7E3-82F5-4604-B85D-8EFC28ECD872}"/>
    <dgm:cxn modelId="{C67AAACA-4536-4956-A3BB-7718254F6804}" type="presOf" srcId="{A9E01C1E-860E-4530-8D8A-B3B8F1062E90}" destId="{34F2C149-7EEF-433F-B3C7-BEFFB7717E32}" srcOrd="0" destOrd="0" presId="urn:microsoft.com/office/officeart/2005/8/layout/arrow2"/>
    <dgm:cxn modelId="{C8A787D1-EB45-4AE6-8607-70AB2DF95E93}" srcId="{A9E01C1E-860E-4530-8D8A-B3B8F1062E90}" destId="{B9BC1D01-CE8E-42B4-97B4-09CEB10547D7}" srcOrd="0" destOrd="0" parTransId="{83729852-E938-4042-B9CD-170AC11DC9B3}" sibTransId="{B97D20EC-B0CE-4274-9855-088F05D2F3CD}"/>
    <dgm:cxn modelId="{47462C90-7C81-4C62-A9FF-1D8F35E1C447}" type="presParOf" srcId="{34F2C149-7EEF-433F-B3C7-BEFFB7717E32}" destId="{05EC512F-D7A9-4CD5-B2BD-CC042C9A08BF}" srcOrd="0" destOrd="0" presId="urn:microsoft.com/office/officeart/2005/8/layout/arrow2"/>
    <dgm:cxn modelId="{D470C034-F0A2-4E34-903B-5C820173B56B}" type="presParOf" srcId="{34F2C149-7EEF-433F-B3C7-BEFFB7717E32}" destId="{90887334-D3BE-43FB-8119-28330C0DC481}" srcOrd="1" destOrd="0" presId="urn:microsoft.com/office/officeart/2005/8/layout/arrow2"/>
    <dgm:cxn modelId="{6262EE08-E22C-4553-BD7A-2C202A704347}" type="presParOf" srcId="{90887334-D3BE-43FB-8119-28330C0DC481}" destId="{5894C0CC-A457-4C9B-B08A-A1F866442663}" srcOrd="0" destOrd="0" presId="urn:microsoft.com/office/officeart/2005/8/layout/arrow2"/>
    <dgm:cxn modelId="{A12913F8-59DB-424A-9520-018E26CB2D35}" type="presParOf" srcId="{90887334-D3BE-43FB-8119-28330C0DC481}" destId="{03090BDF-2502-4008-BAD8-D34B91E7DB44}" srcOrd="1" destOrd="0" presId="urn:microsoft.com/office/officeart/2005/8/layout/arrow2"/>
    <dgm:cxn modelId="{D3F04818-B71C-4EA8-809A-8B90CD964F7B}" type="presParOf" srcId="{90887334-D3BE-43FB-8119-28330C0DC481}" destId="{8A3BD641-667E-4E51-A871-4695ED161483}" srcOrd="2" destOrd="0" presId="urn:microsoft.com/office/officeart/2005/8/layout/arrow2"/>
    <dgm:cxn modelId="{FEA77B16-2B0A-4E71-AA47-8BCE6C299CEA}" type="presParOf" srcId="{90887334-D3BE-43FB-8119-28330C0DC481}" destId="{4B2263D5-53D1-49F7-BE7C-1B4072AB6114}" srcOrd="3" destOrd="0" presId="urn:microsoft.com/office/officeart/2005/8/layout/arrow2"/>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A00E3ED-646C-4968-8DC6-0ABDE084305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sv-SE"/>
        </a:p>
      </dgm:t>
    </dgm:pt>
    <dgm:pt modelId="{696EC14C-C228-44A6-94FE-59BF5BF22774}">
      <dgm:prSet/>
      <dgm:spPr/>
      <dgm:t>
        <a:bodyPr/>
        <a:lstStyle/>
        <a:p>
          <a:r>
            <a:rPr lang="sv-SE" dirty="0"/>
            <a:t>Avgränsning</a:t>
          </a:r>
        </a:p>
      </dgm:t>
    </dgm:pt>
    <dgm:pt modelId="{5A966D29-D557-449C-AA9B-D936C43C6CED}" type="parTrans" cxnId="{4D1C131A-CB5D-4836-BF12-C863D4CD6D3A}">
      <dgm:prSet/>
      <dgm:spPr/>
      <dgm:t>
        <a:bodyPr/>
        <a:lstStyle/>
        <a:p>
          <a:endParaRPr lang="sv-SE"/>
        </a:p>
      </dgm:t>
    </dgm:pt>
    <dgm:pt modelId="{2E3A289D-62F3-4594-8A21-0D2A959218D8}" type="sibTrans" cxnId="{4D1C131A-CB5D-4836-BF12-C863D4CD6D3A}">
      <dgm:prSet/>
      <dgm:spPr/>
      <dgm:t>
        <a:bodyPr/>
        <a:lstStyle/>
        <a:p>
          <a:endParaRPr lang="sv-SE"/>
        </a:p>
      </dgm:t>
    </dgm:pt>
    <dgm:pt modelId="{8DF5293B-D6B5-4B9D-A140-7D7C2C5D6FE2}">
      <dgm:prSet/>
      <dgm:spPr/>
      <dgm:t>
        <a:bodyPr/>
        <a:lstStyle/>
        <a:p>
          <a:r>
            <a:rPr lang="sv-SE" dirty="0"/>
            <a:t>Behov av att hantera relationsperson i förhållande till intygsperson</a:t>
          </a:r>
        </a:p>
      </dgm:t>
    </dgm:pt>
    <dgm:pt modelId="{5D2D98A9-7535-40E7-96AC-06356E9CDCCB}" type="parTrans" cxnId="{D89C734B-6932-45BE-9FFF-F60266643FF7}">
      <dgm:prSet/>
      <dgm:spPr/>
      <dgm:t>
        <a:bodyPr/>
        <a:lstStyle/>
        <a:p>
          <a:endParaRPr lang="sv-SE"/>
        </a:p>
      </dgm:t>
    </dgm:pt>
    <dgm:pt modelId="{8F91BF89-37B3-4FEE-BC2F-FFA3D0D7CB6F}" type="sibTrans" cxnId="{D89C734B-6932-45BE-9FFF-F60266643FF7}">
      <dgm:prSet/>
      <dgm:spPr/>
      <dgm:t>
        <a:bodyPr/>
        <a:lstStyle/>
        <a:p>
          <a:endParaRPr lang="sv-SE"/>
        </a:p>
      </dgm:t>
    </dgm:pt>
    <dgm:pt modelId="{15DD45E6-4E99-461E-8DE0-8F081C6707B0}">
      <dgm:prSet/>
      <dgm:spPr/>
      <dgm:t>
        <a:bodyPr/>
        <a:lstStyle/>
        <a:p>
          <a:r>
            <a:rPr lang="sv-SE" dirty="0"/>
            <a:t>Samtycke är inte kopplat till Annan person</a:t>
          </a:r>
        </a:p>
      </dgm:t>
    </dgm:pt>
    <dgm:pt modelId="{98EE3BF2-4F25-4DEC-9EB6-F1D28BDE6BD0}" type="parTrans" cxnId="{2D50D21E-1684-4FF6-BA38-6EF63E430F3C}">
      <dgm:prSet/>
      <dgm:spPr/>
      <dgm:t>
        <a:bodyPr/>
        <a:lstStyle/>
        <a:p>
          <a:endParaRPr lang="sv-SE"/>
        </a:p>
      </dgm:t>
    </dgm:pt>
    <dgm:pt modelId="{2420502F-4D7D-4A1C-823F-74A5D34412B1}" type="sibTrans" cxnId="{2D50D21E-1684-4FF6-BA38-6EF63E430F3C}">
      <dgm:prSet/>
      <dgm:spPr/>
      <dgm:t>
        <a:bodyPr/>
        <a:lstStyle/>
        <a:p>
          <a:endParaRPr lang="sv-SE"/>
        </a:p>
      </dgm:t>
    </dgm:pt>
    <dgm:pt modelId="{A2FE82B1-2350-4DFB-B5AD-E605A3F9EC8F}">
      <dgm:prSet/>
      <dgm:spPr/>
      <dgm:t>
        <a:bodyPr/>
        <a:lstStyle/>
        <a:p>
          <a:r>
            <a:rPr lang="sv-SE" dirty="0"/>
            <a:t>Tredje part / Organisation kan inte vara Annan person</a:t>
          </a:r>
        </a:p>
      </dgm:t>
    </dgm:pt>
    <dgm:pt modelId="{D734B3C6-446A-4989-8576-03F598304D90}" type="parTrans" cxnId="{DDCEDE12-AEDB-41C6-A758-9CBF9F03CAFA}">
      <dgm:prSet/>
      <dgm:spPr/>
      <dgm:t>
        <a:bodyPr/>
        <a:lstStyle/>
        <a:p>
          <a:endParaRPr lang="sv-SE"/>
        </a:p>
      </dgm:t>
    </dgm:pt>
    <dgm:pt modelId="{BA53008B-F892-4130-9A32-045044D90717}" type="sibTrans" cxnId="{DDCEDE12-AEDB-41C6-A758-9CBF9F03CAFA}">
      <dgm:prSet/>
      <dgm:spPr/>
      <dgm:t>
        <a:bodyPr/>
        <a:lstStyle/>
        <a:p>
          <a:endParaRPr lang="sv-SE"/>
        </a:p>
      </dgm:t>
    </dgm:pt>
    <dgm:pt modelId="{F7E4CE5D-30DA-4899-BD83-53EE25152330}">
      <dgm:prSet/>
      <dgm:spPr/>
      <dgm:t>
        <a:bodyPr/>
        <a:lstStyle/>
        <a:p>
          <a:r>
            <a:rPr lang="sv-SE" dirty="0"/>
            <a:t>NIM Annan person - relation och roll  </a:t>
          </a:r>
        </a:p>
      </dgm:t>
    </dgm:pt>
    <dgm:pt modelId="{1F19ED94-2AB4-4C44-92AD-A6CA87696083}" type="parTrans" cxnId="{1ABFEC76-B61D-43F6-805B-B0E7F51C1031}">
      <dgm:prSet/>
      <dgm:spPr/>
      <dgm:t>
        <a:bodyPr/>
        <a:lstStyle/>
        <a:p>
          <a:endParaRPr lang="sv-SE"/>
        </a:p>
      </dgm:t>
    </dgm:pt>
    <dgm:pt modelId="{6A615EC2-56DF-49AE-8697-62BF2E68F23F}" type="sibTrans" cxnId="{1ABFEC76-B61D-43F6-805B-B0E7F51C1031}">
      <dgm:prSet/>
      <dgm:spPr/>
      <dgm:t>
        <a:bodyPr/>
        <a:lstStyle/>
        <a:p>
          <a:endParaRPr lang="sv-SE"/>
        </a:p>
      </dgm:t>
    </dgm:pt>
    <dgm:pt modelId="{1160A0B6-1BC0-449C-8206-DC7A453D1AD8}" type="pres">
      <dgm:prSet presAssocID="{EA00E3ED-646C-4968-8DC6-0ABDE084305B}" presName="linear" presStyleCnt="0">
        <dgm:presLayoutVars>
          <dgm:animLvl val="lvl"/>
          <dgm:resizeHandles val="exact"/>
        </dgm:presLayoutVars>
      </dgm:prSet>
      <dgm:spPr/>
    </dgm:pt>
    <dgm:pt modelId="{815452B6-0084-4683-AB0D-DB602C27B15F}" type="pres">
      <dgm:prSet presAssocID="{8DF5293B-D6B5-4B9D-A140-7D7C2C5D6FE2}" presName="parentText" presStyleLbl="node1" presStyleIdx="0" presStyleCnt="2">
        <dgm:presLayoutVars>
          <dgm:chMax val="0"/>
          <dgm:bulletEnabled val="1"/>
        </dgm:presLayoutVars>
      </dgm:prSet>
      <dgm:spPr/>
    </dgm:pt>
    <dgm:pt modelId="{6D473997-B23C-489C-B54F-0703FE3C063A}" type="pres">
      <dgm:prSet presAssocID="{8DF5293B-D6B5-4B9D-A140-7D7C2C5D6FE2}" presName="childText" presStyleLbl="revTx" presStyleIdx="0" presStyleCnt="2">
        <dgm:presLayoutVars>
          <dgm:bulletEnabled val="1"/>
        </dgm:presLayoutVars>
      </dgm:prSet>
      <dgm:spPr/>
    </dgm:pt>
    <dgm:pt modelId="{462D4524-575B-4BC7-9E1A-79456ED960CA}" type="pres">
      <dgm:prSet presAssocID="{696EC14C-C228-44A6-94FE-59BF5BF22774}" presName="parentText" presStyleLbl="node1" presStyleIdx="1" presStyleCnt="2">
        <dgm:presLayoutVars>
          <dgm:chMax val="0"/>
          <dgm:bulletEnabled val="1"/>
        </dgm:presLayoutVars>
      </dgm:prSet>
      <dgm:spPr/>
    </dgm:pt>
    <dgm:pt modelId="{2E0A71E7-1D0C-4107-B570-DF8318136A78}" type="pres">
      <dgm:prSet presAssocID="{696EC14C-C228-44A6-94FE-59BF5BF22774}" presName="childText" presStyleLbl="revTx" presStyleIdx="1" presStyleCnt="2">
        <dgm:presLayoutVars>
          <dgm:bulletEnabled val="1"/>
        </dgm:presLayoutVars>
      </dgm:prSet>
      <dgm:spPr/>
    </dgm:pt>
  </dgm:ptLst>
  <dgm:cxnLst>
    <dgm:cxn modelId="{DDCEDE12-AEDB-41C6-A758-9CBF9F03CAFA}" srcId="{696EC14C-C228-44A6-94FE-59BF5BF22774}" destId="{A2FE82B1-2350-4DFB-B5AD-E605A3F9EC8F}" srcOrd="1" destOrd="0" parTransId="{D734B3C6-446A-4989-8576-03F598304D90}" sibTransId="{BA53008B-F892-4130-9A32-045044D90717}"/>
    <dgm:cxn modelId="{4D1C131A-CB5D-4836-BF12-C863D4CD6D3A}" srcId="{EA00E3ED-646C-4968-8DC6-0ABDE084305B}" destId="{696EC14C-C228-44A6-94FE-59BF5BF22774}" srcOrd="1" destOrd="0" parTransId="{5A966D29-D557-449C-AA9B-D936C43C6CED}" sibTransId="{2E3A289D-62F3-4594-8A21-0D2A959218D8}"/>
    <dgm:cxn modelId="{96D2E51A-DDE4-40B6-B030-25DB9A3F1C17}" type="presOf" srcId="{8DF5293B-D6B5-4B9D-A140-7D7C2C5D6FE2}" destId="{815452B6-0084-4683-AB0D-DB602C27B15F}" srcOrd="0" destOrd="0" presId="urn:microsoft.com/office/officeart/2005/8/layout/vList2"/>
    <dgm:cxn modelId="{2D50D21E-1684-4FF6-BA38-6EF63E430F3C}" srcId="{696EC14C-C228-44A6-94FE-59BF5BF22774}" destId="{15DD45E6-4E99-461E-8DE0-8F081C6707B0}" srcOrd="0" destOrd="0" parTransId="{98EE3BF2-4F25-4DEC-9EB6-F1D28BDE6BD0}" sibTransId="{2420502F-4D7D-4A1C-823F-74A5D34412B1}"/>
    <dgm:cxn modelId="{3B8AF638-D925-41BE-8406-A97375B0692D}" type="presOf" srcId="{696EC14C-C228-44A6-94FE-59BF5BF22774}" destId="{462D4524-575B-4BC7-9E1A-79456ED960CA}" srcOrd="0" destOrd="0" presId="urn:microsoft.com/office/officeart/2005/8/layout/vList2"/>
    <dgm:cxn modelId="{6939D467-FA93-426D-89A1-5AF41AD89802}" type="presOf" srcId="{EA00E3ED-646C-4968-8DC6-0ABDE084305B}" destId="{1160A0B6-1BC0-449C-8206-DC7A453D1AD8}" srcOrd="0" destOrd="0" presId="urn:microsoft.com/office/officeart/2005/8/layout/vList2"/>
    <dgm:cxn modelId="{D89C734B-6932-45BE-9FFF-F60266643FF7}" srcId="{EA00E3ED-646C-4968-8DC6-0ABDE084305B}" destId="{8DF5293B-D6B5-4B9D-A140-7D7C2C5D6FE2}" srcOrd="0" destOrd="0" parTransId="{5D2D98A9-7535-40E7-96AC-06356E9CDCCB}" sibTransId="{8F91BF89-37B3-4FEE-BC2F-FFA3D0D7CB6F}"/>
    <dgm:cxn modelId="{1ABFEC76-B61D-43F6-805B-B0E7F51C1031}" srcId="{8DF5293B-D6B5-4B9D-A140-7D7C2C5D6FE2}" destId="{F7E4CE5D-30DA-4899-BD83-53EE25152330}" srcOrd="0" destOrd="0" parTransId="{1F19ED94-2AB4-4C44-92AD-A6CA87696083}" sibTransId="{6A615EC2-56DF-49AE-8697-62BF2E68F23F}"/>
    <dgm:cxn modelId="{8E208A7B-75CB-4F60-A0CD-F769FCD41FF9}" type="presOf" srcId="{15DD45E6-4E99-461E-8DE0-8F081C6707B0}" destId="{2E0A71E7-1D0C-4107-B570-DF8318136A78}" srcOrd="0" destOrd="0" presId="urn:microsoft.com/office/officeart/2005/8/layout/vList2"/>
    <dgm:cxn modelId="{9BA623AD-A0AE-4008-876F-99090CDB3280}" type="presOf" srcId="{F7E4CE5D-30DA-4899-BD83-53EE25152330}" destId="{6D473997-B23C-489C-B54F-0703FE3C063A}" srcOrd="0" destOrd="0" presId="urn:microsoft.com/office/officeart/2005/8/layout/vList2"/>
    <dgm:cxn modelId="{A35A9BCA-043C-4598-A055-C8E1218D1982}" type="presOf" srcId="{A2FE82B1-2350-4DFB-B5AD-E605A3F9EC8F}" destId="{2E0A71E7-1D0C-4107-B570-DF8318136A78}" srcOrd="0" destOrd="1" presId="urn:microsoft.com/office/officeart/2005/8/layout/vList2"/>
    <dgm:cxn modelId="{4702544B-EB42-4AD1-BAAC-44EF23696983}" type="presParOf" srcId="{1160A0B6-1BC0-449C-8206-DC7A453D1AD8}" destId="{815452B6-0084-4683-AB0D-DB602C27B15F}" srcOrd="0" destOrd="0" presId="urn:microsoft.com/office/officeart/2005/8/layout/vList2"/>
    <dgm:cxn modelId="{8D06C8CE-1F19-41CA-80FD-BE4D29F744C9}" type="presParOf" srcId="{1160A0B6-1BC0-449C-8206-DC7A453D1AD8}" destId="{6D473997-B23C-489C-B54F-0703FE3C063A}" srcOrd="1" destOrd="0" presId="urn:microsoft.com/office/officeart/2005/8/layout/vList2"/>
    <dgm:cxn modelId="{0D93DDB9-5583-4C2E-A6FB-99521DE92E53}" type="presParOf" srcId="{1160A0B6-1BC0-449C-8206-DC7A453D1AD8}" destId="{462D4524-575B-4BC7-9E1A-79456ED960CA}" srcOrd="2" destOrd="0" presId="urn:microsoft.com/office/officeart/2005/8/layout/vList2"/>
    <dgm:cxn modelId="{3B607FB6-4844-454C-B193-12105539B6DA}" type="presParOf" srcId="{1160A0B6-1BC0-449C-8206-DC7A453D1AD8}" destId="{2E0A71E7-1D0C-4107-B570-DF8318136A78}"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A4911BD-F4EF-44A3-B4C0-511CCD658F8A}" type="doc">
      <dgm:prSet loTypeId="urn:microsoft.com/office/officeart/2005/8/layout/hList6" loCatId="list" qsTypeId="urn:microsoft.com/office/officeart/2005/8/quickstyle/simple1" qsCatId="simple" csTypeId="urn:microsoft.com/office/officeart/2005/8/colors/accent1_3" csCatId="accent1" phldr="1"/>
      <dgm:spPr/>
      <dgm:t>
        <a:bodyPr/>
        <a:lstStyle/>
        <a:p>
          <a:endParaRPr lang="sv-SE"/>
        </a:p>
      </dgm:t>
    </dgm:pt>
    <dgm:pt modelId="{C59221F6-3806-44B4-A253-29C36405168C}">
      <dgm:prSet custT="1"/>
      <dgm:spPr>
        <a:solidFill>
          <a:schemeClr val="tx2">
            <a:lumMod val="75000"/>
          </a:schemeClr>
        </a:solidFill>
        <a:ln>
          <a:solidFill>
            <a:schemeClr val="accent1">
              <a:lumMod val="20000"/>
              <a:lumOff val="80000"/>
            </a:schemeClr>
          </a:solidFill>
        </a:ln>
      </dgm:spPr>
      <dgm:t>
        <a:bodyPr/>
        <a:lstStyle/>
        <a:p>
          <a:r>
            <a:rPr lang="sv-SE" sz="1800" b="1" i="0" kern="1200" dirty="0">
              <a:solidFill>
                <a:srgbClr val="FAFAFA"/>
              </a:solidFill>
              <a:latin typeface="Public Sans Regular"/>
              <a:ea typeface="+mn-ea"/>
              <a:cs typeface="+mn-cs"/>
            </a:rPr>
            <a:t>Nästa möte äger rum: </a:t>
          </a:r>
          <a:br>
            <a:rPr lang="sv-SE" sz="1800" b="0" i="0" kern="1200" dirty="0">
              <a:solidFill>
                <a:srgbClr val="FAFAFA"/>
              </a:solidFill>
              <a:latin typeface="Public Sans Regular"/>
              <a:ea typeface="+mn-ea"/>
              <a:cs typeface="+mn-cs"/>
            </a:rPr>
          </a:br>
          <a:r>
            <a:rPr lang="sv-SE" sz="1800" b="0" i="0" kern="1200" dirty="0">
              <a:solidFill>
                <a:srgbClr val="FAFAFA"/>
              </a:solidFill>
              <a:latin typeface="Public Sans Regular"/>
              <a:ea typeface="+mn-ea"/>
              <a:cs typeface="+mn-cs"/>
            </a:rPr>
            <a:t>fredag den 14 mars kl. 13.00-15.00.</a:t>
          </a:r>
        </a:p>
      </dgm:t>
    </dgm:pt>
    <dgm:pt modelId="{F6CDE618-9077-437E-9409-7FB24D23CFE6}" type="parTrans" cxnId="{5065830E-04EE-489B-9F36-3B0F43235526}">
      <dgm:prSet/>
      <dgm:spPr/>
      <dgm:t>
        <a:bodyPr/>
        <a:lstStyle/>
        <a:p>
          <a:endParaRPr lang="sv-SE"/>
        </a:p>
      </dgm:t>
    </dgm:pt>
    <dgm:pt modelId="{C3EE4B20-8BEF-4151-8A56-F7A61C16EF46}" type="sibTrans" cxnId="{5065830E-04EE-489B-9F36-3B0F43235526}">
      <dgm:prSet/>
      <dgm:spPr/>
      <dgm:t>
        <a:bodyPr/>
        <a:lstStyle/>
        <a:p>
          <a:endParaRPr lang="sv-SE"/>
        </a:p>
      </dgm:t>
    </dgm:pt>
    <dgm:pt modelId="{42389E7F-CE08-426A-9CEE-E0363A2497E7}">
      <dgm:prSet custT="1"/>
      <dgm:spPr>
        <a:solidFill>
          <a:schemeClr val="accent1">
            <a:lumMod val="75000"/>
          </a:schemeClr>
        </a:solidFill>
        <a:ln>
          <a:solidFill>
            <a:schemeClr val="accent1">
              <a:lumMod val="20000"/>
              <a:lumOff val="80000"/>
            </a:schemeClr>
          </a:solidFill>
        </a:ln>
      </dgm:spPr>
      <dgm:t>
        <a:bodyPr/>
        <a:lstStyle/>
        <a:p>
          <a:r>
            <a:rPr lang="sv-SE" sz="1800" b="1" i="0" dirty="0"/>
            <a:t>Till nästa gång:</a:t>
          </a:r>
          <a:br>
            <a:rPr lang="sv-SE" sz="1800" b="1" i="0" dirty="0"/>
          </a:br>
          <a:r>
            <a:rPr lang="sv-SE" sz="1800" b="0" i="0" dirty="0"/>
            <a:t>Fortsätta arbetet med basuppgifter</a:t>
          </a:r>
        </a:p>
        <a:p>
          <a:endParaRPr lang="sv-SE" sz="1900" b="0" i="0" dirty="0"/>
        </a:p>
        <a:p>
          <a:r>
            <a:rPr lang="sv-SE" sz="1800" b="1" i="0" dirty="0"/>
            <a:t>Vid frågor kontakta:</a:t>
          </a:r>
          <a:br>
            <a:rPr lang="sv-SE" sz="1600" b="0" i="0" dirty="0"/>
          </a:br>
          <a:r>
            <a:rPr lang="sv-SE" sz="1600" b="0" i="0" dirty="0">
              <a:solidFill>
                <a:schemeClr val="accent1">
                  <a:lumMod val="60000"/>
                  <a:lumOff val="40000"/>
                </a:schemeClr>
              </a:solidFill>
              <a:hlinkClick xmlns:r="http://schemas.openxmlformats.org/officeDocument/2006/relationships" r:id="rId1">
                <a:extLst>
                  <a:ext uri="{A12FA001-AC4F-418D-AE19-62706E023703}">
                    <ahyp:hlinkClr xmlns:ahyp="http://schemas.microsoft.com/office/drawing/2018/hyperlinkcolor" val="tx"/>
                  </a:ext>
                </a:extLst>
              </a:hlinkClick>
            </a:rPr>
            <a:t>maria.berggren@ehalsomyndigheten.se</a:t>
          </a:r>
          <a:br>
            <a:rPr lang="sv-SE" sz="1600" b="0" i="0" dirty="0">
              <a:solidFill>
                <a:schemeClr val="accent1">
                  <a:lumMod val="60000"/>
                  <a:lumOff val="40000"/>
                </a:schemeClr>
              </a:solidFill>
            </a:rPr>
          </a:br>
          <a:br>
            <a:rPr lang="sv-SE" sz="1600" b="1" i="0" dirty="0">
              <a:solidFill>
                <a:schemeClr val="accent1">
                  <a:lumMod val="60000"/>
                  <a:lumOff val="40000"/>
                </a:schemeClr>
              </a:solidFill>
            </a:rPr>
          </a:br>
          <a:r>
            <a:rPr lang="sv-SE" sz="1800" b="1" i="0" dirty="0"/>
            <a:t> </a:t>
          </a:r>
          <a:br>
            <a:rPr lang="sv-SE" sz="1800" b="1" i="0" dirty="0"/>
          </a:br>
          <a:br>
            <a:rPr lang="sv-SE" sz="1900" b="1" i="0" dirty="0"/>
          </a:br>
          <a:endParaRPr lang="sv-SE" sz="1900" dirty="0"/>
        </a:p>
      </dgm:t>
    </dgm:pt>
    <dgm:pt modelId="{816FE187-8DEA-4779-B401-9860C83EF840}" type="parTrans" cxnId="{ED93DEEE-CB01-4666-A10E-2187A43CC1FA}">
      <dgm:prSet/>
      <dgm:spPr/>
      <dgm:t>
        <a:bodyPr/>
        <a:lstStyle/>
        <a:p>
          <a:endParaRPr lang="sv-SE"/>
        </a:p>
      </dgm:t>
    </dgm:pt>
    <dgm:pt modelId="{25F5D2B5-B814-4A09-8758-FEA42E5AAAD8}" type="sibTrans" cxnId="{ED93DEEE-CB01-4666-A10E-2187A43CC1FA}">
      <dgm:prSet/>
      <dgm:spPr/>
      <dgm:t>
        <a:bodyPr/>
        <a:lstStyle/>
        <a:p>
          <a:endParaRPr lang="sv-SE"/>
        </a:p>
      </dgm:t>
    </dgm:pt>
    <dgm:pt modelId="{3804BBCC-A4BC-4756-AF6E-2165E1ABFB4A}" type="pres">
      <dgm:prSet presAssocID="{7A4911BD-F4EF-44A3-B4C0-511CCD658F8A}" presName="Name0" presStyleCnt="0">
        <dgm:presLayoutVars>
          <dgm:dir/>
          <dgm:resizeHandles val="exact"/>
        </dgm:presLayoutVars>
      </dgm:prSet>
      <dgm:spPr/>
    </dgm:pt>
    <dgm:pt modelId="{7F553E16-8E3B-4528-B2B9-6CC146621FF9}" type="pres">
      <dgm:prSet presAssocID="{C59221F6-3806-44B4-A253-29C36405168C}" presName="node" presStyleLbl="node1" presStyleIdx="0" presStyleCnt="2">
        <dgm:presLayoutVars>
          <dgm:bulletEnabled val="1"/>
        </dgm:presLayoutVars>
      </dgm:prSet>
      <dgm:spPr/>
    </dgm:pt>
    <dgm:pt modelId="{F535E9EC-89B3-4731-A12D-2E3659EA5E95}" type="pres">
      <dgm:prSet presAssocID="{C3EE4B20-8BEF-4151-8A56-F7A61C16EF46}" presName="sibTrans" presStyleCnt="0"/>
      <dgm:spPr/>
    </dgm:pt>
    <dgm:pt modelId="{6F622543-F7A1-472E-A303-82CF20D9F734}" type="pres">
      <dgm:prSet presAssocID="{42389E7F-CE08-426A-9CEE-E0363A2497E7}" presName="node" presStyleLbl="node1" presStyleIdx="1" presStyleCnt="2">
        <dgm:presLayoutVars>
          <dgm:bulletEnabled val="1"/>
        </dgm:presLayoutVars>
      </dgm:prSet>
      <dgm:spPr/>
    </dgm:pt>
  </dgm:ptLst>
  <dgm:cxnLst>
    <dgm:cxn modelId="{5065830E-04EE-489B-9F36-3B0F43235526}" srcId="{7A4911BD-F4EF-44A3-B4C0-511CCD658F8A}" destId="{C59221F6-3806-44B4-A253-29C36405168C}" srcOrd="0" destOrd="0" parTransId="{F6CDE618-9077-437E-9409-7FB24D23CFE6}" sibTransId="{C3EE4B20-8BEF-4151-8A56-F7A61C16EF46}"/>
    <dgm:cxn modelId="{356D7E22-2360-4C2E-AE2E-B23CD6F1422C}" type="presOf" srcId="{42389E7F-CE08-426A-9CEE-E0363A2497E7}" destId="{6F622543-F7A1-472E-A303-82CF20D9F734}" srcOrd="0" destOrd="0" presId="urn:microsoft.com/office/officeart/2005/8/layout/hList6"/>
    <dgm:cxn modelId="{61ACE65D-01AF-46E4-85AB-B353BC6D1BF0}" type="presOf" srcId="{C59221F6-3806-44B4-A253-29C36405168C}" destId="{7F553E16-8E3B-4528-B2B9-6CC146621FF9}" srcOrd="0" destOrd="0" presId="urn:microsoft.com/office/officeart/2005/8/layout/hList6"/>
    <dgm:cxn modelId="{32FA8647-3ABD-46EC-B19F-B75863506D2C}" type="presOf" srcId="{7A4911BD-F4EF-44A3-B4C0-511CCD658F8A}" destId="{3804BBCC-A4BC-4756-AF6E-2165E1ABFB4A}" srcOrd="0" destOrd="0" presId="urn:microsoft.com/office/officeart/2005/8/layout/hList6"/>
    <dgm:cxn modelId="{ED93DEEE-CB01-4666-A10E-2187A43CC1FA}" srcId="{7A4911BD-F4EF-44A3-B4C0-511CCD658F8A}" destId="{42389E7F-CE08-426A-9CEE-E0363A2497E7}" srcOrd="1" destOrd="0" parTransId="{816FE187-8DEA-4779-B401-9860C83EF840}" sibTransId="{25F5D2B5-B814-4A09-8758-FEA42E5AAAD8}"/>
    <dgm:cxn modelId="{A1731893-DD16-470B-A237-F4851069081E}" type="presParOf" srcId="{3804BBCC-A4BC-4756-AF6E-2165E1ABFB4A}" destId="{7F553E16-8E3B-4528-B2B9-6CC146621FF9}" srcOrd="0" destOrd="0" presId="urn:microsoft.com/office/officeart/2005/8/layout/hList6"/>
    <dgm:cxn modelId="{F81B48E9-A090-48C2-9559-5BF1AD98D2C1}" type="presParOf" srcId="{3804BBCC-A4BC-4756-AF6E-2165E1ABFB4A}" destId="{F535E9EC-89B3-4731-A12D-2E3659EA5E95}" srcOrd="1" destOrd="0" presId="urn:microsoft.com/office/officeart/2005/8/layout/hList6"/>
    <dgm:cxn modelId="{3EBF8010-9FA0-4D63-8A2F-15B29E3AFE41}" type="presParOf" srcId="{3804BBCC-A4BC-4756-AF6E-2165E1ABFB4A}" destId="{6F622543-F7A1-472E-A303-82CF20D9F734}" srcOrd="2" destOrd="0" presId="urn:microsoft.com/office/officeart/2005/8/layout/h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B2E35E-1DCE-48A4-AC66-5D1C94380AFE}">
      <dsp:nvSpPr>
        <dsp:cNvPr id="0" name=""/>
        <dsp:cNvSpPr/>
      </dsp:nvSpPr>
      <dsp:spPr>
        <a:xfrm>
          <a:off x="0" y="1817764"/>
          <a:ext cx="12107917" cy="2423685"/>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A1305FB-7347-4240-A8CC-78C6C5DF8BE6}">
      <dsp:nvSpPr>
        <dsp:cNvPr id="0" name=""/>
        <dsp:cNvSpPr/>
      </dsp:nvSpPr>
      <dsp:spPr>
        <a:xfrm>
          <a:off x="6418" y="0"/>
          <a:ext cx="1041558"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2024-09-13</a:t>
          </a:r>
          <a:br>
            <a:rPr lang="sv-SE" sz="900" kern="1200" dirty="0"/>
          </a:br>
          <a:r>
            <a:rPr lang="sv-SE" sz="900" kern="1200" dirty="0"/>
            <a:t>Start av nationella arbetsgruppen </a:t>
          </a:r>
        </a:p>
      </dsp:txBody>
      <dsp:txXfrm>
        <a:off x="6418" y="0"/>
        <a:ext cx="1041558" cy="2423685"/>
      </dsp:txXfrm>
    </dsp:sp>
    <dsp:sp modelId="{C01B8EC6-6DA7-4B47-B0B6-36EF8A7188A8}">
      <dsp:nvSpPr>
        <dsp:cNvPr id="0" name=""/>
        <dsp:cNvSpPr/>
      </dsp:nvSpPr>
      <dsp:spPr>
        <a:xfrm>
          <a:off x="224236" y="2726646"/>
          <a:ext cx="605921" cy="605921"/>
        </a:xfrm>
        <a:prstGeom prst="ellipse">
          <a:avLst/>
        </a:prstGeom>
        <a:solidFill>
          <a:schemeClr val="accent1">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A807915-BB3C-4E1A-924C-3F036871CBE1}">
      <dsp:nvSpPr>
        <dsp:cNvPr id="0" name=""/>
        <dsp:cNvSpPr/>
      </dsp:nvSpPr>
      <dsp:spPr>
        <a:xfrm>
          <a:off x="1100054" y="3635528"/>
          <a:ext cx="1041558"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dirty="0"/>
            <a:t>2024-10-10</a:t>
          </a:r>
        </a:p>
        <a:p>
          <a:pPr marL="0" lvl="0" indent="0" algn="ctr" defTabSz="400050">
            <a:lnSpc>
              <a:spcPct val="90000"/>
            </a:lnSpc>
            <a:spcBef>
              <a:spcPct val="0"/>
            </a:spcBef>
            <a:spcAft>
              <a:spcPct val="35000"/>
            </a:spcAft>
            <a:buNone/>
          </a:pPr>
          <a:r>
            <a:rPr lang="sv-SE" sz="900" b="0" kern="1200" dirty="0"/>
            <a:t>Uppstartsmöte</a:t>
          </a:r>
        </a:p>
      </dsp:txBody>
      <dsp:txXfrm>
        <a:off x="1100054" y="3635528"/>
        <a:ext cx="1041558" cy="2423685"/>
      </dsp:txXfrm>
    </dsp:sp>
    <dsp:sp modelId="{B708FCAB-617A-41B9-BE7B-90E7A78EE429}">
      <dsp:nvSpPr>
        <dsp:cNvPr id="0" name=""/>
        <dsp:cNvSpPr/>
      </dsp:nvSpPr>
      <dsp:spPr>
        <a:xfrm>
          <a:off x="1317873" y="2726646"/>
          <a:ext cx="605921" cy="605921"/>
        </a:xfrm>
        <a:prstGeom prst="ellipse">
          <a:avLst/>
        </a:prstGeom>
        <a:solidFill>
          <a:schemeClr val="accent1">
            <a:shade val="80000"/>
            <a:hueOff val="66150"/>
            <a:satOff val="-7517"/>
            <a:lumOff val="458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5141368-97FF-4E77-BB04-BB0411347C34}">
      <dsp:nvSpPr>
        <dsp:cNvPr id="0" name=""/>
        <dsp:cNvSpPr/>
      </dsp:nvSpPr>
      <dsp:spPr>
        <a:xfrm>
          <a:off x="2193691" y="0"/>
          <a:ext cx="1041558"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2024-11-08</a:t>
          </a:r>
          <a:br>
            <a:rPr lang="sv-SE" sz="900" b="1" kern="1200" dirty="0"/>
          </a:br>
          <a:r>
            <a:rPr lang="sv-SE" sz="900" kern="1200" dirty="0"/>
            <a:t>Start av arbetsuppgift 1 - basuppgifter </a:t>
          </a:r>
          <a:endParaRPr lang="sv-SE" sz="900" b="0" kern="1200" dirty="0"/>
        </a:p>
      </dsp:txBody>
      <dsp:txXfrm>
        <a:off x="2193691" y="0"/>
        <a:ext cx="1041558" cy="2423685"/>
      </dsp:txXfrm>
    </dsp:sp>
    <dsp:sp modelId="{643BA3CA-F4D1-44B6-8BDC-6B0245416F9B}">
      <dsp:nvSpPr>
        <dsp:cNvPr id="0" name=""/>
        <dsp:cNvSpPr/>
      </dsp:nvSpPr>
      <dsp:spPr>
        <a:xfrm>
          <a:off x="2411510" y="2726646"/>
          <a:ext cx="605921" cy="605921"/>
        </a:xfrm>
        <a:prstGeom prst="ellipse">
          <a:avLst/>
        </a:prstGeom>
        <a:solidFill>
          <a:schemeClr val="accent1">
            <a:shade val="80000"/>
            <a:hueOff val="132301"/>
            <a:satOff val="-15034"/>
            <a:lumOff val="917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185FA3-9C73-4861-8400-8882A798A18F}">
      <dsp:nvSpPr>
        <dsp:cNvPr id="0" name=""/>
        <dsp:cNvSpPr/>
      </dsp:nvSpPr>
      <dsp:spPr>
        <a:xfrm>
          <a:off x="3287328" y="3635528"/>
          <a:ext cx="1041558"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dirty="0"/>
            <a:t>2024-12-13 </a:t>
          </a:r>
          <a:br>
            <a:rPr lang="sv-SE" sz="900" b="1" kern="1200" dirty="0"/>
          </a:br>
          <a:r>
            <a:rPr lang="sv-SE" sz="900" b="0" kern="1200" dirty="0"/>
            <a:t>Fortsätt arbete med</a:t>
          </a:r>
          <a:r>
            <a:rPr lang="sv-SE" sz="900" b="1" kern="1200" dirty="0"/>
            <a:t> </a:t>
          </a:r>
          <a:r>
            <a:rPr lang="sv-SE" sz="900" kern="1200" dirty="0"/>
            <a:t>arbetsuppgift 1 </a:t>
          </a:r>
          <a:endParaRPr lang="sv-SE" sz="900" b="0" kern="1200" dirty="0"/>
        </a:p>
      </dsp:txBody>
      <dsp:txXfrm>
        <a:off x="3287328" y="3635528"/>
        <a:ext cx="1041558" cy="2423685"/>
      </dsp:txXfrm>
    </dsp:sp>
    <dsp:sp modelId="{AF88D019-4CD7-4F8B-A101-0FD1679B7428}">
      <dsp:nvSpPr>
        <dsp:cNvPr id="0" name=""/>
        <dsp:cNvSpPr/>
      </dsp:nvSpPr>
      <dsp:spPr>
        <a:xfrm>
          <a:off x="3505146" y="2726646"/>
          <a:ext cx="605921" cy="605921"/>
        </a:xfrm>
        <a:prstGeom prst="ellipse">
          <a:avLst/>
        </a:prstGeom>
        <a:solidFill>
          <a:schemeClr val="accent1">
            <a:shade val="80000"/>
            <a:hueOff val="198451"/>
            <a:satOff val="-22551"/>
            <a:lumOff val="137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BC7E211-93CB-424A-A1B4-F5D6927C3673}">
      <dsp:nvSpPr>
        <dsp:cNvPr id="0" name=""/>
        <dsp:cNvSpPr/>
      </dsp:nvSpPr>
      <dsp:spPr>
        <a:xfrm>
          <a:off x="4380964" y="0"/>
          <a:ext cx="1041558"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2025-01-10</a:t>
          </a:r>
          <a:br>
            <a:rPr lang="sv-SE" sz="900" b="1" kern="1200" dirty="0"/>
          </a:br>
          <a:r>
            <a:rPr lang="sv-SE" sz="900" b="0" kern="1200" dirty="0"/>
            <a:t>Fortsätta arbete med arbetsuppgift 1</a:t>
          </a:r>
        </a:p>
      </dsp:txBody>
      <dsp:txXfrm>
        <a:off x="4380964" y="0"/>
        <a:ext cx="1041558" cy="2423685"/>
      </dsp:txXfrm>
    </dsp:sp>
    <dsp:sp modelId="{F87BBB62-C07C-4EFD-BB2C-B7D5D782C711}">
      <dsp:nvSpPr>
        <dsp:cNvPr id="0" name=""/>
        <dsp:cNvSpPr/>
      </dsp:nvSpPr>
      <dsp:spPr>
        <a:xfrm>
          <a:off x="4598783" y="2726646"/>
          <a:ext cx="605921" cy="605921"/>
        </a:xfrm>
        <a:prstGeom prst="ellipse">
          <a:avLst/>
        </a:prstGeom>
        <a:solidFill>
          <a:schemeClr val="accent1">
            <a:shade val="80000"/>
            <a:hueOff val="264601"/>
            <a:satOff val="-30068"/>
            <a:lumOff val="1833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F3BAAB4-275A-4F6B-8C1D-57EF3BA79195}">
      <dsp:nvSpPr>
        <dsp:cNvPr id="0" name=""/>
        <dsp:cNvSpPr/>
      </dsp:nvSpPr>
      <dsp:spPr>
        <a:xfrm>
          <a:off x="5474601" y="3635528"/>
          <a:ext cx="1041558"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dirty="0"/>
            <a:t>2025-02-14 </a:t>
          </a:r>
          <a:br>
            <a:rPr lang="sv-SE" sz="900" b="1" kern="1200" dirty="0"/>
          </a:br>
          <a:r>
            <a:rPr lang="sv-SE" sz="900" b="0" kern="1200" dirty="0"/>
            <a:t>Fortsätt arbete med</a:t>
          </a:r>
          <a:r>
            <a:rPr lang="sv-SE" sz="900" b="1" kern="1200" dirty="0"/>
            <a:t> </a:t>
          </a:r>
          <a:r>
            <a:rPr lang="sv-SE" sz="900" kern="1200" dirty="0"/>
            <a:t>arbetsuppgift 1 </a:t>
          </a:r>
          <a:endParaRPr lang="sv-SE" sz="900" b="0" kern="1200" dirty="0"/>
        </a:p>
      </dsp:txBody>
      <dsp:txXfrm>
        <a:off x="5474601" y="3635528"/>
        <a:ext cx="1041558" cy="2423685"/>
      </dsp:txXfrm>
    </dsp:sp>
    <dsp:sp modelId="{1872B8BC-04F3-411D-BC03-DDEF798C6D3E}">
      <dsp:nvSpPr>
        <dsp:cNvPr id="0" name=""/>
        <dsp:cNvSpPr/>
      </dsp:nvSpPr>
      <dsp:spPr>
        <a:xfrm>
          <a:off x="5692420" y="2726646"/>
          <a:ext cx="605921" cy="605921"/>
        </a:xfrm>
        <a:prstGeom prst="ellipse">
          <a:avLst/>
        </a:prstGeom>
        <a:solidFill>
          <a:schemeClr val="accent1">
            <a:shade val="80000"/>
            <a:hueOff val="330752"/>
            <a:satOff val="-37586"/>
            <a:lumOff val="229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CCC69C9-3BD6-41E5-A714-77F8B539BDDE}">
      <dsp:nvSpPr>
        <dsp:cNvPr id="0" name=""/>
        <dsp:cNvSpPr/>
      </dsp:nvSpPr>
      <dsp:spPr>
        <a:xfrm>
          <a:off x="6568238" y="0"/>
          <a:ext cx="1041558"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2025-03-14 </a:t>
          </a:r>
          <a:br>
            <a:rPr lang="sv-SE" sz="900" b="1" kern="1200" dirty="0"/>
          </a:br>
          <a:r>
            <a:rPr lang="sv-SE" sz="900" b="0" kern="1200" dirty="0"/>
            <a:t>Fortsätt arbete med arbetsuppgift 1</a:t>
          </a:r>
        </a:p>
      </dsp:txBody>
      <dsp:txXfrm>
        <a:off x="6568238" y="0"/>
        <a:ext cx="1041558" cy="2423685"/>
      </dsp:txXfrm>
    </dsp:sp>
    <dsp:sp modelId="{959EA95D-2310-45AD-B762-12EF9D09D789}">
      <dsp:nvSpPr>
        <dsp:cNvPr id="0" name=""/>
        <dsp:cNvSpPr/>
      </dsp:nvSpPr>
      <dsp:spPr>
        <a:xfrm>
          <a:off x="6786056" y="2726646"/>
          <a:ext cx="605921" cy="605921"/>
        </a:xfrm>
        <a:prstGeom prst="ellipse">
          <a:avLst/>
        </a:prstGeom>
        <a:solidFill>
          <a:schemeClr val="accent1">
            <a:shade val="80000"/>
            <a:hueOff val="396902"/>
            <a:satOff val="-45103"/>
            <a:lumOff val="2750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742859-5291-4DC7-96DB-15BB15A5B2DA}">
      <dsp:nvSpPr>
        <dsp:cNvPr id="0" name=""/>
        <dsp:cNvSpPr/>
      </dsp:nvSpPr>
      <dsp:spPr>
        <a:xfrm>
          <a:off x="7666770" y="3613690"/>
          <a:ext cx="1041558"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a:t>2025-04-14 </a:t>
          </a:r>
          <a:br>
            <a:rPr lang="sv-SE" sz="900" b="1" kern="1200"/>
          </a:br>
          <a:r>
            <a:rPr lang="sv-SE" sz="900" b="0" kern="1200"/>
            <a:t>Leverans av basuppgifter </a:t>
          </a:r>
          <a:br>
            <a:rPr lang="sv-SE" sz="900" b="0" kern="1200"/>
          </a:br>
          <a:r>
            <a:rPr lang="sv-SE" sz="900" b="0" kern="1200"/>
            <a:t> </a:t>
          </a:r>
          <a:endParaRPr lang="sv-SE" sz="900" b="0" kern="1200" dirty="0"/>
        </a:p>
      </dsp:txBody>
      <dsp:txXfrm>
        <a:off x="7666770" y="3613690"/>
        <a:ext cx="1041558" cy="2423685"/>
      </dsp:txXfrm>
    </dsp:sp>
    <dsp:sp modelId="{F4F06D73-0914-40B2-9C85-E9AAF772FF35}">
      <dsp:nvSpPr>
        <dsp:cNvPr id="0" name=""/>
        <dsp:cNvSpPr/>
      </dsp:nvSpPr>
      <dsp:spPr>
        <a:xfrm>
          <a:off x="7879693" y="2726646"/>
          <a:ext cx="605921" cy="605921"/>
        </a:xfrm>
        <a:prstGeom prst="ellipse">
          <a:avLst/>
        </a:prstGeom>
        <a:solidFill>
          <a:schemeClr val="accent1">
            <a:shade val="80000"/>
            <a:hueOff val="463052"/>
            <a:satOff val="-52620"/>
            <a:lumOff val="3209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34088FF-3DE1-4E0C-8950-919D6076366A}">
      <dsp:nvSpPr>
        <dsp:cNvPr id="0" name=""/>
        <dsp:cNvSpPr/>
      </dsp:nvSpPr>
      <dsp:spPr>
        <a:xfrm>
          <a:off x="8755511" y="0"/>
          <a:ext cx="1041558"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marL="0" lvl="0" indent="0" algn="ctr" defTabSz="400050">
            <a:lnSpc>
              <a:spcPct val="90000"/>
            </a:lnSpc>
            <a:spcBef>
              <a:spcPct val="0"/>
            </a:spcBef>
            <a:spcAft>
              <a:spcPct val="35000"/>
            </a:spcAft>
            <a:buNone/>
          </a:pPr>
          <a:r>
            <a:rPr lang="sv-SE" sz="900" b="1" kern="1200" dirty="0"/>
            <a:t>2025-05-14 </a:t>
          </a:r>
          <a:br>
            <a:rPr lang="sv-SE" sz="900" b="0" kern="1200" dirty="0"/>
          </a:br>
          <a:r>
            <a:rPr lang="sv-SE" sz="900" b="0" kern="1200" dirty="0"/>
            <a:t>Standardisering av API: er</a:t>
          </a:r>
        </a:p>
      </dsp:txBody>
      <dsp:txXfrm>
        <a:off x="8755511" y="0"/>
        <a:ext cx="1041558" cy="2423685"/>
      </dsp:txXfrm>
    </dsp:sp>
    <dsp:sp modelId="{E5A52589-9EE2-4D95-89CE-AF51F4F12E56}">
      <dsp:nvSpPr>
        <dsp:cNvPr id="0" name=""/>
        <dsp:cNvSpPr/>
      </dsp:nvSpPr>
      <dsp:spPr>
        <a:xfrm>
          <a:off x="8973330" y="2726646"/>
          <a:ext cx="605921" cy="605921"/>
        </a:xfrm>
        <a:prstGeom prst="ellipse">
          <a:avLst/>
        </a:prstGeom>
        <a:solidFill>
          <a:schemeClr val="accent1">
            <a:shade val="80000"/>
            <a:hueOff val="529202"/>
            <a:satOff val="-60137"/>
            <a:lumOff val="3667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336FC18-EFDB-4E67-BCD1-AF50667DD06A}">
      <dsp:nvSpPr>
        <dsp:cNvPr id="0" name=""/>
        <dsp:cNvSpPr/>
      </dsp:nvSpPr>
      <dsp:spPr>
        <a:xfrm>
          <a:off x="9849148" y="3635528"/>
          <a:ext cx="1041558" cy="24236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marL="0" lvl="0" indent="0" algn="ctr" defTabSz="400050">
            <a:lnSpc>
              <a:spcPct val="90000"/>
            </a:lnSpc>
            <a:spcBef>
              <a:spcPct val="0"/>
            </a:spcBef>
            <a:spcAft>
              <a:spcPct val="35000"/>
            </a:spcAft>
            <a:buNone/>
          </a:pPr>
          <a:r>
            <a:rPr lang="sv-SE" sz="900" b="1" kern="1200" dirty="0"/>
            <a:t>2025-05-21</a:t>
          </a:r>
          <a:br>
            <a:rPr lang="sv-SE" sz="900" b="1" kern="1200" dirty="0"/>
          </a:br>
          <a:r>
            <a:rPr lang="sv-SE" sz="900" b="0" kern="1200" dirty="0"/>
            <a:t>Redovisning av arbetet för Rådet</a:t>
          </a:r>
        </a:p>
      </dsp:txBody>
      <dsp:txXfrm>
        <a:off x="9849148" y="3635528"/>
        <a:ext cx="1041558" cy="2423685"/>
      </dsp:txXfrm>
    </dsp:sp>
    <dsp:sp modelId="{8D0BA843-5ADB-49E6-9971-2FE13B1F4D95}">
      <dsp:nvSpPr>
        <dsp:cNvPr id="0" name=""/>
        <dsp:cNvSpPr/>
      </dsp:nvSpPr>
      <dsp:spPr>
        <a:xfrm>
          <a:off x="10066966" y="2726646"/>
          <a:ext cx="605921" cy="605921"/>
        </a:xfrm>
        <a:prstGeom prst="ellipse">
          <a:avLst/>
        </a:prstGeom>
        <a:solidFill>
          <a:schemeClr val="accent1">
            <a:shade val="80000"/>
            <a:hueOff val="595353"/>
            <a:satOff val="-67654"/>
            <a:lumOff val="412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E059DD-9F5F-4FC2-BB43-47D081AA0B4B}">
      <dsp:nvSpPr>
        <dsp:cNvPr id="0" name=""/>
        <dsp:cNvSpPr/>
      </dsp:nvSpPr>
      <dsp:spPr>
        <a:xfrm>
          <a:off x="0" y="1272063"/>
          <a:ext cx="10691606" cy="1696085"/>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F7B985-1F26-486D-B883-7AAF1EF3A6FF}">
      <dsp:nvSpPr>
        <dsp:cNvPr id="0" name=""/>
        <dsp:cNvSpPr/>
      </dsp:nvSpPr>
      <dsp:spPr>
        <a:xfrm>
          <a:off x="4815" y="0"/>
          <a:ext cx="2316340" cy="1696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ctr" defTabSz="666750">
            <a:lnSpc>
              <a:spcPct val="90000"/>
            </a:lnSpc>
            <a:spcBef>
              <a:spcPct val="0"/>
            </a:spcBef>
            <a:spcAft>
              <a:spcPct val="35000"/>
            </a:spcAft>
            <a:buNone/>
          </a:pPr>
          <a:r>
            <a:rPr lang="sv-SE" sz="1500" kern="1200" dirty="0"/>
            <a:t>Definiera standarder för hur information ska delas mellan olika organisationer och system</a:t>
          </a:r>
        </a:p>
      </dsp:txBody>
      <dsp:txXfrm>
        <a:off x="4815" y="0"/>
        <a:ext cx="2316340" cy="1696085"/>
      </dsp:txXfrm>
    </dsp:sp>
    <dsp:sp modelId="{0411383A-5C9A-4CAF-9CB3-1BED51B7D8C3}">
      <dsp:nvSpPr>
        <dsp:cNvPr id="0" name=""/>
        <dsp:cNvSpPr/>
      </dsp:nvSpPr>
      <dsp:spPr>
        <a:xfrm>
          <a:off x="950975" y="1908095"/>
          <a:ext cx="424021" cy="4240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543503-559C-453A-BD05-C6CDC7DD0276}">
      <dsp:nvSpPr>
        <dsp:cNvPr id="0" name=""/>
        <dsp:cNvSpPr/>
      </dsp:nvSpPr>
      <dsp:spPr>
        <a:xfrm>
          <a:off x="2436973" y="2544127"/>
          <a:ext cx="2316340" cy="1696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666750">
            <a:lnSpc>
              <a:spcPct val="90000"/>
            </a:lnSpc>
            <a:spcBef>
              <a:spcPct val="0"/>
            </a:spcBef>
            <a:spcAft>
              <a:spcPct val="35000"/>
            </a:spcAft>
            <a:buNone/>
          </a:pPr>
          <a:r>
            <a:rPr lang="sv-SE" sz="1500" kern="1200" dirty="0"/>
            <a:t>Skapa strukturer för samordning av intygshantering</a:t>
          </a:r>
        </a:p>
      </dsp:txBody>
      <dsp:txXfrm>
        <a:off x="2436973" y="2544127"/>
        <a:ext cx="2316340" cy="1696085"/>
      </dsp:txXfrm>
    </dsp:sp>
    <dsp:sp modelId="{F8B19988-02CB-4912-AF25-BC08DF31412E}">
      <dsp:nvSpPr>
        <dsp:cNvPr id="0" name=""/>
        <dsp:cNvSpPr/>
      </dsp:nvSpPr>
      <dsp:spPr>
        <a:xfrm>
          <a:off x="3383133" y="1908095"/>
          <a:ext cx="424021" cy="4240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E339E69-7376-4C4C-89E8-B75389CA8A79}">
      <dsp:nvSpPr>
        <dsp:cNvPr id="0" name=""/>
        <dsp:cNvSpPr/>
      </dsp:nvSpPr>
      <dsp:spPr>
        <a:xfrm>
          <a:off x="4869131" y="0"/>
          <a:ext cx="2316340" cy="1696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b" anchorCtr="0">
          <a:noAutofit/>
        </a:bodyPr>
        <a:lstStyle/>
        <a:p>
          <a:pPr marL="0" lvl="0" indent="0" algn="ctr" defTabSz="666750">
            <a:lnSpc>
              <a:spcPct val="90000"/>
            </a:lnSpc>
            <a:spcBef>
              <a:spcPct val="0"/>
            </a:spcBef>
            <a:spcAft>
              <a:spcPct val="35000"/>
            </a:spcAft>
            <a:buNone/>
          </a:pPr>
          <a:r>
            <a:rPr lang="sv-SE" sz="1500" kern="1200" dirty="0"/>
            <a:t>Definiera vem som har ansvar för olika delar av intygshanteringen, från vårdgivare till myndigheter och försäkringsbolag. </a:t>
          </a:r>
        </a:p>
      </dsp:txBody>
      <dsp:txXfrm>
        <a:off x="4869131" y="0"/>
        <a:ext cx="2316340" cy="1696085"/>
      </dsp:txXfrm>
    </dsp:sp>
    <dsp:sp modelId="{76BF7E9A-576F-4C22-B5E9-EA02B5CEF865}">
      <dsp:nvSpPr>
        <dsp:cNvPr id="0" name=""/>
        <dsp:cNvSpPr/>
      </dsp:nvSpPr>
      <dsp:spPr>
        <a:xfrm>
          <a:off x="5815290" y="1908095"/>
          <a:ext cx="424021" cy="4240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10A557C-C99E-44AB-967D-4E03BD915A5F}">
      <dsp:nvSpPr>
        <dsp:cNvPr id="0" name=""/>
        <dsp:cNvSpPr/>
      </dsp:nvSpPr>
      <dsp:spPr>
        <a:xfrm>
          <a:off x="7301288" y="2544127"/>
          <a:ext cx="2316340" cy="16960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666750">
            <a:lnSpc>
              <a:spcPct val="90000"/>
            </a:lnSpc>
            <a:spcBef>
              <a:spcPct val="0"/>
            </a:spcBef>
            <a:spcAft>
              <a:spcPct val="35000"/>
            </a:spcAft>
            <a:buNone/>
          </a:pPr>
          <a:r>
            <a:rPr lang="sv-SE" sz="1500" kern="1200" dirty="0"/>
            <a:t>Etablera en process för att utvärdera och förbättra intygshantering och interoperabilitet. </a:t>
          </a:r>
        </a:p>
      </dsp:txBody>
      <dsp:txXfrm>
        <a:off x="7301288" y="2544127"/>
        <a:ext cx="2316340" cy="1696085"/>
      </dsp:txXfrm>
    </dsp:sp>
    <dsp:sp modelId="{6AD3FF90-A53E-4135-A0FC-125332121076}">
      <dsp:nvSpPr>
        <dsp:cNvPr id="0" name=""/>
        <dsp:cNvSpPr/>
      </dsp:nvSpPr>
      <dsp:spPr>
        <a:xfrm>
          <a:off x="8247448" y="1908095"/>
          <a:ext cx="424021" cy="42402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7D48004-E872-4DD1-846E-B37287501285}">
      <dsp:nvSpPr>
        <dsp:cNvPr id="0" name=""/>
        <dsp:cNvSpPr/>
      </dsp:nvSpPr>
      <dsp:spPr>
        <a:xfrm>
          <a:off x="892155" y="351487"/>
          <a:ext cx="3568176" cy="3119035"/>
        </a:xfrm>
        <a:prstGeom prst="rightArrow">
          <a:avLst>
            <a:gd name="adj1" fmla="val 70000"/>
            <a:gd name="adj2" fmla="val 50000"/>
          </a:avLst>
        </a:prstGeom>
        <a:solidFill>
          <a:schemeClr val="accent3">
            <a:tint val="40000"/>
            <a:alpha val="90000"/>
            <a:hueOff val="0"/>
            <a:satOff val="0"/>
            <a:lumOff val="0"/>
            <a:alphaOff val="0"/>
          </a:schemeClr>
        </a:solidFill>
        <a:ln w="6350" cap="flat" cmpd="sng" algn="ctr">
          <a:solidFill>
            <a:schemeClr val="accent3">
              <a:tint val="40000"/>
              <a:alpha val="90000"/>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8100" tIns="9525" rIns="19050" bIns="9525" numCol="1" spcCol="1270" anchor="ctr" anchorCtr="0">
          <a:noAutofit/>
        </a:bodyPr>
        <a:lstStyle/>
        <a:p>
          <a:pPr marL="0" lvl="0" indent="0" algn="ctr" defTabSz="666750">
            <a:lnSpc>
              <a:spcPct val="90000"/>
            </a:lnSpc>
            <a:spcBef>
              <a:spcPct val="0"/>
            </a:spcBef>
            <a:spcAft>
              <a:spcPct val="35000"/>
            </a:spcAft>
            <a:buNone/>
          </a:pPr>
          <a:r>
            <a:rPr lang="sv-SE" sz="1500" b="0" i="0" kern="1200" dirty="0"/>
            <a:t>kunskap gällande objekt, såsom fakta, händelser, saker, processer eller idéer som i ett givet sammanhang har en bestämd mening.</a:t>
          </a:r>
          <a:endParaRPr lang="sv-SE" sz="1500" kern="1200" dirty="0"/>
        </a:p>
      </dsp:txBody>
      <dsp:txXfrm>
        <a:off x="1784199" y="819342"/>
        <a:ext cx="1739486" cy="2183325"/>
      </dsp:txXfrm>
    </dsp:sp>
    <dsp:sp modelId="{71E57041-6254-4EAB-956F-0EBAD14AD6CF}">
      <dsp:nvSpPr>
        <dsp:cNvPr id="0" name=""/>
        <dsp:cNvSpPr/>
      </dsp:nvSpPr>
      <dsp:spPr>
        <a:xfrm>
          <a:off x="111" y="1018961"/>
          <a:ext cx="1784088" cy="1784088"/>
        </a:xfrm>
        <a:prstGeom prst="ellipse">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sv-SE" sz="1000" kern="1200" dirty="0"/>
            <a:t>Information</a:t>
          </a:r>
        </a:p>
      </dsp:txBody>
      <dsp:txXfrm>
        <a:off x="261385" y="1280235"/>
        <a:ext cx="1261540" cy="1261540"/>
      </dsp:txXfrm>
    </dsp:sp>
    <dsp:sp modelId="{6DAA18CD-8D55-43FF-A7FA-3E786A10F5B0}">
      <dsp:nvSpPr>
        <dsp:cNvPr id="0" name=""/>
        <dsp:cNvSpPr/>
      </dsp:nvSpPr>
      <dsp:spPr>
        <a:xfrm>
          <a:off x="5575387" y="351487"/>
          <a:ext cx="3568176" cy="3119035"/>
        </a:xfrm>
        <a:prstGeom prst="rightArrow">
          <a:avLst>
            <a:gd name="adj1" fmla="val 70000"/>
            <a:gd name="adj2" fmla="val 50000"/>
          </a:avLst>
        </a:prstGeom>
        <a:solidFill>
          <a:schemeClr val="accent3">
            <a:tint val="40000"/>
            <a:alpha val="90000"/>
            <a:hueOff val="-27707"/>
            <a:satOff val="0"/>
            <a:lumOff val="5081"/>
            <a:alphaOff val="0"/>
          </a:schemeClr>
        </a:solidFill>
        <a:ln w="6350" cap="flat" cmpd="sng" algn="ctr">
          <a:solidFill>
            <a:schemeClr val="accent3">
              <a:tint val="40000"/>
              <a:alpha val="90000"/>
              <a:hueOff val="-27707"/>
              <a:satOff val="0"/>
              <a:lumOff val="5081"/>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38100" tIns="9525" rIns="19050" bIns="9525" numCol="1" spcCol="1270" anchor="ctr" anchorCtr="0">
          <a:noAutofit/>
        </a:bodyPr>
        <a:lstStyle/>
        <a:p>
          <a:pPr marL="0" lvl="0" indent="0" algn="ctr" defTabSz="666750">
            <a:lnSpc>
              <a:spcPct val="90000"/>
            </a:lnSpc>
            <a:spcBef>
              <a:spcPct val="0"/>
            </a:spcBef>
            <a:spcAft>
              <a:spcPct val="35000"/>
            </a:spcAft>
            <a:buNone/>
          </a:pPr>
          <a:r>
            <a:rPr lang="sv-SE" sz="1500" b="0" kern="1200" dirty="0">
              <a:effectLst/>
            </a:rPr>
            <a:t>Det som bär, lagrar eller kommunicerar information och som antingen kan läsas, ses eller lyssnas direkt eller som kräver teknisk utrustning för åtkomst</a:t>
          </a:r>
          <a:endParaRPr lang="sv-SE" sz="1500" kern="1200" dirty="0"/>
        </a:p>
      </dsp:txBody>
      <dsp:txXfrm>
        <a:off x="6467431" y="819342"/>
        <a:ext cx="1739486" cy="2183325"/>
      </dsp:txXfrm>
    </dsp:sp>
    <dsp:sp modelId="{12B7DFDA-B180-451F-B6CD-BD895CB505AE}">
      <dsp:nvSpPr>
        <dsp:cNvPr id="0" name=""/>
        <dsp:cNvSpPr/>
      </dsp:nvSpPr>
      <dsp:spPr>
        <a:xfrm>
          <a:off x="4683343" y="1018961"/>
          <a:ext cx="1784088" cy="1784088"/>
        </a:xfrm>
        <a:prstGeom prst="ellipse">
          <a:avLst/>
        </a:prstGeom>
        <a:gradFill rotWithShape="0">
          <a:gsLst>
            <a:gs pos="0">
              <a:schemeClr val="accent3">
                <a:hueOff val="-176394"/>
                <a:satOff val="0"/>
                <a:lumOff val="16274"/>
                <a:alphaOff val="0"/>
                <a:lumMod val="110000"/>
                <a:satMod val="105000"/>
                <a:tint val="67000"/>
              </a:schemeClr>
            </a:gs>
            <a:gs pos="50000">
              <a:schemeClr val="accent3">
                <a:hueOff val="-176394"/>
                <a:satOff val="0"/>
                <a:lumOff val="16274"/>
                <a:alphaOff val="0"/>
                <a:lumMod val="105000"/>
                <a:satMod val="103000"/>
                <a:tint val="73000"/>
              </a:schemeClr>
            </a:gs>
            <a:gs pos="100000">
              <a:schemeClr val="accent3">
                <a:hueOff val="-176394"/>
                <a:satOff val="0"/>
                <a:lumOff val="16274"/>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350" tIns="6350" rIns="6350" bIns="6350" numCol="1" spcCol="1270" anchor="ctr" anchorCtr="0">
          <a:noAutofit/>
        </a:bodyPr>
        <a:lstStyle/>
        <a:p>
          <a:pPr marL="0" lvl="0" indent="0" algn="ctr" defTabSz="444500">
            <a:lnSpc>
              <a:spcPct val="90000"/>
            </a:lnSpc>
            <a:spcBef>
              <a:spcPct val="0"/>
            </a:spcBef>
            <a:spcAft>
              <a:spcPct val="35000"/>
            </a:spcAft>
            <a:buNone/>
          </a:pPr>
          <a:r>
            <a:rPr lang="sv-SE" sz="1000" kern="1200" dirty="0"/>
            <a:t>Informationsbärare</a:t>
          </a:r>
        </a:p>
      </dsp:txBody>
      <dsp:txXfrm>
        <a:off x="4944617" y="1280235"/>
        <a:ext cx="1261540" cy="12615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2A7DEA-D70D-447A-9099-B1E96F8EED9D}">
      <dsp:nvSpPr>
        <dsp:cNvPr id="0" name=""/>
        <dsp:cNvSpPr/>
      </dsp:nvSpPr>
      <dsp:spPr>
        <a:xfrm>
          <a:off x="136261" y="0"/>
          <a:ext cx="3356040" cy="2097525"/>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17A97C-8D06-403B-A2CC-78DCF71C3BC3}">
      <dsp:nvSpPr>
        <dsp:cNvPr id="0" name=""/>
        <dsp:cNvSpPr/>
      </dsp:nvSpPr>
      <dsp:spPr>
        <a:xfrm>
          <a:off x="916541" y="1143151"/>
          <a:ext cx="117461" cy="11746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6D0F51F-0360-4449-9B2D-C3A9C4D4FD39}">
      <dsp:nvSpPr>
        <dsp:cNvPr id="0" name=""/>
        <dsp:cNvSpPr/>
      </dsp:nvSpPr>
      <dsp:spPr>
        <a:xfrm>
          <a:off x="975272" y="1201881"/>
          <a:ext cx="1090713" cy="8956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2240" tIns="0" rIns="0" bIns="0" numCol="1" spcCol="1270" anchor="t" anchorCtr="0">
          <a:noAutofit/>
        </a:bodyPr>
        <a:lstStyle/>
        <a:p>
          <a:pPr marL="0" lvl="0" indent="0" algn="l" defTabSz="711200">
            <a:lnSpc>
              <a:spcPct val="90000"/>
            </a:lnSpc>
            <a:spcBef>
              <a:spcPct val="0"/>
            </a:spcBef>
            <a:spcAft>
              <a:spcPct val="35000"/>
            </a:spcAft>
            <a:buNone/>
          </a:pPr>
          <a:r>
            <a:rPr lang="sv-SE" sz="1600" kern="1200" dirty="0"/>
            <a:t>Termer och begrepp</a:t>
          </a:r>
        </a:p>
      </dsp:txBody>
      <dsp:txXfrm>
        <a:off x="975272" y="1201881"/>
        <a:ext cx="1090713" cy="895643"/>
      </dsp:txXfrm>
    </dsp:sp>
    <dsp:sp modelId="{0836DAC1-34E7-4897-BC16-3A60DA63E325}">
      <dsp:nvSpPr>
        <dsp:cNvPr id="0" name=""/>
        <dsp:cNvSpPr/>
      </dsp:nvSpPr>
      <dsp:spPr>
        <a:xfrm>
          <a:off x="1998864" y="608282"/>
          <a:ext cx="201362" cy="20136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B9E7009-E82A-43CC-AFF9-207A02C99E5B}">
      <dsp:nvSpPr>
        <dsp:cNvPr id="0" name=""/>
        <dsp:cNvSpPr/>
      </dsp:nvSpPr>
      <dsp:spPr>
        <a:xfrm>
          <a:off x="1911495" y="837794"/>
          <a:ext cx="1466812" cy="11309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98" tIns="0" rIns="0" bIns="0" numCol="1" spcCol="1270" anchor="t" anchorCtr="0">
          <a:noAutofit/>
        </a:bodyPr>
        <a:lstStyle/>
        <a:p>
          <a:pPr marL="0" lvl="0" indent="0" algn="l" defTabSz="711200">
            <a:lnSpc>
              <a:spcPct val="90000"/>
            </a:lnSpc>
            <a:spcBef>
              <a:spcPct val="0"/>
            </a:spcBef>
            <a:spcAft>
              <a:spcPct val="35000"/>
            </a:spcAft>
            <a:buNone/>
          </a:pPr>
          <a:r>
            <a:rPr lang="sv-SE" sz="1600" kern="1200" dirty="0"/>
            <a:t>Informations-struktur</a:t>
          </a:r>
        </a:p>
      </dsp:txBody>
      <dsp:txXfrm>
        <a:off x="1911495" y="837794"/>
        <a:ext cx="1466812" cy="11309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EC512F-D7A9-4CD5-B2BD-CC042C9A08BF}">
      <dsp:nvSpPr>
        <dsp:cNvPr id="0" name=""/>
        <dsp:cNvSpPr/>
      </dsp:nvSpPr>
      <dsp:spPr>
        <a:xfrm>
          <a:off x="174990" y="0"/>
          <a:ext cx="2373968" cy="148373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94C0CC-A457-4C9B-B08A-A1F866442663}">
      <dsp:nvSpPr>
        <dsp:cNvPr id="0" name=""/>
        <dsp:cNvSpPr/>
      </dsp:nvSpPr>
      <dsp:spPr>
        <a:xfrm>
          <a:off x="726938" y="808632"/>
          <a:ext cx="83088" cy="8308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3090BDF-2502-4008-BAD8-D34B91E7DB44}">
      <dsp:nvSpPr>
        <dsp:cNvPr id="0" name=""/>
        <dsp:cNvSpPr/>
      </dsp:nvSpPr>
      <dsp:spPr>
        <a:xfrm>
          <a:off x="768482" y="850177"/>
          <a:ext cx="771539" cy="6335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027" tIns="0" rIns="0" bIns="0" numCol="1" spcCol="1270" anchor="t" anchorCtr="0">
          <a:noAutofit/>
        </a:bodyPr>
        <a:lstStyle/>
        <a:p>
          <a:pPr marL="0" lvl="0" indent="0" algn="l" defTabSz="711200">
            <a:lnSpc>
              <a:spcPct val="90000"/>
            </a:lnSpc>
            <a:spcBef>
              <a:spcPct val="0"/>
            </a:spcBef>
            <a:spcAft>
              <a:spcPct val="35000"/>
            </a:spcAft>
            <a:buNone/>
          </a:pPr>
          <a:r>
            <a:rPr lang="sv-SE" sz="1600" kern="1200" dirty="0"/>
            <a:t>Papper</a:t>
          </a:r>
        </a:p>
      </dsp:txBody>
      <dsp:txXfrm>
        <a:off x="768482" y="850177"/>
        <a:ext cx="771539" cy="633552"/>
      </dsp:txXfrm>
    </dsp:sp>
    <dsp:sp modelId="{8A3BD641-667E-4E51-A871-4695ED161483}">
      <dsp:nvSpPr>
        <dsp:cNvPr id="0" name=""/>
        <dsp:cNvSpPr/>
      </dsp:nvSpPr>
      <dsp:spPr>
        <a:xfrm>
          <a:off x="1492542" y="430281"/>
          <a:ext cx="142438" cy="142438"/>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2263D5-53D1-49F7-BE7C-1B4072AB6114}">
      <dsp:nvSpPr>
        <dsp:cNvPr id="0" name=""/>
        <dsp:cNvSpPr/>
      </dsp:nvSpPr>
      <dsp:spPr>
        <a:xfrm>
          <a:off x="1563761" y="501500"/>
          <a:ext cx="771539" cy="98222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5475" tIns="0" rIns="0" bIns="0" numCol="1" spcCol="1270" anchor="t" anchorCtr="0">
          <a:noAutofit/>
        </a:bodyPr>
        <a:lstStyle/>
        <a:p>
          <a:pPr marL="0" lvl="0" indent="0" algn="l" defTabSz="711200">
            <a:lnSpc>
              <a:spcPct val="90000"/>
            </a:lnSpc>
            <a:spcBef>
              <a:spcPct val="0"/>
            </a:spcBef>
            <a:spcAft>
              <a:spcPct val="35000"/>
            </a:spcAft>
            <a:buNone/>
          </a:pPr>
          <a:r>
            <a:rPr lang="sv-SE" sz="1600" kern="1200" dirty="0"/>
            <a:t>IT-system</a:t>
          </a:r>
        </a:p>
      </dsp:txBody>
      <dsp:txXfrm>
        <a:off x="1563761" y="501500"/>
        <a:ext cx="771539" cy="98222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5452B6-0084-4683-AB0D-DB602C27B15F}">
      <dsp:nvSpPr>
        <dsp:cNvPr id="0" name=""/>
        <dsp:cNvSpPr/>
      </dsp:nvSpPr>
      <dsp:spPr>
        <a:xfrm>
          <a:off x="0" y="26144"/>
          <a:ext cx="9995556" cy="135134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sv-SE" sz="3500" kern="1200" dirty="0"/>
            <a:t>Behov av att hantera relationsperson i förhållande till intygsperson</a:t>
          </a:r>
        </a:p>
      </dsp:txBody>
      <dsp:txXfrm>
        <a:off x="65967" y="92111"/>
        <a:ext cx="9863622" cy="1219415"/>
      </dsp:txXfrm>
    </dsp:sp>
    <dsp:sp modelId="{6D473997-B23C-489C-B54F-0703FE3C063A}">
      <dsp:nvSpPr>
        <dsp:cNvPr id="0" name=""/>
        <dsp:cNvSpPr/>
      </dsp:nvSpPr>
      <dsp:spPr>
        <a:xfrm>
          <a:off x="0" y="1377494"/>
          <a:ext cx="9995556" cy="579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359" tIns="44450" rIns="248920" bIns="44450" numCol="1" spcCol="1270" anchor="t" anchorCtr="0">
          <a:noAutofit/>
        </a:bodyPr>
        <a:lstStyle/>
        <a:p>
          <a:pPr marL="228600" lvl="1" indent="-228600" algn="l" defTabSz="1200150">
            <a:lnSpc>
              <a:spcPct val="90000"/>
            </a:lnSpc>
            <a:spcBef>
              <a:spcPct val="0"/>
            </a:spcBef>
            <a:spcAft>
              <a:spcPct val="20000"/>
            </a:spcAft>
            <a:buChar char="•"/>
          </a:pPr>
          <a:r>
            <a:rPr lang="sv-SE" sz="2700" kern="1200" dirty="0"/>
            <a:t>NIM Annan person - relation och roll  </a:t>
          </a:r>
        </a:p>
      </dsp:txBody>
      <dsp:txXfrm>
        <a:off x="0" y="1377494"/>
        <a:ext cx="9995556" cy="579600"/>
      </dsp:txXfrm>
    </dsp:sp>
    <dsp:sp modelId="{462D4524-575B-4BC7-9E1A-79456ED960CA}">
      <dsp:nvSpPr>
        <dsp:cNvPr id="0" name=""/>
        <dsp:cNvSpPr/>
      </dsp:nvSpPr>
      <dsp:spPr>
        <a:xfrm>
          <a:off x="0" y="1957094"/>
          <a:ext cx="9995556" cy="1351349"/>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sv-SE" sz="3500" kern="1200" dirty="0"/>
            <a:t>Avgränsning</a:t>
          </a:r>
        </a:p>
      </dsp:txBody>
      <dsp:txXfrm>
        <a:off x="65967" y="2023061"/>
        <a:ext cx="9863622" cy="1219415"/>
      </dsp:txXfrm>
    </dsp:sp>
    <dsp:sp modelId="{2E0A71E7-1D0C-4107-B570-DF8318136A78}">
      <dsp:nvSpPr>
        <dsp:cNvPr id="0" name=""/>
        <dsp:cNvSpPr/>
      </dsp:nvSpPr>
      <dsp:spPr>
        <a:xfrm>
          <a:off x="0" y="3308443"/>
          <a:ext cx="9995556" cy="9056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17359" tIns="44450" rIns="248920" bIns="44450" numCol="1" spcCol="1270" anchor="t" anchorCtr="0">
          <a:noAutofit/>
        </a:bodyPr>
        <a:lstStyle/>
        <a:p>
          <a:pPr marL="228600" lvl="1" indent="-228600" algn="l" defTabSz="1200150">
            <a:lnSpc>
              <a:spcPct val="90000"/>
            </a:lnSpc>
            <a:spcBef>
              <a:spcPct val="0"/>
            </a:spcBef>
            <a:spcAft>
              <a:spcPct val="20000"/>
            </a:spcAft>
            <a:buChar char="•"/>
          </a:pPr>
          <a:r>
            <a:rPr lang="sv-SE" sz="2700" kern="1200" dirty="0"/>
            <a:t>Samtycke är inte kopplat till Annan person</a:t>
          </a:r>
        </a:p>
        <a:p>
          <a:pPr marL="228600" lvl="1" indent="-228600" algn="l" defTabSz="1200150">
            <a:lnSpc>
              <a:spcPct val="90000"/>
            </a:lnSpc>
            <a:spcBef>
              <a:spcPct val="0"/>
            </a:spcBef>
            <a:spcAft>
              <a:spcPct val="20000"/>
            </a:spcAft>
            <a:buChar char="•"/>
          </a:pPr>
          <a:r>
            <a:rPr lang="sv-SE" sz="2700" kern="1200" dirty="0"/>
            <a:t>Tredje part / Organisation kan inte vara Annan person</a:t>
          </a:r>
        </a:p>
      </dsp:txBody>
      <dsp:txXfrm>
        <a:off x="0" y="3308443"/>
        <a:ext cx="9995556" cy="9056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553E16-8E3B-4528-B2B9-6CC146621FF9}">
      <dsp:nvSpPr>
        <dsp:cNvPr id="0" name=""/>
        <dsp:cNvSpPr/>
      </dsp:nvSpPr>
      <dsp:spPr>
        <a:xfrm rot="16200000">
          <a:off x="613031" y="-607385"/>
          <a:ext cx="4216425" cy="5431196"/>
        </a:xfrm>
        <a:prstGeom prst="flowChartManualOperation">
          <a:avLst/>
        </a:prstGeom>
        <a:solidFill>
          <a:schemeClr val="tx2">
            <a:lumMod val="75000"/>
          </a:schemeClr>
        </a:solidFill>
        <a:ln w="12700" cap="flat" cmpd="sng" algn="ctr">
          <a:solidFill>
            <a:schemeClr val="accent1">
              <a:lumMod val="20000"/>
              <a:lumOff val="8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marL="0" lvl="0" indent="0" algn="ctr" defTabSz="800100">
            <a:lnSpc>
              <a:spcPct val="90000"/>
            </a:lnSpc>
            <a:spcBef>
              <a:spcPct val="0"/>
            </a:spcBef>
            <a:spcAft>
              <a:spcPct val="35000"/>
            </a:spcAft>
            <a:buNone/>
          </a:pPr>
          <a:r>
            <a:rPr lang="sv-SE" sz="1800" b="1" i="0" kern="1200" dirty="0">
              <a:solidFill>
                <a:srgbClr val="FAFAFA"/>
              </a:solidFill>
              <a:latin typeface="Public Sans Regular"/>
              <a:ea typeface="+mn-ea"/>
              <a:cs typeface="+mn-cs"/>
            </a:rPr>
            <a:t>Nästa möte äger rum: </a:t>
          </a:r>
          <a:br>
            <a:rPr lang="sv-SE" sz="1800" b="0" i="0" kern="1200" dirty="0">
              <a:solidFill>
                <a:srgbClr val="FAFAFA"/>
              </a:solidFill>
              <a:latin typeface="Public Sans Regular"/>
              <a:ea typeface="+mn-ea"/>
              <a:cs typeface="+mn-cs"/>
            </a:rPr>
          </a:br>
          <a:r>
            <a:rPr lang="sv-SE" sz="1800" b="0" i="0" kern="1200" dirty="0">
              <a:solidFill>
                <a:srgbClr val="FAFAFA"/>
              </a:solidFill>
              <a:latin typeface="Public Sans Regular"/>
              <a:ea typeface="+mn-ea"/>
              <a:cs typeface="+mn-cs"/>
            </a:rPr>
            <a:t>fredag den 14 mars kl. 13.00-15.00.</a:t>
          </a:r>
        </a:p>
      </dsp:txBody>
      <dsp:txXfrm rot="5400000">
        <a:off x="5646" y="843285"/>
        <a:ext cx="5431196" cy="2529855"/>
      </dsp:txXfrm>
    </dsp:sp>
    <dsp:sp modelId="{6F622543-F7A1-472E-A303-82CF20D9F734}">
      <dsp:nvSpPr>
        <dsp:cNvPr id="0" name=""/>
        <dsp:cNvSpPr/>
      </dsp:nvSpPr>
      <dsp:spPr>
        <a:xfrm rot="16200000">
          <a:off x="6451567" y="-607385"/>
          <a:ext cx="4216425" cy="5431196"/>
        </a:xfrm>
        <a:prstGeom prst="flowChartManualOperation">
          <a:avLst/>
        </a:prstGeom>
        <a:solidFill>
          <a:schemeClr val="accent1">
            <a:lumMod val="75000"/>
          </a:schemeClr>
        </a:solidFill>
        <a:ln w="12700" cap="flat" cmpd="sng" algn="ctr">
          <a:solidFill>
            <a:schemeClr val="accent1">
              <a:lumMod val="20000"/>
              <a:lumOff val="8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ctr" anchorCtr="0">
          <a:noAutofit/>
        </a:bodyPr>
        <a:lstStyle/>
        <a:p>
          <a:pPr marL="0" lvl="0" indent="0" algn="ctr" defTabSz="800100">
            <a:lnSpc>
              <a:spcPct val="90000"/>
            </a:lnSpc>
            <a:spcBef>
              <a:spcPct val="0"/>
            </a:spcBef>
            <a:spcAft>
              <a:spcPct val="35000"/>
            </a:spcAft>
            <a:buNone/>
          </a:pPr>
          <a:r>
            <a:rPr lang="sv-SE" sz="1800" b="1" i="0" kern="1200" dirty="0"/>
            <a:t>Till nästa gång:</a:t>
          </a:r>
          <a:br>
            <a:rPr lang="sv-SE" sz="1800" b="1" i="0" kern="1200" dirty="0"/>
          </a:br>
          <a:r>
            <a:rPr lang="sv-SE" sz="1800" b="0" i="0" kern="1200" dirty="0"/>
            <a:t>Fortsätta arbetet med basuppgifter</a:t>
          </a:r>
        </a:p>
        <a:p>
          <a:pPr marL="0" lvl="0" indent="0" algn="ctr" defTabSz="800100">
            <a:lnSpc>
              <a:spcPct val="90000"/>
            </a:lnSpc>
            <a:spcBef>
              <a:spcPct val="0"/>
            </a:spcBef>
            <a:spcAft>
              <a:spcPct val="35000"/>
            </a:spcAft>
            <a:buNone/>
          </a:pPr>
          <a:endParaRPr lang="sv-SE" sz="1900" b="0" i="0" kern="1200" dirty="0"/>
        </a:p>
        <a:p>
          <a:pPr marL="0" lvl="0" indent="0" algn="ctr" defTabSz="800100">
            <a:lnSpc>
              <a:spcPct val="90000"/>
            </a:lnSpc>
            <a:spcBef>
              <a:spcPct val="0"/>
            </a:spcBef>
            <a:spcAft>
              <a:spcPct val="35000"/>
            </a:spcAft>
            <a:buNone/>
          </a:pPr>
          <a:r>
            <a:rPr lang="sv-SE" sz="1800" b="1" i="0" kern="1200" dirty="0"/>
            <a:t>Vid frågor kontakta:</a:t>
          </a:r>
          <a:br>
            <a:rPr lang="sv-SE" sz="1600" b="0" i="0" kern="1200" dirty="0"/>
          </a:br>
          <a:r>
            <a:rPr lang="sv-SE" sz="1600" b="0" i="0" kern="1200" dirty="0">
              <a:solidFill>
                <a:schemeClr val="accent1">
                  <a:lumMod val="60000"/>
                  <a:lumOff val="40000"/>
                </a:schemeClr>
              </a:solidFill>
              <a:hlinkClick xmlns:r="http://schemas.openxmlformats.org/officeDocument/2006/relationships" r:id="rId1">
                <a:extLst>
                  <a:ext uri="{A12FA001-AC4F-418D-AE19-62706E023703}">
                    <ahyp:hlinkClr xmlns:ahyp="http://schemas.microsoft.com/office/drawing/2018/hyperlinkcolor" val="tx"/>
                  </a:ext>
                </a:extLst>
              </a:hlinkClick>
            </a:rPr>
            <a:t>maria.berggren@ehalsomyndigheten.se</a:t>
          </a:r>
          <a:br>
            <a:rPr lang="sv-SE" sz="1600" b="0" i="0" kern="1200" dirty="0">
              <a:solidFill>
                <a:schemeClr val="accent1">
                  <a:lumMod val="60000"/>
                  <a:lumOff val="40000"/>
                </a:schemeClr>
              </a:solidFill>
            </a:rPr>
          </a:br>
          <a:br>
            <a:rPr lang="sv-SE" sz="1600" b="1" i="0" kern="1200" dirty="0">
              <a:solidFill>
                <a:schemeClr val="accent1">
                  <a:lumMod val="60000"/>
                  <a:lumOff val="40000"/>
                </a:schemeClr>
              </a:solidFill>
            </a:rPr>
          </a:br>
          <a:r>
            <a:rPr lang="sv-SE" sz="1800" b="1" i="0" kern="1200" dirty="0"/>
            <a:t> </a:t>
          </a:r>
          <a:br>
            <a:rPr lang="sv-SE" sz="1800" b="1" i="0" kern="1200" dirty="0"/>
          </a:br>
          <a:br>
            <a:rPr lang="sv-SE" sz="1900" b="1" i="0" kern="1200" dirty="0"/>
          </a:br>
          <a:endParaRPr lang="sv-SE" sz="1900" kern="1200" dirty="0"/>
        </a:p>
      </dsp:txBody>
      <dsp:txXfrm rot="5400000">
        <a:off x="5844182" y="843285"/>
        <a:ext cx="5431196" cy="252985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5.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70048EA-8FAF-4200-B431-61670FCE663F}" type="datetimeFigureOut">
              <a:rPr lang="sv-SE" smtClean="0"/>
              <a:t>2025-02-14</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72A83-0500-4E32-8DC7-78434A425276}" type="slidenum">
              <a:rPr lang="sv-SE" smtClean="0"/>
              <a:t>‹#›</a:t>
            </a:fld>
            <a:endParaRPr lang="sv-SE"/>
          </a:p>
        </p:txBody>
      </p:sp>
    </p:spTree>
    <p:extLst>
      <p:ext uri="{BB962C8B-B14F-4D97-AF65-F5344CB8AC3E}">
        <p14:creationId xmlns:p14="http://schemas.microsoft.com/office/powerpoint/2010/main" val="22288825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t>(informations-/och tekniska specifikationer)</a:t>
            </a:r>
          </a:p>
          <a:p>
            <a:endParaRPr lang="sv-SE" dirty="0"/>
          </a:p>
        </p:txBody>
      </p:sp>
      <p:sp>
        <p:nvSpPr>
          <p:cNvPr id="4" name="Platshållare för bildnumm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672A83-0500-4E32-8DC7-78434A425276}" type="slidenum">
              <a:rPr kumimoji="0" lang="sv-S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sv-S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77565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2.kontaktsätt</a:t>
            </a:r>
          </a:p>
        </p:txBody>
      </p:sp>
      <p:sp>
        <p:nvSpPr>
          <p:cNvPr id="4" name="Platshållare för bildnummer 3"/>
          <p:cNvSpPr>
            <a:spLocks noGrp="1"/>
          </p:cNvSpPr>
          <p:nvPr>
            <p:ph type="sldNum" sz="quarter" idx="5"/>
          </p:nvPr>
        </p:nvSpPr>
        <p:spPr/>
        <p:txBody>
          <a:bodyPr/>
          <a:lstStyle/>
          <a:p>
            <a:fld id="{29C77371-1CC4-1E4C-9710-64D6E6A488CE}" type="slidenum">
              <a:rPr lang="sv-SE" smtClean="0"/>
              <a:t>9</a:t>
            </a:fld>
            <a:endParaRPr lang="sv-SE"/>
          </a:p>
        </p:txBody>
      </p:sp>
    </p:spTree>
    <p:extLst>
      <p:ext uri="{BB962C8B-B14F-4D97-AF65-F5344CB8AC3E}">
        <p14:creationId xmlns:p14="http://schemas.microsoft.com/office/powerpoint/2010/main" val="28546107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17</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3107566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91E1D6-5BD8-D42B-49D1-14CF0D15E18F}"/>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DF74A9FC-6742-0A43-07CE-4B1F1006E261}"/>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18</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41ED841E-9299-0AAD-B630-6EDD78E7C796}"/>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CFD797A8-BF13-D865-1442-2C5E0CCAE8AF}"/>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4038226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853321-1280-ACDA-073C-8EE1AE2F922F}"/>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C9F5FAE1-BC35-0354-65C9-2C2DC385977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defTabSz="915954" eaLnBrk="0" fontAlgn="base" hangingPunct="0">
              <a:spcBef>
                <a:spcPct val="0"/>
              </a:spcBef>
              <a:spcAft>
                <a:spcPct val="0"/>
              </a:spcAft>
              <a:defRPr/>
            </a:pPr>
            <a:fld id="{05F2733C-38AB-4F8D-A685-7578BA339A34}" type="slidenum">
              <a:rPr lang="sv-SE" altLang="sv-SE">
                <a:solidFill>
                  <a:srgbClr val="000000"/>
                </a:solidFill>
                <a:cs typeface="Arial" panose="020B0604020202020204" pitchFamily="34" charset="0"/>
              </a:rPr>
              <a:pPr defTabSz="915954" eaLnBrk="0" fontAlgn="base" hangingPunct="0">
                <a:spcBef>
                  <a:spcPct val="0"/>
                </a:spcBef>
                <a:spcAft>
                  <a:spcPct val="0"/>
                </a:spcAft>
                <a:defRPr/>
              </a:pPr>
              <a:t>19</a:t>
            </a:fld>
            <a:endParaRPr lang="sv-SE" altLang="sv-SE">
              <a:solidFill>
                <a:srgbClr val="000000"/>
              </a:solidFill>
              <a:cs typeface="Arial" panose="020B0604020202020204" pitchFamily="34" charset="0"/>
            </a:endParaRPr>
          </a:p>
        </p:txBody>
      </p:sp>
      <p:sp>
        <p:nvSpPr>
          <p:cNvPr id="71683" name="Rectangle 2">
            <a:extLst>
              <a:ext uri="{FF2B5EF4-FFF2-40B4-BE49-F238E27FC236}">
                <a16:creationId xmlns:a16="http://schemas.microsoft.com/office/drawing/2014/main" id="{F811EB41-DFBD-2C54-E49D-D683D9FA72B5}"/>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DE12F6F0-1025-9121-8A53-D66DC06B949A}"/>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5104293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21130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57B86A-9202-4AB5-9584-D37AE47A1D3B}"/>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7FC9379-1C4D-4845-AA95-0E1E6E410190}"/>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E068A4F-4F0E-4483-8D17-168DC4119231}"/>
              </a:ext>
            </a:extLst>
          </p:cNvPr>
          <p:cNvSpPr>
            <a:spLocks noGrp="1"/>
          </p:cNvSpPr>
          <p:nvPr>
            <p:ph type="dt" sz="half" idx="10"/>
          </p:nvPr>
        </p:nvSpPr>
        <p:spPr/>
        <p:txBody>
          <a:bodyPr/>
          <a:lstStyle/>
          <a:p>
            <a:fld id="{D1DB0801-8207-4C8F-8A33-96CC5592C644}" type="datetimeFigureOut">
              <a:rPr lang="sv-SE" smtClean="0"/>
              <a:t>2025-02-14</a:t>
            </a:fld>
            <a:endParaRPr lang="sv-SE"/>
          </a:p>
        </p:txBody>
      </p:sp>
      <p:sp>
        <p:nvSpPr>
          <p:cNvPr id="5" name="Platshållare för sidfot 4">
            <a:extLst>
              <a:ext uri="{FF2B5EF4-FFF2-40B4-BE49-F238E27FC236}">
                <a16:creationId xmlns:a16="http://schemas.microsoft.com/office/drawing/2014/main" id="{BD3D998C-F8BB-4252-9C52-6BC0EF015D1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DE82715-68CE-4BEA-8570-4278148F3810}"/>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37635450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 id="2147483774" r:id="rId12"/>
    <p:sldLayoutId id="2147483776"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hyperlink" Target="https://samarbetsyta.ehalsomyndigheten.se/display/AFI/Arbetsdokument?preview=/239844360/268311078/Terminologiarbete%20m%C3%B6te%2020250203.pptx" TargetMode="Externa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diagramLayout" Target="../diagrams/layout5.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diagramData" Target="../diagrams/data5.xml"/><Relationship Id="rId2" Type="http://schemas.openxmlformats.org/officeDocument/2006/relationships/diagramData" Target="../diagrams/data3.xml"/><Relationship Id="rId16" Type="http://schemas.microsoft.com/office/2007/relationships/diagramDrawing" Target="../diagrams/drawing5.xml"/><Relationship Id="rId1" Type="http://schemas.openxmlformats.org/officeDocument/2006/relationships/slideLayout" Target="../slideLayouts/slideLayout9.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5" Type="http://schemas.openxmlformats.org/officeDocument/2006/relationships/diagramColors" Target="../diagrams/colors5.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diagramQuickStyle" Target="../diagrams/quickStyle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hyperlink" Target="https://samarbetsyta.ehalsomyndigheten.se/pages/viewpage.action?pageId=268208855" TargetMode="Externa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4.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www.forsakringskassan.se/download/18.3dc760f617996051104aeb/1738580759098/3220-lakarutlatande-for-omvardnadsbidrag-och-merkostnadsersattning.pdf" TargetMode="External"/><Relationship Id="rId7" Type="http://schemas.openxmlformats.org/officeDocument/2006/relationships/image" Target="../media/image18.png"/><Relationship Id="rId2" Type="http://schemas.openxmlformats.org/officeDocument/2006/relationships/hyperlink" Target="https://www.forsakringskassan.se/download/18.62c6089e1799604047f1190/1701774715101/7804-lakarintyg-for-sjukpenning.pdf" TargetMode="External"/><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hyperlink" Target="https://www.forsakringskassan.se/download/18.62c6089e1799604047f1377/1702384755997/7802-lakarutlatande-for-aktivitetsersattning-vid-forlangd-skolgang.pdf"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s://samarbetsyta.ehalsomyndigheten.se/download/attachments/239935342/Intyg%202021%20-%20generisk%20informationsmodell.jpg?version=1&amp;modificationDate=1736357346213&amp;api=v2" TargetMode="External"/><Relationship Id="rId2" Type="http://schemas.openxmlformats.org/officeDocument/2006/relationships/hyperlink" Target="https://samarbetsyta.ehalsomyndigheten.se/download/attachments/239935342/Intyg%202021%20-%20generell%20begreppsmodell.jpg?version=1&amp;modificationDate=1736357310823&amp;api=v2" TargetMode="External"/><Relationship Id="rId1" Type="http://schemas.openxmlformats.org/officeDocument/2006/relationships/slideLayout" Target="../slideLayouts/slideLayout4.xml"/><Relationship Id="rId5" Type="http://schemas.openxmlformats.org/officeDocument/2006/relationships/hyperlink" Target="https://www.socialstyrelsen.se/kunskapsstod-och-regler/omraden/e-halsa/nationell-informationsstruktur-och-nationella-informationsmangder/nationella-informationsmangder/vardkontakt/" TargetMode="External"/><Relationship Id="rId4" Type="http://schemas.openxmlformats.org/officeDocument/2006/relationships/hyperlink" Target="https://www.socialstyrelsen.se/kunskapsstod-och-regler/omraden/e-halsa/nationell-informationsstruktur-och-nationella-informationsmangder/nationella-informationsmangder/deltagande/"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hyperlink" Target="file:///\\ehspanas0001.ehint.ehalsomyndigheten.se\users\blomqkla\Documents\Fr&#229;n%20reg%20sthlm\Dokument\Projektrapport_Kodverk_yrken_200702%20(1).pdf" TargetMode="External"/><Relationship Id="rId2" Type="http://schemas.openxmlformats.org/officeDocument/2006/relationships/hyperlink" Target="https://kunskapsstyrningvard.se/kunskapsstyrningvard/datauppfoljningochanalys/struktureradvardinformation/resultatavarbetemedstruktureradvardinformation/kodverkforyrkenihalsoochsjukvarden.70269.html" TargetMode="Externa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hyperlink" Target="https://www.socialstyrelsen.se/kunskapsstod-och-regler/regler-och-riktlinjer/vem-far-gora-vad/intyg/" TargetMode="Externa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hyperlink" Target="file:///C:\Users\blomqkla\Downloads\Webcert%207.0%20Anv&#195;&#164;ndarmanual%20integration_1.3.pdf" TargetMode="External"/><Relationship Id="rId2" Type="http://schemas.openxmlformats.org/officeDocument/2006/relationships/hyperlink" Target="https://inera.atlassian.net/wiki/spaces/EIT/pages/412354010/F+rvalta+Webcert#Roller-och-beh%C3%B6righeter-i-Webcert" TargetMode="Externa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1.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samarbetsyta.ehalsomyndigheten.se/pages/resumedraft.action?draftId=265158681&amp;draftShareId=480b67f3-a9a7-410f-8e1e-5ad795fa6496&amp;" TargetMode="Externa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a:xfrm>
            <a:off x="1800110" y="1695106"/>
            <a:ext cx="9424360" cy="1661993"/>
          </a:xfrm>
        </p:spPr>
        <p:txBody>
          <a:bodyPr/>
          <a:lstStyle/>
          <a:p>
            <a:r>
              <a:rPr lang="sv-SE" dirty="0"/>
              <a:t>Arbetsgrupp </a:t>
            </a:r>
            <a:br>
              <a:rPr lang="sv-SE" dirty="0"/>
            </a:br>
            <a:r>
              <a:rPr lang="sv-SE" dirty="0"/>
              <a:t>Strukturering och standardisering av intygsinformation</a:t>
            </a:r>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p:txBody>
          <a:bodyPr/>
          <a:lstStyle/>
          <a:p>
            <a:r>
              <a:rPr lang="sv-SE" dirty="0" err="1"/>
              <a:t>Rodabe</a:t>
            </a:r>
            <a:r>
              <a:rPr lang="sv-SE" dirty="0"/>
              <a:t> </a:t>
            </a:r>
            <a:r>
              <a:rPr lang="sv-SE" dirty="0" err="1"/>
              <a:t>Alavi</a:t>
            </a:r>
            <a:r>
              <a:rPr lang="sv-SE" dirty="0"/>
              <a:t>, Maria Berggren, Klas Blomqvist, Sahar Amdouni</a:t>
            </a:r>
          </a:p>
        </p:txBody>
      </p:sp>
      <p:sp>
        <p:nvSpPr>
          <p:cNvPr id="6" name="Platshållare för text 5">
            <a:extLst>
              <a:ext uri="{FF2B5EF4-FFF2-40B4-BE49-F238E27FC236}">
                <a16:creationId xmlns:a16="http://schemas.microsoft.com/office/drawing/2014/main" id="{4E510097-60C4-6D74-F95D-60841428BEB1}"/>
              </a:ext>
            </a:extLst>
          </p:cNvPr>
          <p:cNvSpPr>
            <a:spLocks noGrp="1"/>
          </p:cNvSpPr>
          <p:nvPr>
            <p:ph type="body" sz="quarter" idx="19"/>
          </p:nvPr>
        </p:nvSpPr>
        <p:spPr/>
        <p:txBody>
          <a:bodyPr/>
          <a:lstStyle/>
          <a:p>
            <a:r>
              <a:rPr lang="sv-SE" dirty="0"/>
              <a:t>2025-02-14</a:t>
            </a:r>
          </a:p>
        </p:txBody>
      </p:sp>
    </p:spTree>
    <p:extLst>
      <p:ext uri="{BB962C8B-B14F-4D97-AF65-F5344CB8AC3E}">
        <p14:creationId xmlns:p14="http://schemas.microsoft.com/office/powerpoint/2010/main" val="316623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DBCDA7-6113-4010-ADE3-AC4BF69B1740}"/>
              </a:ext>
            </a:extLst>
          </p:cNvPr>
          <p:cNvSpPr>
            <a:spLocks noGrp="1"/>
          </p:cNvSpPr>
          <p:nvPr>
            <p:ph type="title"/>
          </p:nvPr>
        </p:nvSpPr>
        <p:spPr>
          <a:xfrm>
            <a:off x="444824" y="1250266"/>
            <a:ext cx="3809542" cy="1107996"/>
          </a:xfrm>
        </p:spPr>
        <p:txBody>
          <a:bodyPr/>
          <a:lstStyle/>
          <a:p>
            <a:r>
              <a:rPr lang="sv-SE" dirty="0"/>
              <a:t>Status basuppgifter</a:t>
            </a:r>
          </a:p>
        </p:txBody>
      </p:sp>
      <p:pic>
        <p:nvPicPr>
          <p:cNvPr id="12" name="Bildobjekt 11">
            <a:extLst>
              <a:ext uri="{FF2B5EF4-FFF2-40B4-BE49-F238E27FC236}">
                <a16:creationId xmlns:a16="http://schemas.microsoft.com/office/drawing/2014/main" id="{145CA487-54F1-4B2A-803A-12E773424327}"/>
              </a:ext>
            </a:extLst>
          </p:cNvPr>
          <p:cNvPicPr>
            <a:picLocks noChangeAspect="1"/>
          </p:cNvPicPr>
          <p:nvPr/>
        </p:nvPicPr>
        <p:blipFill>
          <a:blip r:embed="rId2"/>
          <a:stretch>
            <a:fillRect/>
          </a:stretch>
        </p:blipFill>
        <p:spPr>
          <a:xfrm>
            <a:off x="636046" y="2821376"/>
            <a:ext cx="1542107" cy="1215247"/>
          </a:xfrm>
          <a:prstGeom prst="rect">
            <a:avLst/>
          </a:prstGeom>
          <a:ln>
            <a:solidFill>
              <a:schemeClr val="bg1"/>
            </a:solidFill>
          </a:ln>
        </p:spPr>
      </p:pic>
      <p:pic>
        <p:nvPicPr>
          <p:cNvPr id="4" name="Bildobjekt 3">
            <a:extLst>
              <a:ext uri="{FF2B5EF4-FFF2-40B4-BE49-F238E27FC236}">
                <a16:creationId xmlns:a16="http://schemas.microsoft.com/office/drawing/2014/main" id="{195B7716-08FA-46EC-9B78-134DD5411DC4}"/>
              </a:ext>
            </a:extLst>
          </p:cNvPr>
          <p:cNvPicPr>
            <a:picLocks noChangeAspect="1"/>
          </p:cNvPicPr>
          <p:nvPr/>
        </p:nvPicPr>
        <p:blipFill>
          <a:blip r:embed="rId3"/>
          <a:stretch>
            <a:fillRect/>
          </a:stretch>
        </p:blipFill>
        <p:spPr>
          <a:xfrm>
            <a:off x="5588122" y="186029"/>
            <a:ext cx="5967832" cy="6485940"/>
          </a:xfrm>
          <a:prstGeom prst="rect">
            <a:avLst/>
          </a:prstGeom>
        </p:spPr>
      </p:pic>
    </p:spTree>
    <p:extLst>
      <p:ext uri="{BB962C8B-B14F-4D97-AF65-F5344CB8AC3E}">
        <p14:creationId xmlns:p14="http://schemas.microsoft.com/office/powerpoint/2010/main" val="3124958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A0FF97-A9AF-497E-9923-E729FFD96D1A}"/>
              </a:ext>
            </a:extLst>
          </p:cNvPr>
          <p:cNvSpPr>
            <a:spLocks noGrp="1"/>
          </p:cNvSpPr>
          <p:nvPr>
            <p:ph type="title"/>
          </p:nvPr>
        </p:nvSpPr>
        <p:spPr>
          <a:xfrm>
            <a:off x="1884000" y="2408044"/>
            <a:ext cx="8193651" cy="1107996"/>
          </a:xfrm>
        </p:spPr>
        <p:txBody>
          <a:bodyPr/>
          <a:lstStyle/>
          <a:p>
            <a:r>
              <a:rPr lang="sv-SE" dirty="0"/>
              <a:t>Status begreppsmodellering</a:t>
            </a:r>
            <a:br>
              <a:rPr lang="sv-SE" sz="4000" kern="1200" dirty="0">
                <a:solidFill>
                  <a:schemeClr val="dk1"/>
                </a:solidFill>
                <a:latin typeface="+mn-lt"/>
                <a:ea typeface="+mn-ea"/>
                <a:cs typeface="+mn-cs"/>
              </a:rPr>
            </a:br>
            <a:endParaRPr lang="sv-SE" dirty="0"/>
          </a:p>
        </p:txBody>
      </p:sp>
    </p:spTree>
    <p:extLst>
      <p:ext uri="{BB962C8B-B14F-4D97-AF65-F5344CB8AC3E}">
        <p14:creationId xmlns:p14="http://schemas.microsoft.com/office/powerpoint/2010/main" val="3454585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38E711-5C14-4AC1-904A-8E3C71346717}"/>
              </a:ext>
            </a:extLst>
          </p:cNvPr>
          <p:cNvSpPr txBox="1">
            <a:spLocks/>
          </p:cNvSpPr>
          <p:nvPr/>
        </p:nvSpPr>
        <p:spPr>
          <a:xfrm>
            <a:off x="1884000" y="2962042"/>
            <a:ext cx="8424000" cy="553998"/>
          </a:xfrm>
          <a:prstGeom prst="rect">
            <a:avLst/>
          </a:prstGeom>
        </p:spPr>
        <p:txBody>
          <a:bodyPr/>
          <a:lst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a:lstStyle>
          <a:p>
            <a:r>
              <a:rPr lang="sv-SE"/>
              <a:t>SYFTE</a:t>
            </a:r>
            <a:endParaRPr lang="sv-SE" dirty="0"/>
          </a:p>
        </p:txBody>
      </p:sp>
      <p:sp>
        <p:nvSpPr>
          <p:cNvPr id="4" name="Platshållare för text 2">
            <a:extLst>
              <a:ext uri="{FF2B5EF4-FFF2-40B4-BE49-F238E27FC236}">
                <a16:creationId xmlns:a16="http://schemas.microsoft.com/office/drawing/2014/main" id="{92DE216E-257B-47A4-BE4C-CEA4238FEBEF}"/>
              </a:ext>
            </a:extLst>
          </p:cNvPr>
          <p:cNvSpPr txBox="1">
            <a:spLocks/>
          </p:cNvSpPr>
          <p:nvPr/>
        </p:nvSpPr>
        <p:spPr>
          <a:xfrm>
            <a:off x="1772652" y="3704351"/>
            <a:ext cx="9744434" cy="585225"/>
          </a:xfrm>
          <a:prstGeom prst="rect">
            <a:avLst/>
          </a:prstGeom>
        </p:spPr>
        <p:txBody>
          <a:bodyPr/>
          <a:lst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r>
              <a:rPr lang="sv-SE" dirty="0"/>
              <a:t>Aktörsgemensam konceptuell grund för intygshantering</a:t>
            </a:r>
          </a:p>
          <a:p>
            <a:pPr marL="971550" lvl="1" indent="-285750"/>
            <a:r>
              <a:rPr lang="sv-SE" dirty="0"/>
              <a:t>Intyg utfärdade inom Hälso- och Sjukvården</a:t>
            </a:r>
          </a:p>
        </p:txBody>
      </p:sp>
    </p:spTree>
    <p:extLst>
      <p:ext uri="{BB962C8B-B14F-4D97-AF65-F5344CB8AC3E}">
        <p14:creationId xmlns:p14="http://schemas.microsoft.com/office/powerpoint/2010/main" val="38509305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478E3786-52B9-4ED7-99EA-A02F44753D17}"/>
              </a:ext>
            </a:extLst>
          </p:cNvPr>
          <p:cNvSpPr>
            <a:spLocks noGrp="1"/>
          </p:cNvSpPr>
          <p:nvPr>
            <p:ph type="title"/>
          </p:nvPr>
        </p:nvSpPr>
        <p:spPr>
          <a:xfrm>
            <a:off x="858708" y="1031684"/>
            <a:ext cx="10700614" cy="498598"/>
          </a:xfrm>
        </p:spPr>
        <p:txBody>
          <a:bodyPr/>
          <a:lstStyle/>
          <a:p>
            <a:r>
              <a:rPr lang="sv-SE" sz="3600" dirty="0"/>
              <a:t>Principer för samverkan</a:t>
            </a:r>
          </a:p>
        </p:txBody>
      </p:sp>
      <p:sp>
        <p:nvSpPr>
          <p:cNvPr id="4" name="Platshållare för text 3">
            <a:extLst>
              <a:ext uri="{FF2B5EF4-FFF2-40B4-BE49-F238E27FC236}">
                <a16:creationId xmlns:a16="http://schemas.microsoft.com/office/drawing/2014/main" id="{805ACFC8-410C-443C-A4F2-87FDF7301097}"/>
              </a:ext>
            </a:extLst>
          </p:cNvPr>
          <p:cNvSpPr>
            <a:spLocks noGrp="1"/>
          </p:cNvSpPr>
          <p:nvPr>
            <p:ph type="body" sz="quarter" idx="20"/>
          </p:nvPr>
        </p:nvSpPr>
        <p:spPr>
          <a:xfrm>
            <a:off x="1014168" y="2423122"/>
            <a:ext cx="9172742" cy="2011756"/>
          </a:xfrm>
        </p:spPr>
        <p:txBody>
          <a:bodyPr>
            <a:normAutofit/>
          </a:bodyPr>
          <a:lstStyle/>
          <a:p>
            <a:pPr marL="0" indent="0">
              <a:buNone/>
            </a:pPr>
            <a:r>
              <a:rPr lang="sv-SE" sz="2000" b="1" dirty="0"/>
              <a:t>8.2 Vad är samverkan? </a:t>
            </a:r>
          </a:p>
          <a:p>
            <a:pPr marL="0" indent="0">
              <a:buNone/>
            </a:pPr>
            <a:endParaRPr lang="sv-SE" sz="2000" dirty="0"/>
          </a:p>
          <a:p>
            <a:pPr marL="0" indent="0">
              <a:buNone/>
            </a:pPr>
            <a:r>
              <a:rPr lang="sv-SE" sz="2000" dirty="0"/>
              <a:t>”...att i ett sammanhang, där ingen har mandat att bestämma över någon annan, åstadkomma inriktning och samordning genom informationsdelning och överenskommelser...”</a:t>
            </a:r>
          </a:p>
          <a:p>
            <a:pPr lvl="1"/>
            <a:endParaRPr lang="sv-SE" dirty="0"/>
          </a:p>
        </p:txBody>
      </p:sp>
      <p:sp>
        <p:nvSpPr>
          <p:cNvPr id="5" name="textruta 4">
            <a:extLst>
              <a:ext uri="{FF2B5EF4-FFF2-40B4-BE49-F238E27FC236}">
                <a16:creationId xmlns:a16="http://schemas.microsoft.com/office/drawing/2014/main" id="{B1765EBE-BAF6-4E41-B3E4-BEED4FB2C0FF}"/>
              </a:ext>
            </a:extLst>
          </p:cNvPr>
          <p:cNvSpPr txBox="1"/>
          <p:nvPr/>
        </p:nvSpPr>
        <p:spPr>
          <a:xfrm>
            <a:off x="910528" y="5083733"/>
            <a:ext cx="10596974" cy="646331"/>
          </a:xfrm>
          <a:prstGeom prst="rect">
            <a:avLst/>
          </a:prstGeom>
          <a:noFill/>
        </p:spPr>
        <p:txBody>
          <a:bodyPr wrap="square">
            <a:spAutoFit/>
          </a:bodyPr>
          <a:lstStyle/>
          <a:p>
            <a:r>
              <a:rPr lang="sv-SE" b="1" dirty="0"/>
              <a:t>Samverkan mellan aktörer</a:t>
            </a:r>
            <a:endParaRPr lang="sv-SE" dirty="0"/>
          </a:p>
          <a:p>
            <a:pPr lvl="1"/>
            <a:r>
              <a:rPr lang="sv-SE" dirty="0"/>
              <a:t>Vårdgivare, myndigheter, försäkringsbolag behöver samarbeta för att effektivt hantera intyg.</a:t>
            </a:r>
          </a:p>
        </p:txBody>
      </p:sp>
      <p:sp>
        <p:nvSpPr>
          <p:cNvPr id="6" name="textruta 5">
            <a:extLst>
              <a:ext uri="{FF2B5EF4-FFF2-40B4-BE49-F238E27FC236}">
                <a16:creationId xmlns:a16="http://schemas.microsoft.com/office/drawing/2014/main" id="{1DE249FA-B1E6-4C0E-B826-4495D2D72786}"/>
              </a:ext>
            </a:extLst>
          </p:cNvPr>
          <p:cNvSpPr txBox="1"/>
          <p:nvPr/>
        </p:nvSpPr>
        <p:spPr>
          <a:xfrm>
            <a:off x="4167739" y="1544697"/>
            <a:ext cx="6774611" cy="400110"/>
          </a:xfrm>
          <a:prstGeom prst="rect">
            <a:avLst/>
          </a:prstGeom>
          <a:noFill/>
        </p:spPr>
        <p:txBody>
          <a:bodyPr wrap="none" rtlCol="0">
            <a:spAutoFit/>
          </a:bodyPr>
          <a:lstStyle/>
          <a:p>
            <a:r>
              <a:rPr lang="sv-SE" sz="2000" dirty="0">
                <a:solidFill>
                  <a:schemeClr val="tx2"/>
                </a:solidFill>
              </a:rPr>
              <a:t>inspiration från Ramverket Gemensamma grunder MSB</a:t>
            </a:r>
          </a:p>
        </p:txBody>
      </p:sp>
    </p:spTree>
    <p:extLst>
      <p:ext uri="{BB962C8B-B14F-4D97-AF65-F5344CB8AC3E}">
        <p14:creationId xmlns:p14="http://schemas.microsoft.com/office/powerpoint/2010/main" val="38262897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478E3786-52B9-4ED7-99EA-A02F44753D17}"/>
              </a:ext>
            </a:extLst>
          </p:cNvPr>
          <p:cNvSpPr>
            <a:spLocks noGrp="1"/>
          </p:cNvSpPr>
          <p:nvPr>
            <p:ph type="title"/>
          </p:nvPr>
        </p:nvSpPr>
        <p:spPr>
          <a:xfrm>
            <a:off x="858709" y="750821"/>
            <a:ext cx="10440661" cy="553998"/>
          </a:xfrm>
        </p:spPr>
        <p:txBody>
          <a:bodyPr/>
          <a:lstStyle/>
          <a:p>
            <a:r>
              <a:rPr lang="sv-SE" b="1" dirty="0"/>
              <a:t>Principer för framgång</a:t>
            </a:r>
            <a:endParaRPr lang="sv-SE" dirty="0"/>
          </a:p>
        </p:txBody>
      </p:sp>
      <p:sp>
        <p:nvSpPr>
          <p:cNvPr id="5" name="Platshållare för text 4">
            <a:extLst>
              <a:ext uri="{FF2B5EF4-FFF2-40B4-BE49-F238E27FC236}">
                <a16:creationId xmlns:a16="http://schemas.microsoft.com/office/drawing/2014/main" id="{907FE741-0DCD-4A48-AA95-DA5F42F1BD9D}"/>
              </a:ext>
            </a:extLst>
          </p:cNvPr>
          <p:cNvSpPr>
            <a:spLocks noGrp="1"/>
          </p:cNvSpPr>
          <p:nvPr>
            <p:ph type="body" sz="quarter" idx="20"/>
          </p:nvPr>
        </p:nvSpPr>
        <p:spPr>
          <a:xfrm>
            <a:off x="858710" y="1818527"/>
            <a:ext cx="9703124" cy="4446542"/>
          </a:xfrm>
        </p:spPr>
        <p:txBody>
          <a:bodyPr>
            <a:normAutofit fontScale="77500" lnSpcReduction="20000"/>
          </a:bodyPr>
          <a:lstStyle/>
          <a:p>
            <a:r>
              <a:rPr lang="sv-SE" b="1" dirty="0">
                <a:highlight>
                  <a:srgbClr val="E7D5DF"/>
                </a:highlight>
              </a:rPr>
              <a:t>Harmonisering av terminologi och begrepp</a:t>
            </a:r>
            <a:endParaRPr lang="sv-SE" dirty="0">
              <a:highlight>
                <a:srgbClr val="E7D5DF"/>
              </a:highlight>
            </a:endParaRPr>
          </a:p>
          <a:p>
            <a:pPr lvl="1"/>
            <a:r>
              <a:rPr lang="sv-SE" dirty="0">
                <a:highlight>
                  <a:srgbClr val="E7D5DF"/>
                </a:highlight>
              </a:rPr>
              <a:t>Minska missförstånd mellan aktörer genom enhetlig terminologi.</a:t>
            </a:r>
          </a:p>
          <a:p>
            <a:pPr lvl="1"/>
            <a:r>
              <a:rPr lang="sv-SE" dirty="0">
                <a:highlight>
                  <a:srgbClr val="E7D5DF"/>
                </a:highlight>
              </a:rPr>
              <a:t>Etablera gemensam termlista för intyg och medicinsk terminologi.</a:t>
            </a:r>
          </a:p>
          <a:p>
            <a:pPr marL="457200" lvl="1" indent="0">
              <a:buNone/>
            </a:pPr>
            <a:endParaRPr lang="sv-SE" dirty="0"/>
          </a:p>
          <a:p>
            <a:r>
              <a:rPr lang="sv-SE" b="1" dirty="0"/>
              <a:t>Tydliga ansvarsområden och roller</a:t>
            </a:r>
            <a:endParaRPr lang="sv-SE" dirty="0"/>
          </a:p>
          <a:p>
            <a:pPr lvl="1"/>
            <a:r>
              <a:rPr lang="sv-SE" dirty="0"/>
              <a:t>Definiera tydligt vem som ansvarar för olika delar av intygshanteringen.</a:t>
            </a:r>
          </a:p>
          <a:p>
            <a:pPr lvl="1"/>
            <a:r>
              <a:rPr lang="sv-SE" dirty="0"/>
              <a:t>Skapa principer för hur ansvarsfördelning appliceras.</a:t>
            </a:r>
          </a:p>
          <a:p>
            <a:pPr marL="457200" lvl="1" indent="0">
              <a:buNone/>
            </a:pPr>
            <a:endParaRPr lang="sv-SE" dirty="0"/>
          </a:p>
          <a:p>
            <a:r>
              <a:rPr lang="sv-SE" b="1" dirty="0"/>
              <a:t>Hållbar och flexibel infrastruktur</a:t>
            </a:r>
            <a:endParaRPr lang="sv-SE" dirty="0"/>
          </a:p>
          <a:p>
            <a:pPr lvl="1"/>
            <a:r>
              <a:rPr lang="sv-SE" dirty="0"/>
              <a:t>Bygg system som är robusta och flexibla för att anpassa sig till nya krav och förändringar.</a:t>
            </a:r>
          </a:p>
          <a:p>
            <a:pPr marL="457200" lvl="1" indent="0">
              <a:buNone/>
            </a:pPr>
            <a:endParaRPr lang="sv-SE" dirty="0"/>
          </a:p>
          <a:p>
            <a:r>
              <a:rPr lang="sv-SE" b="1" dirty="0"/>
              <a:t>Utbildning och kapacitetsbyggande</a:t>
            </a:r>
            <a:endParaRPr lang="sv-SE" dirty="0"/>
          </a:p>
          <a:p>
            <a:pPr lvl="1"/>
            <a:r>
              <a:rPr lang="sv-SE" dirty="0"/>
              <a:t>Utbilda vårdpersonal, myndigheter och andra aktörer om intygshantering och interoperabilitet.</a:t>
            </a:r>
          </a:p>
          <a:p>
            <a:pPr lvl="1"/>
            <a:r>
              <a:rPr lang="sv-SE" dirty="0"/>
              <a:t>Säkerställ att alla aktörer förstår sina roller och ansvarsområden.</a:t>
            </a:r>
          </a:p>
          <a:p>
            <a:pPr marL="457200" lvl="1" indent="0">
              <a:buNone/>
            </a:pPr>
            <a:endParaRPr lang="sv-SE" dirty="0"/>
          </a:p>
          <a:p>
            <a:endParaRPr lang="sv-SE" dirty="0"/>
          </a:p>
        </p:txBody>
      </p:sp>
    </p:spTree>
    <p:extLst>
      <p:ext uri="{BB962C8B-B14F-4D97-AF65-F5344CB8AC3E}">
        <p14:creationId xmlns:p14="http://schemas.microsoft.com/office/powerpoint/2010/main" val="835530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75C5B8CE-9F3B-464A-A388-03316E4CE712}"/>
              </a:ext>
            </a:extLst>
          </p:cNvPr>
          <p:cNvSpPr>
            <a:spLocks noGrp="1"/>
          </p:cNvSpPr>
          <p:nvPr>
            <p:ph type="title"/>
          </p:nvPr>
        </p:nvSpPr>
        <p:spPr>
          <a:xfrm>
            <a:off x="858710" y="769002"/>
            <a:ext cx="9979336" cy="1107996"/>
          </a:xfrm>
        </p:spPr>
        <p:txBody>
          <a:bodyPr/>
          <a:lstStyle/>
          <a:p>
            <a:r>
              <a:rPr lang="sv-SE" dirty="0"/>
              <a:t>En aktörsgemensam konceptuell grund</a:t>
            </a:r>
          </a:p>
        </p:txBody>
      </p:sp>
      <p:graphicFrame>
        <p:nvGraphicFramePr>
          <p:cNvPr id="2" name="Diagram 1">
            <a:extLst>
              <a:ext uri="{FF2B5EF4-FFF2-40B4-BE49-F238E27FC236}">
                <a16:creationId xmlns:a16="http://schemas.microsoft.com/office/drawing/2014/main" id="{3CAA9CFB-9A05-444E-A860-0561561A4885}"/>
              </a:ext>
            </a:extLst>
          </p:cNvPr>
          <p:cNvGraphicFramePr/>
          <p:nvPr/>
        </p:nvGraphicFramePr>
        <p:xfrm>
          <a:off x="858710" y="2024855"/>
          <a:ext cx="10691606" cy="4240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Ellips 3">
            <a:extLst>
              <a:ext uri="{FF2B5EF4-FFF2-40B4-BE49-F238E27FC236}">
                <a16:creationId xmlns:a16="http://schemas.microsoft.com/office/drawing/2014/main" id="{0148FEBD-92AA-405E-84CF-E228163F9895}"/>
              </a:ext>
            </a:extLst>
          </p:cNvPr>
          <p:cNvSpPr/>
          <p:nvPr/>
        </p:nvSpPr>
        <p:spPr>
          <a:xfrm>
            <a:off x="533401" y="2024856"/>
            <a:ext cx="2884714" cy="3875202"/>
          </a:xfrm>
          <a:prstGeom prst="ellipse">
            <a:avLst/>
          </a:prstGeom>
          <a:noFill/>
          <a:ln w="28575">
            <a:solidFill>
              <a:schemeClr val="tx2"/>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8458708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0131DF0E-1EAE-4434-805A-DD0593082E75}"/>
              </a:ext>
            </a:extLst>
          </p:cNvPr>
          <p:cNvPicPr>
            <a:picLocks noChangeAspect="1"/>
          </p:cNvPicPr>
          <p:nvPr/>
        </p:nvPicPr>
        <p:blipFill>
          <a:blip r:embed="rId2"/>
          <a:stretch>
            <a:fillRect/>
          </a:stretch>
        </p:blipFill>
        <p:spPr>
          <a:xfrm>
            <a:off x="7969854" y="515930"/>
            <a:ext cx="4222146" cy="2457542"/>
          </a:xfrm>
          <a:prstGeom prst="rect">
            <a:avLst/>
          </a:prstGeom>
        </p:spPr>
      </p:pic>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a:xfrm>
            <a:off x="738375" y="942992"/>
            <a:ext cx="7640397" cy="703663"/>
          </a:xfrm>
        </p:spPr>
        <p:txBody>
          <a:bodyPr/>
          <a:lstStyle/>
          <a:p>
            <a:r>
              <a:rPr lang="sv-SE" dirty="0"/>
              <a:t>Terminologiarbete med Henrik</a:t>
            </a:r>
          </a:p>
        </p:txBody>
      </p:sp>
      <p:sp>
        <p:nvSpPr>
          <p:cNvPr id="4" name="Platshållare för text 3">
            <a:extLst>
              <a:ext uri="{FF2B5EF4-FFF2-40B4-BE49-F238E27FC236}">
                <a16:creationId xmlns:a16="http://schemas.microsoft.com/office/drawing/2014/main" id="{851DB0DA-BA24-4590-842B-2C56974ABB8C}"/>
              </a:ext>
            </a:extLst>
          </p:cNvPr>
          <p:cNvSpPr>
            <a:spLocks noGrp="1"/>
          </p:cNvSpPr>
          <p:nvPr>
            <p:ph type="body" sz="quarter" idx="20"/>
          </p:nvPr>
        </p:nvSpPr>
        <p:spPr>
          <a:xfrm>
            <a:off x="877959" y="1848785"/>
            <a:ext cx="5647969" cy="4240213"/>
          </a:xfrm>
        </p:spPr>
        <p:txBody>
          <a:bodyPr>
            <a:normAutofit fontScale="92500" lnSpcReduction="10000"/>
          </a:bodyPr>
          <a:lstStyle/>
          <a:p>
            <a:r>
              <a:rPr lang="sv-SE" b="1" dirty="0">
                <a:highlight>
                  <a:srgbClr val="E7D5DF"/>
                </a:highlight>
              </a:rPr>
              <a:t>Kortkort om terminologiarbete</a:t>
            </a:r>
          </a:p>
          <a:p>
            <a:endParaRPr lang="sv-SE" b="1" dirty="0">
              <a:highlight>
                <a:srgbClr val="E7D5DF"/>
              </a:highlight>
            </a:endParaRPr>
          </a:p>
          <a:p>
            <a:r>
              <a:rPr lang="sv-SE" b="1" dirty="0">
                <a:highlight>
                  <a:srgbClr val="E7D5DF"/>
                </a:highlight>
              </a:rPr>
              <a:t>intyg – intygsformulär →</a:t>
            </a:r>
          </a:p>
          <a:p>
            <a:r>
              <a:rPr lang="sv-SE" b="1" dirty="0">
                <a:highlight>
                  <a:srgbClr val="E7D5DF"/>
                </a:highlight>
              </a:rPr>
              <a:t>intygsutgivare, </a:t>
            </a:r>
            <a:r>
              <a:rPr lang="sv-SE" b="1" dirty="0"/>
              <a:t>intygsutfärdare</a:t>
            </a:r>
          </a:p>
          <a:p>
            <a:pPr lvl="1"/>
            <a:r>
              <a:rPr lang="sv-SE" b="1" dirty="0"/>
              <a:t>utfärdande/signering – datum?</a:t>
            </a:r>
          </a:p>
          <a:p>
            <a:r>
              <a:rPr lang="sv-SE" dirty="0"/>
              <a:t>intygsmottagare</a:t>
            </a:r>
          </a:p>
          <a:p>
            <a:r>
              <a:rPr lang="sv-SE" dirty="0"/>
              <a:t>intygsperson/intygsägare</a:t>
            </a:r>
          </a:p>
          <a:p>
            <a:r>
              <a:rPr lang="sv-SE" dirty="0"/>
              <a:t>ifyllnadsstöd?</a:t>
            </a:r>
          </a:p>
          <a:p>
            <a:r>
              <a:rPr lang="sv-SE" dirty="0"/>
              <a:t>intygsändamål?</a:t>
            </a:r>
          </a:p>
          <a:p>
            <a:r>
              <a:rPr lang="sv-SE" dirty="0"/>
              <a:t>basuppgifter</a:t>
            </a:r>
          </a:p>
        </p:txBody>
      </p:sp>
      <p:pic>
        <p:nvPicPr>
          <p:cNvPr id="7" name="Bildobjekt 6">
            <a:extLst>
              <a:ext uri="{FF2B5EF4-FFF2-40B4-BE49-F238E27FC236}">
                <a16:creationId xmlns:a16="http://schemas.microsoft.com/office/drawing/2014/main" id="{F4390798-2B27-4FDE-A1A9-59B3EBFEB4B3}"/>
              </a:ext>
            </a:extLst>
          </p:cNvPr>
          <p:cNvPicPr>
            <a:picLocks noChangeAspect="1"/>
          </p:cNvPicPr>
          <p:nvPr/>
        </p:nvPicPr>
        <p:blipFill>
          <a:blip r:embed="rId3"/>
          <a:stretch>
            <a:fillRect/>
          </a:stretch>
        </p:blipFill>
        <p:spPr>
          <a:xfrm>
            <a:off x="5400790" y="2361841"/>
            <a:ext cx="1995690" cy="1287999"/>
          </a:xfrm>
          <a:prstGeom prst="rect">
            <a:avLst/>
          </a:prstGeom>
        </p:spPr>
      </p:pic>
      <p:sp>
        <p:nvSpPr>
          <p:cNvPr id="8" name="textruta 7">
            <a:extLst>
              <a:ext uri="{FF2B5EF4-FFF2-40B4-BE49-F238E27FC236}">
                <a16:creationId xmlns:a16="http://schemas.microsoft.com/office/drawing/2014/main" id="{3C6BADD6-EECE-4519-B888-3EF67247C274}"/>
              </a:ext>
            </a:extLst>
          </p:cNvPr>
          <p:cNvSpPr txBox="1"/>
          <p:nvPr/>
        </p:nvSpPr>
        <p:spPr>
          <a:xfrm>
            <a:off x="5660571" y="5442667"/>
            <a:ext cx="6096000" cy="646331"/>
          </a:xfrm>
          <a:prstGeom prst="rect">
            <a:avLst/>
          </a:prstGeom>
          <a:noFill/>
        </p:spPr>
        <p:txBody>
          <a:bodyPr wrap="square">
            <a:spAutoFit/>
          </a:bodyPr>
          <a:lstStyle/>
          <a:p>
            <a:r>
              <a:rPr lang="sv-SE" dirty="0">
                <a:hlinkClick r:id="rId4"/>
              </a:rPr>
              <a:t>Arbetsdokument - Arbetsgrupper för interoperabilitet - </a:t>
            </a:r>
            <a:r>
              <a:rPr lang="sv-SE" dirty="0" err="1">
                <a:hlinkClick r:id="rId4"/>
              </a:rPr>
              <a:t>Confluence</a:t>
            </a:r>
            <a:endParaRPr lang="sv-SE" dirty="0"/>
          </a:p>
        </p:txBody>
      </p:sp>
    </p:spTree>
    <p:extLst>
      <p:ext uri="{BB962C8B-B14F-4D97-AF65-F5344CB8AC3E}">
        <p14:creationId xmlns:p14="http://schemas.microsoft.com/office/powerpoint/2010/main" val="3003569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42890" y="410165"/>
            <a:ext cx="549862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rgbClr val="000000"/>
                </a:solidFill>
              </a:rPr>
              <a:t>intyg – intygsformulär</a:t>
            </a:r>
            <a:endParaRPr lang="sv-SE" altLang="sv-SE" sz="3600" dirty="0">
              <a:solidFill>
                <a:srgbClr val="000000"/>
              </a:solidFill>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542890" y="1530705"/>
            <a:ext cx="7540625" cy="238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342900" indent="-342900" defTabSz="914377" eaLnBrk="0" fontAlgn="base" hangingPunct="0">
              <a:spcBef>
                <a:spcPct val="0"/>
              </a:spcBef>
              <a:spcAft>
                <a:spcPct val="0"/>
              </a:spcAft>
              <a:buFont typeface="Arial" panose="020B0604020202020204" pitchFamily="34" charset="0"/>
              <a:buChar char="•"/>
            </a:pPr>
            <a:r>
              <a:rPr lang="sv-SE" altLang="sv-SE" sz="2133" dirty="0">
                <a:solidFill>
                  <a:srgbClr val="000000"/>
                </a:solidFill>
              </a:rPr>
              <a:t>två olika begrepp (som behövs) → två olika termer behövs</a:t>
            </a:r>
          </a:p>
          <a:p>
            <a:pPr marL="342900" indent="-342900" defTabSz="914377" eaLnBrk="0" fontAlgn="base" hangingPunct="0">
              <a:spcBef>
                <a:spcPct val="0"/>
              </a:spcBef>
              <a:spcAft>
                <a:spcPct val="0"/>
              </a:spcAft>
              <a:buFont typeface="Arial" panose="020B0604020202020204" pitchFamily="34" charset="0"/>
              <a:buChar char="•"/>
            </a:pPr>
            <a:r>
              <a:rPr lang="sv-SE" altLang="sv-SE" sz="2133" dirty="0">
                <a:solidFill>
                  <a:srgbClr val="000000"/>
                </a:solidFill>
              </a:rPr>
              <a:t>förleden ”intygs-” används för att referera till båda = potentiellt förvirrande</a:t>
            </a:r>
          </a:p>
          <a:p>
            <a:pPr marL="342900" indent="-342900" defTabSz="914377" eaLnBrk="0" fontAlgn="base" hangingPunct="0">
              <a:spcBef>
                <a:spcPct val="0"/>
              </a:spcBef>
              <a:spcAft>
                <a:spcPct val="0"/>
              </a:spcAft>
              <a:buFont typeface="Arial" panose="020B0604020202020204" pitchFamily="34" charset="0"/>
              <a:buChar char="•"/>
            </a:pPr>
            <a:r>
              <a:rPr lang="sv-SE" altLang="sv-SE" sz="2133" dirty="0">
                <a:solidFill>
                  <a:srgbClr val="000000"/>
                </a:solidFill>
              </a:rPr>
              <a:t>behov av </a:t>
            </a:r>
            <a:r>
              <a:rPr lang="sv-SE" altLang="sv-SE" sz="2133" dirty="0" err="1">
                <a:solidFill>
                  <a:srgbClr val="000000"/>
                </a:solidFill>
              </a:rPr>
              <a:t>termval</a:t>
            </a:r>
            <a:r>
              <a:rPr lang="sv-SE" altLang="sv-SE" sz="2133" dirty="0">
                <a:solidFill>
                  <a:srgbClr val="000000"/>
                </a:solidFill>
              </a:rPr>
              <a:t>, vilket påverkar övriga termer, t.ex. ”intygs(formulärs)utgivare”, ”intygs(formulärs)ägare”.</a:t>
            </a:r>
          </a:p>
          <a:p>
            <a:pPr marL="342900" indent="-342900" defTabSz="914377" eaLnBrk="0" fontAlgn="base" hangingPunct="0">
              <a:spcBef>
                <a:spcPct val="0"/>
              </a:spcBef>
              <a:spcAft>
                <a:spcPct val="0"/>
              </a:spcAft>
              <a:buFont typeface="Arial" panose="020B0604020202020204" pitchFamily="34" charset="0"/>
              <a:buChar char="•"/>
            </a:pPr>
            <a:endParaRPr lang="sv-SE" altLang="sv-SE" sz="2133" dirty="0">
              <a:solidFill>
                <a:srgbClr val="000000"/>
              </a:solidFill>
            </a:endParaRPr>
          </a:p>
        </p:txBody>
      </p:sp>
    </p:spTree>
    <p:extLst>
      <p:ext uri="{BB962C8B-B14F-4D97-AF65-F5344CB8AC3E}">
        <p14:creationId xmlns:p14="http://schemas.microsoft.com/office/powerpoint/2010/main" val="2995593815"/>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7E3C1B-1692-6A0F-92AD-B3779D0A3846}"/>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6B835E31-48EA-FE49-DDFB-1C2EDBFC669B}"/>
              </a:ext>
            </a:extLst>
          </p:cNvPr>
          <p:cNvSpPr>
            <a:spLocks noChangeArrowheads="1"/>
          </p:cNvSpPr>
          <p:nvPr/>
        </p:nvSpPr>
        <p:spPr bwMode="auto">
          <a:xfrm>
            <a:off x="2539409" y="374468"/>
            <a:ext cx="907331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intygsformulär, (formulär) [NULÄGET]</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6EF3CB38-64B1-BB47-5BAA-DEB46304BB17}"/>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B6E97822-28EB-5027-FE37-7661A2A2C8EF}"/>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D869A6E8-24DD-A27C-D489-BFA9E9E93E02}"/>
              </a:ext>
            </a:extLst>
          </p:cNvPr>
          <p:cNvSpPr txBox="1">
            <a:spLocks noChangeArrowheads="1"/>
          </p:cNvSpPr>
          <p:nvPr/>
        </p:nvSpPr>
        <p:spPr bwMode="auto">
          <a:xfrm>
            <a:off x="2550426" y="1499475"/>
            <a:ext cx="7540625"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dirty="0">
                <a:solidFill>
                  <a:srgbClr val="000000"/>
                </a:solidFill>
                <a:highlight>
                  <a:srgbClr val="00FF00"/>
                </a:highlight>
              </a:rPr>
              <a:t>dokument eller </a:t>
            </a:r>
            <a:r>
              <a:rPr lang="sv-SE" altLang="sv-SE" dirty="0" err="1">
                <a:solidFill>
                  <a:srgbClr val="000000"/>
                </a:solidFill>
                <a:highlight>
                  <a:srgbClr val="00FF00"/>
                </a:highlight>
              </a:rPr>
              <a:t>applikationsvy</a:t>
            </a:r>
            <a:r>
              <a:rPr lang="sv-SE" altLang="sv-SE" dirty="0">
                <a:solidFill>
                  <a:srgbClr val="000000"/>
                </a:solidFill>
                <a:highlight>
                  <a:srgbClr val="00FF00"/>
                </a:highlight>
              </a:rPr>
              <a:t> med </a:t>
            </a:r>
            <a:r>
              <a:rPr lang="sv-SE" altLang="sv-SE" dirty="0">
                <a:solidFill>
                  <a:schemeClr val="accent2">
                    <a:lumMod val="50000"/>
                  </a:schemeClr>
                </a:solidFill>
                <a:highlight>
                  <a:srgbClr val="00FF00"/>
                </a:highlight>
              </a:rPr>
              <a:t>fastställda</a:t>
            </a:r>
            <a:r>
              <a:rPr lang="sv-SE" altLang="sv-SE" dirty="0">
                <a:solidFill>
                  <a:srgbClr val="000000"/>
                </a:solidFill>
                <a:highlight>
                  <a:srgbClr val="00FF00"/>
                </a:highlight>
              </a:rPr>
              <a:t> fält som är avsedda att fyllas i med olika uppgifter rörande intyg</a:t>
            </a:r>
            <a:r>
              <a:rPr lang="sv-SE" altLang="sv-SE" dirty="0">
                <a:solidFill>
                  <a:schemeClr val="accent2">
                    <a:lumMod val="50000"/>
                  </a:schemeClr>
                </a:solidFill>
                <a:highlight>
                  <a:srgbClr val="00FF00"/>
                </a:highlight>
              </a:rPr>
              <a:t>sperson</a:t>
            </a:r>
          </a:p>
          <a:p>
            <a:pPr defTabSz="914377" eaLnBrk="0" fontAlgn="base" hangingPunct="0">
              <a:spcBef>
                <a:spcPct val="0"/>
              </a:spcBef>
              <a:spcAft>
                <a:spcPct val="0"/>
              </a:spcAft>
            </a:pPr>
            <a:endParaRPr lang="sv-SE" altLang="sv-SE" dirty="0">
              <a:solidFill>
                <a:srgbClr val="000000"/>
              </a:solidFill>
            </a:endParaRPr>
          </a:p>
          <a:p>
            <a:pPr defTabSz="914377" eaLnBrk="0" fontAlgn="base" hangingPunct="0">
              <a:spcBef>
                <a:spcPct val="0"/>
              </a:spcBef>
              <a:spcAft>
                <a:spcPct val="0"/>
              </a:spcAft>
            </a:pPr>
            <a:r>
              <a:rPr lang="sv-SE" altLang="sv-SE" b="1" strike="sngStrike" dirty="0">
                <a:solidFill>
                  <a:srgbClr val="000000"/>
                </a:solidFill>
              </a:rPr>
              <a:t>intygsutgivare</a:t>
            </a:r>
            <a:br>
              <a:rPr lang="sv-SE" altLang="sv-SE" dirty="0">
                <a:solidFill>
                  <a:srgbClr val="000000"/>
                </a:solidFill>
              </a:rPr>
            </a:br>
            <a:r>
              <a:rPr lang="sv-SE" altLang="sv-SE" dirty="0">
                <a:solidFill>
                  <a:srgbClr val="000000"/>
                </a:solidFill>
              </a:rPr>
              <a:t>organisation som ansvarar för </a:t>
            </a:r>
            <a:r>
              <a:rPr lang="sv-SE" altLang="sv-SE" b="1" dirty="0">
                <a:solidFill>
                  <a:srgbClr val="000000"/>
                </a:solidFill>
              </a:rPr>
              <a:t>intygsformulär </a:t>
            </a:r>
            <a:r>
              <a:rPr lang="sv-SE" altLang="sv-SE" dirty="0">
                <a:solidFill>
                  <a:srgbClr val="000000"/>
                </a:solidFill>
              </a:rPr>
              <a:t>och därmed bestämmer vilka intygade uppgifter som ska uppges, hur de ska lagras eller hur det intyg dessa uppgifter ingår i ska vara utformat</a:t>
            </a:r>
          </a:p>
          <a:p>
            <a:pPr defTabSz="914377" eaLnBrk="0" fontAlgn="base" hangingPunct="0">
              <a:spcBef>
                <a:spcPct val="0"/>
              </a:spcBef>
              <a:spcAft>
                <a:spcPct val="0"/>
              </a:spcAft>
            </a:pPr>
            <a:endParaRPr lang="sv-SE" altLang="sv-SE" dirty="0">
              <a:solidFill>
                <a:srgbClr val="000000"/>
              </a:solidFill>
            </a:endParaRPr>
          </a:p>
          <a:p>
            <a:pPr defTabSz="914377" eaLnBrk="0" fontAlgn="base" hangingPunct="0">
              <a:spcBef>
                <a:spcPct val="0"/>
              </a:spcBef>
              <a:spcAft>
                <a:spcPct val="0"/>
              </a:spcAft>
            </a:pPr>
            <a:r>
              <a:rPr lang="sv-SE" altLang="sv-SE" dirty="0">
                <a:solidFill>
                  <a:srgbClr val="000000"/>
                </a:solidFill>
              </a:rPr>
              <a:t>→ ”</a:t>
            </a:r>
            <a:r>
              <a:rPr lang="sv-SE" altLang="sv-SE" b="1" dirty="0">
                <a:solidFill>
                  <a:srgbClr val="000000"/>
                </a:solidFill>
                <a:highlight>
                  <a:srgbClr val="00FF00"/>
                </a:highlight>
              </a:rPr>
              <a:t>intygsformulärsutgivare</a:t>
            </a:r>
            <a:r>
              <a:rPr lang="sv-SE" altLang="sv-SE" dirty="0">
                <a:solidFill>
                  <a:srgbClr val="000000"/>
                </a:solidFill>
              </a:rPr>
              <a:t>”</a:t>
            </a:r>
          </a:p>
          <a:p>
            <a:pPr marL="342900" indent="-342900" defTabSz="914377" eaLnBrk="0" fontAlgn="base" hangingPunct="0">
              <a:spcBef>
                <a:spcPct val="0"/>
              </a:spcBef>
              <a:spcAft>
                <a:spcPct val="0"/>
              </a:spcAft>
              <a:buFont typeface="Arial" panose="020B0604020202020204" pitchFamily="34" charset="0"/>
              <a:buChar char="•"/>
            </a:pPr>
            <a:r>
              <a:rPr lang="sv-SE" altLang="sv-SE" dirty="0">
                <a:solidFill>
                  <a:srgbClr val="000000"/>
                </a:solidFill>
              </a:rPr>
              <a:t>för otymplig som term? ”formulärsansvarig”</a:t>
            </a:r>
          </a:p>
          <a:p>
            <a:pPr marL="342900" indent="-342900" defTabSz="914377" eaLnBrk="0" fontAlgn="base" hangingPunct="0">
              <a:spcBef>
                <a:spcPct val="0"/>
              </a:spcBef>
              <a:spcAft>
                <a:spcPct val="0"/>
              </a:spcAft>
              <a:buFont typeface="Arial" panose="020B0604020202020204" pitchFamily="34" charset="0"/>
              <a:buChar char="•"/>
            </a:pPr>
            <a:r>
              <a:rPr lang="sv-SE" altLang="sv-SE" dirty="0">
                <a:solidFill>
                  <a:srgbClr val="000000"/>
                </a:solidFill>
              </a:rPr>
              <a:t>kan ”</a:t>
            </a:r>
            <a:r>
              <a:rPr lang="sv-SE" altLang="sv-SE" dirty="0">
                <a:solidFill>
                  <a:srgbClr val="000000"/>
                </a:solidFill>
                <a:highlight>
                  <a:srgbClr val="00FF00"/>
                </a:highlight>
              </a:rPr>
              <a:t>formulärutgivare</a:t>
            </a:r>
            <a:r>
              <a:rPr lang="sv-SE" altLang="sv-SE" dirty="0">
                <a:solidFill>
                  <a:srgbClr val="000000"/>
                </a:solidFill>
              </a:rPr>
              <a:t>” fungera? → formulär- i stället för intyg i vissa sammanhang. Problem?</a:t>
            </a:r>
          </a:p>
        </p:txBody>
      </p:sp>
    </p:spTree>
    <p:extLst>
      <p:ext uri="{BB962C8B-B14F-4D97-AF65-F5344CB8AC3E}">
        <p14:creationId xmlns:p14="http://schemas.microsoft.com/office/powerpoint/2010/main" val="13797856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5B89B-19B9-76F6-AF28-EE581482D9DB}"/>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B0DE5178-BD43-5D13-A851-AFED4620D966}"/>
              </a:ext>
            </a:extLst>
          </p:cNvPr>
          <p:cNvSpPr>
            <a:spLocks noChangeArrowheads="1"/>
          </p:cNvSpPr>
          <p:nvPr/>
        </p:nvSpPr>
        <p:spPr bwMode="auto">
          <a:xfrm>
            <a:off x="2539409" y="374468"/>
            <a:ext cx="937307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3600" b="1" dirty="0">
                <a:solidFill>
                  <a:schemeClr val="accent2">
                    <a:lumMod val="50000"/>
                  </a:schemeClr>
                </a:solidFill>
              </a:rPr>
              <a:t>(intygs)formulär(s)utgivare [NULÄGET]</a:t>
            </a:r>
            <a:endParaRPr lang="sv-SE" altLang="sv-SE" sz="3600" dirty="0">
              <a:solidFill>
                <a:schemeClr val="accent2">
                  <a:lumMod val="50000"/>
                </a:schemeClr>
              </a:solidFill>
            </a:endParaRPr>
          </a:p>
        </p:txBody>
      </p:sp>
      <p:sp>
        <p:nvSpPr>
          <p:cNvPr id="70659" name="Text Box 4">
            <a:extLst>
              <a:ext uri="{FF2B5EF4-FFF2-40B4-BE49-F238E27FC236}">
                <a16:creationId xmlns:a16="http://schemas.microsoft.com/office/drawing/2014/main" id="{35FA3A50-6CC5-F23D-8635-750D3E603B7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4800">
                <a:solidFill>
                  <a:srgbClr val="FFFFFF"/>
                </a:solidFill>
              </a:rPr>
              <a:t>11.1dX</a:t>
            </a: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8C75FEC-B38F-64FF-BA27-9CA1458534C1}"/>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endParaRPr lang="sv-SE" altLang="sv-SE">
              <a:solidFill>
                <a:srgbClr val="000000"/>
              </a:solidFill>
            </a:endParaRPr>
          </a:p>
        </p:txBody>
      </p:sp>
      <p:sp>
        <p:nvSpPr>
          <p:cNvPr id="70663" name="Text Box 2">
            <a:extLst>
              <a:ext uri="{FF2B5EF4-FFF2-40B4-BE49-F238E27FC236}">
                <a16:creationId xmlns:a16="http://schemas.microsoft.com/office/drawing/2014/main" id="{2D02D5D4-E149-413E-3BF9-826E39621CE5}"/>
              </a:ext>
            </a:extLst>
          </p:cNvPr>
          <p:cNvSpPr txBox="1">
            <a:spLocks noChangeArrowheads="1"/>
          </p:cNvSpPr>
          <p:nvPr/>
        </p:nvSpPr>
        <p:spPr bwMode="auto">
          <a:xfrm>
            <a:off x="2550425" y="1235073"/>
            <a:ext cx="9479993" cy="117878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defTabSz="914377" eaLnBrk="0" fontAlgn="base" hangingPunct="0">
              <a:spcBef>
                <a:spcPct val="0"/>
              </a:spcBef>
              <a:spcAft>
                <a:spcPct val="0"/>
              </a:spcAft>
            </a:pPr>
            <a:r>
              <a:rPr lang="sv-SE" altLang="sv-SE" sz="2000" dirty="0">
                <a:solidFill>
                  <a:srgbClr val="000000"/>
                </a:solidFill>
              </a:rPr>
              <a:t>organisation som ansvarar för </a:t>
            </a:r>
            <a:r>
              <a:rPr lang="sv-SE" altLang="sv-SE" sz="2000" i="1" dirty="0">
                <a:solidFill>
                  <a:srgbClr val="000000"/>
                </a:solidFill>
              </a:rPr>
              <a:t>intygsformulär</a:t>
            </a:r>
            <a:r>
              <a:rPr lang="sv-SE" altLang="sv-SE" sz="2000" dirty="0">
                <a:solidFill>
                  <a:srgbClr val="000000"/>
                </a:solidFill>
              </a:rPr>
              <a:t> och därmed bestämmer vilka intygade uppgifter | </a:t>
            </a:r>
            <a:r>
              <a:rPr lang="sv-SE" altLang="sv-SE" sz="2000" dirty="0">
                <a:solidFill>
                  <a:schemeClr val="accent2">
                    <a:lumMod val="50000"/>
                  </a:schemeClr>
                </a:solidFill>
              </a:rPr>
              <a:t>vilken information som efterfrågas </a:t>
            </a:r>
            <a:r>
              <a:rPr lang="sv-SE" altLang="sv-SE" sz="2000" dirty="0">
                <a:solidFill>
                  <a:srgbClr val="000000"/>
                </a:solidFill>
              </a:rPr>
              <a:t>| ska uppges</a:t>
            </a:r>
            <a:r>
              <a:rPr lang="sv-SE" altLang="sv-SE" sz="2000" strike="sngStrike" dirty="0">
                <a:solidFill>
                  <a:srgbClr val="000000"/>
                </a:solidFill>
              </a:rPr>
              <a:t>, hur de ska lagras</a:t>
            </a:r>
            <a:r>
              <a:rPr lang="sv-SE" altLang="sv-SE" sz="2000" dirty="0">
                <a:solidFill>
                  <a:srgbClr val="000000"/>
                </a:solidFill>
              </a:rPr>
              <a:t> eller/</a:t>
            </a:r>
            <a:r>
              <a:rPr lang="sv-SE" altLang="sv-SE" sz="2000" dirty="0">
                <a:solidFill>
                  <a:schemeClr val="accent2">
                    <a:lumMod val="50000"/>
                  </a:schemeClr>
                </a:solidFill>
              </a:rPr>
              <a:t>och</a:t>
            </a:r>
            <a:r>
              <a:rPr lang="sv-SE" altLang="sv-SE" sz="2000" dirty="0">
                <a:solidFill>
                  <a:srgbClr val="000000"/>
                </a:solidFill>
              </a:rPr>
              <a:t> hur det intyg dessa uppgifter ingår i ska </a:t>
            </a:r>
            <a:r>
              <a:rPr lang="sv-SE" altLang="sv-SE" sz="2000" dirty="0">
                <a:solidFill>
                  <a:schemeClr val="accent2">
                    <a:lumMod val="50000"/>
                  </a:schemeClr>
                </a:solidFill>
              </a:rPr>
              <a:t>se ut </a:t>
            </a:r>
            <a:r>
              <a:rPr lang="sv-SE" altLang="sv-SE" sz="2000" dirty="0">
                <a:solidFill>
                  <a:srgbClr val="000000"/>
                </a:solidFill>
              </a:rPr>
              <a:t>| vara utformat | hur formuläret är utformat [ej teknikneutral?]→</a:t>
            </a:r>
          </a:p>
          <a:p>
            <a:pPr defTabSz="914377" eaLnBrk="0" fontAlgn="base" hangingPunct="0">
              <a:spcBef>
                <a:spcPct val="0"/>
              </a:spcBef>
              <a:spcAft>
                <a:spcPct val="0"/>
              </a:spcAft>
            </a:pPr>
            <a:endParaRPr lang="sv-SE" altLang="sv-SE" sz="2000" dirty="0">
              <a:solidFill>
                <a:srgbClr val="000000"/>
              </a:solidFill>
            </a:endParaRPr>
          </a:p>
          <a:p>
            <a:pPr marL="457200" indent="-457200" defTabSz="914377" eaLnBrk="0" fontAlgn="base" hangingPunct="0">
              <a:spcBef>
                <a:spcPct val="0"/>
              </a:spcBef>
              <a:spcAft>
                <a:spcPct val="0"/>
              </a:spcAft>
              <a:buAutoNum type="arabicPeriod"/>
            </a:pPr>
            <a:r>
              <a:rPr lang="sv-SE" altLang="sv-SE" sz="2000" dirty="0">
                <a:solidFill>
                  <a:srgbClr val="000000"/>
                </a:solidFill>
              </a:rPr>
              <a:t>organisation som ansvarar för </a:t>
            </a:r>
            <a:r>
              <a:rPr lang="sv-SE" altLang="sv-SE" sz="2000" i="1" dirty="0">
                <a:solidFill>
                  <a:srgbClr val="000000"/>
                </a:solidFill>
              </a:rPr>
              <a:t>intygsformulär</a:t>
            </a:r>
            <a:r>
              <a:rPr lang="sv-SE" altLang="sv-SE" sz="2000" dirty="0">
                <a:solidFill>
                  <a:srgbClr val="000000"/>
                </a:solidFill>
              </a:rPr>
              <a:t> och därmed bestämmer </a:t>
            </a:r>
            <a:r>
              <a:rPr lang="sv-SE" altLang="sv-SE" sz="2000" dirty="0"/>
              <a:t>vilken information som efterfrågas samt</a:t>
            </a:r>
            <a:r>
              <a:rPr lang="sv-SE" altLang="sv-SE" sz="2000" dirty="0">
                <a:solidFill>
                  <a:schemeClr val="accent2">
                    <a:lumMod val="50000"/>
                  </a:schemeClr>
                </a:solidFill>
              </a:rPr>
              <a:t> </a:t>
            </a:r>
            <a:r>
              <a:rPr lang="sv-SE" altLang="sv-SE" sz="2000" dirty="0"/>
              <a:t>har rätt att genomföra förändringar i intygsformulär</a:t>
            </a:r>
          </a:p>
          <a:p>
            <a:pPr marL="457200" indent="-457200" defTabSz="914377" eaLnBrk="0" fontAlgn="base" hangingPunct="0">
              <a:spcBef>
                <a:spcPct val="0"/>
              </a:spcBef>
              <a:spcAft>
                <a:spcPct val="0"/>
              </a:spcAft>
              <a:buAutoNum type="arabicPeriod"/>
            </a:pPr>
            <a:r>
              <a:rPr lang="sv-SE" altLang="sv-SE" sz="2000" dirty="0">
                <a:solidFill>
                  <a:srgbClr val="000000"/>
                </a:solidFill>
              </a:rPr>
              <a:t>organisation som ansvarar för </a:t>
            </a:r>
            <a:r>
              <a:rPr lang="sv-SE" altLang="sv-SE" sz="2000">
                <a:solidFill>
                  <a:srgbClr val="000000"/>
                </a:solidFill>
              </a:rPr>
              <a:t>att upprätta? </a:t>
            </a:r>
            <a:r>
              <a:rPr lang="sv-SE" altLang="sv-SE" sz="2000" dirty="0">
                <a:solidFill>
                  <a:srgbClr val="000000"/>
                </a:solidFill>
              </a:rPr>
              <a:t>och förvalta </a:t>
            </a:r>
            <a:r>
              <a:rPr lang="sv-SE" altLang="sv-SE" sz="2000" i="1" dirty="0">
                <a:solidFill>
                  <a:srgbClr val="000000"/>
                </a:solidFill>
              </a:rPr>
              <a:t>intygsformulär</a:t>
            </a:r>
            <a:r>
              <a:rPr lang="sv-SE" altLang="sv-SE" sz="2000" dirty="0">
                <a:solidFill>
                  <a:srgbClr val="000000"/>
                </a:solidFill>
              </a:rPr>
              <a:t> och därmed bestämmer </a:t>
            </a:r>
            <a:r>
              <a:rPr lang="sv-SE" altLang="sv-SE" sz="2000" dirty="0"/>
              <a:t>vilken information som efterfrågas</a:t>
            </a:r>
            <a:endParaRPr lang="sv-SE" altLang="sv-SE" sz="2000" dirty="0">
              <a:solidFill>
                <a:schemeClr val="accent2">
                  <a:lumMod val="50000"/>
                </a:schemeClr>
              </a:solidFill>
            </a:endParaRPr>
          </a:p>
          <a:p>
            <a:pPr marL="457200" indent="-457200" defTabSz="914377" eaLnBrk="0" fontAlgn="base" hangingPunct="0">
              <a:spcBef>
                <a:spcPct val="0"/>
              </a:spcBef>
              <a:spcAft>
                <a:spcPct val="0"/>
              </a:spcAft>
              <a:buAutoNum type="arabicPeriod"/>
            </a:pPr>
            <a:endParaRPr lang="sv-SE" altLang="sv-SE" sz="2000" dirty="0">
              <a:solidFill>
                <a:schemeClr val="accent2">
                  <a:lumMod val="50000"/>
                </a:schemeClr>
              </a:solidFill>
              <a:highlight>
                <a:srgbClr val="00FF00"/>
              </a:highlight>
            </a:endParaRPr>
          </a:p>
          <a:p>
            <a:pPr defTabSz="914377" eaLnBrk="0" fontAlgn="base" hangingPunct="0">
              <a:spcBef>
                <a:spcPct val="0"/>
              </a:spcBef>
              <a:spcAft>
                <a:spcPct val="0"/>
              </a:spcAft>
            </a:pPr>
            <a:r>
              <a:rPr lang="sv-SE" altLang="sv-SE" sz="2000" dirty="0">
                <a:solidFill>
                  <a:srgbClr val="000000"/>
                </a:solidFill>
              </a:rPr>
              <a:t>=</a:t>
            </a:r>
          </a:p>
          <a:p>
            <a:pPr defTabSz="914377" eaLnBrk="0" fontAlgn="base" hangingPunct="0">
              <a:spcBef>
                <a:spcPct val="0"/>
              </a:spcBef>
              <a:spcAft>
                <a:spcPct val="0"/>
              </a:spcAft>
            </a:pPr>
            <a:r>
              <a:rPr lang="sv-SE" altLang="sv-SE" sz="2000" dirty="0">
                <a:solidFill>
                  <a:srgbClr val="000000"/>
                </a:solidFill>
              </a:rPr>
              <a:t>organisation som ansvarar för </a:t>
            </a:r>
            <a:r>
              <a:rPr lang="sv-SE" altLang="sv-SE" sz="2000" i="1" dirty="0">
                <a:solidFill>
                  <a:srgbClr val="000000"/>
                </a:solidFill>
              </a:rPr>
              <a:t>dokument eller </a:t>
            </a:r>
            <a:r>
              <a:rPr lang="sv-SE" altLang="sv-SE" sz="2000" i="1" dirty="0" err="1">
                <a:solidFill>
                  <a:srgbClr val="000000"/>
                </a:solidFill>
              </a:rPr>
              <a:t>applikationsvy</a:t>
            </a:r>
            <a:r>
              <a:rPr lang="sv-SE" altLang="sv-SE" sz="2000" i="1" dirty="0">
                <a:solidFill>
                  <a:srgbClr val="000000"/>
                </a:solidFill>
              </a:rPr>
              <a:t> med fastställda fält som är avsedda att fyllas i med olika uppgifter rörande intygsperson </a:t>
            </a:r>
            <a:r>
              <a:rPr lang="sv-SE" altLang="sv-SE" sz="2000" dirty="0">
                <a:solidFill>
                  <a:srgbClr val="000000"/>
                </a:solidFill>
              </a:rPr>
              <a:t>och därmed bestämmer </a:t>
            </a:r>
            <a:r>
              <a:rPr lang="sv-SE" altLang="sv-SE" sz="2000" dirty="0">
                <a:solidFill>
                  <a:schemeClr val="accent2">
                    <a:lumMod val="50000"/>
                  </a:schemeClr>
                </a:solidFill>
              </a:rPr>
              <a:t>vilken information som efterfrågas</a:t>
            </a:r>
            <a:endParaRPr lang="sv-SE" altLang="sv-SE" sz="2000" dirty="0">
              <a:solidFill>
                <a:srgbClr val="000000"/>
              </a:solidFill>
            </a:endParaRPr>
          </a:p>
          <a:p>
            <a:pPr defTabSz="914377" eaLnBrk="0" fontAlgn="base" hangingPunct="0">
              <a:spcBef>
                <a:spcPct val="0"/>
              </a:spcBef>
              <a:spcAft>
                <a:spcPct val="0"/>
              </a:spcAft>
            </a:pPr>
            <a:endParaRPr lang="sv-SE" altLang="sv-SE" sz="2000" dirty="0">
              <a:solidFill>
                <a:srgbClr val="000000"/>
              </a:solidFill>
            </a:endParaRPr>
          </a:p>
          <a:p>
            <a:pPr defTabSz="914377" eaLnBrk="0" fontAlgn="base" hangingPunct="0">
              <a:spcBef>
                <a:spcPct val="0"/>
              </a:spcBef>
              <a:spcAft>
                <a:spcPct val="0"/>
              </a:spcAft>
            </a:pPr>
            <a:r>
              <a:rPr lang="sv-SE" sz="2000" dirty="0"/>
              <a:t>2. organisation som ansvarar för vilka uppgifter som efterfrågas i formuläret och hur formuläret är utformat [AF]</a:t>
            </a:r>
            <a:endParaRPr lang="sv-SE" altLang="sv-SE" sz="2000" dirty="0">
              <a:solidFill>
                <a:srgbClr val="000000"/>
              </a:solidFill>
            </a:endParaRPr>
          </a:p>
          <a:p>
            <a:pPr defTabSz="914377" eaLnBrk="0" fontAlgn="base" hangingPunct="0">
              <a:spcBef>
                <a:spcPct val="0"/>
              </a:spcBef>
              <a:spcAft>
                <a:spcPct val="0"/>
              </a:spcAft>
            </a:pPr>
            <a:endParaRPr lang="sv-SE" altLang="sv-SE" sz="2000" dirty="0">
              <a:solidFill>
                <a:srgbClr val="000000"/>
              </a:solidFill>
            </a:endParaRPr>
          </a:p>
          <a:p>
            <a:pPr defTabSz="914377" eaLnBrk="0" fontAlgn="base" hangingPunct="0">
              <a:spcBef>
                <a:spcPct val="0"/>
              </a:spcBef>
              <a:spcAft>
                <a:spcPct val="0"/>
              </a:spcAft>
            </a:pPr>
            <a:r>
              <a:rPr lang="sv-SE" altLang="sv-SE" sz="2000" dirty="0">
                <a:solidFill>
                  <a:srgbClr val="000000"/>
                </a:solidFill>
              </a:rPr>
              <a:t>intygsformulär: dokument eller </a:t>
            </a:r>
            <a:r>
              <a:rPr lang="sv-SE" altLang="sv-SE" sz="2000" dirty="0" err="1">
                <a:solidFill>
                  <a:srgbClr val="000000"/>
                </a:solidFill>
              </a:rPr>
              <a:t>applikationsvy</a:t>
            </a:r>
            <a:r>
              <a:rPr lang="sv-SE" altLang="sv-SE" sz="2000" dirty="0">
                <a:solidFill>
                  <a:srgbClr val="000000"/>
                </a:solidFill>
              </a:rPr>
              <a:t> med fastställda fält som är avsedda att fyllas i med olika uppgifter rörande intygsperson</a:t>
            </a:r>
          </a:p>
          <a:p>
            <a:pPr defTabSz="914377" eaLnBrk="0" fontAlgn="base" hangingPunct="0">
              <a:spcBef>
                <a:spcPct val="0"/>
              </a:spcBef>
              <a:spcAft>
                <a:spcPct val="0"/>
              </a:spcAft>
            </a:pPr>
            <a:endParaRPr lang="sv-SE" altLang="sv-SE" sz="2000" dirty="0">
              <a:solidFill>
                <a:srgbClr val="000000"/>
              </a:solidFill>
            </a:endParaRPr>
          </a:p>
          <a:p>
            <a:pPr marL="342900" indent="-342900" defTabSz="914377" eaLnBrk="0" fontAlgn="base" hangingPunct="0">
              <a:spcBef>
                <a:spcPct val="0"/>
              </a:spcBef>
              <a:spcAft>
                <a:spcPct val="0"/>
              </a:spcAft>
              <a:buFont typeface="Arial" panose="020B0604020202020204" pitchFamily="34" charset="0"/>
              <a:buChar char="•"/>
            </a:pPr>
            <a:endParaRPr lang="sv-SE" altLang="sv-SE" sz="2000" b="1" dirty="0">
              <a:solidFill>
                <a:srgbClr val="000000"/>
              </a:solidFill>
            </a:endParaRPr>
          </a:p>
          <a:p>
            <a:pPr marL="342900"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alltid = juridisk person? Kan olika organisationer bestämma över innehållet och själva utformningen?</a:t>
            </a:r>
          </a:p>
          <a:p>
            <a:pPr defTabSz="914377" eaLnBrk="0" fontAlgn="base" hangingPunct="0">
              <a:spcBef>
                <a:spcPct val="0"/>
              </a:spcBef>
              <a:spcAft>
                <a:spcPct val="0"/>
              </a:spcAft>
            </a:pPr>
            <a:endParaRPr lang="sv-SE" altLang="sv-SE" sz="2000" dirty="0">
              <a:solidFill>
                <a:srgbClr val="000000"/>
              </a:solidFill>
            </a:endParaRPr>
          </a:p>
          <a:p>
            <a:pPr defTabSz="914377" eaLnBrk="0" fontAlgn="base" hangingPunct="0">
              <a:spcBef>
                <a:spcPct val="0"/>
              </a:spcBef>
              <a:spcAft>
                <a:spcPct val="0"/>
              </a:spcAft>
            </a:pPr>
            <a:r>
              <a:rPr lang="sv-SE" altLang="sv-SE" sz="2000" dirty="0" err="1">
                <a:solidFill>
                  <a:srgbClr val="000000"/>
                </a:solidFill>
              </a:rPr>
              <a:t>Termval</a:t>
            </a:r>
            <a:r>
              <a:rPr lang="sv-SE" altLang="sv-SE" sz="2000" dirty="0">
                <a:solidFill>
                  <a:srgbClr val="000000"/>
                </a:solidFill>
              </a:rPr>
              <a:t>:</a:t>
            </a:r>
          </a:p>
          <a:p>
            <a:pPr defTabSz="914377" eaLnBrk="0" fontAlgn="base" hangingPunct="0">
              <a:spcBef>
                <a:spcPct val="0"/>
              </a:spcBef>
              <a:spcAft>
                <a:spcPct val="0"/>
              </a:spcAft>
            </a:pPr>
            <a:endParaRPr lang="sv-SE" altLang="sv-SE" sz="2000" dirty="0">
              <a:solidFill>
                <a:srgbClr val="000000"/>
              </a:solidFill>
            </a:endParaRPr>
          </a:p>
          <a:p>
            <a:pPr defTabSz="914377" eaLnBrk="0" fontAlgn="base" hangingPunct="0">
              <a:spcBef>
                <a:spcPct val="0"/>
              </a:spcBef>
              <a:spcAft>
                <a:spcPct val="0"/>
              </a:spcAft>
            </a:pPr>
            <a:r>
              <a:rPr lang="sv-SE" altLang="sv-SE" sz="2000" dirty="0">
                <a:solidFill>
                  <a:srgbClr val="000000"/>
                </a:solidFill>
              </a:rPr>
              <a:t>→ ”</a:t>
            </a:r>
            <a:r>
              <a:rPr lang="sv-SE" altLang="sv-SE" sz="2000" b="1" dirty="0">
                <a:solidFill>
                  <a:srgbClr val="000000"/>
                </a:solidFill>
              </a:rPr>
              <a:t>intygsformulärsutgivare</a:t>
            </a:r>
            <a:r>
              <a:rPr lang="sv-SE" altLang="sv-SE" sz="2000" dirty="0">
                <a:solidFill>
                  <a:srgbClr val="000000"/>
                </a:solidFill>
              </a:rPr>
              <a:t>”</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För otymplig som term?</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Kan ”formulärutgivare” fungera? → </a:t>
            </a:r>
            <a:r>
              <a:rPr lang="sv-SE" altLang="sv-SE" sz="2000" i="1" dirty="0">
                <a:solidFill>
                  <a:srgbClr val="000000"/>
                </a:solidFill>
              </a:rPr>
              <a:t>formulärs-</a:t>
            </a:r>
            <a:r>
              <a:rPr lang="sv-SE" altLang="sv-SE" sz="2000" dirty="0">
                <a:solidFill>
                  <a:srgbClr val="000000"/>
                </a:solidFill>
              </a:rPr>
              <a:t> i stället för </a:t>
            </a:r>
            <a:r>
              <a:rPr lang="sv-SE" altLang="sv-SE" sz="2000" i="1" dirty="0">
                <a:solidFill>
                  <a:srgbClr val="000000"/>
                </a:solidFill>
              </a:rPr>
              <a:t>intygs-</a:t>
            </a:r>
            <a:r>
              <a:rPr lang="sv-SE" altLang="sv-SE" sz="2000" dirty="0">
                <a:solidFill>
                  <a:srgbClr val="000000"/>
                </a:solidFill>
              </a:rPr>
              <a:t> i vissa sammanhang. Problem?</a:t>
            </a:r>
          </a:p>
          <a:p>
            <a:pPr marL="342900" indent="-342900" defTabSz="914377" eaLnBrk="0" fontAlgn="base" hangingPunct="0">
              <a:spcBef>
                <a:spcPct val="0"/>
              </a:spcBef>
              <a:spcAft>
                <a:spcPct val="0"/>
              </a:spcAft>
              <a:buFont typeface="Arial" panose="020B0604020202020204" pitchFamily="34" charset="0"/>
              <a:buChar char="•"/>
            </a:pPr>
            <a:endParaRPr lang="sv-SE" altLang="sv-SE" sz="2000" dirty="0">
              <a:solidFill>
                <a:srgbClr val="000000"/>
              </a:solidFill>
            </a:endParaRPr>
          </a:p>
          <a:p>
            <a:pPr marL="342900" indent="-342900" defTabSz="914377" eaLnBrk="0" fontAlgn="base" hangingPunct="0">
              <a:spcBef>
                <a:spcPct val="0"/>
              </a:spcBef>
              <a:spcAft>
                <a:spcPct val="0"/>
              </a:spcAft>
              <a:buFont typeface="Arial" panose="020B0604020202020204" pitchFamily="34" charset="0"/>
              <a:buChar char="•"/>
            </a:pPr>
            <a:r>
              <a:rPr lang="sv-SE" altLang="sv-SE" sz="2000" b="1" dirty="0">
                <a:solidFill>
                  <a:srgbClr val="000000"/>
                </a:solidFill>
              </a:rPr>
              <a:t>intygsägare</a:t>
            </a:r>
            <a:r>
              <a:rPr lang="sv-SE" altLang="sv-SE" sz="2000" dirty="0">
                <a:solidFill>
                  <a:srgbClr val="000000"/>
                </a:solidFill>
              </a:rPr>
              <a:t>?</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Kan ev. blandas samman med både </a:t>
            </a:r>
            <a:r>
              <a:rPr lang="sv-SE" altLang="sv-SE" sz="2000" i="1" dirty="0">
                <a:solidFill>
                  <a:srgbClr val="000000"/>
                </a:solidFill>
              </a:rPr>
              <a:t>intygsmottagare</a:t>
            </a:r>
            <a:r>
              <a:rPr lang="sv-SE" altLang="sv-SE" sz="2000" dirty="0">
                <a:solidFill>
                  <a:srgbClr val="000000"/>
                </a:solidFill>
              </a:rPr>
              <a:t> och </a:t>
            </a:r>
            <a:r>
              <a:rPr lang="sv-SE" altLang="sv-SE" sz="2000" i="1" dirty="0">
                <a:solidFill>
                  <a:srgbClr val="000000"/>
                </a:solidFill>
              </a:rPr>
              <a:t>intygsperson</a:t>
            </a:r>
          </a:p>
          <a:p>
            <a:pPr marL="1085850" lvl="1" indent="-342900" defTabSz="914377" eaLnBrk="0" fontAlgn="base" hangingPunct="0">
              <a:spcBef>
                <a:spcPct val="0"/>
              </a:spcBef>
              <a:spcAft>
                <a:spcPct val="0"/>
              </a:spcAft>
              <a:buFont typeface="Arial" panose="020B0604020202020204" pitchFamily="34" charset="0"/>
              <a:buChar char="•"/>
            </a:pPr>
            <a:r>
              <a:rPr lang="sv-SE" altLang="sv-SE" sz="2000" dirty="0">
                <a:solidFill>
                  <a:srgbClr val="000000"/>
                </a:solidFill>
              </a:rPr>
              <a:t>Kan de som i dag använder ”intygsägare” börja använda ”intygsutgivare”?</a:t>
            </a:r>
          </a:p>
        </p:txBody>
      </p:sp>
    </p:spTree>
    <p:extLst>
      <p:ext uri="{BB962C8B-B14F-4D97-AF65-F5344CB8AC3E}">
        <p14:creationId xmlns:p14="http://schemas.microsoft.com/office/powerpoint/2010/main" val="41704999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6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6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latshållare för bild 7" descr="Grupp personer som pratar runt ett bord">
            <a:extLst>
              <a:ext uri="{FF2B5EF4-FFF2-40B4-BE49-F238E27FC236}">
                <a16:creationId xmlns:a16="http://schemas.microsoft.com/office/drawing/2014/main" id="{AB9E718C-C71D-4874-946F-88F0E3763BC8}"/>
              </a:ext>
            </a:extLst>
          </p:cNvPr>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28554" r="28554"/>
          <a:stretch>
            <a:fillRect/>
          </a:stretch>
        </p:blipFill>
        <p:spPr>
          <a:xfrm>
            <a:off x="7800024" y="0"/>
            <a:ext cx="4406152" cy="6858000"/>
          </a:xfrm>
        </p:spPr>
      </p:pic>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a:xfrm>
            <a:off x="667880" y="654733"/>
            <a:ext cx="6402702" cy="553998"/>
          </a:xfrm>
        </p:spPr>
        <p:txBody>
          <a:bodyPr/>
          <a:lstStyle/>
          <a:p>
            <a:r>
              <a:rPr lang="sv-SE" dirty="0"/>
              <a:t>Agenda 14 februari </a:t>
            </a:r>
          </a:p>
        </p:txBody>
      </p:sp>
      <p:graphicFrame>
        <p:nvGraphicFramePr>
          <p:cNvPr id="4" name="Tabell 5">
            <a:extLst>
              <a:ext uri="{FF2B5EF4-FFF2-40B4-BE49-F238E27FC236}">
                <a16:creationId xmlns:a16="http://schemas.microsoft.com/office/drawing/2014/main" id="{4EE5F864-18EF-4970-B97E-2C9C1E623641}"/>
              </a:ext>
            </a:extLst>
          </p:cNvPr>
          <p:cNvGraphicFramePr>
            <a:graphicFrameLocks noGrp="1"/>
          </p:cNvGraphicFramePr>
          <p:nvPr>
            <p:extLst>
              <p:ext uri="{D42A27DB-BD31-4B8C-83A1-F6EECF244321}">
                <p14:modId xmlns:p14="http://schemas.microsoft.com/office/powerpoint/2010/main" val="1880104008"/>
              </p:ext>
            </p:extLst>
          </p:nvPr>
        </p:nvGraphicFramePr>
        <p:xfrm>
          <a:off x="454768" y="1854200"/>
          <a:ext cx="6666614" cy="3771146"/>
        </p:xfrm>
        <a:graphic>
          <a:graphicData uri="http://schemas.openxmlformats.org/drawingml/2006/table">
            <a:tbl>
              <a:tblPr firstRow="1" bandRow="1">
                <a:tableStyleId>{5C22544A-7EE6-4342-B048-85BDC9FD1C3A}</a:tableStyleId>
              </a:tblPr>
              <a:tblGrid>
                <a:gridCol w="1022842">
                  <a:extLst>
                    <a:ext uri="{9D8B030D-6E8A-4147-A177-3AD203B41FA5}">
                      <a16:colId xmlns:a16="http://schemas.microsoft.com/office/drawing/2014/main" val="2708591595"/>
                    </a:ext>
                  </a:extLst>
                </a:gridCol>
                <a:gridCol w="5643772">
                  <a:extLst>
                    <a:ext uri="{9D8B030D-6E8A-4147-A177-3AD203B41FA5}">
                      <a16:colId xmlns:a16="http://schemas.microsoft.com/office/drawing/2014/main" val="717934997"/>
                    </a:ext>
                  </a:extLst>
                </a:gridCol>
              </a:tblGrid>
              <a:tr h="378010">
                <a:tc>
                  <a:txBody>
                    <a:bodyPr/>
                    <a:lstStyle/>
                    <a:p>
                      <a:r>
                        <a:rPr lang="sv-SE" sz="1100" kern="1200" dirty="0">
                          <a:solidFill>
                            <a:schemeClr val="bg2"/>
                          </a:solidFill>
                          <a:latin typeface="+mn-lt"/>
                          <a:ea typeface="+mn-ea"/>
                          <a:cs typeface="+mn-cs"/>
                        </a:rPr>
                        <a:t>Tid</a:t>
                      </a:r>
                    </a:p>
                  </a:txBody>
                  <a:tcPr/>
                </a:tc>
                <a:tc>
                  <a:txBody>
                    <a:bodyPr/>
                    <a:lstStyle/>
                    <a:p>
                      <a:r>
                        <a:rPr lang="sv-SE" sz="1100" kern="1200" dirty="0">
                          <a:solidFill>
                            <a:schemeClr val="bg2"/>
                          </a:solidFill>
                          <a:latin typeface="+mn-lt"/>
                          <a:ea typeface="+mn-ea"/>
                          <a:cs typeface="+mn-cs"/>
                        </a:rPr>
                        <a:t>Agendapunkter</a:t>
                      </a:r>
                    </a:p>
                  </a:txBody>
                  <a:tcPr/>
                </a:tc>
                <a:extLst>
                  <a:ext uri="{0D108BD9-81ED-4DB2-BD59-A6C34878D82A}">
                    <a16:rowId xmlns:a16="http://schemas.microsoft.com/office/drawing/2014/main" val="4255152125"/>
                  </a:ext>
                </a:extLst>
              </a:tr>
              <a:tr h="51099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kern="1200" dirty="0">
                          <a:solidFill>
                            <a:schemeClr val="dk1"/>
                          </a:solidFill>
                          <a:latin typeface="+mn-lt"/>
                          <a:ea typeface="+mn-ea"/>
                          <a:cs typeface="+mn-cs"/>
                        </a:rPr>
                        <a:t>13.00 – 13.15</a:t>
                      </a:r>
                    </a:p>
                  </a:txBody>
                  <a:tcPr marL="0" marR="0" marT="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kern="1200" dirty="0">
                          <a:solidFill>
                            <a:schemeClr val="dk1"/>
                          </a:solidFill>
                          <a:latin typeface="+mn-lt"/>
                          <a:ea typeface="+mn-ea"/>
                          <a:cs typeface="+mn-cs"/>
                        </a:rPr>
                        <a:t>Inledning, ansvar och förankring</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100" kern="1200" dirty="0">
                          <a:solidFill>
                            <a:schemeClr val="dk1"/>
                          </a:solidFill>
                          <a:latin typeface="+mn-lt"/>
                          <a:ea typeface="+mn-ea"/>
                          <a:cs typeface="+mn-cs"/>
                        </a:rPr>
                        <a:t>Rodabe</a:t>
                      </a:r>
                    </a:p>
                  </a:txBody>
                  <a:tcPr marL="0" marR="0" marT="0"/>
                </a:tc>
                <a:extLst>
                  <a:ext uri="{0D108BD9-81ED-4DB2-BD59-A6C34878D82A}">
                    <a16:rowId xmlns:a16="http://schemas.microsoft.com/office/drawing/2014/main" val="289624521"/>
                  </a:ext>
                </a:extLst>
              </a:tr>
              <a:tr h="571053">
                <a:tc>
                  <a:txBody>
                    <a:bodyPr/>
                    <a:lstStyle/>
                    <a:p>
                      <a:r>
                        <a:rPr lang="sv-SE" sz="1100" b="0" dirty="0">
                          <a:solidFill>
                            <a:schemeClr val="tx1"/>
                          </a:solidFill>
                          <a:effectLst/>
                        </a:rPr>
                        <a:t>13.15 – 13.20</a:t>
                      </a:r>
                      <a:endParaRPr lang="sv-SE" sz="1100" b="0" dirty="0">
                        <a:solidFill>
                          <a:schemeClr val="tx1"/>
                        </a:solidFill>
                        <a:effectLst/>
                        <a:latin typeface="Calibri" panose="020F0502020204030204" pitchFamily="34" charset="0"/>
                        <a:ea typeface="Calibri" panose="020F0502020204030204" pitchFamily="34" charset="0"/>
                      </a:endParaRPr>
                    </a:p>
                  </a:txBody>
                  <a:tcPr marL="0" marR="0" marT="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dirty="0"/>
                        <a:t>Genomgång av tidplan för basuppgifter</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100" kern="1200" dirty="0">
                          <a:solidFill>
                            <a:schemeClr val="dk1"/>
                          </a:solidFill>
                          <a:latin typeface="+mn-lt"/>
                          <a:ea typeface="+mn-ea"/>
                          <a:cs typeface="+mn-cs"/>
                        </a:rPr>
                        <a:t>Sahar</a:t>
                      </a:r>
                    </a:p>
                    <a:p>
                      <a:endParaRPr lang="sv-SE" sz="1100" dirty="0">
                        <a:effectLst/>
                        <a:latin typeface="Calibri" panose="020F0502020204030204" pitchFamily="34" charset="0"/>
                        <a:ea typeface="Calibri" panose="020F0502020204030204" pitchFamily="34" charset="0"/>
                      </a:endParaRPr>
                    </a:p>
                  </a:txBody>
                  <a:tcPr marL="0" marR="0" marT="0"/>
                </a:tc>
                <a:extLst>
                  <a:ext uri="{0D108BD9-81ED-4DB2-BD59-A6C34878D82A}">
                    <a16:rowId xmlns:a16="http://schemas.microsoft.com/office/drawing/2014/main" val="2882994791"/>
                  </a:ext>
                </a:extLst>
              </a:tr>
              <a:tr h="0">
                <a:tc>
                  <a:txBody>
                    <a:bodyPr/>
                    <a:lstStyle/>
                    <a:p>
                      <a:r>
                        <a:rPr lang="sv-SE" sz="1100" b="0" kern="1200" dirty="0">
                          <a:solidFill>
                            <a:schemeClr val="tx1"/>
                          </a:solidFill>
                          <a:effectLst/>
                          <a:latin typeface="+mn-lt"/>
                          <a:ea typeface="+mn-ea"/>
                          <a:cs typeface="+mn-cs"/>
                        </a:rPr>
                        <a:t>13.20-14.00</a:t>
                      </a:r>
                    </a:p>
                  </a:txBody>
                  <a:tcPr marL="0" marR="0" marT="0" marB="19177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kern="1200" dirty="0">
                          <a:solidFill>
                            <a:schemeClr val="dk1"/>
                          </a:solidFill>
                          <a:latin typeface="+mn-lt"/>
                          <a:ea typeface="+mn-ea"/>
                          <a:cs typeface="+mn-cs"/>
                        </a:rPr>
                        <a:t>Status begreppsmodellering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sv-SE" sz="1100" kern="1200" dirty="0">
                        <a:solidFill>
                          <a:schemeClr val="dk1"/>
                        </a:solidFill>
                        <a:latin typeface="+mn-lt"/>
                        <a:ea typeface="+mn-ea"/>
                        <a:cs typeface="+mn-cs"/>
                      </a:endParaRPr>
                    </a:p>
                  </a:txBody>
                  <a:tcPr marL="0" marR="0" marT="0" marB="191770"/>
                </a:tc>
                <a:extLst>
                  <a:ext uri="{0D108BD9-81ED-4DB2-BD59-A6C34878D82A}">
                    <a16:rowId xmlns:a16="http://schemas.microsoft.com/office/drawing/2014/main" val="3346197497"/>
                  </a:ext>
                </a:extLst>
              </a:tr>
              <a:tr h="0">
                <a:tc>
                  <a:txBody>
                    <a:bodyPr/>
                    <a:lstStyle/>
                    <a:p>
                      <a:r>
                        <a:rPr lang="sv-SE" sz="1100" b="0" dirty="0">
                          <a:solidFill>
                            <a:schemeClr val="tx1"/>
                          </a:solidFill>
                          <a:effectLst/>
                        </a:rPr>
                        <a:t>14:00 – 14:05</a:t>
                      </a:r>
                      <a:endParaRPr lang="sv-SE" sz="1100" b="0" dirty="0">
                        <a:solidFill>
                          <a:schemeClr val="tx1"/>
                        </a:solidFill>
                        <a:effectLst/>
                        <a:latin typeface="Calibri" panose="020F0502020204030204" pitchFamily="34" charset="0"/>
                        <a:ea typeface="Calibri" panose="020F0502020204030204" pitchFamily="34" charset="0"/>
                      </a:endParaRPr>
                    </a:p>
                  </a:txBody>
                  <a:tcPr marL="0" marR="0" marT="0" marB="19177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dirty="0">
                          <a:effectLst/>
                        </a:rPr>
                        <a:t>Paus</a:t>
                      </a:r>
                    </a:p>
                  </a:txBody>
                  <a:tcPr marL="0" marR="0" marT="0" marB="191770"/>
                </a:tc>
                <a:extLst>
                  <a:ext uri="{0D108BD9-81ED-4DB2-BD59-A6C34878D82A}">
                    <a16:rowId xmlns:a16="http://schemas.microsoft.com/office/drawing/2014/main" val="130749908"/>
                  </a:ext>
                </a:extLst>
              </a:tr>
              <a:tr h="394663">
                <a:tc>
                  <a:txBody>
                    <a:bodyPr/>
                    <a:lstStyle/>
                    <a:p>
                      <a:r>
                        <a:rPr lang="sv-SE" sz="1100" b="0" dirty="0">
                          <a:solidFill>
                            <a:schemeClr val="tx1"/>
                          </a:solidFill>
                          <a:effectLst/>
                        </a:rPr>
                        <a:t>14.05 – 14.55</a:t>
                      </a:r>
                      <a:endParaRPr lang="sv-SE" sz="1100" b="0" dirty="0">
                        <a:solidFill>
                          <a:schemeClr val="tx1"/>
                        </a:solidFill>
                        <a:effectLst/>
                        <a:latin typeface="Calibri" panose="020F0502020204030204" pitchFamily="34" charset="0"/>
                        <a:ea typeface="Calibri" panose="020F0502020204030204" pitchFamily="34" charset="0"/>
                      </a:endParaRPr>
                    </a:p>
                  </a:txBody>
                  <a:tcPr marL="0" marR="0" marT="0" marB="19177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sz="1100" kern="1200">
                          <a:solidFill>
                            <a:schemeClr val="dk1"/>
                          </a:solidFill>
                          <a:latin typeface="+mn-lt"/>
                          <a:ea typeface="+mn-ea"/>
                          <a:cs typeface="+mn-cs"/>
                        </a:rPr>
                        <a:t>Status utredningsområden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100" kern="1200">
                          <a:solidFill>
                            <a:schemeClr val="dk1"/>
                          </a:solidFill>
                          <a:latin typeface="+mn-lt"/>
                          <a:ea typeface="+mn-ea"/>
                          <a:cs typeface="+mn-cs"/>
                        </a:rPr>
                        <a:t>Styrkande av identitet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100" kern="1200">
                          <a:solidFill>
                            <a:schemeClr val="dk1"/>
                          </a:solidFill>
                          <a:latin typeface="+mn-lt"/>
                          <a:ea typeface="+mn-ea"/>
                          <a:cs typeface="+mn-cs"/>
                        </a:rPr>
                        <a:t>Relationsperson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100" kern="1200">
                          <a:solidFill>
                            <a:schemeClr val="dk1"/>
                          </a:solidFill>
                          <a:latin typeface="+mn-lt"/>
                          <a:ea typeface="+mn-ea"/>
                          <a:cs typeface="+mn-cs"/>
                        </a:rPr>
                        <a:t>Intyget är baserat på</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sv-SE" sz="1100" kern="1200">
                          <a:solidFill>
                            <a:schemeClr val="dk1"/>
                          </a:solidFill>
                          <a:latin typeface="+mn-lt"/>
                          <a:ea typeface="+mn-ea"/>
                          <a:cs typeface="+mn-cs"/>
                        </a:rPr>
                        <a:t>Yrke m.m.</a:t>
                      </a:r>
                      <a:endParaRPr lang="sv-SE" sz="1100" kern="1200" dirty="0">
                        <a:solidFill>
                          <a:schemeClr val="dk1"/>
                        </a:solidFill>
                        <a:latin typeface="+mn-lt"/>
                        <a:ea typeface="+mn-ea"/>
                        <a:cs typeface="+mn-cs"/>
                      </a:endParaRPr>
                    </a:p>
                  </a:txBody>
                  <a:tcPr marL="0" marR="0" marT="0" marB="191770"/>
                </a:tc>
                <a:extLst>
                  <a:ext uri="{0D108BD9-81ED-4DB2-BD59-A6C34878D82A}">
                    <a16:rowId xmlns:a16="http://schemas.microsoft.com/office/drawing/2014/main" val="3374182249"/>
                  </a:ext>
                </a:extLst>
              </a:tr>
              <a:tr h="394663">
                <a:tc>
                  <a:txBody>
                    <a:bodyPr/>
                    <a:lstStyle/>
                    <a:p>
                      <a:r>
                        <a:rPr lang="sv-SE" sz="1100" b="0" dirty="0">
                          <a:solidFill>
                            <a:schemeClr val="tx1"/>
                          </a:solidFill>
                          <a:effectLst/>
                        </a:rPr>
                        <a:t>14.55 – 15.00</a:t>
                      </a:r>
                      <a:endParaRPr lang="sv-SE" sz="1100" b="0" dirty="0">
                        <a:solidFill>
                          <a:schemeClr val="tx1"/>
                        </a:solidFill>
                        <a:effectLst/>
                        <a:latin typeface="Calibri" panose="020F0502020204030204" pitchFamily="34" charset="0"/>
                        <a:ea typeface="Calibri" panose="020F0502020204030204" pitchFamily="34" charset="0"/>
                      </a:endParaRPr>
                    </a:p>
                  </a:txBody>
                  <a:tcPr marL="0" marR="0" marT="0" marB="191770"/>
                </a:tc>
                <a:tc>
                  <a:txBody>
                    <a:bodyPr/>
                    <a:lstStyle/>
                    <a:p>
                      <a:r>
                        <a:rPr lang="sv-SE" sz="1100" kern="1200" dirty="0">
                          <a:solidFill>
                            <a:schemeClr val="dk1"/>
                          </a:solidFill>
                          <a:latin typeface="+mn-lt"/>
                          <a:ea typeface="+mn-ea"/>
                          <a:cs typeface="+mn-cs"/>
                        </a:rPr>
                        <a:t>Övriga frågor</a:t>
                      </a:r>
                    </a:p>
                  </a:txBody>
                  <a:tcPr marL="0" marR="0" marT="0" marB="191770"/>
                </a:tc>
                <a:extLst>
                  <a:ext uri="{0D108BD9-81ED-4DB2-BD59-A6C34878D82A}">
                    <a16:rowId xmlns:a16="http://schemas.microsoft.com/office/drawing/2014/main" val="4125605119"/>
                  </a:ext>
                </a:extLst>
              </a:tr>
            </a:tbl>
          </a:graphicData>
        </a:graphic>
      </p:graphicFrame>
    </p:spTree>
    <p:extLst>
      <p:ext uri="{BB962C8B-B14F-4D97-AF65-F5344CB8AC3E}">
        <p14:creationId xmlns:p14="http://schemas.microsoft.com/office/powerpoint/2010/main" val="1160433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B0A194EC-CEDF-4426-99D0-070B030FBC9B}"/>
              </a:ext>
            </a:extLst>
          </p:cNvPr>
          <p:cNvGraphicFramePr/>
          <p:nvPr>
            <p:extLst>
              <p:ext uri="{D42A27DB-BD31-4B8C-83A1-F6EECF244321}">
                <p14:modId xmlns:p14="http://schemas.microsoft.com/office/powerpoint/2010/main" val="2580898075"/>
              </p:ext>
            </p:extLst>
          </p:nvPr>
        </p:nvGraphicFramePr>
        <p:xfrm>
          <a:off x="1723246" y="1876144"/>
          <a:ext cx="9143675" cy="38220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ruta 5">
            <a:extLst>
              <a:ext uri="{FF2B5EF4-FFF2-40B4-BE49-F238E27FC236}">
                <a16:creationId xmlns:a16="http://schemas.microsoft.com/office/drawing/2014/main" id="{E51548CD-68D9-42AF-B847-D9F71BAA7045}"/>
              </a:ext>
            </a:extLst>
          </p:cNvPr>
          <p:cNvSpPr txBox="1"/>
          <p:nvPr/>
        </p:nvSpPr>
        <p:spPr>
          <a:xfrm>
            <a:off x="5743874" y="5909127"/>
            <a:ext cx="6097604" cy="646331"/>
          </a:xfrm>
          <a:prstGeom prst="rect">
            <a:avLst/>
          </a:prstGeom>
          <a:noFill/>
        </p:spPr>
        <p:txBody>
          <a:bodyPr wrap="square">
            <a:spAutoFit/>
          </a:bodyPr>
          <a:lstStyle/>
          <a:p>
            <a:pPr lvl="0"/>
            <a:r>
              <a:rPr lang="sv-SE" sz="1200" b="0" dirty="0">
                <a:solidFill>
                  <a:schemeClr val="tx1"/>
                </a:solidFill>
                <a:effectLst/>
              </a:rPr>
              <a:t>Källor: </a:t>
            </a:r>
          </a:p>
          <a:p>
            <a:pPr lvl="0"/>
            <a:r>
              <a:rPr lang="sv-SE" sz="1200" dirty="0"/>
              <a:t>ISO </a:t>
            </a:r>
            <a:r>
              <a:rPr lang="sv-SE" sz="1200" dirty="0" err="1"/>
              <a:t>Standardardiseringsorganisation</a:t>
            </a:r>
            <a:endParaRPr lang="sv-SE" sz="1200" dirty="0"/>
          </a:p>
          <a:p>
            <a:pPr lvl="0"/>
            <a:r>
              <a:rPr lang="sv-SE" sz="1200" b="0" dirty="0">
                <a:solidFill>
                  <a:schemeClr val="tx1"/>
                </a:solidFill>
                <a:effectLst/>
              </a:rPr>
              <a:t>https://www.digisam.se/wp-content/uploads/2021/04/Digisams-termlista.pdf</a:t>
            </a:r>
          </a:p>
        </p:txBody>
      </p:sp>
      <p:graphicFrame>
        <p:nvGraphicFramePr>
          <p:cNvPr id="9" name="Diagram 8">
            <a:extLst>
              <a:ext uri="{FF2B5EF4-FFF2-40B4-BE49-F238E27FC236}">
                <a16:creationId xmlns:a16="http://schemas.microsoft.com/office/drawing/2014/main" id="{0BA1F843-168B-440C-BEEF-F2A6865C1436}"/>
              </a:ext>
            </a:extLst>
          </p:cNvPr>
          <p:cNvGraphicFramePr/>
          <p:nvPr>
            <p:extLst>
              <p:ext uri="{D42A27DB-BD31-4B8C-83A1-F6EECF244321}">
                <p14:modId xmlns:p14="http://schemas.microsoft.com/office/powerpoint/2010/main" val="3578460553"/>
              </p:ext>
            </p:extLst>
          </p:nvPr>
        </p:nvGraphicFramePr>
        <p:xfrm>
          <a:off x="1992590" y="827381"/>
          <a:ext cx="3628564" cy="20975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0" name="Diagram 9">
            <a:extLst>
              <a:ext uri="{FF2B5EF4-FFF2-40B4-BE49-F238E27FC236}">
                <a16:creationId xmlns:a16="http://schemas.microsoft.com/office/drawing/2014/main" id="{CD046CD3-B310-4DA3-83EB-3CA6E10A99C5}"/>
              </a:ext>
            </a:extLst>
          </p:cNvPr>
          <p:cNvGraphicFramePr/>
          <p:nvPr>
            <p:extLst>
              <p:ext uri="{D42A27DB-BD31-4B8C-83A1-F6EECF244321}">
                <p14:modId xmlns:p14="http://schemas.microsoft.com/office/powerpoint/2010/main" val="3914252635"/>
              </p:ext>
            </p:extLst>
          </p:nvPr>
        </p:nvGraphicFramePr>
        <p:xfrm>
          <a:off x="7603957" y="1241659"/>
          <a:ext cx="2723949" cy="148373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extLst>
      <p:ext uri="{BB962C8B-B14F-4D97-AF65-F5344CB8AC3E}">
        <p14:creationId xmlns:p14="http://schemas.microsoft.com/office/powerpoint/2010/main" val="13592542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A0FF97-A9AF-497E-9923-E729FFD96D1A}"/>
              </a:ext>
            </a:extLst>
          </p:cNvPr>
          <p:cNvSpPr>
            <a:spLocks noGrp="1"/>
          </p:cNvSpPr>
          <p:nvPr>
            <p:ph type="title"/>
          </p:nvPr>
        </p:nvSpPr>
        <p:spPr>
          <a:xfrm>
            <a:off x="1884000" y="2408044"/>
            <a:ext cx="8193651" cy="1107996"/>
          </a:xfrm>
        </p:spPr>
        <p:txBody>
          <a:bodyPr/>
          <a:lstStyle/>
          <a:p>
            <a:r>
              <a:rPr lang="sv-SE" dirty="0"/>
              <a:t>Paus kl. 14:00-14:05</a:t>
            </a:r>
            <a:br>
              <a:rPr lang="sv-SE" sz="4000" kern="1200" dirty="0">
                <a:solidFill>
                  <a:schemeClr val="dk1"/>
                </a:solidFill>
                <a:latin typeface="+mn-lt"/>
                <a:ea typeface="+mn-ea"/>
                <a:cs typeface="+mn-cs"/>
              </a:rPr>
            </a:br>
            <a:endParaRPr lang="sv-SE" dirty="0"/>
          </a:p>
        </p:txBody>
      </p:sp>
    </p:spTree>
    <p:extLst>
      <p:ext uri="{BB962C8B-B14F-4D97-AF65-F5344CB8AC3E}">
        <p14:creationId xmlns:p14="http://schemas.microsoft.com/office/powerpoint/2010/main" val="2158238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A0FF97-A9AF-497E-9923-E729FFD96D1A}"/>
              </a:ext>
            </a:extLst>
          </p:cNvPr>
          <p:cNvSpPr>
            <a:spLocks noGrp="1"/>
          </p:cNvSpPr>
          <p:nvPr>
            <p:ph type="title"/>
          </p:nvPr>
        </p:nvSpPr>
        <p:spPr>
          <a:xfrm>
            <a:off x="1884000" y="1854047"/>
            <a:ext cx="8193651" cy="1661993"/>
          </a:xfrm>
        </p:spPr>
        <p:txBody>
          <a:bodyPr/>
          <a:lstStyle/>
          <a:p>
            <a:r>
              <a:rPr lang="sv-SE" dirty="0"/>
              <a:t>Genomgång av </a:t>
            </a:r>
            <a:r>
              <a:rPr lang="sv-SE" dirty="0" err="1"/>
              <a:t>utredningsområden</a:t>
            </a:r>
            <a:br>
              <a:rPr lang="sv-SE" sz="4000" kern="1200" dirty="0">
                <a:solidFill>
                  <a:schemeClr val="dk1"/>
                </a:solidFill>
                <a:latin typeface="+mn-lt"/>
                <a:ea typeface="+mn-ea"/>
                <a:cs typeface="+mn-cs"/>
              </a:rPr>
            </a:br>
            <a:endParaRPr lang="sv-SE" dirty="0"/>
          </a:p>
        </p:txBody>
      </p:sp>
      <p:sp>
        <p:nvSpPr>
          <p:cNvPr id="3" name="Platshållare för text 2">
            <a:extLst>
              <a:ext uri="{FF2B5EF4-FFF2-40B4-BE49-F238E27FC236}">
                <a16:creationId xmlns:a16="http://schemas.microsoft.com/office/drawing/2014/main" id="{7B88D6BC-29AE-4AFC-B498-DC40A0E43CF1}"/>
              </a:ext>
            </a:extLst>
          </p:cNvPr>
          <p:cNvSpPr>
            <a:spLocks noGrp="1"/>
          </p:cNvSpPr>
          <p:nvPr>
            <p:ph type="body" sz="quarter" idx="18"/>
          </p:nvPr>
        </p:nvSpPr>
        <p:spPr>
          <a:xfrm>
            <a:off x="1884000" y="3702349"/>
            <a:ext cx="8424000" cy="249299"/>
          </a:xfrm>
        </p:spPr>
        <p:txBody>
          <a:bodyPr/>
          <a:lstStyle/>
          <a:p>
            <a:endParaRPr lang="sv-SE" dirty="0"/>
          </a:p>
        </p:txBody>
      </p:sp>
    </p:spTree>
    <p:extLst>
      <p:ext uri="{BB962C8B-B14F-4D97-AF65-F5344CB8AC3E}">
        <p14:creationId xmlns:p14="http://schemas.microsoft.com/office/powerpoint/2010/main" val="1867634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BCF2B4C-D271-4960-B3BA-EB4E19A76E1E}"/>
              </a:ext>
            </a:extLst>
          </p:cNvPr>
          <p:cNvSpPr>
            <a:spLocks noGrp="1"/>
          </p:cNvSpPr>
          <p:nvPr>
            <p:ph type="title"/>
          </p:nvPr>
        </p:nvSpPr>
        <p:spPr/>
        <p:txBody>
          <a:bodyPr/>
          <a:lstStyle/>
          <a:p>
            <a:r>
              <a:rPr lang="sv-SE" dirty="0"/>
              <a:t>Styrkande av Identitet</a:t>
            </a:r>
          </a:p>
        </p:txBody>
      </p:sp>
      <p:sp>
        <p:nvSpPr>
          <p:cNvPr id="3" name="Platshållare för text 2">
            <a:extLst>
              <a:ext uri="{FF2B5EF4-FFF2-40B4-BE49-F238E27FC236}">
                <a16:creationId xmlns:a16="http://schemas.microsoft.com/office/drawing/2014/main" id="{B0DB16D1-50BD-472D-AA2D-09E9E69B90EC}"/>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2981555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10582E94-7965-4126-ADC5-0D18D72496C6}"/>
              </a:ext>
            </a:extLst>
          </p:cNvPr>
          <p:cNvSpPr>
            <a:spLocks noGrp="1"/>
          </p:cNvSpPr>
          <p:nvPr>
            <p:ph type="title"/>
          </p:nvPr>
        </p:nvSpPr>
        <p:spPr/>
        <p:txBody>
          <a:bodyPr/>
          <a:lstStyle/>
          <a:p>
            <a:r>
              <a:rPr lang="sv-SE" dirty="0"/>
              <a:t>Styrkande av Identitet</a:t>
            </a:r>
          </a:p>
        </p:txBody>
      </p:sp>
      <p:sp>
        <p:nvSpPr>
          <p:cNvPr id="6" name="Platshållare för text 5">
            <a:extLst>
              <a:ext uri="{FF2B5EF4-FFF2-40B4-BE49-F238E27FC236}">
                <a16:creationId xmlns:a16="http://schemas.microsoft.com/office/drawing/2014/main" id="{945C0C89-B2D1-4DA7-AE47-320D623AC4CE}"/>
              </a:ext>
            </a:extLst>
          </p:cNvPr>
          <p:cNvSpPr>
            <a:spLocks noGrp="1"/>
          </p:cNvSpPr>
          <p:nvPr>
            <p:ph type="body" sz="quarter" idx="20"/>
          </p:nvPr>
        </p:nvSpPr>
        <p:spPr>
          <a:xfrm>
            <a:off x="858709" y="2024855"/>
            <a:ext cx="6735623" cy="4240213"/>
          </a:xfrm>
        </p:spPr>
        <p:txBody>
          <a:bodyPr>
            <a:normAutofit fontScale="32500" lnSpcReduction="20000"/>
          </a:bodyPr>
          <a:lstStyle/>
          <a:p>
            <a:pPr rtl="0" fontAlgn="ctr">
              <a:spcBef>
                <a:spcPts val="0"/>
              </a:spcBef>
              <a:spcAft>
                <a:spcPts val="0"/>
              </a:spcAft>
              <a:buFont typeface="Arial" panose="020B0604020202020204" pitchFamily="34" charset="0"/>
              <a:buChar char="•"/>
            </a:pPr>
            <a:r>
              <a:rPr lang="sv-SE" sz="5500" dirty="0"/>
              <a:t>Styrkande av identitet ska finnas med i de intyg där det är nödvändigt.</a:t>
            </a:r>
            <a:br>
              <a:rPr lang="sv-SE" sz="5500" dirty="0"/>
            </a:br>
            <a:endParaRPr lang="sv-SE" sz="5500" dirty="0"/>
          </a:p>
          <a:p>
            <a:pPr eaLnBrk="0" fontAlgn="base" hangingPunct="0">
              <a:lnSpc>
                <a:spcPct val="170000"/>
              </a:lnSpc>
              <a:spcBef>
                <a:spcPct val="0"/>
              </a:spcBef>
              <a:spcAft>
                <a:spcPct val="0"/>
              </a:spcAft>
            </a:pPr>
            <a:r>
              <a:rPr lang="sv-SE" sz="5500" dirty="0"/>
              <a:t>Hur Identitetskontrollen genomförs ingår </a:t>
            </a:r>
            <a:r>
              <a:rPr lang="sv-SE" sz="5400" dirty="0"/>
              <a:t>inte i detta uppdrag, men det finns ett behov av att standardisera processen för alla myndigheter. Eftersom detta är ett större arbete, avgränsar vi oss för tillfället.</a:t>
            </a:r>
            <a:endParaRPr lang="sv-SE" dirty="0">
              <a:hlinkClick r:id="" action="ppaction://noaction"/>
            </a:endParaRPr>
          </a:p>
          <a:p>
            <a:endParaRPr lang="sv-SE" dirty="0">
              <a:hlinkClick r:id="" action="ppaction://noaction"/>
            </a:endParaRPr>
          </a:p>
          <a:p>
            <a:endParaRPr lang="sv-SE" dirty="0">
              <a:hlinkClick r:id="" action="ppaction://noaction"/>
            </a:endParaRPr>
          </a:p>
          <a:p>
            <a:endParaRPr lang="sv-SE" dirty="0">
              <a:hlinkClick r:id="" action="ppaction://noaction"/>
            </a:endParaRPr>
          </a:p>
          <a:p>
            <a:pPr marL="0" indent="0">
              <a:buNone/>
            </a:pPr>
            <a:r>
              <a:rPr lang="sv-SE" sz="5600" dirty="0">
                <a:hlinkClick r:id="" action="ppaction://noaction"/>
              </a:rPr>
              <a:t>Styrkande av identitet - mailutskick + svar - Arbetsgrupper för </a:t>
            </a:r>
            <a:r>
              <a:rPr lang="sv-SE" sz="5600" dirty="0" err="1">
                <a:hlinkClick r:id="rId2"/>
              </a:rPr>
              <a:t>interoperabilitet</a:t>
            </a:r>
            <a:r>
              <a:rPr lang="sv-SE" sz="5600" dirty="0">
                <a:hlinkClick r:id="rId2"/>
              </a:rPr>
              <a:t> - </a:t>
            </a:r>
            <a:r>
              <a:rPr lang="sv-SE" sz="5600" dirty="0" err="1">
                <a:hlinkClick r:id="rId2"/>
              </a:rPr>
              <a:t>Confluence</a:t>
            </a:r>
            <a:endParaRPr lang="sv-SE" sz="5600" dirty="0"/>
          </a:p>
          <a:p>
            <a:pPr marL="0" indent="0">
              <a:buNone/>
            </a:pPr>
            <a:endParaRPr lang="sv-SE" dirty="0"/>
          </a:p>
        </p:txBody>
      </p:sp>
      <p:pic>
        <p:nvPicPr>
          <p:cNvPr id="14" name="Platshållare för bild 13" descr="Person som använder iPad">
            <a:extLst>
              <a:ext uri="{FF2B5EF4-FFF2-40B4-BE49-F238E27FC236}">
                <a16:creationId xmlns:a16="http://schemas.microsoft.com/office/drawing/2014/main" id="{4F896ED1-7B31-40E0-9ED6-DD489CC02956}"/>
              </a:ext>
            </a:extLst>
          </p:cNvPr>
          <p:cNvPicPr>
            <a:picLocks noGrp="1" noChangeAspect="1"/>
          </p:cNvPicPr>
          <p:nvPr>
            <p:ph type="pic" sz="quarter" idx="18"/>
          </p:nvPr>
        </p:nvPicPr>
        <p:blipFill rotWithShape="1">
          <a:blip r:embed="rId3">
            <a:extLst>
              <a:ext uri="{28A0092B-C50C-407E-A947-70E740481C1C}">
                <a14:useLocalDpi xmlns:a14="http://schemas.microsoft.com/office/drawing/2010/main" val="0"/>
              </a:ext>
            </a:extLst>
          </a:blip>
          <a:srcRect l="46767" t="2690" r="10351" b="-2690"/>
          <a:stretch/>
        </p:blipFill>
        <p:spPr>
          <a:xfrm>
            <a:off x="7785848" y="0"/>
            <a:ext cx="4406152" cy="6858000"/>
          </a:xfrm>
        </p:spPr>
      </p:pic>
    </p:spTree>
    <p:extLst>
      <p:ext uri="{BB962C8B-B14F-4D97-AF65-F5344CB8AC3E}">
        <p14:creationId xmlns:p14="http://schemas.microsoft.com/office/powerpoint/2010/main" val="4194866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D386AB3-F8CF-4DA4-9F14-5A2D8C7A0DB5}"/>
              </a:ext>
            </a:extLst>
          </p:cNvPr>
          <p:cNvSpPr>
            <a:spLocks noGrp="1"/>
          </p:cNvSpPr>
          <p:nvPr>
            <p:ph type="title"/>
          </p:nvPr>
        </p:nvSpPr>
        <p:spPr/>
        <p:txBody>
          <a:bodyPr/>
          <a:lstStyle/>
          <a:p>
            <a:r>
              <a:rPr lang="sv-SE" dirty="0"/>
              <a:t>Relationsperson</a:t>
            </a:r>
          </a:p>
        </p:txBody>
      </p:sp>
      <p:sp>
        <p:nvSpPr>
          <p:cNvPr id="3" name="Platshållare för text 2">
            <a:extLst>
              <a:ext uri="{FF2B5EF4-FFF2-40B4-BE49-F238E27FC236}">
                <a16:creationId xmlns:a16="http://schemas.microsoft.com/office/drawing/2014/main" id="{530C9399-C1D2-4982-9B97-D164BA131806}"/>
              </a:ext>
            </a:extLst>
          </p:cNvPr>
          <p:cNvSpPr>
            <a:spLocks noGrp="1"/>
          </p:cNvSpPr>
          <p:nvPr>
            <p:ph type="body" sz="quarter" idx="18"/>
          </p:nvPr>
        </p:nvSpPr>
        <p:spPr/>
        <p:txBody>
          <a:bodyPr/>
          <a:lstStyle/>
          <a:p>
            <a:endParaRPr lang="sv-SE" dirty="0"/>
          </a:p>
        </p:txBody>
      </p:sp>
    </p:spTree>
    <p:extLst>
      <p:ext uri="{BB962C8B-B14F-4D97-AF65-F5344CB8AC3E}">
        <p14:creationId xmlns:p14="http://schemas.microsoft.com/office/powerpoint/2010/main" val="2307862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BC57B067-7341-4D37-8EA0-A2EF6FBCA489}"/>
              </a:ext>
            </a:extLst>
          </p:cNvPr>
          <p:cNvSpPr>
            <a:spLocks noGrp="1"/>
          </p:cNvSpPr>
          <p:nvPr>
            <p:ph type="title"/>
          </p:nvPr>
        </p:nvSpPr>
        <p:spPr/>
        <p:txBody>
          <a:bodyPr/>
          <a:lstStyle/>
          <a:p>
            <a:r>
              <a:rPr lang="sv-SE" dirty="0"/>
              <a:t>Bakgrund</a:t>
            </a:r>
          </a:p>
        </p:txBody>
      </p:sp>
      <p:graphicFrame>
        <p:nvGraphicFramePr>
          <p:cNvPr id="5" name="Diagram 4">
            <a:extLst>
              <a:ext uri="{FF2B5EF4-FFF2-40B4-BE49-F238E27FC236}">
                <a16:creationId xmlns:a16="http://schemas.microsoft.com/office/drawing/2014/main" id="{E745236E-7649-4C9E-BF9E-72DE0D3B28FF}"/>
              </a:ext>
            </a:extLst>
          </p:cNvPr>
          <p:cNvGraphicFramePr/>
          <p:nvPr>
            <p:extLst>
              <p:ext uri="{D42A27DB-BD31-4B8C-83A1-F6EECF244321}">
                <p14:modId xmlns:p14="http://schemas.microsoft.com/office/powerpoint/2010/main" val="548595263"/>
              </p:ext>
            </p:extLst>
          </p:nvPr>
        </p:nvGraphicFramePr>
        <p:xfrm>
          <a:off x="858709" y="2024855"/>
          <a:ext cx="9995557" cy="424021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7660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Processkarta begreppsmodell">
            <a:extLst>
              <a:ext uri="{FF2B5EF4-FFF2-40B4-BE49-F238E27FC236}">
                <a16:creationId xmlns:a16="http://schemas.microsoft.com/office/drawing/2014/main" id="{9D3C9BF4-9883-4FB9-94FE-0328EF1B8C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98652" y="1291569"/>
            <a:ext cx="8403960" cy="4877751"/>
          </a:xfrm>
          <a:prstGeom prst="rect">
            <a:avLst/>
          </a:prstGeom>
          <a:noFill/>
          <a:extLst>
            <a:ext uri="{909E8E84-426E-40DD-AFC4-6F175D3DCCD1}">
              <a14:hiddenFill xmlns:a14="http://schemas.microsoft.com/office/drawing/2010/main">
                <a:solidFill>
                  <a:srgbClr val="FFFFFF"/>
                </a:solidFill>
              </a14:hiddenFill>
            </a:ext>
          </a:extLst>
        </p:spPr>
      </p:pic>
      <p:sp>
        <p:nvSpPr>
          <p:cNvPr id="3" name="Rubrik 2">
            <a:extLst>
              <a:ext uri="{FF2B5EF4-FFF2-40B4-BE49-F238E27FC236}">
                <a16:creationId xmlns:a16="http://schemas.microsoft.com/office/drawing/2014/main" id="{33A57CEF-3F20-407E-A57B-EA1298C09DD8}"/>
              </a:ext>
            </a:extLst>
          </p:cNvPr>
          <p:cNvSpPr>
            <a:spLocks noGrp="1"/>
          </p:cNvSpPr>
          <p:nvPr>
            <p:ph type="title"/>
          </p:nvPr>
        </p:nvSpPr>
        <p:spPr>
          <a:xfrm>
            <a:off x="858710" y="769002"/>
            <a:ext cx="9409010" cy="652174"/>
          </a:xfrm>
        </p:spPr>
        <p:txBody>
          <a:bodyPr/>
          <a:lstStyle/>
          <a:p>
            <a:r>
              <a:rPr lang="sv-SE" dirty="0"/>
              <a:t>NIM Begreppsmodell annan person</a:t>
            </a:r>
          </a:p>
        </p:txBody>
      </p:sp>
      <p:sp>
        <p:nvSpPr>
          <p:cNvPr id="6" name="textruta 5">
            <a:extLst>
              <a:ext uri="{FF2B5EF4-FFF2-40B4-BE49-F238E27FC236}">
                <a16:creationId xmlns:a16="http://schemas.microsoft.com/office/drawing/2014/main" id="{81B2A570-FF1F-4DD4-91B9-32BF74BAC445}"/>
              </a:ext>
            </a:extLst>
          </p:cNvPr>
          <p:cNvSpPr txBox="1"/>
          <p:nvPr/>
        </p:nvSpPr>
        <p:spPr>
          <a:xfrm>
            <a:off x="748364" y="2644573"/>
            <a:ext cx="4035392" cy="341632"/>
          </a:xfrm>
          <a:prstGeom prst="rect">
            <a:avLst/>
          </a:prstGeom>
          <a:noFill/>
        </p:spPr>
        <p:txBody>
          <a:bodyPr wrap="square">
            <a:spAutoFit/>
          </a:bodyPr>
          <a:lstStyle/>
          <a:p>
            <a:pPr marL="0" lvl="1" algn="l" defTabSz="1244600">
              <a:lnSpc>
                <a:spcPct val="90000"/>
              </a:lnSpc>
              <a:spcBef>
                <a:spcPct val="0"/>
              </a:spcBef>
              <a:spcAft>
                <a:spcPct val="20000"/>
              </a:spcAft>
            </a:pPr>
            <a:r>
              <a:rPr lang="sv-SE" sz="1800" kern="1200" dirty="0"/>
              <a:t>Kodverk - urval 60041000052102   </a:t>
            </a:r>
          </a:p>
        </p:txBody>
      </p:sp>
      <p:sp>
        <p:nvSpPr>
          <p:cNvPr id="4" name="Ellips 3">
            <a:extLst>
              <a:ext uri="{FF2B5EF4-FFF2-40B4-BE49-F238E27FC236}">
                <a16:creationId xmlns:a16="http://schemas.microsoft.com/office/drawing/2014/main" id="{66A90F1F-0B01-4D3E-8B6D-5C8C86BFCEBB}"/>
              </a:ext>
            </a:extLst>
          </p:cNvPr>
          <p:cNvSpPr/>
          <p:nvPr/>
        </p:nvSpPr>
        <p:spPr>
          <a:xfrm>
            <a:off x="2916455" y="4562375"/>
            <a:ext cx="5746282" cy="1638376"/>
          </a:xfrm>
          <a:custGeom>
            <a:avLst/>
            <a:gdLst>
              <a:gd name="connsiteX0" fmla="*/ 0 w 5746282"/>
              <a:gd name="connsiteY0" fmla="*/ 819188 h 1638376"/>
              <a:gd name="connsiteX1" fmla="*/ 2873141 w 5746282"/>
              <a:gd name="connsiteY1" fmla="*/ 0 h 1638376"/>
              <a:gd name="connsiteX2" fmla="*/ 5746282 w 5746282"/>
              <a:gd name="connsiteY2" fmla="*/ 819188 h 1638376"/>
              <a:gd name="connsiteX3" fmla="*/ 2873141 w 5746282"/>
              <a:gd name="connsiteY3" fmla="*/ 1638376 h 1638376"/>
              <a:gd name="connsiteX4" fmla="*/ 0 w 5746282"/>
              <a:gd name="connsiteY4" fmla="*/ 819188 h 16383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46282" h="1638376" extrusionOk="0">
                <a:moveTo>
                  <a:pt x="0" y="819188"/>
                </a:moveTo>
                <a:cubicBezTo>
                  <a:pt x="-102334" y="167673"/>
                  <a:pt x="1257610" y="30763"/>
                  <a:pt x="2873141" y="0"/>
                </a:cubicBezTo>
                <a:cubicBezTo>
                  <a:pt x="4493946" y="20477"/>
                  <a:pt x="5704927" y="288279"/>
                  <a:pt x="5746282" y="819188"/>
                </a:cubicBezTo>
                <a:cubicBezTo>
                  <a:pt x="5354449" y="1189282"/>
                  <a:pt x="4479896" y="1478471"/>
                  <a:pt x="2873141" y="1638376"/>
                </a:cubicBezTo>
                <a:cubicBezTo>
                  <a:pt x="1266112" y="1610483"/>
                  <a:pt x="43473" y="1212095"/>
                  <a:pt x="0" y="819188"/>
                </a:cubicBezTo>
                <a:close/>
              </a:path>
            </a:pathLst>
          </a:custGeom>
          <a:noFill/>
          <a:ln w="28575">
            <a:solidFill>
              <a:schemeClr val="tx2"/>
            </a:solidFill>
            <a:extLst>
              <a:ext uri="{C807C97D-BFC1-408E-A445-0C87EB9F89A2}">
                <ask:lineSketchStyleProps xmlns:ask="http://schemas.microsoft.com/office/drawing/2018/sketchyshapes" sd="4172447036">
                  <a:prstGeom prst="ellipse">
                    <a:avLst/>
                  </a:prstGeom>
                  <ask:type>
                    <ask:lineSketchScribble/>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232503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316E9D4-FD09-423D-B836-11C283FCD1EF}"/>
              </a:ext>
            </a:extLst>
          </p:cNvPr>
          <p:cNvSpPr>
            <a:spLocks noGrp="1"/>
          </p:cNvSpPr>
          <p:nvPr>
            <p:ph type="title"/>
          </p:nvPr>
        </p:nvSpPr>
        <p:spPr>
          <a:xfrm>
            <a:off x="1884000" y="2372570"/>
            <a:ext cx="8424000" cy="1107996"/>
          </a:xfrm>
        </p:spPr>
        <p:txBody>
          <a:bodyPr/>
          <a:lstStyle/>
          <a:p>
            <a:r>
              <a:rPr lang="sv-SE" dirty="0"/>
              <a:t>Kontaktsätt/Utlåtandet baserat på</a:t>
            </a:r>
          </a:p>
        </p:txBody>
      </p:sp>
      <p:sp>
        <p:nvSpPr>
          <p:cNvPr id="3" name="Platshållare för text 2">
            <a:extLst>
              <a:ext uri="{FF2B5EF4-FFF2-40B4-BE49-F238E27FC236}">
                <a16:creationId xmlns:a16="http://schemas.microsoft.com/office/drawing/2014/main" id="{CF423BDE-F29D-403C-9A1A-678727DC2C86}"/>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30588061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479A0A69-6838-4C7B-9AA3-468107DCB199}"/>
              </a:ext>
            </a:extLst>
          </p:cNvPr>
          <p:cNvSpPr>
            <a:spLocks noGrp="1"/>
          </p:cNvSpPr>
          <p:nvPr>
            <p:ph type="pic" sz="quarter" idx="18"/>
          </p:nvPr>
        </p:nvSpPr>
        <p:spPr/>
      </p:sp>
      <p:sp>
        <p:nvSpPr>
          <p:cNvPr id="3" name="Rubrik 2">
            <a:extLst>
              <a:ext uri="{FF2B5EF4-FFF2-40B4-BE49-F238E27FC236}">
                <a16:creationId xmlns:a16="http://schemas.microsoft.com/office/drawing/2014/main" id="{33A57CEF-3F20-407E-A57B-EA1298C09DD8}"/>
              </a:ext>
            </a:extLst>
          </p:cNvPr>
          <p:cNvSpPr>
            <a:spLocks noGrp="1"/>
          </p:cNvSpPr>
          <p:nvPr>
            <p:ph type="title"/>
          </p:nvPr>
        </p:nvSpPr>
        <p:spPr/>
        <p:txBody>
          <a:bodyPr/>
          <a:lstStyle/>
          <a:p>
            <a:r>
              <a:rPr lang="sv-SE" dirty="0"/>
              <a:t>Bakgrund</a:t>
            </a:r>
          </a:p>
        </p:txBody>
      </p:sp>
      <p:sp>
        <p:nvSpPr>
          <p:cNvPr id="4" name="Platshållare för text 3">
            <a:extLst>
              <a:ext uri="{FF2B5EF4-FFF2-40B4-BE49-F238E27FC236}">
                <a16:creationId xmlns:a16="http://schemas.microsoft.com/office/drawing/2014/main" id="{38901FE7-B596-4086-A478-03E53738AF80}"/>
              </a:ext>
            </a:extLst>
          </p:cNvPr>
          <p:cNvSpPr>
            <a:spLocks noGrp="1"/>
          </p:cNvSpPr>
          <p:nvPr>
            <p:ph type="body" sz="quarter" idx="20"/>
          </p:nvPr>
        </p:nvSpPr>
        <p:spPr/>
        <p:txBody>
          <a:bodyPr/>
          <a:lstStyle/>
          <a:p>
            <a:r>
              <a:rPr lang="sv-SE" dirty="0"/>
              <a:t>Finns i intyg från FK, AF och SKR</a:t>
            </a:r>
          </a:p>
          <a:p>
            <a:r>
              <a:rPr lang="sv-SE" dirty="0"/>
              <a:t>Mål och syfte - Identifiera och modellera begrepp och information (</a:t>
            </a:r>
            <a:r>
              <a:rPr lang="sv-SE" dirty="0" err="1"/>
              <a:t>klass+attribut+kodverk</a:t>
            </a:r>
            <a:r>
              <a:rPr lang="sv-SE" dirty="0"/>
              <a:t>)</a:t>
            </a:r>
          </a:p>
        </p:txBody>
      </p:sp>
    </p:spTree>
    <p:extLst>
      <p:ext uri="{BB962C8B-B14F-4D97-AF65-F5344CB8AC3E}">
        <p14:creationId xmlns:p14="http://schemas.microsoft.com/office/powerpoint/2010/main" val="1510142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A0FF97-A9AF-497E-9923-E729FFD96D1A}"/>
              </a:ext>
            </a:extLst>
          </p:cNvPr>
          <p:cNvSpPr>
            <a:spLocks noGrp="1"/>
          </p:cNvSpPr>
          <p:nvPr>
            <p:ph type="title"/>
          </p:nvPr>
        </p:nvSpPr>
        <p:spPr>
          <a:xfrm>
            <a:off x="1884000" y="2962042"/>
            <a:ext cx="9589732" cy="553998"/>
          </a:xfrm>
        </p:spPr>
        <p:txBody>
          <a:bodyPr/>
          <a:lstStyle/>
          <a:p>
            <a:r>
              <a:rPr lang="sv-SE" dirty="0"/>
              <a:t>Förankring</a:t>
            </a:r>
          </a:p>
        </p:txBody>
      </p:sp>
      <p:sp>
        <p:nvSpPr>
          <p:cNvPr id="3" name="Platshållare för text 2">
            <a:extLst>
              <a:ext uri="{FF2B5EF4-FFF2-40B4-BE49-F238E27FC236}">
                <a16:creationId xmlns:a16="http://schemas.microsoft.com/office/drawing/2014/main" id="{7B88D6BC-29AE-4AFC-B498-DC40A0E43CF1}"/>
              </a:ext>
            </a:extLst>
          </p:cNvPr>
          <p:cNvSpPr>
            <a:spLocks noGrp="1"/>
          </p:cNvSpPr>
          <p:nvPr>
            <p:ph type="body" sz="quarter" idx="18"/>
          </p:nvPr>
        </p:nvSpPr>
        <p:spPr>
          <a:xfrm>
            <a:off x="1884000" y="3702349"/>
            <a:ext cx="8424000" cy="249299"/>
          </a:xfrm>
        </p:spPr>
        <p:txBody>
          <a:bodyPr/>
          <a:lstStyle/>
          <a:p>
            <a:r>
              <a:rPr lang="sv-SE" dirty="0"/>
              <a:t>Rodabe</a:t>
            </a:r>
          </a:p>
        </p:txBody>
      </p:sp>
    </p:spTree>
    <p:extLst>
      <p:ext uri="{BB962C8B-B14F-4D97-AF65-F5344CB8AC3E}">
        <p14:creationId xmlns:p14="http://schemas.microsoft.com/office/powerpoint/2010/main" val="48478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2FDD59CF-DE22-41E5-A8B0-88C179C0B654}"/>
              </a:ext>
            </a:extLst>
          </p:cNvPr>
          <p:cNvSpPr>
            <a:spLocks noGrp="1"/>
          </p:cNvSpPr>
          <p:nvPr>
            <p:ph type="pic" sz="quarter" idx="18"/>
          </p:nvPr>
        </p:nvSpPr>
        <p:spPr/>
      </p:sp>
      <p:sp>
        <p:nvSpPr>
          <p:cNvPr id="3" name="Rubrik 2">
            <a:extLst>
              <a:ext uri="{FF2B5EF4-FFF2-40B4-BE49-F238E27FC236}">
                <a16:creationId xmlns:a16="http://schemas.microsoft.com/office/drawing/2014/main" id="{06B8329C-2A90-41A6-BBF4-948949B9B389}"/>
              </a:ext>
            </a:extLst>
          </p:cNvPr>
          <p:cNvSpPr>
            <a:spLocks noGrp="1"/>
          </p:cNvSpPr>
          <p:nvPr>
            <p:ph type="title"/>
          </p:nvPr>
        </p:nvSpPr>
        <p:spPr/>
        <p:txBody>
          <a:bodyPr/>
          <a:lstStyle/>
          <a:p>
            <a:r>
              <a:rPr lang="sv-SE" dirty="0"/>
              <a:t>Exempel från intyg</a:t>
            </a:r>
          </a:p>
        </p:txBody>
      </p:sp>
      <p:sp>
        <p:nvSpPr>
          <p:cNvPr id="4" name="Platshållare för text 3">
            <a:extLst>
              <a:ext uri="{FF2B5EF4-FFF2-40B4-BE49-F238E27FC236}">
                <a16:creationId xmlns:a16="http://schemas.microsoft.com/office/drawing/2014/main" id="{BC0FE912-9A77-4914-8D41-A4096C414F9A}"/>
              </a:ext>
            </a:extLst>
          </p:cNvPr>
          <p:cNvSpPr>
            <a:spLocks noGrp="1"/>
          </p:cNvSpPr>
          <p:nvPr>
            <p:ph type="body" sz="quarter" idx="20"/>
          </p:nvPr>
        </p:nvSpPr>
        <p:spPr>
          <a:xfrm>
            <a:off x="858711" y="2024855"/>
            <a:ext cx="5796090" cy="4240213"/>
          </a:xfrm>
        </p:spPr>
        <p:txBody>
          <a:bodyPr>
            <a:normAutofit fontScale="70000" lnSpcReduction="20000"/>
          </a:bodyPr>
          <a:lstStyle/>
          <a:p>
            <a:r>
              <a:rPr lang="sv-SE" dirty="0"/>
              <a:t>Läkarintyg för sjukpenning</a:t>
            </a:r>
          </a:p>
          <a:p>
            <a:pPr lvl="1"/>
            <a:r>
              <a:rPr lang="sv-SE" dirty="0">
                <a:hlinkClick r:id="rId2"/>
              </a:rPr>
              <a:t>https://www.forsakringskassan.se/download/18.62c6089e1799604047f1190/1701774715101/7804-lakarintyg-for-sjukpenning.pdf</a:t>
            </a:r>
            <a:endParaRPr lang="sv-SE" dirty="0"/>
          </a:p>
          <a:p>
            <a:r>
              <a:rPr lang="sv-SE" dirty="0"/>
              <a:t>Läkarutlåtande för omvårdnadsbidrag och merkostnadsersättning</a:t>
            </a:r>
          </a:p>
          <a:p>
            <a:pPr lvl="1"/>
            <a:r>
              <a:rPr lang="sv-SE" dirty="0">
                <a:hlinkClick r:id="rId3"/>
              </a:rPr>
              <a:t>https://www.forsakringskassan.se/download/18.3dc760f617996051104aeb/1738580759098/3220-lakarutlatande-for-omvardnadsbidrag-och-merkostnadsersattning.pdf</a:t>
            </a:r>
            <a:endParaRPr lang="sv-SE" dirty="0"/>
          </a:p>
          <a:p>
            <a:r>
              <a:rPr lang="sv-SE" dirty="0"/>
              <a:t>Läkarutlåtande för aktivitetsersättning vid förlängd skolgång</a:t>
            </a:r>
          </a:p>
          <a:p>
            <a:pPr lvl="1"/>
            <a:r>
              <a:rPr lang="sv-SE" dirty="0">
                <a:hlinkClick r:id="rId4"/>
              </a:rPr>
              <a:t>https://www.forsakringskassan.se/download/18.62c6089e1799604047f1377/1702384755997/7802-lakarutlatande-for-aktivitetsersattning-vid-forlangd-skolgang.pdf</a:t>
            </a:r>
            <a:endParaRPr lang="sv-SE" dirty="0"/>
          </a:p>
          <a:p>
            <a:pPr lvl="1"/>
            <a:endParaRPr lang="sv-SE" dirty="0"/>
          </a:p>
          <a:p>
            <a:endParaRPr lang="sv-SE" dirty="0"/>
          </a:p>
        </p:txBody>
      </p:sp>
      <p:pic>
        <p:nvPicPr>
          <p:cNvPr id="6" name="Bildobjekt 5">
            <a:extLst>
              <a:ext uri="{FF2B5EF4-FFF2-40B4-BE49-F238E27FC236}">
                <a16:creationId xmlns:a16="http://schemas.microsoft.com/office/drawing/2014/main" id="{8EFA353A-DE49-4882-8549-1C78D51F157D}"/>
              </a:ext>
            </a:extLst>
          </p:cNvPr>
          <p:cNvPicPr>
            <a:picLocks noChangeAspect="1"/>
          </p:cNvPicPr>
          <p:nvPr/>
        </p:nvPicPr>
        <p:blipFill rotWithShape="1">
          <a:blip r:embed="rId5"/>
          <a:srcRect l="36944" t="51550" r="22430" b="26486"/>
          <a:stretch/>
        </p:blipFill>
        <p:spPr>
          <a:xfrm>
            <a:off x="7261412" y="29542"/>
            <a:ext cx="4691473" cy="1363332"/>
          </a:xfrm>
          <a:prstGeom prst="rect">
            <a:avLst/>
          </a:prstGeom>
        </p:spPr>
      </p:pic>
      <p:pic>
        <p:nvPicPr>
          <p:cNvPr id="8" name="Bildobjekt 7">
            <a:extLst>
              <a:ext uri="{FF2B5EF4-FFF2-40B4-BE49-F238E27FC236}">
                <a16:creationId xmlns:a16="http://schemas.microsoft.com/office/drawing/2014/main" id="{BF7031D2-056C-42D5-8C6E-6B346EBA8E74}"/>
              </a:ext>
            </a:extLst>
          </p:cNvPr>
          <p:cNvPicPr>
            <a:picLocks noChangeAspect="1"/>
          </p:cNvPicPr>
          <p:nvPr/>
        </p:nvPicPr>
        <p:blipFill rotWithShape="1">
          <a:blip r:embed="rId6"/>
          <a:srcRect l="41112" t="75840" r="26944" b="-259"/>
          <a:stretch/>
        </p:blipFill>
        <p:spPr>
          <a:xfrm>
            <a:off x="7261412" y="1392874"/>
            <a:ext cx="4608855" cy="1893638"/>
          </a:xfrm>
          <a:prstGeom prst="rect">
            <a:avLst/>
          </a:prstGeom>
        </p:spPr>
      </p:pic>
      <p:pic>
        <p:nvPicPr>
          <p:cNvPr id="12" name="Bildobjekt 11">
            <a:extLst>
              <a:ext uri="{FF2B5EF4-FFF2-40B4-BE49-F238E27FC236}">
                <a16:creationId xmlns:a16="http://schemas.microsoft.com/office/drawing/2014/main" id="{FB8DB007-A5EF-4AB9-AE41-681140EAF070}"/>
              </a:ext>
            </a:extLst>
          </p:cNvPr>
          <p:cNvPicPr>
            <a:picLocks noChangeAspect="1"/>
          </p:cNvPicPr>
          <p:nvPr/>
        </p:nvPicPr>
        <p:blipFill rotWithShape="1">
          <a:blip r:embed="rId7"/>
          <a:srcRect l="29432" t="23330" r="3540" b="-2342"/>
          <a:stretch/>
        </p:blipFill>
        <p:spPr>
          <a:xfrm>
            <a:off x="7344476" y="3356386"/>
            <a:ext cx="4691472" cy="3613169"/>
          </a:xfrm>
          <a:prstGeom prst="rect">
            <a:avLst/>
          </a:prstGeom>
        </p:spPr>
      </p:pic>
    </p:spTree>
    <p:extLst>
      <p:ext uri="{BB962C8B-B14F-4D97-AF65-F5344CB8AC3E}">
        <p14:creationId xmlns:p14="http://schemas.microsoft.com/office/powerpoint/2010/main" val="3205608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C0F96336-EA9D-4938-AE57-0531BAF2F333}"/>
              </a:ext>
            </a:extLst>
          </p:cNvPr>
          <p:cNvSpPr>
            <a:spLocks noGrp="1"/>
          </p:cNvSpPr>
          <p:nvPr>
            <p:ph type="pic" sz="quarter" idx="18"/>
          </p:nvPr>
        </p:nvSpPr>
        <p:spPr/>
      </p:sp>
      <p:sp>
        <p:nvSpPr>
          <p:cNvPr id="3" name="Rubrik 2">
            <a:extLst>
              <a:ext uri="{FF2B5EF4-FFF2-40B4-BE49-F238E27FC236}">
                <a16:creationId xmlns:a16="http://schemas.microsoft.com/office/drawing/2014/main" id="{E4168AC6-184F-41E2-885A-B682EB514EF3}"/>
              </a:ext>
            </a:extLst>
          </p:cNvPr>
          <p:cNvSpPr>
            <a:spLocks noGrp="1"/>
          </p:cNvSpPr>
          <p:nvPr>
            <p:ph type="title"/>
          </p:nvPr>
        </p:nvSpPr>
        <p:spPr>
          <a:xfrm>
            <a:off x="858710" y="769002"/>
            <a:ext cx="4195890" cy="1107996"/>
          </a:xfrm>
        </p:spPr>
        <p:txBody>
          <a:bodyPr/>
          <a:lstStyle/>
          <a:p>
            <a:r>
              <a:rPr lang="sv-SE" dirty="0"/>
              <a:t>Förstudiens </a:t>
            </a:r>
            <a:br>
              <a:rPr lang="sv-SE" dirty="0"/>
            </a:br>
            <a:r>
              <a:rPr lang="sv-SE" dirty="0"/>
              <a:t>begreppsmodell</a:t>
            </a:r>
          </a:p>
        </p:txBody>
      </p:sp>
      <p:sp>
        <p:nvSpPr>
          <p:cNvPr id="4" name="Platshållare för text 3">
            <a:extLst>
              <a:ext uri="{FF2B5EF4-FFF2-40B4-BE49-F238E27FC236}">
                <a16:creationId xmlns:a16="http://schemas.microsoft.com/office/drawing/2014/main" id="{D057A855-9230-4B85-B95C-84AB15AD8289}"/>
              </a:ext>
            </a:extLst>
          </p:cNvPr>
          <p:cNvSpPr>
            <a:spLocks noGrp="1"/>
          </p:cNvSpPr>
          <p:nvPr>
            <p:ph type="body" sz="quarter" idx="20"/>
          </p:nvPr>
        </p:nvSpPr>
        <p:spPr>
          <a:xfrm>
            <a:off x="858710" y="2024855"/>
            <a:ext cx="4195888" cy="4240213"/>
          </a:xfrm>
        </p:spPr>
        <p:txBody>
          <a:bodyPr/>
          <a:lstStyle/>
          <a:p>
            <a:endParaRPr lang="sv-SE" dirty="0"/>
          </a:p>
        </p:txBody>
      </p:sp>
      <p:pic>
        <p:nvPicPr>
          <p:cNvPr id="6" name="Bildobjekt 5">
            <a:extLst>
              <a:ext uri="{FF2B5EF4-FFF2-40B4-BE49-F238E27FC236}">
                <a16:creationId xmlns:a16="http://schemas.microsoft.com/office/drawing/2014/main" id="{03FE5378-E676-44D6-B8EF-82109DD0AE80}"/>
              </a:ext>
            </a:extLst>
          </p:cNvPr>
          <p:cNvPicPr>
            <a:picLocks noChangeAspect="1"/>
          </p:cNvPicPr>
          <p:nvPr/>
        </p:nvPicPr>
        <p:blipFill rotWithShape="1">
          <a:blip r:embed="rId2"/>
          <a:srcRect l="33402" t="26317" r="33195" b="13049"/>
          <a:stretch/>
        </p:blipFill>
        <p:spPr>
          <a:xfrm>
            <a:off x="5207005" y="29659"/>
            <a:ext cx="6968067" cy="6798681"/>
          </a:xfrm>
          <a:prstGeom prst="rect">
            <a:avLst/>
          </a:prstGeom>
        </p:spPr>
      </p:pic>
    </p:spTree>
    <p:extLst>
      <p:ext uri="{BB962C8B-B14F-4D97-AF65-F5344CB8AC3E}">
        <p14:creationId xmlns:p14="http://schemas.microsoft.com/office/powerpoint/2010/main" val="1470655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 1">
            <a:extLst>
              <a:ext uri="{FF2B5EF4-FFF2-40B4-BE49-F238E27FC236}">
                <a16:creationId xmlns:a16="http://schemas.microsoft.com/office/drawing/2014/main" id="{DEC8A649-76C8-4A39-8E16-6852E061C50C}"/>
              </a:ext>
            </a:extLst>
          </p:cNvPr>
          <p:cNvSpPr>
            <a:spLocks noGrp="1"/>
          </p:cNvSpPr>
          <p:nvPr>
            <p:ph type="pic" sz="quarter" idx="18"/>
          </p:nvPr>
        </p:nvSpPr>
        <p:spPr/>
      </p:sp>
      <p:sp>
        <p:nvSpPr>
          <p:cNvPr id="3" name="Rubrik 2">
            <a:extLst>
              <a:ext uri="{FF2B5EF4-FFF2-40B4-BE49-F238E27FC236}">
                <a16:creationId xmlns:a16="http://schemas.microsoft.com/office/drawing/2014/main" id="{D10882C0-A90F-4199-92EE-079EF54030F5}"/>
              </a:ext>
            </a:extLst>
          </p:cNvPr>
          <p:cNvSpPr>
            <a:spLocks noGrp="1"/>
          </p:cNvSpPr>
          <p:nvPr>
            <p:ph type="title"/>
          </p:nvPr>
        </p:nvSpPr>
        <p:spPr/>
        <p:txBody>
          <a:bodyPr/>
          <a:lstStyle/>
          <a:p>
            <a:r>
              <a:rPr lang="sv-SE" dirty="0"/>
              <a:t>NIM/NI </a:t>
            </a:r>
          </a:p>
        </p:txBody>
      </p:sp>
      <p:sp>
        <p:nvSpPr>
          <p:cNvPr id="4" name="Platshållare för text 3">
            <a:extLst>
              <a:ext uri="{FF2B5EF4-FFF2-40B4-BE49-F238E27FC236}">
                <a16:creationId xmlns:a16="http://schemas.microsoft.com/office/drawing/2014/main" id="{08C593F6-0D60-4EAC-8A02-2EA8C203AE86}"/>
              </a:ext>
            </a:extLst>
          </p:cNvPr>
          <p:cNvSpPr>
            <a:spLocks noGrp="1"/>
          </p:cNvSpPr>
          <p:nvPr>
            <p:ph type="body" sz="quarter" idx="20"/>
          </p:nvPr>
        </p:nvSpPr>
        <p:spPr>
          <a:xfrm>
            <a:off x="858709" y="2024855"/>
            <a:ext cx="8954157" cy="4240213"/>
          </a:xfrm>
        </p:spPr>
        <p:txBody>
          <a:bodyPr>
            <a:normAutofit fontScale="70000" lnSpcReduction="20000"/>
          </a:bodyPr>
          <a:lstStyle/>
          <a:p>
            <a:r>
              <a:rPr lang="sv-SE" dirty="0"/>
              <a:t>Begreppsmodell NI</a:t>
            </a:r>
          </a:p>
          <a:p>
            <a:pPr lvl="1"/>
            <a:r>
              <a:rPr lang="sv-SE" dirty="0">
                <a:hlinkClick r:id="rId2"/>
              </a:rPr>
              <a:t>https://samarbetsyta.ehalsomyndigheten.se/download/attachments/239935342/Intyg%202021%20-%20generell%20begreppsmodell.jpg?version=1&amp;modificationDate=1736357310823&amp;api=v2</a:t>
            </a:r>
            <a:endParaRPr lang="sv-SE" dirty="0"/>
          </a:p>
          <a:p>
            <a:r>
              <a:rPr lang="sv-SE" dirty="0"/>
              <a:t>Informationsmodell NI</a:t>
            </a:r>
          </a:p>
          <a:p>
            <a:pPr lvl="1"/>
            <a:r>
              <a:rPr lang="sv-SE" dirty="0">
                <a:hlinkClick r:id="rId3"/>
              </a:rPr>
              <a:t>https://samarbetsyta.ehalsomyndigheten.se/download/attachments/239935342/Intyg%202021%20-%20generisk%20informationsmodell.jpg?version=1&amp;modificationDate=1736357346213&amp;api=v2</a:t>
            </a:r>
            <a:endParaRPr lang="sv-SE" dirty="0"/>
          </a:p>
          <a:p>
            <a:r>
              <a:rPr lang="sv-SE" dirty="0"/>
              <a:t>NIM, deltagande</a:t>
            </a:r>
          </a:p>
          <a:p>
            <a:pPr lvl="1"/>
            <a:r>
              <a:rPr lang="sv-SE" dirty="0">
                <a:hlinkClick r:id="rId4"/>
              </a:rPr>
              <a:t>https://www.socialstyrelsen.se/kunskapsstod-och-regler/omraden/e-halsa/nationell-informationsstruktur-och-nationella-informationsmangder/nationella-informationsmangder/deltagande/</a:t>
            </a:r>
            <a:endParaRPr lang="sv-SE" dirty="0"/>
          </a:p>
          <a:p>
            <a:r>
              <a:rPr lang="sv-SE" dirty="0"/>
              <a:t>NIM, vårdkontakt</a:t>
            </a:r>
          </a:p>
          <a:p>
            <a:pPr lvl="1"/>
            <a:r>
              <a:rPr lang="sv-SE" dirty="0">
                <a:hlinkClick r:id="rId5"/>
              </a:rPr>
              <a:t>https://www.socialstyrelsen.se/kunskapsstod-och-regler/omraden/e-halsa/nationell-informationsstruktur-och-nationella-informationsmangder/nationella-informationsmangder/vardkontakt/</a:t>
            </a:r>
            <a:endParaRPr lang="sv-SE" dirty="0"/>
          </a:p>
          <a:p>
            <a:pPr lvl="1"/>
            <a:endParaRPr lang="sv-SE" dirty="0"/>
          </a:p>
        </p:txBody>
      </p:sp>
    </p:spTree>
    <p:extLst>
      <p:ext uri="{BB962C8B-B14F-4D97-AF65-F5344CB8AC3E}">
        <p14:creationId xmlns:p14="http://schemas.microsoft.com/office/powerpoint/2010/main" val="3219789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ruta 5">
            <a:extLst>
              <a:ext uri="{FF2B5EF4-FFF2-40B4-BE49-F238E27FC236}">
                <a16:creationId xmlns:a16="http://schemas.microsoft.com/office/drawing/2014/main" id="{C4A75024-147A-414C-871D-8D7DEB2C2E47}"/>
              </a:ext>
            </a:extLst>
          </p:cNvPr>
          <p:cNvSpPr txBox="1"/>
          <p:nvPr/>
        </p:nvSpPr>
        <p:spPr>
          <a:xfrm>
            <a:off x="4130355" y="5055723"/>
            <a:ext cx="1181734" cy="369332"/>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Underlag</a:t>
            </a:r>
          </a:p>
        </p:txBody>
      </p:sp>
      <p:sp>
        <p:nvSpPr>
          <p:cNvPr id="7" name="textruta 6">
            <a:extLst>
              <a:ext uri="{FF2B5EF4-FFF2-40B4-BE49-F238E27FC236}">
                <a16:creationId xmlns:a16="http://schemas.microsoft.com/office/drawing/2014/main" id="{C2801CFC-70C7-4A68-9E19-BFA8E31F0552}"/>
              </a:ext>
            </a:extLst>
          </p:cNvPr>
          <p:cNvSpPr txBox="1"/>
          <p:nvPr/>
        </p:nvSpPr>
        <p:spPr>
          <a:xfrm>
            <a:off x="1208528" y="3766894"/>
            <a:ext cx="1734834" cy="92333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sv-SE" dirty="0"/>
              <a:t>Undersökning (aktivitet och observation)</a:t>
            </a:r>
          </a:p>
        </p:txBody>
      </p:sp>
      <p:sp>
        <p:nvSpPr>
          <p:cNvPr id="8" name="textruta 7">
            <a:extLst>
              <a:ext uri="{FF2B5EF4-FFF2-40B4-BE49-F238E27FC236}">
                <a16:creationId xmlns:a16="http://schemas.microsoft.com/office/drawing/2014/main" id="{013D57D6-9101-466B-B43F-62AB4C3E297C}"/>
              </a:ext>
            </a:extLst>
          </p:cNvPr>
          <p:cNvSpPr txBox="1"/>
          <p:nvPr/>
        </p:nvSpPr>
        <p:spPr>
          <a:xfrm>
            <a:off x="3675940" y="3791693"/>
            <a:ext cx="2090564"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sv-SE" dirty="0"/>
              <a:t>Journalhandlings-uppgift</a:t>
            </a:r>
          </a:p>
        </p:txBody>
      </p:sp>
      <p:sp>
        <p:nvSpPr>
          <p:cNvPr id="9" name="textruta 8">
            <a:extLst>
              <a:ext uri="{FF2B5EF4-FFF2-40B4-BE49-F238E27FC236}">
                <a16:creationId xmlns:a16="http://schemas.microsoft.com/office/drawing/2014/main" id="{CBB720D3-EF19-4147-AD41-40D9DD352285}"/>
              </a:ext>
            </a:extLst>
          </p:cNvPr>
          <p:cNvSpPr txBox="1"/>
          <p:nvPr/>
        </p:nvSpPr>
        <p:spPr>
          <a:xfrm>
            <a:off x="6499079" y="3783227"/>
            <a:ext cx="205056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Inhämtad uppgift</a:t>
            </a:r>
          </a:p>
        </p:txBody>
      </p:sp>
      <p:sp>
        <p:nvSpPr>
          <p:cNvPr id="11" name="textruta 10">
            <a:extLst>
              <a:ext uri="{FF2B5EF4-FFF2-40B4-BE49-F238E27FC236}">
                <a16:creationId xmlns:a16="http://schemas.microsoft.com/office/drawing/2014/main" id="{6F3D961D-28EF-4F06-A3C5-91C8BB648AAF}"/>
              </a:ext>
            </a:extLst>
          </p:cNvPr>
          <p:cNvSpPr txBox="1"/>
          <p:nvPr/>
        </p:nvSpPr>
        <p:spPr>
          <a:xfrm>
            <a:off x="761993" y="886569"/>
            <a:ext cx="1670650"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Annan person</a:t>
            </a:r>
          </a:p>
        </p:txBody>
      </p:sp>
      <p:sp>
        <p:nvSpPr>
          <p:cNvPr id="13" name="textruta 12">
            <a:extLst>
              <a:ext uri="{FF2B5EF4-FFF2-40B4-BE49-F238E27FC236}">
                <a16:creationId xmlns:a16="http://schemas.microsoft.com/office/drawing/2014/main" id="{AFC3558B-826B-401E-AF57-59A32B737540}"/>
              </a:ext>
            </a:extLst>
          </p:cNvPr>
          <p:cNvSpPr txBox="1"/>
          <p:nvPr/>
        </p:nvSpPr>
        <p:spPr>
          <a:xfrm>
            <a:off x="2593888" y="882139"/>
            <a:ext cx="1653017"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Intygsperson</a:t>
            </a:r>
          </a:p>
        </p:txBody>
      </p:sp>
      <p:sp>
        <p:nvSpPr>
          <p:cNvPr id="14" name="textruta 13">
            <a:extLst>
              <a:ext uri="{FF2B5EF4-FFF2-40B4-BE49-F238E27FC236}">
                <a16:creationId xmlns:a16="http://schemas.microsoft.com/office/drawing/2014/main" id="{3CF74689-5B9D-495A-BEA4-08A849F4A2EE}"/>
              </a:ext>
            </a:extLst>
          </p:cNvPr>
          <p:cNvSpPr txBox="1"/>
          <p:nvPr/>
        </p:nvSpPr>
        <p:spPr>
          <a:xfrm>
            <a:off x="4408150" y="867675"/>
            <a:ext cx="2512226" cy="646331"/>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Hälso- och sjukvårds-</a:t>
            </a:r>
          </a:p>
          <a:p>
            <a:r>
              <a:rPr lang="sv-SE" dirty="0"/>
              <a:t>personal</a:t>
            </a:r>
          </a:p>
        </p:txBody>
      </p:sp>
      <p:sp>
        <p:nvSpPr>
          <p:cNvPr id="16" name="textruta 15">
            <a:extLst>
              <a:ext uri="{FF2B5EF4-FFF2-40B4-BE49-F238E27FC236}">
                <a16:creationId xmlns:a16="http://schemas.microsoft.com/office/drawing/2014/main" id="{1BD1090E-223C-4E1A-B4A5-96AC41C4989A}"/>
              </a:ext>
            </a:extLst>
          </p:cNvPr>
          <p:cNvSpPr txBox="1"/>
          <p:nvPr/>
        </p:nvSpPr>
        <p:spPr>
          <a:xfrm>
            <a:off x="7120467" y="867675"/>
            <a:ext cx="1563248"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Organisation</a:t>
            </a:r>
          </a:p>
        </p:txBody>
      </p:sp>
      <p:sp>
        <p:nvSpPr>
          <p:cNvPr id="17" name="textruta 16">
            <a:extLst>
              <a:ext uri="{FF2B5EF4-FFF2-40B4-BE49-F238E27FC236}">
                <a16:creationId xmlns:a16="http://schemas.microsoft.com/office/drawing/2014/main" id="{6E02ED19-6421-4F71-AB4B-9F8CF0D73954}"/>
              </a:ext>
            </a:extLst>
          </p:cNvPr>
          <p:cNvSpPr txBox="1"/>
          <p:nvPr/>
        </p:nvSpPr>
        <p:spPr>
          <a:xfrm>
            <a:off x="1316730" y="5668365"/>
            <a:ext cx="1467068"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Kontaktsätt</a:t>
            </a:r>
          </a:p>
        </p:txBody>
      </p:sp>
      <p:sp>
        <p:nvSpPr>
          <p:cNvPr id="18" name="textruta 17">
            <a:extLst>
              <a:ext uri="{FF2B5EF4-FFF2-40B4-BE49-F238E27FC236}">
                <a16:creationId xmlns:a16="http://schemas.microsoft.com/office/drawing/2014/main" id="{2A6EF468-BEFF-48C6-9747-FE8B34D0CC6C}"/>
              </a:ext>
            </a:extLst>
          </p:cNvPr>
          <p:cNvSpPr txBox="1"/>
          <p:nvPr/>
        </p:nvSpPr>
        <p:spPr>
          <a:xfrm>
            <a:off x="916445" y="6316870"/>
            <a:ext cx="867545"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Fysisk</a:t>
            </a:r>
          </a:p>
        </p:txBody>
      </p:sp>
      <p:sp>
        <p:nvSpPr>
          <p:cNvPr id="19" name="textruta 18">
            <a:extLst>
              <a:ext uri="{FF2B5EF4-FFF2-40B4-BE49-F238E27FC236}">
                <a16:creationId xmlns:a16="http://schemas.microsoft.com/office/drawing/2014/main" id="{76EC08A3-F9CA-4C2B-9D14-BB6110E83F0D}"/>
              </a:ext>
            </a:extLst>
          </p:cNvPr>
          <p:cNvSpPr txBox="1"/>
          <p:nvPr/>
        </p:nvSpPr>
        <p:spPr>
          <a:xfrm>
            <a:off x="2248578" y="6316870"/>
            <a:ext cx="98777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Distans</a:t>
            </a:r>
          </a:p>
        </p:txBody>
      </p:sp>
      <p:cxnSp>
        <p:nvCxnSpPr>
          <p:cNvPr id="20" name="Rak koppling 19">
            <a:extLst>
              <a:ext uri="{FF2B5EF4-FFF2-40B4-BE49-F238E27FC236}">
                <a16:creationId xmlns:a16="http://schemas.microsoft.com/office/drawing/2014/main" id="{7DF33703-1598-4324-B886-0886004C70E8}"/>
              </a:ext>
            </a:extLst>
          </p:cNvPr>
          <p:cNvCxnSpPr>
            <a:cxnSpLocks/>
            <a:stCxn id="57" idx="2"/>
            <a:endCxn id="7" idx="0"/>
          </p:cNvCxnSpPr>
          <p:nvPr/>
        </p:nvCxnSpPr>
        <p:spPr>
          <a:xfrm flipH="1">
            <a:off x="2075945" y="3108731"/>
            <a:ext cx="2645277" cy="658163"/>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22" name="Rak koppling 21">
            <a:extLst>
              <a:ext uri="{FF2B5EF4-FFF2-40B4-BE49-F238E27FC236}">
                <a16:creationId xmlns:a16="http://schemas.microsoft.com/office/drawing/2014/main" id="{E1518877-2994-4472-9BD9-C6886B55B77C}"/>
              </a:ext>
            </a:extLst>
          </p:cNvPr>
          <p:cNvCxnSpPr>
            <a:cxnSpLocks/>
            <a:stCxn id="57" idx="2"/>
            <a:endCxn id="8" idx="0"/>
          </p:cNvCxnSpPr>
          <p:nvPr/>
        </p:nvCxnSpPr>
        <p:spPr>
          <a:xfrm>
            <a:off x="4721222" y="3108731"/>
            <a:ext cx="0" cy="682962"/>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25" name="Rak koppling 24">
            <a:extLst>
              <a:ext uri="{FF2B5EF4-FFF2-40B4-BE49-F238E27FC236}">
                <a16:creationId xmlns:a16="http://schemas.microsoft.com/office/drawing/2014/main" id="{963A027D-2B94-4B1B-8CEE-2B412BF79573}"/>
              </a:ext>
            </a:extLst>
          </p:cNvPr>
          <p:cNvCxnSpPr>
            <a:cxnSpLocks/>
            <a:stCxn id="57" idx="2"/>
            <a:endCxn id="9" idx="0"/>
          </p:cNvCxnSpPr>
          <p:nvPr/>
        </p:nvCxnSpPr>
        <p:spPr>
          <a:xfrm>
            <a:off x="4721222" y="3108731"/>
            <a:ext cx="2803138" cy="674496"/>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37" name="Rak koppling 36">
            <a:extLst>
              <a:ext uri="{FF2B5EF4-FFF2-40B4-BE49-F238E27FC236}">
                <a16:creationId xmlns:a16="http://schemas.microsoft.com/office/drawing/2014/main" id="{D57163AB-973E-4611-AB08-38A1F05C6C36}"/>
              </a:ext>
            </a:extLst>
          </p:cNvPr>
          <p:cNvCxnSpPr>
            <a:cxnSpLocks/>
            <a:stCxn id="57" idx="0"/>
            <a:endCxn id="2" idx="2"/>
          </p:cNvCxnSpPr>
          <p:nvPr/>
        </p:nvCxnSpPr>
        <p:spPr>
          <a:xfrm flipV="1">
            <a:off x="4721222" y="2509562"/>
            <a:ext cx="8387" cy="229837"/>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43" name="Rak koppling 42">
            <a:extLst>
              <a:ext uri="{FF2B5EF4-FFF2-40B4-BE49-F238E27FC236}">
                <a16:creationId xmlns:a16="http://schemas.microsoft.com/office/drawing/2014/main" id="{2DB4F9A9-A710-4AB9-AB33-931B7C041B69}"/>
              </a:ext>
            </a:extLst>
          </p:cNvPr>
          <p:cNvCxnSpPr>
            <a:cxnSpLocks/>
            <a:stCxn id="17" idx="0"/>
            <a:endCxn id="7" idx="2"/>
          </p:cNvCxnSpPr>
          <p:nvPr/>
        </p:nvCxnSpPr>
        <p:spPr>
          <a:xfrm flipV="1">
            <a:off x="2050264" y="4690224"/>
            <a:ext cx="25681" cy="978141"/>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46" name="Rak koppling 45">
            <a:extLst>
              <a:ext uri="{FF2B5EF4-FFF2-40B4-BE49-F238E27FC236}">
                <a16:creationId xmlns:a16="http://schemas.microsoft.com/office/drawing/2014/main" id="{51E287BF-A3E4-4445-A213-0848587FCC39}"/>
              </a:ext>
            </a:extLst>
          </p:cNvPr>
          <p:cNvCxnSpPr>
            <a:cxnSpLocks/>
            <a:stCxn id="17" idx="2"/>
            <a:endCxn id="18" idx="0"/>
          </p:cNvCxnSpPr>
          <p:nvPr/>
        </p:nvCxnSpPr>
        <p:spPr>
          <a:xfrm flipH="1">
            <a:off x="1350218" y="6037697"/>
            <a:ext cx="700046" cy="279173"/>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49" name="Rak koppling 48">
            <a:extLst>
              <a:ext uri="{FF2B5EF4-FFF2-40B4-BE49-F238E27FC236}">
                <a16:creationId xmlns:a16="http://schemas.microsoft.com/office/drawing/2014/main" id="{158BD297-A2B5-4A4F-A7AB-689E1D7A0AF7}"/>
              </a:ext>
            </a:extLst>
          </p:cNvPr>
          <p:cNvCxnSpPr>
            <a:cxnSpLocks/>
            <a:stCxn id="19" idx="0"/>
            <a:endCxn id="17" idx="2"/>
          </p:cNvCxnSpPr>
          <p:nvPr/>
        </p:nvCxnSpPr>
        <p:spPr>
          <a:xfrm flipH="1" flipV="1">
            <a:off x="2050264" y="6037697"/>
            <a:ext cx="692200" cy="279173"/>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sp>
        <p:nvSpPr>
          <p:cNvPr id="2" name="Rektangel 1">
            <a:extLst>
              <a:ext uri="{FF2B5EF4-FFF2-40B4-BE49-F238E27FC236}">
                <a16:creationId xmlns:a16="http://schemas.microsoft.com/office/drawing/2014/main" id="{4657E547-D222-4EE8-9F4B-07571B512779}"/>
              </a:ext>
            </a:extLst>
          </p:cNvPr>
          <p:cNvSpPr/>
          <p:nvPr/>
        </p:nvSpPr>
        <p:spPr>
          <a:xfrm>
            <a:off x="555542" y="677333"/>
            <a:ext cx="8348133" cy="1832229"/>
          </a:xfrm>
          <a:prstGeom prst="rect">
            <a:avLst/>
          </a:prstGeom>
          <a:noFill/>
          <a:ln>
            <a:solidFill>
              <a:schemeClr val="tx1"/>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30" name="textruta 29">
            <a:extLst>
              <a:ext uri="{FF2B5EF4-FFF2-40B4-BE49-F238E27FC236}">
                <a16:creationId xmlns:a16="http://schemas.microsoft.com/office/drawing/2014/main" id="{83951DF1-EB62-407E-98EE-2E8AC7B102C9}"/>
              </a:ext>
            </a:extLst>
          </p:cNvPr>
          <p:cNvSpPr txBox="1"/>
          <p:nvPr/>
        </p:nvSpPr>
        <p:spPr>
          <a:xfrm>
            <a:off x="3505184" y="2111138"/>
            <a:ext cx="2432076" cy="369332"/>
          </a:xfrm>
          <a:prstGeom prst="rect">
            <a:avLst/>
          </a:prstGeom>
          <a:noFill/>
        </p:spPr>
        <p:txBody>
          <a:bodyPr wrap="none" rtlCol="0">
            <a:spAutoFit/>
          </a:bodyPr>
          <a:lstStyle/>
          <a:p>
            <a:r>
              <a:rPr lang="sv-SE" dirty="0"/>
              <a:t>Informationslämnare</a:t>
            </a:r>
          </a:p>
        </p:txBody>
      </p:sp>
      <p:sp>
        <p:nvSpPr>
          <p:cNvPr id="41" name="textruta 40">
            <a:extLst>
              <a:ext uri="{FF2B5EF4-FFF2-40B4-BE49-F238E27FC236}">
                <a16:creationId xmlns:a16="http://schemas.microsoft.com/office/drawing/2014/main" id="{8A43E951-FB5A-41B6-B8C3-3BF56C5EA2C6}"/>
              </a:ext>
            </a:extLst>
          </p:cNvPr>
          <p:cNvSpPr txBox="1"/>
          <p:nvPr/>
        </p:nvSpPr>
        <p:spPr>
          <a:xfrm>
            <a:off x="6499078" y="4606536"/>
            <a:ext cx="2050561"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sv-SE" dirty="0"/>
              <a:t>Dokument/annan handling</a:t>
            </a:r>
          </a:p>
        </p:txBody>
      </p:sp>
      <p:sp>
        <p:nvSpPr>
          <p:cNvPr id="44" name="Rektangel 43">
            <a:extLst>
              <a:ext uri="{FF2B5EF4-FFF2-40B4-BE49-F238E27FC236}">
                <a16:creationId xmlns:a16="http://schemas.microsoft.com/office/drawing/2014/main" id="{365C9AFB-0915-4608-ABAA-1A1FDF429299}"/>
              </a:ext>
            </a:extLst>
          </p:cNvPr>
          <p:cNvSpPr/>
          <p:nvPr/>
        </p:nvSpPr>
        <p:spPr>
          <a:xfrm>
            <a:off x="1024467" y="3478063"/>
            <a:ext cx="7772400" cy="2005636"/>
          </a:xfrm>
          <a:prstGeom prst="rect">
            <a:avLst/>
          </a:prstGeom>
          <a:noFill/>
          <a:ln>
            <a:solidFill>
              <a:schemeClr val="tx1"/>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cxnSp>
        <p:nvCxnSpPr>
          <p:cNvPr id="48" name="Rak koppling 47">
            <a:extLst>
              <a:ext uri="{FF2B5EF4-FFF2-40B4-BE49-F238E27FC236}">
                <a16:creationId xmlns:a16="http://schemas.microsoft.com/office/drawing/2014/main" id="{189988E1-AB41-471D-BD89-DA38D9D3D4BA}"/>
              </a:ext>
            </a:extLst>
          </p:cNvPr>
          <p:cNvCxnSpPr>
            <a:cxnSpLocks/>
            <a:stCxn id="9" idx="2"/>
            <a:endCxn id="41" idx="0"/>
          </p:cNvCxnSpPr>
          <p:nvPr/>
        </p:nvCxnSpPr>
        <p:spPr>
          <a:xfrm flipH="1">
            <a:off x="7524359" y="4152559"/>
            <a:ext cx="1" cy="453977"/>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sp>
        <p:nvSpPr>
          <p:cNvPr id="57" name="textruta 56">
            <a:extLst>
              <a:ext uri="{FF2B5EF4-FFF2-40B4-BE49-F238E27FC236}">
                <a16:creationId xmlns:a16="http://schemas.microsoft.com/office/drawing/2014/main" id="{8623191B-4236-4954-AE9A-4CE7A78471A6}"/>
              </a:ext>
            </a:extLst>
          </p:cNvPr>
          <p:cNvSpPr txBox="1"/>
          <p:nvPr/>
        </p:nvSpPr>
        <p:spPr>
          <a:xfrm>
            <a:off x="3448277" y="2739399"/>
            <a:ext cx="2545890"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Utlåtandet baserat på</a:t>
            </a:r>
          </a:p>
        </p:txBody>
      </p:sp>
      <p:sp>
        <p:nvSpPr>
          <p:cNvPr id="71" name="textruta 70">
            <a:extLst>
              <a:ext uri="{FF2B5EF4-FFF2-40B4-BE49-F238E27FC236}">
                <a16:creationId xmlns:a16="http://schemas.microsoft.com/office/drawing/2014/main" id="{1685E812-AB2C-451E-875D-0594EC3755F1}"/>
              </a:ext>
            </a:extLst>
          </p:cNvPr>
          <p:cNvSpPr txBox="1"/>
          <p:nvPr/>
        </p:nvSpPr>
        <p:spPr>
          <a:xfrm>
            <a:off x="1182890" y="1481308"/>
            <a:ext cx="2202853" cy="369332"/>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sv-SE" dirty="0"/>
              <a:t>Deltagande</a:t>
            </a:r>
          </a:p>
        </p:txBody>
      </p:sp>
      <p:sp>
        <p:nvSpPr>
          <p:cNvPr id="73" name="Rektangel 72">
            <a:extLst>
              <a:ext uri="{FF2B5EF4-FFF2-40B4-BE49-F238E27FC236}">
                <a16:creationId xmlns:a16="http://schemas.microsoft.com/office/drawing/2014/main" id="{F4D06DC9-77DD-4097-B5CB-6E8731D1FCF6}"/>
              </a:ext>
            </a:extLst>
          </p:cNvPr>
          <p:cNvSpPr/>
          <p:nvPr/>
        </p:nvSpPr>
        <p:spPr>
          <a:xfrm>
            <a:off x="657142" y="820303"/>
            <a:ext cx="6361725" cy="1011662"/>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49538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ktangel 43">
            <a:extLst>
              <a:ext uri="{FF2B5EF4-FFF2-40B4-BE49-F238E27FC236}">
                <a16:creationId xmlns:a16="http://schemas.microsoft.com/office/drawing/2014/main" id="{365C9AFB-0915-4608-ABAA-1A1FDF429299}"/>
              </a:ext>
            </a:extLst>
          </p:cNvPr>
          <p:cNvSpPr/>
          <p:nvPr/>
        </p:nvSpPr>
        <p:spPr>
          <a:xfrm>
            <a:off x="4105055" y="4696529"/>
            <a:ext cx="7772400" cy="2005636"/>
          </a:xfrm>
          <a:prstGeom prst="rect">
            <a:avLst/>
          </a:prstGeom>
          <a:noFill/>
          <a:ln>
            <a:solidFill>
              <a:schemeClr val="tx1"/>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ektangel 1">
            <a:extLst>
              <a:ext uri="{FF2B5EF4-FFF2-40B4-BE49-F238E27FC236}">
                <a16:creationId xmlns:a16="http://schemas.microsoft.com/office/drawing/2014/main" id="{4657E547-D222-4EE8-9F4B-07571B512779}"/>
              </a:ext>
            </a:extLst>
          </p:cNvPr>
          <p:cNvSpPr/>
          <p:nvPr/>
        </p:nvSpPr>
        <p:spPr>
          <a:xfrm>
            <a:off x="3597126" y="244201"/>
            <a:ext cx="8348133" cy="1695799"/>
          </a:xfrm>
          <a:prstGeom prst="rect">
            <a:avLst/>
          </a:prstGeom>
          <a:noFill/>
          <a:ln>
            <a:solidFill>
              <a:schemeClr val="tx1"/>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3" name="Rektangel 72">
            <a:extLst>
              <a:ext uri="{FF2B5EF4-FFF2-40B4-BE49-F238E27FC236}">
                <a16:creationId xmlns:a16="http://schemas.microsoft.com/office/drawing/2014/main" id="{F4D06DC9-77DD-4097-B5CB-6E8731D1FCF6}"/>
              </a:ext>
            </a:extLst>
          </p:cNvPr>
          <p:cNvSpPr/>
          <p:nvPr/>
        </p:nvSpPr>
        <p:spPr>
          <a:xfrm>
            <a:off x="3698726" y="387171"/>
            <a:ext cx="6361725" cy="1011662"/>
          </a:xfrm>
          <a:prstGeom prst="rect">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6" name="textruta 5">
            <a:extLst>
              <a:ext uri="{FF2B5EF4-FFF2-40B4-BE49-F238E27FC236}">
                <a16:creationId xmlns:a16="http://schemas.microsoft.com/office/drawing/2014/main" id="{C4A75024-147A-414C-871D-8D7DEB2C2E47}"/>
              </a:ext>
            </a:extLst>
          </p:cNvPr>
          <p:cNvSpPr txBox="1"/>
          <p:nvPr/>
        </p:nvSpPr>
        <p:spPr>
          <a:xfrm>
            <a:off x="7210943" y="6274189"/>
            <a:ext cx="1181734" cy="369332"/>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Underlag</a:t>
            </a:r>
          </a:p>
        </p:txBody>
      </p:sp>
      <p:sp>
        <p:nvSpPr>
          <p:cNvPr id="7" name="textruta 6">
            <a:extLst>
              <a:ext uri="{FF2B5EF4-FFF2-40B4-BE49-F238E27FC236}">
                <a16:creationId xmlns:a16="http://schemas.microsoft.com/office/drawing/2014/main" id="{C2801CFC-70C7-4A68-9E19-BFA8E31F0552}"/>
              </a:ext>
            </a:extLst>
          </p:cNvPr>
          <p:cNvSpPr txBox="1"/>
          <p:nvPr/>
        </p:nvSpPr>
        <p:spPr>
          <a:xfrm>
            <a:off x="4289116" y="4859349"/>
            <a:ext cx="1734834" cy="923330"/>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sv-SE" dirty="0"/>
              <a:t>Undersökning (aktivitet och observation)</a:t>
            </a:r>
          </a:p>
        </p:txBody>
      </p:sp>
      <p:sp>
        <p:nvSpPr>
          <p:cNvPr id="8" name="textruta 7">
            <a:extLst>
              <a:ext uri="{FF2B5EF4-FFF2-40B4-BE49-F238E27FC236}">
                <a16:creationId xmlns:a16="http://schemas.microsoft.com/office/drawing/2014/main" id="{013D57D6-9101-466B-B43F-62AB4C3E297C}"/>
              </a:ext>
            </a:extLst>
          </p:cNvPr>
          <p:cNvSpPr txBox="1"/>
          <p:nvPr/>
        </p:nvSpPr>
        <p:spPr>
          <a:xfrm>
            <a:off x="9511338" y="4863193"/>
            <a:ext cx="2090564"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sv-SE" dirty="0"/>
              <a:t>Journalhandlings-uppgift</a:t>
            </a:r>
          </a:p>
        </p:txBody>
      </p:sp>
      <p:sp>
        <p:nvSpPr>
          <p:cNvPr id="9" name="textruta 8">
            <a:extLst>
              <a:ext uri="{FF2B5EF4-FFF2-40B4-BE49-F238E27FC236}">
                <a16:creationId xmlns:a16="http://schemas.microsoft.com/office/drawing/2014/main" id="{CBB720D3-EF19-4147-AD41-40D9DD352285}"/>
              </a:ext>
            </a:extLst>
          </p:cNvPr>
          <p:cNvSpPr txBox="1"/>
          <p:nvPr/>
        </p:nvSpPr>
        <p:spPr>
          <a:xfrm>
            <a:off x="6869731" y="4863193"/>
            <a:ext cx="205056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Inhämtad uppgift</a:t>
            </a:r>
          </a:p>
        </p:txBody>
      </p:sp>
      <p:sp>
        <p:nvSpPr>
          <p:cNvPr id="11" name="textruta 10">
            <a:extLst>
              <a:ext uri="{FF2B5EF4-FFF2-40B4-BE49-F238E27FC236}">
                <a16:creationId xmlns:a16="http://schemas.microsoft.com/office/drawing/2014/main" id="{6F3D961D-28EF-4F06-A3C5-91C8BB648AAF}"/>
              </a:ext>
            </a:extLst>
          </p:cNvPr>
          <p:cNvSpPr txBox="1"/>
          <p:nvPr/>
        </p:nvSpPr>
        <p:spPr>
          <a:xfrm>
            <a:off x="3803577" y="453437"/>
            <a:ext cx="1670650"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Annan person</a:t>
            </a:r>
          </a:p>
        </p:txBody>
      </p:sp>
      <p:sp>
        <p:nvSpPr>
          <p:cNvPr id="13" name="textruta 12">
            <a:extLst>
              <a:ext uri="{FF2B5EF4-FFF2-40B4-BE49-F238E27FC236}">
                <a16:creationId xmlns:a16="http://schemas.microsoft.com/office/drawing/2014/main" id="{AFC3558B-826B-401E-AF57-59A32B737540}"/>
              </a:ext>
            </a:extLst>
          </p:cNvPr>
          <p:cNvSpPr txBox="1"/>
          <p:nvPr/>
        </p:nvSpPr>
        <p:spPr>
          <a:xfrm>
            <a:off x="5635472" y="449007"/>
            <a:ext cx="1653017"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Intygsperson</a:t>
            </a:r>
          </a:p>
        </p:txBody>
      </p:sp>
      <p:sp>
        <p:nvSpPr>
          <p:cNvPr id="14" name="textruta 13">
            <a:extLst>
              <a:ext uri="{FF2B5EF4-FFF2-40B4-BE49-F238E27FC236}">
                <a16:creationId xmlns:a16="http://schemas.microsoft.com/office/drawing/2014/main" id="{3CF74689-5B9D-495A-BEA4-08A849F4A2EE}"/>
              </a:ext>
            </a:extLst>
          </p:cNvPr>
          <p:cNvSpPr txBox="1"/>
          <p:nvPr/>
        </p:nvSpPr>
        <p:spPr>
          <a:xfrm>
            <a:off x="7449734" y="434543"/>
            <a:ext cx="2512226" cy="646331"/>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Hälso- och sjukvårds-</a:t>
            </a:r>
          </a:p>
          <a:p>
            <a:r>
              <a:rPr lang="sv-SE" dirty="0"/>
              <a:t>personal</a:t>
            </a:r>
          </a:p>
        </p:txBody>
      </p:sp>
      <p:sp>
        <p:nvSpPr>
          <p:cNvPr id="16" name="textruta 15">
            <a:extLst>
              <a:ext uri="{FF2B5EF4-FFF2-40B4-BE49-F238E27FC236}">
                <a16:creationId xmlns:a16="http://schemas.microsoft.com/office/drawing/2014/main" id="{1BD1090E-223C-4E1A-B4A5-96AC41C4989A}"/>
              </a:ext>
            </a:extLst>
          </p:cNvPr>
          <p:cNvSpPr txBox="1"/>
          <p:nvPr/>
        </p:nvSpPr>
        <p:spPr>
          <a:xfrm>
            <a:off x="10162051" y="434543"/>
            <a:ext cx="1563248"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Organisation</a:t>
            </a:r>
          </a:p>
        </p:txBody>
      </p:sp>
      <p:sp>
        <p:nvSpPr>
          <p:cNvPr id="17" name="textruta 16">
            <a:extLst>
              <a:ext uri="{FF2B5EF4-FFF2-40B4-BE49-F238E27FC236}">
                <a16:creationId xmlns:a16="http://schemas.microsoft.com/office/drawing/2014/main" id="{6E02ED19-6421-4F71-AB4B-9F8CF0D73954}"/>
              </a:ext>
            </a:extLst>
          </p:cNvPr>
          <p:cNvSpPr txBox="1"/>
          <p:nvPr/>
        </p:nvSpPr>
        <p:spPr>
          <a:xfrm>
            <a:off x="4422999" y="3528707"/>
            <a:ext cx="1467068"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Kontaktsätt</a:t>
            </a:r>
          </a:p>
        </p:txBody>
      </p:sp>
      <p:sp>
        <p:nvSpPr>
          <p:cNvPr id="18" name="textruta 17">
            <a:extLst>
              <a:ext uri="{FF2B5EF4-FFF2-40B4-BE49-F238E27FC236}">
                <a16:creationId xmlns:a16="http://schemas.microsoft.com/office/drawing/2014/main" id="{2A6EF468-BEFF-48C6-9747-FE8B34D0CC6C}"/>
              </a:ext>
            </a:extLst>
          </p:cNvPr>
          <p:cNvSpPr txBox="1"/>
          <p:nvPr/>
        </p:nvSpPr>
        <p:spPr>
          <a:xfrm>
            <a:off x="2538281" y="3271140"/>
            <a:ext cx="867545"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Fysisk</a:t>
            </a:r>
          </a:p>
        </p:txBody>
      </p:sp>
      <p:sp>
        <p:nvSpPr>
          <p:cNvPr id="19" name="textruta 18">
            <a:extLst>
              <a:ext uri="{FF2B5EF4-FFF2-40B4-BE49-F238E27FC236}">
                <a16:creationId xmlns:a16="http://schemas.microsoft.com/office/drawing/2014/main" id="{76EC08A3-F9CA-4C2B-9D14-BB6110E83F0D}"/>
              </a:ext>
            </a:extLst>
          </p:cNvPr>
          <p:cNvSpPr txBox="1"/>
          <p:nvPr/>
        </p:nvSpPr>
        <p:spPr>
          <a:xfrm>
            <a:off x="2418055" y="3924792"/>
            <a:ext cx="987771"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Distans</a:t>
            </a:r>
          </a:p>
        </p:txBody>
      </p:sp>
      <p:cxnSp>
        <p:nvCxnSpPr>
          <p:cNvPr id="20" name="Rak koppling 19">
            <a:extLst>
              <a:ext uri="{FF2B5EF4-FFF2-40B4-BE49-F238E27FC236}">
                <a16:creationId xmlns:a16="http://schemas.microsoft.com/office/drawing/2014/main" id="{7DF33703-1598-4324-B886-0886004C70E8}"/>
              </a:ext>
            </a:extLst>
          </p:cNvPr>
          <p:cNvCxnSpPr>
            <a:cxnSpLocks/>
            <a:stCxn id="17" idx="2"/>
            <a:endCxn id="7" idx="0"/>
          </p:cNvCxnSpPr>
          <p:nvPr/>
        </p:nvCxnSpPr>
        <p:spPr>
          <a:xfrm>
            <a:off x="5156533" y="3898039"/>
            <a:ext cx="0" cy="961310"/>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22" name="Rak koppling 21">
            <a:extLst>
              <a:ext uri="{FF2B5EF4-FFF2-40B4-BE49-F238E27FC236}">
                <a16:creationId xmlns:a16="http://schemas.microsoft.com/office/drawing/2014/main" id="{E1518877-2994-4472-9BD9-C6886B55B77C}"/>
              </a:ext>
            </a:extLst>
          </p:cNvPr>
          <p:cNvCxnSpPr>
            <a:cxnSpLocks/>
            <a:stCxn id="57" idx="2"/>
            <a:endCxn id="8" idx="0"/>
          </p:cNvCxnSpPr>
          <p:nvPr/>
        </p:nvCxnSpPr>
        <p:spPr>
          <a:xfrm>
            <a:off x="7762806" y="2848849"/>
            <a:ext cx="2793814" cy="2014344"/>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25" name="Rak koppling 24">
            <a:extLst>
              <a:ext uri="{FF2B5EF4-FFF2-40B4-BE49-F238E27FC236}">
                <a16:creationId xmlns:a16="http://schemas.microsoft.com/office/drawing/2014/main" id="{963A027D-2B94-4B1B-8CEE-2B412BF79573}"/>
              </a:ext>
            </a:extLst>
          </p:cNvPr>
          <p:cNvCxnSpPr>
            <a:cxnSpLocks/>
            <a:stCxn id="17" idx="2"/>
            <a:endCxn id="9" idx="0"/>
          </p:cNvCxnSpPr>
          <p:nvPr/>
        </p:nvCxnSpPr>
        <p:spPr>
          <a:xfrm>
            <a:off x="5156533" y="3898039"/>
            <a:ext cx="2738479" cy="965154"/>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37" name="Rak koppling 36">
            <a:extLst>
              <a:ext uri="{FF2B5EF4-FFF2-40B4-BE49-F238E27FC236}">
                <a16:creationId xmlns:a16="http://schemas.microsoft.com/office/drawing/2014/main" id="{D57163AB-973E-4611-AB08-38A1F05C6C36}"/>
              </a:ext>
            </a:extLst>
          </p:cNvPr>
          <p:cNvCxnSpPr>
            <a:cxnSpLocks/>
            <a:stCxn id="57" idx="0"/>
            <a:endCxn id="2" idx="2"/>
          </p:cNvCxnSpPr>
          <p:nvPr/>
        </p:nvCxnSpPr>
        <p:spPr>
          <a:xfrm flipV="1">
            <a:off x="7762806" y="1940000"/>
            <a:ext cx="8387" cy="539517"/>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43" name="Rak koppling 42">
            <a:extLst>
              <a:ext uri="{FF2B5EF4-FFF2-40B4-BE49-F238E27FC236}">
                <a16:creationId xmlns:a16="http://schemas.microsoft.com/office/drawing/2014/main" id="{2DB4F9A9-A710-4AB9-AB33-931B7C041B69}"/>
              </a:ext>
            </a:extLst>
          </p:cNvPr>
          <p:cNvCxnSpPr>
            <a:cxnSpLocks/>
            <a:stCxn id="17" idx="0"/>
            <a:endCxn id="57" idx="2"/>
          </p:cNvCxnSpPr>
          <p:nvPr/>
        </p:nvCxnSpPr>
        <p:spPr>
          <a:xfrm flipV="1">
            <a:off x="5156533" y="2848849"/>
            <a:ext cx="2606273" cy="679858"/>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46" name="Rak koppling 45">
            <a:extLst>
              <a:ext uri="{FF2B5EF4-FFF2-40B4-BE49-F238E27FC236}">
                <a16:creationId xmlns:a16="http://schemas.microsoft.com/office/drawing/2014/main" id="{51E287BF-A3E4-4445-A213-0848587FCC39}"/>
              </a:ext>
            </a:extLst>
          </p:cNvPr>
          <p:cNvCxnSpPr>
            <a:cxnSpLocks/>
            <a:stCxn id="17" idx="1"/>
            <a:endCxn id="18" idx="3"/>
          </p:cNvCxnSpPr>
          <p:nvPr/>
        </p:nvCxnSpPr>
        <p:spPr>
          <a:xfrm flipH="1" flipV="1">
            <a:off x="3405826" y="3455806"/>
            <a:ext cx="1017173" cy="257567"/>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cxnSp>
        <p:nvCxnSpPr>
          <p:cNvPr id="49" name="Rak koppling 48">
            <a:extLst>
              <a:ext uri="{FF2B5EF4-FFF2-40B4-BE49-F238E27FC236}">
                <a16:creationId xmlns:a16="http://schemas.microsoft.com/office/drawing/2014/main" id="{158BD297-A2B5-4A4F-A7AB-689E1D7A0AF7}"/>
              </a:ext>
            </a:extLst>
          </p:cNvPr>
          <p:cNvCxnSpPr>
            <a:cxnSpLocks/>
            <a:stCxn id="19" idx="3"/>
            <a:endCxn id="17" idx="1"/>
          </p:cNvCxnSpPr>
          <p:nvPr/>
        </p:nvCxnSpPr>
        <p:spPr>
          <a:xfrm flipV="1">
            <a:off x="3405826" y="3713373"/>
            <a:ext cx="1017173" cy="396085"/>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sp>
        <p:nvSpPr>
          <p:cNvPr id="30" name="textruta 29">
            <a:extLst>
              <a:ext uri="{FF2B5EF4-FFF2-40B4-BE49-F238E27FC236}">
                <a16:creationId xmlns:a16="http://schemas.microsoft.com/office/drawing/2014/main" id="{83951DF1-EB62-407E-98EE-2E8AC7B102C9}"/>
              </a:ext>
            </a:extLst>
          </p:cNvPr>
          <p:cNvSpPr txBox="1"/>
          <p:nvPr/>
        </p:nvSpPr>
        <p:spPr>
          <a:xfrm>
            <a:off x="6546768" y="1581756"/>
            <a:ext cx="2432076" cy="369332"/>
          </a:xfrm>
          <a:prstGeom prst="rect">
            <a:avLst/>
          </a:prstGeom>
          <a:noFill/>
        </p:spPr>
        <p:txBody>
          <a:bodyPr wrap="none" rtlCol="0">
            <a:spAutoFit/>
          </a:bodyPr>
          <a:lstStyle/>
          <a:p>
            <a:r>
              <a:rPr lang="sv-SE" dirty="0"/>
              <a:t>Informationslämnare</a:t>
            </a:r>
          </a:p>
        </p:txBody>
      </p:sp>
      <p:sp>
        <p:nvSpPr>
          <p:cNvPr id="41" name="textruta 40">
            <a:extLst>
              <a:ext uri="{FF2B5EF4-FFF2-40B4-BE49-F238E27FC236}">
                <a16:creationId xmlns:a16="http://schemas.microsoft.com/office/drawing/2014/main" id="{8A43E951-FB5A-41B6-B8C3-3BF56C5EA2C6}"/>
              </a:ext>
            </a:extLst>
          </p:cNvPr>
          <p:cNvSpPr txBox="1"/>
          <p:nvPr/>
        </p:nvSpPr>
        <p:spPr>
          <a:xfrm>
            <a:off x="6869730" y="5589217"/>
            <a:ext cx="2050561"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sv-SE" dirty="0"/>
              <a:t>Dokument/annan handling</a:t>
            </a:r>
          </a:p>
        </p:txBody>
      </p:sp>
      <p:cxnSp>
        <p:nvCxnSpPr>
          <p:cNvPr id="48" name="Rak koppling 47">
            <a:extLst>
              <a:ext uri="{FF2B5EF4-FFF2-40B4-BE49-F238E27FC236}">
                <a16:creationId xmlns:a16="http://schemas.microsoft.com/office/drawing/2014/main" id="{189988E1-AB41-471D-BD89-DA38D9D3D4BA}"/>
              </a:ext>
            </a:extLst>
          </p:cNvPr>
          <p:cNvCxnSpPr>
            <a:cxnSpLocks/>
            <a:stCxn id="9" idx="2"/>
            <a:endCxn id="41" idx="0"/>
          </p:cNvCxnSpPr>
          <p:nvPr/>
        </p:nvCxnSpPr>
        <p:spPr>
          <a:xfrm flipH="1">
            <a:off x="7895011" y="5232525"/>
            <a:ext cx="1" cy="356692"/>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sp>
        <p:nvSpPr>
          <p:cNvPr id="57" name="textruta 56">
            <a:extLst>
              <a:ext uri="{FF2B5EF4-FFF2-40B4-BE49-F238E27FC236}">
                <a16:creationId xmlns:a16="http://schemas.microsoft.com/office/drawing/2014/main" id="{8623191B-4236-4954-AE9A-4CE7A78471A6}"/>
              </a:ext>
            </a:extLst>
          </p:cNvPr>
          <p:cNvSpPr txBox="1"/>
          <p:nvPr/>
        </p:nvSpPr>
        <p:spPr>
          <a:xfrm>
            <a:off x="6489861" y="2479517"/>
            <a:ext cx="2545890" cy="369332"/>
          </a:xfrm>
          <a:prstGeom prst="rect">
            <a:avLst/>
          </a:prstGeom>
        </p:spPr>
        <p:style>
          <a:lnRef idx="1">
            <a:schemeClr val="accent5"/>
          </a:lnRef>
          <a:fillRef idx="2">
            <a:schemeClr val="accent5"/>
          </a:fillRef>
          <a:effectRef idx="1">
            <a:schemeClr val="accent5"/>
          </a:effectRef>
          <a:fontRef idx="minor">
            <a:schemeClr val="dk1"/>
          </a:fontRef>
        </p:style>
        <p:txBody>
          <a:bodyPr wrap="none" rtlCol="0">
            <a:spAutoFit/>
          </a:bodyPr>
          <a:lstStyle/>
          <a:p>
            <a:r>
              <a:rPr lang="sv-SE" dirty="0"/>
              <a:t>Utlåtandet baserat på</a:t>
            </a:r>
          </a:p>
        </p:txBody>
      </p:sp>
      <p:sp>
        <p:nvSpPr>
          <p:cNvPr id="71" name="textruta 70">
            <a:extLst>
              <a:ext uri="{FF2B5EF4-FFF2-40B4-BE49-F238E27FC236}">
                <a16:creationId xmlns:a16="http://schemas.microsoft.com/office/drawing/2014/main" id="{1685E812-AB2C-451E-875D-0594EC3755F1}"/>
              </a:ext>
            </a:extLst>
          </p:cNvPr>
          <p:cNvSpPr txBox="1"/>
          <p:nvPr/>
        </p:nvSpPr>
        <p:spPr>
          <a:xfrm>
            <a:off x="4224474" y="1048176"/>
            <a:ext cx="2202853" cy="369332"/>
          </a:xfrm>
          <a:prstGeom prst="rect">
            <a:avLst/>
          </a:prstGeom>
          <a:noFill/>
          <a:ln>
            <a:noFill/>
          </a:ln>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sv-SE" dirty="0"/>
              <a:t>Deltagande</a:t>
            </a:r>
          </a:p>
        </p:txBody>
      </p:sp>
      <p:sp>
        <p:nvSpPr>
          <p:cNvPr id="28" name="textruta 27">
            <a:extLst>
              <a:ext uri="{FF2B5EF4-FFF2-40B4-BE49-F238E27FC236}">
                <a16:creationId xmlns:a16="http://schemas.microsoft.com/office/drawing/2014/main" id="{62DC8458-6127-4FAA-BDFC-615C61811539}"/>
              </a:ext>
            </a:extLst>
          </p:cNvPr>
          <p:cNvSpPr txBox="1"/>
          <p:nvPr/>
        </p:nvSpPr>
        <p:spPr>
          <a:xfrm>
            <a:off x="148774" y="3785071"/>
            <a:ext cx="1863442"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sv-SE" dirty="0"/>
              <a:t>Distanskontakt via telefon</a:t>
            </a:r>
          </a:p>
        </p:txBody>
      </p:sp>
      <p:cxnSp>
        <p:nvCxnSpPr>
          <p:cNvPr id="29" name="Rak koppling 28">
            <a:extLst>
              <a:ext uri="{FF2B5EF4-FFF2-40B4-BE49-F238E27FC236}">
                <a16:creationId xmlns:a16="http://schemas.microsoft.com/office/drawing/2014/main" id="{D3ECB2DD-0DB6-4BC6-82B8-B34F64149C53}"/>
              </a:ext>
            </a:extLst>
          </p:cNvPr>
          <p:cNvCxnSpPr>
            <a:cxnSpLocks/>
            <a:stCxn id="28" idx="3"/>
            <a:endCxn id="19" idx="1"/>
          </p:cNvCxnSpPr>
          <p:nvPr/>
        </p:nvCxnSpPr>
        <p:spPr>
          <a:xfrm>
            <a:off x="2012216" y="4108237"/>
            <a:ext cx="405839" cy="1221"/>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sp>
        <p:nvSpPr>
          <p:cNvPr id="35" name="textruta 34">
            <a:extLst>
              <a:ext uri="{FF2B5EF4-FFF2-40B4-BE49-F238E27FC236}">
                <a16:creationId xmlns:a16="http://schemas.microsoft.com/office/drawing/2014/main" id="{3FEECF8F-8396-4D36-8BC5-70ABDFD026DB}"/>
              </a:ext>
            </a:extLst>
          </p:cNvPr>
          <p:cNvSpPr txBox="1"/>
          <p:nvPr/>
        </p:nvSpPr>
        <p:spPr>
          <a:xfrm>
            <a:off x="152841" y="2947974"/>
            <a:ext cx="1888757"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sv-SE" dirty="0"/>
              <a:t>Distanskontakt via videolänk</a:t>
            </a:r>
          </a:p>
        </p:txBody>
      </p:sp>
      <p:cxnSp>
        <p:nvCxnSpPr>
          <p:cNvPr id="36" name="Rak koppling 35">
            <a:extLst>
              <a:ext uri="{FF2B5EF4-FFF2-40B4-BE49-F238E27FC236}">
                <a16:creationId xmlns:a16="http://schemas.microsoft.com/office/drawing/2014/main" id="{322BFA2B-9EB7-4109-A601-4C4E164C8827}"/>
              </a:ext>
            </a:extLst>
          </p:cNvPr>
          <p:cNvCxnSpPr>
            <a:cxnSpLocks/>
            <a:stCxn id="19" idx="1"/>
            <a:endCxn id="35" idx="3"/>
          </p:cNvCxnSpPr>
          <p:nvPr/>
        </p:nvCxnSpPr>
        <p:spPr>
          <a:xfrm flipH="1" flipV="1">
            <a:off x="2041598" y="3271140"/>
            <a:ext cx="376457" cy="838318"/>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sp>
        <p:nvSpPr>
          <p:cNvPr id="101" name="textruta 100">
            <a:extLst>
              <a:ext uri="{FF2B5EF4-FFF2-40B4-BE49-F238E27FC236}">
                <a16:creationId xmlns:a16="http://schemas.microsoft.com/office/drawing/2014/main" id="{2C03D396-BE3D-4EA3-9877-CA0AF3F1CA39}"/>
              </a:ext>
            </a:extLst>
          </p:cNvPr>
          <p:cNvSpPr txBox="1"/>
          <p:nvPr/>
        </p:nvSpPr>
        <p:spPr>
          <a:xfrm>
            <a:off x="212078" y="4622168"/>
            <a:ext cx="1789382" cy="646331"/>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r>
              <a:rPr lang="sv-SE" dirty="0"/>
              <a:t>Skriftlig distanskontakt</a:t>
            </a:r>
          </a:p>
        </p:txBody>
      </p:sp>
      <p:cxnSp>
        <p:nvCxnSpPr>
          <p:cNvPr id="102" name="Rak koppling 101">
            <a:extLst>
              <a:ext uri="{FF2B5EF4-FFF2-40B4-BE49-F238E27FC236}">
                <a16:creationId xmlns:a16="http://schemas.microsoft.com/office/drawing/2014/main" id="{13BFB080-4931-48DD-AB45-7B6AC24ACB9B}"/>
              </a:ext>
            </a:extLst>
          </p:cNvPr>
          <p:cNvCxnSpPr>
            <a:cxnSpLocks/>
            <a:stCxn id="101" idx="3"/>
            <a:endCxn id="19" idx="1"/>
          </p:cNvCxnSpPr>
          <p:nvPr/>
        </p:nvCxnSpPr>
        <p:spPr>
          <a:xfrm flipV="1">
            <a:off x="2001460" y="4109458"/>
            <a:ext cx="416595" cy="835876"/>
          </a:xfrm>
          <a:prstGeom prst="line">
            <a:avLst/>
          </a:prstGeom>
          <a:ln>
            <a:headEnd type="none" w="lg" len="med"/>
            <a:tailEnd type="none" w="lg" len="med"/>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8050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D386AB3-F8CF-4DA4-9F14-5A2D8C7A0DB5}"/>
              </a:ext>
            </a:extLst>
          </p:cNvPr>
          <p:cNvSpPr>
            <a:spLocks noGrp="1"/>
          </p:cNvSpPr>
          <p:nvPr>
            <p:ph type="title"/>
          </p:nvPr>
        </p:nvSpPr>
        <p:spPr/>
        <p:txBody>
          <a:bodyPr/>
          <a:lstStyle/>
          <a:p>
            <a:r>
              <a:rPr lang="sv-SE" dirty="0"/>
              <a:t>Yrke m.m.</a:t>
            </a:r>
          </a:p>
        </p:txBody>
      </p:sp>
      <p:sp>
        <p:nvSpPr>
          <p:cNvPr id="3" name="Platshållare för text 2">
            <a:extLst>
              <a:ext uri="{FF2B5EF4-FFF2-40B4-BE49-F238E27FC236}">
                <a16:creationId xmlns:a16="http://schemas.microsoft.com/office/drawing/2014/main" id="{530C9399-C1D2-4982-9B97-D164BA131806}"/>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2184646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1488779-F2DD-467C-A4E0-44A745BFBB70}"/>
              </a:ext>
            </a:extLst>
          </p:cNvPr>
          <p:cNvSpPr>
            <a:spLocks noGrp="1"/>
          </p:cNvSpPr>
          <p:nvPr>
            <p:ph type="title"/>
          </p:nvPr>
        </p:nvSpPr>
        <p:spPr/>
        <p:txBody>
          <a:bodyPr/>
          <a:lstStyle/>
          <a:p>
            <a:r>
              <a:rPr lang="sv-SE" dirty="0"/>
              <a:t>Informationsmodell</a:t>
            </a:r>
          </a:p>
        </p:txBody>
      </p:sp>
      <p:pic>
        <p:nvPicPr>
          <p:cNvPr id="7" name="Platshållare för innehåll 6">
            <a:extLst>
              <a:ext uri="{FF2B5EF4-FFF2-40B4-BE49-F238E27FC236}">
                <a16:creationId xmlns:a16="http://schemas.microsoft.com/office/drawing/2014/main" id="{4C402612-8D7B-467D-859F-2EDE09CE9F2C}"/>
              </a:ext>
            </a:extLst>
          </p:cNvPr>
          <p:cNvPicPr>
            <a:picLocks noGrp="1" noChangeAspect="1"/>
          </p:cNvPicPr>
          <p:nvPr>
            <p:ph idx="1"/>
          </p:nvPr>
        </p:nvPicPr>
        <p:blipFill>
          <a:blip r:embed="rId2"/>
          <a:stretch>
            <a:fillRect/>
          </a:stretch>
        </p:blipFill>
        <p:spPr>
          <a:xfrm>
            <a:off x="6728059" y="1158699"/>
            <a:ext cx="5380522" cy="5234541"/>
          </a:xfrm>
        </p:spPr>
      </p:pic>
      <p:sp>
        <p:nvSpPr>
          <p:cNvPr id="8" name="Platshållare för innehåll 2">
            <a:extLst>
              <a:ext uri="{FF2B5EF4-FFF2-40B4-BE49-F238E27FC236}">
                <a16:creationId xmlns:a16="http://schemas.microsoft.com/office/drawing/2014/main" id="{7E34F8FE-8669-4835-9345-5A195FC51B45}"/>
              </a:ext>
            </a:extLst>
          </p:cNvPr>
          <p:cNvSpPr txBox="1">
            <a:spLocks/>
          </p:cNvSpPr>
          <p:nvPr/>
        </p:nvSpPr>
        <p:spPr>
          <a:xfrm>
            <a:off x="838200" y="1825625"/>
            <a:ext cx="5889859" cy="4351338"/>
          </a:xfrm>
          <a:prstGeom prst="rect">
            <a:avLst/>
          </a:prstGeom>
        </p:spPr>
        <p:txBody>
          <a:bodyPr vert="horz" lIns="91440" tIns="45720" rIns="91440" bIns="45720" numCol="1"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t>Intygsutfärdare</a:t>
            </a:r>
          </a:p>
          <a:p>
            <a:pPr marL="457200" lvl="1" indent="0">
              <a:buNone/>
            </a:pPr>
            <a:r>
              <a:rPr lang="sv-SE" sz="1400" b="0" i="0" u="none" strike="noStrike" baseline="0" dirty="0">
                <a:latin typeface="Calibri" panose="020F0502020204030204" pitchFamily="34" charset="0"/>
              </a:rPr>
              <a:t>person som i sin yrkesverksamhet inom vård och socialtjänst utfärdar ett intyg avseende en intygsperson.</a:t>
            </a:r>
          </a:p>
          <a:p>
            <a:pPr marL="457200" lvl="1" indent="0">
              <a:buNone/>
            </a:pPr>
            <a:r>
              <a:rPr lang="sv-SE" sz="1400" b="0" i="0" u="none" strike="noStrike" baseline="0" dirty="0">
                <a:latin typeface="Calibri" panose="020F0502020204030204" pitchFamily="34" charset="0"/>
              </a:rPr>
              <a:t>Anm. I utfärdandet ingår signering, och intygsutfärdaren är personligt ansvarig för intyget. </a:t>
            </a:r>
          </a:p>
          <a:p>
            <a:pPr algn="l"/>
            <a:r>
              <a:rPr lang="sv-SE" dirty="0"/>
              <a:t>Hälso- och sjukvårdspersonal</a:t>
            </a:r>
          </a:p>
          <a:p>
            <a:pPr marL="457200" lvl="1" indent="0">
              <a:buNone/>
            </a:pPr>
            <a:r>
              <a:rPr lang="sv-SE" sz="1400" b="0" i="0" u="none" strike="noStrike" baseline="0" dirty="0">
                <a:latin typeface="Calibri" panose="020F0502020204030204" pitchFamily="34" charset="0"/>
              </a:rPr>
              <a:t>person eller personer som i sitt yrke utför hälso- och sjukvård </a:t>
            </a:r>
          </a:p>
          <a:p>
            <a:pPr marL="457200" lvl="1" indent="0">
              <a:buNone/>
            </a:pPr>
            <a:r>
              <a:rPr lang="sv-SE" sz="1400" b="0" i="0" u="none" strike="noStrike" baseline="0" dirty="0">
                <a:latin typeface="Calibri" panose="020F0502020204030204" pitchFamily="34" charset="0"/>
              </a:rPr>
              <a:t>Anm. Hälso- och sjukvårdspersonal är oftast anställd av en vårdgivare.  En vårdgivare kan ha anställd hälso- och sjukvårdspersonal, och ibland, som t.ex. för enskild näringsidkare, kan rollerna sammanfalla. </a:t>
            </a:r>
          </a:p>
          <a:p>
            <a:pPr marL="0" indent="0">
              <a:buNone/>
            </a:pPr>
            <a:r>
              <a:rPr lang="sv-SE" dirty="0"/>
              <a:t>Hälso- och sjukvårdspersonal kan ha rollen intygsutfärdare</a:t>
            </a:r>
          </a:p>
        </p:txBody>
      </p:sp>
    </p:spTree>
    <p:extLst>
      <p:ext uri="{BB962C8B-B14F-4D97-AF65-F5344CB8AC3E}">
        <p14:creationId xmlns:p14="http://schemas.microsoft.com/office/powerpoint/2010/main" val="30343242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68BD093-0BBE-4A58-8D2C-F198B006D8FE}"/>
              </a:ext>
            </a:extLst>
          </p:cNvPr>
          <p:cNvSpPr>
            <a:spLocks noGrp="1"/>
          </p:cNvSpPr>
          <p:nvPr>
            <p:ph type="title"/>
          </p:nvPr>
        </p:nvSpPr>
        <p:spPr/>
        <p:txBody>
          <a:bodyPr/>
          <a:lstStyle/>
          <a:p>
            <a:r>
              <a:rPr lang="sv-SE" dirty="0"/>
              <a:t>Kartläggning av intygsformulär</a:t>
            </a:r>
            <a:endParaRPr lang="sv-SE" dirty="0">
              <a:solidFill>
                <a:srgbClr val="FF0000"/>
              </a:solidFill>
            </a:endParaRPr>
          </a:p>
        </p:txBody>
      </p:sp>
      <p:sp>
        <p:nvSpPr>
          <p:cNvPr id="3" name="Platshållare för innehåll 2">
            <a:extLst>
              <a:ext uri="{FF2B5EF4-FFF2-40B4-BE49-F238E27FC236}">
                <a16:creationId xmlns:a16="http://schemas.microsoft.com/office/drawing/2014/main" id="{EBAA6C6A-0056-4B79-8EBE-531E606D7D97}"/>
              </a:ext>
            </a:extLst>
          </p:cNvPr>
          <p:cNvSpPr>
            <a:spLocks noGrp="1"/>
          </p:cNvSpPr>
          <p:nvPr>
            <p:ph idx="1"/>
          </p:nvPr>
        </p:nvSpPr>
        <p:spPr/>
        <p:txBody>
          <a:bodyPr numCol="2">
            <a:normAutofit fontScale="47500" lnSpcReduction="20000"/>
          </a:bodyPr>
          <a:lstStyle/>
          <a:p>
            <a:r>
              <a:rPr lang="sv-SE" dirty="0"/>
              <a:t>Företagsläkare</a:t>
            </a:r>
          </a:p>
          <a:p>
            <a:r>
              <a:rPr lang="sv-SE" dirty="0"/>
              <a:t>Läkare</a:t>
            </a:r>
          </a:p>
          <a:p>
            <a:r>
              <a:rPr lang="sv-SE" dirty="0"/>
              <a:t>Läkare eller Tandläkare</a:t>
            </a:r>
          </a:p>
          <a:p>
            <a:r>
              <a:rPr lang="sv-SE" dirty="0"/>
              <a:t>Läkare eller någon annan profession på vårdenhet</a:t>
            </a:r>
          </a:p>
          <a:p>
            <a:r>
              <a:rPr lang="sv-SE" dirty="0"/>
              <a:t>Läkare, </a:t>
            </a:r>
            <a:r>
              <a:rPr lang="sv-SE" dirty="0" err="1"/>
              <a:t>rehabkoordinator</a:t>
            </a:r>
            <a:endParaRPr lang="sv-SE" dirty="0"/>
          </a:p>
          <a:p>
            <a:r>
              <a:rPr lang="sv-SE" dirty="0"/>
              <a:t>Specialistläkare i yrkesmedicin, yrkes- och miljömedicin, arbets- och miljömedicin eller företagshälsovård. Du kan också vara yrkeshygieniker och vara verksam på en arbets- och miljömedicinsk klinik.</a:t>
            </a:r>
          </a:p>
          <a:p>
            <a:r>
              <a:rPr lang="sv-SE" dirty="0"/>
              <a:t>Läkare, barnmorska, sjuksköterska vid MHV eller BVC</a:t>
            </a:r>
          </a:p>
          <a:p>
            <a:r>
              <a:rPr lang="sv-SE" dirty="0"/>
              <a:t>Arbetsterapeut</a:t>
            </a:r>
          </a:p>
          <a:p>
            <a:r>
              <a:rPr lang="sv-SE" dirty="0"/>
              <a:t>Läkare, sjuksköterska</a:t>
            </a:r>
          </a:p>
          <a:p>
            <a:r>
              <a:rPr lang="sv-SE" dirty="0"/>
              <a:t>Arbetsterapeut? Läkare</a:t>
            </a:r>
          </a:p>
          <a:p>
            <a:r>
              <a:rPr lang="sv-SE" dirty="0"/>
              <a:t>Läkare med stöd av arbetsterapeut, fysioterapeut, psykolog</a:t>
            </a:r>
          </a:p>
          <a:p>
            <a:r>
              <a:rPr lang="sv-SE" dirty="0"/>
              <a:t>Optiker eller övriga som är behöriga att skicka in synintyg</a:t>
            </a:r>
          </a:p>
          <a:p>
            <a:r>
              <a:rPr lang="sv-SE" dirty="0"/>
              <a:t>Läkare, Psykolog</a:t>
            </a:r>
          </a:p>
          <a:p>
            <a:r>
              <a:rPr lang="sv-SE" dirty="0"/>
              <a:t>Specialist i ögonsjukdomar</a:t>
            </a:r>
          </a:p>
          <a:p>
            <a:r>
              <a:rPr lang="sv-SE" dirty="0"/>
              <a:t>Apotek eller vårdgivaren (läkare) i samband med förskrivningen</a:t>
            </a:r>
          </a:p>
          <a:p>
            <a:r>
              <a:rPr lang="sv-SE" dirty="0"/>
              <a:t>Socialförvaltningen</a:t>
            </a:r>
          </a:p>
          <a:p>
            <a:r>
              <a:rPr lang="sv-SE" dirty="0"/>
              <a:t>Läkare, företagsläkare</a:t>
            </a:r>
          </a:p>
          <a:p>
            <a:r>
              <a:rPr lang="sv-SE" dirty="0"/>
              <a:t>Förlossningsläkare</a:t>
            </a:r>
          </a:p>
          <a:p>
            <a:r>
              <a:rPr lang="sv-SE" dirty="0"/>
              <a:t>Laboratoriepersonal</a:t>
            </a:r>
          </a:p>
          <a:p>
            <a:r>
              <a:rPr lang="sv-SE" dirty="0"/>
              <a:t>Kurator</a:t>
            </a:r>
          </a:p>
          <a:p>
            <a:r>
              <a:rPr lang="sv-SE" dirty="0"/>
              <a:t>Endast läkare i allmän tjänst eller läkare som enligt avtal med landstinget har till uppgift att göra undersökningen.</a:t>
            </a:r>
          </a:p>
          <a:p>
            <a:r>
              <a:rPr lang="sv-SE" dirty="0"/>
              <a:t>Flygläkare på Flygmedicinsk centrum (första undersökning)</a:t>
            </a:r>
          </a:p>
          <a:p>
            <a:r>
              <a:rPr lang="sv-SE" dirty="0"/>
              <a:t>Flygläkare</a:t>
            </a:r>
          </a:p>
          <a:p>
            <a:r>
              <a:rPr lang="sv-SE" dirty="0"/>
              <a:t>Specialist i allmänmedicin</a:t>
            </a:r>
          </a:p>
          <a:p>
            <a:r>
              <a:rPr lang="sv-SE" dirty="0"/>
              <a:t>Sjömansläkare</a:t>
            </a:r>
          </a:p>
          <a:p>
            <a:r>
              <a:rPr lang="sv-SE" dirty="0"/>
              <a:t>Förlossningsläkare, Barnmorska</a:t>
            </a:r>
          </a:p>
          <a:p>
            <a:r>
              <a:rPr lang="sv-SE" dirty="0"/>
              <a:t>Barnmorska, barnets vårdnadshavare</a:t>
            </a:r>
          </a:p>
          <a:p>
            <a:r>
              <a:rPr lang="sv-SE" dirty="0"/>
              <a:t>Tandläkare godkänd av Försvarsmakten</a:t>
            </a:r>
          </a:p>
          <a:p>
            <a:r>
              <a:rPr lang="sv-SE" dirty="0"/>
              <a:t>Tandläkare godkänd av Kustbevakning</a:t>
            </a:r>
          </a:p>
          <a:p>
            <a:r>
              <a:rPr lang="sv-SE" dirty="0"/>
              <a:t>Tandläkare</a:t>
            </a:r>
          </a:p>
          <a:p>
            <a:r>
              <a:rPr lang="sv-SE" dirty="0"/>
              <a:t>Rättsläkare, Forensiska dokumentationsläkare, Läkare</a:t>
            </a:r>
          </a:p>
          <a:p>
            <a:r>
              <a:rPr lang="sv-SE" dirty="0"/>
              <a:t>Logoped eller en intygsgivare som Universitets- och högskolerådet har godkänt</a:t>
            </a:r>
          </a:p>
          <a:p>
            <a:r>
              <a:rPr lang="sv-SE" dirty="0"/>
              <a:t>Företagsläkare - Specialistläkare inom arbets- och miljömedicin*)</a:t>
            </a:r>
          </a:p>
        </p:txBody>
      </p:sp>
    </p:spTree>
    <p:extLst>
      <p:ext uri="{BB962C8B-B14F-4D97-AF65-F5344CB8AC3E}">
        <p14:creationId xmlns:p14="http://schemas.microsoft.com/office/powerpoint/2010/main" val="8751587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37387F-9AFF-457E-BD80-DAA74DC6CF03}"/>
              </a:ext>
            </a:extLst>
          </p:cNvPr>
          <p:cNvSpPr>
            <a:spLocks noGrp="1"/>
          </p:cNvSpPr>
          <p:nvPr>
            <p:ph type="title"/>
          </p:nvPr>
        </p:nvSpPr>
        <p:spPr/>
        <p:txBody>
          <a:bodyPr/>
          <a:lstStyle/>
          <a:p>
            <a:r>
              <a:rPr lang="sv-SE" dirty="0"/>
              <a:t>Exempel från intyg</a:t>
            </a:r>
          </a:p>
        </p:txBody>
      </p:sp>
      <p:sp>
        <p:nvSpPr>
          <p:cNvPr id="3" name="Platshållare för innehåll 2">
            <a:extLst>
              <a:ext uri="{FF2B5EF4-FFF2-40B4-BE49-F238E27FC236}">
                <a16:creationId xmlns:a16="http://schemas.microsoft.com/office/drawing/2014/main" id="{592978DE-08FF-41A0-8C87-C90DA68CDB4B}"/>
              </a:ext>
            </a:extLst>
          </p:cNvPr>
          <p:cNvSpPr>
            <a:spLocks noGrp="1"/>
          </p:cNvSpPr>
          <p:nvPr>
            <p:ph idx="1"/>
          </p:nvPr>
        </p:nvSpPr>
        <p:spPr/>
        <p:txBody>
          <a:bodyPr/>
          <a:lstStyle/>
          <a:p>
            <a:endParaRPr lang="sv-SE"/>
          </a:p>
        </p:txBody>
      </p:sp>
      <p:pic>
        <p:nvPicPr>
          <p:cNvPr id="5" name="Bildobjekt 4">
            <a:extLst>
              <a:ext uri="{FF2B5EF4-FFF2-40B4-BE49-F238E27FC236}">
                <a16:creationId xmlns:a16="http://schemas.microsoft.com/office/drawing/2014/main" id="{F4EC5CC8-C959-4D15-BED9-E1F09EABCDF7}"/>
              </a:ext>
            </a:extLst>
          </p:cNvPr>
          <p:cNvPicPr>
            <a:picLocks noChangeAspect="1"/>
          </p:cNvPicPr>
          <p:nvPr/>
        </p:nvPicPr>
        <p:blipFill rotWithShape="1">
          <a:blip r:embed="rId2"/>
          <a:srcRect l="30079" t="22842" r="8105" b="-2"/>
          <a:stretch/>
        </p:blipFill>
        <p:spPr>
          <a:xfrm>
            <a:off x="490887" y="1825625"/>
            <a:ext cx="7536581" cy="4938712"/>
          </a:xfrm>
          <a:prstGeom prst="rect">
            <a:avLst/>
          </a:prstGeom>
        </p:spPr>
      </p:pic>
      <p:sp>
        <p:nvSpPr>
          <p:cNvPr id="6" name="Ellips 5">
            <a:extLst>
              <a:ext uri="{FF2B5EF4-FFF2-40B4-BE49-F238E27FC236}">
                <a16:creationId xmlns:a16="http://schemas.microsoft.com/office/drawing/2014/main" id="{B57D61C8-A80B-488F-87CD-4D0D24C5467F}"/>
              </a:ext>
            </a:extLst>
          </p:cNvPr>
          <p:cNvSpPr/>
          <p:nvPr/>
        </p:nvSpPr>
        <p:spPr>
          <a:xfrm>
            <a:off x="3955985" y="1864125"/>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4551990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658047-8065-492E-AE63-78877CE8E582}"/>
              </a:ext>
            </a:extLst>
          </p:cNvPr>
          <p:cNvSpPr>
            <a:spLocks noGrp="1"/>
          </p:cNvSpPr>
          <p:nvPr>
            <p:ph type="title"/>
          </p:nvPr>
        </p:nvSpPr>
        <p:spPr/>
        <p:txBody>
          <a:bodyPr/>
          <a:lstStyle/>
          <a:p>
            <a:r>
              <a:rPr lang="sv-SE" dirty="0"/>
              <a:t>Exempel från intyg</a:t>
            </a:r>
          </a:p>
        </p:txBody>
      </p:sp>
      <p:sp>
        <p:nvSpPr>
          <p:cNvPr id="3" name="Platshållare för innehåll 2">
            <a:extLst>
              <a:ext uri="{FF2B5EF4-FFF2-40B4-BE49-F238E27FC236}">
                <a16:creationId xmlns:a16="http://schemas.microsoft.com/office/drawing/2014/main" id="{8494902E-0916-4C99-80C7-ABF1CD6431D0}"/>
              </a:ext>
            </a:extLst>
          </p:cNvPr>
          <p:cNvSpPr>
            <a:spLocks noGrp="1"/>
          </p:cNvSpPr>
          <p:nvPr>
            <p:ph idx="1"/>
          </p:nvPr>
        </p:nvSpPr>
        <p:spPr/>
        <p:txBody>
          <a:bodyPr/>
          <a:lstStyle/>
          <a:p>
            <a:endParaRPr lang="sv-SE" dirty="0"/>
          </a:p>
        </p:txBody>
      </p:sp>
      <p:pic>
        <p:nvPicPr>
          <p:cNvPr id="5" name="Bildobjekt 4">
            <a:extLst>
              <a:ext uri="{FF2B5EF4-FFF2-40B4-BE49-F238E27FC236}">
                <a16:creationId xmlns:a16="http://schemas.microsoft.com/office/drawing/2014/main" id="{30AFF1AC-EB27-4DF8-B305-0F173072B1AE}"/>
              </a:ext>
            </a:extLst>
          </p:cNvPr>
          <p:cNvPicPr>
            <a:picLocks noChangeAspect="1"/>
          </p:cNvPicPr>
          <p:nvPr/>
        </p:nvPicPr>
        <p:blipFill rotWithShape="1">
          <a:blip r:embed="rId2"/>
          <a:srcRect l="38211" t="26203" r="15605"/>
          <a:stretch/>
        </p:blipFill>
        <p:spPr>
          <a:xfrm>
            <a:off x="4658626" y="1905802"/>
            <a:ext cx="5630779" cy="4723598"/>
          </a:xfrm>
          <a:prstGeom prst="rect">
            <a:avLst/>
          </a:prstGeom>
        </p:spPr>
      </p:pic>
      <p:sp>
        <p:nvSpPr>
          <p:cNvPr id="7" name="Ellips 6">
            <a:extLst>
              <a:ext uri="{FF2B5EF4-FFF2-40B4-BE49-F238E27FC236}">
                <a16:creationId xmlns:a16="http://schemas.microsoft.com/office/drawing/2014/main" id="{8538E6D3-F95B-4070-AD30-46FD02DA4224}"/>
              </a:ext>
            </a:extLst>
          </p:cNvPr>
          <p:cNvSpPr/>
          <p:nvPr/>
        </p:nvSpPr>
        <p:spPr>
          <a:xfrm>
            <a:off x="4936156" y="4847957"/>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Ellips 7">
            <a:extLst>
              <a:ext uri="{FF2B5EF4-FFF2-40B4-BE49-F238E27FC236}">
                <a16:creationId xmlns:a16="http://schemas.microsoft.com/office/drawing/2014/main" id="{7067AE0D-1DB6-4146-8460-A8C296D52C6D}"/>
              </a:ext>
            </a:extLst>
          </p:cNvPr>
          <p:cNvSpPr/>
          <p:nvPr/>
        </p:nvSpPr>
        <p:spPr>
          <a:xfrm>
            <a:off x="6689558" y="4395520"/>
            <a:ext cx="1251284" cy="37861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65645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a:xfrm>
            <a:off x="462164" y="618981"/>
            <a:ext cx="11267672" cy="1461869"/>
          </a:xfrm>
        </p:spPr>
        <p:txBody>
          <a:bodyPr/>
          <a:lstStyle/>
          <a:p>
            <a:r>
              <a:rPr lang="sv-SE" dirty="0"/>
              <a:t>Interoperabilitet – en nyckel för framtidens offentlig sektor</a:t>
            </a:r>
          </a:p>
        </p:txBody>
      </p:sp>
      <p:grpSp>
        <p:nvGrpSpPr>
          <p:cNvPr id="14" name="Grupp 13">
            <a:extLst>
              <a:ext uri="{FF2B5EF4-FFF2-40B4-BE49-F238E27FC236}">
                <a16:creationId xmlns:a16="http://schemas.microsoft.com/office/drawing/2014/main" id="{AFF98AB7-887E-409E-BFCB-EC861F44EA1C}"/>
              </a:ext>
            </a:extLst>
          </p:cNvPr>
          <p:cNvGrpSpPr/>
          <p:nvPr/>
        </p:nvGrpSpPr>
        <p:grpSpPr>
          <a:xfrm>
            <a:off x="5043771" y="5173511"/>
            <a:ext cx="6649577" cy="1453998"/>
            <a:chOff x="6473336" y="4960517"/>
            <a:chExt cx="6649577" cy="1453998"/>
          </a:xfrm>
        </p:grpSpPr>
        <p:pic>
          <p:nvPicPr>
            <p:cNvPr id="12" name="Bildobjekt 11">
              <a:extLst>
                <a:ext uri="{FF2B5EF4-FFF2-40B4-BE49-F238E27FC236}">
                  <a16:creationId xmlns:a16="http://schemas.microsoft.com/office/drawing/2014/main" id="{973D93E8-1030-44C2-A65E-F3CF4DB5DCF7}"/>
                </a:ext>
              </a:extLst>
            </p:cNvPr>
            <p:cNvPicPr>
              <a:picLocks noChangeAspect="1"/>
            </p:cNvPicPr>
            <p:nvPr/>
          </p:nvPicPr>
          <p:blipFill>
            <a:blip r:embed="rId2"/>
            <a:stretch>
              <a:fillRect/>
            </a:stretch>
          </p:blipFill>
          <p:spPr>
            <a:xfrm>
              <a:off x="6473336" y="4960517"/>
              <a:ext cx="6168715" cy="1148965"/>
            </a:xfrm>
            <a:prstGeom prst="rect">
              <a:avLst/>
            </a:prstGeom>
          </p:spPr>
        </p:pic>
        <p:sp>
          <p:nvSpPr>
            <p:cNvPr id="13" name="textruta 12">
              <a:extLst>
                <a:ext uri="{FF2B5EF4-FFF2-40B4-BE49-F238E27FC236}">
                  <a16:creationId xmlns:a16="http://schemas.microsoft.com/office/drawing/2014/main" id="{07A51ABC-0FED-46C0-ACE6-A9D120B95AA1}"/>
                </a:ext>
              </a:extLst>
            </p:cNvPr>
            <p:cNvSpPr txBox="1"/>
            <p:nvPr/>
          </p:nvSpPr>
          <p:spPr>
            <a:xfrm>
              <a:off x="6473336" y="6045183"/>
              <a:ext cx="6649577" cy="369332"/>
            </a:xfrm>
            <a:prstGeom prst="rect">
              <a:avLst/>
            </a:prstGeom>
            <a:noFill/>
          </p:spPr>
          <p:txBody>
            <a:bodyPr wrap="none" rtlCol="0">
              <a:spAutoFit/>
            </a:bodyPr>
            <a:lstStyle/>
            <a:p>
              <a:r>
                <a:rPr lang="en-US" i="1" dirty="0"/>
                <a:t>Refined eHealth European Interoperability Framework</a:t>
              </a:r>
              <a:r>
                <a:rPr lang="en-GB" i="1" dirty="0"/>
                <a:t>, 2015</a:t>
              </a:r>
            </a:p>
          </p:txBody>
        </p:sp>
      </p:grpSp>
      <p:sp>
        <p:nvSpPr>
          <p:cNvPr id="3" name="textruta 2">
            <a:extLst>
              <a:ext uri="{FF2B5EF4-FFF2-40B4-BE49-F238E27FC236}">
                <a16:creationId xmlns:a16="http://schemas.microsoft.com/office/drawing/2014/main" id="{6B800412-7FA2-24B9-9DAE-59EEFE9D4435}"/>
              </a:ext>
            </a:extLst>
          </p:cNvPr>
          <p:cNvSpPr txBox="1"/>
          <p:nvPr/>
        </p:nvSpPr>
        <p:spPr>
          <a:xfrm>
            <a:off x="797036" y="2322854"/>
            <a:ext cx="10250628" cy="3970318"/>
          </a:xfrm>
          <a:prstGeom prst="rect">
            <a:avLst/>
          </a:prstGeom>
          <a:noFill/>
        </p:spPr>
        <p:txBody>
          <a:bodyPr wrap="square" rtlCol="0">
            <a:spAutoFit/>
          </a:bodyPr>
          <a:lstStyle/>
          <a:p>
            <a:pPr marL="285750" indent="-285750">
              <a:buFont typeface="Arial" panose="020B0604020202020204" pitchFamily="34" charset="0"/>
              <a:buChar char="•"/>
            </a:pPr>
            <a:r>
              <a:rPr lang="sv-SE" dirty="0"/>
              <a:t>Europeiska interoperabilitetsramverket, 2017:’</a:t>
            </a:r>
          </a:p>
          <a:p>
            <a:r>
              <a:rPr lang="sv-SE" sz="1800" dirty="0">
                <a:solidFill>
                  <a:srgbClr val="0070C0"/>
                </a:solidFill>
              </a:rPr>
              <a:t>Det sätt på vilket offentliga förvaltningar anpassar sina verksamhetsprocesser, ansvarsområden och förväntningar för att uppnå gemensamma och ömsesidigt fördelaktiga mål. </a:t>
            </a:r>
          </a:p>
          <a:p>
            <a:endParaRPr lang="sv-SE" dirty="0">
              <a:solidFill>
                <a:srgbClr val="0070C0"/>
              </a:solidFill>
            </a:endParaRPr>
          </a:p>
          <a:p>
            <a:pPr marL="285750" indent="-285750">
              <a:buFont typeface="Arial" panose="020B0604020202020204" pitchFamily="34" charset="0"/>
              <a:buChar char="•"/>
            </a:pPr>
            <a:r>
              <a:rPr lang="sv-SE" dirty="0"/>
              <a:t>SOU 2023:96 En reform för datadelning:</a:t>
            </a:r>
          </a:p>
          <a:p>
            <a:r>
              <a:rPr lang="sv-SE" sz="1800" dirty="0">
                <a:solidFill>
                  <a:srgbClr val="0070C0"/>
                </a:solidFill>
              </a:rPr>
              <a:t>Förmågan hos organisationer som deltar i datautbyte att säkerställa att deras verksamheter och processer kan dela och använda data.</a:t>
            </a:r>
            <a:r>
              <a:rPr lang="sv-SE" sz="1800" dirty="0">
                <a:solidFill>
                  <a:schemeClr val="tx1">
                    <a:lumMod val="75000"/>
                    <a:lumOff val="25000"/>
                  </a:schemeClr>
                </a:solidFill>
              </a:rPr>
              <a:t> </a:t>
            </a:r>
          </a:p>
          <a:p>
            <a:r>
              <a:rPr lang="sv-SE" dirty="0">
                <a:solidFill>
                  <a:schemeClr val="tx1">
                    <a:lumMod val="75000"/>
                    <a:lumOff val="25000"/>
                  </a:schemeClr>
                </a:solidFill>
              </a:rPr>
              <a:t>Här ingår också enligt vår uppfattning </a:t>
            </a:r>
            <a:r>
              <a:rPr lang="sv-SE" b="1" dirty="0">
                <a:solidFill>
                  <a:schemeClr val="tx1">
                    <a:lumMod val="75000"/>
                    <a:lumOff val="25000"/>
                  </a:schemeClr>
                </a:solidFill>
              </a:rPr>
              <a:t>tillit</a:t>
            </a:r>
            <a:r>
              <a:rPr lang="sv-SE" dirty="0">
                <a:solidFill>
                  <a:schemeClr val="tx1">
                    <a:lumMod val="75000"/>
                    <a:lumOff val="25000"/>
                  </a:schemeClr>
                </a:solidFill>
              </a:rPr>
              <a:t> mellan inblandade parter, som är en central del i att lyckas med </a:t>
            </a:r>
            <a:r>
              <a:rPr lang="sv-SE" dirty="0" err="1">
                <a:solidFill>
                  <a:schemeClr val="tx1">
                    <a:lumMod val="75000"/>
                    <a:lumOff val="25000"/>
                  </a:schemeClr>
                </a:solidFill>
              </a:rPr>
              <a:t>interoperabilitet</a:t>
            </a:r>
            <a:r>
              <a:rPr lang="sv-SE" dirty="0">
                <a:solidFill>
                  <a:schemeClr val="tx1">
                    <a:lumMod val="75000"/>
                    <a:lumOff val="25000"/>
                  </a:schemeClr>
                </a:solidFill>
              </a:rPr>
              <a:t>.</a:t>
            </a:r>
          </a:p>
          <a:p>
            <a:endParaRPr lang="sv-SE" dirty="0"/>
          </a:p>
          <a:p>
            <a:endParaRPr lang="sv-SE" dirty="0">
              <a:solidFill>
                <a:schemeClr val="tx1">
                  <a:lumMod val="75000"/>
                  <a:lumOff val="25000"/>
                </a:schemeClr>
              </a:solidFill>
            </a:endParaRPr>
          </a:p>
          <a:p>
            <a:endParaRPr lang="sv-SE" dirty="0"/>
          </a:p>
          <a:p>
            <a:pPr marL="285750" indent="-285750">
              <a:buFont typeface="Arial" panose="020B0604020202020204" pitchFamily="34" charset="0"/>
              <a:buChar char="•"/>
            </a:pPr>
            <a:endParaRPr lang="sv-SE" dirty="0">
              <a:solidFill>
                <a:schemeClr val="tx1">
                  <a:lumMod val="75000"/>
                  <a:lumOff val="25000"/>
                </a:schemeClr>
              </a:solidFill>
            </a:endParaRPr>
          </a:p>
        </p:txBody>
      </p:sp>
    </p:spTree>
    <p:extLst>
      <p:ext uri="{BB962C8B-B14F-4D97-AF65-F5344CB8AC3E}">
        <p14:creationId xmlns:p14="http://schemas.microsoft.com/office/powerpoint/2010/main" val="3299942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9EA00E-B4D9-4333-88C5-B4C0981B9E16}"/>
              </a:ext>
            </a:extLst>
          </p:cNvPr>
          <p:cNvSpPr>
            <a:spLocks noGrp="1"/>
          </p:cNvSpPr>
          <p:nvPr>
            <p:ph type="title"/>
          </p:nvPr>
        </p:nvSpPr>
        <p:spPr/>
        <p:txBody>
          <a:bodyPr/>
          <a:lstStyle/>
          <a:p>
            <a:endParaRPr lang="sv-SE"/>
          </a:p>
        </p:txBody>
      </p:sp>
      <p:pic>
        <p:nvPicPr>
          <p:cNvPr id="5" name="Platshållare för innehåll 4">
            <a:extLst>
              <a:ext uri="{FF2B5EF4-FFF2-40B4-BE49-F238E27FC236}">
                <a16:creationId xmlns:a16="http://schemas.microsoft.com/office/drawing/2014/main" id="{99A6E3E8-7443-4D94-9517-A23D4954B8E4}"/>
              </a:ext>
            </a:extLst>
          </p:cNvPr>
          <p:cNvPicPr>
            <a:picLocks noGrp="1" noChangeAspect="1"/>
          </p:cNvPicPr>
          <p:nvPr>
            <p:ph idx="1"/>
          </p:nvPr>
        </p:nvPicPr>
        <p:blipFill rotWithShape="1">
          <a:blip r:embed="rId2"/>
          <a:srcRect l="45548" t="20866" r="23793"/>
          <a:stretch/>
        </p:blipFill>
        <p:spPr>
          <a:xfrm>
            <a:off x="838200" y="1745736"/>
            <a:ext cx="3685674" cy="4994436"/>
          </a:xfrm>
        </p:spPr>
      </p:pic>
      <p:pic>
        <p:nvPicPr>
          <p:cNvPr id="6" name="Platshållare för innehåll 4">
            <a:extLst>
              <a:ext uri="{FF2B5EF4-FFF2-40B4-BE49-F238E27FC236}">
                <a16:creationId xmlns:a16="http://schemas.microsoft.com/office/drawing/2014/main" id="{A8D6E675-8ABA-48BB-ACCC-3637EA24532F}"/>
              </a:ext>
            </a:extLst>
          </p:cNvPr>
          <p:cNvPicPr>
            <a:picLocks noChangeAspect="1"/>
          </p:cNvPicPr>
          <p:nvPr/>
        </p:nvPicPr>
        <p:blipFill rotWithShape="1">
          <a:blip r:embed="rId2"/>
          <a:srcRect l="45548" t="82080" r="23793"/>
          <a:stretch/>
        </p:blipFill>
        <p:spPr>
          <a:xfrm>
            <a:off x="4523874" y="3176956"/>
            <a:ext cx="7449760" cy="2285999"/>
          </a:xfrm>
          <a:prstGeom prst="rect">
            <a:avLst/>
          </a:prstGeom>
        </p:spPr>
      </p:pic>
      <p:sp>
        <p:nvSpPr>
          <p:cNvPr id="7" name="Ellips 6">
            <a:extLst>
              <a:ext uri="{FF2B5EF4-FFF2-40B4-BE49-F238E27FC236}">
                <a16:creationId xmlns:a16="http://schemas.microsoft.com/office/drawing/2014/main" id="{C814137D-8787-45A3-B9CD-B05A00989429}"/>
              </a:ext>
            </a:extLst>
          </p:cNvPr>
          <p:cNvSpPr/>
          <p:nvPr/>
        </p:nvSpPr>
        <p:spPr>
          <a:xfrm>
            <a:off x="5196038" y="3100153"/>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6706959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71F485-BDF8-43AD-AC1E-D1A21405EF10}"/>
              </a:ext>
            </a:extLst>
          </p:cNvPr>
          <p:cNvSpPr>
            <a:spLocks noGrp="1"/>
          </p:cNvSpPr>
          <p:nvPr>
            <p:ph type="title"/>
          </p:nvPr>
        </p:nvSpPr>
        <p:spPr/>
        <p:txBody>
          <a:bodyPr/>
          <a:lstStyle/>
          <a:p>
            <a:endParaRPr lang="sv-SE"/>
          </a:p>
        </p:txBody>
      </p:sp>
      <p:pic>
        <p:nvPicPr>
          <p:cNvPr id="5" name="Platshållare för innehåll 4">
            <a:extLst>
              <a:ext uri="{FF2B5EF4-FFF2-40B4-BE49-F238E27FC236}">
                <a16:creationId xmlns:a16="http://schemas.microsoft.com/office/drawing/2014/main" id="{2FF3AFA4-16BD-42B7-9BA5-C5F0F63CBB87}"/>
              </a:ext>
            </a:extLst>
          </p:cNvPr>
          <p:cNvPicPr>
            <a:picLocks noGrp="1" noChangeAspect="1"/>
          </p:cNvPicPr>
          <p:nvPr>
            <p:ph idx="1"/>
          </p:nvPr>
        </p:nvPicPr>
        <p:blipFill rotWithShape="1">
          <a:blip r:embed="rId2"/>
          <a:srcRect l="47523" t="28386" r="25419" b="165"/>
          <a:stretch/>
        </p:blipFill>
        <p:spPr>
          <a:xfrm>
            <a:off x="288757" y="1742296"/>
            <a:ext cx="3513221" cy="4870260"/>
          </a:xfrm>
        </p:spPr>
      </p:pic>
      <p:pic>
        <p:nvPicPr>
          <p:cNvPr id="6" name="Platshållare för innehåll 4">
            <a:extLst>
              <a:ext uri="{FF2B5EF4-FFF2-40B4-BE49-F238E27FC236}">
                <a16:creationId xmlns:a16="http://schemas.microsoft.com/office/drawing/2014/main" id="{FFA3CD13-2F49-4487-AF2B-84050C524B4A}"/>
              </a:ext>
            </a:extLst>
          </p:cNvPr>
          <p:cNvPicPr>
            <a:picLocks noChangeAspect="1"/>
          </p:cNvPicPr>
          <p:nvPr/>
        </p:nvPicPr>
        <p:blipFill rotWithShape="1">
          <a:blip r:embed="rId2"/>
          <a:srcRect l="47523" t="75995" r="25418" b="11438"/>
          <a:stretch/>
        </p:blipFill>
        <p:spPr>
          <a:xfrm>
            <a:off x="4657022" y="3724977"/>
            <a:ext cx="7065919" cy="1722922"/>
          </a:xfrm>
          <a:prstGeom prst="rect">
            <a:avLst/>
          </a:prstGeom>
        </p:spPr>
      </p:pic>
      <p:sp>
        <p:nvSpPr>
          <p:cNvPr id="7" name="Ellips 6">
            <a:extLst>
              <a:ext uri="{FF2B5EF4-FFF2-40B4-BE49-F238E27FC236}">
                <a16:creationId xmlns:a16="http://schemas.microsoft.com/office/drawing/2014/main" id="{3A79FFF8-B55F-43C3-8307-32308016E0C1}"/>
              </a:ext>
            </a:extLst>
          </p:cNvPr>
          <p:cNvSpPr/>
          <p:nvPr/>
        </p:nvSpPr>
        <p:spPr>
          <a:xfrm>
            <a:off x="7987365" y="5025203"/>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3049565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C6A4EAB-E711-4875-8E14-843C56A1D40B}"/>
              </a:ext>
            </a:extLst>
          </p:cNvPr>
          <p:cNvSpPr>
            <a:spLocks noGrp="1"/>
          </p:cNvSpPr>
          <p:nvPr>
            <p:ph type="title"/>
          </p:nvPr>
        </p:nvSpPr>
        <p:spPr/>
        <p:txBody>
          <a:bodyPr/>
          <a:lstStyle/>
          <a:p>
            <a:r>
              <a:rPr lang="sv-SE" dirty="0"/>
              <a:t>Befintliga </a:t>
            </a:r>
            <a:r>
              <a:rPr lang="sv-SE" dirty="0" err="1"/>
              <a:t>kodverk</a:t>
            </a:r>
            <a:endParaRPr lang="sv-SE" dirty="0"/>
          </a:p>
        </p:txBody>
      </p:sp>
      <p:sp>
        <p:nvSpPr>
          <p:cNvPr id="3" name="Platshållare för innehåll 2">
            <a:extLst>
              <a:ext uri="{FF2B5EF4-FFF2-40B4-BE49-F238E27FC236}">
                <a16:creationId xmlns:a16="http://schemas.microsoft.com/office/drawing/2014/main" id="{B99A0251-3B64-43CB-960B-49234E635EA8}"/>
              </a:ext>
            </a:extLst>
          </p:cNvPr>
          <p:cNvSpPr>
            <a:spLocks noGrp="1"/>
          </p:cNvSpPr>
          <p:nvPr>
            <p:ph idx="1"/>
          </p:nvPr>
        </p:nvSpPr>
        <p:spPr/>
        <p:txBody>
          <a:bodyPr>
            <a:normAutofit lnSpcReduction="10000"/>
          </a:bodyPr>
          <a:lstStyle/>
          <a:p>
            <a:r>
              <a:rPr lang="sv-SE" dirty="0"/>
              <a:t>SOSNYK (Socialstyrelsen)</a:t>
            </a:r>
          </a:p>
          <a:p>
            <a:r>
              <a:rPr lang="sv-SE" dirty="0"/>
              <a:t>HSA Legitimerad yrkesgrupp (</a:t>
            </a:r>
            <a:r>
              <a:rPr lang="sv-SE" dirty="0" err="1"/>
              <a:t>Inera</a:t>
            </a:r>
            <a:r>
              <a:rPr lang="sv-SE" dirty="0"/>
              <a:t>)</a:t>
            </a:r>
          </a:p>
          <a:p>
            <a:r>
              <a:rPr lang="sv-SE" dirty="0"/>
              <a:t>AID (SKR)</a:t>
            </a:r>
          </a:p>
          <a:p>
            <a:r>
              <a:rPr lang="sv-SE" dirty="0"/>
              <a:t>KV befattning (Kvalitetsregister)</a:t>
            </a:r>
          </a:p>
          <a:p>
            <a:r>
              <a:rPr lang="sv-SE" dirty="0"/>
              <a:t>VI 2000</a:t>
            </a:r>
          </a:p>
          <a:p>
            <a:r>
              <a:rPr lang="sv-SE" dirty="0"/>
              <a:t>SSYK (SCB)</a:t>
            </a:r>
          </a:p>
          <a:p>
            <a:r>
              <a:rPr lang="sv-SE" dirty="0" err="1"/>
              <a:t>Kv</a:t>
            </a:r>
            <a:r>
              <a:rPr lang="sv-SE" dirty="0"/>
              <a:t> yrkeskod (https://www.inera.se/kontakta-oss/felanmalan-och-anvandarstod/)</a:t>
            </a:r>
          </a:p>
          <a:p>
            <a:r>
              <a:rPr lang="sv-SE" dirty="0"/>
              <a:t>…</a:t>
            </a:r>
          </a:p>
          <a:p>
            <a:r>
              <a:rPr lang="sv-SE" u="sng" dirty="0" err="1">
                <a:solidFill>
                  <a:srgbClr val="000000"/>
                </a:solidFill>
                <a:latin typeface="Calibri" panose="020F0502020204030204" pitchFamily="34" charset="0"/>
              </a:rPr>
              <a:t>Kodverk</a:t>
            </a:r>
            <a:r>
              <a:rPr lang="sv-SE" u="sng" dirty="0">
                <a:solidFill>
                  <a:srgbClr val="000000"/>
                </a:solidFill>
                <a:latin typeface="Calibri" panose="020F0502020204030204" pitchFamily="34" charset="0"/>
              </a:rPr>
              <a:t> för yrken i hälso- och sjukvården </a:t>
            </a:r>
            <a:endParaRPr lang="sv-SE" u="sng" dirty="0"/>
          </a:p>
        </p:txBody>
      </p:sp>
    </p:spTree>
    <p:extLst>
      <p:ext uri="{BB962C8B-B14F-4D97-AF65-F5344CB8AC3E}">
        <p14:creationId xmlns:p14="http://schemas.microsoft.com/office/powerpoint/2010/main" val="295437391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9C0B725-3DA9-4E15-8F71-EDB59FFAF797}"/>
              </a:ext>
            </a:extLst>
          </p:cNvPr>
          <p:cNvSpPr>
            <a:spLocks noGrp="1"/>
          </p:cNvSpPr>
          <p:nvPr>
            <p:ph type="title"/>
          </p:nvPr>
        </p:nvSpPr>
        <p:spPr>
          <a:xfrm>
            <a:off x="1181999" y="1069332"/>
            <a:ext cx="10010934" cy="1107996"/>
          </a:xfrm>
        </p:spPr>
        <p:txBody>
          <a:bodyPr/>
          <a:lstStyle/>
          <a:p>
            <a:r>
              <a:rPr lang="sv-SE" dirty="0" err="1"/>
              <a:t>Kodverk</a:t>
            </a:r>
            <a:r>
              <a:rPr lang="sv-SE" dirty="0"/>
              <a:t> för yrken i hälso- och sjukvården </a:t>
            </a:r>
          </a:p>
        </p:txBody>
      </p:sp>
      <p:sp>
        <p:nvSpPr>
          <p:cNvPr id="3" name="Platshållare för innehåll 2">
            <a:extLst>
              <a:ext uri="{FF2B5EF4-FFF2-40B4-BE49-F238E27FC236}">
                <a16:creationId xmlns:a16="http://schemas.microsoft.com/office/drawing/2014/main" id="{998775AE-A26A-434D-A6EA-EDCCD3F44DB5}"/>
              </a:ext>
            </a:extLst>
          </p:cNvPr>
          <p:cNvSpPr>
            <a:spLocks noGrp="1"/>
          </p:cNvSpPr>
          <p:nvPr>
            <p:ph idx="1"/>
          </p:nvPr>
        </p:nvSpPr>
        <p:spPr/>
        <p:txBody>
          <a:bodyPr>
            <a:normAutofit lnSpcReduction="10000"/>
          </a:bodyPr>
          <a:lstStyle/>
          <a:p>
            <a:r>
              <a:rPr lang="sv-SE" sz="1800" b="0" i="0" u="none" strike="noStrike" baseline="0" dirty="0">
                <a:solidFill>
                  <a:srgbClr val="000000"/>
                </a:solidFill>
                <a:latin typeface="Calibri" panose="020F0502020204030204" pitchFamily="34" charset="0"/>
              </a:rPr>
              <a:t>SAMMANSTÄLLNING AV ANALYS OCH ERFARENHETER, JUNI 2020 - NSG strukturerad vårdinformation </a:t>
            </a:r>
          </a:p>
          <a:p>
            <a:r>
              <a:rPr lang="sv-SE" sz="1800" dirty="0">
                <a:solidFill>
                  <a:srgbClr val="000000"/>
                </a:solidFill>
                <a:latin typeface="Calibri" panose="020F0502020204030204" pitchFamily="34" charset="0"/>
              </a:rPr>
              <a:t>Uppdrag: Gemensamt </a:t>
            </a:r>
            <a:r>
              <a:rPr lang="sv-SE" sz="1800" dirty="0" err="1">
                <a:solidFill>
                  <a:srgbClr val="000000"/>
                </a:solidFill>
                <a:latin typeface="Calibri" panose="020F0502020204030204" pitchFamily="34" charset="0"/>
              </a:rPr>
              <a:t>kodverk</a:t>
            </a:r>
            <a:r>
              <a:rPr lang="sv-SE" sz="1800" dirty="0">
                <a:solidFill>
                  <a:srgbClr val="000000"/>
                </a:solidFill>
                <a:latin typeface="Calibri" panose="020F0502020204030204" pitchFamily="34" charset="0"/>
              </a:rPr>
              <a:t> för yrkeskategorier </a:t>
            </a:r>
          </a:p>
          <a:p>
            <a:pPr lvl="1"/>
            <a:endParaRPr lang="sv-SE" sz="1400" i="1" dirty="0">
              <a:solidFill>
                <a:srgbClr val="000000"/>
              </a:solidFill>
              <a:latin typeface="Calibri" panose="020F0502020204030204" pitchFamily="34" charset="0"/>
            </a:endParaRPr>
          </a:p>
          <a:p>
            <a:pPr marL="0" indent="0">
              <a:buNone/>
            </a:pPr>
            <a:r>
              <a:rPr lang="sv-SE" dirty="0">
                <a:hlinkClick r:id="rId2"/>
              </a:rPr>
              <a:t>https://kunskapsstyrningvard.se/kunskapsstyrningvard/datauppfoljningochanalys/struktureradvardinformation/resultatavarbetemedstruktureradvardinformation/kodverkforyrkenihalsoochsjukvarden.70269.html</a:t>
            </a:r>
            <a:endParaRPr lang="sv-SE" dirty="0"/>
          </a:p>
          <a:p>
            <a:pPr marL="0" indent="0">
              <a:buNone/>
            </a:pPr>
            <a:endParaRPr lang="sv-SE" dirty="0"/>
          </a:p>
          <a:p>
            <a:pPr marL="0" indent="0">
              <a:buNone/>
            </a:pPr>
            <a:r>
              <a:rPr lang="sv-SE" dirty="0">
                <a:hlinkClick r:id="rId3" action="ppaction://hlinkfile"/>
              </a:rPr>
              <a:t>\\ehspanas0001.ehint.ehalsomyndigheten.se\users\blomqkla\Documents\Från </a:t>
            </a:r>
            <a:r>
              <a:rPr lang="sv-SE" dirty="0" err="1">
                <a:hlinkClick r:id="rId3" action="ppaction://hlinkfile"/>
              </a:rPr>
              <a:t>reg</a:t>
            </a:r>
            <a:r>
              <a:rPr lang="sv-SE" dirty="0">
                <a:hlinkClick r:id="rId3" action="ppaction://hlinkfile"/>
              </a:rPr>
              <a:t> sthlm\Dokument\Projektrapport_Kodverk_yrken_200702 (1).pdf</a:t>
            </a:r>
            <a:endParaRPr lang="sv-SE" dirty="0"/>
          </a:p>
          <a:p>
            <a:pPr marL="0" indent="0">
              <a:buNone/>
            </a:pPr>
            <a:endParaRPr lang="sv-SE" dirty="0"/>
          </a:p>
        </p:txBody>
      </p:sp>
    </p:spTree>
    <p:extLst>
      <p:ext uri="{BB962C8B-B14F-4D97-AF65-F5344CB8AC3E}">
        <p14:creationId xmlns:p14="http://schemas.microsoft.com/office/powerpoint/2010/main" val="37000915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BAFFF00-6B34-48E7-ABF5-540721073847}"/>
              </a:ext>
            </a:extLst>
          </p:cNvPr>
          <p:cNvSpPr>
            <a:spLocks noGrp="1"/>
          </p:cNvSpPr>
          <p:nvPr>
            <p:ph type="title"/>
          </p:nvPr>
        </p:nvSpPr>
        <p:spPr/>
        <p:txBody>
          <a:bodyPr/>
          <a:lstStyle/>
          <a:p>
            <a:r>
              <a:rPr lang="sv-SE" dirty="0"/>
              <a:t>Förslag</a:t>
            </a:r>
          </a:p>
        </p:txBody>
      </p:sp>
      <p:sp>
        <p:nvSpPr>
          <p:cNvPr id="3" name="Platshållare för innehåll 2">
            <a:extLst>
              <a:ext uri="{FF2B5EF4-FFF2-40B4-BE49-F238E27FC236}">
                <a16:creationId xmlns:a16="http://schemas.microsoft.com/office/drawing/2014/main" id="{E1EFA351-4C57-45D7-9D59-38F11D9381DF}"/>
              </a:ext>
            </a:extLst>
          </p:cNvPr>
          <p:cNvSpPr>
            <a:spLocks noGrp="1"/>
          </p:cNvSpPr>
          <p:nvPr>
            <p:ph idx="1"/>
          </p:nvPr>
        </p:nvSpPr>
        <p:spPr/>
        <p:txBody>
          <a:bodyPr/>
          <a:lstStyle/>
          <a:p>
            <a:r>
              <a:rPr lang="sv-SE" dirty="0"/>
              <a:t>Använd NSG-kodverket, det är </a:t>
            </a:r>
            <a:r>
              <a:rPr lang="sv-SE" dirty="0" err="1"/>
              <a:t>mappat</a:t>
            </a:r>
            <a:r>
              <a:rPr lang="sv-SE" dirty="0"/>
              <a:t> till de yrken som används i de förekommande intygen</a:t>
            </a:r>
          </a:p>
          <a:p>
            <a:r>
              <a:rPr lang="sv-SE" dirty="0"/>
              <a:t>Kräver förvaltning?</a:t>
            </a:r>
          </a:p>
        </p:txBody>
      </p:sp>
    </p:spTree>
    <p:extLst>
      <p:ext uri="{BB962C8B-B14F-4D97-AF65-F5344CB8AC3E}">
        <p14:creationId xmlns:p14="http://schemas.microsoft.com/office/powerpoint/2010/main" val="118152575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6B64808-2230-4F58-ACCC-6CC1B38B6422}"/>
              </a:ext>
            </a:extLst>
          </p:cNvPr>
          <p:cNvSpPr>
            <a:spLocks noGrp="1"/>
          </p:cNvSpPr>
          <p:nvPr>
            <p:ph type="title"/>
          </p:nvPr>
        </p:nvSpPr>
        <p:spPr/>
        <p:txBody>
          <a:bodyPr/>
          <a:lstStyle/>
          <a:p>
            <a:r>
              <a:rPr lang="sv-SE" dirty="0"/>
              <a:t>Återstår</a:t>
            </a:r>
            <a:endParaRPr lang="sv-SE" dirty="0">
              <a:solidFill>
                <a:srgbClr val="FF0000"/>
              </a:solidFill>
            </a:endParaRPr>
          </a:p>
        </p:txBody>
      </p:sp>
      <p:sp>
        <p:nvSpPr>
          <p:cNvPr id="3" name="Platshållare för innehåll 2">
            <a:extLst>
              <a:ext uri="{FF2B5EF4-FFF2-40B4-BE49-F238E27FC236}">
                <a16:creationId xmlns:a16="http://schemas.microsoft.com/office/drawing/2014/main" id="{4CC0EBDC-2809-4852-858D-D45D88890CFF}"/>
              </a:ext>
            </a:extLst>
          </p:cNvPr>
          <p:cNvSpPr>
            <a:spLocks noGrp="1"/>
          </p:cNvSpPr>
          <p:nvPr>
            <p:ph idx="1"/>
          </p:nvPr>
        </p:nvSpPr>
        <p:spPr/>
        <p:txBody>
          <a:bodyPr>
            <a:normAutofit fontScale="62500" lnSpcReduction="20000"/>
          </a:bodyPr>
          <a:lstStyle/>
          <a:p>
            <a:r>
              <a:rPr lang="sv-SE" dirty="0"/>
              <a:t>Begreppsmodellering</a:t>
            </a:r>
          </a:p>
          <a:p>
            <a:r>
              <a:rPr lang="sv-SE" dirty="0"/>
              <a:t>Koppling till enhet/organisation</a:t>
            </a:r>
          </a:p>
          <a:p>
            <a:pPr lvl="1"/>
            <a:r>
              <a:rPr lang="sv-SE" dirty="0"/>
              <a:t>Verksam på en arbets- och miljömedicinsk klinik</a:t>
            </a:r>
          </a:p>
          <a:p>
            <a:pPr lvl="1"/>
            <a:r>
              <a:rPr lang="sv-SE" dirty="0"/>
              <a:t>MHV eller BVC</a:t>
            </a:r>
          </a:p>
          <a:p>
            <a:pPr lvl="1"/>
            <a:r>
              <a:rPr lang="sv-SE" dirty="0"/>
              <a:t>Apotek eller vårdgivaren (läkare) i samband med förskrivningen</a:t>
            </a:r>
          </a:p>
          <a:p>
            <a:pPr lvl="1"/>
            <a:r>
              <a:rPr lang="sv-SE" dirty="0"/>
              <a:t>Socialförvaltningen</a:t>
            </a:r>
          </a:p>
          <a:p>
            <a:r>
              <a:rPr lang="sv-SE" dirty="0"/>
              <a:t>Kvarstår</a:t>
            </a:r>
          </a:p>
          <a:p>
            <a:pPr lvl="1"/>
            <a:r>
              <a:rPr lang="sv-SE" dirty="0"/>
              <a:t>Företagsläkare</a:t>
            </a:r>
          </a:p>
          <a:p>
            <a:pPr lvl="1"/>
            <a:r>
              <a:rPr lang="sv-SE" dirty="0"/>
              <a:t>annan profession på vårdenhet</a:t>
            </a:r>
          </a:p>
          <a:p>
            <a:pPr lvl="1"/>
            <a:r>
              <a:rPr lang="sv-SE" dirty="0"/>
              <a:t>övriga som är behöriga att skicka in synintyg</a:t>
            </a:r>
          </a:p>
          <a:p>
            <a:pPr lvl="1"/>
            <a:r>
              <a:rPr lang="sv-SE" dirty="0"/>
              <a:t>Endast läkare i allmän tjänst eller läkare som enligt avtal med landstinget har till uppgift att göra undersökningen.</a:t>
            </a:r>
          </a:p>
          <a:p>
            <a:pPr lvl="1"/>
            <a:r>
              <a:rPr lang="sv-SE" dirty="0"/>
              <a:t>Flygläkare på Flygmedicinsk centrum (första undersökning)</a:t>
            </a:r>
          </a:p>
          <a:p>
            <a:pPr lvl="1"/>
            <a:r>
              <a:rPr lang="sv-SE" dirty="0"/>
              <a:t>Flygläkare</a:t>
            </a:r>
          </a:p>
          <a:p>
            <a:pPr lvl="1"/>
            <a:r>
              <a:rPr lang="sv-SE" dirty="0"/>
              <a:t>Sjömansläkare</a:t>
            </a:r>
          </a:p>
          <a:p>
            <a:pPr lvl="1"/>
            <a:r>
              <a:rPr lang="sv-SE" dirty="0"/>
              <a:t>barnets vårdnadshavare</a:t>
            </a:r>
          </a:p>
          <a:p>
            <a:pPr lvl="1"/>
            <a:r>
              <a:rPr lang="sv-SE" dirty="0"/>
              <a:t>Tandläkare godkänd av Försvarsmakten</a:t>
            </a:r>
          </a:p>
          <a:p>
            <a:pPr lvl="1"/>
            <a:r>
              <a:rPr lang="sv-SE" dirty="0"/>
              <a:t>Tandläkare godkänd av Kustbevakning</a:t>
            </a:r>
          </a:p>
          <a:p>
            <a:pPr lvl="1"/>
            <a:r>
              <a:rPr lang="sv-SE" dirty="0"/>
              <a:t>intygsgivare som Universitets- och högskolerådet har godkänt</a:t>
            </a:r>
          </a:p>
        </p:txBody>
      </p:sp>
    </p:spTree>
    <p:extLst>
      <p:ext uri="{BB962C8B-B14F-4D97-AF65-F5344CB8AC3E}">
        <p14:creationId xmlns:p14="http://schemas.microsoft.com/office/powerpoint/2010/main" val="21908949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00E852B-1D9A-420A-BA6D-DCCB31F45694}"/>
              </a:ext>
            </a:extLst>
          </p:cNvPr>
          <p:cNvSpPr>
            <a:spLocks noGrp="1"/>
          </p:cNvSpPr>
          <p:nvPr>
            <p:ph type="title"/>
          </p:nvPr>
        </p:nvSpPr>
        <p:spPr/>
        <p:txBody>
          <a:bodyPr/>
          <a:lstStyle/>
          <a:p>
            <a:r>
              <a:rPr lang="sv-SE" dirty="0"/>
              <a:t>Begreppskartläggning</a:t>
            </a:r>
          </a:p>
        </p:txBody>
      </p:sp>
      <p:sp>
        <p:nvSpPr>
          <p:cNvPr id="3" name="Platshållare för innehåll 2">
            <a:extLst>
              <a:ext uri="{FF2B5EF4-FFF2-40B4-BE49-F238E27FC236}">
                <a16:creationId xmlns:a16="http://schemas.microsoft.com/office/drawing/2014/main" id="{A8580093-6295-4655-847C-C6B438DED704}"/>
              </a:ext>
            </a:extLst>
          </p:cNvPr>
          <p:cNvSpPr>
            <a:spLocks noGrp="1"/>
          </p:cNvSpPr>
          <p:nvPr>
            <p:ph idx="1"/>
          </p:nvPr>
        </p:nvSpPr>
        <p:spPr/>
        <p:txBody>
          <a:bodyPr/>
          <a:lstStyle/>
          <a:p>
            <a:endParaRPr lang="sv-SE" dirty="0"/>
          </a:p>
        </p:txBody>
      </p:sp>
      <p:pic>
        <p:nvPicPr>
          <p:cNvPr id="5" name="Bildobjekt 4">
            <a:extLst>
              <a:ext uri="{FF2B5EF4-FFF2-40B4-BE49-F238E27FC236}">
                <a16:creationId xmlns:a16="http://schemas.microsoft.com/office/drawing/2014/main" id="{1B17BFD8-0CB2-4B11-83FA-4C6311438C15}"/>
              </a:ext>
            </a:extLst>
          </p:cNvPr>
          <p:cNvPicPr>
            <a:picLocks noChangeAspect="1"/>
          </p:cNvPicPr>
          <p:nvPr/>
        </p:nvPicPr>
        <p:blipFill rotWithShape="1">
          <a:blip r:embed="rId2"/>
          <a:srcRect l="20526" t="28008" r="23737" b="16353"/>
          <a:stretch/>
        </p:blipFill>
        <p:spPr>
          <a:xfrm>
            <a:off x="838200" y="1825626"/>
            <a:ext cx="8302820" cy="4351338"/>
          </a:xfrm>
          <a:prstGeom prst="rect">
            <a:avLst/>
          </a:prstGeom>
        </p:spPr>
      </p:pic>
      <p:sp>
        <p:nvSpPr>
          <p:cNvPr id="4" name="Ellips 3">
            <a:extLst>
              <a:ext uri="{FF2B5EF4-FFF2-40B4-BE49-F238E27FC236}">
                <a16:creationId xmlns:a16="http://schemas.microsoft.com/office/drawing/2014/main" id="{84D12290-F860-4917-98EB-EF1CF618CF0E}"/>
              </a:ext>
            </a:extLst>
          </p:cNvPr>
          <p:cNvSpPr/>
          <p:nvPr/>
        </p:nvSpPr>
        <p:spPr>
          <a:xfrm>
            <a:off x="2560320" y="3448250"/>
            <a:ext cx="914400" cy="286352"/>
          </a:xfrm>
          <a:prstGeom prst="ellipse">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35195035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10B65F3-1C91-4D15-B958-2A431E850FE1}"/>
              </a:ext>
            </a:extLst>
          </p:cNvPr>
          <p:cNvSpPr>
            <a:spLocks noGrp="1"/>
          </p:cNvSpPr>
          <p:nvPr>
            <p:ph type="title"/>
          </p:nvPr>
        </p:nvSpPr>
        <p:spPr/>
        <p:txBody>
          <a:bodyPr/>
          <a:lstStyle/>
          <a:p>
            <a:r>
              <a:rPr lang="sv-SE" dirty="0"/>
              <a:t>Begrepp, yrke och befattning</a:t>
            </a:r>
          </a:p>
        </p:txBody>
      </p:sp>
      <p:pic>
        <p:nvPicPr>
          <p:cNvPr id="5" name="Platshållare för innehåll 4">
            <a:extLst>
              <a:ext uri="{FF2B5EF4-FFF2-40B4-BE49-F238E27FC236}">
                <a16:creationId xmlns:a16="http://schemas.microsoft.com/office/drawing/2014/main" id="{5FB9B4AA-9878-4F99-8730-7D0E54E2E513}"/>
              </a:ext>
            </a:extLst>
          </p:cNvPr>
          <p:cNvPicPr>
            <a:picLocks noGrp="1" noChangeAspect="1"/>
          </p:cNvPicPr>
          <p:nvPr>
            <p:ph idx="1"/>
          </p:nvPr>
        </p:nvPicPr>
        <p:blipFill rotWithShape="1">
          <a:blip r:embed="rId2"/>
          <a:srcRect l="21393" t="53604" r="21354" b="18967"/>
          <a:stretch/>
        </p:blipFill>
        <p:spPr>
          <a:xfrm>
            <a:off x="838200" y="1811957"/>
            <a:ext cx="7644066" cy="1922646"/>
          </a:xfrm>
        </p:spPr>
      </p:pic>
      <p:cxnSp>
        <p:nvCxnSpPr>
          <p:cNvPr id="4" name="Rak pilkoppling 3">
            <a:extLst>
              <a:ext uri="{FF2B5EF4-FFF2-40B4-BE49-F238E27FC236}">
                <a16:creationId xmlns:a16="http://schemas.microsoft.com/office/drawing/2014/main" id="{861A05D5-3C3E-4CCE-8056-FD1989084604}"/>
              </a:ext>
            </a:extLst>
          </p:cNvPr>
          <p:cNvCxnSpPr>
            <a:cxnSpLocks/>
          </p:cNvCxnSpPr>
          <p:nvPr/>
        </p:nvCxnSpPr>
        <p:spPr>
          <a:xfrm flipH="1">
            <a:off x="8204200" y="3293534"/>
            <a:ext cx="990600" cy="0"/>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Tree>
    <p:extLst>
      <p:ext uri="{BB962C8B-B14F-4D97-AF65-F5344CB8AC3E}">
        <p14:creationId xmlns:p14="http://schemas.microsoft.com/office/powerpoint/2010/main" val="6430954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28AD3FF-C5FE-467C-A8FE-A98D4396E6C3}"/>
              </a:ext>
            </a:extLst>
          </p:cNvPr>
          <p:cNvSpPr>
            <a:spLocks noGrp="1"/>
          </p:cNvSpPr>
          <p:nvPr>
            <p:ph type="title"/>
          </p:nvPr>
        </p:nvSpPr>
        <p:spPr/>
        <p:txBody>
          <a:bodyPr/>
          <a:lstStyle/>
          <a:p>
            <a:r>
              <a:rPr lang="sv-SE" b="0" i="0" dirty="0">
                <a:solidFill>
                  <a:srgbClr val="262626"/>
                </a:solidFill>
                <a:effectLst/>
                <a:latin typeface="Jost"/>
              </a:rPr>
              <a:t>Vem får skriva intyg och utlåtande</a:t>
            </a:r>
            <a:endParaRPr lang="sv-SE" dirty="0"/>
          </a:p>
        </p:txBody>
      </p:sp>
      <p:sp>
        <p:nvSpPr>
          <p:cNvPr id="3" name="Platshållare för innehåll 2">
            <a:extLst>
              <a:ext uri="{FF2B5EF4-FFF2-40B4-BE49-F238E27FC236}">
                <a16:creationId xmlns:a16="http://schemas.microsoft.com/office/drawing/2014/main" id="{577FD11B-6624-4820-9C84-F69CB6C6FC8A}"/>
              </a:ext>
            </a:extLst>
          </p:cNvPr>
          <p:cNvSpPr>
            <a:spLocks noGrp="1"/>
          </p:cNvSpPr>
          <p:nvPr>
            <p:ph idx="1"/>
          </p:nvPr>
        </p:nvSpPr>
        <p:spPr/>
        <p:txBody>
          <a:bodyPr>
            <a:normAutofit fontScale="85000" lnSpcReduction="10000"/>
          </a:bodyPr>
          <a:lstStyle/>
          <a:p>
            <a:r>
              <a:rPr lang="sv-SE" dirty="0">
                <a:hlinkClick r:id="rId2"/>
              </a:rPr>
              <a:t>Vem får skriva intyg och utlåtande? (särskilt reglerad). För hälso- och sjukvården och tandvården. – Socialstyrelsen</a:t>
            </a:r>
            <a:endParaRPr lang="sv-SE" dirty="0"/>
          </a:p>
          <a:p>
            <a:pPr lvl="1"/>
            <a:r>
              <a:rPr lang="sv-SE" b="0" i="0" dirty="0">
                <a:solidFill>
                  <a:srgbClr val="262626"/>
                </a:solidFill>
                <a:effectLst/>
                <a:latin typeface="Arial" panose="020B0604020202020204" pitchFamily="34" charset="0"/>
              </a:rPr>
              <a:t>Den som är skyldig att föra patientjournal ska skriva intyg om patientens vård om en patient vill ha det</a:t>
            </a:r>
          </a:p>
          <a:p>
            <a:pPr lvl="1"/>
            <a:r>
              <a:rPr lang="sv-SE" b="0" i="0" dirty="0">
                <a:solidFill>
                  <a:srgbClr val="262626"/>
                </a:solidFill>
                <a:effectLst/>
                <a:latin typeface="Arial" panose="020B0604020202020204" pitchFamily="34" charset="0"/>
              </a:rPr>
              <a:t>Rättsintyg får skrivas av läkare eller tandläkare vid en rättsmedicinsk avdelning inom Rättsmedicinalverket eller en läkare, alternativt tandläkare, som enligt avtal med Rättsmedicinalverket har åtagit sig att utfärda sådana intyg. Om det finns särskilda skäl får rättsintyget skrivas av andra läkare eller tandläkare med tillräcklig kompetens.</a:t>
            </a:r>
            <a:endParaRPr lang="sv-SE" dirty="0">
              <a:solidFill>
                <a:srgbClr val="262626"/>
              </a:solidFill>
              <a:latin typeface="Arial" panose="020B0604020202020204" pitchFamily="34" charset="0"/>
            </a:endParaRPr>
          </a:p>
          <a:p>
            <a:pPr lvl="1"/>
            <a:r>
              <a:rPr lang="sv-SE" b="0" i="0" dirty="0">
                <a:solidFill>
                  <a:srgbClr val="262626"/>
                </a:solidFill>
                <a:effectLst/>
                <a:latin typeface="Arial" panose="020B0604020202020204" pitchFamily="34" charset="0"/>
              </a:rPr>
              <a:t>läkare som har specialistkompetens i rättspsykiatri, allmän psykiatri eller barn- och ungdomspsykiatri. För de två sistnämnda krävs dessutom att läkaren har erfarenhet från rättspsykiatriska undersökningar och har förordnats av Rättsmedicinalverket att avge rättspsykiatriska utlåtanden.</a:t>
            </a:r>
          </a:p>
          <a:p>
            <a:pPr lvl="1"/>
            <a:r>
              <a:rPr lang="sv-SE" b="0" i="0" dirty="0">
                <a:solidFill>
                  <a:srgbClr val="262626"/>
                </a:solidFill>
                <a:effectLst/>
                <a:latin typeface="Arial" panose="020B0604020202020204" pitchFamily="34" charset="0"/>
              </a:rPr>
              <a:t>legitimerad läkare.</a:t>
            </a:r>
          </a:p>
          <a:p>
            <a:pPr lvl="1"/>
            <a:r>
              <a:rPr lang="sv-SE" b="0" i="0" dirty="0">
                <a:solidFill>
                  <a:srgbClr val="262626"/>
                </a:solidFill>
                <a:effectLst/>
                <a:latin typeface="Arial" panose="020B0604020202020204" pitchFamily="34" charset="0"/>
              </a:rPr>
              <a:t>läkare</a:t>
            </a:r>
            <a:endParaRPr lang="sv-SE" dirty="0"/>
          </a:p>
        </p:txBody>
      </p:sp>
    </p:spTree>
    <p:extLst>
      <p:ext uri="{BB962C8B-B14F-4D97-AF65-F5344CB8AC3E}">
        <p14:creationId xmlns:p14="http://schemas.microsoft.com/office/powerpoint/2010/main" val="63628119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16A0B1-5586-4730-9E4F-AD566CE57B3B}"/>
              </a:ext>
            </a:extLst>
          </p:cNvPr>
          <p:cNvSpPr>
            <a:spLocks noGrp="1"/>
          </p:cNvSpPr>
          <p:nvPr>
            <p:ph type="title"/>
          </p:nvPr>
        </p:nvSpPr>
        <p:spPr>
          <a:xfrm>
            <a:off x="1182000" y="1069332"/>
            <a:ext cx="8647800" cy="1107996"/>
          </a:xfrm>
        </p:spPr>
        <p:txBody>
          <a:bodyPr/>
          <a:lstStyle/>
          <a:p>
            <a:r>
              <a:rPr lang="sv-SE" dirty="0"/>
              <a:t>NIM hälso- och sjukvårdspersonal</a:t>
            </a:r>
          </a:p>
        </p:txBody>
      </p:sp>
      <p:pic>
        <p:nvPicPr>
          <p:cNvPr id="1026" name="Picture 2" descr="Begreppsmodell HOSP">
            <a:extLst>
              <a:ext uri="{FF2B5EF4-FFF2-40B4-BE49-F238E27FC236}">
                <a16:creationId xmlns:a16="http://schemas.microsoft.com/office/drawing/2014/main" id="{4E37FC7D-2E74-4805-A3AA-A6A06425A41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89134" y="1825625"/>
            <a:ext cx="6613732"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8921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objekt 7">
            <a:extLst>
              <a:ext uri="{FF2B5EF4-FFF2-40B4-BE49-F238E27FC236}">
                <a16:creationId xmlns:a16="http://schemas.microsoft.com/office/drawing/2014/main" id="{2D3C582F-ABAE-4C40-AB61-37B7327DCFF9}"/>
              </a:ext>
            </a:extLst>
          </p:cNvPr>
          <p:cNvPicPr>
            <a:picLocks noChangeAspect="1"/>
          </p:cNvPicPr>
          <p:nvPr/>
        </p:nvPicPr>
        <p:blipFill rotWithShape="1">
          <a:blip r:embed="rId2">
            <a:clrChange>
              <a:clrFrom>
                <a:srgbClr val="FFFFFF"/>
              </a:clrFrom>
              <a:clrTo>
                <a:srgbClr val="FFFFFF">
                  <a:alpha val="0"/>
                </a:srgbClr>
              </a:clrTo>
            </a:clrChange>
          </a:blip>
          <a:srcRect t="26283" b="50000"/>
          <a:stretch/>
        </p:blipFill>
        <p:spPr>
          <a:xfrm>
            <a:off x="3048972" y="2568312"/>
            <a:ext cx="5736833" cy="1025165"/>
          </a:xfrm>
          <a:prstGeom prst="rect">
            <a:avLst/>
          </a:prstGeom>
        </p:spPr>
      </p:pic>
      <p:pic>
        <p:nvPicPr>
          <p:cNvPr id="9" name="Bildobjekt 8">
            <a:extLst>
              <a:ext uri="{FF2B5EF4-FFF2-40B4-BE49-F238E27FC236}">
                <a16:creationId xmlns:a16="http://schemas.microsoft.com/office/drawing/2014/main" id="{16DB6482-1555-44BE-879F-11B440EBFF67}"/>
              </a:ext>
            </a:extLst>
          </p:cNvPr>
          <p:cNvPicPr>
            <a:picLocks noChangeAspect="1"/>
          </p:cNvPicPr>
          <p:nvPr/>
        </p:nvPicPr>
        <p:blipFill rotWithShape="1">
          <a:blip r:embed="rId2">
            <a:clrChange>
              <a:clrFrom>
                <a:srgbClr val="FFFFFF"/>
              </a:clrFrom>
              <a:clrTo>
                <a:srgbClr val="FFFFFF">
                  <a:alpha val="0"/>
                </a:srgbClr>
              </a:clrTo>
            </a:clrChange>
          </a:blip>
          <a:srcRect t="49582"/>
          <a:stretch/>
        </p:blipFill>
        <p:spPr>
          <a:xfrm>
            <a:off x="3048970" y="3593477"/>
            <a:ext cx="5736833" cy="2179287"/>
          </a:xfrm>
          <a:prstGeom prst="rect">
            <a:avLst/>
          </a:prstGeom>
        </p:spPr>
      </p:pic>
      <p:pic>
        <p:nvPicPr>
          <p:cNvPr id="10" name="Bildobjekt 9">
            <a:extLst>
              <a:ext uri="{FF2B5EF4-FFF2-40B4-BE49-F238E27FC236}">
                <a16:creationId xmlns:a16="http://schemas.microsoft.com/office/drawing/2014/main" id="{D13F276B-2C00-4621-955A-DF0ADB74250A}"/>
              </a:ext>
            </a:extLst>
          </p:cNvPr>
          <p:cNvPicPr>
            <a:picLocks noChangeAspect="1"/>
          </p:cNvPicPr>
          <p:nvPr/>
        </p:nvPicPr>
        <p:blipFill rotWithShape="1">
          <a:blip r:embed="rId2">
            <a:clrChange>
              <a:clrFrom>
                <a:srgbClr val="FFFFFF"/>
              </a:clrFrom>
              <a:clrTo>
                <a:srgbClr val="FFFFFF">
                  <a:alpha val="0"/>
                </a:srgbClr>
              </a:clrTo>
            </a:clrChange>
          </a:blip>
          <a:srcRect b="73535"/>
          <a:stretch/>
        </p:blipFill>
        <p:spPr>
          <a:xfrm>
            <a:off x="3048969" y="1424403"/>
            <a:ext cx="5736833" cy="1143909"/>
          </a:xfrm>
          <a:prstGeom prst="rect">
            <a:avLst/>
          </a:prstGeom>
        </p:spPr>
      </p:pic>
      <p:cxnSp>
        <p:nvCxnSpPr>
          <p:cNvPr id="28" name="Koppling: böjd 27">
            <a:extLst>
              <a:ext uri="{FF2B5EF4-FFF2-40B4-BE49-F238E27FC236}">
                <a16:creationId xmlns:a16="http://schemas.microsoft.com/office/drawing/2014/main" id="{FA80C2F6-FE33-419B-92BA-AE0FEBDC9BCE}"/>
              </a:ext>
            </a:extLst>
          </p:cNvPr>
          <p:cNvCxnSpPr>
            <a:stCxn id="10" idx="1"/>
            <a:endCxn id="9" idx="1"/>
          </p:cNvCxnSpPr>
          <p:nvPr/>
        </p:nvCxnSpPr>
        <p:spPr>
          <a:xfrm rot="10800000" flipH="1" flipV="1">
            <a:off x="3048968" y="1996357"/>
            <a:ext cx="1" cy="2686763"/>
          </a:xfrm>
          <a:prstGeom prst="curvedConnector3">
            <a:avLst>
              <a:gd name="adj1" fmla="val -22860000000"/>
            </a:avLst>
          </a:prstGeom>
          <a:ln w="38100">
            <a:solidFill>
              <a:schemeClr val="bg2">
                <a:lumMod val="9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Rubrik 2">
            <a:extLst>
              <a:ext uri="{FF2B5EF4-FFF2-40B4-BE49-F238E27FC236}">
                <a16:creationId xmlns:a16="http://schemas.microsoft.com/office/drawing/2014/main" id="{B8B1B154-B7A1-4C00-9D1F-E9412802D393}"/>
              </a:ext>
            </a:extLst>
          </p:cNvPr>
          <p:cNvSpPr txBox="1">
            <a:spLocks/>
          </p:cNvSpPr>
          <p:nvPr/>
        </p:nvSpPr>
        <p:spPr>
          <a:xfrm>
            <a:off x="745693" y="662522"/>
            <a:ext cx="10700614" cy="498598"/>
          </a:xfrm>
          <a:prstGeom prst="rect">
            <a:avLst/>
          </a:prstGeom>
        </p:spPr>
        <p:txBody>
          <a:bodyPr/>
          <a:lst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a:lstStyle>
          <a:p>
            <a:r>
              <a:rPr lang="sv-SE" sz="3600" dirty="0"/>
              <a:t>Europeiska </a:t>
            </a:r>
            <a:r>
              <a:rPr lang="sv-SE" sz="3600" dirty="0" err="1"/>
              <a:t>Interoperabilitetsramverket</a:t>
            </a:r>
            <a:r>
              <a:rPr lang="sv-SE" sz="3600" dirty="0"/>
              <a:t> (EIF)</a:t>
            </a:r>
          </a:p>
        </p:txBody>
      </p:sp>
    </p:spTree>
    <p:extLst>
      <p:ext uri="{BB962C8B-B14F-4D97-AF65-F5344CB8AC3E}">
        <p14:creationId xmlns:p14="http://schemas.microsoft.com/office/powerpoint/2010/main" val="30126799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432B110-DC08-4C86-BCB5-BE51921410FA}"/>
              </a:ext>
            </a:extLst>
          </p:cNvPr>
          <p:cNvSpPr>
            <a:spLocks noGrp="1"/>
          </p:cNvSpPr>
          <p:nvPr>
            <p:ph type="title"/>
          </p:nvPr>
        </p:nvSpPr>
        <p:spPr/>
        <p:txBody>
          <a:bodyPr/>
          <a:lstStyle/>
          <a:p>
            <a:r>
              <a:rPr lang="sv-SE" dirty="0"/>
              <a:t>Funktion - NIM</a:t>
            </a:r>
          </a:p>
        </p:txBody>
      </p:sp>
      <p:sp>
        <p:nvSpPr>
          <p:cNvPr id="3" name="Platshållare för innehåll 2">
            <a:extLst>
              <a:ext uri="{FF2B5EF4-FFF2-40B4-BE49-F238E27FC236}">
                <a16:creationId xmlns:a16="http://schemas.microsoft.com/office/drawing/2014/main" id="{7F62EB67-5D91-4E6E-A7AC-2DA4BCFB1BA9}"/>
              </a:ext>
            </a:extLst>
          </p:cNvPr>
          <p:cNvSpPr>
            <a:spLocks noGrp="1"/>
          </p:cNvSpPr>
          <p:nvPr>
            <p:ph idx="1"/>
          </p:nvPr>
        </p:nvSpPr>
        <p:spPr/>
        <p:txBody>
          <a:bodyPr/>
          <a:lstStyle/>
          <a:p>
            <a:pPr algn="l"/>
            <a:r>
              <a:rPr lang="sv-SE" b="0" i="0" dirty="0">
                <a:solidFill>
                  <a:srgbClr val="262626"/>
                </a:solidFill>
                <a:effectLst/>
                <a:latin typeface="Arial" panose="020B0604020202020204" pitchFamily="34" charset="0"/>
              </a:rPr>
              <a:t>Fast vårdkontakt och fast läkarkontakt i primärvården är de enda samordnarfunktioner som är lagreglerade.</a:t>
            </a:r>
          </a:p>
          <a:p>
            <a:pPr algn="l"/>
            <a:r>
              <a:rPr lang="sv-SE" b="0" i="0" dirty="0">
                <a:solidFill>
                  <a:srgbClr val="262626"/>
                </a:solidFill>
                <a:effectLst/>
                <a:latin typeface="Arial" panose="020B0604020202020204" pitchFamily="34" charset="0"/>
              </a:rPr>
              <a:t>Andra namngivna kontaktpersoner kan finnas i hälso- och sjukvården, där de vanligen är specialiserade inom sitt område. Till exempel finns samordnare i psykiatriska vården, kontaktsjuksköterska i cancervården, specialistsjuksköterska i barnsjukvården, samordningssköterska och distriktssköterska på vårdcentraler samt distriktssköterska </a:t>
            </a:r>
            <a:r>
              <a:rPr lang="sv-SE" b="0" i="0" dirty="0" err="1">
                <a:solidFill>
                  <a:srgbClr val="262626"/>
                </a:solidFill>
                <a:effectLst/>
                <a:latin typeface="Arial" panose="020B0604020202020204" pitchFamily="34" charset="0"/>
              </a:rPr>
              <a:t>inomhemsjukvården</a:t>
            </a:r>
            <a:r>
              <a:rPr lang="sv-SE" b="0" i="0" dirty="0">
                <a:solidFill>
                  <a:srgbClr val="262626"/>
                </a:solidFill>
                <a:effectLst/>
                <a:latin typeface="Arial" panose="020B0604020202020204" pitchFamily="34" charset="0"/>
              </a:rPr>
              <a:t>. Dessa kontaktpersoner kan fylla samma funktion som en fast vårdkontakt.</a:t>
            </a:r>
          </a:p>
          <a:p>
            <a:endParaRPr lang="sv-SE" dirty="0"/>
          </a:p>
        </p:txBody>
      </p:sp>
    </p:spTree>
    <p:extLst>
      <p:ext uri="{BB962C8B-B14F-4D97-AF65-F5344CB8AC3E}">
        <p14:creationId xmlns:p14="http://schemas.microsoft.com/office/powerpoint/2010/main" val="28895337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innehåll 2">
            <a:extLst>
              <a:ext uri="{FF2B5EF4-FFF2-40B4-BE49-F238E27FC236}">
                <a16:creationId xmlns:a16="http://schemas.microsoft.com/office/drawing/2014/main" id="{7FE06977-BB96-46A1-9F15-9EA698346AF2}"/>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sv-SE" dirty="0"/>
              <a:t>NIM</a:t>
            </a:r>
          </a:p>
          <a:p>
            <a:pPr lvl="1"/>
            <a:r>
              <a:rPr lang="sv-SE" dirty="0">
                <a:effectLst/>
              </a:rPr>
              <a:t>Inom </a:t>
            </a:r>
            <a:r>
              <a:rPr lang="sv-SE" dirty="0" err="1">
                <a:effectLst/>
              </a:rPr>
              <a:t>hälso</a:t>
            </a:r>
            <a:r>
              <a:rPr lang="sv-SE" dirty="0">
                <a:effectLst/>
              </a:rPr>
              <a:t> och sjukvård finns befattningsstyrning som innebär särskilt ansvar och är reglerade i författning. Exempelvis verksamhetschef, chefsöverläkare och MAS. Det finns arbetsuppgifter som bara får utföras av en yrkesgrupp eller vissa yrkesgrupper, eller som kräver särskild utbildning, kompetens eller befattning.</a:t>
            </a:r>
          </a:p>
          <a:p>
            <a:pPr lvl="1"/>
            <a:r>
              <a:rPr lang="sv-SE" dirty="0">
                <a:effectLst/>
              </a:rPr>
              <a:t>Finns inget </a:t>
            </a:r>
            <a:r>
              <a:rPr lang="sv-SE" dirty="0" err="1">
                <a:effectLst/>
              </a:rPr>
              <a:t>kodverk</a:t>
            </a:r>
            <a:r>
              <a:rPr lang="sv-SE" dirty="0">
                <a:effectLst/>
              </a:rPr>
              <a:t>.</a:t>
            </a:r>
          </a:p>
          <a:p>
            <a:r>
              <a:rPr lang="sv-SE" dirty="0"/>
              <a:t>HSA (</a:t>
            </a:r>
            <a:r>
              <a:rPr lang="sv-SE" dirty="0" err="1"/>
              <a:t>Inera</a:t>
            </a:r>
            <a:r>
              <a:rPr lang="sv-SE" dirty="0"/>
              <a:t>, webbcert)</a:t>
            </a:r>
          </a:p>
          <a:p>
            <a:pPr lvl="1"/>
            <a:r>
              <a:rPr lang="sv-SE" dirty="0" err="1">
                <a:effectLst/>
              </a:rPr>
              <a:t>Kodverk</a:t>
            </a:r>
            <a:r>
              <a:rPr lang="sv-SE" dirty="0">
                <a:effectLst/>
              </a:rPr>
              <a:t>, kopia av SKL:s AID-etiketter file:///C:/Users/blomqkla/Downloads/hsa_innehall_befattning.pdf</a:t>
            </a:r>
          </a:p>
          <a:p>
            <a:pPr lvl="1"/>
            <a:endParaRPr lang="sv-SE" dirty="0"/>
          </a:p>
        </p:txBody>
      </p:sp>
      <p:sp>
        <p:nvSpPr>
          <p:cNvPr id="2" name="Rubrik 1">
            <a:extLst>
              <a:ext uri="{FF2B5EF4-FFF2-40B4-BE49-F238E27FC236}">
                <a16:creationId xmlns:a16="http://schemas.microsoft.com/office/drawing/2014/main" id="{814415CD-D4BB-436D-8256-409CCD53D168}"/>
              </a:ext>
            </a:extLst>
          </p:cNvPr>
          <p:cNvSpPr>
            <a:spLocks noGrp="1"/>
          </p:cNvSpPr>
          <p:nvPr>
            <p:ph type="title"/>
          </p:nvPr>
        </p:nvSpPr>
        <p:spPr/>
        <p:txBody>
          <a:bodyPr/>
          <a:lstStyle/>
          <a:p>
            <a:r>
              <a:rPr lang="sv-SE" dirty="0">
                <a:effectLst/>
              </a:rPr>
              <a:t>Befattning</a:t>
            </a:r>
            <a:endParaRPr lang="sv-SE" dirty="0"/>
          </a:p>
        </p:txBody>
      </p:sp>
    </p:spTree>
    <p:extLst>
      <p:ext uri="{BB962C8B-B14F-4D97-AF65-F5344CB8AC3E}">
        <p14:creationId xmlns:p14="http://schemas.microsoft.com/office/powerpoint/2010/main" val="54940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3D82048-8DD6-46CA-8380-00CCAD64919C}"/>
              </a:ext>
            </a:extLst>
          </p:cNvPr>
          <p:cNvSpPr>
            <a:spLocks noGrp="1"/>
          </p:cNvSpPr>
          <p:nvPr>
            <p:ph type="title"/>
          </p:nvPr>
        </p:nvSpPr>
        <p:spPr/>
        <p:txBody>
          <a:bodyPr/>
          <a:lstStyle/>
          <a:p>
            <a:r>
              <a:rPr lang="sv-SE" dirty="0"/>
              <a:t>Förskrivare</a:t>
            </a:r>
            <a:r>
              <a:rPr lang="sv-SE" b="0" i="0" dirty="0">
                <a:solidFill>
                  <a:srgbClr val="262626"/>
                </a:solidFill>
                <a:effectLst/>
                <a:latin typeface="Arial" panose="020B0604020202020204" pitchFamily="34" charset="0"/>
              </a:rPr>
              <a:t> </a:t>
            </a:r>
            <a:endParaRPr lang="sv-SE" dirty="0"/>
          </a:p>
        </p:txBody>
      </p:sp>
      <p:sp>
        <p:nvSpPr>
          <p:cNvPr id="3" name="Platshållare för innehåll 2">
            <a:extLst>
              <a:ext uri="{FF2B5EF4-FFF2-40B4-BE49-F238E27FC236}">
                <a16:creationId xmlns:a16="http://schemas.microsoft.com/office/drawing/2014/main" id="{654B6C46-3F82-4C41-A48D-BA0468224B09}"/>
              </a:ext>
            </a:extLst>
          </p:cNvPr>
          <p:cNvSpPr>
            <a:spLocks noGrp="1"/>
          </p:cNvSpPr>
          <p:nvPr>
            <p:ph idx="1"/>
          </p:nvPr>
        </p:nvSpPr>
        <p:spPr/>
        <p:txBody>
          <a:bodyPr/>
          <a:lstStyle/>
          <a:p>
            <a:r>
              <a:rPr lang="sv-SE" b="0" i="0" dirty="0">
                <a:solidFill>
                  <a:srgbClr val="262626"/>
                </a:solidFill>
                <a:effectLst/>
                <a:latin typeface="Arial" panose="020B0604020202020204" pitchFamily="34" charset="0"/>
              </a:rPr>
              <a:t>person behörig att utfärda recept, livsmedelsanvisning eller hjälpmedelskort (termbanken)</a:t>
            </a:r>
            <a:endParaRPr lang="sv-SE" dirty="0"/>
          </a:p>
        </p:txBody>
      </p:sp>
    </p:spTree>
    <p:extLst>
      <p:ext uri="{BB962C8B-B14F-4D97-AF65-F5344CB8AC3E}">
        <p14:creationId xmlns:p14="http://schemas.microsoft.com/office/powerpoint/2010/main" val="173766045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9768B6F-FA98-4802-AAA0-EA668A4AF40C}"/>
              </a:ext>
            </a:extLst>
          </p:cNvPr>
          <p:cNvSpPr>
            <a:spLocks noGrp="1"/>
          </p:cNvSpPr>
          <p:nvPr>
            <p:ph type="title"/>
          </p:nvPr>
        </p:nvSpPr>
        <p:spPr>
          <a:xfrm>
            <a:off x="1181999" y="1069332"/>
            <a:ext cx="9706133" cy="553998"/>
          </a:xfrm>
        </p:spPr>
        <p:txBody>
          <a:bodyPr/>
          <a:lstStyle/>
          <a:p>
            <a:r>
              <a:rPr lang="sv-SE" dirty="0"/>
              <a:t>Behörighetsstyrande attribut (</a:t>
            </a:r>
            <a:r>
              <a:rPr lang="sv-SE" dirty="0" err="1"/>
              <a:t>webcert</a:t>
            </a:r>
            <a:r>
              <a:rPr lang="sv-SE" dirty="0"/>
              <a:t>)</a:t>
            </a:r>
          </a:p>
        </p:txBody>
      </p:sp>
      <p:sp>
        <p:nvSpPr>
          <p:cNvPr id="3" name="Platshållare för innehåll 2">
            <a:extLst>
              <a:ext uri="{FF2B5EF4-FFF2-40B4-BE49-F238E27FC236}">
                <a16:creationId xmlns:a16="http://schemas.microsoft.com/office/drawing/2014/main" id="{52F8B7FC-7EA0-4917-AC55-8E302948395F}"/>
              </a:ext>
            </a:extLst>
          </p:cNvPr>
          <p:cNvSpPr>
            <a:spLocks noGrp="1"/>
          </p:cNvSpPr>
          <p:nvPr>
            <p:ph idx="1"/>
          </p:nvPr>
        </p:nvSpPr>
        <p:spPr/>
        <p:txBody>
          <a:bodyPr>
            <a:normAutofit/>
          </a:bodyPr>
          <a:lstStyle/>
          <a:p>
            <a:pPr marL="0" indent="0">
              <a:buNone/>
            </a:pPr>
            <a:r>
              <a:rPr lang="sv-SE" dirty="0">
                <a:hlinkClick r:id="rId2"/>
              </a:rPr>
              <a:t>Förvalta </a:t>
            </a:r>
            <a:r>
              <a:rPr lang="sv-SE" dirty="0" err="1">
                <a:hlinkClick r:id="rId2"/>
              </a:rPr>
              <a:t>Webcert</a:t>
            </a:r>
            <a:r>
              <a:rPr lang="sv-SE" dirty="0">
                <a:hlinkClick r:id="rId2"/>
              </a:rPr>
              <a:t> - Öppen info: Intygstjänster - </a:t>
            </a:r>
            <a:r>
              <a:rPr lang="sv-SE" dirty="0" err="1">
                <a:hlinkClick r:id="rId2"/>
              </a:rPr>
              <a:t>Confluence</a:t>
            </a:r>
            <a:endParaRPr lang="sv-SE" dirty="0"/>
          </a:p>
          <a:p>
            <a:pPr algn="l">
              <a:buFont typeface="Arial" panose="020B0604020202020204" pitchFamily="34" charset="0"/>
              <a:buChar char="•"/>
            </a:pPr>
            <a:endParaRPr lang="sv-SE" b="0" i="0" dirty="0">
              <a:solidFill>
                <a:srgbClr val="292A2E"/>
              </a:solidFill>
              <a:effectLst/>
              <a:latin typeface="ui-sans-serif"/>
            </a:endParaRPr>
          </a:p>
          <a:p>
            <a:pPr algn="l">
              <a:buFont typeface="Arial" panose="020B0604020202020204" pitchFamily="34" charset="0"/>
              <a:buChar char="•"/>
            </a:pPr>
            <a:r>
              <a:rPr lang="sv-SE" b="0" i="0" dirty="0">
                <a:solidFill>
                  <a:srgbClr val="292A2E"/>
                </a:solidFill>
                <a:effectLst/>
                <a:latin typeface="ui-sans-serif"/>
              </a:rPr>
              <a:t>Legitimerad yrkesgrupp </a:t>
            </a:r>
          </a:p>
          <a:p>
            <a:pPr algn="l">
              <a:buFont typeface="Arial" panose="020B0604020202020204" pitchFamily="34" charset="0"/>
              <a:buChar char="•"/>
            </a:pPr>
            <a:r>
              <a:rPr lang="sv-SE" b="0" i="0" dirty="0">
                <a:solidFill>
                  <a:srgbClr val="292A2E"/>
                </a:solidFill>
                <a:effectLst/>
                <a:latin typeface="ui-sans-serif"/>
              </a:rPr>
              <a:t>Förskrivarkod/Gruppförskrivarkod</a:t>
            </a:r>
          </a:p>
          <a:p>
            <a:pPr algn="l">
              <a:buFont typeface="Arial" panose="020B0604020202020204" pitchFamily="34" charset="0"/>
              <a:buChar char="•"/>
            </a:pPr>
            <a:r>
              <a:rPr lang="sv-SE" b="0" i="0" dirty="0">
                <a:solidFill>
                  <a:srgbClr val="292A2E"/>
                </a:solidFill>
                <a:effectLst/>
                <a:latin typeface="ui-sans-serif"/>
              </a:rPr>
              <a:t>Specialitet</a:t>
            </a:r>
          </a:p>
          <a:p>
            <a:pPr algn="l">
              <a:buFont typeface="Arial" panose="020B0604020202020204" pitchFamily="34" charset="0"/>
              <a:buChar char="•"/>
            </a:pPr>
            <a:r>
              <a:rPr lang="sv-SE" b="0" i="0" dirty="0">
                <a:solidFill>
                  <a:srgbClr val="292A2E"/>
                </a:solidFill>
                <a:effectLst/>
                <a:latin typeface="ui-sans-serif"/>
              </a:rPr>
              <a:t>Befattningskod</a:t>
            </a:r>
          </a:p>
          <a:p>
            <a:pPr algn="l">
              <a:buFont typeface="Arial" panose="020B0604020202020204" pitchFamily="34" charset="0"/>
              <a:buChar char="•"/>
            </a:pPr>
            <a:r>
              <a:rPr lang="sv-SE" b="0" i="0" dirty="0">
                <a:solidFill>
                  <a:srgbClr val="292A2E"/>
                </a:solidFill>
                <a:effectLst/>
                <a:latin typeface="ui-sans-serif"/>
              </a:rPr>
              <a:t>Befattning</a:t>
            </a:r>
          </a:p>
          <a:p>
            <a:pPr marL="0" indent="0">
              <a:buNone/>
            </a:pPr>
            <a:r>
              <a:rPr lang="sv-SE" b="1" dirty="0">
                <a:solidFill>
                  <a:srgbClr val="292A2E"/>
                </a:solidFill>
                <a:effectLst/>
                <a:latin typeface="ui-sans-serif"/>
              </a:rPr>
              <a:t>Roller och behörigheter i </a:t>
            </a:r>
            <a:r>
              <a:rPr lang="sv-SE" b="1" dirty="0" err="1">
                <a:solidFill>
                  <a:srgbClr val="292A2E"/>
                </a:solidFill>
                <a:effectLst/>
                <a:latin typeface="ui-sans-serif"/>
              </a:rPr>
              <a:t>Webcert</a:t>
            </a:r>
            <a:endParaRPr lang="sv-SE" b="1" dirty="0">
              <a:solidFill>
                <a:srgbClr val="292A2E"/>
              </a:solidFill>
              <a:effectLst/>
              <a:latin typeface="ui-sans-serif"/>
            </a:endParaRPr>
          </a:p>
          <a:p>
            <a:pPr algn="l">
              <a:buFont typeface="Arial" panose="020B0604020202020204" pitchFamily="34" charset="0"/>
              <a:buChar char="•"/>
            </a:pPr>
            <a:r>
              <a:rPr lang="sv-SE" dirty="0" err="1">
                <a:hlinkClick r:id="rId3"/>
              </a:rPr>
              <a:t>Webcert</a:t>
            </a:r>
            <a:r>
              <a:rPr lang="sv-SE" dirty="0">
                <a:hlinkClick r:id="rId3"/>
              </a:rPr>
              <a:t> 7.0 Användarmanual integration_1.3.pdf</a:t>
            </a:r>
            <a:endParaRPr lang="sv-SE" b="0" i="0" dirty="0">
              <a:solidFill>
                <a:srgbClr val="292A2E"/>
              </a:solidFill>
              <a:effectLst/>
              <a:latin typeface="ui-sans-serif"/>
            </a:endParaRPr>
          </a:p>
        </p:txBody>
      </p:sp>
    </p:spTree>
    <p:extLst>
      <p:ext uri="{BB962C8B-B14F-4D97-AF65-F5344CB8AC3E}">
        <p14:creationId xmlns:p14="http://schemas.microsoft.com/office/powerpoint/2010/main" val="28325631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9DCED5F-F4C9-410F-A270-622EB99D438E}"/>
              </a:ext>
            </a:extLst>
          </p:cNvPr>
          <p:cNvSpPr>
            <a:spLocks noGrp="1"/>
          </p:cNvSpPr>
          <p:nvPr>
            <p:ph type="title"/>
          </p:nvPr>
        </p:nvSpPr>
        <p:spPr/>
        <p:txBody>
          <a:bodyPr/>
          <a:lstStyle/>
          <a:p>
            <a:r>
              <a:rPr lang="sv-SE" dirty="0"/>
              <a:t>Förslag</a:t>
            </a:r>
          </a:p>
        </p:txBody>
      </p:sp>
      <p:sp>
        <p:nvSpPr>
          <p:cNvPr id="3" name="Platshållare för innehåll 2">
            <a:extLst>
              <a:ext uri="{FF2B5EF4-FFF2-40B4-BE49-F238E27FC236}">
                <a16:creationId xmlns:a16="http://schemas.microsoft.com/office/drawing/2014/main" id="{323FDEA4-624C-4A04-9B8D-7828A4EC8BD6}"/>
              </a:ext>
            </a:extLst>
          </p:cNvPr>
          <p:cNvSpPr>
            <a:spLocks noGrp="1"/>
          </p:cNvSpPr>
          <p:nvPr>
            <p:ph idx="1"/>
          </p:nvPr>
        </p:nvSpPr>
        <p:spPr/>
        <p:txBody>
          <a:bodyPr/>
          <a:lstStyle/>
          <a:p>
            <a:r>
              <a:rPr lang="sv-SE" dirty="0"/>
              <a:t>”Intygsutfärdaruppdrag”</a:t>
            </a:r>
          </a:p>
          <a:p>
            <a:r>
              <a:rPr lang="sv-SE" dirty="0"/>
              <a:t>Egenskaper som styr åtkomst till och rättighet att signera intyg</a:t>
            </a:r>
          </a:p>
          <a:p>
            <a:r>
              <a:rPr lang="sv-SE" dirty="0"/>
              <a:t>Kan vara specifika för varje intyg</a:t>
            </a:r>
          </a:p>
          <a:p>
            <a:r>
              <a:rPr lang="sv-SE"/>
              <a:t>Förutom: </a:t>
            </a:r>
            <a:r>
              <a:rPr lang="sv-SE" dirty="0"/>
              <a:t>yrke, legitimation, befattning, förskrivare, organisatorisk enhet…</a:t>
            </a:r>
          </a:p>
          <a:p>
            <a:endParaRPr lang="sv-SE" dirty="0"/>
          </a:p>
          <a:p>
            <a:r>
              <a:rPr lang="sv-SE" dirty="0"/>
              <a:t>Intygsutfärdarfunktion?</a:t>
            </a:r>
          </a:p>
        </p:txBody>
      </p:sp>
    </p:spTree>
    <p:extLst>
      <p:ext uri="{BB962C8B-B14F-4D97-AF65-F5344CB8AC3E}">
        <p14:creationId xmlns:p14="http://schemas.microsoft.com/office/powerpoint/2010/main" val="34260477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849EFA13-75A4-40EF-A46B-D21E3EF1EE22}"/>
              </a:ext>
            </a:extLst>
          </p:cNvPr>
          <p:cNvGraphicFramePr/>
          <p:nvPr>
            <p:extLst>
              <p:ext uri="{D42A27DB-BD31-4B8C-83A1-F6EECF244321}">
                <p14:modId xmlns:p14="http://schemas.microsoft.com/office/powerpoint/2010/main" val="3741035970"/>
              </p:ext>
            </p:extLst>
          </p:nvPr>
        </p:nvGraphicFramePr>
        <p:xfrm>
          <a:off x="455488" y="797364"/>
          <a:ext cx="11281024" cy="42164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ruta 4">
            <a:extLst>
              <a:ext uri="{FF2B5EF4-FFF2-40B4-BE49-F238E27FC236}">
                <a16:creationId xmlns:a16="http://schemas.microsoft.com/office/drawing/2014/main" id="{A3C2921A-91AD-474F-BF9A-DFA9483D8982}"/>
              </a:ext>
            </a:extLst>
          </p:cNvPr>
          <p:cNvSpPr txBox="1"/>
          <p:nvPr/>
        </p:nvSpPr>
        <p:spPr>
          <a:xfrm>
            <a:off x="3763766" y="5537416"/>
            <a:ext cx="4664468" cy="523220"/>
          </a:xfrm>
          <a:prstGeom prst="rect">
            <a:avLst/>
          </a:prstGeom>
          <a:noFill/>
        </p:spPr>
        <p:txBody>
          <a:bodyPr wrap="square">
            <a:spAutoFit/>
          </a:bodyPr>
          <a:lstStyle/>
          <a:p>
            <a:pPr lvl="0"/>
            <a:r>
              <a:rPr lang="sv-SE" sz="2800" b="1" i="0" dirty="0">
                <a:solidFill>
                  <a:schemeClr val="accent3">
                    <a:lumMod val="60000"/>
                    <a:lumOff val="40000"/>
                  </a:schemeClr>
                </a:solidFill>
              </a:rPr>
              <a:t>Tack för din medverkan! </a:t>
            </a:r>
            <a:endParaRPr lang="sv-SE" sz="2800" dirty="0">
              <a:solidFill>
                <a:schemeClr val="accent3">
                  <a:lumMod val="60000"/>
                  <a:lumOff val="40000"/>
                </a:schemeClr>
              </a:solidFill>
            </a:endParaRPr>
          </a:p>
        </p:txBody>
      </p:sp>
    </p:spTree>
    <p:extLst>
      <p:ext uri="{BB962C8B-B14F-4D97-AF65-F5344CB8AC3E}">
        <p14:creationId xmlns:p14="http://schemas.microsoft.com/office/powerpoint/2010/main" val="985748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Bildobjekt 7">
            <a:extLst>
              <a:ext uri="{FF2B5EF4-FFF2-40B4-BE49-F238E27FC236}">
                <a16:creationId xmlns:a16="http://schemas.microsoft.com/office/drawing/2014/main" id="{2D3C582F-ABAE-4C40-AB61-37B7327DCFF9}"/>
              </a:ext>
            </a:extLst>
          </p:cNvPr>
          <p:cNvPicPr>
            <a:picLocks noChangeAspect="1"/>
          </p:cNvPicPr>
          <p:nvPr/>
        </p:nvPicPr>
        <p:blipFill rotWithShape="1">
          <a:blip r:embed="rId2">
            <a:clrChange>
              <a:clrFrom>
                <a:srgbClr val="FFFFFF"/>
              </a:clrFrom>
              <a:clrTo>
                <a:srgbClr val="FFFFFF">
                  <a:alpha val="0"/>
                </a:srgbClr>
              </a:clrTo>
            </a:clrChange>
          </a:blip>
          <a:srcRect t="26283" b="50000"/>
          <a:stretch/>
        </p:blipFill>
        <p:spPr>
          <a:xfrm>
            <a:off x="3048972" y="2568312"/>
            <a:ext cx="5736833" cy="1025165"/>
          </a:xfrm>
          <a:prstGeom prst="rect">
            <a:avLst/>
          </a:prstGeom>
        </p:spPr>
      </p:pic>
      <p:pic>
        <p:nvPicPr>
          <p:cNvPr id="9" name="Bildobjekt 8">
            <a:extLst>
              <a:ext uri="{FF2B5EF4-FFF2-40B4-BE49-F238E27FC236}">
                <a16:creationId xmlns:a16="http://schemas.microsoft.com/office/drawing/2014/main" id="{16DB6482-1555-44BE-879F-11B440EBFF67}"/>
              </a:ext>
            </a:extLst>
          </p:cNvPr>
          <p:cNvPicPr>
            <a:picLocks noChangeAspect="1"/>
          </p:cNvPicPr>
          <p:nvPr/>
        </p:nvPicPr>
        <p:blipFill rotWithShape="1">
          <a:blip r:embed="rId2">
            <a:clrChange>
              <a:clrFrom>
                <a:srgbClr val="FFFFFF"/>
              </a:clrFrom>
              <a:clrTo>
                <a:srgbClr val="FFFFFF">
                  <a:alpha val="0"/>
                </a:srgbClr>
              </a:clrTo>
            </a:clrChange>
          </a:blip>
          <a:srcRect t="49582"/>
          <a:stretch/>
        </p:blipFill>
        <p:spPr>
          <a:xfrm>
            <a:off x="3048973" y="4678713"/>
            <a:ext cx="5736833" cy="2179287"/>
          </a:xfrm>
          <a:prstGeom prst="rect">
            <a:avLst/>
          </a:prstGeom>
        </p:spPr>
      </p:pic>
      <p:pic>
        <p:nvPicPr>
          <p:cNvPr id="10" name="Bildobjekt 9">
            <a:extLst>
              <a:ext uri="{FF2B5EF4-FFF2-40B4-BE49-F238E27FC236}">
                <a16:creationId xmlns:a16="http://schemas.microsoft.com/office/drawing/2014/main" id="{D13F276B-2C00-4621-955A-DF0ADB74250A}"/>
              </a:ext>
            </a:extLst>
          </p:cNvPr>
          <p:cNvPicPr>
            <a:picLocks noChangeAspect="1"/>
          </p:cNvPicPr>
          <p:nvPr/>
        </p:nvPicPr>
        <p:blipFill rotWithShape="1">
          <a:blip r:embed="rId2">
            <a:clrChange>
              <a:clrFrom>
                <a:srgbClr val="FFFFFF"/>
              </a:clrFrom>
              <a:clrTo>
                <a:srgbClr val="FFFFFF">
                  <a:alpha val="0"/>
                </a:srgbClr>
              </a:clrTo>
            </a:clrChange>
          </a:blip>
          <a:srcRect b="73535"/>
          <a:stretch/>
        </p:blipFill>
        <p:spPr>
          <a:xfrm>
            <a:off x="3048973" y="109855"/>
            <a:ext cx="5736833" cy="1143909"/>
          </a:xfrm>
          <a:prstGeom prst="rect">
            <a:avLst/>
          </a:prstGeom>
        </p:spPr>
      </p:pic>
      <p:sp>
        <p:nvSpPr>
          <p:cNvPr id="2" name="textruta 1">
            <a:extLst>
              <a:ext uri="{FF2B5EF4-FFF2-40B4-BE49-F238E27FC236}">
                <a16:creationId xmlns:a16="http://schemas.microsoft.com/office/drawing/2014/main" id="{2B23BD27-386B-46B9-A116-8E5F770D2AA9}"/>
              </a:ext>
            </a:extLst>
          </p:cNvPr>
          <p:cNvSpPr txBox="1"/>
          <p:nvPr/>
        </p:nvSpPr>
        <p:spPr>
          <a:xfrm>
            <a:off x="8974318" y="2640957"/>
            <a:ext cx="2295821" cy="646331"/>
          </a:xfrm>
          <a:prstGeom prst="rect">
            <a:avLst/>
          </a:prstGeom>
          <a:noFill/>
        </p:spPr>
        <p:txBody>
          <a:bodyPr wrap="none" rtlCol="0">
            <a:spAutoFit/>
          </a:bodyPr>
          <a:lstStyle/>
          <a:p>
            <a:pPr marL="285750" indent="-285750">
              <a:buFont typeface="Arial" panose="020B0604020202020204" pitchFamily="34" charset="0"/>
              <a:buChar char="•"/>
            </a:pPr>
            <a:r>
              <a:rPr lang="en-GB" dirty="0"/>
              <a:t>Verksamhetsmål</a:t>
            </a:r>
          </a:p>
          <a:p>
            <a:pPr marL="285750" indent="-285750">
              <a:buFont typeface="Arial" panose="020B0604020202020204" pitchFamily="34" charset="0"/>
              <a:buChar char="•"/>
            </a:pPr>
            <a:r>
              <a:rPr lang="en-GB" dirty="0"/>
              <a:t>Processer</a:t>
            </a:r>
          </a:p>
        </p:txBody>
      </p:sp>
      <p:grpSp>
        <p:nvGrpSpPr>
          <p:cNvPr id="24" name="Grupp 23">
            <a:extLst>
              <a:ext uri="{FF2B5EF4-FFF2-40B4-BE49-F238E27FC236}">
                <a16:creationId xmlns:a16="http://schemas.microsoft.com/office/drawing/2014/main" id="{FFE02F1D-642F-4431-9E2F-80B2CEA3D7BD}"/>
              </a:ext>
            </a:extLst>
          </p:cNvPr>
          <p:cNvGrpSpPr/>
          <p:nvPr/>
        </p:nvGrpSpPr>
        <p:grpSpPr>
          <a:xfrm>
            <a:off x="3550762" y="3593477"/>
            <a:ext cx="4807671" cy="1034592"/>
            <a:chOff x="3135983" y="3418316"/>
            <a:chExt cx="4807671" cy="1172538"/>
          </a:xfrm>
        </p:grpSpPr>
        <p:sp>
          <p:nvSpPr>
            <p:cNvPr id="18" name="Pil: nedåt 17">
              <a:extLst>
                <a:ext uri="{FF2B5EF4-FFF2-40B4-BE49-F238E27FC236}">
                  <a16:creationId xmlns:a16="http://schemas.microsoft.com/office/drawing/2014/main" id="{5BA7AC38-13AB-4F46-B9D3-8DAE2B2BA515}"/>
                </a:ext>
              </a:extLst>
            </p:cNvPr>
            <p:cNvSpPr/>
            <p:nvPr/>
          </p:nvSpPr>
          <p:spPr>
            <a:xfrm>
              <a:off x="3135983" y="3455253"/>
              <a:ext cx="1407736" cy="1135601"/>
            </a:xfrm>
            <a:prstGeom prst="downArrow">
              <a:avLst>
                <a:gd name="adj1" fmla="val 71429"/>
                <a:gd name="adj2" fmla="val 35888"/>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400" dirty="0" err="1">
                  <a:solidFill>
                    <a:schemeClr val="tx1"/>
                  </a:solidFill>
                </a:rPr>
                <a:t>Behov</a:t>
              </a:r>
              <a:endParaRPr lang="en-GB" sz="1400" dirty="0">
                <a:solidFill>
                  <a:schemeClr val="tx1"/>
                </a:solidFill>
              </a:endParaRPr>
            </a:p>
          </p:txBody>
        </p:sp>
        <p:sp>
          <p:nvSpPr>
            <p:cNvPr id="19" name="Pil: nedåt 18">
              <a:extLst>
                <a:ext uri="{FF2B5EF4-FFF2-40B4-BE49-F238E27FC236}">
                  <a16:creationId xmlns:a16="http://schemas.microsoft.com/office/drawing/2014/main" id="{B0F4472A-9315-41B6-8DE4-F6BE14251880}"/>
                </a:ext>
              </a:extLst>
            </p:cNvPr>
            <p:cNvSpPr/>
            <p:nvPr/>
          </p:nvSpPr>
          <p:spPr>
            <a:xfrm>
              <a:off x="4835951" y="3455253"/>
              <a:ext cx="1407736" cy="1135601"/>
            </a:xfrm>
            <a:prstGeom prst="downArrow">
              <a:avLst>
                <a:gd name="adj1" fmla="val 71429"/>
                <a:gd name="adj2" fmla="val 35888"/>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400" dirty="0">
                  <a:solidFill>
                    <a:schemeClr val="tx1"/>
                  </a:solidFill>
                </a:rPr>
                <a:t>Krav</a:t>
              </a:r>
            </a:p>
          </p:txBody>
        </p:sp>
        <p:sp>
          <p:nvSpPr>
            <p:cNvPr id="20" name="Pil: uppåt 19">
              <a:extLst>
                <a:ext uri="{FF2B5EF4-FFF2-40B4-BE49-F238E27FC236}">
                  <a16:creationId xmlns:a16="http://schemas.microsoft.com/office/drawing/2014/main" id="{C0C5263D-7FA0-4981-9D8D-88BF392F440F}"/>
                </a:ext>
              </a:extLst>
            </p:cNvPr>
            <p:cNvSpPr/>
            <p:nvPr/>
          </p:nvSpPr>
          <p:spPr>
            <a:xfrm>
              <a:off x="6535918" y="3418316"/>
              <a:ext cx="1407736" cy="1135601"/>
            </a:xfrm>
            <a:prstGeom prst="upArrow">
              <a:avLst>
                <a:gd name="adj1" fmla="val 72768"/>
                <a:gd name="adj2" fmla="val 40869"/>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400" dirty="0" err="1">
                  <a:solidFill>
                    <a:schemeClr val="tx1"/>
                  </a:solidFill>
                </a:rPr>
                <a:t>Möjlig-heter</a:t>
              </a:r>
              <a:endParaRPr lang="en-GB" sz="1400" dirty="0">
                <a:solidFill>
                  <a:schemeClr val="tx1"/>
                </a:solidFill>
              </a:endParaRPr>
            </a:p>
          </p:txBody>
        </p:sp>
      </p:grpSp>
      <p:grpSp>
        <p:nvGrpSpPr>
          <p:cNvPr id="25" name="Grupp 24">
            <a:extLst>
              <a:ext uri="{FF2B5EF4-FFF2-40B4-BE49-F238E27FC236}">
                <a16:creationId xmlns:a16="http://schemas.microsoft.com/office/drawing/2014/main" id="{A24BB148-D9CC-4665-80C5-881A5B5683F5}"/>
              </a:ext>
            </a:extLst>
          </p:cNvPr>
          <p:cNvGrpSpPr/>
          <p:nvPr/>
        </p:nvGrpSpPr>
        <p:grpSpPr>
          <a:xfrm>
            <a:off x="3550762" y="1316037"/>
            <a:ext cx="4807671" cy="1093442"/>
            <a:chOff x="3135983" y="1200599"/>
            <a:chExt cx="4807671" cy="851424"/>
          </a:xfrm>
        </p:grpSpPr>
        <p:sp>
          <p:nvSpPr>
            <p:cNvPr id="21" name="Pil: nedåt 20">
              <a:extLst>
                <a:ext uri="{FF2B5EF4-FFF2-40B4-BE49-F238E27FC236}">
                  <a16:creationId xmlns:a16="http://schemas.microsoft.com/office/drawing/2014/main" id="{9E475C54-3F3A-420C-8A88-8FA1298E522C}"/>
                </a:ext>
              </a:extLst>
            </p:cNvPr>
            <p:cNvSpPr/>
            <p:nvPr/>
          </p:nvSpPr>
          <p:spPr>
            <a:xfrm>
              <a:off x="3135983" y="1253764"/>
              <a:ext cx="1407736" cy="798259"/>
            </a:xfrm>
            <a:prstGeom prst="downArrow">
              <a:avLst>
                <a:gd name="adj1" fmla="val 71429"/>
                <a:gd name="adj2" fmla="val 35888"/>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400" dirty="0" err="1">
                  <a:solidFill>
                    <a:schemeClr val="tx1"/>
                  </a:solidFill>
                </a:rPr>
                <a:t>Förutsättningar</a:t>
              </a:r>
              <a:endParaRPr lang="en-GB" sz="1400" dirty="0">
                <a:solidFill>
                  <a:schemeClr val="tx1"/>
                </a:solidFill>
              </a:endParaRPr>
            </a:p>
          </p:txBody>
        </p:sp>
        <p:sp>
          <p:nvSpPr>
            <p:cNvPr id="22" name="Pil: nedåt 21">
              <a:extLst>
                <a:ext uri="{FF2B5EF4-FFF2-40B4-BE49-F238E27FC236}">
                  <a16:creationId xmlns:a16="http://schemas.microsoft.com/office/drawing/2014/main" id="{92EAE10E-B763-423B-B2DC-A76BE0528590}"/>
                </a:ext>
              </a:extLst>
            </p:cNvPr>
            <p:cNvSpPr/>
            <p:nvPr/>
          </p:nvSpPr>
          <p:spPr>
            <a:xfrm>
              <a:off x="4835951" y="1253764"/>
              <a:ext cx="1407736" cy="798259"/>
            </a:xfrm>
            <a:prstGeom prst="downArrow">
              <a:avLst>
                <a:gd name="adj1" fmla="val 71429"/>
                <a:gd name="adj2" fmla="val 35888"/>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400" dirty="0">
                  <a:solidFill>
                    <a:schemeClr val="tx1"/>
                  </a:solidFill>
                </a:rPr>
                <a:t>Krav</a:t>
              </a:r>
            </a:p>
          </p:txBody>
        </p:sp>
        <p:sp>
          <p:nvSpPr>
            <p:cNvPr id="23" name="Pil: uppåt 22">
              <a:extLst>
                <a:ext uri="{FF2B5EF4-FFF2-40B4-BE49-F238E27FC236}">
                  <a16:creationId xmlns:a16="http://schemas.microsoft.com/office/drawing/2014/main" id="{0FFD5B8A-6A29-40AA-8A00-CB6FA51AD66D}"/>
                </a:ext>
              </a:extLst>
            </p:cNvPr>
            <p:cNvSpPr/>
            <p:nvPr/>
          </p:nvSpPr>
          <p:spPr>
            <a:xfrm>
              <a:off x="6535918" y="1200599"/>
              <a:ext cx="1407736" cy="798259"/>
            </a:xfrm>
            <a:prstGeom prst="upArrow">
              <a:avLst>
                <a:gd name="adj1" fmla="val 72768"/>
                <a:gd name="adj2" fmla="val 40869"/>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sz="1400" dirty="0" err="1">
                  <a:solidFill>
                    <a:schemeClr val="tx1"/>
                  </a:solidFill>
                </a:rPr>
                <a:t>Behov</a:t>
              </a:r>
              <a:endParaRPr lang="en-GB" sz="1400" dirty="0">
                <a:solidFill>
                  <a:schemeClr val="tx1"/>
                </a:solidFill>
              </a:endParaRPr>
            </a:p>
          </p:txBody>
        </p:sp>
      </p:grpSp>
      <p:sp>
        <p:nvSpPr>
          <p:cNvPr id="26" name="textruta 25">
            <a:extLst>
              <a:ext uri="{FF2B5EF4-FFF2-40B4-BE49-F238E27FC236}">
                <a16:creationId xmlns:a16="http://schemas.microsoft.com/office/drawing/2014/main" id="{BFA1D837-91F9-4C55-A288-38526F8102BE}"/>
              </a:ext>
            </a:extLst>
          </p:cNvPr>
          <p:cNvSpPr txBox="1"/>
          <p:nvPr/>
        </p:nvSpPr>
        <p:spPr>
          <a:xfrm>
            <a:off x="8974318" y="4810118"/>
            <a:ext cx="2117887" cy="646331"/>
          </a:xfrm>
          <a:prstGeom prst="rect">
            <a:avLst/>
          </a:prstGeom>
          <a:noFill/>
        </p:spPr>
        <p:txBody>
          <a:bodyPr wrap="none" rtlCol="0">
            <a:spAutoFit/>
          </a:bodyPr>
          <a:lstStyle/>
          <a:p>
            <a:pPr marL="285750" indent="-285750">
              <a:buFont typeface="Arial" panose="020B0604020202020204" pitchFamily="34" charset="0"/>
              <a:buChar char="•"/>
            </a:pPr>
            <a:r>
              <a:rPr lang="en-GB" dirty="0" err="1"/>
              <a:t>Standarder</a:t>
            </a:r>
            <a:endParaRPr lang="en-GB" dirty="0"/>
          </a:p>
          <a:p>
            <a:pPr marL="285750" indent="-285750">
              <a:buFont typeface="Arial" panose="020B0604020202020204" pitchFamily="34" charset="0"/>
              <a:buChar char="•"/>
            </a:pPr>
            <a:r>
              <a:rPr lang="en-GB" dirty="0" err="1"/>
              <a:t>Specifikationer</a:t>
            </a:r>
            <a:endParaRPr lang="en-GB" dirty="0"/>
          </a:p>
        </p:txBody>
      </p:sp>
      <p:cxnSp>
        <p:nvCxnSpPr>
          <p:cNvPr id="28" name="Koppling: böjd 27">
            <a:extLst>
              <a:ext uri="{FF2B5EF4-FFF2-40B4-BE49-F238E27FC236}">
                <a16:creationId xmlns:a16="http://schemas.microsoft.com/office/drawing/2014/main" id="{FA80C2F6-FE33-419B-92BA-AE0FEBDC9BCE}"/>
              </a:ext>
            </a:extLst>
          </p:cNvPr>
          <p:cNvCxnSpPr>
            <a:stCxn id="10" idx="1"/>
            <a:endCxn id="9" idx="1"/>
          </p:cNvCxnSpPr>
          <p:nvPr/>
        </p:nvCxnSpPr>
        <p:spPr>
          <a:xfrm rot="10800000" flipV="1">
            <a:off x="3048973" y="681809"/>
            <a:ext cx="12700" cy="5086547"/>
          </a:xfrm>
          <a:prstGeom prst="curvedConnector3">
            <a:avLst>
              <a:gd name="adj1" fmla="val 7367008"/>
            </a:avLst>
          </a:prstGeom>
          <a:ln w="38100">
            <a:solidFill>
              <a:schemeClr val="bg2">
                <a:lumMod val="9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2612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17B8292-67EE-4073-AA27-63EC07AC26B2}"/>
              </a:ext>
            </a:extLst>
          </p:cNvPr>
          <p:cNvSpPr>
            <a:spLocks noGrp="1"/>
          </p:cNvSpPr>
          <p:nvPr>
            <p:ph type="title"/>
          </p:nvPr>
        </p:nvSpPr>
        <p:spPr>
          <a:xfrm>
            <a:off x="710664" y="948531"/>
            <a:ext cx="10475290" cy="553998"/>
          </a:xfrm>
        </p:spPr>
        <p:txBody>
          <a:bodyPr/>
          <a:lstStyle/>
          <a:p>
            <a:r>
              <a:rPr lang="sv-SE" dirty="0"/>
              <a:t>Nationella arbetsgrupper</a:t>
            </a:r>
          </a:p>
        </p:txBody>
      </p:sp>
      <p:sp>
        <p:nvSpPr>
          <p:cNvPr id="3" name="Platshållare för innehåll 2">
            <a:extLst>
              <a:ext uri="{FF2B5EF4-FFF2-40B4-BE49-F238E27FC236}">
                <a16:creationId xmlns:a16="http://schemas.microsoft.com/office/drawing/2014/main" id="{A5755825-6BF7-4B83-9F20-D50D60636B8A}"/>
              </a:ext>
            </a:extLst>
          </p:cNvPr>
          <p:cNvSpPr>
            <a:spLocks noGrp="1"/>
          </p:cNvSpPr>
          <p:nvPr>
            <p:ph sz="quarter" idx="21"/>
          </p:nvPr>
        </p:nvSpPr>
        <p:spPr>
          <a:xfrm>
            <a:off x="771625" y="1821227"/>
            <a:ext cx="6376849" cy="4174670"/>
          </a:xfrm>
        </p:spPr>
        <p:txBody>
          <a:bodyPr>
            <a:normAutofit/>
          </a:bodyPr>
          <a:lstStyle/>
          <a:p>
            <a:r>
              <a:rPr lang="sv-SE" sz="2200" dirty="0"/>
              <a:t>Utveckla implementationsnära specifikationer och standarder </a:t>
            </a:r>
          </a:p>
          <a:p>
            <a:r>
              <a:rPr lang="sv-SE" sz="2200" dirty="0"/>
              <a:t>Uppdatera befintliga specifikationer</a:t>
            </a:r>
          </a:p>
          <a:p>
            <a:r>
              <a:rPr lang="sv-SE" sz="2200" dirty="0"/>
              <a:t>Harmonisera beskrivningar och benämningar</a:t>
            </a:r>
          </a:p>
          <a:p>
            <a:r>
              <a:rPr lang="sv-SE" sz="2200" dirty="0"/>
              <a:t>Säkerställa att de nationella specifikationer är anpassade till internationella standarder</a:t>
            </a:r>
          </a:p>
          <a:p>
            <a:r>
              <a:rPr lang="sv-SE" sz="2200" dirty="0"/>
              <a:t>Involvera och förankra gruppens arbete inom de egna organisationer och områden i sektorn </a:t>
            </a:r>
          </a:p>
          <a:p>
            <a:pPr marL="0" indent="0">
              <a:buNone/>
            </a:pPr>
            <a:endParaRPr lang="sv-SE" dirty="0"/>
          </a:p>
        </p:txBody>
      </p:sp>
      <p:pic>
        <p:nvPicPr>
          <p:cNvPr id="4" name="Platshållare för bild 9">
            <a:extLst>
              <a:ext uri="{FF2B5EF4-FFF2-40B4-BE49-F238E27FC236}">
                <a16:creationId xmlns:a16="http://schemas.microsoft.com/office/drawing/2014/main" id="{F77C4DD1-8B26-4F19-A96A-C5E22D871794}"/>
              </a:ext>
            </a:extLst>
          </p:cNvPr>
          <p:cNvPicPr>
            <a:picLocks noChangeAspect="1"/>
          </p:cNvPicPr>
          <p:nvPr/>
        </p:nvPicPr>
        <p:blipFill>
          <a:blip r:embed="rId3"/>
          <a:srcRect l="6" r="6"/>
          <a:stretch>
            <a:fillRect/>
          </a:stretch>
        </p:blipFill>
        <p:spPr>
          <a:xfrm>
            <a:off x="7785848" y="0"/>
            <a:ext cx="4406152" cy="6858000"/>
          </a:xfrm>
          <a:prstGeom prst="rect">
            <a:avLst/>
          </a:prstGeom>
        </p:spPr>
      </p:pic>
    </p:spTree>
    <p:extLst>
      <p:ext uri="{BB962C8B-B14F-4D97-AF65-F5344CB8AC3E}">
        <p14:creationId xmlns:p14="http://schemas.microsoft.com/office/powerpoint/2010/main" val="26482770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2FF5ABE-A1B2-42D9-86F5-08E346AD4F0B}"/>
              </a:ext>
            </a:extLst>
          </p:cNvPr>
          <p:cNvSpPr>
            <a:spLocks noGrp="1"/>
          </p:cNvSpPr>
          <p:nvPr>
            <p:ph type="title"/>
          </p:nvPr>
        </p:nvSpPr>
        <p:spPr/>
        <p:txBody>
          <a:bodyPr/>
          <a:lstStyle/>
          <a:p>
            <a:r>
              <a:rPr lang="sv-SE" dirty="0"/>
              <a:t>Tidplan</a:t>
            </a:r>
          </a:p>
        </p:txBody>
      </p:sp>
      <p:sp>
        <p:nvSpPr>
          <p:cNvPr id="3" name="Platshållare för text 2">
            <a:extLst>
              <a:ext uri="{FF2B5EF4-FFF2-40B4-BE49-F238E27FC236}">
                <a16:creationId xmlns:a16="http://schemas.microsoft.com/office/drawing/2014/main" id="{557B6ED1-CBCF-418F-B369-14B69A98BB79}"/>
              </a:ext>
            </a:extLst>
          </p:cNvPr>
          <p:cNvSpPr>
            <a:spLocks noGrp="1"/>
          </p:cNvSpPr>
          <p:nvPr>
            <p:ph type="body" sz="quarter" idx="18"/>
          </p:nvPr>
        </p:nvSpPr>
        <p:spPr/>
        <p:txBody>
          <a:bodyPr/>
          <a:lstStyle/>
          <a:p>
            <a:r>
              <a:rPr lang="sv-SE" dirty="0"/>
              <a:t>Sahar</a:t>
            </a:r>
          </a:p>
        </p:txBody>
      </p:sp>
    </p:spTree>
    <p:extLst>
      <p:ext uri="{BB962C8B-B14F-4D97-AF65-F5344CB8AC3E}">
        <p14:creationId xmlns:p14="http://schemas.microsoft.com/office/powerpoint/2010/main" val="1124924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26069A8-A1DA-4C4B-BD2C-855671808370}"/>
              </a:ext>
            </a:extLst>
          </p:cNvPr>
          <p:cNvSpPr>
            <a:spLocks noGrp="1"/>
          </p:cNvSpPr>
          <p:nvPr>
            <p:ph type="title"/>
          </p:nvPr>
        </p:nvSpPr>
        <p:spPr>
          <a:xfrm>
            <a:off x="490493" y="757390"/>
            <a:ext cx="10475290" cy="553998"/>
          </a:xfrm>
        </p:spPr>
        <p:txBody>
          <a:bodyPr/>
          <a:lstStyle/>
          <a:p>
            <a:r>
              <a:rPr lang="sv-SE" dirty="0"/>
              <a:t>Tidplan-Basuppgifter</a:t>
            </a:r>
          </a:p>
        </p:txBody>
      </p:sp>
      <p:graphicFrame>
        <p:nvGraphicFramePr>
          <p:cNvPr id="4" name="Platshållare för innehåll 3">
            <a:extLst>
              <a:ext uri="{FF2B5EF4-FFF2-40B4-BE49-F238E27FC236}">
                <a16:creationId xmlns:a16="http://schemas.microsoft.com/office/drawing/2014/main" id="{37F88548-BC68-4576-86EA-3CE288409781}"/>
              </a:ext>
            </a:extLst>
          </p:cNvPr>
          <p:cNvGraphicFramePr>
            <a:graphicFrameLocks noGrp="1"/>
          </p:cNvGraphicFramePr>
          <p:nvPr>
            <p:ph sz="quarter" idx="21"/>
            <p:extLst>
              <p:ext uri="{D42A27DB-BD31-4B8C-83A1-F6EECF244321}">
                <p14:modId xmlns:p14="http://schemas.microsoft.com/office/powerpoint/2010/main" val="136072796"/>
              </p:ext>
            </p:extLst>
          </p:nvPr>
        </p:nvGraphicFramePr>
        <p:xfrm>
          <a:off x="84083" y="-51113"/>
          <a:ext cx="12107917" cy="60592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ktangel: rundade hörn 2">
            <a:extLst>
              <a:ext uri="{FF2B5EF4-FFF2-40B4-BE49-F238E27FC236}">
                <a16:creationId xmlns:a16="http://schemas.microsoft.com/office/drawing/2014/main" id="{FBE10F5C-4752-412E-9D64-1FC8DDF8BBE2}"/>
              </a:ext>
            </a:extLst>
          </p:cNvPr>
          <p:cNvSpPr/>
          <p:nvPr/>
        </p:nvSpPr>
        <p:spPr>
          <a:xfrm>
            <a:off x="5517930" y="1618321"/>
            <a:ext cx="1156139" cy="2579786"/>
          </a:xfrm>
          <a:prstGeom prst="roundRect">
            <a:avLst/>
          </a:prstGeom>
          <a:solidFill>
            <a:schemeClr val="accent3">
              <a:lumMod val="75000"/>
              <a:alpha val="27000"/>
            </a:schemeClr>
          </a:solidFill>
          <a:ln w="28575">
            <a:solidFill>
              <a:schemeClr val="accent3">
                <a:lumMod val="75000"/>
              </a:schemeClr>
            </a:solidFill>
            <a:prstDash val="lg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sv-SE" dirty="0"/>
          </a:p>
        </p:txBody>
      </p:sp>
      <p:sp>
        <p:nvSpPr>
          <p:cNvPr id="6" name="Pil: höger 5">
            <a:extLst>
              <a:ext uri="{FF2B5EF4-FFF2-40B4-BE49-F238E27FC236}">
                <a16:creationId xmlns:a16="http://schemas.microsoft.com/office/drawing/2014/main" id="{3884F5AC-DD13-42DF-BBA6-D611B0304012}"/>
              </a:ext>
            </a:extLst>
          </p:cNvPr>
          <p:cNvSpPr/>
          <p:nvPr/>
        </p:nvSpPr>
        <p:spPr>
          <a:xfrm>
            <a:off x="5097509" y="5269063"/>
            <a:ext cx="3174127" cy="553998"/>
          </a:xfrm>
          <a:prstGeom prst="rightArrow">
            <a:avLst/>
          </a:prstGeom>
          <a:solidFill>
            <a:srgbClr val="D5CCD0"/>
          </a:solidFill>
          <a:ln>
            <a:solidFill>
              <a:schemeClr val="accent1"/>
            </a:solidFill>
          </a:ln>
          <a:effectLst/>
        </p:spPr>
        <p:txBody>
          <a:bodyPr rtlCol="0" anchor="ctr"/>
          <a:lstStyle/>
          <a:p>
            <a:r>
              <a:rPr lang="sv-SE" sz="1000" dirty="0"/>
              <a:t>Start av arbete med yrkeskategori/befattning</a:t>
            </a:r>
            <a:endParaRPr lang="sv-SE" sz="1400" dirty="0">
              <a:solidFill>
                <a:schemeClr val="tx1"/>
              </a:solidFill>
            </a:endParaRPr>
          </a:p>
        </p:txBody>
      </p:sp>
      <p:sp>
        <p:nvSpPr>
          <p:cNvPr id="12" name="Pil: höger 11">
            <a:extLst>
              <a:ext uri="{FF2B5EF4-FFF2-40B4-BE49-F238E27FC236}">
                <a16:creationId xmlns:a16="http://schemas.microsoft.com/office/drawing/2014/main" id="{EFC017F3-2D57-4754-8F17-CF58DFF1E51F}"/>
              </a:ext>
            </a:extLst>
          </p:cNvPr>
          <p:cNvSpPr/>
          <p:nvPr/>
        </p:nvSpPr>
        <p:spPr>
          <a:xfrm>
            <a:off x="9404314" y="547462"/>
            <a:ext cx="283779" cy="261610"/>
          </a:xfrm>
          <a:prstGeom prst="rightArrow">
            <a:avLst/>
          </a:prstGeom>
          <a:solidFill>
            <a:srgbClr val="D5CCD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textruta 14">
            <a:extLst>
              <a:ext uri="{FF2B5EF4-FFF2-40B4-BE49-F238E27FC236}">
                <a16:creationId xmlns:a16="http://schemas.microsoft.com/office/drawing/2014/main" id="{39623FC0-2E9D-4AD2-8020-8F1E4B0615F7}"/>
              </a:ext>
            </a:extLst>
          </p:cNvPr>
          <p:cNvSpPr txBox="1"/>
          <p:nvPr/>
        </p:nvSpPr>
        <p:spPr>
          <a:xfrm>
            <a:off x="9680028" y="534101"/>
            <a:ext cx="2753710" cy="261610"/>
          </a:xfrm>
          <a:prstGeom prst="rect">
            <a:avLst/>
          </a:prstGeom>
          <a:noFill/>
        </p:spPr>
        <p:txBody>
          <a:bodyPr wrap="square" rtlCol="0">
            <a:spAutoFit/>
          </a:bodyPr>
          <a:lstStyle/>
          <a:p>
            <a:r>
              <a:rPr lang="sv-SE" sz="1050" dirty="0"/>
              <a:t>Parallella arbetsflöden</a:t>
            </a:r>
          </a:p>
        </p:txBody>
      </p:sp>
      <p:sp>
        <p:nvSpPr>
          <p:cNvPr id="17" name="Rektangel: rundade hörn 16">
            <a:extLst>
              <a:ext uri="{FF2B5EF4-FFF2-40B4-BE49-F238E27FC236}">
                <a16:creationId xmlns:a16="http://schemas.microsoft.com/office/drawing/2014/main" id="{9CD9856B-E941-476E-9046-72902F74A8EA}"/>
              </a:ext>
            </a:extLst>
          </p:cNvPr>
          <p:cNvSpPr/>
          <p:nvPr/>
        </p:nvSpPr>
        <p:spPr>
          <a:xfrm>
            <a:off x="9354208" y="1005154"/>
            <a:ext cx="283779" cy="150982"/>
          </a:xfrm>
          <a:prstGeom prst="roundRect">
            <a:avLst/>
          </a:prstGeom>
          <a:solidFill>
            <a:schemeClr val="accent3">
              <a:lumMod val="75000"/>
              <a:alpha val="27000"/>
            </a:schemeClr>
          </a:solidFill>
          <a:ln w="28575">
            <a:solidFill>
              <a:schemeClr val="accent3">
                <a:lumMod val="75000"/>
              </a:schemeClr>
            </a:solidFill>
            <a:prstDash val="lgDash"/>
          </a:ln>
        </p:spPr>
        <p:style>
          <a:lnRef idx="2">
            <a:schemeClr val="accent1"/>
          </a:lnRef>
          <a:fillRef idx="1">
            <a:schemeClr val="lt1"/>
          </a:fillRef>
          <a:effectRef idx="0">
            <a:schemeClr val="accent1"/>
          </a:effectRef>
          <a:fontRef idx="minor">
            <a:schemeClr val="dk1"/>
          </a:fontRef>
        </p:style>
        <p:txBody>
          <a:bodyPr rtlCol="0" anchor="ctr"/>
          <a:lstStyle/>
          <a:p>
            <a:pPr algn="ctr"/>
            <a:endParaRPr lang="sv-SE" dirty="0"/>
          </a:p>
        </p:txBody>
      </p:sp>
      <p:sp>
        <p:nvSpPr>
          <p:cNvPr id="19" name="textruta 18">
            <a:extLst>
              <a:ext uri="{FF2B5EF4-FFF2-40B4-BE49-F238E27FC236}">
                <a16:creationId xmlns:a16="http://schemas.microsoft.com/office/drawing/2014/main" id="{D3FB3EEE-63F4-49CB-87CF-2A78E3DFCDE6}"/>
              </a:ext>
            </a:extLst>
          </p:cNvPr>
          <p:cNvSpPr txBox="1"/>
          <p:nvPr/>
        </p:nvSpPr>
        <p:spPr>
          <a:xfrm>
            <a:off x="9680028" y="959041"/>
            <a:ext cx="2753710" cy="261610"/>
          </a:xfrm>
          <a:prstGeom prst="rect">
            <a:avLst/>
          </a:prstGeom>
          <a:noFill/>
        </p:spPr>
        <p:txBody>
          <a:bodyPr wrap="square" rtlCol="0">
            <a:spAutoFit/>
          </a:bodyPr>
          <a:lstStyle/>
          <a:p>
            <a:r>
              <a:rPr lang="sv-SE" sz="1050" dirty="0"/>
              <a:t>Nuläge, vart vi befinner oss i tidslinjen</a:t>
            </a:r>
          </a:p>
        </p:txBody>
      </p:sp>
      <p:sp>
        <p:nvSpPr>
          <p:cNvPr id="10" name="Pil: höger 9">
            <a:extLst>
              <a:ext uri="{FF2B5EF4-FFF2-40B4-BE49-F238E27FC236}">
                <a16:creationId xmlns:a16="http://schemas.microsoft.com/office/drawing/2014/main" id="{4A64683A-64F5-4F0B-B5DE-9F52DB9FDA60}"/>
              </a:ext>
            </a:extLst>
          </p:cNvPr>
          <p:cNvSpPr/>
          <p:nvPr/>
        </p:nvSpPr>
        <p:spPr>
          <a:xfrm>
            <a:off x="6695083" y="5709254"/>
            <a:ext cx="3163618" cy="553998"/>
          </a:xfrm>
          <a:prstGeom prst="rightArrow">
            <a:avLst/>
          </a:prstGeom>
          <a:solidFill>
            <a:srgbClr val="D5CCD0"/>
          </a:solidFill>
          <a:ln>
            <a:solidFill>
              <a:schemeClr val="accent1"/>
            </a:solidFill>
          </a:ln>
          <a:effectLst/>
        </p:spPr>
        <p:txBody>
          <a:bodyPr rtlCol="0" anchor="ctr"/>
          <a:lstStyle/>
          <a:p>
            <a:r>
              <a:rPr lang="sv-SE" sz="1000" dirty="0"/>
              <a:t>Start av arbete med utlåtandet är baserat på </a:t>
            </a:r>
            <a:endParaRPr lang="sv-SE" sz="1400" dirty="0">
              <a:solidFill>
                <a:schemeClr val="tx1"/>
              </a:solidFill>
            </a:endParaRPr>
          </a:p>
        </p:txBody>
      </p:sp>
      <p:sp>
        <p:nvSpPr>
          <p:cNvPr id="11" name="Pil: höger 10">
            <a:extLst>
              <a:ext uri="{FF2B5EF4-FFF2-40B4-BE49-F238E27FC236}">
                <a16:creationId xmlns:a16="http://schemas.microsoft.com/office/drawing/2014/main" id="{DF17BA89-B9CA-4051-AA62-FA5AE0DAC639}"/>
              </a:ext>
            </a:extLst>
          </p:cNvPr>
          <p:cNvSpPr/>
          <p:nvPr/>
        </p:nvSpPr>
        <p:spPr>
          <a:xfrm>
            <a:off x="6695083" y="6273761"/>
            <a:ext cx="3163618" cy="573729"/>
          </a:xfrm>
          <a:prstGeom prst="rightArrow">
            <a:avLst/>
          </a:prstGeom>
          <a:solidFill>
            <a:srgbClr val="D5CCD0"/>
          </a:solidFill>
          <a:ln>
            <a:solidFill>
              <a:schemeClr val="accent1"/>
            </a:solidFill>
          </a:ln>
          <a:effectLst/>
        </p:spPr>
        <p:txBody>
          <a:bodyPr rtlCol="0" anchor="ctr"/>
          <a:lstStyle/>
          <a:p>
            <a:r>
              <a:rPr lang="sv-SE" sz="1000" dirty="0"/>
              <a:t>Start av arbete med samtycke/relationsperson</a:t>
            </a:r>
            <a:endParaRPr lang="sv-SE" sz="1400" dirty="0">
              <a:solidFill>
                <a:schemeClr val="tx1"/>
              </a:solidFill>
            </a:endParaRPr>
          </a:p>
        </p:txBody>
      </p:sp>
      <p:sp>
        <p:nvSpPr>
          <p:cNvPr id="14" name="Pil: höger 13">
            <a:extLst>
              <a:ext uri="{FF2B5EF4-FFF2-40B4-BE49-F238E27FC236}">
                <a16:creationId xmlns:a16="http://schemas.microsoft.com/office/drawing/2014/main" id="{D774400E-EED1-47B5-A903-10E798C9B7FE}"/>
              </a:ext>
            </a:extLst>
          </p:cNvPr>
          <p:cNvSpPr/>
          <p:nvPr/>
        </p:nvSpPr>
        <p:spPr>
          <a:xfrm>
            <a:off x="5097510" y="4712748"/>
            <a:ext cx="3174127" cy="553998"/>
          </a:xfrm>
          <a:prstGeom prst="rightArrow">
            <a:avLst/>
          </a:prstGeom>
          <a:solidFill>
            <a:srgbClr val="D5CCD0"/>
          </a:solidFill>
          <a:ln>
            <a:solidFill>
              <a:schemeClr val="accent1"/>
            </a:solidFill>
          </a:ln>
          <a:effectLst/>
        </p:spPr>
        <p:txBody>
          <a:bodyPr rtlCol="0" anchor="ctr"/>
          <a:lstStyle/>
          <a:p>
            <a:r>
              <a:rPr lang="sv-SE" sz="1000" dirty="0">
                <a:solidFill>
                  <a:schemeClr val="tx1"/>
                </a:solidFill>
              </a:rPr>
              <a:t>Framtagning av en gemensam beg</a:t>
            </a:r>
            <a:r>
              <a:rPr lang="sv-SE" sz="1000" dirty="0"/>
              <a:t>reppsmodell</a:t>
            </a:r>
            <a:endParaRPr lang="sv-SE" sz="1400" dirty="0">
              <a:solidFill>
                <a:schemeClr val="tx1"/>
              </a:solidFill>
            </a:endParaRPr>
          </a:p>
        </p:txBody>
      </p:sp>
      <p:sp>
        <p:nvSpPr>
          <p:cNvPr id="18" name="Pil: höger 17">
            <a:extLst>
              <a:ext uri="{FF2B5EF4-FFF2-40B4-BE49-F238E27FC236}">
                <a16:creationId xmlns:a16="http://schemas.microsoft.com/office/drawing/2014/main" id="{8FD7CE3D-4ABA-418D-853D-732F0A6FC68A}"/>
              </a:ext>
            </a:extLst>
          </p:cNvPr>
          <p:cNvSpPr/>
          <p:nvPr/>
        </p:nvSpPr>
        <p:spPr>
          <a:xfrm>
            <a:off x="5097510" y="4152140"/>
            <a:ext cx="3174127" cy="553998"/>
          </a:xfrm>
          <a:prstGeom prst="rightArrow">
            <a:avLst/>
          </a:prstGeom>
          <a:solidFill>
            <a:srgbClr val="D5CCD0"/>
          </a:solidFill>
          <a:ln>
            <a:solidFill>
              <a:schemeClr val="accent1"/>
            </a:solidFill>
          </a:ln>
          <a:effectLst/>
        </p:spPr>
        <p:txBody>
          <a:bodyPr rtlCol="0" anchor="ctr"/>
          <a:lstStyle/>
          <a:p>
            <a:r>
              <a:rPr lang="sv-SE" sz="1000" dirty="0"/>
              <a:t>Start av arbete med styrkande av ID</a:t>
            </a:r>
          </a:p>
        </p:txBody>
      </p:sp>
      <p:sp>
        <p:nvSpPr>
          <p:cNvPr id="5" name="textruta 4">
            <a:extLst>
              <a:ext uri="{FF2B5EF4-FFF2-40B4-BE49-F238E27FC236}">
                <a16:creationId xmlns:a16="http://schemas.microsoft.com/office/drawing/2014/main" id="{A7742AB8-8DF0-4E51-A4AB-27239AA6C438}"/>
              </a:ext>
            </a:extLst>
          </p:cNvPr>
          <p:cNvSpPr txBox="1"/>
          <p:nvPr/>
        </p:nvSpPr>
        <p:spPr>
          <a:xfrm>
            <a:off x="84083" y="6329792"/>
            <a:ext cx="2753710" cy="461665"/>
          </a:xfrm>
          <a:prstGeom prst="rect">
            <a:avLst/>
          </a:prstGeom>
          <a:noFill/>
        </p:spPr>
        <p:txBody>
          <a:bodyPr wrap="square" rtlCol="0">
            <a:spAutoFit/>
          </a:bodyPr>
          <a:lstStyle/>
          <a:p>
            <a:r>
              <a:rPr lang="sv-SE" sz="1200" dirty="0">
                <a:hlinkClick r:id="rId8"/>
              </a:rPr>
              <a:t>Redigera - Tidplan - Arbetsgrupper för </a:t>
            </a:r>
            <a:r>
              <a:rPr lang="sv-SE" sz="1200" dirty="0" err="1">
                <a:hlinkClick r:id="rId8"/>
              </a:rPr>
              <a:t>interoperabilitet</a:t>
            </a:r>
            <a:r>
              <a:rPr lang="sv-SE" sz="1200" dirty="0">
                <a:hlinkClick r:id="rId8"/>
              </a:rPr>
              <a:t> - </a:t>
            </a:r>
            <a:r>
              <a:rPr lang="sv-SE" sz="1200" dirty="0" err="1">
                <a:hlinkClick r:id="rId8"/>
              </a:rPr>
              <a:t>Confluence</a:t>
            </a:r>
            <a:endParaRPr lang="sv-SE" sz="1200" dirty="0"/>
          </a:p>
        </p:txBody>
      </p:sp>
    </p:spTree>
    <p:extLst>
      <p:ext uri="{BB962C8B-B14F-4D97-AF65-F5344CB8AC3E}">
        <p14:creationId xmlns:p14="http://schemas.microsoft.com/office/powerpoint/2010/main" val="2212767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IStatusOfDocumentColumn413 xmlns="c28f52af-a8f8-4551-b8ae-866ae79b83b4" xsi:nil="true"/>
    <Handlingstyp xmlns="c28f52af-a8f8-4551-b8ae-866ae79b83b4" xsi:nil="true"/>
    <IconOverlay xmlns="http://schemas.microsoft.com/sharepoint/v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Normal" ma:contentTypeID="0x010100DC1D8ECDB72C194F9F7841CC62E2C46500FEF50D435C49B246BF2C9B1482013D09" ma:contentTypeVersion="2" ma:contentTypeDescription="Create a new document." ma:contentTypeScope="" ma:versionID="cb4b2424ca0fa0b98eb13fc6350f935e">
  <xsd:schema xmlns:xsd="http://www.w3.org/2001/XMLSchema" xmlns:xs="http://www.w3.org/2001/XMLSchema" xmlns:p="http://schemas.microsoft.com/office/2006/metadata/properties" xmlns:ns2="c28f52af-a8f8-4551-b8ae-866ae79b83b4" xmlns:ns3="22987DCD-55DF-4183-A58B-18F9DF8CFDBB" xmlns:ns4="http://schemas.microsoft.com/sharepoint/v4" targetNamespace="http://schemas.microsoft.com/office/2006/metadata/properties" ma:root="true" ma:fieldsID="e104011722efbb67d3288060fb6f4374" ns2:_="" ns3:_="" ns4:_="">
    <xsd:import namespace="c28f52af-a8f8-4551-b8ae-866ae79b83b4"/>
    <xsd:import namespace="22987DCD-55DF-4183-A58B-18F9DF8CFDBB"/>
    <xsd:import namespace="http://schemas.microsoft.com/sharepoint/v4"/>
    <xsd:element name="properties">
      <xsd:complexType>
        <xsd:sequence>
          <xsd:element name="documentManagement">
            <xsd:complexType>
              <xsd:all>
                <xsd:element ref="ns2:SIStatusOfDocumentColumn413" minOccurs="0"/>
                <xsd:element ref="ns2:Handlingstyp" minOccurs="0"/>
                <xsd:element ref="ns3:DocState" minOccurs="0"/>
                <xsd:element ref="ns4:IconOverlay"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8f52af-a8f8-4551-b8ae-866ae79b83b4" elementFormDefault="qualified">
    <xsd:import namespace="http://schemas.microsoft.com/office/2006/documentManagement/types"/>
    <xsd:import namespace="http://schemas.microsoft.com/office/infopath/2007/PartnerControls"/>
    <xsd:element name="SIStatusOfDocumentColumn413" ma:index="8" nillable="true" ma:displayName="Status of the document" ma:internalName="SIStatusOfDocumentColumn413">
      <xsd:simpleType>
        <xsd:restriction base="dms:Text">
          <xsd:maxLength value="255"/>
        </xsd:restriction>
      </xsd:simpleType>
    </xsd:element>
    <xsd:element name="Handlingstyp" ma:index="9" nillable="true" ma:displayName="Handlingstyp" ma:list="{a10b8abd-708c-4061-93b9-31cd1f76653d}" ma:internalName="Handlingstyp" ma:readOnly="false" ma:showField="Title" ma:web="c28f52af-a8f8-4551-b8ae-866ae79b83b4">
      <xsd:simpleType>
        <xsd:restriction base="dms:Lookup"/>
      </xsd:simpleType>
    </xsd:element>
    <xsd:element name="SharedWithUsers" ma:index="12"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Delat med informa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2987DCD-55DF-4183-A58B-18F9DF8CFDBB" elementFormDefault="qualified">
    <xsd:import namespace="http://schemas.microsoft.com/office/2006/documentManagement/types"/>
    <xsd:import namespace="http://schemas.microsoft.com/office/infopath/2007/PartnerControls"/>
    <xsd:element name="DocState" ma:index="10" nillable="true" ma:displayName="Status godkännande" ma:internalName="DocStat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1"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997668C-19A1-4BA5-A318-229DCCAE9BAC}">
  <ds:schemaRefs>
    <ds:schemaRef ds:uri="http://purl.org/dc/terms/"/>
    <ds:schemaRef ds:uri="http://schemas.microsoft.com/office/2006/documentManagement/types"/>
    <ds:schemaRef ds:uri="c28f52af-a8f8-4551-b8ae-866ae79b83b4"/>
    <ds:schemaRef ds:uri="http://www.w3.org/XML/1998/namespace"/>
    <ds:schemaRef ds:uri="http://purl.org/dc/elements/1.1/"/>
    <ds:schemaRef ds:uri="http://schemas.openxmlformats.org/package/2006/metadata/core-properties"/>
    <ds:schemaRef ds:uri="http://purl.org/dc/dcmitype/"/>
    <ds:schemaRef ds:uri="http://schemas.microsoft.com/office/2006/metadata/properties"/>
    <ds:schemaRef ds:uri="http://schemas.microsoft.com/sharepoint/v4"/>
    <ds:schemaRef ds:uri="http://schemas.microsoft.com/office/infopath/2007/PartnerControls"/>
    <ds:schemaRef ds:uri="22987DCD-55DF-4183-A58B-18F9DF8CFDBB"/>
  </ds:schemaRefs>
</ds:datastoreItem>
</file>

<file path=customXml/itemProps2.xml><?xml version="1.0" encoding="utf-8"?>
<ds:datastoreItem xmlns:ds="http://schemas.openxmlformats.org/officeDocument/2006/customXml" ds:itemID="{CBEB6B49-9D8E-496A-9283-06369233A6D9}">
  <ds:schemaRefs>
    <ds:schemaRef ds:uri="http://schemas.microsoft.com/sharepoint/v3/contenttype/forms"/>
  </ds:schemaRefs>
</ds:datastoreItem>
</file>

<file path=customXml/itemProps3.xml><?xml version="1.0" encoding="utf-8"?>
<ds:datastoreItem xmlns:ds="http://schemas.openxmlformats.org/officeDocument/2006/customXml" ds:itemID="{FE570BDA-2A35-4760-A594-DE97A941103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28f52af-a8f8-4551-b8ae-866ae79b83b4"/>
    <ds:schemaRef ds:uri="22987DCD-55DF-4183-A58B-18F9DF8CFDBB"/>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14754</TotalTime>
  <Words>3801</Words>
  <Application>Microsoft Office PowerPoint</Application>
  <PresentationFormat>Bredbild</PresentationFormat>
  <Paragraphs>397</Paragraphs>
  <Slides>55</Slides>
  <Notes>5</Notes>
  <HiddenSlides>0</HiddenSlides>
  <MMClips>0</MMClips>
  <ScaleCrop>false</ScaleCrop>
  <HeadingPairs>
    <vt:vector size="6" baseType="variant">
      <vt:variant>
        <vt:lpstr>Använt teckensnitt</vt:lpstr>
      </vt:variant>
      <vt:variant>
        <vt:i4>8</vt:i4>
      </vt:variant>
      <vt:variant>
        <vt:lpstr>Tema</vt:lpstr>
      </vt:variant>
      <vt:variant>
        <vt:i4>1</vt:i4>
      </vt:variant>
      <vt:variant>
        <vt:lpstr>Bildrubriker</vt:lpstr>
      </vt:variant>
      <vt:variant>
        <vt:i4>55</vt:i4>
      </vt:variant>
    </vt:vector>
  </HeadingPairs>
  <TitlesOfParts>
    <vt:vector size="64" baseType="lpstr">
      <vt:lpstr>Arial</vt:lpstr>
      <vt:lpstr>Calibri</vt:lpstr>
      <vt:lpstr>Jost</vt:lpstr>
      <vt:lpstr>Public Sans</vt:lpstr>
      <vt:lpstr>Public Sans Bold</vt:lpstr>
      <vt:lpstr>Public Sans Regular</vt:lpstr>
      <vt:lpstr>Tahoma</vt:lpstr>
      <vt:lpstr>ui-sans-serif</vt:lpstr>
      <vt:lpstr>Ny-ppt-mall-ny version</vt:lpstr>
      <vt:lpstr>Arbetsgrupp  Strukturering och standardisering av intygsinformation</vt:lpstr>
      <vt:lpstr>Agenda 14 februari </vt:lpstr>
      <vt:lpstr>Förankring</vt:lpstr>
      <vt:lpstr>Interoperabilitet – en nyckel för framtidens offentlig sektor</vt:lpstr>
      <vt:lpstr>PowerPoint-presentation</vt:lpstr>
      <vt:lpstr>PowerPoint-presentation</vt:lpstr>
      <vt:lpstr>Nationella arbetsgrupper</vt:lpstr>
      <vt:lpstr>Tidplan</vt:lpstr>
      <vt:lpstr>Tidplan-Basuppgifter</vt:lpstr>
      <vt:lpstr>Status basuppgifter</vt:lpstr>
      <vt:lpstr>Status begreppsmodellering </vt:lpstr>
      <vt:lpstr>PowerPoint-presentation</vt:lpstr>
      <vt:lpstr>Principer för samverkan</vt:lpstr>
      <vt:lpstr>Principer för framgång</vt:lpstr>
      <vt:lpstr>En aktörsgemensam konceptuell grund</vt:lpstr>
      <vt:lpstr>Terminologiarbete med Henrik</vt:lpstr>
      <vt:lpstr>PowerPoint-presentation</vt:lpstr>
      <vt:lpstr>PowerPoint-presentation</vt:lpstr>
      <vt:lpstr>PowerPoint-presentation</vt:lpstr>
      <vt:lpstr>PowerPoint-presentation</vt:lpstr>
      <vt:lpstr>Paus kl. 14:00-14:05 </vt:lpstr>
      <vt:lpstr>Genomgång av utredningsområden </vt:lpstr>
      <vt:lpstr>Styrkande av Identitet</vt:lpstr>
      <vt:lpstr>Styrkande av Identitet</vt:lpstr>
      <vt:lpstr>Relationsperson</vt:lpstr>
      <vt:lpstr>Bakgrund</vt:lpstr>
      <vt:lpstr>NIM Begreppsmodell annan person</vt:lpstr>
      <vt:lpstr>Kontaktsätt/Utlåtandet baserat på</vt:lpstr>
      <vt:lpstr>Bakgrund</vt:lpstr>
      <vt:lpstr>Exempel från intyg</vt:lpstr>
      <vt:lpstr>Förstudiens  begreppsmodell</vt:lpstr>
      <vt:lpstr>NIM/NI </vt:lpstr>
      <vt:lpstr>PowerPoint-presentation</vt:lpstr>
      <vt:lpstr>PowerPoint-presentation</vt:lpstr>
      <vt:lpstr>Yrke m.m.</vt:lpstr>
      <vt:lpstr>Informationsmodell</vt:lpstr>
      <vt:lpstr>Kartläggning av intygsformulär</vt:lpstr>
      <vt:lpstr>Exempel från intyg</vt:lpstr>
      <vt:lpstr>Exempel från intyg</vt:lpstr>
      <vt:lpstr>PowerPoint-presentation</vt:lpstr>
      <vt:lpstr>PowerPoint-presentation</vt:lpstr>
      <vt:lpstr>Befintliga kodverk</vt:lpstr>
      <vt:lpstr>Kodverk för yrken i hälso- och sjukvården </vt:lpstr>
      <vt:lpstr>Förslag</vt:lpstr>
      <vt:lpstr>Återstår</vt:lpstr>
      <vt:lpstr>Begreppskartläggning</vt:lpstr>
      <vt:lpstr>Begrepp, yrke och befattning</vt:lpstr>
      <vt:lpstr>Vem får skriva intyg och utlåtande</vt:lpstr>
      <vt:lpstr>NIM hälso- och sjukvårdspersonal</vt:lpstr>
      <vt:lpstr>Funktion - NIM</vt:lpstr>
      <vt:lpstr>Befattning</vt:lpstr>
      <vt:lpstr>Förskrivare </vt:lpstr>
      <vt:lpstr>Behörighetsstyrande attribut (webcert)</vt:lpstr>
      <vt:lpstr>Förslag</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Nationell funktion för interoperabilitet</dc:title>
  <dc:creator>Roudabeh Alavi-Shahidi</dc:creator>
  <cp:lastModifiedBy>Maria Berggren</cp:lastModifiedBy>
  <cp:revision>64</cp:revision>
  <dcterms:created xsi:type="dcterms:W3CDTF">2024-06-19T12:10:12Z</dcterms:created>
  <dcterms:modified xsi:type="dcterms:W3CDTF">2025-02-14T14:23:59Z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0x010100DC1D8ECDB72C194F9F7841CC62E2C46500FEF50D435C49B246BF2C9B1482013D09</vt:lpwstr>
  </property>
</Properties>
</file>