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54" r:id="rId4"/>
  </p:sldMasterIdLst>
  <p:sldIdLst>
    <p:sldId id="256" r:id="rId5"/>
    <p:sldId id="268" r:id="rId6"/>
    <p:sldId id="269" r:id="rId7"/>
    <p:sldId id="270" r:id="rId8"/>
    <p:sldId id="257" r:id="rId9"/>
    <p:sldId id="258" r:id="rId10"/>
    <p:sldId id="259" r:id="rId11"/>
    <p:sldId id="260" r:id="rId12"/>
    <p:sldId id="264" r:id="rId13"/>
    <p:sldId id="265" r:id="rId14"/>
    <p:sldId id="267" r:id="rId15"/>
    <p:sldId id="266" r:id="rId16"/>
    <p:sldId id="274" r:id="rId17"/>
    <p:sldId id="271" r:id="rId18"/>
    <p:sldId id="272" r:id="rId19"/>
    <p:sldId id="273" r:id="rId20"/>
    <p:sldId id="275" r:id="rId21"/>
  </p:sldIdLst>
  <p:sldSz cx="12192000" cy="6858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Public Sans" pitchFamily="2" charset="0"/>
      <p:regular r:id="rId26"/>
      <p:bold r:id="rId27"/>
      <p:italic r:id="rId28"/>
      <p:boldItalic r:id="rId29"/>
    </p:embeddedFont>
    <p:embeddedFont>
      <p:font typeface="Public Sans Bold" pitchFamily="2" charset="0"/>
      <p:bold r:id="rId30"/>
      <p:italic r:id="rId31"/>
      <p:boldItalic r:id="rId32"/>
    </p:embeddedFont>
    <p:embeddedFont>
      <p:font typeface="Public Sans Regular" pitchFamily="2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165"/>
  </p:normalViewPr>
  <p:slideViewPr>
    <p:cSldViewPr snapToGrid="0">
      <p:cViewPr varScale="1">
        <p:scale>
          <a:sx n="92" d="100"/>
          <a:sy n="92" d="100"/>
        </p:scale>
        <p:origin x="72" y="272"/>
      </p:cViewPr>
      <p:guideLst>
        <p:guide orient="horz" pos="2160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font" Target="fonts/font1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BCDD3C63-E4FB-42BF-B3E2-6B2235CF0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F32D5-4523-4A79-8D28-71BCF86BEA06}" type="datetimeFigureOut">
              <a:rPr lang="sv-SE" smtClean="0"/>
              <a:t>2025-06-04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BE9F3C49-7E74-478A-BBD4-D9A0B2971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B9CE12FE-8077-49E6-8427-9AF423B3B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A6296-0B37-4AB0-842D-6F75E9A2FB1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31976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  <p:sldLayoutId id="214748377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43002"/>
            <a:ext cx="8424000" cy="1107996"/>
          </a:xfrm>
        </p:spPr>
        <p:txBody>
          <a:bodyPr/>
          <a:lstStyle/>
          <a:p>
            <a:r>
              <a:rPr lang="sv-SE" dirty="0"/>
              <a:t>Arbetsgruppsmöte 5 utbud av vårdtjänster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C5A4731-6359-4ABC-A6FA-F6EC6A41A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355" y="832112"/>
            <a:ext cx="10475290" cy="553998"/>
          </a:xfrm>
        </p:spPr>
        <p:txBody>
          <a:bodyPr/>
          <a:lstStyle/>
          <a:p>
            <a:endParaRPr lang="sv-SE"/>
          </a:p>
        </p:txBody>
      </p:sp>
      <p:sp>
        <p:nvSpPr>
          <p:cNvPr id="7" name="Ellips 6">
            <a:extLst>
              <a:ext uri="{FF2B5EF4-FFF2-40B4-BE49-F238E27FC236}">
                <a16:creationId xmlns:a16="http://schemas.microsoft.com/office/drawing/2014/main" id="{76FA4F3A-A6E4-45B7-95C4-D8A92C0B82B5}"/>
              </a:ext>
            </a:extLst>
          </p:cNvPr>
          <p:cNvSpPr/>
          <p:nvPr/>
        </p:nvSpPr>
        <p:spPr>
          <a:xfrm>
            <a:off x="2801516" y="2239572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8" name="Ellips 7">
            <a:extLst>
              <a:ext uri="{FF2B5EF4-FFF2-40B4-BE49-F238E27FC236}">
                <a16:creationId xmlns:a16="http://schemas.microsoft.com/office/drawing/2014/main" id="{D6B9AA8C-8F03-4DA5-A318-604FAFE3A475}"/>
              </a:ext>
            </a:extLst>
          </p:cNvPr>
          <p:cNvSpPr/>
          <p:nvPr/>
        </p:nvSpPr>
        <p:spPr>
          <a:xfrm>
            <a:off x="1452767" y="3145831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9" name="Ellips 8">
            <a:extLst>
              <a:ext uri="{FF2B5EF4-FFF2-40B4-BE49-F238E27FC236}">
                <a16:creationId xmlns:a16="http://schemas.microsoft.com/office/drawing/2014/main" id="{944A05D9-6E48-492B-90D9-8C0FF82F44C5}"/>
              </a:ext>
            </a:extLst>
          </p:cNvPr>
          <p:cNvSpPr/>
          <p:nvPr/>
        </p:nvSpPr>
        <p:spPr>
          <a:xfrm>
            <a:off x="2801516" y="3139700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0" name="Ellips 9">
            <a:extLst>
              <a:ext uri="{FF2B5EF4-FFF2-40B4-BE49-F238E27FC236}">
                <a16:creationId xmlns:a16="http://schemas.microsoft.com/office/drawing/2014/main" id="{1B3868B9-B040-43D0-96DA-8D0CDE923E7A}"/>
              </a:ext>
            </a:extLst>
          </p:cNvPr>
          <p:cNvSpPr/>
          <p:nvPr/>
        </p:nvSpPr>
        <p:spPr>
          <a:xfrm>
            <a:off x="4054973" y="3145831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1" name="Ellips 10">
            <a:extLst>
              <a:ext uri="{FF2B5EF4-FFF2-40B4-BE49-F238E27FC236}">
                <a16:creationId xmlns:a16="http://schemas.microsoft.com/office/drawing/2014/main" id="{A32ED6CE-61B2-4EED-A22E-89752B654371}"/>
              </a:ext>
            </a:extLst>
          </p:cNvPr>
          <p:cNvSpPr/>
          <p:nvPr/>
        </p:nvSpPr>
        <p:spPr>
          <a:xfrm>
            <a:off x="2801516" y="4645059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2" name="Ellips 11">
            <a:extLst>
              <a:ext uri="{FF2B5EF4-FFF2-40B4-BE49-F238E27FC236}">
                <a16:creationId xmlns:a16="http://schemas.microsoft.com/office/drawing/2014/main" id="{B6C2BAAE-E93E-4CB5-9829-2FB472324F74}"/>
              </a:ext>
            </a:extLst>
          </p:cNvPr>
          <p:cNvSpPr/>
          <p:nvPr/>
        </p:nvSpPr>
        <p:spPr>
          <a:xfrm>
            <a:off x="4476456" y="3987820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3" name="Ellips 12">
            <a:extLst>
              <a:ext uri="{FF2B5EF4-FFF2-40B4-BE49-F238E27FC236}">
                <a16:creationId xmlns:a16="http://schemas.microsoft.com/office/drawing/2014/main" id="{3A4E4F2C-79A8-4F6F-832F-9DA72FAC03EE}"/>
              </a:ext>
            </a:extLst>
          </p:cNvPr>
          <p:cNvSpPr/>
          <p:nvPr/>
        </p:nvSpPr>
        <p:spPr>
          <a:xfrm>
            <a:off x="3623857" y="3987820"/>
            <a:ext cx="421481" cy="359933"/>
          </a:xfrm>
          <a:prstGeom prst="ellipse">
            <a:avLst/>
          </a:prstGeom>
          <a:solidFill>
            <a:srgbClr val="FAAE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14" name="Ellips 13">
            <a:extLst>
              <a:ext uri="{FF2B5EF4-FFF2-40B4-BE49-F238E27FC236}">
                <a16:creationId xmlns:a16="http://schemas.microsoft.com/office/drawing/2014/main" id="{74D59F41-A5B0-42A5-B753-6E363E9A546A}"/>
              </a:ext>
            </a:extLst>
          </p:cNvPr>
          <p:cNvSpPr/>
          <p:nvPr/>
        </p:nvSpPr>
        <p:spPr>
          <a:xfrm>
            <a:off x="1874248" y="3987820"/>
            <a:ext cx="421481" cy="359933"/>
          </a:xfrm>
          <a:prstGeom prst="ellipse">
            <a:avLst/>
          </a:prstGeom>
          <a:solidFill>
            <a:srgbClr val="FAAE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cxnSp>
        <p:nvCxnSpPr>
          <p:cNvPr id="15" name="Rak koppling 14">
            <a:extLst>
              <a:ext uri="{FF2B5EF4-FFF2-40B4-BE49-F238E27FC236}">
                <a16:creationId xmlns:a16="http://schemas.microsoft.com/office/drawing/2014/main" id="{7109EB12-627D-4564-B96A-05CB3B233574}"/>
              </a:ext>
            </a:extLst>
          </p:cNvPr>
          <p:cNvCxnSpPr>
            <a:stCxn id="7" idx="3"/>
          </p:cNvCxnSpPr>
          <p:nvPr/>
        </p:nvCxnSpPr>
        <p:spPr>
          <a:xfrm flipH="1">
            <a:off x="1712795" y="2546793"/>
            <a:ext cx="1150446" cy="6987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ak koppling 15">
            <a:extLst>
              <a:ext uri="{FF2B5EF4-FFF2-40B4-BE49-F238E27FC236}">
                <a16:creationId xmlns:a16="http://schemas.microsoft.com/office/drawing/2014/main" id="{1F462FEB-554E-44D7-B919-F29FCE985873}"/>
              </a:ext>
            </a:extLst>
          </p:cNvPr>
          <p:cNvCxnSpPr>
            <a:stCxn id="7" idx="4"/>
            <a:endCxn id="9" idx="0"/>
          </p:cNvCxnSpPr>
          <p:nvPr/>
        </p:nvCxnSpPr>
        <p:spPr>
          <a:xfrm>
            <a:off x="3012256" y="2599505"/>
            <a:ext cx="0" cy="5401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ak koppling 16">
            <a:extLst>
              <a:ext uri="{FF2B5EF4-FFF2-40B4-BE49-F238E27FC236}">
                <a16:creationId xmlns:a16="http://schemas.microsoft.com/office/drawing/2014/main" id="{486BC577-35AA-490A-AA0F-ADDE11565240}"/>
              </a:ext>
            </a:extLst>
          </p:cNvPr>
          <p:cNvCxnSpPr>
            <a:stCxn id="7" idx="5"/>
            <a:endCxn id="10" idx="0"/>
          </p:cNvCxnSpPr>
          <p:nvPr/>
        </p:nvCxnSpPr>
        <p:spPr>
          <a:xfrm>
            <a:off x="3161273" y="2546794"/>
            <a:ext cx="1104442" cy="5990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ak koppling 17">
            <a:extLst>
              <a:ext uri="{FF2B5EF4-FFF2-40B4-BE49-F238E27FC236}">
                <a16:creationId xmlns:a16="http://schemas.microsoft.com/office/drawing/2014/main" id="{A3B6EFCA-55C0-47E6-A315-9CDBC2DCFA24}"/>
              </a:ext>
            </a:extLst>
          </p:cNvPr>
          <p:cNvCxnSpPr>
            <a:cxnSpLocks/>
            <a:stCxn id="10" idx="4"/>
            <a:endCxn id="12" idx="0"/>
          </p:cNvCxnSpPr>
          <p:nvPr/>
        </p:nvCxnSpPr>
        <p:spPr>
          <a:xfrm>
            <a:off x="4265715" y="3505764"/>
            <a:ext cx="421481" cy="482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ak koppling 18">
            <a:extLst>
              <a:ext uri="{FF2B5EF4-FFF2-40B4-BE49-F238E27FC236}">
                <a16:creationId xmlns:a16="http://schemas.microsoft.com/office/drawing/2014/main" id="{BF6D0259-894D-428A-899E-0B3C283B3E40}"/>
              </a:ext>
            </a:extLst>
          </p:cNvPr>
          <p:cNvCxnSpPr>
            <a:cxnSpLocks/>
            <a:stCxn id="10" idx="4"/>
            <a:endCxn id="13" idx="0"/>
          </p:cNvCxnSpPr>
          <p:nvPr/>
        </p:nvCxnSpPr>
        <p:spPr>
          <a:xfrm flipH="1">
            <a:off x="3834598" y="3505764"/>
            <a:ext cx="431118" cy="482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ak koppling 19">
            <a:extLst>
              <a:ext uri="{FF2B5EF4-FFF2-40B4-BE49-F238E27FC236}">
                <a16:creationId xmlns:a16="http://schemas.microsoft.com/office/drawing/2014/main" id="{855D921D-4FB8-48E8-887A-2927F2C16CBC}"/>
              </a:ext>
            </a:extLst>
          </p:cNvPr>
          <p:cNvCxnSpPr>
            <a:stCxn id="9" idx="4"/>
            <a:endCxn id="11" idx="0"/>
          </p:cNvCxnSpPr>
          <p:nvPr/>
        </p:nvCxnSpPr>
        <p:spPr>
          <a:xfrm>
            <a:off x="3012256" y="3499634"/>
            <a:ext cx="0" cy="11454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Ellips 20">
            <a:extLst>
              <a:ext uri="{FF2B5EF4-FFF2-40B4-BE49-F238E27FC236}">
                <a16:creationId xmlns:a16="http://schemas.microsoft.com/office/drawing/2014/main" id="{75A26733-A2EB-4FD9-9E5E-70A2D5C59C81}"/>
              </a:ext>
            </a:extLst>
          </p:cNvPr>
          <p:cNvSpPr/>
          <p:nvPr/>
        </p:nvSpPr>
        <p:spPr>
          <a:xfrm>
            <a:off x="1021649" y="3987820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cxnSp>
        <p:nvCxnSpPr>
          <p:cNvPr id="22" name="Rak koppling 21">
            <a:extLst>
              <a:ext uri="{FF2B5EF4-FFF2-40B4-BE49-F238E27FC236}">
                <a16:creationId xmlns:a16="http://schemas.microsoft.com/office/drawing/2014/main" id="{C822A1C1-89CC-496C-AAD5-711AD3A81375}"/>
              </a:ext>
            </a:extLst>
          </p:cNvPr>
          <p:cNvCxnSpPr>
            <a:stCxn id="8" idx="4"/>
            <a:endCxn id="21" idx="0"/>
          </p:cNvCxnSpPr>
          <p:nvPr/>
        </p:nvCxnSpPr>
        <p:spPr>
          <a:xfrm flipH="1">
            <a:off x="1232391" y="3505764"/>
            <a:ext cx="431118" cy="4820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ak koppling 22">
            <a:extLst>
              <a:ext uri="{FF2B5EF4-FFF2-40B4-BE49-F238E27FC236}">
                <a16:creationId xmlns:a16="http://schemas.microsoft.com/office/drawing/2014/main" id="{37E24ABC-7BCA-4F4C-AB0D-B82754FEEA60}"/>
              </a:ext>
            </a:extLst>
          </p:cNvPr>
          <p:cNvCxnSpPr>
            <a:stCxn id="8" idx="4"/>
            <a:endCxn id="14" idx="0"/>
          </p:cNvCxnSpPr>
          <p:nvPr/>
        </p:nvCxnSpPr>
        <p:spPr>
          <a:xfrm>
            <a:off x="1663508" y="3505764"/>
            <a:ext cx="421481" cy="48205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llips 23">
            <a:extLst>
              <a:ext uri="{FF2B5EF4-FFF2-40B4-BE49-F238E27FC236}">
                <a16:creationId xmlns:a16="http://schemas.microsoft.com/office/drawing/2014/main" id="{CCA1234B-A679-4880-9C8B-358BE9A1F31C}"/>
              </a:ext>
            </a:extLst>
          </p:cNvPr>
          <p:cNvSpPr/>
          <p:nvPr/>
        </p:nvSpPr>
        <p:spPr>
          <a:xfrm>
            <a:off x="4789382" y="5443690"/>
            <a:ext cx="421481" cy="359933"/>
          </a:xfrm>
          <a:prstGeom prst="ellipse">
            <a:avLst/>
          </a:prstGeom>
          <a:solidFill>
            <a:srgbClr val="FAAE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5" name="Ellips 24">
            <a:extLst>
              <a:ext uri="{FF2B5EF4-FFF2-40B4-BE49-F238E27FC236}">
                <a16:creationId xmlns:a16="http://schemas.microsoft.com/office/drawing/2014/main" id="{EA5307E4-3641-4C6E-8A72-86B8995D74A9}"/>
              </a:ext>
            </a:extLst>
          </p:cNvPr>
          <p:cNvSpPr/>
          <p:nvPr/>
        </p:nvSpPr>
        <p:spPr>
          <a:xfrm>
            <a:off x="1388470" y="5460434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6" name="Ellips 25">
            <a:extLst>
              <a:ext uri="{FF2B5EF4-FFF2-40B4-BE49-F238E27FC236}">
                <a16:creationId xmlns:a16="http://schemas.microsoft.com/office/drawing/2014/main" id="{5B178278-4C11-4D53-800A-C37C678D300C}"/>
              </a:ext>
            </a:extLst>
          </p:cNvPr>
          <p:cNvSpPr/>
          <p:nvPr/>
        </p:nvSpPr>
        <p:spPr>
          <a:xfrm>
            <a:off x="2380035" y="5459839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7" name="Ellips 26">
            <a:extLst>
              <a:ext uri="{FF2B5EF4-FFF2-40B4-BE49-F238E27FC236}">
                <a16:creationId xmlns:a16="http://schemas.microsoft.com/office/drawing/2014/main" id="{B25CDCD6-A78A-4077-BD9B-AF63BD2FAC07}"/>
              </a:ext>
            </a:extLst>
          </p:cNvPr>
          <p:cNvSpPr/>
          <p:nvPr/>
        </p:nvSpPr>
        <p:spPr>
          <a:xfrm>
            <a:off x="3228379" y="5445188"/>
            <a:ext cx="421481" cy="359933"/>
          </a:xfrm>
          <a:prstGeom prst="ellipse">
            <a:avLst/>
          </a:prstGeom>
          <a:solidFill>
            <a:srgbClr val="FAAE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8" name="Ellips 27">
            <a:extLst>
              <a:ext uri="{FF2B5EF4-FFF2-40B4-BE49-F238E27FC236}">
                <a16:creationId xmlns:a16="http://schemas.microsoft.com/office/drawing/2014/main" id="{39867AF1-F872-4B82-979F-A47D42E1A8D8}"/>
              </a:ext>
            </a:extLst>
          </p:cNvPr>
          <p:cNvSpPr/>
          <p:nvPr/>
        </p:nvSpPr>
        <p:spPr>
          <a:xfrm>
            <a:off x="3623857" y="4643112"/>
            <a:ext cx="421481" cy="359933"/>
          </a:xfrm>
          <a:prstGeom prst="ellipse">
            <a:avLst/>
          </a:prstGeom>
          <a:solidFill>
            <a:srgbClr val="FAAE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29" name="Ellips 28">
            <a:extLst>
              <a:ext uri="{FF2B5EF4-FFF2-40B4-BE49-F238E27FC236}">
                <a16:creationId xmlns:a16="http://schemas.microsoft.com/office/drawing/2014/main" id="{BBB90623-90FA-464D-8CD8-2483E84B9168}"/>
              </a:ext>
            </a:extLst>
          </p:cNvPr>
          <p:cNvSpPr/>
          <p:nvPr/>
        </p:nvSpPr>
        <p:spPr>
          <a:xfrm>
            <a:off x="4147525" y="5443690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30" name="Ellips 29">
            <a:extLst>
              <a:ext uri="{FF2B5EF4-FFF2-40B4-BE49-F238E27FC236}">
                <a16:creationId xmlns:a16="http://schemas.microsoft.com/office/drawing/2014/main" id="{94DC876A-96DF-462B-9316-D885D64FED95}"/>
              </a:ext>
            </a:extLst>
          </p:cNvPr>
          <p:cNvSpPr/>
          <p:nvPr/>
        </p:nvSpPr>
        <p:spPr>
          <a:xfrm>
            <a:off x="1024457" y="4645058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31" name="Ellips 30">
            <a:extLst>
              <a:ext uri="{FF2B5EF4-FFF2-40B4-BE49-F238E27FC236}">
                <a16:creationId xmlns:a16="http://schemas.microsoft.com/office/drawing/2014/main" id="{35AEB46D-2B94-4352-ACA8-28385422A775}"/>
              </a:ext>
            </a:extLst>
          </p:cNvPr>
          <p:cNvSpPr/>
          <p:nvPr/>
        </p:nvSpPr>
        <p:spPr>
          <a:xfrm>
            <a:off x="1874248" y="4643111"/>
            <a:ext cx="421481" cy="359933"/>
          </a:xfrm>
          <a:prstGeom prst="ellipse">
            <a:avLst/>
          </a:prstGeom>
          <a:solidFill>
            <a:srgbClr val="FAAE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sp>
        <p:nvSpPr>
          <p:cNvPr id="32" name="Ellips 31">
            <a:extLst>
              <a:ext uri="{FF2B5EF4-FFF2-40B4-BE49-F238E27FC236}">
                <a16:creationId xmlns:a16="http://schemas.microsoft.com/office/drawing/2014/main" id="{166301B8-7E76-4538-9D73-81F60910B518}"/>
              </a:ext>
            </a:extLst>
          </p:cNvPr>
          <p:cNvSpPr/>
          <p:nvPr/>
        </p:nvSpPr>
        <p:spPr>
          <a:xfrm>
            <a:off x="4476454" y="4643111"/>
            <a:ext cx="421481" cy="35993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sz="1013"/>
          </a:p>
        </p:txBody>
      </p:sp>
      <p:cxnSp>
        <p:nvCxnSpPr>
          <p:cNvPr id="33" name="Rak koppling 32">
            <a:extLst>
              <a:ext uri="{FF2B5EF4-FFF2-40B4-BE49-F238E27FC236}">
                <a16:creationId xmlns:a16="http://schemas.microsoft.com/office/drawing/2014/main" id="{D15CE5AA-CBA4-4C05-AF06-B50146557178}"/>
              </a:ext>
            </a:extLst>
          </p:cNvPr>
          <p:cNvCxnSpPr>
            <a:stCxn id="21" idx="4"/>
            <a:endCxn id="30" idx="0"/>
          </p:cNvCxnSpPr>
          <p:nvPr/>
        </p:nvCxnSpPr>
        <p:spPr>
          <a:xfrm>
            <a:off x="1232389" y="4347754"/>
            <a:ext cx="2808" cy="2973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Rak koppling 33">
            <a:extLst>
              <a:ext uri="{FF2B5EF4-FFF2-40B4-BE49-F238E27FC236}">
                <a16:creationId xmlns:a16="http://schemas.microsoft.com/office/drawing/2014/main" id="{1FC0DA8C-392F-4A71-B4AE-DB18151130F6}"/>
              </a:ext>
            </a:extLst>
          </p:cNvPr>
          <p:cNvCxnSpPr>
            <a:stCxn id="14" idx="4"/>
            <a:endCxn id="31" idx="0"/>
          </p:cNvCxnSpPr>
          <p:nvPr/>
        </p:nvCxnSpPr>
        <p:spPr>
          <a:xfrm>
            <a:off x="2084989" y="4347753"/>
            <a:ext cx="2" cy="2953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Rak koppling 34">
            <a:extLst>
              <a:ext uri="{FF2B5EF4-FFF2-40B4-BE49-F238E27FC236}">
                <a16:creationId xmlns:a16="http://schemas.microsoft.com/office/drawing/2014/main" id="{4F0A2B75-62DF-4766-BFBB-5020C73EF6D7}"/>
              </a:ext>
            </a:extLst>
          </p:cNvPr>
          <p:cNvCxnSpPr>
            <a:stCxn id="11" idx="4"/>
            <a:endCxn id="27" idx="0"/>
          </p:cNvCxnSpPr>
          <p:nvPr/>
        </p:nvCxnSpPr>
        <p:spPr>
          <a:xfrm>
            <a:off x="3012256" y="5004993"/>
            <a:ext cx="426864" cy="4401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Rak koppling 35">
            <a:extLst>
              <a:ext uri="{FF2B5EF4-FFF2-40B4-BE49-F238E27FC236}">
                <a16:creationId xmlns:a16="http://schemas.microsoft.com/office/drawing/2014/main" id="{537260E2-EB5D-4DDC-9609-48D69C3CBBD7}"/>
              </a:ext>
            </a:extLst>
          </p:cNvPr>
          <p:cNvCxnSpPr>
            <a:stCxn id="11" idx="4"/>
            <a:endCxn id="26" idx="0"/>
          </p:cNvCxnSpPr>
          <p:nvPr/>
        </p:nvCxnSpPr>
        <p:spPr>
          <a:xfrm flipH="1">
            <a:off x="2590775" y="5004993"/>
            <a:ext cx="421481" cy="4548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Rak koppling 36">
            <a:extLst>
              <a:ext uri="{FF2B5EF4-FFF2-40B4-BE49-F238E27FC236}">
                <a16:creationId xmlns:a16="http://schemas.microsoft.com/office/drawing/2014/main" id="{2B2D69EC-A898-4BB8-9D74-653E81E35003}"/>
              </a:ext>
            </a:extLst>
          </p:cNvPr>
          <p:cNvCxnSpPr>
            <a:stCxn id="13" idx="4"/>
            <a:endCxn id="28" idx="0"/>
          </p:cNvCxnSpPr>
          <p:nvPr/>
        </p:nvCxnSpPr>
        <p:spPr>
          <a:xfrm>
            <a:off x="3834597" y="4347753"/>
            <a:ext cx="0" cy="2953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Rak koppling 37">
            <a:extLst>
              <a:ext uri="{FF2B5EF4-FFF2-40B4-BE49-F238E27FC236}">
                <a16:creationId xmlns:a16="http://schemas.microsoft.com/office/drawing/2014/main" id="{ED1392CB-1A4C-4A5C-BA50-268919CFAAEE}"/>
              </a:ext>
            </a:extLst>
          </p:cNvPr>
          <p:cNvCxnSpPr>
            <a:stCxn id="12" idx="4"/>
            <a:endCxn id="32" idx="0"/>
          </p:cNvCxnSpPr>
          <p:nvPr/>
        </p:nvCxnSpPr>
        <p:spPr>
          <a:xfrm flipH="1">
            <a:off x="4687194" y="4347753"/>
            <a:ext cx="2" cy="29535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Rak koppling 38">
            <a:extLst>
              <a:ext uri="{FF2B5EF4-FFF2-40B4-BE49-F238E27FC236}">
                <a16:creationId xmlns:a16="http://schemas.microsoft.com/office/drawing/2014/main" id="{C862088B-C140-4E36-95A3-69984BF98FDB}"/>
              </a:ext>
            </a:extLst>
          </p:cNvPr>
          <p:cNvCxnSpPr>
            <a:stCxn id="7" idx="0"/>
          </p:cNvCxnSpPr>
          <p:nvPr/>
        </p:nvCxnSpPr>
        <p:spPr>
          <a:xfrm flipV="1">
            <a:off x="3012256" y="1837783"/>
            <a:ext cx="0" cy="4017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Rak pilkoppling 39">
            <a:extLst>
              <a:ext uri="{FF2B5EF4-FFF2-40B4-BE49-F238E27FC236}">
                <a16:creationId xmlns:a16="http://schemas.microsoft.com/office/drawing/2014/main" id="{6C310634-AADD-4CC9-A790-8077BAA6D75A}"/>
              </a:ext>
            </a:extLst>
          </p:cNvPr>
          <p:cNvCxnSpPr>
            <a:stCxn id="7" idx="0"/>
          </p:cNvCxnSpPr>
          <p:nvPr/>
        </p:nvCxnSpPr>
        <p:spPr>
          <a:xfrm flipV="1">
            <a:off x="3012256" y="1837783"/>
            <a:ext cx="0" cy="4017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ak koppling 40">
            <a:extLst>
              <a:ext uri="{FF2B5EF4-FFF2-40B4-BE49-F238E27FC236}">
                <a16:creationId xmlns:a16="http://schemas.microsoft.com/office/drawing/2014/main" id="{4AEFB296-56B4-4665-8391-67CDB2F37D87}"/>
              </a:ext>
            </a:extLst>
          </p:cNvPr>
          <p:cNvCxnSpPr>
            <a:stCxn id="31" idx="4"/>
            <a:endCxn id="25" idx="0"/>
          </p:cNvCxnSpPr>
          <p:nvPr/>
        </p:nvCxnSpPr>
        <p:spPr>
          <a:xfrm flipH="1">
            <a:off x="1599209" y="5003045"/>
            <a:ext cx="485779" cy="4573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ak koppling 41">
            <a:extLst>
              <a:ext uri="{FF2B5EF4-FFF2-40B4-BE49-F238E27FC236}">
                <a16:creationId xmlns:a16="http://schemas.microsoft.com/office/drawing/2014/main" id="{FACBBA18-4A65-4A2D-8933-1DB96FE56DCB}"/>
              </a:ext>
            </a:extLst>
          </p:cNvPr>
          <p:cNvCxnSpPr>
            <a:stCxn id="30" idx="4"/>
            <a:endCxn id="25" idx="0"/>
          </p:cNvCxnSpPr>
          <p:nvPr/>
        </p:nvCxnSpPr>
        <p:spPr>
          <a:xfrm>
            <a:off x="1235198" y="5004991"/>
            <a:ext cx="364013" cy="4554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Bild 42" descr="Lungor med hel fyllning">
            <a:extLst>
              <a:ext uri="{FF2B5EF4-FFF2-40B4-BE49-F238E27FC236}">
                <a16:creationId xmlns:a16="http://schemas.microsoft.com/office/drawing/2014/main" id="{55192746-CB18-493D-90F1-A2CF40C61F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94807" y="3162221"/>
            <a:ext cx="333052" cy="314892"/>
          </a:xfrm>
          <a:prstGeom prst="rect">
            <a:avLst/>
          </a:prstGeom>
        </p:spPr>
      </p:pic>
      <p:pic>
        <p:nvPicPr>
          <p:cNvPr id="44" name="Bild 43" descr="Öga med hel fyllning">
            <a:extLst>
              <a:ext uri="{FF2B5EF4-FFF2-40B4-BE49-F238E27FC236}">
                <a16:creationId xmlns:a16="http://schemas.microsoft.com/office/drawing/2014/main" id="{34BF7DF1-0838-4C95-A636-516F5D42010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845731" y="3164344"/>
            <a:ext cx="333052" cy="314892"/>
          </a:xfrm>
          <a:prstGeom prst="rect">
            <a:avLst/>
          </a:prstGeom>
        </p:spPr>
      </p:pic>
      <p:pic>
        <p:nvPicPr>
          <p:cNvPr id="45" name="Bild 44" descr="Öra med hel fyllning">
            <a:extLst>
              <a:ext uri="{FF2B5EF4-FFF2-40B4-BE49-F238E27FC236}">
                <a16:creationId xmlns:a16="http://schemas.microsoft.com/office/drawing/2014/main" id="{F108E05E-F01A-496D-9689-A10D7300493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98921" y="3165035"/>
            <a:ext cx="333585" cy="315395"/>
          </a:xfrm>
          <a:prstGeom prst="rect">
            <a:avLst/>
          </a:prstGeom>
        </p:spPr>
      </p:pic>
      <p:cxnSp>
        <p:nvCxnSpPr>
          <p:cNvPr id="46" name="Rak koppling 45">
            <a:extLst>
              <a:ext uri="{FF2B5EF4-FFF2-40B4-BE49-F238E27FC236}">
                <a16:creationId xmlns:a16="http://schemas.microsoft.com/office/drawing/2014/main" id="{D6719586-243F-47B1-86CB-73A1939EBC62}"/>
              </a:ext>
            </a:extLst>
          </p:cNvPr>
          <p:cNvCxnSpPr>
            <a:stCxn id="32" idx="4"/>
            <a:endCxn id="29" idx="0"/>
          </p:cNvCxnSpPr>
          <p:nvPr/>
        </p:nvCxnSpPr>
        <p:spPr>
          <a:xfrm flipH="1">
            <a:off x="4358265" y="5003045"/>
            <a:ext cx="328930" cy="4406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ak koppling 46">
            <a:extLst>
              <a:ext uri="{FF2B5EF4-FFF2-40B4-BE49-F238E27FC236}">
                <a16:creationId xmlns:a16="http://schemas.microsoft.com/office/drawing/2014/main" id="{58E531E7-7F7A-4ED2-B883-481376B94278}"/>
              </a:ext>
            </a:extLst>
          </p:cNvPr>
          <p:cNvCxnSpPr>
            <a:stCxn id="32" idx="4"/>
            <a:endCxn id="24" idx="0"/>
          </p:cNvCxnSpPr>
          <p:nvPr/>
        </p:nvCxnSpPr>
        <p:spPr>
          <a:xfrm>
            <a:off x="4687194" y="5003045"/>
            <a:ext cx="312928" cy="4406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ktangel 47">
            <a:extLst>
              <a:ext uri="{FF2B5EF4-FFF2-40B4-BE49-F238E27FC236}">
                <a16:creationId xmlns:a16="http://schemas.microsoft.com/office/drawing/2014/main" id="{A2F0510C-F82C-4B1E-BE19-AEA7BB4E74A1}"/>
              </a:ext>
            </a:extLst>
          </p:cNvPr>
          <p:cNvSpPr/>
          <p:nvPr/>
        </p:nvSpPr>
        <p:spPr>
          <a:xfrm>
            <a:off x="4147525" y="2216465"/>
            <a:ext cx="1136744" cy="40057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013" b="1" dirty="0">
                <a:solidFill>
                  <a:schemeClr val="tx1"/>
                </a:solidFill>
              </a:rPr>
              <a:t>71388002 |åtgärd|</a:t>
            </a:r>
          </a:p>
        </p:txBody>
      </p:sp>
      <p:cxnSp>
        <p:nvCxnSpPr>
          <p:cNvPr id="49" name="Rak pilkoppling 48">
            <a:extLst>
              <a:ext uri="{FF2B5EF4-FFF2-40B4-BE49-F238E27FC236}">
                <a16:creationId xmlns:a16="http://schemas.microsoft.com/office/drawing/2014/main" id="{7F927415-FFA4-4B22-9EBF-20E81BB38A65}"/>
              </a:ext>
            </a:extLst>
          </p:cNvPr>
          <p:cNvCxnSpPr>
            <a:stCxn id="7" idx="6"/>
            <a:endCxn id="48" idx="1"/>
          </p:cNvCxnSpPr>
          <p:nvPr/>
        </p:nvCxnSpPr>
        <p:spPr>
          <a:xfrm flipV="1">
            <a:off x="3222996" y="2416755"/>
            <a:ext cx="924528" cy="2784"/>
          </a:xfrm>
          <a:prstGeom prst="straightConnector1">
            <a:avLst/>
          </a:prstGeom>
          <a:ln w="19050">
            <a:solidFill>
              <a:schemeClr val="tx1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ihandsfigur: Form 5">
            <a:extLst>
              <a:ext uri="{FF2B5EF4-FFF2-40B4-BE49-F238E27FC236}">
                <a16:creationId xmlns:a16="http://schemas.microsoft.com/office/drawing/2014/main" id="{C80A917B-772A-47FE-AD80-995082CD4736}"/>
              </a:ext>
            </a:extLst>
          </p:cNvPr>
          <p:cNvSpPr/>
          <p:nvPr/>
        </p:nvSpPr>
        <p:spPr>
          <a:xfrm>
            <a:off x="692114" y="2936140"/>
            <a:ext cx="1481219" cy="3185527"/>
          </a:xfrm>
          <a:custGeom>
            <a:avLst/>
            <a:gdLst>
              <a:gd name="connsiteX0" fmla="*/ 1065459 w 1635521"/>
              <a:gd name="connsiteY0" fmla="*/ 25352 h 3613225"/>
              <a:gd name="connsiteX1" fmla="*/ 23043 w 1635521"/>
              <a:gd name="connsiteY1" fmla="*/ 857456 h 3613225"/>
              <a:gd name="connsiteX2" fmla="*/ 379659 w 1635521"/>
              <a:gd name="connsiteY2" fmla="*/ 2558240 h 3613225"/>
              <a:gd name="connsiteX3" fmla="*/ 800283 w 1635521"/>
              <a:gd name="connsiteY3" fmla="*/ 3573224 h 3613225"/>
              <a:gd name="connsiteX4" fmla="*/ 1476939 w 1635521"/>
              <a:gd name="connsiteY4" fmla="*/ 3335480 h 3613225"/>
              <a:gd name="connsiteX5" fmla="*/ 1220907 w 1635521"/>
              <a:gd name="connsiteY5" fmla="*/ 2649680 h 3613225"/>
              <a:gd name="connsiteX6" fmla="*/ 1019739 w 1635521"/>
              <a:gd name="connsiteY6" fmla="*/ 2018744 h 3613225"/>
              <a:gd name="connsiteX7" fmla="*/ 1056315 w 1635521"/>
              <a:gd name="connsiteY7" fmla="*/ 1588976 h 3613225"/>
              <a:gd name="connsiteX8" fmla="*/ 1120323 w 1635521"/>
              <a:gd name="connsiteY8" fmla="*/ 1067768 h 3613225"/>
              <a:gd name="connsiteX9" fmla="*/ 1623243 w 1635521"/>
              <a:gd name="connsiteY9" fmla="*/ 756872 h 3613225"/>
              <a:gd name="connsiteX10" fmla="*/ 1449507 w 1635521"/>
              <a:gd name="connsiteY10" fmla="*/ 263096 h 3613225"/>
              <a:gd name="connsiteX11" fmla="*/ 1065459 w 1635521"/>
              <a:gd name="connsiteY11" fmla="*/ 25352 h 3613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35521" h="3613225">
                <a:moveTo>
                  <a:pt x="1065459" y="25352"/>
                </a:moveTo>
                <a:cubicBezTo>
                  <a:pt x="827715" y="124412"/>
                  <a:pt x="137343" y="435308"/>
                  <a:pt x="23043" y="857456"/>
                </a:cubicBezTo>
                <a:cubicBezTo>
                  <a:pt x="-91257" y="1279604"/>
                  <a:pt x="250119" y="2105612"/>
                  <a:pt x="379659" y="2558240"/>
                </a:cubicBezTo>
                <a:cubicBezTo>
                  <a:pt x="509199" y="3010868"/>
                  <a:pt x="617403" y="3443684"/>
                  <a:pt x="800283" y="3573224"/>
                </a:cubicBezTo>
                <a:cubicBezTo>
                  <a:pt x="983163" y="3702764"/>
                  <a:pt x="1406835" y="3489404"/>
                  <a:pt x="1476939" y="3335480"/>
                </a:cubicBezTo>
                <a:cubicBezTo>
                  <a:pt x="1547043" y="3181556"/>
                  <a:pt x="1297107" y="2869136"/>
                  <a:pt x="1220907" y="2649680"/>
                </a:cubicBezTo>
                <a:cubicBezTo>
                  <a:pt x="1144707" y="2430224"/>
                  <a:pt x="1047171" y="2195528"/>
                  <a:pt x="1019739" y="2018744"/>
                </a:cubicBezTo>
                <a:cubicBezTo>
                  <a:pt x="992307" y="1841960"/>
                  <a:pt x="1039551" y="1747472"/>
                  <a:pt x="1056315" y="1588976"/>
                </a:cubicBezTo>
                <a:cubicBezTo>
                  <a:pt x="1073079" y="1430480"/>
                  <a:pt x="1025835" y="1206452"/>
                  <a:pt x="1120323" y="1067768"/>
                </a:cubicBezTo>
                <a:cubicBezTo>
                  <a:pt x="1214811" y="929084"/>
                  <a:pt x="1568379" y="890984"/>
                  <a:pt x="1623243" y="756872"/>
                </a:cubicBezTo>
                <a:cubicBezTo>
                  <a:pt x="1678107" y="622760"/>
                  <a:pt x="1536375" y="385016"/>
                  <a:pt x="1449507" y="263096"/>
                </a:cubicBezTo>
                <a:cubicBezTo>
                  <a:pt x="1362639" y="141176"/>
                  <a:pt x="1303203" y="-73708"/>
                  <a:pt x="1065459" y="25352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0" name="textruta 49">
            <a:extLst>
              <a:ext uri="{FF2B5EF4-FFF2-40B4-BE49-F238E27FC236}">
                <a16:creationId xmlns:a16="http://schemas.microsoft.com/office/drawing/2014/main" id="{9469B685-1F66-4D39-B679-D224A559E6F1}"/>
              </a:ext>
            </a:extLst>
          </p:cNvPr>
          <p:cNvSpPr txBox="1"/>
          <p:nvPr/>
        </p:nvSpPr>
        <p:spPr>
          <a:xfrm>
            <a:off x="6351193" y="2279659"/>
            <a:ext cx="51238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ECL sökning skulle då ge oss alla vårdåtgärder på lungor som tillhör urvalet vårdtjänster</a:t>
            </a:r>
            <a:br>
              <a:rPr lang="sv-SE" dirty="0"/>
            </a:b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Syntax: </a:t>
            </a:r>
          </a:p>
          <a:p>
            <a:br>
              <a:rPr lang="sv-SE" dirty="0"/>
            </a:br>
            <a:r>
              <a:rPr lang="en-US" b="0" i="0" dirty="0">
                <a:solidFill>
                  <a:srgbClr val="000000"/>
                </a:solidFill>
                <a:effectLst/>
                <a:latin typeface="Courier New" panose="02070309020205020404" pitchFamily="49" charset="0"/>
              </a:rPr>
              <a:t>^ 500221000057105 |Care service reference set (foundation metadata concept)| AND &lt;&lt; 118695007 |Procedure on thorax (procedure)|</a:t>
            </a:r>
            <a:br>
              <a:rPr lang="sv-SE" dirty="0"/>
            </a:br>
            <a:r>
              <a:rPr lang="sv-S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172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FADAD48-E14F-4ABC-8E03-1345298F10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Test av sökningen med ECL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69D2F3F-BB35-4ADB-948F-4F1DB4B85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710" y="2320691"/>
            <a:ext cx="5269832" cy="360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A19996AF-1964-4DBC-9062-815CCC141429}"/>
              </a:ext>
            </a:extLst>
          </p:cNvPr>
          <p:cNvSpPr txBox="1"/>
          <p:nvPr/>
        </p:nvSpPr>
        <p:spPr>
          <a:xfrm>
            <a:off x="6439301" y="2320691"/>
            <a:ext cx="51302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Söker på medlemmar av urval vårdtjänster som är åtgärder på thorax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42 begrepp </a:t>
            </a:r>
            <a:r>
              <a:rPr lang="sv-SE" b="1" dirty="0"/>
              <a:t>inom urvalet </a:t>
            </a:r>
            <a:r>
              <a:rPr lang="sv-SE" dirty="0"/>
              <a:t>som är åtgärder på thorax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Eventuellt inte bästa sättet av dela upp urvalet enligt organ? (visas mer för att exemplifiera)</a:t>
            </a:r>
          </a:p>
        </p:txBody>
      </p:sp>
    </p:spTree>
    <p:extLst>
      <p:ext uri="{BB962C8B-B14F-4D97-AF65-F5344CB8AC3E}">
        <p14:creationId xmlns:p14="http://schemas.microsoft.com/office/powerpoint/2010/main" val="222239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128560E-342C-4B3E-8386-91D18685C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769002"/>
            <a:ext cx="10475290" cy="1107996"/>
          </a:xfrm>
        </p:spPr>
        <p:txBody>
          <a:bodyPr/>
          <a:lstStyle/>
          <a:p>
            <a:r>
              <a:rPr lang="sv-SE" dirty="0"/>
              <a:t>Annat exempel: typer </a:t>
            </a:r>
            <a:r>
              <a:rPr lang="sv-SE"/>
              <a:t>av ultraljudsåtgärder </a:t>
            </a:r>
            <a:r>
              <a:rPr lang="sv-SE" dirty="0"/>
              <a:t>inom urval vårdtjänster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5670F800-3388-4601-ACCD-BB66DA1A0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710" y="2267523"/>
            <a:ext cx="5711459" cy="3975322"/>
          </a:xfrm>
          <a:prstGeom prst="rect">
            <a:avLst/>
          </a:prstGeom>
        </p:spPr>
      </p:pic>
      <p:sp>
        <p:nvSpPr>
          <p:cNvPr id="6" name="textruta 5">
            <a:extLst>
              <a:ext uri="{FF2B5EF4-FFF2-40B4-BE49-F238E27FC236}">
                <a16:creationId xmlns:a16="http://schemas.microsoft.com/office/drawing/2014/main" id="{0D477C01-95E2-4EA8-8853-C66ED3E3B995}"/>
              </a:ext>
            </a:extLst>
          </p:cNvPr>
          <p:cNvSpPr txBox="1"/>
          <p:nvPr/>
        </p:nvSpPr>
        <p:spPr>
          <a:xfrm>
            <a:off x="6920565" y="2267523"/>
            <a:ext cx="513026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Söker på medlemmar av urval vårdtjänster som är en typ av ultraljudundersökning</a:t>
            </a:r>
            <a:br>
              <a:rPr lang="sv-SE" dirty="0"/>
            </a:b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25 begrepp </a:t>
            </a:r>
            <a:r>
              <a:rPr lang="sv-SE" b="1" dirty="0"/>
              <a:t>inom urvalet </a:t>
            </a:r>
            <a:r>
              <a:rPr lang="sv-SE" dirty="0"/>
              <a:t>som är ultraljudsåtgärder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Det vi behöver från gruppen är hur ska man dela urvalet i olika områden?</a:t>
            </a:r>
          </a:p>
        </p:txBody>
      </p:sp>
    </p:spTree>
    <p:extLst>
      <p:ext uri="{BB962C8B-B14F-4D97-AF65-F5344CB8AC3E}">
        <p14:creationId xmlns:p14="http://schemas.microsoft.com/office/powerpoint/2010/main" val="260193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CF116B5-3752-47A0-BE63-CB609F17F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Kvalitetssäkring med ämnesexperter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B309642-2810-4D45-9BCD-13FA9321112C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/>
              <a:t>Material under framtagning</a:t>
            </a:r>
          </a:p>
          <a:p>
            <a:r>
              <a:rPr lang="sv-SE" dirty="0"/>
              <a:t>Delas i gruppen när det är färdigställt</a:t>
            </a:r>
          </a:p>
          <a:p>
            <a:r>
              <a:rPr lang="sv-SE" dirty="0"/>
              <a:t>Hur samordnar vi ämnesexperterna?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31308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C5B2B422-96C2-4EDA-92C3-2C4517919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Utvärdering av arbetssättet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D7E6AA0E-5A3A-4573-8B6D-6E2C4F345FD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6891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C0C098D0-C336-407C-93A2-3D6DEEB6E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838" y="699714"/>
            <a:ext cx="10475290" cy="553998"/>
          </a:xfrm>
        </p:spPr>
        <p:txBody>
          <a:bodyPr/>
          <a:lstStyle/>
          <a:p>
            <a:r>
              <a:rPr lang="sv-SE" dirty="0"/>
              <a:t>Utvärdering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3F1E9F32-DE83-4A69-9368-1B5F9DCABFD7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355" y="2339788"/>
            <a:ext cx="4627562" cy="3926075"/>
          </a:xfrm>
        </p:spPr>
        <p:txBody>
          <a:bodyPr/>
          <a:lstStyle/>
          <a:p>
            <a:pPr marL="0" indent="0">
              <a:buNone/>
            </a:pPr>
            <a:r>
              <a:rPr lang="sv-SE" u="sng" dirty="0"/>
              <a:t>Vad har vi gjort bra?</a:t>
            </a:r>
          </a:p>
        </p:txBody>
      </p:sp>
      <p:sp>
        <p:nvSpPr>
          <p:cNvPr id="6" name="Platshållare för innehåll 4">
            <a:extLst>
              <a:ext uri="{FF2B5EF4-FFF2-40B4-BE49-F238E27FC236}">
                <a16:creationId xmlns:a16="http://schemas.microsoft.com/office/drawing/2014/main" id="{F2899DC6-EC79-455D-ABD6-E390537C9AD6}"/>
              </a:ext>
            </a:extLst>
          </p:cNvPr>
          <p:cNvSpPr txBox="1">
            <a:spLocks/>
          </p:cNvSpPr>
          <p:nvPr/>
        </p:nvSpPr>
        <p:spPr>
          <a:xfrm>
            <a:off x="5708744" y="2339788"/>
            <a:ext cx="4564809" cy="38184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v-SE" u="sng" dirty="0"/>
              <a:t>Vad behöver vi göra bättre?</a:t>
            </a:r>
          </a:p>
        </p:txBody>
      </p:sp>
      <p:sp>
        <p:nvSpPr>
          <p:cNvPr id="7" name="Rubrik 3">
            <a:extLst>
              <a:ext uri="{FF2B5EF4-FFF2-40B4-BE49-F238E27FC236}">
                <a16:creationId xmlns:a16="http://schemas.microsoft.com/office/drawing/2014/main" id="{230ABD0C-F874-411D-8E44-6396FD08D3D8}"/>
              </a:ext>
            </a:extLst>
          </p:cNvPr>
          <p:cNvSpPr txBox="1">
            <a:spLocks/>
          </p:cNvSpPr>
          <p:nvPr/>
        </p:nvSpPr>
        <p:spPr>
          <a:xfrm>
            <a:off x="769191" y="1345172"/>
            <a:ext cx="10475290" cy="553998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i="0" strike="noStrike" kern="120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sv-SE" dirty="0"/>
          </a:p>
        </p:txBody>
      </p:sp>
      <p:sp>
        <p:nvSpPr>
          <p:cNvPr id="8" name="Rubrik 3">
            <a:extLst>
              <a:ext uri="{FF2B5EF4-FFF2-40B4-BE49-F238E27FC236}">
                <a16:creationId xmlns:a16="http://schemas.microsoft.com/office/drawing/2014/main" id="{41FBFBFA-FF52-4763-B82D-9A6C8C79001F}"/>
              </a:ext>
            </a:extLst>
          </p:cNvPr>
          <p:cNvSpPr txBox="1">
            <a:spLocks/>
          </p:cNvSpPr>
          <p:nvPr/>
        </p:nvSpPr>
        <p:spPr>
          <a:xfrm>
            <a:off x="858355" y="1515263"/>
            <a:ext cx="10475290" cy="332399"/>
          </a:xfrm>
          <a:prstGeom prst="rect">
            <a:avLst/>
          </a:prstGeom>
        </p:spPr>
        <p:txBody>
          <a:bodyPr vert="horz" wrap="square" lIns="0" tIns="0" rIns="0" bIns="0" rtlCol="0" anchor="b" anchorCtr="0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0" i="0" strike="noStrike" kern="120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sv-SE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Fundera i en minut per fråga och anteckna</a:t>
            </a:r>
          </a:p>
        </p:txBody>
      </p:sp>
    </p:spTree>
    <p:extLst>
      <p:ext uri="{BB962C8B-B14F-4D97-AF65-F5344CB8AC3E}">
        <p14:creationId xmlns:p14="http://schemas.microsoft.com/office/powerpoint/2010/main" val="779660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960A784-C283-4884-9C34-35C397EA4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Kommande möten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35D0D0C-526E-4FD3-A5B4-4BEA26015DCC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sv-SE" dirty="0"/>
              <a:t>Frekvens 1 gång per månad i arbetsgruppen, </a:t>
            </a:r>
            <a:r>
              <a:rPr lang="sv-SE" dirty="0" err="1"/>
              <a:t>ev</a:t>
            </a:r>
            <a:r>
              <a:rPr lang="sv-SE" dirty="0"/>
              <a:t> tätare för vissa arbeten som görs inför arbetsgruppsmöten.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Förslag: </a:t>
            </a:r>
          </a:p>
          <a:p>
            <a:pPr marL="1371600" lvl="3" indent="0">
              <a:buNone/>
            </a:pPr>
            <a:r>
              <a:rPr lang="sv-SE" sz="2100" dirty="0"/>
              <a:t>3/9 13-14.30</a:t>
            </a:r>
          </a:p>
          <a:p>
            <a:pPr marL="1371600" lvl="3" indent="0">
              <a:buNone/>
            </a:pPr>
            <a:r>
              <a:rPr lang="sv-SE" sz="2100" dirty="0"/>
              <a:t>7/10 13-14.30 </a:t>
            </a:r>
          </a:p>
          <a:p>
            <a:pPr marL="1371600" lvl="3" indent="0">
              <a:buNone/>
            </a:pPr>
            <a:r>
              <a:rPr lang="sv-SE" sz="2100" dirty="0"/>
              <a:t>5/11 13-14.30 </a:t>
            </a:r>
          </a:p>
          <a:p>
            <a:pPr marL="1371600" lvl="3" indent="0">
              <a:buNone/>
            </a:pPr>
            <a:r>
              <a:rPr lang="sv-SE" sz="2100" dirty="0"/>
              <a:t>3/12 13-14.30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Öppet digitalt möte i november</a:t>
            </a:r>
          </a:p>
          <a:p>
            <a:pPr marL="0" indent="0">
              <a:buNone/>
            </a:pPr>
            <a:r>
              <a:rPr lang="sv-SE" dirty="0"/>
              <a:t>Förslag 11 eller 12/11, syfte att de som är intresserade av vad vi arbetat med i arbetsgruppen får det presenterat, </a:t>
            </a:r>
            <a:r>
              <a:rPr lang="sv-SE" dirty="0" err="1"/>
              <a:t>ev</a:t>
            </a:r>
            <a:r>
              <a:rPr lang="sv-SE" dirty="0"/>
              <a:t> efterfråga ämnesexperten denna väg också.</a:t>
            </a:r>
          </a:p>
        </p:txBody>
      </p:sp>
    </p:spTree>
    <p:extLst>
      <p:ext uri="{BB962C8B-B14F-4D97-AF65-F5344CB8AC3E}">
        <p14:creationId xmlns:p14="http://schemas.microsoft.com/office/powerpoint/2010/main" val="10770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403EBF95-94AF-4C80-BBDE-058BE0CD0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997000"/>
            <a:ext cx="8424000" cy="553998"/>
          </a:xfrm>
        </p:spPr>
        <p:txBody>
          <a:bodyPr/>
          <a:lstStyle/>
          <a:p>
            <a:r>
              <a:rPr lang="sv-SE" dirty="0"/>
              <a:t>Trevlig sommar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F12FEE23-ED29-4853-AC12-8BD8D95A6CD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Tack för gott samarbete under våren 2025 </a:t>
            </a:r>
          </a:p>
        </p:txBody>
      </p:sp>
    </p:spTree>
    <p:extLst>
      <p:ext uri="{BB962C8B-B14F-4D97-AF65-F5344CB8AC3E}">
        <p14:creationId xmlns:p14="http://schemas.microsoft.com/office/powerpoint/2010/main" val="3172147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D4817BA-94FA-4032-9F59-1E25E882B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97097FC6-FC4C-4A62-9AAC-BBE5A97A3FA0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/>
              <a:t>Välkommen</a:t>
            </a:r>
          </a:p>
          <a:p>
            <a:r>
              <a:rPr lang="sv-SE" dirty="0"/>
              <a:t>Status kortsiktig och långsiktig plan</a:t>
            </a:r>
          </a:p>
          <a:p>
            <a:r>
              <a:rPr lang="sv-SE" dirty="0"/>
              <a:t>Utvärdering av arbetssättet</a:t>
            </a:r>
          </a:p>
          <a:p>
            <a:r>
              <a:rPr lang="sv-SE" dirty="0"/>
              <a:t>Kommande möten</a:t>
            </a:r>
          </a:p>
        </p:txBody>
      </p:sp>
    </p:spTree>
    <p:extLst>
      <p:ext uri="{BB962C8B-B14F-4D97-AF65-F5344CB8AC3E}">
        <p14:creationId xmlns:p14="http://schemas.microsoft.com/office/powerpoint/2010/main" val="283192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A1D83E04-9D92-49E3-9BB6-EEBD8C6E2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Välkommen</a:t>
            </a:r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BD0E61B7-4AC2-410B-BA22-37B6E2E22658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sv-SE" dirty="0"/>
              <a:t>Nya deltagare i arbetsgruppen</a:t>
            </a:r>
          </a:p>
          <a:p>
            <a:r>
              <a:rPr lang="sv-SE" dirty="0"/>
              <a:t>Statusrapporten till rådet</a:t>
            </a:r>
          </a:p>
          <a:p>
            <a:r>
              <a:rPr lang="sv-SE" dirty="0"/>
              <a:t>Minnesanteckningarna från förra mötet</a:t>
            </a:r>
          </a:p>
        </p:txBody>
      </p:sp>
    </p:spTree>
    <p:extLst>
      <p:ext uri="{BB962C8B-B14F-4D97-AF65-F5344CB8AC3E}">
        <p14:creationId xmlns:p14="http://schemas.microsoft.com/office/powerpoint/2010/main" val="3256415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DD372BE4-B87F-4B51-B5DA-F5EC483CD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Status, plan för kort och lång sikt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EDC6FCA9-E742-4940-8B29-C9747B2BBDD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3304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883DA31-B195-45ED-BFB9-DEDCA14A4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838" y="947614"/>
            <a:ext cx="10475290" cy="553998"/>
          </a:xfrm>
        </p:spPr>
        <p:txBody>
          <a:bodyPr/>
          <a:lstStyle/>
          <a:p>
            <a:r>
              <a:rPr lang="sv-SE" dirty="0"/>
              <a:t>Status – Vårdtjänster (informatik)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8B65872-E5E0-443B-9237-23B083F1D359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1670173"/>
            <a:ext cx="10475912" cy="4324227"/>
          </a:xfrm>
        </p:spPr>
        <p:txBody>
          <a:bodyPr>
            <a:normAutofit fontScale="70000" lnSpcReduction="20000"/>
          </a:bodyPr>
          <a:lstStyle/>
          <a:p>
            <a:r>
              <a:rPr lang="sv-SE" sz="2200" dirty="0"/>
              <a:t>Möte med Region Stockholms utbudstjänst 19 Maj 2025.</a:t>
            </a:r>
          </a:p>
          <a:p>
            <a:pPr lvl="1"/>
            <a:r>
              <a:rPr lang="sv-SE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Bakgrund och syfte</a:t>
            </a:r>
          </a:p>
          <a:p>
            <a:pPr lvl="1"/>
            <a:r>
              <a:rPr lang="sv-SE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Kopplingar till andra system eller tjänster</a:t>
            </a:r>
          </a:p>
          <a:p>
            <a:pPr lvl="1"/>
            <a:r>
              <a:rPr lang="sv-SE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Vem sätter det detaljerade vårdutbudet för verksamheterna? </a:t>
            </a:r>
          </a:p>
          <a:p>
            <a:pPr lvl="1"/>
            <a:r>
              <a:rPr lang="sv-SE" sz="1800" dirty="0"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Statistik</a:t>
            </a:r>
            <a:endParaRPr lang="sv-SE" sz="1400" dirty="0"/>
          </a:p>
          <a:p>
            <a:r>
              <a:rPr lang="sv-SE" sz="2200" dirty="0"/>
              <a:t>Analyserat vårdtjänster från Region Stockholm </a:t>
            </a:r>
          </a:p>
          <a:p>
            <a:pPr lvl="1"/>
            <a:r>
              <a:rPr lang="sv-SE" sz="1900" dirty="0">
                <a:latin typeface="Calibri" panose="020F0502020204030204" pitchFamily="34" charset="0"/>
                <a:cs typeface="Times New Roman" panose="02020603050405020304" pitchFamily="18" charset="0"/>
              </a:rPr>
              <a:t>Sammanställning </a:t>
            </a:r>
          </a:p>
          <a:p>
            <a:pPr lvl="1"/>
            <a:r>
              <a:rPr lang="sv-SE" sz="1900" dirty="0">
                <a:latin typeface="Calibri" panose="020F0502020204030204" pitchFamily="34" charset="0"/>
                <a:cs typeface="Times New Roman" panose="02020603050405020304" pitchFamily="18" charset="0"/>
              </a:rPr>
              <a:t>Identifierat begrepp från ”fel” hierarki</a:t>
            </a:r>
          </a:p>
          <a:p>
            <a:pPr lvl="1"/>
            <a:r>
              <a:rPr lang="sv-SE" sz="1900" dirty="0">
                <a:latin typeface="Calibri" panose="020F0502020204030204" pitchFamily="34" charset="0"/>
                <a:cs typeface="Times New Roman" panose="02020603050405020304" pitchFamily="18" charset="0"/>
              </a:rPr>
              <a:t>Identifierat inaktiva begrepp</a:t>
            </a:r>
          </a:p>
          <a:p>
            <a:r>
              <a:rPr lang="sv-SE" sz="1800" dirty="0"/>
              <a:t>Analyserat kontaktorsaker från Region Skåne</a:t>
            </a:r>
          </a:p>
          <a:p>
            <a:pPr lvl="1"/>
            <a:r>
              <a:rPr lang="sv-SE" sz="1900" dirty="0">
                <a:latin typeface="Calibri" panose="020F0502020204030204" pitchFamily="34" charset="0"/>
                <a:cs typeface="Times New Roman" panose="02020603050405020304" pitchFamily="18" charset="0"/>
              </a:rPr>
              <a:t>Sammanställning </a:t>
            </a:r>
          </a:p>
          <a:p>
            <a:pPr lvl="1"/>
            <a:r>
              <a:rPr lang="sv-SE" sz="1900" dirty="0">
                <a:latin typeface="Calibri" panose="020F0502020204030204" pitchFamily="34" charset="0"/>
                <a:cs typeface="Times New Roman" panose="02020603050405020304" pitchFamily="18" charset="0"/>
              </a:rPr>
              <a:t>Identifierat begrepp från fel hierarki</a:t>
            </a:r>
          </a:p>
          <a:p>
            <a:pPr lvl="1"/>
            <a:r>
              <a:rPr lang="sv-SE" sz="1900" dirty="0">
                <a:latin typeface="Calibri" panose="020F0502020204030204" pitchFamily="34" charset="0"/>
                <a:cs typeface="Times New Roman" panose="02020603050405020304" pitchFamily="18" charset="0"/>
              </a:rPr>
              <a:t>Identifierat begrepp som finns i urval vårdtjänster och Region Stockholms tillägg</a:t>
            </a:r>
          </a:p>
          <a:p>
            <a:pPr lvl="1"/>
            <a:r>
              <a:rPr lang="sv-SE" sz="1900" dirty="0">
                <a:latin typeface="Calibri" panose="020F0502020204030204" pitchFamily="34" charset="0"/>
                <a:cs typeface="Times New Roman" panose="02020603050405020304" pitchFamily="18" charset="0"/>
              </a:rPr>
              <a:t>Påbörjad mappning av kontaktorsaker inom ögonsjukvård mot Snomed CT med hjälp av Snap 2 Snomed verktyget</a:t>
            </a:r>
          </a:p>
          <a:p>
            <a:pPr lvl="1"/>
            <a:r>
              <a:rPr lang="sv-SE" sz="1900" dirty="0">
                <a:latin typeface="Calibri" panose="020F0502020204030204" pitchFamily="34" charset="0"/>
                <a:cs typeface="Times New Roman" panose="02020603050405020304" pitchFamily="18" charset="0"/>
              </a:rPr>
              <a:t>67 kontaktorsaker som kan mappas mot Snomed CT</a:t>
            </a:r>
          </a:p>
          <a:p>
            <a:pPr lvl="2"/>
            <a:r>
              <a:rPr lang="sv-SE" sz="1700" dirty="0">
                <a:latin typeface="Calibri" panose="020F0502020204030204" pitchFamily="34" charset="0"/>
                <a:cs typeface="Times New Roman" panose="02020603050405020304" pitchFamily="18" charset="0"/>
              </a:rPr>
              <a:t>Förslag: Robert och Hanna mappar. Åke granskar. Finns det fler som önskar delta? </a:t>
            </a:r>
          </a:p>
          <a:p>
            <a:r>
              <a:rPr lang="sv-SE" sz="2000" dirty="0"/>
              <a:t>Möte mellan Socialstyrelsen </a:t>
            </a:r>
            <a:r>
              <a:rPr lang="sv-SE" sz="2000"/>
              <a:t>och E-hälsomyndigheten </a:t>
            </a:r>
            <a:r>
              <a:rPr lang="sv-SE" sz="2000" dirty="0"/>
              <a:t>23. Maj</a:t>
            </a:r>
          </a:p>
          <a:p>
            <a:pPr lvl="1"/>
            <a:r>
              <a:rPr lang="sv-SE" sz="1900" dirty="0">
                <a:latin typeface="Calibri" panose="020F0502020204030204" pitchFamily="34" charset="0"/>
                <a:cs typeface="Times New Roman" panose="02020603050405020304" pitchFamily="18" charset="0"/>
              </a:rPr>
              <a:t>Syfte: Diskutera inför Snomed release </a:t>
            </a:r>
          </a:p>
        </p:txBody>
      </p:sp>
    </p:spTree>
    <p:extLst>
      <p:ext uri="{BB962C8B-B14F-4D97-AF65-F5344CB8AC3E}">
        <p14:creationId xmlns:p14="http://schemas.microsoft.com/office/powerpoint/2010/main" val="69415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B783A29-D529-481E-879E-3FEB3F790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387" y="1188720"/>
            <a:ext cx="10475290" cy="387798"/>
          </a:xfrm>
        </p:spPr>
        <p:txBody>
          <a:bodyPr/>
          <a:lstStyle/>
          <a:p>
            <a:r>
              <a:rPr lang="sv-SE" sz="2800" dirty="0"/>
              <a:t>Sammanställning av analys vårdtjänster Region Stockholm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EB65DFE9-F6CB-456D-94EA-5D18AEDCB5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87" y="2558853"/>
            <a:ext cx="11560501" cy="3110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46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B783A29-D529-481E-879E-3FEB3F790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387" y="1188720"/>
            <a:ext cx="10475290" cy="387798"/>
          </a:xfrm>
        </p:spPr>
        <p:txBody>
          <a:bodyPr/>
          <a:lstStyle/>
          <a:p>
            <a:r>
              <a:rPr lang="sv-SE" sz="2800" dirty="0"/>
              <a:t>Sammanställning av analys kontaktorsaker Region Skåne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05AB58C4-7882-4D16-AECA-081EEFC6AA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383" y="2145397"/>
            <a:ext cx="10840286" cy="373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58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F4C1F1D-5507-493A-8C72-9EBE71C17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Fråga till arbetsgruppen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3E1D131D-C89D-4DDA-A5D9-1B087B83C274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sv-SE" sz="1800" dirty="0"/>
              <a:t>500221000057105 |urval vårdtjänster|</a:t>
            </a:r>
          </a:p>
          <a:p>
            <a:pPr lvl="1"/>
            <a:r>
              <a:rPr lang="sv-SE" sz="1400" dirty="0"/>
              <a:t>Består i dagsläget av 559 begrepp som beskriver olika typer av vårdtjänster, både primitiva och fullt definierade begrepp. Samtliga begrepp kommer ur hierarkin </a:t>
            </a:r>
            <a:r>
              <a:rPr lang="sv-SE" sz="1400" dirty="0" err="1"/>
              <a:t>procedure</a:t>
            </a:r>
            <a:r>
              <a:rPr lang="sv-SE" sz="1400" dirty="0"/>
              <a:t>. </a:t>
            </a:r>
          </a:p>
          <a:p>
            <a:pPr lvl="1"/>
            <a:r>
              <a:rPr lang="sv-SE" sz="1400" dirty="0"/>
              <a:t>Fråga: bör dessa vårdtjänster grupperas på något sätt? Exempelvis så att alla vårdtjänster inom öron- näs och hals går att filtrera bland de 559 vårdtjänster?</a:t>
            </a:r>
          </a:p>
          <a:p>
            <a:pPr lvl="1"/>
            <a:r>
              <a:rPr lang="sv-SE" sz="1400" dirty="0"/>
              <a:t>Robert: man kan göra detta med hjälp av ECL (expression </a:t>
            </a:r>
            <a:r>
              <a:rPr lang="sv-SE" sz="1400" dirty="0" err="1"/>
              <a:t>constraint</a:t>
            </a:r>
            <a:r>
              <a:rPr lang="sv-SE" sz="1400" dirty="0"/>
              <a:t> </a:t>
            </a:r>
            <a:r>
              <a:rPr lang="sv-SE" sz="1400" dirty="0" err="1"/>
              <a:t>language</a:t>
            </a:r>
            <a:r>
              <a:rPr lang="sv-SE" sz="1400" dirty="0"/>
              <a:t>) men jag måste först veta uppdelningen av olika specialiteter som vi vill att man ska kunna filtrera på. </a:t>
            </a:r>
          </a:p>
          <a:p>
            <a:endParaRPr lang="sv-SE" sz="1800" dirty="0"/>
          </a:p>
        </p:txBody>
      </p:sp>
    </p:spTree>
    <p:extLst>
      <p:ext uri="{BB962C8B-B14F-4D97-AF65-F5344CB8AC3E}">
        <p14:creationId xmlns:p14="http://schemas.microsoft.com/office/powerpoint/2010/main" val="18515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upp 57">
            <a:extLst>
              <a:ext uri="{FF2B5EF4-FFF2-40B4-BE49-F238E27FC236}">
                <a16:creationId xmlns:a16="http://schemas.microsoft.com/office/drawing/2014/main" id="{64B55F4E-3A30-427A-9688-B416B3CD6830}"/>
              </a:ext>
            </a:extLst>
          </p:cNvPr>
          <p:cNvGrpSpPr/>
          <p:nvPr/>
        </p:nvGrpSpPr>
        <p:grpSpPr>
          <a:xfrm>
            <a:off x="886839" y="1409105"/>
            <a:ext cx="4983876" cy="4486206"/>
            <a:chOff x="743156" y="676495"/>
            <a:chExt cx="5578130" cy="5326739"/>
          </a:xfrm>
        </p:grpSpPr>
        <p:sp>
          <p:nvSpPr>
            <p:cNvPr id="3" name="Ellips 2">
              <a:extLst>
                <a:ext uri="{FF2B5EF4-FFF2-40B4-BE49-F238E27FC236}">
                  <a16:creationId xmlns:a16="http://schemas.microsoft.com/office/drawing/2014/main" id="{14154F72-B270-43F1-8575-B7EFEE8F597C}"/>
                </a:ext>
              </a:extLst>
            </p:cNvPr>
            <p:cNvSpPr/>
            <p:nvPr/>
          </p:nvSpPr>
          <p:spPr>
            <a:xfrm>
              <a:off x="3072317" y="1213891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4" name="Ellips 3">
              <a:extLst>
                <a:ext uri="{FF2B5EF4-FFF2-40B4-BE49-F238E27FC236}">
                  <a16:creationId xmlns:a16="http://schemas.microsoft.com/office/drawing/2014/main" id="{4411089C-6080-4653-82C2-FB4239C168BF}"/>
                </a:ext>
              </a:extLst>
            </p:cNvPr>
            <p:cNvSpPr/>
            <p:nvPr/>
          </p:nvSpPr>
          <p:spPr>
            <a:xfrm>
              <a:off x="1307324" y="2426020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5" name="Ellips 4">
              <a:extLst>
                <a:ext uri="{FF2B5EF4-FFF2-40B4-BE49-F238E27FC236}">
                  <a16:creationId xmlns:a16="http://schemas.microsoft.com/office/drawing/2014/main" id="{8FD25007-C2FD-4881-B55F-5581A0C25293}"/>
                </a:ext>
              </a:extLst>
            </p:cNvPr>
            <p:cNvSpPr/>
            <p:nvPr/>
          </p:nvSpPr>
          <p:spPr>
            <a:xfrm>
              <a:off x="3072317" y="2417820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6" name="Ellips 5">
              <a:extLst>
                <a:ext uri="{FF2B5EF4-FFF2-40B4-BE49-F238E27FC236}">
                  <a16:creationId xmlns:a16="http://schemas.microsoft.com/office/drawing/2014/main" id="{A88A221B-9AB8-483E-AA51-C7C40A6E3170}"/>
                </a:ext>
              </a:extLst>
            </p:cNvPr>
            <p:cNvSpPr/>
            <p:nvPr/>
          </p:nvSpPr>
          <p:spPr>
            <a:xfrm>
              <a:off x="4712611" y="2426020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7" name="Ellips 6">
              <a:extLst>
                <a:ext uri="{FF2B5EF4-FFF2-40B4-BE49-F238E27FC236}">
                  <a16:creationId xmlns:a16="http://schemas.microsoft.com/office/drawing/2014/main" id="{1338D73D-40F9-4471-AF1C-4DCC6D20081D}"/>
                </a:ext>
              </a:extLst>
            </p:cNvPr>
            <p:cNvSpPr/>
            <p:nvPr/>
          </p:nvSpPr>
          <p:spPr>
            <a:xfrm>
              <a:off x="3072317" y="4431250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8" name="Ellips 7">
              <a:extLst>
                <a:ext uri="{FF2B5EF4-FFF2-40B4-BE49-F238E27FC236}">
                  <a16:creationId xmlns:a16="http://schemas.microsoft.com/office/drawing/2014/main" id="{AA18E063-BD04-4EC9-82C7-15CDC3F84673}"/>
                </a:ext>
              </a:extLst>
            </p:cNvPr>
            <p:cNvSpPr/>
            <p:nvPr/>
          </p:nvSpPr>
          <p:spPr>
            <a:xfrm>
              <a:off x="5264169" y="3552187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9" name="Ellips 8">
              <a:extLst>
                <a:ext uri="{FF2B5EF4-FFF2-40B4-BE49-F238E27FC236}">
                  <a16:creationId xmlns:a16="http://schemas.microsoft.com/office/drawing/2014/main" id="{083676A7-1BA5-4E7A-9203-97843B185BB8}"/>
                </a:ext>
              </a:extLst>
            </p:cNvPr>
            <p:cNvSpPr/>
            <p:nvPr/>
          </p:nvSpPr>
          <p:spPr>
            <a:xfrm>
              <a:off x="4148445" y="3552187"/>
              <a:ext cx="551556" cy="481414"/>
            </a:xfrm>
            <a:prstGeom prst="ellipse">
              <a:avLst/>
            </a:prstGeom>
            <a:solidFill>
              <a:srgbClr val="FAAEA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10" name="Ellips 9">
              <a:extLst>
                <a:ext uri="{FF2B5EF4-FFF2-40B4-BE49-F238E27FC236}">
                  <a16:creationId xmlns:a16="http://schemas.microsoft.com/office/drawing/2014/main" id="{692725F1-2FBA-4375-9DF6-D566D6373E53}"/>
                </a:ext>
              </a:extLst>
            </p:cNvPr>
            <p:cNvSpPr/>
            <p:nvPr/>
          </p:nvSpPr>
          <p:spPr>
            <a:xfrm>
              <a:off x="1858880" y="3552187"/>
              <a:ext cx="551556" cy="481414"/>
            </a:xfrm>
            <a:prstGeom prst="ellipse">
              <a:avLst/>
            </a:prstGeom>
            <a:solidFill>
              <a:srgbClr val="FAAEA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cxnSp>
          <p:nvCxnSpPr>
            <p:cNvPr id="11" name="Rak koppling 10">
              <a:extLst>
                <a:ext uri="{FF2B5EF4-FFF2-40B4-BE49-F238E27FC236}">
                  <a16:creationId xmlns:a16="http://schemas.microsoft.com/office/drawing/2014/main" id="{9BC9D41D-B149-4EC6-BDB6-D556634ABDB3}"/>
                </a:ext>
              </a:extLst>
            </p:cNvPr>
            <p:cNvCxnSpPr>
              <a:stCxn id="3" idx="3"/>
            </p:cNvCxnSpPr>
            <p:nvPr/>
          </p:nvCxnSpPr>
          <p:spPr>
            <a:xfrm flipH="1">
              <a:off x="1647600" y="1624802"/>
              <a:ext cx="1505491" cy="9345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Rak koppling 11">
              <a:extLst>
                <a:ext uri="{FF2B5EF4-FFF2-40B4-BE49-F238E27FC236}">
                  <a16:creationId xmlns:a16="http://schemas.microsoft.com/office/drawing/2014/main" id="{419F348D-9565-489E-88D8-89A68D510F52}"/>
                </a:ext>
              </a:extLst>
            </p:cNvPr>
            <p:cNvCxnSpPr>
              <a:stCxn id="3" idx="4"/>
              <a:endCxn id="5" idx="0"/>
            </p:cNvCxnSpPr>
            <p:nvPr/>
          </p:nvCxnSpPr>
          <p:spPr>
            <a:xfrm>
              <a:off x="3348095" y="1695305"/>
              <a:ext cx="0" cy="7225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Rak koppling 12">
              <a:extLst>
                <a:ext uri="{FF2B5EF4-FFF2-40B4-BE49-F238E27FC236}">
                  <a16:creationId xmlns:a16="http://schemas.microsoft.com/office/drawing/2014/main" id="{FB20C1DB-9DB6-4B83-82CC-02E3201B3FB5}"/>
                </a:ext>
              </a:extLst>
            </p:cNvPr>
            <p:cNvCxnSpPr>
              <a:stCxn id="3" idx="5"/>
              <a:endCxn id="6" idx="0"/>
            </p:cNvCxnSpPr>
            <p:nvPr/>
          </p:nvCxnSpPr>
          <p:spPr>
            <a:xfrm>
              <a:off x="3543101" y="1624803"/>
              <a:ext cx="1445290" cy="80121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Rak koppling 13">
              <a:extLst>
                <a:ext uri="{FF2B5EF4-FFF2-40B4-BE49-F238E27FC236}">
                  <a16:creationId xmlns:a16="http://schemas.microsoft.com/office/drawing/2014/main" id="{B32E404B-4AA9-4087-87ED-D243263CFEF5}"/>
                </a:ext>
              </a:extLst>
            </p:cNvPr>
            <p:cNvCxnSpPr>
              <a:cxnSpLocks/>
              <a:stCxn id="6" idx="4"/>
              <a:endCxn id="8" idx="0"/>
            </p:cNvCxnSpPr>
            <p:nvPr/>
          </p:nvCxnSpPr>
          <p:spPr>
            <a:xfrm>
              <a:off x="4988391" y="2907434"/>
              <a:ext cx="551556" cy="6447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ak koppling 14">
              <a:extLst>
                <a:ext uri="{FF2B5EF4-FFF2-40B4-BE49-F238E27FC236}">
                  <a16:creationId xmlns:a16="http://schemas.microsoft.com/office/drawing/2014/main" id="{5A2634B2-41EF-4785-AA18-CEF5A7DEAAAC}"/>
                </a:ext>
              </a:extLst>
            </p:cNvPr>
            <p:cNvCxnSpPr>
              <a:cxnSpLocks/>
              <a:stCxn id="6" idx="4"/>
              <a:endCxn id="9" idx="0"/>
            </p:cNvCxnSpPr>
            <p:nvPr/>
          </p:nvCxnSpPr>
          <p:spPr>
            <a:xfrm flipH="1">
              <a:off x="4424224" y="2907434"/>
              <a:ext cx="564168" cy="6447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ak koppling 15">
              <a:extLst>
                <a:ext uri="{FF2B5EF4-FFF2-40B4-BE49-F238E27FC236}">
                  <a16:creationId xmlns:a16="http://schemas.microsoft.com/office/drawing/2014/main" id="{F71D8BBD-6F41-409C-B514-074988391009}"/>
                </a:ext>
              </a:extLst>
            </p:cNvPr>
            <p:cNvCxnSpPr>
              <a:stCxn id="5" idx="4"/>
              <a:endCxn id="7" idx="0"/>
            </p:cNvCxnSpPr>
            <p:nvPr/>
          </p:nvCxnSpPr>
          <p:spPr>
            <a:xfrm>
              <a:off x="3348095" y="2899234"/>
              <a:ext cx="0" cy="15320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Ellips 16">
              <a:extLst>
                <a:ext uri="{FF2B5EF4-FFF2-40B4-BE49-F238E27FC236}">
                  <a16:creationId xmlns:a16="http://schemas.microsoft.com/office/drawing/2014/main" id="{879838B0-0C35-46C6-A995-0817090AE190}"/>
                </a:ext>
              </a:extLst>
            </p:cNvPr>
            <p:cNvSpPr/>
            <p:nvPr/>
          </p:nvSpPr>
          <p:spPr>
            <a:xfrm>
              <a:off x="743156" y="3552187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cxnSp>
          <p:nvCxnSpPr>
            <p:cNvPr id="18" name="Rak koppling 17">
              <a:extLst>
                <a:ext uri="{FF2B5EF4-FFF2-40B4-BE49-F238E27FC236}">
                  <a16:creationId xmlns:a16="http://schemas.microsoft.com/office/drawing/2014/main" id="{15B09DCD-7AF6-47D2-AF65-DD786DC9A982}"/>
                </a:ext>
              </a:extLst>
            </p:cNvPr>
            <p:cNvCxnSpPr>
              <a:stCxn id="4" idx="4"/>
              <a:endCxn id="17" idx="0"/>
            </p:cNvCxnSpPr>
            <p:nvPr/>
          </p:nvCxnSpPr>
          <p:spPr>
            <a:xfrm flipH="1">
              <a:off x="1018936" y="2907434"/>
              <a:ext cx="564168" cy="64475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Rak koppling 18">
              <a:extLst>
                <a:ext uri="{FF2B5EF4-FFF2-40B4-BE49-F238E27FC236}">
                  <a16:creationId xmlns:a16="http://schemas.microsoft.com/office/drawing/2014/main" id="{8D6C8A1D-4A24-48C7-8306-CEC127038DEA}"/>
                </a:ext>
              </a:extLst>
            </p:cNvPr>
            <p:cNvCxnSpPr>
              <a:stCxn id="4" idx="4"/>
              <a:endCxn id="10" idx="0"/>
            </p:cNvCxnSpPr>
            <p:nvPr/>
          </p:nvCxnSpPr>
          <p:spPr>
            <a:xfrm>
              <a:off x="1583102" y="2907434"/>
              <a:ext cx="551556" cy="6447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Ellips 19">
              <a:extLst>
                <a:ext uri="{FF2B5EF4-FFF2-40B4-BE49-F238E27FC236}">
                  <a16:creationId xmlns:a16="http://schemas.microsoft.com/office/drawing/2014/main" id="{D694B787-B76B-4169-A6D9-3DF18C50D6A4}"/>
                </a:ext>
              </a:extLst>
            </p:cNvPr>
            <p:cNvSpPr/>
            <p:nvPr/>
          </p:nvSpPr>
          <p:spPr>
            <a:xfrm>
              <a:off x="5673669" y="5499426"/>
              <a:ext cx="551556" cy="481414"/>
            </a:xfrm>
            <a:prstGeom prst="ellipse">
              <a:avLst/>
            </a:prstGeom>
            <a:solidFill>
              <a:srgbClr val="FAAEA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21" name="Ellips 20">
              <a:extLst>
                <a:ext uri="{FF2B5EF4-FFF2-40B4-BE49-F238E27FC236}">
                  <a16:creationId xmlns:a16="http://schemas.microsoft.com/office/drawing/2014/main" id="{6308611E-930B-4DD3-87C3-AD5ECF5D6B83}"/>
                </a:ext>
              </a:extLst>
            </p:cNvPr>
            <p:cNvSpPr/>
            <p:nvPr/>
          </p:nvSpPr>
          <p:spPr>
            <a:xfrm>
              <a:off x="1223184" y="5521820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22" name="Ellips 21">
              <a:extLst>
                <a:ext uri="{FF2B5EF4-FFF2-40B4-BE49-F238E27FC236}">
                  <a16:creationId xmlns:a16="http://schemas.microsoft.com/office/drawing/2014/main" id="{3B625FF3-5E17-4373-961F-3ECD7F310329}"/>
                </a:ext>
              </a:extLst>
            </p:cNvPr>
            <p:cNvSpPr/>
            <p:nvPr/>
          </p:nvSpPr>
          <p:spPr>
            <a:xfrm>
              <a:off x="2520761" y="5521025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23" name="Ellips 22">
              <a:extLst>
                <a:ext uri="{FF2B5EF4-FFF2-40B4-BE49-F238E27FC236}">
                  <a16:creationId xmlns:a16="http://schemas.microsoft.com/office/drawing/2014/main" id="{61E5BB3E-2E23-46FE-847B-C5AB6D336189}"/>
                </a:ext>
              </a:extLst>
            </p:cNvPr>
            <p:cNvSpPr/>
            <p:nvPr/>
          </p:nvSpPr>
          <p:spPr>
            <a:xfrm>
              <a:off x="3630917" y="5501429"/>
              <a:ext cx="551556" cy="481414"/>
            </a:xfrm>
            <a:prstGeom prst="ellipse">
              <a:avLst/>
            </a:prstGeom>
            <a:solidFill>
              <a:srgbClr val="FAAEA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24" name="Ellips 23">
              <a:extLst>
                <a:ext uri="{FF2B5EF4-FFF2-40B4-BE49-F238E27FC236}">
                  <a16:creationId xmlns:a16="http://schemas.microsoft.com/office/drawing/2014/main" id="{E5CF3E68-1214-4687-8567-85E4CA9EF215}"/>
                </a:ext>
              </a:extLst>
            </p:cNvPr>
            <p:cNvSpPr/>
            <p:nvPr/>
          </p:nvSpPr>
          <p:spPr>
            <a:xfrm>
              <a:off x="4148445" y="4428646"/>
              <a:ext cx="551556" cy="481414"/>
            </a:xfrm>
            <a:prstGeom prst="ellipse">
              <a:avLst/>
            </a:prstGeom>
            <a:solidFill>
              <a:srgbClr val="FAAEA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25" name="Ellips 24">
              <a:extLst>
                <a:ext uri="{FF2B5EF4-FFF2-40B4-BE49-F238E27FC236}">
                  <a16:creationId xmlns:a16="http://schemas.microsoft.com/office/drawing/2014/main" id="{847DF5CA-986F-446D-81D9-6C6C1E4731FB}"/>
                </a:ext>
              </a:extLst>
            </p:cNvPr>
            <p:cNvSpPr/>
            <p:nvPr/>
          </p:nvSpPr>
          <p:spPr>
            <a:xfrm>
              <a:off x="4833725" y="5499426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26" name="Ellips 25">
              <a:extLst>
                <a:ext uri="{FF2B5EF4-FFF2-40B4-BE49-F238E27FC236}">
                  <a16:creationId xmlns:a16="http://schemas.microsoft.com/office/drawing/2014/main" id="{A0F8A6B5-DC46-4944-9485-D6C74226BA4A}"/>
                </a:ext>
              </a:extLst>
            </p:cNvPr>
            <p:cNvSpPr/>
            <p:nvPr/>
          </p:nvSpPr>
          <p:spPr>
            <a:xfrm>
              <a:off x="746831" y="4431248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27" name="Ellips 26">
              <a:extLst>
                <a:ext uri="{FF2B5EF4-FFF2-40B4-BE49-F238E27FC236}">
                  <a16:creationId xmlns:a16="http://schemas.microsoft.com/office/drawing/2014/main" id="{8A05A4C8-06AC-4D29-B853-D48A9D639848}"/>
                </a:ext>
              </a:extLst>
            </p:cNvPr>
            <p:cNvSpPr/>
            <p:nvPr/>
          </p:nvSpPr>
          <p:spPr>
            <a:xfrm>
              <a:off x="1858880" y="4428645"/>
              <a:ext cx="551556" cy="481414"/>
            </a:xfrm>
            <a:prstGeom prst="ellipse">
              <a:avLst/>
            </a:prstGeom>
            <a:solidFill>
              <a:srgbClr val="FAAEA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28" name="Ellips 27">
              <a:extLst>
                <a:ext uri="{FF2B5EF4-FFF2-40B4-BE49-F238E27FC236}">
                  <a16:creationId xmlns:a16="http://schemas.microsoft.com/office/drawing/2014/main" id="{538868BA-6655-46EC-918A-A6947FED5D93}"/>
                </a:ext>
              </a:extLst>
            </p:cNvPr>
            <p:cNvSpPr/>
            <p:nvPr/>
          </p:nvSpPr>
          <p:spPr>
            <a:xfrm>
              <a:off x="5264167" y="4428645"/>
              <a:ext cx="551556" cy="481414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cxnSp>
          <p:nvCxnSpPr>
            <p:cNvPr id="29" name="Rak koppling 28">
              <a:extLst>
                <a:ext uri="{FF2B5EF4-FFF2-40B4-BE49-F238E27FC236}">
                  <a16:creationId xmlns:a16="http://schemas.microsoft.com/office/drawing/2014/main" id="{9011030F-1AC3-485F-9876-6C8E5254104C}"/>
                </a:ext>
              </a:extLst>
            </p:cNvPr>
            <p:cNvCxnSpPr>
              <a:stCxn id="17" idx="4"/>
              <a:endCxn id="26" idx="0"/>
            </p:cNvCxnSpPr>
            <p:nvPr/>
          </p:nvCxnSpPr>
          <p:spPr>
            <a:xfrm>
              <a:off x="1018934" y="4033602"/>
              <a:ext cx="3675" cy="39764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Rak koppling 29">
              <a:extLst>
                <a:ext uri="{FF2B5EF4-FFF2-40B4-BE49-F238E27FC236}">
                  <a16:creationId xmlns:a16="http://schemas.microsoft.com/office/drawing/2014/main" id="{20107D69-D135-4810-B111-3E19135BB066}"/>
                </a:ext>
              </a:extLst>
            </p:cNvPr>
            <p:cNvCxnSpPr>
              <a:stCxn id="10" idx="4"/>
              <a:endCxn id="27" idx="0"/>
            </p:cNvCxnSpPr>
            <p:nvPr/>
          </p:nvCxnSpPr>
          <p:spPr>
            <a:xfrm>
              <a:off x="2134659" y="4033601"/>
              <a:ext cx="2" cy="395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Rak koppling 30">
              <a:extLst>
                <a:ext uri="{FF2B5EF4-FFF2-40B4-BE49-F238E27FC236}">
                  <a16:creationId xmlns:a16="http://schemas.microsoft.com/office/drawing/2014/main" id="{A19D7AD6-3D42-422A-A87C-1B7DD7463E91}"/>
                </a:ext>
              </a:extLst>
            </p:cNvPr>
            <p:cNvCxnSpPr>
              <a:stCxn id="7" idx="4"/>
              <a:endCxn id="23" idx="0"/>
            </p:cNvCxnSpPr>
            <p:nvPr/>
          </p:nvCxnSpPr>
          <p:spPr>
            <a:xfrm>
              <a:off x="3348095" y="4912664"/>
              <a:ext cx="558601" cy="58876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Rak koppling 31">
              <a:extLst>
                <a:ext uri="{FF2B5EF4-FFF2-40B4-BE49-F238E27FC236}">
                  <a16:creationId xmlns:a16="http://schemas.microsoft.com/office/drawing/2014/main" id="{A9CFB90D-CEE9-434C-A8BF-FE676160FB73}"/>
                </a:ext>
              </a:extLst>
            </p:cNvPr>
            <p:cNvCxnSpPr>
              <a:stCxn id="7" idx="4"/>
              <a:endCxn id="22" idx="0"/>
            </p:cNvCxnSpPr>
            <p:nvPr/>
          </p:nvCxnSpPr>
          <p:spPr>
            <a:xfrm flipH="1">
              <a:off x="2796539" y="4912664"/>
              <a:ext cx="551556" cy="6083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ak koppling 32">
              <a:extLst>
                <a:ext uri="{FF2B5EF4-FFF2-40B4-BE49-F238E27FC236}">
                  <a16:creationId xmlns:a16="http://schemas.microsoft.com/office/drawing/2014/main" id="{803E64C7-3909-42FE-B255-7F0CDF51F4AF}"/>
                </a:ext>
              </a:extLst>
            </p:cNvPr>
            <p:cNvCxnSpPr>
              <a:stCxn id="9" idx="4"/>
              <a:endCxn id="24" idx="0"/>
            </p:cNvCxnSpPr>
            <p:nvPr/>
          </p:nvCxnSpPr>
          <p:spPr>
            <a:xfrm>
              <a:off x="4424223" y="4033601"/>
              <a:ext cx="0" cy="395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Rak koppling 33">
              <a:extLst>
                <a:ext uri="{FF2B5EF4-FFF2-40B4-BE49-F238E27FC236}">
                  <a16:creationId xmlns:a16="http://schemas.microsoft.com/office/drawing/2014/main" id="{E5BA797A-DF43-4328-9F79-52BC4E348740}"/>
                </a:ext>
              </a:extLst>
            </p:cNvPr>
            <p:cNvCxnSpPr>
              <a:stCxn id="8" idx="4"/>
              <a:endCxn id="28" idx="0"/>
            </p:cNvCxnSpPr>
            <p:nvPr/>
          </p:nvCxnSpPr>
          <p:spPr>
            <a:xfrm flipH="1">
              <a:off x="5539945" y="4033601"/>
              <a:ext cx="2" cy="3950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Rak koppling 34">
              <a:extLst>
                <a:ext uri="{FF2B5EF4-FFF2-40B4-BE49-F238E27FC236}">
                  <a16:creationId xmlns:a16="http://schemas.microsoft.com/office/drawing/2014/main" id="{F81B1CBB-224F-4D25-9839-8E1425A1C124}"/>
                </a:ext>
              </a:extLst>
            </p:cNvPr>
            <p:cNvCxnSpPr>
              <a:stCxn id="3" idx="0"/>
            </p:cNvCxnSpPr>
            <p:nvPr/>
          </p:nvCxnSpPr>
          <p:spPr>
            <a:xfrm flipV="1">
              <a:off x="3348095" y="676495"/>
              <a:ext cx="0" cy="5373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Rak pilkoppling 35">
              <a:extLst>
                <a:ext uri="{FF2B5EF4-FFF2-40B4-BE49-F238E27FC236}">
                  <a16:creationId xmlns:a16="http://schemas.microsoft.com/office/drawing/2014/main" id="{C7E6CC28-0D5B-4C42-B708-BAA596A72F06}"/>
                </a:ext>
              </a:extLst>
            </p:cNvPr>
            <p:cNvCxnSpPr>
              <a:stCxn id="3" idx="0"/>
            </p:cNvCxnSpPr>
            <p:nvPr/>
          </p:nvCxnSpPr>
          <p:spPr>
            <a:xfrm flipV="1">
              <a:off x="3348095" y="676495"/>
              <a:ext cx="0" cy="53739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ak koppling 36">
              <a:extLst>
                <a:ext uri="{FF2B5EF4-FFF2-40B4-BE49-F238E27FC236}">
                  <a16:creationId xmlns:a16="http://schemas.microsoft.com/office/drawing/2014/main" id="{30A6B744-DF70-46AF-88F8-57CEC857B42F}"/>
                </a:ext>
              </a:extLst>
            </p:cNvPr>
            <p:cNvCxnSpPr>
              <a:stCxn id="27" idx="4"/>
              <a:endCxn id="21" idx="0"/>
            </p:cNvCxnSpPr>
            <p:nvPr/>
          </p:nvCxnSpPr>
          <p:spPr>
            <a:xfrm flipH="1">
              <a:off x="1498960" y="4910059"/>
              <a:ext cx="635698" cy="6117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ak koppling 37">
              <a:extLst>
                <a:ext uri="{FF2B5EF4-FFF2-40B4-BE49-F238E27FC236}">
                  <a16:creationId xmlns:a16="http://schemas.microsoft.com/office/drawing/2014/main" id="{4DD4DCC0-C2A9-49A2-8799-0011CA55D6B7}"/>
                </a:ext>
              </a:extLst>
            </p:cNvPr>
            <p:cNvCxnSpPr>
              <a:stCxn id="26" idx="4"/>
              <a:endCxn id="21" idx="0"/>
            </p:cNvCxnSpPr>
            <p:nvPr/>
          </p:nvCxnSpPr>
          <p:spPr>
            <a:xfrm>
              <a:off x="1022609" y="4912662"/>
              <a:ext cx="476353" cy="6091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Bild 38" descr="Lungor med hel fyllning">
              <a:extLst>
                <a:ext uri="{FF2B5EF4-FFF2-40B4-BE49-F238E27FC236}">
                  <a16:creationId xmlns:a16="http://schemas.microsoft.com/office/drawing/2014/main" id="{47D52B27-6C8F-4EC8-8414-10D3CBA4C7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362338" y="2447942"/>
              <a:ext cx="435837" cy="421170"/>
            </a:xfrm>
            <a:prstGeom prst="rect">
              <a:avLst/>
            </a:prstGeom>
          </p:spPr>
        </p:pic>
        <p:pic>
          <p:nvPicPr>
            <p:cNvPr id="40" name="Bild 39" descr="Öga med hel fyllning">
              <a:extLst>
                <a:ext uri="{FF2B5EF4-FFF2-40B4-BE49-F238E27FC236}">
                  <a16:creationId xmlns:a16="http://schemas.microsoft.com/office/drawing/2014/main" id="{42764ECC-2DD8-4A46-82E1-6E0FCAFDA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130178" y="2450781"/>
              <a:ext cx="435837" cy="421170"/>
            </a:xfrm>
            <a:prstGeom prst="rect">
              <a:avLst/>
            </a:prstGeom>
          </p:spPr>
        </p:pic>
        <p:pic>
          <p:nvPicPr>
            <p:cNvPr id="41" name="Bild 40" descr="Öra med hel fyllning">
              <a:extLst>
                <a:ext uri="{FF2B5EF4-FFF2-40B4-BE49-F238E27FC236}">
                  <a16:creationId xmlns:a16="http://schemas.microsoft.com/office/drawing/2014/main" id="{DD8FFE87-D330-4374-889E-A9DD8A711E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4770121" y="2451706"/>
              <a:ext cx="436534" cy="421843"/>
            </a:xfrm>
            <a:prstGeom prst="rect">
              <a:avLst/>
            </a:prstGeom>
          </p:spPr>
        </p:pic>
        <p:cxnSp>
          <p:nvCxnSpPr>
            <p:cNvPr id="42" name="Rak koppling 41">
              <a:extLst>
                <a:ext uri="{FF2B5EF4-FFF2-40B4-BE49-F238E27FC236}">
                  <a16:creationId xmlns:a16="http://schemas.microsoft.com/office/drawing/2014/main" id="{57FE6FBE-A6D7-44AA-A262-324533173F98}"/>
                </a:ext>
              </a:extLst>
            </p:cNvPr>
            <p:cNvCxnSpPr>
              <a:stCxn id="28" idx="4"/>
              <a:endCxn id="25" idx="0"/>
            </p:cNvCxnSpPr>
            <p:nvPr/>
          </p:nvCxnSpPr>
          <p:spPr>
            <a:xfrm flipH="1">
              <a:off x="5109503" y="4910059"/>
              <a:ext cx="430443" cy="5893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ak koppling 42">
              <a:extLst>
                <a:ext uri="{FF2B5EF4-FFF2-40B4-BE49-F238E27FC236}">
                  <a16:creationId xmlns:a16="http://schemas.microsoft.com/office/drawing/2014/main" id="{98E98F8E-CC3F-4511-89F8-2356D94E5F92}"/>
                </a:ext>
              </a:extLst>
            </p:cNvPr>
            <p:cNvCxnSpPr>
              <a:stCxn id="28" idx="4"/>
              <a:endCxn id="20" idx="0"/>
            </p:cNvCxnSpPr>
            <p:nvPr/>
          </p:nvCxnSpPr>
          <p:spPr>
            <a:xfrm>
              <a:off x="5539945" y="4910059"/>
              <a:ext cx="409502" cy="589367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ktangel 43">
              <a:extLst>
                <a:ext uri="{FF2B5EF4-FFF2-40B4-BE49-F238E27FC236}">
                  <a16:creationId xmlns:a16="http://schemas.microsoft.com/office/drawing/2014/main" id="{5CFBC281-1ED3-4479-8FD4-A0E350A632F0}"/>
                </a:ext>
              </a:extLst>
            </p:cNvPr>
            <p:cNvSpPr/>
            <p:nvPr/>
          </p:nvSpPr>
          <p:spPr>
            <a:xfrm>
              <a:off x="4833725" y="1182985"/>
              <a:ext cx="1487561" cy="535778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v-SE" sz="1013" b="1" dirty="0">
                  <a:solidFill>
                    <a:schemeClr val="tx1"/>
                  </a:solidFill>
                </a:rPr>
                <a:t>71388002 |åtgärd|</a:t>
              </a:r>
            </a:p>
          </p:txBody>
        </p:sp>
        <p:cxnSp>
          <p:nvCxnSpPr>
            <p:cNvPr id="45" name="Rak pilkoppling 44">
              <a:extLst>
                <a:ext uri="{FF2B5EF4-FFF2-40B4-BE49-F238E27FC236}">
                  <a16:creationId xmlns:a16="http://schemas.microsoft.com/office/drawing/2014/main" id="{11B84296-890F-4A26-9DFD-FA1830A4CCA7}"/>
                </a:ext>
              </a:extLst>
            </p:cNvPr>
            <p:cNvCxnSpPr>
              <a:stCxn id="3" idx="6"/>
              <a:endCxn id="44" idx="1"/>
            </p:cNvCxnSpPr>
            <p:nvPr/>
          </p:nvCxnSpPr>
          <p:spPr>
            <a:xfrm flipV="1">
              <a:off x="3623873" y="1450875"/>
              <a:ext cx="1209852" cy="3723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upp 51">
            <a:extLst>
              <a:ext uri="{FF2B5EF4-FFF2-40B4-BE49-F238E27FC236}">
                <a16:creationId xmlns:a16="http://schemas.microsoft.com/office/drawing/2014/main" id="{76AD4E12-A164-406D-9245-C2A887B34071}"/>
              </a:ext>
            </a:extLst>
          </p:cNvPr>
          <p:cNvGrpSpPr/>
          <p:nvPr/>
        </p:nvGrpSpPr>
        <p:grpSpPr>
          <a:xfrm>
            <a:off x="6517442" y="727165"/>
            <a:ext cx="4774732" cy="2391755"/>
            <a:chOff x="7305254" y="737881"/>
            <a:chExt cx="4581945" cy="2243423"/>
          </a:xfrm>
        </p:grpSpPr>
        <p:sp>
          <p:nvSpPr>
            <p:cNvPr id="47" name="Rektangel 46">
              <a:extLst>
                <a:ext uri="{FF2B5EF4-FFF2-40B4-BE49-F238E27FC236}">
                  <a16:creationId xmlns:a16="http://schemas.microsoft.com/office/drawing/2014/main" id="{CED9C825-F77C-45AE-AC1A-957AEE9CBE69}"/>
                </a:ext>
              </a:extLst>
            </p:cNvPr>
            <p:cNvSpPr/>
            <p:nvPr/>
          </p:nvSpPr>
          <p:spPr>
            <a:xfrm>
              <a:off x="7305254" y="737881"/>
              <a:ext cx="4442791" cy="2161353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48" name="textruta 47">
              <a:extLst>
                <a:ext uri="{FF2B5EF4-FFF2-40B4-BE49-F238E27FC236}">
                  <a16:creationId xmlns:a16="http://schemas.microsoft.com/office/drawing/2014/main" id="{F8FADA90-0605-4079-AEDE-7BD703ABBDFE}"/>
                </a:ext>
              </a:extLst>
            </p:cNvPr>
            <p:cNvSpPr txBox="1"/>
            <p:nvPr/>
          </p:nvSpPr>
          <p:spPr>
            <a:xfrm>
              <a:off x="7444409" y="765313"/>
              <a:ext cx="444279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b="1" dirty="0"/>
                <a:t>Matris</a:t>
              </a:r>
              <a:br>
                <a:rPr lang="sv-SE" b="1" dirty="0"/>
              </a:br>
              <a:br>
                <a:rPr lang="sv-SE" b="1" dirty="0"/>
              </a:br>
              <a:r>
                <a:rPr lang="sv-SE" b="1" dirty="0"/>
                <a:t>        = </a:t>
              </a:r>
              <a:r>
                <a:rPr lang="sv-SE" sz="1400" b="1" dirty="0" err="1"/>
                <a:t>Snomed</a:t>
              </a:r>
              <a:r>
                <a:rPr lang="sv-SE" sz="1400" b="1" dirty="0"/>
                <a:t> CT begrepp som är en typ av åtgärd och medlem av 500221000057105 |urval vårdtjänster|</a:t>
              </a:r>
              <a:br>
                <a:rPr lang="sv-SE" sz="1400" b="1" dirty="0"/>
              </a:br>
              <a:br>
                <a:rPr lang="sv-SE" sz="1400" b="1" dirty="0"/>
              </a:br>
              <a:r>
                <a:rPr lang="sv-SE" sz="1400" b="1" dirty="0"/>
                <a:t>         = </a:t>
              </a:r>
              <a:r>
                <a:rPr lang="sv-SE" sz="1400" b="1" dirty="0" err="1"/>
                <a:t>Snomed</a:t>
              </a:r>
              <a:r>
                <a:rPr lang="sv-SE" sz="1400" b="1" dirty="0"/>
                <a:t> CT begrepp som är en typ av  åtgärd men inte medlem i 500221000057105 |urval vårdtjänster|</a:t>
              </a:r>
            </a:p>
          </p:txBody>
        </p:sp>
        <p:sp>
          <p:nvSpPr>
            <p:cNvPr id="49" name="Ellips 48">
              <a:extLst>
                <a:ext uri="{FF2B5EF4-FFF2-40B4-BE49-F238E27FC236}">
                  <a16:creationId xmlns:a16="http://schemas.microsoft.com/office/drawing/2014/main" id="{B6B6E92F-8D25-40EC-8C24-DD82F503A18A}"/>
                </a:ext>
              </a:extLst>
            </p:cNvPr>
            <p:cNvSpPr/>
            <p:nvPr/>
          </p:nvSpPr>
          <p:spPr>
            <a:xfrm>
              <a:off x="7560209" y="1328884"/>
              <a:ext cx="275777" cy="223897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/>
            </a:p>
          </p:txBody>
        </p:sp>
        <p:sp>
          <p:nvSpPr>
            <p:cNvPr id="50" name="Ellips 49">
              <a:extLst>
                <a:ext uri="{FF2B5EF4-FFF2-40B4-BE49-F238E27FC236}">
                  <a16:creationId xmlns:a16="http://schemas.microsoft.com/office/drawing/2014/main" id="{3B35BE85-3BEB-4C03-82DF-3C277ECF4BC7}"/>
                </a:ext>
              </a:extLst>
            </p:cNvPr>
            <p:cNvSpPr/>
            <p:nvPr/>
          </p:nvSpPr>
          <p:spPr>
            <a:xfrm>
              <a:off x="7560209" y="1980610"/>
              <a:ext cx="275777" cy="223897"/>
            </a:xfrm>
            <a:prstGeom prst="ellipse">
              <a:avLst/>
            </a:prstGeom>
            <a:solidFill>
              <a:srgbClr val="FAAEA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013" dirty="0"/>
            </a:p>
          </p:txBody>
        </p:sp>
      </p:grpSp>
      <p:sp>
        <p:nvSpPr>
          <p:cNvPr id="54" name="textruta 53">
            <a:extLst>
              <a:ext uri="{FF2B5EF4-FFF2-40B4-BE49-F238E27FC236}">
                <a16:creationId xmlns:a16="http://schemas.microsoft.com/office/drawing/2014/main" id="{CD72ECAA-C9F7-4110-B91C-8DDBE72E0644}"/>
              </a:ext>
            </a:extLst>
          </p:cNvPr>
          <p:cNvSpPr txBox="1"/>
          <p:nvPr/>
        </p:nvSpPr>
        <p:spPr>
          <a:xfrm>
            <a:off x="6342868" y="3429000"/>
            <a:ext cx="512388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Alla vårdtjänster är olika typer av åtgärder i </a:t>
            </a:r>
            <a:r>
              <a:rPr lang="sv-SE" dirty="0" err="1"/>
              <a:t>Snomed</a:t>
            </a:r>
            <a:r>
              <a:rPr lang="sv-SE" dirty="0"/>
              <a:t> CT men alla åtgärder är inte vårdtjänster</a:t>
            </a:r>
            <a:br>
              <a:rPr lang="sv-SE" dirty="0"/>
            </a:br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/>
              <a:t>Eftersom </a:t>
            </a:r>
            <a:r>
              <a:rPr lang="sv-SE" dirty="0" err="1"/>
              <a:t>Snomed</a:t>
            </a:r>
            <a:r>
              <a:rPr lang="sv-SE" dirty="0"/>
              <a:t> CT har en hierarkisk struktur bör man kunna hitta alla åtgärder inom urvalet kopplat till ett visst medicinskt område genom en Expression </a:t>
            </a:r>
            <a:r>
              <a:rPr lang="sv-SE" dirty="0" err="1"/>
              <a:t>constraint</a:t>
            </a:r>
            <a:r>
              <a:rPr lang="sv-SE" dirty="0"/>
              <a:t> </a:t>
            </a:r>
            <a:r>
              <a:rPr lang="sv-SE" dirty="0" err="1"/>
              <a:t>language</a:t>
            </a:r>
            <a:r>
              <a:rPr lang="sv-SE" dirty="0"/>
              <a:t> (ECL) sökning. </a:t>
            </a:r>
            <a:br>
              <a:rPr lang="sv-SE" dirty="0"/>
            </a:br>
            <a:endParaRPr lang="sv-SE" i="1" dirty="0"/>
          </a:p>
        </p:txBody>
      </p:sp>
    </p:spTree>
    <p:extLst>
      <p:ext uri="{BB962C8B-B14F-4D97-AF65-F5344CB8AC3E}">
        <p14:creationId xmlns:p14="http://schemas.microsoft.com/office/powerpoint/2010/main" val="3357760553"/>
      </p:ext>
    </p:extLst>
  </p:cSld>
  <p:clrMapOvr>
    <a:masterClrMapping/>
  </p:clrMapOvr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FEF50D435C49B246BF2C9B1482013D09" ma:contentTypeVersion="2" ma:contentTypeDescription="Create a new document." ma:contentTypeScope="" ma:versionID="cb4b2424ca0fa0b98eb13fc6350f935e">
  <xsd:schema xmlns:xsd="http://www.w3.org/2001/XMLSchema" xmlns:xs="http://www.w3.org/2001/XMLSchema" xmlns:p="http://schemas.microsoft.com/office/2006/metadata/properties" xmlns:ns2="c28f52af-a8f8-4551-b8ae-866ae79b83b4" xmlns:ns3="22987DCD-55DF-4183-A58B-18F9DF8CFDBB" xmlns:ns4="http://schemas.microsoft.com/sharepoint/v4" targetNamespace="http://schemas.microsoft.com/office/2006/metadata/properties" ma:root="true" ma:fieldsID="e104011722efbb67d3288060fb6f4374" ns2:_="" ns3:_="" ns4:_="">
    <xsd:import namespace="c28f52af-a8f8-4551-b8ae-866ae79b83b4"/>
    <xsd:import namespace="22987DCD-55DF-4183-A58B-18F9DF8CFDB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87DCD-55DF-4183-A58B-18F9DF8CFDBB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830289-D12E-48D0-8C16-057DC1F4854B}">
  <ds:schemaRefs>
    <ds:schemaRef ds:uri="http://purl.org/dc/dcmitype/"/>
    <ds:schemaRef ds:uri="http://schemas.microsoft.com/office/2006/documentManagement/types"/>
    <ds:schemaRef ds:uri="http://purl.org/dc/terms/"/>
    <ds:schemaRef ds:uri="http://schemas.microsoft.com/office/2006/metadata/properties"/>
    <ds:schemaRef ds:uri="http://schemas.microsoft.com/office/infopath/2007/PartnerControls"/>
    <ds:schemaRef ds:uri="http://schemas.microsoft.com/sharepoint/v4"/>
    <ds:schemaRef ds:uri="http://www.w3.org/XML/1998/namespace"/>
    <ds:schemaRef ds:uri="22987DCD-55DF-4183-A58B-18F9DF8CFDBB"/>
    <ds:schemaRef ds:uri="http://schemas.openxmlformats.org/package/2006/metadata/core-properties"/>
    <ds:schemaRef ds:uri="c28f52af-a8f8-4551-b8ae-866ae79b83b4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7FB4E0C-68AF-4EEF-B868-52AF82E61E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22987DCD-55DF-4183-A58B-18F9DF8CFDB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105</TotalTime>
  <Words>617</Words>
  <Application>Microsoft Office PowerPoint</Application>
  <PresentationFormat>Bredbild</PresentationFormat>
  <Paragraphs>76</Paragraphs>
  <Slides>17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17</vt:i4>
      </vt:variant>
    </vt:vector>
  </HeadingPairs>
  <TitlesOfParts>
    <vt:vector size="24" baseType="lpstr">
      <vt:lpstr>Public Sans Regular</vt:lpstr>
      <vt:lpstr>Calibri</vt:lpstr>
      <vt:lpstr>Arial</vt:lpstr>
      <vt:lpstr>Public Sans Bold</vt:lpstr>
      <vt:lpstr>Public Sans</vt:lpstr>
      <vt:lpstr>Courier New</vt:lpstr>
      <vt:lpstr>Ny-ppt-mall-ny version</vt:lpstr>
      <vt:lpstr>Arbetsgruppsmöte 5 utbud av vårdtjänster</vt:lpstr>
      <vt:lpstr>Agenda</vt:lpstr>
      <vt:lpstr>Välkommen</vt:lpstr>
      <vt:lpstr>Status, plan för kort och lång sikt</vt:lpstr>
      <vt:lpstr>Status – Vårdtjänster (informatik)</vt:lpstr>
      <vt:lpstr>Sammanställning av analys vårdtjänster Region Stockholm</vt:lpstr>
      <vt:lpstr>Sammanställning av analys kontaktorsaker Region Skåne</vt:lpstr>
      <vt:lpstr>Fråga till arbetsgruppen</vt:lpstr>
      <vt:lpstr>PowerPoint-presentation</vt:lpstr>
      <vt:lpstr>PowerPoint-presentation</vt:lpstr>
      <vt:lpstr>Test av sökningen med ECL</vt:lpstr>
      <vt:lpstr>Annat exempel: typer av ultraljudsåtgärder inom urval vårdtjänster</vt:lpstr>
      <vt:lpstr>Kvalitetssäkring med ämnesexperter</vt:lpstr>
      <vt:lpstr>Utvärdering av arbetssättet</vt:lpstr>
      <vt:lpstr>Utvärdering</vt:lpstr>
      <vt:lpstr>Kommande möten</vt:lpstr>
      <vt:lpstr>Trevlig sommar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Robert Meriruoho</dc:creator>
  <cp:lastModifiedBy>Helena Nilsson</cp:lastModifiedBy>
  <cp:revision>9</cp:revision>
  <dcterms:created xsi:type="dcterms:W3CDTF">2025-05-26T07:22:14Z</dcterms:created>
  <dcterms:modified xsi:type="dcterms:W3CDTF">2025-06-04T08:42:25Z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0x010100DC1D8ECDB72C194F9F7841CC62E2C46500FEF50D435C49B246BF2C9B1482013D09</vt:lpwstr>
  </property>
</Properties>
</file>