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754" r:id="rId4"/>
    <p:sldMasterId id="2147483776" r:id="rId5"/>
  </p:sldMasterIdLst>
  <p:notesMasterIdLst>
    <p:notesMasterId r:id="rId48"/>
  </p:notesMasterIdLst>
  <p:sldIdLst>
    <p:sldId id="256" r:id="rId6"/>
    <p:sldId id="2147377020" r:id="rId7"/>
    <p:sldId id="270" r:id="rId8"/>
    <p:sldId id="2147377027" r:id="rId9"/>
    <p:sldId id="2147377025" r:id="rId10"/>
    <p:sldId id="2147377017" r:id="rId11"/>
    <p:sldId id="2147377021" r:id="rId12"/>
    <p:sldId id="1828" r:id="rId13"/>
    <p:sldId id="2147377037" r:id="rId14"/>
    <p:sldId id="2147377038" r:id="rId15"/>
    <p:sldId id="2147377039" r:id="rId16"/>
    <p:sldId id="2147377040" r:id="rId17"/>
    <p:sldId id="1829" r:id="rId18"/>
    <p:sldId id="2147377028" r:id="rId19"/>
    <p:sldId id="1830" r:id="rId20"/>
    <p:sldId id="2147377022" r:id="rId21"/>
    <p:sldId id="2147377035" r:id="rId22"/>
    <p:sldId id="259" r:id="rId23"/>
    <p:sldId id="2147377036" r:id="rId24"/>
    <p:sldId id="257" r:id="rId25"/>
    <p:sldId id="265" r:id="rId26"/>
    <p:sldId id="266" r:id="rId27"/>
    <p:sldId id="260" r:id="rId28"/>
    <p:sldId id="262" r:id="rId29"/>
    <p:sldId id="263" r:id="rId30"/>
    <p:sldId id="264" r:id="rId31"/>
    <p:sldId id="2147377033" r:id="rId32"/>
    <p:sldId id="269" r:id="rId33"/>
    <p:sldId id="2147377026" r:id="rId34"/>
    <p:sldId id="2147198684" r:id="rId35"/>
    <p:sldId id="2147198597" r:id="rId36"/>
    <p:sldId id="2147377024" r:id="rId37"/>
    <p:sldId id="2147377029" r:id="rId38"/>
    <p:sldId id="2147377030" r:id="rId39"/>
    <p:sldId id="2147377031" r:id="rId40"/>
    <p:sldId id="2147377032" r:id="rId41"/>
    <p:sldId id="2147377023" r:id="rId42"/>
    <p:sldId id="2147198677" r:id="rId43"/>
    <p:sldId id="2147377034" r:id="rId44"/>
    <p:sldId id="290" r:id="rId45"/>
    <p:sldId id="282" r:id="rId46"/>
    <p:sldId id="261" r:id="rId47"/>
  </p:sldIdLst>
  <p:sldSz cx="12192000" cy="6858000"/>
  <p:notesSz cx="6858000" cy="9144000"/>
  <p:embeddedFontLst>
    <p:embeddedFont>
      <p:font typeface="Calibri" panose="020F0502020204030204" pitchFamily="34" charset="0"/>
      <p:regular r:id="rId49"/>
      <p:bold r:id="rId50"/>
      <p:italic r:id="rId51"/>
      <p:boldItalic r:id="rId52"/>
    </p:embeddedFont>
    <p:embeddedFont>
      <p:font typeface="Public Sans" pitchFamily="2" charset="0"/>
      <p:regular r:id="rId53"/>
      <p:bold r:id="rId54"/>
      <p:italic r:id="rId55"/>
      <p:boldItalic r:id="rId56"/>
    </p:embeddedFont>
    <p:embeddedFont>
      <p:font typeface="Public Sans Bold" pitchFamily="2" charset="0"/>
      <p:bold r:id="rId57"/>
      <p:italic r:id="rId58"/>
      <p:boldItalic r:id="rId59"/>
    </p:embeddedFont>
    <p:embeddedFont>
      <p:font typeface="Public Sans Regular" pitchFamily="2" charset="0"/>
      <p:regular r:id="rId60"/>
      <p:bold r:id="rId61"/>
      <p:italic r:id="rId62"/>
      <p:boldItalic r:id="rId6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526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llanmörkt format 2 - Dekorfär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231" autoAdjust="0"/>
    <p:restoredTop sz="90036" autoAdjust="0"/>
  </p:normalViewPr>
  <p:slideViewPr>
    <p:cSldViewPr snapToGrid="0">
      <p:cViewPr varScale="1">
        <p:scale>
          <a:sx n="147" d="100"/>
          <a:sy n="147" d="100"/>
        </p:scale>
        <p:origin x="516" y="92"/>
      </p:cViewPr>
      <p:guideLst>
        <p:guide orient="horz" pos="2160"/>
        <p:guide pos="526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1.xml"/><Relationship Id="rId21" Type="http://schemas.openxmlformats.org/officeDocument/2006/relationships/slide" Target="slides/slide16.xml"/><Relationship Id="rId34" Type="http://schemas.openxmlformats.org/officeDocument/2006/relationships/slide" Target="slides/slide29.xml"/><Relationship Id="rId42" Type="http://schemas.openxmlformats.org/officeDocument/2006/relationships/slide" Target="slides/slide37.xml"/><Relationship Id="rId47" Type="http://schemas.openxmlformats.org/officeDocument/2006/relationships/slide" Target="slides/slide42.xml"/><Relationship Id="rId50" Type="http://schemas.openxmlformats.org/officeDocument/2006/relationships/font" Target="fonts/font2.fntdata"/><Relationship Id="rId55" Type="http://schemas.openxmlformats.org/officeDocument/2006/relationships/font" Target="fonts/font7.fntdata"/><Relationship Id="rId63" Type="http://schemas.openxmlformats.org/officeDocument/2006/relationships/font" Target="fonts/font15.fntdata"/><Relationship Id="rId7" Type="http://schemas.openxmlformats.org/officeDocument/2006/relationships/slide" Target="slides/slide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9" Type="http://schemas.openxmlformats.org/officeDocument/2006/relationships/slide" Target="slides/slide24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slide" Target="slides/slide27.xml"/><Relationship Id="rId37" Type="http://schemas.openxmlformats.org/officeDocument/2006/relationships/slide" Target="slides/slide32.xml"/><Relationship Id="rId40" Type="http://schemas.openxmlformats.org/officeDocument/2006/relationships/slide" Target="slides/slide35.xml"/><Relationship Id="rId45" Type="http://schemas.openxmlformats.org/officeDocument/2006/relationships/slide" Target="slides/slide40.xml"/><Relationship Id="rId53" Type="http://schemas.openxmlformats.org/officeDocument/2006/relationships/font" Target="fonts/font5.fntdata"/><Relationship Id="rId58" Type="http://schemas.openxmlformats.org/officeDocument/2006/relationships/font" Target="fonts/font10.fntdata"/><Relationship Id="rId66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61" Type="http://schemas.openxmlformats.org/officeDocument/2006/relationships/font" Target="fonts/font13.fntdata"/><Relationship Id="rId19" Type="http://schemas.openxmlformats.org/officeDocument/2006/relationships/slide" Target="slides/slide1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slide" Target="slides/slide25.xml"/><Relationship Id="rId35" Type="http://schemas.openxmlformats.org/officeDocument/2006/relationships/slide" Target="slides/slide30.xml"/><Relationship Id="rId43" Type="http://schemas.openxmlformats.org/officeDocument/2006/relationships/slide" Target="slides/slide38.xml"/><Relationship Id="rId48" Type="http://schemas.openxmlformats.org/officeDocument/2006/relationships/notesMaster" Target="notesMasters/notesMaster1.xml"/><Relationship Id="rId56" Type="http://schemas.openxmlformats.org/officeDocument/2006/relationships/font" Target="fonts/font8.fntdata"/><Relationship Id="rId64" Type="http://schemas.openxmlformats.org/officeDocument/2006/relationships/presProps" Target="presProps.xml"/><Relationship Id="rId8" Type="http://schemas.openxmlformats.org/officeDocument/2006/relationships/slide" Target="slides/slide3.xml"/><Relationship Id="rId51" Type="http://schemas.openxmlformats.org/officeDocument/2006/relationships/font" Target="fonts/font3.fntdata"/><Relationship Id="rId3" Type="http://schemas.openxmlformats.org/officeDocument/2006/relationships/customXml" Target="../customXml/item3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slide" Target="slides/slide28.xml"/><Relationship Id="rId38" Type="http://schemas.openxmlformats.org/officeDocument/2006/relationships/slide" Target="slides/slide33.xml"/><Relationship Id="rId46" Type="http://schemas.openxmlformats.org/officeDocument/2006/relationships/slide" Target="slides/slide41.xml"/><Relationship Id="rId59" Type="http://schemas.openxmlformats.org/officeDocument/2006/relationships/font" Target="fonts/font11.fntdata"/><Relationship Id="rId67" Type="http://schemas.openxmlformats.org/officeDocument/2006/relationships/tableStyles" Target="tableStyles.xml"/><Relationship Id="rId20" Type="http://schemas.openxmlformats.org/officeDocument/2006/relationships/slide" Target="slides/slide15.xml"/><Relationship Id="rId41" Type="http://schemas.openxmlformats.org/officeDocument/2006/relationships/slide" Target="slides/slide36.xml"/><Relationship Id="rId54" Type="http://schemas.openxmlformats.org/officeDocument/2006/relationships/font" Target="fonts/font6.fntdata"/><Relationship Id="rId62" Type="http://schemas.openxmlformats.org/officeDocument/2006/relationships/font" Target="fonts/font14.fntdata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36" Type="http://schemas.openxmlformats.org/officeDocument/2006/relationships/slide" Target="slides/slide31.xml"/><Relationship Id="rId49" Type="http://schemas.openxmlformats.org/officeDocument/2006/relationships/font" Target="fonts/font1.fntdata"/><Relationship Id="rId57" Type="http://schemas.openxmlformats.org/officeDocument/2006/relationships/font" Target="fonts/font9.fntdata"/><Relationship Id="rId10" Type="http://schemas.openxmlformats.org/officeDocument/2006/relationships/slide" Target="slides/slide5.xml"/><Relationship Id="rId31" Type="http://schemas.openxmlformats.org/officeDocument/2006/relationships/slide" Target="slides/slide26.xml"/><Relationship Id="rId44" Type="http://schemas.openxmlformats.org/officeDocument/2006/relationships/slide" Target="slides/slide39.xml"/><Relationship Id="rId52" Type="http://schemas.openxmlformats.org/officeDocument/2006/relationships/font" Target="fonts/font4.fntdata"/><Relationship Id="rId60" Type="http://schemas.openxmlformats.org/officeDocument/2006/relationships/font" Target="fonts/font12.fntdata"/><Relationship Id="rId65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9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sidhuvud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Platshållare fö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3DEC1-C973-4B6E-8D5A-793A60EED68D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4" name="Platshållare för bildobjekt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Platshållare för anteckninga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6" name="Platshållare för sidfo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Platshållare för bild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B849F5-89A6-4BD2-B1E1-6C0736BD5C02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570483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Presentationsrunda</a:t>
            </a:r>
          </a:p>
          <a:p>
            <a:r>
              <a:rPr lang="sv-SE" dirty="0"/>
              <a:t>Minnesanteckningar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2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567948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217488" y="801688"/>
            <a:ext cx="7123112" cy="4008437"/>
          </a:xfrm>
          <a:prstGeom prst="rect">
            <a:avLst/>
          </a:prstGeom>
        </p:spPr>
      </p:sp>
      <p:sp>
        <p:nvSpPr>
          <p:cNvPr id="186" name="PlaceHolder 2"/>
          <p:cNvSpPr>
            <a:spLocks noGrp="1"/>
          </p:cNvSpPr>
          <p:nvPr>
            <p:ph type="body"/>
          </p:nvPr>
        </p:nvSpPr>
        <p:spPr>
          <a:xfrm>
            <a:off x="755640" y="5078880"/>
            <a:ext cx="6048360" cy="4810320"/>
          </a:xfrm>
          <a:prstGeom prst="rect">
            <a:avLst/>
          </a:prstGeom>
        </p:spPr>
        <p:txBody>
          <a:bodyPr lIns="92160" tIns="46080" rIns="92160" bIns="46080"/>
          <a:lstStyle/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På punkt 5B – lägg in att vi behöver hjälp av HJV med mellannivåer som invånare söker på samt även allmänmedicinska uttryck för specifikare vårdtjänster.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Vi kan säga att vi nu är på punkt 6A och att vi så småningsom tänker oss ett refset. 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I punkten 3, vore fint att ha som input statistik över sökdata; hur invånrna söker, vilka sökbegrepp som används! klassifikation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fullständig sammanställning av varandra ömsesidigt uteslutande kategorier avsedda för att aggregera data till en viss nivå för ett specifikt syfte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>
                <a:latin typeface="Arial"/>
              </a:rPr>
              <a:t>klassifikation</a:t>
            </a: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En klassifikation har kategorier för alla tänkbara fall, vilket innebär behov av restkategorier för ”andra specificerade fall” och ”ospecificerade fall”. Den är hierarkisk, vilket medger aggregering av data till olika nivåer.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En klassifikation kan kodsättas, vilket gör att klassifikationen då kan utgöra ett kodverk.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>
                <a:latin typeface="Arial"/>
              </a:rPr>
              <a:t>urval</a:t>
            </a: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utvald delmängd av en större mängd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Urval kan göras ur bl.a. olika kodverk och terminologier.  Exempel är urval ur Snomed CT eller sjukdomsklassifikationen ICD-10-SE. 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Urval kan representeras och distribueras på olika mer eller mindre avancerade sätt för olika tillämpningar. Ett exempel på en enkel representation är att skapa en lista av urvalet i en excelfil.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>
                <a:latin typeface="Arial"/>
              </a:rPr>
              <a:t>reference set</a:t>
            </a: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synonym: refset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urval ur Snomed CT representerat och distribuerat enligt en specifik standard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Reference set är ett av flera sätt att representera urval ur Snomed CT. Det är integrerat med alla Snomed CT-komponenter och dess mekanism för versionshantering. 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>
                <a:latin typeface="Arial"/>
              </a:rPr>
              <a:t>CV </a:t>
            </a: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datatyp som används för att beskriva kodade värden </a:t>
            </a: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 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1" strike="noStrike" spc="-1">
                <a:latin typeface="Arial"/>
              </a:rPr>
              <a:t>kodat värde</a:t>
            </a: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r>
              <a:rPr lang="sv-SE" sz="2000" b="0" strike="noStrike" spc="-1">
                <a:latin typeface="Arial"/>
              </a:rPr>
              <a:t>kod som motsvarar ett värde i ett kodverk</a:t>
            </a: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  <a:p>
            <a:pPr marL="216000" indent="-216000">
              <a:lnSpc>
                <a:spcPct val="100000"/>
              </a:lnSpc>
            </a:pPr>
            <a:endParaRPr lang="sv-SE" sz="2000" b="0" strike="noStrike" spc="-1">
              <a:latin typeface="Arial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4281120" y="10154880"/>
            <a:ext cx="3276720" cy="534960"/>
          </a:xfrm>
          <a:prstGeom prst="rect">
            <a:avLst/>
          </a:prstGeom>
          <a:noFill/>
          <a:ln w="9360">
            <a:noFill/>
          </a:ln>
        </p:spPr>
        <p:txBody>
          <a:bodyPr lIns="92160" tIns="46080" rIns="92160" bIns="46080" anchor="b"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A458298-B8D3-40A4-9753-90B6B33488B1}" type="slidenum">
              <a:rPr kumimoji="0" lang="sv-SE" sz="1200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sv-SE" sz="1200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/>
              <a:ea typeface="+mn-ea"/>
              <a:cs typeface="+mn-cs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0C0880-62E7-423E-9AF3-D76F43186793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933682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90C0880-62E7-423E-9AF3-D76F43186793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26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5704663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Helena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28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2071250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Avgränsning: specialiserade hälso- och sjukvården?</a:t>
            </a:r>
          </a:p>
          <a:p>
            <a:r>
              <a:rPr lang="sv-SE" dirty="0"/>
              <a:t>Arbetsordning: Hur förankra? Vad finns i befintligt </a:t>
            </a:r>
            <a:r>
              <a:rPr lang="sv-SE" dirty="0" err="1"/>
              <a:t>kodverk</a:t>
            </a:r>
            <a:r>
              <a:rPr lang="sv-SE" dirty="0"/>
              <a:t>? Vad fattas? Modellera vad som behövs mer? Stämma av med specialister?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29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292795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Källa: Socialstyrelsens föreskrifter om ändring i föreskrifterna och allmänna råden (HSLF-FS 2021:8) om läkarnas specialiserings tjänstgöring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887E-5F72-45C7-8223-44741D6FF074}" type="slidenum">
              <a:rPr lang="sv-SE" smtClean="0"/>
              <a:t>30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8107568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solidFill>
                  <a:schemeClr val="tx1"/>
                </a:solidFill>
              </a:rPr>
              <a:t>Utprovning av hörapparat lyfts </a:t>
            </a:r>
            <a:r>
              <a:rPr lang="sv-SE" sz="1200" dirty="0" err="1">
                <a:solidFill>
                  <a:schemeClr val="tx1"/>
                </a:solidFill>
              </a:rPr>
              <a:t>pga</a:t>
            </a:r>
            <a:r>
              <a:rPr lang="sv-SE" sz="1200" dirty="0">
                <a:solidFill>
                  <a:schemeClr val="tx1"/>
                </a:solidFill>
              </a:rPr>
              <a:t> långa väntetider i f</a:t>
            </a:r>
            <a:r>
              <a:rPr lang="sv-SE" sz="1200" dirty="0"/>
              <a:t>lera regeringsuppdrag kring tillgänglighet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>
                <a:solidFill>
                  <a:schemeClr val="tx1"/>
                </a:solidFill>
              </a:rPr>
              <a:t>NPF lyfts </a:t>
            </a:r>
            <a:r>
              <a:rPr lang="sv-SE" sz="1200" dirty="0" err="1">
                <a:solidFill>
                  <a:schemeClr val="tx1"/>
                </a:solidFill>
              </a:rPr>
              <a:t>bla</a:t>
            </a:r>
            <a:r>
              <a:rPr lang="sv-SE" sz="1200" dirty="0">
                <a:solidFill>
                  <a:schemeClr val="tx1"/>
                </a:solidFill>
              </a:rPr>
              <a:t> i uppdrag kopplat till barn och ungas</a:t>
            </a:r>
            <a:r>
              <a:rPr lang="sv-SE" sz="1200" dirty="0"/>
              <a:t> psykiska hälsa samt skolutredning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sv-SE" sz="1200" dirty="0"/>
              <a:t>Vårdgaranti vs SVF </a:t>
            </a:r>
          </a:p>
          <a:p>
            <a:pPr algn="l"/>
            <a:r>
              <a:rPr lang="sv-SE" sz="1200" dirty="0"/>
              <a:t>Vårdlotsar = vårdgarantiärenden (dem som kan vänta 90 d)</a:t>
            </a:r>
          </a:p>
          <a:p>
            <a:pPr algn="l"/>
            <a:r>
              <a:rPr lang="sv-SE" sz="1200" dirty="0"/>
              <a:t>SVF annat flöde och annan organisation. Cancer är en akut sjukdom</a:t>
            </a:r>
          </a:p>
          <a:p>
            <a:pPr algn="l"/>
            <a:r>
              <a:rPr lang="sv-SE" sz="1200" dirty="0"/>
              <a:t>NVF bygger på långa väntetider inom vårdgarantin.. (ska lösas)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F887E-5F72-45C7-8223-44741D6FF074}" type="slidenum">
              <a:rPr lang="sv-SE" smtClean="0"/>
              <a:t>31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782111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Hanna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33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25266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Avgränsning: specialiserade hälso- och sjukvården?</a:t>
            </a:r>
          </a:p>
          <a:p>
            <a:r>
              <a:rPr lang="sv-SE" dirty="0"/>
              <a:t>Arbetsordning: Hur förankra? Vad finns i befintligt </a:t>
            </a:r>
            <a:r>
              <a:rPr lang="sv-SE" dirty="0" err="1"/>
              <a:t>kodverk</a:t>
            </a:r>
            <a:r>
              <a:rPr lang="sv-SE" dirty="0"/>
              <a:t>? Vad fattas? Modellera vad som behövs mer? Stämma av med specialister?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37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90570670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A00E7-7976-474E-8EA7-9CA21F1901C2}" type="slidenum">
              <a:rPr lang="sv-SE" smtClean="0"/>
              <a:t>41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0576776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Helena</a:t>
            </a:r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3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14035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AB849F5-89A6-4BD2-B1E1-6C0736BD5C02}" type="slidenum">
              <a:rPr lang="sv-SE" smtClean="0"/>
              <a:t>6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435198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2025-04-05: https://vis.nll.se/process/vard/Dokument/vard/V%C3%A5rdrutiner/%C3%85tg%C3%A4rd/KV%C3%85%20Kirurgisk/Tonsillektomi%20vid%20OSAS,%20rutin.pdf (EMB10 tonsillektomi, ZXC65 skrapning)</a:t>
            </a:r>
          </a:p>
          <a:p>
            <a:endParaRPr lang="sv-SE" dirty="0"/>
          </a:p>
          <a:p>
            <a:r>
              <a:rPr lang="sv-SE" dirty="0"/>
              <a:t>När man planerar är vi inne på en ”</a:t>
            </a:r>
            <a:r>
              <a:rPr lang="sv-SE" dirty="0" err="1"/>
              <a:t>instansiering</a:t>
            </a:r>
            <a:r>
              <a:rPr lang="sv-SE" dirty="0"/>
              <a:t>”, man behöver boka sal, personal, utrustning, patienten kan behöva ta </a:t>
            </a:r>
            <a:r>
              <a:rPr lang="sv-SE"/>
              <a:t>prover innan …</a:t>
            </a:r>
            <a:endParaRPr lang="sv-SE" dirty="0"/>
          </a:p>
          <a:p>
            <a:endParaRPr lang="sv-SE" dirty="0"/>
          </a:p>
          <a:p>
            <a:endParaRPr lang="sv-SE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B3A9904-9954-40AE-B04B-066A24525231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9087951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Vårdområde: </a:t>
            </a:r>
            <a:r>
              <a:rPr lang="sv-SE" sz="1200" dirty="0">
                <a:ea typeface="Calibri" panose="020F0502020204030204" pitchFamily="34" charset="0"/>
              </a:rPr>
              <a:t>Kataraktoperation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Fall</a:t>
            </a:r>
            <a:r>
              <a:rPr lang="sv-SE" sz="1200" dirty="0">
                <a:ea typeface="Calibri" panose="020F0502020204030204" pitchFamily="34" charset="0"/>
              </a:rPr>
              <a:t>: Bengt, 72 år [Patient] lider av grå starr [sjukdom] och har behov av en kataraktoperation [åtgärd].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Case</a:t>
            </a:r>
            <a:r>
              <a:rPr lang="sv-SE" sz="1200" dirty="0">
                <a:ea typeface="Calibri" panose="020F0502020204030204" pitchFamily="34" charset="0"/>
              </a:rPr>
              <a:t>: Bengts ögonläkare på Blekingesjukhuset [Vårdgivare A] frågar Centralsjukhuset Kristianstad [Vårdgivare B] om de har kapacitet att behandla Bengt.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sz="120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BF887E-5F72-45C7-8223-44741D6FF074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6851847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Vårdområde: </a:t>
            </a:r>
            <a:r>
              <a:rPr lang="sv-SE" sz="1200" dirty="0">
                <a:ea typeface="Calibri" panose="020F0502020204030204" pitchFamily="34" charset="0"/>
              </a:rPr>
              <a:t>Kataraktoperation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Fall</a:t>
            </a:r>
            <a:r>
              <a:rPr lang="sv-SE" sz="1200" dirty="0">
                <a:ea typeface="Calibri" panose="020F0502020204030204" pitchFamily="34" charset="0"/>
              </a:rPr>
              <a:t>: Bengt, 72 år [Patient] lider av grå starr [sjukdom] och har behov av en kataraktoperation [åtgärd].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Case</a:t>
            </a:r>
            <a:r>
              <a:rPr lang="sv-SE" sz="1200" dirty="0">
                <a:ea typeface="Calibri" panose="020F0502020204030204" pitchFamily="34" charset="0"/>
              </a:rPr>
              <a:t>: Bengts ögonläkare på Blekingesjukhuset [Vårdgivare A] frågar Centralsjukhuset Kristianstad [Vårdgivare B] om de har kapacitet att behandla Bengt.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sz="120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BF887E-5F72-45C7-8223-44741D6FF074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78795536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Vårdområde: </a:t>
            </a:r>
            <a:r>
              <a:rPr lang="sv-SE" sz="1200" dirty="0">
                <a:ea typeface="Calibri" panose="020F0502020204030204" pitchFamily="34" charset="0"/>
              </a:rPr>
              <a:t>Kataraktoperation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Fall</a:t>
            </a:r>
            <a:r>
              <a:rPr lang="sv-SE" sz="1200" dirty="0">
                <a:ea typeface="Calibri" panose="020F0502020204030204" pitchFamily="34" charset="0"/>
              </a:rPr>
              <a:t>: Bengt, 72 år [Patient] lider av grå starr [sjukdom] och har behov av en kataraktoperation [åtgärd].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Case</a:t>
            </a:r>
            <a:r>
              <a:rPr lang="sv-SE" sz="1200" dirty="0">
                <a:ea typeface="Calibri" panose="020F0502020204030204" pitchFamily="34" charset="0"/>
              </a:rPr>
              <a:t>: Bengts ögonläkare på Blekingesjukhuset [Vårdgivare A] frågar Centralsjukhuset Kristianstad [Vårdgivare B] om de har kapacitet att behandla Bengt.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sz="120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BF887E-5F72-45C7-8223-44741D6FF074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4266079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Vårdområde: </a:t>
            </a:r>
            <a:r>
              <a:rPr lang="sv-SE" sz="1200" dirty="0">
                <a:ea typeface="Calibri" panose="020F0502020204030204" pitchFamily="34" charset="0"/>
              </a:rPr>
              <a:t>Kataraktoperation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Fall</a:t>
            </a:r>
            <a:r>
              <a:rPr lang="sv-SE" sz="1200" dirty="0">
                <a:ea typeface="Calibri" panose="020F0502020204030204" pitchFamily="34" charset="0"/>
              </a:rPr>
              <a:t>: Bengt, 72 år [Patient] lider av grå starr [sjukdom] och har behov av en kataraktoperation [åtgärd].</a:t>
            </a:r>
          </a:p>
          <a:p>
            <a:pPr marL="0" indent="0">
              <a:buFont typeface="Arial" panose="020B0604020202020204" pitchFamily="34" charset="0"/>
              <a:buNone/>
            </a:pPr>
            <a:r>
              <a:rPr lang="sv-SE" sz="1200" b="1" dirty="0">
                <a:ea typeface="Calibri" panose="020F0502020204030204" pitchFamily="34" charset="0"/>
              </a:rPr>
              <a:t>Case</a:t>
            </a:r>
            <a:r>
              <a:rPr lang="sv-SE" sz="1200" dirty="0">
                <a:ea typeface="Calibri" panose="020F0502020204030204" pitchFamily="34" charset="0"/>
              </a:rPr>
              <a:t>: Bengts ögonläkare på Blekingesjukhuset [Vårdgivare A] frågar Centralsjukhuset Kristianstad [Vårdgivare B] om de har kapacitet att behandla Bengt. 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sv-SE" sz="1200" dirty="0"/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8BF887E-5F72-45C7-8223-44741D6FF074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633411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bildobjekt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tshållare för anteckninga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sv-SE" dirty="0"/>
              <a:t>2025-04-07:</a:t>
            </a:r>
          </a:p>
          <a:p>
            <a:r>
              <a:rPr lang="sv-SE" dirty="0"/>
              <a:t>https://kunskapsbanken.cancercentrum.se/diagnoser/brostcancer/vardforlopp/#chapter--Valgrundad-misstanke--kriterier-for-start-av-utredning-enligt-standardiserat-vardforlopp</a:t>
            </a:r>
          </a:p>
          <a:p>
            <a:endParaRPr lang="sv-SE" dirty="0"/>
          </a:p>
        </p:txBody>
      </p:sp>
      <p:sp>
        <p:nvSpPr>
          <p:cNvPr id="4" name="Platshållare för bildnumm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7133811-A34C-4496-887F-8783A627C1E6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563915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ör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59918432-3EA5-D4DF-FB7A-7622195A7966}"/>
              </a:ext>
            </a:extLst>
          </p:cNvPr>
          <p:cNvSpPr/>
          <p:nvPr/>
        </p:nvSpPr>
        <p:spPr>
          <a:xfrm>
            <a:off x="0" y="947605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0087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 b="1" i="0">
                <a:solidFill>
                  <a:srgbClr val="FFE098"/>
                </a:solidFill>
                <a:latin typeface="Public Sans" pitchFamily="2" charset="77"/>
              </a:defRPr>
            </a:lvl1pPr>
          </a:lstStyle>
          <a:p>
            <a:r>
              <a:rPr lang="sv-SE" dirty="0"/>
              <a:t>Namn på presentation</a:t>
            </a:r>
            <a:endParaRPr lang="en-US" dirty="0"/>
          </a:p>
        </p:txBody>
      </p:sp>
      <p:sp>
        <p:nvSpPr>
          <p:cNvPr id="3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bg1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Namn Efternamn</a:t>
            </a:r>
            <a:endParaRPr lang="en-US" dirty="0"/>
          </a:p>
        </p:txBody>
      </p:sp>
      <p:sp>
        <p:nvSpPr>
          <p:cNvPr id="15" name="Platshållare för text 2">
            <a:extLst>
              <a:ext uri="{FF2B5EF4-FFF2-40B4-BE49-F238E27FC236}">
                <a16:creationId xmlns:a16="http://schemas.microsoft.com/office/drawing/2014/main" id="{CC15D2AC-FEAC-4621-9AE3-00A42F95CBD3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1884000" y="4292580"/>
            <a:ext cx="8424000" cy="1938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400" b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 lvl="0"/>
            <a:r>
              <a:rPr lang="sv-SE" dirty="0"/>
              <a:t>Jobbtitel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4096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n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tshållare för bild 6">
            <a:extLst>
              <a:ext uri="{FF2B5EF4-FFF2-40B4-BE49-F238E27FC236}">
                <a16:creationId xmlns:a16="http://schemas.microsoft.com/office/drawing/2014/main" id="{5495A03C-3542-4619-AE59-80187A9A66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82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10" name="Platshållare för text 9">
            <a:extLst>
              <a:ext uri="{FF2B5EF4-FFF2-40B4-BE49-F238E27FC236}">
                <a16:creationId xmlns:a16="http://schemas.microsoft.com/office/drawing/2014/main" id="{60EE4372-E315-4278-A73B-860B3A07349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182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Namn</a:t>
            </a:r>
          </a:p>
        </p:txBody>
      </p:sp>
      <p:sp>
        <p:nvSpPr>
          <p:cNvPr id="99" name="Platshållare för text 9">
            <a:extLst>
              <a:ext uri="{FF2B5EF4-FFF2-40B4-BE49-F238E27FC236}">
                <a16:creationId xmlns:a16="http://schemas.microsoft.com/office/drawing/2014/main" id="{F4036251-E5B3-452B-B7CD-4CBACAE6A573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1182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 dirty="0"/>
              <a:t>Titel</a:t>
            </a:r>
          </a:p>
        </p:txBody>
      </p:sp>
      <p:sp>
        <p:nvSpPr>
          <p:cNvPr id="33" name="Platshållare för bild 6">
            <a:extLst>
              <a:ext uri="{FF2B5EF4-FFF2-40B4-BE49-F238E27FC236}">
                <a16:creationId xmlns:a16="http://schemas.microsoft.com/office/drawing/2014/main" id="{282C58CC-AC1E-4BBA-8622-06B8C93987B9}"/>
              </a:ext>
            </a:extLst>
          </p:cNvPr>
          <p:cNvSpPr>
            <a:spLocks noGrp="1"/>
          </p:cNvSpPr>
          <p:nvPr>
            <p:ph type="pic" sz="quarter" idx="78"/>
          </p:nvPr>
        </p:nvSpPr>
        <p:spPr>
          <a:xfrm>
            <a:off x="3720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4" name="Platshållare för text 9">
            <a:extLst>
              <a:ext uri="{FF2B5EF4-FFF2-40B4-BE49-F238E27FC236}">
                <a16:creationId xmlns:a16="http://schemas.microsoft.com/office/drawing/2014/main" id="{F334D473-8601-4399-A95A-77933905229F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3720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5" name="Platshållare för text 9">
            <a:extLst>
              <a:ext uri="{FF2B5EF4-FFF2-40B4-BE49-F238E27FC236}">
                <a16:creationId xmlns:a16="http://schemas.microsoft.com/office/drawing/2014/main" id="{A5B6BF2D-F501-4512-A70B-02842107E903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3720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6" name="Platshållare för bild 6">
            <a:extLst>
              <a:ext uri="{FF2B5EF4-FFF2-40B4-BE49-F238E27FC236}">
                <a16:creationId xmlns:a16="http://schemas.microsoft.com/office/drawing/2014/main" id="{72F1ABFA-6BF1-44E9-B858-D55A1CE7C067}"/>
              </a:ext>
            </a:extLst>
          </p:cNvPr>
          <p:cNvSpPr>
            <a:spLocks noGrp="1"/>
          </p:cNvSpPr>
          <p:nvPr>
            <p:ph type="pic" sz="quarter" idx="81"/>
          </p:nvPr>
        </p:nvSpPr>
        <p:spPr>
          <a:xfrm>
            <a:off x="6258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37" name="Platshållare för text 9">
            <a:extLst>
              <a:ext uri="{FF2B5EF4-FFF2-40B4-BE49-F238E27FC236}">
                <a16:creationId xmlns:a16="http://schemas.microsoft.com/office/drawing/2014/main" id="{FFD9EBA9-A467-4A66-9959-A32BAE2C919D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6258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38" name="Platshållare för text 9">
            <a:extLst>
              <a:ext uri="{FF2B5EF4-FFF2-40B4-BE49-F238E27FC236}">
                <a16:creationId xmlns:a16="http://schemas.microsoft.com/office/drawing/2014/main" id="{CD09B8C7-B401-4DF7-B936-731279B3A12D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6258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39" name="Platshållare för bild 6">
            <a:extLst>
              <a:ext uri="{FF2B5EF4-FFF2-40B4-BE49-F238E27FC236}">
                <a16:creationId xmlns:a16="http://schemas.microsoft.com/office/drawing/2014/main" id="{6F29F2ED-6CAD-496C-A2EF-87A2D093E188}"/>
              </a:ext>
            </a:extLst>
          </p:cNvPr>
          <p:cNvSpPr>
            <a:spLocks noGrp="1"/>
          </p:cNvSpPr>
          <p:nvPr>
            <p:ph type="pic" sz="quarter" idx="84"/>
          </p:nvPr>
        </p:nvSpPr>
        <p:spPr>
          <a:xfrm>
            <a:off x="8796000" y="2241000"/>
            <a:ext cx="2063962" cy="2063962"/>
          </a:xfrm>
          <a:prstGeom prst="roundRect">
            <a:avLst>
              <a:gd name="adj" fmla="val 50000"/>
            </a:avLst>
          </a:prstGeom>
          <a:effectLst>
            <a:softEdge rad="0"/>
          </a:effectLst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  <p:sp>
        <p:nvSpPr>
          <p:cNvPr id="40" name="Platshållare för text 9">
            <a:extLst>
              <a:ext uri="{FF2B5EF4-FFF2-40B4-BE49-F238E27FC236}">
                <a16:creationId xmlns:a16="http://schemas.microsoft.com/office/drawing/2014/main" id="{56475F82-86AF-4FE9-BF9A-A68ABAC6A1EB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8796000" y="4563000"/>
            <a:ext cx="2063962" cy="246221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None/>
              <a:defRPr sz="1600" b="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sv-SE"/>
              <a:t>Namn</a:t>
            </a:r>
          </a:p>
        </p:txBody>
      </p:sp>
      <p:sp>
        <p:nvSpPr>
          <p:cNvPr id="41" name="Platshållare för text 9">
            <a:extLst>
              <a:ext uri="{FF2B5EF4-FFF2-40B4-BE49-F238E27FC236}">
                <a16:creationId xmlns:a16="http://schemas.microsoft.com/office/drawing/2014/main" id="{2632D0E4-30E2-41EA-B5DF-64AB7F45F1CA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8796000" y="4941000"/>
            <a:ext cx="2063962" cy="215444"/>
          </a:xfrm>
        </p:spPr>
        <p:txBody>
          <a:bodyPr wrap="square" lIns="0" anchor="t" anchorCtr="0">
            <a:spAutoFit/>
          </a:bodyPr>
          <a:lstStyle>
            <a:lvl1pPr marL="0" indent="0" algn="ctr">
              <a:lnSpc>
                <a:spcPct val="100000"/>
              </a:lnSpc>
              <a:buSzPct val="70000"/>
              <a:buFontTx/>
              <a:buNone/>
              <a:defRPr sz="1400" spc="0">
                <a:solidFill>
                  <a:schemeClr val="bg1">
                    <a:lumMod val="25000"/>
                  </a:schemeClr>
                </a:solidFill>
                <a:latin typeface="+mn-lt"/>
              </a:defRPr>
            </a:lvl1pPr>
          </a:lstStyle>
          <a:p>
            <a:pPr lvl="0"/>
            <a:r>
              <a:rPr lang="sv-SE"/>
              <a:t>Titel</a:t>
            </a:r>
          </a:p>
        </p:txBody>
      </p:sp>
      <p:sp>
        <p:nvSpPr>
          <p:cNvPr id="16" name="Rubrik 9">
            <a:extLst>
              <a:ext uri="{FF2B5EF4-FFF2-40B4-BE49-F238E27FC236}">
                <a16:creationId xmlns:a16="http://schemas.microsoft.com/office/drawing/2014/main" id="{4005F39E-7787-4CC0-8CFA-F8DBCE160D1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8747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166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Sista sida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ihandsfigur 2">
            <a:extLst>
              <a:ext uri="{FF2B5EF4-FFF2-40B4-BE49-F238E27FC236}">
                <a16:creationId xmlns:a16="http://schemas.microsoft.com/office/drawing/2014/main" id="{7767C162-E9F8-E5F6-F042-09EB07DB0774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9669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97000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rgbClr val="FFE098"/>
                </a:solidFill>
                <a:latin typeface="+mj-lt"/>
              </a:defRPr>
            </a:lvl1pPr>
          </a:lstStyle>
          <a:p>
            <a:r>
              <a:rPr lang="sv-SE" dirty="0"/>
              <a:t>Ex: Tack för din medverkan!</a:t>
            </a:r>
            <a:endParaRPr lang="en-US" dirty="0"/>
          </a:p>
        </p:txBody>
      </p:sp>
      <p:pic>
        <p:nvPicPr>
          <p:cNvPr id="7" name="Bild 6">
            <a:extLst>
              <a:ext uri="{FF2B5EF4-FFF2-40B4-BE49-F238E27FC236}">
                <a16:creationId xmlns:a16="http://schemas.microsoft.com/office/drawing/2014/main" id="{53FE9666-BE73-4983-9594-913158F324DC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sv-SE" dirty="0"/>
              <a:t>Ex: Kontakta oss på </a:t>
            </a:r>
            <a:r>
              <a:rPr lang="sv-SE" dirty="0" err="1"/>
              <a:t>namn@ehalsomyndigheten.se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860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E9D730C-D2B9-401E-AB3E-2D436FB65E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8B5BE4B9-EC14-48AF-BD81-745A06D096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2459F59-DA7D-428D-9CC0-4EEDF4B5F3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2D37EDD-8ABB-4D8C-88D2-DC5A7252EFDE}" type="datetimeFigureOut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2025-04-14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1324545-8466-42FE-AC6B-FED6F8FBBB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44C6C5D-D731-4D80-B579-1B448F97E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6FD1E833-EA73-4A6B-A0E6-1421F7ACA063}" type="slidenum">
              <a:rPr kumimoji="0" lang="sv-SE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‹#›</a:t>
            </a:fld>
            <a:endParaRPr kumimoji="0" lang="sv-SE" sz="1200" b="0" i="0" u="none" strike="noStrike" kern="1200" cap="none" spc="0" normalizeH="0" baseline="0" noProof="0">
              <a:ln>
                <a:noFill/>
              </a:ln>
              <a:solidFill>
                <a:prstClr val="black">
                  <a:tint val="75000"/>
                </a:prstClr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70347541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2F6733E9-F881-42AE-B80B-ABFC4B5858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37EDD-8ABB-4D8C-88D2-DC5A7252EFDE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941C3786-C00C-4664-96EF-69A6554788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F941FB63-EBAE-42CB-87C6-4A91B4408C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D1E833-EA73-4A6B-A0E6-1421F7ACA063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642250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Rubrik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B811FF3-F7D0-FCF5-EEC3-342C43AF66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Underrubrik 2">
            <a:extLst>
              <a:ext uri="{FF2B5EF4-FFF2-40B4-BE49-F238E27FC236}">
                <a16:creationId xmlns:a16="http://schemas.microsoft.com/office/drawing/2014/main" id="{DD277920-06B7-4F84-CB07-98FFE49CFF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sv-SE"/>
              <a:t>Klicka här för att ändra mall för underrubrikformat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5F3BE290-6834-CD78-DF1C-5866FCEC22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79D29944-397C-90B4-1CD0-E099BEBCD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6B11DC04-697B-955A-96F9-BB41AFDAA7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10030829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Rubrik och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92407DA-376A-2D89-AE1B-C22CE58C52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A23355AE-D9D9-B1AD-A2C4-41156B6B28C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C2EE34FE-9F2E-60D8-2608-874EF96EA6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7188F77-FA73-12EE-A861-DED2ABBEE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94FDA15F-9A7A-BA03-4C16-BB9EE1AB03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3290809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vsnitts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C74F88F-EF35-C7B6-4E50-80A5B67B6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74CDF56-5197-2B91-9A33-1EA443AB4C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798E4EC3-16C6-D82B-D393-9A037A4E27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B1999979-884B-193C-61BC-161D9FF1E4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15130F59-5547-8563-CB18-1BA0661CA4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467332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vå del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CB64F28-7F14-3DF2-0BAF-0FB1D84B1D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94E0AD96-894A-E8B6-D6E3-C610200C51C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916FA922-FF9A-92FD-6FC0-25786452A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F3E31793-27C8-180B-C6DD-DC572AECE0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22406DF8-D3F9-44EF-FC4F-62B6FDB268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2E96B3C3-FFFB-7D76-92EC-64EEE72AB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0851547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Jämföre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791E36F-6D85-0EC5-A268-B5C572EF14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1114BBFB-C38A-1748-002F-75FBE46A26A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4" name="Platshållare för innehåll 3">
            <a:extLst>
              <a:ext uri="{FF2B5EF4-FFF2-40B4-BE49-F238E27FC236}">
                <a16:creationId xmlns:a16="http://schemas.microsoft.com/office/drawing/2014/main" id="{E13C3A3C-F7F9-42AE-00A7-0D044732427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1C7D663-89A1-0990-A92E-3976EDE7404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79761CFC-B1F4-3978-A8F2-B434753D790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7" name="Platshållare för datum 6">
            <a:extLst>
              <a:ext uri="{FF2B5EF4-FFF2-40B4-BE49-F238E27FC236}">
                <a16:creationId xmlns:a16="http://schemas.microsoft.com/office/drawing/2014/main" id="{097FF183-62A1-DEF6-41D4-3E4DB1EB6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8" name="Platshållare för sidfot 7">
            <a:extLst>
              <a:ext uri="{FF2B5EF4-FFF2-40B4-BE49-F238E27FC236}">
                <a16:creationId xmlns:a16="http://schemas.microsoft.com/office/drawing/2014/main" id="{97254086-9935-ADEF-3DA1-2D25C41281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Platshållare för bildnummer 8">
            <a:extLst>
              <a:ext uri="{FF2B5EF4-FFF2-40B4-BE49-F238E27FC236}">
                <a16:creationId xmlns:a16="http://schemas.microsoft.com/office/drawing/2014/main" id="{9DFBCB77-1CE5-70FD-5F5F-D486D733D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52858498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Endast 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BE3A358-2A15-5CFB-E072-DC22FAE4EA9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datum 2">
            <a:extLst>
              <a:ext uri="{FF2B5EF4-FFF2-40B4-BE49-F238E27FC236}">
                <a16:creationId xmlns:a16="http://schemas.microsoft.com/office/drawing/2014/main" id="{2D616133-A7C6-BB93-D1C0-860C757CB2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4" name="Platshållare för sidfot 3">
            <a:extLst>
              <a:ext uri="{FF2B5EF4-FFF2-40B4-BE49-F238E27FC236}">
                <a16:creationId xmlns:a16="http://schemas.microsoft.com/office/drawing/2014/main" id="{55499337-D977-A806-4CB1-A13E1E183A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Platshållare för bildnummer 4">
            <a:extLst>
              <a:ext uri="{FF2B5EF4-FFF2-40B4-BE49-F238E27FC236}">
                <a16:creationId xmlns:a16="http://schemas.microsoft.com/office/drawing/2014/main" id="{5D13EE60-A6EE-C71A-72B2-9FB12C2B25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50624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Kapitelsida"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ihandsfigur 1">
            <a:extLst>
              <a:ext uri="{FF2B5EF4-FFF2-40B4-BE49-F238E27FC236}">
                <a16:creationId xmlns:a16="http://schemas.microsoft.com/office/drawing/2014/main" id="{F7F68AE8-1AF4-798F-C9C1-1749BAB45A99}"/>
              </a:ext>
            </a:extLst>
          </p:cNvPr>
          <p:cNvSpPr/>
          <p:nvPr/>
        </p:nvSpPr>
        <p:spPr>
          <a:xfrm>
            <a:off x="0" y="923210"/>
            <a:ext cx="8321786" cy="5934790"/>
          </a:xfrm>
          <a:custGeom>
            <a:avLst/>
            <a:gdLst>
              <a:gd name="connsiteX0" fmla="*/ 2156272 w 2362857"/>
              <a:gd name="connsiteY0" fmla="*/ 1450527 h 1685102"/>
              <a:gd name="connsiteX1" fmla="*/ 2362857 w 2362857"/>
              <a:gd name="connsiteY1" fmla="*/ 1685102 h 1685102"/>
              <a:gd name="connsiteX2" fmla="*/ 1919865 w 2362857"/>
              <a:gd name="connsiteY2" fmla="*/ 1685102 h 1685102"/>
              <a:gd name="connsiteX3" fmla="*/ 1758186 w 2362857"/>
              <a:gd name="connsiteY3" fmla="*/ 1071096 h 1685102"/>
              <a:gd name="connsiteX4" fmla="*/ 1985845 w 2362857"/>
              <a:gd name="connsiteY4" fmla="*/ 1298754 h 1685102"/>
              <a:gd name="connsiteX5" fmla="*/ 1599497 w 2362857"/>
              <a:gd name="connsiteY5" fmla="*/ 1685102 h 1685102"/>
              <a:gd name="connsiteX6" fmla="*/ 1149043 w 2362857"/>
              <a:gd name="connsiteY6" fmla="*/ 1685102 h 1685102"/>
              <a:gd name="connsiteX7" fmla="*/ 0 w 2362857"/>
              <a:gd name="connsiteY7" fmla="*/ 0 h 1685102"/>
              <a:gd name="connsiteX8" fmla="*/ 150495 w 2362857"/>
              <a:gd name="connsiteY8" fmla="*/ 7185 h 1685102"/>
              <a:gd name="connsiteX9" fmla="*/ 1179520 w 2362857"/>
              <a:gd name="connsiteY9" fmla="*/ 492556 h 1685102"/>
              <a:gd name="connsiteX10" fmla="*/ 1605904 w 2362857"/>
              <a:gd name="connsiteY10" fmla="*/ 919323 h 1685102"/>
              <a:gd name="connsiteX11" fmla="*/ 840535 w 2362857"/>
              <a:gd name="connsiteY11" fmla="*/ 1685102 h 1685102"/>
              <a:gd name="connsiteX12" fmla="*/ 384972 w 2362857"/>
              <a:gd name="connsiteY12" fmla="*/ 1685102 h 1685102"/>
              <a:gd name="connsiteX13" fmla="*/ 392229 w 2362857"/>
              <a:gd name="connsiteY13" fmla="*/ 1678187 h 1685102"/>
              <a:gd name="connsiteX14" fmla="*/ 193123 w 2362857"/>
              <a:gd name="connsiteY14" fmla="*/ 1479080 h 1685102"/>
              <a:gd name="connsiteX15" fmla="*/ 193046 w 2362857"/>
              <a:gd name="connsiteY15" fmla="*/ 1478953 h 1685102"/>
              <a:gd name="connsiteX16" fmla="*/ 51106 w 2362857"/>
              <a:gd name="connsiteY16" fmla="*/ 1403508 h 1685102"/>
              <a:gd name="connsiteX17" fmla="*/ 0 w 2362857"/>
              <a:gd name="connsiteY17" fmla="*/ 1398633 h 1685102"/>
              <a:gd name="connsiteX18" fmla="*/ 0 w 2362857"/>
              <a:gd name="connsiteY18" fmla="*/ 1083481 h 1685102"/>
              <a:gd name="connsiteX19" fmla="*/ 5844 w 2362857"/>
              <a:gd name="connsiteY19" fmla="*/ 1082992 h 1685102"/>
              <a:gd name="connsiteX20" fmla="*/ 420782 w 2362857"/>
              <a:gd name="connsiteY20" fmla="*/ 1260812 h 1685102"/>
              <a:gd name="connsiteX21" fmla="*/ 619889 w 2362857"/>
              <a:gd name="connsiteY21" fmla="*/ 1459918 h 1685102"/>
              <a:gd name="connsiteX22" fmla="*/ 781052 w 2362857"/>
              <a:gd name="connsiteY22" fmla="*/ 1298754 h 1685102"/>
              <a:gd name="connsiteX23" fmla="*/ 581946 w 2362857"/>
              <a:gd name="connsiteY23" fmla="*/ 1099648 h 1685102"/>
              <a:gd name="connsiteX24" fmla="*/ 573405 w 2362857"/>
              <a:gd name="connsiteY24" fmla="*/ 1091145 h 1685102"/>
              <a:gd name="connsiteX25" fmla="*/ 152595 w 2362857"/>
              <a:gd name="connsiteY25" fmla="*/ 871230 h 1685102"/>
              <a:gd name="connsiteX26" fmla="*/ 0 w 2362857"/>
              <a:gd name="connsiteY26" fmla="*/ 857743 h 1685102"/>
              <a:gd name="connsiteX27" fmla="*/ 0 w 2362857"/>
              <a:gd name="connsiteY27" fmla="*/ 538208 h 1685102"/>
              <a:gd name="connsiteX28" fmla="*/ 103258 w 2362857"/>
              <a:gd name="connsiteY28" fmla="*/ 543136 h 1685102"/>
              <a:gd name="connsiteX29" fmla="*/ 800214 w 2362857"/>
              <a:gd name="connsiteY29" fmla="*/ 871862 h 1685102"/>
              <a:gd name="connsiteX30" fmla="*/ 999321 w 2362857"/>
              <a:gd name="connsiteY30" fmla="*/ 1071096 h 1685102"/>
              <a:gd name="connsiteX31" fmla="*/ 1160484 w 2362857"/>
              <a:gd name="connsiteY31" fmla="*/ 909932 h 1685102"/>
              <a:gd name="connsiteX32" fmla="*/ 961377 w 2362857"/>
              <a:gd name="connsiteY32" fmla="*/ 710697 h 1685102"/>
              <a:gd name="connsiteX33" fmla="*/ 137190 w 2362857"/>
              <a:gd name="connsiteY33" fmla="*/ 315229 h 1685102"/>
              <a:gd name="connsiteX34" fmla="*/ 0 w 2362857"/>
              <a:gd name="connsiteY34" fmla="*/ 311090 h 16851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362857" h="1685102">
                <a:moveTo>
                  <a:pt x="2156272" y="1450527"/>
                </a:moveTo>
                <a:lnTo>
                  <a:pt x="2362857" y="1685102"/>
                </a:lnTo>
                <a:lnTo>
                  <a:pt x="1919865" y="1685102"/>
                </a:lnTo>
                <a:close/>
                <a:moveTo>
                  <a:pt x="1758186" y="1071096"/>
                </a:moveTo>
                <a:lnTo>
                  <a:pt x="1985845" y="1298754"/>
                </a:lnTo>
                <a:lnTo>
                  <a:pt x="1599497" y="1685102"/>
                </a:lnTo>
                <a:lnTo>
                  <a:pt x="1149043" y="1685102"/>
                </a:lnTo>
                <a:close/>
                <a:moveTo>
                  <a:pt x="0" y="0"/>
                </a:moveTo>
                <a:lnTo>
                  <a:pt x="150495" y="7185"/>
                </a:lnTo>
                <a:cubicBezTo>
                  <a:pt x="526081" y="43139"/>
                  <a:pt x="891893" y="204929"/>
                  <a:pt x="1179520" y="492556"/>
                </a:cubicBezTo>
                <a:lnTo>
                  <a:pt x="1605904" y="919323"/>
                </a:lnTo>
                <a:lnTo>
                  <a:pt x="840535" y="1685102"/>
                </a:lnTo>
                <a:lnTo>
                  <a:pt x="384972" y="1685102"/>
                </a:lnTo>
                <a:lnTo>
                  <a:pt x="392229" y="1678187"/>
                </a:lnTo>
                <a:lnTo>
                  <a:pt x="193123" y="1479080"/>
                </a:lnTo>
                <a:cubicBezTo>
                  <a:pt x="193098" y="1479080"/>
                  <a:pt x="193073" y="1479080"/>
                  <a:pt x="193046" y="1478953"/>
                </a:cubicBezTo>
                <a:cubicBezTo>
                  <a:pt x="152768" y="1438694"/>
                  <a:pt x="103109" y="1413550"/>
                  <a:pt x="51106" y="1403508"/>
                </a:cubicBezTo>
                <a:lnTo>
                  <a:pt x="0" y="1398633"/>
                </a:lnTo>
                <a:lnTo>
                  <a:pt x="0" y="1083481"/>
                </a:lnTo>
                <a:lnTo>
                  <a:pt x="5844" y="1082992"/>
                </a:lnTo>
                <a:cubicBezTo>
                  <a:pt x="156785" y="1084832"/>
                  <a:pt x="307022" y="1144253"/>
                  <a:pt x="420782" y="1260812"/>
                </a:cubicBezTo>
                <a:lnTo>
                  <a:pt x="619889" y="1459918"/>
                </a:lnTo>
                <a:lnTo>
                  <a:pt x="781052" y="1298754"/>
                </a:lnTo>
                <a:lnTo>
                  <a:pt x="581946" y="1099648"/>
                </a:lnTo>
                <a:cubicBezTo>
                  <a:pt x="579115" y="1096730"/>
                  <a:pt x="576273" y="1093937"/>
                  <a:pt x="573405" y="1091145"/>
                </a:cubicBezTo>
                <a:cubicBezTo>
                  <a:pt x="453589" y="973081"/>
                  <a:pt x="306391" y="899827"/>
                  <a:pt x="152595" y="871230"/>
                </a:cubicBezTo>
                <a:lnTo>
                  <a:pt x="0" y="857743"/>
                </a:lnTo>
                <a:lnTo>
                  <a:pt x="0" y="538208"/>
                </a:lnTo>
                <a:lnTo>
                  <a:pt x="103258" y="543136"/>
                </a:lnTo>
                <a:cubicBezTo>
                  <a:pt x="357640" y="567481"/>
                  <a:pt x="605404" y="677057"/>
                  <a:pt x="800214" y="871862"/>
                </a:cubicBezTo>
                <a:lnTo>
                  <a:pt x="999321" y="1071096"/>
                </a:lnTo>
                <a:lnTo>
                  <a:pt x="1160484" y="909932"/>
                </a:lnTo>
                <a:lnTo>
                  <a:pt x="961377" y="710697"/>
                </a:lnTo>
                <a:cubicBezTo>
                  <a:pt x="737367" y="482142"/>
                  <a:pt x="444195" y="345862"/>
                  <a:pt x="137190" y="315229"/>
                </a:cubicBezTo>
                <a:lnTo>
                  <a:pt x="0" y="311090"/>
                </a:lnTo>
                <a:close/>
              </a:path>
            </a:pathLst>
          </a:custGeom>
          <a:solidFill>
            <a:schemeClr val="accent1">
              <a:lumMod val="50000"/>
              <a:alpha val="1506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sv-SE"/>
          </a:p>
        </p:txBody>
      </p:sp>
      <p:sp>
        <p:nvSpPr>
          <p:cNvPr id="29" name="Rubrik 28">
            <a:extLst>
              <a:ext uri="{FF2B5EF4-FFF2-40B4-BE49-F238E27FC236}">
                <a16:creationId xmlns:a16="http://schemas.microsoft.com/office/drawing/2014/main" id="{46C2B64B-A227-44D7-B726-04C45DBD102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884000" y="2962042"/>
            <a:ext cx="8424000" cy="553998"/>
          </a:xfrm>
        </p:spPr>
        <p:txBody>
          <a:bodyPr wrap="square" anchor="b" anchorCtr="0">
            <a:spAutoFit/>
          </a:bodyPr>
          <a:lstStyle>
            <a:lvl1pPr algn="l">
              <a:defRPr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2" name="Platshållare för text 2">
            <a:extLst>
              <a:ext uri="{FF2B5EF4-FFF2-40B4-BE49-F238E27FC236}">
                <a16:creationId xmlns:a16="http://schemas.microsoft.com/office/drawing/2014/main" id="{B2FD5311-81A2-4D1B-AF70-BCDCECC4928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884000" y="3915000"/>
            <a:ext cx="8424000" cy="249299"/>
          </a:xfrm>
        </p:spPr>
        <p:txBody>
          <a:bodyPr wrap="square">
            <a:spAutoFit/>
          </a:bodyPr>
          <a:lstStyle>
            <a:lvl1pPr marL="0" indent="0" algn="l">
              <a:lnSpc>
                <a:spcPct val="90000"/>
              </a:lnSpc>
              <a:spcAft>
                <a:spcPts val="0"/>
              </a:spcAft>
              <a:buNone/>
              <a:defRPr sz="18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sv-SE" dirty="0"/>
              <a:t>Alternativ text</a:t>
            </a:r>
            <a:endParaRPr lang="en-US" dirty="0"/>
          </a:p>
        </p:txBody>
      </p:sp>
      <p:pic>
        <p:nvPicPr>
          <p:cNvPr id="15" name="Bild 14">
            <a:extLst>
              <a:ext uri="{FF2B5EF4-FFF2-40B4-BE49-F238E27FC236}">
                <a16:creationId xmlns:a16="http://schemas.microsoft.com/office/drawing/2014/main" id="{DCC12908-E490-4DAE-8421-7D4C6E2BEFAB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311776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706304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datum 1">
            <a:extLst>
              <a:ext uri="{FF2B5EF4-FFF2-40B4-BE49-F238E27FC236}">
                <a16:creationId xmlns:a16="http://schemas.microsoft.com/office/drawing/2014/main" id="{458F753E-953D-0ED3-7734-D3D3F60D61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3" name="Platshållare för sidfot 2">
            <a:extLst>
              <a:ext uri="{FF2B5EF4-FFF2-40B4-BE49-F238E27FC236}">
                <a16:creationId xmlns:a16="http://schemas.microsoft.com/office/drawing/2014/main" id="{D5AA3C79-3A61-B5AC-3DE4-DF1319B5B9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Platshållare för bildnummer 3">
            <a:extLst>
              <a:ext uri="{FF2B5EF4-FFF2-40B4-BE49-F238E27FC236}">
                <a16:creationId xmlns:a16="http://schemas.microsoft.com/office/drawing/2014/main" id="{931FB112-044B-A918-17ED-AA22C1E34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858469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ext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70271979-C1B6-267D-A3BB-FB556CA949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57F35F4-F02F-09D9-22B7-2EFA55BB8E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65E877D1-1877-DE02-A0E3-47D6192F3F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2068BEB9-9D54-5AE7-5F76-C6C3B21C33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17CDE998-09C3-1CB4-71EE-1D6382E37E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3DDA553B-5730-DE18-AD22-F33FAAE41C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8930183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ed bild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4C08965-8DD0-86F8-C870-F1C3D0CCDC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bild 2">
            <a:extLst>
              <a:ext uri="{FF2B5EF4-FFF2-40B4-BE49-F238E27FC236}">
                <a16:creationId xmlns:a16="http://schemas.microsoft.com/office/drawing/2014/main" id="{045D2C12-CAFA-D0B5-9559-A3C2CD06D6C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DE5C31EB-748E-74CE-8858-5A91EA261E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sv-SE"/>
              <a:t>Klicka här för att ändra format på bakgrundstexten</a:t>
            </a:r>
          </a:p>
        </p:txBody>
      </p:sp>
      <p:sp>
        <p:nvSpPr>
          <p:cNvPr id="5" name="Platshållare för datum 4">
            <a:extLst>
              <a:ext uri="{FF2B5EF4-FFF2-40B4-BE49-F238E27FC236}">
                <a16:creationId xmlns:a16="http://schemas.microsoft.com/office/drawing/2014/main" id="{7DC4A86C-3585-2BA2-8359-9B3DA7839E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6" name="Platshållare för sidfot 5">
            <a:extLst>
              <a:ext uri="{FF2B5EF4-FFF2-40B4-BE49-F238E27FC236}">
                <a16:creationId xmlns:a16="http://schemas.microsoft.com/office/drawing/2014/main" id="{EFCF7D0F-2132-A765-4192-7DFB47AE65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Platshållare för bildnummer 6">
            <a:extLst>
              <a:ext uri="{FF2B5EF4-FFF2-40B4-BE49-F238E27FC236}">
                <a16:creationId xmlns:a16="http://schemas.microsoft.com/office/drawing/2014/main" id="{92E25C08-B981-6900-2867-D1BC9EAB80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650770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Rubrik och lodrät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F974415-8C76-F63F-125D-020086F77D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21B1784D-68F9-6629-09DB-85E1CE709D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D6440C98-DD18-986E-1A44-F443D77F3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E6BA215D-B8D2-0531-7082-DCEEDFBEA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8B288795-A961-FA71-F230-889DAA4E0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08669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Lodrät rubrik oc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odrät rubrik 1">
            <a:extLst>
              <a:ext uri="{FF2B5EF4-FFF2-40B4-BE49-F238E27FC236}">
                <a16:creationId xmlns:a16="http://schemas.microsoft.com/office/drawing/2014/main" id="{51ED7606-3EE9-B1D2-4C36-774A64244CD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lodrät text 2">
            <a:extLst>
              <a:ext uri="{FF2B5EF4-FFF2-40B4-BE49-F238E27FC236}">
                <a16:creationId xmlns:a16="http://schemas.microsoft.com/office/drawing/2014/main" id="{01997DFC-8B8A-2D7F-4455-2962698C00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9EE29EF-8F9F-12C9-1B56-5A76F982F3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98B86B51-444A-A601-63B1-FA518D80BD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F1737354-BC80-6837-E836-08D3E13C0A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935379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9">
            <a:extLst>
              <a:ext uri="{FF2B5EF4-FFF2-40B4-BE49-F238E27FC236}">
                <a16:creationId xmlns:a16="http://schemas.microsoft.com/office/drawing/2014/main" id="{765C525C-1341-41CB-BD75-830F9A89737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529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 b="0">
                <a:solidFill>
                  <a:schemeClr val="tx2"/>
                </a:solidFill>
                <a:latin typeface="+mj-lt"/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10" name="Platshållare för innehåll 9">
            <a:extLst>
              <a:ext uri="{FF2B5EF4-FFF2-40B4-BE49-F238E27FC236}">
                <a16:creationId xmlns:a16="http://schemas.microsoft.com/office/drawing/2014/main" id="{48A33CCB-B908-1BBD-3116-82B6BC021E2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1047591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015873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+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153292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xt + Bild lila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tshållare för bild 3">
            <a:extLst>
              <a:ext uri="{FF2B5EF4-FFF2-40B4-BE49-F238E27FC236}">
                <a16:creationId xmlns:a16="http://schemas.microsoft.com/office/drawing/2014/main" id="{2B2CF42B-3214-4969-9103-4F8999ADF906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7785848" y="0"/>
            <a:ext cx="4406152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/>
          </a:p>
        </p:txBody>
      </p:sp>
      <p:sp>
        <p:nvSpPr>
          <p:cNvPr id="6" name="Rubrik 9">
            <a:extLst>
              <a:ext uri="{FF2B5EF4-FFF2-40B4-BE49-F238E27FC236}">
                <a16:creationId xmlns:a16="http://schemas.microsoft.com/office/drawing/2014/main" id="{40969982-0770-42AA-89A3-003936E8C9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6402702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accent3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9" name="Platshållare för text 8">
            <a:extLst>
              <a:ext uri="{FF2B5EF4-FFF2-40B4-BE49-F238E27FC236}">
                <a16:creationId xmlns:a16="http://schemas.microsoft.com/office/drawing/2014/main" id="{4EB3A3EF-7652-F720-261E-65CDF35D47D2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58710" y="2024855"/>
            <a:ext cx="6402702" cy="4240213"/>
          </a:xfrm>
        </p:spPr>
        <p:txBody>
          <a:bodyPr>
            <a:normAutofit/>
          </a:bodyPr>
          <a:lstStyle>
            <a:lvl1pPr>
              <a:defRPr sz="2400">
                <a:solidFill>
                  <a:schemeClr val="bg2"/>
                </a:solidFill>
              </a:defRPr>
            </a:lvl1pPr>
            <a:lvl2pPr>
              <a:defRPr sz="2000">
                <a:solidFill>
                  <a:schemeClr val="bg2"/>
                </a:solidFill>
              </a:defRPr>
            </a:lvl2pPr>
            <a:lvl3pPr>
              <a:defRPr sz="1800">
                <a:solidFill>
                  <a:schemeClr val="bg2"/>
                </a:solidFill>
              </a:defRPr>
            </a:lvl3pPr>
            <a:lvl4pPr>
              <a:defRPr sz="1600">
                <a:solidFill>
                  <a:schemeClr val="bg2"/>
                </a:solidFill>
              </a:defRPr>
            </a:lvl4pPr>
            <a:lvl5pPr>
              <a:defRPr sz="1400">
                <a:solidFill>
                  <a:schemeClr val="bg2"/>
                </a:solidFill>
              </a:defRPr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pic>
        <p:nvPicPr>
          <p:cNvPr id="5" name="Bild 4">
            <a:extLst>
              <a:ext uri="{FF2B5EF4-FFF2-40B4-BE49-F238E27FC236}">
                <a16:creationId xmlns:a16="http://schemas.microsoft.com/office/drawing/2014/main" id="{ACB92A5D-232C-3796-1EB3-4C220AD3CB79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8000" y="261000"/>
            <a:ext cx="1945133" cy="25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11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 + 2 innehål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ubrik 9">
            <a:extLst>
              <a:ext uri="{FF2B5EF4-FFF2-40B4-BE49-F238E27FC236}">
                <a16:creationId xmlns:a16="http://schemas.microsoft.com/office/drawing/2014/main" id="{7993E02B-0B1C-479A-9E15-2721DC9597F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58710" y="1323000"/>
            <a:ext cx="10474580" cy="553998"/>
          </a:xfrm>
          <a:prstGeom prst="rect">
            <a:avLst/>
          </a:prstGeom>
        </p:spPr>
        <p:txBody>
          <a:bodyPr wrap="square" lIns="0" anchor="b" anchorCtr="0">
            <a:spAutoFit/>
          </a:bodyPr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lang="sv-SE" dirty="0"/>
              <a:t>Rubrik</a:t>
            </a:r>
            <a:endParaRPr lang="en-US" dirty="0"/>
          </a:p>
        </p:txBody>
      </p:sp>
      <p:sp>
        <p:nvSpPr>
          <p:cNvPr id="2" name="Platshållare för innehåll 9">
            <a:extLst>
              <a:ext uri="{FF2B5EF4-FFF2-40B4-BE49-F238E27FC236}">
                <a16:creationId xmlns:a16="http://schemas.microsoft.com/office/drawing/2014/main" id="{D301C4A6-A561-96B8-9E86-8B8821FB97AA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  <p:sp>
        <p:nvSpPr>
          <p:cNvPr id="5" name="Platshållare för innehåll 9">
            <a:extLst>
              <a:ext uri="{FF2B5EF4-FFF2-40B4-BE49-F238E27FC236}">
                <a16:creationId xmlns:a16="http://schemas.microsoft.com/office/drawing/2014/main" id="{263BD8E9-5290-3E77-D883-3B4CB2B56E7B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6419998" y="2025651"/>
            <a:ext cx="4913164" cy="4157348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</a:lstStyle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699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Rub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ubrik 9">
            <a:extLst>
              <a:ext uri="{FF2B5EF4-FFF2-40B4-BE49-F238E27FC236}">
                <a16:creationId xmlns:a16="http://schemas.microsoft.com/office/drawing/2014/main" id="{71704E9E-E1BA-49FE-B332-98CA79FC12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59881" y="2875002"/>
            <a:ext cx="6472238" cy="1107996"/>
          </a:xfrm>
          <a:prstGeom prst="rect">
            <a:avLst/>
          </a:prstGeom>
        </p:spPr>
        <p:txBody>
          <a:bodyPr wrap="square" lIns="0" tIns="0" rIns="0" bIns="0" anchor="ctr" anchorCtr="0">
            <a:spAutoFit/>
          </a:bodyPr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r>
              <a:rPr lang="sv-SE"/>
              <a:t>Klicka här för att ändra mall för rubrikformat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33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Helside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bild 2" descr="Stor bild">
            <a:extLst>
              <a:ext uri="{FF2B5EF4-FFF2-40B4-BE49-F238E27FC236}">
                <a16:creationId xmlns:a16="http://schemas.microsoft.com/office/drawing/2014/main" id="{84C1EC1A-B2BC-4096-B96B-B1B8DB42277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>
            <a:lvl1pPr marL="0" indent="0">
              <a:buNone/>
              <a:defRPr>
                <a:noFill/>
              </a:defRPr>
            </a:lvl1pPr>
          </a:lstStyle>
          <a:p>
            <a:r>
              <a:rPr lang="sv-SE"/>
              <a:t>Klicka på ikonen för att lägga till en bild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1845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om si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1823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extLst>
    <p:ext uri="{DCECCB84-F9BA-43D5-87BE-67443E8EF086}">
      <p15:sldGuideLst xmlns:p15="http://schemas.microsoft.com/office/powerpoint/2012/main">
        <p15:guide id="1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tshållare för rubrik 15">
            <a:extLst>
              <a:ext uri="{FF2B5EF4-FFF2-40B4-BE49-F238E27FC236}">
                <a16:creationId xmlns:a16="http://schemas.microsoft.com/office/drawing/2014/main" id="{45E54A0E-4631-41FE-A7B8-D830DAD1A7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82000" y="1069332"/>
            <a:ext cx="8046000" cy="553998"/>
          </a:xfrm>
          <a:prstGeom prst="rect">
            <a:avLst/>
          </a:prstGeom>
        </p:spPr>
        <p:txBody>
          <a:bodyPr vert="horz" wrap="square" lIns="0" tIns="0" rIns="0" bIns="0" rtlCol="0" anchor="t" anchorCtr="0">
            <a:spAutoFit/>
          </a:bodyPr>
          <a:lstStyle/>
          <a:p>
            <a:r>
              <a:rPr lang="sv-SE" dirty="0"/>
              <a:t>Klicka här för att ändra rubrik</a:t>
            </a:r>
            <a:endParaRPr lang="en-US" dirty="0"/>
          </a:p>
        </p:txBody>
      </p:sp>
      <p:sp>
        <p:nvSpPr>
          <p:cNvPr id="17" name="Platshållare för text 16">
            <a:extLst>
              <a:ext uri="{FF2B5EF4-FFF2-40B4-BE49-F238E27FC236}">
                <a16:creationId xmlns:a16="http://schemas.microsoft.com/office/drawing/2014/main" id="{FE840BB9-9B85-464C-B0D3-AF7B7F56E3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82000" y="1815014"/>
            <a:ext cx="9828000" cy="4330318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sv-SE" dirty="0"/>
              <a:t>Redigera format för bakgrundstext</a:t>
            </a:r>
          </a:p>
          <a:p>
            <a:pPr lvl="1"/>
            <a:r>
              <a:rPr lang="sv-SE" dirty="0"/>
              <a:t>Nivå två</a:t>
            </a:r>
          </a:p>
          <a:p>
            <a:pPr lvl="2"/>
            <a:r>
              <a:rPr lang="sv-SE" dirty="0"/>
              <a:t>Nivå tre</a:t>
            </a:r>
          </a:p>
          <a:p>
            <a:pPr lvl="3"/>
            <a:r>
              <a:rPr lang="sv-SE" dirty="0"/>
              <a:t>Nivå fyra</a:t>
            </a:r>
          </a:p>
          <a:p>
            <a:pPr lvl="4"/>
            <a:r>
              <a:rPr lang="sv-SE" dirty="0"/>
              <a:t>Nivå fem</a:t>
            </a:r>
            <a:endParaRPr lang="en-US" dirty="0"/>
          </a:p>
        </p:txBody>
      </p:sp>
      <p:sp>
        <p:nvSpPr>
          <p:cNvPr id="2" name="Bild 3">
            <a:extLst>
              <a:ext uri="{FF2B5EF4-FFF2-40B4-BE49-F238E27FC236}">
                <a16:creationId xmlns:a16="http://schemas.microsoft.com/office/drawing/2014/main" id="{77174FE3-AB3A-F726-6205-ADE5F426C576}"/>
              </a:ext>
            </a:extLst>
          </p:cNvPr>
          <p:cNvSpPr/>
          <p:nvPr/>
        </p:nvSpPr>
        <p:spPr>
          <a:xfrm>
            <a:off x="318015" y="261019"/>
            <a:ext cx="1945275" cy="252039"/>
          </a:xfrm>
          <a:custGeom>
            <a:avLst/>
            <a:gdLst>
              <a:gd name="connsiteX0" fmla="*/ 202452 w 1945275"/>
              <a:gd name="connsiteY0" fmla="*/ 198194 h 252039"/>
              <a:gd name="connsiteX1" fmla="*/ 202452 w 1945275"/>
              <a:gd name="connsiteY1" fmla="*/ 198194 h 252039"/>
              <a:gd name="connsiteX2" fmla="*/ 55031 w 1945275"/>
              <a:gd name="connsiteY2" fmla="*/ 198194 h 252039"/>
              <a:gd name="connsiteX3" fmla="*/ 52826 w 1945275"/>
              <a:gd name="connsiteY3" fmla="*/ 55972 h 252039"/>
              <a:gd name="connsiteX4" fmla="*/ 55031 w 1945275"/>
              <a:gd name="connsiteY4" fmla="*/ 53845 h 252039"/>
              <a:gd name="connsiteX5" fmla="*/ 202452 w 1945275"/>
              <a:gd name="connsiteY5" fmla="*/ 53845 h 252039"/>
              <a:gd name="connsiteX6" fmla="*/ 202452 w 1945275"/>
              <a:gd name="connsiteY6" fmla="*/ 53845 h 252039"/>
              <a:gd name="connsiteX7" fmla="*/ 217415 w 1945275"/>
              <a:gd name="connsiteY7" fmla="*/ 68493 h 252039"/>
              <a:gd name="connsiteX8" fmla="*/ 205208 w 1945275"/>
              <a:gd name="connsiteY8" fmla="*/ 80384 h 252039"/>
              <a:gd name="connsiteX9" fmla="*/ 190246 w 1945275"/>
              <a:gd name="connsiteY9" fmla="*/ 65737 h 252039"/>
              <a:gd name="connsiteX10" fmla="*/ 67159 w 1945275"/>
              <a:gd name="connsiteY10" fmla="*/ 65737 h 252039"/>
              <a:gd name="connsiteX11" fmla="*/ 65348 w 1945275"/>
              <a:gd name="connsiteY11" fmla="*/ 184492 h 252039"/>
              <a:gd name="connsiteX12" fmla="*/ 67080 w 1945275"/>
              <a:gd name="connsiteY12" fmla="*/ 186224 h 252039"/>
              <a:gd name="connsiteX13" fmla="*/ 190167 w 1945275"/>
              <a:gd name="connsiteY13" fmla="*/ 186224 h 252039"/>
              <a:gd name="connsiteX14" fmla="*/ 190246 w 1945275"/>
              <a:gd name="connsiteY14" fmla="*/ 186303 h 252039"/>
              <a:gd name="connsiteX15" fmla="*/ 281281 w 1945275"/>
              <a:gd name="connsiteY15" fmla="*/ 97237 h 252039"/>
              <a:gd name="connsiteX16" fmla="*/ 263956 w 1945275"/>
              <a:gd name="connsiteY16" fmla="*/ 80305 h 252039"/>
              <a:gd name="connsiteX17" fmla="*/ 173078 w 1945275"/>
              <a:gd name="connsiteY17" fmla="*/ 169450 h 252039"/>
              <a:gd name="connsiteX18" fmla="*/ 173078 w 1945275"/>
              <a:gd name="connsiteY18" fmla="*/ 169450 h 252039"/>
              <a:gd name="connsiteX19" fmla="*/ 152682 w 1945275"/>
              <a:gd name="connsiteY19" fmla="*/ 182759 h 252039"/>
              <a:gd name="connsiteX20" fmla="*/ 104723 w 1945275"/>
              <a:gd name="connsiteY20" fmla="*/ 182759 h 252039"/>
              <a:gd name="connsiteX21" fmla="*/ 84405 w 1945275"/>
              <a:gd name="connsiteY21" fmla="*/ 169450 h 252039"/>
              <a:gd name="connsiteX22" fmla="*/ 70781 w 1945275"/>
              <a:gd name="connsiteY22" fmla="*/ 149527 h 252039"/>
              <a:gd name="connsiteX23" fmla="*/ 70781 w 1945275"/>
              <a:gd name="connsiteY23" fmla="*/ 102592 h 252039"/>
              <a:gd name="connsiteX24" fmla="*/ 84405 w 1945275"/>
              <a:gd name="connsiteY24" fmla="*/ 82668 h 252039"/>
              <a:gd name="connsiteX25" fmla="*/ 104723 w 1945275"/>
              <a:gd name="connsiteY25" fmla="*/ 69359 h 252039"/>
              <a:gd name="connsiteX26" fmla="*/ 152682 w 1945275"/>
              <a:gd name="connsiteY26" fmla="*/ 69359 h 252039"/>
              <a:gd name="connsiteX27" fmla="*/ 172999 w 1945275"/>
              <a:gd name="connsiteY27" fmla="*/ 82668 h 252039"/>
              <a:gd name="connsiteX28" fmla="*/ 172999 w 1945275"/>
              <a:gd name="connsiteY28" fmla="*/ 82668 h 252039"/>
              <a:gd name="connsiteX29" fmla="*/ 187962 w 1945275"/>
              <a:gd name="connsiteY29" fmla="*/ 97315 h 252039"/>
              <a:gd name="connsiteX30" fmla="*/ 175992 w 1945275"/>
              <a:gd name="connsiteY30" fmla="*/ 109049 h 252039"/>
              <a:gd name="connsiteX31" fmla="*/ 161029 w 1945275"/>
              <a:gd name="connsiteY31" fmla="*/ 94402 h 252039"/>
              <a:gd name="connsiteX32" fmla="*/ 137562 w 1945275"/>
              <a:gd name="connsiteY32" fmla="*/ 82117 h 252039"/>
              <a:gd name="connsiteX33" fmla="*/ 111102 w 1945275"/>
              <a:gd name="connsiteY33" fmla="*/ 84637 h 252039"/>
              <a:gd name="connsiteX34" fmla="*/ 90548 w 1945275"/>
              <a:gd name="connsiteY34" fmla="*/ 101174 h 252039"/>
              <a:gd name="connsiteX35" fmla="*/ 90548 w 1945275"/>
              <a:gd name="connsiteY35" fmla="*/ 150944 h 252039"/>
              <a:gd name="connsiteX36" fmla="*/ 111102 w 1945275"/>
              <a:gd name="connsiteY36" fmla="*/ 167403 h 252039"/>
              <a:gd name="connsiteX37" fmla="*/ 137562 w 1945275"/>
              <a:gd name="connsiteY37" fmla="*/ 169923 h 252039"/>
              <a:gd name="connsiteX38" fmla="*/ 161029 w 1945275"/>
              <a:gd name="connsiteY38" fmla="*/ 157638 h 252039"/>
              <a:gd name="connsiteX39" fmla="*/ 252143 w 1945275"/>
              <a:gd name="connsiteY39" fmla="*/ 68572 h 252039"/>
              <a:gd name="connsiteX40" fmla="*/ 219698 w 1945275"/>
              <a:gd name="connsiteY40" fmla="*/ 36914 h 252039"/>
              <a:gd name="connsiteX41" fmla="*/ 37706 w 1945275"/>
              <a:gd name="connsiteY41" fmla="*/ 36914 h 252039"/>
              <a:gd name="connsiteX42" fmla="*/ 35029 w 1945275"/>
              <a:gd name="connsiteY42" fmla="*/ 212448 h 252039"/>
              <a:gd name="connsiteX43" fmla="*/ 37706 w 1945275"/>
              <a:gd name="connsiteY43" fmla="*/ 215125 h 252039"/>
              <a:gd name="connsiteX44" fmla="*/ 219777 w 1945275"/>
              <a:gd name="connsiteY44" fmla="*/ 215125 h 252039"/>
              <a:gd name="connsiteX45" fmla="*/ 310734 w 1945275"/>
              <a:gd name="connsiteY45" fmla="*/ 125980 h 252039"/>
              <a:gd name="connsiteX46" fmla="*/ 293409 w 1945275"/>
              <a:gd name="connsiteY46" fmla="*/ 109049 h 252039"/>
              <a:gd name="connsiteX47" fmla="*/ 202452 w 1945275"/>
              <a:gd name="connsiteY47" fmla="*/ 198194 h 252039"/>
              <a:gd name="connsiteX48" fmla="*/ 143704 w 1945275"/>
              <a:gd name="connsiteY48" fmla="*/ 140707 h 252039"/>
              <a:gd name="connsiteX49" fmla="*/ 143625 w 1945275"/>
              <a:gd name="connsiteY49" fmla="*/ 140628 h 252039"/>
              <a:gd name="connsiteX50" fmla="*/ 132837 w 1945275"/>
              <a:gd name="connsiteY50" fmla="*/ 146298 h 252039"/>
              <a:gd name="connsiteX51" fmla="*/ 120709 w 1945275"/>
              <a:gd name="connsiteY51" fmla="*/ 145117 h 252039"/>
              <a:gd name="connsiteX52" fmla="*/ 111259 w 1945275"/>
              <a:gd name="connsiteY52" fmla="*/ 137557 h 252039"/>
              <a:gd name="connsiteX53" fmla="*/ 111259 w 1945275"/>
              <a:gd name="connsiteY53" fmla="*/ 114640 h 252039"/>
              <a:gd name="connsiteX54" fmla="*/ 120709 w 1945275"/>
              <a:gd name="connsiteY54" fmla="*/ 107080 h 252039"/>
              <a:gd name="connsiteX55" fmla="*/ 132837 w 1945275"/>
              <a:gd name="connsiteY55" fmla="*/ 105899 h 252039"/>
              <a:gd name="connsiteX56" fmla="*/ 143625 w 1945275"/>
              <a:gd name="connsiteY56" fmla="*/ 111569 h 252039"/>
              <a:gd name="connsiteX57" fmla="*/ 143704 w 1945275"/>
              <a:gd name="connsiteY57" fmla="*/ 111490 h 252039"/>
              <a:gd name="connsiteX58" fmla="*/ 158667 w 1945275"/>
              <a:gd name="connsiteY58" fmla="*/ 126138 h 252039"/>
              <a:gd name="connsiteX59" fmla="*/ 143704 w 1945275"/>
              <a:gd name="connsiteY59" fmla="*/ 140707 h 252039"/>
              <a:gd name="connsiteX60" fmla="*/ 405234 w 1945275"/>
              <a:gd name="connsiteY60" fmla="*/ 81250 h 252039"/>
              <a:gd name="connsiteX61" fmla="*/ 359480 w 1945275"/>
              <a:gd name="connsiteY61" fmla="*/ 127713 h 252039"/>
              <a:gd name="connsiteX62" fmla="*/ 359480 w 1945275"/>
              <a:gd name="connsiteY62" fmla="*/ 129130 h 252039"/>
              <a:gd name="connsiteX63" fmla="*/ 403974 w 1945275"/>
              <a:gd name="connsiteY63" fmla="*/ 177719 h 252039"/>
              <a:gd name="connsiteX64" fmla="*/ 407518 w 1945275"/>
              <a:gd name="connsiteY64" fmla="*/ 177719 h 252039"/>
              <a:gd name="connsiteX65" fmla="*/ 449807 w 1945275"/>
              <a:gd name="connsiteY65" fmla="*/ 148897 h 252039"/>
              <a:gd name="connsiteX66" fmla="*/ 428859 w 1945275"/>
              <a:gd name="connsiteY66" fmla="*/ 142754 h 252039"/>
              <a:gd name="connsiteX67" fmla="*/ 407675 w 1945275"/>
              <a:gd name="connsiteY67" fmla="*/ 156614 h 252039"/>
              <a:gd name="connsiteX68" fmla="*/ 384286 w 1945275"/>
              <a:gd name="connsiteY68" fmla="*/ 135903 h 252039"/>
              <a:gd name="connsiteX69" fmla="*/ 450752 w 1945275"/>
              <a:gd name="connsiteY69" fmla="*/ 135903 h 252039"/>
              <a:gd name="connsiteX70" fmla="*/ 451145 w 1945275"/>
              <a:gd name="connsiteY70" fmla="*/ 128343 h 252039"/>
              <a:gd name="connsiteX71" fmla="*/ 405234 w 1945275"/>
              <a:gd name="connsiteY71" fmla="*/ 81250 h 252039"/>
              <a:gd name="connsiteX72" fmla="*/ 405234 w 1945275"/>
              <a:gd name="connsiteY72" fmla="*/ 81250 h 252039"/>
              <a:gd name="connsiteX73" fmla="*/ 384838 w 1945275"/>
              <a:gd name="connsiteY73" fmla="*/ 119129 h 252039"/>
              <a:gd name="connsiteX74" fmla="*/ 405549 w 1945275"/>
              <a:gd name="connsiteY74" fmla="*/ 101174 h 252039"/>
              <a:gd name="connsiteX75" fmla="*/ 426182 w 1945275"/>
              <a:gd name="connsiteY75" fmla="*/ 117318 h 252039"/>
              <a:gd name="connsiteX76" fmla="*/ 426339 w 1945275"/>
              <a:gd name="connsiteY76" fmla="*/ 119129 h 252039"/>
              <a:gd name="connsiteX77" fmla="*/ 384838 w 1945275"/>
              <a:gd name="connsiteY77" fmla="*/ 119129 h 252039"/>
              <a:gd name="connsiteX78" fmla="*/ 384838 w 1945275"/>
              <a:gd name="connsiteY78" fmla="*/ 119129 h 252039"/>
              <a:gd name="connsiteX79" fmla="*/ 546985 w 1945275"/>
              <a:gd name="connsiteY79" fmla="*/ 96607 h 252039"/>
              <a:gd name="connsiteX80" fmla="*/ 488631 w 1945275"/>
              <a:gd name="connsiteY80" fmla="*/ 96607 h 252039"/>
              <a:gd name="connsiteX81" fmla="*/ 488631 w 1945275"/>
              <a:gd name="connsiteY81" fmla="*/ 43844 h 252039"/>
              <a:gd name="connsiteX82" fmla="*/ 462564 w 1945275"/>
              <a:gd name="connsiteY82" fmla="*/ 43844 h 252039"/>
              <a:gd name="connsiteX83" fmla="*/ 462564 w 1945275"/>
              <a:gd name="connsiteY83" fmla="*/ 174963 h 252039"/>
              <a:gd name="connsiteX84" fmla="*/ 488631 w 1945275"/>
              <a:gd name="connsiteY84" fmla="*/ 174963 h 252039"/>
              <a:gd name="connsiteX85" fmla="*/ 488631 w 1945275"/>
              <a:gd name="connsiteY85" fmla="*/ 120625 h 252039"/>
              <a:gd name="connsiteX86" fmla="*/ 546985 w 1945275"/>
              <a:gd name="connsiteY86" fmla="*/ 120625 h 252039"/>
              <a:gd name="connsiteX87" fmla="*/ 546985 w 1945275"/>
              <a:gd name="connsiteY87" fmla="*/ 174963 h 252039"/>
              <a:gd name="connsiteX88" fmla="*/ 573287 w 1945275"/>
              <a:gd name="connsiteY88" fmla="*/ 174963 h 252039"/>
              <a:gd name="connsiteX89" fmla="*/ 573287 w 1945275"/>
              <a:gd name="connsiteY89" fmla="*/ 43844 h 252039"/>
              <a:gd name="connsiteX90" fmla="*/ 546985 w 1945275"/>
              <a:gd name="connsiteY90" fmla="*/ 43844 h 252039"/>
              <a:gd name="connsiteX91" fmla="*/ 546985 w 1945275"/>
              <a:gd name="connsiteY91" fmla="*/ 96607 h 252039"/>
              <a:gd name="connsiteX92" fmla="*/ 546985 w 1945275"/>
              <a:gd name="connsiteY92" fmla="*/ 96607 h 252039"/>
              <a:gd name="connsiteX93" fmla="*/ 647076 w 1945275"/>
              <a:gd name="connsiteY93" fmla="*/ 71800 h 252039"/>
              <a:gd name="connsiteX94" fmla="*/ 660464 w 1945275"/>
              <a:gd name="connsiteY94" fmla="*/ 59358 h 252039"/>
              <a:gd name="connsiteX95" fmla="*/ 656526 w 1945275"/>
              <a:gd name="connsiteY95" fmla="*/ 49593 h 252039"/>
              <a:gd name="connsiteX96" fmla="*/ 647076 w 1945275"/>
              <a:gd name="connsiteY96" fmla="*/ 45734 h 252039"/>
              <a:gd name="connsiteX97" fmla="*/ 633846 w 1945275"/>
              <a:gd name="connsiteY97" fmla="*/ 58570 h 252039"/>
              <a:gd name="connsiteX98" fmla="*/ 633846 w 1945275"/>
              <a:gd name="connsiteY98" fmla="*/ 58885 h 252039"/>
              <a:gd name="connsiteX99" fmla="*/ 646683 w 1945275"/>
              <a:gd name="connsiteY99" fmla="*/ 71800 h 252039"/>
              <a:gd name="connsiteX100" fmla="*/ 647076 w 1945275"/>
              <a:gd name="connsiteY100" fmla="*/ 71800 h 252039"/>
              <a:gd name="connsiteX101" fmla="*/ 647076 w 1945275"/>
              <a:gd name="connsiteY101" fmla="*/ 71800 h 252039"/>
              <a:gd name="connsiteX102" fmla="*/ 607386 w 1945275"/>
              <a:gd name="connsiteY102" fmla="*/ 71800 h 252039"/>
              <a:gd name="connsiteX103" fmla="*/ 620774 w 1945275"/>
              <a:gd name="connsiteY103" fmla="*/ 59358 h 252039"/>
              <a:gd name="connsiteX104" fmla="*/ 616836 w 1945275"/>
              <a:gd name="connsiteY104" fmla="*/ 49593 h 252039"/>
              <a:gd name="connsiteX105" fmla="*/ 607386 w 1945275"/>
              <a:gd name="connsiteY105" fmla="*/ 45734 h 252039"/>
              <a:gd name="connsiteX106" fmla="*/ 594156 w 1945275"/>
              <a:gd name="connsiteY106" fmla="*/ 58807 h 252039"/>
              <a:gd name="connsiteX107" fmla="*/ 594156 w 1945275"/>
              <a:gd name="connsiteY107" fmla="*/ 58807 h 252039"/>
              <a:gd name="connsiteX108" fmla="*/ 595101 w 1945275"/>
              <a:gd name="connsiteY108" fmla="*/ 63768 h 252039"/>
              <a:gd name="connsiteX109" fmla="*/ 597936 w 1945275"/>
              <a:gd name="connsiteY109" fmla="*/ 67942 h 252039"/>
              <a:gd name="connsiteX110" fmla="*/ 602346 w 1945275"/>
              <a:gd name="connsiteY110" fmla="*/ 70855 h 252039"/>
              <a:gd name="connsiteX111" fmla="*/ 607386 w 1945275"/>
              <a:gd name="connsiteY111" fmla="*/ 71800 h 252039"/>
              <a:gd name="connsiteX112" fmla="*/ 666921 w 1945275"/>
              <a:gd name="connsiteY112" fmla="*/ 115822 h 252039"/>
              <a:gd name="connsiteX113" fmla="*/ 626522 w 1945275"/>
              <a:gd name="connsiteY113" fmla="*/ 81250 h 252039"/>
              <a:gd name="connsiteX114" fmla="*/ 586675 w 1945275"/>
              <a:gd name="connsiteY114" fmla="*/ 111175 h 252039"/>
              <a:gd name="connsiteX115" fmla="*/ 608961 w 1945275"/>
              <a:gd name="connsiteY115" fmla="*/ 115822 h 252039"/>
              <a:gd name="connsiteX116" fmla="*/ 626680 w 1945275"/>
              <a:gd name="connsiteY116" fmla="*/ 101017 h 252039"/>
              <a:gd name="connsiteX117" fmla="*/ 642351 w 1945275"/>
              <a:gd name="connsiteY117" fmla="*/ 112829 h 252039"/>
              <a:gd name="connsiteX118" fmla="*/ 635343 w 1945275"/>
              <a:gd name="connsiteY118" fmla="*/ 119287 h 252039"/>
              <a:gd name="connsiteX119" fmla="*/ 612505 w 1945275"/>
              <a:gd name="connsiteY119" fmla="*/ 122594 h 252039"/>
              <a:gd name="connsiteX120" fmla="*/ 584706 w 1945275"/>
              <a:gd name="connsiteY120" fmla="*/ 150157 h 252039"/>
              <a:gd name="connsiteX121" fmla="*/ 616679 w 1945275"/>
              <a:gd name="connsiteY121" fmla="*/ 177562 h 252039"/>
              <a:gd name="connsiteX122" fmla="*/ 644084 w 1945275"/>
              <a:gd name="connsiteY122" fmla="*/ 164095 h 252039"/>
              <a:gd name="connsiteX123" fmla="*/ 645029 w 1945275"/>
              <a:gd name="connsiteY123" fmla="*/ 175042 h 252039"/>
              <a:gd name="connsiteX124" fmla="*/ 668103 w 1945275"/>
              <a:gd name="connsiteY124" fmla="*/ 175042 h 252039"/>
              <a:gd name="connsiteX125" fmla="*/ 667000 w 1945275"/>
              <a:gd name="connsiteY125" fmla="*/ 160630 h 252039"/>
              <a:gd name="connsiteX126" fmla="*/ 666921 w 1945275"/>
              <a:gd name="connsiteY126" fmla="*/ 115822 h 252039"/>
              <a:gd name="connsiteX127" fmla="*/ 642351 w 1945275"/>
              <a:gd name="connsiteY127" fmla="*/ 138187 h 252039"/>
              <a:gd name="connsiteX128" fmla="*/ 626286 w 1945275"/>
              <a:gd name="connsiteY128" fmla="*/ 159213 h 252039"/>
              <a:gd name="connsiteX129" fmla="*/ 621876 w 1945275"/>
              <a:gd name="connsiteY129" fmla="*/ 159292 h 252039"/>
              <a:gd name="connsiteX130" fmla="*/ 609827 w 1945275"/>
              <a:gd name="connsiteY130" fmla="*/ 149842 h 252039"/>
              <a:gd name="connsiteX131" fmla="*/ 609749 w 1945275"/>
              <a:gd name="connsiteY131" fmla="*/ 148739 h 252039"/>
              <a:gd name="connsiteX132" fmla="*/ 621246 w 1945275"/>
              <a:gd name="connsiteY132" fmla="*/ 137242 h 252039"/>
              <a:gd name="connsiteX133" fmla="*/ 642194 w 1945275"/>
              <a:gd name="connsiteY133" fmla="*/ 134092 h 252039"/>
              <a:gd name="connsiteX134" fmla="*/ 642351 w 1945275"/>
              <a:gd name="connsiteY134" fmla="*/ 138187 h 252039"/>
              <a:gd name="connsiteX135" fmla="*/ 681411 w 1945275"/>
              <a:gd name="connsiteY135" fmla="*/ 41088 h 252039"/>
              <a:gd name="connsiteX136" fmla="*/ 706533 w 1945275"/>
              <a:gd name="connsiteY136" fmla="*/ 41088 h 252039"/>
              <a:gd name="connsiteX137" fmla="*/ 706533 w 1945275"/>
              <a:gd name="connsiteY137" fmla="*/ 174963 h 252039"/>
              <a:gd name="connsiteX138" fmla="*/ 681411 w 1945275"/>
              <a:gd name="connsiteY138" fmla="*/ 174963 h 252039"/>
              <a:gd name="connsiteX139" fmla="*/ 681411 w 1945275"/>
              <a:gd name="connsiteY139" fmla="*/ 41088 h 252039"/>
              <a:gd name="connsiteX140" fmla="*/ 763233 w 1945275"/>
              <a:gd name="connsiteY140" fmla="*/ 119838 h 252039"/>
              <a:gd name="connsiteX141" fmla="*/ 750003 w 1945275"/>
              <a:gd name="connsiteY141" fmla="*/ 117082 h 252039"/>
              <a:gd name="connsiteX142" fmla="*/ 741498 w 1945275"/>
              <a:gd name="connsiteY142" fmla="*/ 108970 h 252039"/>
              <a:gd name="connsiteX143" fmla="*/ 753389 w 1945275"/>
              <a:gd name="connsiteY143" fmla="*/ 99914 h 252039"/>
              <a:gd name="connsiteX144" fmla="*/ 768667 w 1945275"/>
              <a:gd name="connsiteY144" fmla="*/ 112120 h 252039"/>
              <a:gd name="connsiteX145" fmla="*/ 789614 w 1945275"/>
              <a:gd name="connsiteY145" fmla="*/ 107474 h 252039"/>
              <a:gd name="connsiteX146" fmla="*/ 753153 w 1945275"/>
              <a:gd name="connsiteY146" fmla="*/ 81250 h 252039"/>
              <a:gd name="connsiteX147" fmla="*/ 718424 w 1945275"/>
              <a:gd name="connsiteY147" fmla="*/ 111018 h 252039"/>
              <a:gd name="connsiteX148" fmla="*/ 744490 w 1945275"/>
              <a:gd name="connsiteY148" fmla="*/ 138187 h 252039"/>
              <a:gd name="connsiteX149" fmla="*/ 756775 w 1945275"/>
              <a:gd name="connsiteY149" fmla="*/ 140943 h 252039"/>
              <a:gd name="connsiteX150" fmla="*/ 766777 w 1945275"/>
              <a:gd name="connsiteY150" fmla="*/ 149842 h 252039"/>
              <a:gd name="connsiteX151" fmla="*/ 754492 w 1945275"/>
              <a:gd name="connsiteY151" fmla="*/ 158898 h 252039"/>
              <a:gd name="connsiteX152" fmla="*/ 737482 w 1945275"/>
              <a:gd name="connsiteY152" fmla="*/ 145353 h 252039"/>
              <a:gd name="connsiteX153" fmla="*/ 737482 w 1945275"/>
              <a:gd name="connsiteY153" fmla="*/ 145038 h 252039"/>
              <a:gd name="connsiteX154" fmla="*/ 715983 w 1945275"/>
              <a:gd name="connsiteY154" fmla="*/ 149605 h 252039"/>
              <a:gd name="connsiteX155" fmla="*/ 754728 w 1945275"/>
              <a:gd name="connsiteY155" fmla="*/ 177719 h 252039"/>
              <a:gd name="connsiteX156" fmla="*/ 790796 w 1945275"/>
              <a:gd name="connsiteY156" fmla="*/ 147794 h 252039"/>
              <a:gd name="connsiteX157" fmla="*/ 763233 w 1945275"/>
              <a:gd name="connsiteY157" fmla="*/ 119838 h 252039"/>
              <a:gd name="connsiteX158" fmla="*/ 763233 w 1945275"/>
              <a:gd name="connsiteY158" fmla="*/ 119838 h 252039"/>
              <a:gd name="connsiteX159" fmla="*/ 845133 w 1945275"/>
              <a:gd name="connsiteY159" fmla="*/ 81172 h 252039"/>
              <a:gd name="connsiteX160" fmla="*/ 796387 w 1945275"/>
              <a:gd name="connsiteY160" fmla="*/ 126610 h 252039"/>
              <a:gd name="connsiteX161" fmla="*/ 796387 w 1945275"/>
              <a:gd name="connsiteY161" fmla="*/ 129445 h 252039"/>
              <a:gd name="connsiteX162" fmla="*/ 845133 w 1945275"/>
              <a:gd name="connsiteY162" fmla="*/ 178192 h 252039"/>
              <a:gd name="connsiteX163" fmla="*/ 893880 w 1945275"/>
              <a:gd name="connsiteY163" fmla="*/ 129445 h 252039"/>
              <a:gd name="connsiteX164" fmla="*/ 847968 w 1945275"/>
              <a:gd name="connsiteY164" fmla="*/ 81172 h 252039"/>
              <a:gd name="connsiteX165" fmla="*/ 845133 w 1945275"/>
              <a:gd name="connsiteY165" fmla="*/ 81172 h 252039"/>
              <a:gd name="connsiteX166" fmla="*/ 845133 w 1945275"/>
              <a:gd name="connsiteY166" fmla="*/ 81172 h 252039"/>
              <a:gd name="connsiteX167" fmla="*/ 845133 w 1945275"/>
              <a:gd name="connsiteY167" fmla="*/ 155354 h 252039"/>
              <a:gd name="connsiteX168" fmla="*/ 821430 w 1945275"/>
              <a:gd name="connsiteY168" fmla="*/ 131729 h 252039"/>
              <a:gd name="connsiteX169" fmla="*/ 821508 w 1945275"/>
              <a:gd name="connsiteY169" fmla="*/ 129445 h 252039"/>
              <a:gd name="connsiteX170" fmla="*/ 843086 w 1945275"/>
              <a:gd name="connsiteY170" fmla="*/ 103773 h 252039"/>
              <a:gd name="connsiteX171" fmla="*/ 868758 w 1945275"/>
              <a:gd name="connsiteY171" fmla="*/ 125350 h 252039"/>
              <a:gd name="connsiteX172" fmla="*/ 868758 w 1945275"/>
              <a:gd name="connsiteY172" fmla="*/ 129367 h 252039"/>
              <a:gd name="connsiteX173" fmla="*/ 847653 w 1945275"/>
              <a:gd name="connsiteY173" fmla="*/ 155118 h 252039"/>
              <a:gd name="connsiteX174" fmla="*/ 845133 w 1945275"/>
              <a:gd name="connsiteY174" fmla="*/ 155354 h 252039"/>
              <a:gd name="connsiteX175" fmla="*/ 845133 w 1945275"/>
              <a:gd name="connsiteY175" fmla="*/ 155354 h 252039"/>
              <a:gd name="connsiteX176" fmla="*/ 1011218 w 1945275"/>
              <a:gd name="connsiteY176" fmla="*/ 81408 h 252039"/>
              <a:gd name="connsiteX177" fmla="*/ 981765 w 1945275"/>
              <a:gd name="connsiteY177" fmla="*/ 96607 h 252039"/>
              <a:gd name="connsiteX178" fmla="*/ 954203 w 1945275"/>
              <a:gd name="connsiteY178" fmla="*/ 81408 h 252039"/>
              <a:gd name="connsiteX179" fmla="*/ 926955 w 1945275"/>
              <a:gd name="connsiteY179" fmla="*/ 95110 h 252039"/>
              <a:gd name="connsiteX180" fmla="*/ 926955 w 1945275"/>
              <a:gd name="connsiteY180" fmla="*/ 84007 h 252039"/>
              <a:gd name="connsiteX181" fmla="*/ 902936 w 1945275"/>
              <a:gd name="connsiteY181" fmla="*/ 84007 h 252039"/>
              <a:gd name="connsiteX182" fmla="*/ 902936 w 1945275"/>
              <a:gd name="connsiteY182" fmla="*/ 174963 h 252039"/>
              <a:gd name="connsiteX183" fmla="*/ 928057 w 1945275"/>
              <a:gd name="connsiteY183" fmla="*/ 174963 h 252039"/>
              <a:gd name="connsiteX184" fmla="*/ 928057 w 1945275"/>
              <a:gd name="connsiteY184" fmla="*/ 121728 h 252039"/>
              <a:gd name="connsiteX185" fmla="*/ 943650 w 1945275"/>
              <a:gd name="connsiteY185" fmla="*/ 103852 h 252039"/>
              <a:gd name="connsiteX186" fmla="*/ 945383 w 1945275"/>
              <a:gd name="connsiteY186" fmla="*/ 103852 h 252039"/>
              <a:gd name="connsiteX187" fmla="*/ 961920 w 1945275"/>
              <a:gd name="connsiteY187" fmla="*/ 118027 h 252039"/>
              <a:gd name="connsiteX188" fmla="*/ 961841 w 1945275"/>
              <a:gd name="connsiteY188" fmla="*/ 121019 h 252039"/>
              <a:gd name="connsiteX189" fmla="*/ 961841 w 1945275"/>
              <a:gd name="connsiteY189" fmla="*/ 175042 h 252039"/>
              <a:gd name="connsiteX190" fmla="*/ 986805 w 1945275"/>
              <a:gd name="connsiteY190" fmla="*/ 175042 h 252039"/>
              <a:gd name="connsiteX191" fmla="*/ 986805 w 1945275"/>
              <a:gd name="connsiteY191" fmla="*/ 121807 h 252039"/>
              <a:gd name="connsiteX192" fmla="*/ 1002555 w 1945275"/>
              <a:gd name="connsiteY192" fmla="*/ 103930 h 252039"/>
              <a:gd name="connsiteX193" fmla="*/ 1003973 w 1945275"/>
              <a:gd name="connsiteY193" fmla="*/ 103930 h 252039"/>
              <a:gd name="connsiteX194" fmla="*/ 1020510 w 1945275"/>
              <a:gd name="connsiteY194" fmla="*/ 117948 h 252039"/>
              <a:gd name="connsiteX195" fmla="*/ 1020432 w 1945275"/>
              <a:gd name="connsiteY195" fmla="*/ 121177 h 252039"/>
              <a:gd name="connsiteX196" fmla="*/ 1020432 w 1945275"/>
              <a:gd name="connsiteY196" fmla="*/ 175199 h 252039"/>
              <a:gd name="connsiteX197" fmla="*/ 1044844 w 1945275"/>
              <a:gd name="connsiteY197" fmla="*/ 175199 h 252039"/>
              <a:gd name="connsiteX198" fmla="*/ 1044844 w 1945275"/>
              <a:gd name="connsiteY198" fmla="*/ 116215 h 252039"/>
              <a:gd name="connsiteX199" fmla="*/ 1016022 w 1945275"/>
              <a:gd name="connsiteY199" fmla="*/ 81723 h 252039"/>
              <a:gd name="connsiteX200" fmla="*/ 1011218 w 1945275"/>
              <a:gd name="connsiteY200" fmla="*/ 81408 h 252039"/>
              <a:gd name="connsiteX201" fmla="*/ 1011218 w 1945275"/>
              <a:gd name="connsiteY201" fmla="*/ 81408 h 252039"/>
              <a:gd name="connsiteX202" fmla="*/ 1098709 w 1945275"/>
              <a:gd name="connsiteY202" fmla="*/ 137242 h 252039"/>
              <a:gd name="connsiteX203" fmla="*/ 1073982 w 1945275"/>
              <a:gd name="connsiteY203" fmla="*/ 84007 h 252039"/>
              <a:gd name="connsiteX204" fmla="*/ 1045868 w 1945275"/>
              <a:gd name="connsiteY204" fmla="*/ 84007 h 252039"/>
              <a:gd name="connsiteX205" fmla="*/ 1085322 w 1945275"/>
              <a:gd name="connsiteY205" fmla="*/ 163544 h 252039"/>
              <a:gd name="connsiteX206" fmla="*/ 1063429 w 1945275"/>
              <a:gd name="connsiteY206" fmla="*/ 210873 h 252039"/>
              <a:gd name="connsiteX207" fmla="*/ 1090047 w 1945275"/>
              <a:gd name="connsiteY207" fmla="*/ 210873 h 252039"/>
              <a:gd name="connsiteX208" fmla="*/ 1148401 w 1945275"/>
              <a:gd name="connsiteY208" fmla="*/ 84007 h 252039"/>
              <a:gd name="connsiteX209" fmla="*/ 1121547 w 1945275"/>
              <a:gd name="connsiteY209" fmla="*/ 84007 h 252039"/>
              <a:gd name="connsiteX210" fmla="*/ 1098709 w 1945275"/>
              <a:gd name="connsiteY210" fmla="*/ 137242 h 252039"/>
              <a:gd name="connsiteX211" fmla="*/ 1206755 w 1945275"/>
              <a:gd name="connsiteY211" fmla="*/ 81565 h 252039"/>
              <a:gd name="connsiteX212" fmla="*/ 1179901 w 1945275"/>
              <a:gd name="connsiteY212" fmla="*/ 95268 h 252039"/>
              <a:gd name="connsiteX213" fmla="*/ 1179901 w 1945275"/>
              <a:gd name="connsiteY213" fmla="*/ 84007 h 252039"/>
              <a:gd name="connsiteX214" fmla="*/ 1155488 w 1945275"/>
              <a:gd name="connsiteY214" fmla="*/ 84007 h 252039"/>
              <a:gd name="connsiteX215" fmla="*/ 1155488 w 1945275"/>
              <a:gd name="connsiteY215" fmla="*/ 174963 h 252039"/>
              <a:gd name="connsiteX216" fmla="*/ 1180610 w 1945275"/>
              <a:gd name="connsiteY216" fmla="*/ 174963 h 252039"/>
              <a:gd name="connsiteX217" fmla="*/ 1180610 w 1945275"/>
              <a:gd name="connsiteY217" fmla="*/ 122594 h 252039"/>
              <a:gd name="connsiteX218" fmla="*/ 1196202 w 1945275"/>
              <a:gd name="connsiteY218" fmla="*/ 103773 h 252039"/>
              <a:gd name="connsiteX219" fmla="*/ 1198014 w 1945275"/>
              <a:gd name="connsiteY219" fmla="*/ 103694 h 252039"/>
              <a:gd name="connsiteX220" fmla="*/ 1215260 w 1945275"/>
              <a:gd name="connsiteY220" fmla="*/ 118657 h 252039"/>
              <a:gd name="connsiteX221" fmla="*/ 1215181 w 1945275"/>
              <a:gd name="connsiteY221" fmla="*/ 121807 h 252039"/>
              <a:gd name="connsiteX222" fmla="*/ 1215181 w 1945275"/>
              <a:gd name="connsiteY222" fmla="*/ 174884 h 252039"/>
              <a:gd name="connsiteX223" fmla="*/ 1240303 w 1945275"/>
              <a:gd name="connsiteY223" fmla="*/ 174884 h 252039"/>
              <a:gd name="connsiteX224" fmla="*/ 1240303 w 1945275"/>
              <a:gd name="connsiteY224" fmla="*/ 117554 h 252039"/>
              <a:gd name="connsiteX225" fmla="*/ 1206755 w 1945275"/>
              <a:gd name="connsiteY225" fmla="*/ 81565 h 252039"/>
              <a:gd name="connsiteX226" fmla="*/ 1206755 w 1945275"/>
              <a:gd name="connsiteY226" fmla="*/ 81565 h 252039"/>
              <a:gd name="connsiteX227" fmla="*/ 1345040 w 1945275"/>
              <a:gd name="connsiteY227" fmla="*/ 41088 h 252039"/>
              <a:gd name="connsiteX228" fmla="*/ 1320313 w 1945275"/>
              <a:gd name="connsiteY228" fmla="*/ 41088 h 252039"/>
              <a:gd name="connsiteX229" fmla="*/ 1320313 w 1945275"/>
              <a:gd name="connsiteY229" fmla="*/ 93063 h 252039"/>
              <a:gd name="connsiteX230" fmla="*/ 1294010 w 1945275"/>
              <a:gd name="connsiteY230" fmla="*/ 81802 h 252039"/>
              <a:gd name="connsiteX231" fmla="*/ 1249438 w 1945275"/>
              <a:gd name="connsiteY231" fmla="*/ 129367 h 252039"/>
              <a:gd name="connsiteX232" fmla="*/ 1291726 w 1945275"/>
              <a:gd name="connsiteY232" fmla="*/ 177168 h 252039"/>
              <a:gd name="connsiteX233" fmla="*/ 1294719 w 1945275"/>
              <a:gd name="connsiteY233" fmla="*/ 177247 h 252039"/>
              <a:gd name="connsiteX234" fmla="*/ 1320785 w 1945275"/>
              <a:gd name="connsiteY234" fmla="*/ 164489 h 252039"/>
              <a:gd name="connsiteX235" fmla="*/ 1321730 w 1945275"/>
              <a:gd name="connsiteY235" fmla="*/ 175042 h 252039"/>
              <a:gd name="connsiteX236" fmla="*/ 1345749 w 1945275"/>
              <a:gd name="connsiteY236" fmla="*/ 175042 h 252039"/>
              <a:gd name="connsiteX237" fmla="*/ 1344962 w 1945275"/>
              <a:gd name="connsiteY237" fmla="*/ 158583 h 252039"/>
              <a:gd name="connsiteX238" fmla="*/ 1345040 w 1945275"/>
              <a:gd name="connsiteY238" fmla="*/ 41088 h 252039"/>
              <a:gd name="connsiteX239" fmla="*/ 1345040 w 1945275"/>
              <a:gd name="connsiteY239" fmla="*/ 41088 h 252039"/>
              <a:gd name="connsiteX240" fmla="*/ 1297790 w 1945275"/>
              <a:gd name="connsiteY240" fmla="*/ 155197 h 252039"/>
              <a:gd name="connsiteX241" fmla="*/ 1274716 w 1945275"/>
              <a:gd name="connsiteY241" fmla="*/ 129288 h 252039"/>
              <a:gd name="connsiteX242" fmla="*/ 1295192 w 1945275"/>
              <a:gd name="connsiteY242" fmla="*/ 103930 h 252039"/>
              <a:gd name="connsiteX243" fmla="*/ 1297790 w 1945275"/>
              <a:gd name="connsiteY243" fmla="*/ 103773 h 252039"/>
              <a:gd name="connsiteX244" fmla="*/ 1320785 w 1945275"/>
              <a:gd name="connsiteY244" fmla="*/ 126295 h 252039"/>
              <a:gd name="connsiteX245" fmla="*/ 1320628 w 1945275"/>
              <a:gd name="connsiteY245" fmla="*/ 129130 h 252039"/>
              <a:gd name="connsiteX246" fmla="*/ 1297790 w 1945275"/>
              <a:gd name="connsiteY246" fmla="*/ 155197 h 252039"/>
              <a:gd name="connsiteX247" fmla="*/ 1297790 w 1945275"/>
              <a:gd name="connsiteY247" fmla="*/ 155197 h 252039"/>
              <a:gd name="connsiteX248" fmla="*/ 1361893 w 1945275"/>
              <a:gd name="connsiteY248" fmla="*/ 84007 h 252039"/>
              <a:gd name="connsiteX249" fmla="*/ 1387014 w 1945275"/>
              <a:gd name="connsiteY249" fmla="*/ 84007 h 252039"/>
              <a:gd name="connsiteX250" fmla="*/ 1387014 w 1945275"/>
              <a:gd name="connsiteY250" fmla="*/ 175042 h 252039"/>
              <a:gd name="connsiteX251" fmla="*/ 1361893 w 1945275"/>
              <a:gd name="connsiteY251" fmla="*/ 175042 h 252039"/>
              <a:gd name="connsiteX252" fmla="*/ 1361893 w 1945275"/>
              <a:gd name="connsiteY252" fmla="*/ 84007 h 252039"/>
              <a:gd name="connsiteX253" fmla="*/ 1374336 w 1945275"/>
              <a:gd name="connsiteY253" fmla="*/ 38883 h 252039"/>
              <a:gd name="connsiteX254" fmla="*/ 1359137 w 1945275"/>
              <a:gd name="connsiteY254" fmla="*/ 54003 h 252039"/>
              <a:gd name="connsiteX255" fmla="*/ 1374257 w 1945275"/>
              <a:gd name="connsiteY255" fmla="*/ 69202 h 252039"/>
              <a:gd name="connsiteX256" fmla="*/ 1374257 w 1945275"/>
              <a:gd name="connsiteY256" fmla="*/ 69202 h 252039"/>
              <a:gd name="connsiteX257" fmla="*/ 1380163 w 1945275"/>
              <a:gd name="connsiteY257" fmla="*/ 68099 h 252039"/>
              <a:gd name="connsiteX258" fmla="*/ 1385203 w 1945275"/>
              <a:gd name="connsiteY258" fmla="*/ 64870 h 252039"/>
              <a:gd name="connsiteX259" fmla="*/ 1388589 w 1945275"/>
              <a:gd name="connsiteY259" fmla="*/ 59988 h 252039"/>
              <a:gd name="connsiteX260" fmla="*/ 1389771 w 1945275"/>
              <a:gd name="connsiteY260" fmla="*/ 54239 h 252039"/>
              <a:gd name="connsiteX261" fmla="*/ 1374493 w 1945275"/>
              <a:gd name="connsiteY261" fmla="*/ 38962 h 252039"/>
              <a:gd name="connsiteX262" fmla="*/ 1374336 w 1945275"/>
              <a:gd name="connsiteY262" fmla="*/ 38883 h 252039"/>
              <a:gd name="connsiteX263" fmla="*/ 1374336 w 1945275"/>
              <a:gd name="connsiteY263" fmla="*/ 38883 h 252039"/>
              <a:gd name="connsiteX264" fmla="*/ 1467891 w 1945275"/>
              <a:gd name="connsiteY264" fmla="*/ 94717 h 252039"/>
              <a:gd name="connsiteX265" fmla="*/ 1441431 w 1945275"/>
              <a:gd name="connsiteY265" fmla="*/ 82353 h 252039"/>
              <a:gd name="connsiteX266" fmla="*/ 1398118 w 1945275"/>
              <a:gd name="connsiteY266" fmla="*/ 125272 h 252039"/>
              <a:gd name="connsiteX267" fmla="*/ 1398118 w 1945275"/>
              <a:gd name="connsiteY267" fmla="*/ 126768 h 252039"/>
              <a:gd name="connsiteX268" fmla="*/ 1438911 w 1945275"/>
              <a:gd name="connsiteY268" fmla="*/ 170947 h 252039"/>
              <a:gd name="connsiteX269" fmla="*/ 1441352 w 1945275"/>
              <a:gd name="connsiteY269" fmla="*/ 170947 h 252039"/>
              <a:gd name="connsiteX270" fmla="*/ 1467261 w 1945275"/>
              <a:gd name="connsiteY270" fmla="*/ 159292 h 252039"/>
              <a:gd name="connsiteX271" fmla="*/ 1467261 w 1945275"/>
              <a:gd name="connsiteY271" fmla="*/ 165907 h 252039"/>
              <a:gd name="connsiteX272" fmla="*/ 1442533 w 1945275"/>
              <a:gd name="connsiteY272" fmla="*/ 191264 h 252039"/>
              <a:gd name="connsiteX273" fmla="*/ 1420798 w 1945275"/>
              <a:gd name="connsiteY273" fmla="*/ 174097 h 252039"/>
              <a:gd name="connsiteX274" fmla="*/ 1398118 w 1945275"/>
              <a:gd name="connsiteY274" fmla="*/ 180003 h 252039"/>
              <a:gd name="connsiteX275" fmla="*/ 1443242 w 1945275"/>
              <a:gd name="connsiteY275" fmla="*/ 212920 h 252039"/>
              <a:gd name="connsiteX276" fmla="*/ 1491989 w 1945275"/>
              <a:gd name="connsiteY276" fmla="*/ 165198 h 252039"/>
              <a:gd name="connsiteX277" fmla="*/ 1491989 w 1945275"/>
              <a:gd name="connsiteY277" fmla="*/ 84007 h 252039"/>
              <a:gd name="connsiteX278" fmla="*/ 1467812 w 1945275"/>
              <a:gd name="connsiteY278" fmla="*/ 84007 h 252039"/>
              <a:gd name="connsiteX279" fmla="*/ 1467812 w 1945275"/>
              <a:gd name="connsiteY279" fmla="*/ 94717 h 252039"/>
              <a:gd name="connsiteX280" fmla="*/ 1445841 w 1945275"/>
              <a:gd name="connsiteY280" fmla="*/ 149842 h 252039"/>
              <a:gd name="connsiteX281" fmla="*/ 1423476 w 1945275"/>
              <a:gd name="connsiteY281" fmla="*/ 129288 h 252039"/>
              <a:gd name="connsiteX282" fmla="*/ 1423555 w 1945275"/>
              <a:gd name="connsiteY282" fmla="*/ 126689 h 252039"/>
              <a:gd name="connsiteX283" fmla="*/ 1444738 w 1945275"/>
              <a:gd name="connsiteY283" fmla="*/ 103694 h 252039"/>
              <a:gd name="connsiteX284" fmla="*/ 1467734 w 1945275"/>
              <a:gd name="connsiteY284" fmla="*/ 124878 h 252039"/>
              <a:gd name="connsiteX285" fmla="*/ 1467734 w 1945275"/>
              <a:gd name="connsiteY285" fmla="*/ 126768 h 252039"/>
              <a:gd name="connsiteX286" fmla="*/ 1448203 w 1945275"/>
              <a:gd name="connsiteY286" fmla="*/ 149842 h 252039"/>
              <a:gd name="connsiteX287" fmla="*/ 1445841 w 1945275"/>
              <a:gd name="connsiteY287" fmla="*/ 149842 h 252039"/>
              <a:gd name="connsiteX288" fmla="*/ 1445841 w 1945275"/>
              <a:gd name="connsiteY288" fmla="*/ 149842 h 252039"/>
              <a:gd name="connsiteX289" fmla="*/ 1557115 w 1945275"/>
              <a:gd name="connsiteY289" fmla="*/ 81565 h 252039"/>
              <a:gd name="connsiteX290" fmla="*/ 1531994 w 1945275"/>
              <a:gd name="connsiteY290" fmla="*/ 91567 h 252039"/>
              <a:gd name="connsiteX291" fmla="*/ 1531994 w 1945275"/>
              <a:gd name="connsiteY291" fmla="*/ 41088 h 252039"/>
              <a:gd name="connsiteX292" fmla="*/ 1506872 w 1945275"/>
              <a:gd name="connsiteY292" fmla="*/ 41088 h 252039"/>
              <a:gd name="connsiteX293" fmla="*/ 1506872 w 1945275"/>
              <a:gd name="connsiteY293" fmla="*/ 174963 h 252039"/>
              <a:gd name="connsiteX294" fmla="*/ 1531994 w 1945275"/>
              <a:gd name="connsiteY294" fmla="*/ 174963 h 252039"/>
              <a:gd name="connsiteX295" fmla="*/ 1531994 w 1945275"/>
              <a:gd name="connsiteY295" fmla="*/ 121570 h 252039"/>
              <a:gd name="connsiteX296" fmla="*/ 1548610 w 1945275"/>
              <a:gd name="connsiteY296" fmla="*/ 103852 h 252039"/>
              <a:gd name="connsiteX297" fmla="*/ 1549319 w 1945275"/>
              <a:gd name="connsiteY297" fmla="*/ 103852 h 252039"/>
              <a:gd name="connsiteX298" fmla="*/ 1566644 w 1945275"/>
              <a:gd name="connsiteY298" fmla="*/ 118735 h 252039"/>
              <a:gd name="connsiteX299" fmla="*/ 1566565 w 1945275"/>
              <a:gd name="connsiteY299" fmla="*/ 121964 h 252039"/>
              <a:gd name="connsiteX300" fmla="*/ 1566565 w 1945275"/>
              <a:gd name="connsiteY300" fmla="*/ 175042 h 252039"/>
              <a:gd name="connsiteX301" fmla="*/ 1591686 w 1945275"/>
              <a:gd name="connsiteY301" fmla="*/ 175042 h 252039"/>
              <a:gd name="connsiteX302" fmla="*/ 1591686 w 1945275"/>
              <a:gd name="connsiteY302" fmla="*/ 117712 h 252039"/>
              <a:gd name="connsiteX303" fmla="*/ 1557115 w 1945275"/>
              <a:gd name="connsiteY303" fmla="*/ 81565 h 252039"/>
              <a:gd name="connsiteX304" fmla="*/ 1557115 w 1945275"/>
              <a:gd name="connsiteY304" fmla="*/ 81565 h 252039"/>
              <a:gd name="connsiteX305" fmla="*/ 1646418 w 1945275"/>
              <a:gd name="connsiteY305" fmla="*/ 81250 h 252039"/>
              <a:gd name="connsiteX306" fmla="*/ 1600664 w 1945275"/>
              <a:gd name="connsiteY306" fmla="*/ 127713 h 252039"/>
              <a:gd name="connsiteX307" fmla="*/ 1600664 w 1945275"/>
              <a:gd name="connsiteY307" fmla="*/ 129130 h 252039"/>
              <a:gd name="connsiteX308" fmla="*/ 1645079 w 1945275"/>
              <a:gd name="connsiteY308" fmla="*/ 177719 h 252039"/>
              <a:gd name="connsiteX309" fmla="*/ 1648623 w 1945275"/>
              <a:gd name="connsiteY309" fmla="*/ 177719 h 252039"/>
              <a:gd name="connsiteX310" fmla="*/ 1690912 w 1945275"/>
              <a:gd name="connsiteY310" fmla="*/ 148897 h 252039"/>
              <a:gd name="connsiteX311" fmla="*/ 1669964 w 1945275"/>
              <a:gd name="connsiteY311" fmla="*/ 142754 h 252039"/>
              <a:gd name="connsiteX312" fmla="*/ 1648780 w 1945275"/>
              <a:gd name="connsiteY312" fmla="*/ 156614 h 252039"/>
              <a:gd name="connsiteX313" fmla="*/ 1625392 w 1945275"/>
              <a:gd name="connsiteY313" fmla="*/ 135903 h 252039"/>
              <a:gd name="connsiteX314" fmla="*/ 1691857 w 1945275"/>
              <a:gd name="connsiteY314" fmla="*/ 135903 h 252039"/>
              <a:gd name="connsiteX315" fmla="*/ 1692251 w 1945275"/>
              <a:gd name="connsiteY315" fmla="*/ 128343 h 252039"/>
              <a:gd name="connsiteX316" fmla="*/ 1646418 w 1945275"/>
              <a:gd name="connsiteY316" fmla="*/ 81250 h 252039"/>
              <a:gd name="connsiteX317" fmla="*/ 1646418 w 1945275"/>
              <a:gd name="connsiteY317" fmla="*/ 81250 h 252039"/>
              <a:gd name="connsiteX318" fmla="*/ 1626022 w 1945275"/>
              <a:gd name="connsiteY318" fmla="*/ 119129 h 252039"/>
              <a:gd name="connsiteX319" fmla="*/ 1646812 w 1945275"/>
              <a:gd name="connsiteY319" fmla="*/ 101174 h 252039"/>
              <a:gd name="connsiteX320" fmla="*/ 1667444 w 1945275"/>
              <a:gd name="connsiteY320" fmla="*/ 117318 h 252039"/>
              <a:gd name="connsiteX321" fmla="*/ 1667602 w 1945275"/>
              <a:gd name="connsiteY321" fmla="*/ 119129 h 252039"/>
              <a:gd name="connsiteX322" fmla="*/ 1626022 w 1945275"/>
              <a:gd name="connsiteY322" fmla="*/ 119129 h 252039"/>
              <a:gd name="connsiteX323" fmla="*/ 1735406 w 1945275"/>
              <a:gd name="connsiteY323" fmla="*/ 56838 h 252039"/>
              <a:gd name="connsiteX324" fmla="*/ 1712726 w 1945275"/>
              <a:gd name="connsiteY324" fmla="*/ 56838 h 252039"/>
              <a:gd name="connsiteX325" fmla="*/ 1712726 w 1945275"/>
              <a:gd name="connsiteY325" fmla="*/ 69595 h 252039"/>
              <a:gd name="connsiteX326" fmla="*/ 1700756 w 1945275"/>
              <a:gd name="connsiteY326" fmla="*/ 84007 h 252039"/>
              <a:gd name="connsiteX327" fmla="*/ 1698314 w 1945275"/>
              <a:gd name="connsiteY327" fmla="*/ 84007 h 252039"/>
              <a:gd name="connsiteX328" fmla="*/ 1693589 w 1945275"/>
              <a:gd name="connsiteY328" fmla="*/ 84007 h 252039"/>
              <a:gd name="connsiteX329" fmla="*/ 1693589 w 1945275"/>
              <a:gd name="connsiteY329" fmla="*/ 105820 h 252039"/>
              <a:gd name="connsiteX330" fmla="*/ 1710363 w 1945275"/>
              <a:gd name="connsiteY330" fmla="*/ 105820 h 252039"/>
              <a:gd name="connsiteX331" fmla="*/ 1710363 w 1945275"/>
              <a:gd name="connsiteY331" fmla="*/ 148188 h 252039"/>
              <a:gd name="connsiteX332" fmla="*/ 1739816 w 1945275"/>
              <a:gd name="connsiteY332" fmla="*/ 176302 h 252039"/>
              <a:gd name="connsiteX333" fmla="*/ 1753991 w 1945275"/>
              <a:gd name="connsiteY333" fmla="*/ 174097 h 252039"/>
              <a:gd name="connsiteX334" fmla="*/ 1753991 w 1945275"/>
              <a:gd name="connsiteY334" fmla="*/ 153779 h 252039"/>
              <a:gd name="connsiteX335" fmla="*/ 1746273 w 1945275"/>
              <a:gd name="connsiteY335" fmla="*/ 154488 h 252039"/>
              <a:gd name="connsiteX336" fmla="*/ 1735327 w 1945275"/>
              <a:gd name="connsiteY336" fmla="*/ 143935 h 252039"/>
              <a:gd name="connsiteX337" fmla="*/ 1735327 w 1945275"/>
              <a:gd name="connsiteY337" fmla="*/ 105820 h 252039"/>
              <a:gd name="connsiteX338" fmla="*/ 1754070 w 1945275"/>
              <a:gd name="connsiteY338" fmla="*/ 105820 h 252039"/>
              <a:gd name="connsiteX339" fmla="*/ 1754070 w 1945275"/>
              <a:gd name="connsiteY339" fmla="*/ 84007 h 252039"/>
              <a:gd name="connsiteX340" fmla="*/ 1735406 w 1945275"/>
              <a:gd name="connsiteY340" fmla="*/ 84007 h 252039"/>
              <a:gd name="connsiteX341" fmla="*/ 1735406 w 1945275"/>
              <a:gd name="connsiteY341" fmla="*/ 56838 h 252039"/>
              <a:gd name="connsiteX342" fmla="*/ 1735406 w 1945275"/>
              <a:gd name="connsiteY342" fmla="*/ 56838 h 252039"/>
              <a:gd name="connsiteX343" fmla="*/ 1804234 w 1945275"/>
              <a:gd name="connsiteY343" fmla="*/ 81250 h 252039"/>
              <a:gd name="connsiteX344" fmla="*/ 1758480 w 1945275"/>
              <a:gd name="connsiteY344" fmla="*/ 127713 h 252039"/>
              <a:gd name="connsiteX345" fmla="*/ 1758480 w 1945275"/>
              <a:gd name="connsiteY345" fmla="*/ 129130 h 252039"/>
              <a:gd name="connsiteX346" fmla="*/ 1802974 w 1945275"/>
              <a:gd name="connsiteY346" fmla="*/ 177719 h 252039"/>
              <a:gd name="connsiteX347" fmla="*/ 1806517 w 1945275"/>
              <a:gd name="connsiteY347" fmla="*/ 177719 h 252039"/>
              <a:gd name="connsiteX348" fmla="*/ 1848806 w 1945275"/>
              <a:gd name="connsiteY348" fmla="*/ 148897 h 252039"/>
              <a:gd name="connsiteX349" fmla="*/ 1827859 w 1945275"/>
              <a:gd name="connsiteY349" fmla="*/ 142754 h 252039"/>
              <a:gd name="connsiteX350" fmla="*/ 1806675 w 1945275"/>
              <a:gd name="connsiteY350" fmla="*/ 156614 h 252039"/>
              <a:gd name="connsiteX351" fmla="*/ 1783207 w 1945275"/>
              <a:gd name="connsiteY351" fmla="*/ 135903 h 252039"/>
              <a:gd name="connsiteX352" fmla="*/ 1849673 w 1945275"/>
              <a:gd name="connsiteY352" fmla="*/ 135903 h 252039"/>
              <a:gd name="connsiteX353" fmla="*/ 1850066 w 1945275"/>
              <a:gd name="connsiteY353" fmla="*/ 128343 h 252039"/>
              <a:gd name="connsiteX354" fmla="*/ 1804234 w 1945275"/>
              <a:gd name="connsiteY354" fmla="*/ 81250 h 252039"/>
              <a:gd name="connsiteX355" fmla="*/ 1804234 w 1945275"/>
              <a:gd name="connsiteY355" fmla="*/ 81250 h 252039"/>
              <a:gd name="connsiteX356" fmla="*/ 1783837 w 1945275"/>
              <a:gd name="connsiteY356" fmla="*/ 119129 h 252039"/>
              <a:gd name="connsiteX357" fmla="*/ 1804627 w 1945275"/>
              <a:gd name="connsiteY357" fmla="*/ 101174 h 252039"/>
              <a:gd name="connsiteX358" fmla="*/ 1825260 w 1945275"/>
              <a:gd name="connsiteY358" fmla="*/ 117318 h 252039"/>
              <a:gd name="connsiteX359" fmla="*/ 1825417 w 1945275"/>
              <a:gd name="connsiteY359" fmla="*/ 119129 h 252039"/>
              <a:gd name="connsiteX360" fmla="*/ 1783837 w 1945275"/>
              <a:gd name="connsiteY360" fmla="*/ 119129 h 252039"/>
              <a:gd name="connsiteX361" fmla="*/ 1911728 w 1945275"/>
              <a:gd name="connsiteY361" fmla="*/ 81644 h 252039"/>
              <a:gd name="connsiteX362" fmla="*/ 1884874 w 1945275"/>
              <a:gd name="connsiteY362" fmla="*/ 95347 h 252039"/>
              <a:gd name="connsiteX363" fmla="*/ 1884874 w 1945275"/>
              <a:gd name="connsiteY363" fmla="*/ 84085 h 252039"/>
              <a:gd name="connsiteX364" fmla="*/ 1860461 w 1945275"/>
              <a:gd name="connsiteY364" fmla="*/ 84085 h 252039"/>
              <a:gd name="connsiteX365" fmla="*/ 1860461 w 1945275"/>
              <a:gd name="connsiteY365" fmla="*/ 175042 h 252039"/>
              <a:gd name="connsiteX366" fmla="*/ 1885583 w 1945275"/>
              <a:gd name="connsiteY366" fmla="*/ 175042 h 252039"/>
              <a:gd name="connsiteX367" fmla="*/ 1885583 w 1945275"/>
              <a:gd name="connsiteY367" fmla="*/ 122673 h 252039"/>
              <a:gd name="connsiteX368" fmla="*/ 1901175 w 1945275"/>
              <a:gd name="connsiteY368" fmla="*/ 103852 h 252039"/>
              <a:gd name="connsiteX369" fmla="*/ 1902908 w 1945275"/>
              <a:gd name="connsiteY369" fmla="*/ 103773 h 252039"/>
              <a:gd name="connsiteX370" fmla="*/ 1920233 w 1945275"/>
              <a:gd name="connsiteY370" fmla="*/ 118657 h 252039"/>
              <a:gd name="connsiteX371" fmla="*/ 1920154 w 1945275"/>
              <a:gd name="connsiteY371" fmla="*/ 121885 h 252039"/>
              <a:gd name="connsiteX372" fmla="*/ 1920154 w 1945275"/>
              <a:gd name="connsiteY372" fmla="*/ 174963 h 252039"/>
              <a:gd name="connsiteX373" fmla="*/ 1945275 w 1945275"/>
              <a:gd name="connsiteY373" fmla="*/ 174963 h 252039"/>
              <a:gd name="connsiteX374" fmla="*/ 1945275 w 1945275"/>
              <a:gd name="connsiteY374" fmla="*/ 117633 h 252039"/>
              <a:gd name="connsiteX375" fmla="*/ 1911728 w 1945275"/>
              <a:gd name="connsiteY375" fmla="*/ 81644 h 252039"/>
              <a:gd name="connsiteX376" fmla="*/ 1911728 w 1945275"/>
              <a:gd name="connsiteY376" fmla="*/ 81644 h 252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</a:cxnLst>
            <a:rect l="l" t="t" r="r" b="b"/>
            <a:pathLst>
              <a:path w="1945275" h="252039">
                <a:moveTo>
                  <a:pt x="202452" y="198194"/>
                </a:moveTo>
                <a:lnTo>
                  <a:pt x="202452" y="198194"/>
                </a:lnTo>
                <a:cubicBezTo>
                  <a:pt x="161423" y="238042"/>
                  <a:pt x="96060" y="238042"/>
                  <a:pt x="55031" y="198194"/>
                </a:cubicBezTo>
                <a:cubicBezTo>
                  <a:pt x="15105" y="159528"/>
                  <a:pt x="14160" y="95819"/>
                  <a:pt x="52826" y="55972"/>
                </a:cubicBezTo>
                <a:cubicBezTo>
                  <a:pt x="53535" y="55263"/>
                  <a:pt x="54244" y="54554"/>
                  <a:pt x="55031" y="53845"/>
                </a:cubicBezTo>
                <a:cubicBezTo>
                  <a:pt x="96060" y="13998"/>
                  <a:pt x="161423" y="13998"/>
                  <a:pt x="202452" y="53845"/>
                </a:cubicBezTo>
                <a:lnTo>
                  <a:pt x="202452" y="53845"/>
                </a:lnTo>
                <a:lnTo>
                  <a:pt x="217415" y="68493"/>
                </a:lnTo>
                <a:lnTo>
                  <a:pt x="205208" y="80384"/>
                </a:lnTo>
                <a:lnTo>
                  <a:pt x="190246" y="65737"/>
                </a:lnTo>
                <a:cubicBezTo>
                  <a:pt x="155989" y="32425"/>
                  <a:pt x="101415" y="32425"/>
                  <a:pt x="67159" y="65737"/>
                </a:cubicBezTo>
                <a:cubicBezTo>
                  <a:pt x="33848" y="98024"/>
                  <a:pt x="33060" y="151180"/>
                  <a:pt x="65348" y="184492"/>
                </a:cubicBezTo>
                <a:cubicBezTo>
                  <a:pt x="65899" y="185122"/>
                  <a:pt x="66529" y="185673"/>
                  <a:pt x="67080" y="186224"/>
                </a:cubicBezTo>
                <a:cubicBezTo>
                  <a:pt x="101415" y="219535"/>
                  <a:pt x="155911" y="219535"/>
                  <a:pt x="190167" y="186224"/>
                </a:cubicBezTo>
                <a:lnTo>
                  <a:pt x="190246" y="186303"/>
                </a:lnTo>
                <a:lnTo>
                  <a:pt x="281281" y="97237"/>
                </a:lnTo>
                <a:lnTo>
                  <a:pt x="263956" y="80305"/>
                </a:lnTo>
                <a:lnTo>
                  <a:pt x="173078" y="169450"/>
                </a:lnTo>
                <a:lnTo>
                  <a:pt x="173078" y="169450"/>
                </a:lnTo>
                <a:cubicBezTo>
                  <a:pt x="167251" y="175120"/>
                  <a:pt x="160321" y="179688"/>
                  <a:pt x="152682" y="182759"/>
                </a:cubicBezTo>
                <a:cubicBezTo>
                  <a:pt x="137325" y="188980"/>
                  <a:pt x="120079" y="188980"/>
                  <a:pt x="104723" y="182759"/>
                </a:cubicBezTo>
                <a:cubicBezTo>
                  <a:pt x="97163" y="179688"/>
                  <a:pt x="90233" y="175199"/>
                  <a:pt x="84405" y="169450"/>
                </a:cubicBezTo>
                <a:cubicBezTo>
                  <a:pt x="78578" y="163780"/>
                  <a:pt x="74010" y="157008"/>
                  <a:pt x="70781" y="149527"/>
                </a:cubicBezTo>
                <a:cubicBezTo>
                  <a:pt x="64403" y="134485"/>
                  <a:pt x="64403" y="117554"/>
                  <a:pt x="70781" y="102592"/>
                </a:cubicBezTo>
                <a:cubicBezTo>
                  <a:pt x="73931" y="95110"/>
                  <a:pt x="78578" y="88338"/>
                  <a:pt x="84405" y="82668"/>
                </a:cubicBezTo>
                <a:cubicBezTo>
                  <a:pt x="90233" y="76919"/>
                  <a:pt x="97163" y="72430"/>
                  <a:pt x="104723" y="69359"/>
                </a:cubicBezTo>
                <a:cubicBezTo>
                  <a:pt x="120079" y="63138"/>
                  <a:pt x="137325" y="63138"/>
                  <a:pt x="152682" y="69359"/>
                </a:cubicBezTo>
                <a:cubicBezTo>
                  <a:pt x="160242" y="72430"/>
                  <a:pt x="167172" y="76919"/>
                  <a:pt x="172999" y="82668"/>
                </a:cubicBezTo>
                <a:lnTo>
                  <a:pt x="172999" y="82668"/>
                </a:lnTo>
                <a:lnTo>
                  <a:pt x="187962" y="97315"/>
                </a:lnTo>
                <a:lnTo>
                  <a:pt x="175992" y="109049"/>
                </a:lnTo>
                <a:lnTo>
                  <a:pt x="161029" y="94402"/>
                </a:lnTo>
                <a:cubicBezTo>
                  <a:pt x="154572" y="88102"/>
                  <a:pt x="146460" y="83849"/>
                  <a:pt x="137562" y="82117"/>
                </a:cubicBezTo>
                <a:cubicBezTo>
                  <a:pt x="128663" y="80384"/>
                  <a:pt x="119528" y="81250"/>
                  <a:pt x="111102" y="84637"/>
                </a:cubicBezTo>
                <a:cubicBezTo>
                  <a:pt x="102754" y="88023"/>
                  <a:pt x="95667" y="93772"/>
                  <a:pt x="90548" y="101174"/>
                </a:cubicBezTo>
                <a:cubicBezTo>
                  <a:pt x="80231" y="116137"/>
                  <a:pt x="80231" y="135982"/>
                  <a:pt x="90548" y="150944"/>
                </a:cubicBezTo>
                <a:cubicBezTo>
                  <a:pt x="95588" y="158347"/>
                  <a:pt x="102754" y="164095"/>
                  <a:pt x="111102" y="167403"/>
                </a:cubicBezTo>
                <a:cubicBezTo>
                  <a:pt x="119449" y="170789"/>
                  <a:pt x="128663" y="171655"/>
                  <a:pt x="137562" y="169923"/>
                </a:cubicBezTo>
                <a:cubicBezTo>
                  <a:pt x="146382" y="168190"/>
                  <a:pt x="154572" y="163938"/>
                  <a:pt x="161029" y="157638"/>
                </a:cubicBezTo>
                <a:lnTo>
                  <a:pt x="252143" y="68572"/>
                </a:lnTo>
                <a:lnTo>
                  <a:pt x="219698" y="36914"/>
                </a:lnTo>
                <a:cubicBezTo>
                  <a:pt x="168983" y="-12305"/>
                  <a:pt x="88343" y="-12305"/>
                  <a:pt x="37706" y="36914"/>
                </a:cubicBezTo>
                <a:cubicBezTo>
                  <a:pt x="-11513" y="84637"/>
                  <a:pt x="-12694" y="163229"/>
                  <a:pt x="35029" y="212448"/>
                </a:cubicBezTo>
                <a:cubicBezTo>
                  <a:pt x="35895" y="213393"/>
                  <a:pt x="36840" y="214259"/>
                  <a:pt x="37706" y="215125"/>
                </a:cubicBezTo>
                <a:cubicBezTo>
                  <a:pt x="88421" y="264344"/>
                  <a:pt x="169062" y="264344"/>
                  <a:pt x="219777" y="215125"/>
                </a:cubicBezTo>
                <a:lnTo>
                  <a:pt x="310734" y="125980"/>
                </a:lnTo>
                <a:lnTo>
                  <a:pt x="293409" y="109049"/>
                </a:lnTo>
                <a:lnTo>
                  <a:pt x="202452" y="198194"/>
                </a:lnTo>
                <a:close/>
                <a:moveTo>
                  <a:pt x="143704" y="140707"/>
                </a:moveTo>
                <a:lnTo>
                  <a:pt x="143625" y="140628"/>
                </a:lnTo>
                <a:cubicBezTo>
                  <a:pt x="140633" y="143542"/>
                  <a:pt x="136932" y="145510"/>
                  <a:pt x="132837" y="146298"/>
                </a:cubicBezTo>
                <a:cubicBezTo>
                  <a:pt x="128742" y="147085"/>
                  <a:pt x="124489" y="146692"/>
                  <a:pt x="120709" y="145117"/>
                </a:cubicBezTo>
                <a:cubicBezTo>
                  <a:pt x="116850" y="143542"/>
                  <a:pt x="113622" y="140943"/>
                  <a:pt x="111259" y="137557"/>
                </a:cubicBezTo>
                <a:cubicBezTo>
                  <a:pt x="106534" y="130627"/>
                  <a:pt x="106534" y="121570"/>
                  <a:pt x="111259" y="114640"/>
                </a:cubicBezTo>
                <a:cubicBezTo>
                  <a:pt x="113622" y="111254"/>
                  <a:pt x="116850" y="108577"/>
                  <a:pt x="120709" y="107080"/>
                </a:cubicBezTo>
                <a:cubicBezTo>
                  <a:pt x="124568" y="105505"/>
                  <a:pt x="128820" y="105112"/>
                  <a:pt x="132837" y="105899"/>
                </a:cubicBezTo>
                <a:cubicBezTo>
                  <a:pt x="136932" y="106687"/>
                  <a:pt x="140633" y="108655"/>
                  <a:pt x="143625" y="111569"/>
                </a:cubicBezTo>
                <a:lnTo>
                  <a:pt x="143704" y="111490"/>
                </a:lnTo>
                <a:lnTo>
                  <a:pt x="158667" y="126138"/>
                </a:lnTo>
                <a:lnTo>
                  <a:pt x="143704" y="140707"/>
                </a:lnTo>
                <a:close/>
                <a:moveTo>
                  <a:pt x="405234" y="81250"/>
                </a:moveTo>
                <a:cubicBezTo>
                  <a:pt x="379719" y="81487"/>
                  <a:pt x="359244" y="102277"/>
                  <a:pt x="359480" y="127713"/>
                </a:cubicBezTo>
                <a:cubicBezTo>
                  <a:pt x="359480" y="128185"/>
                  <a:pt x="359480" y="128658"/>
                  <a:pt x="359480" y="129130"/>
                </a:cubicBezTo>
                <a:cubicBezTo>
                  <a:pt x="358299" y="154803"/>
                  <a:pt x="378223" y="176617"/>
                  <a:pt x="403974" y="177719"/>
                </a:cubicBezTo>
                <a:cubicBezTo>
                  <a:pt x="405155" y="177798"/>
                  <a:pt x="406337" y="177798"/>
                  <a:pt x="407518" y="177719"/>
                </a:cubicBezTo>
                <a:cubicBezTo>
                  <a:pt x="426575" y="178900"/>
                  <a:pt x="443979" y="167009"/>
                  <a:pt x="449807" y="148897"/>
                </a:cubicBezTo>
                <a:lnTo>
                  <a:pt x="428859" y="142754"/>
                </a:lnTo>
                <a:cubicBezTo>
                  <a:pt x="425867" y="151732"/>
                  <a:pt x="417125" y="157480"/>
                  <a:pt x="407675" y="156614"/>
                </a:cubicBezTo>
                <a:cubicBezTo>
                  <a:pt x="395548" y="157165"/>
                  <a:pt x="385153" y="148030"/>
                  <a:pt x="384286" y="135903"/>
                </a:cubicBezTo>
                <a:lnTo>
                  <a:pt x="450752" y="135903"/>
                </a:lnTo>
                <a:cubicBezTo>
                  <a:pt x="450752" y="135509"/>
                  <a:pt x="451145" y="131808"/>
                  <a:pt x="451145" y="128343"/>
                </a:cubicBezTo>
                <a:cubicBezTo>
                  <a:pt x="451145" y="99205"/>
                  <a:pt x="433899" y="81250"/>
                  <a:pt x="405234" y="81250"/>
                </a:cubicBezTo>
                <a:lnTo>
                  <a:pt x="405234" y="81250"/>
                </a:lnTo>
                <a:close/>
                <a:moveTo>
                  <a:pt x="384838" y="119129"/>
                </a:moveTo>
                <a:cubicBezTo>
                  <a:pt x="385861" y="108577"/>
                  <a:pt x="394997" y="100702"/>
                  <a:pt x="405549" y="101174"/>
                </a:cubicBezTo>
                <a:cubicBezTo>
                  <a:pt x="415708" y="99914"/>
                  <a:pt x="424922" y="107159"/>
                  <a:pt x="426182" y="117318"/>
                </a:cubicBezTo>
                <a:cubicBezTo>
                  <a:pt x="426260" y="117948"/>
                  <a:pt x="426260" y="118499"/>
                  <a:pt x="426339" y="119129"/>
                </a:cubicBezTo>
                <a:lnTo>
                  <a:pt x="384838" y="119129"/>
                </a:lnTo>
                <a:lnTo>
                  <a:pt x="384838" y="119129"/>
                </a:lnTo>
                <a:close/>
                <a:moveTo>
                  <a:pt x="546985" y="96607"/>
                </a:moveTo>
                <a:lnTo>
                  <a:pt x="488631" y="96607"/>
                </a:lnTo>
                <a:lnTo>
                  <a:pt x="488631" y="43844"/>
                </a:lnTo>
                <a:lnTo>
                  <a:pt x="462564" y="43844"/>
                </a:lnTo>
                <a:lnTo>
                  <a:pt x="462564" y="174963"/>
                </a:lnTo>
                <a:lnTo>
                  <a:pt x="488631" y="174963"/>
                </a:lnTo>
                <a:lnTo>
                  <a:pt x="488631" y="120625"/>
                </a:lnTo>
                <a:lnTo>
                  <a:pt x="546985" y="120625"/>
                </a:lnTo>
                <a:lnTo>
                  <a:pt x="546985" y="174963"/>
                </a:lnTo>
                <a:lnTo>
                  <a:pt x="573287" y="174963"/>
                </a:lnTo>
                <a:lnTo>
                  <a:pt x="573287" y="43844"/>
                </a:lnTo>
                <a:lnTo>
                  <a:pt x="546985" y="43844"/>
                </a:lnTo>
                <a:lnTo>
                  <a:pt x="546985" y="96607"/>
                </a:lnTo>
                <a:lnTo>
                  <a:pt x="546985" y="96607"/>
                </a:lnTo>
                <a:close/>
                <a:moveTo>
                  <a:pt x="647076" y="71800"/>
                </a:moveTo>
                <a:cubicBezTo>
                  <a:pt x="654243" y="72037"/>
                  <a:pt x="660228" y="66524"/>
                  <a:pt x="660464" y="59358"/>
                </a:cubicBezTo>
                <a:cubicBezTo>
                  <a:pt x="660621" y="55657"/>
                  <a:pt x="659204" y="52113"/>
                  <a:pt x="656526" y="49593"/>
                </a:cubicBezTo>
                <a:cubicBezTo>
                  <a:pt x="654006" y="47152"/>
                  <a:pt x="650620" y="45734"/>
                  <a:pt x="647076" y="45734"/>
                </a:cubicBezTo>
                <a:cubicBezTo>
                  <a:pt x="639910" y="45655"/>
                  <a:pt x="633925" y="51404"/>
                  <a:pt x="633846" y="58570"/>
                </a:cubicBezTo>
                <a:cubicBezTo>
                  <a:pt x="633846" y="58649"/>
                  <a:pt x="633846" y="58728"/>
                  <a:pt x="633846" y="58885"/>
                </a:cubicBezTo>
                <a:cubicBezTo>
                  <a:pt x="633846" y="65973"/>
                  <a:pt x="639516" y="71800"/>
                  <a:pt x="646683" y="71800"/>
                </a:cubicBezTo>
                <a:cubicBezTo>
                  <a:pt x="646761" y="71800"/>
                  <a:pt x="646919" y="71800"/>
                  <a:pt x="647076" y="71800"/>
                </a:cubicBezTo>
                <a:lnTo>
                  <a:pt x="647076" y="71800"/>
                </a:lnTo>
                <a:close/>
                <a:moveTo>
                  <a:pt x="607386" y="71800"/>
                </a:moveTo>
                <a:cubicBezTo>
                  <a:pt x="614552" y="72037"/>
                  <a:pt x="620537" y="66524"/>
                  <a:pt x="620774" y="59358"/>
                </a:cubicBezTo>
                <a:cubicBezTo>
                  <a:pt x="620931" y="55657"/>
                  <a:pt x="619514" y="52113"/>
                  <a:pt x="616836" y="49593"/>
                </a:cubicBezTo>
                <a:cubicBezTo>
                  <a:pt x="614316" y="47152"/>
                  <a:pt x="610930" y="45734"/>
                  <a:pt x="607386" y="45734"/>
                </a:cubicBezTo>
                <a:cubicBezTo>
                  <a:pt x="600141" y="45734"/>
                  <a:pt x="594235" y="51562"/>
                  <a:pt x="594156" y="58807"/>
                </a:cubicBezTo>
                <a:cubicBezTo>
                  <a:pt x="594156" y="58807"/>
                  <a:pt x="594156" y="58807"/>
                  <a:pt x="594156" y="58807"/>
                </a:cubicBezTo>
                <a:cubicBezTo>
                  <a:pt x="594156" y="60539"/>
                  <a:pt x="594471" y="62193"/>
                  <a:pt x="595101" y="63768"/>
                </a:cubicBezTo>
                <a:cubicBezTo>
                  <a:pt x="595731" y="65343"/>
                  <a:pt x="596755" y="66760"/>
                  <a:pt x="597936" y="67942"/>
                </a:cubicBezTo>
                <a:cubicBezTo>
                  <a:pt x="599275" y="69280"/>
                  <a:pt x="600692" y="70225"/>
                  <a:pt x="602346" y="70855"/>
                </a:cubicBezTo>
                <a:cubicBezTo>
                  <a:pt x="603921" y="71485"/>
                  <a:pt x="605654" y="71800"/>
                  <a:pt x="607386" y="71800"/>
                </a:cubicBezTo>
                <a:close/>
                <a:moveTo>
                  <a:pt x="666921" y="115822"/>
                </a:moveTo>
                <a:cubicBezTo>
                  <a:pt x="666921" y="97552"/>
                  <a:pt x="655975" y="81250"/>
                  <a:pt x="626522" y="81250"/>
                </a:cubicBezTo>
                <a:cubicBezTo>
                  <a:pt x="601559" y="81250"/>
                  <a:pt x="588171" y="97000"/>
                  <a:pt x="586675" y="111175"/>
                </a:cubicBezTo>
                <a:lnTo>
                  <a:pt x="608961" y="115822"/>
                </a:lnTo>
                <a:cubicBezTo>
                  <a:pt x="609827" y="106844"/>
                  <a:pt x="617702" y="100229"/>
                  <a:pt x="626680" y="101017"/>
                </a:cubicBezTo>
                <a:cubicBezTo>
                  <a:pt x="637233" y="101017"/>
                  <a:pt x="642351" y="106372"/>
                  <a:pt x="642351" y="112829"/>
                </a:cubicBezTo>
                <a:cubicBezTo>
                  <a:pt x="642351" y="115979"/>
                  <a:pt x="640619" y="118578"/>
                  <a:pt x="635343" y="119287"/>
                </a:cubicBezTo>
                <a:lnTo>
                  <a:pt x="612505" y="122594"/>
                </a:lnTo>
                <a:cubicBezTo>
                  <a:pt x="596991" y="124799"/>
                  <a:pt x="584706" y="133855"/>
                  <a:pt x="584706" y="150157"/>
                </a:cubicBezTo>
                <a:cubicBezTo>
                  <a:pt x="584706" y="164410"/>
                  <a:pt x="596834" y="177562"/>
                  <a:pt x="616679" y="177562"/>
                </a:cubicBezTo>
                <a:cubicBezTo>
                  <a:pt x="627546" y="178113"/>
                  <a:pt x="637941" y="172994"/>
                  <a:pt x="644084" y="164095"/>
                </a:cubicBezTo>
                <a:cubicBezTo>
                  <a:pt x="644084" y="167718"/>
                  <a:pt x="644399" y="171419"/>
                  <a:pt x="645029" y="175042"/>
                </a:cubicBezTo>
                <a:lnTo>
                  <a:pt x="668103" y="175042"/>
                </a:lnTo>
                <a:cubicBezTo>
                  <a:pt x="667394" y="170238"/>
                  <a:pt x="667000" y="165434"/>
                  <a:pt x="667000" y="160630"/>
                </a:cubicBezTo>
                <a:lnTo>
                  <a:pt x="666921" y="115822"/>
                </a:lnTo>
                <a:close/>
                <a:moveTo>
                  <a:pt x="642351" y="138187"/>
                </a:moveTo>
                <a:cubicBezTo>
                  <a:pt x="643690" y="148424"/>
                  <a:pt x="636524" y="157795"/>
                  <a:pt x="626286" y="159213"/>
                </a:cubicBezTo>
                <a:cubicBezTo>
                  <a:pt x="624869" y="159370"/>
                  <a:pt x="623372" y="159449"/>
                  <a:pt x="621876" y="159292"/>
                </a:cubicBezTo>
                <a:cubicBezTo>
                  <a:pt x="615970" y="160000"/>
                  <a:pt x="610536" y="155748"/>
                  <a:pt x="609827" y="149842"/>
                </a:cubicBezTo>
                <a:cubicBezTo>
                  <a:pt x="609749" y="149448"/>
                  <a:pt x="609749" y="149133"/>
                  <a:pt x="609749" y="148739"/>
                </a:cubicBezTo>
                <a:cubicBezTo>
                  <a:pt x="609749" y="141730"/>
                  <a:pt x="614867" y="138187"/>
                  <a:pt x="621246" y="137242"/>
                </a:cubicBezTo>
                <a:lnTo>
                  <a:pt x="642194" y="134092"/>
                </a:lnTo>
                <a:lnTo>
                  <a:pt x="642351" y="138187"/>
                </a:lnTo>
                <a:close/>
                <a:moveTo>
                  <a:pt x="681411" y="41088"/>
                </a:moveTo>
                <a:lnTo>
                  <a:pt x="706533" y="41088"/>
                </a:lnTo>
                <a:lnTo>
                  <a:pt x="706533" y="174963"/>
                </a:lnTo>
                <a:lnTo>
                  <a:pt x="681411" y="174963"/>
                </a:lnTo>
                <a:lnTo>
                  <a:pt x="681411" y="41088"/>
                </a:lnTo>
                <a:close/>
                <a:moveTo>
                  <a:pt x="763233" y="119838"/>
                </a:moveTo>
                <a:lnTo>
                  <a:pt x="750003" y="117082"/>
                </a:lnTo>
                <a:cubicBezTo>
                  <a:pt x="744884" y="116137"/>
                  <a:pt x="741498" y="113380"/>
                  <a:pt x="741498" y="108970"/>
                </a:cubicBezTo>
                <a:cubicBezTo>
                  <a:pt x="741498" y="103773"/>
                  <a:pt x="746774" y="99914"/>
                  <a:pt x="753389" y="99914"/>
                </a:cubicBezTo>
                <a:cubicBezTo>
                  <a:pt x="760949" y="99205"/>
                  <a:pt x="767722" y="104560"/>
                  <a:pt x="768667" y="112120"/>
                </a:cubicBezTo>
                <a:lnTo>
                  <a:pt x="789614" y="107474"/>
                </a:lnTo>
                <a:cubicBezTo>
                  <a:pt x="788512" y="97709"/>
                  <a:pt x="779613" y="81250"/>
                  <a:pt x="753153" y="81250"/>
                </a:cubicBezTo>
                <a:cubicBezTo>
                  <a:pt x="733150" y="81250"/>
                  <a:pt x="718424" y="94717"/>
                  <a:pt x="718424" y="111018"/>
                </a:cubicBezTo>
                <a:cubicBezTo>
                  <a:pt x="718424" y="123775"/>
                  <a:pt x="726535" y="134328"/>
                  <a:pt x="744490" y="138187"/>
                </a:cubicBezTo>
                <a:lnTo>
                  <a:pt x="756775" y="140943"/>
                </a:lnTo>
                <a:cubicBezTo>
                  <a:pt x="763942" y="142439"/>
                  <a:pt x="766777" y="145747"/>
                  <a:pt x="766777" y="149842"/>
                </a:cubicBezTo>
                <a:cubicBezTo>
                  <a:pt x="766777" y="154645"/>
                  <a:pt x="762839" y="158898"/>
                  <a:pt x="754492" y="158898"/>
                </a:cubicBezTo>
                <a:cubicBezTo>
                  <a:pt x="746065" y="159843"/>
                  <a:pt x="738505" y="153779"/>
                  <a:pt x="737482" y="145353"/>
                </a:cubicBezTo>
                <a:cubicBezTo>
                  <a:pt x="737482" y="145274"/>
                  <a:pt x="737482" y="145117"/>
                  <a:pt x="737482" y="145038"/>
                </a:cubicBezTo>
                <a:lnTo>
                  <a:pt x="715983" y="149605"/>
                </a:lnTo>
                <a:cubicBezTo>
                  <a:pt x="717085" y="160000"/>
                  <a:pt x="726772" y="177719"/>
                  <a:pt x="754728" y="177719"/>
                </a:cubicBezTo>
                <a:cubicBezTo>
                  <a:pt x="779062" y="177719"/>
                  <a:pt x="790796" y="162599"/>
                  <a:pt x="790796" y="147794"/>
                </a:cubicBezTo>
                <a:cubicBezTo>
                  <a:pt x="790796" y="134485"/>
                  <a:pt x="781582" y="123618"/>
                  <a:pt x="763233" y="119838"/>
                </a:cubicBezTo>
                <a:lnTo>
                  <a:pt x="763233" y="119838"/>
                </a:lnTo>
                <a:close/>
                <a:moveTo>
                  <a:pt x="845133" y="81172"/>
                </a:moveTo>
                <a:cubicBezTo>
                  <a:pt x="819146" y="80227"/>
                  <a:pt x="797332" y="100623"/>
                  <a:pt x="796387" y="126610"/>
                </a:cubicBezTo>
                <a:cubicBezTo>
                  <a:pt x="796387" y="127555"/>
                  <a:pt x="796387" y="128500"/>
                  <a:pt x="796387" y="129445"/>
                </a:cubicBezTo>
                <a:cubicBezTo>
                  <a:pt x="796387" y="156378"/>
                  <a:pt x="818201" y="178192"/>
                  <a:pt x="845133" y="178192"/>
                </a:cubicBezTo>
                <a:cubicBezTo>
                  <a:pt x="872066" y="178192"/>
                  <a:pt x="893801" y="156378"/>
                  <a:pt x="893880" y="129445"/>
                </a:cubicBezTo>
                <a:cubicBezTo>
                  <a:pt x="894510" y="103458"/>
                  <a:pt x="874035" y="81802"/>
                  <a:pt x="847968" y="81172"/>
                </a:cubicBezTo>
                <a:cubicBezTo>
                  <a:pt x="847023" y="81172"/>
                  <a:pt x="846078" y="81172"/>
                  <a:pt x="845133" y="81172"/>
                </a:cubicBezTo>
                <a:lnTo>
                  <a:pt x="845133" y="81172"/>
                </a:lnTo>
                <a:close/>
                <a:moveTo>
                  <a:pt x="845133" y="155354"/>
                </a:moveTo>
                <a:cubicBezTo>
                  <a:pt x="832061" y="155354"/>
                  <a:pt x="821430" y="144802"/>
                  <a:pt x="821430" y="131729"/>
                </a:cubicBezTo>
                <a:cubicBezTo>
                  <a:pt x="821430" y="130942"/>
                  <a:pt x="821430" y="130233"/>
                  <a:pt x="821508" y="129445"/>
                </a:cubicBezTo>
                <a:cubicBezTo>
                  <a:pt x="820406" y="116373"/>
                  <a:pt x="830092" y="104875"/>
                  <a:pt x="843086" y="103773"/>
                </a:cubicBezTo>
                <a:cubicBezTo>
                  <a:pt x="856158" y="102670"/>
                  <a:pt x="867656" y="112357"/>
                  <a:pt x="868758" y="125350"/>
                </a:cubicBezTo>
                <a:cubicBezTo>
                  <a:pt x="868837" y="126689"/>
                  <a:pt x="868837" y="128028"/>
                  <a:pt x="868758" y="129367"/>
                </a:cubicBezTo>
                <a:cubicBezTo>
                  <a:pt x="870019" y="142282"/>
                  <a:pt x="860568" y="153858"/>
                  <a:pt x="847653" y="155118"/>
                </a:cubicBezTo>
                <a:cubicBezTo>
                  <a:pt x="846787" y="155354"/>
                  <a:pt x="846000" y="155354"/>
                  <a:pt x="845133" y="155354"/>
                </a:cubicBezTo>
                <a:lnTo>
                  <a:pt x="845133" y="155354"/>
                </a:lnTo>
                <a:close/>
                <a:moveTo>
                  <a:pt x="1011218" y="81408"/>
                </a:moveTo>
                <a:cubicBezTo>
                  <a:pt x="999327" y="80699"/>
                  <a:pt x="988065" y="86527"/>
                  <a:pt x="981765" y="96607"/>
                </a:cubicBezTo>
                <a:cubicBezTo>
                  <a:pt x="976410" y="86527"/>
                  <a:pt x="965543" y="80620"/>
                  <a:pt x="954203" y="81408"/>
                </a:cubicBezTo>
                <a:cubicBezTo>
                  <a:pt x="943414" y="81093"/>
                  <a:pt x="933176" y="86290"/>
                  <a:pt x="926955" y="95110"/>
                </a:cubicBezTo>
                <a:lnTo>
                  <a:pt x="926955" y="84007"/>
                </a:lnTo>
                <a:lnTo>
                  <a:pt x="902936" y="84007"/>
                </a:lnTo>
                <a:lnTo>
                  <a:pt x="902936" y="174963"/>
                </a:lnTo>
                <a:lnTo>
                  <a:pt x="928057" y="174963"/>
                </a:lnTo>
                <a:lnTo>
                  <a:pt x="928057" y="121728"/>
                </a:lnTo>
                <a:cubicBezTo>
                  <a:pt x="927427" y="112435"/>
                  <a:pt x="934436" y="104482"/>
                  <a:pt x="943650" y="103852"/>
                </a:cubicBezTo>
                <a:cubicBezTo>
                  <a:pt x="944201" y="103773"/>
                  <a:pt x="944831" y="103773"/>
                  <a:pt x="945383" y="103852"/>
                </a:cubicBezTo>
                <a:cubicBezTo>
                  <a:pt x="953888" y="103222"/>
                  <a:pt x="961211" y="109600"/>
                  <a:pt x="961920" y="118027"/>
                </a:cubicBezTo>
                <a:cubicBezTo>
                  <a:pt x="961999" y="119050"/>
                  <a:pt x="961999" y="119995"/>
                  <a:pt x="961841" y="121019"/>
                </a:cubicBezTo>
                <a:lnTo>
                  <a:pt x="961841" y="175042"/>
                </a:lnTo>
                <a:lnTo>
                  <a:pt x="986805" y="175042"/>
                </a:lnTo>
                <a:lnTo>
                  <a:pt x="986805" y="121807"/>
                </a:lnTo>
                <a:cubicBezTo>
                  <a:pt x="986175" y="112514"/>
                  <a:pt x="993263" y="104482"/>
                  <a:pt x="1002555" y="103930"/>
                </a:cubicBezTo>
                <a:cubicBezTo>
                  <a:pt x="1003028" y="103930"/>
                  <a:pt x="1003500" y="103852"/>
                  <a:pt x="1003973" y="103930"/>
                </a:cubicBezTo>
                <a:cubicBezTo>
                  <a:pt x="1012399" y="103222"/>
                  <a:pt x="1019802" y="109522"/>
                  <a:pt x="1020510" y="117948"/>
                </a:cubicBezTo>
                <a:cubicBezTo>
                  <a:pt x="1020589" y="119050"/>
                  <a:pt x="1020589" y="120074"/>
                  <a:pt x="1020432" y="121177"/>
                </a:cubicBezTo>
                <a:lnTo>
                  <a:pt x="1020432" y="175199"/>
                </a:lnTo>
                <a:lnTo>
                  <a:pt x="1044844" y="175199"/>
                </a:lnTo>
                <a:lnTo>
                  <a:pt x="1044844" y="116215"/>
                </a:lnTo>
                <a:cubicBezTo>
                  <a:pt x="1046419" y="98733"/>
                  <a:pt x="1033504" y="83298"/>
                  <a:pt x="1016022" y="81723"/>
                </a:cubicBezTo>
                <a:cubicBezTo>
                  <a:pt x="1014447" y="81329"/>
                  <a:pt x="1012793" y="81329"/>
                  <a:pt x="1011218" y="81408"/>
                </a:cubicBezTo>
                <a:lnTo>
                  <a:pt x="1011218" y="81408"/>
                </a:lnTo>
                <a:close/>
                <a:moveTo>
                  <a:pt x="1098709" y="137242"/>
                </a:moveTo>
                <a:lnTo>
                  <a:pt x="1073982" y="84007"/>
                </a:lnTo>
                <a:lnTo>
                  <a:pt x="1045868" y="84007"/>
                </a:lnTo>
                <a:lnTo>
                  <a:pt x="1085322" y="163544"/>
                </a:lnTo>
                <a:lnTo>
                  <a:pt x="1063429" y="210873"/>
                </a:lnTo>
                <a:lnTo>
                  <a:pt x="1090047" y="210873"/>
                </a:lnTo>
                <a:lnTo>
                  <a:pt x="1148401" y="84007"/>
                </a:lnTo>
                <a:lnTo>
                  <a:pt x="1121547" y="84007"/>
                </a:lnTo>
                <a:lnTo>
                  <a:pt x="1098709" y="137242"/>
                </a:lnTo>
                <a:close/>
                <a:moveTo>
                  <a:pt x="1206755" y="81565"/>
                </a:moveTo>
                <a:cubicBezTo>
                  <a:pt x="1196045" y="81172"/>
                  <a:pt x="1185886" y="86369"/>
                  <a:pt x="1179901" y="95268"/>
                </a:cubicBezTo>
                <a:lnTo>
                  <a:pt x="1179901" y="84007"/>
                </a:lnTo>
                <a:lnTo>
                  <a:pt x="1155488" y="84007"/>
                </a:lnTo>
                <a:lnTo>
                  <a:pt x="1155488" y="174963"/>
                </a:lnTo>
                <a:lnTo>
                  <a:pt x="1180610" y="174963"/>
                </a:lnTo>
                <a:lnTo>
                  <a:pt x="1180610" y="122594"/>
                </a:lnTo>
                <a:cubicBezTo>
                  <a:pt x="1179744" y="113065"/>
                  <a:pt x="1186752" y="104718"/>
                  <a:pt x="1196202" y="103773"/>
                </a:cubicBezTo>
                <a:cubicBezTo>
                  <a:pt x="1196754" y="103694"/>
                  <a:pt x="1197384" y="103694"/>
                  <a:pt x="1198014" y="103694"/>
                </a:cubicBezTo>
                <a:cubicBezTo>
                  <a:pt x="1206912" y="103064"/>
                  <a:pt x="1214630" y="109758"/>
                  <a:pt x="1215260" y="118657"/>
                </a:cubicBezTo>
                <a:cubicBezTo>
                  <a:pt x="1215339" y="119680"/>
                  <a:pt x="1215339" y="120783"/>
                  <a:pt x="1215181" y="121807"/>
                </a:cubicBezTo>
                <a:lnTo>
                  <a:pt x="1215181" y="174884"/>
                </a:lnTo>
                <a:lnTo>
                  <a:pt x="1240303" y="174884"/>
                </a:lnTo>
                <a:lnTo>
                  <a:pt x="1240303" y="117554"/>
                </a:lnTo>
                <a:cubicBezTo>
                  <a:pt x="1240303" y="97709"/>
                  <a:pt x="1229750" y="81565"/>
                  <a:pt x="1206755" y="81565"/>
                </a:cubicBezTo>
                <a:lnTo>
                  <a:pt x="1206755" y="81565"/>
                </a:lnTo>
                <a:close/>
                <a:moveTo>
                  <a:pt x="1345040" y="41088"/>
                </a:moveTo>
                <a:lnTo>
                  <a:pt x="1320313" y="41088"/>
                </a:lnTo>
                <a:lnTo>
                  <a:pt x="1320313" y="93063"/>
                </a:lnTo>
                <a:cubicBezTo>
                  <a:pt x="1317635" y="88259"/>
                  <a:pt x="1310075" y="81802"/>
                  <a:pt x="1294010" y="81802"/>
                </a:cubicBezTo>
                <a:cubicBezTo>
                  <a:pt x="1267708" y="81802"/>
                  <a:pt x="1249438" y="102670"/>
                  <a:pt x="1249438" y="129367"/>
                </a:cubicBezTo>
                <a:cubicBezTo>
                  <a:pt x="1247941" y="154252"/>
                  <a:pt x="1266841" y="175672"/>
                  <a:pt x="1291726" y="177168"/>
                </a:cubicBezTo>
                <a:cubicBezTo>
                  <a:pt x="1292750" y="177247"/>
                  <a:pt x="1293774" y="177247"/>
                  <a:pt x="1294719" y="177247"/>
                </a:cubicBezTo>
                <a:cubicBezTo>
                  <a:pt x="1305035" y="177877"/>
                  <a:pt x="1314958" y="173073"/>
                  <a:pt x="1320785" y="164489"/>
                </a:cubicBezTo>
                <a:cubicBezTo>
                  <a:pt x="1320785" y="168033"/>
                  <a:pt x="1321100" y="171577"/>
                  <a:pt x="1321730" y="175042"/>
                </a:cubicBezTo>
                <a:lnTo>
                  <a:pt x="1345749" y="175042"/>
                </a:lnTo>
                <a:cubicBezTo>
                  <a:pt x="1345198" y="169529"/>
                  <a:pt x="1344962" y="164095"/>
                  <a:pt x="1344962" y="158583"/>
                </a:cubicBezTo>
                <a:lnTo>
                  <a:pt x="1345040" y="41088"/>
                </a:lnTo>
                <a:lnTo>
                  <a:pt x="1345040" y="41088"/>
                </a:lnTo>
                <a:close/>
                <a:moveTo>
                  <a:pt x="1297790" y="155197"/>
                </a:moveTo>
                <a:cubicBezTo>
                  <a:pt x="1284560" y="155197"/>
                  <a:pt x="1274716" y="145589"/>
                  <a:pt x="1274716" y="129288"/>
                </a:cubicBezTo>
                <a:cubicBezTo>
                  <a:pt x="1273378" y="116609"/>
                  <a:pt x="1282513" y="105269"/>
                  <a:pt x="1295192" y="103930"/>
                </a:cubicBezTo>
                <a:cubicBezTo>
                  <a:pt x="1296058" y="103852"/>
                  <a:pt x="1296924" y="103773"/>
                  <a:pt x="1297790" y="103773"/>
                </a:cubicBezTo>
                <a:cubicBezTo>
                  <a:pt x="1310390" y="103615"/>
                  <a:pt x="1320628" y="113695"/>
                  <a:pt x="1320785" y="126295"/>
                </a:cubicBezTo>
                <a:cubicBezTo>
                  <a:pt x="1320785" y="127240"/>
                  <a:pt x="1320785" y="128185"/>
                  <a:pt x="1320628" y="129130"/>
                </a:cubicBezTo>
                <a:cubicBezTo>
                  <a:pt x="1320628" y="145510"/>
                  <a:pt x="1310548" y="155118"/>
                  <a:pt x="1297790" y="155197"/>
                </a:cubicBezTo>
                <a:lnTo>
                  <a:pt x="1297790" y="155197"/>
                </a:lnTo>
                <a:close/>
                <a:moveTo>
                  <a:pt x="1361893" y="84007"/>
                </a:moveTo>
                <a:lnTo>
                  <a:pt x="1387014" y="84007"/>
                </a:lnTo>
                <a:lnTo>
                  <a:pt x="1387014" y="175042"/>
                </a:lnTo>
                <a:lnTo>
                  <a:pt x="1361893" y="175042"/>
                </a:lnTo>
                <a:lnTo>
                  <a:pt x="1361893" y="84007"/>
                </a:lnTo>
                <a:close/>
                <a:moveTo>
                  <a:pt x="1374336" y="38883"/>
                </a:moveTo>
                <a:cubicBezTo>
                  <a:pt x="1365988" y="38883"/>
                  <a:pt x="1359137" y="45655"/>
                  <a:pt x="1359137" y="54003"/>
                </a:cubicBezTo>
                <a:cubicBezTo>
                  <a:pt x="1359137" y="62350"/>
                  <a:pt x="1365909" y="69202"/>
                  <a:pt x="1374257" y="69202"/>
                </a:cubicBezTo>
                <a:cubicBezTo>
                  <a:pt x="1374257" y="69202"/>
                  <a:pt x="1374257" y="69202"/>
                  <a:pt x="1374257" y="69202"/>
                </a:cubicBezTo>
                <a:cubicBezTo>
                  <a:pt x="1376304" y="69202"/>
                  <a:pt x="1378273" y="68808"/>
                  <a:pt x="1380163" y="68099"/>
                </a:cubicBezTo>
                <a:cubicBezTo>
                  <a:pt x="1382053" y="67390"/>
                  <a:pt x="1383707" y="66288"/>
                  <a:pt x="1385203" y="64870"/>
                </a:cubicBezTo>
                <a:cubicBezTo>
                  <a:pt x="1386621" y="63453"/>
                  <a:pt x="1387802" y="61799"/>
                  <a:pt x="1388589" y="59988"/>
                </a:cubicBezTo>
                <a:cubicBezTo>
                  <a:pt x="1389377" y="58177"/>
                  <a:pt x="1389771" y="56208"/>
                  <a:pt x="1389771" y="54239"/>
                </a:cubicBezTo>
                <a:cubicBezTo>
                  <a:pt x="1389771" y="45813"/>
                  <a:pt x="1382919" y="38962"/>
                  <a:pt x="1374493" y="38962"/>
                </a:cubicBezTo>
                <a:cubicBezTo>
                  <a:pt x="1374414" y="38883"/>
                  <a:pt x="1374414" y="38883"/>
                  <a:pt x="1374336" y="38883"/>
                </a:cubicBezTo>
                <a:lnTo>
                  <a:pt x="1374336" y="38883"/>
                </a:lnTo>
                <a:close/>
                <a:moveTo>
                  <a:pt x="1467891" y="94717"/>
                </a:moveTo>
                <a:cubicBezTo>
                  <a:pt x="1462063" y="85975"/>
                  <a:pt x="1451905" y="81250"/>
                  <a:pt x="1441431" y="82353"/>
                </a:cubicBezTo>
                <a:cubicBezTo>
                  <a:pt x="1417648" y="82274"/>
                  <a:pt x="1398276" y="101489"/>
                  <a:pt x="1398118" y="125272"/>
                </a:cubicBezTo>
                <a:cubicBezTo>
                  <a:pt x="1398118" y="125744"/>
                  <a:pt x="1398118" y="126295"/>
                  <a:pt x="1398118" y="126768"/>
                </a:cubicBezTo>
                <a:cubicBezTo>
                  <a:pt x="1397173" y="150235"/>
                  <a:pt x="1415443" y="170002"/>
                  <a:pt x="1438911" y="170947"/>
                </a:cubicBezTo>
                <a:cubicBezTo>
                  <a:pt x="1439698" y="170947"/>
                  <a:pt x="1440565" y="171025"/>
                  <a:pt x="1441352" y="170947"/>
                </a:cubicBezTo>
                <a:cubicBezTo>
                  <a:pt x="1451432" y="171655"/>
                  <a:pt x="1461118" y="167324"/>
                  <a:pt x="1467261" y="159292"/>
                </a:cubicBezTo>
                <a:lnTo>
                  <a:pt x="1467261" y="165907"/>
                </a:lnTo>
                <a:cubicBezTo>
                  <a:pt x="1467261" y="183468"/>
                  <a:pt x="1458362" y="191264"/>
                  <a:pt x="1442533" y="191264"/>
                </a:cubicBezTo>
                <a:cubicBezTo>
                  <a:pt x="1431981" y="191894"/>
                  <a:pt x="1422609" y="184492"/>
                  <a:pt x="1420798" y="174097"/>
                </a:cubicBezTo>
                <a:lnTo>
                  <a:pt x="1398118" y="180003"/>
                </a:lnTo>
                <a:cubicBezTo>
                  <a:pt x="1400796" y="197407"/>
                  <a:pt x="1417806" y="212920"/>
                  <a:pt x="1443242" y="212920"/>
                </a:cubicBezTo>
                <a:cubicBezTo>
                  <a:pt x="1478207" y="212920"/>
                  <a:pt x="1491989" y="190162"/>
                  <a:pt x="1491989" y="165198"/>
                </a:cubicBezTo>
                <a:lnTo>
                  <a:pt x="1491989" y="84007"/>
                </a:lnTo>
                <a:lnTo>
                  <a:pt x="1467812" y="84007"/>
                </a:lnTo>
                <a:lnTo>
                  <a:pt x="1467812" y="94717"/>
                </a:lnTo>
                <a:close/>
                <a:moveTo>
                  <a:pt x="1445841" y="149842"/>
                </a:moveTo>
                <a:cubicBezTo>
                  <a:pt x="1434028" y="150314"/>
                  <a:pt x="1424027" y="141179"/>
                  <a:pt x="1423476" y="129288"/>
                </a:cubicBezTo>
                <a:cubicBezTo>
                  <a:pt x="1423476" y="128422"/>
                  <a:pt x="1423476" y="127555"/>
                  <a:pt x="1423555" y="126689"/>
                </a:cubicBezTo>
                <a:cubicBezTo>
                  <a:pt x="1423003" y="114483"/>
                  <a:pt x="1432532" y="104167"/>
                  <a:pt x="1444738" y="103694"/>
                </a:cubicBezTo>
                <a:cubicBezTo>
                  <a:pt x="1456945" y="103222"/>
                  <a:pt x="1467261" y="112672"/>
                  <a:pt x="1467734" y="124878"/>
                </a:cubicBezTo>
                <a:cubicBezTo>
                  <a:pt x="1467734" y="125508"/>
                  <a:pt x="1467734" y="126138"/>
                  <a:pt x="1467734" y="126768"/>
                </a:cubicBezTo>
                <a:cubicBezTo>
                  <a:pt x="1468678" y="138502"/>
                  <a:pt x="1459937" y="148818"/>
                  <a:pt x="1448203" y="149842"/>
                </a:cubicBezTo>
                <a:cubicBezTo>
                  <a:pt x="1447416" y="149842"/>
                  <a:pt x="1446550" y="149842"/>
                  <a:pt x="1445841" y="149842"/>
                </a:cubicBezTo>
                <a:lnTo>
                  <a:pt x="1445841" y="149842"/>
                </a:lnTo>
                <a:close/>
                <a:moveTo>
                  <a:pt x="1557115" y="81565"/>
                </a:moveTo>
                <a:cubicBezTo>
                  <a:pt x="1547744" y="81250"/>
                  <a:pt x="1538609" y="84873"/>
                  <a:pt x="1531994" y="91567"/>
                </a:cubicBezTo>
                <a:lnTo>
                  <a:pt x="1531994" y="41088"/>
                </a:lnTo>
                <a:lnTo>
                  <a:pt x="1506872" y="41088"/>
                </a:lnTo>
                <a:lnTo>
                  <a:pt x="1506872" y="174963"/>
                </a:lnTo>
                <a:lnTo>
                  <a:pt x="1531994" y="174963"/>
                </a:lnTo>
                <a:lnTo>
                  <a:pt x="1531994" y="121570"/>
                </a:lnTo>
                <a:cubicBezTo>
                  <a:pt x="1531679" y="112042"/>
                  <a:pt x="1539160" y="104167"/>
                  <a:pt x="1548610" y="103852"/>
                </a:cubicBezTo>
                <a:cubicBezTo>
                  <a:pt x="1548846" y="103852"/>
                  <a:pt x="1549083" y="103852"/>
                  <a:pt x="1549319" y="103852"/>
                </a:cubicBezTo>
                <a:cubicBezTo>
                  <a:pt x="1558218" y="103222"/>
                  <a:pt x="1565935" y="109837"/>
                  <a:pt x="1566644" y="118735"/>
                </a:cubicBezTo>
                <a:cubicBezTo>
                  <a:pt x="1566723" y="119838"/>
                  <a:pt x="1566723" y="120862"/>
                  <a:pt x="1566565" y="121964"/>
                </a:cubicBezTo>
                <a:lnTo>
                  <a:pt x="1566565" y="175042"/>
                </a:lnTo>
                <a:lnTo>
                  <a:pt x="1591686" y="175042"/>
                </a:lnTo>
                <a:lnTo>
                  <a:pt x="1591686" y="117712"/>
                </a:lnTo>
                <a:cubicBezTo>
                  <a:pt x="1591686" y="97709"/>
                  <a:pt x="1580740" y="81565"/>
                  <a:pt x="1557115" y="81565"/>
                </a:cubicBezTo>
                <a:lnTo>
                  <a:pt x="1557115" y="81565"/>
                </a:lnTo>
                <a:close/>
                <a:moveTo>
                  <a:pt x="1646418" y="81250"/>
                </a:moveTo>
                <a:cubicBezTo>
                  <a:pt x="1620982" y="81487"/>
                  <a:pt x="1600507" y="102277"/>
                  <a:pt x="1600664" y="127713"/>
                </a:cubicBezTo>
                <a:cubicBezTo>
                  <a:pt x="1600664" y="128185"/>
                  <a:pt x="1600664" y="128658"/>
                  <a:pt x="1600664" y="129130"/>
                </a:cubicBezTo>
                <a:cubicBezTo>
                  <a:pt x="1599483" y="154803"/>
                  <a:pt x="1619407" y="176617"/>
                  <a:pt x="1645079" y="177719"/>
                </a:cubicBezTo>
                <a:cubicBezTo>
                  <a:pt x="1646260" y="177798"/>
                  <a:pt x="1647442" y="177798"/>
                  <a:pt x="1648623" y="177719"/>
                </a:cubicBezTo>
                <a:cubicBezTo>
                  <a:pt x="1667681" y="178900"/>
                  <a:pt x="1685084" y="167009"/>
                  <a:pt x="1690912" y="148897"/>
                </a:cubicBezTo>
                <a:lnTo>
                  <a:pt x="1669964" y="142754"/>
                </a:lnTo>
                <a:cubicBezTo>
                  <a:pt x="1666972" y="151732"/>
                  <a:pt x="1658231" y="157402"/>
                  <a:pt x="1648780" y="156614"/>
                </a:cubicBezTo>
                <a:cubicBezTo>
                  <a:pt x="1636653" y="157165"/>
                  <a:pt x="1626258" y="148030"/>
                  <a:pt x="1625392" y="135903"/>
                </a:cubicBezTo>
                <a:lnTo>
                  <a:pt x="1691857" y="135903"/>
                </a:lnTo>
                <a:cubicBezTo>
                  <a:pt x="1691857" y="135509"/>
                  <a:pt x="1692251" y="131808"/>
                  <a:pt x="1692251" y="128343"/>
                </a:cubicBezTo>
                <a:cubicBezTo>
                  <a:pt x="1692329" y="99205"/>
                  <a:pt x="1675162" y="81250"/>
                  <a:pt x="1646418" y="81250"/>
                </a:cubicBezTo>
                <a:lnTo>
                  <a:pt x="1646418" y="81250"/>
                </a:lnTo>
                <a:close/>
                <a:moveTo>
                  <a:pt x="1626022" y="119129"/>
                </a:moveTo>
                <a:cubicBezTo>
                  <a:pt x="1627045" y="108577"/>
                  <a:pt x="1636180" y="100702"/>
                  <a:pt x="1646812" y="101174"/>
                </a:cubicBezTo>
                <a:cubicBezTo>
                  <a:pt x="1656971" y="99914"/>
                  <a:pt x="1666184" y="107159"/>
                  <a:pt x="1667444" y="117318"/>
                </a:cubicBezTo>
                <a:cubicBezTo>
                  <a:pt x="1667523" y="117948"/>
                  <a:pt x="1667523" y="118499"/>
                  <a:pt x="1667602" y="119129"/>
                </a:cubicBezTo>
                <a:lnTo>
                  <a:pt x="1626022" y="119129"/>
                </a:lnTo>
                <a:close/>
                <a:moveTo>
                  <a:pt x="1735406" y="56838"/>
                </a:moveTo>
                <a:lnTo>
                  <a:pt x="1712726" y="56838"/>
                </a:lnTo>
                <a:lnTo>
                  <a:pt x="1712726" y="69595"/>
                </a:lnTo>
                <a:cubicBezTo>
                  <a:pt x="1713434" y="76840"/>
                  <a:pt x="1708079" y="83298"/>
                  <a:pt x="1700756" y="84007"/>
                </a:cubicBezTo>
                <a:cubicBezTo>
                  <a:pt x="1699968" y="84085"/>
                  <a:pt x="1699181" y="84085"/>
                  <a:pt x="1698314" y="84007"/>
                </a:cubicBezTo>
                <a:lnTo>
                  <a:pt x="1693589" y="84007"/>
                </a:lnTo>
                <a:lnTo>
                  <a:pt x="1693589" y="105820"/>
                </a:lnTo>
                <a:lnTo>
                  <a:pt x="1710363" y="105820"/>
                </a:lnTo>
                <a:lnTo>
                  <a:pt x="1710363" y="148188"/>
                </a:lnTo>
                <a:cubicBezTo>
                  <a:pt x="1710363" y="165749"/>
                  <a:pt x="1721703" y="176302"/>
                  <a:pt x="1739816" y="176302"/>
                </a:cubicBezTo>
                <a:cubicBezTo>
                  <a:pt x="1744620" y="176459"/>
                  <a:pt x="1749423" y="175750"/>
                  <a:pt x="1753991" y="174097"/>
                </a:cubicBezTo>
                <a:lnTo>
                  <a:pt x="1753991" y="153779"/>
                </a:lnTo>
                <a:cubicBezTo>
                  <a:pt x="1751471" y="154252"/>
                  <a:pt x="1748872" y="154567"/>
                  <a:pt x="1746273" y="154488"/>
                </a:cubicBezTo>
                <a:cubicBezTo>
                  <a:pt x="1739107" y="154488"/>
                  <a:pt x="1735327" y="151889"/>
                  <a:pt x="1735327" y="143935"/>
                </a:cubicBezTo>
                <a:lnTo>
                  <a:pt x="1735327" y="105820"/>
                </a:lnTo>
                <a:lnTo>
                  <a:pt x="1754070" y="105820"/>
                </a:lnTo>
                <a:lnTo>
                  <a:pt x="1754070" y="84007"/>
                </a:lnTo>
                <a:lnTo>
                  <a:pt x="1735406" y="84007"/>
                </a:lnTo>
                <a:lnTo>
                  <a:pt x="1735406" y="56838"/>
                </a:lnTo>
                <a:lnTo>
                  <a:pt x="1735406" y="56838"/>
                </a:lnTo>
                <a:close/>
                <a:moveTo>
                  <a:pt x="1804234" y="81250"/>
                </a:moveTo>
                <a:cubicBezTo>
                  <a:pt x="1778718" y="81408"/>
                  <a:pt x="1758243" y="102277"/>
                  <a:pt x="1758480" y="127713"/>
                </a:cubicBezTo>
                <a:cubicBezTo>
                  <a:pt x="1758480" y="128185"/>
                  <a:pt x="1758480" y="128658"/>
                  <a:pt x="1758480" y="129130"/>
                </a:cubicBezTo>
                <a:cubicBezTo>
                  <a:pt x="1757298" y="154803"/>
                  <a:pt x="1777222" y="176617"/>
                  <a:pt x="1802974" y="177719"/>
                </a:cubicBezTo>
                <a:cubicBezTo>
                  <a:pt x="1804155" y="177798"/>
                  <a:pt x="1805336" y="177798"/>
                  <a:pt x="1806517" y="177719"/>
                </a:cubicBezTo>
                <a:cubicBezTo>
                  <a:pt x="1825575" y="178900"/>
                  <a:pt x="1842979" y="167009"/>
                  <a:pt x="1848806" y="148897"/>
                </a:cubicBezTo>
                <a:lnTo>
                  <a:pt x="1827859" y="142754"/>
                </a:lnTo>
                <a:cubicBezTo>
                  <a:pt x="1824866" y="151732"/>
                  <a:pt x="1816125" y="157402"/>
                  <a:pt x="1806675" y="156614"/>
                </a:cubicBezTo>
                <a:cubicBezTo>
                  <a:pt x="1794547" y="157165"/>
                  <a:pt x="1784152" y="148030"/>
                  <a:pt x="1783207" y="135903"/>
                </a:cubicBezTo>
                <a:lnTo>
                  <a:pt x="1849673" y="135903"/>
                </a:lnTo>
                <a:cubicBezTo>
                  <a:pt x="1849673" y="135509"/>
                  <a:pt x="1850066" y="131808"/>
                  <a:pt x="1850066" y="128343"/>
                </a:cubicBezTo>
                <a:cubicBezTo>
                  <a:pt x="1850145" y="99205"/>
                  <a:pt x="1832899" y="81250"/>
                  <a:pt x="1804234" y="81250"/>
                </a:cubicBezTo>
                <a:lnTo>
                  <a:pt x="1804234" y="81250"/>
                </a:lnTo>
                <a:close/>
                <a:moveTo>
                  <a:pt x="1783837" y="119129"/>
                </a:moveTo>
                <a:cubicBezTo>
                  <a:pt x="1784861" y="108577"/>
                  <a:pt x="1793996" y="100702"/>
                  <a:pt x="1804627" y="101174"/>
                </a:cubicBezTo>
                <a:cubicBezTo>
                  <a:pt x="1814786" y="99914"/>
                  <a:pt x="1824079" y="107159"/>
                  <a:pt x="1825260" y="117318"/>
                </a:cubicBezTo>
                <a:cubicBezTo>
                  <a:pt x="1825339" y="117869"/>
                  <a:pt x="1825339" y="118499"/>
                  <a:pt x="1825417" y="119129"/>
                </a:cubicBezTo>
                <a:lnTo>
                  <a:pt x="1783837" y="119129"/>
                </a:lnTo>
                <a:close/>
                <a:moveTo>
                  <a:pt x="1911728" y="81644"/>
                </a:moveTo>
                <a:cubicBezTo>
                  <a:pt x="1901018" y="81250"/>
                  <a:pt x="1890859" y="86448"/>
                  <a:pt x="1884874" y="95347"/>
                </a:cubicBezTo>
                <a:lnTo>
                  <a:pt x="1884874" y="84085"/>
                </a:lnTo>
                <a:lnTo>
                  <a:pt x="1860461" y="84085"/>
                </a:lnTo>
                <a:lnTo>
                  <a:pt x="1860461" y="175042"/>
                </a:lnTo>
                <a:lnTo>
                  <a:pt x="1885583" y="175042"/>
                </a:lnTo>
                <a:lnTo>
                  <a:pt x="1885583" y="122673"/>
                </a:lnTo>
                <a:cubicBezTo>
                  <a:pt x="1884716" y="113144"/>
                  <a:pt x="1891725" y="104797"/>
                  <a:pt x="1901175" y="103852"/>
                </a:cubicBezTo>
                <a:cubicBezTo>
                  <a:pt x="1901727" y="103773"/>
                  <a:pt x="1902357" y="103773"/>
                  <a:pt x="1902908" y="103773"/>
                </a:cubicBezTo>
                <a:cubicBezTo>
                  <a:pt x="1911807" y="103143"/>
                  <a:pt x="1919524" y="109758"/>
                  <a:pt x="1920233" y="118657"/>
                </a:cubicBezTo>
                <a:cubicBezTo>
                  <a:pt x="1920312" y="119759"/>
                  <a:pt x="1920312" y="120783"/>
                  <a:pt x="1920154" y="121885"/>
                </a:cubicBezTo>
                <a:lnTo>
                  <a:pt x="1920154" y="174963"/>
                </a:lnTo>
                <a:lnTo>
                  <a:pt x="1945275" y="174963"/>
                </a:lnTo>
                <a:lnTo>
                  <a:pt x="1945275" y="117633"/>
                </a:lnTo>
                <a:cubicBezTo>
                  <a:pt x="1945354" y="97709"/>
                  <a:pt x="1934723" y="81565"/>
                  <a:pt x="1911728" y="81644"/>
                </a:cubicBezTo>
                <a:lnTo>
                  <a:pt x="1911728" y="81644"/>
                </a:lnTo>
                <a:close/>
              </a:path>
            </a:pathLst>
          </a:custGeom>
          <a:solidFill>
            <a:schemeClr val="tx2"/>
          </a:solidFill>
          <a:ln w="7867" cap="flat">
            <a:noFill/>
            <a:prstDash val="solid"/>
            <a:miter/>
          </a:ln>
        </p:spPr>
        <p:txBody>
          <a:bodyPr rtlCol="0" anchor="ctr"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974886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56" r:id="rId2"/>
    <p:sldLayoutId id="2147483759" r:id="rId3"/>
    <p:sldLayoutId id="2147483760" r:id="rId4"/>
    <p:sldLayoutId id="2147483773" r:id="rId5"/>
    <p:sldLayoutId id="2147483772" r:id="rId6"/>
    <p:sldLayoutId id="2147483765" r:id="rId7"/>
    <p:sldLayoutId id="2147483766" r:id="rId8"/>
    <p:sldLayoutId id="2147483767" r:id="rId9"/>
    <p:sldLayoutId id="2147483770" r:id="rId10"/>
    <p:sldLayoutId id="2147483757" r:id="rId11"/>
    <p:sldLayoutId id="2147483774" r:id="rId12"/>
    <p:sldLayoutId id="2147483775" r:id="rId13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b="1" i="0" strike="noStrike" kern="1200">
          <a:solidFill>
            <a:srgbClr val="6E0E50"/>
          </a:solidFill>
          <a:effectLst/>
          <a:latin typeface="Public Sans" pitchFamily="2" charset="77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tshållare för rubrik 1">
            <a:extLst>
              <a:ext uri="{FF2B5EF4-FFF2-40B4-BE49-F238E27FC236}">
                <a16:creationId xmlns:a16="http://schemas.microsoft.com/office/drawing/2014/main" id="{2122991F-EA60-B96D-3D6E-DBA7BEAEA6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v-SE"/>
              <a:t>Klicka här för att ändra mall för rubrikformat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59966DA-C2F7-A4A0-FB59-5E1726CF765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sv-SE"/>
              <a:t>Klicka här för att ändra format på bakgrundstexten</a:t>
            </a:r>
          </a:p>
          <a:p>
            <a:pPr lvl="1"/>
            <a:r>
              <a:rPr lang="sv-SE"/>
              <a:t>Nivå två</a:t>
            </a:r>
          </a:p>
          <a:p>
            <a:pPr lvl="2"/>
            <a:r>
              <a:rPr lang="sv-SE"/>
              <a:t>Nivå tre</a:t>
            </a:r>
          </a:p>
          <a:p>
            <a:pPr lvl="3"/>
            <a:r>
              <a:rPr lang="sv-SE"/>
              <a:t>Nivå fyra</a:t>
            </a:r>
          </a:p>
          <a:p>
            <a:pPr lvl="4"/>
            <a:r>
              <a:rPr lang="sv-SE"/>
              <a:t>Nivå fem</a:t>
            </a:r>
          </a:p>
        </p:txBody>
      </p:sp>
      <p:sp>
        <p:nvSpPr>
          <p:cNvPr id="4" name="Platshållare för datum 3">
            <a:extLst>
              <a:ext uri="{FF2B5EF4-FFF2-40B4-BE49-F238E27FC236}">
                <a16:creationId xmlns:a16="http://schemas.microsoft.com/office/drawing/2014/main" id="{47B81B76-8E02-1A25-DAD4-537E89351C0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DFBA85C-5B38-4D13-A948-C27A3B042B30}" type="datetimeFigureOut">
              <a:rPr lang="sv-SE" smtClean="0"/>
              <a:t>2025-04-14</a:t>
            </a:fld>
            <a:endParaRPr lang="sv-SE"/>
          </a:p>
        </p:txBody>
      </p:sp>
      <p:sp>
        <p:nvSpPr>
          <p:cNvPr id="5" name="Platshållare för sidfot 4">
            <a:extLst>
              <a:ext uri="{FF2B5EF4-FFF2-40B4-BE49-F238E27FC236}">
                <a16:creationId xmlns:a16="http://schemas.microsoft.com/office/drawing/2014/main" id="{8C428623-4280-8522-F072-0982D470305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Platshållare för bildnummer 5">
            <a:extLst>
              <a:ext uri="{FF2B5EF4-FFF2-40B4-BE49-F238E27FC236}">
                <a16:creationId xmlns:a16="http://schemas.microsoft.com/office/drawing/2014/main" id="{EB5F67C0-0A05-8888-70C4-CDD0714542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73F8AEC-C06C-4A1C-BA71-481B461D3C57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200558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7" Type="http://schemas.openxmlformats.org/officeDocument/2006/relationships/image" Target="../media/image18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0.xml"/><Relationship Id="rId6" Type="http://schemas.openxmlformats.org/officeDocument/2006/relationships/image" Target="../media/image17.emf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1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1.sv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ocialstyrelsen.se/globalassets/sharepoint-dokument/artikelkatalog/foreskrifter-och-allmanna-rad/2022-6-8013.pdf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4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hyperlink" Target="https://vardutbud.vardgivarguiden.se/" TargetMode="External"/><Relationship Id="rId1" Type="http://schemas.openxmlformats.org/officeDocument/2006/relationships/slideLayout" Target="../slideLayouts/slideLayout3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hyperlink" Target="https://samarbetsyta.ehalsomyndigheten.se/pages/viewpage.action?pageId=284819813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BB9A09B-3939-00A6-44B7-97BC6DCA6C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89005"/>
            <a:ext cx="8424000" cy="166199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sv-SE" dirty="0"/>
              <a:t>Uppdrag om nationellt </a:t>
            </a:r>
            <a:r>
              <a:rPr lang="sv-SE" dirty="0" err="1"/>
              <a:t>kodverk</a:t>
            </a:r>
            <a:r>
              <a:rPr lang="sv-SE" dirty="0"/>
              <a:t> för </a:t>
            </a:r>
            <a:br>
              <a:rPr lang="sv-SE" dirty="0"/>
            </a:br>
            <a:r>
              <a:rPr lang="sv-SE" dirty="0"/>
              <a:t>vårdtjänster inom hälso- och sjukvård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77F9D749-A55D-38DE-FDE0-E2D1BEE10E2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4E510097-60C4-6D74-F95D-60841428BEB1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66239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1A8890-6772-4266-BAE5-E16A004B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00" y="420414"/>
            <a:ext cx="11259809" cy="504755"/>
          </a:xfrm>
        </p:spPr>
        <p:txBody>
          <a:bodyPr/>
          <a:lstStyle/>
          <a:p>
            <a:r>
              <a:rPr lang="sv-SE" sz="3000" dirty="0"/>
              <a:t>Skillnader verksamhetsinriktning – vårdtjänst – vårdaktivitet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D5B2895F-02C1-4FD4-985B-2ABC04AD345B}"/>
              </a:ext>
            </a:extLst>
          </p:cNvPr>
          <p:cNvSpPr/>
          <p:nvPr/>
        </p:nvSpPr>
        <p:spPr>
          <a:xfrm>
            <a:off x="1941173" y="2025650"/>
            <a:ext cx="973777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4FF80C8-6F3E-4DBE-9F82-8D47330FAEA7}"/>
              </a:ext>
            </a:extLst>
          </p:cNvPr>
          <p:cNvSpPr/>
          <p:nvPr/>
        </p:nvSpPr>
        <p:spPr>
          <a:xfrm>
            <a:off x="2134369" y="2439025"/>
            <a:ext cx="656332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graphicFrame>
        <p:nvGraphicFramePr>
          <p:cNvPr id="3" name="Tabell 3">
            <a:extLst>
              <a:ext uri="{FF2B5EF4-FFF2-40B4-BE49-F238E27FC236}">
                <a16:creationId xmlns:a16="http://schemas.microsoft.com/office/drawing/2014/main" id="{8096CB59-2DAC-40CE-A505-01F3FCB370A1}"/>
              </a:ext>
            </a:extLst>
          </p:cNvPr>
          <p:cNvGraphicFramePr>
            <a:graphicFrameLocks noGrp="1"/>
          </p:cNvGraphicFramePr>
          <p:nvPr/>
        </p:nvGraphicFramePr>
        <p:xfrm>
          <a:off x="105103" y="1014997"/>
          <a:ext cx="12002814" cy="5775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8872">
                  <a:extLst>
                    <a:ext uri="{9D8B030D-6E8A-4147-A177-3AD203B41FA5}">
                      <a16:colId xmlns:a16="http://schemas.microsoft.com/office/drawing/2014/main" val="2178944710"/>
                    </a:ext>
                  </a:extLst>
                </a:gridCol>
                <a:gridCol w="2119359">
                  <a:extLst>
                    <a:ext uri="{9D8B030D-6E8A-4147-A177-3AD203B41FA5}">
                      <a16:colId xmlns:a16="http://schemas.microsoft.com/office/drawing/2014/main" val="3546367711"/>
                    </a:ext>
                  </a:extLst>
                </a:gridCol>
                <a:gridCol w="2338341">
                  <a:extLst>
                    <a:ext uri="{9D8B030D-6E8A-4147-A177-3AD203B41FA5}">
                      <a16:colId xmlns:a16="http://schemas.microsoft.com/office/drawing/2014/main" val="89095896"/>
                    </a:ext>
                  </a:extLst>
                </a:gridCol>
                <a:gridCol w="3009900">
                  <a:extLst>
                    <a:ext uri="{9D8B030D-6E8A-4147-A177-3AD203B41FA5}">
                      <a16:colId xmlns:a16="http://schemas.microsoft.com/office/drawing/2014/main" val="679678663"/>
                    </a:ext>
                  </a:extLst>
                </a:gridCol>
                <a:gridCol w="2009775">
                  <a:extLst>
                    <a:ext uri="{9D8B030D-6E8A-4147-A177-3AD203B41FA5}">
                      <a16:colId xmlns:a16="http://schemas.microsoft.com/office/drawing/2014/main" val="1926676386"/>
                    </a:ext>
                  </a:extLst>
                </a:gridCol>
                <a:gridCol w="1306567">
                  <a:extLst>
                    <a:ext uri="{9D8B030D-6E8A-4147-A177-3AD203B41FA5}">
                      <a16:colId xmlns:a16="http://schemas.microsoft.com/office/drawing/2014/main" val="4246916081"/>
                    </a:ext>
                  </a:extLst>
                </a:gridCol>
              </a:tblGrid>
              <a:tr h="753316">
                <a:tc>
                  <a:txBody>
                    <a:bodyPr/>
                    <a:lstStyle/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Verksamhets-inriktning</a:t>
                      </a:r>
                      <a:b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(arbete som fortlöpande utförs i linje med viss övergripande inriktning)</a:t>
                      </a:r>
                    </a:p>
                    <a:p>
                      <a:endParaRPr lang="sv-SE" sz="12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Vårdtjänst</a:t>
                      </a:r>
                      <a:br>
                        <a:rPr lang="sv-SE" b="0" dirty="0"/>
                      </a:br>
                      <a:r>
                        <a:rPr lang="sv-SE" sz="1100" b="0" dirty="0"/>
                        <a:t>(</a:t>
                      </a:r>
                      <a:r>
                        <a:rPr lang="sv-SE" sz="1200" b="0" dirty="0"/>
                        <a:t>tjänst inom hälso- och sjukvård som erbjuds för att tillgodose vårdbehov hos invånare)</a:t>
                      </a:r>
                    </a:p>
                    <a:p>
                      <a:br>
                        <a:rPr lang="sv-SE" b="0" dirty="0"/>
                      </a:br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kan</a:t>
                      </a:r>
                      <a:r>
                        <a:rPr lang="sv-SE" sz="1200" b="0" dirty="0"/>
                        <a:t> göras”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Planerad vårdaktivitet</a:t>
                      </a:r>
                      <a:br>
                        <a:rPr lang="sv-SE" b="0" dirty="0"/>
                      </a:br>
                      <a:r>
                        <a:rPr lang="sv-SE" sz="1200" b="0" dirty="0"/>
                        <a:t>(</a:t>
                      </a:r>
                      <a:r>
                        <a:rPr lang="sv-SE" sz="1200" b="1" dirty="0"/>
                        <a:t>vårdaktivitet</a:t>
                      </a:r>
                      <a:r>
                        <a:rPr lang="sv-SE" sz="1200" b="0" dirty="0"/>
                        <a:t> aktivitet inom hälso- och sjukvård som avser att förebygga, utreda och behandla sjukdomar och skador. Synonymer: vårdåtgärd, vårdinsats)</a:t>
                      </a:r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planeras </a:t>
                      </a:r>
                      <a:r>
                        <a:rPr lang="sv-SE" sz="1200" b="0" dirty="0"/>
                        <a:t>att göras kopplat till en patient”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Utförd vårdaktivitet</a:t>
                      </a:r>
                    </a:p>
                    <a:p>
                      <a:endParaRPr lang="sv-SE" b="0" dirty="0"/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utförts”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Upp-följning av vård-aktivitet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”Hur det </a:t>
                      </a:r>
                      <a:r>
                        <a:rPr kumimoji="0" lang="sv-SE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gick”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828687"/>
                  </a:ext>
                </a:extLst>
              </a:tr>
              <a:tr h="1007918">
                <a:tc>
                  <a:txBody>
                    <a:bodyPr/>
                    <a:lstStyle/>
                    <a:p>
                      <a:r>
                        <a:rPr lang="sv-SE" sz="1400" dirty="0"/>
                        <a:t>Kod + benämning (”klartext”)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1333</a:t>
                      </a:r>
                      <a:r>
                        <a:rPr lang="sv-SE" sz="1600" b="0" i="0" dirty="0">
                          <a:solidFill>
                            <a:srgbClr val="172B4D"/>
                          </a:solidFill>
                          <a:effectLst/>
                          <a:latin typeface="-apple-system"/>
                        </a:rPr>
                        <a:t> </a:t>
                      </a:r>
                      <a:r>
                        <a:rPr lang="sv-SE" sz="1600" dirty="0"/>
                        <a:t>Öron-, näs- och halssjukvård</a:t>
                      </a:r>
                      <a:br>
                        <a:rPr lang="sv-SE" sz="1600" dirty="0"/>
                      </a:br>
                      <a:r>
                        <a:rPr lang="sv-SE" sz="1100" dirty="0"/>
                        <a:t>(verksamhetskod HSA)</a:t>
                      </a:r>
                      <a:endParaRPr lang="sv-SE" sz="1600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Verksamhet där man handlägger sjukdomar, trauman, missbildningar och funktionsrubbningar i öron-, näs- och halsregionen.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Tonsillektomi</a:t>
                      </a: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tonsillektomi</a:t>
                      </a: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br>
                        <a:rPr kumimoji="0" lang="sv-SE" sz="18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(en av många aktiviteter)</a:t>
                      </a:r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KVÅ-kod: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EMB10 Tonsillektomi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>
                          <a:solidFill>
                            <a:prstClr val="black"/>
                          </a:solidFill>
                          <a:latin typeface="Calibri" panose="020F0502020204030204"/>
                        </a:rPr>
                        <a:t>ZXC65 Skrapning</a:t>
                      </a: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89622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r>
                        <a:rPr lang="sv-SE" sz="1400" dirty="0"/>
                        <a:t>Kriterier för kodning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Specialistläkarkompetens inom öron-, näs- och hals-sjukdomar krävs.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941389"/>
                  </a:ext>
                </a:extLst>
              </a:tr>
              <a:tr h="479545">
                <a:tc>
                  <a:txBody>
                    <a:bodyPr/>
                    <a:lstStyle/>
                    <a:p>
                      <a:r>
                        <a:rPr lang="sv-SE" sz="1400" dirty="0"/>
                        <a:t>Annat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Prislistor, utrustning metodbeskrivningar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DRG, ekonomi, vårdtillfälle/ kontakt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661867"/>
                  </a:ext>
                </a:extLst>
              </a:tr>
            </a:tbl>
          </a:graphicData>
        </a:graphic>
      </p:graphicFrame>
      <p:pic>
        <p:nvPicPr>
          <p:cNvPr id="9" name="Bildobjekt 8">
            <a:extLst>
              <a:ext uri="{FF2B5EF4-FFF2-40B4-BE49-F238E27FC236}">
                <a16:creationId xmlns:a16="http://schemas.microsoft.com/office/drawing/2014/main" id="{B4E86F26-70C6-445E-AFD8-964E4859E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8212" y="3111876"/>
            <a:ext cx="1812168" cy="17784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74450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1A8890-6772-4266-BAE5-E16A004B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00" y="420414"/>
            <a:ext cx="11259809" cy="504755"/>
          </a:xfrm>
        </p:spPr>
        <p:txBody>
          <a:bodyPr/>
          <a:lstStyle/>
          <a:p>
            <a:r>
              <a:rPr lang="sv-SE" sz="3000" dirty="0"/>
              <a:t>Skillnader verksamhetsinriktning – vårdtjänst – vårdaktivitet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D5B2895F-02C1-4FD4-985B-2ABC04AD345B}"/>
              </a:ext>
            </a:extLst>
          </p:cNvPr>
          <p:cNvSpPr/>
          <p:nvPr/>
        </p:nvSpPr>
        <p:spPr>
          <a:xfrm>
            <a:off x="1941173" y="2025650"/>
            <a:ext cx="973777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4FF80C8-6F3E-4DBE-9F82-8D47330FAEA7}"/>
              </a:ext>
            </a:extLst>
          </p:cNvPr>
          <p:cNvSpPr/>
          <p:nvPr/>
        </p:nvSpPr>
        <p:spPr>
          <a:xfrm>
            <a:off x="2134369" y="2439025"/>
            <a:ext cx="656332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graphicFrame>
        <p:nvGraphicFramePr>
          <p:cNvPr id="3" name="Tabell 3">
            <a:extLst>
              <a:ext uri="{FF2B5EF4-FFF2-40B4-BE49-F238E27FC236}">
                <a16:creationId xmlns:a16="http://schemas.microsoft.com/office/drawing/2014/main" id="{8096CB59-2DAC-40CE-A505-01F3FCB370A1}"/>
              </a:ext>
            </a:extLst>
          </p:cNvPr>
          <p:cNvGraphicFramePr>
            <a:graphicFrameLocks noGrp="1"/>
          </p:cNvGraphicFramePr>
          <p:nvPr/>
        </p:nvGraphicFramePr>
        <p:xfrm>
          <a:off x="105103" y="1014997"/>
          <a:ext cx="12002814" cy="48559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973">
                  <a:extLst>
                    <a:ext uri="{9D8B030D-6E8A-4147-A177-3AD203B41FA5}">
                      <a16:colId xmlns:a16="http://schemas.microsoft.com/office/drawing/2014/main" val="2178944710"/>
                    </a:ext>
                  </a:extLst>
                </a:gridCol>
                <a:gridCol w="1922258">
                  <a:extLst>
                    <a:ext uri="{9D8B030D-6E8A-4147-A177-3AD203B41FA5}">
                      <a16:colId xmlns:a16="http://schemas.microsoft.com/office/drawing/2014/main" val="3546367711"/>
                    </a:ext>
                  </a:extLst>
                </a:gridCol>
                <a:gridCol w="2467445">
                  <a:extLst>
                    <a:ext uri="{9D8B030D-6E8A-4147-A177-3AD203B41FA5}">
                      <a16:colId xmlns:a16="http://schemas.microsoft.com/office/drawing/2014/main" val="89095896"/>
                    </a:ext>
                  </a:extLst>
                </a:gridCol>
                <a:gridCol w="2702492">
                  <a:extLst>
                    <a:ext uri="{9D8B030D-6E8A-4147-A177-3AD203B41FA5}">
                      <a16:colId xmlns:a16="http://schemas.microsoft.com/office/drawing/2014/main" val="679678663"/>
                    </a:ext>
                  </a:extLst>
                </a:gridCol>
                <a:gridCol w="2170599">
                  <a:extLst>
                    <a:ext uri="{9D8B030D-6E8A-4147-A177-3AD203B41FA5}">
                      <a16:colId xmlns:a16="http://schemas.microsoft.com/office/drawing/2014/main" val="1926676386"/>
                    </a:ext>
                  </a:extLst>
                </a:gridCol>
                <a:gridCol w="1324047">
                  <a:extLst>
                    <a:ext uri="{9D8B030D-6E8A-4147-A177-3AD203B41FA5}">
                      <a16:colId xmlns:a16="http://schemas.microsoft.com/office/drawing/2014/main" val="4246916081"/>
                    </a:ext>
                  </a:extLst>
                </a:gridCol>
              </a:tblGrid>
              <a:tr h="753316">
                <a:tc>
                  <a:txBody>
                    <a:bodyPr/>
                    <a:lstStyle/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Verksamhets-inriktning</a:t>
                      </a:r>
                      <a:b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(arbete som fortlöpande utförs i linje med viss övergripande inriktning)</a:t>
                      </a:r>
                    </a:p>
                    <a:p>
                      <a:endParaRPr lang="sv-SE" sz="12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Vårdtjänst</a:t>
                      </a:r>
                      <a:br>
                        <a:rPr lang="sv-SE" b="0" dirty="0"/>
                      </a:br>
                      <a:r>
                        <a:rPr lang="sv-SE" sz="1100" b="0" dirty="0"/>
                        <a:t>(</a:t>
                      </a:r>
                      <a:r>
                        <a:rPr lang="sv-SE" sz="1200" b="0" dirty="0"/>
                        <a:t>tjänst inom hälso- och sjukvård som erbjuds för att tillgodose vårdbehov hos invånare)</a:t>
                      </a:r>
                    </a:p>
                    <a:p>
                      <a:br>
                        <a:rPr lang="sv-SE" b="0" dirty="0"/>
                      </a:br>
                      <a:r>
                        <a:rPr lang="sv-SE" sz="1400" b="0" dirty="0"/>
                        <a:t>”</a:t>
                      </a:r>
                      <a:r>
                        <a:rPr lang="sv-SE" sz="1200" b="0" dirty="0"/>
                        <a:t>Vad som </a:t>
                      </a:r>
                      <a:r>
                        <a:rPr lang="sv-SE" sz="1200" b="1" dirty="0"/>
                        <a:t>kan</a:t>
                      </a:r>
                      <a:r>
                        <a:rPr lang="sv-SE" sz="1200" b="0" dirty="0"/>
                        <a:t> göras”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Planerad vårdaktivitet</a:t>
                      </a:r>
                      <a:br>
                        <a:rPr lang="sv-SE" b="0" dirty="0"/>
                      </a:br>
                      <a:r>
                        <a:rPr lang="sv-SE" sz="1200" b="0" dirty="0"/>
                        <a:t>(</a:t>
                      </a:r>
                      <a:r>
                        <a:rPr lang="sv-SE" sz="1200" b="1" dirty="0"/>
                        <a:t>vårdaktivitet</a:t>
                      </a:r>
                      <a:r>
                        <a:rPr lang="sv-SE" sz="1200" b="0" dirty="0"/>
                        <a:t> aktivitet inom hälso- och sjukvård som avser att förebygga, utreda och behandla sjukdomar och skador. Synonymer: vårdåtgärd, vårdinsats)</a:t>
                      </a:r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planeras </a:t>
                      </a:r>
                      <a:r>
                        <a:rPr lang="sv-SE" sz="1200" b="0" dirty="0"/>
                        <a:t>att göras kopplat till en patient”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Utförd vårdaktivitet</a:t>
                      </a:r>
                    </a:p>
                    <a:p>
                      <a:endParaRPr lang="sv-SE" b="0" dirty="0"/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utförts”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Upp-följning av vård-aktivitet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”Hur det </a:t>
                      </a:r>
                      <a:r>
                        <a:rPr kumimoji="0" lang="sv-SE" sz="1200" b="1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gick”</a:t>
                      </a:r>
                    </a:p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828687"/>
                  </a:ext>
                </a:extLst>
              </a:tr>
              <a:tr h="1717855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Kod + benämning (”klartext”)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1403 Dietistverksamhet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(verksamhetskod HSA)</a:t>
                      </a: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1212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kern="1200" noProof="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Verksamhet där man bedriver kost- och nutritionsbehandling.</a:t>
                      </a:r>
                    </a:p>
                    <a:p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konsultation av dietist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konsultation av dietist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b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(kan vara en av många aktiviteter)</a:t>
                      </a:r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KVÅ-kod: </a:t>
                      </a:r>
                    </a:p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DV141 Enkla råd om matvanor</a:t>
                      </a:r>
                    </a:p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DV142 Rådgivande samtal om matvanor</a:t>
                      </a:r>
                    </a:p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DV143 Kvalificerat rådgivande samtal om matvanor</a:t>
                      </a:r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89622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Kriterier för kodning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Dietistkompetens krävs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941389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Annat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Prislistor, metodbeskrivningar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/>
                        <a:t>DRG, ekonomi, vårdkontakt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661867"/>
                  </a:ext>
                </a:extLst>
              </a:tr>
            </a:tbl>
          </a:graphicData>
        </a:graphic>
      </p:graphicFrame>
      <p:pic>
        <p:nvPicPr>
          <p:cNvPr id="11" name="Bildobjekt 10">
            <a:extLst>
              <a:ext uri="{FF2B5EF4-FFF2-40B4-BE49-F238E27FC236}">
                <a16:creationId xmlns:a16="http://schemas.microsoft.com/office/drawing/2014/main" id="{0534C0DB-DD73-4400-8284-F1B8EC5C0B1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3956" y="3122632"/>
            <a:ext cx="2271148" cy="15984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791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1A8890-6772-4266-BAE5-E16A004B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00" y="420414"/>
            <a:ext cx="11259809" cy="504755"/>
          </a:xfrm>
        </p:spPr>
        <p:txBody>
          <a:bodyPr/>
          <a:lstStyle/>
          <a:p>
            <a:r>
              <a:rPr lang="sv-SE" sz="3000" dirty="0"/>
              <a:t>Skillnader verksamhetsinriktning – vårdtjänst – vårdaktivitet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D5B2895F-02C1-4FD4-985B-2ABC04AD345B}"/>
              </a:ext>
            </a:extLst>
          </p:cNvPr>
          <p:cNvSpPr/>
          <p:nvPr/>
        </p:nvSpPr>
        <p:spPr>
          <a:xfrm>
            <a:off x="1941173" y="2025650"/>
            <a:ext cx="973777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4FF80C8-6F3E-4DBE-9F82-8D47330FAEA7}"/>
              </a:ext>
            </a:extLst>
          </p:cNvPr>
          <p:cNvSpPr/>
          <p:nvPr/>
        </p:nvSpPr>
        <p:spPr>
          <a:xfrm>
            <a:off x="2134369" y="2439025"/>
            <a:ext cx="656332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graphicFrame>
        <p:nvGraphicFramePr>
          <p:cNvPr id="3" name="Tabell 3">
            <a:extLst>
              <a:ext uri="{FF2B5EF4-FFF2-40B4-BE49-F238E27FC236}">
                <a16:creationId xmlns:a16="http://schemas.microsoft.com/office/drawing/2014/main" id="{8096CB59-2DAC-40CE-A505-01F3FCB370A1}"/>
              </a:ext>
            </a:extLst>
          </p:cNvPr>
          <p:cNvGraphicFramePr>
            <a:graphicFrameLocks noGrp="1"/>
          </p:cNvGraphicFramePr>
          <p:nvPr/>
        </p:nvGraphicFramePr>
        <p:xfrm>
          <a:off x="105103" y="1014997"/>
          <a:ext cx="12002814" cy="59027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37922">
                  <a:extLst>
                    <a:ext uri="{9D8B030D-6E8A-4147-A177-3AD203B41FA5}">
                      <a16:colId xmlns:a16="http://schemas.microsoft.com/office/drawing/2014/main" val="2178944710"/>
                    </a:ext>
                  </a:extLst>
                </a:gridCol>
                <a:gridCol w="2100309">
                  <a:extLst>
                    <a:ext uri="{9D8B030D-6E8A-4147-A177-3AD203B41FA5}">
                      <a16:colId xmlns:a16="http://schemas.microsoft.com/office/drawing/2014/main" val="3546367711"/>
                    </a:ext>
                  </a:extLst>
                </a:gridCol>
                <a:gridCol w="2467445">
                  <a:extLst>
                    <a:ext uri="{9D8B030D-6E8A-4147-A177-3AD203B41FA5}">
                      <a16:colId xmlns:a16="http://schemas.microsoft.com/office/drawing/2014/main" val="89095896"/>
                    </a:ext>
                  </a:extLst>
                </a:gridCol>
                <a:gridCol w="2702492">
                  <a:extLst>
                    <a:ext uri="{9D8B030D-6E8A-4147-A177-3AD203B41FA5}">
                      <a16:colId xmlns:a16="http://schemas.microsoft.com/office/drawing/2014/main" val="679678663"/>
                    </a:ext>
                  </a:extLst>
                </a:gridCol>
                <a:gridCol w="2170599">
                  <a:extLst>
                    <a:ext uri="{9D8B030D-6E8A-4147-A177-3AD203B41FA5}">
                      <a16:colId xmlns:a16="http://schemas.microsoft.com/office/drawing/2014/main" val="1926676386"/>
                    </a:ext>
                  </a:extLst>
                </a:gridCol>
                <a:gridCol w="1324047">
                  <a:extLst>
                    <a:ext uri="{9D8B030D-6E8A-4147-A177-3AD203B41FA5}">
                      <a16:colId xmlns:a16="http://schemas.microsoft.com/office/drawing/2014/main" val="4246916081"/>
                    </a:ext>
                  </a:extLst>
                </a:gridCol>
              </a:tblGrid>
              <a:tr h="1001964">
                <a:tc>
                  <a:txBody>
                    <a:bodyPr/>
                    <a:lstStyle/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Verksamhets-inriktning</a:t>
                      </a:r>
                      <a:b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200" b="0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(arbete som fortlöpande utförs i linje med viss övergripande inriktning)</a:t>
                      </a:r>
                    </a:p>
                    <a:p>
                      <a:endParaRPr lang="sv-SE" sz="12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/>
                        <a:t>Vårdtjänst</a:t>
                      </a:r>
                      <a:br>
                        <a:rPr lang="sv-SE" b="0"/>
                      </a:br>
                      <a:r>
                        <a:rPr lang="sv-SE" sz="1100" b="0"/>
                        <a:t>(</a:t>
                      </a:r>
                      <a:r>
                        <a:rPr lang="sv-SE" sz="1200" b="0"/>
                        <a:t>tjänst inom hälso- och sjukvård som erbjuds för att tillgodose vårdbehov hos invånare)</a:t>
                      </a:r>
                    </a:p>
                    <a:p>
                      <a:br>
                        <a:rPr lang="sv-SE" b="0"/>
                      </a:br>
                      <a:r>
                        <a:rPr lang="sv-SE" sz="1400" b="0"/>
                        <a:t>”</a:t>
                      </a:r>
                      <a:r>
                        <a:rPr lang="sv-SE" sz="1200" b="0"/>
                        <a:t>Vad som </a:t>
                      </a:r>
                      <a:r>
                        <a:rPr lang="sv-SE" sz="1200" b="1"/>
                        <a:t>kan</a:t>
                      </a:r>
                      <a:r>
                        <a:rPr lang="sv-SE" sz="1200" b="0"/>
                        <a:t> göras”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Planerad vårdaktivitet</a:t>
                      </a:r>
                      <a:br>
                        <a:rPr lang="sv-SE" b="0" dirty="0"/>
                      </a:br>
                      <a:r>
                        <a:rPr lang="sv-SE" sz="1200" b="0" dirty="0"/>
                        <a:t>(</a:t>
                      </a:r>
                      <a:r>
                        <a:rPr lang="sv-SE" sz="1200" b="1" dirty="0"/>
                        <a:t>vårdaktivitet</a:t>
                      </a:r>
                      <a:r>
                        <a:rPr lang="sv-SE" sz="1200" b="0" dirty="0"/>
                        <a:t> aktivitet inom hälso- och sjukvård som avser att förebygga, utreda och behandla sjukdomar och skador. Synonymer: vårdåtgärd, vårdinsats)</a:t>
                      </a:r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planeras </a:t>
                      </a:r>
                      <a:r>
                        <a:rPr lang="sv-SE" sz="1200" b="0" dirty="0"/>
                        <a:t>att göras kopplat till en patient”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/>
                        <a:t>Utförd vårdaktivitet</a:t>
                      </a:r>
                    </a:p>
                    <a:p>
                      <a:endParaRPr lang="sv-SE" b="0"/>
                    </a:p>
                    <a:p>
                      <a:r>
                        <a:rPr lang="sv-SE" sz="1200" b="0"/>
                        <a:t>”Vad som </a:t>
                      </a:r>
                      <a:r>
                        <a:rPr lang="sv-SE" sz="1200" b="1"/>
                        <a:t>utförts”</a:t>
                      </a:r>
                      <a:endParaRPr lang="sv-SE" sz="12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/>
                        <a:t>Upp-följning av vård-aktivitet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”Hur det </a:t>
                      </a:r>
                      <a:r>
                        <a:rPr kumimoji="0" lang="sv-SE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gick”</a:t>
                      </a:r>
                    </a:p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828687"/>
                  </a:ext>
                </a:extLst>
              </a:tr>
              <a:tr h="1641114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Kod + benämning (”klartext”)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1210 Klinisk fysiologi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(verksamhetskod HSA)</a:t>
                      </a: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12121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/>
                        <a:t>Verksamhet där man specialiserat sig på att utföra undersökningar i t.ex. andningsorgan, hjärta, kärl, mag-tarmkanal samt urinvägar med hjälp av fysiologiska mätmetoder.</a:t>
                      </a:r>
                      <a:endParaRPr lang="sv-SE" sz="1200" kern="1200" noProof="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sv-SE" sz="16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ekokardiografi 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ekokardiografi 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b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(kan vara en av många aktiviteter)</a:t>
                      </a:r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KVÅ-kod: </a:t>
                      </a:r>
                    </a:p>
                    <a:p>
                      <a:r>
                        <a:rPr lang="sv-S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AF020 Doppler ekokardiografi, </a:t>
                      </a:r>
                      <a:r>
                        <a:rPr lang="sv-SE" sz="1600" dirty="0" err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transtorakal</a:t>
                      </a:r>
                      <a:r>
                        <a:rPr lang="sv-SE" sz="16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</a:rPr>
                        <a:t>, enkel</a:t>
                      </a:r>
                      <a:endParaRPr lang="sv-SE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89622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Kriterier för kodning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Specialistläkarkompet ens inom klinisk fysiologi krävs.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941389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sv-SE" sz="1400" kern="120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Annat</a:t>
                      </a:r>
                      <a:endParaRPr lang="sv-SE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Prislistor, utrustning metodbeskrivningar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/>
                        <a:t>DRG, ekonomi, vårdkontakt</a:t>
                      </a:r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661867"/>
                  </a:ext>
                </a:extLst>
              </a:tr>
            </a:tbl>
          </a:graphicData>
        </a:graphic>
      </p:graphicFrame>
      <p:pic>
        <p:nvPicPr>
          <p:cNvPr id="1026" name="image_0">
            <a:extLst>
              <a:ext uri="{FF2B5EF4-FFF2-40B4-BE49-F238E27FC236}">
                <a16:creationId xmlns:a16="http://schemas.microsoft.com/office/drawing/2014/main" id="{0292ECEC-1AD5-420B-980A-F6C58D61127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5049" y="2959586"/>
            <a:ext cx="1597575" cy="24085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207751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Bildobjekt 4">
            <a:extLst>
              <a:ext uri="{FF2B5EF4-FFF2-40B4-BE49-F238E27FC236}">
                <a16:creationId xmlns:a16="http://schemas.microsoft.com/office/drawing/2014/main" id="{2A5BFBA1-DD5E-4FAD-B23B-05DA08A778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2729" y="95807"/>
            <a:ext cx="5237267" cy="6032082"/>
          </a:xfrm>
          <a:prstGeom prst="rect">
            <a:avLst/>
          </a:prstGeom>
        </p:spPr>
      </p:pic>
      <p:pic>
        <p:nvPicPr>
          <p:cNvPr id="7" name="Bildobjekt 6">
            <a:extLst>
              <a:ext uri="{FF2B5EF4-FFF2-40B4-BE49-F238E27FC236}">
                <a16:creationId xmlns:a16="http://schemas.microsoft.com/office/drawing/2014/main" id="{204E5F4E-8C2B-4CE5-93AA-91398ADC9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17635" y="307046"/>
            <a:ext cx="7258423" cy="3645087"/>
          </a:xfrm>
          <a:prstGeom prst="rect">
            <a:avLst/>
          </a:prstGeom>
        </p:spPr>
      </p:pic>
      <p:pic>
        <p:nvPicPr>
          <p:cNvPr id="1026" name="image_0">
            <a:extLst>
              <a:ext uri="{FF2B5EF4-FFF2-40B4-BE49-F238E27FC236}">
                <a16:creationId xmlns:a16="http://schemas.microsoft.com/office/drawing/2014/main" id="{D0766B18-A3CC-4891-8F5B-EAB3CBFD90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5870" y="2926080"/>
            <a:ext cx="3766122" cy="34130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15258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C669503-5CB4-48B9-992D-629041C23A9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Vårdtjänst?</a:t>
            </a:r>
          </a:p>
        </p:txBody>
      </p:sp>
      <p:graphicFrame>
        <p:nvGraphicFramePr>
          <p:cNvPr id="7" name="Platshållare för innehåll 6">
            <a:extLst>
              <a:ext uri="{FF2B5EF4-FFF2-40B4-BE49-F238E27FC236}">
                <a16:creationId xmlns:a16="http://schemas.microsoft.com/office/drawing/2014/main" id="{26F2188D-AF55-40E5-8019-66EE90A80E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1885950" y="3097290"/>
          <a:ext cx="7319646" cy="217444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62244">
                  <a:extLst>
                    <a:ext uri="{9D8B030D-6E8A-4147-A177-3AD203B41FA5}">
                      <a16:colId xmlns:a16="http://schemas.microsoft.com/office/drawing/2014/main" val="1984527052"/>
                    </a:ext>
                  </a:extLst>
                </a:gridCol>
                <a:gridCol w="904479">
                  <a:extLst>
                    <a:ext uri="{9D8B030D-6E8A-4147-A177-3AD203B41FA5}">
                      <a16:colId xmlns:a16="http://schemas.microsoft.com/office/drawing/2014/main" val="3439487483"/>
                    </a:ext>
                  </a:extLst>
                </a:gridCol>
                <a:gridCol w="1470215">
                  <a:extLst>
                    <a:ext uri="{9D8B030D-6E8A-4147-A177-3AD203B41FA5}">
                      <a16:colId xmlns:a16="http://schemas.microsoft.com/office/drawing/2014/main" val="960930189"/>
                    </a:ext>
                  </a:extLst>
                </a:gridCol>
                <a:gridCol w="1533948">
                  <a:extLst>
                    <a:ext uri="{9D8B030D-6E8A-4147-A177-3AD203B41FA5}">
                      <a16:colId xmlns:a16="http://schemas.microsoft.com/office/drawing/2014/main" val="2927752986"/>
                    </a:ext>
                  </a:extLst>
                </a:gridCol>
                <a:gridCol w="1138456">
                  <a:extLst>
                    <a:ext uri="{9D8B030D-6E8A-4147-A177-3AD203B41FA5}">
                      <a16:colId xmlns:a16="http://schemas.microsoft.com/office/drawing/2014/main" val="3105405422"/>
                    </a:ext>
                  </a:extLst>
                </a:gridCol>
                <a:gridCol w="1710304">
                  <a:extLst>
                    <a:ext uri="{9D8B030D-6E8A-4147-A177-3AD203B41FA5}">
                      <a16:colId xmlns:a16="http://schemas.microsoft.com/office/drawing/2014/main" val="2095477476"/>
                    </a:ext>
                  </a:extLst>
                </a:gridCol>
              </a:tblGrid>
              <a:tr h="836535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Kod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Klartext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Beskrivning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Kriterium, kompetens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Kriterium,</a:t>
                      </a:r>
                    </a:p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utrustning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Kriterium, föregående åtgärd 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4282909330"/>
                  </a:ext>
                </a:extLst>
              </a:tr>
              <a:tr h="1337911"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10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MR hjärna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Undersökning av hjärnan med magnetkamera … 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Specialistläkare X 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>
                          <a:effectLst/>
                        </a:rPr>
                        <a:t>Utrustning X</a:t>
                      </a:r>
                      <a:endParaRPr lang="sv-SE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00"/>
                        </a:spcBef>
                        <a:spcAft>
                          <a:spcPts val="600"/>
                        </a:spcAft>
                      </a:pPr>
                      <a:r>
                        <a:rPr lang="sv-SE" sz="1100" dirty="0">
                          <a:effectLst/>
                        </a:rPr>
                        <a:t>Blodprover X, Y</a:t>
                      </a:r>
                      <a:endParaRPr lang="sv-SE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611914779"/>
                  </a:ext>
                </a:extLst>
              </a:tr>
            </a:tbl>
          </a:graphicData>
        </a:graphic>
      </p:graphicFrame>
      <p:sp>
        <p:nvSpPr>
          <p:cNvPr id="8" name="Ellips 7">
            <a:extLst>
              <a:ext uri="{FF2B5EF4-FFF2-40B4-BE49-F238E27FC236}">
                <a16:creationId xmlns:a16="http://schemas.microsoft.com/office/drawing/2014/main" id="{84580AD4-26D5-4E62-B640-4F5A245431C9}"/>
              </a:ext>
            </a:extLst>
          </p:cNvPr>
          <p:cNvSpPr/>
          <p:nvPr/>
        </p:nvSpPr>
        <p:spPr>
          <a:xfrm>
            <a:off x="3343274" y="2777851"/>
            <a:ext cx="1152525" cy="2493885"/>
          </a:xfrm>
          <a:prstGeom prst="ellipse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textruta 9">
            <a:extLst>
              <a:ext uri="{FF2B5EF4-FFF2-40B4-BE49-F238E27FC236}">
                <a16:creationId xmlns:a16="http://schemas.microsoft.com/office/drawing/2014/main" id="{110A289D-9594-45EE-8428-EBF041FA8C9C}"/>
              </a:ext>
            </a:extLst>
          </p:cNvPr>
          <p:cNvSpPr txBox="1"/>
          <p:nvPr/>
        </p:nvSpPr>
        <p:spPr>
          <a:xfrm flipH="1">
            <a:off x="3312794" y="1690688"/>
            <a:ext cx="158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Vårdtjänst?</a:t>
            </a:r>
          </a:p>
        </p:txBody>
      </p:sp>
      <p:cxnSp>
        <p:nvCxnSpPr>
          <p:cNvPr id="12" name="Rak pilkoppling 11">
            <a:extLst>
              <a:ext uri="{FF2B5EF4-FFF2-40B4-BE49-F238E27FC236}">
                <a16:creationId xmlns:a16="http://schemas.microsoft.com/office/drawing/2014/main" id="{8AEB1713-17E5-4E82-8A29-D76B83F3DF2F}"/>
              </a:ext>
            </a:extLst>
          </p:cNvPr>
          <p:cNvCxnSpPr>
            <a:cxnSpLocks/>
          </p:cNvCxnSpPr>
          <p:nvPr/>
        </p:nvCxnSpPr>
        <p:spPr>
          <a:xfrm flipH="1">
            <a:off x="3819525" y="2079070"/>
            <a:ext cx="284797" cy="626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Ellips 12">
            <a:extLst>
              <a:ext uri="{FF2B5EF4-FFF2-40B4-BE49-F238E27FC236}">
                <a16:creationId xmlns:a16="http://schemas.microsoft.com/office/drawing/2014/main" id="{B0E3598C-6F9C-4D6C-B449-0B8D245A7B25}"/>
              </a:ext>
            </a:extLst>
          </p:cNvPr>
          <p:cNvSpPr/>
          <p:nvPr/>
        </p:nvSpPr>
        <p:spPr>
          <a:xfrm>
            <a:off x="2986404" y="2777851"/>
            <a:ext cx="6300472" cy="2007408"/>
          </a:xfrm>
          <a:prstGeom prst="ellipse">
            <a:avLst/>
          </a:prstGeom>
          <a:noFill/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textruta 13">
            <a:extLst>
              <a:ext uri="{FF2B5EF4-FFF2-40B4-BE49-F238E27FC236}">
                <a16:creationId xmlns:a16="http://schemas.microsoft.com/office/drawing/2014/main" id="{3FEF1658-2710-43F2-B874-FCE846852420}"/>
              </a:ext>
            </a:extLst>
          </p:cNvPr>
          <p:cNvSpPr txBox="1"/>
          <p:nvPr/>
        </p:nvSpPr>
        <p:spPr>
          <a:xfrm flipH="1">
            <a:off x="6770369" y="1782489"/>
            <a:ext cx="1583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Vårdtjänst?</a:t>
            </a:r>
          </a:p>
        </p:txBody>
      </p:sp>
      <p:cxnSp>
        <p:nvCxnSpPr>
          <p:cNvPr id="15" name="Rak pilkoppling 14">
            <a:extLst>
              <a:ext uri="{FF2B5EF4-FFF2-40B4-BE49-F238E27FC236}">
                <a16:creationId xmlns:a16="http://schemas.microsoft.com/office/drawing/2014/main" id="{8DB65A20-6DF5-48AF-9E56-AC178DA18268}"/>
              </a:ext>
            </a:extLst>
          </p:cNvPr>
          <p:cNvCxnSpPr>
            <a:stCxn id="14" idx="2"/>
          </p:cNvCxnSpPr>
          <p:nvPr/>
        </p:nvCxnSpPr>
        <p:spPr>
          <a:xfrm flipH="1">
            <a:off x="7277100" y="2151821"/>
            <a:ext cx="284797" cy="6260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ruta 15">
            <a:extLst>
              <a:ext uri="{FF2B5EF4-FFF2-40B4-BE49-F238E27FC236}">
                <a16:creationId xmlns:a16="http://schemas.microsoft.com/office/drawing/2014/main" id="{E6391846-403C-4C79-AA5C-72438C01BC4C}"/>
              </a:ext>
            </a:extLst>
          </p:cNvPr>
          <p:cNvSpPr txBox="1"/>
          <p:nvPr/>
        </p:nvSpPr>
        <p:spPr>
          <a:xfrm flipH="1">
            <a:off x="1263173" y="1780519"/>
            <a:ext cx="15830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Aktivitet ”bara”?</a:t>
            </a:r>
          </a:p>
        </p:txBody>
      </p:sp>
      <p:cxnSp>
        <p:nvCxnSpPr>
          <p:cNvPr id="17" name="Rak pilkoppling 16">
            <a:extLst>
              <a:ext uri="{FF2B5EF4-FFF2-40B4-BE49-F238E27FC236}">
                <a16:creationId xmlns:a16="http://schemas.microsoft.com/office/drawing/2014/main" id="{9F6E199D-892A-42F4-A64C-7D3B667BC168}"/>
              </a:ext>
            </a:extLst>
          </p:cNvPr>
          <p:cNvCxnSpPr>
            <a:cxnSpLocks/>
          </p:cNvCxnSpPr>
          <p:nvPr/>
        </p:nvCxnSpPr>
        <p:spPr>
          <a:xfrm>
            <a:off x="2229723" y="2392085"/>
            <a:ext cx="1249600" cy="5096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ruta 21">
            <a:extLst>
              <a:ext uri="{FF2B5EF4-FFF2-40B4-BE49-F238E27FC236}">
                <a16:creationId xmlns:a16="http://schemas.microsoft.com/office/drawing/2014/main" id="{7C81F326-D324-47B2-A0E3-134F411C4FFB}"/>
              </a:ext>
            </a:extLst>
          </p:cNvPr>
          <p:cNvSpPr txBox="1"/>
          <p:nvPr/>
        </p:nvSpPr>
        <p:spPr>
          <a:xfrm flipH="1">
            <a:off x="9627237" y="4114818"/>
            <a:ext cx="18421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Ett begrepp?</a:t>
            </a:r>
          </a:p>
        </p:txBody>
      </p:sp>
      <p:sp>
        <p:nvSpPr>
          <p:cNvPr id="23" name="textruta 22">
            <a:extLst>
              <a:ext uri="{FF2B5EF4-FFF2-40B4-BE49-F238E27FC236}">
                <a16:creationId xmlns:a16="http://schemas.microsoft.com/office/drawing/2014/main" id="{9E21C6B2-A06D-44A7-BF00-91E2F67B3D1C}"/>
              </a:ext>
            </a:extLst>
          </p:cNvPr>
          <p:cNvSpPr txBox="1"/>
          <p:nvPr/>
        </p:nvSpPr>
        <p:spPr>
          <a:xfrm flipH="1">
            <a:off x="2262185" y="5674894"/>
            <a:ext cx="184213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Ett begrepp! </a:t>
            </a: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(och ett </a:t>
            </a:r>
            <a:r>
              <a:rPr kumimoji="0" lang="sv-SE" sz="1200" b="0" i="1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värde</a:t>
            </a: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enligt kodverkstänket)</a:t>
            </a:r>
          </a:p>
        </p:txBody>
      </p:sp>
      <p:cxnSp>
        <p:nvCxnSpPr>
          <p:cNvPr id="24" name="Rak pilkoppling 23">
            <a:extLst>
              <a:ext uri="{FF2B5EF4-FFF2-40B4-BE49-F238E27FC236}">
                <a16:creationId xmlns:a16="http://schemas.microsoft.com/office/drawing/2014/main" id="{D2D58E50-CF4C-4870-B3DC-B6F71237738B}"/>
              </a:ext>
            </a:extLst>
          </p:cNvPr>
          <p:cNvCxnSpPr>
            <a:cxnSpLocks/>
          </p:cNvCxnSpPr>
          <p:nvPr/>
        </p:nvCxnSpPr>
        <p:spPr>
          <a:xfrm flipH="1" flipV="1">
            <a:off x="8785465" y="4362872"/>
            <a:ext cx="923052" cy="2798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Rak pilkoppling 25">
            <a:extLst>
              <a:ext uri="{FF2B5EF4-FFF2-40B4-BE49-F238E27FC236}">
                <a16:creationId xmlns:a16="http://schemas.microsoft.com/office/drawing/2014/main" id="{CAE07601-B1D6-4527-AE84-5FE4CB2505CF}"/>
              </a:ext>
            </a:extLst>
          </p:cNvPr>
          <p:cNvCxnSpPr>
            <a:cxnSpLocks/>
            <a:stCxn id="23" idx="0"/>
          </p:cNvCxnSpPr>
          <p:nvPr/>
        </p:nvCxnSpPr>
        <p:spPr>
          <a:xfrm flipV="1">
            <a:off x="3183253" y="5333388"/>
            <a:ext cx="461526" cy="341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ruta 2">
            <a:extLst>
              <a:ext uri="{FF2B5EF4-FFF2-40B4-BE49-F238E27FC236}">
                <a16:creationId xmlns:a16="http://schemas.microsoft.com/office/drawing/2014/main" id="{47CC1B4A-475C-45C9-864D-E97393ACFC0F}"/>
              </a:ext>
            </a:extLst>
          </p:cNvPr>
          <p:cNvSpPr txBox="1"/>
          <p:nvPr/>
        </p:nvSpPr>
        <p:spPr>
          <a:xfrm>
            <a:off x="7181850" y="6200775"/>
            <a:ext cx="457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textruta 17">
            <a:extLst>
              <a:ext uri="{FF2B5EF4-FFF2-40B4-BE49-F238E27FC236}">
                <a16:creationId xmlns:a16="http://schemas.microsoft.com/office/drawing/2014/main" id="{63213342-7CE4-4227-BADC-9AF2257D8605}"/>
              </a:ext>
            </a:extLst>
          </p:cNvPr>
          <p:cNvSpPr txBox="1"/>
          <p:nvPr/>
        </p:nvSpPr>
        <p:spPr>
          <a:xfrm flipH="1">
            <a:off x="9265822" y="5103674"/>
            <a:ext cx="273567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vårdtjänst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tjänst inom hälso- och sjukvård som erbjuds för att tillgodose vårdbehov hos invånare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2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För att en aktivitet ska kunna erbjudas som vårdtjänst kan vissa kriterier behöva uppfyllas (kompetens, utrustning …).</a:t>
            </a:r>
          </a:p>
        </p:txBody>
      </p:sp>
    </p:spTree>
    <p:extLst>
      <p:ext uri="{BB962C8B-B14F-4D97-AF65-F5344CB8AC3E}">
        <p14:creationId xmlns:p14="http://schemas.microsoft.com/office/powerpoint/2010/main" val="2707812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Rektangel 43"/>
          <p:cNvSpPr/>
          <p:nvPr/>
        </p:nvSpPr>
        <p:spPr>
          <a:xfrm>
            <a:off x="6107796" y="5881829"/>
            <a:ext cx="1461845" cy="3834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sv-SE" sz="1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3" name="Rektangel 42"/>
          <p:cNvSpPr/>
          <p:nvPr/>
        </p:nvSpPr>
        <p:spPr>
          <a:xfrm>
            <a:off x="4746929" y="5370158"/>
            <a:ext cx="790804" cy="383430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endParaRPr lang="sv-SE" sz="140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" name="Rektangel 1"/>
          <p:cNvSpPr/>
          <p:nvPr/>
        </p:nvSpPr>
        <p:spPr>
          <a:xfrm>
            <a:off x="4746929" y="4699619"/>
            <a:ext cx="2822713" cy="585627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Block 1</a:t>
            </a:r>
          </a:p>
        </p:txBody>
      </p:sp>
      <p:sp>
        <p:nvSpPr>
          <p:cNvPr id="4" name="Vänster klammerparentes 3"/>
          <p:cNvSpPr/>
          <p:nvPr/>
        </p:nvSpPr>
        <p:spPr>
          <a:xfrm rot="5400000">
            <a:off x="6023143" y="1139417"/>
            <a:ext cx="475911" cy="284249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textruta 4"/>
          <p:cNvSpPr txBox="1"/>
          <p:nvPr/>
        </p:nvSpPr>
        <p:spPr>
          <a:xfrm>
            <a:off x="3537527" y="3140363"/>
            <a:ext cx="3221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</a:t>
            </a:r>
          </a:p>
        </p:txBody>
      </p:sp>
      <p:sp>
        <p:nvSpPr>
          <p:cNvPr id="6" name="textruta 5"/>
          <p:cNvSpPr txBox="1"/>
          <p:nvPr/>
        </p:nvSpPr>
        <p:spPr>
          <a:xfrm>
            <a:off x="4276436" y="3140363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b</a:t>
            </a:r>
          </a:p>
        </p:txBody>
      </p:sp>
      <p:sp>
        <p:nvSpPr>
          <p:cNvPr id="7" name="textruta 6"/>
          <p:cNvSpPr txBox="1"/>
          <p:nvPr/>
        </p:nvSpPr>
        <p:spPr>
          <a:xfrm>
            <a:off x="5024582" y="3140363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8" name="textruta 7"/>
          <p:cNvSpPr txBox="1"/>
          <p:nvPr/>
        </p:nvSpPr>
        <p:spPr>
          <a:xfrm>
            <a:off x="6382327" y="3135683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9" name="textruta 8"/>
          <p:cNvSpPr txBox="1"/>
          <p:nvPr/>
        </p:nvSpPr>
        <p:spPr>
          <a:xfrm>
            <a:off x="7185890" y="3135683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10" name="textruta 9"/>
          <p:cNvSpPr txBox="1"/>
          <p:nvPr/>
        </p:nvSpPr>
        <p:spPr>
          <a:xfrm>
            <a:off x="8215745" y="3140363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</a:t>
            </a:r>
          </a:p>
        </p:txBody>
      </p:sp>
      <p:sp>
        <p:nvSpPr>
          <p:cNvPr id="11" name="textruta 10"/>
          <p:cNvSpPr txBox="1"/>
          <p:nvPr/>
        </p:nvSpPr>
        <p:spPr>
          <a:xfrm>
            <a:off x="1531391" y="2553156"/>
            <a:ext cx="178499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Utbudsåtgärder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(”utbudsgrejer”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C, D, E, DE, CDE)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och enskilda aktiviteter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(”aktiviteter”, a, b)</a:t>
            </a:r>
          </a:p>
        </p:txBody>
      </p:sp>
      <p:sp>
        <p:nvSpPr>
          <p:cNvPr id="12" name="textruta 11"/>
          <p:cNvSpPr txBox="1"/>
          <p:nvPr/>
        </p:nvSpPr>
        <p:spPr>
          <a:xfrm>
            <a:off x="5031912" y="1390231"/>
            <a:ext cx="27931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Grejer som ska göras i viss ordning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och då kallar vi ”paketet” för  ”minivårdprocess”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(vårdtjänstpaket variant 1)</a:t>
            </a:r>
          </a:p>
        </p:txBody>
      </p:sp>
      <p:sp>
        <p:nvSpPr>
          <p:cNvPr id="13" name="textruta 12"/>
          <p:cNvSpPr txBox="1"/>
          <p:nvPr/>
        </p:nvSpPr>
        <p:spPr>
          <a:xfrm>
            <a:off x="4641274" y="4193146"/>
            <a:ext cx="138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Utförare 1</a:t>
            </a:r>
          </a:p>
        </p:txBody>
      </p:sp>
      <p:sp>
        <p:nvSpPr>
          <p:cNvPr id="14" name="textruta 13"/>
          <p:cNvSpPr txBox="1"/>
          <p:nvPr/>
        </p:nvSpPr>
        <p:spPr>
          <a:xfrm>
            <a:off x="6495471" y="4193146"/>
            <a:ext cx="1380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Utförare 2</a:t>
            </a:r>
          </a:p>
        </p:txBody>
      </p:sp>
      <p:sp>
        <p:nvSpPr>
          <p:cNvPr id="15" name="Vänster klammerparentes 14"/>
          <p:cNvSpPr/>
          <p:nvPr/>
        </p:nvSpPr>
        <p:spPr>
          <a:xfrm rot="16200000">
            <a:off x="5043055" y="3366377"/>
            <a:ext cx="424873" cy="831272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Vänster klammerparentes 15"/>
          <p:cNvSpPr/>
          <p:nvPr/>
        </p:nvSpPr>
        <p:spPr>
          <a:xfrm rot="16200000">
            <a:off x="6731000" y="3043104"/>
            <a:ext cx="424873" cy="1477819"/>
          </a:xfrm>
          <a:prstGeom prst="leftBrac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Vänster klammerparentes 17"/>
          <p:cNvSpPr/>
          <p:nvPr/>
        </p:nvSpPr>
        <p:spPr>
          <a:xfrm>
            <a:off x="2634941" y="4754879"/>
            <a:ext cx="701959" cy="1802051"/>
          </a:xfrm>
          <a:prstGeom prst="leftBrace">
            <a:avLst>
              <a:gd name="adj1" fmla="val 8333"/>
              <a:gd name="adj2" fmla="val 5272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ruta 18"/>
          <p:cNvSpPr txBox="1"/>
          <p:nvPr/>
        </p:nvSpPr>
        <p:spPr>
          <a:xfrm>
            <a:off x="548734" y="4901816"/>
            <a:ext cx="2053817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Utförare 3 gör en viss uppsättning utbudsåtgärder mot viss ersättning och då kallar vi det för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”avtalspaket”?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</a:t>
            </a:r>
          </a:p>
        </p:txBody>
      </p:sp>
      <p:sp>
        <p:nvSpPr>
          <p:cNvPr id="20" name="textruta 19"/>
          <p:cNvSpPr txBox="1"/>
          <p:nvPr/>
        </p:nvSpPr>
        <p:spPr>
          <a:xfrm>
            <a:off x="8555603" y="3636541"/>
            <a:ext cx="352556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Om flera utförare är inblandade som ”remissvillkor” att viss åtgärd ska vara utförd innan en annan åtgärd kan bli aktuell och då kallar vi det för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”</a:t>
            </a: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uppstyckad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white">
                    <a:lumMod val="75000"/>
                  </a:prst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minivårdprocess”? 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Vårdtjänstpaket variant 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Det är då bra om kraven, remissvillkoren finns i vårdförloppet också</a:t>
            </a:r>
          </a:p>
        </p:txBody>
      </p:sp>
      <p:sp>
        <p:nvSpPr>
          <p:cNvPr id="21" name="textruta 20"/>
          <p:cNvSpPr txBox="1"/>
          <p:nvPr/>
        </p:nvSpPr>
        <p:spPr>
          <a:xfrm>
            <a:off x="429490" y="369860"/>
            <a:ext cx="3994727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Varianter av ”vårdtjänstpaket”</a:t>
            </a:r>
          </a:p>
        </p:txBody>
      </p:sp>
      <p:sp>
        <p:nvSpPr>
          <p:cNvPr id="22" name="textruta 21"/>
          <p:cNvSpPr txBox="1"/>
          <p:nvPr/>
        </p:nvSpPr>
        <p:spPr>
          <a:xfrm>
            <a:off x="8432803" y="701728"/>
            <a:ext cx="3585474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Region Stockholm vill dessutom underlätta med ett </a:t>
            </a:r>
            <a:r>
              <a:rPr kumimoji="0" lang="sv-SE" sz="14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kodverk</a:t>
            </a: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för ”grupper” som ofta hänger ihop, ”Alfa”. Så att det går att beskriva avtalspaket som att Utförare 4 gör Alfa plus F. Eller Alfa minus C. Och avtala kring det. Detta kräver ett lager av ”utbudsåtgärdspaketering” utöver själva utbudskodverket.</a:t>
            </a:r>
          </a:p>
        </p:txBody>
      </p:sp>
      <p:sp>
        <p:nvSpPr>
          <p:cNvPr id="23" name="Vänster klammerparentes 22"/>
          <p:cNvSpPr/>
          <p:nvPr/>
        </p:nvSpPr>
        <p:spPr>
          <a:xfrm rot="5400000">
            <a:off x="5775645" y="503805"/>
            <a:ext cx="475911" cy="5084004"/>
          </a:xfrm>
          <a:prstGeom prst="leftBrace">
            <a:avLst>
              <a:gd name="adj1" fmla="val 8333"/>
              <a:gd name="adj2" fmla="val 92228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4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textruta 23"/>
          <p:cNvSpPr txBox="1"/>
          <p:nvPr/>
        </p:nvSpPr>
        <p:spPr>
          <a:xfrm>
            <a:off x="3248037" y="1605674"/>
            <a:ext cx="1717779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Personcentrerat samordnat vårdförlopp</a:t>
            </a:r>
          </a:p>
        </p:txBody>
      </p:sp>
      <p:sp>
        <p:nvSpPr>
          <p:cNvPr id="27" name="textruta 26"/>
          <p:cNvSpPr txBox="1"/>
          <p:nvPr/>
        </p:nvSpPr>
        <p:spPr>
          <a:xfrm>
            <a:off x="4867837" y="4906496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</a:t>
            </a:r>
          </a:p>
        </p:txBody>
      </p:sp>
      <p:sp>
        <p:nvSpPr>
          <p:cNvPr id="28" name="textruta 27"/>
          <p:cNvSpPr txBox="1"/>
          <p:nvPr/>
        </p:nvSpPr>
        <p:spPr>
          <a:xfrm>
            <a:off x="6225582" y="4901816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29" name="textruta 28"/>
          <p:cNvSpPr txBox="1"/>
          <p:nvPr/>
        </p:nvSpPr>
        <p:spPr>
          <a:xfrm>
            <a:off x="7029145" y="4901816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33" name="textruta 32"/>
          <p:cNvSpPr txBox="1"/>
          <p:nvPr/>
        </p:nvSpPr>
        <p:spPr>
          <a:xfrm>
            <a:off x="4804630" y="5409269"/>
            <a:ext cx="613053" cy="30777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en-US"/>
            </a:defPPr>
            <a:lvl1pPr marR="0" lvl="0" indent="0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400" b="0" i="0" u="none" strike="noStrike" cap="none" spc="0" normalizeH="0" baseline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defRPr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sv-SE" dirty="0">
                <a:solidFill>
                  <a:schemeClr val="tx1"/>
                </a:solidFill>
              </a:rPr>
              <a:t>C</a:t>
            </a:r>
          </a:p>
        </p:txBody>
      </p:sp>
      <p:sp>
        <p:nvSpPr>
          <p:cNvPr id="40" name="textruta 39"/>
          <p:cNvSpPr txBox="1"/>
          <p:nvPr/>
        </p:nvSpPr>
        <p:spPr>
          <a:xfrm>
            <a:off x="6223581" y="5893922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</a:t>
            </a:r>
          </a:p>
        </p:txBody>
      </p:sp>
      <p:sp>
        <p:nvSpPr>
          <p:cNvPr id="41" name="textruta 40"/>
          <p:cNvSpPr txBox="1"/>
          <p:nvPr/>
        </p:nvSpPr>
        <p:spPr>
          <a:xfrm>
            <a:off x="7027144" y="5893922"/>
            <a:ext cx="61305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</a:t>
            </a:r>
          </a:p>
        </p:txBody>
      </p:sp>
      <p:sp>
        <p:nvSpPr>
          <p:cNvPr id="31" name="textruta 30"/>
          <p:cNvSpPr txBox="1"/>
          <p:nvPr/>
        </p:nvSpPr>
        <p:spPr>
          <a:xfrm>
            <a:off x="3451483" y="3385442"/>
            <a:ext cx="8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blodtrycks-mätning</a:t>
            </a:r>
          </a:p>
        </p:txBody>
      </p:sp>
      <p:sp>
        <p:nvSpPr>
          <p:cNvPr id="32" name="textruta 31"/>
          <p:cNvSpPr txBox="1"/>
          <p:nvPr/>
        </p:nvSpPr>
        <p:spPr>
          <a:xfrm>
            <a:off x="4110208" y="3385442"/>
            <a:ext cx="8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</a:t>
            </a:r>
            <a:r>
              <a:rPr kumimoji="0" lang="sv-S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undersökn</a:t>
            </a:r>
            <a:endParaRPr kumimoji="0" lang="sv-SE" sz="800" b="0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av hjärta</a:t>
            </a:r>
          </a:p>
        </p:txBody>
      </p:sp>
      <p:sp>
        <p:nvSpPr>
          <p:cNvPr id="34" name="textruta 33"/>
          <p:cNvSpPr txBox="1"/>
          <p:nvPr/>
        </p:nvSpPr>
        <p:spPr>
          <a:xfrm>
            <a:off x="4853170" y="3363775"/>
            <a:ext cx="8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röntgen höftleder</a:t>
            </a:r>
          </a:p>
        </p:txBody>
      </p:sp>
      <p:sp>
        <p:nvSpPr>
          <p:cNvPr id="35" name="textruta 34"/>
          <p:cNvSpPr txBox="1"/>
          <p:nvPr/>
        </p:nvSpPr>
        <p:spPr>
          <a:xfrm>
            <a:off x="6183043" y="3360413"/>
            <a:ext cx="8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anestesi-bedömning</a:t>
            </a:r>
          </a:p>
        </p:txBody>
      </p:sp>
      <p:sp>
        <p:nvSpPr>
          <p:cNvPr id="36" name="textruta 35"/>
          <p:cNvSpPr txBox="1"/>
          <p:nvPr/>
        </p:nvSpPr>
        <p:spPr>
          <a:xfrm>
            <a:off x="6949610" y="3346102"/>
            <a:ext cx="8468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operation höftprotes</a:t>
            </a:r>
          </a:p>
        </p:txBody>
      </p:sp>
      <p:sp>
        <p:nvSpPr>
          <p:cNvPr id="37" name="textruta 36"/>
          <p:cNvSpPr txBox="1"/>
          <p:nvPr/>
        </p:nvSpPr>
        <p:spPr>
          <a:xfrm>
            <a:off x="3969105" y="4886427"/>
            <a:ext cx="8468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höftprotes-operation </a:t>
            </a:r>
            <a:r>
              <a:rPr kumimoji="0" lang="sv-S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inkl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allt</a:t>
            </a:r>
          </a:p>
        </p:txBody>
      </p:sp>
      <p:sp>
        <p:nvSpPr>
          <p:cNvPr id="38" name="textruta 37"/>
          <p:cNvSpPr txBox="1"/>
          <p:nvPr/>
        </p:nvSpPr>
        <p:spPr>
          <a:xfrm>
            <a:off x="3525306" y="5352705"/>
            <a:ext cx="129062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röntgen höftleder vid utredning av höftsmärtor</a:t>
            </a:r>
          </a:p>
        </p:txBody>
      </p:sp>
      <p:sp>
        <p:nvSpPr>
          <p:cNvPr id="39" name="textruta 38"/>
          <p:cNvSpPr txBox="1"/>
          <p:nvPr/>
        </p:nvSpPr>
        <p:spPr>
          <a:xfrm>
            <a:off x="4776444" y="5842711"/>
            <a:ext cx="14572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höftprotesoperation där tillräckligt färsk röntgen höftleder finns gjord</a:t>
            </a:r>
          </a:p>
        </p:txBody>
      </p:sp>
      <p:sp>
        <p:nvSpPr>
          <p:cNvPr id="42" name="textruta 41"/>
          <p:cNvSpPr txBox="1"/>
          <p:nvPr/>
        </p:nvSpPr>
        <p:spPr>
          <a:xfrm>
            <a:off x="3260098" y="2312481"/>
            <a:ext cx="84682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höftartros</a:t>
            </a:r>
          </a:p>
        </p:txBody>
      </p:sp>
      <p:sp>
        <p:nvSpPr>
          <p:cNvPr id="45" name="textruta 44"/>
          <p:cNvSpPr txBox="1"/>
          <p:nvPr/>
        </p:nvSpPr>
        <p:spPr>
          <a:xfrm>
            <a:off x="5842025" y="2092952"/>
            <a:ext cx="115335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höftartrosoperation</a:t>
            </a:r>
          </a:p>
        </p:txBody>
      </p:sp>
      <p:sp>
        <p:nvSpPr>
          <p:cNvPr id="46" name="textruta 45"/>
          <p:cNvSpPr txBox="1"/>
          <p:nvPr/>
        </p:nvSpPr>
        <p:spPr>
          <a:xfrm>
            <a:off x="767909" y="6047810"/>
            <a:ext cx="15269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Capio </a:t>
            </a:r>
            <a:r>
              <a:rPr kumimoji="0" lang="sv-S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St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Göran gör en rad ortopediska operationer, bild- och funktionsmedicinska undersökningar mm.</a:t>
            </a:r>
          </a:p>
        </p:txBody>
      </p:sp>
      <p:sp>
        <p:nvSpPr>
          <p:cNvPr id="47" name="textruta 46"/>
          <p:cNvSpPr txBox="1"/>
          <p:nvPr/>
        </p:nvSpPr>
        <p:spPr>
          <a:xfrm>
            <a:off x="8920399" y="5331510"/>
            <a:ext cx="235455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Ex. inför remiss till kärlkirurg för </a:t>
            </a:r>
            <a:r>
              <a:rPr kumimoji="0" lang="sv-SE" sz="800" b="0" i="0" u="none" strike="noStrike" kern="120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ischemi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i en fot behöver blodtrycksmätning vara gjord av både </a:t>
            </a: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armblodtryck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och </a:t>
            </a:r>
            <a:r>
              <a:rPr kumimoji="0" lang="sv-SE" sz="800" b="1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ankelblodtryck</a:t>
            </a:r>
            <a:r>
              <a:rPr kumimoji="0" lang="sv-SE" sz="8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och resultatet anges i remissen för att kärlkirurgiska bedömningen ska kunna värdera patientens risksituation mm.</a:t>
            </a:r>
          </a:p>
        </p:txBody>
      </p:sp>
    </p:spTree>
    <p:extLst>
      <p:ext uri="{BB962C8B-B14F-4D97-AF65-F5344CB8AC3E}">
        <p14:creationId xmlns:p14="http://schemas.microsoft.com/office/powerpoint/2010/main" val="17295109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C7982C6-580C-4C02-BE20-EB86E028A9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Mappning vårdtjänster och KVÅ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48F2CD5-A326-4178-9B07-57821830CD1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1884000" y="3915000"/>
            <a:ext cx="8424000" cy="498598"/>
          </a:xfrm>
        </p:spPr>
        <p:txBody>
          <a:bodyPr/>
          <a:lstStyle/>
          <a:p>
            <a:r>
              <a:rPr lang="sv-SE" dirty="0"/>
              <a:t>Tidigare arbetet som är gjort.</a:t>
            </a: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38139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9F887344-7F41-B455-F859-7EB72050050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err="1"/>
              <a:t>Ineras</a:t>
            </a:r>
            <a:r>
              <a:rPr lang="sv-SE" dirty="0"/>
              <a:t> </a:t>
            </a:r>
            <a:r>
              <a:rPr lang="sv-SE" dirty="0" err="1"/>
              <a:t>kodverk</a:t>
            </a:r>
            <a:r>
              <a:rPr lang="sv-SE" dirty="0"/>
              <a:t> Vårdtjänster</a:t>
            </a:r>
          </a:p>
        </p:txBody>
      </p:sp>
      <p:sp>
        <p:nvSpPr>
          <p:cNvPr id="5" name="Underrubrik 4">
            <a:extLst>
              <a:ext uri="{FF2B5EF4-FFF2-40B4-BE49-F238E27FC236}">
                <a16:creationId xmlns:a16="http://schemas.microsoft.com/office/drawing/2014/main" id="{CCCF969E-E6F2-A7B5-F110-0D507F3F140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/>
              <a:t>En historik</a:t>
            </a:r>
          </a:p>
        </p:txBody>
      </p:sp>
    </p:spTree>
    <p:extLst>
      <p:ext uri="{BB962C8B-B14F-4D97-AF65-F5344CB8AC3E}">
        <p14:creationId xmlns:p14="http://schemas.microsoft.com/office/powerpoint/2010/main" val="421985885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TextShape 1"/>
          <p:cNvSpPr txBox="1"/>
          <p:nvPr/>
        </p:nvSpPr>
        <p:spPr>
          <a:xfrm>
            <a:off x="1212765" y="199842"/>
            <a:ext cx="10205456" cy="691829"/>
          </a:xfrm>
          <a:prstGeom prst="rect">
            <a:avLst/>
          </a:prstGeom>
          <a:noFill/>
          <a:ln>
            <a:noFill/>
          </a:ln>
        </p:spPr>
        <p:txBody>
          <a:bodyPr lIns="115813" tIns="57906" rIns="115813" bIns="57906" anchor="b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3628" b="1" i="0" u="none" strike="noStrike" kern="1200" cap="none" spc="-1" normalizeH="0" baseline="0" noProof="0">
                <a:ln>
                  <a:noFill/>
                </a:ln>
                <a:solidFill>
                  <a:srgbClr val="00A9A7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Arbetsprocessen, vårdtjänstkodverket</a:t>
            </a:r>
            <a:endParaRPr kumimoji="0" lang="sv-SE" sz="3628" b="0" i="0" u="none" strike="noStrike" kern="1200" cap="none" spc="-1" normalizeH="0" baseline="0" noProof="0">
              <a:ln>
                <a:noFill/>
              </a:ln>
              <a:solidFill>
                <a:srgbClr val="382819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8" name="CustomShape 2"/>
          <p:cNvSpPr/>
          <p:nvPr/>
        </p:nvSpPr>
        <p:spPr>
          <a:xfrm>
            <a:off x="-145205" y="4632946"/>
            <a:ext cx="2530465" cy="10653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1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CE181E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Avgränsning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Indelning i medicinska specialiteter och områden som följer ämnesexperternas förväntade kompetens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9" name="CustomShape 3"/>
          <p:cNvSpPr/>
          <p:nvPr/>
        </p:nvSpPr>
        <p:spPr>
          <a:xfrm>
            <a:off x="2639090" y="4611177"/>
            <a:ext cx="3237533" cy="1360582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3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Frekvensdata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3828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Efterfråga verksamhetsdata med hjälp av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Socialstyrelsens KVÅ-statistik,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382819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frekvensmätningar från verksamhetssystem osv. Detta kan ge en nettolista.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1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Exempelvis: Jönköpings bokningskodverk, topplistan från bild- och funktionsmedicin SLL m.m.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0" name="CustomShape 4"/>
          <p:cNvSpPr/>
          <p:nvPr/>
        </p:nvSpPr>
        <p:spPr>
          <a:xfrm>
            <a:off x="4664943" y="1620943"/>
            <a:ext cx="2232226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Begreppsanalys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Terminolog och medicinskt sakkunnig analyserar innebörd, hierarkiska förhållanden, synonymer, sökord.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1" name="CustomShape 5"/>
          <p:cNvSpPr/>
          <p:nvPr/>
        </p:nvSpPr>
        <p:spPr>
          <a:xfrm>
            <a:off x="5793900" y="4611177"/>
            <a:ext cx="3213587" cy="1654033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ED1C24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Möten ämnesexperter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5A. Möten med medicinska experter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för att förstå området, sortera upp frågor från begreppsanalysen och väga av vad som är relevant att inkludera i nettolistan utifrån användningsfallen.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5B. Möten med referenspersoner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(t.ex. inom 1177) för att stämma av förslagen till allmänspråkliga synonymer.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2" name="CustomShape 6"/>
          <p:cNvSpPr/>
          <p:nvPr/>
        </p:nvSpPr>
        <p:spPr>
          <a:xfrm>
            <a:off x="6770471" y="1620943"/>
            <a:ext cx="4513215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Kodsättning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Via lämpligt kodverk som exv. Snomed CT, NPU. 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6A. Validering inom arbetsgruppen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. 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6B. Valideras i samarbete med Nationellt Fackspråk </a:t>
            </a: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på Socialstyrelsen.</a:t>
            </a:r>
            <a:br>
              <a:rPr kumimoji="0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rPr>
            </a:b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Vid utestående frågor involveras även ämnesexperterna.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3" name="Line 7"/>
          <p:cNvSpPr/>
          <p:nvPr/>
        </p:nvSpPr>
        <p:spPr>
          <a:xfrm flipV="1">
            <a:off x="-783917" y="3630251"/>
            <a:ext cx="12861312" cy="6095"/>
          </a:xfrm>
          <a:prstGeom prst="line">
            <a:avLst/>
          </a:prstGeom>
          <a:ln w="38160">
            <a:solidFill>
              <a:schemeClr val="accent2"/>
            </a:solidFill>
            <a:custDash>
              <a:ds d="100000" sp="100000"/>
            </a:custDash>
            <a:round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94" name="Line 8"/>
          <p:cNvSpPr/>
          <p:nvPr/>
        </p:nvSpPr>
        <p:spPr>
          <a:xfrm flipV="1">
            <a:off x="2628206" y="2668918"/>
            <a:ext cx="435" cy="373126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95" name="Group 9"/>
          <p:cNvGrpSpPr/>
          <p:nvPr/>
        </p:nvGrpSpPr>
        <p:grpSpPr>
          <a:xfrm>
            <a:off x="8377918" y="3141312"/>
            <a:ext cx="1303982" cy="977878"/>
            <a:chOff x="6927120" y="2597400"/>
            <a:chExt cx="1078200" cy="808560"/>
          </a:xfrm>
        </p:grpSpPr>
        <p:sp>
          <p:nvSpPr>
            <p:cNvPr id="96" name="CustomShape 10"/>
            <p:cNvSpPr/>
            <p:nvPr/>
          </p:nvSpPr>
          <p:spPr>
            <a:xfrm>
              <a:off x="6927120" y="2597400"/>
              <a:ext cx="1078200" cy="808560"/>
            </a:xfrm>
            <a:prstGeom prst="ellipse">
              <a:avLst/>
            </a:prstGeom>
            <a:solidFill>
              <a:schemeClr val="accent2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97" name="Picture 34"/>
            <p:cNvPicPr/>
            <p:nvPr/>
          </p:nvPicPr>
          <p:blipFill>
            <a:blip r:embed="rId3"/>
            <a:stretch/>
          </p:blipFill>
          <p:spPr>
            <a:xfrm>
              <a:off x="7128720" y="2764080"/>
              <a:ext cx="674640" cy="475200"/>
            </a:xfrm>
            <a:prstGeom prst="rect">
              <a:avLst/>
            </a:prstGeom>
            <a:ln>
              <a:noFill/>
            </a:ln>
          </p:spPr>
        </p:pic>
      </p:grpSp>
      <p:grpSp>
        <p:nvGrpSpPr>
          <p:cNvPr id="98" name="Group 11"/>
          <p:cNvGrpSpPr/>
          <p:nvPr/>
        </p:nvGrpSpPr>
        <p:grpSpPr>
          <a:xfrm>
            <a:off x="3573865" y="3146102"/>
            <a:ext cx="1326622" cy="994858"/>
            <a:chOff x="2954880" y="2601360"/>
            <a:chExt cx="1096920" cy="822600"/>
          </a:xfrm>
        </p:grpSpPr>
        <p:sp>
          <p:nvSpPr>
            <p:cNvPr id="99" name="CustomShape 12"/>
            <p:cNvSpPr/>
            <p:nvPr/>
          </p:nvSpPr>
          <p:spPr>
            <a:xfrm>
              <a:off x="2954880" y="2601360"/>
              <a:ext cx="1096920" cy="822600"/>
            </a:xfrm>
            <a:prstGeom prst="ellipse">
              <a:avLst/>
            </a:prstGeom>
            <a:solidFill>
              <a:srgbClr val="FFC000"/>
            </a:solidFill>
            <a:ln w="3816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pic>
          <p:nvPicPr>
            <p:cNvPr id="100" name="Picture 44"/>
            <p:cNvPicPr/>
            <p:nvPr/>
          </p:nvPicPr>
          <p:blipFill>
            <a:blip r:embed="rId4"/>
            <a:stretch/>
          </p:blipFill>
          <p:spPr>
            <a:xfrm>
              <a:off x="3143880" y="2732040"/>
              <a:ext cx="718560" cy="53892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1" name="CustomShape 13"/>
          <p:cNvSpPr/>
          <p:nvPr/>
        </p:nvSpPr>
        <p:spPr>
          <a:xfrm>
            <a:off x="6737382" y="3119543"/>
            <a:ext cx="1326622" cy="994858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02" name="Picture 51"/>
          <p:cNvPicPr/>
          <p:nvPr/>
        </p:nvPicPr>
        <p:blipFill>
          <a:blip r:embed="rId5"/>
          <a:stretch/>
        </p:blipFill>
        <p:spPr>
          <a:xfrm>
            <a:off x="6899781" y="3241016"/>
            <a:ext cx="1002259" cy="751477"/>
          </a:xfrm>
          <a:prstGeom prst="rect">
            <a:avLst/>
          </a:prstGeom>
          <a:ln>
            <a:noFill/>
          </a:ln>
        </p:spPr>
      </p:pic>
      <p:sp>
        <p:nvSpPr>
          <p:cNvPr id="103" name="CustomShape 14"/>
          <p:cNvSpPr/>
          <p:nvPr/>
        </p:nvSpPr>
        <p:spPr>
          <a:xfrm>
            <a:off x="10090728" y="3062507"/>
            <a:ext cx="1513838" cy="113548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grpSp>
        <p:nvGrpSpPr>
          <p:cNvPr id="104" name="Group 15"/>
          <p:cNvGrpSpPr/>
          <p:nvPr/>
        </p:nvGrpSpPr>
        <p:grpSpPr>
          <a:xfrm>
            <a:off x="214" y="0"/>
            <a:ext cx="1743287" cy="4097856"/>
            <a:chOff x="0" y="0"/>
            <a:chExt cx="1441440" cy="3388320"/>
          </a:xfrm>
        </p:grpSpPr>
        <p:sp>
          <p:nvSpPr>
            <p:cNvPr id="105" name="CustomShape 16"/>
            <p:cNvSpPr/>
            <p:nvPr/>
          </p:nvSpPr>
          <p:spPr>
            <a:xfrm>
              <a:off x="410760" y="2615400"/>
              <a:ext cx="1030680" cy="772920"/>
            </a:xfrm>
            <a:prstGeom prst="ellipse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grpSp>
          <p:nvGrpSpPr>
            <p:cNvPr id="106" name="Group 17"/>
            <p:cNvGrpSpPr/>
            <p:nvPr/>
          </p:nvGrpSpPr>
          <p:grpSpPr>
            <a:xfrm>
              <a:off x="511920" y="2800080"/>
              <a:ext cx="828000" cy="348480"/>
              <a:chOff x="511920" y="2800080"/>
              <a:chExt cx="828000" cy="348480"/>
            </a:xfrm>
          </p:grpSpPr>
          <p:sp>
            <p:nvSpPr>
              <p:cNvPr id="107" name="CustomShape 18"/>
              <p:cNvSpPr/>
              <p:nvPr/>
            </p:nvSpPr>
            <p:spPr>
              <a:xfrm>
                <a:off x="849960" y="2891160"/>
                <a:ext cx="100440" cy="83520"/>
              </a:xfrm>
              <a:custGeom>
                <a:avLst/>
                <a:gdLst/>
                <a:ahLst/>
                <a:cxnLst/>
                <a:rect l="l" t="t" r="r" b="b"/>
                <a:pathLst>
                  <a:path w="23063" h="101037">
                    <a:moveTo>
                      <a:pt x="68783" y="0"/>
                    </a:moveTo>
                    <a:lnTo>
                      <a:pt x="68783" y="101037"/>
                    </a:lnTo>
                    <a:lnTo>
                      <a:pt x="45720" y="101037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8" name="CustomShape 19"/>
              <p:cNvSpPr/>
              <p:nvPr/>
            </p:nvSpPr>
            <p:spPr>
              <a:xfrm>
                <a:off x="925920" y="2891160"/>
                <a:ext cx="29232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w="265773" h="202075">
                    <a:moveTo>
                      <a:pt x="0" y="0"/>
                    </a:moveTo>
                    <a:lnTo>
                      <a:pt x="0" y="179012"/>
                    </a:lnTo>
                    <a:lnTo>
                      <a:pt x="265773" y="179012"/>
                    </a:lnTo>
                    <a:lnTo>
                      <a:pt x="265773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09" name="CustomShape 20"/>
              <p:cNvSpPr/>
              <p:nvPr/>
            </p:nvSpPr>
            <p:spPr>
              <a:xfrm>
                <a:off x="875520" y="2891160"/>
                <a:ext cx="10044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h="202075">
                    <a:moveTo>
                      <a:pt x="45720" y="0"/>
                    </a:moveTo>
                    <a:lnTo>
                      <a:pt x="45720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0" name="CustomShape 21"/>
              <p:cNvSpPr/>
              <p:nvPr/>
            </p:nvSpPr>
            <p:spPr>
              <a:xfrm>
                <a:off x="632880" y="2891160"/>
                <a:ext cx="292680" cy="166680"/>
              </a:xfrm>
              <a:custGeom>
                <a:avLst/>
                <a:gdLst/>
                <a:ahLst/>
                <a:cxnLst/>
                <a:rect l="l" t="t" r="r" b="b"/>
                <a:pathLst>
                  <a:path w="265773" h="202075">
                    <a:moveTo>
                      <a:pt x="265773" y="0"/>
                    </a:moveTo>
                    <a:lnTo>
                      <a:pt x="265773" y="179012"/>
                    </a:lnTo>
                    <a:lnTo>
                      <a:pt x="0" y="179012"/>
                    </a:lnTo>
                    <a:lnTo>
                      <a:pt x="0" y="202075"/>
                    </a:lnTo>
                  </a:path>
                </a:pathLst>
              </a:custGeom>
              <a:noFill/>
              <a:ln>
                <a:solidFill>
                  <a:schemeClr val="bg1"/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1" name="CustomShape 22"/>
              <p:cNvSpPr/>
              <p:nvPr/>
            </p:nvSpPr>
            <p:spPr>
              <a:xfrm>
                <a:off x="804960" y="2800080"/>
                <a:ext cx="241560" cy="9072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2" name="CustomShape 23"/>
              <p:cNvSpPr/>
              <p:nvPr/>
            </p:nvSpPr>
            <p:spPr>
              <a:xfrm>
                <a:off x="511920" y="305820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3" name="CustomShape 24"/>
              <p:cNvSpPr/>
              <p:nvPr/>
            </p:nvSpPr>
            <p:spPr>
              <a:xfrm>
                <a:off x="804960" y="305820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4" name="CustomShape 25"/>
              <p:cNvSpPr/>
              <p:nvPr/>
            </p:nvSpPr>
            <p:spPr>
              <a:xfrm>
                <a:off x="1098000" y="3058200"/>
                <a:ext cx="24192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  <p:sp>
            <p:nvSpPr>
              <p:cNvPr id="115" name="CustomShape 26"/>
              <p:cNvSpPr/>
              <p:nvPr/>
            </p:nvSpPr>
            <p:spPr>
              <a:xfrm>
                <a:off x="658440" y="2929320"/>
                <a:ext cx="241560" cy="9036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lt1">
                    <a:hueOff val="0"/>
                    <a:satOff val="0"/>
                    <a:lumOff val="0"/>
                    <a:alphaOff val="0"/>
                  </a:schemeClr>
                </a:solidFill>
                <a:round/>
              </a:ln>
            </p:spPr>
            <p:style>
              <a:lnRef idx="2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/>
            </p:style>
            <p:txBody>
              <a:bodyPr/>
              <a:lstStyle/>
              <a:p>
                <a:pPr marL="0" marR="0" lvl="0" indent="0" algn="l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sv-SE" sz="2177" b="0" i="0" u="none" strike="noStrike" kern="1200" cap="none" spc="0" normalizeH="0" baseline="0" noProof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ptos" panose="02110004020202020204"/>
                  <a:ea typeface="+mn-ea"/>
                  <a:cs typeface="+mn-cs"/>
                </a:endParaRPr>
              </a:p>
            </p:txBody>
          </p:sp>
        </p:grpSp>
        <p:grpSp>
          <p:nvGrpSpPr>
            <p:cNvPr id="116" name="Group 27"/>
            <p:cNvGrpSpPr/>
            <p:nvPr/>
          </p:nvGrpSpPr>
          <p:grpSpPr>
            <a:xfrm>
              <a:off x="0" y="0"/>
              <a:ext cx="39600" cy="29880"/>
              <a:chOff x="0" y="0"/>
              <a:chExt cx="39600" cy="29880"/>
            </a:xfrm>
          </p:grpSpPr>
          <p:pic>
            <p:nvPicPr>
              <p:cNvPr id="117" name="RenderedShapes"/>
              <p:cNvPicPr/>
              <p:nvPr/>
            </p:nvPicPr>
            <p:blipFill>
              <a:blip r:embed="rId6"/>
              <a:stretch/>
            </p:blipFill>
            <p:spPr>
              <a:xfrm>
                <a:off x="0" y="0"/>
                <a:ext cx="39600" cy="29880"/>
              </a:xfrm>
              <a:prstGeom prst="rect">
                <a:avLst/>
              </a:prstGeom>
              <a:ln>
                <a:noFill/>
              </a:ln>
            </p:spPr>
          </p:pic>
        </p:grpSp>
      </p:grpSp>
      <p:grpSp>
        <p:nvGrpSpPr>
          <p:cNvPr id="118" name="Group 28"/>
          <p:cNvGrpSpPr/>
          <p:nvPr/>
        </p:nvGrpSpPr>
        <p:grpSpPr>
          <a:xfrm>
            <a:off x="5162154" y="3163082"/>
            <a:ext cx="1246511" cy="934774"/>
            <a:chOff x="4268160" y="2615400"/>
            <a:chExt cx="1030680" cy="772920"/>
          </a:xfrm>
        </p:grpSpPr>
        <p:sp>
          <p:nvSpPr>
            <p:cNvPr id="119" name="CustomShape 29"/>
            <p:cNvSpPr/>
            <p:nvPr/>
          </p:nvSpPr>
          <p:spPr>
            <a:xfrm>
              <a:off x="4268160" y="2615400"/>
              <a:ext cx="1030680" cy="772920"/>
            </a:xfrm>
            <a:prstGeom prst="ellipse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0" name="CustomShape 30"/>
            <p:cNvSpPr/>
            <p:nvPr/>
          </p:nvSpPr>
          <p:spPr>
            <a:xfrm>
              <a:off x="4534200" y="2808360"/>
              <a:ext cx="416160" cy="312120"/>
            </a:xfrm>
            <a:prstGeom prst="ellipse">
              <a:avLst/>
            </a:prstGeom>
            <a:solidFill>
              <a:srgbClr val="92D050"/>
            </a:solidFill>
            <a:ln w="3816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21" name="Line 31"/>
            <p:cNvSpPr/>
            <p:nvPr/>
          </p:nvSpPr>
          <p:spPr>
            <a:xfrm>
              <a:off x="4889160" y="3074760"/>
              <a:ext cx="169560" cy="144360"/>
            </a:xfrm>
            <a:prstGeom prst="line">
              <a:avLst/>
            </a:prstGeom>
            <a:ln w="76320">
              <a:solidFill>
                <a:schemeClr val="bg1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</p:grpSp>
      <p:sp>
        <p:nvSpPr>
          <p:cNvPr id="122" name="Line 32"/>
          <p:cNvSpPr/>
          <p:nvPr/>
        </p:nvSpPr>
        <p:spPr>
          <a:xfrm flipV="1">
            <a:off x="5777791" y="2636700"/>
            <a:ext cx="3483" cy="405345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3" name="Line 33"/>
          <p:cNvSpPr/>
          <p:nvPr/>
        </p:nvSpPr>
        <p:spPr>
          <a:xfrm>
            <a:off x="1102177" y="4196253"/>
            <a:ext cx="0" cy="372691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4" name="Line 34"/>
          <p:cNvSpPr/>
          <p:nvPr/>
        </p:nvSpPr>
        <p:spPr>
          <a:xfrm>
            <a:off x="4257422" y="4265916"/>
            <a:ext cx="435" cy="345261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5" name="Line 35"/>
          <p:cNvSpPr/>
          <p:nvPr/>
        </p:nvSpPr>
        <p:spPr>
          <a:xfrm flipH="1" flipV="1">
            <a:off x="9027079" y="2636700"/>
            <a:ext cx="3048" cy="405345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6" name="Line 36"/>
          <p:cNvSpPr/>
          <p:nvPr/>
        </p:nvSpPr>
        <p:spPr>
          <a:xfrm flipH="1">
            <a:off x="7400911" y="4259820"/>
            <a:ext cx="4354" cy="351357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sp>
        <p:nvSpPr>
          <p:cNvPr id="127" name="Line 37"/>
          <p:cNvSpPr/>
          <p:nvPr/>
        </p:nvSpPr>
        <p:spPr>
          <a:xfrm>
            <a:off x="10749467" y="4259820"/>
            <a:ext cx="0" cy="351357"/>
          </a:xfrm>
          <a:prstGeom prst="line">
            <a:avLst/>
          </a:prstGeom>
          <a:ln w="28440">
            <a:solidFill>
              <a:schemeClr val="accent2"/>
            </a:solidFill>
            <a:round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/>
        </p:style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2177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ptos" panose="02110004020202020204"/>
              <a:ea typeface="+mn-ea"/>
              <a:cs typeface="+mn-cs"/>
            </a:endParaRPr>
          </a:p>
        </p:txBody>
      </p:sp>
      <p:pic>
        <p:nvPicPr>
          <p:cNvPr id="128" name="Bildobjekt 72"/>
          <p:cNvPicPr/>
          <p:nvPr/>
        </p:nvPicPr>
        <p:blipFill>
          <a:blip r:embed="rId7"/>
          <a:stretch/>
        </p:blipFill>
        <p:spPr>
          <a:xfrm>
            <a:off x="10433377" y="3390789"/>
            <a:ext cx="802852" cy="602139"/>
          </a:xfrm>
          <a:prstGeom prst="rect">
            <a:avLst/>
          </a:prstGeom>
          <a:ln>
            <a:noFill/>
          </a:ln>
        </p:spPr>
      </p:pic>
      <p:sp>
        <p:nvSpPr>
          <p:cNvPr id="129" name="CustomShape 38"/>
          <p:cNvSpPr/>
          <p:nvPr/>
        </p:nvSpPr>
        <p:spPr>
          <a:xfrm>
            <a:off x="1391273" y="1699313"/>
            <a:ext cx="2530465" cy="121255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Excerpering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Leta material på huvudmännens hemsidor, befintliga kodverk mm. Detta ger förhoppningsvis en bruttolista på möjligt utbud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130" name="Group 39"/>
          <p:cNvGrpSpPr/>
          <p:nvPr/>
        </p:nvGrpSpPr>
        <p:grpSpPr>
          <a:xfrm>
            <a:off x="2006474" y="3177449"/>
            <a:ext cx="1243463" cy="932598"/>
            <a:chOff x="1658880" y="2627280"/>
            <a:chExt cx="1028160" cy="771120"/>
          </a:xfrm>
        </p:grpSpPr>
        <p:sp>
          <p:nvSpPr>
            <p:cNvPr id="131" name="CustomShape 40"/>
            <p:cNvSpPr/>
            <p:nvPr/>
          </p:nvSpPr>
          <p:spPr>
            <a:xfrm>
              <a:off x="1658880" y="2627280"/>
              <a:ext cx="1028160" cy="77112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/>
            <a:lstStyle/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sv-SE" sz="2177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ptos" panose="02110004020202020204"/>
                <a:ea typeface="+mn-ea"/>
                <a:cs typeface="+mn-cs"/>
              </a:endParaRPr>
            </a:p>
          </p:txBody>
        </p:sp>
        <p:sp>
          <p:nvSpPr>
            <p:cNvPr id="132" name="CustomShape 41"/>
            <p:cNvSpPr/>
            <p:nvPr/>
          </p:nvSpPr>
          <p:spPr>
            <a:xfrm>
              <a:off x="1880640" y="2778120"/>
              <a:ext cx="45432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3" name="CustomShape 42"/>
            <p:cNvSpPr/>
            <p:nvPr/>
          </p:nvSpPr>
          <p:spPr>
            <a:xfrm>
              <a:off x="1944360" y="2815200"/>
              <a:ext cx="45396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4" name="CustomShape 43"/>
            <p:cNvSpPr/>
            <p:nvPr/>
          </p:nvSpPr>
          <p:spPr>
            <a:xfrm>
              <a:off x="2008080" y="2851560"/>
              <a:ext cx="453960" cy="415440"/>
            </a:xfrm>
            <a:prstGeom prst="foldedCorner">
              <a:avLst>
                <a:gd name="adj" fmla="val 16667"/>
              </a:avLst>
            </a:prstGeom>
            <a:solidFill>
              <a:schemeClr val="accent3"/>
            </a:solidFill>
            <a:ln w="28440">
              <a:solidFill>
                <a:schemeClr val="bg1"/>
              </a:solidFill>
              <a:round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/>
          </p:style>
          <p:txBody>
            <a:bodyPr lIns="43539" tIns="54423" rIns="43539" bIns="54423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sv-SE" sz="242" b="0" i="0" u="none" strike="noStrike" kern="1200" cap="none" spc="-1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……………………………</a:t>
              </a:r>
              <a:endParaRPr kumimoji="0" lang="sv-SE" sz="242" b="0" i="0" u="none" strike="noStrike" kern="1200" cap="none" spc="-1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135" name="CustomShape 44"/>
          <p:cNvSpPr/>
          <p:nvPr/>
        </p:nvSpPr>
        <p:spPr>
          <a:xfrm>
            <a:off x="9190784" y="4673437"/>
            <a:ext cx="3157857" cy="106539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108847" tIns="54423" rIns="108847" bIns="54423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sng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7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93" b="1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Refset</a:t>
            </a:r>
            <a:endParaRPr kumimoji="0" lang="sv-SE" sz="1693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968" b="0" i="0" u="none" strike="noStrike" kern="1200" cap="none" spc="-1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Skapande av simple refsets med koduppsättningar. Tillsammans med finala arbetsdokument blir det leverablerna som kan överlämnas till förvaltning.</a:t>
            </a:r>
            <a:endParaRPr kumimoji="0" lang="sv-SE" sz="968" b="0" i="0" u="none" strike="noStrike" kern="1200" cap="none" spc="-1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96E2BB9-4705-9162-9AB4-DED02821A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sz="3600" dirty="0" err="1"/>
              <a:t>Ineras</a:t>
            </a:r>
            <a:r>
              <a:rPr lang="sv-SE" sz="3600" dirty="0"/>
              <a:t> arbete med vårdtjänstkodverk för Utbudstjänsten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E80E9948-12A0-7E2F-21F7-DA93E05E3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Start 2017</a:t>
            </a:r>
          </a:p>
          <a:p>
            <a:r>
              <a:rPr lang="sv-SE" dirty="0"/>
              <a:t>2017 Första fas: Fokusgrupper utvalda områden, </a:t>
            </a:r>
            <a:r>
              <a:rPr lang="sv-SE" dirty="0" err="1"/>
              <a:t>mindmappar</a:t>
            </a:r>
            <a:endParaRPr lang="sv-SE" dirty="0"/>
          </a:p>
          <a:p>
            <a:r>
              <a:rPr lang="sv-SE" dirty="0"/>
              <a:t>2019  Andra fas: KVÅ, Region Stockholm, mappning KVÅ-&gt;SNOMED</a:t>
            </a:r>
          </a:p>
          <a:p>
            <a:r>
              <a:rPr lang="sv-SE" dirty="0"/>
              <a:t>2020 Tredje fas: begreppsutredning, beskrivning, gruppering NPO områden, synonymhantering, pilot (Öron, Örebro), utvidgning inom prioriterade områden, export till urval vårdtjänster (SoS </a:t>
            </a:r>
            <a:r>
              <a:rPr lang="sv-SE" dirty="0" err="1"/>
              <a:t>Snomedförvaltning</a:t>
            </a:r>
            <a:r>
              <a:rPr lang="sv-SE" dirty="0"/>
              <a:t>).</a:t>
            </a:r>
          </a:p>
          <a:p>
            <a:r>
              <a:rPr lang="sv-SE" dirty="0"/>
              <a:t>2023 Fjärde fas: Tjänst och kodverksarbete pausat</a:t>
            </a:r>
          </a:p>
        </p:txBody>
      </p:sp>
    </p:spTree>
    <p:extLst>
      <p:ext uri="{BB962C8B-B14F-4D97-AF65-F5344CB8AC3E}">
        <p14:creationId xmlns:p14="http://schemas.microsoft.com/office/powerpoint/2010/main" val="3926842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9D6EB087-5F6E-4158-98E4-54B695EA6D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Välkommen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EB616A3F-F76C-4313-99DE-138D3E9CD20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Andra mötet för nationella arbetsgruppen för vårdtjänster</a:t>
            </a:r>
          </a:p>
        </p:txBody>
      </p:sp>
    </p:spTree>
    <p:extLst>
      <p:ext uri="{BB962C8B-B14F-4D97-AF65-F5344CB8AC3E}">
        <p14:creationId xmlns:p14="http://schemas.microsoft.com/office/powerpoint/2010/main" val="6747730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62DB91B-D7EC-B528-6363-DD6660DBDC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Mappning KVÅ-&gt;SNOMED 2020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03D2B17-CBD1-6D2D-E606-7FB39833B4A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l" rtl="0">
              <a:buNone/>
            </a:pPr>
            <a:r>
              <a:rPr lang="sv-SE" sz="1800" b="1" dirty="0">
                <a:effectLst/>
              </a:rPr>
              <a:t>Socialstyrelsens frekvensdata, samtliga 145000 KVÅ koder inom slutenvården som rapporterades till patientregistret för år 2017 bearbetas enligt nedan:</a:t>
            </a:r>
            <a:endParaRPr lang="sv-SE" sz="1800" dirty="0">
              <a:effectLst/>
            </a:endParaRP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Endast KVÅ-koder som har rapporterats mer än 100 ggr för respektive MVO.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KVÅ-koder som är relevanta att inkludera har filtrerats fram enligt regler baserat på strukturen i kodverkets ID (1:a och 2:a bokstaven). Reglerna är framtagna av medicinskt sakkunnig.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Mappning mellan KVÅ och Snomed CT-koder (</a:t>
            </a:r>
            <a:r>
              <a:rPr lang="sv-SE" sz="1800" b="1" dirty="0" err="1">
                <a:effectLst/>
              </a:rPr>
              <a:t>procedure</a:t>
            </a:r>
            <a:r>
              <a:rPr lang="sv-SE" sz="1800" dirty="0">
                <a:effectLst/>
              </a:rPr>
              <a:t>) görs enligt dokument från Socialstyrelsen. </a:t>
            </a:r>
          </a:p>
          <a:p>
            <a:pPr marL="742950" lvl="1" indent="-285750"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Endast mappningar med värdering 1 och 2 inkluderas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Begreppsanalys av kvarvarande KVÅ-koder görs av terminolog och medicinskt sakkunnig. </a:t>
            </a:r>
          </a:p>
          <a:p>
            <a:pPr marL="0" indent="0" algn="l" rtl="0">
              <a:buNone/>
            </a:pPr>
            <a:r>
              <a:rPr lang="sv-SE" sz="1800" b="1" dirty="0">
                <a:effectLst/>
              </a:rPr>
              <a:t>Region Stockholms vårdtjänstekodverk bearbetas enligt nedan:</a:t>
            </a:r>
            <a:endParaRPr lang="sv-SE" sz="1800" dirty="0">
              <a:effectLst/>
            </a:endParaRP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/>
              <a:t>Adekvata SNOMED koder analyseras och bibehålls vanligen</a:t>
            </a:r>
          </a:p>
          <a:p>
            <a:pPr algn="l" rtl="0">
              <a:buFont typeface="Arial" panose="020B0604020202020204" pitchFamily="34" charset="0"/>
              <a:buChar char="•"/>
            </a:pPr>
            <a:r>
              <a:rPr lang="sv-SE" sz="1800" dirty="0">
                <a:effectLst/>
              </a:rPr>
              <a:t>Övriga koder (ICD-10, KVÅ</a:t>
            </a:r>
            <a:r>
              <a:rPr lang="sv-SE" sz="1800" dirty="0"/>
              <a:t>, SNOMED koder ur andra hierarkier tex </a:t>
            </a:r>
            <a:r>
              <a:rPr lang="sv-SE" sz="1800" b="1" dirty="0" err="1"/>
              <a:t>disease</a:t>
            </a:r>
            <a:r>
              <a:rPr lang="sv-SE" sz="1800" dirty="0"/>
              <a:t>) </a:t>
            </a:r>
            <a:r>
              <a:rPr lang="sv-SE" sz="1800" dirty="0" err="1"/>
              <a:t>mappas</a:t>
            </a:r>
            <a:r>
              <a:rPr lang="sv-SE" sz="1800" dirty="0"/>
              <a:t> mot SNOMED koder ur hierarkin </a:t>
            </a:r>
            <a:r>
              <a:rPr lang="sv-SE" sz="1800" b="1" dirty="0" err="1"/>
              <a:t>procedure</a:t>
            </a:r>
            <a:endParaRPr lang="sv-SE" sz="1800" b="1" dirty="0">
              <a:effectLst/>
            </a:endParaRPr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5667124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FF669246-DD6C-BF80-9BF1-84DA1FC83EDE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609600" y="390525"/>
          <a:ext cx="10515600" cy="6217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14450">
                  <a:extLst>
                    <a:ext uri="{9D8B030D-6E8A-4147-A177-3AD203B41FA5}">
                      <a16:colId xmlns:a16="http://schemas.microsoft.com/office/drawing/2014/main" val="380919745"/>
                    </a:ext>
                  </a:extLst>
                </a:gridCol>
                <a:gridCol w="714375">
                  <a:extLst>
                    <a:ext uri="{9D8B030D-6E8A-4147-A177-3AD203B41FA5}">
                      <a16:colId xmlns:a16="http://schemas.microsoft.com/office/drawing/2014/main" val="3481623179"/>
                    </a:ext>
                  </a:extLst>
                </a:gridCol>
                <a:gridCol w="1266825">
                  <a:extLst>
                    <a:ext uri="{9D8B030D-6E8A-4147-A177-3AD203B41FA5}">
                      <a16:colId xmlns:a16="http://schemas.microsoft.com/office/drawing/2014/main" val="171798756"/>
                    </a:ext>
                  </a:extLst>
                </a:gridCol>
                <a:gridCol w="1962150">
                  <a:extLst>
                    <a:ext uri="{9D8B030D-6E8A-4147-A177-3AD203B41FA5}">
                      <a16:colId xmlns:a16="http://schemas.microsoft.com/office/drawing/2014/main" val="237001632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988135849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208535222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1403228308"/>
                    </a:ext>
                  </a:extLst>
                </a:gridCol>
                <a:gridCol w="1314450">
                  <a:extLst>
                    <a:ext uri="{9D8B030D-6E8A-4147-A177-3AD203B41FA5}">
                      <a16:colId xmlns:a16="http://schemas.microsoft.com/office/drawing/2014/main" val="394215751"/>
                    </a:ext>
                  </a:extLst>
                </a:gridCol>
              </a:tblGrid>
              <a:tr h="1020524"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MVO namn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Code_type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Code_ID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Vårdtjänst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SUM(mvo_sv.antal)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Code_term_SLL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Källa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b="1" dirty="0">
                          <a:effectLst/>
                          <a:latin typeface="Arial" panose="020B0604020202020204" pitchFamily="34" charset="0"/>
                        </a:rPr>
                        <a:t>Beslut värdering källa och mål</a:t>
                      </a:r>
                      <a:endParaRPr lang="sv-S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820992284"/>
                  </a:ext>
                </a:extLst>
              </a:tr>
              <a:tr h="1020524">
                <a:tc>
                  <a:txBody>
                    <a:bodyPr/>
                    <a:lstStyle/>
                    <a:p>
                      <a:pPr algn="l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Öron-, näs- och halssjukvård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KVÅ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AA091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Videofrenzelundersökning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260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SOC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135056021"/>
                  </a:ext>
                </a:extLst>
              </a:tr>
              <a:tr h="1256030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Barn- och ungdomsmedicinsk vård 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KVÅ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AA089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Video-intensiv EEG-övervakning med enbart extrakraniella elektroder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SOC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40730447"/>
                  </a:ext>
                </a:extLst>
              </a:tr>
              <a:tr h="1256030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Neurologisk vård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KVÅ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AA089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Video-intensiv EEG-övervakning med enbart extrakraniella elektroder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213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SOC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3554289062"/>
                  </a:ext>
                </a:extLst>
              </a:tr>
              <a:tr h="785019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Allmänpsykiatrisk vård, vuxna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KVÅ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AV112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Viktmätning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533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SOC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dirty="0">
                          <a:effectLst/>
                          <a:latin typeface="Calibri" panose="020F0502020204030204" pitchFamily="34" charset="0"/>
                        </a:rPr>
                      </a:br>
                      <a:endParaRPr lang="sv-S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08273944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4951319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172D254E-469E-304F-41C4-5FAD75EB5C35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742950" y="682625"/>
          <a:ext cx="10515603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3095404072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129723081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8238327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03086563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212236086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1018388323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94630519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Snomed CT klartext svenska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Snomed CT ID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Kommentar terminolog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Status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Kommentar medicinskt sakkunnig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Förändrad jämfört med MASTER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Bekräftat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85756982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v-SE" dirty="0">
                          <a:effectLst/>
                          <a:latin typeface="Calibri" panose="020F0502020204030204" pitchFamily="34" charset="0"/>
                        </a:rPr>
                        <a:t>yrselbedömning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713131007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Hittar närmast yrselbedömning, men frenzelundersökning kanske borde finnas i SCT?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Ska kravställas till SoS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Håller med om det.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ÅG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AA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4631353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video-EEG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252738008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Klar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agu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5516738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video-EEG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252738008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Klar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agu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008669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vägning av patient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r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39857003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Klar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>
                          <a:effectLst/>
                          <a:latin typeface="Calibri" panose="020F0502020204030204" pitchFamily="34" charset="0"/>
                        </a:rPr>
                      </a:br>
                      <a:endParaRPr lang="sv-SE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>
                          <a:effectLst/>
                          <a:latin typeface="Calibri" panose="020F0502020204030204" pitchFamily="34" charset="0"/>
                        </a:rPr>
                        <a:t>agu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dirty="0">
                          <a:effectLst/>
                          <a:latin typeface="Calibri" panose="020F0502020204030204" pitchFamily="34" charset="0"/>
                        </a:rPr>
                      </a:br>
                      <a:endParaRPr lang="sv-SE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144870569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7717174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053A208-0929-50DF-3596-703C913EBF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v-SE" dirty="0"/>
              <a:t>Framställning  av vårdtjänstkoder är mycket mer än bara framtagning av begrepp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6B495B03-6D6A-FDF8-9C1B-4D5A645C59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sv-SE" dirty="0"/>
              <a:t>Beskrivningar</a:t>
            </a:r>
          </a:p>
          <a:p>
            <a:r>
              <a:rPr lang="sv-SE" dirty="0"/>
              <a:t>Synonymer</a:t>
            </a:r>
          </a:p>
          <a:p>
            <a:r>
              <a:rPr lang="sv-SE" dirty="0"/>
              <a:t>Sökord</a:t>
            </a:r>
          </a:p>
          <a:p>
            <a:r>
              <a:rPr lang="sv-SE" dirty="0"/>
              <a:t>Kategorisering</a:t>
            </a:r>
          </a:p>
          <a:p>
            <a:r>
              <a:rPr lang="sv-SE" dirty="0"/>
              <a:t>Inläggning i kodverkskälla</a:t>
            </a:r>
          </a:p>
          <a:p>
            <a:endParaRPr lang="sv-SE" dirty="0"/>
          </a:p>
          <a:p>
            <a:pPr marL="0" indent="0">
              <a:buNone/>
            </a:pPr>
            <a:endParaRPr lang="sv-SE" dirty="0"/>
          </a:p>
          <a:p>
            <a:r>
              <a:rPr lang="sv-SE" sz="1400" dirty="0"/>
              <a:t>Annika Asp</a:t>
            </a:r>
          </a:p>
          <a:p>
            <a:r>
              <a:rPr lang="sv-SE" sz="1400" dirty="0"/>
              <a:t>Åke Gustafsson</a:t>
            </a:r>
          </a:p>
          <a:p>
            <a:r>
              <a:rPr lang="sv-SE" sz="1400" dirty="0"/>
              <a:t>Stefano </a:t>
            </a:r>
            <a:r>
              <a:rPr lang="sv-SE" sz="1400" dirty="0" err="1"/>
              <a:t>Testi</a:t>
            </a:r>
            <a:endParaRPr lang="sv-SE" sz="1400" dirty="0"/>
          </a:p>
          <a:p>
            <a:r>
              <a:rPr lang="sv-SE" sz="1400" dirty="0"/>
              <a:t>Robert </a:t>
            </a:r>
            <a:r>
              <a:rPr lang="sv-SE" sz="1400" dirty="0" err="1"/>
              <a:t>Meriruoho</a:t>
            </a:r>
            <a:endParaRPr lang="sv-SE" sz="1400" dirty="0"/>
          </a:p>
        </p:txBody>
      </p:sp>
    </p:spTree>
    <p:extLst>
      <p:ext uri="{BB962C8B-B14F-4D97-AF65-F5344CB8AC3E}">
        <p14:creationId xmlns:p14="http://schemas.microsoft.com/office/powerpoint/2010/main" val="8806133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8C73508-BAC3-9B30-83E3-9404524603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/>
              <a:t>Ineras</a:t>
            </a:r>
            <a:r>
              <a:rPr lang="sv-SE" dirty="0"/>
              <a:t> urval vårdtjänster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5E48147A-731B-83D6-C0AD-064B63EB25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/>
              <a:t>Samtliga 635 koder har beskrivningar och synonymer</a:t>
            </a:r>
          </a:p>
          <a:p>
            <a:r>
              <a:rPr lang="sv-SE" dirty="0"/>
              <a:t>Samtliga är kategoriserade mot de nationella programområdena</a:t>
            </a:r>
          </a:p>
          <a:p>
            <a:r>
              <a:rPr lang="sv-SE" dirty="0"/>
              <a:t>Kvalitetssäkrade (till stor del) mot 1177:s sökordslistor</a:t>
            </a:r>
          </a:p>
        </p:txBody>
      </p:sp>
    </p:spTree>
    <p:extLst>
      <p:ext uri="{BB962C8B-B14F-4D97-AF65-F5344CB8AC3E}">
        <p14:creationId xmlns:p14="http://schemas.microsoft.com/office/powerpoint/2010/main" val="313132715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1DCB31C4-828A-9C44-A5B1-C80700DBEB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pic>
        <p:nvPicPr>
          <p:cNvPr id="5" name="Platshållare för innehåll 4" descr="En bild som visar text, skärmbild, nummer, Teckensnitt&#10;&#10;AI-genererat innehåll kan vara felaktigt.">
            <a:extLst>
              <a:ext uri="{FF2B5EF4-FFF2-40B4-BE49-F238E27FC236}">
                <a16:creationId xmlns:a16="http://schemas.microsoft.com/office/drawing/2014/main" id="{FEE8DE3D-55DD-6DD2-2467-4FB51A6F52F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287" y="1825625"/>
            <a:ext cx="6555426" cy="4351338"/>
          </a:xfrm>
        </p:spPr>
      </p:pic>
    </p:spTree>
    <p:extLst>
      <p:ext uri="{BB962C8B-B14F-4D97-AF65-F5344CB8AC3E}">
        <p14:creationId xmlns:p14="http://schemas.microsoft.com/office/powerpoint/2010/main" val="221189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Platshållare för innehåll 3">
            <a:extLst>
              <a:ext uri="{FF2B5EF4-FFF2-40B4-BE49-F238E27FC236}">
                <a16:creationId xmlns:a16="http://schemas.microsoft.com/office/drawing/2014/main" id="{30297443-E95F-2277-5E80-C2867D24D58C}"/>
              </a:ext>
            </a:extLst>
          </p:cNvPr>
          <p:cNvGraphicFramePr>
            <a:graphicFrameLocks noGrp="1"/>
          </p:cNvGraphicFramePr>
          <p:nvPr>
            <p:ph idx="4294967295"/>
          </p:nvPr>
        </p:nvGraphicFramePr>
        <p:xfrm>
          <a:off x="376238" y="276225"/>
          <a:ext cx="11439524" cy="64419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94148">
                  <a:extLst>
                    <a:ext uri="{9D8B030D-6E8A-4147-A177-3AD203B41FA5}">
                      <a16:colId xmlns:a16="http://schemas.microsoft.com/office/drawing/2014/main" val="572334981"/>
                    </a:ext>
                  </a:extLst>
                </a:gridCol>
                <a:gridCol w="1172315">
                  <a:extLst>
                    <a:ext uri="{9D8B030D-6E8A-4147-A177-3AD203B41FA5}">
                      <a16:colId xmlns:a16="http://schemas.microsoft.com/office/drawing/2014/main" val="2046164532"/>
                    </a:ext>
                  </a:extLst>
                </a:gridCol>
                <a:gridCol w="2146093">
                  <a:extLst>
                    <a:ext uri="{9D8B030D-6E8A-4147-A177-3AD203B41FA5}">
                      <a16:colId xmlns:a16="http://schemas.microsoft.com/office/drawing/2014/main" val="3000178063"/>
                    </a:ext>
                  </a:extLst>
                </a:gridCol>
                <a:gridCol w="718516">
                  <a:extLst>
                    <a:ext uri="{9D8B030D-6E8A-4147-A177-3AD203B41FA5}">
                      <a16:colId xmlns:a16="http://schemas.microsoft.com/office/drawing/2014/main" val="3442231767"/>
                    </a:ext>
                  </a:extLst>
                </a:gridCol>
                <a:gridCol w="888691">
                  <a:extLst>
                    <a:ext uri="{9D8B030D-6E8A-4147-A177-3AD203B41FA5}">
                      <a16:colId xmlns:a16="http://schemas.microsoft.com/office/drawing/2014/main" val="1822265175"/>
                    </a:ext>
                  </a:extLst>
                </a:gridCol>
                <a:gridCol w="690561">
                  <a:extLst>
                    <a:ext uri="{9D8B030D-6E8A-4147-A177-3AD203B41FA5}">
                      <a16:colId xmlns:a16="http://schemas.microsoft.com/office/drawing/2014/main" val="3692083598"/>
                    </a:ext>
                  </a:extLst>
                </a:gridCol>
                <a:gridCol w="1152525">
                  <a:extLst>
                    <a:ext uri="{9D8B030D-6E8A-4147-A177-3AD203B41FA5}">
                      <a16:colId xmlns:a16="http://schemas.microsoft.com/office/drawing/2014/main" val="2059459960"/>
                    </a:ext>
                  </a:extLst>
                </a:gridCol>
                <a:gridCol w="1390650">
                  <a:extLst>
                    <a:ext uri="{9D8B030D-6E8A-4147-A177-3AD203B41FA5}">
                      <a16:colId xmlns:a16="http://schemas.microsoft.com/office/drawing/2014/main" val="2732856982"/>
                    </a:ext>
                  </a:extLst>
                </a:gridCol>
                <a:gridCol w="1342073">
                  <a:extLst>
                    <a:ext uri="{9D8B030D-6E8A-4147-A177-3AD203B41FA5}">
                      <a16:colId xmlns:a16="http://schemas.microsoft.com/office/drawing/2014/main" val="2886237583"/>
                    </a:ext>
                  </a:extLst>
                </a:gridCol>
                <a:gridCol w="1143952">
                  <a:extLst>
                    <a:ext uri="{9D8B030D-6E8A-4147-A177-3AD203B41FA5}">
                      <a16:colId xmlns:a16="http://schemas.microsoft.com/office/drawing/2014/main" val="1041111062"/>
                    </a:ext>
                  </a:extLst>
                </a:gridCol>
              </a:tblGrid>
              <a:tr h="433267">
                <a:tc>
                  <a:txBody>
                    <a:bodyPr/>
                    <a:lstStyle/>
                    <a:p>
                      <a:pPr algn="r"/>
                      <a:r>
                        <a:rPr lang="sv-SE" sz="800" b="1" dirty="0">
                          <a:effectLst/>
                          <a:latin typeface="Arial" panose="020B0604020202020204" pitchFamily="34" charset="0"/>
                        </a:rPr>
                        <a:t>Kod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Klartext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b="1" dirty="0">
                          <a:effectLst/>
                          <a:latin typeface="Arial" panose="020B0604020202020204" pitchFamily="34" charset="0"/>
                        </a:rPr>
                        <a:t>Beskrivning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 dirty="0">
                          <a:effectLst/>
                          <a:latin typeface="Arial" panose="020B0604020202020204" pitchFamily="34" charset="0"/>
                        </a:rPr>
                        <a:t>Källa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Synonym i Snomed CT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Ändring i refset sv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Ändring i refset cas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Kommentar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Vald benämning på möte (att användas på HJV)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800" b="1">
                          <a:effectLst/>
                          <a:latin typeface="Arial" panose="020B0604020202020204" pitchFamily="34" charset="0"/>
                        </a:rPr>
                        <a:t>Område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1756074"/>
                  </a:ext>
                </a:extLst>
              </a:tr>
              <a:tr h="1819720">
                <a:tc>
                  <a:txBody>
                    <a:bodyPr/>
                    <a:lstStyle/>
                    <a:p>
                      <a:pPr algn="r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405780009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dialektisk beteendeterapi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Psykoterapi enligt specifik metod med grund i dialektisk-beteendeterapeutisk teori.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OID: 1.2.752.116.2.1.1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DBT; DBT-behandling; dialektisk beteendeterapi (DBT)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cas:P dialektisk beteendeterapi (DBT)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ok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Nytt förslag: 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dialektisk beteendeterapi (DBT)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Det vore för våra syften bra med utskriven och förkortad form i det som vi väljer ska synas på HJV, men också en klok skrivning, som också redan finns på vissa begrepp i SCT, t.ex. "elektrokonvulsiv behandling (ECT)". 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Vårdtjänster inom nationellt programområde (NPO) psykisk hälsa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6977415"/>
                  </a:ext>
                </a:extLst>
              </a:tr>
              <a:tr h="1010955">
                <a:tc>
                  <a:txBody>
                    <a:bodyPr/>
                    <a:lstStyle/>
                    <a:p>
                      <a:pPr algn="r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230861003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djup hjärnstimulering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Behandling vid bl.a. Parkinsons sjukdom och tvångssyndrom, som innebär att elektriska impulser skickas från implanterade elektroder till speciella områden i hjärnan för att lindra rörelsesvårigheter.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OID: 1.2.752.116.2.1.1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DBS; DBS-behandling; djup hjärnstimulering (DBS)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cas:P djup hjärnstimulering (DBS)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ok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Nytt förslag: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djup hjärnstimulering (DBS)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Vårdtjänster inom psykisk hälsa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Vårdtjänster inom nationellt programområde (NPO) nervsystemets sjukdomar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728073567"/>
                  </a:ext>
                </a:extLst>
              </a:tr>
              <a:tr h="895418">
                <a:tc>
                  <a:txBody>
                    <a:bodyPr/>
                    <a:lstStyle/>
                    <a:p>
                      <a:pPr algn="r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23835007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elektrokonvulsiv behandling (ECT)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Behandling vid psykisk sjukdom där ett krampanfall framkallas med hjälp av elektrisk ström som administreras med unilateral eller bilateral elektrodplacering temporalt och parietalt. Används vid psykiska sjukdomar, främst förstämningssyndrom.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OID: 1.2.752.116.2.1.1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ECT; ECT-behandling; elektrokonvulsiv terapi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ok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Den rekommenderade termen: elektrokonvulsiv behandling (ECT).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Vårdtjänster inom nationellt programområde (NPO) psykisk hälsa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3622718"/>
                  </a:ext>
                </a:extLst>
              </a:tr>
              <a:tr h="742235">
                <a:tc>
                  <a:txBody>
                    <a:bodyPr/>
                    <a:lstStyle/>
                    <a:p>
                      <a:pPr algn="r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443730003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interpersonell psykoterapi (IPT)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Psykoterapi enligt specifik metod med grund i interpersonell teori.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OID: 1.2.752.116.2.1.1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IPT; IPT-behandling; interpersonell psykoterapi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cas:P interpersonell psykoterapi (IPT)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KH: ok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2021-12-06: SCT har ändrat den rekommenderade termen!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Nytt förslag: </a:t>
                      </a: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interpersonell psykoterapi (IPT)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Vårdtjänster inom nationellt programområde (NPO) psykisk hälsa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2820519"/>
                  </a:ext>
                </a:extLst>
              </a:tr>
              <a:tr h="1242031">
                <a:tc>
                  <a:txBody>
                    <a:bodyPr/>
                    <a:lstStyle/>
                    <a:p>
                      <a:pPr algn="r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228557008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>
                          <a:effectLst/>
                          <a:latin typeface="Arial" panose="020B0604020202020204" pitchFamily="34" charset="0"/>
                        </a:rPr>
                        <a:t>kognitiv beteendeterapi</a:t>
                      </a: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Psykoterapi enligt specifik metod med grund i kognitiv-beteendeterapeutisk teori. Kognitiv beteendeterapi kan bedrivas individuellt eller i grupp. Kognitiv beteendeterapi innefattar ofta det som kallas kognitiv (psyko)terapi och beteendeterapi.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OID: 1.2.752.116.2.1.1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kognitiv beteendeterapi (KBT); KBT-behandling; kognitiv terapi och beteendeterapi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br>
                        <a:rPr lang="sv-SE" sz="800">
                          <a:effectLst/>
                          <a:latin typeface="Arial" panose="020B0604020202020204" pitchFamily="34" charset="0"/>
                        </a:rPr>
                      </a:br>
                      <a:endParaRPr lang="sv-SE" sz="80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 err="1">
                          <a:effectLst/>
                          <a:latin typeface="Arial" panose="020B0604020202020204" pitchFamily="34" charset="0"/>
                        </a:rPr>
                        <a:t>cas:P</a:t>
                      </a:r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 kognitiv beteendeterapi (KBT)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ok</a:t>
                      </a: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AA: Tidbokningsprojektet ville att KBT skulle finnas i benämningen, och jag håller med. Vi borde välja formen kognitiv beteendeterapi (KBT) som visad term på HJV.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Vi väljer en av SCT-synonymerna:</a:t>
                      </a: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kognitiv beteendeterapi (KBT)</a:t>
                      </a: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br>
                        <a:rPr lang="sv-SE" sz="800" dirty="0">
                          <a:effectLst/>
                          <a:latin typeface="Arial" panose="020B0604020202020204" pitchFamily="34" charset="0"/>
                        </a:rPr>
                      </a:br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Obs, bör SCT också ha med förkortningen "ensam"?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sv-SE" sz="800" dirty="0">
                          <a:effectLst/>
                          <a:latin typeface="Arial" panose="020B0604020202020204" pitchFamily="34" charset="0"/>
                        </a:rPr>
                        <a:t>Vårdtjänster inom nationellt programområde (NPO) psykisk hälsa</a:t>
                      </a:r>
                      <a:endParaRPr lang="sv-SE" sz="800" dirty="0">
                        <a:effectLst/>
                        <a:latin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707623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125158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F311763-C75C-4B1A-94D4-0C31BE48B3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Uppdragets leveranser</a:t>
            </a:r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355DC35A-C110-495A-8E1E-51A7D10DFC7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8084478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17AEE8B-5386-4A82-8B3E-0CA200C02F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43450" y="708277"/>
            <a:ext cx="10475290" cy="553998"/>
          </a:xfrm>
        </p:spPr>
        <p:txBody>
          <a:bodyPr/>
          <a:lstStyle/>
          <a:p>
            <a:r>
              <a:rPr lang="sv-SE" dirty="0"/>
              <a:t>Sammanfattning av arbetsuppgifter</a:t>
            </a:r>
          </a:p>
        </p:txBody>
      </p:sp>
      <p:graphicFrame>
        <p:nvGraphicFramePr>
          <p:cNvPr id="4" name="Tabell 4">
            <a:extLst>
              <a:ext uri="{FF2B5EF4-FFF2-40B4-BE49-F238E27FC236}">
                <a16:creationId xmlns:a16="http://schemas.microsoft.com/office/drawing/2014/main" id="{D98DD18D-EAA1-4DA3-94DC-2A72D5396638}"/>
              </a:ext>
            </a:extLst>
          </p:cNvPr>
          <p:cNvGraphicFramePr>
            <a:graphicFrameLocks noGrp="1"/>
          </p:cNvGraphicFramePr>
          <p:nvPr>
            <p:ph sz="quarter" idx="21"/>
            <p:extLst>
              <p:ext uri="{D42A27DB-BD31-4B8C-83A1-F6EECF244321}">
                <p14:modId xmlns:p14="http://schemas.microsoft.com/office/powerpoint/2010/main" val="4138654711"/>
              </p:ext>
            </p:extLst>
          </p:nvPr>
        </p:nvGraphicFramePr>
        <p:xfrm>
          <a:off x="568656" y="1329476"/>
          <a:ext cx="10132435" cy="50148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43444">
                  <a:extLst>
                    <a:ext uri="{9D8B030D-6E8A-4147-A177-3AD203B41FA5}">
                      <a16:colId xmlns:a16="http://schemas.microsoft.com/office/drawing/2014/main" val="1628598926"/>
                    </a:ext>
                  </a:extLst>
                </a:gridCol>
                <a:gridCol w="2218944">
                  <a:extLst>
                    <a:ext uri="{9D8B030D-6E8A-4147-A177-3AD203B41FA5}">
                      <a16:colId xmlns:a16="http://schemas.microsoft.com/office/drawing/2014/main" val="864511621"/>
                    </a:ext>
                  </a:extLst>
                </a:gridCol>
                <a:gridCol w="1267968">
                  <a:extLst>
                    <a:ext uri="{9D8B030D-6E8A-4147-A177-3AD203B41FA5}">
                      <a16:colId xmlns:a16="http://schemas.microsoft.com/office/drawing/2014/main" val="1539322266"/>
                    </a:ext>
                  </a:extLst>
                </a:gridCol>
                <a:gridCol w="1402079">
                  <a:extLst>
                    <a:ext uri="{9D8B030D-6E8A-4147-A177-3AD203B41FA5}">
                      <a16:colId xmlns:a16="http://schemas.microsoft.com/office/drawing/2014/main" val="59049737"/>
                    </a:ext>
                  </a:extLst>
                </a:gridCol>
              </a:tblGrid>
              <a:tr h="598802">
                <a:tc>
                  <a:txBody>
                    <a:bodyPr/>
                    <a:lstStyle/>
                    <a:p>
                      <a:r>
                        <a:rPr lang="sv-SE" dirty="0"/>
                        <a:t>Aktiviteter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Ansvarig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Beräknas klart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Status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9991809"/>
                  </a:ext>
                </a:extLst>
              </a:tr>
              <a:tr h="536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1. Identifiera prioriterade användningsfall</a:t>
                      </a:r>
                      <a:endParaRPr lang="sv-SE" sz="1800" dirty="0">
                        <a:effectLst/>
                        <a:latin typeface="Arial" panose="020B0604020202020204" pitchFamily="34" charset="0"/>
                        <a:ea typeface="Perpetua" panose="0202050206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Hanna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Maj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pågår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742644"/>
                  </a:ext>
                </a:extLst>
              </a:tr>
              <a:tr h="1625319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2. Ge förslag på ordning för utveckling av de olika verksamhetsområdena i kodverket. </a:t>
                      </a:r>
                      <a:r>
                        <a:rPr lang="sv-SE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Inhämta erfarenheter från de regioner som i någon utsträckning har använt kodverket från </a:t>
                      </a:r>
                      <a:r>
                        <a:rPr lang="sv-SE" sz="1800" dirty="0" err="1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Inera</a:t>
                      </a:r>
                      <a:r>
                        <a:rPr lang="sv-SE" sz="18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 och beakta dessa i utvecklingen.</a:t>
                      </a:r>
                      <a:endParaRPr lang="sv-SE" dirty="0"/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800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Perpetua" panose="02020502060401020303" pitchFamily="18" charset="0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Anette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Maj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dirty="0"/>
                        <a:t>pågår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630414"/>
                  </a:ext>
                </a:extLst>
              </a:tr>
              <a:tr h="598802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3. Dokumentera kodverket i lämpligt verktyg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/>
                        <a:t>Snomed</a:t>
                      </a:r>
                      <a:r>
                        <a:rPr lang="sv-SE" dirty="0"/>
                        <a:t> CT redan valt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Klart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Klart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7610546"/>
                  </a:ext>
                </a:extLst>
              </a:tr>
              <a:tr h="53604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4. Ge förslag på hur arbetet bör fortsätta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Nov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Ej startat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40680632"/>
                  </a:ext>
                </a:extLst>
              </a:tr>
              <a:tr h="925231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800" kern="1200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ea typeface="Perpetua" panose="02020502060401020303" pitchFamily="18" charset="0"/>
                          <a:cs typeface="Times New Roman" panose="02020603050405020304" pitchFamily="18" charset="0"/>
                        </a:rPr>
                        <a:t>5. Ge förslag på hur förvaltningen av kodverken över tid ska organiseras bland vårdens aktörer.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Nov 2025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/>
                        <a:t>Ej startat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68769001"/>
                  </a:ext>
                </a:extLst>
              </a:tr>
            </a:tbl>
          </a:graphicData>
        </a:graphic>
      </p:graphicFrame>
      <p:pic>
        <p:nvPicPr>
          <p:cNvPr id="5" name="Bild 4" descr="Bock med hel fyllning">
            <a:extLst>
              <a:ext uri="{FF2B5EF4-FFF2-40B4-BE49-F238E27FC236}">
                <a16:creationId xmlns:a16="http://schemas.microsoft.com/office/drawing/2014/main" id="{E2F630D7-D6A9-4D9D-A146-DFBBA58E14E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701091" y="4092360"/>
            <a:ext cx="710241" cy="7102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9860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C8C480-52DF-4824-A860-DAE84DBA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Långsiktig plan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7425CE6-3F91-4701-BFF4-A897BD0BFA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662754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ubrik 2">
            <a:extLst>
              <a:ext uri="{FF2B5EF4-FFF2-40B4-BE49-F238E27FC236}">
                <a16:creationId xmlns:a16="http://schemas.microsoft.com/office/drawing/2014/main" id="{BC57B067-7341-4D37-8EA0-A2EF6FBCA4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Agenda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851DB0DA-BA24-4590-842B-2C56974ABB8C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/>
        <p:txBody>
          <a:bodyPr>
            <a:normAutofit/>
          </a:bodyPr>
          <a:lstStyle/>
          <a:p>
            <a:r>
              <a:rPr lang="sv-SE"/>
              <a:t>Resultat </a:t>
            </a:r>
            <a:r>
              <a:rPr lang="sv-SE" dirty="0"/>
              <a:t>förhoppningar och farhågor</a:t>
            </a:r>
          </a:p>
          <a:p>
            <a:r>
              <a:rPr lang="sv-SE" dirty="0"/>
              <a:t>Skillnader mellan verksamhetsinriktning-vårdtjänst-vårdaktivitet/åtgärd</a:t>
            </a:r>
          </a:p>
          <a:p>
            <a:r>
              <a:rPr lang="sv-SE" dirty="0"/>
              <a:t>Mappning vårdtjänst-KVÅ</a:t>
            </a:r>
          </a:p>
          <a:p>
            <a:r>
              <a:rPr lang="sv-SE" dirty="0"/>
              <a:t>Plan för verksamhetsområden i kodverket</a:t>
            </a:r>
          </a:p>
          <a:p>
            <a:r>
              <a:rPr lang="sv-SE" dirty="0"/>
              <a:t>Användningsfall och Kortsiktig plan</a:t>
            </a:r>
          </a:p>
          <a:p>
            <a:r>
              <a:rPr lang="sv-SE" dirty="0"/>
              <a:t>Nästa möte</a:t>
            </a:r>
          </a:p>
        </p:txBody>
      </p:sp>
      <p:pic>
        <p:nvPicPr>
          <p:cNvPr id="5" name="Platshållare för bild 5">
            <a:extLst>
              <a:ext uri="{FF2B5EF4-FFF2-40B4-BE49-F238E27FC236}">
                <a16:creationId xmlns:a16="http://schemas.microsoft.com/office/drawing/2014/main" id="{CFCB6CD3-C1C2-445C-BF51-E9B07D67B041}"/>
              </a:ext>
            </a:extLst>
          </p:cNvPr>
          <p:cNvPicPr>
            <a:picLocks noGrp="1" noChangeAspect="1"/>
          </p:cNvPicPr>
          <p:nvPr>
            <p:ph type="pic" sz="quarter" idx="18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22" r="28722"/>
          <a:stretch/>
        </p:blipFill>
        <p:spPr>
          <a:xfrm>
            <a:off x="7785100" y="0"/>
            <a:ext cx="4406900" cy="6858000"/>
          </a:xfrm>
        </p:spPr>
      </p:pic>
    </p:spTree>
    <p:extLst>
      <p:ext uri="{BB962C8B-B14F-4D97-AF65-F5344CB8AC3E}">
        <p14:creationId xmlns:p14="http://schemas.microsoft.com/office/powerpoint/2010/main" val="1189941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F4B0B33B-A533-46FF-9FD5-4B1C7AAEEC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582" y="892076"/>
            <a:ext cx="10474580" cy="553998"/>
          </a:xfrm>
        </p:spPr>
        <p:txBody>
          <a:bodyPr/>
          <a:lstStyle/>
          <a:p>
            <a:r>
              <a:rPr lang="sv-SE" dirty="0">
                <a:hlinkClick r:id="rId3"/>
              </a:rPr>
              <a:t>Specialistområden </a:t>
            </a:r>
            <a:r>
              <a:rPr lang="sv-SE" dirty="0" err="1">
                <a:hlinkClick r:id="rId3"/>
              </a:rPr>
              <a:t>Baspecialiteter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A9016BA5-EEE1-4C7D-9AD8-1E733F663913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858838" y="1681654"/>
            <a:ext cx="5972886" cy="5034455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v-SE" sz="1200" b="1" i="1" u="sng" dirty="0"/>
              <a:t>Barn- och ungdomsmedicinska specialiteter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b="1" i="1" dirty="0"/>
              <a:t> </a:t>
            </a:r>
            <a:r>
              <a:rPr lang="sv-SE" sz="1200" dirty="0"/>
              <a:t>Barn- och ungdomsmedicin</a:t>
            </a:r>
          </a:p>
          <a:p>
            <a:pPr marL="0" indent="0">
              <a:lnSpc>
                <a:spcPct val="100000"/>
              </a:lnSpc>
              <a:buNone/>
            </a:pPr>
            <a:endParaRPr lang="sv-SE" sz="1200" b="1" i="1" u="sng" dirty="0"/>
          </a:p>
          <a:p>
            <a:pPr marL="0" indent="0">
              <a:lnSpc>
                <a:spcPct val="100000"/>
              </a:lnSpc>
              <a:buNone/>
            </a:pPr>
            <a:r>
              <a:rPr lang="sv-SE" sz="1200" b="1" i="1" u="sng" dirty="0"/>
              <a:t>Bild- och funktionsmedicinska  specialiteter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Klinisk fysiologi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Radiologi</a:t>
            </a:r>
            <a:endParaRPr lang="sv-SE" sz="1200" b="1" i="1" dirty="0"/>
          </a:p>
          <a:p>
            <a:pPr marL="0" indent="0">
              <a:lnSpc>
                <a:spcPct val="100000"/>
              </a:lnSpc>
              <a:buNone/>
            </a:pPr>
            <a:endParaRPr lang="sv-SE" sz="1200" b="1" i="1" u="sng" dirty="0"/>
          </a:p>
          <a:p>
            <a:pPr marL="0" indent="0">
              <a:lnSpc>
                <a:spcPct val="100000"/>
              </a:lnSpc>
              <a:buNone/>
            </a:pPr>
            <a:r>
              <a:rPr lang="sv-SE" sz="1200" b="1" i="1" u="sng" dirty="0"/>
              <a:t>Enskilda basspecialiteter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Akutsjukvård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Allmänmedicin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Arbets- och miljömedicin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Hud- och könssjukdomar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Infektionssjukdomar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Klinisk farmakologi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Klinisk genetik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Onkologi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Reumatologi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Rättsmedicin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200" dirty="0"/>
              <a:t> Socialmedicin och folkhälsa</a:t>
            </a:r>
          </a:p>
        </p:txBody>
      </p:sp>
      <p:sp>
        <p:nvSpPr>
          <p:cNvPr id="6" name="Platshållare för innehåll 5">
            <a:extLst>
              <a:ext uri="{FF2B5EF4-FFF2-40B4-BE49-F238E27FC236}">
                <a16:creationId xmlns:a16="http://schemas.microsoft.com/office/drawing/2014/main" id="{4C63854E-0C16-4F68-9482-04725CAA20C3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4176040" y="1726863"/>
            <a:ext cx="2965740" cy="4803227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sv-SE" sz="1300" b="1" i="1" u="sng" dirty="0" err="1"/>
              <a:t>Invärtesmedicinska</a:t>
            </a:r>
            <a:r>
              <a:rPr lang="sv-SE" sz="1300" b="1" i="1" u="sng" dirty="0"/>
              <a:t> specialiteter </a:t>
            </a:r>
          </a:p>
          <a:p>
            <a:pPr marL="0" indent="0">
              <a:buNone/>
            </a:pPr>
            <a:r>
              <a:rPr lang="sv-SE" sz="1300" dirty="0"/>
              <a:t>Endokrinologi och diabetologi </a:t>
            </a:r>
          </a:p>
          <a:p>
            <a:pPr marL="0" indent="0">
              <a:buNone/>
            </a:pPr>
            <a:r>
              <a:rPr lang="sv-SE" sz="1300" dirty="0"/>
              <a:t>Geriatrik </a:t>
            </a:r>
          </a:p>
          <a:p>
            <a:pPr marL="0" indent="0">
              <a:buNone/>
            </a:pPr>
            <a:r>
              <a:rPr lang="sv-SE" sz="1300" dirty="0"/>
              <a:t>Hematologi </a:t>
            </a:r>
          </a:p>
          <a:p>
            <a:pPr marL="0" indent="0">
              <a:buNone/>
            </a:pPr>
            <a:r>
              <a:rPr lang="sv-SE" sz="1300" dirty="0"/>
              <a:t>Internmedicin </a:t>
            </a:r>
          </a:p>
          <a:p>
            <a:pPr marL="0" indent="0">
              <a:buNone/>
            </a:pPr>
            <a:r>
              <a:rPr lang="sv-SE" sz="1300" dirty="0"/>
              <a:t>Kardiologi </a:t>
            </a:r>
          </a:p>
          <a:p>
            <a:pPr marL="0" indent="0">
              <a:buNone/>
            </a:pPr>
            <a:r>
              <a:rPr lang="sv-SE" sz="1300" dirty="0"/>
              <a:t>Lungsjukdomar </a:t>
            </a:r>
          </a:p>
          <a:p>
            <a:pPr marL="0" indent="0">
              <a:buNone/>
            </a:pPr>
            <a:r>
              <a:rPr lang="sv-SE" sz="1300" dirty="0"/>
              <a:t>Medicinsk gastroenterologi och </a:t>
            </a:r>
            <a:r>
              <a:rPr lang="sv-SE" sz="1300" dirty="0" err="1"/>
              <a:t>hepatologi</a:t>
            </a:r>
            <a:r>
              <a:rPr lang="sv-SE" sz="1300" dirty="0"/>
              <a:t> </a:t>
            </a:r>
          </a:p>
          <a:p>
            <a:pPr marL="0" indent="0">
              <a:buNone/>
            </a:pPr>
            <a:r>
              <a:rPr lang="sv-SE" sz="1300" dirty="0"/>
              <a:t>Njurmedicin</a:t>
            </a:r>
            <a:endParaRPr lang="sv-SE" sz="1300" b="1" dirty="0"/>
          </a:p>
          <a:p>
            <a:pPr marL="0" indent="0">
              <a:lnSpc>
                <a:spcPct val="100000"/>
              </a:lnSpc>
              <a:buNone/>
            </a:pPr>
            <a:endParaRPr lang="sv-SE" sz="1300" b="1" u="sng" dirty="0"/>
          </a:p>
          <a:p>
            <a:pPr marL="0" indent="0">
              <a:lnSpc>
                <a:spcPct val="100000"/>
              </a:lnSpc>
              <a:buNone/>
            </a:pPr>
            <a:r>
              <a:rPr lang="sv-SE" sz="1300" b="1" i="1" u="sng" dirty="0"/>
              <a:t>Kirurgiska specialiteter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Anestesi och intensivvård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Barn- och ungdomskirurgi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Handkirurgi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Kärlkirurgi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Obstetrik och gynekologi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Ortopedi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Plastikkirurgi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Thoraxkirurgi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Urologi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Ögonsjukdomar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sv-SE" sz="1300" dirty="0"/>
              <a:t>Öron-, näs- och halssjukdomar</a:t>
            </a:r>
          </a:p>
          <a:p>
            <a:pPr marL="0" indent="0">
              <a:buNone/>
            </a:pPr>
            <a:endParaRPr lang="sv-SE" sz="1000" dirty="0"/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00DB2A30-A702-4FD0-80B2-3A19C52BEC8E}"/>
              </a:ext>
            </a:extLst>
          </p:cNvPr>
          <p:cNvSpPr txBox="1"/>
          <p:nvPr/>
        </p:nvSpPr>
        <p:spPr>
          <a:xfrm>
            <a:off x="7451835" y="1681654"/>
            <a:ext cx="3983421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1200" b="1" i="1" u="sng" dirty="0"/>
              <a:t>Laboratoriemedicinska specialiteter</a:t>
            </a:r>
          </a:p>
          <a:p>
            <a:r>
              <a:rPr lang="sv-SE" sz="1200" dirty="0"/>
              <a:t>Klinisk immunologi och transfusionsmedicin </a:t>
            </a:r>
          </a:p>
          <a:p>
            <a:r>
              <a:rPr lang="sv-SE" sz="1200" dirty="0"/>
              <a:t>Klinisk kemi </a:t>
            </a:r>
          </a:p>
          <a:p>
            <a:r>
              <a:rPr lang="sv-SE" sz="1200" dirty="0"/>
              <a:t>Klinisk mikrobiologi </a:t>
            </a:r>
          </a:p>
          <a:p>
            <a:r>
              <a:rPr lang="sv-SE" sz="1200" dirty="0"/>
              <a:t>Klinisk patologi</a:t>
            </a:r>
            <a:endParaRPr lang="sv-SE" sz="1200" b="1" dirty="0"/>
          </a:p>
          <a:p>
            <a:endParaRPr lang="sv-SE" sz="1200" b="1" i="1" u="sng" dirty="0"/>
          </a:p>
          <a:p>
            <a:r>
              <a:rPr lang="sv-SE" sz="1200" b="1" i="1" u="sng" dirty="0"/>
              <a:t>Neurologiska specialiteter</a:t>
            </a:r>
          </a:p>
          <a:p>
            <a:r>
              <a:rPr lang="sv-SE" sz="1200" dirty="0"/>
              <a:t>Neurokirurgi </a:t>
            </a:r>
          </a:p>
          <a:p>
            <a:r>
              <a:rPr lang="sv-SE" sz="1200" dirty="0"/>
              <a:t>Neurologi </a:t>
            </a:r>
          </a:p>
          <a:p>
            <a:r>
              <a:rPr lang="sv-SE" sz="1200" dirty="0"/>
              <a:t>Rehabiliteringsmedicin </a:t>
            </a:r>
          </a:p>
          <a:p>
            <a:r>
              <a:rPr lang="sv-SE" sz="1200" dirty="0"/>
              <a:t>Barn- och ungdomspsykiatri </a:t>
            </a:r>
          </a:p>
          <a:p>
            <a:endParaRPr lang="sv-SE" sz="1200" b="1" i="1" u="sng" dirty="0"/>
          </a:p>
          <a:p>
            <a:r>
              <a:rPr lang="sv-SE" sz="1200" b="1" i="1" u="sng" dirty="0"/>
              <a:t>Psykiatriska specialiteter</a:t>
            </a:r>
          </a:p>
          <a:p>
            <a:r>
              <a:rPr lang="sv-SE" sz="1200" dirty="0"/>
              <a:t>Barn- och ungdomspsykiatri</a:t>
            </a:r>
          </a:p>
          <a:p>
            <a:r>
              <a:rPr lang="sv-SE" sz="1200" dirty="0"/>
              <a:t>Psykiatri </a:t>
            </a:r>
          </a:p>
          <a:p>
            <a:r>
              <a:rPr lang="sv-SE" sz="1200" dirty="0"/>
              <a:t>Rättspsykiatri</a:t>
            </a:r>
            <a:endParaRPr lang="sv-SE" sz="1200" b="1" dirty="0"/>
          </a:p>
          <a:p>
            <a:endParaRPr lang="sv-SE" sz="1200" b="1" i="1" u="sng" dirty="0"/>
          </a:p>
          <a:p>
            <a:r>
              <a:rPr lang="sv-SE" sz="1200" b="1" i="1" u="sng" dirty="0"/>
              <a:t>Tilläggsspecialiteter </a:t>
            </a:r>
          </a:p>
          <a:p>
            <a:r>
              <a:rPr lang="sv-SE" sz="1200" dirty="0"/>
              <a:t>Allergologi </a:t>
            </a:r>
          </a:p>
          <a:p>
            <a:r>
              <a:rPr lang="sv-SE" sz="1200" dirty="0"/>
              <a:t>Arbetsmedicin </a:t>
            </a:r>
          </a:p>
          <a:p>
            <a:r>
              <a:rPr lang="sv-SE" sz="1200" dirty="0"/>
              <a:t>Beroendemedicin </a:t>
            </a:r>
          </a:p>
          <a:p>
            <a:r>
              <a:rPr lang="sv-SE" sz="1200" dirty="0"/>
              <a:t>Gynekologisk onkologi </a:t>
            </a:r>
          </a:p>
          <a:p>
            <a:r>
              <a:rPr lang="sv-SE" sz="1200" dirty="0"/>
              <a:t>Nuklearmedicin </a:t>
            </a:r>
          </a:p>
          <a:p>
            <a:r>
              <a:rPr lang="sv-SE" sz="1200" dirty="0"/>
              <a:t>Palliativ medicin </a:t>
            </a:r>
          </a:p>
          <a:p>
            <a:r>
              <a:rPr lang="sv-SE" sz="1200" dirty="0"/>
              <a:t>Skolhälsovård (medicinska insatser i elevhälsan) Smärtlindring </a:t>
            </a:r>
          </a:p>
          <a:p>
            <a:r>
              <a:rPr lang="sv-SE" sz="1200" dirty="0"/>
              <a:t>Vårdhygien </a:t>
            </a:r>
          </a:p>
          <a:p>
            <a:r>
              <a:rPr lang="sv-SE" sz="1200" dirty="0"/>
              <a:t>Äldrepsykiatri</a:t>
            </a:r>
          </a:p>
        </p:txBody>
      </p:sp>
    </p:spTree>
    <p:extLst>
      <p:ext uri="{BB962C8B-B14F-4D97-AF65-F5344CB8AC3E}">
        <p14:creationId xmlns:p14="http://schemas.microsoft.com/office/powerpoint/2010/main" val="122342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BF25DF34-3351-4579-ABA6-EAD739A809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630503"/>
            <a:ext cx="10475290" cy="1246495"/>
          </a:xfrm>
        </p:spPr>
        <p:txBody>
          <a:bodyPr/>
          <a:lstStyle/>
          <a:p>
            <a:r>
              <a:rPr lang="sv-SE" sz="3000" dirty="0"/>
              <a:t>Områden som är av särskilt nationellt intresse</a:t>
            </a:r>
            <a:br>
              <a:rPr lang="sv-SE" sz="3000" dirty="0"/>
            </a:br>
            <a:r>
              <a:rPr lang="sv-SE" sz="3000" dirty="0"/>
              <a:t>  </a:t>
            </a:r>
            <a:br>
              <a:rPr lang="sv-SE" sz="3000" dirty="0"/>
            </a:br>
            <a:endParaRPr lang="sv-SE" sz="3000" dirty="0"/>
          </a:p>
        </p:txBody>
      </p:sp>
      <p:graphicFrame>
        <p:nvGraphicFramePr>
          <p:cNvPr id="4" name="Tabell 4">
            <a:extLst>
              <a:ext uri="{FF2B5EF4-FFF2-40B4-BE49-F238E27FC236}">
                <a16:creationId xmlns:a16="http://schemas.microsoft.com/office/drawing/2014/main" id="{396A9642-FB73-461F-8D3F-40F2286FF35C}"/>
              </a:ext>
            </a:extLst>
          </p:cNvPr>
          <p:cNvGraphicFramePr>
            <a:graphicFrameLocks noGrp="1"/>
          </p:cNvGraphicFramePr>
          <p:nvPr/>
        </p:nvGraphicFramePr>
        <p:xfrm>
          <a:off x="858000" y="1209650"/>
          <a:ext cx="10475291" cy="513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211391">
                  <a:extLst>
                    <a:ext uri="{9D8B030D-6E8A-4147-A177-3AD203B41FA5}">
                      <a16:colId xmlns:a16="http://schemas.microsoft.com/office/drawing/2014/main" val="350799230"/>
                    </a:ext>
                  </a:extLst>
                </a:gridCol>
                <a:gridCol w="1854200">
                  <a:extLst>
                    <a:ext uri="{9D8B030D-6E8A-4147-A177-3AD203B41FA5}">
                      <a16:colId xmlns:a16="http://schemas.microsoft.com/office/drawing/2014/main" val="737208159"/>
                    </a:ext>
                  </a:extLst>
                </a:gridCol>
                <a:gridCol w="1323919">
                  <a:extLst>
                    <a:ext uri="{9D8B030D-6E8A-4147-A177-3AD203B41FA5}">
                      <a16:colId xmlns:a16="http://schemas.microsoft.com/office/drawing/2014/main" val="595244418"/>
                    </a:ext>
                  </a:extLst>
                </a:gridCol>
                <a:gridCol w="1396317">
                  <a:extLst>
                    <a:ext uri="{9D8B030D-6E8A-4147-A177-3AD203B41FA5}">
                      <a16:colId xmlns:a16="http://schemas.microsoft.com/office/drawing/2014/main" val="2220160781"/>
                    </a:ext>
                  </a:extLst>
                </a:gridCol>
                <a:gridCol w="1734488">
                  <a:extLst>
                    <a:ext uri="{9D8B030D-6E8A-4147-A177-3AD203B41FA5}">
                      <a16:colId xmlns:a16="http://schemas.microsoft.com/office/drawing/2014/main" val="3755005164"/>
                    </a:ext>
                  </a:extLst>
                </a:gridCol>
                <a:gridCol w="1477488">
                  <a:extLst>
                    <a:ext uri="{9D8B030D-6E8A-4147-A177-3AD203B41FA5}">
                      <a16:colId xmlns:a16="http://schemas.microsoft.com/office/drawing/2014/main" val="2577532954"/>
                    </a:ext>
                  </a:extLst>
                </a:gridCol>
                <a:gridCol w="1477488">
                  <a:extLst>
                    <a:ext uri="{9D8B030D-6E8A-4147-A177-3AD203B41FA5}">
                      <a16:colId xmlns:a16="http://schemas.microsoft.com/office/drawing/2014/main" val="3672550148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 err="1">
                          <a:solidFill>
                            <a:schemeClr val="tx1"/>
                          </a:solidFill>
                        </a:rPr>
                        <a:t>Verksamhets-inriktning</a:t>
                      </a:r>
                      <a:endParaRPr lang="sv-SE" sz="1200" dirty="0">
                        <a:solidFill>
                          <a:schemeClr val="tx1"/>
                        </a:solidFill>
                      </a:endParaRP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sv-SE" sz="1200" b="0" dirty="0"/>
                        <a:t>Åtgärd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i="1" dirty="0">
                          <a:solidFill>
                            <a:schemeClr val="tx1"/>
                          </a:solidFill>
                        </a:rPr>
                        <a:t>Omnämns eller på annat sätt lyfts fram i: </a:t>
                      </a:r>
                    </a:p>
                  </a:txBody>
                  <a:tcPr anchor="ctr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sv-SE" sz="1200" b="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sv-SE" sz="1200" b="0" dirty="0"/>
                        <a:t>Vårdgaranti vs SVF 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7331482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r>
                        <a:rPr lang="sv-SE" sz="1200" b="0" dirty="0"/>
                        <a:t>Vårdområde</a:t>
                      </a:r>
                    </a:p>
                  </a:txBody>
                  <a:tcPr anchor="b"/>
                </a:tc>
                <a:tc vMerge="1">
                  <a:txBody>
                    <a:bodyPr/>
                    <a:lstStyle/>
                    <a:p>
                      <a:r>
                        <a:rPr lang="sv-SE" sz="1200" b="0" dirty="0"/>
                        <a:t>Åtgärd</a:t>
                      </a:r>
                    </a:p>
                  </a:txBody>
                  <a:tcPr anchor="b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Regerings-uppdrag NVF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Socialstyrelsens pilotområden </a:t>
                      </a:r>
                      <a:br>
                        <a:rPr lang="sv-SE" sz="1200" dirty="0">
                          <a:solidFill>
                            <a:schemeClr val="tx1"/>
                          </a:solidFill>
                        </a:rPr>
                      </a:b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- NVF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Delbetänkande Behovsstyrd vård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(Anna </a:t>
                      </a:r>
                      <a:r>
                        <a:rPr lang="sv-SE" sz="1200" dirty="0" err="1">
                          <a:solidFill>
                            <a:schemeClr val="tx1"/>
                          </a:solidFill>
                        </a:rPr>
                        <a:t>Nergårdh</a:t>
                      </a: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)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sv-SE" sz="1200" b="0" dirty="0"/>
                        <a:t>Övriga områden av intresse</a:t>
                      </a:r>
                    </a:p>
                  </a:txBody>
                  <a:tcPr anchor="b">
                    <a:solidFill>
                      <a:schemeClr val="tx1">
                        <a:lumMod val="10000"/>
                        <a:lumOff val="9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r>
                        <a:rPr lang="sv-SE" sz="1200" b="0" dirty="0"/>
                        <a:t>Omfattas av vårdgarantin</a:t>
                      </a:r>
                    </a:p>
                  </a:txBody>
                  <a:tcPr anchor="b"/>
                </a:tc>
                <a:extLst>
                  <a:ext uri="{0D108BD9-81ED-4DB2-BD59-A6C34878D82A}">
                    <a16:rowId xmlns:a16="http://schemas.microsoft.com/office/drawing/2014/main" val="246839335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Onkologi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Koloskopi (</a:t>
                      </a:r>
                      <a:r>
                        <a:rPr lang="sv-SE" sz="1200" dirty="0" err="1">
                          <a:solidFill>
                            <a:schemeClr val="tx1"/>
                          </a:solidFill>
                        </a:rPr>
                        <a:t>Kolorektalcancer</a:t>
                      </a: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dirty="0"/>
                        <a:t>SVF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029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Onkologi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Bröstcanceroperation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dirty="0"/>
                        <a:t>SVF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258926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Onkologi / Urologi 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Prostatacancer - Radiologisk undersökning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sv-SE" sz="1200" dirty="0"/>
                        <a:t>SVF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7589013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Ögon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Kataraktoperationer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Vårdgaranti*</a:t>
                      </a:r>
                      <a:endParaRPr lang="sv-SE" sz="1200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2170418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Ortopedi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Protesoperationer (höft)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Public Sans Regular"/>
                          <a:ea typeface="+mn-ea"/>
                          <a:cs typeface="+mn-cs"/>
                        </a:rPr>
                        <a:t>Vårdgaranti*</a:t>
                      </a:r>
                      <a:endParaRPr kumimoji="0" lang="sv-S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12121"/>
                        </a:solidFill>
                        <a:effectLst/>
                        <a:uLnTx/>
                        <a:uFillTx/>
                        <a:latin typeface="Public Sans Regular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70538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Ortopedi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Protesoperationer (knä)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Public Sans Regular"/>
                          <a:ea typeface="+mn-ea"/>
                          <a:cs typeface="+mn-cs"/>
                        </a:rPr>
                        <a:t>Vårdgaranti*</a:t>
                      </a:r>
                      <a:endParaRPr kumimoji="0" lang="sv-S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12121"/>
                        </a:solidFill>
                        <a:effectLst/>
                        <a:uLnTx/>
                        <a:uFillTx/>
                        <a:latin typeface="Public Sans Regular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36907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Gynekologi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Prolaps/ Framfallsoperation</a:t>
                      </a:r>
                      <a:endParaRPr lang="sv-SE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Public Sans Regular"/>
                          <a:ea typeface="+mn-ea"/>
                          <a:cs typeface="+mn-cs"/>
                        </a:rPr>
                        <a:t>Vårdgaranti*</a:t>
                      </a:r>
                      <a:endParaRPr kumimoji="0" lang="sv-SE" sz="12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212121"/>
                        </a:solidFill>
                        <a:effectLst/>
                        <a:uLnTx/>
                        <a:uFillTx/>
                        <a:latin typeface="Public Sans Regular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0844829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/>
                        <a:t>Hjälpmedel</a:t>
                      </a:r>
                    </a:p>
                    <a:p>
                      <a:r>
                        <a:rPr lang="sv-SE" sz="1000" dirty="0"/>
                        <a:t>(öron, näsa, hals)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>
                          <a:solidFill>
                            <a:schemeClr val="tx1"/>
                          </a:solidFill>
                        </a:rPr>
                        <a:t>Utprovning av hörapparat 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>
                        <a:highlight>
                          <a:srgbClr val="FFFF00"/>
                        </a:highligh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212121"/>
                          </a:solidFill>
                          <a:effectLst/>
                          <a:uLnTx/>
                          <a:uFillTx/>
                          <a:latin typeface="Public Sans Regular"/>
                          <a:ea typeface="+mn-ea"/>
                          <a:cs typeface="+mn-cs"/>
                        </a:rPr>
                        <a:t>Vårdgaranti*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1881223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sv-SE" sz="1200" dirty="0"/>
                        <a:t>Psykiatri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/>
                        <a:t>NPF-utredningar</a:t>
                      </a:r>
                      <a:endParaRPr lang="sv-SE" sz="120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✓</a:t>
                      </a:r>
                      <a:endParaRPr lang="sv-SE" sz="12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200" dirty="0"/>
                        <a:t>Förstärkt vårdgaranti**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147329"/>
                  </a:ext>
                </a:extLst>
              </a:tr>
            </a:tbl>
          </a:graphicData>
        </a:graphic>
      </p:graphicFrame>
      <p:sp>
        <p:nvSpPr>
          <p:cNvPr id="6" name="Rektangel 5">
            <a:extLst>
              <a:ext uri="{FF2B5EF4-FFF2-40B4-BE49-F238E27FC236}">
                <a16:creationId xmlns:a16="http://schemas.microsoft.com/office/drawing/2014/main" id="{68B57D5E-DC7D-409E-A0B8-C0362DB8A338}"/>
              </a:ext>
            </a:extLst>
          </p:cNvPr>
          <p:cNvSpPr/>
          <p:nvPr/>
        </p:nvSpPr>
        <p:spPr>
          <a:xfrm>
            <a:off x="5622074" y="5416706"/>
            <a:ext cx="3486132" cy="536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70C35BBB-2577-4DF9-8CE5-8B3174349CBF}"/>
              </a:ext>
            </a:extLst>
          </p:cNvPr>
          <p:cNvSpPr/>
          <p:nvPr/>
        </p:nvSpPr>
        <p:spPr>
          <a:xfrm>
            <a:off x="5622074" y="6941283"/>
            <a:ext cx="3939945" cy="536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2" name="Rektangel 11">
            <a:extLst>
              <a:ext uri="{FF2B5EF4-FFF2-40B4-BE49-F238E27FC236}">
                <a16:creationId xmlns:a16="http://schemas.microsoft.com/office/drawing/2014/main" id="{B8280046-761F-496B-A185-01199800A1BE}"/>
              </a:ext>
            </a:extLst>
          </p:cNvPr>
          <p:cNvSpPr/>
          <p:nvPr/>
        </p:nvSpPr>
        <p:spPr>
          <a:xfrm>
            <a:off x="5622074" y="6455315"/>
            <a:ext cx="3486132" cy="53672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spcBef>
                <a:spcPts val="600"/>
              </a:spcBef>
            </a:pPr>
            <a:endParaRPr lang="sv-SE" sz="1200" dirty="0">
              <a:solidFill>
                <a:schemeClr val="tx1"/>
              </a:solidFill>
            </a:endParaRPr>
          </a:p>
        </p:txBody>
      </p:sp>
      <p:sp>
        <p:nvSpPr>
          <p:cNvPr id="16" name="Rektangel 15">
            <a:extLst>
              <a:ext uri="{FF2B5EF4-FFF2-40B4-BE49-F238E27FC236}">
                <a16:creationId xmlns:a16="http://schemas.microsoft.com/office/drawing/2014/main" id="{569C1625-9C4F-4447-BE0C-1F212487B5A1}"/>
              </a:ext>
            </a:extLst>
          </p:cNvPr>
          <p:cNvSpPr/>
          <p:nvPr/>
        </p:nvSpPr>
        <p:spPr>
          <a:xfrm>
            <a:off x="858000" y="3705225"/>
            <a:ext cx="10475291" cy="2640305"/>
          </a:xfrm>
          <a:prstGeom prst="rect">
            <a:avLst/>
          </a:prstGeom>
          <a:noFill/>
          <a:ln w="28575"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25" name="Rektangel 24">
            <a:extLst>
              <a:ext uri="{FF2B5EF4-FFF2-40B4-BE49-F238E27FC236}">
                <a16:creationId xmlns:a16="http://schemas.microsoft.com/office/drawing/2014/main" id="{BF1B5431-BEBE-41AE-861E-1C3D872CD877}"/>
              </a:ext>
            </a:extLst>
          </p:cNvPr>
          <p:cNvSpPr/>
          <p:nvPr/>
        </p:nvSpPr>
        <p:spPr>
          <a:xfrm>
            <a:off x="858000" y="6482030"/>
            <a:ext cx="11111393" cy="328773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sv-SE" sz="1000" i="1" dirty="0">
                <a:solidFill>
                  <a:schemeClr val="tx1"/>
                </a:solidFill>
              </a:rPr>
              <a:t>*Besök på specialistmottagning inom 90 dagar, tid för behandling inom ytterligare 90 dagar</a:t>
            </a:r>
          </a:p>
          <a:p>
            <a:r>
              <a:rPr lang="sv-SE" sz="1000" i="1" dirty="0">
                <a:solidFill>
                  <a:schemeClr val="tx1"/>
                </a:solidFill>
              </a:rPr>
              <a:t>** Första bedömning erbjudas inom 30 dagar, och fördjupad utredning eller behandling inom ytterligare 30 dagar</a:t>
            </a:r>
          </a:p>
          <a:p>
            <a:endParaRPr lang="sv-SE" sz="10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6220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0DE52B05-DF7D-4489-BF0E-B1592458E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Användningsfall</a:t>
            </a:r>
          </a:p>
        </p:txBody>
      </p:sp>
      <p:sp>
        <p:nvSpPr>
          <p:cNvPr id="4" name="Platshållare för text 3">
            <a:extLst>
              <a:ext uri="{FF2B5EF4-FFF2-40B4-BE49-F238E27FC236}">
                <a16:creationId xmlns:a16="http://schemas.microsoft.com/office/drawing/2014/main" id="{9AACE668-0D4A-4CB7-84D9-65A89D0013D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108908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8B497E-7932-4945-85FE-A5FE51996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sz="4000" dirty="0"/>
              <a:t>Avgränsning gällande del av vårdkedjan som är prioriterad att börja med</a:t>
            </a:r>
            <a:endParaRPr lang="sv-SE" dirty="0"/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EC64CFB-76C3-42E6-9189-356435FA4F6B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0" indent="0">
              <a:lnSpc>
                <a:spcPct val="150000"/>
              </a:lnSpc>
              <a:buNone/>
            </a:pPr>
            <a:endParaRPr lang="sv-SE" dirty="0"/>
          </a:p>
        </p:txBody>
      </p:sp>
      <p:pic>
        <p:nvPicPr>
          <p:cNvPr id="5" name="Bildobjekt 4">
            <a:extLst>
              <a:ext uri="{FF2B5EF4-FFF2-40B4-BE49-F238E27FC236}">
                <a16:creationId xmlns:a16="http://schemas.microsoft.com/office/drawing/2014/main" id="{22FED548-A12C-4F88-AB3A-DE0FE465EB52}"/>
              </a:ext>
            </a:extLst>
          </p:cNvPr>
          <p:cNvPicPr/>
          <p:nvPr/>
        </p:nvPicPr>
        <p:blipFill>
          <a:blip r:embed="rId3"/>
          <a:stretch>
            <a:fillRect/>
          </a:stretch>
        </p:blipFill>
        <p:spPr>
          <a:xfrm>
            <a:off x="857250" y="2007860"/>
            <a:ext cx="9255125" cy="465518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ktangel 5">
            <a:extLst>
              <a:ext uri="{FF2B5EF4-FFF2-40B4-BE49-F238E27FC236}">
                <a16:creationId xmlns:a16="http://schemas.microsoft.com/office/drawing/2014/main" id="{1FC77E2E-26F7-42FA-99F9-8CF798599D8F}"/>
              </a:ext>
            </a:extLst>
          </p:cNvPr>
          <p:cNvSpPr/>
          <p:nvPr/>
        </p:nvSpPr>
        <p:spPr>
          <a:xfrm>
            <a:off x="2932950" y="3297537"/>
            <a:ext cx="2400300" cy="36079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7" name="Rektangel 6">
            <a:extLst>
              <a:ext uri="{FF2B5EF4-FFF2-40B4-BE49-F238E27FC236}">
                <a16:creationId xmlns:a16="http://schemas.microsoft.com/office/drawing/2014/main" id="{E898BB5C-A757-4631-9447-CD89C0CAC832}"/>
              </a:ext>
            </a:extLst>
          </p:cNvPr>
          <p:cNvSpPr/>
          <p:nvPr/>
        </p:nvSpPr>
        <p:spPr>
          <a:xfrm>
            <a:off x="3758450" y="3990523"/>
            <a:ext cx="1511300" cy="26127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822887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65354798-1C05-407B-B220-F0734E0FFC6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Identifiera prioriterade användningsfall: Definiera vårdtjänstutbud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196D9D5-1421-4A76-80EA-E02813BA960B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0" indent="0" algn="l" rtl="0" eaLnBrk="1" fontAlgn="t" latinLnBrk="0" hangingPunct="1">
              <a:spcBef>
                <a:spcPts val="0"/>
              </a:spcBef>
              <a:spcAft>
                <a:spcPts val="0"/>
              </a:spcAft>
              <a:buNone/>
            </a:pPr>
            <a:r>
              <a:rPr lang="sv-SE" sz="2400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Vårda Ögon i Halmstad (som har avtal med Region Halland), erbjuder olika </a:t>
            </a:r>
            <a:r>
              <a:rPr lang="sv-SE" sz="2400" b="1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vårdtjänster</a:t>
            </a:r>
            <a:r>
              <a:rPr lang="sv-SE" sz="2400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 så som linsbyte/gråstarrsoperation och ögonlaser vilket sammantaget utgör deras </a:t>
            </a:r>
            <a:r>
              <a:rPr lang="sv-SE" sz="2400" b="1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vårdtjänstutbud</a:t>
            </a:r>
            <a:r>
              <a:rPr lang="sv-SE" sz="2400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. </a:t>
            </a:r>
            <a:endParaRPr lang="sv-SE" sz="2400" b="0" i="0" u="none" strike="noStrike" dirty="0">
              <a:effectLst/>
              <a:latin typeface="Arial" panose="020B0604020202020204" pitchFamily="34" charset="0"/>
            </a:endParaRPr>
          </a:p>
          <a:p>
            <a:pPr marL="0" algn="l" rtl="0" eaLnBrk="1" fontAlgn="t" latinLnBrk="0" hangingPunct="1">
              <a:spcBef>
                <a:spcPts val="0"/>
              </a:spcBef>
              <a:spcAft>
                <a:spcPts val="0"/>
              </a:spcAft>
            </a:pPr>
            <a:endParaRPr lang="sv-SE" sz="1800" b="0" i="0" u="none" strike="noStrike" kern="1200" dirty="0">
              <a:solidFill>
                <a:srgbClr val="212121"/>
              </a:solidFill>
              <a:effectLst/>
              <a:latin typeface="Public Sans Regular" pitchFamily="2" charset="0"/>
            </a:endParaRPr>
          </a:p>
          <a:p>
            <a:pPr marL="0" indent="0">
              <a:buNone/>
            </a:pPr>
            <a:r>
              <a:rPr lang="sv-SE" sz="2400" i="1" dirty="0">
                <a:solidFill>
                  <a:schemeClr val="tx1"/>
                </a:solidFill>
              </a:rPr>
              <a:t>Primärt fokus: </a:t>
            </a:r>
          </a:p>
          <a:p>
            <a:pPr marL="0" indent="0">
              <a:buNone/>
            </a:pPr>
            <a:r>
              <a:rPr lang="sv-SE" sz="2400" i="1" dirty="0">
                <a:solidFill>
                  <a:schemeClr val="tx1"/>
                </a:solidFill>
              </a:rPr>
              <a:t>Att få verksamheterna att beskriva sitt erbjudande på samma vis</a:t>
            </a:r>
          </a:p>
          <a:p>
            <a:endParaRPr lang="sv-SE" dirty="0"/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DA010B8E-07AF-46CE-B004-25B4373E8C25}"/>
              </a:ext>
            </a:extLst>
          </p:cNvPr>
          <p:cNvGrpSpPr/>
          <p:nvPr/>
        </p:nvGrpSpPr>
        <p:grpSpPr>
          <a:xfrm>
            <a:off x="8382950" y="4509249"/>
            <a:ext cx="3609853" cy="2144065"/>
            <a:chOff x="2392322" y="1852988"/>
            <a:chExt cx="3060624" cy="1817851"/>
          </a:xfrm>
        </p:grpSpPr>
        <p:pic>
          <p:nvPicPr>
            <p:cNvPr id="5" name="Bildobjekt 4">
              <a:extLst>
                <a:ext uri="{FF2B5EF4-FFF2-40B4-BE49-F238E27FC236}">
                  <a16:creationId xmlns:a16="http://schemas.microsoft.com/office/drawing/2014/main" id="{3DAD80E8-84B6-4233-A941-A64A5FCD1A0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322" y="2097167"/>
              <a:ext cx="1798211" cy="1573672"/>
            </a:xfrm>
            <a:prstGeom prst="rect">
              <a:avLst/>
            </a:prstGeom>
          </p:spPr>
        </p:pic>
        <p:grpSp>
          <p:nvGrpSpPr>
            <p:cNvPr id="6" name="Grupp 5">
              <a:extLst>
                <a:ext uri="{FF2B5EF4-FFF2-40B4-BE49-F238E27FC236}">
                  <a16:creationId xmlns:a16="http://schemas.microsoft.com/office/drawing/2014/main" id="{94743650-2FCF-4978-AA8D-81F514A6F775}"/>
                </a:ext>
              </a:extLst>
            </p:cNvPr>
            <p:cNvGrpSpPr/>
            <p:nvPr/>
          </p:nvGrpSpPr>
          <p:grpSpPr>
            <a:xfrm>
              <a:off x="3658452" y="1852988"/>
              <a:ext cx="1794494" cy="750150"/>
              <a:chOff x="4781724" y="1852987"/>
              <a:chExt cx="2602744" cy="1088022"/>
            </a:xfrm>
          </p:grpSpPr>
          <p:grpSp>
            <p:nvGrpSpPr>
              <p:cNvPr id="7" name="Grupp 6">
                <a:extLst>
                  <a:ext uri="{FF2B5EF4-FFF2-40B4-BE49-F238E27FC236}">
                    <a16:creationId xmlns:a16="http://schemas.microsoft.com/office/drawing/2014/main" id="{288A1CA1-432A-4C03-BC05-97E52FBF1B43}"/>
                  </a:ext>
                </a:extLst>
              </p:cNvPr>
              <p:cNvGrpSpPr/>
              <p:nvPr/>
            </p:nvGrpSpPr>
            <p:grpSpPr>
              <a:xfrm>
                <a:off x="4951832" y="1852987"/>
                <a:ext cx="2432636" cy="1088022"/>
                <a:chOff x="9912463" y="2389648"/>
                <a:chExt cx="2432636" cy="1088022"/>
              </a:xfrm>
            </p:grpSpPr>
            <p:sp>
              <p:nvSpPr>
                <p:cNvPr id="9" name="Ellips 8">
                  <a:extLst>
                    <a:ext uri="{FF2B5EF4-FFF2-40B4-BE49-F238E27FC236}">
                      <a16:creationId xmlns:a16="http://schemas.microsoft.com/office/drawing/2014/main" id="{FCA102F4-997B-42CE-8C95-883DD541190D}"/>
                    </a:ext>
                  </a:extLst>
                </p:cNvPr>
                <p:cNvSpPr/>
                <p:nvPr/>
              </p:nvSpPr>
              <p:spPr>
                <a:xfrm>
                  <a:off x="10195864" y="2974898"/>
                  <a:ext cx="177800" cy="166150"/>
                </a:xfrm>
                <a:custGeom>
                  <a:avLst/>
                  <a:gdLst>
                    <a:gd name="connsiteX0" fmla="*/ 0 w 177800"/>
                    <a:gd name="connsiteY0" fmla="*/ 83075 h 166150"/>
                    <a:gd name="connsiteX1" fmla="*/ 88900 w 177800"/>
                    <a:gd name="connsiteY1" fmla="*/ 0 h 166150"/>
                    <a:gd name="connsiteX2" fmla="*/ 177800 w 177800"/>
                    <a:gd name="connsiteY2" fmla="*/ 83075 h 166150"/>
                    <a:gd name="connsiteX3" fmla="*/ 88900 w 177800"/>
                    <a:gd name="connsiteY3" fmla="*/ 166150 h 166150"/>
                    <a:gd name="connsiteX4" fmla="*/ 0 w 177800"/>
                    <a:gd name="connsiteY4" fmla="*/ 83075 h 16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166150" fill="none" extrusionOk="0">
                      <a:moveTo>
                        <a:pt x="0" y="83075"/>
                      </a:moveTo>
                      <a:cubicBezTo>
                        <a:pt x="67" y="45331"/>
                        <a:pt x="43308" y="1884"/>
                        <a:pt x="88900" y="0"/>
                      </a:cubicBezTo>
                      <a:cubicBezTo>
                        <a:pt x="142535" y="-8024"/>
                        <a:pt x="178902" y="46652"/>
                        <a:pt x="177800" y="83075"/>
                      </a:cubicBezTo>
                      <a:cubicBezTo>
                        <a:pt x="181514" y="128338"/>
                        <a:pt x="137698" y="163912"/>
                        <a:pt x="88900" y="166150"/>
                      </a:cubicBezTo>
                      <a:cubicBezTo>
                        <a:pt x="47391" y="157353"/>
                        <a:pt x="643" y="121100"/>
                        <a:pt x="0" y="83075"/>
                      </a:cubicBezTo>
                      <a:close/>
                    </a:path>
                    <a:path w="177800" h="166150" stroke="0" extrusionOk="0">
                      <a:moveTo>
                        <a:pt x="0" y="83075"/>
                      </a:moveTo>
                      <a:cubicBezTo>
                        <a:pt x="8061" y="43935"/>
                        <a:pt x="40882" y="-6661"/>
                        <a:pt x="88900" y="0"/>
                      </a:cubicBezTo>
                      <a:cubicBezTo>
                        <a:pt x="130176" y="8794"/>
                        <a:pt x="180220" y="32073"/>
                        <a:pt x="177800" y="83075"/>
                      </a:cubicBezTo>
                      <a:cubicBezTo>
                        <a:pt x="181324" y="132907"/>
                        <a:pt x="148268" y="172246"/>
                        <a:pt x="88900" y="166150"/>
                      </a:cubicBezTo>
                      <a:cubicBezTo>
                        <a:pt x="36871" y="176034"/>
                        <a:pt x="4449" y="118422"/>
                        <a:pt x="0" y="830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" name="Moln 9">
                  <a:extLst>
                    <a:ext uri="{FF2B5EF4-FFF2-40B4-BE49-F238E27FC236}">
                      <a16:creationId xmlns:a16="http://schemas.microsoft.com/office/drawing/2014/main" id="{92BFB39F-E634-4EDA-ABCA-93354A5EEBD5}"/>
                    </a:ext>
                  </a:extLst>
                </p:cNvPr>
                <p:cNvSpPr/>
                <p:nvPr/>
              </p:nvSpPr>
              <p:spPr>
                <a:xfrm rot="621246">
                  <a:off x="10184446" y="2389648"/>
                  <a:ext cx="2160653" cy="1088022"/>
                </a:xfrm>
                <a:custGeom>
                  <a:avLst/>
                  <a:gdLst>
                    <a:gd name="connsiteX0" fmla="*/ 195058 w 2160653"/>
                    <a:gd name="connsiteY0" fmla="*/ 361918 h 1088022"/>
                    <a:gd name="connsiteX1" fmla="*/ 281234 w 2160653"/>
                    <a:gd name="connsiteY1" fmla="*/ 173957 h 1088022"/>
                    <a:gd name="connsiteX2" fmla="*/ 700461 w 2160653"/>
                    <a:gd name="connsiteY2" fmla="*/ 131015 h 1088022"/>
                    <a:gd name="connsiteX3" fmla="*/ 1123139 w 2160653"/>
                    <a:gd name="connsiteY3" fmla="*/ 86437 h 1088022"/>
                    <a:gd name="connsiteX4" fmla="*/ 1287839 w 2160653"/>
                    <a:gd name="connsiteY4" fmla="*/ 5037 h 1088022"/>
                    <a:gd name="connsiteX5" fmla="*/ 1492100 w 2160653"/>
                    <a:gd name="connsiteY5" fmla="*/ 62485 h 1088022"/>
                    <a:gd name="connsiteX6" fmla="*/ 1773686 w 2160653"/>
                    <a:gd name="connsiteY6" fmla="*/ 17378 h 1088022"/>
                    <a:gd name="connsiteX7" fmla="*/ 1916479 w 2160653"/>
                    <a:gd name="connsiteY7" fmla="*/ 140435 h 1088022"/>
                    <a:gd name="connsiteX8" fmla="*/ 2099734 w 2160653"/>
                    <a:gd name="connsiteY8" fmla="*/ 259865 h 1088022"/>
                    <a:gd name="connsiteX9" fmla="*/ 2091532 w 2160653"/>
                    <a:gd name="connsiteY9" fmla="*/ 389370 h 1088022"/>
                    <a:gd name="connsiteX10" fmla="*/ 2151450 w 2160653"/>
                    <a:gd name="connsiteY10" fmla="*/ 587380 h 1088022"/>
                    <a:gd name="connsiteX11" fmla="*/ 1870765 w 2160653"/>
                    <a:gd name="connsiteY11" fmla="*/ 760708 h 1088022"/>
                    <a:gd name="connsiteX12" fmla="*/ 1770285 w 2160653"/>
                    <a:gd name="connsiteY12" fmla="*/ 909228 h 1088022"/>
                    <a:gd name="connsiteX13" fmla="*/ 1428181 w 2160653"/>
                    <a:gd name="connsiteY13" fmla="*/ 927211 h 1088022"/>
                    <a:gd name="connsiteX14" fmla="*/ 1183707 w 2160653"/>
                    <a:gd name="connsiteY14" fmla="*/ 1085654 h 1088022"/>
                    <a:gd name="connsiteX15" fmla="*/ 824249 w 2160653"/>
                    <a:gd name="connsiteY15" fmla="*/ 988941 h 1088022"/>
                    <a:gd name="connsiteX16" fmla="*/ 290287 w 2160653"/>
                    <a:gd name="connsiteY16" fmla="*/ 893386 h 1088022"/>
                    <a:gd name="connsiteX17" fmla="*/ 55516 w 2160653"/>
                    <a:gd name="connsiteY17" fmla="*/ 787052 h 1088022"/>
                    <a:gd name="connsiteX18" fmla="*/ 105681 w 2160653"/>
                    <a:gd name="connsiteY18" fmla="*/ 643519 h 1088022"/>
                    <a:gd name="connsiteX19" fmla="*/ -251 w 2160653"/>
                    <a:gd name="connsiteY19" fmla="*/ 496258 h 1088022"/>
                    <a:gd name="connsiteX20" fmla="*/ 193208 w 2160653"/>
                    <a:gd name="connsiteY20" fmla="*/ 365368 h 1088022"/>
                    <a:gd name="connsiteX21" fmla="*/ 195058 w 2160653"/>
                    <a:gd name="connsiteY21" fmla="*/ 361918 h 1088022"/>
                    <a:gd name="connsiteX0" fmla="*/ 234720 w 2160653"/>
                    <a:gd name="connsiteY0" fmla="*/ 659285 h 1088022"/>
                    <a:gd name="connsiteX1" fmla="*/ 108032 w 2160653"/>
                    <a:gd name="connsiteY1" fmla="*/ 639212 h 1088022"/>
                    <a:gd name="connsiteX2" fmla="*/ 346504 w 2160653"/>
                    <a:gd name="connsiteY2" fmla="*/ 878955 h 1088022"/>
                    <a:gd name="connsiteX3" fmla="*/ 291087 w 2160653"/>
                    <a:gd name="connsiteY3" fmla="*/ 888551 h 1088022"/>
                    <a:gd name="connsiteX4" fmla="*/ 824149 w 2160653"/>
                    <a:gd name="connsiteY4" fmla="*/ 984508 h 1088022"/>
                    <a:gd name="connsiteX5" fmla="*/ 790738 w 2160653"/>
                    <a:gd name="connsiteY5" fmla="*/ 940685 h 1088022"/>
                    <a:gd name="connsiteX6" fmla="*/ 1441785 w 2160653"/>
                    <a:gd name="connsiteY6" fmla="*/ 875228 h 1088022"/>
                    <a:gd name="connsiteX7" fmla="*/ 1428431 w 2160653"/>
                    <a:gd name="connsiteY7" fmla="*/ 923307 h 1088022"/>
                    <a:gd name="connsiteX8" fmla="*/ 1706965 w 2160653"/>
                    <a:gd name="connsiteY8" fmla="*/ 578112 h 1088022"/>
                    <a:gd name="connsiteX9" fmla="*/ 1869565 w 2160653"/>
                    <a:gd name="connsiteY9" fmla="*/ 757837 h 1088022"/>
                    <a:gd name="connsiteX10" fmla="*/ 2090531 w 2160653"/>
                    <a:gd name="connsiteY10" fmla="*/ 386701 h 1088022"/>
                    <a:gd name="connsiteX11" fmla="*/ 2018109 w 2160653"/>
                    <a:gd name="connsiteY11" fmla="*/ 454098 h 1088022"/>
                    <a:gd name="connsiteX12" fmla="*/ 1916779 w 2160653"/>
                    <a:gd name="connsiteY12" fmla="*/ 136657 h 1088022"/>
                    <a:gd name="connsiteX13" fmla="*/ 1920580 w 2160653"/>
                    <a:gd name="connsiteY13" fmla="*/ 168492 h 1088022"/>
                    <a:gd name="connsiteX14" fmla="*/ 1454339 w 2160653"/>
                    <a:gd name="connsiteY14" fmla="*/ 99533 h 1088022"/>
                    <a:gd name="connsiteX15" fmla="*/ 1491450 w 2160653"/>
                    <a:gd name="connsiteY15" fmla="*/ 58934 h 1088022"/>
                    <a:gd name="connsiteX16" fmla="*/ 1107384 w 2160653"/>
                    <a:gd name="connsiteY16" fmla="*/ 118876 h 1088022"/>
                    <a:gd name="connsiteX17" fmla="*/ 1125340 w 2160653"/>
                    <a:gd name="connsiteY17" fmla="*/ 83868 h 1088022"/>
                    <a:gd name="connsiteX18" fmla="*/ 700211 w 2160653"/>
                    <a:gd name="connsiteY18" fmla="*/ 130764 h 1088022"/>
                    <a:gd name="connsiteX19" fmla="*/ 765231 w 2160653"/>
                    <a:gd name="connsiteY19" fmla="*/ 164714 h 1088022"/>
                    <a:gd name="connsiteX20" fmla="*/ 206412 w 2160653"/>
                    <a:gd name="connsiteY20" fmla="*/ 397656 h 1088022"/>
                    <a:gd name="connsiteX21" fmla="*/ 195058 w 2160653"/>
                    <a:gd name="connsiteY21" fmla="*/ 361918 h 1088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160653" h="1088022" fill="none" extrusionOk="0">
                      <a:moveTo>
                        <a:pt x="195058" y="361918"/>
                      </a:moveTo>
                      <a:cubicBezTo>
                        <a:pt x="180032" y="295508"/>
                        <a:pt x="201639" y="224936"/>
                        <a:pt x="281234" y="173957"/>
                      </a:cubicBezTo>
                      <a:cubicBezTo>
                        <a:pt x="372665" y="104889"/>
                        <a:pt x="574344" y="88992"/>
                        <a:pt x="700461" y="131015"/>
                      </a:cubicBezTo>
                      <a:cubicBezTo>
                        <a:pt x="762816" y="46894"/>
                        <a:pt x="969173" y="-10577"/>
                        <a:pt x="1123139" y="86437"/>
                      </a:cubicBezTo>
                      <a:cubicBezTo>
                        <a:pt x="1160580" y="49944"/>
                        <a:pt x="1216563" y="8939"/>
                        <a:pt x="1287839" y="5037"/>
                      </a:cubicBezTo>
                      <a:cubicBezTo>
                        <a:pt x="1364453" y="-14870"/>
                        <a:pt x="1442636" y="18538"/>
                        <a:pt x="1492100" y="62485"/>
                      </a:cubicBezTo>
                      <a:cubicBezTo>
                        <a:pt x="1559061" y="20733"/>
                        <a:pt x="1651510" y="-18775"/>
                        <a:pt x="1773686" y="17378"/>
                      </a:cubicBezTo>
                      <a:cubicBezTo>
                        <a:pt x="1858414" y="35331"/>
                        <a:pt x="1903573" y="87730"/>
                        <a:pt x="1916479" y="140435"/>
                      </a:cubicBezTo>
                      <a:cubicBezTo>
                        <a:pt x="1996078" y="156528"/>
                        <a:pt x="2079578" y="190221"/>
                        <a:pt x="2099734" y="259865"/>
                      </a:cubicBezTo>
                      <a:cubicBezTo>
                        <a:pt x="2119000" y="307112"/>
                        <a:pt x="2113740" y="349202"/>
                        <a:pt x="2091532" y="389370"/>
                      </a:cubicBezTo>
                      <a:cubicBezTo>
                        <a:pt x="2153850" y="442998"/>
                        <a:pt x="2167838" y="533749"/>
                        <a:pt x="2151450" y="587380"/>
                      </a:cubicBezTo>
                      <a:cubicBezTo>
                        <a:pt x="2118727" y="687224"/>
                        <a:pt x="2024466" y="741627"/>
                        <a:pt x="1870765" y="760708"/>
                      </a:cubicBezTo>
                      <a:cubicBezTo>
                        <a:pt x="1867773" y="811873"/>
                        <a:pt x="1827666" y="877653"/>
                        <a:pt x="1770285" y="909228"/>
                      </a:cubicBezTo>
                      <a:cubicBezTo>
                        <a:pt x="1671476" y="967786"/>
                        <a:pt x="1541797" y="975370"/>
                        <a:pt x="1428181" y="927211"/>
                      </a:cubicBezTo>
                      <a:cubicBezTo>
                        <a:pt x="1401764" y="1000030"/>
                        <a:pt x="1294852" y="1093575"/>
                        <a:pt x="1183707" y="1085654"/>
                      </a:cubicBezTo>
                      <a:cubicBezTo>
                        <a:pt x="1054774" y="1117642"/>
                        <a:pt x="899313" y="1096827"/>
                        <a:pt x="824249" y="988941"/>
                      </a:cubicBezTo>
                      <a:cubicBezTo>
                        <a:pt x="621921" y="1069408"/>
                        <a:pt x="371426" y="1044794"/>
                        <a:pt x="290287" y="893386"/>
                      </a:cubicBezTo>
                      <a:cubicBezTo>
                        <a:pt x="175702" y="909711"/>
                        <a:pt x="88732" y="846770"/>
                        <a:pt x="55516" y="787052"/>
                      </a:cubicBezTo>
                      <a:cubicBezTo>
                        <a:pt x="35227" y="727851"/>
                        <a:pt x="53271" y="683723"/>
                        <a:pt x="105681" y="643519"/>
                      </a:cubicBezTo>
                      <a:cubicBezTo>
                        <a:pt x="26456" y="601497"/>
                        <a:pt x="-16551" y="557972"/>
                        <a:pt x="-251" y="496258"/>
                      </a:cubicBezTo>
                      <a:cubicBezTo>
                        <a:pt x="16433" y="440353"/>
                        <a:pt x="92268" y="363356"/>
                        <a:pt x="193208" y="365368"/>
                      </a:cubicBezTo>
                      <a:cubicBezTo>
                        <a:pt x="194045" y="364063"/>
                        <a:pt x="194355" y="363343"/>
                        <a:pt x="195058" y="361918"/>
                      </a:cubicBezTo>
                      <a:close/>
                    </a:path>
                    <a:path w="2160653" h="1088022" fill="none" extrusionOk="0">
                      <a:moveTo>
                        <a:pt x="234720" y="659285"/>
                      </a:moveTo>
                      <a:cubicBezTo>
                        <a:pt x="188377" y="655011"/>
                        <a:pt x="142606" y="660615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31893" y="885170"/>
                        <a:pt x="312022" y="886848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8762" y="972420"/>
                        <a:pt x="799520" y="954576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40959" y="894339"/>
                        <a:pt x="1432230" y="910380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7351" y="605666"/>
                        <a:pt x="1854236" y="679549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78617" y="416504"/>
                        <a:pt x="2048399" y="428581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21564" y="146112"/>
                        <a:pt x="1920240" y="159355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2007" y="85856"/>
                        <a:pt x="1474235" y="70615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8869" y="108388"/>
                        <a:pt x="1118941" y="97574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7748" y="141407"/>
                        <a:pt x="744448" y="150239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878" y="385239"/>
                        <a:pt x="196468" y="372226"/>
                        <a:pt x="195058" y="361918"/>
                      </a:cubicBezTo>
                    </a:path>
                    <a:path w="2160653" h="1088022" stroke="0" extrusionOk="0">
                      <a:moveTo>
                        <a:pt x="195058" y="361918"/>
                      </a:moveTo>
                      <a:cubicBezTo>
                        <a:pt x="181775" y="303550"/>
                        <a:pt x="197231" y="217290"/>
                        <a:pt x="281234" y="173957"/>
                      </a:cubicBezTo>
                      <a:cubicBezTo>
                        <a:pt x="391991" y="62969"/>
                        <a:pt x="555755" y="101182"/>
                        <a:pt x="700461" y="131015"/>
                      </a:cubicBezTo>
                      <a:cubicBezTo>
                        <a:pt x="790898" y="24620"/>
                        <a:pt x="992003" y="-34166"/>
                        <a:pt x="1123139" y="86437"/>
                      </a:cubicBezTo>
                      <a:cubicBezTo>
                        <a:pt x="1159935" y="50647"/>
                        <a:pt x="1202712" y="14354"/>
                        <a:pt x="1287839" y="5037"/>
                      </a:cubicBezTo>
                      <a:cubicBezTo>
                        <a:pt x="1373840" y="4443"/>
                        <a:pt x="1455136" y="27015"/>
                        <a:pt x="1492100" y="62485"/>
                      </a:cubicBezTo>
                      <a:cubicBezTo>
                        <a:pt x="1541480" y="16350"/>
                        <a:pt x="1686585" y="-9204"/>
                        <a:pt x="1773686" y="17378"/>
                      </a:cubicBezTo>
                      <a:cubicBezTo>
                        <a:pt x="1842322" y="47088"/>
                        <a:pt x="1901505" y="93292"/>
                        <a:pt x="1916479" y="140435"/>
                      </a:cubicBezTo>
                      <a:cubicBezTo>
                        <a:pt x="1995331" y="149224"/>
                        <a:pt x="2065883" y="214106"/>
                        <a:pt x="2099734" y="259865"/>
                      </a:cubicBezTo>
                      <a:cubicBezTo>
                        <a:pt x="2120445" y="307313"/>
                        <a:pt x="2116709" y="346838"/>
                        <a:pt x="2091532" y="389370"/>
                      </a:cubicBezTo>
                      <a:cubicBezTo>
                        <a:pt x="2158440" y="459654"/>
                        <a:pt x="2179378" y="505403"/>
                        <a:pt x="2151450" y="587380"/>
                      </a:cubicBezTo>
                      <a:cubicBezTo>
                        <a:pt x="2114262" y="692228"/>
                        <a:pt x="2012516" y="758714"/>
                        <a:pt x="1870765" y="760708"/>
                      </a:cubicBezTo>
                      <a:cubicBezTo>
                        <a:pt x="1873710" y="813051"/>
                        <a:pt x="1841026" y="867903"/>
                        <a:pt x="1770285" y="909228"/>
                      </a:cubicBezTo>
                      <a:cubicBezTo>
                        <a:pt x="1657328" y="975049"/>
                        <a:pt x="1555759" y="983081"/>
                        <a:pt x="1428181" y="927211"/>
                      </a:cubicBezTo>
                      <a:cubicBezTo>
                        <a:pt x="1389369" y="1006383"/>
                        <a:pt x="1297565" y="1081640"/>
                        <a:pt x="1183707" y="1085654"/>
                      </a:cubicBezTo>
                      <a:cubicBezTo>
                        <a:pt x="1048732" y="1106652"/>
                        <a:pt x="911596" y="1066943"/>
                        <a:pt x="824249" y="988941"/>
                      </a:cubicBezTo>
                      <a:cubicBezTo>
                        <a:pt x="662166" y="1055453"/>
                        <a:pt x="388029" y="1038485"/>
                        <a:pt x="290287" y="893386"/>
                      </a:cubicBezTo>
                      <a:cubicBezTo>
                        <a:pt x="179186" y="890002"/>
                        <a:pt x="84514" y="866634"/>
                        <a:pt x="55516" y="787052"/>
                      </a:cubicBezTo>
                      <a:cubicBezTo>
                        <a:pt x="35353" y="740664"/>
                        <a:pt x="54383" y="679549"/>
                        <a:pt x="105681" y="643519"/>
                      </a:cubicBezTo>
                      <a:cubicBezTo>
                        <a:pt x="21928" y="607252"/>
                        <a:pt x="-23781" y="551419"/>
                        <a:pt x="-251" y="496258"/>
                      </a:cubicBezTo>
                      <a:cubicBezTo>
                        <a:pt x="15119" y="429637"/>
                        <a:pt x="90493" y="349099"/>
                        <a:pt x="193208" y="365368"/>
                      </a:cubicBezTo>
                      <a:cubicBezTo>
                        <a:pt x="193669" y="364272"/>
                        <a:pt x="194433" y="363116"/>
                        <a:pt x="195058" y="361918"/>
                      </a:cubicBezTo>
                      <a:close/>
                    </a:path>
                    <a:path w="2160653" h="1088022" fill="none" stroke="0" extrusionOk="0">
                      <a:moveTo>
                        <a:pt x="234720" y="659285"/>
                      </a:moveTo>
                      <a:cubicBezTo>
                        <a:pt x="188246" y="655657"/>
                        <a:pt x="142134" y="655814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27511" y="883257"/>
                        <a:pt x="310897" y="888236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9661" y="971573"/>
                        <a:pt x="798837" y="955869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38754" y="889351"/>
                        <a:pt x="1434023" y="906211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3942" y="611034"/>
                        <a:pt x="1860789" y="671001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80899" y="412714"/>
                        <a:pt x="2050208" y="431715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18212" y="148305"/>
                        <a:pt x="1921937" y="155443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5472" y="83954"/>
                        <a:pt x="1476127" y="68930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9678" y="107518"/>
                        <a:pt x="1115925" y="96288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1933" y="143007"/>
                        <a:pt x="750644" y="153972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116" y="386397"/>
                        <a:pt x="197679" y="373630"/>
                        <a:pt x="195058" y="361918"/>
                      </a:cubicBezTo>
                    </a:path>
                  </a:pathLst>
                </a:custGeom>
                <a:ln>
                  <a:extLst>
                    <a:ext uri="{C807C97D-BFC1-408E-A445-0C87EB9F89A2}">
                      <ask:lineSketchStyleProps xmlns:ask="http://schemas.microsoft.com/office/drawing/2018/sketchyshapes" sd="1090976289">
                        <a:prstGeom prst="cloud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400" dirty="0"/>
                    <a:t>Vad erbjuder vi?</a:t>
                  </a:r>
                </a:p>
              </p:txBody>
            </p:sp>
            <p:sp>
              <p:nvSpPr>
                <p:cNvPr id="11" name="Ellips 10">
                  <a:extLst>
                    <a:ext uri="{FF2B5EF4-FFF2-40B4-BE49-F238E27FC236}">
                      <a16:creationId xmlns:a16="http://schemas.microsoft.com/office/drawing/2014/main" id="{96B745FF-C7EF-408F-8862-CDC96664A8ED}"/>
                    </a:ext>
                  </a:extLst>
                </p:cNvPr>
                <p:cNvSpPr/>
                <p:nvPr/>
              </p:nvSpPr>
              <p:spPr>
                <a:xfrm>
                  <a:off x="10079024" y="3144453"/>
                  <a:ext cx="116840" cy="109965"/>
                </a:xfrm>
                <a:custGeom>
                  <a:avLst/>
                  <a:gdLst>
                    <a:gd name="connsiteX0" fmla="*/ 0 w 116840"/>
                    <a:gd name="connsiteY0" fmla="*/ 54983 h 109965"/>
                    <a:gd name="connsiteX1" fmla="*/ 58420 w 116840"/>
                    <a:gd name="connsiteY1" fmla="*/ 0 h 109965"/>
                    <a:gd name="connsiteX2" fmla="*/ 116840 w 116840"/>
                    <a:gd name="connsiteY2" fmla="*/ 54983 h 109965"/>
                    <a:gd name="connsiteX3" fmla="*/ 58420 w 116840"/>
                    <a:gd name="connsiteY3" fmla="*/ 109966 h 109965"/>
                    <a:gd name="connsiteX4" fmla="*/ 0 w 116840"/>
                    <a:gd name="connsiteY4" fmla="*/ 54983 h 109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40" h="109965" fill="none" extrusionOk="0">
                      <a:moveTo>
                        <a:pt x="0" y="54983"/>
                      </a:moveTo>
                      <a:cubicBezTo>
                        <a:pt x="57" y="31484"/>
                        <a:pt x="32968" y="3660"/>
                        <a:pt x="58420" y="0"/>
                      </a:cubicBezTo>
                      <a:cubicBezTo>
                        <a:pt x="91127" y="-784"/>
                        <a:pt x="117017" y="26136"/>
                        <a:pt x="116840" y="54983"/>
                      </a:cubicBezTo>
                      <a:cubicBezTo>
                        <a:pt x="122813" y="84355"/>
                        <a:pt x="90070" y="105392"/>
                        <a:pt x="58420" y="109966"/>
                      </a:cubicBezTo>
                      <a:cubicBezTo>
                        <a:pt x="29409" y="106196"/>
                        <a:pt x="422" y="80199"/>
                        <a:pt x="0" y="54983"/>
                      </a:cubicBezTo>
                      <a:close/>
                    </a:path>
                    <a:path w="116840" h="109965" stroke="0" extrusionOk="0">
                      <a:moveTo>
                        <a:pt x="0" y="54983"/>
                      </a:moveTo>
                      <a:cubicBezTo>
                        <a:pt x="4444" y="28334"/>
                        <a:pt x="27043" y="-5471"/>
                        <a:pt x="58420" y="0"/>
                      </a:cubicBezTo>
                      <a:cubicBezTo>
                        <a:pt x="88143" y="2856"/>
                        <a:pt x="118230" y="21676"/>
                        <a:pt x="116840" y="54983"/>
                      </a:cubicBezTo>
                      <a:cubicBezTo>
                        <a:pt x="119041" y="87816"/>
                        <a:pt x="94796" y="112407"/>
                        <a:pt x="58420" y="109966"/>
                      </a:cubicBezTo>
                      <a:cubicBezTo>
                        <a:pt x="24642" y="115071"/>
                        <a:pt x="3226" y="77711"/>
                        <a:pt x="0" y="549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 dirty="0"/>
                </a:p>
              </p:txBody>
            </p:sp>
            <p:sp>
              <p:nvSpPr>
                <p:cNvPr id="12" name="Ellips 11">
                  <a:extLst>
                    <a:ext uri="{FF2B5EF4-FFF2-40B4-BE49-F238E27FC236}">
                      <a16:creationId xmlns:a16="http://schemas.microsoft.com/office/drawing/2014/main" id="{B3340013-2AD3-48FB-835D-1F51CCA53ED4}"/>
                    </a:ext>
                  </a:extLst>
                </p:cNvPr>
                <p:cNvSpPr/>
                <p:nvPr/>
              </p:nvSpPr>
              <p:spPr>
                <a:xfrm>
                  <a:off x="9912463" y="3199435"/>
                  <a:ext cx="86360" cy="85525"/>
                </a:xfrm>
                <a:custGeom>
                  <a:avLst/>
                  <a:gdLst>
                    <a:gd name="connsiteX0" fmla="*/ 0 w 86360"/>
                    <a:gd name="connsiteY0" fmla="*/ 42763 h 85525"/>
                    <a:gd name="connsiteX1" fmla="*/ 43180 w 86360"/>
                    <a:gd name="connsiteY1" fmla="*/ 0 h 85525"/>
                    <a:gd name="connsiteX2" fmla="*/ 86360 w 86360"/>
                    <a:gd name="connsiteY2" fmla="*/ 42763 h 85525"/>
                    <a:gd name="connsiteX3" fmla="*/ 43180 w 86360"/>
                    <a:gd name="connsiteY3" fmla="*/ 85526 h 85525"/>
                    <a:gd name="connsiteX4" fmla="*/ 0 w 86360"/>
                    <a:gd name="connsiteY4" fmla="*/ 42763 h 85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360" h="85525" fill="none" extrusionOk="0">
                      <a:moveTo>
                        <a:pt x="0" y="42763"/>
                      </a:moveTo>
                      <a:cubicBezTo>
                        <a:pt x="6" y="19864"/>
                        <a:pt x="22783" y="1854"/>
                        <a:pt x="43180" y="0"/>
                      </a:cubicBezTo>
                      <a:cubicBezTo>
                        <a:pt x="69970" y="-5203"/>
                        <a:pt x="87040" y="24983"/>
                        <a:pt x="86360" y="42763"/>
                      </a:cubicBezTo>
                      <a:cubicBezTo>
                        <a:pt x="88338" y="66051"/>
                        <a:pt x="66425" y="81034"/>
                        <a:pt x="43180" y="85526"/>
                      </a:cubicBezTo>
                      <a:cubicBezTo>
                        <a:pt x="23349" y="80870"/>
                        <a:pt x="431" y="61123"/>
                        <a:pt x="0" y="42763"/>
                      </a:cubicBezTo>
                      <a:close/>
                    </a:path>
                    <a:path w="86360" h="85525" stroke="0" extrusionOk="0">
                      <a:moveTo>
                        <a:pt x="0" y="42763"/>
                      </a:moveTo>
                      <a:cubicBezTo>
                        <a:pt x="2868" y="21545"/>
                        <a:pt x="20391" y="-6531"/>
                        <a:pt x="43180" y="0"/>
                      </a:cubicBezTo>
                      <a:cubicBezTo>
                        <a:pt x="63885" y="3534"/>
                        <a:pt x="87959" y="15762"/>
                        <a:pt x="86360" y="42763"/>
                      </a:cubicBezTo>
                      <a:cubicBezTo>
                        <a:pt x="90335" y="70837"/>
                        <a:pt x="68264" y="86259"/>
                        <a:pt x="43180" y="85526"/>
                      </a:cubicBezTo>
                      <a:cubicBezTo>
                        <a:pt x="18519" y="88268"/>
                        <a:pt x="1388" y="63094"/>
                        <a:pt x="0" y="427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sp>
            <p:nvSpPr>
              <p:cNvPr id="8" name="Ellips 7">
                <a:extLst>
                  <a:ext uri="{FF2B5EF4-FFF2-40B4-BE49-F238E27FC236}">
                    <a16:creationId xmlns:a16="http://schemas.microsoft.com/office/drawing/2014/main" id="{4AA3B4E3-7F33-4F04-9E2B-0839553FE3CE}"/>
                  </a:ext>
                </a:extLst>
              </p:cNvPr>
              <p:cNvSpPr/>
              <p:nvPr/>
            </p:nvSpPr>
            <p:spPr>
              <a:xfrm>
                <a:off x="4781724" y="2654990"/>
                <a:ext cx="64668" cy="68599"/>
              </a:xfrm>
              <a:custGeom>
                <a:avLst/>
                <a:gdLst>
                  <a:gd name="connsiteX0" fmla="*/ 0 w 64668"/>
                  <a:gd name="connsiteY0" fmla="*/ 34300 h 68599"/>
                  <a:gd name="connsiteX1" fmla="*/ 32334 w 64668"/>
                  <a:gd name="connsiteY1" fmla="*/ 0 h 68599"/>
                  <a:gd name="connsiteX2" fmla="*/ 64668 w 64668"/>
                  <a:gd name="connsiteY2" fmla="*/ 34300 h 68599"/>
                  <a:gd name="connsiteX3" fmla="*/ 32334 w 64668"/>
                  <a:gd name="connsiteY3" fmla="*/ 68600 h 68599"/>
                  <a:gd name="connsiteX4" fmla="*/ 0 w 64668"/>
                  <a:gd name="connsiteY4" fmla="*/ 34300 h 6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668" h="68599" fill="none" extrusionOk="0">
                    <a:moveTo>
                      <a:pt x="0" y="34300"/>
                    </a:moveTo>
                    <a:cubicBezTo>
                      <a:pt x="15" y="17109"/>
                      <a:pt x="16076" y="860"/>
                      <a:pt x="32334" y="0"/>
                    </a:cubicBezTo>
                    <a:cubicBezTo>
                      <a:pt x="51980" y="-3162"/>
                      <a:pt x="64783" y="16345"/>
                      <a:pt x="64668" y="34300"/>
                    </a:cubicBezTo>
                    <a:cubicBezTo>
                      <a:pt x="67592" y="52756"/>
                      <a:pt x="49829" y="65894"/>
                      <a:pt x="32334" y="68600"/>
                    </a:cubicBezTo>
                    <a:cubicBezTo>
                      <a:pt x="16135" y="66677"/>
                      <a:pt x="293" y="49668"/>
                      <a:pt x="0" y="34300"/>
                    </a:cubicBezTo>
                    <a:close/>
                  </a:path>
                  <a:path w="64668" h="68599" stroke="0" extrusionOk="0">
                    <a:moveTo>
                      <a:pt x="0" y="34300"/>
                    </a:moveTo>
                    <a:cubicBezTo>
                      <a:pt x="3661" y="18419"/>
                      <a:pt x="14952" y="-2933"/>
                      <a:pt x="32334" y="0"/>
                    </a:cubicBezTo>
                    <a:cubicBezTo>
                      <a:pt x="49784" y="459"/>
                      <a:pt x="65939" y="12668"/>
                      <a:pt x="64668" y="34300"/>
                    </a:cubicBezTo>
                    <a:cubicBezTo>
                      <a:pt x="66055" y="54799"/>
                      <a:pt x="50626" y="68858"/>
                      <a:pt x="32334" y="68600"/>
                    </a:cubicBezTo>
                    <a:cubicBezTo>
                      <a:pt x="13359" y="72367"/>
                      <a:pt x="438" y="52206"/>
                      <a:pt x="0" y="3430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696144307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404460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84085893-7E4D-422D-BC23-FFC5F2249DF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Identifiera prioriterade användningsfall: </a:t>
            </a:r>
            <a:br>
              <a:rPr lang="sv-SE" dirty="0"/>
            </a:br>
            <a:r>
              <a:rPr lang="sv-SE" dirty="0"/>
              <a:t>Hitta vårdtjänstutbud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4CDCE293-7254-4EDC-BE73-5AFB881E9DE6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858838" y="2025650"/>
            <a:ext cx="9269233" cy="4240213"/>
          </a:xfrm>
        </p:spPr>
        <p:txBody>
          <a:bodyPr/>
          <a:lstStyle/>
          <a:p>
            <a:pPr marL="0" indent="0">
              <a:buNone/>
            </a:pPr>
            <a:r>
              <a:rPr lang="sv-SE" sz="2400" dirty="0">
                <a:solidFill>
                  <a:srgbClr val="212121"/>
                </a:solidFill>
                <a:latin typeface="Public Sans Regular" pitchFamily="2" charset="0"/>
              </a:rPr>
              <a:t>Ögonläkaren på Växjö Centrallasarett fastställer att Bengt har behov av en kataraktoperation men gör bedömningen att de inte har möjlighet att behandla Bengt inom ramen för vårdgarantin. Vårdlotsen i Kronoberg får i uppgift att </a:t>
            </a:r>
            <a:r>
              <a:rPr lang="sv-SE" sz="2400" b="1" dirty="0">
                <a:solidFill>
                  <a:srgbClr val="212121"/>
                </a:solidFill>
                <a:latin typeface="Public Sans Regular" pitchFamily="2" charset="0"/>
              </a:rPr>
              <a:t>hitta och söka</a:t>
            </a:r>
            <a:r>
              <a:rPr lang="sv-SE" sz="2400" dirty="0">
                <a:solidFill>
                  <a:srgbClr val="212121"/>
                </a:solidFill>
                <a:latin typeface="Public Sans Regular" pitchFamily="2" charset="0"/>
              </a:rPr>
              <a:t> alternativ vårdgivare. </a:t>
            </a:r>
          </a:p>
          <a:p>
            <a:endParaRPr lang="sv-SE" dirty="0"/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B8229AB3-F108-4BCD-9F78-D4178C1C3C69}"/>
              </a:ext>
            </a:extLst>
          </p:cNvPr>
          <p:cNvGrpSpPr/>
          <p:nvPr/>
        </p:nvGrpSpPr>
        <p:grpSpPr>
          <a:xfrm>
            <a:off x="6668661" y="4582588"/>
            <a:ext cx="3609853" cy="2144065"/>
            <a:chOff x="2392322" y="1852988"/>
            <a:chExt cx="3060624" cy="1817851"/>
          </a:xfrm>
        </p:grpSpPr>
        <p:pic>
          <p:nvPicPr>
            <p:cNvPr id="5" name="Bildobjekt 4">
              <a:extLst>
                <a:ext uri="{FF2B5EF4-FFF2-40B4-BE49-F238E27FC236}">
                  <a16:creationId xmlns:a16="http://schemas.microsoft.com/office/drawing/2014/main" id="{492BCC19-939B-423D-8AF8-1C057C33E542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322" y="2097167"/>
              <a:ext cx="1798211" cy="1573672"/>
            </a:xfrm>
            <a:prstGeom prst="rect">
              <a:avLst/>
            </a:prstGeom>
          </p:spPr>
        </p:pic>
        <p:grpSp>
          <p:nvGrpSpPr>
            <p:cNvPr id="6" name="Grupp 5">
              <a:extLst>
                <a:ext uri="{FF2B5EF4-FFF2-40B4-BE49-F238E27FC236}">
                  <a16:creationId xmlns:a16="http://schemas.microsoft.com/office/drawing/2014/main" id="{632CDD83-A157-4DC9-A14D-AA2E40C4BE89}"/>
                </a:ext>
              </a:extLst>
            </p:cNvPr>
            <p:cNvGrpSpPr/>
            <p:nvPr/>
          </p:nvGrpSpPr>
          <p:grpSpPr>
            <a:xfrm>
              <a:off x="3658452" y="1852988"/>
              <a:ext cx="1794494" cy="750150"/>
              <a:chOff x="4781724" y="1852987"/>
              <a:chExt cx="2602744" cy="1088022"/>
            </a:xfrm>
          </p:grpSpPr>
          <p:grpSp>
            <p:nvGrpSpPr>
              <p:cNvPr id="9" name="Grupp 8">
                <a:extLst>
                  <a:ext uri="{FF2B5EF4-FFF2-40B4-BE49-F238E27FC236}">
                    <a16:creationId xmlns:a16="http://schemas.microsoft.com/office/drawing/2014/main" id="{67CA03F5-E36F-40AA-9CB1-6DD216804245}"/>
                  </a:ext>
                </a:extLst>
              </p:cNvPr>
              <p:cNvGrpSpPr/>
              <p:nvPr/>
            </p:nvGrpSpPr>
            <p:grpSpPr>
              <a:xfrm>
                <a:off x="4951832" y="1852987"/>
                <a:ext cx="2432636" cy="1088022"/>
                <a:chOff x="9912463" y="2389648"/>
                <a:chExt cx="2432636" cy="1088022"/>
              </a:xfrm>
            </p:grpSpPr>
            <p:sp>
              <p:nvSpPr>
                <p:cNvPr id="11" name="Ellips 10">
                  <a:extLst>
                    <a:ext uri="{FF2B5EF4-FFF2-40B4-BE49-F238E27FC236}">
                      <a16:creationId xmlns:a16="http://schemas.microsoft.com/office/drawing/2014/main" id="{FA672E17-A6DC-485D-A554-2B17353AB48A}"/>
                    </a:ext>
                  </a:extLst>
                </p:cNvPr>
                <p:cNvSpPr/>
                <p:nvPr/>
              </p:nvSpPr>
              <p:spPr>
                <a:xfrm>
                  <a:off x="10195864" y="2974898"/>
                  <a:ext cx="177800" cy="166150"/>
                </a:xfrm>
                <a:custGeom>
                  <a:avLst/>
                  <a:gdLst>
                    <a:gd name="connsiteX0" fmla="*/ 0 w 177800"/>
                    <a:gd name="connsiteY0" fmla="*/ 83075 h 166150"/>
                    <a:gd name="connsiteX1" fmla="*/ 88900 w 177800"/>
                    <a:gd name="connsiteY1" fmla="*/ 0 h 166150"/>
                    <a:gd name="connsiteX2" fmla="*/ 177800 w 177800"/>
                    <a:gd name="connsiteY2" fmla="*/ 83075 h 166150"/>
                    <a:gd name="connsiteX3" fmla="*/ 88900 w 177800"/>
                    <a:gd name="connsiteY3" fmla="*/ 166150 h 166150"/>
                    <a:gd name="connsiteX4" fmla="*/ 0 w 177800"/>
                    <a:gd name="connsiteY4" fmla="*/ 83075 h 16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166150" fill="none" extrusionOk="0">
                      <a:moveTo>
                        <a:pt x="0" y="83075"/>
                      </a:moveTo>
                      <a:cubicBezTo>
                        <a:pt x="67" y="45331"/>
                        <a:pt x="43308" y="1884"/>
                        <a:pt x="88900" y="0"/>
                      </a:cubicBezTo>
                      <a:cubicBezTo>
                        <a:pt x="142535" y="-8024"/>
                        <a:pt x="178902" y="46652"/>
                        <a:pt x="177800" y="83075"/>
                      </a:cubicBezTo>
                      <a:cubicBezTo>
                        <a:pt x="181514" y="128338"/>
                        <a:pt x="137698" y="163912"/>
                        <a:pt x="88900" y="166150"/>
                      </a:cubicBezTo>
                      <a:cubicBezTo>
                        <a:pt x="47391" y="157353"/>
                        <a:pt x="643" y="121100"/>
                        <a:pt x="0" y="83075"/>
                      </a:cubicBezTo>
                      <a:close/>
                    </a:path>
                    <a:path w="177800" h="166150" stroke="0" extrusionOk="0">
                      <a:moveTo>
                        <a:pt x="0" y="83075"/>
                      </a:moveTo>
                      <a:cubicBezTo>
                        <a:pt x="8061" y="43935"/>
                        <a:pt x="40882" y="-6661"/>
                        <a:pt x="88900" y="0"/>
                      </a:cubicBezTo>
                      <a:cubicBezTo>
                        <a:pt x="130176" y="8794"/>
                        <a:pt x="180220" y="32073"/>
                        <a:pt x="177800" y="83075"/>
                      </a:cubicBezTo>
                      <a:cubicBezTo>
                        <a:pt x="181324" y="132907"/>
                        <a:pt x="148268" y="172246"/>
                        <a:pt x="88900" y="166150"/>
                      </a:cubicBezTo>
                      <a:cubicBezTo>
                        <a:pt x="36871" y="176034"/>
                        <a:pt x="4449" y="118422"/>
                        <a:pt x="0" y="830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2" name="Moln 11">
                  <a:extLst>
                    <a:ext uri="{FF2B5EF4-FFF2-40B4-BE49-F238E27FC236}">
                      <a16:creationId xmlns:a16="http://schemas.microsoft.com/office/drawing/2014/main" id="{55C2CCA9-1109-405B-8AE4-B740C1119955}"/>
                    </a:ext>
                  </a:extLst>
                </p:cNvPr>
                <p:cNvSpPr/>
                <p:nvPr/>
              </p:nvSpPr>
              <p:spPr>
                <a:xfrm rot="621246">
                  <a:off x="10184446" y="2389648"/>
                  <a:ext cx="2160653" cy="1088022"/>
                </a:xfrm>
                <a:custGeom>
                  <a:avLst/>
                  <a:gdLst>
                    <a:gd name="connsiteX0" fmla="*/ 195058 w 2160653"/>
                    <a:gd name="connsiteY0" fmla="*/ 361918 h 1088022"/>
                    <a:gd name="connsiteX1" fmla="*/ 281234 w 2160653"/>
                    <a:gd name="connsiteY1" fmla="*/ 173957 h 1088022"/>
                    <a:gd name="connsiteX2" fmla="*/ 700461 w 2160653"/>
                    <a:gd name="connsiteY2" fmla="*/ 131015 h 1088022"/>
                    <a:gd name="connsiteX3" fmla="*/ 1123139 w 2160653"/>
                    <a:gd name="connsiteY3" fmla="*/ 86437 h 1088022"/>
                    <a:gd name="connsiteX4" fmla="*/ 1287839 w 2160653"/>
                    <a:gd name="connsiteY4" fmla="*/ 5037 h 1088022"/>
                    <a:gd name="connsiteX5" fmla="*/ 1492100 w 2160653"/>
                    <a:gd name="connsiteY5" fmla="*/ 62485 h 1088022"/>
                    <a:gd name="connsiteX6" fmla="*/ 1773686 w 2160653"/>
                    <a:gd name="connsiteY6" fmla="*/ 17378 h 1088022"/>
                    <a:gd name="connsiteX7" fmla="*/ 1916479 w 2160653"/>
                    <a:gd name="connsiteY7" fmla="*/ 140435 h 1088022"/>
                    <a:gd name="connsiteX8" fmla="*/ 2099734 w 2160653"/>
                    <a:gd name="connsiteY8" fmla="*/ 259865 h 1088022"/>
                    <a:gd name="connsiteX9" fmla="*/ 2091532 w 2160653"/>
                    <a:gd name="connsiteY9" fmla="*/ 389370 h 1088022"/>
                    <a:gd name="connsiteX10" fmla="*/ 2151450 w 2160653"/>
                    <a:gd name="connsiteY10" fmla="*/ 587380 h 1088022"/>
                    <a:gd name="connsiteX11" fmla="*/ 1870765 w 2160653"/>
                    <a:gd name="connsiteY11" fmla="*/ 760708 h 1088022"/>
                    <a:gd name="connsiteX12" fmla="*/ 1770285 w 2160653"/>
                    <a:gd name="connsiteY12" fmla="*/ 909228 h 1088022"/>
                    <a:gd name="connsiteX13" fmla="*/ 1428181 w 2160653"/>
                    <a:gd name="connsiteY13" fmla="*/ 927211 h 1088022"/>
                    <a:gd name="connsiteX14" fmla="*/ 1183707 w 2160653"/>
                    <a:gd name="connsiteY14" fmla="*/ 1085654 h 1088022"/>
                    <a:gd name="connsiteX15" fmla="*/ 824249 w 2160653"/>
                    <a:gd name="connsiteY15" fmla="*/ 988941 h 1088022"/>
                    <a:gd name="connsiteX16" fmla="*/ 290287 w 2160653"/>
                    <a:gd name="connsiteY16" fmla="*/ 893386 h 1088022"/>
                    <a:gd name="connsiteX17" fmla="*/ 55516 w 2160653"/>
                    <a:gd name="connsiteY17" fmla="*/ 787052 h 1088022"/>
                    <a:gd name="connsiteX18" fmla="*/ 105681 w 2160653"/>
                    <a:gd name="connsiteY18" fmla="*/ 643519 h 1088022"/>
                    <a:gd name="connsiteX19" fmla="*/ -251 w 2160653"/>
                    <a:gd name="connsiteY19" fmla="*/ 496258 h 1088022"/>
                    <a:gd name="connsiteX20" fmla="*/ 193208 w 2160653"/>
                    <a:gd name="connsiteY20" fmla="*/ 365368 h 1088022"/>
                    <a:gd name="connsiteX21" fmla="*/ 195058 w 2160653"/>
                    <a:gd name="connsiteY21" fmla="*/ 361918 h 1088022"/>
                    <a:gd name="connsiteX0" fmla="*/ 234720 w 2160653"/>
                    <a:gd name="connsiteY0" fmla="*/ 659285 h 1088022"/>
                    <a:gd name="connsiteX1" fmla="*/ 108032 w 2160653"/>
                    <a:gd name="connsiteY1" fmla="*/ 639212 h 1088022"/>
                    <a:gd name="connsiteX2" fmla="*/ 346504 w 2160653"/>
                    <a:gd name="connsiteY2" fmla="*/ 878955 h 1088022"/>
                    <a:gd name="connsiteX3" fmla="*/ 291087 w 2160653"/>
                    <a:gd name="connsiteY3" fmla="*/ 888551 h 1088022"/>
                    <a:gd name="connsiteX4" fmla="*/ 824149 w 2160653"/>
                    <a:gd name="connsiteY4" fmla="*/ 984508 h 1088022"/>
                    <a:gd name="connsiteX5" fmla="*/ 790738 w 2160653"/>
                    <a:gd name="connsiteY5" fmla="*/ 940685 h 1088022"/>
                    <a:gd name="connsiteX6" fmla="*/ 1441785 w 2160653"/>
                    <a:gd name="connsiteY6" fmla="*/ 875228 h 1088022"/>
                    <a:gd name="connsiteX7" fmla="*/ 1428431 w 2160653"/>
                    <a:gd name="connsiteY7" fmla="*/ 923307 h 1088022"/>
                    <a:gd name="connsiteX8" fmla="*/ 1706965 w 2160653"/>
                    <a:gd name="connsiteY8" fmla="*/ 578112 h 1088022"/>
                    <a:gd name="connsiteX9" fmla="*/ 1869565 w 2160653"/>
                    <a:gd name="connsiteY9" fmla="*/ 757837 h 1088022"/>
                    <a:gd name="connsiteX10" fmla="*/ 2090531 w 2160653"/>
                    <a:gd name="connsiteY10" fmla="*/ 386701 h 1088022"/>
                    <a:gd name="connsiteX11" fmla="*/ 2018109 w 2160653"/>
                    <a:gd name="connsiteY11" fmla="*/ 454098 h 1088022"/>
                    <a:gd name="connsiteX12" fmla="*/ 1916779 w 2160653"/>
                    <a:gd name="connsiteY12" fmla="*/ 136657 h 1088022"/>
                    <a:gd name="connsiteX13" fmla="*/ 1920580 w 2160653"/>
                    <a:gd name="connsiteY13" fmla="*/ 168492 h 1088022"/>
                    <a:gd name="connsiteX14" fmla="*/ 1454339 w 2160653"/>
                    <a:gd name="connsiteY14" fmla="*/ 99533 h 1088022"/>
                    <a:gd name="connsiteX15" fmla="*/ 1491450 w 2160653"/>
                    <a:gd name="connsiteY15" fmla="*/ 58934 h 1088022"/>
                    <a:gd name="connsiteX16" fmla="*/ 1107384 w 2160653"/>
                    <a:gd name="connsiteY16" fmla="*/ 118876 h 1088022"/>
                    <a:gd name="connsiteX17" fmla="*/ 1125340 w 2160653"/>
                    <a:gd name="connsiteY17" fmla="*/ 83868 h 1088022"/>
                    <a:gd name="connsiteX18" fmla="*/ 700211 w 2160653"/>
                    <a:gd name="connsiteY18" fmla="*/ 130764 h 1088022"/>
                    <a:gd name="connsiteX19" fmla="*/ 765231 w 2160653"/>
                    <a:gd name="connsiteY19" fmla="*/ 164714 h 1088022"/>
                    <a:gd name="connsiteX20" fmla="*/ 206412 w 2160653"/>
                    <a:gd name="connsiteY20" fmla="*/ 397656 h 1088022"/>
                    <a:gd name="connsiteX21" fmla="*/ 195058 w 2160653"/>
                    <a:gd name="connsiteY21" fmla="*/ 361918 h 1088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160653" h="1088022" fill="none" extrusionOk="0">
                      <a:moveTo>
                        <a:pt x="195058" y="361918"/>
                      </a:moveTo>
                      <a:cubicBezTo>
                        <a:pt x="180032" y="295508"/>
                        <a:pt x="201639" y="224936"/>
                        <a:pt x="281234" y="173957"/>
                      </a:cubicBezTo>
                      <a:cubicBezTo>
                        <a:pt x="372665" y="104889"/>
                        <a:pt x="574344" y="88992"/>
                        <a:pt x="700461" y="131015"/>
                      </a:cubicBezTo>
                      <a:cubicBezTo>
                        <a:pt x="762816" y="46894"/>
                        <a:pt x="969173" y="-10577"/>
                        <a:pt x="1123139" y="86437"/>
                      </a:cubicBezTo>
                      <a:cubicBezTo>
                        <a:pt x="1160580" y="49944"/>
                        <a:pt x="1216563" y="8939"/>
                        <a:pt x="1287839" y="5037"/>
                      </a:cubicBezTo>
                      <a:cubicBezTo>
                        <a:pt x="1364453" y="-14870"/>
                        <a:pt x="1442636" y="18538"/>
                        <a:pt x="1492100" y="62485"/>
                      </a:cubicBezTo>
                      <a:cubicBezTo>
                        <a:pt x="1559061" y="20733"/>
                        <a:pt x="1651510" y="-18775"/>
                        <a:pt x="1773686" y="17378"/>
                      </a:cubicBezTo>
                      <a:cubicBezTo>
                        <a:pt x="1858414" y="35331"/>
                        <a:pt x="1903573" y="87730"/>
                        <a:pt x="1916479" y="140435"/>
                      </a:cubicBezTo>
                      <a:cubicBezTo>
                        <a:pt x="1996078" y="156528"/>
                        <a:pt x="2079578" y="190221"/>
                        <a:pt x="2099734" y="259865"/>
                      </a:cubicBezTo>
                      <a:cubicBezTo>
                        <a:pt x="2119000" y="307112"/>
                        <a:pt x="2113740" y="349202"/>
                        <a:pt x="2091532" y="389370"/>
                      </a:cubicBezTo>
                      <a:cubicBezTo>
                        <a:pt x="2153850" y="442998"/>
                        <a:pt x="2167838" y="533749"/>
                        <a:pt x="2151450" y="587380"/>
                      </a:cubicBezTo>
                      <a:cubicBezTo>
                        <a:pt x="2118727" y="687224"/>
                        <a:pt x="2024466" y="741627"/>
                        <a:pt x="1870765" y="760708"/>
                      </a:cubicBezTo>
                      <a:cubicBezTo>
                        <a:pt x="1867773" y="811873"/>
                        <a:pt x="1827666" y="877653"/>
                        <a:pt x="1770285" y="909228"/>
                      </a:cubicBezTo>
                      <a:cubicBezTo>
                        <a:pt x="1671476" y="967786"/>
                        <a:pt x="1541797" y="975370"/>
                        <a:pt x="1428181" y="927211"/>
                      </a:cubicBezTo>
                      <a:cubicBezTo>
                        <a:pt x="1401764" y="1000030"/>
                        <a:pt x="1294852" y="1093575"/>
                        <a:pt x="1183707" y="1085654"/>
                      </a:cubicBezTo>
                      <a:cubicBezTo>
                        <a:pt x="1054774" y="1117642"/>
                        <a:pt x="899313" y="1096827"/>
                        <a:pt x="824249" y="988941"/>
                      </a:cubicBezTo>
                      <a:cubicBezTo>
                        <a:pt x="621921" y="1069408"/>
                        <a:pt x="371426" y="1044794"/>
                        <a:pt x="290287" y="893386"/>
                      </a:cubicBezTo>
                      <a:cubicBezTo>
                        <a:pt x="175702" y="909711"/>
                        <a:pt x="88732" y="846770"/>
                        <a:pt x="55516" y="787052"/>
                      </a:cubicBezTo>
                      <a:cubicBezTo>
                        <a:pt x="35227" y="727851"/>
                        <a:pt x="53271" y="683723"/>
                        <a:pt x="105681" y="643519"/>
                      </a:cubicBezTo>
                      <a:cubicBezTo>
                        <a:pt x="26456" y="601497"/>
                        <a:pt x="-16551" y="557972"/>
                        <a:pt x="-251" y="496258"/>
                      </a:cubicBezTo>
                      <a:cubicBezTo>
                        <a:pt x="16433" y="440353"/>
                        <a:pt x="92268" y="363356"/>
                        <a:pt x="193208" y="365368"/>
                      </a:cubicBezTo>
                      <a:cubicBezTo>
                        <a:pt x="194045" y="364063"/>
                        <a:pt x="194355" y="363343"/>
                        <a:pt x="195058" y="361918"/>
                      </a:cubicBezTo>
                      <a:close/>
                    </a:path>
                    <a:path w="2160653" h="1088022" fill="none" extrusionOk="0">
                      <a:moveTo>
                        <a:pt x="234720" y="659285"/>
                      </a:moveTo>
                      <a:cubicBezTo>
                        <a:pt x="188377" y="655011"/>
                        <a:pt x="142606" y="660615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31893" y="885170"/>
                        <a:pt x="312022" y="886848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8762" y="972420"/>
                        <a:pt x="799520" y="954576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40959" y="894339"/>
                        <a:pt x="1432230" y="910380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7351" y="605666"/>
                        <a:pt x="1854236" y="679549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78617" y="416504"/>
                        <a:pt x="2048399" y="428581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21564" y="146112"/>
                        <a:pt x="1920240" y="159355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2007" y="85856"/>
                        <a:pt x="1474235" y="70615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8869" y="108388"/>
                        <a:pt x="1118941" y="97574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7748" y="141407"/>
                        <a:pt x="744448" y="150239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878" y="385239"/>
                        <a:pt x="196468" y="372226"/>
                        <a:pt x="195058" y="361918"/>
                      </a:cubicBezTo>
                    </a:path>
                    <a:path w="2160653" h="1088022" stroke="0" extrusionOk="0">
                      <a:moveTo>
                        <a:pt x="195058" y="361918"/>
                      </a:moveTo>
                      <a:cubicBezTo>
                        <a:pt x="181775" y="303550"/>
                        <a:pt x="197231" y="217290"/>
                        <a:pt x="281234" y="173957"/>
                      </a:cubicBezTo>
                      <a:cubicBezTo>
                        <a:pt x="391991" y="62969"/>
                        <a:pt x="555755" y="101182"/>
                        <a:pt x="700461" y="131015"/>
                      </a:cubicBezTo>
                      <a:cubicBezTo>
                        <a:pt x="790898" y="24620"/>
                        <a:pt x="992003" y="-34166"/>
                        <a:pt x="1123139" y="86437"/>
                      </a:cubicBezTo>
                      <a:cubicBezTo>
                        <a:pt x="1159935" y="50647"/>
                        <a:pt x="1202712" y="14354"/>
                        <a:pt x="1287839" y="5037"/>
                      </a:cubicBezTo>
                      <a:cubicBezTo>
                        <a:pt x="1373840" y="4443"/>
                        <a:pt x="1455136" y="27015"/>
                        <a:pt x="1492100" y="62485"/>
                      </a:cubicBezTo>
                      <a:cubicBezTo>
                        <a:pt x="1541480" y="16350"/>
                        <a:pt x="1686585" y="-9204"/>
                        <a:pt x="1773686" y="17378"/>
                      </a:cubicBezTo>
                      <a:cubicBezTo>
                        <a:pt x="1842322" y="47088"/>
                        <a:pt x="1901505" y="93292"/>
                        <a:pt x="1916479" y="140435"/>
                      </a:cubicBezTo>
                      <a:cubicBezTo>
                        <a:pt x="1995331" y="149224"/>
                        <a:pt x="2065883" y="214106"/>
                        <a:pt x="2099734" y="259865"/>
                      </a:cubicBezTo>
                      <a:cubicBezTo>
                        <a:pt x="2120445" y="307313"/>
                        <a:pt x="2116709" y="346838"/>
                        <a:pt x="2091532" y="389370"/>
                      </a:cubicBezTo>
                      <a:cubicBezTo>
                        <a:pt x="2158440" y="459654"/>
                        <a:pt x="2179378" y="505403"/>
                        <a:pt x="2151450" y="587380"/>
                      </a:cubicBezTo>
                      <a:cubicBezTo>
                        <a:pt x="2114262" y="692228"/>
                        <a:pt x="2012516" y="758714"/>
                        <a:pt x="1870765" y="760708"/>
                      </a:cubicBezTo>
                      <a:cubicBezTo>
                        <a:pt x="1873710" y="813051"/>
                        <a:pt x="1841026" y="867903"/>
                        <a:pt x="1770285" y="909228"/>
                      </a:cubicBezTo>
                      <a:cubicBezTo>
                        <a:pt x="1657328" y="975049"/>
                        <a:pt x="1555759" y="983081"/>
                        <a:pt x="1428181" y="927211"/>
                      </a:cubicBezTo>
                      <a:cubicBezTo>
                        <a:pt x="1389369" y="1006383"/>
                        <a:pt x="1297565" y="1081640"/>
                        <a:pt x="1183707" y="1085654"/>
                      </a:cubicBezTo>
                      <a:cubicBezTo>
                        <a:pt x="1048732" y="1106652"/>
                        <a:pt x="911596" y="1066943"/>
                        <a:pt x="824249" y="988941"/>
                      </a:cubicBezTo>
                      <a:cubicBezTo>
                        <a:pt x="662166" y="1055453"/>
                        <a:pt x="388029" y="1038485"/>
                        <a:pt x="290287" y="893386"/>
                      </a:cubicBezTo>
                      <a:cubicBezTo>
                        <a:pt x="179186" y="890002"/>
                        <a:pt x="84514" y="866634"/>
                        <a:pt x="55516" y="787052"/>
                      </a:cubicBezTo>
                      <a:cubicBezTo>
                        <a:pt x="35353" y="740664"/>
                        <a:pt x="54383" y="679549"/>
                        <a:pt x="105681" y="643519"/>
                      </a:cubicBezTo>
                      <a:cubicBezTo>
                        <a:pt x="21928" y="607252"/>
                        <a:pt x="-23781" y="551419"/>
                        <a:pt x="-251" y="496258"/>
                      </a:cubicBezTo>
                      <a:cubicBezTo>
                        <a:pt x="15119" y="429637"/>
                        <a:pt x="90493" y="349099"/>
                        <a:pt x="193208" y="365368"/>
                      </a:cubicBezTo>
                      <a:cubicBezTo>
                        <a:pt x="193669" y="364272"/>
                        <a:pt x="194433" y="363116"/>
                        <a:pt x="195058" y="361918"/>
                      </a:cubicBezTo>
                      <a:close/>
                    </a:path>
                    <a:path w="2160653" h="1088022" fill="none" stroke="0" extrusionOk="0">
                      <a:moveTo>
                        <a:pt x="234720" y="659285"/>
                      </a:moveTo>
                      <a:cubicBezTo>
                        <a:pt x="188246" y="655657"/>
                        <a:pt x="142134" y="655814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27511" y="883257"/>
                        <a:pt x="310897" y="888236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9661" y="971573"/>
                        <a:pt x="798837" y="955869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38754" y="889351"/>
                        <a:pt x="1434023" y="906211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3942" y="611034"/>
                        <a:pt x="1860789" y="671001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80899" y="412714"/>
                        <a:pt x="2050208" y="431715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18212" y="148305"/>
                        <a:pt x="1921937" y="155443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5472" y="83954"/>
                        <a:pt x="1476127" y="68930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9678" y="107518"/>
                        <a:pt x="1115925" y="96288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1933" y="143007"/>
                        <a:pt x="750644" y="153972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116" y="386397"/>
                        <a:pt x="197679" y="373630"/>
                        <a:pt x="195058" y="361918"/>
                      </a:cubicBezTo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1090976289">
                        <a:prstGeom prst="cloud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3" name="Ellips 12">
                  <a:extLst>
                    <a:ext uri="{FF2B5EF4-FFF2-40B4-BE49-F238E27FC236}">
                      <a16:creationId xmlns:a16="http://schemas.microsoft.com/office/drawing/2014/main" id="{AA64ABC4-4E3C-4E55-B120-7B8069E9EE97}"/>
                    </a:ext>
                  </a:extLst>
                </p:cNvPr>
                <p:cNvSpPr/>
                <p:nvPr/>
              </p:nvSpPr>
              <p:spPr>
                <a:xfrm>
                  <a:off x="10079024" y="3144453"/>
                  <a:ext cx="116840" cy="109965"/>
                </a:xfrm>
                <a:custGeom>
                  <a:avLst/>
                  <a:gdLst>
                    <a:gd name="connsiteX0" fmla="*/ 0 w 116840"/>
                    <a:gd name="connsiteY0" fmla="*/ 54983 h 109965"/>
                    <a:gd name="connsiteX1" fmla="*/ 58420 w 116840"/>
                    <a:gd name="connsiteY1" fmla="*/ 0 h 109965"/>
                    <a:gd name="connsiteX2" fmla="*/ 116840 w 116840"/>
                    <a:gd name="connsiteY2" fmla="*/ 54983 h 109965"/>
                    <a:gd name="connsiteX3" fmla="*/ 58420 w 116840"/>
                    <a:gd name="connsiteY3" fmla="*/ 109966 h 109965"/>
                    <a:gd name="connsiteX4" fmla="*/ 0 w 116840"/>
                    <a:gd name="connsiteY4" fmla="*/ 54983 h 109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40" h="109965" fill="none" extrusionOk="0">
                      <a:moveTo>
                        <a:pt x="0" y="54983"/>
                      </a:moveTo>
                      <a:cubicBezTo>
                        <a:pt x="57" y="31484"/>
                        <a:pt x="32968" y="3660"/>
                        <a:pt x="58420" y="0"/>
                      </a:cubicBezTo>
                      <a:cubicBezTo>
                        <a:pt x="91127" y="-784"/>
                        <a:pt x="117017" y="26136"/>
                        <a:pt x="116840" y="54983"/>
                      </a:cubicBezTo>
                      <a:cubicBezTo>
                        <a:pt x="122813" y="84355"/>
                        <a:pt x="90070" y="105392"/>
                        <a:pt x="58420" y="109966"/>
                      </a:cubicBezTo>
                      <a:cubicBezTo>
                        <a:pt x="29409" y="106196"/>
                        <a:pt x="422" y="80199"/>
                        <a:pt x="0" y="54983"/>
                      </a:cubicBezTo>
                      <a:close/>
                    </a:path>
                    <a:path w="116840" h="109965" stroke="0" extrusionOk="0">
                      <a:moveTo>
                        <a:pt x="0" y="54983"/>
                      </a:moveTo>
                      <a:cubicBezTo>
                        <a:pt x="4444" y="28334"/>
                        <a:pt x="27043" y="-5471"/>
                        <a:pt x="58420" y="0"/>
                      </a:cubicBezTo>
                      <a:cubicBezTo>
                        <a:pt x="88143" y="2856"/>
                        <a:pt x="118230" y="21676"/>
                        <a:pt x="116840" y="54983"/>
                      </a:cubicBezTo>
                      <a:cubicBezTo>
                        <a:pt x="119041" y="87816"/>
                        <a:pt x="94796" y="112407"/>
                        <a:pt x="58420" y="109966"/>
                      </a:cubicBezTo>
                      <a:cubicBezTo>
                        <a:pt x="24642" y="115071"/>
                        <a:pt x="3226" y="77711"/>
                        <a:pt x="0" y="549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 dirty="0"/>
                </a:p>
              </p:txBody>
            </p:sp>
            <p:sp>
              <p:nvSpPr>
                <p:cNvPr id="14" name="Ellips 13">
                  <a:extLst>
                    <a:ext uri="{FF2B5EF4-FFF2-40B4-BE49-F238E27FC236}">
                      <a16:creationId xmlns:a16="http://schemas.microsoft.com/office/drawing/2014/main" id="{128AFEF5-678C-41FE-84A5-DD4D0FDC1361}"/>
                    </a:ext>
                  </a:extLst>
                </p:cNvPr>
                <p:cNvSpPr/>
                <p:nvPr/>
              </p:nvSpPr>
              <p:spPr>
                <a:xfrm>
                  <a:off x="9912463" y="3199435"/>
                  <a:ext cx="86360" cy="85525"/>
                </a:xfrm>
                <a:custGeom>
                  <a:avLst/>
                  <a:gdLst>
                    <a:gd name="connsiteX0" fmla="*/ 0 w 86360"/>
                    <a:gd name="connsiteY0" fmla="*/ 42763 h 85525"/>
                    <a:gd name="connsiteX1" fmla="*/ 43180 w 86360"/>
                    <a:gd name="connsiteY1" fmla="*/ 0 h 85525"/>
                    <a:gd name="connsiteX2" fmla="*/ 86360 w 86360"/>
                    <a:gd name="connsiteY2" fmla="*/ 42763 h 85525"/>
                    <a:gd name="connsiteX3" fmla="*/ 43180 w 86360"/>
                    <a:gd name="connsiteY3" fmla="*/ 85526 h 85525"/>
                    <a:gd name="connsiteX4" fmla="*/ 0 w 86360"/>
                    <a:gd name="connsiteY4" fmla="*/ 42763 h 85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360" h="85525" fill="none" extrusionOk="0">
                      <a:moveTo>
                        <a:pt x="0" y="42763"/>
                      </a:moveTo>
                      <a:cubicBezTo>
                        <a:pt x="6" y="19864"/>
                        <a:pt x="22783" y="1854"/>
                        <a:pt x="43180" y="0"/>
                      </a:cubicBezTo>
                      <a:cubicBezTo>
                        <a:pt x="69970" y="-5203"/>
                        <a:pt x="87040" y="24983"/>
                        <a:pt x="86360" y="42763"/>
                      </a:cubicBezTo>
                      <a:cubicBezTo>
                        <a:pt x="88338" y="66051"/>
                        <a:pt x="66425" y="81034"/>
                        <a:pt x="43180" y="85526"/>
                      </a:cubicBezTo>
                      <a:cubicBezTo>
                        <a:pt x="23349" y="80870"/>
                        <a:pt x="431" y="61123"/>
                        <a:pt x="0" y="42763"/>
                      </a:cubicBezTo>
                      <a:close/>
                    </a:path>
                    <a:path w="86360" h="85525" stroke="0" extrusionOk="0">
                      <a:moveTo>
                        <a:pt x="0" y="42763"/>
                      </a:moveTo>
                      <a:cubicBezTo>
                        <a:pt x="2868" y="21545"/>
                        <a:pt x="20391" y="-6531"/>
                        <a:pt x="43180" y="0"/>
                      </a:cubicBezTo>
                      <a:cubicBezTo>
                        <a:pt x="63885" y="3534"/>
                        <a:pt x="87959" y="15762"/>
                        <a:pt x="86360" y="42763"/>
                      </a:cubicBezTo>
                      <a:cubicBezTo>
                        <a:pt x="90335" y="70837"/>
                        <a:pt x="68264" y="86259"/>
                        <a:pt x="43180" y="85526"/>
                      </a:cubicBezTo>
                      <a:cubicBezTo>
                        <a:pt x="18519" y="88268"/>
                        <a:pt x="1388" y="63094"/>
                        <a:pt x="0" y="427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sp>
            <p:nvSpPr>
              <p:cNvPr id="10" name="Ellips 9">
                <a:extLst>
                  <a:ext uri="{FF2B5EF4-FFF2-40B4-BE49-F238E27FC236}">
                    <a16:creationId xmlns:a16="http://schemas.microsoft.com/office/drawing/2014/main" id="{948C5D78-DF6B-41D1-BC41-A2BF668807E6}"/>
                  </a:ext>
                </a:extLst>
              </p:cNvPr>
              <p:cNvSpPr/>
              <p:nvPr/>
            </p:nvSpPr>
            <p:spPr>
              <a:xfrm>
                <a:off x="4781724" y="2654990"/>
                <a:ext cx="64668" cy="68599"/>
              </a:xfrm>
              <a:custGeom>
                <a:avLst/>
                <a:gdLst>
                  <a:gd name="connsiteX0" fmla="*/ 0 w 64668"/>
                  <a:gd name="connsiteY0" fmla="*/ 34300 h 68599"/>
                  <a:gd name="connsiteX1" fmla="*/ 32334 w 64668"/>
                  <a:gd name="connsiteY1" fmla="*/ 0 h 68599"/>
                  <a:gd name="connsiteX2" fmla="*/ 64668 w 64668"/>
                  <a:gd name="connsiteY2" fmla="*/ 34300 h 68599"/>
                  <a:gd name="connsiteX3" fmla="*/ 32334 w 64668"/>
                  <a:gd name="connsiteY3" fmla="*/ 68600 h 68599"/>
                  <a:gd name="connsiteX4" fmla="*/ 0 w 64668"/>
                  <a:gd name="connsiteY4" fmla="*/ 34300 h 6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668" h="68599" fill="none" extrusionOk="0">
                    <a:moveTo>
                      <a:pt x="0" y="34300"/>
                    </a:moveTo>
                    <a:cubicBezTo>
                      <a:pt x="15" y="17109"/>
                      <a:pt x="16076" y="860"/>
                      <a:pt x="32334" y="0"/>
                    </a:cubicBezTo>
                    <a:cubicBezTo>
                      <a:pt x="51980" y="-3162"/>
                      <a:pt x="64783" y="16345"/>
                      <a:pt x="64668" y="34300"/>
                    </a:cubicBezTo>
                    <a:cubicBezTo>
                      <a:pt x="67592" y="52756"/>
                      <a:pt x="49829" y="65894"/>
                      <a:pt x="32334" y="68600"/>
                    </a:cubicBezTo>
                    <a:cubicBezTo>
                      <a:pt x="16135" y="66677"/>
                      <a:pt x="293" y="49668"/>
                      <a:pt x="0" y="34300"/>
                    </a:cubicBezTo>
                    <a:close/>
                  </a:path>
                  <a:path w="64668" h="68599" stroke="0" extrusionOk="0">
                    <a:moveTo>
                      <a:pt x="0" y="34300"/>
                    </a:moveTo>
                    <a:cubicBezTo>
                      <a:pt x="3661" y="18419"/>
                      <a:pt x="14952" y="-2933"/>
                      <a:pt x="32334" y="0"/>
                    </a:cubicBezTo>
                    <a:cubicBezTo>
                      <a:pt x="49784" y="459"/>
                      <a:pt x="65939" y="12668"/>
                      <a:pt x="64668" y="34300"/>
                    </a:cubicBezTo>
                    <a:cubicBezTo>
                      <a:pt x="66055" y="54799"/>
                      <a:pt x="50626" y="68858"/>
                      <a:pt x="32334" y="68600"/>
                    </a:cubicBezTo>
                    <a:cubicBezTo>
                      <a:pt x="13359" y="72367"/>
                      <a:pt x="438" y="52206"/>
                      <a:pt x="0" y="3430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696144307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  <p:pic>
          <p:nvPicPr>
            <p:cNvPr id="7" name="Bildobjekt 6">
              <a:extLst>
                <a:ext uri="{FF2B5EF4-FFF2-40B4-BE49-F238E27FC236}">
                  <a16:creationId xmlns:a16="http://schemas.microsoft.com/office/drawing/2014/main" id="{404C2764-22D9-4488-9B06-938E8A1B3E6E}"/>
                </a:ext>
              </a:extLst>
            </p:cNvPr>
            <p:cNvPicPr/>
            <p:nvPr/>
          </p:nvPicPr>
          <p:blipFill rotWithShape="1">
            <a:blip r:embed="rId3"/>
            <a:srcRect l="22966" t="28104" r="64663" b="64488"/>
            <a:stretch/>
          </p:blipFill>
          <p:spPr>
            <a:xfrm>
              <a:off x="4314376" y="1934077"/>
              <a:ext cx="789432" cy="237789"/>
            </a:xfrm>
            <a:prstGeom prst="rect">
              <a:avLst/>
            </a:prstGeom>
            <a:effectLst/>
          </p:spPr>
        </p:pic>
        <p:pic>
          <p:nvPicPr>
            <p:cNvPr id="8" name="Bildobjekt 7">
              <a:extLst>
                <a:ext uri="{FF2B5EF4-FFF2-40B4-BE49-F238E27FC236}">
                  <a16:creationId xmlns:a16="http://schemas.microsoft.com/office/drawing/2014/main" id="{D2285708-A5C0-47EB-BB7B-3E6C0CCDEA98}"/>
                </a:ext>
              </a:extLst>
            </p:cNvPr>
            <p:cNvPicPr/>
            <p:nvPr/>
          </p:nvPicPr>
          <p:blipFill rotWithShape="1">
            <a:blip r:embed="rId3"/>
            <a:srcRect l="35722" t="28528" r="51907" b="64064"/>
            <a:stretch/>
          </p:blipFill>
          <p:spPr>
            <a:xfrm>
              <a:off x="4314375" y="2202980"/>
              <a:ext cx="789432" cy="237789"/>
            </a:xfrm>
            <a:prstGeom prst="rect">
              <a:avLst/>
            </a:prstGeom>
            <a:effectLst/>
          </p:spPr>
        </p:pic>
      </p:grpSp>
      <p:pic>
        <p:nvPicPr>
          <p:cNvPr id="15" name="Bildobjekt 14">
            <a:extLst>
              <a:ext uri="{FF2B5EF4-FFF2-40B4-BE49-F238E27FC236}">
                <a16:creationId xmlns:a16="http://schemas.microsoft.com/office/drawing/2014/main" id="{0DECBE3C-273E-4EEF-A9FA-5CB5FDFFD3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/>
          <a:stretch/>
        </p:blipFill>
        <p:spPr>
          <a:xfrm flipH="1">
            <a:off x="10428957" y="1416654"/>
            <a:ext cx="1763043" cy="35260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01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339CDC11-D243-4385-879B-7660614E1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769002"/>
            <a:ext cx="10475290" cy="1107996"/>
          </a:xfrm>
        </p:spPr>
        <p:txBody>
          <a:bodyPr/>
          <a:lstStyle/>
          <a:p>
            <a:r>
              <a:rPr lang="sv-SE" dirty="0"/>
              <a:t>Identifiera prioriterade användningsfall: Jämföra vårdtjänstutbud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B6F3AC49-9FD7-40DA-A15F-2F1C6DCF0187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0" indent="0">
              <a:buNone/>
            </a:pPr>
            <a:r>
              <a:rPr lang="sv-SE" sz="2400" b="0" i="0" u="none" strike="noStrike" kern="1200" dirty="0">
                <a:solidFill>
                  <a:srgbClr val="212121"/>
                </a:solidFill>
                <a:effectLst/>
                <a:latin typeface="Public Sans Regular" pitchFamily="2" charset="0"/>
              </a:rPr>
              <a:t>Vårdlotsen söker efter vårdgivare som har vårdtjänstutbud i form av kataraktoperation. Här kan man även se hela vårdtjänstutbudet hos varje respektive vårdgivare samt väntetider.  Då kan vårdlotsen hitta den vårdgivare som har en väntetid som passar in i ramen för vårdgarantin.  </a:t>
            </a:r>
          </a:p>
          <a:p>
            <a:r>
              <a:rPr lang="sv-SE">
                <a:hlinkClick r:id="rId2"/>
              </a:rPr>
              <a:t>Vårdtjänstutbud</a:t>
            </a:r>
            <a:r>
              <a:rPr lang="sv-SE" dirty="0">
                <a:hlinkClick r:id="rId2"/>
              </a:rPr>
              <a:t> i Region Stockholm</a:t>
            </a:r>
            <a:endParaRPr lang="sv-SE" dirty="0"/>
          </a:p>
          <a:p>
            <a:endParaRPr lang="sv-SE" dirty="0"/>
          </a:p>
        </p:txBody>
      </p:sp>
      <p:grpSp>
        <p:nvGrpSpPr>
          <p:cNvPr id="4" name="Grupp 3">
            <a:extLst>
              <a:ext uri="{FF2B5EF4-FFF2-40B4-BE49-F238E27FC236}">
                <a16:creationId xmlns:a16="http://schemas.microsoft.com/office/drawing/2014/main" id="{20177DCC-9B81-4D04-88D0-593C66F8AABD}"/>
              </a:ext>
            </a:extLst>
          </p:cNvPr>
          <p:cNvGrpSpPr/>
          <p:nvPr/>
        </p:nvGrpSpPr>
        <p:grpSpPr>
          <a:xfrm>
            <a:off x="7138788" y="4270450"/>
            <a:ext cx="3609853" cy="2144065"/>
            <a:chOff x="2392322" y="1852988"/>
            <a:chExt cx="3060624" cy="1817851"/>
          </a:xfrm>
        </p:grpSpPr>
        <p:pic>
          <p:nvPicPr>
            <p:cNvPr id="5" name="Bildobjekt 4">
              <a:extLst>
                <a:ext uri="{FF2B5EF4-FFF2-40B4-BE49-F238E27FC236}">
                  <a16:creationId xmlns:a16="http://schemas.microsoft.com/office/drawing/2014/main" id="{C062F45F-DA66-4CB7-89AA-FDEFB894233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392322" y="2097167"/>
              <a:ext cx="1798211" cy="1573672"/>
            </a:xfrm>
            <a:prstGeom prst="rect">
              <a:avLst/>
            </a:prstGeom>
          </p:spPr>
        </p:pic>
        <p:grpSp>
          <p:nvGrpSpPr>
            <p:cNvPr id="6" name="Grupp 5">
              <a:extLst>
                <a:ext uri="{FF2B5EF4-FFF2-40B4-BE49-F238E27FC236}">
                  <a16:creationId xmlns:a16="http://schemas.microsoft.com/office/drawing/2014/main" id="{B973B9BA-DDC1-47CC-9E27-13F1FB3A3F25}"/>
                </a:ext>
              </a:extLst>
            </p:cNvPr>
            <p:cNvGrpSpPr/>
            <p:nvPr/>
          </p:nvGrpSpPr>
          <p:grpSpPr>
            <a:xfrm>
              <a:off x="3658452" y="1852988"/>
              <a:ext cx="1794494" cy="750150"/>
              <a:chOff x="4781724" y="1852987"/>
              <a:chExt cx="2602744" cy="1088022"/>
            </a:xfrm>
          </p:grpSpPr>
          <p:grpSp>
            <p:nvGrpSpPr>
              <p:cNvPr id="7" name="Grupp 6">
                <a:extLst>
                  <a:ext uri="{FF2B5EF4-FFF2-40B4-BE49-F238E27FC236}">
                    <a16:creationId xmlns:a16="http://schemas.microsoft.com/office/drawing/2014/main" id="{6B9BEC81-9CEE-480D-9292-27CBF8833631}"/>
                  </a:ext>
                </a:extLst>
              </p:cNvPr>
              <p:cNvGrpSpPr/>
              <p:nvPr/>
            </p:nvGrpSpPr>
            <p:grpSpPr>
              <a:xfrm>
                <a:off x="4951832" y="1852987"/>
                <a:ext cx="2432636" cy="1088022"/>
                <a:chOff x="9912463" y="2389648"/>
                <a:chExt cx="2432636" cy="1088022"/>
              </a:xfrm>
            </p:grpSpPr>
            <p:sp>
              <p:nvSpPr>
                <p:cNvPr id="9" name="Ellips 8">
                  <a:extLst>
                    <a:ext uri="{FF2B5EF4-FFF2-40B4-BE49-F238E27FC236}">
                      <a16:creationId xmlns:a16="http://schemas.microsoft.com/office/drawing/2014/main" id="{EF409FBF-835F-4396-A9BF-8E1689F4835E}"/>
                    </a:ext>
                  </a:extLst>
                </p:cNvPr>
                <p:cNvSpPr/>
                <p:nvPr/>
              </p:nvSpPr>
              <p:spPr>
                <a:xfrm>
                  <a:off x="10195864" y="2974898"/>
                  <a:ext cx="177800" cy="166150"/>
                </a:xfrm>
                <a:custGeom>
                  <a:avLst/>
                  <a:gdLst>
                    <a:gd name="connsiteX0" fmla="*/ 0 w 177800"/>
                    <a:gd name="connsiteY0" fmla="*/ 83075 h 166150"/>
                    <a:gd name="connsiteX1" fmla="*/ 88900 w 177800"/>
                    <a:gd name="connsiteY1" fmla="*/ 0 h 166150"/>
                    <a:gd name="connsiteX2" fmla="*/ 177800 w 177800"/>
                    <a:gd name="connsiteY2" fmla="*/ 83075 h 166150"/>
                    <a:gd name="connsiteX3" fmla="*/ 88900 w 177800"/>
                    <a:gd name="connsiteY3" fmla="*/ 166150 h 166150"/>
                    <a:gd name="connsiteX4" fmla="*/ 0 w 177800"/>
                    <a:gd name="connsiteY4" fmla="*/ 83075 h 1661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166150" fill="none" extrusionOk="0">
                      <a:moveTo>
                        <a:pt x="0" y="83075"/>
                      </a:moveTo>
                      <a:cubicBezTo>
                        <a:pt x="67" y="45331"/>
                        <a:pt x="43308" y="1884"/>
                        <a:pt x="88900" y="0"/>
                      </a:cubicBezTo>
                      <a:cubicBezTo>
                        <a:pt x="142535" y="-8024"/>
                        <a:pt x="178902" y="46652"/>
                        <a:pt x="177800" y="83075"/>
                      </a:cubicBezTo>
                      <a:cubicBezTo>
                        <a:pt x="181514" y="128338"/>
                        <a:pt x="137698" y="163912"/>
                        <a:pt x="88900" y="166150"/>
                      </a:cubicBezTo>
                      <a:cubicBezTo>
                        <a:pt x="47391" y="157353"/>
                        <a:pt x="643" y="121100"/>
                        <a:pt x="0" y="83075"/>
                      </a:cubicBezTo>
                      <a:close/>
                    </a:path>
                    <a:path w="177800" h="166150" stroke="0" extrusionOk="0">
                      <a:moveTo>
                        <a:pt x="0" y="83075"/>
                      </a:moveTo>
                      <a:cubicBezTo>
                        <a:pt x="8061" y="43935"/>
                        <a:pt x="40882" y="-6661"/>
                        <a:pt x="88900" y="0"/>
                      </a:cubicBezTo>
                      <a:cubicBezTo>
                        <a:pt x="130176" y="8794"/>
                        <a:pt x="180220" y="32073"/>
                        <a:pt x="177800" y="83075"/>
                      </a:cubicBezTo>
                      <a:cubicBezTo>
                        <a:pt x="181324" y="132907"/>
                        <a:pt x="148268" y="172246"/>
                        <a:pt x="88900" y="166150"/>
                      </a:cubicBezTo>
                      <a:cubicBezTo>
                        <a:pt x="36871" y="176034"/>
                        <a:pt x="4449" y="118422"/>
                        <a:pt x="0" y="83075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  <p:sp>
              <p:nvSpPr>
                <p:cNvPr id="10" name="Moln 9">
                  <a:extLst>
                    <a:ext uri="{FF2B5EF4-FFF2-40B4-BE49-F238E27FC236}">
                      <a16:creationId xmlns:a16="http://schemas.microsoft.com/office/drawing/2014/main" id="{FFA3891B-EC0E-40C7-9159-0DDEF7425156}"/>
                    </a:ext>
                  </a:extLst>
                </p:cNvPr>
                <p:cNvSpPr/>
                <p:nvPr/>
              </p:nvSpPr>
              <p:spPr>
                <a:xfrm rot="621246">
                  <a:off x="10184446" y="2389648"/>
                  <a:ext cx="2160653" cy="1088022"/>
                </a:xfrm>
                <a:custGeom>
                  <a:avLst/>
                  <a:gdLst>
                    <a:gd name="connsiteX0" fmla="*/ 195058 w 2160653"/>
                    <a:gd name="connsiteY0" fmla="*/ 361918 h 1088022"/>
                    <a:gd name="connsiteX1" fmla="*/ 281234 w 2160653"/>
                    <a:gd name="connsiteY1" fmla="*/ 173957 h 1088022"/>
                    <a:gd name="connsiteX2" fmla="*/ 700461 w 2160653"/>
                    <a:gd name="connsiteY2" fmla="*/ 131015 h 1088022"/>
                    <a:gd name="connsiteX3" fmla="*/ 1123139 w 2160653"/>
                    <a:gd name="connsiteY3" fmla="*/ 86437 h 1088022"/>
                    <a:gd name="connsiteX4" fmla="*/ 1287839 w 2160653"/>
                    <a:gd name="connsiteY4" fmla="*/ 5037 h 1088022"/>
                    <a:gd name="connsiteX5" fmla="*/ 1492100 w 2160653"/>
                    <a:gd name="connsiteY5" fmla="*/ 62485 h 1088022"/>
                    <a:gd name="connsiteX6" fmla="*/ 1773686 w 2160653"/>
                    <a:gd name="connsiteY6" fmla="*/ 17378 h 1088022"/>
                    <a:gd name="connsiteX7" fmla="*/ 1916479 w 2160653"/>
                    <a:gd name="connsiteY7" fmla="*/ 140435 h 1088022"/>
                    <a:gd name="connsiteX8" fmla="*/ 2099734 w 2160653"/>
                    <a:gd name="connsiteY8" fmla="*/ 259865 h 1088022"/>
                    <a:gd name="connsiteX9" fmla="*/ 2091532 w 2160653"/>
                    <a:gd name="connsiteY9" fmla="*/ 389370 h 1088022"/>
                    <a:gd name="connsiteX10" fmla="*/ 2151450 w 2160653"/>
                    <a:gd name="connsiteY10" fmla="*/ 587380 h 1088022"/>
                    <a:gd name="connsiteX11" fmla="*/ 1870765 w 2160653"/>
                    <a:gd name="connsiteY11" fmla="*/ 760708 h 1088022"/>
                    <a:gd name="connsiteX12" fmla="*/ 1770285 w 2160653"/>
                    <a:gd name="connsiteY12" fmla="*/ 909228 h 1088022"/>
                    <a:gd name="connsiteX13" fmla="*/ 1428181 w 2160653"/>
                    <a:gd name="connsiteY13" fmla="*/ 927211 h 1088022"/>
                    <a:gd name="connsiteX14" fmla="*/ 1183707 w 2160653"/>
                    <a:gd name="connsiteY14" fmla="*/ 1085654 h 1088022"/>
                    <a:gd name="connsiteX15" fmla="*/ 824249 w 2160653"/>
                    <a:gd name="connsiteY15" fmla="*/ 988941 h 1088022"/>
                    <a:gd name="connsiteX16" fmla="*/ 290287 w 2160653"/>
                    <a:gd name="connsiteY16" fmla="*/ 893386 h 1088022"/>
                    <a:gd name="connsiteX17" fmla="*/ 55516 w 2160653"/>
                    <a:gd name="connsiteY17" fmla="*/ 787052 h 1088022"/>
                    <a:gd name="connsiteX18" fmla="*/ 105681 w 2160653"/>
                    <a:gd name="connsiteY18" fmla="*/ 643519 h 1088022"/>
                    <a:gd name="connsiteX19" fmla="*/ -251 w 2160653"/>
                    <a:gd name="connsiteY19" fmla="*/ 496258 h 1088022"/>
                    <a:gd name="connsiteX20" fmla="*/ 193208 w 2160653"/>
                    <a:gd name="connsiteY20" fmla="*/ 365368 h 1088022"/>
                    <a:gd name="connsiteX21" fmla="*/ 195058 w 2160653"/>
                    <a:gd name="connsiteY21" fmla="*/ 361918 h 1088022"/>
                    <a:gd name="connsiteX0" fmla="*/ 234720 w 2160653"/>
                    <a:gd name="connsiteY0" fmla="*/ 659285 h 1088022"/>
                    <a:gd name="connsiteX1" fmla="*/ 108032 w 2160653"/>
                    <a:gd name="connsiteY1" fmla="*/ 639212 h 1088022"/>
                    <a:gd name="connsiteX2" fmla="*/ 346504 w 2160653"/>
                    <a:gd name="connsiteY2" fmla="*/ 878955 h 1088022"/>
                    <a:gd name="connsiteX3" fmla="*/ 291087 w 2160653"/>
                    <a:gd name="connsiteY3" fmla="*/ 888551 h 1088022"/>
                    <a:gd name="connsiteX4" fmla="*/ 824149 w 2160653"/>
                    <a:gd name="connsiteY4" fmla="*/ 984508 h 1088022"/>
                    <a:gd name="connsiteX5" fmla="*/ 790738 w 2160653"/>
                    <a:gd name="connsiteY5" fmla="*/ 940685 h 1088022"/>
                    <a:gd name="connsiteX6" fmla="*/ 1441785 w 2160653"/>
                    <a:gd name="connsiteY6" fmla="*/ 875228 h 1088022"/>
                    <a:gd name="connsiteX7" fmla="*/ 1428431 w 2160653"/>
                    <a:gd name="connsiteY7" fmla="*/ 923307 h 1088022"/>
                    <a:gd name="connsiteX8" fmla="*/ 1706965 w 2160653"/>
                    <a:gd name="connsiteY8" fmla="*/ 578112 h 1088022"/>
                    <a:gd name="connsiteX9" fmla="*/ 1869565 w 2160653"/>
                    <a:gd name="connsiteY9" fmla="*/ 757837 h 1088022"/>
                    <a:gd name="connsiteX10" fmla="*/ 2090531 w 2160653"/>
                    <a:gd name="connsiteY10" fmla="*/ 386701 h 1088022"/>
                    <a:gd name="connsiteX11" fmla="*/ 2018109 w 2160653"/>
                    <a:gd name="connsiteY11" fmla="*/ 454098 h 1088022"/>
                    <a:gd name="connsiteX12" fmla="*/ 1916779 w 2160653"/>
                    <a:gd name="connsiteY12" fmla="*/ 136657 h 1088022"/>
                    <a:gd name="connsiteX13" fmla="*/ 1920580 w 2160653"/>
                    <a:gd name="connsiteY13" fmla="*/ 168492 h 1088022"/>
                    <a:gd name="connsiteX14" fmla="*/ 1454339 w 2160653"/>
                    <a:gd name="connsiteY14" fmla="*/ 99533 h 1088022"/>
                    <a:gd name="connsiteX15" fmla="*/ 1491450 w 2160653"/>
                    <a:gd name="connsiteY15" fmla="*/ 58934 h 1088022"/>
                    <a:gd name="connsiteX16" fmla="*/ 1107384 w 2160653"/>
                    <a:gd name="connsiteY16" fmla="*/ 118876 h 1088022"/>
                    <a:gd name="connsiteX17" fmla="*/ 1125340 w 2160653"/>
                    <a:gd name="connsiteY17" fmla="*/ 83868 h 1088022"/>
                    <a:gd name="connsiteX18" fmla="*/ 700211 w 2160653"/>
                    <a:gd name="connsiteY18" fmla="*/ 130764 h 1088022"/>
                    <a:gd name="connsiteX19" fmla="*/ 765231 w 2160653"/>
                    <a:gd name="connsiteY19" fmla="*/ 164714 h 1088022"/>
                    <a:gd name="connsiteX20" fmla="*/ 206412 w 2160653"/>
                    <a:gd name="connsiteY20" fmla="*/ 397656 h 1088022"/>
                    <a:gd name="connsiteX21" fmla="*/ 195058 w 2160653"/>
                    <a:gd name="connsiteY21" fmla="*/ 361918 h 10880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160653" h="1088022" fill="none" extrusionOk="0">
                      <a:moveTo>
                        <a:pt x="195058" y="361918"/>
                      </a:moveTo>
                      <a:cubicBezTo>
                        <a:pt x="180032" y="295508"/>
                        <a:pt x="201639" y="224936"/>
                        <a:pt x="281234" y="173957"/>
                      </a:cubicBezTo>
                      <a:cubicBezTo>
                        <a:pt x="372665" y="104889"/>
                        <a:pt x="574344" y="88992"/>
                        <a:pt x="700461" y="131015"/>
                      </a:cubicBezTo>
                      <a:cubicBezTo>
                        <a:pt x="762816" y="46894"/>
                        <a:pt x="969173" y="-10577"/>
                        <a:pt x="1123139" y="86437"/>
                      </a:cubicBezTo>
                      <a:cubicBezTo>
                        <a:pt x="1160580" y="49944"/>
                        <a:pt x="1216563" y="8939"/>
                        <a:pt x="1287839" y="5037"/>
                      </a:cubicBezTo>
                      <a:cubicBezTo>
                        <a:pt x="1364453" y="-14870"/>
                        <a:pt x="1442636" y="18538"/>
                        <a:pt x="1492100" y="62485"/>
                      </a:cubicBezTo>
                      <a:cubicBezTo>
                        <a:pt x="1559061" y="20733"/>
                        <a:pt x="1651510" y="-18775"/>
                        <a:pt x="1773686" y="17378"/>
                      </a:cubicBezTo>
                      <a:cubicBezTo>
                        <a:pt x="1858414" y="35331"/>
                        <a:pt x="1903573" y="87730"/>
                        <a:pt x="1916479" y="140435"/>
                      </a:cubicBezTo>
                      <a:cubicBezTo>
                        <a:pt x="1996078" y="156528"/>
                        <a:pt x="2079578" y="190221"/>
                        <a:pt x="2099734" y="259865"/>
                      </a:cubicBezTo>
                      <a:cubicBezTo>
                        <a:pt x="2119000" y="307112"/>
                        <a:pt x="2113740" y="349202"/>
                        <a:pt x="2091532" y="389370"/>
                      </a:cubicBezTo>
                      <a:cubicBezTo>
                        <a:pt x="2153850" y="442998"/>
                        <a:pt x="2167838" y="533749"/>
                        <a:pt x="2151450" y="587380"/>
                      </a:cubicBezTo>
                      <a:cubicBezTo>
                        <a:pt x="2118727" y="687224"/>
                        <a:pt x="2024466" y="741627"/>
                        <a:pt x="1870765" y="760708"/>
                      </a:cubicBezTo>
                      <a:cubicBezTo>
                        <a:pt x="1867773" y="811873"/>
                        <a:pt x="1827666" y="877653"/>
                        <a:pt x="1770285" y="909228"/>
                      </a:cubicBezTo>
                      <a:cubicBezTo>
                        <a:pt x="1671476" y="967786"/>
                        <a:pt x="1541797" y="975370"/>
                        <a:pt x="1428181" y="927211"/>
                      </a:cubicBezTo>
                      <a:cubicBezTo>
                        <a:pt x="1401764" y="1000030"/>
                        <a:pt x="1294852" y="1093575"/>
                        <a:pt x="1183707" y="1085654"/>
                      </a:cubicBezTo>
                      <a:cubicBezTo>
                        <a:pt x="1054774" y="1117642"/>
                        <a:pt x="899313" y="1096827"/>
                        <a:pt x="824249" y="988941"/>
                      </a:cubicBezTo>
                      <a:cubicBezTo>
                        <a:pt x="621921" y="1069408"/>
                        <a:pt x="371426" y="1044794"/>
                        <a:pt x="290287" y="893386"/>
                      </a:cubicBezTo>
                      <a:cubicBezTo>
                        <a:pt x="175702" y="909711"/>
                        <a:pt x="88732" y="846770"/>
                        <a:pt x="55516" y="787052"/>
                      </a:cubicBezTo>
                      <a:cubicBezTo>
                        <a:pt x="35227" y="727851"/>
                        <a:pt x="53271" y="683723"/>
                        <a:pt x="105681" y="643519"/>
                      </a:cubicBezTo>
                      <a:cubicBezTo>
                        <a:pt x="26456" y="601497"/>
                        <a:pt x="-16551" y="557972"/>
                        <a:pt x="-251" y="496258"/>
                      </a:cubicBezTo>
                      <a:cubicBezTo>
                        <a:pt x="16433" y="440353"/>
                        <a:pt x="92268" y="363356"/>
                        <a:pt x="193208" y="365368"/>
                      </a:cubicBezTo>
                      <a:cubicBezTo>
                        <a:pt x="194045" y="364063"/>
                        <a:pt x="194355" y="363343"/>
                        <a:pt x="195058" y="361918"/>
                      </a:cubicBezTo>
                      <a:close/>
                    </a:path>
                    <a:path w="2160653" h="1088022" fill="none" extrusionOk="0">
                      <a:moveTo>
                        <a:pt x="234720" y="659285"/>
                      </a:moveTo>
                      <a:cubicBezTo>
                        <a:pt x="188377" y="655011"/>
                        <a:pt x="142606" y="660615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31893" y="885170"/>
                        <a:pt x="312022" y="886848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8762" y="972420"/>
                        <a:pt x="799520" y="954576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40959" y="894339"/>
                        <a:pt x="1432230" y="910380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7351" y="605666"/>
                        <a:pt x="1854236" y="679549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78617" y="416504"/>
                        <a:pt x="2048399" y="428581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21564" y="146112"/>
                        <a:pt x="1920240" y="159355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2007" y="85856"/>
                        <a:pt x="1474235" y="70615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8869" y="108388"/>
                        <a:pt x="1118941" y="97574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7748" y="141407"/>
                        <a:pt x="744448" y="150239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878" y="385239"/>
                        <a:pt x="196468" y="372226"/>
                        <a:pt x="195058" y="361918"/>
                      </a:cubicBezTo>
                    </a:path>
                    <a:path w="2160653" h="1088022" stroke="0" extrusionOk="0">
                      <a:moveTo>
                        <a:pt x="195058" y="361918"/>
                      </a:moveTo>
                      <a:cubicBezTo>
                        <a:pt x="181775" y="303550"/>
                        <a:pt x="197231" y="217290"/>
                        <a:pt x="281234" y="173957"/>
                      </a:cubicBezTo>
                      <a:cubicBezTo>
                        <a:pt x="391991" y="62969"/>
                        <a:pt x="555755" y="101182"/>
                        <a:pt x="700461" y="131015"/>
                      </a:cubicBezTo>
                      <a:cubicBezTo>
                        <a:pt x="790898" y="24620"/>
                        <a:pt x="992003" y="-34166"/>
                        <a:pt x="1123139" y="86437"/>
                      </a:cubicBezTo>
                      <a:cubicBezTo>
                        <a:pt x="1159935" y="50647"/>
                        <a:pt x="1202712" y="14354"/>
                        <a:pt x="1287839" y="5037"/>
                      </a:cubicBezTo>
                      <a:cubicBezTo>
                        <a:pt x="1373840" y="4443"/>
                        <a:pt x="1455136" y="27015"/>
                        <a:pt x="1492100" y="62485"/>
                      </a:cubicBezTo>
                      <a:cubicBezTo>
                        <a:pt x="1541480" y="16350"/>
                        <a:pt x="1686585" y="-9204"/>
                        <a:pt x="1773686" y="17378"/>
                      </a:cubicBezTo>
                      <a:cubicBezTo>
                        <a:pt x="1842322" y="47088"/>
                        <a:pt x="1901505" y="93292"/>
                        <a:pt x="1916479" y="140435"/>
                      </a:cubicBezTo>
                      <a:cubicBezTo>
                        <a:pt x="1995331" y="149224"/>
                        <a:pt x="2065883" y="214106"/>
                        <a:pt x="2099734" y="259865"/>
                      </a:cubicBezTo>
                      <a:cubicBezTo>
                        <a:pt x="2120445" y="307313"/>
                        <a:pt x="2116709" y="346838"/>
                        <a:pt x="2091532" y="389370"/>
                      </a:cubicBezTo>
                      <a:cubicBezTo>
                        <a:pt x="2158440" y="459654"/>
                        <a:pt x="2179378" y="505403"/>
                        <a:pt x="2151450" y="587380"/>
                      </a:cubicBezTo>
                      <a:cubicBezTo>
                        <a:pt x="2114262" y="692228"/>
                        <a:pt x="2012516" y="758714"/>
                        <a:pt x="1870765" y="760708"/>
                      </a:cubicBezTo>
                      <a:cubicBezTo>
                        <a:pt x="1873710" y="813051"/>
                        <a:pt x="1841026" y="867903"/>
                        <a:pt x="1770285" y="909228"/>
                      </a:cubicBezTo>
                      <a:cubicBezTo>
                        <a:pt x="1657328" y="975049"/>
                        <a:pt x="1555759" y="983081"/>
                        <a:pt x="1428181" y="927211"/>
                      </a:cubicBezTo>
                      <a:cubicBezTo>
                        <a:pt x="1389369" y="1006383"/>
                        <a:pt x="1297565" y="1081640"/>
                        <a:pt x="1183707" y="1085654"/>
                      </a:cubicBezTo>
                      <a:cubicBezTo>
                        <a:pt x="1048732" y="1106652"/>
                        <a:pt x="911596" y="1066943"/>
                        <a:pt x="824249" y="988941"/>
                      </a:cubicBezTo>
                      <a:cubicBezTo>
                        <a:pt x="662166" y="1055453"/>
                        <a:pt x="388029" y="1038485"/>
                        <a:pt x="290287" y="893386"/>
                      </a:cubicBezTo>
                      <a:cubicBezTo>
                        <a:pt x="179186" y="890002"/>
                        <a:pt x="84514" y="866634"/>
                        <a:pt x="55516" y="787052"/>
                      </a:cubicBezTo>
                      <a:cubicBezTo>
                        <a:pt x="35353" y="740664"/>
                        <a:pt x="54383" y="679549"/>
                        <a:pt x="105681" y="643519"/>
                      </a:cubicBezTo>
                      <a:cubicBezTo>
                        <a:pt x="21928" y="607252"/>
                        <a:pt x="-23781" y="551419"/>
                        <a:pt x="-251" y="496258"/>
                      </a:cubicBezTo>
                      <a:cubicBezTo>
                        <a:pt x="15119" y="429637"/>
                        <a:pt x="90493" y="349099"/>
                        <a:pt x="193208" y="365368"/>
                      </a:cubicBezTo>
                      <a:cubicBezTo>
                        <a:pt x="193669" y="364272"/>
                        <a:pt x="194433" y="363116"/>
                        <a:pt x="195058" y="361918"/>
                      </a:cubicBezTo>
                      <a:close/>
                    </a:path>
                    <a:path w="2160653" h="1088022" fill="none" stroke="0" extrusionOk="0">
                      <a:moveTo>
                        <a:pt x="234720" y="659285"/>
                      </a:moveTo>
                      <a:cubicBezTo>
                        <a:pt x="188246" y="655657"/>
                        <a:pt x="142134" y="655814"/>
                        <a:pt x="108032" y="639212"/>
                      </a:cubicBezTo>
                      <a:moveTo>
                        <a:pt x="346504" y="878955"/>
                      </a:moveTo>
                      <a:cubicBezTo>
                        <a:pt x="327511" y="883257"/>
                        <a:pt x="310897" y="888236"/>
                        <a:pt x="291087" y="888551"/>
                      </a:cubicBezTo>
                      <a:moveTo>
                        <a:pt x="824149" y="984508"/>
                      </a:moveTo>
                      <a:cubicBezTo>
                        <a:pt x="809661" y="971573"/>
                        <a:pt x="798837" y="955869"/>
                        <a:pt x="790738" y="940685"/>
                      </a:cubicBezTo>
                      <a:moveTo>
                        <a:pt x="1441785" y="875228"/>
                      </a:moveTo>
                      <a:cubicBezTo>
                        <a:pt x="1438754" y="889351"/>
                        <a:pt x="1434023" y="906211"/>
                        <a:pt x="1428431" y="923307"/>
                      </a:cubicBezTo>
                      <a:moveTo>
                        <a:pt x="1706965" y="578112"/>
                      </a:moveTo>
                      <a:cubicBezTo>
                        <a:pt x="1803942" y="611034"/>
                        <a:pt x="1860789" y="671001"/>
                        <a:pt x="1869565" y="757837"/>
                      </a:cubicBezTo>
                      <a:moveTo>
                        <a:pt x="2090531" y="386701"/>
                      </a:moveTo>
                      <a:cubicBezTo>
                        <a:pt x="2080899" y="412714"/>
                        <a:pt x="2050208" y="431715"/>
                        <a:pt x="2018109" y="454098"/>
                      </a:cubicBezTo>
                      <a:moveTo>
                        <a:pt x="1916779" y="136657"/>
                      </a:moveTo>
                      <a:cubicBezTo>
                        <a:pt x="1918212" y="148305"/>
                        <a:pt x="1921937" y="155443"/>
                        <a:pt x="1920580" y="168492"/>
                      </a:cubicBezTo>
                      <a:moveTo>
                        <a:pt x="1454339" y="99533"/>
                      </a:moveTo>
                      <a:cubicBezTo>
                        <a:pt x="1465472" y="83954"/>
                        <a:pt x="1476127" y="68930"/>
                        <a:pt x="1491450" y="58934"/>
                      </a:cubicBezTo>
                      <a:moveTo>
                        <a:pt x="1107384" y="118876"/>
                      </a:moveTo>
                      <a:cubicBezTo>
                        <a:pt x="1109678" y="107518"/>
                        <a:pt x="1115925" y="96288"/>
                        <a:pt x="1125340" y="83868"/>
                      </a:cubicBezTo>
                      <a:moveTo>
                        <a:pt x="700211" y="130764"/>
                      </a:moveTo>
                      <a:cubicBezTo>
                        <a:pt x="721933" y="143007"/>
                        <a:pt x="750644" y="153972"/>
                        <a:pt x="765231" y="164714"/>
                      </a:cubicBezTo>
                      <a:moveTo>
                        <a:pt x="206412" y="397656"/>
                      </a:moveTo>
                      <a:cubicBezTo>
                        <a:pt x="199116" y="386397"/>
                        <a:pt x="197679" y="373630"/>
                        <a:pt x="195058" y="361918"/>
                      </a:cubicBezTo>
                    </a:path>
                  </a:pathLst>
                </a:custGeom>
                <a:ln>
                  <a:extLst>
                    <a:ext uri="{C807C97D-BFC1-408E-A445-0C87EB9F89A2}">
                      <ask:lineSketchStyleProps xmlns:ask="http://schemas.microsoft.com/office/drawing/2018/sketchyshapes" sd="1090976289">
                        <a:prstGeom prst="cloud">
                          <a:avLst/>
                        </a:prstGeom>
                        <ask:type>
                          <ask:lineSketchFreehand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sv-SE" sz="1400" dirty="0"/>
                    <a:t>Vart skickar vi Bengt? </a:t>
                  </a:r>
                </a:p>
              </p:txBody>
            </p:sp>
            <p:sp>
              <p:nvSpPr>
                <p:cNvPr id="11" name="Ellips 10">
                  <a:extLst>
                    <a:ext uri="{FF2B5EF4-FFF2-40B4-BE49-F238E27FC236}">
                      <a16:creationId xmlns:a16="http://schemas.microsoft.com/office/drawing/2014/main" id="{95BF9E44-1D07-4F47-B5A0-94D2484D12DE}"/>
                    </a:ext>
                  </a:extLst>
                </p:cNvPr>
                <p:cNvSpPr/>
                <p:nvPr/>
              </p:nvSpPr>
              <p:spPr>
                <a:xfrm>
                  <a:off x="10079024" y="3144453"/>
                  <a:ext cx="116840" cy="109965"/>
                </a:xfrm>
                <a:custGeom>
                  <a:avLst/>
                  <a:gdLst>
                    <a:gd name="connsiteX0" fmla="*/ 0 w 116840"/>
                    <a:gd name="connsiteY0" fmla="*/ 54983 h 109965"/>
                    <a:gd name="connsiteX1" fmla="*/ 58420 w 116840"/>
                    <a:gd name="connsiteY1" fmla="*/ 0 h 109965"/>
                    <a:gd name="connsiteX2" fmla="*/ 116840 w 116840"/>
                    <a:gd name="connsiteY2" fmla="*/ 54983 h 109965"/>
                    <a:gd name="connsiteX3" fmla="*/ 58420 w 116840"/>
                    <a:gd name="connsiteY3" fmla="*/ 109966 h 109965"/>
                    <a:gd name="connsiteX4" fmla="*/ 0 w 116840"/>
                    <a:gd name="connsiteY4" fmla="*/ 54983 h 10996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840" h="109965" fill="none" extrusionOk="0">
                      <a:moveTo>
                        <a:pt x="0" y="54983"/>
                      </a:moveTo>
                      <a:cubicBezTo>
                        <a:pt x="57" y="31484"/>
                        <a:pt x="32968" y="3660"/>
                        <a:pt x="58420" y="0"/>
                      </a:cubicBezTo>
                      <a:cubicBezTo>
                        <a:pt x="91127" y="-784"/>
                        <a:pt x="117017" y="26136"/>
                        <a:pt x="116840" y="54983"/>
                      </a:cubicBezTo>
                      <a:cubicBezTo>
                        <a:pt x="122813" y="84355"/>
                        <a:pt x="90070" y="105392"/>
                        <a:pt x="58420" y="109966"/>
                      </a:cubicBezTo>
                      <a:cubicBezTo>
                        <a:pt x="29409" y="106196"/>
                        <a:pt x="422" y="80199"/>
                        <a:pt x="0" y="54983"/>
                      </a:cubicBezTo>
                      <a:close/>
                    </a:path>
                    <a:path w="116840" h="109965" stroke="0" extrusionOk="0">
                      <a:moveTo>
                        <a:pt x="0" y="54983"/>
                      </a:moveTo>
                      <a:cubicBezTo>
                        <a:pt x="4444" y="28334"/>
                        <a:pt x="27043" y="-5471"/>
                        <a:pt x="58420" y="0"/>
                      </a:cubicBezTo>
                      <a:cubicBezTo>
                        <a:pt x="88143" y="2856"/>
                        <a:pt x="118230" y="21676"/>
                        <a:pt x="116840" y="54983"/>
                      </a:cubicBezTo>
                      <a:cubicBezTo>
                        <a:pt x="119041" y="87816"/>
                        <a:pt x="94796" y="112407"/>
                        <a:pt x="58420" y="109966"/>
                      </a:cubicBezTo>
                      <a:cubicBezTo>
                        <a:pt x="24642" y="115071"/>
                        <a:pt x="3226" y="77711"/>
                        <a:pt x="0" y="5498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 dirty="0"/>
                </a:p>
              </p:txBody>
            </p:sp>
            <p:sp>
              <p:nvSpPr>
                <p:cNvPr id="12" name="Ellips 11">
                  <a:extLst>
                    <a:ext uri="{FF2B5EF4-FFF2-40B4-BE49-F238E27FC236}">
                      <a16:creationId xmlns:a16="http://schemas.microsoft.com/office/drawing/2014/main" id="{0ED16DD8-1477-4113-A556-8C684F467E58}"/>
                    </a:ext>
                  </a:extLst>
                </p:cNvPr>
                <p:cNvSpPr/>
                <p:nvPr/>
              </p:nvSpPr>
              <p:spPr>
                <a:xfrm>
                  <a:off x="9912463" y="3199435"/>
                  <a:ext cx="86360" cy="85525"/>
                </a:xfrm>
                <a:custGeom>
                  <a:avLst/>
                  <a:gdLst>
                    <a:gd name="connsiteX0" fmla="*/ 0 w 86360"/>
                    <a:gd name="connsiteY0" fmla="*/ 42763 h 85525"/>
                    <a:gd name="connsiteX1" fmla="*/ 43180 w 86360"/>
                    <a:gd name="connsiteY1" fmla="*/ 0 h 85525"/>
                    <a:gd name="connsiteX2" fmla="*/ 86360 w 86360"/>
                    <a:gd name="connsiteY2" fmla="*/ 42763 h 85525"/>
                    <a:gd name="connsiteX3" fmla="*/ 43180 w 86360"/>
                    <a:gd name="connsiteY3" fmla="*/ 85526 h 85525"/>
                    <a:gd name="connsiteX4" fmla="*/ 0 w 86360"/>
                    <a:gd name="connsiteY4" fmla="*/ 42763 h 855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6360" h="85525" fill="none" extrusionOk="0">
                      <a:moveTo>
                        <a:pt x="0" y="42763"/>
                      </a:moveTo>
                      <a:cubicBezTo>
                        <a:pt x="6" y="19864"/>
                        <a:pt x="22783" y="1854"/>
                        <a:pt x="43180" y="0"/>
                      </a:cubicBezTo>
                      <a:cubicBezTo>
                        <a:pt x="69970" y="-5203"/>
                        <a:pt x="87040" y="24983"/>
                        <a:pt x="86360" y="42763"/>
                      </a:cubicBezTo>
                      <a:cubicBezTo>
                        <a:pt x="88338" y="66051"/>
                        <a:pt x="66425" y="81034"/>
                        <a:pt x="43180" y="85526"/>
                      </a:cubicBezTo>
                      <a:cubicBezTo>
                        <a:pt x="23349" y="80870"/>
                        <a:pt x="431" y="61123"/>
                        <a:pt x="0" y="42763"/>
                      </a:cubicBezTo>
                      <a:close/>
                    </a:path>
                    <a:path w="86360" h="85525" stroke="0" extrusionOk="0">
                      <a:moveTo>
                        <a:pt x="0" y="42763"/>
                      </a:moveTo>
                      <a:cubicBezTo>
                        <a:pt x="2868" y="21545"/>
                        <a:pt x="20391" y="-6531"/>
                        <a:pt x="43180" y="0"/>
                      </a:cubicBezTo>
                      <a:cubicBezTo>
                        <a:pt x="63885" y="3534"/>
                        <a:pt x="87959" y="15762"/>
                        <a:pt x="86360" y="42763"/>
                      </a:cubicBezTo>
                      <a:cubicBezTo>
                        <a:pt x="90335" y="70837"/>
                        <a:pt x="68264" y="86259"/>
                        <a:pt x="43180" y="85526"/>
                      </a:cubicBezTo>
                      <a:cubicBezTo>
                        <a:pt x="18519" y="88268"/>
                        <a:pt x="1388" y="63094"/>
                        <a:pt x="0" y="42763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28575">
                  <a:solidFill>
                    <a:schemeClr val="bg1">
                      <a:lumMod val="50000"/>
                    </a:schemeClr>
                  </a:solidFill>
                  <a:extLst>
                    <a:ext uri="{C807C97D-BFC1-408E-A445-0C87EB9F89A2}">
                      <ask:lineSketchStyleProps xmlns:ask="http://schemas.microsoft.com/office/drawing/2018/sketchyshapes" sd="2696144307">
                        <a:prstGeom prst="ellipse">
                          <a:avLst/>
                        </a:pr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sv-SE"/>
                </a:p>
              </p:txBody>
            </p:sp>
          </p:grpSp>
          <p:sp>
            <p:nvSpPr>
              <p:cNvPr id="8" name="Ellips 7">
                <a:extLst>
                  <a:ext uri="{FF2B5EF4-FFF2-40B4-BE49-F238E27FC236}">
                    <a16:creationId xmlns:a16="http://schemas.microsoft.com/office/drawing/2014/main" id="{3F333CC6-14C8-4BFA-AECA-14C9575CFBAF}"/>
                  </a:ext>
                </a:extLst>
              </p:cNvPr>
              <p:cNvSpPr/>
              <p:nvPr/>
            </p:nvSpPr>
            <p:spPr>
              <a:xfrm>
                <a:off x="4781724" y="2654990"/>
                <a:ext cx="64668" cy="68599"/>
              </a:xfrm>
              <a:custGeom>
                <a:avLst/>
                <a:gdLst>
                  <a:gd name="connsiteX0" fmla="*/ 0 w 64668"/>
                  <a:gd name="connsiteY0" fmla="*/ 34300 h 68599"/>
                  <a:gd name="connsiteX1" fmla="*/ 32334 w 64668"/>
                  <a:gd name="connsiteY1" fmla="*/ 0 h 68599"/>
                  <a:gd name="connsiteX2" fmla="*/ 64668 w 64668"/>
                  <a:gd name="connsiteY2" fmla="*/ 34300 h 68599"/>
                  <a:gd name="connsiteX3" fmla="*/ 32334 w 64668"/>
                  <a:gd name="connsiteY3" fmla="*/ 68600 h 68599"/>
                  <a:gd name="connsiteX4" fmla="*/ 0 w 64668"/>
                  <a:gd name="connsiteY4" fmla="*/ 34300 h 68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4668" h="68599" fill="none" extrusionOk="0">
                    <a:moveTo>
                      <a:pt x="0" y="34300"/>
                    </a:moveTo>
                    <a:cubicBezTo>
                      <a:pt x="15" y="17109"/>
                      <a:pt x="16076" y="860"/>
                      <a:pt x="32334" y="0"/>
                    </a:cubicBezTo>
                    <a:cubicBezTo>
                      <a:pt x="51980" y="-3162"/>
                      <a:pt x="64783" y="16345"/>
                      <a:pt x="64668" y="34300"/>
                    </a:cubicBezTo>
                    <a:cubicBezTo>
                      <a:pt x="67592" y="52756"/>
                      <a:pt x="49829" y="65894"/>
                      <a:pt x="32334" y="68600"/>
                    </a:cubicBezTo>
                    <a:cubicBezTo>
                      <a:pt x="16135" y="66677"/>
                      <a:pt x="293" y="49668"/>
                      <a:pt x="0" y="34300"/>
                    </a:cubicBezTo>
                    <a:close/>
                  </a:path>
                  <a:path w="64668" h="68599" stroke="0" extrusionOk="0">
                    <a:moveTo>
                      <a:pt x="0" y="34300"/>
                    </a:moveTo>
                    <a:cubicBezTo>
                      <a:pt x="3661" y="18419"/>
                      <a:pt x="14952" y="-2933"/>
                      <a:pt x="32334" y="0"/>
                    </a:cubicBezTo>
                    <a:cubicBezTo>
                      <a:pt x="49784" y="459"/>
                      <a:pt x="65939" y="12668"/>
                      <a:pt x="64668" y="34300"/>
                    </a:cubicBezTo>
                    <a:cubicBezTo>
                      <a:pt x="66055" y="54799"/>
                      <a:pt x="50626" y="68858"/>
                      <a:pt x="32334" y="68600"/>
                    </a:cubicBezTo>
                    <a:cubicBezTo>
                      <a:pt x="13359" y="72367"/>
                      <a:pt x="438" y="52206"/>
                      <a:pt x="0" y="34300"/>
                    </a:cubicBezTo>
                    <a:close/>
                  </a:path>
                </a:pathLst>
              </a:custGeom>
              <a:solidFill>
                <a:schemeClr val="bg1"/>
              </a:solidFill>
              <a:ln w="28575">
                <a:solidFill>
                  <a:schemeClr val="bg1">
                    <a:lumMod val="50000"/>
                  </a:schemeClr>
                </a:solidFill>
                <a:extLst>
                  <a:ext uri="{C807C97D-BFC1-408E-A445-0C87EB9F89A2}">
                    <ask:lineSketchStyleProps xmlns:ask="http://schemas.microsoft.com/office/drawing/2018/sketchyshapes" sd="2696144307">
                      <a:prstGeom prst="ellipse">
                        <a:avLst/>
                      </a:prstGeom>
                      <ask:type>
                        <ask:lineSketchScribble/>
                      </ask:type>
                    </ask:lineSketchStyleProps>
                  </a:ext>
                </a:extLst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sv-SE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4513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BC8C480-52DF-4824-A860-DAE84DBA54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Kortsiktig plan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7425CE6-3F91-4701-BFF4-A897BD0BFA1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07534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C246DB21-71BF-469B-8DE4-6811F93B1D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630503"/>
            <a:ext cx="10475290" cy="1246495"/>
          </a:xfrm>
        </p:spPr>
        <p:txBody>
          <a:bodyPr/>
          <a:lstStyle/>
          <a:p>
            <a:r>
              <a:rPr lang="sv-SE" sz="3000" dirty="0"/>
              <a:t>Översikt över vad som behöver göras</a:t>
            </a:r>
            <a:br>
              <a:rPr lang="sv-SE" sz="3000" dirty="0"/>
            </a:br>
            <a:br>
              <a:rPr lang="sv-SE" sz="3000" dirty="0"/>
            </a:br>
            <a:endParaRPr lang="sv-SE" sz="3000" dirty="0"/>
          </a:p>
        </p:txBody>
      </p:sp>
      <p:sp>
        <p:nvSpPr>
          <p:cNvPr id="6" name="Rektangel 5">
            <a:extLst>
              <a:ext uri="{FF2B5EF4-FFF2-40B4-BE49-F238E27FC236}">
                <a16:creationId xmlns:a16="http://schemas.microsoft.com/office/drawing/2014/main" id="{3E5D6A4A-3332-486E-8EFA-9DF2CDC52D32}"/>
              </a:ext>
            </a:extLst>
          </p:cNvPr>
          <p:cNvSpPr/>
          <p:nvPr/>
        </p:nvSpPr>
        <p:spPr>
          <a:xfrm>
            <a:off x="789642" y="1707428"/>
            <a:ext cx="931590" cy="1305160"/>
          </a:xfrm>
          <a:prstGeom prst="rect">
            <a:avLst/>
          </a:prstGeom>
          <a:solidFill>
            <a:schemeClr val="bg2">
              <a:lumMod val="90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Vad behöver göras?</a:t>
            </a:r>
          </a:p>
        </p:txBody>
      </p:sp>
      <p:sp>
        <p:nvSpPr>
          <p:cNvPr id="8" name="Rektangel 7">
            <a:extLst>
              <a:ext uri="{FF2B5EF4-FFF2-40B4-BE49-F238E27FC236}">
                <a16:creationId xmlns:a16="http://schemas.microsoft.com/office/drawing/2014/main" id="{39BA5C76-2E5C-4247-A7DE-C750549647A7}"/>
              </a:ext>
            </a:extLst>
          </p:cNvPr>
          <p:cNvSpPr/>
          <p:nvPr/>
        </p:nvSpPr>
        <p:spPr>
          <a:xfrm>
            <a:off x="4239992" y="5075928"/>
            <a:ext cx="1587388" cy="1142041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Tillägg i </a:t>
            </a:r>
            <a:r>
              <a:rPr lang="sv-SE" sz="1200" b="1" dirty="0" err="1">
                <a:solidFill>
                  <a:schemeClr val="tx1"/>
                </a:solidFill>
              </a:rPr>
              <a:t>refset</a:t>
            </a:r>
            <a:endParaRPr lang="sv-SE" sz="1200" b="1" dirty="0">
              <a:solidFill>
                <a:schemeClr val="tx1"/>
              </a:solidFill>
            </a:endParaRPr>
          </a:p>
        </p:txBody>
      </p:sp>
      <p:cxnSp>
        <p:nvCxnSpPr>
          <p:cNvPr id="9" name="Koppling: vinklad 8">
            <a:extLst>
              <a:ext uri="{FF2B5EF4-FFF2-40B4-BE49-F238E27FC236}">
                <a16:creationId xmlns:a16="http://schemas.microsoft.com/office/drawing/2014/main" id="{9FF2798A-4A26-4F91-894C-AF9DD82E28ED}"/>
              </a:ext>
            </a:extLst>
          </p:cNvPr>
          <p:cNvCxnSpPr>
            <a:cxnSpLocks/>
            <a:stCxn id="6" idx="0"/>
          </p:cNvCxnSpPr>
          <p:nvPr/>
        </p:nvCxnSpPr>
        <p:spPr>
          <a:xfrm rot="5400000" flipH="1" flipV="1">
            <a:off x="2146023" y="752696"/>
            <a:ext cx="64146" cy="1845318"/>
          </a:xfrm>
          <a:prstGeom prst="bentConnector2">
            <a:avLst/>
          </a:prstGeom>
          <a:ln w="28575">
            <a:solidFill>
              <a:srgbClr val="C00000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ektangel 21">
            <a:extLst>
              <a:ext uri="{FF2B5EF4-FFF2-40B4-BE49-F238E27FC236}">
                <a16:creationId xmlns:a16="http://schemas.microsoft.com/office/drawing/2014/main" id="{64CB909E-A72B-4710-A7EE-BDD368BA569E}"/>
              </a:ext>
            </a:extLst>
          </p:cNvPr>
          <p:cNvSpPr/>
          <p:nvPr/>
        </p:nvSpPr>
        <p:spPr>
          <a:xfrm>
            <a:off x="789643" y="3540635"/>
            <a:ext cx="1154575" cy="11574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 err="1">
                <a:solidFill>
                  <a:schemeClr val="tx1"/>
                </a:solidFill>
              </a:rPr>
              <a:t>Inera</a:t>
            </a:r>
            <a:r>
              <a:rPr lang="sv-SE" sz="1200" b="1" dirty="0">
                <a:solidFill>
                  <a:schemeClr val="tx1"/>
                </a:solidFill>
              </a:rPr>
              <a:t> version 4</a:t>
            </a:r>
          </a:p>
          <a:p>
            <a:pPr algn="ctr"/>
            <a:endParaRPr lang="sv-SE" sz="1200" b="1" dirty="0">
              <a:solidFill>
                <a:schemeClr val="tx1"/>
              </a:solidFill>
            </a:endParaRPr>
          </a:p>
        </p:txBody>
      </p:sp>
      <p:cxnSp>
        <p:nvCxnSpPr>
          <p:cNvPr id="24" name="Rak pilkoppling 23">
            <a:extLst>
              <a:ext uri="{FF2B5EF4-FFF2-40B4-BE49-F238E27FC236}">
                <a16:creationId xmlns:a16="http://schemas.microsoft.com/office/drawing/2014/main" id="{7A88B7B5-CBE2-4352-BFA8-EC8BE1148691}"/>
              </a:ext>
            </a:extLst>
          </p:cNvPr>
          <p:cNvCxnSpPr>
            <a:cxnSpLocks/>
            <a:stCxn id="22" idx="2"/>
            <a:endCxn id="53" idx="0"/>
          </p:cNvCxnSpPr>
          <p:nvPr/>
        </p:nvCxnSpPr>
        <p:spPr>
          <a:xfrm flipH="1">
            <a:off x="1366930" y="4698089"/>
            <a:ext cx="1" cy="377839"/>
          </a:xfrm>
          <a:prstGeom prst="straightConnector1">
            <a:avLst/>
          </a:prstGeom>
          <a:ln w="28575">
            <a:solidFill>
              <a:srgbClr val="C00000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" name="Grupp 12">
            <a:extLst>
              <a:ext uri="{FF2B5EF4-FFF2-40B4-BE49-F238E27FC236}">
                <a16:creationId xmlns:a16="http://schemas.microsoft.com/office/drawing/2014/main" id="{8D6509BC-027B-461B-844C-433ED6ED8D34}"/>
              </a:ext>
            </a:extLst>
          </p:cNvPr>
          <p:cNvGrpSpPr/>
          <p:nvPr/>
        </p:nvGrpSpPr>
        <p:grpSpPr>
          <a:xfrm>
            <a:off x="3100753" y="1507894"/>
            <a:ext cx="3139721" cy="1510999"/>
            <a:chOff x="3423839" y="1762893"/>
            <a:chExt cx="3139721" cy="1340178"/>
          </a:xfrm>
        </p:grpSpPr>
        <p:grpSp>
          <p:nvGrpSpPr>
            <p:cNvPr id="21" name="Grupp 20">
              <a:extLst>
                <a:ext uri="{FF2B5EF4-FFF2-40B4-BE49-F238E27FC236}">
                  <a16:creationId xmlns:a16="http://schemas.microsoft.com/office/drawing/2014/main" id="{0C6E2B58-C36E-4EE9-ACA2-79BDD7867BBD}"/>
                </a:ext>
              </a:extLst>
            </p:cNvPr>
            <p:cNvGrpSpPr/>
            <p:nvPr/>
          </p:nvGrpSpPr>
          <p:grpSpPr>
            <a:xfrm>
              <a:off x="3423839" y="1762893"/>
              <a:ext cx="3139721" cy="992215"/>
              <a:chOff x="4675010" y="1585887"/>
              <a:chExt cx="3139721" cy="974883"/>
            </a:xfrm>
          </p:grpSpPr>
          <p:sp>
            <p:nvSpPr>
              <p:cNvPr id="18" name="Rektangel 17">
                <a:extLst>
                  <a:ext uri="{FF2B5EF4-FFF2-40B4-BE49-F238E27FC236}">
                    <a16:creationId xmlns:a16="http://schemas.microsoft.com/office/drawing/2014/main" id="{94C0B923-5C94-4E2F-A791-0C0633847071}"/>
                  </a:ext>
                </a:extLst>
              </p:cNvPr>
              <p:cNvSpPr/>
              <p:nvPr/>
            </p:nvSpPr>
            <p:spPr>
              <a:xfrm>
                <a:off x="4675010" y="1585887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200" dirty="0">
                    <a:solidFill>
                      <a:schemeClr val="tx1"/>
                    </a:solidFill>
                  </a:rPr>
                  <a:t>Vårdtjänst </a:t>
                </a:r>
              </a:p>
            </p:txBody>
          </p:sp>
          <p:sp>
            <p:nvSpPr>
              <p:cNvPr id="19" name="Rektangel 18">
                <a:extLst>
                  <a:ext uri="{FF2B5EF4-FFF2-40B4-BE49-F238E27FC236}">
                    <a16:creationId xmlns:a16="http://schemas.microsoft.com/office/drawing/2014/main" id="{BD560FE0-1513-4238-9219-368C09AFB0F7}"/>
                  </a:ext>
                </a:extLst>
              </p:cNvPr>
              <p:cNvSpPr/>
              <p:nvPr/>
            </p:nvSpPr>
            <p:spPr>
              <a:xfrm>
                <a:off x="4675010" y="1927773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200" dirty="0">
                    <a:solidFill>
                      <a:schemeClr val="tx1"/>
                    </a:solidFill>
                  </a:rPr>
                  <a:t>Verksamhetstyp </a:t>
                </a:r>
              </a:p>
            </p:txBody>
          </p:sp>
          <p:sp>
            <p:nvSpPr>
              <p:cNvPr id="20" name="Rektangel 19">
                <a:extLst>
                  <a:ext uri="{FF2B5EF4-FFF2-40B4-BE49-F238E27FC236}">
                    <a16:creationId xmlns:a16="http://schemas.microsoft.com/office/drawing/2014/main" id="{01658B0F-E353-4FB5-AB55-8FCB98F85726}"/>
                  </a:ext>
                </a:extLst>
              </p:cNvPr>
              <p:cNvSpPr/>
              <p:nvPr/>
            </p:nvSpPr>
            <p:spPr>
              <a:xfrm>
                <a:off x="4675010" y="2269659"/>
                <a:ext cx="3139721" cy="291111"/>
              </a:xfrm>
              <a:prstGeom prst="rect">
                <a:avLst/>
              </a:prstGeom>
              <a:solidFill>
                <a:schemeClr val="bg2">
                  <a:lumMod val="9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171450" indent="-171450">
                  <a:buFont typeface="Arial" panose="020B0604020202020204" pitchFamily="34" charset="0"/>
                  <a:buChar char="•"/>
                </a:pPr>
                <a:r>
                  <a:rPr lang="sv-SE" sz="1200" dirty="0">
                    <a:solidFill>
                      <a:schemeClr val="tx1"/>
                    </a:solidFill>
                  </a:rPr>
                  <a:t>Prognostiserade väntetider</a:t>
                </a:r>
              </a:p>
            </p:txBody>
          </p:sp>
        </p:grpSp>
        <p:sp>
          <p:nvSpPr>
            <p:cNvPr id="23" name="Rektangel 22">
              <a:extLst>
                <a:ext uri="{FF2B5EF4-FFF2-40B4-BE49-F238E27FC236}">
                  <a16:creationId xmlns:a16="http://schemas.microsoft.com/office/drawing/2014/main" id="{95D20BEB-BFE8-456E-A00E-069A836D8F14}"/>
                </a:ext>
              </a:extLst>
            </p:cNvPr>
            <p:cNvSpPr/>
            <p:nvPr/>
          </p:nvSpPr>
          <p:spPr>
            <a:xfrm>
              <a:off x="3423839" y="2806784"/>
              <a:ext cx="3139721" cy="296287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171450" indent="-171450">
                <a:buFont typeface="Arial" panose="020B0604020202020204" pitchFamily="34" charset="0"/>
                <a:buChar char="•"/>
              </a:pPr>
              <a:r>
                <a:rPr lang="sv-SE" sz="1200" dirty="0">
                  <a:solidFill>
                    <a:schemeClr val="tx1"/>
                  </a:solidFill>
                </a:rPr>
                <a:t>Övrig information som behöver kodas </a:t>
              </a:r>
            </a:p>
          </p:txBody>
        </p:sp>
      </p:grpSp>
      <p:sp>
        <p:nvSpPr>
          <p:cNvPr id="37" name="Rektangel 36">
            <a:extLst>
              <a:ext uri="{FF2B5EF4-FFF2-40B4-BE49-F238E27FC236}">
                <a16:creationId xmlns:a16="http://schemas.microsoft.com/office/drawing/2014/main" id="{3A70C6CD-0528-4444-9F29-BEBCAD14C172}"/>
              </a:ext>
            </a:extLst>
          </p:cNvPr>
          <p:cNvSpPr/>
          <p:nvPr/>
        </p:nvSpPr>
        <p:spPr>
          <a:xfrm>
            <a:off x="7927938" y="3540635"/>
            <a:ext cx="3139721" cy="1864543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tx1"/>
                </a:solidFill>
              </a:rPr>
              <a:t>Gap-analys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tx1"/>
                </a:solidFill>
              </a:rPr>
              <a:t>Användarvänligt/sökbart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tx1"/>
                </a:solidFill>
              </a:rPr>
              <a:t>Implementering / främja användning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v-SE" sz="1200" dirty="0">
                <a:solidFill>
                  <a:schemeClr val="tx1"/>
                </a:solidFill>
              </a:rPr>
              <a:t>Förankring, dialog och övrig kommunikation </a:t>
            </a:r>
          </a:p>
          <a:p>
            <a:pPr marL="171450" indent="-1714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sv-SE" sz="1200" i="1" dirty="0">
                <a:solidFill>
                  <a:schemeClr val="tx1"/>
                </a:solidFill>
              </a:rPr>
              <a:t>Mer/annat ?</a:t>
            </a:r>
          </a:p>
        </p:txBody>
      </p:sp>
      <p:sp>
        <p:nvSpPr>
          <p:cNvPr id="35" name="Rektangel 34">
            <a:extLst>
              <a:ext uri="{FF2B5EF4-FFF2-40B4-BE49-F238E27FC236}">
                <a16:creationId xmlns:a16="http://schemas.microsoft.com/office/drawing/2014/main" id="{85252EB1-02B1-4F36-868D-2955996DBF28}"/>
              </a:ext>
            </a:extLst>
          </p:cNvPr>
          <p:cNvSpPr/>
          <p:nvPr/>
        </p:nvSpPr>
        <p:spPr>
          <a:xfrm>
            <a:off x="6387423" y="1161186"/>
            <a:ext cx="2911112" cy="318007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sv-SE" sz="1200" b="1" dirty="0">
                <a:solidFill>
                  <a:schemeClr val="tx1"/>
                </a:solidFill>
              </a:rPr>
              <a:t>Involverade / ansvariga</a:t>
            </a:r>
          </a:p>
        </p:txBody>
      </p:sp>
      <p:grpSp>
        <p:nvGrpSpPr>
          <p:cNvPr id="38" name="Grupp 37">
            <a:extLst>
              <a:ext uri="{FF2B5EF4-FFF2-40B4-BE49-F238E27FC236}">
                <a16:creationId xmlns:a16="http://schemas.microsoft.com/office/drawing/2014/main" id="{54E6EC8D-6993-4CB5-B256-E4AE464ACF7A}"/>
              </a:ext>
            </a:extLst>
          </p:cNvPr>
          <p:cNvGrpSpPr/>
          <p:nvPr/>
        </p:nvGrpSpPr>
        <p:grpSpPr>
          <a:xfrm>
            <a:off x="6387423" y="1530708"/>
            <a:ext cx="2911112" cy="726368"/>
            <a:chOff x="4675010" y="1585887"/>
            <a:chExt cx="3139721" cy="632997"/>
          </a:xfrm>
        </p:grpSpPr>
        <p:sp>
          <p:nvSpPr>
            <p:cNvPr id="41" name="Rektangel 40">
              <a:extLst>
                <a:ext uri="{FF2B5EF4-FFF2-40B4-BE49-F238E27FC236}">
                  <a16:creationId xmlns:a16="http://schemas.microsoft.com/office/drawing/2014/main" id="{66D0482C-73D8-400B-9034-9AA278BAF3C6}"/>
                </a:ext>
              </a:extLst>
            </p:cNvPr>
            <p:cNvSpPr/>
            <p:nvPr/>
          </p:nvSpPr>
          <p:spPr>
            <a:xfrm>
              <a:off x="4675010" y="1585887"/>
              <a:ext cx="3139721" cy="2911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dirty="0">
                  <a:solidFill>
                    <a:schemeClr val="tx1"/>
                  </a:solidFill>
                </a:rPr>
                <a:t>Arbetsgrupp </a:t>
              </a:r>
              <a:r>
                <a:rPr lang="sv-SE" sz="1200" dirty="0" err="1">
                  <a:solidFill>
                    <a:schemeClr val="tx1"/>
                  </a:solidFill>
                </a:rPr>
                <a:t>kodverk</a:t>
              </a:r>
              <a:r>
                <a:rPr lang="sv-SE" sz="1200" dirty="0">
                  <a:solidFill>
                    <a:schemeClr val="tx1"/>
                  </a:solidFill>
                </a:rPr>
                <a:t> vårdtjänster</a:t>
              </a:r>
            </a:p>
          </p:txBody>
        </p:sp>
        <p:sp>
          <p:nvSpPr>
            <p:cNvPr id="42" name="Rektangel 41">
              <a:extLst>
                <a:ext uri="{FF2B5EF4-FFF2-40B4-BE49-F238E27FC236}">
                  <a16:creationId xmlns:a16="http://schemas.microsoft.com/office/drawing/2014/main" id="{E1D847DB-6021-4C57-9723-2C94AB49B087}"/>
                </a:ext>
              </a:extLst>
            </p:cNvPr>
            <p:cNvSpPr/>
            <p:nvPr/>
          </p:nvSpPr>
          <p:spPr>
            <a:xfrm>
              <a:off x="4675010" y="1927773"/>
              <a:ext cx="3139721" cy="291111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sv-SE" sz="1200" dirty="0">
                  <a:solidFill>
                    <a:schemeClr val="tx1"/>
                  </a:solidFill>
                </a:rPr>
                <a:t>Arbetsgrupp </a:t>
              </a:r>
              <a:r>
                <a:rPr lang="sv-SE" sz="1200" dirty="0" err="1">
                  <a:solidFill>
                    <a:schemeClr val="tx1"/>
                  </a:solidFill>
                </a:rPr>
                <a:t>kodverk</a:t>
              </a:r>
              <a:r>
                <a:rPr lang="sv-SE" sz="1200" dirty="0">
                  <a:solidFill>
                    <a:schemeClr val="tx1"/>
                  </a:solidFill>
                </a:rPr>
                <a:t> verksamhetstyp</a:t>
              </a:r>
            </a:p>
          </p:txBody>
        </p:sp>
      </p:grpSp>
      <p:cxnSp>
        <p:nvCxnSpPr>
          <p:cNvPr id="69" name="Rak koppling 68">
            <a:extLst>
              <a:ext uri="{FF2B5EF4-FFF2-40B4-BE49-F238E27FC236}">
                <a16:creationId xmlns:a16="http://schemas.microsoft.com/office/drawing/2014/main" id="{7B6076FB-4B72-47AC-9192-FD659AE5CF81}"/>
              </a:ext>
            </a:extLst>
          </p:cNvPr>
          <p:cNvCxnSpPr>
            <a:cxnSpLocks/>
          </p:cNvCxnSpPr>
          <p:nvPr/>
        </p:nvCxnSpPr>
        <p:spPr>
          <a:xfrm>
            <a:off x="6387413" y="1470703"/>
            <a:ext cx="2609193" cy="0"/>
          </a:xfrm>
          <a:prstGeom prst="line">
            <a:avLst/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ktangel 51">
            <a:extLst>
              <a:ext uri="{FF2B5EF4-FFF2-40B4-BE49-F238E27FC236}">
                <a16:creationId xmlns:a16="http://schemas.microsoft.com/office/drawing/2014/main" id="{8ACE3BE3-B2F0-4460-8428-665CE6DCBDB4}"/>
              </a:ext>
            </a:extLst>
          </p:cNvPr>
          <p:cNvSpPr/>
          <p:nvPr/>
        </p:nvSpPr>
        <p:spPr>
          <a:xfrm>
            <a:off x="3420349" y="3540635"/>
            <a:ext cx="1154575" cy="11574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 err="1">
                <a:solidFill>
                  <a:schemeClr val="tx1"/>
                </a:solidFill>
              </a:rPr>
              <a:t>Inera</a:t>
            </a:r>
            <a:r>
              <a:rPr lang="sv-SE" sz="1200" b="1" dirty="0">
                <a:solidFill>
                  <a:schemeClr val="tx1"/>
                </a:solidFill>
              </a:rPr>
              <a:t> version 5</a:t>
            </a:r>
          </a:p>
          <a:p>
            <a:pPr algn="ctr"/>
            <a:endParaRPr lang="sv-SE" sz="1200" b="1" dirty="0">
              <a:solidFill>
                <a:schemeClr val="tx1"/>
              </a:solidFill>
            </a:endParaRPr>
          </a:p>
        </p:txBody>
      </p:sp>
      <p:sp>
        <p:nvSpPr>
          <p:cNvPr id="53" name="Rektangel 52">
            <a:extLst>
              <a:ext uri="{FF2B5EF4-FFF2-40B4-BE49-F238E27FC236}">
                <a16:creationId xmlns:a16="http://schemas.microsoft.com/office/drawing/2014/main" id="{27A5E71C-38C0-4A1B-A133-DF404F4019DA}"/>
              </a:ext>
            </a:extLst>
          </p:cNvPr>
          <p:cNvSpPr/>
          <p:nvPr/>
        </p:nvSpPr>
        <p:spPr>
          <a:xfrm>
            <a:off x="789642" y="5075928"/>
            <a:ext cx="1154575" cy="11574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Publicerad i </a:t>
            </a:r>
            <a:r>
              <a:rPr lang="sv-SE" sz="1200" b="1" dirty="0" err="1">
                <a:solidFill>
                  <a:schemeClr val="tx1"/>
                </a:solidFill>
              </a:rPr>
              <a:t>refset</a:t>
            </a:r>
            <a:endParaRPr lang="sv-SE" sz="1200" b="1" dirty="0">
              <a:solidFill>
                <a:schemeClr val="tx1"/>
              </a:solidFill>
            </a:endParaRPr>
          </a:p>
          <a:p>
            <a:pPr algn="ctr"/>
            <a:endParaRPr lang="sv-SE" sz="1200" b="1" dirty="0">
              <a:solidFill>
                <a:schemeClr val="tx1"/>
              </a:solidFill>
            </a:endParaRPr>
          </a:p>
        </p:txBody>
      </p:sp>
      <p:cxnSp>
        <p:nvCxnSpPr>
          <p:cNvPr id="56" name="Rak pilkoppling 55">
            <a:extLst>
              <a:ext uri="{FF2B5EF4-FFF2-40B4-BE49-F238E27FC236}">
                <a16:creationId xmlns:a16="http://schemas.microsoft.com/office/drawing/2014/main" id="{24E13DCD-3F03-46B0-A908-3A7C84F96C84}"/>
              </a:ext>
            </a:extLst>
          </p:cNvPr>
          <p:cNvCxnSpPr>
            <a:cxnSpLocks/>
            <a:stCxn id="22" idx="3"/>
            <a:endCxn id="52" idx="1"/>
          </p:cNvCxnSpPr>
          <p:nvPr/>
        </p:nvCxnSpPr>
        <p:spPr>
          <a:xfrm>
            <a:off x="1944218" y="4119362"/>
            <a:ext cx="1476131" cy="0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ktangel 61">
            <a:extLst>
              <a:ext uri="{FF2B5EF4-FFF2-40B4-BE49-F238E27FC236}">
                <a16:creationId xmlns:a16="http://schemas.microsoft.com/office/drawing/2014/main" id="{F48EBBB0-42B7-4BB7-8B89-888A9AE06ECE}"/>
              </a:ext>
            </a:extLst>
          </p:cNvPr>
          <p:cNvSpPr/>
          <p:nvPr/>
        </p:nvSpPr>
        <p:spPr>
          <a:xfrm>
            <a:off x="5518712" y="3540635"/>
            <a:ext cx="1154575" cy="1157454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sv-SE" sz="1200" b="1" dirty="0">
                <a:solidFill>
                  <a:schemeClr val="tx1"/>
                </a:solidFill>
              </a:rPr>
              <a:t>Stockholms utbud</a:t>
            </a:r>
          </a:p>
        </p:txBody>
      </p:sp>
      <p:cxnSp>
        <p:nvCxnSpPr>
          <p:cNvPr id="63" name="Rak pilkoppling 62">
            <a:extLst>
              <a:ext uri="{FF2B5EF4-FFF2-40B4-BE49-F238E27FC236}">
                <a16:creationId xmlns:a16="http://schemas.microsoft.com/office/drawing/2014/main" id="{13B80E9D-BB30-4DB2-AEBB-61C371823F17}"/>
              </a:ext>
            </a:extLst>
          </p:cNvPr>
          <p:cNvCxnSpPr>
            <a:cxnSpLocks/>
            <a:endCxn id="62" idx="1"/>
          </p:cNvCxnSpPr>
          <p:nvPr/>
        </p:nvCxnSpPr>
        <p:spPr>
          <a:xfrm>
            <a:off x="4576295" y="4119362"/>
            <a:ext cx="942417" cy="0"/>
          </a:xfrm>
          <a:prstGeom prst="straightConnector1">
            <a:avLst/>
          </a:prstGeom>
          <a:ln w="28575">
            <a:solidFill>
              <a:srgbClr val="C00000"/>
            </a:solidFill>
            <a:prstDash val="dash"/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Höger klammerparentes 63">
            <a:extLst>
              <a:ext uri="{FF2B5EF4-FFF2-40B4-BE49-F238E27FC236}">
                <a16:creationId xmlns:a16="http://schemas.microsoft.com/office/drawing/2014/main" id="{E5F71AB4-4899-41A9-9B68-2356A1865331}"/>
              </a:ext>
            </a:extLst>
          </p:cNvPr>
          <p:cNvSpPr/>
          <p:nvPr/>
        </p:nvSpPr>
        <p:spPr>
          <a:xfrm rot="5400000">
            <a:off x="4886514" y="3132504"/>
            <a:ext cx="294344" cy="3415554"/>
          </a:xfrm>
          <a:prstGeom prst="rightBrace">
            <a:avLst>
              <a:gd name="adj1" fmla="val 88324"/>
              <a:gd name="adj2" fmla="val 50000"/>
            </a:avLst>
          </a:prstGeom>
          <a:ln w="12700">
            <a:headEnd type="none" w="lg" len="med"/>
            <a:tailEnd type="non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cxnSp>
        <p:nvCxnSpPr>
          <p:cNvPr id="66" name="Rak pilkoppling 65">
            <a:extLst>
              <a:ext uri="{FF2B5EF4-FFF2-40B4-BE49-F238E27FC236}">
                <a16:creationId xmlns:a16="http://schemas.microsoft.com/office/drawing/2014/main" id="{5F718555-460F-492F-AF27-7128D0D6D022}"/>
              </a:ext>
            </a:extLst>
          </p:cNvPr>
          <p:cNvCxnSpPr>
            <a:cxnSpLocks/>
            <a:stCxn id="53" idx="3"/>
            <a:endCxn id="8" idx="1"/>
          </p:cNvCxnSpPr>
          <p:nvPr/>
        </p:nvCxnSpPr>
        <p:spPr>
          <a:xfrm flipV="1">
            <a:off x="1944217" y="5646949"/>
            <a:ext cx="2295775" cy="7706"/>
          </a:xfrm>
          <a:prstGeom prst="straightConnector1">
            <a:avLst/>
          </a:prstGeom>
          <a:ln w="28575">
            <a:solidFill>
              <a:srgbClr val="C00000"/>
            </a:solidFill>
            <a:headEnd type="none" w="lg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00238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5AA598EB-238C-45BF-8427-9978467CD3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Summering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9C74601A-832B-48A5-9297-2CD22D732504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406094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ubrik 4">
            <a:extLst>
              <a:ext uri="{FF2B5EF4-FFF2-40B4-BE49-F238E27FC236}">
                <a16:creationId xmlns:a16="http://schemas.microsoft.com/office/drawing/2014/main" id="{C0CC7BEB-EDA9-4A19-B6F6-FDD2A731F2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Förhoppningar och farhågor</a:t>
            </a:r>
          </a:p>
        </p:txBody>
      </p:sp>
      <p:sp>
        <p:nvSpPr>
          <p:cNvPr id="6" name="Platshållare för text 5">
            <a:extLst>
              <a:ext uri="{FF2B5EF4-FFF2-40B4-BE49-F238E27FC236}">
                <a16:creationId xmlns:a16="http://schemas.microsoft.com/office/drawing/2014/main" id="{7A64D5C3-8C05-4998-AC4C-AAF07AA100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r>
              <a:rPr lang="sv-SE" dirty="0"/>
              <a:t>Sammanställning från förra mötet</a:t>
            </a:r>
          </a:p>
        </p:txBody>
      </p:sp>
    </p:spTree>
    <p:extLst>
      <p:ext uri="{BB962C8B-B14F-4D97-AF65-F5344CB8AC3E}">
        <p14:creationId xmlns:p14="http://schemas.microsoft.com/office/powerpoint/2010/main" val="1580988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578EBA19-43D9-47E6-BB6A-8E795AFBB4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2962042"/>
            <a:ext cx="8424000" cy="553998"/>
          </a:xfrm>
        </p:spPr>
        <p:txBody>
          <a:bodyPr/>
          <a:lstStyle/>
          <a:p>
            <a:r>
              <a:rPr lang="sv-SE" dirty="0"/>
              <a:t>Kommande möten</a:t>
            </a:r>
          </a:p>
        </p:txBody>
      </p:sp>
    </p:spTree>
    <p:extLst>
      <p:ext uri="{BB962C8B-B14F-4D97-AF65-F5344CB8AC3E}">
        <p14:creationId xmlns:p14="http://schemas.microsoft.com/office/powerpoint/2010/main" val="19552940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ubrik 3">
            <a:extLst>
              <a:ext uri="{FF2B5EF4-FFF2-40B4-BE49-F238E27FC236}">
                <a16:creationId xmlns:a16="http://schemas.microsoft.com/office/drawing/2014/main" id="{4B386CE4-2A06-42C8-9598-49B18836B2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/>
              <a:t>Kommande möten</a:t>
            </a:r>
            <a:endParaRPr lang="sv-SE" dirty="0"/>
          </a:p>
        </p:txBody>
      </p:sp>
      <p:sp>
        <p:nvSpPr>
          <p:cNvPr id="5" name="Platshållare för innehåll 4">
            <a:extLst>
              <a:ext uri="{FF2B5EF4-FFF2-40B4-BE49-F238E27FC236}">
                <a16:creationId xmlns:a16="http://schemas.microsoft.com/office/drawing/2014/main" id="{0E2B5693-2BC8-4446-9EF7-CDE755F3F765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>
                <a:hlinkClick r:id="rId3"/>
              </a:rPr>
              <a:t>Arbetsgrupp utbud av vårdtjänster</a:t>
            </a:r>
            <a:r>
              <a:rPr lang="sv-SE" dirty="0"/>
              <a:t>, material läggs på samarbetsytan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Ordförandeposten är ledig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r>
              <a:rPr lang="sv-SE" dirty="0"/>
              <a:t>Förslag på datum:  Torsdag 23/4 9-10.30 </a:t>
            </a:r>
          </a:p>
          <a:p>
            <a:pPr marL="0" indent="0">
              <a:buNone/>
            </a:pPr>
            <a:r>
              <a:rPr lang="sv-SE" dirty="0"/>
              <a:t>			</a:t>
            </a:r>
            <a:r>
              <a:rPr lang="sv-SE"/>
              <a:t>Onsdag 6/5 10.30-12 </a:t>
            </a:r>
            <a:endParaRPr lang="sv-SE" dirty="0"/>
          </a:p>
          <a:p>
            <a:pPr marL="0" indent="0">
              <a:buNone/>
            </a:pPr>
            <a:r>
              <a:rPr lang="sv-SE" dirty="0"/>
              <a:t>			Onsdag 4/6 9-10.30</a:t>
            </a:r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197610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49A269B3-E118-43A9-8072-B3430F8B1F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3" name="Platshållare för text 2">
            <a:extLst>
              <a:ext uri="{FF2B5EF4-FFF2-40B4-BE49-F238E27FC236}">
                <a16:creationId xmlns:a16="http://schemas.microsoft.com/office/drawing/2014/main" id="{543B2A1A-03CD-4F82-8C36-B8BDA465EA8B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54151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C310F62-4AE1-4643-8ED3-78C34101C3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/>
              <a:t>Förslag på mål utifrån förhoppningar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DA3548D0-B73E-40E8-AEC1-59396F8B3A14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Ta fram ett användbart nationellt </a:t>
            </a:r>
            <a:r>
              <a:rPr lang="sv-SE" dirty="0" err="1"/>
              <a:t>kodverk</a:t>
            </a:r>
            <a:r>
              <a:rPr lang="sv-SE" dirty="0"/>
              <a:t> som förvaltas och används med nytta för vården, som definieras med gemensamt överenskomna benämningar och beskrivningar av begreppen.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Genom gemensamt prioriterade områden se till att kodverket tar hänsyn till respektive användningsområdes kontext.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Ge nytta för verksamheter och lösa uppgiften utan att leda till ökad administration för vårdpersonal</a:t>
            </a:r>
          </a:p>
          <a:p>
            <a:pPr>
              <a:lnSpc>
                <a:spcPct val="150000"/>
              </a:lnSpc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90382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A48B497E-7932-4945-85FE-A5FE519969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8710" y="1323000"/>
            <a:ext cx="10475290" cy="553998"/>
          </a:xfrm>
        </p:spPr>
        <p:txBody>
          <a:bodyPr/>
          <a:lstStyle/>
          <a:p>
            <a:r>
              <a:rPr lang="sv-SE" dirty="0"/>
              <a:t>Risker utifrån farhågor</a:t>
            </a:r>
          </a:p>
        </p:txBody>
      </p:sp>
      <p:sp>
        <p:nvSpPr>
          <p:cNvPr id="3" name="Platshållare för innehåll 2">
            <a:extLst>
              <a:ext uri="{FF2B5EF4-FFF2-40B4-BE49-F238E27FC236}">
                <a16:creationId xmlns:a16="http://schemas.microsoft.com/office/drawing/2014/main" id="{FEC64CFB-76C3-42E6-9189-356435FA4F6B}"/>
              </a:ext>
            </a:extLst>
          </p:cNvPr>
          <p:cNvSpPr>
            <a:spLocks noGrp="1"/>
          </p:cNvSpPr>
          <p:nvPr>
            <p:ph sz="quarter" idx="21"/>
          </p:nvPr>
        </p:nvSpPr>
        <p:spPr/>
        <p:txBody>
          <a:bodyPr/>
          <a:lstStyle/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Resursbrist inom arbetsgruppen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Förankring och implementation blir svårt då vi inte har representation från alla aktörer. Därav saknar vi inflytande från vården i förvaltning och utveckling av kodverket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sv-SE" dirty="0"/>
              <a:t>Motsättningar gör att gruppens arbete försvåras eller avstannar</a:t>
            </a:r>
          </a:p>
          <a:p>
            <a:pPr marL="0" indent="0">
              <a:lnSpc>
                <a:spcPct val="150000"/>
              </a:lnSpc>
              <a:buNone/>
            </a:pP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597912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D793394B-8C3B-4532-BB24-ED59626277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84000" y="1854047"/>
            <a:ext cx="8424000" cy="1661993"/>
          </a:xfrm>
        </p:spPr>
        <p:txBody>
          <a:bodyPr/>
          <a:lstStyle/>
          <a:p>
            <a:r>
              <a:rPr lang="sv-SE" dirty="0"/>
              <a:t>Skillnad mellan verksamhetsinriktning, vårdtjänst, vårdaktivitet/åtgärd</a:t>
            </a:r>
          </a:p>
        </p:txBody>
      </p:sp>
      <p:sp>
        <p:nvSpPr>
          <p:cNvPr id="5" name="Platshållare för text 4">
            <a:extLst>
              <a:ext uri="{FF2B5EF4-FFF2-40B4-BE49-F238E27FC236}">
                <a16:creationId xmlns:a16="http://schemas.microsoft.com/office/drawing/2014/main" id="{BCBF6C34-D4E0-4849-A1CE-7FD1303C6258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78664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ruta 3">
            <a:extLst>
              <a:ext uri="{FF2B5EF4-FFF2-40B4-BE49-F238E27FC236}">
                <a16:creationId xmlns:a16="http://schemas.microsoft.com/office/drawing/2014/main" id="{7864058C-C8D7-4969-BA64-BBB37409AC56}"/>
              </a:ext>
            </a:extLst>
          </p:cNvPr>
          <p:cNvSpPr txBox="1"/>
          <p:nvPr/>
        </p:nvSpPr>
        <p:spPr>
          <a:xfrm>
            <a:off x="271988" y="3277103"/>
            <a:ext cx="5083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aktivitet (inom hälso- och sjukvård)</a:t>
            </a:r>
          </a:p>
        </p:txBody>
      </p:sp>
      <p:sp>
        <p:nvSpPr>
          <p:cNvPr id="5" name="textruta 4">
            <a:extLst>
              <a:ext uri="{FF2B5EF4-FFF2-40B4-BE49-F238E27FC236}">
                <a16:creationId xmlns:a16="http://schemas.microsoft.com/office/drawing/2014/main" id="{D1434B7D-D8CF-4C3B-AAF5-19B2495B5048}"/>
              </a:ext>
            </a:extLst>
          </p:cNvPr>
          <p:cNvSpPr txBox="1"/>
          <p:nvPr/>
        </p:nvSpPr>
        <p:spPr>
          <a:xfrm>
            <a:off x="271988" y="5158288"/>
            <a:ext cx="5824012" cy="140038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vårdtjänst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tjänst inom hälso- och sjukvård 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highlight>
                  <a:srgbClr val="FFFF00"/>
                </a:highlight>
                <a:uLnTx/>
                <a:uFillTx/>
                <a:latin typeface="Public Sans Regular"/>
                <a:ea typeface="+mn-ea"/>
                <a:cs typeface="+mn-cs"/>
              </a:rPr>
              <a:t>som erbjuds </a:t>
            </a: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för att tillgodose vårdbehov hos invånare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För att kunna erbjuda vårdtjänsten behövs resurser av olika slag såsom kompetens, utrustning och tillgängliga lokaler.</a:t>
            </a:r>
          </a:p>
        </p:txBody>
      </p:sp>
      <p:sp>
        <p:nvSpPr>
          <p:cNvPr id="6" name="textruta 5">
            <a:extLst>
              <a:ext uri="{FF2B5EF4-FFF2-40B4-BE49-F238E27FC236}">
                <a16:creationId xmlns:a16="http://schemas.microsoft.com/office/drawing/2014/main" id="{22FD1052-21EA-4524-8429-41411206EDB0}"/>
              </a:ext>
            </a:extLst>
          </p:cNvPr>
          <p:cNvSpPr txBox="1"/>
          <p:nvPr/>
        </p:nvSpPr>
        <p:spPr>
          <a:xfrm>
            <a:off x="5552956" y="3277103"/>
            <a:ext cx="2244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vårdaktivitet</a:t>
            </a:r>
          </a:p>
        </p:txBody>
      </p:sp>
      <p:sp>
        <p:nvSpPr>
          <p:cNvPr id="7" name="textruta 6">
            <a:extLst>
              <a:ext uri="{FF2B5EF4-FFF2-40B4-BE49-F238E27FC236}">
                <a16:creationId xmlns:a16="http://schemas.microsoft.com/office/drawing/2014/main" id="{B5315115-D553-4DCB-8B2D-DF0CEF13E8C4}"/>
              </a:ext>
            </a:extLst>
          </p:cNvPr>
          <p:cNvSpPr txBox="1"/>
          <p:nvPr/>
        </p:nvSpPr>
        <p:spPr>
          <a:xfrm>
            <a:off x="5222444" y="3277103"/>
            <a:ext cx="30323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=</a:t>
            </a:r>
          </a:p>
        </p:txBody>
      </p:sp>
      <p:sp>
        <p:nvSpPr>
          <p:cNvPr id="22" name="textruta 21">
            <a:extLst>
              <a:ext uri="{FF2B5EF4-FFF2-40B4-BE49-F238E27FC236}">
                <a16:creationId xmlns:a16="http://schemas.microsoft.com/office/drawing/2014/main" id="{908958ED-DEB4-4151-8263-9416B1BE1408}"/>
              </a:ext>
            </a:extLst>
          </p:cNvPr>
          <p:cNvSpPr txBox="1"/>
          <p:nvPr/>
        </p:nvSpPr>
        <p:spPr>
          <a:xfrm>
            <a:off x="5539944" y="3596702"/>
            <a:ext cx="4226356" cy="9541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ublic Sans Regular"/>
                <a:ea typeface="Times New Roman" panose="02020603050405020304" pitchFamily="18" charset="0"/>
                <a:cs typeface="+mn-cs"/>
              </a:rPr>
              <a:t>aktivitet inom hälso- och sjukvård som avser att förebygga, utreda och behandla sjukdomar och skador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Synonymer: vårdåtgärd, vårdinsats</a:t>
            </a:r>
            <a:endParaRPr kumimoji="0" lang="sv-SE" sz="1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25" name="textruta 24">
            <a:extLst>
              <a:ext uri="{FF2B5EF4-FFF2-40B4-BE49-F238E27FC236}">
                <a16:creationId xmlns:a16="http://schemas.microsoft.com/office/drawing/2014/main" id="{4DD39349-4047-4A78-AC55-9E024163BB89}"/>
              </a:ext>
            </a:extLst>
          </p:cNvPr>
          <p:cNvSpPr txBox="1"/>
          <p:nvPr/>
        </p:nvSpPr>
        <p:spPr>
          <a:xfrm>
            <a:off x="271988" y="1170363"/>
            <a:ext cx="78814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verksamhet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: </a:t>
            </a:r>
            <a:r>
              <a:rPr kumimoji="0" lang="sv-SE" sz="24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Public Sans Regular"/>
                <a:ea typeface="+mn-ea"/>
                <a:cs typeface="+mn-cs"/>
              </a:rPr>
              <a:t>arbete som fortlöpande utförs i linje med viss övergripande inriktning</a:t>
            </a:r>
            <a:endParaRPr kumimoji="0" lang="sv-S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sv-SE" sz="1600" b="0" i="0" u="none" strike="noStrike" kern="1200" cap="none" spc="0" normalizeH="0" baseline="0" noProof="0" dirty="0">
                <a:ln>
                  <a:noFill/>
                </a:ln>
                <a:solidFill>
                  <a:srgbClr val="172B4D"/>
                </a:solidFill>
                <a:effectLst/>
                <a:uLnTx/>
                <a:uFillTx/>
                <a:latin typeface="Public Sans Regular"/>
                <a:ea typeface="Times New Roman" panose="02020603050405020304" pitchFamily="18" charset="0"/>
                <a:cs typeface="+mn-cs"/>
              </a:rPr>
              <a:t>Verksamheter kan vara av olika slag, såsom öron-, näs- och halssjukvård, mödrahälsovård och psykologverksamhet. Inom en verksamhet kan olika vårdtjänster erbjudas. Inom öron-, näs- och halssjukvård kan t.ex. tonsilloperation eller operation på hörselgångar erbjudas.</a:t>
            </a:r>
            <a:endParaRPr kumimoji="0" lang="sv-SE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78161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ubrik 1">
            <a:extLst>
              <a:ext uri="{FF2B5EF4-FFF2-40B4-BE49-F238E27FC236}">
                <a16:creationId xmlns:a16="http://schemas.microsoft.com/office/drawing/2014/main" id="{9F1A8890-6772-4266-BAE5-E16A004BF2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7900" y="420414"/>
            <a:ext cx="11259809" cy="504755"/>
          </a:xfrm>
        </p:spPr>
        <p:txBody>
          <a:bodyPr/>
          <a:lstStyle/>
          <a:p>
            <a:r>
              <a:rPr lang="sv-SE" sz="3000" dirty="0"/>
              <a:t>Skillnader verksamhetsinriktning – vårdtjänst – vårdaktivitet</a:t>
            </a:r>
          </a:p>
        </p:txBody>
      </p:sp>
      <p:sp>
        <p:nvSpPr>
          <p:cNvPr id="6" name="Rektangel: rundade hörn 5">
            <a:extLst>
              <a:ext uri="{FF2B5EF4-FFF2-40B4-BE49-F238E27FC236}">
                <a16:creationId xmlns:a16="http://schemas.microsoft.com/office/drawing/2014/main" id="{D5B2895F-02C1-4FD4-985B-2ABC04AD345B}"/>
              </a:ext>
            </a:extLst>
          </p:cNvPr>
          <p:cNvSpPr/>
          <p:nvPr/>
        </p:nvSpPr>
        <p:spPr>
          <a:xfrm>
            <a:off x="1941173" y="2025650"/>
            <a:ext cx="973777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sp>
        <p:nvSpPr>
          <p:cNvPr id="7" name="Rektangel: rundade hörn 6">
            <a:extLst>
              <a:ext uri="{FF2B5EF4-FFF2-40B4-BE49-F238E27FC236}">
                <a16:creationId xmlns:a16="http://schemas.microsoft.com/office/drawing/2014/main" id="{04FF80C8-6F3E-4DBE-9F82-8D47330FAEA7}"/>
              </a:ext>
            </a:extLst>
          </p:cNvPr>
          <p:cNvSpPr/>
          <p:nvPr/>
        </p:nvSpPr>
        <p:spPr>
          <a:xfrm>
            <a:off x="2134369" y="2439025"/>
            <a:ext cx="656332" cy="800677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sv-SE" sz="1800" b="0" i="0" u="none" strike="noStrike" kern="1200" cap="none" spc="0" normalizeH="0" baseline="0" noProof="0">
              <a:ln>
                <a:noFill/>
              </a:ln>
              <a:solidFill>
                <a:srgbClr val="FAFAFA"/>
              </a:solidFill>
              <a:effectLst/>
              <a:uLnTx/>
              <a:uFillTx/>
              <a:latin typeface="Public Sans Regular"/>
              <a:ea typeface="+mn-ea"/>
              <a:cs typeface="+mn-cs"/>
            </a:endParaRPr>
          </a:p>
        </p:txBody>
      </p:sp>
      <p:graphicFrame>
        <p:nvGraphicFramePr>
          <p:cNvPr id="3" name="Tabell 3">
            <a:extLst>
              <a:ext uri="{FF2B5EF4-FFF2-40B4-BE49-F238E27FC236}">
                <a16:creationId xmlns:a16="http://schemas.microsoft.com/office/drawing/2014/main" id="{8096CB59-2DAC-40CE-A505-01F3FCB370A1}"/>
              </a:ext>
            </a:extLst>
          </p:cNvPr>
          <p:cNvGraphicFramePr>
            <a:graphicFrameLocks noGrp="1"/>
          </p:cNvGraphicFramePr>
          <p:nvPr/>
        </p:nvGraphicFramePr>
        <p:xfrm>
          <a:off x="105103" y="1014997"/>
          <a:ext cx="12002814" cy="562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5973">
                  <a:extLst>
                    <a:ext uri="{9D8B030D-6E8A-4147-A177-3AD203B41FA5}">
                      <a16:colId xmlns:a16="http://schemas.microsoft.com/office/drawing/2014/main" val="2178944710"/>
                    </a:ext>
                  </a:extLst>
                </a:gridCol>
                <a:gridCol w="2260349">
                  <a:extLst>
                    <a:ext uri="{9D8B030D-6E8A-4147-A177-3AD203B41FA5}">
                      <a16:colId xmlns:a16="http://schemas.microsoft.com/office/drawing/2014/main" val="3546367711"/>
                    </a:ext>
                  </a:extLst>
                </a:gridCol>
                <a:gridCol w="2330617">
                  <a:extLst>
                    <a:ext uri="{9D8B030D-6E8A-4147-A177-3AD203B41FA5}">
                      <a16:colId xmlns:a16="http://schemas.microsoft.com/office/drawing/2014/main" val="89095896"/>
                    </a:ext>
                  </a:extLst>
                </a:gridCol>
                <a:gridCol w="2791326">
                  <a:extLst>
                    <a:ext uri="{9D8B030D-6E8A-4147-A177-3AD203B41FA5}">
                      <a16:colId xmlns:a16="http://schemas.microsoft.com/office/drawing/2014/main" val="679678663"/>
                    </a:ext>
                  </a:extLst>
                </a:gridCol>
                <a:gridCol w="1880502">
                  <a:extLst>
                    <a:ext uri="{9D8B030D-6E8A-4147-A177-3AD203B41FA5}">
                      <a16:colId xmlns:a16="http://schemas.microsoft.com/office/drawing/2014/main" val="1926676386"/>
                    </a:ext>
                  </a:extLst>
                </a:gridCol>
                <a:gridCol w="1324047">
                  <a:extLst>
                    <a:ext uri="{9D8B030D-6E8A-4147-A177-3AD203B41FA5}">
                      <a16:colId xmlns:a16="http://schemas.microsoft.com/office/drawing/2014/main" val="4246916081"/>
                    </a:ext>
                  </a:extLst>
                </a:gridCol>
              </a:tblGrid>
              <a:tr h="753316">
                <a:tc>
                  <a:txBody>
                    <a:bodyPr/>
                    <a:lstStyle/>
                    <a:p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800" b="0" kern="1200" dirty="0" err="1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Verksamhets-inriktning</a:t>
                      </a:r>
                      <a:br>
                        <a:rPr lang="sv-SE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sv-SE" sz="1200" b="0" kern="120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(arbete som fortlöpande utförs i linje med viss övergripande inriktning)</a:t>
                      </a:r>
                    </a:p>
                    <a:p>
                      <a:endParaRPr lang="sv-SE" sz="1200" b="0" kern="1200" dirty="0">
                        <a:solidFill>
                          <a:schemeClr val="lt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Vårdtjänst</a:t>
                      </a:r>
                      <a:br>
                        <a:rPr lang="sv-SE" b="0" dirty="0"/>
                      </a:br>
                      <a:r>
                        <a:rPr lang="sv-SE" sz="1100" b="0" dirty="0"/>
                        <a:t>(</a:t>
                      </a:r>
                      <a:r>
                        <a:rPr lang="sv-SE" sz="1200" b="0" dirty="0"/>
                        <a:t>tjänst inom hälso- och sjukvård som erbjuds för att tillgodose vårdbehov hos invånare)</a:t>
                      </a:r>
                      <a:br>
                        <a:rPr lang="sv-SE" b="0" dirty="0"/>
                      </a:br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kan</a:t>
                      </a:r>
                      <a:r>
                        <a:rPr lang="sv-SE" sz="1200" b="0" dirty="0"/>
                        <a:t> göras”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Planerad vårdaktivitet</a:t>
                      </a:r>
                      <a:br>
                        <a:rPr lang="sv-SE" b="0" dirty="0"/>
                      </a:br>
                      <a:r>
                        <a:rPr lang="sv-SE" sz="1200" b="0" dirty="0"/>
                        <a:t>(</a:t>
                      </a:r>
                      <a:r>
                        <a:rPr lang="sv-SE" sz="1200" b="1" dirty="0"/>
                        <a:t>vårdaktivitet</a:t>
                      </a:r>
                      <a:r>
                        <a:rPr lang="sv-SE" sz="1200" b="0" dirty="0"/>
                        <a:t> aktivitet inom hälso- och sjukvård som avser att förebygga, utreda och behandla sjukdomar och skador. Synonymer: vårdåtgärd, vårdinsats)</a:t>
                      </a:r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planeras </a:t>
                      </a:r>
                      <a:r>
                        <a:rPr lang="sv-SE" sz="1200" b="0" dirty="0"/>
                        <a:t>att göras kopplat till en patient”</a:t>
                      </a:r>
                      <a:endParaRPr lang="sv-SE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Utförd vårdaktivitet</a:t>
                      </a:r>
                    </a:p>
                    <a:p>
                      <a:r>
                        <a:rPr lang="sv-SE" sz="1200" b="0" dirty="0"/>
                        <a:t>”Vad som </a:t>
                      </a:r>
                      <a:r>
                        <a:rPr lang="sv-SE" sz="1200" b="1" dirty="0"/>
                        <a:t>utförts”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b="0" dirty="0"/>
                        <a:t>Upp-följning av vårdaktivitet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2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”Hur det </a:t>
                      </a:r>
                      <a:r>
                        <a:rPr kumimoji="0" lang="sv-SE" sz="1200" b="1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srgbClr val="FAFAFA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gick”</a:t>
                      </a:r>
                      <a:endParaRPr kumimoji="0" lang="sv-SE" sz="1200" b="1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FAFAFA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8828687"/>
                  </a:ext>
                </a:extLst>
              </a:tr>
              <a:tr h="1007918">
                <a:tc>
                  <a:txBody>
                    <a:bodyPr/>
                    <a:lstStyle/>
                    <a:p>
                      <a:r>
                        <a:rPr lang="sv-SE" sz="1400" dirty="0"/>
                        <a:t>Kod + benämning (”klartext”)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1333</a:t>
                      </a:r>
                      <a:r>
                        <a:rPr lang="sv-SE" sz="1600" b="0" i="0" dirty="0">
                          <a:solidFill>
                            <a:srgbClr val="172B4D"/>
                          </a:solidFill>
                          <a:effectLst/>
                          <a:latin typeface="-apple-system"/>
                        </a:rPr>
                        <a:t> </a:t>
                      </a:r>
                      <a:r>
                        <a:rPr lang="sv-SE" sz="1600" dirty="0"/>
                        <a:t>Öron-, näs- och halssjukvård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100" dirty="0"/>
                        <a:t>(verksamhetskod HSA)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400" dirty="0"/>
                        <a:t>Verksamhet där man handlägger sjukdomar, trauman, missbildningar och funktionsrubbningar i öron-, näs- och halsregionen.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uvulopalatofaryngoplastik</a:t>
                      </a:r>
                      <a:endParaRPr kumimoji="0" lang="sv-SE" sz="16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endParaRPr lang="sv-SE" dirty="0"/>
                    </a:p>
                    <a:p>
                      <a:endParaRPr lang="sv-SE" dirty="0"/>
                    </a:p>
                    <a:p>
                      <a:endParaRPr lang="sv-SE" dirty="0"/>
                    </a:p>
                    <a:p>
                      <a:endParaRPr lang="sv-SE" dirty="0"/>
                    </a:p>
                    <a:p>
                      <a:endParaRPr lang="sv-SE" dirty="0"/>
                    </a:p>
                    <a:p>
                      <a:endParaRPr lang="sv-SE" dirty="0"/>
                    </a:p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uvulopalatofaryngoplastik</a:t>
                      </a: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</a:t>
                      </a:r>
                      <a:r>
                        <a:rPr kumimoji="0" lang="sv-SE" sz="1100" b="0" i="0" u="none" strike="noStrike" kern="1200" cap="none" spc="0" normalizeH="0" baseline="0" noProof="0" dirty="0" err="1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Snomed</a:t>
                      </a:r>
                      <a:r>
                        <a:rPr kumimoji="0" lang="sv-SE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 CT)</a:t>
                      </a:r>
                    </a:p>
                    <a:p>
                      <a:b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</a:br>
                      <a:r>
                        <a:rPr kumimoji="0" lang="sv-SE" sz="16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(en av många aktiviteter)</a:t>
                      </a:r>
                      <a:endParaRPr lang="sv-SE" sz="1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0" lang="sv-SE" sz="1600" b="0" i="0" u="none" strike="noStrike" kern="1200" cap="none" spc="0" normalizeH="0" baseline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KVÅ-kod: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sv-SE" sz="1600" b="0" i="0" u="none" strike="noStrike" kern="1200" cap="none" spc="0" normalizeH="0" baseline="0" noProof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+mn-ea"/>
                          <a:cs typeface="+mn-cs"/>
                        </a:rPr>
                        <a:t>ENC45 Uvulopalato-faryngoplastik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>
                          <a:solidFill>
                            <a:prstClr val="black"/>
                          </a:solidFill>
                          <a:latin typeface="Calibri" panose="020F0502020204030204"/>
                        </a:rPr>
                        <a:t>ZXH60 Generell anestesi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sv-SE" sz="18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Calibri" panose="020F0502020204030204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89622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r>
                        <a:rPr lang="sv-SE" sz="1400" dirty="0"/>
                        <a:t>Kriterier för kodning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400" dirty="0"/>
                        <a:t>Specialistläkarkompetens inom öron-, näs- och hals-sjukdomar krävs.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6941389"/>
                  </a:ext>
                </a:extLst>
              </a:tr>
              <a:tr h="583952">
                <a:tc>
                  <a:txBody>
                    <a:bodyPr/>
                    <a:lstStyle/>
                    <a:p>
                      <a:r>
                        <a:rPr lang="sv-SE" sz="1400" dirty="0"/>
                        <a:t>Annat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sv-SE" sz="1600" dirty="0"/>
                        <a:t>Prislistor, metodbeskrivningar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sv-SE" sz="1600" dirty="0"/>
                        <a:t>DRG, ekonomi, vårdtillfälle/ kontakt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08661867"/>
                  </a:ext>
                </a:extLst>
              </a:tr>
            </a:tbl>
          </a:graphicData>
        </a:graphic>
      </p:graphicFrame>
      <p:pic>
        <p:nvPicPr>
          <p:cNvPr id="8" name="Bildobjekt 7">
            <a:extLst>
              <a:ext uri="{FF2B5EF4-FFF2-40B4-BE49-F238E27FC236}">
                <a16:creationId xmlns:a16="http://schemas.microsoft.com/office/drawing/2014/main" id="{5D58EACB-622A-4764-9899-FA7FFED03A1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73304" y="3135793"/>
            <a:ext cx="1953248" cy="19291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3643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Ny-ppt-mall-ny version">
  <a:themeElements>
    <a:clrScheme name="E-hälsomyndigheten">
      <a:dk1>
        <a:srgbClr val="212121"/>
      </a:dk1>
      <a:lt1>
        <a:srgbClr val="FAFAFA"/>
      </a:lt1>
      <a:dk2>
        <a:srgbClr val="6E0E50"/>
      </a:dk2>
      <a:lt2>
        <a:srgbClr val="FAFAFA"/>
      </a:lt2>
      <a:accent1>
        <a:srgbClr val="6E0E50"/>
      </a:accent1>
      <a:accent2>
        <a:srgbClr val="F7E3ED"/>
      </a:accent2>
      <a:accent3>
        <a:srgbClr val="FFE098"/>
      </a:accent3>
      <a:accent4>
        <a:srgbClr val="FFF8EB"/>
      </a:accent4>
      <a:accent5>
        <a:srgbClr val="E28AB7"/>
      </a:accent5>
      <a:accent6>
        <a:srgbClr val="04C3AD"/>
      </a:accent6>
      <a:hlink>
        <a:srgbClr val="6E0E50"/>
      </a:hlink>
      <a:folHlink>
        <a:srgbClr val="954F72"/>
      </a:folHlink>
    </a:clrScheme>
    <a:fontScheme name="Public Sans">
      <a:majorFont>
        <a:latin typeface="Public Sans Bold"/>
        <a:ea typeface=""/>
        <a:cs typeface=""/>
      </a:majorFont>
      <a:minorFont>
        <a:latin typeface="Public Sans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15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headEnd type="none" w="lg" len="med"/>
          <a:tailEnd type="none" w="lg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-hälsomyndigheten mall.pptx [Skrivskyddad]" id="{37BFAC00-14CB-4996-95B8-FA6C8A22F950}" vid="{BBC0F716-50ED-475C-A6BA-1228B846A629}"/>
    </a:ext>
  </a:extLst>
</a:theme>
</file>

<file path=ppt/theme/theme2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-t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Normal" ma:contentTypeID="0x010100DC1D8ECDB72C194F9F7841CC62E2C46500FEF50D435C49B246BF2C9B1482013D09" ma:contentTypeVersion="2" ma:contentTypeDescription="Create a new document." ma:contentTypeScope="" ma:versionID="cb4b2424ca0fa0b98eb13fc6350f935e">
  <xsd:schema xmlns:xsd="http://www.w3.org/2001/XMLSchema" xmlns:xs="http://www.w3.org/2001/XMLSchema" xmlns:p="http://schemas.microsoft.com/office/2006/metadata/properties" xmlns:ns2="c28f52af-a8f8-4551-b8ae-866ae79b83b4" xmlns:ns3="22987DCD-55DF-4183-A58B-18F9DF8CFDBB" xmlns:ns4="http://schemas.microsoft.com/sharepoint/v4" targetNamespace="http://schemas.microsoft.com/office/2006/metadata/properties" ma:root="true" ma:fieldsID="e104011722efbb67d3288060fb6f4374" ns2:_="" ns3:_="" ns4:_="">
    <xsd:import namespace="c28f52af-a8f8-4551-b8ae-866ae79b83b4"/>
    <xsd:import namespace="22987DCD-55DF-4183-A58B-18F9DF8CFDBB"/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SIStatusOfDocumentColumn413" minOccurs="0"/>
                <xsd:element ref="ns2:Handlingstyp" minOccurs="0"/>
                <xsd:element ref="ns3:DocState" minOccurs="0"/>
                <xsd:element ref="ns4:IconOverlay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28f52af-a8f8-4551-b8ae-866ae79b83b4" elementFormDefault="qualified">
    <xsd:import namespace="http://schemas.microsoft.com/office/2006/documentManagement/types"/>
    <xsd:import namespace="http://schemas.microsoft.com/office/infopath/2007/PartnerControls"/>
    <xsd:element name="SIStatusOfDocumentColumn413" ma:index="8" nillable="true" ma:displayName="Status of the document" ma:internalName="SIStatusOfDocumentColumn413">
      <xsd:simpleType>
        <xsd:restriction base="dms:Text">
          <xsd:maxLength value="255"/>
        </xsd:restriction>
      </xsd:simpleType>
    </xsd:element>
    <xsd:element name="Handlingstyp" ma:index="9" nillable="true" ma:displayName="Handlingstyp" ma:list="{a10b8abd-708c-4061-93b9-31cd1f76653d}" ma:internalName="Handlingstyp" ma:readOnly="false" ma:showField="Title" ma:web="c28f52af-a8f8-4551-b8ae-866ae79b83b4">
      <xsd:simpleType>
        <xsd:restriction base="dms:Lookup"/>
      </xsd:simpleType>
    </xsd:element>
    <xsd:element name="SharedWithUsers" ma:index="12" nillable="true" ma:displayName="Delat med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Delat med information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2987DCD-55DF-4183-A58B-18F9DF8CFDBB" elementFormDefault="qualified">
    <xsd:import namespace="http://schemas.microsoft.com/office/2006/documentManagement/types"/>
    <xsd:import namespace="http://schemas.microsoft.com/office/infopath/2007/PartnerControls"/>
    <xsd:element name="DocState" ma:index="10" nillable="true" ma:displayName="Status godkännande" ma:internalName="DocState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11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nehållstyp"/>
        <xsd:element ref="dc:title" minOccurs="0" maxOccurs="1" ma:displayName="Rubrik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IStatusOfDocumentColumn413 xmlns="c28f52af-a8f8-4551-b8ae-866ae79b83b4" xsi:nil="true"/>
    <Handlingstyp xmlns="c28f52af-a8f8-4551-b8ae-866ae79b83b4" xsi:nil="true"/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CBEB6B49-9D8E-496A-9283-06369233A6D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F30669A-1084-4F1E-8CE7-7D02310D800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28f52af-a8f8-4551-b8ae-866ae79b83b4"/>
    <ds:schemaRef ds:uri="22987DCD-55DF-4183-A58B-18F9DF8CFDBB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97F83AB5-60F3-4228-91A6-2AD0A1DC7E3B}">
  <ds:schemaRefs>
    <ds:schemaRef ds:uri="http://schemas.openxmlformats.org/package/2006/metadata/core-properties"/>
    <ds:schemaRef ds:uri="c28f52af-a8f8-4551-b8ae-866ae79b83b4"/>
    <ds:schemaRef ds:uri="http://schemas.microsoft.com/office/2006/documentManagement/types"/>
    <ds:schemaRef ds:uri="http://schemas.microsoft.com/office/infopath/2007/PartnerControls"/>
    <ds:schemaRef ds:uri="22987DCD-55DF-4183-A58B-18F9DF8CFDBB"/>
    <ds:schemaRef ds:uri="http://schemas.microsoft.com/office/2006/metadata/properties"/>
    <ds:schemaRef ds:uri="http://schemas.microsoft.com/sharepoint/v4"/>
    <ds:schemaRef ds:uri="http://purl.org/dc/dcmitype/"/>
    <ds:schemaRef ds:uri="http://www.w3.org/XML/1998/namespace"/>
    <ds:schemaRef ds:uri="http://purl.org/dc/terms/"/>
    <ds:schemaRef ds:uri="http://purl.org/dc/elements/1.1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E-hälsomyndigheten mall</Template>
  <TotalTime>2206</TotalTime>
  <Words>3919</Words>
  <Application>Microsoft Office PowerPoint</Application>
  <PresentationFormat>Bredbild</PresentationFormat>
  <Paragraphs>697</Paragraphs>
  <Slides>42</Slides>
  <Notes>19</Notes>
  <HiddenSlides>1</HiddenSlides>
  <MMClips>0</MMClips>
  <ScaleCrop>false</ScaleCrop>
  <HeadingPairs>
    <vt:vector size="6" baseType="variant">
      <vt:variant>
        <vt:lpstr>Använt teckensnitt</vt:lpstr>
      </vt:variant>
      <vt:variant>
        <vt:i4>9</vt:i4>
      </vt:variant>
      <vt:variant>
        <vt:lpstr>Tema</vt:lpstr>
      </vt:variant>
      <vt:variant>
        <vt:i4>2</vt:i4>
      </vt:variant>
      <vt:variant>
        <vt:lpstr>Bildrubriker</vt:lpstr>
      </vt:variant>
      <vt:variant>
        <vt:i4>42</vt:i4>
      </vt:variant>
    </vt:vector>
  </HeadingPairs>
  <TitlesOfParts>
    <vt:vector size="53" baseType="lpstr">
      <vt:lpstr>Aptos Display</vt:lpstr>
      <vt:lpstr>Arial</vt:lpstr>
      <vt:lpstr>Times New Roman</vt:lpstr>
      <vt:lpstr>Public Sans Regular</vt:lpstr>
      <vt:lpstr>Aptos</vt:lpstr>
      <vt:lpstr>Public Sans</vt:lpstr>
      <vt:lpstr>Public Sans Bold</vt:lpstr>
      <vt:lpstr>-apple-system</vt:lpstr>
      <vt:lpstr>Calibri</vt:lpstr>
      <vt:lpstr>Ny-ppt-mall-ny version</vt:lpstr>
      <vt:lpstr>Office-tema</vt:lpstr>
      <vt:lpstr>Uppdrag om nationellt kodverk för  vårdtjänster inom hälso- och sjukvård</vt:lpstr>
      <vt:lpstr>Välkommen</vt:lpstr>
      <vt:lpstr>Agenda</vt:lpstr>
      <vt:lpstr>Förhoppningar och farhågor</vt:lpstr>
      <vt:lpstr>Förslag på mål utifrån förhoppningar</vt:lpstr>
      <vt:lpstr>Risker utifrån farhågor</vt:lpstr>
      <vt:lpstr>Skillnad mellan verksamhetsinriktning, vårdtjänst, vårdaktivitet/åtgärd</vt:lpstr>
      <vt:lpstr>PowerPoint-presentation</vt:lpstr>
      <vt:lpstr>Skillnader verksamhetsinriktning – vårdtjänst – vårdaktivitet</vt:lpstr>
      <vt:lpstr>Skillnader verksamhetsinriktning – vårdtjänst – vårdaktivitet</vt:lpstr>
      <vt:lpstr>Skillnader verksamhetsinriktning – vårdtjänst – vårdaktivitet</vt:lpstr>
      <vt:lpstr>Skillnader verksamhetsinriktning – vårdtjänst – vårdaktivitet</vt:lpstr>
      <vt:lpstr>PowerPoint-presentation</vt:lpstr>
      <vt:lpstr>Vårdtjänst?</vt:lpstr>
      <vt:lpstr>PowerPoint-presentation</vt:lpstr>
      <vt:lpstr>Mappning vårdtjänster och KVÅ</vt:lpstr>
      <vt:lpstr>Ineras kodverk Vårdtjänster</vt:lpstr>
      <vt:lpstr>PowerPoint-presentation</vt:lpstr>
      <vt:lpstr>Ineras arbete med vårdtjänstkodverk för Utbudstjänsten</vt:lpstr>
      <vt:lpstr>Mappning KVÅ-&gt;SNOMED 2020</vt:lpstr>
      <vt:lpstr>PowerPoint-presentation</vt:lpstr>
      <vt:lpstr>PowerPoint-presentation</vt:lpstr>
      <vt:lpstr>Framställning  av vårdtjänstkoder är mycket mer än bara framtagning av begrepp</vt:lpstr>
      <vt:lpstr>Ineras urval vårdtjänster</vt:lpstr>
      <vt:lpstr>PowerPoint-presentation</vt:lpstr>
      <vt:lpstr>PowerPoint-presentation</vt:lpstr>
      <vt:lpstr>Uppdragets leveranser</vt:lpstr>
      <vt:lpstr>Sammanfattning av arbetsuppgifter</vt:lpstr>
      <vt:lpstr>Långsiktig plan</vt:lpstr>
      <vt:lpstr>Specialistområden Baspecialiteter</vt:lpstr>
      <vt:lpstr>Områden som är av särskilt nationellt intresse    </vt:lpstr>
      <vt:lpstr>Användningsfall</vt:lpstr>
      <vt:lpstr>Avgränsning gällande del av vårdkedjan som är prioriterad att börja med</vt:lpstr>
      <vt:lpstr>Identifiera prioriterade användningsfall: Definiera vårdtjänstutbud</vt:lpstr>
      <vt:lpstr>Identifiera prioriterade användningsfall:  Hitta vårdtjänstutbud</vt:lpstr>
      <vt:lpstr>Identifiera prioriterade användningsfall: Jämföra vårdtjänstutbud</vt:lpstr>
      <vt:lpstr>Kortsiktig plan</vt:lpstr>
      <vt:lpstr>Översikt över vad som behöver göras  </vt:lpstr>
      <vt:lpstr>Summering</vt:lpstr>
      <vt:lpstr>Kommande möten</vt:lpstr>
      <vt:lpstr>Kommande möten</vt:lpstr>
      <vt:lpstr>PowerPoint-presentation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Uppdrag</dc:title>
  <dc:creator>Hanna Svensk EXT</dc:creator>
  <cp:lastModifiedBy>Helena Nilsson</cp:lastModifiedBy>
  <cp:revision>40</cp:revision>
  <dcterms:created xsi:type="dcterms:W3CDTF">2025-03-19T12:29:24Z</dcterms:created>
  <dcterms:modified xsi:type="dcterms:W3CDTF">2025-04-14T13:51:06Z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0x010100DC1D8ECDB72C194F9F7841CC62E2C46500FEF50D435C49B246BF2C9B1482013D09</vt:lpwstr>
  </property>
</Properties>
</file>