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4"/>
    <p:sldMasterId id="2147483776" r:id="rId5"/>
  </p:sldMasterIdLst>
  <p:notesMasterIdLst>
    <p:notesMasterId r:id="rId21"/>
  </p:notesMasterIdLst>
  <p:sldIdLst>
    <p:sldId id="256" r:id="rId6"/>
    <p:sldId id="2147377020" r:id="rId7"/>
    <p:sldId id="270" r:id="rId8"/>
    <p:sldId id="2147377027" r:id="rId9"/>
    <p:sldId id="2147377030" r:id="rId10"/>
    <p:sldId id="2147377031" r:id="rId11"/>
    <p:sldId id="2147377033" r:id="rId12"/>
    <p:sldId id="2147377032" r:id="rId13"/>
    <p:sldId id="2147377021" r:id="rId14"/>
    <p:sldId id="259" r:id="rId15"/>
    <p:sldId id="2147377029" r:id="rId16"/>
    <p:sldId id="2147377022" r:id="rId17"/>
    <p:sldId id="290" r:id="rId18"/>
    <p:sldId id="282" r:id="rId19"/>
    <p:sldId id="261" r:id="rId20"/>
  </p:sldIdLst>
  <p:sldSz cx="12192000" cy="6858000"/>
  <p:notesSz cx="6858000" cy="9144000"/>
  <p:embeddedFontLst>
    <p:embeddedFont>
      <p:font typeface="Calibri" panose="020F0502020204030204" pitchFamily="34" charset="0"/>
      <p:regular r:id="rId22"/>
      <p:bold r:id="rId23"/>
      <p:italic r:id="rId24"/>
      <p:boldItalic r:id="rId25"/>
    </p:embeddedFont>
    <p:embeddedFont>
      <p:font typeface="Public Sans" pitchFamily="2" charset="0"/>
      <p:regular r:id="rId26"/>
      <p:bold r:id="rId27"/>
      <p:italic r:id="rId28"/>
      <p:boldItalic r:id="rId29"/>
    </p:embeddedFont>
    <p:embeddedFont>
      <p:font typeface="Public Sans Bold" pitchFamily="2" charset="0"/>
      <p:bold r:id="rId30"/>
      <p:italic r:id="rId31"/>
      <p:boldItalic r:id="rId32"/>
    </p:embeddedFont>
    <p:embeddedFont>
      <p:font typeface="Public Sans Regular" pitchFamily="2" charset="0"/>
      <p:regular r:id="rId33"/>
      <p:bold r:id="rId34"/>
      <p:italic r:id="rId35"/>
      <p:boldItalic r:id="rId3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1" autoAdjust="0"/>
    <p:restoredTop sz="90036" autoAdjust="0"/>
  </p:normalViewPr>
  <p:slideViewPr>
    <p:cSldViewPr snapToGrid="0">
      <p:cViewPr varScale="1">
        <p:scale>
          <a:sx n="76" d="100"/>
          <a:sy n="76" d="100"/>
        </p:scale>
        <p:origin x="403" y="58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font" Target="fonts/font5.fntdata"/><Relationship Id="rId39" Type="http://schemas.openxmlformats.org/officeDocument/2006/relationships/theme" Target="theme/theme1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font" Target="fonts/font15.fnt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3DEC1-C973-4B6E-8D5A-793A60EED68D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49F5-89A6-4BD2-B1E1-6C0736BD5C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704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Presentationsrunda</a:t>
            </a:r>
          </a:p>
          <a:p>
            <a:r>
              <a:rPr lang="sv-SE" dirty="0"/>
              <a:t>Minnesanteckningar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67948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Helena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403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3112" cy="4008437"/>
          </a:xfrm>
          <a:prstGeom prst="rect">
            <a:avLst/>
          </a:prstGeom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755640" y="5078880"/>
            <a:ext cx="6048360" cy="4810320"/>
          </a:xfrm>
          <a:prstGeom prst="rect">
            <a:avLst/>
          </a:prstGeom>
        </p:spPr>
        <p:txBody>
          <a:bodyPr lIns="92160" tIns="46080" rIns="92160" bIns="46080"/>
          <a:lstStyle/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På punkt 5B – lägg in att vi behöver hjälp av HJV med mellannivåer som invånare söker på samt även allmänmedicinska uttryck för specifikare vårdtjänster.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Vi kan säga att vi nu är på punkt 6A och att vi så </a:t>
            </a:r>
            <a:r>
              <a:rPr lang="sv-SE" sz="2000" b="0" strike="noStrike" spc="-1" dirty="0" err="1">
                <a:latin typeface="Arial"/>
              </a:rPr>
              <a:t>småningsom</a:t>
            </a:r>
            <a:r>
              <a:rPr lang="sv-SE" sz="2000" b="0" strike="noStrike" spc="-1" dirty="0">
                <a:latin typeface="Arial"/>
              </a:rPr>
              <a:t> tänker oss ett </a:t>
            </a:r>
            <a:r>
              <a:rPr lang="sv-SE" sz="2000" b="0" strike="noStrike" spc="-1" dirty="0" err="1">
                <a:latin typeface="Arial"/>
              </a:rPr>
              <a:t>refset</a:t>
            </a:r>
            <a:r>
              <a:rPr lang="sv-SE" sz="2000" b="0" strike="noStrike" spc="-1" dirty="0">
                <a:latin typeface="Arial"/>
              </a:rPr>
              <a:t>. 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I punkten 3, vore fint att ha som input statistik över </a:t>
            </a:r>
            <a:r>
              <a:rPr lang="sv-SE" sz="2000" b="0" strike="noStrike" spc="-1" dirty="0" err="1">
                <a:latin typeface="Arial"/>
              </a:rPr>
              <a:t>sökdata</a:t>
            </a:r>
            <a:r>
              <a:rPr lang="sv-SE" sz="2000" b="0" strike="noStrike" spc="-1" dirty="0">
                <a:latin typeface="Arial"/>
              </a:rPr>
              <a:t>; hur </a:t>
            </a:r>
            <a:r>
              <a:rPr lang="sv-SE" sz="2000" b="0" strike="noStrike" spc="-1" dirty="0" err="1">
                <a:latin typeface="Arial"/>
              </a:rPr>
              <a:t>invånrna</a:t>
            </a:r>
            <a:r>
              <a:rPr lang="sv-SE" sz="2000" b="0" strike="noStrike" spc="-1" dirty="0">
                <a:latin typeface="Arial"/>
              </a:rPr>
              <a:t> söker, vilka sökbegrepp som används! klassifikation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fullständig sammanställning av varandra ömsesidigt uteslutande kategorier avsedda för att aggregera data till en viss nivå för ett specifikt syfte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 dirty="0">
                <a:latin typeface="Arial"/>
              </a:rPr>
              <a:t>klassifikation</a:t>
            </a:r>
            <a:r>
              <a:rPr lang="sv-SE" sz="2000" b="0" strike="noStrike" spc="-1" dirty="0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En klassifikation har kategorier för alla tänkbara fall, vilket innebär behov av restkategorier för ”andra specificerade fall” och ”ospecificerade fall”. Den är hierarkisk, vilket medger aggregering av data till olika nivåer.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En klassifikation kan </a:t>
            </a:r>
            <a:r>
              <a:rPr lang="sv-SE" sz="2000" b="0" strike="noStrike" spc="-1" dirty="0" err="1">
                <a:latin typeface="Arial"/>
              </a:rPr>
              <a:t>kodsättas</a:t>
            </a:r>
            <a:r>
              <a:rPr lang="sv-SE" sz="2000" b="0" strike="noStrike" spc="-1" dirty="0">
                <a:latin typeface="Arial"/>
              </a:rPr>
              <a:t>, vilket gör att klassifikationen då kan utgöra ett </a:t>
            </a:r>
            <a:r>
              <a:rPr lang="sv-SE" sz="2000" b="0" strike="noStrike" spc="-1" dirty="0" err="1">
                <a:latin typeface="Arial"/>
              </a:rPr>
              <a:t>kodverk</a:t>
            </a:r>
            <a:r>
              <a:rPr lang="sv-SE" sz="2000" b="0" strike="noStrike" spc="-1" dirty="0">
                <a:latin typeface="Arial"/>
              </a:rPr>
              <a:t>.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 dirty="0">
                <a:latin typeface="Arial"/>
              </a:rPr>
              <a:t>urval</a:t>
            </a: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utvald delmängd av en större mängd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Urval kan göras ur bl.a. olika </a:t>
            </a:r>
            <a:r>
              <a:rPr lang="sv-SE" sz="2000" b="0" strike="noStrike" spc="-1" dirty="0" err="1">
                <a:latin typeface="Arial"/>
              </a:rPr>
              <a:t>kodverk</a:t>
            </a:r>
            <a:r>
              <a:rPr lang="sv-SE" sz="2000" b="0" strike="noStrike" spc="-1" dirty="0">
                <a:latin typeface="Arial"/>
              </a:rPr>
              <a:t> och terminologier.  Exempel är urval ur </a:t>
            </a:r>
            <a:r>
              <a:rPr lang="sv-SE" sz="2000" b="0" strike="noStrike" spc="-1" dirty="0" err="1">
                <a:latin typeface="Arial"/>
              </a:rPr>
              <a:t>Snomed</a:t>
            </a:r>
            <a:r>
              <a:rPr lang="sv-SE" sz="2000" b="0" strike="noStrike" spc="-1" dirty="0">
                <a:latin typeface="Arial"/>
              </a:rPr>
              <a:t> CT eller sjukdomsklassifikationen ICD-10-SE. 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Urval kan representeras och distribueras på olika mer eller mindre avancerade sätt för olika tillämpningar. Ett exempel på en enkel representation är att skapa en lista av urvalet i en </a:t>
            </a:r>
            <a:r>
              <a:rPr lang="sv-SE" sz="2000" b="0" strike="noStrike" spc="-1" dirty="0" err="1">
                <a:latin typeface="Arial"/>
              </a:rPr>
              <a:t>excelfil</a:t>
            </a:r>
            <a:r>
              <a:rPr lang="sv-SE" sz="2000" b="0" strike="noStrike" spc="-1" dirty="0">
                <a:latin typeface="Arial"/>
              </a:rPr>
              <a:t>.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 dirty="0" err="1">
                <a:latin typeface="Arial"/>
              </a:rPr>
              <a:t>reference</a:t>
            </a:r>
            <a:r>
              <a:rPr lang="sv-SE" sz="2000" b="1" strike="noStrike" spc="-1" dirty="0">
                <a:latin typeface="Arial"/>
              </a:rPr>
              <a:t> set</a:t>
            </a: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synonym: </a:t>
            </a:r>
            <a:r>
              <a:rPr lang="sv-SE" sz="2000" b="0" strike="noStrike" spc="-1" dirty="0" err="1">
                <a:latin typeface="Arial"/>
              </a:rPr>
              <a:t>refset</a:t>
            </a: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urval ur </a:t>
            </a:r>
            <a:r>
              <a:rPr lang="sv-SE" sz="2000" b="0" strike="noStrike" spc="-1" dirty="0" err="1">
                <a:latin typeface="Arial"/>
              </a:rPr>
              <a:t>Snomed</a:t>
            </a:r>
            <a:r>
              <a:rPr lang="sv-SE" sz="2000" b="0" strike="noStrike" spc="-1" dirty="0">
                <a:latin typeface="Arial"/>
              </a:rPr>
              <a:t> CT representerat och distribuerat enligt en specifik standard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 err="1">
                <a:latin typeface="Arial"/>
              </a:rPr>
              <a:t>Reference</a:t>
            </a:r>
            <a:r>
              <a:rPr lang="sv-SE" sz="2000" b="0" strike="noStrike" spc="-1" dirty="0">
                <a:latin typeface="Arial"/>
              </a:rPr>
              <a:t> set är ett av flera sätt att representera urval ur </a:t>
            </a:r>
            <a:r>
              <a:rPr lang="sv-SE" sz="2000" b="0" strike="noStrike" spc="-1" dirty="0" err="1">
                <a:latin typeface="Arial"/>
              </a:rPr>
              <a:t>Snomed</a:t>
            </a:r>
            <a:r>
              <a:rPr lang="sv-SE" sz="2000" b="0" strike="noStrike" spc="-1" dirty="0">
                <a:latin typeface="Arial"/>
              </a:rPr>
              <a:t> CT. Det är integrerat med alla </a:t>
            </a:r>
            <a:r>
              <a:rPr lang="sv-SE" sz="2000" b="0" strike="noStrike" spc="-1" dirty="0" err="1">
                <a:latin typeface="Arial"/>
              </a:rPr>
              <a:t>Snomed</a:t>
            </a:r>
            <a:r>
              <a:rPr lang="sv-SE" sz="2000" b="0" strike="noStrike" spc="-1" dirty="0">
                <a:latin typeface="Arial"/>
              </a:rPr>
              <a:t> CT-komponenter och dess mekanism för versionshantering. 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 dirty="0">
                <a:latin typeface="Arial"/>
              </a:rPr>
              <a:t>CV </a:t>
            </a: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 err="1">
                <a:latin typeface="Arial"/>
              </a:rPr>
              <a:t>datatyp</a:t>
            </a:r>
            <a:r>
              <a:rPr lang="sv-SE" sz="2000" b="0" strike="noStrike" spc="-1" dirty="0">
                <a:latin typeface="Arial"/>
              </a:rPr>
              <a:t> som används för att beskriva kodade värden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 dirty="0">
                <a:latin typeface="Arial"/>
              </a:rPr>
              <a:t>kodat värde</a:t>
            </a: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 dirty="0">
                <a:latin typeface="Arial"/>
              </a:rPr>
              <a:t>kod som motsvarar ett värde i ett </a:t>
            </a:r>
            <a:r>
              <a:rPr lang="sv-SE" sz="2000" b="0" strike="noStrike" spc="-1" dirty="0" err="1">
                <a:latin typeface="Arial"/>
              </a:rPr>
              <a:t>kodverk</a:t>
            </a: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lang="sv-SE" sz="2000" b="0" strike="noStrike" spc="-1" dirty="0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lang="sv-SE" sz="2000" b="0" strike="noStrike" spc="-1" dirty="0">
              <a:latin typeface="Arial"/>
            </a:endParaRPr>
          </a:p>
        </p:txBody>
      </p:sp>
      <p:sp>
        <p:nvSpPr>
          <p:cNvPr id="187" name="TextShape 3"/>
          <p:cNvSpPr txBox="1"/>
          <p:nvPr/>
        </p:nvSpPr>
        <p:spPr>
          <a:xfrm>
            <a:off x="4281120" y="10154880"/>
            <a:ext cx="3276720" cy="534960"/>
          </a:xfrm>
          <a:prstGeom prst="rect">
            <a:avLst/>
          </a:prstGeom>
          <a:noFill/>
          <a:ln w="9360">
            <a:noFill/>
          </a:ln>
        </p:spPr>
        <p:txBody>
          <a:bodyPr lIns="92160" tIns="46080" rIns="92160" bIns="4608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458298-B8D3-40A4-9753-90B6B33488B1}" type="slidenum">
              <a:rPr kumimoji="0" lang="sv-SE" sz="1200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sv-SE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A00E7-7976-474E-8EA7-9CA21F1901C2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76776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B811FF3-F7D0-FCF5-EEC3-342C43AF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DD277920-06B7-4F84-CB07-98FFE49CFF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F3BE290-6834-CD78-DF1C-5866FCEC2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9D29944-397C-90B4-1CD0-E099BEBCD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B11DC04-697B-955A-96F9-BB41AFDAA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03082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92407DA-376A-2D89-AE1B-C22CE58C5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23355AE-D9D9-B1AD-A2C4-41156B6B28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2EE34FE-9F2E-60D8-2608-874EF96EA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7188F77-FA73-12EE-A861-DED2ABBEE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4FDA15F-9A7A-BA03-4C16-BB9EE1AB0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290809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C74F88F-EF35-C7B6-4E50-80A5B67B6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74CDF56-5197-2B91-9A33-1EA443AB4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98E4EC3-16C6-D82B-D393-9A037A4E2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1999979-884B-193C-61BC-161D9FF1E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5130F59-5547-8563-CB18-1BA0661CA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6733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B64F28-7F14-3DF2-0BAF-0FB1D84B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4E0AD96-894A-E8B6-D6E3-C610200C5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916FA922-FF9A-92FD-6FC0-25786452A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3E31793-27C8-180B-C6DD-DC572AECE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2406DF8-D3F9-44EF-FC4F-62B6FDB26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E96B3C3-FFFB-7D76-92EC-64EEE72AB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8515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791E36F-6D85-0EC5-A268-B5C572EF1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14BBFB-C38A-1748-002F-75FBE46A2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13C3A3C-F7F9-42AE-00A7-0D04473242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1C7D663-89A1-0990-A92E-3976EDE74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9761CFC-B1F4-3978-A8F2-B434753D7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097FF183-62A1-DEF6-41D4-3E4DB1EB6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97254086-9935-ADEF-3DA1-2D25C4128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9DFBCB77-1CE5-70FD-5F5F-D486D733D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285849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BE3A358-2A15-5CFB-E072-DC22FAE4E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D616133-A7C6-BB93-D1C0-860C757CB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5499337-D977-A806-4CB1-A13E1E183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D13EE60-A6EE-C71A-72B2-9FB12C2B2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062466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458F753E-953D-0ED3-7734-D3D3F60D6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5AA3C79-3A61-B5AC-3DE4-DF1319B5B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31FB112-044B-A918-17ED-AA22C1E34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858469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0271979-C1B6-267D-A3BB-FB556CA94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57F35F4-F02F-09D9-22B7-2EFA55BB8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5E877D1-1877-DE02-A0E3-47D6192F3F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068BEB9-9D54-5AE7-5F76-C6C3B21C3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7CDE998-09C3-1CB4-71EE-1D6382E37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DA553B-5730-DE18-AD22-F33FAAE41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930183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4C08965-8DD0-86F8-C870-F1C3D0CCD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045D2C12-CAFA-D0B5-9559-A3C2CD06D6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E5C31EB-748E-74CE-8858-5A91EA261E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DC4A86C-3585-2BA2-8359-9B3DA7839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FCF7D0F-2132-A765-4192-7DFB47AE6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2E25C08-B981-6900-2867-D1BC9EAB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65077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F974415-8C76-F63F-125D-020086F77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1B1784D-68F9-6629-09DB-85E1CE709D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6440C98-DD18-986E-1A44-F443D77F3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6BA215D-B8D2-0531-7082-DCEEDFBEA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B288795-A961-FA71-F230-889DAA4E0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8669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51ED7606-3EE9-B1D2-4C36-774A64244C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1997DFC-8B8A-2D7F-4455-2962698C00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9EE29EF-8F9F-12C9-1B56-5A76F982F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8B86B51-444A-A601-63B1-FA518D80B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1737354-BC80-6837-E836-08D3E13C0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537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122991F-EA60-B96D-3D6E-DBA7BEAEA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59966DA-C2F7-A4A0-FB59-5E1726CF7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7B81B76-8E02-1A25-DAD4-537E89351C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FBA85C-5B38-4D13-A948-C27A3B042B30}" type="datetimeFigureOut">
              <a:rPr lang="sv-SE" smtClean="0"/>
              <a:t>2025-05-06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28623-4280-8522-F072-0982D4703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B5F67C0-0A05-8888-70C4-CDD0714542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005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emf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pages/viewpage.action?pageId=284819813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1889005"/>
            <a:ext cx="8424000" cy="166199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sv-SE"/>
              <a:t>Nationellt </a:t>
            </a:r>
            <a:r>
              <a:rPr lang="sv-SE" dirty="0" err="1"/>
              <a:t>kodverk</a:t>
            </a:r>
            <a:r>
              <a:rPr lang="sv-SE" dirty="0"/>
              <a:t> för </a:t>
            </a:r>
            <a:br>
              <a:rPr lang="sv-SE" dirty="0"/>
            </a:br>
            <a:r>
              <a:rPr lang="sv-SE" dirty="0"/>
              <a:t>vårdtjänster inom hälso- och sjukvård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1212765" y="199842"/>
            <a:ext cx="10205456" cy="691829"/>
          </a:xfrm>
          <a:prstGeom prst="rect">
            <a:avLst/>
          </a:prstGeom>
          <a:noFill/>
          <a:ln>
            <a:noFill/>
          </a:ln>
        </p:spPr>
        <p:txBody>
          <a:bodyPr lIns="115813" tIns="57906" rIns="115813" bIns="57906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628" b="1" i="0" u="none" strike="noStrike" kern="1200" cap="none" spc="-1" normalizeH="0" baseline="0" noProof="0" dirty="0">
                <a:ln>
                  <a:noFill/>
                </a:ln>
                <a:solidFill>
                  <a:srgbClr val="00A9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Arbetsprocessen, vårdtjänstkodverket</a:t>
            </a:r>
            <a:endParaRPr kumimoji="0" lang="sv-SE" sz="3628" b="0" i="0" u="none" strike="noStrike" kern="1200" cap="none" spc="-1" normalizeH="0" baseline="0" noProof="0" dirty="0">
              <a:ln>
                <a:noFill/>
              </a:ln>
              <a:solidFill>
                <a:srgbClr val="3828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-145205" y="4632946"/>
            <a:ext cx="2530465" cy="10653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CE181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Avgränsning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Indelning i medicinska specialiteter och områden som följer ämnesexperternas förväntade kompetens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2639090" y="4611177"/>
            <a:ext cx="3237533" cy="13605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Frekvensdata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3828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Efterfråga verksamhetsdata med hjälp av 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Socialstyrelsens KVÅ-statistik, 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3828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frekvensmätningar från verksamhetssystem osv. Detta kan ge en nettolista.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1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Exempelvis: Jönköpings bokningskodverk, topplistan från bild- och funktionsmedicin SLL m.m.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CustomShape 4"/>
          <p:cNvSpPr/>
          <p:nvPr/>
        </p:nvSpPr>
        <p:spPr>
          <a:xfrm>
            <a:off x="4664943" y="1620943"/>
            <a:ext cx="2232226" cy="1212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Begreppsanalys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Terminolog och medicinskt sakkunnig analyserar innebörd, hierarkiska förhållanden, synonymer, sökord.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CustomShape 5"/>
          <p:cNvSpPr/>
          <p:nvPr/>
        </p:nvSpPr>
        <p:spPr>
          <a:xfrm>
            <a:off x="5793900" y="4611177"/>
            <a:ext cx="3213587" cy="16540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Möten ämnesexperter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5A. Möten med medicinska experter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för att förstå området, sortera upp frågor från begreppsanalysen och väga av vad som är relevant att inkludera i nettolistan utifrån användningsfallen.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5B. Möten med referenspersoner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(t.ex. inom 1177) för att stämma av förslagen till allmänspråkliga synonymer.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6770471" y="1620943"/>
            <a:ext cx="4513215" cy="1212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Kodsättning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Via lämpligt kodverk som exv. Snomed CT, NPU. 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6A. Validering inom arbetsgruppen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6B. Valideras i samarbete med Nationellt Fackspråk 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på Socialstyrelsen.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Vid utestående frågor involveras även ämnesexperterna.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" name="Line 7"/>
          <p:cNvSpPr/>
          <p:nvPr/>
        </p:nvSpPr>
        <p:spPr>
          <a:xfrm flipV="1">
            <a:off x="-783917" y="3630251"/>
            <a:ext cx="12861312" cy="6095"/>
          </a:xfrm>
          <a:prstGeom prst="line">
            <a:avLst/>
          </a:prstGeom>
          <a:ln w="38160">
            <a:solidFill>
              <a:schemeClr val="accent2"/>
            </a:solidFill>
            <a:custDash>
              <a:ds d="100000" sp="100000"/>
            </a:custDash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4" name="Line 8"/>
          <p:cNvSpPr/>
          <p:nvPr/>
        </p:nvSpPr>
        <p:spPr>
          <a:xfrm flipV="1">
            <a:off x="2628206" y="2668918"/>
            <a:ext cx="435" cy="373126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95" name="Group 9"/>
          <p:cNvGrpSpPr/>
          <p:nvPr/>
        </p:nvGrpSpPr>
        <p:grpSpPr>
          <a:xfrm>
            <a:off x="8377918" y="3141312"/>
            <a:ext cx="1303982" cy="977878"/>
            <a:chOff x="6927120" y="2597400"/>
            <a:chExt cx="1078200" cy="808560"/>
          </a:xfrm>
        </p:grpSpPr>
        <p:sp>
          <p:nvSpPr>
            <p:cNvPr id="96" name="CustomShape 10"/>
            <p:cNvSpPr/>
            <p:nvPr/>
          </p:nvSpPr>
          <p:spPr>
            <a:xfrm>
              <a:off x="6927120" y="2597400"/>
              <a:ext cx="1078200" cy="808560"/>
            </a:xfrm>
            <a:prstGeom prst="ellipse">
              <a:avLst/>
            </a:prstGeom>
            <a:solidFill>
              <a:schemeClr val="accent2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pic>
          <p:nvPicPr>
            <p:cNvPr id="97" name="Picture 34"/>
            <p:cNvPicPr/>
            <p:nvPr/>
          </p:nvPicPr>
          <p:blipFill>
            <a:blip r:embed="rId3"/>
            <a:stretch/>
          </p:blipFill>
          <p:spPr>
            <a:xfrm>
              <a:off x="7128720" y="2764080"/>
              <a:ext cx="674640" cy="47520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98" name="Group 11"/>
          <p:cNvGrpSpPr/>
          <p:nvPr/>
        </p:nvGrpSpPr>
        <p:grpSpPr>
          <a:xfrm>
            <a:off x="3573865" y="3146102"/>
            <a:ext cx="1326622" cy="994858"/>
            <a:chOff x="2954880" y="2601360"/>
            <a:chExt cx="1096920" cy="822600"/>
          </a:xfrm>
        </p:grpSpPr>
        <p:sp>
          <p:nvSpPr>
            <p:cNvPr id="99" name="CustomShape 12"/>
            <p:cNvSpPr/>
            <p:nvPr/>
          </p:nvSpPr>
          <p:spPr>
            <a:xfrm>
              <a:off x="2954880" y="2601360"/>
              <a:ext cx="1096920" cy="822600"/>
            </a:xfrm>
            <a:prstGeom prst="ellipse">
              <a:avLst/>
            </a:prstGeom>
            <a:solidFill>
              <a:srgbClr val="FFC000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pic>
          <p:nvPicPr>
            <p:cNvPr id="100" name="Picture 44"/>
            <p:cNvPicPr/>
            <p:nvPr/>
          </p:nvPicPr>
          <p:blipFill>
            <a:blip r:embed="rId4"/>
            <a:stretch/>
          </p:blipFill>
          <p:spPr>
            <a:xfrm>
              <a:off x="3143880" y="2732040"/>
              <a:ext cx="718560" cy="53892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1" name="CustomShape 13"/>
          <p:cNvSpPr/>
          <p:nvPr/>
        </p:nvSpPr>
        <p:spPr>
          <a:xfrm>
            <a:off x="6737382" y="3119543"/>
            <a:ext cx="1326622" cy="9948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" name="Picture 51"/>
          <p:cNvPicPr/>
          <p:nvPr/>
        </p:nvPicPr>
        <p:blipFill>
          <a:blip r:embed="rId5"/>
          <a:stretch/>
        </p:blipFill>
        <p:spPr>
          <a:xfrm>
            <a:off x="6899781" y="3241016"/>
            <a:ext cx="1002259" cy="751477"/>
          </a:xfrm>
          <a:prstGeom prst="rect">
            <a:avLst/>
          </a:prstGeom>
          <a:ln>
            <a:noFill/>
          </a:ln>
        </p:spPr>
      </p:pic>
      <p:sp>
        <p:nvSpPr>
          <p:cNvPr id="103" name="CustomShape 14"/>
          <p:cNvSpPr/>
          <p:nvPr/>
        </p:nvSpPr>
        <p:spPr>
          <a:xfrm>
            <a:off x="10090728" y="3062507"/>
            <a:ext cx="1513838" cy="11354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04" name="Group 15"/>
          <p:cNvGrpSpPr/>
          <p:nvPr/>
        </p:nvGrpSpPr>
        <p:grpSpPr>
          <a:xfrm>
            <a:off x="214" y="0"/>
            <a:ext cx="1743287" cy="4097856"/>
            <a:chOff x="0" y="0"/>
            <a:chExt cx="1441440" cy="3388320"/>
          </a:xfrm>
        </p:grpSpPr>
        <p:sp>
          <p:nvSpPr>
            <p:cNvPr id="105" name="CustomShape 16"/>
            <p:cNvSpPr/>
            <p:nvPr/>
          </p:nvSpPr>
          <p:spPr>
            <a:xfrm>
              <a:off x="410760" y="2615400"/>
              <a:ext cx="1030680" cy="77292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grpSp>
          <p:nvGrpSpPr>
            <p:cNvPr id="106" name="Group 17"/>
            <p:cNvGrpSpPr/>
            <p:nvPr/>
          </p:nvGrpSpPr>
          <p:grpSpPr>
            <a:xfrm>
              <a:off x="511920" y="2800080"/>
              <a:ext cx="828000" cy="348480"/>
              <a:chOff x="511920" y="2800080"/>
              <a:chExt cx="828000" cy="348480"/>
            </a:xfrm>
          </p:grpSpPr>
          <p:sp>
            <p:nvSpPr>
              <p:cNvPr id="107" name="CustomShape 18"/>
              <p:cNvSpPr/>
              <p:nvPr/>
            </p:nvSpPr>
            <p:spPr>
              <a:xfrm>
                <a:off x="849960" y="2891160"/>
                <a:ext cx="100440" cy="83520"/>
              </a:xfrm>
              <a:custGeom>
                <a:avLst/>
                <a:gdLst/>
                <a:ahLst/>
                <a:cxnLst/>
                <a:rect l="l" t="t" r="r" b="b"/>
                <a:pathLst>
                  <a:path w="23063" h="101037">
                    <a:moveTo>
                      <a:pt x="68783" y="0"/>
                    </a:moveTo>
                    <a:lnTo>
                      <a:pt x="68783" y="101037"/>
                    </a:lnTo>
                    <a:lnTo>
                      <a:pt x="45720" y="101037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8" name="CustomShape 19"/>
              <p:cNvSpPr/>
              <p:nvPr/>
            </p:nvSpPr>
            <p:spPr>
              <a:xfrm>
                <a:off x="925920" y="2891160"/>
                <a:ext cx="292320" cy="166680"/>
              </a:xfrm>
              <a:custGeom>
                <a:avLst/>
                <a:gdLst/>
                <a:ahLst/>
                <a:cxnLst/>
                <a:rect l="l" t="t" r="r" b="b"/>
                <a:pathLst>
                  <a:path w="265773" h="202075">
                    <a:moveTo>
                      <a:pt x="0" y="0"/>
                    </a:moveTo>
                    <a:lnTo>
                      <a:pt x="0" y="179012"/>
                    </a:lnTo>
                    <a:lnTo>
                      <a:pt x="265773" y="179012"/>
                    </a:lnTo>
                    <a:lnTo>
                      <a:pt x="265773" y="202075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9" name="CustomShape 20"/>
              <p:cNvSpPr/>
              <p:nvPr/>
            </p:nvSpPr>
            <p:spPr>
              <a:xfrm>
                <a:off x="875520" y="2891160"/>
                <a:ext cx="100440" cy="166680"/>
              </a:xfrm>
              <a:custGeom>
                <a:avLst/>
                <a:gdLst/>
                <a:ahLst/>
                <a:cxnLst/>
                <a:rect l="l" t="t" r="r" b="b"/>
                <a:pathLst>
                  <a:path h="202075">
                    <a:moveTo>
                      <a:pt x="45720" y="0"/>
                    </a:moveTo>
                    <a:lnTo>
                      <a:pt x="45720" y="202075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0" name="CustomShape 21"/>
              <p:cNvSpPr/>
              <p:nvPr/>
            </p:nvSpPr>
            <p:spPr>
              <a:xfrm>
                <a:off x="632880" y="2891160"/>
                <a:ext cx="292680" cy="166680"/>
              </a:xfrm>
              <a:custGeom>
                <a:avLst/>
                <a:gdLst/>
                <a:ahLst/>
                <a:cxnLst/>
                <a:rect l="l" t="t" r="r" b="b"/>
                <a:pathLst>
                  <a:path w="265773" h="202075">
                    <a:moveTo>
                      <a:pt x="265773" y="0"/>
                    </a:moveTo>
                    <a:lnTo>
                      <a:pt x="265773" y="179012"/>
                    </a:lnTo>
                    <a:lnTo>
                      <a:pt x="0" y="179012"/>
                    </a:lnTo>
                    <a:lnTo>
                      <a:pt x="0" y="202075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1" name="CustomShape 22"/>
              <p:cNvSpPr/>
              <p:nvPr/>
            </p:nvSpPr>
            <p:spPr>
              <a:xfrm>
                <a:off x="804960" y="2800080"/>
                <a:ext cx="241560" cy="907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2" name="CustomShape 23"/>
              <p:cNvSpPr/>
              <p:nvPr/>
            </p:nvSpPr>
            <p:spPr>
              <a:xfrm>
                <a:off x="511920" y="3058200"/>
                <a:ext cx="241560" cy="9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3" name="CustomShape 24"/>
              <p:cNvSpPr/>
              <p:nvPr/>
            </p:nvSpPr>
            <p:spPr>
              <a:xfrm>
                <a:off x="804960" y="3058200"/>
                <a:ext cx="241560" cy="9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4" name="CustomShape 25"/>
              <p:cNvSpPr/>
              <p:nvPr/>
            </p:nvSpPr>
            <p:spPr>
              <a:xfrm>
                <a:off x="1098000" y="3058200"/>
                <a:ext cx="241920" cy="9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5" name="CustomShape 26"/>
              <p:cNvSpPr/>
              <p:nvPr/>
            </p:nvSpPr>
            <p:spPr>
              <a:xfrm>
                <a:off x="658440" y="2929320"/>
                <a:ext cx="241560" cy="9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6" name="Group 27"/>
            <p:cNvGrpSpPr/>
            <p:nvPr/>
          </p:nvGrpSpPr>
          <p:grpSpPr>
            <a:xfrm>
              <a:off x="0" y="0"/>
              <a:ext cx="39600" cy="29880"/>
              <a:chOff x="0" y="0"/>
              <a:chExt cx="39600" cy="29880"/>
            </a:xfrm>
          </p:grpSpPr>
          <p:pic>
            <p:nvPicPr>
              <p:cNvPr id="117" name="RenderedShapes"/>
              <p:cNvPicPr/>
              <p:nvPr/>
            </p:nvPicPr>
            <p:blipFill>
              <a:blip r:embed="rId6"/>
              <a:stretch/>
            </p:blipFill>
            <p:spPr>
              <a:xfrm>
                <a:off x="0" y="0"/>
                <a:ext cx="39600" cy="29880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118" name="Group 28"/>
          <p:cNvGrpSpPr/>
          <p:nvPr/>
        </p:nvGrpSpPr>
        <p:grpSpPr>
          <a:xfrm>
            <a:off x="5162154" y="3163082"/>
            <a:ext cx="1246511" cy="934774"/>
            <a:chOff x="4268160" y="2615400"/>
            <a:chExt cx="1030680" cy="772920"/>
          </a:xfrm>
        </p:grpSpPr>
        <p:sp>
          <p:nvSpPr>
            <p:cNvPr id="119" name="CustomShape 29"/>
            <p:cNvSpPr/>
            <p:nvPr/>
          </p:nvSpPr>
          <p:spPr>
            <a:xfrm>
              <a:off x="4268160" y="2615400"/>
              <a:ext cx="1030680" cy="7729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20" name="CustomShape 30"/>
            <p:cNvSpPr/>
            <p:nvPr/>
          </p:nvSpPr>
          <p:spPr>
            <a:xfrm>
              <a:off x="4534200" y="2808360"/>
              <a:ext cx="416160" cy="312120"/>
            </a:xfrm>
            <a:prstGeom prst="ellipse">
              <a:avLst/>
            </a:prstGeom>
            <a:solidFill>
              <a:srgbClr val="92D050"/>
            </a:solidFill>
            <a:ln w="38160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21" name="Line 31"/>
            <p:cNvSpPr/>
            <p:nvPr/>
          </p:nvSpPr>
          <p:spPr>
            <a:xfrm>
              <a:off x="4889160" y="3074760"/>
              <a:ext cx="169560" cy="144360"/>
            </a:xfrm>
            <a:prstGeom prst="line">
              <a:avLst/>
            </a:prstGeom>
            <a:ln w="7632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122" name="Line 32"/>
          <p:cNvSpPr/>
          <p:nvPr/>
        </p:nvSpPr>
        <p:spPr>
          <a:xfrm flipV="1">
            <a:off x="5777791" y="2636700"/>
            <a:ext cx="3483" cy="405345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3" name="Line 33"/>
          <p:cNvSpPr/>
          <p:nvPr/>
        </p:nvSpPr>
        <p:spPr>
          <a:xfrm>
            <a:off x="1102177" y="4196253"/>
            <a:ext cx="0" cy="372691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4" name="Line 34"/>
          <p:cNvSpPr/>
          <p:nvPr/>
        </p:nvSpPr>
        <p:spPr>
          <a:xfrm>
            <a:off x="4257422" y="4265916"/>
            <a:ext cx="435" cy="345261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5" name="Line 35"/>
          <p:cNvSpPr/>
          <p:nvPr/>
        </p:nvSpPr>
        <p:spPr>
          <a:xfrm flipH="1" flipV="1">
            <a:off x="9027079" y="2636700"/>
            <a:ext cx="3048" cy="405345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6" name="Line 36"/>
          <p:cNvSpPr/>
          <p:nvPr/>
        </p:nvSpPr>
        <p:spPr>
          <a:xfrm flipH="1">
            <a:off x="7400911" y="4259820"/>
            <a:ext cx="4354" cy="351357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7" name="Line 37"/>
          <p:cNvSpPr/>
          <p:nvPr/>
        </p:nvSpPr>
        <p:spPr>
          <a:xfrm>
            <a:off x="10749467" y="4259820"/>
            <a:ext cx="0" cy="351357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28" name="Bildobjekt 72"/>
          <p:cNvPicPr/>
          <p:nvPr/>
        </p:nvPicPr>
        <p:blipFill>
          <a:blip r:embed="rId7"/>
          <a:stretch/>
        </p:blipFill>
        <p:spPr>
          <a:xfrm>
            <a:off x="10433377" y="3390789"/>
            <a:ext cx="802852" cy="602139"/>
          </a:xfrm>
          <a:prstGeom prst="rect">
            <a:avLst/>
          </a:prstGeom>
          <a:ln>
            <a:noFill/>
          </a:ln>
        </p:spPr>
      </p:pic>
      <p:sp>
        <p:nvSpPr>
          <p:cNvPr id="129" name="CustomShape 38"/>
          <p:cNvSpPr/>
          <p:nvPr/>
        </p:nvSpPr>
        <p:spPr>
          <a:xfrm>
            <a:off x="1391273" y="1699313"/>
            <a:ext cx="2530465" cy="1212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Excerpering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Leta material på huvudmännens hemsidor, befintliga kodverk mm. Detta ger förhoppningsvis en bruttolista på möjligt utbud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30" name="Group 39"/>
          <p:cNvGrpSpPr/>
          <p:nvPr/>
        </p:nvGrpSpPr>
        <p:grpSpPr>
          <a:xfrm>
            <a:off x="2006474" y="3177449"/>
            <a:ext cx="1243463" cy="932598"/>
            <a:chOff x="1658880" y="2627280"/>
            <a:chExt cx="1028160" cy="771120"/>
          </a:xfrm>
        </p:grpSpPr>
        <p:sp>
          <p:nvSpPr>
            <p:cNvPr id="131" name="CustomShape 40"/>
            <p:cNvSpPr/>
            <p:nvPr/>
          </p:nvSpPr>
          <p:spPr>
            <a:xfrm>
              <a:off x="1658880" y="2627280"/>
              <a:ext cx="1028160" cy="7711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32" name="CustomShape 41"/>
            <p:cNvSpPr/>
            <p:nvPr/>
          </p:nvSpPr>
          <p:spPr>
            <a:xfrm>
              <a:off x="1880640" y="2778120"/>
              <a:ext cx="454320" cy="415440"/>
            </a:xfrm>
            <a:prstGeom prst="foldedCorner">
              <a:avLst>
                <a:gd name="adj" fmla="val 16667"/>
              </a:avLst>
            </a:prstGeom>
            <a:solidFill>
              <a:schemeClr val="accent3"/>
            </a:solidFill>
            <a:ln w="28440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43539" tIns="54423" rIns="43539" bIns="54423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3" name="CustomShape 42"/>
            <p:cNvSpPr/>
            <p:nvPr/>
          </p:nvSpPr>
          <p:spPr>
            <a:xfrm>
              <a:off x="1944360" y="2815200"/>
              <a:ext cx="453960" cy="415440"/>
            </a:xfrm>
            <a:prstGeom prst="foldedCorner">
              <a:avLst>
                <a:gd name="adj" fmla="val 16667"/>
              </a:avLst>
            </a:prstGeom>
            <a:solidFill>
              <a:schemeClr val="accent3"/>
            </a:solidFill>
            <a:ln w="28440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43539" tIns="54423" rIns="43539" bIns="54423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4" name="CustomShape 43"/>
            <p:cNvSpPr/>
            <p:nvPr/>
          </p:nvSpPr>
          <p:spPr>
            <a:xfrm>
              <a:off x="2008080" y="2851560"/>
              <a:ext cx="453960" cy="415440"/>
            </a:xfrm>
            <a:prstGeom prst="foldedCorner">
              <a:avLst>
                <a:gd name="adj" fmla="val 16667"/>
              </a:avLst>
            </a:prstGeom>
            <a:solidFill>
              <a:schemeClr val="accent3"/>
            </a:solidFill>
            <a:ln w="28440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43539" tIns="54423" rIns="43539" bIns="54423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5" name="CustomShape 44"/>
          <p:cNvSpPr/>
          <p:nvPr/>
        </p:nvSpPr>
        <p:spPr>
          <a:xfrm>
            <a:off x="9190784" y="4673437"/>
            <a:ext cx="3157857" cy="10653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Refset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Skapande av simple refsets med koduppsättningar. Tillsammans med finala arbetsdokument blir det leverablerna som kan överlämnas till förvaltning.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>
            <a:extLst>
              <a:ext uri="{FF2B5EF4-FFF2-40B4-BE49-F238E27FC236}">
                <a16:creationId xmlns:a16="http://schemas.microsoft.com/office/drawing/2014/main" id="{109837BF-92D9-442B-B5BA-0937A097388F}"/>
              </a:ext>
            </a:extLst>
          </p:cNvPr>
          <p:cNvSpPr txBox="1"/>
          <p:nvPr/>
        </p:nvSpPr>
        <p:spPr>
          <a:xfrm>
            <a:off x="993272" y="520354"/>
            <a:ext cx="10205456" cy="691829"/>
          </a:xfrm>
          <a:prstGeom prst="rect">
            <a:avLst/>
          </a:prstGeom>
          <a:noFill/>
          <a:ln>
            <a:noFill/>
          </a:ln>
        </p:spPr>
        <p:txBody>
          <a:bodyPr lIns="115813" tIns="57906" rIns="115813" bIns="57906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628" b="1" i="0" u="none" strike="noStrike" kern="1200" cap="none" spc="-1" normalizeH="0" baseline="0" noProof="0" dirty="0">
                <a:ln>
                  <a:noFill/>
                </a:ln>
                <a:solidFill>
                  <a:srgbClr val="00A9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Arbetsprocessen, vårdtjänstkodverket</a:t>
            </a:r>
            <a:endParaRPr kumimoji="0" lang="sv-SE" sz="3628" b="0" i="0" u="none" strike="noStrike" kern="1200" cap="none" spc="-1" normalizeH="0" baseline="0" noProof="0" dirty="0">
              <a:ln>
                <a:noFill/>
              </a:ln>
              <a:solidFill>
                <a:srgbClr val="3828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FC800DF8-3B49-4199-B157-BF1E0A057C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Avgränsning</a:t>
            </a:r>
          </a:p>
          <a:p>
            <a:pPr marL="457200" lvl="1" fontAlgn="t">
              <a:spcBef>
                <a:spcPts val="0"/>
              </a:spcBef>
            </a:pPr>
            <a:r>
              <a:rPr lang="sv-SE" b="0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Ögon</a:t>
            </a:r>
            <a:endParaRPr lang="sv-SE" b="0" i="0" u="none" strike="noStrike" dirty="0">
              <a:effectLst/>
              <a:latin typeface="Arial" panose="020B0604020202020204" pitchFamily="34" charset="0"/>
            </a:endParaRPr>
          </a:p>
          <a:p>
            <a:pPr marL="457200" lvl="1" fontAlgn="t">
              <a:spcBef>
                <a:spcPts val="0"/>
              </a:spcBef>
            </a:pPr>
            <a:r>
              <a:rPr lang="sv-SE" b="0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Ortopedi</a:t>
            </a:r>
            <a:endParaRPr lang="sv-SE" b="0" i="0" u="none" strike="noStrike" dirty="0">
              <a:effectLst/>
              <a:latin typeface="Arial" panose="020B0604020202020204" pitchFamily="34" charset="0"/>
            </a:endParaRPr>
          </a:p>
          <a:p>
            <a:pPr marL="457200" lvl="1" fontAlgn="t">
              <a:spcBef>
                <a:spcPts val="0"/>
              </a:spcBef>
            </a:pPr>
            <a:r>
              <a:rPr lang="sv-SE" b="0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Gynekologi</a:t>
            </a:r>
            <a:endParaRPr lang="sv-SE" b="0" i="0" u="none" strike="noStrike" dirty="0">
              <a:effectLst/>
              <a:latin typeface="Arial" panose="020B0604020202020204" pitchFamily="34" charset="0"/>
            </a:endParaRPr>
          </a:p>
          <a:p>
            <a:pPr marL="457200" lvl="1" fontAlgn="t">
              <a:spcBef>
                <a:spcPts val="0"/>
              </a:spcBef>
            </a:pPr>
            <a:r>
              <a:rPr lang="sv-SE" b="0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Hjälpmedel (öron, näsa, hals)</a:t>
            </a:r>
          </a:p>
          <a:p>
            <a:pPr marL="457200" lvl="1" indent="0">
              <a:buNone/>
            </a:pPr>
            <a:endParaRPr lang="sv-SE" dirty="0"/>
          </a:p>
          <a:p>
            <a:r>
              <a:rPr lang="sv-SE" dirty="0"/>
              <a:t>Ämnesexperter</a:t>
            </a:r>
          </a:p>
          <a:p>
            <a:pPr lvl="1"/>
            <a:r>
              <a:rPr lang="sv-SE" dirty="0"/>
              <a:t>Hur hittar vi rätt? </a:t>
            </a:r>
          </a:p>
        </p:txBody>
      </p:sp>
    </p:spTree>
    <p:extLst>
      <p:ext uri="{BB962C8B-B14F-4D97-AF65-F5344CB8AC3E}">
        <p14:creationId xmlns:p14="http://schemas.microsoft.com/office/powerpoint/2010/main" val="39295334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C7982C6-580C-4C02-BE20-EB86E028A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dirty="0"/>
              <a:t>Statusrapportering till Rådet för Interoperabilitet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48F2CD5-A326-4178-9B07-57821830CD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84000" y="3915000"/>
            <a:ext cx="8424000" cy="249299"/>
          </a:xfrm>
        </p:spPr>
        <p:txBody>
          <a:bodyPr/>
          <a:lstStyle/>
          <a:p>
            <a:r>
              <a:rPr lang="sv-SE" dirty="0"/>
              <a:t>Helena</a:t>
            </a:r>
          </a:p>
        </p:txBody>
      </p:sp>
    </p:spTree>
    <p:extLst>
      <p:ext uri="{BB962C8B-B14F-4D97-AF65-F5344CB8AC3E}">
        <p14:creationId xmlns:p14="http://schemas.microsoft.com/office/powerpoint/2010/main" val="353813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78EBA19-43D9-47E6-BB6A-8E795AFB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962042"/>
            <a:ext cx="8424000" cy="553998"/>
          </a:xfrm>
        </p:spPr>
        <p:txBody>
          <a:bodyPr/>
          <a:lstStyle/>
          <a:p>
            <a:r>
              <a:rPr lang="sv-SE" dirty="0"/>
              <a:t>Kommande möten</a:t>
            </a:r>
          </a:p>
        </p:txBody>
      </p:sp>
    </p:spTree>
    <p:extLst>
      <p:ext uri="{BB962C8B-B14F-4D97-AF65-F5344CB8AC3E}">
        <p14:creationId xmlns:p14="http://schemas.microsoft.com/office/powerpoint/2010/main" val="195529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4B386CE4-2A06-42C8-9598-49B18836B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Kommande möten</a:t>
            </a:r>
            <a:endParaRPr lang="sv-SE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0E2B5693-2BC8-4446-9EF7-CDE755F3F765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>
                <a:hlinkClick r:id="rId3"/>
              </a:rPr>
              <a:t>Arbetsgrupp utbud av vårdtjänster</a:t>
            </a:r>
            <a:r>
              <a:rPr lang="sv-SE" dirty="0"/>
              <a:t>, material läggs på samarbetsytan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Ordförandeposten är ledig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Förslag på datum:  	Onsdag 4/6 9-10.30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7610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9A269B3-E118-43A9-8072-B3430F8B1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43B2A1A-03CD-4F82-8C36-B8BDA465EA8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4151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9D6EB087-5F6E-4158-98E4-54B695EA6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Välkommen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B616A3F-F76C-4313-99DE-138D3E9CD20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Fjärde mötet för nationella arbetsgruppen för vårdtjänster</a:t>
            </a:r>
          </a:p>
        </p:txBody>
      </p:sp>
    </p:spTree>
    <p:extLst>
      <p:ext uri="{BB962C8B-B14F-4D97-AF65-F5344CB8AC3E}">
        <p14:creationId xmlns:p14="http://schemas.microsoft.com/office/powerpoint/2010/main" val="67477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51DB0DA-BA24-4590-842B-2C56974ABB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7570446" cy="424021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sv-SE" dirty="0"/>
              <a:t>Välkomna och sammanfattning senaste mötet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sv-SE" dirty="0"/>
              <a:t>Kortsiktig plan: Status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sv-SE" dirty="0"/>
              <a:t>Vidareutveckling användningsfall och avgränsning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sv-SE" dirty="0"/>
              <a:t>Långsiktig plan: Arbetsprocess tillämpning</a:t>
            </a:r>
          </a:p>
          <a:p>
            <a:r>
              <a:rPr lang="sv-SE" dirty="0"/>
              <a:t>Statusrapportering till Rådet för Interoperabilitet</a:t>
            </a:r>
          </a:p>
        </p:txBody>
      </p:sp>
      <p:pic>
        <p:nvPicPr>
          <p:cNvPr id="5" name="Platshållare för bild 5">
            <a:extLst>
              <a:ext uri="{FF2B5EF4-FFF2-40B4-BE49-F238E27FC236}">
                <a16:creationId xmlns:a16="http://schemas.microsoft.com/office/drawing/2014/main" id="{CFCB6CD3-C1C2-445C-BF51-E9B07D67B04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2" r="28722"/>
          <a:stretch/>
        </p:blipFill>
        <p:spPr>
          <a:xfrm>
            <a:off x="8429156" y="0"/>
            <a:ext cx="4406900" cy="6858000"/>
          </a:xfrm>
        </p:spPr>
      </p:pic>
    </p:spTree>
    <p:extLst>
      <p:ext uri="{BB962C8B-B14F-4D97-AF65-F5344CB8AC3E}">
        <p14:creationId xmlns:p14="http://schemas.microsoft.com/office/powerpoint/2010/main" val="118994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C0CC7BEB-EDA9-4A19-B6F6-FDD2A731F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962042"/>
            <a:ext cx="8424000" cy="553998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sv-SE" dirty="0"/>
              <a:t>Kortsiktig plan: Status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A64D5C3-8C05-4998-AC4C-AAF07AA100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Robert M</a:t>
            </a:r>
          </a:p>
        </p:txBody>
      </p:sp>
    </p:spTree>
    <p:extLst>
      <p:ext uri="{BB962C8B-B14F-4D97-AF65-F5344CB8AC3E}">
        <p14:creationId xmlns:p14="http://schemas.microsoft.com/office/powerpoint/2010/main" val="158098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C0CC7BEB-EDA9-4A19-B6F6-FDD2A731F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sv-SE" dirty="0"/>
              <a:t>Vidareutveckling användningsfall och avgränsning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A64D5C3-8C05-4998-AC4C-AAF07AA100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Helena och Hanna</a:t>
            </a:r>
          </a:p>
        </p:txBody>
      </p:sp>
    </p:spTree>
    <p:extLst>
      <p:ext uri="{BB962C8B-B14F-4D97-AF65-F5344CB8AC3E}">
        <p14:creationId xmlns:p14="http://schemas.microsoft.com/office/powerpoint/2010/main" val="334282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ED279E99-08F9-4AC5-9734-3CCCED2C7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215005"/>
            <a:ext cx="10475290" cy="1661993"/>
          </a:xfrm>
        </p:spPr>
        <p:txBody>
          <a:bodyPr/>
          <a:lstStyle/>
          <a:p>
            <a:br>
              <a:rPr lang="sv-SE" b="0" i="0" u="none" strike="noStrike" baseline="0" dirty="0">
                <a:solidFill>
                  <a:srgbClr val="000000"/>
                </a:solidFill>
                <a:latin typeface="Public Sans" pitchFamily="2" charset="0"/>
              </a:rPr>
            </a:br>
            <a:r>
              <a:rPr lang="sv-SE" b="1" i="0" u="none" strike="noStrike" baseline="0" dirty="0">
                <a:latin typeface="Public Sans" pitchFamily="2" charset="0"/>
              </a:rPr>
              <a:t>Förslag till en nationell plan för nationell vårdförmedling (bild från slutrapport)</a:t>
            </a:r>
            <a:endParaRPr lang="sv-SE" sz="7200" dirty="0"/>
          </a:p>
        </p:txBody>
      </p:sp>
      <p:pic>
        <p:nvPicPr>
          <p:cNvPr id="7" name="Platshållare för innehåll 6">
            <a:extLst>
              <a:ext uri="{FF2B5EF4-FFF2-40B4-BE49-F238E27FC236}">
                <a16:creationId xmlns:a16="http://schemas.microsoft.com/office/drawing/2014/main" id="{2506B5B5-0DA4-45BE-BFDA-7DD66DF07364}"/>
              </a:ext>
            </a:extLst>
          </p:cNvPr>
          <p:cNvPicPr>
            <a:picLocks noGrp="1" noChangeAspect="1"/>
          </p:cNvPicPr>
          <p:nvPr>
            <p:ph sz="quarter" idx="21"/>
          </p:nvPr>
        </p:nvPicPr>
        <p:blipFill rotWithShape="1">
          <a:blip r:embed="rId2"/>
          <a:srcRect l="5385" t="11043"/>
          <a:stretch/>
        </p:blipFill>
        <p:spPr>
          <a:xfrm>
            <a:off x="3252082" y="2035533"/>
            <a:ext cx="9508739" cy="4977517"/>
          </a:xfrm>
        </p:spPr>
      </p:pic>
      <p:sp>
        <p:nvSpPr>
          <p:cNvPr id="9" name="textruta 8">
            <a:extLst>
              <a:ext uri="{FF2B5EF4-FFF2-40B4-BE49-F238E27FC236}">
                <a16:creationId xmlns:a16="http://schemas.microsoft.com/office/drawing/2014/main" id="{086ECFF0-AA8B-4214-9066-0168131F00D3}"/>
              </a:ext>
            </a:extLst>
          </p:cNvPr>
          <p:cNvSpPr txBox="1"/>
          <p:nvPr/>
        </p:nvSpPr>
        <p:spPr>
          <a:xfrm>
            <a:off x="318052" y="3495804"/>
            <a:ext cx="2838099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sv-SE" dirty="0"/>
              <a:t>För att vårdgivare ska kunna ange vilka </a:t>
            </a:r>
            <a:r>
              <a:rPr lang="sv-SE" b="1" i="1" dirty="0"/>
              <a:t>vårdtjänster</a:t>
            </a:r>
            <a:r>
              <a:rPr lang="sv-SE" dirty="0"/>
              <a:t> som olika delar av organisationen erbjuder behövs ett standardiserat sätt att ange vårdtjänster. </a:t>
            </a:r>
          </a:p>
        </p:txBody>
      </p:sp>
    </p:spTree>
    <p:extLst>
      <p:ext uri="{BB962C8B-B14F-4D97-AF65-F5344CB8AC3E}">
        <p14:creationId xmlns:p14="http://schemas.microsoft.com/office/powerpoint/2010/main" val="2330779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13D6D37-0ADC-4112-AEF7-3BE810BD4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Kodverk</a:t>
            </a:r>
            <a:r>
              <a:rPr lang="sv-SE" dirty="0"/>
              <a:t>/Urval för vårdtjänst</a:t>
            </a:r>
          </a:p>
        </p:txBody>
      </p:sp>
      <p:sp>
        <p:nvSpPr>
          <p:cNvPr id="4" name="Rektangel 3">
            <a:extLst>
              <a:ext uri="{FF2B5EF4-FFF2-40B4-BE49-F238E27FC236}">
                <a16:creationId xmlns:a16="http://schemas.microsoft.com/office/drawing/2014/main" id="{36EE4A66-DA4D-44CC-A1B3-A6C411063DC1}"/>
              </a:ext>
            </a:extLst>
          </p:cNvPr>
          <p:cNvSpPr/>
          <p:nvPr/>
        </p:nvSpPr>
        <p:spPr>
          <a:xfrm>
            <a:off x="858710" y="2873033"/>
            <a:ext cx="1430257" cy="2481485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Uppdrag</a:t>
            </a:r>
          </a:p>
        </p:txBody>
      </p:sp>
      <p:cxnSp>
        <p:nvCxnSpPr>
          <p:cNvPr id="5" name="Koppling: vinklad 4">
            <a:extLst>
              <a:ext uri="{FF2B5EF4-FFF2-40B4-BE49-F238E27FC236}">
                <a16:creationId xmlns:a16="http://schemas.microsoft.com/office/drawing/2014/main" id="{1D656BAE-6BB3-4530-B64E-2F8F77B3514F}"/>
              </a:ext>
            </a:extLst>
          </p:cNvPr>
          <p:cNvCxnSpPr>
            <a:cxnSpLocks/>
            <a:stCxn id="4" idx="0"/>
          </p:cNvCxnSpPr>
          <p:nvPr/>
        </p:nvCxnSpPr>
        <p:spPr>
          <a:xfrm rot="5400000" flipH="1" flipV="1">
            <a:off x="2564463" y="1818267"/>
            <a:ext cx="64143" cy="2045390"/>
          </a:xfrm>
          <a:prstGeom prst="bentConnector2">
            <a:avLst/>
          </a:prstGeom>
          <a:ln w="28575">
            <a:solidFill>
              <a:srgbClr val="C00000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upp 5">
            <a:extLst>
              <a:ext uri="{FF2B5EF4-FFF2-40B4-BE49-F238E27FC236}">
                <a16:creationId xmlns:a16="http://schemas.microsoft.com/office/drawing/2014/main" id="{17CD5A7C-39D5-4F1F-A267-2BC62D15426A}"/>
              </a:ext>
            </a:extLst>
          </p:cNvPr>
          <p:cNvGrpSpPr/>
          <p:nvPr/>
        </p:nvGrpSpPr>
        <p:grpSpPr>
          <a:xfrm>
            <a:off x="3649047" y="2673500"/>
            <a:ext cx="3275926" cy="2872844"/>
            <a:chOff x="3423839" y="1762893"/>
            <a:chExt cx="3139721" cy="1340178"/>
          </a:xfrm>
        </p:grpSpPr>
        <p:grpSp>
          <p:nvGrpSpPr>
            <p:cNvPr id="7" name="Grupp 6">
              <a:extLst>
                <a:ext uri="{FF2B5EF4-FFF2-40B4-BE49-F238E27FC236}">
                  <a16:creationId xmlns:a16="http://schemas.microsoft.com/office/drawing/2014/main" id="{0C83254B-01B4-4085-AB98-0A2524D73F05}"/>
                </a:ext>
              </a:extLst>
            </p:cNvPr>
            <p:cNvGrpSpPr/>
            <p:nvPr/>
          </p:nvGrpSpPr>
          <p:grpSpPr>
            <a:xfrm>
              <a:off x="3423839" y="1762893"/>
              <a:ext cx="3139721" cy="992215"/>
              <a:chOff x="4675010" y="1585887"/>
              <a:chExt cx="3139721" cy="974883"/>
            </a:xfrm>
          </p:grpSpPr>
          <p:sp>
            <p:nvSpPr>
              <p:cNvPr id="9" name="Rektangel 8">
                <a:extLst>
                  <a:ext uri="{FF2B5EF4-FFF2-40B4-BE49-F238E27FC236}">
                    <a16:creationId xmlns:a16="http://schemas.microsoft.com/office/drawing/2014/main" id="{9AFAE36E-167E-4802-945F-FDC3FBEE95DB}"/>
                  </a:ext>
                </a:extLst>
              </p:cNvPr>
              <p:cNvSpPr/>
              <p:nvPr/>
            </p:nvSpPr>
            <p:spPr>
              <a:xfrm>
                <a:off x="4675010" y="1585887"/>
                <a:ext cx="3139721" cy="29111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sv-SE" sz="1600" dirty="0">
                    <a:solidFill>
                      <a:schemeClr val="tx1"/>
                    </a:solidFill>
                  </a:rPr>
                  <a:t>Utbud av vårdtjänst </a:t>
                </a:r>
              </a:p>
            </p:txBody>
          </p:sp>
          <p:sp>
            <p:nvSpPr>
              <p:cNvPr id="10" name="Rektangel 9">
                <a:extLst>
                  <a:ext uri="{FF2B5EF4-FFF2-40B4-BE49-F238E27FC236}">
                    <a16:creationId xmlns:a16="http://schemas.microsoft.com/office/drawing/2014/main" id="{1E31D49B-2194-4F6E-A27F-68E9F30CAD79}"/>
                  </a:ext>
                </a:extLst>
              </p:cNvPr>
              <p:cNvSpPr/>
              <p:nvPr/>
            </p:nvSpPr>
            <p:spPr>
              <a:xfrm>
                <a:off x="4675010" y="1927773"/>
                <a:ext cx="3139721" cy="29111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sv-SE" sz="1600" dirty="0">
                    <a:solidFill>
                      <a:schemeClr val="tx1"/>
                    </a:solidFill>
                  </a:rPr>
                  <a:t>Typ av verksamhet</a:t>
                </a:r>
              </a:p>
            </p:txBody>
          </p:sp>
          <p:sp>
            <p:nvSpPr>
              <p:cNvPr id="11" name="Rektangel 10">
                <a:extLst>
                  <a:ext uri="{FF2B5EF4-FFF2-40B4-BE49-F238E27FC236}">
                    <a16:creationId xmlns:a16="http://schemas.microsoft.com/office/drawing/2014/main" id="{AB57641E-853D-4E10-ACD5-3A632E229AA7}"/>
                  </a:ext>
                </a:extLst>
              </p:cNvPr>
              <p:cNvSpPr/>
              <p:nvPr/>
            </p:nvSpPr>
            <p:spPr>
              <a:xfrm>
                <a:off x="4675010" y="2269659"/>
                <a:ext cx="3139721" cy="29111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sv-SE" sz="1600" dirty="0">
                    <a:solidFill>
                      <a:schemeClr val="tx1"/>
                    </a:solidFill>
                  </a:rPr>
                  <a:t>Prognostiserade väntetider</a:t>
                </a:r>
              </a:p>
            </p:txBody>
          </p:sp>
        </p:grpSp>
        <p:sp>
          <p:nvSpPr>
            <p:cNvPr id="8" name="Rektangel 7">
              <a:extLst>
                <a:ext uri="{FF2B5EF4-FFF2-40B4-BE49-F238E27FC236}">
                  <a16:creationId xmlns:a16="http://schemas.microsoft.com/office/drawing/2014/main" id="{EA4FAF3A-28AF-46AF-B726-389673B0D91F}"/>
                </a:ext>
              </a:extLst>
            </p:cNvPr>
            <p:cNvSpPr/>
            <p:nvPr/>
          </p:nvSpPr>
          <p:spPr>
            <a:xfrm>
              <a:off x="3423839" y="2806784"/>
              <a:ext cx="3139721" cy="29628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600" dirty="0">
                  <a:solidFill>
                    <a:schemeClr val="tx1"/>
                  </a:solidFill>
                </a:rPr>
                <a:t>Vårdförmedlingsuppdrag</a:t>
              </a:r>
            </a:p>
          </p:txBody>
        </p:sp>
      </p:grpSp>
      <p:sp>
        <p:nvSpPr>
          <p:cNvPr id="12" name="Rektangel 11">
            <a:extLst>
              <a:ext uri="{FF2B5EF4-FFF2-40B4-BE49-F238E27FC236}">
                <a16:creationId xmlns:a16="http://schemas.microsoft.com/office/drawing/2014/main" id="{1CC7B114-2576-4C0A-9D0D-FC5628B1BBC7}"/>
              </a:ext>
            </a:extLst>
          </p:cNvPr>
          <p:cNvSpPr/>
          <p:nvPr/>
        </p:nvSpPr>
        <p:spPr>
          <a:xfrm>
            <a:off x="6933544" y="1886656"/>
            <a:ext cx="3037399" cy="604623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sv-SE" sz="1400" b="1" dirty="0">
                <a:solidFill>
                  <a:schemeClr val="tx1"/>
                </a:solidFill>
              </a:rPr>
              <a:t>Involverade / ansvariga</a:t>
            </a:r>
          </a:p>
        </p:txBody>
      </p:sp>
      <p:grpSp>
        <p:nvGrpSpPr>
          <p:cNvPr id="13" name="Grupp 12">
            <a:extLst>
              <a:ext uri="{FF2B5EF4-FFF2-40B4-BE49-F238E27FC236}">
                <a16:creationId xmlns:a16="http://schemas.microsoft.com/office/drawing/2014/main" id="{5A808637-F629-49C6-AC21-C8871FB90950}"/>
              </a:ext>
            </a:extLst>
          </p:cNvPr>
          <p:cNvGrpSpPr/>
          <p:nvPr/>
        </p:nvGrpSpPr>
        <p:grpSpPr>
          <a:xfrm>
            <a:off x="7091053" y="2673500"/>
            <a:ext cx="3428523" cy="1381034"/>
            <a:chOff x="3532536" y="1283001"/>
            <a:chExt cx="3139721" cy="617321"/>
          </a:xfrm>
        </p:grpSpPr>
        <p:sp>
          <p:nvSpPr>
            <p:cNvPr id="14" name="Rektangel 13">
              <a:extLst>
                <a:ext uri="{FF2B5EF4-FFF2-40B4-BE49-F238E27FC236}">
                  <a16:creationId xmlns:a16="http://schemas.microsoft.com/office/drawing/2014/main" id="{FAF7D376-33DF-48CC-BFDA-6D5329551E1B}"/>
                </a:ext>
              </a:extLst>
            </p:cNvPr>
            <p:cNvSpPr/>
            <p:nvPr/>
          </p:nvSpPr>
          <p:spPr>
            <a:xfrm>
              <a:off x="3532536" y="1283001"/>
              <a:ext cx="3139721" cy="29111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600" dirty="0">
                  <a:solidFill>
                    <a:schemeClr val="tx1"/>
                  </a:solidFill>
                </a:rPr>
                <a:t>Arbetsgrupp </a:t>
              </a:r>
              <a:r>
                <a:rPr lang="sv-SE" sz="1600" dirty="0" err="1">
                  <a:solidFill>
                    <a:schemeClr val="tx1"/>
                  </a:solidFill>
                </a:rPr>
                <a:t>kodverk</a:t>
              </a:r>
              <a:r>
                <a:rPr lang="sv-SE" sz="1600" dirty="0">
                  <a:solidFill>
                    <a:schemeClr val="tx1"/>
                  </a:solidFill>
                </a:rPr>
                <a:t>/urval vårdtjänster</a:t>
              </a:r>
            </a:p>
          </p:txBody>
        </p:sp>
        <p:sp>
          <p:nvSpPr>
            <p:cNvPr id="15" name="Rektangel 14">
              <a:extLst>
                <a:ext uri="{FF2B5EF4-FFF2-40B4-BE49-F238E27FC236}">
                  <a16:creationId xmlns:a16="http://schemas.microsoft.com/office/drawing/2014/main" id="{0E890324-D567-432F-9A29-30EBBEBF33CB}"/>
                </a:ext>
              </a:extLst>
            </p:cNvPr>
            <p:cNvSpPr/>
            <p:nvPr/>
          </p:nvSpPr>
          <p:spPr>
            <a:xfrm>
              <a:off x="3532536" y="1609211"/>
              <a:ext cx="3139721" cy="29111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600" dirty="0">
                  <a:solidFill>
                    <a:schemeClr val="tx1"/>
                  </a:solidFill>
                </a:rPr>
                <a:t>Arbetsgrupp </a:t>
              </a:r>
              <a:r>
                <a:rPr lang="sv-SE" sz="1600" dirty="0" err="1">
                  <a:solidFill>
                    <a:schemeClr val="tx1"/>
                  </a:solidFill>
                </a:rPr>
                <a:t>kodverk</a:t>
              </a:r>
              <a:r>
                <a:rPr lang="sv-SE" sz="1600" dirty="0">
                  <a:solidFill>
                    <a:schemeClr val="tx1"/>
                  </a:solidFill>
                </a:rPr>
                <a:t>/urval verksamhetsinriktning</a:t>
              </a:r>
            </a:p>
          </p:txBody>
        </p:sp>
      </p:grpSp>
      <p:sp>
        <p:nvSpPr>
          <p:cNvPr id="17" name="Rektangel 16">
            <a:extLst>
              <a:ext uri="{FF2B5EF4-FFF2-40B4-BE49-F238E27FC236}">
                <a16:creationId xmlns:a16="http://schemas.microsoft.com/office/drawing/2014/main" id="{B2CA23F7-BF36-44F9-810E-412D7312F8E6}"/>
              </a:ext>
            </a:extLst>
          </p:cNvPr>
          <p:cNvSpPr/>
          <p:nvPr/>
        </p:nvSpPr>
        <p:spPr>
          <a:xfrm>
            <a:off x="7028952" y="4182278"/>
            <a:ext cx="3490624" cy="635129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600" dirty="0">
                <a:solidFill>
                  <a:schemeClr val="tx1"/>
                </a:solidFill>
              </a:rPr>
              <a:t>XXX Kapacitet/väntetider</a:t>
            </a:r>
          </a:p>
        </p:txBody>
      </p:sp>
      <p:sp>
        <p:nvSpPr>
          <p:cNvPr id="18" name="Rektangel 17">
            <a:extLst>
              <a:ext uri="{FF2B5EF4-FFF2-40B4-BE49-F238E27FC236}">
                <a16:creationId xmlns:a16="http://schemas.microsoft.com/office/drawing/2014/main" id="{61739FB8-6A56-4D84-9030-743FF90046F5}"/>
              </a:ext>
            </a:extLst>
          </p:cNvPr>
          <p:cNvSpPr/>
          <p:nvPr/>
        </p:nvSpPr>
        <p:spPr>
          <a:xfrm>
            <a:off x="7028952" y="4899871"/>
            <a:ext cx="3490624" cy="635129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600" dirty="0">
                <a:solidFill>
                  <a:schemeClr val="tx1"/>
                </a:solidFill>
              </a:rPr>
              <a:t>E-hälsomyndigheten/ Socialstyrelsen?</a:t>
            </a:r>
          </a:p>
        </p:txBody>
      </p:sp>
    </p:spTree>
    <p:extLst>
      <p:ext uri="{BB962C8B-B14F-4D97-AF65-F5344CB8AC3E}">
        <p14:creationId xmlns:p14="http://schemas.microsoft.com/office/powerpoint/2010/main" val="217361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F542020-CD6F-4F8E-AEAC-55D4DA84F3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Användningsområde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61F7538-1A6B-4534-8F04-CF7F84920742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/>
              <a:t>För att vårdgivare ska kunna ange vilken </a:t>
            </a:r>
            <a:r>
              <a:rPr lang="sv-SE" b="1" i="1" dirty="0"/>
              <a:t>typ av vårdtjänster</a:t>
            </a:r>
            <a:r>
              <a:rPr lang="sv-SE" dirty="0"/>
              <a:t> som olika delar av organisationen erbjuder behövs ett standardiserat sätt att ange vårdtjänster. Det innebär att det är enklare för vårdgivare att förhålla sig till ett </a:t>
            </a:r>
            <a:r>
              <a:rPr lang="sv-SE" dirty="0" err="1"/>
              <a:t>kodverk</a:t>
            </a:r>
            <a:r>
              <a:rPr lang="sv-SE" dirty="0"/>
              <a:t> som kan återanvändas i olika sammanhang jämfört med att behöva förhålla sig till flera olika </a:t>
            </a:r>
            <a:r>
              <a:rPr lang="sv-SE" dirty="0" err="1"/>
              <a:t>kodverk</a:t>
            </a:r>
            <a:r>
              <a:rPr lang="sv-SE" dirty="0"/>
              <a:t>, det minskar administrationen.</a:t>
            </a:r>
          </a:p>
          <a:p>
            <a:r>
              <a:rPr lang="sv-SE" dirty="0"/>
              <a:t>På längre sikt kan ett standardiserat </a:t>
            </a:r>
            <a:r>
              <a:rPr lang="sv-SE" dirty="0" err="1"/>
              <a:t>kodverk</a:t>
            </a:r>
            <a:r>
              <a:rPr lang="sv-SE" dirty="0"/>
              <a:t> leda till att beskrivningen av verksamheten och vårdgivaren kan användas för andra syften såsom en grund för att </a:t>
            </a:r>
            <a:r>
              <a:rPr lang="sv-SE" b="1" i="1" dirty="0"/>
              <a:t>hitta och jämföra </a:t>
            </a:r>
            <a:r>
              <a:rPr lang="sv-SE" dirty="0"/>
              <a:t>vårdgivare, </a:t>
            </a:r>
            <a:r>
              <a:rPr lang="sv-SE" b="1" i="1" dirty="0"/>
              <a:t>skicka remiss</a:t>
            </a:r>
            <a:r>
              <a:rPr lang="sv-SE" dirty="0"/>
              <a:t> för en patients räkning och </a:t>
            </a:r>
            <a:r>
              <a:rPr lang="sv-SE" b="1" i="1" dirty="0"/>
              <a:t>rapportera </a:t>
            </a:r>
            <a:r>
              <a:rPr lang="sv-SE" dirty="0"/>
              <a:t>till statliga register. Men för det krävs det ett arbete så att den information som finns registrerad digitalt använder kodverket för typ av vårdtjänst. 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2539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93394B-8C3B-4532-BB24-ED5962627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408044"/>
            <a:ext cx="8424000" cy="1107996"/>
          </a:xfrm>
        </p:spPr>
        <p:txBody>
          <a:bodyPr/>
          <a:lstStyle/>
          <a:p>
            <a:r>
              <a:rPr lang="sv-SE" dirty="0"/>
              <a:t>Långsiktig plan: Arbetsprocess tillämpning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BCBF6C34-D4E0-4849-A1CE-7FD1303C625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/>
              <a:t>Hanna S</a:t>
            </a:r>
          </a:p>
        </p:txBody>
      </p:sp>
    </p:spTree>
    <p:extLst>
      <p:ext uri="{BB962C8B-B14F-4D97-AF65-F5344CB8AC3E}">
        <p14:creationId xmlns:p14="http://schemas.microsoft.com/office/powerpoint/2010/main" val="347866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FEF50D435C49B246BF2C9B1482013D09" ma:contentTypeVersion="2" ma:contentTypeDescription="Create a new document." ma:contentTypeScope="" ma:versionID="cb4b2424ca0fa0b98eb13fc6350f935e">
  <xsd:schema xmlns:xsd="http://www.w3.org/2001/XMLSchema" xmlns:xs="http://www.w3.org/2001/XMLSchema" xmlns:p="http://schemas.microsoft.com/office/2006/metadata/properties" xmlns:ns2="c28f52af-a8f8-4551-b8ae-866ae79b83b4" xmlns:ns3="22987DCD-55DF-4183-A58B-18F9DF8CFDBB" xmlns:ns4="http://schemas.microsoft.com/sharepoint/v4" targetNamespace="http://schemas.microsoft.com/office/2006/metadata/properties" ma:root="true" ma:fieldsID="e104011722efbb67d3288060fb6f4374" ns2:_="" ns3:_="" ns4:_="">
    <xsd:import namespace="c28f52af-a8f8-4551-b8ae-866ae79b83b4"/>
    <xsd:import namespace="22987DCD-55DF-4183-A58B-18F9DF8CFDB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87DCD-55DF-4183-A58B-18F9DF8CFDBB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F83AB5-60F3-4228-91A6-2AD0A1DC7E3B}">
  <ds:schemaRefs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c28f52af-a8f8-4551-b8ae-866ae79b83b4"/>
    <ds:schemaRef ds:uri="http://purl.org/dc/terms/"/>
    <ds:schemaRef ds:uri="http://schemas.microsoft.com/sharepoint/v4"/>
    <ds:schemaRef ds:uri="http://schemas.microsoft.com/office/2006/metadata/properties"/>
    <ds:schemaRef ds:uri="22987DCD-55DF-4183-A58B-18F9DF8CFDBB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F30669A-1084-4F1E-8CE7-7D02310D80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22987DCD-55DF-4183-A58B-18F9DF8CFDB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2395</TotalTime>
  <Words>811</Words>
  <Application>Microsoft Office PowerPoint</Application>
  <PresentationFormat>Bredbild</PresentationFormat>
  <Paragraphs>126</Paragraphs>
  <Slides>15</Slides>
  <Notes>4</Notes>
  <HiddenSlides>1</HiddenSlides>
  <MMClips>0</MMClips>
  <ScaleCrop>false</ScaleCrop>
  <HeadingPairs>
    <vt:vector size="6" baseType="variant">
      <vt:variant>
        <vt:lpstr>Använt teckensnitt</vt:lpstr>
      </vt:variant>
      <vt:variant>
        <vt:i4>8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15</vt:i4>
      </vt:variant>
    </vt:vector>
  </HeadingPairs>
  <TitlesOfParts>
    <vt:vector size="25" baseType="lpstr">
      <vt:lpstr>Public Sans</vt:lpstr>
      <vt:lpstr>Aptos Display</vt:lpstr>
      <vt:lpstr>Public Sans Regular</vt:lpstr>
      <vt:lpstr>Arial</vt:lpstr>
      <vt:lpstr>Times New Roman</vt:lpstr>
      <vt:lpstr>Aptos</vt:lpstr>
      <vt:lpstr>Public Sans Bold</vt:lpstr>
      <vt:lpstr>Calibri</vt:lpstr>
      <vt:lpstr>Ny-ppt-mall-ny version</vt:lpstr>
      <vt:lpstr>Office-tema</vt:lpstr>
      <vt:lpstr>Nationellt kodverk för  vårdtjänster inom hälso- och sjukvård</vt:lpstr>
      <vt:lpstr>Välkommen</vt:lpstr>
      <vt:lpstr>Agenda</vt:lpstr>
      <vt:lpstr>Kortsiktig plan: Status</vt:lpstr>
      <vt:lpstr>Vidareutveckling användningsfall och avgränsning</vt:lpstr>
      <vt:lpstr> Förslag till en nationell plan för nationell vårdförmedling (bild från slutrapport)</vt:lpstr>
      <vt:lpstr>Kodverk/Urval för vårdtjänst</vt:lpstr>
      <vt:lpstr>Användningsområde</vt:lpstr>
      <vt:lpstr>Långsiktig plan: Arbetsprocess tillämpning</vt:lpstr>
      <vt:lpstr>PowerPoint-presentation</vt:lpstr>
      <vt:lpstr>PowerPoint-presentation</vt:lpstr>
      <vt:lpstr>Statusrapportering till Rådet för Interoperabilitet</vt:lpstr>
      <vt:lpstr>Kommande möten</vt:lpstr>
      <vt:lpstr>Kommande möten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Uppdrag</dc:title>
  <dc:creator>Hanna Svensk EXT</dc:creator>
  <cp:lastModifiedBy>Helena Nilsson</cp:lastModifiedBy>
  <cp:revision>44</cp:revision>
  <dcterms:created xsi:type="dcterms:W3CDTF">2025-03-19T12:29:24Z</dcterms:created>
  <dcterms:modified xsi:type="dcterms:W3CDTF">2025-05-06T06:48:41Z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0x010100DC1D8ECDB72C194F9F7841CC62E2C46500FEF50D435C49B246BF2C9B1482013D09</vt:lpwstr>
  </property>
</Properties>
</file>