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4"/>
  </p:sldMasterIdLst>
  <p:notesMasterIdLst>
    <p:notesMasterId r:id="rId23"/>
  </p:notesMasterIdLst>
  <p:sldIdLst>
    <p:sldId id="256" r:id="rId5"/>
    <p:sldId id="2147377020" r:id="rId6"/>
    <p:sldId id="270" r:id="rId7"/>
    <p:sldId id="2147377064" r:id="rId8"/>
    <p:sldId id="2147198494" r:id="rId9"/>
    <p:sldId id="2147377021" r:id="rId10"/>
    <p:sldId id="2147377065" r:id="rId11"/>
    <p:sldId id="2147377033" r:id="rId12"/>
    <p:sldId id="2147377038" r:id="rId13"/>
    <p:sldId id="2147377066" r:id="rId14"/>
    <p:sldId id="2147377063" r:id="rId15"/>
    <p:sldId id="2147377062" r:id="rId16"/>
    <p:sldId id="2147377060" r:id="rId17"/>
    <p:sldId id="2147377061" r:id="rId18"/>
    <p:sldId id="2147377034" r:id="rId19"/>
    <p:sldId id="273" r:id="rId20"/>
    <p:sldId id="2147377055" r:id="rId21"/>
    <p:sldId id="261" r:id="rId22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Public Sans" pitchFamily="2" charset="0"/>
      <p:regular r:id="rId28"/>
      <p:bold r:id="rId29"/>
      <p:italic r:id="rId30"/>
      <p:boldItalic r:id="rId31"/>
    </p:embeddedFont>
    <p:embeddedFont>
      <p:font typeface="Public Sans Bold" pitchFamily="2" charset="0"/>
      <p:bold r:id="rId32"/>
      <p:italic r:id="rId33"/>
      <p:boldItalic r:id="rId34"/>
    </p:embeddedFont>
    <p:embeddedFont>
      <p:font typeface="Public Sans Regular" pitchFamily="2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6" autoAdjust="0"/>
    <p:restoredTop sz="90036" autoAdjust="0"/>
  </p:normalViewPr>
  <p:slideViewPr>
    <p:cSldViewPr snapToGrid="0">
      <p:cViewPr>
        <p:scale>
          <a:sx n="150" d="100"/>
          <a:sy n="150" d="100"/>
        </p:scale>
        <p:origin x="-1602" y="-2016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font" Target="fonts/font11.fntdata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4932CB-D96D-4A0E-8F59-0E57D0F316D3}" type="doc">
      <dgm:prSet loTypeId="urn:microsoft.com/office/officeart/2005/8/layout/hChevron3" loCatId="process" qsTypeId="urn:microsoft.com/office/officeart/2005/8/quickstyle/simple1" qsCatId="simple" csTypeId="urn:microsoft.com/office/officeart/2005/8/colors/accent2_1" csCatId="accent2" phldr="1"/>
      <dgm:spPr/>
    </dgm:pt>
    <dgm:pt modelId="{2F7142B5-1023-4252-85FD-F83C1C8F375A}">
      <dgm:prSet phldrT="[Text]" custT="1"/>
      <dgm:spPr/>
      <dgm:t>
        <a:bodyPr/>
        <a:lstStyle/>
        <a:p>
          <a:r>
            <a:rPr lang="sv-SE" sz="1100" dirty="0"/>
            <a:t>Apr</a:t>
          </a:r>
        </a:p>
      </dgm:t>
    </dgm:pt>
    <dgm:pt modelId="{D7E32B99-C455-4144-8AE8-530FD9B2E88E}" type="parTrans" cxnId="{E4F93CB3-59A6-429C-901E-18BC960B993D}">
      <dgm:prSet/>
      <dgm:spPr/>
      <dgm:t>
        <a:bodyPr/>
        <a:lstStyle/>
        <a:p>
          <a:endParaRPr lang="sv-SE" sz="1100"/>
        </a:p>
      </dgm:t>
    </dgm:pt>
    <dgm:pt modelId="{01D4DD2B-4718-4197-824B-4C123C6037AD}" type="sibTrans" cxnId="{E4F93CB3-59A6-429C-901E-18BC960B993D}">
      <dgm:prSet/>
      <dgm:spPr/>
      <dgm:t>
        <a:bodyPr/>
        <a:lstStyle/>
        <a:p>
          <a:endParaRPr lang="sv-SE" sz="1100"/>
        </a:p>
      </dgm:t>
    </dgm:pt>
    <dgm:pt modelId="{74C8901E-BDC9-4B17-87A0-DD1FB8BF59AB}">
      <dgm:prSet phldrT="[Text]" custT="1"/>
      <dgm:spPr/>
      <dgm:t>
        <a:bodyPr/>
        <a:lstStyle/>
        <a:p>
          <a:r>
            <a:rPr lang="sv-SE" sz="1100" dirty="0"/>
            <a:t>Maj</a:t>
          </a:r>
        </a:p>
      </dgm:t>
    </dgm:pt>
    <dgm:pt modelId="{6E61F426-0C17-41C9-B6C0-753F8397A6E8}" type="parTrans" cxnId="{9FD6D18A-2965-45ED-B2D9-53F2EA9707B6}">
      <dgm:prSet/>
      <dgm:spPr/>
      <dgm:t>
        <a:bodyPr/>
        <a:lstStyle/>
        <a:p>
          <a:endParaRPr lang="sv-SE" sz="1100"/>
        </a:p>
      </dgm:t>
    </dgm:pt>
    <dgm:pt modelId="{4E1FEADC-8959-4BA6-8180-A952D620AD95}" type="sibTrans" cxnId="{9FD6D18A-2965-45ED-B2D9-53F2EA9707B6}">
      <dgm:prSet/>
      <dgm:spPr/>
      <dgm:t>
        <a:bodyPr/>
        <a:lstStyle/>
        <a:p>
          <a:endParaRPr lang="sv-SE" sz="1100"/>
        </a:p>
      </dgm:t>
    </dgm:pt>
    <dgm:pt modelId="{83333C4D-0F5B-42E3-92D7-CA1241078DA4}">
      <dgm:prSet phldrT="[Text]" custT="1"/>
      <dgm:spPr/>
      <dgm:t>
        <a:bodyPr/>
        <a:lstStyle/>
        <a:p>
          <a:r>
            <a:rPr lang="sv-SE" sz="1100" dirty="0"/>
            <a:t>Jun</a:t>
          </a:r>
        </a:p>
      </dgm:t>
    </dgm:pt>
    <dgm:pt modelId="{91792CAA-2A85-48D7-A323-25E126815AF4}" type="parTrans" cxnId="{57776A1C-DD52-4C8D-A499-B74BE3857CC1}">
      <dgm:prSet/>
      <dgm:spPr/>
      <dgm:t>
        <a:bodyPr/>
        <a:lstStyle/>
        <a:p>
          <a:endParaRPr lang="sv-SE" sz="1100"/>
        </a:p>
      </dgm:t>
    </dgm:pt>
    <dgm:pt modelId="{D1ED890C-1C9A-4910-9D75-4C10F72FF67B}" type="sibTrans" cxnId="{57776A1C-DD52-4C8D-A499-B74BE3857CC1}">
      <dgm:prSet/>
      <dgm:spPr/>
      <dgm:t>
        <a:bodyPr/>
        <a:lstStyle/>
        <a:p>
          <a:endParaRPr lang="sv-SE" sz="1100"/>
        </a:p>
      </dgm:t>
    </dgm:pt>
    <dgm:pt modelId="{18B7ADD1-999E-4194-9C6E-4796E0F77485}">
      <dgm:prSet phldrT="[Text]" custT="1"/>
      <dgm:spPr/>
      <dgm:t>
        <a:bodyPr/>
        <a:lstStyle/>
        <a:p>
          <a:r>
            <a:rPr lang="sv-SE" sz="1100" dirty="0"/>
            <a:t>Jul</a:t>
          </a:r>
        </a:p>
      </dgm:t>
    </dgm:pt>
    <dgm:pt modelId="{1800CAFE-B408-4EBB-A8CC-0F8D269D8AFC}" type="parTrans" cxnId="{15679ECD-606F-4D85-B40A-C1D94908133D}">
      <dgm:prSet/>
      <dgm:spPr/>
      <dgm:t>
        <a:bodyPr/>
        <a:lstStyle/>
        <a:p>
          <a:endParaRPr lang="sv-SE" sz="1100"/>
        </a:p>
      </dgm:t>
    </dgm:pt>
    <dgm:pt modelId="{AC8A5767-12F6-402F-A4E7-98F999FB4D17}" type="sibTrans" cxnId="{15679ECD-606F-4D85-B40A-C1D94908133D}">
      <dgm:prSet/>
      <dgm:spPr/>
      <dgm:t>
        <a:bodyPr/>
        <a:lstStyle/>
        <a:p>
          <a:endParaRPr lang="sv-SE" sz="1100"/>
        </a:p>
      </dgm:t>
    </dgm:pt>
    <dgm:pt modelId="{AD868204-50F3-4B1E-9CD7-F7DA523DEFF6}">
      <dgm:prSet phldrT="[Text]" custT="1"/>
      <dgm:spPr/>
      <dgm:t>
        <a:bodyPr/>
        <a:lstStyle/>
        <a:p>
          <a:r>
            <a:rPr lang="sv-SE" sz="1100" dirty="0"/>
            <a:t>Aug </a:t>
          </a:r>
        </a:p>
      </dgm:t>
    </dgm:pt>
    <dgm:pt modelId="{F6EC0213-E8E6-4859-9844-8EF69D851B05}" type="parTrans" cxnId="{66B3DBCC-5DC4-4EFB-A732-B4656DAFC096}">
      <dgm:prSet/>
      <dgm:spPr/>
      <dgm:t>
        <a:bodyPr/>
        <a:lstStyle/>
        <a:p>
          <a:endParaRPr lang="sv-SE" sz="1100"/>
        </a:p>
      </dgm:t>
    </dgm:pt>
    <dgm:pt modelId="{DB44A957-8005-452C-906C-6F7FD08403B7}" type="sibTrans" cxnId="{66B3DBCC-5DC4-4EFB-A732-B4656DAFC096}">
      <dgm:prSet/>
      <dgm:spPr/>
      <dgm:t>
        <a:bodyPr/>
        <a:lstStyle/>
        <a:p>
          <a:endParaRPr lang="sv-SE" sz="1100"/>
        </a:p>
      </dgm:t>
    </dgm:pt>
    <dgm:pt modelId="{54BF6676-68F4-4CFB-8C56-E603D4E7FBB7}">
      <dgm:prSet phldrT="[Text]" custT="1"/>
      <dgm:spPr/>
      <dgm:t>
        <a:bodyPr/>
        <a:lstStyle/>
        <a:p>
          <a:r>
            <a:rPr lang="sv-SE" sz="1100" dirty="0"/>
            <a:t>Sep</a:t>
          </a:r>
        </a:p>
      </dgm:t>
    </dgm:pt>
    <dgm:pt modelId="{FF9530D4-C59B-4E4E-A837-1460250C33D8}" type="parTrans" cxnId="{E29D73CB-C489-4175-998F-59521DCE2A7C}">
      <dgm:prSet/>
      <dgm:spPr/>
      <dgm:t>
        <a:bodyPr/>
        <a:lstStyle/>
        <a:p>
          <a:endParaRPr lang="sv-SE" sz="1100"/>
        </a:p>
      </dgm:t>
    </dgm:pt>
    <dgm:pt modelId="{CE1F664F-4850-449A-B277-5C490EC42936}" type="sibTrans" cxnId="{E29D73CB-C489-4175-998F-59521DCE2A7C}">
      <dgm:prSet/>
      <dgm:spPr/>
      <dgm:t>
        <a:bodyPr/>
        <a:lstStyle/>
        <a:p>
          <a:endParaRPr lang="sv-SE" sz="1100"/>
        </a:p>
      </dgm:t>
    </dgm:pt>
    <dgm:pt modelId="{58890B2B-FDDB-4648-83E9-C117A180FBBF}">
      <dgm:prSet phldrT="[Text]" custT="1"/>
      <dgm:spPr/>
      <dgm:t>
        <a:bodyPr/>
        <a:lstStyle/>
        <a:p>
          <a:r>
            <a:rPr lang="sv-SE" sz="1100" dirty="0"/>
            <a:t>Okt</a:t>
          </a:r>
        </a:p>
      </dgm:t>
    </dgm:pt>
    <dgm:pt modelId="{D8EF75F2-FDF2-4734-8FD0-7AC21C5A1D3F}" type="parTrans" cxnId="{57A553C3-58F1-4EDD-9C78-9DA1B01F7CE7}">
      <dgm:prSet/>
      <dgm:spPr/>
      <dgm:t>
        <a:bodyPr/>
        <a:lstStyle/>
        <a:p>
          <a:endParaRPr lang="sv-SE" sz="1100"/>
        </a:p>
      </dgm:t>
    </dgm:pt>
    <dgm:pt modelId="{2FF7A150-4CD7-4E15-AB18-523503B6F1B8}" type="sibTrans" cxnId="{57A553C3-58F1-4EDD-9C78-9DA1B01F7CE7}">
      <dgm:prSet/>
      <dgm:spPr/>
      <dgm:t>
        <a:bodyPr/>
        <a:lstStyle/>
        <a:p>
          <a:endParaRPr lang="sv-SE" sz="1100"/>
        </a:p>
      </dgm:t>
    </dgm:pt>
    <dgm:pt modelId="{42409EC1-71C6-41F1-8C30-C1CF64B5B61D}">
      <dgm:prSet phldrT="[Text]" custT="1"/>
      <dgm:spPr/>
      <dgm:t>
        <a:bodyPr/>
        <a:lstStyle/>
        <a:p>
          <a:r>
            <a:rPr lang="sv-SE" sz="1100" dirty="0"/>
            <a:t>Nov</a:t>
          </a:r>
        </a:p>
      </dgm:t>
    </dgm:pt>
    <dgm:pt modelId="{AA6184A9-A47F-4770-8D26-3496801DD0D6}" type="parTrans" cxnId="{1FF26CD0-20CC-49BC-9ACE-32EF9BEE3459}">
      <dgm:prSet/>
      <dgm:spPr/>
      <dgm:t>
        <a:bodyPr/>
        <a:lstStyle/>
        <a:p>
          <a:endParaRPr lang="sv-SE" sz="1100"/>
        </a:p>
      </dgm:t>
    </dgm:pt>
    <dgm:pt modelId="{7AC140E6-982D-41D3-827C-B95CE6D2CACF}" type="sibTrans" cxnId="{1FF26CD0-20CC-49BC-9ACE-32EF9BEE3459}">
      <dgm:prSet/>
      <dgm:spPr/>
      <dgm:t>
        <a:bodyPr/>
        <a:lstStyle/>
        <a:p>
          <a:endParaRPr lang="sv-SE" sz="1100"/>
        </a:p>
      </dgm:t>
    </dgm:pt>
    <dgm:pt modelId="{2DE43B67-0CA0-4AD7-9E79-0F0494E82584}">
      <dgm:prSet phldrT="[Text]" custT="1"/>
      <dgm:spPr/>
      <dgm:t>
        <a:bodyPr/>
        <a:lstStyle/>
        <a:p>
          <a:r>
            <a:rPr lang="sv-SE" sz="1100" dirty="0"/>
            <a:t>Dec</a:t>
          </a:r>
        </a:p>
      </dgm:t>
    </dgm:pt>
    <dgm:pt modelId="{E7903736-F3B9-45E2-BFC4-F320236C53D8}" type="parTrans" cxnId="{8B6C8C85-51B6-4CA7-BF84-6C917278FB60}">
      <dgm:prSet/>
      <dgm:spPr/>
      <dgm:t>
        <a:bodyPr/>
        <a:lstStyle/>
        <a:p>
          <a:endParaRPr lang="sv-SE" sz="1100"/>
        </a:p>
      </dgm:t>
    </dgm:pt>
    <dgm:pt modelId="{715CDED4-DEA9-41B3-85B0-B9486482CD67}" type="sibTrans" cxnId="{8B6C8C85-51B6-4CA7-BF84-6C917278FB60}">
      <dgm:prSet/>
      <dgm:spPr/>
      <dgm:t>
        <a:bodyPr/>
        <a:lstStyle/>
        <a:p>
          <a:endParaRPr lang="sv-SE" sz="1100"/>
        </a:p>
      </dgm:t>
    </dgm:pt>
    <dgm:pt modelId="{CB12304C-A822-4CB0-872C-902EB23BDBEE}">
      <dgm:prSet phldrT="[Text]" custT="1"/>
      <dgm:spPr/>
      <dgm:t>
        <a:bodyPr/>
        <a:lstStyle/>
        <a:p>
          <a:r>
            <a:rPr lang="sv-SE" sz="1100"/>
            <a:t>Mar</a:t>
          </a:r>
          <a:endParaRPr lang="sv-SE" sz="1100" dirty="0"/>
        </a:p>
      </dgm:t>
    </dgm:pt>
    <dgm:pt modelId="{7415CD18-5FDE-40CD-AAAC-BFF466E2D3C5}" type="parTrans" cxnId="{D5218327-A4AC-4B30-8116-643EBB1989D0}">
      <dgm:prSet/>
      <dgm:spPr/>
      <dgm:t>
        <a:bodyPr/>
        <a:lstStyle/>
        <a:p>
          <a:endParaRPr lang="sv-SE" sz="1100"/>
        </a:p>
      </dgm:t>
    </dgm:pt>
    <dgm:pt modelId="{C2B0B978-F7D3-4682-B920-B18C1EC0B019}" type="sibTrans" cxnId="{D5218327-A4AC-4B30-8116-643EBB1989D0}">
      <dgm:prSet/>
      <dgm:spPr/>
      <dgm:t>
        <a:bodyPr/>
        <a:lstStyle/>
        <a:p>
          <a:endParaRPr lang="sv-SE" sz="1100"/>
        </a:p>
      </dgm:t>
    </dgm:pt>
    <dgm:pt modelId="{80CEA88C-A0E7-4B03-82FC-1EDEA312771E}" type="pres">
      <dgm:prSet presAssocID="{B14932CB-D96D-4A0E-8F59-0E57D0F316D3}" presName="Name0" presStyleCnt="0">
        <dgm:presLayoutVars>
          <dgm:dir/>
          <dgm:resizeHandles val="exact"/>
        </dgm:presLayoutVars>
      </dgm:prSet>
      <dgm:spPr/>
    </dgm:pt>
    <dgm:pt modelId="{1AA81500-5F55-4E78-B83B-990E2E8ADF6F}" type="pres">
      <dgm:prSet presAssocID="{CB12304C-A822-4CB0-872C-902EB23BDBEE}" presName="parTxOnly" presStyleLbl="node1" presStyleIdx="0" presStyleCnt="10" custLinFactNeighborX="-4246">
        <dgm:presLayoutVars>
          <dgm:bulletEnabled val="1"/>
        </dgm:presLayoutVars>
      </dgm:prSet>
      <dgm:spPr/>
    </dgm:pt>
    <dgm:pt modelId="{F6D15A2B-7A63-4BE5-A699-9B3F437B30EE}" type="pres">
      <dgm:prSet presAssocID="{C2B0B978-F7D3-4682-B920-B18C1EC0B019}" presName="parSpace" presStyleCnt="0"/>
      <dgm:spPr/>
    </dgm:pt>
    <dgm:pt modelId="{6C434CAB-AB2B-4E44-A855-B86A2BABDEA0}" type="pres">
      <dgm:prSet presAssocID="{2F7142B5-1023-4252-85FD-F83C1C8F375A}" presName="parTxOnly" presStyleLbl="node1" presStyleIdx="1" presStyleCnt="10">
        <dgm:presLayoutVars>
          <dgm:bulletEnabled val="1"/>
        </dgm:presLayoutVars>
      </dgm:prSet>
      <dgm:spPr/>
    </dgm:pt>
    <dgm:pt modelId="{A2951F50-8C11-4422-BE9F-AF7715F36EB9}" type="pres">
      <dgm:prSet presAssocID="{01D4DD2B-4718-4197-824B-4C123C6037AD}" presName="parSpace" presStyleCnt="0"/>
      <dgm:spPr/>
    </dgm:pt>
    <dgm:pt modelId="{AC2FF465-02AF-4BA8-80EB-419FB320AE5E}" type="pres">
      <dgm:prSet presAssocID="{74C8901E-BDC9-4B17-87A0-DD1FB8BF59AB}" presName="parTxOnly" presStyleLbl="node1" presStyleIdx="2" presStyleCnt="10">
        <dgm:presLayoutVars>
          <dgm:bulletEnabled val="1"/>
        </dgm:presLayoutVars>
      </dgm:prSet>
      <dgm:spPr/>
    </dgm:pt>
    <dgm:pt modelId="{B896D1F7-F60B-4D4E-866F-96A96DE5B65B}" type="pres">
      <dgm:prSet presAssocID="{4E1FEADC-8959-4BA6-8180-A952D620AD95}" presName="parSpace" presStyleCnt="0"/>
      <dgm:spPr/>
    </dgm:pt>
    <dgm:pt modelId="{FDFC9E4F-F90D-499B-A49E-5A20E538C319}" type="pres">
      <dgm:prSet presAssocID="{83333C4D-0F5B-42E3-92D7-CA1241078DA4}" presName="parTxOnly" presStyleLbl="node1" presStyleIdx="3" presStyleCnt="10">
        <dgm:presLayoutVars>
          <dgm:bulletEnabled val="1"/>
        </dgm:presLayoutVars>
      </dgm:prSet>
      <dgm:spPr/>
    </dgm:pt>
    <dgm:pt modelId="{14DEA178-0AC3-4E9A-8FF2-B422D111708A}" type="pres">
      <dgm:prSet presAssocID="{D1ED890C-1C9A-4910-9D75-4C10F72FF67B}" presName="parSpace" presStyleCnt="0"/>
      <dgm:spPr/>
    </dgm:pt>
    <dgm:pt modelId="{79B0DB21-A7B3-4A9C-8C7D-10B5FF627DBF}" type="pres">
      <dgm:prSet presAssocID="{18B7ADD1-999E-4194-9C6E-4796E0F77485}" presName="parTxOnly" presStyleLbl="node1" presStyleIdx="4" presStyleCnt="10">
        <dgm:presLayoutVars>
          <dgm:bulletEnabled val="1"/>
        </dgm:presLayoutVars>
      </dgm:prSet>
      <dgm:spPr/>
    </dgm:pt>
    <dgm:pt modelId="{8B3301A9-731F-4873-98E8-687A9FC5B4FF}" type="pres">
      <dgm:prSet presAssocID="{AC8A5767-12F6-402F-A4E7-98F999FB4D17}" presName="parSpace" presStyleCnt="0"/>
      <dgm:spPr/>
    </dgm:pt>
    <dgm:pt modelId="{17517A21-D90A-4F91-B827-BB4E5F1A3861}" type="pres">
      <dgm:prSet presAssocID="{AD868204-50F3-4B1E-9CD7-F7DA523DEFF6}" presName="parTxOnly" presStyleLbl="node1" presStyleIdx="5" presStyleCnt="10">
        <dgm:presLayoutVars>
          <dgm:bulletEnabled val="1"/>
        </dgm:presLayoutVars>
      </dgm:prSet>
      <dgm:spPr/>
    </dgm:pt>
    <dgm:pt modelId="{6D2395D1-D413-41C4-AEF6-12D005FF6ECF}" type="pres">
      <dgm:prSet presAssocID="{DB44A957-8005-452C-906C-6F7FD08403B7}" presName="parSpace" presStyleCnt="0"/>
      <dgm:spPr/>
    </dgm:pt>
    <dgm:pt modelId="{1F2EC6AB-497B-4DBE-A75A-AFE64F542076}" type="pres">
      <dgm:prSet presAssocID="{54BF6676-68F4-4CFB-8C56-E603D4E7FBB7}" presName="parTxOnly" presStyleLbl="node1" presStyleIdx="6" presStyleCnt="10">
        <dgm:presLayoutVars>
          <dgm:bulletEnabled val="1"/>
        </dgm:presLayoutVars>
      </dgm:prSet>
      <dgm:spPr/>
    </dgm:pt>
    <dgm:pt modelId="{42568D6E-8B02-4EA5-8BD8-8E45206BDA11}" type="pres">
      <dgm:prSet presAssocID="{CE1F664F-4850-449A-B277-5C490EC42936}" presName="parSpace" presStyleCnt="0"/>
      <dgm:spPr/>
    </dgm:pt>
    <dgm:pt modelId="{F03C0F70-A08E-4B78-AE35-602ECC7A103A}" type="pres">
      <dgm:prSet presAssocID="{58890B2B-FDDB-4648-83E9-C117A180FBBF}" presName="parTxOnly" presStyleLbl="node1" presStyleIdx="7" presStyleCnt="10">
        <dgm:presLayoutVars>
          <dgm:bulletEnabled val="1"/>
        </dgm:presLayoutVars>
      </dgm:prSet>
      <dgm:spPr/>
    </dgm:pt>
    <dgm:pt modelId="{5F67B394-432B-4E2A-8174-E6BF1E1FA926}" type="pres">
      <dgm:prSet presAssocID="{2FF7A150-4CD7-4E15-AB18-523503B6F1B8}" presName="parSpace" presStyleCnt="0"/>
      <dgm:spPr/>
    </dgm:pt>
    <dgm:pt modelId="{8F68AE1F-84FC-4F53-91A0-0EC62BB89FA4}" type="pres">
      <dgm:prSet presAssocID="{42409EC1-71C6-41F1-8C30-C1CF64B5B61D}" presName="parTxOnly" presStyleLbl="node1" presStyleIdx="8" presStyleCnt="10">
        <dgm:presLayoutVars>
          <dgm:bulletEnabled val="1"/>
        </dgm:presLayoutVars>
      </dgm:prSet>
      <dgm:spPr/>
    </dgm:pt>
    <dgm:pt modelId="{4C77DF86-2B6C-48D0-ADD1-2DBC00DFED10}" type="pres">
      <dgm:prSet presAssocID="{7AC140E6-982D-41D3-827C-B95CE6D2CACF}" presName="parSpace" presStyleCnt="0"/>
      <dgm:spPr/>
    </dgm:pt>
    <dgm:pt modelId="{675D0B09-3F23-430C-8248-8B30B7994BD7}" type="pres">
      <dgm:prSet presAssocID="{2DE43B67-0CA0-4AD7-9E79-0F0494E82584}" presName="parTxOnly" presStyleLbl="node1" presStyleIdx="9" presStyleCnt="10">
        <dgm:presLayoutVars>
          <dgm:bulletEnabled val="1"/>
        </dgm:presLayoutVars>
      </dgm:prSet>
      <dgm:spPr/>
    </dgm:pt>
  </dgm:ptLst>
  <dgm:cxnLst>
    <dgm:cxn modelId="{57776A1C-DD52-4C8D-A499-B74BE3857CC1}" srcId="{B14932CB-D96D-4A0E-8F59-0E57D0F316D3}" destId="{83333C4D-0F5B-42E3-92D7-CA1241078DA4}" srcOrd="3" destOrd="0" parTransId="{91792CAA-2A85-48D7-A323-25E126815AF4}" sibTransId="{D1ED890C-1C9A-4910-9D75-4C10F72FF67B}"/>
    <dgm:cxn modelId="{D5218327-A4AC-4B30-8116-643EBB1989D0}" srcId="{B14932CB-D96D-4A0E-8F59-0E57D0F316D3}" destId="{CB12304C-A822-4CB0-872C-902EB23BDBEE}" srcOrd="0" destOrd="0" parTransId="{7415CD18-5FDE-40CD-AAAC-BFF466E2D3C5}" sibTransId="{C2B0B978-F7D3-4682-B920-B18C1EC0B019}"/>
    <dgm:cxn modelId="{655E812B-57D0-483A-885D-BC76C2F85EA3}" type="presOf" srcId="{54BF6676-68F4-4CFB-8C56-E603D4E7FBB7}" destId="{1F2EC6AB-497B-4DBE-A75A-AFE64F542076}" srcOrd="0" destOrd="0" presId="urn:microsoft.com/office/officeart/2005/8/layout/hChevron3"/>
    <dgm:cxn modelId="{370D883D-8C2B-4B59-A810-5E823E37217C}" type="presOf" srcId="{2DE43B67-0CA0-4AD7-9E79-0F0494E82584}" destId="{675D0B09-3F23-430C-8248-8B30B7994BD7}" srcOrd="0" destOrd="0" presId="urn:microsoft.com/office/officeart/2005/8/layout/hChevron3"/>
    <dgm:cxn modelId="{C4A7C462-2F76-4B30-80B5-7A88E39F9F55}" type="presOf" srcId="{2F7142B5-1023-4252-85FD-F83C1C8F375A}" destId="{6C434CAB-AB2B-4E44-A855-B86A2BABDEA0}" srcOrd="0" destOrd="0" presId="urn:microsoft.com/office/officeart/2005/8/layout/hChevron3"/>
    <dgm:cxn modelId="{E7988976-D0C2-49BF-B717-A39357135DC6}" type="presOf" srcId="{B14932CB-D96D-4A0E-8F59-0E57D0F316D3}" destId="{80CEA88C-A0E7-4B03-82FC-1EDEA312771E}" srcOrd="0" destOrd="0" presId="urn:microsoft.com/office/officeart/2005/8/layout/hChevron3"/>
    <dgm:cxn modelId="{8B6C8C85-51B6-4CA7-BF84-6C917278FB60}" srcId="{B14932CB-D96D-4A0E-8F59-0E57D0F316D3}" destId="{2DE43B67-0CA0-4AD7-9E79-0F0494E82584}" srcOrd="9" destOrd="0" parTransId="{E7903736-F3B9-45E2-BFC4-F320236C53D8}" sibTransId="{715CDED4-DEA9-41B3-85B0-B9486482CD67}"/>
    <dgm:cxn modelId="{329B5888-761C-4E91-9B36-D7441C2AE394}" type="presOf" srcId="{42409EC1-71C6-41F1-8C30-C1CF64B5B61D}" destId="{8F68AE1F-84FC-4F53-91A0-0EC62BB89FA4}" srcOrd="0" destOrd="0" presId="urn:microsoft.com/office/officeart/2005/8/layout/hChevron3"/>
    <dgm:cxn modelId="{9FD6D18A-2965-45ED-B2D9-53F2EA9707B6}" srcId="{B14932CB-D96D-4A0E-8F59-0E57D0F316D3}" destId="{74C8901E-BDC9-4B17-87A0-DD1FB8BF59AB}" srcOrd="2" destOrd="0" parTransId="{6E61F426-0C17-41C9-B6C0-753F8397A6E8}" sibTransId="{4E1FEADC-8959-4BA6-8180-A952D620AD95}"/>
    <dgm:cxn modelId="{9A1ACF90-C627-43DB-B37C-966016F47D09}" type="presOf" srcId="{AD868204-50F3-4B1E-9CD7-F7DA523DEFF6}" destId="{17517A21-D90A-4F91-B827-BB4E5F1A3861}" srcOrd="0" destOrd="0" presId="urn:microsoft.com/office/officeart/2005/8/layout/hChevron3"/>
    <dgm:cxn modelId="{E4F93CB3-59A6-429C-901E-18BC960B993D}" srcId="{B14932CB-D96D-4A0E-8F59-0E57D0F316D3}" destId="{2F7142B5-1023-4252-85FD-F83C1C8F375A}" srcOrd="1" destOrd="0" parTransId="{D7E32B99-C455-4144-8AE8-530FD9B2E88E}" sibTransId="{01D4DD2B-4718-4197-824B-4C123C6037AD}"/>
    <dgm:cxn modelId="{5350FDBE-17CC-4EC3-AF3C-311DDBD515E5}" type="presOf" srcId="{83333C4D-0F5B-42E3-92D7-CA1241078DA4}" destId="{FDFC9E4F-F90D-499B-A49E-5A20E538C319}" srcOrd="0" destOrd="0" presId="urn:microsoft.com/office/officeart/2005/8/layout/hChevron3"/>
    <dgm:cxn modelId="{15CD45C1-5099-43FA-8BFF-8F365F9A6A65}" type="presOf" srcId="{58890B2B-FDDB-4648-83E9-C117A180FBBF}" destId="{F03C0F70-A08E-4B78-AE35-602ECC7A103A}" srcOrd="0" destOrd="0" presId="urn:microsoft.com/office/officeart/2005/8/layout/hChevron3"/>
    <dgm:cxn modelId="{9A1607C3-7058-41B1-80D7-F81054918702}" type="presOf" srcId="{74C8901E-BDC9-4B17-87A0-DD1FB8BF59AB}" destId="{AC2FF465-02AF-4BA8-80EB-419FB320AE5E}" srcOrd="0" destOrd="0" presId="urn:microsoft.com/office/officeart/2005/8/layout/hChevron3"/>
    <dgm:cxn modelId="{57A553C3-58F1-4EDD-9C78-9DA1B01F7CE7}" srcId="{B14932CB-D96D-4A0E-8F59-0E57D0F316D3}" destId="{58890B2B-FDDB-4648-83E9-C117A180FBBF}" srcOrd="7" destOrd="0" parTransId="{D8EF75F2-FDF2-4734-8FD0-7AC21C5A1D3F}" sibTransId="{2FF7A150-4CD7-4E15-AB18-523503B6F1B8}"/>
    <dgm:cxn modelId="{E29D73CB-C489-4175-998F-59521DCE2A7C}" srcId="{B14932CB-D96D-4A0E-8F59-0E57D0F316D3}" destId="{54BF6676-68F4-4CFB-8C56-E603D4E7FBB7}" srcOrd="6" destOrd="0" parTransId="{FF9530D4-C59B-4E4E-A837-1460250C33D8}" sibTransId="{CE1F664F-4850-449A-B277-5C490EC42936}"/>
    <dgm:cxn modelId="{A12A03CC-D1A6-4BD2-9992-75D2B1DB2A91}" type="presOf" srcId="{CB12304C-A822-4CB0-872C-902EB23BDBEE}" destId="{1AA81500-5F55-4E78-B83B-990E2E8ADF6F}" srcOrd="0" destOrd="0" presId="urn:microsoft.com/office/officeart/2005/8/layout/hChevron3"/>
    <dgm:cxn modelId="{66B3DBCC-5DC4-4EFB-A732-B4656DAFC096}" srcId="{B14932CB-D96D-4A0E-8F59-0E57D0F316D3}" destId="{AD868204-50F3-4B1E-9CD7-F7DA523DEFF6}" srcOrd="5" destOrd="0" parTransId="{F6EC0213-E8E6-4859-9844-8EF69D851B05}" sibTransId="{DB44A957-8005-452C-906C-6F7FD08403B7}"/>
    <dgm:cxn modelId="{15679ECD-606F-4D85-B40A-C1D94908133D}" srcId="{B14932CB-D96D-4A0E-8F59-0E57D0F316D3}" destId="{18B7ADD1-999E-4194-9C6E-4796E0F77485}" srcOrd="4" destOrd="0" parTransId="{1800CAFE-B408-4EBB-A8CC-0F8D269D8AFC}" sibTransId="{AC8A5767-12F6-402F-A4E7-98F999FB4D17}"/>
    <dgm:cxn modelId="{1FF26CD0-20CC-49BC-9ACE-32EF9BEE3459}" srcId="{B14932CB-D96D-4A0E-8F59-0E57D0F316D3}" destId="{42409EC1-71C6-41F1-8C30-C1CF64B5B61D}" srcOrd="8" destOrd="0" parTransId="{AA6184A9-A47F-4770-8D26-3496801DD0D6}" sibTransId="{7AC140E6-982D-41D3-827C-B95CE6D2CACF}"/>
    <dgm:cxn modelId="{397543D6-E9F1-46E0-AF3F-2170271FF92E}" type="presOf" srcId="{18B7ADD1-999E-4194-9C6E-4796E0F77485}" destId="{79B0DB21-A7B3-4A9C-8C7D-10B5FF627DBF}" srcOrd="0" destOrd="0" presId="urn:microsoft.com/office/officeart/2005/8/layout/hChevron3"/>
    <dgm:cxn modelId="{8B64D227-48F9-478E-8A8E-273084E8A2A2}" type="presParOf" srcId="{80CEA88C-A0E7-4B03-82FC-1EDEA312771E}" destId="{1AA81500-5F55-4E78-B83B-990E2E8ADF6F}" srcOrd="0" destOrd="0" presId="urn:microsoft.com/office/officeart/2005/8/layout/hChevron3"/>
    <dgm:cxn modelId="{BD79F058-9603-4CBB-B3EC-9B82EB61EBC1}" type="presParOf" srcId="{80CEA88C-A0E7-4B03-82FC-1EDEA312771E}" destId="{F6D15A2B-7A63-4BE5-A699-9B3F437B30EE}" srcOrd="1" destOrd="0" presId="urn:microsoft.com/office/officeart/2005/8/layout/hChevron3"/>
    <dgm:cxn modelId="{189E68AE-8080-4D13-8A66-5C6ADD6BCEF0}" type="presParOf" srcId="{80CEA88C-A0E7-4B03-82FC-1EDEA312771E}" destId="{6C434CAB-AB2B-4E44-A855-B86A2BABDEA0}" srcOrd="2" destOrd="0" presId="urn:microsoft.com/office/officeart/2005/8/layout/hChevron3"/>
    <dgm:cxn modelId="{29543AF7-9920-4D42-B7BC-67CE0A2FA87D}" type="presParOf" srcId="{80CEA88C-A0E7-4B03-82FC-1EDEA312771E}" destId="{A2951F50-8C11-4422-BE9F-AF7715F36EB9}" srcOrd="3" destOrd="0" presId="urn:microsoft.com/office/officeart/2005/8/layout/hChevron3"/>
    <dgm:cxn modelId="{F1CBBE7E-DF46-40EB-94AF-2939E9EB9D14}" type="presParOf" srcId="{80CEA88C-A0E7-4B03-82FC-1EDEA312771E}" destId="{AC2FF465-02AF-4BA8-80EB-419FB320AE5E}" srcOrd="4" destOrd="0" presId="urn:microsoft.com/office/officeart/2005/8/layout/hChevron3"/>
    <dgm:cxn modelId="{962D3E26-8285-46CB-910D-9DD5194F86F5}" type="presParOf" srcId="{80CEA88C-A0E7-4B03-82FC-1EDEA312771E}" destId="{B896D1F7-F60B-4D4E-866F-96A96DE5B65B}" srcOrd="5" destOrd="0" presId="urn:microsoft.com/office/officeart/2005/8/layout/hChevron3"/>
    <dgm:cxn modelId="{E089200F-6E38-4EC8-AD88-47000D95A1E9}" type="presParOf" srcId="{80CEA88C-A0E7-4B03-82FC-1EDEA312771E}" destId="{FDFC9E4F-F90D-499B-A49E-5A20E538C319}" srcOrd="6" destOrd="0" presId="urn:microsoft.com/office/officeart/2005/8/layout/hChevron3"/>
    <dgm:cxn modelId="{EFAD0653-E3C3-4A56-8623-A5A04246C3C6}" type="presParOf" srcId="{80CEA88C-A0E7-4B03-82FC-1EDEA312771E}" destId="{14DEA178-0AC3-4E9A-8FF2-B422D111708A}" srcOrd="7" destOrd="0" presId="urn:microsoft.com/office/officeart/2005/8/layout/hChevron3"/>
    <dgm:cxn modelId="{A44D371C-F09D-4E1B-A838-CD942C06752E}" type="presParOf" srcId="{80CEA88C-A0E7-4B03-82FC-1EDEA312771E}" destId="{79B0DB21-A7B3-4A9C-8C7D-10B5FF627DBF}" srcOrd="8" destOrd="0" presId="urn:microsoft.com/office/officeart/2005/8/layout/hChevron3"/>
    <dgm:cxn modelId="{3CA0FF60-A447-4E17-BA46-274AC9AA2EBF}" type="presParOf" srcId="{80CEA88C-A0E7-4B03-82FC-1EDEA312771E}" destId="{8B3301A9-731F-4873-98E8-687A9FC5B4FF}" srcOrd="9" destOrd="0" presId="urn:microsoft.com/office/officeart/2005/8/layout/hChevron3"/>
    <dgm:cxn modelId="{63B59542-70FD-4267-A693-11D759486A30}" type="presParOf" srcId="{80CEA88C-A0E7-4B03-82FC-1EDEA312771E}" destId="{17517A21-D90A-4F91-B827-BB4E5F1A3861}" srcOrd="10" destOrd="0" presId="urn:microsoft.com/office/officeart/2005/8/layout/hChevron3"/>
    <dgm:cxn modelId="{912EB984-C2C7-40A4-BB18-75D895773214}" type="presParOf" srcId="{80CEA88C-A0E7-4B03-82FC-1EDEA312771E}" destId="{6D2395D1-D413-41C4-AEF6-12D005FF6ECF}" srcOrd="11" destOrd="0" presId="urn:microsoft.com/office/officeart/2005/8/layout/hChevron3"/>
    <dgm:cxn modelId="{75622CEC-81FF-4939-8C2F-91020166CD78}" type="presParOf" srcId="{80CEA88C-A0E7-4B03-82FC-1EDEA312771E}" destId="{1F2EC6AB-497B-4DBE-A75A-AFE64F542076}" srcOrd="12" destOrd="0" presId="urn:microsoft.com/office/officeart/2005/8/layout/hChevron3"/>
    <dgm:cxn modelId="{EC2F4416-BFE5-4A49-8402-29F4E4D21CBF}" type="presParOf" srcId="{80CEA88C-A0E7-4B03-82FC-1EDEA312771E}" destId="{42568D6E-8B02-4EA5-8BD8-8E45206BDA11}" srcOrd="13" destOrd="0" presId="urn:microsoft.com/office/officeart/2005/8/layout/hChevron3"/>
    <dgm:cxn modelId="{A2A9D3D3-DBD4-4718-A28A-AACC1D908D69}" type="presParOf" srcId="{80CEA88C-A0E7-4B03-82FC-1EDEA312771E}" destId="{F03C0F70-A08E-4B78-AE35-602ECC7A103A}" srcOrd="14" destOrd="0" presId="urn:microsoft.com/office/officeart/2005/8/layout/hChevron3"/>
    <dgm:cxn modelId="{44E8CCF5-7F01-4EC8-A37F-6CB6C259B04D}" type="presParOf" srcId="{80CEA88C-A0E7-4B03-82FC-1EDEA312771E}" destId="{5F67B394-432B-4E2A-8174-E6BF1E1FA926}" srcOrd="15" destOrd="0" presId="urn:microsoft.com/office/officeart/2005/8/layout/hChevron3"/>
    <dgm:cxn modelId="{6037B8E6-4A82-4CFD-809D-CDE844101278}" type="presParOf" srcId="{80CEA88C-A0E7-4B03-82FC-1EDEA312771E}" destId="{8F68AE1F-84FC-4F53-91A0-0EC62BB89FA4}" srcOrd="16" destOrd="0" presId="urn:microsoft.com/office/officeart/2005/8/layout/hChevron3"/>
    <dgm:cxn modelId="{7E56E6D8-407E-4C6F-9441-0F4A0D1EA7B3}" type="presParOf" srcId="{80CEA88C-A0E7-4B03-82FC-1EDEA312771E}" destId="{4C77DF86-2B6C-48D0-ADD1-2DBC00DFED10}" srcOrd="17" destOrd="0" presId="urn:microsoft.com/office/officeart/2005/8/layout/hChevron3"/>
    <dgm:cxn modelId="{6DBA5B7C-1298-40B6-B483-AECA713C4A9D}" type="presParOf" srcId="{80CEA88C-A0E7-4B03-82FC-1EDEA312771E}" destId="{675D0B09-3F23-430C-8248-8B30B7994BD7}" srcOrd="1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A81500-5F55-4E78-B83B-990E2E8ADF6F}">
      <dsp:nvSpPr>
        <dsp:cNvPr id="0" name=""/>
        <dsp:cNvSpPr/>
      </dsp:nvSpPr>
      <dsp:spPr>
        <a:xfrm>
          <a:off x="0" y="0"/>
          <a:ext cx="1146803" cy="25400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74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/>
            <a:t>Mar</a:t>
          </a:r>
          <a:endParaRPr lang="sv-SE" sz="1100" kern="1200" dirty="0"/>
        </a:p>
      </dsp:txBody>
      <dsp:txXfrm>
        <a:off x="0" y="0"/>
        <a:ext cx="1083303" cy="254000"/>
      </dsp:txXfrm>
    </dsp:sp>
    <dsp:sp modelId="{6C434CAB-AB2B-4E44-A855-B86A2BABDEA0}">
      <dsp:nvSpPr>
        <dsp:cNvPr id="0" name=""/>
        <dsp:cNvSpPr/>
      </dsp:nvSpPr>
      <dsp:spPr>
        <a:xfrm>
          <a:off x="917557" y="0"/>
          <a:ext cx="1146803" cy="25400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 dirty="0"/>
            <a:t>Apr</a:t>
          </a:r>
        </a:p>
      </dsp:txBody>
      <dsp:txXfrm>
        <a:off x="1044557" y="0"/>
        <a:ext cx="892803" cy="254000"/>
      </dsp:txXfrm>
    </dsp:sp>
    <dsp:sp modelId="{AC2FF465-02AF-4BA8-80EB-419FB320AE5E}">
      <dsp:nvSpPr>
        <dsp:cNvPr id="0" name=""/>
        <dsp:cNvSpPr/>
      </dsp:nvSpPr>
      <dsp:spPr>
        <a:xfrm>
          <a:off x="1835000" y="0"/>
          <a:ext cx="1146803" cy="25400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 dirty="0"/>
            <a:t>Maj</a:t>
          </a:r>
        </a:p>
      </dsp:txBody>
      <dsp:txXfrm>
        <a:off x="1962000" y="0"/>
        <a:ext cx="892803" cy="254000"/>
      </dsp:txXfrm>
    </dsp:sp>
    <dsp:sp modelId="{FDFC9E4F-F90D-499B-A49E-5A20E538C319}">
      <dsp:nvSpPr>
        <dsp:cNvPr id="0" name=""/>
        <dsp:cNvSpPr/>
      </dsp:nvSpPr>
      <dsp:spPr>
        <a:xfrm>
          <a:off x="2752443" y="0"/>
          <a:ext cx="1146803" cy="25400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 dirty="0"/>
            <a:t>Jun</a:t>
          </a:r>
        </a:p>
      </dsp:txBody>
      <dsp:txXfrm>
        <a:off x="2879443" y="0"/>
        <a:ext cx="892803" cy="254000"/>
      </dsp:txXfrm>
    </dsp:sp>
    <dsp:sp modelId="{79B0DB21-A7B3-4A9C-8C7D-10B5FF627DBF}">
      <dsp:nvSpPr>
        <dsp:cNvPr id="0" name=""/>
        <dsp:cNvSpPr/>
      </dsp:nvSpPr>
      <dsp:spPr>
        <a:xfrm>
          <a:off x="3669886" y="0"/>
          <a:ext cx="1146803" cy="25400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 dirty="0"/>
            <a:t>Jul</a:t>
          </a:r>
        </a:p>
      </dsp:txBody>
      <dsp:txXfrm>
        <a:off x="3796886" y="0"/>
        <a:ext cx="892803" cy="254000"/>
      </dsp:txXfrm>
    </dsp:sp>
    <dsp:sp modelId="{17517A21-D90A-4F91-B827-BB4E5F1A3861}">
      <dsp:nvSpPr>
        <dsp:cNvPr id="0" name=""/>
        <dsp:cNvSpPr/>
      </dsp:nvSpPr>
      <dsp:spPr>
        <a:xfrm>
          <a:off x="4587329" y="0"/>
          <a:ext cx="1146803" cy="25400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 dirty="0"/>
            <a:t>Aug </a:t>
          </a:r>
        </a:p>
      </dsp:txBody>
      <dsp:txXfrm>
        <a:off x="4714329" y="0"/>
        <a:ext cx="892803" cy="254000"/>
      </dsp:txXfrm>
    </dsp:sp>
    <dsp:sp modelId="{1F2EC6AB-497B-4DBE-A75A-AFE64F542076}">
      <dsp:nvSpPr>
        <dsp:cNvPr id="0" name=""/>
        <dsp:cNvSpPr/>
      </dsp:nvSpPr>
      <dsp:spPr>
        <a:xfrm>
          <a:off x="5504772" y="0"/>
          <a:ext cx="1146803" cy="25400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 dirty="0"/>
            <a:t>Sep</a:t>
          </a:r>
        </a:p>
      </dsp:txBody>
      <dsp:txXfrm>
        <a:off x="5631772" y="0"/>
        <a:ext cx="892803" cy="254000"/>
      </dsp:txXfrm>
    </dsp:sp>
    <dsp:sp modelId="{F03C0F70-A08E-4B78-AE35-602ECC7A103A}">
      <dsp:nvSpPr>
        <dsp:cNvPr id="0" name=""/>
        <dsp:cNvSpPr/>
      </dsp:nvSpPr>
      <dsp:spPr>
        <a:xfrm>
          <a:off x="6422214" y="0"/>
          <a:ext cx="1146803" cy="25400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 dirty="0"/>
            <a:t>Okt</a:t>
          </a:r>
        </a:p>
      </dsp:txBody>
      <dsp:txXfrm>
        <a:off x="6549214" y="0"/>
        <a:ext cx="892803" cy="254000"/>
      </dsp:txXfrm>
    </dsp:sp>
    <dsp:sp modelId="{8F68AE1F-84FC-4F53-91A0-0EC62BB89FA4}">
      <dsp:nvSpPr>
        <dsp:cNvPr id="0" name=""/>
        <dsp:cNvSpPr/>
      </dsp:nvSpPr>
      <dsp:spPr>
        <a:xfrm>
          <a:off x="7339657" y="0"/>
          <a:ext cx="1146803" cy="25400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 dirty="0"/>
            <a:t>Nov</a:t>
          </a:r>
        </a:p>
      </dsp:txBody>
      <dsp:txXfrm>
        <a:off x="7466657" y="0"/>
        <a:ext cx="892803" cy="254000"/>
      </dsp:txXfrm>
    </dsp:sp>
    <dsp:sp modelId="{675D0B09-3F23-430C-8248-8B30B7994BD7}">
      <dsp:nvSpPr>
        <dsp:cNvPr id="0" name=""/>
        <dsp:cNvSpPr/>
      </dsp:nvSpPr>
      <dsp:spPr>
        <a:xfrm>
          <a:off x="8257100" y="0"/>
          <a:ext cx="1146803" cy="25400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kern="1200" dirty="0"/>
            <a:t>Dec</a:t>
          </a:r>
        </a:p>
      </dsp:txBody>
      <dsp:txXfrm>
        <a:off x="8384100" y="0"/>
        <a:ext cx="892803" cy="25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3DEC1-C973-4B6E-8D5A-793A60EED68D}" type="datetimeFigureOut">
              <a:rPr lang="sv-SE" smtClean="0"/>
              <a:t>2025-10-07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49F5-89A6-4BD2-B1E1-6C0736BD5C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704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Presentationsrunda</a:t>
            </a:r>
          </a:p>
          <a:p>
            <a:r>
              <a:rPr lang="sv-SE" dirty="0"/>
              <a:t>Minnesanteckningar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6794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Helena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403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E4F835-CD5A-4DED-8008-BB1F86F30F7B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21197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Presentationsrunda</a:t>
            </a:r>
          </a:p>
          <a:p>
            <a:r>
              <a:rPr lang="sv-SE" dirty="0"/>
              <a:t>Minnesanteckningar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39539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89B4B3A-B6DB-48C5-9101-2BA48CC63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913CE08-0AA8-4506-83AA-D873656D0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3A29E25-9152-49C2-8B9B-C1C3893DA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980D-FD57-4859-9422-AD0DF5754DB9}" type="datetimeFigureOut">
              <a:rPr lang="sv-SE" smtClean="0"/>
              <a:t>2025-10-07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6D81AFC-46CF-4157-96CB-FD4C24027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6617469-8733-4E9F-8043-200987105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A715-1C62-4A0D-AB92-4821FB420B7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4209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  <p:sldLayoutId id="214748377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samarbetsyta.ehalsomyndigheten.se/download/attachments/305299609/4.1%20Processmodell%20-%20%C3%84ndringshantering%20till%20urval%20v%C3%A5rdtj%C3%A4nster%20version%201.0.docx?api=v2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0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9.svg"/><Relationship Id="rId4" Type="http://schemas.openxmlformats.org/officeDocument/2006/relationships/diagramData" Target="../diagrams/data1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1889005"/>
            <a:ext cx="8424000" cy="166199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sv-SE" dirty="0"/>
              <a:t>Uppdrag om nationellt </a:t>
            </a:r>
            <a:r>
              <a:rPr lang="sv-SE" dirty="0" err="1"/>
              <a:t>kodverk</a:t>
            </a:r>
            <a:r>
              <a:rPr lang="sv-SE" dirty="0"/>
              <a:t> för </a:t>
            </a:r>
            <a:br>
              <a:rPr lang="sv-SE" dirty="0"/>
            </a:br>
            <a:r>
              <a:rPr lang="sv-SE" dirty="0"/>
              <a:t>vårdtjänster inom hälso- och sjukvård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Arbetsgruppsmöte nr 7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EE99893-660C-4A16-B2E0-84AFC7627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Pågående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13643B2-B8B3-47C6-A26B-46DBE82C3950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/>
              <a:t>Gynekologi</a:t>
            </a:r>
          </a:p>
          <a:p>
            <a:pPr lvl="1"/>
            <a:r>
              <a:rPr lang="sv-SE" dirty="0"/>
              <a:t>Tittat på vårdkontaktsorsakerna</a:t>
            </a:r>
          </a:p>
          <a:p>
            <a:pPr lvl="1"/>
            <a:r>
              <a:rPr lang="sv-SE" dirty="0"/>
              <a:t>Gjort en ECL sökning på &lt; 83607001 |</a:t>
            </a:r>
            <a:r>
              <a:rPr lang="sv-SE" dirty="0" err="1"/>
              <a:t>Gynecologic</a:t>
            </a:r>
            <a:r>
              <a:rPr lang="sv-SE" dirty="0"/>
              <a:t> examination (</a:t>
            </a:r>
            <a:r>
              <a:rPr lang="sv-SE" dirty="0" err="1"/>
              <a:t>procedure</a:t>
            </a:r>
            <a:r>
              <a:rPr lang="sv-SE" dirty="0"/>
              <a:t>)|</a:t>
            </a:r>
          </a:p>
          <a:p>
            <a:r>
              <a:rPr lang="sv-SE" dirty="0"/>
              <a:t>Ortopedi</a:t>
            </a:r>
          </a:p>
          <a:p>
            <a:pPr lvl="1"/>
            <a:r>
              <a:rPr lang="sv-SE" dirty="0"/>
              <a:t>Tittat på vårdkontaktsorsakerna</a:t>
            </a:r>
          </a:p>
          <a:p>
            <a:pPr lvl="1"/>
            <a:r>
              <a:rPr lang="sv-SE" dirty="0"/>
              <a:t>Vad har ortopediverksamheterna i Region Stockholm angett i sitt utbud</a:t>
            </a:r>
          </a:p>
          <a:p>
            <a:pPr lvl="1"/>
            <a:r>
              <a:rPr lang="sv-SE" dirty="0"/>
              <a:t>Jämfört med vad som redan finns i urvalet idag</a:t>
            </a:r>
          </a:p>
          <a:p>
            <a:pPr lvl="1"/>
            <a:r>
              <a:rPr lang="sv-SE" dirty="0"/>
              <a:t>ECL sökning blir svårt. Finns inget direkt sätt att från </a:t>
            </a:r>
            <a:r>
              <a:rPr lang="sv-SE" dirty="0" err="1"/>
              <a:t>Snomed</a:t>
            </a:r>
            <a:r>
              <a:rPr lang="sv-SE" dirty="0"/>
              <a:t> kategorisera ut</a:t>
            </a:r>
          </a:p>
        </p:txBody>
      </p:sp>
    </p:spTree>
    <p:extLst>
      <p:ext uri="{BB962C8B-B14F-4D97-AF65-F5344CB8AC3E}">
        <p14:creationId xmlns:p14="http://schemas.microsoft.com/office/powerpoint/2010/main" val="365907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9D6EB087-5F6E-4158-98E4-54B695EA6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Processen och ändringshantering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B616A3F-F76C-4313-99DE-138D3E9CD20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1721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AF6565E-49D3-4AEA-9559-8916048FF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427" y="554149"/>
            <a:ext cx="8046000" cy="553998"/>
          </a:xfrm>
        </p:spPr>
        <p:txBody>
          <a:bodyPr/>
          <a:lstStyle/>
          <a:p>
            <a:r>
              <a:rPr lang="sv-SE" dirty="0"/>
              <a:t>Process för ändringshantering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A82C8957-199D-4535-A0E0-DEE43D0D5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A715-1C62-4A0D-AB92-4821FB420B7C}" type="slidenum">
              <a:rPr lang="sv-SE" smtClean="0"/>
              <a:t>12</a:t>
            </a:fld>
            <a:endParaRPr lang="sv-SE"/>
          </a:p>
        </p:txBody>
      </p:sp>
      <p:sp>
        <p:nvSpPr>
          <p:cNvPr id="5" name="Rektangel: rundade hörn 4">
            <a:extLst>
              <a:ext uri="{FF2B5EF4-FFF2-40B4-BE49-F238E27FC236}">
                <a16:creationId xmlns:a16="http://schemas.microsoft.com/office/drawing/2014/main" id="{8EB68CFA-79AE-4E11-B8E0-963906326565}"/>
              </a:ext>
            </a:extLst>
          </p:cNvPr>
          <p:cNvSpPr/>
          <p:nvPr/>
        </p:nvSpPr>
        <p:spPr>
          <a:xfrm>
            <a:off x="810838" y="1638920"/>
            <a:ext cx="1659093" cy="67804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Skicka in ändringsförslag</a:t>
            </a:r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92E9299F-4892-49E8-BC12-053C26951977}"/>
              </a:ext>
            </a:extLst>
          </p:cNvPr>
          <p:cNvSpPr/>
          <p:nvPr/>
        </p:nvSpPr>
        <p:spPr>
          <a:xfrm>
            <a:off x="819807" y="3296783"/>
            <a:ext cx="1659093" cy="76988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Kvalificera</a:t>
            </a: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9D31E271-5334-4FD1-BD13-27721619AC25}"/>
              </a:ext>
            </a:extLst>
          </p:cNvPr>
          <p:cNvSpPr/>
          <p:nvPr/>
        </p:nvSpPr>
        <p:spPr>
          <a:xfrm>
            <a:off x="3910650" y="3360874"/>
            <a:ext cx="1237197" cy="64996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Excerpera</a:t>
            </a:r>
          </a:p>
        </p:txBody>
      </p:sp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E8C58AA1-DAD4-476E-83A0-FD6E1FD705CC}"/>
              </a:ext>
            </a:extLst>
          </p:cNvPr>
          <p:cNvSpPr/>
          <p:nvPr/>
        </p:nvSpPr>
        <p:spPr>
          <a:xfrm>
            <a:off x="5433048" y="3360874"/>
            <a:ext cx="1175329" cy="64996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Begrepps-analysera</a:t>
            </a:r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E3F9C7B9-3E11-4D09-BA0A-6EC83D3366E9}"/>
              </a:ext>
            </a:extLst>
          </p:cNvPr>
          <p:cNvSpPr/>
          <p:nvPr/>
        </p:nvSpPr>
        <p:spPr>
          <a:xfrm>
            <a:off x="6907333" y="5563871"/>
            <a:ext cx="1236148" cy="89820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Validera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med ämnes-experter</a:t>
            </a:r>
          </a:p>
        </p:txBody>
      </p:sp>
      <p:sp>
        <p:nvSpPr>
          <p:cNvPr id="10" name="Romb 9">
            <a:extLst>
              <a:ext uri="{FF2B5EF4-FFF2-40B4-BE49-F238E27FC236}">
                <a16:creationId xmlns:a16="http://schemas.microsoft.com/office/drawing/2014/main" id="{05DC31EC-4FA2-4D18-B4E4-E091330B6A55}"/>
              </a:ext>
            </a:extLst>
          </p:cNvPr>
          <p:cNvSpPr/>
          <p:nvPr/>
        </p:nvSpPr>
        <p:spPr>
          <a:xfrm>
            <a:off x="2864070" y="3420471"/>
            <a:ext cx="536027" cy="530773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rundade hörn 10">
            <a:extLst>
              <a:ext uri="{FF2B5EF4-FFF2-40B4-BE49-F238E27FC236}">
                <a16:creationId xmlns:a16="http://schemas.microsoft.com/office/drawing/2014/main" id="{48576522-F6FC-4E99-8B12-847FABC3E4F0}"/>
              </a:ext>
            </a:extLst>
          </p:cNvPr>
          <p:cNvSpPr/>
          <p:nvPr/>
        </p:nvSpPr>
        <p:spPr>
          <a:xfrm>
            <a:off x="9717618" y="5573935"/>
            <a:ext cx="1329559" cy="8253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Ändringarna införs i urvalet</a:t>
            </a:r>
          </a:p>
        </p:txBody>
      </p:sp>
      <p:sp>
        <p:nvSpPr>
          <p:cNvPr id="13" name="Flödesschema: Koppling 12">
            <a:extLst>
              <a:ext uri="{FF2B5EF4-FFF2-40B4-BE49-F238E27FC236}">
                <a16:creationId xmlns:a16="http://schemas.microsoft.com/office/drawing/2014/main" id="{F76D2317-99A5-4D7E-8A94-9F73D088C6F1}"/>
              </a:ext>
            </a:extLst>
          </p:cNvPr>
          <p:cNvSpPr/>
          <p:nvPr/>
        </p:nvSpPr>
        <p:spPr>
          <a:xfrm>
            <a:off x="141119" y="1792188"/>
            <a:ext cx="443035" cy="371845"/>
          </a:xfrm>
          <a:prstGeom prst="flowChartConnector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v-SE" sz="700" dirty="0">
                <a:solidFill>
                  <a:schemeClr val="tx1"/>
                </a:solidFill>
              </a:rPr>
              <a:t>Start</a:t>
            </a:r>
          </a:p>
        </p:txBody>
      </p:sp>
      <p:cxnSp>
        <p:nvCxnSpPr>
          <p:cNvPr id="15" name="Rak pilkoppling 14">
            <a:extLst>
              <a:ext uri="{FF2B5EF4-FFF2-40B4-BE49-F238E27FC236}">
                <a16:creationId xmlns:a16="http://schemas.microsoft.com/office/drawing/2014/main" id="{8077444C-CDEB-4B9F-B617-61EE3D22E8DB}"/>
              </a:ext>
            </a:extLst>
          </p:cNvPr>
          <p:cNvCxnSpPr>
            <a:cxnSpLocks/>
            <a:stCxn id="13" idx="6"/>
            <a:endCxn id="5" idx="1"/>
          </p:cNvCxnSpPr>
          <p:nvPr/>
        </p:nvCxnSpPr>
        <p:spPr>
          <a:xfrm flipV="1">
            <a:off x="584154" y="1977941"/>
            <a:ext cx="226684" cy="170"/>
          </a:xfrm>
          <a:prstGeom prst="straightConnector1">
            <a:avLst/>
          </a:prstGeom>
          <a:ln w="22225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pilkoppling 16">
            <a:extLst>
              <a:ext uri="{FF2B5EF4-FFF2-40B4-BE49-F238E27FC236}">
                <a16:creationId xmlns:a16="http://schemas.microsoft.com/office/drawing/2014/main" id="{1C496E12-4890-46EC-BC9F-419BA54ED71C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1640385" y="2316961"/>
            <a:ext cx="8969" cy="97982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ak pilkoppling 17">
            <a:extLst>
              <a:ext uri="{FF2B5EF4-FFF2-40B4-BE49-F238E27FC236}">
                <a16:creationId xmlns:a16="http://schemas.microsoft.com/office/drawing/2014/main" id="{EC75A1EF-DFAF-4D39-B179-95A40071450C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2478900" y="3681726"/>
            <a:ext cx="385170" cy="4132"/>
          </a:xfrm>
          <a:prstGeom prst="straightConnector1">
            <a:avLst/>
          </a:prstGeom>
          <a:ln w="22225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ak pilkoppling 20">
            <a:extLst>
              <a:ext uri="{FF2B5EF4-FFF2-40B4-BE49-F238E27FC236}">
                <a16:creationId xmlns:a16="http://schemas.microsoft.com/office/drawing/2014/main" id="{C7CEF19A-A66F-4608-AF92-24639290D7D7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>
            <a:off x="3400097" y="3685858"/>
            <a:ext cx="510553" cy="0"/>
          </a:xfrm>
          <a:prstGeom prst="straightConnector1">
            <a:avLst/>
          </a:prstGeom>
          <a:ln w="22225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ruta 22">
            <a:extLst>
              <a:ext uri="{FF2B5EF4-FFF2-40B4-BE49-F238E27FC236}">
                <a16:creationId xmlns:a16="http://schemas.microsoft.com/office/drawing/2014/main" id="{418AB653-8CA9-436A-8772-0D723DAFABB1}"/>
              </a:ext>
            </a:extLst>
          </p:cNvPr>
          <p:cNvSpPr txBox="1"/>
          <p:nvPr/>
        </p:nvSpPr>
        <p:spPr>
          <a:xfrm>
            <a:off x="3396726" y="3455534"/>
            <a:ext cx="496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Ja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A455AD62-AC34-46C4-B5D3-14720210FFEE}"/>
              </a:ext>
            </a:extLst>
          </p:cNvPr>
          <p:cNvSpPr txBox="1"/>
          <p:nvPr/>
        </p:nvSpPr>
        <p:spPr>
          <a:xfrm>
            <a:off x="3134710" y="2600693"/>
            <a:ext cx="496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Nej</a:t>
            </a:r>
          </a:p>
        </p:txBody>
      </p:sp>
      <p:cxnSp>
        <p:nvCxnSpPr>
          <p:cNvPr id="26" name="Koppling: vinklad 25">
            <a:extLst>
              <a:ext uri="{FF2B5EF4-FFF2-40B4-BE49-F238E27FC236}">
                <a16:creationId xmlns:a16="http://schemas.microsoft.com/office/drawing/2014/main" id="{A9DC7363-A6A2-4D7B-95E2-145E165788EB}"/>
              </a:ext>
            </a:extLst>
          </p:cNvPr>
          <p:cNvCxnSpPr>
            <a:cxnSpLocks/>
            <a:stCxn id="10" idx="0"/>
          </p:cNvCxnSpPr>
          <p:nvPr/>
        </p:nvCxnSpPr>
        <p:spPr>
          <a:xfrm rot="16200000" flipV="1">
            <a:off x="2537665" y="2826051"/>
            <a:ext cx="1188839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ruta 42">
            <a:extLst>
              <a:ext uri="{FF2B5EF4-FFF2-40B4-BE49-F238E27FC236}">
                <a16:creationId xmlns:a16="http://schemas.microsoft.com/office/drawing/2014/main" id="{22BC7AD5-0082-4704-9003-ABA99B3B923F}"/>
              </a:ext>
            </a:extLst>
          </p:cNvPr>
          <p:cNvSpPr txBox="1"/>
          <p:nvPr/>
        </p:nvSpPr>
        <p:spPr>
          <a:xfrm>
            <a:off x="3328099" y="1644369"/>
            <a:ext cx="1884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Informera om att ändringsförslaget nekas</a:t>
            </a:r>
          </a:p>
        </p:txBody>
      </p:sp>
      <p:pic>
        <p:nvPicPr>
          <p:cNvPr id="45" name="Bild 44" descr="E-post med hel fyllning">
            <a:extLst>
              <a:ext uri="{FF2B5EF4-FFF2-40B4-BE49-F238E27FC236}">
                <a16:creationId xmlns:a16="http://schemas.microsoft.com/office/drawing/2014/main" id="{EA102CA2-41B6-4AA9-839E-8935BA97D8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91533" y="1834061"/>
            <a:ext cx="303461" cy="303461"/>
          </a:xfrm>
          <a:prstGeom prst="rect">
            <a:avLst/>
          </a:prstGeom>
        </p:spPr>
      </p:pic>
      <p:sp>
        <p:nvSpPr>
          <p:cNvPr id="47" name="Rektangel: rundade hörn 46">
            <a:extLst>
              <a:ext uri="{FF2B5EF4-FFF2-40B4-BE49-F238E27FC236}">
                <a16:creationId xmlns:a16="http://schemas.microsoft.com/office/drawing/2014/main" id="{2BC26488-4986-4596-A185-736149A9A23D}"/>
              </a:ext>
            </a:extLst>
          </p:cNvPr>
          <p:cNvSpPr/>
          <p:nvPr/>
        </p:nvSpPr>
        <p:spPr>
          <a:xfrm>
            <a:off x="3794235" y="2634367"/>
            <a:ext cx="5835930" cy="2579259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8" name="Romb 47">
            <a:extLst>
              <a:ext uri="{FF2B5EF4-FFF2-40B4-BE49-F238E27FC236}">
                <a16:creationId xmlns:a16="http://schemas.microsoft.com/office/drawing/2014/main" id="{C85F2EAA-AF4E-4509-9F1A-A4209F483C0D}"/>
              </a:ext>
            </a:extLst>
          </p:cNvPr>
          <p:cNvSpPr/>
          <p:nvPr/>
        </p:nvSpPr>
        <p:spPr>
          <a:xfrm>
            <a:off x="10180128" y="3455534"/>
            <a:ext cx="434588" cy="416238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52" name="Rak pilkoppling 51">
            <a:extLst>
              <a:ext uri="{FF2B5EF4-FFF2-40B4-BE49-F238E27FC236}">
                <a16:creationId xmlns:a16="http://schemas.microsoft.com/office/drawing/2014/main" id="{820D6F46-8F62-4D68-B754-561273762783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5147847" y="3685858"/>
            <a:ext cx="285201" cy="0"/>
          </a:xfrm>
          <a:prstGeom prst="straightConnector1">
            <a:avLst/>
          </a:prstGeom>
          <a:ln w="22225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Rak pilkoppling 52">
            <a:extLst>
              <a:ext uri="{FF2B5EF4-FFF2-40B4-BE49-F238E27FC236}">
                <a16:creationId xmlns:a16="http://schemas.microsoft.com/office/drawing/2014/main" id="{ED00CAB1-ECFB-454E-8002-C3BF8E27B7F0}"/>
              </a:ext>
            </a:extLst>
          </p:cNvPr>
          <p:cNvCxnSpPr>
            <a:cxnSpLocks/>
            <a:stCxn id="48" idx="2"/>
            <a:endCxn id="11" idx="0"/>
          </p:cNvCxnSpPr>
          <p:nvPr/>
        </p:nvCxnSpPr>
        <p:spPr>
          <a:xfrm flipH="1">
            <a:off x="10382398" y="3871772"/>
            <a:ext cx="15024" cy="1702163"/>
          </a:xfrm>
          <a:prstGeom prst="straightConnector1">
            <a:avLst/>
          </a:prstGeom>
          <a:ln w="22225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Koppling: vinklad 54">
            <a:extLst>
              <a:ext uri="{FF2B5EF4-FFF2-40B4-BE49-F238E27FC236}">
                <a16:creationId xmlns:a16="http://schemas.microsoft.com/office/drawing/2014/main" id="{7F7E5082-6FD0-4709-8FF4-C41A2FD4B0E2}"/>
              </a:ext>
            </a:extLst>
          </p:cNvPr>
          <p:cNvCxnSpPr>
            <a:cxnSpLocks/>
            <a:stCxn id="48" idx="0"/>
          </p:cNvCxnSpPr>
          <p:nvPr/>
        </p:nvCxnSpPr>
        <p:spPr>
          <a:xfrm rot="5400000" flipH="1" flipV="1">
            <a:off x="9827938" y="2886050"/>
            <a:ext cx="1138969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ak pilkoppling 59">
            <a:extLst>
              <a:ext uri="{FF2B5EF4-FFF2-40B4-BE49-F238E27FC236}">
                <a16:creationId xmlns:a16="http://schemas.microsoft.com/office/drawing/2014/main" id="{BB8AEF15-F960-47CC-B3C8-1DB9F854E23C}"/>
              </a:ext>
            </a:extLst>
          </p:cNvPr>
          <p:cNvCxnSpPr>
            <a:cxnSpLocks/>
            <a:stCxn id="8" idx="3"/>
            <a:endCxn id="36" idx="1"/>
          </p:cNvCxnSpPr>
          <p:nvPr/>
        </p:nvCxnSpPr>
        <p:spPr>
          <a:xfrm flipV="1">
            <a:off x="6608377" y="3681726"/>
            <a:ext cx="375748" cy="4132"/>
          </a:xfrm>
          <a:prstGeom prst="straightConnector1">
            <a:avLst/>
          </a:prstGeom>
          <a:ln w="22225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Bild 66" descr="E-post med hel fyllning">
            <a:extLst>
              <a:ext uri="{FF2B5EF4-FFF2-40B4-BE49-F238E27FC236}">
                <a16:creationId xmlns:a16="http://schemas.microsoft.com/office/drawing/2014/main" id="{91B69E88-F8A5-4B25-8D58-6BD119D492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25948" y="1874464"/>
            <a:ext cx="303461" cy="303461"/>
          </a:xfrm>
          <a:prstGeom prst="rect">
            <a:avLst/>
          </a:prstGeom>
        </p:spPr>
      </p:pic>
      <p:sp>
        <p:nvSpPr>
          <p:cNvPr id="68" name="textruta 67">
            <a:extLst>
              <a:ext uri="{FF2B5EF4-FFF2-40B4-BE49-F238E27FC236}">
                <a16:creationId xmlns:a16="http://schemas.microsoft.com/office/drawing/2014/main" id="{000A9E09-ABEB-4C3F-9BF1-B7681F784C37}"/>
              </a:ext>
            </a:extLst>
          </p:cNvPr>
          <p:cNvSpPr txBox="1"/>
          <p:nvPr/>
        </p:nvSpPr>
        <p:spPr>
          <a:xfrm>
            <a:off x="10379852" y="4444725"/>
            <a:ext cx="496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Ja</a:t>
            </a:r>
          </a:p>
        </p:txBody>
      </p:sp>
      <p:sp>
        <p:nvSpPr>
          <p:cNvPr id="69" name="textruta 68">
            <a:extLst>
              <a:ext uri="{FF2B5EF4-FFF2-40B4-BE49-F238E27FC236}">
                <a16:creationId xmlns:a16="http://schemas.microsoft.com/office/drawing/2014/main" id="{A0D9527F-B70E-4CAD-9BA5-DD89D8564CAE}"/>
              </a:ext>
            </a:extLst>
          </p:cNvPr>
          <p:cNvSpPr txBox="1"/>
          <p:nvPr/>
        </p:nvSpPr>
        <p:spPr>
          <a:xfrm>
            <a:off x="10331162" y="2668372"/>
            <a:ext cx="496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Nej</a:t>
            </a:r>
          </a:p>
        </p:txBody>
      </p:sp>
      <p:sp>
        <p:nvSpPr>
          <p:cNvPr id="71" name="textruta 70">
            <a:extLst>
              <a:ext uri="{FF2B5EF4-FFF2-40B4-BE49-F238E27FC236}">
                <a16:creationId xmlns:a16="http://schemas.microsoft.com/office/drawing/2014/main" id="{60791117-6F6B-4949-8E47-913F27695378}"/>
              </a:ext>
            </a:extLst>
          </p:cNvPr>
          <p:cNvSpPr txBox="1"/>
          <p:nvPr/>
        </p:nvSpPr>
        <p:spPr>
          <a:xfrm>
            <a:off x="10586516" y="1662625"/>
            <a:ext cx="1884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Informera om att ändringsförslaget nekas</a:t>
            </a:r>
          </a:p>
        </p:txBody>
      </p:sp>
      <p:sp>
        <p:nvSpPr>
          <p:cNvPr id="72" name="Flödesschema: Koppling 71">
            <a:extLst>
              <a:ext uri="{FF2B5EF4-FFF2-40B4-BE49-F238E27FC236}">
                <a16:creationId xmlns:a16="http://schemas.microsoft.com/office/drawing/2014/main" id="{6BFCAA06-5090-4D8A-994C-06581ACC55E9}"/>
              </a:ext>
            </a:extLst>
          </p:cNvPr>
          <p:cNvSpPr/>
          <p:nvPr/>
        </p:nvSpPr>
        <p:spPr>
          <a:xfrm>
            <a:off x="11387015" y="3495803"/>
            <a:ext cx="420414" cy="371845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v-SE" sz="700" dirty="0">
                <a:solidFill>
                  <a:schemeClr val="tx1"/>
                </a:solidFill>
              </a:rPr>
              <a:t>Slut</a:t>
            </a:r>
          </a:p>
        </p:txBody>
      </p:sp>
      <p:cxnSp>
        <p:nvCxnSpPr>
          <p:cNvPr id="73" name="Rak pilkoppling 72">
            <a:extLst>
              <a:ext uri="{FF2B5EF4-FFF2-40B4-BE49-F238E27FC236}">
                <a16:creationId xmlns:a16="http://schemas.microsoft.com/office/drawing/2014/main" id="{06D32A8D-19FD-46D7-B6B4-F2C4E5EA00E7}"/>
              </a:ext>
            </a:extLst>
          </p:cNvPr>
          <p:cNvCxnSpPr>
            <a:cxnSpLocks/>
            <a:stCxn id="91" idx="3"/>
            <a:endCxn id="48" idx="1"/>
          </p:cNvCxnSpPr>
          <p:nvPr/>
        </p:nvCxnSpPr>
        <p:spPr>
          <a:xfrm flipV="1">
            <a:off x="9475885" y="3663653"/>
            <a:ext cx="704243" cy="4746"/>
          </a:xfrm>
          <a:prstGeom prst="straightConnector1">
            <a:avLst/>
          </a:prstGeom>
          <a:ln w="22225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ruta 76">
            <a:extLst>
              <a:ext uri="{FF2B5EF4-FFF2-40B4-BE49-F238E27FC236}">
                <a16:creationId xmlns:a16="http://schemas.microsoft.com/office/drawing/2014/main" id="{0CDD604F-AE85-4D3F-A6C2-E714B2F0AF95}"/>
              </a:ext>
            </a:extLst>
          </p:cNvPr>
          <p:cNvSpPr txBox="1"/>
          <p:nvPr/>
        </p:nvSpPr>
        <p:spPr>
          <a:xfrm>
            <a:off x="5418435" y="2672395"/>
            <a:ext cx="1355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Gemensamt arbete 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A062A30F-90E4-4109-B5C8-AD703F063850}"/>
              </a:ext>
            </a:extLst>
          </p:cNvPr>
          <p:cNvSpPr txBox="1"/>
          <p:nvPr/>
        </p:nvSpPr>
        <p:spPr>
          <a:xfrm>
            <a:off x="110360" y="6316352"/>
            <a:ext cx="6369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sv-SE" sz="1800" dirty="0">
                <a:hlinkClick r:id="rId4"/>
              </a:rPr>
              <a:t>Processen finns upplagd på samarbetsytan</a:t>
            </a:r>
            <a:endParaRPr lang="sv-SE" sz="1800" dirty="0"/>
          </a:p>
        </p:txBody>
      </p:sp>
      <p:sp>
        <p:nvSpPr>
          <p:cNvPr id="36" name="Rektangel: rundade hörn 35">
            <a:extLst>
              <a:ext uri="{FF2B5EF4-FFF2-40B4-BE49-F238E27FC236}">
                <a16:creationId xmlns:a16="http://schemas.microsoft.com/office/drawing/2014/main" id="{7FE8154F-937D-4AF5-9DA7-D11BD77E62D9}"/>
              </a:ext>
            </a:extLst>
          </p:cNvPr>
          <p:cNvSpPr/>
          <p:nvPr/>
        </p:nvSpPr>
        <p:spPr>
          <a:xfrm>
            <a:off x="6984125" y="3356742"/>
            <a:ext cx="1082565" cy="64996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err="1">
                <a:solidFill>
                  <a:schemeClr val="tx1"/>
                </a:solidFill>
              </a:rPr>
              <a:t>Kodsätta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89" name="Romb 88">
            <a:extLst>
              <a:ext uri="{FF2B5EF4-FFF2-40B4-BE49-F238E27FC236}">
                <a16:creationId xmlns:a16="http://schemas.microsoft.com/office/drawing/2014/main" id="{7AA96B9C-6E14-4BE4-A461-5FAE3A0BC9D7}"/>
              </a:ext>
            </a:extLst>
          </p:cNvPr>
          <p:cNvSpPr/>
          <p:nvPr/>
        </p:nvSpPr>
        <p:spPr>
          <a:xfrm>
            <a:off x="7342236" y="4444837"/>
            <a:ext cx="367064" cy="324983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0" name="textruta 89">
            <a:extLst>
              <a:ext uri="{FF2B5EF4-FFF2-40B4-BE49-F238E27FC236}">
                <a16:creationId xmlns:a16="http://schemas.microsoft.com/office/drawing/2014/main" id="{90FC4F98-5688-4222-AFEE-5CFBE6867A4A}"/>
              </a:ext>
            </a:extLst>
          </p:cNvPr>
          <p:cNvSpPr txBox="1"/>
          <p:nvPr/>
        </p:nvSpPr>
        <p:spPr>
          <a:xfrm>
            <a:off x="6133379" y="4278059"/>
            <a:ext cx="13551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Behöver förankras med ämnesexperter?  </a:t>
            </a:r>
          </a:p>
        </p:txBody>
      </p:sp>
      <p:sp>
        <p:nvSpPr>
          <p:cNvPr id="91" name="Rektangel: rundade hörn 90">
            <a:extLst>
              <a:ext uri="{FF2B5EF4-FFF2-40B4-BE49-F238E27FC236}">
                <a16:creationId xmlns:a16="http://schemas.microsoft.com/office/drawing/2014/main" id="{DAA7117D-EEC0-441C-97F8-DE8B8B981A58}"/>
              </a:ext>
            </a:extLst>
          </p:cNvPr>
          <p:cNvSpPr/>
          <p:nvPr/>
        </p:nvSpPr>
        <p:spPr>
          <a:xfrm>
            <a:off x="8364538" y="3296784"/>
            <a:ext cx="1111347" cy="7432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Validera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arbets-gruppen</a:t>
            </a:r>
          </a:p>
        </p:txBody>
      </p:sp>
      <p:cxnSp>
        <p:nvCxnSpPr>
          <p:cNvPr id="94" name="Rak pilkoppling 93">
            <a:extLst>
              <a:ext uri="{FF2B5EF4-FFF2-40B4-BE49-F238E27FC236}">
                <a16:creationId xmlns:a16="http://schemas.microsoft.com/office/drawing/2014/main" id="{585B465A-31BE-40EC-9D56-CDE35B7E2360}"/>
              </a:ext>
            </a:extLst>
          </p:cNvPr>
          <p:cNvCxnSpPr>
            <a:cxnSpLocks/>
            <a:stCxn id="36" idx="2"/>
            <a:endCxn id="89" idx="0"/>
          </p:cNvCxnSpPr>
          <p:nvPr/>
        </p:nvCxnSpPr>
        <p:spPr>
          <a:xfrm>
            <a:off x="7525408" y="4006710"/>
            <a:ext cx="360" cy="438127"/>
          </a:xfrm>
          <a:prstGeom prst="straightConnector1">
            <a:avLst/>
          </a:prstGeom>
          <a:ln w="22225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ak pilkoppling 97">
            <a:extLst>
              <a:ext uri="{FF2B5EF4-FFF2-40B4-BE49-F238E27FC236}">
                <a16:creationId xmlns:a16="http://schemas.microsoft.com/office/drawing/2014/main" id="{D01E3562-B167-4D30-B281-4D4D299031C6}"/>
              </a:ext>
            </a:extLst>
          </p:cNvPr>
          <p:cNvCxnSpPr>
            <a:cxnSpLocks/>
            <a:stCxn id="89" idx="2"/>
            <a:endCxn id="9" idx="0"/>
          </p:cNvCxnSpPr>
          <p:nvPr/>
        </p:nvCxnSpPr>
        <p:spPr>
          <a:xfrm flipH="1">
            <a:off x="7525407" y="4769820"/>
            <a:ext cx="361" cy="794051"/>
          </a:xfrm>
          <a:prstGeom prst="straightConnector1">
            <a:avLst/>
          </a:prstGeom>
          <a:ln w="22225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Koppling: vinklad 104">
            <a:extLst>
              <a:ext uri="{FF2B5EF4-FFF2-40B4-BE49-F238E27FC236}">
                <a16:creationId xmlns:a16="http://schemas.microsoft.com/office/drawing/2014/main" id="{3D20050E-A52C-4476-8C5E-BB9DC0C02697}"/>
              </a:ext>
            </a:extLst>
          </p:cNvPr>
          <p:cNvCxnSpPr>
            <a:cxnSpLocks/>
            <a:stCxn id="89" idx="3"/>
            <a:endCxn id="91" idx="2"/>
          </p:cNvCxnSpPr>
          <p:nvPr/>
        </p:nvCxnSpPr>
        <p:spPr>
          <a:xfrm flipV="1">
            <a:off x="7709300" y="4040014"/>
            <a:ext cx="1210912" cy="567315"/>
          </a:xfrm>
          <a:prstGeom prst="bentConnector2">
            <a:avLst/>
          </a:prstGeom>
          <a:ln w="12700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Koppling: vinklad 111">
            <a:extLst>
              <a:ext uri="{FF2B5EF4-FFF2-40B4-BE49-F238E27FC236}">
                <a16:creationId xmlns:a16="http://schemas.microsoft.com/office/drawing/2014/main" id="{E228F656-5057-4BA7-AF0E-EC29BDEBB418}"/>
              </a:ext>
            </a:extLst>
          </p:cNvPr>
          <p:cNvCxnSpPr>
            <a:cxnSpLocks/>
            <a:stCxn id="9" idx="3"/>
            <a:endCxn id="91" idx="2"/>
          </p:cNvCxnSpPr>
          <p:nvPr/>
        </p:nvCxnSpPr>
        <p:spPr>
          <a:xfrm flipV="1">
            <a:off x="8143481" y="4040014"/>
            <a:ext cx="776731" cy="1972960"/>
          </a:xfrm>
          <a:prstGeom prst="bentConnector2">
            <a:avLst/>
          </a:prstGeom>
          <a:ln w="12700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ruta 124">
            <a:extLst>
              <a:ext uri="{FF2B5EF4-FFF2-40B4-BE49-F238E27FC236}">
                <a16:creationId xmlns:a16="http://schemas.microsoft.com/office/drawing/2014/main" id="{559EA7CF-E279-48FE-A8AA-F75E82EB1735}"/>
              </a:ext>
            </a:extLst>
          </p:cNvPr>
          <p:cNvSpPr txBox="1"/>
          <p:nvPr/>
        </p:nvSpPr>
        <p:spPr>
          <a:xfrm>
            <a:off x="7954078" y="4356588"/>
            <a:ext cx="496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Nej</a:t>
            </a:r>
          </a:p>
        </p:txBody>
      </p:sp>
      <p:cxnSp>
        <p:nvCxnSpPr>
          <p:cNvPr id="149" name="Koppling: vinklad 148">
            <a:extLst>
              <a:ext uri="{FF2B5EF4-FFF2-40B4-BE49-F238E27FC236}">
                <a16:creationId xmlns:a16="http://schemas.microsoft.com/office/drawing/2014/main" id="{F508B504-9184-4AED-83B4-1465CDEAF738}"/>
              </a:ext>
            </a:extLst>
          </p:cNvPr>
          <p:cNvCxnSpPr>
            <a:cxnSpLocks/>
            <a:stCxn id="11" idx="3"/>
            <a:endCxn id="72" idx="4"/>
          </p:cNvCxnSpPr>
          <p:nvPr/>
        </p:nvCxnSpPr>
        <p:spPr>
          <a:xfrm flipV="1">
            <a:off x="11047177" y="3867648"/>
            <a:ext cx="550045" cy="2118963"/>
          </a:xfrm>
          <a:prstGeom prst="bentConnector2">
            <a:avLst/>
          </a:prstGeom>
          <a:ln w="12700">
            <a:solidFill>
              <a:schemeClr val="tx1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ruta 156">
            <a:extLst>
              <a:ext uri="{FF2B5EF4-FFF2-40B4-BE49-F238E27FC236}">
                <a16:creationId xmlns:a16="http://schemas.microsoft.com/office/drawing/2014/main" id="{9BE07E35-1486-4EF6-8429-45FE96C5B408}"/>
              </a:ext>
            </a:extLst>
          </p:cNvPr>
          <p:cNvSpPr txBox="1"/>
          <p:nvPr/>
        </p:nvSpPr>
        <p:spPr>
          <a:xfrm>
            <a:off x="7230394" y="4881934"/>
            <a:ext cx="496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Ja</a:t>
            </a:r>
          </a:p>
        </p:txBody>
      </p:sp>
      <p:sp>
        <p:nvSpPr>
          <p:cNvPr id="159" name="textruta 158">
            <a:extLst>
              <a:ext uri="{FF2B5EF4-FFF2-40B4-BE49-F238E27FC236}">
                <a16:creationId xmlns:a16="http://schemas.microsoft.com/office/drawing/2014/main" id="{A80D04A8-3617-436C-90E5-6BAD9C5F6DDC}"/>
              </a:ext>
            </a:extLst>
          </p:cNvPr>
          <p:cNvSpPr txBox="1"/>
          <p:nvPr/>
        </p:nvSpPr>
        <p:spPr>
          <a:xfrm>
            <a:off x="10389910" y="3176785"/>
            <a:ext cx="1355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Ändringsförslaget godkänns?  </a:t>
            </a:r>
          </a:p>
        </p:txBody>
      </p:sp>
    </p:spTree>
    <p:extLst>
      <p:ext uri="{BB962C8B-B14F-4D97-AF65-F5344CB8AC3E}">
        <p14:creationId xmlns:p14="http://schemas.microsoft.com/office/powerpoint/2010/main" val="1106754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F311763-C75C-4B1A-94D4-0C31BE48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Framtida organisering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55DC35A-C110-495A-8E1E-51A7D10DFC7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5472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C2222AA-3B01-44B5-9EC3-9755894ED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Framtid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208BA83-B1B7-4A7F-B5B3-F36B104A7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Hur ska arbetet organiseras framåt?</a:t>
            </a:r>
          </a:p>
          <a:p>
            <a:r>
              <a:rPr lang="sv-SE" dirty="0"/>
              <a:t>Tankar och funderingar?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02547EB-2C73-4CDC-9684-4AF61D95B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A715-1C62-4A0D-AB92-4821FB420B7C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5323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5AA598EB-238C-45BF-8427-9978467CD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Summering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C74601A-832B-48A5-9297-2CD22D73250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0609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960A784-C283-4884-9C34-35C397EA4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Kommande möten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35D0D0C-526E-4FD3-A5B4-4BEA26015DC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7" y="2025650"/>
            <a:ext cx="12103019" cy="42402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/>
              <a:t>Arbetsgruppsmöten:</a:t>
            </a:r>
          </a:p>
          <a:p>
            <a:pPr marL="0" indent="0">
              <a:buNone/>
            </a:pPr>
            <a:r>
              <a:rPr lang="sv-SE" dirty="0"/>
              <a:t> 	16/10 13-14.30 </a:t>
            </a:r>
            <a:r>
              <a:rPr lang="sv-SE" dirty="0">
                <a:sym typeface="Wingdings" panose="05000000000000000000" pitchFamily="2" charset="2"/>
              </a:rPr>
              <a:t>tillsammans med typ av verksamhet (gärna fysiskt)</a:t>
            </a:r>
          </a:p>
          <a:p>
            <a:pPr marL="0" indent="0">
              <a:buNone/>
            </a:pPr>
            <a:r>
              <a:rPr lang="sv-SE" dirty="0">
                <a:sym typeface="Wingdings" panose="05000000000000000000" pitchFamily="2" charset="2"/>
              </a:rPr>
              <a:t>	5/11 13-14.30 digitalt</a:t>
            </a:r>
            <a:endParaRPr lang="sv-SE" dirty="0"/>
          </a:p>
          <a:p>
            <a:pPr marL="0" indent="0">
              <a:buNone/>
            </a:pPr>
            <a:r>
              <a:rPr lang="sv-SE" dirty="0"/>
              <a:t>	3/12 13-14.30 sista mötet i år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Öppet digitalt möte 11 och 12 november</a:t>
            </a:r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770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8E52F114-1873-403F-9461-475ADA80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Öppna digitala möten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20E49C30-A0BC-42D8-BC96-426F4F7576CD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5237162" cy="4240213"/>
          </a:xfrm>
        </p:spPr>
        <p:txBody>
          <a:bodyPr/>
          <a:lstStyle/>
          <a:p>
            <a:r>
              <a:rPr lang="sv-SE" dirty="0"/>
              <a:t>Syfte att de som är intresserade av vad vi arbetat med i arbetsgruppen får det presenterat samt att det blir känt att de finns och kan användas</a:t>
            </a:r>
          </a:p>
          <a:p>
            <a:r>
              <a:rPr lang="sv-SE" dirty="0"/>
              <a:t>Fm 11 och </a:t>
            </a:r>
            <a:r>
              <a:rPr lang="sv-SE" dirty="0" err="1"/>
              <a:t>em</a:t>
            </a:r>
            <a:r>
              <a:rPr lang="sv-SE" dirty="0"/>
              <a:t> 12 november </a:t>
            </a:r>
          </a:p>
          <a:p>
            <a:r>
              <a:rPr lang="sv-SE" dirty="0"/>
              <a:t>Målgrupp?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1EE946D5-06FC-4050-B498-6E3D969AED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5" r="10925"/>
          <a:stretch/>
        </p:blipFill>
        <p:spPr>
          <a:xfrm>
            <a:off x="6572250" y="0"/>
            <a:ext cx="561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78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9A269B3-E118-43A9-8072-B3430F8B1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43B2A1A-03CD-4F82-8C36-B8BDA465EA8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4151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9D6EB087-5F6E-4158-98E4-54B695EA6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Välkommen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B616A3F-F76C-4313-99DE-138D3E9CD20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Sjunde mötet för nationella arbetsgruppen för vårdtjänster</a:t>
            </a:r>
          </a:p>
        </p:txBody>
      </p:sp>
    </p:spTree>
    <p:extLst>
      <p:ext uri="{BB962C8B-B14F-4D97-AF65-F5344CB8AC3E}">
        <p14:creationId xmlns:p14="http://schemas.microsoft.com/office/powerpoint/2010/main" val="67477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51DB0DA-BA24-4590-842B-2C56974ABB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926390" cy="4240213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555555"/>
                </a:solidFill>
                <a:effectLst/>
                <a:latin typeface="Open Sans"/>
              </a:rPr>
              <a:t>Välkommen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555555"/>
                </a:solidFill>
                <a:effectLst/>
                <a:latin typeface="Open Sans"/>
              </a:rPr>
              <a:t>Vad händer med förslaget på tillägg till urvalet?</a:t>
            </a:r>
          </a:p>
          <a:p>
            <a:r>
              <a:rPr lang="sv-SE" b="0" i="0" dirty="0">
                <a:solidFill>
                  <a:srgbClr val="555555"/>
                </a:solidFill>
                <a:effectLst/>
                <a:latin typeface="Open Sans"/>
              </a:rPr>
              <a:t>Nästa specialistområde att gå igenom</a:t>
            </a:r>
          </a:p>
          <a:p>
            <a:pPr lvl="1"/>
            <a:r>
              <a:rPr lang="sv-SE" dirty="0">
                <a:solidFill>
                  <a:srgbClr val="555555"/>
                </a:solidFill>
                <a:latin typeface="Open Sans"/>
              </a:rPr>
              <a:t>Beskrivningar vårdtjänster</a:t>
            </a:r>
          </a:p>
          <a:p>
            <a:r>
              <a:rPr lang="sv-SE" dirty="0">
                <a:solidFill>
                  <a:srgbClr val="555555"/>
                </a:solidFill>
                <a:latin typeface="Open Sans"/>
              </a:rPr>
              <a:t>Processen för ändringshantering</a:t>
            </a:r>
            <a:endParaRPr lang="sv-SE" b="0" i="0" dirty="0">
              <a:solidFill>
                <a:srgbClr val="555555"/>
              </a:solidFill>
              <a:effectLst/>
              <a:latin typeface="Open Sans"/>
            </a:endParaRPr>
          </a:p>
          <a:p>
            <a:r>
              <a:rPr lang="sv-SE" dirty="0">
                <a:solidFill>
                  <a:srgbClr val="555555"/>
                </a:solidFill>
                <a:latin typeface="Open Sans"/>
              </a:rPr>
              <a:t>Framtida organisering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v-SE" b="0" i="0" dirty="0">
                <a:solidFill>
                  <a:srgbClr val="555555"/>
                </a:solidFill>
                <a:effectLst/>
                <a:latin typeface="Open Sans"/>
              </a:rPr>
              <a:t>Nästa möte</a:t>
            </a:r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5" name="Platshållare för bild 5">
            <a:extLst>
              <a:ext uri="{FF2B5EF4-FFF2-40B4-BE49-F238E27FC236}">
                <a16:creationId xmlns:a16="http://schemas.microsoft.com/office/drawing/2014/main" id="{CFCB6CD3-C1C2-445C-BF51-E9B07D67B04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2" r="28722"/>
          <a:stretch/>
        </p:blipFill>
        <p:spPr>
          <a:xfrm>
            <a:off x="7785100" y="0"/>
            <a:ext cx="4406900" cy="6858000"/>
          </a:xfrm>
        </p:spPr>
      </p:pic>
    </p:spTree>
    <p:extLst>
      <p:ext uri="{BB962C8B-B14F-4D97-AF65-F5344CB8AC3E}">
        <p14:creationId xmlns:p14="http://schemas.microsoft.com/office/powerpoint/2010/main" val="118994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75BBAD7A-E33F-4319-93C7-BC9A8AE3A91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FB8D03D7-FC45-41FA-A45D-19C879967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Välkomna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E9A0D84-7582-4362-9D3F-D2593004333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sv-SE" dirty="0"/>
              <a:t>Minnesanteckningar</a:t>
            </a:r>
          </a:p>
          <a:p>
            <a:r>
              <a:rPr lang="sv-SE" dirty="0"/>
              <a:t>Statusrapport till rådet</a:t>
            </a:r>
          </a:p>
        </p:txBody>
      </p:sp>
    </p:spTree>
    <p:extLst>
      <p:ext uri="{BB962C8B-B14F-4D97-AF65-F5344CB8AC3E}">
        <p14:creationId xmlns:p14="http://schemas.microsoft.com/office/powerpoint/2010/main" val="273296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 7">
            <a:extLst>
              <a:ext uri="{FF2B5EF4-FFF2-40B4-BE49-F238E27FC236}">
                <a16:creationId xmlns:a16="http://schemas.microsoft.com/office/drawing/2014/main" id="{DE914FFA-4591-409E-A803-4E9135828FCB}"/>
              </a:ext>
            </a:extLst>
          </p:cNvPr>
          <p:cNvGraphicFramePr>
            <a:graphicFrameLocks noGrp="1"/>
          </p:cNvGraphicFramePr>
          <p:nvPr/>
        </p:nvGraphicFramePr>
        <p:xfrm>
          <a:off x="481265" y="2443960"/>
          <a:ext cx="11389655" cy="288076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997775">
                  <a:extLst>
                    <a:ext uri="{9D8B030D-6E8A-4147-A177-3AD203B41FA5}">
                      <a16:colId xmlns:a16="http://schemas.microsoft.com/office/drawing/2014/main" val="2715198738"/>
                    </a:ext>
                  </a:extLst>
                </a:gridCol>
                <a:gridCol w="9391880">
                  <a:extLst>
                    <a:ext uri="{9D8B030D-6E8A-4147-A177-3AD203B41FA5}">
                      <a16:colId xmlns:a16="http://schemas.microsoft.com/office/drawing/2014/main" val="3801283976"/>
                    </a:ext>
                  </a:extLst>
                </a:gridCol>
              </a:tblGrid>
              <a:tr h="822428">
                <a:tc>
                  <a:txBody>
                    <a:bodyPr/>
                    <a:lstStyle/>
                    <a:p>
                      <a:r>
                        <a:rPr lang="sv-SE" sz="1000" dirty="0">
                          <a:solidFill>
                            <a:schemeClr val="tx2"/>
                          </a:solidFill>
                        </a:rPr>
                        <a:t>Rådet för </a:t>
                      </a:r>
                      <a:r>
                        <a:rPr lang="sv-SE" sz="1000" dirty="0" err="1">
                          <a:solidFill>
                            <a:schemeClr val="tx2"/>
                          </a:solidFill>
                        </a:rPr>
                        <a:t>interoperabilitet</a:t>
                      </a:r>
                      <a:endParaRPr lang="sv-SE" sz="1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883799"/>
                  </a:ext>
                </a:extLst>
              </a:tr>
              <a:tr h="9306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000" b="1" dirty="0">
                          <a:solidFill>
                            <a:schemeClr val="accent6"/>
                          </a:solidFill>
                        </a:rPr>
                        <a:t>Utbud av vårdtjänster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0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0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786444"/>
                  </a:ext>
                </a:extLst>
              </a:tr>
              <a:tr h="11276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000" b="1" dirty="0">
                          <a:solidFill>
                            <a:schemeClr val="accent5"/>
                          </a:solidFill>
                        </a:rPr>
                        <a:t>Typ av verksamhet</a:t>
                      </a:r>
                      <a:endParaRPr lang="sv-SE" sz="1000" b="1" dirty="0">
                        <a:solidFill>
                          <a:schemeClr val="accent5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0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917047"/>
                  </a:ext>
                </a:extLst>
              </a:tr>
            </a:tbl>
          </a:graphicData>
        </a:graphic>
      </p:graphicFrame>
      <p:sp>
        <p:nvSpPr>
          <p:cNvPr id="12" name="textruta 11">
            <a:extLst>
              <a:ext uri="{FF2B5EF4-FFF2-40B4-BE49-F238E27FC236}">
                <a16:creationId xmlns:a16="http://schemas.microsoft.com/office/drawing/2014/main" id="{C07B5CEC-F073-403D-BC0F-49F2AE2C78A3}"/>
              </a:ext>
            </a:extLst>
          </p:cNvPr>
          <p:cNvSpPr txBox="1"/>
          <p:nvPr/>
        </p:nvSpPr>
        <p:spPr>
          <a:xfrm rot="19683525">
            <a:off x="2736643" y="1974634"/>
            <a:ext cx="25465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026" name="Picture 2" descr="Flag spot - Free sports icons">
            <a:extLst>
              <a:ext uri="{FF2B5EF4-FFF2-40B4-BE49-F238E27FC236}">
                <a16:creationId xmlns:a16="http://schemas.microsoft.com/office/drawing/2014/main" id="{5CF3EB00-D0F9-4477-8F84-9A65BE642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348" y="2789162"/>
            <a:ext cx="209625" cy="2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7DAEAAD9-C8DE-497A-8AE7-F7EC644FAC14}"/>
              </a:ext>
            </a:extLst>
          </p:cNvPr>
          <p:cNvGraphicFramePr/>
          <p:nvPr/>
        </p:nvGraphicFramePr>
        <p:xfrm>
          <a:off x="2466904" y="2033656"/>
          <a:ext cx="9404019" cy="25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5" name="Rubrik 1">
            <a:extLst>
              <a:ext uri="{FF2B5EF4-FFF2-40B4-BE49-F238E27FC236}">
                <a16:creationId xmlns:a16="http://schemas.microsoft.com/office/drawing/2014/main" id="{105EA38F-78F6-44DC-87D6-055D0C048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8832" y="808546"/>
            <a:ext cx="6833114" cy="553998"/>
          </a:xfrm>
        </p:spPr>
        <p:txBody>
          <a:bodyPr/>
          <a:lstStyle/>
          <a:p>
            <a:r>
              <a:rPr lang="sv-SE"/>
              <a:t>Tidsplan</a:t>
            </a:r>
            <a:r>
              <a:rPr lang="sv-SE" dirty="0"/>
              <a:t> </a:t>
            </a:r>
          </a:p>
        </p:txBody>
      </p:sp>
      <p:cxnSp>
        <p:nvCxnSpPr>
          <p:cNvPr id="89" name="Rak pilkoppling 88">
            <a:extLst>
              <a:ext uri="{FF2B5EF4-FFF2-40B4-BE49-F238E27FC236}">
                <a16:creationId xmlns:a16="http://schemas.microsoft.com/office/drawing/2014/main" id="{84FB6B2B-76F2-494F-9A5D-5C2DE0CF8B18}"/>
              </a:ext>
            </a:extLst>
          </p:cNvPr>
          <p:cNvCxnSpPr>
            <a:cxnSpLocks/>
          </p:cNvCxnSpPr>
          <p:nvPr/>
        </p:nvCxnSpPr>
        <p:spPr>
          <a:xfrm flipV="1">
            <a:off x="2845245" y="2946763"/>
            <a:ext cx="9028640" cy="17230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Ellips 89">
            <a:extLst>
              <a:ext uri="{FF2B5EF4-FFF2-40B4-BE49-F238E27FC236}">
                <a16:creationId xmlns:a16="http://schemas.microsoft.com/office/drawing/2014/main" id="{15A8A179-AB8D-4968-8067-0A8E8CC3F8B5}"/>
              </a:ext>
            </a:extLst>
          </p:cNvPr>
          <p:cNvSpPr/>
          <p:nvPr/>
        </p:nvSpPr>
        <p:spPr>
          <a:xfrm>
            <a:off x="2602299" y="2813693"/>
            <a:ext cx="252000" cy="25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cxnSp>
        <p:nvCxnSpPr>
          <p:cNvPr id="144" name="Rak pilkoppling 143">
            <a:extLst>
              <a:ext uri="{FF2B5EF4-FFF2-40B4-BE49-F238E27FC236}">
                <a16:creationId xmlns:a16="http://schemas.microsoft.com/office/drawing/2014/main" id="{DE2D2258-785D-4A8B-85EB-987DA19EB628}"/>
              </a:ext>
            </a:extLst>
          </p:cNvPr>
          <p:cNvCxnSpPr>
            <a:cxnSpLocks/>
            <a:stCxn id="148" idx="6"/>
          </p:cNvCxnSpPr>
          <p:nvPr/>
        </p:nvCxnSpPr>
        <p:spPr>
          <a:xfrm flipV="1">
            <a:off x="2835047" y="3823210"/>
            <a:ext cx="9028640" cy="17230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Ellips 145">
            <a:extLst>
              <a:ext uri="{FF2B5EF4-FFF2-40B4-BE49-F238E27FC236}">
                <a16:creationId xmlns:a16="http://schemas.microsoft.com/office/drawing/2014/main" id="{1841A089-C4B0-4D10-8382-EBB21D1B1C0E}"/>
              </a:ext>
            </a:extLst>
          </p:cNvPr>
          <p:cNvSpPr/>
          <p:nvPr/>
        </p:nvSpPr>
        <p:spPr>
          <a:xfrm>
            <a:off x="3938855" y="3714440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47" name="Ellips 146">
            <a:extLst>
              <a:ext uri="{FF2B5EF4-FFF2-40B4-BE49-F238E27FC236}">
                <a16:creationId xmlns:a16="http://schemas.microsoft.com/office/drawing/2014/main" id="{DEE1AF29-50BD-4668-A399-95A3FC589090}"/>
              </a:ext>
            </a:extLst>
          </p:cNvPr>
          <p:cNvSpPr/>
          <p:nvPr/>
        </p:nvSpPr>
        <p:spPr>
          <a:xfrm>
            <a:off x="2932313" y="3714440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48" name="Ellips 147">
            <a:extLst>
              <a:ext uri="{FF2B5EF4-FFF2-40B4-BE49-F238E27FC236}">
                <a16:creationId xmlns:a16="http://schemas.microsoft.com/office/drawing/2014/main" id="{F0BA0C7F-3D2F-4699-BD68-904CAFFAB283}"/>
              </a:ext>
            </a:extLst>
          </p:cNvPr>
          <p:cNvSpPr/>
          <p:nvPr/>
        </p:nvSpPr>
        <p:spPr>
          <a:xfrm>
            <a:off x="2583047" y="3714440"/>
            <a:ext cx="252000" cy="25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50" name="Ellips 149">
            <a:extLst>
              <a:ext uri="{FF2B5EF4-FFF2-40B4-BE49-F238E27FC236}">
                <a16:creationId xmlns:a16="http://schemas.microsoft.com/office/drawing/2014/main" id="{EA3C0D0F-19D4-44A4-BA9B-212FF75053E9}"/>
              </a:ext>
            </a:extLst>
          </p:cNvPr>
          <p:cNvSpPr/>
          <p:nvPr/>
        </p:nvSpPr>
        <p:spPr>
          <a:xfrm>
            <a:off x="3493335" y="3714440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51" name="Ellips 150">
            <a:extLst>
              <a:ext uri="{FF2B5EF4-FFF2-40B4-BE49-F238E27FC236}">
                <a16:creationId xmlns:a16="http://schemas.microsoft.com/office/drawing/2014/main" id="{C3493E8D-08A6-4D27-9D8A-B2699B07DE77}"/>
              </a:ext>
            </a:extLst>
          </p:cNvPr>
          <p:cNvSpPr/>
          <p:nvPr/>
        </p:nvSpPr>
        <p:spPr>
          <a:xfrm>
            <a:off x="8903023" y="3714440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52" name="Ellips 151">
            <a:extLst>
              <a:ext uri="{FF2B5EF4-FFF2-40B4-BE49-F238E27FC236}">
                <a16:creationId xmlns:a16="http://schemas.microsoft.com/office/drawing/2014/main" id="{AC80E8A2-EFCC-4AE4-8737-72F26CD87D9E}"/>
              </a:ext>
            </a:extLst>
          </p:cNvPr>
          <p:cNvSpPr/>
          <p:nvPr/>
        </p:nvSpPr>
        <p:spPr>
          <a:xfrm>
            <a:off x="8061629" y="3714440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54" name="Ellips 153">
            <a:extLst>
              <a:ext uri="{FF2B5EF4-FFF2-40B4-BE49-F238E27FC236}">
                <a16:creationId xmlns:a16="http://schemas.microsoft.com/office/drawing/2014/main" id="{479E6242-39D1-426F-9A15-DC7FC1981609}"/>
              </a:ext>
            </a:extLst>
          </p:cNvPr>
          <p:cNvSpPr/>
          <p:nvPr/>
        </p:nvSpPr>
        <p:spPr>
          <a:xfrm>
            <a:off x="9730020" y="3714440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55" name="Ellips 154">
            <a:extLst>
              <a:ext uri="{FF2B5EF4-FFF2-40B4-BE49-F238E27FC236}">
                <a16:creationId xmlns:a16="http://schemas.microsoft.com/office/drawing/2014/main" id="{88857084-C94A-4738-9C9D-49EFB12614E8}"/>
              </a:ext>
            </a:extLst>
          </p:cNvPr>
          <p:cNvSpPr/>
          <p:nvPr/>
        </p:nvSpPr>
        <p:spPr>
          <a:xfrm>
            <a:off x="10833266" y="3722462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60" name="textruta 159">
            <a:extLst>
              <a:ext uri="{FF2B5EF4-FFF2-40B4-BE49-F238E27FC236}">
                <a16:creationId xmlns:a16="http://schemas.microsoft.com/office/drawing/2014/main" id="{AC0F0805-7918-4E9F-A457-0DE3F4E23581}"/>
              </a:ext>
            </a:extLst>
          </p:cNvPr>
          <p:cNvSpPr txBox="1"/>
          <p:nvPr/>
        </p:nvSpPr>
        <p:spPr>
          <a:xfrm rot="19683525">
            <a:off x="3957117" y="3333785"/>
            <a:ext cx="9038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23/4</a:t>
            </a:r>
          </a:p>
        </p:txBody>
      </p:sp>
      <p:sp>
        <p:nvSpPr>
          <p:cNvPr id="161" name="textruta 160">
            <a:extLst>
              <a:ext uri="{FF2B5EF4-FFF2-40B4-BE49-F238E27FC236}">
                <a16:creationId xmlns:a16="http://schemas.microsoft.com/office/drawing/2014/main" id="{CA6A2EB8-5B6F-4EA4-9EF9-297643B48015}"/>
              </a:ext>
            </a:extLst>
          </p:cNvPr>
          <p:cNvSpPr txBox="1"/>
          <p:nvPr/>
        </p:nvSpPr>
        <p:spPr>
          <a:xfrm rot="19683525">
            <a:off x="4765849" y="3483514"/>
            <a:ext cx="4505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6/5</a:t>
            </a:r>
          </a:p>
        </p:txBody>
      </p:sp>
      <p:sp>
        <p:nvSpPr>
          <p:cNvPr id="162" name="textruta 161">
            <a:extLst>
              <a:ext uri="{FF2B5EF4-FFF2-40B4-BE49-F238E27FC236}">
                <a16:creationId xmlns:a16="http://schemas.microsoft.com/office/drawing/2014/main" id="{65E928EA-FCC3-4EF4-81DA-12001FF6BE42}"/>
              </a:ext>
            </a:extLst>
          </p:cNvPr>
          <p:cNvSpPr txBox="1"/>
          <p:nvPr/>
        </p:nvSpPr>
        <p:spPr>
          <a:xfrm rot="19683525">
            <a:off x="8099351" y="3423858"/>
            <a:ext cx="734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3/9</a:t>
            </a:r>
          </a:p>
        </p:txBody>
      </p:sp>
      <p:sp>
        <p:nvSpPr>
          <p:cNvPr id="163" name="textruta 162">
            <a:extLst>
              <a:ext uri="{FF2B5EF4-FFF2-40B4-BE49-F238E27FC236}">
                <a16:creationId xmlns:a16="http://schemas.microsoft.com/office/drawing/2014/main" id="{DA710E73-13A6-46E9-9190-6F3C1EC6434A}"/>
              </a:ext>
            </a:extLst>
          </p:cNvPr>
          <p:cNvSpPr txBox="1"/>
          <p:nvPr/>
        </p:nvSpPr>
        <p:spPr>
          <a:xfrm rot="19683525">
            <a:off x="8942510" y="3423280"/>
            <a:ext cx="5836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7/10</a:t>
            </a:r>
          </a:p>
        </p:txBody>
      </p:sp>
      <p:sp>
        <p:nvSpPr>
          <p:cNvPr id="164" name="textruta 163">
            <a:extLst>
              <a:ext uri="{FF2B5EF4-FFF2-40B4-BE49-F238E27FC236}">
                <a16:creationId xmlns:a16="http://schemas.microsoft.com/office/drawing/2014/main" id="{D608830C-B29B-423D-9146-06900E02377C}"/>
              </a:ext>
            </a:extLst>
          </p:cNvPr>
          <p:cNvSpPr txBox="1"/>
          <p:nvPr/>
        </p:nvSpPr>
        <p:spPr>
          <a:xfrm rot="19683525">
            <a:off x="9775522" y="3436119"/>
            <a:ext cx="5785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5/11</a:t>
            </a:r>
          </a:p>
        </p:txBody>
      </p:sp>
      <p:sp>
        <p:nvSpPr>
          <p:cNvPr id="166" name="textruta 165">
            <a:extLst>
              <a:ext uri="{FF2B5EF4-FFF2-40B4-BE49-F238E27FC236}">
                <a16:creationId xmlns:a16="http://schemas.microsoft.com/office/drawing/2014/main" id="{399CAC5D-6B14-43A7-8B63-230CF3298073}"/>
              </a:ext>
            </a:extLst>
          </p:cNvPr>
          <p:cNvSpPr txBox="1"/>
          <p:nvPr/>
        </p:nvSpPr>
        <p:spPr>
          <a:xfrm rot="19683525">
            <a:off x="10877536" y="3366285"/>
            <a:ext cx="635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3/12</a:t>
            </a:r>
          </a:p>
        </p:txBody>
      </p:sp>
      <p:cxnSp>
        <p:nvCxnSpPr>
          <p:cNvPr id="167" name="Rak pilkoppling 166">
            <a:extLst>
              <a:ext uri="{FF2B5EF4-FFF2-40B4-BE49-F238E27FC236}">
                <a16:creationId xmlns:a16="http://schemas.microsoft.com/office/drawing/2014/main" id="{3D00929D-EE80-4D3F-B538-833B8E71ECD4}"/>
              </a:ext>
            </a:extLst>
          </p:cNvPr>
          <p:cNvCxnSpPr>
            <a:cxnSpLocks/>
            <a:stCxn id="171" idx="6"/>
          </p:cNvCxnSpPr>
          <p:nvPr/>
        </p:nvCxnSpPr>
        <p:spPr>
          <a:xfrm flipV="1">
            <a:off x="2814727" y="4647754"/>
            <a:ext cx="9028640" cy="17230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Ellips 169">
            <a:extLst>
              <a:ext uri="{FF2B5EF4-FFF2-40B4-BE49-F238E27FC236}">
                <a16:creationId xmlns:a16="http://schemas.microsoft.com/office/drawing/2014/main" id="{B2B98954-279F-4141-8C67-78AE505FD7EF}"/>
              </a:ext>
            </a:extLst>
          </p:cNvPr>
          <p:cNvSpPr/>
          <p:nvPr/>
        </p:nvSpPr>
        <p:spPr>
          <a:xfrm>
            <a:off x="2911993" y="4538984"/>
            <a:ext cx="252000" cy="25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71" name="Ellips 170">
            <a:extLst>
              <a:ext uri="{FF2B5EF4-FFF2-40B4-BE49-F238E27FC236}">
                <a16:creationId xmlns:a16="http://schemas.microsoft.com/office/drawing/2014/main" id="{08CEF705-8857-4CC7-9CE7-0E9C9FB9167C}"/>
              </a:ext>
            </a:extLst>
          </p:cNvPr>
          <p:cNvSpPr/>
          <p:nvPr/>
        </p:nvSpPr>
        <p:spPr>
          <a:xfrm>
            <a:off x="2562727" y="4538984"/>
            <a:ext cx="252000" cy="252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72" name="textruta 171">
            <a:extLst>
              <a:ext uri="{FF2B5EF4-FFF2-40B4-BE49-F238E27FC236}">
                <a16:creationId xmlns:a16="http://schemas.microsoft.com/office/drawing/2014/main" id="{EDA69033-DD9A-4E9B-8AA1-99F0FC05B785}"/>
              </a:ext>
            </a:extLst>
          </p:cNvPr>
          <p:cNvSpPr txBox="1"/>
          <p:nvPr/>
        </p:nvSpPr>
        <p:spPr>
          <a:xfrm rot="19683525">
            <a:off x="2797485" y="4231146"/>
            <a:ext cx="1235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33" name="textruta 232">
            <a:extLst>
              <a:ext uri="{FF2B5EF4-FFF2-40B4-BE49-F238E27FC236}">
                <a16:creationId xmlns:a16="http://schemas.microsoft.com/office/drawing/2014/main" id="{16B42F8C-C240-4C28-9287-F96B204D47B5}"/>
              </a:ext>
            </a:extLst>
          </p:cNvPr>
          <p:cNvSpPr txBox="1"/>
          <p:nvPr/>
        </p:nvSpPr>
        <p:spPr>
          <a:xfrm rot="19683525">
            <a:off x="3001572" y="3462864"/>
            <a:ext cx="619472" cy="223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27/3</a:t>
            </a:r>
            <a:r>
              <a:rPr lang="sv-SE" sz="7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34" name="textruta 233">
            <a:extLst>
              <a:ext uri="{FF2B5EF4-FFF2-40B4-BE49-F238E27FC236}">
                <a16:creationId xmlns:a16="http://schemas.microsoft.com/office/drawing/2014/main" id="{004248B9-3E72-48CD-B2F3-1D0D3018091D}"/>
              </a:ext>
            </a:extLst>
          </p:cNvPr>
          <p:cNvSpPr txBox="1"/>
          <p:nvPr/>
        </p:nvSpPr>
        <p:spPr>
          <a:xfrm rot="19683525">
            <a:off x="3575566" y="3479458"/>
            <a:ext cx="5480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11/4</a:t>
            </a:r>
          </a:p>
        </p:txBody>
      </p:sp>
      <p:sp>
        <p:nvSpPr>
          <p:cNvPr id="240" name="textruta 239">
            <a:extLst>
              <a:ext uri="{FF2B5EF4-FFF2-40B4-BE49-F238E27FC236}">
                <a16:creationId xmlns:a16="http://schemas.microsoft.com/office/drawing/2014/main" id="{32FB9525-DC77-4166-8014-CE72E792E9D0}"/>
              </a:ext>
            </a:extLst>
          </p:cNvPr>
          <p:cNvSpPr txBox="1"/>
          <p:nvPr/>
        </p:nvSpPr>
        <p:spPr>
          <a:xfrm rot="19683525">
            <a:off x="3042647" y="4291643"/>
            <a:ext cx="4511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27/3</a:t>
            </a:r>
          </a:p>
        </p:txBody>
      </p:sp>
      <p:sp>
        <p:nvSpPr>
          <p:cNvPr id="190" name="Ellips 189">
            <a:extLst>
              <a:ext uri="{FF2B5EF4-FFF2-40B4-BE49-F238E27FC236}">
                <a16:creationId xmlns:a16="http://schemas.microsoft.com/office/drawing/2014/main" id="{4BE7F9CB-4E5E-4E8E-B679-DDA0105A1137}"/>
              </a:ext>
            </a:extLst>
          </p:cNvPr>
          <p:cNvSpPr/>
          <p:nvPr/>
        </p:nvSpPr>
        <p:spPr>
          <a:xfrm>
            <a:off x="5451177" y="3683959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93" name="textruta 192">
            <a:extLst>
              <a:ext uri="{FF2B5EF4-FFF2-40B4-BE49-F238E27FC236}">
                <a16:creationId xmlns:a16="http://schemas.microsoft.com/office/drawing/2014/main" id="{8077A70C-63D1-420B-B9EB-B331E9D7E268}"/>
              </a:ext>
            </a:extLst>
          </p:cNvPr>
          <p:cNvSpPr txBox="1"/>
          <p:nvPr/>
        </p:nvSpPr>
        <p:spPr>
          <a:xfrm rot="19683525">
            <a:off x="5553518" y="3453033"/>
            <a:ext cx="4505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4/6</a:t>
            </a:r>
          </a:p>
        </p:txBody>
      </p:sp>
      <p:sp>
        <p:nvSpPr>
          <p:cNvPr id="194" name="Ellips 193">
            <a:extLst>
              <a:ext uri="{FF2B5EF4-FFF2-40B4-BE49-F238E27FC236}">
                <a16:creationId xmlns:a16="http://schemas.microsoft.com/office/drawing/2014/main" id="{E5F199C4-03BC-4EAF-A02D-93A709C6954D}"/>
              </a:ext>
            </a:extLst>
          </p:cNvPr>
          <p:cNvSpPr/>
          <p:nvPr/>
        </p:nvSpPr>
        <p:spPr>
          <a:xfrm>
            <a:off x="4745771" y="3703212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96" name="Ellips 195">
            <a:extLst>
              <a:ext uri="{FF2B5EF4-FFF2-40B4-BE49-F238E27FC236}">
                <a16:creationId xmlns:a16="http://schemas.microsoft.com/office/drawing/2014/main" id="{0DB89BFC-3B9A-464C-ADCA-3DB52B9C694B}"/>
              </a:ext>
            </a:extLst>
          </p:cNvPr>
          <p:cNvSpPr/>
          <p:nvPr/>
        </p:nvSpPr>
        <p:spPr>
          <a:xfrm>
            <a:off x="3946877" y="4543796"/>
            <a:ext cx="252000" cy="25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97" name="Ellips 196">
            <a:extLst>
              <a:ext uri="{FF2B5EF4-FFF2-40B4-BE49-F238E27FC236}">
                <a16:creationId xmlns:a16="http://schemas.microsoft.com/office/drawing/2014/main" id="{E177C713-B39C-4471-9920-2E31E43924CB}"/>
              </a:ext>
            </a:extLst>
          </p:cNvPr>
          <p:cNvSpPr/>
          <p:nvPr/>
        </p:nvSpPr>
        <p:spPr>
          <a:xfrm>
            <a:off x="3501357" y="4543796"/>
            <a:ext cx="252000" cy="25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98" name="Ellips 197">
            <a:extLst>
              <a:ext uri="{FF2B5EF4-FFF2-40B4-BE49-F238E27FC236}">
                <a16:creationId xmlns:a16="http://schemas.microsoft.com/office/drawing/2014/main" id="{4A808631-8C67-4EFA-86C0-5015EC4F5292}"/>
              </a:ext>
            </a:extLst>
          </p:cNvPr>
          <p:cNvSpPr/>
          <p:nvPr/>
        </p:nvSpPr>
        <p:spPr>
          <a:xfrm>
            <a:off x="8499720" y="4543770"/>
            <a:ext cx="252000" cy="25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199" name="Ellips 198">
            <a:extLst>
              <a:ext uri="{FF2B5EF4-FFF2-40B4-BE49-F238E27FC236}">
                <a16:creationId xmlns:a16="http://schemas.microsoft.com/office/drawing/2014/main" id="{4FB1727D-172C-429F-BDC4-2BA314FF5D7D}"/>
              </a:ext>
            </a:extLst>
          </p:cNvPr>
          <p:cNvSpPr/>
          <p:nvPr/>
        </p:nvSpPr>
        <p:spPr>
          <a:xfrm>
            <a:off x="7613504" y="4543796"/>
            <a:ext cx="252000" cy="25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200" name="Ellips 199">
            <a:extLst>
              <a:ext uri="{FF2B5EF4-FFF2-40B4-BE49-F238E27FC236}">
                <a16:creationId xmlns:a16="http://schemas.microsoft.com/office/drawing/2014/main" id="{61A9495E-5862-44B3-8E0F-B841B26C6F29}"/>
              </a:ext>
            </a:extLst>
          </p:cNvPr>
          <p:cNvSpPr/>
          <p:nvPr/>
        </p:nvSpPr>
        <p:spPr>
          <a:xfrm>
            <a:off x="10568139" y="4532568"/>
            <a:ext cx="252000" cy="25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204" name="textruta 203">
            <a:extLst>
              <a:ext uri="{FF2B5EF4-FFF2-40B4-BE49-F238E27FC236}">
                <a16:creationId xmlns:a16="http://schemas.microsoft.com/office/drawing/2014/main" id="{1AFD6E4F-CBC9-45B8-8E58-A6A21B4B8E99}"/>
              </a:ext>
            </a:extLst>
          </p:cNvPr>
          <p:cNvSpPr txBox="1"/>
          <p:nvPr/>
        </p:nvSpPr>
        <p:spPr>
          <a:xfrm rot="19683525">
            <a:off x="3965139" y="4163141"/>
            <a:ext cx="9038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24/4</a:t>
            </a:r>
          </a:p>
        </p:txBody>
      </p:sp>
      <p:sp>
        <p:nvSpPr>
          <p:cNvPr id="205" name="textruta 204">
            <a:extLst>
              <a:ext uri="{FF2B5EF4-FFF2-40B4-BE49-F238E27FC236}">
                <a16:creationId xmlns:a16="http://schemas.microsoft.com/office/drawing/2014/main" id="{4A3D8F02-CF60-45B3-8924-E596A79C5B3F}"/>
              </a:ext>
            </a:extLst>
          </p:cNvPr>
          <p:cNvSpPr txBox="1"/>
          <p:nvPr/>
        </p:nvSpPr>
        <p:spPr>
          <a:xfrm rot="19683525">
            <a:off x="4773871" y="4312870"/>
            <a:ext cx="4505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7/5</a:t>
            </a:r>
          </a:p>
        </p:txBody>
      </p:sp>
      <p:sp>
        <p:nvSpPr>
          <p:cNvPr id="206" name="textruta 205">
            <a:extLst>
              <a:ext uri="{FF2B5EF4-FFF2-40B4-BE49-F238E27FC236}">
                <a16:creationId xmlns:a16="http://schemas.microsoft.com/office/drawing/2014/main" id="{E4EA1F59-2B9C-42F2-882D-D6EF434C6BAB}"/>
              </a:ext>
            </a:extLst>
          </p:cNvPr>
          <p:cNvSpPr txBox="1"/>
          <p:nvPr/>
        </p:nvSpPr>
        <p:spPr>
          <a:xfrm rot="19683525">
            <a:off x="7575721" y="4234359"/>
            <a:ext cx="734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27/8</a:t>
            </a:r>
          </a:p>
        </p:txBody>
      </p:sp>
      <p:sp>
        <p:nvSpPr>
          <p:cNvPr id="207" name="textruta 206">
            <a:extLst>
              <a:ext uri="{FF2B5EF4-FFF2-40B4-BE49-F238E27FC236}">
                <a16:creationId xmlns:a16="http://schemas.microsoft.com/office/drawing/2014/main" id="{7EF30E6F-D45F-4DB9-BF65-EE2983FCAB5C}"/>
              </a:ext>
            </a:extLst>
          </p:cNvPr>
          <p:cNvSpPr txBox="1"/>
          <p:nvPr/>
        </p:nvSpPr>
        <p:spPr>
          <a:xfrm rot="19683525">
            <a:off x="8452825" y="4251497"/>
            <a:ext cx="5836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23/9</a:t>
            </a:r>
          </a:p>
        </p:txBody>
      </p:sp>
      <p:sp>
        <p:nvSpPr>
          <p:cNvPr id="208" name="textruta 207">
            <a:extLst>
              <a:ext uri="{FF2B5EF4-FFF2-40B4-BE49-F238E27FC236}">
                <a16:creationId xmlns:a16="http://schemas.microsoft.com/office/drawing/2014/main" id="{785B6F7B-DEF5-4CC4-8AB5-A0FCDE2F2622}"/>
              </a:ext>
            </a:extLst>
          </p:cNvPr>
          <p:cNvSpPr txBox="1"/>
          <p:nvPr/>
        </p:nvSpPr>
        <p:spPr>
          <a:xfrm rot="19683525">
            <a:off x="9493379" y="4557662"/>
            <a:ext cx="5785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16/10</a:t>
            </a:r>
          </a:p>
        </p:txBody>
      </p:sp>
      <p:sp>
        <p:nvSpPr>
          <p:cNvPr id="209" name="textruta 208">
            <a:extLst>
              <a:ext uri="{FF2B5EF4-FFF2-40B4-BE49-F238E27FC236}">
                <a16:creationId xmlns:a16="http://schemas.microsoft.com/office/drawing/2014/main" id="{3DA0C475-C8A4-419B-8F8C-B4A7013EE91E}"/>
              </a:ext>
            </a:extLst>
          </p:cNvPr>
          <p:cNvSpPr txBox="1"/>
          <p:nvPr/>
        </p:nvSpPr>
        <p:spPr>
          <a:xfrm rot="19683525">
            <a:off x="10568626" y="4223942"/>
            <a:ext cx="456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26/11</a:t>
            </a:r>
          </a:p>
        </p:txBody>
      </p:sp>
      <p:sp>
        <p:nvSpPr>
          <p:cNvPr id="211" name="Ellips 210">
            <a:extLst>
              <a:ext uri="{FF2B5EF4-FFF2-40B4-BE49-F238E27FC236}">
                <a16:creationId xmlns:a16="http://schemas.microsoft.com/office/drawing/2014/main" id="{50A490C4-D81F-478E-8AFE-61EB7DCFE103}"/>
              </a:ext>
            </a:extLst>
          </p:cNvPr>
          <p:cNvSpPr/>
          <p:nvPr/>
        </p:nvSpPr>
        <p:spPr>
          <a:xfrm>
            <a:off x="5459199" y="4513315"/>
            <a:ext cx="252000" cy="25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232" name="textruta 231">
            <a:extLst>
              <a:ext uri="{FF2B5EF4-FFF2-40B4-BE49-F238E27FC236}">
                <a16:creationId xmlns:a16="http://schemas.microsoft.com/office/drawing/2014/main" id="{5B563966-22ED-49D2-9593-BC34ADE9F1C0}"/>
              </a:ext>
            </a:extLst>
          </p:cNvPr>
          <p:cNvSpPr txBox="1"/>
          <p:nvPr/>
        </p:nvSpPr>
        <p:spPr>
          <a:xfrm rot="19683525">
            <a:off x="5561540" y="4282389"/>
            <a:ext cx="4505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5/6</a:t>
            </a:r>
          </a:p>
        </p:txBody>
      </p:sp>
      <p:sp>
        <p:nvSpPr>
          <p:cNvPr id="235" name="Ellips 234">
            <a:extLst>
              <a:ext uri="{FF2B5EF4-FFF2-40B4-BE49-F238E27FC236}">
                <a16:creationId xmlns:a16="http://schemas.microsoft.com/office/drawing/2014/main" id="{36FA1227-A8A2-43FE-8647-C504F3AA68B6}"/>
              </a:ext>
            </a:extLst>
          </p:cNvPr>
          <p:cNvSpPr/>
          <p:nvPr/>
        </p:nvSpPr>
        <p:spPr>
          <a:xfrm>
            <a:off x="4753793" y="4532568"/>
            <a:ext cx="252000" cy="25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248" name="textruta 247">
            <a:extLst>
              <a:ext uri="{FF2B5EF4-FFF2-40B4-BE49-F238E27FC236}">
                <a16:creationId xmlns:a16="http://schemas.microsoft.com/office/drawing/2014/main" id="{633CA152-F6D4-41E2-976B-07D9E9490B8C}"/>
              </a:ext>
            </a:extLst>
          </p:cNvPr>
          <p:cNvSpPr txBox="1"/>
          <p:nvPr/>
        </p:nvSpPr>
        <p:spPr>
          <a:xfrm rot="19683525">
            <a:off x="2917565" y="2417620"/>
            <a:ext cx="7988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7/3</a:t>
            </a:r>
          </a:p>
        </p:txBody>
      </p:sp>
      <p:sp>
        <p:nvSpPr>
          <p:cNvPr id="249" name="textruta 248">
            <a:extLst>
              <a:ext uri="{FF2B5EF4-FFF2-40B4-BE49-F238E27FC236}">
                <a16:creationId xmlns:a16="http://schemas.microsoft.com/office/drawing/2014/main" id="{7BF9C9C5-8D95-4151-982F-9F51A9A504E0}"/>
              </a:ext>
            </a:extLst>
          </p:cNvPr>
          <p:cNvSpPr txBox="1"/>
          <p:nvPr/>
        </p:nvSpPr>
        <p:spPr>
          <a:xfrm rot="19683525">
            <a:off x="4135535" y="2258457"/>
            <a:ext cx="899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Statusrapport 12/5</a:t>
            </a:r>
          </a:p>
        </p:txBody>
      </p:sp>
      <p:sp>
        <p:nvSpPr>
          <p:cNvPr id="251" name="textruta 250">
            <a:extLst>
              <a:ext uri="{FF2B5EF4-FFF2-40B4-BE49-F238E27FC236}">
                <a16:creationId xmlns:a16="http://schemas.microsoft.com/office/drawing/2014/main" id="{68974603-4B66-4CC9-A935-20797318AACB}"/>
              </a:ext>
            </a:extLst>
          </p:cNvPr>
          <p:cNvSpPr txBox="1"/>
          <p:nvPr/>
        </p:nvSpPr>
        <p:spPr>
          <a:xfrm rot="19683525">
            <a:off x="4398254" y="2406391"/>
            <a:ext cx="7988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22/5</a:t>
            </a:r>
          </a:p>
        </p:txBody>
      </p:sp>
      <p:sp>
        <p:nvSpPr>
          <p:cNvPr id="253" name="textruta 252">
            <a:extLst>
              <a:ext uri="{FF2B5EF4-FFF2-40B4-BE49-F238E27FC236}">
                <a16:creationId xmlns:a16="http://schemas.microsoft.com/office/drawing/2014/main" id="{96747B5D-CAA6-435B-888A-14ADF81CA467}"/>
              </a:ext>
            </a:extLst>
          </p:cNvPr>
          <p:cNvSpPr txBox="1"/>
          <p:nvPr/>
        </p:nvSpPr>
        <p:spPr>
          <a:xfrm rot="19683525">
            <a:off x="8285259" y="2404786"/>
            <a:ext cx="7988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8/9</a:t>
            </a:r>
          </a:p>
        </p:txBody>
      </p:sp>
      <p:pic>
        <p:nvPicPr>
          <p:cNvPr id="254" name="Picture 2" descr="Flag spot - Free sports icons">
            <a:extLst>
              <a:ext uri="{FF2B5EF4-FFF2-40B4-BE49-F238E27FC236}">
                <a16:creationId xmlns:a16="http://schemas.microsoft.com/office/drawing/2014/main" id="{95FD4413-6D4C-4293-9F7F-C6E5A5474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134" y="2787559"/>
            <a:ext cx="209625" cy="2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5" name="textruta 254">
            <a:extLst>
              <a:ext uri="{FF2B5EF4-FFF2-40B4-BE49-F238E27FC236}">
                <a16:creationId xmlns:a16="http://schemas.microsoft.com/office/drawing/2014/main" id="{ED36EC1D-5908-4CC9-9E2E-30023B071B86}"/>
              </a:ext>
            </a:extLst>
          </p:cNvPr>
          <p:cNvSpPr txBox="1"/>
          <p:nvPr/>
        </p:nvSpPr>
        <p:spPr>
          <a:xfrm rot="19683525">
            <a:off x="9081321" y="2256854"/>
            <a:ext cx="899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Statusrapport 6/10</a:t>
            </a:r>
          </a:p>
        </p:txBody>
      </p:sp>
      <p:sp>
        <p:nvSpPr>
          <p:cNvPr id="257" name="textruta 256">
            <a:extLst>
              <a:ext uri="{FF2B5EF4-FFF2-40B4-BE49-F238E27FC236}">
                <a16:creationId xmlns:a16="http://schemas.microsoft.com/office/drawing/2014/main" id="{25EC7D7C-0868-4825-89C2-6181322B3F11}"/>
              </a:ext>
            </a:extLst>
          </p:cNvPr>
          <p:cNvSpPr txBox="1"/>
          <p:nvPr/>
        </p:nvSpPr>
        <p:spPr>
          <a:xfrm rot="19683525">
            <a:off x="9640816" y="2383928"/>
            <a:ext cx="7988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20/10</a:t>
            </a:r>
          </a:p>
        </p:txBody>
      </p:sp>
      <p:pic>
        <p:nvPicPr>
          <p:cNvPr id="258" name="Bild 257" descr="Möte med hel fyllning">
            <a:extLst>
              <a:ext uri="{FF2B5EF4-FFF2-40B4-BE49-F238E27FC236}">
                <a16:creationId xmlns:a16="http://schemas.microsoft.com/office/drawing/2014/main" id="{90F4EC5D-5E6E-4D93-A12A-B890389FED3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865688" y="2795844"/>
            <a:ext cx="219578" cy="219578"/>
          </a:xfrm>
          <a:prstGeom prst="rect">
            <a:avLst/>
          </a:prstGeom>
        </p:spPr>
      </p:pic>
      <p:sp>
        <p:nvSpPr>
          <p:cNvPr id="259" name="textruta 258">
            <a:extLst>
              <a:ext uri="{FF2B5EF4-FFF2-40B4-BE49-F238E27FC236}">
                <a16:creationId xmlns:a16="http://schemas.microsoft.com/office/drawing/2014/main" id="{06F71BF4-6D00-4441-A1C4-11404C3805AB}"/>
              </a:ext>
            </a:extLst>
          </p:cNvPr>
          <p:cNvSpPr txBox="1"/>
          <p:nvPr/>
        </p:nvSpPr>
        <p:spPr>
          <a:xfrm rot="19683525">
            <a:off x="10861626" y="2372698"/>
            <a:ext cx="7988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8/12</a:t>
            </a:r>
          </a:p>
        </p:txBody>
      </p:sp>
      <p:pic>
        <p:nvPicPr>
          <p:cNvPr id="260" name="Picture 2" descr="Flag spot - Free sports icons">
            <a:extLst>
              <a:ext uri="{FF2B5EF4-FFF2-40B4-BE49-F238E27FC236}">
                <a16:creationId xmlns:a16="http://schemas.microsoft.com/office/drawing/2014/main" id="{B0B9686D-9E5F-4A91-BAC9-337596D01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6490" y="2790309"/>
            <a:ext cx="209625" cy="2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" name="textruta 260">
            <a:extLst>
              <a:ext uri="{FF2B5EF4-FFF2-40B4-BE49-F238E27FC236}">
                <a16:creationId xmlns:a16="http://schemas.microsoft.com/office/drawing/2014/main" id="{6180C464-FC54-403E-9785-D20EA67001C1}"/>
              </a:ext>
            </a:extLst>
          </p:cNvPr>
          <p:cNvSpPr txBox="1"/>
          <p:nvPr/>
        </p:nvSpPr>
        <p:spPr>
          <a:xfrm rot="19683525">
            <a:off x="10313019" y="2197169"/>
            <a:ext cx="987412" cy="34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Slutredovisning 24/11</a:t>
            </a:r>
          </a:p>
        </p:txBody>
      </p:sp>
      <p:grpSp>
        <p:nvGrpSpPr>
          <p:cNvPr id="262" name="Group 9">
            <a:extLst>
              <a:ext uri="{FF2B5EF4-FFF2-40B4-BE49-F238E27FC236}">
                <a16:creationId xmlns:a16="http://schemas.microsoft.com/office/drawing/2014/main" id="{81B8998D-CA71-4975-A7D3-14A89257DC8B}"/>
              </a:ext>
            </a:extLst>
          </p:cNvPr>
          <p:cNvGrpSpPr/>
          <p:nvPr/>
        </p:nvGrpSpPr>
        <p:grpSpPr>
          <a:xfrm>
            <a:off x="8770089" y="2064459"/>
            <a:ext cx="1728706" cy="3883630"/>
            <a:chOff x="8242542" y="2075138"/>
            <a:chExt cx="1728706" cy="3165438"/>
          </a:xfrm>
        </p:grpSpPr>
        <p:cxnSp>
          <p:nvCxnSpPr>
            <p:cNvPr id="263" name="Google Shape;2666;p404">
              <a:extLst>
                <a:ext uri="{FF2B5EF4-FFF2-40B4-BE49-F238E27FC236}">
                  <a16:creationId xmlns:a16="http://schemas.microsoft.com/office/drawing/2014/main" id="{81E2C695-A8A5-4317-BF30-A41DAD4A3D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8861" y="2075138"/>
              <a:ext cx="0" cy="3006111"/>
            </a:xfrm>
            <a:prstGeom prst="straightConnector1">
              <a:avLst/>
            </a:prstGeom>
            <a:noFill/>
            <a:ln w="19050" cap="flat" cmpd="sng">
              <a:solidFill>
                <a:schemeClr val="tx2"/>
              </a:solidFill>
              <a:prstDash val="dash"/>
              <a:round/>
              <a:headEnd type="none" w="sm" len="sm"/>
              <a:tailEnd type="none" w="sm" len="sm"/>
            </a:ln>
          </p:spPr>
        </p:cxnSp>
        <p:sp>
          <p:nvSpPr>
            <p:cNvPr id="264" name="TextBox 11">
              <a:extLst>
                <a:ext uri="{FF2B5EF4-FFF2-40B4-BE49-F238E27FC236}">
                  <a16:creationId xmlns:a16="http://schemas.microsoft.com/office/drawing/2014/main" id="{B9B7CEC3-6EB5-43CB-862C-432CFBAC9566}"/>
                </a:ext>
              </a:extLst>
            </p:cNvPr>
            <p:cNvSpPr txBox="1"/>
            <p:nvPr/>
          </p:nvSpPr>
          <p:spPr>
            <a:xfrm>
              <a:off x="8242542" y="5115146"/>
              <a:ext cx="1728706" cy="1254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Vi </a:t>
              </a:r>
              <a:r>
                <a:rPr kumimoji="0" lang="en-US" sz="1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är</a:t>
              </a:r>
              <a:r>
                <a:rPr lang="en-US" sz="1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Arial"/>
                </a:rPr>
                <a:t> </a:t>
              </a:r>
              <a:r>
                <a:rPr kumimoji="0" lang="en-US" sz="1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här</a:t>
              </a:r>
              <a:endPara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" name="Grupp 2">
            <a:extLst>
              <a:ext uri="{FF2B5EF4-FFF2-40B4-BE49-F238E27FC236}">
                <a16:creationId xmlns:a16="http://schemas.microsoft.com/office/drawing/2014/main" id="{DAD0FEA8-7FA0-43C6-BD38-6865BC3AA8DB}"/>
              </a:ext>
            </a:extLst>
          </p:cNvPr>
          <p:cNvGrpSpPr/>
          <p:nvPr/>
        </p:nvGrpSpPr>
        <p:grpSpPr>
          <a:xfrm>
            <a:off x="9540811" y="206678"/>
            <a:ext cx="1806700" cy="1286846"/>
            <a:chOff x="10328101" y="139173"/>
            <a:chExt cx="1806700" cy="1286846"/>
          </a:xfrm>
        </p:grpSpPr>
        <p:sp>
          <p:nvSpPr>
            <p:cNvPr id="15" name="Rektangel: rundade hörn 14">
              <a:extLst>
                <a:ext uri="{FF2B5EF4-FFF2-40B4-BE49-F238E27FC236}">
                  <a16:creationId xmlns:a16="http://schemas.microsoft.com/office/drawing/2014/main" id="{DC1E45AC-993B-49EF-9FC2-105F84D54241}"/>
                </a:ext>
              </a:extLst>
            </p:cNvPr>
            <p:cNvSpPr/>
            <p:nvPr/>
          </p:nvSpPr>
          <p:spPr>
            <a:xfrm>
              <a:off x="10328101" y="139173"/>
              <a:ext cx="1710070" cy="1286846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39" name="Picture 2" descr="Flag spot - Free sports icons">
              <a:extLst>
                <a:ext uri="{FF2B5EF4-FFF2-40B4-BE49-F238E27FC236}">
                  <a16:creationId xmlns:a16="http://schemas.microsoft.com/office/drawing/2014/main" id="{75EB3D6C-CE16-4B1F-BA3D-4801CB2579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03790" y="750931"/>
              <a:ext cx="144264" cy="144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ruta 39">
              <a:extLst>
                <a:ext uri="{FF2B5EF4-FFF2-40B4-BE49-F238E27FC236}">
                  <a16:creationId xmlns:a16="http://schemas.microsoft.com/office/drawing/2014/main" id="{75CE8C62-AE5C-48A2-83DB-2E0A45C8B3CE}"/>
                </a:ext>
              </a:extLst>
            </p:cNvPr>
            <p:cNvSpPr txBox="1"/>
            <p:nvPr/>
          </p:nvSpPr>
          <p:spPr>
            <a:xfrm>
              <a:off x="10637849" y="689373"/>
              <a:ext cx="14295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900" dirty="0">
                  <a:solidFill>
                    <a:schemeClr val="accent1"/>
                  </a:solidFill>
                </a:rPr>
                <a:t>Leverans</a:t>
              </a:r>
            </a:p>
          </p:txBody>
        </p:sp>
        <p:sp>
          <p:nvSpPr>
            <p:cNvPr id="43" name="Ellips 42">
              <a:extLst>
                <a:ext uri="{FF2B5EF4-FFF2-40B4-BE49-F238E27FC236}">
                  <a16:creationId xmlns:a16="http://schemas.microsoft.com/office/drawing/2014/main" id="{A969B49C-1D30-454E-9E8C-4D60BB65741D}"/>
                </a:ext>
              </a:extLst>
            </p:cNvPr>
            <p:cNvSpPr/>
            <p:nvPr/>
          </p:nvSpPr>
          <p:spPr>
            <a:xfrm>
              <a:off x="10509413" y="451509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100"/>
            </a:p>
          </p:txBody>
        </p:sp>
        <p:sp>
          <p:nvSpPr>
            <p:cNvPr id="44" name="textruta 43">
              <a:extLst>
                <a:ext uri="{FF2B5EF4-FFF2-40B4-BE49-F238E27FC236}">
                  <a16:creationId xmlns:a16="http://schemas.microsoft.com/office/drawing/2014/main" id="{F111A18A-9682-4FC7-A169-C1EF6ED01B2A}"/>
                </a:ext>
              </a:extLst>
            </p:cNvPr>
            <p:cNvSpPr txBox="1"/>
            <p:nvPr/>
          </p:nvSpPr>
          <p:spPr>
            <a:xfrm>
              <a:off x="10637849" y="417511"/>
              <a:ext cx="14295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900" dirty="0">
                  <a:solidFill>
                    <a:schemeClr val="accent1"/>
                  </a:solidFill>
                </a:rPr>
                <a:t>Arbetsgruppsmöten </a:t>
              </a:r>
            </a:p>
          </p:txBody>
        </p:sp>
        <p:pic>
          <p:nvPicPr>
            <p:cNvPr id="245" name="Bild 244" descr="Möte med hel fyllning">
              <a:extLst>
                <a:ext uri="{FF2B5EF4-FFF2-40B4-BE49-F238E27FC236}">
                  <a16:creationId xmlns:a16="http://schemas.microsoft.com/office/drawing/2014/main" id="{3AFB0662-3C51-41E6-8EC4-282CDF94D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507956" y="190302"/>
              <a:ext cx="162288" cy="162288"/>
            </a:xfrm>
            <a:prstGeom prst="rect">
              <a:avLst/>
            </a:prstGeom>
          </p:spPr>
        </p:pic>
        <p:sp>
          <p:nvSpPr>
            <p:cNvPr id="246" name="textruta 245">
              <a:extLst>
                <a:ext uri="{FF2B5EF4-FFF2-40B4-BE49-F238E27FC236}">
                  <a16:creationId xmlns:a16="http://schemas.microsoft.com/office/drawing/2014/main" id="{3C9E1074-0666-4D5A-8F83-FB0C185C3388}"/>
                </a:ext>
              </a:extLst>
            </p:cNvPr>
            <p:cNvSpPr txBox="1"/>
            <p:nvPr/>
          </p:nvSpPr>
          <p:spPr>
            <a:xfrm>
              <a:off x="10705228" y="162334"/>
              <a:ext cx="14295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8EB">
                      <a:lumMod val="50000"/>
                    </a:srgbClr>
                  </a:solidFill>
                  <a:effectLst/>
                  <a:uLnTx/>
                  <a:uFillTx/>
                  <a:latin typeface="Public Sans Regular"/>
                  <a:ea typeface="+mn-ea"/>
                  <a:cs typeface="+mn-cs"/>
                </a:rPr>
                <a:t>Rådsmöte</a:t>
              </a:r>
            </a:p>
          </p:txBody>
        </p:sp>
        <p:pic>
          <p:nvPicPr>
            <p:cNvPr id="168" name="Picture 2" descr="Connect four - Free networking icons">
              <a:extLst>
                <a:ext uri="{FF2B5EF4-FFF2-40B4-BE49-F238E27FC236}">
                  <a16:creationId xmlns:a16="http://schemas.microsoft.com/office/drawing/2014/main" id="{FFB84539-30EB-4A01-B5D1-79FCD5DD1E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7010" y="1026684"/>
              <a:ext cx="252001" cy="2303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9" name="textruta 168">
              <a:extLst>
                <a:ext uri="{FF2B5EF4-FFF2-40B4-BE49-F238E27FC236}">
                  <a16:creationId xmlns:a16="http://schemas.microsoft.com/office/drawing/2014/main" id="{C9757D5E-67F4-46D9-BDEB-D033D46C56CD}"/>
                </a:ext>
              </a:extLst>
            </p:cNvPr>
            <p:cNvSpPr txBox="1"/>
            <p:nvPr/>
          </p:nvSpPr>
          <p:spPr>
            <a:xfrm>
              <a:off x="10625909" y="1018040"/>
              <a:ext cx="14295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900" dirty="0">
                  <a:solidFill>
                    <a:schemeClr val="accent1"/>
                  </a:solidFill>
                </a:rPr>
                <a:t>Öppna digitala möten</a:t>
              </a:r>
            </a:p>
          </p:txBody>
        </p:sp>
      </p:grpSp>
      <p:pic>
        <p:nvPicPr>
          <p:cNvPr id="173" name="Picture 2" descr="Connect four - Free networking icons">
            <a:extLst>
              <a:ext uri="{FF2B5EF4-FFF2-40B4-BE49-F238E27FC236}">
                <a16:creationId xmlns:a16="http://schemas.microsoft.com/office/drawing/2014/main" id="{B9D5FFC6-FECF-4566-8CD7-90EB81A1B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844" y="3728959"/>
            <a:ext cx="252001" cy="23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" name="textruta 173">
            <a:extLst>
              <a:ext uri="{FF2B5EF4-FFF2-40B4-BE49-F238E27FC236}">
                <a16:creationId xmlns:a16="http://schemas.microsoft.com/office/drawing/2014/main" id="{DD22CE4D-70EB-479E-8248-75C97F2AE78B}"/>
              </a:ext>
            </a:extLst>
          </p:cNvPr>
          <p:cNvSpPr txBox="1"/>
          <p:nvPr/>
        </p:nvSpPr>
        <p:spPr>
          <a:xfrm rot="19683525">
            <a:off x="10129291" y="3449767"/>
            <a:ext cx="70557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600" dirty="0">
                <a:solidFill>
                  <a:schemeClr val="accent1"/>
                </a:solidFill>
              </a:rPr>
              <a:t>11/11 och 12/11</a:t>
            </a:r>
          </a:p>
        </p:txBody>
      </p:sp>
      <p:pic>
        <p:nvPicPr>
          <p:cNvPr id="175" name="Picture 2" descr="Connect four - Free networking icons">
            <a:extLst>
              <a:ext uri="{FF2B5EF4-FFF2-40B4-BE49-F238E27FC236}">
                <a16:creationId xmlns:a16="http://schemas.microsoft.com/office/drawing/2014/main" id="{3A173BCF-72F9-46FE-A0B9-2A3DDDCF4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118" y="4535598"/>
            <a:ext cx="252001" cy="23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" name="textruta 175">
            <a:extLst>
              <a:ext uri="{FF2B5EF4-FFF2-40B4-BE49-F238E27FC236}">
                <a16:creationId xmlns:a16="http://schemas.microsoft.com/office/drawing/2014/main" id="{2FEA63B3-3F29-45C4-AFF5-B5BEB0848344}"/>
              </a:ext>
            </a:extLst>
          </p:cNvPr>
          <p:cNvSpPr txBox="1"/>
          <p:nvPr/>
        </p:nvSpPr>
        <p:spPr>
          <a:xfrm rot="19683525">
            <a:off x="10105716" y="4247699"/>
            <a:ext cx="70557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600" dirty="0">
                <a:solidFill>
                  <a:schemeClr val="accent1"/>
                </a:solidFill>
              </a:rPr>
              <a:t>11/11 och 12/11</a:t>
            </a:r>
          </a:p>
        </p:txBody>
      </p:sp>
      <p:pic>
        <p:nvPicPr>
          <p:cNvPr id="178" name="Picture 2" descr="Flag spot - Free sports icons">
            <a:extLst>
              <a:ext uri="{FF2B5EF4-FFF2-40B4-BE49-F238E27FC236}">
                <a16:creationId xmlns:a16="http://schemas.microsoft.com/office/drawing/2014/main" id="{28A4CDEC-4FB2-4656-AF22-CD6C23102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212" y="3732583"/>
            <a:ext cx="144264" cy="14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" name="textruta 179">
            <a:extLst>
              <a:ext uri="{FF2B5EF4-FFF2-40B4-BE49-F238E27FC236}">
                <a16:creationId xmlns:a16="http://schemas.microsoft.com/office/drawing/2014/main" id="{1E7DE7B2-0884-4C18-85FD-AEE7F40B8E18}"/>
              </a:ext>
            </a:extLst>
          </p:cNvPr>
          <p:cNvSpPr txBox="1"/>
          <p:nvPr/>
        </p:nvSpPr>
        <p:spPr>
          <a:xfrm rot="19683525">
            <a:off x="7864466" y="3324785"/>
            <a:ext cx="760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solidFill>
                  <a:schemeClr val="accent1"/>
                </a:solidFill>
              </a:rPr>
              <a:t>Snomed</a:t>
            </a:r>
            <a:r>
              <a:rPr lang="sv-SE" sz="800" dirty="0">
                <a:solidFill>
                  <a:schemeClr val="accent1"/>
                </a:solidFill>
              </a:rPr>
              <a:t> CT 1/9</a:t>
            </a:r>
          </a:p>
        </p:txBody>
      </p:sp>
      <p:pic>
        <p:nvPicPr>
          <p:cNvPr id="181" name="Picture 2" descr="Flag spot - Free sports icons">
            <a:extLst>
              <a:ext uri="{FF2B5EF4-FFF2-40B4-BE49-F238E27FC236}">
                <a16:creationId xmlns:a16="http://schemas.microsoft.com/office/drawing/2014/main" id="{0F8D3C2F-284A-4331-A972-872F08DC8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337" y="4533554"/>
            <a:ext cx="144264" cy="14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2" name="textruta 181">
            <a:extLst>
              <a:ext uri="{FF2B5EF4-FFF2-40B4-BE49-F238E27FC236}">
                <a16:creationId xmlns:a16="http://schemas.microsoft.com/office/drawing/2014/main" id="{696C289D-3088-4869-B040-BE78137180CC}"/>
              </a:ext>
            </a:extLst>
          </p:cNvPr>
          <p:cNvSpPr txBox="1"/>
          <p:nvPr/>
        </p:nvSpPr>
        <p:spPr>
          <a:xfrm rot="19683525">
            <a:off x="7864466" y="4096810"/>
            <a:ext cx="760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solidFill>
                  <a:schemeClr val="accent1"/>
                </a:solidFill>
              </a:rPr>
              <a:t>Snomed</a:t>
            </a:r>
            <a:r>
              <a:rPr lang="sv-SE" sz="800" dirty="0">
                <a:solidFill>
                  <a:schemeClr val="accent1"/>
                </a:solidFill>
              </a:rPr>
              <a:t> CT 1/9</a:t>
            </a:r>
          </a:p>
        </p:txBody>
      </p:sp>
      <p:pic>
        <p:nvPicPr>
          <p:cNvPr id="183" name="Bild 182" descr="Möte med hel fyllning">
            <a:extLst>
              <a:ext uri="{FF2B5EF4-FFF2-40B4-BE49-F238E27FC236}">
                <a16:creationId xmlns:a16="http://schemas.microsoft.com/office/drawing/2014/main" id="{1818A099-87DA-434F-8F1C-F639E8B2C8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11779" y="2801957"/>
            <a:ext cx="219578" cy="219578"/>
          </a:xfrm>
          <a:prstGeom prst="rect">
            <a:avLst/>
          </a:prstGeom>
        </p:spPr>
      </p:pic>
      <p:pic>
        <p:nvPicPr>
          <p:cNvPr id="184" name="Bild 183" descr="Möte med hel fyllning">
            <a:extLst>
              <a:ext uri="{FF2B5EF4-FFF2-40B4-BE49-F238E27FC236}">
                <a16:creationId xmlns:a16="http://schemas.microsoft.com/office/drawing/2014/main" id="{89F3FCF5-4BFE-4B60-9B04-A232C972E40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81179" y="2822927"/>
            <a:ext cx="219578" cy="219578"/>
          </a:xfrm>
          <a:prstGeom prst="rect">
            <a:avLst/>
          </a:prstGeom>
        </p:spPr>
      </p:pic>
      <p:pic>
        <p:nvPicPr>
          <p:cNvPr id="185" name="Bild 184" descr="Möte med hel fyllning">
            <a:extLst>
              <a:ext uri="{FF2B5EF4-FFF2-40B4-BE49-F238E27FC236}">
                <a16:creationId xmlns:a16="http://schemas.microsoft.com/office/drawing/2014/main" id="{77757101-D925-4F34-B056-6F182E99BE1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04719" y="2829696"/>
            <a:ext cx="219578" cy="219578"/>
          </a:xfrm>
          <a:prstGeom prst="rect">
            <a:avLst/>
          </a:prstGeom>
        </p:spPr>
      </p:pic>
      <p:pic>
        <p:nvPicPr>
          <p:cNvPr id="187" name="Bildobjekt 186">
            <a:extLst>
              <a:ext uri="{FF2B5EF4-FFF2-40B4-BE49-F238E27FC236}">
                <a16:creationId xmlns:a16="http://schemas.microsoft.com/office/drawing/2014/main" id="{149CCCEA-35FE-4DE0-A887-8494C5E6CC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933" y="2747230"/>
            <a:ext cx="1062879" cy="2109175"/>
          </a:xfrm>
          <a:prstGeom prst="rect">
            <a:avLst/>
          </a:prstGeom>
        </p:spPr>
      </p:pic>
      <p:pic>
        <p:nvPicPr>
          <p:cNvPr id="188" name="Bild 187" descr="Möte med hel fyllning">
            <a:extLst>
              <a:ext uri="{FF2B5EF4-FFF2-40B4-BE49-F238E27FC236}">
                <a16:creationId xmlns:a16="http://schemas.microsoft.com/office/drawing/2014/main" id="{73D1081C-A8B2-4D6C-A271-C96083460F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17285" y="2826529"/>
            <a:ext cx="219578" cy="219578"/>
          </a:xfrm>
          <a:prstGeom prst="rect">
            <a:avLst/>
          </a:prstGeom>
        </p:spPr>
      </p:pic>
      <p:sp>
        <p:nvSpPr>
          <p:cNvPr id="223" name="textruta 222">
            <a:extLst>
              <a:ext uri="{FF2B5EF4-FFF2-40B4-BE49-F238E27FC236}">
                <a16:creationId xmlns:a16="http://schemas.microsoft.com/office/drawing/2014/main" id="{90F55351-C060-4664-94E7-DADBA8DD261D}"/>
              </a:ext>
            </a:extLst>
          </p:cNvPr>
          <p:cNvSpPr txBox="1"/>
          <p:nvPr/>
        </p:nvSpPr>
        <p:spPr>
          <a:xfrm rot="19683525">
            <a:off x="3548654" y="4267496"/>
            <a:ext cx="4511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11/4</a:t>
            </a:r>
          </a:p>
        </p:txBody>
      </p:sp>
      <p:sp>
        <p:nvSpPr>
          <p:cNvPr id="2" name="Ellips 1">
            <a:extLst>
              <a:ext uri="{FF2B5EF4-FFF2-40B4-BE49-F238E27FC236}">
                <a16:creationId xmlns:a16="http://schemas.microsoft.com/office/drawing/2014/main" id="{D3548E80-9BE7-439B-8781-B1A17453428E}"/>
              </a:ext>
            </a:extLst>
          </p:cNvPr>
          <p:cNvSpPr/>
          <p:nvPr/>
        </p:nvSpPr>
        <p:spPr>
          <a:xfrm>
            <a:off x="10039134" y="2082177"/>
            <a:ext cx="1364172" cy="62231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8" name="Ellips 87">
            <a:extLst>
              <a:ext uri="{FF2B5EF4-FFF2-40B4-BE49-F238E27FC236}">
                <a16:creationId xmlns:a16="http://schemas.microsoft.com/office/drawing/2014/main" id="{84933D6D-C28F-4C15-9799-C0DACD7C6CBB}"/>
              </a:ext>
            </a:extLst>
          </p:cNvPr>
          <p:cNvSpPr/>
          <p:nvPr/>
        </p:nvSpPr>
        <p:spPr>
          <a:xfrm>
            <a:off x="9367594" y="3678263"/>
            <a:ext cx="252000" cy="117814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100"/>
          </a:p>
        </p:txBody>
      </p:sp>
      <p:sp>
        <p:nvSpPr>
          <p:cNvPr id="91" name="textruta 90">
            <a:extLst>
              <a:ext uri="{FF2B5EF4-FFF2-40B4-BE49-F238E27FC236}">
                <a16:creationId xmlns:a16="http://schemas.microsoft.com/office/drawing/2014/main" id="{EE4355CA-3C45-4E95-9C6B-19C0E6B40BC8}"/>
              </a:ext>
            </a:extLst>
          </p:cNvPr>
          <p:cNvSpPr txBox="1"/>
          <p:nvPr/>
        </p:nvSpPr>
        <p:spPr>
          <a:xfrm rot="19683525">
            <a:off x="9401233" y="3428065"/>
            <a:ext cx="5785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chemeClr val="accent1"/>
                </a:solidFill>
              </a:rPr>
              <a:t>16/10</a:t>
            </a:r>
          </a:p>
        </p:txBody>
      </p:sp>
    </p:spTree>
    <p:extLst>
      <p:ext uri="{BB962C8B-B14F-4D97-AF65-F5344CB8AC3E}">
        <p14:creationId xmlns:p14="http://schemas.microsoft.com/office/powerpoint/2010/main" val="227226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93394B-8C3B-4532-BB24-ED5962627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pPr algn="l"/>
            <a:r>
              <a:rPr lang="sv-SE" dirty="0"/>
              <a:t>Vad händer med förslaget på tillägg till urvalet?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BCBF6C34-D4E0-4849-A1CE-7FD1303C625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7866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149DCA86-1DE6-45EB-AF8E-3A2B9BAFE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Vad händer nu?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9A60066E-97A2-4D71-8AD2-9946CDE10254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300140"/>
            <a:ext cx="10475912" cy="3965723"/>
          </a:xfrm>
        </p:spPr>
        <p:txBody>
          <a:bodyPr/>
          <a:lstStyle/>
          <a:p>
            <a:r>
              <a:rPr lang="sv-SE" dirty="0"/>
              <a:t>Beskrivningar till vårdtjänsterna - arbete startat.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B72873F-BC40-4824-B2CF-CB97B76AF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236" y="2913777"/>
            <a:ext cx="1834167" cy="1942731"/>
          </a:xfrm>
          <a:prstGeom prst="rect">
            <a:avLst/>
          </a:prstGeom>
        </p:spPr>
      </p:pic>
      <p:pic>
        <p:nvPicPr>
          <p:cNvPr id="7" name="image_0">
            <a:extLst>
              <a:ext uri="{FF2B5EF4-FFF2-40B4-BE49-F238E27FC236}">
                <a16:creationId xmlns:a16="http://schemas.microsoft.com/office/drawing/2014/main" id="{93D28A3B-C2BB-4397-9B48-00173A669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66" y="2940732"/>
            <a:ext cx="1597575" cy="240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 1">
            <a:extLst>
              <a:ext uri="{FF2B5EF4-FFF2-40B4-BE49-F238E27FC236}">
                <a16:creationId xmlns:a16="http://schemas.microsoft.com/office/drawing/2014/main" id="{4A972883-A232-41B4-A5A9-A4C5CEB4CD17}"/>
              </a:ext>
            </a:extLst>
          </p:cNvPr>
          <p:cNvSpPr/>
          <p:nvPr/>
        </p:nvSpPr>
        <p:spPr>
          <a:xfrm>
            <a:off x="1212849" y="3556000"/>
            <a:ext cx="1716791" cy="520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Ellips 7">
            <a:extLst>
              <a:ext uri="{FF2B5EF4-FFF2-40B4-BE49-F238E27FC236}">
                <a16:creationId xmlns:a16="http://schemas.microsoft.com/office/drawing/2014/main" id="{0C502B39-CCBA-4E5E-AC8C-FE21519488E3}"/>
              </a:ext>
            </a:extLst>
          </p:cNvPr>
          <p:cNvSpPr/>
          <p:nvPr/>
        </p:nvSpPr>
        <p:spPr>
          <a:xfrm>
            <a:off x="3283651" y="3884645"/>
            <a:ext cx="1713799" cy="4079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9" name="image_0">
            <a:extLst>
              <a:ext uri="{FF2B5EF4-FFF2-40B4-BE49-F238E27FC236}">
                <a16:creationId xmlns:a16="http://schemas.microsoft.com/office/drawing/2014/main" id="{55A46976-10DF-4824-A11C-D32ED39FF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365" y="2781982"/>
            <a:ext cx="3766122" cy="341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 9">
            <a:extLst>
              <a:ext uri="{FF2B5EF4-FFF2-40B4-BE49-F238E27FC236}">
                <a16:creationId xmlns:a16="http://schemas.microsoft.com/office/drawing/2014/main" id="{0F06DD41-0733-4E29-BE61-28661AA6EDE9}"/>
              </a:ext>
            </a:extLst>
          </p:cNvPr>
          <p:cNvSpPr/>
          <p:nvPr/>
        </p:nvSpPr>
        <p:spPr>
          <a:xfrm>
            <a:off x="5764521" y="4159250"/>
            <a:ext cx="3538229" cy="11900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37829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F311763-C75C-4B1A-94D4-0C31BE48B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dirty="0"/>
              <a:t>Nästa specialistområde att gå igenom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55DC35A-C110-495A-8E1E-51A7D10DFC7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844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BDA3CE5-9326-4198-B73B-1B24F5842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Hur går vi vidare?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4FA4911-5B41-4B09-91D9-EA40AD909150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sv-SE" dirty="0"/>
              <a:t>Ämnesexperter, inget svar från ögonläkarföreningen. Idéer?</a:t>
            </a:r>
          </a:p>
          <a:p>
            <a:r>
              <a:rPr lang="sv-SE" dirty="0"/>
              <a:t>Planera och prioritera kommande område:</a:t>
            </a:r>
          </a:p>
          <a:p>
            <a:pPr marL="0" indent="0">
              <a:buNone/>
            </a:pPr>
            <a:r>
              <a:rPr lang="sv-SE" dirty="0"/>
              <a:t>		Gynekologi - pågående</a:t>
            </a:r>
          </a:p>
          <a:p>
            <a:pPr marL="0" indent="0">
              <a:buNone/>
            </a:pPr>
            <a:r>
              <a:rPr lang="sv-SE" dirty="0"/>
              <a:t>		Ortopedi - pågående</a:t>
            </a:r>
          </a:p>
          <a:p>
            <a:pPr marL="0" indent="0">
              <a:buNone/>
            </a:pPr>
            <a:r>
              <a:rPr lang="sv-SE" dirty="0"/>
              <a:t>		</a:t>
            </a:r>
            <a:r>
              <a:rPr lang="sv-SE" i="1" dirty="0"/>
              <a:t>Öron näsa hals</a:t>
            </a:r>
          </a:p>
          <a:p>
            <a:pPr marL="0" indent="0">
              <a:buNone/>
            </a:pPr>
            <a:r>
              <a:rPr lang="sv-SE" i="1" dirty="0"/>
              <a:t>		Psykiatri</a:t>
            </a:r>
          </a:p>
          <a:p>
            <a:pPr marL="0" indent="0">
              <a:buNone/>
            </a:pPr>
            <a:r>
              <a:rPr lang="sv-SE" i="1" dirty="0"/>
              <a:t>		Onkologi</a:t>
            </a:r>
          </a:p>
        </p:txBody>
      </p:sp>
    </p:spTree>
    <p:extLst>
      <p:ext uri="{BB962C8B-B14F-4D97-AF65-F5344CB8AC3E}">
        <p14:creationId xmlns:p14="http://schemas.microsoft.com/office/powerpoint/2010/main" val="131562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FEF50D435C49B246BF2C9B1482013D09" ma:contentTypeVersion="2" ma:contentTypeDescription="Create a new document." ma:contentTypeScope="" ma:versionID="cb4b2424ca0fa0b98eb13fc6350f935e">
  <xsd:schema xmlns:xsd="http://www.w3.org/2001/XMLSchema" xmlns:xs="http://www.w3.org/2001/XMLSchema" xmlns:p="http://schemas.microsoft.com/office/2006/metadata/properties" xmlns:ns2="c28f52af-a8f8-4551-b8ae-866ae79b83b4" xmlns:ns3="22987DCD-55DF-4183-A58B-18F9DF8CFDBB" xmlns:ns4="http://schemas.microsoft.com/sharepoint/v4" targetNamespace="http://schemas.microsoft.com/office/2006/metadata/properties" ma:root="true" ma:fieldsID="e104011722efbb67d3288060fb6f4374" ns2:_="" ns3:_="" ns4:_="">
    <xsd:import namespace="c28f52af-a8f8-4551-b8ae-866ae79b83b4"/>
    <xsd:import namespace="22987DCD-55DF-4183-A58B-18F9DF8CFDB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87DCD-55DF-4183-A58B-18F9DF8CFDBB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30669A-1084-4F1E-8CE7-7D02310D80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22987DCD-55DF-4183-A58B-18F9DF8CFDB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F83AB5-60F3-4228-91A6-2AD0A1DC7E3B}">
  <ds:schemaRefs>
    <ds:schemaRef ds:uri="http://purl.org/dc/dcmitype/"/>
    <ds:schemaRef ds:uri="22987DCD-55DF-4183-A58B-18F9DF8CFDBB"/>
    <ds:schemaRef ds:uri="http://schemas.microsoft.com/office/2006/documentManagement/types"/>
    <ds:schemaRef ds:uri="http://schemas.microsoft.com/sharepoint/v4"/>
    <ds:schemaRef ds:uri="http://schemas.openxmlformats.org/package/2006/metadata/core-properties"/>
    <ds:schemaRef ds:uri="http://www.w3.org/XML/1998/namespace"/>
    <ds:schemaRef ds:uri="http://purl.org/dc/elements/1.1/"/>
    <ds:schemaRef ds:uri="c28f52af-a8f8-4551-b8ae-866ae79b83b4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3219</TotalTime>
  <Words>399</Words>
  <Application>Microsoft Office PowerPoint</Application>
  <PresentationFormat>Bredbild</PresentationFormat>
  <Paragraphs>145</Paragraphs>
  <Slides>18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5" baseType="lpstr">
      <vt:lpstr>Public Sans</vt:lpstr>
      <vt:lpstr>Open Sans</vt:lpstr>
      <vt:lpstr>Public Sans Bold</vt:lpstr>
      <vt:lpstr>Calibri</vt:lpstr>
      <vt:lpstr>Public Sans Regular</vt:lpstr>
      <vt:lpstr>Arial</vt:lpstr>
      <vt:lpstr>Ny-ppt-mall-ny version</vt:lpstr>
      <vt:lpstr>Uppdrag om nationellt kodverk för  vårdtjänster inom hälso- och sjukvård</vt:lpstr>
      <vt:lpstr>Välkommen</vt:lpstr>
      <vt:lpstr>Agenda</vt:lpstr>
      <vt:lpstr>Välkomna</vt:lpstr>
      <vt:lpstr>Tidsplan </vt:lpstr>
      <vt:lpstr>Vad händer med förslaget på tillägg till urvalet?</vt:lpstr>
      <vt:lpstr>Vad händer nu?</vt:lpstr>
      <vt:lpstr>Nästa specialistområde att gå igenom</vt:lpstr>
      <vt:lpstr>Hur går vi vidare?</vt:lpstr>
      <vt:lpstr>Pågående</vt:lpstr>
      <vt:lpstr>Processen och ändringshantering</vt:lpstr>
      <vt:lpstr>Process för ändringshantering</vt:lpstr>
      <vt:lpstr>Framtida organisering</vt:lpstr>
      <vt:lpstr>Framtid</vt:lpstr>
      <vt:lpstr>Summering</vt:lpstr>
      <vt:lpstr>Kommande möten</vt:lpstr>
      <vt:lpstr>Öppna digitala möten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Uppdrag</dc:title>
  <dc:creator>Hanna Svensk EXT</dc:creator>
  <cp:lastModifiedBy>Hanna Svensk EXT</cp:lastModifiedBy>
  <cp:revision>69</cp:revision>
  <dcterms:created xsi:type="dcterms:W3CDTF">2025-03-19T12:29:24Z</dcterms:created>
  <dcterms:modified xsi:type="dcterms:W3CDTF">2025-10-07T08:30:29Z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0x010100DC1D8ECDB72C194F9F7841CC62E2C46500FEF50D435C49B246BF2C9B1482013D09</vt:lpwstr>
  </property>
</Properties>
</file>