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11313" r:id="rId2"/>
    <p:sldId id="11312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1" autoAdjust="0"/>
    <p:restoredTop sz="63576" autoAdjust="0"/>
  </p:normalViewPr>
  <p:slideViewPr>
    <p:cSldViewPr snapToGrid="0">
      <p:cViewPr varScale="1">
        <p:scale>
          <a:sx n="87" d="100"/>
          <a:sy n="87" d="100"/>
        </p:scale>
        <p:origin x="8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AB095-FEF9-4789-B19F-2D374157FB5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6B95C-5400-44BB-92DE-74163FD9D5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5682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sv-SE" dirty="0"/>
              <a:t>I takt med att digitaliseringen ökar så </a:t>
            </a:r>
            <a:r>
              <a:rPr lang="sv-SE" b="1" dirty="0"/>
              <a:t>involveras fler och fler parter </a:t>
            </a:r>
            <a:r>
              <a:rPr lang="sv-SE" dirty="0"/>
              <a:t>som man behöver utbyta information med.</a:t>
            </a:r>
          </a:p>
          <a:p>
            <a:pPr>
              <a:defRPr/>
            </a:pPr>
            <a:endParaRPr lang="sv-SE" dirty="0"/>
          </a:p>
          <a:p>
            <a:r>
              <a:rPr lang="sv-SE" dirty="0"/>
              <a:t>Vid informationsutbyte mellan organisationer finns stora behov: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200" b="1" dirty="0"/>
              <a:t>När behörighetsgrundande attribut ska skickas mellan organisationer saknas generella regelverk och standarder.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200" b="1" dirty="0"/>
              <a:t>Det finns federationer, men de är avgränsade till specifika verksamhetsområden.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200" b="1" dirty="0"/>
              <a:t>Det saknas överenskomna sätt att identifiera olika typer av system som robotar (RPA), beslutsstöd, AI och andra applikationer.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sv-SE" sz="1200" b="1" dirty="0"/>
          </a:p>
          <a:p>
            <a:pPr>
              <a:defRPr/>
            </a:pPr>
            <a:r>
              <a:rPr lang="sv-SE" dirty="0"/>
              <a:t>Idag behöver en kommun eller region ansluta sig till </a:t>
            </a:r>
            <a:r>
              <a:rPr lang="sv-SE" b="1" dirty="0"/>
              <a:t>flera lösningar</a:t>
            </a:r>
            <a:r>
              <a:rPr lang="sv-SE" dirty="0"/>
              <a:t> med </a:t>
            </a:r>
            <a:r>
              <a:rPr lang="sv-SE" b="1" dirty="0"/>
              <a:t>delvis olika tekniska krav </a:t>
            </a:r>
            <a:r>
              <a:rPr lang="sv-SE" dirty="0"/>
              <a:t>och </a:t>
            </a:r>
            <a:r>
              <a:rPr lang="sv-SE" b="1" dirty="0"/>
              <a:t>organisatoriska krav</a:t>
            </a:r>
            <a:r>
              <a:rPr lang="sv-SE" dirty="0"/>
              <a:t>, vilket blir både dyrt och svårt att ansluta till samt att förvalta flera olika lösningar över tid. </a:t>
            </a:r>
          </a:p>
          <a:p>
            <a:pPr>
              <a:defRPr/>
            </a:pPr>
            <a:r>
              <a:rPr lang="sv-SE" dirty="0"/>
              <a:t>Man skulle önska att en organisation bara </a:t>
            </a:r>
            <a:r>
              <a:rPr lang="sv-SE" b="1" dirty="0"/>
              <a:t>behövde ansluta en gång</a:t>
            </a:r>
            <a:r>
              <a:rPr lang="sv-SE" dirty="0"/>
              <a:t> och via den anslutningen </a:t>
            </a:r>
            <a:r>
              <a:rPr lang="sv-SE" b="1" dirty="0"/>
              <a:t>nå många andra organisationer</a:t>
            </a:r>
            <a:r>
              <a:rPr lang="sv-SE" dirty="0"/>
              <a:t>. </a:t>
            </a:r>
          </a:p>
          <a:p>
            <a:pPr>
              <a:defRPr/>
            </a:pP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020272-1151-4A07-A163-3EAA1D877456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1660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020272-1151-4A07-A163-3EAA1D877456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32087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0486D-1C52-97DD-510C-1E1EF0AB7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980815-A8D8-A15D-8097-FDDFBE22A7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945F1-0898-005F-97CA-FA690DF24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B0EFF-D2CD-A255-A843-E51397021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565EB-F497-3676-F0E3-DA4F6BA8A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0899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456AD-8794-A647-100E-D57715127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22B4CD-D230-BAC3-60EC-AE3DBFF631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B0C29-4DD3-3850-F483-8847CA6A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60143D-9AEC-4D7E-6E56-5FA30DD7C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516E1-C71D-985A-D684-0BDA81195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34123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DB3D17-41E9-FFB7-C05B-2C2660D56C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FF8FF0-A480-1D6D-7FBF-2D8654227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92D38-43C4-DC4C-2D91-820259371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59D26-CEE6-D218-AB5E-29172523B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24AF9-D78D-BFA0-41EF-7A96E958F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2632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6D252-D922-3845-E4DD-4541CAEC3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BA9FE-C0AA-D9C2-1A83-D29ED723B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16DCE-3CA6-58C3-F9BC-D7AD4295C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F263E-B3D0-D9B8-E52E-D00C019C2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16781-13F7-DF77-77C8-C4AF33F91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6775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2D40-096F-D5A4-BE74-4054BE87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1348-C5C8-CEB6-4FD1-4C25792E4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03C29-00D5-6725-2236-E7FDB4E18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C9D06-6761-C169-7C4A-CB2DA48BC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CAC53-E5F7-FC52-1C87-681C6BC35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125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DC65B-BA3D-E63C-B502-B0825BC85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22A3D-FFDD-E0B5-29E2-D1DEC82488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9184E5-5309-D12E-A3BF-B647486587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9F716D-079E-DE28-A3F8-B2546B247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EDB3A-B292-971F-3CE0-304533517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46C802-64F1-F1BE-23C3-8A6D4A751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9615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7CC9F-E094-7BAE-960C-DD5A9AE15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8151E-75B1-14F5-DAAC-B40586B69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761DB-4E04-E6E5-1561-45E1ACF1AB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A7D4A6-F9ED-7AD3-8BDA-31A1ADE389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ECAF0A-7EC7-0A00-8846-F9AEC380E6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B5C26D-86ED-D0C5-B0FD-9935D0561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A741D8-BC54-CD71-BBE6-4C88534D9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FF0AE0-7B1E-1175-5BE2-E6D2B74AF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42236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529EF-D37A-5F79-DD9B-E47533483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8BEED9-923A-944E-21FA-346FE4D34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648DA-36A0-B3F9-A685-35F099907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FC1275-98E0-A7AF-D6CD-8CCFAEF96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7734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4D9EA4-E05A-1E5C-8F06-88CF67ED6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DD46A-498D-2485-A9CD-594FE6D02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502B6C-CBBA-1590-5D12-0188F7B57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912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61A6C-CA4C-2428-E442-3C59F53B0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8A892-360A-A0BD-FED3-85F01FE60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76E29A-8CA9-8B83-3E24-024CC76EC0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4A57E1-8F07-DD53-3803-EE6A9D1C0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041A49-0D5C-4042-4FAF-4976BD010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5E0D8C-E5CD-7D90-7509-70FDE4D91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905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539F9-1823-C0FB-7057-8CD38EC5A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3FA1E2-0AC8-822C-7790-85EB88061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D6ACFF-E0FD-BBDC-45F6-28E69EA35E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211959-3D8F-7721-5994-1CE2D0AB9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CE0C4E-1012-2407-F5E6-1EBAAA866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5131A2-4F8F-2DEB-BFEC-85E4653B1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94964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C4321E-F51C-8EB7-34F5-6B6977592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4C049-0449-A7BB-2939-6A305D3F1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BBD95-3430-182C-ABD5-189A08A6FF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B3FEAA-4A9D-4D92-B6C4-816740F70DCE}" type="datetimeFigureOut">
              <a:rPr lang="sv-SE" smtClean="0"/>
              <a:t>2025-05-15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4F430-A30E-2B29-3E46-7B826289F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47FE6-4FC0-A7D6-E531-B4EAC795D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883F48-4849-46C9-8F57-49536EF4DA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7537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FB258A-52F9-9F9A-2CC0-7C80FBB68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Identitets- och behörighetshantering</a:t>
            </a:r>
          </a:p>
        </p:txBody>
      </p:sp>
      <p:sp>
        <p:nvSpPr>
          <p:cNvPr id="28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99B10ED-460D-ADD2-25EB-D18FE66C038C}"/>
              </a:ext>
            </a:extLst>
          </p:cNvPr>
          <p:cNvSpPr txBox="1">
            <a:spLocks/>
          </p:cNvSpPr>
          <p:nvPr/>
        </p:nvSpPr>
        <p:spPr>
          <a:xfrm>
            <a:off x="630936" y="2660904"/>
            <a:ext cx="4818888" cy="35478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/>
              <a:t>Digitaliseringen</a:t>
            </a:r>
            <a:r>
              <a:rPr lang="en-US" sz="2200" dirty="0"/>
              <a:t> </a:t>
            </a:r>
            <a:r>
              <a:rPr lang="en-US" sz="2200"/>
              <a:t>involverar</a:t>
            </a:r>
            <a:r>
              <a:rPr lang="en-US" sz="2200" dirty="0"/>
              <a:t> </a:t>
            </a:r>
            <a:r>
              <a:rPr lang="en-US" sz="2200"/>
              <a:t>fler</a:t>
            </a:r>
            <a:r>
              <a:rPr lang="en-US" sz="2200" dirty="0"/>
              <a:t> och </a:t>
            </a:r>
            <a:r>
              <a:rPr lang="en-US" sz="2200"/>
              <a:t>fler</a:t>
            </a:r>
            <a:r>
              <a:rPr lang="en-US" sz="2200" dirty="0"/>
              <a:t> </a:t>
            </a:r>
            <a:r>
              <a:rPr lang="en-US" sz="2200"/>
              <a:t>parter</a:t>
            </a:r>
            <a:r>
              <a:rPr lang="en-US" sz="2200" dirty="0"/>
              <a:t>. </a:t>
            </a:r>
          </a:p>
          <a:p>
            <a:r>
              <a:rPr lang="en-US" sz="2200" dirty="0"/>
              <a:t>En region/</a:t>
            </a:r>
            <a:r>
              <a:rPr lang="en-US" sz="2200"/>
              <a:t>kommun</a:t>
            </a:r>
            <a:r>
              <a:rPr lang="en-US" sz="2200" dirty="0"/>
              <a:t> </a:t>
            </a:r>
            <a:r>
              <a:rPr lang="en-US" sz="2200"/>
              <a:t>kan</a:t>
            </a:r>
            <a:r>
              <a:rPr lang="en-US" sz="2200" dirty="0"/>
              <a:t> </a:t>
            </a:r>
            <a:r>
              <a:rPr lang="en-US" sz="2200"/>
              <a:t>behöva</a:t>
            </a:r>
            <a:r>
              <a:rPr lang="en-US" sz="2200" dirty="0"/>
              <a:t> </a:t>
            </a:r>
            <a:r>
              <a:rPr lang="en-US" sz="2200"/>
              <a:t>utbyta</a:t>
            </a:r>
            <a:r>
              <a:rPr lang="en-US" sz="2200" dirty="0"/>
              <a:t> information med </a:t>
            </a:r>
            <a:r>
              <a:rPr lang="en-US" sz="2200"/>
              <a:t>många</a:t>
            </a:r>
            <a:r>
              <a:rPr lang="en-US" sz="2200" dirty="0"/>
              <a:t> </a:t>
            </a:r>
            <a:r>
              <a:rPr lang="en-US" sz="2200"/>
              <a:t>olika</a:t>
            </a:r>
            <a:r>
              <a:rPr lang="en-US" sz="2200" dirty="0"/>
              <a:t> </a:t>
            </a:r>
            <a:r>
              <a:rPr lang="en-US" sz="2200"/>
              <a:t>aktörer</a:t>
            </a:r>
            <a:r>
              <a:rPr lang="en-US" sz="2200" dirty="0"/>
              <a:t>, </a:t>
            </a:r>
            <a:r>
              <a:rPr lang="en-US" sz="2200"/>
              <a:t>exempelvis</a:t>
            </a:r>
            <a:r>
              <a:rPr lang="en-US" sz="2200" dirty="0"/>
              <a:t> </a:t>
            </a:r>
            <a:r>
              <a:rPr lang="en-US" sz="2200"/>
              <a:t>statliga</a:t>
            </a:r>
            <a:r>
              <a:rPr lang="en-US" sz="2200" dirty="0"/>
              <a:t> </a:t>
            </a:r>
            <a:r>
              <a:rPr lang="en-US" sz="2200"/>
              <a:t>myndigheter</a:t>
            </a:r>
            <a:r>
              <a:rPr lang="en-US" sz="2200" dirty="0"/>
              <a:t>. </a:t>
            </a:r>
          </a:p>
          <a:p>
            <a:r>
              <a:rPr lang="en-US" sz="2200"/>
              <a:t>Inkompatibla</a:t>
            </a:r>
            <a:r>
              <a:rPr lang="en-US" sz="2200" dirty="0"/>
              <a:t> </a:t>
            </a:r>
            <a:r>
              <a:rPr lang="en-US" sz="2200"/>
              <a:t>tekniska</a:t>
            </a:r>
            <a:r>
              <a:rPr lang="en-US" sz="2200" dirty="0"/>
              <a:t> </a:t>
            </a:r>
            <a:r>
              <a:rPr lang="en-US" sz="2200"/>
              <a:t>anslutningar</a:t>
            </a:r>
            <a:r>
              <a:rPr lang="en-US" sz="2200" dirty="0"/>
              <a:t> och </a:t>
            </a:r>
            <a:r>
              <a:rPr lang="en-US" sz="2200"/>
              <a:t>tillitskrav</a:t>
            </a:r>
            <a:r>
              <a:rPr lang="en-US" sz="2200" dirty="0"/>
              <a:t>: </a:t>
            </a:r>
            <a:r>
              <a:rPr lang="en-US" sz="2200"/>
              <a:t>dyrt</a:t>
            </a:r>
            <a:r>
              <a:rPr lang="en-US" sz="2200" dirty="0"/>
              <a:t> och </a:t>
            </a:r>
            <a:r>
              <a:rPr lang="en-US" sz="2200"/>
              <a:t>svårt</a:t>
            </a:r>
            <a:r>
              <a:rPr lang="en-US" sz="2200" dirty="0"/>
              <a:t>. </a:t>
            </a:r>
          </a:p>
        </p:txBody>
      </p:sp>
      <p:pic>
        <p:nvPicPr>
          <p:cNvPr id="6" name="Picture 5" descr="A person looking at many buildings&#10;&#10;AI-generated content may be incorrect.">
            <a:extLst>
              <a:ext uri="{FF2B5EF4-FFF2-40B4-BE49-F238E27FC236}">
                <a16:creationId xmlns:a16="http://schemas.microsoft.com/office/drawing/2014/main" id="{5250A5AD-04BE-B9B9-698E-40A128AF89B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17" r="675" b="-3"/>
          <a:stretch>
            <a:fillRect/>
          </a:stretch>
        </p:blipFill>
        <p:spPr>
          <a:xfrm>
            <a:off x="6145448" y="640080"/>
            <a:ext cx="5366168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051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C2FCDA-FF54-B8D8-1C58-D337DC7CD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sv-SE" sz="5400"/>
              <a:t>Utmaningar</a:t>
            </a:r>
          </a:p>
        </p:txBody>
      </p:sp>
      <p:pic>
        <p:nvPicPr>
          <p:cNvPr id="6" name="Picture 5" descr="A person and person climbing a rock&#10;&#10;AI-generated content may be incorrect.">
            <a:extLst>
              <a:ext uri="{FF2B5EF4-FFF2-40B4-BE49-F238E27FC236}">
                <a16:creationId xmlns:a16="http://schemas.microsoft.com/office/drawing/2014/main" id="{8703CE70-797D-9729-0337-75E212007A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0" r="8123"/>
          <a:stretch>
            <a:fillRect/>
          </a:stretch>
        </p:blipFill>
        <p:spPr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4" name="sketchy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AA0BD-A947-1719-420E-B71672EBA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706624"/>
            <a:ext cx="6894576" cy="3483864"/>
          </a:xfrm>
        </p:spPr>
        <p:txBody>
          <a:bodyPr>
            <a:normAutofit/>
          </a:bodyPr>
          <a:lstStyle/>
          <a:p>
            <a:r>
              <a:rPr lang="sv-SE" sz="2000" dirty="0"/>
              <a:t>Både digitaliseringen och säkerhetskraven ökar!</a:t>
            </a:r>
          </a:p>
          <a:p>
            <a:r>
              <a:rPr lang="sv-SE" sz="2000" dirty="0"/>
              <a:t>Olika parter ställer olika krav</a:t>
            </a:r>
          </a:p>
          <a:p>
            <a:r>
              <a:rPr lang="sv-SE" sz="2000" dirty="0"/>
              <a:t>Behörighetsgrundande information hanteras på olika sätt</a:t>
            </a:r>
          </a:p>
          <a:p>
            <a:r>
              <a:rPr lang="sv-SE" sz="2000" dirty="0"/>
              <a:t>System kan inte identifiera sig på ett överenskommet sätt</a:t>
            </a:r>
          </a:p>
          <a:p>
            <a:r>
              <a:rPr lang="sv-SE" sz="2000" dirty="0"/>
              <a:t>Säkerhet och robusthet behövs men kräver tid och pengar</a:t>
            </a:r>
          </a:p>
          <a:p>
            <a:r>
              <a:rPr lang="sv-SE" sz="2000" dirty="0"/>
              <a:t>Onödig manuell hantering är dyr och ger sämre datakvalité</a:t>
            </a:r>
          </a:p>
          <a:p>
            <a:r>
              <a:rPr lang="sv-SE" sz="2000" dirty="0"/>
              <a:t>Investeringar i befintliga federationer bör tillvaratas</a:t>
            </a:r>
          </a:p>
        </p:txBody>
      </p:sp>
    </p:spTree>
    <p:extLst>
      <p:ext uri="{BB962C8B-B14F-4D97-AF65-F5344CB8AC3E}">
        <p14:creationId xmlns:p14="http://schemas.microsoft.com/office/powerpoint/2010/main" val="104440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222</Words>
  <Application>Microsoft Office PowerPoint</Application>
  <PresentationFormat>Widescreen</PresentationFormat>
  <Paragraphs>23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Identitets- och behörighetshantering</vt:lpstr>
      <vt:lpstr>Utmaningar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Carlsson Stig</dc:creator>
  <cp:lastModifiedBy>Carlsson Stig</cp:lastModifiedBy>
  <cp:revision>1</cp:revision>
  <dcterms:created xsi:type="dcterms:W3CDTF">2025-05-15T07:59:23Z</dcterms:created>
  <dcterms:modified xsi:type="dcterms:W3CDTF">2025-05-15T09:50:16Z</dcterms:modified>
</cp:coreProperties>
</file>