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 id="2147483774" r:id="rId5"/>
  </p:sldMasterIdLst>
  <p:notesMasterIdLst>
    <p:notesMasterId r:id="rId16"/>
  </p:notesMasterIdLst>
  <p:sldIdLst>
    <p:sldId id="256" r:id="rId6"/>
    <p:sldId id="2147478070" r:id="rId7"/>
    <p:sldId id="257" r:id="rId8"/>
    <p:sldId id="2147478068" r:id="rId9"/>
    <p:sldId id="2147478075" r:id="rId10"/>
    <p:sldId id="2147478069" r:id="rId11"/>
    <p:sldId id="7668" r:id="rId12"/>
    <p:sldId id="2147478074" r:id="rId13"/>
    <p:sldId id="2147478071" r:id="rId14"/>
    <p:sldId id="2147478072" r:id="rId15"/>
  </p:sldIdLst>
  <p:sldSz cx="12192000" cy="6858000"/>
  <p:notesSz cx="6858000" cy="9144000"/>
  <p:embeddedFontLst>
    <p:embeddedFont>
      <p:font typeface="Calibri" panose="020F0502020204030204" pitchFamily="34" charset="0"/>
      <p:regular r:id="rId17"/>
      <p:bold r:id="rId18"/>
      <p:italic r:id="rId19"/>
      <p:boldItalic r:id="rId20"/>
    </p:embeddedFont>
    <p:embeddedFont>
      <p:font typeface="Perpetua" panose="02020502060401020303" pitchFamily="18" charset="0"/>
      <p:regular r:id="rId21"/>
      <p:bold r:id="rId22"/>
      <p:italic r:id="rId23"/>
      <p:boldItalic r:id="rId24"/>
    </p:embeddedFont>
    <p:embeddedFont>
      <p:font typeface="Public Sans" pitchFamily="2" charset="0"/>
      <p:regular r:id="rId25"/>
      <p:bold r:id="rId26"/>
      <p:italic r:id="rId27"/>
      <p:boldItalic r:id="rId28"/>
    </p:embeddedFont>
    <p:embeddedFont>
      <p:font typeface="Public Sans Bold" pitchFamily="2" charset="0"/>
      <p:bold r:id="rId29"/>
      <p:italic r:id="rId30"/>
      <p:boldItalic r:id="rId31"/>
    </p:embeddedFont>
    <p:embeddedFont>
      <p:font typeface="Public Sans Regular" pitchFamily="2" charset="0"/>
      <p:regular r:id="rId32"/>
      <p:bold r:id="rId33"/>
      <p:italic r:id="rId34"/>
      <p:boldItalic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8" autoAdjust="0"/>
    <p:restoredTop sz="90966" autoAdjust="0"/>
  </p:normalViewPr>
  <p:slideViewPr>
    <p:cSldViewPr snapToGrid="0">
      <p:cViewPr varScale="1">
        <p:scale>
          <a:sx n="60" d="100"/>
          <a:sy n="60" d="100"/>
        </p:scale>
        <p:origin x="756" y="36"/>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tableStyles" Target="tableStyles.xml"/><Relationship Id="rId21" Type="http://schemas.openxmlformats.org/officeDocument/2006/relationships/font" Target="fonts/font5.fntdata"/><Relationship Id="rId34" Type="http://schemas.openxmlformats.org/officeDocument/2006/relationships/font" Target="fonts/font18.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 Id="rId8" Type="http://schemas.openxmlformats.org/officeDocument/2006/relationships/slide" Target="slides/slide3.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909B5A-1721-4BF4-A77E-59634F168AE6}" type="datetimeFigureOut">
              <a:rPr lang="sv-SE" smtClean="0"/>
              <a:t>2025-04-25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5B4BB0-3360-4C9B-A326-FE491DC57285}" type="slidenum">
              <a:rPr lang="sv-SE" smtClean="0"/>
              <a:t>‹#›</a:t>
            </a:fld>
            <a:endParaRPr lang="sv-SE"/>
          </a:p>
        </p:txBody>
      </p:sp>
    </p:spTree>
    <p:extLst>
      <p:ext uri="{BB962C8B-B14F-4D97-AF65-F5344CB8AC3E}">
        <p14:creationId xmlns:p14="http://schemas.microsoft.com/office/powerpoint/2010/main" val="3775765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Antalet registrerade avtal och antalet användare ökar . TACK alla!</a:t>
            </a:r>
          </a:p>
        </p:txBody>
      </p:sp>
      <p:sp>
        <p:nvSpPr>
          <p:cNvPr id="4" name="Platshållare för bildnummer 3"/>
          <p:cNvSpPr>
            <a:spLocks noGrp="1"/>
          </p:cNvSpPr>
          <p:nvPr>
            <p:ph type="sldNum" sz="quarter" idx="5"/>
          </p:nvPr>
        </p:nvSpPr>
        <p:spPr/>
        <p:txBody>
          <a:bodyPr/>
          <a:lstStyle/>
          <a:p>
            <a:fld id="{BA5B4BB0-3360-4C9B-A326-FE491DC57285}" type="slidenum">
              <a:rPr lang="sv-SE" smtClean="0"/>
              <a:t>3</a:t>
            </a:fld>
            <a:endParaRPr lang="sv-SE"/>
          </a:p>
        </p:txBody>
      </p:sp>
    </p:spTree>
    <p:extLst>
      <p:ext uri="{BB962C8B-B14F-4D97-AF65-F5344CB8AC3E}">
        <p14:creationId xmlns:p14="http://schemas.microsoft.com/office/powerpoint/2010/main" val="4184432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4C8D2-E7BC-478D-9171-A8013C4192E8}" type="slidenum">
              <a:rPr kumimoji="0" lang="sv-SE" sz="1200" b="0" i="0" u="none" strike="noStrike" kern="1200" cap="none" spc="0" normalizeH="0" baseline="0" noProof="0" smtClean="0">
                <a:ln>
                  <a:noFill/>
                </a:ln>
                <a:solidFill>
                  <a:prstClr val="black"/>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1186773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Någon mening om vad UX är</a:t>
            </a:r>
          </a:p>
          <a:p>
            <a:r>
              <a:rPr lang="sv-SE" dirty="0"/>
              <a:t>För att vi ska kunna skapa en tjänst som funkar så bra som möjligt för er behöver vi får er feedback och synpunkter. </a:t>
            </a:r>
          </a:p>
          <a:p>
            <a:endParaRPr lang="sv-SE" dirty="0"/>
          </a:p>
          <a:p>
            <a:r>
              <a:rPr lang="sv-SE" dirty="0"/>
              <a:t>Några ord om arbetsgruppen</a:t>
            </a:r>
          </a:p>
          <a:p>
            <a:endParaRPr lang="sv-SE" dirty="0"/>
          </a:p>
          <a:p>
            <a:r>
              <a:rPr lang="sv-SE" dirty="0"/>
              <a:t>Det kan vara att ni får svara på frågor i en intervju eller testa olika funktioner i en </a:t>
            </a:r>
            <a:r>
              <a:rPr lang="sv-SE" dirty="0" err="1"/>
              <a:t>protoyp</a:t>
            </a:r>
            <a:r>
              <a:rPr lang="sv-SE" dirty="0"/>
              <a:t> för att se hur väl de fungerar. Det kommer ske löpande medan vi utvecklar nya saker, och det blir också en möjlighet för er att ge återkoppling i ett läge där det går att påverka hur tjänsterna utvecklas.</a:t>
            </a:r>
          </a:p>
          <a:p>
            <a:endParaRPr lang="sv-SE" dirty="0"/>
          </a:p>
          <a:p>
            <a:r>
              <a:rPr lang="sv-SE" dirty="0"/>
              <a:t>Inom den närmsta 3-veckorsperioden har vi behov av att genomföra användartester. Testerna kommer ta ca en timme och sker digitalt över Teams. Om du kan tänka dig att vara med kan du maila ….. </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A99C0E-79D7-4D24-BF7B-FCEE6480917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331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BA5B4BB0-3360-4C9B-A326-FE491DC57285}" type="slidenum">
              <a:rPr lang="sv-SE" smtClean="0"/>
              <a:t>8</a:t>
            </a:fld>
            <a:endParaRPr lang="sv-SE"/>
          </a:p>
        </p:txBody>
      </p:sp>
    </p:spTree>
    <p:extLst>
      <p:ext uri="{BB962C8B-B14F-4D97-AF65-F5344CB8AC3E}">
        <p14:creationId xmlns:p14="http://schemas.microsoft.com/office/powerpoint/2010/main" val="4095767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3054119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929421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64619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97571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409956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70167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988664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874068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9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275161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75632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Innehåll">
    <p:spTree>
      <p:nvGrpSpPr>
        <p:cNvPr id="1" name=""/>
        <p:cNvGrpSpPr/>
        <p:nvPr/>
      </p:nvGrpSpPr>
      <p:grpSpPr>
        <a:xfrm>
          <a:off x="0" y="0"/>
          <a:ext cx="0" cy="0"/>
          <a:chOff x="0" y="0"/>
          <a:chExt cx="0" cy="0"/>
        </a:xfrm>
      </p:grpSpPr>
      <p:sp>
        <p:nvSpPr>
          <p:cNvPr id="2" name="Rubrik 1"/>
          <p:cNvSpPr>
            <a:spLocks noGrp="1"/>
          </p:cNvSpPr>
          <p:nvPr>
            <p:ph type="title"/>
          </p:nvPr>
        </p:nvSpPr>
        <p:spPr>
          <a:xfrm>
            <a:off x="861486" y="989892"/>
            <a:ext cx="9423399" cy="1107996"/>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861485" y="1954808"/>
            <a:ext cx="8705849" cy="4392488"/>
          </a:xfrm>
        </p:spPr>
        <p:txBody>
          <a:bodyPr>
            <a:noAutofit/>
          </a:bodyPr>
          <a:lstStyle>
            <a:lvl1pPr>
              <a:defRPr sz="2933"/>
            </a:lvl1pPr>
            <a:lvl2pPr>
              <a:defRPr sz="2933"/>
            </a:lvl2pPr>
            <a:lvl3pPr>
              <a:defRPr sz="2933"/>
            </a:lvl3pPr>
            <a:lvl4pPr>
              <a:defRPr sz="2933"/>
            </a:lvl4pPr>
            <a:lvl5pPr>
              <a:defRPr sz="2933"/>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8422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1877655952"/>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samarbetsyta.ehalsomyndigheten.se/ss/tjaenster-foer-haelsa-vard-och-omsorg-296682229.html"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hyperlink" Target="mailto:servicedesk@ehalsomyndigheten.s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mailto:lina.larsson@ehalsomyndigheten.se"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84000" y="2443002"/>
            <a:ext cx="8424000" cy="1107996"/>
          </a:xfrm>
        </p:spPr>
        <p:txBody>
          <a:bodyPr/>
          <a:lstStyle/>
          <a:p>
            <a:r>
              <a:rPr lang="sv-SE" dirty="0"/>
              <a:t>Arbetsmöte : </a:t>
            </a:r>
            <a:br>
              <a:rPr lang="sv-SE" dirty="0"/>
            </a:br>
            <a:r>
              <a:rPr lang="sv-SE" dirty="0"/>
              <a:t>Nationell vårdförmedling</a:t>
            </a:r>
          </a:p>
        </p:txBody>
      </p:sp>
      <p:sp>
        <p:nvSpPr>
          <p:cNvPr id="3" name="Platshållare för text 2">
            <a:extLst>
              <a:ext uri="{FF2B5EF4-FFF2-40B4-BE49-F238E27FC236}">
                <a16:creationId xmlns:a16="http://schemas.microsoft.com/office/drawing/2014/main" id="{C0161097-8651-4FCC-9F3D-59ACBF52D7C6}"/>
              </a:ext>
            </a:extLst>
          </p:cNvPr>
          <p:cNvSpPr>
            <a:spLocks noGrp="1"/>
          </p:cNvSpPr>
          <p:nvPr>
            <p:ph type="body" sz="quarter" idx="18"/>
          </p:nvPr>
        </p:nvSpPr>
        <p:spPr/>
        <p:txBody>
          <a:bodyPr/>
          <a:lstStyle/>
          <a:p>
            <a:r>
              <a:rPr lang="sv-SE" dirty="0"/>
              <a:t>Registrera avtal och Sök vård</a:t>
            </a:r>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04CC9F-A092-48EC-9D6D-9AEDD0D208FF}"/>
              </a:ext>
            </a:extLst>
          </p:cNvPr>
          <p:cNvSpPr>
            <a:spLocks noGrp="1"/>
          </p:cNvSpPr>
          <p:nvPr>
            <p:ph type="title"/>
          </p:nvPr>
        </p:nvSpPr>
        <p:spPr/>
        <p:txBody>
          <a:bodyPr/>
          <a:lstStyle/>
          <a:p>
            <a:r>
              <a:rPr lang="sv-SE" dirty="0"/>
              <a:t>Nästa möte</a:t>
            </a:r>
          </a:p>
        </p:txBody>
      </p:sp>
      <p:sp>
        <p:nvSpPr>
          <p:cNvPr id="3" name="Platshållare för innehåll 2">
            <a:extLst>
              <a:ext uri="{FF2B5EF4-FFF2-40B4-BE49-F238E27FC236}">
                <a16:creationId xmlns:a16="http://schemas.microsoft.com/office/drawing/2014/main" id="{ECA913C6-9649-400D-83CA-960F8A6F3B31}"/>
              </a:ext>
            </a:extLst>
          </p:cNvPr>
          <p:cNvSpPr>
            <a:spLocks noGrp="1"/>
          </p:cNvSpPr>
          <p:nvPr>
            <p:ph sz="quarter" idx="21"/>
          </p:nvPr>
        </p:nvSpPr>
        <p:spPr/>
        <p:txBody>
          <a:bodyPr/>
          <a:lstStyle/>
          <a:p>
            <a:r>
              <a:rPr lang="sv-SE" dirty="0"/>
              <a:t>Onsdag 11/6 </a:t>
            </a:r>
            <a:r>
              <a:rPr lang="sv-SE" dirty="0" err="1"/>
              <a:t>kl</a:t>
            </a:r>
            <a:r>
              <a:rPr lang="sv-SE" dirty="0"/>
              <a:t> 14.30-15.30 </a:t>
            </a:r>
          </a:p>
          <a:p>
            <a:r>
              <a:rPr lang="sv-SE" dirty="0"/>
              <a:t>Förslagsvis återkommande möten under hösten </a:t>
            </a:r>
          </a:p>
        </p:txBody>
      </p:sp>
    </p:spTree>
    <p:extLst>
      <p:ext uri="{BB962C8B-B14F-4D97-AF65-F5344CB8AC3E}">
        <p14:creationId xmlns:p14="http://schemas.microsoft.com/office/powerpoint/2010/main" val="234908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3E4CDA-02EF-4BA3-84A2-7D67F9C53F73}"/>
              </a:ext>
            </a:extLst>
          </p:cNvPr>
          <p:cNvSpPr>
            <a:spLocks noGrp="1"/>
          </p:cNvSpPr>
          <p:nvPr>
            <p:ph type="title"/>
          </p:nvPr>
        </p:nvSpPr>
        <p:spPr/>
        <p:txBody>
          <a:bodyPr/>
          <a:lstStyle/>
          <a:p>
            <a:r>
              <a:rPr lang="sv-SE" dirty="0"/>
              <a:t>Agenda</a:t>
            </a:r>
          </a:p>
        </p:txBody>
      </p:sp>
      <p:sp>
        <p:nvSpPr>
          <p:cNvPr id="3" name="Platshållare för innehåll 2">
            <a:extLst>
              <a:ext uri="{FF2B5EF4-FFF2-40B4-BE49-F238E27FC236}">
                <a16:creationId xmlns:a16="http://schemas.microsoft.com/office/drawing/2014/main" id="{CEEE21C4-7CCC-4DA5-ACA7-616E63283A81}"/>
              </a:ext>
            </a:extLst>
          </p:cNvPr>
          <p:cNvSpPr>
            <a:spLocks noGrp="1"/>
          </p:cNvSpPr>
          <p:nvPr>
            <p:ph sz="quarter" idx="21"/>
          </p:nvPr>
        </p:nvSpPr>
        <p:spPr/>
        <p:txBody>
          <a:bodyPr>
            <a:normAutofit/>
          </a:bodyPr>
          <a:lstStyle/>
          <a:p>
            <a:pPr lvl="0">
              <a:lnSpc>
                <a:spcPct val="110000"/>
              </a:lnSpc>
            </a:pPr>
            <a:r>
              <a:rPr lang="sv-SE" dirty="0"/>
              <a:t>Inledning </a:t>
            </a:r>
          </a:p>
          <a:p>
            <a:pPr lvl="1">
              <a:lnSpc>
                <a:spcPct val="110000"/>
              </a:lnSpc>
            </a:pPr>
            <a:r>
              <a:rPr lang="sv-SE" dirty="0"/>
              <a:t>Syfte med dessa möten och fortsatt samverkan</a:t>
            </a:r>
          </a:p>
          <a:p>
            <a:r>
              <a:rPr lang="sv-SE" dirty="0"/>
              <a:t>Vad är på gång?</a:t>
            </a:r>
          </a:p>
          <a:p>
            <a:pPr>
              <a:lnSpc>
                <a:spcPct val="110000"/>
              </a:lnSpc>
            </a:pPr>
            <a:r>
              <a:rPr lang="sv-SE" dirty="0"/>
              <a:t>Dialog – frågor och svar </a:t>
            </a:r>
          </a:p>
          <a:p>
            <a:pPr lvl="1">
              <a:lnSpc>
                <a:spcPct val="110000"/>
              </a:lnSpc>
            </a:pPr>
            <a:r>
              <a:rPr lang="sv-SE" dirty="0"/>
              <a:t>Utförande organisation i HSA-katalogen</a:t>
            </a:r>
          </a:p>
          <a:p>
            <a:pPr lvl="1">
              <a:lnSpc>
                <a:spcPct val="110000"/>
              </a:lnSpc>
            </a:pPr>
            <a:r>
              <a:rPr lang="sv-SE" dirty="0"/>
              <a:t>Hur fungerar avtalsregistreringen? </a:t>
            </a:r>
          </a:p>
          <a:p>
            <a:pPr lvl="1">
              <a:lnSpc>
                <a:spcPct val="110000"/>
              </a:lnSpc>
            </a:pPr>
            <a:r>
              <a:rPr lang="sv-SE" dirty="0"/>
              <a:t>Vilka avtal ska registreras?</a:t>
            </a:r>
          </a:p>
          <a:p>
            <a:pPr lvl="1">
              <a:lnSpc>
                <a:spcPct val="110000"/>
              </a:lnSpc>
            </a:pPr>
            <a:r>
              <a:rPr lang="sv-SE" dirty="0"/>
              <a:t>Hur kan vi tolka/översätta information?</a:t>
            </a:r>
          </a:p>
          <a:p>
            <a:pPr lvl="1">
              <a:lnSpc>
                <a:spcPct val="110000"/>
              </a:lnSpc>
            </a:pPr>
            <a:r>
              <a:rPr lang="sv-SE" dirty="0"/>
              <a:t>Är informationen vi registrerar onödig eller otillräcklig?</a:t>
            </a:r>
          </a:p>
          <a:p>
            <a:pPr lvl="0">
              <a:lnSpc>
                <a:spcPct val="110000"/>
              </a:lnSpc>
              <a:spcAft>
                <a:spcPts val="1600"/>
              </a:spcAft>
            </a:pPr>
            <a:r>
              <a:rPr lang="sv-SE" dirty="0"/>
              <a:t>Nästa möte</a:t>
            </a:r>
          </a:p>
          <a:p>
            <a:endParaRPr lang="sv-SE" dirty="0"/>
          </a:p>
          <a:p>
            <a:endParaRPr lang="sv-SE" dirty="0"/>
          </a:p>
        </p:txBody>
      </p:sp>
    </p:spTree>
    <p:extLst>
      <p:ext uri="{BB962C8B-B14F-4D97-AF65-F5344CB8AC3E}">
        <p14:creationId xmlns:p14="http://schemas.microsoft.com/office/powerpoint/2010/main" val="1175927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29173124-4691-45AB-8B48-CEDC2078F461}"/>
              </a:ext>
            </a:extLst>
          </p:cNvPr>
          <p:cNvSpPr>
            <a:spLocks noGrp="1"/>
          </p:cNvSpPr>
          <p:nvPr>
            <p:ph type="title"/>
          </p:nvPr>
        </p:nvSpPr>
        <p:spPr>
          <a:xfrm>
            <a:off x="1049210" y="999150"/>
            <a:ext cx="10475290" cy="553998"/>
          </a:xfrm>
        </p:spPr>
        <p:txBody>
          <a:bodyPr/>
          <a:lstStyle/>
          <a:p>
            <a:r>
              <a:rPr lang="sv-SE" dirty="0"/>
              <a:t>Samverkan</a:t>
            </a:r>
          </a:p>
        </p:txBody>
      </p:sp>
      <p:sp>
        <p:nvSpPr>
          <p:cNvPr id="5" name="Platshållare för innehåll 4">
            <a:extLst>
              <a:ext uri="{FF2B5EF4-FFF2-40B4-BE49-F238E27FC236}">
                <a16:creationId xmlns:a16="http://schemas.microsoft.com/office/drawing/2014/main" id="{74F0D564-E151-4AD4-8C36-924A98978435}"/>
              </a:ext>
            </a:extLst>
          </p:cNvPr>
          <p:cNvSpPr>
            <a:spLocks noGrp="1"/>
          </p:cNvSpPr>
          <p:nvPr>
            <p:ph sz="quarter" idx="21"/>
          </p:nvPr>
        </p:nvSpPr>
        <p:spPr>
          <a:xfrm>
            <a:off x="896939" y="2131400"/>
            <a:ext cx="10086494" cy="4003675"/>
          </a:xfrm>
        </p:spPr>
        <p:txBody>
          <a:bodyPr>
            <a:normAutofit lnSpcReduction="10000"/>
          </a:bodyPr>
          <a:lstStyle/>
          <a:p>
            <a:r>
              <a:rPr lang="sv-SE" dirty="0"/>
              <a:t>Samarbete – t ex fördjupad dialoger och användarfeedback</a:t>
            </a:r>
          </a:p>
          <a:p>
            <a:r>
              <a:rPr lang="sv-SE" dirty="0"/>
              <a:t>Operativt arbete med konkreta frågor som leder till resultat - t ex teknisk anslutning och översyn av kraven</a:t>
            </a:r>
          </a:p>
          <a:p>
            <a:r>
              <a:rPr lang="sv-SE" dirty="0"/>
              <a:t>Utgå från behoven och utmaningar som uppstår i arbetet</a:t>
            </a:r>
          </a:p>
          <a:p>
            <a:r>
              <a:rPr lang="sv-SE" dirty="0"/>
              <a:t>Gemensam förståelse att detta handlar om förändringsresa där vi behöver lösa frågor längs vägen</a:t>
            </a:r>
          </a:p>
          <a:p>
            <a:r>
              <a:rPr lang="sv-SE" dirty="0">
                <a:hlinkClick r:id="rId3"/>
              </a:rPr>
              <a:t>Samverkansyta</a:t>
            </a:r>
            <a:r>
              <a:rPr lang="sv-SE" dirty="0"/>
              <a:t> för transparant information, kommunikation </a:t>
            </a:r>
            <a:endParaRPr lang="sv-SE" dirty="0">
              <a:solidFill>
                <a:srgbClr val="FF0000"/>
              </a:solidFill>
            </a:endParaRPr>
          </a:p>
          <a:p>
            <a:r>
              <a:rPr lang="sv-SE" dirty="0"/>
              <a:t>Maila gärna feedback till </a:t>
            </a:r>
            <a:r>
              <a:rPr lang="sv-SE" dirty="0">
                <a:hlinkClick r:id="rId4"/>
              </a:rPr>
              <a:t>servicedesk@ehalsomyndigheten.se</a:t>
            </a:r>
            <a:r>
              <a:rPr lang="sv-SE" dirty="0"/>
              <a:t> skriv ”nationell vårdförmedling” i </a:t>
            </a:r>
            <a:r>
              <a:rPr lang="sv-SE" dirty="0" err="1"/>
              <a:t>ämnesraden</a:t>
            </a:r>
            <a:endParaRPr lang="sv-SE" dirty="0">
              <a:solidFill>
                <a:srgbClr val="FF0000"/>
              </a:solidFill>
            </a:endParaRPr>
          </a:p>
          <a:p>
            <a:endParaRPr lang="sv-SE" dirty="0"/>
          </a:p>
        </p:txBody>
      </p:sp>
      <p:pic>
        <p:nvPicPr>
          <p:cNvPr id="7" name="Bildobjekt 6">
            <a:extLst>
              <a:ext uri="{FF2B5EF4-FFF2-40B4-BE49-F238E27FC236}">
                <a16:creationId xmlns:a16="http://schemas.microsoft.com/office/drawing/2014/main" id="{3EE3601E-1D1B-4F7C-AA00-D027001884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2208" y="493406"/>
            <a:ext cx="2265323" cy="1348868"/>
          </a:xfrm>
          <a:prstGeom prst="rect">
            <a:avLst/>
          </a:prstGeom>
        </p:spPr>
      </p:pic>
    </p:spTree>
    <p:extLst>
      <p:ext uri="{BB962C8B-B14F-4D97-AF65-F5344CB8AC3E}">
        <p14:creationId xmlns:p14="http://schemas.microsoft.com/office/powerpoint/2010/main" val="373541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upp 51">
            <a:extLst>
              <a:ext uri="{FF2B5EF4-FFF2-40B4-BE49-F238E27FC236}">
                <a16:creationId xmlns:a16="http://schemas.microsoft.com/office/drawing/2014/main" id="{A2A4E12A-2770-4AD5-BE57-1DC7524DA99A}"/>
              </a:ext>
            </a:extLst>
          </p:cNvPr>
          <p:cNvGrpSpPr/>
          <p:nvPr/>
        </p:nvGrpSpPr>
        <p:grpSpPr>
          <a:xfrm>
            <a:off x="607237" y="396085"/>
            <a:ext cx="10931701" cy="5576860"/>
            <a:chOff x="563272" y="332802"/>
            <a:chExt cx="11760534" cy="5576860"/>
          </a:xfrm>
        </p:grpSpPr>
        <p:sp>
          <p:nvSpPr>
            <p:cNvPr id="50" name="Rektangel 49">
              <a:extLst>
                <a:ext uri="{FF2B5EF4-FFF2-40B4-BE49-F238E27FC236}">
                  <a16:creationId xmlns:a16="http://schemas.microsoft.com/office/drawing/2014/main" id="{7D2C6477-DC7E-4BE3-A3C7-07BBA7BFC5A8}"/>
                </a:ext>
              </a:extLst>
            </p:cNvPr>
            <p:cNvSpPr/>
            <p:nvPr/>
          </p:nvSpPr>
          <p:spPr>
            <a:xfrm>
              <a:off x="563272" y="1675200"/>
              <a:ext cx="9953572" cy="14286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49" name="Grupp 48">
              <a:extLst>
                <a:ext uri="{FF2B5EF4-FFF2-40B4-BE49-F238E27FC236}">
                  <a16:creationId xmlns:a16="http://schemas.microsoft.com/office/drawing/2014/main" id="{1FBBA59D-DE41-40F3-8B04-C18F5539A920}"/>
                </a:ext>
              </a:extLst>
            </p:cNvPr>
            <p:cNvGrpSpPr/>
            <p:nvPr/>
          </p:nvGrpSpPr>
          <p:grpSpPr>
            <a:xfrm>
              <a:off x="585325" y="332802"/>
              <a:ext cx="11738481" cy="5576860"/>
              <a:chOff x="585325" y="332802"/>
              <a:chExt cx="11738481" cy="5576860"/>
            </a:xfrm>
          </p:grpSpPr>
          <p:grpSp>
            <p:nvGrpSpPr>
              <p:cNvPr id="47" name="Grupp 46">
                <a:extLst>
                  <a:ext uri="{FF2B5EF4-FFF2-40B4-BE49-F238E27FC236}">
                    <a16:creationId xmlns:a16="http://schemas.microsoft.com/office/drawing/2014/main" id="{10CD500A-8648-4D88-BB19-FC6F660B13D5}"/>
                  </a:ext>
                </a:extLst>
              </p:cNvPr>
              <p:cNvGrpSpPr/>
              <p:nvPr/>
            </p:nvGrpSpPr>
            <p:grpSpPr>
              <a:xfrm>
                <a:off x="585325" y="332802"/>
                <a:ext cx="11738481" cy="5576860"/>
                <a:chOff x="585325" y="332802"/>
                <a:chExt cx="11738481" cy="5576860"/>
              </a:xfrm>
            </p:grpSpPr>
            <p:sp>
              <p:nvSpPr>
                <p:cNvPr id="89" name="Rektangel: rundade hörn 88">
                  <a:extLst>
                    <a:ext uri="{FF2B5EF4-FFF2-40B4-BE49-F238E27FC236}">
                      <a16:creationId xmlns:a16="http://schemas.microsoft.com/office/drawing/2014/main" id="{CF4E1091-AC4B-46CE-91A6-2A66E329DA1D}"/>
                    </a:ext>
                  </a:extLst>
                </p:cNvPr>
                <p:cNvSpPr/>
                <p:nvPr/>
              </p:nvSpPr>
              <p:spPr>
                <a:xfrm>
                  <a:off x="3308496" y="2225929"/>
                  <a:ext cx="5354879" cy="3026885"/>
                </a:xfrm>
                <a:prstGeom prst="roundRect">
                  <a:avLst>
                    <a:gd name="adj" fmla="val 6356"/>
                  </a:avLst>
                </a:prstGeom>
                <a:solidFill>
                  <a:srgbClr val="FBFBFB"/>
                </a:solidFill>
                <a:ln w="381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defTabSz="1219140" rtl="0" eaLnBrk="1" fontAlgn="auto" latinLnBrk="0" hangingPunct="1">
                    <a:lnSpc>
                      <a:spcPct val="100000"/>
                    </a:lnSpc>
                    <a:spcBef>
                      <a:spcPts val="0"/>
                    </a:spcBef>
                    <a:spcAft>
                      <a:spcPts val="0"/>
                    </a:spcAft>
                    <a:buClrTx/>
                    <a:buSzTx/>
                    <a:buFontTx/>
                    <a:buNone/>
                    <a:tabLst/>
                    <a:defRPr/>
                  </a:pPr>
                  <a:endParaRPr kumimoji="0" lang="sv-SE" b="1" i="0" u="none" strike="noStrike" kern="1200" cap="none" spc="0" normalizeH="0" baseline="0" noProof="0" dirty="0">
                    <a:ln>
                      <a:noFill/>
                    </a:ln>
                    <a:solidFill>
                      <a:srgbClr val="212121"/>
                    </a:solidFill>
                    <a:effectLst/>
                    <a:uLnTx/>
                    <a:uFillTx/>
                    <a:latin typeface="Public Sans Regular"/>
                    <a:ea typeface="+mn-ea"/>
                    <a:cs typeface="Arial" panose="020B0604020202020204" pitchFamily="34" charset="0"/>
                  </a:endParaRPr>
                </a:p>
              </p:txBody>
            </p:sp>
            <p:sp>
              <p:nvSpPr>
                <p:cNvPr id="9" name="Rektangel 8">
                  <a:extLst>
                    <a:ext uri="{FF2B5EF4-FFF2-40B4-BE49-F238E27FC236}">
                      <a16:creationId xmlns:a16="http://schemas.microsoft.com/office/drawing/2014/main" id="{FD7E1A14-B0F5-456B-BF10-AA1E4A4CD674}"/>
                    </a:ext>
                  </a:extLst>
                </p:cNvPr>
                <p:cNvSpPr/>
                <p:nvPr/>
              </p:nvSpPr>
              <p:spPr>
                <a:xfrm>
                  <a:off x="679839" y="2504236"/>
                  <a:ext cx="2037001" cy="5382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4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dirty="0">
                      <a:ln>
                        <a:noFill/>
                      </a:ln>
                      <a:solidFill>
                        <a:srgbClr val="FAFAFA"/>
                      </a:solidFill>
                      <a:effectLst/>
                      <a:uLnTx/>
                      <a:uFillTx/>
                      <a:latin typeface="Public Sans Regular"/>
                      <a:ea typeface="+mn-ea"/>
                      <a:cs typeface="+mn-cs"/>
                    </a:rPr>
                    <a:t>EHM</a:t>
                  </a:r>
                </a:p>
              </p:txBody>
            </p:sp>
            <p:sp>
              <p:nvSpPr>
                <p:cNvPr id="11" name="Rektangel 10">
                  <a:extLst>
                    <a:ext uri="{FF2B5EF4-FFF2-40B4-BE49-F238E27FC236}">
                      <a16:creationId xmlns:a16="http://schemas.microsoft.com/office/drawing/2014/main" id="{F17D9F5B-5367-4989-BF19-1C48A2BF6BA1}"/>
                    </a:ext>
                  </a:extLst>
                </p:cNvPr>
                <p:cNvSpPr/>
                <p:nvPr/>
              </p:nvSpPr>
              <p:spPr>
                <a:xfrm>
                  <a:off x="3501358" y="2512559"/>
                  <a:ext cx="2038700" cy="538297"/>
                </a:xfrm>
                <a:prstGeom prst="rect">
                  <a:avLst/>
                </a:prstGeom>
                <a:solidFill>
                  <a:schemeClr val="accent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21914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dirty="0">
                      <a:ln>
                        <a:noFill/>
                      </a:ln>
                      <a:solidFill>
                        <a:srgbClr val="212121"/>
                      </a:solidFill>
                      <a:effectLst/>
                      <a:uLnTx/>
                      <a:uFillTx/>
                      <a:latin typeface="Public Sans Regular"/>
                      <a:ea typeface="+mn-ea"/>
                      <a:cs typeface="+mn-cs"/>
                    </a:rPr>
                    <a:t>Vårdlots</a:t>
                  </a:r>
                </a:p>
              </p:txBody>
            </p:sp>
            <p:pic>
              <p:nvPicPr>
                <p:cNvPr id="22" name="Bild 21" descr="Användare med hel fyllning">
                  <a:extLst>
                    <a:ext uri="{FF2B5EF4-FFF2-40B4-BE49-F238E27FC236}">
                      <a16:creationId xmlns:a16="http://schemas.microsoft.com/office/drawing/2014/main" id="{31A136E8-FC64-4144-8352-0DBD164CB71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72064" y="617339"/>
                  <a:ext cx="241155" cy="241155"/>
                </a:xfrm>
                <a:prstGeom prst="rect">
                  <a:avLst/>
                </a:prstGeom>
              </p:spPr>
            </p:pic>
            <p:pic>
              <p:nvPicPr>
                <p:cNvPr id="23" name="Bild 22" descr="Användare med hel fyllning">
                  <a:extLst>
                    <a:ext uri="{FF2B5EF4-FFF2-40B4-BE49-F238E27FC236}">
                      <a16:creationId xmlns:a16="http://schemas.microsoft.com/office/drawing/2014/main" id="{20066124-6E41-4544-BAA1-EEE84FE0F16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111317" y="959104"/>
                  <a:ext cx="241155" cy="241155"/>
                </a:xfrm>
                <a:prstGeom prst="rect">
                  <a:avLst/>
                </a:prstGeom>
              </p:spPr>
            </p:pic>
            <p:pic>
              <p:nvPicPr>
                <p:cNvPr id="26" name="Bild 25" descr="Användare med hel fyllning">
                  <a:extLst>
                    <a:ext uri="{FF2B5EF4-FFF2-40B4-BE49-F238E27FC236}">
                      <a16:creationId xmlns:a16="http://schemas.microsoft.com/office/drawing/2014/main" id="{15CF99C3-D1BF-4582-A06C-DAB11FBB154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168385" y="332802"/>
                  <a:ext cx="241155" cy="241155"/>
                </a:xfrm>
                <a:prstGeom prst="rect">
                  <a:avLst/>
                </a:prstGeom>
              </p:spPr>
            </p:pic>
            <p:pic>
              <p:nvPicPr>
                <p:cNvPr id="28" name="Bild 27" descr="Användare med hel fyllning">
                  <a:extLst>
                    <a:ext uri="{FF2B5EF4-FFF2-40B4-BE49-F238E27FC236}">
                      <a16:creationId xmlns:a16="http://schemas.microsoft.com/office/drawing/2014/main" id="{6B0D7A07-66C8-45B7-8BEB-F2AEFDC25B2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353691" y="469344"/>
                  <a:ext cx="241155" cy="241155"/>
                </a:xfrm>
                <a:prstGeom prst="rect">
                  <a:avLst/>
                </a:prstGeom>
              </p:spPr>
            </p:pic>
            <p:pic>
              <p:nvPicPr>
                <p:cNvPr id="29" name="Bild 28" descr="Användare med hel fyllning">
                  <a:extLst>
                    <a:ext uri="{FF2B5EF4-FFF2-40B4-BE49-F238E27FC236}">
                      <a16:creationId xmlns:a16="http://schemas.microsoft.com/office/drawing/2014/main" id="{70A1EF55-B573-4692-8831-66708141998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665572" y="430844"/>
                  <a:ext cx="241155" cy="241155"/>
                </a:xfrm>
                <a:prstGeom prst="rect">
                  <a:avLst/>
                </a:prstGeom>
              </p:spPr>
            </p:pic>
            <p:pic>
              <p:nvPicPr>
                <p:cNvPr id="33" name="Bild 32" descr="Användare med hel fyllning">
                  <a:extLst>
                    <a:ext uri="{FF2B5EF4-FFF2-40B4-BE49-F238E27FC236}">
                      <a16:creationId xmlns:a16="http://schemas.microsoft.com/office/drawing/2014/main" id="{DF42D4E6-37CD-4B48-854F-D2B13511B0F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417161" y="710212"/>
                  <a:ext cx="241155" cy="241155"/>
                </a:xfrm>
                <a:prstGeom prst="rect">
                  <a:avLst/>
                </a:prstGeom>
              </p:spPr>
            </p:pic>
            <p:pic>
              <p:nvPicPr>
                <p:cNvPr id="34" name="Bild 33" descr="Användare med hel fyllning">
                  <a:extLst>
                    <a:ext uri="{FF2B5EF4-FFF2-40B4-BE49-F238E27FC236}">
                      <a16:creationId xmlns:a16="http://schemas.microsoft.com/office/drawing/2014/main" id="{AA015E77-752B-49E6-BEC2-A1315DF0AD4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946192" y="984273"/>
                  <a:ext cx="241155" cy="241155"/>
                </a:xfrm>
                <a:prstGeom prst="rect">
                  <a:avLst/>
                </a:prstGeom>
              </p:spPr>
            </p:pic>
            <p:pic>
              <p:nvPicPr>
                <p:cNvPr id="37" name="Bild 36" descr="Användare med hel fyllning">
                  <a:extLst>
                    <a:ext uri="{FF2B5EF4-FFF2-40B4-BE49-F238E27FC236}">
                      <a16:creationId xmlns:a16="http://schemas.microsoft.com/office/drawing/2014/main" id="{C8BCAA50-3CF3-4A11-904D-84A52A31FB0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082651" y="752721"/>
                  <a:ext cx="241155" cy="241155"/>
                </a:xfrm>
                <a:prstGeom prst="rect">
                  <a:avLst/>
                </a:prstGeom>
              </p:spPr>
            </p:pic>
            <p:pic>
              <p:nvPicPr>
                <p:cNvPr id="44" name="Bild 43" descr="Användare med hel fyllning">
                  <a:extLst>
                    <a:ext uri="{FF2B5EF4-FFF2-40B4-BE49-F238E27FC236}">
                      <a16:creationId xmlns:a16="http://schemas.microsoft.com/office/drawing/2014/main" id="{AC6F7420-D3F7-4BB7-8A2E-94B211E802B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344461" y="1209691"/>
                  <a:ext cx="241155" cy="241155"/>
                </a:xfrm>
                <a:prstGeom prst="rect">
                  <a:avLst/>
                </a:prstGeom>
              </p:spPr>
            </p:pic>
            <p:sp>
              <p:nvSpPr>
                <p:cNvPr id="55" name="Rektangel: rundade hörn 54">
                  <a:extLst>
                    <a:ext uri="{FF2B5EF4-FFF2-40B4-BE49-F238E27FC236}">
                      <a16:creationId xmlns:a16="http://schemas.microsoft.com/office/drawing/2014/main" id="{A30E3F48-1C28-41DF-B973-E47636C392EC}"/>
                    </a:ext>
                  </a:extLst>
                </p:cNvPr>
                <p:cNvSpPr/>
                <p:nvPr/>
              </p:nvSpPr>
              <p:spPr>
                <a:xfrm>
                  <a:off x="585325" y="3754022"/>
                  <a:ext cx="2016001" cy="1440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42" indent="-171442" defTabSz="1219140">
                    <a:buFont typeface="Wingdings" panose="05000000000000000000" pitchFamily="2" charset="2"/>
                    <a:buChar char="ü"/>
                    <a:defRPr/>
                  </a:pPr>
                  <a:r>
                    <a:rPr lang="sv-SE" sz="1200" dirty="0">
                      <a:solidFill>
                        <a:srgbClr val="FAFAFA"/>
                      </a:solidFill>
                      <a:latin typeface="Public Sans Regular"/>
                    </a:rPr>
                    <a:t>Utvecklar tjänster</a:t>
                  </a:r>
                </a:p>
                <a:p>
                  <a:pPr marL="171442" indent="-171442" defTabSz="1219140">
                    <a:buFont typeface="Wingdings" panose="05000000000000000000" pitchFamily="2" charset="2"/>
                    <a:buChar char="ü"/>
                    <a:defRPr/>
                  </a:pPr>
                  <a:r>
                    <a:rPr lang="sv-SE" sz="1200" dirty="0">
                      <a:solidFill>
                        <a:srgbClr val="FAFAFA"/>
                      </a:solidFill>
                      <a:latin typeface="Public Sans Regular"/>
                    </a:rPr>
                    <a:t>Bistår med avtalsregistrering</a:t>
                  </a:r>
                </a:p>
                <a:p>
                  <a:pPr marL="171442" indent="-171442" defTabSz="1219140">
                    <a:buFont typeface="Wingdings" panose="05000000000000000000" pitchFamily="2" charset="2"/>
                    <a:buChar char="ü"/>
                    <a:defRPr/>
                  </a:pPr>
                  <a:r>
                    <a:rPr lang="sv-SE" sz="1200" dirty="0">
                      <a:solidFill>
                        <a:srgbClr val="FAFAFA"/>
                      </a:solidFill>
                      <a:latin typeface="Public Sans Regular"/>
                    </a:rPr>
                    <a:t>Teknisk anslutning</a:t>
                  </a:r>
                </a:p>
                <a:p>
                  <a:pPr marL="171442" indent="-171442" defTabSz="1219140">
                    <a:buFont typeface="Wingdings" panose="05000000000000000000" pitchFamily="2" charset="2"/>
                    <a:buChar char="ü"/>
                    <a:defRPr/>
                  </a:pPr>
                  <a:r>
                    <a:rPr lang="sv-SE" sz="1200" dirty="0">
                      <a:solidFill>
                        <a:srgbClr val="FAFAFA"/>
                      </a:solidFill>
                      <a:latin typeface="Public Sans Regular"/>
                    </a:rPr>
                    <a:t>Verksamhetsnära stöd</a:t>
                  </a:r>
                </a:p>
                <a:p>
                  <a:pPr marL="171442" indent="-171442" defTabSz="1219140">
                    <a:buFont typeface="Wingdings" panose="05000000000000000000" pitchFamily="2" charset="2"/>
                    <a:buChar char="ü"/>
                    <a:defRPr/>
                  </a:pPr>
                  <a:endParaRPr lang="sv-SE" sz="1200" dirty="0">
                    <a:solidFill>
                      <a:srgbClr val="FAFAFA"/>
                    </a:solidFill>
                    <a:latin typeface="Public Sans Regular"/>
                  </a:endParaRPr>
                </a:p>
              </p:txBody>
            </p:sp>
            <p:sp>
              <p:nvSpPr>
                <p:cNvPr id="57" name="Rektangel: rundade hörn 56">
                  <a:extLst>
                    <a:ext uri="{FF2B5EF4-FFF2-40B4-BE49-F238E27FC236}">
                      <a16:creationId xmlns:a16="http://schemas.microsoft.com/office/drawing/2014/main" id="{3CDBC349-9D9C-4285-AE2B-2F02F2274F67}"/>
                    </a:ext>
                  </a:extLst>
                </p:cNvPr>
                <p:cNvSpPr/>
                <p:nvPr/>
              </p:nvSpPr>
              <p:spPr>
                <a:xfrm>
                  <a:off x="3502412" y="3638049"/>
                  <a:ext cx="2037646" cy="1440000"/>
                </a:xfrm>
                <a:prstGeom prst="roundRect">
                  <a:avLst/>
                </a:prstGeom>
                <a:solidFill>
                  <a:schemeClr val="accent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marL="171442" indent="-171442" defTabSz="1219140">
                    <a:buFont typeface="Wingdings" panose="05000000000000000000" pitchFamily="2" charset="2"/>
                    <a:buChar char="ü"/>
                    <a:defRPr/>
                  </a:pPr>
                  <a:r>
                    <a:rPr lang="sv-SE" sz="1200" dirty="0">
                      <a:solidFill>
                        <a:schemeClr val="tx1"/>
                      </a:solidFill>
                      <a:latin typeface="Public Sans Regular"/>
                    </a:rPr>
                    <a:t>Söka information</a:t>
                  </a:r>
                </a:p>
                <a:p>
                  <a:pPr marL="171442" indent="-171442" defTabSz="1219140">
                    <a:buFont typeface="Wingdings" panose="05000000000000000000" pitchFamily="2" charset="2"/>
                    <a:buChar char="ü"/>
                    <a:defRPr/>
                  </a:pPr>
                  <a:r>
                    <a:rPr lang="sv-SE" sz="1200" dirty="0">
                      <a:solidFill>
                        <a:schemeClr val="tx1"/>
                      </a:solidFill>
                      <a:latin typeface="Public Sans Regular"/>
                    </a:rPr>
                    <a:t>Uttrycker behov </a:t>
                  </a:r>
                </a:p>
                <a:p>
                  <a:pPr marL="171442" indent="-171442" defTabSz="1219140">
                    <a:buFont typeface="Wingdings" panose="05000000000000000000" pitchFamily="2" charset="2"/>
                    <a:buChar char="ü"/>
                    <a:defRPr/>
                  </a:pPr>
                  <a:r>
                    <a:rPr lang="sv-SE" sz="1200" dirty="0">
                      <a:solidFill>
                        <a:schemeClr val="tx1"/>
                      </a:solidFill>
                      <a:latin typeface="Public Sans Regular"/>
                    </a:rPr>
                    <a:t>Användarfeedback</a:t>
                  </a:r>
                </a:p>
              </p:txBody>
            </p:sp>
            <p:sp>
              <p:nvSpPr>
                <p:cNvPr id="68" name="Pil: nedåt 67">
                  <a:extLst>
                    <a:ext uri="{FF2B5EF4-FFF2-40B4-BE49-F238E27FC236}">
                      <a16:creationId xmlns:a16="http://schemas.microsoft.com/office/drawing/2014/main" id="{AC229520-63B5-4611-B479-5C49425BD98B}"/>
                    </a:ext>
                  </a:extLst>
                </p:cNvPr>
                <p:cNvSpPr/>
                <p:nvPr/>
              </p:nvSpPr>
              <p:spPr>
                <a:xfrm>
                  <a:off x="4256838" y="3247669"/>
                  <a:ext cx="425322" cy="179634"/>
                </a:xfrm>
                <a:prstGeom prst="downArrow">
                  <a:avLst>
                    <a:gd name="adj1" fmla="val 50000"/>
                    <a:gd name="adj2" fmla="val 100000"/>
                  </a:avLst>
                </a:prstGeom>
                <a:solidFill>
                  <a:schemeClr val="accent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1219140"/>
                  <a:endParaRPr lang="sv-SE" sz="1200" dirty="0">
                    <a:solidFill>
                      <a:srgbClr val="212121"/>
                    </a:solidFill>
                    <a:latin typeface="Public Sans Regular"/>
                  </a:endParaRPr>
                </a:p>
              </p:txBody>
            </p:sp>
            <p:sp>
              <p:nvSpPr>
                <p:cNvPr id="70" name="Pil: nedåt 69">
                  <a:extLst>
                    <a:ext uri="{FF2B5EF4-FFF2-40B4-BE49-F238E27FC236}">
                      <a16:creationId xmlns:a16="http://schemas.microsoft.com/office/drawing/2014/main" id="{CCDF5508-2BA9-40D7-9D6F-A0B637672EC2}"/>
                    </a:ext>
                  </a:extLst>
                </p:cNvPr>
                <p:cNvSpPr/>
                <p:nvPr/>
              </p:nvSpPr>
              <p:spPr>
                <a:xfrm>
                  <a:off x="1325956" y="3300755"/>
                  <a:ext cx="425322" cy="179634"/>
                </a:xfrm>
                <a:prstGeom prst="downArrow">
                  <a:avLst>
                    <a:gd name="adj1" fmla="val 50000"/>
                    <a:gd name="adj2" fmla="val 100000"/>
                  </a:avLst>
                </a:prstGeom>
                <a:solidFill>
                  <a:srgbClr val="6E0E5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1219140"/>
                  <a:endParaRPr lang="sv-SE" sz="1200" dirty="0">
                    <a:solidFill>
                      <a:srgbClr val="212121"/>
                    </a:solidFill>
                    <a:latin typeface="Public Sans Regular"/>
                  </a:endParaRPr>
                </a:p>
              </p:txBody>
            </p:sp>
            <p:sp>
              <p:nvSpPr>
                <p:cNvPr id="72" name="textruta 71">
                  <a:extLst>
                    <a:ext uri="{FF2B5EF4-FFF2-40B4-BE49-F238E27FC236}">
                      <a16:creationId xmlns:a16="http://schemas.microsoft.com/office/drawing/2014/main" id="{4246027E-C9E1-42D8-8E83-40DA0B4B8E26}"/>
                    </a:ext>
                  </a:extLst>
                </p:cNvPr>
                <p:cNvSpPr txBox="1"/>
                <p:nvPr/>
              </p:nvSpPr>
              <p:spPr>
                <a:xfrm>
                  <a:off x="4682160" y="2073458"/>
                  <a:ext cx="2134893" cy="276999"/>
                </a:xfrm>
                <a:prstGeom prst="rect">
                  <a:avLst/>
                </a:prstGeom>
                <a:solidFill>
                  <a:schemeClr val="bg1"/>
                </a:solidFill>
                <a:ln w="19050">
                  <a:noFill/>
                </a:ln>
              </p:spPr>
              <p:txBody>
                <a:bodyPr wrap="square" rtlCol="0">
                  <a:spAutoFit/>
                </a:bodyPr>
                <a:lstStyle/>
                <a:p>
                  <a:pPr algn="ctr"/>
                  <a:r>
                    <a:rPr lang="sv-SE" sz="1200" dirty="0"/>
                    <a:t>Anslutande organisation</a:t>
                  </a:r>
                </a:p>
              </p:txBody>
            </p:sp>
            <p:sp>
              <p:nvSpPr>
                <p:cNvPr id="53" name="textruta 52">
                  <a:extLst>
                    <a:ext uri="{FF2B5EF4-FFF2-40B4-BE49-F238E27FC236}">
                      <a16:creationId xmlns:a16="http://schemas.microsoft.com/office/drawing/2014/main" id="{70D28FA7-D503-4290-AD35-9A39791F766D}"/>
                    </a:ext>
                  </a:extLst>
                </p:cNvPr>
                <p:cNvSpPr txBox="1"/>
                <p:nvPr/>
              </p:nvSpPr>
              <p:spPr>
                <a:xfrm>
                  <a:off x="1386040" y="5601885"/>
                  <a:ext cx="1987533" cy="307777"/>
                </a:xfrm>
                <a:prstGeom prst="rect">
                  <a:avLst/>
                </a:prstGeom>
                <a:noFill/>
                <a:ln w="19050">
                  <a:noFill/>
                </a:ln>
              </p:spPr>
              <p:txBody>
                <a:bodyPr wrap="square" rtlCol="0">
                  <a:spAutoFit/>
                </a:bodyPr>
                <a:lstStyle/>
                <a:p>
                  <a:pPr algn="ctr"/>
                  <a:r>
                    <a:rPr lang="sv-SE" sz="1400" b="1" dirty="0">
                      <a:solidFill>
                        <a:schemeClr val="bg1"/>
                      </a:solidFill>
                    </a:rPr>
                    <a:t>1. Tjänster och stöd</a:t>
                  </a:r>
                </a:p>
              </p:txBody>
            </p:sp>
            <p:sp>
              <p:nvSpPr>
                <p:cNvPr id="54" name="textruta 53">
                  <a:extLst>
                    <a:ext uri="{FF2B5EF4-FFF2-40B4-BE49-F238E27FC236}">
                      <a16:creationId xmlns:a16="http://schemas.microsoft.com/office/drawing/2014/main" id="{DCE7505A-EAAD-40E4-A23F-C74AB9720C6B}"/>
                    </a:ext>
                  </a:extLst>
                </p:cNvPr>
                <p:cNvSpPr txBox="1"/>
                <p:nvPr/>
              </p:nvSpPr>
              <p:spPr>
                <a:xfrm>
                  <a:off x="3675835" y="5601885"/>
                  <a:ext cx="2134893" cy="307777"/>
                </a:xfrm>
                <a:prstGeom prst="rect">
                  <a:avLst/>
                </a:prstGeom>
                <a:noFill/>
                <a:ln w="19050">
                  <a:noFill/>
                </a:ln>
              </p:spPr>
              <p:txBody>
                <a:bodyPr wrap="square" rtlCol="0">
                  <a:spAutoFit/>
                </a:bodyPr>
                <a:lstStyle/>
                <a:p>
                  <a:pPr algn="ctr"/>
                  <a:r>
                    <a:rPr lang="sv-SE" sz="1400" b="1" dirty="0">
                      <a:solidFill>
                        <a:schemeClr val="bg1"/>
                      </a:solidFill>
                    </a:rPr>
                    <a:t>2. Integration av system</a:t>
                  </a:r>
                </a:p>
              </p:txBody>
            </p:sp>
          </p:grpSp>
          <p:sp>
            <p:nvSpPr>
              <p:cNvPr id="48" name="textruta 47">
                <a:extLst>
                  <a:ext uri="{FF2B5EF4-FFF2-40B4-BE49-F238E27FC236}">
                    <a16:creationId xmlns:a16="http://schemas.microsoft.com/office/drawing/2014/main" id="{427EC8F1-A39A-4CD9-9583-91292C72A61C}"/>
                  </a:ext>
                </a:extLst>
              </p:cNvPr>
              <p:cNvSpPr txBox="1"/>
              <p:nvPr/>
            </p:nvSpPr>
            <p:spPr>
              <a:xfrm>
                <a:off x="1953927" y="1595078"/>
                <a:ext cx="4677878" cy="369332"/>
              </a:xfrm>
              <a:prstGeom prst="rect">
                <a:avLst/>
              </a:prstGeom>
              <a:solidFill>
                <a:schemeClr val="bg2"/>
              </a:solidFill>
            </p:spPr>
            <p:txBody>
              <a:bodyPr wrap="square" rtlCol="0">
                <a:spAutoFit/>
              </a:bodyPr>
              <a:lstStyle/>
              <a:p>
                <a:r>
                  <a:rPr lang="sv-SE" b="1" dirty="0"/>
                  <a:t>Nationell vårdförmedling</a:t>
                </a:r>
              </a:p>
            </p:txBody>
          </p:sp>
        </p:grpSp>
      </p:grpSp>
      <p:sp>
        <p:nvSpPr>
          <p:cNvPr id="3" name="Rubrik 2">
            <a:extLst>
              <a:ext uri="{FF2B5EF4-FFF2-40B4-BE49-F238E27FC236}">
                <a16:creationId xmlns:a16="http://schemas.microsoft.com/office/drawing/2014/main" id="{22B4E30F-2723-4417-945C-D149D0BE3744}"/>
              </a:ext>
            </a:extLst>
          </p:cNvPr>
          <p:cNvSpPr>
            <a:spLocks noGrp="1"/>
          </p:cNvSpPr>
          <p:nvPr>
            <p:ph type="title"/>
          </p:nvPr>
        </p:nvSpPr>
        <p:spPr>
          <a:xfrm>
            <a:off x="641919" y="848222"/>
            <a:ext cx="10475290" cy="553998"/>
          </a:xfrm>
        </p:spPr>
        <p:txBody>
          <a:bodyPr/>
          <a:lstStyle/>
          <a:p>
            <a:r>
              <a:rPr lang="sv-SE" dirty="0"/>
              <a:t>Vem gör vad?</a:t>
            </a:r>
          </a:p>
        </p:txBody>
      </p:sp>
      <p:sp>
        <p:nvSpPr>
          <p:cNvPr id="58" name="Rektangel 57">
            <a:extLst>
              <a:ext uri="{FF2B5EF4-FFF2-40B4-BE49-F238E27FC236}">
                <a16:creationId xmlns:a16="http://schemas.microsoft.com/office/drawing/2014/main" id="{A6433B43-BF91-42AE-B14B-8858EC1BB132}"/>
              </a:ext>
            </a:extLst>
          </p:cNvPr>
          <p:cNvSpPr/>
          <p:nvPr/>
        </p:nvSpPr>
        <p:spPr>
          <a:xfrm>
            <a:off x="5771081" y="2651980"/>
            <a:ext cx="2038700" cy="538297"/>
          </a:xfrm>
          <a:prstGeom prst="rect">
            <a:avLst/>
          </a:prstGeom>
          <a:solidFill>
            <a:schemeClr val="accent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219140" rtl="0" eaLnBrk="1" fontAlgn="auto" latinLnBrk="0" hangingPunct="1">
              <a:lnSpc>
                <a:spcPct val="100000"/>
              </a:lnSpc>
              <a:spcBef>
                <a:spcPts val="0"/>
              </a:spcBef>
              <a:spcAft>
                <a:spcPts val="0"/>
              </a:spcAft>
              <a:buClrTx/>
              <a:buSzTx/>
              <a:buFontTx/>
              <a:buNone/>
              <a:tabLst/>
              <a:defRPr/>
            </a:pPr>
            <a:r>
              <a:rPr lang="sv-SE" sz="1400" b="1" dirty="0">
                <a:solidFill>
                  <a:srgbClr val="212121"/>
                </a:solidFill>
                <a:latin typeface="Public Sans Regular"/>
              </a:rPr>
              <a:t>Avtalshandläggare</a:t>
            </a:r>
            <a:endParaRPr kumimoji="0" lang="sv-SE" sz="1400" b="1"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60" name="Rektangel: rundade hörn 59">
            <a:extLst>
              <a:ext uri="{FF2B5EF4-FFF2-40B4-BE49-F238E27FC236}">
                <a16:creationId xmlns:a16="http://schemas.microsoft.com/office/drawing/2014/main" id="{96BABA53-73AC-4457-9E96-C5D2865CEFDF}"/>
              </a:ext>
            </a:extLst>
          </p:cNvPr>
          <p:cNvSpPr/>
          <p:nvPr/>
        </p:nvSpPr>
        <p:spPr>
          <a:xfrm>
            <a:off x="5865628" y="3667724"/>
            <a:ext cx="2037646" cy="1440000"/>
          </a:xfrm>
          <a:prstGeom prst="roundRect">
            <a:avLst/>
          </a:prstGeom>
          <a:solidFill>
            <a:schemeClr val="accent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marL="171442" indent="-171442" defTabSz="1219140">
              <a:buFont typeface="Wingdings" panose="05000000000000000000" pitchFamily="2" charset="2"/>
              <a:buChar char="ü"/>
              <a:defRPr/>
            </a:pPr>
            <a:r>
              <a:rPr lang="sv-SE" sz="1200" dirty="0">
                <a:solidFill>
                  <a:schemeClr val="tx1"/>
                </a:solidFill>
                <a:latin typeface="Public Sans Regular"/>
              </a:rPr>
              <a:t>Registrera nya avtal</a:t>
            </a:r>
          </a:p>
          <a:p>
            <a:pPr marL="171442" indent="-171442" defTabSz="1219140">
              <a:buFont typeface="Wingdings" panose="05000000000000000000" pitchFamily="2" charset="2"/>
              <a:buChar char="ü"/>
              <a:defRPr/>
            </a:pPr>
            <a:r>
              <a:rPr lang="sv-SE" sz="1200" dirty="0">
                <a:solidFill>
                  <a:schemeClr val="tx1"/>
                </a:solidFill>
                <a:latin typeface="Public Sans Regular"/>
              </a:rPr>
              <a:t>Uppdatera befintliga avtal vid förändring</a:t>
            </a:r>
          </a:p>
          <a:p>
            <a:pPr marL="171442" indent="-171442" defTabSz="1219140">
              <a:buFont typeface="Wingdings" panose="05000000000000000000" pitchFamily="2" charset="2"/>
              <a:buChar char="ü"/>
              <a:defRPr/>
            </a:pPr>
            <a:r>
              <a:rPr lang="sv-SE" sz="1200" dirty="0">
                <a:solidFill>
                  <a:schemeClr val="tx1"/>
                </a:solidFill>
                <a:latin typeface="Public Sans Regular"/>
              </a:rPr>
              <a:t>Uttrycker behov </a:t>
            </a:r>
          </a:p>
          <a:p>
            <a:pPr marL="171442" indent="-171442" defTabSz="1219140">
              <a:buFont typeface="Wingdings" panose="05000000000000000000" pitchFamily="2" charset="2"/>
              <a:buChar char="ü"/>
              <a:defRPr/>
            </a:pPr>
            <a:r>
              <a:rPr lang="sv-SE" sz="1200" dirty="0">
                <a:solidFill>
                  <a:schemeClr val="tx1"/>
                </a:solidFill>
                <a:latin typeface="Public Sans Regular"/>
              </a:rPr>
              <a:t>Användarfeedback</a:t>
            </a:r>
          </a:p>
          <a:p>
            <a:pPr marL="171442" indent="-171442" defTabSz="1219140">
              <a:buFont typeface="Wingdings" panose="05000000000000000000" pitchFamily="2" charset="2"/>
              <a:buChar char="ü"/>
              <a:defRPr/>
            </a:pPr>
            <a:endParaRPr lang="sv-SE" sz="1200" dirty="0">
              <a:solidFill>
                <a:schemeClr val="tx1"/>
              </a:solidFill>
              <a:latin typeface="Public Sans Regular"/>
            </a:endParaRPr>
          </a:p>
        </p:txBody>
      </p:sp>
      <p:sp>
        <p:nvSpPr>
          <p:cNvPr id="62" name="Rektangel 61">
            <a:extLst>
              <a:ext uri="{FF2B5EF4-FFF2-40B4-BE49-F238E27FC236}">
                <a16:creationId xmlns:a16="http://schemas.microsoft.com/office/drawing/2014/main" id="{3DE1E029-15BD-4E80-8309-9A929C3BC35B}"/>
              </a:ext>
            </a:extLst>
          </p:cNvPr>
          <p:cNvSpPr/>
          <p:nvPr/>
        </p:nvSpPr>
        <p:spPr>
          <a:xfrm>
            <a:off x="8363283" y="2590947"/>
            <a:ext cx="2031257" cy="538297"/>
          </a:xfrm>
          <a:prstGeom prst="rect">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219140" rtl="0" eaLnBrk="1" fontAlgn="auto" latinLnBrk="0" hangingPunct="1">
              <a:lnSpc>
                <a:spcPct val="100000"/>
              </a:lnSpc>
              <a:spcBef>
                <a:spcPts val="0"/>
              </a:spcBef>
              <a:spcAft>
                <a:spcPts val="0"/>
              </a:spcAft>
              <a:buClrTx/>
              <a:buSzTx/>
              <a:buFontTx/>
              <a:buNone/>
              <a:tabLst/>
              <a:defRPr/>
            </a:pPr>
            <a:r>
              <a:rPr lang="sv-SE" sz="1400" b="1" dirty="0">
                <a:solidFill>
                  <a:srgbClr val="212121"/>
                </a:solidFill>
                <a:latin typeface="Public Sans Regular"/>
              </a:rPr>
              <a:t>SKR, SoS</a:t>
            </a:r>
            <a:endParaRPr kumimoji="0" lang="sv-SE" sz="1400" b="1"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63" name="Pil: nedåt 62">
            <a:extLst>
              <a:ext uri="{FF2B5EF4-FFF2-40B4-BE49-F238E27FC236}">
                <a16:creationId xmlns:a16="http://schemas.microsoft.com/office/drawing/2014/main" id="{AA27C59B-9B43-49D3-ABA4-1523C2EC7D64}"/>
              </a:ext>
            </a:extLst>
          </p:cNvPr>
          <p:cNvSpPr/>
          <p:nvPr/>
        </p:nvSpPr>
        <p:spPr>
          <a:xfrm>
            <a:off x="6592757" y="3324984"/>
            <a:ext cx="395347" cy="179634"/>
          </a:xfrm>
          <a:prstGeom prst="downArrow">
            <a:avLst>
              <a:gd name="adj1" fmla="val 50000"/>
              <a:gd name="adj2" fmla="val 100000"/>
            </a:avLst>
          </a:prstGeom>
          <a:solidFill>
            <a:schemeClr val="accent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1219140"/>
            <a:endParaRPr lang="sv-SE" sz="1200" dirty="0">
              <a:solidFill>
                <a:srgbClr val="212121"/>
              </a:solidFill>
              <a:latin typeface="Public Sans Regular"/>
            </a:endParaRPr>
          </a:p>
        </p:txBody>
      </p:sp>
      <p:sp>
        <p:nvSpPr>
          <p:cNvPr id="65" name="Pil: nedåt 64">
            <a:extLst>
              <a:ext uri="{FF2B5EF4-FFF2-40B4-BE49-F238E27FC236}">
                <a16:creationId xmlns:a16="http://schemas.microsoft.com/office/drawing/2014/main" id="{354AB050-D17E-4EBF-B653-E39AE8851E48}"/>
              </a:ext>
            </a:extLst>
          </p:cNvPr>
          <p:cNvSpPr/>
          <p:nvPr/>
        </p:nvSpPr>
        <p:spPr>
          <a:xfrm>
            <a:off x="9109236" y="3315178"/>
            <a:ext cx="395347" cy="179634"/>
          </a:xfrm>
          <a:prstGeom prst="downArrow">
            <a:avLst>
              <a:gd name="adj1" fmla="val 50000"/>
              <a:gd name="adj2" fmla="val 100000"/>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1219140"/>
            <a:endParaRPr lang="sv-SE" sz="1200" dirty="0">
              <a:solidFill>
                <a:srgbClr val="212121"/>
              </a:solidFill>
              <a:latin typeface="Public Sans Regular"/>
            </a:endParaRPr>
          </a:p>
        </p:txBody>
      </p:sp>
      <p:sp>
        <p:nvSpPr>
          <p:cNvPr id="35" name="Rektangel: rundade hörn 34">
            <a:extLst>
              <a:ext uri="{FF2B5EF4-FFF2-40B4-BE49-F238E27FC236}">
                <a16:creationId xmlns:a16="http://schemas.microsoft.com/office/drawing/2014/main" id="{0258CE1C-FD98-4850-8E0B-FE78B7D2C367}"/>
              </a:ext>
            </a:extLst>
          </p:cNvPr>
          <p:cNvSpPr/>
          <p:nvPr/>
        </p:nvSpPr>
        <p:spPr>
          <a:xfrm>
            <a:off x="8375789" y="3667724"/>
            <a:ext cx="2037646" cy="1440000"/>
          </a:xfrm>
          <a:prstGeom prst="roundRect">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marL="171442" indent="-171442" defTabSz="1219140">
              <a:buFont typeface="Wingdings" panose="05000000000000000000" pitchFamily="2" charset="2"/>
              <a:buChar char="ü"/>
              <a:defRPr/>
            </a:pPr>
            <a:r>
              <a:rPr lang="sv-SE" sz="1200" dirty="0">
                <a:solidFill>
                  <a:schemeClr val="tx1"/>
                </a:solidFill>
                <a:latin typeface="Public Sans Regular"/>
              </a:rPr>
              <a:t>Strategiska frågor</a:t>
            </a:r>
          </a:p>
          <a:p>
            <a:pPr marL="171442" indent="-171442" defTabSz="1219140">
              <a:buFont typeface="Wingdings" panose="05000000000000000000" pitchFamily="2" charset="2"/>
              <a:buChar char="ü"/>
              <a:defRPr/>
            </a:pPr>
            <a:r>
              <a:rPr lang="sv-SE" sz="1200" dirty="0">
                <a:solidFill>
                  <a:schemeClr val="tx1"/>
                </a:solidFill>
                <a:latin typeface="Public Sans Regular"/>
              </a:rPr>
              <a:t>Samordning</a:t>
            </a:r>
          </a:p>
          <a:p>
            <a:pPr marL="171442" indent="-171442" defTabSz="1219140">
              <a:buFont typeface="Wingdings" panose="05000000000000000000" pitchFamily="2" charset="2"/>
              <a:buChar char="ü"/>
              <a:defRPr/>
            </a:pPr>
            <a:r>
              <a:rPr lang="sv-SE" sz="1200" dirty="0">
                <a:solidFill>
                  <a:schemeClr val="tx1"/>
                </a:solidFill>
                <a:latin typeface="Public Sans Regular"/>
              </a:rPr>
              <a:t>Användarfeedback</a:t>
            </a:r>
          </a:p>
        </p:txBody>
      </p:sp>
    </p:spTree>
    <p:extLst>
      <p:ext uri="{BB962C8B-B14F-4D97-AF65-F5344CB8AC3E}">
        <p14:creationId xmlns:p14="http://schemas.microsoft.com/office/powerpoint/2010/main" val="1999309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latshållare för bild 9">
            <a:extLst>
              <a:ext uri="{FF2B5EF4-FFF2-40B4-BE49-F238E27FC236}">
                <a16:creationId xmlns:a16="http://schemas.microsoft.com/office/drawing/2014/main" id="{5D3B7CAD-9456-453B-9941-9FCEEDB4207C}"/>
              </a:ext>
            </a:extLst>
          </p:cNvPr>
          <p:cNvPicPr>
            <a:picLocks noGrp="1" noChangeAspect="1"/>
          </p:cNvPicPr>
          <p:nvPr>
            <p:ph type="pic" sz="quarter" idx="18"/>
          </p:nvPr>
        </p:nvPicPr>
        <p:blipFill rotWithShape="1">
          <a:blip r:embed="rId3"/>
          <a:srcRect l="4012"/>
          <a:stretch/>
        </p:blipFill>
        <p:spPr>
          <a:xfrm>
            <a:off x="7785848" y="0"/>
            <a:ext cx="4406152" cy="6858000"/>
          </a:xfrm>
        </p:spPr>
      </p:pic>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a:xfrm>
            <a:off x="858710" y="769002"/>
            <a:ext cx="6402702" cy="1107996"/>
          </a:xfrm>
        </p:spPr>
        <p:txBody>
          <a:bodyPr/>
          <a:lstStyle/>
          <a:p>
            <a:r>
              <a:rPr lang="sv-SE" dirty="0"/>
              <a:t>Er feedback är viktig för oss</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p:txBody>
          <a:bodyPr>
            <a:normAutofit/>
          </a:bodyPr>
          <a:lstStyle/>
          <a:p>
            <a:r>
              <a:rPr lang="sv-SE"/>
              <a:t>Återkommande möten </a:t>
            </a:r>
            <a:r>
              <a:rPr lang="sv-SE" dirty="0"/>
              <a:t>med olika tema</a:t>
            </a:r>
          </a:p>
          <a:p>
            <a:r>
              <a:rPr lang="sv-SE" dirty="0"/>
              <a:t>Enstaka intervjuer för att förstå vad vilka behov eller problem som finns</a:t>
            </a:r>
          </a:p>
          <a:p>
            <a:r>
              <a:rPr lang="sv-SE" dirty="0"/>
              <a:t>Enstaka användartester för att undersöka om tjänsten fungerar på ett bra sätt</a:t>
            </a:r>
          </a:p>
          <a:p>
            <a:endParaRPr lang="sv-SE" dirty="0"/>
          </a:p>
          <a:p>
            <a:endParaRPr lang="sv-SE" dirty="0"/>
          </a:p>
          <a:p>
            <a:pPr marL="0" indent="0">
              <a:buNone/>
            </a:pPr>
            <a:r>
              <a:rPr lang="sv-SE" dirty="0">
                <a:hlinkClick r:id="rId4"/>
              </a:rPr>
              <a:t>lina.larsson@ehalsomyndigheten.se</a:t>
            </a:r>
            <a:endParaRPr lang="sv-SE" dirty="0"/>
          </a:p>
        </p:txBody>
      </p:sp>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29173124-4691-45AB-8B48-CEDC2078F461}"/>
              </a:ext>
            </a:extLst>
          </p:cNvPr>
          <p:cNvSpPr>
            <a:spLocks noGrp="1"/>
          </p:cNvSpPr>
          <p:nvPr>
            <p:ph type="title"/>
          </p:nvPr>
        </p:nvSpPr>
        <p:spPr>
          <a:xfrm>
            <a:off x="1049210" y="999150"/>
            <a:ext cx="10475290" cy="553998"/>
          </a:xfrm>
        </p:spPr>
        <p:txBody>
          <a:bodyPr/>
          <a:lstStyle/>
          <a:p>
            <a:r>
              <a:rPr lang="sv-SE" dirty="0"/>
              <a:t>Vad är på gång? </a:t>
            </a:r>
          </a:p>
        </p:txBody>
      </p:sp>
      <p:sp>
        <p:nvSpPr>
          <p:cNvPr id="5" name="Platshållare för innehåll 4">
            <a:extLst>
              <a:ext uri="{FF2B5EF4-FFF2-40B4-BE49-F238E27FC236}">
                <a16:creationId xmlns:a16="http://schemas.microsoft.com/office/drawing/2014/main" id="{74F0D564-E151-4AD4-8C36-924A98978435}"/>
              </a:ext>
            </a:extLst>
          </p:cNvPr>
          <p:cNvSpPr>
            <a:spLocks noGrp="1"/>
          </p:cNvSpPr>
          <p:nvPr>
            <p:ph sz="quarter" idx="21"/>
          </p:nvPr>
        </p:nvSpPr>
        <p:spPr>
          <a:xfrm>
            <a:off x="896938" y="2131400"/>
            <a:ext cx="10873303" cy="4003675"/>
          </a:xfrm>
        </p:spPr>
        <p:txBody>
          <a:bodyPr>
            <a:normAutofit fontScale="85000" lnSpcReduction="10000"/>
          </a:bodyPr>
          <a:lstStyle/>
          <a:p>
            <a:r>
              <a:rPr lang="sv-SE" dirty="0"/>
              <a:t>Smartare sökfunktionalitet -&gt; bättre sökträffar</a:t>
            </a:r>
          </a:p>
          <a:p>
            <a:r>
              <a:rPr lang="sv-SE" dirty="0"/>
              <a:t>Tekniska förbättringar</a:t>
            </a:r>
          </a:p>
          <a:p>
            <a:r>
              <a:rPr lang="sv-SE" dirty="0"/>
              <a:t>Översyn av funktionen att registrera avtal </a:t>
            </a:r>
          </a:p>
          <a:p>
            <a:r>
              <a:rPr lang="sv-SE" dirty="0"/>
              <a:t>Kvalitetskontroll personuppgiftshantering </a:t>
            </a:r>
          </a:p>
          <a:p>
            <a:r>
              <a:rPr lang="sv-SE" dirty="0"/>
              <a:t>Versionsuppdatering </a:t>
            </a:r>
            <a:r>
              <a:rPr lang="sv-SE" dirty="0" err="1"/>
              <a:t>Snomed</a:t>
            </a:r>
            <a:r>
              <a:rPr lang="sv-SE" dirty="0"/>
              <a:t> CT</a:t>
            </a:r>
          </a:p>
          <a:p>
            <a:r>
              <a:rPr lang="sv-SE" dirty="0"/>
              <a:t>Prioritera och påbörja arbete med standardiserade </a:t>
            </a:r>
            <a:r>
              <a:rPr lang="sv-SE" dirty="0" err="1"/>
              <a:t>kodverk</a:t>
            </a:r>
            <a:endParaRPr lang="sv-SE" dirty="0"/>
          </a:p>
          <a:p>
            <a:r>
              <a:rPr lang="sv-SE" dirty="0"/>
              <a:t>Utredning av väntetidsdatabasen </a:t>
            </a:r>
            <a:r>
              <a:rPr lang="sv-SE" dirty="0" err="1"/>
              <a:t>pga</a:t>
            </a:r>
            <a:r>
              <a:rPr lang="sv-SE" dirty="0"/>
              <a:t> försening av övertagande till Socialstyrelsen</a:t>
            </a:r>
          </a:p>
          <a:p>
            <a:r>
              <a:rPr lang="sv-SE" dirty="0"/>
              <a:t>Utforska möjligheterna till funktionen för att registrera och hitta tillgänglig kapacitet</a:t>
            </a:r>
          </a:p>
          <a:p>
            <a:r>
              <a:rPr lang="sv-SE" dirty="0"/>
              <a:t>Arbete med samverkansyta</a:t>
            </a:r>
          </a:p>
          <a:p>
            <a:endParaRPr lang="sv-SE" dirty="0"/>
          </a:p>
          <a:p>
            <a:endParaRPr lang="sv-SE" dirty="0"/>
          </a:p>
        </p:txBody>
      </p:sp>
      <p:pic>
        <p:nvPicPr>
          <p:cNvPr id="7" name="Bildobjekt 6">
            <a:extLst>
              <a:ext uri="{FF2B5EF4-FFF2-40B4-BE49-F238E27FC236}">
                <a16:creationId xmlns:a16="http://schemas.microsoft.com/office/drawing/2014/main" id="{3EE3601E-1D1B-4F7C-AA00-D027001884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2208" y="493406"/>
            <a:ext cx="2265323" cy="1348868"/>
          </a:xfrm>
          <a:prstGeom prst="rect">
            <a:avLst/>
          </a:prstGeom>
        </p:spPr>
      </p:pic>
    </p:spTree>
    <p:extLst>
      <p:ext uri="{BB962C8B-B14F-4D97-AF65-F5344CB8AC3E}">
        <p14:creationId xmlns:p14="http://schemas.microsoft.com/office/powerpoint/2010/main" val="1436005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BE7C42-4E71-4EE7-A6C1-E0686E45FD99}"/>
              </a:ext>
            </a:extLst>
          </p:cNvPr>
          <p:cNvSpPr>
            <a:spLocks noGrp="1"/>
          </p:cNvSpPr>
          <p:nvPr>
            <p:ph type="title"/>
          </p:nvPr>
        </p:nvSpPr>
        <p:spPr>
          <a:xfrm>
            <a:off x="795442" y="990511"/>
            <a:ext cx="10601116" cy="387798"/>
          </a:xfrm>
        </p:spPr>
        <p:txBody>
          <a:bodyPr/>
          <a:lstStyle/>
          <a:p>
            <a:r>
              <a:rPr lang="sv-SE" sz="2800" dirty="0"/>
              <a:t>Övergripande </a:t>
            </a:r>
            <a:r>
              <a:rPr lang="sv-SE" sz="2800" dirty="0" err="1"/>
              <a:t>roadmap</a:t>
            </a:r>
            <a:r>
              <a:rPr lang="sv-SE" sz="2800" dirty="0"/>
              <a:t>  </a:t>
            </a:r>
          </a:p>
        </p:txBody>
      </p:sp>
      <p:grpSp>
        <p:nvGrpSpPr>
          <p:cNvPr id="47" name="Grupp 46">
            <a:extLst>
              <a:ext uri="{FF2B5EF4-FFF2-40B4-BE49-F238E27FC236}">
                <a16:creationId xmlns:a16="http://schemas.microsoft.com/office/drawing/2014/main" id="{C1944DDC-8E15-4775-B570-1CD9E3B397AF}"/>
              </a:ext>
            </a:extLst>
          </p:cNvPr>
          <p:cNvGrpSpPr/>
          <p:nvPr/>
        </p:nvGrpSpPr>
        <p:grpSpPr>
          <a:xfrm>
            <a:off x="1082180" y="2433448"/>
            <a:ext cx="10784691" cy="4102216"/>
            <a:chOff x="1082180" y="2064332"/>
            <a:chExt cx="9202705" cy="4102216"/>
          </a:xfrm>
        </p:grpSpPr>
        <p:sp>
          <p:nvSpPr>
            <p:cNvPr id="18" name="Rektangel 17">
              <a:extLst>
                <a:ext uri="{FF2B5EF4-FFF2-40B4-BE49-F238E27FC236}">
                  <a16:creationId xmlns:a16="http://schemas.microsoft.com/office/drawing/2014/main" id="{64F31597-74A9-4B9E-8C2B-4BF641B2A8B6}"/>
                </a:ext>
              </a:extLst>
            </p:cNvPr>
            <p:cNvSpPr/>
            <p:nvPr/>
          </p:nvSpPr>
          <p:spPr>
            <a:xfrm>
              <a:off x="1082180" y="2064332"/>
              <a:ext cx="7550092" cy="4102216"/>
            </a:xfrm>
            <a:prstGeom prst="rect">
              <a:avLst/>
            </a:prstGeom>
            <a:noFill/>
            <a:ln w="28575">
              <a:solidFill>
                <a:schemeClr val="bg1">
                  <a:lumMod val="9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AFAFA"/>
                </a:solidFill>
                <a:effectLst/>
                <a:uLnTx/>
                <a:uFillTx/>
                <a:latin typeface="Public Sans Regular"/>
                <a:ea typeface="+mn-ea"/>
                <a:cs typeface="+mn-cs"/>
              </a:endParaRPr>
            </a:p>
          </p:txBody>
        </p:sp>
        <p:cxnSp>
          <p:nvCxnSpPr>
            <p:cNvPr id="42" name="Rak koppling 41">
              <a:extLst>
                <a:ext uri="{FF2B5EF4-FFF2-40B4-BE49-F238E27FC236}">
                  <a16:creationId xmlns:a16="http://schemas.microsoft.com/office/drawing/2014/main" id="{339CC953-287F-4F35-80F3-2A7D1438C34E}"/>
                </a:ext>
              </a:extLst>
            </p:cNvPr>
            <p:cNvCxnSpPr/>
            <p:nvPr/>
          </p:nvCxnSpPr>
          <p:spPr>
            <a:xfrm>
              <a:off x="8632272" y="2064332"/>
              <a:ext cx="1652613" cy="2051108"/>
            </a:xfrm>
            <a:prstGeom prst="line">
              <a:avLst/>
            </a:prstGeom>
            <a:ln w="28575">
              <a:solidFill>
                <a:schemeClr val="bg1">
                  <a:lumMod val="90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3" name="Rak koppling 42">
              <a:extLst>
                <a:ext uri="{FF2B5EF4-FFF2-40B4-BE49-F238E27FC236}">
                  <a16:creationId xmlns:a16="http://schemas.microsoft.com/office/drawing/2014/main" id="{73A500BD-0394-41DB-84BE-4ED93152B06B}"/>
                </a:ext>
              </a:extLst>
            </p:cNvPr>
            <p:cNvCxnSpPr>
              <a:cxnSpLocks/>
            </p:cNvCxnSpPr>
            <p:nvPr/>
          </p:nvCxnSpPr>
          <p:spPr>
            <a:xfrm flipV="1">
              <a:off x="8632272" y="4115440"/>
              <a:ext cx="1652613" cy="2051108"/>
            </a:xfrm>
            <a:prstGeom prst="line">
              <a:avLst/>
            </a:prstGeom>
            <a:ln w="28575">
              <a:solidFill>
                <a:schemeClr val="bg1">
                  <a:lumMod val="90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46" name="Rektangel 45">
              <a:extLst>
                <a:ext uri="{FF2B5EF4-FFF2-40B4-BE49-F238E27FC236}">
                  <a16:creationId xmlns:a16="http://schemas.microsoft.com/office/drawing/2014/main" id="{C852A228-BEC7-4A76-BAAF-3FE36447DD64}"/>
                </a:ext>
              </a:extLst>
            </p:cNvPr>
            <p:cNvSpPr/>
            <p:nvPr/>
          </p:nvSpPr>
          <p:spPr>
            <a:xfrm>
              <a:off x="8330481" y="2131444"/>
              <a:ext cx="335347" cy="3950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AFAFA"/>
                </a:solidFill>
                <a:effectLst/>
                <a:uLnTx/>
                <a:uFillTx/>
                <a:latin typeface="Public Sans Regular"/>
                <a:ea typeface="+mn-ea"/>
                <a:cs typeface="+mn-cs"/>
              </a:endParaRPr>
            </a:p>
          </p:txBody>
        </p:sp>
      </p:grpSp>
      <p:cxnSp>
        <p:nvCxnSpPr>
          <p:cNvPr id="52" name="Rak koppling 51">
            <a:extLst>
              <a:ext uri="{FF2B5EF4-FFF2-40B4-BE49-F238E27FC236}">
                <a16:creationId xmlns:a16="http://schemas.microsoft.com/office/drawing/2014/main" id="{E6FD6AFA-0402-4F08-9D76-7E67F6C3BBB1}"/>
              </a:ext>
            </a:extLst>
          </p:cNvPr>
          <p:cNvCxnSpPr>
            <a:cxnSpLocks/>
          </p:cNvCxnSpPr>
          <p:nvPr/>
        </p:nvCxnSpPr>
        <p:spPr>
          <a:xfrm>
            <a:off x="3610064" y="2200936"/>
            <a:ext cx="0" cy="4513277"/>
          </a:xfrm>
          <a:prstGeom prst="line">
            <a:avLst/>
          </a:prstGeom>
          <a:ln w="12700">
            <a:solidFill>
              <a:schemeClr val="bg1">
                <a:lumMod val="75000"/>
              </a:schemeClr>
            </a:solidFill>
            <a:prstDash val="sysDot"/>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4" name="Rak koppling 53">
            <a:extLst>
              <a:ext uri="{FF2B5EF4-FFF2-40B4-BE49-F238E27FC236}">
                <a16:creationId xmlns:a16="http://schemas.microsoft.com/office/drawing/2014/main" id="{1C5BA118-2758-4ECC-9374-376EB6726E16}"/>
              </a:ext>
            </a:extLst>
          </p:cNvPr>
          <p:cNvCxnSpPr>
            <a:cxnSpLocks/>
          </p:cNvCxnSpPr>
          <p:nvPr/>
        </p:nvCxnSpPr>
        <p:spPr>
          <a:xfrm>
            <a:off x="4874006" y="2200936"/>
            <a:ext cx="0" cy="4513277"/>
          </a:xfrm>
          <a:prstGeom prst="line">
            <a:avLst/>
          </a:prstGeom>
          <a:ln w="12700">
            <a:solidFill>
              <a:schemeClr val="bg1">
                <a:lumMod val="75000"/>
              </a:schemeClr>
            </a:solidFill>
            <a:prstDash val="sysDot"/>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5" name="Rak koppling 54">
            <a:extLst>
              <a:ext uri="{FF2B5EF4-FFF2-40B4-BE49-F238E27FC236}">
                <a16:creationId xmlns:a16="http://schemas.microsoft.com/office/drawing/2014/main" id="{00959102-C917-4DDC-9927-529DE3D1930A}"/>
              </a:ext>
            </a:extLst>
          </p:cNvPr>
          <p:cNvCxnSpPr>
            <a:cxnSpLocks/>
          </p:cNvCxnSpPr>
          <p:nvPr/>
        </p:nvCxnSpPr>
        <p:spPr>
          <a:xfrm>
            <a:off x="2346122" y="2200936"/>
            <a:ext cx="0" cy="4513277"/>
          </a:xfrm>
          <a:prstGeom prst="line">
            <a:avLst/>
          </a:prstGeom>
          <a:ln w="12700">
            <a:solidFill>
              <a:schemeClr val="bg1">
                <a:lumMod val="75000"/>
              </a:schemeClr>
            </a:solidFill>
            <a:prstDash val="sysDot"/>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8" name="Rak koppling 57">
            <a:extLst>
              <a:ext uri="{FF2B5EF4-FFF2-40B4-BE49-F238E27FC236}">
                <a16:creationId xmlns:a16="http://schemas.microsoft.com/office/drawing/2014/main" id="{587CACDF-5F03-4CD7-BA2D-D6DF978CF6F0}"/>
              </a:ext>
            </a:extLst>
          </p:cNvPr>
          <p:cNvCxnSpPr>
            <a:cxnSpLocks/>
          </p:cNvCxnSpPr>
          <p:nvPr/>
        </p:nvCxnSpPr>
        <p:spPr>
          <a:xfrm>
            <a:off x="6137948" y="2200936"/>
            <a:ext cx="0" cy="4513277"/>
          </a:xfrm>
          <a:prstGeom prst="line">
            <a:avLst/>
          </a:prstGeom>
          <a:ln w="12700">
            <a:solidFill>
              <a:schemeClr val="bg1">
                <a:lumMod val="75000"/>
              </a:schemeClr>
            </a:solidFill>
            <a:prstDash val="sysDot"/>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9" name="Rak koppling 58">
            <a:extLst>
              <a:ext uri="{FF2B5EF4-FFF2-40B4-BE49-F238E27FC236}">
                <a16:creationId xmlns:a16="http://schemas.microsoft.com/office/drawing/2014/main" id="{0F4F5912-B227-4187-B264-A7EC62C83EA2}"/>
              </a:ext>
            </a:extLst>
          </p:cNvPr>
          <p:cNvCxnSpPr>
            <a:cxnSpLocks/>
          </p:cNvCxnSpPr>
          <p:nvPr/>
        </p:nvCxnSpPr>
        <p:spPr>
          <a:xfrm>
            <a:off x="7401890" y="2200936"/>
            <a:ext cx="0" cy="4513277"/>
          </a:xfrm>
          <a:prstGeom prst="line">
            <a:avLst/>
          </a:prstGeom>
          <a:ln w="12700">
            <a:solidFill>
              <a:schemeClr val="bg1">
                <a:lumMod val="75000"/>
              </a:schemeClr>
            </a:solidFill>
            <a:prstDash val="sysDot"/>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1" name="textruta 60">
            <a:extLst>
              <a:ext uri="{FF2B5EF4-FFF2-40B4-BE49-F238E27FC236}">
                <a16:creationId xmlns:a16="http://schemas.microsoft.com/office/drawing/2014/main" id="{5D44653D-E9DE-4642-BBE4-5C8615064359}"/>
              </a:ext>
            </a:extLst>
          </p:cNvPr>
          <p:cNvSpPr txBox="1"/>
          <p:nvPr/>
        </p:nvSpPr>
        <p:spPr>
          <a:xfrm>
            <a:off x="1027978" y="2081617"/>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Q1</a:t>
            </a:r>
          </a:p>
        </p:txBody>
      </p:sp>
      <p:sp>
        <p:nvSpPr>
          <p:cNvPr id="62" name="textruta 61">
            <a:extLst>
              <a:ext uri="{FF2B5EF4-FFF2-40B4-BE49-F238E27FC236}">
                <a16:creationId xmlns:a16="http://schemas.microsoft.com/office/drawing/2014/main" id="{B7BD5750-94A8-4AF7-88CC-136BA947F8E9}"/>
              </a:ext>
            </a:extLst>
          </p:cNvPr>
          <p:cNvSpPr txBox="1"/>
          <p:nvPr/>
        </p:nvSpPr>
        <p:spPr>
          <a:xfrm>
            <a:off x="3555862" y="2081617"/>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Q3</a:t>
            </a:r>
          </a:p>
        </p:txBody>
      </p:sp>
      <p:sp>
        <p:nvSpPr>
          <p:cNvPr id="63" name="textruta 62">
            <a:extLst>
              <a:ext uri="{FF2B5EF4-FFF2-40B4-BE49-F238E27FC236}">
                <a16:creationId xmlns:a16="http://schemas.microsoft.com/office/drawing/2014/main" id="{E28E4036-EDB4-49DC-9CD1-93E0AE6B256A}"/>
              </a:ext>
            </a:extLst>
          </p:cNvPr>
          <p:cNvSpPr txBox="1"/>
          <p:nvPr/>
        </p:nvSpPr>
        <p:spPr>
          <a:xfrm>
            <a:off x="4819804" y="2081617"/>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Q4</a:t>
            </a:r>
          </a:p>
        </p:txBody>
      </p:sp>
      <p:sp>
        <p:nvSpPr>
          <p:cNvPr id="64" name="textruta 63">
            <a:extLst>
              <a:ext uri="{FF2B5EF4-FFF2-40B4-BE49-F238E27FC236}">
                <a16:creationId xmlns:a16="http://schemas.microsoft.com/office/drawing/2014/main" id="{380760BA-065A-4511-B7D3-F58BF1F380EA}"/>
              </a:ext>
            </a:extLst>
          </p:cNvPr>
          <p:cNvSpPr txBox="1"/>
          <p:nvPr/>
        </p:nvSpPr>
        <p:spPr>
          <a:xfrm>
            <a:off x="6715717" y="1744173"/>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2026</a:t>
            </a:r>
          </a:p>
        </p:txBody>
      </p:sp>
      <p:sp>
        <p:nvSpPr>
          <p:cNvPr id="65" name="textruta 64">
            <a:extLst>
              <a:ext uri="{FF2B5EF4-FFF2-40B4-BE49-F238E27FC236}">
                <a16:creationId xmlns:a16="http://schemas.microsoft.com/office/drawing/2014/main" id="{95B38C90-6306-4455-A931-B7B60717D2FE}"/>
              </a:ext>
            </a:extLst>
          </p:cNvPr>
          <p:cNvSpPr txBox="1"/>
          <p:nvPr/>
        </p:nvSpPr>
        <p:spPr>
          <a:xfrm>
            <a:off x="8611825" y="1744173"/>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2027</a:t>
            </a:r>
          </a:p>
        </p:txBody>
      </p:sp>
      <p:sp>
        <p:nvSpPr>
          <p:cNvPr id="92" name="textruta 91">
            <a:extLst>
              <a:ext uri="{FF2B5EF4-FFF2-40B4-BE49-F238E27FC236}">
                <a16:creationId xmlns:a16="http://schemas.microsoft.com/office/drawing/2014/main" id="{F533D7D1-D0C9-40BC-8049-E4AEDF9F94A2}"/>
              </a:ext>
            </a:extLst>
          </p:cNvPr>
          <p:cNvSpPr txBox="1"/>
          <p:nvPr/>
        </p:nvSpPr>
        <p:spPr>
          <a:xfrm>
            <a:off x="2291920" y="2081617"/>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Q2</a:t>
            </a:r>
          </a:p>
        </p:txBody>
      </p:sp>
      <p:sp>
        <p:nvSpPr>
          <p:cNvPr id="93" name="textruta 92">
            <a:extLst>
              <a:ext uri="{FF2B5EF4-FFF2-40B4-BE49-F238E27FC236}">
                <a16:creationId xmlns:a16="http://schemas.microsoft.com/office/drawing/2014/main" id="{2BE47218-50D4-4A1C-BE75-8010A7874F8E}"/>
              </a:ext>
            </a:extLst>
          </p:cNvPr>
          <p:cNvSpPr txBox="1"/>
          <p:nvPr/>
        </p:nvSpPr>
        <p:spPr>
          <a:xfrm>
            <a:off x="2923891" y="1744173"/>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2025</a:t>
            </a:r>
          </a:p>
        </p:txBody>
      </p:sp>
      <p:sp>
        <p:nvSpPr>
          <p:cNvPr id="94" name="textruta 93">
            <a:extLst>
              <a:ext uri="{FF2B5EF4-FFF2-40B4-BE49-F238E27FC236}">
                <a16:creationId xmlns:a16="http://schemas.microsoft.com/office/drawing/2014/main" id="{49137A06-710B-4E15-BACB-0EA60CBEF8DE}"/>
              </a:ext>
            </a:extLst>
          </p:cNvPr>
          <p:cNvSpPr txBox="1"/>
          <p:nvPr/>
        </p:nvSpPr>
        <p:spPr>
          <a:xfrm>
            <a:off x="6083746" y="2081617"/>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Q1-Q2</a:t>
            </a:r>
          </a:p>
        </p:txBody>
      </p:sp>
      <p:sp>
        <p:nvSpPr>
          <p:cNvPr id="95" name="textruta 94">
            <a:extLst>
              <a:ext uri="{FF2B5EF4-FFF2-40B4-BE49-F238E27FC236}">
                <a16:creationId xmlns:a16="http://schemas.microsoft.com/office/drawing/2014/main" id="{B7B34DF8-021C-4667-9E71-82D91704B730}"/>
              </a:ext>
            </a:extLst>
          </p:cNvPr>
          <p:cNvSpPr txBox="1"/>
          <p:nvPr/>
        </p:nvSpPr>
        <p:spPr>
          <a:xfrm>
            <a:off x="7347688" y="2081617"/>
            <a:ext cx="1372347" cy="307777"/>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6E0E50"/>
                </a:solidFill>
                <a:effectLst/>
                <a:uLnTx/>
                <a:uFillTx/>
                <a:latin typeface="Public Sans Bold"/>
                <a:ea typeface="+mn-ea"/>
                <a:cs typeface="+mn-cs"/>
              </a:rPr>
              <a:t>Q3-Q4</a:t>
            </a:r>
          </a:p>
        </p:txBody>
      </p:sp>
      <p:cxnSp>
        <p:nvCxnSpPr>
          <p:cNvPr id="96" name="Rak koppling 95">
            <a:extLst>
              <a:ext uri="{FF2B5EF4-FFF2-40B4-BE49-F238E27FC236}">
                <a16:creationId xmlns:a16="http://schemas.microsoft.com/office/drawing/2014/main" id="{8996D441-9570-4FC3-81A0-289355830789}"/>
              </a:ext>
            </a:extLst>
          </p:cNvPr>
          <p:cNvCxnSpPr>
            <a:cxnSpLocks/>
          </p:cNvCxnSpPr>
          <p:nvPr/>
        </p:nvCxnSpPr>
        <p:spPr>
          <a:xfrm>
            <a:off x="8665832" y="2200936"/>
            <a:ext cx="0" cy="4513277"/>
          </a:xfrm>
          <a:prstGeom prst="line">
            <a:avLst/>
          </a:prstGeom>
          <a:ln w="12700">
            <a:solidFill>
              <a:schemeClr val="bg1">
                <a:lumMod val="75000"/>
              </a:schemeClr>
            </a:solidFill>
            <a:prstDash val="sysDot"/>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50" name="textruta 49">
            <a:extLst>
              <a:ext uri="{FF2B5EF4-FFF2-40B4-BE49-F238E27FC236}">
                <a16:creationId xmlns:a16="http://schemas.microsoft.com/office/drawing/2014/main" id="{07D44E3D-1146-4F16-9BA4-084ADB03FD53}"/>
              </a:ext>
            </a:extLst>
          </p:cNvPr>
          <p:cNvSpPr txBox="1"/>
          <p:nvPr/>
        </p:nvSpPr>
        <p:spPr>
          <a:xfrm>
            <a:off x="8751818" y="3880801"/>
            <a:ext cx="2028955" cy="507831"/>
          </a:xfrm>
          <a:prstGeom prst="rect">
            <a:avLst/>
          </a:prstGeom>
          <a:solidFill>
            <a:srgbClr val="92D050"/>
          </a:solidFill>
          <a:ln>
            <a:solidFill>
              <a:srgbClr val="92D050"/>
            </a:solidFill>
          </a:ln>
        </p:spPr>
        <p:txBody>
          <a:bodyPr wrap="square" rtlCol="0">
            <a:spAutoFit/>
          </a:bodyPr>
          <a:lstStyle>
            <a:defPPr>
              <a:defRPr lang="en-US"/>
            </a:defPPr>
            <a:lvl1pPr algn="ctr">
              <a:defRPr sz="900">
                <a:latin typeface="Aria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Sök på alla vårdgivare &amp; vårdtjänster, reg. avtalsvillkor &amp; kapacitetsmått.</a:t>
            </a:r>
          </a:p>
        </p:txBody>
      </p:sp>
      <p:sp>
        <p:nvSpPr>
          <p:cNvPr id="106" name="textruta 105">
            <a:extLst>
              <a:ext uri="{FF2B5EF4-FFF2-40B4-BE49-F238E27FC236}">
                <a16:creationId xmlns:a16="http://schemas.microsoft.com/office/drawing/2014/main" id="{5BA8544A-4786-403B-9B36-4DBDF8DCC896}"/>
              </a:ext>
            </a:extLst>
          </p:cNvPr>
          <p:cNvSpPr txBox="1"/>
          <p:nvPr/>
        </p:nvSpPr>
        <p:spPr>
          <a:xfrm>
            <a:off x="1190243" y="3880801"/>
            <a:ext cx="2245331" cy="230832"/>
          </a:xfrm>
          <a:prstGeom prst="rect">
            <a:avLst/>
          </a:prstGeom>
          <a:solidFill>
            <a:srgbClr val="92D050"/>
          </a:solidFill>
          <a:ln>
            <a:solidFill>
              <a:srgbClr val="92D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Sök på vårdgivare med reg. avtalsvillkor</a:t>
            </a:r>
            <a:endParaRPr kumimoji="0" lang="sv-SE" sz="900" b="0"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107" name="textruta 106">
            <a:extLst>
              <a:ext uri="{FF2B5EF4-FFF2-40B4-BE49-F238E27FC236}">
                <a16:creationId xmlns:a16="http://schemas.microsoft.com/office/drawing/2014/main" id="{28E9C239-1ABE-4FBB-AED4-7D9CFFF4729A}"/>
              </a:ext>
            </a:extLst>
          </p:cNvPr>
          <p:cNvSpPr txBox="1"/>
          <p:nvPr/>
        </p:nvSpPr>
        <p:spPr>
          <a:xfrm>
            <a:off x="1190243" y="4201352"/>
            <a:ext cx="2245331" cy="230832"/>
          </a:xfrm>
          <a:prstGeom prst="rect">
            <a:avLst/>
          </a:prstGeom>
          <a:solidFill>
            <a:srgbClr val="92D050"/>
          </a:solidFill>
          <a:ln>
            <a:solidFill>
              <a:srgbClr val="92D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Tekniska gränssnitt till externa aktörer</a:t>
            </a:r>
          </a:p>
        </p:txBody>
      </p:sp>
      <p:sp>
        <p:nvSpPr>
          <p:cNvPr id="108" name="textruta 107">
            <a:extLst>
              <a:ext uri="{FF2B5EF4-FFF2-40B4-BE49-F238E27FC236}">
                <a16:creationId xmlns:a16="http://schemas.microsoft.com/office/drawing/2014/main" id="{E4696A2E-B1F9-46CB-8731-0DA1C9AC390B}"/>
              </a:ext>
            </a:extLst>
          </p:cNvPr>
          <p:cNvSpPr txBox="1"/>
          <p:nvPr/>
        </p:nvSpPr>
        <p:spPr>
          <a:xfrm>
            <a:off x="1190243" y="4850515"/>
            <a:ext cx="2245331" cy="230832"/>
          </a:xfrm>
          <a:prstGeom prst="rect">
            <a:avLst/>
          </a:prstGeom>
          <a:solidFill>
            <a:srgbClr val="92D050"/>
          </a:solidFill>
          <a:ln>
            <a:solidFill>
              <a:srgbClr val="92D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Nationell lägesbild fler infomängder</a:t>
            </a:r>
          </a:p>
        </p:txBody>
      </p:sp>
      <p:sp>
        <p:nvSpPr>
          <p:cNvPr id="109" name="textruta 108">
            <a:extLst>
              <a:ext uri="{FF2B5EF4-FFF2-40B4-BE49-F238E27FC236}">
                <a16:creationId xmlns:a16="http://schemas.microsoft.com/office/drawing/2014/main" id="{904A7D0C-6C34-4F6F-8B27-AEFCB2941912}"/>
              </a:ext>
            </a:extLst>
          </p:cNvPr>
          <p:cNvSpPr txBox="1"/>
          <p:nvPr/>
        </p:nvSpPr>
        <p:spPr>
          <a:xfrm>
            <a:off x="3671644" y="3880801"/>
            <a:ext cx="4939986" cy="230832"/>
          </a:xfrm>
          <a:prstGeom prst="rect">
            <a:avLst/>
          </a:prstGeom>
          <a:solidFill>
            <a:srgbClr val="92D050"/>
          </a:solidFill>
          <a:ln>
            <a:solidFill>
              <a:srgbClr val="92D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Stegvis implementering Utbud</a:t>
            </a:r>
            <a:endParaRPr kumimoji="0" lang="sv-SE" sz="900" b="0"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115" name="textruta 114">
            <a:extLst>
              <a:ext uri="{FF2B5EF4-FFF2-40B4-BE49-F238E27FC236}">
                <a16:creationId xmlns:a16="http://schemas.microsoft.com/office/drawing/2014/main" id="{BFBDE6B5-9CB0-4EF7-B446-BC2FDAC7F3AA}"/>
              </a:ext>
            </a:extLst>
          </p:cNvPr>
          <p:cNvSpPr txBox="1"/>
          <p:nvPr/>
        </p:nvSpPr>
        <p:spPr>
          <a:xfrm>
            <a:off x="3671644" y="4850515"/>
            <a:ext cx="4939986" cy="230832"/>
          </a:xfrm>
          <a:prstGeom prst="rect">
            <a:avLst/>
          </a:prstGeom>
          <a:solidFill>
            <a:srgbClr val="92D050"/>
          </a:solidFill>
          <a:ln>
            <a:solidFill>
              <a:srgbClr val="92D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Vidareutveckla lägesbilder</a:t>
            </a:r>
            <a:endParaRPr kumimoji="0" lang="sv-SE" sz="900" b="0" i="0" u="none" strike="noStrike" kern="1200" cap="none" spc="0" normalizeH="0" baseline="0" noProof="0" dirty="0">
              <a:ln>
                <a:noFill/>
              </a:ln>
              <a:solidFill>
                <a:srgbClr val="212121"/>
              </a:solidFill>
              <a:effectLst/>
              <a:uLnTx/>
              <a:uFillTx/>
              <a:latin typeface="Public Sans Regular"/>
              <a:ea typeface="+mn-ea"/>
              <a:cs typeface="+mn-cs"/>
            </a:endParaRPr>
          </a:p>
        </p:txBody>
      </p:sp>
      <p:grpSp>
        <p:nvGrpSpPr>
          <p:cNvPr id="129" name="Grupp 128">
            <a:extLst>
              <a:ext uri="{FF2B5EF4-FFF2-40B4-BE49-F238E27FC236}">
                <a16:creationId xmlns:a16="http://schemas.microsoft.com/office/drawing/2014/main" id="{9182767B-D7A1-4161-96EC-2A50A1EAD398}"/>
              </a:ext>
            </a:extLst>
          </p:cNvPr>
          <p:cNvGrpSpPr/>
          <p:nvPr/>
        </p:nvGrpSpPr>
        <p:grpSpPr>
          <a:xfrm>
            <a:off x="-57383" y="3845804"/>
            <a:ext cx="1287160" cy="1287160"/>
            <a:chOff x="290057" y="2317855"/>
            <a:chExt cx="1588484" cy="1588484"/>
          </a:xfrm>
        </p:grpSpPr>
        <p:sp>
          <p:nvSpPr>
            <p:cNvPr id="130" name="Ellips 129">
              <a:extLst>
                <a:ext uri="{FF2B5EF4-FFF2-40B4-BE49-F238E27FC236}">
                  <a16:creationId xmlns:a16="http://schemas.microsoft.com/office/drawing/2014/main" id="{A9287246-83C3-4832-81B4-C4DCD8E5D1C6}"/>
                </a:ext>
              </a:extLst>
            </p:cNvPr>
            <p:cNvSpPr/>
            <p:nvPr/>
          </p:nvSpPr>
          <p:spPr>
            <a:xfrm>
              <a:off x="290057" y="2317855"/>
              <a:ext cx="1588484" cy="158848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srgbClr val="FAFAFA"/>
                </a:solidFill>
                <a:effectLst/>
                <a:uLnTx/>
                <a:uFillTx/>
                <a:latin typeface="Public Sans Regular"/>
                <a:ea typeface="+mn-ea"/>
                <a:cs typeface="+mn-cs"/>
              </a:endParaRPr>
            </a:p>
          </p:txBody>
        </p:sp>
        <p:sp>
          <p:nvSpPr>
            <p:cNvPr id="131" name="textruta 130">
              <a:extLst>
                <a:ext uri="{FF2B5EF4-FFF2-40B4-BE49-F238E27FC236}">
                  <a16:creationId xmlns:a16="http://schemas.microsoft.com/office/drawing/2014/main" id="{8697FDA1-06F4-46AF-87B8-C4C60CF1B46D}"/>
                </a:ext>
              </a:extLst>
            </p:cNvPr>
            <p:cNvSpPr txBox="1"/>
            <p:nvPr/>
          </p:nvSpPr>
          <p:spPr>
            <a:xfrm>
              <a:off x="424955" y="2744480"/>
              <a:ext cx="1372347" cy="740662"/>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srgbClr val="FAFAFA"/>
                  </a:solidFill>
                  <a:effectLst/>
                  <a:uLnTx/>
                  <a:uFillTx/>
                  <a:latin typeface="Public Sans Regular"/>
                  <a:ea typeface="+mn-ea"/>
                  <a:cs typeface="+mn-cs"/>
                </a:rPr>
                <a:t>Nationell vård-förmedling</a:t>
              </a:r>
            </a:p>
          </p:txBody>
        </p:sp>
      </p:grpSp>
      <p:sp>
        <p:nvSpPr>
          <p:cNvPr id="139" name="textruta 138">
            <a:extLst>
              <a:ext uri="{FF2B5EF4-FFF2-40B4-BE49-F238E27FC236}">
                <a16:creationId xmlns:a16="http://schemas.microsoft.com/office/drawing/2014/main" id="{E16ED7EA-95FB-43ED-832E-C02649BBBF42}"/>
              </a:ext>
            </a:extLst>
          </p:cNvPr>
          <p:cNvSpPr txBox="1"/>
          <p:nvPr/>
        </p:nvSpPr>
        <p:spPr>
          <a:xfrm>
            <a:off x="1311309" y="3549422"/>
            <a:ext cx="1257611" cy="230832"/>
          </a:xfrm>
          <a:prstGeom prst="rect">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err="1">
                <a:ln>
                  <a:noFill/>
                </a:ln>
                <a:solidFill>
                  <a:srgbClr val="212121"/>
                </a:solidFill>
                <a:effectLst/>
                <a:uLnTx/>
                <a:uFillTx/>
                <a:latin typeface="Public Sans Regular"/>
                <a:ea typeface="+mn-ea"/>
                <a:cs typeface="+mn-cs"/>
              </a:rPr>
              <a:t>Vårdsök</a:t>
            </a:r>
            <a:r>
              <a:rPr kumimoji="0" lang="sv-SE" sz="900" b="0" i="0" u="none" strike="noStrike" kern="1200" cap="none" spc="0" normalizeH="0" baseline="0" noProof="0" dirty="0">
                <a:ln>
                  <a:noFill/>
                </a:ln>
                <a:solidFill>
                  <a:srgbClr val="212121"/>
                </a:solidFill>
                <a:effectLst/>
                <a:uLnTx/>
                <a:uFillTx/>
                <a:latin typeface="Public Sans Regular"/>
                <a:ea typeface="+mn-ea"/>
                <a:cs typeface="+mn-cs"/>
              </a:rPr>
              <a:t> 31/3 2025</a:t>
            </a:r>
          </a:p>
        </p:txBody>
      </p:sp>
      <p:sp>
        <p:nvSpPr>
          <p:cNvPr id="140" name="textruta 139">
            <a:extLst>
              <a:ext uri="{FF2B5EF4-FFF2-40B4-BE49-F238E27FC236}">
                <a16:creationId xmlns:a16="http://schemas.microsoft.com/office/drawing/2014/main" id="{95475C7E-1482-4552-929F-82A881A37E64}"/>
              </a:ext>
            </a:extLst>
          </p:cNvPr>
          <p:cNvSpPr txBox="1"/>
          <p:nvPr/>
        </p:nvSpPr>
        <p:spPr>
          <a:xfrm>
            <a:off x="2564903" y="5182234"/>
            <a:ext cx="1636337" cy="230832"/>
          </a:xfrm>
          <a:prstGeom prst="rect">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Public Sans Regular"/>
                <a:ea typeface="+mn-ea"/>
                <a:cs typeface="+mn-cs"/>
              </a:rPr>
              <a:t>Snabba Insatser 30/6 2025</a:t>
            </a:r>
          </a:p>
        </p:txBody>
      </p:sp>
      <p:sp>
        <p:nvSpPr>
          <p:cNvPr id="67" name="textruta 66">
            <a:extLst>
              <a:ext uri="{FF2B5EF4-FFF2-40B4-BE49-F238E27FC236}">
                <a16:creationId xmlns:a16="http://schemas.microsoft.com/office/drawing/2014/main" id="{933F6D84-0665-4ABF-8AFA-D83CA05810DA}"/>
              </a:ext>
            </a:extLst>
          </p:cNvPr>
          <p:cNvSpPr txBox="1"/>
          <p:nvPr/>
        </p:nvSpPr>
        <p:spPr>
          <a:xfrm>
            <a:off x="4874007" y="4201352"/>
            <a:ext cx="3737624" cy="230832"/>
          </a:xfrm>
          <a:prstGeom prst="rect">
            <a:avLst/>
          </a:prstGeom>
          <a:solidFill>
            <a:srgbClr val="92D050"/>
          </a:solidFill>
          <a:ln>
            <a:solidFill>
              <a:srgbClr val="92D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Stegvis implementering tillgänglig vårdtjänst (kapacitet)</a:t>
            </a:r>
            <a:endParaRPr kumimoji="0" lang="sv-SE" sz="900" b="0"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68" name="textruta 67">
            <a:extLst>
              <a:ext uri="{FF2B5EF4-FFF2-40B4-BE49-F238E27FC236}">
                <a16:creationId xmlns:a16="http://schemas.microsoft.com/office/drawing/2014/main" id="{FEFCC9AF-A8E0-4772-A7A5-802F463E2B7E}"/>
              </a:ext>
            </a:extLst>
          </p:cNvPr>
          <p:cNvSpPr txBox="1"/>
          <p:nvPr/>
        </p:nvSpPr>
        <p:spPr>
          <a:xfrm>
            <a:off x="3829588" y="4521903"/>
            <a:ext cx="2282716" cy="238893"/>
          </a:xfrm>
          <a:prstGeom prst="rect">
            <a:avLst/>
          </a:prstGeom>
          <a:solidFill>
            <a:srgbClr val="92D050"/>
          </a:solidFill>
          <a:ln>
            <a:solidFill>
              <a:srgbClr val="92D05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dirty="0">
                <a:ln>
                  <a:noFill/>
                </a:ln>
                <a:solidFill>
                  <a:srgbClr val="212121"/>
                </a:solidFill>
                <a:effectLst/>
                <a:uLnTx/>
                <a:uFillTx/>
                <a:latin typeface="Arial"/>
                <a:ea typeface="+mn-ea"/>
                <a:cs typeface="+mn-cs"/>
              </a:rPr>
              <a:t>Integrera väntetider genom </a:t>
            </a:r>
            <a:r>
              <a:rPr kumimoji="0" lang="sv-SE" sz="900" b="0" i="0" u="none" strike="noStrike" kern="1200" cap="none" spc="0" normalizeH="0" baseline="0" noProof="0" dirty="0" err="1">
                <a:ln>
                  <a:noFill/>
                </a:ln>
                <a:solidFill>
                  <a:srgbClr val="212121"/>
                </a:solidFill>
                <a:effectLst/>
                <a:uLnTx/>
                <a:uFillTx/>
                <a:latin typeface="Arial"/>
                <a:ea typeface="+mn-ea"/>
                <a:cs typeface="+mn-cs"/>
              </a:rPr>
              <a:t>SoC</a:t>
            </a:r>
            <a:endParaRPr kumimoji="0" lang="sv-SE" sz="900" b="0" i="0" u="none" strike="noStrike" kern="1200" cap="none" spc="0" normalizeH="0" baseline="0" noProof="0" dirty="0">
              <a:ln>
                <a:noFill/>
              </a:ln>
              <a:solidFill>
                <a:srgbClr val="212121"/>
              </a:solidFill>
              <a:effectLst/>
              <a:uLnTx/>
              <a:uFillTx/>
              <a:latin typeface="Arial"/>
              <a:ea typeface="+mn-ea"/>
              <a:cs typeface="+mn-cs"/>
            </a:endParaRPr>
          </a:p>
        </p:txBody>
      </p:sp>
    </p:spTree>
    <p:extLst>
      <p:ext uri="{BB962C8B-B14F-4D97-AF65-F5344CB8AC3E}">
        <p14:creationId xmlns:p14="http://schemas.microsoft.com/office/powerpoint/2010/main" val="3141842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04CC9F-A092-48EC-9D6D-9AEDD0D208FF}"/>
              </a:ext>
            </a:extLst>
          </p:cNvPr>
          <p:cNvSpPr>
            <a:spLocks noGrp="1"/>
          </p:cNvSpPr>
          <p:nvPr>
            <p:ph type="title"/>
          </p:nvPr>
        </p:nvSpPr>
        <p:spPr>
          <a:xfrm>
            <a:off x="858710" y="1251314"/>
            <a:ext cx="10475290" cy="625684"/>
          </a:xfrm>
        </p:spPr>
        <p:txBody>
          <a:bodyPr/>
          <a:lstStyle/>
          <a:p>
            <a:pPr>
              <a:lnSpc>
                <a:spcPct val="110000"/>
              </a:lnSpc>
            </a:pPr>
            <a:r>
              <a:rPr lang="sv-SE" dirty="0"/>
              <a:t>Dialog – frågor och svar </a:t>
            </a:r>
          </a:p>
        </p:txBody>
      </p:sp>
      <p:sp>
        <p:nvSpPr>
          <p:cNvPr id="3" name="Platshållare för innehåll 2">
            <a:extLst>
              <a:ext uri="{FF2B5EF4-FFF2-40B4-BE49-F238E27FC236}">
                <a16:creationId xmlns:a16="http://schemas.microsoft.com/office/drawing/2014/main" id="{ECA913C6-9649-400D-83CA-960F8A6F3B31}"/>
              </a:ext>
            </a:extLst>
          </p:cNvPr>
          <p:cNvSpPr>
            <a:spLocks noGrp="1"/>
          </p:cNvSpPr>
          <p:nvPr>
            <p:ph sz="quarter" idx="21"/>
          </p:nvPr>
        </p:nvSpPr>
        <p:spPr>
          <a:xfrm>
            <a:off x="199619" y="2009230"/>
            <a:ext cx="10475912" cy="4240213"/>
          </a:xfrm>
        </p:spPr>
        <p:txBody>
          <a:bodyPr/>
          <a:lstStyle/>
          <a:p>
            <a:pPr marL="457200" lvl="1" indent="0">
              <a:lnSpc>
                <a:spcPct val="110000"/>
              </a:lnSpc>
              <a:buNone/>
            </a:pPr>
            <a:r>
              <a:rPr lang="sv-SE" sz="2400" b="1" dirty="0"/>
              <a:t>Utförande organisation hämtas från HSA-katalogen</a:t>
            </a:r>
          </a:p>
          <a:p>
            <a:pPr lvl="1">
              <a:lnSpc>
                <a:spcPct val="110000"/>
              </a:lnSpc>
            </a:pPr>
            <a:r>
              <a:rPr lang="sv-SE" dirty="0"/>
              <a:t>Utförande organisationer måste finnas i HSA-katalogen </a:t>
            </a:r>
          </a:p>
          <a:p>
            <a:pPr marL="457200" lvl="1" indent="0">
              <a:lnSpc>
                <a:spcPct val="110000"/>
              </a:lnSpc>
              <a:buNone/>
            </a:pPr>
            <a:r>
              <a:rPr lang="sv-SE" dirty="0"/>
              <a:t>	för att vara valbara i avtalsregistreringen</a:t>
            </a:r>
          </a:p>
          <a:p>
            <a:pPr lvl="1">
              <a:lnSpc>
                <a:spcPct val="110000"/>
              </a:lnSpc>
            </a:pPr>
            <a:r>
              <a:rPr lang="sv-SE" dirty="0"/>
              <a:t>Namn hämtas från HSA-katalogen</a:t>
            </a:r>
          </a:p>
          <a:p>
            <a:pPr marL="457200" lvl="1" indent="0">
              <a:lnSpc>
                <a:spcPct val="110000"/>
              </a:lnSpc>
              <a:buNone/>
            </a:pPr>
            <a:endParaRPr lang="sv-SE" dirty="0"/>
          </a:p>
          <a:p>
            <a:pPr lvl="1">
              <a:lnSpc>
                <a:spcPct val="110000"/>
              </a:lnSpc>
            </a:pPr>
            <a:r>
              <a:rPr lang="sv-SE" i="1" dirty="0"/>
              <a:t>Har din region avtal med  organisationer/utförare  som idag </a:t>
            </a:r>
          </a:p>
          <a:p>
            <a:pPr marL="457200" lvl="1" indent="0">
              <a:lnSpc>
                <a:spcPct val="110000"/>
              </a:lnSpc>
              <a:buNone/>
            </a:pPr>
            <a:r>
              <a:rPr lang="sv-SE" i="1" dirty="0"/>
              <a:t> 	</a:t>
            </a:r>
            <a:r>
              <a:rPr lang="sv-SE" b="1" i="1" dirty="0"/>
              <a:t>inte</a:t>
            </a:r>
            <a:r>
              <a:rPr lang="sv-SE" i="1" dirty="0"/>
              <a:t> finns i HSA-katalogen? </a:t>
            </a:r>
          </a:p>
          <a:p>
            <a:pPr lvl="1">
              <a:lnSpc>
                <a:spcPct val="110000"/>
              </a:lnSpc>
            </a:pPr>
            <a:endParaRPr lang="sv-SE" dirty="0"/>
          </a:p>
        </p:txBody>
      </p:sp>
      <p:pic>
        <p:nvPicPr>
          <p:cNvPr id="5" name="Bildobjekt 4">
            <a:extLst>
              <a:ext uri="{FF2B5EF4-FFF2-40B4-BE49-F238E27FC236}">
                <a16:creationId xmlns:a16="http://schemas.microsoft.com/office/drawing/2014/main" id="{219C0234-B8A0-4E95-8F22-CFCD98ADECF8}"/>
              </a:ext>
            </a:extLst>
          </p:cNvPr>
          <p:cNvPicPr>
            <a:picLocks noChangeAspect="1"/>
          </p:cNvPicPr>
          <p:nvPr/>
        </p:nvPicPr>
        <p:blipFill>
          <a:blip r:embed="rId3"/>
          <a:stretch>
            <a:fillRect/>
          </a:stretch>
        </p:blipFill>
        <p:spPr>
          <a:xfrm>
            <a:off x="7956458" y="1876998"/>
            <a:ext cx="4035923" cy="4219839"/>
          </a:xfrm>
          <a:prstGeom prst="rect">
            <a:avLst/>
          </a:prstGeom>
        </p:spPr>
      </p:pic>
    </p:spTree>
    <p:extLst>
      <p:ext uri="{BB962C8B-B14F-4D97-AF65-F5344CB8AC3E}">
        <p14:creationId xmlns:p14="http://schemas.microsoft.com/office/powerpoint/2010/main" val="400100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04CC9F-A092-48EC-9D6D-9AEDD0D208FF}"/>
              </a:ext>
            </a:extLst>
          </p:cNvPr>
          <p:cNvSpPr>
            <a:spLocks noGrp="1"/>
          </p:cNvSpPr>
          <p:nvPr>
            <p:ph type="title"/>
          </p:nvPr>
        </p:nvSpPr>
        <p:spPr>
          <a:xfrm>
            <a:off x="858710" y="1251314"/>
            <a:ext cx="10475290" cy="625684"/>
          </a:xfrm>
        </p:spPr>
        <p:txBody>
          <a:bodyPr/>
          <a:lstStyle/>
          <a:p>
            <a:pPr>
              <a:lnSpc>
                <a:spcPct val="110000"/>
              </a:lnSpc>
            </a:pPr>
            <a:r>
              <a:rPr lang="sv-SE" dirty="0"/>
              <a:t>Dialog – frågor och svar </a:t>
            </a:r>
          </a:p>
        </p:txBody>
      </p:sp>
      <p:sp>
        <p:nvSpPr>
          <p:cNvPr id="3" name="Platshållare för innehåll 2">
            <a:extLst>
              <a:ext uri="{FF2B5EF4-FFF2-40B4-BE49-F238E27FC236}">
                <a16:creationId xmlns:a16="http://schemas.microsoft.com/office/drawing/2014/main" id="{ECA913C6-9649-400D-83CA-960F8A6F3B31}"/>
              </a:ext>
            </a:extLst>
          </p:cNvPr>
          <p:cNvSpPr>
            <a:spLocks noGrp="1"/>
          </p:cNvSpPr>
          <p:nvPr>
            <p:ph sz="quarter" idx="21"/>
          </p:nvPr>
        </p:nvSpPr>
        <p:spPr/>
        <p:txBody>
          <a:bodyPr/>
          <a:lstStyle/>
          <a:p>
            <a:pPr lvl="1">
              <a:lnSpc>
                <a:spcPct val="110000"/>
              </a:lnSpc>
            </a:pPr>
            <a:r>
              <a:rPr lang="sv-SE" dirty="0"/>
              <a:t>Hur fungerar avtalsregistreringen? </a:t>
            </a:r>
          </a:p>
          <a:p>
            <a:pPr lvl="1">
              <a:lnSpc>
                <a:spcPct val="110000"/>
              </a:lnSpc>
            </a:pPr>
            <a:r>
              <a:rPr lang="sv-SE" dirty="0"/>
              <a:t>Vilka avtal ska registreras?</a:t>
            </a:r>
          </a:p>
          <a:p>
            <a:pPr lvl="1">
              <a:lnSpc>
                <a:spcPct val="110000"/>
              </a:lnSpc>
            </a:pPr>
            <a:r>
              <a:rPr lang="sv-SE" dirty="0"/>
              <a:t>Hur kan vi tolka/översätta information?</a:t>
            </a:r>
          </a:p>
          <a:p>
            <a:pPr lvl="1">
              <a:lnSpc>
                <a:spcPct val="110000"/>
              </a:lnSpc>
            </a:pPr>
            <a:r>
              <a:rPr lang="sv-SE" dirty="0"/>
              <a:t>Är informationen vi registrerar onödig eller otillräcklig?</a:t>
            </a:r>
          </a:p>
        </p:txBody>
      </p:sp>
    </p:spTree>
    <p:extLst>
      <p:ext uri="{BB962C8B-B14F-4D97-AF65-F5344CB8AC3E}">
        <p14:creationId xmlns:p14="http://schemas.microsoft.com/office/powerpoint/2010/main" val="13614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1_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202020"/>
      </a:accent5>
      <a:accent6>
        <a:srgbClr val="FAFAFA"/>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6476BF25-85EA-4E96-A00C-011895AE36B7}" vid="{6CC3D77A-D436-45DB-A9D5-986ED3A5250F}"/>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41A8FEBB921B61429BDB84417589EDD0" ma:contentTypeVersion="0" ma:contentTypeDescription="Skapa ett nytt dokument." ma:contentTypeScope="" ma:versionID="424bb0bf2d1b3dc19a8b95a0b6d75840">
  <xsd:schema xmlns:xsd="http://www.w3.org/2001/XMLSchema" xmlns:xs="http://www.w3.org/2001/XMLSchema" xmlns:p="http://schemas.microsoft.com/office/2006/metadata/properties" xmlns:ns2="c28f52af-a8f8-4551-b8ae-866ae79b83b4" targetNamespace="http://schemas.microsoft.com/office/2006/metadata/properties" ma:root="true" ma:fieldsID="d220bee791f382f3eeaf0ac8b6737078" ns2:_="">
    <xsd:import namespace="c28f52af-a8f8-4551-b8ae-866ae79b83b4"/>
    <xsd:element name="properties">
      <xsd:complexType>
        <xsd:sequence>
          <xsd:element name="documentManagement">
            <xsd:complexType>
              <xsd:all>
                <xsd:element ref="ns2:SIStatusOfDocumentColumn413"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B46741-CE28-4A6E-BAD0-2D6225996850}">
  <ds:schemaRefs>
    <ds:schemaRef ds:uri="http://schemas.openxmlformats.org/package/2006/metadata/core-properties"/>
    <ds:schemaRef ds:uri="http://purl.org/dc/elements/1.1/"/>
    <ds:schemaRef ds:uri="http://schemas.microsoft.com/office/2006/documentManagement/types"/>
    <ds:schemaRef ds:uri="c28f52af-a8f8-4551-b8ae-866ae79b83b4"/>
    <ds:schemaRef ds:uri="http://purl.org/dc/dcmitype/"/>
    <ds:schemaRef ds:uri="http://schemas.microsoft.com/office/2006/metadata/properties"/>
    <ds:schemaRef ds:uri="http://www.w3.org/XML/1998/namespace"/>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3.xml><?xml version="1.0" encoding="utf-8"?>
<ds:datastoreItem xmlns:ds="http://schemas.openxmlformats.org/officeDocument/2006/customXml" ds:itemID="{2C44EBDC-9F71-4702-9460-1749D088D6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1199</TotalTime>
  <Words>575</Words>
  <Application>Microsoft Office PowerPoint</Application>
  <PresentationFormat>Bredbild</PresentationFormat>
  <Paragraphs>110</Paragraphs>
  <Slides>10</Slides>
  <Notes>4</Notes>
  <HiddenSlides>0</HiddenSlides>
  <MMClips>0</MMClips>
  <ScaleCrop>false</ScaleCrop>
  <HeadingPairs>
    <vt:vector size="6" baseType="variant">
      <vt:variant>
        <vt:lpstr>Använt teckensnitt</vt:lpstr>
      </vt:variant>
      <vt:variant>
        <vt:i4>7</vt:i4>
      </vt:variant>
      <vt:variant>
        <vt:lpstr>Tema</vt:lpstr>
      </vt:variant>
      <vt:variant>
        <vt:i4>2</vt:i4>
      </vt:variant>
      <vt:variant>
        <vt:lpstr>Bildrubriker</vt:lpstr>
      </vt:variant>
      <vt:variant>
        <vt:i4>10</vt:i4>
      </vt:variant>
    </vt:vector>
  </HeadingPairs>
  <TitlesOfParts>
    <vt:vector size="19" baseType="lpstr">
      <vt:lpstr>Perpetua</vt:lpstr>
      <vt:lpstr>Arial</vt:lpstr>
      <vt:lpstr>Public Sans Regular</vt:lpstr>
      <vt:lpstr>Public Sans</vt:lpstr>
      <vt:lpstr>Wingdings</vt:lpstr>
      <vt:lpstr>Public Sans Bold</vt:lpstr>
      <vt:lpstr>Calibri</vt:lpstr>
      <vt:lpstr>Ny-ppt-mall-ny version</vt:lpstr>
      <vt:lpstr>1_Ny-ppt-mall-ny version</vt:lpstr>
      <vt:lpstr>Arbetsmöte :  Nationell vårdförmedling</vt:lpstr>
      <vt:lpstr>Agenda</vt:lpstr>
      <vt:lpstr>Samverkan</vt:lpstr>
      <vt:lpstr>Vem gör vad?</vt:lpstr>
      <vt:lpstr>Er feedback är viktig för oss</vt:lpstr>
      <vt:lpstr>Vad är på gång? </vt:lpstr>
      <vt:lpstr>Övergripande roadmap  </vt:lpstr>
      <vt:lpstr>Dialog – frågor och svar </vt:lpstr>
      <vt:lpstr>Dialog – frågor och svar </vt:lpstr>
      <vt:lpstr>Nästa möte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Sara Svärd</dc:creator>
  <cp:lastModifiedBy>Lena Bergström</cp:lastModifiedBy>
  <cp:revision>47</cp:revision>
  <dcterms:created xsi:type="dcterms:W3CDTF">2025-03-10T13:10:27Z</dcterms:created>
  <dcterms:modified xsi:type="dcterms:W3CDTF">2025-04-25T13:16:14Z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0x01010041A8FEBB921B61429BDB84417589EDD0</vt:lpwstr>
  </property>
</Properties>
</file>