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54" r:id="rId4"/>
  </p:sldMasterIdLst>
  <p:sldIdLst>
    <p:sldId id="292" r:id="rId5"/>
    <p:sldId id="297" r:id="rId6"/>
    <p:sldId id="298" r:id="rId7"/>
    <p:sldId id="301" r:id="rId8"/>
    <p:sldId id="302" r:id="rId9"/>
    <p:sldId id="303" r:id="rId10"/>
    <p:sldId id="304" r:id="rId11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Public Sans"/>
      <p:regular r:id="rId16"/>
      <p:bold r:id="rId17"/>
      <p:italic r:id="rId18"/>
      <p:boldItalic r:id="rId19"/>
    </p:embeddedFont>
    <p:embeddedFont>
      <p:font typeface="Public Sans Bold"/>
      <p:bold r:id="rId20"/>
      <p:italic r:id="rId21"/>
      <p:boldItalic r:id="rId22"/>
    </p:embeddedFont>
    <p:embeddedFont>
      <p:font typeface="Public Sans Regular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7F7F3E6E-3382-4629-978D-F25D4485FFE3}">
          <p14:sldIdLst/>
        </p14:section>
        <p14:section name="Namnlöst avsnitt" id="{E4E35C78-4A8E-40CD-B78F-8402D5BE26A0}">
          <p14:sldIdLst>
            <p14:sldId id="292"/>
            <p14:sldId id="297"/>
            <p14:sldId id="298"/>
            <p14:sldId id="301"/>
            <p14:sldId id="302"/>
            <p14:sldId id="303"/>
            <p14:sldId id="3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33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6165"/>
  </p:normalViewPr>
  <p:slideViewPr>
    <p:cSldViewPr snapToGrid="0">
      <p:cViewPr varScale="1">
        <p:scale>
          <a:sx n="62" d="100"/>
          <a:sy n="62" d="100"/>
        </p:scale>
        <p:origin x="960" y="36"/>
      </p:cViewPr>
      <p:guideLst>
        <p:guide orient="horz" pos="2160"/>
        <p:guide pos="526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customXml" Target="../customXml/item3.xml"/><Relationship Id="rId21" Type="http://schemas.openxmlformats.org/officeDocument/2006/relationships/font" Target="fonts/font10.fntdata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3.fntdata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E4F90AC-4448-4DA0-9ED5-BEE3AAE1A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Anslutningsprocesser - utkast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84F8C20-A61C-4E39-95E5-914BD38844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7246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728A9D8-8858-438C-B96C-A77E31F24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9F14F5E-9480-4DC3-B1B3-7CECDFCCC27D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v-SE" dirty="0">
                <a:latin typeface="Calibri" panose="020F0502020204030204" pitchFamily="34" charset="0"/>
              </a:rPr>
              <a:t>Presentation av utkast på anslutningsprocesser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v-SE" dirty="0">
                <a:latin typeface="Calibri" panose="020F0502020204030204" pitchFamily="34" charset="0"/>
              </a:rPr>
              <a:t>Frågor löpande</a:t>
            </a:r>
            <a:endParaRPr lang="sv-SE" sz="2400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sz="2400" dirty="0">
              <a:effectLst/>
              <a:latin typeface="Calibri" panose="020F0502020204030204" pitchFamily="34" charset="0"/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3161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3ED7AE9-BF79-4E69-ACB8-7EE3363A9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355" y="691035"/>
            <a:ext cx="10475290" cy="387798"/>
          </a:xfrm>
        </p:spPr>
        <p:txBody>
          <a:bodyPr/>
          <a:lstStyle/>
          <a:p>
            <a:r>
              <a:rPr lang="sv-SE" sz="2800" dirty="0"/>
              <a:t>Bakgrund – aktörer inom OIDF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E6FE2D6-EC17-4430-81E9-7787203743DE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355" y="1308893"/>
            <a:ext cx="6895977" cy="5225471"/>
          </a:xfrm>
        </p:spPr>
        <p:txBody>
          <a:bodyPr>
            <a:normAutofit fontScale="92500" lnSpcReduction="10000"/>
          </a:bodyPr>
          <a:lstStyle/>
          <a:p>
            <a:r>
              <a:rPr lang="sv-SE" sz="1800" dirty="0"/>
              <a:t>Ledningsaktör</a:t>
            </a:r>
          </a:p>
          <a:p>
            <a:pPr lvl="1"/>
            <a:r>
              <a:rPr lang="sv-SE" sz="1600" dirty="0"/>
              <a:t>Styrning, samordning och gemensamma spelregler</a:t>
            </a:r>
          </a:p>
          <a:p>
            <a:r>
              <a:rPr lang="sv-SE" sz="1800" dirty="0"/>
              <a:t>Tillitsmärkesägare</a:t>
            </a:r>
          </a:p>
          <a:p>
            <a:pPr lvl="1"/>
            <a:r>
              <a:rPr lang="sv-SE" sz="1600" dirty="0"/>
              <a:t>Definierar, dokumenterar och förvaltar tillitsmärken och dess krav kopplade till specifika IAM förmågor</a:t>
            </a:r>
          </a:p>
          <a:p>
            <a:r>
              <a:rPr lang="sv-SE" sz="1800" dirty="0"/>
              <a:t>Federationsoperatör</a:t>
            </a:r>
          </a:p>
          <a:p>
            <a:pPr lvl="1"/>
            <a:r>
              <a:rPr lang="sv-SE" sz="1600" dirty="0"/>
              <a:t>Ansvara för att etablera och upprätthålla tillit. Tillhandahåller centrala funktioner och skapar förutsättningar för att aktörer ska kunna samverka.</a:t>
            </a:r>
            <a:endParaRPr lang="sv-SE" dirty="0"/>
          </a:p>
          <a:p>
            <a:r>
              <a:rPr lang="sv-SE" sz="1800" dirty="0"/>
              <a:t>Anslutningsoperatör</a:t>
            </a:r>
          </a:p>
          <a:p>
            <a:pPr lvl="1"/>
            <a:r>
              <a:rPr lang="sv-SE" sz="1600" dirty="0"/>
              <a:t>Ansluter federationsmedlemmar och dess tjänster till federationen. Rollen fungerar som ett tekniskt och organisatoriskt gränssnitt mellan  tjänster som ska delta i federativ samverkan.</a:t>
            </a:r>
          </a:p>
          <a:p>
            <a:r>
              <a:rPr lang="sv-SE" sz="1800" dirty="0"/>
              <a:t>Tillitsoperatör</a:t>
            </a:r>
          </a:p>
          <a:p>
            <a:pPr lvl="1"/>
            <a:r>
              <a:rPr lang="sv-SE" sz="1600" dirty="0"/>
              <a:t>Hanterar det tekniska utförandet  / tilldelningen av tillitsmärken</a:t>
            </a:r>
          </a:p>
          <a:p>
            <a:r>
              <a:rPr lang="sv-SE" sz="1800" dirty="0"/>
              <a:t>Federationsmedlem</a:t>
            </a:r>
          </a:p>
          <a:p>
            <a:pPr lvl="1"/>
            <a:r>
              <a:rPr lang="sv-SE" sz="1600" dirty="0"/>
              <a:t>Organisation som ansluter sina digitala tjänster</a:t>
            </a:r>
          </a:p>
          <a:p>
            <a:endParaRPr lang="sv-S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0DE9550-B879-459F-926C-F9C48F261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844" y="3732032"/>
            <a:ext cx="3463764" cy="251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E9E6AA84-D248-438A-BE59-3C4A419CF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3844" y="1078833"/>
            <a:ext cx="3171363" cy="258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0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3ED7AE9-BF79-4E69-ACB8-7EE3363A9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355" y="691035"/>
            <a:ext cx="10475290" cy="387798"/>
          </a:xfrm>
        </p:spPr>
        <p:txBody>
          <a:bodyPr/>
          <a:lstStyle/>
          <a:p>
            <a:r>
              <a:rPr lang="sv-SE" sz="2800" dirty="0"/>
              <a:t>Bakgrund – hierarki av tjänster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08BB6AC9-32A5-4146-9072-D5E3DA843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355" y="1413779"/>
            <a:ext cx="10103369" cy="501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33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3ED7AE9-BF79-4E69-ACB8-7EE3363A9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355" y="691035"/>
            <a:ext cx="10475290" cy="387798"/>
          </a:xfrm>
        </p:spPr>
        <p:txBody>
          <a:bodyPr/>
          <a:lstStyle/>
          <a:p>
            <a:r>
              <a:rPr lang="sv-SE" sz="2800" dirty="0"/>
              <a:t>Delegering av ansvar och tjänster inom Ena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E6FE2D6-EC17-4430-81E9-7787203743DE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355" y="1308893"/>
            <a:ext cx="5491074" cy="5225471"/>
          </a:xfrm>
        </p:spPr>
        <p:txBody>
          <a:bodyPr>
            <a:normAutofit/>
          </a:bodyPr>
          <a:lstStyle/>
          <a:p>
            <a:r>
              <a:rPr lang="sv-SE" sz="1800" dirty="0"/>
              <a:t>Ledningsaktör -&gt; federationsoperatör</a:t>
            </a:r>
          </a:p>
          <a:p>
            <a:pPr lvl="1"/>
            <a:r>
              <a:rPr lang="sv-SE" sz="1600" dirty="0"/>
              <a:t>Ansvar för tillitsankartjänsten &amp; resolver</a:t>
            </a:r>
          </a:p>
          <a:p>
            <a:r>
              <a:rPr lang="sv-SE" sz="1800" dirty="0"/>
              <a:t>Ledningsaktör -&gt; Tillitsmärkesägare</a:t>
            </a:r>
          </a:p>
          <a:p>
            <a:pPr lvl="1"/>
            <a:r>
              <a:rPr lang="sv-SE" sz="1600" dirty="0"/>
              <a:t>Ansvar för krav och regelverk för tillitsmärken</a:t>
            </a:r>
          </a:p>
          <a:p>
            <a:r>
              <a:rPr lang="sv-SE" sz="1800" dirty="0"/>
              <a:t>Tillitsmärkesägare -&gt; Tillitsoperatör</a:t>
            </a:r>
          </a:p>
          <a:p>
            <a:pPr lvl="1"/>
            <a:r>
              <a:rPr lang="sv-SE" sz="1600" dirty="0"/>
              <a:t>Utgivning av tillitsmärken</a:t>
            </a:r>
          </a:p>
          <a:p>
            <a:r>
              <a:rPr lang="sv-SE" sz="1800" dirty="0"/>
              <a:t>Federationsoperatör -&gt; Tillitsoperatör</a:t>
            </a:r>
          </a:p>
          <a:p>
            <a:pPr lvl="1"/>
            <a:r>
              <a:rPr lang="sv-SE" sz="1600" dirty="0"/>
              <a:t>Ansvar för tillitsmärkestjänst</a:t>
            </a:r>
          </a:p>
          <a:p>
            <a:r>
              <a:rPr lang="sv-SE" sz="1800" dirty="0"/>
              <a:t>Federationsoperatören -&gt; Anslutningsoperatör</a:t>
            </a:r>
          </a:p>
          <a:p>
            <a:pPr lvl="1"/>
            <a:r>
              <a:rPr lang="sv-SE" sz="1600" dirty="0"/>
              <a:t>Ansvar för anslutningar av federationsmedlemmar</a:t>
            </a:r>
          </a:p>
          <a:p>
            <a:r>
              <a:rPr lang="sv-SE" sz="1800" dirty="0"/>
              <a:t>Anslutningsoperatör -&gt; Federationsmedlem</a:t>
            </a:r>
          </a:p>
          <a:p>
            <a:pPr lvl="1"/>
            <a:r>
              <a:rPr lang="sv-SE" sz="1600" dirty="0"/>
              <a:t>Ansvar för att ansluta komponenter</a:t>
            </a:r>
          </a:p>
          <a:p>
            <a:r>
              <a:rPr lang="sv-SE" sz="1800" dirty="0"/>
              <a:t>Tillitsoperatör -&gt; Federationsmedlem</a:t>
            </a:r>
          </a:p>
          <a:p>
            <a:pPr lvl="1"/>
            <a:r>
              <a:rPr lang="sv-SE" sz="1600" dirty="0"/>
              <a:t>Godkänner tilldelning av tillitsmärke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AFA254BA-EBE1-4862-9FD1-37D52C244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9429" y="1308893"/>
            <a:ext cx="5338028" cy="467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28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3ED7AE9-BF79-4E69-ACB8-7EE3363A9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355" y="691035"/>
            <a:ext cx="10475290" cy="387798"/>
          </a:xfrm>
        </p:spPr>
        <p:txBody>
          <a:bodyPr/>
          <a:lstStyle/>
          <a:p>
            <a:r>
              <a:rPr lang="sv-SE" sz="2800" dirty="0"/>
              <a:t>Anslutningsprocesser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E6FE2D6-EC17-4430-81E9-7787203743DE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354" y="1308893"/>
            <a:ext cx="10124719" cy="5225471"/>
          </a:xfrm>
        </p:spPr>
        <p:txBody>
          <a:bodyPr>
            <a:normAutofit lnSpcReduction="10000"/>
          </a:bodyPr>
          <a:lstStyle/>
          <a:p>
            <a:r>
              <a:rPr lang="sv-SE" i="0" dirty="0">
                <a:solidFill>
                  <a:srgbClr val="242424"/>
                </a:solidFill>
                <a:effectLst/>
                <a:latin typeface="Roboto" panose="020B0604020202020204" pitchFamily="2" charset="0"/>
              </a:rPr>
              <a:t>Anslutning till federationen</a:t>
            </a:r>
          </a:p>
          <a:p>
            <a:pPr lvl="1"/>
            <a:r>
              <a:rPr lang="sv-SE" i="0" dirty="0">
                <a:solidFill>
                  <a:srgbClr val="242424"/>
                </a:solidFill>
                <a:effectLst/>
                <a:latin typeface="Roboto" panose="020B0604020202020204" pitchFamily="2" charset="0"/>
              </a:rPr>
              <a:t>Ledningsaktör godkänner federationsoperatör</a:t>
            </a:r>
          </a:p>
          <a:p>
            <a:pPr lvl="1"/>
            <a:r>
              <a:rPr lang="sv-SE" i="0" dirty="0">
                <a:solidFill>
                  <a:srgbClr val="242424"/>
                </a:solidFill>
                <a:effectLst/>
                <a:latin typeface="Roboto" panose="020B0604020202020204"/>
              </a:rPr>
              <a:t>Federationsoperatör godkänner anslutningsoperatör</a:t>
            </a:r>
          </a:p>
          <a:p>
            <a:pPr lvl="1"/>
            <a:r>
              <a:rPr lang="sv-SE" i="0" dirty="0">
                <a:solidFill>
                  <a:srgbClr val="242424"/>
                </a:solidFill>
                <a:effectLst/>
                <a:latin typeface="Roboto" panose="020B0604020202020204"/>
              </a:rPr>
              <a:t>Anslutningsoperatör godkänner federationsmedlem</a:t>
            </a:r>
          </a:p>
          <a:p>
            <a:pPr lvl="1"/>
            <a:r>
              <a:rPr lang="sv-SE" i="0" dirty="0">
                <a:solidFill>
                  <a:srgbClr val="242424"/>
                </a:solidFill>
                <a:effectLst/>
                <a:latin typeface="Roboto" panose="020B0604020202020204"/>
              </a:rPr>
              <a:t>Anslutningsoperatör godkänner federationsmedlemmars komponenter</a:t>
            </a:r>
          </a:p>
          <a:p>
            <a:r>
              <a:rPr lang="sv-SE" i="0" dirty="0">
                <a:solidFill>
                  <a:srgbClr val="242424"/>
                </a:solidFill>
                <a:effectLst/>
                <a:latin typeface="Roboto" panose="020B0604020202020204"/>
              </a:rPr>
              <a:t>Anskaffning av tillitsmärke</a:t>
            </a:r>
          </a:p>
          <a:p>
            <a:pPr lvl="1"/>
            <a:r>
              <a:rPr lang="sv-SE" i="0" dirty="0">
                <a:solidFill>
                  <a:srgbClr val="242424"/>
                </a:solidFill>
                <a:effectLst/>
                <a:latin typeface="Roboto" panose="020B0604020202020204"/>
              </a:rPr>
              <a:t>Ledningsaktör godkänner tillitsmärkesägare</a:t>
            </a:r>
          </a:p>
          <a:p>
            <a:pPr lvl="1"/>
            <a:r>
              <a:rPr lang="sv-SE" i="0" dirty="0">
                <a:solidFill>
                  <a:srgbClr val="242424"/>
                </a:solidFill>
                <a:effectLst/>
                <a:latin typeface="Roboto" panose="020B0604020202020204"/>
              </a:rPr>
              <a:t>Tillitsmärkesägaren godkänner tillitsoperatör</a:t>
            </a:r>
          </a:p>
          <a:p>
            <a:pPr lvl="1"/>
            <a:r>
              <a:rPr lang="sv-SE" i="0" dirty="0">
                <a:solidFill>
                  <a:srgbClr val="242424"/>
                </a:solidFill>
                <a:effectLst/>
                <a:latin typeface="Roboto" panose="020B0604020202020204"/>
              </a:rPr>
              <a:t>Federationsoperatör godkänner tillitsoperatör</a:t>
            </a:r>
          </a:p>
          <a:p>
            <a:pPr lvl="1"/>
            <a:r>
              <a:rPr lang="sv-SE" i="0" dirty="0">
                <a:solidFill>
                  <a:srgbClr val="242424"/>
                </a:solidFill>
                <a:effectLst/>
                <a:latin typeface="Roboto" panose="020B0604020202020204"/>
              </a:rPr>
              <a:t>Tillitsoperatör godkänner federationsmedlem</a:t>
            </a:r>
          </a:p>
          <a:p>
            <a:pPr lvl="1"/>
            <a:r>
              <a:rPr lang="sv-SE" i="0" dirty="0">
                <a:solidFill>
                  <a:srgbClr val="242424"/>
                </a:solidFill>
                <a:effectLst/>
                <a:latin typeface="Roboto" panose="020B0604020202020204"/>
              </a:rPr>
              <a:t>Tillitsoperatör utfärdar tillitsmärken</a:t>
            </a:r>
          </a:p>
          <a:p>
            <a:pPr lvl="1"/>
            <a:endParaRPr lang="sv-SE" dirty="0">
              <a:solidFill>
                <a:srgbClr val="242424"/>
              </a:solidFill>
              <a:latin typeface="Roboto" panose="020B0604020202020204"/>
            </a:endParaRPr>
          </a:p>
          <a:p>
            <a:pPr marL="0" indent="0">
              <a:buNone/>
            </a:pPr>
            <a:r>
              <a:rPr lang="sv-SE" i="1" dirty="0">
                <a:solidFill>
                  <a:srgbClr val="242424"/>
                </a:solidFill>
                <a:effectLst/>
                <a:latin typeface="Roboto" panose="020B0604020202020204"/>
              </a:rPr>
              <a:t>Not: Revokeringsprocess finns för samtliga ovan processer</a:t>
            </a:r>
          </a:p>
          <a:p>
            <a:endParaRPr lang="sv-SE" sz="900" b="1" i="0" dirty="0">
              <a:solidFill>
                <a:srgbClr val="242424"/>
              </a:solidFill>
              <a:effectLst/>
              <a:latin typeface="Roboto" panose="020B0604020202020204"/>
            </a:endParaRPr>
          </a:p>
          <a:p>
            <a:endParaRPr lang="sv-SE" sz="1050" b="1" i="0" dirty="0">
              <a:solidFill>
                <a:srgbClr val="242424"/>
              </a:solidFill>
              <a:effectLst/>
              <a:latin typeface="Roboto" panose="020B0604020202020204"/>
            </a:endParaRPr>
          </a:p>
          <a:p>
            <a:pPr marL="0" indent="0">
              <a:buNone/>
            </a:pPr>
            <a:endParaRPr lang="sv-SE" sz="1200" b="1" i="0" dirty="0">
              <a:solidFill>
                <a:srgbClr val="242424"/>
              </a:solidFill>
              <a:effectLst/>
              <a:latin typeface="Roboto" panose="020B0604020202020204"/>
            </a:endParaRPr>
          </a:p>
          <a:p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299853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3ED7AE9-BF79-4E69-ACB8-7EE3363A9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355" y="691035"/>
            <a:ext cx="10475290" cy="387798"/>
          </a:xfrm>
        </p:spPr>
        <p:txBody>
          <a:bodyPr/>
          <a:lstStyle/>
          <a:p>
            <a:r>
              <a:rPr lang="sv-SE" sz="2800" dirty="0"/>
              <a:t>Processexempel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D86B125C-6F78-46DD-B3ED-B25A8DA7E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430" y="414042"/>
            <a:ext cx="6154095" cy="6217978"/>
          </a:xfrm>
          <a:prstGeom prst="rect">
            <a:avLst/>
          </a:prstGeom>
        </p:spPr>
      </p:pic>
      <p:sp>
        <p:nvSpPr>
          <p:cNvPr id="7" name="Platshållare för innehåll 2">
            <a:extLst>
              <a:ext uri="{FF2B5EF4-FFF2-40B4-BE49-F238E27FC236}">
                <a16:creationId xmlns:a16="http://schemas.microsoft.com/office/drawing/2014/main" id="{5E3A7DDD-7B2D-42E0-A570-6851F0C5CA9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354" y="1308893"/>
            <a:ext cx="5891767" cy="522547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v-SE" sz="1600" dirty="0"/>
          </a:p>
          <a:p>
            <a:pPr marL="0" indent="0">
              <a:buNone/>
            </a:pPr>
            <a:r>
              <a:rPr lang="sv-SE" sz="1800" b="1" dirty="0"/>
              <a:t>Federationsoperatör godkänner anslutningsoperatör</a:t>
            </a:r>
          </a:p>
          <a:p>
            <a:pPr marL="0" indent="0">
              <a:buNone/>
            </a:pPr>
            <a:endParaRPr lang="sv-SE" sz="1600" dirty="0"/>
          </a:p>
          <a:p>
            <a:pPr marL="0" indent="0">
              <a:buNone/>
            </a:pPr>
            <a:r>
              <a:rPr lang="sv-SE" sz="1600" dirty="0"/>
              <a:t>Vid godkänd ansökan kan anslutningsoperatören: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600" dirty="0"/>
              <a:t>Upprätta en anslutningstjänst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600" dirty="0"/>
              <a:t>Godkänna federationsmedlemmar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600" dirty="0"/>
              <a:t>Godkänna federationsmedlemmars komponenter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600" dirty="0" err="1"/>
              <a:t>Revokera</a:t>
            </a:r>
            <a:r>
              <a:rPr lang="sv-SE" sz="1600" dirty="0"/>
              <a:t> federationsmedlemmar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600" dirty="0" err="1"/>
              <a:t>Revokera</a:t>
            </a:r>
            <a:r>
              <a:rPr lang="sv-SE" sz="1600" dirty="0"/>
              <a:t> federationsmedlemmars komponenter</a:t>
            </a:r>
          </a:p>
          <a:p>
            <a:pPr marL="342900" indent="-342900">
              <a:buFont typeface="+mj-lt"/>
              <a:buAutoNum type="arabicPeriod"/>
            </a:pPr>
            <a:endParaRPr lang="sv-SE" sz="1600" dirty="0"/>
          </a:p>
          <a:p>
            <a:pPr>
              <a:buFontTx/>
              <a:buChar char="-"/>
            </a:pPr>
            <a:endParaRPr lang="sv-SE" sz="1600" dirty="0"/>
          </a:p>
          <a:p>
            <a:pPr marL="0" indent="0">
              <a:buNone/>
            </a:pPr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113095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119971F48856440AC36DF442D8ABC59" ma:contentTypeVersion="0" ma:contentTypeDescription="Skapa ett nytt dokument." ma:contentTypeScope="" ma:versionID="802febb3ed2f0a1cad3d48124b3a64c1">
  <xsd:schema xmlns:xsd="http://www.w3.org/2001/XMLSchema" xmlns:xs="http://www.w3.org/2001/XMLSchema" xmlns:p="http://schemas.microsoft.com/office/2006/metadata/properties" xmlns:ns2="c28f52af-a8f8-4551-b8ae-866ae79b83b4" targetNamespace="http://schemas.microsoft.com/office/2006/metadata/properties" ma:root="true" ma:fieldsID="d220bee791f382f3eeaf0ac8b6737078" ns2:_="">
    <xsd:import namespace="c28f52af-a8f8-4551-b8ae-866ae79b83b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8A9FA0-558E-4AFD-886F-900CD9A7B024}">
  <ds:schemaRefs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c28f52af-a8f8-4551-b8ae-866ae79b83b4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7F11496-4024-46BC-B4CF-7BAEE38790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10901</TotalTime>
  <Words>233</Words>
  <Application>Microsoft Office PowerPoint</Application>
  <PresentationFormat>Bredbild</PresentationFormat>
  <Paragraphs>60</Paragraphs>
  <Slides>7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4" baseType="lpstr">
      <vt:lpstr>Public Sans Regular</vt:lpstr>
      <vt:lpstr>Calibri</vt:lpstr>
      <vt:lpstr>Public Sans Bold</vt:lpstr>
      <vt:lpstr>Public Sans</vt:lpstr>
      <vt:lpstr>Roboto</vt:lpstr>
      <vt:lpstr>Arial</vt:lpstr>
      <vt:lpstr>Ny-ppt-mall-ny version</vt:lpstr>
      <vt:lpstr>Anslutningsprocesser - utkast</vt:lpstr>
      <vt:lpstr>Agenda</vt:lpstr>
      <vt:lpstr>Bakgrund – aktörer inom OIDF</vt:lpstr>
      <vt:lpstr>Bakgrund – hierarki av tjänster</vt:lpstr>
      <vt:lpstr>Delegering av ansvar och tjänster inom Ena</vt:lpstr>
      <vt:lpstr>Anslutningsprocesser</vt:lpstr>
      <vt:lpstr>Processexempel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Niklas Dahlbäck EXT</dc:creator>
  <cp:lastModifiedBy>Edéus Katarina</cp:lastModifiedBy>
  <cp:revision>37</cp:revision>
  <dcterms:created xsi:type="dcterms:W3CDTF">2025-05-08T06:43:29Z</dcterms:created>
  <dcterms:modified xsi:type="dcterms:W3CDTF">2025-08-20T12:44:15Z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0x0101003119971F48856440AC36DF442D8ABC59</vt:lpwstr>
  </property>
</Properties>
</file>