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147475719" r:id="rId5"/>
    <p:sldId id="2147475720" r:id="rId6"/>
    <p:sldId id="2147475721" r:id="rId7"/>
    <p:sldId id="2147475680" r:id="rId8"/>
    <p:sldId id="2147475705" r:id="rId9"/>
    <p:sldId id="2147475716" r:id="rId10"/>
    <p:sldId id="2147475682" r:id="rId11"/>
    <p:sldId id="2147475722" r:id="rId12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identitet- och behörighetshantering" id="{334D09DB-4949-2444-87D0-B13AD2825008}">
          <p14:sldIdLst>
            <p14:sldId id="2147475719"/>
            <p14:sldId id="2147475720"/>
            <p14:sldId id="2147475721"/>
            <p14:sldId id="2147475680"/>
            <p14:sldId id="2147475705"/>
            <p14:sldId id="2147475716"/>
            <p14:sldId id="2147475682"/>
            <p14:sldId id="214747572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undelin Sofia" initials="SS" lastIdx="1" clrIdx="6">
    <p:extLst>
      <p:ext uri="{19B8F6BF-5375-455C-9EA6-DF929625EA0E}">
        <p15:presenceInfo xmlns:p15="http://schemas.microsoft.com/office/powerpoint/2012/main" userId="S-1-5-21-3671394094-795055765-3150375625-6786" providerId="AD"/>
      </p:ext>
    </p:extLst>
  </p:cmAuthor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A6751"/>
    <a:srgbClr val="D78171"/>
    <a:srgbClr val="695F59"/>
    <a:srgbClr val="F0EFEE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1578" autoAdjust="0"/>
  </p:normalViewPr>
  <p:slideViewPr>
    <p:cSldViewPr snapToGrid="0">
      <p:cViewPr varScale="1">
        <p:scale>
          <a:sx n="148" d="100"/>
          <a:sy n="148" d="100"/>
        </p:scale>
        <p:origin x="3030" y="114"/>
      </p:cViewPr>
      <p:guideLst/>
    </p:cSldViewPr>
  </p:slideViewPr>
  <p:outlineViewPr>
    <p:cViewPr>
      <p:scale>
        <a:sx n="33" d="100"/>
        <a:sy n="33" d="100"/>
      </p:scale>
      <p:origin x="0" y="-1314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2025-10-01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2025-10-01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695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08960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8B56FD1C-8643-419E-869F-78D729AA0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5DD208AB-1A5A-4F5D-9F08-89589BD85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8" name="Bild 17">
            <a:extLst>
              <a:ext uri="{FF2B5EF4-FFF2-40B4-BE49-F238E27FC236}">
                <a16:creationId xmlns:a16="http://schemas.microsoft.com/office/drawing/2014/main" id="{2CA9D05F-696C-439A-8C8A-667B73B6B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9582D5C7-A2FF-44BB-95AB-9AB34A245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1B2B9265-5B4E-4798-BE49-328EB6B1B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1ACF0E33-FBB2-443A-B130-5013C6DAB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84522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1209671"/>
            <a:ext cx="4625767" cy="4424492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B15B7F28-38B4-4F3A-944B-FD4A72B4E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C63346E4-1F99-410E-974C-6AE847C782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BA3EC8D6-5D22-4FA5-BB80-12A2BF652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En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Ena – Sveriges digitala infrastruktur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BD44351-8139-3D40-B4EC-500847771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01469" y="2006051"/>
            <a:ext cx="7589061" cy="284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35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D441BF06-5250-4809-9629-D3F4856E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2025-10-01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7D29E990-882F-4BB7-BB32-CB945A129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2025-10-01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3" name="Bild 12">
            <a:extLst>
              <a:ext uri="{FF2B5EF4-FFF2-40B4-BE49-F238E27FC236}">
                <a16:creationId xmlns:a16="http://schemas.microsoft.com/office/drawing/2014/main" id="{4D60505A-F950-497B-8B09-693FC1591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2025-10-01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8711EAC2-9146-4354-9C43-BC5671A63B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5BA760D5-9749-41CE-B62C-0FF76FB9D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pic>
        <p:nvPicPr>
          <p:cNvPr id="19" name="Bild 18">
            <a:extLst>
              <a:ext uri="{FF2B5EF4-FFF2-40B4-BE49-F238E27FC236}">
                <a16:creationId xmlns:a16="http://schemas.microsoft.com/office/drawing/2014/main" id="{B1E52677-822C-4D56-99AF-C1ED914219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83F5034F-2F7F-4002-89C7-179DCDF1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355E67E8-50D8-44CB-9A50-540EEDCD1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970967E4-C9DE-401A-9CAB-4F80A1E9A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4868BFC5-9C04-4BC7-937B-B42EE034D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2025-10-01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61C77D8B-B680-40A6-847E-F8E147B52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2718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094AB665-04CF-4584-94CD-099D17C36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45F9E1BA-D2BE-482E-ABB9-BD22B2FEC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B303739A-30FB-4E02-9950-39A97445E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8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B303739A-30FB-4E02-9950-39A97445E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2025-10-01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74247BD9-C30B-4600-AD6F-3B5A92769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2025-10-01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F9D17003-5FBF-4ED0-87FF-FB0FEDB78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2025-10-01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11B33786-B111-4467-A07B-81CE9BEC0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2025-10-01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EEB12540-E365-4A55-ADD0-9DF40A0B3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2025-10-01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822" r:id="rId2"/>
    <p:sldLayoutId id="2147483735" r:id="rId3"/>
    <p:sldLayoutId id="2147483824" r:id="rId4"/>
    <p:sldLayoutId id="2147483737" r:id="rId5"/>
    <p:sldLayoutId id="2147483747" r:id="rId6"/>
    <p:sldLayoutId id="2147483736" r:id="rId7"/>
    <p:sldLayoutId id="2147483741" r:id="rId8"/>
    <p:sldLayoutId id="2147483742" r:id="rId9"/>
    <p:sldLayoutId id="2147483743" r:id="rId10"/>
    <p:sldLayoutId id="2147483744" r:id="rId11"/>
    <p:sldLayoutId id="2147483738" r:id="rId12"/>
    <p:sldLayoutId id="2147483739" r:id="rId13"/>
    <p:sldLayoutId id="2147483740" r:id="rId14"/>
    <p:sldLayoutId id="2147483746" r:id="rId15"/>
    <p:sldLayoutId id="2147483777" r:id="rId16"/>
    <p:sldLayoutId id="2147483749" r:id="rId17"/>
    <p:sldLayoutId id="2147483763" r:id="rId18"/>
    <p:sldLayoutId id="2147483764" r:id="rId19"/>
    <p:sldLayoutId id="2147483767" r:id="rId20"/>
    <p:sldLayoutId id="2147483766" r:id="rId21"/>
    <p:sldLayoutId id="2147483768" r:id="rId22"/>
    <p:sldLayoutId id="2147483765" r:id="rId23"/>
    <p:sldLayoutId id="2147483787" r:id="rId24"/>
    <p:sldLayoutId id="2147483779" r:id="rId25"/>
    <p:sldLayoutId id="2147483778" r:id="rId26"/>
    <p:sldLayoutId id="2147483748" r:id="rId27"/>
    <p:sldLayoutId id="2147483788" r:id="rId28"/>
    <p:sldLayoutId id="2147483789" r:id="rId29"/>
    <p:sldLayoutId id="2147483790" r:id="rId30"/>
    <p:sldLayoutId id="2147483762" r:id="rId3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g.se/digitala-tjanster/losning-for-inloggning-och-atkomst" TargetMode="External"/><Relationship Id="rId2" Type="http://schemas.openxmlformats.org/officeDocument/2006/relationships/hyperlink" Target="https://www.digg.se/utveckling/sofia/identitet-och-behorighet/losning-for-inloggning-och-atkomst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E82C2-4237-42C6-8749-952D1D800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Uppdaterade webbsidor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7BE3C08-F11C-4561-A72D-5546B8FCF6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Publicering måndag 6 oktober.</a:t>
            </a:r>
          </a:p>
          <a:p>
            <a:r>
              <a:rPr lang="sv-SE" dirty="0"/>
              <a:t>Återkoppling före eller efter, till sofia.sundelin@digg.se</a:t>
            </a:r>
          </a:p>
          <a:p>
            <a:r>
              <a:rPr lang="sv-SE" dirty="0"/>
              <a:t>Före från fredag 3 oktober: </a:t>
            </a:r>
            <a:r>
              <a:rPr lang="sv-SE" dirty="0">
                <a:hlinkClick r:id="rId2"/>
              </a:rPr>
              <a:t>https://www.digg.se/utveckling/sofia/identitet-och-behorighet/losning-for-inloggning-och-atkomst</a:t>
            </a:r>
            <a:r>
              <a:rPr lang="sv-SE" dirty="0"/>
              <a:t> </a:t>
            </a:r>
          </a:p>
          <a:p>
            <a:r>
              <a:rPr lang="sv-SE" dirty="0"/>
              <a:t>Efter 6 oktober: </a:t>
            </a:r>
            <a:r>
              <a:rPr lang="sv-SE" dirty="0">
                <a:hlinkClick r:id="rId3"/>
              </a:rPr>
              <a:t>https://www.digg.se/digitala-tjanster/losning-for-inloggning-och-atkomst</a:t>
            </a:r>
            <a:r>
              <a:rPr lang="sv-SE" dirty="0"/>
              <a:t>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94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E82C2-4237-42C6-8749-952D1D800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Uppdaterade webbsidor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7BE3C08-F11C-4561-A72D-5546B8FCF6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Utgår från tre målgrupper: </a:t>
            </a:r>
            <a:r>
              <a:rPr lang="sv-SE" b="1" dirty="0"/>
              <a:t>Arbets- och uppdragsgivare, ägare av tjänst, operatör </a:t>
            </a:r>
            <a:r>
              <a:rPr lang="sv-SE" dirty="0"/>
              <a:t>= målgruppssamtalen vi har haft (se </a:t>
            </a:r>
            <a:r>
              <a:rPr lang="sv-SE" dirty="0" err="1"/>
              <a:t>Confluence</a:t>
            </a:r>
            <a:r>
              <a:rPr lang="sv-SE" dirty="0"/>
              <a:t>).</a:t>
            </a:r>
          </a:p>
          <a:p>
            <a:r>
              <a:rPr lang="sv-SE" dirty="0"/>
              <a:t>Obs! Primär målgrupp för digg.se: personer med övergripande och breda behov med relativt låg förkunskap. </a:t>
            </a:r>
          </a:p>
          <a:p>
            <a:r>
              <a:rPr lang="sv-SE" dirty="0"/>
              <a:t>Begrepp och namn: Bortse från detta – vi inväntar arbetet med byrå.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395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0C7F636-358E-4C0C-B877-B23070E6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Modell för </a:t>
            </a:r>
            <a:r>
              <a:rPr lang="sv-SE" dirty="0" err="1"/>
              <a:t>case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697DF37-A2C5-4ECD-87C5-B71DEEC716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Kommunikationsperspektiv med syfte att skapa en övergripande förståelse för målgrupp med lägre kunskapsnivå. </a:t>
            </a:r>
          </a:p>
          <a:p>
            <a:r>
              <a:rPr lang="sv-SE" dirty="0"/>
              <a:t>Möjlighet att skapa igenkänning och effektivisera vårt arbete ”inte uppfinna hjulet…”</a:t>
            </a:r>
          </a:p>
          <a:p>
            <a:r>
              <a:rPr lang="sv-SE" dirty="0" err="1"/>
              <a:t>Casen</a:t>
            </a:r>
            <a:r>
              <a:rPr lang="sv-SE" dirty="0"/>
              <a:t> inte klara!</a:t>
            </a:r>
          </a:p>
          <a:p>
            <a:r>
              <a:rPr lang="sv-SE" dirty="0"/>
              <a:t>Återkoppling senast inför nästa möte 8 oktober: sofia.sundelin@digg.se</a:t>
            </a:r>
          </a:p>
        </p:txBody>
      </p:sp>
    </p:spTree>
    <p:extLst>
      <p:ext uri="{BB962C8B-B14F-4D97-AF65-F5344CB8AC3E}">
        <p14:creationId xmlns:p14="http://schemas.microsoft.com/office/powerpoint/2010/main" val="108494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15B612C-8BD7-4698-BB4F-CB37B7DC7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4320000" cy="1221612"/>
          </a:xfrm>
        </p:spPr>
        <p:txBody>
          <a:bodyPr/>
          <a:lstStyle/>
          <a:p>
            <a:r>
              <a:rPr lang="sv-SE" dirty="0"/>
              <a:t>Grund för infrastrukturen</a:t>
            </a:r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42C25EEC-F01D-4A1A-AB28-F9E64D4AB6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2475294"/>
            <a:ext cx="4932428" cy="3584575"/>
          </a:xfrm>
        </p:spPr>
        <p:txBody>
          <a:bodyPr/>
          <a:lstStyle/>
          <a:p>
            <a:pPr marL="0" indent="0">
              <a:buNone/>
            </a:pPr>
            <a:r>
              <a:rPr lang="sv-SE" sz="2800" dirty="0">
                <a:latin typeface="+mn-lt"/>
              </a:rPr>
              <a:t>Överenskommelse om</a:t>
            </a:r>
          </a:p>
          <a:p>
            <a:r>
              <a:rPr lang="sv-SE" sz="2800" dirty="0"/>
              <a:t>avtal och r</a:t>
            </a:r>
            <a:r>
              <a:rPr lang="sv-SE" sz="2800" dirty="0">
                <a:latin typeface="+mn-lt"/>
              </a:rPr>
              <a:t>egler för anslutning</a:t>
            </a:r>
          </a:p>
          <a:p>
            <a:r>
              <a:rPr lang="sv-SE" sz="2800" dirty="0"/>
              <a:t>standardiserade krav och villkor</a:t>
            </a:r>
            <a:r>
              <a:rPr lang="sv-SE" sz="2800" dirty="0">
                <a:latin typeface="+mn-lt"/>
              </a:rPr>
              <a:t> för anslutna komponenter</a:t>
            </a:r>
          </a:p>
          <a:p>
            <a:r>
              <a:rPr lang="sv-SE" sz="2800" dirty="0"/>
              <a:t>standardiserat sätt att förmedla </a:t>
            </a:r>
            <a:r>
              <a:rPr lang="sv-SE" sz="2800" dirty="0">
                <a:latin typeface="+mn-lt"/>
              </a:rPr>
              <a:t>behörighetsinformation</a:t>
            </a:r>
          </a:p>
          <a:p>
            <a:r>
              <a:rPr lang="sv-SE" sz="2800" dirty="0"/>
              <a:t>kontroll av behörighetsinformation.</a:t>
            </a:r>
            <a:endParaRPr lang="sv-SE" sz="2800" dirty="0">
              <a:latin typeface="+mn-lt"/>
            </a:endParaRPr>
          </a:p>
          <a:p>
            <a:endParaRPr lang="sv-SE" dirty="0"/>
          </a:p>
        </p:txBody>
      </p:sp>
      <p:pic>
        <p:nvPicPr>
          <p:cNvPr id="10" name="Platshållare för bild 4">
            <a:extLst>
              <a:ext uri="{FF2B5EF4-FFF2-40B4-BE49-F238E27FC236}">
                <a16:creationId xmlns:a16="http://schemas.microsoft.com/office/drawing/2014/main" id="{B4731D4A-A3F2-4294-BAC9-A877D9AEAE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9" b="4539"/>
          <a:stretch>
            <a:fillRect/>
          </a:stretch>
        </p:blipFill>
        <p:spPr>
          <a:xfrm>
            <a:off x="7365842" y="1554725"/>
            <a:ext cx="4122818" cy="374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0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l: höger 23">
            <a:extLst>
              <a:ext uri="{FF2B5EF4-FFF2-40B4-BE49-F238E27FC236}">
                <a16:creationId xmlns:a16="http://schemas.microsoft.com/office/drawing/2014/main" id="{60A493D4-3DEA-4F7E-84E3-999FCAB6F6D1}"/>
              </a:ext>
            </a:extLst>
          </p:cNvPr>
          <p:cNvSpPr/>
          <p:nvPr/>
        </p:nvSpPr>
        <p:spPr>
          <a:xfrm>
            <a:off x="3521630" y="1295551"/>
            <a:ext cx="5272143" cy="38001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9572BDD0-6BF9-49AF-9D54-BB52DB45A0FA}"/>
              </a:ext>
            </a:extLst>
          </p:cNvPr>
          <p:cNvSpPr/>
          <p:nvPr/>
        </p:nvSpPr>
        <p:spPr>
          <a:xfrm>
            <a:off x="0" y="2848164"/>
            <a:ext cx="12192000" cy="4009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3" name="Bildobjekt 22">
            <a:extLst>
              <a:ext uri="{FF2B5EF4-FFF2-40B4-BE49-F238E27FC236}">
                <a16:creationId xmlns:a16="http://schemas.microsoft.com/office/drawing/2014/main" id="{6D00D718-3DC8-4F37-A554-9CAA3D6AA3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991" r="38101"/>
          <a:stretch/>
        </p:blipFill>
        <p:spPr>
          <a:xfrm>
            <a:off x="902953" y="791760"/>
            <a:ext cx="971588" cy="229324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29815E-3D8B-465A-83DA-346AE718F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Picture 2" descr="This Graphics Is The Server About Computer Class, Network, - Server Png -  Free Transparent PNG Download - PNGkey">
            <a:extLst>
              <a:ext uri="{FF2B5EF4-FFF2-40B4-BE49-F238E27FC236}">
                <a16:creationId xmlns:a16="http://schemas.microsoft.com/office/drawing/2014/main" id="{1F5E0B99-E2FE-46BD-B0B2-B816DE881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938" y="999579"/>
            <a:ext cx="759256" cy="86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is Graphics Is The Server About Computer Class, Network, - Server Png -  Free Transparent PNG Download - PNGkey">
            <a:extLst>
              <a:ext uri="{FF2B5EF4-FFF2-40B4-BE49-F238E27FC236}">
                <a16:creationId xmlns:a16="http://schemas.microsoft.com/office/drawing/2014/main" id="{A9708784-DA21-468A-8193-28370CFC3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092" y="999579"/>
            <a:ext cx="759256" cy="86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l: vänster-höger 7">
            <a:extLst>
              <a:ext uri="{FF2B5EF4-FFF2-40B4-BE49-F238E27FC236}">
                <a16:creationId xmlns:a16="http://schemas.microsoft.com/office/drawing/2014/main" id="{AAFED614-AC21-4138-BE41-B429AD151EA4}"/>
              </a:ext>
            </a:extLst>
          </p:cNvPr>
          <p:cNvSpPr/>
          <p:nvPr/>
        </p:nvSpPr>
        <p:spPr>
          <a:xfrm rot="5566144">
            <a:off x="2469819" y="3867085"/>
            <a:ext cx="2364359" cy="430733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Pil: vänster-höger 8">
            <a:extLst>
              <a:ext uri="{FF2B5EF4-FFF2-40B4-BE49-F238E27FC236}">
                <a16:creationId xmlns:a16="http://schemas.microsoft.com/office/drawing/2014/main" id="{BB4C9D71-843B-4F70-8717-86184A181A0C}"/>
              </a:ext>
            </a:extLst>
          </p:cNvPr>
          <p:cNvSpPr/>
          <p:nvPr/>
        </p:nvSpPr>
        <p:spPr>
          <a:xfrm rot="5060186">
            <a:off x="7132755" y="3927882"/>
            <a:ext cx="2466286" cy="409951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887D8EB8-47B0-4E11-B885-AFEDFF4EA248}"/>
              </a:ext>
            </a:extLst>
          </p:cNvPr>
          <p:cNvSpPr txBox="1"/>
          <p:nvPr/>
        </p:nvSpPr>
        <p:spPr>
          <a:xfrm>
            <a:off x="5267463" y="5380210"/>
            <a:ext cx="2438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I infrastrukturen finns en lista på anslutna aktörer, deras tjänster och hur de uppfyller kraven. 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E9803ACC-3BFC-446C-9738-308BFB0A6CC4}"/>
              </a:ext>
            </a:extLst>
          </p:cNvPr>
          <p:cNvSpPr txBox="1"/>
          <p:nvPr/>
        </p:nvSpPr>
        <p:spPr>
          <a:xfrm>
            <a:off x="1917073" y="1991418"/>
            <a:ext cx="1795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Kontroll av användares identitet för inloggning </a:t>
            </a:r>
            <a:br>
              <a:rPr lang="sv-SE" sz="1200" dirty="0">
                <a:latin typeface="+mn-lt"/>
              </a:rPr>
            </a:br>
            <a:r>
              <a:rPr lang="sv-SE" sz="1200" dirty="0">
                <a:latin typeface="+mn-lt"/>
              </a:rPr>
              <a:t>i system.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5187114B-3600-43A5-A722-8A66C241F4D0}"/>
              </a:ext>
            </a:extLst>
          </p:cNvPr>
          <p:cNvSpPr txBox="1"/>
          <p:nvPr/>
        </p:nvSpPr>
        <p:spPr>
          <a:xfrm>
            <a:off x="4954807" y="1991418"/>
            <a:ext cx="2508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Tack vare infrastrukturens regler och krav kan en inloggning och behörighet användas för tillgång till flera system.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CC9F6511-EC50-4F06-96C0-FD06AB229C29}"/>
              </a:ext>
            </a:extLst>
          </p:cNvPr>
          <p:cNvSpPr txBox="1"/>
          <p:nvPr/>
        </p:nvSpPr>
        <p:spPr>
          <a:xfrm>
            <a:off x="8691569" y="1991417"/>
            <a:ext cx="2382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Tjänsteleverantören ger användaren åtkomst efter att ha säkerställt identitet, behörighet och säkerhet.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06D6943D-57D3-4112-A73B-96E7F50A1D94}"/>
              </a:ext>
            </a:extLst>
          </p:cNvPr>
          <p:cNvSpPr txBox="1"/>
          <p:nvPr/>
        </p:nvSpPr>
        <p:spPr>
          <a:xfrm>
            <a:off x="552110" y="3927265"/>
            <a:ext cx="27547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>
                <a:latin typeface="+mn-lt"/>
              </a:rPr>
              <a:t>1. </a:t>
            </a:r>
            <a:r>
              <a:rPr lang="sv-SE" sz="1200" dirty="0">
                <a:latin typeface="+mn-lt"/>
              </a:rPr>
              <a:t>Kontroll via infrastrukturen att </a:t>
            </a:r>
            <a:br>
              <a:rPr lang="sv-SE" sz="1200" dirty="0">
                <a:latin typeface="+mn-lt"/>
              </a:rPr>
            </a:br>
            <a:r>
              <a:rPr lang="sv-SE" sz="1200" dirty="0">
                <a:latin typeface="+mn-lt"/>
              </a:rPr>
              <a:t>systemet finns i listan för anslutna aktörer.</a:t>
            </a:r>
          </a:p>
          <a:p>
            <a:br>
              <a:rPr lang="sv-SE" sz="1200" dirty="0">
                <a:latin typeface="+mn-lt"/>
              </a:rPr>
            </a:br>
            <a:r>
              <a:rPr lang="sv-SE" sz="1200" b="1" dirty="0">
                <a:latin typeface="+mn-lt"/>
              </a:rPr>
              <a:t>2. </a:t>
            </a:r>
            <a:r>
              <a:rPr lang="sv-SE" sz="1200" dirty="0">
                <a:latin typeface="+mn-lt"/>
              </a:rPr>
              <a:t>Kontroll av att systemet uppfyller krav som gäller.</a:t>
            </a:r>
          </a:p>
        </p:txBody>
      </p:sp>
      <p:pic>
        <p:nvPicPr>
          <p:cNvPr id="18" name="Bildobjekt 17">
            <a:extLst>
              <a:ext uri="{FF2B5EF4-FFF2-40B4-BE49-F238E27FC236}">
                <a16:creationId xmlns:a16="http://schemas.microsoft.com/office/drawing/2014/main" id="{FC47494E-AE31-4358-9E75-22A839F40A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007" t="4161" r="30361" b="17541"/>
          <a:stretch/>
        </p:blipFill>
        <p:spPr>
          <a:xfrm>
            <a:off x="5310211" y="3239526"/>
            <a:ext cx="1648605" cy="1706256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0E3C392E-A5E3-40F5-9547-6C6305199C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82" y="1017970"/>
            <a:ext cx="920412" cy="920412"/>
          </a:xfrm>
          <a:prstGeom prst="rect">
            <a:avLst/>
          </a:prstGeom>
        </p:spPr>
      </p:pic>
      <p:sp>
        <p:nvSpPr>
          <p:cNvPr id="21" name="textruta 20">
            <a:extLst>
              <a:ext uri="{FF2B5EF4-FFF2-40B4-BE49-F238E27FC236}">
                <a16:creationId xmlns:a16="http://schemas.microsoft.com/office/drawing/2014/main" id="{6350244F-518B-42F4-8E43-393EC416571D}"/>
              </a:ext>
            </a:extLst>
          </p:cNvPr>
          <p:cNvSpPr txBox="1"/>
          <p:nvPr/>
        </p:nvSpPr>
        <p:spPr>
          <a:xfrm>
            <a:off x="8691569" y="4247882"/>
            <a:ext cx="28215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>
                <a:latin typeface="+mn-lt"/>
              </a:rPr>
              <a:t>1. </a:t>
            </a:r>
            <a:r>
              <a:rPr lang="sv-SE" sz="1200" dirty="0">
                <a:latin typeface="+mn-lt"/>
              </a:rPr>
              <a:t>Kontroll via infrastrukturen att systemet finns i listan för anslutna aktörer.</a:t>
            </a:r>
            <a:br>
              <a:rPr lang="sv-SE" sz="1200" dirty="0">
                <a:latin typeface="+mn-lt"/>
              </a:rPr>
            </a:br>
            <a:endParaRPr lang="sv-SE" sz="1200" dirty="0">
              <a:latin typeface="+mn-lt"/>
            </a:endParaRPr>
          </a:p>
          <a:p>
            <a:r>
              <a:rPr lang="sv-SE" sz="1200" b="1" dirty="0">
                <a:latin typeface="+mn-lt"/>
              </a:rPr>
              <a:t>2. </a:t>
            </a:r>
            <a:r>
              <a:rPr lang="sv-SE" sz="1200" dirty="0">
                <a:latin typeface="+mn-lt"/>
              </a:rPr>
              <a:t>Kontroll av att systemet uppfyller krav som gäller.</a:t>
            </a:r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87CC68DD-306D-4841-96ED-3E5FB70163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2325" y="5179519"/>
            <a:ext cx="1539225" cy="868578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42C67221-CEFB-4296-A1C8-731D3F292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48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D344F87-AACF-4339-9626-91E2F8792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Luis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E26A15-69DD-4193-8B38-06F4A81957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Ålder: </a:t>
            </a:r>
            <a:r>
              <a:rPr lang="sv-SE" b="1" dirty="0"/>
              <a:t>46 år</a:t>
            </a:r>
          </a:p>
          <a:p>
            <a:r>
              <a:rPr lang="sv-SE" dirty="0"/>
              <a:t>Yrke: </a:t>
            </a:r>
            <a:r>
              <a:rPr lang="sv-SE" b="1" dirty="0"/>
              <a:t>Rektor</a:t>
            </a:r>
          </a:p>
          <a:p>
            <a:r>
              <a:rPr lang="sv-SE" dirty="0"/>
              <a:t>Arbetsplats: </a:t>
            </a:r>
          </a:p>
          <a:p>
            <a:r>
              <a:rPr lang="sv-SE" dirty="0"/>
              <a:t>Arbetsgivare: </a:t>
            </a:r>
            <a:r>
              <a:rPr lang="sv-SE" b="1" dirty="0"/>
              <a:t>Umeå kommun</a:t>
            </a:r>
          </a:p>
          <a:p>
            <a:r>
              <a:rPr lang="sv-SE" dirty="0"/>
              <a:t>Utmaningar: </a:t>
            </a:r>
          </a:p>
          <a:p>
            <a:r>
              <a:rPr lang="sv-SE" dirty="0"/>
              <a:t>Behov: </a:t>
            </a:r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8420A6F-B239-42E9-9509-0B87E62E1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034" y="1414933"/>
            <a:ext cx="1206074" cy="3618222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F386FDEA-373D-421F-9F9E-C28B2FF9F6CC}"/>
              </a:ext>
            </a:extLst>
          </p:cNvPr>
          <p:cNvSpPr txBox="1"/>
          <p:nvPr/>
        </p:nvSpPr>
        <p:spPr>
          <a:xfrm>
            <a:off x="9552079" y="249382"/>
            <a:ext cx="213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dirty="0">
                <a:highlight>
                  <a:srgbClr val="FFFF00"/>
                </a:highlight>
                <a:latin typeface="+mn-lt"/>
              </a:rPr>
              <a:t>Innehållet ej klart!</a:t>
            </a:r>
          </a:p>
        </p:txBody>
      </p:sp>
    </p:spTree>
    <p:extLst>
      <p:ext uri="{BB962C8B-B14F-4D97-AF65-F5344CB8AC3E}">
        <p14:creationId xmlns:p14="http://schemas.microsoft.com/office/powerpoint/2010/main" val="311811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ubrik 25">
            <a:extLst>
              <a:ext uri="{FF2B5EF4-FFF2-40B4-BE49-F238E27FC236}">
                <a16:creationId xmlns:a16="http://schemas.microsoft.com/office/drawing/2014/main" id="{6D4E54F2-80D3-4962-99C5-57B387AF9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Rubrik 1">
            <a:extLst>
              <a:ext uri="{FF2B5EF4-FFF2-40B4-BE49-F238E27FC236}">
                <a16:creationId xmlns:a16="http://schemas.microsoft.com/office/drawing/2014/main" id="{9183E468-1B1A-474C-9122-C8B9AAD3B1D9}"/>
              </a:ext>
            </a:extLst>
          </p:cNvPr>
          <p:cNvSpPr txBox="1">
            <a:spLocks/>
          </p:cNvSpPr>
          <p:nvPr/>
        </p:nvSpPr>
        <p:spPr>
          <a:xfrm>
            <a:off x="0" y="-571500"/>
            <a:ext cx="10515600" cy="512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9pPr>
          </a:lstStyle>
          <a:p>
            <a:r>
              <a:rPr lang="sv-SE"/>
              <a:t>Case skola</a:t>
            </a:r>
            <a:endParaRPr lang="sv-SE" dirty="0"/>
          </a:p>
        </p:txBody>
      </p:sp>
      <p:cxnSp>
        <p:nvCxnSpPr>
          <p:cNvPr id="4" name="Rak pilkoppling 3">
            <a:extLst>
              <a:ext uri="{FF2B5EF4-FFF2-40B4-BE49-F238E27FC236}">
                <a16:creationId xmlns:a16="http://schemas.microsoft.com/office/drawing/2014/main" id="{66148550-765A-439D-8E5E-1ECDA6FD8E56}"/>
              </a:ext>
            </a:extLst>
          </p:cNvPr>
          <p:cNvCxnSpPr>
            <a:cxnSpLocks/>
          </p:cNvCxnSpPr>
          <p:nvPr/>
        </p:nvCxnSpPr>
        <p:spPr>
          <a:xfrm flipV="1">
            <a:off x="2799387" y="1206331"/>
            <a:ext cx="1782887" cy="1405306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ak pilkoppling 4">
            <a:extLst>
              <a:ext uri="{FF2B5EF4-FFF2-40B4-BE49-F238E27FC236}">
                <a16:creationId xmlns:a16="http://schemas.microsoft.com/office/drawing/2014/main" id="{72587D0E-F8D8-49FE-B236-A668485C6931}"/>
              </a:ext>
            </a:extLst>
          </p:cNvPr>
          <p:cNvCxnSpPr>
            <a:cxnSpLocks/>
          </p:cNvCxnSpPr>
          <p:nvPr/>
        </p:nvCxnSpPr>
        <p:spPr>
          <a:xfrm flipV="1">
            <a:off x="3035348" y="1206332"/>
            <a:ext cx="3272985" cy="1766352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247B06B3-519F-4987-8FAD-42C102D690E3}"/>
              </a:ext>
            </a:extLst>
          </p:cNvPr>
          <p:cNvCxnSpPr>
            <a:cxnSpLocks/>
          </p:cNvCxnSpPr>
          <p:nvPr/>
        </p:nvCxnSpPr>
        <p:spPr>
          <a:xfrm flipV="1">
            <a:off x="3179793" y="1772770"/>
            <a:ext cx="3831391" cy="1597665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pilkoppling 6">
            <a:extLst>
              <a:ext uri="{FF2B5EF4-FFF2-40B4-BE49-F238E27FC236}">
                <a16:creationId xmlns:a16="http://schemas.microsoft.com/office/drawing/2014/main" id="{C5BA6C7C-69E1-48D2-88CF-8D31AD131E6E}"/>
              </a:ext>
            </a:extLst>
          </p:cNvPr>
          <p:cNvCxnSpPr>
            <a:cxnSpLocks/>
          </p:cNvCxnSpPr>
          <p:nvPr/>
        </p:nvCxnSpPr>
        <p:spPr>
          <a:xfrm flipV="1">
            <a:off x="3232556" y="2839758"/>
            <a:ext cx="4339498" cy="881132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877CC89A-D457-4F3A-AFC8-D3D7CBC3E117}"/>
              </a:ext>
            </a:extLst>
          </p:cNvPr>
          <p:cNvCxnSpPr>
            <a:cxnSpLocks/>
          </p:cNvCxnSpPr>
          <p:nvPr/>
        </p:nvCxnSpPr>
        <p:spPr>
          <a:xfrm flipV="1">
            <a:off x="3232556" y="3914454"/>
            <a:ext cx="4339498" cy="152109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k pilkoppling 8">
            <a:extLst>
              <a:ext uri="{FF2B5EF4-FFF2-40B4-BE49-F238E27FC236}">
                <a16:creationId xmlns:a16="http://schemas.microsoft.com/office/drawing/2014/main" id="{2D48AA99-0799-4EDD-85A1-34037972BD9E}"/>
              </a:ext>
            </a:extLst>
          </p:cNvPr>
          <p:cNvCxnSpPr>
            <a:cxnSpLocks/>
          </p:cNvCxnSpPr>
          <p:nvPr/>
        </p:nvCxnSpPr>
        <p:spPr>
          <a:xfrm>
            <a:off x="3179793" y="4349186"/>
            <a:ext cx="3785494" cy="513226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3B36F7CB-AFDC-415B-9332-695306F37537}"/>
              </a:ext>
            </a:extLst>
          </p:cNvPr>
          <p:cNvSpPr/>
          <p:nvPr/>
        </p:nvSpPr>
        <p:spPr>
          <a:xfrm>
            <a:off x="3567455" y="368967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Elevadministrativa system</a:t>
            </a:r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8610DF70-E6DF-4183-A8E6-4BAD1EBB35E6}"/>
              </a:ext>
            </a:extLst>
          </p:cNvPr>
          <p:cNvSpPr/>
          <p:nvPr/>
        </p:nvSpPr>
        <p:spPr>
          <a:xfrm>
            <a:off x="6445004" y="355782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Kommunens intranät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F95D1FE1-ED5D-4091-87AC-A48D577EAFA9}"/>
              </a:ext>
            </a:extLst>
          </p:cNvPr>
          <p:cNvSpPr/>
          <p:nvPr/>
        </p:nvSpPr>
        <p:spPr>
          <a:xfrm>
            <a:off x="7175630" y="1407298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Skolverkets bedömningsportal</a:t>
            </a:r>
          </a:p>
        </p:txBody>
      </p:sp>
      <p:sp>
        <p:nvSpPr>
          <p:cNvPr id="13" name="Rektangel: rundade hörn 12">
            <a:extLst>
              <a:ext uri="{FF2B5EF4-FFF2-40B4-BE49-F238E27FC236}">
                <a16:creationId xmlns:a16="http://schemas.microsoft.com/office/drawing/2014/main" id="{60F42023-863E-4525-AB9B-DCB291311C4E}"/>
              </a:ext>
            </a:extLst>
          </p:cNvPr>
          <p:cNvSpPr/>
          <p:nvPr/>
        </p:nvSpPr>
        <p:spPr>
          <a:xfrm>
            <a:off x="7730375" y="2506603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Digitala nationella prov</a:t>
            </a: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C1ECBA01-4054-4466-8A93-E0033FBE235A}"/>
              </a:ext>
            </a:extLst>
          </p:cNvPr>
          <p:cNvSpPr/>
          <p:nvPr/>
        </p:nvSpPr>
        <p:spPr>
          <a:xfrm>
            <a:off x="7730374" y="3550643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Statsbidrag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72F06D67-5BB5-4BC8-8C17-5CE80048FEB7}"/>
              </a:ext>
            </a:extLst>
          </p:cNvPr>
          <p:cNvSpPr/>
          <p:nvPr/>
        </p:nvSpPr>
        <p:spPr>
          <a:xfrm>
            <a:off x="7175629" y="4559393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BUP – Regionen</a:t>
            </a:r>
          </a:p>
        </p:txBody>
      </p:sp>
      <p:cxnSp>
        <p:nvCxnSpPr>
          <p:cNvPr id="16" name="Rak pilkoppling 15">
            <a:extLst>
              <a:ext uri="{FF2B5EF4-FFF2-40B4-BE49-F238E27FC236}">
                <a16:creationId xmlns:a16="http://schemas.microsoft.com/office/drawing/2014/main" id="{6B0A198B-0471-4BCF-BFAB-B417C93F1454}"/>
              </a:ext>
            </a:extLst>
          </p:cNvPr>
          <p:cNvCxnSpPr>
            <a:cxnSpLocks/>
          </p:cNvCxnSpPr>
          <p:nvPr/>
        </p:nvCxnSpPr>
        <p:spPr>
          <a:xfrm>
            <a:off x="3047979" y="4694860"/>
            <a:ext cx="3332948" cy="816856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73B98BAD-5F9A-4B70-8186-E87EB505BE70}"/>
              </a:ext>
            </a:extLst>
          </p:cNvPr>
          <p:cNvSpPr/>
          <p:nvPr/>
        </p:nvSpPr>
        <p:spPr>
          <a:xfrm>
            <a:off x="6445000" y="5562016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Skolenhetsregistret</a:t>
            </a:r>
            <a:r>
              <a:rPr lang="sv-SE" dirty="0">
                <a:latin typeface="+mj-lt"/>
              </a:rPr>
              <a:t> </a:t>
            </a:r>
          </a:p>
        </p:txBody>
      </p:sp>
      <p:cxnSp>
        <p:nvCxnSpPr>
          <p:cNvPr id="18" name="Rak pilkoppling 17">
            <a:extLst>
              <a:ext uri="{FF2B5EF4-FFF2-40B4-BE49-F238E27FC236}">
                <a16:creationId xmlns:a16="http://schemas.microsoft.com/office/drawing/2014/main" id="{01996B0B-E837-422B-B54F-BE275B82475E}"/>
              </a:ext>
            </a:extLst>
          </p:cNvPr>
          <p:cNvCxnSpPr>
            <a:cxnSpLocks/>
          </p:cNvCxnSpPr>
          <p:nvPr/>
        </p:nvCxnSpPr>
        <p:spPr>
          <a:xfrm>
            <a:off x="2879869" y="4924332"/>
            <a:ext cx="901021" cy="512212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ktangel: rundade hörn 18">
            <a:extLst>
              <a:ext uri="{FF2B5EF4-FFF2-40B4-BE49-F238E27FC236}">
                <a16:creationId xmlns:a16="http://schemas.microsoft.com/office/drawing/2014/main" id="{0209023C-FC88-4FFA-A93B-C3AFDE02C62B}"/>
              </a:ext>
            </a:extLst>
          </p:cNvPr>
          <p:cNvSpPr/>
          <p:nvPr/>
        </p:nvSpPr>
        <p:spPr>
          <a:xfrm>
            <a:off x="2302405" y="5573636"/>
            <a:ext cx="3508670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Skola med annan huvudman </a:t>
            </a:r>
          </a:p>
        </p:txBody>
      </p:sp>
      <p:cxnSp>
        <p:nvCxnSpPr>
          <p:cNvPr id="20" name="Rak pilkoppling 19">
            <a:extLst>
              <a:ext uri="{FF2B5EF4-FFF2-40B4-BE49-F238E27FC236}">
                <a16:creationId xmlns:a16="http://schemas.microsoft.com/office/drawing/2014/main" id="{120FBFED-8C3D-48B4-B03C-4B0C2DC087F9}"/>
              </a:ext>
            </a:extLst>
          </p:cNvPr>
          <p:cNvCxnSpPr>
            <a:cxnSpLocks/>
          </p:cNvCxnSpPr>
          <p:nvPr/>
        </p:nvCxnSpPr>
        <p:spPr>
          <a:xfrm flipV="1">
            <a:off x="1952090" y="1206331"/>
            <a:ext cx="0" cy="842478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ktangel: rundade hörn 20">
            <a:extLst>
              <a:ext uri="{FF2B5EF4-FFF2-40B4-BE49-F238E27FC236}">
                <a16:creationId xmlns:a16="http://schemas.microsoft.com/office/drawing/2014/main" id="{D58B7B36-E24E-4736-8E87-562690B6F866}"/>
              </a:ext>
            </a:extLst>
          </p:cNvPr>
          <p:cNvSpPr/>
          <p:nvPr/>
        </p:nvSpPr>
        <p:spPr>
          <a:xfrm>
            <a:off x="661809" y="337450"/>
            <a:ext cx="2570747" cy="72000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HR-stöd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BD9DC4AC-2FEB-4446-B1C9-7BFAB67ED1B9}"/>
              </a:ext>
            </a:extLst>
          </p:cNvPr>
          <p:cNvSpPr txBox="1"/>
          <p:nvPr/>
        </p:nvSpPr>
        <p:spPr>
          <a:xfrm>
            <a:off x="-3064042" y="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sv-SE" dirty="0" err="1">
              <a:latin typeface="+mn-lt"/>
            </a:endParaRPr>
          </a:p>
        </p:txBody>
      </p:sp>
      <p:sp>
        <p:nvSpPr>
          <p:cNvPr id="23" name="Rektangel: rundade hörn 22">
            <a:extLst>
              <a:ext uri="{FF2B5EF4-FFF2-40B4-BE49-F238E27FC236}">
                <a16:creationId xmlns:a16="http://schemas.microsoft.com/office/drawing/2014/main" id="{971BC46B-F96E-43C5-B603-2FFF4F59FB51}"/>
              </a:ext>
            </a:extLst>
          </p:cNvPr>
          <p:cNvSpPr/>
          <p:nvPr/>
        </p:nvSpPr>
        <p:spPr>
          <a:xfrm>
            <a:off x="1283210" y="4706230"/>
            <a:ext cx="1411197" cy="46422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>
                <a:latin typeface="+mj-lt"/>
              </a:rPr>
              <a:t>Rektor Luis </a:t>
            </a:r>
          </a:p>
        </p:txBody>
      </p:sp>
      <p:pic>
        <p:nvPicPr>
          <p:cNvPr id="24" name="Bildobjekt 23">
            <a:extLst>
              <a:ext uri="{FF2B5EF4-FFF2-40B4-BE49-F238E27FC236}">
                <a16:creationId xmlns:a16="http://schemas.microsoft.com/office/drawing/2014/main" id="{C589FFF1-EA4F-4FCD-A4D0-29111180D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23" y="2392279"/>
            <a:ext cx="774534" cy="2323601"/>
          </a:xfrm>
          <a:prstGeom prst="rect">
            <a:avLst/>
          </a:prstGeom>
        </p:spPr>
      </p:pic>
      <p:sp>
        <p:nvSpPr>
          <p:cNvPr id="25" name="textruta 24">
            <a:extLst>
              <a:ext uri="{FF2B5EF4-FFF2-40B4-BE49-F238E27FC236}">
                <a16:creationId xmlns:a16="http://schemas.microsoft.com/office/drawing/2014/main" id="{9A4BD12E-D9C3-4D51-980D-C6F5BE2FCF35}"/>
              </a:ext>
            </a:extLst>
          </p:cNvPr>
          <p:cNvSpPr txBox="1"/>
          <p:nvPr/>
        </p:nvSpPr>
        <p:spPr>
          <a:xfrm>
            <a:off x="9552079" y="249382"/>
            <a:ext cx="213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dirty="0">
                <a:highlight>
                  <a:srgbClr val="FFFF00"/>
                </a:highlight>
                <a:latin typeface="+mn-lt"/>
              </a:rPr>
              <a:t>Innehållet ej klart!</a:t>
            </a:r>
          </a:p>
        </p:txBody>
      </p:sp>
    </p:spTree>
    <p:extLst>
      <p:ext uri="{BB962C8B-B14F-4D97-AF65-F5344CB8AC3E}">
        <p14:creationId xmlns:p14="http://schemas.microsoft.com/office/powerpoint/2010/main" val="426746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0C7F636-358E-4C0C-B877-B23070E6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Modell för </a:t>
            </a:r>
            <a:r>
              <a:rPr lang="sv-SE" dirty="0" err="1"/>
              <a:t>case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697DF37-A2C5-4ECD-87C5-B71DEEC716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Återkoppling senast inför nästa möte 8 oktober: sofia.sundelin@digg.se</a:t>
            </a:r>
          </a:p>
        </p:txBody>
      </p:sp>
    </p:spTree>
    <p:extLst>
      <p:ext uri="{BB962C8B-B14F-4D97-AF65-F5344CB8AC3E}">
        <p14:creationId xmlns:p14="http://schemas.microsoft.com/office/powerpoint/2010/main" val="2245524095"/>
      </p:ext>
    </p:extLst>
  </p:cSld>
  <p:clrMapOvr>
    <a:masterClrMapping/>
  </p:clrMapOvr>
</p:sld>
</file>

<file path=ppt/theme/theme1.xml><?xml version="1.0" encoding="utf-8"?>
<a:theme xmlns:a="http://schemas.openxmlformats.org/drawingml/2006/main" name="Ena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a_Grundmall_2024" id="{5ECD6C3F-F1FE-4348-80FE-516367BFF5EF}" vid="{A6B9EF31-98DE-47B5-ADB6-58AD816B119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Ena_Grundmall_2024</Template>
  <TotalTime>2594</TotalTime>
  <Words>371</Words>
  <Application>Microsoft Office PowerPoint</Application>
  <PresentationFormat>Bredbild</PresentationFormat>
  <Paragraphs>52</Paragraphs>
  <Slides>8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Crimson Text</vt:lpstr>
      <vt:lpstr>Ubuntu Light</vt:lpstr>
      <vt:lpstr>Ubuntu Medium</vt:lpstr>
      <vt:lpstr>Wingdings</vt:lpstr>
      <vt:lpstr>Ena</vt:lpstr>
      <vt:lpstr>Uppdaterade webbsidor </vt:lpstr>
      <vt:lpstr>Uppdaterade webbsidor </vt:lpstr>
      <vt:lpstr>Modell för case</vt:lpstr>
      <vt:lpstr>Grund för infrastrukturen</vt:lpstr>
      <vt:lpstr>PowerPoint-presentation</vt:lpstr>
      <vt:lpstr>Luis</vt:lpstr>
      <vt:lpstr>PowerPoint-presentation</vt:lpstr>
      <vt:lpstr>Modell för 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Instruktioner</dc:title>
  <dc:creator>Sundelin Sofia</dc:creator>
  <cp:lastModifiedBy>Sundelin Sofia</cp:lastModifiedBy>
  <cp:revision>219</cp:revision>
  <dcterms:created xsi:type="dcterms:W3CDTF">2025-05-16T13:33:04Z</dcterms:created>
  <dcterms:modified xsi:type="dcterms:W3CDTF">2025-10-01T08:37:42Z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