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90" r:id="rId5"/>
    <p:sldId id="295" r:id="rId6"/>
    <p:sldId id="296" r:id="rId7"/>
    <p:sldId id="292" r:id="rId8"/>
    <p:sldId id="294" r:id="rId9"/>
    <p:sldId id="297" r:id="rId10"/>
    <p:sldId id="298" r:id="rId11"/>
    <p:sldId id="301" r:id="rId12"/>
    <p:sldId id="300" r:id="rId13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struktion" id="{F16E3B5B-5AAF-CF4E-B0A3-ACCB35FDA5EE}">
          <p14:sldIdLst>
            <p14:sldId id="290"/>
            <p14:sldId id="295"/>
            <p14:sldId id="296"/>
            <p14:sldId id="292"/>
            <p14:sldId id="294"/>
            <p14:sldId id="297"/>
            <p14:sldId id="298"/>
            <p14:sldId id="301"/>
            <p14:sldId id="30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sson Elin" initials="SE" lastIdx="2" clrIdx="0">
    <p:extLst>
      <p:ext uri="{19B8F6BF-5375-455C-9EA6-DF929625EA0E}">
        <p15:presenceInfo xmlns:p15="http://schemas.microsoft.com/office/powerpoint/2012/main" userId="S-1-5-21-3671394094-795055765-3150375625-3618" providerId="AD"/>
      </p:ext>
    </p:extLst>
  </p:cmAuthor>
  <p:cmAuthor id="2" name="Ohlén Pia" initials="OP" lastIdx="8" clrIdx="1">
    <p:extLst>
      <p:ext uri="{19B8F6BF-5375-455C-9EA6-DF929625EA0E}">
        <p15:presenceInfo xmlns:p15="http://schemas.microsoft.com/office/powerpoint/2012/main" userId="S-1-5-21-3671394094-795055765-3150375625-1528" providerId="AD"/>
      </p:ext>
    </p:extLst>
  </p:cmAuthor>
  <p:cmAuthor id="3" name="Boija Maria" initials="BM" lastIdx="23" clrIdx="2">
    <p:extLst>
      <p:ext uri="{19B8F6BF-5375-455C-9EA6-DF929625EA0E}">
        <p15:presenceInfo xmlns:p15="http://schemas.microsoft.com/office/powerpoint/2012/main" userId="S-1-5-21-3671394094-795055765-3150375625-2496" providerId="AD"/>
      </p:ext>
    </p:extLst>
  </p:cmAuthor>
  <p:cmAuthor id="4" name="Holmberg Olle" initials="HO" lastIdx="1" clrIdx="3">
    <p:extLst>
      <p:ext uri="{19B8F6BF-5375-455C-9EA6-DF929625EA0E}">
        <p15:presenceInfo xmlns:p15="http://schemas.microsoft.com/office/powerpoint/2012/main" userId="S-1-5-21-3671394094-795055765-3150375625-1549" providerId="AD"/>
      </p:ext>
    </p:extLst>
  </p:cmAuthor>
  <p:cmAuthor id="5" name="Magnusson-Åström Anna-Karin" initials="MA" lastIdx="1" clrIdx="4">
    <p:extLst>
      <p:ext uri="{19B8F6BF-5375-455C-9EA6-DF929625EA0E}">
        <p15:presenceInfo xmlns:p15="http://schemas.microsoft.com/office/powerpoint/2012/main" userId="S-1-5-21-3671394094-795055765-3150375625-4202" providerId="AD"/>
      </p:ext>
    </p:extLst>
  </p:cmAuthor>
  <p:cmAuthor id="6" name="Edéus Katarina" initials="EK" lastIdx="1" clrIdx="5">
    <p:extLst>
      <p:ext uri="{19B8F6BF-5375-455C-9EA6-DF929625EA0E}">
        <p15:presenceInfo xmlns:p15="http://schemas.microsoft.com/office/powerpoint/2012/main" userId="S-1-5-21-3671394094-795055765-3150375625-72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8171"/>
    <a:srgbClr val="000000"/>
    <a:srgbClr val="695F59"/>
    <a:srgbClr val="F0EFEE"/>
    <a:srgbClr val="5A6751"/>
    <a:srgbClr val="D58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12" autoAdjust="0"/>
    <p:restoredTop sz="69136" autoAdjust="0"/>
  </p:normalViewPr>
  <p:slideViewPr>
    <p:cSldViewPr snapToGrid="0">
      <p:cViewPr varScale="1">
        <p:scale>
          <a:sx n="43" d="100"/>
          <a:sy n="43" d="100"/>
        </p:scale>
        <p:origin x="1272" y="54"/>
      </p:cViewPr>
      <p:guideLst/>
    </p:cSldViewPr>
  </p:slideViewPr>
  <p:outlineViewPr>
    <p:cViewPr>
      <p:scale>
        <a:sx n="33" d="100"/>
        <a:sy n="33" d="100"/>
      </p:scale>
      <p:origin x="0" y="-412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654" y="11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2025-09-10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2025-09-10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28660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72DAD-62B7-A1DD-1B35-62F83C2CD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EB335BC5-A1BE-0119-48CC-744D64419C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D2FEF75F-33C2-3C85-EE34-4EA4BF4F06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23974E0-FC9F-739A-E52A-B103BA5DBD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70128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9551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71181-5C77-08EE-1C10-ECF2E38C4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4508249A-F912-0CC5-4127-FE58B6FAAD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4BA49CFA-4E17-7659-BDD3-53804811A1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A7967360-6A1B-8268-1FD7-E16ADA0103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6571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B8C91-3B38-67C6-64AF-58E78EC62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1E98DEAE-8B0F-988D-08E5-201BC244D9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ED45D644-2F5A-21FB-1912-C6E849C6E3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939F43B-BD3E-405D-793A-6EA5B2AFA5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6718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C2B21-9038-303D-E902-E7775354C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2E54B884-8EA7-5B34-576A-24162FADB2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7701237E-237D-AF63-5AE1-8B6A87A1CB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C9E4FA7-1313-6FC8-4605-1B8221B13A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38947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4172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38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724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937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055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080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2025-09-10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2025-09-10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8779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2025-09-10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955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2025-09-10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6435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936568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0208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4094922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88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23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17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2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42681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462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2025-09-10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55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2025-09-10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2025-09-10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2025-09-10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2025-09-10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91" r:id="rId3"/>
    <p:sldLayoutId id="2147483737" r:id="rId4"/>
    <p:sldLayoutId id="2147483747" r:id="rId5"/>
    <p:sldLayoutId id="2147483736" r:id="rId6"/>
    <p:sldLayoutId id="2147483741" r:id="rId7"/>
    <p:sldLayoutId id="2147483742" r:id="rId8"/>
    <p:sldLayoutId id="2147483743" r:id="rId9"/>
    <p:sldLayoutId id="2147483744" r:id="rId10"/>
    <p:sldLayoutId id="2147483738" r:id="rId11"/>
    <p:sldLayoutId id="2147483739" r:id="rId12"/>
    <p:sldLayoutId id="2147483740" r:id="rId13"/>
    <p:sldLayoutId id="2147483746" r:id="rId14"/>
    <p:sldLayoutId id="2147483777" r:id="rId15"/>
    <p:sldLayoutId id="2147483749" r:id="rId16"/>
    <p:sldLayoutId id="2147483763" r:id="rId17"/>
    <p:sldLayoutId id="2147483764" r:id="rId18"/>
    <p:sldLayoutId id="2147483767" r:id="rId19"/>
    <p:sldLayoutId id="2147483766" r:id="rId20"/>
    <p:sldLayoutId id="2147483768" r:id="rId21"/>
    <p:sldLayoutId id="2147483765" r:id="rId22"/>
    <p:sldLayoutId id="2147483787" r:id="rId23"/>
    <p:sldLayoutId id="2147483779" r:id="rId24"/>
    <p:sldLayoutId id="2147483778" r:id="rId25"/>
    <p:sldLayoutId id="2147483748" r:id="rId26"/>
    <p:sldLayoutId id="2147483788" r:id="rId27"/>
    <p:sldLayoutId id="2147483789" r:id="rId28"/>
    <p:sldLayoutId id="2147483790" r:id="rId29"/>
    <p:sldLayoutId id="2147483762" r:id="rId30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F355661-C3E3-4FC2-8C89-B10A22B89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Samverkansstrukturer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A04DFFE-EA84-4A8C-92CC-C8D0674562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/>
              <a:t>Inom infrastrukturen för identitet och behörighet</a:t>
            </a:r>
          </a:p>
        </p:txBody>
      </p:sp>
    </p:spTree>
    <p:extLst>
      <p:ext uri="{BB962C8B-B14F-4D97-AF65-F5344CB8AC3E}">
        <p14:creationId xmlns:p14="http://schemas.microsoft.com/office/powerpoint/2010/main" val="3176267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61C3EAA-65A6-4D00-909F-DC3E89BB5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Befintliga s</a:t>
            </a:r>
            <a:r>
              <a:rPr lang="en-SE" dirty="0"/>
              <a:t>amverkan inom Ena</a:t>
            </a:r>
            <a:endParaRPr lang="sv-SE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8915393-AEB9-4A52-90B5-EFB9836DF3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1" y="1951038"/>
            <a:ext cx="9852850" cy="3584575"/>
          </a:xfrm>
        </p:spPr>
        <p:txBody>
          <a:bodyPr/>
          <a:lstStyle/>
          <a:p>
            <a:r>
              <a:rPr lang="sv-SE" dirty="0"/>
              <a:t>Samordningsforum på 3 nivåer:</a:t>
            </a:r>
          </a:p>
          <a:p>
            <a:pPr lvl="1"/>
            <a:r>
              <a:rPr lang="sv-SE" dirty="0"/>
              <a:t>S</a:t>
            </a:r>
            <a:r>
              <a:rPr lang="en-SE" dirty="0"/>
              <a:t>trategiskt</a:t>
            </a:r>
            <a:r>
              <a:rPr lang="sv-SE" dirty="0"/>
              <a:t> 	(</a:t>
            </a:r>
            <a:r>
              <a:rPr lang="sv-SE" dirty="0" err="1"/>
              <a:t>GD:ar</a:t>
            </a:r>
            <a:r>
              <a:rPr lang="sv-SE" dirty="0"/>
              <a:t>)</a:t>
            </a:r>
            <a:endParaRPr lang="en-SE" dirty="0"/>
          </a:p>
          <a:p>
            <a:pPr lvl="1"/>
            <a:r>
              <a:rPr lang="en-SE" dirty="0"/>
              <a:t>Taktiskt</a:t>
            </a:r>
            <a:r>
              <a:rPr lang="sv-SE" dirty="0"/>
              <a:t>		(chefer)</a:t>
            </a:r>
          </a:p>
          <a:p>
            <a:pPr lvl="1"/>
            <a:r>
              <a:rPr lang="en-SE" dirty="0"/>
              <a:t>Operativt</a:t>
            </a:r>
            <a:r>
              <a:rPr lang="sv-SE" dirty="0"/>
              <a:t>	(utsedda)</a:t>
            </a:r>
          </a:p>
          <a:p>
            <a:endParaRPr lang="sv-SE" sz="2800" dirty="0">
              <a:effectLst/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1698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1E631A-EAF9-0578-B4D8-7DA57A4E9F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0C180CF-838E-F59D-3C6C-8FFC20F41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Syftet med samverkan</a:t>
            </a:r>
            <a:endParaRPr lang="sv-SE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5883C64-837E-870A-4F34-5E944AD465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1" y="1951038"/>
            <a:ext cx="9852850" cy="3584575"/>
          </a:xfrm>
        </p:spPr>
        <p:txBody>
          <a:bodyPr/>
          <a:lstStyle/>
          <a:p>
            <a:r>
              <a:rPr lang="sv-SE" dirty="0"/>
              <a:t>Styrning och koordinering: spridande av riktlinjer, principer och vägledning för aktörerna.</a:t>
            </a:r>
          </a:p>
          <a:p>
            <a:r>
              <a:rPr lang="sv-SE" dirty="0"/>
              <a:t>Förtroendeskapande funktion: ge användare och aktörer trygghet kring säkerhet, rättssäkerhet och integritet.</a:t>
            </a:r>
          </a:p>
          <a:p>
            <a:r>
              <a:rPr lang="sv-SE" dirty="0"/>
              <a:t>Samråds- och dialogarena: möjliggöra delaktighet, transparens och inflytande för olika intressenter.</a:t>
            </a:r>
          </a:p>
          <a:p>
            <a:r>
              <a:rPr lang="sv-SE" dirty="0"/>
              <a:t>Möjliggöra gemensam förvaltning- och utveckling: säkerställa behov, vidareutveckling och anpassning.</a:t>
            </a:r>
          </a:p>
          <a:p>
            <a:r>
              <a:rPr lang="sv-SE" dirty="0"/>
              <a:t>Kompetens- och kunskapsdelning: sprida erfarenheter, rekommendationer och best </a:t>
            </a:r>
            <a:r>
              <a:rPr lang="sv-SE" dirty="0" err="1"/>
              <a:t>practices</a:t>
            </a:r>
            <a:r>
              <a:rPr lang="sv-SE" dirty="0"/>
              <a:t>.</a:t>
            </a:r>
          </a:p>
          <a:p>
            <a:endParaRPr lang="sv-SE" sz="2800" dirty="0">
              <a:effectLst/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63877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3607446-9E8F-41A1-BCCC-9BAB437BF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Ellips 2">
            <a:extLst>
              <a:ext uri="{FF2B5EF4-FFF2-40B4-BE49-F238E27FC236}">
                <a16:creationId xmlns:a16="http://schemas.microsoft.com/office/drawing/2014/main" id="{5592C8BB-4C7D-4AFE-BDED-9635C551204F}"/>
              </a:ext>
            </a:extLst>
          </p:cNvPr>
          <p:cNvSpPr/>
          <p:nvPr/>
        </p:nvSpPr>
        <p:spPr>
          <a:xfrm>
            <a:off x="5074920" y="107714"/>
            <a:ext cx="2042160" cy="1374289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/>
              <a:t>Ena - sammanhållet ansvar</a:t>
            </a:r>
          </a:p>
        </p:txBody>
      </p:sp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CDB5E4D2-614D-450A-AC58-8F45F6C2EF5B}"/>
              </a:ext>
            </a:extLst>
          </p:cNvPr>
          <p:cNvSpPr/>
          <p:nvPr/>
        </p:nvSpPr>
        <p:spPr>
          <a:xfrm>
            <a:off x="854129" y="3256153"/>
            <a:ext cx="1673670" cy="125665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Byggblock / lösning</a:t>
            </a:r>
          </a:p>
        </p:txBody>
      </p:sp>
      <p:sp>
        <p:nvSpPr>
          <p:cNvPr id="5" name="Rektangel: rundade hörn 4">
            <a:extLst>
              <a:ext uri="{FF2B5EF4-FFF2-40B4-BE49-F238E27FC236}">
                <a16:creationId xmlns:a16="http://schemas.microsoft.com/office/drawing/2014/main" id="{9813B03B-249B-427C-89D8-A75BE2C9192E}"/>
              </a:ext>
            </a:extLst>
          </p:cNvPr>
          <p:cNvSpPr/>
          <p:nvPr/>
        </p:nvSpPr>
        <p:spPr>
          <a:xfrm>
            <a:off x="3053623" y="3256153"/>
            <a:ext cx="1673670" cy="125665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rimson Text"/>
                <a:ea typeface="+mn-ea"/>
                <a:cs typeface="+mn-cs"/>
              </a:rPr>
              <a:t>Byggblock / lösning</a:t>
            </a:r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8F3D4349-51F2-4BB6-9406-6B4BFA9179E7}"/>
              </a:ext>
            </a:extLst>
          </p:cNvPr>
          <p:cNvSpPr/>
          <p:nvPr/>
        </p:nvSpPr>
        <p:spPr>
          <a:xfrm>
            <a:off x="5253117" y="3256153"/>
            <a:ext cx="1673670" cy="125665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rimson Text"/>
                <a:ea typeface="+mn-ea"/>
                <a:cs typeface="+mn-cs"/>
              </a:rPr>
              <a:t>Byggblock / lösning</a:t>
            </a: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257D3939-F27E-4973-BBB7-FFC427A7F797}"/>
              </a:ext>
            </a:extLst>
          </p:cNvPr>
          <p:cNvSpPr/>
          <p:nvPr/>
        </p:nvSpPr>
        <p:spPr>
          <a:xfrm>
            <a:off x="7452611" y="3256154"/>
            <a:ext cx="1673670" cy="125665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bg2"/>
                </a:solidFill>
              </a:rPr>
              <a:t>Lösning för identitet och behörighet </a:t>
            </a:r>
          </a:p>
        </p:txBody>
      </p:sp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115C6293-5A88-4517-85E5-9197A9C78FE6}"/>
              </a:ext>
            </a:extLst>
          </p:cNvPr>
          <p:cNvSpPr/>
          <p:nvPr/>
        </p:nvSpPr>
        <p:spPr>
          <a:xfrm>
            <a:off x="9652105" y="3256156"/>
            <a:ext cx="1673670" cy="125665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rimson Text"/>
                <a:ea typeface="+mn-ea"/>
                <a:cs typeface="+mn-cs"/>
              </a:rPr>
              <a:t>Byggblock / lösning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414C96B5-94E7-472E-85F1-EEE09FBD7AC8}"/>
              </a:ext>
            </a:extLst>
          </p:cNvPr>
          <p:cNvSpPr/>
          <p:nvPr/>
        </p:nvSpPr>
        <p:spPr>
          <a:xfrm>
            <a:off x="854129" y="1558578"/>
            <a:ext cx="5482125" cy="14912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dirty="0"/>
              <a:t>Processer inom Ena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Styrprocesser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Utvecklings- och förvaltningsprocesser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Stödprocesser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F9AC971E-E8AF-43E3-96E8-07CD8CB5ABB3}"/>
              </a:ext>
            </a:extLst>
          </p:cNvPr>
          <p:cNvSpPr/>
          <p:nvPr/>
        </p:nvSpPr>
        <p:spPr>
          <a:xfrm>
            <a:off x="6336253" y="1558577"/>
            <a:ext cx="4989521" cy="14912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dirty="0" err="1"/>
              <a:t>Samverkansforum</a:t>
            </a:r>
            <a:r>
              <a:rPr lang="sv-SE" dirty="0"/>
              <a:t> inom Ena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Strategiskt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Taktiskt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Operativt</a:t>
            </a:r>
          </a:p>
        </p:txBody>
      </p:sp>
      <p:sp>
        <p:nvSpPr>
          <p:cNvPr id="11" name="Rektangel: rundade hörn 10">
            <a:extLst>
              <a:ext uri="{FF2B5EF4-FFF2-40B4-BE49-F238E27FC236}">
                <a16:creationId xmlns:a16="http://schemas.microsoft.com/office/drawing/2014/main" id="{C9ADDFE5-A395-4C20-A9CE-7A793CA3AEE8}"/>
              </a:ext>
            </a:extLst>
          </p:cNvPr>
          <p:cNvSpPr/>
          <p:nvPr/>
        </p:nvSpPr>
        <p:spPr>
          <a:xfrm>
            <a:off x="7480558" y="4667456"/>
            <a:ext cx="1685785" cy="99493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Ledningsaktör</a:t>
            </a:r>
          </a:p>
        </p:txBody>
      </p:sp>
      <p:sp>
        <p:nvSpPr>
          <p:cNvPr id="12" name="Rektangel: rundade hörn 11">
            <a:extLst>
              <a:ext uri="{FF2B5EF4-FFF2-40B4-BE49-F238E27FC236}">
                <a16:creationId xmlns:a16="http://schemas.microsoft.com/office/drawing/2014/main" id="{DE44FBA5-69DC-4EAA-94BF-BBE06CA07C0B}"/>
              </a:ext>
            </a:extLst>
          </p:cNvPr>
          <p:cNvSpPr/>
          <p:nvPr/>
        </p:nvSpPr>
        <p:spPr>
          <a:xfrm>
            <a:off x="9593325" y="5799863"/>
            <a:ext cx="1732449" cy="97891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Federations-medlemmar</a:t>
            </a:r>
          </a:p>
        </p:txBody>
      </p:sp>
      <p:sp>
        <p:nvSpPr>
          <p:cNvPr id="13" name="Rektangel: rundade hörn 12">
            <a:extLst>
              <a:ext uri="{FF2B5EF4-FFF2-40B4-BE49-F238E27FC236}">
                <a16:creationId xmlns:a16="http://schemas.microsoft.com/office/drawing/2014/main" id="{0BF3BC07-D717-48AB-A5F4-43E33F97C704}"/>
              </a:ext>
            </a:extLst>
          </p:cNvPr>
          <p:cNvSpPr/>
          <p:nvPr/>
        </p:nvSpPr>
        <p:spPr>
          <a:xfrm>
            <a:off x="7480599" y="5799864"/>
            <a:ext cx="1732449" cy="97891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Tillits-märkesägare</a:t>
            </a:r>
          </a:p>
        </p:txBody>
      </p:sp>
      <p:sp>
        <p:nvSpPr>
          <p:cNvPr id="14" name="Rektangel: rundade hörn 13">
            <a:extLst>
              <a:ext uri="{FF2B5EF4-FFF2-40B4-BE49-F238E27FC236}">
                <a16:creationId xmlns:a16="http://schemas.microsoft.com/office/drawing/2014/main" id="{6122D6BF-CB1B-4569-A59D-B5901CFD6C9B}"/>
              </a:ext>
            </a:extLst>
          </p:cNvPr>
          <p:cNvSpPr/>
          <p:nvPr/>
        </p:nvSpPr>
        <p:spPr>
          <a:xfrm>
            <a:off x="5367873" y="5799863"/>
            <a:ext cx="1732449" cy="97891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Operatörer</a:t>
            </a:r>
          </a:p>
        </p:txBody>
      </p:sp>
    </p:spTree>
    <p:extLst>
      <p:ext uri="{BB962C8B-B14F-4D97-AF65-F5344CB8AC3E}">
        <p14:creationId xmlns:p14="http://schemas.microsoft.com/office/powerpoint/2010/main" val="313794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20AACFA-624A-C93C-456E-9CECA3E87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C3D3354-4C5F-D929-3664-CA4315BC4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Samverkansstrukturer</a:t>
            </a:r>
            <a:br>
              <a:rPr lang="sv-SE" dirty="0"/>
            </a:br>
            <a:r>
              <a:rPr lang="sv-SE" sz="2800" dirty="0"/>
              <a:t>inom infrastrukturen för identitet och behörighet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C45A3E2-9A01-39B3-A09C-417A3C6EF4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3" y="1951038"/>
            <a:ext cx="8352000" cy="4492793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Roller*: </a:t>
            </a:r>
          </a:p>
          <a:p>
            <a:r>
              <a:rPr lang="sv-SE" dirty="0"/>
              <a:t>Ledningsaktör</a:t>
            </a:r>
          </a:p>
          <a:p>
            <a:r>
              <a:rPr lang="sv-SE" dirty="0"/>
              <a:t>Tillitsmärkesägare</a:t>
            </a:r>
          </a:p>
          <a:p>
            <a:r>
              <a:rPr lang="sv-SE" dirty="0"/>
              <a:t>Operatörer </a:t>
            </a:r>
          </a:p>
          <a:p>
            <a:pPr lvl="1"/>
            <a:r>
              <a:rPr lang="en-SE" dirty="0"/>
              <a:t>Federationsoperatör</a:t>
            </a:r>
            <a:endParaRPr lang="sv-SE" dirty="0"/>
          </a:p>
          <a:p>
            <a:pPr lvl="1"/>
            <a:r>
              <a:rPr lang="en-SE" dirty="0"/>
              <a:t>Anslutningsoperatör</a:t>
            </a:r>
            <a:endParaRPr lang="sv-SE" dirty="0"/>
          </a:p>
          <a:p>
            <a:pPr lvl="1"/>
            <a:r>
              <a:rPr lang="sv-SE" dirty="0"/>
              <a:t>Tillits</a:t>
            </a:r>
            <a:r>
              <a:rPr lang="en-SE" dirty="0"/>
              <a:t>operatör</a:t>
            </a:r>
            <a:endParaRPr lang="sv-SE" dirty="0"/>
          </a:p>
          <a:p>
            <a:r>
              <a:rPr lang="en-SE" dirty="0"/>
              <a:t>Federationsmedlem</a:t>
            </a:r>
            <a:endParaRPr lang="sv-SE" dirty="0"/>
          </a:p>
          <a:p>
            <a:endParaRPr lang="sv-SE" dirty="0"/>
          </a:p>
          <a:p>
            <a:r>
              <a:rPr lang="sv-SE" sz="1600" dirty="0"/>
              <a:t>* såsom beskrivna i </a:t>
            </a:r>
            <a:r>
              <a:rPr lang="sv-SE" sz="1600" dirty="0" err="1"/>
              <a:t>confluence</a:t>
            </a:r>
            <a:r>
              <a:rPr lang="sv-SE" sz="1600" dirty="0"/>
              <a:t> 1</a:t>
            </a:r>
            <a:r>
              <a:rPr lang="en-SE" sz="1600" dirty="0"/>
              <a:t>9</a:t>
            </a:r>
            <a:r>
              <a:rPr lang="sv-SE" sz="1600" dirty="0"/>
              <a:t> </a:t>
            </a:r>
            <a:r>
              <a:rPr lang="en-SE" sz="1600" dirty="0"/>
              <a:t>august</a:t>
            </a:r>
            <a:r>
              <a:rPr lang="sv-SE" sz="1600" dirty="0"/>
              <a:t>i 2025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65705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85B3D-9488-DBE0-586A-6E7FBCAFF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863B0A4-4483-A7E0-F0E0-7661D616A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Vad ska det samverkas kring?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B29F223-AA14-808A-80F4-90FD45A536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sz="2800" dirty="0"/>
              <a:t>Säkerställande att den långsiktiga planen speglar de verkliga behoven / omvärldsbevakning</a:t>
            </a:r>
            <a:endParaRPr lang="sv-SE" sz="2800" dirty="0"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Incidenthantering*</a:t>
            </a: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Ändringsbehov (teknik, juridiskt, verksamhet)*</a:t>
            </a: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Lyfta behov och förbättringsförslag*</a:t>
            </a: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Främjande aktiviteter  / kommunikation</a:t>
            </a: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Information </a:t>
            </a: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Riskhantering</a:t>
            </a: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Mätetal och uppföljning</a:t>
            </a:r>
          </a:p>
          <a:p>
            <a:endParaRPr lang="sv-SE" sz="2800" dirty="0">
              <a:effectLst/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endParaRPr lang="sv-SE" sz="2800" dirty="0">
              <a:effectLst/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endParaRPr lang="sv-SE" sz="2800" dirty="0">
              <a:effectLst/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8773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EADAA-8C4E-E070-5CB0-B431C797E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2F264BC-EB02-AF3B-F625-79F5FEF48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Hur ska det samverkas?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40A994C-B50B-661A-5820-0ACDB3BE5F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SE" sz="2800" dirty="0" err="1">
                <a:effectLst/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Samverkansforum</a:t>
            </a:r>
            <a:r>
              <a:rPr lang="sv-SE" sz="2800" dirty="0">
                <a:effectLst/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 på samma sätt som Ena: </a:t>
            </a:r>
            <a:r>
              <a:rPr lang="sv-SE" sz="2600" dirty="0">
                <a:effectLst/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Strategisk, taktisk, operativ?</a:t>
            </a:r>
            <a:endParaRPr lang="sv-SE" sz="2800" dirty="0"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r>
              <a:rPr lang="sv-SE" sz="2800" dirty="0">
                <a:effectLst/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Finns det andra, bättre lösningar?</a:t>
            </a: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Vilka erfarenheter finns?</a:t>
            </a:r>
          </a:p>
          <a:p>
            <a:endParaRPr lang="sv-SE" sz="2800" dirty="0"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Forum för att möta alla de olika aktörerna inom infrastrukturen</a:t>
            </a:r>
          </a:p>
          <a:p>
            <a:pPr lvl="1"/>
            <a:r>
              <a:rPr lang="sv-SE" sz="26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Inriktning: använda befintliga forum /nätverk / träffar som redan finns</a:t>
            </a:r>
            <a:endParaRPr lang="sv-SE" sz="2800" dirty="0"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Att möta och fånga behoven också hos tex. leverantörer</a:t>
            </a:r>
          </a:p>
          <a:p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Samarbeten/ styrning piloter (</a:t>
            </a:r>
            <a:r>
              <a:rPr lang="sv-SE" sz="2800" dirty="0" err="1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ffa</a:t>
            </a:r>
            <a:r>
              <a:rPr lang="sv-SE" sz="2800" dirty="0">
                <a:latin typeface="Crimson Text" panose="02000503000000000000" pitchFamily="2" charset="0"/>
                <a:ea typeface="Crimson Text" panose="02000503000000000000" pitchFamily="2" charset="0"/>
                <a:cs typeface="Times New Roman" panose="02020603050405020304" pitchFamily="18" charset="0"/>
              </a:rPr>
              <a:t> inledningsvis)</a:t>
            </a:r>
          </a:p>
          <a:p>
            <a:endParaRPr lang="sv-SE" sz="2800" dirty="0">
              <a:effectLst/>
              <a:latin typeface="Crimson Text" panose="02000503000000000000" pitchFamily="2" charset="0"/>
              <a:ea typeface="Crimson Text" panose="02000503000000000000" pitchFamily="2" charset="0"/>
              <a:cs typeface="Times New Roman" panose="02020603050405020304" pitchFamily="18" charset="0"/>
            </a:endParaRP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75265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A0EBE11-3A3D-4892-BF56-DE4E01B4A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Text från </a:t>
            </a:r>
            <a:r>
              <a:rPr lang="sv-SE" dirty="0" err="1"/>
              <a:t>confluence</a:t>
            </a:r>
            <a:r>
              <a:rPr lang="sv-SE" dirty="0"/>
              <a:t> (250910)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E1AF701-689C-4504-8C5D-646C3C0CDD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2" y="1951038"/>
            <a:ext cx="9540875" cy="4792662"/>
          </a:xfrm>
        </p:spPr>
        <p:txBody>
          <a:bodyPr>
            <a:normAutofit fontScale="92500" lnSpcReduction="10000"/>
          </a:bodyPr>
          <a:lstStyle/>
          <a:p>
            <a:r>
              <a:rPr lang="sv-SE" dirty="0"/>
              <a:t>Ena </a:t>
            </a:r>
            <a:r>
              <a:rPr lang="sv-SE" b="1" dirty="0"/>
              <a:t>federationsstyrgrupp</a:t>
            </a:r>
          </a:p>
          <a:p>
            <a:pPr lvl="1"/>
            <a:r>
              <a:rPr lang="sv-SE" dirty="0"/>
              <a:t>Federationsstyrgruppen sammankallas av Digg och representanter från:</a:t>
            </a:r>
          </a:p>
          <a:p>
            <a:pPr lvl="1"/>
            <a:r>
              <a:rPr lang="sv-SE" dirty="0"/>
              <a:t>Digg</a:t>
            </a:r>
          </a:p>
          <a:p>
            <a:pPr lvl="1"/>
            <a:r>
              <a:rPr lang="sv-SE" dirty="0"/>
              <a:t>Representanter från operatörer</a:t>
            </a:r>
          </a:p>
          <a:p>
            <a:pPr lvl="1"/>
            <a:r>
              <a:rPr lang="sv-SE" dirty="0"/>
              <a:t>Representanter från tillitsmärkesägare</a:t>
            </a:r>
          </a:p>
          <a:p>
            <a:r>
              <a:rPr lang="sv-SE" dirty="0"/>
              <a:t>Består av personer med mandat att föra talan för sin organisation i de frågor som hanteras av styrgruppen.</a:t>
            </a:r>
          </a:p>
          <a:p>
            <a:r>
              <a:rPr lang="sv-SE" dirty="0"/>
              <a:t>Ena </a:t>
            </a:r>
            <a:r>
              <a:rPr lang="sv-SE" b="1" dirty="0"/>
              <a:t>federationsråd</a:t>
            </a:r>
            <a:r>
              <a:rPr lang="sv-SE" dirty="0"/>
              <a:t> </a:t>
            </a:r>
          </a:p>
          <a:p>
            <a:pPr lvl="1"/>
            <a:r>
              <a:rPr lang="sv-SE" dirty="0"/>
              <a:t>sammankallas av Digg, träffas regelbundet och består av:</a:t>
            </a:r>
          </a:p>
          <a:p>
            <a:pPr lvl="1"/>
            <a:r>
              <a:rPr lang="sv-SE" dirty="0"/>
              <a:t>Representanter från Digg</a:t>
            </a:r>
          </a:p>
          <a:p>
            <a:pPr lvl="1"/>
            <a:r>
              <a:rPr lang="sv-SE" dirty="0"/>
              <a:t>Representanter från operatörer</a:t>
            </a:r>
          </a:p>
          <a:p>
            <a:pPr lvl="1"/>
            <a:r>
              <a:rPr lang="sv-SE" dirty="0"/>
              <a:t>Representanter från tillitsmärkesägare</a:t>
            </a:r>
          </a:p>
          <a:p>
            <a:pPr marL="0" indent="0">
              <a:buNone/>
            </a:pPr>
            <a:r>
              <a:rPr lang="sv-SE" dirty="0"/>
              <a:t>Uppgift: hantera arkitektoniska frågor och ta beslut av teknisk karaktär.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3876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8F00D2-82E6-4D3A-9522-7F8CF95EF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Processer inom samverkan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D55E3C5-4A47-44BA-905F-D084229CD7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Inom lösningen för identitet och behörighet behöver vi ta fram processer för:</a:t>
            </a:r>
          </a:p>
          <a:p>
            <a:pPr lvl="1"/>
            <a:r>
              <a:rPr lang="sv-SE" dirty="0"/>
              <a:t>incidenthantering,</a:t>
            </a:r>
          </a:p>
          <a:p>
            <a:pPr lvl="1"/>
            <a:r>
              <a:rPr lang="sv-SE" dirty="0"/>
              <a:t>ändringshantering,</a:t>
            </a:r>
          </a:p>
          <a:p>
            <a:pPr lvl="1"/>
            <a:r>
              <a:rPr lang="sv-SE" dirty="0"/>
              <a:t>ständiga förbättringar.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44345734"/>
      </p:ext>
    </p:extLst>
  </p:cSld>
  <p:clrMapOvr>
    <a:masterClrMapping/>
  </p:clrMapOvr>
</p:sld>
</file>

<file path=ppt/theme/theme1.xml><?xml version="1.0" encoding="utf-8"?>
<a:theme xmlns:a="http://schemas.openxmlformats.org/drawingml/2006/main" name="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CD3F2600-5658-43CE-8163-1910A794A8EA}" vid="{367E9761-EA3E-42BF-96EB-3C4D13D8C4D1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E09E1F4CB66447966D8568542F4E47" ma:contentTypeVersion="12" ma:contentTypeDescription="Create a new document." ma:contentTypeScope="" ma:versionID="b7ede4a3a1a2a23f9676c3b2db2e53a6">
  <xsd:schema xmlns:xsd="http://www.w3.org/2001/XMLSchema" xmlns:xs="http://www.w3.org/2001/XMLSchema" xmlns:p="http://schemas.microsoft.com/office/2006/metadata/properties" xmlns:ns2="3e870edd-2792-4c95-946f-d2c02023ad65" xmlns:ns3="f2c3aeba-38d7-4579-a228-9442a2c6d9b7" targetNamespace="http://schemas.microsoft.com/office/2006/metadata/properties" ma:root="true" ma:fieldsID="49fdc1c90da738eade3b4cd075e3fbcf" ns2:_="" ns3:_="">
    <xsd:import namespace="3e870edd-2792-4c95-946f-d2c02023ad65"/>
    <xsd:import namespace="f2c3aeba-38d7-4579-a228-9442a2c6d9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870edd-2792-4c95-946f-d2c02023a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aeba-38d7-4579-a228-9442a2c6d9b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2c3aeba-38d7-4579-a228-9442a2c6d9b7">
      <UserInfo>
        <DisplayName>Anna Jonason</DisplayName>
        <AccountId>22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2973DF0-0E6E-4294-8508-83AD8C575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870edd-2792-4c95-946f-d2c02023ad65"/>
    <ds:schemaRef ds:uri="f2c3aeba-38d7-4579-a228-9442a2c6d9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0CCFE9-3F14-4356-8EFF-F05454522C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2BBB23-C11D-4ACD-A501-6BA81C151094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f2c3aeba-38d7-4579-a228-9442a2c6d9b7"/>
    <ds:schemaRef ds:uri="3e870edd-2792-4c95-946f-d2c02023ad6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Digg_Föredragning_2024</Template>
  <TotalTime>7975</TotalTime>
  <Words>389</Words>
  <Application>Microsoft Office PowerPoint</Application>
  <PresentationFormat>Bredbild</PresentationFormat>
  <Paragraphs>92</Paragraphs>
  <Slides>9</Slides>
  <Notes>7</Notes>
  <HiddenSlides>1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Crimson Text</vt:lpstr>
      <vt:lpstr>Ubuntu Light</vt:lpstr>
      <vt:lpstr>Ubuntu Medium</vt:lpstr>
      <vt:lpstr>Wingdings</vt:lpstr>
      <vt:lpstr>DIGG</vt:lpstr>
      <vt:lpstr>Samverkansstrukturer</vt:lpstr>
      <vt:lpstr>Befintliga samverkan inom Ena</vt:lpstr>
      <vt:lpstr>Syftet med samverkan</vt:lpstr>
      <vt:lpstr>PowerPoint-presentation</vt:lpstr>
      <vt:lpstr>Samverkansstrukturer inom infrastrukturen för identitet och behörighet</vt:lpstr>
      <vt:lpstr>Vad ska det samverkas kring?</vt:lpstr>
      <vt:lpstr>Hur ska det samverkas?</vt:lpstr>
      <vt:lpstr>Text från confluence (250910)</vt:lpstr>
      <vt:lpstr>Processer inom samverkan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 tänka på inför föredragning</dc:title>
  <dc:creator>Edéus Katarina</dc:creator>
  <cp:lastModifiedBy>Edéus Katarina</cp:lastModifiedBy>
  <cp:revision>152</cp:revision>
  <dcterms:created xsi:type="dcterms:W3CDTF">2025-04-25T14:00:06Z</dcterms:created>
  <dcterms:modified xsi:type="dcterms:W3CDTF">2025-09-10T14:43:21Z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0x01010035E09E1F4CB66447966D8568542F4E47</vt:lpwstr>
  </property>
</Properties>
</file>