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147475716" r:id="rId5"/>
    <p:sldId id="2147475749" r:id="rId6"/>
    <p:sldId id="2147475717" r:id="rId7"/>
    <p:sldId id="2147475748" r:id="rId8"/>
    <p:sldId id="2147475722" r:id="rId9"/>
    <p:sldId id="2147475719" r:id="rId10"/>
    <p:sldId id="2147475718" r:id="rId11"/>
    <p:sldId id="2147475731" r:id="rId12"/>
    <p:sldId id="2147475723" r:id="rId13"/>
    <p:sldId id="2147475724" r:id="rId14"/>
    <p:sldId id="2147475760" r:id="rId15"/>
    <p:sldId id="2147475725" r:id="rId16"/>
    <p:sldId id="2147475732" r:id="rId17"/>
    <p:sldId id="2147475735" r:id="rId18"/>
    <p:sldId id="2147475755" r:id="rId19"/>
    <p:sldId id="2147475758" r:id="rId20"/>
    <p:sldId id="2147475759" r:id="rId21"/>
    <p:sldId id="2147475753" r:id="rId22"/>
    <p:sldId id="2147475738" r:id="rId23"/>
    <p:sldId id="2147475754" r:id="rId24"/>
    <p:sldId id="2147475737" r:id="rId25"/>
  </p:sldIdLst>
  <p:sldSz cx="12192000" cy="6858000"/>
  <p:notesSz cx="6858000" cy="9144000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 identitet- och behörighetshantering" id="{334D09DB-4949-2444-87D0-B13AD2825008}">
          <p14:sldIdLst>
            <p14:sldId id="2147475716"/>
            <p14:sldId id="2147475749"/>
            <p14:sldId id="2147475717"/>
            <p14:sldId id="2147475748"/>
            <p14:sldId id="2147475722"/>
            <p14:sldId id="2147475719"/>
            <p14:sldId id="2147475718"/>
            <p14:sldId id="2147475731"/>
            <p14:sldId id="2147475723"/>
            <p14:sldId id="2147475724"/>
            <p14:sldId id="2147475760"/>
            <p14:sldId id="2147475725"/>
            <p14:sldId id="2147475732"/>
            <p14:sldId id="2147475735"/>
            <p14:sldId id="2147475755"/>
            <p14:sldId id="2147475758"/>
            <p14:sldId id="2147475759"/>
            <p14:sldId id="2147475753"/>
            <p14:sldId id="2147475738"/>
            <p14:sldId id="2147475754"/>
            <p14:sldId id="214747573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undelin Sofia" initials="SS" lastIdx="1" clrIdx="6">
    <p:extLst>
      <p:ext uri="{19B8F6BF-5375-455C-9EA6-DF929625EA0E}">
        <p15:presenceInfo xmlns:p15="http://schemas.microsoft.com/office/powerpoint/2012/main" userId="S-1-5-21-3671394094-795055765-3150375625-6786" providerId="AD"/>
      </p:ext>
    </p:extLst>
  </p:cmAuthor>
  <p:cmAuthor id="1" name="Svensson Elin" initials="SE" lastIdx="2" clrIdx="0">
    <p:extLst>
      <p:ext uri="{19B8F6BF-5375-455C-9EA6-DF929625EA0E}">
        <p15:presenceInfo xmlns:p15="http://schemas.microsoft.com/office/powerpoint/2012/main" userId="S-1-5-21-3671394094-795055765-3150375625-3618" providerId="AD"/>
      </p:ext>
    </p:extLst>
  </p:cmAuthor>
  <p:cmAuthor id="2" name="Ohlén Pia" initials="OP" lastIdx="8" clrIdx="1">
    <p:extLst>
      <p:ext uri="{19B8F6BF-5375-455C-9EA6-DF929625EA0E}">
        <p15:presenceInfo xmlns:p15="http://schemas.microsoft.com/office/powerpoint/2012/main" userId="S-1-5-21-3671394094-795055765-3150375625-1528" providerId="AD"/>
      </p:ext>
    </p:extLst>
  </p:cmAuthor>
  <p:cmAuthor id="3" name="Boija Maria" initials="BM" lastIdx="23" clrIdx="2">
    <p:extLst>
      <p:ext uri="{19B8F6BF-5375-455C-9EA6-DF929625EA0E}">
        <p15:presenceInfo xmlns:p15="http://schemas.microsoft.com/office/powerpoint/2012/main" userId="S-1-5-21-3671394094-795055765-3150375625-2496" providerId="AD"/>
      </p:ext>
    </p:extLst>
  </p:cmAuthor>
  <p:cmAuthor id="4" name="Holmberg Olle" initials="HO" lastIdx="1" clrIdx="3">
    <p:extLst>
      <p:ext uri="{19B8F6BF-5375-455C-9EA6-DF929625EA0E}">
        <p15:presenceInfo xmlns:p15="http://schemas.microsoft.com/office/powerpoint/2012/main" userId="S-1-5-21-3671394094-795055765-3150375625-1549" providerId="AD"/>
      </p:ext>
    </p:extLst>
  </p:cmAuthor>
  <p:cmAuthor id="5" name="Magnusson-Åström Anna-Karin" initials="MA" lastIdx="1" clrIdx="4">
    <p:extLst>
      <p:ext uri="{19B8F6BF-5375-455C-9EA6-DF929625EA0E}">
        <p15:presenceInfo xmlns:p15="http://schemas.microsoft.com/office/powerpoint/2012/main" userId="S-1-5-21-3671394094-795055765-3150375625-4202" providerId="AD"/>
      </p:ext>
    </p:extLst>
  </p:cmAuthor>
  <p:cmAuthor id="6" name="Edéus Katarina" initials="EK" lastIdx="11" clrIdx="5">
    <p:extLst>
      <p:ext uri="{19B8F6BF-5375-455C-9EA6-DF929625EA0E}">
        <p15:presenceInfo xmlns:p15="http://schemas.microsoft.com/office/powerpoint/2012/main" userId="S-1-5-21-3671394094-795055765-3150375625-72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5A6751"/>
    <a:srgbClr val="D78171"/>
    <a:srgbClr val="695F59"/>
    <a:srgbClr val="F0EFEE"/>
    <a:srgbClr val="D58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just forma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Format med tema 1 - dekorfärg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73A0DAA-6AF3-43AB-8588-CEC1D06C72B9}" styleName="Mellanmörkt forma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just forma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47" autoAdjust="0"/>
    <p:restoredTop sz="81629" autoAdjust="0"/>
  </p:normalViewPr>
  <p:slideViewPr>
    <p:cSldViewPr snapToGrid="0">
      <p:cViewPr varScale="1">
        <p:scale>
          <a:sx n="92" d="100"/>
          <a:sy n="92" d="100"/>
        </p:scale>
        <p:origin x="1380" y="84"/>
      </p:cViewPr>
      <p:guideLst/>
    </p:cSldViewPr>
  </p:slideViewPr>
  <p:outlineViewPr>
    <p:cViewPr>
      <p:scale>
        <a:sx n="33" d="100"/>
        <a:sy n="33" d="100"/>
      </p:scale>
      <p:origin x="0" y="-1314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3654" y="113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990A1D-92C5-DE4F-8055-2D0DC1C0794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665564C-78C7-444C-8551-83248460881B}">
      <dgm:prSet/>
      <dgm:spPr/>
      <dgm:t>
        <a:bodyPr/>
        <a:lstStyle/>
        <a:p>
          <a:r>
            <a:rPr lang="sv-SE" b="1" i="0" baseline="0" noProof="0" dirty="0"/>
            <a:t>Juridiskt perspektiv</a:t>
          </a:r>
          <a:endParaRPr lang="sv-SE" noProof="0" dirty="0"/>
        </a:p>
      </dgm:t>
    </dgm:pt>
    <dgm:pt modelId="{60587496-E6FB-214D-AA07-60D154D7E30C}" type="parTrans" cxnId="{2B92FBDF-ABD7-AB43-87FC-027C7B564C21}">
      <dgm:prSet/>
      <dgm:spPr/>
      <dgm:t>
        <a:bodyPr/>
        <a:lstStyle/>
        <a:p>
          <a:endParaRPr lang="en-US"/>
        </a:p>
      </dgm:t>
    </dgm:pt>
    <dgm:pt modelId="{84B75D60-1C69-9345-B77B-CD3654EB4E4F}" type="sibTrans" cxnId="{2B92FBDF-ABD7-AB43-87FC-027C7B564C21}">
      <dgm:prSet/>
      <dgm:spPr/>
      <dgm:t>
        <a:bodyPr/>
        <a:lstStyle/>
        <a:p>
          <a:endParaRPr lang="en-US"/>
        </a:p>
      </dgm:t>
    </dgm:pt>
    <dgm:pt modelId="{E34360D1-32B1-2446-9094-8C058639B27A}">
      <dgm:prSet/>
      <dgm:spPr/>
      <dgm:t>
        <a:bodyPr/>
        <a:lstStyle/>
        <a:p>
          <a:r>
            <a:rPr lang="sv-SE" b="0" i="0" baseline="0" noProof="0" dirty="0"/>
            <a:t>Namnet måste följa språklagen, förvaltningslagen och eventuella särskilda regler för myndigheter.</a:t>
          </a:r>
          <a:endParaRPr lang="sv-SE" noProof="0" dirty="0"/>
        </a:p>
      </dgm:t>
    </dgm:pt>
    <dgm:pt modelId="{6186469E-B637-6C43-A0DC-4040FDD9650C}" type="parTrans" cxnId="{6B499C0F-DC4D-E94E-9648-81051E9758D7}">
      <dgm:prSet/>
      <dgm:spPr/>
      <dgm:t>
        <a:bodyPr/>
        <a:lstStyle/>
        <a:p>
          <a:endParaRPr lang="en-US"/>
        </a:p>
      </dgm:t>
    </dgm:pt>
    <dgm:pt modelId="{B621F7AA-B63D-0540-BC52-CFBEFEF770DB}" type="sibTrans" cxnId="{6B499C0F-DC4D-E94E-9648-81051E9758D7}">
      <dgm:prSet/>
      <dgm:spPr/>
      <dgm:t>
        <a:bodyPr/>
        <a:lstStyle/>
        <a:p>
          <a:endParaRPr lang="en-US"/>
        </a:p>
      </dgm:t>
    </dgm:pt>
    <dgm:pt modelId="{3369F736-E78E-C84F-B81E-CE535D7E5A75}">
      <dgm:prSet/>
      <dgm:spPr/>
      <dgm:t>
        <a:bodyPr/>
        <a:lstStyle/>
        <a:p>
          <a:r>
            <a:rPr lang="sv-SE" b="0" i="0" baseline="0" noProof="0" dirty="0"/>
            <a:t>Namnet får inte vara skyddat eller användas av annan aktör (kontrolleras via PRV, Skatteverket etc.).</a:t>
          </a:r>
          <a:br>
            <a:rPr lang="sv-SE" b="0" i="0" baseline="0" noProof="0" dirty="0"/>
          </a:br>
          <a:endParaRPr lang="sv-SE" noProof="0" dirty="0"/>
        </a:p>
      </dgm:t>
    </dgm:pt>
    <dgm:pt modelId="{A2CAAA47-BB0F-2B4D-A308-99BB6413CAFD}" type="parTrans" cxnId="{1E55A853-F32A-B841-A751-57DC1D76DD8D}">
      <dgm:prSet/>
      <dgm:spPr/>
      <dgm:t>
        <a:bodyPr/>
        <a:lstStyle/>
        <a:p>
          <a:endParaRPr lang="en-US"/>
        </a:p>
      </dgm:t>
    </dgm:pt>
    <dgm:pt modelId="{3A981173-A918-6643-BDC0-EF4FBE69F376}" type="sibTrans" cxnId="{1E55A853-F32A-B841-A751-57DC1D76DD8D}">
      <dgm:prSet/>
      <dgm:spPr/>
      <dgm:t>
        <a:bodyPr/>
        <a:lstStyle/>
        <a:p>
          <a:endParaRPr lang="en-US"/>
        </a:p>
      </dgm:t>
    </dgm:pt>
    <dgm:pt modelId="{F17D464D-63E3-1348-84C2-29A644ACCDF0}">
      <dgm:prSet/>
      <dgm:spPr/>
      <dgm:t>
        <a:bodyPr/>
        <a:lstStyle/>
        <a:p>
          <a:r>
            <a:rPr lang="sv-SE" b="1" i="0" baseline="0" noProof="0" dirty="0"/>
            <a:t>Språkligt och kommunikativt perspektiv</a:t>
          </a:r>
          <a:endParaRPr lang="sv-SE" noProof="0" dirty="0"/>
        </a:p>
      </dgm:t>
    </dgm:pt>
    <dgm:pt modelId="{FF341778-33A6-A845-A5A1-4103F180BEF5}" type="parTrans" cxnId="{232E8F3D-7E61-4942-A987-F353B54A8E30}">
      <dgm:prSet/>
      <dgm:spPr/>
      <dgm:t>
        <a:bodyPr/>
        <a:lstStyle/>
        <a:p>
          <a:endParaRPr lang="en-US"/>
        </a:p>
      </dgm:t>
    </dgm:pt>
    <dgm:pt modelId="{8ADE9715-41A6-4646-8CC0-4518C9AFCF1C}" type="sibTrans" cxnId="{232E8F3D-7E61-4942-A987-F353B54A8E30}">
      <dgm:prSet/>
      <dgm:spPr/>
      <dgm:t>
        <a:bodyPr/>
        <a:lstStyle/>
        <a:p>
          <a:endParaRPr lang="en-US"/>
        </a:p>
      </dgm:t>
    </dgm:pt>
    <dgm:pt modelId="{4C683CE9-EF09-0645-AB34-30856E4FD7D8}">
      <dgm:prSet/>
      <dgm:spPr/>
      <dgm:t>
        <a:bodyPr/>
        <a:lstStyle/>
        <a:p>
          <a:r>
            <a:rPr lang="sv-SE" b="0" i="0" baseline="0" noProof="0" dirty="0"/>
            <a:t>Namnet ska tydligt signalera lösningens nytta eller användningsområde.</a:t>
          </a:r>
          <a:br>
            <a:rPr lang="sv-SE" b="0" i="1" baseline="0" noProof="0" dirty="0"/>
          </a:br>
          <a:endParaRPr lang="sv-SE" noProof="0" dirty="0"/>
        </a:p>
      </dgm:t>
    </dgm:pt>
    <dgm:pt modelId="{117FCB8D-7960-764C-A1DF-04AA8B25B7FB}" type="parTrans" cxnId="{D119E81C-5E94-8344-B889-D0CFB6012201}">
      <dgm:prSet/>
      <dgm:spPr/>
      <dgm:t>
        <a:bodyPr/>
        <a:lstStyle/>
        <a:p>
          <a:endParaRPr lang="en-US"/>
        </a:p>
      </dgm:t>
    </dgm:pt>
    <dgm:pt modelId="{86C4B57E-888E-8F44-ADBF-886151E87616}" type="sibTrans" cxnId="{D119E81C-5E94-8344-B889-D0CFB6012201}">
      <dgm:prSet/>
      <dgm:spPr/>
      <dgm:t>
        <a:bodyPr/>
        <a:lstStyle/>
        <a:p>
          <a:endParaRPr lang="en-US"/>
        </a:p>
      </dgm:t>
    </dgm:pt>
    <dgm:pt modelId="{F837609C-3221-3C45-9893-F4D480B959A5}">
      <dgm:prSet/>
      <dgm:spPr/>
      <dgm:t>
        <a:bodyPr/>
        <a:lstStyle/>
        <a:p>
          <a:r>
            <a:rPr lang="sv-SE" b="1" i="0" baseline="0" noProof="0" dirty="0"/>
            <a:t>Strategiskt och varumärkesmässigt perspektiv</a:t>
          </a:r>
          <a:endParaRPr lang="sv-SE" noProof="0" dirty="0"/>
        </a:p>
      </dgm:t>
    </dgm:pt>
    <dgm:pt modelId="{26BA0139-8DCD-C447-9C14-C7461FE8C898}" type="parTrans" cxnId="{44E0BC6B-6A42-4742-9FE4-B19AB7B3C76F}">
      <dgm:prSet/>
      <dgm:spPr/>
      <dgm:t>
        <a:bodyPr/>
        <a:lstStyle/>
        <a:p>
          <a:endParaRPr lang="en-US"/>
        </a:p>
      </dgm:t>
    </dgm:pt>
    <dgm:pt modelId="{3FB5C0B3-02B1-7F4B-ACAC-1A654CDE96AB}" type="sibTrans" cxnId="{44E0BC6B-6A42-4742-9FE4-B19AB7B3C76F}">
      <dgm:prSet/>
      <dgm:spPr/>
      <dgm:t>
        <a:bodyPr/>
        <a:lstStyle/>
        <a:p>
          <a:endParaRPr lang="en-US"/>
        </a:p>
      </dgm:t>
    </dgm:pt>
    <dgm:pt modelId="{2D59D3D4-60F7-9845-A3C7-AA1C41B0CCDB}">
      <dgm:prSet/>
      <dgm:spPr/>
      <dgm:t>
        <a:bodyPr/>
        <a:lstStyle/>
        <a:p>
          <a:r>
            <a:rPr lang="sv-SE" b="0" i="0" baseline="0" noProof="0" dirty="0"/>
            <a:t>Namnet ska hålla över tid och inte bli snabbt daterat.</a:t>
          </a:r>
          <a:endParaRPr lang="sv-SE" noProof="0" dirty="0"/>
        </a:p>
      </dgm:t>
    </dgm:pt>
    <dgm:pt modelId="{1672459E-1EB5-404B-A06F-189B3FBC0BF2}" type="parTrans" cxnId="{49415838-0584-2C4D-80E3-6BB6CF6A1467}">
      <dgm:prSet/>
      <dgm:spPr/>
      <dgm:t>
        <a:bodyPr/>
        <a:lstStyle/>
        <a:p>
          <a:endParaRPr lang="en-US"/>
        </a:p>
      </dgm:t>
    </dgm:pt>
    <dgm:pt modelId="{405C52E1-E7CA-1240-90B9-37FF0CDD6851}" type="sibTrans" cxnId="{49415838-0584-2C4D-80E3-6BB6CF6A1467}">
      <dgm:prSet/>
      <dgm:spPr/>
      <dgm:t>
        <a:bodyPr/>
        <a:lstStyle/>
        <a:p>
          <a:endParaRPr lang="en-US"/>
        </a:p>
      </dgm:t>
    </dgm:pt>
    <dgm:pt modelId="{5F101AD7-7A68-864E-984C-340DDCC968A3}">
      <dgm:prSet/>
      <dgm:spPr/>
      <dgm:t>
        <a:bodyPr/>
        <a:lstStyle/>
        <a:p>
          <a:r>
            <a:rPr lang="sv-SE" b="0" i="0" baseline="0" noProof="0" dirty="0"/>
            <a:t>Namnet behöver kunna vara en del av Ena och stå på egna ben. </a:t>
          </a:r>
          <a:br>
            <a:rPr lang="sv-SE" b="0" i="0" baseline="0" noProof="0" dirty="0"/>
          </a:br>
          <a:endParaRPr lang="sv-SE" noProof="0" dirty="0"/>
        </a:p>
      </dgm:t>
    </dgm:pt>
    <dgm:pt modelId="{24237E3C-484B-8B48-BD2D-9376CDA2E713}" type="parTrans" cxnId="{57641747-1022-4540-8BB8-AAFDFB4E220B}">
      <dgm:prSet/>
      <dgm:spPr/>
      <dgm:t>
        <a:bodyPr/>
        <a:lstStyle/>
        <a:p>
          <a:endParaRPr lang="en-US"/>
        </a:p>
      </dgm:t>
    </dgm:pt>
    <dgm:pt modelId="{1D887DE3-4E29-AC47-9577-E72178ACADA3}" type="sibTrans" cxnId="{57641747-1022-4540-8BB8-AAFDFB4E220B}">
      <dgm:prSet/>
      <dgm:spPr/>
      <dgm:t>
        <a:bodyPr/>
        <a:lstStyle/>
        <a:p>
          <a:endParaRPr lang="en-US"/>
        </a:p>
      </dgm:t>
    </dgm:pt>
    <dgm:pt modelId="{3FAC4CA6-682C-B74F-A7C6-F8163DD9C48C}">
      <dgm:prSet/>
      <dgm:spPr/>
      <dgm:t>
        <a:bodyPr/>
        <a:lstStyle/>
        <a:p>
          <a:r>
            <a:rPr lang="sv-SE" b="1" i="0" baseline="0" noProof="0" dirty="0"/>
            <a:t>Målgruppsperspektiv</a:t>
          </a:r>
          <a:endParaRPr lang="sv-SE" noProof="0" dirty="0"/>
        </a:p>
      </dgm:t>
    </dgm:pt>
    <dgm:pt modelId="{825B7B20-E968-3A4A-9D47-975AAF406BD4}" type="parTrans" cxnId="{D604CC1C-4EFA-9548-BD1D-BD40AE71C37F}">
      <dgm:prSet/>
      <dgm:spPr/>
      <dgm:t>
        <a:bodyPr/>
        <a:lstStyle/>
        <a:p>
          <a:endParaRPr lang="en-US"/>
        </a:p>
      </dgm:t>
    </dgm:pt>
    <dgm:pt modelId="{2D8372CB-13A6-0647-8EFC-9E99DDC4D2DB}" type="sibTrans" cxnId="{D604CC1C-4EFA-9548-BD1D-BD40AE71C37F}">
      <dgm:prSet/>
      <dgm:spPr/>
      <dgm:t>
        <a:bodyPr/>
        <a:lstStyle/>
        <a:p>
          <a:endParaRPr lang="en-US"/>
        </a:p>
      </dgm:t>
    </dgm:pt>
    <dgm:pt modelId="{645B3C2F-E18F-8946-81A3-693354C31A17}">
      <dgm:prSet/>
      <dgm:spPr/>
      <dgm:t>
        <a:bodyPr/>
        <a:lstStyle/>
        <a:p>
          <a:r>
            <a:rPr lang="sv-SE" b="0" i="0" baseline="0" noProof="0" dirty="0"/>
            <a:t>Namnet ska tilltala de prioriterade målgrupperna.</a:t>
          </a:r>
          <a:endParaRPr lang="sv-SE" noProof="0" dirty="0"/>
        </a:p>
      </dgm:t>
    </dgm:pt>
    <dgm:pt modelId="{FD5A0B9B-AFB5-5249-A23E-CD808250B414}" type="parTrans" cxnId="{F350D017-27C0-6048-8861-A89ACA4233C9}">
      <dgm:prSet/>
      <dgm:spPr/>
      <dgm:t>
        <a:bodyPr/>
        <a:lstStyle/>
        <a:p>
          <a:endParaRPr lang="en-US"/>
        </a:p>
      </dgm:t>
    </dgm:pt>
    <dgm:pt modelId="{584D71AB-D74C-0848-A6F2-EA91252E7E81}" type="sibTrans" cxnId="{F350D017-27C0-6048-8861-A89ACA4233C9}">
      <dgm:prSet/>
      <dgm:spPr/>
      <dgm:t>
        <a:bodyPr/>
        <a:lstStyle/>
        <a:p>
          <a:endParaRPr lang="en-US"/>
        </a:p>
      </dgm:t>
    </dgm:pt>
    <dgm:pt modelId="{B71E694A-2EAE-CF43-9A76-C22113CCDB46}">
      <dgm:prSet/>
      <dgm:spPr/>
      <dgm:t>
        <a:bodyPr/>
        <a:lstStyle/>
        <a:p>
          <a:r>
            <a:rPr lang="sv-SE" b="0" i="0" baseline="0" noProof="0" dirty="0"/>
            <a:t>Namnet ska vara lätt för målgrupperna att förstå, uttala, skriva och komma ihåg.</a:t>
          </a:r>
          <a:endParaRPr lang="sv-SE" noProof="0" dirty="0"/>
        </a:p>
      </dgm:t>
    </dgm:pt>
    <dgm:pt modelId="{A8709167-BC1B-C641-9947-45C5FA14023B}" type="parTrans" cxnId="{2EE8AB18-44F5-D748-9886-06F18F383547}">
      <dgm:prSet/>
      <dgm:spPr/>
      <dgm:t>
        <a:bodyPr/>
        <a:lstStyle/>
        <a:p>
          <a:endParaRPr lang="en-US"/>
        </a:p>
      </dgm:t>
    </dgm:pt>
    <dgm:pt modelId="{D9DE00A4-ED43-1840-9447-6AD86E367405}" type="sibTrans" cxnId="{2EE8AB18-44F5-D748-9886-06F18F383547}">
      <dgm:prSet/>
      <dgm:spPr/>
      <dgm:t>
        <a:bodyPr/>
        <a:lstStyle/>
        <a:p>
          <a:endParaRPr lang="en-US"/>
        </a:p>
      </dgm:t>
    </dgm:pt>
    <dgm:pt modelId="{2B068B8B-2884-904D-A869-242DFD654665}" type="pres">
      <dgm:prSet presAssocID="{F9990A1D-92C5-DE4F-8055-2D0DC1C07944}" presName="Name0" presStyleCnt="0">
        <dgm:presLayoutVars>
          <dgm:dir/>
          <dgm:animLvl val="lvl"/>
          <dgm:resizeHandles val="exact"/>
        </dgm:presLayoutVars>
      </dgm:prSet>
      <dgm:spPr/>
    </dgm:pt>
    <dgm:pt modelId="{59FE4168-56C6-F94B-BD8B-754C7147AD27}" type="pres">
      <dgm:prSet presAssocID="{A665564C-78C7-444C-8551-83248460881B}" presName="composite" presStyleCnt="0"/>
      <dgm:spPr/>
    </dgm:pt>
    <dgm:pt modelId="{6FBAC964-62E0-7643-8C23-35B3802D9C9D}" type="pres">
      <dgm:prSet presAssocID="{A665564C-78C7-444C-8551-83248460881B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4EA8A3F3-E519-7542-B4F6-0D648478323D}" type="pres">
      <dgm:prSet presAssocID="{A665564C-78C7-444C-8551-83248460881B}" presName="desTx" presStyleLbl="alignAccFollowNode1" presStyleIdx="0" presStyleCnt="4">
        <dgm:presLayoutVars>
          <dgm:bulletEnabled val="1"/>
        </dgm:presLayoutVars>
      </dgm:prSet>
      <dgm:spPr/>
    </dgm:pt>
    <dgm:pt modelId="{1082AE9A-BB3C-8940-B20F-77A5C19B8FC0}" type="pres">
      <dgm:prSet presAssocID="{84B75D60-1C69-9345-B77B-CD3654EB4E4F}" presName="space" presStyleCnt="0"/>
      <dgm:spPr/>
    </dgm:pt>
    <dgm:pt modelId="{75EA6AB9-7D92-BA47-BABE-FF18E2AEC149}" type="pres">
      <dgm:prSet presAssocID="{F17D464D-63E3-1348-84C2-29A644ACCDF0}" presName="composite" presStyleCnt="0"/>
      <dgm:spPr/>
    </dgm:pt>
    <dgm:pt modelId="{D5CEAD29-A894-4B45-8F70-6328131D14D0}" type="pres">
      <dgm:prSet presAssocID="{F17D464D-63E3-1348-84C2-29A644ACCDF0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1DF54DFC-3AB9-7543-9414-7EF8AE3BDE0E}" type="pres">
      <dgm:prSet presAssocID="{F17D464D-63E3-1348-84C2-29A644ACCDF0}" presName="desTx" presStyleLbl="alignAccFollowNode1" presStyleIdx="1" presStyleCnt="4">
        <dgm:presLayoutVars>
          <dgm:bulletEnabled val="1"/>
        </dgm:presLayoutVars>
      </dgm:prSet>
      <dgm:spPr/>
    </dgm:pt>
    <dgm:pt modelId="{0F029484-AFB5-3143-9F38-2D240F2947F0}" type="pres">
      <dgm:prSet presAssocID="{8ADE9715-41A6-4646-8CC0-4518C9AFCF1C}" presName="space" presStyleCnt="0"/>
      <dgm:spPr/>
    </dgm:pt>
    <dgm:pt modelId="{2F7EC043-1440-D046-99A6-D27C388C3DCC}" type="pres">
      <dgm:prSet presAssocID="{F837609C-3221-3C45-9893-F4D480B959A5}" presName="composite" presStyleCnt="0"/>
      <dgm:spPr/>
    </dgm:pt>
    <dgm:pt modelId="{BAB77BC5-62B2-FA45-8BD6-EC2C08842094}" type="pres">
      <dgm:prSet presAssocID="{F837609C-3221-3C45-9893-F4D480B959A5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A187E70C-0F65-D143-93F6-D453DB7410A1}" type="pres">
      <dgm:prSet presAssocID="{F837609C-3221-3C45-9893-F4D480B959A5}" presName="desTx" presStyleLbl="alignAccFollowNode1" presStyleIdx="2" presStyleCnt="4">
        <dgm:presLayoutVars>
          <dgm:bulletEnabled val="1"/>
        </dgm:presLayoutVars>
      </dgm:prSet>
      <dgm:spPr/>
    </dgm:pt>
    <dgm:pt modelId="{0D381990-3A4F-F94D-837B-A130C066DEBD}" type="pres">
      <dgm:prSet presAssocID="{3FB5C0B3-02B1-7F4B-ACAC-1A654CDE96AB}" presName="space" presStyleCnt="0"/>
      <dgm:spPr/>
    </dgm:pt>
    <dgm:pt modelId="{3D8415D5-3E72-004E-AF95-C50CFCB06BE0}" type="pres">
      <dgm:prSet presAssocID="{3FAC4CA6-682C-B74F-A7C6-F8163DD9C48C}" presName="composite" presStyleCnt="0"/>
      <dgm:spPr/>
    </dgm:pt>
    <dgm:pt modelId="{72FFE620-D317-D442-9C43-579221FAEA6A}" type="pres">
      <dgm:prSet presAssocID="{3FAC4CA6-682C-B74F-A7C6-F8163DD9C48C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C5CA94DD-AD3E-A447-876E-77A8EDDBB7E1}" type="pres">
      <dgm:prSet presAssocID="{3FAC4CA6-682C-B74F-A7C6-F8163DD9C48C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6B499C0F-DC4D-E94E-9648-81051E9758D7}" srcId="{A665564C-78C7-444C-8551-83248460881B}" destId="{E34360D1-32B1-2446-9094-8C058639B27A}" srcOrd="0" destOrd="0" parTransId="{6186469E-B637-6C43-A0DC-4040FDD9650C}" sibTransId="{B621F7AA-B63D-0540-BC52-CFBEFEF770DB}"/>
    <dgm:cxn modelId="{F350D017-27C0-6048-8861-A89ACA4233C9}" srcId="{3FAC4CA6-682C-B74F-A7C6-F8163DD9C48C}" destId="{645B3C2F-E18F-8946-81A3-693354C31A17}" srcOrd="0" destOrd="0" parTransId="{FD5A0B9B-AFB5-5249-A23E-CD808250B414}" sibTransId="{584D71AB-D74C-0848-A6F2-EA91252E7E81}"/>
    <dgm:cxn modelId="{2EE8AB18-44F5-D748-9886-06F18F383547}" srcId="{3FAC4CA6-682C-B74F-A7C6-F8163DD9C48C}" destId="{B71E694A-2EAE-CF43-9A76-C22113CCDB46}" srcOrd="1" destOrd="0" parTransId="{A8709167-BC1B-C641-9947-45C5FA14023B}" sibTransId="{D9DE00A4-ED43-1840-9447-6AD86E367405}"/>
    <dgm:cxn modelId="{D604CC1C-4EFA-9548-BD1D-BD40AE71C37F}" srcId="{F9990A1D-92C5-DE4F-8055-2D0DC1C07944}" destId="{3FAC4CA6-682C-B74F-A7C6-F8163DD9C48C}" srcOrd="3" destOrd="0" parTransId="{825B7B20-E968-3A4A-9D47-975AAF406BD4}" sibTransId="{2D8372CB-13A6-0647-8EFC-9E99DDC4D2DB}"/>
    <dgm:cxn modelId="{D119E81C-5E94-8344-B889-D0CFB6012201}" srcId="{F17D464D-63E3-1348-84C2-29A644ACCDF0}" destId="{4C683CE9-EF09-0645-AB34-30856E4FD7D8}" srcOrd="0" destOrd="0" parTransId="{117FCB8D-7960-764C-A1DF-04AA8B25B7FB}" sibTransId="{86C4B57E-888E-8F44-ADBF-886151E87616}"/>
    <dgm:cxn modelId="{AA81F125-6DC3-6A4F-B06B-7851AA2639B6}" type="presOf" srcId="{3369F736-E78E-C84F-B81E-CE535D7E5A75}" destId="{4EA8A3F3-E519-7542-B4F6-0D648478323D}" srcOrd="0" destOrd="1" presId="urn:microsoft.com/office/officeart/2005/8/layout/hList1"/>
    <dgm:cxn modelId="{87213027-8F2A-E44A-B4E5-B23296777588}" type="presOf" srcId="{F17D464D-63E3-1348-84C2-29A644ACCDF0}" destId="{D5CEAD29-A894-4B45-8F70-6328131D14D0}" srcOrd="0" destOrd="0" presId="urn:microsoft.com/office/officeart/2005/8/layout/hList1"/>
    <dgm:cxn modelId="{49415838-0584-2C4D-80E3-6BB6CF6A1467}" srcId="{F837609C-3221-3C45-9893-F4D480B959A5}" destId="{2D59D3D4-60F7-9845-A3C7-AA1C41B0CCDB}" srcOrd="0" destOrd="0" parTransId="{1672459E-1EB5-404B-A06F-189B3FBC0BF2}" sibTransId="{405C52E1-E7CA-1240-90B9-37FF0CDD6851}"/>
    <dgm:cxn modelId="{232E8F3D-7E61-4942-A987-F353B54A8E30}" srcId="{F9990A1D-92C5-DE4F-8055-2D0DC1C07944}" destId="{F17D464D-63E3-1348-84C2-29A644ACCDF0}" srcOrd="1" destOrd="0" parTransId="{FF341778-33A6-A845-A5A1-4103F180BEF5}" sibTransId="{8ADE9715-41A6-4646-8CC0-4518C9AFCF1C}"/>
    <dgm:cxn modelId="{FB2B415F-3D22-6646-9EA1-294BB47938DE}" type="presOf" srcId="{B71E694A-2EAE-CF43-9A76-C22113CCDB46}" destId="{C5CA94DD-AD3E-A447-876E-77A8EDDBB7E1}" srcOrd="0" destOrd="1" presId="urn:microsoft.com/office/officeart/2005/8/layout/hList1"/>
    <dgm:cxn modelId="{57641747-1022-4540-8BB8-AAFDFB4E220B}" srcId="{F837609C-3221-3C45-9893-F4D480B959A5}" destId="{5F101AD7-7A68-864E-984C-340DDCC968A3}" srcOrd="1" destOrd="0" parTransId="{24237E3C-484B-8B48-BD2D-9376CDA2E713}" sibTransId="{1D887DE3-4E29-AC47-9577-E72178ACADA3}"/>
    <dgm:cxn modelId="{44E0BC6B-6A42-4742-9FE4-B19AB7B3C76F}" srcId="{F9990A1D-92C5-DE4F-8055-2D0DC1C07944}" destId="{F837609C-3221-3C45-9893-F4D480B959A5}" srcOrd="2" destOrd="0" parTransId="{26BA0139-8DCD-C447-9C14-C7461FE8C898}" sibTransId="{3FB5C0B3-02B1-7F4B-ACAC-1A654CDE96AB}"/>
    <dgm:cxn modelId="{87E48E71-6907-154D-936B-A31C2B14105C}" type="presOf" srcId="{A665564C-78C7-444C-8551-83248460881B}" destId="{6FBAC964-62E0-7643-8C23-35B3802D9C9D}" srcOrd="0" destOrd="0" presId="urn:microsoft.com/office/officeart/2005/8/layout/hList1"/>
    <dgm:cxn modelId="{1E55A853-F32A-B841-A751-57DC1D76DD8D}" srcId="{A665564C-78C7-444C-8551-83248460881B}" destId="{3369F736-E78E-C84F-B81E-CE535D7E5A75}" srcOrd="1" destOrd="0" parTransId="{A2CAAA47-BB0F-2B4D-A308-99BB6413CAFD}" sibTransId="{3A981173-A918-6643-BDC0-EF4FBE69F376}"/>
    <dgm:cxn modelId="{888BBBAC-B72F-7D45-8353-65580EFF974D}" type="presOf" srcId="{3FAC4CA6-682C-B74F-A7C6-F8163DD9C48C}" destId="{72FFE620-D317-D442-9C43-579221FAEA6A}" srcOrd="0" destOrd="0" presId="urn:microsoft.com/office/officeart/2005/8/layout/hList1"/>
    <dgm:cxn modelId="{52612DAE-7C29-AE40-A6B1-C1ED7343E38D}" type="presOf" srcId="{E34360D1-32B1-2446-9094-8C058639B27A}" destId="{4EA8A3F3-E519-7542-B4F6-0D648478323D}" srcOrd="0" destOrd="0" presId="urn:microsoft.com/office/officeart/2005/8/layout/hList1"/>
    <dgm:cxn modelId="{C502EEBB-106D-7248-A3D9-D54EFCA4F82A}" type="presOf" srcId="{4C683CE9-EF09-0645-AB34-30856E4FD7D8}" destId="{1DF54DFC-3AB9-7543-9414-7EF8AE3BDE0E}" srcOrd="0" destOrd="0" presId="urn:microsoft.com/office/officeart/2005/8/layout/hList1"/>
    <dgm:cxn modelId="{47A5F4D4-E69F-204F-AA23-DFA087F4C432}" type="presOf" srcId="{2D59D3D4-60F7-9845-A3C7-AA1C41B0CCDB}" destId="{A187E70C-0F65-D143-93F6-D453DB7410A1}" srcOrd="0" destOrd="0" presId="urn:microsoft.com/office/officeart/2005/8/layout/hList1"/>
    <dgm:cxn modelId="{C0B262DD-48D4-824E-B7F0-5F9EE98D5919}" type="presOf" srcId="{F9990A1D-92C5-DE4F-8055-2D0DC1C07944}" destId="{2B068B8B-2884-904D-A869-242DFD654665}" srcOrd="0" destOrd="0" presId="urn:microsoft.com/office/officeart/2005/8/layout/hList1"/>
    <dgm:cxn modelId="{2B92FBDF-ABD7-AB43-87FC-027C7B564C21}" srcId="{F9990A1D-92C5-DE4F-8055-2D0DC1C07944}" destId="{A665564C-78C7-444C-8551-83248460881B}" srcOrd="0" destOrd="0" parTransId="{60587496-E6FB-214D-AA07-60D154D7E30C}" sibTransId="{84B75D60-1C69-9345-B77B-CD3654EB4E4F}"/>
    <dgm:cxn modelId="{1274BFE0-6CEF-394A-A7B8-B67F190A769B}" type="presOf" srcId="{5F101AD7-7A68-864E-984C-340DDCC968A3}" destId="{A187E70C-0F65-D143-93F6-D453DB7410A1}" srcOrd="0" destOrd="1" presId="urn:microsoft.com/office/officeart/2005/8/layout/hList1"/>
    <dgm:cxn modelId="{70CD75F7-94DC-0243-8D37-FC3F0E29B66C}" type="presOf" srcId="{F837609C-3221-3C45-9893-F4D480B959A5}" destId="{BAB77BC5-62B2-FA45-8BD6-EC2C08842094}" srcOrd="0" destOrd="0" presId="urn:microsoft.com/office/officeart/2005/8/layout/hList1"/>
    <dgm:cxn modelId="{71D36BFE-11AA-A04E-8ED3-7D2123A7E214}" type="presOf" srcId="{645B3C2F-E18F-8946-81A3-693354C31A17}" destId="{C5CA94DD-AD3E-A447-876E-77A8EDDBB7E1}" srcOrd="0" destOrd="0" presId="urn:microsoft.com/office/officeart/2005/8/layout/hList1"/>
    <dgm:cxn modelId="{7CB0AE00-267B-0A4B-972B-D917EF30BEC6}" type="presParOf" srcId="{2B068B8B-2884-904D-A869-242DFD654665}" destId="{59FE4168-56C6-F94B-BD8B-754C7147AD27}" srcOrd="0" destOrd="0" presId="urn:microsoft.com/office/officeart/2005/8/layout/hList1"/>
    <dgm:cxn modelId="{C7AABFB9-C5C0-D941-97DB-5298DBC39847}" type="presParOf" srcId="{59FE4168-56C6-F94B-BD8B-754C7147AD27}" destId="{6FBAC964-62E0-7643-8C23-35B3802D9C9D}" srcOrd="0" destOrd="0" presId="urn:microsoft.com/office/officeart/2005/8/layout/hList1"/>
    <dgm:cxn modelId="{38FDFCEE-BD25-0D45-AF84-2E3856EF3409}" type="presParOf" srcId="{59FE4168-56C6-F94B-BD8B-754C7147AD27}" destId="{4EA8A3F3-E519-7542-B4F6-0D648478323D}" srcOrd="1" destOrd="0" presId="urn:microsoft.com/office/officeart/2005/8/layout/hList1"/>
    <dgm:cxn modelId="{8DE66C61-9220-D94B-9C32-E0D7BA79ACE9}" type="presParOf" srcId="{2B068B8B-2884-904D-A869-242DFD654665}" destId="{1082AE9A-BB3C-8940-B20F-77A5C19B8FC0}" srcOrd="1" destOrd="0" presId="urn:microsoft.com/office/officeart/2005/8/layout/hList1"/>
    <dgm:cxn modelId="{CB55EF19-6A32-FD43-8F64-66597CA181FD}" type="presParOf" srcId="{2B068B8B-2884-904D-A869-242DFD654665}" destId="{75EA6AB9-7D92-BA47-BABE-FF18E2AEC149}" srcOrd="2" destOrd="0" presId="urn:microsoft.com/office/officeart/2005/8/layout/hList1"/>
    <dgm:cxn modelId="{892166A0-568F-3148-BD7A-7E341D25D5C2}" type="presParOf" srcId="{75EA6AB9-7D92-BA47-BABE-FF18E2AEC149}" destId="{D5CEAD29-A894-4B45-8F70-6328131D14D0}" srcOrd="0" destOrd="0" presId="urn:microsoft.com/office/officeart/2005/8/layout/hList1"/>
    <dgm:cxn modelId="{317B6849-686F-9740-898A-F18219EC0A13}" type="presParOf" srcId="{75EA6AB9-7D92-BA47-BABE-FF18E2AEC149}" destId="{1DF54DFC-3AB9-7543-9414-7EF8AE3BDE0E}" srcOrd="1" destOrd="0" presId="urn:microsoft.com/office/officeart/2005/8/layout/hList1"/>
    <dgm:cxn modelId="{2D55B760-10E7-2A49-AE71-D84058634A3E}" type="presParOf" srcId="{2B068B8B-2884-904D-A869-242DFD654665}" destId="{0F029484-AFB5-3143-9F38-2D240F2947F0}" srcOrd="3" destOrd="0" presId="urn:microsoft.com/office/officeart/2005/8/layout/hList1"/>
    <dgm:cxn modelId="{AB5963F1-4B38-4B49-BD44-8BF5362F5582}" type="presParOf" srcId="{2B068B8B-2884-904D-A869-242DFD654665}" destId="{2F7EC043-1440-D046-99A6-D27C388C3DCC}" srcOrd="4" destOrd="0" presId="urn:microsoft.com/office/officeart/2005/8/layout/hList1"/>
    <dgm:cxn modelId="{4FDBCD7E-7F47-C44D-AE0F-3BE1D456FA31}" type="presParOf" srcId="{2F7EC043-1440-D046-99A6-D27C388C3DCC}" destId="{BAB77BC5-62B2-FA45-8BD6-EC2C08842094}" srcOrd="0" destOrd="0" presId="urn:microsoft.com/office/officeart/2005/8/layout/hList1"/>
    <dgm:cxn modelId="{EF82C07A-1F7B-1744-BF6D-A007D3F50455}" type="presParOf" srcId="{2F7EC043-1440-D046-99A6-D27C388C3DCC}" destId="{A187E70C-0F65-D143-93F6-D453DB7410A1}" srcOrd="1" destOrd="0" presId="urn:microsoft.com/office/officeart/2005/8/layout/hList1"/>
    <dgm:cxn modelId="{796197F5-6175-1849-9A17-E644569BBD9F}" type="presParOf" srcId="{2B068B8B-2884-904D-A869-242DFD654665}" destId="{0D381990-3A4F-F94D-837B-A130C066DEBD}" srcOrd="5" destOrd="0" presId="urn:microsoft.com/office/officeart/2005/8/layout/hList1"/>
    <dgm:cxn modelId="{6FA39D8C-FB95-2248-BFC2-B1A4A034D2E2}" type="presParOf" srcId="{2B068B8B-2884-904D-A869-242DFD654665}" destId="{3D8415D5-3E72-004E-AF95-C50CFCB06BE0}" srcOrd="6" destOrd="0" presId="urn:microsoft.com/office/officeart/2005/8/layout/hList1"/>
    <dgm:cxn modelId="{749D7FD2-F8FA-DD49-AAB1-C0AAF534F463}" type="presParOf" srcId="{3D8415D5-3E72-004E-AF95-C50CFCB06BE0}" destId="{72FFE620-D317-D442-9C43-579221FAEA6A}" srcOrd="0" destOrd="0" presId="urn:microsoft.com/office/officeart/2005/8/layout/hList1"/>
    <dgm:cxn modelId="{15B909A6-B38D-AF41-8C1A-F4D5996473A9}" type="presParOf" srcId="{3D8415D5-3E72-004E-AF95-C50CFCB06BE0}" destId="{C5CA94DD-AD3E-A447-876E-77A8EDDBB7E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990A1D-92C5-DE4F-8055-2D0DC1C0794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665564C-78C7-444C-8551-83248460881B}">
      <dgm:prSet/>
      <dgm:spPr/>
      <dgm:t>
        <a:bodyPr/>
        <a:lstStyle/>
        <a:p>
          <a:r>
            <a:rPr lang="sv-SE" b="1" i="0" baseline="0" noProof="0" dirty="0"/>
            <a:t>Juridiskt perspektiv</a:t>
          </a:r>
          <a:endParaRPr lang="sv-SE" noProof="0" dirty="0"/>
        </a:p>
      </dgm:t>
    </dgm:pt>
    <dgm:pt modelId="{60587496-E6FB-214D-AA07-60D154D7E30C}" type="parTrans" cxnId="{2B92FBDF-ABD7-AB43-87FC-027C7B564C21}">
      <dgm:prSet/>
      <dgm:spPr/>
      <dgm:t>
        <a:bodyPr/>
        <a:lstStyle/>
        <a:p>
          <a:endParaRPr lang="en-US"/>
        </a:p>
      </dgm:t>
    </dgm:pt>
    <dgm:pt modelId="{84B75D60-1C69-9345-B77B-CD3654EB4E4F}" type="sibTrans" cxnId="{2B92FBDF-ABD7-AB43-87FC-027C7B564C21}">
      <dgm:prSet/>
      <dgm:spPr/>
      <dgm:t>
        <a:bodyPr/>
        <a:lstStyle/>
        <a:p>
          <a:endParaRPr lang="en-US"/>
        </a:p>
      </dgm:t>
    </dgm:pt>
    <dgm:pt modelId="{E34360D1-32B1-2446-9094-8C058639B27A}">
      <dgm:prSet/>
      <dgm:spPr/>
      <dgm:t>
        <a:bodyPr/>
        <a:lstStyle/>
        <a:p>
          <a:r>
            <a:rPr lang="sv-SE" noProof="0" dirty="0">
              <a:solidFill>
                <a:schemeClr val="tx1"/>
              </a:solidFill>
              <a:latin typeface="+mn-lt"/>
            </a:rPr>
            <a:t>Professionellt och hållbart för dokumentation, avtal och </a:t>
          </a:r>
          <a:r>
            <a:rPr lang="sv-SE" noProof="0" dirty="0" err="1">
              <a:solidFill>
                <a:schemeClr val="tx1"/>
              </a:solidFill>
              <a:latin typeface="+mn-lt"/>
            </a:rPr>
            <a:t>myndighets-sammanhang</a:t>
          </a:r>
          <a:r>
            <a:rPr lang="sv-SE" noProof="0" dirty="0">
              <a:solidFill>
                <a:schemeClr val="tx1"/>
              </a:solidFill>
              <a:latin typeface="+mn-lt"/>
            </a:rPr>
            <a:t>.</a:t>
          </a:r>
          <a:endParaRPr lang="sv-SE" noProof="0" dirty="0">
            <a:solidFill>
              <a:schemeClr val="tx1"/>
            </a:solidFill>
          </a:endParaRPr>
        </a:p>
      </dgm:t>
    </dgm:pt>
    <dgm:pt modelId="{6186469E-B637-6C43-A0DC-4040FDD9650C}" type="parTrans" cxnId="{6B499C0F-DC4D-E94E-9648-81051E9758D7}">
      <dgm:prSet/>
      <dgm:spPr/>
      <dgm:t>
        <a:bodyPr/>
        <a:lstStyle/>
        <a:p>
          <a:endParaRPr lang="en-US"/>
        </a:p>
      </dgm:t>
    </dgm:pt>
    <dgm:pt modelId="{B621F7AA-B63D-0540-BC52-CFBEFEF770DB}" type="sibTrans" cxnId="{6B499C0F-DC4D-E94E-9648-81051E9758D7}">
      <dgm:prSet/>
      <dgm:spPr/>
      <dgm:t>
        <a:bodyPr/>
        <a:lstStyle/>
        <a:p>
          <a:endParaRPr lang="en-US"/>
        </a:p>
      </dgm:t>
    </dgm:pt>
    <dgm:pt modelId="{F17D464D-63E3-1348-84C2-29A644ACCDF0}">
      <dgm:prSet/>
      <dgm:spPr/>
      <dgm:t>
        <a:bodyPr/>
        <a:lstStyle/>
        <a:p>
          <a:r>
            <a:rPr lang="sv-SE" b="1" i="0" baseline="0" noProof="0" dirty="0"/>
            <a:t>Språkligt och kommunikativt perspektiv</a:t>
          </a:r>
          <a:endParaRPr lang="sv-SE" noProof="0" dirty="0"/>
        </a:p>
      </dgm:t>
    </dgm:pt>
    <dgm:pt modelId="{FF341778-33A6-A845-A5A1-4103F180BEF5}" type="parTrans" cxnId="{232E8F3D-7E61-4942-A987-F353B54A8E30}">
      <dgm:prSet/>
      <dgm:spPr/>
      <dgm:t>
        <a:bodyPr/>
        <a:lstStyle/>
        <a:p>
          <a:endParaRPr lang="en-US"/>
        </a:p>
      </dgm:t>
    </dgm:pt>
    <dgm:pt modelId="{8ADE9715-41A6-4646-8CC0-4518C9AFCF1C}" type="sibTrans" cxnId="{232E8F3D-7E61-4942-A987-F353B54A8E30}">
      <dgm:prSet/>
      <dgm:spPr/>
      <dgm:t>
        <a:bodyPr/>
        <a:lstStyle/>
        <a:p>
          <a:endParaRPr lang="en-US"/>
        </a:p>
      </dgm:t>
    </dgm:pt>
    <dgm:pt modelId="{4C683CE9-EF09-0645-AB34-30856E4FD7D8}">
      <dgm:prSet/>
      <dgm:spPr/>
      <dgm:t>
        <a:bodyPr/>
        <a:lstStyle/>
        <a:p>
          <a:r>
            <a:rPr lang="sv-SE" noProof="0" dirty="0">
              <a:solidFill>
                <a:schemeClr val="tx1"/>
              </a:solidFill>
              <a:latin typeface="+mn-lt"/>
            </a:rPr>
            <a:t>Fångar lösningens funktionalitet på ett klart och fokuserat sätt</a:t>
          </a:r>
          <a:endParaRPr lang="sv-SE" noProof="0" dirty="0">
            <a:solidFill>
              <a:schemeClr val="tx1"/>
            </a:solidFill>
          </a:endParaRPr>
        </a:p>
      </dgm:t>
    </dgm:pt>
    <dgm:pt modelId="{117FCB8D-7960-764C-A1DF-04AA8B25B7FB}" type="parTrans" cxnId="{D119E81C-5E94-8344-B889-D0CFB6012201}">
      <dgm:prSet/>
      <dgm:spPr/>
      <dgm:t>
        <a:bodyPr/>
        <a:lstStyle/>
        <a:p>
          <a:endParaRPr lang="en-US"/>
        </a:p>
      </dgm:t>
    </dgm:pt>
    <dgm:pt modelId="{86C4B57E-888E-8F44-ADBF-886151E87616}" type="sibTrans" cxnId="{D119E81C-5E94-8344-B889-D0CFB6012201}">
      <dgm:prSet/>
      <dgm:spPr/>
      <dgm:t>
        <a:bodyPr/>
        <a:lstStyle/>
        <a:p>
          <a:endParaRPr lang="en-US"/>
        </a:p>
      </dgm:t>
    </dgm:pt>
    <dgm:pt modelId="{F837609C-3221-3C45-9893-F4D480B959A5}">
      <dgm:prSet/>
      <dgm:spPr/>
      <dgm:t>
        <a:bodyPr/>
        <a:lstStyle/>
        <a:p>
          <a:r>
            <a:rPr lang="sv-SE" b="1" i="0" baseline="0" noProof="0" dirty="0"/>
            <a:t>Strategiskt och varumärkesmässigt perspektiv</a:t>
          </a:r>
          <a:endParaRPr lang="sv-SE" noProof="0" dirty="0"/>
        </a:p>
      </dgm:t>
    </dgm:pt>
    <dgm:pt modelId="{26BA0139-8DCD-C447-9C14-C7461FE8C898}" type="parTrans" cxnId="{44E0BC6B-6A42-4742-9FE4-B19AB7B3C76F}">
      <dgm:prSet/>
      <dgm:spPr/>
      <dgm:t>
        <a:bodyPr/>
        <a:lstStyle/>
        <a:p>
          <a:endParaRPr lang="en-US"/>
        </a:p>
      </dgm:t>
    </dgm:pt>
    <dgm:pt modelId="{3FB5C0B3-02B1-7F4B-ACAC-1A654CDE96AB}" type="sibTrans" cxnId="{44E0BC6B-6A42-4742-9FE4-B19AB7B3C76F}">
      <dgm:prSet/>
      <dgm:spPr/>
      <dgm:t>
        <a:bodyPr/>
        <a:lstStyle/>
        <a:p>
          <a:endParaRPr lang="en-US"/>
        </a:p>
      </dgm:t>
    </dgm:pt>
    <dgm:pt modelId="{2D59D3D4-60F7-9845-A3C7-AA1C41B0CCDB}">
      <dgm:prSet/>
      <dgm:spPr/>
      <dgm:t>
        <a:bodyPr/>
        <a:lstStyle/>
        <a:p>
          <a:r>
            <a:rPr lang="sv-SE" noProof="0" dirty="0">
              <a:solidFill>
                <a:schemeClr val="tx1"/>
              </a:solidFill>
              <a:latin typeface="+mn-lt"/>
            </a:rPr>
            <a:t>Kan stå ensamt eller tillsammans med Ena</a:t>
          </a:r>
          <a:endParaRPr lang="sv-SE" noProof="0" dirty="0">
            <a:solidFill>
              <a:schemeClr val="tx1"/>
            </a:solidFill>
          </a:endParaRPr>
        </a:p>
      </dgm:t>
    </dgm:pt>
    <dgm:pt modelId="{1672459E-1EB5-404B-A06F-189B3FBC0BF2}" type="parTrans" cxnId="{49415838-0584-2C4D-80E3-6BB6CF6A1467}">
      <dgm:prSet/>
      <dgm:spPr/>
      <dgm:t>
        <a:bodyPr/>
        <a:lstStyle/>
        <a:p>
          <a:endParaRPr lang="en-US"/>
        </a:p>
      </dgm:t>
    </dgm:pt>
    <dgm:pt modelId="{405C52E1-E7CA-1240-90B9-37FF0CDD6851}" type="sibTrans" cxnId="{49415838-0584-2C4D-80E3-6BB6CF6A1467}">
      <dgm:prSet/>
      <dgm:spPr/>
      <dgm:t>
        <a:bodyPr/>
        <a:lstStyle/>
        <a:p>
          <a:endParaRPr lang="en-US"/>
        </a:p>
      </dgm:t>
    </dgm:pt>
    <dgm:pt modelId="{3FAC4CA6-682C-B74F-A7C6-F8163DD9C48C}">
      <dgm:prSet/>
      <dgm:spPr/>
      <dgm:t>
        <a:bodyPr/>
        <a:lstStyle/>
        <a:p>
          <a:r>
            <a:rPr lang="sv-SE" b="1" i="0" baseline="0" noProof="0" dirty="0"/>
            <a:t>Målgruppsperspektiv</a:t>
          </a:r>
          <a:endParaRPr lang="sv-SE" noProof="0" dirty="0"/>
        </a:p>
      </dgm:t>
    </dgm:pt>
    <dgm:pt modelId="{825B7B20-E968-3A4A-9D47-975AAF406BD4}" type="parTrans" cxnId="{D604CC1C-4EFA-9548-BD1D-BD40AE71C37F}">
      <dgm:prSet/>
      <dgm:spPr/>
      <dgm:t>
        <a:bodyPr/>
        <a:lstStyle/>
        <a:p>
          <a:endParaRPr lang="en-US"/>
        </a:p>
      </dgm:t>
    </dgm:pt>
    <dgm:pt modelId="{2D8372CB-13A6-0647-8EFC-9E99DDC4D2DB}" type="sibTrans" cxnId="{D604CC1C-4EFA-9548-BD1D-BD40AE71C37F}">
      <dgm:prSet/>
      <dgm:spPr/>
      <dgm:t>
        <a:bodyPr/>
        <a:lstStyle/>
        <a:p>
          <a:endParaRPr lang="en-US"/>
        </a:p>
      </dgm:t>
    </dgm:pt>
    <dgm:pt modelId="{3CEF1013-8B56-2D45-B3C4-5EC3599B4B61}">
      <dgm:prSet/>
      <dgm:spPr/>
      <dgm:t>
        <a:bodyPr/>
        <a:lstStyle/>
        <a:p>
          <a:r>
            <a:rPr lang="sv-SE" noProof="0" dirty="0">
              <a:solidFill>
                <a:schemeClr val="tx1"/>
              </a:solidFill>
              <a:latin typeface="+mn-lt"/>
            </a:rPr>
            <a:t>Signalerar att flera aktörer är involverade och enade</a:t>
          </a:r>
          <a:br>
            <a:rPr lang="sv-SE" b="0" i="1" baseline="0" noProof="0" dirty="0">
              <a:solidFill>
                <a:schemeClr val="tx1"/>
              </a:solidFill>
            </a:rPr>
          </a:br>
          <a:endParaRPr lang="sv-SE" noProof="0" dirty="0">
            <a:solidFill>
              <a:schemeClr val="tx1"/>
            </a:solidFill>
            <a:latin typeface="+mn-lt"/>
          </a:endParaRPr>
        </a:p>
      </dgm:t>
    </dgm:pt>
    <dgm:pt modelId="{4D1DEFCF-10EC-0C4B-BA86-2C4E72290BDA}" type="parTrans" cxnId="{8C8F5AF7-8A43-6E4E-BE3B-F82E5E3C8510}">
      <dgm:prSet/>
      <dgm:spPr/>
      <dgm:t>
        <a:bodyPr/>
        <a:lstStyle/>
        <a:p>
          <a:endParaRPr lang="en-US"/>
        </a:p>
      </dgm:t>
    </dgm:pt>
    <dgm:pt modelId="{24A63321-98E1-3549-860E-44511BB9324C}" type="sibTrans" cxnId="{8C8F5AF7-8A43-6E4E-BE3B-F82E5E3C8510}">
      <dgm:prSet/>
      <dgm:spPr/>
      <dgm:t>
        <a:bodyPr/>
        <a:lstStyle/>
        <a:p>
          <a:endParaRPr lang="en-US"/>
        </a:p>
      </dgm:t>
    </dgm:pt>
    <dgm:pt modelId="{9CC5C4E1-9817-6C4C-86A8-882CD4ECF21F}">
      <dgm:prSet/>
      <dgm:spPr/>
      <dgm:t>
        <a:bodyPr/>
        <a:lstStyle/>
        <a:p>
          <a:r>
            <a:rPr lang="sv-SE" b="0" i="0" baseline="0" noProof="0" dirty="0">
              <a:solidFill>
                <a:schemeClr val="tx1"/>
              </a:solidFill>
            </a:rPr>
            <a:t>Följer språklagen</a:t>
          </a:r>
          <a:br>
            <a:rPr lang="sv-SE" b="0" i="0" baseline="0" noProof="0" dirty="0">
              <a:solidFill>
                <a:schemeClr val="tx1"/>
              </a:solidFill>
            </a:rPr>
          </a:br>
          <a:endParaRPr lang="sv-SE" noProof="0" dirty="0">
            <a:solidFill>
              <a:schemeClr val="tx1"/>
            </a:solidFill>
          </a:endParaRPr>
        </a:p>
      </dgm:t>
    </dgm:pt>
    <dgm:pt modelId="{4F792E1C-3337-354B-B1E1-57BC239A19CF}" type="parTrans" cxnId="{03DC5E49-4240-254F-9DFC-136C9609107E}">
      <dgm:prSet/>
      <dgm:spPr/>
      <dgm:t>
        <a:bodyPr/>
        <a:lstStyle/>
        <a:p>
          <a:endParaRPr lang="en-US"/>
        </a:p>
      </dgm:t>
    </dgm:pt>
    <dgm:pt modelId="{BE81FA70-07F6-3B46-A075-D13E90F9A077}" type="sibTrans" cxnId="{03DC5E49-4240-254F-9DFC-136C9609107E}">
      <dgm:prSet/>
      <dgm:spPr/>
      <dgm:t>
        <a:bodyPr/>
        <a:lstStyle/>
        <a:p>
          <a:endParaRPr lang="en-US"/>
        </a:p>
      </dgm:t>
    </dgm:pt>
    <dgm:pt modelId="{48978A76-1E64-4F42-AB78-D3C410339002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b="0" i="0" u="none" dirty="0" err="1"/>
            <a:t>Namnet</a:t>
          </a:r>
          <a:r>
            <a:rPr lang="en-US" b="0" i="0" u="none" dirty="0"/>
            <a:t> </a:t>
          </a:r>
          <a:r>
            <a:rPr lang="en-US" b="0" i="0" u="none" dirty="0" err="1"/>
            <a:t>beskriver</a:t>
          </a:r>
          <a:r>
            <a:rPr lang="en-US" b="0" i="0" u="none" dirty="0"/>
            <a:t> </a:t>
          </a:r>
          <a:r>
            <a:rPr lang="en-US" b="0" i="0" u="none" dirty="0" err="1"/>
            <a:t>en</a:t>
          </a:r>
          <a:r>
            <a:rPr lang="en-US" b="0" i="0" u="none" dirty="0"/>
            <a:t> </a:t>
          </a:r>
          <a:r>
            <a:rPr lang="en-US" b="0" i="0" u="none" dirty="0" err="1"/>
            <a:t>lösning</a:t>
          </a:r>
          <a:r>
            <a:rPr lang="en-US" b="0" i="0" u="none" dirty="0"/>
            <a:t> </a:t>
          </a:r>
          <a:r>
            <a:rPr lang="en-US" b="0" i="0" u="none" dirty="0" err="1"/>
            <a:t>som</a:t>
          </a:r>
          <a:r>
            <a:rPr lang="en-US" b="0" i="0" u="none" dirty="0"/>
            <a:t> </a:t>
          </a:r>
          <a:r>
            <a:rPr lang="en-US" b="0" i="0" u="none" dirty="0" err="1"/>
            <a:t>skapar</a:t>
          </a:r>
          <a:r>
            <a:rPr lang="en-US" b="0" i="0" u="none" dirty="0"/>
            <a:t> </a:t>
          </a:r>
          <a:r>
            <a:rPr lang="en-US" b="0" i="0" u="none" dirty="0" err="1"/>
            <a:t>förutsättningar</a:t>
          </a:r>
          <a:r>
            <a:rPr lang="en-US" b="0" i="0" u="none" dirty="0"/>
            <a:t> för </a:t>
          </a:r>
          <a:r>
            <a:rPr lang="en-US" b="0" i="0" u="none" dirty="0" err="1"/>
            <a:t>en</a:t>
          </a:r>
          <a:r>
            <a:rPr lang="en-US" b="0" i="0" u="none" dirty="0"/>
            <a:t> </a:t>
          </a:r>
          <a:r>
            <a:rPr lang="en-US" b="0" i="0" u="none" dirty="0" err="1"/>
            <a:t>samordnad</a:t>
          </a:r>
          <a:r>
            <a:rPr lang="en-US" b="0" i="0" u="none" dirty="0"/>
            <a:t> </a:t>
          </a:r>
          <a:r>
            <a:rPr lang="en-US" b="0" i="0" u="none" dirty="0" err="1"/>
            <a:t>identitets</a:t>
          </a:r>
          <a:r>
            <a:rPr lang="en-US" b="0" i="0" u="none" dirty="0"/>
            <a:t>- </a:t>
          </a:r>
          <a:r>
            <a:rPr lang="en-US" b="0" i="0" u="none" dirty="0" err="1"/>
            <a:t>och</a:t>
          </a:r>
          <a:r>
            <a:rPr lang="en-US" b="0" i="0" u="none" dirty="0"/>
            <a:t> </a:t>
          </a:r>
          <a:r>
            <a:rPr lang="en-US" b="0" i="0" u="none" dirty="0" err="1"/>
            <a:t>behörighets-hantering</a:t>
          </a:r>
          <a:r>
            <a:rPr lang="en-US" b="0" i="0" u="none" dirty="0"/>
            <a:t>, </a:t>
          </a:r>
          <a:r>
            <a:rPr lang="en-US" b="1" i="0" u="none" dirty="0" err="1"/>
            <a:t>över</a:t>
          </a:r>
          <a:r>
            <a:rPr lang="en-US" b="1" i="0" u="none" dirty="0"/>
            <a:t> </a:t>
          </a:r>
          <a:r>
            <a:rPr lang="en-US" b="1" i="0" u="none" dirty="0" err="1"/>
            <a:t>verksamhets-gränserna</a:t>
          </a:r>
          <a:endParaRPr lang="sv-SE" b="1" noProof="0" dirty="0">
            <a:solidFill>
              <a:schemeClr val="tx1"/>
            </a:solidFill>
            <a:latin typeface="+mn-lt"/>
          </a:endParaRPr>
        </a:p>
      </dgm:t>
    </dgm:pt>
    <dgm:pt modelId="{55208D71-65BE-7941-B180-FF8AAA9AB129}" type="parTrans" cxnId="{81829FD8-C2A4-0545-B675-C2390D4BC1E0}">
      <dgm:prSet/>
      <dgm:spPr/>
      <dgm:t>
        <a:bodyPr/>
        <a:lstStyle/>
        <a:p>
          <a:endParaRPr lang="en-US"/>
        </a:p>
      </dgm:t>
    </dgm:pt>
    <dgm:pt modelId="{143AF6FC-CD3C-634F-ACFF-4F57EB0FED5E}" type="sibTrans" cxnId="{81829FD8-C2A4-0545-B675-C2390D4BC1E0}">
      <dgm:prSet/>
      <dgm:spPr/>
      <dgm:t>
        <a:bodyPr/>
        <a:lstStyle/>
        <a:p>
          <a:endParaRPr lang="en-US"/>
        </a:p>
      </dgm:t>
    </dgm:pt>
    <dgm:pt modelId="{97828D2B-9472-4464-8913-3FF548EAF98E}">
      <dgm:prSet/>
      <dgm:spPr/>
      <dgm:t>
        <a:bodyPr/>
        <a:lstStyle/>
        <a:p>
          <a:r>
            <a:rPr lang="sv-SE" noProof="0" dirty="0">
              <a:solidFill>
                <a:schemeClr val="tx1"/>
              </a:solidFill>
            </a:rPr>
            <a:t>Genomförda kontroller PRV och </a:t>
          </a:r>
          <a:r>
            <a:rPr lang="sv-SE" noProof="0" dirty="0" err="1">
              <a:solidFill>
                <a:schemeClr val="tx1"/>
              </a:solidFill>
            </a:rPr>
            <a:t>Loopia</a:t>
          </a:r>
          <a:r>
            <a:rPr lang="sv-SE" noProof="0" dirty="0">
              <a:solidFill>
                <a:schemeClr val="tx1"/>
              </a:solidFill>
            </a:rPr>
            <a:t>*. </a:t>
          </a:r>
        </a:p>
      </dgm:t>
    </dgm:pt>
    <dgm:pt modelId="{D79457DF-EEAA-4D36-A790-10870A099646}" type="parTrans" cxnId="{98DC41FA-2237-4AEC-A5C2-19E2ED590A54}">
      <dgm:prSet/>
      <dgm:spPr/>
      <dgm:t>
        <a:bodyPr/>
        <a:lstStyle/>
        <a:p>
          <a:endParaRPr lang="sv-SE"/>
        </a:p>
      </dgm:t>
    </dgm:pt>
    <dgm:pt modelId="{A6446654-EF2C-47D6-869D-8E2BC5AC892D}" type="sibTrans" cxnId="{98DC41FA-2237-4AEC-A5C2-19E2ED590A54}">
      <dgm:prSet/>
      <dgm:spPr/>
      <dgm:t>
        <a:bodyPr/>
        <a:lstStyle/>
        <a:p>
          <a:endParaRPr lang="sv-SE"/>
        </a:p>
      </dgm:t>
    </dgm:pt>
    <dgm:pt modelId="{9594A87D-1B7A-4B4C-A6B3-76A3468A8882}">
      <dgm:prSet/>
      <dgm:spPr/>
      <dgm:t>
        <a:bodyPr/>
        <a:lstStyle/>
        <a:p>
          <a:r>
            <a:rPr lang="sv-SE" b="0" i="0" baseline="0" noProof="0" dirty="0">
              <a:solidFill>
                <a:schemeClr val="tx1"/>
              </a:solidFill>
            </a:rPr>
            <a:t>Förväntas hålla över tid eftersom namnet beskriver det vi använder infrastrukturen till (inte tekniken eller aktuella verksamhetsområden)*</a:t>
          </a:r>
          <a:br>
            <a:rPr lang="sv-SE" b="0" i="0" baseline="0" noProof="0" dirty="0">
              <a:solidFill>
                <a:schemeClr val="tx1"/>
              </a:solidFill>
              <a:highlight>
                <a:srgbClr val="FFFF00"/>
              </a:highlight>
            </a:rPr>
          </a:br>
          <a:endParaRPr lang="sv-SE" noProof="0" dirty="0">
            <a:solidFill>
              <a:schemeClr val="tx1"/>
            </a:solidFill>
            <a:highlight>
              <a:srgbClr val="FFFF00"/>
            </a:highlight>
          </a:endParaRPr>
        </a:p>
      </dgm:t>
    </dgm:pt>
    <dgm:pt modelId="{C9677CC7-F7BF-4026-9BFB-2FF2220798A4}" type="parTrans" cxnId="{0F4478D6-3AA1-4CA9-A09F-1D32C9BD63E4}">
      <dgm:prSet/>
      <dgm:spPr/>
      <dgm:t>
        <a:bodyPr/>
        <a:lstStyle/>
        <a:p>
          <a:endParaRPr lang="sv-SE"/>
        </a:p>
      </dgm:t>
    </dgm:pt>
    <dgm:pt modelId="{D6A02673-4C26-47BF-9E43-AA12D3B1119F}" type="sibTrans" cxnId="{0F4478D6-3AA1-4CA9-A09F-1D32C9BD63E4}">
      <dgm:prSet/>
      <dgm:spPr/>
      <dgm:t>
        <a:bodyPr/>
        <a:lstStyle/>
        <a:p>
          <a:endParaRPr lang="sv-SE"/>
        </a:p>
      </dgm:t>
    </dgm:pt>
    <dgm:pt modelId="{2B068B8B-2884-904D-A869-242DFD654665}" type="pres">
      <dgm:prSet presAssocID="{F9990A1D-92C5-DE4F-8055-2D0DC1C07944}" presName="Name0" presStyleCnt="0">
        <dgm:presLayoutVars>
          <dgm:dir/>
          <dgm:animLvl val="lvl"/>
          <dgm:resizeHandles val="exact"/>
        </dgm:presLayoutVars>
      </dgm:prSet>
      <dgm:spPr/>
    </dgm:pt>
    <dgm:pt modelId="{59FE4168-56C6-F94B-BD8B-754C7147AD27}" type="pres">
      <dgm:prSet presAssocID="{A665564C-78C7-444C-8551-83248460881B}" presName="composite" presStyleCnt="0"/>
      <dgm:spPr/>
    </dgm:pt>
    <dgm:pt modelId="{6FBAC964-62E0-7643-8C23-35B3802D9C9D}" type="pres">
      <dgm:prSet presAssocID="{A665564C-78C7-444C-8551-83248460881B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4EA8A3F3-E519-7542-B4F6-0D648478323D}" type="pres">
      <dgm:prSet presAssocID="{A665564C-78C7-444C-8551-83248460881B}" presName="desTx" presStyleLbl="alignAccFollowNode1" presStyleIdx="0" presStyleCnt="4">
        <dgm:presLayoutVars>
          <dgm:bulletEnabled val="1"/>
        </dgm:presLayoutVars>
      </dgm:prSet>
      <dgm:spPr/>
    </dgm:pt>
    <dgm:pt modelId="{1082AE9A-BB3C-8940-B20F-77A5C19B8FC0}" type="pres">
      <dgm:prSet presAssocID="{84B75D60-1C69-9345-B77B-CD3654EB4E4F}" presName="space" presStyleCnt="0"/>
      <dgm:spPr/>
    </dgm:pt>
    <dgm:pt modelId="{75EA6AB9-7D92-BA47-BABE-FF18E2AEC149}" type="pres">
      <dgm:prSet presAssocID="{F17D464D-63E3-1348-84C2-29A644ACCDF0}" presName="composite" presStyleCnt="0"/>
      <dgm:spPr/>
    </dgm:pt>
    <dgm:pt modelId="{D5CEAD29-A894-4B45-8F70-6328131D14D0}" type="pres">
      <dgm:prSet presAssocID="{F17D464D-63E3-1348-84C2-29A644ACCDF0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1DF54DFC-3AB9-7543-9414-7EF8AE3BDE0E}" type="pres">
      <dgm:prSet presAssocID="{F17D464D-63E3-1348-84C2-29A644ACCDF0}" presName="desTx" presStyleLbl="alignAccFollowNode1" presStyleIdx="1" presStyleCnt="4">
        <dgm:presLayoutVars>
          <dgm:bulletEnabled val="1"/>
        </dgm:presLayoutVars>
      </dgm:prSet>
      <dgm:spPr/>
    </dgm:pt>
    <dgm:pt modelId="{0F029484-AFB5-3143-9F38-2D240F2947F0}" type="pres">
      <dgm:prSet presAssocID="{8ADE9715-41A6-4646-8CC0-4518C9AFCF1C}" presName="space" presStyleCnt="0"/>
      <dgm:spPr/>
    </dgm:pt>
    <dgm:pt modelId="{2F7EC043-1440-D046-99A6-D27C388C3DCC}" type="pres">
      <dgm:prSet presAssocID="{F837609C-3221-3C45-9893-F4D480B959A5}" presName="composite" presStyleCnt="0"/>
      <dgm:spPr/>
    </dgm:pt>
    <dgm:pt modelId="{BAB77BC5-62B2-FA45-8BD6-EC2C08842094}" type="pres">
      <dgm:prSet presAssocID="{F837609C-3221-3C45-9893-F4D480B959A5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A187E70C-0F65-D143-93F6-D453DB7410A1}" type="pres">
      <dgm:prSet presAssocID="{F837609C-3221-3C45-9893-F4D480B959A5}" presName="desTx" presStyleLbl="alignAccFollowNode1" presStyleIdx="2" presStyleCnt="4">
        <dgm:presLayoutVars>
          <dgm:bulletEnabled val="1"/>
        </dgm:presLayoutVars>
      </dgm:prSet>
      <dgm:spPr/>
    </dgm:pt>
    <dgm:pt modelId="{0D381990-3A4F-F94D-837B-A130C066DEBD}" type="pres">
      <dgm:prSet presAssocID="{3FB5C0B3-02B1-7F4B-ACAC-1A654CDE96AB}" presName="space" presStyleCnt="0"/>
      <dgm:spPr/>
    </dgm:pt>
    <dgm:pt modelId="{3D8415D5-3E72-004E-AF95-C50CFCB06BE0}" type="pres">
      <dgm:prSet presAssocID="{3FAC4CA6-682C-B74F-A7C6-F8163DD9C48C}" presName="composite" presStyleCnt="0"/>
      <dgm:spPr/>
    </dgm:pt>
    <dgm:pt modelId="{72FFE620-D317-D442-9C43-579221FAEA6A}" type="pres">
      <dgm:prSet presAssocID="{3FAC4CA6-682C-B74F-A7C6-F8163DD9C48C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C5CA94DD-AD3E-A447-876E-77A8EDDBB7E1}" type="pres">
      <dgm:prSet presAssocID="{3FAC4CA6-682C-B74F-A7C6-F8163DD9C48C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6B499C0F-DC4D-E94E-9648-81051E9758D7}" srcId="{A665564C-78C7-444C-8551-83248460881B}" destId="{E34360D1-32B1-2446-9094-8C058639B27A}" srcOrd="0" destOrd="0" parTransId="{6186469E-B637-6C43-A0DC-4040FDD9650C}" sibTransId="{B621F7AA-B63D-0540-BC52-CFBEFEF770DB}"/>
    <dgm:cxn modelId="{9AD3FF1A-E940-481D-AF7A-55AF24A50B96}" type="presOf" srcId="{9594A87D-1B7A-4B4C-A6B3-76A3468A8882}" destId="{A187E70C-0F65-D143-93F6-D453DB7410A1}" srcOrd="0" destOrd="1" presId="urn:microsoft.com/office/officeart/2005/8/layout/hList1"/>
    <dgm:cxn modelId="{D604CC1C-4EFA-9548-BD1D-BD40AE71C37F}" srcId="{F9990A1D-92C5-DE4F-8055-2D0DC1C07944}" destId="{3FAC4CA6-682C-B74F-A7C6-F8163DD9C48C}" srcOrd="3" destOrd="0" parTransId="{825B7B20-E968-3A4A-9D47-975AAF406BD4}" sibTransId="{2D8372CB-13A6-0647-8EFC-9E99DDC4D2DB}"/>
    <dgm:cxn modelId="{D119E81C-5E94-8344-B889-D0CFB6012201}" srcId="{F17D464D-63E3-1348-84C2-29A644ACCDF0}" destId="{4C683CE9-EF09-0645-AB34-30856E4FD7D8}" srcOrd="0" destOrd="0" parTransId="{117FCB8D-7960-764C-A1DF-04AA8B25B7FB}" sibTransId="{86C4B57E-888E-8F44-ADBF-886151E87616}"/>
    <dgm:cxn modelId="{87213027-8F2A-E44A-B4E5-B23296777588}" type="presOf" srcId="{F17D464D-63E3-1348-84C2-29A644ACCDF0}" destId="{D5CEAD29-A894-4B45-8F70-6328131D14D0}" srcOrd="0" destOrd="0" presId="urn:microsoft.com/office/officeart/2005/8/layout/hList1"/>
    <dgm:cxn modelId="{49415838-0584-2C4D-80E3-6BB6CF6A1467}" srcId="{F837609C-3221-3C45-9893-F4D480B959A5}" destId="{2D59D3D4-60F7-9845-A3C7-AA1C41B0CCDB}" srcOrd="0" destOrd="0" parTransId="{1672459E-1EB5-404B-A06F-189B3FBC0BF2}" sibTransId="{405C52E1-E7CA-1240-90B9-37FF0CDD6851}"/>
    <dgm:cxn modelId="{232E8F3D-7E61-4942-A987-F353B54A8E30}" srcId="{F9990A1D-92C5-DE4F-8055-2D0DC1C07944}" destId="{F17D464D-63E3-1348-84C2-29A644ACCDF0}" srcOrd="1" destOrd="0" parTransId="{FF341778-33A6-A845-A5A1-4103F180BEF5}" sibTransId="{8ADE9715-41A6-4646-8CC0-4518C9AFCF1C}"/>
    <dgm:cxn modelId="{516B8F3D-D755-6443-B249-EA5C9E9AB6E9}" type="presOf" srcId="{48978A76-1E64-4F42-AB78-D3C410339002}" destId="{C5CA94DD-AD3E-A447-876E-77A8EDDBB7E1}" srcOrd="0" destOrd="0" presId="urn:microsoft.com/office/officeart/2005/8/layout/hList1"/>
    <dgm:cxn modelId="{03DC5E49-4240-254F-9DFC-136C9609107E}" srcId="{A665564C-78C7-444C-8551-83248460881B}" destId="{9CC5C4E1-9817-6C4C-86A8-882CD4ECF21F}" srcOrd="2" destOrd="0" parTransId="{4F792E1C-3337-354B-B1E1-57BC239A19CF}" sibTransId="{BE81FA70-07F6-3B46-A075-D13E90F9A077}"/>
    <dgm:cxn modelId="{44E0BC6B-6A42-4742-9FE4-B19AB7B3C76F}" srcId="{F9990A1D-92C5-DE4F-8055-2D0DC1C07944}" destId="{F837609C-3221-3C45-9893-F4D480B959A5}" srcOrd="2" destOrd="0" parTransId="{26BA0139-8DCD-C447-9C14-C7461FE8C898}" sibTransId="{3FB5C0B3-02B1-7F4B-ACAC-1A654CDE96AB}"/>
    <dgm:cxn modelId="{87E48E71-6907-154D-936B-A31C2B14105C}" type="presOf" srcId="{A665564C-78C7-444C-8551-83248460881B}" destId="{6FBAC964-62E0-7643-8C23-35B3802D9C9D}" srcOrd="0" destOrd="0" presId="urn:microsoft.com/office/officeart/2005/8/layout/hList1"/>
    <dgm:cxn modelId="{E479469A-3133-6C43-BC2B-0513429C958E}" type="presOf" srcId="{3CEF1013-8B56-2D45-B3C4-5EC3599B4B61}" destId="{1DF54DFC-3AB9-7543-9414-7EF8AE3BDE0E}" srcOrd="0" destOrd="1" presId="urn:microsoft.com/office/officeart/2005/8/layout/hList1"/>
    <dgm:cxn modelId="{888BBBAC-B72F-7D45-8353-65580EFF974D}" type="presOf" srcId="{3FAC4CA6-682C-B74F-A7C6-F8163DD9C48C}" destId="{72FFE620-D317-D442-9C43-579221FAEA6A}" srcOrd="0" destOrd="0" presId="urn:microsoft.com/office/officeart/2005/8/layout/hList1"/>
    <dgm:cxn modelId="{52612DAE-7C29-AE40-A6B1-C1ED7343E38D}" type="presOf" srcId="{E34360D1-32B1-2446-9094-8C058639B27A}" destId="{4EA8A3F3-E519-7542-B4F6-0D648478323D}" srcOrd="0" destOrd="0" presId="urn:microsoft.com/office/officeart/2005/8/layout/hList1"/>
    <dgm:cxn modelId="{C502EEBB-106D-7248-A3D9-D54EFCA4F82A}" type="presOf" srcId="{4C683CE9-EF09-0645-AB34-30856E4FD7D8}" destId="{1DF54DFC-3AB9-7543-9414-7EF8AE3BDE0E}" srcOrd="0" destOrd="0" presId="urn:microsoft.com/office/officeart/2005/8/layout/hList1"/>
    <dgm:cxn modelId="{5212A0CA-BB5C-7E40-9B89-CAE9FA5A7CF8}" type="presOf" srcId="{9CC5C4E1-9817-6C4C-86A8-882CD4ECF21F}" destId="{4EA8A3F3-E519-7542-B4F6-0D648478323D}" srcOrd="0" destOrd="2" presId="urn:microsoft.com/office/officeart/2005/8/layout/hList1"/>
    <dgm:cxn modelId="{47A5F4D4-E69F-204F-AA23-DFA087F4C432}" type="presOf" srcId="{2D59D3D4-60F7-9845-A3C7-AA1C41B0CCDB}" destId="{A187E70C-0F65-D143-93F6-D453DB7410A1}" srcOrd="0" destOrd="0" presId="urn:microsoft.com/office/officeart/2005/8/layout/hList1"/>
    <dgm:cxn modelId="{0F4478D6-3AA1-4CA9-A09F-1D32C9BD63E4}" srcId="{F837609C-3221-3C45-9893-F4D480B959A5}" destId="{9594A87D-1B7A-4B4C-A6B3-76A3468A8882}" srcOrd="1" destOrd="0" parTransId="{C9677CC7-F7BF-4026-9BFB-2FF2220798A4}" sibTransId="{D6A02673-4C26-47BF-9E43-AA12D3B1119F}"/>
    <dgm:cxn modelId="{81829FD8-C2A4-0545-B675-C2390D4BC1E0}" srcId="{3FAC4CA6-682C-B74F-A7C6-F8163DD9C48C}" destId="{48978A76-1E64-4F42-AB78-D3C410339002}" srcOrd="0" destOrd="0" parTransId="{55208D71-65BE-7941-B180-FF8AAA9AB129}" sibTransId="{143AF6FC-CD3C-634F-ACFF-4F57EB0FED5E}"/>
    <dgm:cxn modelId="{C0B262DD-48D4-824E-B7F0-5F9EE98D5919}" type="presOf" srcId="{F9990A1D-92C5-DE4F-8055-2D0DC1C07944}" destId="{2B068B8B-2884-904D-A869-242DFD654665}" srcOrd="0" destOrd="0" presId="urn:microsoft.com/office/officeart/2005/8/layout/hList1"/>
    <dgm:cxn modelId="{2B92FBDF-ABD7-AB43-87FC-027C7B564C21}" srcId="{F9990A1D-92C5-DE4F-8055-2D0DC1C07944}" destId="{A665564C-78C7-444C-8551-83248460881B}" srcOrd="0" destOrd="0" parTransId="{60587496-E6FB-214D-AA07-60D154D7E30C}" sibTransId="{84B75D60-1C69-9345-B77B-CD3654EB4E4F}"/>
    <dgm:cxn modelId="{70CD75F7-94DC-0243-8D37-FC3F0E29B66C}" type="presOf" srcId="{F837609C-3221-3C45-9893-F4D480B959A5}" destId="{BAB77BC5-62B2-FA45-8BD6-EC2C08842094}" srcOrd="0" destOrd="0" presId="urn:microsoft.com/office/officeart/2005/8/layout/hList1"/>
    <dgm:cxn modelId="{8C8F5AF7-8A43-6E4E-BE3B-F82E5E3C8510}" srcId="{F17D464D-63E3-1348-84C2-29A644ACCDF0}" destId="{3CEF1013-8B56-2D45-B3C4-5EC3599B4B61}" srcOrd="1" destOrd="0" parTransId="{4D1DEFCF-10EC-0C4B-BA86-2C4E72290BDA}" sibTransId="{24A63321-98E1-3549-860E-44511BB9324C}"/>
    <dgm:cxn modelId="{98DC41FA-2237-4AEC-A5C2-19E2ED590A54}" srcId="{A665564C-78C7-444C-8551-83248460881B}" destId="{97828D2B-9472-4464-8913-3FF548EAF98E}" srcOrd="1" destOrd="0" parTransId="{D79457DF-EEAA-4D36-A790-10870A099646}" sibTransId="{A6446654-EF2C-47D6-869D-8E2BC5AC892D}"/>
    <dgm:cxn modelId="{DED792FB-E405-405F-B27F-71C734E6705A}" type="presOf" srcId="{97828D2B-9472-4464-8913-3FF548EAF98E}" destId="{4EA8A3F3-E519-7542-B4F6-0D648478323D}" srcOrd="0" destOrd="1" presId="urn:microsoft.com/office/officeart/2005/8/layout/hList1"/>
    <dgm:cxn modelId="{7CB0AE00-267B-0A4B-972B-D917EF30BEC6}" type="presParOf" srcId="{2B068B8B-2884-904D-A869-242DFD654665}" destId="{59FE4168-56C6-F94B-BD8B-754C7147AD27}" srcOrd="0" destOrd="0" presId="urn:microsoft.com/office/officeart/2005/8/layout/hList1"/>
    <dgm:cxn modelId="{C7AABFB9-C5C0-D941-97DB-5298DBC39847}" type="presParOf" srcId="{59FE4168-56C6-F94B-BD8B-754C7147AD27}" destId="{6FBAC964-62E0-7643-8C23-35B3802D9C9D}" srcOrd="0" destOrd="0" presId="urn:microsoft.com/office/officeart/2005/8/layout/hList1"/>
    <dgm:cxn modelId="{38FDFCEE-BD25-0D45-AF84-2E3856EF3409}" type="presParOf" srcId="{59FE4168-56C6-F94B-BD8B-754C7147AD27}" destId="{4EA8A3F3-E519-7542-B4F6-0D648478323D}" srcOrd="1" destOrd="0" presId="urn:microsoft.com/office/officeart/2005/8/layout/hList1"/>
    <dgm:cxn modelId="{8DE66C61-9220-D94B-9C32-E0D7BA79ACE9}" type="presParOf" srcId="{2B068B8B-2884-904D-A869-242DFD654665}" destId="{1082AE9A-BB3C-8940-B20F-77A5C19B8FC0}" srcOrd="1" destOrd="0" presId="urn:microsoft.com/office/officeart/2005/8/layout/hList1"/>
    <dgm:cxn modelId="{CB55EF19-6A32-FD43-8F64-66597CA181FD}" type="presParOf" srcId="{2B068B8B-2884-904D-A869-242DFD654665}" destId="{75EA6AB9-7D92-BA47-BABE-FF18E2AEC149}" srcOrd="2" destOrd="0" presId="urn:microsoft.com/office/officeart/2005/8/layout/hList1"/>
    <dgm:cxn modelId="{892166A0-568F-3148-BD7A-7E341D25D5C2}" type="presParOf" srcId="{75EA6AB9-7D92-BA47-BABE-FF18E2AEC149}" destId="{D5CEAD29-A894-4B45-8F70-6328131D14D0}" srcOrd="0" destOrd="0" presId="urn:microsoft.com/office/officeart/2005/8/layout/hList1"/>
    <dgm:cxn modelId="{317B6849-686F-9740-898A-F18219EC0A13}" type="presParOf" srcId="{75EA6AB9-7D92-BA47-BABE-FF18E2AEC149}" destId="{1DF54DFC-3AB9-7543-9414-7EF8AE3BDE0E}" srcOrd="1" destOrd="0" presId="urn:microsoft.com/office/officeart/2005/8/layout/hList1"/>
    <dgm:cxn modelId="{2D55B760-10E7-2A49-AE71-D84058634A3E}" type="presParOf" srcId="{2B068B8B-2884-904D-A869-242DFD654665}" destId="{0F029484-AFB5-3143-9F38-2D240F2947F0}" srcOrd="3" destOrd="0" presId="urn:microsoft.com/office/officeart/2005/8/layout/hList1"/>
    <dgm:cxn modelId="{AB5963F1-4B38-4B49-BD44-8BF5362F5582}" type="presParOf" srcId="{2B068B8B-2884-904D-A869-242DFD654665}" destId="{2F7EC043-1440-D046-99A6-D27C388C3DCC}" srcOrd="4" destOrd="0" presId="urn:microsoft.com/office/officeart/2005/8/layout/hList1"/>
    <dgm:cxn modelId="{4FDBCD7E-7F47-C44D-AE0F-3BE1D456FA31}" type="presParOf" srcId="{2F7EC043-1440-D046-99A6-D27C388C3DCC}" destId="{BAB77BC5-62B2-FA45-8BD6-EC2C08842094}" srcOrd="0" destOrd="0" presId="urn:microsoft.com/office/officeart/2005/8/layout/hList1"/>
    <dgm:cxn modelId="{EF82C07A-1F7B-1744-BF6D-A007D3F50455}" type="presParOf" srcId="{2F7EC043-1440-D046-99A6-D27C388C3DCC}" destId="{A187E70C-0F65-D143-93F6-D453DB7410A1}" srcOrd="1" destOrd="0" presId="urn:microsoft.com/office/officeart/2005/8/layout/hList1"/>
    <dgm:cxn modelId="{796197F5-6175-1849-9A17-E644569BBD9F}" type="presParOf" srcId="{2B068B8B-2884-904D-A869-242DFD654665}" destId="{0D381990-3A4F-F94D-837B-A130C066DEBD}" srcOrd="5" destOrd="0" presId="urn:microsoft.com/office/officeart/2005/8/layout/hList1"/>
    <dgm:cxn modelId="{6FA39D8C-FB95-2248-BFC2-B1A4A034D2E2}" type="presParOf" srcId="{2B068B8B-2884-904D-A869-242DFD654665}" destId="{3D8415D5-3E72-004E-AF95-C50CFCB06BE0}" srcOrd="6" destOrd="0" presId="urn:microsoft.com/office/officeart/2005/8/layout/hList1"/>
    <dgm:cxn modelId="{749D7FD2-F8FA-DD49-AAB1-C0AAF534F463}" type="presParOf" srcId="{3D8415D5-3E72-004E-AF95-C50CFCB06BE0}" destId="{72FFE620-D317-D442-9C43-579221FAEA6A}" srcOrd="0" destOrd="0" presId="urn:microsoft.com/office/officeart/2005/8/layout/hList1"/>
    <dgm:cxn modelId="{15B909A6-B38D-AF41-8C1A-F4D5996473A9}" type="presParOf" srcId="{3D8415D5-3E72-004E-AF95-C50CFCB06BE0}" destId="{C5CA94DD-AD3E-A447-876E-77A8EDDBB7E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BAC964-62E0-7643-8C23-35B3802D9C9D}">
      <dsp:nvSpPr>
        <dsp:cNvPr id="0" name=""/>
        <dsp:cNvSpPr/>
      </dsp:nvSpPr>
      <dsp:spPr>
        <a:xfrm>
          <a:off x="3948" y="290281"/>
          <a:ext cx="2374047" cy="8346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700" b="1" i="0" kern="1200" baseline="0" noProof="0" dirty="0"/>
            <a:t>Juridiskt perspektiv</a:t>
          </a:r>
          <a:endParaRPr lang="sv-SE" sz="1700" kern="1200" noProof="0" dirty="0"/>
        </a:p>
      </dsp:txBody>
      <dsp:txXfrm>
        <a:off x="3948" y="290281"/>
        <a:ext cx="2374047" cy="834614"/>
      </dsp:txXfrm>
    </dsp:sp>
    <dsp:sp modelId="{4EA8A3F3-E519-7542-B4F6-0D648478323D}">
      <dsp:nvSpPr>
        <dsp:cNvPr id="0" name=""/>
        <dsp:cNvSpPr/>
      </dsp:nvSpPr>
      <dsp:spPr>
        <a:xfrm>
          <a:off x="3948" y="1124896"/>
          <a:ext cx="2374047" cy="32665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700" b="0" i="0" kern="1200" baseline="0" noProof="0" dirty="0"/>
            <a:t>Namnet måste följa språklagen, förvaltningslagen och eventuella särskilda regler för myndigheter.</a:t>
          </a:r>
          <a:endParaRPr lang="sv-SE" sz="1700" kern="1200" noProof="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700" b="0" i="0" kern="1200" baseline="0" noProof="0" dirty="0"/>
            <a:t>Namnet får inte vara skyddat eller användas av annan aktör (kontrolleras via PRV, Skatteverket etc.).</a:t>
          </a:r>
          <a:br>
            <a:rPr lang="sv-SE" sz="1700" b="0" i="0" kern="1200" baseline="0" noProof="0" dirty="0"/>
          </a:br>
          <a:endParaRPr lang="sv-SE" sz="1700" kern="1200" noProof="0" dirty="0"/>
        </a:p>
      </dsp:txBody>
      <dsp:txXfrm>
        <a:off x="3948" y="1124896"/>
        <a:ext cx="2374047" cy="3266550"/>
      </dsp:txXfrm>
    </dsp:sp>
    <dsp:sp modelId="{D5CEAD29-A894-4B45-8F70-6328131D14D0}">
      <dsp:nvSpPr>
        <dsp:cNvPr id="0" name=""/>
        <dsp:cNvSpPr/>
      </dsp:nvSpPr>
      <dsp:spPr>
        <a:xfrm>
          <a:off x="2710362" y="290281"/>
          <a:ext cx="2374047" cy="8346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700" b="1" i="0" kern="1200" baseline="0" noProof="0" dirty="0"/>
            <a:t>Språkligt och kommunikativt perspektiv</a:t>
          </a:r>
          <a:endParaRPr lang="sv-SE" sz="1700" kern="1200" noProof="0" dirty="0"/>
        </a:p>
      </dsp:txBody>
      <dsp:txXfrm>
        <a:off x="2710362" y="290281"/>
        <a:ext cx="2374047" cy="834614"/>
      </dsp:txXfrm>
    </dsp:sp>
    <dsp:sp modelId="{1DF54DFC-3AB9-7543-9414-7EF8AE3BDE0E}">
      <dsp:nvSpPr>
        <dsp:cNvPr id="0" name=""/>
        <dsp:cNvSpPr/>
      </dsp:nvSpPr>
      <dsp:spPr>
        <a:xfrm>
          <a:off x="2710362" y="1124896"/>
          <a:ext cx="2374047" cy="32665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700" b="0" i="0" kern="1200" baseline="0" noProof="0" dirty="0"/>
            <a:t>Namnet ska tydligt signalera lösningens nytta eller användningsområde.</a:t>
          </a:r>
          <a:br>
            <a:rPr lang="sv-SE" sz="1700" b="0" i="1" kern="1200" baseline="0" noProof="0" dirty="0"/>
          </a:br>
          <a:endParaRPr lang="sv-SE" sz="1700" kern="1200" noProof="0" dirty="0"/>
        </a:p>
      </dsp:txBody>
      <dsp:txXfrm>
        <a:off x="2710362" y="1124896"/>
        <a:ext cx="2374047" cy="3266550"/>
      </dsp:txXfrm>
    </dsp:sp>
    <dsp:sp modelId="{BAB77BC5-62B2-FA45-8BD6-EC2C08842094}">
      <dsp:nvSpPr>
        <dsp:cNvPr id="0" name=""/>
        <dsp:cNvSpPr/>
      </dsp:nvSpPr>
      <dsp:spPr>
        <a:xfrm>
          <a:off x="5416775" y="290281"/>
          <a:ext cx="2374047" cy="8346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700" b="1" i="0" kern="1200" baseline="0" noProof="0" dirty="0"/>
            <a:t>Strategiskt och varumärkesmässigt perspektiv</a:t>
          </a:r>
          <a:endParaRPr lang="sv-SE" sz="1700" kern="1200" noProof="0" dirty="0"/>
        </a:p>
      </dsp:txBody>
      <dsp:txXfrm>
        <a:off x="5416775" y="290281"/>
        <a:ext cx="2374047" cy="834614"/>
      </dsp:txXfrm>
    </dsp:sp>
    <dsp:sp modelId="{A187E70C-0F65-D143-93F6-D453DB7410A1}">
      <dsp:nvSpPr>
        <dsp:cNvPr id="0" name=""/>
        <dsp:cNvSpPr/>
      </dsp:nvSpPr>
      <dsp:spPr>
        <a:xfrm>
          <a:off x="5416775" y="1124896"/>
          <a:ext cx="2374047" cy="32665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700" b="0" i="0" kern="1200" baseline="0" noProof="0" dirty="0"/>
            <a:t>Namnet ska hålla över tid och inte bli snabbt daterat.</a:t>
          </a:r>
          <a:endParaRPr lang="sv-SE" sz="1700" kern="1200" noProof="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700" b="0" i="0" kern="1200" baseline="0" noProof="0" dirty="0"/>
            <a:t>Namnet behöver kunna vara en del av Ena och stå på egna ben. </a:t>
          </a:r>
          <a:br>
            <a:rPr lang="sv-SE" sz="1700" b="0" i="0" kern="1200" baseline="0" noProof="0" dirty="0"/>
          </a:br>
          <a:endParaRPr lang="sv-SE" sz="1700" kern="1200" noProof="0" dirty="0"/>
        </a:p>
      </dsp:txBody>
      <dsp:txXfrm>
        <a:off x="5416775" y="1124896"/>
        <a:ext cx="2374047" cy="3266550"/>
      </dsp:txXfrm>
    </dsp:sp>
    <dsp:sp modelId="{72FFE620-D317-D442-9C43-579221FAEA6A}">
      <dsp:nvSpPr>
        <dsp:cNvPr id="0" name=""/>
        <dsp:cNvSpPr/>
      </dsp:nvSpPr>
      <dsp:spPr>
        <a:xfrm>
          <a:off x="8123189" y="290281"/>
          <a:ext cx="2374047" cy="8346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700" b="1" i="0" kern="1200" baseline="0" noProof="0" dirty="0"/>
            <a:t>Målgruppsperspektiv</a:t>
          </a:r>
          <a:endParaRPr lang="sv-SE" sz="1700" kern="1200" noProof="0" dirty="0"/>
        </a:p>
      </dsp:txBody>
      <dsp:txXfrm>
        <a:off x="8123189" y="290281"/>
        <a:ext cx="2374047" cy="834614"/>
      </dsp:txXfrm>
    </dsp:sp>
    <dsp:sp modelId="{C5CA94DD-AD3E-A447-876E-77A8EDDBB7E1}">
      <dsp:nvSpPr>
        <dsp:cNvPr id="0" name=""/>
        <dsp:cNvSpPr/>
      </dsp:nvSpPr>
      <dsp:spPr>
        <a:xfrm>
          <a:off x="8123189" y="1124896"/>
          <a:ext cx="2374047" cy="32665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700" b="0" i="0" kern="1200" baseline="0" noProof="0" dirty="0"/>
            <a:t>Namnet ska tilltala de prioriterade målgrupperna.</a:t>
          </a:r>
          <a:endParaRPr lang="sv-SE" sz="1700" kern="1200" noProof="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700" b="0" i="0" kern="1200" baseline="0" noProof="0" dirty="0"/>
            <a:t>Namnet ska vara lätt för målgrupperna att förstå, uttala, skriva och komma ihåg.</a:t>
          </a:r>
          <a:endParaRPr lang="sv-SE" sz="1700" kern="1200" noProof="0" dirty="0"/>
        </a:p>
      </dsp:txBody>
      <dsp:txXfrm>
        <a:off x="8123189" y="1124896"/>
        <a:ext cx="2374047" cy="32665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BAC964-62E0-7643-8C23-35B3802D9C9D}">
      <dsp:nvSpPr>
        <dsp:cNvPr id="0" name=""/>
        <dsp:cNvSpPr/>
      </dsp:nvSpPr>
      <dsp:spPr>
        <a:xfrm>
          <a:off x="3948" y="105403"/>
          <a:ext cx="2374047" cy="8346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700" b="1" i="0" kern="1200" baseline="0" noProof="0" dirty="0"/>
            <a:t>Juridiskt perspektiv</a:t>
          </a:r>
          <a:endParaRPr lang="sv-SE" sz="1700" kern="1200" noProof="0" dirty="0"/>
        </a:p>
      </dsp:txBody>
      <dsp:txXfrm>
        <a:off x="3948" y="105403"/>
        <a:ext cx="2374047" cy="834614"/>
      </dsp:txXfrm>
    </dsp:sp>
    <dsp:sp modelId="{4EA8A3F3-E519-7542-B4F6-0D648478323D}">
      <dsp:nvSpPr>
        <dsp:cNvPr id="0" name=""/>
        <dsp:cNvSpPr/>
      </dsp:nvSpPr>
      <dsp:spPr>
        <a:xfrm>
          <a:off x="3948" y="940017"/>
          <a:ext cx="2374047" cy="32694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700" kern="1200" noProof="0" dirty="0">
              <a:solidFill>
                <a:schemeClr val="tx1"/>
              </a:solidFill>
              <a:latin typeface="+mn-lt"/>
            </a:rPr>
            <a:t>Professionellt och hållbart för dokumentation, avtal och </a:t>
          </a:r>
          <a:r>
            <a:rPr lang="sv-SE" sz="1700" kern="1200" noProof="0" dirty="0" err="1">
              <a:solidFill>
                <a:schemeClr val="tx1"/>
              </a:solidFill>
              <a:latin typeface="+mn-lt"/>
            </a:rPr>
            <a:t>myndighets-sammanhang</a:t>
          </a:r>
          <a:r>
            <a:rPr lang="sv-SE" sz="1700" kern="1200" noProof="0" dirty="0">
              <a:solidFill>
                <a:schemeClr val="tx1"/>
              </a:solidFill>
              <a:latin typeface="+mn-lt"/>
            </a:rPr>
            <a:t>.</a:t>
          </a:r>
          <a:endParaRPr lang="sv-SE" sz="1700" kern="1200" noProof="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700" kern="1200" noProof="0" dirty="0">
              <a:solidFill>
                <a:schemeClr val="tx1"/>
              </a:solidFill>
            </a:rPr>
            <a:t>Genomförda kontroller PRV och </a:t>
          </a:r>
          <a:r>
            <a:rPr lang="sv-SE" sz="1700" kern="1200" noProof="0" dirty="0" err="1">
              <a:solidFill>
                <a:schemeClr val="tx1"/>
              </a:solidFill>
            </a:rPr>
            <a:t>Loopia</a:t>
          </a:r>
          <a:r>
            <a:rPr lang="sv-SE" sz="1700" kern="1200" noProof="0" dirty="0">
              <a:solidFill>
                <a:schemeClr val="tx1"/>
              </a:solidFill>
            </a:rPr>
            <a:t>*.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700" b="0" i="0" kern="1200" baseline="0" noProof="0" dirty="0">
              <a:solidFill>
                <a:schemeClr val="tx1"/>
              </a:solidFill>
            </a:rPr>
            <a:t>Följer språklagen</a:t>
          </a:r>
          <a:br>
            <a:rPr lang="sv-SE" sz="1700" b="0" i="0" kern="1200" baseline="0" noProof="0" dirty="0">
              <a:solidFill>
                <a:schemeClr val="tx1"/>
              </a:solidFill>
            </a:rPr>
          </a:br>
          <a:endParaRPr lang="sv-SE" sz="1700" kern="1200" noProof="0" dirty="0">
            <a:solidFill>
              <a:schemeClr val="tx1"/>
            </a:solidFill>
          </a:endParaRPr>
        </a:p>
      </dsp:txBody>
      <dsp:txXfrm>
        <a:off x="3948" y="940017"/>
        <a:ext cx="2374047" cy="3269466"/>
      </dsp:txXfrm>
    </dsp:sp>
    <dsp:sp modelId="{D5CEAD29-A894-4B45-8F70-6328131D14D0}">
      <dsp:nvSpPr>
        <dsp:cNvPr id="0" name=""/>
        <dsp:cNvSpPr/>
      </dsp:nvSpPr>
      <dsp:spPr>
        <a:xfrm>
          <a:off x="2710362" y="105403"/>
          <a:ext cx="2374047" cy="8346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700" b="1" i="0" kern="1200" baseline="0" noProof="0" dirty="0"/>
            <a:t>Språkligt och kommunikativt perspektiv</a:t>
          </a:r>
          <a:endParaRPr lang="sv-SE" sz="1700" kern="1200" noProof="0" dirty="0"/>
        </a:p>
      </dsp:txBody>
      <dsp:txXfrm>
        <a:off x="2710362" y="105403"/>
        <a:ext cx="2374047" cy="834614"/>
      </dsp:txXfrm>
    </dsp:sp>
    <dsp:sp modelId="{1DF54DFC-3AB9-7543-9414-7EF8AE3BDE0E}">
      <dsp:nvSpPr>
        <dsp:cNvPr id="0" name=""/>
        <dsp:cNvSpPr/>
      </dsp:nvSpPr>
      <dsp:spPr>
        <a:xfrm>
          <a:off x="2710362" y="940017"/>
          <a:ext cx="2374047" cy="32694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700" kern="1200" noProof="0" dirty="0">
              <a:solidFill>
                <a:schemeClr val="tx1"/>
              </a:solidFill>
              <a:latin typeface="+mn-lt"/>
            </a:rPr>
            <a:t>Fångar lösningens funktionalitet på ett klart och fokuserat sätt</a:t>
          </a:r>
          <a:endParaRPr lang="sv-SE" sz="1700" kern="1200" noProof="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700" kern="1200" noProof="0" dirty="0">
              <a:solidFill>
                <a:schemeClr val="tx1"/>
              </a:solidFill>
              <a:latin typeface="+mn-lt"/>
            </a:rPr>
            <a:t>Signalerar att flera aktörer är involverade och enade</a:t>
          </a:r>
          <a:br>
            <a:rPr lang="sv-SE" sz="1700" b="0" i="1" kern="1200" baseline="0" noProof="0" dirty="0">
              <a:solidFill>
                <a:schemeClr val="tx1"/>
              </a:solidFill>
            </a:rPr>
          </a:br>
          <a:endParaRPr lang="sv-SE" sz="1700" kern="1200" noProof="0" dirty="0">
            <a:solidFill>
              <a:schemeClr val="tx1"/>
            </a:solidFill>
            <a:latin typeface="+mn-lt"/>
          </a:endParaRPr>
        </a:p>
      </dsp:txBody>
      <dsp:txXfrm>
        <a:off x="2710362" y="940017"/>
        <a:ext cx="2374047" cy="3269466"/>
      </dsp:txXfrm>
    </dsp:sp>
    <dsp:sp modelId="{BAB77BC5-62B2-FA45-8BD6-EC2C08842094}">
      <dsp:nvSpPr>
        <dsp:cNvPr id="0" name=""/>
        <dsp:cNvSpPr/>
      </dsp:nvSpPr>
      <dsp:spPr>
        <a:xfrm>
          <a:off x="5416775" y="105403"/>
          <a:ext cx="2374047" cy="8346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700" b="1" i="0" kern="1200" baseline="0" noProof="0" dirty="0"/>
            <a:t>Strategiskt och varumärkesmässigt perspektiv</a:t>
          </a:r>
          <a:endParaRPr lang="sv-SE" sz="1700" kern="1200" noProof="0" dirty="0"/>
        </a:p>
      </dsp:txBody>
      <dsp:txXfrm>
        <a:off x="5416775" y="105403"/>
        <a:ext cx="2374047" cy="834614"/>
      </dsp:txXfrm>
    </dsp:sp>
    <dsp:sp modelId="{A187E70C-0F65-D143-93F6-D453DB7410A1}">
      <dsp:nvSpPr>
        <dsp:cNvPr id="0" name=""/>
        <dsp:cNvSpPr/>
      </dsp:nvSpPr>
      <dsp:spPr>
        <a:xfrm>
          <a:off x="5416775" y="940017"/>
          <a:ext cx="2374047" cy="32694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700" kern="1200" noProof="0" dirty="0">
              <a:solidFill>
                <a:schemeClr val="tx1"/>
              </a:solidFill>
              <a:latin typeface="+mn-lt"/>
            </a:rPr>
            <a:t>Kan stå ensamt eller tillsammans med Ena</a:t>
          </a:r>
          <a:endParaRPr lang="sv-SE" sz="1700" kern="1200" noProof="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700" b="0" i="0" kern="1200" baseline="0" noProof="0" dirty="0">
              <a:solidFill>
                <a:schemeClr val="tx1"/>
              </a:solidFill>
            </a:rPr>
            <a:t>Förväntas hålla över tid eftersom namnet beskriver det vi använder infrastrukturen till (inte tekniken eller aktuella verksamhetsområden)*</a:t>
          </a:r>
          <a:br>
            <a:rPr lang="sv-SE" sz="1700" b="0" i="0" kern="1200" baseline="0" noProof="0" dirty="0">
              <a:solidFill>
                <a:schemeClr val="tx1"/>
              </a:solidFill>
              <a:highlight>
                <a:srgbClr val="FFFF00"/>
              </a:highlight>
            </a:rPr>
          </a:br>
          <a:endParaRPr lang="sv-SE" sz="1700" kern="1200" noProof="0" dirty="0">
            <a:solidFill>
              <a:schemeClr val="tx1"/>
            </a:solidFill>
            <a:highlight>
              <a:srgbClr val="FFFF00"/>
            </a:highlight>
          </a:endParaRPr>
        </a:p>
      </dsp:txBody>
      <dsp:txXfrm>
        <a:off x="5416775" y="940017"/>
        <a:ext cx="2374047" cy="3269466"/>
      </dsp:txXfrm>
    </dsp:sp>
    <dsp:sp modelId="{72FFE620-D317-D442-9C43-579221FAEA6A}">
      <dsp:nvSpPr>
        <dsp:cNvPr id="0" name=""/>
        <dsp:cNvSpPr/>
      </dsp:nvSpPr>
      <dsp:spPr>
        <a:xfrm>
          <a:off x="8123189" y="105403"/>
          <a:ext cx="2374047" cy="8346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700" b="1" i="0" kern="1200" baseline="0" noProof="0" dirty="0"/>
            <a:t>Målgruppsperspektiv</a:t>
          </a:r>
          <a:endParaRPr lang="sv-SE" sz="1700" kern="1200" noProof="0" dirty="0"/>
        </a:p>
      </dsp:txBody>
      <dsp:txXfrm>
        <a:off x="8123189" y="105403"/>
        <a:ext cx="2374047" cy="834614"/>
      </dsp:txXfrm>
    </dsp:sp>
    <dsp:sp modelId="{C5CA94DD-AD3E-A447-876E-77A8EDDBB7E1}">
      <dsp:nvSpPr>
        <dsp:cNvPr id="0" name=""/>
        <dsp:cNvSpPr/>
      </dsp:nvSpPr>
      <dsp:spPr>
        <a:xfrm>
          <a:off x="8123189" y="940017"/>
          <a:ext cx="2374047" cy="32694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700" b="0" i="0" u="none" kern="1200" dirty="0" err="1"/>
            <a:t>Namnet</a:t>
          </a:r>
          <a:r>
            <a:rPr lang="en-US" sz="1700" b="0" i="0" u="none" kern="1200" dirty="0"/>
            <a:t> </a:t>
          </a:r>
          <a:r>
            <a:rPr lang="en-US" sz="1700" b="0" i="0" u="none" kern="1200" dirty="0" err="1"/>
            <a:t>beskriver</a:t>
          </a:r>
          <a:r>
            <a:rPr lang="en-US" sz="1700" b="0" i="0" u="none" kern="1200" dirty="0"/>
            <a:t> </a:t>
          </a:r>
          <a:r>
            <a:rPr lang="en-US" sz="1700" b="0" i="0" u="none" kern="1200" dirty="0" err="1"/>
            <a:t>en</a:t>
          </a:r>
          <a:r>
            <a:rPr lang="en-US" sz="1700" b="0" i="0" u="none" kern="1200" dirty="0"/>
            <a:t> </a:t>
          </a:r>
          <a:r>
            <a:rPr lang="en-US" sz="1700" b="0" i="0" u="none" kern="1200" dirty="0" err="1"/>
            <a:t>lösning</a:t>
          </a:r>
          <a:r>
            <a:rPr lang="en-US" sz="1700" b="0" i="0" u="none" kern="1200" dirty="0"/>
            <a:t> </a:t>
          </a:r>
          <a:r>
            <a:rPr lang="en-US" sz="1700" b="0" i="0" u="none" kern="1200" dirty="0" err="1"/>
            <a:t>som</a:t>
          </a:r>
          <a:r>
            <a:rPr lang="en-US" sz="1700" b="0" i="0" u="none" kern="1200" dirty="0"/>
            <a:t> </a:t>
          </a:r>
          <a:r>
            <a:rPr lang="en-US" sz="1700" b="0" i="0" u="none" kern="1200" dirty="0" err="1"/>
            <a:t>skapar</a:t>
          </a:r>
          <a:r>
            <a:rPr lang="en-US" sz="1700" b="0" i="0" u="none" kern="1200" dirty="0"/>
            <a:t> </a:t>
          </a:r>
          <a:r>
            <a:rPr lang="en-US" sz="1700" b="0" i="0" u="none" kern="1200" dirty="0" err="1"/>
            <a:t>förutsättningar</a:t>
          </a:r>
          <a:r>
            <a:rPr lang="en-US" sz="1700" b="0" i="0" u="none" kern="1200" dirty="0"/>
            <a:t> för </a:t>
          </a:r>
          <a:r>
            <a:rPr lang="en-US" sz="1700" b="0" i="0" u="none" kern="1200" dirty="0" err="1"/>
            <a:t>en</a:t>
          </a:r>
          <a:r>
            <a:rPr lang="en-US" sz="1700" b="0" i="0" u="none" kern="1200" dirty="0"/>
            <a:t> </a:t>
          </a:r>
          <a:r>
            <a:rPr lang="en-US" sz="1700" b="0" i="0" u="none" kern="1200" dirty="0" err="1"/>
            <a:t>samordnad</a:t>
          </a:r>
          <a:r>
            <a:rPr lang="en-US" sz="1700" b="0" i="0" u="none" kern="1200" dirty="0"/>
            <a:t> </a:t>
          </a:r>
          <a:r>
            <a:rPr lang="en-US" sz="1700" b="0" i="0" u="none" kern="1200" dirty="0" err="1"/>
            <a:t>identitets</a:t>
          </a:r>
          <a:r>
            <a:rPr lang="en-US" sz="1700" b="0" i="0" u="none" kern="1200" dirty="0"/>
            <a:t>- </a:t>
          </a:r>
          <a:r>
            <a:rPr lang="en-US" sz="1700" b="0" i="0" u="none" kern="1200" dirty="0" err="1"/>
            <a:t>och</a:t>
          </a:r>
          <a:r>
            <a:rPr lang="en-US" sz="1700" b="0" i="0" u="none" kern="1200" dirty="0"/>
            <a:t> </a:t>
          </a:r>
          <a:r>
            <a:rPr lang="en-US" sz="1700" b="0" i="0" u="none" kern="1200" dirty="0" err="1"/>
            <a:t>behörighets-hantering</a:t>
          </a:r>
          <a:r>
            <a:rPr lang="en-US" sz="1700" b="0" i="0" u="none" kern="1200" dirty="0"/>
            <a:t>, </a:t>
          </a:r>
          <a:r>
            <a:rPr lang="en-US" sz="1700" b="1" i="0" u="none" kern="1200" dirty="0" err="1"/>
            <a:t>över</a:t>
          </a:r>
          <a:r>
            <a:rPr lang="en-US" sz="1700" b="1" i="0" u="none" kern="1200" dirty="0"/>
            <a:t> </a:t>
          </a:r>
          <a:r>
            <a:rPr lang="en-US" sz="1700" b="1" i="0" u="none" kern="1200" dirty="0" err="1"/>
            <a:t>verksamhets-gränserna</a:t>
          </a:r>
          <a:endParaRPr lang="sv-SE" sz="1700" b="1" kern="1200" noProof="0" dirty="0">
            <a:solidFill>
              <a:schemeClr val="tx1"/>
            </a:solidFill>
            <a:latin typeface="+mn-lt"/>
          </a:endParaRPr>
        </a:p>
      </dsp:txBody>
      <dsp:txXfrm>
        <a:off x="8123189" y="940017"/>
        <a:ext cx="2374047" cy="32694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BEDCFF1-4750-E44C-9473-FF4346B38E32}" type="datetimeFigureOut">
              <a:rPr lang="sv-SE"/>
              <a:pPr>
                <a:defRPr/>
              </a:pPr>
              <a:t>2025-11-14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DB6019E-456D-244D-8796-AA8A06B9EEF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89585D9-3BD5-B940-9248-F0C3045CDC8E}" type="datetimeFigureOut">
              <a:rPr lang="sv-SE"/>
              <a:pPr>
                <a:defRPr/>
              </a:pPr>
              <a:t>2025-11-14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v-SE" noProof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BFEAFB-667B-5B4B-B079-3BB44DA1556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224297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113263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791458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15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8374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sv-SE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18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42319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19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634695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4828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6089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endParaRPr lang="sv-SE" b="0" i="0" dirty="0">
              <a:solidFill>
                <a:srgbClr val="292A2B"/>
              </a:solidFill>
              <a:effectLst/>
              <a:latin typeface="temafont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sv-SE" b="0" i="0" dirty="0">
              <a:solidFill>
                <a:srgbClr val="292A2B"/>
              </a:solidFill>
              <a:effectLst/>
              <a:latin typeface="temafont"/>
            </a:endParaRPr>
          </a:p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25987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22144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sv-SE" i="1" noProof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sv-SE" i="1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675654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04748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1BEF6E-F62C-4A20-F459-89852A0F42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29F012-EAB0-E322-8B34-94BAA010D4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489155-2368-FC4C-EE91-5C1F0A06C2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  <a:p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C68F30-F900-0D38-7304-DA9BE9A2B3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147024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69341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31702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ubrik 1">
            <a:extLst>
              <a:ext uri="{FF2B5EF4-FFF2-40B4-BE49-F238E27FC236}">
                <a16:creationId xmlns:a16="http://schemas.microsoft.com/office/drawing/2014/main" id="{35245E48-5DD8-8D47-856E-E0C60F3B58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 err="1"/>
              <a:t>Digg</a:t>
            </a:r>
            <a:r>
              <a:rPr lang="sv-SE" dirty="0"/>
              <a:t> – Myndigheten för digital förvaltning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A1B5451F-67BB-C140-B761-2C56C5D74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862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Startsidan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förvald och ska alltid finnas med, kan också väljas som paussida, t.ex. under kaffepausen i ett föredrag. Du ser alla mallsidorna under ”Ny Bild/Layout”.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 här typen av rutor syns inte när du presenterar!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Bildobjekt 7" descr="DIGG - Myndigheten för digital förvaltning">
            <a:extLst>
              <a:ext uri="{FF2B5EF4-FFF2-40B4-BE49-F238E27FC236}">
                <a16:creationId xmlns:a16="http://schemas.microsoft.com/office/drawing/2014/main" id="{7BD44351-8139-3D40-B4EC-50084777195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417976" y="2515548"/>
            <a:ext cx="9551509" cy="177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814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bru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55DA598F-0227-FC44-AE2D-5015E582BA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7528013-DD7D-864D-BF7C-C6B6438213C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E29E930-BC2F-5E4F-96DA-D7CC62B18804}" type="datetime1">
              <a:rPr lang="sv-SE" smtClean="0"/>
              <a:t>2025-11-14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580B0F6-F083-6D43-89F2-01DE80EBE19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B7EAA196-8779-BC4E-9F24-0617D790340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8B56FD1C-8643-419E-869F-78D729AA0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80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DC55A8D7-5C98-3544-BAA4-D0004EEE3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72E48F7-4BF1-1247-9023-08EA3D98031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F7B652-7825-694B-B6CA-0CA17095C8C5}" type="datetime1">
              <a:rPr lang="sv-SE" smtClean="0"/>
              <a:t>2025-11-14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21182FB-1179-7A45-87F5-BBB1C2BA88A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BD686C0-F84D-AE48-B620-601B5CEB543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5DD208AB-1A5A-4F5D-9F08-89589BD859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385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med helbil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20" name="toning">
            <a:extLst>
              <a:ext uri="{FF2B5EF4-FFF2-40B4-BE49-F238E27FC236}">
                <a16:creationId xmlns:a16="http://schemas.microsoft.com/office/drawing/2014/main" id="{B3EB4783-0114-6648-A338-8833091BC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1293257"/>
            <a:ext cx="12192000" cy="5558394"/>
          </a:xfrm>
          <a:gradFill>
            <a:gsLst>
              <a:gs pos="11000">
                <a:srgbClr val="000000">
                  <a:alpha val="0"/>
                </a:srgbClr>
              </a:gs>
              <a:gs pos="94000">
                <a:srgbClr val="000000">
                  <a:alpha val="74136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>
            <a:noAutofit/>
          </a:bodyPr>
          <a:lstStyle>
            <a:lvl1pPr marL="0" indent="0" algn="l">
              <a:buFont typeface="+mj-lt"/>
              <a:buNone/>
              <a:defRPr lang="sv-SE" baseline="0" smtClean="0">
                <a:solidFill>
                  <a:schemeClr val="bg1">
                    <a:alpha val="0"/>
                  </a:schemeClr>
                </a:solidFill>
              </a:defRPr>
            </a:lvl1pPr>
            <a:lvl2pPr>
              <a:defRPr lang="sv-SE" smtClean="0">
                <a:solidFill>
                  <a:schemeClr val="lt1"/>
                </a:solidFill>
              </a:defRPr>
            </a:lvl2pPr>
            <a:lvl3pPr>
              <a:defRPr lang="sv-SE" smtClean="0">
                <a:solidFill>
                  <a:schemeClr val="lt1"/>
                </a:solidFill>
              </a:defRPr>
            </a:lvl3pPr>
            <a:lvl4pPr>
              <a:defRPr lang="sv-SE" smtClean="0">
                <a:solidFill>
                  <a:schemeClr val="lt1"/>
                </a:solidFill>
              </a:defRPr>
            </a:lvl4pPr>
            <a:lvl5pPr>
              <a:defRPr lang="sv-SE">
                <a:solidFill>
                  <a:schemeClr val="lt1"/>
                </a:solidFill>
              </a:defRPr>
            </a:lvl5pPr>
          </a:lstStyle>
          <a:p>
            <a:pPr marL="228600" lvl="0" indent="-228600" algn="ctr" eaLnBrk="0" hangingPunct="0">
              <a:spcBef>
                <a:spcPct val="0"/>
              </a:spcBef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45875" y="3770803"/>
            <a:ext cx="8521912" cy="1781192"/>
          </a:xfrm>
          <a:prstGeom prst="rect">
            <a:avLst/>
          </a:prstGeom>
          <a:noFill/>
        </p:spPr>
        <p:txBody>
          <a:bodyPr anchor="b"/>
          <a:lstStyle>
            <a:lvl1pPr algn="l">
              <a:defRPr sz="60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kapitelrubrik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0152C4D-AAEC-914F-9D52-A7F2C502E3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76" y="5723152"/>
            <a:ext cx="7283562" cy="638119"/>
          </a:xfr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>
              <a:buNone/>
              <a:defRPr lang="sv-SE" sz="2400" dirty="0" smtClean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  <a:lvl2pPr>
              <a:defRPr lang="sv-SE" sz="4400" dirty="0" smtClean="0">
                <a:latin typeface="Calibri Light" charset="0"/>
              </a:defRPr>
            </a:lvl2pPr>
            <a:lvl3pPr>
              <a:defRPr lang="sv-SE" sz="4400" dirty="0" smtClean="0">
                <a:latin typeface="Calibri Light" charset="0"/>
              </a:defRPr>
            </a:lvl3pPr>
            <a:lvl4pPr>
              <a:defRPr lang="sv-SE" sz="4400" dirty="0" smtClean="0">
                <a:latin typeface="Calibri Light" charset="0"/>
              </a:defRPr>
            </a:lvl4pPr>
            <a:lvl5pPr>
              <a:defRPr lang="sv-SE" sz="4400" dirty="0">
                <a:latin typeface="Calibri Light" charset="0"/>
              </a:defRPr>
            </a:lvl5pPr>
          </a:lstStyle>
          <a:p>
            <a:pPr lvl="0">
              <a:spcBef>
                <a:spcPct val="0"/>
              </a:spcBef>
            </a:pPr>
            <a:r>
              <a:rPr lang="sv-SE" dirty="0"/>
              <a:t>Klicka här för att lägga till en underrubrik</a:t>
            </a:r>
          </a:p>
        </p:txBody>
      </p:sp>
      <p:sp>
        <p:nvSpPr>
          <p:cNvPr id="5" name="Instruktioner">
            <a:extLst>
              <a:ext uri="{FF2B5EF4-FFF2-40B4-BE49-F238E27FC236}">
                <a16:creationId xmlns:a16="http://schemas.microsoft.com/office/drawing/2014/main" id="{AA134B19-1428-AE42-86AD-934B80CEE1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9527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 med rubrik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 med text placerad ovanpå. Välj en bild från bildbanken.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Observera att det ligger en tonad platta framför bilden som ska bidra till att tillräcklig kontrast uppstår. Detta påverkar också vilken typ av bilder du kan använda.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 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1" name="Grupp 10">
            <a:extLst>
              <a:ext uri="{FF2B5EF4-FFF2-40B4-BE49-F238E27FC236}">
                <a16:creationId xmlns:a16="http://schemas.microsoft.com/office/drawing/2014/main" id="{8F762ACD-44E0-7C47-8EEC-6D49756C46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285362" y="4568121"/>
            <a:ext cx="3452615" cy="1966029"/>
            <a:chOff x="8285362" y="4568121"/>
            <a:chExt cx="3452615" cy="1966029"/>
          </a:xfrm>
        </p:grpSpPr>
        <p:sp>
          <p:nvSpPr>
            <p:cNvPr id="12" name="Frihandsfigur 11">
              <a:extLst>
                <a:ext uri="{FF2B5EF4-FFF2-40B4-BE49-F238E27FC236}">
                  <a16:creationId xmlns:a16="http://schemas.microsoft.com/office/drawing/2014/main" id="{D8B23F35-36DE-4F40-8BE8-359E95734A11}"/>
                </a:ext>
              </a:extLst>
            </p:cNvPr>
            <p:cNvSpPr/>
            <p:nvPr/>
          </p:nvSpPr>
          <p:spPr>
            <a:xfrm>
              <a:off x="9764174" y="5060058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D7A6E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3" name="Frihandsfigur 12">
              <a:extLst>
                <a:ext uri="{FF2B5EF4-FFF2-40B4-BE49-F238E27FC236}">
                  <a16:creationId xmlns:a16="http://schemas.microsoft.com/office/drawing/2014/main" id="{C5EFC5A6-28A7-7D4C-A604-AFD19D5E3228}"/>
                </a:ext>
              </a:extLst>
            </p:cNvPr>
            <p:cNvSpPr/>
            <p:nvPr/>
          </p:nvSpPr>
          <p:spPr>
            <a:xfrm>
              <a:off x="9270306" y="6042212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E8036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4" name="Frihandsfigur 13">
              <a:extLst>
                <a:ext uri="{FF2B5EF4-FFF2-40B4-BE49-F238E27FC236}">
                  <a16:creationId xmlns:a16="http://schemas.microsoft.com/office/drawing/2014/main" id="{17B7AF5D-0C13-9C4A-98F9-3FB841F1454F}"/>
                </a:ext>
              </a:extLst>
            </p:cNvPr>
            <p:cNvSpPr/>
            <p:nvPr/>
          </p:nvSpPr>
          <p:spPr>
            <a:xfrm>
              <a:off x="8285362" y="6042213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546850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5" name="Frihandsfigur 14">
              <a:extLst>
                <a:ext uri="{FF2B5EF4-FFF2-40B4-BE49-F238E27FC236}">
                  <a16:creationId xmlns:a16="http://schemas.microsoft.com/office/drawing/2014/main" id="{0B3D7F2B-7D50-B24F-88E8-B04B2705BE36}"/>
                </a:ext>
              </a:extLst>
            </p:cNvPr>
            <p:cNvSpPr/>
            <p:nvPr/>
          </p:nvSpPr>
          <p:spPr>
            <a:xfrm>
              <a:off x="10753033" y="4568121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D1D1CB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6" name="Frihandsfigur 15">
              <a:extLst>
                <a:ext uri="{FF2B5EF4-FFF2-40B4-BE49-F238E27FC236}">
                  <a16:creationId xmlns:a16="http://schemas.microsoft.com/office/drawing/2014/main" id="{8DD01B17-E146-2740-BF44-6332EF92F03B}"/>
                </a:ext>
              </a:extLst>
            </p:cNvPr>
            <p:cNvSpPr/>
            <p:nvPr/>
          </p:nvSpPr>
          <p:spPr>
            <a:xfrm>
              <a:off x="11245505" y="5072807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696959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</p:grpSp>
      <p:pic>
        <p:nvPicPr>
          <p:cNvPr id="18" name="Bild 17">
            <a:extLst>
              <a:ext uri="{FF2B5EF4-FFF2-40B4-BE49-F238E27FC236}">
                <a16:creationId xmlns:a16="http://schemas.microsoft.com/office/drawing/2014/main" id="{2CA9D05F-696C-439A-8C8A-667B73B6B5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863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E7F663AC-89D4-1844-81AC-B2FF11DBB9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6" name="Platshållare för bild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F05CF38B-01FA-3848-9474-DB46873325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4" name="Rektangel 3">
            <a:extLst>
              <a:ext uri="{FF2B5EF4-FFF2-40B4-BE49-F238E27FC236}">
                <a16:creationId xmlns:a16="http://schemas.microsoft.com/office/drawing/2014/main" id="{605325FD-8DB8-1F47-B465-7C624BEE8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ytan. Välj en bild från bildbanken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232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1047988" y="2211333"/>
            <a:ext cx="10096024" cy="1217667"/>
          </a:xfrm>
          <a:prstGeom prst="rect">
            <a:avLst/>
          </a:prstGeom>
          <a:noFill/>
        </p:spPr>
        <p:txBody>
          <a:bodyPr/>
          <a:lstStyle>
            <a:lvl1pPr algn="ctr">
              <a:defRPr sz="4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ett citat</a:t>
            </a:r>
          </a:p>
        </p:txBody>
      </p:sp>
      <p:sp>
        <p:nvSpPr>
          <p:cNvPr id="8" name="Platshållare för text 7"/>
          <p:cNvSpPr>
            <a:spLocks noGrp="1"/>
          </p:cNvSpPr>
          <p:nvPr>
            <p:ph type="body" sz="quarter" idx="10" hasCustomPrompt="1"/>
          </p:nvPr>
        </p:nvSpPr>
        <p:spPr>
          <a:xfrm>
            <a:off x="1047988" y="3842525"/>
            <a:ext cx="10096024" cy="9048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0" i="1">
                <a:solidFill>
                  <a:schemeClr val="bg1"/>
                </a:solidFill>
                <a:latin typeface="+mn-lt"/>
                <a:ea typeface="Ubuntu Light" charset="0"/>
                <a:cs typeface="Ubuntu Light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sv-SE" sz="2600" dirty="0"/>
              <a:t>- Namn Efternamn 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6A0C513B-A629-E24A-A00D-E2C304CE3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8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Citatsida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lyfta fram ett citat mot en färgad bakgrund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D1563E9-6300-864F-A4A8-66EAE51872D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E2129E-1F5E-AE4E-9AC8-67DBC424947C}" type="datetime1">
              <a:rPr lang="sv-SE" smtClean="0"/>
              <a:t>2025-11-14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351D71E-A2BD-2444-9537-CFE03C3AF45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DE307FC1-AA74-374B-BFD6-FB4D255E825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9582D5C7-A2FF-44BB-95AB-9AB34A245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8377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ida,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>
            <a:extLst>
              <a:ext uri="{FF2B5EF4-FFF2-40B4-BE49-F238E27FC236}">
                <a16:creationId xmlns:a16="http://schemas.microsoft.com/office/drawing/2014/main" id="{3225D613-9D0E-F548-878D-1075F816AF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9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1B2B9265-5B4E-4798-BE49-328EB6B1BE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sida,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>
            <a:extLst>
              <a:ext uri="{FF2B5EF4-FFF2-40B4-BE49-F238E27FC236}">
                <a16:creationId xmlns:a16="http://schemas.microsoft.com/office/drawing/2014/main" id="{892BA398-3928-1A4B-B277-1923AF8411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färgad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1ACF0E33-FBB2-443A-B130-5013C6DAB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84522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538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580000" cy="1221612"/>
          </a:xfrm>
          <a:prstGeom prst="rect">
            <a:avLst/>
          </a:prstGeom>
          <a:noFill/>
        </p:spPr>
        <p:txBody>
          <a:bodyPr/>
          <a:lstStyle>
            <a:lvl1pPr>
              <a:defRPr sz="4400" b="0" i="0">
                <a:solidFill>
                  <a:srgbClr val="D7817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579999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7112210" y="1209671"/>
            <a:ext cx="4625767" cy="4424492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</a:t>
            </a:r>
            <a:br>
              <a:rPr lang="sv-SE" dirty="0"/>
            </a:br>
            <a:r>
              <a:rPr lang="sv-SE" dirty="0"/>
              <a:t>infoga ett diagram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D2168FC6-603A-3744-8BE6-746A27B65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med rubrik och text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43F590F-1515-1E47-806A-191DEF1D1F1B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703263" y="6340474"/>
            <a:ext cx="2743200" cy="365125"/>
          </a:xfrm>
        </p:spPr>
        <p:txBody>
          <a:bodyPr/>
          <a:lstStyle/>
          <a:p>
            <a:fld id="{1A442AB7-D8D7-5F40-A08B-EBF669C188F9}" type="datetime1">
              <a:rPr lang="sv-SE" smtClean="0"/>
              <a:t>2025-11-14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06891B20-0432-F447-BFA7-20EE1C13EF63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3A6565C4-AAD8-814D-8B74-B2E1DAB794B7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B15B7F28-38B4-4F3A-944B-FD4A72B4E6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7246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EB66C0CF-8D23-E34D-9657-9C68D4542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480459" y="944879"/>
            <a:ext cx="11231081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infoga ett diagram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C6ADD88-D705-B541-8A44-4CCC8AFA8155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477838" y="6340474"/>
            <a:ext cx="2743200" cy="365125"/>
          </a:xfrm>
        </p:spPr>
        <p:txBody>
          <a:bodyPr/>
          <a:lstStyle/>
          <a:p>
            <a:fld id="{81556E09-E23F-4E42-BB11-B40308F5EF30}" type="datetime1">
              <a:rPr lang="sv-SE" smtClean="0"/>
              <a:t>2025-11-14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721549EE-753B-3E44-B96E-6E36CDB61394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B158EC0-FD9A-8A40-9387-9A2ED6C0913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C63346E4-1F99-410E-974C-6AE847C782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3757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dub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5375FA89-5363-7A4C-85BA-B8EF2D2325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9D3E837F-8D94-4749-BE89-D15DF9733BF0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556591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351104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F35DAE00-051C-224E-87B1-E6CE08519B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Dubbla diagram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6F702A1-EE18-EF4B-B9BD-15270C4B528B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56591" y="6356771"/>
            <a:ext cx="2743200" cy="365125"/>
          </a:xfrm>
        </p:spPr>
        <p:txBody>
          <a:bodyPr/>
          <a:lstStyle/>
          <a:p>
            <a:fld id="{8EAC890E-6A19-104D-8AA4-7D24B6ACD6BF}" type="datetime1">
              <a:rPr lang="sv-SE" smtClean="0"/>
              <a:t>2025-11-14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48D6899-66B9-6248-8198-CF5AA1672CB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858FE13C-A72C-EE4D-A911-14595470236A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2" name="Bild 11">
            <a:extLst>
              <a:ext uri="{FF2B5EF4-FFF2-40B4-BE49-F238E27FC236}">
                <a16:creationId xmlns:a16="http://schemas.microsoft.com/office/drawing/2014/main" id="{BA3EC8D6-5D22-4FA5-BB80-12A2BF6521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557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 En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ubrik 1">
            <a:extLst>
              <a:ext uri="{FF2B5EF4-FFF2-40B4-BE49-F238E27FC236}">
                <a16:creationId xmlns:a16="http://schemas.microsoft.com/office/drawing/2014/main" id="{35245E48-5DD8-8D47-856E-E0C60F3B58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Ena – Sveriges digitala infrastruktur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A1B5451F-67BB-C140-B761-2C56C5D74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862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Startsidan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förvald och ska alltid finnas med, kan också väljas som paussida, t.ex. under kaffepausen i ett föredrag. Du ser alla mallsidorna under ”Ny Bild/Layout”.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 här typen av rutor syns inte när du presenterar!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7BD44351-8139-3D40-B4EC-500847771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301469" y="2006051"/>
            <a:ext cx="7589061" cy="284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3355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2" name="Platshållare för tabell 2">
            <a:extLst>
              <a:ext uri="{FF2B5EF4-FFF2-40B4-BE49-F238E27FC236}">
                <a16:creationId xmlns:a16="http://schemas.microsoft.com/office/drawing/2014/main" id="{36D2E2DA-F640-4848-8F1C-FE2698D0612D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703263" y="1951200"/>
            <a:ext cx="8343900" cy="358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5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tabell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visa en tabell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FAEA16A-8B7E-0D43-B02E-E13F64DE449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2025-11-14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D33509E-9DC4-5F4E-92DF-D08575B8F39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592924FE-D2C4-EC46-ADE4-186EF6AAC5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D441BF06-5250-4809-9629-D3F4856E9B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8019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353FD396-E561-A14C-B8BF-A1AEC2A789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672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Tabellsida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kopiera tabellen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Platshållare för tabell 2">
            <a:extLst>
              <a:ext uri="{FF2B5EF4-FFF2-40B4-BE49-F238E27FC236}">
                <a16:creationId xmlns:a16="http://schemas.microsoft.com/office/drawing/2014/main" id="{9BE91E7C-A7CF-5E46-A340-88F53E79D81C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477838" y="924717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6A1663F-75D7-1E49-A575-6F0EBD83A6F6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2025-11-14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673A84F8-519D-7742-BCA3-B94EB75A66AC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A4EB6082-85D7-EA43-8431-D5643549BCE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7D29E990-882F-4BB7-BB32-CB945A1293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7794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57DA9014-414A-3147-8AEE-50A95009A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lägga till rubrik</a:t>
            </a:r>
          </a:p>
        </p:txBody>
      </p:sp>
      <p:sp>
        <p:nvSpPr>
          <p:cNvPr id="7" name="Platshållare för SmartArt 4">
            <a:extLst>
              <a:ext uri="{FF2B5EF4-FFF2-40B4-BE49-F238E27FC236}">
                <a16:creationId xmlns:a16="http://schemas.microsoft.com/office/drawing/2014/main" id="{465B5C9E-FFB5-6445-9418-3912DAF485B5}"/>
              </a:ext>
            </a:extLst>
          </p:cNvPr>
          <p:cNvSpPr>
            <a:spLocks noGrp="1"/>
          </p:cNvSpPr>
          <p:nvPr>
            <p:ph type="dgm" sz="quarter" idx="20"/>
          </p:nvPr>
        </p:nvSpPr>
        <p:spPr>
          <a:xfrm>
            <a:off x="477838" y="923925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SmartArt-grafik</a:t>
            </a:r>
            <a:endParaRPr lang="sv-SE" dirty="0"/>
          </a:p>
        </p:txBody>
      </p:sp>
      <p:sp>
        <p:nvSpPr>
          <p:cNvPr id="4" name="instruktioner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160000" y="39550"/>
            <a:ext cx="2160000" cy="17670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Sida för stort </a:t>
            </a:r>
            <a:r>
              <a:rPr lang="sv-SE" sz="1200" i="1" u="none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SmartArt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tänk på att inte göra grafiken för komplex. Berätta för åhörarna om de olika komponenterna.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8404828A-C145-44A0-93EE-57ED2A698C01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2025-11-14</a:t>
            </a:fld>
            <a:endParaRPr lang="sv-SE"/>
          </a:p>
        </p:txBody>
      </p:sp>
      <p:sp>
        <p:nvSpPr>
          <p:cNvPr id="11" name="Platshållare för sidfot 6">
            <a:extLst>
              <a:ext uri="{FF2B5EF4-FFF2-40B4-BE49-F238E27FC236}">
                <a16:creationId xmlns:a16="http://schemas.microsoft.com/office/drawing/2014/main" id="{0B65DD3A-E642-4A58-B0A6-8EE8F19697E8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2" name="Platshållare för bildnummer 7">
            <a:extLst>
              <a:ext uri="{FF2B5EF4-FFF2-40B4-BE49-F238E27FC236}">
                <a16:creationId xmlns:a16="http://schemas.microsoft.com/office/drawing/2014/main" id="{DC9C01CB-BD5E-4063-B2CB-62FE2DE4AFE7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3" name="Bild 12">
            <a:extLst>
              <a:ext uri="{FF2B5EF4-FFF2-40B4-BE49-F238E27FC236}">
                <a16:creationId xmlns:a16="http://schemas.microsoft.com/office/drawing/2014/main" id="{4D60505A-F950-497B-8B09-693FC1591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5507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skrivning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93619D3B-207D-49EC-9619-36E21ABC6C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439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beskrivande text om din tabell/diagram/</a:t>
            </a:r>
            <a:r>
              <a:rPr lang="sv-SE" dirty="0" err="1"/>
              <a:t>SmartArt</a:t>
            </a:r>
            <a:endParaRPr lang="sv-SE" dirty="0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574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Förklaring för grafik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förklara innehållet i skriven text. Det är underlättande att beskriva t ex förändringar över tid och liknande här.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tabell/diagram! I den kan du också hänvisa till förklaringen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BF31A35C-13B8-4E28-ADEE-B965A471E66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2025-11-14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E190796F-953A-477B-809F-4EBED5FE307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3">
            <a:extLst>
              <a:ext uri="{FF2B5EF4-FFF2-40B4-BE49-F238E27FC236}">
                <a16:creationId xmlns:a16="http://schemas.microsoft.com/office/drawing/2014/main" id="{5394F136-B5A2-490F-8322-7B2BBCC7A6B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4" name="Bild 13">
            <a:extLst>
              <a:ext uri="{FF2B5EF4-FFF2-40B4-BE49-F238E27FC236}">
                <a16:creationId xmlns:a16="http://schemas.microsoft.com/office/drawing/2014/main" id="{8711EAC2-9146-4354-9C43-BC5671A63B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4350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0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Platshållare för text 10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Platshållare för text 10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51045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334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67646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denna </a:t>
            </a:r>
            <a:r>
              <a:rPr lang="sv-SE" sz="1200" i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 eller tidslinje etc. </a:t>
            </a:r>
          </a:p>
        </p:txBody>
      </p:sp>
      <p:sp>
        <p:nvSpPr>
          <p:cNvPr id="11" name="Platshållare för bild 9">
            <a:extLst>
              <a:ext uri="{FF2B5EF4-FFF2-40B4-BE49-F238E27FC236}">
                <a16:creationId xmlns:a16="http://schemas.microsoft.com/office/drawing/2014/main" id="{9CF74937-64E5-E64C-A0AC-6E0171C67D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63904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2" name="Platshållare för bild 9">
            <a:extLst>
              <a:ext uri="{FF2B5EF4-FFF2-40B4-BE49-F238E27FC236}">
                <a16:creationId xmlns:a16="http://schemas.microsoft.com/office/drawing/2014/main" id="{31DD97CD-9B3C-894B-AE89-9EA0B099CF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57475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5" name="Platshållare för bild 9">
            <a:extLst>
              <a:ext uri="{FF2B5EF4-FFF2-40B4-BE49-F238E27FC236}">
                <a16:creationId xmlns:a16="http://schemas.microsoft.com/office/drawing/2014/main" id="{F78C33AD-EA3A-F448-BCEA-273D5E421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51045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20" name="Bild 19">
            <a:extLst>
              <a:ext uri="{FF2B5EF4-FFF2-40B4-BE49-F238E27FC236}">
                <a16:creationId xmlns:a16="http://schemas.microsoft.com/office/drawing/2014/main" id="{5BA760D5-9749-41CE-B62C-0FF76FB9D7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5684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3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lägga till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20" name="Ellips 19">
            <a:extLst>
              <a:ext uri="{FF2B5EF4-FFF2-40B4-BE49-F238E27FC236}">
                <a16:creationId xmlns:a16="http://schemas.microsoft.com/office/drawing/2014/main" id="{783F9449-4842-0747-850D-F6E7563BC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Ellips 21">
            <a:extLst>
              <a:ext uri="{FF2B5EF4-FFF2-40B4-BE49-F238E27FC236}">
                <a16:creationId xmlns:a16="http://schemas.microsoft.com/office/drawing/2014/main" id="{11AE12C2-0F74-E64A-A1FE-CBB388253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Ellips 23">
            <a:extLst>
              <a:ext uri="{FF2B5EF4-FFF2-40B4-BE49-F238E27FC236}">
                <a16:creationId xmlns:a16="http://schemas.microsoft.com/office/drawing/2014/main" id="{8F08C173-EC43-134C-8989-CCCEDA7D6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3 st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FC1F902-6221-8643-86BB-E4540CDB23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9437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6" name="Platshållare för innehåll 2">
            <a:extLst>
              <a:ext uri="{FF2B5EF4-FFF2-40B4-BE49-F238E27FC236}">
                <a16:creationId xmlns:a16="http://schemas.microsoft.com/office/drawing/2014/main" id="{54602595-FB73-244D-88AD-6DA12F395C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781185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7" name="Platshållare för innehåll 2">
            <a:extLst>
              <a:ext uri="{FF2B5EF4-FFF2-40B4-BE49-F238E27FC236}">
                <a16:creationId xmlns:a16="http://schemas.microsoft.com/office/drawing/2014/main" id="{04956AE5-5653-D643-938B-282248AEA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732933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pic>
        <p:nvPicPr>
          <p:cNvPr id="19" name="Bild 18">
            <a:extLst>
              <a:ext uri="{FF2B5EF4-FFF2-40B4-BE49-F238E27FC236}">
                <a16:creationId xmlns:a16="http://schemas.microsoft.com/office/drawing/2014/main" id="{B1E52677-822C-4D56-99AF-C1ED914219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2084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6219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09475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text4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48730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4 st.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sp>
        <p:nvSpPr>
          <p:cNvPr id="26" name="Ellips 25">
            <a:extLst>
              <a:ext uri="{FF2B5EF4-FFF2-40B4-BE49-F238E27FC236}">
                <a16:creationId xmlns:a16="http://schemas.microsoft.com/office/drawing/2014/main" id="{B6C66DDC-074B-3E43-9B53-581C7A765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Ellips 26">
            <a:extLst>
              <a:ext uri="{FF2B5EF4-FFF2-40B4-BE49-F238E27FC236}">
                <a16:creationId xmlns:a16="http://schemas.microsoft.com/office/drawing/2014/main" id="{7E335237-3B2D-7040-AF98-84F2E1479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Ellips 27">
            <a:extLst>
              <a:ext uri="{FF2B5EF4-FFF2-40B4-BE49-F238E27FC236}">
                <a16:creationId xmlns:a16="http://schemas.microsoft.com/office/drawing/2014/main" id="{D1BB11B8-B1BE-F743-9DFB-5FE751FA9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Platshållare för innehåll 2">
            <a:extLst>
              <a:ext uri="{FF2B5EF4-FFF2-40B4-BE49-F238E27FC236}">
                <a16:creationId xmlns:a16="http://schemas.microsoft.com/office/drawing/2014/main" id="{1BAA90BB-DE94-624A-A524-34BD0D334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9437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0" name="Platshållare för innehåll 2">
            <a:extLst>
              <a:ext uri="{FF2B5EF4-FFF2-40B4-BE49-F238E27FC236}">
                <a16:creationId xmlns:a16="http://schemas.microsoft.com/office/drawing/2014/main" id="{C6CEF8E7-0B11-504D-8578-A1D8042B5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781185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1" name="Platshållare för innehåll 2">
            <a:extLst>
              <a:ext uri="{FF2B5EF4-FFF2-40B4-BE49-F238E27FC236}">
                <a16:creationId xmlns:a16="http://schemas.microsoft.com/office/drawing/2014/main" id="{ADB6D10A-4CF1-6943-9420-C27056751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732933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2" name="Ellips 31">
            <a:extLst>
              <a:ext uri="{FF2B5EF4-FFF2-40B4-BE49-F238E27FC236}">
                <a16:creationId xmlns:a16="http://schemas.microsoft.com/office/drawing/2014/main" id="{EB4CC0BB-0963-9C4C-9474-7CE4BD13B6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741602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3" name="Platshållare för innehåll 2">
            <a:extLst>
              <a:ext uri="{FF2B5EF4-FFF2-40B4-BE49-F238E27FC236}">
                <a16:creationId xmlns:a16="http://schemas.microsoft.com/office/drawing/2014/main" id="{06F92F55-9A76-8C4C-87A0-9D9E35D063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9620512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pic>
        <p:nvPicPr>
          <p:cNvPr id="20" name="Bild 19">
            <a:extLst>
              <a:ext uri="{FF2B5EF4-FFF2-40B4-BE49-F238E27FC236}">
                <a16:creationId xmlns:a16="http://schemas.microsoft.com/office/drawing/2014/main" id="{83F5034F-2F7F-4002-89C7-179DCDF1B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9220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ro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Bild 14">
            <a:extLst>
              <a:ext uri="{FF2B5EF4-FFF2-40B4-BE49-F238E27FC236}">
                <a16:creationId xmlns:a16="http://schemas.microsoft.com/office/drawing/2014/main" id="{355E67E8-50D8-44CB-9A50-540EEDCD15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0889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rö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tx2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Bild 11">
            <a:extLst>
              <a:ext uri="{FF2B5EF4-FFF2-40B4-BE49-F238E27FC236}">
                <a16:creationId xmlns:a16="http://schemas.microsoft.com/office/drawing/2014/main" id="{970967E4-C9DE-401A-9CAB-4F80A1E9A3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8237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br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3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Bild 11">
            <a:extLst>
              <a:ext uri="{FF2B5EF4-FFF2-40B4-BE49-F238E27FC236}">
                <a16:creationId xmlns:a16="http://schemas.microsoft.com/office/drawing/2014/main" id="{4868BFC5-9C04-4BC7-937B-B42EE034D2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17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/kapitel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objekt 11">
            <a:extLst>
              <a:ext uri="{FF2B5EF4-FFF2-40B4-BE49-F238E27FC236}">
                <a16:creationId xmlns:a16="http://schemas.microsoft.com/office/drawing/2014/main" id="{52D22AF0-7F67-864A-A68C-341017C641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82843" y="4569841"/>
            <a:ext cx="3455134" cy="1964309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3B7E6742-EE7D-5642-A1D2-BCA01AF28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6764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Titelsida/Kapitelsida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Denna sida använder du för att dela upp innehållet i kapitel.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691149" y="2185988"/>
            <a:ext cx="10838864" cy="927752"/>
          </a:xfrm>
          <a:prstGeom prst="rect">
            <a:avLst/>
          </a:prstGeom>
          <a:noFill/>
        </p:spPr>
        <p:txBody>
          <a:bodyPr anchor="b"/>
          <a:lstStyle>
            <a:lvl1pPr>
              <a:defRPr sz="60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1"/>
          <p:cNvSpPr>
            <a:spLocks noGrp="1"/>
          </p:cNvSpPr>
          <p:nvPr>
            <p:ph type="body" sz="quarter" idx="11" hasCustomPrompt="1"/>
          </p:nvPr>
        </p:nvSpPr>
        <p:spPr>
          <a:xfrm>
            <a:off x="691149" y="3224084"/>
            <a:ext cx="10324514" cy="5595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pPr lvl="0"/>
            <a:r>
              <a:rPr lang="sv-SE" dirty="0"/>
              <a:t>Klicka här för att lägga till en underrubrik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9666375A-B25C-1845-9ABD-E2DCC961D45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4CEAD8C-E20B-4E44-9737-E7D092BD256C}" type="datetime1">
              <a:rPr lang="sv-SE" smtClean="0"/>
              <a:t>2025-11-14</a:t>
            </a:fld>
            <a:endParaRPr lang="sv-SE" dirty="0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F800AF-2FF1-9A49-BCA0-87DB1A36271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3AB9DFB-41E3-FA4C-8D5D-8113CED8C2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61C77D8B-B680-40A6-847E-F8E147B52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32718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9436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4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Bild 11">
            <a:extLst>
              <a:ext uri="{FF2B5EF4-FFF2-40B4-BE49-F238E27FC236}">
                <a16:creationId xmlns:a16="http://schemas.microsoft.com/office/drawing/2014/main" id="{094AB665-04CF-4584-94CD-099D17C360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4257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 med 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04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2475295"/>
            <a:ext cx="5040000" cy="1221612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114801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41869" y="542416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instruktioner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7789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– färgad. 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0B5E329A-288B-4E4A-804F-5AF6E7E9C06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4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CE9C3A2-0C60-5640-9BA9-C042DC6B8910}" type="datetime1">
              <a:rPr lang="sv-SE" smtClean="0"/>
              <a:t>2025-11-14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12E7021-04D3-C246-B467-E217C4FDBB2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08DE9E9C-D87B-4C4F-9F43-4E9F45162A4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1" name="Bild 10">
            <a:extLst>
              <a:ext uri="{FF2B5EF4-FFF2-40B4-BE49-F238E27FC236}">
                <a16:creationId xmlns:a16="http://schemas.microsoft.com/office/drawing/2014/main" id="{45F9E1BA-D2BE-482E-ABB9-BD22B2FEC9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625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innehål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2025-11-14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4" name="Bild 13">
            <a:extLst>
              <a:ext uri="{FF2B5EF4-FFF2-40B4-BE49-F238E27FC236}">
                <a16:creationId xmlns:a16="http://schemas.microsoft.com/office/drawing/2014/main" id="{B303739A-30FB-4E02-9950-39A97445E0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486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 med pix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83FCF9BF-16C7-F943-861C-FC1B7DE00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578"/>
          <a:stretch/>
        </p:blipFill>
        <p:spPr>
          <a:xfrm>
            <a:off x="5183566" y="5307601"/>
            <a:ext cx="1159288" cy="1156211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274CAF80-AFC1-254E-BEA5-4EC13C69D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49552" y="300404"/>
            <a:ext cx="1152663" cy="1152663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2025-11-14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4" name="Bild 13">
            <a:extLst>
              <a:ext uri="{FF2B5EF4-FFF2-40B4-BE49-F238E27FC236}">
                <a16:creationId xmlns:a16="http://schemas.microsoft.com/office/drawing/2014/main" id="{B303739A-30FB-4E02-9950-39A97445E0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526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 med fä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54C6870-8471-7F4A-9698-04B60F8EF9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D18DE441-0BC9-0249-80ED-89C5A14BF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46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m färg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Platshållare för datum 1">
            <a:extLst>
              <a:ext uri="{FF2B5EF4-FFF2-40B4-BE49-F238E27FC236}">
                <a16:creationId xmlns:a16="http://schemas.microsoft.com/office/drawing/2014/main" id="{42A8DE04-BE6E-4677-8F78-B354D1E46BF5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2025-11-14</a:t>
            </a:fld>
            <a:endParaRPr lang="sv-SE"/>
          </a:p>
        </p:txBody>
      </p:sp>
      <p:sp>
        <p:nvSpPr>
          <p:cNvPr id="13" name="Platshållare för sidfot 2">
            <a:extLst>
              <a:ext uri="{FF2B5EF4-FFF2-40B4-BE49-F238E27FC236}">
                <a16:creationId xmlns:a16="http://schemas.microsoft.com/office/drawing/2014/main" id="{70477CC3-194F-4EE3-ADDE-7D552884A88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4" name="Platshållare för bildnummer 4">
            <a:extLst>
              <a:ext uri="{FF2B5EF4-FFF2-40B4-BE49-F238E27FC236}">
                <a16:creationId xmlns:a16="http://schemas.microsoft.com/office/drawing/2014/main" id="{CEF44119-EE3D-448C-A72B-DBACDF3C6F2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16" name="Bild 15">
            <a:extLst>
              <a:ext uri="{FF2B5EF4-FFF2-40B4-BE49-F238E27FC236}">
                <a16:creationId xmlns:a16="http://schemas.microsoft.com/office/drawing/2014/main" id="{74247BD9-C30B-4600-AD6F-3B5A927697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557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7671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innehåll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en text. 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58A38A64-9FB7-4DAA-B267-3BCC283B49B3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2025-11-14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8F2D75C6-57D8-4F78-9D97-63D6AEFBAA2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4">
            <a:extLst>
              <a:ext uri="{FF2B5EF4-FFF2-40B4-BE49-F238E27FC236}">
                <a16:creationId xmlns:a16="http://schemas.microsoft.com/office/drawing/2014/main" id="{4BF11BBB-03B4-4175-9EBE-A6CCD8C866B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6" name="Bild 15">
            <a:extLst>
              <a:ext uri="{FF2B5EF4-FFF2-40B4-BE49-F238E27FC236}">
                <a16:creationId xmlns:a16="http://schemas.microsoft.com/office/drawing/2014/main" id="{F9D17003-5FBF-4ED0-87FF-FB0FEDB782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334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7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1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2B5B9CD5-A7CD-4C42-9E89-E5ECA77F87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0A4CB6E6-4093-4F22-B60D-4FF2B8311DF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C66A07-0C1B-7E44-8A84-D73B04008641}" type="datetime1">
              <a:rPr lang="sv-SE" smtClean="0"/>
              <a:pPr/>
              <a:t>2025-11-14</a:t>
            </a:fld>
            <a:endParaRPr lang="sv-SE" dirty="0"/>
          </a:p>
        </p:txBody>
      </p:sp>
      <p:sp>
        <p:nvSpPr>
          <p:cNvPr id="10" name="Platshållare för sidfot 2">
            <a:extLst>
              <a:ext uri="{FF2B5EF4-FFF2-40B4-BE49-F238E27FC236}">
                <a16:creationId xmlns:a16="http://schemas.microsoft.com/office/drawing/2014/main" id="{301BD519-EDB0-4314-923D-19F0131FCAC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1" name="Platshållare för bildnummer 4">
            <a:extLst>
              <a:ext uri="{FF2B5EF4-FFF2-40B4-BE49-F238E27FC236}">
                <a16:creationId xmlns:a16="http://schemas.microsoft.com/office/drawing/2014/main" id="{664B136B-4BCE-48A6-B93C-87DFD60024E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12" name="Bild 11">
            <a:extLst>
              <a:ext uri="{FF2B5EF4-FFF2-40B4-BE49-F238E27FC236}">
                <a16:creationId xmlns:a16="http://schemas.microsoft.com/office/drawing/2014/main" id="{11B33786-B111-4467-A07B-81CE9BEC06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653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rö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EC54D08E-BB6B-2343-A8EE-16DD22F35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7684FB4C-B14F-EA4F-B61A-9699D21210D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660B0CB-96A7-9341-B78D-F749F3BE3308}" type="datetime1">
              <a:rPr lang="sv-SE" smtClean="0"/>
              <a:t>2025-11-14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F31498BE-F0C2-414E-BDD1-7C00CCE6645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E3F7AE20-4FA8-E041-B9EC-3C46FC7CFC1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EEB12540-E365-4A55-ADD0-9DF40A0B37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6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715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rubrik 2">
            <a:extLst>
              <a:ext uri="{FF2B5EF4-FFF2-40B4-BE49-F238E27FC236}">
                <a16:creationId xmlns:a16="http://schemas.microsoft.com/office/drawing/2014/main" id="{9F4B96BA-0FFA-EF42-B27D-ABA584CD5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C23DDA3C-9FF4-0349-8A23-F924B8569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sv-SE" dirty="0"/>
              <a:t>Klicka här för att ändra mall för textformat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  <a:p>
            <a:pPr lvl="5"/>
            <a:r>
              <a:rPr lang="sv-SE" dirty="0"/>
              <a:t>Nästa nivå</a:t>
            </a:r>
          </a:p>
          <a:p>
            <a:pPr lvl="6"/>
            <a:r>
              <a:rPr lang="sv-SE" dirty="0"/>
              <a:t>Nästa nivå</a:t>
            </a:r>
          </a:p>
          <a:p>
            <a:pPr lvl="7"/>
            <a:r>
              <a:rPr lang="sv-SE" dirty="0"/>
              <a:t>Nästa nivå</a:t>
            </a:r>
          </a:p>
          <a:p>
            <a:pPr lvl="8"/>
            <a:r>
              <a:rPr lang="sv-SE" dirty="0"/>
              <a:t>Nästa nivå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CAD81A2-C93F-464F-B77F-D890DA12B3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A8DD9411-D5E3-2846-ADAC-C83B20EA5CEF}" type="datetime1">
              <a:rPr lang="sv-SE" smtClean="0"/>
              <a:t>2025-11-14</a:t>
            </a:fld>
            <a:endParaRPr lang="sv-SE"/>
          </a:p>
        </p:txBody>
      </p:sp>
      <p:sp>
        <p:nvSpPr>
          <p:cNvPr id="2" name="Platshållare för sidfot 1">
            <a:extLst>
              <a:ext uri="{FF2B5EF4-FFF2-40B4-BE49-F238E27FC236}">
                <a16:creationId xmlns:a16="http://schemas.microsoft.com/office/drawing/2014/main" id="{4DDDFDC5-C573-1549-AACB-72B3418F3F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404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A8BE975-32C6-2840-AFC9-F3B5E976D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6656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822" r:id="rId2"/>
    <p:sldLayoutId id="2147483735" r:id="rId3"/>
    <p:sldLayoutId id="2147483824" r:id="rId4"/>
    <p:sldLayoutId id="2147483737" r:id="rId5"/>
    <p:sldLayoutId id="2147483747" r:id="rId6"/>
    <p:sldLayoutId id="2147483736" r:id="rId7"/>
    <p:sldLayoutId id="2147483741" r:id="rId8"/>
    <p:sldLayoutId id="2147483742" r:id="rId9"/>
    <p:sldLayoutId id="2147483743" r:id="rId10"/>
    <p:sldLayoutId id="2147483744" r:id="rId11"/>
    <p:sldLayoutId id="2147483738" r:id="rId12"/>
    <p:sldLayoutId id="2147483739" r:id="rId13"/>
    <p:sldLayoutId id="2147483740" r:id="rId14"/>
    <p:sldLayoutId id="2147483746" r:id="rId15"/>
    <p:sldLayoutId id="2147483777" r:id="rId16"/>
    <p:sldLayoutId id="2147483749" r:id="rId17"/>
    <p:sldLayoutId id="2147483763" r:id="rId18"/>
    <p:sldLayoutId id="2147483764" r:id="rId19"/>
    <p:sldLayoutId id="2147483767" r:id="rId20"/>
    <p:sldLayoutId id="2147483766" r:id="rId21"/>
    <p:sldLayoutId id="2147483768" r:id="rId22"/>
    <p:sldLayoutId id="2147483765" r:id="rId23"/>
    <p:sldLayoutId id="2147483787" r:id="rId24"/>
    <p:sldLayoutId id="2147483779" r:id="rId25"/>
    <p:sldLayoutId id="2147483778" r:id="rId26"/>
    <p:sldLayoutId id="2147483748" r:id="rId27"/>
    <p:sldLayoutId id="2147483788" r:id="rId28"/>
    <p:sldLayoutId id="2147483789" r:id="rId29"/>
    <p:sldLayoutId id="2147483790" r:id="rId30"/>
    <p:sldLayoutId id="2147483762" r:id="rId31"/>
  </p:sldLayoutIdLst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Wingdings" pitchFamily="2" charset="2"/>
        <a:buChar char="§"/>
        <a:defRPr sz="26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8pPr>
      <a:lvl9pPr marL="3943350" marR="0" indent="-28575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7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771FB83-DE95-9BF3-6276-BE09F5958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148" y="2185988"/>
            <a:ext cx="11035117" cy="927752"/>
          </a:xfrm>
        </p:spPr>
        <p:txBody>
          <a:bodyPr/>
          <a:lstStyle/>
          <a:p>
            <a:r>
              <a:rPr lang="sv-SE" dirty="0"/>
              <a:t>Beslut och användning av namn</a:t>
            </a:r>
            <a:br>
              <a:rPr lang="sv-SE" dirty="0"/>
            </a:br>
            <a:endParaRPr lang="sv-SE" sz="2400" noProof="0" dirty="0"/>
          </a:p>
        </p:txBody>
      </p:sp>
    </p:spTree>
    <p:extLst>
      <p:ext uri="{BB962C8B-B14F-4D97-AF65-F5344CB8AC3E}">
        <p14:creationId xmlns:p14="http://schemas.microsoft.com/office/powerpoint/2010/main" val="20011409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CC21952-47E7-DA3A-D038-D8149BF853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6797321"/>
              </p:ext>
            </p:extLst>
          </p:nvPr>
        </p:nvGraphicFramePr>
        <p:xfrm>
          <a:off x="703262" y="1499616"/>
          <a:ext cx="10501185" cy="4681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itle 13">
            <a:extLst>
              <a:ext uri="{FF2B5EF4-FFF2-40B4-BE49-F238E27FC236}">
                <a16:creationId xmlns:a16="http://schemas.microsoft.com/office/drawing/2014/main" id="{C6D3EE68-51B6-8FBC-0FDD-E88733679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340" y="960756"/>
            <a:ext cx="9891507" cy="782699"/>
          </a:xfrm>
        </p:spPr>
        <p:txBody>
          <a:bodyPr/>
          <a:lstStyle/>
          <a:p>
            <a:r>
              <a:rPr lang="sv-SE" noProof="0" dirty="0"/>
              <a:t>Olika perspektiv att ta hänsyn till</a:t>
            </a:r>
          </a:p>
        </p:txBody>
      </p:sp>
    </p:spTree>
    <p:extLst>
      <p:ext uri="{BB962C8B-B14F-4D97-AF65-F5344CB8AC3E}">
        <p14:creationId xmlns:p14="http://schemas.microsoft.com/office/powerpoint/2010/main" val="1261108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F07153-3094-4430-A20E-9665F0EDE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Beskrivande och begripligt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8D895D6-E381-4B85-A022-5DF0D1CD86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Enligt </a:t>
            </a:r>
            <a:r>
              <a:rPr lang="sv-SE" dirty="0" err="1"/>
              <a:t>Diggs</a:t>
            </a:r>
            <a:r>
              <a:rPr lang="sv-SE" dirty="0"/>
              <a:t> Riktlinjer för kommunikation ska namn vara beskrivande, begripliga och på svenska. </a:t>
            </a:r>
          </a:p>
          <a:p>
            <a:r>
              <a:rPr lang="sv-SE" dirty="0"/>
              <a:t>Tekniska beskrivningar har valts bort för att möta den breda målgruppen (till exempel beslutfattare, jurister, arkitekter och utvecklare). </a:t>
            </a:r>
          </a:p>
        </p:txBody>
      </p:sp>
    </p:spTree>
    <p:extLst>
      <p:ext uri="{BB962C8B-B14F-4D97-AF65-F5344CB8AC3E}">
        <p14:creationId xmlns:p14="http://schemas.microsoft.com/office/powerpoint/2010/main" val="3382613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31FF41-71ED-223F-0535-1A7800396C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753CA-0193-7536-FE88-FDCBE2F10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noProof="0" dirty="0"/>
              <a:t>Ord </a:t>
            </a:r>
            <a:r>
              <a:rPr lang="sv-SE" dirty="0" err="1"/>
              <a:t>Intellecta</a:t>
            </a:r>
            <a:r>
              <a:rPr lang="sv-SE" noProof="0" dirty="0"/>
              <a:t> valde bort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AB598F-5794-1027-98EA-A04AB4DD6912}"/>
              </a:ext>
            </a:extLst>
          </p:cNvPr>
          <p:cNvSpPr/>
          <p:nvPr/>
        </p:nvSpPr>
        <p:spPr>
          <a:xfrm>
            <a:off x="703260" y="1951038"/>
            <a:ext cx="10732835" cy="4120578"/>
          </a:xfrm>
          <a:prstGeom prst="rect">
            <a:avLst/>
          </a:prstGeom>
        </p:spPr>
        <p:txBody>
          <a:bodyPr lIns="91440" tIns="45720" rIns="91440" bIns="45720" anchor="t"/>
          <a:lstStyle/>
          <a:p>
            <a:pPr lvl="0">
              <a:buChar char="•"/>
            </a:pPr>
            <a:r>
              <a:rPr lang="sv-SE" sz="2600" b="0" i="0" baseline="0" noProof="0" dirty="0">
                <a:solidFill>
                  <a:schemeClr val="bg1"/>
                </a:solidFill>
                <a:latin typeface="+mn-lt"/>
              </a:rPr>
              <a:t>Tillit</a:t>
            </a:r>
            <a:endParaRPr lang="sv-SE" sz="2600" noProof="0" dirty="0">
              <a:solidFill>
                <a:schemeClr val="bg1"/>
              </a:solidFill>
              <a:latin typeface="+mn-lt"/>
            </a:endParaRPr>
          </a:p>
          <a:p>
            <a:pPr lvl="1">
              <a:buChar char="•"/>
            </a:pPr>
            <a:r>
              <a:rPr lang="sv-SE" sz="2600" b="0" i="0" noProof="0" dirty="0">
                <a:solidFill>
                  <a:schemeClr val="bg1"/>
                </a:solidFill>
                <a:latin typeface="+mn-lt"/>
              </a:rPr>
              <a:t>Tolkas olika av olika målgrupper (ansvar vs tillförlitlighet).</a:t>
            </a:r>
            <a:endParaRPr lang="sv-SE" sz="2600" noProof="0" dirty="0">
              <a:solidFill>
                <a:schemeClr val="bg1"/>
              </a:solidFill>
              <a:latin typeface="+mn-lt"/>
            </a:endParaRPr>
          </a:p>
          <a:p>
            <a:pPr lvl="1">
              <a:buChar char="•"/>
            </a:pPr>
            <a:r>
              <a:rPr lang="sv-SE" sz="2600" b="0" i="0" noProof="0" dirty="0">
                <a:solidFill>
                  <a:schemeClr val="bg1"/>
                </a:solidFill>
                <a:latin typeface="+mn-lt"/>
              </a:rPr>
              <a:t>Fokuserar på vad som skapas snarare än vad tjänsten gör.</a:t>
            </a:r>
            <a:endParaRPr lang="sv-SE" sz="2600" noProof="0" dirty="0">
              <a:solidFill>
                <a:schemeClr val="bg1"/>
              </a:solidFill>
              <a:latin typeface="+mn-lt"/>
            </a:endParaRPr>
          </a:p>
          <a:p>
            <a:pPr lvl="0">
              <a:buChar char="•"/>
            </a:pPr>
            <a:r>
              <a:rPr lang="sv-SE" sz="2600" b="0" i="0" baseline="0" noProof="0" dirty="0">
                <a:solidFill>
                  <a:schemeClr val="bg1"/>
                </a:solidFill>
                <a:latin typeface="+mn-lt"/>
              </a:rPr>
              <a:t>Säkerhet</a:t>
            </a:r>
            <a:endParaRPr lang="sv-SE" sz="2600" noProof="0" dirty="0">
              <a:solidFill>
                <a:schemeClr val="bg1"/>
              </a:solidFill>
              <a:latin typeface="+mn-lt"/>
            </a:endParaRPr>
          </a:p>
          <a:p>
            <a:pPr lvl="1">
              <a:buChar char="•"/>
            </a:pPr>
            <a:r>
              <a:rPr lang="sv-SE" sz="2600" b="0" i="0" noProof="0" dirty="0">
                <a:solidFill>
                  <a:schemeClr val="bg1"/>
                </a:solidFill>
                <a:latin typeface="+mn-lt"/>
              </a:rPr>
              <a:t>Hygienfaktor inte primär funktion.</a:t>
            </a:r>
            <a:endParaRPr lang="sv-SE" sz="2600" noProof="0" dirty="0">
              <a:solidFill>
                <a:schemeClr val="bg1"/>
              </a:solidFill>
              <a:latin typeface="+mn-lt"/>
            </a:endParaRPr>
          </a:p>
          <a:p>
            <a:pPr lvl="1">
              <a:buChar char="•"/>
            </a:pPr>
            <a:r>
              <a:rPr lang="sv-SE" sz="2600" b="0" i="0" noProof="0" dirty="0">
                <a:solidFill>
                  <a:schemeClr val="bg1"/>
                </a:solidFill>
                <a:latin typeface="+mn-lt"/>
              </a:rPr>
              <a:t>Inte unikt för lösningen.</a:t>
            </a:r>
            <a:endParaRPr lang="sv-SE" sz="2600" noProof="0" dirty="0">
              <a:solidFill>
                <a:schemeClr val="bg1"/>
              </a:solidFill>
              <a:latin typeface="+mn-lt"/>
            </a:endParaRPr>
          </a:p>
          <a:p>
            <a:pPr lvl="0">
              <a:buChar char="•"/>
            </a:pPr>
            <a:r>
              <a:rPr lang="sv-SE" sz="2600" b="0" i="0" baseline="0" noProof="0" dirty="0">
                <a:solidFill>
                  <a:schemeClr val="bg1"/>
                </a:solidFill>
                <a:latin typeface="+mn-lt"/>
              </a:rPr>
              <a:t>Federation</a:t>
            </a:r>
            <a:endParaRPr lang="sv-SE" sz="2600" noProof="0" dirty="0">
              <a:solidFill>
                <a:schemeClr val="bg1"/>
              </a:solidFill>
              <a:latin typeface="+mn-lt"/>
            </a:endParaRPr>
          </a:p>
          <a:p>
            <a:pPr lvl="1">
              <a:buChar char="•"/>
            </a:pPr>
            <a:r>
              <a:rPr lang="sv-SE" sz="2600" b="0" i="0" noProof="0" dirty="0">
                <a:solidFill>
                  <a:schemeClr val="bg1"/>
                </a:solidFill>
                <a:latin typeface="+mn-lt"/>
              </a:rPr>
              <a:t>För krångligt.</a:t>
            </a:r>
            <a:endParaRPr lang="sv-SE" sz="2600" noProof="0" dirty="0">
              <a:solidFill>
                <a:schemeClr val="bg1"/>
              </a:solidFill>
              <a:latin typeface="+mn-lt"/>
            </a:endParaRPr>
          </a:p>
          <a:p>
            <a:pPr lvl="0">
              <a:buChar char="•"/>
            </a:pPr>
            <a:r>
              <a:rPr lang="sv-SE" sz="2600" b="0" i="0" baseline="0" noProof="0" dirty="0" err="1">
                <a:solidFill>
                  <a:schemeClr val="bg1"/>
                </a:solidFill>
                <a:latin typeface="+mn-lt"/>
              </a:rPr>
              <a:t>Inlogg</a:t>
            </a:r>
            <a:endParaRPr lang="sv-SE" sz="2600" noProof="0" dirty="0">
              <a:solidFill>
                <a:schemeClr val="bg1"/>
              </a:solidFill>
              <a:latin typeface="+mn-lt"/>
            </a:endParaRPr>
          </a:p>
          <a:p>
            <a:pPr lvl="1">
              <a:buChar char="•"/>
            </a:pPr>
            <a:r>
              <a:rPr lang="sv-SE" sz="2600" b="0" i="0" noProof="0" dirty="0">
                <a:solidFill>
                  <a:schemeClr val="bg1"/>
                </a:solidFill>
                <a:latin typeface="+mn-lt"/>
              </a:rPr>
              <a:t>För enkelt och inte primär funktion.</a:t>
            </a:r>
            <a:endParaRPr lang="sv-SE" sz="260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6904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B832F-E98E-68A2-5B6D-7DE326F82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312" y="2646301"/>
            <a:ext cx="9671925" cy="782699"/>
          </a:xfrm>
        </p:spPr>
        <p:txBody>
          <a:bodyPr/>
          <a:lstStyle/>
          <a:p>
            <a:pPr algn="ctr"/>
            <a:br>
              <a:rPr lang="sv-SE" noProof="0" dirty="0">
                <a:solidFill>
                  <a:schemeClr val="accent1"/>
                </a:solidFill>
              </a:rPr>
            </a:br>
            <a:r>
              <a:rPr lang="sv-SE" noProof="0" dirty="0">
                <a:solidFill>
                  <a:schemeClr val="accent1"/>
                </a:solidFill>
              </a:rPr>
              <a:t>Samordnad </a:t>
            </a:r>
            <a:r>
              <a:rPr lang="sv-SE" dirty="0">
                <a:solidFill>
                  <a:schemeClr val="accent1"/>
                </a:solidFill>
              </a:rPr>
              <a:t>identitet och </a:t>
            </a:r>
            <a:r>
              <a:rPr lang="sv-SE" noProof="0" dirty="0">
                <a:solidFill>
                  <a:schemeClr val="accent1"/>
                </a:solidFill>
              </a:rPr>
              <a:t>behörighet</a:t>
            </a:r>
          </a:p>
        </p:txBody>
      </p:sp>
      <p:pic>
        <p:nvPicPr>
          <p:cNvPr id="5" name="Bild 13">
            <a:extLst>
              <a:ext uri="{FF2B5EF4-FFF2-40B4-BE49-F238E27FC236}">
                <a16:creationId xmlns:a16="http://schemas.microsoft.com/office/drawing/2014/main" id="{796E19F5-2397-ED64-3F84-86A1009A7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49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0B6D629-1B2E-28D0-57F5-D25F4EDFD0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47CD-CCFD-76F0-EC9D-8E35506F1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262" y="866269"/>
            <a:ext cx="9568738" cy="782699"/>
          </a:xfrm>
        </p:spPr>
        <p:txBody>
          <a:bodyPr/>
          <a:lstStyle/>
          <a:p>
            <a:r>
              <a:rPr lang="sv-SE" noProof="0" dirty="0">
                <a:solidFill>
                  <a:schemeClr val="accent1"/>
                </a:solidFill>
              </a:rPr>
              <a:t>Samordnad </a:t>
            </a:r>
            <a:r>
              <a:rPr lang="sv-SE" dirty="0">
                <a:solidFill>
                  <a:schemeClr val="accent1"/>
                </a:solidFill>
              </a:rPr>
              <a:t>identitet och </a:t>
            </a:r>
            <a:r>
              <a:rPr lang="sv-SE" noProof="0" dirty="0">
                <a:solidFill>
                  <a:schemeClr val="accent1"/>
                </a:solidFill>
              </a:rPr>
              <a:t>behörighet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622036CD-76BE-0BC0-3E2C-1D0A16E540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7494363"/>
              </p:ext>
            </p:extLst>
          </p:nvPr>
        </p:nvGraphicFramePr>
        <p:xfrm>
          <a:off x="703262" y="1622925"/>
          <a:ext cx="10501185" cy="4314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Bild 13">
            <a:extLst>
              <a:ext uri="{FF2B5EF4-FFF2-40B4-BE49-F238E27FC236}">
                <a16:creationId xmlns:a16="http://schemas.microsoft.com/office/drawing/2014/main" id="{64F873D2-EBCE-DEE7-8A29-5CDB5D1BA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134000" y="6004290"/>
            <a:ext cx="1502475" cy="5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9657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FBAC964-62E0-7643-8C23-35B3802D9C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6FBAC964-62E0-7643-8C23-35B3802D9C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EA8A3F3-E519-7542-B4F6-0D64847832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dgm id="{4EA8A3F3-E519-7542-B4F6-0D64847832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5CEAD29-A894-4B45-8F70-6328131D14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dgm id="{D5CEAD29-A894-4B45-8F70-6328131D14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DF54DFC-3AB9-7543-9414-7EF8AE3BDE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dgm id="{1DF54DFC-3AB9-7543-9414-7EF8AE3BDE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AB77BC5-62B2-FA45-8BD6-EC2C088420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BAB77BC5-62B2-FA45-8BD6-EC2C088420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187E70C-0F65-D143-93F6-D453DB7410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dgm id="{A187E70C-0F65-D143-93F6-D453DB7410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2FFE620-D317-D442-9C43-579221FAEA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dgm id="{72FFE620-D317-D442-9C43-579221FAEA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5CA94DD-AD3E-A447-876E-77A8EDDBB7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graphicEl>
                                              <a:dgm id="{C5CA94DD-AD3E-A447-876E-77A8EDDBB7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C3CED07-87FB-4571-AA3C-EA55FAB02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341" y="960756"/>
            <a:ext cx="10020742" cy="782699"/>
          </a:xfrm>
        </p:spPr>
        <p:txBody>
          <a:bodyPr/>
          <a:lstStyle/>
          <a:p>
            <a:pPr marL="0" indent="0">
              <a:buNone/>
            </a:pPr>
            <a:r>
              <a:rPr lang="sv-SE" dirty="0"/>
              <a:t>*</a:t>
            </a:r>
            <a:r>
              <a:rPr lang="sv-SE" dirty="0" err="1"/>
              <a:t>Intellecta</a:t>
            </a:r>
            <a:r>
              <a:rPr lang="sv-SE" dirty="0"/>
              <a:t> har gjort följande kontroller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107447E-9F61-4094-AFB2-6CC1BB797C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264" y="1951038"/>
            <a:ext cx="8616302" cy="358457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sv-SE" dirty="0"/>
              <a:t>Det är svårt att </a:t>
            </a:r>
            <a:r>
              <a:rPr lang="sv-SE" dirty="0" err="1"/>
              <a:t>varumärkesskydda</a:t>
            </a:r>
            <a:r>
              <a:rPr lang="sv-SE" dirty="0"/>
              <a:t> generiska namn (allmänt beskrivande).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dirty="0"/>
              <a:t>Kontroll hos PRV visar att varken Samordnad identitet och behörighet, Samordnad behörighet eller Samordnad identitet är registrerat.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dirty="0"/>
              <a:t>Enligt </a:t>
            </a:r>
            <a:r>
              <a:rPr lang="sv-SE" dirty="0" err="1"/>
              <a:t>Loopia</a:t>
            </a:r>
            <a:r>
              <a:rPr lang="sv-SE" dirty="0"/>
              <a:t> är följande domäner lediga: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v-SE" dirty="0"/>
              <a:t>samordnadidentitetochbehorighet.se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v-SE" dirty="0"/>
              <a:t>samordnadbehorighet.se</a:t>
            </a:r>
          </a:p>
        </p:txBody>
      </p:sp>
    </p:spTree>
    <p:extLst>
      <p:ext uri="{BB962C8B-B14F-4D97-AF65-F5344CB8AC3E}">
        <p14:creationId xmlns:p14="http://schemas.microsoft.com/office/powerpoint/2010/main" val="41003493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58A0A9D-3445-44B3-B06C-5E0A67CB6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*Namnets hållbarhet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EE9B53E8-F426-4FC5-AE25-7919865F961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Inget </a:t>
            </a:r>
            <a:r>
              <a:rPr lang="sv-SE" dirty="0" err="1"/>
              <a:t>myndighetsnamn</a:t>
            </a:r>
            <a:r>
              <a:rPr lang="sv-SE" dirty="0"/>
              <a:t> eller liknande inkluderat i namnet.</a:t>
            </a:r>
          </a:p>
          <a:p>
            <a:r>
              <a:rPr lang="sv-SE" noProof="0" dirty="0">
                <a:solidFill>
                  <a:schemeClr val="tx1"/>
                </a:solidFill>
                <a:latin typeface="+mn-lt"/>
              </a:rPr>
              <a:t>Kan stå ensamt eller tillsammans med Ena</a:t>
            </a:r>
            <a:endParaRPr lang="sv-SE" dirty="0">
              <a:highlight>
                <a:srgbClr val="FFFF00"/>
              </a:highlight>
            </a:endParaRPr>
          </a:p>
          <a:p>
            <a:r>
              <a:rPr lang="sv-SE" dirty="0"/>
              <a:t>Utmaning att ta höjd för kommande uppdrag och användningsområden, som vi inte känner till. </a:t>
            </a:r>
          </a:p>
          <a:p>
            <a:r>
              <a:rPr lang="sv-SE" dirty="0"/>
              <a:t>Förväntas ändå hålla över tid eftersom namnet beskriver det vi använder infrastrukturen till (inte tekniken eller aktuella verksamhetsområden).</a:t>
            </a:r>
          </a:p>
        </p:txBody>
      </p:sp>
    </p:spTree>
    <p:extLst>
      <p:ext uri="{BB962C8B-B14F-4D97-AF65-F5344CB8AC3E}">
        <p14:creationId xmlns:p14="http://schemas.microsoft.com/office/powerpoint/2010/main" val="18506770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21A80-B814-38E1-A938-A71B27DFA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noProof="0" dirty="0"/>
              <a:t>Användning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C3D3D0-81E6-C7BD-A7E8-DE50119C701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35455843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97E23-650E-3A72-32AC-37DE6A9AD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340" y="960756"/>
            <a:ext cx="9521875" cy="782699"/>
          </a:xfrm>
        </p:spPr>
        <p:txBody>
          <a:bodyPr/>
          <a:lstStyle/>
          <a:p>
            <a:r>
              <a:rPr lang="sv-SE" dirty="0"/>
              <a:t>Använd hela namnet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823614-CC9C-99BC-A188-8F77AF02064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262" y="1951038"/>
            <a:ext cx="8675515" cy="3584575"/>
          </a:xfrm>
        </p:spPr>
        <p:txBody>
          <a:bodyPr/>
          <a:lstStyle/>
          <a:p>
            <a:r>
              <a:rPr lang="sv-SE" dirty="0"/>
              <a:t>Initialt bör namnet alltid skrivas ut i sin helhet ”Samordnad identitet och behörighet”. </a:t>
            </a:r>
          </a:p>
          <a:p>
            <a:r>
              <a:rPr lang="sv-SE" dirty="0"/>
              <a:t>Att för snabbt och för tidigt i lanseringsprocessen använda en akronymförkortning är inte att föredra. Det skapar otydlighet och förvirring och stärker inte nyttan med lösningen.</a:t>
            </a:r>
            <a:endParaRPr lang="sv-SE" sz="2400" dirty="0"/>
          </a:p>
        </p:txBody>
      </p:sp>
    </p:spTree>
    <p:extLst>
      <p:ext uri="{BB962C8B-B14F-4D97-AF65-F5344CB8AC3E}">
        <p14:creationId xmlns:p14="http://schemas.microsoft.com/office/powerpoint/2010/main" val="26101580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97E23-650E-3A72-32AC-37DE6A9AD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340" y="960756"/>
            <a:ext cx="9521875" cy="782699"/>
          </a:xfrm>
        </p:spPr>
        <p:txBody>
          <a:bodyPr/>
          <a:lstStyle/>
          <a:p>
            <a:r>
              <a:rPr lang="sv-SE" dirty="0"/>
              <a:t>Stor begynnelsebokstav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823614-CC9C-99BC-A188-8F77AF02064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262" y="1951038"/>
            <a:ext cx="8675515" cy="3584575"/>
          </a:xfrm>
        </p:spPr>
        <p:txBody>
          <a:bodyPr/>
          <a:lstStyle/>
          <a:p>
            <a:r>
              <a:rPr lang="sv-SE" dirty="0"/>
              <a:t>Detta ska betraktas som ett namn, dvs. stor begynnelsebokstav. Exempel: </a:t>
            </a:r>
            <a:r>
              <a:rPr lang="sv-SE" i="1" dirty="0"/>
              <a:t>Fördelarna med Samordnad identitet och behörighet är…</a:t>
            </a:r>
          </a:p>
          <a:p>
            <a:r>
              <a:rPr lang="sv-SE" dirty="0"/>
              <a:t> … </a:t>
            </a:r>
            <a:r>
              <a:rPr lang="sv-SE" b="1" dirty="0"/>
              <a:t>men</a:t>
            </a:r>
            <a:r>
              <a:rPr lang="sv-SE" dirty="0"/>
              <a:t> kan också användas som en beskrivning, då utan stor begynnelsebokstav. Exempel: </a:t>
            </a:r>
            <a:r>
              <a:rPr lang="sv-SE" i="1" dirty="0"/>
              <a:t>Lösningen för en samordnad identitet och behörighet kommer att…</a:t>
            </a:r>
          </a:p>
        </p:txBody>
      </p:sp>
    </p:spTree>
    <p:extLst>
      <p:ext uri="{BB962C8B-B14F-4D97-AF65-F5344CB8AC3E}">
        <p14:creationId xmlns:p14="http://schemas.microsoft.com/office/powerpoint/2010/main" val="2002281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EB0DB03-98E1-43E0-8311-AEE5C17FC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Förutsättningar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569289F-B96B-4ED6-9119-DA676FF280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Komplex lösning med målgrupper på olika kunskapsnivåer.</a:t>
            </a:r>
          </a:p>
          <a:p>
            <a:r>
              <a:rPr lang="sv-SE" dirty="0"/>
              <a:t>Koppling till Ena.</a:t>
            </a:r>
          </a:p>
          <a:p>
            <a:r>
              <a:rPr lang="sv-SE" dirty="0"/>
              <a:t>Olika perspektiv i våra arbetsgrupper.</a:t>
            </a:r>
          </a:p>
          <a:p>
            <a:r>
              <a:rPr lang="sv-SE" dirty="0"/>
              <a:t>Olika organisationer med olika uppdrag/behov.</a:t>
            </a:r>
          </a:p>
          <a:p>
            <a:r>
              <a:rPr lang="sv-SE" dirty="0"/>
              <a:t>Undvikande av att ”lova för mycket”. </a:t>
            </a:r>
          </a:p>
          <a:p>
            <a:r>
              <a:rPr lang="sv-SE" dirty="0"/>
              <a:t>Namn som ”redan finns”. </a:t>
            </a:r>
          </a:p>
        </p:txBody>
      </p:sp>
    </p:spTree>
    <p:extLst>
      <p:ext uri="{BB962C8B-B14F-4D97-AF65-F5344CB8AC3E}">
        <p14:creationId xmlns:p14="http://schemas.microsoft.com/office/powerpoint/2010/main" val="862761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4A5209C-E4A2-46BF-8180-00A7EADBA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Tillsammans med Ena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6D709699-5885-4123-839D-4790F0B1BB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/>
              <a:t>Beskriv att lösningen är en del av Ena, på ett sätt som passar sammanhanget. Till exempel: </a:t>
            </a:r>
          </a:p>
          <a:p>
            <a:r>
              <a:rPr lang="sv-SE" i="1" dirty="0"/>
              <a:t>Samordnad identitet och behörighet är en del av Ena, Sveriges digitala infrastruktur. </a:t>
            </a:r>
          </a:p>
          <a:p>
            <a:r>
              <a:rPr lang="sv-SE" i="1" dirty="0"/>
              <a:t>Enas Samordnad identitet och behörighet kommer att...</a:t>
            </a:r>
          </a:p>
          <a:p>
            <a:r>
              <a:rPr lang="sv-SE" i="1" dirty="0"/>
              <a:t>Samordnad identitet och behörighet, som är en del av Ena, bidrar till...</a:t>
            </a:r>
          </a:p>
          <a:p>
            <a:pPr marL="0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310088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4A346-0332-F887-3AED-2A7BFA967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99107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BC6C9-246F-9D66-F0B3-AE84E5641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noProof="0" dirty="0"/>
              <a:t>Uppdrag till </a:t>
            </a:r>
            <a:r>
              <a:rPr lang="sv-SE" noProof="0" dirty="0" err="1"/>
              <a:t>Intellecta</a:t>
            </a:r>
            <a:endParaRPr lang="sv-SE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294D25-2B4B-44EE-146E-0EA8CAD15FF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263" y="1951038"/>
            <a:ext cx="9145072" cy="3584575"/>
          </a:xfrm>
        </p:spPr>
        <p:txBody>
          <a:bodyPr/>
          <a:lstStyle/>
          <a:p>
            <a:r>
              <a:rPr lang="sv-SE" noProof="0" dirty="0"/>
              <a:t>Namn som följer lagar, </a:t>
            </a:r>
            <a:r>
              <a:rPr lang="sv-SE" noProof="0" dirty="0" err="1"/>
              <a:t>Diggs</a:t>
            </a:r>
            <a:r>
              <a:rPr lang="sv-SE" noProof="0" dirty="0"/>
              <a:t> Riktlinjer för kommunikation, målgruppsperspektiv.</a:t>
            </a:r>
          </a:p>
          <a:p>
            <a:r>
              <a:rPr lang="sv-SE" noProof="0" dirty="0"/>
              <a:t>Insamling förväntningar och kunskap – intervjuer.</a:t>
            </a:r>
          </a:p>
          <a:p>
            <a:r>
              <a:rPr lang="sv-SE" noProof="0" dirty="0"/>
              <a:t>Bakgrundskontroll </a:t>
            </a:r>
            <a:r>
              <a:rPr lang="sv-SE" dirty="0"/>
              <a:t>– domäner, varumärkesskydd, juridiska hinder. </a:t>
            </a:r>
          </a:p>
          <a:p>
            <a:r>
              <a:rPr lang="sv-SE" dirty="0"/>
              <a:t>Namnförslag.</a:t>
            </a:r>
          </a:p>
          <a:p>
            <a:r>
              <a:rPr lang="sv-SE" noProof="0" dirty="0"/>
              <a:t>Grundbudskap</a:t>
            </a:r>
            <a:r>
              <a:rPr lang="sv-SE" dirty="0"/>
              <a:t>.</a:t>
            </a:r>
          </a:p>
          <a:p>
            <a:endParaRPr lang="sv-SE" dirty="0"/>
          </a:p>
          <a:p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3615705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1780601-7E00-4E94-9137-9A230FB13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Så gick det till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9D92D4F-BD6F-4B13-953B-56FD7FA4DD4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262" y="1951038"/>
            <a:ext cx="10423997" cy="3584575"/>
          </a:xfrm>
        </p:spPr>
        <p:txBody>
          <a:bodyPr/>
          <a:lstStyle/>
          <a:p>
            <a:r>
              <a:rPr lang="sv-SE" dirty="0"/>
              <a:t>Hänsyn till tidigare arbete inom området kommunikation tillsammans med Leveransteam Verksamhet och juridik.</a:t>
            </a:r>
          </a:p>
          <a:p>
            <a:r>
              <a:rPr lang="sv-SE" dirty="0"/>
              <a:t>Intervjupersoner beslutade av </a:t>
            </a:r>
            <a:r>
              <a:rPr lang="sv-SE" dirty="0" err="1"/>
              <a:t>Digg</a:t>
            </a:r>
            <a:r>
              <a:rPr lang="sv-SE" dirty="0"/>
              <a:t>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v-SE" dirty="0"/>
              <a:t>Tre (fyra med kommunikatör) medarbetare </a:t>
            </a:r>
            <a:r>
              <a:rPr lang="sv-SE" dirty="0" err="1"/>
              <a:t>Digg</a:t>
            </a:r>
            <a:r>
              <a:rPr lang="sv-SE" dirty="0"/>
              <a:t> med olika roller/kompetens.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v-SE" dirty="0"/>
              <a:t>En representant E-hälsomyndigheten. </a:t>
            </a:r>
          </a:p>
          <a:p>
            <a:r>
              <a:rPr lang="sv-SE" dirty="0"/>
              <a:t>Digitala samtal, ca 45 minuter. </a:t>
            </a:r>
          </a:p>
          <a:p>
            <a:r>
              <a:rPr lang="sv-SE" dirty="0"/>
              <a:t>Namnförslag från </a:t>
            </a:r>
            <a:r>
              <a:rPr lang="sv-SE" dirty="0" err="1"/>
              <a:t>Intellecta</a:t>
            </a:r>
            <a:r>
              <a:rPr lang="sv-SE" dirty="0"/>
              <a:t>. </a:t>
            </a:r>
          </a:p>
          <a:p>
            <a:r>
              <a:rPr lang="sv-SE" dirty="0"/>
              <a:t>Avstämning arbetsgrupp på </a:t>
            </a:r>
            <a:r>
              <a:rPr lang="sv-SE" dirty="0" err="1"/>
              <a:t>Digg</a:t>
            </a:r>
            <a:r>
              <a:rPr lang="sv-SE" dirty="0"/>
              <a:t> samt intervjuperson E-hälsomyndigheten. </a:t>
            </a:r>
          </a:p>
          <a:p>
            <a:r>
              <a:rPr lang="sv-SE" dirty="0"/>
              <a:t>Beslut avdelningsledningsgrupp på </a:t>
            </a:r>
            <a:r>
              <a:rPr lang="sv-SE" dirty="0" err="1"/>
              <a:t>Digg</a:t>
            </a:r>
            <a:r>
              <a:rPr lang="sv-SE" dirty="0"/>
              <a:t> 4 november 2025.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96386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177500-97F9-A9AF-BEE5-D7F1E40FE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noProof="0" dirty="0"/>
              <a:t>Intervjuer</a:t>
            </a:r>
          </a:p>
        </p:txBody>
      </p:sp>
    </p:spTree>
    <p:extLst>
      <p:ext uri="{BB962C8B-B14F-4D97-AF65-F5344CB8AC3E}">
        <p14:creationId xmlns:p14="http://schemas.microsoft.com/office/powerpoint/2010/main" val="2864124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EC2B5-5F58-7C91-BA66-93E2EF01E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noProof="0" dirty="0"/>
              <a:t>Vad är det för något?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C99917-FC2E-CD5A-7285-FC8963241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260" y="1951038"/>
            <a:ext cx="8938173" cy="3584575"/>
          </a:xfrm>
        </p:spPr>
        <p:txBody>
          <a:bodyPr/>
          <a:lstStyle/>
          <a:p>
            <a:r>
              <a:rPr lang="sv-SE" noProof="0" dirty="0"/>
              <a:t>Det är </a:t>
            </a:r>
            <a:r>
              <a:rPr lang="sv-SE" b="1" noProof="0" dirty="0"/>
              <a:t>en infrastruktur</a:t>
            </a:r>
            <a:r>
              <a:rPr lang="sv-SE" noProof="0" dirty="0"/>
              <a:t> eftersom den ger de </a:t>
            </a:r>
            <a:r>
              <a:rPr lang="sv-SE" b="1" noProof="0" dirty="0"/>
              <a:t>tekniska och organisatoriska komponenterna</a:t>
            </a:r>
            <a:r>
              <a:rPr lang="sv-SE" noProof="0" dirty="0"/>
              <a:t> (protokoll, certifikat, metadata, operatörer) som gör detta möjligt.</a:t>
            </a:r>
          </a:p>
          <a:p>
            <a:r>
              <a:rPr lang="sv-SE" noProof="0" dirty="0"/>
              <a:t>Det är </a:t>
            </a:r>
            <a:r>
              <a:rPr lang="sv-SE" b="1" noProof="0" dirty="0"/>
              <a:t>en lösning</a:t>
            </a:r>
            <a:r>
              <a:rPr lang="sv-SE" noProof="0" dirty="0"/>
              <a:t> eftersom den </a:t>
            </a:r>
            <a:r>
              <a:rPr lang="sv-SE" b="1" noProof="0" dirty="0"/>
              <a:t>löser ett konkret samhällsproblem</a:t>
            </a:r>
            <a:r>
              <a:rPr lang="sv-SE" noProof="0" dirty="0"/>
              <a:t> – bristen på samordnad tillit och åtkomst mellan system och sektorer.</a:t>
            </a:r>
          </a:p>
          <a:p>
            <a:endParaRPr lang="sv-SE" sz="2000" noProof="0" dirty="0"/>
          </a:p>
        </p:txBody>
      </p:sp>
    </p:spTree>
    <p:extLst>
      <p:ext uri="{BB962C8B-B14F-4D97-AF65-F5344CB8AC3E}">
        <p14:creationId xmlns:p14="http://schemas.microsoft.com/office/powerpoint/2010/main" val="2656493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CC6803B-742C-ECCE-B507-691F93013D7D}"/>
              </a:ext>
            </a:extLst>
          </p:cNvPr>
          <p:cNvSpPr/>
          <p:nvPr/>
        </p:nvSpPr>
        <p:spPr>
          <a:xfrm>
            <a:off x="703261" y="1912094"/>
            <a:ext cx="6113499" cy="42254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779515-D482-7914-E82A-AC80606A4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noProof="0" dirty="0"/>
              <a:t>Vem kommer använda det?</a:t>
            </a:r>
            <a:br>
              <a:rPr lang="sv-SE" noProof="0" dirty="0"/>
            </a:br>
            <a:r>
              <a:rPr lang="sv-SE" sz="3200" noProof="0" dirty="0"/>
              <a:t>– målgrupper</a:t>
            </a:r>
            <a:endParaRPr lang="sv-SE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9D95D09-5492-67F6-FB6F-0E124582A1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261" y="1951038"/>
            <a:ext cx="5943199" cy="3584575"/>
          </a:xfrm>
        </p:spPr>
        <p:txBody>
          <a:bodyPr/>
          <a:lstStyle/>
          <a:p>
            <a:r>
              <a:rPr lang="sv-SE" sz="2400" b="1" noProof="0" dirty="0">
                <a:solidFill>
                  <a:schemeClr val="accent1"/>
                </a:solidFill>
              </a:rPr>
              <a:t>Medvetna användare (”</a:t>
            </a:r>
            <a:r>
              <a:rPr lang="sv-SE" sz="2400" b="1" noProof="0" dirty="0" err="1">
                <a:solidFill>
                  <a:schemeClr val="accent1"/>
                </a:solidFill>
              </a:rPr>
              <a:t>behind</a:t>
            </a:r>
            <a:r>
              <a:rPr lang="sv-SE" sz="2400" b="1" noProof="0" dirty="0">
                <a:solidFill>
                  <a:schemeClr val="accent1"/>
                </a:solidFill>
              </a:rPr>
              <a:t> the </a:t>
            </a:r>
            <a:r>
              <a:rPr lang="sv-SE" sz="2400" b="1" noProof="0" dirty="0" err="1">
                <a:solidFill>
                  <a:schemeClr val="accent1"/>
                </a:solidFill>
              </a:rPr>
              <a:t>scenes</a:t>
            </a:r>
            <a:r>
              <a:rPr lang="sv-SE" sz="2400" b="1" noProof="0" dirty="0">
                <a:solidFill>
                  <a:schemeClr val="accent1"/>
                </a:solidFill>
              </a:rPr>
              <a:t>”)</a:t>
            </a:r>
            <a:endParaRPr lang="sv-SE" sz="2400" noProof="0" dirty="0">
              <a:solidFill>
                <a:schemeClr val="accent1"/>
              </a:solidFill>
            </a:endParaRPr>
          </a:p>
          <a:p>
            <a:pPr lvl="1"/>
            <a:r>
              <a:rPr lang="sv-SE" sz="2000" noProof="0" dirty="0">
                <a:solidFill>
                  <a:schemeClr val="accent1"/>
                </a:solidFill>
              </a:rPr>
              <a:t>Systemoperatörer, utvecklare, arkitekter och tekniska förvaltare på myndigheter, regioner och kommuner.</a:t>
            </a:r>
          </a:p>
          <a:p>
            <a:pPr lvl="1"/>
            <a:r>
              <a:rPr lang="sv-SE" sz="2000" noProof="0" dirty="0">
                <a:solidFill>
                  <a:schemeClr val="accent1"/>
                </a:solidFill>
              </a:rPr>
              <a:t>Federations- och tillitsoperatörer som driver infrastrukturen.</a:t>
            </a:r>
          </a:p>
          <a:p>
            <a:pPr lvl="1"/>
            <a:r>
              <a:rPr lang="sv-SE" sz="2000" noProof="0" dirty="0">
                <a:solidFill>
                  <a:schemeClr val="accent1"/>
                </a:solidFill>
              </a:rPr>
              <a:t>Beslutsfattare och jurister som hanterar krav, avtal och tillitsnivåer.</a:t>
            </a:r>
          </a:p>
          <a:p>
            <a:r>
              <a:rPr lang="sv-SE" sz="2400" b="1" noProof="0" dirty="0">
                <a:solidFill>
                  <a:schemeClr val="accent1"/>
                </a:solidFill>
              </a:rPr>
              <a:t>Omedvetna användare (slutanvändare)</a:t>
            </a:r>
            <a:endParaRPr lang="sv-SE" sz="2400" noProof="0" dirty="0">
              <a:solidFill>
                <a:schemeClr val="accent1"/>
              </a:solidFill>
            </a:endParaRPr>
          </a:p>
          <a:p>
            <a:pPr lvl="1"/>
            <a:r>
              <a:rPr lang="sv-SE" sz="2000" noProof="0" dirty="0">
                <a:solidFill>
                  <a:schemeClr val="accent1"/>
                </a:solidFill>
              </a:rPr>
              <a:t>Läkare, lärare, handläggare m.fl. som använder e-tjänster byggda </a:t>
            </a:r>
            <a:r>
              <a:rPr lang="sv-SE" sz="2000" i="1" noProof="0" dirty="0">
                <a:solidFill>
                  <a:schemeClr val="accent1"/>
                </a:solidFill>
              </a:rPr>
              <a:t>på</a:t>
            </a:r>
            <a:r>
              <a:rPr lang="sv-SE" sz="2000" noProof="0" dirty="0">
                <a:solidFill>
                  <a:schemeClr val="accent1"/>
                </a:solidFill>
              </a:rPr>
              <a:t> infrastrukturen – men märker den aldrig.</a:t>
            </a:r>
          </a:p>
          <a:p>
            <a:endParaRPr lang="sv-SE" sz="2400" noProof="0" dirty="0">
              <a:solidFill>
                <a:schemeClr val="accent1"/>
              </a:solidFill>
            </a:endParaRP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0FFCB7C8-6897-59FC-4B1C-A7A6D1143CE6}"/>
              </a:ext>
            </a:extLst>
          </p:cNvPr>
          <p:cNvSpPr txBox="1">
            <a:spLocks/>
          </p:cNvSpPr>
          <p:nvPr/>
        </p:nvSpPr>
        <p:spPr>
          <a:xfrm>
            <a:off x="8209860" y="2232541"/>
            <a:ext cx="3657601" cy="35845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§"/>
              <a:defRPr sz="2600" b="0" i="0" kern="120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sz="24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sz="2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3943350" marR="0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8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2000" noProof="0" dirty="0"/>
              <a:t>Namnet ska tala till </a:t>
            </a:r>
            <a:r>
              <a:rPr lang="sv-SE" sz="2000" b="1" noProof="0" dirty="0"/>
              <a:t>tekniska och organisatoriska målgrupper</a:t>
            </a:r>
            <a:r>
              <a:rPr lang="sv-SE" sz="2000" noProof="0" dirty="0"/>
              <a:t>, inte till slutanvändare.</a:t>
            </a:r>
          </a:p>
          <a:p>
            <a:r>
              <a:rPr lang="sv-SE" sz="2000" noProof="0" dirty="0"/>
              <a:t>Det ska fungera som </a:t>
            </a:r>
            <a:r>
              <a:rPr lang="sv-SE" sz="2000" b="1" noProof="0" dirty="0"/>
              <a:t>referensnamn</a:t>
            </a:r>
            <a:r>
              <a:rPr lang="sv-SE" sz="2000" noProof="0" dirty="0"/>
              <a:t> i dokumentation, specifikationer och samverkan – inte som ett varumärke.</a:t>
            </a:r>
          </a:p>
          <a:p>
            <a:endParaRPr lang="sv-SE" sz="2000" noProof="0" dirty="0"/>
          </a:p>
        </p:txBody>
      </p:sp>
      <p:sp>
        <p:nvSpPr>
          <p:cNvPr id="8" name="Triangle 7">
            <a:extLst>
              <a:ext uri="{FF2B5EF4-FFF2-40B4-BE49-F238E27FC236}">
                <a16:creationId xmlns:a16="http://schemas.microsoft.com/office/drawing/2014/main" id="{BCD4B617-CC62-FECF-00AF-093865DAC3B2}"/>
              </a:ext>
            </a:extLst>
          </p:cNvPr>
          <p:cNvSpPr/>
          <p:nvPr/>
        </p:nvSpPr>
        <p:spPr>
          <a:xfrm rot="5400000">
            <a:off x="5205729" y="3523126"/>
            <a:ext cx="4225469" cy="1003406"/>
          </a:xfrm>
          <a:prstGeom prst="triangle">
            <a:avLst>
              <a:gd name="adj" fmla="val 50475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620776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D18741-602D-5030-BEF8-D14CA83AAD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5AB5E323-B0ED-383D-8418-7A5345E6C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340" y="960756"/>
            <a:ext cx="9891507" cy="782699"/>
          </a:xfrm>
        </p:spPr>
        <p:txBody>
          <a:bodyPr/>
          <a:lstStyle/>
          <a:p>
            <a:r>
              <a:rPr lang="sv-SE" noProof="0" dirty="0"/>
              <a:t>Vilka är de viktigaste associationerna till namnet?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CA29AF5F-5615-8CA9-363F-8B685A2A99C3}"/>
              </a:ext>
            </a:extLst>
          </p:cNvPr>
          <p:cNvSpPr/>
          <p:nvPr/>
        </p:nvSpPr>
        <p:spPr>
          <a:xfrm>
            <a:off x="961764" y="1978034"/>
            <a:ext cx="7595278" cy="3971462"/>
          </a:xfrm>
          <a:custGeom>
            <a:avLst/>
            <a:gdLst>
              <a:gd name="connsiteX0" fmla="*/ 0 w 7595278"/>
              <a:gd name="connsiteY0" fmla="*/ 0 h 3971462"/>
              <a:gd name="connsiteX1" fmla="*/ 7595278 w 7595278"/>
              <a:gd name="connsiteY1" fmla="*/ 0 h 3971462"/>
              <a:gd name="connsiteX2" fmla="*/ 7595278 w 7595278"/>
              <a:gd name="connsiteY2" fmla="*/ 3971462 h 3971462"/>
              <a:gd name="connsiteX3" fmla="*/ 0 w 7595278"/>
              <a:gd name="connsiteY3" fmla="*/ 3971462 h 3971462"/>
              <a:gd name="connsiteX4" fmla="*/ 0 w 7595278"/>
              <a:gd name="connsiteY4" fmla="*/ 0 h 3971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95278" h="3971462">
                <a:moveTo>
                  <a:pt x="0" y="0"/>
                </a:moveTo>
                <a:lnTo>
                  <a:pt x="7595278" y="0"/>
                </a:lnTo>
                <a:lnTo>
                  <a:pt x="7595278" y="3971462"/>
                </a:lnTo>
                <a:lnTo>
                  <a:pt x="0" y="39714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7160" tIns="137160" rIns="137160" bIns="2917181" numCol="1" spcCol="1270" anchor="ctr" anchorCtr="0">
            <a:noAutofit/>
          </a:bodyPr>
          <a:lstStyle/>
          <a:p>
            <a:pPr marL="0" lvl="0" indent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sv-SE" sz="3600" kern="1200" noProof="0" dirty="0"/>
              <a:t>Tillit Behörighet Samordning Federation Säkerhet    Identitet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E266E102-1832-1D8F-26E3-75B68FED4D45}"/>
              </a:ext>
            </a:extLst>
          </p:cNvPr>
          <p:cNvSpPr/>
          <p:nvPr/>
        </p:nvSpPr>
        <p:spPr>
          <a:xfrm>
            <a:off x="961764" y="3388931"/>
            <a:ext cx="7595278" cy="2581447"/>
          </a:xfrm>
          <a:custGeom>
            <a:avLst/>
            <a:gdLst>
              <a:gd name="connsiteX0" fmla="*/ 0 w 7595278"/>
              <a:gd name="connsiteY0" fmla="*/ 0 h 2581447"/>
              <a:gd name="connsiteX1" fmla="*/ 7595278 w 7595278"/>
              <a:gd name="connsiteY1" fmla="*/ 0 h 2581447"/>
              <a:gd name="connsiteX2" fmla="*/ 7595278 w 7595278"/>
              <a:gd name="connsiteY2" fmla="*/ 2581447 h 2581447"/>
              <a:gd name="connsiteX3" fmla="*/ 0 w 7595278"/>
              <a:gd name="connsiteY3" fmla="*/ 2581447 h 2581447"/>
              <a:gd name="connsiteX4" fmla="*/ 0 w 7595278"/>
              <a:gd name="connsiteY4" fmla="*/ 0 h 2581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95278" h="2581447">
                <a:moveTo>
                  <a:pt x="0" y="0"/>
                </a:moveTo>
                <a:lnTo>
                  <a:pt x="7595278" y="0"/>
                </a:lnTo>
                <a:lnTo>
                  <a:pt x="7595278" y="2581447"/>
                </a:lnTo>
                <a:lnTo>
                  <a:pt x="0" y="258144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80000"/>
              <a:hueOff val="-47589"/>
              <a:satOff val="2252"/>
              <a:lumOff val="10627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80" tIns="106680" rIns="106680" bIns="1496690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sv-SE" sz="2800" kern="1200" noProof="0" dirty="0"/>
              <a:t>Enkelhet Gemensam Åtkomst Kontroll Verifiering Standard Trygghet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42D24D4-B10B-F8EC-B31C-FF858D165B07}"/>
              </a:ext>
            </a:extLst>
          </p:cNvPr>
          <p:cNvSpPr/>
          <p:nvPr/>
        </p:nvSpPr>
        <p:spPr>
          <a:xfrm>
            <a:off x="961764" y="4787632"/>
            <a:ext cx="7595278" cy="1191437"/>
          </a:xfrm>
          <a:custGeom>
            <a:avLst/>
            <a:gdLst>
              <a:gd name="connsiteX0" fmla="*/ 0 w 7595278"/>
              <a:gd name="connsiteY0" fmla="*/ 0 h 1191437"/>
              <a:gd name="connsiteX1" fmla="*/ 7595278 w 7595278"/>
              <a:gd name="connsiteY1" fmla="*/ 0 h 1191437"/>
              <a:gd name="connsiteX2" fmla="*/ 7595278 w 7595278"/>
              <a:gd name="connsiteY2" fmla="*/ 1191437 h 1191437"/>
              <a:gd name="connsiteX3" fmla="*/ 0 w 7595278"/>
              <a:gd name="connsiteY3" fmla="*/ 1191437 h 1191437"/>
              <a:gd name="connsiteX4" fmla="*/ 0 w 7595278"/>
              <a:gd name="connsiteY4" fmla="*/ 0 h 1191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95278" h="1191437">
                <a:moveTo>
                  <a:pt x="0" y="0"/>
                </a:moveTo>
                <a:lnTo>
                  <a:pt x="7595278" y="0"/>
                </a:lnTo>
                <a:lnTo>
                  <a:pt x="7595278" y="1191437"/>
                </a:lnTo>
                <a:lnTo>
                  <a:pt x="0" y="119143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80000"/>
              <a:hueOff val="-95179"/>
              <a:satOff val="4505"/>
              <a:lumOff val="21254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3820" tIns="83820" rIns="83820" bIns="83820" numCol="1" spcCol="1270" anchor="ctr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sv-SE" sz="2200" kern="1200" noProof="0" dirty="0"/>
              <a:t>Nationell Neutralitet Förvaltningsbarhet Stabilitet Ansvar Långsiktighet </a:t>
            </a:r>
            <a:r>
              <a:rPr lang="sv-SE" sz="2200" kern="1200" noProof="0" dirty="0" err="1"/>
              <a:t>Interoperabilitet</a:t>
            </a:r>
            <a:r>
              <a:rPr lang="sv-SE" sz="2200" kern="1200" noProof="0" dirty="0"/>
              <a:t> Öppenhet Struktur Kvalitet</a:t>
            </a:r>
          </a:p>
        </p:txBody>
      </p:sp>
    </p:spTree>
    <p:extLst>
      <p:ext uri="{BB962C8B-B14F-4D97-AF65-F5344CB8AC3E}">
        <p14:creationId xmlns:p14="http://schemas.microsoft.com/office/powerpoint/2010/main" val="604103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21A80-B814-38E1-A938-A71B27DFA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noProof="0" dirty="0"/>
              <a:t>Namnsättning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C3D3D0-81E6-C7BD-A7E8-DE50119C701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3654782056"/>
      </p:ext>
    </p:extLst>
  </p:cSld>
  <p:clrMapOvr>
    <a:masterClrMapping/>
  </p:clrMapOvr>
</p:sld>
</file>

<file path=ppt/theme/theme1.xml><?xml version="1.0" encoding="utf-8"?>
<a:theme xmlns:a="http://schemas.openxmlformats.org/drawingml/2006/main" name="Ena">
  <a:themeElements>
    <a:clrScheme name="Digg tema">
      <a:dk1>
        <a:srgbClr val="6D6059"/>
      </a:dk1>
      <a:lt1>
        <a:srgbClr val="FFFFFF"/>
      </a:lt1>
      <a:dk2>
        <a:srgbClr val="546850"/>
      </a:dk2>
      <a:lt2>
        <a:srgbClr val="F1EFEC"/>
      </a:lt2>
      <a:accent1>
        <a:srgbClr val="CD7A6E"/>
      </a:accent1>
      <a:accent2>
        <a:srgbClr val="546850"/>
      </a:accent2>
      <a:accent3>
        <a:srgbClr val="6D6059"/>
      </a:accent3>
      <a:accent4>
        <a:srgbClr val="CE8036"/>
      </a:accent4>
      <a:accent5>
        <a:srgbClr val="CD7A6E"/>
      </a:accent5>
      <a:accent6>
        <a:srgbClr val="546850"/>
      </a:accent6>
      <a:hlink>
        <a:srgbClr val="6D6059"/>
      </a:hlink>
      <a:folHlink>
        <a:srgbClr val="6D6059"/>
      </a:folHlink>
    </a:clrScheme>
    <a:fontScheme name="DIGG">
      <a:majorFont>
        <a:latin typeface="Ubuntu Light"/>
        <a:ea typeface=""/>
        <a:cs typeface=""/>
      </a:majorFont>
      <a:minorFont>
        <a:latin typeface="Crimson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na_Grundmall_2024" id="{5ECD6C3F-F1FE-4348-80FE-516367BFF5EF}" vid="{A6B9EF31-98DE-47B5-ADB6-58AD816B1192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f2c3aeba-38d7-4579-a228-9442a2c6d9b7">
      <UserInfo>
        <DisplayName>Anna Jonason</DisplayName>
        <AccountId>22</AccountId>
        <AccountType/>
      </UserInfo>
    </SharedWithUsers>
    <lcf76f155ced4ddcb4097134ff3c332f xmlns="3e870edd-2792-4c95-946f-d2c02023ad65">
      <Terms xmlns="http://schemas.microsoft.com/office/infopath/2007/PartnerControls"/>
    </lcf76f155ced4ddcb4097134ff3c332f>
    <TaxCatchAll xmlns="f2c3aeba-38d7-4579-a228-9442a2c6d9b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5E09E1F4CB66447966D8568542F4E47" ma:contentTypeVersion="18" ma:contentTypeDescription="Skapa ett nytt dokument." ma:contentTypeScope="" ma:versionID="fc9ceb303027cf730b09ae0ddbbbd794">
  <xsd:schema xmlns:xsd="http://www.w3.org/2001/XMLSchema" xmlns:xs="http://www.w3.org/2001/XMLSchema" xmlns:p="http://schemas.microsoft.com/office/2006/metadata/properties" xmlns:ns2="3e870edd-2792-4c95-946f-d2c02023ad65" xmlns:ns3="f2c3aeba-38d7-4579-a228-9442a2c6d9b7" targetNamespace="http://schemas.microsoft.com/office/2006/metadata/properties" ma:root="true" ma:fieldsID="835afb4010a23184bda67d3c2a7b77b1" ns2:_="" ns3:_="">
    <xsd:import namespace="3e870edd-2792-4c95-946f-d2c02023ad65"/>
    <xsd:import namespace="f2c3aeba-38d7-4579-a228-9442a2c6d9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870edd-2792-4c95-946f-d2c02023ad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Bildmarkeringar" ma:readOnly="false" ma:fieldId="{5cf76f15-5ced-4ddc-b409-7134ff3c332f}" ma:taxonomyMulti="true" ma:sspId="31502263-9b26-43a4-b347-30d5a8ccde1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c3aeba-38d7-4579-a228-9442a2c6d9b7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5d60be5-e6ac-4992-88e5-990e46156797}" ma:internalName="TaxCatchAll" ma:showField="CatchAllData" ma:web="f2c3aeba-38d7-4579-a228-9442a2c6d9b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F0CCFE9-3F14-4356-8EFF-F05454522CB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12BBB23-C11D-4ACD-A501-6BA81C151094}">
  <ds:schemaRefs>
    <ds:schemaRef ds:uri="http://www.w3.org/XML/1998/namespace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f2c3aeba-38d7-4579-a228-9442a2c6d9b7"/>
    <ds:schemaRef ds:uri="3e870edd-2792-4c95-946f-d2c02023ad65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F133D8C2-5EF7-4281-B9D2-F584F5938635}">
  <ds:schemaRefs>
    <ds:schemaRef ds:uri="3e870edd-2792-4c95-946f-d2c02023ad65"/>
    <ds:schemaRef ds:uri="f2c3aeba-38d7-4579-a228-9442a2c6d9b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Ena_Grundmall_2024</Template>
  <TotalTime>5378</TotalTime>
  <Words>913</Words>
  <Application>Microsoft Office PowerPoint</Application>
  <PresentationFormat>Bredbild</PresentationFormat>
  <Paragraphs>120</Paragraphs>
  <Slides>21</Slides>
  <Notes>15</Notes>
  <HiddenSlides>0</HiddenSlides>
  <MMClips>0</MMClips>
  <ScaleCrop>false</ScaleCrop>
  <HeadingPairs>
    <vt:vector size="6" baseType="variant">
      <vt:variant>
        <vt:lpstr>Använt teckensnitt</vt:lpstr>
      </vt:variant>
      <vt:variant>
        <vt:i4>9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21</vt:i4>
      </vt:variant>
    </vt:vector>
  </HeadingPairs>
  <TitlesOfParts>
    <vt:vector size="31" baseType="lpstr">
      <vt:lpstr>Arial</vt:lpstr>
      <vt:lpstr>Calibri</vt:lpstr>
      <vt:lpstr>Calibri Light</vt:lpstr>
      <vt:lpstr>Courier New</vt:lpstr>
      <vt:lpstr>Crimson Text</vt:lpstr>
      <vt:lpstr>temafont</vt:lpstr>
      <vt:lpstr>Ubuntu Light</vt:lpstr>
      <vt:lpstr>Ubuntu Medium</vt:lpstr>
      <vt:lpstr>Wingdings</vt:lpstr>
      <vt:lpstr>Ena</vt:lpstr>
      <vt:lpstr>Beslut och användning av namn </vt:lpstr>
      <vt:lpstr>Förutsättningar</vt:lpstr>
      <vt:lpstr>Uppdrag till Intellecta</vt:lpstr>
      <vt:lpstr>Så gick det till</vt:lpstr>
      <vt:lpstr>Intervjuer</vt:lpstr>
      <vt:lpstr>Vad är det för något?</vt:lpstr>
      <vt:lpstr>Vem kommer använda det? – målgrupper</vt:lpstr>
      <vt:lpstr>Vilka är de viktigaste associationerna till namnet?</vt:lpstr>
      <vt:lpstr>Namnsättning</vt:lpstr>
      <vt:lpstr>Olika perspektiv att ta hänsyn till</vt:lpstr>
      <vt:lpstr>Beskrivande och begripligt</vt:lpstr>
      <vt:lpstr>Ord Intellecta valde bort</vt:lpstr>
      <vt:lpstr> Samordnad identitet och behörighet</vt:lpstr>
      <vt:lpstr>Samordnad identitet och behörighet</vt:lpstr>
      <vt:lpstr>*Intellecta har gjort följande kontroller</vt:lpstr>
      <vt:lpstr>*Namnets hållbarhet</vt:lpstr>
      <vt:lpstr>Användning</vt:lpstr>
      <vt:lpstr>Använd hela namnet</vt:lpstr>
      <vt:lpstr>Stor begynnelsebokstav</vt:lpstr>
      <vt:lpstr>Tillsammans med Ena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Instruktioner</dc:title>
  <dc:creator>Sundelin Sofia</dc:creator>
  <cp:lastModifiedBy>Sundelin Sofia</cp:lastModifiedBy>
  <cp:revision>329</cp:revision>
  <dcterms:created xsi:type="dcterms:W3CDTF">2025-05-16T13:33:04Z</dcterms:created>
  <dcterms:modified xsi:type="dcterms:W3CDTF">2025-11-14T08:12:26Z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0x01010035E09E1F4CB66447966D8568542F4E47</vt:lpwstr>
  </property>
  <property fmtid="{D5CDD505-2E9C-101B-9397-08002B2CF9AE}" pid="3" name="MediaServiceImageTags">
    <vt:lpwstr/>
  </property>
</Properties>
</file>