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54" r:id="rId4"/>
  </p:sldMasterIdLst>
  <p:notesMasterIdLst>
    <p:notesMasterId r:id="rId23"/>
  </p:notesMasterIdLst>
  <p:sldIdLst>
    <p:sldId id="11367" r:id="rId5"/>
    <p:sldId id="11384" r:id="rId6"/>
    <p:sldId id="11368" r:id="rId7"/>
    <p:sldId id="11373" r:id="rId8"/>
    <p:sldId id="11374" r:id="rId9"/>
    <p:sldId id="11385" r:id="rId10"/>
    <p:sldId id="11375" r:id="rId11"/>
    <p:sldId id="11376" r:id="rId12"/>
    <p:sldId id="11381" r:id="rId13"/>
    <p:sldId id="11377" r:id="rId14"/>
    <p:sldId id="11378" r:id="rId15"/>
    <p:sldId id="11379" r:id="rId16"/>
    <p:sldId id="11382" r:id="rId17"/>
    <p:sldId id="11380" r:id="rId18"/>
    <p:sldId id="11388" r:id="rId19"/>
    <p:sldId id="11383" r:id="rId20"/>
    <p:sldId id="11386" r:id="rId21"/>
    <p:sldId id="11387" r:id="rId22"/>
  </p:sldIdLst>
  <p:sldSz cx="12192000" cy="6858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Public Sans" pitchFamily="2" charset="0"/>
      <p:regular r:id="rId28"/>
      <p:bold r:id="rId29"/>
      <p:italic r:id="rId30"/>
      <p:boldItalic r:id="rId31"/>
    </p:embeddedFont>
    <p:embeddedFont>
      <p:font typeface="Public Sans Bold" pitchFamily="2" charset="0"/>
      <p:bold r:id="rId32"/>
      <p:italic r:id="rId33"/>
      <p:boldItalic r:id="rId34"/>
    </p:embeddedFont>
    <p:embeddedFont>
      <p:font typeface="Public Sans Regular" pitchFamily="2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CC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83037" autoAdjust="0"/>
  </p:normalViewPr>
  <p:slideViewPr>
    <p:cSldViewPr snapToGrid="0">
      <p:cViewPr varScale="1">
        <p:scale>
          <a:sx n="90" d="100"/>
          <a:sy n="90" d="100"/>
        </p:scale>
        <p:origin x="1134" y="84"/>
      </p:cViewPr>
      <p:guideLst>
        <p:guide orient="horz" pos="2160"/>
        <p:guide pos="526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font" Target="fonts/font11.fntdata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6.fntdata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E2D3B-0093-4670-BF46-3C388983EDA9}" type="datetimeFigureOut">
              <a:rPr lang="sv-SE" smtClean="0"/>
              <a:t>2025-09-04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50C1E-6209-4906-B235-B1B31850395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0227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E50C1E-6209-4906-B235-B1B31850395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5393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E50C1E-6209-4906-B235-B1B318503959}" type="slidenum">
              <a:rPr lang="sv-SE" smtClean="0"/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5331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20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14.svg"/><Relationship Id="rId10" Type="http://schemas.openxmlformats.org/officeDocument/2006/relationships/image" Target="../media/image8.png"/><Relationship Id="rId4" Type="http://schemas.openxmlformats.org/officeDocument/2006/relationships/image" Target="../media/image13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2.jpeg"/><Relationship Id="rId7" Type="http://schemas.openxmlformats.org/officeDocument/2006/relationships/image" Target="../media/image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0.svg"/><Relationship Id="rId7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0.svg"/><Relationship Id="rId7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20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7.png"/><Relationship Id="rId18" Type="http://schemas.openxmlformats.org/officeDocument/2006/relationships/image" Target="../media/image29.svg"/><Relationship Id="rId3" Type="http://schemas.openxmlformats.org/officeDocument/2006/relationships/image" Target="../media/image10.png"/><Relationship Id="rId7" Type="http://schemas.openxmlformats.org/officeDocument/2006/relationships/image" Target="../media/image24.png"/><Relationship Id="rId12" Type="http://schemas.openxmlformats.org/officeDocument/2006/relationships/image" Target="../media/image26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svg"/><Relationship Id="rId11" Type="http://schemas.openxmlformats.org/officeDocument/2006/relationships/image" Target="../media/image8.png"/><Relationship Id="rId5" Type="http://schemas.openxmlformats.org/officeDocument/2006/relationships/image" Target="../media/image22.png"/><Relationship Id="rId15" Type="http://schemas.openxmlformats.org/officeDocument/2006/relationships/image" Target="../media/image16.svg"/><Relationship Id="rId10" Type="http://schemas.openxmlformats.org/officeDocument/2006/relationships/image" Target="../media/image7.png"/><Relationship Id="rId19" Type="http://schemas.openxmlformats.org/officeDocument/2006/relationships/image" Target="../media/image30.png"/><Relationship Id="rId4" Type="http://schemas.openxmlformats.org/officeDocument/2006/relationships/image" Target="../media/image11.svg"/><Relationship Id="rId9" Type="http://schemas.openxmlformats.org/officeDocument/2006/relationships/image" Target="../media/image9.png"/><Relationship Id="rId1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Relationship Id="rId9" Type="http://schemas.openxmlformats.org/officeDocument/2006/relationships/image" Target="../media/image38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7.png"/><Relationship Id="rId7" Type="http://schemas.openxmlformats.org/officeDocument/2006/relationships/image" Target="../media/image18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4.svg"/><Relationship Id="rId10" Type="http://schemas.openxmlformats.org/officeDocument/2006/relationships/image" Target="../media/image8.png"/><Relationship Id="rId4" Type="http://schemas.openxmlformats.org/officeDocument/2006/relationships/image" Target="../media/image13.png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20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20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5032589-6333-440C-81C7-A54E48B6A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r>
              <a:rPr lang="sv-SE" dirty="0"/>
              <a:t>Ett exempel – Delning av hälsodata mellan vårdgivare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3EE4EE16-56F6-482D-A874-41E4CC0DEC6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1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40259BF-9265-4ABC-BA33-A15A8C32A721}"/>
              </a:ext>
            </a:extLst>
          </p:cNvPr>
          <p:cNvCxnSpPr/>
          <p:nvPr/>
        </p:nvCxnSpPr>
        <p:spPr>
          <a:xfrm>
            <a:off x="6996223" y="0"/>
            <a:ext cx="0" cy="685800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 1">
            <a:extLst>
              <a:ext uri="{FF2B5EF4-FFF2-40B4-BE49-F238E27FC236}">
                <a16:creationId xmlns:a16="http://schemas.microsoft.com/office/drawing/2014/main" id="{27BB03AB-6550-4548-BB03-B972F699C60B}"/>
              </a:ext>
            </a:extLst>
          </p:cNvPr>
          <p:cNvGrpSpPr/>
          <p:nvPr/>
        </p:nvGrpSpPr>
        <p:grpSpPr>
          <a:xfrm>
            <a:off x="1541927" y="867745"/>
            <a:ext cx="1796696" cy="1451032"/>
            <a:chOff x="872075" y="3872031"/>
            <a:chExt cx="2753833" cy="2224026"/>
          </a:xfrm>
        </p:grpSpPr>
        <p:grpSp>
          <p:nvGrpSpPr>
            <p:cNvPr id="10" name="Grupp 9">
              <a:extLst>
                <a:ext uri="{FF2B5EF4-FFF2-40B4-BE49-F238E27FC236}">
                  <a16:creationId xmlns:a16="http://schemas.microsoft.com/office/drawing/2014/main" id="{80893674-2579-4AE5-88E9-3F39F966A640}"/>
                </a:ext>
              </a:extLst>
            </p:cNvPr>
            <p:cNvGrpSpPr/>
            <p:nvPr/>
          </p:nvGrpSpPr>
          <p:grpSpPr>
            <a:xfrm>
              <a:off x="872075" y="3872031"/>
              <a:ext cx="2753833" cy="2224026"/>
              <a:chOff x="3561907" y="1488559"/>
              <a:chExt cx="2753833" cy="2224026"/>
            </a:xfrm>
          </p:grpSpPr>
          <p:pic>
            <p:nvPicPr>
              <p:cNvPr id="11" name="Picture 2" descr="Monitor mockup Images - Free Download on Freepik">
                <a:extLst>
                  <a:ext uri="{FF2B5EF4-FFF2-40B4-BE49-F238E27FC236}">
                    <a16:creationId xmlns:a16="http://schemas.microsoft.com/office/drawing/2014/main" id="{DBAED716-4E6B-4B8C-B1D4-8C29577F16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1" t="9659" r="8154" b="5902"/>
              <a:stretch/>
            </p:blipFill>
            <p:spPr bwMode="auto">
              <a:xfrm>
                <a:off x="3561907" y="1488559"/>
                <a:ext cx="2753833" cy="22240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Bildobjekt 11">
                <a:extLst>
                  <a:ext uri="{FF2B5EF4-FFF2-40B4-BE49-F238E27FC236}">
                    <a16:creationId xmlns:a16="http://schemas.microsoft.com/office/drawing/2014/main" id="{DB576030-7D49-49E1-84F0-D832B5A5C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35603" y="1690442"/>
                <a:ext cx="1985588" cy="39354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3" name="Rektangel 12">
              <a:extLst>
                <a:ext uri="{FF2B5EF4-FFF2-40B4-BE49-F238E27FC236}">
                  <a16:creationId xmlns:a16="http://schemas.microsoft.com/office/drawing/2014/main" id="{ACF2AB1F-0AB9-42FA-88ED-170E048BF015}"/>
                </a:ext>
              </a:extLst>
            </p:cNvPr>
            <p:cNvSpPr/>
            <p:nvPr/>
          </p:nvSpPr>
          <p:spPr>
            <a:xfrm>
              <a:off x="1619692" y="4787274"/>
              <a:ext cx="1424763" cy="3935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50" dirty="0"/>
                <a:t>Se labbsvar</a:t>
              </a:r>
            </a:p>
          </p:txBody>
        </p:sp>
        <p:pic>
          <p:nvPicPr>
            <p:cNvPr id="14" name="Bild 13" descr="Användare med hel fyllning">
              <a:extLst>
                <a:ext uri="{FF2B5EF4-FFF2-40B4-BE49-F238E27FC236}">
                  <a16:creationId xmlns:a16="http://schemas.microsoft.com/office/drawing/2014/main" id="{EE9DEFB4-D981-4052-9ECB-925859610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41786" y="4139029"/>
              <a:ext cx="256877" cy="263309"/>
            </a:xfrm>
            <a:prstGeom prst="rect">
              <a:avLst/>
            </a:prstGeom>
          </p:spPr>
        </p:pic>
      </p:grpSp>
      <p:grpSp>
        <p:nvGrpSpPr>
          <p:cNvPr id="9" name="Grupp 8">
            <a:extLst>
              <a:ext uri="{FF2B5EF4-FFF2-40B4-BE49-F238E27FC236}">
                <a16:creationId xmlns:a16="http://schemas.microsoft.com/office/drawing/2014/main" id="{D6A3ACD7-466F-4693-B5A6-41E6B66D5F4B}"/>
              </a:ext>
            </a:extLst>
          </p:cNvPr>
          <p:cNvGrpSpPr/>
          <p:nvPr/>
        </p:nvGrpSpPr>
        <p:grpSpPr>
          <a:xfrm>
            <a:off x="361507" y="3204298"/>
            <a:ext cx="4497570" cy="1593104"/>
            <a:chOff x="5087638" y="3872031"/>
            <a:chExt cx="2844250" cy="1593104"/>
          </a:xfrm>
        </p:grpSpPr>
        <p:sp>
          <p:nvSpPr>
            <p:cNvPr id="15" name="Rektangel 14">
              <a:extLst>
                <a:ext uri="{FF2B5EF4-FFF2-40B4-BE49-F238E27FC236}">
                  <a16:creationId xmlns:a16="http://schemas.microsoft.com/office/drawing/2014/main" id="{A347104B-CCD1-49B9-8AC5-D4408B4B30A8}"/>
                </a:ext>
              </a:extLst>
            </p:cNvPr>
            <p:cNvSpPr/>
            <p:nvPr/>
          </p:nvSpPr>
          <p:spPr>
            <a:xfrm>
              <a:off x="5087638" y="3872031"/>
              <a:ext cx="2844250" cy="1593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" name="textruta 15">
              <a:extLst>
                <a:ext uri="{FF2B5EF4-FFF2-40B4-BE49-F238E27FC236}">
                  <a16:creationId xmlns:a16="http://schemas.microsoft.com/office/drawing/2014/main" id="{1723EFF1-F1A8-492B-9D86-84FB17C0797D}"/>
                </a:ext>
              </a:extLst>
            </p:cNvPr>
            <p:cNvSpPr txBox="1"/>
            <p:nvPr/>
          </p:nvSpPr>
          <p:spPr>
            <a:xfrm>
              <a:off x="5279024" y="3980485"/>
              <a:ext cx="241004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BEHÖRIGHETSINTYG</a:t>
              </a:r>
            </a:p>
            <a:p>
              <a:pPr algn="l"/>
              <a:endParaRPr lang="sv-SE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l"/>
              <a:r>
                <a:rPr lang="sv-SE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OrgNr</a:t>
              </a:r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		232100-0024</a:t>
              </a:r>
            </a:p>
            <a:p>
              <a:pPr algn="l"/>
              <a:r>
                <a:rPr lang="sv-SE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PersonNr</a:t>
              </a:r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	19750101-0101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Yrkesroll	LÄKARE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 </a:t>
              </a:r>
            </a:p>
          </p:txBody>
        </p:sp>
      </p:grpSp>
      <p:pic>
        <p:nvPicPr>
          <p:cNvPr id="4" name="Bild 3" descr="Databas med hel fyllning">
            <a:extLst>
              <a:ext uri="{FF2B5EF4-FFF2-40B4-BE49-F238E27FC236}">
                <a16:creationId xmlns:a16="http://schemas.microsoft.com/office/drawing/2014/main" id="{A67635A3-2195-43A7-AE40-030A4262D4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1423" y="1721640"/>
            <a:ext cx="914400" cy="914400"/>
          </a:xfrm>
          <a:prstGeom prst="rect">
            <a:avLst/>
          </a:prstGeom>
        </p:spPr>
      </p:pic>
      <p:pic>
        <p:nvPicPr>
          <p:cNvPr id="18" name="Bild 17" descr="Databas med hel fyllning">
            <a:extLst>
              <a:ext uri="{FF2B5EF4-FFF2-40B4-BE49-F238E27FC236}">
                <a16:creationId xmlns:a16="http://schemas.microsoft.com/office/drawing/2014/main" id="{87256BDE-2D46-49C0-9D57-468DAC90EE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1423" y="4797402"/>
            <a:ext cx="914400" cy="914400"/>
          </a:xfrm>
          <a:prstGeom prst="rect">
            <a:avLst/>
          </a:prstGeom>
        </p:spPr>
      </p:pic>
      <p:pic>
        <p:nvPicPr>
          <p:cNvPr id="19" name="Bildobjekt 18">
            <a:extLst>
              <a:ext uri="{FF2B5EF4-FFF2-40B4-BE49-F238E27FC236}">
                <a16:creationId xmlns:a16="http://schemas.microsoft.com/office/drawing/2014/main" id="{5339CC3C-9A07-4CF4-AF23-849788EFCF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09935" y="4959302"/>
            <a:ext cx="1021245" cy="590600"/>
          </a:xfrm>
          <a:prstGeom prst="rect">
            <a:avLst/>
          </a:prstGeom>
          <a:ln>
            <a:noFill/>
          </a:ln>
        </p:spPr>
      </p:pic>
      <p:sp>
        <p:nvSpPr>
          <p:cNvPr id="7" name="Ellips 6">
            <a:extLst>
              <a:ext uri="{FF2B5EF4-FFF2-40B4-BE49-F238E27FC236}">
                <a16:creationId xmlns:a16="http://schemas.microsoft.com/office/drawing/2014/main" id="{9D2F1859-D313-4F99-8895-83182FF962C7}"/>
              </a:ext>
            </a:extLst>
          </p:cNvPr>
          <p:cNvSpPr/>
          <p:nvPr/>
        </p:nvSpPr>
        <p:spPr>
          <a:xfrm>
            <a:off x="5464828" y="4595383"/>
            <a:ext cx="1318438" cy="13184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ENA</a:t>
            </a:r>
          </a:p>
        </p:txBody>
      </p:sp>
      <p:cxnSp>
        <p:nvCxnSpPr>
          <p:cNvPr id="20" name="Rak koppling 19">
            <a:extLst>
              <a:ext uri="{FF2B5EF4-FFF2-40B4-BE49-F238E27FC236}">
                <a16:creationId xmlns:a16="http://schemas.microsoft.com/office/drawing/2014/main" id="{100B6D7A-7BC3-4F95-9C3D-9EEADAD59F42}"/>
              </a:ext>
            </a:extLst>
          </p:cNvPr>
          <p:cNvCxnSpPr/>
          <p:nvPr/>
        </p:nvCxnSpPr>
        <p:spPr>
          <a:xfrm>
            <a:off x="4769116" y="5254602"/>
            <a:ext cx="568428" cy="0"/>
          </a:xfrm>
          <a:prstGeom prst="line">
            <a:avLst/>
          </a:prstGeom>
          <a:ln w="19050">
            <a:solidFill>
              <a:schemeClr val="bg1">
                <a:lumMod val="25000"/>
              </a:schemeClr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ruta 21">
            <a:extLst>
              <a:ext uri="{FF2B5EF4-FFF2-40B4-BE49-F238E27FC236}">
                <a16:creationId xmlns:a16="http://schemas.microsoft.com/office/drawing/2014/main" id="{5DBEF17D-8E9A-4C64-9603-379D16BE759D}"/>
              </a:ext>
            </a:extLst>
          </p:cNvPr>
          <p:cNvSpPr txBox="1"/>
          <p:nvPr/>
        </p:nvSpPr>
        <p:spPr>
          <a:xfrm>
            <a:off x="6996223" y="0"/>
            <a:ext cx="5195777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720000" tIns="288000" rIns="360000" rtlCol="0">
            <a:noAutofit/>
          </a:bodyPr>
          <a:lstStyle>
            <a:defPPr>
              <a:defRPr lang="en-US"/>
            </a:defPPr>
            <a:lvl1pPr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sv-SE" dirty="0"/>
              <a:t>Läkaren ska logga in i COSMIC och väljer att logga in med SITHS eID</a:t>
            </a:r>
          </a:p>
          <a:p>
            <a:endParaRPr lang="sv-SE" dirty="0"/>
          </a:p>
          <a:p>
            <a:r>
              <a:rPr lang="sv-SE" dirty="0"/>
              <a:t>Läkaren använder sitt SITHS-kort</a:t>
            </a:r>
          </a:p>
          <a:p>
            <a:endParaRPr lang="sv-SE" dirty="0"/>
          </a:p>
          <a:p>
            <a:r>
              <a:rPr lang="sv-SE" dirty="0"/>
              <a:t>Läkaren loggas in och är tillbaka i COSMIC och vill få en bild över nyligen genomförda blodprover för patienten.</a:t>
            </a:r>
          </a:p>
          <a:p>
            <a:endParaRPr lang="sv-SE" dirty="0"/>
          </a:p>
          <a:p>
            <a:r>
              <a:rPr lang="sv-SE" dirty="0"/>
              <a:t>COSMIC får </a:t>
            </a:r>
            <a:r>
              <a:rPr lang="sv-SE" dirty="0" err="1"/>
              <a:t>mha</a:t>
            </a:r>
            <a:r>
              <a:rPr lang="sv-SE" dirty="0"/>
              <a:t> </a:t>
            </a:r>
            <a:r>
              <a:rPr lang="sv-SE" dirty="0" err="1"/>
              <a:t>EHM:s</a:t>
            </a:r>
            <a:r>
              <a:rPr lang="sv-SE" dirty="0"/>
              <a:t> patientdataindex veta att patienten har hälsodata hos Kry</a:t>
            </a:r>
          </a:p>
          <a:p>
            <a:endParaRPr lang="sv-SE" dirty="0"/>
          </a:p>
          <a:p>
            <a:r>
              <a:rPr lang="sv-SE" dirty="0"/>
              <a:t>COSMIC begär patientens laboratoriesvar från Kry - skickar behörighetsinformation</a:t>
            </a:r>
          </a:p>
          <a:p>
            <a:endParaRPr lang="sv-SE" dirty="0"/>
          </a:p>
          <a:p>
            <a:r>
              <a:rPr lang="sv-SE" dirty="0">
                <a:solidFill>
                  <a:schemeClr val="bg1"/>
                </a:solidFill>
              </a:rPr>
              <a:t>Krys system kontrollerar, </a:t>
            </a:r>
            <a:r>
              <a:rPr lang="sv-SE" dirty="0" err="1">
                <a:solidFill>
                  <a:schemeClr val="bg1"/>
                </a:solidFill>
              </a:rPr>
              <a:t>mha</a:t>
            </a:r>
            <a:r>
              <a:rPr lang="sv-SE" dirty="0">
                <a:solidFill>
                  <a:schemeClr val="bg1"/>
                </a:solidFill>
              </a:rPr>
              <a:t> Ena, om man har tillit till den behörighetsinformation</a:t>
            </a:r>
          </a:p>
          <a:p>
            <a:endParaRPr lang="sv-SE" dirty="0"/>
          </a:p>
          <a:p>
            <a:r>
              <a:rPr lang="sv-SE" dirty="0"/>
              <a:t>Krys system tar åtkomstbeslut</a:t>
            </a:r>
          </a:p>
          <a:p>
            <a:endParaRPr lang="sv-SE" dirty="0"/>
          </a:p>
          <a:p>
            <a:r>
              <a:rPr lang="sv-SE" dirty="0"/>
              <a:t>Kry skickar tillbaka labbsvaren</a:t>
            </a:r>
          </a:p>
        </p:txBody>
      </p:sp>
      <p:sp>
        <p:nvSpPr>
          <p:cNvPr id="23" name="Likbent triangel 22">
            <a:extLst>
              <a:ext uri="{FF2B5EF4-FFF2-40B4-BE49-F238E27FC236}">
                <a16:creationId xmlns:a16="http://schemas.microsoft.com/office/drawing/2014/main" id="{A82517B5-8ED8-4E65-AED5-63C492C48F4F}"/>
              </a:ext>
            </a:extLst>
          </p:cNvPr>
          <p:cNvSpPr/>
          <p:nvPr/>
        </p:nvSpPr>
        <p:spPr>
          <a:xfrm rot="5400000">
            <a:off x="7264928" y="4071944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2052" name="Picture 4" descr="Check Mark Icon Green PNG Transparent Background, Free Download #45000 -  FreeIconsPNG">
            <a:extLst>
              <a:ext uri="{FF2B5EF4-FFF2-40B4-BE49-F238E27FC236}">
                <a16:creationId xmlns:a16="http://schemas.microsoft.com/office/drawing/2014/main" id="{07188953-4B1A-4D40-A56A-B50FC65EC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854" y="5339698"/>
            <a:ext cx="445155" cy="39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B57A0097-40F9-4A99-9E42-DE314FBC269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3859" y="1272918"/>
            <a:ext cx="1284065" cy="3137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02112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40259BF-9265-4ABC-BA33-A15A8C32A721}"/>
              </a:ext>
            </a:extLst>
          </p:cNvPr>
          <p:cNvCxnSpPr/>
          <p:nvPr/>
        </p:nvCxnSpPr>
        <p:spPr>
          <a:xfrm>
            <a:off x="6996223" y="0"/>
            <a:ext cx="0" cy="685800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ak koppling 41">
            <a:extLst>
              <a:ext uri="{FF2B5EF4-FFF2-40B4-BE49-F238E27FC236}">
                <a16:creationId xmlns:a16="http://schemas.microsoft.com/office/drawing/2014/main" id="{03EE84BE-41C5-4011-B5AD-E3012D5FB205}"/>
              </a:ext>
            </a:extLst>
          </p:cNvPr>
          <p:cNvCxnSpPr>
            <a:cxnSpLocks/>
          </p:cNvCxnSpPr>
          <p:nvPr/>
        </p:nvCxnSpPr>
        <p:spPr>
          <a:xfrm>
            <a:off x="2498651" y="5316279"/>
            <a:ext cx="358849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ruta 16">
            <a:extLst>
              <a:ext uri="{FF2B5EF4-FFF2-40B4-BE49-F238E27FC236}">
                <a16:creationId xmlns:a16="http://schemas.microsoft.com/office/drawing/2014/main" id="{8FCC49F3-3EE3-4EF8-882D-A436A6533A58}"/>
              </a:ext>
            </a:extLst>
          </p:cNvPr>
          <p:cNvSpPr txBox="1"/>
          <p:nvPr/>
        </p:nvSpPr>
        <p:spPr>
          <a:xfrm>
            <a:off x="6996225" y="0"/>
            <a:ext cx="5195775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720000" tIns="288000" rIns="360000" rtlCol="0">
            <a:noAutofit/>
          </a:bodyPr>
          <a:lstStyle>
            <a:defPPr>
              <a:defRPr lang="en-US"/>
            </a:defPPr>
            <a:lvl1pPr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sv-SE" dirty="0"/>
              <a:t>Läkaren ska logga in i COSMIC och väljer att logga in med SITHS eID</a:t>
            </a:r>
          </a:p>
          <a:p>
            <a:endParaRPr lang="sv-SE" dirty="0"/>
          </a:p>
          <a:p>
            <a:r>
              <a:rPr lang="sv-SE" dirty="0"/>
              <a:t>Läkaren använder sitt SITHS-kort</a:t>
            </a:r>
          </a:p>
          <a:p>
            <a:endParaRPr lang="sv-SE" dirty="0"/>
          </a:p>
          <a:p>
            <a:r>
              <a:rPr lang="sv-SE" dirty="0"/>
              <a:t>Läkaren loggas in och är tillbaka i COSMIC och vill få en bild över nyligen genomförda blodprover för patienten.</a:t>
            </a:r>
          </a:p>
          <a:p>
            <a:endParaRPr lang="sv-SE" dirty="0"/>
          </a:p>
          <a:p>
            <a:r>
              <a:rPr lang="sv-SE" dirty="0"/>
              <a:t>COSMIC får </a:t>
            </a:r>
            <a:r>
              <a:rPr lang="sv-SE" dirty="0" err="1"/>
              <a:t>mha</a:t>
            </a:r>
            <a:r>
              <a:rPr lang="sv-SE" dirty="0"/>
              <a:t> </a:t>
            </a:r>
            <a:r>
              <a:rPr lang="sv-SE" dirty="0" err="1"/>
              <a:t>EHM:s</a:t>
            </a:r>
            <a:r>
              <a:rPr lang="sv-SE" dirty="0"/>
              <a:t> patientdataindex veta att patienten har hälsodata hos Kry</a:t>
            </a:r>
          </a:p>
          <a:p>
            <a:endParaRPr lang="sv-SE" dirty="0"/>
          </a:p>
          <a:p>
            <a:r>
              <a:rPr lang="sv-SE" dirty="0"/>
              <a:t>COSMIC begär patientens laboratoriesvar från Kry - skickar behörighetsinformation</a:t>
            </a:r>
          </a:p>
          <a:p>
            <a:endParaRPr lang="sv-SE" dirty="0"/>
          </a:p>
          <a:p>
            <a:r>
              <a:rPr lang="sv-SE" dirty="0"/>
              <a:t>Krys system kontrollerar, </a:t>
            </a:r>
            <a:r>
              <a:rPr lang="sv-SE" dirty="0" err="1"/>
              <a:t>mha</a:t>
            </a:r>
            <a:r>
              <a:rPr lang="sv-SE" dirty="0"/>
              <a:t> Ena, om man har tillit till den behörighetsinformation</a:t>
            </a:r>
          </a:p>
          <a:p>
            <a:endParaRPr lang="sv-SE" dirty="0"/>
          </a:p>
          <a:p>
            <a:r>
              <a:rPr lang="sv-SE" dirty="0">
                <a:solidFill>
                  <a:schemeClr val="bg1"/>
                </a:solidFill>
              </a:rPr>
              <a:t>Krys system tar åtkomstbeslut</a:t>
            </a:r>
          </a:p>
          <a:p>
            <a:endParaRPr lang="sv-SE" dirty="0"/>
          </a:p>
          <a:p>
            <a:r>
              <a:rPr lang="sv-SE" dirty="0"/>
              <a:t>Kry skickar tillbaka labbsvaren</a:t>
            </a:r>
          </a:p>
        </p:txBody>
      </p:sp>
      <p:sp>
        <p:nvSpPr>
          <p:cNvPr id="18" name="Likbent triangel 17">
            <a:extLst>
              <a:ext uri="{FF2B5EF4-FFF2-40B4-BE49-F238E27FC236}">
                <a16:creationId xmlns:a16="http://schemas.microsoft.com/office/drawing/2014/main" id="{F39CA5DD-355C-426A-ACA5-0AA65C2DC954}"/>
              </a:ext>
            </a:extLst>
          </p:cNvPr>
          <p:cNvSpPr/>
          <p:nvPr/>
        </p:nvSpPr>
        <p:spPr>
          <a:xfrm rot="5400000">
            <a:off x="7264928" y="4671426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9" name="Picture 4" descr="Check Mark Icon Green PNG Transparent Background, Free Download #45000 -  FreeIconsPNG">
            <a:extLst>
              <a:ext uri="{FF2B5EF4-FFF2-40B4-BE49-F238E27FC236}">
                <a16:creationId xmlns:a16="http://schemas.microsoft.com/office/drawing/2014/main" id="{41277A55-0BC0-4F0D-8292-076A9479F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31" y="5867513"/>
            <a:ext cx="445155" cy="39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upp 21">
            <a:extLst>
              <a:ext uri="{FF2B5EF4-FFF2-40B4-BE49-F238E27FC236}">
                <a16:creationId xmlns:a16="http://schemas.microsoft.com/office/drawing/2014/main" id="{9431502F-DAE4-4568-BB06-980E201FD079}"/>
              </a:ext>
            </a:extLst>
          </p:cNvPr>
          <p:cNvGrpSpPr/>
          <p:nvPr/>
        </p:nvGrpSpPr>
        <p:grpSpPr>
          <a:xfrm>
            <a:off x="1541927" y="867745"/>
            <a:ext cx="1796696" cy="1451032"/>
            <a:chOff x="872075" y="3872031"/>
            <a:chExt cx="2753833" cy="2224026"/>
          </a:xfrm>
        </p:grpSpPr>
        <p:grpSp>
          <p:nvGrpSpPr>
            <p:cNvPr id="23" name="Grupp 22">
              <a:extLst>
                <a:ext uri="{FF2B5EF4-FFF2-40B4-BE49-F238E27FC236}">
                  <a16:creationId xmlns:a16="http://schemas.microsoft.com/office/drawing/2014/main" id="{D2B7BD59-6F64-4C09-AAD5-772935F8F9F2}"/>
                </a:ext>
              </a:extLst>
            </p:cNvPr>
            <p:cNvGrpSpPr/>
            <p:nvPr/>
          </p:nvGrpSpPr>
          <p:grpSpPr>
            <a:xfrm>
              <a:off x="872075" y="3872031"/>
              <a:ext cx="2753833" cy="2224026"/>
              <a:chOff x="3561907" y="1488559"/>
              <a:chExt cx="2753833" cy="2224026"/>
            </a:xfrm>
          </p:grpSpPr>
          <p:pic>
            <p:nvPicPr>
              <p:cNvPr id="26" name="Picture 2" descr="Monitor mockup Images - Free Download on Freepik">
                <a:extLst>
                  <a:ext uri="{FF2B5EF4-FFF2-40B4-BE49-F238E27FC236}">
                    <a16:creationId xmlns:a16="http://schemas.microsoft.com/office/drawing/2014/main" id="{48734D82-1116-4359-9D03-95D40A782D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1" t="9659" r="8154" b="5902"/>
              <a:stretch/>
            </p:blipFill>
            <p:spPr bwMode="auto">
              <a:xfrm>
                <a:off x="3561907" y="1488559"/>
                <a:ext cx="2753833" cy="22240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4" name="Bildobjekt 33">
                <a:extLst>
                  <a:ext uri="{FF2B5EF4-FFF2-40B4-BE49-F238E27FC236}">
                    <a16:creationId xmlns:a16="http://schemas.microsoft.com/office/drawing/2014/main" id="{CB0EF91F-CA36-4FC3-931D-356E737842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5603" y="1690442"/>
                <a:ext cx="1985588" cy="39354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24" name="Rektangel 23">
              <a:extLst>
                <a:ext uri="{FF2B5EF4-FFF2-40B4-BE49-F238E27FC236}">
                  <a16:creationId xmlns:a16="http://schemas.microsoft.com/office/drawing/2014/main" id="{43D04C86-39FA-49BB-82A0-32EBC1593C12}"/>
                </a:ext>
              </a:extLst>
            </p:cNvPr>
            <p:cNvSpPr/>
            <p:nvPr/>
          </p:nvSpPr>
          <p:spPr>
            <a:xfrm>
              <a:off x="1619692" y="4787274"/>
              <a:ext cx="1424763" cy="3935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50" dirty="0"/>
                <a:t>Se labbsvar</a:t>
              </a:r>
            </a:p>
          </p:txBody>
        </p:sp>
        <p:pic>
          <p:nvPicPr>
            <p:cNvPr id="25" name="Bild 24" descr="Användare med hel fyllning">
              <a:extLst>
                <a:ext uri="{FF2B5EF4-FFF2-40B4-BE49-F238E27FC236}">
                  <a16:creationId xmlns:a16="http://schemas.microsoft.com/office/drawing/2014/main" id="{5AD13AA0-24A9-4357-AF97-588929605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241786" y="4139029"/>
              <a:ext cx="256877" cy="263309"/>
            </a:xfrm>
            <a:prstGeom prst="rect">
              <a:avLst/>
            </a:prstGeom>
          </p:spPr>
        </p:pic>
      </p:grpSp>
      <p:pic>
        <p:nvPicPr>
          <p:cNvPr id="35" name="Bild 34" descr="Databas med hel fyllning">
            <a:extLst>
              <a:ext uri="{FF2B5EF4-FFF2-40B4-BE49-F238E27FC236}">
                <a16:creationId xmlns:a16="http://schemas.microsoft.com/office/drawing/2014/main" id="{6C695D88-CFA4-4692-95DC-06054F1D79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81423" y="1721640"/>
            <a:ext cx="914400" cy="914400"/>
          </a:xfrm>
          <a:prstGeom prst="rect">
            <a:avLst/>
          </a:prstGeom>
        </p:spPr>
      </p:pic>
      <p:pic>
        <p:nvPicPr>
          <p:cNvPr id="38" name="Bild 37" descr="Databas med hel fyllning">
            <a:extLst>
              <a:ext uri="{FF2B5EF4-FFF2-40B4-BE49-F238E27FC236}">
                <a16:creationId xmlns:a16="http://schemas.microsoft.com/office/drawing/2014/main" id="{2A5731DC-0020-4349-84A5-81EB2D68F5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81423" y="4797402"/>
            <a:ext cx="914400" cy="914400"/>
          </a:xfrm>
          <a:prstGeom prst="rect">
            <a:avLst/>
          </a:prstGeom>
        </p:spPr>
      </p:pic>
      <p:pic>
        <p:nvPicPr>
          <p:cNvPr id="39" name="Bildobjekt 38">
            <a:extLst>
              <a:ext uri="{FF2B5EF4-FFF2-40B4-BE49-F238E27FC236}">
                <a16:creationId xmlns:a16="http://schemas.microsoft.com/office/drawing/2014/main" id="{DAEF22EF-FB8B-4195-8BEE-B6859C74B1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09935" y="4959302"/>
            <a:ext cx="1021245" cy="590600"/>
          </a:xfrm>
          <a:prstGeom prst="rect">
            <a:avLst/>
          </a:prstGeom>
          <a:ln>
            <a:noFill/>
          </a:ln>
        </p:spPr>
      </p:pic>
      <p:pic>
        <p:nvPicPr>
          <p:cNvPr id="40" name="Bildobjekt 39">
            <a:extLst>
              <a:ext uri="{FF2B5EF4-FFF2-40B4-BE49-F238E27FC236}">
                <a16:creationId xmlns:a16="http://schemas.microsoft.com/office/drawing/2014/main" id="{D3C62168-3136-400D-BABB-4412A27502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3859" y="1272918"/>
            <a:ext cx="1284065" cy="3137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41" name="Grupp 40">
            <a:extLst>
              <a:ext uri="{FF2B5EF4-FFF2-40B4-BE49-F238E27FC236}">
                <a16:creationId xmlns:a16="http://schemas.microsoft.com/office/drawing/2014/main" id="{D7EE9912-709B-41BC-838D-938BEF678C72}"/>
              </a:ext>
            </a:extLst>
          </p:cNvPr>
          <p:cNvGrpSpPr/>
          <p:nvPr/>
        </p:nvGrpSpPr>
        <p:grpSpPr>
          <a:xfrm>
            <a:off x="361507" y="3204298"/>
            <a:ext cx="4497570" cy="1593104"/>
            <a:chOff x="5087638" y="3872031"/>
            <a:chExt cx="2844250" cy="1593104"/>
          </a:xfrm>
        </p:grpSpPr>
        <p:sp>
          <p:nvSpPr>
            <p:cNvPr id="43" name="Rektangel 42">
              <a:extLst>
                <a:ext uri="{FF2B5EF4-FFF2-40B4-BE49-F238E27FC236}">
                  <a16:creationId xmlns:a16="http://schemas.microsoft.com/office/drawing/2014/main" id="{9EA61028-978E-49F0-9507-8C2E114D1AC8}"/>
                </a:ext>
              </a:extLst>
            </p:cNvPr>
            <p:cNvSpPr/>
            <p:nvPr/>
          </p:nvSpPr>
          <p:spPr>
            <a:xfrm>
              <a:off x="5087638" y="3872031"/>
              <a:ext cx="2844250" cy="1593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4" name="textruta 43">
              <a:extLst>
                <a:ext uri="{FF2B5EF4-FFF2-40B4-BE49-F238E27FC236}">
                  <a16:creationId xmlns:a16="http://schemas.microsoft.com/office/drawing/2014/main" id="{E71162CF-8952-4313-9D3D-AE0183510497}"/>
                </a:ext>
              </a:extLst>
            </p:cNvPr>
            <p:cNvSpPr txBox="1"/>
            <p:nvPr/>
          </p:nvSpPr>
          <p:spPr>
            <a:xfrm>
              <a:off x="5279024" y="3980485"/>
              <a:ext cx="241004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BEHÖRIGHETSINTYG</a:t>
              </a:r>
            </a:p>
            <a:p>
              <a:pPr algn="l"/>
              <a:endParaRPr lang="sv-SE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l"/>
              <a:r>
                <a:rPr lang="sv-SE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OrgNr</a:t>
              </a:r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		232100-0024</a:t>
              </a:r>
            </a:p>
            <a:p>
              <a:pPr algn="l"/>
              <a:r>
                <a:rPr lang="sv-SE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PersonNr</a:t>
              </a:r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	19750101-0101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Yrkesroll	LÄKARE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 </a:t>
              </a:r>
            </a:p>
          </p:txBody>
        </p:sp>
      </p:grpSp>
      <p:sp>
        <p:nvSpPr>
          <p:cNvPr id="3" name="Rektangel 2">
            <a:extLst>
              <a:ext uri="{FF2B5EF4-FFF2-40B4-BE49-F238E27FC236}">
                <a16:creationId xmlns:a16="http://schemas.microsoft.com/office/drawing/2014/main" id="{AFD79A24-867D-40B5-B43A-B4D0EEFBEC15}"/>
              </a:ext>
            </a:extLst>
          </p:cNvPr>
          <p:cNvSpPr/>
          <p:nvPr/>
        </p:nvSpPr>
        <p:spPr>
          <a:xfrm>
            <a:off x="266700" y="4673552"/>
            <a:ext cx="2176389" cy="1122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Åtkomstbeslut baserat på behörighetsintyget</a:t>
            </a:r>
          </a:p>
        </p:txBody>
      </p:sp>
    </p:spTree>
    <p:extLst>
      <p:ext uri="{BB962C8B-B14F-4D97-AF65-F5344CB8AC3E}">
        <p14:creationId xmlns:p14="http://schemas.microsoft.com/office/powerpoint/2010/main" val="7985184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Bild 40" descr="Databas med hel fyllning">
            <a:extLst>
              <a:ext uri="{FF2B5EF4-FFF2-40B4-BE49-F238E27FC236}">
                <a16:creationId xmlns:a16="http://schemas.microsoft.com/office/drawing/2014/main" id="{8E29A635-A2AA-44BE-9163-8C5D32DB7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81423" y="4797402"/>
            <a:ext cx="914400" cy="914400"/>
          </a:xfrm>
          <a:prstGeom prst="rect">
            <a:avLst/>
          </a:prstGeom>
        </p:spPr>
      </p:pic>
      <p:pic>
        <p:nvPicPr>
          <p:cNvPr id="42" name="Bildobjekt 41">
            <a:extLst>
              <a:ext uri="{FF2B5EF4-FFF2-40B4-BE49-F238E27FC236}">
                <a16:creationId xmlns:a16="http://schemas.microsoft.com/office/drawing/2014/main" id="{2AC5657F-10AD-4E9D-AED0-71836FED6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9935" y="4959302"/>
            <a:ext cx="1021245" cy="590600"/>
          </a:xfrm>
          <a:prstGeom prst="rect">
            <a:avLst/>
          </a:prstGeom>
          <a:ln>
            <a:noFill/>
          </a:ln>
        </p:spPr>
      </p:pic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40259BF-9265-4ABC-BA33-A15A8C32A721}"/>
              </a:ext>
            </a:extLst>
          </p:cNvPr>
          <p:cNvCxnSpPr/>
          <p:nvPr/>
        </p:nvCxnSpPr>
        <p:spPr>
          <a:xfrm>
            <a:off x="6996223" y="0"/>
            <a:ext cx="0" cy="685800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upp 29">
            <a:extLst>
              <a:ext uri="{FF2B5EF4-FFF2-40B4-BE49-F238E27FC236}">
                <a16:creationId xmlns:a16="http://schemas.microsoft.com/office/drawing/2014/main" id="{AE38DF10-2A28-4FC1-A6BF-A276DD2F65A3}"/>
              </a:ext>
            </a:extLst>
          </p:cNvPr>
          <p:cNvGrpSpPr/>
          <p:nvPr/>
        </p:nvGrpSpPr>
        <p:grpSpPr>
          <a:xfrm>
            <a:off x="2709692" y="3533942"/>
            <a:ext cx="1257861" cy="1157288"/>
            <a:chOff x="4603591" y="1426295"/>
            <a:chExt cx="1257861" cy="1157288"/>
          </a:xfrm>
        </p:grpSpPr>
        <p:sp>
          <p:nvSpPr>
            <p:cNvPr id="28" name="Rektangel 27">
              <a:extLst>
                <a:ext uri="{FF2B5EF4-FFF2-40B4-BE49-F238E27FC236}">
                  <a16:creationId xmlns:a16="http://schemas.microsoft.com/office/drawing/2014/main" id="{349D9130-424B-4353-BBE0-31CEE6A90584}"/>
                </a:ext>
              </a:extLst>
            </p:cNvPr>
            <p:cNvSpPr/>
            <p:nvPr/>
          </p:nvSpPr>
          <p:spPr>
            <a:xfrm>
              <a:off x="4603591" y="1426295"/>
              <a:ext cx="1257861" cy="11572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9" name="textruta 28">
              <a:extLst>
                <a:ext uri="{FF2B5EF4-FFF2-40B4-BE49-F238E27FC236}">
                  <a16:creationId xmlns:a16="http://schemas.microsoft.com/office/drawing/2014/main" id="{2B6EF7E3-9503-4C60-A2C8-3059D30CCFE1}"/>
                </a:ext>
              </a:extLst>
            </p:cNvPr>
            <p:cNvSpPr txBox="1"/>
            <p:nvPr/>
          </p:nvSpPr>
          <p:spPr>
            <a:xfrm>
              <a:off x="4735773" y="1534749"/>
              <a:ext cx="10800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LABBSVAR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</a:t>
              </a:r>
            </a:p>
          </p:txBody>
        </p:sp>
      </p:grpSp>
      <p:sp>
        <p:nvSpPr>
          <p:cNvPr id="32" name="Pil: nedåt 31">
            <a:extLst>
              <a:ext uri="{FF2B5EF4-FFF2-40B4-BE49-F238E27FC236}">
                <a16:creationId xmlns:a16="http://schemas.microsoft.com/office/drawing/2014/main" id="{19F66CB9-9374-4659-8686-255E9D0AFF5C}"/>
              </a:ext>
            </a:extLst>
          </p:cNvPr>
          <p:cNvSpPr/>
          <p:nvPr/>
        </p:nvSpPr>
        <p:spPr>
          <a:xfrm rot="10800000">
            <a:off x="3073637" y="4634593"/>
            <a:ext cx="529971" cy="352077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997C86EC-AC22-4262-A73A-C1596C056D1D}"/>
              </a:ext>
            </a:extLst>
          </p:cNvPr>
          <p:cNvSpPr txBox="1"/>
          <p:nvPr/>
        </p:nvSpPr>
        <p:spPr>
          <a:xfrm>
            <a:off x="6996223" y="0"/>
            <a:ext cx="5195777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720000" tIns="288000" rIns="360000" rtlCol="0">
            <a:noAutofit/>
          </a:bodyPr>
          <a:lstStyle>
            <a:defPPr>
              <a:defRPr lang="en-US"/>
            </a:defPPr>
            <a:lvl1pPr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sv-SE" dirty="0"/>
              <a:t>Läkaren ska logga in i COSMIC och väljer att logga in med SITHS eID</a:t>
            </a:r>
          </a:p>
          <a:p>
            <a:endParaRPr lang="sv-SE" dirty="0"/>
          </a:p>
          <a:p>
            <a:r>
              <a:rPr lang="sv-SE" dirty="0"/>
              <a:t>Läkaren använder sitt SITHS-kort</a:t>
            </a:r>
          </a:p>
          <a:p>
            <a:endParaRPr lang="sv-SE" dirty="0"/>
          </a:p>
          <a:p>
            <a:r>
              <a:rPr lang="sv-SE" dirty="0"/>
              <a:t>Läkaren loggas in och är tillbaka i COSMIC och vill få en bild över nyligen genomförda blodprover för patienten.</a:t>
            </a:r>
          </a:p>
          <a:p>
            <a:endParaRPr lang="sv-SE" dirty="0"/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COSMIC får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mha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EHM:s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patientdataindex veta att patienten har hälsodata hos Kry</a:t>
            </a:r>
          </a:p>
          <a:p>
            <a:endParaRPr lang="sv-SE" dirty="0"/>
          </a:p>
          <a:p>
            <a:r>
              <a:rPr lang="sv-SE" dirty="0"/>
              <a:t>COSMIC begär patientens laboratoriesvar från Kry - skickar behörighetsinformation</a:t>
            </a:r>
          </a:p>
          <a:p>
            <a:endParaRPr lang="sv-SE" dirty="0"/>
          </a:p>
          <a:p>
            <a:r>
              <a:rPr lang="sv-SE" dirty="0"/>
              <a:t>Krys system kontrollerar, </a:t>
            </a:r>
            <a:r>
              <a:rPr lang="sv-SE" dirty="0" err="1"/>
              <a:t>mha</a:t>
            </a:r>
            <a:r>
              <a:rPr lang="sv-SE" dirty="0"/>
              <a:t> Ena, om man har tillit till den behörighetsinformation</a:t>
            </a:r>
          </a:p>
          <a:p>
            <a:endParaRPr lang="sv-SE" dirty="0"/>
          </a:p>
          <a:p>
            <a:r>
              <a:rPr lang="sv-SE" dirty="0"/>
              <a:t>Krys system tar åtkomstbeslut</a:t>
            </a:r>
          </a:p>
          <a:p>
            <a:endParaRPr lang="sv-SE" dirty="0"/>
          </a:p>
          <a:p>
            <a:r>
              <a:rPr lang="sv-SE" dirty="0">
                <a:solidFill>
                  <a:schemeClr val="bg1"/>
                </a:solidFill>
              </a:rPr>
              <a:t>Kry skickar tillbaka labbsvaren</a:t>
            </a:r>
          </a:p>
        </p:txBody>
      </p:sp>
      <p:sp>
        <p:nvSpPr>
          <p:cNvPr id="17" name="Likbent triangel 16">
            <a:extLst>
              <a:ext uri="{FF2B5EF4-FFF2-40B4-BE49-F238E27FC236}">
                <a16:creationId xmlns:a16="http://schemas.microsoft.com/office/drawing/2014/main" id="{AABEB5E3-1884-4F05-A837-A8AFC6B153A1}"/>
              </a:ext>
            </a:extLst>
          </p:cNvPr>
          <p:cNvSpPr/>
          <p:nvPr/>
        </p:nvSpPr>
        <p:spPr>
          <a:xfrm rot="5400000">
            <a:off x="7264928" y="5164363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4BCDA7C7-0890-4ED7-9456-35245711E080}"/>
              </a:ext>
            </a:extLst>
          </p:cNvPr>
          <p:cNvSpPr txBox="1"/>
          <p:nvPr/>
        </p:nvSpPr>
        <p:spPr>
          <a:xfrm>
            <a:off x="987485" y="6260067"/>
            <a:ext cx="530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OBS. Själva datadelningen omfattas inte av Ena</a:t>
            </a:r>
          </a:p>
        </p:txBody>
      </p:sp>
      <p:pic>
        <p:nvPicPr>
          <p:cNvPr id="21" name="Bildobjekt 20">
            <a:extLst>
              <a:ext uri="{FF2B5EF4-FFF2-40B4-BE49-F238E27FC236}">
                <a16:creationId xmlns:a16="http://schemas.microsoft.com/office/drawing/2014/main" id="{2B7E76F3-FB55-4174-84DA-B5B3DC83E0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859" y="1272918"/>
            <a:ext cx="1284065" cy="3137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23" name="Grupp 22">
            <a:extLst>
              <a:ext uri="{FF2B5EF4-FFF2-40B4-BE49-F238E27FC236}">
                <a16:creationId xmlns:a16="http://schemas.microsoft.com/office/drawing/2014/main" id="{A1C87A7C-A73A-414A-B967-D6452C578AA5}"/>
              </a:ext>
            </a:extLst>
          </p:cNvPr>
          <p:cNvGrpSpPr/>
          <p:nvPr/>
        </p:nvGrpSpPr>
        <p:grpSpPr>
          <a:xfrm>
            <a:off x="1541927" y="867745"/>
            <a:ext cx="1796696" cy="1451032"/>
            <a:chOff x="872075" y="3872031"/>
            <a:chExt cx="2753833" cy="2224026"/>
          </a:xfrm>
        </p:grpSpPr>
        <p:grpSp>
          <p:nvGrpSpPr>
            <p:cNvPr id="24" name="Grupp 23">
              <a:extLst>
                <a:ext uri="{FF2B5EF4-FFF2-40B4-BE49-F238E27FC236}">
                  <a16:creationId xmlns:a16="http://schemas.microsoft.com/office/drawing/2014/main" id="{3E2667C8-C95F-4967-BAF9-76492BE57FB1}"/>
                </a:ext>
              </a:extLst>
            </p:cNvPr>
            <p:cNvGrpSpPr/>
            <p:nvPr/>
          </p:nvGrpSpPr>
          <p:grpSpPr>
            <a:xfrm>
              <a:off x="872075" y="3872031"/>
              <a:ext cx="2753833" cy="2224026"/>
              <a:chOff x="3561907" y="1488559"/>
              <a:chExt cx="2753833" cy="2224026"/>
            </a:xfrm>
          </p:grpSpPr>
          <p:pic>
            <p:nvPicPr>
              <p:cNvPr id="27" name="Picture 2" descr="Monitor mockup Images - Free Download on Freepik">
                <a:extLst>
                  <a:ext uri="{FF2B5EF4-FFF2-40B4-BE49-F238E27FC236}">
                    <a16:creationId xmlns:a16="http://schemas.microsoft.com/office/drawing/2014/main" id="{803C5DDB-7A9B-4235-8520-3C562AE588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1" t="9659" r="8154" b="5902"/>
              <a:stretch/>
            </p:blipFill>
            <p:spPr bwMode="auto">
              <a:xfrm>
                <a:off x="3561907" y="1488559"/>
                <a:ext cx="2753833" cy="22240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Bildobjekt 30">
                <a:extLst>
                  <a:ext uri="{FF2B5EF4-FFF2-40B4-BE49-F238E27FC236}">
                    <a16:creationId xmlns:a16="http://schemas.microsoft.com/office/drawing/2014/main" id="{E88896E9-7F61-4615-9076-53E6DAD4DD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35603" y="1690442"/>
                <a:ext cx="1985588" cy="39354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25" name="Rektangel 24">
              <a:extLst>
                <a:ext uri="{FF2B5EF4-FFF2-40B4-BE49-F238E27FC236}">
                  <a16:creationId xmlns:a16="http://schemas.microsoft.com/office/drawing/2014/main" id="{F8102358-045C-4585-BA4C-2DB080E5EE61}"/>
                </a:ext>
              </a:extLst>
            </p:cNvPr>
            <p:cNvSpPr/>
            <p:nvPr/>
          </p:nvSpPr>
          <p:spPr>
            <a:xfrm>
              <a:off x="1619692" y="4787274"/>
              <a:ext cx="1424763" cy="3935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50" dirty="0"/>
                <a:t>Se labbsvar</a:t>
              </a:r>
            </a:p>
          </p:txBody>
        </p:sp>
        <p:pic>
          <p:nvPicPr>
            <p:cNvPr id="26" name="Bild 25" descr="Användare med hel fyllning">
              <a:extLst>
                <a:ext uri="{FF2B5EF4-FFF2-40B4-BE49-F238E27FC236}">
                  <a16:creationId xmlns:a16="http://schemas.microsoft.com/office/drawing/2014/main" id="{F2519739-89EB-425F-BCD8-BB729F2719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241786" y="4139029"/>
              <a:ext cx="256877" cy="263309"/>
            </a:xfrm>
            <a:prstGeom prst="rect">
              <a:avLst/>
            </a:prstGeom>
          </p:spPr>
        </p:pic>
      </p:grpSp>
      <p:pic>
        <p:nvPicPr>
          <p:cNvPr id="40" name="Bild 39" descr="Databas med hel fyllning">
            <a:extLst>
              <a:ext uri="{FF2B5EF4-FFF2-40B4-BE49-F238E27FC236}">
                <a16:creationId xmlns:a16="http://schemas.microsoft.com/office/drawing/2014/main" id="{F0A27681-DFF9-4645-9B49-D38F04680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81423" y="172164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5849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40259BF-9265-4ABC-BA33-A15A8C32A721}"/>
              </a:ext>
            </a:extLst>
          </p:cNvPr>
          <p:cNvCxnSpPr/>
          <p:nvPr/>
        </p:nvCxnSpPr>
        <p:spPr>
          <a:xfrm>
            <a:off x="6996223" y="0"/>
            <a:ext cx="0" cy="685800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ruta 14">
            <a:extLst>
              <a:ext uri="{FF2B5EF4-FFF2-40B4-BE49-F238E27FC236}">
                <a16:creationId xmlns:a16="http://schemas.microsoft.com/office/drawing/2014/main" id="{FD328D2F-8B0D-4983-910D-6FD36754009D}"/>
              </a:ext>
            </a:extLst>
          </p:cNvPr>
          <p:cNvSpPr txBox="1"/>
          <p:nvPr/>
        </p:nvSpPr>
        <p:spPr>
          <a:xfrm>
            <a:off x="6996223" y="0"/>
            <a:ext cx="5195774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720000" tIns="288000" rIns="360000" rtlCol="0">
            <a:noAutofit/>
          </a:bodyPr>
          <a:lstStyle>
            <a:defPPr>
              <a:defRPr lang="en-US"/>
            </a:defPPr>
            <a:lvl1pPr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sv-SE" dirty="0"/>
              <a:t>Läkaren ska logga in i COSMIC och väljer att logga in med SITHS eID</a:t>
            </a:r>
          </a:p>
          <a:p>
            <a:endParaRPr lang="sv-SE" dirty="0"/>
          </a:p>
          <a:p>
            <a:r>
              <a:rPr lang="sv-SE" dirty="0"/>
              <a:t>Läkaren använder sitt SITHS-kort</a:t>
            </a:r>
          </a:p>
          <a:p>
            <a:endParaRPr lang="sv-SE" dirty="0"/>
          </a:p>
          <a:p>
            <a:r>
              <a:rPr lang="sv-SE" dirty="0"/>
              <a:t>Läkaren loggas in och är tillbaka i COSMIC och vill få en bild över nyligen genomförda blodprover för patienten.</a:t>
            </a:r>
          </a:p>
          <a:p>
            <a:endParaRPr lang="sv-SE" dirty="0"/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COSMIC får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mha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EHM:s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patientdataindex veta att patienten har hälsodata hos Kry</a:t>
            </a:r>
          </a:p>
          <a:p>
            <a:endParaRPr lang="sv-SE" dirty="0"/>
          </a:p>
          <a:p>
            <a:r>
              <a:rPr lang="sv-SE" dirty="0"/>
              <a:t>COSMIC begär patientens laboratoriesvar från Kry - skickar behörighetsinformation</a:t>
            </a:r>
          </a:p>
          <a:p>
            <a:endParaRPr lang="sv-SE" dirty="0"/>
          </a:p>
          <a:p>
            <a:r>
              <a:rPr lang="sv-SE" dirty="0"/>
              <a:t>Krys system kontrollerar, </a:t>
            </a:r>
            <a:r>
              <a:rPr lang="sv-SE" dirty="0" err="1"/>
              <a:t>mha</a:t>
            </a:r>
            <a:r>
              <a:rPr lang="sv-SE" dirty="0"/>
              <a:t> Ena, om man har tillit till den behörighetsinformation</a:t>
            </a:r>
          </a:p>
          <a:p>
            <a:endParaRPr lang="sv-SE" dirty="0"/>
          </a:p>
          <a:p>
            <a:r>
              <a:rPr lang="sv-SE" dirty="0"/>
              <a:t>Krys system tar åtkomstbeslut</a:t>
            </a:r>
          </a:p>
          <a:p>
            <a:endParaRPr lang="sv-SE" dirty="0"/>
          </a:p>
          <a:p>
            <a:r>
              <a:rPr lang="sv-SE" dirty="0">
                <a:solidFill>
                  <a:schemeClr val="bg1"/>
                </a:solidFill>
              </a:rPr>
              <a:t>Kry skickar tillbaka labbsvaren</a:t>
            </a:r>
          </a:p>
        </p:txBody>
      </p:sp>
      <p:sp>
        <p:nvSpPr>
          <p:cNvPr id="26" name="Likbent triangel 25">
            <a:extLst>
              <a:ext uri="{FF2B5EF4-FFF2-40B4-BE49-F238E27FC236}">
                <a16:creationId xmlns:a16="http://schemas.microsoft.com/office/drawing/2014/main" id="{906F5F10-B3F7-4F9C-A9BA-74A136206B16}"/>
              </a:ext>
            </a:extLst>
          </p:cNvPr>
          <p:cNvSpPr/>
          <p:nvPr/>
        </p:nvSpPr>
        <p:spPr>
          <a:xfrm rot="5400000">
            <a:off x="7264928" y="5164363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textruta 26">
            <a:extLst>
              <a:ext uri="{FF2B5EF4-FFF2-40B4-BE49-F238E27FC236}">
                <a16:creationId xmlns:a16="http://schemas.microsoft.com/office/drawing/2014/main" id="{782EC491-C998-478B-BDE4-CA8F7F06D605}"/>
              </a:ext>
            </a:extLst>
          </p:cNvPr>
          <p:cNvSpPr txBox="1"/>
          <p:nvPr/>
        </p:nvSpPr>
        <p:spPr>
          <a:xfrm>
            <a:off x="987485" y="6260067"/>
            <a:ext cx="530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OBS. Själva datadelningen omfattas inte av Ena</a:t>
            </a:r>
          </a:p>
        </p:txBody>
      </p:sp>
      <p:pic>
        <p:nvPicPr>
          <p:cNvPr id="19" name="Bild 18" descr="Databas med hel fyllning">
            <a:extLst>
              <a:ext uri="{FF2B5EF4-FFF2-40B4-BE49-F238E27FC236}">
                <a16:creationId xmlns:a16="http://schemas.microsoft.com/office/drawing/2014/main" id="{A512706B-7E33-4C6A-AB17-FCC6E41B5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81423" y="4797402"/>
            <a:ext cx="914400" cy="914400"/>
          </a:xfrm>
          <a:prstGeom prst="rect">
            <a:avLst/>
          </a:prstGeom>
        </p:spPr>
      </p:pic>
      <p:pic>
        <p:nvPicPr>
          <p:cNvPr id="25" name="Bildobjekt 24">
            <a:extLst>
              <a:ext uri="{FF2B5EF4-FFF2-40B4-BE49-F238E27FC236}">
                <a16:creationId xmlns:a16="http://schemas.microsoft.com/office/drawing/2014/main" id="{B38EA96E-D550-4F84-81DE-0891DDF2A2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9935" y="4959302"/>
            <a:ext cx="1021245" cy="590600"/>
          </a:xfrm>
          <a:prstGeom prst="rect">
            <a:avLst/>
          </a:prstGeom>
          <a:ln>
            <a:noFill/>
          </a:ln>
        </p:spPr>
      </p:pic>
      <p:grpSp>
        <p:nvGrpSpPr>
          <p:cNvPr id="33" name="Grupp 32">
            <a:extLst>
              <a:ext uri="{FF2B5EF4-FFF2-40B4-BE49-F238E27FC236}">
                <a16:creationId xmlns:a16="http://schemas.microsoft.com/office/drawing/2014/main" id="{8672698C-8678-4D5C-AE67-8CBB60B6EC1C}"/>
              </a:ext>
            </a:extLst>
          </p:cNvPr>
          <p:cNvGrpSpPr/>
          <p:nvPr/>
        </p:nvGrpSpPr>
        <p:grpSpPr>
          <a:xfrm>
            <a:off x="2709692" y="2624529"/>
            <a:ext cx="1257861" cy="1157288"/>
            <a:chOff x="4603591" y="1426295"/>
            <a:chExt cx="1257861" cy="1157288"/>
          </a:xfrm>
        </p:grpSpPr>
        <p:sp>
          <p:nvSpPr>
            <p:cNvPr id="34" name="Rektangel 33">
              <a:extLst>
                <a:ext uri="{FF2B5EF4-FFF2-40B4-BE49-F238E27FC236}">
                  <a16:creationId xmlns:a16="http://schemas.microsoft.com/office/drawing/2014/main" id="{9FE3D083-D582-4878-8B61-696B41AE1CCE}"/>
                </a:ext>
              </a:extLst>
            </p:cNvPr>
            <p:cNvSpPr/>
            <p:nvPr/>
          </p:nvSpPr>
          <p:spPr>
            <a:xfrm>
              <a:off x="4603591" y="1426295"/>
              <a:ext cx="1257861" cy="11572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5" name="textruta 34">
              <a:extLst>
                <a:ext uri="{FF2B5EF4-FFF2-40B4-BE49-F238E27FC236}">
                  <a16:creationId xmlns:a16="http://schemas.microsoft.com/office/drawing/2014/main" id="{25E8B0BF-3E53-4C41-9E05-F12879A2F878}"/>
                </a:ext>
              </a:extLst>
            </p:cNvPr>
            <p:cNvSpPr txBox="1"/>
            <p:nvPr/>
          </p:nvSpPr>
          <p:spPr>
            <a:xfrm>
              <a:off x="4735773" y="1534749"/>
              <a:ext cx="10800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LABBSVAR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</a:t>
              </a:r>
            </a:p>
          </p:txBody>
        </p:sp>
      </p:grpSp>
      <p:pic>
        <p:nvPicPr>
          <p:cNvPr id="37" name="Bildobjekt 36">
            <a:extLst>
              <a:ext uri="{FF2B5EF4-FFF2-40B4-BE49-F238E27FC236}">
                <a16:creationId xmlns:a16="http://schemas.microsoft.com/office/drawing/2014/main" id="{B88D90C1-5400-4325-B3E4-86F6F34DBE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859" y="1272918"/>
            <a:ext cx="1284065" cy="3137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38" name="Grupp 37">
            <a:extLst>
              <a:ext uri="{FF2B5EF4-FFF2-40B4-BE49-F238E27FC236}">
                <a16:creationId xmlns:a16="http://schemas.microsoft.com/office/drawing/2014/main" id="{78F63C29-5429-4C83-8D22-3A273E638143}"/>
              </a:ext>
            </a:extLst>
          </p:cNvPr>
          <p:cNvGrpSpPr/>
          <p:nvPr/>
        </p:nvGrpSpPr>
        <p:grpSpPr>
          <a:xfrm>
            <a:off x="1541927" y="867745"/>
            <a:ext cx="1796696" cy="1451032"/>
            <a:chOff x="872075" y="3872031"/>
            <a:chExt cx="2753833" cy="2224026"/>
          </a:xfrm>
        </p:grpSpPr>
        <p:grpSp>
          <p:nvGrpSpPr>
            <p:cNvPr id="39" name="Grupp 38">
              <a:extLst>
                <a:ext uri="{FF2B5EF4-FFF2-40B4-BE49-F238E27FC236}">
                  <a16:creationId xmlns:a16="http://schemas.microsoft.com/office/drawing/2014/main" id="{4521AA51-3F12-4536-98A0-9EE40613FE57}"/>
                </a:ext>
              </a:extLst>
            </p:cNvPr>
            <p:cNvGrpSpPr/>
            <p:nvPr/>
          </p:nvGrpSpPr>
          <p:grpSpPr>
            <a:xfrm>
              <a:off x="872075" y="3872031"/>
              <a:ext cx="2753833" cy="2224026"/>
              <a:chOff x="3561907" y="1488559"/>
              <a:chExt cx="2753833" cy="2224026"/>
            </a:xfrm>
          </p:grpSpPr>
          <p:pic>
            <p:nvPicPr>
              <p:cNvPr id="42" name="Picture 2" descr="Monitor mockup Images - Free Download on Freepik">
                <a:extLst>
                  <a:ext uri="{FF2B5EF4-FFF2-40B4-BE49-F238E27FC236}">
                    <a16:creationId xmlns:a16="http://schemas.microsoft.com/office/drawing/2014/main" id="{D842E797-ECEE-4B8B-AB68-1E2B2EF8A6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1" t="9659" r="8154" b="5902"/>
              <a:stretch/>
            </p:blipFill>
            <p:spPr bwMode="auto">
              <a:xfrm>
                <a:off x="3561907" y="1488559"/>
                <a:ext cx="2753833" cy="22240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Bildobjekt 42">
                <a:extLst>
                  <a:ext uri="{FF2B5EF4-FFF2-40B4-BE49-F238E27FC236}">
                    <a16:creationId xmlns:a16="http://schemas.microsoft.com/office/drawing/2014/main" id="{B070E9D9-D27C-4DB9-8AEF-501546AD9F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35603" y="1690442"/>
                <a:ext cx="1985588" cy="39354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40" name="Rektangel 39">
              <a:extLst>
                <a:ext uri="{FF2B5EF4-FFF2-40B4-BE49-F238E27FC236}">
                  <a16:creationId xmlns:a16="http://schemas.microsoft.com/office/drawing/2014/main" id="{DBCB8B24-A407-4920-B8D6-3446CD6FB924}"/>
                </a:ext>
              </a:extLst>
            </p:cNvPr>
            <p:cNvSpPr/>
            <p:nvPr/>
          </p:nvSpPr>
          <p:spPr>
            <a:xfrm>
              <a:off x="1619692" y="4787274"/>
              <a:ext cx="1424763" cy="3935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50" dirty="0"/>
                <a:t>Se labbsvar</a:t>
              </a:r>
            </a:p>
          </p:txBody>
        </p:sp>
        <p:pic>
          <p:nvPicPr>
            <p:cNvPr id="41" name="Bild 40" descr="Användare med hel fyllning">
              <a:extLst>
                <a:ext uri="{FF2B5EF4-FFF2-40B4-BE49-F238E27FC236}">
                  <a16:creationId xmlns:a16="http://schemas.microsoft.com/office/drawing/2014/main" id="{E14E1879-81E0-4C23-9877-671646026D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241786" y="4139029"/>
              <a:ext cx="256877" cy="263309"/>
            </a:xfrm>
            <a:prstGeom prst="rect">
              <a:avLst/>
            </a:prstGeom>
          </p:spPr>
        </p:pic>
      </p:grpSp>
      <p:pic>
        <p:nvPicPr>
          <p:cNvPr id="44" name="Bild 43" descr="Databas med hel fyllning">
            <a:extLst>
              <a:ext uri="{FF2B5EF4-FFF2-40B4-BE49-F238E27FC236}">
                <a16:creationId xmlns:a16="http://schemas.microsoft.com/office/drawing/2014/main" id="{65303C7B-79FF-4EEF-B00D-2960EBA18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81423" y="172164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5841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1">
            <a:extLst>
              <a:ext uri="{FF2B5EF4-FFF2-40B4-BE49-F238E27FC236}">
                <a16:creationId xmlns:a16="http://schemas.microsoft.com/office/drawing/2014/main" id="{27BB03AB-6550-4548-BB03-B972F699C60B}"/>
              </a:ext>
            </a:extLst>
          </p:cNvPr>
          <p:cNvGrpSpPr/>
          <p:nvPr/>
        </p:nvGrpSpPr>
        <p:grpSpPr>
          <a:xfrm>
            <a:off x="2303336" y="2410352"/>
            <a:ext cx="2519341" cy="2034648"/>
            <a:chOff x="872075" y="3872031"/>
            <a:chExt cx="2753833" cy="2224026"/>
          </a:xfrm>
        </p:grpSpPr>
        <p:grpSp>
          <p:nvGrpSpPr>
            <p:cNvPr id="10" name="Grupp 9">
              <a:extLst>
                <a:ext uri="{FF2B5EF4-FFF2-40B4-BE49-F238E27FC236}">
                  <a16:creationId xmlns:a16="http://schemas.microsoft.com/office/drawing/2014/main" id="{80893674-2579-4AE5-88E9-3F39F966A640}"/>
                </a:ext>
              </a:extLst>
            </p:cNvPr>
            <p:cNvGrpSpPr/>
            <p:nvPr/>
          </p:nvGrpSpPr>
          <p:grpSpPr>
            <a:xfrm>
              <a:off x="872075" y="3872031"/>
              <a:ext cx="2753833" cy="2224026"/>
              <a:chOff x="3561907" y="1488559"/>
              <a:chExt cx="2753833" cy="2224026"/>
            </a:xfrm>
          </p:grpSpPr>
          <p:pic>
            <p:nvPicPr>
              <p:cNvPr id="11" name="Picture 2" descr="Monitor mockup Images - Free Download on Freepik">
                <a:extLst>
                  <a:ext uri="{FF2B5EF4-FFF2-40B4-BE49-F238E27FC236}">
                    <a16:creationId xmlns:a16="http://schemas.microsoft.com/office/drawing/2014/main" id="{DBAED716-4E6B-4B8C-B1D4-8C29577F16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1" t="9659" r="8154" b="5902"/>
              <a:stretch/>
            </p:blipFill>
            <p:spPr bwMode="auto">
              <a:xfrm>
                <a:off x="3561907" y="1488559"/>
                <a:ext cx="2753833" cy="22240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Bildobjekt 11">
                <a:extLst>
                  <a:ext uri="{FF2B5EF4-FFF2-40B4-BE49-F238E27FC236}">
                    <a16:creationId xmlns:a16="http://schemas.microsoft.com/office/drawing/2014/main" id="{DB576030-7D49-49E1-84F0-D832B5A5C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35603" y="1690442"/>
                <a:ext cx="1985588" cy="39354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3" name="Rektangel 12">
              <a:extLst>
                <a:ext uri="{FF2B5EF4-FFF2-40B4-BE49-F238E27FC236}">
                  <a16:creationId xmlns:a16="http://schemas.microsoft.com/office/drawing/2014/main" id="{ACF2AB1F-0AB9-42FA-88ED-170E048BF015}"/>
                </a:ext>
              </a:extLst>
            </p:cNvPr>
            <p:cNvSpPr/>
            <p:nvPr/>
          </p:nvSpPr>
          <p:spPr>
            <a:xfrm>
              <a:off x="1619692" y="4787274"/>
              <a:ext cx="1424763" cy="393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dirty="0">
                  <a:solidFill>
                    <a:schemeClr val="bg1"/>
                  </a:solidFill>
                </a:rPr>
                <a:t>Se labbsvar</a:t>
              </a:r>
            </a:p>
          </p:txBody>
        </p:sp>
        <p:pic>
          <p:nvPicPr>
            <p:cNvPr id="14" name="Bild 13" descr="Användare med hel fyllning">
              <a:extLst>
                <a:ext uri="{FF2B5EF4-FFF2-40B4-BE49-F238E27FC236}">
                  <a16:creationId xmlns:a16="http://schemas.microsoft.com/office/drawing/2014/main" id="{EE9DEFB4-D981-4052-9ECB-925859610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41786" y="4139029"/>
              <a:ext cx="256877" cy="263309"/>
            </a:xfrm>
            <a:prstGeom prst="rect">
              <a:avLst/>
            </a:prstGeom>
          </p:spPr>
        </p:pic>
      </p:grpSp>
      <p:sp>
        <p:nvSpPr>
          <p:cNvPr id="3" name="textruta 2">
            <a:extLst>
              <a:ext uri="{FF2B5EF4-FFF2-40B4-BE49-F238E27FC236}">
                <a16:creationId xmlns:a16="http://schemas.microsoft.com/office/drawing/2014/main" id="{8003E80D-4FF8-41FF-8C9E-25641C441FA3}"/>
              </a:ext>
            </a:extLst>
          </p:cNvPr>
          <p:cNvSpPr txBox="1"/>
          <p:nvPr/>
        </p:nvSpPr>
        <p:spPr>
          <a:xfrm>
            <a:off x="2987292" y="3146039"/>
            <a:ext cx="1303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Labbsvar</a:t>
            </a:r>
          </a:p>
        </p:txBody>
      </p:sp>
      <p:cxnSp>
        <p:nvCxnSpPr>
          <p:cNvPr id="17" name="Rak koppling 16">
            <a:extLst>
              <a:ext uri="{FF2B5EF4-FFF2-40B4-BE49-F238E27FC236}">
                <a16:creationId xmlns:a16="http://schemas.microsoft.com/office/drawing/2014/main" id="{765A0808-54C3-4C68-8D74-F1C38755F003}"/>
              </a:ext>
            </a:extLst>
          </p:cNvPr>
          <p:cNvCxnSpPr/>
          <p:nvPr/>
        </p:nvCxnSpPr>
        <p:spPr>
          <a:xfrm>
            <a:off x="6996223" y="0"/>
            <a:ext cx="0" cy="685800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ruta 17">
            <a:extLst>
              <a:ext uri="{FF2B5EF4-FFF2-40B4-BE49-F238E27FC236}">
                <a16:creationId xmlns:a16="http://schemas.microsoft.com/office/drawing/2014/main" id="{693AEE3C-A705-49B7-9BE0-2973A6F1F7C9}"/>
              </a:ext>
            </a:extLst>
          </p:cNvPr>
          <p:cNvSpPr txBox="1"/>
          <p:nvPr/>
        </p:nvSpPr>
        <p:spPr>
          <a:xfrm>
            <a:off x="6996223" y="0"/>
            <a:ext cx="5195777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720000" tIns="288000" rIns="360000" rtlCol="0">
            <a:noAutofit/>
          </a:bodyPr>
          <a:lstStyle>
            <a:defPPr>
              <a:defRPr lang="en-US"/>
            </a:defPPr>
            <a:lvl1pPr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sv-SE" dirty="0"/>
              <a:t>Läkaren ska logga in i COSMIC och väljer att logga in med SITHS eID</a:t>
            </a:r>
          </a:p>
          <a:p>
            <a:endParaRPr lang="sv-SE" dirty="0"/>
          </a:p>
          <a:p>
            <a:r>
              <a:rPr lang="sv-SE" dirty="0"/>
              <a:t>Läkaren använder sitt SITHS-kort</a:t>
            </a:r>
          </a:p>
          <a:p>
            <a:endParaRPr lang="sv-SE" dirty="0"/>
          </a:p>
          <a:p>
            <a:r>
              <a:rPr lang="sv-SE" dirty="0"/>
              <a:t>Läkaren loggas in och är tillbaka i COSMIC och vill få en bild över nyligen genomförda blodprover för patienten.</a:t>
            </a:r>
          </a:p>
          <a:p>
            <a:endParaRPr lang="sv-SE" dirty="0"/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COSMIC får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mha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EHM:s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patientdataindex veta att patienten har hälsodata hos Kry</a:t>
            </a:r>
          </a:p>
          <a:p>
            <a:endParaRPr lang="sv-SE" dirty="0"/>
          </a:p>
          <a:p>
            <a:r>
              <a:rPr lang="sv-SE" dirty="0"/>
              <a:t>COSMIC begär patientens laboratoriesvar från Kry - skickar behörighetsinformation</a:t>
            </a:r>
          </a:p>
          <a:p>
            <a:endParaRPr lang="sv-SE" dirty="0"/>
          </a:p>
          <a:p>
            <a:r>
              <a:rPr lang="sv-SE" dirty="0"/>
              <a:t>Krys system kontrollerar, </a:t>
            </a:r>
            <a:r>
              <a:rPr lang="sv-SE" dirty="0" err="1"/>
              <a:t>mha</a:t>
            </a:r>
            <a:r>
              <a:rPr lang="sv-SE" dirty="0"/>
              <a:t> Ena, om man har tillit till den behörighetsinformation</a:t>
            </a:r>
          </a:p>
          <a:p>
            <a:endParaRPr lang="sv-SE" dirty="0"/>
          </a:p>
          <a:p>
            <a:r>
              <a:rPr lang="sv-SE" dirty="0"/>
              <a:t>Krys system tar åtkomstbeslut</a:t>
            </a:r>
          </a:p>
          <a:p>
            <a:endParaRPr lang="sv-SE" dirty="0"/>
          </a:p>
          <a:p>
            <a:r>
              <a:rPr lang="sv-SE" dirty="0">
                <a:solidFill>
                  <a:schemeClr val="bg1"/>
                </a:solidFill>
              </a:rPr>
              <a:t>Kry skickar tillbaka labbsvaren</a:t>
            </a:r>
          </a:p>
        </p:txBody>
      </p:sp>
      <p:sp>
        <p:nvSpPr>
          <p:cNvPr id="20" name="Likbent triangel 19">
            <a:extLst>
              <a:ext uri="{FF2B5EF4-FFF2-40B4-BE49-F238E27FC236}">
                <a16:creationId xmlns:a16="http://schemas.microsoft.com/office/drawing/2014/main" id="{BBA4DB7D-9DE3-4DE3-9910-AA1391182289}"/>
              </a:ext>
            </a:extLst>
          </p:cNvPr>
          <p:cNvSpPr/>
          <p:nvPr/>
        </p:nvSpPr>
        <p:spPr>
          <a:xfrm rot="5400000">
            <a:off x="7264928" y="5164363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98B95109-CB6A-405B-A7F7-83CE912A93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07613" y="1878410"/>
            <a:ext cx="1798524" cy="43948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093844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1">
            <a:extLst>
              <a:ext uri="{FF2B5EF4-FFF2-40B4-BE49-F238E27FC236}">
                <a16:creationId xmlns:a16="http://schemas.microsoft.com/office/drawing/2014/main" id="{27BB03AB-6550-4548-BB03-B972F699C60B}"/>
              </a:ext>
            </a:extLst>
          </p:cNvPr>
          <p:cNvGrpSpPr/>
          <p:nvPr/>
        </p:nvGrpSpPr>
        <p:grpSpPr>
          <a:xfrm>
            <a:off x="4210699" y="867745"/>
            <a:ext cx="1796696" cy="1451032"/>
            <a:chOff x="872075" y="3872031"/>
            <a:chExt cx="2753833" cy="2224026"/>
          </a:xfrm>
        </p:grpSpPr>
        <p:grpSp>
          <p:nvGrpSpPr>
            <p:cNvPr id="10" name="Grupp 9">
              <a:extLst>
                <a:ext uri="{FF2B5EF4-FFF2-40B4-BE49-F238E27FC236}">
                  <a16:creationId xmlns:a16="http://schemas.microsoft.com/office/drawing/2014/main" id="{80893674-2579-4AE5-88E9-3F39F966A640}"/>
                </a:ext>
              </a:extLst>
            </p:cNvPr>
            <p:cNvGrpSpPr/>
            <p:nvPr/>
          </p:nvGrpSpPr>
          <p:grpSpPr>
            <a:xfrm>
              <a:off x="872075" y="3872031"/>
              <a:ext cx="2753833" cy="2224026"/>
              <a:chOff x="3561907" y="1488559"/>
              <a:chExt cx="2753833" cy="2224026"/>
            </a:xfrm>
          </p:grpSpPr>
          <p:pic>
            <p:nvPicPr>
              <p:cNvPr id="11" name="Picture 2" descr="Monitor mockup Images - Free Download on Freepik">
                <a:extLst>
                  <a:ext uri="{FF2B5EF4-FFF2-40B4-BE49-F238E27FC236}">
                    <a16:creationId xmlns:a16="http://schemas.microsoft.com/office/drawing/2014/main" id="{DBAED716-4E6B-4B8C-B1D4-8C29577F16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1" t="9659" r="8154" b="5902"/>
              <a:stretch/>
            </p:blipFill>
            <p:spPr bwMode="auto">
              <a:xfrm>
                <a:off x="3561907" y="1488559"/>
                <a:ext cx="2753833" cy="22240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Bildobjekt 11">
                <a:extLst>
                  <a:ext uri="{FF2B5EF4-FFF2-40B4-BE49-F238E27FC236}">
                    <a16:creationId xmlns:a16="http://schemas.microsoft.com/office/drawing/2014/main" id="{DB576030-7D49-49E1-84F0-D832B5A5C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35603" y="1690442"/>
                <a:ext cx="1985588" cy="39354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3" name="Rektangel 12">
              <a:extLst>
                <a:ext uri="{FF2B5EF4-FFF2-40B4-BE49-F238E27FC236}">
                  <a16:creationId xmlns:a16="http://schemas.microsoft.com/office/drawing/2014/main" id="{ACF2AB1F-0AB9-42FA-88ED-170E048BF015}"/>
                </a:ext>
              </a:extLst>
            </p:cNvPr>
            <p:cNvSpPr/>
            <p:nvPr/>
          </p:nvSpPr>
          <p:spPr>
            <a:xfrm>
              <a:off x="1619692" y="4787274"/>
              <a:ext cx="1424763" cy="3935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50" dirty="0"/>
                <a:t>Se labbsvar</a:t>
              </a:r>
            </a:p>
          </p:txBody>
        </p:sp>
        <p:pic>
          <p:nvPicPr>
            <p:cNvPr id="14" name="Bild 13" descr="Användare med hel fyllning">
              <a:extLst>
                <a:ext uri="{FF2B5EF4-FFF2-40B4-BE49-F238E27FC236}">
                  <a16:creationId xmlns:a16="http://schemas.microsoft.com/office/drawing/2014/main" id="{EE9DEFB4-D981-4052-9ECB-925859610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41786" y="4139029"/>
              <a:ext cx="256877" cy="263309"/>
            </a:xfrm>
            <a:prstGeom prst="rect">
              <a:avLst/>
            </a:prstGeom>
          </p:spPr>
        </p:pic>
      </p:grpSp>
      <p:grpSp>
        <p:nvGrpSpPr>
          <p:cNvPr id="9" name="Grupp 8">
            <a:extLst>
              <a:ext uri="{FF2B5EF4-FFF2-40B4-BE49-F238E27FC236}">
                <a16:creationId xmlns:a16="http://schemas.microsoft.com/office/drawing/2014/main" id="{D6A3ACD7-466F-4693-B5A6-41E6B66D5F4B}"/>
              </a:ext>
            </a:extLst>
          </p:cNvPr>
          <p:cNvGrpSpPr/>
          <p:nvPr/>
        </p:nvGrpSpPr>
        <p:grpSpPr>
          <a:xfrm>
            <a:off x="3030279" y="3204298"/>
            <a:ext cx="4497570" cy="1593104"/>
            <a:chOff x="5087638" y="3872031"/>
            <a:chExt cx="2844250" cy="1593104"/>
          </a:xfrm>
        </p:grpSpPr>
        <p:sp>
          <p:nvSpPr>
            <p:cNvPr id="15" name="Rektangel 14">
              <a:extLst>
                <a:ext uri="{FF2B5EF4-FFF2-40B4-BE49-F238E27FC236}">
                  <a16:creationId xmlns:a16="http://schemas.microsoft.com/office/drawing/2014/main" id="{A347104B-CCD1-49B9-8AC5-D4408B4B30A8}"/>
                </a:ext>
              </a:extLst>
            </p:cNvPr>
            <p:cNvSpPr/>
            <p:nvPr/>
          </p:nvSpPr>
          <p:spPr>
            <a:xfrm>
              <a:off x="5087638" y="3872031"/>
              <a:ext cx="2844250" cy="1593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" name="textruta 15">
              <a:extLst>
                <a:ext uri="{FF2B5EF4-FFF2-40B4-BE49-F238E27FC236}">
                  <a16:creationId xmlns:a16="http://schemas.microsoft.com/office/drawing/2014/main" id="{1723EFF1-F1A8-492B-9D86-84FB17C0797D}"/>
                </a:ext>
              </a:extLst>
            </p:cNvPr>
            <p:cNvSpPr txBox="1"/>
            <p:nvPr/>
          </p:nvSpPr>
          <p:spPr>
            <a:xfrm>
              <a:off x="5279024" y="3980485"/>
              <a:ext cx="241004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BEHÖRIGHETSINTYG</a:t>
              </a:r>
            </a:p>
            <a:p>
              <a:pPr algn="l"/>
              <a:endParaRPr lang="sv-SE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l"/>
              <a:r>
                <a:rPr lang="sv-SE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OrgNr</a:t>
              </a:r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		232100-0024</a:t>
              </a:r>
            </a:p>
            <a:p>
              <a:pPr algn="l"/>
              <a:r>
                <a:rPr lang="sv-SE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PersonNr</a:t>
              </a:r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	19750101-0101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Yrkesroll	LÄKARE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 </a:t>
              </a:r>
            </a:p>
          </p:txBody>
        </p:sp>
      </p:grpSp>
      <p:pic>
        <p:nvPicPr>
          <p:cNvPr id="4" name="Bild 3" descr="Databas med hel fyllning">
            <a:extLst>
              <a:ext uri="{FF2B5EF4-FFF2-40B4-BE49-F238E27FC236}">
                <a16:creationId xmlns:a16="http://schemas.microsoft.com/office/drawing/2014/main" id="{A67635A3-2195-43A7-AE40-030A4262D4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50195" y="1721640"/>
            <a:ext cx="914400" cy="914400"/>
          </a:xfrm>
          <a:prstGeom prst="rect">
            <a:avLst/>
          </a:prstGeom>
        </p:spPr>
      </p:pic>
      <p:pic>
        <p:nvPicPr>
          <p:cNvPr id="18" name="Bild 17" descr="Databas med hel fyllning">
            <a:extLst>
              <a:ext uri="{FF2B5EF4-FFF2-40B4-BE49-F238E27FC236}">
                <a16:creationId xmlns:a16="http://schemas.microsoft.com/office/drawing/2014/main" id="{87256BDE-2D46-49C0-9D57-468DAC90EE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50195" y="4797402"/>
            <a:ext cx="914400" cy="914400"/>
          </a:xfrm>
          <a:prstGeom prst="rect">
            <a:avLst/>
          </a:prstGeom>
        </p:spPr>
      </p:pic>
      <p:pic>
        <p:nvPicPr>
          <p:cNvPr id="19" name="Bildobjekt 18">
            <a:extLst>
              <a:ext uri="{FF2B5EF4-FFF2-40B4-BE49-F238E27FC236}">
                <a16:creationId xmlns:a16="http://schemas.microsoft.com/office/drawing/2014/main" id="{5339CC3C-9A07-4CF4-AF23-849788EFCF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8707" y="4959302"/>
            <a:ext cx="1021245" cy="590600"/>
          </a:xfrm>
          <a:prstGeom prst="rect">
            <a:avLst/>
          </a:prstGeom>
          <a:ln>
            <a:noFill/>
          </a:ln>
        </p:spPr>
      </p:pic>
      <p:sp>
        <p:nvSpPr>
          <p:cNvPr id="7" name="Ellips 6">
            <a:extLst>
              <a:ext uri="{FF2B5EF4-FFF2-40B4-BE49-F238E27FC236}">
                <a16:creationId xmlns:a16="http://schemas.microsoft.com/office/drawing/2014/main" id="{9D2F1859-D313-4F99-8895-83182FF962C7}"/>
              </a:ext>
            </a:extLst>
          </p:cNvPr>
          <p:cNvSpPr/>
          <p:nvPr/>
        </p:nvSpPr>
        <p:spPr>
          <a:xfrm>
            <a:off x="8261190" y="4595383"/>
            <a:ext cx="1318438" cy="13184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ENA</a:t>
            </a:r>
          </a:p>
        </p:txBody>
      </p:sp>
      <p:cxnSp>
        <p:nvCxnSpPr>
          <p:cNvPr id="20" name="Rak koppling 19">
            <a:extLst>
              <a:ext uri="{FF2B5EF4-FFF2-40B4-BE49-F238E27FC236}">
                <a16:creationId xmlns:a16="http://schemas.microsoft.com/office/drawing/2014/main" id="{100B6D7A-7BC3-4F95-9C3D-9EEADAD59F42}"/>
              </a:ext>
            </a:extLst>
          </p:cNvPr>
          <p:cNvCxnSpPr/>
          <p:nvPr/>
        </p:nvCxnSpPr>
        <p:spPr>
          <a:xfrm>
            <a:off x="7565478" y="5254602"/>
            <a:ext cx="568428" cy="0"/>
          </a:xfrm>
          <a:prstGeom prst="line">
            <a:avLst/>
          </a:prstGeom>
          <a:ln w="19050">
            <a:solidFill>
              <a:schemeClr val="bg1">
                <a:lumMod val="25000"/>
              </a:schemeClr>
            </a:solidFill>
            <a:prstDash val="sysDot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ikbent triangel 22">
            <a:extLst>
              <a:ext uri="{FF2B5EF4-FFF2-40B4-BE49-F238E27FC236}">
                <a16:creationId xmlns:a16="http://schemas.microsoft.com/office/drawing/2014/main" id="{A82517B5-8ED8-4E65-AED5-63C492C48F4F}"/>
              </a:ext>
            </a:extLst>
          </p:cNvPr>
          <p:cNvSpPr/>
          <p:nvPr/>
        </p:nvSpPr>
        <p:spPr>
          <a:xfrm rot="5400000">
            <a:off x="10061290" y="4071944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38259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Ellips 98">
            <a:extLst>
              <a:ext uri="{FF2B5EF4-FFF2-40B4-BE49-F238E27FC236}">
                <a16:creationId xmlns:a16="http://schemas.microsoft.com/office/drawing/2014/main" id="{D3BDD611-7E6B-499A-9F1C-8884352466A7}"/>
              </a:ext>
            </a:extLst>
          </p:cNvPr>
          <p:cNvSpPr/>
          <p:nvPr/>
        </p:nvSpPr>
        <p:spPr>
          <a:xfrm>
            <a:off x="5698972" y="1598010"/>
            <a:ext cx="6128318" cy="4884230"/>
          </a:xfrm>
          <a:prstGeom prst="ellipse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1">
                    <a:lumMod val="90000"/>
                  </a:schemeClr>
                </a:solidFill>
              </a:rPr>
              <a:t>ENA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4A2AFFDE-7B7F-41BB-B9A5-7C97A4EAC13C}"/>
              </a:ext>
            </a:extLst>
          </p:cNvPr>
          <p:cNvSpPr/>
          <p:nvPr/>
        </p:nvSpPr>
        <p:spPr>
          <a:xfrm>
            <a:off x="159488" y="1668006"/>
            <a:ext cx="4943696" cy="353000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29" name="Rak koppling 128">
            <a:extLst>
              <a:ext uri="{FF2B5EF4-FFF2-40B4-BE49-F238E27FC236}">
                <a16:creationId xmlns:a16="http://schemas.microsoft.com/office/drawing/2014/main" id="{74030482-7A93-4A3B-B783-82E12A5778B3}"/>
              </a:ext>
            </a:extLst>
          </p:cNvPr>
          <p:cNvCxnSpPr>
            <a:cxnSpLocks/>
            <a:stCxn id="123" idx="0"/>
            <a:endCxn id="114" idx="0"/>
          </p:cNvCxnSpPr>
          <p:nvPr/>
        </p:nvCxnSpPr>
        <p:spPr>
          <a:xfrm flipH="1">
            <a:off x="6840934" y="3865660"/>
            <a:ext cx="478615" cy="119212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ubrik 1">
            <a:extLst>
              <a:ext uri="{FF2B5EF4-FFF2-40B4-BE49-F238E27FC236}">
                <a16:creationId xmlns:a16="http://schemas.microsoft.com/office/drawing/2014/main" id="{AB033889-F881-4C54-9B93-D28B10ECD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1027725"/>
            <a:ext cx="10475290" cy="553998"/>
          </a:xfrm>
        </p:spPr>
        <p:txBody>
          <a:bodyPr/>
          <a:lstStyle/>
          <a:p>
            <a:r>
              <a:rPr lang="sv-SE" dirty="0"/>
              <a:t>Hur kan tillit kontrolleras?</a:t>
            </a:r>
          </a:p>
        </p:txBody>
      </p:sp>
      <p:pic>
        <p:nvPicPr>
          <p:cNvPr id="12" name="Bild 11" descr="Databas med hel fyllning">
            <a:extLst>
              <a:ext uri="{FF2B5EF4-FFF2-40B4-BE49-F238E27FC236}">
                <a16:creationId xmlns:a16="http://schemas.microsoft.com/office/drawing/2014/main" id="{9C461B59-BC70-4F41-B756-488E6DCBC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87055" y="5064544"/>
            <a:ext cx="714195" cy="732077"/>
          </a:xfrm>
          <a:prstGeom prst="rect">
            <a:avLst/>
          </a:prstGeom>
        </p:spPr>
      </p:pic>
      <p:sp>
        <p:nvSpPr>
          <p:cNvPr id="41" name="Rektangel 40">
            <a:extLst>
              <a:ext uri="{FF2B5EF4-FFF2-40B4-BE49-F238E27FC236}">
                <a16:creationId xmlns:a16="http://schemas.microsoft.com/office/drawing/2014/main" id="{274F797A-12E9-4F94-97B2-303CB6166C39}"/>
              </a:ext>
            </a:extLst>
          </p:cNvPr>
          <p:cNvSpPr/>
          <p:nvPr/>
        </p:nvSpPr>
        <p:spPr>
          <a:xfrm>
            <a:off x="8362320" y="3261671"/>
            <a:ext cx="1309985" cy="61072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Anslutnings-operatör</a:t>
            </a:r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B4E0D5C9-537D-454B-AD94-5C58C8F8DD62}"/>
              </a:ext>
            </a:extLst>
          </p:cNvPr>
          <p:cNvSpPr/>
          <p:nvPr/>
        </p:nvSpPr>
        <p:spPr>
          <a:xfrm>
            <a:off x="6635344" y="3261671"/>
            <a:ext cx="1341894" cy="61072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Tillits-operatör</a:t>
            </a:r>
          </a:p>
        </p:txBody>
      </p:sp>
      <p:sp>
        <p:nvSpPr>
          <p:cNvPr id="75" name="Rektangel 74">
            <a:extLst>
              <a:ext uri="{FF2B5EF4-FFF2-40B4-BE49-F238E27FC236}">
                <a16:creationId xmlns:a16="http://schemas.microsoft.com/office/drawing/2014/main" id="{E316746D-0331-483E-BC06-0E567734C582}"/>
              </a:ext>
            </a:extLst>
          </p:cNvPr>
          <p:cNvSpPr/>
          <p:nvPr/>
        </p:nvSpPr>
        <p:spPr>
          <a:xfrm>
            <a:off x="9912868" y="3253983"/>
            <a:ext cx="1316931" cy="61072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Anslutnings-operatör</a:t>
            </a:r>
          </a:p>
        </p:txBody>
      </p:sp>
      <p:pic>
        <p:nvPicPr>
          <p:cNvPr id="48" name="Bild 47" descr="Databas med hel fyllning">
            <a:extLst>
              <a:ext uri="{FF2B5EF4-FFF2-40B4-BE49-F238E27FC236}">
                <a16:creationId xmlns:a16="http://schemas.microsoft.com/office/drawing/2014/main" id="{E86907C7-282D-4B2E-BC0A-391E0FF019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17438" y="5074070"/>
            <a:ext cx="714195" cy="732077"/>
          </a:xfrm>
          <a:prstGeom prst="rect">
            <a:avLst/>
          </a:prstGeom>
        </p:spPr>
      </p:pic>
      <p:pic>
        <p:nvPicPr>
          <p:cNvPr id="83" name="Bild 82" descr="Databas med hel fyllning">
            <a:extLst>
              <a:ext uri="{FF2B5EF4-FFF2-40B4-BE49-F238E27FC236}">
                <a16:creationId xmlns:a16="http://schemas.microsoft.com/office/drawing/2014/main" id="{E62D4C1B-A11C-4CB3-B6CE-F4A62A619A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64307" y="3550332"/>
            <a:ext cx="570248" cy="584526"/>
          </a:xfrm>
          <a:prstGeom prst="rect">
            <a:avLst/>
          </a:prstGeom>
        </p:spPr>
      </p:pic>
      <p:pic>
        <p:nvPicPr>
          <p:cNvPr id="84" name="Bild 83" descr="Databas med hel fyllning">
            <a:extLst>
              <a:ext uri="{FF2B5EF4-FFF2-40B4-BE49-F238E27FC236}">
                <a16:creationId xmlns:a16="http://schemas.microsoft.com/office/drawing/2014/main" id="{A1B65E8D-2F49-4BCA-ACDC-36967FCD7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33531" y="3539350"/>
            <a:ext cx="570248" cy="584526"/>
          </a:xfrm>
          <a:prstGeom prst="rect">
            <a:avLst/>
          </a:prstGeom>
        </p:spPr>
      </p:pic>
      <p:cxnSp>
        <p:nvCxnSpPr>
          <p:cNvPr id="88" name="Rak koppling 87">
            <a:extLst>
              <a:ext uri="{FF2B5EF4-FFF2-40B4-BE49-F238E27FC236}">
                <a16:creationId xmlns:a16="http://schemas.microsoft.com/office/drawing/2014/main" id="{94A9D3A9-924A-4684-8B6B-AFA42EE2AF9F}"/>
              </a:ext>
            </a:extLst>
          </p:cNvPr>
          <p:cNvCxnSpPr>
            <a:cxnSpLocks/>
            <a:stCxn id="41" idx="2"/>
            <a:endCxn id="48" idx="0"/>
          </p:cNvCxnSpPr>
          <p:nvPr/>
        </p:nvCxnSpPr>
        <p:spPr>
          <a:xfrm flipH="1">
            <a:off x="7874536" y="3872393"/>
            <a:ext cx="1142777" cy="120167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Rak koppling 90">
            <a:extLst>
              <a:ext uri="{FF2B5EF4-FFF2-40B4-BE49-F238E27FC236}">
                <a16:creationId xmlns:a16="http://schemas.microsoft.com/office/drawing/2014/main" id="{9375224E-ECD5-4387-B31F-0F390BBFF9AF}"/>
              </a:ext>
            </a:extLst>
          </p:cNvPr>
          <p:cNvCxnSpPr>
            <a:cxnSpLocks/>
            <a:stCxn id="42" idx="2"/>
            <a:endCxn id="48" idx="0"/>
          </p:cNvCxnSpPr>
          <p:nvPr/>
        </p:nvCxnSpPr>
        <p:spPr>
          <a:xfrm>
            <a:off x="7306291" y="3872393"/>
            <a:ext cx="568245" cy="120167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Rak koppling 96">
            <a:extLst>
              <a:ext uri="{FF2B5EF4-FFF2-40B4-BE49-F238E27FC236}">
                <a16:creationId xmlns:a16="http://schemas.microsoft.com/office/drawing/2014/main" id="{330DC07A-A409-43ED-BC49-8A16568C7AF8}"/>
              </a:ext>
            </a:extLst>
          </p:cNvPr>
          <p:cNvCxnSpPr>
            <a:cxnSpLocks/>
            <a:stCxn id="75" idx="2"/>
            <a:endCxn id="12" idx="0"/>
          </p:cNvCxnSpPr>
          <p:nvPr/>
        </p:nvCxnSpPr>
        <p:spPr>
          <a:xfrm flipH="1">
            <a:off x="9644153" y="3864705"/>
            <a:ext cx="927181" cy="119983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ktangel 108">
            <a:extLst>
              <a:ext uri="{FF2B5EF4-FFF2-40B4-BE49-F238E27FC236}">
                <a16:creationId xmlns:a16="http://schemas.microsoft.com/office/drawing/2014/main" id="{C66F3277-9364-4EC4-A6A4-98728398504E}"/>
              </a:ext>
            </a:extLst>
          </p:cNvPr>
          <p:cNvSpPr/>
          <p:nvPr/>
        </p:nvSpPr>
        <p:spPr>
          <a:xfrm>
            <a:off x="6636736" y="2350521"/>
            <a:ext cx="1341894" cy="57228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Tillitsmärkes-ägare</a:t>
            </a:r>
          </a:p>
        </p:txBody>
      </p:sp>
      <p:cxnSp>
        <p:nvCxnSpPr>
          <p:cNvPr id="110" name="Rak koppling 109">
            <a:extLst>
              <a:ext uri="{FF2B5EF4-FFF2-40B4-BE49-F238E27FC236}">
                <a16:creationId xmlns:a16="http://schemas.microsoft.com/office/drawing/2014/main" id="{7D5BBAF4-699E-4174-8719-33210CD8898B}"/>
              </a:ext>
            </a:extLst>
          </p:cNvPr>
          <p:cNvCxnSpPr>
            <a:cxnSpLocks/>
            <a:stCxn id="44" idx="2"/>
            <a:endCxn id="75" idx="0"/>
          </p:cNvCxnSpPr>
          <p:nvPr/>
        </p:nvCxnSpPr>
        <p:spPr>
          <a:xfrm>
            <a:off x="9013990" y="2418175"/>
            <a:ext cx="1557344" cy="83580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Rak koppling 112">
            <a:extLst>
              <a:ext uri="{FF2B5EF4-FFF2-40B4-BE49-F238E27FC236}">
                <a16:creationId xmlns:a16="http://schemas.microsoft.com/office/drawing/2014/main" id="{698B2A86-68B1-4BBA-8213-BC0682052A44}"/>
              </a:ext>
            </a:extLst>
          </p:cNvPr>
          <p:cNvCxnSpPr>
            <a:cxnSpLocks/>
            <a:stCxn id="44" idx="2"/>
            <a:endCxn id="41" idx="0"/>
          </p:cNvCxnSpPr>
          <p:nvPr/>
        </p:nvCxnSpPr>
        <p:spPr>
          <a:xfrm>
            <a:off x="9013990" y="2418175"/>
            <a:ext cx="3323" cy="84349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Rak koppling 117">
            <a:extLst>
              <a:ext uri="{FF2B5EF4-FFF2-40B4-BE49-F238E27FC236}">
                <a16:creationId xmlns:a16="http://schemas.microsoft.com/office/drawing/2014/main" id="{8D0F6772-FE35-43E8-8F26-84B752D6C490}"/>
              </a:ext>
            </a:extLst>
          </p:cNvPr>
          <p:cNvCxnSpPr>
            <a:cxnSpLocks/>
            <a:stCxn id="109" idx="2"/>
            <a:endCxn id="42" idx="0"/>
          </p:cNvCxnSpPr>
          <p:nvPr/>
        </p:nvCxnSpPr>
        <p:spPr>
          <a:xfrm flipH="1">
            <a:off x="7306291" y="2922810"/>
            <a:ext cx="1392" cy="33886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ruta 129">
            <a:extLst>
              <a:ext uri="{FF2B5EF4-FFF2-40B4-BE49-F238E27FC236}">
                <a16:creationId xmlns:a16="http://schemas.microsoft.com/office/drawing/2014/main" id="{73814C52-6630-40F3-AEDA-465C24BE0697}"/>
              </a:ext>
            </a:extLst>
          </p:cNvPr>
          <p:cNvSpPr txBox="1"/>
          <p:nvPr/>
        </p:nvSpPr>
        <p:spPr>
          <a:xfrm>
            <a:off x="847160" y="2151998"/>
            <a:ext cx="41177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/>
              <a:t>Tillitsmärkena ”Ena Nivå 3” och ”EHDS Tillgångstjänst”        </a:t>
            </a:r>
            <a:r>
              <a:rPr lang="sv-SE" sz="1400" dirty="0"/>
              <a:t>med tillhörande krav har definierats av </a:t>
            </a:r>
            <a:r>
              <a:rPr lang="sv-SE" sz="1400" b="1" dirty="0"/>
              <a:t>tillitsmärkesägare</a:t>
            </a:r>
            <a:endParaRPr lang="sv-SE" sz="1400" dirty="0"/>
          </a:p>
        </p:txBody>
      </p:sp>
      <p:sp>
        <p:nvSpPr>
          <p:cNvPr id="131" name="Ellips 130">
            <a:extLst>
              <a:ext uri="{FF2B5EF4-FFF2-40B4-BE49-F238E27FC236}">
                <a16:creationId xmlns:a16="http://schemas.microsoft.com/office/drawing/2014/main" id="{51F68206-624D-49F4-8973-9C2C219E982D}"/>
              </a:ext>
            </a:extLst>
          </p:cNvPr>
          <p:cNvSpPr/>
          <p:nvPr/>
        </p:nvSpPr>
        <p:spPr>
          <a:xfrm>
            <a:off x="364528" y="2211645"/>
            <a:ext cx="472440" cy="472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sv-SE" dirty="0"/>
              <a:t>1</a:t>
            </a:r>
          </a:p>
        </p:txBody>
      </p:sp>
      <p:sp>
        <p:nvSpPr>
          <p:cNvPr id="154" name="Ellips 153">
            <a:extLst>
              <a:ext uri="{FF2B5EF4-FFF2-40B4-BE49-F238E27FC236}">
                <a16:creationId xmlns:a16="http://schemas.microsoft.com/office/drawing/2014/main" id="{698E932D-CE24-42DD-93A4-B7C5964FB19C}"/>
              </a:ext>
            </a:extLst>
          </p:cNvPr>
          <p:cNvSpPr/>
          <p:nvPr/>
        </p:nvSpPr>
        <p:spPr>
          <a:xfrm>
            <a:off x="364528" y="3008212"/>
            <a:ext cx="472440" cy="472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sv-SE" dirty="0"/>
              <a:t>2</a:t>
            </a:r>
          </a:p>
        </p:txBody>
      </p:sp>
      <p:sp>
        <p:nvSpPr>
          <p:cNvPr id="155" name="Ellips 154">
            <a:extLst>
              <a:ext uri="{FF2B5EF4-FFF2-40B4-BE49-F238E27FC236}">
                <a16:creationId xmlns:a16="http://schemas.microsoft.com/office/drawing/2014/main" id="{632A7092-CADF-4083-A103-1CBCBE3A2B75}"/>
              </a:ext>
            </a:extLst>
          </p:cNvPr>
          <p:cNvSpPr/>
          <p:nvPr/>
        </p:nvSpPr>
        <p:spPr>
          <a:xfrm>
            <a:off x="364528" y="3739593"/>
            <a:ext cx="472440" cy="472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sv-SE" dirty="0"/>
              <a:t>3</a:t>
            </a:r>
          </a:p>
        </p:txBody>
      </p:sp>
      <p:sp>
        <p:nvSpPr>
          <p:cNvPr id="157" name="Ellips 156">
            <a:extLst>
              <a:ext uri="{FF2B5EF4-FFF2-40B4-BE49-F238E27FC236}">
                <a16:creationId xmlns:a16="http://schemas.microsoft.com/office/drawing/2014/main" id="{838DCF4D-7067-4C4F-9516-968398E02BEA}"/>
              </a:ext>
            </a:extLst>
          </p:cNvPr>
          <p:cNvSpPr/>
          <p:nvPr/>
        </p:nvSpPr>
        <p:spPr>
          <a:xfrm>
            <a:off x="226305" y="5859610"/>
            <a:ext cx="472440" cy="472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sv-SE" dirty="0"/>
              <a:t>5</a:t>
            </a:r>
          </a:p>
        </p:txBody>
      </p:sp>
      <p:sp>
        <p:nvSpPr>
          <p:cNvPr id="158" name="Ellips 157">
            <a:extLst>
              <a:ext uri="{FF2B5EF4-FFF2-40B4-BE49-F238E27FC236}">
                <a16:creationId xmlns:a16="http://schemas.microsoft.com/office/drawing/2014/main" id="{90DC57FB-DF6C-4FA3-B4D3-4E2A10E97C80}"/>
              </a:ext>
            </a:extLst>
          </p:cNvPr>
          <p:cNvSpPr/>
          <p:nvPr/>
        </p:nvSpPr>
        <p:spPr>
          <a:xfrm>
            <a:off x="6338282" y="2564637"/>
            <a:ext cx="472440" cy="472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sv-SE" dirty="0"/>
              <a:t>1</a:t>
            </a:r>
          </a:p>
        </p:txBody>
      </p:sp>
      <p:sp>
        <p:nvSpPr>
          <p:cNvPr id="159" name="Ellips 158">
            <a:extLst>
              <a:ext uri="{FF2B5EF4-FFF2-40B4-BE49-F238E27FC236}">
                <a16:creationId xmlns:a16="http://schemas.microsoft.com/office/drawing/2014/main" id="{1D2BF6B8-AED3-4F3B-AB0B-1376D6044C89}"/>
              </a:ext>
            </a:extLst>
          </p:cNvPr>
          <p:cNvSpPr/>
          <p:nvPr/>
        </p:nvSpPr>
        <p:spPr>
          <a:xfrm>
            <a:off x="6723095" y="3872393"/>
            <a:ext cx="472440" cy="472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sv-SE" dirty="0"/>
              <a:t>2</a:t>
            </a:r>
          </a:p>
        </p:txBody>
      </p:sp>
      <p:sp>
        <p:nvSpPr>
          <p:cNvPr id="1035" name="Likbent triangel 1034">
            <a:extLst>
              <a:ext uri="{FF2B5EF4-FFF2-40B4-BE49-F238E27FC236}">
                <a16:creationId xmlns:a16="http://schemas.microsoft.com/office/drawing/2014/main" id="{147CC4D3-CBF7-4E46-A14E-C70FCAA2A3E8}"/>
              </a:ext>
            </a:extLst>
          </p:cNvPr>
          <p:cNvSpPr/>
          <p:nvPr/>
        </p:nvSpPr>
        <p:spPr>
          <a:xfrm rot="10800000">
            <a:off x="1547806" y="5473294"/>
            <a:ext cx="1816769" cy="14437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4" name="Stjärna: 16 punkter 163">
            <a:extLst>
              <a:ext uri="{FF2B5EF4-FFF2-40B4-BE49-F238E27FC236}">
                <a16:creationId xmlns:a16="http://schemas.microsoft.com/office/drawing/2014/main" id="{817909BC-FDFA-4B37-99F3-603B96AB6C26}"/>
              </a:ext>
            </a:extLst>
          </p:cNvPr>
          <p:cNvSpPr/>
          <p:nvPr/>
        </p:nvSpPr>
        <p:spPr>
          <a:xfrm>
            <a:off x="2269689" y="2397888"/>
            <a:ext cx="262987" cy="262987"/>
          </a:xfrm>
          <a:prstGeom prst="star16">
            <a:avLst/>
          </a:prstGeom>
          <a:solidFill>
            <a:schemeClr val="bg1">
              <a:lumMod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400" dirty="0"/>
          </a:p>
        </p:txBody>
      </p:sp>
      <p:sp>
        <p:nvSpPr>
          <p:cNvPr id="165" name="Pil: höger 164">
            <a:extLst>
              <a:ext uri="{FF2B5EF4-FFF2-40B4-BE49-F238E27FC236}">
                <a16:creationId xmlns:a16="http://schemas.microsoft.com/office/drawing/2014/main" id="{75EB3598-71D9-4BAC-8B46-A6DD6FB29C24}"/>
              </a:ext>
            </a:extLst>
          </p:cNvPr>
          <p:cNvSpPr/>
          <p:nvPr/>
        </p:nvSpPr>
        <p:spPr>
          <a:xfrm>
            <a:off x="8220074" y="5181374"/>
            <a:ext cx="1100539" cy="26413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6" name="Pil: höger 165">
            <a:extLst>
              <a:ext uri="{FF2B5EF4-FFF2-40B4-BE49-F238E27FC236}">
                <a16:creationId xmlns:a16="http://schemas.microsoft.com/office/drawing/2014/main" id="{6AEE38FB-D1BA-4220-AE49-1811B717E348}"/>
              </a:ext>
            </a:extLst>
          </p:cNvPr>
          <p:cNvSpPr/>
          <p:nvPr/>
        </p:nvSpPr>
        <p:spPr>
          <a:xfrm rot="10800000">
            <a:off x="8193404" y="5479437"/>
            <a:ext cx="1100539" cy="26413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2" name="Ellips 161">
            <a:extLst>
              <a:ext uri="{FF2B5EF4-FFF2-40B4-BE49-F238E27FC236}">
                <a16:creationId xmlns:a16="http://schemas.microsoft.com/office/drawing/2014/main" id="{47D31F76-60A9-476A-972A-AB85B7E68541}"/>
              </a:ext>
            </a:extLst>
          </p:cNvPr>
          <p:cNvSpPr/>
          <p:nvPr/>
        </p:nvSpPr>
        <p:spPr>
          <a:xfrm>
            <a:off x="10536436" y="5125844"/>
            <a:ext cx="472440" cy="472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sv-SE" dirty="0"/>
              <a:t>5</a:t>
            </a:r>
          </a:p>
        </p:txBody>
      </p:sp>
      <p:sp>
        <p:nvSpPr>
          <p:cNvPr id="4" name="Stjärna: 16 punkter 3">
            <a:extLst>
              <a:ext uri="{FF2B5EF4-FFF2-40B4-BE49-F238E27FC236}">
                <a16:creationId xmlns:a16="http://schemas.microsoft.com/office/drawing/2014/main" id="{439A3174-5A8F-4C75-87C6-C9B7AC50DF9E}"/>
              </a:ext>
            </a:extLst>
          </p:cNvPr>
          <p:cNvSpPr/>
          <p:nvPr/>
        </p:nvSpPr>
        <p:spPr>
          <a:xfrm>
            <a:off x="10736590" y="3973039"/>
            <a:ext cx="407679" cy="407679"/>
          </a:xfrm>
          <a:prstGeom prst="star16">
            <a:avLst/>
          </a:prstGeom>
          <a:solidFill>
            <a:srgbClr val="00B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000" dirty="0"/>
          </a:p>
        </p:txBody>
      </p:sp>
      <p:sp>
        <p:nvSpPr>
          <p:cNvPr id="167" name="Stjärna: 16 punkter 166">
            <a:extLst>
              <a:ext uri="{FF2B5EF4-FFF2-40B4-BE49-F238E27FC236}">
                <a16:creationId xmlns:a16="http://schemas.microsoft.com/office/drawing/2014/main" id="{A42F0460-8236-4403-BD5D-70EF2B2FE37C}"/>
              </a:ext>
            </a:extLst>
          </p:cNvPr>
          <p:cNvSpPr/>
          <p:nvPr/>
        </p:nvSpPr>
        <p:spPr>
          <a:xfrm>
            <a:off x="7148305" y="3954643"/>
            <a:ext cx="234898" cy="234898"/>
          </a:xfrm>
          <a:prstGeom prst="star16">
            <a:avLst/>
          </a:prstGeom>
          <a:solidFill>
            <a:schemeClr val="bg1">
              <a:lumMod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sv-SE" sz="600" dirty="0"/>
              <a:t>TM</a:t>
            </a:r>
          </a:p>
        </p:txBody>
      </p:sp>
      <p:sp>
        <p:nvSpPr>
          <p:cNvPr id="202" name="textruta 201">
            <a:extLst>
              <a:ext uri="{FF2B5EF4-FFF2-40B4-BE49-F238E27FC236}">
                <a16:creationId xmlns:a16="http://schemas.microsoft.com/office/drawing/2014/main" id="{1362013A-64A1-4AD8-A511-95DC99DBC65C}"/>
              </a:ext>
            </a:extLst>
          </p:cNvPr>
          <p:cNvSpPr txBox="1"/>
          <p:nvPr/>
        </p:nvSpPr>
        <p:spPr>
          <a:xfrm>
            <a:off x="1380648" y="1792995"/>
            <a:ext cx="2478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b="1" u="sng" dirty="0"/>
              <a:t>Görs innan åtkomst</a:t>
            </a:r>
          </a:p>
        </p:txBody>
      </p:sp>
      <p:sp>
        <p:nvSpPr>
          <p:cNvPr id="208" name="textruta 207">
            <a:extLst>
              <a:ext uri="{FF2B5EF4-FFF2-40B4-BE49-F238E27FC236}">
                <a16:creationId xmlns:a16="http://schemas.microsoft.com/office/drawing/2014/main" id="{0C298F0C-893C-4840-91B4-06E5C8D70032}"/>
              </a:ext>
            </a:extLst>
          </p:cNvPr>
          <p:cNvSpPr txBox="1"/>
          <p:nvPr/>
        </p:nvSpPr>
        <p:spPr>
          <a:xfrm rot="19754136">
            <a:off x="10089567" y="6071944"/>
            <a:ext cx="721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b="1" dirty="0"/>
              <a:t>Ena</a:t>
            </a:r>
            <a:endParaRPr lang="sv-SE" sz="1400" dirty="0"/>
          </a:p>
        </p:txBody>
      </p:sp>
      <p:pic>
        <p:nvPicPr>
          <p:cNvPr id="220" name="Bildobjekt 219">
            <a:extLst>
              <a:ext uri="{FF2B5EF4-FFF2-40B4-BE49-F238E27FC236}">
                <a16:creationId xmlns:a16="http://schemas.microsoft.com/office/drawing/2014/main" id="{A91F5FC2-CB6A-4E79-ACD8-AD9C758308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2754" y="3153265"/>
            <a:ext cx="655321" cy="23089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23" name="Bildobjekt 222">
            <a:extLst>
              <a:ext uri="{FF2B5EF4-FFF2-40B4-BE49-F238E27FC236}">
                <a16:creationId xmlns:a16="http://schemas.microsoft.com/office/drawing/2014/main" id="{00392A83-E934-4A00-93E3-9EA863EF42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41380" y="3145678"/>
            <a:ext cx="585319" cy="23198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26" name="textruta 225">
            <a:extLst>
              <a:ext uri="{FF2B5EF4-FFF2-40B4-BE49-F238E27FC236}">
                <a16:creationId xmlns:a16="http://schemas.microsoft.com/office/drawing/2014/main" id="{303F5D1C-96CE-485B-A1BA-F1C38A24D4EA}"/>
              </a:ext>
            </a:extLst>
          </p:cNvPr>
          <p:cNvSpPr txBox="1"/>
          <p:nvPr/>
        </p:nvSpPr>
        <p:spPr>
          <a:xfrm>
            <a:off x="7917308" y="192254"/>
            <a:ext cx="40460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i="1" dirty="0"/>
              <a:t>Vilka organisationer som tar vilka roller är inte klarlagt. Organisationer är exemplifierade i bilden.</a:t>
            </a:r>
          </a:p>
        </p:txBody>
      </p:sp>
      <p:pic>
        <p:nvPicPr>
          <p:cNvPr id="227" name="Bildobjekt 226">
            <a:extLst>
              <a:ext uri="{FF2B5EF4-FFF2-40B4-BE49-F238E27FC236}">
                <a16:creationId xmlns:a16="http://schemas.microsoft.com/office/drawing/2014/main" id="{44D6A4DF-D0E5-401F-A33F-EBFB41480C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13575" y="5785071"/>
            <a:ext cx="464618" cy="26869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31" name="Bildobjekt 230">
            <a:extLst>
              <a:ext uri="{FF2B5EF4-FFF2-40B4-BE49-F238E27FC236}">
                <a16:creationId xmlns:a16="http://schemas.microsoft.com/office/drawing/2014/main" id="{9A35207A-4F3C-4CB3-AEB9-050F124D99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8429" y="3137041"/>
            <a:ext cx="585319" cy="23198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15" name="Grupp 14">
            <a:extLst>
              <a:ext uri="{FF2B5EF4-FFF2-40B4-BE49-F238E27FC236}">
                <a16:creationId xmlns:a16="http://schemas.microsoft.com/office/drawing/2014/main" id="{8AA9DCCA-B20C-46C0-B1B7-FF12FD990E47}"/>
              </a:ext>
            </a:extLst>
          </p:cNvPr>
          <p:cNvGrpSpPr/>
          <p:nvPr/>
        </p:nvGrpSpPr>
        <p:grpSpPr>
          <a:xfrm>
            <a:off x="7061217" y="5586815"/>
            <a:ext cx="948729" cy="421302"/>
            <a:chOff x="6012657" y="4997347"/>
            <a:chExt cx="1294342" cy="574779"/>
          </a:xfrm>
        </p:grpSpPr>
        <p:pic>
          <p:nvPicPr>
            <p:cNvPr id="228" name="Bildobjekt 227">
              <a:extLst>
                <a:ext uri="{FF2B5EF4-FFF2-40B4-BE49-F238E27FC236}">
                  <a16:creationId xmlns:a16="http://schemas.microsoft.com/office/drawing/2014/main" id="{991FD9FD-823F-4395-A0E1-0A0091608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14954" y="4997347"/>
              <a:ext cx="1288866" cy="2554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232" name="Bildobjekt 231">
              <a:extLst>
                <a:ext uri="{FF2B5EF4-FFF2-40B4-BE49-F238E27FC236}">
                  <a16:creationId xmlns:a16="http://schemas.microsoft.com/office/drawing/2014/main" id="{14F05233-95A1-419B-B5A3-D29255B4A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012657" y="5255840"/>
              <a:ext cx="1294342" cy="31628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  <p:sp>
        <p:nvSpPr>
          <p:cNvPr id="79" name="Stjärna: 16 punkter 78">
            <a:extLst>
              <a:ext uri="{FF2B5EF4-FFF2-40B4-BE49-F238E27FC236}">
                <a16:creationId xmlns:a16="http://schemas.microsoft.com/office/drawing/2014/main" id="{2C0ECD8D-DBB1-45B1-B6C2-EE5CE90C5406}"/>
              </a:ext>
            </a:extLst>
          </p:cNvPr>
          <p:cNvSpPr/>
          <p:nvPr/>
        </p:nvSpPr>
        <p:spPr>
          <a:xfrm>
            <a:off x="3328355" y="3960374"/>
            <a:ext cx="275002" cy="275002"/>
          </a:xfrm>
          <a:prstGeom prst="star16">
            <a:avLst/>
          </a:prstGeom>
          <a:solidFill>
            <a:srgbClr val="00B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400" dirty="0"/>
          </a:p>
        </p:txBody>
      </p:sp>
      <p:grpSp>
        <p:nvGrpSpPr>
          <p:cNvPr id="82" name="Grupp 81">
            <a:extLst>
              <a:ext uri="{FF2B5EF4-FFF2-40B4-BE49-F238E27FC236}">
                <a16:creationId xmlns:a16="http://schemas.microsoft.com/office/drawing/2014/main" id="{526CF563-71BA-418F-BBBC-524C945325BE}"/>
              </a:ext>
            </a:extLst>
          </p:cNvPr>
          <p:cNvGrpSpPr/>
          <p:nvPr/>
        </p:nvGrpSpPr>
        <p:grpSpPr>
          <a:xfrm>
            <a:off x="10621107" y="4275389"/>
            <a:ext cx="610191" cy="270968"/>
            <a:chOff x="6012657" y="4997347"/>
            <a:chExt cx="1294342" cy="574779"/>
          </a:xfrm>
        </p:grpSpPr>
        <p:pic>
          <p:nvPicPr>
            <p:cNvPr id="85" name="Bildobjekt 84">
              <a:extLst>
                <a:ext uri="{FF2B5EF4-FFF2-40B4-BE49-F238E27FC236}">
                  <a16:creationId xmlns:a16="http://schemas.microsoft.com/office/drawing/2014/main" id="{454BCA99-05BF-4408-A408-BDD6BE7F6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14954" y="4997347"/>
              <a:ext cx="1288866" cy="2554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86" name="Bildobjekt 85">
              <a:extLst>
                <a:ext uri="{FF2B5EF4-FFF2-40B4-BE49-F238E27FC236}">
                  <a16:creationId xmlns:a16="http://schemas.microsoft.com/office/drawing/2014/main" id="{EE5116CA-76D7-4225-BA10-9839A1B01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012657" y="5255840"/>
              <a:ext cx="1294342" cy="31628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  <p:sp>
        <p:nvSpPr>
          <p:cNvPr id="18" name="Frihandsfigur: Form 17">
            <a:extLst>
              <a:ext uri="{FF2B5EF4-FFF2-40B4-BE49-F238E27FC236}">
                <a16:creationId xmlns:a16="http://schemas.microsoft.com/office/drawing/2014/main" id="{D86DFDC0-63A3-4F67-9B5B-983D40B72030}"/>
              </a:ext>
            </a:extLst>
          </p:cNvPr>
          <p:cNvSpPr/>
          <p:nvPr/>
        </p:nvSpPr>
        <p:spPr>
          <a:xfrm>
            <a:off x="10001250" y="4615962"/>
            <a:ext cx="971550" cy="810954"/>
          </a:xfrm>
          <a:custGeom>
            <a:avLst/>
            <a:gdLst>
              <a:gd name="connsiteX0" fmla="*/ 0 w 641838"/>
              <a:gd name="connsiteY0" fmla="*/ 791307 h 791307"/>
              <a:gd name="connsiteX1" fmla="*/ 492369 w 641838"/>
              <a:gd name="connsiteY1" fmla="*/ 518746 h 791307"/>
              <a:gd name="connsiteX2" fmla="*/ 641838 w 641838"/>
              <a:gd name="connsiteY2" fmla="*/ 0 h 791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1838" h="791307">
                <a:moveTo>
                  <a:pt x="0" y="791307"/>
                </a:moveTo>
                <a:cubicBezTo>
                  <a:pt x="192698" y="720968"/>
                  <a:pt x="385396" y="650630"/>
                  <a:pt x="492369" y="518746"/>
                </a:cubicBezTo>
                <a:cubicBezTo>
                  <a:pt x="599342" y="386861"/>
                  <a:pt x="620590" y="193430"/>
                  <a:pt x="641838" y="0"/>
                </a:cubicBezTo>
              </a:path>
            </a:pathLst>
          </a:custGeom>
          <a:noFill/>
          <a:ln>
            <a:solidFill>
              <a:schemeClr val="bg1">
                <a:lumMod val="2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87" name="Rak koppling 86">
            <a:extLst>
              <a:ext uri="{FF2B5EF4-FFF2-40B4-BE49-F238E27FC236}">
                <a16:creationId xmlns:a16="http://schemas.microsoft.com/office/drawing/2014/main" id="{DF014301-32D9-41B7-A43A-5A472AF6AB40}"/>
              </a:ext>
            </a:extLst>
          </p:cNvPr>
          <p:cNvCxnSpPr>
            <a:cxnSpLocks/>
            <a:stCxn id="44" idx="2"/>
            <a:endCxn id="109" idx="3"/>
          </p:cNvCxnSpPr>
          <p:nvPr/>
        </p:nvCxnSpPr>
        <p:spPr>
          <a:xfrm flipH="1">
            <a:off x="7978630" y="2418175"/>
            <a:ext cx="1035360" cy="21849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ruta 72">
            <a:extLst>
              <a:ext uri="{FF2B5EF4-FFF2-40B4-BE49-F238E27FC236}">
                <a16:creationId xmlns:a16="http://schemas.microsoft.com/office/drawing/2014/main" id="{845D852D-2FCA-4DB0-9917-E997AA728904}"/>
              </a:ext>
            </a:extLst>
          </p:cNvPr>
          <p:cNvSpPr txBox="1"/>
          <p:nvPr/>
        </p:nvSpPr>
        <p:spPr>
          <a:xfrm>
            <a:off x="847160" y="3005245"/>
            <a:ext cx="4117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/>
              <a:t>Region Uppsala </a:t>
            </a:r>
            <a:r>
              <a:rPr lang="sv-SE" sz="1400" dirty="0"/>
              <a:t>(deras system)</a:t>
            </a:r>
            <a:r>
              <a:rPr lang="sv-SE" sz="1400" b="1" dirty="0"/>
              <a:t> </a:t>
            </a:r>
            <a:r>
              <a:rPr lang="sv-SE" sz="1400" dirty="0"/>
              <a:t>granskas av </a:t>
            </a:r>
            <a:r>
              <a:rPr lang="sv-SE" sz="1400" b="1" dirty="0"/>
              <a:t>tillitsoperatör</a:t>
            </a:r>
            <a:r>
              <a:rPr lang="sv-SE" sz="1400" dirty="0"/>
              <a:t> enligt krav i relevant tillitsmärke</a:t>
            </a:r>
          </a:p>
        </p:txBody>
      </p:sp>
      <p:sp>
        <p:nvSpPr>
          <p:cNvPr id="74" name="textruta 73">
            <a:extLst>
              <a:ext uri="{FF2B5EF4-FFF2-40B4-BE49-F238E27FC236}">
                <a16:creationId xmlns:a16="http://schemas.microsoft.com/office/drawing/2014/main" id="{E373B8DD-0F25-42A8-A064-0B95CFA5097C}"/>
              </a:ext>
            </a:extLst>
          </p:cNvPr>
          <p:cNvSpPr txBox="1"/>
          <p:nvPr/>
        </p:nvSpPr>
        <p:spPr>
          <a:xfrm>
            <a:off x="847160" y="3710854"/>
            <a:ext cx="4117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Systemen ansluts till Ena och information om dessa systems tillitsmärken         registreras</a:t>
            </a:r>
          </a:p>
        </p:txBody>
      </p:sp>
      <p:sp>
        <p:nvSpPr>
          <p:cNvPr id="76" name="textruta 75">
            <a:extLst>
              <a:ext uri="{FF2B5EF4-FFF2-40B4-BE49-F238E27FC236}">
                <a16:creationId xmlns:a16="http://schemas.microsoft.com/office/drawing/2014/main" id="{B95D9A01-2613-47AD-AA77-95288B01F50C}"/>
              </a:ext>
            </a:extLst>
          </p:cNvPr>
          <p:cNvSpPr txBox="1"/>
          <p:nvPr/>
        </p:nvSpPr>
        <p:spPr>
          <a:xfrm>
            <a:off x="708937" y="5743576"/>
            <a:ext cx="41177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Kry kan </a:t>
            </a:r>
            <a:r>
              <a:rPr lang="sv-SE" sz="1400" dirty="0" err="1"/>
              <a:t>mha</a:t>
            </a:r>
            <a:r>
              <a:rPr lang="sv-SE" sz="1400" dirty="0"/>
              <a:t> Ena kontrollera om anropande system har godkänts för tillitsmärkena och har därmed tillit till behörighetsinformationen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6A5C44A0-1422-4912-932A-B6E10D3A6DE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86423" y="2214542"/>
            <a:ext cx="1238378" cy="19994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25" name="Bildobjekt 224">
            <a:extLst>
              <a:ext uri="{FF2B5EF4-FFF2-40B4-BE49-F238E27FC236}">
                <a16:creationId xmlns:a16="http://schemas.microsoft.com/office/drawing/2014/main" id="{60E51AD6-D7E5-4C81-A0CB-FFD8190708B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21777" y="1933494"/>
            <a:ext cx="800239" cy="3037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9" name="Stjärna: 16 punkter 88">
            <a:extLst>
              <a:ext uri="{FF2B5EF4-FFF2-40B4-BE49-F238E27FC236}">
                <a16:creationId xmlns:a16="http://schemas.microsoft.com/office/drawing/2014/main" id="{232951AC-1412-4EAD-A12B-C04C5369E220}"/>
              </a:ext>
            </a:extLst>
          </p:cNvPr>
          <p:cNvSpPr/>
          <p:nvPr/>
        </p:nvSpPr>
        <p:spPr>
          <a:xfrm>
            <a:off x="9390335" y="3830394"/>
            <a:ext cx="407679" cy="407679"/>
          </a:xfrm>
          <a:prstGeom prst="star16">
            <a:avLst/>
          </a:prstGeom>
          <a:solidFill>
            <a:srgbClr val="00B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000" dirty="0"/>
          </a:p>
        </p:txBody>
      </p:sp>
      <p:grpSp>
        <p:nvGrpSpPr>
          <p:cNvPr id="90" name="Grupp 89">
            <a:extLst>
              <a:ext uri="{FF2B5EF4-FFF2-40B4-BE49-F238E27FC236}">
                <a16:creationId xmlns:a16="http://schemas.microsoft.com/office/drawing/2014/main" id="{8D16E504-3B42-4EEA-B7FA-EEB495826522}"/>
              </a:ext>
            </a:extLst>
          </p:cNvPr>
          <p:cNvGrpSpPr/>
          <p:nvPr/>
        </p:nvGrpSpPr>
        <p:grpSpPr>
          <a:xfrm>
            <a:off x="9274853" y="4132744"/>
            <a:ext cx="610191" cy="270968"/>
            <a:chOff x="6012659" y="4997347"/>
            <a:chExt cx="1294342" cy="574779"/>
          </a:xfrm>
        </p:grpSpPr>
        <p:pic>
          <p:nvPicPr>
            <p:cNvPr id="92" name="Bildobjekt 91">
              <a:extLst>
                <a:ext uri="{FF2B5EF4-FFF2-40B4-BE49-F238E27FC236}">
                  <a16:creationId xmlns:a16="http://schemas.microsoft.com/office/drawing/2014/main" id="{EC19E5C1-A7F6-4D85-9F50-5BB2FB890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14954" y="4997347"/>
              <a:ext cx="1288866" cy="2554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93" name="Bildobjekt 92">
              <a:extLst>
                <a:ext uri="{FF2B5EF4-FFF2-40B4-BE49-F238E27FC236}">
                  <a16:creationId xmlns:a16="http://schemas.microsoft.com/office/drawing/2014/main" id="{B5F957A2-8890-488C-BE49-0CA2438C3D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012657" y="5255840"/>
              <a:ext cx="1294342" cy="31628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  <p:cxnSp>
        <p:nvCxnSpPr>
          <p:cNvPr id="111" name="Rak koppling 110">
            <a:extLst>
              <a:ext uri="{FF2B5EF4-FFF2-40B4-BE49-F238E27FC236}">
                <a16:creationId xmlns:a16="http://schemas.microsoft.com/office/drawing/2014/main" id="{310B103D-DD3C-48A3-AC74-1E0B26AA7EF6}"/>
              </a:ext>
            </a:extLst>
          </p:cNvPr>
          <p:cNvCxnSpPr>
            <a:cxnSpLocks/>
            <a:stCxn id="41" idx="2"/>
            <a:endCxn id="114" idx="0"/>
          </p:cNvCxnSpPr>
          <p:nvPr/>
        </p:nvCxnSpPr>
        <p:spPr>
          <a:xfrm flipH="1">
            <a:off x="6840934" y="3872393"/>
            <a:ext cx="2176379" cy="118539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4" name="Bild 113" descr="Databas med hel fyllning">
            <a:extLst>
              <a:ext uri="{FF2B5EF4-FFF2-40B4-BE49-F238E27FC236}">
                <a16:creationId xmlns:a16="http://schemas.microsoft.com/office/drawing/2014/main" id="{3C169BAB-D7C3-4653-B814-D5C6641C6A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83836" y="5057783"/>
            <a:ext cx="714195" cy="732077"/>
          </a:xfrm>
          <a:prstGeom prst="rect">
            <a:avLst/>
          </a:prstGeom>
        </p:spPr>
      </p:pic>
      <p:grpSp>
        <p:nvGrpSpPr>
          <p:cNvPr id="17" name="Grupp 16">
            <a:extLst>
              <a:ext uri="{FF2B5EF4-FFF2-40B4-BE49-F238E27FC236}">
                <a16:creationId xmlns:a16="http://schemas.microsoft.com/office/drawing/2014/main" id="{D2DB5F84-65B5-45C0-92BE-40FF236A8483}"/>
              </a:ext>
            </a:extLst>
          </p:cNvPr>
          <p:cNvGrpSpPr/>
          <p:nvPr/>
        </p:nvGrpSpPr>
        <p:grpSpPr>
          <a:xfrm>
            <a:off x="6227301" y="4772435"/>
            <a:ext cx="754951" cy="541008"/>
            <a:chOff x="5766920" y="6030905"/>
            <a:chExt cx="931613" cy="667607"/>
          </a:xfrm>
        </p:grpSpPr>
        <p:sp>
          <p:nvSpPr>
            <p:cNvPr id="16" name="Rektangel 15">
              <a:extLst>
                <a:ext uri="{FF2B5EF4-FFF2-40B4-BE49-F238E27FC236}">
                  <a16:creationId xmlns:a16="http://schemas.microsoft.com/office/drawing/2014/main" id="{CC26EFE9-F1D7-4031-BBED-4CB3A292FA75}"/>
                </a:ext>
              </a:extLst>
            </p:cNvPr>
            <p:cNvSpPr/>
            <p:nvPr/>
          </p:nvSpPr>
          <p:spPr>
            <a:xfrm>
              <a:off x="5766920" y="6030905"/>
              <a:ext cx="920959" cy="6676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900"/>
            </a:p>
          </p:txBody>
        </p:sp>
        <p:pic>
          <p:nvPicPr>
            <p:cNvPr id="13" name="Bild 12">
              <a:extLst>
                <a:ext uri="{FF2B5EF4-FFF2-40B4-BE49-F238E27FC236}">
                  <a16:creationId xmlns:a16="http://schemas.microsoft.com/office/drawing/2014/main" id="{F1665D1F-9152-42BB-B3D6-6C747ADB3B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070750" y="6096153"/>
              <a:ext cx="336696" cy="336696"/>
            </a:xfrm>
            <a:prstGeom prst="rect">
              <a:avLst/>
            </a:prstGeom>
          </p:spPr>
        </p:pic>
        <p:sp>
          <p:nvSpPr>
            <p:cNvPr id="107" name="textruta 106">
              <a:extLst>
                <a:ext uri="{FF2B5EF4-FFF2-40B4-BE49-F238E27FC236}">
                  <a16:creationId xmlns:a16="http://schemas.microsoft.com/office/drawing/2014/main" id="{03C2088F-3810-457F-B521-3C8AF72E526A}"/>
                </a:ext>
              </a:extLst>
            </p:cNvPr>
            <p:cNvSpPr txBox="1"/>
            <p:nvPr/>
          </p:nvSpPr>
          <p:spPr>
            <a:xfrm>
              <a:off x="5773040" y="6426069"/>
              <a:ext cx="925493" cy="2703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sv-SE" sz="900" b="1" i="0" dirty="0">
                  <a:solidFill>
                    <a:srgbClr val="00706E"/>
                  </a:solidFill>
                  <a:effectLst/>
                  <a:latin typeface="Open Sans" panose="020B0604020202020204" pitchFamily="34" charset="0"/>
                </a:rPr>
                <a:t>SITHS eID</a:t>
              </a:r>
              <a:endParaRPr lang="sv-SE" sz="900" dirty="0"/>
            </a:p>
          </p:txBody>
        </p:sp>
      </p:grpSp>
      <p:sp>
        <p:nvSpPr>
          <p:cNvPr id="125" name="Stjärna: 16 punkter 124">
            <a:extLst>
              <a:ext uri="{FF2B5EF4-FFF2-40B4-BE49-F238E27FC236}">
                <a16:creationId xmlns:a16="http://schemas.microsoft.com/office/drawing/2014/main" id="{64997C4D-D1AD-4B3F-BF08-FE92A406C0C7}"/>
              </a:ext>
            </a:extLst>
          </p:cNvPr>
          <p:cNvSpPr/>
          <p:nvPr/>
        </p:nvSpPr>
        <p:spPr>
          <a:xfrm>
            <a:off x="6231119" y="2808436"/>
            <a:ext cx="369549" cy="369549"/>
          </a:xfrm>
          <a:prstGeom prst="star16">
            <a:avLst/>
          </a:prstGeom>
          <a:solidFill>
            <a:schemeClr val="bg1">
              <a:lumMod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sv-SE" sz="900" dirty="0"/>
              <a:t>TM</a:t>
            </a:r>
          </a:p>
        </p:txBody>
      </p:sp>
      <p:pic>
        <p:nvPicPr>
          <p:cNvPr id="121" name="Picture 4" descr="Check Mark Icon Green PNG Transparent Background, Free Download #45000 -  FreeIconsPNG">
            <a:extLst>
              <a:ext uri="{FF2B5EF4-FFF2-40B4-BE49-F238E27FC236}">
                <a16:creationId xmlns:a16="http://schemas.microsoft.com/office/drawing/2014/main" id="{16FB24E7-A0C1-46CA-9714-6CAF54359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528" y="3921292"/>
            <a:ext cx="298664" cy="26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" name="Ellips 121">
            <a:extLst>
              <a:ext uri="{FF2B5EF4-FFF2-40B4-BE49-F238E27FC236}">
                <a16:creationId xmlns:a16="http://schemas.microsoft.com/office/drawing/2014/main" id="{199938B2-758F-44D5-AAAB-53EDBB9E85F8}"/>
              </a:ext>
            </a:extLst>
          </p:cNvPr>
          <p:cNvSpPr/>
          <p:nvPr/>
        </p:nvSpPr>
        <p:spPr>
          <a:xfrm>
            <a:off x="350045" y="4501614"/>
            <a:ext cx="472440" cy="472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sv-SE" dirty="0"/>
              <a:t>4</a:t>
            </a:r>
          </a:p>
        </p:txBody>
      </p:sp>
      <p:sp>
        <p:nvSpPr>
          <p:cNvPr id="127" name="textruta 126">
            <a:extLst>
              <a:ext uri="{FF2B5EF4-FFF2-40B4-BE49-F238E27FC236}">
                <a16:creationId xmlns:a16="http://schemas.microsoft.com/office/drawing/2014/main" id="{53724987-3AD2-4FA1-B28B-5ED143EF828A}"/>
              </a:ext>
            </a:extLst>
          </p:cNvPr>
          <p:cNvSpPr txBox="1"/>
          <p:nvPr/>
        </p:nvSpPr>
        <p:spPr>
          <a:xfrm>
            <a:off x="872489" y="4472875"/>
            <a:ext cx="4117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Kry ansluter på motsvarande sätt till infrastrukturen</a:t>
            </a:r>
          </a:p>
        </p:txBody>
      </p:sp>
      <p:sp>
        <p:nvSpPr>
          <p:cNvPr id="128" name="Ellips 127">
            <a:extLst>
              <a:ext uri="{FF2B5EF4-FFF2-40B4-BE49-F238E27FC236}">
                <a16:creationId xmlns:a16="http://schemas.microsoft.com/office/drawing/2014/main" id="{0DD449AE-6C89-4376-BFA7-64416B9AD1E4}"/>
              </a:ext>
            </a:extLst>
          </p:cNvPr>
          <p:cNvSpPr/>
          <p:nvPr/>
        </p:nvSpPr>
        <p:spPr>
          <a:xfrm>
            <a:off x="10122440" y="3954643"/>
            <a:ext cx="472440" cy="472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sv-SE" dirty="0"/>
              <a:t>4</a:t>
            </a:r>
          </a:p>
        </p:txBody>
      </p:sp>
      <p:grpSp>
        <p:nvGrpSpPr>
          <p:cNvPr id="145" name="Grupp 144">
            <a:extLst>
              <a:ext uri="{FF2B5EF4-FFF2-40B4-BE49-F238E27FC236}">
                <a16:creationId xmlns:a16="http://schemas.microsoft.com/office/drawing/2014/main" id="{7B3DD73C-A1F1-497F-AE12-2C4DAF74F402}"/>
              </a:ext>
            </a:extLst>
          </p:cNvPr>
          <p:cNvGrpSpPr/>
          <p:nvPr/>
        </p:nvGrpSpPr>
        <p:grpSpPr>
          <a:xfrm>
            <a:off x="9272731" y="4408597"/>
            <a:ext cx="614220" cy="296531"/>
            <a:chOff x="5766921" y="6089186"/>
            <a:chExt cx="1308860" cy="631889"/>
          </a:xfrm>
        </p:grpSpPr>
        <p:sp>
          <p:nvSpPr>
            <p:cNvPr id="146" name="Rektangel 145">
              <a:extLst>
                <a:ext uri="{FF2B5EF4-FFF2-40B4-BE49-F238E27FC236}">
                  <a16:creationId xmlns:a16="http://schemas.microsoft.com/office/drawing/2014/main" id="{341579AD-6838-4A86-A8D4-A6306388688F}"/>
                </a:ext>
              </a:extLst>
            </p:cNvPr>
            <p:cNvSpPr/>
            <p:nvPr/>
          </p:nvSpPr>
          <p:spPr>
            <a:xfrm>
              <a:off x="5766921" y="6089186"/>
              <a:ext cx="1308860" cy="57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900"/>
            </a:p>
          </p:txBody>
        </p:sp>
        <p:pic>
          <p:nvPicPr>
            <p:cNvPr id="147" name="Bild 146">
              <a:extLst>
                <a:ext uri="{FF2B5EF4-FFF2-40B4-BE49-F238E27FC236}">
                  <a16:creationId xmlns:a16="http://schemas.microsoft.com/office/drawing/2014/main" id="{9526DD1E-4020-45F3-9CA1-4D900C0F9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291839" y="6142144"/>
              <a:ext cx="263754" cy="263755"/>
            </a:xfrm>
            <a:prstGeom prst="rect">
              <a:avLst/>
            </a:prstGeom>
          </p:spPr>
        </p:pic>
        <p:sp>
          <p:nvSpPr>
            <p:cNvPr id="148" name="textruta 147">
              <a:extLst>
                <a:ext uri="{FF2B5EF4-FFF2-40B4-BE49-F238E27FC236}">
                  <a16:creationId xmlns:a16="http://schemas.microsoft.com/office/drawing/2014/main" id="{C8445AD1-62FD-463B-A578-CE7CB2881768}"/>
                </a:ext>
              </a:extLst>
            </p:cNvPr>
            <p:cNvSpPr txBox="1"/>
            <p:nvPr/>
          </p:nvSpPr>
          <p:spPr>
            <a:xfrm>
              <a:off x="5797273" y="6303808"/>
              <a:ext cx="1268296" cy="417267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pPr algn="ctr"/>
              <a:r>
                <a:rPr lang="sv-SE" sz="800" b="1" i="0" dirty="0">
                  <a:solidFill>
                    <a:srgbClr val="00706E"/>
                  </a:solidFill>
                  <a:effectLst/>
                  <a:latin typeface="Open Sans" panose="020B0604020202020204" pitchFamily="34" charset="0"/>
                </a:rPr>
                <a:t>SITHS eID</a:t>
              </a:r>
              <a:endParaRPr lang="sv-SE" sz="800" dirty="0"/>
            </a:p>
          </p:txBody>
        </p:sp>
      </p:grpSp>
      <p:grpSp>
        <p:nvGrpSpPr>
          <p:cNvPr id="149" name="Grupp 148">
            <a:extLst>
              <a:ext uri="{FF2B5EF4-FFF2-40B4-BE49-F238E27FC236}">
                <a16:creationId xmlns:a16="http://schemas.microsoft.com/office/drawing/2014/main" id="{A465DD26-40D5-414B-9FA0-56C952BFA92B}"/>
              </a:ext>
            </a:extLst>
          </p:cNvPr>
          <p:cNvGrpSpPr/>
          <p:nvPr/>
        </p:nvGrpSpPr>
        <p:grpSpPr>
          <a:xfrm>
            <a:off x="11232106" y="4268457"/>
            <a:ext cx="609849" cy="294149"/>
            <a:chOff x="5761753" y="6089186"/>
            <a:chExt cx="1299547" cy="626813"/>
          </a:xfrm>
        </p:grpSpPr>
        <p:sp>
          <p:nvSpPr>
            <p:cNvPr id="150" name="Rektangel 149">
              <a:extLst>
                <a:ext uri="{FF2B5EF4-FFF2-40B4-BE49-F238E27FC236}">
                  <a16:creationId xmlns:a16="http://schemas.microsoft.com/office/drawing/2014/main" id="{4A7425D5-EA40-4C67-A0F2-C6EB479B9A0F}"/>
                </a:ext>
              </a:extLst>
            </p:cNvPr>
            <p:cNvSpPr/>
            <p:nvPr/>
          </p:nvSpPr>
          <p:spPr>
            <a:xfrm>
              <a:off x="5766918" y="6089186"/>
              <a:ext cx="1294382" cy="5960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900"/>
            </a:p>
          </p:txBody>
        </p:sp>
        <p:pic>
          <p:nvPicPr>
            <p:cNvPr id="151" name="Bild 150">
              <a:extLst>
                <a:ext uri="{FF2B5EF4-FFF2-40B4-BE49-F238E27FC236}">
                  <a16:creationId xmlns:a16="http://schemas.microsoft.com/office/drawing/2014/main" id="{4C23A60C-0B35-4AB6-9E2F-1D32565784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256321" y="6137068"/>
              <a:ext cx="263754" cy="263755"/>
            </a:xfrm>
            <a:prstGeom prst="rect">
              <a:avLst/>
            </a:prstGeom>
          </p:spPr>
        </p:pic>
        <p:sp>
          <p:nvSpPr>
            <p:cNvPr id="152" name="textruta 151">
              <a:extLst>
                <a:ext uri="{FF2B5EF4-FFF2-40B4-BE49-F238E27FC236}">
                  <a16:creationId xmlns:a16="http://schemas.microsoft.com/office/drawing/2014/main" id="{E94EF9C3-F65E-42F9-AA85-CA7277E2F51C}"/>
                </a:ext>
              </a:extLst>
            </p:cNvPr>
            <p:cNvSpPr txBox="1"/>
            <p:nvPr/>
          </p:nvSpPr>
          <p:spPr>
            <a:xfrm>
              <a:off x="5761753" y="6298732"/>
              <a:ext cx="1268296" cy="417267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pPr algn="ctr"/>
              <a:r>
                <a:rPr lang="sv-SE" sz="800" b="1" i="0" dirty="0">
                  <a:solidFill>
                    <a:srgbClr val="00706E"/>
                  </a:solidFill>
                  <a:effectLst/>
                  <a:latin typeface="Open Sans" panose="020B0604020202020204" pitchFamily="34" charset="0"/>
                </a:rPr>
                <a:t>SITHS eID</a:t>
              </a:r>
              <a:endParaRPr lang="sv-SE" sz="800" dirty="0"/>
            </a:p>
          </p:txBody>
        </p:sp>
      </p:grpSp>
      <p:pic>
        <p:nvPicPr>
          <p:cNvPr id="153" name="Bildobjekt 152">
            <a:extLst>
              <a:ext uri="{FF2B5EF4-FFF2-40B4-BE49-F238E27FC236}">
                <a16:creationId xmlns:a16="http://schemas.microsoft.com/office/drawing/2014/main" id="{9741241E-F668-4B05-95BA-2667941F97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70211" y="4558546"/>
            <a:ext cx="477533" cy="27616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61" name="Bildobjekt 160">
            <a:extLst>
              <a:ext uri="{FF2B5EF4-FFF2-40B4-BE49-F238E27FC236}">
                <a16:creationId xmlns:a16="http://schemas.microsoft.com/office/drawing/2014/main" id="{B35E9675-0A60-4C8D-A521-3A2B2E93F1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99976" y="4279989"/>
            <a:ext cx="464618" cy="26869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60" name="Ellips 159">
            <a:extLst>
              <a:ext uri="{FF2B5EF4-FFF2-40B4-BE49-F238E27FC236}">
                <a16:creationId xmlns:a16="http://schemas.microsoft.com/office/drawing/2014/main" id="{FEBBB785-3830-4F65-A2C7-AF364AA312E5}"/>
              </a:ext>
            </a:extLst>
          </p:cNvPr>
          <p:cNvSpPr/>
          <p:nvPr/>
        </p:nvSpPr>
        <p:spPr>
          <a:xfrm>
            <a:off x="8964395" y="3695330"/>
            <a:ext cx="472440" cy="472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sv-SE" dirty="0"/>
              <a:t>3</a:t>
            </a:r>
          </a:p>
        </p:txBody>
      </p:sp>
      <p:pic>
        <p:nvPicPr>
          <p:cNvPr id="123" name="Bild 122" descr="Förstoringsglas med hel fyllning">
            <a:extLst>
              <a:ext uri="{FF2B5EF4-FFF2-40B4-BE49-F238E27FC236}">
                <a16:creationId xmlns:a16="http://schemas.microsoft.com/office/drawing/2014/main" id="{D99C2CC8-DABA-49D8-A493-B9EC2CFF5A2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64962" y="3865660"/>
            <a:ext cx="509174" cy="509174"/>
          </a:xfrm>
          <a:prstGeom prst="rect">
            <a:avLst/>
          </a:prstGeom>
        </p:spPr>
      </p:pic>
      <p:pic>
        <p:nvPicPr>
          <p:cNvPr id="168" name="Picture 4" descr="Check Mark Icon Green PNG Transparent Background, Free Download #45000 -  FreeIconsPNG">
            <a:extLst>
              <a:ext uri="{FF2B5EF4-FFF2-40B4-BE49-F238E27FC236}">
                <a16:creationId xmlns:a16="http://schemas.microsoft.com/office/drawing/2014/main" id="{7D5A1B98-F15D-4750-ACF4-3A391AAE9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2842" y="4806863"/>
            <a:ext cx="298664" cy="26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ktangel 43">
            <a:extLst>
              <a:ext uri="{FF2B5EF4-FFF2-40B4-BE49-F238E27FC236}">
                <a16:creationId xmlns:a16="http://schemas.microsoft.com/office/drawing/2014/main" id="{16F261DD-2B02-483C-9EC3-0F8DDB494176}"/>
              </a:ext>
            </a:extLst>
          </p:cNvPr>
          <p:cNvSpPr/>
          <p:nvPr/>
        </p:nvSpPr>
        <p:spPr>
          <a:xfrm>
            <a:off x="8361473" y="1845886"/>
            <a:ext cx="1305033" cy="57228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Federations-operatör</a:t>
            </a:r>
          </a:p>
        </p:txBody>
      </p:sp>
      <p:pic>
        <p:nvPicPr>
          <p:cNvPr id="119" name="Bildobjekt 118">
            <a:extLst>
              <a:ext uri="{FF2B5EF4-FFF2-40B4-BE49-F238E27FC236}">
                <a16:creationId xmlns:a16="http://schemas.microsoft.com/office/drawing/2014/main" id="{24F602C9-EC75-45FC-9DF6-0AED4B626B4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01826" y="1696682"/>
            <a:ext cx="1238378" cy="19994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8935B07E-0345-4B8D-B08B-33363073CFF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295163" y="2020219"/>
            <a:ext cx="573074" cy="579170"/>
          </a:xfrm>
          <a:prstGeom prst="rect">
            <a:avLst/>
          </a:prstGeom>
        </p:spPr>
      </p:pic>
      <p:sp>
        <p:nvSpPr>
          <p:cNvPr id="80" name="textruta 79">
            <a:extLst>
              <a:ext uri="{FF2B5EF4-FFF2-40B4-BE49-F238E27FC236}">
                <a16:creationId xmlns:a16="http://schemas.microsoft.com/office/drawing/2014/main" id="{7E487CB0-16E2-426E-84EB-ED90A85FC459}"/>
              </a:ext>
            </a:extLst>
          </p:cNvPr>
          <p:cNvSpPr txBox="1"/>
          <p:nvPr/>
        </p:nvSpPr>
        <p:spPr>
          <a:xfrm>
            <a:off x="9836843" y="2148314"/>
            <a:ext cx="1136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/>
              <a:t>Information om </a:t>
            </a:r>
          </a:p>
          <a:p>
            <a:r>
              <a:rPr lang="sv-SE" sz="800" dirty="0"/>
              <a:t>anslutna parter</a:t>
            </a:r>
          </a:p>
        </p:txBody>
      </p:sp>
      <p:sp>
        <p:nvSpPr>
          <p:cNvPr id="94" name="Stjärna: 16 punkter 93">
            <a:extLst>
              <a:ext uri="{FF2B5EF4-FFF2-40B4-BE49-F238E27FC236}">
                <a16:creationId xmlns:a16="http://schemas.microsoft.com/office/drawing/2014/main" id="{5F93F5FD-52CB-4F9C-B35F-B446B9804B45}"/>
              </a:ext>
            </a:extLst>
          </p:cNvPr>
          <p:cNvSpPr/>
          <p:nvPr/>
        </p:nvSpPr>
        <p:spPr>
          <a:xfrm>
            <a:off x="9558851" y="2231817"/>
            <a:ext cx="407679" cy="407679"/>
          </a:xfrm>
          <a:prstGeom prst="star16">
            <a:avLst/>
          </a:prstGeom>
          <a:solidFill>
            <a:srgbClr val="00B05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000" dirty="0"/>
          </a:p>
        </p:txBody>
      </p:sp>
      <p:grpSp>
        <p:nvGrpSpPr>
          <p:cNvPr id="95" name="Grupp 94">
            <a:extLst>
              <a:ext uri="{FF2B5EF4-FFF2-40B4-BE49-F238E27FC236}">
                <a16:creationId xmlns:a16="http://schemas.microsoft.com/office/drawing/2014/main" id="{5A10CE51-2D01-4211-9D72-4DD71415B12C}"/>
              </a:ext>
            </a:extLst>
          </p:cNvPr>
          <p:cNvGrpSpPr/>
          <p:nvPr/>
        </p:nvGrpSpPr>
        <p:grpSpPr>
          <a:xfrm>
            <a:off x="9443368" y="2534167"/>
            <a:ext cx="610191" cy="270968"/>
            <a:chOff x="6012657" y="4997347"/>
            <a:chExt cx="1294342" cy="574779"/>
          </a:xfrm>
        </p:grpSpPr>
        <p:pic>
          <p:nvPicPr>
            <p:cNvPr id="96" name="Bildobjekt 95">
              <a:extLst>
                <a:ext uri="{FF2B5EF4-FFF2-40B4-BE49-F238E27FC236}">
                  <a16:creationId xmlns:a16="http://schemas.microsoft.com/office/drawing/2014/main" id="{BCD4C0E2-F8FD-4865-AB4D-8BCA32021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14954" y="4997347"/>
              <a:ext cx="1288866" cy="2554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98" name="Bildobjekt 97">
              <a:extLst>
                <a:ext uri="{FF2B5EF4-FFF2-40B4-BE49-F238E27FC236}">
                  <a16:creationId xmlns:a16="http://schemas.microsoft.com/office/drawing/2014/main" id="{49ABFF6D-3E15-4704-9C4F-DB9FB9136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012657" y="5255840"/>
              <a:ext cx="1294342" cy="31628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  <p:grpSp>
        <p:nvGrpSpPr>
          <p:cNvPr id="134" name="Grupp 133">
            <a:extLst>
              <a:ext uri="{FF2B5EF4-FFF2-40B4-BE49-F238E27FC236}">
                <a16:creationId xmlns:a16="http://schemas.microsoft.com/office/drawing/2014/main" id="{7A772DC7-E354-4458-BDC8-3751D3338283}"/>
              </a:ext>
            </a:extLst>
          </p:cNvPr>
          <p:cNvGrpSpPr/>
          <p:nvPr/>
        </p:nvGrpSpPr>
        <p:grpSpPr>
          <a:xfrm>
            <a:off x="10056870" y="2531021"/>
            <a:ext cx="595184" cy="294149"/>
            <a:chOff x="5761753" y="6089186"/>
            <a:chExt cx="1268296" cy="626813"/>
          </a:xfrm>
        </p:grpSpPr>
        <p:sp>
          <p:nvSpPr>
            <p:cNvPr id="140" name="Rektangel 139">
              <a:extLst>
                <a:ext uri="{FF2B5EF4-FFF2-40B4-BE49-F238E27FC236}">
                  <a16:creationId xmlns:a16="http://schemas.microsoft.com/office/drawing/2014/main" id="{AAB703DE-AC1A-40CA-911C-9AEBD5B17352}"/>
                </a:ext>
              </a:extLst>
            </p:cNvPr>
            <p:cNvSpPr/>
            <p:nvPr/>
          </p:nvSpPr>
          <p:spPr>
            <a:xfrm>
              <a:off x="5766921" y="6089186"/>
              <a:ext cx="1246367" cy="594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900"/>
            </a:p>
          </p:txBody>
        </p:sp>
        <p:pic>
          <p:nvPicPr>
            <p:cNvPr id="142" name="Bild 141">
              <a:extLst>
                <a:ext uri="{FF2B5EF4-FFF2-40B4-BE49-F238E27FC236}">
                  <a16:creationId xmlns:a16="http://schemas.microsoft.com/office/drawing/2014/main" id="{4AD3AD92-48CA-4071-8BE0-D83B66AF1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256321" y="6137068"/>
              <a:ext cx="263754" cy="263755"/>
            </a:xfrm>
            <a:prstGeom prst="rect">
              <a:avLst/>
            </a:prstGeom>
          </p:spPr>
        </p:pic>
        <p:sp>
          <p:nvSpPr>
            <p:cNvPr id="144" name="textruta 143">
              <a:extLst>
                <a:ext uri="{FF2B5EF4-FFF2-40B4-BE49-F238E27FC236}">
                  <a16:creationId xmlns:a16="http://schemas.microsoft.com/office/drawing/2014/main" id="{C2EF743E-0CB2-46B8-8158-AF0DD600589E}"/>
                </a:ext>
              </a:extLst>
            </p:cNvPr>
            <p:cNvSpPr txBox="1"/>
            <p:nvPr/>
          </p:nvSpPr>
          <p:spPr>
            <a:xfrm>
              <a:off x="5761753" y="6298732"/>
              <a:ext cx="1268296" cy="417267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pPr algn="ctr"/>
              <a:r>
                <a:rPr lang="sv-SE" sz="800" b="1" i="0" dirty="0">
                  <a:solidFill>
                    <a:srgbClr val="00706E"/>
                  </a:solidFill>
                  <a:effectLst/>
                  <a:latin typeface="Open Sans" panose="020B0604020202020204" pitchFamily="34" charset="0"/>
                </a:rPr>
                <a:t>SITHS eID</a:t>
              </a:r>
              <a:endParaRPr lang="sv-SE" sz="800" dirty="0"/>
            </a:p>
          </p:txBody>
        </p:sp>
      </p:grpSp>
      <p:pic>
        <p:nvPicPr>
          <p:cNvPr id="156" name="Bildobjekt 155">
            <a:extLst>
              <a:ext uri="{FF2B5EF4-FFF2-40B4-BE49-F238E27FC236}">
                <a16:creationId xmlns:a16="http://schemas.microsoft.com/office/drawing/2014/main" id="{5A6D8318-3AF1-429F-A97D-46FE1581D3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53420" y="2536956"/>
            <a:ext cx="471922" cy="2729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01" name="textruta 100">
            <a:extLst>
              <a:ext uri="{FF2B5EF4-FFF2-40B4-BE49-F238E27FC236}">
                <a16:creationId xmlns:a16="http://schemas.microsoft.com/office/drawing/2014/main" id="{1AD16AEE-A9E3-4B12-BDDF-C2C4769B6B84}"/>
              </a:ext>
            </a:extLst>
          </p:cNvPr>
          <p:cNvSpPr txBox="1"/>
          <p:nvPr/>
        </p:nvSpPr>
        <p:spPr>
          <a:xfrm>
            <a:off x="8328025" y="4959263"/>
            <a:ext cx="882650" cy="3231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sv-SE" sz="1050" dirty="0" err="1">
                <a:cs typeface="Courier New" panose="02070309020205020404" pitchFamily="49" charset="0"/>
              </a:rPr>
              <a:t>Behörighets-intyg</a:t>
            </a:r>
            <a:endParaRPr lang="sv-SE" sz="1050" dirty="0">
              <a:cs typeface="Courier New" panose="02070309020205020404" pitchFamily="49" charset="0"/>
            </a:endParaRPr>
          </a:p>
        </p:txBody>
      </p:sp>
      <p:sp>
        <p:nvSpPr>
          <p:cNvPr id="102" name="textruta 101">
            <a:extLst>
              <a:ext uri="{FF2B5EF4-FFF2-40B4-BE49-F238E27FC236}">
                <a16:creationId xmlns:a16="http://schemas.microsoft.com/office/drawing/2014/main" id="{6C0D83E1-DC9D-4CFB-A980-4A39203C9DFE}"/>
              </a:ext>
            </a:extLst>
          </p:cNvPr>
          <p:cNvSpPr txBox="1"/>
          <p:nvPr/>
        </p:nvSpPr>
        <p:spPr>
          <a:xfrm>
            <a:off x="8356032" y="5617673"/>
            <a:ext cx="882650" cy="1615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sv-SE" sz="1050" dirty="0">
                <a:cs typeface="Courier New" panose="02070309020205020404" pitchFamily="49" charset="0"/>
              </a:rPr>
              <a:t>Labbsvar</a:t>
            </a:r>
          </a:p>
        </p:txBody>
      </p:sp>
    </p:spTree>
    <p:extLst>
      <p:ext uri="{BB962C8B-B14F-4D97-AF65-F5344CB8AC3E}">
        <p14:creationId xmlns:p14="http://schemas.microsoft.com/office/powerpoint/2010/main" val="41215518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75" grpId="0" animBg="1"/>
      <p:bldP spid="109" grpId="0" animBg="1"/>
      <p:bldP spid="130" grpId="0"/>
      <p:bldP spid="131" grpId="0" animBg="1"/>
      <p:bldP spid="154" grpId="0" animBg="1"/>
      <p:bldP spid="155" grpId="0" animBg="1"/>
      <p:bldP spid="157" grpId="0" animBg="1"/>
      <p:bldP spid="158" grpId="0" animBg="1"/>
      <p:bldP spid="159" grpId="0" animBg="1"/>
      <p:bldP spid="1035" grpId="0" animBg="1"/>
      <p:bldP spid="164" grpId="0" animBg="1"/>
      <p:bldP spid="165" grpId="0" animBg="1"/>
      <p:bldP spid="166" grpId="0" animBg="1"/>
      <p:bldP spid="162" grpId="0" animBg="1"/>
      <p:bldP spid="4" grpId="0" animBg="1"/>
      <p:bldP spid="167" grpId="0" animBg="1"/>
      <p:bldP spid="202" grpId="0"/>
      <p:bldP spid="79" grpId="0" animBg="1"/>
      <p:bldP spid="18" grpId="0" animBg="1"/>
      <p:bldP spid="73" grpId="0"/>
      <p:bldP spid="74" grpId="0"/>
      <p:bldP spid="76" grpId="0"/>
      <p:bldP spid="89" grpId="0" animBg="1"/>
      <p:bldP spid="125" grpId="0" animBg="1"/>
      <p:bldP spid="122" grpId="0" animBg="1"/>
      <p:bldP spid="127" grpId="0"/>
      <p:bldP spid="128" grpId="0" animBg="1"/>
      <p:bldP spid="160" grpId="0" animBg="1"/>
      <p:bldP spid="94" grpId="0" animBg="1"/>
      <p:bldP spid="101" grpId="0" animBg="1"/>
      <p:bldP spid="10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5032589-6333-440C-81C7-A54E48B6A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r>
              <a:rPr lang="sv-SE" dirty="0"/>
              <a:t>Hur skulle det se ut utan en gemensam federation?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3EE4EE16-56F6-482D-A874-41E4CC0DEC6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315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llips 14">
            <a:extLst>
              <a:ext uri="{FF2B5EF4-FFF2-40B4-BE49-F238E27FC236}">
                <a16:creationId xmlns:a16="http://schemas.microsoft.com/office/drawing/2014/main" id="{5699C68E-6366-4FBE-86E2-C8F96F27F858}"/>
              </a:ext>
            </a:extLst>
          </p:cNvPr>
          <p:cNvSpPr/>
          <p:nvPr/>
        </p:nvSpPr>
        <p:spPr>
          <a:xfrm>
            <a:off x="1654580" y="1943100"/>
            <a:ext cx="2971800" cy="2971800"/>
          </a:xfrm>
          <a:prstGeom prst="ellipse">
            <a:avLst/>
          </a:prstGeom>
          <a:solidFill>
            <a:schemeClr val="bg1">
              <a:lumMod val="90000"/>
            </a:schemeClr>
          </a:solidFill>
          <a:ln>
            <a:noFill/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16" name="Grupp 15">
            <a:extLst>
              <a:ext uri="{FF2B5EF4-FFF2-40B4-BE49-F238E27FC236}">
                <a16:creationId xmlns:a16="http://schemas.microsoft.com/office/drawing/2014/main" id="{F07627C0-6A17-4F03-AA85-B5A92B2303E2}"/>
              </a:ext>
            </a:extLst>
          </p:cNvPr>
          <p:cNvGrpSpPr/>
          <p:nvPr/>
        </p:nvGrpSpPr>
        <p:grpSpPr>
          <a:xfrm>
            <a:off x="1459053" y="2429449"/>
            <a:ext cx="693120" cy="693120"/>
            <a:chOff x="7668550" y="2392318"/>
            <a:chExt cx="693120" cy="693120"/>
          </a:xfrm>
        </p:grpSpPr>
        <p:sp>
          <p:nvSpPr>
            <p:cNvPr id="19" name="Ellips 18">
              <a:extLst>
                <a:ext uri="{FF2B5EF4-FFF2-40B4-BE49-F238E27FC236}">
                  <a16:creationId xmlns:a16="http://schemas.microsoft.com/office/drawing/2014/main" id="{CCEF5D79-2EC8-438B-8441-C1D8FFAD949F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21" name="Bild 20" descr="Byggnad med hel fyllning">
              <a:extLst>
                <a:ext uri="{FF2B5EF4-FFF2-40B4-BE49-F238E27FC236}">
                  <a16:creationId xmlns:a16="http://schemas.microsoft.com/office/drawing/2014/main" id="{5957FC12-4C6E-483D-8E09-F46464607D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grpSp>
        <p:nvGrpSpPr>
          <p:cNvPr id="22" name="Grupp 21">
            <a:extLst>
              <a:ext uri="{FF2B5EF4-FFF2-40B4-BE49-F238E27FC236}">
                <a16:creationId xmlns:a16="http://schemas.microsoft.com/office/drawing/2014/main" id="{4A22A3A6-4918-4B35-91F4-F6E57130346F}"/>
              </a:ext>
            </a:extLst>
          </p:cNvPr>
          <p:cNvGrpSpPr/>
          <p:nvPr/>
        </p:nvGrpSpPr>
        <p:grpSpPr>
          <a:xfrm>
            <a:off x="2787138" y="1662486"/>
            <a:ext cx="693120" cy="693120"/>
            <a:chOff x="7668550" y="2392318"/>
            <a:chExt cx="693120" cy="693120"/>
          </a:xfrm>
        </p:grpSpPr>
        <p:sp>
          <p:nvSpPr>
            <p:cNvPr id="23" name="Ellips 22">
              <a:extLst>
                <a:ext uri="{FF2B5EF4-FFF2-40B4-BE49-F238E27FC236}">
                  <a16:creationId xmlns:a16="http://schemas.microsoft.com/office/drawing/2014/main" id="{B80E9FE2-C436-4175-87C0-6A66BD0234D1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24" name="Bild 23" descr="Byggnad med hel fyllning">
              <a:extLst>
                <a:ext uri="{FF2B5EF4-FFF2-40B4-BE49-F238E27FC236}">
                  <a16:creationId xmlns:a16="http://schemas.microsoft.com/office/drawing/2014/main" id="{B128CEE5-928E-4B7D-8D59-6B14E7588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grpSp>
        <p:nvGrpSpPr>
          <p:cNvPr id="25" name="Grupp 24">
            <a:extLst>
              <a:ext uri="{FF2B5EF4-FFF2-40B4-BE49-F238E27FC236}">
                <a16:creationId xmlns:a16="http://schemas.microsoft.com/office/drawing/2014/main" id="{B418098B-FE25-4B88-81C1-8467BC859DA4}"/>
              </a:ext>
            </a:extLst>
          </p:cNvPr>
          <p:cNvGrpSpPr/>
          <p:nvPr/>
        </p:nvGrpSpPr>
        <p:grpSpPr>
          <a:xfrm>
            <a:off x="4180810" y="2425215"/>
            <a:ext cx="693120" cy="693120"/>
            <a:chOff x="7668550" y="2392318"/>
            <a:chExt cx="693120" cy="693120"/>
          </a:xfrm>
        </p:grpSpPr>
        <p:sp>
          <p:nvSpPr>
            <p:cNvPr id="26" name="Ellips 25">
              <a:extLst>
                <a:ext uri="{FF2B5EF4-FFF2-40B4-BE49-F238E27FC236}">
                  <a16:creationId xmlns:a16="http://schemas.microsoft.com/office/drawing/2014/main" id="{A70338E4-7861-485B-A0AE-AF7F08351387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27" name="Bild 26" descr="Byggnad med hel fyllning">
              <a:extLst>
                <a:ext uri="{FF2B5EF4-FFF2-40B4-BE49-F238E27FC236}">
                  <a16:creationId xmlns:a16="http://schemas.microsoft.com/office/drawing/2014/main" id="{7166B378-69B4-4987-9B92-CA95879F4E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grpSp>
        <p:nvGrpSpPr>
          <p:cNvPr id="28" name="Grupp 27">
            <a:extLst>
              <a:ext uri="{FF2B5EF4-FFF2-40B4-BE49-F238E27FC236}">
                <a16:creationId xmlns:a16="http://schemas.microsoft.com/office/drawing/2014/main" id="{AA868B65-E4C5-4DD7-861A-05ECF6FFA3A2}"/>
              </a:ext>
            </a:extLst>
          </p:cNvPr>
          <p:cNvGrpSpPr/>
          <p:nvPr/>
        </p:nvGrpSpPr>
        <p:grpSpPr>
          <a:xfrm>
            <a:off x="4180810" y="3755827"/>
            <a:ext cx="693120" cy="693120"/>
            <a:chOff x="7668550" y="2392318"/>
            <a:chExt cx="693120" cy="693120"/>
          </a:xfrm>
        </p:grpSpPr>
        <p:sp>
          <p:nvSpPr>
            <p:cNvPr id="29" name="Ellips 28">
              <a:extLst>
                <a:ext uri="{FF2B5EF4-FFF2-40B4-BE49-F238E27FC236}">
                  <a16:creationId xmlns:a16="http://schemas.microsoft.com/office/drawing/2014/main" id="{F853E983-E3EB-4F1A-83A6-F16B0CB024D8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30" name="Bild 29" descr="Byggnad med hel fyllning">
              <a:extLst>
                <a:ext uri="{FF2B5EF4-FFF2-40B4-BE49-F238E27FC236}">
                  <a16:creationId xmlns:a16="http://schemas.microsoft.com/office/drawing/2014/main" id="{69A2AAC7-BA43-459D-9BD6-B3F637878E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grpSp>
        <p:nvGrpSpPr>
          <p:cNvPr id="31" name="Grupp 30">
            <a:extLst>
              <a:ext uri="{FF2B5EF4-FFF2-40B4-BE49-F238E27FC236}">
                <a16:creationId xmlns:a16="http://schemas.microsoft.com/office/drawing/2014/main" id="{C73D14A4-399E-4DD1-B2BB-3ABF5551B760}"/>
              </a:ext>
            </a:extLst>
          </p:cNvPr>
          <p:cNvGrpSpPr/>
          <p:nvPr/>
        </p:nvGrpSpPr>
        <p:grpSpPr>
          <a:xfrm>
            <a:off x="2787138" y="4531215"/>
            <a:ext cx="693120" cy="693120"/>
            <a:chOff x="7668550" y="2392318"/>
            <a:chExt cx="693120" cy="693120"/>
          </a:xfrm>
        </p:grpSpPr>
        <p:sp>
          <p:nvSpPr>
            <p:cNvPr id="32" name="Ellips 31">
              <a:extLst>
                <a:ext uri="{FF2B5EF4-FFF2-40B4-BE49-F238E27FC236}">
                  <a16:creationId xmlns:a16="http://schemas.microsoft.com/office/drawing/2014/main" id="{5A9ABEF3-E092-4BB6-8A65-E6A245AFDEAE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33" name="Bild 32" descr="Byggnad med hel fyllning">
              <a:extLst>
                <a:ext uri="{FF2B5EF4-FFF2-40B4-BE49-F238E27FC236}">
                  <a16:creationId xmlns:a16="http://schemas.microsoft.com/office/drawing/2014/main" id="{840605D0-210B-4FC7-B329-D7917A79E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grpSp>
        <p:nvGrpSpPr>
          <p:cNvPr id="34" name="Grupp 33">
            <a:extLst>
              <a:ext uri="{FF2B5EF4-FFF2-40B4-BE49-F238E27FC236}">
                <a16:creationId xmlns:a16="http://schemas.microsoft.com/office/drawing/2014/main" id="{8EA05849-DB31-4CC0-990F-DA315E6F7DAF}"/>
              </a:ext>
            </a:extLst>
          </p:cNvPr>
          <p:cNvGrpSpPr/>
          <p:nvPr/>
        </p:nvGrpSpPr>
        <p:grpSpPr>
          <a:xfrm>
            <a:off x="1469769" y="3755827"/>
            <a:ext cx="693120" cy="693120"/>
            <a:chOff x="7668550" y="2392318"/>
            <a:chExt cx="693120" cy="693120"/>
          </a:xfrm>
        </p:grpSpPr>
        <p:sp>
          <p:nvSpPr>
            <p:cNvPr id="35" name="Ellips 34">
              <a:extLst>
                <a:ext uri="{FF2B5EF4-FFF2-40B4-BE49-F238E27FC236}">
                  <a16:creationId xmlns:a16="http://schemas.microsoft.com/office/drawing/2014/main" id="{A9EA05C4-77CA-4D80-ABA8-012C46E67DFC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36" name="Bild 35" descr="Byggnad med hel fyllning">
              <a:extLst>
                <a:ext uri="{FF2B5EF4-FFF2-40B4-BE49-F238E27FC236}">
                  <a16:creationId xmlns:a16="http://schemas.microsoft.com/office/drawing/2014/main" id="{4AFC5B7F-EB40-46C2-A3D0-C974A802F3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grpSp>
        <p:nvGrpSpPr>
          <p:cNvPr id="138" name="Grupp 137">
            <a:extLst>
              <a:ext uri="{FF2B5EF4-FFF2-40B4-BE49-F238E27FC236}">
                <a16:creationId xmlns:a16="http://schemas.microsoft.com/office/drawing/2014/main" id="{99850037-3C55-41DA-AEC6-F93A331F1F92}"/>
              </a:ext>
            </a:extLst>
          </p:cNvPr>
          <p:cNvGrpSpPr/>
          <p:nvPr/>
        </p:nvGrpSpPr>
        <p:grpSpPr>
          <a:xfrm>
            <a:off x="2615019" y="3002034"/>
            <a:ext cx="1104900" cy="988941"/>
            <a:chOff x="2615019" y="3002034"/>
            <a:chExt cx="1104900" cy="988941"/>
          </a:xfrm>
        </p:grpSpPr>
        <p:pic>
          <p:nvPicPr>
            <p:cNvPr id="37" name="Bild 36" descr="Checklista med hel fyllning">
              <a:extLst>
                <a:ext uri="{FF2B5EF4-FFF2-40B4-BE49-F238E27FC236}">
                  <a16:creationId xmlns:a16="http://schemas.microsoft.com/office/drawing/2014/main" id="{C7A3098E-7667-416C-8745-655C1AA805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869019" y="3508375"/>
              <a:ext cx="482600" cy="482600"/>
            </a:xfrm>
            <a:prstGeom prst="rect">
              <a:avLst/>
            </a:prstGeom>
          </p:spPr>
        </p:pic>
        <p:pic>
          <p:nvPicPr>
            <p:cNvPr id="38" name="Bild 37" descr="Lås med hel fyllning">
              <a:extLst>
                <a:ext uri="{FF2B5EF4-FFF2-40B4-BE49-F238E27FC236}">
                  <a16:creationId xmlns:a16="http://schemas.microsoft.com/office/drawing/2014/main" id="{84950907-9085-4F31-8114-0DEEF58C0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137952" y="3002034"/>
              <a:ext cx="581967" cy="581967"/>
            </a:xfrm>
            <a:prstGeom prst="rect">
              <a:avLst/>
            </a:prstGeom>
          </p:spPr>
        </p:pic>
        <p:pic>
          <p:nvPicPr>
            <p:cNvPr id="39" name="Bild 38" descr="Handskakning med hel fyllning">
              <a:extLst>
                <a:ext uri="{FF2B5EF4-FFF2-40B4-BE49-F238E27FC236}">
                  <a16:creationId xmlns:a16="http://schemas.microsoft.com/office/drawing/2014/main" id="{295A8984-58E5-4035-91B0-E234E3129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615019" y="3038475"/>
              <a:ext cx="609600" cy="609600"/>
            </a:xfrm>
            <a:prstGeom prst="rect">
              <a:avLst/>
            </a:prstGeom>
          </p:spPr>
        </p:pic>
      </p:grpSp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3DCAD03B-A1C9-4B2D-9D31-13F95C933108}"/>
              </a:ext>
            </a:extLst>
          </p:cNvPr>
          <p:cNvCxnSpPr/>
          <p:nvPr/>
        </p:nvCxnSpPr>
        <p:spPr>
          <a:xfrm flipH="1">
            <a:off x="3719919" y="2906719"/>
            <a:ext cx="450175" cy="246107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ak koppling 39">
            <a:extLst>
              <a:ext uri="{FF2B5EF4-FFF2-40B4-BE49-F238E27FC236}">
                <a16:creationId xmlns:a16="http://schemas.microsoft.com/office/drawing/2014/main" id="{3D0BDAA5-74E6-47B6-AB0F-C9A65772A921}"/>
              </a:ext>
            </a:extLst>
          </p:cNvPr>
          <p:cNvCxnSpPr>
            <a:cxnSpLocks/>
          </p:cNvCxnSpPr>
          <p:nvPr/>
        </p:nvCxnSpPr>
        <p:spPr>
          <a:xfrm flipH="1" flipV="1">
            <a:off x="3660309" y="3613508"/>
            <a:ext cx="397440" cy="239113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ak koppling 40">
            <a:extLst>
              <a:ext uri="{FF2B5EF4-FFF2-40B4-BE49-F238E27FC236}">
                <a16:creationId xmlns:a16="http://schemas.microsoft.com/office/drawing/2014/main" id="{ABE9789C-A07F-4107-83A7-95DBD10474E4}"/>
              </a:ext>
            </a:extLst>
          </p:cNvPr>
          <p:cNvCxnSpPr>
            <a:cxnSpLocks/>
          </p:cNvCxnSpPr>
          <p:nvPr/>
        </p:nvCxnSpPr>
        <p:spPr>
          <a:xfrm flipV="1">
            <a:off x="3137952" y="4042375"/>
            <a:ext cx="0" cy="406572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ak koppling 41">
            <a:extLst>
              <a:ext uri="{FF2B5EF4-FFF2-40B4-BE49-F238E27FC236}">
                <a16:creationId xmlns:a16="http://schemas.microsoft.com/office/drawing/2014/main" id="{2CB28912-BB04-448C-A461-1EF682FDF27E}"/>
              </a:ext>
            </a:extLst>
          </p:cNvPr>
          <p:cNvCxnSpPr>
            <a:cxnSpLocks/>
          </p:cNvCxnSpPr>
          <p:nvPr/>
        </p:nvCxnSpPr>
        <p:spPr>
          <a:xfrm flipV="1">
            <a:off x="3137952" y="2522009"/>
            <a:ext cx="0" cy="406572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ak koppling 42">
            <a:extLst>
              <a:ext uri="{FF2B5EF4-FFF2-40B4-BE49-F238E27FC236}">
                <a16:creationId xmlns:a16="http://schemas.microsoft.com/office/drawing/2014/main" id="{93B478DE-D15F-472C-84EA-CC965B8F7951}"/>
              </a:ext>
            </a:extLst>
          </p:cNvPr>
          <p:cNvCxnSpPr>
            <a:cxnSpLocks/>
          </p:cNvCxnSpPr>
          <p:nvPr/>
        </p:nvCxnSpPr>
        <p:spPr>
          <a:xfrm flipH="1" flipV="1">
            <a:off x="2183826" y="2923877"/>
            <a:ext cx="397440" cy="239113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ak koppling 43">
            <a:extLst>
              <a:ext uri="{FF2B5EF4-FFF2-40B4-BE49-F238E27FC236}">
                <a16:creationId xmlns:a16="http://schemas.microsoft.com/office/drawing/2014/main" id="{01C9CA5D-09C4-4532-9702-EAE0F9A43E1E}"/>
              </a:ext>
            </a:extLst>
          </p:cNvPr>
          <p:cNvCxnSpPr/>
          <p:nvPr/>
        </p:nvCxnSpPr>
        <p:spPr>
          <a:xfrm flipH="1">
            <a:off x="2218038" y="3573417"/>
            <a:ext cx="450175" cy="246107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ruta 7">
            <a:extLst>
              <a:ext uri="{FF2B5EF4-FFF2-40B4-BE49-F238E27FC236}">
                <a16:creationId xmlns:a16="http://schemas.microsoft.com/office/drawing/2014/main" id="{F68E3A99-2EA7-495A-BC2E-B2A146502AEE}"/>
              </a:ext>
            </a:extLst>
          </p:cNvPr>
          <p:cNvSpPr txBox="1"/>
          <p:nvPr/>
        </p:nvSpPr>
        <p:spPr>
          <a:xfrm>
            <a:off x="1139489" y="5474874"/>
            <a:ext cx="3919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Organisationer ansluter sina system en gång</a:t>
            </a:r>
          </a:p>
        </p:txBody>
      </p:sp>
      <p:grpSp>
        <p:nvGrpSpPr>
          <p:cNvPr id="46" name="Grupp 45">
            <a:extLst>
              <a:ext uri="{FF2B5EF4-FFF2-40B4-BE49-F238E27FC236}">
                <a16:creationId xmlns:a16="http://schemas.microsoft.com/office/drawing/2014/main" id="{35F95D18-ABBD-4508-88C4-2220C6FF69E9}"/>
              </a:ext>
            </a:extLst>
          </p:cNvPr>
          <p:cNvGrpSpPr/>
          <p:nvPr/>
        </p:nvGrpSpPr>
        <p:grpSpPr>
          <a:xfrm>
            <a:off x="7472501" y="2429449"/>
            <a:ext cx="693120" cy="693120"/>
            <a:chOff x="7668550" y="2392318"/>
            <a:chExt cx="693120" cy="693120"/>
          </a:xfrm>
        </p:grpSpPr>
        <p:sp>
          <p:nvSpPr>
            <p:cNvPr id="47" name="Ellips 46">
              <a:extLst>
                <a:ext uri="{FF2B5EF4-FFF2-40B4-BE49-F238E27FC236}">
                  <a16:creationId xmlns:a16="http://schemas.microsoft.com/office/drawing/2014/main" id="{8026E1C2-8916-4331-BE9A-78D5E24B9C8F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48" name="Bild 47" descr="Byggnad med hel fyllning">
              <a:extLst>
                <a:ext uri="{FF2B5EF4-FFF2-40B4-BE49-F238E27FC236}">
                  <a16:creationId xmlns:a16="http://schemas.microsoft.com/office/drawing/2014/main" id="{1A66416B-0554-4754-8464-04911916C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grpSp>
        <p:nvGrpSpPr>
          <p:cNvPr id="49" name="Grupp 48">
            <a:extLst>
              <a:ext uri="{FF2B5EF4-FFF2-40B4-BE49-F238E27FC236}">
                <a16:creationId xmlns:a16="http://schemas.microsoft.com/office/drawing/2014/main" id="{30320600-DB72-4EA9-901B-5DA31A5A49D1}"/>
              </a:ext>
            </a:extLst>
          </p:cNvPr>
          <p:cNvGrpSpPr/>
          <p:nvPr/>
        </p:nvGrpSpPr>
        <p:grpSpPr>
          <a:xfrm>
            <a:off x="8800586" y="1673359"/>
            <a:ext cx="693120" cy="693120"/>
            <a:chOff x="7668550" y="2392318"/>
            <a:chExt cx="693120" cy="693120"/>
          </a:xfrm>
        </p:grpSpPr>
        <p:sp>
          <p:nvSpPr>
            <p:cNvPr id="50" name="Ellips 49">
              <a:extLst>
                <a:ext uri="{FF2B5EF4-FFF2-40B4-BE49-F238E27FC236}">
                  <a16:creationId xmlns:a16="http://schemas.microsoft.com/office/drawing/2014/main" id="{FCF21D03-CD1E-4CC9-83B3-6DB8D443C823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51" name="Bild 50" descr="Byggnad med hel fyllning">
              <a:extLst>
                <a:ext uri="{FF2B5EF4-FFF2-40B4-BE49-F238E27FC236}">
                  <a16:creationId xmlns:a16="http://schemas.microsoft.com/office/drawing/2014/main" id="{99C9AF58-1008-45F6-82B9-F235DE9BE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grpSp>
        <p:nvGrpSpPr>
          <p:cNvPr id="52" name="Grupp 51">
            <a:extLst>
              <a:ext uri="{FF2B5EF4-FFF2-40B4-BE49-F238E27FC236}">
                <a16:creationId xmlns:a16="http://schemas.microsoft.com/office/drawing/2014/main" id="{637AF4A8-B389-4367-92F2-F6A0B81822B2}"/>
              </a:ext>
            </a:extLst>
          </p:cNvPr>
          <p:cNvGrpSpPr/>
          <p:nvPr/>
        </p:nvGrpSpPr>
        <p:grpSpPr>
          <a:xfrm>
            <a:off x="10194258" y="2425215"/>
            <a:ext cx="693120" cy="693120"/>
            <a:chOff x="7668550" y="2392318"/>
            <a:chExt cx="693120" cy="693120"/>
          </a:xfrm>
        </p:grpSpPr>
        <p:sp>
          <p:nvSpPr>
            <p:cNvPr id="53" name="Ellips 52">
              <a:extLst>
                <a:ext uri="{FF2B5EF4-FFF2-40B4-BE49-F238E27FC236}">
                  <a16:creationId xmlns:a16="http://schemas.microsoft.com/office/drawing/2014/main" id="{2AE0F1EE-7F15-43FD-880E-07F3D36578E0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54" name="Bild 53" descr="Byggnad med hel fyllning">
              <a:extLst>
                <a:ext uri="{FF2B5EF4-FFF2-40B4-BE49-F238E27FC236}">
                  <a16:creationId xmlns:a16="http://schemas.microsoft.com/office/drawing/2014/main" id="{9ED33C1A-6A0F-4B53-974C-3512C49C6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grpSp>
        <p:nvGrpSpPr>
          <p:cNvPr id="55" name="Grupp 54">
            <a:extLst>
              <a:ext uri="{FF2B5EF4-FFF2-40B4-BE49-F238E27FC236}">
                <a16:creationId xmlns:a16="http://schemas.microsoft.com/office/drawing/2014/main" id="{0D37D889-D699-4AA6-9608-6DD401FE9BB0}"/>
              </a:ext>
            </a:extLst>
          </p:cNvPr>
          <p:cNvGrpSpPr/>
          <p:nvPr/>
        </p:nvGrpSpPr>
        <p:grpSpPr>
          <a:xfrm>
            <a:off x="10194258" y="3755827"/>
            <a:ext cx="693120" cy="693120"/>
            <a:chOff x="7668550" y="2392318"/>
            <a:chExt cx="693120" cy="693120"/>
          </a:xfrm>
        </p:grpSpPr>
        <p:sp>
          <p:nvSpPr>
            <p:cNvPr id="56" name="Ellips 55">
              <a:extLst>
                <a:ext uri="{FF2B5EF4-FFF2-40B4-BE49-F238E27FC236}">
                  <a16:creationId xmlns:a16="http://schemas.microsoft.com/office/drawing/2014/main" id="{9B67E193-3B5A-42F6-98C4-31DD4FECB443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57" name="Bild 56" descr="Byggnad med hel fyllning">
              <a:extLst>
                <a:ext uri="{FF2B5EF4-FFF2-40B4-BE49-F238E27FC236}">
                  <a16:creationId xmlns:a16="http://schemas.microsoft.com/office/drawing/2014/main" id="{4D85F886-DDC7-4A07-9C68-C27743281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grpSp>
        <p:nvGrpSpPr>
          <p:cNvPr id="58" name="Grupp 57">
            <a:extLst>
              <a:ext uri="{FF2B5EF4-FFF2-40B4-BE49-F238E27FC236}">
                <a16:creationId xmlns:a16="http://schemas.microsoft.com/office/drawing/2014/main" id="{73A03F37-2837-42E5-B66C-1FC86D58F4F2}"/>
              </a:ext>
            </a:extLst>
          </p:cNvPr>
          <p:cNvGrpSpPr/>
          <p:nvPr/>
        </p:nvGrpSpPr>
        <p:grpSpPr>
          <a:xfrm>
            <a:off x="8800586" y="4531215"/>
            <a:ext cx="693120" cy="693120"/>
            <a:chOff x="7668550" y="2392318"/>
            <a:chExt cx="693120" cy="693120"/>
          </a:xfrm>
        </p:grpSpPr>
        <p:sp>
          <p:nvSpPr>
            <p:cNvPr id="59" name="Ellips 58">
              <a:extLst>
                <a:ext uri="{FF2B5EF4-FFF2-40B4-BE49-F238E27FC236}">
                  <a16:creationId xmlns:a16="http://schemas.microsoft.com/office/drawing/2014/main" id="{84B08C0E-8BE7-489C-8825-A4CD6E6CD32F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60" name="Bild 59" descr="Byggnad med hel fyllning">
              <a:extLst>
                <a:ext uri="{FF2B5EF4-FFF2-40B4-BE49-F238E27FC236}">
                  <a16:creationId xmlns:a16="http://schemas.microsoft.com/office/drawing/2014/main" id="{2A301FB6-E2FC-4E84-A417-7B53366D2B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grpSp>
        <p:nvGrpSpPr>
          <p:cNvPr id="61" name="Grupp 60">
            <a:extLst>
              <a:ext uri="{FF2B5EF4-FFF2-40B4-BE49-F238E27FC236}">
                <a16:creationId xmlns:a16="http://schemas.microsoft.com/office/drawing/2014/main" id="{40320F1B-6D40-4B0E-A0D2-11F09623D381}"/>
              </a:ext>
            </a:extLst>
          </p:cNvPr>
          <p:cNvGrpSpPr/>
          <p:nvPr/>
        </p:nvGrpSpPr>
        <p:grpSpPr>
          <a:xfrm>
            <a:off x="7483217" y="3755827"/>
            <a:ext cx="693120" cy="693120"/>
            <a:chOff x="7668550" y="2392318"/>
            <a:chExt cx="693120" cy="693120"/>
          </a:xfrm>
        </p:grpSpPr>
        <p:sp>
          <p:nvSpPr>
            <p:cNvPr id="62" name="Ellips 61">
              <a:extLst>
                <a:ext uri="{FF2B5EF4-FFF2-40B4-BE49-F238E27FC236}">
                  <a16:creationId xmlns:a16="http://schemas.microsoft.com/office/drawing/2014/main" id="{28F977AB-5ED3-471C-A97D-3DF0F87DCEA4}"/>
                </a:ext>
              </a:extLst>
            </p:cNvPr>
            <p:cNvSpPr/>
            <p:nvPr/>
          </p:nvSpPr>
          <p:spPr>
            <a:xfrm>
              <a:off x="7668550" y="2392318"/>
              <a:ext cx="693120" cy="69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63" name="Bild 62" descr="Byggnad med hel fyllning">
              <a:extLst>
                <a:ext uri="{FF2B5EF4-FFF2-40B4-BE49-F238E27FC236}">
                  <a16:creationId xmlns:a16="http://schemas.microsoft.com/office/drawing/2014/main" id="{B8125861-D805-4D6A-92F8-582B213BE7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65344" y="2489112"/>
              <a:ext cx="499533" cy="499533"/>
            </a:xfrm>
            <a:prstGeom prst="rect">
              <a:avLst/>
            </a:prstGeom>
          </p:spPr>
        </p:pic>
      </p:grpSp>
      <p:sp>
        <p:nvSpPr>
          <p:cNvPr id="73" name="textruta 72">
            <a:extLst>
              <a:ext uri="{FF2B5EF4-FFF2-40B4-BE49-F238E27FC236}">
                <a16:creationId xmlns:a16="http://schemas.microsoft.com/office/drawing/2014/main" id="{393AC69F-D5B4-47DF-8E1C-F0CAC3058531}"/>
              </a:ext>
            </a:extLst>
          </p:cNvPr>
          <p:cNvSpPr txBox="1"/>
          <p:nvPr/>
        </p:nvSpPr>
        <p:spPr>
          <a:xfrm>
            <a:off x="7187170" y="5484613"/>
            <a:ext cx="3919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Organisationer behöver nå tillit sinsemellan bilateralt</a:t>
            </a:r>
          </a:p>
        </p:txBody>
      </p:sp>
      <p:cxnSp>
        <p:nvCxnSpPr>
          <p:cNvPr id="69" name="Rak koppling 68">
            <a:extLst>
              <a:ext uri="{FF2B5EF4-FFF2-40B4-BE49-F238E27FC236}">
                <a16:creationId xmlns:a16="http://schemas.microsoft.com/office/drawing/2014/main" id="{7508C9F5-BF2D-4FA1-95B6-9B281F0C7291}"/>
              </a:ext>
            </a:extLst>
          </p:cNvPr>
          <p:cNvCxnSpPr>
            <a:cxnSpLocks/>
            <a:stCxn id="59" idx="0"/>
            <a:endCxn id="50" idx="4"/>
          </p:cNvCxnSpPr>
          <p:nvPr/>
        </p:nvCxnSpPr>
        <p:spPr>
          <a:xfrm flipV="1">
            <a:off x="9147146" y="2366479"/>
            <a:ext cx="0" cy="2164736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ak koppling 73">
            <a:extLst>
              <a:ext uri="{FF2B5EF4-FFF2-40B4-BE49-F238E27FC236}">
                <a16:creationId xmlns:a16="http://schemas.microsoft.com/office/drawing/2014/main" id="{4E78AAEA-99E8-41D4-BDEC-0FDAF76581AC}"/>
              </a:ext>
            </a:extLst>
          </p:cNvPr>
          <p:cNvCxnSpPr>
            <a:cxnSpLocks/>
            <a:stCxn id="59" idx="0"/>
            <a:endCxn id="53" idx="3"/>
          </p:cNvCxnSpPr>
          <p:nvPr/>
        </p:nvCxnSpPr>
        <p:spPr>
          <a:xfrm flipV="1">
            <a:off x="9147146" y="3016830"/>
            <a:ext cx="1148617" cy="1514385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Rak koppling 76">
            <a:extLst>
              <a:ext uri="{FF2B5EF4-FFF2-40B4-BE49-F238E27FC236}">
                <a16:creationId xmlns:a16="http://schemas.microsoft.com/office/drawing/2014/main" id="{32315E98-689E-4634-919B-9AEAB9D583E3}"/>
              </a:ext>
            </a:extLst>
          </p:cNvPr>
          <p:cNvCxnSpPr>
            <a:cxnSpLocks/>
            <a:stCxn id="59" idx="7"/>
            <a:endCxn id="56" idx="3"/>
          </p:cNvCxnSpPr>
          <p:nvPr/>
        </p:nvCxnSpPr>
        <p:spPr>
          <a:xfrm flipV="1">
            <a:off x="9392201" y="4347442"/>
            <a:ext cx="903562" cy="285278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Rak koppling 79">
            <a:extLst>
              <a:ext uri="{FF2B5EF4-FFF2-40B4-BE49-F238E27FC236}">
                <a16:creationId xmlns:a16="http://schemas.microsoft.com/office/drawing/2014/main" id="{F2744148-D03C-4C81-A97E-327EE43CE803}"/>
              </a:ext>
            </a:extLst>
          </p:cNvPr>
          <p:cNvCxnSpPr>
            <a:cxnSpLocks/>
            <a:stCxn id="62" idx="5"/>
            <a:endCxn id="59" idx="1"/>
          </p:cNvCxnSpPr>
          <p:nvPr/>
        </p:nvCxnSpPr>
        <p:spPr>
          <a:xfrm>
            <a:off x="8074832" y="4347442"/>
            <a:ext cx="827259" cy="285278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ak koppling 81">
            <a:extLst>
              <a:ext uri="{FF2B5EF4-FFF2-40B4-BE49-F238E27FC236}">
                <a16:creationId xmlns:a16="http://schemas.microsoft.com/office/drawing/2014/main" id="{857EE0E6-008E-4D9E-B497-74A1515517F3}"/>
              </a:ext>
            </a:extLst>
          </p:cNvPr>
          <p:cNvCxnSpPr>
            <a:cxnSpLocks/>
            <a:stCxn id="59" idx="0"/>
            <a:endCxn id="47" idx="5"/>
          </p:cNvCxnSpPr>
          <p:nvPr/>
        </p:nvCxnSpPr>
        <p:spPr>
          <a:xfrm flipH="1" flipV="1">
            <a:off x="8064116" y="3021064"/>
            <a:ext cx="1083030" cy="1510151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ak koppling 91">
            <a:extLst>
              <a:ext uri="{FF2B5EF4-FFF2-40B4-BE49-F238E27FC236}">
                <a16:creationId xmlns:a16="http://schemas.microsoft.com/office/drawing/2014/main" id="{F0B1C416-5EFF-4F62-9A7C-20047F9D5FC2}"/>
              </a:ext>
            </a:extLst>
          </p:cNvPr>
          <p:cNvCxnSpPr>
            <a:cxnSpLocks/>
            <a:stCxn id="62" idx="0"/>
            <a:endCxn id="47" idx="4"/>
          </p:cNvCxnSpPr>
          <p:nvPr/>
        </p:nvCxnSpPr>
        <p:spPr>
          <a:xfrm flipH="1" flipV="1">
            <a:off x="7819061" y="3122569"/>
            <a:ext cx="10716" cy="633258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Rak koppling 105">
            <a:extLst>
              <a:ext uri="{FF2B5EF4-FFF2-40B4-BE49-F238E27FC236}">
                <a16:creationId xmlns:a16="http://schemas.microsoft.com/office/drawing/2014/main" id="{C27D9EE7-FD23-4865-A3FC-C58985EB0222}"/>
              </a:ext>
            </a:extLst>
          </p:cNvPr>
          <p:cNvCxnSpPr>
            <a:cxnSpLocks/>
            <a:stCxn id="56" idx="0"/>
            <a:endCxn id="53" idx="4"/>
          </p:cNvCxnSpPr>
          <p:nvPr/>
        </p:nvCxnSpPr>
        <p:spPr>
          <a:xfrm flipV="1">
            <a:off x="10540818" y="3118335"/>
            <a:ext cx="0" cy="637492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Rak koppling 108">
            <a:extLst>
              <a:ext uri="{FF2B5EF4-FFF2-40B4-BE49-F238E27FC236}">
                <a16:creationId xmlns:a16="http://schemas.microsoft.com/office/drawing/2014/main" id="{A76624D4-EA06-4A66-A88E-94CC580E0CFA}"/>
              </a:ext>
            </a:extLst>
          </p:cNvPr>
          <p:cNvCxnSpPr>
            <a:cxnSpLocks/>
            <a:stCxn id="53" idx="1"/>
            <a:endCxn id="50" idx="6"/>
          </p:cNvCxnSpPr>
          <p:nvPr/>
        </p:nvCxnSpPr>
        <p:spPr>
          <a:xfrm flipH="1" flipV="1">
            <a:off x="9493706" y="2019919"/>
            <a:ext cx="802057" cy="506801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Rak koppling 111">
            <a:extLst>
              <a:ext uri="{FF2B5EF4-FFF2-40B4-BE49-F238E27FC236}">
                <a16:creationId xmlns:a16="http://schemas.microsoft.com/office/drawing/2014/main" id="{2D790093-7462-4E7F-93DB-E237969ACC3C}"/>
              </a:ext>
            </a:extLst>
          </p:cNvPr>
          <p:cNvCxnSpPr>
            <a:cxnSpLocks/>
            <a:stCxn id="47" idx="7"/>
            <a:endCxn id="50" idx="2"/>
          </p:cNvCxnSpPr>
          <p:nvPr/>
        </p:nvCxnSpPr>
        <p:spPr>
          <a:xfrm flipV="1">
            <a:off x="8064116" y="2019919"/>
            <a:ext cx="736470" cy="511035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Rak koppling 114">
            <a:extLst>
              <a:ext uri="{FF2B5EF4-FFF2-40B4-BE49-F238E27FC236}">
                <a16:creationId xmlns:a16="http://schemas.microsoft.com/office/drawing/2014/main" id="{99FA2457-F99F-41A7-A95D-7FD83C330E2F}"/>
              </a:ext>
            </a:extLst>
          </p:cNvPr>
          <p:cNvCxnSpPr>
            <a:cxnSpLocks/>
            <a:stCxn id="62" idx="7"/>
            <a:endCxn id="50" idx="4"/>
          </p:cNvCxnSpPr>
          <p:nvPr/>
        </p:nvCxnSpPr>
        <p:spPr>
          <a:xfrm flipV="1">
            <a:off x="8074832" y="2366479"/>
            <a:ext cx="1072314" cy="1490853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Rak koppling 117">
            <a:extLst>
              <a:ext uri="{FF2B5EF4-FFF2-40B4-BE49-F238E27FC236}">
                <a16:creationId xmlns:a16="http://schemas.microsoft.com/office/drawing/2014/main" id="{44EE61D5-0998-46A8-A921-6D017C24D89A}"/>
              </a:ext>
            </a:extLst>
          </p:cNvPr>
          <p:cNvCxnSpPr>
            <a:cxnSpLocks/>
            <a:stCxn id="56" idx="1"/>
            <a:endCxn id="50" idx="4"/>
          </p:cNvCxnSpPr>
          <p:nvPr/>
        </p:nvCxnSpPr>
        <p:spPr>
          <a:xfrm flipH="1" flipV="1">
            <a:off x="9147146" y="2366479"/>
            <a:ext cx="1148617" cy="1490853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Rak koppling 120">
            <a:extLst>
              <a:ext uri="{FF2B5EF4-FFF2-40B4-BE49-F238E27FC236}">
                <a16:creationId xmlns:a16="http://schemas.microsoft.com/office/drawing/2014/main" id="{5C2286DF-F071-4912-8A3F-BFAD0BA76C0A}"/>
              </a:ext>
            </a:extLst>
          </p:cNvPr>
          <p:cNvCxnSpPr>
            <a:cxnSpLocks/>
            <a:stCxn id="62" idx="7"/>
            <a:endCxn id="53" idx="3"/>
          </p:cNvCxnSpPr>
          <p:nvPr/>
        </p:nvCxnSpPr>
        <p:spPr>
          <a:xfrm flipV="1">
            <a:off x="8074832" y="3016830"/>
            <a:ext cx="2220931" cy="840502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Rak koppling 123">
            <a:extLst>
              <a:ext uri="{FF2B5EF4-FFF2-40B4-BE49-F238E27FC236}">
                <a16:creationId xmlns:a16="http://schemas.microsoft.com/office/drawing/2014/main" id="{E5B2E2ED-84ED-40FF-A247-C5D48BDC2E57}"/>
              </a:ext>
            </a:extLst>
          </p:cNvPr>
          <p:cNvCxnSpPr>
            <a:cxnSpLocks/>
            <a:stCxn id="47" idx="5"/>
            <a:endCxn id="56" idx="1"/>
          </p:cNvCxnSpPr>
          <p:nvPr/>
        </p:nvCxnSpPr>
        <p:spPr>
          <a:xfrm>
            <a:off x="8064116" y="3021064"/>
            <a:ext cx="2231647" cy="836268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Rak koppling 129">
            <a:extLst>
              <a:ext uri="{FF2B5EF4-FFF2-40B4-BE49-F238E27FC236}">
                <a16:creationId xmlns:a16="http://schemas.microsoft.com/office/drawing/2014/main" id="{87A3EEC8-F0D9-455A-910B-D735CB528222}"/>
              </a:ext>
            </a:extLst>
          </p:cNvPr>
          <p:cNvCxnSpPr>
            <a:cxnSpLocks/>
            <a:stCxn id="47" idx="6"/>
            <a:endCxn id="53" idx="2"/>
          </p:cNvCxnSpPr>
          <p:nvPr/>
        </p:nvCxnSpPr>
        <p:spPr>
          <a:xfrm flipV="1">
            <a:off x="8165621" y="2771775"/>
            <a:ext cx="2028637" cy="4234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Rak koppling 132">
            <a:extLst>
              <a:ext uri="{FF2B5EF4-FFF2-40B4-BE49-F238E27FC236}">
                <a16:creationId xmlns:a16="http://schemas.microsoft.com/office/drawing/2014/main" id="{6EF0B21C-247A-4861-B651-FBD7412A65C3}"/>
              </a:ext>
            </a:extLst>
          </p:cNvPr>
          <p:cNvCxnSpPr>
            <a:cxnSpLocks/>
            <a:stCxn id="62" idx="6"/>
            <a:endCxn id="56" idx="2"/>
          </p:cNvCxnSpPr>
          <p:nvPr/>
        </p:nvCxnSpPr>
        <p:spPr>
          <a:xfrm>
            <a:off x="8176337" y="4102387"/>
            <a:ext cx="2017921" cy="0"/>
          </a:xfrm>
          <a:prstGeom prst="line">
            <a:avLst/>
          </a:prstGeom>
          <a:ln w="28575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ruta 135">
            <a:extLst>
              <a:ext uri="{FF2B5EF4-FFF2-40B4-BE49-F238E27FC236}">
                <a16:creationId xmlns:a16="http://schemas.microsoft.com/office/drawing/2014/main" id="{9D9423FC-66DA-4B34-B9B4-BA23D3539892}"/>
              </a:ext>
            </a:extLst>
          </p:cNvPr>
          <p:cNvSpPr txBox="1"/>
          <p:nvPr/>
        </p:nvSpPr>
        <p:spPr>
          <a:xfrm>
            <a:off x="1469769" y="1075464"/>
            <a:ext cx="3390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/>
              <a:t>Med gemensam federation</a:t>
            </a:r>
          </a:p>
        </p:txBody>
      </p:sp>
      <p:sp>
        <p:nvSpPr>
          <p:cNvPr id="137" name="textruta 136">
            <a:extLst>
              <a:ext uri="{FF2B5EF4-FFF2-40B4-BE49-F238E27FC236}">
                <a16:creationId xmlns:a16="http://schemas.microsoft.com/office/drawing/2014/main" id="{B2937FD7-F3ED-4D84-BDBD-5DB942FC1793}"/>
              </a:ext>
            </a:extLst>
          </p:cNvPr>
          <p:cNvSpPr txBox="1"/>
          <p:nvPr/>
        </p:nvSpPr>
        <p:spPr>
          <a:xfrm>
            <a:off x="7210566" y="1078102"/>
            <a:ext cx="3432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/>
              <a:t>Utan gemensam federation</a:t>
            </a:r>
          </a:p>
        </p:txBody>
      </p:sp>
    </p:spTree>
    <p:extLst>
      <p:ext uri="{BB962C8B-B14F-4D97-AF65-F5344CB8AC3E}">
        <p14:creationId xmlns:p14="http://schemas.microsoft.com/office/powerpoint/2010/main" val="21056172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3" grpId="0"/>
      <p:bldP spid="1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EE80F53-6589-400B-B7D6-CCDFD07AA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Viktigt att känna till om exemplet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A52544F-B9B7-46F9-BB5B-9ECDE640B2D6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/>
              <a:t>Exemplet syftar till att visa konceptuellt hur Enas infrastruktur kan fungera men innehåller inte tekniska detaljer</a:t>
            </a:r>
          </a:p>
          <a:p>
            <a:r>
              <a:rPr lang="sv-SE" dirty="0"/>
              <a:t>Begrepp är inte beslutade ännu</a:t>
            </a:r>
          </a:p>
          <a:p>
            <a:r>
              <a:rPr lang="sv-SE" dirty="0"/>
              <a:t>Organisationers roller inom Ena är enbart för exemplifiering, inte beslutade roller</a:t>
            </a:r>
          </a:p>
          <a:p>
            <a:r>
              <a:rPr lang="sv-SE" dirty="0"/>
              <a:t>Behörighetsregler är enbart för exemplifiering, inte beslutat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1425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8B60EF4-C185-49DA-896D-5D661AA67CA8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1054101"/>
            <a:ext cx="10475912" cy="1497188"/>
          </a:xfrm>
        </p:spPr>
        <p:txBody>
          <a:bodyPr anchor="ctr"/>
          <a:lstStyle/>
          <a:p>
            <a:pPr marL="0" indent="0" algn="ctr">
              <a:buNone/>
            </a:pPr>
            <a:r>
              <a:rPr lang="sv-SE" dirty="0"/>
              <a:t>En läkare som arbetar i journalsystemet COSMIC i Region Uppsala vill hämta en patients laboratoriesvar från Kry</a:t>
            </a:r>
          </a:p>
        </p:txBody>
      </p:sp>
      <p:pic>
        <p:nvPicPr>
          <p:cNvPr id="1026" name="Picture 2" descr="Cambio COSMIC journalsystem - ett patientfokuserat journalsystem för region  och kommun">
            <a:extLst>
              <a:ext uri="{FF2B5EF4-FFF2-40B4-BE49-F238E27FC236}">
                <a16:creationId xmlns:a16="http://schemas.microsoft.com/office/drawing/2014/main" id="{0E656659-60EC-456E-BA23-EF537E40B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11" y="3956164"/>
            <a:ext cx="4560712" cy="245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 8">
            <a:extLst>
              <a:ext uri="{FF2B5EF4-FFF2-40B4-BE49-F238E27FC236}">
                <a16:creationId xmlns:a16="http://schemas.microsoft.com/office/drawing/2014/main" id="{C5C1633A-83C7-4979-9491-11FED8C47BCF}"/>
              </a:ext>
            </a:extLst>
          </p:cNvPr>
          <p:cNvGrpSpPr/>
          <p:nvPr/>
        </p:nvGrpSpPr>
        <p:grpSpPr>
          <a:xfrm>
            <a:off x="2140569" y="2856693"/>
            <a:ext cx="2057770" cy="913795"/>
            <a:chOff x="6012657" y="4997347"/>
            <a:chExt cx="1294342" cy="574779"/>
          </a:xfrm>
        </p:grpSpPr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B3834D5E-1646-4BC3-8BF1-4C252DEC2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4954" y="4997347"/>
              <a:ext cx="1288866" cy="2554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EF13856F-B3E1-4B01-82E0-CA547A739A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12657" y="5255840"/>
              <a:ext cx="1294342" cy="31628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83DD530-F380-4640-BBDE-5C15E9D67D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6245" y="3296356"/>
            <a:ext cx="1021245" cy="5906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3" name="Bild 12" descr="Databas med hel fyllning">
            <a:extLst>
              <a:ext uri="{FF2B5EF4-FFF2-40B4-BE49-F238E27FC236}">
                <a16:creationId xmlns:a16="http://schemas.microsoft.com/office/drawing/2014/main" id="{2788017D-6EDD-4EBE-B331-C3A76BDCE3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13422" y="4118639"/>
            <a:ext cx="1708797" cy="1751582"/>
          </a:xfrm>
          <a:prstGeom prst="rect">
            <a:avLst/>
          </a:prstGeom>
        </p:spPr>
      </p:pic>
      <p:sp>
        <p:nvSpPr>
          <p:cNvPr id="8" name="Pil: vänster 7">
            <a:extLst>
              <a:ext uri="{FF2B5EF4-FFF2-40B4-BE49-F238E27FC236}">
                <a16:creationId xmlns:a16="http://schemas.microsoft.com/office/drawing/2014/main" id="{4634D727-3A5F-4683-8113-C212EC03DAE7}"/>
              </a:ext>
            </a:extLst>
          </p:cNvPr>
          <p:cNvSpPr/>
          <p:nvPr/>
        </p:nvSpPr>
        <p:spPr>
          <a:xfrm>
            <a:off x="6220179" y="4876801"/>
            <a:ext cx="1625600" cy="553155"/>
          </a:xfrm>
          <a:custGeom>
            <a:avLst/>
            <a:gdLst>
              <a:gd name="connsiteX0" fmla="*/ 0 w 1625600"/>
              <a:gd name="connsiteY0" fmla="*/ 276578 h 553155"/>
              <a:gd name="connsiteX1" fmla="*/ 276578 w 1625600"/>
              <a:gd name="connsiteY1" fmla="*/ 0 h 553155"/>
              <a:gd name="connsiteX2" fmla="*/ 276578 w 1625600"/>
              <a:gd name="connsiteY2" fmla="*/ 138289 h 553155"/>
              <a:gd name="connsiteX3" fmla="*/ 978069 w 1625600"/>
              <a:gd name="connsiteY3" fmla="*/ 138289 h 553155"/>
              <a:gd name="connsiteX4" fmla="*/ 1625600 w 1625600"/>
              <a:gd name="connsiteY4" fmla="*/ 138289 h 553155"/>
              <a:gd name="connsiteX5" fmla="*/ 1625600 w 1625600"/>
              <a:gd name="connsiteY5" fmla="*/ 414866 h 553155"/>
              <a:gd name="connsiteX6" fmla="*/ 937599 w 1625600"/>
              <a:gd name="connsiteY6" fmla="*/ 414866 h 553155"/>
              <a:gd name="connsiteX7" fmla="*/ 276578 w 1625600"/>
              <a:gd name="connsiteY7" fmla="*/ 414866 h 553155"/>
              <a:gd name="connsiteX8" fmla="*/ 276578 w 1625600"/>
              <a:gd name="connsiteY8" fmla="*/ 553155 h 553155"/>
              <a:gd name="connsiteX9" fmla="*/ 0 w 1625600"/>
              <a:gd name="connsiteY9" fmla="*/ 276578 h 55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5600" h="553155" extrusionOk="0">
                <a:moveTo>
                  <a:pt x="0" y="276578"/>
                </a:moveTo>
                <a:cubicBezTo>
                  <a:pt x="60326" y="198040"/>
                  <a:pt x="173166" y="115097"/>
                  <a:pt x="276578" y="0"/>
                </a:cubicBezTo>
                <a:cubicBezTo>
                  <a:pt x="278177" y="56913"/>
                  <a:pt x="274543" y="91188"/>
                  <a:pt x="276578" y="138289"/>
                </a:cubicBezTo>
                <a:cubicBezTo>
                  <a:pt x="468297" y="106120"/>
                  <a:pt x="710094" y="170880"/>
                  <a:pt x="978069" y="138289"/>
                </a:cubicBezTo>
                <a:cubicBezTo>
                  <a:pt x="1246044" y="105698"/>
                  <a:pt x="1341446" y="170636"/>
                  <a:pt x="1625600" y="138289"/>
                </a:cubicBezTo>
                <a:cubicBezTo>
                  <a:pt x="1621207" y="203379"/>
                  <a:pt x="1632262" y="316885"/>
                  <a:pt x="1625600" y="414866"/>
                </a:cubicBezTo>
                <a:cubicBezTo>
                  <a:pt x="1417535" y="410292"/>
                  <a:pt x="1082872" y="398483"/>
                  <a:pt x="937599" y="414866"/>
                </a:cubicBezTo>
                <a:cubicBezTo>
                  <a:pt x="792326" y="431249"/>
                  <a:pt x="560867" y="392805"/>
                  <a:pt x="276578" y="414866"/>
                </a:cubicBezTo>
                <a:cubicBezTo>
                  <a:pt x="279142" y="450107"/>
                  <a:pt x="276588" y="495175"/>
                  <a:pt x="276578" y="553155"/>
                </a:cubicBezTo>
                <a:cubicBezTo>
                  <a:pt x="220454" y="480813"/>
                  <a:pt x="96142" y="387860"/>
                  <a:pt x="0" y="276578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407935638">
                  <a:prstGeom prst="leftArrow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17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40259BF-9265-4ABC-BA33-A15A8C32A721}"/>
              </a:ext>
            </a:extLst>
          </p:cNvPr>
          <p:cNvCxnSpPr/>
          <p:nvPr/>
        </p:nvCxnSpPr>
        <p:spPr>
          <a:xfrm>
            <a:off x="6996223" y="0"/>
            <a:ext cx="0" cy="685800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 5">
            <a:extLst>
              <a:ext uri="{FF2B5EF4-FFF2-40B4-BE49-F238E27FC236}">
                <a16:creationId xmlns:a16="http://schemas.microsoft.com/office/drawing/2014/main" id="{9E3A138B-C4F9-49C8-8767-5B75D0C2F8B4}"/>
              </a:ext>
            </a:extLst>
          </p:cNvPr>
          <p:cNvGrpSpPr/>
          <p:nvPr/>
        </p:nvGrpSpPr>
        <p:grpSpPr>
          <a:xfrm>
            <a:off x="2009554" y="1401733"/>
            <a:ext cx="2753833" cy="2224026"/>
            <a:chOff x="3561907" y="1488559"/>
            <a:chExt cx="2753833" cy="2224026"/>
          </a:xfrm>
        </p:grpSpPr>
        <p:pic>
          <p:nvPicPr>
            <p:cNvPr id="7" name="Picture 2" descr="Monitor mockup Images - Free Download on Freepik">
              <a:extLst>
                <a:ext uri="{FF2B5EF4-FFF2-40B4-BE49-F238E27FC236}">
                  <a16:creationId xmlns:a16="http://schemas.microsoft.com/office/drawing/2014/main" id="{C2FB0FF3-F24F-49CD-A78A-5364679C7BC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1" t="9659" r="8154" b="5902"/>
            <a:stretch/>
          </p:blipFill>
          <p:spPr bwMode="auto">
            <a:xfrm>
              <a:off x="3561907" y="1488559"/>
              <a:ext cx="2753833" cy="2224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Bildobjekt 7">
              <a:extLst>
                <a:ext uri="{FF2B5EF4-FFF2-40B4-BE49-F238E27FC236}">
                  <a16:creationId xmlns:a16="http://schemas.microsoft.com/office/drawing/2014/main" id="{94D85442-2527-4371-BE91-3793F9DE36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5603" y="1690442"/>
              <a:ext cx="1985588" cy="393540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F3C06D8B-6AA0-4075-BCB7-68720BEBC2FC}"/>
                </a:ext>
              </a:extLst>
            </p:cNvPr>
            <p:cNvSpPr/>
            <p:nvPr/>
          </p:nvSpPr>
          <p:spPr>
            <a:xfrm>
              <a:off x="4306186" y="2351561"/>
              <a:ext cx="1424763" cy="4662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400" dirty="0"/>
                <a:t>Logga in med SITHS eID</a:t>
              </a:r>
            </a:p>
          </p:txBody>
        </p:sp>
      </p:grpSp>
      <p:sp>
        <p:nvSpPr>
          <p:cNvPr id="13" name="textruta 12">
            <a:extLst>
              <a:ext uri="{FF2B5EF4-FFF2-40B4-BE49-F238E27FC236}">
                <a16:creationId xmlns:a16="http://schemas.microsoft.com/office/drawing/2014/main" id="{29B57810-CA92-4FD2-90C3-729DEB727465}"/>
              </a:ext>
            </a:extLst>
          </p:cNvPr>
          <p:cNvSpPr txBox="1"/>
          <p:nvPr/>
        </p:nvSpPr>
        <p:spPr>
          <a:xfrm>
            <a:off x="6996223" y="0"/>
            <a:ext cx="5195774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720000" tIns="288000" rIns="360000" rtlCol="0">
            <a:noAutofit/>
          </a:bodyPr>
          <a:lstStyle/>
          <a:p>
            <a:r>
              <a:rPr lang="sv-SE" sz="1600" dirty="0">
                <a:solidFill>
                  <a:schemeClr val="bg1"/>
                </a:solidFill>
              </a:rPr>
              <a:t>Läkaren ska logga in i COSMIC och väljer att logga in med SITHS eID</a:t>
            </a:r>
          </a:p>
          <a:p>
            <a:endParaRPr lang="sv-SE" sz="1600" dirty="0"/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Läkaren använder sitt SITHS-kort</a:t>
            </a:r>
          </a:p>
          <a:p>
            <a:endParaRPr lang="sv-SE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Läkaren loggas in och är tillbaka i COSMIC och vill få en bild över nyligen genomförda blodprover för patienten.</a:t>
            </a:r>
          </a:p>
          <a:p>
            <a:endParaRPr lang="sv-SE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COSMIC får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mha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EHM:s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patientdataindex veta att patienten har hälsodata hos Kry</a:t>
            </a:r>
          </a:p>
          <a:p>
            <a:endParaRPr lang="sv-SE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COSMIC begär patientens laboratoriesvar från Kry - skickar behörighetsinformation</a:t>
            </a:r>
          </a:p>
          <a:p>
            <a:endParaRPr lang="sv-SE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Krys system kontrollerar,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mha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Ena, om man har tillit till den behörighetsinformation</a:t>
            </a:r>
          </a:p>
          <a:p>
            <a:endParaRPr lang="sv-SE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Krys system tar åtkomstbeslut</a:t>
            </a:r>
          </a:p>
          <a:p>
            <a:endParaRPr lang="sv-SE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Kry skickar tillbaka labbsvaren</a:t>
            </a:r>
          </a:p>
        </p:txBody>
      </p:sp>
      <p:sp>
        <p:nvSpPr>
          <p:cNvPr id="2" name="Likbent triangel 1">
            <a:extLst>
              <a:ext uri="{FF2B5EF4-FFF2-40B4-BE49-F238E27FC236}">
                <a16:creationId xmlns:a16="http://schemas.microsoft.com/office/drawing/2014/main" id="{A005516E-51EB-438A-BCAF-F4A55E0AF1C6}"/>
              </a:ext>
            </a:extLst>
          </p:cNvPr>
          <p:cNvSpPr/>
          <p:nvPr/>
        </p:nvSpPr>
        <p:spPr>
          <a:xfrm rot="5400000">
            <a:off x="7264928" y="402897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16" name="Grupp 15">
            <a:extLst>
              <a:ext uri="{FF2B5EF4-FFF2-40B4-BE49-F238E27FC236}">
                <a16:creationId xmlns:a16="http://schemas.microsoft.com/office/drawing/2014/main" id="{6B8A1EFE-339C-4CCB-912F-FC39BFAB654A}"/>
              </a:ext>
            </a:extLst>
          </p:cNvPr>
          <p:cNvGrpSpPr/>
          <p:nvPr/>
        </p:nvGrpSpPr>
        <p:grpSpPr>
          <a:xfrm>
            <a:off x="2312787" y="6963235"/>
            <a:ext cx="2126511" cy="1212112"/>
            <a:chOff x="850605" y="1105786"/>
            <a:chExt cx="2126511" cy="1212112"/>
          </a:xfrm>
        </p:grpSpPr>
        <p:sp>
          <p:nvSpPr>
            <p:cNvPr id="17" name="Rektangel: rundade hörn 16">
              <a:extLst>
                <a:ext uri="{FF2B5EF4-FFF2-40B4-BE49-F238E27FC236}">
                  <a16:creationId xmlns:a16="http://schemas.microsoft.com/office/drawing/2014/main" id="{3C327F44-7344-46A2-B64C-070E79F5A785}"/>
                </a:ext>
              </a:extLst>
            </p:cNvPr>
            <p:cNvSpPr/>
            <p:nvPr/>
          </p:nvSpPr>
          <p:spPr>
            <a:xfrm>
              <a:off x="850605" y="1105786"/>
              <a:ext cx="2126511" cy="1212112"/>
            </a:xfrm>
            <a:prstGeom prst="roundRect">
              <a:avLst>
                <a:gd name="adj" fmla="val 9104"/>
              </a:avLst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8" name="textruta 17">
              <a:extLst>
                <a:ext uri="{FF2B5EF4-FFF2-40B4-BE49-F238E27FC236}">
                  <a16:creationId xmlns:a16="http://schemas.microsoft.com/office/drawing/2014/main" id="{87BBBE0E-93C2-4919-9891-9B31670844A7}"/>
                </a:ext>
              </a:extLst>
            </p:cNvPr>
            <p:cNvSpPr txBox="1"/>
            <p:nvPr/>
          </p:nvSpPr>
          <p:spPr>
            <a:xfrm>
              <a:off x="946298" y="1233376"/>
              <a:ext cx="9462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SITHS</a:t>
              </a:r>
            </a:p>
          </p:txBody>
        </p:sp>
        <p:pic>
          <p:nvPicPr>
            <p:cNvPr id="19" name="Bild 18" descr="Användare med hel fyllning">
              <a:extLst>
                <a:ext uri="{FF2B5EF4-FFF2-40B4-BE49-F238E27FC236}">
                  <a16:creationId xmlns:a16="http://schemas.microsoft.com/office/drawing/2014/main" id="{EE924FEE-042C-43D2-82C7-DFAE0626B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50479" y="1266998"/>
              <a:ext cx="599944" cy="614965"/>
            </a:xfrm>
            <a:prstGeom prst="rect">
              <a:avLst/>
            </a:prstGeom>
          </p:spPr>
        </p:pic>
        <p:sp>
          <p:nvSpPr>
            <p:cNvPr id="20" name="textruta 19">
              <a:extLst>
                <a:ext uri="{FF2B5EF4-FFF2-40B4-BE49-F238E27FC236}">
                  <a16:creationId xmlns:a16="http://schemas.microsoft.com/office/drawing/2014/main" id="{E1E8C2C6-8041-441A-8A96-20380F2052B2}"/>
                </a:ext>
              </a:extLst>
            </p:cNvPr>
            <p:cNvSpPr txBox="1"/>
            <p:nvPr/>
          </p:nvSpPr>
          <p:spPr>
            <a:xfrm>
              <a:off x="978195" y="1885873"/>
              <a:ext cx="18075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Anders Andersson</a:t>
              </a:r>
            </a:p>
          </p:txBody>
        </p:sp>
      </p:grp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D1B7D413-B5E7-4CB8-980D-FB3D345C4E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288" y="2075078"/>
            <a:ext cx="1571146" cy="38392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9244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40259BF-9265-4ABC-BA33-A15A8C32A721}"/>
              </a:ext>
            </a:extLst>
          </p:cNvPr>
          <p:cNvCxnSpPr/>
          <p:nvPr/>
        </p:nvCxnSpPr>
        <p:spPr>
          <a:xfrm>
            <a:off x="6996223" y="0"/>
            <a:ext cx="0" cy="685800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upp 14">
            <a:extLst>
              <a:ext uri="{FF2B5EF4-FFF2-40B4-BE49-F238E27FC236}">
                <a16:creationId xmlns:a16="http://schemas.microsoft.com/office/drawing/2014/main" id="{3ACE7C04-04C6-4FEA-8492-E5B9BD39941E}"/>
              </a:ext>
            </a:extLst>
          </p:cNvPr>
          <p:cNvGrpSpPr/>
          <p:nvPr/>
        </p:nvGrpSpPr>
        <p:grpSpPr>
          <a:xfrm>
            <a:off x="1999127" y="1401883"/>
            <a:ext cx="2753833" cy="2224026"/>
            <a:chOff x="7329376" y="1156281"/>
            <a:chExt cx="2753833" cy="2224026"/>
          </a:xfrm>
        </p:grpSpPr>
        <p:pic>
          <p:nvPicPr>
            <p:cNvPr id="16" name="Picture 2" descr="Monitor mockup Images - Free Download on Freepik">
              <a:extLst>
                <a:ext uri="{FF2B5EF4-FFF2-40B4-BE49-F238E27FC236}">
                  <a16:creationId xmlns:a16="http://schemas.microsoft.com/office/drawing/2014/main" id="{672FB35F-7C39-4FB9-99B1-39A79A33CCA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1" t="9659" r="8154" b="5902"/>
            <a:stretch/>
          </p:blipFill>
          <p:spPr bwMode="auto">
            <a:xfrm>
              <a:off x="7329376" y="1156281"/>
              <a:ext cx="2753833" cy="2224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ktangel 16">
              <a:extLst>
                <a:ext uri="{FF2B5EF4-FFF2-40B4-BE49-F238E27FC236}">
                  <a16:creationId xmlns:a16="http://schemas.microsoft.com/office/drawing/2014/main" id="{5F58030A-A029-43BC-97C0-0E50AA0732DD}"/>
                </a:ext>
              </a:extLst>
            </p:cNvPr>
            <p:cNvSpPr/>
            <p:nvPr/>
          </p:nvSpPr>
          <p:spPr>
            <a:xfrm>
              <a:off x="8073655" y="2091945"/>
              <a:ext cx="1424763" cy="3935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400" dirty="0"/>
                <a:t>Legitimera</a:t>
              </a:r>
              <a:endParaRPr lang="sv-SE" sz="1200" dirty="0"/>
            </a:p>
          </p:txBody>
        </p:sp>
        <p:sp>
          <p:nvSpPr>
            <p:cNvPr id="18" name="textruta 17">
              <a:extLst>
                <a:ext uri="{FF2B5EF4-FFF2-40B4-BE49-F238E27FC236}">
                  <a16:creationId xmlns:a16="http://schemas.microsoft.com/office/drawing/2014/main" id="{6C6D6886-1C5D-4A82-B1E5-2AC7A4107C2F}"/>
                </a:ext>
              </a:extLst>
            </p:cNvPr>
            <p:cNvSpPr txBox="1"/>
            <p:nvPr/>
          </p:nvSpPr>
          <p:spPr>
            <a:xfrm>
              <a:off x="7689071" y="1756522"/>
              <a:ext cx="21939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Anders Andersson</a:t>
              </a:r>
            </a:p>
          </p:txBody>
        </p:sp>
      </p:grpSp>
      <p:cxnSp>
        <p:nvCxnSpPr>
          <p:cNvPr id="19" name="Koppling: böjd 18">
            <a:extLst>
              <a:ext uri="{FF2B5EF4-FFF2-40B4-BE49-F238E27FC236}">
                <a16:creationId xmlns:a16="http://schemas.microsoft.com/office/drawing/2014/main" id="{43A3516A-E9D5-44BF-83CA-70D5D9998321}"/>
              </a:ext>
            </a:extLst>
          </p:cNvPr>
          <p:cNvCxnSpPr>
            <a:cxnSpLocks/>
            <a:endCxn id="16" idx="2"/>
          </p:cNvCxnSpPr>
          <p:nvPr/>
        </p:nvCxnSpPr>
        <p:spPr>
          <a:xfrm rot="5400000" flipH="1" flipV="1">
            <a:off x="3006409" y="3995544"/>
            <a:ext cx="739269" cy="1"/>
          </a:xfrm>
          <a:prstGeom prst="curvedConnector3">
            <a:avLst>
              <a:gd name="adj1" fmla="val 50000"/>
            </a:avLst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ruta 20">
            <a:extLst>
              <a:ext uri="{FF2B5EF4-FFF2-40B4-BE49-F238E27FC236}">
                <a16:creationId xmlns:a16="http://schemas.microsoft.com/office/drawing/2014/main" id="{D8573908-C54A-4B95-A6E3-BD250EC3CA2B}"/>
              </a:ext>
            </a:extLst>
          </p:cNvPr>
          <p:cNvSpPr txBox="1"/>
          <p:nvPr/>
        </p:nvSpPr>
        <p:spPr>
          <a:xfrm>
            <a:off x="6996223" y="0"/>
            <a:ext cx="5195777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720000" tIns="288000" rIns="360000" rtlCol="0">
            <a:no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sv-SE" dirty="0">
                <a:solidFill>
                  <a:schemeClr val="accent2">
                    <a:lumMod val="75000"/>
                  </a:schemeClr>
                </a:solidFill>
              </a:rPr>
              <a:t>Läkaren ska logga in i COSMIC och väljer att logga in med SITHS eID</a:t>
            </a:r>
          </a:p>
          <a:p>
            <a:endParaRPr lang="sv-SE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dirty="0">
                <a:solidFill>
                  <a:schemeClr val="bg1"/>
                </a:solidFill>
              </a:rPr>
              <a:t>Läkaren använder sitt SITHS-kort</a:t>
            </a:r>
          </a:p>
          <a:p>
            <a:endParaRPr lang="sv-SE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dirty="0">
                <a:solidFill>
                  <a:schemeClr val="accent2">
                    <a:lumMod val="75000"/>
                  </a:schemeClr>
                </a:solidFill>
              </a:rPr>
              <a:t>Läkaren loggas in och är tillbaka i COSMIC och vill få en bild över nyligen genomförda blodprover för patienten.</a:t>
            </a:r>
          </a:p>
          <a:p>
            <a:endParaRPr lang="sv-SE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COSMIC får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mha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EHM:s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patientdataindex veta att patienten har hälsodata hos Kry</a:t>
            </a:r>
          </a:p>
          <a:p>
            <a:endParaRPr lang="sv-SE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dirty="0">
                <a:solidFill>
                  <a:schemeClr val="accent2">
                    <a:lumMod val="75000"/>
                  </a:schemeClr>
                </a:solidFill>
              </a:rPr>
              <a:t>COSMIC begär patientens laboratoriesvar från Kry - skickar behörighetsinformation</a:t>
            </a:r>
          </a:p>
          <a:p>
            <a:endParaRPr lang="sv-SE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dirty="0">
                <a:solidFill>
                  <a:schemeClr val="accent2">
                    <a:lumMod val="75000"/>
                  </a:schemeClr>
                </a:solidFill>
              </a:rPr>
              <a:t>Krys system kontrollerar, </a:t>
            </a:r>
            <a:r>
              <a:rPr lang="sv-SE" dirty="0" err="1">
                <a:solidFill>
                  <a:schemeClr val="accent2">
                    <a:lumMod val="75000"/>
                  </a:schemeClr>
                </a:solidFill>
              </a:rPr>
              <a:t>mha</a:t>
            </a:r>
            <a:r>
              <a:rPr lang="sv-SE" dirty="0">
                <a:solidFill>
                  <a:schemeClr val="accent2">
                    <a:lumMod val="75000"/>
                  </a:schemeClr>
                </a:solidFill>
              </a:rPr>
              <a:t> Ena, om man har tillit till den behörighetsinformation</a:t>
            </a:r>
          </a:p>
          <a:p>
            <a:endParaRPr lang="sv-SE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dirty="0">
                <a:solidFill>
                  <a:schemeClr val="accent2">
                    <a:lumMod val="75000"/>
                  </a:schemeClr>
                </a:solidFill>
              </a:rPr>
              <a:t>Krys system tar åtkomstbeslut</a:t>
            </a:r>
          </a:p>
          <a:p>
            <a:endParaRPr lang="sv-SE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v-SE" dirty="0">
                <a:solidFill>
                  <a:schemeClr val="accent2">
                    <a:lumMod val="75000"/>
                  </a:schemeClr>
                </a:solidFill>
              </a:rPr>
              <a:t>Kry skickar tillbaka labbsvaren</a:t>
            </a:r>
          </a:p>
        </p:txBody>
      </p:sp>
      <p:sp>
        <p:nvSpPr>
          <p:cNvPr id="22" name="Likbent triangel 21">
            <a:extLst>
              <a:ext uri="{FF2B5EF4-FFF2-40B4-BE49-F238E27FC236}">
                <a16:creationId xmlns:a16="http://schemas.microsoft.com/office/drawing/2014/main" id="{ED1A544A-21BB-4B4A-BCE9-995ACC79ED77}"/>
              </a:ext>
            </a:extLst>
          </p:cNvPr>
          <p:cNvSpPr/>
          <p:nvPr/>
        </p:nvSpPr>
        <p:spPr>
          <a:xfrm rot="5400000">
            <a:off x="7264928" y="1019428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31" name="Bild 30">
            <a:extLst>
              <a:ext uri="{FF2B5EF4-FFF2-40B4-BE49-F238E27FC236}">
                <a16:creationId xmlns:a16="http://schemas.microsoft.com/office/drawing/2014/main" id="{06C1EDCB-9AA3-434C-9078-8F89C41FD8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12065" y="1646210"/>
            <a:ext cx="272848" cy="272848"/>
          </a:xfrm>
          <a:prstGeom prst="rect">
            <a:avLst/>
          </a:prstGeom>
        </p:spPr>
      </p:pic>
      <p:sp>
        <p:nvSpPr>
          <p:cNvPr id="32" name="textruta 31">
            <a:extLst>
              <a:ext uri="{FF2B5EF4-FFF2-40B4-BE49-F238E27FC236}">
                <a16:creationId xmlns:a16="http://schemas.microsoft.com/office/drawing/2014/main" id="{F1B2BFB7-C542-4B3C-9376-3EC4FCE0E7FF}"/>
              </a:ext>
            </a:extLst>
          </p:cNvPr>
          <p:cNvSpPr txBox="1"/>
          <p:nvPr/>
        </p:nvSpPr>
        <p:spPr>
          <a:xfrm>
            <a:off x="3047205" y="1635923"/>
            <a:ext cx="11209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sz="1400" b="1" i="0" dirty="0">
                <a:solidFill>
                  <a:srgbClr val="00706E"/>
                </a:solidFill>
                <a:effectLst/>
                <a:latin typeface="Open Sans" panose="020B0604020202020204" pitchFamily="34" charset="0"/>
              </a:rPr>
              <a:t>SITHS eID</a:t>
            </a:r>
            <a:endParaRPr lang="sv-SE" sz="1400" dirty="0"/>
          </a:p>
        </p:txBody>
      </p:sp>
      <p:grpSp>
        <p:nvGrpSpPr>
          <p:cNvPr id="38" name="Grupp 37">
            <a:extLst>
              <a:ext uri="{FF2B5EF4-FFF2-40B4-BE49-F238E27FC236}">
                <a16:creationId xmlns:a16="http://schemas.microsoft.com/office/drawing/2014/main" id="{DE10BA45-CA6F-4130-9F9A-8028DB949005}"/>
              </a:ext>
            </a:extLst>
          </p:cNvPr>
          <p:cNvGrpSpPr/>
          <p:nvPr/>
        </p:nvGrpSpPr>
        <p:grpSpPr>
          <a:xfrm>
            <a:off x="2312787" y="3919813"/>
            <a:ext cx="2126511" cy="1212112"/>
            <a:chOff x="850605" y="1105786"/>
            <a:chExt cx="2126511" cy="1212112"/>
          </a:xfrm>
        </p:grpSpPr>
        <p:sp>
          <p:nvSpPr>
            <p:cNvPr id="39" name="Rektangel: rundade hörn 38">
              <a:extLst>
                <a:ext uri="{FF2B5EF4-FFF2-40B4-BE49-F238E27FC236}">
                  <a16:creationId xmlns:a16="http://schemas.microsoft.com/office/drawing/2014/main" id="{6C5530BB-164C-42EC-92A4-CD40F5C19730}"/>
                </a:ext>
              </a:extLst>
            </p:cNvPr>
            <p:cNvSpPr/>
            <p:nvPr/>
          </p:nvSpPr>
          <p:spPr>
            <a:xfrm>
              <a:off x="850605" y="1105786"/>
              <a:ext cx="2126511" cy="1212112"/>
            </a:xfrm>
            <a:prstGeom prst="roundRect">
              <a:avLst>
                <a:gd name="adj" fmla="val 9104"/>
              </a:avLst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0" name="textruta 39">
              <a:extLst>
                <a:ext uri="{FF2B5EF4-FFF2-40B4-BE49-F238E27FC236}">
                  <a16:creationId xmlns:a16="http://schemas.microsoft.com/office/drawing/2014/main" id="{03793EC0-1E5B-4DAA-8A56-AA7B061D9BC9}"/>
                </a:ext>
              </a:extLst>
            </p:cNvPr>
            <p:cNvSpPr txBox="1"/>
            <p:nvPr/>
          </p:nvSpPr>
          <p:spPr>
            <a:xfrm>
              <a:off x="946298" y="1233376"/>
              <a:ext cx="9462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SITHS</a:t>
              </a:r>
            </a:p>
          </p:txBody>
        </p:sp>
        <p:pic>
          <p:nvPicPr>
            <p:cNvPr id="41" name="Bild 40" descr="Användare med hel fyllning">
              <a:extLst>
                <a:ext uri="{FF2B5EF4-FFF2-40B4-BE49-F238E27FC236}">
                  <a16:creationId xmlns:a16="http://schemas.microsoft.com/office/drawing/2014/main" id="{EC539315-340C-42FC-B06B-2F7D4EC9A3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250479" y="1266998"/>
              <a:ext cx="599944" cy="614965"/>
            </a:xfrm>
            <a:prstGeom prst="rect">
              <a:avLst/>
            </a:prstGeom>
          </p:spPr>
        </p:pic>
        <p:sp>
          <p:nvSpPr>
            <p:cNvPr id="42" name="textruta 41">
              <a:extLst>
                <a:ext uri="{FF2B5EF4-FFF2-40B4-BE49-F238E27FC236}">
                  <a16:creationId xmlns:a16="http://schemas.microsoft.com/office/drawing/2014/main" id="{B0EE1903-FB67-477F-B93D-30663C4E4BDE}"/>
                </a:ext>
              </a:extLst>
            </p:cNvPr>
            <p:cNvSpPr txBox="1"/>
            <p:nvPr/>
          </p:nvSpPr>
          <p:spPr>
            <a:xfrm>
              <a:off x="978195" y="1885873"/>
              <a:ext cx="18075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Anders Andersson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09389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40259BF-9265-4ABC-BA33-A15A8C32A721}"/>
              </a:ext>
            </a:extLst>
          </p:cNvPr>
          <p:cNvCxnSpPr/>
          <p:nvPr/>
        </p:nvCxnSpPr>
        <p:spPr>
          <a:xfrm>
            <a:off x="6996223" y="0"/>
            <a:ext cx="0" cy="685800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 1">
            <a:extLst>
              <a:ext uri="{FF2B5EF4-FFF2-40B4-BE49-F238E27FC236}">
                <a16:creationId xmlns:a16="http://schemas.microsoft.com/office/drawing/2014/main" id="{27BB03AB-6550-4548-BB03-B972F699C60B}"/>
              </a:ext>
            </a:extLst>
          </p:cNvPr>
          <p:cNvGrpSpPr/>
          <p:nvPr/>
        </p:nvGrpSpPr>
        <p:grpSpPr>
          <a:xfrm>
            <a:off x="1998500" y="1401733"/>
            <a:ext cx="2753833" cy="2224026"/>
            <a:chOff x="872075" y="3872031"/>
            <a:chExt cx="2753833" cy="2224026"/>
          </a:xfrm>
        </p:grpSpPr>
        <p:grpSp>
          <p:nvGrpSpPr>
            <p:cNvPr id="10" name="Grupp 9">
              <a:extLst>
                <a:ext uri="{FF2B5EF4-FFF2-40B4-BE49-F238E27FC236}">
                  <a16:creationId xmlns:a16="http://schemas.microsoft.com/office/drawing/2014/main" id="{80893674-2579-4AE5-88E9-3F39F966A640}"/>
                </a:ext>
              </a:extLst>
            </p:cNvPr>
            <p:cNvGrpSpPr/>
            <p:nvPr/>
          </p:nvGrpSpPr>
          <p:grpSpPr>
            <a:xfrm>
              <a:off x="872075" y="3872031"/>
              <a:ext cx="2753833" cy="2224026"/>
              <a:chOff x="3561907" y="1488559"/>
              <a:chExt cx="2753833" cy="2224026"/>
            </a:xfrm>
          </p:grpSpPr>
          <p:pic>
            <p:nvPicPr>
              <p:cNvPr id="11" name="Picture 2" descr="Monitor mockup Images - Free Download on Freepik">
                <a:extLst>
                  <a:ext uri="{FF2B5EF4-FFF2-40B4-BE49-F238E27FC236}">
                    <a16:creationId xmlns:a16="http://schemas.microsoft.com/office/drawing/2014/main" id="{DBAED716-4E6B-4B8C-B1D4-8C29577F16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1" t="9659" r="8154" b="5902"/>
              <a:stretch/>
            </p:blipFill>
            <p:spPr bwMode="auto">
              <a:xfrm>
                <a:off x="3561907" y="1488559"/>
                <a:ext cx="2753833" cy="22240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Bildobjekt 11">
                <a:extLst>
                  <a:ext uri="{FF2B5EF4-FFF2-40B4-BE49-F238E27FC236}">
                    <a16:creationId xmlns:a16="http://schemas.microsoft.com/office/drawing/2014/main" id="{DB576030-7D49-49E1-84F0-D832B5A5C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35603" y="1690442"/>
                <a:ext cx="1985588" cy="39354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3" name="Rektangel 12">
              <a:extLst>
                <a:ext uri="{FF2B5EF4-FFF2-40B4-BE49-F238E27FC236}">
                  <a16:creationId xmlns:a16="http://schemas.microsoft.com/office/drawing/2014/main" id="{ACF2AB1F-0AB9-42FA-88ED-170E048BF015}"/>
                </a:ext>
              </a:extLst>
            </p:cNvPr>
            <p:cNvSpPr/>
            <p:nvPr/>
          </p:nvSpPr>
          <p:spPr>
            <a:xfrm>
              <a:off x="1619692" y="4787274"/>
              <a:ext cx="1424763" cy="3935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400" dirty="0"/>
                <a:t>Se labbsvar</a:t>
              </a:r>
            </a:p>
          </p:txBody>
        </p:sp>
        <p:pic>
          <p:nvPicPr>
            <p:cNvPr id="14" name="Bild 13" descr="Användare med hel fyllning">
              <a:extLst>
                <a:ext uri="{FF2B5EF4-FFF2-40B4-BE49-F238E27FC236}">
                  <a16:creationId xmlns:a16="http://schemas.microsoft.com/office/drawing/2014/main" id="{EE9DEFB4-D981-4052-9ECB-925859610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41786" y="4139029"/>
              <a:ext cx="256877" cy="263309"/>
            </a:xfrm>
            <a:prstGeom prst="rect">
              <a:avLst/>
            </a:prstGeom>
          </p:spPr>
        </p:pic>
      </p:grpSp>
      <p:sp>
        <p:nvSpPr>
          <p:cNvPr id="9" name="textruta 8">
            <a:extLst>
              <a:ext uri="{FF2B5EF4-FFF2-40B4-BE49-F238E27FC236}">
                <a16:creationId xmlns:a16="http://schemas.microsoft.com/office/drawing/2014/main" id="{7AB16542-1EA0-4A0D-8C28-7E5820157346}"/>
              </a:ext>
            </a:extLst>
          </p:cNvPr>
          <p:cNvSpPr txBox="1"/>
          <p:nvPr/>
        </p:nvSpPr>
        <p:spPr>
          <a:xfrm>
            <a:off x="6996223" y="0"/>
            <a:ext cx="5195773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720000" tIns="288000" rIns="360000" rtlCol="0">
            <a:noAutofit/>
          </a:bodyPr>
          <a:lstStyle>
            <a:defPPr>
              <a:defRPr lang="en-US"/>
            </a:defPPr>
            <a:lvl1pPr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sv-SE" dirty="0"/>
              <a:t>Läkaren ska logga in i COSMIC och väljer att logga in med SITHS eID</a:t>
            </a:r>
          </a:p>
          <a:p>
            <a:endParaRPr lang="sv-SE" dirty="0"/>
          </a:p>
          <a:p>
            <a:r>
              <a:rPr lang="sv-SE" dirty="0"/>
              <a:t>Läkaren använder sitt SITHS-kort</a:t>
            </a:r>
          </a:p>
          <a:p>
            <a:endParaRPr lang="sv-SE" dirty="0"/>
          </a:p>
          <a:p>
            <a:r>
              <a:rPr lang="sv-SE" dirty="0">
                <a:solidFill>
                  <a:schemeClr val="bg1"/>
                </a:solidFill>
              </a:rPr>
              <a:t>Läkaren loggas in och är tillbaka i COSMIC och vill få en bild över nyligen genomförda blodprover för patienten.</a:t>
            </a:r>
          </a:p>
          <a:p>
            <a:endParaRPr lang="sv-SE" dirty="0"/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COSMIC får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mha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EHM:s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patientdataindex veta att patienten har hälsodata hos Kry</a:t>
            </a:r>
          </a:p>
          <a:p>
            <a:endParaRPr lang="sv-SE" dirty="0"/>
          </a:p>
          <a:p>
            <a:r>
              <a:rPr lang="sv-SE" dirty="0"/>
              <a:t>COSMIC begär patientens laboratoriesvar från Kry - skickar behörighetsinformation</a:t>
            </a:r>
          </a:p>
          <a:p>
            <a:endParaRPr lang="sv-SE" dirty="0"/>
          </a:p>
          <a:p>
            <a:r>
              <a:rPr lang="sv-SE" dirty="0"/>
              <a:t>Krys system kontrollerar, </a:t>
            </a:r>
            <a:r>
              <a:rPr lang="sv-SE" dirty="0" err="1"/>
              <a:t>mha</a:t>
            </a:r>
            <a:r>
              <a:rPr lang="sv-SE" dirty="0"/>
              <a:t> Ena, om man har tillit till den behörighetsinformation</a:t>
            </a:r>
          </a:p>
          <a:p>
            <a:endParaRPr lang="sv-SE" dirty="0"/>
          </a:p>
          <a:p>
            <a:r>
              <a:rPr lang="sv-SE" dirty="0"/>
              <a:t>Krys system tar åtkomstbeslut</a:t>
            </a:r>
          </a:p>
          <a:p>
            <a:endParaRPr lang="sv-SE" dirty="0"/>
          </a:p>
          <a:p>
            <a:r>
              <a:rPr lang="sv-SE" dirty="0"/>
              <a:t>Kry skickar tillbaka labbsvaren</a:t>
            </a:r>
          </a:p>
        </p:txBody>
      </p:sp>
      <p:sp>
        <p:nvSpPr>
          <p:cNvPr id="31" name="Likbent triangel 30">
            <a:extLst>
              <a:ext uri="{FF2B5EF4-FFF2-40B4-BE49-F238E27FC236}">
                <a16:creationId xmlns:a16="http://schemas.microsoft.com/office/drawing/2014/main" id="{7CE2AA30-D5A9-4E93-876F-9699DA4DBBEC}"/>
              </a:ext>
            </a:extLst>
          </p:cNvPr>
          <p:cNvSpPr/>
          <p:nvPr/>
        </p:nvSpPr>
        <p:spPr>
          <a:xfrm rot="5400000">
            <a:off x="7264928" y="1756028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07C67B03-CA9F-471E-8AE6-64CA2C3D4A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288" y="2075078"/>
            <a:ext cx="1571146" cy="38392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437517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40259BF-9265-4ABC-BA33-A15A8C32A721}"/>
              </a:ext>
            </a:extLst>
          </p:cNvPr>
          <p:cNvCxnSpPr/>
          <p:nvPr/>
        </p:nvCxnSpPr>
        <p:spPr>
          <a:xfrm>
            <a:off x="6996223" y="0"/>
            <a:ext cx="0" cy="685800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 1">
            <a:extLst>
              <a:ext uri="{FF2B5EF4-FFF2-40B4-BE49-F238E27FC236}">
                <a16:creationId xmlns:a16="http://schemas.microsoft.com/office/drawing/2014/main" id="{27BB03AB-6550-4548-BB03-B972F699C60B}"/>
              </a:ext>
            </a:extLst>
          </p:cNvPr>
          <p:cNvGrpSpPr/>
          <p:nvPr/>
        </p:nvGrpSpPr>
        <p:grpSpPr>
          <a:xfrm>
            <a:off x="1998500" y="1401733"/>
            <a:ext cx="2753833" cy="2224026"/>
            <a:chOff x="872075" y="3872031"/>
            <a:chExt cx="2753833" cy="2224026"/>
          </a:xfrm>
        </p:grpSpPr>
        <p:grpSp>
          <p:nvGrpSpPr>
            <p:cNvPr id="10" name="Grupp 9">
              <a:extLst>
                <a:ext uri="{FF2B5EF4-FFF2-40B4-BE49-F238E27FC236}">
                  <a16:creationId xmlns:a16="http://schemas.microsoft.com/office/drawing/2014/main" id="{80893674-2579-4AE5-88E9-3F39F966A640}"/>
                </a:ext>
              </a:extLst>
            </p:cNvPr>
            <p:cNvGrpSpPr/>
            <p:nvPr/>
          </p:nvGrpSpPr>
          <p:grpSpPr>
            <a:xfrm>
              <a:off x="872075" y="3872031"/>
              <a:ext cx="2753833" cy="2224026"/>
              <a:chOff x="3561907" y="1488559"/>
              <a:chExt cx="2753833" cy="2224026"/>
            </a:xfrm>
          </p:grpSpPr>
          <p:pic>
            <p:nvPicPr>
              <p:cNvPr id="11" name="Picture 2" descr="Monitor mockup Images - Free Download on Freepik">
                <a:extLst>
                  <a:ext uri="{FF2B5EF4-FFF2-40B4-BE49-F238E27FC236}">
                    <a16:creationId xmlns:a16="http://schemas.microsoft.com/office/drawing/2014/main" id="{DBAED716-4E6B-4B8C-B1D4-8C29577F16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1" t="9659" r="8154" b="5902"/>
              <a:stretch/>
            </p:blipFill>
            <p:spPr bwMode="auto">
              <a:xfrm>
                <a:off x="3561907" y="1488559"/>
                <a:ext cx="2753833" cy="22240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Bildobjekt 11">
                <a:extLst>
                  <a:ext uri="{FF2B5EF4-FFF2-40B4-BE49-F238E27FC236}">
                    <a16:creationId xmlns:a16="http://schemas.microsoft.com/office/drawing/2014/main" id="{DB576030-7D49-49E1-84F0-D832B5A5C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35603" y="1690442"/>
                <a:ext cx="1985588" cy="39354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3" name="Rektangel 12">
              <a:extLst>
                <a:ext uri="{FF2B5EF4-FFF2-40B4-BE49-F238E27FC236}">
                  <a16:creationId xmlns:a16="http://schemas.microsoft.com/office/drawing/2014/main" id="{ACF2AB1F-0AB9-42FA-88ED-170E048BF015}"/>
                </a:ext>
              </a:extLst>
            </p:cNvPr>
            <p:cNvSpPr/>
            <p:nvPr/>
          </p:nvSpPr>
          <p:spPr>
            <a:xfrm>
              <a:off x="1619692" y="4787274"/>
              <a:ext cx="1424763" cy="3935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400" dirty="0"/>
                <a:t>Se labbsvar</a:t>
              </a:r>
            </a:p>
          </p:txBody>
        </p:sp>
        <p:pic>
          <p:nvPicPr>
            <p:cNvPr id="14" name="Bild 13" descr="Användare med hel fyllning">
              <a:extLst>
                <a:ext uri="{FF2B5EF4-FFF2-40B4-BE49-F238E27FC236}">
                  <a16:creationId xmlns:a16="http://schemas.microsoft.com/office/drawing/2014/main" id="{EE9DEFB4-D981-4052-9ECB-925859610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41786" y="4139029"/>
              <a:ext cx="256877" cy="263309"/>
            </a:xfrm>
            <a:prstGeom prst="rect">
              <a:avLst/>
            </a:prstGeom>
          </p:spPr>
        </p:pic>
      </p:grpSp>
      <p:sp>
        <p:nvSpPr>
          <p:cNvPr id="9" name="textruta 8">
            <a:extLst>
              <a:ext uri="{FF2B5EF4-FFF2-40B4-BE49-F238E27FC236}">
                <a16:creationId xmlns:a16="http://schemas.microsoft.com/office/drawing/2014/main" id="{7AB16542-1EA0-4A0D-8C28-7E5820157346}"/>
              </a:ext>
            </a:extLst>
          </p:cNvPr>
          <p:cNvSpPr txBox="1"/>
          <p:nvPr/>
        </p:nvSpPr>
        <p:spPr>
          <a:xfrm>
            <a:off x="6996223" y="0"/>
            <a:ext cx="5195775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720000" tIns="288000" rIns="360000" rtlCol="0">
            <a:noAutofit/>
          </a:bodyPr>
          <a:lstStyle>
            <a:defPPr>
              <a:defRPr lang="en-US"/>
            </a:defPPr>
            <a:lvl1pPr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sv-SE" dirty="0"/>
              <a:t>Läkaren ska logga in i COSMIC och väljer att logga in med SITHS eID</a:t>
            </a:r>
          </a:p>
          <a:p>
            <a:endParaRPr lang="sv-SE" dirty="0"/>
          </a:p>
          <a:p>
            <a:r>
              <a:rPr lang="sv-SE" dirty="0"/>
              <a:t>Läkaren använder sitt SITHS-kort</a:t>
            </a:r>
          </a:p>
          <a:p>
            <a:endParaRPr lang="sv-SE" dirty="0"/>
          </a:p>
          <a:p>
            <a:r>
              <a:rPr lang="sv-SE" dirty="0"/>
              <a:t>Läkaren loggas in och är tillbaka i COSMIC och vill få en bild över nyligen genomförda blodprover för patienten.</a:t>
            </a:r>
          </a:p>
          <a:p>
            <a:endParaRPr lang="sv-SE" dirty="0"/>
          </a:p>
          <a:p>
            <a:r>
              <a:rPr lang="sv-SE" sz="1600" dirty="0">
                <a:solidFill>
                  <a:schemeClr val="bg1"/>
                </a:solidFill>
              </a:rPr>
              <a:t>COSMIC får </a:t>
            </a:r>
            <a:r>
              <a:rPr lang="sv-SE" sz="1600" dirty="0" err="1">
                <a:solidFill>
                  <a:schemeClr val="bg1"/>
                </a:solidFill>
              </a:rPr>
              <a:t>mha</a:t>
            </a:r>
            <a:r>
              <a:rPr lang="sv-SE" sz="1600" dirty="0">
                <a:solidFill>
                  <a:schemeClr val="bg1"/>
                </a:solidFill>
              </a:rPr>
              <a:t> </a:t>
            </a:r>
            <a:r>
              <a:rPr lang="sv-SE" sz="1600" dirty="0" err="1">
                <a:solidFill>
                  <a:schemeClr val="bg1"/>
                </a:solidFill>
              </a:rPr>
              <a:t>EHM:s</a:t>
            </a:r>
            <a:r>
              <a:rPr lang="sv-SE" sz="1600" dirty="0">
                <a:solidFill>
                  <a:schemeClr val="bg1"/>
                </a:solidFill>
              </a:rPr>
              <a:t> patientdataindex veta att patienten har hälsodata hos Kry</a:t>
            </a:r>
          </a:p>
          <a:p>
            <a:endParaRPr lang="sv-SE" dirty="0"/>
          </a:p>
          <a:p>
            <a:r>
              <a:rPr lang="sv-SE" dirty="0"/>
              <a:t>COSMIC begär patientens laboratoriesvar från Kry - skickar behörighetsinformation</a:t>
            </a:r>
          </a:p>
          <a:p>
            <a:endParaRPr lang="sv-SE" dirty="0"/>
          </a:p>
          <a:p>
            <a:r>
              <a:rPr lang="sv-SE" dirty="0"/>
              <a:t>Krys system kontrollerar, </a:t>
            </a:r>
            <a:r>
              <a:rPr lang="sv-SE" dirty="0" err="1"/>
              <a:t>mha</a:t>
            </a:r>
            <a:r>
              <a:rPr lang="sv-SE" dirty="0"/>
              <a:t> Ena, om man har tillit till den behörighetsinformation</a:t>
            </a:r>
          </a:p>
          <a:p>
            <a:endParaRPr lang="sv-SE" dirty="0"/>
          </a:p>
          <a:p>
            <a:r>
              <a:rPr lang="sv-SE" dirty="0"/>
              <a:t>Krys system tar åtkomstbeslut</a:t>
            </a:r>
          </a:p>
          <a:p>
            <a:endParaRPr lang="sv-SE" dirty="0"/>
          </a:p>
          <a:p>
            <a:r>
              <a:rPr lang="sv-SE" dirty="0"/>
              <a:t>Kry skickar tillbaka labbsvaren</a:t>
            </a:r>
          </a:p>
        </p:txBody>
      </p:sp>
      <p:pic>
        <p:nvPicPr>
          <p:cNvPr id="16" name="Bild 15" descr="Databas med hel fyllning">
            <a:extLst>
              <a:ext uri="{FF2B5EF4-FFF2-40B4-BE49-F238E27FC236}">
                <a16:creationId xmlns:a16="http://schemas.microsoft.com/office/drawing/2014/main" id="{15CEEA4A-8F2F-487E-A93F-AF33E14129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63926" y="4797402"/>
            <a:ext cx="914400" cy="914400"/>
          </a:xfrm>
          <a:prstGeom prst="rect">
            <a:avLst/>
          </a:prstGeom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408B23B8-8520-4B36-AF75-AE34EE58671A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92438" y="4959302"/>
            <a:ext cx="1021245" cy="590600"/>
          </a:xfrm>
          <a:prstGeom prst="rect">
            <a:avLst/>
          </a:prstGeom>
          <a:ln>
            <a:noFill/>
          </a:ln>
        </p:spPr>
      </p:pic>
      <p:sp>
        <p:nvSpPr>
          <p:cNvPr id="24" name="Likbent triangel 23">
            <a:extLst>
              <a:ext uri="{FF2B5EF4-FFF2-40B4-BE49-F238E27FC236}">
                <a16:creationId xmlns:a16="http://schemas.microsoft.com/office/drawing/2014/main" id="{6B081766-474D-4B72-AAF0-FBA0DB3FC69F}"/>
              </a:ext>
            </a:extLst>
          </p:cNvPr>
          <p:cNvSpPr/>
          <p:nvPr/>
        </p:nvSpPr>
        <p:spPr>
          <a:xfrm rot="5400000">
            <a:off x="7264928" y="2556128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9" name="Bildobjekt 18">
            <a:extLst>
              <a:ext uri="{FF2B5EF4-FFF2-40B4-BE49-F238E27FC236}">
                <a16:creationId xmlns:a16="http://schemas.microsoft.com/office/drawing/2014/main" id="{D87F27FF-562A-4F9C-857B-FF4C5FE739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8288" y="2075078"/>
            <a:ext cx="1571146" cy="38392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666430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40259BF-9265-4ABC-BA33-A15A8C32A721}"/>
              </a:ext>
            </a:extLst>
          </p:cNvPr>
          <p:cNvCxnSpPr/>
          <p:nvPr/>
        </p:nvCxnSpPr>
        <p:spPr>
          <a:xfrm>
            <a:off x="6996223" y="0"/>
            <a:ext cx="0" cy="685800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 1">
            <a:extLst>
              <a:ext uri="{FF2B5EF4-FFF2-40B4-BE49-F238E27FC236}">
                <a16:creationId xmlns:a16="http://schemas.microsoft.com/office/drawing/2014/main" id="{27BB03AB-6550-4548-BB03-B972F699C60B}"/>
              </a:ext>
            </a:extLst>
          </p:cNvPr>
          <p:cNvGrpSpPr/>
          <p:nvPr/>
        </p:nvGrpSpPr>
        <p:grpSpPr>
          <a:xfrm>
            <a:off x="2424430" y="867745"/>
            <a:ext cx="1796696" cy="1451032"/>
            <a:chOff x="872075" y="3872031"/>
            <a:chExt cx="2753833" cy="2224026"/>
          </a:xfrm>
        </p:grpSpPr>
        <p:grpSp>
          <p:nvGrpSpPr>
            <p:cNvPr id="10" name="Grupp 9">
              <a:extLst>
                <a:ext uri="{FF2B5EF4-FFF2-40B4-BE49-F238E27FC236}">
                  <a16:creationId xmlns:a16="http://schemas.microsoft.com/office/drawing/2014/main" id="{80893674-2579-4AE5-88E9-3F39F966A640}"/>
                </a:ext>
              </a:extLst>
            </p:cNvPr>
            <p:cNvGrpSpPr/>
            <p:nvPr/>
          </p:nvGrpSpPr>
          <p:grpSpPr>
            <a:xfrm>
              <a:off x="872075" y="3872031"/>
              <a:ext cx="2753833" cy="2224026"/>
              <a:chOff x="3561907" y="1488559"/>
              <a:chExt cx="2753833" cy="2224026"/>
            </a:xfrm>
          </p:grpSpPr>
          <p:pic>
            <p:nvPicPr>
              <p:cNvPr id="11" name="Picture 2" descr="Monitor mockup Images - Free Download on Freepik">
                <a:extLst>
                  <a:ext uri="{FF2B5EF4-FFF2-40B4-BE49-F238E27FC236}">
                    <a16:creationId xmlns:a16="http://schemas.microsoft.com/office/drawing/2014/main" id="{DBAED716-4E6B-4B8C-B1D4-8C29577F16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1" t="9659" r="8154" b="5902"/>
              <a:stretch/>
            </p:blipFill>
            <p:spPr bwMode="auto">
              <a:xfrm>
                <a:off x="3561907" y="1488559"/>
                <a:ext cx="2753833" cy="22240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Bildobjekt 11">
                <a:extLst>
                  <a:ext uri="{FF2B5EF4-FFF2-40B4-BE49-F238E27FC236}">
                    <a16:creationId xmlns:a16="http://schemas.microsoft.com/office/drawing/2014/main" id="{DB576030-7D49-49E1-84F0-D832B5A5C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35603" y="1690442"/>
                <a:ext cx="1985588" cy="39354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3" name="Rektangel 12">
              <a:extLst>
                <a:ext uri="{FF2B5EF4-FFF2-40B4-BE49-F238E27FC236}">
                  <a16:creationId xmlns:a16="http://schemas.microsoft.com/office/drawing/2014/main" id="{ACF2AB1F-0AB9-42FA-88ED-170E048BF015}"/>
                </a:ext>
              </a:extLst>
            </p:cNvPr>
            <p:cNvSpPr/>
            <p:nvPr/>
          </p:nvSpPr>
          <p:spPr>
            <a:xfrm>
              <a:off x="1619692" y="4787274"/>
              <a:ext cx="1424763" cy="3935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50" dirty="0"/>
                <a:t>Se labbsvar</a:t>
              </a:r>
            </a:p>
          </p:txBody>
        </p:sp>
        <p:pic>
          <p:nvPicPr>
            <p:cNvPr id="14" name="Bild 13" descr="Användare med hel fyllning">
              <a:extLst>
                <a:ext uri="{FF2B5EF4-FFF2-40B4-BE49-F238E27FC236}">
                  <a16:creationId xmlns:a16="http://schemas.microsoft.com/office/drawing/2014/main" id="{EE9DEFB4-D981-4052-9ECB-925859610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41786" y="4139029"/>
              <a:ext cx="256877" cy="263309"/>
            </a:xfrm>
            <a:prstGeom prst="rect">
              <a:avLst/>
            </a:prstGeom>
          </p:spPr>
        </p:pic>
      </p:grpSp>
      <p:grpSp>
        <p:nvGrpSpPr>
          <p:cNvPr id="9" name="Grupp 8">
            <a:extLst>
              <a:ext uri="{FF2B5EF4-FFF2-40B4-BE49-F238E27FC236}">
                <a16:creationId xmlns:a16="http://schemas.microsoft.com/office/drawing/2014/main" id="{D6A3ACD7-466F-4693-B5A6-41E6B66D5F4B}"/>
              </a:ext>
            </a:extLst>
          </p:cNvPr>
          <p:cNvGrpSpPr/>
          <p:nvPr/>
        </p:nvGrpSpPr>
        <p:grpSpPr>
          <a:xfrm>
            <a:off x="1244010" y="2920169"/>
            <a:ext cx="4497570" cy="1593104"/>
            <a:chOff x="5087638" y="3872031"/>
            <a:chExt cx="2844250" cy="1593104"/>
          </a:xfrm>
        </p:grpSpPr>
        <p:sp>
          <p:nvSpPr>
            <p:cNvPr id="15" name="Rektangel 14">
              <a:extLst>
                <a:ext uri="{FF2B5EF4-FFF2-40B4-BE49-F238E27FC236}">
                  <a16:creationId xmlns:a16="http://schemas.microsoft.com/office/drawing/2014/main" id="{A347104B-CCD1-49B9-8AC5-D4408B4B30A8}"/>
                </a:ext>
              </a:extLst>
            </p:cNvPr>
            <p:cNvSpPr/>
            <p:nvPr/>
          </p:nvSpPr>
          <p:spPr>
            <a:xfrm>
              <a:off x="5087638" y="3872031"/>
              <a:ext cx="2844250" cy="1593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" name="textruta 15">
              <a:extLst>
                <a:ext uri="{FF2B5EF4-FFF2-40B4-BE49-F238E27FC236}">
                  <a16:creationId xmlns:a16="http://schemas.microsoft.com/office/drawing/2014/main" id="{1723EFF1-F1A8-492B-9D86-84FB17C0797D}"/>
                </a:ext>
              </a:extLst>
            </p:cNvPr>
            <p:cNvSpPr txBox="1"/>
            <p:nvPr/>
          </p:nvSpPr>
          <p:spPr>
            <a:xfrm>
              <a:off x="5279024" y="3980485"/>
              <a:ext cx="241004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BEHÖRIGHETSINTYG</a:t>
              </a:r>
            </a:p>
            <a:p>
              <a:pPr algn="l"/>
              <a:endParaRPr lang="sv-SE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l"/>
              <a:r>
                <a:rPr lang="sv-SE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OrgNr</a:t>
              </a:r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		232100-0024</a:t>
              </a:r>
            </a:p>
            <a:p>
              <a:pPr algn="l"/>
              <a:r>
                <a:rPr lang="sv-SE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PersonNr</a:t>
              </a:r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	19750101-0101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Yrkesroll	LÄKARE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 </a:t>
              </a:r>
            </a:p>
          </p:txBody>
        </p:sp>
      </p:grpSp>
      <p:pic>
        <p:nvPicPr>
          <p:cNvPr id="4" name="Bild 3" descr="Databas med hel fyllning">
            <a:extLst>
              <a:ext uri="{FF2B5EF4-FFF2-40B4-BE49-F238E27FC236}">
                <a16:creationId xmlns:a16="http://schemas.microsoft.com/office/drawing/2014/main" id="{A67635A3-2195-43A7-AE40-030A4262D4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63926" y="1721640"/>
            <a:ext cx="914400" cy="914400"/>
          </a:xfrm>
          <a:prstGeom prst="rect">
            <a:avLst/>
          </a:prstGeom>
        </p:spPr>
      </p:pic>
      <p:sp>
        <p:nvSpPr>
          <p:cNvPr id="6" name="Pil: nedåt 5">
            <a:extLst>
              <a:ext uri="{FF2B5EF4-FFF2-40B4-BE49-F238E27FC236}">
                <a16:creationId xmlns:a16="http://schemas.microsoft.com/office/drawing/2014/main" id="{D446593C-449C-4DC2-B7E7-1906C977DCB0}"/>
              </a:ext>
            </a:extLst>
          </p:cNvPr>
          <p:cNvSpPr/>
          <p:nvPr/>
        </p:nvSpPr>
        <p:spPr>
          <a:xfrm>
            <a:off x="3956965" y="2624171"/>
            <a:ext cx="529971" cy="427440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967E0C3-5394-461F-82F7-77BD9C074833}"/>
              </a:ext>
            </a:extLst>
          </p:cNvPr>
          <p:cNvSpPr txBox="1"/>
          <p:nvPr/>
        </p:nvSpPr>
        <p:spPr>
          <a:xfrm>
            <a:off x="6996223" y="0"/>
            <a:ext cx="5195777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720000" tIns="288000" rIns="360000" rtlCol="0">
            <a:noAutofit/>
          </a:bodyPr>
          <a:lstStyle>
            <a:defPPr>
              <a:defRPr lang="en-US"/>
            </a:defPPr>
            <a:lvl1pPr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sv-SE" dirty="0"/>
              <a:t>Läkaren ska logga in i COSMIC och väljer att logga in med SITHS eID</a:t>
            </a:r>
          </a:p>
          <a:p>
            <a:endParaRPr lang="sv-SE" dirty="0"/>
          </a:p>
          <a:p>
            <a:r>
              <a:rPr lang="sv-SE" dirty="0"/>
              <a:t>Läkaren använder sitt SITHS-kort</a:t>
            </a:r>
          </a:p>
          <a:p>
            <a:endParaRPr lang="sv-SE" dirty="0"/>
          </a:p>
          <a:p>
            <a:r>
              <a:rPr lang="sv-SE" dirty="0"/>
              <a:t>Läkaren loggas in och är tillbaka i COSMIC och vill få en bild över nyligen genomförda blodprover för patienten.</a:t>
            </a:r>
          </a:p>
          <a:p>
            <a:endParaRPr lang="sv-SE" dirty="0"/>
          </a:p>
          <a:p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COSMIC får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mha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sv-SE" sz="1600" dirty="0" err="1">
                <a:solidFill>
                  <a:schemeClr val="accent2">
                    <a:lumMod val="75000"/>
                  </a:schemeClr>
                </a:solidFill>
              </a:rPr>
              <a:t>EHM:s</a:t>
            </a:r>
            <a:r>
              <a:rPr lang="sv-SE" sz="1600" dirty="0">
                <a:solidFill>
                  <a:schemeClr val="accent2">
                    <a:lumMod val="75000"/>
                  </a:schemeClr>
                </a:solidFill>
              </a:rPr>
              <a:t> patientdataindex veta att patienten har hälsodata hos Kry</a:t>
            </a:r>
          </a:p>
          <a:p>
            <a:endParaRPr lang="sv-SE" dirty="0"/>
          </a:p>
          <a:p>
            <a:r>
              <a:rPr lang="sv-SE" dirty="0">
                <a:solidFill>
                  <a:schemeClr val="bg1"/>
                </a:solidFill>
              </a:rPr>
              <a:t>COSMIC begär patientens laboratoriesvar från Kry - skickar behörighetsinformation</a:t>
            </a:r>
          </a:p>
          <a:p>
            <a:endParaRPr lang="sv-SE" dirty="0"/>
          </a:p>
          <a:p>
            <a:r>
              <a:rPr lang="sv-SE" dirty="0"/>
              <a:t>Krys system kontrollerar, </a:t>
            </a:r>
            <a:r>
              <a:rPr lang="sv-SE" dirty="0" err="1"/>
              <a:t>mha</a:t>
            </a:r>
            <a:r>
              <a:rPr lang="sv-SE" dirty="0"/>
              <a:t> Ena, om man har tillit till den behörighetsinformation</a:t>
            </a:r>
          </a:p>
          <a:p>
            <a:endParaRPr lang="sv-SE" dirty="0"/>
          </a:p>
          <a:p>
            <a:r>
              <a:rPr lang="sv-SE" dirty="0"/>
              <a:t>Krys system tar åtkomstbeslut</a:t>
            </a:r>
          </a:p>
          <a:p>
            <a:endParaRPr lang="sv-SE" dirty="0"/>
          </a:p>
          <a:p>
            <a:r>
              <a:rPr lang="sv-SE" dirty="0"/>
              <a:t>Kry skickar tillbaka labbsvaren</a:t>
            </a:r>
          </a:p>
        </p:txBody>
      </p:sp>
      <p:sp>
        <p:nvSpPr>
          <p:cNvPr id="18" name="Likbent triangel 17">
            <a:extLst>
              <a:ext uri="{FF2B5EF4-FFF2-40B4-BE49-F238E27FC236}">
                <a16:creationId xmlns:a16="http://schemas.microsoft.com/office/drawing/2014/main" id="{9A4E3E37-704D-4690-A660-1A4F22D8FC59}"/>
              </a:ext>
            </a:extLst>
          </p:cNvPr>
          <p:cNvSpPr/>
          <p:nvPr/>
        </p:nvSpPr>
        <p:spPr>
          <a:xfrm rot="5400000">
            <a:off x="7264928" y="3298497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9" name="Bild 18" descr="Databas med hel fyllning">
            <a:extLst>
              <a:ext uri="{FF2B5EF4-FFF2-40B4-BE49-F238E27FC236}">
                <a16:creationId xmlns:a16="http://schemas.microsoft.com/office/drawing/2014/main" id="{4D669758-5C0B-4A03-9399-42008515B4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63926" y="4797402"/>
            <a:ext cx="914400" cy="914400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8E7FB5E5-09C3-4AFD-AE9B-4DE1F5F2F9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2438" y="4959302"/>
            <a:ext cx="1021245" cy="590600"/>
          </a:xfrm>
          <a:prstGeom prst="rect">
            <a:avLst/>
          </a:prstGeom>
          <a:ln>
            <a:noFill/>
          </a:ln>
        </p:spPr>
      </p:pic>
      <p:pic>
        <p:nvPicPr>
          <p:cNvPr id="21" name="Bild 20" descr="Databas med hel fyllning">
            <a:extLst>
              <a:ext uri="{FF2B5EF4-FFF2-40B4-BE49-F238E27FC236}">
                <a16:creationId xmlns:a16="http://schemas.microsoft.com/office/drawing/2014/main" id="{2B7DE982-B2B0-417B-9817-DDF09C23D2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84645" y="1721640"/>
            <a:ext cx="914400" cy="914400"/>
          </a:xfrm>
          <a:prstGeom prst="rect">
            <a:avLst/>
          </a:prstGeom>
        </p:spPr>
      </p:pic>
      <p:sp>
        <p:nvSpPr>
          <p:cNvPr id="3" name="textruta 2">
            <a:extLst>
              <a:ext uri="{FF2B5EF4-FFF2-40B4-BE49-F238E27FC236}">
                <a16:creationId xmlns:a16="http://schemas.microsoft.com/office/drawing/2014/main" id="{D2F1F413-D7F6-4222-A5FE-A988D52DC299}"/>
              </a:ext>
            </a:extLst>
          </p:cNvPr>
          <p:cNvSpPr txBox="1"/>
          <p:nvPr/>
        </p:nvSpPr>
        <p:spPr>
          <a:xfrm>
            <a:off x="4419084" y="1069219"/>
            <a:ext cx="1667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 err="1"/>
              <a:t>Behörighets-information</a:t>
            </a:r>
            <a:r>
              <a:rPr lang="sv-SE" sz="1400" dirty="0"/>
              <a:t> om personal</a:t>
            </a:r>
          </a:p>
        </p:txBody>
      </p:sp>
      <p:sp>
        <p:nvSpPr>
          <p:cNvPr id="8" name="Frihandsfigur: Form 7">
            <a:extLst>
              <a:ext uri="{FF2B5EF4-FFF2-40B4-BE49-F238E27FC236}">
                <a16:creationId xmlns:a16="http://schemas.microsoft.com/office/drawing/2014/main" id="{BA3A2D06-BD14-4F62-BF30-29DEEE72843F}"/>
              </a:ext>
            </a:extLst>
          </p:cNvPr>
          <p:cNvSpPr/>
          <p:nvPr/>
        </p:nvSpPr>
        <p:spPr>
          <a:xfrm>
            <a:off x="4229100" y="2638425"/>
            <a:ext cx="1024627" cy="1431303"/>
          </a:xfrm>
          <a:custGeom>
            <a:avLst/>
            <a:gdLst>
              <a:gd name="connsiteX0" fmla="*/ 1000125 w 1024627"/>
              <a:gd name="connsiteY0" fmla="*/ 0 h 1431303"/>
              <a:gd name="connsiteX1" fmla="*/ 895350 w 1024627"/>
              <a:gd name="connsiteY1" fmla="*/ 1247775 h 1431303"/>
              <a:gd name="connsiteX2" fmla="*/ 0 w 1024627"/>
              <a:gd name="connsiteY2" fmla="*/ 1400175 h 1431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4627" h="1431303">
                <a:moveTo>
                  <a:pt x="1000125" y="0"/>
                </a:moveTo>
                <a:cubicBezTo>
                  <a:pt x="1031081" y="507206"/>
                  <a:pt x="1062037" y="1014413"/>
                  <a:pt x="895350" y="1247775"/>
                </a:cubicBezTo>
                <a:cubicBezTo>
                  <a:pt x="728663" y="1481137"/>
                  <a:pt x="364331" y="1440656"/>
                  <a:pt x="0" y="1400175"/>
                </a:cubicBezTo>
              </a:path>
            </a:pathLst>
          </a:cu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22" name="Pratbubbla: rektangel med rundade hörn 21">
            <a:extLst>
              <a:ext uri="{FF2B5EF4-FFF2-40B4-BE49-F238E27FC236}">
                <a16:creationId xmlns:a16="http://schemas.microsoft.com/office/drawing/2014/main" id="{F5120090-3E9F-462C-90B3-B2ECCF418867}"/>
              </a:ext>
            </a:extLst>
          </p:cNvPr>
          <p:cNvSpPr/>
          <p:nvPr/>
        </p:nvSpPr>
        <p:spPr>
          <a:xfrm>
            <a:off x="142876" y="3228975"/>
            <a:ext cx="1209675" cy="348047"/>
          </a:xfrm>
          <a:prstGeom prst="wedgeRoundRectCallout">
            <a:avLst>
              <a:gd name="adj1" fmla="val 70717"/>
              <a:gd name="adj2" fmla="val 55897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Anropande organisation</a:t>
            </a:r>
          </a:p>
        </p:txBody>
      </p:sp>
      <p:sp>
        <p:nvSpPr>
          <p:cNvPr id="23" name="Pratbubbla: rektangel med rundade hörn 22">
            <a:extLst>
              <a:ext uri="{FF2B5EF4-FFF2-40B4-BE49-F238E27FC236}">
                <a16:creationId xmlns:a16="http://schemas.microsoft.com/office/drawing/2014/main" id="{AF110C7C-FE12-47CC-9D4B-5C301E1F2B1A}"/>
              </a:ext>
            </a:extLst>
          </p:cNvPr>
          <p:cNvSpPr/>
          <p:nvPr/>
        </p:nvSpPr>
        <p:spPr>
          <a:xfrm>
            <a:off x="160705" y="3645480"/>
            <a:ext cx="1191846" cy="345495"/>
          </a:xfrm>
          <a:prstGeom prst="wedgeRoundRectCallout">
            <a:avLst>
              <a:gd name="adj1" fmla="val 72315"/>
              <a:gd name="adj2" fmla="val -4412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Inloggad användare</a:t>
            </a:r>
          </a:p>
        </p:txBody>
      </p:sp>
      <p:sp>
        <p:nvSpPr>
          <p:cNvPr id="24" name="Pratbubbla: rektangel med rundade hörn 23">
            <a:extLst>
              <a:ext uri="{FF2B5EF4-FFF2-40B4-BE49-F238E27FC236}">
                <a16:creationId xmlns:a16="http://schemas.microsoft.com/office/drawing/2014/main" id="{3F39299A-0572-4CCE-8450-B089045672F5}"/>
              </a:ext>
            </a:extLst>
          </p:cNvPr>
          <p:cNvSpPr/>
          <p:nvPr/>
        </p:nvSpPr>
        <p:spPr>
          <a:xfrm>
            <a:off x="160705" y="4059433"/>
            <a:ext cx="1191846" cy="522298"/>
          </a:xfrm>
          <a:prstGeom prst="wedgeRoundRectCallout">
            <a:avLst>
              <a:gd name="adj1" fmla="val 69118"/>
              <a:gd name="adj2" fmla="val -29943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50" dirty="0"/>
              <a:t>Andra </a:t>
            </a:r>
            <a:r>
              <a:rPr lang="sv-SE" sz="1050" dirty="0" err="1"/>
              <a:t>behörighets-attribut</a:t>
            </a:r>
            <a:endParaRPr lang="sv-SE" sz="1050" dirty="0"/>
          </a:p>
        </p:txBody>
      </p:sp>
      <p:pic>
        <p:nvPicPr>
          <p:cNvPr id="27" name="Bildobjekt 26">
            <a:extLst>
              <a:ext uri="{FF2B5EF4-FFF2-40B4-BE49-F238E27FC236}">
                <a16:creationId xmlns:a16="http://schemas.microsoft.com/office/drawing/2014/main" id="{D23C560B-8BF4-4C5F-99BC-CD89AE33C9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8288" y="1272918"/>
            <a:ext cx="1284065" cy="3137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318852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2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240259BF-9265-4ABC-BA33-A15A8C32A721}"/>
              </a:ext>
            </a:extLst>
          </p:cNvPr>
          <p:cNvCxnSpPr/>
          <p:nvPr/>
        </p:nvCxnSpPr>
        <p:spPr>
          <a:xfrm>
            <a:off x="6996223" y="0"/>
            <a:ext cx="0" cy="685800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 1">
            <a:extLst>
              <a:ext uri="{FF2B5EF4-FFF2-40B4-BE49-F238E27FC236}">
                <a16:creationId xmlns:a16="http://schemas.microsoft.com/office/drawing/2014/main" id="{27BB03AB-6550-4548-BB03-B972F699C60B}"/>
              </a:ext>
            </a:extLst>
          </p:cNvPr>
          <p:cNvGrpSpPr/>
          <p:nvPr/>
        </p:nvGrpSpPr>
        <p:grpSpPr>
          <a:xfrm>
            <a:off x="2424430" y="867745"/>
            <a:ext cx="1796696" cy="1451032"/>
            <a:chOff x="872075" y="3872031"/>
            <a:chExt cx="2753833" cy="2224026"/>
          </a:xfrm>
        </p:grpSpPr>
        <p:grpSp>
          <p:nvGrpSpPr>
            <p:cNvPr id="10" name="Grupp 9">
              <a:extLst>
                <a:ext uri="{FF2B5EF4-FFF2-40B4-BE49-F238E27FC236}">
                  <a16:creationId xmlns:a16="http://schemas.microsoft.com/office/drawing/2014/main" id="{80893674-2579-4AE5-88E9-3F39F966A640}"/>
                </a:ext>
              </a:extLst>
            </p:cNvPr>
            <p:cNvGrpSpPr/>
            <p:nvPr/>
          </p:nvGrpSpPr>
          <p:grpSpPr>
            <a:xfrm>
              <a:off x="872075" y="3872031"/>
              <a:ext cx="2753833" cy="2224026"/>
              <a:chOff x="3561907" y="1488559"/>
              <a:chExt cx="2753833" cy="2224026"/>
            </a:xfrm>
          </p:grpSpPr>
          <p:pic>
            <p:nvPicPr>
              <p:cNvPr id="11" name="Picture 2" descr="Monitor mockup Images - Free Download on Freepik">
                <a:extLst>
                  <a:ext uri="{FF2B5EF4-FFF2-40B4-BE49-F238E27FC236}">
                    <a16:creationId xmlns:a16="http://schemas.microsoft.com/office/drawing/2014/main" id="{DBAED716-4E6B-4B8C-B1D4-8C29577F16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1" t="9659" r="8154" b="5902"/>
              <a:stretch/>
            </p:blipFill>
            <p:spPr bwMode="auto">
              <a:xfrm>
                <a:off x="3561907" y="1488559"/>
                <a:ext cx="2753833" cy="22240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Bildobjekt 11">
                <a:extLst>
                  <a:ext uri="{FF2B5EF4-FFF2-40B4-BE49-F238E27FC236}">
                    <a16:creationId xmlns:a16="http://schemas.microsoft.com/office/drawing/2014/main" id="{DB576030-7D49-49E1-84F0-D832B5A5C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35603" y="1690442"/>
                <a:ext cx="1985588" cy="393540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3" name="Rektangel 12">
              <a:extLst>
                <a:ext uri="{FF2B5EF4-FFF2-40B4-BE49-F238E27FC236}">
                  <a16:creationId xmlns:a16="http://schemas.microsoft.com/office/drawing/2014/main" id="{ACF2AB1F-0AB9-42FA-88ED-170E048BF015}"/>
                </a:ext>
              </a:extLst>
            </p:cNvPr>
            <p:cNvSpPr/>
            <p:nvPr/>
          </p:nvSpPr>
          <p:spPr>
            <a:xfrm>
              <a:off x="1619692" y="4787274"/>
              <a:ext cx="1424763" cy="3935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50" dirty="0"/>
                <a:t>Se labbsvar</a:t>
              </a:r>
            </a:p>
          </p:txBody>
        </p:sp>
        <p:pic>
          <p:nvPicPr>
            <p:cNvPr id="14" name="Bild 13" descr="Användare med hel fyllning">
              <a:extLst>
                <a:ext uri="{FF2B5EF4-FFF2-40B4-BE49-F238E27FC236}">
                  <a16:creationId xmlns:a16="http://schemas.microsoft.com/office/drawing/2014/main" id="{EE9DEFB4-D981-4052-9ECB-925859610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41786" y="4139029"/>
              <a:ext cx="256877" cy="263309"/>
            </a:xfrm>
            <a:prstGeom prst="rect">
              <a:avLst/>
            </a:prstGeom>
          </p:spPr>
        </p:pic>
      </p:grpSp>
      <p:grpSp>
        <p:nvGrpSpPr>
          <p:cNvPr id="9" name="Grupp 8">
            <a:extLst>
              <a:ext uri="{FF2B5EF4-FFF2-40B4-BE49-F238E27FC236}">
                <a16:creationId xmlns:a16="http://schemas.microsoft.com/office/drawing/2014/main" id="{D6A3ACD7-466F-4693-B5A6-41E6B66D5F4B}"/>
              </a:ext>
            </a:extLst>
          </p:cNvPr>
          <p:cNvGrpSpPr/>
          <p:nvPr/>
        </p:nvGrpSpPr>
        <p:grpSpPr>
          <a:xfrm>
            <a:off x="1244010" y="3241196"/>
            <a:ext cx="4497570" cy="1593104"/>
            <a:chOff x="5087638" y="3872031"/>
            <a:chExt cx="2844250" cy="1593104"/>
          </a:xfrm>
        </p:grpSpPr>
        <p:sp>
          <p:nvSpPr>
            <p:cNvPr id="15" name="Rektangel 14">
              <a:extLst>
                <a:ext uri="{FF2B5EF4-FFF2-40B4-BE49-F238E27FC236}">
                  <a16:creationId xmlns:a16="http://schemas.microsoft.com/office/drawing/2014/main" id="{A347104B-CCD1-49B9-8AC5-D4408B4B30A8}"/>
                </a:ext>
              </a:extLst>
            </p:cNvPr>
            <p:cNvSpPr/>
            <p:nvPr/>
          </p:nvSpPr>
          <p:spPr>
            <a:xfrm>
              <a:off x="5087638" y="3872031"/>
              <a:ext cx="2844250" cy="1593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" name="textruta 15">
              <a:extLst>
                <a:ext uri="{FF2B5EF4-FFF2-40B4-BE49-F238E27FC236}">
                  <a16:creationId xmlns:a16="http://schemas.microsoft.com/office/drawing/2014/main" id="{1723EFF1-F1A8-492B-9D86-84FB17C0797D}"/>
                </a:ext>
              </a:extLst>
            </p:cNvPr>
            <p:cNvSpPr txBox="1"/>
            <p:nvPr/>
          </p:nvSpPr>
          <p:spPr>
            <a:xfrm>
              <a:off x="5279024" y="3980485"/>
              <a:ext cx="241004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BEHÖRIGHETSINTYG</a:t>
              </a:r>
            </a:p>
            <a:p>
              <a:pPr algn="l"/>
              <a:endParaRPr lang="sv-SE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algn="l"/>
              <a:r>
                <a:rPr lang="sv-SE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OrgNr</a:t>
              </a:r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		232100-0024</a:t>
              </a:r>
            </a:p>
            <a:p>
              <a:pPr algn="l"/>
              <a:r>
                <a:rPr lang="sv-SE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PersonNr</a:t>
              </a:r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	19750101-0101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Yrkesroll	LÄKARE</a:t>
              </a:r>
            </a:p>
            <a:p>
              <a:pPr algn="l"/>
              <a:r>
                <a:rPr lang="sv-SE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 </a:t>
              </a:r>
            </a:p>
          </p:txBody>
        </p:sp>
      </p:grpSp>
      <p:pic>
        <p:nvPicPr>
          <p:cNvPr id="4" name="Bild 3" descr="Databas med hel fyllning">
            <a:extLst>
              <a:ext uri="{FF2B5EF4-FFF2-40B4-BE49-F238E27FC236}">
                <a16:creationId xmlns:a16="http://schemas.microsoft.com/office/drawing/2014/main" id="{A67635A3-2195-43A7-AE40-030A4262D4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63926" y="1721640"/>
            <a:ext cx="914400" cy="914400"/>
          </a:xfrm>
          <a:prstGeom prst="rect">
            <a:avLst/>
          </a:prstGeom>
        </p:spPr>
      </p:pic>
      <p:pic>
        <p:nvPicPr>
          <p:cNvPr id="18" name="Bild 17" descr="Databas med hel fyllning">
            <a:extLst>
              <a:ext uri="{FF2B5EF4-FFF2-40B4-BE49-F238E27FC236}">
                <a16:creationId xmlns:a16="http://schemas.microsoft.com/office/drawing/2014/main" id="{87256BDE-2D46-49C0-9D57-468DAC90EE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63926" y="4797402"/>
            <a:ext cx="914400" cy="914400"/>
          </a:xfrm>
          <a:prstGeom prst="rect">
            <a:avLst/>
          </a:prstGeom>
        </p:spPr>
      </p:pic>
      <p:pic>
        <p:nvPicPr>
          <p:cNvPr id="19" name="Bildobjekt 18">
            <a:extLst>
              <a:ext uri="{FF2B5EF4-FFF2-40B4-BE49-F238E27FC236}">
                <a16:creationId xmlns:a16="http://schemas.microsoft.com/office/drawing/2014/main" id="{5339CC3C-9A07-4CF4-AF23-849788EFCF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2438" y="4959302"/>
            <a:ext cx="1021245" cy="590600"/>
          </a:xfrm>
          <a:prstGeom prst="rect">
            <a:avLst/>
          </a:prstGeom>
          <a:ln>
            <a:noFill/>
          </a:ln>
        </p:spPr>
      </p:pic>
      <p:sp>
        <p:nvSpPr>
          <p:cNvPr id="17" name="textruta 16">
            <a:extLst>
              <a:ext uri="{FF2B5EF4-FFF2-40B4-BE49-F238E27FC236}">
                <a16:creationId xmlns:a16="http://schemas.microsoft.com/office/drawing/2014/main" id="{50E8ED91-B37C-4CE6-92CD-535780888E30}"/>
              </a:ext>
            </a:extLst>
          </p:cNvPr>
          <p:cNvSpPr txBox="1"/>
          <p:nvPr/>
        </p:nvSpPr>
        <p:spPr>
          <a:xfrm>
            <a:off x="6996223" y="0"/>
            <a:ext cx="5195777" cy="6858000"/>
          </a:xfrm>
          <a:prstGeom prst="rect">
            <a:avLst/>
          </a:prstGeom>
          <a:solidFill>
            <a:schemeClr val="tx2"/>
          </a:solidFill>
        </p:spPr>
        <p:txBody>
          <a:bodyPr wrap="square" lIns="720000" tIns="288000" rIns="360000" rtlCol="0">
            <a:noAutofit/>
          </a:bodyPr>
          <a:lstStyle>
            <a:defPPr>
              <a:defRPr lang="en-US"/>
            </a:defPPr>
            <a:lvl1pPr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sv-SE" dirty="0"/>
              <a:t>Läkaren ska logga in i COSMIC och väljer att logga in med SITHS eID</a:t>
            </a:r>
          </a:p>
          <a:p>
            <a:endParaRPr lang="sv-SE" dirty="0"/>
          </a:p>
          <a:p>
            <a:r>
              <a:rPr lang="sv-SE" dirty="0"/>
              <a:t>Läkaren använder sitt SITHS-kort</a:t>
            </a:r>
          </a:p>
          <a:p>
            <a:endParaRPr lang="sv-SE" dirty="0"/>
          </a:p>
          <a:p>
            <a:r>
              <a:rPr lang="sv-SE" dirty="0"/>
              <a:t>Läkaren loggas in och är tillbaka i COSMIC och vill få en bild över nyligen genomförda blodprover för patienten.</a:t>
            </a:r>
          </a:p>
          <a:p>
            <a:endParaRPr lang="sv-SE" dirty="0"/>
          </a:p>
          <a:p>
            <a:r>
              <a:rPr lang="sv-SE" dirty="0"/>
              <a:t>COSMIC får </a:t>
            </a:r>
            <a:r>
              <a:rPr lang="sv-SE" dirty="0" err="1"/>
              <a:t>mha</a:t>
            </a:r>
            <a:r>
              <a:rPr lang="sv-SE" dirty="0"/>
              <a:t> </a:t>
            </a:r>
            <a:r>
              <a:rPr lang="sv-SE" dirty="0" err="1"/>
              <a:t>EHM:s</a:t>
            </a:r>
            <a:r>
              <a:rPr lang="sv-SE" dirty="0"/>
              <a:t> patientdataindex veta att patienten har hälsodata hos Kry</a:t>
            </a:r>
          </a:p>
          <a:p>
            <a:endParaRPr lang="sv-SE" dirty="0"/>
          </a:p>
          <a:p>
            <a:r>
              <a:rPr lang="sv-SE" dirty="0">
                <a:solidFill>
                  <a:schemeClr val="bg1"/>
                </a:solidFill>
              </a:rPr>
              <a:t>COSMIC begär patientens laboratoriesvar från Kry - skickar behörighetsinformation</a:t>
            </a:r>
          </a:p>
          <a:p>
            <a:endParaRPr lang="sv-SE" dirty="0"/>
          </a:p>
          <a:p>
            <a:r>
              <a:rPr lang="sv-SE" dirty="0"/>
              <a:t>Krys system kontrollerar, </a:t>
            </a:r>
            <a:r>
              <a:rPr lang="sv-SE" dirty="0" err="1"/>
              <a:t>mha</a:t>
            </a:r>
            <a:r>
              <a:rPr lang="sv-SE" dirty="0"/>
              <a:t> Ena, om man har tillit till den behörighetsinformation</a:t>
            </a:r>
          </a:p>
          <a:p>
            <a:endParaRPr lang="sv-SE" dirty="0"/>
          </a:p>
          <a:p>
            <a:r>
              <a:rPr lang="sv-SE" dirty="0"/>
              <a:t>Krys system tar åtkomstbeslut</a:t>
            </a:r>
          </a:p>
          <a:p>
            <a:endParaRPr lang="sv-SE" dirty="0"/>
          </a:p>
          <a:p>
            <a:r>
              <a:rPr lang="sv-SE" dirty="0"/>
              <a:t>Kry skickar tillbaka labbsvaren</a:t>
            </a:r>
          </a:p>
        </p:txBody>
      </p:sp>
      <p:sp>
        <p:nvSpPr>
          <p:cNvPr id="21" name="Likbent triangel 20">
            <a:extLst>
              <a:ext uri="{FF2B5EF4-FFF2-40B4-BE49-F238E27FC236}">
                <a16:creationId xmlns:a16="http://schemas.microsoft.com/office/drawing/2014/main" id="{4CB82316-36D2-46C9-B48D-13BBA22ADA8D}"/>
              </a:ext>
            </a:extLst>
          </p:cNvPr>
          <p:cNvSpPr/>
          <p:nvPr/>
        </p:nvSpPr>
        <p:spPr>
          <a:xfrm rot="5400000">
            <a:off x="7264928" y="3298497"/>
            <a:ext cx="317500" cy="27370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23" name="Bildobjekt 22">
            <a:extLst>
              <a:ext uri="{FF2B5EF4-FFF2-40B4-BE49-F238E27FC236}">
                <a16:creationId xmlns:a16="http://schemas.microsoft.com/office/drawing/2014/main" id="{115F255A-1B3C-46F3-ACA0-15532584F6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8288" y="1272918"/>
            <a:ext cx="1284065" cy="3137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404976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83DF187DA0517B48A1B1604F8F8AAF4F" ma:contentTypeVersion="11" ma:contentTypeDescription="Create a new document." ma:contentTypeScope="" ma:versionID="0ffb722a4528a6662406e220eb39dfbd">
  <xsd:schema xmlns:xsd="http://www.w3.org/2001/XMLSchema" xmlns:xs="http://www.w3.org/2001/XMLSchema" xmlns:p="http://schemas.microsoft.com/office/2006/metadata/properties" xmlns:ns2="c28f52af-a8f8-4551-b8ae-866ae79b83b4" xmlns:ns3="$ListId:Dokument;" targetNamespace="http://schemas.microsoft.com/office/2006/metadata/properties" ma:root="true" ma:fieldsID="cedde7bf83ab852eef2740233d21d26f" ns2:_="" ns3:_="">
    <xsd:import namespace="c28f52af-a8f8-4551-b8ae-866ae79b83b4"/>
    <xsd:import namespace="$ListId:Dokument;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  <xsd:element name="SharedWithUsers" ma:index="11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$ListId:Dokument;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895E26-557F-44BC-9DE8-58A7F67C42EE}">
  <ds:schemaRefs>
    <ds:schemaRef ds:uri="http://schemas.openxmlformats.org/package/2006/metadata/core-properties"/>
    <ds:schemaRef ds:uri="c28f52af-a8f8-4551-b8ae-866ae79b83b4"/>
    <ds:schemaRef ds:uri="http://purl.org/dc/dcmitype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$ListId:Dokument;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D05C9AE-1C1F-4BBC-AC84-A7F8AE00CA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$ListId:Dokument;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22918</TotalTime>
  <Words>1274</Words>
  <Application>Microsoft Office PowerPoint</Application>
  <PresentationFormat>Bredbild</PresentationFormat>
  <Paragraphs>278</Paragraphs>
  <Slides>18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18</vt:i4>
      </vt:variant>
    </vt:vector>
  </HeadingPairs>
  <TitlesOfParts>
    <vt:vector size="26" baseType="lpstr">
      <vt:lpstr>Public Sans Regular</vt:lpstr>
      <vt:lpstr>Arial</vt:lpstr>
      <vt:lpstr>Public Sans</vt:lpstr>
      <vt:lpstr>Public Sans Bold</vt:lpstr>
      <vt:lpstr>Courier New</vt:lpstr>
      <vt:lpstr>Open Sans</vt:lpstr>
      <vt:lpstr>Calibri</vt:lpstr>
      <vt:lpstr>Ny-ppt-mall-ny version</vt:lpstr>
      <vt:lpstr>Ett exempel – Delning av hälsodata mellan vårdgivare</vt:lpstr>
      <vt:lpstr>Viktigt att känna till om exemplet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Hur kan tillit kontrolleras?</vt:lpstr>
      <vt:lpstr>Hur skulle det se ut utan en gemensam federation?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Niklas Dahlbäck EXT</dc:creator>
  <cp:lastModifiedBy>Niklas Dahlbäck EXT</cp:lastModifiedBy>
  <cp:revision>35</cp:revision>
  <dcterms:created xsi:type="dcterms:W3CDTF">2025-05-13T16:46:37Z</dcterms:created>
  <dcterms:modified xsi:type="dcterms:W3CDTF">2025-09-04T17:37:37Z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0x010100DC1D8ECDB72C194F9F7841CC62E2C4650083DF187DA0517B48A1B1604F8F8AAF4F</vt:lpwstr>
  </property>
</Properties>
</file>