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2"/>
  </p:notesMasterIdLst>
  <p:sldIdLst>
    <p:sldId id="270" r:id="rId5"/>
    <p:sldId id="2147472750" r:id="rId6"/>
    <p:sldId id="2147377077" r:id="rId7"/>
    <p:sldId id="2147472752" r:id="rId8"/>
    <p:sldId id="2147472753" r:id="rId9"/>
    <p:sldId id="2147472760" r:id="rId10"/>
    <p:sldId id="2147472759" r:id="rId11"/>
    <p:sldId id="2147472761" r:id="rId12"/>
    <p:sldId id="2147472756" r:id="rId13"/>
    <p:sldId id="2147472762" r:id="rId14"/>
    <p:sldId id="2147472755" r:id="rId15"/>
    <p:sldId id="2147472763" r:id="rId16"/>
    <p:sldId id="2147472754" r:id="rId17"/>
    <p:sldId id="2147472758" r:id="rId18"/>
    <p:sldId id="2147472726" r:id="rId19"/>
    <p:sldId id="2147472751" r:id="rId20"/>
    <p:sldId id="269" r:id="rId21"/>
  </p:sldIdLst>
  <p:sldSz cx="12192000" cy="6858000"/>
  <p:notesSz cx="6858000" cy="9144000"/>
  <p:embeddedFontLst>
    <p:embeddedFont>
      <p:font typeface="Public Sans" pitchFamily="2" charset="0"/>
      <p:regular r:id="rId23"/>
      <p:bold r:id="rId24"/>
      <p:italic r:id="rId25"/>
      <p:boldItalic r:id="rId26"/>
    </p:embeddedFont>
    <p:embeddedFont>
      <p:font typeface="Segoe UI" panose="020B0502040204020203" pitchFamily="34" charset="0"/>
      <p:regular r:id="rId27"/>
      <p:bold r:id="rId28"/>
      <p:italic r:id="rId29"/>
      <p:boldItalic r:id="rId30"/>
    </p:embeddedFont>
    <p:embeddedFont>
      <p:font typeface="Segoe UI Semibold" panose="020B0702040204020203" pitchFamily="34" charset="0"/>
      <p:regular r:id="rId31"/>
      <p:bold r:id="rId32"/>
      <p:italic r:id="rId33"/>
      <p:boldItalic r:id="rId34"/>
    </p:embeddedFont>
  </p:embeddedFontLst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3EE"/>
    <a:srgbClr val="EDF06F"/>
    <a:srgbClr val="CAC7C4"/>
    <a:srgbClr val="2E6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2FD87DC-B62C-4C2E-ACEB-DF9F531F0FD8}">
  <a:tblStyle styleId="{92FD87DC-B62C-4C2E-ACEB-DF9F531F0FD8}" styleName="Ehälsomyndigheten tabell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rgbClr val="F5F3EF"/>
          </a:solidFill>
        </a:fill>
      </a:tcStyle>
    </a:band1H>
    <a:band2H>
      <a:tcStyle>
        <a:tcBdr/>
        <a:fill>
          <a:solidFill>
            <a:srgbClr val="FFFFFF"/>
          </a:solidFill>
        </a:fill>
      </a:tcStyle>
    </a:band2H>
    <a:band1V>
      <a:tcStyle>
        <a:tcBdr/>
        <a:fill>
          <a:solidFill>
            <a:srgbClr val="F5F3EF"/>
          </a:solidFill>
        </a:fill>
      </a:tcStyle>
    </a:band1V>
    <a:band2V>
      <a:tcStyle>
        <a:tcBdr/>
        <a:fill>
          <a:solidFill>
            <a:srgbClr val="FFFFFF"/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aj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aj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202B0CA-FC54-4496-8BCA-5EF66A818D29}" styleName="Mörkt forma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62" autoAdjust="0"/>
    <p:restoredTop sz="94726"/>
  </p:normalViewPr>
  <p:slideViewPr>
    <p:cSldViewPr snapToGrid="0">
      <p:cViewPr varScale="1">
        <p:scale>
          <a:sx n="72" d="100"/>
          <a:sy n="72" d="100"/>
        </p:scale>
        <p:origin x="17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21" Type="http://schemas.openxmlformats.org/officeDocument/2006/relationships/slide" Target="slides/slide17.xml"/><Relationship Id="rId34" Type="http://schemas.openxmlformats.org/officeDocument/2006/relationships/font" Target="fonts/font1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412EE71E-84A5-C546-B795-2E41CC61CABB}" type="datetimeFigureOut">
              <a:rPr lang="sv-SE" smtClean="0"/>
              <a:pPr/>
              <a:t>2026-05-13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2194AD0D-3183-EA40-A9A1-BB387A69B50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3984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/>
              <a:t>Lena</a:t>
            </a:r>
            <a:br>
              <a:rPr lang="sv-SE" sz="1200" dirty="0"/>
            </a:br>
            <a:endParaRPr lang="sv-SE" sz="12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1839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Lena Öppet möte flyttad till 16. April , Inbjudan gått ut igår, 34 anmälningar inom 1 timme. Skickar ut den till er med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71128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Lena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5322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A58D5B97-4DBB-7CA4-373E-FD901BAC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6738" y="6165851"/>
            <a:ext cx="8126861" cy="296862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E52366D-446B-C749-BB96-71CBF3AB55E3}" type="datetime1">
              <a:rPr lang="sv-SE" sz="1200" smtClean="0"/>
              <a:t>2026-05-13</a:t>
            </a:fld>
            <a:endParaRPr lang="sv-SE" sz="1200" dirty="0"/>
          </a:p>
        </p:txBody>
      </p:sp>
      <p:sp>
        <p:nvSpPr>
          <p:cNvPr id="29" name="Platshållare för text 28">
            <a:extLst>
              <a:ext uri="{FF2B5EF4-FFF2-40B4-BE49-F238E27FC236}">
                <a16:creationId xmlns:a16="http://schemas.microsoft.com/office/drawing/2014/main" id="{17FBBA03-59BD-E0FE-FE29-384D1FCF52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6739" y="5768421"/>
            <a:ext cx="8126861" cy="360420"/>
          </a:xfrm>
        </p:spPr>
        <p:txBody>
          <a:bodyPr>
            <a:spAutoFit/>
          </a:bodyPr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023002E-576A-E543-026A-2C495337F8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6739" y="5395488"/>
            <a:ext cx="8126861" cy="323165"/>
          </a:xfrm>
        </p:spPr>
        <p:txBody>
          <a:bodyPr anchor="b">
            <a:spAutoFit/>
          </a:bodyPr>
          <a:lstStyle>
            <a:lvl1pPr marL="0" indent="0" algn="l">
              <a:lnSpc>
                <a:spcPts val="18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Namn </a:t>
            </a:r>
            <a:r>
              <a:rPr lang="sv-SE" dirty="0" err="1"/>
              <a:t>Namnsson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E2D3FE5-2B6E-4612-8A63-6AD0E5DB80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668" y="2554965"/>
            <a:ext cx="8163932" cy="1748070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rgbClr val="EDF06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6" name="Bild 5">
            <a:extLst>
              <a:ext uri="{FF2B5EF4-FFF2-40B4-BE49-F238E27FC236}">
                <a16:creationId xmlns:a16="http://schemas.microsoft.com/office/drawing/2014/main" id="{176C684F-6FAA-14C9-BA52-76CCE509A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824" y="395287"/>
            <a:ext cx="1651000" cy="304800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18A57FDD-CF67-107D-AD6A-7F1299D1E0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62"/>
          <a:stretch>
            <a:fillRect/>
          </a:stretch>
        </p:blipFill>
        <p:spPr>
          <a:xfrm>
            <a:off x="8483600" y="0"/>
            <a:ext cx="3708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926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F12B3E65-23A3-3A3C-053D-47015330665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91074" y="1374766"/>
            <a:ext cx="5523246" cy="4526162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innehåll 2">
            <a:extLst>
              <a:ext uri="{FF2B5EF4-FFF2-40B4-BE49-F238E27FC236}">
                <a16:creationId xmlns:a16="http://schemas.microsoft.com/office/drawing/2014/main" id="{26067E6D-2CAC-903B-BD59-758F4D80F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374766"/>
            <a:ext cx="5523246" cy="4526162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9EC87FD7-7584-60CE-7904-CAD052011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11436638" cy="856367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6" name="Bild 5">
            <a:extLst>
              <a:ext uri="{FF2B5EF4-FFF2-40B4-BE49-F238E27FC236}">
                <a16:creationId xmlns:a16="http://schemas.microsoft.com/office/drawing/2014/main" id="{E8FCAEA7-6915-16BA-CBC6-F51897E4C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1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mn + bild 4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>
            <a:extLst>
              <a:ext uri="{FF2B5EF4-FFF2-40B4-BE49-F238E27FC236}">
                <a16:creationId xmlns:a16="http://schemas.microsoft.com/office/drawing/2014/main" id="{CFF307A5-1A97-CA62-51CA-8B94648A65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27" name="Platshållare för text 40">
            <a:extLst>
              <a:ext uri="{FF2B5EF4-FFF2-40B4-BE49-F238E27FC236}">
                <a16:creationId xmlns:a16="http://schemas.microsoft.com/office/drawing/2014/main" id="{134AF99F-2CF8-367C-ED62-DDA5626E172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81662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6" name="Platshållare för text 40">
            <a:extLst>
              <a:ext uri="{FF2B5EF4-FFF2-40B4-BE49-F238E27FC236}">
                <a16:creationId xmlns:a16="http://schemas.microsoft.com/office/drawing/2014/main" id="{5779E707-A5E2-32D1-3432-CCC708DC25B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081662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3" name="Platshållare för bild 4">
            <a:extLst>
              <a:ext uri="{FF2B5EF4-FFF2-40B4-BE49-F238E27FC236}">
                <a16:creationId xmlns:a16="http://schemas.microsoft.com/office/drawing/2014/main" id="{79BC5922-E026-95D6-B670-35D0BA521E3A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919991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5" name="Platshållare för text 40">
            <a:extLst>
              <a:ext uri="{FF2B5EF4-FFF2-40B4-BE49-F238E27FC236}">
                <a16:creationId xmlns:a16="http://schemas.microsoft.com/office/drawing/2014/main" id="{569DE17A-6BC7-D6D6-DC18-6897295A34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152481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4" name="Platshållare för text 40">
            <a:extLst>
              <a:ext uri="{FF2B5EF4-FFF2-40B4-BE49-F238E27FC236}">
                <a16:creationId xmlns:a16="http://schemas.microsoft.com/office/drawing/2014/main" id="{0290BFB7-2757-C186-DC00-0599DB84F92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52481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2" name="Platshållare för bild 4">
            <a:extLst>
              <a:ext uri="{FF2B5EF4-FFF2-40B4-BE49-F238E27FC236}">
                <a16:creationId xmlns:a16="http://schemas.microsoft.com/office/drawing/2014/main" id="{1FF6D9D4-3B4F-B917-6DB2-042A449074D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28623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3" name="Platshållare för text 40">
            <a:extLst>
              <a:ext uri="{FF2B5EF4-FFF2-40B4-BE49-F238E27FC236}">
                <a16:creationId xmlns:a16="http://schemas.microsoft.com/office/drawing/2014/main" id="{494D1AF0-66E2-B815-029B-C700150AEBF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238799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2" name="Platshållare för text 40">
            <a:extLst>
              <a:ext uri="{FF2B5EF4-FFF2-40B4-BE49-F238E27FC236}">
                <a16:creationId xmlns:a16="http://schemas.microsoft.com/office/drawing/2014/main" id="{223D620D-3A6A-C9FF-29C8-3BD4D37F33C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38799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1" name="Platshållare för bild 4">
            <a:extLst>
              <a:ext uri="{FF2B5EF4-FFF2-40B4-BE49-F238E27FC236}">
                <a16:creationId xmlns:a16="http://schemas.microsoft.com/office/drawing/2014/main" id="{887E929E-1235-F6D1-6FED-58F07258BEE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37255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48" name="Platshållare för text 40">
            <a:extLst>
              <a:ext uri="{FF2B5EF4-FFF2-40B4-BE49-F238E27FC236}">
                <a16:creationId xmlns:a16="http://schemas.microsoft.com/office/drawing/2014/main" id="{F206BDF8-0932-C34B-3E45-73A3992E57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6114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41" name="Platshållare för text 40">
            <a:extLst>
              <a:ext uri="{FF2B5EF4-FFF2-40B4-BE49-F238E27FC236}">
                <a16:creationId xmlns:a16="http://schemas.microsoft.com/office/drawing/2014/main" id="{43857002-B30F-004F-D0D9-20A47C8D33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6114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ADA1EF5B-CA56-A2DC-00C8-24CD0BAB331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887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7" name="Platshållare för text 8">
            <a:extLst>
              <a:ext uri="{FF2B5EF4-FFF2-40B4-BE49-F238E27FC236}">
                <a16:creationId xmlns:a16="http://schemas.microsoft.com/office/drawing/2014/main" id="{DB9FCF46-FDFB-D1D7-1398-91ABB05FAB8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73491" y="598422"/>
            <a:ext cx="5554716" cy="876535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6" name="Rubrik 1">
            <a:extLst>
              <a:ext uri="{FF2B5EF4-FFF2-40B4-BE49-F238E27FC236}">
                <a16:creationId xmlns:a16="http://schemas.microsoft.com/office/drawing/2014/main" id="{AF17E7C0-9ACF-35B4-D04D-38A9A7334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42736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1769998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3">
    <p:bg>
      <p:bgPr>
        <a:solidFill>
          <a:srgbClr val="CAC7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med rundade hörn 16">
            <a:extLst>
              <a:ext uri="{FF2B5EF4-FFF2-40B4-BE49-F238E27FC236}">
                <a16:creationId xmlns:a16="http://schemas.microsoft.com/office/drawing/2014/main" id="{4B42C060-305E-9F78-243A-001FB40F2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343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66341A13-2CFD-961E-9EFF-957BA5312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24" name="Rektangel med rundade hörn 23">
            <a:extLst>
              <a:ext uri="{FF2B5EF4-FFF2-40B4-BE49-F238E27FC236}">
                <a16:creationId xmlns:a16="http://schemas.microsoft.com/office/drawing/2014/main" id="{7D954E3C-F3DA-BF38-05E2-B2299A297E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18241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Rektangel med rundade hörn 27">
            <a:extLst>
              <a:ext uri="{FF2B5EF4-FFF2-40B4-BE49-F238E27FC236}">
                <a16:creationId xmlns:a16="http://schemas.microsoft.com/office/drawing/2014/main" id="{CB5F6F5C-7C51-DB82-C5CD-15B8D232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84292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Platshållare för text 40">
            <a:extLst>
              <a:ext uri="{FF2B5EF4-FFF2-40B4-BE49-F238E27FC236}">
                <a16:creationId xmlns:a16="http://schemas.microsoft.com/office/drawing/2014/main" id="{546D95A3-041F-BACD-CFC1-F5A8C794E84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90862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5" name="Platshållare för text 40">
            <a:extLst>
              <a:ext uri="{FF2B5EF4-FFF2-40B4-BE49-F238E27FC236}">
                <a16:creationId xmlns:a16="http://schemas.microsoft.com/office/drawing/2014/main" id="{01C38230-94AE-1A03-95B6-99DBEB03D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90862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27" name="Platshållare för bild 4">
            <a:extLst>
              <a:ext uri="{FF2B5EF4-FFF2-40B4-BE49-F238E27FC236}">
                <a16:creationId xmlns:a16="http://schemas.microsoft.com/office/drawing/2014/main" id="{7813B2D8-A08B-725F-0DD0-CA877FD241A0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269244" y="1730449"/>
            <a:ext cx="3321800" cy="2832100"/>
          </a:xfrm>
          <a:prstGeom prst="roundRect">
            <a:avLst>
              <a:gd name="adj" fmla="val 2316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30" name="Platshållare för text 40">
            <a:extLst>
              <a:ext uri="{FF2B5EF4-FFF2-40B4-BE49-F238E27FC236}">
                <a16:creationId xmlns:a16="http://schemas.microsoft.com/office/drawing/2014/main" id="{8E7E737B-EA89-3D15-7BB7-2F7F48B8E09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356913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9" name="Platshållare för text 40">
            <a:extLst>
              <a:ext uri="{FF2B5EF4-FFF2-40B4-BE49-F238E27FC236}">
                <a16:creationId xmlns:a16="http://schemas.microsoft.com/office/drawing/2014/main" id="{B4D8E5E0-748B-E80E-4B1C-44960D0BB9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356913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31" name="Platshållare för bild 4">
            <a:extLst>
              <a:ext uri="{FF2B5EF4-FFF2-40B4-BE49-F238E27FC236}">
                <a16:creationId xmlns:a16="http://schemas.microsoft.com/office/drawing/2014/main" id="{A8034743-1469-DA5D-C535-D6A3DA5DCEC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435295" y="1730449"/>
            <a:ext cx="3321800" cy="2832100"/>
          </a:xfrm>
          <a:prstGeom prst="roundRect">
            <a:avLst>
              <a:gd name="adj" fmla="val 2540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1" name="Platshållare för text 40">
            <a:extLst>
              <a:ext uri="{FF2B5EF4-FFF2-40B4-BE49-F238E27FC236}">
                <a16:creationId xmlns:a16="http://schemas.microsoft.com/office/drawing/2014/main" id="{CFB2123D-BFEC-EB82-15F9-CEFD4A32B0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2964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0" name="Platshållare för text 40">
            <a:extLst>
              <a:ext uri="{FF2B5EF4-FFF2-40B4-BE49-F238E27FC236}">
                <a16:creationId xmlns:a16="http://schemas.microsoft.com/office/drawing/2014/main" id="{F5397780-75CA-74C2-D370-E2D1469C904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2964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22" name="Platshållare för bild 4">
            <a:extLst>
              <a:ext uri="{FF2B5EF4-FFF2-40B4-BE49-F238E27FC236}">
                <a16:creationId xmlns:a16="http://schemas.microsoft.com/office/drawing/2014/main" id="{0BE56747-6A7D-9995-7DB0-F51E20F1C9A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01346" y="1730449"/>
            <a:ext cx="3321800" cy="2832100"/>
          </a:xfrm>
          <a:prstGeom prst="roundRect">
            <a:avLst>
              <a:gd name="adj" fmla="val 220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8" name="Platshållare för text 8">
            <a:extLst>
              <a:ext uri="{FF2B5EF4-FFF2-40B4-BE49-F238E27FC236}">
                <a16:creationId xmlns:a16="http://schemas.microsoft.com/office/drawing/2014/main" id="{A50AAF1C-8CED-8203-72FE-336296B823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73491" y="598422"/>
            <a:ext cx="5554716" cy="876535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676FF661-5286-8921-A383-3F101683F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42736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139852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EC9AECC9-2BE1-4BD5-EBA6-B738E7A15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89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47A4A40B-A23C-1BB3-54F1-D5B50BD17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824" y="395287"/>
            <a:ext cx="1651000" cy="304800"/>
          </a:xfrm>
          <a:prstGeom prst="rect">
            <a:avLst/>
          </a:prstGeom>
        </p:spPr>
      </p:pic>
      <p:sp>
        <p:nvSpPr>
          <p:cNvPr id="4" name="Platshållare för text 7">
            <a:extLst>
              <a:ext uri="{FF2B5EF4-FFF2-40B4-BE49-F238E27FC236}">
                <a16:creationId xmlns:a16="http://schemas.microsoft.com/office/drawing/2014/main" id="{15B59CED-3446-81DE-40BA-0DEF91041F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3683659"/>
            <a:ext cx="10328616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Här kan man skriva namn, avsändare, kontaktuppgifter eller läs mer på ehalsomyndigheten.se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52F610C-8305-472E-6642-B3D38FA72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4381" y="2247782"/>
            <a:ext cx="10328615" cy="1323439"/>
          </a:xfrm>
        </p:spPr>
        <p:txBody>
          <a:bodyPr anchor="b">
            <a:spAutoFit/>
          </a:bodyPr>
          <a:lstStyle>
            <a:lvl1pPr algn="l">
              <a:defRPr sz="4000">
                <a:solidFill>
                  <a:srgbClr val="EDF06F"/>
                </a:solidFill>
              </a:defRPr>
            </a:lvl1pPr>
          </a:lstStyle>
          <a:p>
            <a:r>
              <a:rPr lang="sv-SE" dirty="0"/>
              <a:t>Här kan man skriva ”Tack för att ni lyssnat” eller liknande</a:t>
            </a:r>
          </a:p>
        </p:txBody>
      </p:sp>
    </p:spTree>
    <p:extLst>
      <p:ext uri="{BB962C8B-B14F-4D97-AF65-F5344CB8AC3E}">
        <p14:creationId xmlns:p14="http://schemas.microsoft.com/office/powerpoint/2010/main" val="525908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 med logotyp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E-hälsomyndighetens logotyp.">
            <a:extLst>
              <a:ext uri="{FF2B5EF4-FFF2-40B4-BE49-F238E27FC236}">
                <a16:creationId xmlns:a16="http://schemas.microsoft.com/office/drawing/2014/main" id="{CB625EDA-3CC9-5A37-C53D-51EDA3A7921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14636" y="2263958"/>
            <a:ext cx="1962727" cy="233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13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s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4474932-6BA4-8EAE-FC36-B8594338CC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2440" y="1597844"/>
            <a:ext cx="8009876" cy="2624180"/>
          </a:xfrm>
        </p:spPr>
        <p:txBody>
          <a:bodyPr>
            <a:spAutoFit/>
          </a:bodyPr>
          <a:lstStyle>
            <a:lvl1pPr marL="6350" marR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1"/>
                </a:solidFill>
                <a:latin typeface="+mn-lt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ADB75857-FB23-673D-F9FA-225FF5428E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8541" y="462437"/>
            <a:ext cx="11269901" cy="698846"/>
          </a:xfrm>
        </p:spPr>
        <p:txBody>
          <a:bodyPr>
            <a:spAutoFit/>
          </a:bodyPr>
          <a:lstStyle>
            <a:lvl1pPr marL="228600" marR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bg1"/>
                </a:solidFill>
                <a:latin typeface="+mj-lt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Lägg till rubrik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51FD41DB-898D-1549-8C47-35137E1E7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74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">
    <p:bg>
      <p:bgPr>
        <a:solidFill>
          <a:srgbClr val="2E6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761CA84E-FE53-C69E-707B-6E038DF55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D9B0459A-4C1E-C272-CE4C-C2C3635536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783EF06E-2355-E64C-011A-2530B6C334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4293259"/>
            <a:ext cx="8575029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Klicka här för att ändra text</a:t>
            </a: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0898B70D-78DB-ADBF-5D08-7AFD856C3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2" y="2677179"/>
            <a:ext cx="8575028" cy="1503642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02072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bakgrundsbild">
    <p:bg>
      <p:bgPr>
        <a:solidFill>
          <a:srgbClr val="CAC7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B811E767-5D08-7FC2-FBA4-1D2548CCD2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instruktion 2">
            <a:extLst>
              <a:ext uri="{FF2B5EF4-FFF2-40B4-BE49-F238E27FC236}">
                <a16:creationId xmlns:a16="http://schemas.microsoft.com/office/drawing/2014/main" id="{D6CCAEEF-CD80-D0E8-835E-74A9CFB6E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407187"/>
            <a:ext cx="5971142" cy="11788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SE">
                <a:solidFill>
                  <a:sysClr val="windowText" lastClr="000000"/>
                </a:solidFill>
              </a:rPr>
              <a:t>Byt bildbakgrund genom att högerklicka på </a:t>
            </a:r>
            <a:r>
              <a:rPr lang="sv-SE">
                <a:solidFill>
                  <a:sysClr val="windowText" lastClr="000000"/>
                </a:solidFill>
              </a:rPr>
              <a:t>sidan</a:t>
            </a:r>
            <a:r>
              <a:rPr lang="en-SE">
                <a:solidFill>
                  <a:sysClr val="windowText" lastClr="000000"/>
                </a:solidFill>
              </a:rPr>
              <a:t> och välj ”Formatera bakgrund”. Välj ”Bild eller </a:t>
            </a:r>
            <a:r>
              <a:rPr lang="sv-SE">
                <a:solidFill>
                  <a:sysClr val="windowText" lastClr="000000"/>
                </a:solidFill>
              </a:rPr>
              <a:t>strukturfyllning</a:t>
            </a:r>
            <a:r>
              <a:rPr lang="en-SE">
                <a:solidFill>
                  <a:sysClr val="windowText" lastClr="000000"/>
                </a:solidFill>
              </a:rPr>
              <a:t>” under fliken </a:t>
            </a:r>
            <a:r>
              <a:rPr lang="sv-SE">
                <a:solidFill>
                  <a:sysClr val="windowText" lastClr="000000"/>
                </a:solidFill>
              </a:rPr>
              <a:t>”</a:t>
            </a:r>
            <a:r>
              <a:rPr lang="en-SE">
                <a:solidFill>
                  <a:sysClr val="windowText" lastClr="000000"/>
                </a:solidFill>
              </a:rPr>
              <a:t>F</a:t>
            </a:r>
            <a:r>
              <a:rPr lang="sv-SE" err="1">
                <a:solidFill>
                  <a:sysClr val="windowText" lastClr="000000"/>
                </a:solidFill>
              </a:rPr>
              <a:t>yllning</a:t>
            </a:r>
            <a:r>
              <a:rPr lang="en-SE">
                <a:solidFill>
                  <a:sysClr val="windowText" lastClr="000000"/>
                </a:solidFill>
              </a:rPr>
              <a:t>”. Klicka på ”</a:t>
            </a:r>
            <a:r>
              <a:rPr lang="sv-SE">
                <a:solidFill>
                  <a:sysClr val="windowText" lastClr="000000"/>
                </a:solidFill>
              </a:rPr>
              <a:t>Infoga</a:t>
            </a:r>
            <a:r>
              <a:rPr lang="en-SE">
                <a:solidFill>
                  <a:sysClr val="windowText" lastClr="000000"/>
                </a:solidFill>
              </a:rPr>
              <a:t>” för att välja bild.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9A8DAFB0-F485-C0CE-536C-80B371EBAB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115042" y="-1828800"/>
            <a:ext cx="3937000" cy="385746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B4B6F851-BF56-65F5-833E-C4C2EEBF5F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11" name="Platshållare för text 7">
            <a:extLst>
              <a:ext uri="{FF2B5EF4-FFF2-40B4-BE49-F238E27FC236}">
                <a16:creationId xmlns:a16="http://schemas.microsoft.com/office/drawing/2014/main" id="{DD3F34C8-F430-8F54-58DB-F8B290A388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4293259"/>
            <a:ext cx="8575029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Klicka här för att ändra text</a:t>
            </a:r>
          </a:p>
        </p:txBody>
      </p:sp>
      <p:sp>
        <p:nvSpPr>
          <p:cNvPr id="10" name="Rubrik 1">
            <a:extLst>
              <a:ext uri="{FF2B5EF4-FFF2-40B4-BE49-F238E27FC236}">
                <a16:creationId xmlns:a16="http://schemas.microsoft.com/office/drawing/2014/main" id="{688E8C86-6DFC-EC09-188B-7C3C3EB753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2" y="2677179"/>
            <a:ext cx="8575028" cy="1503642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68047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37045A3F-18F0-13DF-EAEB-6ED2F9E99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88636" y="329185"/>
            <a:ext cx="3964083" cy="6144768"/>
          </a:xfrm>
          <a:prstGeom prst="roundRect">
            <a:avLst>
              <a:gd name="adj" fmla="val 2069"/>
            </a:avLst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A32762D-77C1-38F0-DFC6-D24296201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650200"/>
            <a:ext cx="6937518" cy="4132851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198EEF4-34F6-6946-2985-75209ADBD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6937518" cy="1150305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98F0A9B7-67F5-87BA-CD43-D6D00BB63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2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>
            <a:extLst>
              <a:ext uri="{FF2B5EF4-FFF2-40B4-BE49-F238E27FC236}">
                <a16:creationId xmlns:a16="http://schemas.microsoft.com/office/drawing/2014/main" id="{9D008C94-5F54-AE20-DB30-8E09B851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6" name="Platshållare för innehåll 2">
            <a:extLst>
              <a:ext uri="{FF2B5EF4-FFF2-40B4-BE49-F238E27FC236}">
                <a16:creationId xmlns:a16="http://schemas.microsoft.com/office/drawing/2014/main" id="{8C70AF6B-F2A0-6F29-A4AB-18F8964BB40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887946" y="329185"/>
            <a:ext cx="4941870" cy="6223314"/>
          </a:xfrm>
          <a:prstGeom prst="roundRect">
            <a:avLst>
              <a:gd name="adj" fmla="val 1669"/>
            </a:avLst>
          </a:prstGeom>
          <a:effectLst/>
        </p:spPr>
        <p:txBody>
          <a:bodyPr/>
          <a:lstStyle>
            <a:lvl1pPr>
              <a:lnSpc>
                <a:spcPct val="120000"/>
              </a:lnSpc>
              <a:buNone/>
              <a:defRPr sz="1800"/>
            </a:lvl1pPr>
            <a:lvl2pPr>
              <a:lnSpc>
                <a:spcPct val="120000"/>
              </a:lnSpc>
              <a:defRPr sz="1600"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 i="1"/>
            </a:lvl5pPr>
          </a:lstStyle>
          <a:p>
            <a:pPr lvl="0"/>
            <a:r>
              <a:rPr lang="sv-SE" dirty="0"/>
              <a:t>Klicka för att lägga in bild eller diagram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A4135153-0D0A-7D1E-E5AE-458636B4B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650200"/>
            <a:ext cx="5992121" cy="4132851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E91F47F3-6B4B-5375-7BDA-7342BDA46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5992121" cy="1150305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9635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2">
            <a:extLst>
              <a:ext uri="{FF2B5EF4-FFF2-40B4-BE49-F238E27FC236}">
                <a16:creationId xmlns:a16="http://schemas.microsoft.com/office/drawing/2014/main" id="{5672F7B3-835D-0F94-09F3-C24856A130B2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40615" y="1813302"/>
            <a:ext cx="11489201" cy="4138048"/>
          </a:xfrm>
          <a:prstGeom prst="roundRect">
            <a:avLst>
              <a:gd name="adj" fmla="val 1411"/>
            </a:avLst>
          </a:prstGeom>
          <a:effectLst/>
        </p:spPr>
        <p:txBody>
          <a:bodyPr>
            <a:noAutofit/>
          </a:bodyPr>
          <a:lstStyle>
            <a:lvl1pPr>
              <a:lnSpc>
                <a:spcPct val="120000"/>
              </a:lnSpc>
              <a:buNone/>
              <a:defRPr sz="1800"/>
            </a:lvl1pPr>
            <a:lvl2pPr>
              <a:lnSpc>
                <a:spcPct val="120000"/>
              </a:lnSpc>
              <a:defRPr sz="1600"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 i="1"/>
            </a:lvl5pPr>
          </a:lstStyle>
          <a:p>
            <a:pPr lvl="0"/>
            <a:r>
              <a:rPr lang="sv-SE" dirty="0"/>
              <a:t>Klicka för att lägga in bild eller diagram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F4B128FB-0D6B-8124-ADC1-3FA3623C9B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12981"/>
            <a:ext cx="5554716" cy="1047596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9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F4B128FB-0D6B-8124-ADC1-3FA3623C9B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12981"/>
            <a:ext cx="5554716" cy="1047596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EEE763BC-ABD1-75E2-F6F5-FA487ADA7B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0614" y="1813302"/>
            <a:ext cx="11489202" cy="4138236"/>
          </a:xfrm>
          <a:prstGeom prst="roundRect">
            <a:avLst>
              <a:gd name="adj" fmla="val 1353"/>
            </a:avLst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619881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96952FCC-A8DE-0763-F4CB-048AA0B1F3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13" y="1292225"/>
            <a:ext cx="11399837" cy="1654427"/>
          </a:xfrm>
        </p:spPr>
        <p:txBody>
          <a:bodyPr>
            <a:spAutoFit/>
          </a:bodyPr>
          <a:lstStyle>
            <a:lvl1pPr>
              <a:buFont typeface="Arial" panose="020B0604020202020204" pitchFamily="34" charset="0"/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11400281" cy="553998"/>
          </a:xfrm>
        </p:spPr>
        <p:txBody>
          <a:bodyPr lIns="90000" anchor="t">
            <a:sp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1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94D90F6-1CF7-E4D8-6FF6-40305F013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0615" y="1973480"/>
            <a:ext cx="7838711" cy="3964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D46CEB30-D8EC-12C3-65B6-5E9B00EFE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0"/>
            <a:ext cx="7838711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79445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60" r:id="rId3"/>
    <p:sldLayoutId id="2147483661" r:id="rId4"/>
    <p:sldLayoutId id="2147483650" r:id="rId5"/>
    <p:sldLayoutId id="2147483666" r:id="rId6"/>
    <p:sldLayoutId id="2147483654" r:id="rId7"/>
    <p:sldLayoutId id="2147483669" r:id="rId8"/>
    <p:sldLayoutId id="2147483667" r:id="rId9"/>
    <p:sldLayoutId id="2147483659" r:id="rId10"/>
    <p:sldLayoutId id="2147483664" r:id="rId11"/>
    <p:sldLayoutId id="2147483665" r:id="rId12"/>
    <p:sldLayoutId id="2147483655" r:id="rId13"/>
    <p:sldLayoutId id="2147483663" r:id="rId14"/>
    <p:sldLayoutId id="2147483662" r:id="rId15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samarbetsyta.ehalsomyndigheten.se/download/attachments/390066719/Resultat%20av%20reflektions%C3%B6vningen%20f%C3%B6r%20arbetsgruppen%20v%C3%A5rdtj%C3%A4nster%20och%20verksamhetsinriktning%2020260422.xlsx?version=1&amp;modificationDate=1778579179937&amp;api=v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3A3B044-BDFD-AFC6-52DE-6E1D6B0FB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z="1200" dirty="0"/>
              <a:t>2026-05-13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7E885A7-5768-69DA-F989-FDC27763F1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74734610-F728-C0A9-BBF1-7696CF4EE4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Lena Englund, Robert Meriruoho, Sahar </a:t>
            </a:r>
            <a:r>
              <a:rPr lang="sv-SE" sz="1800" dirty="0"/>
              <a:t>Amdouni, Ulla-Carin Ekenstedt</a:t>
            </a:r>
            <a:endParaRPr lang="sv-SE" dirty="0"/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05073800-CB1A-19D4-8C58-23BCDE63C4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667" y="2589195"/>
            <a:ext cx="9719481" cy="1713839"/>
          </a:xfrm>
        </p:spPr>
        <p:txBody>
          <a:bodyPr/>
          <a:lstStyle/>
          <a:p>
            <a:r>
              <a:rPr lang="sv-SE" dirty="0"/>
              <a:t>Arbetsgruppsmöte 5 2026</a:t>
            </a:r>
            <a:br>
              <a:rPr lang="sv-SE" dirty="0"/>
            </a:br>
            <a:r>
              <a:rPr lang="sv-SE" dirty="0"/>
              <a:t>Kodverken för verksamhetsinriktning och vårdtjänst inom hälso- och sjukvård</a:t>
            </a:r>
            <a:br>
              <a:rPr lang="sv-SE" dirty="0"/>
            </a:br>
            <a:br>
              <a:rPr lang="sv-SE" dirty="0"/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36008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C6FCE4E-CAD5-42EA-9779-16DC0DEC8F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615" y="1383665"/>
            <a:ext cx="6617271" cy="408451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Behöver ta fram </a:t>
            </a:r>
            <a:r>
              <a:rPr lang="sv-SE" b="1" dirty="0"/>
              <a:t>plan för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På väg mot </a:t>
            </a:r>
            <a:r>
              <a:rPr lang="sv-SE" b="1" dirty="0"/>
              <a:t>användbara produkter </a:t>
            </a:r>
            <a:r>
              <a:rPr lang="sv-SE" dirty="0"/>
              <a:t>i en föränderlig värld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Vårdtjänst - Behöver arbeta med</a:t>
            </a:r>
            <a:r>
              <a:rPr lang="sv-SE" b="1" dirty="0"/>
              <a:t> syftet</a:t>
            </a:r>
            <a:r>
              <a:rPr lang="sv-SE" dirty="0"/>
              <a:t>, det kan inte vara både remiss och vårdsök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En </a:t>
            </a:r>
            <a:r>
              <a:rPr lang="sv-SE" b="1" dirty="0"/>
              <a:t>gemensam nivå </a:t>
            </a:r>
            <a:r>
              <a:rPr lang="sv-SE" dirty="0"/>
              <a:t>på vårdtjänster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VT- Användarvänligt kodverk som beskriver vårdutbud. I vården dokumenteras utförda åtgärder med </a:t>
            </a:r>
            <a:r>
              <a:rPr lang="sv-SE" dirty="0" err="1"/>
              <a:t>Snomed</a:t>
            </a:r>
            <a:r>
              <a:rPr lang="sv-SE" dirty="0"/>
              <a:t> CT med eftersom de är efterföljare till de vårdtjänstbegrepp man skrivit avtal om och uppföljs naturligt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VT- </a:t>
            </a:r>
            <a:r>
              <a:rPr lang="sv-SE" b="1" dirty="0"/>
              <a:t>Nationellt enighet </a:t>
            </a:r>
            <a:r>
              <a:rPr lang="sv-SE" dirty="0"/>
              <a:t>att beskriva vårdtjänster</a:t>
            </a:r>
          </a:p>
          <a:p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65FD4BB9-1626-4F0F-8207-91B35688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Mål / Vision – Det vi jobbar med</a:t>
            </a:r>
          </a:p>
        </p:txBody>
      </p:sp>
    </p:spTree>
    <p:extLst>
      <p:ext uri="{BB962C8B-B14F-4D97-AF65-F5344CB8AC3E}">
        <p14:creationId xmlns:p14="http://schemas.microsoft.com/office/powerpoint/2010/main" val="1947251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C6FCE4E-CAD5-42EA-9779-16DC0DEC8F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615" y="1228217"/>
            <a:ext cx="6480111" cy="48525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Osäkerhet i det som ska byggas - behöver ändra det som är framtaget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 - Svårt att specificera </a:t>
            </a:r>
            <a:r>
              <a:rPr lang="sv-SE" dirty="0" err="1"/>
              <a:t>granularitet</a:t>
            </a:r>
            <a:r>
              <a:rPr lang="sv-SE" dirty="0"/>
              <a:t> - för högt/lågt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 - Otillräcklig koppling mot ämnesexperter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Oklarhet vilka tillämpningsområden som ska driva behov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Lång användning av andra kodverk som är mer ändamålsenliga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Verksamhetsinriktning - Otydligt vilka skärningar som ska presenteras i kodverket. Till exempel om metod ska användas eller målgrupp finnas i kodverket eller ska det finnas någon annan stans?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Att vi inte kommer framåt eftersom diskussionerna blir så stora och vi har olika syn på när och var kodverket ska användas</a:t>
            </a:r>
          </a:p>
          <a:p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65FD4BB9-1626-4F0F-8207-91B35688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Fästpunkter – Gör oss långsammare</a:t>
            </a:r>
          </a:p>
        </p:txBody>
      </p:sp>
    </p:spTree>
    <p:extLst>
      <p:ext uri="{BB962C8B-B14F-4D97-AF65-F5344CB8AC3E}">
        <p14:creationId xmlns:p14="http://schemas.microsoft.com/office/powerpoint/2010/main" val="2126511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C6FCE4E-CAD5-42EA-9779-16DC0DEC8F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615" y="1228217"/>
            <a:ext cx="6480111" cy="48525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Osäkerhet i det som ska byggas - behöver ändra det som är framtaget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 - Svårt att</a:t>
            </a:r>
            <a:r>
              <a:rPr lang="sv-SE" b="1" dirty="0"/>
              <a:t> specificera </a:t>
            </a:r>
            <a:r>
              <a:rPr lang="sv-SE" b="1" dirty="0" err="1"/>
              <a:t>granularitet</a:t>
            </a:r>
            <a:r>
              <a:rPr lang="sv-SE" b="1" dirty="0"/>
              <a:t> </a:t>
            </a:r>
            <a:r>
              <a:rPr lang="sv-SE" dirty="0"/>
              <a:t>- för högt/lågt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 - Otillräcklig </a:t>
            </a:r>
            <a:r>
              <a:rPr lang="sv-SE" b="1" dirty="0"/>
              <a:t>koppling mot ämnesexperter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Oklarhet vilka tillämpningsområden som ska driva behov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Lång användning av </a:t>
            </a:r>
            <a:r>
              <a:rPr lang="sv-SE" b="1" dirty="0"/>
              <a:t>andra kodverk som är mer ändamålsenliga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Verksamhetsinriktning - Otydligt </a:t>
            </a:r>
            <a:r>
              <a:rPr lang="sv-SE" b="1" dirty="0"/>
              <a:t>vilka skärningar som ska presenteras i kodverket</a:t>
            </a:r>
            <a:r>
              <a:rPr lang="sv-SE" dirty="0"/>
              <a:t>. Till exempel om metod ska användas eller målgrupp finnas i kodverket eller ska det finnas någon annan stans?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Att vi inte kommer framåt eftersom diskussionerna blir så stora och vi har olika syn på när och var kodverket ska användas</a:t>
            </a:r>
          </a:p>
          <a:p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65FD4BB9-1626-4F0F-8207-91B35688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Fästpunkter – Gör oss långsammare</a:t>
            </a:r>
          </a:p>
        </p:txBody>
      </p:sp>
    </p:spTree>
    <p:extLst>
      <p:ext uri="{BB962C8B-B14F-4D97-AF65-F5344CB8AC3E}">
        <p14:creationId xmlns:p14="http://schemas.microsoft.com/office/powerpoint/2010/main" val="110840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255A73CB-48A4-4445-B914-C1C22045D53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sv-SE" sz="1400" dirty="0"/>
              <a:t>Att vi skapar ett svåranvändbart och komplext kodverk</a:t>
            </a:r>
          </a:p>
          <a:p>
            <a:r>
              <a:rPr lang="sv-SE" sz="1400" dirty="0"/>
              <a:t>Vems arbete är detta? Regeringsuppdragets eller verksamheten på golvet?</a:t>
            </a:r>
          </a:p>
          <a:p>
            <a:r>
              <a:rPr lang="sv-SE" sz="1400" dirty="0"/>
              <a:t>Olika syn på saker från olika perspektiv</a:t>
            </a:r>
          </a:p>
          <a:p>
            <a:r>
              <a:rPr lang="sv-SE" sz="1400" dirty="0"/>
              <a:t>VT - Användarvänlighet vilket är viktigt för kvalitativ användande och kvalitativ data</a:t>
            </a:r>
          </a:p>
          <a:p>
            <a:r>
              <a:rPr lang="sv-SE" sz="1400" dirty="0"/>
              <a:t>VT - Riskerar skapa mer arbete</a:t>
            </a:r>
          </a:p>
          <a:p>
            <a:r>
              <a:rPr lang="sv-SE" sz="1400" dirty="0"/>
              <a:t>Önskemål: Mer diskussion om syftet - Styr lösningen</a:t>
            </a:r>
          </a:p>
          <a:p>
            <a:r>
              <a:rPr lang="sv-SE" sz="1400" dirty="0"/>
              <a:t>Att vi inte kan hålla oss till deadlines eftersom vi vill ändra saker som vi redan tagit fram</a:t>
            </a:r>
          </a:p>
          <a:p>
            <a:r>
              <a:rPr lang="sv-SE" sz="1400" dirty="0"/>
              <a:t>Tid och resurser - Svårt att få tag på rätt kompetens</a:t>
            </a:r>
          </a:p>
          <a:p>
            <a:pPr marL="0" indent="0">
              <a:buNone/>
            </a:pPr>
            <a:endParaRPr lang="sv-SE" sz="1400" dirty="0"/>
          </a:p>
        </p:txBody>
      </p:sp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C6FCE4E-CAD5-42EA-9779-16DC0DEC8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Verksamhetsinriktning - Olika behov i HSA / MVO 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Vårdtjänst - Vad är syftet med urvalet: kan man ha ett urval för så många olika syften?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Vårdtjänst - Låg koppling till verksamheterna  i regionerna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Tidplan kan vara ett problem och vi griper över för stort område när det gäller vårdtjänster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At vi tar fram något som inte kan användas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Att vi fastnar i långa diskussioner och aldrig kommer framåt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Verksamhetsinriktning - Att vi skapar merarbete om inte implementationen / tillämpningen finns med i målen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Verksamhetsinriktning - Att vi reviderar sådant som vi redan tagit fram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Att vi väntar för länge med att börja diskutera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Verksamhetsinriktning - Att vi kan inte enas om vi vilken ordning kodverket ska tas fram och kodverket blir aldrig färdigt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48A399C1-6471-428A-8BBD-10048766D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Hinder risker för framtida arbete</a:t>
            </a:r>
          </a:p>
        </p:txBody>
      </p:sp>
    </p:spTree>
    <p:extLst>
      <p:ext uri="{BB962C8B-B14F-4D97-AF65-F5344CB8AC3E}">
        <p14:creationId xmlns:p14="http://schemas.microsoft.com/office/powerpoint/2010/main" val="3521922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C6FCE4E-CAD5-42EA-9779-16DC0DEC8F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13" y="1292225"/>
            <a:ext cx="11399837" cy="277441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b="1" dirty="0"/>
              <a:t>Mål / Vision – Det vi jobbar med </a:t>
            </a:r>
            <a:r>
              <a:rPr lang="sv-SE" dirty="0"/>
              <a:t>– Får planera in de förslagna arbeten till hösten exempelvis att klargöra kodverkens syfte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b="1" dirty="0"/>
              <a:t>Fästpunkter – </a:t>
            </a:r>
            <a:r>
              <a:rPr lang="sv-SE" dirty="0"/>
              <a:t>Hanteras av smågrupperna exempelvis vilka skärningar ska användas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b="1" dirty="0"/>
              <a:t>Hinder och risker - </a:t>
            </a:r>
            <a:r>
              <a:rPr lang="sv-SE" dirty="0"/>
              <a:t> Lyfts upp till rådet för </a:t>
            </a:r>
            <a:r>
              <a:rPr lang="sv-SE" dirty="0" err="1"/>
              <a:t>interoperabilitet</a:t>
            </a: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Andra tankar?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Något ytterligare ni vill lyfta?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65FD4BB9-1626-4F0F-8207-91B35688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Hur går vi vidare med synpunkterna?</a:t>
            </a:r>
          </a:p>
        </p:txBody>
      </p:sp>
    </p:spTree>
    <p:extLst>
      <p:ext uri="{BB962C8B-B14F-4D97-AF65-F5344CB8AC3E}">
        <p14:creationId xmlns:p14="http://schemas.microsoft.com/office/powerpoint/2010/main" val="2067150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037670BD-F006-4D76-A601-2B04271E25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516DBED-422A-4C79-BAEE-92DA38271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Övriga frågor</a:t>
            </a:r>
          </a:p>
        </p:txBody>
      </p:sp>
    </p:spTree>
    <p:extLst>
      <p:ext uri="{BB962C8B-B14F-4D97-AF65-F5344CB8AC3E}">
        <p14:creationId xmlns:p14="http://schemas.microsoft.com/office/powerpoint/2010/main" val="3552602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13703F87-9C4B-4BD9-A81E-46B90C02C7B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28613"/>
            <a:ext cx="9555480" cy="1150937"/>
          </a:xfrm>
        </p:spPr>
        <p:txBody>
          <a:bodyPr>
            <a:normAutofit fontScale="90000"/>
          </a:bodyPr>
          <a:lstStyle/>
          <a:p>
            <a:br>
              <a:rPr lang="sv-SE" dirty="0"/>
            </a:br>
            <a:br>
              <a:rPr lang="sv-SE" dirty="0"/>
            </a:br>
            <a:r>
              <a:rPr lang="sv-SE" dirty="0"/>
              <a:t> Arbete i grupp 4, Kl. 14.00 -14.30</a:t>
            </a:r>
            <a:br>
              <a:rPr lang="sv-SE" dirty="0"/>
            </a:br>
            <a:endParaRPr lang="sv-SE" dirty="0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3887FA7F-E0F0-459E-A4FF-0AC231C52FBC}"/>
              </a:ext>
            </a:extLst>
          </p:cNvPr>
          <p:cNvSpPr txBox="1"/>
          <p:nvPr/>
        </p:nvSpPr>
        <p:spPr>
          <a:xfrm>
            <a:off x="362184" y="1136469"/>
            <a:ext cx="4451723" cy="1932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sv-SE" sz="12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sv-SE" sz="12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Grupp 4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sv-SE" sz="12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Robert Meriruoho </a:t>
            </a:r>
            <a:r>
              <a:rPr lang="sv-SE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EHM (sammankallande), </a:t>
            </a:r>
            <a:r>
              <a:rPr lang="sv-SE" sz="12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Karin Persson Region Skåne, Andrea Linander Region Stockholm</a:t>
            </a:r>
            <a:r>
              <a:rPr lang="sv-SE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sv-SE" sz="12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Myrna Palmregn Region Östergötland, Per Sjöli Västra Götalandsregionen, Anders Thurin SFMI, Niclas Skytteberg Aleris, Jonas Pihlgren EHM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sv-SE" sz="12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223CF986-D168-4B49-8669-85A6C9926FEC}"/>
              </a:ext>
            </a:extLst>
          </p:cNvPr>
          <p:cNvSpPr txBox="1"/>
          <p:nvPr/>
        </p:nvSpPr>
        <p:spPr>
          <a:xfrm>
            <a:off x="362184" y="3876585"/>
            <a:ext cx="4246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Segoe UI" panose="020B0502040204020203" pitchFamily="34" charset="0"/>
                <a:cs typeface="Segoe UI" panose="020B0502040204020203" pitchFamily="34" charset="0"/>
              </a:rPr>
              <a:t>Återkommer med nytt datum för grupp 3</a:t>
            </a:r>
          </a:p>
        </p:txBody>
      </p:sp>
    </p:spTree>
    <p:extLst>
      <p:ext uri="{BB962C8B-B14F-4D97-AF65-F5344CB8AC3E}">
        <p14:creationId xmlns:p14="http://schemas.microsoft.com/office/powerpoint/2010/main" val="290467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82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latshållare för bild 2">
            <a:extLst>
              <a:ext uri="{FF2B5EF4-FFF2-40B4-BE49-F238E27FC236}">
                <a16:creationId xmlns:a16="http://schemas.microsoft.com/office/drawing/2014/main" id="{00B2B4FE-7AB2-4AD6-928F-B5DB4D51596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85" b="185"/>
          <a:stretch>
            <a:fillRect/>
          </a:stretch>
        </p:blipFill>
        <p:spPr>
          <a:xfrm>
            <a:off x="7885091" y="251460"/>
            <a:ext cx="3903127" cy="6050280"/>
          </a:xfrm>
          <a:prstGeom prst="rect">
            <a:avLst/>
          </a:prstGeom>
        </p:spPr>
      </p:pic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AC9A0F39-8390-48F8-B603-ECE48857F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782" y="914400"/>
            <a:ext cx="6937518" cy="5387340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Välkomna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Välkomna Katarina Lindve och Sahar Amdouni med presentationsrunda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Redovisning av reflektionsuppgiften från fysisk heldag 22.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Övriga frågor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Grupparbete </a:t>
            </a:r>
          </a:p>
          <a:p>
            <a:pPr marL="0" indent="0">
              <a:buNone/>
            </a:pPr>
            <a:endParaRPr lang="sv-SE" sz="1800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EB57B5FD-6C66-0C05-BEDD-4D1622CA8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782" y="62274"/>
            <a:ext cx="6937518" cy="760198"/>
          </a:xfrm>
        </p:spPr>
        <p:txBody>
          <a:bodyPr>
            <a:normAutofit fontScale="90000"/>
          </a:bodyPr>
          <a:lstStyle/>
          <a:p>
            <a:r>
              <a:rPr lang="sv-SE" sz="4400" dirty="0"/>
              <a:t>Agenda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94794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DC1CE9D6-FF11-4126-9FED-EFC0693F5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1" y="205974"/>
            <a:ext cx="11436638" cy="729691"/>
          </a:xfrm>
        </p:spPr>
        <p:txBody>
          <a:bodyPr>
            <a:normAutofit/>
          </a:bodyPr>
          <a:lstStyle/>
          <a:p>
            <a:r>
              <a:rPr lang="sv-SE" sz="3600" dirty="0"/>
              <a:t>Planering för vårens arbete </a:t>
            </a:r>
            <a:endParaRPr lang="sv-SE" sz="3200" dirty="0"/>
          </a:p>
        </p:txBody>
      </p:sp>
      <p:sp>
        <p:nvSpPr>
          <p:cNvPr id="8" name="Platshållare för innehåll 7">
            <a:extLst>
              <a:ext uri="{FF2B5EF4-FFF2-40B4-BE49-F238E27FC236}">
                <a16:creationId xmlns:a16="http://schemas.microsoft.com/office/drawing/2014/main" id="{531E008B-21B5-4521-A1F4-FBC952E0268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91073" y="1668923"/>
            <a:ext cx="5523246" cy="41263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1400" b="1" dirty="0">
                <a:solidFill>
                  <a:srgbClr val="FF0000"/>
                </a:solidFill>
              </a:rPr>
              <a:t>Öppet digitalt möte 1 </a:t>
            </a:r>
            <a:br>
              <a:rPr lang="sv-SE" sz="1400" b="1" dirty="0">
                <a:solidFill>
                  <a:srgbClr val="FF0000"/>
                </a:solidFill>
              </a:rPr>
            </a:br>
            <a:r>
              <a:rPr lang="sv-SE" sz="1400" dirty="0">
                <a:solidFill>
                  <a:srgbClr val="FF0000"/>
                </a:solidFill>
              </a:rPr>
              <a:t>16/4 13.00 – 14.00</a:t>
            </a:r>
          </a:p>
          <a:p>
            <a:pPr marL="0" indent="0">
              <a:buNone/>
            </a:pPr>
            <a:r>
              <a:rPr lang="sv-SE" sz="1400" b="1" strike="sngStrike" dirty="0"/>
              <a:t>Öppet digitalt möte 2</a:t>
            </a:r>
            <a:br>
              <a:rPr lang="sv-SE" sz="1400" b="1" strike="sngStrike" dirty="0"/>
            </a:br>
            <a:r>
              <a:rPr lang="sv-SE" sz="1400" strike="sngStrike" dirty="0"/>
              <a:t>17/6 14.00 – 15. 00</a:t>
            </a:r>
          </a:p>
          <a:p>
            <a:pPr marL="0" indent="0">
              <a:buNone/>
            </a:pPr>
            <a:r>
              <a:rPr lang="sv-SE" sz="1400" b="1" dirty="0"/>
              <a:t>Ersätts med informationsbrev</a:t>
            </a:r>
          </a:p>
          <a:p>
            <a:pPr marL="0" indent="0">
              <a:buNone/>
            </a:pPr>
            <a:r>
              <a:rPr lang="sv-SE" sz="1400" b="1" dirty="0"/>
              <a:t>Möten till hösten?</a:t>
            </a:r>
          </a:p>
          <a:p>
            <a:r>
              <a:rPr lang="sv-SE" sz="1400" b="1" dirty="0"/>
              <a:t>2 </a:t>
            </a:r>
            <a:r>
              <a:rPr lang="sv-SE" sz="1400" b="1" dirty="0" err="1"/>
              <a:t>sept</a:t>
            </a:r>
            <a:endParaRPr lang="sv-SE" sz="1400" b="1" dirty="0"/>
          </a:p>
          <a:p>
            <a:r>
              <a:rPr lang="sv-SE" sz="1400" b="1" dirty="0"/>
              <a:t>14 okt</a:t>
            </a:r>
          </a:p>
          <a:p>
            <a:r>
              <a:rPr lang="sv-SE" sz="1400" b="1" dirty="0"/>
              <a:t>2 dec</a:t>
            </a:r>
          </a:p>
          <a:p>
            <a:pPr marL="0" indent="0">
              <a:buNone/>
            </a:pPr>
            <a:endParaRPr lang="sv-SE" sz="1400" b="1" dirty="0"/>
          </a:p>
        </p:txBody>
      </p:sp>
      <p:graphicFrame>
        <p:nvGraphicFramePr>
          <p:cNvPr id="6" name="Platshållare för innehåll 5">
            <a:extLst>
              <a:ext uri="{FF2B5EF4-FFF2-40B4-BE49-F238E27FC236}">
                <a16:creationId xmlns:a16="http://schemas.microsoft.com/office/drawing/2014/main" id="{16CE1C4C-0985-4FCC-9639-572199494A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7816903"/>
              </p:ext>
            </p:extLst>
          </p:nvPr>
        </p:nvGraphicFramePr>
        <p:xfrm>
          <a:off x="581297" y="1821346"/>
          <a:ext cx="5506996" cy="4126348"/>
        </p:xfrm>
        <a:graphic>
          <a:graphicData uri="http://schemas.openxmlformats.org/drawingml/2006/table">
            <a:tbl>
              <a:tblPr/>
              <a:tblGrid>
                <a:gridCol w="5506996">
                  <a:extLst>
                    <a:ext uri="{9D8B030D-6E8A-4147-A177-3AD203B41FA5}">
                      <a16:colId xmlns:a16="http://schemas.microsoft.com/office/drawing/2014/main" val="3613082360"/>
                    </a:ext>
                  </a:extLst>
                </a:gridCol>
              </a:tblGrid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solidFill>
                            <a:srgbClr val="FF0000"/>
                          </a:solidFill>
                          <a:effectLst/>
                        </a:rPr>
                        <a:t>Arbetsgruppsmöte 1</a:t>
                      </a:r>
                      <a:endParaRPr lang="sv-SE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solidFill>
                            <a:srgbClr val="FF0000"/>
                          </a:solidFill>
                          <a:effectLst/>
                        </a:rPr>
                        <a:t>20/1 13.00-15.00 (digitalt)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892148"/>
                  </a:ext>
                </a:extLst>
              </a:tr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solidFill>
                            <a:srgbClr val="FF0000"/>
                          </a:solidFill>
                          <a:effectLst/>
                        </a:rPr>
                        <a:t>Arbetsgruppsmöte 2</a:t>
                      </a:r>
                      <a:endParaRPr lang="sv-SE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solidFill>
                            <a:srgbClr val="FF0000"/>
                          </a:solidFill>
                          <a:effectLst/>
                        </a:rPr>
                        <a:t>11/2 13.00-15.00 (digitalt)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6858146"/>
                  </a:ext>
                </a:extLst>
              </a:tr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solidFill>
                            <a:srgbClr val="FF0000"/>
                          </a:solidFill>
                          <a:effectLst/>
                        </a:rPr>
                        <a:t>Arbetsgruppsmöte 3</a:t>
                      </a:r>
                      <a:endParaRPr lang="sv-SE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solidFill>
                            <a:srgbClr val="FF0000"/>
                          </a:solidFill>
                          <a:effectLst/>
                        </a:rPr>
                        <a:t>11/3 13.00-15.00 (digitalt)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6285801"/>
                  </a:ext>
                </a:extLst>
              </a:tr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solidFill>
                            <a:srgbClr val="FF0000"/>
                          </a:solidFill>
                          <a:effectLst/>
                        </a:rPr>
                        <a:t>Arbetsgruppsmöte 4</a:t>
                      </a:r>
                      <a:endParaRPr lang="sv-SE" sz="1400" b="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sv-SE" sz="1400" b="0" dirty="0">
                          <a:solidFill>
                            <a:srgbClr val="FF0000"/>
                          </a:solidFill>
                          <a:effectLst/>
                        </a:rPr>
                        <a:t>22/4 10.00-16.00 (fysiskt)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411877"/>
                  </a:ext>
                </a:extLst>
              </a:tr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effectLst/>
                        </a:rPr>
                        <a:t>Arbetsgruppsmöte 5</a:t>
                      </a:r>
                      <a:endParaRPr lang="sv-SE" sz="1400" dirty="0"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effectLst/>
                        </a:rPr>
                        <a:t>13/5 13.00-15.00 (digitalt)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688358"/>
                  </a:ext>
                </a:extLst>
              </a:tr>
              <a:tr h="686230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effectLst/>
                        </a:rPr>
                        <a:t>Arbetsgruppsmöte 6</a:t>
                      </a:r>
                      <a:endParaRPr lang="sv-SE" sz="1400" dirty="0"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effectLst/>
                        </a:rPr>
                        <a:t>10/6 13.00-14.00 OBS (digitalt) sommaravslutning</a:t>
                      </a:r>
                    </a:p>
                    <a:p>
                      <a:pPr algn="l" fontAlgn="t"/>
                      <a:endParaRPr lang="sv-SE" sz="1400" dirty="0">
                        <a:effectLst/>
                      </a:endParaRP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2697168"/>
                  </a:ext>
                </a:extLst>
              </a:tr>
            </a:tbl>
          </a:graphicData>
        </a:graphic>
      </p:graphicFrame>
      <p:sp>
        <p:nvSpPr>
          <p:cNvPr id="10" name="Rubrik 3">
            <a:extLst>
              <a:ext uri="{FF2B5EF4-FFF2-40B4-BE49-F238E27FC236}">
                <a16:creationId xmlns:a16="http://schemas.microsoft.com/office/drawing/2014/main" id="{849E3955-0ECB-4952-A337-F25114AB4459}"/>
              </a:ext>
            </a:extLst>
          </p:cNvPr>
          <p:cNvSpPr txBox="1">
            <a:spLocks/>
          </p:cNvSpPr>
          <p:nvPr/>
        </p:nvSpPr>
        <p:spPr>
          <a:xfrm>
            <a:off x="6291074" y="1088088"/>
            <a:ext cx="5523245" cy="5808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800" dirty="0"/>
              <a:t>Öppna digitala möten </a:t>
            </a:r>
          </a:p>
        </p:txBody>
      </p:sp>
      <p:sp>
        <p:nvSpPr>
          <p:cNvPr id="11" name="Rubrik 3">
            <a:extLst>
              <a:ext uri="{FF2B5EF4-FFF2-40B4-BE49-F238E27FC236}">
                <a16:creationId xmlns:a16="http://schemas.microsoft.com/office/drawing/2014/main" id="{3349EBCF-2C95-4226-9417-F4A9AC91CE61}"/>
              </a:ext>
            </a:extLst>
          </p:cNvPr>
          <p:cNvSpPr txBox="1">
            <a:spLocks/>
          </p:cNvSpPr>
          <p:nvPr/>
        </p:nvSpPr>
        <p:spPr>
          <a:xfrm>
            <a:off x="565380" y="1088088"/>
            <a:ext cx="5335547" cy="5808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800" dirty="0"/>
              <a:t>Arbetsgruppsmöten</a:t>
            </a:r>
          </a:p>
        </p:txBody>
      </p:sp>
    </p:spTree>
    <p:extLst>
      <p:ext uri="{BB962C8B-B14F-4D97-AF65-F5344CB8AC3E}">
        <p14:creationId xmlns:p14="http://schemas.microsoft.com/office/powerpoint/2010/main" val="1479021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62C6BB5D-9E61-45C1-AA8D-DE3B8E8B7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859" y="229517"/>
            <a:ext cx="11400281" cy="553998"/>
          </a:xfrm>
        </p:spPr>
        <p:txBody>
          <a:bodyPr/>
          <a:lstStyle/>
          <a:p>
            <a:r>
              <a:rPr lang="sv-SE" dirty="0"/>
              <a:t>Reflektionsövning fysisk heldag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1AE3843-DB34-4C9F-87AF-78F3DCFCA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51" y="1141510"/>
            <a:ext cx="6681597" cy="4897399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EA059208-BBF2-4B77-8FE8-6AD96BB832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0587" y="2794000"/>
            <a:ext cx="4489450" cy="1270000"/>
          </a:xfrm>
          <a:prstGeom prst="rect">
            <a:avLst/>
          </a:prstGeo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C3A03895-586A-4A7D-B2D3-BF64EE4A1EBB}"/>
              </a:ext>
            </a:extLst>
          </p:cNvPr>
          <p:cNvSpPr txBox="1"/>
          <p:nvPr/>
        </p:nvSpPr>
        <p:spPr>
          <a:xfrm>
            <a:off x="7408290" y="4142232"/>
            <a:ext cx="43055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Hela sammanställningen finns på gruppens </a:t>
            </a:r>
            <a:r>
              <a:rPr lang="sv-SE" sz="1400" dirty="0">
                <a:hlinkClick r:id="rId4"/>
              </a:rPr>
              <a:t>Confluence yta</a:t>
            </a:r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2860596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C6FCE4E-CAD5-42EA-9779-16DC0DEC8F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615" y="1319657"/>
            <a:ext cx="6782561" cy="447763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Olika perspektiv på saker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Ett tydligt behov av kodverken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Bra representation från många håll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 - Behov av ett gemensamt kodverk nationellt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Bred erfarenhet från olika verksamheter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Bred kompetens med olika perspektiv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Konstruktivt arbetsklimat där alla deltagare har viktiga funktioner och bidrar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Olika perspektiv kommer på 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"Om på många olika ställen, i olika syften, ändå menar samma sak lyfts alla ihop av gemensamt SCT-begrepp"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65FD4BB9-1626-4F0F-8207-91B35688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Styrkor - Driver oss framåt</a:t>
            </a:r>
          </a:p>
        </p:txBody>
      </p:sp>
    </p:spTree>
    <p:extLst>
      <p:ext uri="{BB962C8B-B14F-4D97-AF65-F5344CB8AC3E}">
        <p14:creationId xmlns:p14="http://schemas.microsoft.com/office/powerpoint/2010/main" val="1673415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C6FCE4E-CAD5-42EA-9779-16DC0DEC8F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615" y="1319657"/>
            <a:ext cx="6782561" cy="476470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b="1" dirty="0"/>
              <a:t>Olika perspektiv </a:t>
            </a:r>
            <a:r>
              <a:rPr lang="sv-SE" dirty="0"/>
              <a:t>på saker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Ett tydligt behov av kodverken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Bra </a:t>
            </a:r>
            <a:r>
              <a:rPr lang="sv-SE" b="1" dirty="0"/>
              <a:t>representation </a:t>
            </a:r>
            <a:r>
              <a:rPr lang="sv-SE" dirty="0"/>
              <a:t>från många håll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 - Behov av ett gemensamt kodverk </a:t>
            </a:r>
            <a:r>
              <a:rPr lang="sv-SE" b="1" dirty="0"/>
              <a:t>nationellt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Bred erfarenhet från olika verksamheter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b="1" dirty="0"/>
              <a:t>Bred kompetens </a:t>
            </a:r>
            <a:r>
              <a:rPr lang="sv-SE" dirty="0"/>
              <a:t>med olika perspektiv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Konstruktivt arbetsklimat där alla deltagare har viktiga funktioner och bidrar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b="1" dirty="0"/>
              <a:t>Olika perspektiv </a:t>
            </a:r>
            <a:r>
              <a:rPr lang="sv-SE" dirty="0"/>
              <a:t>kommer på 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Om på många olika ställen, i olika syften, ändå menar samma sak lyfts alla ihop av gemensamt SCT-begrepp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65FD4BB9-1626-4F0F-8207-91B35688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Styrkor - Driver oss framåt</a:t>
            </a:r>
          </a:p>
        </p:txBody>
      </p:sp>
    </p:spTree>
    <p:extLst>
      <p:ext uri="{BB962C8B-B14F-4D97-AF65-F5344CB8AC3E}">
        <p14:creationId xmlns:p14="http://schemas.microsoft.com/office/powerpoint/2010/main" val="1966662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C6FCE4E-CAD5-42EA-9779-16DC0DEC8F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615" y="1365377"/>
            <a:ext cx="6782561" cy="306987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/>
              <a:t>Snomed</a:t>
            </a:r>
            <a:r>
              <a:rPr lang="sv-SE" dirty="0"/>
              <a:t> CT som gemensam röd tråd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Samarbete från olika delar av Sverige och olika roller / verksamheter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 - Tillgång till ämnesexperter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Verksamhetsinriktning - Här har vi </a:t>
            </a:r>
            <a:r>
              <a:rPr lang="sv-SE" dirty="0" err="1"/>
              <a:t>kommiten</a:t>
            </a:r>
            <a:r>
              <a:rPr lang="sv-SE" dirty="0"/>
              <a:t> bit på vägen med gemensamma krafter som delvis beror på </a:t>
            </a:r>
            <a:r>
              <a:rPr lang="sv-SE" dirty="0" err="1"/>
              <a:t>på</a:t>
            </a:r>
            <a:r>
              <a:rPr lang="sv-SE" dirty="0"/>
              <a:t> bra struktur hos </a:t>
            </a:r>
            <a:r>
              <a:rPr lang="sv-SE" dirty="0" err="1"/>
              <a:t>Inera</a:t>
            </a: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Ett första utkast av 2 helt nya kodverk. Jättebra!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Verksamhetsinriktning - </a:t>
            </a:r>
            <a:r>
              <a:rPr lang="sv-SE" dirty="0" err="1"/>
              <a:t>Polyhierarkiskt</a:t>
            </a:r>
            <a:r>
              <a:rPr lang="sv-SE" dirty="0"/>
              <a:t> kodverk som kommer att underlätta </a:t>
            </a:r>
            <a:r>
              <a:rPr lang="sv-SE" dirty="0" err="1"/>
              <a:t>sekundäranvänding</a:t>
            </a:r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65FD4BB9-1626-4F0F-8207-91B35688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Framgångar – Driver oss framåt</a:t>
            </a:r>
          </a:p>
        </p:txBody>
      </p:sp>
    </p:spTree>
    <p:extLst>
      <p:ext uri="{BB962C8B-B14F-4D97-AF65-F5344CB8AC3E}">
        <p14:creationId xmlns:p14="http://schemas.microsoft.com/office/powerpoint/2010/main" val="2319094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C6FCE4E-CAD5-42EA-9779-16DC0DEC8F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615" y="1365377"/>
            <a:ext cx="6782561" cy="306987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/>
              <a:t>Snomed</a:t>
            </a:r>
            <a:r>
              <a:rPr lang="sv-SE" dirty="0"/>
              <a:t> CT som gemensam </a:t>
            </a:r>
            <a:r>
              <a:rPr lang="sv-SE" b="1" dirty="0"/>
              <a:t>röd tråd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b="1" dirty="0"/>
              <a:t>Samarbete</a:t>
            </a:r>
            <a:r>
              <a:rPr lang="sv-SE" dirty="0"/>
              <a:t> från olika delar av Sverige och olika roller / verksamheter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 - </a:t>
            </a:r>
            <a:r>
              <a:rPr lang="sv-SE" b="1" dirty="0"/>
              <a:t>Tillgång till ämnesexperter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Verksamhetsinriktning - Här har vi kommit en bit på vägen med gemensamma krafter som delvis beror på bra struktur hos </a:t>
            </a:r>
            <a:r>
              <a:rPr lang="sv-SE" dirty="0" err="1"/>
              <a:t>Inera</a:t>
            </a: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Ett första utkast av 2 helt nya kodverk. Jättebra!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Verksamhetsinriktning - </a:t>
            </a:r>
            <a:r>
              <a:rPr lang="sv-SE" dirty="0" err="1"/>
              <a:t>Polyhierarkiskt</a:t>
            </a:r>
            <a:r>
              <a:rPr lang="sv-SE" dirty="0"/>
              <a:t> kodverk som kommer att underlätta </a:t>
            </a:r>
            <a:r>
              <a:rPr lang="sv-SE" dirty="0" err="1"/>
              <a:t>sekundäranvänding</a:t>
            </a:r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65FD4BB9-1626-4F0F-8207-91B35688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Framgångar – Driver oss framåt</a:t>
            </a:r>
          </a:p>
        </p:txBody>
      </p:sp>
    </p:spTree>
    <p:extLst>
      <p:ext uri="{BB962C8B-B14F-4D97-AF65-F5344CB8AC3E}">
        <p14:creationId xmlns:p14="http://schemas.microsoft.com/office/powerpoint/2010/main" val="3239135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C6FCE4E-CAD5-42EA-9779-16DC0DEC8F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615" y="1383665"/>
            <a:ext cx="6617271" cy="46330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Behöver ta fram plan för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På väg mot användbara produkter i en föränderlig värld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Vårdtjänst - Behöver arbeta med syftet, det kan inte vara både remiss och vårdsök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En gemensam nivå på vårdtjänster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Regeringsuppdrag - inte alltid fokus på det som vi  är bäst på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VT- Användarvänligt kodverk som beskriver vårdutbud. I vården dokumenteras utförda åtgärder med </a:t>
            </a:r>
            <a:r>
              <a:rPr lang="sv-SE" dirty="0" err="1"/>
              <a:t>Snomed</a:t>
            </a:r>
            <a:r>
              <a:rPr lang="sv-SE" dirty="0"/>
              <a:t> CT med eftersom de är efterföljare till de vårdtjänstbegrepp man skrivit avtal om och uppföljs naturligt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VT- Nationellt enighet att beskriva vårdtjänster</a:t>
            </a:r>
          </a:p>
          <a:p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65FD4BB9-1626-4F0F-8207-91B35688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Mål / Vision – Det vi jobbar med</a:t>
            </a:r>
          </a:p>
        </p:txBody>
      </p:sp>
    </p:spTree>
    <p:extLst>
      <p:ext uri="{BB962C8B-B14F-4D97-AF65-F5344CB8AC3E}">
        <p14:creationId xmlns:p14="http://schemas.microsoft.com/office/powerpoint/2010/main" val="788368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ehalsan_colors">
      <a:dk1>
        <a:srgbClr val="000000"/>
      </a:dk1>
      <a:lt1>
        <a:srgbClr val="FFFFFF"/>
      </a:lt1>
      <a:dk2>
        <a:srgbClr val="081130"/>
      </a:dk2>
      <a:lt2>
        <a:srgbClr val="FFFFFF"/>
      </a:lt2>
      <a:accent1>
        <a:srgbClr val="232948"/>
      </a:accent1>
      <a:accent2>
        <a:srgbClr val="598DFF"/>
      </a:accent2>
      <a:accent3>
        <a:srgbClr val="077353"/>
      </a:accent3>
      <a:accent4>
        <a:srgbClr val="2DA682"/>
      </a:accent4>
      <a:accent5>
        <a:srgbClr val="964100"/>
      </a:accent5>
      <a:accent6>
        <a:srgbClr val="C9844F"/>
      </a:accent6>
      <a:hlink>
        <a:srgbClr val="2E60FF"/>
      </a:hlink>
      <a:folHlink>
        <a:srgbClr val="582547"/>
      </a:folHlink>
    </a:clrScheme>
    <a:fontScheme name="ehälsan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halsan_ppt_mall_1.3.pptx" id="{7F0D610A-3BDF-3E44-A077-C9F2966E7D53}" vid="{6447408E-0F3E-9843-91FA-CCA1B23DE4D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05A1A55521F084B885F40EA46ADFD16" ma:contentTypeVersion="0" ma:contentTypeDescription="Skapa ett nytt dokument." ma:contentTypeScope="" ma:versionID="31e09cc30e50e19741cd16438eebd4ac">
  <xsd:schema xmlns:xsd="http://www.w3.org/2001/XMLSchema" xmlns:xs="http://www.w3.org/2001/XMLSchema" xmlns:p="http://schemas.microsoft.com/office/2006/metadata/properties" xmlns:ns2="c28f52af-a8f8-4551-b8ae-866ae79b83b4" targetNamespace="http://schemas.microsoft.com/office/2006/metadata/properties" ma:root="true" ma:fieldsID="0b474833258dbbb363ca87f802228504" ns2:_="">
    <xsd:import namespace="c28f52af-a8f8-4551-b8ae-866ae79b83b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CAE79C-328A-4827-AFF5-017796E845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C7DD8A-93EA-48CE-83A4-152607975DC7}">
  <ds:schemaRefs>
    <ds:schemaRef ds:uri="http://schemas.microsoft.com/office/2006/documentManagement/types"/>
    <ds:schemaRef ds:uri="http://purl.org/dc/elements/1.1/"/>
    <ds:schemaRef ds:uri="c28f52af-a8f8-4551-b8ae-866ae79b83b4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17FE9B6-FA6E-472C-9A6C-C3B82773C1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2463</TotalTime>
  <Words>1170</Words>
  <Application>Microsoft Office PowerPoint</Application>
  <PresentationFormat>Bredbild</PresentationFormat>
  <Paragraphs>136</Paragraphs>
  <Slides>17</Slides>
  <Notes>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17</vt:i4>
      </vt:variant>
    </vt:vector>
  </HeadingPairs>
  <TitlesOfParts>
    <vt:vector size="22" baseType="lpstr">
      <vt:lpstr>Segoe UI</vt:lpstr>
      <vt:lpstr>Segoe UI Semibold</vt:lpstr>
      <vt:lpstr>Arial</vt:lpstr>
      <vt:lpstr>Public Sans</vt:lpstr>
      <vt:lpstr>Office-tema</vt:lpstr>
      <vt:lpstr>Arbetsgruppsmöte 5 2026 Kodverken för verksamhetsinriktning och vårdtjänst inom hälso- och sjukvård  </vt:lpstr>
      <vt:lpstr>Agenda</vt:lpstr>
      <vt:lpstr>Planering för vårens arbete </vt:lpstr>
      <vt:lpstr>Reflektionsövning fysisk heldag</vt:lpstr>
      <vt:lpstr>Styrkor - Driver oss framåt</vt:lpstr>
      <vt:lpstr>Styrkor - Driver oss framåt</vt:lpstr>
      <vt:lpstr>Framgångar – Driver oss framåt</vt:lpstr>
      <vt:lpstr>Framgångar – Driver oss framåt</vt:lpstr>
      <vt:lpstr>Mål / Vision – Det vi jobbar med</vt:lpstr>
      <vt:lpstr>Mål / Vision – Det vi jobbar med</vt:lpstr>
      <vt:lpstr>Fästpunkter – Gör oss långsammare</vt:lpstr>
      <vt:lpstr>Fästpunkter – Gör oss långsammare</vt:lpstr>
      <vt:lpstr>Hinder risker för framtida arbete</vt:lpstr>
      <vt:lpstr>Hur går vi vidare med synpunkterna?</vt:lpstr>
      <vt:lpstr>Övriga frågor</vt:lpstr>
      <vt:lpstr>   Arbete i grupp 4, Kl. 14.00 -14.30 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Robert Meriruoho</dc:creator>
  <cp:lastModifiedBy>Robert Meriruoho</cp:lastModifiedBy>
  <cp:revision>44</cp:revision>
  <dcterms:created xsi:type="dcterms:W3CDTF">2026-03-04T11:27:15Z</dcterms:created>
  <dcterms:modified xsi:type="dcterms:W3CDTF">2026-05-13T16:07:11Z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0x010100505A1A55521F084B885F40EA46ADFD16</vt:lpwstr>
  </property>
  <property fmtid="{D5CDD505-2E9C-101B-9397-08002B2CF9AE}" pid="3" name="MediaServiceImageTags">
    <vt:lpwstr/>
  </property>
</Properties>
</file>