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6"/>
  </p:notesMasterIdLst>
  <p:sldIdLst>
    <p:sldId id="270" r:id="rId5"/>
    <p:sldId id="2147472750" r:id="rId6"/>
    <p:sldId id="2147472763" r:id="rId7"/>
    <p:sldId id="2147472760" r:id="rId8"/>
    <p:sldId id="2147472759" r:id="rId9"/>
    <p:sldId id="2147472765" r:id="rId10"/>
    <p:sldId id="2147472761" r:id="rId11"/>
    <p:sldId id="2147472762" r:id="rId12"/>
    <p:sldId id="2147472726" r:id="rId13"/>
    <p:sldId id="2147472764" r:id="rId14"/>
    <p:sldId id="269" r:id="rId15"/>
  </p:sldIdLst>
  <p:sldSz cx="12192000" cy="6858000"/>
  <p:notesSz cx="6858000" cy="9144000"/>
  <p:embeddedFontLst>
    <p:embeddedFont>
      <p:font typeface="Public Sans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egoe UI Semibold" panose="020B0702040204020203" pitchFamily="34" charset="0"/>
      <p:regular r:id="rId25"/>
      <p:bold r:id="rId26"/>
      <p:italic r:id="rId27"/>
      <p:boldItalic r:id="rId28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EE"/>
    <a:srgbClr val="EDF06F"/>
    <a:srgbClr val="CAC7C4"/>
    <a:srgbClr val="2E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2FD87DC-B62C-4C2E-ACEB-DF9F531F0FD8}">
  <a:tblStyle styleId="{92FD87DC-B62C-4C2E-ACEB-DF9F531F0FD8}" styleName="Ehälsomyndigheten tabell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rgbClr val="F5F3EF"/>
          </a:solidFill>
        </a:fill>
      </a:tcStyle>
    </a:band1H>
    <a:band2H>
      <a:tcStyle>
        <a:tcBdr/>
        <a:fill>
          <a:solidFill>
            <a:srgbClr val="FFFFFF"/>
          </a:solidFill>
        </a:fill>
      </a:tcStyle>
    </a:band2H>
    <a:band1V>
      <a:tcStyle>
        <a:tcBdr/>
        <a:fill>
          <a:solidFill>
            <a:srgbClr val="F5F3EF"/>
          </a:solidFill>
        </a:fill>
      </a:tcStyle>
    </a:band1V>
    <a:band2V>
      <a:tcStyle>
        <a:tcBdr/>
        <a:fill>
          <a:solidFill>
            <a:srgbClr val="FFFFFF"/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aj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aj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Mörkt forma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4726"/>
  </p:normalViewPr>
  <p:slideViewPr>
    <p:cSldViewPr snapToGrid="0">
      <p:cViewPr varScale="1">
        <p:scale>
          <a:sx n="66" d="100"/>
          <a:sy n="66" d="100"/>
        </p:scale>
        <p:origin x="3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412EE71E-84A5-C546-B795-2E41CC61CABB}" type="datetimeFigureOut">
              <a:rPr lang="sv-SE" smtClean="0"/>
              <a:pPr/>
              <a:t>2026-06-12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2194AD0D-3183-EA40-A9A1-BB387A69B5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9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Lena</a:t>
            </a:r>
            <a:br>
              <a:rPr lang="sv-SE" sz="1200" dirty="0"/>
            </a:br>
            <a:endParaRPr lang="sv-SE" sz="12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1839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1128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 sammanfattar vad vi är klara med och vad som händer i höst! + status målgrupper</a:t>
            </a:r>
          </a:p>
          <a:p>
            <a:r>
              <a:rPr lang="sv-SE" dirty="0"/>
              <a:t>3 blir klar, 5 blir klar, 4 till höstens, 1 osäkert, 2 starta upp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5269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5322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A58D5B97-4DBB-7CA4-373E-FD901BAC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738" y="6165851"/>
            <a:ext cx="8126861" cy="29686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52366D-446B-C749-BB96-71CBF3AB55E3}" type="datetime1">
              <a:rPr lang="sv-SE" sz="1200" smtClean="0"/>
              <a:t>2026-06-12</a:t>
            </a:fld>
            <a:endParaRPr lang="sv-SE" sz="1200" dirty="0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17FBBA03-59BD-E0FE-FE29-384D1FCF5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739" y="5768421"/>
            <a:ext cx="8126861" cy="360420"/>
          </a:xfrm>
        </p:spPr>
        <p:txBody>
          <a:bodyPr>
            <a:spAutoFit/>
          </a:bodyPr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23002E-576A-E543-026A-2C495337F8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739" y="5395488"/>
            <a:ext cx="8126861" cy="323165"/>
          </a:xfrm>
        </p:spPr>
        <p:txBody>
          <a:bodyPr anchor="b">
            <a:spAutoFit/>
          </a:bodyPr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Namn </a:t>
            </a:r>
            <a:r>
              <a:rPr lang="sv-SE" dirty="0" err="1"/>
              <a:t>Namnsson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E2D3FE5-2B6E-4612-8A63-6AD0E5DB8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8163932" cy="1748070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176C684F-6FAA-14C9-BA52-76CCE509A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18A57FDD-CF67-107D-AD6A-7F1299D1E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2"/>
          <a:stretch>
            <a:fillRect/>
          </a:stretch>
        </p:blipFill>
        <p:spPr>
          <a:xfrm>
            <a:off x="8483600" y="0"/>
            <a:ext cx="370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2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F12B3E65-23A3-3A3C-053D-47015330665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4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26067E6D-2CAC-903B-BD59-758F4D80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9EC87FD7-7584-60CE-7904-CAD05201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11436638" cy="856367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E8FCAEA7-6915-16BA-CBC6-F51897E4C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n + bild 4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>
            <a:extLst>
              <a:ext uri="{FF2B5EF4-FFF2-40B4-BE49-F238E27FC236}">
                <a16:creationId xmlns:a16="http://schemas.microsoft.com/office/drawing/2014/main" id="{CFF307A5-1A97-CA62-51CA-8B94648A6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7" name="Platshållare för text 40">
            <a:extLst>
              <a:ext uri="{FF2B5EF4-FFF2-40B4-BE49-F238E27FC236}">
                <a16:creationId xmlns:a16="http://schemas.microsoft.com/office/drawing/2014/main" id="{134AF99F-2CF8-367C-ED62-DDA5626E17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81662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779E707-A5E2-32D1-3432-CCC708DC25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81662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3" name="Platshållare för bild 4">
            <a:extLst>
              <a:ext uri="{FF2B5EF4-FFF2-40B4-BE49-F238E27FC236}">
                <a16:creationId xmlns:a16="http://schemas.microsoft.com/office/drawing/2014/main" id="{79BC5922-E026-95D6-B670-35D0BA521E3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19991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569DE17A-6BC7-D6D6-DC18-6897295A34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52481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4" name="Platshållare för text 40">
            <a:extLst>
              <a:ext uri="{FF2B5EF4-FFF2-40B4-BE49-F238E27FC236}">
                <a16:creationId xmlns:a16="http://schemas.microsoft.com/office/drawing/2014/main" id="{0290BFB7-2757-C186-DC00-0599DB84F9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52481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2" name="Platshållare för bild 4">
            <a:extLst>
              <a:ext uri="{FF2B5EF4-FFF2-40B4-BE49-F238E27FC236}">
                <a16:creationId xmlns:a16="http://schemas.microsoft.com/office/drawing/2014/main" id="{1FF6D9D4-3B4F-B917-6DB2-042A449074D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28623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3" name="Platshållare för text 40">
            <a:extLst>
              <a:ext uri="{FF2B5EF4-FFF2-40B4-BE49-F238E27FC236}">
                <a16:creationId xmlns:a16="http://schemas.microsoft.com/office/drawing/2014/main" id="{494D1AF0-66E2-B815-029B-C700150AEB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8799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2" name="Platshållare för text 40">
            <a:extLst>
              <a:ext uri="{FF2B5EF4-FFF2-40B4-BE49-F238E27FC236}">
                <a16:creationId xmlns:a16="http://schemas.microsoft.com/office/drawing/2014/main" id="{223D620D-3A6A-C9FF-29C8-3BD4D37F33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38799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887E929E-1235-F6D1-6FED-58F07258BEE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37255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8" name="Platshållare för text 40">
            <a:extLst>
              <a:ext uri="{FF2B5EF4-FFF2-40B4-BE49-F238E27FC236}">
                <a16:creationId xmlns:a16="http://schemas.microsoft.com/office/drawing/2014/main" id="{F206BDF8-0932-C34B-3E45-73A3992E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6114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41" name="Platshållare för text 40">
            <a:extLst>
              <a:ext uri="{FF2B5EF4-FFF2-40B4-BE49-F238E27FC236}">
                <a16:creationId xmlns:a16="http://schemas.microsoft.com/office/drawing/2014/main" id="{43857002-B30F-004F-D0D9-20A47C8D33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6114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ADA1EF5B-CA56-A2DC-00C8-24CD0BAB33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887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DB9FCF46-FDFB-D1D7-1398-91ABB05FAB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AF17E7C0-9ACF-35B4-D04D-38A9A73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6999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med rundade hörn 16">
            <a:extLst>
              <a:ext uri="{FF2B5EF4-FFF2-40B4-BE49-F238E27FC236}">
                <a16:creationId xmlns:a16="http://schemas.microsoft.com/office/drawing/2014/main" id="{4B42C060-305E-9F78-243A-001FB40F2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343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66341A13-2CFD-961E-9EFF-957BA5312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4" name="Rektangel med rundade hörn 23">
            <a:extLst>
              <a:ext uri="{FF2B5EF4-FFF2-40B4-BE49-F238E27FC236}">
                <a16:creationId xmlns:a16="http://schemas.microsoft.com/office/drawing/2014/main" id="{7D954E3C-F3DA-BF38-05E2-B2299A297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8241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 med rundade hörn 27">
            <a:extLst>
              <a:ext uri="{FF2B5EF4-FFF2-40B4-BE49-F238E27FC236}">
                <a16:creationId xmlns:a16="http://schemas.microsoft.com/office/drawing/2014/main" id="{CB5F6F5C-7C51-DB82-C5CD-15B8D232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84292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46D95A3-041F-BACD-CFC1-F5A8C794E8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90862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01C38230-94AE-1A03-95B6-99DBEB03D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90862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7" name="Platshållare för bild 4">
            <a:extLst>
              <a:ext uri="{FF2B5EF4-FFF2-40B4-BE49-F238E27FC236}">
                <a16:creationId xmlns:a16="http://schemas.microsoft.com/office/drawing/2014/main" id="{7813B2D8-A08B-725F-0DD0-CA877FD241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69244" y="1730449"/>
            <a:ext cx="3321800" cy="2832100"/>
          </a:xfrm>
          <a:prstGeom prst="roundRect">
            <a:avLst>
              <a:gd name="adj" fmla="val 2316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0" name="Platshållare för text 40">
            <a:extLst>
              <a:ext uri="{FF2B5EF4-FFF2-40B4-BE49-F238E27FC236}">
                <a16:creationId xmlns:a16="http://schemas.microsoft.com/office/drawing/2014/main" id="{8E7E737B-EA89-3D15-7BB7-2F7F48B8E09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56913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9" name="Platshållare för text 40">
            <a:extLst>
              <a:ext uri="{FF2B5EF4-FFF2-40B4-BE49-F238E27FC236}">
                <a16:creationId xmlns:a16="http://schemas.microsoft.com/office/drawing/2014/main" id="{B4D8E5E0-748B-E80E-4B1C-44960D0BB9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56913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A8034743-1469-DA5D-C535-D6A3DA5DCE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35295" y="1730449"/>
            <a:ext cx="3321800" cy="2832100"/>
          </a:xfrm>
          <a:prstGeom prst="roundRect">
            <a:avLst>
              <a:gd name="adj" fmla="val 2540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1" name="Platshållare för text 40">
            <a:extLst>
              <a:ext uri="{FF2B5EF4-FFF2-40B4-BE49-F238E27FC236}">
                <a16:creationId xmlns:a16="http://schemas.microsoft.com/office/drawing/2014/main" id="{CFB2123D-BFEC-EB82-15F9-CEFD4A32B0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964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0" name="Platshållare för text 40">
            <a:extLst>
              <a:ext uri="{FF2B5EF4-FFF2-40B4-BE49-F238E27FC236}">
                <a16:creationId xmlns:a16="http://schemas.microsoft.com/office/drawing/2014/main" id="{F5397780-75CA-74C2-D370-E2D1469C90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964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2" name="Platshållare för bild 4">
            <a:extLst>
              <a:ext uri="{FF2B5EF4-FFF2-40B4-BE49-F238E27FC236}">
                <a16:creationId xmlns:a16="http://schemas.microsoft.com/office/drawing/2014/main" id="{0BE56747-6A7D-9995-7DB0-F51E20F1C9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1346" y="1730449"/>
            <a:ext cx="3321800" cy="2832100"/>
          </a:xfrm>
          <a:prstGeom prst="roundRect">
            <a:avLst>
              <a:gd name="adj" fmla="val 220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text 8">
            <a:extLst>
              <a:ext uri="{FF2B5EF4-FFF2-40B4-BE49-F238E27FC236}">
                <a16:creationId xmlns:a16="http://schemas.microsoft.com/office/drawing/2014/main" id="{A50AAF1C-8CED-8203-72FE-336296B823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676FF661-5286-8921-A383-3F101683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39852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EC9AECC9-2BE1-4BD5-EBA6-B738E7A15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8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47A4A40B-A23C-1BB3-54F1-D5B50BD17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sp>
        <p:nvSpPr>
          <p:cNvPr id="4" name="Platshållare för text 7">
            <a:extLst>
              <a:ext uri="{FF2B5EF4-FFF2-40B4-BE49-F238E27FC236}">
                <a16:creationId xmlns:a16="http://schemas.microsoft.com/office/drawing/2014/main" id="{15B59CED-3446-81DE-40BA-0DEF91041F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3683659"/>
            <a:ext cx="10328616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Här kan man skriva namn, avsändare, kontaktuppgifter eller läs mer på ehalsomyndigheten.se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52F610C-8305-472E-6642-B3D38FA72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4381" y="2247782"/>
            <a:ext cx="10328615" cy="1323439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 dirty="0"/>
              <a:t>Här kan man skriva ”Tack för att ni lyssnat” eller liknande</a:t>
            </a:r>
          </a:p>
        </p:txBody>
      </p:sp>
    </p:spTree>
    <p:extLst>
      <p:ext uri="{BB962C8B-B14F-4D97-AF65-F5344CB8AC3E}">
        <p14:creationId xmlns:p14="http://schemas.microsoft.com/office/powerpoint/2010/main" val="525908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 med logoty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E-hälsomyndighetens logotyp.">
            <a:extLst>
              <a:ext uri="{FF2B5EF4-FFF2-40B4-BE49-F238E27FC236}">
                <a16:creationId xmlns:a16="http://schemas.microsoft.com/office/drawing/2014/main" id="{CB625EDA-3CC9-5A37-C53D-51EDA3A792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4636" y="2263958"/>
            <a:ext cx="1962727" cy="2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3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474932-6BA4-8EAE-FC36-B8594338C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2440" y="1597844"/>
            <a:ext cx="8009876" cy="2624180"/>
          </a:xfrm>
        </p:spPr>
        <p:txBody>
          <a:bodyPr>
            <a:spAutoFit/>
          </a:bodyPr>
          <a:lstStyle>
            <a:lvl1pPr marL="635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  <a:latin typeface="+mn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ADB75857-FB23-673D-F9FA-225FF5428E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8541" y="462437"/>
            <a:ext cx="11269901" cy="698846"/>
          </a:xfrm>
        </p:spPr>
        <p:txBody>
          <a:bodyPr>
            <a:spAutoFit/>
          </a:bodyPr>
          <a:lstStyle>
            <a:lvl1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rubrik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51FD41DB-898D-1549-8C47-35137E1E7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bg>
      <p:bgPr>
        <a:solidFill>
          <a:srgbClr val="2E6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761CA84E-FE53-C69E-707B-6E038DF55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D9B0459A-4C1E-C272-CE4C-C2C363553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783EF06E-2355-E64C-011A-2530B6C334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0898B70D-78DB-ADBF-5D08-7AFD856C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207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bakgrundsbild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811E767-5D08-7FC2-FBA4-1D2548CC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instruktion 2">
            <a:extLst>
              <a:ext uri="{FF2B5EF4-FFF2-40B4-BE49-F238E27FC236}">
                <a16:creationId xmlns:a16="http://schemas.microsoft.com/office/drawing/2014/main" id="{D6CCAEEF-CD80-D0E8-835E-74A9CFB6E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407187"/>
            <a:ext cx="5971142" cy="1178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SE">
                <a:solidFill>
                  <a:sysClr val="windowText" lastClr="000000"/>
                </a:solidFill>
              </a:rPr>
              <a:t>Byt bildbakgrund genom att högerklicka på </a:t>
            </a:r>
            <a:r>
              <a:rPr lang="sv-SE">
                <a:solidFill>
                  <a:sysClr val="windowText" lastClr="000000"/>
                </a:solidFill>
              </a:rPr>
              <a:t>sidan</a:t>
            </a:r>
            <a:r>
              <a:rPr lang="en-SE">
                <a:solidFill>
                  <a:sysClr val="windowText" lastClr="000000"/>
                </a:solidFill>
              </a:rPr>
              <a:t> och välj ”Formatera bakgrund”. Välj ”Bild eller </a:t>
            </a:r>
            <a:r>
              <a:rPr lang="sv-SE">
                <a:solidFill>
                  <a:sysClr val="windowText" lastClr="000000"/>
                </a:solidFill>
              </a:rPr>
              <a:t>strukturfyllning</a:t>
            </a:r>
            <a:r>
              <a:rPr lang="en-SE">
                <a:solidFill>
                  <a:sysClr val="windowText" lastClr="000000"/>
                </a:solidFill>
              </a:rPr>
              <a:t>” under fliken </a:t>
            </a:r>
            <a:r>
              <a:rPr lang="sv-SE">
                <a:solidFill>
                  <a:sysClr val="windowText" lastClr="000000"/>
                </a:solidFill>
              </a:rPr>
              <a:t>”</a:t>
            </a:r>
            <a:r>
              <a:rPr lang="en-SE">
                <a:solidFill>
                  <a:sysClr val="windowText" lastClr="000000"/>
                </a:solidFill>
              </a:rPr>
              <a:t>F</a:t>
            </a:r>
            <a:r>
              <a:rPr lang="sv-SE" err="1">
                <a:solidFill>
                  <a:sysClr val="windowText" lastClr="000000"/>
                </a:solidFill>
              </a:rPr>
              <a:t>yllning</a:t>
            </a:r>
            <a:r>
              <a:rPr lang="en-SE">
                <a:solidFill>
                  <a:sysClr val="windowText" lastClr="000000"/>
                </a:solidFill>
              </a:rPr>
              <a:t>”. Klicka på ”</a:t>
            </a:r>
            <a:r>
              <a:rPr lang="sv-SE">
                <a:solidFill>
                  <a:sysClr val="windowText" lastClr="000000"/>
                </a:solidFill>
              </a:rPr>
              <a:t>Infoga</a:t>
            </a:r>
            <a:r>
              <a:rPr lang="en-SE">
                <a:solidFill>
                  <a:sysClr val="windowText" lastClr="000000"/>
                </a:solidFill>
              </a:rPr>
              <a:t>” för att välja bild.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A8DAFB0-F485-C0CE-536C-80B371EBA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15042" y="-1828800"/>
            <a:ext cx="3937000" cy="38574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B4B6F851-BF56-65F5-833E-C4C2EEBF5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11" name="Platshållare för text 7">
            <a:extLst>
              <a:ext uri="{FF2B5EF4-FFF2-40B4-BE49-F238E27FC236}">
                <a16:creationId xmlns:a16="http://schemas.microsoft.com/office/drawing/2014/main" id="{DD3F34C8-F430-8F54-58DB-F8B290A38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688E8C86-6DFC-EC09-188B-7C3C3EB75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047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7045A3F-18F0-13DF-EAEB-6ED2F9E99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8636" y="329185"/>
            <a:ext cx="3964083" cy="6144768"/>
          </a:xfrm>
          <a:prstGeom prst="roundRect">
            <a:avLst>
              <a:gd name="adj" fmla="val 2069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32762D-77C1-38F0-DFC6-D2429620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6937518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198EEF4-34F6-6946-2985-75209ADB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6937518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98F0A9B7-67F5-87BA-CD43-D6D00BB63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9D008C94-5F54-AE20-DB30-8E09B851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8C70AF6B-F2A0-6F29-A4AB-18F8964BB4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87946" y="329185"/>
            <a:ext cx="4941870" cy="6223314"/>
          </a:xfrm>
          <a:prstGeom prst="roundRect">
            <a:avLst>
              <a:gd name="adj" fmla="val 1669"/>
            </a:avLst>
          </a:prstGeom>
          <a:effectLst/>
        </p:spPr>
        <p:txBody>
          <a:bodyPr/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4135153-0D0A-7D1E-E5AE-458636B4B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5992121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E91F47F3-6B4B-5375-7BDA-7342BDA46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5992121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6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5672F7B3-835D-0F94-09F3-C24856A130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40615" y="1813302"/>
            <a:ext cx="11489201" cy="4138048"/>
          </a:xfrm>
          <a:prstGeom prst="roundRect">
            <a:avLst>
              <a:gd name="adj" fmla="val 1411"/>
            </a:avLst>
          </a:prstGeom>
          <a:effectLst/>
        </p:spPr>
        <p:txBody>
          <a:bodyPr>
            <a:noAutofit/>
          </a:bodyPr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EEE763BC-ABD1-75E2-F6F5-FA487ADA7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614" y="1813302"/>
            <a:ext cx="11489202" cy="4138236"/>
          </a:xfrm>
          <a:prstGeom prst="roundRect">
            <a:avLst>
              <a:gd name="adj" fmla="val 1353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61988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6952FCC-A8DE-0763-F4CB-048AA0B1F3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1654427"/>
          </a:xfrm>
        </p:spPr>
        <p:txBody>
          <a:bodyPr>
            <a:spAutoFit/>
          </a:bodyPr>
          <a:lstStyle>
            <a:lvl1pPr>
              <a:buFont typeface="Arial" panose="020B0604020202020204" pitchFamily="34" charset="0"/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53998"/>
          </a:xfrm>
        </p:spPr>
        <p:txBody>
          <a:bodyPr lIns="90000" anchor="t">
            <a:sp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1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94D90F6-1CF7-E4D8-6FF6-40305F01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15" y="1973480"/>
            <a:ext cx="7838711" cy="3964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46CEB30-D8EC-12C3-65B6-5E9B00EF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0"/>
            <a:ext cx="783871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79445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61" r:id="rId4"/>
    <p:sldLayoutId id="2147483650" r:id="rId5"/>
    <p:sldLayoutId id="2147483666" r:id="rId6"/>
    <p:sldLayoutId id="2147483654" r:id="rId7"/>
    <p:sldLayoutId id="2147483669" r:id="rId8"/>
    <p:sldLayoutId id="2147483667" r:id="rId9"/>
    <p:sldLayoutId id="2147483659" r:id="rId10"/>
    <p:sldLayoutId id="2147483664" r:id="rId11"/>
    <p:sldLayoutId id="2147483665" r:id="rId12"/>
    <p:sldLayoutId id="2147483655" r:id="rId13"/>
    <p:sldLayoutId id="2147483663" r:id="rId14"/>
    <p:sldLayoutId id="2147483662" r:id="rId15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nomedbrowser.org/?perspective=full&amp;conceptId1=654031000052101&amp;edition=MAIN/SNOMEDCT-SE/2026-05-31&amp;release=&amp;languages=sv,en" TargetMode="External"/><Relationship Id="rId2" Type="http://schemas.openxmlformats.org/officeDocument/2006/relationships/hyperlink" Target="https://snomedbrowser.org/?perspective=full&amp;conceptId1=513871000052105&amp;edition=MAIN/SNOMEDCT-SE/2026-05-31&amp;release=&amp;languages=sv,e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snomed.org/snomedct-expo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3A3B044-BDFD-AFC6-52DE-6E1D6B0F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z="1200" dirty="0"/>
              <a:t>2026-06-11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7E885A7-5768-69DA-F989-FDC27763F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74734610-F728-C0A9-BBF1-7696CF4EE4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Lena Englund, Robert Meriruoho, Sahar </a:t>
            </a:r>
            <a:r>
              <a:rPr lang="sv-SE" sz="1800" dirty="0"/>
              <a:t>Amdouni</a:t>
            </a:r>
            <a:endParaRPr lang="sv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5073800-CB1A-19D4-8C58-23BCDE63C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7" y="2589195"/>
            <a:ext cx="9719481" cy="1713839"/>
          </a:xfrm>
        </p:spPr>
        <p:txBody>
          <a:bodyPr/>
          <a:lstStyle/>
          <a:p>
            <a:r>
              <a:rPr lang="sv-SE" dirty="0"/>
              <a:t>Arbetsgruppsmöte 6 2026</a:t>
            </a:r>
            <a:br>
              <a:rPr lang="sv-SE" dirty="0"/>
            </a:br>
            <a:r>
              <a:rPr lang="sv-SE" dirty="0"/>
              <a:t>Kodverken för verksamhetsinriktning och vårdtjänst inom hälso- och sjukvård</a:t>
            </a:r>
            <a:br>
              <a:rPr lang="sv-SE" dirty="0"/>
            </a:br>
            <a:br>
              <a:rPr lang="sv-SE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600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2BD9661-170A-6CB0-4AAF-F459F34889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E944655A-F929-02CE-A677-EFDE0D535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Önskar er en trevlig sommar 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076C83CB-DCB8-68C7-E7DB-702E6D02A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15" y="1292225"/>
            <a:ext cx="4580017" cy="46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702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82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latshållare för bild 2">
            <a:extLst>
              <a:ext uri="{FF2B5EF4-FFF2-40B4-BE49-F238E27FC236}">
                <a16:creationId xmlns:a16="http://schemas.microsoft.com/office/drawing/2014/main" id="{00B2B4FE-7AB2-4AD6-928F-B5DB4D5159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85" b="185"/>
          <a:stretch>
            <a:fillRect/>
          </a:stretch>
        </p:blipFill>
        <p:spPr>
          <a:xfrm>
            <a:off x="7885091" y="251460"/>
            <a:ext cx="3903127" cy="6050280"/>
          </a:xfrm>
          <a:prstGeom prst="rect">
            <a:avLst/>
          </a:prstGeom>
        </p:spPr>
      </p:pic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AC9A0F39-8390-48F8-B603-ECE48857F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82" y="914400"/>
            <a:ext cx="6937518" cy="538734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Välkomna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Höstens arbete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Kodverken i Snomed 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Krig o beredskap </a:t>
            </a:r>
          </a:p>
          <a:p>
            <a:pPr marL="285750" indent="-285750"/>
            <a:r>
              <a:rPr lang="sv-SE" sz="1800" dirty="0"/>
              <a:t>ePoster till Snomed CT EXPO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Övriga frågor</a:t>
            </a:r>
          </a:p>
          <a:p>
            <a:pPr marL="0" indent="0">
              <a:buNone/>
            </a:pPr>
            <a:r>
              <a:rPr lang="sv-SE" sz="1800" dirty="0"/>
              <a:t> </a:t>
            </a:r>
          </a:p>
          <a:p>
            <a:pPr marL="0" indent="0">
              <a:buNone/>
            </a:pPr>
            <a:endParaRPr lang="sv-SE" sz="1800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EB57B5FD-6C66-0C05-BEDD-4D1622CA8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82" y="62274"/>
            <a:ext cx="6937518" cy="760198"/>
          </a:xfrm>
        </p:spPr>
        <p:txBody>
          <a:bodyPr>
            <a:normAutofit fontScale="90000"/>
          </a:bodyPr>
          <a:lstStyle/>
          <a:p>
            <a:r>
              <a:rPr lang="sv-SE" sz="4400" dirty="0"/>
              <a:t>Agenda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479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C1CE9D6-FF11-4126-9FED-EFC0693F5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1" y="205974"/>
            <a:ext cx="11436638" cy="729691"/>
          </a:xfrm>
        </p:spPr>
        <p:txBody>
          <a:bodyPr>
            <a:normAutofit/>
          </a:bodyPr>
          <a:lstStyle/>
          <a:p>
            <a:r>
              <a:rPr lang="sv-SE" sz="3600" dirty="0"/>
              <a:t>Planering för vårens arbete </a:t>
            </a:r>
            <a:endParaRPr lang="sv-SE" sz="3200" dirty="0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531E008B-21B5-4521-A1F4-FBC952E0268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3" y="1668923"/>
            <a:ext cx="5523246" cy="4126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400" b="1" dirty="0">
                <a:solidFill>
                  <a:srgbClr val="FF0000"/>
                </a:solidFill>
              </a:rPr>
              <a:t>Öppet digitalt möte 1 </a:t>
            </a:r>
            <a:br>
              <a:rPr lang="sv-SE" sz="1400" b="1" dirty="0">
                <a:solidFill>
                  <a:srgbClr val="FF0000"/>
                </a:solidFill>
              </a:rPr>
            </a:br>
            <a:r>
              <a:rPr lang="sv-SE" sz="1400" dirty="0">
                <a:solidFill>
                  <a:srgbClr val="FF0000"/>
                </a:solidFill>
              </a:rPr>
              <a:t>16/4 13.00 – 14.00</a:t>
            </a:r>
          </a:p>
          <a:p>
            <a:pPr marL="0" indent="0">
              <a:buNone/>
            </a:pPr>
            <a:r>
              <a:rPr lang="sv-SE" sz="1400" b="1" strike="sngStrike" dirty="0"/>
              <a:t>Öppet digitalt möte 2</a:t>
            </a:r>
            <a:br>
              <a:rPr lang="sv-SE" sz="1400" b="1" strike="sngStrike" dirty="0"/>
            </a:br>
            <a:r>
              <a:rPr lang="sv-SE" sz="1400" strike="sngStrike" dirty="0"/>
              <a:t>17/6 14.00 – 15. 00</a:t>
            </a:r>
          </a:p>
          <a:p>
            <a:pPr marL="0" indent="0">
              <a:buNone/>
            </a:pPr>
            <a:r>
              <a:rPr lang="sv-SE" sz="1400" b="1" dirty="0"/>
              <a:t>Ersätts med informationsbrev</a:t>
            </a:r>
          </a:p>
          <a:p>
            <a:pPr marL="0" indent="0">
              <a:buNone/>
            </a:pPr>
            <a:r>
              <a:rPr lang="sv-SE" sz="1400" b="1" dirty="0"/>
              <a:t>Preliminära möten till hösten</a:t>
            </a:r>
          </a:p>
          <a:p>
            <a:r>
              <a:rPr lang="sv-SE" sz="1400" b="1" dirty="0"/>
              <a:t>2 september</a:t>
            </a:r>
          </a:p>
          <a:p>
            <a:r>
              <a:rPr lang="sv-SE" sz="1400" b="1" dirty="0"/>
              <a:t>2 december</a:t>
            </a:r>
          </a:p>
          <a:p>
            <a:pPr marL="0" indent="0">
              <a:buNone/>
            </a:pPr>
            <a:r>
              <a:rPr lang="sv-SE" sz="1400" b="1" dirty="0"/>
              <a:t>Vi kommer arbeta mer i smågrupperna till hösten.</a:t>
            </a:r>
          </a:p>
        </p:txBody>
      </p:sp>
      <p:graphicFrame>
        <p:nvGraphicFramePr>
          <p:cNvPr id="6" name="Platshållare för innehåll 5">
            <a:extLst>
              <a:ext uri="{FF2B5EF4-FFF2-40B4-BE49-F238E27FC236}">
                <a16:creationId xmlns:a16="http://schemas.microsoft.com/office/drawing/2014/main" id="{16CE1C4C-0985-4FCC-9639-572199494A4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1297" y="1821346"/>
          <a:ext cx="5506996" cy="4126348"/>
        </p:xfrm>
        <a:graphic>
          <a:graphicData uri="http://schemas.openxmlformats.org/drawingml/2006/table">
            <a:tbl>
              <a:tblPr/>
              <a:tblGrid>
                <a:gridCol w="5506996">
                  <a:extLst>
                    <a:ext uri="{9D8B030D-6E8A-4147-A177-3AD203B41FA5}">
                      <a16:colId xmlns:a16="http://schemas.microsoft.com/office/drawing/2014/main" val="3613082360"/>
                    </a:ext>
                  </a:extLst>
                </a:gridCol>
              </a:tblGrid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1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20/1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892148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2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11/2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858146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3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11/3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6285801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4</a:t>
                      </a:r>
                      <a:endParaRPr lang="sv-SE" sz="1400" b="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b="0" dirty="0">
                          <a:solidFill>
                            <a:srgbClr val="FF0000"/>
                          </a:solidFill>
                          <a:effectLst/>
                        </a:rPr>
                        <a:t>22/4 10.00-16.00 (fysiskt)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11877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5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13/5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688358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6</a:t>
                      </a:r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effectLst/>
                        </a:rPr>
                        <a:t>10/6 13.00-14.00 OBS (digitalt) sommaravslutning</a:t>
                      </a:r>
                    </a:p>
                    <a:p>
                      <a:pPr algn="l" fontAlgn="t"/>
                      <a:endParaRPr lang="sv-SE" sz="1400" dirty="0"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697168"/>
                  </a:ext>
                </a:extLst>
              </a:tr>
            </a:tbl>
          </a:graphicData>
        </a:graphic>
      </p:graphicFrame>
      <p:sp>
        <p:nvSpPr>
          <p:cNvPr id="10" name="Rubrik 3">
            <a:extLst>
              <a:ext uri="{FF2B5EF4-FFF2-40B4-BE49-F238E27FC236}">
                <a16:creationId xmlns:a16="http://schemas.microsoft.com/office/drawing/2014/main" id="{849E3955-0ECB-4952-A337-F25114AB4459}"/>
              </a:ext>
            </a:extLst>
          </p:cNvPr>
          <p:cNvSpPr txBox="1">
            <a:spLocks/>
          </p:cNvSpPr>
          <p:nvPr/>
        </p:nvSpPr>
        <p:spPr>
          <a:xfrm>
            <a:off x="6291074" y="1088088"/>
            <a:ext cx="5523245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Öppna digitala möten </a:t>
            </a:r>
          </a:p>
        </p:txBody>
      </p:sp>
      <p:sp>
        <p:nvSpPr>
          <p:cNvPr id="11" name="Rubrik 3">
            <a:extLst>
              <a:ext uri="{FF2B5EF4-FFF2-40B4-BE49-F238E27FC236}">
                <a16:creationId xmlns:a16="http://schemas.microsoft.com/office/drawing/2014/main" id="{3349EBCF-2C95-4226-9417-F4A9AC91CE61}"/>
              </a:ext>
            </a:extLst>
          </p:cNvPr>
          <p:cNvSpPr txBox="1">
            <a:spLocks/>
          </p:cNvSpPr>
          <p:nvPr/>
        </p:nvSpPr>
        <p:spPr>
          <a:xfrm>
            <a:off x="565380" y="1088088"/>
            <a:ext cx="5335547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Arbetsgruppsmöten</a:t>
            </a:r>
          </a:p>
        </p:txBody>
      </p:sp>
    </p:spTree>
    <p:extLst>
      <p:ext uri="{BB962C8B-B14F-4D97-AF65-F5344CB8AC3E}">
        <p14:creationId xmlns:p14="http://schemas.microsoft.com/office/powerpoint/2010/main" val="1083871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DA6A10DC-96BD-E977-5283-1A613C939F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5095049"/>
          </a:xfrm>
        </p:spPr>
        <p:txBody>
          <a:bodyPr/>
          <a:lstStyle/>
          <a:p>
            <a:r>
              <a:rPr lang="sv-SE" sz="2000" b="1" dirty="0"/>
              <a:t>Fokus framåt är att bli färdiga, gå in i förvaltning och avsluta arbetsgruppen</a:t>
            </a:r>
          </a:p>
          <a:p>
            <a:endParaRPr lang="sv-SE" dirty="0"/>
          </a:p>
          <a:p>
            <a:r>
              <a:rPr lang="sv-SE" b="1" dirty="0"/>
              <a:t>Grupp 1:</a:t>
            </a:r>
            <a:r>
              <a:rPr lang="sv-SE" dirty="0"/>
              <a:t> fortsätter till hösten med att kvalitetssäkra kodverket för vårdtjänster</a:t>
            </a:r>
          </a:p>
          <a:p>
            <a:endParaRPr lang="sv-SE" b="1" dirty="0"/>
          </a:p>
          <a:p>
            <a:r>
              <a:rPr lang="sv-SE" b="1" dirty="0"/>
              <a:t>Grupp 2: </a:t>
            </a:r>
            <a:r>
              <a:rPr lang="sv-SE" dirty="0"/>
              <a:t>b</a:t>
            </a:r>
            <a:r>
              <a:rPr lang="sv-SE" sz="1600" dirty="0"/>
              <a:t>eskrivningar och kodningskriterier till verksamhetsinriktning </a:t>
            </a:r>
            <a:r>
              <a:rPr lang="sv-SE" dirty="0"/>
              <a:t>startas eventuellt upp till hösten. </a:t>
            </a:r>
          </a:p>
          <a:p>
            <a:endParaRPr lang="sv-SE" dirty="0"/>
          </a:p>
          <a:p>
            <a:r>
              <a:rPr lang="sv-SE" b="1" dirty="0"/>
              <a:t>Grupp 3: </a:t>
            </a:r>
            <a:r>
              <a:rPr lang="sv-SE" dirty="0"/>
              <a:t>skapa verksamhetsinriktningar utifrån HSA-koder blir färdig till nästa Snomed CT release</a:t>
            </a:r>
          </a:p>
          <a:p>
            <a:endParaRPr lang="sv-SE" dirty="0"/>
          </a:p>
          <a:p>
            <a:r>
              <a:rPr lang="sv-SE" b="1" dirty="0"/>
              <a:t>Grupp 4: </a:t>
            </a:r>
            <a:r>
              <a:rPr lang="sv-SE" dirty="0"/>
              <a:t>vårdtjänster ortopedi och gynekologi blir färdig till sommaren. Fortsätter till hösten med psykiatri och ÖNH</a:t>
            </a:r>
          </a:p>
          <a:p>
            <a:endParaRPr lang="sv-SE" dirty="0"/>
          </a:p>
          <a:p>
            <a:r>
              <a:rPr lang="sv-SE" b="1" dirty="0"/>
              <a:t>Grupp 5: </a:t>
            </a:r>
            <a:r>
              <a:rPr lang="sv-SE" dirty="0"/>
              <a:t>mappning mellan HSA och verksamhetsinriktning blir färdig </a:t>
            </a:r>
            <a:r>
              <a:rPr lang="sv-SE"/>
              <a:t>till Snomed CT release</a:t>
            </a:r>
            <a:endParaRPr lang="sv-SE" dirty="0"/>
          </a:p>
          <a:p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2C4B691C-A528-911D-38E3-9F6A989D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Höstens arbete</a:t>
            </a:r>
          </a:p>
        </p:txBody>
      </p:sp>
    </p:spTree>
    <p:extLst>
      <p:ext uri="{BB962C8B-B14F-4D97-AF65-F5344CB8AC3E}">
        <p14:creationId xmlns:p14="http://schemas.microsoft.com/office/powerpoint/2010/main" val="400728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DCF0DFAE-0EF5-45C3-AB17-C96EA113F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Båda urvalen är publicerade i Snomed CT i samband med den svenska utgåvan av Snomed CT den 31. Maj 2026</a:t>
            </a:r>
            <a:br>
              <a:rPr lang="sv-SE" dirty="0"/>
            </a:br>
            <a:endParaRPr lang="sv-SE" dirty="0"/>
          </a:p>
          <a:p>
            <a:pPr marL="800100" lvl="1" indent="-342900">
              <a:buFont typeface="+mj-lt"/>
              <a:buAutoNum type="arabicPeriod"/>
            </a:pPr>
            <a:r>
              <a:rPr lang="sv-SE" b="1" dirty="0"/>
              <a:t>563951000052105 |urval verksamhetsinriktning inom hälso- och sjukvård| </a:t>
            </a:r>
            <a:r>
              <a:rPr lang="sv-SE" dirty="0"/>
              <a:t>innehåller 195 verksamhetsinriktningar framförallt från HSA. </a:t>
            </a:r>
            <a:br>
              <a:rPr lang="sv-SE" dirty="0"/>
            </a:br>
            <a:r>
              <a:rPr lang="sv-SE" dirty="0">
                <a:hlinkClick r:id="rId2"/>
              </a:rPr>
              <a:t>Länk till förteckning i Snomed CT browser</a:t>
            </a:r>
            <a:endParaRPr lang="sv-SE" dirty="0"/>
          </a:p>
          <a:p>
            <a:pPr marL="800100" lvl="1" indent="-342900">
              <a:buFont typeface="+mj-lt"/>
              <a:buAutoNum type="arabicPeriod"/>
            </a:pPr>
            <a:r>
              <a:rPr lang="sv-SE" b="1" dirty="0"/>
              <a:t>654031000052101 |Nationella vårdtjänster| </a:t>
            </a:r>
            <a:r>
              <a:rPr lang="sv-SE" dirty="0"/>
              <a:t>innehåller 698 vårdtjänster som bygger på tidigare nationellt och regional arbete. </a:t>
            </a:r>
            <a:br>
              <a:rPr lang="sv-SE" dirty="0"/>
            </a:br>
            <a:r>
              <a:rPr lang="sv-SE" dirty="0">
                <a:hlinkClick r:id="rId3"/>
              </a:rPr>
              <a:t>Länk till förteckning i Snomed CT browser</a:t>
            </a:r>
            <a:endParaRPr lang="sv-SE" dirty="0"/>
          </a:p>
          <a:p>
            <a:pPr marL="457200" lvl="1" indent="0">
              <a:buNone/>
            </a:pPr>
            <a:endParaRPr lang="sv-SE" dirty="0"/>
          </a:p>
          <a:p>
            <a:pPr marL="800100" lvl="1" indent="-342900">
              <a:buFont typeface="+mj-lt"/>
              <a:buAutoNum type="arabicPeriod"/>
            </a:pPr>
            <a:endParaRPr lang="sv-SE" dirty="0"/>
          </a:p>
          <a:p>
            <a:pPr lvl="1"/>
            <a:endParaRPr lang="sv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46DCAFC6-864A-5C69-1CE3-BEEA0CD14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Release i Snomed CT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DC0AE115-DFD9-41B6-984E-96FB40B5F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312" y="3993374"/>
            <a:ext cx="3982006" cy="2067213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252E4431-FF99-4354-9E56-95AD28407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2786" y="945864"/>
            <a:ext cx="3991532" cy="26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2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2998299D-34BF-A2C6-3059-A4B5A2613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Genomgång av hur man kan söka i urvalen med ECL i </a:t>
            </a:r>
            <a:r>
              <a:rPr lang="sv-SE" dirty="0" err="1"/>
              <a:t>Snomed</a:t>
            </a:r>
            <a:r>
              <a:rPr lang="sv-SE" dirty="0"/>
              <a:t> CT browsern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För att söka i </a:t>
            </a:r>
            <a:r>
              <a:rPr lang="sv-SE" b="1" dirty="0"/>
              <a:t>Nationella vårdtjänster </a:t>
            </a:r>
            <a:r>
              <a:rPr lang="sv-SE" dirty="0"/>
              <a:t>skriv följande kod enligt ECL syntax  – </a:t>
            </a:r>
            <a:br>
              <a:rPr lang="sv-SE" dirty="0"/>
            </a:br>
            <a:r>
              <a:rPr lang="sv-SE" dirty="0"/>
              <a:t>^654031000052101 |Nationella vårdtjänster|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För att söka i </a:t>
            </a:r>
            <a:r>
              <a:rPr lang="sv-SE" b="1" dirty="0"/>
              <a:t>Verksamhetsinriktning</a:t>
            </a:r>
            <a:r>
              <a:rPr lang="sv-SE" dirty="0"/>
              <a:t> skriv följande kod enligt ECL syntax – </a:t>
            </a:r>
            <a:br>
              <a:rPr lang="sv-SE" dirty="0"/>
            </a:br>
            <a:r>
              <a:rPr lang="sv-SE" dirty="0"/>
              <a:t>&lt;513871000052105 |verksamhetsinriktning inom hälso- och sjukvård|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Sökningen kan därefter förfinas med text under </a:t>
            </a:r>
            <a:r>
              <a:rPr lang="sv-SE" i="1" dirty="0" err="1"/>
              <a:t>Enter</a:t>
            </a:r>
            <a:r>
              <a:rPr lang="sv-SE" i="1" dirty="0"/>
              <a:t> </a:t>
            </a:r>
            <a:r>
              <a:rPr lang="sv-SE" i="1" dirty="0" err="1"/>
              <a:t>additional</a:t>
            </a:r>
            <a:r>
              <a:rPr lang="sv-SE" i="1" dirty="0"/>
              <a:t> </a:t>
            </a:r>
            <a:r>
              <a:rPr lang="sv-SE" i="1" dirty="0" err="1"/>
              <a:t>search</a:t>
            </a:r>
            <a:r>
              <a:rPr lang="sv-SE" i="1" dirty="0"/>
              <a:t> filter (</a:t>
            </a:r>
            <a:r>
              <a:rPr lang="sv-SE" i="1" dirty="0" err="1"/>
              <a:t>optional</a:t>
            </a:r>
            <a:r>
              <a:rPr lang="sv-SE" i="1" dirty="0"/>
              <a:t>) </a:t>
            </a:r>
            <a:endParaRPr lang="sv-SE" dirty="0"/>
          </a:p>
          <a:p>
            <a:pPr marL="742950" lvl="1" indent="-285750"/>
            <a:r>
              <a:rPr lang="sv-SE" dirty="0"/>
              <a:t>Exempelvis ”kognitiv beteende..” som då visar att det finns 2 begrepp i urval vårdtjänster som matchar sökningen</a:t>
            </a:r>
          </a:p>
          <a:p>
            <a:pPr marL="285750" indent="-285750"/>
            <a:r>
              <a:rPr lang="sv-SE" dirty="0"/>
              <a:t>Se </a:t>
            </a:r>
            <a:r>
              <a:rPr lang="sv-SE" dirty="0" err="1"/>
              <a:t>Snomed</a:t>
            </a:r>
            <a:r>
              <a:rPr lang="sv-SE" dirty="0"/>
              <a:t> internationals guide för mer information om </a:t>
            </a:r>
            <a:r>
              <a:rPr lang="sv-SE"/>
              <a:t>ECL syntax </a:t>
            </a: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A27E185-0A3A-CF98-CD39-8A772A1B8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ECL sökning i urvalet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5465F4D-4B2F-8EAF-B171-2D62DE2F5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947" y="1650200"/>
            <a:ext cx="5247189" cy="3824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3768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latshållare för innehåll 8">
            <a:extLst>
              <a:ext uri="{FF2B5EF4-FFF2-40B4-BE49-F238E27FC236}">
                <a16:creationId xmlns:a16="http://schemas.microsoft.com/office/drawing/2014/main" id="{EF1D6C36-36FF-4BFC-AAB8-6E50A0BB8EEE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7209911" y="328613"/>
            <a:ext cx="4298390" cy="6224587"/>
          </a:xfrm>
          <a:ln>
            <a:solidFill>
              <a:schemeClr val="tx1"/>
            </a:solidFill>
          </a:ln>
        </p:spPr>
      </p:pic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AD33374-66B3-411D-8D37-93ECDD081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011008"/>
            <a:ext cx="5992121" cy="4901520"/>
          </a:xfrm>
        </p:spPr>
        <p:txBody>
          <a:bodyPr>
            <a:normAutofit lnSpcReduction="10000"/>
          </a:bodyPr>
          <a:lstStyle/>
          <a:p>
            <a:r>
              <a:rPr lang="sv-SE" dirty="0"/>
              <a:t>Haft ett möte med Bruno Ziegler från Socialstyrelsen som är projektledare för </a:t>
            </a:r>
            <a:r>
              <a:rPr lang="sv-SE" b="1" i="1" dirty="0"/>
              <a:t>Uppdrag till Socialstyrelsen att förbereda arbetet med att genomföra förslagen i lagrådsremissen Hälso- och sjukvårdens beredskap</a:t>
            </a:r>
          </a:p>
          <a:p>
            <a:r>
              <a:rPr lang="sv-SE" dirty="0"/>
              <a:t>Ur regeringsbeslutet över uppdraget: </a:t>
            </a:r>
          </a:p>
          <a:p>
            <a:pPr marL="0" indent="0">
              <a:buNone/>
            </a:pPr>
            <a:r>
              <a:rPr lang="sv-SE" b="1" i="1" dirty="0"/>
              <a:t>Förslagen i lagrådsremissen innebär att det förtydligas vilka skyldigheter kommuner och regioner har att erbjuda vård och hjälpa varandra under fredstida krissituationer, höjd beredskap och katastroftillstånd i hälso- och sjukvården</a:t>
            </a:r>
            <a:r>
              <a:rPr lang="sv-SE" b="1" dirty="0"/>
              <a:t>.</a:t>
            </a:r>
          </a:p>
          <a:p>
            <a:r>
              <a:rPr lang="sv-SE" dirty="0"/>
              <a:t>Urval verksamhetsinriktning inom hälso- och sjukvård ett alternativ till att definiera vilken typ av vård måste finnas tillgänglig under krissituationer </a:t>
            </a:r>
          </a:p>
          <a:p>
            <a:pPr lvl="1"/>
            <a:r>
              <a:rPr lang="sv-SE" dirty="0"/>
              <a:t>Initialt ca. 30  verksamhetsinriktningar identifierade var av de flesta finns med i urvalet</a:t>
            </a:r>
          </a:p>
          <a:p>
            <a:pPr lvl="1"/>
            <a:r>
              <a:rPr lang="sv-SE" dirty="0"/>
              <a:t>Sannolikt flera möten om urvalet och hur det kan användas för regeringsuppdragets syfte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9C5EBE3E-A0E6-378A-6F3E-889DFE6A0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8613"/>
            <a:ext cx="6129650" cy="485191"/>
          </a:xfrm>
        </p:spPr>
        <p:txBody>
          <a:bodyPr>
            <a:normAutofit fontScale="90000"/>
          </a:bodyPr>
          <a:lstStyle/>
          <a:p>
            <a:r>
              <a:rPr lang="sv-SE" dirty="0"/>
              <a:t>Hälso- och sjukvårdens beredskap</a:t>
            </a:r>
          </a:p>
        </p:txBody>
      </p:sp>
    </p:spTree>
    <p:extLst>
      <p:ext uri="{BB962C8B-B14F-4D97-AF65-F5344CB8AC3E}">
        <p14:creationId xmlns:p14="http://schemas.microsoft.com/office/powerpoint/2010/main" val="4219970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A763A5E-68A6-4191-BFB2-C761651D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943163"/>
            <a:ext cx="5593808" cy="4132851"/>
          </a:xfrm>
        </p:spPr>
        <p:txBody>
          <a:bodyPr/>
          <a:lstStyle/>
          <a:p>
            <a:r>
              <a:rPr lang="sv-SE" dirty="0"/>
              <a:t>Gruppens arbete och kodverken kommer att presenteras i </a:t>
            </a:r>
            <a:r>
              <a:rPr lang="sv-SE" dirty="0">
                <a:hlinkClick r:id="rId2"/>
              </a:rPr>
              <a:t>Snomed CT EXPO 2026 </a:t>
            </a:r>
            <a:r>
              <a:rPr lang="sv-SE" dirty="0"/>
              <a:t>som ePoster</a:t>
            </a:r>
          </a:p>
          <a:p>
            <a:r>
              <a:rPr lang="sv-SE" dirty="0"/>
              <a:t>Presentationens titel: </a:t>
            </a:r>
            <a:r>
              <a:rPr lang="en-US" b="1" dirty="0"/>
              <a:t>Using Snomed CT for national code systems in health care in Sweden</a:t>
            </a:r>
            <a:r>
              <a:rPr lang="sv-SE" b="1" dirty="0"/>
              <a:t> </a:t>
            </a:r>
          </a:p>
          <a:p>
            <a:r>
              <a:rPr lang="sv-SE" dirty="0"/>
              <a:t>Finns tillgänglig både för de som är fysiskt på plats i Sidney och de som deltar digitalt </a:t>
            </a:r>
          </a:p>
          <a:p>
            <a:r>
              <a:rPr lang="sv-SE" dirty="0"/>
              <a:t>Intressant om delar av Nationella vårdtjänster kan tillämpas internationellt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2100BB71-A68B-A648-A688-27B933551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ePoster till Snomed CT EXPO</a:t>
            </a:r>
          </a:p>
        </p:txBody>
      </p:sp>
      <p:pic>
        <p:nvPicPr>
          <p:cNvPr id="1026" name="Picture 2" descr="snomed #terminology #standardsaresexy #digitalhealth  #thinkterminologythinkncts | Peter O'Halloran">
            <a:extLst>
              <a:ext uri="{FF2B5EF4-FFF2-40B4-BE49-F238E27FC236}">
                <a16:creationId xmlns:a16="http://schemas.microsoft.com/office/drawing/2014/main" id="{966D4BF6-8169-490B-8F44-3B266FCB5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417" y="2260846"/>
            <a:ext cx="5161107" cy="25805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585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037670BD-F006-4D76-A601-2B04271E25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516DBED-422A-4C79-BAEE-92DA3827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Övriga frågor</a:t>
            </a:r>
          </a:p>
        </p:txBody>
      </p:sp>
    </p:spTree>
    <p:extLst>
      <p:ext uri="{BB962C8B-B14F-4D97-AF65-F5344CB8AC3E}">
        <p14:creationId xmlns:p14="http://schemas.microsoft.com/office/powerpoint/2010/main" val="3552602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halsan_colors">
      <a:dk1>
        <a:srgbClr val="000000"/>
      </a:dk1>
      <a:lt1>
        <a:srgbClr val="FFFFFF"/>
      </a:lt1>
      <a:dk2>
        <a:srgbClr val="081130"/>
      </a:dk2>
      <a:lt2>
        <a:srgbClr val="FFFFFF"/>
      </a:lt2>
      <a:accent1>
        <a:srgbClr val="232948"/>
      </a:accent1>
      <a:accent2>
        <a:srgbClr val="598DFF"/>
      </a:accent2>
      <a:accent3>
        <a:srgbClr val="077353"/>
      </a:accent3>
      <a:accent4>
        <a:srgbClr val="2DA682"/>
      </a:accent4>
      <a:accent5>
        <a:srgbClr val="964100"/>
      </a:accent5>
      <a:accent6>
        <a:srgbClr val="C9844F"/>
      </a:accent6>
      <a:hlink>
        <a:srgbClr val="2E60FF"/>
      </a:hlink>
      <a:folHlink>
        <a:srgbClr val="582547"/>
      </a:folHlink>
    </a:clrScheme>
    <a:fontScheme name="ehälsan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halsan_ppt_mall_1.3.pptx" id="{7F0D610A-3BDF-3E44-A077-C9F2966E7D53}" vid="{6447408E-0F3E-9843-91FA-CCA1B23DE4D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5A1A55521F084B885F40EA46ADFD16" ma:contentTypeVersion="0" ma:contentTypeDescription="Skapa ett nytt dokument." ma:contentTypeScope="" ma:versionID="31e09cc30e50e19741cd16438eebd4ac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0b474833258dbbb363ca87f802228504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Props1.xml><?xml version="1.0" encoding="utf-8"?>
<ds:datastoreItem xmlns:ds="http://schemas.openxmlformats.org/officeDocument/2006/customXml" ds:itemID="{017FE9B6-FA6E-472C-9A6C-C3B82773C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CAE79C-328A-4827-AFF5-017796E845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C7DD8A-93EA-48CE-83A4-152607975DC7}">
  <ds:schemaRefs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2627</TotalTime>
  <Words>627</Words>
  <Application>Microsoft Office PowerPoint</Application>
  <PresentationFormat>Bredbild</PresentationFormat>
  <Paragraphs>79</Paragraphs>
  <Slides>11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6" baseType="lpstr">
      <vt:lpstr>Segoe UI Semibold</vt:lpstr>
      <vt:lpstr>Arial</vt:lpstr>
      <vt:lpstr>Public Sans</vt:lpstr>
      <vt:lpstr>Segoe UI</vt:lpstr>
      <vt:lpstr>Office-tema</vt:lpstr>
      <vt:lpstr>Arbetsgruppsmöte 6 2026 Kodverken för verksamhetsinriktning och vårdtjänst inom hälso- och sjukvård  </vt:lpstr>
      <vt:lpstr>Agenda</vt:lpstr>
      <vt:lpstr>Planering för vårens arbete </vt:lpstr>
      <vt:lpstr>Höstens arbete</vt:lpstr>
      <vt:lpstr>Release i Snomed CT</vt:lpstr>
      <vt:lpstr>ECL sökning i urvalet</vt:lpstr>
      <vt:lpstr>Hälso- och sjukvårdens beredskap</vt:lpstr>
      <vt:lpstr>ePoster till Snomed CT EXPO</vt:lpstr>
      <vt:lpstr>Övriga frågor</vt:lpstr>
      <vt:lpstr>Önskar er en trevlig sommar 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Meriruoho</dc:creator>
  <cp:lastModifiedBy>Robert Meriruoho</cp:lastModifiedBy>
  <cp:revision>45</cp:revision>
  <dcterms:created xsi:type="dcterms:W3CDTF">2026-03-04T11:27:15Z</dcterms:created>
  <dcterms:modified xsi:type="dcterms:W3CDTF">2026-06-12T14:24:15Z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0x010100505A1A55521F084B885F40EA46ADFD16</vt:lpwstr>
  </property>
  <property fmtid="{D5CDD505-2E9C-101B-9397-08002B2CF9AE}" pid="3" name="MediaServiceImageTags">
    <vt:lpwstr/>
  </property>
</Properties>
</file>