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48" r:id="rId4"/>
  </p:sldMasterIdLst>
  <p:notesMasterIdLst>
    <p:notesMasterId r:id="rId17"/>
  </p:notesMasterIdLst>
  <p:sldIdLst>
    <p:sldId id="2147472615" r:id="rId5"/>
    <p:sldId id="2147472619" r:id="rId6"/>
    <p:sldId id="2147472618" r:id="rId7"/>
    <p:sldId id="2134805657" r:id="rId8"/>
    <p:sldId id="2147472604" r:id="rId9"/>
    <p:sldId id="275" r:id="rId10"/>
    <p:sldId id="289" r:id="rId11"/>
    <p:sldId id="2147472612" r:id="rId12"/>
    <p:sldId id="2147472616" r:id="rId13"/>
    <p:sldId id="2147472614" r:id="rId14"/>
    <p:sldId id="2147472617" r:id="rId15"/>
    <p:sldId id="269" r:id="rId16"/>
  </p:sldIdLst>
  <p:sldSz cx="12192000" cy="6858000"/>
  <p:notesSz cx="6858000" cy="9144000"/>
  <p:embeddedFontLst>
    <p:embeddedFont>
      <p:font typeface="Calibri" panose="020F0502020204030204" pitchFamily="34" charset="0"/>
      <p:regular r:id="rId18"/>
      <p:bold r:id="rId19"/>
      <p:italic r:id="rId20"/>
      <p:boldItalic r:id="rId21"/>
    </p:embeddedFont>
    <p:embeddedFont>
      <p:font typeface="Public Sans" pitchFamily="2" charset="0"/>
      <p:regular r:id="rId22"/>
      <p:bold r:id="rId23"/>
      <p:italic r:id="rId24"/>
      <p:boldItalic r:id="rId25"/>
    </p:embeddedFont>
    <p:embeddedFont>
      <p:font typeface="Public Sans Regular" pitchFamily="2" charset="0"/>
      <p:regular r:id="rId26"/>
    </p:embeddedFont>
    <p:embeddedFont>
      <p:font typeface="Segoe UI" panose="020B0502040204020203" pitchFamily="34" charset="0"/>
      <p:regular r:id="rId27"/>
      <p:bold r:id="rId28"/>
      <p:italic r:id="rId29"/>
      <p:boldItalic r:id="rId30"/>
    </p:embeddedFont>
    <p:embeddedFont>
      <p:font typeface="Segoe UI Semibold" panose="020B0702040204020203" pitchFamily="34" charset="0"/>
      <p:regular r:id="rId31"/>
      <p:bold r:id="rId32"/>
      <p:italic r:id="rId33"/>
      <p:boldItalic r:id="rId34"/>
    </p:embeddedFont>
  </p:embeddedFontLst>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deleine Hanberger" initials="MH" lastIdx="1" clrIdx="0">
    <p:extLst>
      <p:ext uri="{19B8F6BF-5375-455C-9EA6-DF929625EA0E}">
        <p15:presenceInfo xmlns:p15="http://schemas.microsoft.com/office/powerpoint/2012/main" userId="S-1-5-21-1891362135-420443994-3565039412-281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6F3EE"/>
    <a:srgbClr val="FAF4F0"/>
    <a:srgbClr val="C2D2E1"/>
    <a:srgbClr val="232948"/>
    <a:srgbClr val="CAC7C4"/>
    <a:srgbClr val="909DCA"/>
    <a:srgbClr val="EDF06F"/>
    <a:srgbClr val="2E60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92FD87DC-B62C-4C2E-ACEB-DF9F531F0FD8}">
  <a:tblStyle styleId="{92FD87DC-B62C-4C2E-ACEB-DF9F531F0FD8}" styleName="Ehälsomyndigheten tabell">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rgbClr val="F5F3EF"/>
          </a:solidFill>
        </a:fill>
      </a:tcStyle>
    </a:band1H>
    <a:band2H>
      <a:tcStyle>
        <a:tcBdr/>
        <a:fill>
          <a:solidFill>
            <a:srgbClr val="FFFFFF"/>
          </a:solidFill>
        </a:fill>
      </a:tcStyle>
    </a:band2H>
    <a:band1V>
      <a:tcStyle>
        <a:tcBdr/>
        <a:fill>
          <a:solidFill>
            <a:srgbClr val="F5F3EF"/>
          </a:solidFill>
        </a:fill>
      </a:tcStyle>
    </a:band1V>
    <a:band2V>
      <a:tcStyle>
        <a:tcBdr/>
        <a:fill>
          <a:solidFill>
            <a:srgbClr val="FFFFFF"/>
          </a:solidFill>
        </a:fill>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ajor">
          <a:prstClr val="black"/>
        </a:fontRef>
        <a:schemeClr val="lt1"/>
      </a:tcTxStyle>
      <a:tcStyle>
        <a:tcBdr>
          <a:bottom>
            <a:ln w="38100" cmpd="sng">
              <a:solidFill>
                <a:schemeClr val="lt1"/>
              </a:solidFill>
            </a:ln>
          </a:bottom>
        </a:tcBdr>
        <a:fill>
          <a:solidFill>
            <a:schemeClr val="accent1"/>
          </a:solidFill>
        </a:fill>
      </a:tcStyle>
    </a:firstRow>
  </a:tblStyle>
  <a:tblStyle styleId="{5C22544A-7EE6-4342-B048-85BDC9FD1C3A}" styleName="Mellanmörkt format 2 - Dekorfär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aj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llanmörkt forma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9012ECD-51FC-41F1-AA8D-1B2483CD663E}" styleName="Ljust format 2 - Dekorfärg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202B0CA-FC54-4496-8BCA-5EF66A818D29}" styleName="Mörkt forma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353" autoAdjust="0"/>
    <p:restoredTop sz="86501" autoAdjust="0"/>
  </p:normalViewPr>
  <p:slideViewPr>
    <p:cSldViewPr snapToGrid="0">
      <p:cViewPr varScale="1">
        <p:scale>
          <a:sx n="90" d="100"/>
          <a:sy n="90" d="100"/>
        </p:scale>
        <p:origin x="1230" y="96"/>
      </p:cViewPr>
      <p:guideLst/>
    </p:cSldViewPr>
  </p:slideViewPr>
  <p:notesTextViewPr>
    <p:cViewPr>
      <p:scale>
        <a:sx n="1" d="1"/>
        <a:sy n="1" d="1"/>
      </p:scale>
      <p:origin x="0" y="0"/>
    </p:cViewPr>
  </p:notesTextViewPr>
  <p:sorterViewPr>
    <p:cViewPr>
      <p:scale>
        <a:sx n="66" d="100"/>
        <a:sy n="66" d="100"/>
      </p:scale>
      <p:origin x="0" y="-432"/>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font" Target="fonts/font1.fntdata"/><Relationship Id="rId26" Type="http://schemas.openxmlformats.org/officeDocument/2006/relationships/font" Target="fonts/font9.fntdata"/><Relationship Id="rId39" Type="http://schemas.openxmlformats.org/officeDocument/2006/relationships/tableStyles" Target="tableStyles.xml"/><Relationship Id="rId21" Type="http://schemas.openxmlformats.org/officeDocument/2006/relationships/font" Target="fonts/font4.fntdata"/><Relationship Id="rId34" Type="http://schemas.openxmlformats.org/officeDocument/2006/relationships/font" Target="fonts/font17.fntdata"/><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5" Type="http://schemas.openxmlformats.org/officeDocument/2006/relationships/font" Target="fonts/font8.fntdata"/><Relationship Id="rId33" Type="http://schemas.openxmlformats.org/officeDocument/2006/relationships/font" Target="fonts/font16.fntdata"/><Relationship Id="rId38"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font" Target="fonts/font3.fntdata"/><Relationship Id="rId29" Type="http://schemas.openxmlformats.org/officeDocument/2006/relationships/font" Target="fonts/font12.fntdata"/><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font" Target="fonts/font7.fntdata"/><Relationship Id="rId32" Type="http://schemas.openxmlformats.org/officeDocument/2006/relationships/font" Target="fonts/font15.fntdata"/><Relationship Id="rId37"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font" Target="fonts/font6.fntdata"/><Relationship Id="rId28" Type="http://schemas.openxmlformats.org/officeDocument/2006/relationships/font" Target="fonts/font11.fntdata"/><Relationship Id="rId36"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font" Target="fonts/font2.fntdata"/><Relationship Id="rId31" Type="http://schemas.openxmlformats.org/officeDocument/2006/relationships/font" Target="fonts/font14.fntdata"/><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font" Target="fonts/font5.fntdata"/><Relationship Id="rId27" Type="http://schemas.openxmlformats.org/officeDocument/2006/relationships/font" Target="fonts/font10.fntdata"/><Relationship Id="rId30" Type="http://schemas.openxmlformats.org/officeDocument/2006/relationships/font" Target="fonts/font13.fntdata"/><Relationship Id="rId35" Type="http://schemas.openxmlformats.org/officeDocument/2006/relationships/commentAuthors" Target="commentAuthors.xml"/><Relationship Id="rId8" Type="http://schemas.openxmlformats.org/officeDocument/2006/relationships/slide" Target="slides/slide4.xml"/><Relationship Id="rId3" Type="http://schemas.openxmlformats.org/officeDocument/2006/relationships/customXml" Target="../customXml/item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b="0" i="0">
                <a:latin typeface="Segoe UI" panose="020B0502040204020203" pitchFamily="34" charset="0"/>
              </a:defRPr>
            </a:lvl1pPr>
          </a:lstStyle>
          <a:p>
            <a:endParaRPr lang="sv-SE"/>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b="0" i="0">
                <a:latin typeface="Segoe UI" panose="020B0502040204020203" pitchFamily="34" charset="0"/>
              </a:defRPr>
            </a:lvl1pPr>
          </a:lstStyle>
          <a:p>
            <a:fld id="{412EE71E-84A5-C546-B795-2E41CC61CABB}" type="datetimeFigureOut">
              <a:rPr lang="sv-SE" smtClean="0"/>
              <a:pPr/>
              <a:t>2026-02-23</a:t>
            </a:fld>
            <a:endParaRPr lang="sv-SE"/>
          </a:p>
        </p:txBody>
      </p:sp>
      <p:sp>
        <p:nvSpPr>
          <p:cNvPr id="4" name="Platshållare för bildobjekt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b="0" i="0">
                <a:latin typeface="Segoe UI" panose="020B0502040204020203" pitchFamily="34" charset="0"/>
              </a:defRPr>
            </a:lvl1pPr>
          </a:lstStyle>
          <a:p>
            <a:endParaRPr lang="sv-SE"/>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b="0" i="0">
                <a:latin typeface="Segoe UI" panose="020B0502040204020203" pitchFamily="34" charset="0"/>
              </a:defRPr>
            </a:lvl1pPr>
          </a:lstStyle>
          <a:p>
            <a:fld id="{2194AD0D-3183-EA40-A9A1-BB387A69B505}" type="slidenum">
              <a:rPr lang="sv-SE" smtClean="0"/>
              <a:pPr/>
              <a:t>‹#›</a:t>
            </a:fld>
            <a:endParaRPr lang="sv-SE"/>
          </a:p>
        </p:txBody>
      </p:sp>
    </p:spTree>
    <p:extLst>
      <p:ext uri="{BB962C8B-B14F-4D97-AF65-F5344CB8AC3E}">
        <p14:creationId xmlns:p14="http://schemas.microsoft.com/office/powerpoint/2010/main" val="3233984519"/>
      </p:ext>
    </p:extLst>
  </p:cSld>
  <p:clrMap bg1="lt1" tx1="dk1" bg2="lt2" tx2="dk2" accent1="accent1" accent2="accent2" accent3="accent3" accent4="accent4" accent5="accent5" accent6="accent6" hlink="hlink" folHlink="folHlink"/>
  <p:notesStyle>
    <a:lvl1pPr marL="0" algn="l" defTabSz="914400" rtl="0" eaLnBrk="1" latinLnBrk="0" hangingPunct="1">
      <a:defRPr sz="1200" b="0" i="0" kern="1200">
        <a:solidFill>
          <a:schemeClr val="tx1"/>
        </a:solidFill>
        <a:latin typeface="Segoe UI" panose="020B0502040204020203" pitchFamily="34" charset="0"/>
        <a:ea typeface="+mn-ea"/>
        <a:cs typeface="+mn-cs"/>
      </a:defRPr>
    </a:lvl1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E-hälsomyndigheten fick regeringsuppdraget i juni 2023. Uppdraget innebar att E-hälsomyndigheten skulle utveckla och förvalta en nationell katalog över vårdgivare och utförare av socialtjänst. </a:t>
            </a:r>
          </a:p>
          <a:p>
            <a:pPr marL="171450" indent="-171450">
              <a:buFont typeface="Arial" panose="020B0604020202020204" pitchFamily="34" charset="0"/>
              <a:buChar char="•"/>
            </a:pPr>
            <a:r>
              <a:rPr lang="sv-SE" dirty="0"/>
              <a:t>Katalogen ska tillhandahålla information om organisation och den verksamhet som bedrivs</a:t>
            </a:r>
          </a:p>
          <a:p>
            <a:pPr marL="171450" indent="-171450">
              <a:buFont typeface="Arial" panose="020B0604020202020204" pitchFamily="34" charset="0"/>
              <a:buChar char="•"/>
            </a:pPr>
            <a:r>
              <a:rPr lang="sv-SE" dirty="0"/>
              <a:t>Bli en viktig del i den framväxande nationella digitala infrastrukturen för hälsa, vård och omsorg</a:t>
            </a:r>
          </a:p>
          <a:p>
            <a:pPr marL="171450" indent="-171450">
              <a:buFont typeface="Arial" panose="020B0604020202020204" pitchFamily="34" charset="0"/>
              <a:buChar char="•"/>
            </a:pPr>
            <a:r>
              <a:rPr lang="sv-SE" dirty="0"/>
              <a:t>Och katalogens första användare ska vara de tjänster som tas fram av E-hälsomyndigheten i uppdragen om Nationell vårdförmedling.</a:t>
            </a:r>
          </a:p>
          <a:p>
            <a:endParaRPr lang="sv-SE" dirty="0"/>
          </a:p>
          <a:p>
            <a:r>
              <a:rPr lang="sv-SE" dirty="0"/>
              <a:t>Samverkan ingick </a:t>
            </a:r>
            <a:r>
              <a:rPr lang="sv-SE" dirty="0" err="1"/>
              <a:t>bla</a:t>
            </a:r>
            <a:r>
              <a:rPr lang="sv-SE" dirty="0"/>
              <a:t>. Bolagsverket, Socialstyrelsen, IVO Folkhälsomyndigheten och</a:t>
            </a:r>
          </a:p>
          <a:p>
            <a:endParaRPr lang="sv-SE" dirty="0"/>
          </a:p>
          <a:p>
            <a:r>
              <a:rPr lang="sv-SE" dirty="0"/>
              <a:t>I våra referensgrupper fanns representanter kommuner, regioner, SKR och </a:t>
            </a:r>
            <a:r>
              <a:rPr lang="sv-SE" dirty="0" err="1"/>
              <a:t>Inera</a:t>
            </a:r>
            <a:r>
              <a:rPr lang="sv-SE" dirty="0"/>
              <a:t> samt även privata aktörer från sektorn.</a:t>
            </a:r>
          </a:p>
          <a:p>
            <a:endParaRPr lang="sv-SE" dirty="0"/>
          </a:p>
          <a:p>
            <a:r>
              <a:rPr lang="sv-SE" dirty="0"/>
              <a:t>Under denna uppdragstiden lämnade vi tre rapporter där vi i delrapport 2 lämnade författningsförslag om bland annat att katalogen ska informationsförsörjas genom uppgiftsskyldighet. </a:t>
            </a:r>
          </a:p>
          <a:p>
            <a:r>
              <a:rPr lang="sv-SE" dirty="0"/>
              <a:t>Dessa författningsförslag är omhändertaga av Mats Nilssons utredning och har även blivit till lagförslag i PM om Rättsliga förutsättningar för en nationell vårdförmedling. Förslaget är att uppgiftsskyldigheten ska börja gälla 1 juli i år men här väntar vi ännu på en lagrådsremiss. </a:t>
            </a:r>
          </a:p>
          <a:p>
            <a:endParaRPr lang="sv-SE" dirty="0"/>
          </a:p>
          <a:p>
            <a:r>
              <a:rPr lang="sv-SE" dirty="0"/>
              <a:t>Vi </a:t>
            </a:r>
            <a:r>
              <a:rPr lang="sv-SE" dirty="0" err="1"/>
              <a:t>drifsatte</a:t>
            </a:r>
            <a:r>
              <a:rPr lang="sv-SE" dirty="0"/>
              <a:t> också en första version av katalogen som nu används av tjänster för en nationell vårdförmedling. Katalogen </a:t>
            </a:r>
            <a:r>
              <a:rPr lang="sv-SE" dirty="0" err="1"/>
              <a:t>informationsförsörjs</a:t>
            </a:r>
            <a:r>
              <a:rPr lang="sv-SE" dirty="0"/>
              <a:t> idag genom filinhämtning från katalogtjänst HSA och detta gör att katalogens </a:t>
            </a:r>
            <a:r>
              <a:rPr lang="sv-SE" dirty="0" err="1"/>
              <a:t>användnigsområde</a:t>
            </a:r>
            <a:r>
              <a:rPr lang="sv-SE" dirty="0"/>
              <a:t> just nu är begränsat till just dessa tjänster. Uppdraget slutredovisade april 2025</a:t>
            </a:r>
          </a:p>
          <a:p>
            <a:endParaRPr lang="sv-SE" dirty="0"/>
          </a:p>
        </p:txBody>
      </p:sp>
      <p:sp>
        <p:nvSpPr>
          <p:cNvPr id="4" name="Platshållare för bildnummer 3"/>
          <p:cNvSpPr>
            <a:spLocks noGrp="1"/>
          </p:cNvSpPr>
          <p:nvPr>
            <p:ph type="sldNum" sz="quarter" idx="5"/>
          </p:nvPr>
        </p:nvSpPr>
        <p:spPr/>
        <p:txBody>
          <a:bodyPr/>
          <a:lstStyle/>
          <a:p>
            <a:fld id="{42AC914E-9058-45BF-B426-C5A0B1310F3C}" type="slidenum">
              <a:rPr lang="sv-SE" smtClean="0"/>
              <a:t>4</a:t>
            </a:fld>
            <a:endParaRPr lang="sv-SE"/>
          </a:p>
        </p:txBody>
      </p:sp>
    </p:spTree>
    <p:extLst>
      <p:ext uri="{BB962C8B-B14F-4D97-AF65-F5344CB8AC3E}">
        <p14:creationId xmlns:p14="http://schemas.microsoft.com/office/powerpoint/2010/main" val="42067772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Vi fick sedan ett nytt uppdrag i maj förra året. Detta uppdrag omfattar att tillhandahålla den driftsatta katalogen och ge stöd till de som framåt kommer att ansluta katalogen. </a:t>
            </a:r>
          </a:p>
          <a:p>
            <a:r>
              <a:rPr lang="sv-SE" dirty="0"/>
              <a:t>Uppdraget omfattar också vidareutveckling av katalogen och i detta ingår att vi ska </a:t>
            </a:r>
          </a:p>
          <a:p>
            <a:endParaRPr lang="sv-SE" dirty="0"/>
          </a:p>
          <a:p>
            <a:pPr marL="171450" lvl="1" indent="-171450">
              <a:spcBef>
                <a:spcPts val="0"/>
              </a:spcBef>
              <a:buFont typeface="Arial" panose="020B0604020202020204" pitchFamily="34" charset="0"/>
              <a:buChar char="•"/>
              <a:defRPr/>
            </a:pPr>
            <a:r>
              <a:rPr lang="sv-SE" sz="1200" dirty="0">
                <a:solidFill>
                  <a:srgbClr val="212121"/>
                </a:solidFill>
              </a:rPr>
              <a:t>analysera och beskriva hur information om utförare av socialtjänst, apotek och vårdgivare inom tandvård och estetiska verksamheter kan inkluderas i katalogen, </a:t>
            </a:r>
          </a:p>
          <a:p>
            <a:pPr marL="171450" lvl="1" indent="-171450">
              <a:spcBef>
                <a:spcPts val="0"/>
              </a:spcBef>
              <a:buFont typeface="Arial" panose="020B0604020202020204" pitchFamily="34" charset="0"/>
              <a:buChar char="•"/>
              <a:defRPr/>
            </a:pPr>
            <a:r>
              <a:rPr lang="sv-SE" sz="1200" dirty="0">
                <a:solidFill>
                  <a:srgbClr val="212121"/>
                </a:solidFill>
              </a:rPr>
              <a:t>analysera hur katalogen kan bli en del av den nationella digitala infrastrukturen samt möta krav enligt EHDS</a:t>
            </a:r>
          </a:p>
          <a:p>
            <a:pPr marL="171450" lvl="1" indent="-171450">
              <a:spcBef>
                <a:spcPts val="0"/>
              </a:spcBef>
              <a:buFont typeface="Arial" panose="020B0604020202020204" pitchFamily="34" charset="0"/>
              <a:buChar char="•"/>
              <a:defRPr/>
            </a:pPr>
            <a:r>
              <a:rPr lang="sv-SE" sz="1200" dirty="0">
                <a:solidFill>
                  <a:srgbClr val="212121"/>
                </a:solidFill>
              </a:rPr>
              <a:t>analysera hur katalogen kan användas i arbetet mot välfärdsbrottslighet</a:t>
            </a:r>
          </a:p>
          <a:p>
            <a:endParaRPr lang="sv-SE" dirty="0"/>
          </a:p>
          <a:p>
            <a:r>
              <a:rPr lang="sv-SE" dirty="0"/>
              <a:t>I oktober fick vi en ändring i uppdraget, vi ska nu månadsvis rapportera till regeringskansliet </a:t>
            </a:r>
          </a:p>
          <a:p>
            <a:r>
              <a:rPr lang="sv-SE" dirty="0"/>
              <a:t>i vilken utsträckning vårdgivare lämnat den information som E-hälsomyndigheten behöver för att tillhandahålla den nationella katalogen och vårdsöksystemet,</a:t>
            </a:r>
          </a:p>
          <a:p>
            <a:r>
              <a:rPr lang="sv-SE" dirty="0"/>
              <a:t>följa upp användandet av den nationella katalogen genom tjänsterna från nationell vårdförmedling. </a:t>
            </a:r>
          </a:p>
          <a:p>
            <a:endParaRPr lang="sv-SE" dirty="0"/>
          </a:p>
          <a:p>
            <a:r>
              <a:rPr lang="sv-SE" dirty="0"/>
              <a:t>Vi ska även i detta uppdraget samverka med bland annat myndigheter, kommuner och regioner. </a:t>
            </a:r>
          </a:p>
          <a:p>
            <a:r>
              <a:rPr lang="sv-SE" dirty="0"/>
              <a:t>Uppdraget ska </a:t>
            </a:r>
            <a:r>
              <a:rPr lang="sv-SE" dirty="0" err="1"/>
              <a:t>delrapporteras</a:t>
            </a:r>
            <a:r>
              <a:rPr lang="sv-SE" dirty="0"/>
              <a:t> nu i februari och slutrapporteras i februari 2027</a:t>
            </a:r>
          </a:p>
          <a:p>
            <a:endParaRPr lang="sv-SE" dirty="0"/>
          </a:p>
          <a:p>
            <a:endParaRPr lang="sv-SE" dirty="0"/>
          </a:p>
        </p:txBody>
      </p:sp>
      <p:sp>
        <p:nvSpPr>
          <p:cNvPr id="4" name="Platshållare för bildnummer 3"/>
          <p:cNvSpPr>
            <a:spLocks noGrp="1"/>
          </p:cNvSpPr>
          <p:nvPr>
            <p:ph type="sldNum" sz="quarter" idx="5"/>
          </p:nvPr>
        </p:nvSpPr>
        <p:spPr/>
        <p:txBody>
          <a:bodyPr/>
          <a:lstStyle/>
          <a:p>
            <a:fld id="{42AC914E-9058-45BF-B426-C5A0B1310F3C}" type="slidenum">
              <a:rPr lang="sv-SE" smtClean="0"/>
              <a:t>5</a:t>
            </a:fld>
            <a:endParaRPr lang="sv-SE"/>
          </a:p>
        </p:txBody>
      </p:sp>
    </p:spTree>
    <p:extLst>
      <p:ext uri="{BB962C8B-B14F-4D97-AF65-F5344CB8AC3E}">
        <p14:creationId xmlns:p14="http://schemas.microsoft.com/office/powerpoint/2010/main" val="20132051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algn="l"/>
            <a:r>
              <a:rPr lang="sv-SE" sz="1200" b="0" i="0" u="none" strike="noStrike" baseline="0" dirty="0">
                <a:latin typeface="Public Sans" pitchFamily="2" charset="0"/>
              </a:rPr>
              <a:t>Målet med katalogen är att den ska kunna användas i många olika sammanhang, som en kvalitetssäkrad nationell källa med information om organisationer och deras verksamhet inom sektorn Hälsa, vård och omsorg.</a:t>
            </a:r>
          </a:p>
          <a:p>
            <a:pPr algn="l"/>
            <a:endParaRPr lang="sv-SE" sz="1200" b="0" i="0" u="none" strike="noStrike" baseline="0" dirty="0">
              <a:latin typeface="Public Sans" pitchFamily="2" charset="0"/>
            </a:endParaRPr>
          </a:p>
          <a:p>
            <a:pPr algn="l"/>
            <a:r>
              <a:rPr lang="sv-SE" sz="1200" b="0" i="0" u="none" strike="noStrike" baseline="0" dirty="0">
                <a:latin typeface="Public Sans" pitchFamily="2" charset="0"/>
              </a:rPr>
              <a:t>Initialt används katalogen av </a:t>
            </a:r>
            <a:r>
              <a:rPr lang="sv-SE" sz="1200" b="0" i="0" u="none" strike="noStrike" baseline="0" dirty="0" err="1">
                <a:latin typeface="Public Sans" pitchFamily="2" charset="0"/>
              </a:rPr>
              <a:t>EHMs</a:t>
            </a:r>
            <a:r>
              <a:rPr lang="sv-SE" sz="1200" b="0" i="0" u="none" strike="noStrike" baseline="0" dirty="0">
                <a:latin typeface="Public Sans" pitchFamily="2" charset="0"/>
              </a:rPr>
              <a:t> tjänster inom nationell vårdförmedling med information om vårdgivare, ni kommer att träffa några av våra kollegor som arbetar inom det området senare i eftermiddag.</a:t>
            </a:r>
          </a:p>
          <a:p>
            <a:pPr algn="l"/>
            <a:endParaRPr lang="sv-SE" sz="1200" b="0" i="0" u="none" strike="noStrike" baseline="0" dirty="0">
              <a:latin typeface="Public Sans" pitchFamily="2" charset="0"/>
            </a:endParaRPr>
          </a:p>
          <a:p>
            <a:pPr algn="l"/>
            <a:r>
              <a:rPr lang="sv-SE" sz="1200" b="0" i="0" u="none" strike="noStrike" baseline="0" dirty="0">
                <a:latin typeface="Public Sans" pitchFamily="2" charset="0"/>
              </a:rPr>
              <a:t>På sikt, när katalogen innehåller all den information som den är tänkt att innehålla, och </a:t>
            </a:r>
            <a:r>
              <a:rPr lang="sv-SE" sz="1200" b="0" i="0" u="none" strike="noStrike" baseline="0" dirty="0" err="1">
                <a:latin typeface="Public Sans" pitchFamily="2" charset="0"/>
              </a:rPr>
              <a:t>informationsförsörjs</a:t>
            </a:r>
            <a:r>
              <a:rPr lang="sv-SE" sz="1200" b="0" i="0" u="none" strike="noStrike" baseline="0" dirty="0">
                <a:latin typeface="Public Sans" pitchFamily="2" charset="0"/>
              </a:rPr>
              <a:t> genom uppgiftsskyldighet OCH myndigheten har lagstöd för att tillhandahålla denna information till andra aktörer..</a:t>
            </a:r>
          </a:p>
          <a:p>
            <a:pPr algn="l"/>
            <a:endParaRPr lang="sv-SE" sz="1200" b="0" i="0" u="none" strike="noStrike" baseline="0" dirty="0">
              <a:latin typeface="Public Sans" pitchFamily="2" charset="0"/>
            </a:endParaRPr>
          </a:p>
          <a:p>
            <a:pPr algn="l"/>
            <a:r>
              <a:rPr lang="sv-SE" sz="1200" b="0" i="0" u="none" strike="noStrike" baseline="0" dirty="0">
                <a:latin typeface="Public Sans" pitchFamily="2" charset="0"/>
              </a:rPr>
              <a:t>.. kommer övriga möjliga användningsområden att kunna realiseras i praktiken exempelvis val av utförare inom utförare av socialtjänst</a:t>
            </a:r>
          </a:p>
          <a:p>
            <a:pPr algn="l"/>
            <a:endParaRPr lang="sv-SE" sz="1200" b="0" i="0" u="none" strike="noStrike" baseline="0" dirty="0">
              <a:latin typeface="Public Sans" pitchFamily="2" charset="0"/>
            </a:endParaRPr>
          </a:p>
          <a:p>
            <a:pPr algn="l"/>
            <a:r>
              <a:rPr lang="sv-SE" sz="1200" b="0" i="0" u="none" strike="noStrike" baseline="0" dirty="0">
                <a:latin typeface="Public Sans" pitchFamily="2" charset="0"/>
              </a:rPr>
              <a:t>Katalogen ska kunna utgöra en del av andra tjänster, på liknande sätt som dagens lösning med Nationell vårdförmedling, och tanken är även att katalogen ska ha ett eget användargränssnitt för sökning.</a:t>
            </a:r>
          </a:p>
          <a:p>
            <a:endParaRPr lang="sv-SE" dirty="0"/>
          </a:p>
        </p:txBody>
      </p:sp>
      <p:sp>
        <p:nvSpPr>
          <p:cNvPr id="4" name="Platshållare för bildnummer 3"/>
          <p:cNvSpPr>
            <a:spLocks noGrp="1"/>
          </p:cNvSpPr>
          <p:nvPr>
            <p:ph type="sldNum" sz="quarter" idx="5"/>
          </p:nvPr>
        </p:nvSpPr>
        <p:spPr/>
        <p:txBody>
          <a:bodyPr/>
          <a:lstStyle/>
          <a:p>
            <a:fld id="{2194AD0D-3183-EA40-A9A1-BB387A69B505}" type="slidenum">
              <a:rPr lang="sv-SE" smtClean="0"/>
              <a:pPr/>
              <a:t>6</a:t>
            </a:fld>
            <a:endParaRPr lang="sv-SE"/>
          </a:p>
        </p:txBody>
      </p:sp>
    </p:spTree>
    <p:extLst>
      <p:ext uri="{BB962C8B-B14F-4D97-AF65-F5344CB8AC3E}">
        <p14:creationId xmlns:p14="http://schemas.microsoft.com/office/powerpoint/2010/main" val="32769479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a:lnSpc>
                <a:spcPct val="107000"/>
              </a:lnSpc>
              <a:spcAft>
                <a:spcPts val="800"/>
              </a:spcAft>
            </a:pPr>
            <a:r>
              <a:rPr lang="sv-SE" sz="1800" dirty="0">
                <a:effectLst/>
                <a:latin typeface="Calibri" panose="020F0502020204030204" pitchFamily="34" charset="0"/>
                <a:ea typeface="Calibri" panose="020F0502020204030204" pitchFamily="34" charset="0"/>
                <a:cs typeface="Times New Roman" panose="02020603050405020304" pitchFamily="18" charset="0"/>
              </a:rPr>
              <a:t>Lösningen på kort sikt är inriktad på att stödja lösningarna för nationell vårdförmedling</a:t>
            </a:r>
          </a:p>
          <a:p>
            <a:pPr>
              <a:lnSpc>
                <a:spcPct val="107000"/>
              </a:lnSpc>
              <a:spcAft>
                <a:spcPts val="800"/>
              </a:spcAft>
            </a:pPr>
            <a:r>
              <a:rPr lang="sv-SE" sz="1800" dirty="0">
                <a:effectLst/>
                <a:latin typeface="Calibri" panose="020F0502020204030204" pitchFamily="34" charset="0"/>
                <a:ea typeface="Calibri" panose="020F0502020204030204" pitchFamily="34" charset="0"/>
                <a:cs typeface="Times New Roman" panose="02020603050405020304" pitchFamily="18" charset="0"/>
              </a:rPr>
              <a:t>Här utgår vi från det faktum att Vårdgivare inom offentligt finansierad vård registrerar information om Verksamhet och Organisation i </a:t>
            </a:r>
            <a:r>
              <a:rPr lang="sv-SE" sz="1800" dirty="0" err="1">
                <a:effectLst/>
                <a:latin typeface="Calibri" panose="020F0502020204030204" pitchFamily="34" charset="0"/>
                <a:ea typeface="Calibri" panose="020F0502020204030204" pitchFamily="34" charset="0"/>
                <a:cs typeface="Times New Roman" panose="02020603050405020304" pitchFamily="18" charset="0"/>
              </a:rPr>
              <a:t>Ineras</a:t>
            </a:r>
            <a:r>
              <a:rPr lang="sv-SE" sz="1800" dirty="0">
                <a:effectLst/>
                <a:latin typeface="Calibri" panose="020F0502020204030204" pitchFamily="34" charset="0"/>
                <a:ea typeface="Calibri" panose="020F0502020204030204" pitchFamily="34" charset="0"/>
                <a:cs typeface="Times New Roman" panose="02020603050405020304" pitchFamily="18" charset="0"/>
              </a:rPr>
              <a:t> HSA-katalog, vilket är en befintlig lösning som nämnts tidigare under denna presentation.</a:t>
            </a:r>
          </a:p>
          <a:p>
            <a:pPr>
              <a:lnSpc>
                <a:spcPct val="107000"/>
              </a:lnSpc>
              <a:spcAft>
                <a:spcPts val="800"/>
              </a:spcAft>
            </a:pPr>
            <a:r>
              <a:rPr lang="sv-SE" sz="1800" i="1" dirty="0">
                <a:effectLst/>
                <a:latin typeface="Calibri" panose="020F0502020204030204" pitchFamily="34" charset="0"/>
                <a:ea typeface="Calibri" panose="020F0502020204030204" pitchFamily="34" charset="0"/>
                <a:cs typeface="Times New Roman" panose="02020603050405020304" pitchFamily="18" charset="0"/>
              </a:rPr>
              <a:t>Klick</a:t>
            </a:r>
            <a:endParaRPr lang="sv-SE"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sv-SE" sz="1800" dirty="0">
                <a:effectLst/>
                <a:latin typeface="Calibri" panose="020F0502020204030204" pitchFamily="34" charset="0"/>
                <a:ea typeface="Calibri" panose="020F0502020204030204" pitchFamily="34" charset="0"/>
                <a:cs typeface="Times New Roman" panose="02020603050405020304" pitchFamily="18" charset="0"/>
              </a:rPr>
              <a:t>Nu bygger EHM den nationella katalogen, med den informationsstruktur som vi beskrivit tidigare i denna presentation</a:t>
            </a:r>
          </a:p>
          <a:p>
            <a:pPr>
              <a:lnSpc>
                <a:spcPct val="107000"/>
              </a:lnSpc>
              <a:spcAft>
                <a:spcPts val="800"/>
              </a:spcAft>
            </a:pPr>
            <a:r>
              <a:rPr lang="sv-SE" sz="1800" i="1" dirty="0">
                <a:effectLst/>
                <a:latin typeface="Calibri" panose="020F0502020204030204" pitchFamily="34" charset="0"/>
                <a:ea typeface="Calibri" panose="020F0502020204030204" pitchFamily="34" charset="0"/>
                <a:cs typeface="Times New Roman" panose="02020603050405020304" pitchFamily="18" charset="0"/>
              </a:rPr>
              <a:t>Klick</a:t>
            </a:r>
            <a:endParaRPr lang="sv-SE"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sv-SE" sz="1800" dirty="0">
                <a:effectLst/>
                <a:latin typeface="Calibri" panose="020F0502020204030204" pitchFamily="34" charset="0"/>
                <a:ea typeface="Calibri" panose="020F0502020204030204" pitchFamily="34" charset="0"/>
                <a:cs typeface="Times New Roman" panose="02020603050405020304" pitchFamily="18" charset="0"/>
              </a:rPr>
              <a:t>EHM kommer på kort sikt att använda den information som finns i HSA-katalogen för att informationsförsörja den nationella katalogen avseende Verksamhet och Organisation.</a:t>
            </a:r>
          </a:p>
          <a:p>
            <a:pPr>
              <a:lnSpc>
                <a:spcPct val="107000"/>
              </a:lnSpc>
              <a:spcAft>
                <a:spcPts val="800"/>
              </a:spcAft>
            </a:pPr>
            <a:r>
              <a:rPr lang="sv-SE" sz="1800" i="1" dirty="0">
                <a:effectLst/>
                <a:latin typeface="Calibri" panose="020F0502020204030204" pitchFamily="34" charset="0"/>
                <a:ea typeface="Calibri" panose="020F0502020204030204" pitchFamily="34" charset="0"/>
                <a:cs typeface="Times New Roman" panose="02020603050405020304" pitchFamily="18" charset="0"/>
              </a:rPr>
              <a:t>Klick</a:t>
            </a:r>
            <a:endParaRPr lang="sv-SE"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sv-SE" sz="1800" dirty="0">
                <a:effectLst/>
                <a:latin typeface="Calibri" panose="020F0502020204030204" pitchFamily="34" charset="0"/>
                <a:ea typeface="Calibri" panose="020F0502020204030204" pitchFamily="34" charset="0"/>
                <a:cs typeface="Times New Roman" panose="02020603050405020304" pitchFamily="18" charset="0"/>
              </a:rPr>
              <a:t>Kommunikationen med katalogen kommer att ske via FHIR-gränssnitt, för såväl uppdatering som tillgängliggörande av information</a:t>
            </a:r>
          </a:p>
          <a:p>
            <a:pPr>
              <a:lnSpc>
                <a:spcPct val="107000"/>
              </a:lnSpc>
              <a:spcAft>
                <a:spcPts val="800"/>
              </a:spcAft>
            </a:pPr>
            <a:r>
              <a:rPr lang="sv-SE" sz="1800" i="1" dirty="0">
                <a:effectLst/>
                <a:latin typeface="Calibri" panose="020F0502020204030204" pitchFamily="34" charset="0"/>
                <a:ea typeface="Calibri" panose="020F0502020204030204" pitchFamily="34" charset="0"/>
                <a:cs typeface="Times New Roman" panose="02020603050405020304" pitchFamily="18" charset="0"/>
              </a:rPr>
              <a:t>Klick</a:t>
            </a:r>
            <a:endParaRPr lang="sv-SE"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sv-SE" sz="1800" dirty="0">
                <a:effectLst/>
                <a:latin typeface="Calibri" panose="020F0502020204030204" pitchFamily="34" charset="0"/>
                <a:ea typeface="Calibri" panose="020F0502020204030204" pitchFamily="34" charset="0"/>
                <a:cs typeface="Times New Roman" panose="02020603050405020304" pitchFamily="18" charset="0"/>
              </a:rPr>
              <a:t>Informationen om Verksamhet och Organisation som HSA/</a:t>
            </a:r>
            <a:r>
              <a:rPr lang="sv-SE" sz="1800" dirty="0" err="1">
                <a:effectLst/>
                <a:latin typeface="Calibri" panose="020F0502020204030204" pitchFamily="34" charset="0"/>
                <a:ea typeface="Calibri" panose="020F0502020204030204" pitchFamily="34" charset="0"/>
                <a:cs typeface="Times New Roman" panose="02020603050405020304" pitchFamily="18" charset="0"/>
              </a:rPr>
              <a:t>Inera</a:t>
            </a:r>
            <a:r>
              <a:rPr lang="sv-SE" sz="1800" dirty="0">
                <a:effectLst/>
                <a:latin typeface="Calibri" panose="020F0502020204030204" pitchFamily="34" charset="0"/>
                <a:ea typeface="Calibri" panose="020F0502020204030204" pitchFamily="34" charset="0"/>
                <a:cs typeface="Times New Roman" panose="02020603050405020304" pitchFamily="18" charset="0"/>
              </a:rPr>
              <a:t> tillhandahåller struktureras om och tas in till katalogen via FHIR-gränssnittet.</a:t>
            </a:r>
          </a:p>
          <a:p>
            <a:pPr>
              <a:lnSpc>
                <a:spcPct val="107000"/>
              </a:lnSpc>
              <a:spcAft>
                <a:spcPts val="800"/>
              </a:spcAft>
            </a:pPr>
            <a:r>
              <a:rPr lang="sv-SE" sz="1800" i="1" dirty="0">
                <a:effectLst/>
                <a:latin typeface="Calibri" panose="020F0502020204030204" pitchFamily="34" charset="0"/>
                <a:ea typeface="Calibri" panose="020F0502020204030204" pitchFamily="34" charset="0"/>
                <a:cs typeface="Times New Roman" panose="02020603050405020304" pitchFamily="18" charset="0"/>
              </a:rPr>
              <a:t>Klick</a:t>
            </a:r>
            <a:endParaRPr lang="sv-SE"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sv-SE" sz="1800" dirty="0">
                <a:effectLst/>
                <a:latin typeface="Calibri" panose="020F0502020204030204" pitchFamily="34" charset="0"/>
                <a:ea typeface="Calibri" panose="020F0502020204030204" pitchFamily="34" charset="0"/>
                <a:cs typeface="Times New Roman" panose="02020603050405020304" pitchFamily="18" charset="0"/>
              </a:rPr>
              <a:t>Regionerna har också en viktig roll som avtalstecknande part</a:t>
            </a:r>
          </a:p>
          <a:p>
            <a:pPr>
              <a:lnSpc>
                <a:spcPct val="107000"/>
              </a:lnSpc>
              <a:spcAft>
                <a:spcPts val="800"/>
              </a:spcAft>
            </a:pPr>
            <a:r>
              <a:rPr lang="sv-SE" sz="1800" i="1" dirty="0">
                <a:effectLst/>
                <a:latin typeface="Calibri" panose="020F0502020204030204" pitchFamily="34" charset="0"/>
                <a:ea typeface="Calibri" panose="020F0502020204030204" pitchFamily="34" charset="0"/>
                <a:cs typeface="Times New Roman" panose="02020603050405020304" pitchFamily="18" charset="0"/>
              </a:rPr>
              <a:t>Klick</a:t>
            </a:r>
            <a:endParaRPr lang="sv-SE"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sv-SE" sz="1800" dirty="0">
                <a:effectLst/>
                <a:latin typeface="Calibri" panose="020F0502020204030204" pitchFamily="34" charset="0"/>
                <a:ea typeface="Calibri" panose="020F0502020204030204" pitchFamily="34" charset="0"/>
                <a:cs typeface="Times New Roman" panose="02020603050405020304" pitchFamily="18" charset="0"/>
              </a:rPr>
              <a:t>Uppgifter om avtal lämnas in till katalogen av Regionerna, antingen manuellt via ett grafiskt användargränssnitt eller direkt maskinellt via FHIR-gränssnittet.</a:t>
            </a:r>
          </a:p>
          <a:p>
            <a:pPr>
              <a:lnSpc>
                <a:spcPct val="107000"/>
              </a:lnSpc>
              <a:spcAft>
                <a:spcPts val="800"/>
              </a:spcAft>
            </a:pPr>
            <a:r>
              <a:rPr lang="sv-SE" sz="1800" i="1" dirty="0">
                <a:effectLst/>
                <a:latin typeface="Calibri" panose="020F0502020204030204" pitchFamily="34" charset="0"/>
                <a:ea typeface="Calibri" panose="020F0502020204030204" pitchFamily="34" charset="0"/>
                <a:cs typeface="Times New Roman" panose="02020603050405020304" pitchFamily="18" charset="0"/>
              </a:rPr>
              <a:t>Klick</a:t>
            </a:r>
            <a:endParaRPr lang="sv-SE"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sv-SE" sz="1800" dirty="0">
                <a:effectLst/>
                <a:latin typeface="Calibri" panose="020F0502020204030204" pitchFamily="34" charset="0"/>
                <a:ea typeface="Calibri" panose="020F0502020204030204" pitchFamily="34" charset="0"/>
                <a:cs typeface="Times New Roman" panose="02020603050405020304" pitchFamily="18" charset="0"/>
              </a:rPr>
              <a:t>Därefter är informationen möjlig att använda, vilket visas till höger i denna bild</a:t>
            </a:r>
          </a:p>
          <a:p>
            <a:pPr>
              <a:lnSpc>
                <a:spcPct val="107000"/>
              </a:lnSpc>
              <a:spcAft>
                <a:spcPts val="800"/>
              </a:spcAft>
            </a:pPr>
            <a:r>
              <a:rPr lang="sv-SE" sz="1800" i="1" dirty="0">
                <a:effectLst/>
                <a:latin typeface="Calibri" panose="020F0502020204030204" pitchFamily="34" charset="0"/>
                <a:ea typeface="Calibri" panose="020F0502020204030204" pitchFamily="34" charset="0"/>
                <a:cs typeface="Times New Roman" panose="02020603050405020304" pitchFamily="18" charset="0"/>
              </a:rPr>
              <a:t>Klick</a:t>
            </a:r>
            <a:endParaRPr lang="sv-SE"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sv-SE" sz="1800" dirty="0">
                <a:effectLst/>
                <a:latin typeface="Calibri" panose="020F0502020204030204" pitchFamily="34" charset="0"/>
                <a:ea typeface="Calibri" panose="020F0502020204030204" pitchFamily="34" charset="0"/>
                <a:cs typeface="Times New Roman" panose="02020603050405020304" pitchFamily="18" charset="0"/>
              </a:rPr>
              <a:t>Den första tillämpningen där katalogens information används är de e-tjänster som EHM utvecklar inom uppdragen för Nationell vårdförmedling</a:t>
            </a:r>
          </a:p>
          <a:p>
            <a:pPr>
              <a:lnSpc>
                <a:spcPct val="107000"/>
              </a:lnSpc>
              <a:spcAft>
                <a:spcPts val="800"/>
              </a:spcAft>
            </a:pPr>
            <a:r>
              <a:rPr lang="sv-SE" sz="1800" b="1" dirty="0">
                <a:effectLst/>
                <a:latin typeface="Calibri" panose="020F0502020204030204" pitchFamily="34" charset="0"/>
                <a:ea typeface="Calibri" panose="020F0502020204030204" pitchFamily="34" charset="0"/>
                <a:cs typeface="Times New Roman" panose="02020603050405020304" pitchFamily="18" charset="0"/>
              </a:rPr>
              <a:t> </a:t>
            </a:r>
            <a:endParaRPr lang="sv-SE"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sv-SE" sz="1800" b="1" dirty="0">
                <a:effectLst/>
                <a:latin typeface="Calibri" panose="020F0502020204030204" pitchFamily="34" charset="0"/>
                <a:ea typeface="Calibri" panose="020F0502020204030204" pitchFamily="34" charset="0"/>
                <a:cs typeface="Times New Roman" panose="02020603050405020304" pitchFamily="18" charset="0"/>
              </a:rPr>
              <a:t> </a:t>
            </a:r>
            <a:endParaRPr lang="sv-SE"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sv-SE" sz="1800" b="1" dirty="0">
                <a:effectLst/>
                <a:latin typeface="Calibri" panose="020F0502020204030204" pitchFamily="34" charset="0"/>
                <a:ea typeface="Calibri" panose="020F0502020204030204" pitchFamily="34" charset="0"/>
                <a:cs typeface="Times New Roman" panose="02020603050405020304" pitchFamily="18" charset="0"/>
              </a:rPr>
              <a:t> </a:t>
            </a:r>
            <a:endParaRPr lang="sv-SE"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sv-SE" sz="1800" b="1" dirty="0">
                <a:effectLst/>
                <a:latin typeface="Calibri" panose="020F0502020204030204" pitchFamily="34" charset="0"/>
                <a:ea typeface="Calibri" panose="020F0502020204030204" pitchFamily="34" charset="0"/>
                <a:cs typeface="Times New Roman" panose="02020603050405020304" pitchFamily="18" charset="0"/>
              </a:rPr>
              <a:t> </a:t>
            </a:r>
            <a:endParaRPr lang="sv-SE"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sv-SE" sz="1800" b="1" dirty="0">
                <a:effectLst/>
                <a:latin typeface="Calibri" panose="020F0502020204030204" pitchFamily="34" charset="0"/>
                <a:ea typeface="Calibri" panose="020F0502020204030204" pitchFamily="34" charset="0"/>
                <a:cs typeface="Times New Roman" panose="02020603050405020304" pitchFamily="18" charset="0"/>
              </a:rPr>
              <a:t> </a:t>
            </a:r>
            <a:endParaRPr lang="sv-SE"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sv-SE"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Platshållare för bildnummer 3"/>
          <p:cNvSpPr>
            <a:spLocks noGrp="1"/>
          </p:cNvSpPr>
          <p:nvPr>
            <p:ph type="sldNum" sz="quarter" idx="5"/>
          </p:nvPr>
        </p:nvSpPr>
        <p:spPr/>
        <p:txBody>
          <a:bodyPr/>
          <a:lstStyle/>
          <a:p>
            <a:fld id="{73BBC8D1-904F-41E1-A9A8-431C7B519B43}" type="slidenum">
              <a:rPr lang="sv-SE" smtClean="0"/>
              <a:t>7</a:t>
            </a:fld>
            <a:endParaRPr lang="sv-SE"/>
          </a:p>
        </p:txBody>
      </p:sp>
    </p:spTree>
    <p:extLst>
      <p:ext uri="{BB962C8B-B14F-4D97-AF65-F5344CB8AC3E}">
        <p14:creationId xmlns:p14="http://schemas.microsoft.com/office/powerpoint/2010/main" val="20724094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a:p>
            <a:r>
              <a:rPr lang="sv-SE" dirty="0"/>
              <a:t>I dagsläget hämtas information om organisation in via katalogtjänst HSA, för offentligt finansierad vård.</a:t>
            </a:r>
          </a:p>
          <a:p>
            <a:endParaRPr lang="sv-SE" dirty="0"/>
          </a:p>
          <a:p>
            <a:r>
              <a:rPr lang="sv-SE" dirty="0"/>
              <a:t>Och e-tjänst för registrering av avtalat utbud finns tillgängligt, som en del av tjänsterna för nationell vårdförmedling.</a:t>
            </a:r>
          </a:p>
          <a:p>
            <a:endParaRPr lang="sv-SE" dirty="0"/>
          </a:p>
          <a:p>
            <a:r>
              <a:rPr lang="sv-SE" dirty="0"/>
              <a:t>När uppgiftsskyldigheten träder i kraft ska det vara möjligt att lämna uppgifter via e-</a:t>
            </a:r>
            <a:r>
              <a:rPr lang="sv-SE" dirty="0" err="1"/>
              <a:t>tänst</a:t>
            </a:r>
            <a:r>
              <a:rPr lang="sv-SE" dirty="0"/>
              <a:t> eller via ombud, där HSA-katalogen kan vara ett sådant, och det kommer även att vara möjligt att lämna uppgifter maskinellt direkt till katalogen.</a:t>
            </a:r>
          </a:p>
          <a:p>
            <a:endParaRPr lang="sv-SE" dirty="0"/>
          </a:p>
          <a:p>
            <a:r>
              <a:rPr lang="sv-SE" dirty="0"/>
              <a:t>Själva syftet med inlämningen av uppgifterna är ju att de ska tillgängliggöras, vilket </a:t>
            </a:r>
            <a:r>
              <a:rPr lang="sv-SE" dirty="0" err="1"/>
              <a:t>initalt</a:t>
            </a:r>
            <a:r>
              <a:rPr lang="sv-SE" dirty="0"/>
              <a:t> fortsatt kommer att göras via tjänster för nationell vårdförmedling men även på sikt via andra tjänster, dels sådana som utvecklas och </a:t>
            </a:r>
            <a:r>
              <a:rPr lang="sv-SE" dirty="0" err="1"/>
              <a:t>tillahandahålls</a:t>
            </a:r>
            <a:r>
              <a:rPr lang="sv-SE" dirty="0"/>
              <a:t> av E-hälsomyndigheten men det kommer även att vara möjligt för andra aktörer att skapa tjänster som använder sig av informationen i den nationella katalogen.</a:t>
            </a:r>
          </a:p>
        </p:txBody>
      </p:sp>
      <p:sp>
        <p:nvSpPr>
          <p:cNvPr id="4" name="Platshållare för bild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2AC914E-9058-45BF-B426-C5A0B1310F3C}" type="slidenum">
              <a:rPr kumimoji="0" lang="sv-S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3005688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svg"/><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2.sv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Första sida">
    <p:bg>
      <p:bgPr>
        <a:solidFill>
          <a:schemeClr val="tx2"/>
        </a:solidFill>
        <a:effectLst/>
      </p:bgPr>
    </p:bg>
    <p:spTree>
      <p:nvGrpSpPr>
        <p:cNvPr id="1" name=""/>
        <p:cNvGrpSpPr/>
        <p:nvPr/>
      </p:nvGrpSpPr>
      <p:grpSpPr>
        <a:xfrm>
          <a:off x="0" y="0"/>
          <a:ext cx="0" cy="0"/>
          <a:chOff x="0" y="0"/>
          <a:chExt cx="0" cy="0"/>
        </a:xfrm>
      </p:grpSpPr>
      <p:sp>
        <p:nvSpPr>
          <p:cNvPr id="10" name="Platshållare för datum 3">
            <a:extLst>
              <a:ext uri="{FF2B5EF4-FFF2-40B4-BE49-F238E27FC236}">
                <a16:creationId xmlns:a16="http://schemas.microsoft.com/office/drawing/2014/main" id="{A58D5B97-4DBB-7CA4-373E-FD901BACA4AA}"/>
              </a:ext>
            </a:extLst>
          </p:cNvPr>
          <p:cNvSpPr>
            <a:spLocks noGrp="1"/>
          </p:cNvSpPr>
          <p:nvPr>
            <p:ph type="dt" sz="half" idx="10"/>
          </p:nvPr>
        </p:nvSpPr>
        <p:spPr>
          <a:xfrm>
            <a:off x="356738" y="6165851"/>
            <a:ext cx="8126861" cy="296862"/>
          </a:xfrm>
          <a:prstGeom prst="rect">
            <a:avLst/>
          </a:prstGeom>
        </p:spPr>
        <p:txBody>
          <a:bodyPr anchor="b"/>
          <a:lstStyle>
            <a:lvl1pPr>
              <a:defRPr sz="1200">
                <a:solidFill>
                  <a:schemeClr val="bg1"/>
                </a:solidFill>
              </a:defRPr>
            </a:lvl1pPr>
          </a:lstStyle>
          <a:p>
            <a:fld id="{7E52366D-446B-C749-BB96-71CBF3AB55E3}" type="datetime1">
              <a:rPr lang="sv-SE" sz="1200" smtClean="0"/>
              <a:t>2026-02-23</a:t>
            </a:fld>
            <a:endParaRPr lang="sv-SE" sz="1200" dirty="0"/>
          </a:p>
        </p:txBody>
      </p:sp>
      <p:sp>
        <p:nvSpPr>
          <p:cNvPr id="29" name="Platshållare för text 28">
            <a:extLst>
              <a:ext uri="{FF2B5EF4-FFF2-40B4-BE49-F238E27FC236}">
                <a16:creationId xmlns:a16="http://schemas.microsoft.com/office/drawing/2014/main" id="{17FBBA03-59BD-E0FE-FE29-384D1FCF52ED}"/>
              </a:ext>
            </a:extLst>
          </p:cNvPr>
          <p:cNvSpPr>
            <a:spLocks noGrp="1"/>
          </p:cNvSpPr>
          <p:nvPr>
            <p:ph type="body" sz="quarter" idx="11" hasCustomPrompt="1"/>
          </p:nvPr>
        </p:nvSpPr>
        <p:spPr>
          <a:xfrm>
            <a:off x="356739" y="5768421"/>
            <a:ext cx="8126861" cy="360420"/>
          </a:xfrm>
        </p:spPr>
        <p:txBody>
          <a:bodyPr>
            <a:spAutoFit/>
          </a:bodyPr>
          <a:lstStyle>
            <a:lvl1pPr>
              <a:buNone/>
              <a:defRPr sz="1600">
                <a:solidFill>
                  <a:schemeClr val="bg1"/>
                </a:solidFill>
              </a:defRPr>
            </a:lvl1pPr>
          </a:lstStyle>
          <a:p>
            <a:pPr lvl="0"/>
            <a:r>
              <a:rPr lang="sv-SE" dirty="0"/>
              <a:t>Titel</a:t>
            </a:r>
          </a:p>
        </p:txBody>
      </p:sp>
      <p:sp>
        <p:nvSpPr>
          <p:cNvPr id="3" name="Underrubrik 2">
            <a:extLst>
              <a:ext uri="{FF2B5EF4-FFF2-40B4-BE49-F238E27FC236}">
                <a16:creationId xmlns:a16="http://schemas.microsoft.com/office/drawing/2014/main" id="{2023002E-576A-E543-026A-2C495337F812}"/>
              </a:ext>
            </a:extLst>
          </p:cNvPr>
          <p:cNvSpPr>
            <a:spLocks noGrp="1"/>
          </p:cNvSpPr>
          <p:nvPr>
            <p:ph type="subTitle" idx="1" hasCustomPrompt="1"/>
          </p:nvPr>
        </p:nvSpPr>
        <p:spPr>
          <a:xfrm>
            <a:off x="356739" y="5395488"/>
            <a:ext cx="8126861" cy="323165"/>
          </a:xfrm>
        </p:spPr>
        <p:txBody>
          <a:bodyPr anchor="b">
            <a:spAutoFit/>
          </a:bodyPr>
          <a:lstStyle>
            <a:lvl1pPr marL="0" indent="0" algn="l">
              <a:lnSpc>
                <a:spcPts val="1800"/>
              </a:lnSpc>
              <a:buNone/>
              <a:defRPr sz="18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dirty="0"/>
              <a:t>Namn </a:t>
            </a:r>
            <a:r>
              <a:rPr lang="sv-SE" dirty="0" err="1"/>
              <a:t>Namnsson</a:t>
            </a:r>
            <a:endParaRPr lang="sv-SE" dirty="0"/>
          </a:p>
        </p:txBody>
      </p:sp>
      <p:sp>
        <p:nvSpPr>
          <p:cNvPr id="2" name="Rubrik 1">
            <a:extLst>
              <a:ext uri="{FF2B5EF4-FFF2-40B4-BE49-F238E27FC236}">
                <a16:creationId xmlns:a16="http://schemas.microsoft.com/office/drawing/2014/main" id="{2E2D3FE5-2B6E-4612-8A63-6AD0E5DB8026}"/>
              </a:ext>
            </a:extLst>
          </p:cNvPr>
          <p:cNvSpPr>
            <a:spLocks noGrp="1"/>
          </p:cNvSpPr>
          <p:nvPr>
            <p:ph type="ctrTitle"/>
          </p:nvPr>
        </p:nvSpPr>
        <p:spPr>
          <a:xfrm>
            <a:off x="319668" y="2554965"/>
            <a:ext cx="8163932" cy="1748070"/>
          </a:xfrm>
        </p:spPr>
        <p:txBody>
          <a:bodyPr anchor="ctr">
            <a:noAutofit/>
          </a:bodyPr>
          <a:lstStyle>
            <a:lvl1pPr algn="l">
              <a:defRPr sz="4000">
                <a:solidFill>
                  <a:srgbClr val="EDF06F"/>
                </a:solidFill>
              </a:defRPr>
            </a:lvl1pPr>
          </a:lstStyle>
          <a:p>
            <a:r>
              <a:rPr lang="sv-SE"/>
              <a:t>Klicka här för att ändra mall för rubrikformat</a:t>
            </a:r>
            <a:endParaRPr lang="sv-SE" dirty="0"/>
          </a:p>
        </p:txBody>
      </p:sp>
      <p:pic>
        <p:nvPicPr>
          <p:cNvPr id="6" name="Bild 5">
            <a:extLst>
              <a:ext uri="{FF2B5EF4-FFF2-40B4-BE49-F238E27FC236}">
                <a16:creationId xmlns:a16="http://schemas.microsoft.com/office/drawing/2014/main" id="{176C684F-6FAA-14C9-BA52-76CCE509A923}"/>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51824" y="395287"/>
            <a:ext cx="1651000" cy="304800"/>
          </a:xfrm>
          <a:prstGeom prst="rect">
            <a:avLst/>
          </a:prstGeom>
        </p:spPr>
      </p:pic>
      <p:pic>
        <p:nvPicPr>
          <p:cNvPr id="20" name="Bildobjekt 19">
            <a:extLst>
              <a:ext uri="{FF2B5EF4-FFF2-40B4-BE49-F238E27FC236}">
                <a16:creationId xmlns:a16="http://schemas.microsoft.com/office/drawing/2014/main" id="{18A57FDD-CF67-107D-AD6A-7F1299D1E0D2}"/>
              </a:ext>
              <a:ext uri="{C183D7F6-B498-43B3-948B-1728B52AA6E4}">
                <adec:decorative xmlns:adec="http://schemas.microsoft.com/office/drawing/2017/decorative" val="1"/>
              </a:ext>
            </a:extLst>
          </p:cNvPr>
          <p:cNvPicPr>
            <a:picLocks noChangeAspect="1"/>
          </p:cNvPicPr>
          <p:nvPr userDrawn="1"/>
        </p:nvPicPr>
        <p:blipFill>
          <a:blip r:embed="rId4" cstate="screen">
            <a:extLst>
              <a:ext uri="{28A0092B-C50C-407E-A947-70E740481C1C}">
                <a14:useLocalDpi xmlns:a14="http://schemas.microsoft.com/office/drawing/2010/main"/>
              </a:ext>
            </a:extLst>
          </a:blip>
          <a:srcRect l="-1562"/>
          <a:stretch>
            <a:fillRect/>
          </a:stretch>
        </p:blipFill>
        <p:spPr>
          <a:xfrm>
            <a:off x="8483600" y="0"/>
            <a:ext cx="3708400" cy="6858000"/>
          </a:xfrm>
          <a:prstGeom prst="rect">
            <a:avLst/>
          </a:prstGeom>
        </p:spPr>
      </p:pic>
    </p:spTree>
    <p:extLst>
      <p:ext uri="{BB962C8B-B14F-4D97-AF65-F5344CB8AC3E}">
        <p14:creationId xmlns:p14="http://schemas.microsoft.com/office/powerpoint/2010/main" val="3628892673"/>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Rubrik + 2 innehåll">
    <p:spTree>
      <p:nvGrpSpPr>
        <p:cNvPr id="1" name=""/>
        <p:cNvGrpSpPr/>
        <p:nvPr/>
      </p:nvGrpSpPr>
      <p:grpSpPr>
        <a:xfrm>
          <a:off x="0" y="0"/>
          <a:ext cx="0" cy="0"/>
          <a:chOff x="0" y="0"/>
          <a:chExt cx="0" cy="0"/>
        </a:xfrm>
      </p:grpSpPr>
      <p:sp>
        <p:nvSpPr>
          <p:cNvPr id="8" name="Platshållare för innehåll 2">
            <a:extLst>
              <a:ext uri="{FF2B5EF4-FFF2-40B4-BE49-F238E27FC236}">
                <a16:creationId xmlns:a16="http://schemas.microsoft.com/office/drawing/2014/main" id="{F12B3E65-23A3-3A3C-053D-470153306658}"/>
              </a:ext>
            </a:extLst>
          </p:cNvPr>
          <p:cNvSpPr>
            <a:spLocks noGrp="1"/>
          </p:cNvSpPr>
          <p:nvPr>
            <p:ph idx="10"/>
          </p:nvPr>
        </p:nvSpPr>
        <p:spPr>
          <a:xfrm>
            <a:off x="6291074" y="1374766"/>
            <a:ext cx="5523246" cy="4526162"/>
          </a:xfrm>
        </p:spPr>
        <p:txBody>
          <a:bodyPr/>
          <a:lstStyle>
            <a:lvl1pPr>
              <a:lnSpc>
                <a:spcPct val="120000"/>
              </a:lnSpc>
              <a:defRPr sz="1600">
                <a:solidFill>
                  <a:schemeClr val="tx1"/>
                </a:solidFill>
              </a:defRPr>
            </a:lvl1pPr>
            <a:lvl2pPr>
              <a:lnSpc>
                <a:spcPct val="120000"/>
              </a:lnSpc>
              <a:defRPr sz="1400">
                <a:solidFill>
                  <a:schemeClr val="tx1"/>
                </a:solidFill>
              </a:defRPr>
            </a:lvl2pPr>
            <a:lvl3pPr>
              <a:lnSpc>
                <a:spcPct val="120000"/>
              </a:lnSpc>
              <a:defRPr sz="1400">
                <a:solidFill>
                  <a:schemeClr val="tx1"/>
                </a:solidFill>
              </a:defRPr>
            </a:lvl3pPr>
            <a:lvl4pPr>
              <a:lnSpc>
                <a:spcPct val="120000"/>
              </a:lnSpc>
              <a:defRPr sz="1400">
                <a:solidFill>
                  <a:schemeClr val="tx1"/>
                </a:solidFill>
              </a:defRPr>
            </a:lvl4pPr>
            <a:lvl5pPr>
              <a:lnSpc>
                <a:spcPct val="120000"/>
              </a:lnSpc>
              <a:defRPr sz="1400" i="1">
                <a:solidFill>
                  <a:schemeClr val="tx1"/>
                </a:solidFill>
              </a:defRPr>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
        <p:nvSpPr>
          <p:cNvPr id="7" name="Platshållare för innehåll 2">
            <a:extLst>
              <a:ext uri="{FF2B5EF4-FFF2-40B4-BE49-F238E27FC236}">
                <a16:creationId xmlns:a16="http://schemas.microsoft.com/office/drawing/2014/main" id="{26067E6D-2CAC-903B-BD59-758F4D80F96D}"/>
              </a:ext>
            </a:extLst>
          </p:cNvPr>
          <p:cNvSpPr>
            <a:spLocks noGrp="1"/>
          </p:cNvSpPr>
          <p:nvPr>
            <p:ph idx="1"/>
          </p:nvPr>
        </p:nvSpPr>
        <p:spPr>
          <a:xfrm>
            <a:off x="377682" y="1374766"/>
            <a:ext cx="5523246" cy="4526162"/>
          </a:xfrm>
        </p:spPr>
        <p:txBody>
          <a:bodyPr/>
          <a:lstStyle>
            <a:lvl1pPr>
              <a:lnSpc>
                <a:spcPct val="120000"/>
              </a:lnSpc>
              <a:defRPr sz="1600">
                <a:solidFill>
                  <a:schemeClr val="tx1"/>
                </a:solidFill>
              </a:defRPr>
            </a:lvl1pPr>
            <a:lvl2pPr>
              <a:lnSpc>
                <a:spcPct val="120000"/>
              </a:lnSpc>
              <a:defRPr sz="1400">
                <a:solidFill>
                  <a:schemeClr val="tx1"/>
                </a:solidFill>
              </a:defRPr>
            </a:lvl2pPr>
            <a:lvl3pPr>
              <a:lnSpc>
                <a:spcPct val="120000"/>
              </a:lnSpc>
              <a:defRPr sz="1400">
                <a:solidFill>
                  <a:schemeClr val="tx1"/>
                </a:solidFill>
              </a:defRPr>
            </a:lvl3pPr>
            <a:lvl4pPr>
              <a:lnSpc>
                <a:spcPct val="120000"/>
              </a:lnSpc>
              <a:defRPr sz="1400">
                <a:solidFill>
                  <a:schemeClr val="tx1"/>
                </a:solidFill>
              </a:defRPr>
            </a:lvl4pPr>
            <a:lvl5pPr>
              <a:lnSpc>
                <a:spcPct val="120000"/>
              </a:lnSpc>
              <a:defRPr sz="1400" i="1">
                <a:solidFill>
                  <a:schemeClr val="tx1"/>
                </a:solidFill>
              </a:defRPr>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
        <p:nvSpPr>
          <p:cNvPr id="4" name="Rubrik 1">
            <a:extLst>
              <a:ext uri="{FF2B5EF4-FFF2-40B4-BE49-F238E27FC236}">
                <a16:creationId xmlns:a16="http://schemas.microsoft.com/office/drawing/2014/main" id="{9EC87FD7-7584-60CE-7904-CAD0520113A8}"/>
              </a:ext>
            </a:extLst>
          </p:cNvPr>
          <p:cNvSpPr>
            <a:spLocks noGrp="1"/>
          </p:cNvSpPr>
          <p:nvPr>
            <p:ph type="title"/>
          </p:nvPr>
        </p:nvSpPr>
        <p:spPr>
          <a:xfrm>
            <a:off x="377682" y="329185"/>
            <a:ext cx="11436638" cy="856367"/>
          </a:xfrm>
        </p:spPr>
        <p:txBody>
          <a:bodyPr anchor="b"/>
          <a:lstStyle>
            <a:lvl1pPr>
              <a:lnSpc>
                <a:spcPct val="100000"/>
              </a:lnSpc>
              <a:defRPr sz="3000"/>
            </a:lvl1pPr>
          </a:lstStyle>
          <a:p>
            <a:r>
              <a:rPr lang="sv-SE"/>
              <a:t>Klicka här för att ändra mall för rubrikformat</a:t>
            </a:r>
            <a:endParaRPr lang="sv-SE" dirty="0"/>
          </a:p>
        </p:txBody>
      </p:sp>
      <p:pic>
        <p:nvPicPr>
          <p:cNvPr id="6" name="Bild 5">
            <a:extLst>
              <a:ext uri="{FF2B5EF4-FFF2-40B4-BE49-F238E27FC236}">
                <a16:creationId xmlns:a16="http://schemas.microsoft.com/office/drawing/2014/main" id="{E8FCAEA7-6915-16BA-CBC6-F51897E4CB77}"/>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54656" y="6247699"/>
            <a:ext cx="1651000" cy="304800"/>
          </a:xfrm>
          <a:prstGeom prst="rect">
            <a:avLst/>
          </a:prstGeom>
        </p:spPr>
      </p:pic>
    </p:spTree>
    <p:extLst>
      <p:ext uri="{BB962C8B-B14F-4D97-AF65-F5344CB8AC3E}">
        <p14:creationId xmlns:p14="http://schemas.microsoft.com/office/powerpoint/2010/main" val="17856178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Namn + bild 4">
    <p:bg>
      <p:bgPr>
        <a:solidFill>
          <a:srgbClr val="F6F3EE"/>
        </a:solidFill>
        <a:effectLst/>
      </p:bgPr>
    </p:bg>
    <p:spTree>
      <p:nvGrpSpPr>
        <p:cNvPr id="1" name=""/>
        <p:cNvGrpSpPr/>
        <p:nvPr/>
      </p:nvGrpSpPr>
      <p:grpSpPr>
        <a:xfrm>
          <a:off x="0" y="0"/>
          <a:ext cx="0" cy="0"/>
          <a:chOff x="0" y="0"/>
          <a:chExt cx="0" cy="0"/>
        </a:xfrm>
      </p:grpSpPr>
      <p:pic>
        <p:nvPicPr>
          <p:cNvPr id="2" name="Bild 1">
            <a:extLst>
              <a:ext uri="{FF2B5EF4-FFF2-40B4-BE49-F238E27FC236}">
                <a16:creationId xmlns:a16="http://schemas.microsoft.com/office/drawing/2014/main" id="{CFF307A5-1A97-CA62-51CA-8B94648A6531}"/>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54656" y="6247699"/>
            <a:ext cx="1651000" cy="304800"/>
          </a:xfrm>
          <a:prstGeom prst="rect">
            <a:avLst/>
          </a:prstGeom>
        </p:spPr>
      </p:pic>
      <p:sp>
        <p:nvSpPr>
          <p:cNvPr id="27" name="Platshållare för text 40">
            <a:extLst>
              <a:ext uri="{FF2B5EF4-FFF2-40B4-BE49-F238E27FC236}">
                <a16:creationId xmlns:a16="http://schemas.microsoft.com/office/drawing/2014/main" id="{134AF99F-2CF8-367C-ED62-DDA5626E172C}"/>
              </a:ext>
            </a:extLst>
          </p:cNvPr>
          <p:cNvSpPr>
            <a:spLocks noGrp="1"/>
          </p:cNvSpPr>
          <p:nvPr>
            <p:ph type="body" sz="quarter" idx="32" hasCustomPrompt="1"/>
          </p:nvPr>
        </p:nvSpPr>
        <p:spPr>
          <a:xfrm>
            <a:off x="9081662" y="5292106"/>
            <a:ext cx="2550865" cy="306000"/>
          </a:xfrm>
          <a:noFill/>
          <a:ln w="254000">
            <a:noFill/>
            <a:miter lim="800000"/>
          </a:ln>
        </p:spPr>
        <p:txBody>
          <a:bodyPr>
            <a:spAutoFit/>
          </a:bodyPr>
          <a:lstStyle>
            <a:lvl1pPr marL="14288" indent="-14288">
              <a:lnSpc>
                <a:spcPct val="100000"/>
              </a:lnSpc>
              <a:buNone/>
              <a:tabLst/>
              <a:defRPr sz="1400"/>
            </a:lvl1pPr>
            <a:lvl2pPr>
              <a:defRPr sz="1800"/>
            </a:lvl2pPr>
            <a:lvl3pPr>
              <a:defRPr sz="1800"/>
            </a:lvl3pPr>
            <a:lvl4pPr>
              <a:defRPr sz="1800"/>
            </a:lvl4pPr>
            <a:lvl5pPr>
              <a:defRPr sz="1800"/>
            </a:lvl5pPr>
          </a:lstStyle>
          <a:p>
            <a:pPr lvl="0"/>
            <a:r>
              <a:rPr lang="sv-SE" dirty="0"/>
              <a:t>Skriv titel här</a:t>
            </a:r>
          </a:p>
        </p:txBody>
      </p:sp>
      <p:sp>
        <p:nvSpPr>
          <p:cNvPr id="26" name="Platshållare för text 40">
            <a:extLst>
              <a:ext uri="{FF2B5EF4-FFF2-40B4-BE49-F238E27FC236}">
                <a16:creationId xmlns:a16="http://schemas.microsoft.com/office/drawing/2014/main" id="{5779E707-A5E2-32D1-3432-CCC708DC25B2}"/>
              </a:ext>
            </a:extLst>
          </p:cNvPr>
          <p:cNvSpPr>
            <a:spLocks noGrp="1"/>
          </p:cNvSpPr>
          <p:nvPr>
            <p:ph type="body" sz="quarter" idx="31" hasCustomPrompt="1"/>
          </p:nvPr>
        </p:nvSpPr>
        <p:spPr>
          <a:xfrm>
            <a:off x="9081662" y="4949841"/>
            <a:ext cx="2550865" cy="338554"/>
          </a:xfrm>
          <a:noFill/>
          <a:ln w="254000">
            <a:noFill/>
            <a:miter lim="800000"/>
          </a:ln>
        </p:spPr>
        <p:txBody>
          <a:bodyPr anchor="b">
            <a:spAutoFit/>
          </a:bodyPr>
          <a:lstStyle>
            <a:lvl1pPr marL="14288" indent="-14288">
              <a:lnSpc>
                <a:spcPct val="100000"/>
              </a:lnSpc>
              <a:buNone/>
              <a:tabLst/>
              <a:defRPr sz="1600">
                <a:latin typeface="+mj-lt"/>
              </a:defRPr>
            </a:lvl1pPr>
            <a:lvl2pPr>
              <a:defRPr sz="1800"/>
            </a:lvl2pPr>
            <a:lvl3pPr>
              <a:defRPr sz="1800"/>
            </a:lvl3pPr>
            <a:lvl4pPr>
              <a:defRPr sz="1800"/>
            </a:lvl4pPr>
            <a:lvl5pPr>
              <a:defRPr sz="1800"/>
            </a:lvl5pPr>
          </a:lstStyle>
          <a:p>
            <a:pPr lvl="0"/>
            <a:r>
              <a:rPr lang="sv-SE" dirty="0"/>
              <a:t>Skriv namn här</a:t>
            </a:r>
          </a:p>
        </p:txBody>
      </p:sp>
      <p:sp>
        <p:nvSpPr>
          <p:cNvPr id="33" name="Platshållare för bild 4">
            <a:extLst>
              <a:ext uri="{FF2B5EF4-FFF2-40B4-BE49-F238E27FC236}">
                <a16:creationId xmlns:a16="http://schemas.microsoft.com/office/drawing/2014/main" id="{79BC5922-E026-95D6-B670-35D0BA521E3A}"/>
              </a:ext>
            </a:extLst>
          </p:cNvPr>
          <p:cNvSpPr>
            <a:spLocks noGrp="1"/>
          </p:cNvSpPr>
          <p:nvPr>
            <p:ph type="pic" sz="quarter" idx="35"/>
          </p:nvPr>
        </p:nvSpPr>
        <p:spPr>
          <a:xfrm>
            <a:off x="9199919" y="1752437"/>
            <a:ext cx="2550865" cy="2832100"/>
          </a:xfrm>
          <a:prstGeom prst="roundRect">
            <a:avLst>
              <a:gd name="adj" fmla="val 2324"/>
            </a:avLst>
          </a:prstGeom>
          <a:solidFill>
            <a:schemeClr val="bg1"/>
          </a:solidFill>
        </p:spPr>
        <p:txBody>
          <a:bodyPr/>
          <a:lstStyle/>
          <a:p>
            <a:r>
              <a:rPr lang="sv-SE"/>
              <a:t>Klicka på ikonen för att lägga till en bild</a:t>
            </a:r>
          </a:p>
        </p:txBody>
      </p:sp>
      <p:sp>
        <p:nvSpPr>
          <p:cNvPr id="25" name="Platshållare för text 40">
            <a:extLst>
              <a:ext uri="{FF2B5EF4-FFF2-40B4-BE49-F238E27FC236}">
                <a16:creationId xmlns:a16="http://schemas.microsoft.com/office/drawing/2014/main" id="{569DE17A-6BC7-D6D6-DC18-6897295A34D2}"/>
              </a:ext>
            </a:extLst>
          </p:cNvPr>
          <p:cNvSpPr>
            <a:spLocks noGrp="1"/>
          </p:cNvSpPr>
          <p:nvPr>
            <p:ph type="body" sz="quarter" idx="30" hasCustomPrompt="1"/>
          </p:nvPr>
        </p:nvSpPr>
        <p:spPr>
          <a:xfrm>
            <a:off x="6152481" y="5292106"/>
            <a:ext cx="2550865" cy="306000"/>
          </a:xfrm>
          <a:noFill/>
          <a:ln w="254000">
            <a:noFill/>
            <a:miter lim="800000"/>
          </a:ln>
        </p:spPr>
        <p:txBody>
          <a:bodyPr>
            <a:spAutoFit/>
          </a:bodyPr>
          <a:lstStyle>
            <a:lvl1pPr marL="14288" indent="-14288">
              <a:lnSpc>
                <a:spcPct val="100000"/>
              </a:lnSpc>
              <a:buNone/>
              <a:tabLst/>
              <a:defRPr sz="1400"/>
            </a:lvl1pPr>
            <a:lvl2pPr>
              <a:defRPr sz="1800"/>
            </a:lvl2pPr>
            <a:lvl3pPr>
              <a:defRPr sz="1800"/>
            </a:lvl3pPr>
            <a:lvl4pPr>
              <a:defRPr sz="1800"/>
            </a:lvl4pPr>
            <a:lvl5pPr>
              <a:defRPr sz="1800"/>
            </a:lvl5pPr>
          </a:lstStyle>
          <a:p>
            <a:pPr lvl="0"/>
            <a:r>
              <a:rPr lang="sv-SE" dirty="0"/>
              <a:t>Skriv titel här</a:t>
            </a:r>
          </a:p>
        </p:txBody>
      </p:sp>
      <p:sp>
        <p:nvSpPr>
          <p:cNvPr id="24" name="Platshållare för text 40">
            <a:extLst>
              <a:ext uri="{FF2B5EF4-FFF2-40B4-BE49-F238E27FC236}">
                <a16:creationId xmlns:a16="http://schemas.microsoft.com/office/drawing/2014/main" id="{0290BFB7-2757-C186-DC00-0599DB84F927}"/>
              </a:ext>
            </a:extLst>
          </p:cNvPr>
          <p:cNvSpPr>
            <a:spLocks noGrp="1"/>
          </p:cNvSpPr>
          <p:nvPr>
            <p:ph type="body" sz="quarter" idx="29" hasCustomPrompt="1"/>
          </p:nvPr>
        </p:nvSpPr>
        <p:spPr>
          <a:xfrm>
            <a:off x="6152481" y="4949841"/>
            <a:ext cx="2550865" cy="338554"/>
          </a:xfrm>
          <a:noFill/>
          <a:ln w="254000">
            <a:noFill/>
            <a:miter lim="800000"/>
          </a:ln>
        </p:spPr>
        <p:txBody>
          <a:bodyPr anchor="b">
            <a:spAutoFit/>
          </a:bodyPr>
          <a:lstStyle>
            <a:lvl1pPr marL="14288" indent="-14288">
              <a:lnSpc>
                <a:spcPct val="100000"/>
              </a:lnSpc>
              <a:buNone/>
              <a:tabLst/>
              <a:defRPr sz="1600">
                <a:latin typeface="+mj-lt"/>
              </a:defRPr>
            </a:lvl1pPr>
            <a:lvl2pPr>
              <a:defRPr sz="1800"/>
            </a:lvl2pPr>
            <a:lvl3pPr>
              <a:defRPr sz="1800"/>
            </a:lvl3pPr>
            <a:lvl4pPr>
              <a:defRPr sz="1800"/>
            </a:lvl4pPr>
            <a:lvl5pPr>
              <a:defRPr sz="1800"/>
            </a:lvl5pPr>
          </a:lstStyle>
          <a:p>
            <a:pPr lvl="0"/>
            <a:r>
              <a:rPr lang="sv-SE" dirty="0"/>
              <a:t>Skriv namn här</a:t>
            </a:r>
          </a:p>
        </p:txBody>
      </p:sp>
      <p:sp>
        <p:nvSpPr>
          <p:cNvPr id="32" name="Platshållare för bild 4">
            <a:extLst>
              <a:ext uri="{FF2B5EF4-FFF2-40B4-BE49-F238E27FC236}">
                <a16:creationId xmlns:a16="http://schemas.microsoft.com/office/drawing/2014/main" id="{1FF6D9D4-3B4F-B917-6DB2-042A449074D6}"/>
              </a:ext>
            </a:extLst>
          </p:cNvPr>
          <p:cNvSpPr>
            <a:spLocks noGrp="1"/>
          </p:cNvSpPr>
          <p:nvPr>
            <p:ph type="pic" sz="quarter" idx="34"/>
          </p:nvPr>
        </p:nvSpPr>
        <p:spPr>
          <a:xfrm>
            <a:off x="6286239" y="1752437"/>
            <a:ext cx="2550865" cy="2832100"/>
          </a:xfrm>
          <a:prstGeom prst="roundRect">
            <a:avLst>
              <a:gd name="adj" fmla="val 2324"/>
            </a:avLst>
          </a:prstGeom>
          <a:solidFill>
            <a:schemeClr val="bg1"/>
          </a:solidFill>
        </p:spPr>
        <p:txBody>
          <a:bodyPr/>
          <a:lstStyle/>
          <a:p>
            <a:r>
              <a:rPr lang="sv-SE"/>
              <a:t>Klicka på ikonen för att lägga till en bild</a:t>
            </a:r>
          </a:p>
        </p:txBody>
      </p:sp>
      <p:sp>
        <p:nvSpPr>
          <p:cNvPr id="23" name="Platshållare för text 40">
            <a:extLst>
              <a:ext uri="{FF2B5EF4-FFF2-40B4-BE49-F238E27FC236}">
                <a16:creationId xmlns:a16="http://schemas.microsoft.com/office/drawing/2014/main" id="{494D1AF0-66E2-B815-029B-C700150AEBF4}"/>
              </a:ext>
            </a:extLst>
          </p:cNvPr>
          <p:cNvSpPr>
            <a:spLocks noGrp="1"/>
          </p:cNvSpPr>
          <p:nvPr>
            <p:ph type="body" sz="quarter" idx="28" hasCustomPrompt="1"/>
          </p:nvPr>
        </p:nvSpPr>
        <p:spPr>
          <a:xfrm>
            <a:off x="3238799" y="5292106"/>
            <a:ext cx="2550865" cy="306000"/>
          </a:xfrm>
          <a:noFill/>
          <a:ln w="254000">
            <a:noFill/>
            <a:miter lim="800000"/>
          </a:ln>
        </p:spPr>
        <p:txBody>
          <a:bodyPr>
            <a:spAutoFit/>
          </a:bodyPr>
          <a:lstStyle>
            <a:lvl1pPr marL="14288" indent="-14288">
              <a:lnSpc>
                <a:spcPct val="100000"/>
              </a:lnSpc>
              <a:buNone/>
              <a:tabLst/>
              <a:defRPr sz="1400"/>
            </a:lvl1pPr>
            <a:lvl2pPr>
              <a:defRPr sz="1800"/>
            </a:lvl2pPr>
            <a:lvl3pPr>
              <a:defRPr sz="1800"/>
            </a:lvl3pPr>
            <a:lvl4pPr>
              <a:defRPr sz="1800"/>
            </a:lvl4pPr>
            <a:lvl5pPr>
              <a:defRPr sz="1800"/>
            </a:lvl5pPr>
          </a:lstStyle>
          <a:p>
            <a:pPr lvl="0"/>
            <a:r>
              <a:rPr lang="sv-SE" dirty="0"/>
              <a:t>Skriv titel här</a:t>
            </a:r>
          </a:p>
        </p:txBody>
      </p:sp>
      <p:sp>
        <p:nvSpPr>
          <p:cNvPr id="22" name="Platshållare för text 40">
            <a:extLst>
              <a:ext uri="{FF2B5EF4-FFF2-40B4-BE49-F238E27FC236}">
                <a16:creationId xmlns:a16="http://schemas.microsoft.com/office/drawing/2014/main" id="{223D620D-3A6A-C9FF-29C8-3BD4D37F33C7}"/>
              </a:ext>
            </a:extLst>
          </p:cNvPr>
          <p:cNvSpPr>
            <a:spLocks noGrp="1"/>
          </p:cNvSpPr>
          <p:nvPr>
            <p:ph type="body" sz="quarter" idx="27" hasCustomPrompt="1"/>
          </p:nvPr>
        </p:nvSpPr>
        <p:spPr>
          <a:xfrm>
            <a:off x="3238799" y="4949841"/>
            <a:ext cx="2550865" cy="338554"/>
          </a:xfrm>
          <a:noFill/>
          <a:ln w="254000">
            <a:noFill/>
            <a:miter lim="800000"/>
          </a:ln>
        </p:spPr>
        <p:txBody>
          <a:bodyPr anchor="b">
            <a:spAutoFit/>
          </a:bodyPr>
          <a:lstStyle>
            <a:lvl1pPr marL="14288" indent="-14288">
              <a:lnSpc>
                <a:spcPct val="100000"/>
              </a:lnSpc>
              <a:buNone/>
              <a:tabLst/>
              <a:defRPr sz="1600">
                <a:latin typeface="+mj-lt"/>
              </a:defRPr>
            </a:lvl1pPr>
            <a:lvl2pPr>
              <a:defRPr sz="1800"/>
            </a:lvl2pPr>
            <a:lvl3pPr>
              <a:defRPr sz="1800"/>
            </a:lvl3pPr>
            <a:lvl4pPr>
              <a:defRPr sz="1800"/>
            </a:lvl4pPr>
            <a:lvl5pPr>
              <a:defRPr sz="1800"/>
            </a:lvl5pPr>
          </a:lstStyle>
          <a:p>
            <a:pPr lvl="0"/>
            <a:r>
              <a:rPr lang="sv-SE" dirty="0"/>
              <a:t>Skriv namn här</a:t>
            </a:r>
          </a:p>
        </p:txBody>
      </p:sp>
      <p:sp>
        <p:nvSpPr>
          <p:cNvPr id="31" name="Platshållare för bild 4">
            <a:extLst>
              <a:ext uri="{FF2B5EF4-FFF2-40B4-BE49-F238E27FC236}">
                <a16:creationId xmlns:a16="http://schemas.microsoft.com/office/drawing/2014/main" id="{887E929E-1235-F6D1-6FED-58F07258BEE4}"/>
              </a:ext>
            </a:extLst>
          </p:cNvPr>
          <p:cNvSpPr>
            <a:spLocks noGrp="1"/>
          </p:cNvSpPr>
          <p:nvPr>
            <p:ph type="pic" sz="quarter" idx="33"/>
          </p:nvPr>
        </p:nvSpPr>
        <p:spPr>
          <a:xfrm>
            <a:off x="3372559" y="1752437"/>
            <a:ext cx="2550865" cy="2832100"/>
          </a:xfrm>
          <a:prstGeom prst="roundRect">
            <a:avLst>
              <a:gd name="adj" fmla="val 2324"/>
            </a:avLst>
          </a:prstGeom>
          <a:solidFill>
            <a:schemeClr val="bg1"/>
          </a:solidFill>
        </p:spPr>
        <p:txBody>
          <a:bodyPr/>
          <a:lstStyle/>
          <a:p>
            <a:r>
              <a:rPr lang="sv-SE"/>
              <a:t>Klicka på ikonen för att lägga till en bild</a:t>
            </a:r>
          </a:p>
        </p:txBody>
      </p:sp>
      <p:sp>
        <p:nvSpPr>
          <p:cNvPr id="48" name="Platshållare för text 40">
            <a:extLst>
              <a:ext uri="{FF2B5EF4-FFF2-40B4-BE49-F238E27FC236}">
                <a16:creationId xmlns:a16="http://schemas.microsoft.com/office/drawing/2014/main" id="{F206BDF8-0932-C34B-3E45-73A3992E5711}"/>
              </a:ext>
            </a:extLst>
          </p:cNvPr>
          <p:cNvSpPr>
            <a:spLocks noGrp="1"/>
          </p:cNvSpPr>
          <p:nvPr>
            <p:ph type="body" sz="quarter" idx="22" hasCustomPrompt="1"/>
          </p:nvPr>
        </p:nvSpPr>
        <p:spPr>
          <a:xfrm>
            <a:off x="356114" y="5292106"/>
            <a:ext cx="2550865" cy="306000"/>
          </a:xfrm>
          <a:noFill/>
          <a:ln w="254000">
            <a:noFill/>
            <a:miter lim="800000"/>
          </a:ln>
        </p:spPr>
        <p:txBody>
          <a:bodyPr>
            <a:spAutoFit/>
          </a:bodyPr>
          <a:lstStyle>
            <a:lvl1pPr marL="14288" indent="-14288">
              <a:lnSpc>
                <a:spcPct val="100000"/>
              </a:lnSpc>
              <a:buNone/>
              <a:tabLst/>
              <a:defRPr sz="1400"/>
            </a:lvl1pPr>
            <a:lvl2pPr>
              <a:defRPr sz="1800"/>
            </a:lvl2pPr>
            <a:lvl3pPr>
              <a:defRPr sz="1800"/>
            </a:lvl3pPr>
            <a:lvl4pPr>
              <a:defRPr sz="1800"/>
            </a:lvl4pPr>
            <a:lvl5pPr>
              <a:defRPr sz="1800"/>
            </a:lvl5pPr>
          </a:lstStyle>
          <a:p>
            <a:pPr lvl="0"/>
            <a:r>
              <a:rPr lang="sv-SE" dirty="0"/>
              <a:t>Skriv titel här</a:t>
            </a:r>
          </a:p>
        </p:txBody>
      </p:sp>
      <p:sp>
        <p:nvSpPr>
          <p:cNvPr id="41" name="Platshållare för text 40">
            <a:extLst>
              <a:ext uri="{FF2B5EF4-FFF2-40B4-BE49-F238E27FC236}">
                <a16:creationId xmlns:a16="http://schemas.microsoft.com/office/drawing/2014/main" id="{43857002-B30F-004F-D0D9-20A47C8D33D0}"/>
              </a:ext>
            </a:extLst>
          </p:cNvPr>
          <p:cNvSpPr>
            <a:spLocks noGrp="1"/>
          </p:cNvSpPr>
          <p:nvPr>
            <p:ph type="body" sz="quarter" idx="21" hasCustomPrompt="1"/>
          </p:nvPr>
        </p:nvSpPr>
        <p:spPr>
          <a:xfrm>
            <a:off x="356114" y="4949841"/>
            <a:ext cx="2550865" cy="338554"/>
          </a:xfrm>
          <a:noFill/>
          <a:ln w="254000">
            <a:noFill/>
            <a:miter lim="800000"/>
          </a:ln>
        </p:spPr>
        <p:txBody>
          <a:bodyPr anchor="b">
            <a:spAutoFit/>
          </a:bodyPr>
          <a:lstStyle>
            <a:lvl1pPr marL="14288" indent="-14288">
              <a:lnSpc>
                <a:spcPct val="100000"/>
              </a:lnSpc>
              <a:buNone/>
              <a:tabLst/>
              <a:defRPr sz="1600">
                <a:latin typeface="+mj-lt"/>
              </a:defRPr>
            </a:lvl1pPr>
            <a:lvl2pPr>
              <a:defRPr sz="1800"/>
            </a:lvl2pPr>
            <a:lvl3pPr>
              <a:defRPr sz="1800"/>
            </a:lvl3pPr>
            <a:lvl4pPr>
              <a:defRPr sz="1800"/>
            </a:lvl4pPr>
            <a:lvl5pPr>
              <a:defRPr sz="1800"/>
            </a:lvl5pPr>
          </a:lstStyle>
          <a:p>
            <a:pPr lvl="0"/>
            <a:r>
              <a:rPr lang="sv-SE" dirty="0"/>
              <a:t>Skriv namn här</a:t>
            </a:r>
          </a:p>
        </p:txBody>
      </p:sp>
      <p:sp>
        <p:nvSpPr>
          <p:cNvPr id="5" name="Platshållare för bild 4">
            <a:extLst>
              <a:ext uri="{FF2B5EF4-FFF2-40B4-BE49-F238E27FC236}">
                <a16:creationId xmlns:a16="http://schemas.microsoft.com/office/drawing/2014/main" id="{ADA1EF5B-CA56-A2DC-00C8-24CD0BAB3315}"/>
              </a:ext>
            </a:extLst>
          </p:cNvPr>
          <p:cNvSpPr>
            <a:spLocks noGrp="1"/>
          </p:cNvSpPr>
          <p:nvPr>
            <p:ph type="pic" sz="quarter" idx="23"/>
          </p:nvPr>
        </p:nvSpPr>
        <p:spPr>
          <a:xfrm>
            <a:off x="458879" y="1752437"/>
            <a:ext cx="2550865" cy="2832100"/>
          </a:xfrm>
          <a:prstGeom prst="roundRect">
            <a:avLst>
              <a:gd name="adj" fmla="val 2324"/>
            </a:avLst>
          </a:prstGeom>
          <a:solidFill>
            <a:schemeClr val="bg1"/>
          </a:solidFill>
        </p:spPr>
        <p:txBody>
          <a:bodyPr/>
          <a:lstStyle/>
          <a:p>
            <a:r>
              <a:rPr lang="sv-SE"/>
              <a:t>Klicka på ikonen för att lägga till en bild</a:t>
            </a:r>
          </a:p>
        </p:txBody>
      </p:sp>
      <p:sp>
        <p:nvSpPr>
          <p:cNvPr id="7" name="Platshållare för text 8">
            <a:extLst>
              <a:ext uri="{FF2B5EF4-FFF2-40B4-BE49-F238E27FC236}">
                <a16:creationId xmlns:a16="http://schemas.microsoft.com/office/drawing/2014/main" id="{DB9FCF46-FDFB-D1D7-1398-91ABB05FAB8F}"/>
              </a:ext>
            </a:extLst>
          </p:cNvPr>
          <p:cNvSpPr>
            <a:spLocks noGrp="1"/>
          </p:cNvSpPr>
          <p:nvPr>
            <p:ph type="body" sz="quarter" idx="12" hasCustomPrompt="1"/>
          </p:nvPr>
        </p:nvSpPr>
        <p:spPr>
          <a:xfrm>
            <a:off x="6173491" y="598422"/>
            <a:ext cx="5554716" cy="876535"/>
          </a:xfrm>
        </p:spPr>
        <p:txBody>
          <a:bodyPr>
            <a:noAutofit/>
          </a:bodyPr>
          <a:lstStyle>
            <a:lvl1pPr marL="12700" indent="0">
              <a:buNone/>
              <a:tabLst/>
              <a:defRPr lang="sv-SE" sz="1400" b="0" i="0" smtClean="0">
                <a:effectLst/>
                <a:latin typeface="Segoe UI" panose="020B0502040204020203" pitchFamily="34" charset="0"/>
              </a:defRPr>
            </a:lvl1pPr>
            <a:lvl2pPr>
              <a:buNone/>
              <a:defRPr/>
            </a:lvl2pPr>
            <a:lvl3pPr>
              <a:buNone/>
              <a:defRPr/>
            </a:lvl3pPr>
            <a:lvl4pPr>
              <a:buNone/>
              <a:defRPr/>
            </a:lvl4pPr>
            <a:lvl5pPr>
              <a:buNone/>
              <a:defRPr/>
            </a:lvl5pPr>
          </a:lstStyle>
          <a:p>
            <a:pPr lvl="0"/>
            <a:r>
              <a:rPr lang="sv-SE" b="0" i="0">
                <a:solidFill>
                  <a:srgbClr val="212121"/>
                </a:solidFill>
                <a:effectLst/>
                <a:latin typeface="Public Sans" pitchFamily="2" charset="77"/>
              </a:rPr>
              <a:t>Klicka här för att ändra text</a:t>
            </a:r>
            <a:endParaRPr lang="sv-SE"/>
          </a:p>
        </p:txBody>
      </p:sp>
      <p:sp>
        <p:nvSpPr>
          <p:cNvPr id="6" name="Rubrik 1">
            <a:extLst>
              <a:ext uri="{FF2B5EF4-FFF2-40B4-BE49-F238E27FC236}">
                <a16:creationId xmlns:a16="http://schemas.microsoft.com/office/drawing/2014/main" id="{AF17E7C0-9ACF-35B4-D04D-38A9A733467A}"/>
              </a:ext>
            </a:extLst>
          </p:cNvPr>
          <p:cNvSpPr>
            <a:spLocks noGrp="1"/>
          </p:cNvSpPr>
          <p:nvPr>
            <p:ph type="title"/>
          </p:nvPr>
        </p:nvSpPr>
        <p:spPr>
          <a:xfrm>
            <a:off x="340615" y="427361"/>
            <a:ext cx="5450585" cy="1047596"/>
          </a:xfrm>
        </p:spPr>
        <p:txBody>
          <a:bodyPr anchor="t">
            <a:noAutofit/>
          </a:bodyPr>
          <a:lstStyle>
            <a:lvl1pPr>
              <a:defRPr sz="3000"/>
            </a:lvl1pPr>
          </a:lstStyle>
          <a:p>
            <a:r>
              <a:rPr lang="sv-SE"/>
              <a:t>Klicka här för att ändra mall för rubrikformat</a:t>
            </a:r>
          </a:p>
        </p:txBody>
      </p:sp>
    </p:spTree>
    <p:extLst>
      <p:ext uri="{BB962C8B-B14F-4D97-AF65-F5344CB8AC3E}">
        <p14:creationId xmlns:p14="http://schemas.microsoft.com/office/powerpoint/2010/main" val="176999810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 bild 3">
    <p:bg>
      <p:bgPr>
        <a:solidFill>
          <a:srgbClr val="CAC7C4"/>
        </a:solidFill>
        <a:effectLst/>
      </p:bgPr>
    </p:bg>
    <p:spTree>
      <p:nvGrpSpPr>
        <p:cNvPr id="1" name=""/>
        <p:cNvGrpSpPr/>
        <p:nvPr/>
      </p:nvGrpSpPr>
      <p:grpSpPr>
        <a:xfrm>
          <a:off x="0" y="0"/>
          <a:ext cx="0" cy="0"/>
          <a:chOff x="0" y="0"/>
          <a:chExt cx="0" cy="0"/>
        </a:xfrm>
      </p:grpSpPr>
      <p:sp>
        <p:nvSpPr>
          <p:cNvPr id="17" name="Rektangel med rundade hörn 16">
            <a:extLst>
              <a:ext uri="{FF2B5EF4-FFF2-40B4-BE49-F238E27FC236}">
                <a16:creationId xmlns:a16="http://schemas.microsoft.com/office/drawing/2014/main" id="{4B42C060-305E-9F78-243A-001FB40F29AD}"/>
              </a:ext>
              <a:ext uri="{C183D7F6-B498-43B3-948B-1728B52AA6E4}">
                <adec:decorative xmlns:adec="http://schemas.microsoft.com/office/drawing/2017/decorative" val="1"/>
              </a:ext>
            </a:extLst>
          </p:cNvPr>
          <p:cNvSpPr/>
          <p:nvPr userDrawn="1"/>
        </p:nvSpPr>
        <p:spPr>
          <a:xfrm>
            <a:off x="450343" y="1581406"/>
            <a:ext cx="3623416" cy="4441442"/>
          </a:xfrm>
          <a:prstGeom prst="roundRect">
            <a:avLst>
              <a:gd name="adj" fmla="val 2113"/>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11" name="Bild 10">
            <a:extLst>
              <a:ext uri="{FF2B5EF4-FFF2-40B4-BE49-F238E27FC236}">
                <a16:creationId xmlns:a16="http://schemas.microsoft.com/office/drawing/2014/main" id="{66341A13-2CFD-961E-9EFF-957BA5312A9E}"/>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54656" y="6247699"/>
            <a:ext cx="1651000" cy="304800"/>
          </a:xfrm>
          <a:prstGeom prst="rect">
            <a:avLst/>
          </a:prstGeom>
        </p:spPr>
      </p:pic>
      <p:sp>
        <p:nvSpPr>
          <p:cNvPr id="24" name="Rektangel med rundade hörn 23">
            <a:extLst>
              <a:ext uri="{FF2B5EF4-FFF2-40B4-BE49-F238E27FC236}">
                <a16:creationId xmlns:a16="http://schemas.microsoft.com/office/drawing/2014/main" id="{7D954E3C-F3DA-BF38-05E2-B2299A297EA0}"/>
              </a:ext>
              <a:ext uri="{C183D7F6-B498-43B3-948B-1728B52AA6E4}">
                <adec:decorative xmlns:adec="http://schemas.microsoft.com/office/drawing/2017/decorative" val="1"/>
              </a:ext>
            </a:extLst>
          </p:cNvPr>
          <p:cNvSpPr/>
          <p:nvPr userDrawn="1"/>
        </p:nvSpPr>
        <p:spPr>
          <a:xfrm>
            <a:off x="8118241" y="1581406"/>
            <a:ext cx="3623416" cy="4441442"/>
          </a:xfrm>
          <a:prstGeom prst="roundRect">
            <a:avLst>
              <a:gd name="adj" fmla="val 2113"/>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8" name="Rektangel med rundade hörn 27">
            <a:extLst>
              <a:ext uri="{FF2B5EF4-FFF2-40B4-BE49-F238E27FC236}">
                <a16:creationId xmlns:a16="http://schemas.microsoft.com/office/drawing/2014/main" id="{CB5F6F5C-7C51-DB82-C5CD-15B8D232E133}"/>
              </a:ext>
              <a:ext uri="{C183D7F6-B498-43B3-948B-1728B52AA6E4}">
                <adec:decorative xmlns:adec="http://schemas.microsoft.com/office/drawing/2017/decorative" val="1"/>
              </a:ext>
            </a:extLst>
          </p:cNvPr>
          <p:cNvSpPr/>
          <p:nvPr userDrawn="1"/>
        </p:nvSpPr>
        <p:spPr>
          <a:xfrm>
            <a:off x="4284292" y="1581406"/>
            <a:ext cx="3623416" cy="4441442"/>
          </a:xfrm>
          <a:prstGeom prst="roundRect">
            <a:avLst>
              <a:gd name="adj" fmla="val 2113"/>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6" name="Platshållare för text 40">
            <a:extLst>
              <a:ext uri="{FF2B5EF4-FFF2-40B4-BE49-F238E27FC236}">
                <a16:creationId xmlns:a16="http://schemas.microsoft.com/office/drawing/2014/main" id="{546D95A3-041F-BACD-CFC1-F5A8C794E840}"/>
              </a:ext>
            </a:extLst>
          </p:cNvPr>
          <p:cNvSpPr>
            <a:spLocks noGrp="1"/>
          </p:cNvSpPr>
          <p:nvPr>
            <p:ph type="body" sz="quarter" idx="25" hasCustomPrompt="1"/>
          </p:nvPr>
        </p:nvSpPr>
        <p:spPr>
          <a:xfrm>
            <a:off x="8190862" y="5239366"/>
            <a:ext cx="3321800" cy="307777"/>
          </a:xfrm>
          <a:noFill/>
          <a:ln w="254000">
            <a:noFill/>
            <a:miter lim="800000"/>
          </a:ln>
        </p:spPr>
        <p:txBody>
          <a:bodyPr wrap="square">
            <a:spAutoFit/>
          </a:bodyPr>
          <a:lstStyle>
            <a:lvl1pPr marL="14288" indent="-14288">
              <a:lnSpc>
                <a:spcPct val="100000"/>
              </a:lnSpc>
              <a:buNone/>
              <a:tabLst/>
              <a:defRPr sz="1400"/>
            </a:lvl1pPr>
            <a:lvl2pPr>
              <a:defRPr sz="1800"/>
            </a:lvl2pPr>
            <a:lvl3pPr>
              <a:defRPr sz="1800"/>
            </a:lvl3pPr>
            <a:lvl4pPr>
              <a:defRPr sz="1800"/>
            </a:lvl4pPr>
            <a:lvl5pPr>
              <a:defRPr sz="1800"/>
            </a:lvl5pPr>
          </a:lstStyle>
          <a:p>
            <a:pPr lvl="0"/>
            <a:r>
              <a:rPr lang="sv-SE" dirty="0"/>
              <a:t>Skriv innehåll här</a:t>
            </a:r>
          </a:p>
        </p:txBody>
      </p:sp>
      <p:sp>
        <p:nvSpPr>
          <p:cNvPr id="25" name="Platshållare för text 40">
            <a:extLst>
              <a:ext uri="{FF2B5EF4-FFF2-40B4-BE49-F238E27FC236}">
                <a16:creationId xmlns:a16="http://schemas.microsoft.com/office/drawing/2014/main" id="{01C38230-94AE-1A03-95B6-99DBEB03D500}"/>
              </a:ext>
            </a:extLst>
          </p:cNvPr>
          <p:cNvSpPr>
            <a:spLocks noGrp="1"/>
          </p:cNvSpPr>
          <p:nvPr>
            <p:ph type="body" sz="quarter" idx="24" hasCustomPrompt="1"/>
          </p:nvPr>
        </p:nvSpPr>
        <p:spPr>
          <a:xfrm>
            <a:off x="8190862" y="4897101"/>
            <a:ext cx="3321800" cy="338554"/>
          </a:xfrm>
          <a:noFill/>
          <a:ln w="254000">
            <a:noFill/>
            <a:miter lim="800000"/>
          </a:ln>
        </p:spPr>
        <p:txBody>
          <a:bodyPr wrap="square" anchor="b">
            <a:spAutoFit/>
          </a:bodyPr>
          <a:lstStyle>
            <a:lvl1pPr marL="14288" indent="-14288">
              <a:lnSpc>
                <a:spcPct val="100000"/>
              </a:lnSpc>
              <a:buNone/>
              <a:tabLst/>
              <a:defRPr sz="1600">
                <a:latin typeface="+mj-lt"/>
              </a:defRPr>
            </a:lvl1pPr>
            <a:lvl2pPr>
              <a:defRPr sz="1800"/>
            </a:lvl2pPr>
            <a:lvl3pPr>
              <a:defRPr sz="1800"/>
            </a:lvl3pPr>
            <a:lvl4pPr>
              <a:defRPr sz="1800"/>
            </a:lvl4pPr>
            <a:lvl5pPr>
              <a:defRPr sz="1800"/>
            </a:lvl5pPr>
          </a:lstStyle>
          <a:p>
            <a:pPr lvl="0"/>
            <a:r>
              <a:rPr lang="sv-SE" dirty="0"/>
              <a:t>Skriv rubrik här</a:t>
            </a:r>
          </a:p>
        </p:txBody>
      </p:sp>
      <p:sp>
        <p:nvSpPr>
          <p:cNvPr id="27" name="Platshållare för bild 4">
            <a:extLst>
              <a:ext uri="{FF2B5EF4-FFF2-40B4-BE49-F238E27FC236}">
                <a16:creationId xmlns:a16="http://schemas.microsoft.com/office/drawing/2014/main" id="{7813B2D8-A08B-725F-0DD0-CA877FD241A0}"/>
              </a:ext>
            </a:extLst>
          </p:cNvPr>
          <p:cNvSpPr>
            <a:spLocks noGrp="1"/>
          </p:cNvSpPr>
          <p:nvPr>
            <p:ph type="pic" sz="quarter" idx="26"/>
          </p:nvPr>
        </p:nvSpPr>
        <p:spPr>
          <a:xfrm>
            <a:off x="8269244" y="1730449"/>
            <a:ext cx="3321800" cy="2832100"/>
          </a:xfrm>
          <a:prstGeom prst="roundRect">
            <a:avLst>
              <a:gd name="adj" fmla="val 2316"/>
            </a:avLst>
          </a:prstGeom>
          <a:solidFill>
            <a:schemeClr val="bg1"/>
          </a:solidFill>
        </p:spPr>
        <p:txBody>
          <a:bodyPr/>
          <a:lstStyle/>
          <a:p>
            <a:r>
              <a:rPr lang="sv-SE"/>
              <a:t>Klicka på ikonen för att lägga till en bild</a:t>
            </a:r>
          </a:p>
        </p:txBody>
      </p:sp>
      <p:sp>
        <p:nvSpPr>
          <p:cNvPr id="30" name="Platshållare för text 40">
            <a:extLst>
              <a:ext uri="{FF2B5EF4-FFF2-40B4-BE49-F238E27FC236}">
                <a16:creationId xmlns:a16="http://schemas.microsoft.com/office/drawing/2014/main" id="{8E7E737B-EA89-3D15-7BB7-2F7F48B8E095}"/>
              </a:ext>
            </a:extLst>
          </p:cNvPr>
          <p:cNvSpPr>
            <a:spLocks noGrp="1"/>
          </p:cNvSpPr>
          <p:nvPr>
            <p:ph type="body" sz="quarter" idx="28" hasCustomPrompt="1"/>
          </p:nvPr>
        </p:nvSpPr>
        <p:spPr>
          <a:xfrm>
            <a:off x="4356913" y="5239366"/>
            <a:ext cx="3321800" cy="307777"/>
          </a:xfrm>
          <a:noFill/>
          <a:ln w="254000">
            <a:noFill/>
            <a:miter lim="800000"/>
          </a:ln>
        </p:spPr>
        <p:txBody>
          <a:bodyPr wrap="square">
            <a:spAutoFit/>
          </a:bodyPr>
          <a:lstStyle>
            <a:lvl1pPr marL="14288" indent="-14288">
              <a:lnSpc>
                <a:spcPct val="100000"/>
              </a:lnSpc>
              <a:buNone/>
              <a:tabLst/>
              <a:defRPr sz="1400"/>
            </a:lvl1pPr>
            <a:lvl2pPr>
              <a:defRPr sz="1800"/>
            </a:lvl2pPr>
            <a:lvl3pPr>
              <a:defRPr sz="1800"/>
            </a:lvl3pPr>
            <a:lvl4pPr>
              <a:defRPr sz="1800"/>
            </a:lvl4pPr>
            <a:lvl5pPr>
              <a:defRPr sz="1800"/>
            </a:lvl5pPr>
          </a:lstStyle>
          <a:p>
            <a:pPr lvl="0"/>
            <a:r>
              <a:rPr lang="sv-SE" dirty="0"/>
              <a:t>Skriv innehåll här</a:t>
            </a:r>
          </a:p>
        </p:txBody>
      </p:sp>
      <p:sp>
        <p:nvSpPr>
          <p:cNvPr id="29" name="Platshållare för text 40">
            <a:extLst>
              <a:ext uri="{FF2B5EF4-FFF2-40B4-BE49-F238E27FC236}">
                <a16:creationId xmlns:a16="http://schemas.microsoft.com/office/drawing/2014/main" id="{B4D8E5E0-748B-E80E-4B1C-44960D0BB9E8}"/>
              </a:ext>
            </a:extLst>
          </p:cNvPr>
          <p:cNvSpPr>
            <a:spLocks noGrp="1"/>
          </p:cNvSpPr>
          <p:nvPr>
            <p:ph type="body" sz="quarter" idx="27" hasCustomPrompt="1"/>
          </p:nvPr>
        </p:nvSpPr>
        <p:spPr>
          <a:xfrm>
            <a:off x="4356913" y="4897101"/>
            <a:ext cx="3321800" cy="338554"/>
          </a:xfrm>
          <a:noFill/>
          <a:ln w="254000">
            <a:noFill/>
            <a:miter lim="800000"/>
          </a:ln>
        </p:spPr>
        <p:txBody>
          <a:bodyPr wrap="square" anchor="b">
            <a:spAutoFit/>
          </a:bodyPr>
          <a:lstStyle>
            <a:lvl1pPr marL="14288" indent="-14288">
              <a:lnSpc>
                <a:spcPct val="100000"/>
              </a:lnSpc>
              <a:buNone/>
              <a:tabLst/>
              <a:defRPr sz="1600">
                <a:latin typeface="+mj-lt"/>
              </a:defRPr>
            </a:lvl1pPr>
            <a:lvl2pPr>
              <a:defRPr sz="1800"/>
            </a:lvl2pPr>
            <a:lvl3pPr>
              <a:defRPr sz="1800"/>
            </a:lvl3pPr>
            <a:lvl4pPr>
              <a:defRPr sz="1800"/>
            </a:lvl4pPr>
            <a:lvl5pPr>
              <a:defRPr sz="1800"/>
            </a:lvl5pPr>
          </a:lstStyle>
          <a:p>
            <a:pPr lvl="0"/>
            <a:r>
              <a:rPr lang="sv-SE" dirty="0"/>
              <a:t>Skriv rubrik här</a:t>
            </a:r>
          </a:p>
        </p:txBody>
      </p:sp>
      <p:sp>
        <p:nvSpPr>
          <p:cNvPr id="31" name="Platshållare för bild 4">
            <a:extLst>
              <a:ext uri="{FF2B5EF4-FFF2-40B4-BE49-F238E27FC236}">
                <a16:creationId xmlns:a16="http://schemas.microsoft.com/office/drawing/2014/main" id="{A8034743-1469-DA5D-C535-D6A3DA5DCEC9}"/>
              </a:ext>
            </a:extLst>
          </p:cNvPr>
          <p:cNvSpPr>
            <a:spLocks noGrp="1"/>
          </p:cNvSpPr>
          <p:nvPr>
            <p:ph type="pic" sz="quarter" idx="29"/>
          </p:nvPr>
        </p:nvSpPr>
        <p:spPr>
          <a:xfrm>
            <a:off x="4435295" y="1730449"/>
            <a:ext cx="3321800" cy="2832100"/>
          </a:xfrm>
          <a:prstGeom prst="roundRect">
            <a:avLst>
              <a:gd name="adj" fmla="val 2540"/>
            </a:avLst>
          </a:prstGeom>
          <a:solidFill>
            <a:schemeClr val="bg1"/>
          </a:solidFill>
        </p:spPr>
        <p:txBody>
          <a:bodyPr/>
          <a:lstStyle/>
          <a:p>
            <a:r>
              <a:rPr lang="sv-SE"/>
              <a:t>Klicka på ikonen för att lägga till en bild</a:t>
            </a:r>
          </a:p>
        </p:txBody>
      </p:sp>
      <p:sp>
        <p:nvSpPr>
          <p:cNvPr id="21" name="Platshållare för text 40">
            <a:extLst>
              <a:ext uri="{FF2B5EF4-FFF2-40B4-BE49-F238E27FC236}">
                <a16:creationId xmlns:a16="http://schemas.microsoft.com/office/drawing/2014/main" id="{CFB2123D-BFEC-EB82-15F9-CEFD4A32B093}"/>
              </a:ext>
            </a:extLst>
          </p:cNvPr>
          <p:cNvSpPr>
            <a:spLocks noGrp="1"/>
          </p:cNvSpPr>
          <p:nvPr>
            <p:ph type="body" sz="quarter" idx="22" hasCustomPrompt="1"/>
          </p:nvPr>
        </p:nvSpPr>
        <p:spPr>
          <a:xfrm>
            <a:off x="522964" y="5239366"/>
            <a:ext cx="3321800" cy="307777"/>
          </a:xfrm>
          <a:noFill/>
          <a:ln w="254000">
            <a:noFill/>
            <a:miter lim="800000"/>
          </a:ln>
        </p:spPr>
        <p:txBody>
          <a:bodyPr wrap="square">
            <a:spAutoFit/>
          </a:bodyPr>
          <a:lstStyle>
            <a:lvl1pPr marL="14288" indent="-14288">
              <a:lnSpc>
                <a:spcPct val="100000"/>
              </a:lnSpc>
              <a:buNone/>
              <a:tabLst/>
              <a:defRPr sz="1400"/>
            </a:lvl1pPr>
            <a:lvl2pPr>
              <a:defRPr sz="1800"/>
            </a:lvl2pPr>
            <a:lvl3pPr>
              <a:defRPr sz="1800"/>
            </a:lvl3pPr>
            <a:lvl4pPr>
              <a:defRPr sz="1800"/>
            </a:lvl4pPr>
            <a:lvl5pPr>
              <a:defRPr sz="1800"/>
            </a:lvl5pPr>
          </a:lstStyle>
          <a:p>
            <a:pPr lvl="0"/>
            <a:r>
              <a:rPr lang="sv-SE" dirty="0"/>
              <a:t>Skriv innehåll här</a:t>
            </a:r>
          </a:p>
        </p:txBody>
      </p:sp>
      <p:sp>
        <p:nvSpPr>
          <p:cNvPr id="20" name="Platshållare för text 40">
            <a:extLst>
              <a:ext uri="{FF2B5EF4-FFF2-40B4-BE49-F238E27FC236}">
                <a16:creationId xmlns:a16="http://schemas.microsoft.com/office/drawing/2014/main" id="{F5397780-75CA-74C2-D370-E2D1469C9044}"/>
              </a:ext>
            </a:extLst>
          </p:cNvPr>
          <p:cNvSpPr>
            <a:spLocks noGrp="1"/>
          </p:cNvSpPr>
          <p:nvPr>
            <p:ph type="body" sz="quarter" idx="21" hasCustomPrompt="1"/>
          </p:nvPr>
        </p:nvSpPr>
        <p:spPr>
          <a:xfrm>
            <a:off x="522964" y="4897101"/>
            <a:ext cx="3321800" cy="338554"/>
          </a:xfrm>
          <a:noFill/>
          <a:ln w="254000">
            <a:noFill/>
            <a:miter lim="800000"/>
          </a:ln>
        </p:spPr>
        <p:txBody>
          <a:bodyPr wrap="square" anchor="b">
            <a:spAutoFit/>
          </a:bodyPr>
          <a:lstStyle>
            <a:lvl1pPr marL="14288" indent="-14288">
              <a:lnSpc>
                <a:spcPct val="100000"/>
              </a:lnSpc>
              <a:buNone/>
              <a:tabLst/>
              <a:defRPr sz="1600">
                <a:latin typeface="+mj-lt"/>
              </a:defRPr>
            </a:lvl1pPr>
            <a:lvl2pPr>
              <a:defRPr sz="1800"/>
            </a:lvl2pPr>
            <a:lvl3pPr>
              <a:defRPr sz="1800"/>
            </a:lvl3pPr>
            <a:lvl4pPr>
              <a:defRPr sz="1800"/>
            </a:lvl4pPr>
            <a:lvl5pPr>
              <a:defRPr sz="1800"/>
            </a:lvl5pPr>
          </a:lstStyle>
          <a:p>
            <a:pPr lvl="0"/>
            <a:r>
              <a:rPr lang="sv-SE" dirty="0"/>
              <a:t>Skriv rubrik här</a:t>
            </a:r>
          </a:p>
        </p:txBody>
      </p:sp>
      <p:sp>
        <p:nvSpPr>
          <p:cNvPr id="22" name="Platshållare för bild 4">
            <a:extLst>
              <a:ext uri="{FF2B5EF4-FFF2-40B4-BE49-F238E27FC236}">
                <a16:creationId xmlns:a16="http://schemas.microsoft.com/office/drawing/2014/main" id="{0BE56747-6A7D-9995-7DB0-F51E20F1C9A4}"/>
              </a:ext>
            </a:extLst>
          </p:cNvPr>
          <p:cNvSpPr>
            <a:spLocks noGrp="1"/>
          </p:cNvSpPr>
          <p:nvPr>
            <p:ph type="pic" sz="quarter" idx="23"/>
          </p:nvPr>
        </p:nvSpPr>
        <p:spPr>
          <a:xfrm>
            <a:off x="601346" y="1730449"/>
            <a:ext cx="3321800" cy="2832100"/>
          </a:xfrm>
          <a:prstGeom prst="roundRect">
            <a:avLst>
              <a:gd name="adj" fmla="val 2204"/>
            </a:avLst>
          </a:prstGeom>
          <a:solidFill>
            <a:schemeClr val="bg1"/>
          </a:solidFill>
        </p:spPr>
        <p:txBody>
          <a:bodyPr/>
          <a:lstStyle/>
          <a:p>
            <a:r>
              <a:rPr lang="sv-SE"/>
              <a:t>Klicka på ikonen för att lägga till en bild</a:t>
            </a:r>
          </a:p>
        </p:txBody>
      </p:sp>
      <p:sp>
        <p:nvSpPr>
          <p:cNvPr id="18" name="Platshållare för text 8">
            <a:extLst>
              <a:ext uri="{FF2B5EF4-FFF2-40B4-BE49-F238E27FC236}">
                <a16:creationId xmlns:a16="http://schemas.microsoft.com/office/drawing/2014/main" id="{A50AAF1C-8CED-8203-72FE-336296B823B6}"/>
              </a:ext>
            </a:extLst>
          </p:cNvPr>
          <p:cNvSpPr>
            <a:spLocks noGrp="1"/>
          </p:cNvSpPr>
          <p:nvPr>
            <p:ph type="body" sz="quarter" idx="12" hasCustomPrompt="1"/>
          </p:nvPr>
        </p:nvSpPr>
        <p:spPr>
          <a:xfrm>
            <a:off x="6173491" y="598422"/>
            <a:ext cx="5554716" cy="876535"/>
          </a:xfrm>
        </p:spPr>
        <p:txBody>
          <a:bodyPr>
            <a:noAutofit/>
          </a:bodyPr>
          <a:lstStyle>
            <a:lvl1pPr marL="12700" indent="0">
              <a:buNone/>
              <a:tabLst/>
              <a:defRPr lang="sv-SE" sz="1400" b="0" i="0" smtClean="0">
                <a:effectLst/>
                <a:latin typeface="Segoe UI" panose="020B0502040204020203" pitchFamily="34" charset="0"/>
              </a:defRPr>
            </a:lvl1pPr>
            <a:lvl2pPr>
              <a:buNone/>
              <a:defRPr/>
            </a:lvl2pPr>
            <a:lvl3pPr>
              <a:buNone/>
              <a:defRPr/>
            </a:lvl3pPr>
            <a:lvl4pPr>
              <a:buNone/>
              <a:defRPr/>
            </a:lvl4pPr>
            <a:lvl5pPr>
              <a:buNone/>
              <a:defRPr/>
            </a:lvl5pPr>
          </a:lstStyle>
          <a:p>
            <a:pPr lvl="0"/>
            <a:r>
              <a:rPr lang="sv-SE" b="0" i="0">
                <a:solidFill>
                  <a:srgbClr val="212121"/>
                </a:solidFill>
                <a:effectLst/>
                <a:latin typeface="Public Sans" pitchFamily="2" charset="77"/>
              </a:rPr>
              <a:t>Klicka här för att ändra text</a:t>
            </a:r>
            <a:endParaRPr lang="sv-SE"/>
          </a:p>
        </p:txBody>
      </p:sp>
      <p:sp>
        <p:nvSpPr>
          <p:cNvPr id="4" name="Rubrik 1">
            <a:extLst>
              <a:ext uri="{FF2B5EF4-FFF2-40B4-BE49-F238E27FC236}">
                <a16:creationId xmlns:a16="http://schemas.microsoft.com/office/drawing/2014/main" id="{676FF661-5286-8921-A383-3F101683FB0F}"/>
              </a:ext>
            </a:extLst>
          </p:cNvPr>
          <p:cNvSpPr>
            <a:spLocks noGrp="1"/>
          </p:cNvSpPr>
          <p:nvPr>
            <p:ph type="title"/>
          </p:nvPr>
        </p:nvSpPr>
        <p:spPr>
          <a:xfrm>
            <a:off x="340615" y="427361"/>
            <a:ext cx="5450585" cy="1047596"/>
          </a:xfrm>
        </p:spPr>
        <p:txBody>
          <a:bodyPr anchor="t">
            <a:noAutofit/>
          </a:bodyPr>
          <a:lstStyle>
            <a:lvl1pPr>
              <a:defRPr sz="3000"/>
            </a:lvl1pPr>
          </a:lstStyle>
          <a:p>
            <a:r>
              <a:rPr lang="sv-SE"/>
              <a:t>Klicka här för att ändra mall för rubrikformat</a:t>
            </a:r>
          </a:p>
        </p:txBody>
      </p:sp>
    </p:spTree>
    <p:extLst>
      <p:ext uri="{BB962C8B-B14F-4D97-AF65-F5344CB8AC3E}">
        <p14:creationId xmlns:p14="http://schemas.microsoft.com/office/powerpoint/2010/main" val="13985200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Tom sida">
    <p:spTree>
      <p:nvGrpSpPr>
        <p:cNvPr id="1" name=""/>
        <p:cNvGrpSpPr/>
        <p:nvPr/>
      </p:nvGrpSpPr>
      <p:grpSpPr>
        <a:xfrm>
          <a:off x="0" y="0"/>
          <a:ext cx="0" cy="0"/>
          <a:chOff x="0" y="0"/>
          <a:chExt cx="0" cy="0"/>
        </a:xfrm>
      </p:grpSpPr>
      <p:pic>
        <p:nvPicPr>
          <p:cNvPr id="3" name="Bild 2">
            <a:extLst>
              <a:ext uri="{FF2B5EF4-FFF2-40B4-BE49-F238E27FC236}">
                <a16:creationId xmlns:a16="http://schemas.microsoft.com/office/drawing/2014/main" id="{EC9AECC9-2BE1-4BD5-EBA6-B738E7A157BB}"/>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54656" y="6247699"/>
            <a:ext cx="1651000" cy="304800"/>
          </a:xfrm>
          <a:prstGeom prst="rect">
            <a:avLst/>
          </a:prstGeom>
        </p:spPr>
      </p:pic>
    </p:spTree>
    <p:extLst>
      <p:ext uri="{BB962C8B-B14F-4D97-AF65-F5344CB8AC3E}">
        <p14:creationId xmlns:p14="http://schemas.microsoft.com/office/powerpoint/2010/main" val="32324899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ista sida">
    <p:bg>
      <p:bgPr>
        <a:solidFill>
          <a:schemeClr val="tx2"/>
        </a:solidFill>
        <a:effectLst/>
      </p:bgPr>
    </p:bg>
    <p:spTree>
      <p:nvGrpSpPr>
        <p:cNvPr id="1" name=""/>
        <p:cNvGrpSpPr/>
        <p:nvPr/>
      </p:nvGrpSpPr>
      <p:grpSpPr>
        <a:xfrm>
          <a:off x="0" y="0"/>
          <a:ext cx="0" cy="0"/>
          <a:chOff x="0" y="0"/>
          <a:chExt cx="0" cy="0"/>
        </a:xfrm>
      </p:grpSpPr>
      <p:pic>
        <p:nvPicPr>
          <p:cNvPr id="3" name="Bild 2">
            <a:extLst>
              <a:ext uri="{FF2B5EF4-FFF2-40B4-BE49-F238E27FC236}">
                <a16:creationId xmlns:a16="http://schemas.microsoft.com/office/drawing/2014/main" id="{47A4A40B-A23C-1BB3-54F1-D5B50BD175F7}"/>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51824" y="395287"/>
            <a:ext cx="1651000" cy="304800"/>
          </a:xfrm>
          <a:prstGeom prst="rect">
            <a:avLst/>
          </a:prstGeom>
        </p:spPr>
      </p:pic>
      <p:sp>
        <p:nvSpPr>
          <p:cNvPr id="4" name="Platshållare för text 7">
            <a:extLst>
              <a:ext uri="{FF2B5EF4-FFF2-40B4-BE49-F238E27FC236}">
                <a16:creationId xmlns:a16="http://schemas.microsoft.com/office/drawing/2014/main" id="{15B59CED-3446-81DE-40BA-0DEF91041FB1}"/>
              </a:ext>
            </a:extLst>
          </p:cNvPr>
          <p:cNvSpPr>
            <a:spLocks noGrp="1"/>
          </p:cNvSpPr>
          <p:nvPr>
            <p:ph type="body" sz="quarter" idx="10" hasCustomPrompt="1"/>
          </p:nvPr>
        </p:nvSpPr>
        <p:spPr>
          <a:xfrm>
            <a:off x="344381" y="3683659"/>
            <a:ext cx="10328616" cy="393890"/>
          </a:xfrm>
        </p:spPr>
        <p:txBody>
          <a:bodyPr wrap="square">
            <a:spAutoFit/>
          </a:bodyPr>
          <a:lstStyle>
            <a:lvl1pPr>
              <a:buNone/>
              <a:defRPr sz="1800">
                <a:solidFill>
                  <a:schemeClr val="bg1"/>
                </a:solidFill>
              </a:defRPr>
            </a:lvl1pPr>
          </a:lstStyle>
          <a:p>
            <a:pPr lvl="0"/>
            <a:r>
              <a:rPr lang="sv-SE" dirty="0"/>
              <a:t>Här kan man skriva namn, avsändare, kontaktuppgifter eller läs mer på ehalsomyndigheten.se</a:t>
            </a:r>
          </a:p>
        </p:txBody>
      </p:sp>
      <p:sp>
        <p:nvSpPr>
          <p:cNvPr id="2" name="Rubrik 1">
            <a:extLst>
              <a:ext uri="{FF2B5EF4-FFF2-40B4-BE49-F238E27FC236}">
                <a16:creationId xmlns:a16="http://schemas.microsoft.com/office/drawing/2014/main" id="{352F610C-8305-472E-6642-B3D38FA72C88}"/>
              </a:ext>
            </a:extLst>
          </p:cNvPr>
          <p:cNvSpPr>
            <a:spLocks noGrp="1"/>
          </p:cNvSpPr>
          <p:nvPr>
            <p:ph type="ctrTitle" hasCustomPrompt="1"/>
          </p:nvPr>
        </p:nvSpPr>
        <p:spPr>
          <a:xfrm>
            <a:off x="344381" y="2247782"/>
            <a:ext cx="10328615" cy="1323439"/>
          </a:xfrm>
        </p:spPr>
        <p:txBody>
          <a:bodyPr anchor="b">
            <a:spAutoFit/>
          </a:bodyPr>
          <a:lstStyle>
            <a:lvl1pPr algn="l">
              <a:defRPr sz="4000">
                <a:solidFill>
                  <a:srgbClr val="EDF06F"/>
                </a:solidFill>
              </a:defRPr>
            </a:lvl1pPr>
          </a:lstStyle>
          <a:p>
            <a:r>
              <a:rPr lang="sv-SE" dirty="0"/>
              <a:t>Här kan man skriva ”Tack för att ni lyssnat” eller liknande</a:t>
            </a:r>
          </a:p>
        </p:txBody>
      </p:sp>
    </p:spTree>
    <p:extLst>
      <p:ext uri="{BB962C8B-B14F-4D97-AF65-F5344CB8AC3E}">
        <p14:creationId xmlns:p14="http://schemas.microsoft.com/office/powerpoint/2010/main" val="52590865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Avslut med logotype">
    <p:bg>
      <p:bgPr>
        <a:solidFill>
          <a:schemeClr val="tx2"/>
        </a:solidFill>
        <a:effectLst/>
      </p:bgPr>
    </p:bg>
    <p:spTree>
      <p:nvGrpSpPr>
        <p:cNvPr id="1" name=""/>
        <p:cNvGrpSpPr/>
        <p:nvPr/>
      </p:nvGrpSpPr>
      <p:grpSpPr>
        <a:xfrm>
          <a:off x="0" y="0"/>
          <a:ext cx="0" cy="0"/>
          <a:chOff x="0" y="0"/>
          <a:chExt cx="0" cy="0"/>
        </a:xfrm>
      </p:grpSpPr>
      <p:pic>
        <p:nvPicPr>
          <p:cNvPr id="5" name="Bild 4" descr="E-hälsomyndighetens logotyp.">
            <a:extLst>
              <a:ext uri="{FF2B5EF4-FFF2-40B4-BE49-F238E27FC236}">
                <a16:creationId xmlns:a16="http://schemas.microsoft.com/office/drawing/2014/main" id="{CB625EDA-3CC9-5A37-C53D-51EDA3A79212}"/>
              </a:ext>
              <a:ext uri="{C183D7F6-B498-43B3-948B-1728B52AA6E4}">
                <adec:decorative xmlns:adec="http://schemas.microsoft.com/office/drawing/2017/decorative" val="0"/>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5114636" y="2263958"/>
            <a:ext cx="1962727" cy="2330083"/>
          </a:xfrm>
          <a:prstGeom prst="rect">
            <a:avLst/>
          </a:prstGeom>
        </p:spPr>
      </p:pic>
    </p:spTree>
    <p:extLst>
      <p:ext uri="{BB962C8B-B14F-4D97-AF65-F5344CB8AC3E}">
        <p14:creationId xmlns:p14="http://schemas.microsoft.com/office/powerpoint/2010/main" val="110313984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1_Text + Bild">
    <p:spTree>
      <p:nvGrpSpPr>
        <p:cNvPr id="1" name=""/>
        <p:cNvGrpSpPr/>
        <p:nvPr/>
      </p:nvGrpSpPr>
      <p:grpSpPr>
        <a:xfrm>
          <a:off x="0" y="0"/>
          <a:ext cx="0" cy="0"/>
          <a:chOff x="0" y="0"/>
          <a:chExt cx="0" cy="0"/>
        </a:xfrm>
      </p:grpSpPr>
      <p:sp>
        <p:nvSpPr>
          <p:cNvPr id="4" name="Platshållare för bild 3">
            <a:extLst>
              <a:ext uri="{FF2B5EF4-FFF2-40B4-BE49-F238E27FC236}">
                <a16:creationId xmlns:a16="http://schemas.microsoft.com/office/drawing/2014/main" id="{2B2CF42B-3214-4969-9103-4F8999ADF906}"/>
              </a:ext>
            </a:extLst>
          </p:cNvPr>
          <p:cNvSpPr>
            <a:spLocks noGrp="1"/>
          </p:cNvSpPr>
          <p:nvPr>
            <p:ph type="pic" sz="quarter" idx="18"/>
          </p:nvPr>
        </p:nvSpPr>
        <p:spPr>
          <a:xfrm>
            <a:off x="7785848" y="0"/>
            <a:ext cx="4406152" cy="6858000"/>
          </a:xfrm>
        </p:spPr>
        <p:txBody>
          <a:bodyPr/>
          <a:lstStyle>
            <a:lvl1pPr marL="0" indent="0">
              <a:buNone/>
              <a:defRPr>
                <a:noFill/>
              </a:defRPr>
            </a:lvl1pPr>
          </a:lstStyle>
          <a:p>
            <a:r>
              <a:rPr lang="sv-SE"/>
              <a:t>Klicka på ikonen för att lägga till en bild</a:t>
            </a:r>
            <a:endParaRPr lang="en-US"/>
          </a:p>
        </p:txBody>
      </p:sp>
      <p:sp>
        <p:nvSpPr>
          <p:cNvPr id="6" name="Rubrik 9">
            <a:extLst>
              <a:ext uri="{FF2B5EF4-FFF2-40B4-BE49-F238E27FC236}">
                <a16:creationId xmlns:a16="http://schemas.microsoft.com/office/drawing/2014/main" id="{40969982-0770-42AA-89A3-003936E8C921}"/>
              </a:ext>
            </a:extLst>
          </p:cNvPr>
          <p:cNvSpPr>
            <a:spLocks noGrp="1"/>
          </p:cNvSpPr>
          <p:nvPr>
            <p:ph type="title" hasCustomPrompt="1"/>
          </p:nvPr>
        </p:nvSpPr>
        <p:spPr>
          <a:xfrm>
            <a:off x="858710" y="1323000"/>
            <a:ext cx="6402702" cy="553998"/>
          </a:xfrm>
          <a:prstGeom prst="rect">
            <a:avLst/>
          </a:prstGeom>
        </p:spPr>
        <p:txBody>
          <a:bodyPr wrap="square" lIns="0" anchor="b" anchorCtr="0">
            <a:spAutoFit/>
          </a:bodyPr>
          <a:lstStyle>
            <a:lvl1pPr>
              <a:defRPr sz="4000">
                <a:solidFill>
                  <a:schemeClr val="tx2"/>
                </a:solidFill>
              </a:defRPr>
            </a:lvl1pPr>
          </a:lstStyle>
          <a:p>
            <a:r>
              <a:rPr lang="sv-SE" dirty="0"/>
              <a:t>Rubrik</a:t>
            </a:r>
            <a:endParaRPr lang="en-US" dirty="0"/>
          </a:p>
        </p:txBody>
      </p:sp>
      <p:sp>
        <p:nvSpPr>
          <p:cNvPr id="9" name="Platshållare för text 8">
            <a:extLst>
              <a:ext uri="{FF2B5EF4-FFF2-40B4-BE49-F238E27FC236}">
                <a16:creationId xmlns:a16="http://schemas.microsoft.com/office/drawing/2014/main" id="{4EB3A3EF-7652-F720-261E-65CDF35D47D2}"/>
              </a:ext>
            </a:extLst>
          </p:cNvPr>
          <p:cNvSpPr>
            <a:spLocks noGrp="1"/>
          </p:cNvSpPr>
          <p:nvPr>
            <p:ph type="body" sz="quarter" idx="20"/>
          </p:nvPr>
        </p:nvSpPr>
        <p:spPr>
          <a:xfrm>
            <a:off x="858710" y="2024855"/>
            <a:ext cx="6402702" cy="4240213"/>
          </a:xfrm>
        </p:spPr>
        <p:txBody>
          <a:bodyPr>
            <a:normAutofit/>
          </a:bodyPr>
          <a:lstStyle>
            <a:lvl1pPr>
              <a:defRPr sz="2400"/>
            </a:lvl1pPr>
            <a:lvl2pPr>
              <a:defRPr sz="2000"/>
            </a:lvl2pPr>
            <a:lvl3pPr>
              <a:defRPr sz="1800"/>
            </a:lvl3pPr>
            <a:lvl4pPr>
              <a:defRPr sz="1600"/>
            </a:lvl4pPr>
            <a:lvl5pPr>
              <a:defRPr sz="1400"/>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Tree>
    <p:extLst>
      <p:ext uri="{BB962C8B-B14F-4D97-AF65-F5344CB8AC3E}">
        <p14:creationId xmlns:p14="http://schemas.microsoft.com/office/powerpoint/2010/main" val="25069187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type="obj">
  <p:cSld name="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901DC872-E00C-4402-B3CD-F2DCA65BBEA1}"/>
              </a:ext>
            </a:extLst>
          </p:cNvPr>
          <p:cNvSpPr>
            <a:spLocks noGrp="1"/>
          </p:cNvSpPr>
          <p:nvPr>
            <p:ph type="title"/>
          </p:nvPr>
        </p:nvSpPr>
        <p:spPr/>
        <p:txBody>
          <a:bodyPr/>
          <a:lstStyle/>
          <a:p>
            <a:r>
              <a:rPr lang="sv-SE"/>
              <a:t>Klicka här för att ändra mall för rubrikformat</a:t>
            </a:r>
          </a:p>
        </p:txBody>
      </p:sp>
      <p:sp>
        <p:nvSpPr>
          <p:cNvPr id="3" name="Platshållare för innehåll 2">
            <a:extLst>
              <a:ext uri="{FF2B5EF4-FFF2-40B4-BE49-F238E27FC236}">
                <a16:creationId xmlns:a16="http://schemas.microsoft.com/office/drawing/2014/main" id="{E17A95E7-1026-41EA-98F6-D21E4D9DE6F6}"/>
              </a:ext>
            </a:extLst>
          </p:cNvPr>
          <p:cNvSpPr>
            <a:spLocks noGrp="1"/>
          </p:cNvSpPr>
          <p:nvPr>
            <p:ph idx="1"/>
          </p:nvPr>
        </p:nvSpPr>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A3842A44-9371-44F8-A709-0D6A57847AAE}"/>
              </a:ext>
            </a:extLst>
          </p:cNvPr>
          <p:cNvSpPr>
            <a:spLocks noGrp="1"/>
          </p:cNvSpPr>
          <p:nvPr>
            <p:ph type="dt" sz="half" idx="10"/>
          </p:nvPr>
        </p:nvSpPr>
        <p:spPr/>
        <p:txBody>
          <a:bodyPr/>
          <a:lstStyle/>
          <a:p>
            <a:fld id="{38863942-0C2F-48DE-A11D-1ACC5A78F100}" type="datetimeFigureOut">
              <a:rPr lang="sv-SE" smtClean="0"/>
              <a:t>2026-02-23</a:t>
            </a:fld>
            <a:endParaRPr lang="sv-SE"/>
          </a:p>
        </p:txBody>
      </p:sp>
      <p:sp>
        <p:nvSpPr>
          <p:cNvPr id="5" name="Platshållare för sidfot 4">
            <a:extLst>
              <a:ext uri="{FF2B5EF4-FFF2-40B4-BE49-F238E27FC236}">
                <a16:creationId xmlns:a16="http://schemas.microsoft.com/office/drawing/2014/main" id="{373BD01B-D641-4716-8B62-6B4AA9A5D5A1}"/>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97877FC5-7293-4771-861F-317946799541}"/>
              </a:ext>
            </a:extLst>
          </p:cNvPr>
          <p:cNvSpPr>
            <a:spLocks noGrp="1"/>
          </p:cNvSpPr>
          <p:nvPr>
            <p:ph type="sldNum" sz="quarter" idx="12"/>
          </p:nvPr>
        </p:nvSpPr>
        <p:spPr/>
        <p:txBody>
          <a:bodyPr/>
          <a:lstStyle/>
          <a:p>
            <a:fld id="{2A51F355-8B43-4DCC-856A-1564BE46212A}" type="slidenum">
              <a:rPr lang="sv-SE" smtClean="0"/>
              <a:t>‹#›</a:t>
            </a:fld>
            <a:endParaRPr lang="sv-SE"/>
          </a:p>
        </p:txBody>
      </p:sp>
    </p:spTree>
    <p:extLst>
      <p:ext uri="{BB962C8B-B14F-4D97-AF65-F5344CB8AC3E}">
        <p14:creationId xmlns:p14="http://schemas.microsoft.com/office/powerpoint/2010/main" val="29148088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nehållssida">
    <p:bg>
      <p:bgPr>
        <a:solidFill>
          <a:schemeClr val="tx2"/>
        </a:solidFill>
        <a:effectLst/>
      </p:bgPr>
    </p:bg>
    <p:spTree>
      <p:nvGrpSpPr>
        <p:cNvPr id="1" name=""/>
        <p:cNvGrpSpPr/>
        <p:nvPr/>
      </p:nvGrpSpPr>
      <p:grpSpPr>
        <a:xfrm>
          <a:off x="0" y="0"/>
          <a:ext cx="0" cy="0"/>
          <a:chOff x="0" y="0"/>
          <a:chExt cx="0" cy="0"/>
        </a:xfrm>
      </p:grpSpPr>
      <p:sp>
        <p:nvSpPr>
          <p:cNvPr id="4" name="Platshållare för text 3">
            <a:extLst>
              <a:ext uri="{FF2B5EF4-FFF2-40B4-BE49-F238E27FC236}">
                <a16:creationId xmlns:a16="http://schemas.microsoft.com/office/drawing/2014/main" id="{14474932-6BA4-8EAE-FC36-B8594338CC4A}"/>
              </a:ext>
            </a:extLst>
          </p:cNvPr>
          <p:cNvSpPr>
            <a:spLocks noGrp="1"/>
          </p:cNvSpPr>
          <p:nvPr>
            <p:ph type="body" sz="quarter" idx="11" hasCustomPrompt="1"/>
          </p:nvPr>
        </p:nvSpPr>
        <p:spPr>
          <a:xfrm>
            <a:off x="492440" y="1597844"/>
            <a:ext cx="8009876" cy="2624180"/>
          </a:xfrm>
        </p:spPr>
        <p:txBody>
          <a:bodyPr>
            <a:spAutoFit/>
          </a:bodyPr>
          <a:lstStyle>
            <a:lvl1pPr marL="6350" marR="0" indent="0" algn="l" defTabSz="914400" rtl="0" eaLnBrk="1" fontAlgn="auto" latinLnBrk="0" hangingPunct="1">
              <a:lnSpc>
                <a:spcPct val="150000"/>
              </a:lnSpc>
              <a:spcBef>
                <a:spcPts val="1000"/>
              </a:spcBef>
              <a:spcAft>
                <a:spcPts val="0"/>
              </a:spcAft>
              <a:buClrTx/>
              <a:buSzTx/>
              <a:buFont typeface="Arial" panose="020B0604020202020204" pitchFamily="34" charset="0"/>
              <a:buNone/>
              <a:tabLst/>
              <a:defRPr sz="2400">
                <a:solidFill>
                  <a:schemeClr val="bg1"/>
                </a:solidFill>
                <a:latin typeface="+mn-lt"/>
              </a:defRPr>
            </a:lvl1pPr>
            <a:lvl2pPr>
              <a:buNone/>
              <a:defRPr>
                <a:solidFill>
                  <a:schemeClr val="bg1"/>
                </a:solidFill>
              </a:defRPr>
            </a:lvl2pPr>
            <a:lvl3pPr>
              <a:buNone/>
              <a:defRPr>
                <a:solidFill>
                  <a:schemeClr val="bg1"/>
                </a:solidFill>
              </a:defRPr>
            </a:lvl3pPr>
            <a:lvl4pPr>
              <a:buNone/>
              <a:defRPr>
                <a:solidFill>
                  <a:schemeClr val="bg1"/>
                </a:solidFill>
              </a:defRPr>
            </a:lvl4pPr>
            <a:lvl5pPr>
              <a:buNone/>
              <a:defRPr>
                <a:solidFill>
                  <a:schemeClr val="bg1"/>
                </a:solidFill>
              </a:defRPr>
            </a:lvl5pPr>
          </a:lstStyle>
          <a:p>
            <a:pPr lvl="0"/>
            <a:r>
              <a:rPr lang="sv-SE" dirty="0"/>
              <a:t>Lägg till text</a:t>
            </a:r>
          </a:p>
          <a:p>
            <a:pPr lvl="0"/>
            <a:r>
              <a:rPr lang="sv-SE" dirty="0"/>
              <a:t>Lägg till text</a:t>
            </a:r>
          </a:p>
          <a:p>
            <a:pPr lvl="0"/>
            <a:r>
              <a:rPr lang="sv-SE" dirty="0"/>
              <a:t>Lägg till text</a:t>
            </a:r>
          </a:p>
          <a:p>
            <a:pPr lvl="0"/>
            <a:r>
              <a:rPr lang="sv-SE" dirty="0"/>
              <a:t>Lägg till text</a:t>
            </a:r>
          </a:p>
        </p:txBody>
      </p:sp>
      <p:sp>
        <p:nvSpPr>
          <p:cNvPr id="2" name="Platshållare för text 3">
            <a:extLst>
              <a:ext uri="{FF2B5EF4-FFF2-40B4-BE49-F238E27FC236}">
                <a16:creationId xmlns:a16="http://schemas.microsoft.com/office/drawing/2014/main" id="{ADB75857-FB23-673D-F9FA-225FF5428E26}"/>
              </a:ext>
            </a:extLst>
          </p:cNvPr>
          <p:cNvSpPr>
            <a:spLocks noGrp="1"/>
          </p:cNvSpPr>
          <p:nvPr>
            <p:ph type="body" sz="quarter" idx="12" hasCustomPrompt="1"/>
          </p:nvPr>
        </p:nvSpPr>
        <p:spPr>
          <a:xfrm>
            <a:off x="328541" y="462437"/>
            <a:ext cx="11269901" cy="698846"/>
          </a:xfrm>
        </p:spPr>
        <p:txBody>
          <a:bodyPr>
            <a:spAutoFit/>
          </a:bodyPr>
          <a:lstStyle>
            <a:lvl1pPr marL="228600" marR="0" indent="-228600" algn="l" defTabSz="914400" rtl="0" eaLnBrk="1" fontAlgn="auto" latinLnBrk="0" hangingPunct="1">
              <a:lnSpc>
                <a:spcPct val="150000"/>
              </a:lnSpc>
              <a:spcBef>
                <a:spcPts val="1000"/>
              </a:spcBef>
              <a:spcAft>
                <a:spcPts val="0"/>
              </a:spcAft>
              <a:buClrTx/>
              <a:buSzTx/>
              <a:buFont typeface="Arial" panose="020B0604020202020204" pitchFamily="34" charset="0"/>
              <a:buNone/>
              <a:tabLst/>
              <a:defRPr sz="3000">
                <a:solidFill>
                  <a:schemeClr val="bg1"/>
                </a:solidFill>
                <a:latin typeface="+mj-lt"/>
              </a:defRPr>
            </a:lvl1pPr>
            <a:lvl2pPr>
              <a:buNone/>
              <a:defRPr>
                <a:solidFill>
                  <a:schemeClr val="bg1"/>
                </a:solidFill>
              </a:defRPr>
            </a:lvl2pPr>
            <a:lvl3pPr>
              <a:buNone/>
              <a:defRPr>
                <a:solidFill>
                  <a:schemeClr val="bg1"/>
                </a:solidFill>
              </a:defRPr>
            </a:lvl3pPr>
            <a:lvl4pPr>
              <a:buNone/>
              <a:defRPr>
                <a:solidFill>
                  <a:schemeClr val="bg1"/>
                </a:solidFill>
              </a:defRPr>
            </a:lvl4pPr>
            <a:lvl5pPr>
              <a:buNone/>
              <a:defRPr>
                <a:solidFill>
                  <a:schemeClr val="bg1"/>
                </a:solidFill>
              </a:defRPr>
            </a:lvl5pPr>
          </a:lstStyle>
          <a:p>
            <a:pPr lvl="0"/>
            <a:r>
              <a:rPr lang="sv-SE" dirty="0"/>
              <a:t>Lägg till rubrik</a:t>
            </a:r>
          </a:p>
        </p:txBody>
      </p:sp>
      <p:pic>
        <p:nvPicPr>
          <p:cNvPr id="3" name="Bild 2">
            <a:extLst>
              <a:ext uri="{FF2B5EF4-FFF2-40B4-BE49-F238E27FC236}">
                <a16:creationId xmlns:a16="http://schemas.microsoft.com/office/drawing/2014/main" id="{51FD41DB-898D-1549-8C47-35137E1E7A50}"/>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54656" y="6247699"/>
            <a:ext cx="1651000" cy="304800"/>
          </a:xfrm>
          <a:prstGeom prst="rect">
            <a:avLst/>
          </a:prstGeom>
        </p:spPr>
      </p:pic>
    </p:spTree>
    <p:extLst>
      <p:ext uri="{BB962C8B-B14F-4D97-AF65-F5344CB8AC3E}">
        <p14:creationId xmlns:p14="http://schemas.microsoft.com/office/powerpoint/2010/main" val="18937486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Kapitelsida">
    <p:bg>
      <p:bgPr>
        <a:solidFill>
          <a:srgbClr val="2E60FF"/>
        </a:solidFill>
        <a:effectLst/>
      </p:bgPr>
    </p:bg>
    <p:spTree>
      <p:nvGrpSpPr>
        <p:cNvPr id="1" name=""/>
        <p:cNvGrpSpPr/>
        <p:nvPr/>
      </p:nvGrpSpPr>
      <p:grpSpPr>
        <a:xfrm>
          <a:off x="0" y="0"/>
          <a:ext cx="0" cy="0"/>
          <a:chOff x="0" y="0"/>
          <a:chExt cx="0" cy="0"/>
        </a:xfrm>
      </p:grpSpPr>
      <p:pic>
        <p:nvPicPr>
          <p:cNvPr id="3" name="Bild 2">
            <a:extLst>
              <a:ext uri="{FF2B5EF4-FFF2-40B4-BE49-F238E27FC236}">
                <a16:creationId xmlns:a16="http://schemas.microsoft.com/office/drawing/2014/main" id="{761CA84E-FE53-C69E-707B-6E038DF55290}"/>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54656" y="6247699"/>
            <a:ext cx="1651000" cy="304800"/>
          </a:xfrm>
          <a:prstGeom prst="rect">
            <a:avLst/>
          </a:prstGeom>
        </p:spPr>
      </p:pic>
      <p:pic>
        <p:nvPicPr>
          <p:cNvPr id="5" name="Bild 4">
            <a:extLst>
              <a:ext uri="{FF2B5EF4-FFF2-40B4-BE49-F238E27FC236}">
                <a16:creationId xmlns:a16="http://schemas.microsoft.com/office/drawing/2014/main" id="{D9B0459A-4C1E-C272-CE4C-C2C363553660}"/>
              </a:ext>
              <a:ext uri="{C183D7F6-B498-43B3-948B-1728B52AA6E4}">
                <adec:decorative xmlns:adec="http://schemas.microsoft.com/office/drawing/2017/decorative" val="1"/>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0" y="0"/>
            <a:ext cx="12192000" cy="6858000"/>
          </a:xfrm>
          <a:prstGeom prst="rect">
            <a:avLst/>
          </a:prstGeom>
        </p:spPr>
      </p:pic>
      <p:sp>
        <p:nvSpPr>
          <p:cNvPr id="8" name="Platshållare för text 7">
            <a:extLst>
              <a:ext uri="{FF2B5EF4-FFF2-40B4-BE49-F238E27FC236}">
                <a16:creationId xmlns:a16="http://schemas.microsoft.com/office/drawing/2014/main" id="{783EF06E-2355-E64C-011A-2530B6C3342F}"/>
              </a:ext>
            </a:extLst>
          </p:cNvPr>
          <p:cNvSpPr>
            <a:spLocks noGrp="1"/>
          </p:cNvSpPr>
          <p:nvPr>
            <p:ph type="body" sz="quarter" idx="10" hasCustomPrompt="1"/>
          </p:nvPr>
        </p:nvSpPr>
        <p:spPr>
          <a:xfrm>
            <a:off x="344381" y="4293259"/>
            <a:ext cx="8575029" cy="393890"/>
          </a:xfrm>
        </p:spPr>
        <p:txBody>
          <a:bodyPr wrap="square">
            <a:spAutoFit/>
          </a:bodyPr>
          <a:lstStyle>
            <a:lvl1pPr>
              <a:buNone/>
              <a:defRPr sz="1800">
                <a:solidFill>
                  <a:schemeClr val="bg1"/>
                </a:solidFill>
              </a:defRPr>
            </a:lvl1pPr>
          </a:lstStyle>
          <a:p>
            <a:pPr lvl="0"/>
            <a:r>
              <a:rPr lang="sv-SE" dirty="0"/>
              <a:t>Klicka här för att ändra text</a:t>
            </a:r>
          </a:p>
        </p:txBody>
      </p:sp>
      <p:sp>
        <p:nvSpPr>
          <p:cNvPr id="4" name="Rubrik 1">
            <a:extLst>
              <a:ext uri="{FF2B5EF4-FFF2-40B4-BE49-F238E27FC236}">
                <a16:creationId xmlns:a16="http://schemas.microsoft.com/office/drawing/2014/main" id="{0898B70D-78DB-ADBF-5D08-7AFD856C35C0}"/>
              </a:ext>
            </a:extLst>
          </p:cNvPr>
          <p:cNvSpPr>
            <a:spLocks noGrp="1"/>
          </p:cNvSpPr>
          <p:nvPr>
            <p:ph type="ctrTitle"/>
          </p:nvPr>
        </p:nvSpPr>
        <p:spPr>
          <a:xfrm>
            <a:off x="344382" y="2677179"/>
            <a:ext cx="8575028" cy="1503642"/>
          </a:xfrm>
        </p:spPr>
        <p:txBody>
          <a:bodyPr anchor="b">
            <a:noAutofit/>
          </a:bodyPr>
          <a:lstStyle>
            <a:lvl1pPr algn="l">
              <a:defRPr sz="4000">
                <a:solidFill>
                  <a:schemeClr val="bg1"/>
                </a:solidFill>
              </a:defRPr>
            </a:lvl1pPr>
          </a:lstStyle>
          <a:p>
            <a:r>
              <a:rPr lang="sv-SE"/>
              <a:t>Klicka här för att ändra mall för rubrikformat</a:t>
            </a:r>
            <a:endParaRPr lang="sv-SE" dirty="0"/>
          </a:p>
        </p:txBody>
      </p:sp>
    </p:spTree>
    <p:extLst>
      <p:ext uri="{BB962C8B-B14F-4D97-AF65-F5344CB8AC3E}">
        <p14:creationId xmlns:p14="http://schemas.microsoft.com/office/powerpoint/2010/main" val="330207269"/>
      </p:ext>
    </p:extLst>
  </p:cSld>
  <p:clrMapOvr>
    <a:masterClrMapping/>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Kapitelsida bakgrundsbild">
    <p:bg>
      <p:bgPr>
        <a:solidFill>
          <a:srgbClr val="CAC7C4"/>
        </a:solidFill>
        <a:effectLst/>
      </p:bgPr>
    </p:bg>
    <p:spTree>
      <p:nvGrpSpPr>
        <p:cNvPr id="1" name=""/>
        <p:cNvGrpSpPr/>
        <p:nvPr/>
      </p:nvGrpSpPr>
      <p:grpSpPr>
        <a:xfrm>
          <a:off x="0" y="0"/>
          <a:ext cx="0" cy="0"/>
          <a:chOff x="0" y="0"/>
          <a:chExt cx="0" cy="0"/>
        </a:xfrm>
      </p:grpSpPr>
      <p:sp>
        <p:nvSpPr>
          <p:cNvPr id="4" name="Rektangel 3">
            <a:extLst>
              <a:ext uri="{FF2B5EF4-FFF2-40B4-BE49-F238E27FC236}">
                <a16:creationId xmlns:a16="http://schemas.microsoft.com/office/drawing/2014/main" id="{B811E767-5D08-7FC2-FBA4-1D2548CCD227}"/>
              </a:ext>
              <a:ext uri="{C183D7F6-B498-43B3-948B-1728B52AA6E4}">
                <adec:decorative xmlns:adec="http://schemas.microsoft.com/office/drawing/2017/decorative" val="1"/>
              </a:ext>
            </a:extLst>
          </p:cNvPr>
          <p:cNvSpPr/>
          <p:nvPr userDrawn="1"/>
        </p:nvSpPr>
        <p:spPr>
          <a:xfrm>
            <a:off x="0" y="0"/>
            <a:ext cx="12192000" cy="6858000"/>
          </a:xfrm>
          <a:prstGeom prst="rect">
            <a:avLst/>
          </a:prstGeom>
          <a:solidFill>
            <a:schemeClr val="tx1">
              <a:alpha val="4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7" name="instruktion 2">
            <a:extLst>
              <a:ext uri="{FF2B5EF4-FFF2-40B4-BE49-F238E27FC236}">
                <a16:creationId xmlns:a16="http://schemas.microsoft.com/office/drawing/2014/main" id="{D6CCAEEF-CD80-D0E8-835E-74A9CFB6EA91}"/>
              </a:ext>
              <a:ext uri="{C183D7F6-B498-43B3-948B-1728B52AA6E4}">
                <adec:decorative xmlns:adec="http://schemas.microsoft.com/office/drawing/2017/decorative" val="1"/>
              </a:ext>
            </a:extLst>
          </p:cNvPr>
          <p:cNvSpPr/>
          <p:nvPr userDrawn="1"/>
        </p:nvSpPr>
        <p:spPr>
          <a:xfrm>
            <a:off x="1" y="-1407187"/>
            <a:ext cx="5971142" cy="117880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SE">
                <a:solidFill>
                  <a:sysClr val="windowText" lastClr="000000"/>
                </a:solidFill>
              </a:rPr>
              <a:t>Byt bildbakgrund genom att högerklicka på </a:t>
            </a:r>
            <a:r>
              <a:rPr lang="sv-SE">
                <a:solidFill>
                  <a:sysClr val="windowText" lastClr="000000"/>
                </a:solidFill>
              </a:rPr>
              <a:t>sidan</a:t>
            </a:r>
            <a:r>
              <a:rPr lang="en-SE">
                <a:solidFill>
                  <a:sysClr val="windowText" lastClr="000000"/>
                </a:solidFill>
              </a:rPr>
              <a:t> och välj ”Formatera bakgrund”. Välj ”Bild eller </a:t>
            </a:r>
            <a:r>
              <a:rPr lang="sv-SE">
                <a:solidFill>
                  <a:sysClr val="windowText" lastClr="000000"/>
                </a:solidFill>
              </a:rPr>
              <a:t>strukturfyllning</a:t>
            </a:r>
            <a:r>
              <a:rPr lang="en-SE">
                <a:solidFill>
                  <a:sysClr val="windowText" lastClr="000000"/>
                </a:solidFill>
              </a:rPr>
              <a:t>” under fliken </a:t>
            </a:r>
            <a:r>
              <a:rPr lang="sv-SE">
                <a:solidFill>
                  <a:sysClr val="windowText" lastClr="000000"/>
                </a:solidFill>
              </a:rPr>
              <a:t>”</a:t>
            </a:r>
            <a:r>
              <a:rPr lang="en-SE">
                <a:solidFill>
                  <a:sysClr val="windowText" lastClr="000000"/>
                </a:solidFill>
              </a:rPr>
              <a:t>F</a:t>
            </a:r>
            <a:r>
              <a:rPr lang="sv-SE" err="1">
                <a:solidFill>
                  <a:sysClr val="windowText" lastClr="000000"/>
                </a:solidFill>
              </a:rPr>
              <a:t>yllning</a:t>
            </a:r>
            <a:r>
              <a:rPr lang="en-SE">
                <a:solidFill>
                  <a:sysClr val="windowText" lastClr="000000"/>
                </a:solidFill>
              </a:rPr>
              <a:t>”. Klicka på ”</a:t>
            </a:r>
            <a:r>
              <a:rPr lang="sv-SE">
                <a:solidFill>
                  <a:sysClr val="windowText" lastClr="000000"/>
                </a:solidFill>
              </a:rPr>
              <a:t>Infoga</a:t>
            </a:r>
            <a:r>
              <a:rPr lang="en-SE">
                <a:solidFill>
                  <a:sysClr val="windowText" lastClr="000000"/>
                </a:solidFill>
              </a:rPr>
              <a:t>” för att välja bild.</a:t>
            </a:r>
          </a:p>
        </p:txBody>
      </p:sp>
      <p:pic>
        <p:nvPicPr>
          <p:cNvPr id="8" name="Bildobjekt 7">
            <a:extLst>
              <a:ext uri="{FF2B5EF4-FFF2-40B4-BE49-F238E27FC236}">
                <a16:creationId xmlns:a16="http://schemas.microsoft.com/office/drawing/2014/main" id="{9A8DAFB0-F485-C0CE-536C-80B371EBAB56}"/>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a:off x="-4115042" y="-1828800"/>
            <a:ext cx="3937000" cy="3857465"/>
          </a:xfrm>
          <a:prstGeom prst="rect">
            <a:avLst/>
          </a:prstGeom>
          <a:ln>
            <a:solidFill>
              <a:schemeClr val="bg1"/>
            </a:solidFill>
          </a:ln>
        </p:spPr>
      </p:pic>
      <p:pic>
        <p:nvPicPr>
          <p:cNvPr id="5" name="Bild 4">
            <a:extLst>
              <a:ext uri="{FF2B5EF4-FFF2-40B4-BE49-F238E27FC236}">
                <a16:creationId xmlns:a16="http://schemas.microsoft.com/office/drawing/2014/main" id="{B4B6F851-BF56-65F5-833E-C4C2EEBF5F4A}"/>
              </a:ext>
              <a:ext uri="{C183D7F6-B498-43B3-948B-1728B52AA6E4}">
                <adec:decorative xmlns:adec="http://schemas.microsoft.com/office/drawing/2017/decorative" val="1"/>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454656" y="6247699"/>
            <a:ext cx="1651000" cy="304800"/>
          </a:xfrm>
          <a:prstGeom prst="rect">
            <a:avLst/>
          </a:prstGeom>
        </p:spPr>
      </p:pic>
      <p:sp>
        <p:nvSpPr>
          <p:cNvPr id="11" name="Platshållare för text 7">
            <a:extLst>
              <a:ext uri="{FF2B5EF4-FFF2-40B4-BE49-F238E27FC236}">
                <a16:creationId xmlns:a16="http://schemas.microsoft.com/office/drawing/2014/main" id="{DD3F34C8-F430-8F54-58DB-F8B290A3889B}"/>
              </a:ext>
            </a:extLst>
          </p:cNvPr>
          <p:cNvSpPr>
            <a:spLocks noGrp="1"/>
          </p:cNvSpPr>
          <p:nvPr>
            <p:ph type="body" sz="quarter" idx="10" hasCustomPrompt="1"/>
          </p:nvPr>
        </p:nvSpPr>
        <p:spPr>
          <a:xfrm>
            <a:off x="344381" y="4293259"/>
            <a:ext cx="8575029" cy="393890"/>
          </a:xfrm>
        </p:spPr>
        <p:txBody>
          <a:bodyPr wrap="square">
            <a:spAutoFit/>
          </a:bodyPr>
          <a:lstStyle>
            <a:lvl1pPr>
              <a:buNone/>
              <a:defRPr sz="1800">
                <a:solidFill>
                  <a:schemeClr val="bg1"/>
                </a:solidFill>
              </a:defRPr>
            </a:lvl1pPr>
          </a:lstStyle>
          <a:p>
            <a:pPr lvl="0"/>
            <a:r>
              <a:rPr lang="sv-SE" dirty="0"/>
              <a:t>Klicka här för att ändra text</a:t>
            </a:r>
          </a:p>
        </p:txBody>
      </p:sp>
      <p:sp>
        <p:nvSpPr>
          <p:cNvPr id="10" name="Rubrik 1">
            <a:extLst>
              <a:ext uri="{FF2B5EF4-FFF2-40B4-BE49-F238E27FC236}">
                <a16:creationId xmlns:a16="http://schemas.microsoft.com/office/drawing/2014/main" id="{688E8C86-6DFC-EC09-188B-7C3C3EB7536D}"/>
              </a:ext>
            </a:extLst>
          </p:cNvPr>
          <p:cNvSpPr>
            <a:spLocks noGrp="1"/>
          </p:cNvSpPr>
          <p:nvPr>
            <p:ph type="ctrTitle"/>
          </p:nvPr>
        </p:nvSpPr>
        <p:spPr>
          <a:xfrm>
            <a:off x="344382" y="2677179"/>
            <a:ext cx="8575028" cy="1503642"/>
          </a:xfrm>
        </p:spPr>
        <p:txBody>
          <a:bodyPr anchor="b">
            <a:noAutofit/>
          </a:bodyPr>
          <a:lstStyle>
            <a:lvl1pPr algn="l">
              <a:defRPr sz="4000">
                <a:solidFill>
                  <a:schemeClr val="bg1"/>
                </a:solidFill>
              </a:defRPr>
            </a:lvl1pPr>
          </a:lstStyle>
          <a:p>
            <a:r>
              <a:rPr lang="sv-SE"/>
              <a:t>Klicka här för att ändra mall för rubrikformat</a:t>
            </a:r>
            <a:endParaRPr lang="sv-SE" dirty="0"/>
          </a:p>
        </p:txBody>
      </p:sp>
    </p:spTree>
    <p:extLst>
      <p:ext uri="{BB962C8B-B14F-4D97-AF65-F5344CB8AC3E}">
        <p14:creationId xmlns:p14="http://schemas.microsoft.com/office/powerpoint/2010/main" val="1968047648"/>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xt + Bild">
    <p:spTree>
      <p:nvGrpSpPr>
        <p:cNvPr id="1" name=""/>
        <p:cNvGrpSpPr/>
        <p:nvPr/>
      </p:nvGrpSpPr>
      <p:grpSpPr>
        <a:xfrm>
          <a:off x="0" y="0"/>
          <a:ext cx="0" cy="0"/>
          <a:chOff x="0" y="0"/>
          <a:chExt cx="0" cy="0"/>
        </a:xfrm>
      </p:grpSpPr>
      <p:sp>
        <p:nvSpPr>
          <p:cNvPr id="6" name="Platshållare för bild 5">
            <a:extLst>
              <a:ext uri="{FF2B5EF4-FFF2-40B4-BE49-F238E27FC236}">
                <a16:creationId xmlns:a16="http://schemas.microsoft.com/office/drawing/2014/main" id="{37045A3F-18F0-13DF-EAEB-6ED2F9E9969F}"/>
              </a:ext>
            </a:extLst>
          </p:cNvPr>
          <p:cNvSpPr>
            <a:spLocks noGrp="1"/>
          </p:cNvSpPr>
          <p:nvPr>
            <p:ph type="pic" sz="quarter" idx="11"/>
          </p:nvPr>
        </p:nvSpPr>
        <p:spPr>
          <a:xfrm>
            <a:off x="7888636" y="329185"/>
            <a:ext cx="3964083" cy="6144768"/>
          </a:xfrm>
          <a:prstGeom prst="roundRect">
            <a:avLst>
              <a:gd name="adj" fmla="val 2069"/>
            </a:avLst>
          </a:prstGeom>
        </p:spPr>
        <p:txBody>
          <a:bodyPr/>
          <a:lstStyle/>
          <a:p>
            <a:r>
              <a:rPr lang="sv-SE"/>
              <a:t>Klicka på ikonen för att lägga till en bild</a:t>
            </a:r>
          </a:p>
        </p:txBody>
      </p:sp>
      <p:sp>
        <p:nvSpPr>
          <p:cNvPr id="3" name="Platshållare för innehåll 2">
            <a:extLst>
              <a:ext uri="{FF2B5EF4-FFF2-40B4-BE49-F238E27FC236}">
                <a16:creationId xmlns:a16="http://schemas.microsoft.com/office/drawing/2014/main" id="{FA32762D-77C1-38F0-DFC6-D24296201FD7}"/>
              </a:ext>
            </a:extLst>
          </p:cNvPr>
          <p:cNvSpPr>
            <a:spLocks noGrp="1"/>
          </p:cNvSpPr>
          <p:nvPr>
            <p:ph idx="1"/>
          </p:nvPr>
        </p:nvSpPr>
        <p:spPr>
          <a:xfrm>
            <a:off x="377682" y="1650200"/>
            <a:ext cx="6937518" cy="4132851"/>
          </a:xfrm>
        </p:spPr>
        <p:txBody>
          <a:bodyPr/>
          <a:lstStyle>
            <a:lvl1pPr>
              <a:lnSpc>
                <a:spcPct val="120000"/>
              </a:lnSpc>
              <a:defRPr sz="1600">
                <a:solidFill>
                  <a:schemeClr val="tx1"/>
                </a:solidFill>
              </a:defRPr>
            </a:lvl1pPr>
            <a:lvl2pPr>
              <a:lnSpc>
                <a:spcPct val="120000"/>
              </a:lnSpc>
              <a:defRPr sz="1400">
                <a:solidFill>
                  <a:schemeClr val="tx1"/>
                </a:solidFill>
              </a:defRPr>
            </a:lvl2pPr>
            <a:lvl3pPr>
              <a:lnSpc>
                <a:spcPct val="120000"/>
              </a:lnSpc>
              <a:defRPr sz="1400">
                <a:solidFill>
                  <a:schemeClr val="tx1"/>
                </a:solidFill>
              </a:defRPr>
            </a:lvl3pPr>
            <a:lvl4pPr>
              <a:lnSpc>
                <a:spcPct val="120000"/>
              </a:lnSpc>
              <a:defRPr sz="1400">
                <a:solidFill>
                  <a:schemeClr val="tx1"/>
                </a:solidFill>
              </a:defRPr>
            </a:lvl4pPr>
            <a:lvl5pPr>
              <a:lnSpc>
                <a:spcPct val="120000"/>
              </a:lnSpc>
              <a:defRPr sz="1400" i="1">
                <a:solidFill>
                  <a:schemeClr val="tx1"/>
                </a:solidFill>
              </a:defRPr>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
        <p:nvSpPr>
          <p:cNvPr id="2" name="Rubrik 1">
            <a:extLst>
              <a:ext uri="{FF2B5EF4-FFF2-40B4-BE49-F238E27FC236}">
                <a16:creationId xmlns:a16="http://schemas.microsoft.com/office/drawing/2014/main" id="{2198EEF4-34F6-6946-2985-75209ADBD271}"/>
              </a:ext>
            </a:extLst>
          </p:cNvPr>
          <p:cNvSpPr>
            <a:spLocks noGrp="1"/>
          </p:cNvSpPr>
          <p:nvPr>
            <p:ph type="title"/>
          </p:nvPr>
        </p:nvSpPr>
        <p:spPr>
          <a:xfrm>
            <a:off x="377682" y="329185"/>
            <a:ext cx="6937518" cy="1150305"/>
          </a:xfrm>
        </p:spPr>
        <p:txBody>
          <a:bodyPr anchor="b"/>
          <a:lstStyle>
            <a:lvl1pPr>
              <a:lnSpc>
                <a:spcPct val="100000"/>
              </a:lnSpc>
              <a:defRPr sz="3000"/>
            </a:lvl1pPr>
          </a:lstStyle>
          <a:p>
            <a:r>
              <a:rPr lang="sv-SE"/>
              <a:t>Klicka här för att ändra mall för rubrikformat</a:t>
            </a:r>
            <a:endParaRPr lang="sv-SE" dirty="0"/>
          </a:p>
        </p:txBody>
      </p:sp>
      <p:pic>
        <p:nvPicPr>
          <p:cNvPr id="5" name="Bild 4">
            <a:extLst>
              <a:ext uri="{FF2B5EF4-FFF2-40B4-BE49-F238E27FC236}">
                <a16:creationId xmlns:a16="http://schemas.microsoft.com/office/drawing/2014/main" id="{98F0A9B7-67F5-87BA-CD43-D6D00BB63A50}"/>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54656" y="6247699"/>
            <a:ext cx="1651000" cy="304800"/>
          </a:xfrm>
          <a:prstGeom prst="rect">
            <a:avLst/>
          </a:prstGeom>
        </p:spPr>
      </p:pic>
    </p:spTree>
    <p:extLst>
      <p:ext uri="{BB962C8B-B14F-4D97-AF65-F5344CB8AC3E}">
        <p14:creationId xmlns:p14="http://schemas.microsoft.com/office/powerpoint/2010/main" val="18447280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ext + Diagram">
    <p:spTree>
      <p:nvGrpSpPr>
        <p:cNvPr id="1" name=""/>
        <p:cNvGrpSpPr/>
        <p:nvPr/>
      </p:nvGrpSpPr>
      <p:grpSpPr>
        <a:xfrm>
          <a:off x="0" y="0"/>
          <a:ext cx="0" cy="0"/>
          <a:chOff x="0" y="0"/>
          <a:chExt cx="0" cy="0"/>
        </a:xfrm>
      </p:grpSpPr>
      <p:pic>
        <p:nvPicPr>
          <p:cNvPr id="9" name="Bild 8">
            <a:extLst>
              <a:ext uri="{FF2B5EF4-FFF2-40B4-BE49-F238E27FC236}">
                <a16:creationId xmlns:a16="http://schemas.microsoft.com/office/drawing/2014/main" id="{9D008C94-5F54-AE20-DB30-8E09B8513B85}"/>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54656" y="6247699"/>
            <a:ext cx="1651000" cy="304800"/>
          </a:xfrm>
          <a:prstGeom prst="rect">
            <a:avLst/>
          </a:prstGeom>
        </p:spPr>
      </p:pic>
      <p:sp>
        <p:nvSpPr>
          <p:cNvPr id="6" name="Platshållare för innehåll 2">
            <a:extLst>
              <a:ext uri="{FF2B5EF4-FFF2-40B4-BE49-F238E27FC236}">
                <a16:creationId xmlns:a16="http://schemas.microsoft.com/office/drawing/2014/main" id="{8C70AF6B-F2A0-6F29-A4AB-18F8964BB40D}"/>
              </a:ext>
            </a:extLst>
          </p:cNvPr>
          <p:cNvSpPr>
            <a:spLocks noGrp="1"/>
          </p:cNvSpPr>
          <p:nvPr>
            <p:ph idx="10" hasCustomPrompt="1"/>
          </p:nvPr>
        </p:nvSpPr>
        <p:spPr>
          <a:xfrm>
            <a:off x="6887946" y="329185"/>
            <a:ext cx="4941870" cy="6223314"/>
          </a:xfrm>
          <a:prstGeom prst="roundRect">
            <a:avLst>
              <a:gd name="adj" fmla="val 1669"/>
            </a:avLst>
          </a:prstGeom>
          <a:effectLst/>
        </p:spPr>
        <p:txBody>
          <a:bodyPr/>
          <a:lstStyle>
            <a:lvl1pPr>
              <a:lnSpc>
                <a:spcPct val="120000"/>
              </a:lnSpc>
              <a:buNone/>
              <a:defRPr sz="1800"/>
            </a:lvl1pPr>
            <a:lvl2pPr>
              <a:lnSpc>
                <a:spcPct val="120000"/>
              </a:lnSpc>
              <a:defRPr sz="1600"/>
            </a:lvl2pPr>
            <a:lvl3pPr>
              <a:lnSpc>
                <a:spcPct val="120000"/>
              </a:lnSpc>
              <a:defRPr sz="1400"/>
            </a:lvl3pPr>
            <a:lvl4pPr>
              <a:lnSpc>
                <a:spcPct val="120000"/>
              </a:lnSpc>
              <a:defRPr sz="1200"/>
            </a:lvl4pPr>
            <a:lvl5pPr>
              <a:lnSpc>
                <a:spcPct val="120000"/>
              </a:lnSpc>
              <a:defRPr sz="1200" i="1"/>
            </a:lvl5pPr>
          </a:lstStyle>
          <a:p>
            <a:pPr lvl="0"/>
            <a:r>
              <a:rPr lang="sv-SE" dirty="0"/>
              <a:t>Klicka för att lägga in bild eller diagram</a:t>
            </a:r>
          </a:p>
        </p:txBody>
      </p:sp>
      <p:sp>
        <p:nvSpPr>
          <p:cNvPr id="5" name="Platshållare för innehåll 2">
            <a:extLst>
              <a:ext uri="{FF2B5EF4-FFF2-40B4-BE49-F238E27FC236}">
                <a16:creationId xmlns:a16="http://schemas.microsoft.com/office/drawing/2014/main" id="{A4135153-0D0A-7D1E-E5AE-458636B4B400}"/>
              </a:ext>
            </a:extLst>
          </p:cNvPr>
          <p:cNvSpPr>
            <a:spLocks noGrp="1"/>
          </p:cNvSpPr>
          <p:nvPr>
            <p:ph idx="1"/>
          </p:nvPr>
        </p:nvSpPr>
        <p:spPr>
          <a:xfrm>
            <a:off x="377682" y="1650200"/>
            <a:ext cx="5992121" cy="4132851"/>
          </a:xfrm>
        </p:spPr>
        <p:txBody>
          <a:bodyPr/>
          <a:lstStyle>
            <a:lvl1pPr>
              <a:lnSpc>
                <a:spcPct val="120000"/>
              </a:lnSpc>
              <a:defRPr sz="1600">
                <a:solidFill>
                  <a:schemeClr val="tx1"/>
                </a:solidFill>
              </a:defRPr>
            </a:lvl1pPr>
            <a:lvl2pPr>
              <a:lnSpc>
                <a:spcPct val="120000"/>
              </a:lnSpc>
              <a:defRPr sz="1400">
                <a:solidFill>
                  <a:schemeClr val="tx1"/>
                </a:solidFill>
              </a:defRPr>
            </a:lvl2pPr>
            <a:lvl3pPr>
              <a:lnSpc>
                <a:spcPct val="120000"/>
              </a:lnSpc>
              <a:defRPr sz="1400">
                <a:solidFill>
                  <a:schemeClr val="tx1"/>
                </a:solidFill>
              </a:defRPr>
            </a:lvl3pPr>
            <a:lvl4pPr>
              <a:lnSpc>
                <a:spcPct val="120000"/>
              </a:lnSpc>
              <a:defRPr sz="1400">
                <a:solidFill>
                  <a:schemeClr val="tx1"/>
                </a:solidFill>
              </a:defRPr>
            </a:lvl4pPr>
            <a:lvl5pPr>
              <a:lnSpc>
                <a:spcPct val="120000"/>
              </a:lnSpc>
              <a:defRPr sz="1400" i="1">
                <a:solidFill>
                  <a:schemeClr val="tx1"/>
                </a:solidFill>
              </a:defRPr>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
        <p:nvSpPr>
          <p:cNvPr id="4" name="Rubrik 1">
            <a:extLst>
              <a:ext uri="{FF2B5EF4-FFF2-40B4-BE49-F238E27FC236}">
                <a16:creationId xmlns:a16="http://schemas.microsoft.com/office/drawing/2014/main" id="{E91F47F3-6B4B-5375-7BDA-7342BDA46C99}"/>
              </a:ext>
            </a:extLst>
          </p:cNvPr>
          <p:cNvSpPr>
            <a:spLocks noGrp="1"/>
          </p:cNvSpPr>
          <p:nvPr>
            <p:ph type="title"/>
          </p:nvPr>
        </p:nvSpPr>
        <p:spPr>
          <a:xfrm>
            <a:off x="377682" y="329185"/>
            <a:ext cx="5992121" cy="1150305"/>
          </a:xfrm>
        </p:spPr>
        <p:txBody>
          <a:bodyPr anchor="b"/>
          <a:lstStyle>
            <a:lvl1pPr>
              <a:lnSpc>
                <a:spcPct val="100000"/>
              </a:lnSpc>
              <a:defRPr sz="3000"/>
            </a:lvl1pPr>
          </a:lstStyle>
          <a:p>
            <a:r>
              <a:rPr lang="sv-SE"/>
              <a:t>Klicka här för att ändra mall för rubrikformat</a:t>
            </a:r>
            <a:endParaRPr lang="sv-SE" dirty="0"/>
          </a:p>
        </p:txBody>
      </p:sp>
    </p:spTree>
    <p:extLst>
      <p:ext uri="{BB962C8B-B14F-4D97-AF65-F5344CB8AC3E}">
        <p14:creationId xmlns:p14="http://schemas.microsoft.com/office/powerpoint/2010/main" val="23963510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Rubrik + innehåll">
    <p:spTree>
      <p:nvGrpSpPr>
        <p:cNvPr id="1" name=""/>
        <p:cNvGrpSpPr/>
        <p:nvPr/>
      </p:nvGrpSpPr>
      <p:grpSpPr>
        <a:xfrm>
          <a:off x="0" y="0"/>
          <a:ext cx="0" cy="0"/>
          <a:chOff x="0" y="0"/>
          <a:chExt cx="0" cy="0"/>
        </a:xfrm>
      </p:grpSpPr>
      <p:sp>
        <p:nvSpPr>
          <p:cNvPr id="4" name="Platshållare för innehåll 2">
            <a:extLst>
              <a:ext uri="{FF2B5EF4-FFF2-40B4-BE49-F238E27FC236}">
                <a16:creationId xmlns:a16="http://schemas.microsoft.com/office/drawing/2014/main" id="{5672F7B3-835D-0F94-09F3-C24856A130B2}"/>
              </a:ext>
            </a:extLst>
          </p:cNvPr>
          <p:cNvSpPr>
            <a:spLocks noGrp="1"/>
          </p:cNvSpPr>
          <p:nvPr>
            <p:ph idx="10" hasCustomPrompt="1"/>
          </p:nvPr>
        </p:nvSpPr>
        <p:spPr>
          <a:xfrm>
            <a:off x="340615" y="1813302"/>
            <a:ext cx="11489201" cy="4138048"/>
          </a:xfrm>
          <a:prstGeom prst="roundRect">
            <a:avLst>
              <a:gd name="adj" fmla="val 1411"/>
            </a:avLst>
          </a:prstGeom>
          <a:effectLst/>
        </p:spPr>
        <p:txBody>
          <a:bodyPr>
            <a:noAutofit/>
          </a:bodyPr>
          <a:lstStyle>
            <a:lvl1pPr>
              <a:lnSpc>
                <a:spcPct val="120000"/>
              </a:lnSpc>
              <a:buNone/>
              <a:defRPr sz="1800"/>
            </a:lvl1pPr>
            <a:lvl2pPr>
              <a:lnSpc>
                <a:spcPct val="120000"/>
              </a:lnSpc>
              <a:defRPr sz="1600"/>
            </a:lvl2pPr>
            <a:lvl3pPr>
              <a:lnSpc>
                <a:spcPct val="120000"/>
              </a:lnSpc>
              <a:defRPr sz="1400"/>
            </a:lvl3pPr>
            <a:lvl4pPr>
              <a:lnSpc>
                <a:spcPct val="120000"/>
              </a:lnSpc>
              <a:defRPr sz="1200"/>
            </a:lvl4pPr>
            <a:lvl5pPr>
              <a:lnSpc>
                <a:spcPct val="120000"/>
              </a:lnSpc>
              <a:defRPr sz="1200" i="1"/>
            </a:lvl5pPr>
          </a:lstStyle>
          <a:p>
            <a:pPr lvl="0"/>
            <a:r>
              <a:rPr lang="sv-SE" dirty="0"/>
              <a:t>Klicka för att lägga in bild eller diagram</a:t>
            </a:r>
          </a:p>
        </p:txBody>
      </p:sp>
      <p:sp>
        <p:nvSpPr>
          <p:cNvPr id="9" name="Platshållare för text 8">
            <a:extLst>
              <a:ext uri="{FF2B5EF4-FFF2-40B4-BE49-F238E27FC236}">
                <a16:creationId xmlns:a16="http://schemas.microsoft.com/office/drawing/2014/main" id="{F4B128FB-0D6B-8124-ADC1-3FA3623C9B2F}"/>
              </a:ext>
            </a:extLst>
          </p:cNvPr>
          <p:cNvSpPr>
            <a:spLocks noGrp="1"/>
          </p:cNvSpPr>
          <p:nvPr>
            <p:ph type="body" sz="quarter" idx="12" hasCustomPrompt="1"/>
          </p:nvPr>
        </p:nvSpPr>
        <p:spPr>
          <a:xfrm>
            <a:off x="6096001" y="512981"/>
            <a:ext cx="5554716" cy="1047596"/>
          </a:xfrm>
        </p:spPr>
        <p:txBody>
          <a:bodyPr>
            <a:noAutofit/>
          </a:bodyPr>
          <a:lstStyle>
            <a:lvl1pPr marL="12700" indent="0">
              <a:buNone/>
              <a:tabLst/>
              <a:defRPr lang="sv-SE" sz="1400" b="0" i="0" smtClean="0">
                <a:effectLst/>
                <a:latin typeface="Segoe UI" panose="020B0502040204020203" pitchFamily="34" charset="0"/>
              </a:defRPr>
            </a:lvl1pPr>
            <a:lvl2pPr>
              <a:buNone/>
              <a:defRPr/>
            </a:lvl2pPr>
            <a:lvl3pPr>
              <a:buNone/>
              <a:defRPr/>
            </a:lvl3pPr>
            <a:lvl4pPr>
              <a:buNone/>
              <a:defRPr/>
            </a:lvl4pPr>
            <a:lvl5pPr>
              <a:buNone/>
              <a:defRPr/>
            </a:lvl5pPr>
          </a:lstStyle>
          <a:p>
            <a:pPr lvl="0"/>
            <a:r>
              <a:rPr lang="sv-SE" b="0" i="0">
                <a:solidFill>
                  <a:srgbClr val="212121"/>
                </a:solidFill>
                <a:effectLst/>
                <a:latin typeface="Public Sans" pitchFamily="2" charset="77"/>
              </a:rPr>
              <a:t>Klicka här för att ändra text</a:t>
            </a:r>
            <a:endParaRPr lang="sv-SE"/>
          </a:p>
        </p:txBody>
      </p:sp>
      <p:sp>
        <p:nvSpPr>
          <p:cNvPr id="2" name="Rubrik 1">
            <a:extLst>
              <a:ext uri="{FF2B5EF4-FFF2-40B4-BE49-F238E27FC236}">
                <a16:creationId xmlns:a16="http://schemas.microsoft.com/office/drawing/2014/main" id="{A0A164FD-1E3D-0159-2699-8FB1D273AF64}"/>
              </a:ext>
            </a:extLst>
          </p:cNvPr>
          <p:cNvSpPr>
            <a:spLocks noGrp="1"/>
          </p:cNvSpPr>
          <p:nvPr>
            <p:ph type="title"/>
          </p:nvPr>
        </p:nvSpPr>
        <p:spPr>
          <a:xfrm>
            <a:off x="340615" y="512981"/>
            <a:ext cx="5450585" cy="1047596"/>
          </a:xfrm>
        </p:spPr>
        <p:txBody>
          <a:bodyPr anchor="t">
            <a:noAutofit/>
          </a:bodyPr>
          <a:lstStyle>
            <a:lvl1pPr>
              <a:defRPr sz="3000"/>
            </a:lvl1pPr>
          </a:lstStyle>
          <a:p>
            <a:r>
              <a:rPr lang="sv-SE"/>
              <a:t>Klicka här för att ändra mall för rubrikformat</a:t>
            </a:r>
          </a:p>
        </p:txBody>
      </p:sp>
      <p:pic>
        <p:nvPicPr>
          <p:cNvPr id="3" name="Bild 2">
            <a:extLst>
              <a:ext uri="{FF2B5EF4-FFF2-40B4-BE49-F238E27FC236}">
                <a16:creationId xmlns:a16="http://schemas.microsoft.com/office/drawing/2014/main" id="{07C5C64D-CBC6-B61E-29D1-E7D5DA839006}"/>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54656" y="6247699"/>
            <a:ext cx="1651000" cy="304800"/>
          </a:xfrm>
          <a:prstGeom prst="rect">
            <a:avLst/>
          </a:prstGeom>
        </p:spPr>
      </p:pic>
    </p:spTree>
    <p:extLst>
      <p:ext uri="{BB962C8B-B14F-4D97-AF65-F5344CB8AC3E}">
        <p14:creationId xmlns:p14="http://schemas.microsoft.com/office/powerpoint/2010/main" val="34913970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Rubrik + stor bild">
    <p:spTree>
      <p:nvGrpSpPr>
        <p:cNvPr id="1" name=""/>
        <p:cNvGrpSpPr/>
        <p:nvPr/>
      </p:nvGrpSpPr>
      <p:grpSpPr>
        <a:xfrm>
          <a:off x="0" y="0"/>
          <a:ext cx="0" cy="0"/>
          <a:chOff x="0" y="0"/>
          <a:chExt cx="0" cy="0"/>
        </a:xfrm>
      </p:grpSpPr>
      <p:sp>
        <p:nvSpPr>
          <p:cNvPr id="9" name="Platshållare för text 8">
            <a:extLst>
              <a:ext uri="{FF2B5EF4-FFF2-40B4-BE49-F238E27FC236}">
                <a16:creationId xmlns:a16="http://schemas.microsoft.com/office/drawing/2014/main" id="{F4B128FB-0D6B-8124-ADC1-3FA3623C9B2F}"/>
              </a:ext>
            </a:extLst>
          </p:cNvPr>
          <p:cNvSpPr>
            <a:spLocks noGrp="1"/>
          </p:cNvSpPr>
          <p:nvPr>
            <p:ph type="body" sz="quarter" idx="12" hasCustomPrompt="1"/>
          </p:nvPr>
        </p:nvSpPr>
        <p:spPr>
          <a:xfrm>
            <a:off x="6096001" y="512981"/>
            <a:ext cx="5554716" cy="1047596"/>
          </a:xfrm>
        </p:spPr>
        <p:txBody>
          <a:bodyPr>
            <a:noAutofit/>
          </a:bodyPr>
          <a:lstStyle>
            <a:lvl1pPr marL="12700" indent="0">
              <a:buNone/>
              <a:tabLst/>
              <a:defRPr lang="sv-SE" sz="1400" b="0" i="0" smtClean="0">
                <a:effectLst/>
                <a:latin typeface="Segoe UI" panose="020B0502040204020203" pitchFamily="34" charset="0"/>
              </a:defRPr>
            </a:lvl1pPr>
            <a:lvl2pPr>
              <a:buNone/>
              <a:defRPr/>
            </a:lvl2pPr>
            <a:lvl3pPr>
              <a:buNone/>
              <a:defRPr/>
            </a:lvl3pPr>
            <a:lvl4pPr>
              <a:buNone/>
              <a:defRPr/>
            </a:lvl4pPr>
            <a:lvl5pPr>
              <a:buNone/>
              <a:defRPr/>
            </a:lvl5pPr>
          </a:lstStyle>
          <a:p>
            <a:pPr lvl="0"/>
            <a:r>
              <a:rPr lang="sv-SE" b="0" i="0">
                <a:solidFill>
                  <a:srgbClr val="212121"/>
                </a:solidFill>
                <a:effectLst/>
                <a:latin typeface="Public Sans" pitchFamily="2" charset="77"/>
              </a:rPr>
              <a:t>Klicka här för att ändra text</a:t>
            </a:r>
            <a:endParaRPr lang="sv-SE"/>
          </a:p>
        </p:txBody>
      </p:sp>
      <p:sp>
        <p:nvSpPr>
          <p:cNvPr id="2" name="Rubrik 1">
            <a:extLst>
              <a:ext uri="{FF2B5EF4-FFF2-40B4-BE49-F238E27FC236}">
                <a16:creationId xmlns:a16="http://schemas.microsoft.com/office/drawing/2014/main" id="{A0A164FD-1E3D-0159-2699-8FB1D273AF64}"/>
              </a:ext>
            </a:extLst>
          </p:cNvPr>
          <p:cNvSpPr>
            <a:spLocks noGrp="1"/>
          </p:cNvSpPr>
          <p:nvPr>
            <p:ph type="title"/>
          </p:nvPr>
        </p:nvSpPr>
        <p:spPr>
          <a:xfrm>
            <a:off x="340615" y="512981"/>
            <a:ext cx="5450585" cy="1047596"/>
          </a:xfrm>
        </p:spPr>
        <p:txBody>
          <a:bodyPr anchor="t">
            <a:noAutofit/>
          </a:bodyPr>
          <a:lstStyle>
            <a:lvl1pPr>
              <a:defRPr sz="3000"/>
            </a:lvl1pPr>
          </a:lstStyle>
          <a:p>
            <a:r>
              <a:rPr lang="sv-SE"/>
              <a:t>Klicka här för att ändra mall för rubrikformat</a:t>
            </a:r>
          </a:p>
        </p:txBody>
      </p:sp>
      <p:pic>
        <p:nvPicPr>
          <p:cNvPr id="3" name="Bild 2">
            <a:extLst>
              <a:ext uri="{FF2B5EF4-FFF2-40B4-BE49-F238E27FC236}">
                <a16:creationId xmlns:a16="http://schemas.microsoft.com/office/drawing/2014/main" id="{07C5C64D-CBC6-B61E-29D1-E7D5DA839006}"/>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54656" y="6247699"/>
            <a:ext cx="1651000" cy="304800"/>
          </a:xfrm>
          <a:prstGeom prst="rect">
            <a:avLst/>
          </a:prstGeom>
        </p:spPr>
      </p:pic>
      <p:sp>
        <p:nvSpPr>
          <p:cNvPr id="7" name="Platshållare för bild 5">
            <a:extLst>
              <a:ext uri="{FF2B5EF4-FFF2-40B4-BE49-F238E27FC236}">
                <a16:creationId xmlns:a16="http://schemas.microsoft.com/office/drawing/2014/main" id="{EEE763BC-ABD1-75E2-F6F5-FA487ADA7BD1}"/>
              </a:ext>
            </a:extLst>
          </p:cNvPr>
          <p:cNvSpPr>
            <a:spLocks noGrp="1"/>
          </p:cNvSpPr>
          <p:nvPr>
            <p:ph type="pic" sz="quarter" idx="13"/>
          </p:nvPr>
        </p:nvSpPr>
        <p:spPr>
          <a:xfrm>
            <a:off x="340614" y="1813302"/>
            <a:ext cx="11489202" cy="4138236"/>
          </a:xfrm>
          <a:prstGeom prst="roundRect">
            <a:avLst>
              <a:gd name="adj" fmla="val 1353"/>
            </a:avLst>
          </a:prstGeom>
        </p:spPr>
        <p:txBody>
          <a:bodyPr/>
          <a:lstStyle/>
          <a:p>
            <a:r>
              <a:rPr lang="sv-SE"/>
              <a:t>Klicka på ikonen för att lägga till en bild</a:t>
            </a:r>
          </a:p>
        </p:txBody>
      </p:sp>
    </p:spTree>
    <p:extLst>
      <p:ext uri="{BB962C8B-B14F-4D97-AF65-F5344CB8AC3E}">
        <p14:creationId xmlns:p14="http://schemas.microsoft.com/office/powerpoint/2010/main" val="36198818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Rubrik + textinnehåll">
    <p:spTree>
      <p:nvGrpSpPr>
        <p:cNvPr id="1" name=""/>
        <p:cNvGrpSpPr/>
        <p:nvPr/>
      </p:nvGrpSpPr>
      <p:grpSpPr>
        <a:xfrm>
          <a:off x="0" y="0"/>
          <a:ext cx="0" cy="0"/>
          <a:chOff x="0" y="0"/>
          <a:chExt cx="0" cy="0"/>
        </a:xfrm>
      </p:grpSpPr>
      <p:sp>
        <p:nvSpPr>
          <p:cNvPr id="7" name="Platshållare för text 6">
            <a:extLst>
              <a:ext uri="{FF2B5EF4-FFF2-40B4-BE49-F238E27FC236}">
                <a16:creationId xmlns:a16="http://schemas.microsoft.com/office/drawing/2014/main" id="{96952FCC-A8DE-0763-F4CB-048AA0B1F389}"/>
              </a:ext>
            </a:extLst>
          </p:cNvPr>
          <p:cNvSpPr>
            <a:spLocks noGrp="1"/>
          </p:cNvSpPr>
          <p:nvPr>
            <p:ph type="body" sz="quarter" idx="10"/>
          </p:nvPr>
        </p:nvSpPr>
        <p:spPr>
          <a:xfrm>
            <a:off x="341313" y="1292225"/>
            <a:ext cx="11399837" cy="1654427"/>
          </a:xfrm>
        </p:spPr>
        <p:txBody>
          <a:bodyPr>
            <a:spAutoFit/>
          </a:bodyPr>
          <a:lstStyle>
            <a:lvl1pPr>
              <a:buFont typeface="Arial" panose="020B0604020202020204" pitchFamily="34" charset="0"/>
              <a:buNone/>
              <a:defRPr/>
            </a:lvl1pPr>
            <a:lvl2pPr>
              <a:buNone/>
              <a:defRPr/>
            </a:lvl2pPr>
            <a:lvl3pPr>
              <a:buNone/>
              <a:defRPr/>
            </a:lvl3pPr>
            <a:lvl4pPr>
              <a:buNone/>
              <a:defRPr/>
            </a:lvl4pPr>
            <a:lvl5pPr>
              <a:buNone/>
              <a:defRPr/>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
        <p:nvSpPr>
          <p:cNvPr id="2" name="Rubrik 1">
            <a:extLst>
              <a:ext uri="{FF2B5EF4-FFF2-40B4-BE49-F238E27FC236}">
                <a16:creationId xmlns:a16="http://schemas.microsoft.com/office/drawing/2014/main" id="{A0A164FD-1E3D-0159-2699-8FB1D273AF64}"/>
              </a:ext>
            </a:extLst>
          </p:cNvPr>
          <p:cNvSpPr>
            <a:spLocks noGrp="1"/>
          </p:cNvSpPr>
          <p:nvPr>
            <p:ph type="title"/>
          </p:nvPr>
        </p:nvSpPr>
        <p:spPr>
          <a:xfrm>
            <a:off x="340615" y="512981"/>
            <a:ext cx="11400281" cy="553998"/>
          </a:xfrm>
        </p:spPr>
        <p:txBody>
          <a:bodyPr lIns="90000" anchor="t">
            <a:spAutoFit/>
          </a:bodyPr>
          <a:lstStyle>
            <a:lvl1pPr>
              <a:defRPr sz="3000"/>
            </a:lvl1pPr>
          </a:lstStyle>
          <a:p>
            <a:r>
              <a:rPr lang="sv-SE"/>
              <a:t>Klicka här för att ändra mall för rubrikformat</a:t>
            </a:r>
          </a:p>
        </p:txBody>
      </p:sp>
      <p:pic>
        <p:nvPicPr>
          <p:cNvPr id="3" name="Bild 2">
            <a:extLst>
              <a:ext uri="{FF2B5EF4-FFF2-40B4-BE49-F238E27FC236}">
                <a16:creationId xmlns:a16="http://schemas.microsoft.com/office/drawing/2014/main" id="{07C5C64D-CBC6-B61E-29D1-E7D5DA839006}"/>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54656" y="6247699"/>
            <a:ext cx="1651000" cy="304800"/>
          </a:xfrm>
          <a:prstGeom prst="rect">
            <a:avLst/>
          </a:prstGeom>
        </p:spPr>
      </p:pic>
    </p:spTree>
    <p:extLst>
      <p:ext uri="{BB962C8B-B14F-4D97-AF65-F5344CB8AC3E}">
        <p14:creationId xmlns:p14="http://schemas.microsoft.com/office/powerpoint/2010/main" val="41317170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Platshållare för text 2">
            <a:extLst>
              <a:ext uri="{FF2B5EF4-FFF2-40B4-BE49-F238E27FC236}">
                <a16:creationId xmlns:a16="http://schemas.microsoft.com/office/drawing/2014/main" id="{694D90F6-1CF7-E4D8-6FF6-40305F013B17}"/>
              </a:ext>
            </a:extLst>
          </p:cNvPr>
          <p:cNvSpPr>
            <a:spLocks noGrp="1"/>
          </p:cNvSpPr>
          <p:nvPr>
            <p:ph type="body" idx="1"/>
          </p:nvPr>
        </p:nvSpPr>
        <p:spPr>
          <a:xfrm>
            <a:off x="340615" y="1973480"/>
            <a:ext cx="7838711" cy="3964024"/>
          </a:xfrm>
          <a:prstGeom prst="rect">
            <a:avLst/>
          </a:prstGeom>
        </p:spPr>
        <p:txBody>
          <a:bodyPr vert="horz" lIns="91440" tIns="45720" rIns="91440" bIns="45720" rtlCol="0">
            <a:normAutofit/>
          </a:bodyPr>
          <a:lstStyle/>
          <a:p>
            <a:pPr lvl="0"/>
            <a:r>
              <a:rPr lang="sv-SE" dirty="0"/>
              <a:t>Klicka här för att ändra format på bakgrundstexten</a:t>
            </a:r>
          </a:p>
          <a:p>
            <a:pPr lvl="1"/>
            <a:r>
              <a:rPr lang="sv-SE" dirty="0"/>
              <a:t>Nivå två</a:t>
            </a:r>
          </a:p>
          <a:p>
            <a:pPr lvl="2"/>
            <a:r>
              <a:rPr lang="sv-SE" dirty="0"/>
              <a:t>Nivå tre</a:t>
            </a:r>
          </a:p>
          <a:p>
            <a:pPr lvl="3"/>
            <a:r>
              <a:rPr lang="sv-SE" dirty="0"/>
              <a:t>Nivå fyra</a:t>
            </a:r>
          </a:p>
          <a:p>
            <a:pPr lvl="4"/>
            <a:r>
              <a:rPr lang="sv-SE" dirty="0"/>
              <a:t>Nivå fem</a:t>
            </a:r>
          </a:p>
        </p:txBody>
      </p:sp>
      <p:sp>
        <p:nvSpPr>
          <p:cNvPr id="2" name="Platshållare för rubrik 1">
            <a:extLst>
              <a:ext uri="{FF2B5EF4-FFF2-40B4-BE49-F238E27FC236}">
                <a16:creationId xmlns:a16="http://schemas.microsoft.com/office/drawing/2014/main" id="{D46CEB30-D8EC-12C3-65B6-5E9B00EFE34F}"/>
              </a:ext>
            </a:extLst>
          </p:cNvPr>
          <p:cNvSpPr>
            <a:spLocks noGrp="1"/>
          </p:cNvSpPr>
          <p:nvPr>
            <p:ph type="title"/>
          </p:nvPr>
        </p:nvSpPr>
        <p:spPr>
          <a:xfrm>
            <a:off x="340615" y="512980"/>
            <a:ext cx="7838711" cy="1325563"/>
          </a:xfrm>
          <a:prstGeom prst="rect">
            <a:avLst/>
          </a:prstGeom>
        </p:spPr>
        <p:txBody>
          <a:bodyPr vert="horz" lIns="91440" tIns="45720" rIns="91440" bIns="45720" rtlCol="0" anchor="b">
            <a:normAutofit/>
          </a:bodyPr>
          <a:lstStyle/>
          <a:p>
            <a:r>
              <a:rPr lang="sv-SE" dirty="0"/>
              <a:t>Klicka här för att ändra mall för rubrikformat</a:t>
            </a:r>
          </a:p>
        </p:txBody>
      </p:sp>
    </p:spTree>
    <p:extLst>
      <p:ext uri="{BB962C8B-B14F-4D97-AF65-F5344CB8AC3E}">
        <p14:creationId xmlns:p14="http://schemas.microsoft.com/office/powerpoint/2010/main" val="794459520"/>
      </p:ext>
    </p:extLst>
  </p:cSld>
  <p:clrMap bg1="lt1" tx1="dk1" bg2="lt2" tx2="dk2" accent1="accent1" accent2="accent2" accent3="accent3" accent4="accent4" accent5="accent5" accent6="accent6" hlink="hlink" folHlink="folHlink"/>
  <p:sldLayoutIdLst>
    <p:sldLayoutId id="2147483649" r:id="rId1"/>
    <p:sldLayoutId id="2147483658" r:id="rId2"/>
    <p:sldLayoutId id="2147483660" r:id="rId3"/>
    <p:sldLayoutId id="2147483661" r:id="rId4"/>
    <p:sldLayoutId id="2147483650" r:id="rId5"/>
    <p:sldLayoutId id="2147483666" r:id="rId6"/>
    <p:sldLayoutId id="2147483654" r:id="rId7"/>
    <p:sldLayoutId id="2147483669" r:id="rId8"/>
    <p:sldLayoutId id="2147483667" r:id="rId9"/>
    <p:sldLayoutId id="2147483659" r:id="rId10"/>
    <p:sldLayoutId id="2147483664" r:id="rId11"/>
    <p:sldLayoutId id="2147483665" r:id="rId12"/>
    <p:sldLayoutId id="2147483655" r:id="rId13"/>
    <p:sldLayoutId id="2147483663" r:id="rId14"/>
    <p:sldLayoutId id="2147483662" r:id="rId15"/>
    <p:sldLayoutId id="2147483672" r:id="rId16"/>
    <p:sldLayoutId id="2147483673" r:id="rId17"/>
  </p:sldLayoutIdLst>
  <p:hf sldNum="0" hdr="0" ftr="0"/>
  <p:txStyles>
    <p:titleStyle>
      <a:lvl1pPr algn="l" defTabSz="914400" rtl="0" eaLnBrk="1" latinLnBrk="0" hangingPunct="1">
        <a:lnSpc>
          <a:spcPct val="100000"/>
        </a:lnSpc>
        <a:spcBef>
          <a:spcPct val="0"/>
        </a:spcBef>
        <a:buNone/>
        <a:defRPr sz="4000" kern="1200">
          <a:solidFill>
            <a:schemeClr val="tx2"/>
          </a:solidFill>
          <a:latin typeface="+mj-lt"/>
          <a:ea typeface="+mj-ea"/>
          <a:cs typeface="+mj-cs"/>
        </a:defRPr>
      </a:lvl1pPr>
    </p:titleStyle>
    <p:bodyStyle>
      <a:lvl1pPr marL="228600" indent="-228600" algn="l" defTabSz="914400" rtl="0" eaLnBrk="1" latinLnBrk="0" hangingPunct="1">
        <a:lnSpc>
          <a:spcPct val="120000"/>
        </a:lnSpc>
        <a:spcBef>
          <a:spcPts val="1000"/>
        </a:spcBef>
        <a:buFont typeface="Arial" panose="020B0604020202020204" pitchFamily="34" charset="0"/>
        <a:buChar char="•"/>
        <a:defRPr sz="16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400" 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5.xml"/><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8" Type="http://schemas.openxmlformats.org/officeDocument/2006/relationships/image" Target="../media/image18.svg"/><Relationship Id="rId13" Type="http://schemas.openxmlformats.org/officeDocument/2006/relationships/image" Target="../media/image23.png"/><Relationship Id="rId3" Type="http://schemas.openxmlformats.org/officeDocument/2006/relationships/image" Target="../media/image13.png"/><Relationship Id="rId7" Type="http://schemas.openxmlformats.org/officeDocument/2006/relationships/image" Target="../media/image17.png"/><Relationship Id="rId12" Type="http://schemas.openxmlformats.org/officeDocument/2006/relationships/image" Target="../media/image22.svg"/><Relationship Id="rId2" Type="http://schemas.openxmlformats.org/officeDocument/2006/relationships/notesSlide" Target="../notesSlides/notesSlide3.xml"/><Relationship Id="rId1" Type="http://schemas.openxmlformats.org/officeDocument/2006/relationships/slideLayout" Target="../slideLayouts/slideLayout11.xml"/><Relationship Id="rId6" Type="http://schemas.openxmlformats.org/officeDocument/2006/relationships/image" Target="../media/image16.svg"/><Relationship Id="rId11" Type="http://schemas.openxmlformats.org/officeDocument/2006/relationships/image" Target="../media/image21.png"/><Relationship Id="rId5" Type="http://schemas.openxmlformats.org/officeDocument/2006/relationships/image" Target="../media/image15.png"/><Relationship Id="rId15" Type="http://schemas.openxmlformats.org/officeDocument/2006/relationships/image" Target="../media/image25.png"/><Relationship Id="rId10" Type="http://schemas.openxmlformats.org/officeDocument/2006/relationships/image" Target="../media/image20.svg"/><Relationship Id="rId4" Type="http://schemas.openxmlformats.org/officeDocument/2006/relationships/image" Target="../media/image14.svg"/><Relationship Id="rId9" Type="http://schemas.openxmlformats.org/officeDocument/2006/relationships/image" Target="../media/image19.png"/><Relationship Id="rId14" Type="http://schemas.openxmlformats.org/officeDocument/2006/relationships/image" Target="../media/image24.svg"/></Relationships>
</file>

<file path=ppt/slides/_rels/slide7.xml.rels><?xml version="1.0" encoding="UTF-8" standalone="yes"?>
<Relationships xmlns="http://schemas.openxmlformats.org/package/2006/relationships"><Relationship Id="rId8" Type="http://schemas.openxmlformats.org/officeDocument/2006/relationships/image" Target="../media/image31.svg"/><Relationship Id="rId3" Type="http://schemas.openxmlformats.org/officeDocument/2006/relationships/image" Target="../media/image26.png"/><Relationship Id="rId7" Type="http://schemas.openxmlformats.org/officeDocument/2006/relationships/image" Target="../media/image30.png"/><Relationship Id="rId2" Type="http://schemas.openxmlformats.org/officeDocument/2006/relationships/notesSlide" Target="../notesSlides/notesSlide4.xml"/><Relationship Id="rId1" Type="http://schemas.openxmlformats.org/officeDocument/2006/relationships/slideLayout" Target="../slideLayouts/slideLayout13.xml"/><Relationship Id="rId6" Type="http://schemas.openxmlformats.org/officeDocument/2006/relationships/image" Target="../media/image29.svg"/><Relationship Id="rId5" Type="http://schemas.openxmlformats.org/officeDocument/2006/relationships/image" Target="../media/image28.png"/><Relationship Id="rId4" Type="http://schemas.openxmlformats.org/officeDocument/2006/relationships/image" Target="../media/image27.svg"/></Relationships>
</file>

<file path=ppt/slides/_rels/slide8.xml.rels><?xml version="1.0" encoding="UTF-8" standalone="yes"?>
<Relationships xmlns="http://schemas.openxmlformats.org/package/2006/relationships"><Relationship Id="rId3" Type="http://schemas.openxmlformats.org/officeDocument/2006/relationships/image" Target="../media/image26.png"/><Relationship Id="rId7" Type="http://schemas.openxmlformats.org/officeDocument/2006/relationships/image" Target="../media/image31.svg"/><Relationship Id="rId2" Type="http://schemas.openxmlformats.org/officeDocument/2006/relationships/notesSlide" Target="../notesSlides/notesSlide5.xml"/><Relationship Id="rId1" Type="http://schemas.openxmlformats.org/officeDocument/2006/relationships/slideLayout" Target="../slideLayouts/slideLayout13.xml"/><Relationship Id="rId6" Type="http://schemas.openxmlformats.org/officeDocument/2006/relationships/image" Target="../media/image30.png"/><Relationship Id="rId5" Type="http://schemas.openxmlformats.org/officeDocument/2006/relationships/image" Target="../media/image32.png"/><Relationship Id="rId4" Type="http://schemas.openxmlformats.org/officeDocument/2006/relationships/image" Target="../media/image27.sv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latshållare för text 4">
            <a:extLst>
              <a:ext uri="{FF2B5EF4-FFF2-40B4-BE49-F238E27FC236}">
                <a16:creationId xmlns:a16="http://schemas.microsoft.com/office/drawing/2014/main" id="{BDE4B64E-960B-49FB-A183-E732984B0EC3}"/>
              </a:ext>
            </a:extLst>
          </p:cNvPr>
          <p:cNvSpPr>
            <a:spLocks noGrp="1"/>
          </p:cNvSpPr>
          <p:nvPr>
            <p:ph type="body" sz="quarter" idx="11"/>
          </p:nvPr>
        </p:nvSpPr>
        <p:spPr/>
        <p:txBody>
          <a:bodyPr/>
          <a:lstStyle/>
          <a:p>
            <a:endParaRPr lang="sv-SE"/>
          </a:p>
        </p:txBody>
      </p:sp>
      <p:sp>
        <p:nvSpPr>
          <p:cNvPr id="2" name="Underrubrik 1">
            <a:extLst>
              <a:ext uri="{FF2B5EF4-FFF2-40B4-BE49-F238E27FC236}">
                <a16:creationId xmlns:a16="http://schemas.microsoft.com/office/drawing/2014/main" id="{5AB0A215-F400-49FE-AAAA-BAA1CB0E0BC8}"/>
              </a:ext>
            </a:extLst>
          </p:cNvPr>
          <p:cNvSpPr>
            <a:spLocks noGrp="1"/>
          </p:cNvSpPr>
          <p:nvPr>
            <p:ph type="subTitle" idx="1"/>
          </p:nvPr>
        </p:nvSpPr>
        <p:spPr/>
        <p:txBody>
          <a:bodyPr/>
          <a:lstStyle/>
          <a:p>
            <a:endParaRPr lang="sv-SE"/>
          </a:p>
        </p:txBody>
      </p:sp>
      <p:sp>
        <p:nvSpPr>
          <p:cNvPr id="4" name="Rubrik 3">
            <a:extLst>
              <a:ext uri="{FF2B5EF4-FFF2-40B4-BE49-F238E27FC236}">
                <a16:creationId xmlns:a16="http://schemas.microsoft.com/office/drawing/2014/main" id="{9BB9A09B-3939-00A6-44B7-97BC6DCA6C84}"/>
              </a:ext>
            </a:extLst>
          </p:cNvPr>
          <p:cNvSpPr>
            <a:spLocks noGrp="1"/>
          </p:cNvSpPr>
          <p:nvPr>
            <p:ph type="ctrTitle"/>
          </p:nvPr>
        </p:nvSpPr>
        <p:spPr/>
        <p:txBody>
          <a:bodyPr/>
          <a:lstStyle/>
          <a:p>
            <a:r>
              <a:rPr lang="sv-SE" dirty="0"/>
              <a:t>PILOT: Verksamhet- och organisationskatalog för sektorn hälsa vård och omsorg (VOK)</a:t>
            </a:r>
          </a:p>
        </p:txBody>
      </p:sp>
    </p:spTree>
    <p:extLst>
      <p:ext uri="{BB962C8B-B14F-4D97-AF65-F5344CB8AC3E}">
        <p14:creationId xmlns:p14="http://schemas.microsoft.com/office/powerpoint/2010/main" val="40786692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text 1">
            <a:extLst>
              <a:ext uri="{FF2B5EF4-FFF2-40B4-BE49-F238E27FC236}">
                <a16:creationId xmlns:a16="http://schemas.microsoft.com/office/drawing/2014/main" id="{693C1BA7-A64E-4F90-A5D1-D69E94E3C5D8}"/>
              </a:ext>
            </a:extLst>
          </p:cNvPr>
          <p:cNvSpPr>
            <a:spLocks noGrp="1"/>
          </p:cNvSpPr>
          <p:nvPr>
            <p:ph type="body" sz="quarter" idx="10"/>
          </p:nvPr>
        </p:nvSpPr>
        <p:spPr>
          <a:xfrm>
            <a:off x="341312" y="1292225"/>
            <a:ext cx="8806861" cy="3910429"/>
          </a:xfrm>
        </p:spPr>
        <p:txBody>
          <a:bodyPr/>
          <a:lstStyle/>
          <a:p>
            <a:r>
              <a:rPr lang="sv-SE" sz="2000" b="1" dirty="0"/>
              <a:t>Federationsmedlem</a:t>
            </a:r>
            <a:r>
              <a:rPr lang="sv-SE" sz="2000" dirty="0"/>
              <a:t>: E-hälsomyndigheten</a:t>
            </a:r>
          </a:p>
          <a:p>
            <a:r>
              <a:rPr lang="sv-SE" sz="2000" b="1" dirty="0"/>
              <a:t>Anslutningsoperatör</a:t>
            </a:r>
            <a:r>
              <a:rPr lang="sv-SE" sz="2000" dirty="0"/>
              <a:t>: Internetstiftelsen eller Inera. Diskussion pågår.</a:t>
            </a:r>
          </a:p>
          <a:p>
            <a:r>
              <a:rPr lang="sv-SE" sz="2000" b="1" dirty="0"/>
              <a:t>Federationsoperatör</a:t>
            </a:r>
            <a:r>
              <a:rPr lang="sv-SE" sz="2000" dirty="0"/>
              <a:t>: Digg</a:t>
            </a:r>
          </a:p>
          <a:p>
            <a:endParaRPr lang="sv-SE" sz="2000" dirty="0"/>
          </a:p>
          <a:p>
            <a:r>
              <a:rPr lang="sv-SE" sz="2000" b="1" dirty="0"/>
              <a:t>Tekniska komponenter som ska registreras:</a:t>
            </a:r>
          </a:p>
          <a:p>
            <a:pPr marL="285750" indent="-285750">
              <a:buFont typeface="Arial" panose="020B0604020202020204" pitchFamily="34" charset="0"/>
              <a:buChar char="•"/>
            </a:pPr>
            <a:r>
              <a:rPr lang="sv-SE" sz="2000" dirty="0"/>
              <a:t>E-tjänst/klient: Nationell vårdförmedling (</a:t>
            </a:r>
            <a:r>
              <a:rPr lang="sv-SE" sz="2000" dirty="0" err="1"/>
              <a:t>vårdsök</a:t>
            </a:r>
            <a:r>
              <a:rPr lang="sv-SE" sz="2000" dirty="0"/>
              <a:t>)</a:t>
            </a:r>
          </a:p>
          <a:p>
            <a:pPr marL="285750" indent="-285750">
              <a:buFont typeface="Arial" panose="020B0604020202020204" pitchFamily="34" charset="0"/>
              <a:buChar char="•"/>
            </a:pPr>
            <a:r>
              <a:rPr lang="sv-SE" sz="2000" dirty="0"/>
              <a:t>Resursserver (API): VOK FHIR API</a:t>
            </a:r>
          </a:p>
          <a:p>
            <a:pPr marL="285750" indent="-285750">
              <a:buFont typeface="Arial" panose="020B0604020202020204" pitchFamily="34" charset="0"/>
              <a:buChar char="•"/>
            </a:pPr>
            <a:r>
              <a:rPr lang="sv-SE" sz="2000" dirty="0"/>
              <a:t>Åtkomstintygstjänst: EHM Auktorisationsserver</a:t>
            </a:r>
          </a:p>
        </p:txBody>
      </p:sp>
      <p:sp>
        <p:nvSpPr>
          <p:cNvPr id="3" name="Rubrik 2">
            <a:extLst>
              <a:ext uri="{FF2B5EF4-FFF2-40B4-BE49-F238E27FC236}">
                <a16:creationId xmlns:a16="http://schemas.microsoft.com/office/drawing/2014/main" id="{5DE7AEA8-6521-45EC-BE48-C79121000ACD}"/>
              </a:ext>
            </a:extLst>
          </p:cNvPr>
          <p:cNvSpPr>
            <a:spLocks noGrp="1"/>
          </p:cNvSpPr>
          <p:nvPr>
            <p:ph type="title"/>
          </p:nvPr>
        </p:nvSpPr>
        <p:spPr/>
        <p:txBody>
          <a:bodyPr/>
          <a:lstStyle/>
          <a:p>
            <a:r>
              <a:rPr lang="sv-SE" dirty="0"/>
              <a:t>Anslutningar till Samordnad identitet och behörighet</a:t>
            </a:r>
          </a:p>
        </p:txBody>
      </p:sp>
      <p:sp>
        <p:nvSpPr>
          <p:cNvPr id="4" name="Rektangel 3">
            <a:extLst>
              <a:ext uri="{FF2B5EF4-FFF2-40B4-BE49-F238E27FC236}">
                <a16:creationId xmlns:a16="http://schemas.microsoft.com/office/drawing/2014/main" id="{9EABC226-683B-4779-A6DB-BC5459782694}"/>
              </a:ext>
            </a:extLst>
          </p:cNvPr>
          <p:cNvSpPr/>
          <p:nvPr/>
        </p:nvSpPr>
        <p:spPr>
          <a:xfrm>
            <a:off x="10090297" y="2991630"/>
            <a:ext cx="1873614" cy="10331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dirty="0"/>
              <a:t>Auktorisations-server</a:t>
            </a:r>
          </a:p>
        </p:txBody>
      </p:sp>
      <p:sp>
        <p:nvSpPr>
          <p:cNvPr id="5" name="Rektangel 4">
            <a:extLst>
              <a:ext uri="{FF2B5EF4-FFF2-40B4-BE49-F238E27FC236}">
                <a16:creationId xmlns:a16="http://schemas.microsoft.com/office/drawing/2014/main" id="{4CE04550-1E5B-4C36-9340-5263918E2373}"/>
              </a:ext>
            </a:extLst>
          </p:cNvPr>
          <p:cNvSpPr/>
          <p:nvPr/>
        </p:nvSpPr>
        <p:spPr>
          <a:xfrm>
            <a:off x="10090297" y="4646233"/>
            <a:ext cx="1873614" cy="103312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dirty="0"/>
              <a:t>VOK FHIR API</a:t>
            </a:r>
          </a:p>
        </p:txBody>
      </p:sp>
      <p:sp>
        <p:nvSpPr>
          <p:cNvPr id="6" name="Rektangel 5">
            <a:extLst>
              <a:ext uri="{FF2B5EF4-FFF2-40B4-BE49-F238E27FC236}">
                <a16:creationId xmlns:a16="http://schemas.microsoft.com/office/drawing/2014/main" id="{17B1AFD1-C00C-42F5-9CB1-AA13A1C7B36D}"/>
              </a:ext>
            </a:extLst>
          </p:cNvPr>
          <p:cNvSpPr/>
          <p:nvPr/>
        </p:nvSpPr>
        <p:spPr>
          <a:xfrm>
            <a:off x="7283302" y="3776954"/>
            <a:ext cx="1524002" cy="103312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dirty="0"/>
              <a:t>Nationell vård-förmedling</a:t>
            </a:r>
          </a:p>
        </p:txBody>
      </p:sp>
      <p:cxnSp>
        <p:nvCxnSpPr>
          <p:cNvPr id="8" name="Rak pilkoppling 7">
            <a:extLst>
              <a:ext uri="{FF2B5EF4-FFF2-40B4-BE49-F238E27FC236}">
                <a16:creationId xmlns:a16="http://schemas.microsoft.com/office/drawing/2014/main" id="{6EC89421-4873-4AC3-AEAC-A69E6DA26260}"/>
              </a:ext>
            </a:extLst>
          </p:cNvPr>
          <p:cNvCxnSpPr>
            <a:cxnSpLocks/>
            <a:stCxn id="6" idx="3"/>
            <a:endCxn id="4" idx="1"/>
          </p:cNvCxnSpPr>
          <p:nvPr/>
        </p:nvCxnSpPr>
        <p:spPr>
          <a:xfrm flipV="1">
            <a:off x="8807304" y="3508194"/>
            <a:ext cx="1282993" cy="78532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9" name="Rak pilkoppling 8">
            <a:extLst>
              <a:ext uri="{FF2B5EF4-FFF2-40B4-BE49-F238E27FC236}">
                <a16:creationId xmlns:a16="http://schemas.microsoft.com/office/drawing/2014/main" id="{D19C191C-A4A5-4C86-A90A-B85CD1035827}"/>
              </a:ext>
            </a:extLst>
          </p:cNvPr>
          <p:cNvCxnSpPr>
            <a:cxnSpLocks/>
            <a:stCxn id="6" idx="3"/>
            <a:endCxn id="5" idx="1"/>
          </p:cNvCxnSpPr>
          <p:nvPr/>
        </p:nvCxnSpPr>
        <p:spPr>
          <a:xfrm>
            <a:off x="8807304" y="4293519"/>
            <a:ext cx="1282993" cy="86927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pic>
        <p:nvPicPr>
          <p:cNvPr id="17" name="Bildobjekt 16">
            <a:extLst>
              <a:ext uri="{FF2B5EF4-FFF2-40B4-BE49-F238E27FC236}">
                <a16:creationId xmlns:a16="http://schemas.microsoft.com/office/drawing/2014/main" id="{044C0BB7-632C-49E9-9270-E47844758627}"/>
              </a:ext>
            </a:extLst>
          </p:cNvPr>
          <p:cNvPicPr>
            <a:picLocks noChangeAspect="1"/>
          </p:cNvPicPr>
          <p:nvPr/>
        </p:nvPicPr>
        <p:blipFill>
          <a:blip r:embed="rId2"/>
          <a:stretch>
            <a:fillRect/>
          </a:stretch>
        </p:blipFill>
        <p:spPr>
          <a:xfrm>
            <a:off x="6973935" y="4813418"/>
            <a:ext cx="1873614" cy="402387"/>
          </a:xfrm>
          <a:prstGeom prst="rect">
            <a:avLst/>
          </a:prstGeom>
        </p:spPr>
      </p:pic>
      <p:pic>
        <p:nvPicPr>
          <p:cNvPr id="18" name="Bildobjekt 17">
            <a:extLst>
              <a:ext uri="{FF2B5EF4-FFF2-40B4-BE49-F238E27FC236}">
                <a16:creationId xmlns:a16="http://schemas.microsoft.com/office/drawing/2014/main" id="{AD47A64A-A265-48C4-B078-9F7B9C5E3905}"/>
              </a:ext>
            </a:extLst>
          </p:cNvPr>
          <p:cNvPicPr>
            <a:picLocks noChangeAspect="1"/>
          </p:cNvPicPr>
          <p:nvPr/>
        </p:nvPicPr>
        <p:blipFill>
          <a:blip r:embed="rId2"/>
          <a:stretch>
            <a:fillRect/>
          </a:stretch>
        </p:blipFill>
        <p:spPr>
          <a:xfrm>
            <a:off x="9928524" y="5717222"/>
            <a:ext cx="1873614" cy="402387"/>
          </a:xfrm>
          <a:prstGeom prst="rect">
            <a:avLst/>
          </a:prstGeom>
        </p:spPr>
      </p:pic>
      <p:pic>
        <p:nvPicPr>
          <p:cNvPr id="19" name="Bildobjekt 18">
            <a:extLst>
              <a:ext uri="{FF2B5EF4-FFF2-40B4-BE49-F238E27FC236}">
                <a16:creationId xmlns:a16="http://schemas.microsoft.com/office/drawing/2014/main" id="{97C1BEDE-3302-416B-8701-749BCBAE9ADA}"/>
              </a:ext>
            </a:extLst>
          </p:cNvPr>
          <p:cNvPicPr>
            <a:picLocks noChangeAspect="1"/>
          </p:cNvPicPr>
          <p:nvPr/>
        </p:nvPicPr>
        <p:blipFill>
          <a:blip r:embed="rId2"/>
          <a:stretch>
            <a:fillRect/>
          </a:stretch>
        </p:blipFill>
        <p:spPr>
          <a:xfrm>
            <a:off x="10009410" y="4092326"/>
            <a:ext cx="1873614" cy="402387"/>
          </a:xfrm>
          <a:prstGeom prst="rect">
            <a:avLst/>
          </a:prstGeom>
        </p:spPr>
      </p:pic>
    </p:spTree>
    <p:extLst>
      <p:ext uri="{BB962C8B-B14F-4D97-AF65-F5344CB8AC3E}">
        <p14:creationId xmlns:p14="http://schemas.microsoft.com/office/powerpoint/2010/main" val="5078781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text 1">
            <a:extLst>
              <a:ext uri="{FF2B5EF4-FFF2-40B4-BE49-F238E27FC236}">
                <a16:creationId xmlns:a16="http://schemas.microsoft.com/office/drawing/2014/main" id="{790B6B5C-5335-428F-B9AB-D518FD48B095}"/>
              </a:ext>
            </a:extLst>
          </p:cNvPr>
          <p:cNvSpPr>
            <a:spLocks noGrp="1"/>
          </p:cNvSpPr>
          <p:nvPr>
            <p:ph type="body" sz="quarter" idx="10"/>
          </p:nvPr>
        </p:nvSpPr>
        <p:spPr>
          <a:xfrm>
            <a:off x="341313" y="1292225"/>
            <a:ext cx="11399837" cy="1791901"/>
          </a:xfrm>
        </p:spPr>
        <p:txBody>
          <a:bodyPr/>
          <a:lstStyle/>
          <a:p>
            <a:pPr marL="285750" indent="-285750">
              <a:buFont typeface="Arial" panose="020B0604020202020204" pitchFamily="34" charset="0"/>
              <a:buChar char="•"/>
            </a:pPr>
            <a:r>
              <a:rPr lang="sv-SE" sz="2000" dirty="0"/>
              <a:t>Dialog pågår med utvecklingsteam för VOK och Nationell vårdförmedling</a:t>
            </a:r>
          </a:p>
          <a:p>
            <a:pPr marL="285750" indent="-285750">
              <a:buFont typeface="Arial" panose="020B0604020202020204" pitchFamily="34" charset="0"/>
              <a:buChar char="•"/>
            </a:pPr>
            <a:r>
              <a:rPr lang="sv-SE" sz="2000" dirty="0"/>
              <a:t>Extern testmiljö under Q3 2025</a:t>
            </a:r>
          </a:p>
          <a:p>
            <a:pPr marL="285750" indent="-285750">
              <a:buFont typeface="Arial" panose="020B0604020202020204" pitchFamily="34" charset="0"/>
              <a:buChar char="•"/>
            </a:pPr>
            <a:r>
              <a:rPr lang="sv-SE" sz="2000" dirty="0"/>
              <a:t>Produktionssättning ej klarlagt – behov hos VOK och Nationell vårdförmedling finns inte i år, men vi har uttryckt önskemål om att det ändå ska göras</a:t>
            </a:r>
          </a:p>
        </p:txBody>
      </p:sp>
      <p:sp>
        <p:nvSpPr>
          <p:cNvPr id="3" name="Rubrik 2">
            <a:extLst>
              <a:ext uri="{FF2B5EF4-FFF2-40B4-BE49-F238E27FC236}">
                <a16:creationId xmlns:a16="http://schemas.microsoft.com/office/drawing/2014/main" id="{C2B32962-0CD7-49B3-90B3-FA1EDB478472}"/>
              </a:ext>
            </a:extLst>
          </p:cNvPr>
          <p:cNvSpPr>
            <a:spLocks noGrp="1"/>
          </p:cNvSpPr>
          <p:nvPr>
            <p:ph type="title"/>
          </p:nvPr>
        </p:nvSpPr>
        <p:spPr/>
        <p:txBody>
          <a:bodyPr/>
          <a:lstStyle/>
          <a:p>
            <a:r>
              <a:rPr lang="sv-SE" dirty="0"/>
              <a:t>När kan piloten genomföras?</a:t>
            </a:r>
          </a:p>
        </p:txBody>
      </p:sp>
    </p:spTree>
    <p:extLst>
      <p:ext uri="{BB962C8B-B14F-4D97-AF65-F5344CB8AC3E}">
        <p14:creationId xmlns:p14="http://schemas.microsoft.com/office/powerpoint/2010/main" val="28278071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4518218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text 1">
            <a:extLst>
              <a:ext uri="{FF2B5EF4-FFF2-40B4-BE49-F238E27FC236}">
                <a16:creationId xmlns:a16="http://schemas.microsoft.com/office/drawing/2014/main" id="{C7AE8D5D-D7F2-4CAE-9A04-18206BC390C7}"/>
              </a:ext>
            </a:extLst>
          </p:cNvPr>
          <p:cNvSpPr>
            <a:spLocks noGrp="1"/>
          </p:cNvSpPr>
          <p:nvPr>
            <p:ph type="body" sz="quarter" idx="10"/>
          </p:nvPr>
        </p:nvSpPr>
        <p:spPr>
          <a:xfrm>
            <a:off x="341313" y="1292225"/>
            <a:ext cx="11399837" cy="1637308"/>
          </a:xfrm>
        </p:spPr>
        <p:txBody>
          <a:bodyPr/>
          <a:lstStyle/>
          <a:p>
            <a:pPr marL="342900" indent="-342900">
              <a:buAutoNum type="arabicParenR"/>
            </a:pPr>
            <a:r>
              <a:rPr lang="sv-SE" sz="2400" dirty="0"/>
              <a:t>Vad är VOK?</a:t>
            </a:r>
          </a:p>
          <a:p>
            <a:pPr marL="342900" indent="-342900">
              <a:buAutoNum type="arabicParenR"/>
            </a:pPr>
            <a:r>
              <a:rPr lang="sv-SE" sz="2400" dirty="0"/>
              <a:t>Vad behövs i Ena Samordnad identitet och behörighet?</a:t>
            </a:r>
          </a:p>
          <a:p>
            <a:pPr marL="342900" indent="-342900">
              <a:buAutoNum type="arabicParenR"/>
            </a:pPr>
            <a:r>
              <a:rPr lang="sv-SE" sz="2400" dirty="0"/>
              <a:t>Vad händer härnäst?</a:t>
            </a:r>
          </a:p>
        </p:txBody>
      </p:sp>
      <p:sp>
        <p:nvSpPr>
          <p:cNvPr id="3" name="Rubrik 2">
            <a:extLst>
              <a:ext uri="{FF2B5EF4-FFF2-40B4-BE49-F238E27FC236}">
                <a16:creationId xmlns:a16="http://schemas.microsoft.com/office/drawing/2014/main" id="{91F61AF3-F3E7-4781-A61A-1D5E51B699F4}"/>
              </a:ext>
            </a:extLst>
          </p:cNvPr>
          <p:cNvSpPr>
            <a:spLocks noGrp="1"/>
          </p:cNvSpPr>
          <p:nvPr>
            <p:ph type="title"/>
          </p:nvPr>
        </p:nvSpPr>
        <p:spPr/>
        <p:txBody>
          <a:bodyPr/>
          <a:lstStyle/>
          <a:p>
            <a:r>
              <a:rPr lang="sv-SE" dirty="0"/>
              <a:t>Pilot VOK</a:t>
            </a:r>
          </a:p>
        </p:txBody>
      </p:sp>
    </p:spTree>
    <p:extLst>
      <p:ext uri="{BB962C8B-B14F-4D97-AF65-F5344CB8AC3E}">
        <p14:creationId xmlns:p14="http://schemas.microsoft.com/office/powerpoint/2010/main" val="31721858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latshållare för text 5">
            <a:extLst>
              <a:ext uri="{FF2B5EF4-FFF2-40B4-BE49-F238E27FC236}">
                <a16:creationId xmlns:a16="http://schemas.microsoft.com/office/drawing/2014/main" id="{BF163709-E0A5-4BDA-B4B0-73F5D4A1129C}"/>
              </a:ext>
            </a:extLst>
          </p:cNvPr>
          <p:cNvSpPr>
            <a:spLocks noGrp="1"/>
          </p:cNvSpPr>
          <p:nvPr>
            <p:ph type="body" sz="quarter" idx="10"/>
          </p:nvPr>
        </p:nvSpPr>
        <p:spPr>
          <a:xfrm>
            <a:off x="341313" y="1292225"/>
            <a:ext cx="11399837" cy="2080506"/>
          </a:xfrm>
        </p:spPr>
        <p:txBody>
          <a:bodyPr/>
          <a:lstStyle/>
          <a:p>
            <a:r>
              <a:rPr lang="sv-SE" sz="2400" dirty="0"/>
              <a:t>Mål: I produktion under 2026 </a:t>
            </a:r>
          </a:p>
          <a:p>
            <a:pPr marL="285750" indent="-285750">
              <a:buFont typeface="Arial" panose="020B0604020202020204" pitchFamily="34" charset="0"/>
              <a:buChar char="•"/>
            </a:pPr>
            <a:r>
              <a:rPr lang="sv-SE" sz="2400" dirty="0"/>
              <a:t>Etablera extern API-säkerhet baserat på Steg 1 (MVP) i Samordnad identitet och behörighet</a:t>
            </a:r>
          </a:p>
          <a:p>
            <a:pPr marL="285750" indent="-285750">
              <a:buFont typeface="Arial" panose="020B0604020202020204" pitchFamily="34" charset="0"/>
              <a:buChar char="•"/>
            </a:pPr>
            <a:r>
              <a:rPr lang="sv-SE" sz="2400" dirty="0"/>
              <a:t>Klient som anropar VOK</a:t>
            </a:r>
          </a:p>
        </p:txBody>
      </p:sp>
      <p:sp>
        <p:nvSpPr>
          <p:cNvPr id="5" name="Rubrik 4">
            <a:extLst>
              <a:ext uri="{FF2B5EF4-FFF2-40B4-BE49-F238E27FC236}">
                <a16:creationId xmlns:a16="http://schemas.microsoft.com/office/drawing/2014/main" id="{B1F74778-F658-4F2D-AD02-0517AED2BA3B}"/>
              </a:ext>
            </a:extLst>
          </p:cNvPr>
          <p:cNvSpPr>
            <a:spLocks noGrp="1"/>
          </p:cNvSpPr>
          <p:nvPr>
            <p:ph type="title"/>
          </p:nvPr>
        </p:nvSpPr>
        <p:spPr/>
        <p:txBody>
          <a:bodyPr/>
          <a:lstStyle/>
          <a:p>
            <a:r>
              <a:rPr lang="sv-SE" dirty="0"/>
              <a:t>Pilot VOK</a:t>
            </a:r>
          </a:p>
        </p:txBody>
      </p:sp>
    </p:spTree>
    <p:extLst>
      <p:ext uri="{BB962C8B-B14F-4D97-AF65-F5344CB8AC3E}">
        <p14:creationId xmlns:p14="http://schemas.microsoft.com/office/powerpoint/2010/main" val="10680651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latshållare för bild 4">
            <a:extLst>
              <a:ext uri="{FF2B5EF4-FFF2-40B4-BE49-F238E27FC236}">
                <a16:creationId xmlns:a16="http://schemas.microsoft.com/office/drawing/2014/main" id="{CA0EF661-98D5-4C58-9082-221D51D22597}"/>
              </a:ext>
            </a:extLst>
          </p:cNvPr>
          <p:cNvPicPr>
            <a:picLocks noGrp="1" noChangeAspect="1"/>
          </p:cNvPicPr>
          <p:nvPr>
            <p:ph type="pic" sz="quarter" idx="11"/>
          </p:nvPr>
        </p:nvPicPr>
        <p:blipFill rotWithShape="1">
          <a:blip r:embed="rId3">
            <a:extLst>
              <a:ext uri="{28A0092B-C50C-407E-A947-70E740481C1C}">
                <a14:useLocalDpi xmlns:a14="http://schemas.microsoft.com/office/drawing/2010/main" val="0"/>
              </a:ext>
            </a:extLst>
          </a:blip>
          <a:srcRect l="5453" r="5453"/>
          <a:stretch/>
        </p:blipFill>
        <p:spPr>
          <a:effectLst>
            <a:outerShdw blurRad="50800" dist="38100" dir="18900000" algn="bl" rotWithShape="0">
              <a:prstClr val="black">
                <a:alpha val="40000"/>
              </a:prstClr>
            </a:outerShdw>
            <a:softEdge rad="31750"/>
          </a:effectLst>
        </p:spPr>
      </p:pic>
      <p:sp>
        <p:nvSpPr>
          <p:cNvPr id="10" name="Platshållare för text 9">
            <a:extLst>
              <a:ext uri="{FF2B5EF4-FFF2-40B4-BE49-F238E27FC236}">
                <a16:creationId xmlns:a16="http://schemas.microsoft.com/office/drawing/2014/main" id="{36E2B5EC-FE32-40F6-A14A-85B79A4084B6}"/>
              </a:ext>
            </a:extLst>
          </p:cNvPr>
          <p:cNvSpPr>
            <a:spLocks noGrp="1"/>
          </p:cNvSpPr>
          <p:nvPr>
            <p:ph idx="1"/>
          </p:nvPr>
        </p:nvSpPr>
        <p:spPr/>
        <p:txBody>
          <a:bodyPr>
            <a:noAutofit/>
          </a:bodyPr>
          <a:lstStyle/>
          <a:p>
            <a:pPr marL="0" indent="0">
              <a:spcBef>
                <a:spcPts val="0"/>
              </a:spcBef>
              <a:buNone/>
              <a:defRPr/>
            </a:pPr>
            <a:r>
              <a:rPr lang="sv-SE" sz="1800" dirty="0">
                <a:solidFill>
                  <a:srgbClr val="212121"/>
                </a:solidFill>
                <a:latin typeface="Segoe UI" panose="020B0502040204020203" pitchFamily="34" charset="0"/>
                <a:cs typeface="Segoe UI" panose="020B0502040204020203" pitchFamily="34" charset="0"/>
              </a:rPr>
              <a:t>Utveckla och förvalta en nationell katalog över vårdgivare</a:t>
            </a:r>
          </a:p>
          <a:p>
            <a:pPr marL="0" indent="0">
              <a:spcBef>
                <a:spcPts val="0"/>
              </a:spcBef>
              <a:buNone/>
              <a:defRPr/>
            </a:pPr>
            <a:r>
              <a:rPr lang="sv-SE" sz="1800" dirty="0">
                <a:solidFill>
                  <a:srgbClr val="212121"/>
                </a:solidFill>
                <a:latin typeface="Segoe UI" panose="020B0502040204020203" pitchFamily="34" charset="0"/>
                <a:cs typeface="Segoe UI" panose="020B0502040204020203" pitchFamily="34" charset="0"/>
              </a:rPr>
              <a:t>och utförare av socialtjänst</a:t>
            </a:r>
          </a:p>
          <a:p>
            <a:pPr lvl="1">
              <a:defRPr/>
            </a:pPr>
            <a:r>
              <a:rPr lang="sv-SE" sz="1600" dirty="0">
                <a:solidFill>
                  <a:srgbClr val="212121"/>
                </a:solidFill>
                <a:latin typeface="Segoe UI" panose="020B0502040204020203" pitchFamily="34" charset="0"/>
                <a:cs typeface="Segoe UI" panose="020B0502040204020203" pitchFamily="34" charset="0"/>
              </a:rPr>
              <a:t>Katalogen ska tillhandahålla information om organisation och den verksamhet som bedrivs</a:t>
            </a:r>
          </a:p>
          <a:p>
            <a:pPr lvl="1">
              <a:defRPr/>
            </a:pPr>
            <a:r>
              <a:rPr lang="sv-SE" sz="1600" dirty="0">
                <a:solidFill>
                  <a:srgbClr val="212121"/>
                </a:solidFill>
                <a:latin typeface="Segoe UI" panose="020B0502040204020203" pitchFamily="34" charset="0"/>
                <a:cs typeface="Segoe UI" panose="020B0502040204020203" pitchFamily="34" charset="0"/>
              </a:rPr>
              <a:t>Bli en viktig </a:t>
            </a:r>
            <a:r>
              <a:rPr lang="sv-SE" sz="1600" dirty="0"/>
              <a:t>del i den framväxande </a:t>
            </a:r>
            <a:r>
              <a:rPr lang="sv-SE" sz="1600" dirty="0">
                <a:solidFill>
                  <a:srgbClr val="212121"/>
                </a:solidFill>
                <a:latin typeface="Segoe UI" panose="020B0502040204020203" pitchFamily="34" charset="0"/>
                <a:cs typeface="Segoe UI" panose="020B0502040204020203" pitchFamily="34" charset="0"/>
              </a:rPr>
              <a:t>nationella digitala </a:t>
            </a:r>
            <a:r>
              <a:rPr lang="sv-SE" sz="1600" dirty="0"/>
              <a:t>infrastrukturen</a:t>
            </a:r>
            <a:r>
              <a:rPr lang="sv-SE" sz="1600" dirty="0">
                <a:solidFill>
                  <a:srgbClr val="212121"/>
                </a:solidFill>
                <a:latin typeface="Segoe UI" panose="020B0502040204020203" pitchFamily="34" charset="0"/>
                <a:cs typeface="Segoe UI" panose="020B0502040204020203" pitchFamily="34" charset="0"/>
              </a:rPr>
              <a:t> för hälsa, vård och omsorg</a:t>
            </a:r>
          </a:p>
          <a:p>
            <a:pPr lvl="1">
              <a:defRPr/>
            </a:pPr>
            <a:r>
              <a:rPr lang="sv-SE" sz="1600" dirty="0">
                <a:solidFill>
                  <a:srgbClr val="212121"/>
                </a:solidFill>
                <a:latin typeface="Segoe UI" panose="020B0502040204020203" pitchFamily="34" charset="0"/>
                <a:cs typeface="Segoe UI" panose="020B0502040204020203" pitchFamily="34" charset="0"/>
              </a:rPr>
              <a:t>Initialt bidra till digitala tjänster för nationell vårdförmedling</a:t>
            </a:r>
          </a:p>
          <a:p>
            <a:pPr marL="0" lvl="1" indent="0">
              <a:buNone/>
              <a:defRPr/>
            </a:pPr>
            <a:r>
              <a:rPr lang="sv-SE" sz="1800" dirty="0">
                <a:solidFill>
                  <a:srgbClr val="212121"/>
                </a:solidFill>
                <a:latin typeface="Segoe UI" panose="020B0502040204020203" pitchFamily="34" charset="0"/>
                <a:cs typeface="Segoe UI" panose="020B0502040204020203" pitchFamily="34" charset="0"/>
              </a:rPr>
              <a:t>Samverkan/referensgrupper </a:t>
            </a:r>
          </a:p>
          <a:p>
            <a:pPr marL="457200" lvl="1" indent="0">
              <a:buNone/>
              <a:defRPr/>
            </a:pPr>
            <a:r>
              <a:rPr lang="sv-SE" sz="1600" dirty="0">
                <a:solidFill>
                  <a:srgbClr val="212121"/>
                </a:solidFill>
                <a:latin typeface="Segoe UI" panose="020B0502040204020203" pitchFamily="34" charset="0"/>
                <a:cs typeface="Segoe UI" panose="020B0502040204020203" pitchFamily="34" charset="0"/>
              </a:rPr>
              <a:t>Vissa statliga myndigheter (</a:t>
            </a:r>
            <a:r>
              <a:rPr lang="sv-SE" sz="1600" dirty="0" err="1">
                <a:solidFill>
                  <a:srgbClr val="212121"/>
                </a:solidFill>
                <a:latin typeface="Segoe UI" panose="020B0502040204020203" pitchFamily="34" charset="0"/>
                <a:cs typeface="Segoe UI" panose="020B0502040204020203" pitchFamily="34" charset="0"/>
              </a:rPr>
              <a:t>bl</a:t>
            </a:r>
            <a:r>
              <a:rPr lang="sv-SE" sz="1600" dirty="0">
                <a:solidFill>
                  <a:srgbClr val="212121"/>
                </a:solidFill>
                <a:latin typeface="Segoe UI" panose="020B0502040204020203" pitchFamily="34" charset="0"/>
                <a:cs typeface="Segoe UI" panose="020B0502040204020203" pitchFamily="34" charset="0"/>
              </a:rPr>
              <a:t> a Bolagsverket, representanter från kommuner och regioner, SKR och </a:t>
            </a:r>
            <a:r>
              <a:rPr lang="sv-SE" sz="1600" dirty="0" err="1">
                <a:solidFill>
                  <a:srgbClr val="212121"/>
                </a:solidFill>
                <a:latin typeface="Segoe UI" panose="020B0502040204020203" pitchFamily="34" charset="0"/>
                <a:cs typeface="Segoe UI" panose="020B0502040204020203" pitchFamily="34" charset="0"/>
              </a:rPr>
              <a:t>Inera</a:t>
            </a:r>
            <a:r>
              <a:rPr lang="sv-SE" sz="1600" dirty="0">
                <a:solidFill>
                  <a:srgbClr val="212121"/>
                </a:solidFill>
                <a:latin typeface="Segoe UI" panose="020B0502040204020203" pitchFamily="34" charset="0"/>
                <a:cs typeface="Segoe UI" panose="020B0502040204020203" pitchFamily="34" charset="0"/>
              </a:rPr>
              <a:t> samt privata aktörer (inom sektorn hälsa, vård och omsorg)</a:t>
            </a:r>
          </a:p>
        </p:txBody>
      </p:sp>
      <p:sp>
        <p:nvSpPr>
          <p:cNvPr id="8" name="Rubrik 7">
            <a:extLst>
              <a:ext uri="{FF2B5EF4-FFF2-40B4-BE49-F238E27FC236}">
                <a16:creationId xmlns:a16="http://schemas.microsoft.com/office/drawing/2014/main" id="{3DC9C1C9-A8B2-4C1C-BA64-CB26D04AB336}"/>
              </a:ext>
            </a:extLst>
          </p:cNvPr>
          <p:cNvSpPr>
            <a:spLocks noGrp="1"/>
          </p:cNvSpPr>
          <p:nvPr>
            <p:ph type="title"/>
          </p:nvPr>
        </p:nvSpPr>
        <p:spPr/>
        <p:txBody>
          <a:bodyPr>
            <a:normAutofit/>
          </a:bodyPr>
          <a:lstStyle/>
          <a:p>
            <a:pPr marL="0" indent="0">
              <a:buNone/>
              <a:defRPr/>
            </a:pPr>
            <a:r>
              <a:rPr lang="sv-SE" dirty="0"/>
              <a:t>Första</a:t>
            </a:r>
            <a:r>
              <a:rPr lang="sv-SE" b="1" dirty="0">
                <a:solidFill>
                  <a:srgbClr val="6E0E50"/>
                </a:solidFill>
                <a:latin typeface="Public Sans" pitchFamily="2" charset="77"/>
              </a:rPr>
              <a:t> </a:t>
            </a:r>
            <a:r>
              <a:rPr lang="sv-SE" dirty="0"/>
              <a:t>regeringsuppdraget 2023-2025</a:t>
            </a:r>
          </a:p>
        </p:txBody>
      </p:sp>
    </p:spTree>
    <p:extLst>
      <p:ext uri="{BB962C8B-B14F-4D97-AF65-F5344CB8AC3E}">
        <p14:creationId xmlns:p14="http://schemas.microsoft.com/office/powerpoint/2010/main" val="4851220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latshållare för bild 4">
            <a:extLst>
              <a:ext uri="{FF2B5EF4-FFF2-40B4-BE49-F238E27FC236}">
                <a16:creationId xmlns:a16="http://schemas.microsoft.com/office/drawing/2014/main" id="{CA0EF661-98D5-4C58-9082-221D51D22597}"/>
              </a:ext>
            </a:extLst>
          </p:cNvPr>
          <p:cNvPicPr>
            <a:picLocks noGrp="1" noChangeAspect="1"/>
          </p:cNvPicPr>
          <p:nvPr>
            <p:ph type="pic" sz="quarter" idx="11"/>
          </p:nvPr>
        </p:nvPicPr>
        <p:blipFill rotWithShape="1">
          <a:blip r:embed="rId3">
            <a:extLst>
              <a:ext uri="{28A0092B-C50C-407E-A947-70E740481C1C}">
                <a14:useLocalDpi xmlns:a14="http://schemas.microsoft.com/office/drawing/2010/main" val="0"/>
              </a:ext>
            </a:extLst>
          </a:blip>
          <a:srcRect l="5453" r="5453"/>
          <a:stretch/>
        </p:blipFill>
        <p:spPr>
          <a:xfrm>
            <a:off x="7853667" y="465053"/>
            <a:ext cx="3603712" cy="5586153"/>
          </a:xfrm>
          <a:effectLst>
            <a:outerShdw blurRad="50800" dist="38100" dir="18900000" algn="bl" rotWithShape="0">
              <a:prstClr val="black">
                <a:alpha val="40000"/>
              </a:prstClr>
            </a:outerShdw>
            <a:softEdge rad="31750"/>
          </a:effectLst>
        </p:spPr>
      </p:pic>
      <p:sp>
        <p:nvSpPr>
          <p:cNvPr id="10" name="Platshållare för text 9">
            <a:extLst>
              <a:ext uri="{FF2B5EF4-FFF2-40B4-BE49-F238E27FC236}">
                <a16:creationId xmlns:a16="http://schemas.microsoft.com/office/drawing/2014/main" id="{36E2B5EC-FE32-40F6-A14A-85B79A4084B6}"/>
              </a:ext>
            </a:extLst>
          </p:cNvPr>
          <p:cNvSpPr>
            <a:spLocks noGrp="1"/>
          </p:cNvSpPr>
          <p:nvPr>
            <p:ph idx="1"/>
          </p:nvPr>
        </p:nvSpPr>
        <p:spPr>
          <a:xfrm>
            <a:off x="377682" y="959919"/>
            <a:ext cx="6937518" cy="4132851"/>
          </a:xfrm>
        </p:spPr>
        <p:txBody>
          <a:bodyPr>
            <a:noAutofit/>
          </a:bodyPr>
          <a:lstStyle/>
          <a:p>
            <a:pPr marL="0" indent="0">
              <a:buNone/>
              <a:defRPr/>
            </a:pPr>
            <a:r>
              <a:rPr lang="sv-SE" sz="1800" dirty="0">
                <a:solidFill>
                  <a:srgbClr val="212121"/>
                </a:solidFill>
              </a:rPr>
              <a:t>Tillhandahålla katalogen</a:t>
            </a:r>
          </a:p>
          <a:p>
            <a:pPr lvl="1">
              <a:spcBef>
                <a:spcPts val="0"/>
              </a:spcBef>
              <a:defRPr/>
            </a:pPr>
            <a:r>
              <a:rPr lang="sv-SE" sz="1600" dirty="0">
                <a:solidFill>
                  <a:srgbClr val="212121"/>
                </a:solidFill>
              </a:rPr>
              <a:t>Stöd att ansluta</a:t>
            </a:r>
          </a:p>
          <a:p>
            <a:pPr marL="0" indent="0">
              <a:buNone/>
              <a:defRPr/>
            </a:pPr>
            <a:r>
              <a:rPr lang="sv-SE" sz="1800" dirty="0">
                <a:solidFill>
                  <a:srgbClr val="212121"/>
                </a:solidFill>
              </a:rPr>
              <a:t>Vidareutveckla katalogen</a:t>
            </a:r>
          </a:p>
          <a:p>
            <a:pPr lvl="1">
              <a:spcBef>
                <a:spcPts val="0"/>
              </a:spcBef>
              <a:defRPr/>
            </a:pPr>
            <a:r>
              <a:rPr lang="sv-SE" sz="1600" dirty="0">
                <a:solidFill>
                  <a:srgbClr val="212121"/>
                </a:solidFill>
              </a:rPr>
              <a:t>analysera och beskriva hur information om utförare av socialtjänst, apotek och vårdgivare inom tandvård och estetiska verksamheter kan inkluderas i katalogen, inklusive kostnadsberäkningar</a:t>
            </a:r>
          </a:p>
          <a:p>
            <a:pPr lvl="1">
              <a:spcBef>
                <a:spcPts val="0"/>
              </a:spcBef>
              <a:defRPr/>
            </a:pPr>
            <a:r>
              <a:rPr lang="sv-SE" sz="1600" dirty="0">
                <a:solidFill>
                  <a:srgbClr val="212121"/>
                </a:solidFill>
              </a:rPr>
              <a:t>analysera hur katalogen kan bli en del av den nationella digitala infrastrukturen samt möta krav enligt EHDS</a:t>
            </a:r>
          </a:p>
          <a:p>
            <a:pPr lvl="1">
              <a:spcBef>
                <a:spcPts val="0"/>
              </a:spcBef>
              <a:defRPr/>
            </a:pPr>
            <a:r>
              <a:rPr lang="sv-SE" sz="1600" dirty="0">
                <a:solidFill>
                  <a:srgbClr val="212121"/>
                </a:solidFill>
              </a:rPr>
              <a:t>analysera hur katalogen kan användas i arbetet mot välfärdsbrottslighet</a:t>
            </a:r>
          </a:p>
          <a:p>
            <a:pPr marL="0" indent="0">
              <a:buNone/>
              <a:defRPr/>
            </a:pPr>
            <a:r>
              <a:rPr lang="sv-SE" sz="1800" dirty="0">
                <a:solidFill>
                  <a:srgbClr val="212121"/>
                </a:solidFill>
              </a:rPr>
              <a:t>Samverka</a:t>
            </a:r>
            <a:endParaRPr lang="sv-SE" sz="1600" b="0" i="0" u="none" strike="noStrike" baseline="0" dirty="0"/>
          </a:p>
          <a:p>
            <a:pPr lvl="1">
              <a:spcBef>
                <a:spcPts val="0"/>
              </a:spcBef>
            </a:pPr>
            <a:r>
              <a:rPr lang="sv-SE" sz="1600" dirty="0">
                <a:solidFill>
                  <a:srgbClr val="212121"/>
                </a:solidFill>
              </a:rPr>
              <a:t>Myndigheter: Försäkringskassan, IVO, Läkemedelsverket, </a:t>
            </a:r>
            <a:r>
              <a:rPr lang="sv-SE" sz="1600" dirty="0" err="1">
                <a:solidFill>
                  <a:srgbClr val="212121"/>
                </a:solidFill>
              </a:rPr>
              <a:t>Digg</a:t>
            </a:r>
            <a:r>
              <a:rPr lang="sv-SE" sz="1600" dirty="0">
                <a:solidFill>
                  <a:srgbClr val="212121"/>
                </a:solidFill>
              </a:rPr>
              <a:t>, Socialstyrelsen och Upphandlingsmyndigheten</a:t>
            </a:r>
          </a:p>
          <a:p>
            <a:pPr lvl="1">
              <a:spcBef>
                <a:spcPts val="0"/>
              </a:spcBef>
            </a:pPr>
            <a:r>
              <a:rPr lang="sv-SE" sz="1600" dirty="0">
                <a:solidFill>
                  <a:srgbClr val="212121"/>
                </a:solidFill>
              </a:rPr>
              <a:t>Representanter från kommuner och regioner, SKR och </a:t>
            </a:r>
            <a:r>
              <a:rPr lang="sv-SE" sz="1600" dirty="0" err="1">
                <a:solidFill>
                  <a:srgbClr val="212121"/>
                </a:solidFill>
              </a:rPr>
              <a:t>Inera</a:t>
            </a:r>
            <a:r>
              <a:rPr lang="sv-SE" sz="1600" dirty="0">
                <a:solidFill>
                  <a:srgbClr val="212121"/>
                </a:solidFill>
              </a:rPr>
              <a:t> </a:t>
            </a:r>
          </a:p>
          <a:p>
            <a:pPr lvl="1">
              <a:spcBef>
                <a:spcPts val="0"/>
              </a:spcBef>
            </a:pPr>
            <a:r>
              <a:rPr lang="sv-SE" sz="1600" dirty="0">
                <a:solidFill>
                  <a:srgbClr val="212121"/>
                </a:solidFill>
              </a:rPr>
              <a:t>Andra berörda aktörer</a:t>
            </a:r>
          </a:p>
        </p:txBody>
      </p:sp>
      <p:sp>
        <p:nvSpPr>
          <p:cNvPr id="8" name="Rubrik 7">
            <a:extLst>
              <a:ext uri="{FF2B5EF4-FFF2-40B4-BE49-F238E27FC236}">
                <a16:creationId xmlns:a16="http://schemas.microsoft.com/office/drawing/2014/main" id="{3DC9C1C9-A8B2-4C1C-BA64-CB26D04AB336}"/>
              </a:ext>
            </a:extLst>
          </p:cNvPr>
          <p:cNvSpPr>
            <a:spLocks noGrp="1"/>
          </p:cNvSpPr>
          <p:nvPr>
            <p:ph type="title"/>
          </p:nvPr>
        </p:nvSpPr>
        <p:spPr>
          <a:xfrm>
            <a:off x="377682" y="358585"/>
            <a:ext cx="7340930" cy="591984"/>
          </a:xfrm>
        </p:spPr>
        <p:txBody>
          <a:bodyPr/>
          <a:lstStyle/>
          <a:p>
            <a:r>
              <a:rPr lang="sv-SE" dirty="0">
                <a:latin typeface="+mj-lt"/>
              </a:rPr>
              <a:t>Pågående regeringsuppdrag 2025-2027</a:t>
            </a:r>
          </a:p>
        </p:txBody>
      </p:sp>
      <p:pic>
        <p:nvPicPr>
          <p:cNvPr id="3" name="Bildobjekt 2">
            <a:extLst>
              <a:ext uri="{FF2B5EF4-FFF2-40B4-BE49-F238E27FC236}">
                <a16:creationId xmlns:a16="http://schemas.microsoft.com/office/drawing/2014/main" id="{A0D6A16F-795A-4949-BA4D-687166B6C2E1}"/>
              </a:ext>
            </a:extLst>
          </p:cNvPr>
          <p:cNvPicPr>
            <a:picLocks noChangeAspect="1"/>
          </p:cNvPicPr>
          <p:nvPr/>
        </p:nvPicPr>
        <p:blipFill>
          <a:blip r:embed="rId4"/>
          <a:stretch>
            <a:fillRect/>
          </a:stretch>
        </p:blipFill>
        <p:spPr>
          <a:xfrm>
            <a:off x="8359910" y="983776"/>
            <a:ext cx="3654410" cy="5627064"/>
          </a:xfrm>
          <a:prstGeom prst="rect">
            <a:avLst/>
          </a:prstGeom>
          <a:effectLst>
            <a:outerShdw blurRad="50800" dist="38100" dir="18900000" algn="bl" rotWithShape="0">
              <a:prstClr val="black">
                <a:alpha val="40000"/>
              </a:prstClr>
            </a:outerShdw>
            <a:softEdge rad="31750"/>
          </a:effectLst>
        </p:spPr>
      </p:pic>
    </p:spTree>
    <p:extLst>
      <p:ext uri="{BB962C8B-B14F-4D97-AF65-F5344CB8AC3E}">
        <p14:creationId xmlns:p14="http://schemas.microsoft.com/office/powerpoint/2010/main" val="9625440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Platshållare för text 11">
            <a:extLst>
              <a:ext uri="{FF2B5EF4-FFF2-40B4-BE49-F238E27FC236}">
                <a16:creationId xmlns:a16="http://schemas.microsoft.com/office/drawing/2014/main" id="{1907AC37-5B50-49D2-9D0D-3C84D0016133}"/>
              </a:ext>
            </a:extLst>
          </p:cNvPr>
          <p:cNvSpPr>
            <a:spLocks noGrp="1"/>
          </p:cNvSpPr>
          <p:nvPr>
            <p:ph type="body" sz="quarter" idx="21"/>
          </p:nvPr>
        </p:nvSpPr>
        <p:spPr>
          <a:xfrm>
            <a:off x="442912" y="4238411"/>
            <a:ext cx="2036127" cy="492443"/>
          </a:xfrm>
        </p:spPr>
        <p:txBody>
          <a:bodyPr lIns="0" tIns="0" rIns="0" bIns="0"/>
          <a:lstStyle/>
          <a:p>
            <a:r>
              <a:rPr lang="sv-SE" dirty="0"/>
              <a:t>Nationell vårdförmedling</a:t>
            </a:r>
          </a:p>
        </p:txBody>
      </p:sp>
      <p:sp>
        <p:nvSpPr>
          <p:cNvPr id="14" name="Platshållare för text 13">
            <a:extLst>
              <a:ext uri="{FF2B5EF4-FFF2-40B4-BE49-F238E27FC236}">
                <a16:creationId xmlns:a16="http://schemas.microsoft.com/office/drawing/2014/main" id="{8BBD0871-E74B-49C9-AB2D-46A3F97FADA7}"/>
              </a:ext>
            </a:extLst>
          </p:cNvPr>
          <p:cNvSpPr>
            <a:spLocks noGrp="1"/>
          </p:cNvSpPr>
          <p:nvPr>
            <p:ph type="body" sz="quarter" idx="12"/>
          </p:nvPr>
        </p:nvSpPr>
        <p:spPr>
          <a:xfrm>
            <a:off x="5791200" y="427361"/>
            <a:ext cx="5937007" cy="876535"/>
          </a:xfrm>
        </p:spPr>
        <p:txBody>
          <a:bodyPr/>
          <a:lstStyle/>
          <a:p>
            <a:r>
              <a:rPr lang="sv-SE" sz="2000" dirty="0">
                <a:latin typeface="+mn-lt"/>
              </a:rPr>
              <a:t>Aktörer som kan använda verksamhets- och organisationskatalogen </a:t>
            </a:r>
            <a:endParaRPr lang="sv-SE" sz="2000" dirty="0">
              <a:latin typeface="+mn-lt"/>
              <a:cs typeface="Public Sans Regular"/>
            </a:endParaRPr>
          </a:p>
          <a:p>
            <a:endParaRPr lang="sv-SE" dirty="0"/>
          </a:p>
        </p:txBody>
      </p:sp>
      <p:sp>
        <p:nvSpPr>
          <p:cNvPr id="15" name="Rubrik 14">
            <a:extLst>
              <a:ext uri="{FF2B5EF4-FFF2-40B4-BE49-F238E27FC236}">
                <a16:creationId xmlns:a16="http://schemas.microsoft.com/office/drawing/2014/main" id="{E69D336A-D665-44FD-8E9B-8513C3C858BA}"/>
              </a:ext>
            </a:extLst>
          </p:cNvPr>
          <p:cNvSpPr>
            <a:spLocks noGrp="1"/>
          </p:cNvSpPr>
          <p:nvPr>
            <p:ph type="title"/>
          </p:nvPr>
        </p:nvSpPr>
        <p:spPr/>
        <p:txBody>
          <a:bodyPr/>
          <a:lstStyle/>
          <a:p>
            <a:r>
              <a:rPr lang="sv-SE" dirty="0"/>
              <a:t>Katalogens möjliga användningsområden</a:t>
            </a:r>
          </a:p>
        </p:txBody>
      </p:sp>
      <p:sp>
        <p:nvSpPr>
          <p:cNvPr id="23" name="Platshållare för bild 12">
            <a:extLst>
              <a:ext uri="{FF2B5EF4-FFF2-40B4-BE49-F238E27FC236}">
                <a16:creationId xmlns:a16="http://schemas.microsoft.com/office/drawing/2014/main" id="{96FB580A-1FC0-4191-85AB-D133CACB50C9}"/>
              </a:ext>
            </a:extLst>
          </p:cNvPr>
          <p:cNvSpPr txBox="1">
            <a:spLocks/>
          </p:cNvSpPr>
          <p:nvPr/>
        </p:nvSpPr>
        <p:spPr>
          <a:xfrm>
            <a:off x="463792" y="2077404"/>
            <a:ext cx="1697517" cy="1974832"/>
          </a:xfrm>
          <a:prstGeom prst="roundRect">
            <a:avLst>
              <a:gd name="adj" fmla="val 6314"/>
            </a:avLst>
          </a:prstGeom>
          <a:solidFill>
            <a:schemeClr val="bg1"/>
          </a:solidFill>
        </p:spPr>
      </p:sp>
      <p:sp>
        <p:nvSpPr>
          <p:cNvPr id="33" name="Platshållare för text 11">
            <a:extLst>
              <a:ext uri="{FF2B5EF4-FFF2-40B4-BE49-F238E27FC236}">
                <a16:creationId xmlns:a16="http://schemas.microsoft.com/office/drawing/2014/main" id="{07A6D6F4-ABA5-49C0-BB9A-15592DA55642}"/>
              </a:ext>
            </a:extLst>
          </p:cNvPr>
          <p:cNvSpPr txBox="1">
            <a:spLocks/>
          </p:cNvSpPr>
          <p:nvPr/>
        </p:nvSpPr>
        <p:spPr>
          <a:xfrm>
            <a:off x="2377172" y="4238412"/>
            <a:ext cx="2036127" cy="492443"/>
          </a:xfrm>
          <a:prstGeom prst="rect">
            <a:avLst/>
          </a:prstGeom>
          <a:noFill/>
          <a:ln w="254000">
            <a:noFill/>
            <a:miter lim="800000"/>
          </a:ln>
        </p:spPr>
        <p:txBody>
          <a:bodyPr vert="horz" lIns="0" tIns="0" rIns="0" bIns="0" rtlCol="0" anchor="b">
            <a:spAutoFit/>
          </a:bodyPr>
          <a:lstStyle>
            <a:lvl1pPr marL="14288" indent="-14288" algn="l" defTabSz="914400" rtl="0" eaLnBrk="1" latinLnBrk="0" hangingPunct="1">
              <a:lnSpc>
                <a:spcPct val="100000"/>
              </a:lnSpc>
              <a:spcBef>
                <a:spcPts val="1000"/>
              </a:spcBef>
              <a:buFont typeface="Arial" panose="020B0604020202020204" pitchFamily="34" charset="0"/>
              <a:buNone/>
              <a:tabLst/>
              <a:defRPr sz="1600" kern="1200">
                <a:solidFill>
                  <a:schemeClr val="tx1"/>
                </a:solidFill>
                <a:latin typeface="+mj-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800" 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sv-SE" dirty="0"/>
              <a:t>Upphandling </a:t>
            </a:r>
            <a:br>
              <a:rPr lang="sv-SE" dirty="0"/>
            </a:br>
            <a:r>
              <a:rPr lang="sv-SE" dirty="0"/>
              <a:t>och utvärdering</a:t>
            </a:r>
          </a:p>
        </p:txBody>
      </p:sp>
      <p:sp>
        <p:nvSpPr>
          <p:cNvPr id="34" name="Platshållare för text 11">
            <a:extLst>
              <a:ext uri="{FF2B5EF4-FFF2-40B4-BE49-F238E27FC236}">
                <a16:creationId xmlns:a16="http://schemas.microsoft.com/office/drawing/2014/main" id="{F2141037-F760-494C-A968-FC1BD1093114}"/>
              </a:ext>
            </a:extLst>
          </p:cNvPr>
          <p:cNvSpPr txBox="1">
            <a:spLocks/>
          </p:cNvSpPr>
          <p:nvPr/>
        </p:nvSpPr>
        <p:spPr>
          <a:xfrm>
            <a:off x="4311432" y="4232133"/>
            <a:ext cx="2036127" cy="492443"/>
          </a:xfrm>
          <a:prstGeom prst="rect">
            <a:avLst/>
          </a:prstGeom>
          <a:noFill/>
          <a:ln w="254000">
            <a:noFill/>
            <a:miter lim="800000"/>
          </a:ln>
        </p:spPr>
        <p:txBody>
          <a:bodyPr vert="horz" lIns="0" tIns="0" rIns="0" bIns="0" rtlCol="0" anchor="b">
            <a:spAutoFit/>
          </a:bodyPr>
          <a:lstStyle>
            <a:lvl1pPr marL="14288" indent="-14288" algn="l" defTabSz="914400" rtl="0" eaLnBrk="1" latinLnBrk="0" hangingPunct="1">
              <a:lnSpc>
                <a:spcPct val="100000"/>
              </a:lnSpc>
              <a:spcBef>
                <a:spcPts val="1000"/>
              </a:spcBef>
              <a:buFont typeface="Arial" panose="020B0604020202020204" pitchFamily="34" charset="0"/>
              <a:buNone/>
              <a:tabLst/>
              <a:defRPr sz="1600" kern="1200">
                <a:solidFill>
                  <a:schemeClr val="tx1"/>
                </a:solidFill>
                <a:latin typeface="+mj-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800" 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sv-SE" dirty="0"/>
              <a:t>Val av </a:t>
            </a:r>
            <a:br>
              <a:rPr lang="sv-SE" dirty="0"/>
            </a:br>
            <a:r>
              <a:rPr lang="sv-SE" dirty="0"/>
              <a:t>utförare</a:t>
            </a:r>
          </a:p>
        </p:txBody>
      </p:sp>
      <p:sp>
        <p:nvSpPr>
          <p:cNvPr id="35" name="Platshållare för text 11">
            <a:extLst>
              <a:ext uri="{FF2B5EF4-FFF2-40B4-BE49-F238E27FC236}">
                <a16:creationId xmlns:a16="http://schemas.microsoft.com/office/drawing/2014/main" id="{2FF228DF-F245-402A-9E0D-B7A775C8FD73}"/>
              </a:ext>
            </a:extLst>
          </p:cNvPr>
          <p:cNvSpPr txBox="1">
            <a:spLocks/>
          </p:cNvSpPr>
          <p:nvPr/>
        </p:nvSpPr>
        <p:spPr>
          <a:xfrm>
            <a:off x="6203931" y="4225853"/>
            <a:ext cx="2036127" cy="246221"/>
          </a:xfrm>
          <a:prstGeom prst="rect">
            <a:avLst/>
          </a:prstGeom>
          <a:noFill/>
          <a:ln w="254000">
            <a:noFill/>
            <a:miter lim="800000"/>
          </a:ln>
        </p:spPr>
        <p:txBody>
          <a:bodyPr vert="horz" lIns="0" tIns="0" rIns="0" bIns="0" rtlCol="0" anchor="b">
            <a:spAutoFit/>
          </a:bodyPr>
          <a:lstStyle>
            <a:lvl1pPr marL="14288" indent="-14288" algn="l" defTabSz="914400" rtl="0" eaLnBrk="1" latinLnBrk="0" hangingPunct="1">
              <a:lnSpc>
                <a:spcPct val="100000"/>
              </a:lnSpc>
              <a:spcBef>
                <a:spcPts val="1000"/>
              </a:spcBef>
              <a:buFont typeface="Arial" panose="020B0604020202020204" pitchFamily="34" charset="0"/>
              <a:buNone/>
              <a:tabLst/>
              <a:defRPr sz="1600" kern="1200">
                <a:solidFill>
                  <a:schemeClr val="tx1"/>
                </a:solidFill>
                <a:latin typeface="+mj-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800" 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sv-SE" dirty="0"/>
              <a:t>Uppföljning</a:t>
            </a:r>
          </a:p>
        </p:txBody>
      </p:sp>
      <p:sp>
        <p:nvSpPr>
          <p:cNvPr id="20" name="Platshållare för bild 12">
            <a:extLst>
              <a:ext uri="{FF2B5EF4-FFF2-40B4-BE49-F238E27FC236}">
                <a16:creationId xmlns:a16="http://schemas.microsoft.com/office/drawing/2014/main" id="{AC85C5DD-D900-4137-8320-551154506BF2}"/>
              </a:ext>
            </a:extLst>
          </p:cNvPr>
          <p:cNvSpPr txBox="1">
            <a:spLocks/>
          </p:cNvSpPr>
          <p:nvPr/>
        </p:nvSpPr>
        <p:spPr>
          <a:xfrm>
            <a:off x="10030690" y="2077404"/>
            <a:ext cx="1697517" cy="1974832"/>
          </a:xfrm>
          <a:prstGeom prst="roundRect">
            <a:avLst>
              <a:gd name="adj" fmla="val 6314"/>
            </a:avLst>
          </a:prstGeom>
          <a:solidFill>
            <a:schemeClr val="bg1"/>
          </a:solidFill>
        </p:spPr>
      </p:sp>
      <p:sp>
        <p:nvSpPr>
          <p:cNvPr id="21" name="Platshållare för bild 12">
            <a:extLst>
              <a:ext uri="{FF2B5EF4-FFF2-40B4-BE49-F238E27FC236}">
                <a16:creationId xmlns:a16="http://schemas.microsoft.com/office/drawing/2014/main" id="{2C79EB01-ECC4-4C59-8D2A-42798D84F261}"/>
              </a:ext>
            </a:extLst>
          </p:cNvPr>
          <p:cNvSpPr txBox="1">
            <a:spLocks/>
          </p:cNvSpPr>
          <p:nvPr/>
        </p:nvSpPr>
        <p:spPr>
          <a:xfrm>
            <a:off x="2377172" y="2077404"/>
            <a:ext cx="1697517" cy="1974832"/>
          </a:xfrm>
          <a:prstGeom prst="roundRect">
            <a:avLst>
              <a:gd name="adj" fmla="val 6314"/>
            </a:avLst>
          </a:prstGeom>
          <a:solidFill>
            <a:schemeClr val="bg1"/>
          </a:solidFill>
        </p:spPr>
      </p:sp>
      <p:sp>
        <p:nvSpPr>
          <p:cNvPr id="22" name="Platshållare för bild 12">
            <a:extLst>
              <a:ext uri="{FF2B5EF4-FFF2-40B4-BE49-F238E27FC236}">
                <a16:creationId xmlns:a16="http://schemas.microsoft.com/office/drawing/2014/main" id="{E8FCF081-628D-4207-BDDE-FA32F6F21763}"/>
              </a:ext>
            </a:extLst>
          </p:cNvPr>
          <p:cNvSpPr txBox="1">
            <a:spLocks/>
          </p:cNvSpPr>
          <p:nvPr/>
        </p:nvSpPr>
        <p:spPr>
          <a:xfrm>
            <a:off x="4290552" y="2077404"/>
            <a:ext cx="1697517" cy="1974832"/>
          </a:xfrm>
          <a:prstGeom prst="roundRect">
            <a:avLst>
              <a:gd name="adj" fmla="val 6314"/>
            </a:avLst>
          </a:prstGeom>
          <a:solidFill>
            <a:schemeClr val="bg1"/>
          </a:solidFill>
        </p:spPr>
      </p:sp>
      <p:sp>
        <p:nvSpPr>
          <p:cNvPr id="37" name="Platshållare för bild 12">
            <a:extLst>
              <a:ext uri="{FF2B5EF4-FFF2-40B4-BE49-F238E27FC236}">
                <a16:creationId xmlns:a16="http://schemas.microsoft.com/office/drawing/2014/main" id="{2E8A3BB7-50AB-4483-A07C-11F58498F965}"/>
              </a:ext>
            </a:extLst>
          </p:cNvPr>
          <p:cNvSpPr txBox="1">
            <a:spLocks/>
          </p:cNvSpPr>
          <p:nvPr/>
        </p:nvSpPr>
        <p:spPr>
          <a:xfrm>
            <a:off x="6203932" y="2077404"/>
            <a:ext cx="1697517" cy="1974832"/>
          </a:xfrm>
          <a:prstGeom prst="roundRect">
            <a:avLst>
              <a:gd name="adj" fmla="val 6314"/>
            </a:avLst>
          </a:prstGeom>
          <a:solidFill>
            <a:schemeClr val="bg1"/>
          </a:solidFill>
        </p:spPr>
      </p:sp>
      <p:sp>
        <p:nvSpPr>
          <p:cNvPr id="38" name="Platshållare för bild 12">
            <a:extLst>
              <a:ext uri="{FF2B5EF4-FFF2-40B4-BE49-F238E27FC236}">
                <a16:creationId xmlns:a16="http://schemas.microsoft.com/office/drawing/2014/main" id="{3BAF25C8-263F-4FCC-8DAE-72D4B112E679}"/>
              </a:ext>
            </a:extLst>
          </p:cNvPr>
          <p:cNvSpPr txBox="1">
            <a:spLocks/>
          </p:cNvSpPr>
          <p:nvPr/>
        </p:nvSpPr>
        <p:spPr>
          <a:xfrm>
            <a:off x="8117312" y="2077404"/>
            <a:ext cx="1697517" cy="1974832"/>
          </a:xfrm>
          <a:prstGeom prst="roundRect">
            <a:avLst>
              <a:gd name="adj" fmla="val 6314"/>
            </a:avLst>
          </a:prstGeom>
          <a:solidFill>
            <a:schemeClr val="bg1"/>
          </a:solidFill>
        </p:spPr>
      </p:sp>
      <p:sp>
        <p:nvSpPr>
          <p:cNvPr id="39" name="Platshållare för text 11">
            <a:extLst>
              <a:ext uri="{FF2B5EF4-FFF2-40B4-BE49-F238E27FC236}">
                <a16:creationId xmlns:a16="http://schemas.microsoft.com/office/drawing/2014/main" id="{EAF68093-DE0F-4372-B20A-42D6917009E9}"/>
              </a:ext>
            </a:extLst>
          </p:cNvPr>
          <p:cNvSpPr txBox="1">
            <a:spLocks/>
          </p:cNvSpPr>
          <p:nvPr/>
        </p:nvSpPr>
        <p:spPr>
          <a:xfrm>
            <a:off x="8179952" y="4232133"/>
            <a:ext cx="2036127" cy="492443"/>
          </a:xfrm>
          <a:prstGeom prst="rect">
            <a:avLst/>
          </a:prstGeom>
          <a:noFill/>
          <a:ln w="254000">
            <a:noFill/>
            <a:miter lim="800000"/>
          </a:ln>
        </p:spPr>
        <p:txBody>
          <a:bodyPr vert="horz" lIns="0" tIns="0" rIns="0" bIns="0" rtlCol="0" anchor="b">
            <a:spAutoFit/>
          </a:bodyPr>
          <a:lstStyle>
            <a:lvl1pPr marL="14288" indent="-14288" algn="l" defTabSz="914400" rtl="0" eaLnBrk="1" latinLnBrk="0" hangingPunct="1">
              <a:lnSpc>
                <a:spcPct val="100000"/>
              </a:lnSpc>
              <a:spcBef>
                <a:spcPts val="1000"/>
              </a:spcBef>
              <a:buFont typeface="Arial" panose="020B0604020202020204" pitchFamily="34" charset="0"/>
              <a:buNone/>
              <a:tabLst/>
              <a:defRPr sz="1600" kern="1200">
                <a:solidFill>
                  <a:schemeClr val="tx1"/>
                </a:solidFill>
                <a:latin typeface="+mj-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800" 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sv-SE" dirty="0"/>
              <a:t>Utredning välfärdsbrott</a:t>
            </a:r>
          </a:p>
        </p:txBody>
      </p:sp>
      <p:pic>
        <p:nvPicPr>
          <p:cNvPr id="6" name="Bild 5">
            <a:extLst>
              <a:ext uri="{FF2B5EF4-FFF2-40B4-BE49-F238E27FC236}">
                <a16:creationId xmlns:a16="http://schemas.microsoft.com/office/drawing/2014/main" id="{C0921056-396A-4C09-A6E9-3490525DDAF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783273" y="2734685"/>
            <a:ext cx="712074" cy="712074"/>
          </a:xfrm>
          <a:prstGeom prst="rect">
            <a:avLst/>
          </a:prstGeom>
        </p:spPr>
      </p:pic>
      <p:pic>
        <p:nvPicPr>
          <p:cNvPr id="10" name="Bild 9">
            <a:extLst>
              <a:ext uri="{FF2B5EF4-FFF2-40B4-BE49-F238E27FC236}">
                <a16:creationId xmlns:a16="http://schemas.microsoft.com/office/drawing/2014/main" id="{C5AD769A-DD4A-479A-89C4-7CEF04985E8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696653" y="2697986"/>
            <a:ext cx="712074" cy="712074"/>
          </a:xfrm>
          <a:prstGeom prst="rect">
            <a:avLst/>
          </a:prstGeom>
        </p:spPr>
      </p:pic>
      <p:pic>
        <p:nvPicPr>
          <p:cNvPr id="13" name="Bild 12">
            <a:extLst>
              <a:ext uri="{FF2B5EF4-FFF2-40B4-BE49-F238E27FC236}">
                <a16:creationId xmlns:a16="http://schemas.microsoft.com/office/drawing/2014/main" id="{90DBCD8B-295C-45C9-84D7-2D94D76238C1}"/>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956513" y="2734685"/>
            <a:ext cx="712074" cy="712074"/>
          </a:xfrm>
          <a:prstGeom prst="rect">
            <a:avLst/>
          </a:prstGeom>
        </p:spPr>
      </p:pic>
      <p:sp>
        <p:nvSpPr>
          <p:cNvPr id="25" name="textruta 24">
            <a:extLst>
              <a:ext uri="{FF2B5EF4-FFF2-40B4-BE49-F238E27FC236}">
                <a16:creationId xmlns:a16="http://schemas.microsoft.com/office/drawing/2014/main" id="{7FA86DFA-CB1E-40B2-8CB1-06113A09DA1E}"/>
              </a:ext>
            </a:extLst>
          </p:cNvPr>
          <p:cNvSpPr txBox="1"/>
          <p:nvPr/>
        </p:nvSpPr>
        <p:spPr>
          <a:xfrm>
            <a:off x="2291215" y="4777508"/>
            <a:ext cx="2045556" cy="523220"/>
          </a:xfrm>
          <a:prstGeom prst="rect">
            <a:avLst/>
          </a:prstGeom>
          <a:noFill/>
        </p:spPr>
        <p:txBody>
          <a:bodyPr wrap="square" rtlCol="0">
            <a:spAutoFit/>
          </a:bodyPr>
          <a:lstStyle/>
          <a:p>
            <a:r>
              <a:rPr lang="sv-SE" sz="1400" dirty="0"/>
              <a:t>Tjänsteman i region/kommun</a:t>
            </a:r>
          </a:p>
        </p:txBody>
      </p:sp>
      <p:sp>
        <p:nvSpPr>
          <p:cNvPr id="26" name="textruta 25">
            <a:extLst>
              <a:ext uri="{FF2B5EF4-FFF2-40B4-BE49-F238E27FC236}">
                <a16:creationId xmlns:a16="http://schemas.microsoft.com/office/drawing/2014/main" id="{0D18B3AC-FF15-493E-82F8-3A90EB580B00}"/>
              </a:ext>
            </a:extLst>
          </p:cNvPr>
          <p:cNvSpPr txBox="1"/>
          <p:nvPr/>
        </p:nvSpPr>
        <p:spPr>
          <a:xfrm>
            <a:off x="4200136" y="4777508"/>
            <a:ext cx="2045556" cy="523220"/>
          </a:xfrm>
          <a:prstGeom prst="rect">
            <a:avLst/>
          </a:prstGeom>
          <a:noFill/>
        </p:spPr>
        <p:txBody>
          <a:bodyPr wrap="square" rtlCol="0">
            <a:spAutoFit/>
          </a:bodyPr>
          <a:lstStyle/>
          <a:p>
            <a:r>
              <a:rPr lang="sv-SE" sz="1400" dirty="0"/>
              <a:t>Handläggare inom socialtjänst</a:t>
            </a:r>
          </a:p>
        </p:txBody>
      </p:sp>
      <p:sp>
        <p:nvSpPr>
          <p:cNvPr id="27" name="Platshållare för text 11">
            <a:extLst>
              <a:ext uri="{FF2B5EF4-FFF2-40B4-BE49-F238E27FC236}">
                <a16:creationId xmlns:a16="http://schemas.microsoft.com/office/drawing/2014/main" id="{9D0838B6-3B81-47DA-B5E7-680A7B039ECB}"/>
              </a:ext>
            </a:extLst>
          </p:cNvPr>
          <p:cNvSpPr txBox="1">
            <a:spLocks/>
          </p:cNvSpPr>
          <p:nvPr/>
        </p:nvSpPr>
        <p:spPr>
          <a:xfrm>
            <a:off x="10072451" y="4225852"/>
            <a:ext cx="2036127" cy="246221"/>
          </a:xfrm>
          <a:prstGeom prst="rect">
            <a:avLst/>
          </a:prstGeom>
          <a:noFill/>
          <a:ln w="254000">
            <a:noFill/>
            <a:miter lim="800000"/>
          </a:ln>
        </p:spPr>
        <p:txBody>
          <a:bodyPr vert="horz" lIns="0" tIns="0" rIns="0" bIns="0" rtlCol="0" anchor="b">
            <a:spAutoFit/>
          </a:bodyPr>
          <a:lstStyle>
            <a:lvl1pPr marL="14288" indent="-14288" algn="l" defTabSz="914400" rtl="0" eaLnBrk="1" latinLnBrk="0" hangingPunct="1">
              <a:lnSpc>
                <a:spcPct val="100000"/>
              </a:lnSpc>
              <a:spcBef>
                <a:spcPts val="1000"/>
              </a:spcBef>
              <a:buFont typeface="Arial" panose="020B0604020202020204" pitchFamily="34" charset="0"/>
              <a:buNone/>
              <a:tabLst/>
              <a:defRPr sz="1600" kern="1200">
                <a:solidFill>
                  <a:schemeClr val="tx1"/>
                </a:solidFill>
                <a:latin typeface="+mj-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800" 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sv-SE" dirty="0"/>
              <a:t>Med mera</a:t>
            </a:r>
          </a:p>
        </p:txBody>
      </p:sp>
      <p:sp>
        <p:nvSpPr>
          <p:cNvPr id="29" name="textruta 28">
            <a:extLst>
              <a:ext uri="{FF2B5EF4-FFF2-40B4-BE49-F238E27FC236}">
                <a16:creationId xmlns:a16="http://schemas.microsoft.com/office/drawing/2014/main" id="{E57FA6A1-9D9D-4C7E-891A-CC3DD81AA8B2}"/>
              </a:ext>
            </a:extLst>
          </p:cNvPr>
          <p:cNvSpPr txBox="1"/>
          <p:nvPr/>
        </p:nvSpPr>
        <p:spPr>
          <a:xfrm>
            <a:off x="6134396" y="4777508"/>
            <a:ext cx="2045556" cy="523220"/>
          </a:xfrm>
          <a:prstGeom prst="rect">
            <a:avLst/>
          </a:prstGeom>
          <a:noFill/>
        </p:spPr>
        <p:txBody>
          <a:bodyPr wrap="square" rtlCol="0">
            <a:spAutoFit/>
          </a:bodyPr>
          <a:lstStyle/>
          <a:p>
            <a:r>
              <a:rPr lang="sv-SE" sz="1400" dirty="0"/>
              <a:t>Tjänsteman </a:t>
            </a:r>
          </a:p>
          <a:p>
            <a:r>
              <a:rPr lang="sv-SE" sz="1400" dirty="0"/>
              <a:t>myndighet</a:t>
            </a:r>
          </a:p>
        </p:txBody>
      </p:sp>
      <p:sp>
        <p:nvSpPr>
          <p:cNvPr id="30" name="textruta 29">
            <a:extLst>
              <a:ext uri="{FF2B5EF4-FFF2-40B4-BE49-F238E27FC236}">
                <a16:creationId xmlns:a16="http://schemas.microsoft.com/office/drawing/2014/main" id="{B1F68F0A-8F73-433F-8039-4CBB3F286498}"/>
              </a:ext>
            </a:extLst>
          </p:cNvPr>
          <p:cNvSpPr txBox="1"/>
          <p:nvPr/>
        </p:nvSpPr>
        <p:spPr>
          <a:xfrm>
            <a:off x="8117312" y="4777508"/>
            <a:ext cx="2045556" cy="523220"/>
          </a:xfrm>
          <a:prstGeom prst="rect">
            <a:avLst/>
          </a:prstGeom>
          <a:noFill/>
        </p:spPr>
        <p:txBody>
          <a:bodyPr wrap="square" rtlCol="0">
            <a:spAutoFit/>
          </a:bodyPr>
          <a:lstStyle/>
          <a:p>
            <a:r>
              <a:rPr lang="sv-SE" sz="1400" dirty="0"/>
              <a:t>Utredare på </a:t>
            </a:r>
            <a:br>
              <a:rPr lang="sv-SE" sz="1400" dirty="0"/>
            </a:br>
            <a:r>
              <a:rPr lang="sv-SE" sz="1400" dirty="0"/>
              <a:t>myndighet</a:t>
            </a:r>
          </a:p>
        </p:txBody>
      </p:sp>
      <p:sp>
        <p:nvSpPr>
          <p:cNvPr id="31" name="textruta 30">
            <a:extLst>
              <a:ext uri="{FF2B5EF4-FFF2-40B4-BE49-F238E27FC236}">
                <a16:creationId xmlns:a16="http://schemas.microsoft.com/office/drawing/2014/main" id="{AB0EFAD8-A585-42B1-BB8E-51AABC9D2998}"/>
              </a:ext>
            </a:extLst>
          </p:cNvPr>
          <p:cNvSpPr txBox="1"/>
          <p:nvPr/>
        </p:nvSpPr>
        <p:spPr>
          <a:xfrm>
            <a:off x="10027546" y="4771230"/>
            <a:ext cx="2045556" cy="523220"/>
          </a:xfrm>
          <a:prstGeom prst="rect">
            <a:avLst/>
          </a:prstGeom>
          <a:noFill/>
        </p:spPr>
        <p:txBody>
          <a:bodyPr wrap="square" rtlCol="0">
            <a:spAutoFit/>
          </a:bodyPr>
          <a:lstStyle/>
          <a:p>
            <a:r>
              <a:rPr lang="sv-SE" sz="1400" dirty="0"/>
              <a:t>Exempelvis medborgare</a:t>
            </a:r>
          </a:p>
        </p:txBody>
      </p:sp>
      <p:sp>
        <p:nvSpPr>
          <p:cNvPr id="32" name="textruta 31">
            <a:extLst>
              <a:ext uri="{FF2B5EF4-FFF2-40B4-BE49-F238E27FC236}">
                <a16:creationId xmlns:a16="http://schemas.microsoft.com/office/drawing/2014/main" id="{B088B2EF-C6D2-4727-B412-FAC083EA6DFD}"/>
              </a:ext>
            </a:extLst>
          </p:cNvPr>
          <p:cNvSpPr txBox="1"/>
          <p:nvPr/>
        </p:nvSpPr>
        <p:spPr>
          <a:xfrm>
            <a:off x="398716" y="4775507"/>
            <a:ext cx="2045556" cy="307777"/>
          </a:xfrm>
          <a:prstGeom prst="rect">
            <a:avLst/>
          </a:prstGeom>
          <a:noFill/>
        </p:spPr>
        <p:txBody>
          <a:bodyPr wrap="square" rtlCol="0">
            <a:spAutoFit/>
          </a:bodyPr>
          <a:lstStyle/>
          <a:p>
            <a:r>
              <a:rPr lang="sv-SE" sz="1400" dirty="0"/>
              <a:t>Vårdpersonal</a:t>
            </a:r>
          </a:p>
        </p:txBody>
      </p:sp>
      <p:pic>
        <p:nvPicPr>
          <p:cNvPr id="41" name="Bild 40">
            <a:extLst>
              <a:ext uri="{FF2B5EF4-FFF2-40B4-BE49-F238E27FC236}">
                <a16:creationId xmlns:a16="http://schemas.microsoft.com/office/drawing/2014/main" id="{B4F696C9-1300-4C88-9695-6FDC22FB7D0A}"/>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10501892" y="2687225"/>
            <a:ext cx="733595" cy="733595"/>
          </a:xfrm>
          <a:prstGeom prst="rect">
            <a:avLst/>
          </a:prstGeom>
        </p:spPr>
      </p:pic>
      <p:pic>
        <p:nvPicPr>
          <p:cNvPr id="42" name="Bild 41">
            <a:extLst>
              <a:ext uri="{FF2B5EF4-FFF2-40B4-BE49-F238E27FC236}">
                <a16:creationId xmlns:a16="http://schemas.microsoft.com/office/drawing/2014/main" id="{0D1380B3-A684-4A9E-B88E-7A37C71241C3}"/>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2844576" y="2697986"/>
            <a:ext cx="762707" cy="762707"/>
          </a:xfrm>
          <a:prstGeom prst="rect">
            <a:avLst/>
          </a:prstGeom>
        </p:spPr>
      </p:pic>
      <p:pic>
        <p:nvPicPr>
          <p:cNvPr id="43" name="Bild 42">
            <a:extLst>
              <a:ext uri="{FF2B5EF4-FFF2-40B4-BE49-F238E27FC236}">
                <a16:creationId xmlns:a16="http://schemas.microsoft.com/office/drawing/2014/main" id="{95271C42-91AA-4401-802B-E3A8826A610B}"/>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8679553" y="2778303"/>
            <a:ext cx="573033" cy="573033"/>
          </a:xfrm>
          <a:prstGeom prst="rect">
            <a:avLst/>
          </a:prstGeom>
        </p:spPr>
      </p:pic>
      <p:grpSp>
        <p:nvGrpSpPr>
          <p:cNvPr id="11" name="Grupp 10">
            <a:extLst>
              <a:ext uri="{FF2B5EF4-FFF2-40B4-BE49-F238E27FC236}">
                <a16:creationId xmlns:a16="http://schemas.microsoft.com/office/drawing/2014/main" id="{F16972D9-2F63-4735-ABBA-AB900C1B379D}"/>
              </a:ext>
            </a:extLst>
          </p:cNvPr>
          <p:cNvGrpSpPr/>
          <p:nvPr/>
        </p:nvGrpSpPr>
        <p:grpSpPr>
          <a:xfrm>
            <a:off x="45680" y="1941180"/>
            <a:ext cx="9038026" cy="4627320"/>
            <a:chOff x="45680" y="1941180"/>
            <a:chExt cx="9038026" cy="4627320"/>
          </a:xfrm>
        </p:grpSpPr>
        <p:sp>
          <p:nvSpPr>
            <p:cNvPr id="28" name="Ellips 27">
              <a:extLst>
                <a:ext uri="{FF2B5EF4-FFF2-40B4-BE49-F238E27FC236}">
                  <a16:creationId xmlns:a16="http://schemas.microsoft.com/office/drawing/2014/main" id="{2B4DAD93-2798-436A-A437-AF07EC3122C5}"/>
                </a:ext>
              </a:extLst>
            </p:cNvPr>
            <p:cNvSpPr/>
            <p:nvPr/>
          </p:nvSpPr>
          <p:spPr>
            <a:xfrm>
              <a:off x="45680" y="1941180"/>
              <a:ext cx="2268851" cy="2297230"/>
            </a:xfrm>
            <a:prstGeom prst="ellipse">
              <a:avLst/>
            </a:prstGeom>
            <a:noFill/>
            <a:ln>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5" name="Bildobjekt 4">
              <a:extLst>
                <a:ext uri="{FF2B5EF4-FFF2-40B4-BE49-F238E27FC236}">
                  <a16:creationId xmlns:a16="http://schemas.microsoft.com/office/drawing/2014/main" id="{232D1D29-C1CA-40E0-BA91-F49D2DFB101E}"/>
                </a:ext>
              </a:extLst>
            </p:cNvPr>
            <p:cNvPicPr>
              <a:picLocks noChangeAspect="1"/>
            </p:cNvPicPr>
            <p:nvPr/>
          </p:nvPicPr>
          <p:blipFill>
            <a:blip r:embed="rId15"/>
            <a:stretch>
              <a:fillRect/>
            </a:stretch>
          </p:blipFill>
          <p:spPr>
            <a:xfrm>
              <a:off x="2377170" y="3891601"/>
              <a:ext cx="6706536" cy="2676899"/>
            </a:xfrm>
            <a:prstGeom prst="rect">
              <a:avLst/>
            </a:prstGeom>
            <a:ln w="19050">
              <a:solidFill>
                <a:schemeClr val="tx1"/>
              </a:solidFill>
            </a:ln>
          </p:spPr>
        </p:pic>
        <p:cxnSp>
          <p:nvCxnSpPr>
            <p:cNvPr id="8" name="Rak koppling 7">
              <a:extLst>
                <a:ext uri="{FF2B5EF4-FFF2-40B4-BE49-F238E27FC236}">
                  <a16:creationId xmlns:a16="http://schemas.microsoft.com/office/drawing/2014/main" id="{6CA587D4-19DE-4737-A1EF-DFCA66808634}"/>
                </a:ext>
              </a:extLst>
            </p:cNvPr>
            <p:cNvCxnSpPr>
              <a:cxnSpLocks/>
            </p:cNvCxnSpPr>
            <p:nvPr/>
          </p:nvCxnSpPr>
          <p:spPr>
            <a:xfrm>
              <a:off x="2130425" y="3721100"/>
              <a:ext cx="246745" cy="170502"/>
            </a:xfrm>
            <a:prstGeom prst="line">
              <a:avLst/>
            </a:prstGeom>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1055523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Rektangel 1">
            <a:extLst>
              <a:ext uri="{FF2B5EF4-FFF2-40B4-BE49-F238E27FC236}">
                <a16:creationId xmlns:a16="http://schemas.microsoft.com/office/drawing/2014/main" id="{F7970B5B-8ED0-4D2E-91CB-841AB4C1D3EA}"/>
              </a:ext>
            </a:extLst>
          </p:cNvPr>
          <p:cNvSpPr/>
          <p:nvPr/>
        </p:nvSpPr>
        <p:spPr>
          <a:xfrm>
            <a:off x="577892" y="4456711"/>
            <a:ext cx="1204528" cy="431582"/>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t"/>
          <a:lstStyle/>
          <a:p>
            <a:pPr algn="ctr"/>
            <a:r>
              <a:rPr lang="sv-SE" sz="1400" dirty="0"/>
              <a:t>HSA/Inera</a:t>
            </a:r>
          </a:p>
        </p:txBody>
      </p:sp>
      <p:cxnSp>
        <p:nvCxnSpPr>
          <p:cNvPr id="3" name="Rak pilkoppling 2">
            <a:extLst>
              <a:ext uri="{FF2B5EF4-FFF2-40B4-BE49-F238E27FC236}">
                <a16:creationId xmlns:a16="http://schemas.microsoft.com/office/drawing/2014/main" id="{A83FFFBE-3B7D-45E3-9561-027B08893421}"/>
              </a:ext>
            </a:extLst>
          </p:cNvPr>
          <p:cNvCxnSpPr>
            <a:cxnSpLocks/>
            <a:stCxn id="5" idx="2"/>
            <a:endCxn id="2" idx="0"/>
          </p:cNvCxnSpPr>
          <p:nvPr/>
        </p:nvCxnSpPr>
        <p:spPr>
          <a:xfrm flipH="1">
            <a:off x="1180156" y="2159146"/>
            <a:ext cx="44879" cy="2297565"/>
          </a:xfrm>
          <a:prstGeom prst="straightConnector1">
            <a:avLst/>
          </a:prstGeom>
          <a:ln w="12700">
            <a:headEnd type="none" w="lg" len="med"/>
            <a:tailEnd type="triangle"/>
          </a:ln>
        </p:spPr>
        <p:style>
          <a:lnRef idx="1">
            <a:schemeClr val="accent1"/>
          </a:lnRef>
          <a:fillRef idx="0">
            <a:schemeClr val="accent1"/>
          </a:fillRef>
          <a:effectRef idx="0">
            <a:schemeClr val="accent1"/>
          </a:effectRef>
          <a:fontRef idx="minor">
            <a:schemeClr val="tx1"/>
          </a:fontRef>
        </p:style>
      </p:cxnSp>
      <p:sp>
        <p:nvSpPr>
          <p:cNvPr id="5" name="Rektangel 4">
            <a:extLst>
              <a:ext uri="{FF2B5EF4-FFF2-40B4-BE49-F238E27FC236}">
                <a16:creationId xmlns:a16="http://schemas.microsoft.com/office/drawing/2014/main" id="{B5E5C021-8CFF-495D-86B9-F1D8A07F7817}"/>
              </a:ext>
            </a:extLst>
          </p:cNvPr>
          <p:cNvSpPr/>
          <p:nvPr/>
        </p:nvSpPr>
        <p:spPr>
          <a:xfrm>
            <a:off x="275235" y="1241146"/>
            <a:ext cx="1899600" cy="918000"/>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t"/>
          <a:lstStyle/>
          <a:p>
            <a:pPr algn="ctr"/>
            <a:r>
              <a:rPr lang="sv-SE" sz="1400" dirty="0">
                <a:solidFill>
                  <a:srgbClr val="FAFAFA"/>
                </a:solidFill>
                <a:latin typeface="Public Sans Regular"/>
              </a:rPr>
              <a:t>Vårdgivare som erbjuder offentligt finansierad vård</a:t>
            </a:r>
            <a:endParaRPr lang="sv-SE" sz="1400" dirty="0"/>
          </a:p>
        </p:txBody>
      </p:sp>
      <p:grpSp>
        <p:nvGrpSpPr>
          <p:cNvPr id="6" name="Grupp 5">
            <a:extLst>
              <a:ext uri="{FF2B5EF4-FFF2-40B4-BE49-F238E27FC236}">
                <a16:creationId xmlns:a16="http://schemas.microsoft.com/office/drawing/2014/main" id="{85466CD4-971E-46B7-8D66-2BC63F3ED29E}"/>
              </a:ext>
            </a:extLst>
          </p:cNvPr>
          <p:cNvGrpSpPr/>
          <p:nvPr/>
        </p:nvGrpSpPr>
        <p:grpSpPr>
          <a:xfrm>
            <a:off x="5256407" y="4810278"/>
            <a:ext cx="1769167" cy="904461"/>
            <a:chOff x="5016381" y="5104844"/>
            <a:chExt cx="1769167" cy="904461"/>
          </a:xfrm>
        </p:grpSpPr>
        <p:sp>
          <p:nvSpPr>
            <p:cNvPr id="7" name="Rektangel: rundade hörn 6">
              <a:extLst>
                <a:ext uri="{FF2B5EF4-FFF2-40B4-BE49-F238E27FC236}">
                  <a16:creationId xmlns:a16="http://schemas.microsoft.com/office/drawing/2014/main" id="{2FEB64AB-606C-4B01-8E2D-23CB5028B058}"/>
                </a:ext>
              </a:extLst>
            </p:cNvPr>
            <p:cNvSpPr/>
            <p:nvPr/>
          </p:nvSpPr>
          <p:spPr>
            <a:xfrm>
              <a:off x="5016381" y="5104844"/>
              <a:ext cx="1769167" cy="904461"/>
            </a:xfrm>
            <a:prstGeom prst="roundRect">
              <a:avLst/>
            </a:prstGeom>
            <a:solidFill>
              <a:schemeClr val="accent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t"/>
            <a:lstStyle/>
            <a:p>
              <a:pPr algn="ctr"/>
              <a:r>
                <a:rPr lang="sv-SE" sz="1400" dirty="0">
                  <a:solidFill>
                    <a:schemeClr val="tx1"/>
                  </a:solidFill>
                </a:rPr>
                <a:t>Katalogen</a:t>
              </a:r>
            </a:p>
          </p:txBody>
        </p:sp>
        <p:pic>
          <p:nvPicPr>
            <p:cNvPr id="8" name="Bild 7" descr="Databas med hel fyllning">
              <a:extLst>
                <a:ext uri="{FF2B5EF4-FFF2-40B4-BE49-F238E27FC236}">
                  <a16:creationId xmlns:a16="http://schemas.microsoft.com/office/drawing/2014/main" id="{52CE0461-12FA-407E-9CAD-1206B6A07060}"/>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656108" y="5368673"/>
              <a:ext cx="441683" cy="441683"/>
            </a:xfrm>
            <a:prstGeom prst="rect">
              <a:avLst/>
            </a:prstGeom>
          </p:spPr>
        </p:pic>
      </p:grpSp>
      <p:sp>
        <p:nvSpPr>
          <p:cNvPr id="10" name="Ellips 9">
            <a:extLst>
              <a:ext uri="{FF2B5EF4-FFF2-40B4-BE49-F238E27FC236}">
                <a16:creationId xmlns:a16="http://schemas.microsoft.com/office/drawing/2014/main" id="{D3BE96B9-6B53-4905-8D70-391A61D05DF9}"/>
              </a:ext>
            </a:extLst>
          </p:cNvPr>
          <p:cNvSpPr/>
          <p:nvPr/>
        </p:nvSpPr>
        <p:spPr>
          <a:xfrm>
            <a:off x="247469" y="2539220"/>
            <a:ext cx="1986374" cy="1013606"/>
          </a:xfrm>
          <a:prstGeom prst="ellipse">
            <a:avLst/>
          </a:prstGeom>
          <a:solidFill>
            <a:schemeClr val="tx2">
              <a:lumMod val="25000"/>
              <a:lumOff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endParaRPr lang="sv-SE" sz="1200" dirty="0">
              <a:solidFill>
                <a:schemeClr val="tx1"/>
              </a:solidFill>
            </a:endParaRPr>
          </a:p>
          <a:p>
            <a:pPr algn="ctr"/>
            <a:r>
              <a:rPr lang="sv-SE" sz="1200" dirty="0">
                <a:solidFill>
                  <a:schemeClr val="tx1"/>
                </a:solidFill>
              </a:rPr>
              <a:t>Uppgifter om organisation, plats, övergripande </a:t>
            </a:r>
            <a:r>
              <a:rPr lang="sv-SE" sz="1200" dirty="0" err="1">
                <a:solidFill>
                  <a:schemeClr val="tx1"/>
                </a:solidFill>
              </a:rPr>
              <a:t>verksamhets-inriktning</a:t>
            </a:r>
            <a:endParaRPr lang="sv-SE" sz="1200" dirty="0">
              <a:solidFill>
                <a:schemeClr val="tx1"/>
              </a:solidFill>
            </a:endParaRPr>
          </a:p>
          <a:p>
            <a:pPr algn="ctr"/>
            <a:endParaRPr lang="sv-SE" sz="1200" dirty="0">
              <a:solidFill>
                <a:schemeClr val="tx1"/>
              </a:solidFill>
            </a:endParaRPr>
          </a:p>
        </p:txBody>
      </p:sp>
      <p:grpSp>
        <p:nvGrpSpPr>
          <p:cNvPr id="11" name="Grupp 10">
            <a:extLst>
              <a:ext uri="{FF2B5EF4-FFF2-40B4-BE49-F238E27FC236}">
                <a16:creationId xmlns:a16="http://schemas.microsoft.com/office/drawing/2014/main" id="{EB148B1C-D493-4706-BC94-F24C51B54013}"/>
              </a:ext>
            </a:extLst>
          </p:cNvPr>
          <p:cNvGrpSpPr/>
          <p:nvPr/>
        </p:nvGrpSpPr>
        <p:grpSpPr>
          <a:xfrm>
            <a:off x="7156619" y="4850170"/>
            <a:ext cx="4550531" cy="899160"/>
            <a:chOff x="7024267" y="4896599"/>
            <a:chExt cx="4550531" cy="899160"/>
          </a:xfrm>
        </p:grpSpPr>
        <p:sp>
          <p:nvSpPr>
            <p:cNvPr id="12" name="Rektangel 11">
              <a:extLst>
                <a:ext uri="{FF2B5EF4-FFF2-40B4-BE49-F238E27FC236}">
                  <a16:creationId xmlns:a16="http://schemas.microsoft.com/office/drawing/2014/main" id="{A3A304DB-6B5F-4941-B8BB-69006F15735A}"/>
                </a:ext>
              </a:extLst>
            </p:cNvPr>
            <p:cNvSpPr/>
            <p:nvPr/>
          </p:nvSpPr>
          <p:spPr>
            <a:xfrm>
              <a:off x="9959358" y="4896599"/>
              <a:ext cx="1615440" cy="899160"/>
            </a:xfrm>
            <a:prstGeom prst="rect">
              <a:avLst/>
            </a:prstGeom>
            <a:solidFill>
              <a:schemeClr val="accent1">
                <a:lumMod val="40000"/>
                <a:lumOff val="60000"/>
              </a:schemeClr>
            </a:solidFill>
            <a:ln>
              <a:solidFill>
                <a:schemeClr val="tx2"/>
              </a:solidFill>
            </a:ln>
          </p:spPr>
          <p:style>
            <a:lnRef idx="1">
              <a:schemeClr val="dk1"/>
            </a:lnRef>
            <a:fillRef idx="2">
              <a:schemeClr val="dk1"/>
            </a:fillRef>
            <a:effectRef idx="1">
              <a:schemeClr val="dk1"/>
            </a:effectRef>
            <a:fontRef idx="minor">
              <a:schemeClr val="dk1"/>
            </a:fontRef>
          </p:style>
          <p:txBody>
            <a:bodyPr lIns="36000" rIns="36000" rtlCol="0" anchor="ctr"/>
            <a:lstStyle/>
            <a:p>
              <a:pPr algn="ctr"/>
              <a:r>
                <a:rPr lang="sv-SE" sz="1400" dirty="0">
                  <a:solidFill>
                    <a:schemeClr val="tx2"/>
                  </a:solidFill>
                </a:rPr>
                <a:t>Nationell vårdförmedling</a:t>
              </a:r>
            </a:p>
            <a:p>
              <a:pPr algn="ctr"/>
              <a:r>
                <a:rPr lang="sv-SE" sz="1400" i="1" dirty="0">
                  <a:solidFill>
                    <a:schemeClr val="tx2"/>
                  </a:solidFill>
                </a:rPr>
                <a:t>e-tjänst för sök</a:t>
              </a:r>
            </a:p>
          </p:txBody>
        </p:sp>
        <p:cxnSp>
          <p:nvCxnSpPr>
            <p:cNvPr id="13" name="Koppling: vinklad 12">
              <a:extLst>
                <a:ext uri="{FF2B5EF4-FFF2-40B4-BE49-F238E27FC236}">
                  <a16:creationId xmlns:a16="http://schemas.microsoft.com/office/drawing/2014/main" id="{1CE57E09-8B28-4019-8CBB-B13649A01E88}"/>
                </a:ext>
              </a:extLst>
            </p:cNvPr>
            <p:cNvCxnSpPr>
              <a:cxnSpLocks/>
            </p:cNvCxnSpPr>
            <p:nvPr/>
          </p:nvCxnSpPr>
          <p:spPr>
            <a:xfrm>
              <a:off x="7024267" y="5281257"/>
              <a:ext cx="3067443" cy="38027"/>
            </a:xfrm>
            <a:prstGeom prst="bentConnector3">
              <a:avLst>
                <a:gd name="adj1" fmla="val 56430"/>
              </a:avLst>
            </a:prstGeom>
            <a:ln w="12700">
              <a:headEnd type="none" w="lg" len="med"/>
              <a:tailEnd type="triangle"/>
            </a:ln>
          </p:spPr>
          <p:style>
            <a:lnRef idx="1">
              <a:schemeClr val="accent1"/>
            </a:lnRef>
            <a:fillRef idx="0">
              <a:schemeClr val="accent1"/>
            </a:fillRef>
            <a:effectRef idx="0">
              <a:schemeClr val="accent1"/>
            </a:effectRef>
            <a:fontRef idx="minor">
              <a:schemeClr val="tx1"/>
            </a:fontRef>
          </p:style>
        </p:cxnSp>
      </p:grpSp>
      <p:sp>
        <p:nvSpPr>
          <p:cNvPr id="20" name="Rubrik 1">
            <a:extLst>
              <a:ext uri="{FF2B5EF4-FFF2-40B4-BE49-F238E27FC236}">
                <a16:creationId xmlns:a16="http://schemas.microsoft.com/office/drawing/2014/main" id="{1788A199-EB53-4C87-AEB1-FEC4325B3632}"/>
              </a:ext>
            </a:extLst>
          </p:cNvPr>
          <p:cNvSpPr txBox="1">
            <a:spLocks/>
          </p:cNvSpPr>
          <p:nvPr/>
        </p:nvSpPr>
        <p:spPr>
          <a:xfrm>
            <a:off x="279661" y="307075"/>
            <a:ext cx="9624590" cy="553998"/>
          </a:xfrm>
          <a:prstGeom prst="rect">
            <a:avLst/>
          </a:prstGeom>
        </p:spPr>
        <p:txBody>
          <a:bodyPr/>
          <a:lstStyle>
            <a:lvl1pPr algn="l" defTabSz="914400" rtl="0" eaLnBrk="1" latinLnBrk="0" hangingPunct="1">
              <a:lnSpc>
                <a:spcPct val="90000"/>
              </a:lnSpc>
              <a:spcBef>
                <a:spcPct val="0"/>
              </a:spcBef>
              <a:buNone/>
              <a:defRPr sz="4000" b="1" i="0" strike="noStrike" kern="1200">
                <a:solidFill>
                  <a:srgbClr val="6E0E50"/>
                </a:solidFill>
                <a:effectLst/>
                <a:latin typeface="Public Sans" pitchFamily="2" charset="77"/>
                <a:ea typeface="+mj-ea"/>
                <a:cs typeface="+mj-cs"/>
              </a:defRPr>
            </a:lvl1pPr>
          </a:lstStyle>
          <a:p>
            <a:r>
              <a:rPr lang="sv-SE" sz="3600" dirty="0"/>
              <a:t>Lösning – kort sikt </a:t>
            </a:r>
            <a:r>
              <a:rPr lang="sv-SE" sz="2800" dirty="0"/>
              <a:t>(nationell vårdförmedling)</a:t>
            </a:r>
          </a:p>
        </p:txBody>
      </p:sp>
      <p:grpSp>
        <p:nvGrpSpPr>
          <p:cNvPr id="21" name="Grupp 20">
            <a:extLst>
              <a:ext uri="{FF2B5EF4-FFF2-40B4-BE49-F238E27FC236}">
                <a16:creationId xmlns:a16="http://schemas.microsoft.com/office/drawing/2014/main" id="{55AECDFD-5FA5-4F37-A4EF-70D0BC97063F}"/>
              </a:ext>
            </a:extLst>
          </p:cNvPr>
          <p:cNvGrpSpPr/>
          <p:nvPr/>
        </p:nvGrpSpPr>
        <p:grpSpPr>
          <a:xfrm>
            <a:off x="4724978" y="4899321"/>
            <a:ext cx="3042733" cy="1061054"/>
            <a:chOff x="4407607" y="4826189"/>
            <a:chExt cx="3042733" cy="1061054"/>
          </a:xfrm>
        </p:grpSpPr>
        <p:grpSp>
          <p:nvGrpSpPr>
            <p:cNvPr id="22" name="Grupp 21">
              <a:extLst>
                <a:ext uri="{FF2B5EF4-FFF2-40B4-BE49-F238E27FC236}">
                  <a16:creationId xmlns:a16="http://schemas.microsoft.com/office/drawing/2014/main" id="{E6C514D0-ED5F-474B-928B-85F26C7B083A}"/>
                </a:ext>
              </a:extLst>
            </p:cNvPr>
            <p:cNvGrpSpPr/>
            <p:nvPr/>
          </p:nvGrpSpPr>
          <p:grpSpPr>
            <a:xfrm>
              <a:off x="4407607" y="4826189"/>
              <a:ext cx="747001" cy="1061054"/>
              <a:chOff x="5566027" y="2922332"/>
              <a:chExt cx="747001" cy="1061054"/>
            </a:xfrm>
          </p:grpSpPr>
          <p:pic>
            <p:nvPicPr>
              <p:cNvPr id="26" name="Bild 25" descr="Eld med hel fyllning">
                <a:extLst>
                  <a:ext uri="{FF2B5EF4-FFF2-40B4-BE49-F238E27FC236}">
                    <a16:creationId xmlns:a16="http://schemas.microsoft.com/office/drawing/2014/main" id="{1C189B08-B0FB-41E3-B7D5-DCCBB75CA35A}"/>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566027" y="2922332"/>
                <a:ext cx="601963" cy="601963"/>
              </a:xfrm>
              <a:prstGeom prst="rect">
                <a:avLst/>
              </a:prstGeom>
            </p:spPr>
          </p:pic>
          <p:sp>
            <p:nvSpPr>
              <p:cNvPr id="27" name="textruta 26">
                <a:extLst>
                  <a:ext uri="{FF2B5EF4-FFF2-40B4-BE49-F238E27FC236}">
                    <a16:creationId xmlns:a16="http://schemas.microsoft.com/office/drawing/2014/main" id="{36153A1E-A5D8-4CC0-896C-EF4F13086E41}"/>
                  </a:ext>
                </a:extLst>
              </p:cNvPr>
              <p:cNvSpPr txBox="1"/>
              <p:nvPr/>
            </p:nvSpPr>
            <p:spPr>
              <a:xfrm>
                <a:off x="5598922" y="3521721"/>
                <a:ext cx="714106" cy="461665"/>
              </a:xfrm>
              <a:prstGeom prst="rect">
                <a:avLst/>
              </a:prstGeom>
              <a:noFill/>
            </p:spPr>
            <p:txBody>
              <a:bodyPr wrap="square" rtlCol="0">
                <a:spAutoFit/>
              </a:bodyPr>
              <a:lstStyle/>
              <a:p>
                <a:r>
                  <a:rPr lang="sv-SE" sz="1200" dirty="0"/>
                  <a:t>FHIR API</a:t>
                </a:r>
              </a:p>
            </p:txBody>
          </p:sp>
        </p:grpSp>
        <p:grpSp>
          <p:nvGrpSpPr>
            <p:cNvPr id="23" name="Grupp 22">
              <a:extLst>
                <a:ext uri="{FF2B5EF4-FFF2-40B4-BE49-F238E27FC236}">
                  <a16:creationId xmlns:a16="http://schemas.microsoft.com/office/drawing/2014/main" id="{EFBEC79F-25EA-4868-A641-31BEABC63851}"/>
                </a:ext>
              </a:extLst>
            </p:cNvPr>
            <p:cNvGrpSpPr/>
            <p:nvPr/>
          </p:nvGrpSpPr>
          <p:grpSpPr>
            <a:xfrm>
              <a:off x="6637669" y="4841669"/>
              <a:ext cx="812671" cy="1018223"/>
              <a:chOff x="5446040" y="2951827"/>
              <a:chExt cx="812671" cy="1018223"/>
            </a:xfrm>
          </p:grpSpPr>
          <p:pic>
            <p:nvPicPr>
              <p:cNvPr id="24" name="Bild 23" descr="Eld med hel fyllning">
                <a:extLst>
                  <a:ext uri="{FF2B5EF4-FFF2-40B4-BE49-F238E27FC236}">
                    <a16:creationId xmlns:a16="http://schemas.microsoft.com/office/drawing/2014/main" id="{A4D55689-1C79-4551-BEB0-448F975A37C5}"/>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446040" y="2951827"/>
                <a:ext cx="601963" cy="601963"/>
              </a:xfrm>
              <a:prstGeom prst="rect">
                <a:avLst/>
              </a:prstGeom>
            </p:spPr>
          </p:pic>
          <p:sp>
            <p:nvSpPr>
              <p:cNvPr id="25" name="textruta 24">
                <a:extLst>
                  <a:ext uri="{FF2B5EF4-FFF2-40B4-BE49-F238E27FC236}">
                    <a16:creationId xmlns:a16="http://schemas.microsoft.com/office/drawing/2014/main" id="{4CF3811A-5ADB-4273-A9B2-DD86211AA9A3}"/>
                  </a:ext>
                </a:extLst>
              </p:cNvPr>
              <p:cNvSpPr txBox="1"/>
              <p:nvPr/>
            </p:nvSpPr>
            <p:spPr>
              <a:xfrm>
                <a:off x="5544605" y="3508385"/>
                <a:ext cx="714106" cy="461665"/>
              </a:xfrm>
              <a:prstGeom prst="rect">
                <a:avLst/>
              </a:prstGeom>
              <a:noFill/>
            </p:spPr>
            <p:txBody>
              <a:bodyPr wrap="square" rtlCol="0">
                <a:spAutoFit/>
              </a:bodyPr>
              <a:lstStyle/>
              <a:p>
                <a:r>
                  <a:rPr lang="sv-SE" sz="1200" dirty="0"/>
                  <a:t>FHIR API</a:t>
                </a:r>
              </a:p>
            </p:txBody>
          </p:sp>
        </p:grpSp>
      </p:grpSp>
      <p:grpSp>
        <p:nvGrpSpPr>
          <p:cNvPr id="34" name="Grupp 33">
            <a:extLst>
              <a:ext uri="{FF2B5EF4-FFF2-40B4-BE49-F238E27FC236}">
                <a16:creationId xmlns:a16="http://schemas.microsoft.com/office/drawing/2014/main" id="{1C698F80-3219-4825-9348-6FF70E819149}"/>
              </a:ext>
            </a:extLst>
          </p:cNvPr>
          <p:cNvGrpSpPr/>
          <p:nvPr/>
        </p:nvGrpSpPr>
        <p:grpSpPr>
          <a:xfrm>
            <a:off x="1180156" y="4888293"/>
            <a:ext cx="3988192" cy="1408941"/>
            <a:chOff x="1180156" y="4888293"/>
            <a:chExt cx="3988192" cy="1408941"/>
          </a:xfrm>
        </p:grpSpPr>
        <p:cxnSp>
          <p:nvCxnSpPr>
            <p:cNvPr id="4" name="Koppling: vinklad 3">
              <a:extLst>
                <a:ext uri="{FF2B5EF4-FFF2-40B4-BE49-F238E27FC236}">
                  <a16:creationId xmlns:a16="http://schemas.microsoft.com/office/drawing/2014/main" id="{6681228B-D0D0-45BA-9339-9CDC6B0FC4EA}"/>
                </a:ext>
              </a:extLst>
            </p:cNvPr>
            <p:cNvCxnSpPr>
              <a:cxnSpLocks/>
              <a:stCxn id="2" idx="2"/>
            </p:cNvCxnSpPr>
            <p:nvPr/>
          </p:nvCxnSpPr>
          <p:spPr>
            <a:xfrm rot="16200000" flipH="1">
              <a:off x="2882719" y="3185730"/>
              <a:ext cx="583066" cy="3988192"/>
            </a:xfrm>
            <a:prstGeom prst="bentConnector2">
              <a:avLst/>
            </a:prstGeom>
            <a:ln w="12700">
              <a:headEnd type="none" w="lg" len="med"/>
              <a:tailEnd type="triangle"/>
            </a:ln>
          </p:spPr>
          <p:style>
            <a:lnRef idx="1">
              <a:schemeClr val="accent1"/>
            </a:lnRef>
            <a:fillRef idx="0">
              <a:schemeClr val="accent1"/>
            </a:fillRef>
            <a:effectRef idx="0">
              <a:schemeClr val="accent1"/>
            </a:effectRef>
            <a:fontRef idx="minor">
              <a:schemeClr val="tx1"/>
            </a:fontRef>
          </p:style>
        </p:cxnSp>
        <p:sp>
          <p:nvSpPr>
            <p:cNvPr id="28" name="textruta 27">
              <a:extLst>
                <a:ext uri="{FF2B5EF4-FFF2-40B4-BE49-F238E27FC236}">
                  <a16:creationId xmlns:a16="http://schemas.microsoft.com/office/drawing/2014/main" id="{4526320D-0879-4880-8233-FB3A70405205}"/>
                </a:ext>
              </a:extLst>
            </p:cNvPr>
            <p:cNvSpPr txBox="1"/>
            <p:nvPr/>
          </p:nvSpPr>
          <p:spPr>
            <a:xfrm>
              <a:off x="1537849" y="5927902"/>
              <a:ext cx="2820253" cy="369332"/>
            </a:xfrm>
            <a:prstGeom prst="rect">
              <a:avLst/>
            </a:prstGeom>
            <a:noFill/>
          </p:spPr>
          <p:txBody>
            <a:bodyPr wrap="square">
              <a:spAutoFit/>
            </a:bodyPr>
            <a:lstStyle/>
            <a:p>
              <a:r>
                <a:rPr lang="sv-SE" sz="1800" i="1" dirty="0"/>
                <a:t>Informationsförsörjning</a:t>
              </a:r>
              <a:endParaRPr lang="sv-SE" i="1" dirty="0"/>
            </a:p>
          </p:txBody>
        </p:sp>
      </p:grpSp>
      <p:sp>
        <p:nvSpPr>
          <p:cNvPr id="29" name="textruta 28">
            <a:extLst>
              <a:ext uri="{FF2B5EF4-FFF2-40B4-BE49-F238E27FC236}">
                <a16:creationId xmlns:a16="http://schemas.microsoft.com/office/drawing/2014/main" id="{91605B0F-D298-4CAF-8109-2242A90C502A}"/>
              </a:ext>
            </a:extLst>
          </p:cNvPr>
          <p:cNvSpPr txBox="1"/>
          <p:nvPr/>
        </p:nvSpPr>
        <p:spPr>
          <a:xfrm>
            <a:off x="8301850" y="5933024"/>
            <a:ext cx="2820253" cy="369332"/>
          </a:xfrm>
          <a:prstGeom prst="rect">
            <a:avLst/>
          </a:prstGeom>
          <a:noFill/>
        </p:spPr>
        <p:txBody>
          <a:bodyPr wrap="square">
            <a:spAutoFit/>
          </a:bodyPr>
          <a:lstStyle/>
          <a:p>
            <a:r>
              <a:rPr lang="sv-SE" sz="1800" i="1" dirty="0"/>
              <a:t>Tillgängliggörande</a:t>
            </a:r>
            <a:endParaRPr lang="sv-SE" i="1" dirty="0"/>
          </a:p>
        </p:txBody>
      </p:sp>
      <p:grpSp>
        <p:nvGrpSpPr>
          <p:cNvPr id="30" name="Grupp 29">
            <a:extLst>
              <a:ext uri="{FF2B5EF4-FFF2-40B4-BE49-F238E27FC236}">
                <a16:creationId xmlns:a16="http://schemas.microsoft.com/office/drawing/2014/main" id="{12C23770-FCA1-4B77-912E-B431738F1437}"/>
              </a:ext>
            </a:extLst>
          </p:cNvPr>
          <p:cNvGrpSpPr>
            <a:grpSpLocks noChangeAspect="1"/>
          </p:cNvGrpSpPr>
          <p:nvPr/>
        </p:nvGrpSpPr>
        <p:grpSpPr>
          <a:xfrm>
            <a:off x="4094083" y="5285274"/>
            <a:ext cx="510376" cy="599292"/>
            <a:chOff x="2343000" y="1866399"/>
            <a:chExt cx="2894865" cy="3399196"/>
          </a:xfrm>
        </p:grpSpPr>
        <p:sp>
          <p:nvSpPr>
            <p:cNvPr id="31" name="Freeform 22">
              <a:extLst>
                <a:ext uri="{FF2B5EF4-FFF2-40B4-BE49-F238E27FC236}">
                  <a16:creationId xmlns:a16="http://schemas.microsoft.com/office/drawing/2014/main" id="{8388C20E-0003-4124-A890-B9D1C89F289B}"/>
                </a:ext>
                <a:ext uri="{C183D7F6-B498-43B3-948B-1728B52AA6E4}">
                  <adec:decorative xmlns:adec="http://schemas.microsoft.com/office/drawing/2017/decorative" val="1"/>
                </a:ext>
              </a:extLst>
            </p:cNvPr>
            <p:cNvSpPr/>
            <p:nvPr/>
          </p:nvSpPr>
          <p:spPr>
            <a:xfrm>
              <a:off x="3568163" y="3595894"/>
              <a:ext cx="1669702" cy="1669701"/>
            </a:xfrm>
            <a:custGeom>
              <a:avLst/>
              <a:gdLst>
                <a:gd name="connsiteX0" fmla="*/ 1195556 w 1684346"/>
                <a:gd name="connsiteY0" fmla="*/ 268550 h 1684346"/>
                <a:gd name="connsiteX1" fmla="*/ 1326571 w 1684346"/>
                <a:gd name="connsiteY1" fmla="*/ 158609 h 1684346"/>
                <a:gd name="connsiteX2" fmla="*/ 1431237 w 1684346"/>
                <a:gd name="connsiteY2" fmla="*/ 246434 h 1684346"/>
                <a:gd name="connsiteX3" fmla="*/ 1345718 w 1684346"/>
                <a:gd name="connsiteY3" fmla="*/ 394550 h 1684346"/>
                <a:gd name="connsiteX4" fmla="*/ 1481599 w 1684346"/>
                <a:gd name="connsiteY4" fmla="*/ 629902 h 1684346"/>
                <a:gd name="connsiteX5" fmla="*/ 1652630 w 1684346"/>
                <a:gd name="connsiteY5" fmla="*/ 629898 h 1684346"/>
                <a:gd name="connsiteX6" fmla="*/ 1676356 w 1684346"/>
                <a:gd name="connsiteY6" fmla="*/ 764454 h 1684346"/>
                <a:gd name="connsiteX7" fmla="*/ 1515637 w 1684346"/>
                <a:gd name="connsiteY7" fmla="*/ 822946 h 1684346"/>
                <a:gd name="connsiteX8" fmla="*/ 1468446 w 1684346"/>
                <a:gd name="connsiteY8" fmla="*/ 1090578 h 1684346"/>
                <a:gd name="connsiteX9" fmla="*/ 1599467 w 1684346"/>
                <a:gd name="connsiteY9" fmla="*/ 1200513 h 1684346"/>
                <a:gd name="connsiteX10" fmla="*/ 1531151 w 1684346"/>
                <a:gd name="connsiteY10" fmla="*/ 1318839 h 1684346"/>
                <a:gd name="connsiteX11" fmla="*/ 1370435 w 1684346"/>
                <a:gd name="connsiteY11" fmla="*/ 1260339 h 1684346"/>
                <a:gd name="connsiteX12" fmla="*/ 1162254 w 1684346"/>
                <a:gd name="connsiteY12" fmla="*/ 1435024 h 1684346"/>
                <a:gd name="connsiteX13" fmla="*/ 1191958 w 1684346"/>
                <a:gd name="connsiteY13" fmla="*/ 1603456 h 1684346"/>
                <a:gd name="connsiteX14" fmla="*/ 1063566 w 1684346"/>
                <a:gd name="connsiteY14" fmla="*/ 1650187 h 1684346"/>
                <a:gd name="connsiteX15" fmla="*/ 978054 w 1684346"/>
                <a:gd name="connsiteY15" fmla="*/ 1502067 h 1684346"/>
                <a:gd name="connsiteX16" fmla="*/ 706293 w 1684346"/>
                <a:gd name="connsiteY16" fmla="*/ 1502067 h 1684346"/>
                <a:gd name="connsiteX17" fmla="*/ 620780 w 1684346"/>
                <a:gd name="connsiteY17" fmla="*/ 1650187 h 1684346"/>
                <a:gd name="connsiteX18" fmla="*/ 492388 w 1684346"/>
                <a:gd name="connsiteY18" fmla="*/ 1603456 h 1684346"/>
                <a:gd name="connsiteX19" fmla="*/ 522092 w 1684346"/>
                <a:gd name="connsiteY19" fmla="*/ 1435023 h 1684346"/>
                <a:gd name="connsiteX20" fmla="*/ 313911 w 1684346"/>
                <a:gd name="connsiteY20" fmla="*/ 1260338 h 1684346"/>
                <a:gd name="connsiteX21" fmla="*/ 153195 w 1684346"/>
                <a:gd name="connsiteY21" fmla="*/ 1318839 h 1684346"/>
                <a:gd name="connsiteX22" fmla="*/ 84879 w 1684346"/>
                <a:gd name="connsiteY22" fmla="*/ 1200513 h 1684346"/>
                <a:gd name="connsiteX23" fmla="*/ 215900 w 1684346"/>
                <a:gd name="connsiteY23" fmla="*/ 1090579 h 1684346"/>
                <a:gd name="connsiteX24" fmla="*/ 168709 w 1684346"/>
                <a:gd name="connsiteY24" fmla="*/ 822947 h 1684346"/>
                <a:gd name="connsiteX25" fmla="*/ 7990 w 1684346"/>
                <a:gd name="connsiteY25" fmla="*/ 764454 h 1684346"/>
                <a:gd name="connsiteX26" fmla="*/ 31716 w 1684346"/>
                <a:gd name="connsiteY26" fmla="*/ 629898 h 1684346"/>
                <a:gd name="connsiteX27" fmla="*/ 202748 w 1684346"/>
                <a:gd name="connsiteY27" fmla="*/ 629902 h 1684346"/>
                <a:gd name="connsiteX28" fmla="*/ 338628 w 1684346"/>
                <a:gd name="connsiteY28" fmla="*/ 394550 h 1684346"/>
                <a:gd name="connsiteX29" fmla="*/ 253109 w 1684346"/>
                <a:gd name="connsiteY29" fmla="*/ 246434 h 1684346"/>
                <a:gd name="connsiteX30" fmla="*/ 357775 w 1684346"/>
                <a:gd name="connsiteY30" fmla="*/ 158609 h 1684346"/>
                <a:gd name="connsiteX31" fmla="*/ 488790 w 1684346"/>
                <a:gd name="connsiteY31" fmla="*/ 268550 h 1684346"/>
                <a:gd name="connsiteX32" fmla="*/ 744162 w 1684346"/>
                <a:gd name="connsiteY32" fmla="*/ 175602 h 1684346"/>
                <a:gd name="connsiteX33" fmla="*/ 773857 w 1684346"/>
                <a:gd name="connsiteY33" fmla="*/ 7167 h 1684346"/>
                <a:gd name="connsiteX34" fmla="*/ 910489 w 1684346"/>
                <a:gd name="connsiteY34" fmla="*/ 7167 h 1684346"/>
                <a:gd name="connsiteX35" fmla="*/ 940184 w 1684346"/>
                <a:gd name="connsiteY35" fmla="*/ 175602 h 1684346"/>
                <a:gd name="connsiteX36" fmla="*/ 1195556 w 1684346"/>
                <a:gd name="connsiteY36" fmla="*/ 268550 h 1684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1684346" h="1684346">
                  <a:moveTo>
                    <a:pt x="1195556" y="268550"/>
                  </a:moveTo>
                  <a:lnTo>
                    <a:pt x="1326571" y="158609"/>
                  </a:lnTo>
                  <a:lnTo>
                    <a:pt x="1431237" y="246434"/>
                  </a:lnTo>
                  <a:lnTo>
                    <a:pt x="1345718" y="394550"/>
                  </a:lnTo>
                  <a:cubicBezTo>
                    <a:pt x="1406528" y="462957"/>
                    <a:pt x="1452762" y="543036"/>
                    <a:pt x="1481599" y="629902"/>
                  </a:cubicBezTo>
                  <a:lnTo>
                    <a:pt x="1652630" y="629898"/>
                  </a:lnTo>
                  <a:lnTo>
                    <a:pt x="1676356" y="764454"/>
                  </a:lnTo>
                  <a:lnTo>
                    <a:pt x="1515637" y="822946"/>
                  </a:lnTo>
                  <a:cubicBezTo>
                    <a:pt x="1518249" y="914436"/>
                    <a:pt x="1502192" y="1005499"/>
                    <a:pt x="1468446" y="1090578"/>
                  </a:cubicBezTo>
                  <a:lnTo>
                    <a:pt x="1599467" y="1200513"/>
                  </a:lnTo>
                  <a:lnTo>
                    <a:pt x="1531151" y="1318839"/>
                  </a:lnTo>
                  <a:lnTo>
                    <a:pt x="1370435" y="1260339"/>
                  </a:lnTo>
                  <a:cubicBezTo>
                    <a:pt x="1313627" y="1332103"/>
                    <a:pt x="1242793" y="1391541"/>
                    <a:pt x="1162254" y="1435024"/>
                  </a:cubicBezTo>
                  <a:lnTo>
                    <a:pt x="1191958" y="1603456"/>
                  </a:lnTo>
                  <a:lnTo>
                    <a:pt x="1063566" y="1650187"/>
                  </a:lnTo>
                  <a:lnTo>
                    <a:pt x="978054" y="1502067"/>
                  </a:lnTo>
                  <a:cubicBezTo>
                    <a:pt x="888407" y="1520526"/>
                    <a:pt x="795940" y="1520526"/>
                    <a:pt x="706293" y="1502067"/>
                  </a:cubicBezTo>
                  <a:lnTo>
                    <a:pt x="620780" y="1650187"/>
                  </a:lnTo>
                  <a:lnTo>
                    <a:pt x="492388" y="1603456"/>
                  </a:lnTo>
                  <a:lnTo>
                    <a:pt x="522092" y="1435023"/>
                  </a:lnTo>
                  <a:cubicBezTo>
                    <a:pt x="441553" y="1391540"/>
                    <a:pt x="370719" y="1332103"/>
                    <a:pt x="313911" y="1260338"/>
                  </a:cubicBezTo>
                  <a:lnTo>
                    <a:pt x="153195" y="1318839"/>
                  </a:lnTo>
                  <a:lnTo>
                    <a:pt x="84879" y="1200513"/>
                  </a:lnTo>
                  <a:lnTo>
                    <a:pt x="215900" y="1090579"/>
                  </a:lnTo>
                  <a:cubicBezTo>
                    <a:pt x="182154" y="1005500"/>
                    <a:pt x="166097" y="914437"/>
                    <a:pt x="168709" y="822947"/>
                  </a:cubicBezTo>
                  <a:lnTo>
                    <a:pt x="7990" y="764454"/>
                  </a:lnTo>
                  <a:lnTo>
                    <a:pt x="31716" y="629898"/>
                  </a:lnTo>
                  <a:lnTo>
                    <a:pt x="202748" y="629902"/>
                  </a:lnTo>
                  <a:cubicBezTo>
                    <a:pt x="231585" y="543036"/>
                    <a:pt x="277819" y="462957"/>
                    <a:pt x="338628" y="394550"/>
                  </a:cubicBezTo>
                  <a:lnTo>
                    <a:pt x="253109" y="246434"/>
                  </a:lnTo>
                  <a:lnTo>
                    <a:pt x="357775" y="158609"/>
                  </a:lnTo>
                  <a:lnTo>
                    <a:pt x="488790" y="268550"/>
                  </a:lnTo>
                  <a:cubicBezTo>
                    <a:pt x="566717" y="220543"/>
                    <a:pt x="653608" y="188917"/>
                    <a:pt x="744162" y="175602"/>
                  </a:cubicBezTo>
                  <a:lnTo>
                    <a:pt x="773857" y="7167"/>
                  </a:lnTo>
                  <a:lnTo>
                    <a:pt x="910489" y="7167"/>
                  </a:lnTo>
                  <a:lnTo>
                    <a:pt x="940184" y="175602"/>
                  </a:lnTo>
                  <a:cubicBezTo>
                    <a:pt x="1030738" y="188917"/>
                    <a:pt x="1117629" y="220543"/>
                    <a:pt x="1195556" y="268550"/>
                  </a:cubicBezTo>
                  <a:close/>
                </a:path>
              </a:pathLst>
            </a:custGeom>
            <a:solidFill>
              <a:schemeClr val="accent5">
                <a:lumMod val="60000"/>
                <a:lumOff val="40000"/>
              </a:schemeClr>
            </a:solidFill>
            <a:ln w="19050">
              <a:solidFill>
                <a:schemeClr val="accent5">
                  <a:lumMod val="60000"/>
                  <a:lumOff val="40000"/>
                </a:schemeClr>
              </a:solidFill>
            </a:ln>
          </p:spPr>
          <p:style>
            <a:lnRef idx="2">
              <a:schemeClr val="accent3"/>
            </a:lnRef>
            <a:fillRef idx="1">
              <a:schemeClr val="lt1"/>
            </a:fillRef>
            <a:effectRef idx="0">
              <a:schemeClr val="accent3"/>
            </a:effectRef>
            <a:fontRef idx="minor">
              <a:schemeClr val="dk1"/>
            </a:fontRef>
          </p:style>
          <p:txBody>
            <a:bodyPr spcFirstLastPara="0" vert="horz" wrap="square" lIns="351328" tIns="407250" rIns="351328" bIns="436707" numCol="1" spcCol="1270" anchor="ctr" anchorCtr="0">
              <a:noAutofit/>
            </a:bodyPr>
            <a:lstStyle/>
            <a:p>
              <a:pPr lvl="0" algn="ctr" defTabSz="444500">
                <a:lnSpc>
                  <a:spcPct val="90000"/>
                </a:lnSpc>
                <a:spcBef>
                  <a:spcPct val="0"/>
                </a:spcBef>
                <a:spcAft>
                  <a:spcPct val="35000"/>
                </a:spcAft>
              </a:pPr>
              <a:endParaRPr lang="en-US" sz="1000" kern="1200" dirty="0">
                <a:solidFill>
                  <a:schemeClr val="tx1"/>
                </a:solidFill>
              </a:endParaRPr>
            </a:p>
          </p:txBody>
        </p:sp>
        <p:sp>
          <p:nvSpPr>
            <p:cNvPr id="32" name="Freeform 23">
              <a:extLst>
                <a:ext uri="{FF2B5EF4-FFF2-40B4-BE49-F238E27FC236}">
                  <a16:creationId xmlns:a16="http://schemas.microsoft.com/office/drawing/2014/main" id="{8509AD8F-15B3-4740-B642-662C3F478F53}"/>
                </a:ext>
                <a:ext uri="{C183D7F6-B498-43B3-948B-1728B52AA6E4}">
                  <adec:decorative xmlns:adec="http://schemas.microsoft.com/office/drawing/2017/decorative" val="1"/>
                </a:ext>
              </a:extLst>
            </p:cNvPr>
            <p:cNvSpPr/>
            <p:nvPr/>
          </p:nvSpPr>
          <p:spPr>
            <a:xfrm>
              <a:off x="2343000" y="3007368"/>
              <a:ext cx="1426209" cy="1426209"/>
            </a:xfrm>
            <a:custGeom>
              <a:avLst/>
              <a:gdLst>
                <a:gd name="connsiteX0" fmla="*/ 916587 w 1224979"/>
                <a:gd name="connsiteY0" fmla="*/ 310256 h 1224979"/>
                <a:gd name="connsiteX1" fmla="*/ 1097313 w 1224979"/>
                <a:gd name="connsiteY1" fmla="*/ 255789 h 1224979"/>
                <a:gd name="connsiteX2" fmla="*/ 1163813 w 1224979"/>
                <a:gd name="connsiteY2" fmla="*/ 370971 h 1224979"/>
                <a:gd name="connsiteX3" fmla="*/ 1026280 w 1224979"/>
                <a:gd name="connsiteY3" fmla="*/ 500250 h 1224979"/>
                <a:gd name="connsiteX4" fmla="*/ 1026280 w 1224979"/>
                <a:gd name="connsiteY4" fmla="*/ 724729 h 1224979"/>
                <a:gd name="connsiteX5" fmla="*/ 1163813 w 1224979"/>
                <a:gd name="connsiteY5" fmla="*/ 854008 h 1224979"/>
                <a:gd name="connsiteX6" fmla="*/ 1097313 w 1224979"/>
                <a:gd name="connsiteY6" fmla="*/ 969190 h 1224979"/>
                <a:gd name="connsiteX7" fmla="*/ 916587 w 1224979"/>
                <a:gd name="connsiteY7" fmla="*/ 914723 h 1224979"/>
                <a:gd name="connsiteX8" fmla="*/ 722183 w 1224979"/>
                <a:gd name="connsiteY8" fmla="*/ 1026962 h 1224979"/>
                <a:gd name="connsiteX9" fmla="*/ 678990 w 1224979"/>
                <a:gd name="connsiteY9" fmla="*/ 1210709 h 1224979"/>
                <a:gd name="connsiteX10" fmla="*/ 545989 w 1224979"/>
                <a:gd name="connsiteY10" fmla="*/ 1210709 h 1224979"/>
                <a:gd name="connsiteX11" fmla="*/ 502796 w 1224979"/>
                <a:gd name="connsiteY11" fmla="*/ 1026962 h 1224979"/>
                <a:gd name="connsiteX12" fmla="*/ 308392 w 1224979"/>
                <a:gd name="connsiteY12" fmla="*/ 914723 h 1224979"/>
                <a:gd name="connsiteX13" fmla="*/ 127666 w 1224979"/>
                <a:gd name="connsiteY13" fmla="*/ 969190 h 1224979"/>
                <a:gd name="connsiteX14" fmla="*/ 61166 w 1224979"/>
                <a:gd name="connsiteY14" fmla="*/ 854008 h 1224979"/>
                <a:gd name="connsiteX15" fmla="*/ 198699 w 1224979"/>
                <a:gd name="connsiteY15" fmla="*/ 724729 h 1224979"/>
                <a:gd name="connsiteX16" fmla="*/ 198699 w 1224979"/>
                <a:gd name="connsiteY16" fmla="*/ 500250 h 1224979"/>
                <a:gd name="connsiteX17" fmla="*/ 61166 w 1224979"/>
                <a:gd name="connsiteY17" fmla="*/ 370971 h 1224979"/>
                <a:gd name="connsiteX18" fmla="*/ 127666 w 1224979"/>
                <a:gd name="connsiteY18" fmla="*/ 255789 h 1224979"/>
                <a:gd name="connsiteX19" fmla="*/ 308392 w 1224979"/>
                <a:gd name="connsiteY19" fmla="*/ 310256 h 1224979"/>
                <a:gd name="connsiteX20" fmla="*/ 502796 w 1224979"/>
                <a:gd name="connsiteY20" fmla="*/ 198017 h 1224979"/>
                <a:gd name="connsiteX21" fmla="*/ 545989 w 1224979"/>
                <a:gd name="connsiteY21" fmla="*/ 14270 h 1224979"/>
                <a:gd name="connsiteX22" fmla="*/ 678990 w 1224979"/>
                <a:gd name="connsiteY22" fmla="*/ 14270 h 1224979"/>
                <a:gd name="connsiteX23" fmla="*/ 722183 w 1224979"/>
                <a:gd name="connsiteY23" fmla="*/ 198017 h 1224979"/>
                <a:gd name="connsiteX24" fmla="*/ 916587 w 1224979"/>
                <a:gd name="connsiteY24" fmla="*/ 310256 h 12249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224979" h="1224979">
                  <a:moveTo>
                    <a:pt x="916587" y="310256"/>
                  </a:moveTo>
                  <a:lnTo>
                    <a:pt x="1097313" y="255789"/>
                  </a:lnTo>
                  <a:lnTo>
                    <a:pt x="1163813" y="370971"/>
                  </a:lnTo>
                  <a:lnTo>
                    <a:pt x="1026280" y="500250"/>
                  </a:lnTo>
                  <a:cubicBezTo>
                    <a:pt x="1046216" y="573748"/>
                    <a:pt x="1046216" y="651230"/>
                    <a:pt x="1026280" y="724729"/>
                  </a:cubicBezTo>
                  <a:lnTo>
                    <a:pt x="1163813" y="854008"/>
                  </a:lnTo>
                  <a:lnTo>
                    <a:pt x="1097313" y="969190"/>
                  </a:lnTo>
                  <a:lnTo>
                    <a:pt x="916587" y="914723"/>
                  </a:lnTo>
                  <a:cubicBezTo>
                    <a:pt x="862904" y="968737"/>
                    <a:pt x="795802" y="1007478"/>
                    <a:pt x="722183" y="1026962"/>
                  </a:cubicBezTo>
                  <a:lnTo>
                    <a:pt x="678990" y="1210709"/>
                  </a:lnTo>
                  <a:lnTo>
                    <a:pt x="545989" y="1210709"/>
                  </a:lnTo>
                  <a:lnTo>
                    <a:pt x="502796" y="1026962"/>
                  </a:lnTo>
                  <a:cubicBezTo>
                    <a:pt x="429176" y="1007478"/>
                    <a:pt x="362075" y="968737"/>
                    <a:pt x="308392" y="914723"/>
                  </a:cubicBezTo>
                  <a:lnTo>
                    <a:pt x="127666" y="969190"/>
                  </a:lnTo>
                  <a:lnTo>
                    <a:pt x="61166" y="854008"/>
                  </a:lnTo>
                  <a:lnTo>
                    <a:pt x="198699" y="724729"/>
                  </a:lnTo>
                  <a:cubicBezTo>
                    <a:pt x="178763" y="651231"/>
                    <a:pt x="178763" y="573749"/>
                    <a:pt x="198699" y="500250"/>
                  </a:cubicBezTo>
                  <a:lnTo>
                    <a:pt x="61166" y="370971"/>
                  </a:lnTo>
                  <a:lnTo>
                    <a:pt x="127666" y="255789"/>
                  </a:lnTo>
                  <a:lnTo>
                    <a:pt x="308392" y="310256"/>
                  </a:lnTo>
                  <a:cubicBezTo>
                    <a:pt x="362075" y="256242"/>
                    <a:pt x="429177" y="217501"/>
                    <a:pt x="502796" y="198017"/>
                  </a:cubicBezTo>
                  <a:lnTo>
                    <a:pt x="545989" y="14270"/>
                  </a:lnTo>
                  <a:lnTo>
                    <a:pt x="678990" y="14270"/>
                  </a:lnTo>
                  <a:lnTo>
                    <a:pt x="722183" y="198017"/>
                  </a:lnTo>
                  <a:cubicBezTo>
                    <a:pt x="795803" y="217501"/>
                    <a:pt x="862904" y="256242"/>
                    <a:pt x="916587" y="310256"/>
                  </a:cubicBezTo>
                  <a:close/>
                </a:path>
              </a:pathLst>
            </a:custGeom>
            <a:solidFill>
              <a:schemeClr val="accent5">
                <a:lumMod val="75000"/>
              </a:schemeClr>
            </a:solidFill>
            <a:ln w="19050">
              <a:solidFill>
                <a:schemeClr val="accent5">
                  <a:lumMod val="75000"/>
                </a:schemeClr>
              </a:solidFill>
            </a:ln>
          </p:spPr>
          <p:style>
            <a:lnRef idx="2">
              <a:schemeClr val="accent3"/>
            </a:lnRef>
            <a:fillRef idx="1">
              <a:schemeClr val="lt1"/>
            </a:fillRef>
            <a:effectRef idx="0">
              <a:schemeClr val="accent3"/>
            </a:effectRef>
            <a:fontRef idx="minor">
              <a:schemeClr val="dk1"/>
            </a:fontRef>
          </p:style>
          <p:txBody>
            <a:bodyPr spcFirstLastPara="0" vert="horz" wrap="square" lIns="321092" tIns="322956" rIns="321092" bIns="322956" numCol="1" spcCol="1270" anchor="ctr" anchorCtr="0">
              <a:noAutofit/>
            </a:bodyPr>
            <a:lstStyle/>
            <a:p>
              <a:pPr lvl="0" algn="ctr" defTabSz="444500">
                <a:lnSpc>
                  <a:spcPct val="90000"/>
                </a:lnSpc>
                <a:spcBef>
                  <a:spcPct val="0"/>
                </a:spcBef>
                <a:spcAft>
                  <a:spcPct val="35000"/>
                </a:spcAft>
              </a:pPr>
              <a:endParaRPr lang="en-US" sz="1000" kern="1200" dirty="0">
                <a:solidFill>
                  <a:schemeClr val="tx1"/>
                </a:solidFill>
              </a:endParaRPr>
            </a:p>
          </p:txBody>
        </p:sp>
        <p:sp>
          <p:nvSpPr>
            <p:cNvPr id="33" name="Freeform 24">
              <a:extLst>
                <a:ext uri="{FF2B5EF4-FFF2-40B4-BE49-F238E27FC236}">
                  <a16:creationId xmlns:a16="http://schemas.microsoft.com/office/drawing/2014/main" id="{AD25E874-1073-413F-843F-0DA70A85D1C3}"/>
                </a:ext>
                <a:ext uri="{C183D7F6-B498-43B3-948B-1728B52AA6E4}">
                  <adec:decorative xmlns:adec="http://schemas.microsoft.com/office/drawing/2017/decorative" val="1"/>
                </a:ext>
              </a:extLst>
            </p:cNvPr>
            <p:cNvSpPr/>
            <p:nvPr/>
          </p:nvSpPr>
          <p:spPr>
            <a:xfrm>
              <a:off x="2984795" y="1866399"/>
              <a:ext cx="1711454" cy="1711452"/>
            </a:xfrm>
            <a:custGeom>
              <a:avLst/>
              <a:gdLst>
                <a:gd name="connsiteX0" fmla="*/ 898068 w 1200229"/>
                <a:gd name="connsiteY0" fmla="*/ 303987 h 1200229"/>
                <a:gd name="connsiteX1" fmla="*/ 1075142 w 1200229"/>
                <a:gd name="connsiteY1" fmla="*/ 250621 h 1200229"/>
                <a:gd name="connsiteX2" fmla="*/ 1140299 w 1200229"/>
                <a:gd name="connsiteY2" fmla="*/ 363475 h 1200229"/>
                <a:gd name="connsiteX3" fmla="*/ 1005545 w 1200229"/>
                <a:gd name="connsiteY3" fmla="*/ 490143 h 1200229"/>
                <a:gd name="connsiteX4" fmla="*/ 1005545 w 1200229"/>
                <a:gd name="connsiteY4" fmla="*/ 710086 h 1200229"/>
                <a:gd name="connsiteX5" fmla="*/ 1140299 w 1200229"/>
                <a:gd name="connsiteY5" fmla="*/ 836754 h 1200229"/>
                <a:gd name="connsiteX6" fmla="*/ 1075142 w 1200229"/>
                <a:gd name="connsiteY6" fmla="*/ 949608 h 1200229"/>
                <a:gd name="connsiteX7" fmla="*/ 898068 w 1200229"/>
                <a:gd name="connsiteY7" fmla="*/ 896242 h 1200229"/>
                <a:gd name="connsiteX8" fmla="*/ 707592 w 1200229"/>
                <a:gd name="connsiteY8" fmla="*/ 1006214 h 1200229"/>
                <a:gd name="connsiteX9" fmla="*/ 665271 w 1200229"/>
                <a:gd name="connsiteY9" fmla="*/ 1186247 h 1200229"/>
                <a:gd name="connsiteX10" fmla="*/ 534958 w 1200229"/>
                <a:gd name="connsiteY10" fmla="*/ 1186247 h 1200229"/>
                <a:gd name="connsiteX11" fmla="*/ 492638 w 1200229"/>
                <a:gd name="connsiteY11" fmla="*/ 1006213 h 1200229"/>
                <a:gd name="connsiteX12" fmla="*/ 302162 w 1200229"/>
                <a:gd name="connsiteY12" fmla="*/ 896241 h 1200229"/>
                <a:gd name="connsiteX13" fmla="*/ 125087 w 1200229"/>
                <a:gd name="connsiteY13" fmla="*/ 949608 h 1200229"/>
                <a:gd name="connsiteX14" fmla="*/ 59930 w 1200229"/>
                <a:gd name="connsiteY14" fmla="*/ 836754 h 1200229"/>
                <a:gd name="connsiteX15" fmla="*/ 194684 w 1200229"/>
                <a:gd name="connsiteY15" fmla="*/ 710086 h 1200229"/>
                <a:gd name="connsiteX16" fmla="*/ 194684 w 1200229"/>
                <a:gd name="connsiteY16" fmla="*/ 490143 h 1200229"/>
                <a:gd name="connsiteX17" fmla="*/ 59930 w 1200229"/>
                <a:gd name="connsiteY17" fmla="*/ 363475 h 1200229"/>
                <a:gd name="connsiteX18" fmla="*/ 125087 w 1200229"/>
                <a:gd name="connsiteY18" fmla="*/ 250621 h 1200229"/>
                <a:gd name="connsiteX19" fmla="*/ 302161 w 1200229"/>
                <a:gd name="connsiteY19" fmla="*/ 303987 h 1200229"/>
                <a:gd name="connsiteX20" fmla="*/ 492637 w 1200229"/>
                <a:gd name="connsiteY20" fmla="*/ 194015 h 1200229"/>
                <a:gd name="connsiteX21" fmla="*/ 534958 w 1200229"/>
                <a:gd name="connsiteY21" fmla="*/ 13982 h 1200229"/>
                <a:gd name="connsiteX22" fmla="*/ 665271 w 1200229"/>
                <a:gd name="connsiteY22" fmla="*/ 13982 h 1200229"/>
                <a:gd name="connsiteX23" fmla="*/ 707591 w 1200229"/>
                <a:gd name="connsiteY23" fmla="*/ 194016 h 1200229"/>
                <a:gd name="connsiteX24" fmla="*/ 898067 w 1200229"/>
                <a:gd name="connsiteY24" fmla="*/ 303988 h 1200229"/>
                <a:gd name="connsiteX25" fmla="*/ 898068 w 1200229"/>
                <a:gd name="connsiteY25" fmla="*/ 303987 h 1200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200229" h="1200229">
                  <a:moveTo>
                    <a:pt x="772524" y="303601"/>
                  </a:moveTo>
                  <a:lnTo>
                    <a:pt x="900900" y="224093"/>
                  </a:lnTo>
                  <a:lnTo>
                    <a:pt x="976137" y="299329"/>
                  </a:lnTo>
                  <a:lnTo>
                    <a:pt x="896628" y="427705"/>
                  </a:lnTo>
                  <a:cubicBezTo>
                    <a:pt x="927251" y="480372"/>
                    <a:pt x="943294" y="540246"/>
                    <a:pt x="943107" y="601169"/>
                  </a:cubicBezTo>
                  <a:lnTo>
                    <a:pt x="1076152" y="672592"/>
                  </a:lnTo>
                  <a:lnTo>
                    <a:pt x="1048613" y="775366"/>
                  </a:lnTo>
                  <a:lnTo>
                    <a:pt x="897682" y="770698"/>
                  </a:lnTo>
                  <a:cubicBezTo>
                    <a:pt x="867382" y="823552"/>
                    <a:pt x="823552" y="867382"/>
                    <a:pt x="770698" y="897682"/>
                  </a:cubicBezTo>
                  <a:lnTo>
                    <a:pt x="775366" y="1048613"/>
                  </a:lnTo>
                  <a:lnTo>
                    <a:pt x="672592" y="1076152"/>
                  </a:lnTo>
                  <a:lnTo>
                    <a:pt x="601169" y="943107"/>
                  </a:lnTo>
                  <a:cubicBezTo>
                    <a:pt x="540246" y="943294"/>
                    <a:pt x="480372" y="927251"/>
                    <a:pt x="427706" y="896627"/>
                  </a:cubicBezTo>
                  <a:lnTo>
                    <a:pt x="299329" y="976136"/>
                  </a:lnTo>
                  <a:lnTo>
                    <a:pt x="224092" y="900900"/>
                  </a:lnTo>
                  <a:lnTo>
                    <a:pt x="303601" y="772524"/>
                  </a:lnTo>
                  <a:cubicBezTo>
                    <a:pt x="272978" y="719857"/>
                    <a:pt x="256935" y="659983"/>
                    <a:pt x="257122" y="599060"/>
                  </a:cubicBezTo>
                  <a:lnTo>
                    <a:pt x="124077" y="527637"/>
                  </a:lnTo>
                  <a:lnTo>
                    <a:pt x="151616" y="424863"/>
                  </a:lnTo>
                  <a:lnTo>
                    <a:pt x="302547" y="429531"/>
                  </a:lnTo>
                  <a:cubicBezTo>
                    <a:pt x="332847" y="376677"/>
                    <a:pt x="376677" y="332847"/>
                    <a:pt x="429531" y="302547"/>
                  </a:cubicBezTo>
                  <a:lnTo>
                    <a:pt x="424863" y="151616"/>
                  </a:lnTo>
                  <a:lnTo>
                    <a:pt x="527637" y="124077"/>
                  </a:lnTo>
                  <a:lnTo>
                    <a:pt x="599060" y="257122"/>
                  </a:lnTo>
                  <a:cubicBezTo>
                    <a:pt x="659983" y="256935"/>
                    <a:pt x="719857" y="272978"/>
                    <a:pt x="772523" y="303602"/>
                  </a:cubicBezTo>
                  <a:lnTo>
                    <a:pt x="772524" y="303601"/>
                  </a:lnTo>
                  <a:close/>
                </a:path>
              </a:pathLst>
            </a:custGeom>
            <a:solidFill>
              <a:schemeClr val="accent5">
                <a:lumMod val="50000"/>
              </a:schemeClr>
            </a:solidFill>
            <a:ln w="19050">
              <a:solidFill>
                <a:schemeClr val="accent5">
                  <a:lumMod val="50000"/>
                </a:schemeClr>
              </a:solidFill>
            </a:ln>
          </p:spPr>
          <p:style>
            <a:lnRef idx="2">
              <a:schemeClr val="accent3"/>
            </a:lnRef>
            <a:fillRef idx="1">
              <a:schemeClr val="lt1"/>
            </a:fillRef>
            <a:effectRef idx="0">
              <a:schemeClr val="accent3"/>
            </a:effectRef>
            <a:fontRef idx="minor">
              <a:schemeClr val="dk1"/>
            </a:fontRef>
          </p:style>
          <p:txBody>
            <a:bodyPr spcFirstLastPara="0" vert="horz" wrap="square" lIns="410819" tIns="410819" rIns="410818" bIns="410818" numCol="1" spcCol="1270" anchor="ctr" anchorCtr="0">
              <a:noAutofit/>
            </a:bodyPr>
            <a:lstStyle/>
            <a:p>
              <a:pPr lvl="0" algn="ctr" defTabSz="444500">
                <a:lnSpc>
                  <a:spcPct val="90000"/>
                </a:lnSpc>
                <a:spcBef>
                  <a:spcPct val="0"/>
                </a:spcBef>
                <a:spcAft>
                  <a:spcPct val="35000"/>
                </a:spcAft>
              </a:pPr>
              <a:endParaRPr lang="en-US" sz="1000" kern="1200" dirty="0">
                <a:solidFill>
                  <a:schemeClr val="tx1"/>
                </a:solidFill>
              </a:endParaRPr>
            </a:p>
          </p:txBody>
        </p:sp>
      </p:grpSp>
      <p:sp>
        <p:nvSpPr>
          <p:cNvPr id="35" name="Rektangel 34">
            <a:extLst>
              <a:ext uri="{FF2B5EF4-FFF2-40B4-BE49-F238E27FC236}">
                <a16:creationId xmlns:a16="http://schemas.microsoft.com/office/drawing/2014/main" id="{557A3BBC-6209-41E4-8FAB-0A39851C7CF7}"/>
              </a:ext>
            </a:extLst>
          </p:cNvPr>
          <p:cNvSpPr/>
          <p:nvPr/>
        </p:nvSpPr>
        <p:spPr>
          <a:xfrm>
            <a:off x="2556880" y="1241146"/>
            <a:ext cx="1899600" cy="918000"/>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t"/>
          <a:lstStyle/>
          <a:p>
            <a:pPr algn="ctr"/>
            <a:endParaRPr lang="sv-SE" sz="1400" dirty="0">
              <a:solidFill>
                <a:srgbClr val="FAFAFA"/>
              </a:solidFill>
              <a:latin typeface="Public Sans Regular"/>
            </a:endParaRPr>
          </a:p>
          <a:p>
            <a:pPr algn="ctr"/>
            <a:r>
              <a:rPr lang="sv-SE" sz="1400" dirty="0">
                <a:solidFill>
                  <a:srgbClr val="FAFAFA"/>
                </a:solidFill>
                <a:latin typeface="Public Sans Regular"/>
              </a:rPr>
              <a:t>Regioner</a:t>
            </a:r>
            <a:endParaRPr lang="sv-SE" sz="1400" dirty="0"/>
          </a:p>
        </p:txBody>
      </p:sp>
      <p:grpSp>
        <p:nvGrpSpPr>
          <p:cNvPr id="37" name="Grupp 36">
            <a:extLst>
              <a:ext uri="{FF2B5EF4-FFF2-40B4-BE49-F238E27FC236}">
                <a16:creationId xmlns:a16="http://schemas.microsoft.com/office/drawing/2014/main" id="{63507A21-C4BF-46E6-A1E0-6F00268F754E}"/>
              </a:ext>
            </a:extLst>
          </p:cNvPr>
          <p:cNvGrpSpPr/>
          <p:nvPr/>
        </p:nvGrpSpPr>
        <p:grpSpPr>
          <a:xfrm>
            <a:off x="2281522" y="2159144"/>
            <a:ext cx="2918889" cy="3041919"/>
            <a:chOff x="2281522" y="2454419"/>
            <a:chExt cx="2918889" cy="3041919"/>
          </a:xfrm>
        </p:grpSpPr>
        <p:cxnSp>
          <p:nvCxnSpPr>
            <p:cNvPr id="38" name="Koppling: vinklad 37">
              <a:extLst>
                <a:ext uri="{FF2B5EF4-FFF2-40B4-BE49-F238E27FC236}">
                  <a16:creationId xmlns:a16="http://schemas.microsoft.com/office/drawing/2014/main" id="{88FE0FF2-E284-4EBA-85D6-229F7CFCFEEB}"/>
                </a:ext>
              </a:extLst>
            </p:cNvPr>
            <p:cNvCxnSpPr>
              <a:cxnSpLocks/>
            </p:cNvCxnSpPr>
            <p:nvPr/>
          </p:nvCxnSpPr>
          <p:spPr>
            <a:xfrm rot="16200000" flipH="1">
              <a:off x="3270242" y="3391412"/>
              <a:ext cx="2867161" cy="993176"/>
            </a:xfrm>
            <a:prstGeom prst="bentConnector3">
              <a:avLst>
                <a:gd name="adj1" fmla="val 100265"/>
              </a:avLst>
            </a:prstGeom>
            <a:ln w="12700">
              <a:headEnd type="none" w="lg" len="med"/>
              <a:tailEnd type="triangle"/>
            </a:ln>
          </p:spPr>
          <p:style>
            <a:lnRef idx="1">
              <a:schemeClr val="accent1"/>
            </a:lnRef>
            <a:fillRef idx="0">
              <a:schemeClr val="accent1"/>
            </a:fillRef>
            <a:effectRef idx="0">
              <a:schemeClr val="accent1"/>
            </a:effectRef>
            <a:fontRef idx="minor">
              <a:schemeClr val="tx1"/>
            </a:fontRef>
          </p:style>
        </p:cxnSp>
        <p:sp>
          <p:nvSpPr>
            <p:cNvPr id="39" name="Rektangel 38">
              <a:extLst>
                <a:ext uri="{FF2B5EF4-FFF2-40B4-BE49-F238E27FC236}">
                  <a16:creationId xmlns:a16="http://schemas.microsoft.com/office/drawing/2014/main" id="{2E7CDE08-2930-4E50-9EB1-5BC99C1748E4}"/>
                </a:ext>
              </a:extLst>
            </p:cNvPr>
            <p:cNvSpPr/>
            <p:nvPr/>
          </p:nvSpPr>
          <p:spPr>
            <a:xfrm>
              <a:off x="2281522" y="3952379"/>
              <a:ext cx="1615440" cy="917999"/>
            </a:xfrm>
            <a:prstGeom prst="rect">
              <a:avLst/>
            </a:prstGeom>
            <a:solidFill>
              <a:schemeClr val="accent1">
                <a:lumMod val="40000"/>
                <a:lumOff val="60000"/>
              </a:schemeClr>
            </a:solidFill>
            <a:ln>
              <a:solidFill>
                <a:schemeClr val="tx2"/>
              </a:solidFill>
            </a:ln>
          </p:spPr>
          <p:style>
            <a:lnRef idx="1">
              <a:schemeClr val="dk1"/>
            </a:lnRef>
            <a:fillRef idx="2">
              <a:schemeClr val="dk1"/>
            </a:fillRef>
            <a:effectRef idx="1">
              <a:schemeClr val="dk1"/>
            </a:effectRef>
            <a:fontRef idx="minor">
              <a:schemeClr val="dk1"/>
            </a:fontRef>
          </p:style>
          <p:txBody>
            <a:bodyPr lIns="36000" rIns="36000" rtlCol="0" anchor="ctr"/>
            <a:lstStyle/>
            <a:p>
              <a:pPr algn="ctr"/>
              <a:r>
                <a:rPr lang="sv-SE" sz="1400" dirty="0">
                  <a:solidFill>
                    <a:schemeClr val="tx2"/>
                  </a:solidFill>
                </a:rPr>
                <a:t>Nationell vårdförmedling </a:t>
              </a:r>
            </a:p>
            <a:p>
              <a:pPr algn="ctr"/>
              <a:r>
                <a:rPr lang="sv-SE" sz="1400" i="1" dirty="0">
                  <a:solidFill>
                    <a:schemeClr val="tx2"/>
                  </a:solidFill>
                </a:rPr>
                <a:t>e-tjänst för registrering</a:t>
              </a:r>
            </a:p>
          </p:txBody>
        </p:sp>
        <p:cxnSp>
          <p:nvCxnSpPr>
            <p:cNvPr id="40" name="Koppling: vinklad 39">
              <a:extLst>
                <a:ext uri="{FF2B5EF4-FFF2-40B4-BE49-F238E27FC236}">
                  <a16:creationId xmlns:a16="http://schemas.microsoft.com/office/drawing/2014/main" id="{DA5629CE-5DE1-4922-A84A-1DAB99E9586F}"/>
                </a:ext>
              </a:extLst>
            </p:cNvPr>
            <p:cNvCxnSpPr>
              <a:cxnSpLocks/>
              <a:stCxn id="39" idx="2"/>
            </p:cNvCxnSpPr>
            <p:nvPr/>
          </p:nvCxnSpPr>
          <p:spPr>
            <a:xfrm rot="16200000" flipH="1">
              <a:off x="3815815" y="4143805"/>
              <a:ext cx="625961" cy="2079106"/>
            </a:xfrm>
            <a:prstGeom prst="bentConnector2">
              <a:avLst/>
            </a:prstGeom>
            <a:ln w="12700">
              <a:headEnd type="none" w="lg" len="med"/>
              <a:tailEnd type="triangle"/>
            </a:ln>
          </p:spPr>
          <p:style>
            <a:lnRef idx="1">
              <a:schemeClr val="accent1"/>
            </a:lnRef>
            <a:fillRef idx="0">
              <a:schemeClr val="accent1"/>
            </a:fillRef>
            <a:effectRef idx="0">
              <a:schemeClr val="accent1"/>
            </a:effectRef>
            <a:fontRef idx="minor">
              <a:schemeClr val="tx1"/>
            </a:fontRef>
          </p:style>
        </p:cxnSp>
        <p:cxnSp>
          <p:nvCxnSpPr>
            <p:cNvPr id="41" name="Rak pilkoppling 40">
              <a:extLst>
                <a:ext uri="{FF2B5EF4-FFF2-40B4-BE49-F238E27FC236}">
                  <a16:creationId xmlns:a16="http://schemas.microsoft.com/office/drawing/2014/main" id="{29989836-6AD4-45DF-8F40-EF929D53CE6D}"/>
                </a:ext>
              </a:extLst>
            </p:cNvPr>
            <p:cNvCxnSpPr>
              <a:cxnSpLocks/>
              <a:endCxn id="39" idx="0"/>
            </p:cNvCxnSpPr>
            <p:nvPr/>
          </p:nvCxnSpPr>
          <p:spPr>
            <a:xfrm>
              <a:off x="3089242" y="2454420"/>
              <a:ext cx="0" cy="1497959"/>
            </a:xfrm>
            <a:prstGeom prst="straightConnector1">
              <a:avLst/>
            </a:prstGeom>
            <a:ln w="12700">
              <a:headEnd type="none" w="lg" len="med"/>
              <a:tailEnd type="triangle"/>
            </a:ln>
          </p:spPr>
          <p:style>
            <a:lnRef idx="1">
              <a:schemeClr val="accent1"/>
            </a:lnRef>
            <a:fillRef idx="0">
              <a:schemeClr val="accent1"/>
            </a:fillRef>
            <a:effectRef idx="0">
              <a:schemeClr val="accent1"/>
            </a:effectRef>
            <a:fontRef idx="minor">
              <a:schemeClr val="tx1"/>
            </a:fontRef>
          </p:style>
        </p:cxnSp>
        <p:sp>
          <p:nvSpPr>
            <p:cNvPr id="42" name="Ellips 41">
              <a:extLst>
                <a:ext uri="{FF2B5EF4-FFF2-40B4-BE49-F238E27FC236}">
                  <a16:creationId xmlns:a16="http://schemas.microsoft.com/office/drawing/2014/main" id="{C8C533E3-43CF-47A4-B190-CA5DB680C827}"/>
                </a:ext>
              </a:extLst>
            </p:cNvPr>
            <p:cNvSpPr/>
            <p:nvPr/>
          </p:nvSpPr>
          <p:spPr>
            <a:xfrm>
              <a:off x="2618083" y="2699327"/>
              <a:ext cx="1986375" cy="917999"/>
            </a:xfrm>
            <a:prstGeom prst="ellipse">
              <a:avLst/>
            </a:prstGeom>
            <a:solidFill>
              <a:schemeClr val="tx2">
                <a:lumMod val="25000"/>
                <a:lumOff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sv-SE" sz="1200" dirty="0">
                  <a:solidFill>
                    <a:schemeClr val="tx1"/>
                  </a:solidFill>
                </a:rPr>
                <a:t>Uppgifter om avtalat utbud av vårdtjänster</a:t>
              </a:r>
              <a:endParaRPr lang="sv-SE" sz="1200" i="1" dirty="0">
                <a:solidFill>
                  <a:schemeClr val="tx1"/>
                </a:solidFill>
              </a:endParaRPr>
            </a:p>
          </p:txBody>
        </p:sp>
      </p:grpSp>
      <p:sp>
        <p:nvSpPr>
          <p:cNvPr id="43" name="Ellips 42">
            <a:extLst>
              <a:ext uri="{FF2B5EF4-FFF2-40B4-BE49-F238E27FC236}">
                <a16:creationId xmlns:a16="http://schemas.microsoft.com/office/drawing/2014/main" id="{CA5C3170-D7A3-42CB-96FA-354B4A93B18C}"/>
              </a:ext>
            </a:extLst>
          </p:cNvPr>
          <p:cNvSpPr/>
          <p:nvPr/>
        </p:nvSpPr>
        <p:spPr>
          <a:xfrm>
            <a:off x="7831169" y="4757294"/>
            <a:ext cx="1986374" cy="1013606"/>
          </a:xfrm>
          <a:prstGeom prst="ellipse">
            <a:avLst/>
          </a:prstGeom>
          <a:solidFill>
            <a:schemeClr val="tx2">
              <a:lumMod val="25000"/>
              <a:lumOff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sv-SE" sz="1200">
                <a:solidFill>
                  <a:schemeClr val="tx1"/>
                </a:solidFill>
              </a:rPr>
              <a:t>Uppgifter om organisation</a:t>
            </a:r>
          </a:p>
          <a:p>
            <a:pPr algn="ctr"/>
            <a:r>
              <a:rPr lang="sv-SE" sz="1200">
                <a:solidFill>
                  <a:schemeClr val="tx1"/>
                </a:solidFill>
              </a:rPr>
              <a:t>och avtalat utbud av vårdtjänster</a:t>
            </a:r>
            <a:endParaRPr lang="sv-SE" sz="1200" dirty="0">
              <a:solidFill>
                <a:schemeClr val="tx1"/>
              </a:solidFill>
            </a:endParaRPr>
          </a:p>
        </p:txBody>
      </p:sp>
      <p:pic>
        <p:nvPicPr>
          <p:cNvPr id="44" name="Bild 2">
            <a:extLst>
              <a:ext uri="{FF2B5EF4-FFF2-40B4-BE49-F238E27FC236}">
                <a16:creationId xmlns:a16="http://schemas.microsoft.com/office/drawing/2014/main" id="{26643804-BDE2-4252-A1A1-8973E310F082}"/>
              </a:ext>
              <a:ext uri="{C183D7F6-B498-43B3-948B-1728B52AA6E4}">
                <adec:decorative xmlns:adec="http://schemas.microsoft.com/office/drawing/2017/decorative" val="1"/>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503529" y="5436142"/>
            <a:ext cx="1202244" cy="221953"/>
          </a:xfrm>
          <a:prstGeom prst="rect">
            <a:avLst/>
          </a:prstGeom>
        </p:spPr>
      </p:pic>
    </p:spTree>
    <p:extLst>
      <p:ext uri="{BB962C8B-B14F-4D97-AF65-F5344CB8AC3E}">
        <p14:creationId xmlns:p14="http://schemas.microsoft.com/office/powerpoint/2010/main" val="427359601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4"/>
                                        </p:tgtEl>
                                        <p:attrNameLst>
                                          <p:attrName>style.visibility</p:attrName>
                                        </p:attrNameLst>
                                      </p:cBhvr>
                                      <p:to>
                                        <p:strVal val="visible"/>
                                      </p:to>
                                    </p:set>
                                    <p:animEffect transition="in" filter="fade">
                                      <p:cBhvr>
                                        <p:cTn id="12" dur="500"/>
                                        <p:tgtEl>
                                          <p:spTgt spid="3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500"/>
                                        <p:tgtEl>
                                          <p:spTgt spid="21"/>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0"/>
                                        </p:tgtEl>
                                        <p:attrNameLst>
                                          <p:attrName>style.visibility</p:attrName>
                                        </p:attrNameLst>
                                      </p:cBhvr>
                                      <p:to>
                                        <p:strVal val="visible"/>
                                      </p:to>
                                    </p:set>
                                    <p:animEffect transition="in" filter="fade">
                                      <p:cBhvr>
                                        <p:cTn id="22" dur="500"/>
                                        <p:tgtEl>
                                          <p:spTgt spid="30"/>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fade">
                                      <p:cBhvr>
                                        <p:cTn id="27" dur="500"/>
                                        <p:tgtEl>
                                          <p:spTgt spid="35"/>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7"/>
                                        </p:tgtEl>
                                        <p:attrNameLst>
                                          <p:attrName>style.visibility</p:attrName>
                                        </p:attrNameLst>
                                      </p:cBhvr>
                                      <p:to>
                                        <p:strVal val="visible"/>
                                      </p:to>
                                    </p:set>
                                    <p:animEffect transition="in" filter="fade">
                                      <p:cBhvr>
                                        <p:cTn id="32" dur="500"/>
                                        <p:tgtEl>
                                          <p:spTgt spid="37"/>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fade">
                                      <p:cBhvr>
                                        <p:cTn id="37" dur="500"/>
                                        <p:tgtEl>
                                          <p:spTgt spid="29"/>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436889D6-92A9-4575-8E8E-8AEE33ACA80C}"/>
              </a:ext>
            </a:extLst>
          </p:cNvPr>
          <p:cNvSpPr>
            <a:spLocks noGrp="1"/>
          </p:cNvSpPr>
          <p:nvPr>
            <p:ph type="title" idx="4294967295"/>
          </p:nvPr>
        </p:nvSpPr>
        <p:spPr>
          <a:xfrm>
            <a:off x="1055602" y="373735"/>
            <a:ext cx="10718502" cy="442912"/>
          </a:xfrm>
        </p:spPr>
        <p:txBody>
          <a:bodyPr>
            <a:normAutofit fontScale="90000"/>
          </a:bodyPr>
          <a:lstStyle/>
          <a:p>
            <a:r>
              <a:rPr lang="sv-SE" sz="3200" dirty="0" err="1"/>
              <a:t>API:er</a:t>
            </a:r>
            <a:r>
              <a:rPr lang="sv-SE" sz="3200" dirty="0"/>
              <a:t> för informationsförsörjning och tillgängliggörande</a:t>
            </a:r>
          </a:p>
        </p:txBody>
      </p:sp>
      <p:sp>
        <p:nvSpPr>
          <p:cNvPr id="4" name="Platshållare för bildnummer 3">
            <a:extLst>
              <a:ext uri="{FF2B5EF4-FFF2-40B4-BE49-F238E27FC236}">
                <a16:creationId xmlns:a16="http://schemas.microsoft.com/office/drawing/2014/main" id="{A4042425-7189-4A19-B5CA-182C9E06D1EF}"/>
              </a:ext>
            </a:extLst>
          </p:cNvPr>
          <p:cNvSpPr>
            <a:spLocks noGrp="1"/>
          </p:cNvSpPr>
          <p:nvPr>
            <p:ph type="sldNum" sz="quarter" idx="4294967295"/>
          </p:nvPr>
        </p:nvSpPr>
        <p:spPr>
          <a:xfrm>
            <a:off x="-182886" y="-355004"/>
            <a:ext cx="0" cy="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dirty="0">
                <a:ln>
                  <a:noFill/>
                </a:ln>
                <a:solidFill>
                  <a:srgbClr val="212121"/>
                </a:solidFill>
                <a:effectLst/>
                <a:uLnTx/>
                <a:uFillTx/>
                <a:latin typeface="Public Sans Regular"/>
                <a:ea typeface="+mn-ea"/>
                <a:cs typeface="+mn-cs"/>
              </a:rPr>
              <a:t> </a:t>
            </a:r>
          </a:p>
        </p:txBody>
      </p:sp>
      <p:sp>
        <p:nvSpPr>
          <p:cNvPr id="12" name="Rektangel 11">
            <a:extLst>
              <a:ext uri="{FF2B5EF4-FFF2-40B4-BE49-F238E27FC236}">
                <a16:creationId xmlns:a16="http://schemas.microsoft.com/office/drawing/2014/main" id="{48AAB62E-D91C-4EF0-AB7F-E9424E467578}"/>
              </a:ext>
            </a:extLst>
          </p:cNvPr>
          <p:cNvSpPr/>
          <p:nvPr/>
        </p:nvSpPr>
        <p:spPr>
          <a:xfrm>
            <a:off x="1057221" y="1301453"/>
            <a:ext cx="2262129" cy="4426236"/>
          </a:xfrm>
          <a:prstGeom prst="rect">
            <a:avLst/>
          </a:prstGeom>
          <a:ln>
            <a:solidFill>
              <a:schemeClr val="tx2">
                <a:lumMod val="75000"/>
                <a:lumOff val="25000"/>
              </a:schemeClr>
            </a:solid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dirty="0">
                <a:ln>
                  <a:noFill/>
                </a:ln>
                <a:solidFill>
                  <a:srgbClr val="FAFAFA"/>
                </a:solidFill>
                <a:effectLst/>
                <a:uLnTx/>
                <a:uFillTx/>
                <a:latin typeface="Public Sans Regular"/>
                <a:ea typeface="+mn-ea"/>
                <a:cs typeface="+mn-cs"/>
              </a:rPr>
              <a:t>Uppgiftslämnande organisationer </a:t>
            </a:r>
          </a:p>
        </p:txBody>
      </p:sp>
      <p:grpSp>
        <p:nvGrpSpPr>
          <p:cNvPr id="22" name="Grupp 21">
            <a:extLst>
              <a:ext uri="{FF2B5EF4-FFF2-40B4-BE49-F238E27FC236}">
                <a16:creationId xmlns:a16="http://schemas.microsoft.com/office/drawing/2014/main" id="{D6827A33-DAD4-471C-AF81-08DC408C1000}"/>
              </a:ext>
            </a:extLst>
          </p:cNvPr>
          <p:cNvGrpSpPr/>
          <p:nvPr/>
        </p:nvGrpSpPr>
        <p:grpSpPr>
          <a:xfrm>
            <a:off x="8131567" y="3630277"/>
            <a:ext cx="2685844" cy="1516495"/>
            <a:chOff x="8314453" y="3985281"/>
            <a:chExt cx="2685844" cy="1516495"/>
          </a:xfrm>
        </p:grpSpPr>
        <p:sp>
          <p:nvSpPr>
            <p:cNvPr id="45" name="Rektangel 44">
              <a:extLst>
                <a:ext uri="{FF2B5EF4-FFF2-40B4-BE49-F238E27FC236}">
                  <a16:creationId xmlns:a16="http://schemas.microsoft.com/office/drawing/2014/main" id="{FEBB7448-DA46-429A-AAA7-A69CB145CDE0}"/>
                </a:ext>
              </a:extLst>
            </p:cNvPr>
            <p:cNvSpPr/>
            <p:nvPr/>
          </p:nvSpPr>
          <p:spPr>
            <a:xfrm>
              <a:off x="9347034" y="3985281"/>
              <a:ext cx="1653263" cy="1379163"/>
            </a:xfrm>
            <a:prstGeom prst="rect">
              <a:avLst/>
            </a:prstGeom>
            <a:solidFill>
              <a:schemeClr val="tx1">
                <a:lumMod val="25000"/>
                <a:lumOff val="75000"/>
              </a:schemeClr>
            </a:solidFill>
            <a:ln>
              <a:noFill/>
            </a:ln>
            <a:effectLst>
              <a:outerShdw blurRad="50800" dist="38100" dir="2700000" algn="tl"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400" b="0" i="0" u="none" strike="noStrike" kern="1200" cap="none" spc="0" normalizeH="0" baseline="0" noProof="0" dirty="0">
                <a:ln>
                  <a:noFill/>
                </a:ln>
                <a:solidFill>
                  <a:srgbClr val="212121"/>
                </a:solidFill>
                <a:effectLst/>
                <a:uLnTx/>
                <a:uFillTx/>
                <a:latin typeface="Public Sans Regular"/>
                <a:ea typeface="+mn-ea"/>
                <a:cs typeface="+mn-cs"/>
              </a:endParaRPr>
            </a:p>
          </p:txBody>
        </p:sp>
        <p:sp>
          <p:nvSpPr>
            <p:cNvPr id="44" name="Rektangel 43">
              <a:extLst>
                <a:ext uri="{FF2B5EF4-FFF2-40B4-BE49-F238E27FC236}">
                  <a16:creationId xmlns:a16="http://schemas.microsoft.com/office/drawing/2014/main" id="{A0876E03-215C-47A1-9AC4-0C55EE60C23E}"/>
                </a:ext>
              </a:extLst>
            </p:cNvPr>
            <p:cNvSpPr/>
            <p:nvPr/>
          </p:nvSpPr>
          <p:spPr>
            <a:xfrm>
              <a:off x="9233593" y="4038021"/>
              <a:ext cx="1653263" cy="1379163"/>
            </a:xfrm>
            <a:prstGeom prst="rect">
              <a:avLst/>
            </a:prstGeom>
            <a:solidFill>
              <a:schemeClr val="tx1">
                <a:lumMod val="25000"/>
                <a:lumOff val="75000"/>
              </a:schemeClr>
            </a:solidFill>
            <a:ln>
              <a:noFill/>
            </a:ln>
            <a:effectLst>
              <a:outerShdw blurRad="50800" dist="38100" dir="2700000" algn="tl"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400" b="0" i="0" u="none" strike="noStrike" kern="1200" cap="none" spc="0" normalizeH="0" baseline="0" noProof="0" dirty="0">
                <a:ln>
                  <a:noFill/>
                </a:ln>
                <a:solidFill>
                  <a:srgbClr val="212121"/>
                </a:solidFill>
                <a:effectLst/>
                <a:uLnTx/>
                <a:uFillTx/>
                <a:latin typeface="Public Sans Regular"/>
                <a:ea typeface="+mn-ea"/>
                <a:cs typeface="+mn-cs"/>
              </a:endParaRPr>
            </a:p>
          </p:txBody>
        </p:sp>
        <p:sp>
          <p:nvSpPr>
            <p:cNvPr id="23" name="Rektangel 22">
              <a:extLst>
                <a:ext uri="{FF2B5EF4-FFF2-40B4-BE49-F238E27FC236}">
                  <a16:creationId xmlns:a16="http://schemas.microsoft.com/office/drawing/2014/main" id="{45761A8F-6019-4674-A59A-22267A84ED1B}"/>
                </a:ext>
              </a:extLst>
            </p:cNvPr>
            <p:cNvSpPr/>
            <p:nvPr/>
          </p:nvSpPr>
          <p:spPr>
            <a:xfrm>
              <a:off x="9120152" y="4122613"/>
              <a:ext cx="1653263" cy="1379163"/>
            </a:xfrm>
            <a:prstGeom prst="rect">
              <a:avLst/>
            </a:prstGeom>
            <a:solidFill>
              <a:schemeClr val="tx1">
                <a:lumMod val="25000"/>
                <a:lumOff val="75000"/>
              </a:schemeClr>
            </a:solidFill>
            <a:ln>
              <a:noFill/>
            </a:ln>
            <a:effectLst>
              <a:outerShdw blurRad="50800" dist="38100" dir="2700000" algn="tl"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400" b="0" i="0" u="none" strike="noStrike" kern="1200" cap="none" spc="0" normalizeH="0" baseline="0" noProof="0" dirty="0">
                  <a:ln>
                    <a:noFill/>
                  </a:ln>
                  <a:solidFill>
                    <a:srgbClr val="212121"/>
                  </a:solidFill>
                  <a:effectLst/>
                  <a:uLnTx/>
                  <a:uFillTx/>
                  <a:latin typeface="Public Sans Regular"/>
                  <a:ea typeface="+mn-ea"/>
                  <a:cs typeface="+mn-cs"/>
                </a:rPr>
                <a:t>På sikt även tjänster hos andra aktörer</a:t>
              </a:r>
            </a:p>
          </p:txBody>
        </p:sp>
        <p:cxnSp>
          <p:nvCxnSpPr>
            <p:cNvPr id="42" name="Koppling: vinklad 41">
              <a:extLst>
                <a:ext uri="{FF2B5EF4-FFF2-40B4-BE49-F238E27FC236}">
                  <a16:creationId xmlns:a16="http://schemas.microsoft.com/office/drawing/2014/main" id="{3C89B402-429B-4D6A-B61D-E51E74971183}"/>
                </a:ext>
              </a:extLst>
            </p:cNvPr>
            <p:cNvCxnSpPr>
              <a:cxnSpLocks/>
            </p:cNvCxnSpPr>
            <p:nvPr/>
          </p:nvCxnSpPr>
          <p:spPr>
            <a:xfrm flipV="1">
              <a:off x="8314453" y="4812193"/>
              <a:ext cx="727327" cy="1"/>
            </a:xfrm>
            <a:prstGeom prst="bentConnector3">
              <a:avLst>
                <a:gd name="adj1" fmla="val 50000"/>
              </a:avLst>
            </a:prstGeom>
            <a:ln w="12700">
              <a:headEnd type="none" w="lg" len="med"/>
              <a:tailEnd type="triangle"/>
            </a:ln>
          </p:spPr>
          <p:style>
            <a:lnRef idx="1">
              <a:schemeClr val="accent1"/>
            </a:lnRef>
            <a:fillRef idx="0">
              <a:schemeClr val="accent1"/>
            </a:fillRef>
            <a:effectRef idx="0">
              <a:schemeClr val="accent1"/>
            </a:effectRef>
            <a:fontRef idx="minor">
              <a:schemeClr val="tx1"/>
            </a:fontRef>
          </p:style>
        </p:cxnSp>
      </p:grpSp>
      <p:sp>
        <p:nvSpPr>
          <p:cNvPr id="28" name="textruta 27">
            <a:extLst>
              <a:ext uri="{FF2B5EF4-FFF2-40B4-BE49-F238E27FC236}">
                <a16:creationId xmlns:a16="http://schemas.microsoft.com/office/drawing/2014/main" id="{2BF724BD-6690-44DF-8C42-73B883865661}"/>
              </a:ext>
            </a:extLst>
          </p:cNvPr>
          <p:cNvSpPr txBox="1"/>
          <p:nvPr/>
        </p:nvSpPr>
        <p:spPr>
          <a:xfrm>
            <a:off x="826436" y="5893477"/>
            <a:ext cx="3073591" cy="369332"/>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dirty="0">
                <a:ln>
                  <a:noFill/>
                </a:ln>
                <a:solidFill>
                  <a:srgbClr val="212121"/>
                </a:solidFill>
                <a:effectLst/>
                <a:uLnTx/>
                <a:uFillTx/>
                <a:latin typeface="Public Sans Regular"/>
                <a:ea typeface="+mn-ea"/>
                <a:cs typeface="+mn-cs"/>
              </a:rPr>
              <a:t>Informationsförsörjning</a:t>
            </a:r>
          </a:p>
        </p:txBody>
      </p:sp>
      <p:grpSp>
        <p:nvGrpSpPr>
          <p:cNvPr id="21" name="Grupp 20">
            <a:extLst>
              <a:ext uri="{FF2B5EF4-FFF2-40B4-BE49-F238E27FC236}">
                <a16:creationId xmlns:a16="http://schemas.microsoft.com/office/drawing/2014/main" id="{280E6FC5-6845-4A09-B79A-14031DB8C146}"/>
              </a:ext>
            </a:extLst>
          </p:cNvPr>
          <p:cNvGrpSpPr/>
          <p:nvPr/>
        </p:nvGrpSpPr>
        <p:grpSpPr>
          <a:xfrm>
            <a:off x="8121567" y="1939813"/>
            <a:ext cx="3652537" cy="4308050"/>
            <a:chOff x="8304453" y="2294817"/>
            <a:chExt cx="3652537" cy="4308050"/>
          </a:xfrm>
        </p:grpSpPr>
        <p:sp>
          <p:nvSpPr>
            <p:cNvPr id="43" name="Rektangel 42">
              <a:extLst>
                <a:ext uri="{FF2B5EF4-FFF2-40B4-BE49-F238E27FC236}">
                  <a16:creationId xmlns:a16="http://schemas.microsoft.com/office/drawing/2014/main" id="{4741938D-5ABB-482D-84D9-F11A0E55F3D0}"/>
                </a:ext>
              </a:extLst>
            </p:cNvPr>
            <p:cNvSpPr/>
            <p:nvPr/>
          </p:nvSpPr>
          <p:spPr>
            <a:xfrm>
              <a:off x="9336823" y="2294817"/>
              <a:ext cx="1653262" cy="1379265"/>
            </a:xfrm>
            <a:prstGeom prst="rect">
              <a:avLst/>
            </a:prstGeom>
            <a:solidFill>
              <a:srgbClr val="FFE098"/>
            </a:solidFill>
            <a:ln>
              <a:noFill/>
            </a:ln>
            <a:effectLst>
              <a:outerShdw blurRad="50800" dist="38100" dir="2700000" algn="tl"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400" b="0" i="0" u="none" strike="noStrike" kern="1200" cap="none" spc="0" normalizeH="0" baseline="0" noProof="0" dirty="0">
                <a:ln>
                  <a:noFill/>
                </a:ln>
                <a:solidFill>
                  <a:srgbClr val="212121"/>
                </a:solidFill>
                <a:effectLst/>
                <a:uLnTx/>
                <a:uFillTx/>
                <a:latin typeface="Public Sans Regular"/>
                <a:ea typeface="+mn-ea"/>
                <a:cs typeface="+mn-cs"/>
              </a:endParaRPr>
            </a:p>
          </p:txBody>
        </p:sp>
        <p:sp>
          <p:nvSpPr>
            <p:cNvPr id="37" name="Rektangel 36">
              <a:extLst>
                <a:ext uri="{FF2B5EF4-FFF2-40B4-BE49-F238E27FC236}">
                  <a16:creationId xmlns:a16="http://schemas.microsoft.com/office/drawing/2014/main" id="{0030A4CD-B6ED-4720-91A7-DB730C3C884F}"/>
                </a:ext>
              </a:extLst>
            </p:cNvPr>
            <p:cNvSpPr/>
            <p:nvPr/>
          </p:nvSpPr>
          <p:spPr>
            <a:xfrm>
              <a:off x="9233593" y="2411365"/>
              <a:ext cx="1653262" cy="1379265"/>
            </a:xfrm>
            <a:prstGeom prst="rect">
              <a:avLst/>
            </a:prstGeom>
            <a:solidFill>
              <a:srgbClr val="FFE098"/>
            </a:solidFill>
            <a:ln>
              <a:noFill/>
            </a:ln>
            <a:effectLst>
              <a:outerShdw blurRad="50800" dist="38100" dir="2700000" algn="tl"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400" b="0" i="0" u="none" strike="noStrike" kern="1200" cap="none" spc="0" normalizeH="0" baseline="0" noProof="0" dirty="0">
                <a:ln>
                  <a:noFill/>
                </a:ln>
                <a:solidFill>
                  <a:srgbClr val="212121"/>
                </a:solidFill>
                <a:effectLst/>
                <a:uLnTx/>
                <a:uFillTx/>
                <a:latin typeface="Public Sans Regular"/>
                <a:ea typeface="+mn-ea"/>
                <a:cs typeface="+mn-cs"/>
              </a:endParaRPr>
            </a:p>
          </p:txBody>
        </p:sp>
        <p:sp>
          <p:nvSpPr>
            <p:cNvPr id="25" name="Rektangel 24">
              <a:extLst>
                <a:ext uri="{FF2B5EF4-FFF2-40B4-BE49-F238E27FC236}">
                  <a16:creationId xmlns:a16="http://schemas.microsoft.com/office/drawing/2014/main" id="{18452232-7359-4CEA-8169-9BB999630345}"/>
                </a:ext>
              </a:extLst>
            </p:cNvPr>
            <p:cNvSpPr/>
            <p:nvPr/>
          </p:nvSpPr>
          <p:spPr>
            <a:xfrm>
              <a:off x="9120153" y="2512500"/>
              <a:ext cx="1653262" cy="1379265"/>
            </a:xfrm>
            <a:prstGeom prst="rect">
              <a:avLst/>
            </a:prstGeom>
            <a:solidFill>
              <a:srgbClr val="FFE098"/>
            </a:solidFill>
            <a:ln>
              <a:noFill/>
            </a:ln>
            <a:effectLst>
              <a:outerShdw blurRad="50800" dist="38100" dir="2700000" algn="tl"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400" b="0" i="0" u="none" strike="noStrike" kern="1200" cap="none" spc="0" normalizeH="0" baseline="0" noProof="0" dirty="0">
                  <a:ln>
                    <a:noFill/>
                  </a:ln>
                  <a:solidFill>
                    <a:srgbClr val="212121"/>
                  </a:solidFill>
                  <a:effectLst/>
                  <a:uLnTx/>
                  <a:uFillTx/>
                  <a:latin typeface="Public Sans Regular"/>
                  <a:ea typeface="+mn-ea"/>
                  <a:cs typeface="+mn-cs"/>
                </a:rPr>
                <a:t>Tjänster för nationell vårdförmedling</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400" b="0" i="0" u="none" strike="noStrike" kern="1200" cap="none" spc="0" normalizeH="0" baseline="0" noProof="0" dirty="0">
                  <a:ln>
                    <a:noFill/>
                  </a:ln>
                  <a:solidFill>
                    <a:srgbClr val="212121"/>
                  </a:solidFill>
                  <a:effectLst/>
                  <a:uLnTx/>
                  <a:uFillTx/>
                  <a:latin typeface="Public Sans Regular"/>
                  <a:ea typeface="+mn-ea"/>
                  <a:cs typeface="+mn-cs"/>
                </a:rPr>
                <a:t>och på sikt NDI</a:t>
              </a:r>
            </a:p>
          </p:txBody>
        </p:sp>
        <p:cxnSp>
          <p:nvCxnSpPr>
            <p:cNvPr id="76" name="Koppling: vinklad 30">
              <a:extLst>
                <a:ext uri="{FF2B5EF4-FFF2-40B4-BE49-F238E27FC236}">
                  <a16:creationId xmlns:a16="http://schemas.microsoft.com/office/drawing/2014/main" id="{1EED5ED6-7900-4FA8-9803-CE10350E34F5}"/>
                </a:ext>
              </a:extLst>
            </p:cNvPr>
            <p:cNvCxnSpPr>
              <a:cxnSpLocks/>
            </p:cNvCxnSpPr>
            <p:nvPr/>
          </p:nvCxnSpPr>
          <p:spPr>
            <a:xfrm flipV="1">
              <a:off x="8304453" y="3202132"/>
              <a:ext cx="696874" cy="2510"/>
            </a:xfrm>
            <a:prstGeom prst="straightConnector1">
              <a:avLst/>
            </a:prstGeom>
            <a:ln w="12700">
              <a:headEnd type="none" w="lg" len="med"/>
              <a:tailEnd type="triangle"/>
            </a:ln>
          </p:spPr>
          <p:style>
            <a:lnRef idx="1">
              <a:schemeClr val="accent1"/>
            </a:lnRef>
            <a:fillRef idx="0">
              <a:schemeClr val="accent1"/>
            </a:fillRef>
            <a:effectRef idx="0">
              <a:schemeClr val="accent1"/>
            </a:effectRef>
            <a:fontRef idx="minor">
              <a:schemeClr val="tx1"/>
            </a:fontRef>
          </p:style>
        </p:cxnSp>
        <p:sp>
          <p:nvSpPr>
            <p:cNvPr id="32" name="textruta 31">
              <a:extLst>
                <a:ext uri="{FF2B5EF4-FFF2-40B4-BE49-F238E27FC236}">
                  <a16:creationId xmlns:a16="http://schemas.microsoft.com/office/drawing/2014/main" id="{C217EDEB-7774-4BEA-8DB6-3B5186972A98}"/>
                </a:ext>
              </a:extLst>
            </p:cNvPr>
            <p:cNvSpPr txBox="1"/>
            <p:nvPr/>
          </p:nvSpPr>
          <p:spPr>
            <a:xfrm>
              <a:off x="8390340" y="6233535"/>
              <a:ext cx="3566650" cy="369332"/>
            </a:xfrm>
            <a:prstGeom prst="rect">
              <a:avLst/>
            </a:prstGeom>
            <a:noFill/>
          </p:spPr>
          <p:txBody>
            <a:bodyPr wrap="square" lIns="0" r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dirty="0">
                  <a:ln>
                    <a:noFill/>
                  </a:ln>
                  <a:solidFill>
                    <a:srgbClr val="212121"/>
                  </a:solidFill>
                  <a:effectLst/>
                  <a:uLnTx/>
                  <a:uFillTx/>
                  <a:latin typeface="Public Sans Regular"/>
                  <a:ea typeface="+mn-ea"/>
                  <a:cs typeface="+mn-cs"/>
                </a:rPr>
                <a:t>Tillgängliggörande</a:t>
              </a:r>
            </a:p>
          </p:txBody>
        </p:sp>
      </p:grpSp>
      <p:sp>
        <p:nvSpPr>
          <p:cNvPr id="8" name="Rektangel 7">
            <a:extLst>
              <a:ext uri="{FF2B5EF4-FFF2-40B4-BE49-F238E27FC236}">
                <a16:creationId xmlns:a16="http://schemas.microsoft.com/office/drawing/2014/main" id="{38557632-32D3-4DA8-A462-A19EBEC3D50B}"/>
              </a:ext>
            </a:extLst>
          </p:cNvPr>
          <p:cNvSpPr/>
          <p:nvPr/>
        </p:nvSpPr>
        <p:spPr>
          <a:xfrm>
            <a:off x="6270763" y="1373944"/>
            <a:ext cx="1743075" cy="4353745"/>
          </a:xfrm>
          <a:prstGeom prst="rect">
            <a:avLst/>
          </a:prstGeom>
          <a:solidFill>
            <a:schemeClr val="accent1">
              <a:lumMod val="20000"/>
              <a:lumOff val="80000"/>
            </a:schemeClr>
          </a:solidFill>
          <a:ln>
            <a:no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dirty="0">
                <a:ln>
                  <a:noFill/>
                </a:ln>
                <a:solidFill>
                  <a:srgbClr val="212121"/>
                </a:solidFill>
                <a:effectLst/>
                <a:uLnTx/>
                <a:uFillTx/>
                <a:latin typeface="Public Sans Regular"/>
                <a:ea typeface="+mn-ea"/>
                <a:cs typeface="+mn-cs"/>
              </a:rPr>
              <a:t>Nationella katalogen</a:t>
            </a:r>
          </a:p>
        </p:txBody>
      </p:sp>
      <p:pic>
        <p:nvPicPr>
          <p:cNvPr id="26" name="Bild 25" descr="Databas med hel fyllning">
            <a:extLst>
              <a:ext uri="{FF2B5EF4-FFF2-40B4-BE49-F238E27FC236}">
                <a16:creationId xmlns:a16="http://schemas.microsoft.com/office/drawing/2014/main" id="{4A0EC6EC-AE76-4603-8C1B-6253DF6CF750}"/>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039000" y="4599541"/>
            <a:ext cx="294423" cy="294423"/>
          </a:xfrm>
          <a:prstGeom prst="rect">
            <a:avLst/>
          </a:prstGeom>
        </p:spPr>
      </p:pic>
      <p:sp>
        <p:nvSpPr>
          <p:cNvPr id="38" name="Rektangel 37">
            <a:extLst>
              <a:ext uri="{FF2B5EF4-FFF2-40B4-BE49-F238E27FC236}">
                <a16:creationId xmlns:a16="http://schemas.microsoft.com/office/drawing/2014/main" id="{B8672060-89F0-4D92-B6DD-C0070BB5EABD}"/>
              </a:ext>
            </a:extLst>
          </p:cNvPr>
          <p:cNvSpPr/>
          <p:nvPr/>
        </p:nvSpPr>
        <p:spPr>
          <a:xfrm rot="16200000">
            <a:off x="4286408" y="3449016"/>
            <a:ext cx="4200102" cy="235346"/>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srgbClr val="FAFAFA"/>
              </a:solidFill>
              <a:effectLst/>
              <a:uLnTx/>
              <a:uFillTx/>
              <a:latin typeface="Public Sans Regular"/>
              <a:ea typeface="+mn-ea"/>
              <a:cs typeface="+mn-cs"/>
            </a:endParaRPr>
          </a:p>
        </p:txBody>
      </p:sp>
      <p:sp>
        <p:nvSpPr>
          <p:cNvPr id="9" name="textruta 8">
            <a:extLst>
              <a:ext uri="{FF2B5EF4-FFF2-40B4-BE49-F238E27FC236}">
                <a16:creationId xmlns:a16="http://schemas.microsoft.com/office/drawing/2014/main" id="{76719F7B-C4A1-4182-954D-4D9327596E24}"/>
              </a:ext>
            </a:extLst>
          </p:cNvPr>
          <p:cNvSpPr txBox="1"/>
          <p:nvPr/>
        </p:nvSpPr>
        <p:spPr>
          <a:xfrm>
            <a:off x="6277171" y="4614483"/>
            <a:ext cx="219612" cy="161583"/>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050" b="0" i="0" u="none" strike="noStrike" kern="1200" cap="none" spc="0" normalizeH="0" baseline="0" noProof="0" dirty="0">
                <a:ln>
                  <a:noFill/>
                </a:ln>
                <a:solidFill>
                  <a:srgbClr val="FAFAFA"/>
                </a:solidFill>
                <a:effectLst/>
                <a:uLnTx/>
                <a:uFillTx/>
                <a:latin typeface="Public Sans Regular"/>
                <a:ea typeface="+mn-ea"/>
                <a:cs typeface="+mn-cs"/>
              </a:rPr>
              <a:t>API</a:t>
            </a:r>
          </a:p>
        </p:txBody>
      </p:sp>
      <p:grpSp>
        <p:nvGrpSpPr>
          <p:cNvPr id="10" name="Grupp 9">
            <a:extLst>
              <a:ext uri="{FF2B5EF4-FFF2-40B4-BE49-F238E27FC236}">
                <a16:creationId xmlns:a16="http://schemas.microsoft.com/office/drawing/2014/main" id="{394EAF16-A9C5-4107-81CA-8BC0E546CF73}"/>
              </a:ext>
            </a:extLst>
          </p:cNvPr>
          <p:cNvGrpSpPr/>
          <p:nvPr/>
        </p:nvGrpSpPr>
        <p:grpSpPr>
          <a:xfrm>
            <a:off x="7787497" y="2657741"/>
            <a:ext cx="228317" cy="2039104"/>
            <a:chOff x="7970383" y="3593662"/>
            <a:chExt cx="228317" cy="2039104"/>
          </a:xfrm>
        </p:grpSpPr>
        <p:sp>
          <p:nvSpPr>
            <p:cNvPr id="40" name="Rektangel 39">
              <a:extLst>
                <a:ext uri="{FF2B5EF4-FFF2-40B4-BE49-F238E27FC236}">
                  <a16:creationId xmlns:a16="http://schemas.microsoft.com/office/drawing/2014/main" id="{14D01682-8872-4AFC-80B7-A4087AB54CBD}"/>
                </a:ext>
              </a:extLst>
            </p:cNvPr>
            <p:cNvSpPr/>
            <p:nvPr/>
          </p:nvSpPr>
          <p:spPr>
            <a:xfrm rot="16200000">
              <a:off x="7064990" y="4499055"/>
              <a:ext cx="2039104" cy="228317"/>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srgbClr val="FAFAFA"/>
                </a:solidFill>
                <a:effectLst/>
                <a:uLnTx/>
                <a:uFillTx/>
                <a:latin typeface="Public Sans Regular"/>
                <a:ea typeface="+mn-ea"/>
                <a:cs typeface="+mn-cs"/>
              </a:endParaRPr>
            </a:p>
          </p:txBody>
        </p:sp>
        <p:sp>
          <p:nvSpPr>
            <p:cNvPr id="41" name="textruta 40">
              <a:extLst>
                <a:ext uri="{FF2B5EF4-FFF2-40B4-BE49-F238E27FC236}">
                  <a16:creationId xmlns:a16="http://schemas.microsoft.com/office/drawing/2014/main" id="{05098A5D-6D2D-48B8-B923-F89B5ADDC789}"/>
                </a:ext>
              </a:extLst>
            </p:cNvPr>
            <p:cNvSpPr txBox="1"/>
            <p:nvPr/>
          </p:nvSpPr>
          <p:spPr>
            <a:xfrm>
              <a:off x="7977109" y="4590800"/>
              <a:ext cx="219612" cy="161583"/>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050" b="0" i="0" u="none" strike="noStrike" kern="1200" cap="none" spc="0" normalizeH="0" baseline="0" noProof="0" dirty="0">
                  <a:ln>
                    <a:noFill/>
                  </a:ln>
                  <a:solidFill>
                    <a:srgbClr val="FAFAFA"/>
                  </a:solidFill>
                  <a:effectLst/>
                  <a:uLnTx/>
                  <a:uFillTx/>
                  <a:latin typeface="Public Sans Regular"/>
                  <a:ea typeface="+mn-ea"/>
                  <a:cs typeface="+mn-cs"/>
                </a:rPr>
                <a:t>API</a:t>
              </a:r>
            </a:p>
          </p:txBody>
        </p:sp>
      </p:grpSp>
      <p:grpSp>
        <p:nvGrpSpPr>
          <p:cNvPr id="49" name="Grupp 48">
            <a:extLst>
              <a:ext uri="{FF2B5EF4-FFF2-40B4-BE49-F238E27FC236}">
                <a16:creationId xmlns:a16="http://schemas.microsoft.com/office/drawing/2014/main" id="{4A563808-7764-49C7-8D46-B18ADC308D33}"/>
              </a:ext>
            </a:extLst>
          </p:cNvPr>
          <p:cNvGrpSpPr/>
          <p:nvPr/>
        </p:nvGrpSpPr>
        <p:grpSpPr>
          <a:xfrm>
            <a:off x="3365747" y="1301280"/>
            <a:ext cx="2863853" cy="804801"/>
            <a:chOff x="3521557" y="1728948"/>
            <a:chExt cx="2863853" cy="804801"/>
          </a:xfrm>
        </p:grpSpPr>
        <p:cxnSp>
          <p:nvCxnSpPr>
            <p:cNvPr id="29" name="Koppling: vinklad 28">
              <a:extLst>
                <a:ext uri="{FF2B5EF4-FFF2-40B4-BE49-F238E27FC236}">
                  <a16:creationId xmlns:a16="http://schemas.microsoft.com/office/drawing/2014/main" id="{0FF8FC7A-25E2-4128-9E19-48707C14C80A}"/>
                </a:ext>
              </a:extLst>
            </p:cNvPr>
            <p:cNvCxnSpPr>
              <a:cxnSpLocks/>
            </p:cNvCxnSpPr>
            <p:nvPr/>
          </p:nvCxnSpPr>
          <p:spPr>
            <a:xfrm>
              <a:off x="3521557" y="2116089"/>
              <a:ext cx="2863853" cy="12664"/>
            </a:xfrm>
            <a:prstGeom prst="straightConnector1">
              <a:avLst/>
            </a:prstGeom>
            <a:ln w="12700">
              <a:headEnd type="none" w="lg" len="med"/>
              <a:tailEnd type="triangle"/>
            </a:ln>
          </p:spPr>
          <p:style>
            <a:lnRef idx="1">
              <a:schemeClr val="accent1"/>
            </a:lnRef>
            <a:fillRef idx="0">
              <a:schemeClr val="accent1"/>
            </a:fillRef>
            <a:effectRef idx="0">
              <a:schemeClr val="accent1"/>
            </a:effectRef>
            <a:fontRef idx="minor">
              <a:schemeClr val="tx1"/>
            </a:fontRef>
          </p:style>
        </p:cxnSp>
        <p:sp>
          <p:nvSpPr>
            <p:cNvPr id="11" name="Rektangel 10">
              <a:extLst>
                <a:ext uri="{FF2B5EF4-FFF2-40B4-BE49-F238E27FC236}">
                  <a16:creationId xmlns:a16="http://schemas.microsoft.com/office/drawing/2014/main" id="{4A70F400-22C3-426B-AA79-EEEE3BABE925}"/>
                </a:ext>
              </a:extLst>
            </p:cNvPr>
            <p:cNvSpPr/>
            <p:nvPr/>
          </p:nvSpPr>
          <p:spPr>
            <a:xfrm>
              <a:off x="4082913" y="1728948"/>
              <a:ext cx="1743074" cy="804801"/>
            </a:xfrm>
            <a:prstGeom prst="rect">
              <a:avLst/>
            </a:prstGeom>
            <a:solidFill>
              <a:schemeClr val="accent1">
                <a:lumMod val="40000"/>
                <a:lumOff val="60000"/>
              </a:schemeClr>
            </a:solidFill>
            <a:ln>
              <a:no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lIns="36000" tIns="72000" rIns="36000"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400" b="0" i="0" u="none" strike="noStrike" kern="1200" cap="none" spc="0" normalizeH="0" baseline="0" noProof="0" dirty="0">
                <a:ln>
                  <a:noFill/>
                </a:ln>
                <a:solidFill>
                  <a:srgbClr val="212121"/>
                </a:solidFill>
                <a:effectLst/>
                <a:uLnTx/>
                <a:uFillTx/>
                <a:latin typeface="Public Sans Regular"/>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400" b="0" i="0" u="none" strike="noStrike" kern="1200" cap="none" spc="0" normalizeH="0" baseline="0" noProof="0" dirty="0">
                  <a:ln>
                    <a:noFill/>
                  </a:ln>
                  <a:solidFill>
                    <a:srgbClr val="212121"/>
                  </a:solidFill>
                  <a:effectLst/>
                  <a:uLnTx/>
                  <a:uFillTx/>
                  <a:latin typeface="Public Sans Regular"/>
                  <a:ea typeface="+mn-ea"/>
                  <a:cs typeface="+mn-cs"/>
                </a:rPr>
                <a:t>E-tjänst</a:t>
              </a:r>
            </a:p>
          </p:txBody>
        </p:sp>
      </p:grpSp>
      <p:sp>
        <p:nvSpPr>
          <p:cNvPr id="53" name="textruta 52">
            <a:extLst>
              <a:ext uri="{FF2B5EF4-FFF2-40B4-BE49-F238E27FC236}">
                <a16:creationId xmlns:a16="http://schemas.microsoft.com/office/drawing/2014/main" id="{A461C896-E4C2-47CE-925A-49EFF6C99CF6}"/>
              </a:ext>
            </a:extLst>
          </p:cNvPr>
          <p:cNvSpPr txBox="1"/>
          <p:nvPr/>
        </p:nvSpPr>
        <p:spPr>
          <a:xfrm>
            <a:off x="3485303" y="2747620"/>
            <a:ext cx="202961"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dirty="0">
              <a:ln>
                <a:noFill/>
              </a:ln>
              <a:solidFill>
                <a:srgbClr val="212121"/>
              </a:solidFill>
              <a:effectLst/>
              <a:uLnTx/>
              <a:uFillTx/>
              <a:latin typeface="Public Sans Regular"/>
              <a:ea typeface="+mn-ea"/>
              <a:cs typeface="+mn-cs"/>
            </a:endParaRPr>
          </a:p>
        </p:txBody>
      </p:sp>
      <p:grpSp>
        <p:nvGrpSpPr>
          <p:cNvPr id="47" name="Grupp 46">
            <a:extLst>
              <a:ext uri="{FF2B5EF4-FFF2-40B4-BE49-F238E27FC236}">
                <a16:creationId xmlns:a16="http://schemas.microsoft.com/office/drawing/2014/main" id="{208D6315-8E56-45B9-B2F8-E455C8E37C4F}"/>
              </a:ext>
            </a:extLst>
          </p:cNvPr>
          <p:cNvGrpSpPr/>
          <p:nvPr/>
        </p:nvGrpSpPr>
        <p:grpSpPr>
          <a:xfrm>
            <a:off x="3365747" y="2305696"/>
            <a:ext cx="2883174" cy="1487943"/>
            <a:chOff x="3502236" y="3999480"/>
            <a:chExt cx="2883174" cy="1487943"/>
          </a:xfrm>
        </p:grpSpPr>
        <p:cxnSp>
          <p:nvCxnSpPr>
            <p:cNvPr id="75" name="Koppling: vinklad 30">
              <a:extLst>
                <a:ext uri="{FF2B5EF4-FFF2-40B4-BE49-F238E27FC236}">
                  <a16:creationId xmlns:a16="http://schemas.microsoft.com/office/drawing/2014/main" id="{D7DC5828-FB83-426F-9449-6A20C6A621B2}"/>
                </a:ext>
              </a:extLst>
            </p:cNvPr>
            <p:cNvCxnSpPr>
              <a:cxnSpLocks/>
            </p:cNvCxnSpPr>
            <p:nvPr/>
          </p:nvCxnSpPr>
          <p:spPr>
            <a:xfrm>
              <a:off x="3502236" y="4701139"/>
              <a:ext cx="2883174" cy="0"/>
            </a:xfrm>
            <a:prstGeom prst="straightConnector1">
              <a:avLst/>
            </a:prstGeom>
            <a:ln w="12700">
              <a:headEnd type="none" w="lg" len="med"/>
              <a:tailEnd type="triangle"/>
            </a:ln>
          </p:spPr>
          <p:style>
            <a:lnRef idx="1">
              <a:schemeClr val="accent1"/>
            </a:lnRef>
            <a:fillRef idx="0">
              <a:schemeClr val="accent1"/>
            </a:fillRef>
            <a:effectRef idx="0">
              <a:schemeClr val="accent1"/>
            </a:effectRef>
            <a:fontRef idx="minor">
              <a:schemeClr val="tx1"/>
            </a:fontRef>
          </p:style>
        </p:cxnSp>
        <p:sp>
          <p:nvSpPr>
            <p:cNvPr id="5" name="Rektangel 4">
              <a:extLst>
                <a:ext uri="{FF2B5EF4-FFF2-40B4-BE49-F238E27FC236}">
                  <a16:creationId xmlns:a16="http://schemas.microsoft.com/office/drawing/2014/main" id="{D3A320E0-61B4-432F-AC6C-F4F7A251240D}"/>
                </a:ext>
              </a:extLst>
            </p:cNvPr>
            <p:cNvSpPr/>
            <p:nvPr/>
          </p:nvSpPr>
          <p:spPr>
            <a:xfrm>
              <a:off x="4072760" y="3999480"/>
              <a:ext cx="1743075" cy="1487943"/>
            </a:xfrm>
            <a:prstGeom prst="rect">
              <a:avLst/>
            </a:prstGeom>
            <a:ln>
              <a:solidFill>
                <a:schemeClr val="tx2">
                  <a:lumMod val="75000"/>
                  <a:lumOff val="25000"/>
                </a:schemeClr>
              </a:solid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400" b="0" i="0" u="none" strike="noStrike" kern="1200" cap="none" spc="0" normalizeH="0" baseline="0" noProof="0" dirty="0">
                  <a:ln>
                    <a:noFill/>
                  </a:ln>
                  <a:solidFill>
                    <a:srgbClr val="FAFAFA"/>
                  </a:solidFill>
                  <a:effectLst/>
                  <a:uLnTx/>
                  <a:uFillTx/>
                  <a:latin typeface="Public Sans Regular"/>
                  <a:ea typeface="+mn-ea"/>
                  <a:cs typeface="+mn-cs"/>
                </a:rPr>
                <a:t>Ombud för uppgiftslämnande organisationer</a:t>
              </a:r>
            </a:p>
          </p:txBody>
        </p:sp>
      </p:grpSp>
      <p:grpSp>
        <p:nvGrpSpPr>
          <p:cNvPr id="48" name="Grupp 47">
            <a:extLst>
              <a:ext uri="{FF2B5EF4-FFF2-40B4-BE49-F238E27FC236}">
                <a16:creationId xmlns:a16="http://schemas.microsoft.com/office/drawing/2014/main" id="{E4C9BEA2-3BEB-4D47-8026-1F62A21A913D}"/>
              </a:ext>
            </a:extLst>
          </p:cNvPr>
          <p:cNvGrpSpPr/>
          <p:nvPr/>
        </p:nvGrpSpPr>
        <p:grpSpPr>
          <a:xfrm>
            <a:off x="3374499" y="4806566"/>
            <a:ext cx="2855101" cy="646331"/>
            <a:chOff x="3593662" y="2099486"/>
            <a:chExt cx="2855101" cy="646331"/>
          </a:xfrm>
        </p:grpSpPr>
        <p:cxnSp>
          <p:nvCxnSpPr>
            <p:cNvPr id="30" name="Koppling: vinklad 29">
              <a:extLst>
                <a:ext uri="{FF2B5EF4-FFF2-40B4-BE49-F238E27FC236}">
                  <a16:creationId xmlns:a16="http://schemas.microsoft.com/office/drawing/2014/main" id="{E92656B3-F527-430D-A29D-C72C57E37541}"/>
                </a:ext>
              </a:extLst>
            </p:cNvPr>
            <p:cNvCxnSpPr>
              <a:cxnSpLocks/>
            </p:cNvCxnSpPr>
            <p:nvPr/>
          </p:nvCxnSpPr>
          <p:spPr>
            <a:xfrm flipV="1">
              <a:off x="3593662" y="2745816"/>
              <a:ext cx="2855101" cy="1"/>
            </a:xfrm>
            <a:prstGeom prst="straightConnector1">
              <a:avLst/>
            </a:prstGeom>
            <a:ln w="12700">
              <a:headEnd type="none" w="lg" len="med"/>
              <a:tailEnd type="triangle"/>
            </a:ln>
          </p:spPr>
          <p:style>
            <a:lnRef idx="1">
              <a:schemeClr val="accent1"/>
            </a:lnRef>
            <a:fillRef idx="0">
              <a:schemeClr val="accent1"/>
            </a:fillRef>
            <a:effectRef idx="0">
              <a:schemeClr val="accent1"/>
            </a:effectRef>
            <a:fontRef idx="minor">
              <a:schemeClr val="tx1"/>
            </a:fontRef>
          </p:style>
        </p:cxnSp>
        <p:sp>
          <p:nvSpPr>
            <p:cNvPr id="54" name="textruta 53">
              <a:extLst>
                <a:ext uri="{FF2B5EF4-FFF2-40B4-BE49-F238E27FC236}">
                  <a16:creationId xmlns:a16="http://schemas.microsoft.com/office/drawing/2014/main" id="{305A12A0-5880-4B8A-9AE7-48AEC976F872}"/>
                </a:ext>
              </a:extLst>
            </p:cNvPr>
            <p:cNvSpPr txBox="1"/>
            <p:nvPr/>
          </p:nvSpPr>
          <p:spPr>
            <a:xfrm>
              <a:off x="4139768" y="2099486"/>
              <a:ext cx="2138364"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dirty="0">
                  <a:ln>
                    <a:noFill/>
                  </a:ln>
                  <a:solidFill>
                    <a:srgbClr val="212121"/>
                  </a:solidFill>
                  <a:effectLst/>
                  <a:uLnTx/>
                  <a:uFillTx/>
                  <a:latin typeface="Public Sans Regular"/>
                  <a:ea typeface="+mn-ea"/>
                  <a:cs typeface="+mn-cs"/>
                </a:rPr>
                <a:t>Maskinell direktinlämning</a:t>
              </a:r>
            </a:p>
          </p:txBody>
        </p:sp>
      </p:grpSp>
      <p:sp>
        <p:nvSpPr>
          <p:cNvPr id="46" name="Rektangel 45">
            <a:extLst>
              <a:ext uri="{FF2B5EF4-FFF2-40B4-BE49-F238E27FC236}">
                <a16:creationId xmlns:a16="http://schemas.microsoft.com/office/drawing/2014/main" id="{754A51A2-CA6C-41E4-8E48-E9A744038844}"/>
              </a:ext>
            </a:extLst>
          </p:cNvPr>
          <p:cNvSpPr/>
          <p:nvPr/>
        </p:nvSpPr>
        <p:spPr>
          <a:xfrm>
            <a:off x="4230991" y="3403737"/>
            <a:ext cx="1743075" cy="779803"/>
          </a:xfrm>
          <a:prstGeom prst="rect">
            <a:avLst/>
          </a:prstGeom>
          <a:ln>
            <a:solidFill>
              <a:schemeClr val="tx2">
                <a:lumMod val="75000"/>
                <a:lumOff val="25000"/>
              </a:schemeClr>
            </a:solid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400" b="0" i="0" u="none" strike="noStrike" kern="1200" cap="none" spc="0" normalizeH="0" baseline="0" noProof="0" dirty="0">
                <a:ln>
                  <a:noFill/>
                </a:ln>
                <a:solidFill>
                  <a:srgbClr val="FAFAFA"/>
                </a:solidFill>
                <a:effectLst/>
                <a:uLnTx/>
                <a:uFillTx/>
                <a:latin typeface="Public Sans Regular"/>
                <a:ea typeface="+mn-ea"/>
                <a:cs typeface="+mn-cs"/>
              </a:rPr>
              <a:t>HSA (ombud)</a:t>
            </a:r>
          </a:p>
        </p:txBody>
      </p:sp>
      <p:pic>
        <p:nvPicPr>
          <p:cNvPr id="51" name="Bildobjekt 50">
            <a:extLst>
              <a:ext uri="{FF2B5EF4-FFF2-40B4-BE49-F238E27FC236}">
                <a16:creationId xmlns:a16="http://schemas.microsoft.com/office/drawing/2014/main" id="{BEB9F49A-74F6-41C8-85D3-60F4C9E15677}"/>
              </a:ext>
            </a:extLst>
          </p:cNvPr>
          <p:cNvPicPr>
            <a:picLocks noChangeAspect="1"/>
          </p:cNvPicPr>
          <p:nvPr/>
        </p:nvPicPr>
        <p:blipFill>
          <a:blip r:embed="rId5"/>
          <a:stretch>
            <a:fillRect/>
          </a:stretch>
        </p:blipFill>
        <p:spPr>
          <a:xfrm>
            <a:off x="4767539" y="3907493"/>
            <a:ext cx="663115" cy="245314"/>
          </a:xfrm>
          <a:prstGeom prst="rect">
            <a:avLst/>
          </a:prstGeom>
        </p:spPr>
      </p:pic>
      <p:grpSp>
        <p:nvGrpSpPr>
          <p:cNvPr id="55" name="Grupp 54">
            <a:extLst>
              <a:ext uri="{FF2B5EF4-FFF2-40B4-BE49-F238E27FC236}">
                <a16:creationId xmlns:a16="http://schemas.microsoft.com/office/drawing/2014/main" id="{37D56E36-86FD-4F5A-8845-091C84218E1D}"/>
              </a:ext>
            </a:extLst>
          </p:cNvPr>
          <p:cNvGrpSpPr/>
          <p:nvPr/>
        </p:nvGrpSpPr>
        <p:grpSpPr>
          <a:xfrm rot="5400000">
            <a:off x="5571636" y="3757450"/>
            <a:ext cx="391121" cy="508934"/>
            <a:chOff x="5142983" y="5551830"/>
            <a:chExt cx="510376" cy="599292"/>
          </a:xfrm>
        </p:grpSpPr>
        <p:sp>
          <p:nvSpPr>
            <p:cNvPr id="56" name="Freeform 22">
              <a:extLst>
                <a:ext uri="{FF2B5EF4-FFF2-40B4-BE49-F238E27FC236}">
                  <a16:creationId xmlns:a16="http://schemas.microsoft.com/office/drawing/2014/main" id="{105E706F-2F78-4354-9EE9-3EBFF8EB90CD}"/>
                </a:ext>
                <a:ext uri="{C183D7F6-B498-43B3-948B-1728B52AA6E4}">
                  <adec:decorative xmlns:adec="http://schemas.microsoft.com/office/drawing/2017/decorative" val="1"/>
                </a:ext>
              </a:extLst>
            </p:cNvPr>
            <p:cNvSpPr/>
            <p:nvPr/>
          </p:nvSpPr>
          <p:spPr>
            <a:xfrm>
              <a:off x="5358984" y="5856747"/>
              <a:ext cx="294375" cy="294375"/>
            </a:xfrm>
            <a:custGeom>
              <a:avLst/>
              <a:gdLst>
                <a:gd name="connsiteX0" fmla="*/ 1195556 w 1684346"/>
                <a:gd name="connsiteY0" fmla="*/ 268550 h 1684346"/>
                <a:gd name="connsiteX1" fmla="*/ 1326571 w 1684346"/>
                <a:gd name="connsiteY1" fmla="*/ 158609 h 1684346"/>
                <a:gd name="connsiteX2" fmla="*/ 1431237 w 1684346"/>
                <a:gd name="connsiteY2" fmla="*/ 246434 h 1684346"/>
                <a:gd name="connsiteX3" fmla="*/ 1345718 w 1684346"/>
                <a:gd name="connsiteY3" fmla="*/ 394550 h 1684346"/>
                <a:gd name="connsiteX4" fmla="*/ 1481599 w 1684346"/>
                <a:gd name="connsiteY4" fmla="*/ 629902 h 1684346"/>
                <a:gd name="connsiteX5" fmla="*/ 1652630 w 1684346"/>
                <a:gd name="connsiteY5" fmla="*/ 629898 h 1684346"/>
                <a:gd name="connsiteX6" fmla="*/ 1676356 w 1684346"/>
                <a:gd name="connsiteY6" fmla="*/ 764454 h 1684346"/>
                <a:gd name="connsiteX7" fmla="*/ 1515637 w 1684346"/>
                <a:gd name="connsiteY7" fmla="*/ 822946 h 1684346"/>
                <a:gd name="connsiteX8" fmla="*/ 1468446 w 1684346"/>
                <a:gd name="connsiteY8" fmla="*/ 1090578 h 1684346"/>
                <a:gd name="connsiteX9" fmla="*/ 1599467 w 1684346"/>
                <a:gd name="connsiteY9" fmla="*/ 1200513 h 1684346"/>
                <a:gd name="connsiteX10" fmla="*/ 1531151 w 1684346"/>
                <a:gd name="connsiteY10" fmla="*/ 1318839 h 1684346"/>
                <a:gd name="connsiteX11" fmla="*/ 1370435 w 1684346"/>
                <a:gd name="connsiteY11" fmla="*/ 1260339 h 1684346"/>
                <a:gd name="connsiteX12" fmla="*/ 1162254 w 1684346"/>
                <a:gd name="connsiteY12" fmla="*/ 1435024 h 1684346"/>
                <a:gd name="connsiteX13" fmla="*/ 1191958 w 1684346"/>
                <a:gd name="connsiteY13" fmla="*/ 1603456 h 1684346"/>
                <a:gd name="connsiteX14" fmla="*/ 1063566 w 1684346"/>
                <a:gd name="connsiteY14" fmla="*/ 1650187 h 1684346"/>
                <a:gd name="connsiteX15" fmla="*/ 978054 w 1684346"/>
                <a:gd name="connsiteY15" fmla="*/ 1502067 h 1684346"/>
                <a:gd name="connsiteX16" fmla="*/ 706293 w 1684346"/>
                <a:gd name="connsiteY16" fmla="*/ 1502067 h 1684346"/>
                <a:gd name="connsiteX17" fmla="*/ 620780 w 1684346"/>
                <a:gd name="connsiteY17" fmla="*/ 1650187 h 1684346"/>
                <a:gd name="connsiteX18" fmla="*/ 492388 w 1684346"/>
                <a:gd name="connsiteY18" fmla="*/ 1603456 h 1684346"/>
                <a:gd name="connsiteX19" fmla="*/ 522092 w 1684346"/>
                <a:gd name="connsiteY19" fmla="*/ 1435023 h 1684346"/>
                <a:gd name="connsiteX20" fmla="*/ 313911 w 1684346"/>
                <a:gd name="connsiteY20" fmla="*/ 1260338 h 1684346"/>
                <a:gd name="connsiteX21" fmla="*/ 153195 w 1684346"/>
                <a:gd name="connsiteY21" fmla="*/ 1318839 h 1684346"/>
                <a:gd name="connsiteX22" fmla="*/ 84879 w 1684346"/>
                <a:gd name="connsiteY22" fmla="*/ 1200513 h 1684346"/>
                <a:gd name="connsiteX23" fmla="*/ 215900 w 1684346"/>
                <a:gd name="connsiteY23" fmla="*/ 1090579 h 1684346"/>
                <a:gd name="connsiteX24" fmla="*/ 168709 w 1684346"/>
                <a:gd name="connsiteY24" fmla="*/ 822947 h 1684346"/>
                <a:gd name="connsiteX25" fmla="*/ 7990 w 1684346"/>
                <a:gd name="connsiteY25" fmla="*/ 764454 h 1684346"/>
                <a:gd name="connsiteX26" fmla="*/ 31716 w 1684346"/>
                <a:gd name="connsiteY26" fmla="*/ 629898 h 1684346"/>
                <a:gd name="connsiteX27" fmla="*/ 202748 w 1684346"/>
                <a:gd name="connsiteY27" fmla="*/ 629902 h 1684346"/>
                <a:gd name="connsiteX28" fmla="*/ 338628 w 1684346"/>
                <a:gd name="connsiteY28" fmla="*/ 394550 h 1684346"/>
                <a:gd name="connsiteX29" fmla="*/ 253109 w 1684346"/>
                <a:gd name="connsiteY29" fmla="*/ 246434 h 1684346"/>
                <a:gd name="connsiteX30" fmla="*/ 357775 w 1684346"/>
                <a:gd name="connsiteY30" fmla="*/ 158609 h 1684346"/>
                <a:gd name="connsiteX31" fmla="*/ 488790 w 1684346"/>
                <a:gd name="connsiteY31" fmla="*/ 268550 h 1684346"/>
                <a:gd name="connsiteX32" fmla="*/ 744162 w 1684346"/>
                <a:gd name="connsiteY32" fmla="*/ 175602 h 1684346"/>
                <a:gd name="connsiteX33" fmla="*/ 773857 w 1684346"/>
                <a:gd name="connsiteY33" fmla="*/ 7167 h 1684346"/>
                <a:gd name="connsiteX34" fmla="*/ 910489 w 1684346"/>
                <a:gd name="connsiteY34" fmla="*/ 7167 h 1684346"/>
                <a:gd name="connsiteX35" fmla="*/ 940184 w 1684346"/>
                <a:gd name="connsiteY35" fmla="*/ 175602 h 1684346"/>
                <a:gd name="connsiteX36" fmla="*/ 1195556 w 1684346"/>
                <a:gd name="connsiteY36" fmla="*/ 268550 h 1684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1684346" h="1684346">
                  <a:moveTo>
                    <a:pt x="1195556" y="268550"/>
                  </a:moveTo>
                  <a:lnTo>
                    <a:pt x="1326571" y="158609"/>
                  </a:lnTo>
                  <a:lnTo>
                    <a:pt x="1431237" y="246434"/>
                  </a:lnTo>
                  <a:lnTo>
                    <a:pt x="1345718" y="394550"/>
                  </a:lnTo>
                  <a:cubicBezTo>
                    <a:pt x="1406528" y="462957"/>
                    <a:pt x="1452762" y="543036"/>
                    <a:pt x="1481599" y="629902"/>
                  </a:cubicBezTo>
                  <a:lnTo>
                    <a:pt x="1652630" y="629898"/>
                  </a:lnTo>
                  <a:lnTo>
                    <a:pt x="1676356" y="764454"/>
                  </a:lnTo>
                  <a:lnTo>
                    <a:pt x="1515637" y="822946"/>
                  </a:lnTo>
                  <a:cubicBezTo>
                    <a:pt x="1518249" y="914436"/>
                    <a:pt x="1502192" y="1005499"/>
                    <a:pt x="1468446" y="1090578"/>
                  </a:cubicBezTo>
                  <a:lnTo>
                    <a:pt x="1599467" y="1200513"/>
                  </a:lnTo>
                  <a:lnTo>
                    <a:pt x="1531151" y="1318839"/>
                  </a:lnTo>
                  <a:lnTo>
                    <a:pt x="1370435" y="1260339"/>
                  </a:lnTo>
                  <a:cubicBezTo>
                    <a:pt x="1313627" y="1332103"/>
                    <a:pt x="1242793" y="1391541"/>
                    <a:pt x="1162254" y="1435024"/>
                  </a:cubicBezTo>
                  <a:lnTo>
                    <a:pt x="1191958" y="1603456"/>
                  </a:lnTo>
                  <a:lnTo>
                    <a:pt x="1063566" y="1650187"/>
                  </a:lnTo>
                  <a:lnTo>
                    <a:pt x="978054" y="1502067"/>
                  </a:lnTo>
                  <a:cubicBezTo>
                    <a:pt x="888407" y="1520526"/>
                    <a:pt x="795940" y="1520526"/>
                    <a:pt x="706293" y="1502067"/>
                  </a:cubicBezTo>
                  <a:lnTo>
                    <a:pt x="620780" y="1650187"/>
                  </a:lnTo>
                  <a:lnTo>
                    <a:pt x="492388" y="1603456"/>
                  </a:lnTo>
                  <a:lnTo>
                    <a:pt x="522092" y="1435023"/>
                  </a:lnTo>
                  <a:cubicBezTo>
                    <a:pt x="441553" y="1391540"/>
                    <a:pt x="370719" y="1332103"/>
                    <a:pt x="313911" y="1260338"/>
                  </a:cubicBezTo>
                  <a:lnTo>
                    <a:pt x="153195" y="1318839"/>
                  </a:lnTo>
                  <a:lnTo>
                    <a:pt x="84879" y="1200513"/>
                  </a:lnTo>
                  <a:lnTo>
                    <a:pt x="215900" y="1090579"/>
                  </a:lnTo>
                  <a:cubicBezTo>
                    <a:pt x="182154" y="1005500"/>
                    <a:pt x="166097" y="914437"/>
                    <a:pt x="168709" y="822947"/>
                  </a:cubicBezTo>
                  <a:lnTo>
                    <a:pt x="7990" y="764454"/>
                  </a:lnTo>
                  <a:lnTo>
                    <a:pt x="31716" y="629898"/>
                  </a:lnTo>
                  <a:lnTo>
                    <a:pt x="202748" y="629902"/>
                  </a:lnTo>
                  <a:cubicBezTo>
                    <a:pt x="231585" y="543036"/>
                    <a:pt x="277819" y="462957"/>
                    <a:pt x="338628" y="394550"/>
                  </a:cubicBezTo>
                  <a:lnTo>
                    <a:pt x="253109" y="246434"/>
                  </a:lnTo>
                  <a:lnTo>
                    <a:pt x="357775" y="158609"/>
                  </a:lnTo>
                  <a:lnTo>
                    <a:pt x="488790" y="268550"/>
                  </a:lnTo>
                  <a:cubicBezTo>
                    <a:pt x="566717" y="220543"/>
                    <a:pt x="653608" y="188917"/>
                    <a:pt x="744162" y="175602"/>
                  </a:cubicBezTo>
                  <a:lnTo>
                    <a:pt x="773857" y="7167"/>
                  </a:lnTo>
                  <a:lnTo>
                    <a:pt x="910489" y="7167"/>
                  </a:lnTo>
                  <a:lnTo>
                    <a:pt x="940184" y="175602"/>
                  </a:lnTo>
                  <a:cubicBezTo>
                    <a:pt x="1030738" y="188917"/>
                    <a:pt x="1117629" y="220543"/>
                    <a:pt x="1195556" y="268550"/>
                  </a:cubicBezTo>
                  <a:close/>
                </a:path>
              </a:pathLst>
            </a:custGeom>
            <a:solidFill>
              <a:srgbClr val="202020">
                <a:lumMod val="60000"/>
                <a:lumOff val="40000"/>
              </a:srgbClr>
            </a:solidFill>
            <a:ln w="19050" cap="flat" cmpd="sng" algn="ctr">
              <a:solidFill>
                <a:srgbClr val="202020">
                  <a:lumMod val="60000"/>
                  <a:lumOff val="40000"/>
                </a:srgbClr>
              </a:solidFill>
              <a:prstDash val="solid"/>
              <a:miter lim="800000"/>
            </a:ln>
            <a:effectLst/>
          </p:spPr>
          <p:txBody>
            <a:bodyPr spcFirstLastPara="0" vert="horz" wrap="square" lIns="351328" tIns="407250" rIns="351328" bIns="436707" numCol="1" spcCol="1270" anchor="ctr" anchorCtr="0">
              <a:noAutofit/>
            </a:bodyPr>
            <a:lstStyle/>
            <a:p>
              <a:pPr marL="0" marR="0" lvl="0" indent="0" algn="ctr" defTabSz="444500" rtl="0" eaLnBrk="1" fontAlgn="auto" latinLnBrk="0" hangingPunct="1">
                <a:lnSpc>
                  <a:spcPct val="90000"/>
                </a:lnSpc>
                <a:spcBef>
                  <a:spcPct val="0"/>
                </a:spcBef>
                <a:spcAft>
                  <a:spcPct val="35000"/>
                </a:spcAft>
                <a:buClrTx/>
                <a:buSzTx/>
                <a:buFontTx/>
                <a:buNone/>
                <a:tabLst/>
                <a:defRPr/>
              </a:pPr>
              <a:endParaRPr kumimoji="0" lang="en-US" sz="1000" b="0" i="0" u="none" strike="noStrike" kern="0" cap="none" spc="0" normalizeH="0" baseline="0" noProof="0" dirty="0">
                <a:ln>
                  <a:noFill/>
                </a:ln>
                <a:solidFill>
                  <a:srgbClr val="212121"/>
                </a:solidFill>
                <a:effectLst/>
                <a:uLnTx/>
                <a:uFillTx/>
                <a:latin typeface="Public Sans Regular"/>
                <a:ea typeface="+mn-ea"/>
                <a:cs typeface="+mn-cs"/>
              </a:endParaRPr>
            </a:p>
          </p:txBody>
        </p:sp>
        <p:sp>
          <p:nvSpPr>
            <p:cNvPr id="57" name="Freeform 23">
              <a:extLst>
                <a:ext uri="{FF2B5EF4-FFF2-40B4-BE49-F238E27FC236}">
                  <a16:creationId xmlns:a16="http://schemas.microsoft.com/office/drawing/2014/main" id="{64BA9B7F-A369-4E8A-8949-1C5027CF467C}"/>
                </a:ext>
                <a:ext uri="{C183D7F6-B498-43B3-948B-1728B52AA6E4}">
                  <adec:decorative xmlns:adec="http://schemas.microsoft.com/office/drawing/2017/decorative" val="1"/>
                </a:ext>
              </a:extLst>
            </p:cNvPr>
            <p:cNvSpPr/>
            <p:nvPr/>
          </p:nvSpPr>
          <p:spPr>
            <a:xfrm>
              <a:off x="5142983" y="5752987"/>
              <a:ext cx="251446" cy="251446"/>
            </a:xfrm>
            <a:custGeom>
              <a:avLst/>
              <a:gdLst>
                <a:gd name="connsiteX0" fmla="*/ 916587 w 1224979"/>
                <a:gd name="connsiteY0" fmla="*/ 310256 h 1224979"/>
                <a:gd name="connsiteX1" fmla="*/ 1097313 w 1224979"/>
                <a:gd name="connsiteY1" fmla="*/ 255789 h 1224979"/>
                <a:gd name="connsiteX2" fmla="*/ 1163813 w 1224979"/>
                <a:gd name="connsiteY2" fmla="*/ 370971 h 1224979"/>
                <a:gd name="connsiteX3" fmla="*/ 1026280 w 1224979"/>
                <a:gd name="connsiteY3" fmla="*/ 500250 h 1224979"/>
                <a:gd name="connsiteX4" fmla="*/ 1026280 w 1224979"/>
                <a:gd name="connsiteY4" fmla="*/ 724729 h 1224979"/>
                <a:gd name="connsiteX5" fmla="*/ 1163813 w 1224979"/>
                <a:gd name="connsiteY5" fmla="*/ 854008 h 1224979"/>
                <a:gd name="connsiteX6" fmla="*/ 1097313 w 1224979"/>
                <a:gd name="connsiteY6" fmla="*/ 969190 h 1224979"/>
                <a:gd name="connsiteX7" fmla="*/ 916587 w 1224979"/>
                <a:gd name="connsiteY7" fmla="*/ 914723 h 1224979"/>
                <a:gd name="connsiteX8" fmla="*/ 722183 w 1224979"/>
                <a:gd name="connsiteY8" fmla="*/ 1026962 h 1224979"/>
                <a:gd name="connsiteX9" fmla="*/ 678990 w 1224979"/>
                <a:gd name="connsiteY9" fmla="*/ 1210709 h 1224979"/>
                <a:gd name="connsiteX10" fmla="*/ 545989 w 1224979"/>
                <a:gd name="connsiteY10" fmla="*/ 1210709 h 1224979"/>
                <a:gd name="connsiteX11" fmla="*/ 502796 w 1224979"/>
                <a:gd name="connsiteY11" fmla="*/ 1026962 h 1224979"/>
                <a:gd name="connsiteX12" fmla="*/ 308392 w 1224979"/>
                <a:gd name="connsiteY12" fmla="*/ 914723 h 1224979"/>
                <a:gd name="connsiteX13" fmla="*/ 127666 w 1224979"/>
                <a:gd name="connsiteY13" fmla="*/ 969190 h 1224979"/>
                <a:gd name="connsiteX14" fmla="*/ 61166 w 1224979"/>
                <a:gd name="connsiteY14" fmla="*/ 854008 h 1224979"/>
                <a:gd name="connsiteX15" fmla="*/ 198699 w 1224979"/>
                <a:gd name="connsiteY15" fmla="*/ 724729 h 1224979"/>
                <a:gd name="connsiteX16" fmla="*/ 198699 w 1224979"/>
                <a:gd name="connsiteY16" fmla="*/ 500250 h 1224979"/>
                <a:gd name="connsiteX17" fmla="*/ 61166 w 1224979"/>
                <a:gd name="connsiteY17" fmla="*/ 370971 h 1224979"/>
                <a:gd name="connsiteX18" fmla="*/ 127666 w 1224979"/>
                <a:gd name="connsiteY18" fmla="*/ 255789 h 1224979"/>
                <a:gd name="connsiteX19" fmla="*/ 308392 w 1224979"/>
                <a:gd name="connsiteY19" fmla="*/ 310256 h 1224979"/>
                <a:gd name="connsiteX20" fmla="*/ 502796 w 1224979"/>
                <a:gd name="connsiteY20" fmla="*/ 198017 h 1224979"/>
                <a:gd name="connsiteX21" fmla="*/ 545989 w 1224979"/>
                <a:gd name="connsiteY21" fmla="*/ 14270 h 1224979"/>
                <a:gd name="connsiteX22" fmla="*/ 678990 w 1224979"/>
                <a:gd name="connsiteY22" fmla="*/ 14270 h 1224979"/>
                <a:gd name="connsiteX23" fmla="*/ 722183 w 1224979"/>
                <a:gd name="connsiteY23" fmla="*/ 198017 h 1224979"/>
                <a:gd name="connsiteX24" fmla="*/ 916587 w 1224979"/>
                <a:gd name="connsiteY24" fmla="*/ 310256 h 12249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224979" h="1224979">
                  <a:moveTo>
                    <a:pt x="916587" y="310256"/>
                  </a:moveTo>
                  <a:lnTo>
                    <a:pt x="1097313" y="255789"/>
                  </a:lnTo>
                  <a:lnTo>
                    <a:pt x="1163813" y="370971"/>
                  </a:lnTo>
                  <a:lnTo>
                    <a:pt x="1026280" y="500250"/>
                  </a:lnTo>
                  <a:cubicBezTo>
                    <a:pt x="1046216" y="573748"/>
                    <a:pt x="1046216" y="651230"/>
                    <a:pt x="1026280" y="724729"/>
                  </a:cubicBezTo>
                  <a:lnTo>
                    <a:pt x="1163813" y="854008"/>
                  </a:lnTo>
                  <a:lnTo>
                    <a:pt x="1097313" y="969190"/>
                  </a:lnTo>
                  <a:lnTo>
                    <a:pt x="916587" y="914723"/>
                  </a:lnTo>
                  <a:cubicBezTo>
                    <a:pt x="862904" y="968737"/>
                    <a:pt x="795802" y="1007478"/>
                    <a:pt x="722183" y="1026962"/>
                  </a:cubicBezTo>
                  <a:lnTo>
                    <a:pt x="678990" y="1210709"/>
                  </a:lnTo>
                  <a:lnTo>
                    <a:pt x="545989" y="1210709"/>
                  </a:lnTo>
                  <a:lnTo>
                    <a:pt x="502796" y="1026962"/>
                  </a:lnTo>
                  <a:cubicBezTo>
                    <a:pt x="429176" y="1007478"/>
                    <a:pt x="362075" y="968737"/>
                    <a:pt x="308392" y="914723"/>
                  </a:cubicBezTo>
                  <a:lnTo>
                    <a:pt x="127666" y="969190"/>
                  </a:lnTo>
                  <a:lnTo>
                    <a:pt x="61166" y="854008"/>
                  </a:lnTo>
                  <a:lnTo>
                    <a:pt x="198699" y="724729"/>
                  </a:lnTo>
                  <a:cubicBezTo>
                    <a:pt x="178763" y="651231"/>
                    <a:pt x="178763" y="573749"/>
                    <a:pt x="198699" y="500250"/>
                  </a:cubicBezTo>
                  <a:lnTo>
                    <a:pt x="61166" y="370971"/>
                  </a:lnTo>
                  <a:lnTo>
                    <a:pt x="127666" y="255789"/>
                  </a:lnTo>
                  <a:lnTo>
                    <a:pt x="308392" y="310256"/>
                  </a:lnTo>
                  <a:cubicBezTo>
                    <a:pt x="362075" y="256242"/>
                    <a:pt x="429177" y="217501"/>
                    <a:pt x="502796" y="198017"/>
                  </a:cubicBezTo>
                  <a:lnTo>
                    <a:pt x="545989" y="14270"/>
                  </a:lnTo>
                  <a:lnTo>
                    <a:pt x="678990" y="14270"/>
                  </a:lnTo>
                  <a:lnTo>
                    <a:pt x="722183" y="198017"/>
                  </a:lnTo>
                  <a:cubicBezTo>
                    <a:pt x="795803" y="217501"/>
                    <a:pt x="862904" y="256242"/>
                    <a:pt x="916587" y="310256"/>
                  </a:cubicBezTo>
                  <a:close/>
                </a:path>
              </a:pathLst>
            </a:custGeom>
            <a:solidFill>
              <a:srgbClr val="202020">
                <a:lumMod val="75000"/>
              </a:srgbClr>
            </a:solidFill>
            <a:ln w="19050" cap="flat" cmpd="sng" algn="ctr">
              <a:solidFill>
                <a:srgbClr val="202020">
                  <a:lumMod val="75000"/>
                </a:srgbClr>
              </a:solidFill>
              <a:prstDash val="solid"/>
              <a:miter lim="800000"/>
            </a:ln>
            <a:effectLst/>
          </p:spPr>
          <p:txBody>
            <a:bodyPr spcFirstLastPara="0" vert="horz" wrap="square" lIns="321092" tIns="322956" rIns="321092" bIns="322956" numCol="1" spcCol="1270" anchor="ctr" anchorCtr="0">
              <a:noAutofit/>
            </a:bodyPr>
            <a:lstStyle/>
            <a:p>
              <a:pPr marL="0" marR="0" lvl="0" indent="0" algn="ctr" defTabSz="444500" rtl="0" eaLnBrk="1" fontAlgn="auto" latinLnBrk="0" hangingPunct="1">
                <a:lnSpc>
                  <a:spcPct val="90000"/>
                </a:lnSpc>
                <a:spcBef>
                  <a:spcPct val="0"/>
                </a:spcBef>
                <a:spcAft>
                  <a:spcPct val="35000"/>
                </a:spcAft>
                <a:buClrTx/>
                <a:buSzTx/>
                <a:buFontTx/>
                <a:buNone/>
                <a:tabLst/>
                <a:defRPr/>
              </a:pPr>
              <a:endParaRPr kumimoji="0" lang="en-US" sz="1000" b="0" i="0" u="none" strike="noStrike" kern="0" cap="none" spc="0" normalizeH="0" baseline="0" noProof="0" dirty="0">
                <a:ln>
                  <a:noFill/>
                </a:ln>
                <a:solidFill>
                  <a:srgbClr val="212121"/>
                </a:solidFill>
                <a:effectLst/>
                <a:uLnTx/>
                <a:uFillTx/>
                <a:latin typeface="Public Sans Regular"/>
                <a:ea typeface="+mn-ea"/>
                <a:cs typeface="+mn-cs"/>
              </a:endParaRPr>
            </a:p>
          </p:txBody>
        </p:sp>
        <p:sp>
          <p:nvSpPr>
            <p:cNvPr id="58" name="Freeform 24">
              <a:extLst>
                <a:ext uri="{FF2B5EF4-FFF2-40B4-BE49-F238E27FC236}">
                  <a16:creationId xmlns:a16="http://schemas.microsoft.com/office/drawing/2014/main" id="{2F785B60-A06C-45F3-95AA-4EF14CDAA7D2}"/>
                </a:ext>
                <a:ext uri="{C183D7F6-B498-43B3-948B-1728B52AA6E4}">
                  <adec:decorative xmlns:adec="http://schemas.microsoft.com/office/drawing/2017/decorative" val="1"/>
                </a:ext>
              </a:extLst>
            </p:cNvPr>
            <p:cNvSpPr/>
            <p:nvPr/>
          </p:nvSpPr>
          <p:spPr>
            <a:xfrm>
              <a:off x="5256134" y="5551830"/>
              <a:ext cx="301735" cy="301736"/>
            </a:xfrm>
            <a:custGeom>
              <a:avLst/>
              <a:gdLst>
                <a:gd name="connsiteX0" fmla="*/ 898068 w 1200229"/>
                <a:gd name="connsiteY0" fmla="*/ 303987 h 1200229"/>
                <a:gd name="connsiteX1" fmla="*/ 1075142 w 1200229"/>
                <a:gd name="connsiteY1" fmla="*/ 250621 h 1200229"/>
                <a:gd name="connsiteX2" fmla="*/ 1140299 w 1200229"/>
                <a:gd name="connsiteY2" fmla="*/ 363475 h 1200229"/>
                <a:gd name="connsiteX3" fmla="*/ 1005545 w 1200229"/>
                <a:gd name="connsiteY3" fmla="*/ 490143 h 1200229"/>
                <a:gd name="connsiteX4" fmla="*/ 1005545 w 1200229"/>
                <a:gd name="connsiteY4" fmla="*/ 710086 h 1200229"/>
                <a:gd name="connsiteX5" fmla="*/ 1140299 w 1200229"/>
                <a:gd name="connsiteY5" fmla="*/ 836754 h 1200229"/>
                <a:gd name="connsiteX6" fmla="*/ 1075142 w 1200229"/>
                <a:gd name="connsiteY6" fmla="*/ 949608 h 1200229"/>
                <a:gd name="connsiteX7" fmla="*/ 898068 w 1200229"/>
                <a:gd name="connsiteY7" fmla="*/ 896242 h 1200229"/>
                <a:gd name="connsiteX8" fmla="*/ 707592 w 1200229"/>
                <a:gd name="connsiteY8" fmla="*/ 1006214 h 1200229"/>
                <a:gd name="connsiteX9" fmla="*/ 665271 w 1200229"/>
                <a:gd name="connsiteY9" fmla="*/ 1186247 h 1200229"/>
                <a:gd name="connsiteX10" fmla="*/ 534958 w 1200229"/>
                <a:gd name="connsiteY10" fmla="*/ 1186247 h 1200229"/>
                <a:gd name="connsiteX11" fmla="*/ 492638 w 1200229"/>
                <a:gd name="connsiteY11" fmla="*/ 1006213 h 1200229"/>
                <a:gd name="connsiteX12" fmla="*/ 302162 w 1200229"/>
                <a:gd name="connsiteY12" fmla="*/ 896241 h 1200229"/>
                <a:gd name="connsiteX13" fmla="*/ 125087 w 1200229"/>
                <a:gd name="connsiteY13" fmla="*/ 949608 h 1200229"/>
                <a:gd name="connsiteX14" fmla="*/ 59930 w 1200229"/>
                <a:gd name="connsiteY14" fmla="*/ 836754 h 1200229"/>
                <a:gd name="connsiteX15" fmla="*/ 194684 w 1200229"/>
                <a:gd name="connsiteY15" fmla="*/ 710086 h 1200229"/>
                <a:gd name="connsiteX16" fmla="*/ 194684 w 1200229"/>
                <a:gd name="connsiteY16" fmla="*/ 490143 h 1200229"/>
                <a:gd name="connsiteX17" fmla="*/ 59930 w 1200229"/>
                <a:gd name="connsiteY17" fmla="*/ 363475 h 1200229"/>
                <a:gd name="connsiteX18" fmla="*/ 125087 w 1200229"/>
                <a:gd name="connsiteY18" fmla="*/ 250621 h 1200229"/>
                <a:gd name="connsiteX19" fmla="*/ 302161 w 1200229"/>
                <a:gd name="connsiteY19" fmla="*/ 303987 h 1200229"/>
                <a:gd name="connsiteX20" fmla="*/ 492637 w 1200229"/>
                <a:gd name="connsiteY20" fmla="*/ 194015 h 1200229"/>
                <a:gd name="connsiteX21" fmla="*/ 534958 w 1200229"/>
                <a:gd name="connsiteY21" fmla="*/ 13982 h 1200229"/>
                <a:gd name="connsiteX22" fmla="*/ 665271 w 1200229"/>
                <a:gd name="connsiteY22" fmla="*/ 13982 h 1200229"/>
                <a:gd name="connsiteX23" fmla="*/ 707591 w 1200229"/>
                <a:gd name="connsiteY23" fmla="*/ 194016 h 1200229"/>
                <a:gd name="connsiteX24" fmla="*/ 898067 w 1200229"/>
                <a:gd name="connsiteY24" fmla="*/ 303988 h 1200229"/>
                <a:gd name="connsiteX25" fmla="*/ 898068 w 1200229"/>
                <a:gd name="connsiteY25" fmla="*/ 303987 h 1200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200229" h="1200229">
                  <a:moveTo>
                    <a:pt x="772524" y="303601"/>
                  </a:moveTo>
                  <a:lnTo>
                    <a:pt x="900900" y="224093"/>
                  </a:lnTo>
                  <a:lnTo>
                    <a:pt x="976137" y="299329"/>
                  </a:lnTo>
                  <a:lnTo>
                    <a:pt x="896628" y="427705"/>
                  </a:lnTo>
                  <a:cubicBezTo>
                    <a:pt x="927251" y="480372"/>
                    <a:pt x="943294" y="540246"/>
                    <a:pt x="943107" y="601169"/>
                  </a:cubicBezTo>
                  <a:lnTo>
                    <a:pt x="1076152" y="672592"/>
                  </a:lnTo>
                  <a:lnTo>
                    <a:pt x="1048613" y="775366"/>
                  </a:lnTo>
                  <a:lnTo>
                    <a:pt x="897682" y="770698"/>
                  </a:lnTo>
                  <a:cubicBezTo>
                    <a:pt x="867382" y="823552"/>
                    <a:pt x="823552" y="867382"/>
                    <a:pt x="770698" y="897682"/>
                  </a:cubicBezTo>
                  <a:lnTo>
                    <a:pt x="775366" y="1048613"/>
                  </a:lnTo>
                  <a:lnTo>
                    <a:pt x="672592" y="1076152"/>
                  </a:lnTo>
                  <a:lnTo>
                    <a:pt x="601169" y="943107"/>
                  </a:lnTo>
                  <a:cubicBezTo>
                    <a:pt x="540246" y="943294"/>
                    <a:pt x="480372" y="927251"/>
                    <a:pt x="427706" y="896627"/>
                  </a:cubicBezTo>
                  <a:lnTo>
                    <a:pt x="299329" y="976136"/>
                  </a:lnTo>
                  <a:lnTo>
                    <a:pt x="224092" y="900900"/>
                  </a:lnTo>
                  <a:lnTo>
                    <a:pt x="303601" y="772524"/>
                  </a:lnTo>
                  <a:cubicBezTo>
                    <a:pt x="272978" y="719857"/>
                    <a:pt x="256935" y="659983"/>
                    <a:pt x="257122" y="599060"/>
                  </a:cubicBezTo>
                  <a:lnTo>
                    <a:pt x="124077" y="527637"/>
                  </a:lnTo>
                  <a:lnTo>
                    <a:pt x="151616" y="424863"/>
                  </a:lnTo>
                  <a:lnTo>
                    <a:pt x="302547" y="429531"/>
                  </a:lnTo>
                  <a:cubicBezTo>
                    <a:pt x="332847" y="376677"/>
                    <a:pt x="376677" y="332847"/>
                    <a:pt x="429531" y="302547"/>
                  </a:cubicBezTo>
                  <a:lnTo>
                    <a:pt x="424863" y="151616"/>
                  </a:lnTo>
                  <a:lnTo>
                    <a:pt x="527637" y="124077"/>
                  </a:lnTo>
                  <a:lnTo>
                    <a:pt x="599060" y="257122"/>
                  </a:lnTo>
                  <a:cubicBezTo>
                    <a:pt x="659983" y="256935"/>
                    <a:pt x="719857" y="272978"/>
                    <a:pt x="772523" y="303602"/>
                  </a:cubicBezTo>
                  <a:lnTo>
                    <a:pt x="772524" y="303601"/>
                  </a:lnTo>
                  <a:close/>
                </a:path>
              </a:pathLst>
            </a:custGeom>
            <a:solidFill>
              <a:srgbClr val="202020">
                <a:lumMod val="50000"/>
              </a:srgbClr>
            </a:solidFill>
            <a:ln w="19050" cap="flat" cmpd="sng" algn="ctr">
              <a:solidFill>
                <a:srgbClr val="202020">
                  <a:lumMod val="50000"/>
                </a:srgbClr>
              </a:solidFill>
              <a:prstDash val="solid"/>
              <a:miter lim="800000"/>
            </a:ln>
            <a:effectLst/>
          </p:spPr>
          <p:txBody>
            <a:bodyPr spcFirstLastPara="0" vert="horz" wrap="square" lIns="410819" tIns="410819" rIns="410818" bIns="410818" numCol="1" spcCol="1270" anchor="ctr" anchorCtr="0">
              <a:noAutofit/>
            </a:bodyPr>
            <a:lstStyle/>
            <a:p>
              <a:pPr marL="0" marR="0" lvl="0" indent="0" algn="ctr" defTabSz="444500" rtl="0" eaLnBrk="1" fontAlgn="auto" latinLnBrk="0" hangingPunct="1">
                <a:lnSpc>
                  <a:spcPct val="90000"/>
                </a:lnSpc>
                <a:spcBef>
                  <a:spcPct val="0"/>
                </a:spcBef>
                <a:spcAft>
                  <a:spcPct val="35000"/>
                </a:spcAft>
                <a:buClrTx/>
                <a:buSzTx/>
                <a:buFontTx/>
                <a:buNone/>
                <a:tabLst/>
                <a:defRPr/>
              </a:pPr>
              <a:endParaRPr kumimoji="0" lang="en-US" sz="1000" b="0" i="0" u="none" strike="noStrike" kern="0" cap="none" spc="0" normalizeH="0" baseline="0" noProof="0" dirty="0">
                <a:ln>
                  <a:noFill/>
                </a:ln>
                <a:solidFill>
                  <a:srgbClr val="212121"/>
                </a:solidFill>
                <a:effectLst/>
                <a:uLnTx/>
                <a:uFillTx/>
                <a:latin typeface="Public Sans Regular"/>
                <a:ea typeface="+mn-ea"/>
                <a:cs typeface="+mn-cs"/>
              </a:endParaRPr>
            </a:p>
          </p:txBody>
        </p:sp>
      </p:grpSp>
      <p:sp>
        <p:nvSpPr>
          <p:cNvPr id="61" name="textruta 60">
            <a:extLst>
              <a:ext uri="{FF2B5EF4-FFF2-40B4-BE49-F238E27FC236}">
                <a16:creationId xmlns:a16="http://schemas.microsoft.com/office/drawing/2014/main" id="{5A826F97-4BA5-4A8F-A68B-D277D225E5CA}"/>
              </a:ext>
            </a:extLst>
          </p:cNvPr>
          <p:cNvSpPr txBox="1"/>
          <p:nvPr/>
        </p:nvSpPr>
        <p:spPr>
          <a:xfrm>
            <a:off x="4353765" y="4316583"/>
            <a:ext cx="1875835"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100" b="0" i="0" u="none" strike="noStrike" kern="1200" cap="none" spc="0" normalizeH="0" baseline="0" noProof="0" dirty="0">
                <a:ln>
                  <a:noFill/>
                </a:ln>
                <a:solidFill>
                  <a:srgbClr val="212121"/>
                </a:solidFill>
                <a:effectLst/>
                <a:uLnTx/>
                <a:uFillTx/>
                <a:latin typeface="Public Sans Regular"/>
                <a:ea typeface="+mn-ea"/>
                <a:cs typeface="+mn-cs"/>
              </a:rPr>
              <a:t>Bearbetning av HSA-info</a:t>
            </a:r>
          </a:p>
        </p:txBody>
      </p:sp>
      <p:cxnSp>
        <p:nvCxnSpPr>
          <p:cNvPr id="62" name="Rak koppling 61">
            <a:extLst>
              <a:ext uri="{FF2B5EF4-FFF2-40B4-BE49-F238E27FC236}">
                <a16:creationId xmlns:a16="http://schemas.microsoft.com/office/drawing/2014/main" id="{E13F6ADF-D16C-46E5-BF48-903BB2F67F04}"/>
              </a:ext>
            </a:extLst>
          </p:cNvPr>
          <p:cNvCxnSpPr>
            <a:cxnSpLocks/>
          </p:cNvCxnSpPr>
          <p:nvPr/>
        </p:nvCxnSpPr>
        <p:spPr>
          <a:xfrm flipV="1">
            <a:off x="5662056" y="4085236"/>
            <a:ext cx="0" cy="295944"/>
          </a:xfrm>
          <a:prstGeom prst="line">
            <a:avLst/>
          </a:prstGeom>
          <a:ln w="12700">
            <a:headEnd type="none" w="lg" len="med"/>
            <a:tailEnd type="none" w="lg" len="med"/>
          </a:ln>
        </p:spPr>
        <p:style>
          <a:lnRef idx="1">
            <a:schemeClr val="accent1"/>
          </a:lnRef>
          <a:fillRef idx="0">
            <a:schemeClr val="accent1"/>
          </a:fillRef>
          <a:effectRef idx="0">
            <a:schemeClr val="accent1"/>
          </a:effectRef>
          <a:fontRef idx="minor">
            <a:schemeClr val="tx1"/>
          </a:fontRef>
        </p:style>
      </p:cxnSp>
      <p:pic>
        <p:nvPicPr>
          <p:cNvPr id="50" name="Bild 2">
            <a:extLst>
              <a:ext uri="{FF2B5EF4-FFF2-40B4-BE49-F238E27FC236}">
                <a16:creationId xmlns:a16="http://schemas.microsoft.com/office/drawing/2014/main" id="{80F32D9E-A8DE-4A7F-A043-ED59FC16CC53}"/>
              </a:ext>
              <a:ext uri="{C183D7F6-B498-43B3-948B-1728B52AA6E4}">
                <adec:decorative xmlns:adec="http://schemas.microsoft.com/office/drawing/2017/decorative" val="1"/>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4214773" y="1864321"/>
            <a:ext cx="1202244" cy="221953"/>
          </a:xfrm>
          <a:prstGeom prst="rect">
            <a:avLst/>
          </a:prstGeom>
        </p:spPr>
      </p:pic>
      <p:pic>
        <p:nvPicPr>
          <p:cNvPr id="64" name="Bild 2">
            <a:extLst>
              <a:ext uri="{FF2B5EF4-FFF2-40B4-BE49-F238E27FC236}">
                <a16:creationId xmlns:a16="http://schemas.microsoft.com/office/drawing/2014/main" id="{E335E467-B951-4B2B-A51C-D7D021D42FEC}"/>
              </a:ext>
              <a:ext uri="{C183D7F6-B498-43B3-948B-1728B52AA6E4}">
                <adec:decorative xmlns:adec="http://schemas.microsoft.com/office/drawing/2017/decorative" val="1"/>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608740" y="5444787"/>
            <a:ext cx="1202244" cy="221953"/>
          </a:xfrm>
          <a:prstGeom prst="rect">
            <a:avLst/>
          </a:prstGeom>
        </p:spPr>
      </p:pic>
      <p:pic>
        <p:nvPicPr>
          <p:cNvPr id="66" name="Bild 2">
            <a:extLst>
              <a:ext uri="{FF2B5EF4-FFF2-40B4-BE49-F238E27FC236}">
                <a16:creationId xmlns:a16="http://schemas.microsoft.com/office/drawing/2014/main" id="{C6D5714C-6CAE-4DD8-AB47-01A082FBBD7F}"/>
              </a:ext>
              <a:ext uri="{C183D7F6-B498-43B3-948B-1728B52AA6E4}">
                <adec:decorative xmlns:adec="http://schemas.microsoft.com/office/drawing/2017/decorative" val="1"/>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9218796" y="3300842"/>
            <a:ext cx="1092949" cy="201775"/>
          </a:xfrm>
          <a:prstGeom prst="rect">
            <a:avLst/>
          </a:prstGeom>
        </p:spPr>
      </p:pic>
      <p:sp>
        <p:nvSpPr>
          <p:cNvPr id="3" name="Ellips 2">
            <a:extLst>
              <a:ext uri="{FF2B5EF4-FFF2-40B4-BE49-F238E27FC236}">
                <a16:creationId xmlns:a16="http://schemas.microsoft.com/office/drawing/2014/main" id="{5FE7DE69-BC06-42B9-89A9-08837CCE4C7C}"/>
              </a:ext>
            </a:extLst>
          </p:cNvPr>
          <p:cNvSpPr/>
          <p:nvPr/>
        </p:nvSpPr>
        <p:spPr>
          <a:xfrm>
            <a:off x="7655231" y="1301280"/>
            <a:ext cx="3785402" cy="2388218"/>
          </a:xfrm>
          <a:prstGeom prst="ellipse">
            <a:avLst/>
          </a:prstGeom>
          <a:noFill/>
          <a:ln>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6" name="textruta 5">
            <a:extLst>
              <a:ext uri="{FF2B5EF4-FFF2-40B4-BE49-F238E27FC236}">
                <a16:creationId xmlns:a16="http://schemas.microsoft.com/office/drawing/2014/main" id="{47275E33-0A36-4CC6-AE56-AE968210E179}"/>
              </a:ext>
            </a:extLst>
          </p:cNvPr>
          <p:cNvSpPr txBox="1"/>
          <p:nvPr/>
        </p:nvSpPr>
        <p:spPr>
          <a:xfrm rot="1800000">
            <a:off x="10319562" y="1329876"/>
            <a:ext cx="1181734" cy="369332"/>
          </a:xfrm>
          <a:prstGeom prst="rect">
            <a:avLst/>
          </a:prstGeom>
          <a:noFill/>
        </p:spPr>
        <p:txBody>
          <a:bodyPr wrap="none" rtlCol="0">
            <a:spAutoFit/>
          </a:bodyPr>
          <a:lstStyle/>
          <a:p>
            <a:r>
              <a:rPr lang="sv-SE" dirty="0"/>
              <a:t>Pilot MVP</a:t>
            </a:r>
          </a:p>
        </p:txBody>
      </p:sp>
    </p:spTree>
    <p:extLst>
      <p:ext uri="{BB962C8B-B14F-4D97-AF65-F5344CB8AC3E}">
        <p14:creationId xmlns:p14="http://schemas.microsoft.com/office/powerpoint/2010/main" val="10812154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text 1">
            <a:extLst>
              <a:ext uri="{FF2B5EF4-FFF2-40B4-BE49-F238E27FC236}">
                <a16:creationId xmlns:a16="http://schemas.microsoft.com/office/drawing/2014/main" id="{693C1BA7-A64E-4F90-A5D1-D69E94E3C5D8}"/>
              </a:ext>
            </a:extLst>
          </p:cNvPr>
          <p:cNvSpPr>
            <a:spLocks noGrp="1"/>
          </p:cNvSpPr>
          <p:nvPr>
            <p:ph type="body" sz="quarter" idx="10"/>
          </p:nvPr>
        </p:nvSpPr>
        <p:spPr>
          <a:xfrm>
            <a:off x="341313" y="1292225"/>
            <a:ext cx="11399837" cy="4431213"/>
          </a:xfrm>
        </p:spPr>
        <p:txBody>
          <a:bodyPr/>
          <a:lstStyle/>
          <a:p>
            <a:pPr marL="0" indent="0"/>
            <a:r>
              <a:rPr lang="sv-SE" sz="1800" b="1" dirty="0"/>
              <a:t>Nuläge</a:t>
            </a:r>
          </a:p>
          <a:p>
            <a:pPr marL="285750" indent="-285750">
              <a:buFont typeface="Arial" panose="020B0604020202020204" pitchFamily="34" charset="0"/>
              <a:buChar char="•"/>
            </a:pPr>
            <a:r>
              <a:rPr lang="sv-SE" sz="1800" dirty="0"/>
              <a:t>FHIR-API (</a:t>
            </a:r>
            <a:r>
              <a:rPr lang="sv-SE" sz="1800" dirty="0" err="1"/>
              <a:t>komm</a:t>
            </a:r>
            <a:r>
              <a:rPr lang="sv-SE" sz="1800" dirty="0"/>
              <a:t>. mellan VOK och Nationell vårdförmedling) är på </a:t>
            </a:r>
            <a:r>
              <a:rPr lang="sv-SE" sz="1800" dirty="0" err="1"/>
              <a:t>EHM:s</a:t>
            </a:r>
            <a:r>
              <a:rPr lang="sv-SE" sz="1800" dirty="0"/>
              <a:t> interna nät</a:t>
            </a:r>
          </a:p>
          <a:p>
            <a:pPr marL="0" indent="0"/>
            <a:r>
              <a:rPr lang="sv-SE" sz="2800" b="1" dirty="0"/>
              <a:t>→</a:t>
            </a:r>
            <a:r>
              <a:rPr lang="sv-SE" sz="1800" b="1" dirty="0"/>
              <a:t> </a:t>
            </a:r>
            <a:r>
              <a:rPr lang="sv-SE" sz="1800" dirty="0"/>
              <a:t>Inget behov av extern API-säkerhet</a:t>
            </a:r>
          </a:p>
          <a:p>
            <a:pPr marL="0" indent="0"/>
            <a:endParaRPr lang="sv-SE" sz="1800" dirty="0"/>
          </a:p>
          <a:p>
            <a:pPr marL="0" indent="0"/>
            <a:r>
              <a:rPr lang="sv-SE" sz="1800" b="1" dirty="0"/>
              <a:t>Framöver</a:t>
            </a:r>
            <a:endParaRPr lang="sv-SE" sz="1800" dirty="0"/>
          </a:p>
          <a:p>
            <a:pPr marL="285750" indent="-285750">
              <a:buFont typeface="Arial" panose="020B0604020202020204" pitchFamily="34" charset="0"/>
              <a:buChar char="•"/>
            </a:pPr>
            <a:r>
              <a:rPr lang="sv-SE" sz="1800" dirty="0" err="1"/>
              <a:t>API:er</a:t>
            </a:r>
            <a:r>
              <a:rPr lang="sv-SE" sz="1800" dirty="0"/>
              <a:t> </a:t>
            </a:r>
            <a:r>
              <a:rPr lang="sv-SE" sz="1800" dirty="0" err="1"/>
              <a:t>tillgänggligörs</a:t>
            </a:r>
            <a:r>
              <a:rPr lang="sv-SE" sz="1800" dirty="0"/>
              <a:t> externt – behövs för informationsförsörjning</a:t>
            </a:r>
          </a:p>
          <a:p>
            <a:pPr marL="285750" indent="-285750">
              <a:buFont typeface="Arial" panose="020B0604020202020204" pitchFamily="34" charset="0"/>
              <a:buChar char="•"/>
            </a:pPr>
            <a:r>
              <a:rPr lang="sv-SE" sz="1800" dirty="0"/>
              <a:t>VOK behöver veta identitet på anropande organisation och klient</a:t>
            </a:r>
          </a:p>
          <a:p>
            <a:pPr marL="285750" indent="-285750">
              <a:buFont typeface="Arial" panose="020B0604020202020204" pitchFamily="34" charset="0"/>
              <a:buChar char="•"/>
            </a:pPr>
            <a:r>
              <a:rPr lang="sv-SE" sz="1800" dirty="0"/>
              <a:t>VOK har inte behov av tillitsmärken / egenskapsintyg eller information om användaren i e-tjänsten</a:t>
            </a:r>
          </a:p>
          <a:p>
            <a:pPr marL="0" indent="0"/>
            <a:r>
              <a:rPr lang="sv-SE" sz="2800" b="1" dirty="0"/>
              <a:t>→</a:t>
            </a:r>
            <a:r>
              <a:rPr lang="sv-SE" sz="1800" dirty="0"/>
              <a:t> Steg 1 (MVP) i Ena Samordnad identitet och behörighet tillräckligt </a:t>
            </a:r>
          </a:p>
        </p:txBody>
      </p:sp>
      <p:sp>
        <p:nvSpPr>
          <p:cNvPr id="3" name="Rubrik 2">
            <a:extLst>
              <a:ext uri="{FF2B5EF4-FFF2-40B4-BE49-F238E27FC236}">
                <a16:creationId xmlns:a16="http://schemas.microsoft.com/office/drawing/2014/main" id="{5DE7AEA8-6521-45EC-BE48-C79121000ACD}"/>
              </a:ext>
            </a:extLst>
          </p:cNvPr>
          <p:cNvSpPr>
            <a:spLocks noGrp="1"/>
          </p:cNvSpPr>
          <p:nvPr>
            <p:ph type="title"/>
          </p:nvPr>
        </p:nvSpPr>
        <p:spPr/>
        <p:txBody>
          <a:bodyPr/>
          <a:lstStyle/>
          <a:p>
            <a:r>
              <a:rPr lang="sv-SE" dirty="0"/>
              <a:t>Behov av tillit</a:t>
            </a:r>
          </a:p>
        </p:txBody>
      </p:sp>
    </p:spTree>
    <p:extLst>
      <p:ext uri="{BB962C8B-B14F-4D97-AF65-F5344CB8AC3E}">
        <p14:creationId xmlns:p14="http://schemas.microsoft.com/office/powerpoint/2010/main" val="2727524310"/>
      </p:ext>
    </p:extLst>
  </p:cSld>
  <p:clrMapOvr>
    <a:masterClrMapping/>
  </p:clrMapOvr>
</p:sld>
</file>

<file path=ppt/theme/theme1.xml><?xml version="1.0" encoding="utf-8"?>
<a:theme xmlns:a="http://schemas.openxmlformats.org/drawingml/2006/main" name="Office-tema">
  <a:themeElements>
    <a:clrScheme name="ehalsan_colors">
      <a:dk1>
        <a:srgbClr val="000000"/>
      </a:dk1>
      <a:lt1>
        <a:srgbClr val="FFFFFF"/>
      </a:lt1>
      <a:dk2>
        <a:srgbClr val="081130"/>
      </a:dk2>
      <a:lt2>
        <a:srgbClr val="FFFFFF"/>
      </a:lt2>
      <a:accent1>
        <a:srgbClr val="232948"/>
      </a:accent1>
      <a:accent2>
        <a:srgbClr val="598DFF"/>
      </a:accent2>
      <a:accent3>
        <a:srgbClr val="077353"/>
      </a:accent3>
      <a:accent4>
        <a:srgbClr val="2DA682"/>
      </a:accent4>
      <a:accent5>
        <a:srgbClr val="964100"/>
      </a:accent5>
      <a:accent6>
        <a:srgbClr val="C9844F"/>
      </a:accent6>
      <a:hlink>
        <a:srgbClr val="2E60FF"/>
      </a:hlink>
      <a:folHlink>
        <a:srgbClr val="582547"/>
      </a:folHlink>
    </a:clrScheme>
    <a:fontScheme name="ehälsan">
      <a:majorFont>
        <a:latin typeface="Segoe UI Semibold"/>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ehalsan_ppt_mall_1.3.pptx" id="{7F0D610A-3BDF-3E44-A077-C9F2966E7D53}" vid="{6447408E-0F3E-9843-91FA-CCA1B23DE4DF}"/>
    </a:ext>
  </a:ext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Normal" ma:contentTypeID="0x010100DC1D8ECDB72C194F9F7841CC62E2C46500AB0C8358C431974FB41379704AB655FE" ma:contentTypeVersion="9" ma:contentTypeDescription="Create a new document." ma:contentTypeScope="" ma:versionID="96c96602cc3155698d4799e3e07f6b4e">
  <xsd:schema xmlns:xsd="http://www.w3.org/2001/XMLSchema" xmlns:xs="http://www.w3.org/2001/XMLSchema" xmlns:p="http://schemas.microsoft.com/office/2006/metadata/properties" xmlns:ns2="c28f52af-a8f8-4551-b8ae-866ae79b83b4" xmlns:ns3="$ListId:Dokument;" xmlns:ns4="2134e1a6-e63a-48d6-80cf-50c19691bd88" targetNamespace="http://schemas.microsoft.com/office/2006/metadata/properties" ma:root="true" ma:fieldsID="095670afeeea379c9df00659336908d2" ns2:_="" ns3:_="" ns4:_="">
    <xsd:import namespace="c28f52af-a8f8-4551-b8ae-866ae79b83b4"/>
    <xsd:import namespace="$ListId:Dokument;"/>
    <xsd:import namespace="2134e1a6-e63a-48d6-80cf-50c19691bd88"/>
    <xsd:element name="properties">
      <xsd:complexType>
        <xsd:sequence>
          <xsd:element name="documentManagement">
            <xsd:complexType>
              <xsd:all>
                <xsd:element ref="ns2:SIStatusOfDocumentColumn413" minOccurs="0"/>
                <xsd:element ref="ns2:Handlingstyp" minOccurs="0"/>
                <xsd:element ref="ns3:DocState" minOccurs="0"/>
                <xsd:element ref="ns4:SharedWithUsers" minOccurs="0"/>
                <xsd:element ref="ns4: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28f52af-a8f8-4551-b8ae-866ae79b83b4" elementFormDefault="qualified">
    <xsd:import namespace="http://schemas.microsoft.com/office/2006/documentManagement/types"/>
    <xsd:import namespace="http://schemas.microsoft.com/office/infopath/2007/PartnerControls"/>
    <xsd:element name="SIStatusOfDocumentColumn413" ma:index="8" nillable="true" ma:displayName="Status of the document" ma:internalName="SIStatusOfDocumentColumn413">
      <xsd:simpleType>
        <xsd:restriction base="dms:Text">
          <xsd:maxLength value="255"/>
        </xsd:restriction>
      </xsd:simpleType>
    </xsd:element>
    <xsd:element name="Handlingstyp" ma:index="9" nillable="true" ma:displayName="Handlingstyp" ma:list="{a10b8abd-708c-4061-93b9-31cd1f76653d}" ma:internalName="Handlingstyp" ma:readOnly="false" ma:showField="Title" ma:web="c28f52af-a8f8-4551-b8ae-866ae79b83b4">
      <xsd:simpleType>
        <xsd:restriction base="dms:Lookup"/>
      </xsd:simpleType>
    </xsd:element>
  </xsd:schema>
  <xsd:schema xmlns:xsd="http://www.w3.org/2001/XMLSchema" xmlns:xs="http://www.w3.org/2001/XMLSchema" xmlns:dms="http://schemas.microsoft.com/office/2006/documentManagement/types" xmlns:pc="http://schemas.microsoft.com/office/infopath/2007/PartnerControls" targetNamespace="$ListId:Dokument;" elementFormDefault="qualified">
    <xsd:import namespace="http://schemas.microsoft.com/office/2006/documentManagement/types"/>
    <xsd:import namespace="http://schemas.microsoft.com/office/infopath/2007/PartnerControls"/>
    <xsd:element name="DocState" ma:index="10" nillable="true" ma:displayName="Status godkännande" ma:internalName="DocStat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134e1a6-e63a-48d6-80cf-50c19691bd88" elementFormDefault="qualified">
    <xsd:import namespace="http://schemas.microsoft.com/office/2006/documentManagement/types"/>
    <xsd:import namespace="http://schemas.microsoft.com/office/infopath/2007/PartnerControls"/>
    <xsd:element name="SharedWithUsers" ma:index="11" nillable="true" ma:displayName="Delat med"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Delat med informa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nehållstyp"/>
        <xsd:element ref="dc:title" minOccurs="0" maxOccurs="1" ma:displayName="Rubrik"/>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SIStatusOfDocumentColumn413 xmlns="c28f52af-a8f8-4551-b8ae-866ae79b83b4" xsi:nil="true"/>
    <Handlingstyp xmlns="c28f52af-a8f8-4551-b8ae-866ae79b83b4" xsi:nil="true"/>
  </documentManagement>
</p:properties>
</file>

<file path=customXml/itemProps1.xml><?xml version="1.0" encoding="utf-8"?>
<ds:datastoreItem xmlns:ds="http://schemas.openxmlformats.org/officeDocument/2006/customXml" ds:itemID="{00179E42-B831-4935-9D0B-69A68FD6485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28f52af-a8f8-4551-b8ae-866ae79b83b4"/>
    <ds:schemaRef ds:uri="$ListId:Dokument;"/>
    <ds:schemaRef ds:uri="2134e1a6-e63a-48d6-80cf-50c19691bd8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5CAE79C-328A-4827-AFF5-017796E84569}">
  <ds:schemaRefs>
    <ds:schemaRef ds:uri="http://schemas.microsoft.com/sharepoint/v3/contenttype/forms"/>
  </ds:schemaRefs>
</ds:datastoreItem>
</file>

<file path=customXml/itemProps3.xml><?xml version="1.0" encoding="utf-8"?>
<ds:datastoreItem xmlns:ds="http://schemas.openxmlformats.org/officeDocument/2006/customXml" ds:itemID="{7EC7DD8A-93EA-48CE-83A4-152607975DC7}">
  <ds:schemaRefs>
    <ds:schemaRef ds:uri="2134e1a6-e63a-48d6-80cf-50c19691bd88"/>
    <ds:schemaRef ds:uri="http://www.w3.org/XML/1998/namespace"/>
    <ds:schemaRef ds:uri="http://schemas.microsoft.com/office/infopath/2007/PartnerControls"/>
    <ds:schemaRef ds:uri="http://schemas.microsoft.com/office/2006/documentManagement/types"/>
    <ds:schemaRef ds:uri="http://purl.org/dc/terms/"/>
    <ds:schemaRef ds:uri="http://schemas.microsoft.com/office/2006/metadata/properties"/>
    <ds:schemaRef ds:uri="http://schemas.openxmlformats.org/package/2006/metadata/core-properties"/>
    <ds:schemaRef ds:uri="http://purl.org/dc/elements/1.1/"/>
    <ds:schemaRef ds:uri="$ListId:Dokument;"/>
    <ds:schemaRef ds:uri="c28f52af-a8f8-4551-b8ae-866ae79b83b4"/>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E-hälsomyndigheten mall</Template>
  <TotalTime>14101</TotalTime>
  <Words>1421</Words>
  <Application>Microsoft Office PowerPoint</Application>
  <PresentationFormat>Bredbild</PresentationFormat>
  <Paragraphs>177</Paragraphs>
  <Slides>12</Slides>
  <Notes>5</Notes>
  <HiddenSlides>1</HiddenSlides>
  <MMClips>0</MMClips>
  <ScaleCrop>false</ScaleCrop>
  <HeadingPairs>
    <vt:vector size="6" baseType="variant">
      <vt:variant>
        <vt:lpstr>Använt teckensnitt</vt:lpstr>
      </vt:variant>
      <vt:variant>
        <vt:i4>6</vt:i4>
      </vt:variant>
      <vt:variant>
        <vt:lpstr>Tema</vt:lpstr>
      </vt:variant>
      <vt:variant>
        <vt:i4>1</vt:i4>
      </vt:variant>
      <vt:variant>
        <vt:lpstr>Bildrubriker</vt:lpstr>
      </vt:variant>
      <vt:variant>
        <vt:i4>12</vt:i4>
      </vt:variant>
    </vt:vector>
  </HeadingPairs>
  <TitlesOfParts>
    <vt:vector size="19" baseType="lpstr">
      <vt:lpstr>Segoe UI Semibold</vt:lpstr>
      <vt:lpstr>Calibri</vt:lpstr>
      <vt:lpstr>Public Sans</vt:lpstr>
      <vt:lpstr>Public Sans Regular</vt:lpstr>
      <vt:lpstr>Segoe UI</vt:lpstr>
      <vt:lpstr>Arial</vt:lpstr>
      <vt:lpstr>Office-tema</vt:lpstr>
      <vt:lpstr>PILOT: Verksamhet- och organisationskatalog för sektorn hälsa vård och omsorg (VOK)</vt:lpstr>
      <vt:lpstr>Pilot VOK</vt:lpstr>
      <vt:lpstr>Pilot VOK</vt:lpstr>
      <vt:lpstr>Första regeringsuppdraget 2023-2025</vt:lpstr>
      <vt:lpstr>Pågående regeringsuppdrag 2025-2027</vt:lpstr>
      <vt:lpstr>Katalogens möjliga användningsområden</vt:lpstr>
      <vt:lpstr>PowerPoint-presentation</vt:lpstr>
      <vt:lpstr>API:er för informationsförsörjning och tillgängliggörande</vt:lpstr>
      <vt:lpstr>Behov av tillit</vt:lpstr>
      <vt:lpstr>Anslutningar till Samordnad identitet och behörighet</vt:lpstr>
      <vt:lpstr>När kan piloten genomföras?</vt:lpstr>
      <vt:lpstr>PowerPoint-presentation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Verksamhet- och organisationskatalog för sektorn hälsa vård och omsorg</dc:title>
  <dc:creator>Madeleine Hanberger</dc:creator>
  <cp:lastModifiedBy>Niklas Dahlbäck EXT</cp:lastModifiedBy>
  <cp:revision>23</cp:revision>
  <dcterms:created xsi:type="dcterms:W3CDTF">2025-11-17T10:05:53Z</dcterms:created>
  <dcterms:modified xsi:type="dcterms:W3CDTF">2026-02-24T13:06:48Z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0x010100DC1D8ECDB72C194F9F7841CC62E2C46500AB0C8358C431974FB41379704AB655FE</vt:lpwstr>
  </property>
  <property fmtid="{D5CDD505-2E9C-101B-9397-08002B2CF9AE}" pid="3" name="MediaServiceImageTags">
    <vt:lpwstr/>
  </property>
</Properties>
</file>