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handoutMasterIdLst>
    <p:handoutMasterId r:id="rId27"/>
  </p:handoutMasterIdLst>
  <p:sldIdLst>
    <p:sldId id="2147475694" r:id="rId5"/>
    <p:sldId id="257" r:id="rId6"/>
    <p:sldId id="2147475762" r:id="rId7"/>
    <p:sldId id="259" r:id="rId8"/>
    <p:sldId id="2147475765" r:id="rId9"/>
    <p:sldId id="4883" r:id="rId10"/>
    <p:sldId id="4886" r:id="rId11"/>
    <p:sldId id="4887" r:id="rId12"/>
    <p:sldId id="2147475766" r:id="rId13"/>
    <p:sldId id="2147475771" r:id="rId14"/>
    <p:sldId id="2147475755" r:id="rId15"/>
    <p:sldId id="2147475767" r:id="rId16"/>
    <p:sldId id="2147475760" r:id="rId17"/>
    <p:sldId id="262" r:id="rId18"/>
    <p:sldId id="265" r:id="rId19"/>
    <p:sldId id="2147475756" r:id="rId20"/>
    <p:sldId id="266" r:id="rId21"/>
    <p:sldId id="256" r:id="rId22"/>
    <p:sldId id="2147475768" r:id="rId23"/>
    <p:sldId id="258" r:id="rId24"/>
    <p:sldId id="2147475769" r:id="rId25"/>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521415D9-36F7-43E2-AB2F-B90AF26B5E84}">
      <p14:sectionLst xmlns:p14="http://schemas.microsoft.com/office/powerpoint/2010/main">
        <p14:section name="Inledning" id="{334D09DB-4949-2444-87D0-B13AD2825008}">
          <p14:sldIdLst>
            <p14:sldId id="2147475694"/>
            <p14:sldId id="257"/>
            <p14:sldId id="2147475762"/>
          </p14:sldIdLst>
        </p14:section>
        <p14:section name="Inledning Team Juridik &amp; org." id="{FE6A6314-D1CD-42C0-8F2C-F3E7338559CF}">
          <p14:sldIdLst>
            <p14:sldId id="259"/>
          </p14:sldIdLst>
        </p14:section>
        <p14:section name="Pm - Juridisk skalbarhet" id="{0D0D3232-BD0E-48FA-A68A-2B88AB4428A9}">
          <p14:sldIdLst>
            <p14:sldId id="2147475765"/>
            <p14:sldId id="4883"/>
            <p14:sldId id="4886"/>
            <p14:sldId id="4887"/>
          </p14:sldIdLst>
        </p14:section>
        <p14:section name="Anslutningstjänsten" id="{A8ED4880-6CA7-49C2-BEE0-7D50072F329D}">
          <p14:sldIdLst>
            <p14:sldId id="2147475766"/>
            <p14:sldId id="2147475771"/>
            <p14:sldId id="2147475755"/>
          </p14:sldIdLst>
        </p14:section>
        <p14:section name="Anslutningspolicy" id="{F06141A2-F5F8-462E-A758-9B708B5E2BA6}">
          <p14:sldIdLst>
            <p14:sldId id="2147475767"/>
            <p14:sldId id="2147475760"/>
            <p14:sldId id="262"/>
            <p14:sldId id="265"/>
            <p14:sldId id="2147475756"/>
            <p14:sldId id="266"/>
          </p14:sldIdLst>
        </p14:section>
        <p14:section name="Diggs leveranser" id="{3C05A796-210E-4B38-B478-B6BFDF655B2A}">
          <p14:sldIdLst>
            <p14:sldId id="256"/>
            <p14:sldId id="2147475768"/>
            <p14:sldId id="258"/>
            <p14:sldId id="2147475769"/>
          </p14:sldIdLst>
        </p14:section>
        <p14:section name="Kommande tre veckor" id="{CC415D5C-EEED-44B3-BBC4-0054F4E3A60F}">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undelin Sofia" initials="SS" lastIdx="1" clrIdx="6">
    <p:extLst>
      <p:ext uri="{19B8F6BF-5375-455C-9EA6-DF929625EA0E}">
        <p15:presenceInfo xmlns:p15="http://schemas.microsoft.com/office/powerpoint/2012/main" userId="S-1-5-21-3671394094-795055765-3150375625-6786" providerId="AD"/>
      </p:ext>
    </p:extLst>
  </p:cmAuthor>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 id="6" name="Edéus Katarina" initials="EK" lastIdx="11" clrIdx="5">
    <p:extLst>
      <p:ext uri="{19B8F6BF-5375-455C-9EA6-DF929625EA0E}">
        <p15:presenceInfo xmlns:p15="http://schemas.microsoft.com/office/powerpoint/2012/main" userId="S-1-5-21-3671394094-795055765-3150375625-72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CDAE6"/>
    <a:srgbClr val="000000"/>
    <a:srgbClr val="D8E9D7"/>
    <a:srgbClr val="CDA637"/>
    <a:srgbClr val="DFAC7D"/>
    <a:srgbClr val="5A6751"/>
    <a:srgbClr val="D78171"/>
    <a:srgbClr val="695F59"/>
    <a:srgbClr val="F0EF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52" autoAdjust="0"/>
    <p:restoredTop sz="78738" autoAdjust="0"/>
  </p:normalViewPr>
  <p:slideViewPr>
    <p:cSldViewPr snapToGrid="0">
      <p:cViewPr>
        <p:scale>
          <a:sx n="50" d="100"/>
          <a:sy n="50" d="100"/>
        </p:scale>
        <p:origin x="1500" y="380"/>
      </p:cViewPr>
      <p:guideLst/>
    </p:cSldViewPr>
  </p:slideViewPr>
  <p:outlineViewPr>
    <p:cViewPr>
      <p:scale>
        <a:sx n="33" d="100"/>
        <a:sy n="33" d="100"/>
      </p:scale>
      <p:origin x="0" y="-13140"/>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2026-02-24</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2026-02-24</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a:t>
            </a:fld>
            <a:endParaRPr lang="sv-SE"/>
          </a:p>
        </p:txBody>
      </p:sp>
    </p:spTree>
    <p:extLst>
      <p:ext uri="{BB962C8B-B14F-4D97-AF65-F5344CB8AC3E}">
        <p14:creationId xmlns:p14="http://schemas.microsoft.com/office/powerpoint/2010/main" val="1231846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46268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0" i="0" dirty="0">
                <a:solidFill>
                  <a:srgbClr val="555555"/>
                </a:solidFill>
                <a:effectLst/>
                <a:latin typeface="Open Sans" panose="020B0604020202020204" pitchFamily="34" charset="0"/>
              </a:rPr>
              <a:t>Parallellt med federationsåtagandet tecknas ett </a:t>
            </a:r>
            <a:r>
              <a:rPr lang="sv-SE" b="1" i="0" dirty="0">
                <a:solidFill>
                  <a:srgbClr val="555555"/>
                </a:solidFill>
                <a:effectLst/>
                <a:latin typeface="Open Sans" panose="020B0604020202020204" pitchFamily="34" charset="0"/>
              </a:rPr>
              <a:t>tjänsteavtal</a:t>
            </a:r>
            <a:r>
              <a:rPr lang="sv-SE" b="0" i="0" dirty="0">
                <a:solidFill>
                  <a:srgbClr val="555555"/>
                </a:solidFill>
                <a:effectLst/>
                <a:latin typeface="Open Sans" panose="020B0604020202020204" pitchFamily="34" charset="0"/>
              </a:rPr>
              <a:t> direkt mellan anslutningsoperatören och den anslutande parten. I detta avtal agerar operatören som en självständig, affärsmässig part i eget namn.</a:t>
            </a:r>
          </a:p>
          <a:p>
            <a:pPr algn="l">
              <a:buFont typeface="Arial" panose="020B0604020202020204" pitchFamily="34" charset="0"/>
              <a:buChar char="•"/>
            </a:pPr>
            <a:r>
              <a:rPr lang="sv-SE" b="1" i="0" dirty="0">
                <a:solidFill>
                  <a:srgbClr val="555555"/>
                </a:solidFill>
                <a:effectLst/>
                <a:latin typeface="Open Sans" panose="020B0604020202020204" pitchFamily="34" charset="0"/>
              </a:rPr>
              <a:t>Juridisk effekt:</a:t>
            </a:r>
            <a:r>
              <a:rPr lang="sv-SE" b="0" i="0" dirty="0">
                <a:solidFill>
                  <a:srgbClr val="555555"/>
                </a:solidFill>
                <a:effectLst/>
                <a:latin typeface="Open Sans" panose="020B0604020202020204" pitchFamily="34" charset="0"/>
              </a:rPr>
              <a:t> Tjänsteavtalet reglerar de kommersiella och tekniska villkoren för anslutningen, såsom prissättning, servicenivåer (SLA), support och eventuella mervärdestjänster.</a:t>
            </a:r>
          </a:p>
          <a:p>
            <a:pPr algn="l">
              <a:buFont typeface="Arial" panose="020B0604020202020204" pitchFamily="34" charset="0"/>
              <a:buChar char="•"/>
            </a:pPr>
            <a:r>
              <a:rPr lang="sv-SE" b="1" i="0" dirty="0">
                <a:solidFill>
                  <a:srgbClr val="555555"/>
                </a:solidFill>
                <a:effectLst/>
                <a:latin typeface="Open Sans" panose="020B0604020202020204" pitchFamily="34" charset="0"/>
              </a:rPr>
              <a:t>Separation av risk:</a:t>
            </a:r>
            <a:r>
              <a:rPr lang="sv-SE" b="0" i="0" dirty="0">
                <a:solidFill>
                  <a:srgbClr val="555555"/>
                </a:solidFill>
                <a:effectLst/>
                <a:latin typeface="Open Sans" panose="020B0604020202020204" pitchFamily="34" charset="0"/>
              </a:rPr>
              <a:t> Genom denna konstruktion isoleras de kommersiella mellanhavandena till tjänsteavtalet. Ledningsaktören är inte part i tjänsteavtalet och bär därmed inte ansvar för operatörens prissättning eller specifika leveransvillkor gentemot kunden.</a:t>
            </a:r>
          </a:p>
          <a:p>
            <a:pPr marL="0" indent="0">
              <a:buNone/>
            </a:pPr>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4265475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OBS! Skissen kommer att uppdateras med fler pilar.</a:t>
            </a:r>
          </a:p>
          <a:p>
            <a:endParaRPr lang="sv-SE" dirty="0"/>
          </a:p>
          <a:p>
            <a:r>
              <a:rPr lang="sv-SE" b="1" dirty="0"/>
              <a:t>Ledningsaktören</a:t>
            </a:r>
            <a:r>
              <a:rPr lang="sv-SE" dirty="0"/>
              <a:t> har det övergripande ansvaret för att samordna och förvalta infrastrukturen</a:t>
            </a:r>
          </a:p>
          <a:p>
            <a:endParaRPr lang="sv-SE" dirty="0"/>
          </a:p>
          <a:p>
            <a:pPr algn="l"/>
            <a:r>
              <a:rPr lang="sv-SE" b="0" i="0" dirty="0">
                <a:solidFill>
                  <a:srgbClr val="555555"/>
                </a:solidFill>
                <a:effectLst/>
                <a:latin typeface="Open Sans" panose="020B0604020202020204" pitchFamily="34" charset="0"/>
              </a:rPr>
              <a:t>Parallellt med federationsåtagandet tecknas ett </a:t>
            </a:r>
            <a:r>
              <a:rPr lang="sv-SE" b="1" i="0" dirty="0">
                <a:solidFill>
                  <a:srgbClr val="555555"/>
                </a:solidFill>
                <a:effectLst/>
                <a:latin typeface="Open Sans" panose="020B0604020202020204" pitchFamily="34" charset="0"/>
              </a:rPr>
              <a:t>tjänsteavtal</a:t>
            </a:r>
            <a:r>
              <a:rPr lang="sv-SE" b="0" i="0" dirty="0">
                <a:solidFill>
                  <a:srgbClr val="555555"/>
                </a:solidFill>
                <a:effectLst/>
                <a:latin typeface="Open Sans" panose="020B0604020202020204" pitchFamily="34" charset="0"/>
              </a:rPr>
              <a:t> direkt mellan anslutningsoperatören och den anslutande parten. I detta avtal agerar operatören som en självständig, affärsmässig part i eget namn.</a:t>
            </a:r>
          </a:p>
          <a:p>
            <a:pPr algn="l">
              <a:buFont typeface="Arial" panose="020B0604020202020204" pitchFamily="34" charset="0"/>
              <a:buChar char="•"/>
            </a:pPr>
            <a:r>
              <a:rPr lang="sv-SE" b="1" i="0" dirty="0">
                <a:solidFill>
                  <a:srgbClr val="555555"/>
                </a:solidFill>
                <a:effectLst/>
                <a:latin typeface="Open Sans" panose="020B0604020202020204" pitchFamily="34" charset="0"/>
              </a:rPr>
              <a:t>Juridisk effekt:</a:t>
            </a:r>
            <a:r>
              <a:rPr lang="sv-SE" b="0" i="0" dirty="0">
                <a:solidFill>
                  <a:srgbClr val="555555"/>
                </a:solidFill>
                <a:effectLst/>
                <a:latin typeface="Open Sans" panose="020B0604020202020204" pitchFamily="34" charset="0"/>
              </a:rPr>
              <a:t> Tjänsteavtalet reglerar de kommersiella och tekniska villkoren för anslutningen, såsom prissättning, servicenivåer (SLA), support och eventuella mervärdestjänster.</a:t>
            </a:r>
          </a:p>
          <a:p>
            <a:pPr algn="l">
              <a:buFont typeface="Arial" panose="020B0604020202020204" pitchFamily="34" charset="0"/>
              <a:buChar char="•"/>
            </a:pPr>
            <a:r>
              <a:rPr lang="sv-SE" b="1" i="0" dirty="0">
                <a:solidFill>
                  <a:srgbClr val="555555"/>
                </a:solidFill>
                <a:effectLst/>
                <a:latin typeface="Open Sans" panose="020B0604020202020204" pitchFamily="34" charset="0"/>
              </a:rPr>
              <a:t>Separation av risk:</a:t>
            </a:r>
            <a:r>
              <a:rPr lang="sv-SE" b="0" i="0" dirty="0">
                <a:solidFill>
                  <a:srgbClr val="555555"/>
                </a:solidFill>
                <a:effectLst/>
                <a:latin typeface="Open Sans" panose="020B0604020202020204" pitchFamily="34" charset="0"/>
              </a:rPr>
              <a:t> Genom denna konstruktion isoleras de kommersiella mellanhavandena till tjänsteavtalet. Ledningsaktören är inte part i tjänsteavtalet och bär därmed inte ansvar för operatörens prissättning eller specifika leveransvillkor gentemot kunden.</a:t>
            </a:r>
          </a:p>
          <a:p>
            <a:endParaRPr lang="sv-SE" dirty="0"/>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2313080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2933081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2463989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3604382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 uri="{C183D7F6-B498-43B3-948B-1728B52AA6E4}">
                <adec:decorative xmlns:adec="http://schemas.microsoft.com/office/drawing/2017/decorative" val="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2026-02-24</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8B56FD1C-8643-419E-869F-78D729AA073F}"/>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20880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2026-02-24</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5DD208AB-1A5A-4F5D-9F08-89589BD8598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226385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8" name="Bild 17">
            <a:extLst>
              <a:ext uri="{FF2B5EF4-FFF2-40B4-BE49-F238E27FC236}">
                <a16:creationId xmlns:a16="http://schemas.microsoft.com/office/drawing/2014/main" id="{2CA9D05F-696C-439A-8C8A-667B73B6B5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2026-02-24</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9582D5C7-A2FF-44BB-95AB-9AB34A245E0F}"/>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704837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 4">
            <a:extLst>
              <a:ext uri="{FF2B5EF4-FFF2-40B4-BE49-F238E27FC236}">
                <a16:creationId xmlns:a16="http://schemas.microsoft.com/office/drawing/2014/main" id="{1B2B9265-5B4E-4798-BE49-328EB6B1BEC8}"/>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 4">
            <a:extLst>
              <a:ext uri="{FF2B5EF4-FFF2-40B4-BE49-F238E27FC236}">
                <a16:creationId xmlns:a16="http://schemas.microsoft.com/office/drawing/2014/main" id="{1ACF0E33-FBB2-443A-B130-5013C6DAB26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84522" y="6004290"/>
            <a:ext cx="1502476" cy="563880"/>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1209671"/>
            <a:ext cx="4625767" cy="4424492"/>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2026-02-24</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B15B7F28-38B4-4F3A-944B-FD4A72B4E6CF}"/>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1284724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2026-02-24</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C63346E4-1F99-410E-974C-6AE847C7824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3749375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2026-02-24</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pic>
        <p:nvPicPr>
          <p:cNvPr id="12" name="Bild 11">
            <a:extLst>
              <a:ext uri="{FF2B5EF4-FFF2-40B4-BE49-F238E27FC236}">
                <a16:creationId xmlns:a16="http://schemas.microsoft.com/office/drawing/2014/main" id="{BA3EC8D6-5D22-4FA5-BB80-12A2BF65215A}"/>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2760557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sida Ena">
    <p:bg>
      <p:bgPr>
        <a:solidFill>
          <a:schemeClr val="accent1"/>
        </a:solidFill>
        <a:effectLst/>
      </p:bgPr>
    </p:bg>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a:t>Ena – Sveriges digitala infrastruktur</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a:extLst>
              <a:ext uri="{FF2B5EF4-FFF2-40B4-BE49-F238E27FC236}">
                <a16:creationId xmlns:a16="http://schemas.microsoft.com/office/drawing/2014/main" id="{7BD44351-8139-3D40-B4EC-500847771950}"/>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2301469" y="2006051"/>
            <a:ext cx="7589061" cy="2845898"/>
          </a:xfrm>
          <a:prstGeom prst="rect">
            <a:avLst/>
          </a:prstGeom>
        </p:spPr>
      </p:pic>
    </p:spTree>
    <p:extLst>
      <p:ext uri="{BB962C8B-B14F-4D97-AF65-F5344CB8AC3E}">
        <p14:creationId xmlns:p14="http://schemas.microsoft.com/office/powerpoint/2010/main" val="15313355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2026-02-24</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D441BF06-5250-4809-9629-D3F4856E9BA1}"/>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28908019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2026-02-24</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7D29E990-882F-4BB7-BB32-CB945A1293C1}"/>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3058779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2026-02-24</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pic>
        <p:nvPicPr>
          <p:cNvPr id="13" name="Bild 12">
            <a:extLst>
              <a:ext uri="{FF2B5EF4-FFF2-40B4-BE49-F238E27FC236}">
                <a16:creationId xmlns:a16="http://schemas.microsoft.com/office/drawing/2014/main" id="{4D60505A-F950-497B-8B09-693FC159143A}"/>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769550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2026-02-24</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pic>
        <p:nvPicPr>
          <p:cNvPr id="14" name="Bild 13">
            <a:extLst>
              <a:ext uri="{FF2B5EF4-FFF2-40B4-BE49-F238E27FC236}">
                <a16:creationId xmlns:a16="http://schemas.microsoft.com/office/drawing/2014/main" id="{8711EAC2-9146-4354-9C43-BC5671A63B72}"/>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5864350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pic>
        <p:nvPicPr>
          <p:cNvPr id="20" name="Bild 19">
            <a:extLst>
              <a:ext uri="{FF2B5EF4-FFF2-40B4-BE49-F238E27FC236}">
                <a16:creationId xmlns:a16="http://schemas.microsoft.com/office/drawing/2014/main" id="{5BA760D5-9749-41CE-B62C-0FF76FB9D747}"/>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39365684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pic>
        <p:nvPicPr>
          <p:cNvPr id="19" name="Bild 18">
            <a:extLst>
              <a:ext uri="{FF2B5EF4-FFF2-40B4-BE49-F238E27FC236}">
                <a16:creationId xmlns:a16="http://schemas.microsoft.com/office/drawing/2014/main" id="{B1E52677-822C-4D56-99AF-C1ED914219E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12602084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881516"/>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881516"/>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881516"/>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pic>
        <p:nvPicPr>
          <p:cNvPr id="20" name="Bild 19">
            <a:extLst>
              <a:ext uri="{FF2B5EF4-FFF2-40B4-BE49-F238E27FC236}">
                <a16:creationId xmlns:a16="http://schemas.microsoft.com/office/drawing/2014/main" id="{83F5034F-2F7F-4002-89C7-179DCDF1B43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40949220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Bild 14">
            <a:extLst>
              <a:ext uri="{FF2B5EF4-FFF2-40B4-BE49-F238E27FC236}">
                <a16:creationId xmlns:a16="http://schemas.microsoft.com/office/drawing/2014/main" id="{355E67E8-50D8-44CB-9A50-540EEDCD150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9910889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Bild 11">
            <a:extLst>
              <a:ext uri="{FF2B5EF4-FFF2-40B4-BE49-F238E27FC236}">
                <a16:creationId xmlns:a16="http://schemas.microsoft.com/office/drawing/2014/main" id="{970967E4-C9DE-401A-9CAB-4F80A1E9A35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37658237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Bild 11">
            <a:extLst>
              <a:ext uri="{FF2B5EF4-FFF2-40B4-BE49-F238E27FC236}">
                <a16:creationId xmlns:a16="http://schemas.microsoft.com/office/drawing/2014/main" id="{4868BFC5-9C04-4BC7-937B-B42EE034D294}"/>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46317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8282843" y="4569841"/>
            <a:ext cx="3455134" cy="1964309"/>
          </a:xfrm>
          <a:prstGeom prst="rect">
            <a:avLst/>
          </a:prstGeom>
        </p:spPr>
      </p:pic>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2026-02-24</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pic>
        <p:nvPicPr>
          <p:cNvPr id="10" name="Bild 9">
            <a:extLst>
              <a:ext uri="{FF2B5EF4-FFF2-40B4-BE49-F238E27FC236}">
                <a16:creationId xmlns:a16="http://schemas.microsoft.com/office/drawing/2014/main" id="{61C77D8B-B680-40A6-847E-F8E147B5233D}"/>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132718" y="6004290"/>
            <a:ext cx="1502476" cy="563880"/>
          </a:xfrm>
          <a:prstGeom prst="rect">
            <a:avLst/>
          </a:prstGeom>
        </p:spPr>
      </p:pic>
    </p:spTree>
    <p:extLst>
      <p:ext uri="{BB962C8B-B14F-4D97-AF65-F5344CB8AC3E}">
        <p14:creationId xmlns:p14="http://schemas.microsoft.com/office/powerpoint/2010/main" val="15389436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Bild 11">
            <a:extLst>
              <a:ext uri="{FF2B5EF4-FFF2-40B4-BE49-F238E27FC236}">
                <a16:creationId xmlns:a16="http://schemas.microsoft.com/office/drawing/2014/main" id="{094AB665-04CF-4584-94CD-099D17C3607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26354257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2026-02-24</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pic>
        <p:nvPicPr>
          <p:cNvPr id="11" name="Bild 10">
            <a:extLst>
              <a:ext uri="{FF2B5EF4-FFF2-40B4-BE49-F238E27FC236}">
                <a16:creationId xmlns:a16="http://schemas.microsoft.com/office/drawing/2014/main" id="{45F9E1BA-D2BE-482E-ABB9-BD22B2FEC9D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5346254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7164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Rubrik &amp; innehåll">
    <p:spTree>
      <p:nvGrpSpPr>
        <p:cNvPr id="1" name=""/>
        <p:cNvGrpSpPr/>
        <p:nvPr/>
      </p:nvGrpSpPr>
      <p:grpSpPr>
        <a:xfrm>
          <a:off x="0" y="0"/>
          <a:ext cx="0" cy="0"/>
          <a:chOff x="0" y="0"/>
          <a:chExt cx="0" cy="0"/>
        </a:xfrm>
      </p:grpSpPr>
      <p:sp>
        <p:nvSpPr>
          <p:cNvPr id="9" name="Rubrik 1"/>
          <p:cNvSpPr>
            <a:spLocks noGrp="1"/>
          </p:cNvSpPr>
          <p:nvPr>
            <p:ph type="title"/>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a:t>Klicka här för att ändra mall för rubrikformat</a:t>
            </a:r>
            <a:endParaRPr lang="sv-SE" dirty="0"/>
          </a:p>
        </p:txBody>
      </p:sp>
      <p:sp>
        <p:nvSpPr>
          <p:cNvPr id="11" name="Platshållare för text 10"/>
          <p:cNvSpPr>
            <a:spLocks noGrp="1"/>
          </p:cNvSpPr>
          <p:nvPr>
            <p:ph type="body" sz="quarter" idx="10"/>
          </p:nvPr>
        </p:nvSpPr>
        <p:spPr>
          <a:xfrm>
            <a:off x="703263" y="1951038"/>
            <a:ext cx="83439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a:t>Redigera format för bakgrundstext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574A0B4-C2F2-D34B-AE4C-018746B3803A}"/>
              </a:ext>
            </a:extLst>
          </p:cNvPr>
          <p:cNvSpPr>
            <a:spLocks noGrp="1"/>
          </p:cNvSpPr>
          <p:nvPr>
            <p:ph type="dt" sz="half" idx="11"/>
          </p:nvPr>
        </p:nvSpPr>
        <p:spPr/>
        <p:txBody>
          <a:bodyPr/>
          <a:lstStyle/>
          <a:p>
            <a:fld id="{17ED57E3-A85C-2841-A240-F78969CE8986}" type="datetime1">
              <a:rPr lang="sv-SE" smtClean="0"/>
              <a:t>2026-02-24</a:t>
            </a:fld>
            <a:endParaRPr lang="sv-SE"/>
          </a:p>
        </p:txBody>
      </p:sp>
      <p:sp>
        <p:nvSpPr>
          <p:cNvPr id="3" name="Platshållare för sidfot 2">
            <a:extLst>
              <a:ext uri="{FF2B5EF4-FFF2-40B4-BE49-F238E27FC236}">
                <a16:creationId xmlns:a16="http://schemas.microsoft.com/office/drawing/2014/main" id="{5D1BBC71-F2DC-7649-AB8F-B9E2781DDAD0}"/>
              </a:ext>
            </a:extLst>
          </p:cNvPr>
          <p:cNvSpPr>
            <a:spLocks noGrp="1"/>
          </p:cNvSpPr>
          <p:nvPr>
            <p:ph type="ftr" sz="quarter" idx="12"/>
          </p:nvPr>
        </p:nvSpPr>
        <p:spPr/>
        <p:txBody>
          <a:bodyPr/>
          <a:lstStyle/>
          <a:p>
            <a:endParaRPr lang="sv-SE"/>
          </a:p>
        </p:txBody>
      </p:sp>
      <p:sp>
        <p:nvSpPr>
          <p:cNvPr id="4" name="Platshållare för bildnummer 3">
            <a:extLst>
              <a:ext uri="{FF2B5EF4-FFF2-40B4-BE49-F238E27FC236}">
                <a16:creationId xmlns:a16="http://schemas.microsoft.com/office/drawing/2014/main" id="{D62CF212-25B8-E44D-9C3D-D942CA9571ED}"/>
              </a:ext>
            </a:extLst>
          </p:cNvPr>
          <p:cNvSpPr>
            <a:spLocks noGrp="1"/>
          </p:cNvSpPr>
          <p:nvPr>
            <p:ph type="sldNum" sz="quarter" idx="13"/>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446194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innehåll, bild">
    <p:spTree>
      <p:nvGrpSpPr>
        <p:cNvPr id="1" name=""/>
        <p:cNvGrpSpPr/>
        <p:nvPr/>
      </p:nvGrpSpPr>
      <p:grpSpPr>
        <a:xfrm>
          <a:off x="0" y="0"/>
          <a:ext cx="0" cy="0"/>
          <a:chOff x="0" y="0"/>
          <a:chExt cx="0" cy="0"/>
        </a:xfrm>
      </p:grpSpPr>
      <p:sp>
        <p:nvSpPr>
          <p:cNvPr id="7" name="Rubrik 1">
            <a:extLst>
              <a:ext uri="{C183D7F6-B498-43B3-948B-1728B52AA6E4}">
                <adec:decorative xmlns:adec="http://schemas.microsoft.com/office/drawing/2017/decorative" val="1"/>
              </a:ext>
            </a:extLst>
          </p:cNvPr>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2026-02-24</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pic>
        <p:nvPicPr>
          <p:cNvPr id="14" name="Bild 13">
            <a:extLst>
              <a:ext uri="{FF2B5EF4-FFF2-40B4-BE49-F238E27FC236}">
                <a16:creationId xmlns:a16="http://schemas.microsoft.com/office/drawing/2014/main" id="{B303739A-30FB-4E02-9950-39A97445E01D}"/>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1284486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pixlar">
    <p:spTree>
      <p:nvGrpSpPr>
        <p:cNvPr id="1" name=""/>
        <p:cNvGrpSpPr/>
        <p:nvPr/>
      </p:nvGrpSpPr>
      <p:grpSpPr>
        <a:xfrm>
          <a:off x="0" y="0"/>
          <a:ext cx="0" cy="0"/>
          <a:chOff x="0" y="0"/>
          <a:chExt cx="0" cy="0"/>
        </a:xfrm>
      </p:grpSpPr>
      <p:sp>
        <p:nvSpPr>
          <p:cNvPr id="7" name="Rubrik 1">
            <a:extLst>
              <a:ext uri="{C183D7F6-B498-43B3-948B-1728B52AA6E4}">
                <adec:decorative xmlns:adec="http://schemas.microsoft.com/office/drawing/2017/decorative" val="1"/>
              </a:ext>
            </a:extLst>
          </p:cNvPr>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2026-02-24</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pic>
        <p:nvPicPr>
          <p:cNvPr id="14" name="Bild 13">
            <a:extLst>
              <a:ext uri="{FF2B5EF4-FFF2-40B4-BE49-F238E27FC236}">
                <a16:creationId xmlns:a16="http://schemas.microsoft.com/office/drawing/2014/main" id="{B303739A-30FB-4E02-9950-39A97445E01D}"/>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75052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2026-02-24</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pic>
        <p:nvPicPr>
          <p:cNvPr id="16" name="Bild 15">
            <a:extLst>
              <a:ext uri="{FF2B5EF4-FFF2-40B4-BE49-F238E27FC236}">
                <a16:creationId xmlns:a16="http://schemas.microsoft.com/office/drawing/2014/main" id="{74247BD9-C30B-4600-AD6F-3B5A9276974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511557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2026-02-24</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pic>
        <p:nvPicPr>
          <p:cNvPr id="16" name="Bild 15">
            <a:extLst>
              <a:ext uri="{FF2B5EF4-FFF2-40B4-BE49-F238E27FC236}">
                <a16:creationId xmlns:a16="http://schemas.microsoft.com/office/drawing/2014/main" id="{F9D17003-5FBF-4ED0-87FF-FB0FEDB782BA}"/>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5" cy="563880"/>
          </a:xfrm>
          <a:prstGeom prst="rect">
            <a:avLst/>
          </a:prstGeom>
        </p:spPr>
      </p:pic>
    </p:spTree>
    <p:extLst>
      <p:ext uri="{BB962C8B-B14F-4D97-AF65-F5344CB8AC3E}">
        <p14:creationId xmlns:p14="http://schemas.microsoft.com/office/powerpoint/2010/main" val="73333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2026-02-24</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pic>
        <p:nvPicPr>
          <p:cNvPr id="12" name="Bild 11">
            <a:extLst>
              <a:ext uri="{FF2B5EF4-FFF2-40B4-BE49-F238E27FC236}">
                <a16:creationId xmlns:a16="http://schemas.microsoft.com/office/drawing/2014/main" id="{11B33786-B111-4467-A07B-81CE9BEC060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688653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2026-02-24</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pic>
        <p:nvPicPr>
          <p:cNvPr id="10" name="Bild 9">
            <a:extLst>
              <a:ext uri="{FF2B5EF4-FFF2-40B4-BE49-F238E27FC236}">
                <a16:creationId xmlns:a16="http://schemas.microsoft.com/office/drawing/2014/main" id="{EEB12540-E365-4A55-ADD0-9DF40A0B379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134000" y="6004290"/>
            <a:ext cx="1502476" cy="563880"/>
          </a:xfrm>
          <a:prstGeom prst="rect">
            <a:avLst/>
          </a:prstGeom>
        </p:spPr>
      </p:pic>
    </p:spTree>
    <p:extLst>
      <p:ext uri="{BB962C8B-B14F-4D97-AF65-F5344CB8AC3E}">
        <p14:creationId xmlns:p14="http://schemas.microsoft.com/office/powerpoint/2010/main" val="141771523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2026-02-24</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822" r:id="rId2"/>
    <p:sldLayoutId id="2147483735" r:id="rId3"/>
    <p:sldLayoutId id="2147483824" r:id="rId4"/>
    <p:sldLayoutId id="2147483737" r:id="rId5"/>
    <p:sldLayoutId id="2147483747" r:id="rId6"/>
    <p:sldLayoutId id="2147483736" r:id="rId7"/>
    <p:sldLayoutId id="2147483741" r:id="rId8"/>
    <p:sldLayoutId id="2147483742" r:id="rId9"/>
    <p:sldLayoutId id="2147483743" r:id="rId10"/>
    <p:sldLayoutId id="2147483744" r:id="rId11"/>
    <p:sldLayoutId id="2147483738" r:id="rId12"/>
    <p:sldLayoutId id="2147483739" r:id="rId13"/>
    <p:sldLayoutId id="2147483740" r:id="rId14"/>
    <p:sldLayoutId id="2147483746" r:id="rId15"/>
    <p:sldLayoutId id="2147483777" r:id="rId16"/>
    <p:sldLayoutId id="2147483749" r:id="rId17"/>
    <p:sldLayoutId id="2147483763" r:id="rId18"/>
    <p:sldLayoutId id="2147483764" r:id="rId19"/>
    <p:sldLayoutId id="2147483767" r:id="rId20"/>
    <p:sldLayoutId id="2147483766" r:id="rId21"/>
    <p:sldLayoutId id="2147483768" r:id="rId22"/>
    <p:sldLayoutId id="2147483765" r:id="rId23"/>
    <p:sldLayoutId id="2147483787" r:id="rId24"/>
    <p:sldLayoutId id="2147483779" r:id="rId25"/>
    <p:sldLayoutId id="2147483778" r:id="rId26"/>
    <p:sldLayoutId id="2147483748" r:id="rId27"/>
    <p:sldLayoutId id="2147483788" r:id="rId28"/>
    <p:sldLayoutId id="2147483789" r:id="rId29"/>
    <p:sldLayoutId id="2147483790" r:id="rId30"/>
    <p:sldLayoutId id="2147483762" r:id="rId31"/>
    <p:sldLayoutId id="2147483825" r:id="rId32"/>
    <p:sldLayoutId id="2147483826" r:id="rId33"/>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hyperlink" Target="https://samarbetsyta.ehalsomyndigheten.se/spaces/RIB/pages/400483433/Begreppslista" TargetMode="External"/><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E91EA-97C4-4CB3-92F7-00E05EF64499}"/>
              </a:ext>
            </a:extLst>
          </p:cNvPr>
          <p:cNvSpPr>
            <a:spLocks noGrp="1"/>
          </p:cNvSpPr>
          <p:nvPr>
            <p:ph type="title"/>
          </p:nvPr>
        </p:nvSpPr>
        <p:spPr>
          <a:xfrm>
            <a:off x="676568" y="3956661"/>
            <a:ext cx="10838864" cy="927752"/>
          </a:xfrm>
        </p:spPr>
        <p:txBody>
          <a:bodyPr/>
          <a:lstStyle/>
          <a:p>
            <a:r>
              <a:rPr lang="sv-SE" dirty="0"/>
              <a:t>Demo</a:t>
            </a:r>
            <a:br>
              <a:rPr lang="sv-SE" dirty="0"/>
            </a:br>
            <a:r>
              <a:rPr lang="sv-SE" sz="4000" dirty="0"/>
              <a:t>Samordnad identitet </a:t>
            </a:r>
            <a:br>
              <a:rPr lang="sv-SE" sz="4000" dirty="0"/>
            </a:br>
            <a:r>
              <a:rPr lang="sv-SE" sz="4000" dirty="0"/>
              <a:t>och behörighet</a:t>
            </a:r>
            <a:br>
              <a:rPr lang="sv-SE" sz="4000" dirty="0"/>
            </a:br>
            <a:br>
              <a:rPr lang="sv-SE" dirty="0"/>
            </a:br>
            <a:r>
              <a:rPr lang="sv-SE" sz="2400" dirty="0"/>
              <a:t>24 februari 2026</a:t>
            </a:r>
            <a:endParaRPr lang="sv-SE" dirty="0"/>
          </a:p>
        </p:txBody>
      </p:sp>
      <p:sp>
        <p:nvSpPr>
          <p:cNvPr id="4" name="Text 5">
            <a:extLst>
              <a:ext uri="{FF2B5EF4-FFF2-40B4-BE49-F238E27FC236}">
                <a16:creationId xmlns:a16="http://schemas.microsoft.com/office/drawing/2014/main" id="{850B819F-64C4-466B-B723-703F25391F6B}"/>
              </a:ext>
            </a:extLst>
          </p:cNvPr>
          <p:cNvSpPr/>
          <p:nvPr/>
        </p:nvSpPr>
        <p:spPr>
          <a:xfrm>
            <a:off x="524423" y="5928360"/>
            <a:ext cx="6515204" cy="853440"/>
          </a:xfrm>
          <a:prstGeom prst="rect">
            <a:avLst/>
          </a:prstGeom>
          <a:noFill/>
          <a:ln/>
        </p:spPr>
        <p:txBody>
          <a:bodyPr wrap="square" lIns="0" tIns="0" rIns="0" bIns="0" rtlCol="0" anchor="ctr"/>
          <a:lstStyle/>
          <a:p>
            <a:r>
              <a:rPr lang="en-US" i="1" dirty="0">
                <a:solidFill>
                  <a:srgbClr val="E8E6E1"/>
                </a:solidFill>
                <a:latin typeface="Calibri" pitchFamily="34" charset="0"/>
                <a:ea typeface="Calibri" pitchFamily="34" charset="-122"/>
                <a:cs typeface="Calibri" pitchFamily="34" charset="-120"/>
              </a:rPr>
              <a:t>OBS – Allt som presenteras är work in progress. Det kommer behöva jobbas vidare, involvera referensgrupper och </a:t>
            </a:r>
            <a:r>
              <a:rPr lang="en-US" i="1" dirty="0" err="1">
                <a:solidFill>
                  <a:srgbClr val="E8E6E1"/>
                </a:solidFill>
                <a:latin typeface="Calibri" pitchFamily="34" charset="0"/>
                <a:ea typeface="Calibri" pitchFamily="34" charset="-122"/>
                <a:cs typeface="Calibri" pitchFamily="34" charset="-120"/>
              </a:rPr>
              <a:t>beslutas</a:t>
            </a:r>
            <a:r>
              <a:rPr lang="en-US" i="1" dirty="0">
                <a:solidFill>
                  <a:srgbClr val="E8E6E1"/>
                </a:solidFill>
                <a:latin typeface="Calibri" pitchFamily="34" charset="0"/>
                <a:ea typeface="Calibri" pitchFamily="34" charset="-122"/>
                <a:cs typeface="Calibri" pitchFamily="34" charset="-120"/>
              </a:rPr>
              <a:t> om - </a:t>
            </a:r>
            <a:r>
              <a:rPr lang="en-US" i="1" dirty="0" err="1">
                <a:solidFill>
                  <a:srgbClr val="E8E6E1"/>
                </a:solidFill>
                <a:latin typeface="Calibri" pitchFamily="34" charset="0"/>
                <a:ea typeface="Calibri" pitchFamily="34" charset="-122"/>
                <a:cs typeface="Calibri" pitchFamily="34" charset="-120"/>
              </a:rPr>
              <a:t>senare</a:t>
            </a:r>
            <a:r>
              <a:rPr lang="en-US" i="1" dirty="0">
                <a:solidFill>
                  <a:srgbClr val="E8E6E1"/>
                </a:solidFill>
                <a:latin typeface="Calibri" pitchFamily="34" charset="0"/>
                <a:ea typeface="Calibri" pitchFamily="34" charset="-122"/>
                <a:cs typeface="Calibri" pitchFamily="34" charset="-120"/>
              </a:rPr>
              <a:t>.</a:t>
            </a:r>
            <a:endParaRPr lang="en-US" dirty="0"/>
          </a:p>
        </p:txBody>
      </p:sp>
    </p:spTree>
    <p:extLst>
      <p:ext uri="{BB962C8B-B14F-4D97-AF65-F5344CB8AC3E}">
        <p14:creationId xmlns:p14="http://schemas.microsoft.com/office/powerpoint/2010/main" val="1631510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5A48C526-35E8-44CE-967F-2982EBBCBEF6}"/>
              </a:ext>
            </a:extLst>
          </p:cNvPr>
          <p:cNvPicPr>
            <a:picLocks noChangeAspect="1"/>
          </p:cNvPicPr>
          <p:nvPr/>
        </p:nvPicPr>
        <p:blipFill>
          <a:blip r:embed="rId2"/>
          <a:stretch>
            <a:fillRect/>
          </a:stretch>
        </p:blipFill>
        <p:spPr>
          <a:xfrm>
            <a:off x="-906379" y="1154991"/>
            <a:ext cx="14004758" cy="5703009"/>
          </a:xfrm>
          <a:prstGeom prst="rect">
            <a:avLst/>
          </a:prstGeom>
        </p:spPr>
      </p:pic>
      <p:sp>
        <p:nvSpPr>
          <p:cNvPr id="5" name="Rektangel 4">
            <a:extLst>
              <a:ext uri="{FF2B5EF4-FFF2-40B4-BE49-F238E27FC236}">
                <a16:creationId xmlns:a16="http://schemas.microsoft.com/office/drawing/2014/main" id="{EF5226CE-13B9-45C5-AA6A-2AE5937D2893}"/>
              </a:ext>
            </a:extLst>
          </p:cNvPr>
          <p:cNvSpPr/>
          <p:nvPr/>
        </p:nvSpPr>
        <p:spPr>
          <a:xfrm>
            <a:off x="5553777" y="4129238"/>
            <a:ext cx="1357162" cy="10299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672096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1">
            <a:extLst>
              <a:ext uri="{FF2B5EF4-FFF2-40B4-BE49-F238E27FC236}">
                <a16:creationId xmlns:a16="http://schemas.microsoft.com/office/drawing/2014/main" id="{8D41B589-78CF-4803-AFA4-2ECB38D31EF4}"/>
              </a:ext>
            </a:extLst>
          </p:cNvPr>
          <p:cNvSpPr/>
          <p:nvPr/>
        </p:nvSpPr>
        <p:spPr>
          <a:xfrm>
            <a:off x="975360" y="365760"/>
            <a:ext cx="10972800" cy="731520"/>
          </a:xfrm>
          <a:prstGeom prst="rect">
            <a:avLst/>
          </a:prstGeom>
          <a:noFill/>
          <a:ln/>
        </p:spPr>
        <p:txBody>
          <a:bodyPr wrap="square" lIns="0" tIns="0" rIns="0" bIns="0" rtlCol="0" anchor="ctr"/>
          <a:lstStyle/>
          <a:p>
            <a:r>
              <a:rPr lang="en-US" sz="3467" b="1" dirty="0" err="1">
                <a:solidFill>
                  <a:srgbClr val="1B2A4A"/>
                </a:solidFill>
                <a:latin typeface="Trebuchet MS" pitchFamily="34" charset="0"/>
              </a:rPr>
              <a:t>Anslutningstjänst</a:t>
            </a:r>
            <a:r>
              <a:rPr lang="en-US" sz="3467" b="1" dirty="0">
                <a:solidFill>
                  <a:srgbClr val="1B2A4A"/>
                </a:solidFill>
                <a:latin typeface="Trebuchet MS" pitchFamily="34" charset="0"/>
              </a:rPr>
              <a:t> - </a:t>
            </a:r>
            <a:r>
              <a:rPr lang="en-US" sz="3467" b="1" dirty="0" err="1">
                <a:solidFill>
                  <a:srgbClr val="1B2A4A"/>
                </a:solidFill>
                <a:latin typeface="Trebuchet MS" pitchFamily="34" charset="0"/>
              </a:rPr>
              <a:t>resultat</a:t>
            </a:r>
            <a:endParaRPr lang="en-US" sz="3467" dirty="0"/>
          </a:p>
        </p:txBody>
      </p:sp>
      <p:pic>
        <p:nvPicPr>
          <p:cNvPr id="4" name="Bildobjekt 3">
            <a:extLst>
              <a:ext uri="{FF2B5EF4-FFF2-40B4-BE49-F238E27FC236}">
                <a16:creationId xmlns:a16="http://schemas.microsoft.com/office/drawing/2014/main" id="{5B7D7D51-15F5-46C6-8DFD-45AD810C17F4}"/>
              </a:ext>
            </a:extLst>
          </p:cNvPr>
          <p:cNvPicPr>
            <a:picLocks noChangeAspect="1"/>
          </p:cNvPicPr>
          <p:nvPr/>
        </p:nvPicPr>
        <p:blipFill>
          <a:blip r:embed="rId2"/>
          <a:stretch>
            <a:fillRect/>
          </a:stretch>
        </p:blipFill>
        <p:spPr>
          <a:xfrm>
            <a:off x="665104" y="2349500"/>
            <a:ext cx="3037233" cy="3733800"/>
          </a:xfrm>
          <a:prstGeom prst="rect">
            <a:avLst/>
          </a:prstGeom>
        </p:spPr>
      </p:pic>
      <p:sp>
        <p:nvSpPr>
          <p:cNvPr id="5" name="textruta 4">
            <a:extLst>
              <a:ext uri="{FF2B5EF4-FFF2-40B4-BE49-F238E27FC236}">
                <a16:creationId xmlns:a16="http://schemas.microsoft.com/office/drawing/2014/main" id="{D93CE33B-8267-41CC-ACAA-FD7372A7D5AE}"/>
              </a:ext>
            </a:extLst>
          </p:cNvPr>
          <p:cNvSpPr txBox="1"/>
          <p:nvPr/>
        </p:nvSpPr>
        <p:spPr>
          <a:xfrm>
            <a:off x="806116" y="1709142"/>
            <a:ext cx="4116833" cy="646331"/>
          </a:xfrm>
          <a:prstGeom prst="rect">
            <a:avLst/>
          </a:prstGeom>
          <a:noFill/>
        </p:spPr>
        <p:txBody>
          <a:bodyPr wrap="none" rtlCol="0">
            <a:spAutoFit/>
          </a:bodyPr>
          <a:lstStyle/>
          <a:p>
            <a:pPr algn="l"/>
            <a:r>
              <a:rPr lang="sv-SE" b="1" dirty="0">
                <a:latin typeface="+mn-lt"/>
              </a:rPr>
              <a:t>Vi tog alla* ”befintliga krav” på tjänster</a:t>
            </a:r>
          </a:p>
          <a:p>
            <a:pPr algn="l"/>
            <a:r>
              <a:rPr lang="sv-SE" b="1" dirty="0">
                <a:latin typeface="+mn-lt"/>
              </a:rPr>
              <a:t>i kravkatalogen</a:t>
            </a:r>
          </a:p>
        </p:txBody>
      </p:sp>
      <p:sp>
        <p:nvSpPr>
          <p:cNvPr id="7" name="Plustecken 6">
            <a:extLst>
              <a:ext uri="{FF2B5EF4-FFF2-40B4-BE49-F238E27FC236}">
                <a16:creationId xmlns:a16="http://schemas.microsoft.com/office/drawing/2014/main" id="{8AA3C5A2-C475-49F7-A3F4-772CD815845B}"/>
              </a:ext>
            </a:extLst>
          </p:cNvPr>
          <p:cNvSpPr/>
          <p:nvPr/>
        </p:nvSpPr>
        <p:spPr>
          <a:xfrm>
            <a:off x="4100363" y="2371157"/>
            <a:ext cx="1366787" cy="1366787"/>
          </a:xfrm>
          <a:prstGeom prst="mathPlus">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v-SE"/>
          </a:p>
        </p:txBody>
      </p:sp>
      <p:sp>
        <p:nvSpPr>
          <p:cNvPr id="8" name="textruta 7">
            <a:extLst>
              <a:ext uri="{FF2B5EF4-FFF2-40B4-BE49-F238E27FC236}">
                <a16:creationId xmlns:a16="http://schemas.microsoft.com/office/drawing/2014/main" id="{D0128B1C-21FB-4249-AA2C-DC9A11953D55}"/>
              </a:ext>
            </a:extLst>
          </p:cNvPr>
          <p:cNvSpPr txBox="1"/>
          <p:nvPr/>
        </p:nvSpPr>
        <p:spPr>
          <a:xfrm>
            <a:off x="5961247" y="2371157"/>
            <a:ext cx="3445843" cy="1323439"/>
          </a:xfrm>
          <a:prstGeom prst="rect">
            <a:avLst/>
          </a:prstGeom>
          <a:noFill/>
        </p:spPr>
        <p:txBody>
          <a:bodyPr wrap="square" rtlCol="0">
            <a:spAutoFit/>
          </a:bodyPr>
          <a:lstStyle/>
          <a:p>
            <a:pPr algn="l"/>
            <a:r>
              <a:rPr lang="sv-SE" sz="4000" dirty="0">
                <a:latin typeface="+mn-lt"/>
              </a:rPr>
              <a:t>HSA-krav på ombudstjänster</a:t>
            </a:r>
          </a:p>
        </p:txBody>
      </p:sp>
      <p:sp>
        <p:nvSpPr>
          <p:cNvPr id="9" name="Rektangel 8">
            <a:extLst>
              <a:ext uri="{FF2B5EF4-FFF2-40B4-BE49-F238E27FC236}">
                <a16:creationId xmlns:a16="http://schemas.microsoft.com/office/drawing/2014/main" id="{0D57636C-8FCA-43EE-8C8C-E659582A3B69}"/>
              </a:ext>
            </a:extLst>
          </p:cNvPr>
          <p:cNvSpPr/>
          <p:nvPr/>
        </p:nvSpPr>
        <p:spPr>
          <a:xfrm>
            <a:off x="6959065" y="4514248"/>
            <a:ext cx="4360244" cy="1828800"/>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3600" dirty="0"/>
              <a:t>Kom ej så långt - måste fortsätta vidare kommande veckor</a:t>
            </a:r>
          </a:p>
        </p:txBody>
      </p:sp>
    </p:spTree>
    <p:extLst>
      <p:ext uri="{BB962C8B-B14F-4D97-AF65-F5344CB8AC3E}">
        <p14:creationId xmlns:p14="http://schemas.microsoft.com/office/powerpoint/2010/main" val="1788759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731520"/>
          </a:xfrm>
          <a:prstGeom prst="rect">
            <a:avLst/>
          </a:prstGeom>
          <a:noFill/>
          <a:ln/>
        </p:spPr>
        <p:txBody>
          <a:bodyPr wrap="square" lIns="0" tIns="0" rIns="0" bIns="0" rtlCol="0" anchor="ctr"/>
          <a:lstStyle/>
          <a:p>
            <a:r>
              <a:rPr lang="en-US" sz="3733" b="1" dirty="0">
                <a:solidFill>
                  <a:srgbClr val="1B2A4A"/>
                </a:solidFill>
                <a:latin typeface="Trebuchet MS" pitchFamily="34" charset="0"/>
                <a:ea typeface="Trebuchet MS" pitchFamily="34" charset="-122"/>
                <a:cs typeface="Trebuchet MS" pitchFamily="34" charset="-120"/>
              </a:rPr>
              <a:t>Team Juridik &amp; Organisation – Tre leveranser</a:t>
            </a:r>
            <a:endParaRPr lang="en-US" sz="3733" dirty="0"/>
          </a:p>
        </p:txBody>
      </p:sp>
      <p:sp>
        <p:nvSpPr>
          <p:cNvPr id="4" name="Shape 2"/>
          <p:cNvSpPr/>
          <p:nvPr/>
        </p:nvSpPr>
        <p:spPr>
          <a:xfrm>
            <a:off x="975360" y="140208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5" name="Shape 3"/>
          <p:cNvSpPr/>
          <p:nvPr/>
        </p:nvSpPr>
        <p:spPr>
          <a:xfrm>
            <a:off x="975360" y="1402080"/>
            <a:ext cx="97536" cy="1584960"/>
          </a:xfrm>
          <a:prstGeom prst="rect">
            <a:avLst/>
          </a:prstGeom>
          <a:solidFill>
            <a:srgbClr val="234E70"/>
          </a:solidFill>
          <a:ln/>
        </p:spPr>
      </p:sp>
      <p:sp>
        <p:nvSpPr>
          <p:cNvPr id="6" name="Text 4"/>
          <p:cNvSpPr/>
          <p:nvPr/>
        </p:nvSpPr>
        <p:spPr>
          <a:xfrm>
            <a:off x="1341120" y="1524000"/>
            <a:ext cx="6096000" cy="426720"/>
          </a:xfrm>
          <a:prstGeom prst="rect">
            <a:avLst/>
          </a:prstGeom>
          <a:noFill/>
          <a:ln/>
        </p:spPr>
        <p:txBody>
          <a:bodyPr wrap="square" lIns="0" tIns="0" rIns="0" bIns="0" rtlCol="0" anchor="ctr"/>
          <a:lstStyle/>
          <a:p>
            <a:r>
              <a:rPr lang="en-US" sz="2133" b="1" dirty="0">
                <a:solidFill>
                  <a:srgbClr val="234E70"/>
                </a:solidFill>
                <a:latin typeface="Trebuchet MS" pitchFamily="34" charset="0"/>
                <a:ea typeface="Trebuchet MS" pitchFamily="34" charset="-122"/>
                <a:cs typeface="Trebuchet MS" pitchFamily="34" charset="-120"/>
              </a:rPr>
              <a:t>PM: Juridisk skalbarhet</a:t>
            </a:r>
            <a:endParaRPr lang="en-US" sz="2133" dirty="0"/>
          </a:p>
        </p:txBody>
      </p:sp>
      <p:sp>
        <p:nvSpPr>
          <p:cNvPr id="7" name="Text 5"/>
          <p:cNvSpPr/>
          <p:nvPr/>
        </p:nvSpPr>
        <p:spPr>
          <a:xfrm>
            <a:off x="1341120" y="195072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Skalbar avtals- och tillitsmodell utan bilaterala avtal. Fullmaktsmodell, multilateralt avtal med direktkravsrätt, separata tjänsteavtal.</a:t>
            </a:r>
            <a:endParaRPr lang="en-US" sz="1467" dirty="0"/>
          </a:p>
        </p:txBody>
      </p:sp>
      <p:sp>
        <p:nvSpPr>
          <p:cNvPr id="8" name="Shape 6"/>
          <p:cNvSpPr/>
          <p:nvPr/>
        </p:nvSpPr>
        <p:spPr>
          <a:xfrm>
            <a:off x="7559040" y="1828800"/>
            <a:ext cx="3413760" cy="670560"/>
          </a:xfrm>
          <a:prstGeom prst="rect">
            <a:avLst/>
          </a:prstGeom>
          <a:solidFill>
            <a:srgbClr val="F5F7FA"/>
          </a:solidFill>
          <a:ln>
            <a:solidFill>
              <a:srgbClr val="DCDAE6"/>
            </a:solidFill>
          </a:ln>
        </p:spPr>
      </p:sp>
      <p:sp>
        <p:nvSpPr>
          <p:cNvPr id="9" name="Text 7"/>
          <p:cNvSpPr/>
          <p:nvPr/>
        </p:nvSpPr>
        <p:spPr>
          <a:xfrm>
            <a:off x="7559040" y="182880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Riktning</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skapad</a:t>
            </a:r>
            <a:endParaRPr lang="en-US" sz="1333" dirty="0"/>
          </a:p>
        </p:txBody>
      </p:sp>
      <p:sp>
        <p:nvSpPr>
          <p:cNvPr id="10" name="Shape 8"/>
          <p:cNvSpPr/>
          <p:nvPr/>
        </p:nvSpPr>
        <p:spPr>
          <a:xfrm>
            <a:off x="975360" y="316992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1" name="Shape 9"/>
          <p:cNvSpPr/>
          <p:nvPr/>
        </p:nvSpPr>
        <p:spPr>
          <a:xfrm>
            <a:off x="975360" y="3169920"/>
            <a:ext cx="97536" cy="1584960"/>
          </a:xfrm>
          <a:prstGeom prst="rect">
            <a:avLst/>
          </a:prstGeom>
          <a:solidFill>
            <a:srgbClr val="0B7A75"/>
          </a:solidFill>
          <a:ln/>
        </p:spPr>
      </p:sp>
      <p:sp>
        <p:nvSpPr>
          <p:cNvPr id="12" name="Text 10"/>
          <p:cNvSpPr/>
          <p:nvPr/>
        </p:nvSpPr>
        <p:spPr>
          <a:xfrm>
            <a:off x="1341120" y="3291840"/>
            <a:ext cx="6096000" cy="426720"/>
          </a:xfrm>
          <a:prstGeom prst="rect">
            <a:avLst/>
          </a:prstGeom>
          <a:noFill/>
          <a:ln/>
        </p:spPr>
        <p:txBody>
          <a:bodyPr wrap="square" lIns="0" tIns="0" rIns="0" bIns="0" rtlCol="0" anchor="ctr"/>
          <a:lstStyle/>
          <a:p>
            <a:r>
              <a:rPr lang="en-US" sz="2133" b="1" dirty="0">
                <a:solidFill>
                  <a:srgbClr val="0B7A75"/>
                </a:solidFill>
                <a:latin typeface="Trebuchet MS" pitchFamily="34" charset="0"/>
                <a:ea typeface="Trebuchet MS" pitchFamily="34" charset="-122"/>
                <a:cs typeface="Trebuchet MS" pitchFamily="34" charset="-120"/>
              </a:rPr>
              <a:t>Krav på anslutningstjänsten</a:t>
            </a:r>
            <a:endParaRPr lang="en-US" sz="2133" dirty="0"/>
          </a:p>
        </p:txBody>
      </p:sp>
      <p:sp>
        <p:nvSpPr>
          <p:cNvPr id="13" name="Text 11"/>
          <p:cNvSpPr/>
          <p:nvPr/>
        </p:nvSpPr>
        <p:spPr>
          <a:xfrm>
            <a:off x="1341120" y="371856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Kravställer den tjänst som producerar och publicerar tillitsinformation. Baserad på nationell kravkatalog + HSA-inspirerade kompletteringar.</a:t>
            </a:r>
            <a:endParaRPr lang="en-US" sz="1467" dirty="0"/>
          </a:p>
        </p:txBody>
      </p:sp>
      <p:sp>
        <p:nvSpPr>
          <p:cNvPr id="14" name="Shape 12"/>
          <p:cNvSpPr/>
          <p:nvPr/>
        </p:nvSpPr>
        <p:spPr>
          <a:xfrm>
            <a:off x="7559040" y="3596640"/>
            <a:ext cx="3413760" cy="670560"/>
          </a:xfrm>
          <a:prstGeom prst="rect">
            <a:avLst/>
          </a:prstGeom>
          <a:solidFill>
            <a:srgbClr val="F5F7FA"/>
          </a:solidFill>
          <a:ln>
            <a:solidFill>
              <a:srgbClr val="DCDAE6"/>
            </a:solidFill>
          </a:ln>
        </p:spPr>
      </p:sp>
      <p:sp>
        <p:nvSpPr>
          <p:cNvPr id="15" name="Text 13"/>
          <p:cNvSpPr/>
          <p:nvPr/>
        </p:nvSpPr>
        <p:spPr>
          <a:xfrm>
            <a:off x="7559040" y="359664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16" name="Shape 14"/>
          <p:cNvSpPr/>
          <p:nvPr/>
        </p:nvSpPr>
        <p:spPr>
          <a:xfrm>
            <a:off x="975360" y="493776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7" name="Shape 15"/>
          <p:cNvSpPr/>
          <p:nvPr/>
        </p:nvSpPr>
        <p:spPr>
          <a:xfrm>
            <a:off x="975360" y="4937760"/>
            <a:ext cx="97536" cy="1584960"/>
          </a:xfrm>
          <a:prstGeom prst="rect">
            <a:avLst/>
          </a:prstGeom>
          <a:solidFill>
            <a:srgbClr val="E8873A"/>
          </a:solidFill>
          <a:ln/>
        </p:spPr>
      </p:sp>
      <p:sp>
        <p:nvSpPr>
          <p:cNvPr id="18" name="Text 16"/>
          <p:cNvSpPr/>
          <p:nvPr/>
        </p:nvSpPr>
        <p:spPr>
          <a:xfrm>
            <a:off x="1341120" y="5059680"/>
            <a:ext cx="6096000" cy="426720"/>
          </a:xfrm>
          <a:prstGeom prst="rect">
            <a:avLst/>
          </a:prstGeom>
          <a:noFill/>
          <a:ln/>
        </p:spPr>
        <p:txBody>
          <a:bodyPr wrap="square" lIns="0" tIns="0" rIns="0" bIns="0" rtlCol="0" anchor="ctr"/>
          <a:lstStyle/>
          <a:p>
            <a:r>
              <a:rPr lang="en-US" sz="2133" b="1" dirty="0">
                <a:solidFill>
                  <a:srgbClr val="E8873A"/>
                </a:solidFill>
                <a:latin typeface="Trebuchet MS" pitchFamily="34" charset="0"/>
                <a:ea typeface="Trebuchet MS" pitchFamily="34" charset="-122"/>
                <a:cs typeface="Trebuchet MS" pitchFamily="34" charset="-120"/>
              </a:rPr>
              <a:t>Anslutningspolicy</a:t>
            </a:r>
            <a:endParaRPr lang="en-US" sz="2133" dirty="0"/>
          </a:p>
        </p:txBody>
      </p:sp>
      <p:sp>
        <p:nvSpPr>
          <p:cNvPr id="19" name="Text 17"/>
          <p:cNvSpPr/>
          <p:nvPr/>
        </p:nvSpPr>
        <p:spPr>
          <a:xfrm>
            <a:off x="1341120" y="548640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Policy för verifiering av juridisk organisationsidentitet vid anslutning av federationsmedlem. Avgränsat från teknik och åtkomstbeslut.</a:t>
            </a:r>
            <a:endParaRPr lang="en-US" sz="1467" dirty="0"/>
          </a:p>
        </p:txBody>
      </p:sp>
      <p:sp>
        <p:nvSpPr>
          <p:cNvPr id="20" name="Shape 18"/>
          <p:cNvSpPr/>
          <p:nvPr/>
        </p:nvSpPr>
        <p:spPr>
          <a:xfrm>
            <a:off x="7559040" y="5364480"/>
            <a:ext cx="3413760" cy="670560"/>
          </a:xfrm>
          <a:prstGeom prst="rect">
            <a:avLst/>
          </a:prstGeom>
          <a:solidFill>
            <a:srgbClr val="F5F7FA"/>
          </a:solidFill>
          <a:ln>
            <a:solidFill>
              <a:srgbClr val="DCDAE6"/>
            </a:solidFill>
          </a:ln>
        </p:spPr>
      </p:sp>
      <p:sp>
        <p:nvSpPr>
          <p:cNvPr id="21" name="Text 19"/>
          <p:cNvSpPr/>
          <p:nvPr/>
        </p:nvSpPr>
        <p:spPr>
          <a:xfrm>
            <a:off x="7559040" y="536448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2" name="Rektangel 1">
            <a:extLst>
              <a:ext uri="{FF2B5EF4-FFF2-40B4-BE49-F238E27FC236}">
                <a16:creationId xmlns:a16="http://schemas.microsoft.com/office/drawing/2014/main" id="{5AF8A200-E057-42E0-86D3-ADC1FC6C1C0B}"/>
              </a:ext>
            </a:extLst>
          </p:cNvPr>
          <p:cNvSpPr/>
          <p:nvPr/>
        </p:nvSpPr>
        <p:spPr>
          <a:xfrm>
            <a:off x="462012" y="3047999"/>
            <a:ext cx="11409145" cy="1737361"/>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21">
            <a:extLst>
              <a:ext uri="{FF2B5EF4-FFF2-40B4-BE49-F238E27FC236}">
                <a16:creationId xmlns:a16="http://schemas.microsoft.com/office/drawing/2014/main" id="{E15420B7-E975-4814-9F94-35EEE54B9A7D}"/>
              </a:ext>
            </a:extLst>
          </p:cNvPr>
          <p:cNvSpPr/>
          <p:nvPr/>
        </p:nvSpPr>
        <p:spPr>
          <a:xfrm>
            <a:off x="757187" y="1280160"/>
            <a:ext cx="11409145" cy="1767840"/>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999131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1205062"/>
          </a:xfrm>
          <a:prstGeom prst="rect">
            <a:avLst/>
          </a:prstGeom>
          <a:noFill/>
          <a:ln/>
        </p:spPr>
        <p:txBody>
          <a:bodyPr wrap="square" lIns="0" tIns="0" rIns="0" bIns="0" rtlCol="0" anchor="ctr"/>
          <a:lstStyle/>
          <a:p>
            <a:r>
              <a:rPr lang="en-US" sz="3467" b="1" dirty="0" err="1">
                <a:solidFill>
                  <a:srgbClr val="1B2A4A"/>
                </a:solidFill>
                <a:latin typeface="Trebuchet MS" pitchFamily="34" charset="0"/>
                <a:ea typeface="Trebuchet MS" pitchFamily="34" charset="-122"/>
                <a:cs typeface="Trebuchet MS" pitchFamily="34" charset="-120"/>
              </a:rPr>
              <a:t>Anslutningspolicy</a:t>
            </a:r>
            <a:r>
              <a:rPr lang="en-US" sz="3467" b="1" dirty="0">
                <a:solidFill>
                  <a:srgbClr val="1B2A4A"/>
                </a:solidFill>
                <a:latin typeface="Trebuchet MS" pitchFamily="34" charset="0"/>
                <a:ea typeface="Trebuchet MS" pitchFamily="34" charset="-122"/>
                <a:cs typeface="Trebuchet MS" pitchFamily="34" charset="-120"/>
              </a:rPr>
              <a:t> – </a:t>
            </a:r>
            <a:r>
              <a:rPr lang="en-US" sz="3467" b="1" dirty="0" err="1">
                <a:solidFill>
                  <a:srgbClr val="1B2A4A"/>
                </a:solidFill>
                <a:latin typeface="Trebuchet MS" pitchFamily="34" charset="0"/>
                <a:ea typeface="Trebuchet MS" pitchFamily="34" charset="-122"/>
                <a:cs typeface="Trebuchet MS" pitchFamily="34" charset="-120"/>
              </a:rPr>
              <a:t>en</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diskussion</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som</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mognat</a:t>
            </a:r>
            <a:r>
              <a:rPr lang="en-US" sz="3467" b="1" dirty="0">
                <a:solidFill>
                  <a:srgbClr val="1B2A4A"/>
                </a:solidFill>
                <a:latin typeface="Trebuchet MS" pitchFamily="34" charset="0"/>
                <a:ea typeface="Trebuchet MS" pitchFamily="34" charset="-122"/>
                <a:cs typeface="Trebuchet MS" pitchFamily="34" charset="-120"/>
              </a:rPr>
              <a:t> under dessa </a:t>
            </a:r>
            <a:r>
              <a:rPr lang="en-US" sz="3467" b="1" dirty="0" err="1">
                <a:solidFill>
                  <a:srgbClr val="1B2A4A"/>
                </a:solidFill>
                <a:latin typeface="Trebuchet MS" pitchFamily="34" charset="0"/>
                <a:ea typeface="Trebuchet MS" pitchFamily="34" charset="-122"/>
                <a:cs typeface="Trebuchet MS" pitchFamily="34" charset="-120"/>
              </a:rPr>
              <a:t>tre</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veckor</a:t>
            </a:r>
            <a:endParaRPr lang="en-US" sz="3467" dirty="0"/>
          </a:p>
        </p:txBody>
      </p:sp>
      <p:sp>
        <p:nvSpPr>
          <p:cNvPr id="2" name="Rektangel 1">
            <a:extLst>
              <a:ext uri="{FF2B5EF4-FFF2-40B4-BE49-F238E27FC236}">
                <a16:creationId xmlns:a16="http://schemas.microsoft.com/office/drawing/2014/main" id="{34B36E61-F90A-4EF8-A606-7AD68816F0BF}"/>
              </a:ext>
            </a:extLst>
          </p:cNvPr>
          <p:cNvSpPr/>
          <p:nvPr/>
        </p:nvSpPr>
        <p:spPr>
          <a:xfrm>
            <a:off x="738739" y="2531444"/>
            <a:ext cx="2483318" cy="1309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Anslutningsprocess – ”vad krävs för att få ansluta”</a:t>
            </a:r>
          </a:p>
        </p:txBody>
      </p:sp>
      <p:sp>
        <p:nvSpPr>
          <p:cNvPr id="13" name="Rektangel 12">
            <a:extLst>
              <a:ext uri="{FF2B5EF4-FFF2-40B4-BE49-F238E27FC236}">
                <a16:creationId xmlns:a16="http://schemas.microsoft.com/office/drawing/2014/main" id="{4554A259-743A-441E-8690-3261728BCC91}"/>
              </a:ext>
            </a:extLst>
          </p:cNvPr>
          <p:cNvSpPr/>
          <p:nvPr/>
        </p:nvSpPr>
        <p:spPr>
          <a:xfrm>
            <a:off x="4478148" y="2399097"/>
            <a:ext cx="2483318" cy="16531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Anslutningspolicy – ”något som på en aggregerad nivå säger vad som behöver omsättas i en process hos anslutningsoperatörerna”</a:t>
            </a:r>
          </a:p>
        </p:txBody>
      </p:sp>
      <p:sp>
        <p:nvSpPr>
          <p:cNvPr id="15" name="textruta 14">
            <a:extLst>
              <a:ext uri="{FF2B5EF4-FFF2-40B4-BE49-F238E27FC236}">
                <a16:creationId xmlns:a16="http://schemas.microsoft.com/office/drawing/2014/main" id="{E1B195CE-3747-4BF7-AEF6-8F2384A80E00}"/>
              </a:ext>
            </a:extLst>
          </p:cNvPr>
          <p:cNvSpPr txBox="1"/>
          <p:nvPr/>
        </p:nvSpPr>
        <p:spPr>
          <a:xfrm>
            <a:off x="3047198" y="5225216"/>
            <a:ext cx="6097604"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endParaRPr lang="sv-SE" dirty="0">
              <a:hlinkClick r:id="rId3"/>
            </a:endParaRPr>
          </a:p>
          <a:p>
            <a:r>
              <a:rPr lang="sv-SE" dirty="0">
                <a:hlinkClick r:id="rId3"/>
              </a:rPr>
              <a:t>Begreppslista - RU Identitet &amp; Behörighet – </a:t>
            </a:r>
            <a:r>
              <a:rPr lang="sv-SE" dirty="0" err="1">
                <a:hlinkClick r:id="rId3"/>
              </a:rPr>
              <a:t>Confluence</a:t>
            </a:r>
            <a:endParaRPr lang="sv-SE" dirty="0"/>
          </a:p>
          <a:p>
            <a:endParaRPr lang="sv-SE" dirty="0"/>
          </a:p>
        </p:txBody>
      </p:sp>
      <p:sp>
        <p:nvSpPr>
          <p:cNvPr id="16" name="Rektangel 15">
            <a:extLst>
              <a:ext uri="{FF2B5EF4-FFF2-40B4-BE49-F238E27FC236}">
                <a16:creationId xmlns:a16="http://schemas.microsoft.com/office/drawing/2014/main" id="{6ED144C2-2CD3-4C70-AFFF-91500AA330EB}"/>
              </a:ext>
            </a:extLst>
          </p:cNvPr>
          <p:cNvSpPr/>
          <p:nvPr/>
        </p:nvSpPr>
        <p:spPr>
          <a:xfrm>
            <a:off x="8217557" y="1985311"/>
            <a:ext cx="2483318" cy="1112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Anslutningspolicy för federationsmedlemmar</a:t>
            </a:r>
          </a:p>
        </p:txBody>
      </p:sp>
      <p:sp>
        <p:nvSpPr>
          <p:cNvPr id="17" name="Rektangel 16">
            <a:extLst>
              <a:ext uri="{FF2B5EF4-FFF2-40B4-BE49-F238E27FC236}">
                <a16:creationId xmlns:a16="http://schemas.microsoft.com/office/drawing/2014/main" id="{297E198C-C43A-4993-8731-B83E34FAA2EC}"/>
              </a:ext>
            </a:extLst>
          </p:cNvPr>
          <p:cNvSpPr/>
          <p:nvPr/>
        </p:nvSpPr>
        <p:spPr>
          <a:xfrm>
            <a:off x="8217557" y="3284019"/>
            <a:ext cx="2483318" cy="1112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Registreringspolicy för tekniska komponenter</a:t>
            </a:r>
          </a:p>
        </p:txBody>
      </p:sp>
      <p:sp>
        <p:nvSpPr>
          <p:cNvPr id="18" name="Pil: höger 17">
            <a:extLst>
              <a:ext uri="{FF2B5EF4-FFF2-40B4-BE49-F238E27FC236}">
                <a16:creationId xmlns:a16="http://schemas.microsoft.com/office/drawing/2014/main" id="{06E6644C-810C-404E-82BB-B13153E71570}"/>
              </a:ext>
            </a:extLst>
          </p:cNvPr>
          <p:cNvSpPr/>
          <p:nvPr/>
        </p:nvSpPr>
        <p:spPr>
          <a:xfrm>
            <a:off x="3356808" y="2958769"/>
            <a:ext cx="986589" cy="731520"/>
          </a:xfrm>
          <a:prstGeom prst="rightArrow">
            <a:avLst/>
          </a:prstGeom>
          <a:ln/>
        </p:spPr>
        <p:style>
          <a:lnRef idx="3">
            <a:schemeClr val="lt1"/>
          </a:lnRef>
          <a:fillRef idx="1">
            <a:schemeClr val="accent2"/>
          </a:fillRef>
          <a:effectRef idx="1">
            <a:schemeClr val="accent2"/>
          </a:effectRef>
          <a:fontRef idx="minor">
            <a:schemeClr val="lt1"/>
          </a:fontRef>
        </p:style>
        <p:txBody>
          <a:bodyPr rtlCol="0" anchor="ctr"/>
          <a:lstStyle/>
          <a:p>
            <a:pPr algn="ctr"/>
            <a:endParaRPr lang="sv-SE"/>
          </a:p>
        </p:txBody>
      </p:sp>
      <p:sp>
        <p:nvSpPr>
          <p:cNvPr id="20" name="Pil: höger 19">
            <a:extLst>
              <a:ext uri="{FF2B5EF4-FFF2-40B4-BE49-F238E27FC236}">
                <a16:creationId xmlns:a16="http://schemas.microsoft.com/office/drawing/2014/main" id="{62CC6340-F017-45A2-8527-0FCCDDA1A90F}"/>
              </a:ext>
            </a:extLst>
          </p:cNvPr>
          <p:cNvSpPr/>
          <p:nvPr/>
        </p:nvSpPr>
        <p:spPr>
          <a:xfrm>
            <a:off x="7096217" y="2249253"/>
            <a:ext cx="986589" cy="731520"/>
          </a:xfrm>
          <a:prstGeom prst="rightArrow">
            <a:avLst/>
          </a:prstGeom>
          <a:ln/>
        </p:spPr>
        <p:style>
          <a:lnRef idx="3">
            <a:schemeClr val="lt1"/>
          </a:lnRef>
          <a:fillRef idx="1">
            <a:schemeClr val="accent2"/>
          </a:fillRef>
          <a:effectRef idx="1">
            <a:schemeClr val="accent2"/>
          </a:effectRef>
          <a:fontRef idx="minor">
            <a:schemeClr val="lt1"/>
          </a:fontRef>
        </p:style>
        <p:txBody>
          <a:bodyPr rtlCol="0" anchor="ctr"/>
          <a:lstStyle/>
          <a:p>
            <a:pPr algn="ctr"/>
            <a:endParaRPr lang="sv-SE"/>
          </a:p>
        </p:txBody>
      </p:sp>
      <p:sp>
        <p:nvSpPr>
          <p:cNvPr id="21" name="Pil: höger 20">
            <a:extLst>
              <a:ext uri="{FF2B5EF4-FFF2-40B4-BE49-F238E27FC236}">
                <a16:creationId xmlns:a16="http://schemas.microsoft.com/office/drawing/2014/main" id="{67AA3AC2-C962-4AE6-BFA8-ED450D88FF6A}"/>
              </a:ext>
            </a:extLst>
          </p:cNvPr>
          <p:cNvSpPr/>
          <p:nvPr/>
        </p:nvSpPr>
        <p:spPr>
          <a:xfrm>
            <a:off x="7096217" y="3429000"/>
            <a:ext cx="986589" cy="731520"/>
          </a:xfrm>
          <a:prstGeom prst="rightArrow">
            <a:avLst/>
          </a:prstGeom>
          <a:ln/>
        </p:spPr>
        <p:style>
          <a:lnRef idx="3">
            <a:schemeClr val="lt1"/>
          </a:lnRef>
          <a:fillRef idx="1">
            <a:schemeClr val="accent2"/>
          </a:fillRef>
          <a:effectRef idx="1">
            <a:schemeClr val="accent2"/>
          </a:effectRef>
          <a:fontRef idx="minor">
            <a:schemeClr val="lt1"/>
          </a:fontRef>
        </p:style>
        <p:txBody>
          <a:bodyPr rtlCol="0" anchor="ctr"/>
          <a:lstStyle/>
          <a:p>
            <a:pPr algn="ctr"/>
            <a:endParaRPr lang="sv-SE"/>
          </a:p>
        </p:txBody>
      </p:sp>
      <p:sp>
        <p:nvSpPr>
          <p:cNvPr id="22" name="Pil: höger 21">
            <a:extLst>
              <a:ext uri="{FF2B5EF4-FFF2-40B4-BE49-F238E27FC236}">
                <a16:creationId xmlns:a16="http://schemas.microsoft.com/office/drawing/2014/main" id="{1D1549DA-F25E-43CC-829A-F802DA663429}"/>
              </a:ext>
            </a:extLst>
          </p:cNvPr>
          <p:cNvSpPr/>
          <p:nvPr/>
        </p:nvSpPr>
        <p:spPr>
          <a:xfrm rot="5400000">
            <a:off x="5181595" y="4272966"/>
            <a:ext cx="986589" cy="731520"/>
          </a:xfrm>
          <a:prstGeom prst="rightArrow">
            <a:avLst/>
          </a:prstGeom>
          <a:ln/>
        </p:spPr>
        <p:style>
          <a:lnRef idx="3">
            <a:schemeClr val="lt1"/>
          </a:lnRef>
          <a:fillRef idx="1">
            <a:schemeClr val="accent2"/>
          </a:fillRef>
          <a:effectRef idx="1">
            <a:schemeClr val="accent2"/>
          </a:effectRef>
          <a:fontRef idx="minor">
            <a:schemeClr val="lt1"/>
          </a:fontRef>
        </p:style>
        <p:txBody>
          <a:bodyPr rtlCol="0" anchor="ctr"/>
          <a:lstStyle/>
          <a:p>
            <a:pPr algn="ctr"/>
            <a:endParaRPr lang="sv-SE"/>
          </a:p>
        </p:txBody>
      </p:sp>
      <p:sp>
        <p:nvSpPr>
          <p:cNvPr id="23" name="textruta 22">
            <a:extLst>
              <a:ext uri="{FF2B5EF4-FFF2-40B4-BE49-F238E27FC236}">
                <a16:creationId xmlns:a16="http://schemas.microsoft.com/office/drawing/2014/main" id="{F0A47650-F958-4881-AD7C-24811255CC9C}"/>
              </a:ext>
            </a:extLst>
          </p:cNvPr>
          <p:cNvSpPr txBox="1"/>
          <p:nvPr/>
        </p:nvSpPr>
        <p:spPr>
          <a:xfrm>
            <a:off x="5258159" y="4273087"/>
            <a:ext cx="893193"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l"/>
            <a:r>
              <a:rPr lang="sv-SE" dirty="0">
                <a:latin typeface="+mn-lt"/>
              </a:rPr>
              <a:t>”Födde”</a:t>
            </a:r>
          </a:p>
        </p:txBody>
      </p:sp>
      <p:sp>
        <p:nvSpPr>
          <p:cNvPr id="24" name="Rektangel 23">
            <a:extLst>
              <a:ext uri="{FF2B5EF4-FFF2-40B4-BE49-F238E27FC236}">
                <a16:creationId xmlns:a16="http://schemas.microsoft.com/office/drawing/2014/main" id="{57E9F28E-2824-414C-B71C-44BD66F8E1AA}"/>
              </a:ext>
            </a:extLst>
          </p:cNvPr>
          <p:cNvSpPr/>
          <p:nvPr/>
        </p:nvSpPr>
        <p:spPr>
          <a:xfrm rot="1449086">
            <a:off x="10142610" y="1824127"/>
            <a:ext cx="1116531" cy="41448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v.01</a:t>
            </a:r>
          </a:p>
        </p:txBody>
      </p:sp>
      <p:sp>
        <p:nvSpPr>
          <p:cNvPr id="25" name="Rektangel 24">
            <a:extLst>
              <a:ext uri="{FF2B5EF4-FFF2-40B4-BE49-F238E27FC236}">
                <a16:creationId xmlns:a16="http://schemas.microsoft.com/office/drawing/2014/main" id="{A8AEA036-3C1C-4A26-9659-C675E6EB4762}"/>
              </a:ext>
            </a:extLst>
          </p:cNvPr>
          <p:cNvSpPr/>
          <p:nvPr/>
        </p:nvSpPr>
        <p:spPr>
          <a:xfrm rot="1449086">
            <a:off x="10184939" y="3221756"/>
            <a:ext cx="1116531" cy="41448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v.01</a:t>
            </a:r>
          </a:p>
        </p:txBody>
      </p:sp>
    </p:spTree>
    <p:extLst>
      <p:ext uri="{BB962C8B-B14F-4D97-AF65-F5344CB8AC3E}">
        <p14:creationId xmlns:p14="http://schemas.microsoft.com/office/powerpoint/2010/main" val="280945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20" grpId="0" animBg="1"/>
      <p:bldP spid="21" grpId="0" animBg="1"/>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731520"/>
          </a:xfrm>
          <a:prstGeom prst="rect">
            <a:avLst/>
          </a:prstGeom>
          <a:noFill/>
          <a:ln/>
        </p:spPr>
        <p:txBody>
          <a:bodyPr wrap="square" lIns="0" tIns="0" rIns="0" bIns="0" rtlCol="0" anchor="ctr"/>
          <a:lstStyle/>
          <a:p>
            <a:r>
              <a:rPr lang="en-US" sz="3467" b="1" dirty="0" err="1">
                <a:solidFill>
                  <a:srgbClr val="1B2A4A"/>
                </a:solidFill>
                <a:latin typeface="Trebuchet MS" pitchFamily="34" charset="0"/>
                <a:ea typeface="Trebuchet MS" pitchFamily="34" charset="-122"/>
                <a:cs typeface="Trebuchet MS" pitchFamily="34" charset="-120"/>
              </a:rPr>
              <a:t>Anslutningspolicy</a:t>
            </a:r>
            <a:r>
              <a:rPr lang="en-US" sz="3467" b="1" dirty="0">
                <a:solidFill>
                  <a:srgbClr val="1B2A4A"/>
                </a:solidFill>
                <a:latin typeface="Trebuchet MS" pitchFamily="34" charset="0"/>
                <a:ea typeface="Trebuchet MS" pitchFamily="34" charset="-122"/>
                <a:cs typeface="Trebuchet MS" pitchFamily="34" charset="-120"/>
              </a:rPr>
              <a:t> (för </a:t>
            </a:r>
            <a:r>
              <a:rPr lang="en-US" sz="3467" b="1" dirty="0" err="1">
                <a:solidFill>
                  <a:srgbClr val="1B2A4A"/>
                </a:solidFill>
                <a:latin typeface="Trebuchet MS" pitchFamily="34" charset="0"/>
                <a:ea typeface="Trebuchet MS" pitchFamily="34" charset="-122"/>
                <a:cs typeface="Trebuchet MS" pitchFamily="34" charset="-120"/>
              </a:rPr>
              <a:t>federationsmedlemmar</a:t>
            </a:r>
            <a:r>
              <a:rPr lang="en-US" sz="3467" b="1" dirty="0">
                <a:solidFill>
                  <a:srgbClr val="1B2A4A"/>
                </a:solidFill>
                <a:latin typeface="Trebuchet MS" pitchFamily="34" charset="0"/>
                <a:ea typeface="Trebuchet MS" pitchFamily="34" charset="-122"/>
                <a:cs typeface="Trebuchet MS" pitchFamily="34" charset="-120"/>
              </a:rPr>
              <a:t>) </a:t>
            </a:r>
          </a:p>
          <a:p>
            <a:r>
              <a:rPr lang="en-US" sz="3467" b="1" dirty="0">
                <a:solidFill>
                  <a:srgbClr val="1B2A4A"/>
                </a:solidFill>
                <a:latin typeface="Trebuchet MS" pitchFamily="34" charset="0"/>
                <a:ea typeface="Trebuchet MS" pitchFamily="34" charset="-122"/>
                <a:cs typeface="Trebuchet MS" pitchFamily="34" charset="-120"/>
              </a:rPr>
              <a:t>– Syfte och avgränsning</a:t>
            </a:r>
            <a:endParaRPr lang="en-US" sz="3467" dirty="0"/>
          </a:p>
        </p:txBody>
      </p:sp>
      <p:sp>
        <p:nvSpPr>
          <p:cNvPr id="5" name="Shape 3"/>
          <p:cNvSpPr/>
          <p:nvPr/>
        </p:nvSpPr>
        <p:spPr>
          <a:xfrm>
            <a:off x="975359" y="2316480"/>
            <a:ext cx="9410299" cy="3779520"/>
          </a:xfrm>
          <a:prstGeom prst="rect">
            <a:avLst/>
          </a:prstGeom>
          <a:solidFill>
            <a:srgbClr val="FFFFFF"/>
          </a:solidFill>
          <a:ln/>
          <a:effectLst>
            <a:outerShdw blurRad="50800" dist="19050" dir="8100000" algn="bl" rotWithShape="0">
              <a:srgbClr val="000000">
                <a:alpha val="10000"/>
              </a:srgbClr>
            </a:outerShdw>
          </a:effectLst>
        </p:spPr>
      </p:sp>
      <p:sp>
        <p:nvSpPr>
          <p:cNvPr id="6" name="Shape 4"/>
          <p:cNvSpPr/>
          <p:nvPr/>
        </p:nvSpPr>
        <p:spPr>
          <a:xfrm>
            <a:off x="975360" y="2230966"/>
            <a:ext cx="9410298" cy="548640"/>
          </a:xfrm>
          <a:prstGeom prst="rect">
            <a:avLst/>
          </a:prstGeom>
          <a:solidFill>
            <a:srgbClr val="27AE60"/>
          </a:solidFill>
          <a:ln/>
        </p:spPr>
      </p:sp>
      <p:sp>
        <p:nvSpPr>
          <p:cNvPr id="7" name="Text 5"/>
          <p:cNvSpPr/>
          <p:nvPr/>
        </p:nvSpPr>
        <p:spPr>
          <a:xfrm>
            <a:off x="1219200" y="2291926"/>
            <a:ext cx="4511040" cy="426720"/>
          </a:xfrm>
          <a:prstGeom prst="rect">
            <a:avLst/>
          </a:prstGeom>
          <a:noFill/>
          <a:ln/>
        </p:spPr>
        <p:txBody>
          <a:bodyPr wrap="square" lIns="0" tIns="0" rIns="0" bIns="0" rtlCol="0" anchor="ctr"/>
          <a:lstStyle/>
          <a:p>
            <a:r>
              <a:rPr lang="en-US" sz="2000" b="1" dirty="0">
                <a:solidFill>
                  <a:srgbClr val="FFFFFF"/>
                </a:solidFill>
                <a:latin typeface="Trebuchet MS" pitchFamily="34" charset="0"/>
                <a:ea typeface="Trebuchet MS" pitchFamily="34" charset="-122"/>
                <a:cs typeface="Trebuchet MS" pitchFamily="34" charset="-120"/>
              </a:rPr>
              <a:t>Ingår</a:t>
            </a:r>
            <a:endParaRPr lang="en-US" sz="2000" dirty="0"/>
          </a:p>
        </p:txBody>
      </p:sp>
      <p:sp>
        <p:nvSpPr>
          <p:cNvPr id="8" name="Text 6"/>
          <p:cNvSpPr/>
          <p:nvPr/>
        </p:nvSpPr>
        <p:spPr>
          <a:xfrm>
            <a:off x="1219200" y="3003082"/>
            <a:ext cx="9079832" cy="2849077"/>
          </a:xfrm>
          <a:prstGeom prst="rect">
            <a:avLst/>
          </a:prstGeom>
          <a:noFill/>
          <a:ln/>
        </p:spPr>
        <p:txBody>
          <a:bodyPr wrap="square" lIns="0" tIns="0" rIns="0" bIns="0" rtlCol="0" anchor="t"/>
          <a:lstStyle/>
          <a:p>
            <a:pPr algn="l"/>
            <a:r>
              <a:rPr lang="sv-SE" sz="1600" b="1" i="0" dirty="0">
                <a:solidFill>
                  <a:srgbClr val="172B4D"/>
                </a:solidFill>
                <a:effectLst/>
                <a:latin typeface="Open Sans"/>
              </a:rPr>
              <a:t>Syfte:</a:t>
            </a:r>
            <a:endParaRPr lang="sv-SE" sz="1600" b="0" i="0" dirty="0">
              <a:solidFill>
                <a:srgbClr val="172B4D"/>
              </a:solidFill>
              <a:effectLst/>
              <a:latin typeface="Open Sans"/>
            </a:endParaRPr>
          </a:p>
          <a:p>
            <a:pPr marL="742950" lvl="1" indent="-285750" algn="l">
              <a:buFont typeface="Arial" panose="020B0604020202020204" pitchFamily="34" charset="0"/>
              <a:buChar char="•"/>
            </a:pPr>
            <a:r>
              <a:rPr lang="sv-SE" sz="1600" b="0" i="0" dirty="0">
                <a:solidFill>
                  <a:srgbClr val="172B4D"/>
                </a:solidFill>
                <a:effectLst/>
                <a:latin typeface="Open Sans"/>
              </a:rPr>
              <a:t>Policyn beskriver vad en anslutningsoperatör måste efterleva för att verifiera organisationsidentitet hos en federationsmedlem. Verifierbar organisationsidentitet/-tillhörighet är avgörande för tillit mellan federationsmedlemmar.</a:t>
            </a:r>
          </a:p>
          <a:p>
            <a:pPr marL="742950" lvl="1" indent="-285750" algn="l">
              <a:buFont typeface="Arial" panose="020B0604020202020204" pitchFamily="34" charset="0"/>
              <a:buChar char="•"/>
            </a:pPr>
            <a:r>
              <a:rPr lang="sv-SE" sz="1600" b="0" i="0" dirty="0">
                <a:solidFill>
                  <a:srgbClr val="172B4D"/>
                </a:solidFill>
                <a:effectLst/>
                <a:latin typeface="Open Sans"/>
              </a:rPr>
              <a:t>Policyn måste operationaliseras av en intern process hos Anslutningsoperatören </a:t>
            </a:r>
          </a:p>
          <a:p>
            <a:pPr algn="l"/>
            <a:r>
              <a:rPr lang="sv-SE" sz="1600" b="1" i="0" dirty="0">
                <a:solidFill>
                  <a:srgbClr val="172B4D"/>
                </a:solidFill>
                <a:effectLst/>
                <a:latin typeface="Open Sans"/>
              </a:rPr>
              <a:t>Tillämpningsområde (</a:t>
            </a:r>
            <a:r>
              <a:rPr lang="sv-SE" sz="1600" b="1" i="0" dirty="0" err="1">
                <a:solidFill>
                  <a:srgbClr val="172B4D"/>
                </a:solidFill>
                <a:effectLst/>
                <a:latin typeface="Open Sans"/>
              </a:rPr>
              <a:t>scope</a:t>
            </a:r>
            <a:r>
              <a:rPr lang="sv-SE" sz="1600" b="1" i="0" dirty="0">
                <a:solidFill>
                  <a:srgbClr val="172B4D"/>
                </a:solidFill>
                <a:effectLst/>
                <a:latin typeface="Open Sans"/>
              </a:rPr>
              <a:t>):</a:t>
            </a:r>
            <a:endParaRPr lang="sv-SE" sz="1600" b="0" i="0" dirty="0">
              <a:solidFill>
                <a:srgbClr val="172B4D"/>
              </a:solidFill>
              <a:effectLst/>
              <a:latin typeface="Open Sans"/>
            </a:endParaRPr>
          </a:p>
          <a:p>
            <a:pPr marL="742950" lvl="1" indent="-285750" algn="l">
              <a:buFont typeface="Arial" panose="020B0604020202020204" pitchFamily="34" charset="0"/>
              <a:buChar char="•"/>
            </a:pPr>
            <a:r>
              <a:rPr lang="sv-SE" sz="1600" b="0" i="0" dirty="0">
                <a:solidFill>
                  <a:srgbClr val="172B4D"/>
                </a:solidFill>
                <a:effectLst/>
                <a:latin typeface="Open Sans"/>
              </a:rPr>
              <a:t>Krav på anslutningsoperatörers kontroller vid anslutning av federationsmedlemmar (alltså organisationen - ej komponenten) </a:t>
            </a:r>
          </a:p>
          <a:p>
            <a:pPr algn="l"/>
            <a:r>
              <a:rPr lang="sv-SE" sz="1600" b="1" i="0" dirty="0">
                <a:solidFill>
                  <a:srgbClr val="172B4D"/>
                </a:solidFill>
                <a:effectLst/>
                <a:latin typeface="Open Sans"/>
              </a:rPr>
              <a:t>Utanför </a:t>
            </a:r>
            <a:r>
              <a:rPr lang="sv-SE" sz="1600" b="1" i="0" dirty="0" err="1">
                <a:solidFill>
                  <a:srgbClr val="172B4D"/>
                </a:solidFill>
                <a:effectLst/>
                <a:latin typeface="Open Sans"/>
              </a:rPr>
              <a:t>scope</a:t>
            </a:r>
            <a:r>
              <a:rPr lang="sv-SE" sz="1600" b="1" i="0" dirty="0">
                <a:solidFill>
                  <a:srgbClr val="172B4D"/>
                </a:solidFill>
                <a:effectLst/>
                <a:latin typeface="Open Sans"/>
              </a:rPr>
              <a:t>:</a:t>
            </a:r>
            <a:endParaRPr lang="sv-SE" sz="1600" b="0" i="0" dirty="0">
              <a:solidFill>
                <a:srgbClr val="172B4D"/>
              </a:solidFill>
              <a:effectLst/>
              <a:latin typeface="Open Sans"/>
            </a:endParaRPr>
          </a:p>
          <a:p>
            <a:pPr marL="742950" lvl="1" indent="-285750" algn="l">
              <a:buFont typeface="Arial" panose="020B0604020202020204" pitchFamily="34" charset="0"/>
              <a:buChar char="•"/>
            </a:pPr>
            <a:r>
              <a:rPr lang="sv-SE" sz="1600" b="0" i="0" dirty="0">
                <a:solidFill>
                  <a:srgbClr val="172B4D"/>
                </a:solidFill>
                <a:effectLst/>
                <a:latin typeface="Open Sans"/>
              </a:rPr>
              <a:t>Policyn omfattar inte registrering av teknisk komponent, detta omhändertas i Registreringspolicy av teknisk komponent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731520"/>
          </a:xfrm>
          <a:prstGeom prst="rect">
            <a:avLst/>
          </a:prstGeom>
          <a:noFill/>
          <a:ln/>
        </p:spPr>
        <p:txBody>
          <a:bodyPr wrap="square" lIns="0" tIns="0" rIns="0" bIns="0" rtlCol="0" anchor="ctr"/>
          <a:lstStyle/>
          <a:p>
            <a:r>
              <a:rPr lang="en-US" sz="3467" b="1" dirty="0">
                <a:solidFill>
                  <a:srgbClr val="1B2A4A"/>
                </a:solidFill>
                <a:latin typeface="Trebuchet MS" pitchFamily="34" charset="0"/>
                <a:ea typeface="Trebuchet MS" pitchFamily="34" charset="-122"/>
                <a:cs typeface="Trebuchet MS" pitchFamily="34" charset="-120"/>
              </a:rPr>
              <a:t>Anslutningspolicy – </a:t>
            </a:r>
            <a:r>
              <a:rPr lang="en-US" sz="3467" b="1" dirty="0" err="1">
                <a:solidFill>
                  <a:srgbClr val="1B2A4A"/>
                </a:solidFill>
                <a:latin typeface="Trebuchet MS" pitchFamily="34" charset="0"/>
                <a:ea typeface="Trebuchet MS" pitchFamily="34" charset="-122"/>
                <a:cs typeface="Trebuchet MS" pitchFamily="34" charset="-120"/>
              </a:rPr>
              <a:t>Översikt</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vad</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som</a:t>
            </a:r>
            <a:r>
              <a:rPr lang="en-US" sz="3467" b="1" dirty="0">
                <a:solidFill>
                  <a:srgbClr val="1B2A4A"/>
                </a:solidFill>
                <a:latin typeface="Trebuchet MS" pitchFamily="34" charset="0"/>
                <a:ea typeface="Trebuchet MS" pitchFamily="34" charset="-122"/>
                <a:cs typeface="Trebuchet MS" pitchFamily="34" charset="-120"/>
              </a:rPr>
              <a:t> </a:t>
            </a:r>
            <a:r>
              <a:rPr lang="en-US" sz="3467" b="1" dirty="0" err="1">
                <a:solidFill>
                  <a:srgbClr val="1B2A4A"/>
                </a:solidFill>
                <a:latin typeface="Trebuchet MS" pitchFamily="34" charset="0"/>
                <a:ea typeface="Trebuchet MS" pitchFamily="34" charset="-122"/>
                <a:cs typeface="Trebuchet MS" pitchFamily="34" charset="-120"/>
              </a:rPr>
              <a:t>omfattas</a:t>
            </a:r>
            <a:endParaRPr lang="en-US" sz="3467" dirty="0"/>
          </a:p>
        </p:txBody>
      </p:sp>
      <p:sp>
        <p:nvSpPr>
          <p:cNvPr id="4" name="Shape 2"/>
          <p:cNvSpPr/>
          <p:nvPr/>
        </p:nvSpPr>
        <p:spPr>
          <a:xfrm>
            <a:off x="1461685" y="1173480"/>
            <a:ext cx="1645920" cy="3566160"/>
          </a:xfrm>
          <a:prstGeom prst="rect">
            <a:avLst/>
          </a:prstGeom>
          <a:ln/>
        </p:spPr>
        <p:style>
          <a:lnRef idx="2">
            <a:schemeClr val="dk1"/>
          </a:lnRef>
          <a:fillRef idx="1">
            <a:schemeClr val="lt1"/>
          </a:fillRef>
          <a:effectRef idx="0">
            <a:schemeClr val="dk1"/>
          </a:effectRef>
          <a:fontRef idx="minor">
            <a:schemeClr val="dk1"/>
          </a:fontRef>
        </p:style>
      </p:sp>
      <p:sp>
        <p:nvSpPr>
          <p:cNvPr id="5" name="Shape 3"/>
          <p:cNvSpPr/>
          <p:nvPr/>
        </p:nvSpPr>
        <p:spPr>
          <a:xfrm>
            <a:off x="2040805" y="1251373"/>
            <a:ext cx="548640" cy="548640"/>
          </a:xfrm>
          <a:prstGeom prst="ellipse">
            <a:avLst/>
          </a:prstGeom>
          <a:solidFill>
            <a:srgbClr val="0B7A75"/>
          </a:solidFill>
          <a:ln/>
        </p:spPr>
      </p:sp>
      <p:sp>
        <p:nvSpPr>
          <p:cNvPr id="6" name="Text 4"/>
          <p:cNvSpPr/>
          <p:nvPr/>
        </p:nvSpPr>
        <p:spPr>
          <a:xfrm>
            <a:off x="2040805" y="1251373"/>
            <a:ext cx="548640" cy="548640"/>
          </a:xfrm>
          <a:prstGeom prst="rect">
            <a:avLst/>
          </a:prstGeom>
          <a:noFill/>
          <a:ln/>
        </p:spPr>
        <p:txBody>
          <a:bodyPr wrap="square" lIns="0" tIns="0" rIns="0" bIns="0" rtlCol="0" anchor="ctr"/>
          <a:lstStyle/>
          <a:p>
            <a:pPr algn="ctr"/>
            <a:r>
              <a:rPr lang="en-US" sz="2133" b="1" dirty="0">
                <a:solidFill>
                  <a:srgbClr val="FFFFFF"/>
                </a:solidFill>
                <a:latin typeface="Trebuchet MS" pitchFamily="34" charset="0"/>
                <a:ea typeface="Trebuchet MS" pitchFamily="34" charset="-122"/>
                <a:cs typeface="Trebuchet MS" pitchFamily="34" charset="-120"/>
              </a:rPr>
              <a:t>1</a:t>
            </a:r>
            <a:endParaRPr lang="en-US" sz="2133" dirty="0"/>
          </a:p>
        </p:txBody>
      </p:sp>
      <p:sp>
        <p:nvSpPr>
          <p:cNvPr id="7" name="Text 5"/>
          <p:cNvSpPr/>
          <p:nvPr/>
        </p:nvSpPr>
        <p:spPr>
          <a:xfrm>
            <a:off x="1559221" y="1915499"/>
            <a:ext cx="1450848" cy="609600"/>
          </a:xfrm>
          <a:prstGeom prst="rect">
            <a:avLst/>
          </a:prstGeom>
          <a:noFill/>
          <a:ln/>
        </p:spPr>
        <p:txBody>
          <a:bodyPr wrap="square" lIns="0" tIns="0" rIns="0" bIns="0" rtlCol="0" anchor="t"/>
          <a:lstStyle/>
          <a:p>
            <a:pPr algn="ctr"/>
            <a:r>
              <a:rPr lang="en-US" sz="1467" b="1" dirty="0" err="1">
                <a:solidFill>
                  <a:srgbClr val="1B2A4A"/>
                </a:solidFill>
                <a:latin typeface="Trebuchet MS" pitchFamily="34" charset="0"/>
                <a:ea typeface="Trebuchet MS" pitchFamily="34" charset="-122"/>
                <a:cs typeface="Trebuchet MS" pitchFamily="34" charset="-120"/>
              </a:rPr>
              <a:t>Verifiera</a:t>
            </a:r>
            <a:r>
              <a:rPr lang="en-US" sz="1467" b="1" dirty="0">
                <a:solidFill>
                  <a:srgbClr val="1B2A4A"/>
                </a:solidFill>
                <a:latin typeface="Trebuchet MS" pitchFamily="34" charset="0"/>
                <a:ea typeface="Trebuchet MS" pitchFamily="34" charset="-122"/>
                <a:cs typeface="Trebuchet MS" pitchFamily="34" charset="-120"/>
              </a:rPr>
              <a:t> </a:t>
            </a:r>
            <a:r>
              <a:rPr lang="en-US" sz="1467" b="1" dirty="0" err="1">
                <a:solidFill>
                  <a:srgbClr val="1B2A4A"/>
                </a:solidFill>
                <a:latin typeface="Trebuchet MS" pitchFamily="34" charset="0"/>
                <a:ea typeface="Trebuchet MS" pitchFamily="34" charset="-122"/>
                <a:cs typeface="Trebuchet MS" pitchFamily="34" charset="-120"/>
              </a:rPr>
              <a:t>organisation</a:t>
            </a:r>
            <a:r>
              <a:rPr lang="en-US" sz="1467" b="1" dirty="0">
                <a:solidFill>
                  <a:srgbClr val="1B2A4A"/>
                </a:solidFill>
                <a:latin typeface="Trebuchet MS" pitchFamily="34" charset="0"/>
                <a:ea typeface="Trebuchet MS" pitchFamily="34" charset="-122"/>
                <a:cs typeface="Trebuchet MS" pitchFamily="34" charset="-120"/>
              </a:rPr>
              <a:t> och </a:t>
            </a:r>
            <a:r>
              <a:rPr lang="en-US" sz="1467" b="1" dirty="0" err="1">
                <a:solidFill>
                  <a:srgbClr val="1B2A4A"/>
                </a:solidFill>
                <a:latin typeface="Trebuchet MS" pitchFamily="34" charset="0"/>
                <a:ea typeface="Trebuchet MS" pitchFamily="34" charset="-122"/>
                <a:cs typeface="Trebuchet MS" pitchFamily="34" charset="-120"/>
              </a:rPr>
              <a:t>identifera</a:t>
            </a:r>
            <a:r>
              <a:rPr lang="en-US" sz="1467" b="1" dirty="0">
                <a:solidFill>
                  <a:srgbClr val="1B2A4A"/>
                </a:solidFill>
                <a:latin typeface="Trebuchet MS" pitchFamily="34" charset="0"/>
                <a:ea typeface="Trebuchet MS" pitchFamily="34" charset="-122"/>
                <a:cs typeface="Trebuchet MS" pitchFamily="34" charset="-120"/>
              </a:rPr>
              <a:t> </a:t>
            </a:r>
            <a:r>
              <a:rPr lang="en-US" sz="1467" b="1" dirty="0" err="1">
                <a:solidFill>
                  <a:srgbClr val="1B2A4A"/>
                </a:solidFill>
                <a:latin typeface="Trebuchet MS" pitchFamily="34" charset="0"/>
                <a:ea typeface="Trebuchet MS" pitchFamily="34" charset="-122"/>
                <a:cs typeface="Trebuchet MS" pitchFamily="34" charset="-120"/>
              </a:rPr>
              <a:t>beställare</a:t>
            </a:r>
            <a:endParaRPr lang="en-US" sz="1467" dirty="0"/>
          </a:p>
        </p:txBody>
      </p:sp>
      <p:sp>
        <p:nvSpPr>
          <p:cNvPr id="8" name="Text 6"/>
          <p:cNvSpPr/>
          <p:nvPr/>
        </p:nvSpPr>
        <p:spPr>
          <a:xfrm>
            <a:off x="1559221" y="2890859"/>
            <a:ext cx="1450848" cy="1361101"/>
          </a:xfrm>
          <a:prstGeom prst="rect">
            <a:avLst/>
          </a:prstGeom>
          <a:noFill/>
          <a:ln/>
        </p:spPr>
        <p:txBody>
          <a:bodyPr wrap="square" lIns="0" tIns="0" rIns="0" bIns="0" rtlCol="0" anchor="t"/>
          <a:lstStyle/>
          <a:p>
            <a:pPr algn="ctr">
              <a:lnSpc>
                <a:spcPct val="115000"/>
              </a:lnSpc>
            </a:pPr>
            <a:r>
              <a:rPr lang="en-US" sz="1200" dirty="0">
                <a:solidFill>
                  <a:srgbClr val="4A5568"/>
                </a:solidFill>
                <a:latin typeface="Calibri" pitchFamily="34" charset="0"/>
                <a:ea typeface="Calibri" pitchFamily="34" charset="-122"/>
                <a:cs typeface="Calibri" pitchFamily="34" charset="-120"/>
              </a:rPr>
              <a:t>Kontrollera att organisationen</a:t>
            </a:r>
            <a:endParaRPr lang="en-US" sz="1200" dirty="0"/>
          </a:p>
          <a:p>
            <a:pPr algn="ctr">
              <a:lnSpc>
                <a:spcPct val="115000"/>
              </a:lnSpc>
            </a:pPr>
            <a:r>
              <a:rPr lang="en-US" sz="1200" dirty="0">
                <a:solidFill>
                  <a:srgbClr val="4A5568"/>
                </a:solidFill>
                <a:latin typeface="Calibri" pitchFamily="34" charset="0"/>
                <a:ea typeface="Calibri" pitchFamily="34" charset="-122"/>
                <a:cs typeface="Calibri" pitchFamily="34" charset="-120"/>
              </a:rPr>
              <a:t>är registrerad </a:t>
            </a:r>
            <a:r>
              <a:rPr lang="en-US" sz="1200" dirty="0" err="1">
                <a:solidFill>
                  <a:srgbClr val="4A5568"/>
                </a:solidFill>
                <a:latin typeface="Calibri" pitchFamily="34" charset="0"/>
                <a:ea typeface="Calibri" pitchFamily="34" charset="-122"/>
                <a:cs typeface="Calibri" pitchFamily="34" charset="-120"/>
              </a:rPr>
              <a:t>juridisk</a:t>
            </a:r>
            <a:r>
              <a:rPr lang="en-US" sz="1200" dirty="0">
                <a:solidFill>
                  <a:srgbClr val="4A5568"/>
                </a:solidFill>
                <a:latin typeface="Calibri" pitchFamily="34" charset="0"/>
                <a:ea typeface="Calibri" pitchFamily="34" charset="-122"/>
                <a:cs typeface="Calibri" pitchFamily="34" charset="-120"/>
              </a:rPr>
              <a:t> person och </a:t>
            </a:r>
            <a:r>
              <a:rPr lang="en-US" sz="1200" dirty="0" err="1">
                <a:solidFill>
                  <a:srgbClr val="4A5568"/>
                </a:solidFill>
                <a:latin typeface="Calibri" pitchFamily="34" charset="0"/>
                <a:ea typeface="Calibri" pitchFamily="34" charset="-122"/>
                <a:cs typeface="Calibri" pitchFamily="34" charset="-120"/>
              </a:rPr>
              <a:t>att</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beställare</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tillhör</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ansl</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organisation</a:t>
            </a:r>
            <a:endParaRPr lang="en-US" sz="1200" dirty="0"/>
          </a:p>
        </p:txBody>
      </p:sp>
      <p:sp>
        <p:nvSpPr>
          <p:cNvPr id="9" name="Text 7"/>
          <p:cNvSpPr/>
          <p:nvPr/>
        </p:nvSpPr>
        <p:spPr>
          <a:xfrm>
            <a:off x="1559221" y="4312920"/>
            <a:ext cx="1450848" cy="304800"/>
          </a:xfrm>
          <a:prstGeom prst="rect">
            <a:avLst/>
          </a:prstGeom>
          <a:noFill/>
          <a:ln/>
        </p:spPr>
        <p:txBody>
          <a:bodyPr wrap="square" lIns="0" tIns="0" rIns="0" bIns="0" rtlCol="0" anchor="b"/>
          <a:lstStyle/>
          <a:p>
            <a:pPr algn="ctr"/>
            <a:endParaRPr lang="en-US" sz="1067" dirty="0"/>
          </a:p>
        </p:txBody>
      </p:sp>
      <p:sp>
        <p:nvSpPr>
          <p:cNvPr id="10" name="Text 8"/>
          <p:cNvSpPr/>
          <p:nvPr/>
        </p:nvSpPr>
        <p:spPr>
          <a:xfrm>
            <a:off x="3138085" y="1312333"/>
            <a:ext cx="164592" cy="487680"/>
          </a:xfrm>
          <a:prstGeom prst="rect">
            <a:avLst/>
          </a:prstGeom>
          <a:noFill/>
          <a:ln/>
        </p:spPr>
        <p:txBody>
          <a:bodyPr wrap="square" lIns="0" tIns="0" rIns="0" bIns="0" rtlCol="0" anchor="ctr"/>
          <a:lstStyle/>
          <a:p>
            <a:pPr algn="ctr"/>
            <a:r>
              <a:rPr lang="en-US" sz="1867" dirty="0">
                <a:solidFill>
                  <a:srgbClr val="E8873A"/>
                </a:solidFill>
              </a:rPr>
              <a:t>→</a:t>
            </a:r>
            <a:endParaRPr lang="en-US" sz="1867" dirty="0"/>
          </a:p>
        </p:txBody>
      </p:sp>
      <p:sp>
        <p:nvSpPr>
          <p:cNvPr id="11" name="Shape 9"/>
          <p:cNvSpPr/>
          <p:nvPr/>
        </p:nvSpPr>
        <p:spPr>
          <a:xfrm>
            <a:off x="3302677" y="1173480"/>
            <a:ext cx="1645920" cy="3566160"/>
          </a:xfrm>
          <a:prstGeom prst="rect">
            <a:avLst/>
          </a:prstGeom>
          <a:ln/>
        </p:spPr>
        <p:style>
          <a:lnRef idx="2">
            <a:schemeClr val="dk1"/>
          </a:lnRef>
          <a:fillRef idx="1">
            <a:schemeClr val="lt1"/>
          </a:fillRef>
          <a:effectRef idx="0">
            <a:schemeClr val="dk1"/>
          </a:effectRef>
          <a:fontRef idx="minor">
            <a:schemeClr val="dk1"/>
          </a:fontRef>
        </p:style>
      </p:sp>
      <p:sp>
        <p:nvSpPr>
          <p:cNvPr id="12" name="Shape 10"/>
          <p:cNvSpPr/>
          <p:nvPr/>
        </p:nvSpPr>
        <p:spPr>
          <a:xfrm>
            <a:off x="3881797" y="1251373"/>
            <a:ext cx="548640" cy="548640"/>
          </a:xfrm>
          <a:prstGeom prst="ellipse">
            <a:avLst/>
          </a:prstGeom>
          <a:solidFill>
            <a:srgbClr val="0B7A75"/>
          </a:solidFill>
          <a:ln/>
        </p:spPr>
      </p:sp>
      <p:sp>
        <p:nvSpPr>
          <p:cNvPr id="13" name="Text 11"/>
          <p:cNvSpPr/>
          <p:nvPr/>
        </p:nvSpPr>
        <p:spPr>
          <a:xfrm>
            <a:off x="3881797" y="1251373"/>
            <a:ext cx="548640" cy="548640"/>
          </a:xfrm>
          <a:prstGeom prst="rect">
            <a:avLst/>
          </a:prstGeom>
          <a:noFill/>
          <a:ln/>
        </p:spPr>
        <p:txBody>
          <a:bodyPr wrap="square" lIns="0" tIns="0" rIns="0" bIns="0" rtlCol="0" anchor="ctr"/>
          <a:lstStyle/>
          <a:p>
            <a:pPr algn="ctr"/>
            <a:r>
              <a:rPr lang="en-US" sz="2133" b="1" dirty="0">
                <a:solidFill>
                  <a:srgbClr val="FFFFFF"/>
                </a:solidFill>
                <a:latin typeface="Trebuchet MS" pitchFamily="34" charset="0"/>
                <a:ea typeface="Trebuchet MS" pitchFamily="34" charset="-122"/>
                <a:cs typeface="Trebuchet MS" pitchFamily="34" charset="-120"/>
              </a:rPr>
              <a:t>2</a:t>
            </a:r>
            <a:endParaRPr lang="en-US" sz="2133" dirty="0"/>
          </a:p>
        </p:txBody>
      </p:sp>
      <p:sp>
        <p:nvSpPr>
          <p:cNvPr id="14" name="Text 12"/>
          <p:cNvSpPr/>
          <p:nvPr/>
        </p:nvSpPr>
        <p:spPr>
          <a:xfrm>
            <a:off x="3400213" y="1915499"/>
            <a:ext cx="1450848" cy="609600"/>
          </a:xfrm>
          <a:prstGeom prst="rect">
            <a:avLst/>
          </a:prstGeom>
          <a:noFill/>
          <a:ln/>
        </p:spPr>
        <p:txBody>
          <a:bodyPr wrap="square" lIns="0" tIns="0" rIns="0" bIns="0" rtlCol="0" anchor="t"/>
          <a:lstStyle/>
          <a:p>
            <a:pPr algn="ctr"/>
            <a:r>
              <a:rPr lang="en-US" sz="1467" b="1" dirty="0">
                <a:solidFill>
                  <a:srgbClr val="1B2A4A"/>
                </a:solidFill>
                <a:latin typeface="Trebuchet MS" pitchFamily="34" charset="0"/>
                <a:ea typeface="Trebuchet MS" pitchFamily="34" charset="-122"/>
                <a:cs typeface="Trebuchet MS" pitchFamily="34" charset="-120"/>
              </a:rPr>
              <a:t>Kvalificera organisation</a:t>
            </a:r>
            <a:endParaRPr lang="en-US" sz="1467" dirty="0"/>
          </a:p>
        </p:txBody>
      </p:sp>
      <p:sp>
        <p:nvSpPr>
          <p:cNvPr id="15" name="Text 13"/>
          <p:cNvSpPr/>
          <p:nvPr/>
        </p:nvSpPr>
        <p:spPr>
          <a:xfrm>
            <a:off x="3400213" y="2966381"/>
            <a:ext cx="1450848" cy="1285579"/>
          </a:xfrm>
          <a:prstGeom prst="rect">
            <a:avLst/>
          </a:prstGeom>
          <a:noFill/>
          <a:ln/>
        </p:spPr>
        <p:txBody>
          <a:bodyPr wrap="square" lIns="0" tIns="0" rIns="0" bIns="0" rtlCol="0" anchor="t"/>
          <a:lstStyle/>
          <a:p>
            <a:pPr algn="ctr">
              <a:lnSpc>
                <a:spcPct val="115000"/>
              </a:lnSpc>
            </a:pPr>
            <a:r>
              <a:rPr lang="en-US" sz="1200" dirty="0" err="1">
                <a:solidFill>
                  <a:srgbClr val="4A5568"/>
                </a:solidFill>
                <a:latin typeface="Calibri" pitchFamily="34" charset="0"/>
                <a:ea typeface="Calibri" pitchFamily="34" charset="-122"/>
                <a:cs typeface="Calibri" pitchFamily="34" charset="-120"/>
              </a:rPr>
              <a:t>Uppfyller</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ansl</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organisation</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formella</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krav</a:t>
            </a:r>
            <a:r>
              <a:rPr lang="en-US" sz="1200" dirty="0">
                <a:solidFill>
                  <a:srgbClr val="4A5568"/>
                </a:solidFill>
                <a:latin typeface="Calibri" pitchFamily="34" charset="0"/>
                <a:ea typeface="Calibri" pitchFamily="34" charset="-122"/>
                <a:cs typeface="Calibri" pitchFamily="34" charset="-120"/>
              </a:rPr>
              <a:t>?</a:t>
            </a:r>
            <a:endParaRPr lang="en-US" sz="1200" dirty="0"/>
          </a:p>
        </p:txBody>
      </p:sp>
      <p:sp>
        <p:nvSpPr>
          <p:cNvPr id="24" name="Text 22"/>
          <p:cNvSpPr/>
          <p:nvPr/>
        </p:nvSpPr>
        <p:spPr>
          <a:xfrm>
            <a:off x="4979077" y="1312333"/>
            <a:ext cx="164592" cy="487680"/>
          </a:xfrm>
          <a:prstGeom prst="rect">
            <a:avLst/>
          </a:prstGeom>
          <a:noFill/>
          <a:ln/>
        </p:spPr>
        <p:txBody>
          <a:bodyPr wrap="square" lIns="0" tIns="0" rIns="0" bIns="0" rtlCol="0" anchor="ctr"/>
          <a:lstStyle/>
          <a:p>
            <a:pPr algn="ctr"/>
            <a:r>
              <a:rPr lang="en-US" sz="1867" dirty="0">
                <a:solidFill>
                  <a:srgbClr val="E8873A"/>
                </a:solidFill>
              </a:rPr>
              <a:t>→</a:t>
            </a:r>
            <a:endParaRPr lang="en-US" sz="1867" dirty="0"/>
          </a:p>
        </p:txBody>
      </p:sp>
      <p:sp>
        <p:nvSpPr>
          <p:cNvPr id="25" name="Shape 23"/>
          <p:cNvSpPr/>
          <p:nvPr/>
        </p:nvSpPr>
        <p:spPr>
          <a:xfrm>
            <a:off x="5143669" y="1173480"/>
            <a:ext cx="1645920" cy="3566160"/>
          </a:xfrm>
          <a:prstGeom prst="rect">
            <a:avLst/>
          </a:prstGeom>
          <a:ln/>
        </p:spPr>
        <p:style>
          <a:lnRef idx="2">
            <a:schemeClr val="dk1"/>
          </a:lnRef>
          <a:fillRef idx="1">
            <a:schemeClr val="lt1"/>
          </a:fillRef>
          <a:effectRef idx="0">
            <a:schemeClr val="dk1"/>
          </a:effectRef>
          <a:fontRef idx="minor">
            <a:schemeClr val="dk1"/>
          </a:fontRef>
        </p:style>
      </p:sp>
      <p:sp>
        <p:nvSpPr>
          <p:cNvPr id="26" name="Shape 24"/>
          <p:cNvSpPr/>
          <p:nvPr/>
        </p:nvSpPr>
        <p:spPr>
          <a:xfrm>
            <a:off x="5722789" y="1251373"/>
            <a:ext cx="548640" cy="548640"/>
          </a:xfrm>
          <a:prstGeom prst="ellipse">
            <a:avLst/>
          </a:prstGeom>
          <a:solidFill>
            <a:srgbClr val="0B7A75"/>
          </a:solidFill>
          <a:ln/>
        </p:spPr>
      </p:sp>
      <p:sp>
        <p:nvSpPr>
          <p:cNvPr id="27" name="Text 25"/>
          <p:cNvSpPr/>
          <p:nvPr/>
        </p:nvSpPr>
        <p:spPr>
          <a:xfrm>
            <a:off x="5722789" y="1251373"/>
            <a:ext cx="548640" cy="548640"/>
          </a:xfrm>
          <a:prstGeom prst="rect">
            <a:avLst/>
          </a:prstGeom>
          <a:noFill/>
          <a:ln/>
        </p:spPr>
        <p:txBody>
          <a:bodyPr wrap="square" lIns="0" tIns="0" rIns="0" bIns="0" rtlCol="0" anchor="ctr"/>
          <a:lstStyle/>
          <a:p>
            <a:pPr algn="ctr"/>
            <a:r>
              <a:rPr lang="en-US" sz="2133" b="1" dirty="0">
                <a:solidFill>
                  <a:srgbClr val="FFFFFF"/>
                </a:solidFill>
                <a:latin typeface="Trebuchet MS" pitchFamily="34" charset="0"/>
              </a:rPr>
              <a:t>3</a:t>
            </a:r>
            <a:endParaRPr lang="en-US" sz="2133" dirty="0"/>
          </a:p>
        </p:txBody>
      </p:sp>
      <p:sp>
        <p:nvSpPr>
          <p:cNvPr id="28" name="Text 26"/>
          <p:cNvSpPr/>
          <p:nvPr/>
        </p:nvSpPr>
        <p:spPr>
          <a:xfrm>
            <a:off x="5241205" y="1915499"/>
            <a:ext cx="1450848" cy="609600"/>
          </a:xfrm>
          <a:prstGeom prst="rect">
            <a:avLst/>
          </a:prstGeom>
          <a:noFill/>
          <a:ln/>
        </p:spPr>
        <p:txBody>
          <a:bodyPr wrap="square" lIns="0" tIns="0" rIns="0" bIns="0" rtlCol="0" anchor="t"/>
          <a:lstStyle/>
          <a:p>
            <a:pPr algn="ctr"/>
            <a:r>
              <a:rPr lang="en-US" sz="1467" b="1" dirty="0">
                <a:solidFill>
                  <a:srgbClr val="1B2A4A"/>
                </a:solidFill>
                <a:latin typeface="Trebuchet MS" pitchFamily="34" charset="0"/>
                <a:ea typeface="Trebuchet MS" pitchFamily="34" charset="-122"/>
                <a:cs typeface="Trebuchet MS" pitchFamily="34" charset="-120"/>
              </a:rPr>
              <a:t>Verifiera avtalstecknare</a:t>
            </a:r>
            <a:endParaRPr lang="en-US" sz="1467" dirty="0"/>
          </a:p>
        </p:txBody>
      </p:sp>
      <p:sp>
        <p:nvSpPr>
          <p:cNvPr id="29" name="Text 27"/>
          <p:cNvSpPr/>
          <p:nvPr/>
        </p:nvSpPr>
        <p:spPr>
          <a:xfrm>
            <a:off x="5241205" y="3032760"/>
            <a:ext cx="1450848" cy="1219200"/>
          </a:xfrm>
          <a:prstGeom prst="rect">
            <a:avLst/>
          </a:prstGeom>
          <a:noFill/>
          <a:ln/>
        </p:spPr>
        <p:txBody>
          <a:bodyPr wrap="square" lIns="0" tIns="0" rIns="0" bIns="0" rtlCol="0" anchor="t"/>
          <a:lstStyle/>
          <a:p>
            <a:pPr algn="ctr">
              <a:lnSpc>
                <a:spcPct val="115000"/>
              </a:lnSpc>
            </a:pPr>
            <a:r>
              <a:rPr lang="en-US" sz="1200" dirty="0">
                <a:solidFill>
                  <a:srgbClr val="4A5568"/>
                </a:solidFill>
                <a:latin typeface="Calibri" pitchFamily="34" charset="0"/>
                <a:ea typeface="Calibri" pitchFamily="34" charset="-122"/>
                <a:cs typeface="Calibri" pitchFamily="34" charset="-120"/>
              </a:rPr>
              <a:t>Behörig företrädare med</a:t>
            </a:r>
            <a:endParaRPr lang="en-US" sz="1200" dirty="0"/>
          </a:p>
          <a:p>
            <a:pPr algn="ctr">
              <a:lnSpc>
                <a:spcPct val="115000"/>
              </a:lnSpc>
            </a:pPr>
            <a:r>
              <a:rPr lang="en-US" sz="1200" dirty="0">
                <a:solidFill>
                  <a:srgbClr val="4A5568"/>
                </a:solidFill>
                <a:latin typeface="Calibri" pitchFamily="34" charset="0"/>
                <a:ea typeface="Calibri" pitchFamily="34" charset="-122"/>
                <a:cs typeface="Calibri" pitchFamily="34" charset="-120"/>
              </a:rPr>
              <a:t>firmateckningsrätt/</a:t>
            </a:r>
            <a:r>
              <a:rPr lang="en-US" sz="1200" dirty="0" err="1">
                <a:solidFill>
                  <a:srgbClr val="4A5568"/>
                </a:solidFill>
                <a:latin typeface="Calibri" pitchFamily="34" charset="0"/>
                <a:ea typeface="Calibri" pitchFamily="34" charset="-122"/>
                <a:cs typeface="Calibri" pitchFamily="34" charset="-120"/>
              </a:rPr>
              <a:t>fullmakt</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ingår</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bindande</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avtal</a:t>
            </a:r>
            <a:r>
              <a:rPr lang="en-US" sz="1200" dirty="0">
                <a:solidFill>
                  <a:srgbClr val="4A5568"/>
                </a:solidFill>
                <a:latin typeface="Calibri" pitchFamily="34" charset="0"/>
                <a:ea typeface="Calibri" pitchFamily="34" charset="-122"/>
                <a:cs typeface="Calibri" pitchFamily="34" charset="-120"/>
              </a:rPr>
              <a:t> för </a:t>
            </a:r>
            <a:r>
              <a:rPr lang="en-US" sz="1200" dirty="0" err="1">
                <a:solidFill>
                  <a:srgbClr val="4A5568"/>
                </a:solidFill>
                <a:latin typeface="Calibri" pitchFamily="34" charset="0"/>
                <a:ea typeface="Calibri" pitchFamily="34" charset="-122"/>
                <a:cs typeface="Calibri" pitchFamily="34" charset="-120"/>
              </a:rPr>
              <a:t>ansl</a:t>
            </a:r>
            <a:r>
              <a:rPr lang="en-US" sz="1200" dirty="0">
                <a:solidFill>
                  <a:srgbClr val="4A5568"/>
                </a:solidFill>
                <a:latin typeface="Calibri" pitchFamily="34" charset="0"/>
                <a:ea typeface="Calibri" pitchFamily="34" charset="-122"/>
                <a:cs typeface="Calibri" pitchFamily="34" charset="-120"/>
              </a:rPr>
              <a:t>. </a:t>
            </a:r>
            <a:r>
              <a:rPr lang="en-US" sz="1200" dirty="0" err="1">
                <a:solidFill>
                  <a:srgbClr val="4A5568"/>
                </a:solidFill>
                <a:latin typeface="Calibri" pitchFamily="34" charset="0"/>
                <a:ea typeface="Calibri" pitchFamily="34" charset="-122"/>
                <a:cs typeface="Calibri" pitchFamily="34" charset="-120"/>
              </a:rPr>
              <a:t>organisation</a:t>
            </a:r>
            <a:endParaRPr lang="en-US" sz="1200" dirty="0"/>
          </a:p>
        </p:txBody>
      </p:sp>
      <p:sp>
        <p:nvSpPr>
          <p:cNvPr id="31" name="Text 29"/>
          <p:cNvSpPr/>
          <p:nvPr/>
        </p:nvSpPr>
        <p:spPr>
          <a:xfrm>
            <a:off x="6820069" y="1312333"/>
            <a:ext cx="164592" cy="487680"/>
          </a:xfrm>
          <a:prstGeom prst="rect">
            <a:avLst/>
          </a:prstGeom>
          <a:noFill/>
          <a:ln/>
        </p:spPr>
        <p:txBody>
          <a:bodyPr wrap="square" lIns="0" tIns="0" rIns="0" bIns="0" rtlCol="0" anchor="ctr"/>
          <a:lstStyle/>
          <a:p>
            <a:pPr algn="ctr"/>
            <a:r>
              <a:rPr lang="en-US" sz="1867" dirty="0">
                <a:solidFill>
                  <a:srgbClr val="E8873A"/>
                </a:solidFill>
              </a:rPr>
              <a:t>→</a:t>
            </a:r>
            <a:endParaRPr lang="en-US" sz="1867" dirty="0"/>
          </a:p>
        </p:txBody>
      </p:sp>
      <p:sp>
        <p:nvSpPr>
          <p:cNvPr id="32" name="Shape 30"/>
          <p:cNvSpPr/>
          <p:nvPr/>
        </p:nvSpPr>
        <p:spPr>
          <a:xfrm>
            <a:off x="6984661" y="1173480"/>
            <a:ext cx="1645920" cy="3566160"/>
          </a:xfrm>
          <a:prstGeom prst="rect">
            <a:avLst/>
          </a:prstGeom>
          <a:ln/>
        </p:spPr>
        <p:style>
          <a:lnRef idx="2">
            <a:schemeClr val="dk1"/>
          </a:lnRef>
          <a:fillRef idx="1">
            <a:schemeClr val="lt1"/>
          </a:fillRef>
          <a:effectRef idx="0">
            <a:schemeClr val="dk1"/>
          </a:effectRef>
          <a:fontRef idx="minor">
            <a:schemeClr val="dk1"/>
          </a:fontRef>
        </p:style>
      </p:sp>
      <p:sp>
        <p:nvSpPr>
          <p:cNvPr id="33" name="Shape 31"/>
          <p:cNvSpPr/>
          <p:nvPr/>
        </p:nvSpPr>
        <p:spPr>
          <a:xfrm>
            <a:off x="7563781" y="1251373"/>
            <a:ext cx="548640" cy="548640"/>
          </a:xfrm>
          <a:prstGeom prst="ellipse">
            <a:avLst/>
          </a:prstGeom>
          <a:solidFill>
            <a:srgbClr val="0B7A75"/>
          </a:solidFill>
          <a:ln/>
        </p:spPr>
      </p:sp>
      <p:sp>
        <p:nvSpPr>
          <p:cNvPr id="34" name="Text 32"/>
          <p:cNvSpPr/>
          <p:nvPr/>
        </p:nvSpPr>
        <p:spPr>
          <a:xfrm>
            <a:off x="7563781" y="1251373"/>
            <a:ext cx="548640" cy="548640"/>
          </a:xfrm>
          <a:prstGeom prst="rect">
            <a:avLst/>
          </a:prstGeom>
          <a:noFill/>
          <a:ln/>
        </p:spPr>
        <p:txBody>
          <a:bodyPr wrap="square" lIns="0" tIns="0" rIns="0" bIns="0" rtlCol="0" anchor="ctr"/>
          <a:lstStyle/>
          <a:p>
            <a:pPr algn="ctr"/>
            <a:r>
              <a:rPr lang="en-US" sz="2133" b="1" dirty="0">
                <a:solidFill>
                  <a:srgbClr val="FFFFFF"/>
                </a:solidFill>
                <a:latin typeface="Trebuchet MS" pitchFamily="34" charset="0"/>
              </a:rPr>
              <a:t>4</a:t>
            </a:r>
            <a:endParaRPr lang="en-US" sz="2133" dirty="0"/>
          </a:p>
        </p:txBody>
      </p:sp>
      <p:sp>
        <p:nvSpPr>
          <p:cNvPr id="35" name="Text 33"/>
          <p:cNvSpPr/>
          <p:nvPr/>
        </p:nvSpPr>
        <p:spPr>
          <a:xfrm>
            <a:off x="7082197" y="1915499"/>
            <a:ext cx="1450848" cy="609600"/>
          </a:xfrm>
          <a:prstGeom prst="rect">
            <a:avLst/>
          </a:prstGeom>
          <a:noFill/>
          <a:ln/>
        </p:spPr>
        <p:txBody>
          <a:bodyPr wrap="square" lIns="0" tIns="0" rIns="0" bIns="0" rtlCol="0" anchor="t"/>
          <a:lstStyle/>
          <a:p>
            <a:pPr algn="ctr"/>
            <a:r>
              <a:rPr lang="en-US" sz="1467" b="1" dirty="0">
                <a:solidFill>
                  <a:srgbClr val="1B2A4A"/>
                </a:solidFill>
                <a:latin typeface="Trebuchet MS" pitchFamily="34" charset="0"/>
                <a:ea typeface="Trebuchet MS" pitchFamily="34" charset="-122"/>
                <a:cs typeface="Trebuchet MS" pitchFamily="34" charset="-120"/>
              </a:rPr>
              <a:t>Kvalificera kontaktpersoner</a:t>
            </a:r>
            <a:endParaRPr lang="en-US" sz="1467" dirty="0"/>
          </a:p>
        </p:txBody>
      </p:sp>
      <p:sp>
        <p:nvSpPr>
          <p:cNvPr id="36" name="Text 34"/>
          <p:cNvSpPr/>
          <p:nvPr/>
        </p:nvSpPr>
        <p:spPr>
          <a:xfrm>
            <a:off x="7082197" y="3032760"/>
            <a:ext cx="1450848" cy="1219200"/>
          </a:xfrm>
          <a:prstGeom prst="rect">
            <a:avLst/>
          </a:prstGeom>
          <a:noFill/>
          <a:ln/>
        </p:spPr>
        <p:txBody>
          <a:bodyPr wrap="square" lIns="0" tIns="0" rIns="0" bIns="0" rtlCol="0" anchor="t"/>
          <a:lstStyle/>
          <a:p>
            <a:pPr algn="ctr">
              <a:lnSpc>
                <a:spcPct val="115000"/>
              </a:lnSpc>
            </a:pPr>
            <a:r>
              <a:rPr lang="en-US" sz="1200" dirty="0">
                <a:solidFill>
                  <a:srgbClr val="4A5568"/>
                </a:solidFill>
                <a:latin typeface="Calibri" pitchFamily="34" charset="0"/>
                <a:ea typeface="Calibri" pitchFamily="34" charset="-122"/>
                <a:cs typeface="Calibri" pitchFamily="34" charset="-120"/>
              </a:rPr>
              <a:t>Utsedda och behöriga för</a:t>
            </a:r>
            <a:endParaRPr lang="en-US" sz="1200" dirty="0"/>
          </a:p>
          <a:p>
            <a:pPr algn="ctr">
              <a:lnSpc>
                <a:spcPct val="115000"/>
              </a:lnSpc>
            </a:pPr>
            <a:r>
              <a:rPr lang="en-US" sz="1200" dirty="0">
                <a:solidFill>
                  <a:srgbClr val="4A5568"/>
                </a:solidFill>
                <a:latin typeface="Calibri" pitchFamily="34" charset="0"/>
                <a:ea typeface="Calibri" pitchFamily="34" charset="-122"/>
                <a:cs typeface="Calibri" pitchFamily="34" charset="-120"/>
              </a:rPr>
              <a:t>handläggning/registrering</a:t>
            </a:r>
            <a:endParaRPr lang="en-US" sz="1200" dirty="0"/>
          </a:p>
        </p:txBody>
      </p:sp>
      <p:sp>
        <p:nvSpPr>
          <p:cNvPr id="38" name="Text 36"/>
          <p:cNvSpPr/>
          <p:nvPr/>
        </p:nvSpPr>
        <p:spPr>
          <a:xfrm>
            <a:off x="8661061" y="1312333"/>
            <a:ext cx="164592" cy="487680"/>
          </a:xfrm>
          <a:prstGeom prst="rect">
            <a:avLst/>
          </a:prstGeom>
          <a:noFill/>
          <a:ln/>
        </p:spPr>
        <p:txBody>
          <a:bodyPr wrap="square" lIns="0" tIns="0" rIns="0" bIns="0" rtlCol="0" anchor="ctr"/>
          <a:lstStyle/>
          <a:p>
            <a:pPr algn="ctr"/>
            <a:r>
              <a:rPr lang="en-US" sz="1867" dirty="0">
                <a:solidFill>
                  <a:srgbClr val="E8873A"/>
                </a:solidFill>
              </a:rPr>
              <a:t>→</a:t>
            </a:r>
            <a:endParaRPr lang="en-US" sz="1867" dirty="0"/>
          </a:p>
        </p:txBody>
      </p:sp>
      <p:sp>
        <p:nvSpPr>
          <p:cNvPr id="39" name="Shape 37"/>
          <p:cNvSpPr/>
          <p:nvPr/>
        </p:nvSpPr>
        <p:spPr>
          <a:xfrm>
            <a:off x="8825653" y="1173480"/>
            <a:ext cx="1645920" cy="3566160"/>
          </a:xfrm>
          <a:prstGeom prst="rect">
            <a:avLst/>
          </a:prstGeom>
          <a:ln/>
        </p:spPr>
        <p:style>
          <a:lnRef idx="2">
            <a:schemeClr val="dk1"/>
          </a:lnRef>
          <a:fillRef idx="1">
            <a:schemeClr val="lt1"/>
          </a:fillRef>
          <a:effectRef idx="0">
            <a:schemeClr val="dk1"/>
          </a:effectRef>
          <a:fontRef idx="minor">
            <a:schemeClr val="dk1"/>
          </a:fontRef>
        </p:style>
      </p:sp>
      <p:sp>
        <p:nvSpPr>
          <p:cNvPr id="40" name="Shape 38"/>
          <p:cNvSpPr/>
          <p:nvPr/>
        </p:nvSpPr>
        <p:spPr>
          <a:xfrm>
            <a:off x="9404773" y="1251373"/>
            <a:ext cx="548640" cy="548640"/>
          </a:xfrm>
          <a:prstGeom prst="ellipse">
            <a:avLst/>
          </a:prstGeom>
          <a:solidFill>
            <a:srgbClr val="0B7A75"/>
          </a:solidFill>
          <a:ln/>
        </p:spPr>
      </p:sp>
      <p:sp>
        <p:nvSpPr>
          <p:cNvPr id="41" name="Text 39"/>
          <p:cNvSpPr/>
          <p:nvPr/>
        </p:nvSpPr>
        <p:spPr>
          <a:xfrm>
            <a:off x="9404773" y="1251373"/>
            <a:ext cx="548640" cy="548640"/>
          </a:xfrm>
          <a:prstGeom prst="rect">
            <a:avLst/>
          </a:prstGeom>
          <a:noFill/>
          <a:ln/>
        </p:spPr>
        <p:txBody>
          <a:bodyPr wrap="square" lIns="0" tIns="0" rIns="0" bIns="0" rtlCol="0" anchor="ctr"/>
          <a:lstStyle/>
          <a:p>
            <a:pPr algn="ctr"/>
            <a:r>
              <a:rPr lang="en-US" sz="2133" b="1" dirty="0">
                <a:solidFill>
                  <a:srgbClr val="FFFFFF"/>
                </a:solidFill>
                <a:latin typeface="Trebuchet MS" pitchFamily="34" charset="0"/>
              </a:rPr>
              <a:t>5</a:t>
            </a:r>
            <a:endParaRPr lang="en-US" sz="2133" dirty="0"/>
          </a:p>
        </p:txBody>
      </p:sp>
      <p:sp>
        <p:nvSpPr>
          <p:cNvPr id="42" name="Text 40"/>
          <p:cNvSpPr/>
          <p:nvPr/>
        </p:nvSpPr>
        <p:spPr>
          <a:xfrm>
            <a:off x="8923189" y="1915499"/>
            <a:ext cx="1450848" cy="609600"/>
          </a:xfrm>
          <a:prstGeom prst="rect">
            <a:avLst/>
          </a:prstGeom>
          <a:noFill/>
          <a:ln/>
        </p:spPr>
        <p:txBody>
          <a:bodyPr wrap="square" lIns="0" tIns="0" rIns="0" bIns="0" rtlCol="0" anchor="t"/>
          <a:lstStyle/>
          <a:p>
            <a:pPr algn="ctr"/>
            <a:r>
              <a:rPr lang="en-US" sz="1467" b="1" dirty="0">
                <a:solidFill>
                  <a:srgbClr val="1B2A4A"/>
                </a:solidFill>
                <a:latin typeface="Trebuchet MS" pitchFamily="34" charset="0"/>
                <a:ea typeface="Trebuchet MS" pitchFamily="34" charset="-122"/>
                <a:cs typeface="Trebuchet MS" pitchFamily="34" charset="-120"/>
              </a:rPr>
              <a:t>Dokumentera &amp; spåra</a:t>
            </a:r>
            <a:endParaRPr lang="en-US" sz="1467" dirty="0"/>
          </a:p>
        </p:txBody>
      </p:sp>
      <p:sp>
        <p:nvSpPr>
          <p:cNvPr id="43" name="Text 41"/>
          <p:cNvSpPr/>
          <p:nvPr/>
        </p:nvSpPr>
        <p:spPr>
          <a:xfrm>
            <a:off x="8923189" y="3032760"/>
            <a:ext cx="1450848" cy="1219200"/>
          </a:xfrm>
          <a:prstGeom prst="rect">
            <a:avLst/>
          </a:prstGeom>
          <a:noFill/>
          <a:ln/>
        </p:spPr>
        <p:txBody>
          <a:bodyPr wrap="square" lIns="0" tIns="0" rIns="0" bIns="0" rtlCol="0" anchor="t"/>
          <a:lstStyle/>
          <a:p>
            <a:pPr algn="ctr">
              <a:lnSpc>
                <a:spcPct val="115000"/>
              </a:lnSpc>
            </a:pPr>
            <a:r>
              <a:rPr lang="en-US" sz="1200" dirty="0">
                <a:solidFill>
                  <a:srgbClr val="4A5568"/>
                </a:solidFill>
                <a:latin typeface="Calibri" pitchFamily="34" charset="0"/>
                <a:ea typeface="Calibri" pitchFamily="34" charset="-122"/>
                <a:cs typeface="Calibri" pitchFamily="34" charset="-120"/>
              </a:rPr>
              <a:t>Arkivera bevis, logg</a:t>
            </a:r>
            <a:endParaRPr lang="en-US" sz="1200" dirty="0"/>
          </a:p>
          <a:p>
            <a:pPr algn="ctr">
              <a:lnSpc>
                <a:spcPct val="115000"/>
              </a:lnSpc>
            </a:pPr>
            <a:r>
              <a:rPr lang="en-US" sz="1200" dirty="0">
                <a:solidFill>
                  <a:srgbClr val="4A5568"/>
                </a:solidFill>
                <a:latin typeface="Calibri" pitchFamily="34" charset="0"/>
                <a:ea typeface="Calibri" pitchFamily="34" charset="-122"/>
                <a:cs typeface="Calibri" pitchFamily="34" charset="-120"/>
              </a:rPr>
              <a:t>över utförda kontroller</a:t>
            </a:r>
            <a:endParaRPr lang="en-US" sz="1200" dirty="0"/>
          </a:p>
        </p:txBody>
      </p:sp>
      <p:sp>
        <p:nvSpPr>
          <p:cNvPr id="45" name="Shape 43"/>
          <p:cNvSpPr/>
          <p:nvPr/>
        </p:nvSpPr>
        <p:spPr>
          <a:xfrm>
            <a:off x="670560" y="5363633"/>
            <a:ext cx="10850880" cy="1036320"/>
          </a:xfrm>
          <a:prstGeom prst="rect">
            <a:avLst/>
          </a:prstGeom>
          <a:solidFill>
            <a:srgbClr val="D0ECE7"/>
          </a:solidFill>
          <a:ln/>
        </p:spPr>
      </p:sp>
      <p:sp>
        <p:nvSpPr>
          <p:cNvPr id="46" name="Text 44"/>
          <p:cNvSpPr/>
          <p:nvPr/>
        </p:nvSpPr>
        <p:spPr>
          <a:xfrm>
            <a:off x="914400" y="5607473"/>
            <a:ext cx="10363200" cy="731520"/>
          </a:xfrm>
          <a:prstGeom prst="rect">
            <a:avLst/>
          </a:prstGeom>
          <a:noFill/>
          <a:ln/>
        </p:spPr>
        <p:txBody>
          <a:bodyPr wrap="square" lIns="0" tIns="0" rIns="0" bIns="0" rtlCol="0" anchor="ctr"/>
          <a:lstStyle/>
          <a:p>
            <a:r>
              <a:rPr lang="en-US" sz="1467" b="1" dirty="0" err="1">
                <a:solidFill>
                  <a:srgbClr val="1E2D3D"/>
                </a:solidFill>
                <a:latin typeface="Calibri" pitchFamily="34" charset="0"/>
                <a:ea typeface="Calibri" pitchFamily="34" charset="-122"/>
                <a:cs typeface="Calibri" pitchFamily="34" charset="-120"/>
              </a:rPr>
              <a:t>Livscykelhantering</a:t>
            </a:r>
            <a:r>
              <a:rPr lang="en-US" sz="1467" b="1" dirty="0">
                <a:solidFill>
                  <a:srgbClr val="1E2D3D"/>
                </a:solidFill>
                <a:latin typeface="Calibri" pitchFamily="34" charset="0"/>
                <a:ea typeface="Calibri" pitchFamily="34" charset="-122"/>
                <a:cs typeface="Calibri" pitchFamily="34" charset="-120"/>
              </a:rPr>
              <a:t>: </a:t>
            </a:r>
            <a:r>
              <a:rPr lang="en-US" sz="1467" dirty="0" err="1">
                <a:solidFill>
                  <a:srgbClr val="1E2D3D"/>
                </a:solidFill>
                <a:latin typeface="Calibri" pitchFamily="34" charset="0"/>
                <a:ea typeface="Calibri" pitchFamily="34" charset="-122"/>
                <a:cs typeface="Calibri" pitchFamily="34" charset="-120"/>
              </a:rPr>
              <a:t>Periodisk</a:t>
            </a:r>
            <a:r>
              <a:rPr lang="en-US" sz="1467" dirty="0">
                <a:solidFill>
                  <a:srgbClr val="1E2D3D"/>
                </a:solidFill>
                <a:latin typeface="Calibri" pitchFamily="34" charset="0"/>
                <a:ea typeface="Calibri" pitchFamily="34" charset="-122"/>
                <a:cs typeface="Calibri" pitchFamily="34" charset="-120"/>
              </a:rPr>
              <a:t> “re-</a:t>
            </a:r>
            <a:r>
              <a:rPr lang="en-US" sz="1467" dirty="0" err="1">
                <a:solidFill>
                  <a:srgbClr val="1E2D3D"/>
                </a:solidFill>
                <a:latin typeface="Calibri" pitchFamily="34" charset="0"/>
                <a:ea typeface="Calibri" pitchFamily="34" charset="-122"/>
                <a:cs typeface="Calibri" pitchFamily="34" charset="-120"/>
              </a:rPr>
              <a:t>verifiering</a:t>
            </a:r>
            <a:r>
              <a:rPr lang="en-US" sz="1467" dirty="0">
                <a:solidFill>
                  <a:srgbClr val="1E2D3D"/>
                </a:solidFill>
                <a:latin typeface="Calibri" pitchFamily="34" charset="0"/>
                <a:ea typeface="Calibri" pitchFamily="34" charset="-122"/>
                <a:cs typeface="Calibri" pitchFamily="34" charset="-120"/>
              </a:rPr>
              <a:t>” (</a:t>
            </a:r>
            <a:r>
              <a:rPr lang="en-US" sz="1467" dirty="0" err="1">
                <a:solidFill>
                  <a:srgbClr val="1E2D3D"/>
                </a:solidFill>
                <a:latin typeface="Calibri" pitchFamily="34" charset="0"/>
                <a:ea typeface="Calibri" pitchFamily="34" charset="-122"/>
                <a:cs typeface="Calibri" pitchFamily="34" charset="-120"/>
              </a:rPr>
              <a:t>en</a:t>
            </a:r>
            <a:r>
              <a:rPr lang="en-US" sz="1467" dirty="0">
                <a:solidFill>
                  <a:srgbClr val="1E2D3D"/>
                </a:solidFill>
                <a:latin typeface="Calibri" pitchFamily="34" charset="0"/>
                <a:ea typeface="Calibri" pitchFamily="34" charset="-122"/>
                <a:cs typeface="Calibri" pitchFamily="34" charset="-120"/>
              </a:rPr>
              <a:t> 1 gång/år)  </a:t>
            </a:r>
            <a:r>
              <a:rPr lang="en-US" sz="1467" dirty="0" err="1">
                <a:solidFill>
                  <a:srgbClr val="1E2D3D"/>
                </a:solidFill>
                <a:latin typeface="Calibri" pitchFamily="34" charset="0"/>
                <a:ea typeface="Calibri" pitchFamily="34" charset="-122"/>
                <a:cs typeface="Calibri" pitchFamily="34" charset="-120"/>
              </a:rPr>
              <a:t>samt</a:t>
            </a:r>
            <a:r>
              <a:rPr lang="en-US" sz="1467" dirty="0">
                <a:solidFill>
                  <a:srgbClr val="1E2D3D"/>
                </a:solidFill>
                <a:latin typeface="Calibri" pitchFamily="34" charset="0"/>
                <a:ea typeface="Calibri" pitchFamily="34" charset="-122"/>
                <a:cs typeface="Calibri" pitchFamily="34" charset="-120"/>
              </a:rPr>
              <a:t> vid </a:t>
            </a:r>
            <a:r>
              <a:rPr lang="en-US" sz="1467" dirty="0" err="1">
                <a:solidFill>
                  <a:srgbClr val="1E2D3D"/>
                </a:solidFill>
                <a:latin typeface="Calibri" pitchFamily="34" charset="0"/>
                <a:ea typeface="Calibri" pitchFamily="34" charset="-122"/>
                <a:cs typeface="Calibri" pitchFamily="34" charset="-120"/>
              </a:rPr>
              <a:t>behov</a:t>
            </a:r>
            <a:r>
              <a:rPr lang="en-US" sz="1467" dirty="0">
                <a:solidFill>
                  <a:srgbClr val="1E2D3D"/>
                </a:solidFill>
                <a:latin typeface="Calibri" pitchFamily="34" charset="0"/>
                <a:ea typeface="Calibri" pitchFamily="34" charset="-122"/>
                <a:cs typeface="Calibri" pitchFamily="34" charset="-120"/>
              </a:rPr>
              <a:t>:</a:t>
            </a:r>
          </a:p>
          <a:p>
            <a:pPr marL="285750" indent="-285750">
              <a:buFont typeface="Wingdings" panose="05000000000000000000" pitchFamily="2" charset="2"/>
              <a:buChar char="§"/>
            </a:pPr>
            <a:r>
              <a:rPr lang="en-US" sz="1467" dirty="0" err="1">
                <a:solidFill>
                  <a:srgbClr val="1E2D3D"/>
                </a:solidFill>
                <a:latin typeface="Calibri" pitchFamily="34" charset="0"/>
                <a:ea typeface="Calibri" pitchFamily="34" charset="-122"/>
                <a:cs typeface="Calibri" pitchFamily="34" charset="-120"/>
              </a:rPr>
              <a:t>Händelsestyrd</a:t>
            </a:r>
            <a:r>
              <a:rPr lang="en-US" sz="1467" dirty="0">
                <a:solidFill>
                  <a:srgbClr val="1E2D3D"/>
                </a:solidFill>
                <a:latin typeface="Calibri" pitchFamily="34" charset="0"/>
                <a:ea typeface="Calibri" pitchFamily="34" charset="-122"/>
                <a:cs typeface="Calibri" pitchFamily="34" charset="-120"/>
              </a:rPr>
              <a:t> re-verifiering (vid ändring av firmatecknare, fusion, konkurs, etc.)</a:t>
            </a:r>
          </a:p>
          <a:p>
            <a:pPr marL="285750" indent="-285750">
              <a:buFont typeface="Wingdings" panose="05000000000000000000" pitchFamily="2" charset="2"/>
              <a:buChar char="§"/>
            </a:pPr>
            <a:r>
              <a:rPr lang="en-US" sz="1467" dirty="0" err="1">
                <a:solidFill>
                  <a:srgbClr val="1E2D3D"/>
                </a:solidFill>
                <a:latin typeface="Calibri" pitchFamily="34" charset="0"/>
                <a:ea typeface="Calibri" pitchFamily="34" charset="-122"/>
                <a:cs typeface="Calibri" pitchFamily="34" charset="-120"/>
              </a:rPr>
              <a:t>Incidenthantering</a:t>
            </a:r>
            <a:r>
              <a:rPr lang="en-US" sz="1467" dirty="0">
                <a:solidFill>
                  <a:srgbClr val="1E2D3D"/>
                </a:solidFill>
                <a:latin typeface="Calibri" pitchFamily="34" charset="0"/>
                <a:ea typeface="Calibri" pitchFamily="34" charset="-122"/>
                <a:cs typeface="Calibri" pitchFamily="34" charset="-120"/>
              </a:rPr>
              <a:t> med åtgärdstrappor.</a:t>
            </a:r>
            <a:endParaRPr lang="en-US" sz="1467" dirty="0"/>
          </a:p>
        </p:txBody>
      </p:sp>
      <p:cxnSp>
        <p:nvCxnSpPr>
          <p:cNvPr id="49" name="Koppling: böjd 48">
            <a:extLst>
              <a:ext uri="{FF2B5EF4-FFF2-40B4-BE49-F238E27FC236}">
                <a16:creationId xmlns:a16="http://schemas.microsoft.com/office/drawing/2014/main" id="{E2501D4E-FF44-4039-8024-C820D2F51FBA}"/>
              </a:ext>
            </a:extLst>
          </p:cNvPr>
          <p:cNvCxnSpPr>
            <a:cxnSpLocks/>
            <a:stCxn id="45" idx="3"/>
            <a:endCxn id="45" idx="1"/>
          </p:cNvCxnSpPr>
          <p:nvPr/>
        </p:nvCxnSpPr>
        <p:spPr>
          <a:xfrm flipH="1">
            <a:off x="670560" y="5881793"/>
            <a:ext cx="10850880" cy="12700"/>
          </a:xfrm>
          <a:prstGeom prst="curvedConnector5">
            <a:avLst>
              <a:gd name="adj1" fmla="val -3792"/>
              <a:gd name="adj2" fmla="val -5790882"/>
              <a:gd name="adj3" fmla="val 103881"/>
            </a:avLst>
          </a:prstGeom>
          <a:ln w="38100">
            <a:tailEnd type="triangle"/>
          </a:ln>
        </p:spPr>
        <p:style>
          <a:lnRef idx="3">
            <a:schemeClr val="accent1"/>
          </a:lnRef>
          <a:fillRef idx="0">
            <a:schemeClr val="accent1"/>
          </a:fillRef>
          <a:effectRef idx="2">
            <a:schemeClr val="accent1"/>
          </a:effectRef>
          <a:fontRef idx="minor">
            <a:schemeClr val="tx1"/>
          </a:fontRef>
        </p:style>
      </p:cxnSp>
      <p:sp>
        <p:nvSpPr>
          <p:cNvPr id="53" name="Rektangel 52">
            <a:extLst>
              <a:ext uri="{FF2B5EF4-FFF2-40B4-BE49-F238E27FC236}">
                <a16:creationId xmlns:a16="http://schemas.microsoft.com/office/drawing/2014/main" id="{B7D3DA87-476D-4C6D-9A64-95C5565F6704}"/>
              </a:ext>
            </a:extLst>
          </p:cNvPr>
          <p:cNvSpPr/>
          <p:nvPr/>
        </p:nvSpPr>
        <p:spPr>
          <a:xfrm>
            <a:off x="3369734" y="3791712"/>
            <a:ext cx="1481327" cy="823468"/>
          </a:xfrm>
          <a:prstGeom prst="rect">
            <a:avLst/>
          </a:prstGeom>
          <a:ln>
            <a:solidFill>
              <a:schemeClr val="tx2">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Exakt vilka krav vi ställer på den här nivån kommer vi löpande behöva återkomma 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l: femhörning 1">
            <a:extLst>
              <a:ext uri="{FF2B5EF4-FFF2-40B4-BE49-F238E27FC236}">
                <a16:creationId xmlns:a16="http://schemas.microsoft.com/office/drawing/2014/main" id="{6EAD3910-A9BB-40CC-97AB-AF0A946F78B0}"/>
              </a:ext>
            </a:extLst>
          </p:cNvPr>
          <p:cNvSpPr/>
          <p:nvPr/>
        </p:nvSpPr>
        <p:spPr>
          <a:xfrm>
            <a:off x="2226644" y="153234"/>
            <a:ext cx="3869356" cy="1722922"/>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Anslutningspolicy för federationsmedlemmar</a:t>
            </a:r>
          </a:p>
        </p:txBody>
      </p:sp>
      <p:sp>
        <p:nvSpPr>
          <p:cNvPr id="3" name="Rektangel: rundade hörn 2">
            <a:extLst>
              <a:ext uri="{FF2B5EF4-FFF2-40B4-BE49-F238E27FC236}">
                <a16:creationId xmlns:a16="http://schemas.microsoft.com/office/drawing/2014/main" id="{C25D575B-958D-48BA-8236-252599A378AE}"/>
              </a:ext>
            </a:extLst>
          </p:cNvPr>
          <p:cNvSpPr/>
          <p:nvPr/>
        </p:nvSpPr>
        <p:spPr>
          <a:xfrm>
            <a:off x="1090863" y="716312"/>
            <a:ext cx="596766" cy="59676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rundade hörn 3">
            <a:extLst>
              <a:ext uri="{FF2B5EF4-FFF2-40B4-BE49-F238E27FC236}">
                <a16:creationId xmlns:a16="http://schemas.microsoft.com/office/drawing/2014/main" id="{8AD76353-8C58-4904-98EA-2CE01D47F481}"/>
              </a:ext>
            </a:extLst>
          </p:cNvPr>
          <p:cNvSpPr/>
          <p:nvPr/>
        </p:nvSpPr>
        <p:spPr>
          <a:xfrm>
            <a:off x="6635015" y="716312"/>
            <a:ext cx="596766" cy="59676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textruta 4">
            <a:extLst>
              <a:ext uri="{FF2B5EF4-FFF2-40B4-BE49-F238E27FC236}">
                <a16:creationId xmlns:a16="http://schemas.microsoft.com/office/drawing/2014/main" id="{F1E0878F-9D9A-4FA0-B84A-6BBE5BFC0B0E}"/>
              </a:ext>
            </a:extLst>
          </p:cNvPr>
          <p:cNvSpPr txBox="1"/>
          <p:nvPr/>
        </p:nvSpPr>
        <p:spPr>
          <a:xfrm>
            <a:off x="5999746" y="1313078"/>
            <a:ext cx="2682241" cy="1477328"/>
          </a:xfrm>
          <a:prstGeom prst="rect">
            <a:avLst/>
          </a:prstGeom>
          <a:noFill/>
        </p:spPr>
        <p:txBody>
          <a:bodyPr wrap="square" rtlCol="0">
            <a:spAutoFit/>
          </a:bodyPr>
          <a:lstStyle/>
          <a:p>
            <a:pPr marL="285750" indent="-285750" algn="l">
              <a:buFontTx/>
              <a:buChar char="-"/>
            </a:pPr>
            <a:r>
              <a:rPr lang="sv-SE" dirty="0">
                <a:latin typeface="+mn-lt"/>
              </a:rPr>
              <a:t>Anslutande organisation har tecknat avtal</a:t>
            </a:r>
          </a:p>
          <a:p>
            <a:pPr marL="285750" indent="-285750" algn="l">
              <a:buFontTx/>
              <a:buChar char="-"/>
            </a:pPr>
            <a:r>
              <a:rPr lang="sv-SE" dirty="0">
                <a:latin typeface="+mn-lt"/>
              </a:rPr>
              <a:t>Behöriga företrädare utsedda, t.ex. ”teknisk kontaktperson”</a:t>
            </a:r>
          </a:p>
        </p:txBody>
      </p:sp>
      <p:cxnSp>
        <p:nvCxnSpPr>
          <p:cNvPr id="7" name="Rak pilkoppling 6">
            <a:extLst>
              <a:ext uri="{FF2B5EF4-FFF2-40B4-BE49-F238E27FC236}">
                <a16:creationId xmlns:a16="http://schemas.microsoft.com/office/drawing/2014/main" id="{C6BD3942-E1F1-4299-AF05-C4FD7C41997A}"/>
              </a:ext>
            </a:extLst>
          </p:cNvPr>
          <p:cNvCxnSpPr>
            <a:endCxn id="2" idx="1"/>
          </p:cNvCxnSpPr>
          <p:nvPr/>
        </p:nvCxnSpPr>
        <p:spPr>
          <a:xfrm>
            <a:off x="1687629" y="1014695"/>
            <a:ext cx="53901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Rak pilkoppling 8">
            <a:extLst>
              <a:ext uri="{FF2B5EF4-FFF2-40B4-BE49-F238E27FC236}">
                <a16:creationId xmlns:a16="http://schemas.microsoft.com/office/drawing/2014/main" id="{8CDEAD04-EDEE-4830-A976-F1AD821543EA}"/>
              </a:ext>
            </a:extLst>
          </p:cNvPr>
          <p:cNvCxnSpPr>
            <a:stCxn id="2" idx="3"/>
          </p:cNvCxnSpPr>
          <p:nvPr/>
        </p:nvCxnSpPr>
        <p:spPr>
          <a:xfrm>
            <a:off x="6096000" y="1014695"/>
            <a:ext cx="53901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ruta 10">
            <a:extLst>
              <a:ext uri="{FF2B5EF4-FFF2-40B4-BE49-F238E27FC236}">
                <a16:creationId xmlns:a16="http://schemas.microsoft.com/office/drawing/2014/main" id="{B23B3019-25E7-43A3-A5DE-9BAA7D0B6A7F}"/>
              </a:ext>
            </a:extLst>
          </p:cNvPr>
          <p:cNvSpPr txBox="1"/>
          <p:nvPr/>
        </p:nvSpPr>
        <p:spPr>
          <a:xfrm>
            <a:off x="887127" y="1337389"/>
            <a:ext cx="1929867" cy="646331"/>
          </a:xfrm>
          <a:prstGeom prst="rect">
            <a:avLst/>
          </a:prstGeom>
          <a:noFill/>
        </p:spPr>
        <p:txBody>
          <a:bodyPr wrap="square" rtlCol="0">
            <a:spAutoFit/>
          </a:bodyPr>
          <a:lstStyle/>
          <a:p>
            <a:pPr algn="l"/>
            <a:r>
              <a:rPr lang="sv-SE" dirty="0">
                <a:latin typeface="+mn-lt"/>
              </a:rPr>
              <a:t>Behov av anslutning</a:t>
            </a:r>
          </a:p>
        </p:txBody>
      </p:sp>
      <p:sp>
        <p:nvSpPr>
          <p:cNvPr id="12" name="Pil: femhörning 11">
            <a:extLst>
              <a:ext uri="{FF2B5EF4-FFF2-40B4-BE49-F238E27FC236}">
                <a16:creationId xmlns:a16="http://schemas.microsoft.com/office/drawing/2014/main" id="{A49A7866-A6CE-4479-A9E8-DF018BC3FE7B}"/>
              </a:ext>
            </a:extLst>
          </p:cNvPr>
          <p:cNvSpPr/>
          <p:nvPr/>
        </p:nvSpPr>
        <p:spPr>
          <a:xfrm>
            <a:off x="2226644" y="3709740"/>
            <a:ext cx="3869356" cy="1722922"/>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Registreringspolicy för tekniska </a:t>
            </a:r>
            <a:r>
              <a:rPr lang="sv-SE" dirty="0" err="1"/>
              <a:t>komponeneter</a:t>
            </a:r>
            <a:endParaRPr lang="sv-SE" dirty="0"/>
          </a:p>
        </p:txBody>
      </p:sp>
      <p:sp>
        <p:nvSpPr>
          <p:cNvPr id="13" name="Rektangel: rundade hörn 12">
            <a:extLst>
              <a:ext uri="{FF2B5EF4-FFF2-40B4-BE49-F238E27FC236}">
                <a16:creationId xmlns:a16="http://schemas.microsoft.com/office/drawing/2014/main" id="{F4EAE5F6-810B-4834-AD23-F5BD9EDE0BF5}"/>
              </a:ext>
            </a:extLst>
          </p:cNvPr>
          <p:cNvSpPr/>
          <p:nvPr/>
        </p:nvSpPr>
        <p:spPr>
          <a:xfrm>
            <a:off x="1090863" y="4272818"/>
            <a:ext cx="596766" cy="59676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rundade hörn 13">
            <a:extLst>
              <a:ext uri="{FF2B5EF4-FFF2-40B4-BE49-F238E27FC236}">
                <a16:creationId xmlns:a16="http://schemas.microsoft.com/office/drawing/2014/main" id="{554551F1-E03D-43B9-8014-FC092A6758A6}"/>
              </a:ext>
            </a:extLst>
          </p:cNvPr>
          <p:cNvSpPr/>
          <p:nvPr/>
        </p:nvSpPr>
        <p:spPr>
          <a:xfrm>
            <a:off x="6635015" y="4272818"/>
            <a:ext cx="596766" cy="59676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textruta 14">
            <a:extLst>
              <a:ext uri="{FF2B5EF4-FFF2-40B4-BE49-F238E27FC236}">
                <a16:creationId xmlns:a16="http://schemas.microsoft.com/office/drawing/2014/main" id="{719ABB69-31C3-44A5-B750-7A39E3B73C70}"/>
              </a:ext>
            </a:extLst>
          </p:cNvPr>
          <p:cNvSpPr txBox="1"/>
          <p:nvPr/>
        </p:nvSpPr>
        <p:spPr>
          <a:xfrm>
            <a:off x="5999746" y="4869584"/>
            <a:ext cx="2682241" cy="1200329"/>
          </a:xfrm>
          <a:prstGeom prst="rect">
            <a:avLst/>
          </a:prstGeom>
          <a:noFill/>
        </p:spPr>
        <p:txBody>
          <a:bodyPr wrap="square" rtlCol="0">
            <a:spAutoFit/>
          </a:bodyPr>
          <a:lstStyle/>
          <a:p>
            <a:pPr marL="285750" indent="-285750" algn="l">
              <a:buFontTx/>
              <a:buChar char="-"/>
            </a:pPr>
            <a:r>
              <a:rPr lang="sv-SE" dirty="0">
                <a:latin typeface="+mn-lt"/>
              </a:rPr>
              <a:t>Registrerad teknisk komponent i federationsinfrastrukturen</a:t>
            </a:r>
          </a:p>
        </p:txBody>
      </p:sp>
      <p:cxnSp>
        <p:nvCxnSpPr>
          <p:cNvPr id="16" name="Rak pilkoppling 15">
            <a:extLst>
              <a:ext uri="{FF2B5EF4-FFF2-40B4-BE49-F238E27FC236}">
                <a16:creationId xmlns:a16="http://schemas.microsoft.com/office/drawing/2014/main" id="{D2993692-E59C-42A1-B6AE-3EB252DF437B}"/>
              </a:ext>
            </a:extLst>
          </p:cNvPr>
          <p:cNvCxnSpPr>
            <a:endCxn id="12" idx="1"/>
          </p:cNvCxnSpPr>
          <p:nvPr/>
        </p:nvCxnSpPr>
        <p:spPr>
          <a:xfrm>
            <a:off x="1687629" y="4571201"/>
            <a:ext cx="53901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Rak pilkoppling 16">
            <a:extLst>
              <a:ext uri="{FF2B5EF4-FFF2-40B4-BE49-F238E27FC236}">
                <a16:creationId xmlns:a16="http://schemas.microsoft.com/office/drawing/2014/main" id="{6D2CB687-D23A-47B9-AE59-359F5323DAD3}"/>
              </a:ext>
            </a:extLst>
          </p:cNvPr>
          <p:cNvCxnSpPr>
            <a:stCxn id="12" idx="3"/>
          </p:cNvCxnSpPr>
          <p:nvPr/>
        </p:nvCxnSpPr>
        <p:spPr>
          <a:xfrm>
            <a:off x="6096000" y="4571201"/>
            <a:ext cx="53901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textruta 17">
            <a:extLst>
              <a:ext uri="{FF2B5EF4-FFF2-40B4-BE49-F238E27FC236}">
                <a16:creationId xmlns:a16="http://schemas.microsoft.com/office/drawing/2014/main" id="{31F1F064-D082-4605-B102-950484062F88}"/>
              </a:ext>
            </a:extLst>
          </p:cNvPr>
          <p:cNvSpPr txBox="1"/>
          <p:nvPr/>
        </p:nvSpPr>
        <p:spPr>
          <a:xfrm>
            <a:off x="887127" y="4893895"/>
            <a:ext cx="1929867" cy="923330"/>
          </a:xfrm>
          <a:prstGeom prst="rect">
            <a:avLst/>
          </a:prstGeom>
          <a:noFill/>
        </p:spPr>
        <p:txBody>
          <a:bodyPr wrap="square" rtlCol="0">
            <a:spAutoFit/>
          </a:bodyPr>
          <a:lstStyle/>
          <a:p>
            <a:pPr algn="l"/>
            <a:r>
              <a:rPr lang="sv-SE" dirty="0">
                <a:latin typeface="+mn-lt"/>
              </a:rPr>
              <a:t>Behov av </a:t>
            </a:r>
          </a:p>
          <a:p>
            <a:pPr algn="l"/>
            <a:r>
              <a:rPr lang="sv-SE" dirty="0">
                <a:latin typeface="+mn-lt"/>
              </a:rPr>
              <a:t>teknisk</a:t>
            </a:r>
          </a:p>
          <a:p>
            <a:pPr algn="l"/>
            <a:r>
              <a:rPr lang="sv-SE" dirty="0">
                <a:latin typeface="+mn-lt"/>
              </a:rPr>
              <a:t>anslutning</a:t>
            </a:r>
          </a:p>
        </p:txBody>
      </p:sp>
      <p:sp>
        <p:nvSpPr>
          <p:cNvPr id="25" name="Pil: femhörning 24">
            <a:extLst>
              <a:ext uri="{FF2B5EF4-FFF2-40B4-BE49-F238E27FC236}">
                <a16:creationId xmlns:a16="http://schemas.microsoft.com/office/drawing/2014/main" id="{E12588EC-DE91-49AA-A0A2-AC115E512856}"/>
              </a:ext>
            </a:extLst>
          </p:cNvPr>
          <p:cNvSpPr/>
          <p:nvPr/>
        </p:nvSpPr>
        <p:spPr>
          <a:xfrm rot="16200000">
            <a:off x="9279799" y="915135"/>
            <a:ext cx="1135782" cy="933325"/>
          </a:xfrm>
          <a:prstGeom prst="homePlate">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v-SE"/>
          </a:p>
        </p:txBody>
      </p:sp>
      <p:sp>
        <p:nvSpPr>
          <p:cNvPr id="26" name="Pil: femhörning 25">
            <a:extLst>
              <a:ext uri="{FF2B5EF4-FFF2-40B4-BE49-F238E27FC236}">
                <a16:creationId xmlns:a16="http://schemas.microsoft.com/office/drawing/2014/main" id="{A54D831E-9508-4478-ADF5-136388D040A6}"/>
              </a:ext>
            </a:extLst>
          </p:cNvPr>
          <p:cNvSpPr/>
          <p:nvPr/>
        </p:nvSpPr>
        <p:spPr>
          <a:xfrm rot="16200000">
            <a:off x="10041645" y="1084062"/>
            <a:ext cx="950326" cy="780927"/>
          </a:xfrm>
          <a:prstGeom prst="homePlate">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v-SE"/>
          </a:p>
        </p:txBody>
      </p:sp>
      <p:sp>
        <p:nvSpPr>
          <p:cNvPr id="27" name="textruta 26">
            <a:extLst>
              <a:ext uri="{FF2B5EF4-FFF2-40B4-BE49-F238E27FC236}">
                <a16:creationId xmlns:a16="http://schemas.microsoft.com/office/drawing/2014/main" id="{5E3D9331-D36D-4D06-8681-DF683CADFDEE}"/>
              </a:ext>
            </a:extLst>
          </p:cNvPr>
          <p:cNvSpPr txBox="1"/>
          <p:nvPr/>
        </p:nvSpPr>
        <p:spPr>
          <a:xfrm>
            <a:off x="9360405" y="2135145"/>
            <a:ext cx="1907895" cy="646331"/>
          </a:xfrm>
          <a:prstGeom prst="rect">
            <a:avLst/>
          </a:prstGeom>
          <a:noFill/>
        </p:spPr>
        <p:txBody>
          <a:bodyPr wrap="none" rtlCol="0">
            <a:spAutoFit/>
          </a:bodyPr>
          <a:lstStyle/>
          <a:p>
            <a:pPr algn="ctr"/>
            <a:r>
              <a:rPr lang="sv-SE" dirty="0">
                <a:latin typeface="+mn-lt"/>
              </a:rPr>
              <a:t>EN ansluten </a:t>
            </a:r>
          </a:p>
          <a:p>
            <a:pPr algn="ctr"/>
            <a:r>
              <a:rPr lang="sv-SE" dirty="0">
                <a:latin typeface="+mn-lt"/>
              </a:rPr>
              <a:t>federationsmedlem</a:t>
            </a:r>
          </a:p>
        </p:txBody>
      </p:sp>
      <p:grpSp>
        <p:nvGrpSpPr>
          <p:cNvPr id="32" name="Grupp 31">
            <a:extLst>
              <a:ext uri="{FF2B5EF4-FFF2-40B4-BE49-F238E27FC236}">
                <a16:creationId xmlns:a16="http://schemas.microsoft.com/office/drawing/2014/main" id="{32FCBB1A-BDC8-46CC-ACE9-41A446E2A13A}"/>
              </a:ext>
            </a:extLst>
          </p:cNvPr>
          <p:cNvGrpSpPr/>
          <p:nvPr/>
        </p:nvGrpSpPr>
        <p:grpSpPr>
          <a:xfrm>
            <a:off x="9503344" y="4337577"/>
            <a:ext cx="462012" cy="968675"/>
            <a:chOff x="9373105" y="4250891"/>
            <a:chExt cx="462012" cy="968675"/>
          </a:xfrm>
        </p:grpSpPr>
        <p:sp>
          <p:nvSpPr>
            <p:cNvPr id="29" name="Rektangel 28">
              <a:extLst>
                <a:ext uri="{FF2B5EF4-FFF2-40B4-BE49-F238E27FC236}">
                  <a16:creationId xmlns:a16="http://schemas.microsoft.com/office/drawing/2014/main" id="{DD6BF3C1-06A3-4C48-AFC5-33515301403E}"/>
                </a:ext>
              </a:extLst>
            </p:cNvPr>
            <p:cNvSpPr/>
            <p:nvPr/>
          </p:nvSpPr>
          <p:spPr>
            <a:xfrm>
              <a:off x="9512300" y="4622800"/>
              <a:ext cx="187325" cy="596766"/>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30" name="Rektangel 29">
              <a:extLst>
                <a:ext uri="{FF2B5EF4-FFF2-40B4-BE49-F238E27FC236}">
                  <a16:creationId xmlns:a16="http://schemas.microsoft.com/office/drawing/2014/main" id="{E4C1F268-0DE9-4FD1-A65F-1C239D8E74CF}"/>
                </a:ext>
              </a:extLst>
            </p:cNvPr>
            <p:cNvSpPr/>
            <p:nvPr/>
          </p:nvSpPr>
          <p:spPr>
            <a:xfrm>
              <a:off x="9664700" y="5126148"/>
              <a:ext cx="95250" cy="93418"/>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31" name="Rektangel 30">
              <a:extLst>
                <a:ext uri="{FF2B5EF4-FFF2-40B4-BE49-F238E27FC236}">
                  <a16:creationId xmlns:a16="http://schemas.microsoft.com/office/drawing/2014/main" id="{AA40B79E-6B61-432B-86D9-2803A866D5E7}"/>
                </a:ext>
              </a:extLst>
            </p:cNvPr>
            <p:cNvSpPr/>
            <p:nvPr/>
          </p:nvSpPr>
          <p:spPr>
            <a:xfrm>
              <a:off x="9664700" y="4940300"/>
              <a:ext cx="95250" cy="93418"/>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780F7B54-572B-47D6-90E6-2F8925C2C836}"/>
                </a:ext>
              </a:extLst>
            </p:cNvPr>
            <p:cNvSpPr/>
            <p:nvPr/>
          </p:nvSpPr>
          <p:spPr>
            <a:xfrm>
              <a:off x="9373105" y="4250891"/>
              <a:ext cx="462012" cy="462012"/>
            </a:xfrm>
            <a:prstGeom prst="ellipse">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grpSp>
      <p:grpSp>
        <p:nvGrpSpPr>
          <p:cNvPr id="33" name="Grupp 32">
            <a:extLst>
              <a:ext uri="{FF2B5EF4-FFF2-40B4-BE49-F238E27FC236}">
                <a16:creationId xmlns:a16="http://schemas.microsoft.com/office/drawing/2014/main" id="{FA43D9A8-158C-4CF1-87A9-A6B4718E0AAB}"/>
              </a:ext>
            </a:extLst>
          </p:cNvPr>
          <p:cNvGrpSpPr/>
          <p:nvPr/>
        </p:nvGrpSpPr>
        <p:grpSpPr>
          <a:xfrm>
            <a:off x="10126312" y="4574824"/>
            <a:ext cx="462012" cy="968675"/>
            <a:chOff x="9373105" y="4250891"/>
            <a:chExt cx="462012" cy="968675"/>
          </a:xfrm>
        </p:grpSpPr>
        <p:sp>
          <p:nvSpPr>
            <p:cNvPr id="34" name="Rektangel 33">
              <a:extLst>
                <a:ext uri="{FF2B5EF4-FFF2-40B4-BE49-F238E27FC236}">
                  <a16:creationId xmlns:a16="http://schemas.microsoft.com/office/drawing/2014/main" id="{6CCF0FC7-AE31-41EF-AEF7-EB0A30F2DFB7}"/>
                </a:ext>
              </a:extLst>
            </p:cNvPr>
            <p:cNvSpPr/>
            <p:nvPr/>
          </p:nvSpPr>
          <p:spPr>
            <a:xfrm>
              <a:off x="9512300" y="4622800"/>
              <a:ext cx="187325" cy="596766"/>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35" name="Rektangel 34">
              <a:extLst>
                <a:ext uri="{FF2B5EF4-FFF2-40B4-BE49-F238E27FC236}">
                  <a16:creationId xmlns:a16="http://schemas.microsoft.com/office/drawing/2014/main" id="{271CE772-9A5B-4E3F-BAA0-290DAADA9D3E}"/>
                </a:ext>
              </a:extLst>
            </p:cNvPr>
            <p:cNvSpPr/>
            <p:nvPr/>
          </p:nvSpPr>
          <p:spPr>
            <a:xfrm>
              <a:off x="9664700" y="5126148"/>
              <a:ext cx="95250" cy="93418"/>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36" name="Rektangel 35">
              <a:extLst>
                <a:ext uri="{FF2B5EF4-FFF2-40B4-BE49-F238E27FC236}">
                  <a16:creationId xmlns:a16="http://schemas.microsoft.com/office/drawing/2014/main" id="{FED69120-01C8-48CF-8FE2-983B23D4486C}"/>
                </a:ext>
              </a:extLst>
            </p:cNvPr>
            <p:cNvSpPr/>
            <p:nvPr/>
          </p:nvSpPr>
          <p:spPr>
            <a:xfrm>
              <a:off x="9664700" y="4940300"/>
              <a:ext cx="95250" cy="93418"/>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37" name="Ellips 36">
              <a:extLst>
                <a:ext uri="{FF2B5EF4-FFF2-40B4-BE49-F238E27FC236}">
                  <a16:creationId xmlns:a16="http://schemas.microsoft.com/office/drawing/2014/main" id="{321F50F9-5924-41C8-A4FB-37AC0A808663}"/>
                </a:ext>
              </a:extLst>
            </p:cNvPr>
            <p:cNvSpPr/>
            <p:nvPr/>
          </p:nvSpPr>
          <p:spPr>
            <a:xfrm>
              <a:off x="9373105" y="4250891"/>
              <a:ext cx="462012" cy="462012"/>
            </a:xfrm>
            <a:prstGeom prst="ellipse">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grpSp>
      <p:grpSp>
        <p:nvGrpSpPr>
          <p:cNvPr id="38" name="Grupp 37">
            <a:extLst>
              <a:ext uri="{FF2B5EF4-FFF2-40B4-BE49-F238E27FC236}">
                <a16:creationId xmlns:a16="http://schemas.microsoft.com/office/drawing/2014/main" id="{1F5582B3-6E9C-48AC-9308-D6D03C083BC0}"/>
              </a:ext>
            </a:extLst>
          </p:cNvPr>
          <p:cNvGrpSpPr/>
          <p:nvPr/>
        </p:nvGrpSpPr>
        <p:grpSpPr>
          <a:xfrm>
            <a:off x="10727519" y="4315251"/>
            <a:ext cx="462012" cy="968675"/>
            <a:chOff x="9373105" y="4250891"/>
            <a:chExt cx="462012" cy="968675"/>
          </a:xfrm>
        </p:grpSpPr>
        <p:sp>
          <p:nvSpPr>
            <p:cNvPr id="39" name="Rektangel 38">
              <a:extLst>
                <a:ext uri="{FF2B5EF4-FFF2-40B4-BE49-F238E27FC236}">
                  <a16:creationId xmlns:a16="http://schemas.microsoft.com/office/drawing/2014/main" id="{8CD34ED4-CEE5-4B91-93E9-45D7AF69E215}"/>
                </a:ext>
              </a:extLst>
            </p:cNvPr>
            <p:cNvSpPr/>
            <p:nvPr/>
          </p:nvSpPr>
          <p:spPr>
            <a:xfrm>
              <a:off x="9512300" y="4622800"/>
              <a:ext cx="187325" cy="596766"/>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40" name="Rektangel 39">
              <a:extLst>
                <a:ext uri="{FF2B5EF4-FFF2-40B4-BE49-F238E27FC236}">
                  <a16:creationId xmlns:a16="http://schemas.microsoft.com/office/drawing/2014/main" id="{37FB5A81-3808-47F3-8E27-587A733F678F}"/>
                </a:ext>
              </a:extLst>
            </p:cNvPr>
            <p:cNvSpPr/>
            <p:nvPr/>
          </p:nvSpPr>
          <p:spPr>
            <a:xfrm>
              <a:off x="9664700" y="5126148"/>
              <a:ext cx="95250" cy="93418"/>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41" name="Rektangel 40">
              <a:extLst>
                <a:ext uri="{FF2B5EF4-FFF2-40B4-BE49-F238E27FC236}">
                  <a16:creationId xmlns:a16="http://schemas.microsoft.com/office/drawing/2014/main" id="{F73AE0A1-CC47-4DC9-A2C3-E7AA32C1466D}"/>
                </a:ext>
              </a:extLst>
            </p:cNvPr>
            <p:cNvSpPr/>
            <p:nvPr/>
          </p:nvSpPr>
          <p:spPr>
            <a:xfrm>
              <a:off x="9664700" y="4940300"/>
              <a:ext cx="95250" cy="93418"/>
            </a:xfrm>
            <a:prstGeom prst="rect">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sp>
          <p:nvSpPr>
            <p:cNvPr id="42" name="Ellips 41">
              <a:extLst>
                <a:ext uri="{FF2B5EF4-FFF2-40B4-BE49-F238E27FC236}">
                  <a16:creationId xmlns:a16="http://schemas.microsoft.com/office/drawing/2014/main" id="{FF1AA512-031A-45DB-9278-E4004B662CD8}"/>
                </a:ext>
              </a:extLst>
            </p:cNvPr>
            <p:cNvSpPr/>
            <p:nvPr/>
          </p:nvSpPr>
          <p:spPr>
            <a:xfrm>
              <a:off x="9373105" y="4250891"/>
              <a:ext cx="462012" cy="462012"/>
            </a:xfrm>
            <a:prstGeom prst="ellipse">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sv-SE"/>
            </a:p>
          </p:txBody>
        </p:sp>
      </p:grpSp>
      <p:sp>
        <p:nvSpPr>
          <p:cNvPr id="43" name="textruta 42">
            <a:extLst>
              <a:ext uri="{FF2B5EF4-FFF2-40B4-BE49-F238E27FC236}">
                <a16:creationId xmlns:a16="http://schemas.microsoft.com/office/drawing/2014/main" id="{7CD9399C-4EC3-400D-B5C4-724990DE713F}"/>
              </a:ext>
            </a:extLst>
          </p:cNvPr>
          <p:cNvSpPr txBox="1"/>
          <p:nvPr/>
        </p:nvSpPr>
        <p:spPr>
          <a:xfrm>
            <a:off x="9083664" y="5655835"/>
            <a:ext cx="2303836" cy="646331"/>
          </a:xfrm>
          <a:prstGeom prst="rect">
            <a:avLst/>
          </a:prstGeom>
          <a:noFill/>
        </p:spPr>
        <p:txBody>
          <a:bodyPr wrap="none" rtlCol="0">
            <a:spAutoFit/>
          </a:bodyPr>
          <a:lstStyle/>
          <a:p>
            <a:pPr algn="ctr"/>
            <a:r>
              <a:rPr lang="sv-SE" dirty="0">
                <a:latin typeface="+mn-lt"/>
              </a:rPr>
              <a:t>EN till FLERA tekniska</a:t>
            </a:r>
          </a:p>
          <a:p>
            <a:pPr algn="ctr"/>
            <a:r>
              <a:rPr lang="sv-SE" dirty="0">
                <a:latin typeface="+mn-lt"/>
              </a:rPr>
              <a:t>komponenter</a:t>
            </a:r>
          </a:p>
        </p:txBody>
      </p:sp>
      <p:cxnSp>
        <p:nvCxnSpPr>
          <p:cNvPr id="45" name="Rak koppling 44">
            <a:extLst>
              <a:ext uri="{FF2B5EF4-FFF2-40B4-BE49-F238E27FC236}">
                <a16:creationId xmlns:a16="http://schemas.microsoft.com/office/drawing/2014/main" id="{478087BF-30B9-49B3-A7E8-A1CEECB9BB1C}"/>
              </a:ext>
            </a:extLst>
          </p:cNvPr>
          <p:cNvCxnSpPr/>
          <p:nvPr/>
        </p:nvCxnSpPr>
        <p:spPr>
          <a:xfrm>
            <a:off x="8830733" y="765534"/>
            <a:ext cx="0" cy="5694533"/>
          </a:xfrm>
          <a:prstGeom prst="line">
            <a:avLst/>
          </a:prstGeom>
        </p:spPr>
        <p:style>
          <a:lnRef idx="1">
            <a:schemeClr val="accent1"/>
          </a:lnRef>
          <a:fillRef idx="0">
            <a:schemeClr val="accent1"/>
          </a:fillRef>
          <a:effectRef idx="0">
            <a:schemeClr val="accent1"/>
          </a:effectRef>
          <a:fontRef idx="minor">
            <a:schemeClr val="tx1"/>
          </a:fontRef>
        </p:style>
      </p:cxnSp>
      <p:sp>
        <p:nvSpPr>
          <p:cNvPr id="46" name="Pil: nedåt 45">
            <a:extLst>
              <a:ext uri="{FF2B5EF4-FFF2-40B4-BE49-F238E27FC236}">
                <a16:creationId xmlns:a16="http://schemas.microsoft.com/office/drawing/2014/main" id="{903D1B74-D8AC-4F07-BF03-47D5E3B7AC5D}"/>
              </a:ext>
            </a:extLst>
          </p:cNvPr>
          <p:cNvSpPr/>
          <p:nvPr/>
        </p:nvSpPr>
        <p:spPr>
          <a:xfrm>
            <a:off x="9771492" y="2982410"/>
            <a:ext cx="941911" cy="1190201"/>
          </a:xfrm>
          <a:prstGeom prst="downArrow">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sv-SE" dirty="0"/>
              <a:t>Ansluter</a:t>
            </a:r>
          </a:p>
        </p:txBody>
      </p:sp>
      <p:sp>
        <p:nvSpPr>
          <p:cNvPr id="48" name="textruta 47">
            <a:extLst>
              <a:ext uri="{FF2B5EF4-FFF2-40B4-BE49-F238E27FC236}">
                <a16:creationId xmlns:a16="http://schemas.microsoft.com/office/drawing/2014/main" id="{F84C0256-C5BE-49E1-ACCA-695273F9A7AD}"/>
              </a:ext>
            </a:extLst>
          </p:cNvPr>
          <p:cNvSpPr txBox="1"/>
          <p:nvPr/>
        </p:nvSpPr>
        <p:spPr>
          <a:xfrm>
            <a:off x="2345072" y="2027371"/>
            <a:ext cx="3505925" cy="1200329"/>
          </a:xfrm>
          <a:prstGeom prst="rect">
            <a:avLst/>
          </a:prstGeom>
          <a:noFill/>
        </p:spPr>
        <p:txBody>
          <a:bodyPr wrap="square">
            <a:spAutoFit/>
          </a:bodyPr>
          <a:lstStyle/>
          <a:p>
            <a:r>
              <a:rPr lang="sv-SE" b="1" dirty="0"/>
              <a:t>Förenklat: Anslutningspolicyn skapar någon form av grundläggande tillit till organisationen</a:t>
            </a:r>
          </a:p>
        </p:txBody>
      </p:sp>
      <p:sp>
        <p:nvSpPr>
          <p:cNvPr id="49" name="textruta 48">
            <a:extLst>
              <a:ext uri="{FF2B5EF4-FFF2-40B4-BE49-F238E27FC236}">
                <a16:creationId xmlns:a16="http://schemas.microsoft.com/office/drawing/2014/main" id="{CAFA6E68-9DDC-41F4-9C53-53139FBE7C1F}"/>
              </a:ext>
            </a:extLst>
          </p:cNvPr>
          <p:cNvSpPr txBox="1"/>
          <p:nvPr/>
        </p:nvSpPr>
        <p:spPr>
          <a:xfrm>
            <a:off x="2201867" y="5574900"/>
            <a:ext cx="3797879" cy="923330"/>
          </a:xfrm>
          <a:prstGeom prst="rect">
            <a:avLst/>
          </a:prstGeom>
          <a:noFill/>
        </p:spPr>
        <p:txBody>
          <a:bodyPr wrap="square">
            <a:spAutoFit/>
          </a:bodyPr>
          <a:lstStyle/>
          <a:p>
            <a:r>
              <a:rPr lang="sv-SE" b="1" dirty="0"/>
              <a:t>Förenklat: Registreringspolicyn skapar någon form av grundläggande tillit till komponenten</a:t>
            </a:r>
          </a:p>
        </p:txBody>
      </p:sp>
      <p:cxnSp>
        <p:nvCxnSpPr>
          <p:cNvPr id="51" name="Rak koppling 50">
            <a:extLst>
              <a:ext uri="{FF2B5EF4-FFF2-40B4-BE49-F238E27FC236}">
                <a16:creationId xmlns:a16="http://schemas.microsoft.com/office/drawing/2014/main" id="{D08A10E9-2AEB-44A9-94D6-41CDAC9ED3AE}"/>
              </a:ext>
            </a:extLst>
          </p:cNvPr>
          <p:cNvCxnSpPr/>
          <p:nvPr/>
        </p:nvCxnSpPr>
        <p:spPr>
          <a:xfrm>
            <a:off x="679977" y="3398886"/>
            <a:ext cx="815075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2493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487680"/>
            <a:ext cx="10972800" cy="731520"/>
          </a:xfrm>
          <a:prstGeom prst="rect">
            <a:avLst/>
          </a:prstGeom>
          <a:noFill/>
          <a:ln/>
        </p:spPr>
        <p:txBody>
          <a:bodyPr wrap="square" lIns="0" tIns="0" rIns="0" bIns="0" rtlCol="0" anchor="ctr"/>
          <a:lstStyle/>
          <a:p>
            <a:r>
              <a:rPr lang="en-US" sz="3733" b="1" dirty="0">
                <a:solidFill>
                  <a:srgbClr val="FFFFFF"/>
                </a:solidFill>
                <a:latin typeface="Trebuchet MS" pitchFamily="34" charset="0"/>
                <a:ea typeface="Trebuchet MS" pitchFamily="34" charset="-122"/>
                <a:cs typeface="Trebuchet MS" pitchFamily="34" charset="-120"/>
              </a:rPr>
              <a:t>Sammanfattning och vägen framåt</a:t>
            </a:r>
            <a:endParaRPr lang="en-US" sz="3733" dirty="0"/>
          </a:p>
        </p:txBody>
      </p:sp>
      <p:sp>
        <p:nvSpPr>
          <p:cNvPr id="4" name="Text 2"/>
          <p:cNvSpPr/>
          <p:nvPr/>
        </p:nvSpPr>
        <p:spPr>
          <a:xfrm>
            <a:off x="975360" y="1584960"/>
            <a:ext cx="9753600" cy="426720"/>
          </a:xfrm>
          <a:prstGeom prst="rect">
            <a:avLst/>
          </a:prstGeom>
          <a:noFill/>
          <a:ln/>
        </p:spPr>
        <p:txBody>
          <a:bodyPr wrap="square" lIns="0" tIns="0" rIns="0" bIns="0" rtlCol="0" anchor="ctr"/>
          <a:lstStyle/>
          <a:p>
            <a:r>
              <a:rPr lang="en-US" sz="2133" b="1" dirty="0">
                <a:solidFill>
                  <a:srgbClr val="E8873A"/>
                </a:solidFill>
                <a:latin typeface="Trebuchet MS" pitchFamily="34" charset="0"/>
                <a:ea typeface="Trebuchet MS" pitchFamily="34" charset="-122"/>
                <a:cs typeface="Trebuchet MS" pitchFamily="34" charset="-120"/>
              </a:rPr>
              <a:t>Vi har nu</a:t>
            </a:r>
            <a:endParaRPr lang="en-US" sz="2133" dirty="0"/>
          </a:p>
        </p:txBody>
      </p:sp>
      <p:sp>
        <p:nvSpPr>
          <p:cNvPr id="5" name="Text 3"/>
          <p:cNvSpPr/>
          <p:nvPr/>
        </p:nvSpPr>
        <p:spPr>
          <a:xfrm>
            <a:off x="1219200" y="2072640"/>
            <a:ext cx="9753600" cy="1950720"/>
          </a:xfrm>
          <a:prstGeom prst="rect">
            <a:avLst/>
          </a:prstGeom>
          <a:noFill/>
          <a:ln/>
        </p:spPr>
        <p:txBody>
          <a:bodyPr wrap="square" lIns="0" tIns="0" rIns="0" bIns="0" rtlCol="0" anchor="t"/>
          <a:lstStyle/>
          <a:p>
            <a:pPr marL="457189" indent="-457189">
              <a:spcAft>
                <a:spcPts val="667"/>
              </a:spcAft>
              <a:buSzPct val="100000"/>
              <a:buChar char="•"/>
            </a:pPr>
            <a:r>
              <a:rPr lang="en-US" sz="1733" dirty="0">
                <a:latin typeface="Calibri" pitchFamily="34" charset="0"/>
                <a:ea typeface="Calibri" pitchFamily="34" charset="-122"/>
                <a:cs typeface="Calibri" pitchFamily="34" charset="-120"/>
              </a:rPr>
              <a:t>Riktning för skalbar juridisk modell (fullmakt + multilateralt avtal)</a:t>
            </a:r>
            <a:endParaRPr lang="en-US" sz="1733" dirty="0"/>
          </a:p>
          <a:p>
            <a:pPr marL="457189" indent="-457189">
              <a:spcAft>
                <a:spcPts val="667"/>
              </a:spcAft>
              <a:buSzPct val="100000"/>
              <a:buChar char="•"/>
            </a:pPr>
            <a:r>
              <a:rPr lang="en-US" sz="1733" dirty="0">
                <a:latin typeface="Calibri" pitchFamily="34" charset="0"/>
                <a:ea typeface="Calibri" pitchFamily="34" charset="-122"/>
                <a:cs typeface="Calibri" pitchFamily="34" charset="-120"/>
              </a:rPr>
              <a:t>Första utkast: krav på anslutningstjänsten</a:t>
            </a:r>
            <a:endParaRPr lang="en-US" sz="1733" dirty="0"/>
          </a:p>
          <a:p>
            <a:pPr marL="457189" indent="-457189">
              <a:spcAft>
                <a:spcPts val="667"/>
              </a:spcAft>
              <a:buSzPct val="100000"/>
              <a:buChar char="•"/>
            </a:pPr>
            <a:r>
              <a:rPr lang="en-US" sz="1733" dirty="0">
                <a:latin typeface="Calibri" pitchFamily="34" charset="0"/>
                <a:ea typeface="Calibri" pitchFamily="34" charset="-122"/>
                <a:cs typeface="Calibri" pitchFamily="34" charset="-120"/>
              </a:rPr>
              <a:t>Första utkast: anslutningspolicy för federationsmedlemmar</a:t>
            </a:r>
            <a:endParaRPr lang="en-US" sz="1733" dirty="0"/>
          </a:p>
          <a:p>
            <a:pPr marL="457189" indent="-457189">
              <a:spcAft>
                <a:spcPts val="667"/>
              </a:spcAft>
              <a:buSzPct val="100000"/>
              <a:buChar char="•"/>
            </a:pPr>
            <a:r>
              <a:rPr lang="en-US" sz="1733" dirty="0">
                <a:latin typeface="Calibri" pitchFamily="34" charset="0"/>
                <a:ea typeface="Calibri" pitchFamily="34" charset="-122"/>
                <a:cs typeface="Calibri" pitchFamily="34" charset="-120"/>
              </a:rPr>
              <a:t>Tydlig separation: organisation (anslutningspolicy) → komponent (registreringspolicy)</a:t>
            </a:r>
            <a:endParaRPr lang="en-US" sz="1733" dirty="0"/>
          </a:p>
        </p:txBody>
      </p:sp>
      <p:sp>
        <p:nvSpPr>
          <p:cNvPr id="6" name="Text 4"/>
          <p:cNvSpPr/>
          <p:nvPr/>
        </p:nvSpPr>
        <p:spPr>
          <a:xfrm>
            <a:off x="975360" y="4145280"/>
            <a:ext cx="9753600" cy="426720"/>
          </a:xfrm>
          <a:prstGeom prst="rect">
            <a:avLst/>
          </a:prstGeom>
          <a:noFill/>
          <a:ln/>
        </p:spPr>
        <p:txBody>
          <a:bodyPr wrap="square" lIns="0" tIns="0" rIns="0" bIns="0" rtlCol="0" anchor="ctr"/>
          <a:lstStyle/>
          <a:p>
            <a:r>
              <a:rPr lang="en-US" sz="2133" b="1" dirty="0">
                <a:solidFill>
                  <a:srgbClr val="E8873A"/>
                </a:solidFill>
                <a:latin typeface="Trebuchet MS" pitchFamily="34" charset="0"/>
                <a:ea typeface="Trebuchet MS" pitchFamily="34" charset="-122"/>
                <a:cs typeface="Trebuchet MS" pitchFamily="34" charset="-120"/>
              </a:rPr>
              <a:t>Framåt</a:t>
            </a:r>
            <a:endParaRPr lang="en-US" sz="2133" dirty="0"/>
          </a:p>
        </p:txBody>
      </p:sp>
      <p:sp>
        <p:nvSpPr>
          <p:cNvPr id="7" name="Text 5"/>
          <p:cNvSpPr/>
          <p:nvPr/>
        </p:nvSpPr>
        <p:spPr>
          <a:xfrm>
            <a:off x="1219200" y="4632960"/>
            <a:ext cx="9753600" cy="1950720"/>
          </a:xfrm>
          <a:prstGeom prst="rect">
            <a:avLst/>
          </a:prstGeom>
          <a:noFill/>
          <a:ln/>
        </p:spPr>
        <p:txBody>
          <a:bodyPr wrap="square" lIns="0" tIns="0" rIns="0" bIns="0" rtlCol="0" anchor="t"/>
          <a:lstStyle/>
          <a:p>
            <a:pPr marL="457189" indent="-457189">
              <a:spcAft>
                <a:spcPts val="667"/>
              </a:spcAft>
              <a:buSzPct val="100000"/>
              <a:buChar char="•"/>
            </a:pPr>
            <a:r>
              <a:rPr lang="en-US" sz="1733" dirty="0">
                <a:latin typeface="Calibri" pitchFamily="34" charset="0"/>
                <a:ea typeface="Calibri" pitchFamily="34" charset="-122"/>
                <a:cs typeface="Calibri" pitchFamily="34" charset="-120"/>
              </a:rPr>
              <a:t>Normalisera och kvalitetssäkra kravens nivå (ska/bör) och källa</a:t>
            </a:r>
            <a:endParaRPr lang="en-US" sz="1733" dirty="0"/>
          </a:p>
          <a:p>
            <a:pPr marL="457189" indent="-457189">
              <a:spcAft>
                <a:spcPts val="667"/>
              </a:spcAft>
              <a:buSzPct val="100000"/>
              <a:buChar char="•"/>
            </a:pPr>
            <a:r>
              <a:rPr lang="en-US" sz="1733" dirty="0">
                <a:latin typeface="Calibri" pitchFamily="34" charset="0"/>
                <a:ea typeface="Calibri" pitchFamily="34" charset="-122"/>
                <a:cs typeface="Calibri" pitchFamily="34" charset="-120"/>
              </a:rPr>
              <a:t>Testa mot realistiska scenarier och pilotaktörer</a:t>
            </a:r>
            <a:endParaRPr lang="en-US" sz="1733" dirty="0"/>
          </a:p>
          <a:p>
            <a:pPr marL="457189" indent="-457189">
              <a:spcAft>
                <a:spcPts val="667"/>
              </a:spcAft>
              <a:buSzPct val="100000"/>
              <a:buChar char="•"/>
            </a:pPr>
            <a:r>
              <a:rPr lang="en-US" sz="1733" dirty="0">
                <a:latin typeface="Calibri" pitchFamily="34" charset="0"/>
                <a:ea typeface="Calibri" pitchFamily="34" charset="-122"/>
                <a:cs typeface="Calibri" pitchFamily="34" charset="-120"/>
              </a:rPr>
              <a:t>Involvera referensgrupper</a:t>
            </a:r>
            <a:endParaRPr lang="en-US" sz="1733" dirty="0"/>
          </a:p>
          <a:p>
            <a:pPr marL="457189" indent="-457189">
              <a:spcAft>
                <a:spcPts val="667"/>
              </a:spcAft>
              <a:buSzPct val="100000"/>
              <a:buChar char="•"/>
            </a:pPr>
            <a:r>
              <a:rPr lang="en-US" sz="1733" dirty="0">
                <a:latin typeface="Calibri" pitchFamily="34" charset="0"/>
                <a:ea typeface="Calibri" pitchFamily="34" charset="-122"/>
                <a:cs typeface="Calibri" pitchFamily="34" charset="-120"/>
              </a:rPr>
              <a:t>Besluta om respektive artefakt: från utkast/v0.1 till version 1</a:t>
            </a:r>
            <a:endParaRPr lang="en-US" sz="1733" dirty="0"/>
          </a:p>
        </p:txBody>
      </p:sp>
      <p:sp>
        <p:nvSpPr>
          <p:cNvPr id="8" name="Text 1">
            <a:extLst>
              <a:ext uri="{FF2B5EF4-FFF2-40B4-BE49-F238E27FC236}">
                <a16:creationId xmlns:a16="http://schemas.microsoft.com/office/drawing/2014/main" id="{3039E088-3D10-48FC-A74B-1BBFAFF6FDA6}"/>
              </a:ext>
            </a:extLst>
          </p:cNvPr>
          <p:cNvSpPr/>
          <p:nvPr/>
        </p:nvSpPr>
        <p:spPr>
          <a:xfrm>
            <a:off x="975360" y="365760"/>
            <a:ext cx="10972800" cy="1205062"/>
          </a:xfrm>
          <a:prstGeom prst="rect">
            <a:avLst/>
          </a:prstGeom>
          <a:noFill/>
          <a:ln/>
        </p:spPr>
        <p:txBody>
          <a:bodyPr wrap="square" lIns="0" tIns="0" rIns="0" bIns="0" rtlCol="0" anchor="ctr"/>
          <a:lstStyle/>
          <a:p>
            <a:r>
              <a:rPr lang="en-US" sz="3467" b="1" dirty="0">
                <a:solidFill>
                  <a:srgbClr val="1B2A4A"/>
                </a:solidFill>
                <a:latin typeface="Trebuchet MS" pitchFamily="34" charset="0"/>
                <a:ea typeface="Trebuchet MS" pitchFamily="34" charset="-122"/>
                <a:cs typeface="Trebuchet MS" pitchFamily="34" charset="-120"/>
              </a:rPr>
              <a:t>Summering – Team </a:t>
            </a:r>
            <a:r>
              <a:rPr lang="en-US" sz="3467" b="1" dirty="0" err="1">
                <a:solidFill>
                  <a:srgbClr val="1B2A4A"/>
                </a:solidFill>
                <a:latin typeface="Trebuchet MS" pitchFamily="34" charset="0"/>
                <a:ea typeface="Trebuchet MS" pitchFamily="34" charset="-122"/>
                <a:cs typeface="Trebuchet MS" pitchFamily="34" charset="-120"/>
              </a:rPr>
              <a:t>juridik</a:t>
            </a:r>
            <a:r>
              <a:rPr lang="en-US" sz="3467" b="1" dirty="0">
                <a:solidFill>
                  <a:srgbClr val="1B2A4A"/>
                </a:solidFill>
                <a:latin typeface="Trebuchet MS" pitchFamily="34" charset="0"/>
                <a:ea typeface="Trebuchet MS" pitchFamily="34" charset="-122"/>
                <a:cs typeface="Trebuchet MS" pitchFamily="34" charset="-120"/>
              </a:rPr>
              <a:t> och </a:t>
            </a:r>
            <a:r>
              <a:rPr lang="en-US" sz="3467" b="1" dirty="0" err="1">
                <a:solidFill>
                  <a:srgbClr val="1B2A4A"/>
                </a:solidFill>
                <a:latin typeface="Trebuchet MS" pitchFamily="34" charset="0"/>
                <a:ea typeface="Trebuchet MS" pitchFamily="34" charset="-122"/>
                <a:cs typeface="Trebuchet MS" pitchFamily="34" charset="-120"/>
              </a:rPr>
              <a:t>organisation</a:t>
            </a:r>
            <a:endParaRPr lang="en-US" sz="3467"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975360"/>
            <a:ext cx="10241280" cy="975360"/>
          </a:xfrm>
          <a:prstGeom prst="rect">
            <a:avLst/>
          </a:prstGeom>
          <a:noFill/>
          <a:ln/>
        </p:spPr>
        <p:txBody>
          <a:bodyPr wrap="square" lIns="0" tIns="0" rIns="0" bIns="0" rtlCol="0" anchor="ctr"/>
          <a:lstStyle/>
          <a:p>
            <a:r>
              <a:rPr lang="en-US" sz="5333" b="1" dirty="0">
                <a:solidFill>
                  <a:srgbClr val="E8873A"/>
                </a:solidFill>
                <a:latin typeface="Trebuchet MS" pitchFamily="34" charset="0"/>
                <a:ea typeface="Trebuchet MS" pitchFamily="34" charset="-122"/>
                <a:cs typeface="Trebuchet MS" pitchFamily="34" charset="-120"/>
              </a:rPr>
              <a:t>UTKAST </a:t>
            </a:r>
            <a:r>
              <a:rPr lang="en-US" sz="5333" b="1" dirty="0" err="1">
                <a:solidFill>
                  <a:srgbClr val="E8873A"/>
                </a:solidFill>
                <a:latin typeface="Trebuchet MS" pitchFamily="34" charset="0"/>
                <a:ea typeface="Trebuchet MS" pitchFamily="34" charset="-122"/>
                <a:cs typeface="Trebuchet MS" pitchFamily="34" charset="-120"/>
              </a:rPr>
              <a:t>på</a:t>
            </a:r>
            <a:r>
              <a:rPr lang="en-US" sz="5333" b="1" dirty="0">
                <a:solidFill>
                  <a:srgbClr val="E8873A"/>
                </a:solidFill>
                <a:latin typeface="Trebuchet MS" pitchFamily="34" charset="0"/>
                <a:ea typeface="Trebuchet MS" pitchFamily="34" charset="-122"/>
                <a:cs typeface="Trebuchet MS" pitchFamily="34" charset="-120"/>
              </a:rPr>
              <a:t> </a:t>
            </a:r>
            <a:r>
              <a:rPr lang="en-US" sz="5333" b="1" dirty="0" err="1">
                <a:solidFill>
                  <a:srgbClr val="E8873A"/>
                </a:solidFill>
                <a:latin typeface="Trebuchet MS" pitchFamily="34" charset="0"/>
                <a:ea typeface="Trebuchet MS" pitchFamily="34" charset="-122"/>
                <a:cs typeface="Trebuchet MS" pitchFamily="34" charset="-120"/>
              </a:rPr>
              <a:t>finansieringsanalys</a:t>
            </a:r>
            <a:endParaRPr lang="en-US" sz="5333" dirty="0"/>
          </a:p>
        </p:txBody>
      </p:sp>
      <p:sp>
        <p:nvSpPr>
          <p:cNvPr id="4" name="Text 2"/>
          <p:cNvSpPr/>
          <p:nvPr/>
        </p:nvSpPr>
        <p:spPr>
          <a:xfrm>
            <a:off x="975360" y="1889760"/>
            <a:ext cx="10241280" cy="609600"/>
          </a:xfrm>
          <a:prstGeom prst="rect">
            <a:avLst/>
          </a:prstGeom>
          <a:noFill/>
          <a:ln/>
        </p:spPr>
        <p:txBody>
          <a:bodyPr wrap="square" lIns="0" tIns="0" rIns="0" bIns="0" rtlCol="0" anchor="ctr"/>
          <a:lstStyle/>
          <a:p>
            <a:r>
              <a:rPr lang="en-US" sz="2667" dirty="0" err="1">
                <a:latin typeface="Trebuchet MS" pitchFamily="34" charset="0"/>
                <a:ea typeface="Trebuchet MS" pitchFamily="34" charset="-122"/>
                <a:cs typeface="Trebuchet MS" pitchFamily="34" charset="-120"/>
              </a:rPr>
              <a:t>Triggermaterial</a:t>
            </a:r>
            <a:endParaRPr lang="en-US" sz="2667" dirty="0"/>
          </a:p>
        </p:txBody>
      </p:sp>
      <p:sp>
        <p:nvSpPr>
          <p:cNvPr id="5" name="Shape 3"/>
          <p:cNvSpPr/>
          <p:nvPr/>
        </p:nvSpPr>
        <p:spPr>
          <a:xfrm>
            <a:off x="975360" y="3048000"/>
            <a:ext cx="10241280" cy="1584960"/>
          </a:xfrm>
          <a:prstGeom prst="rect">
            <a:avLst/>
          </a:prstGeom>
          <a:ln/>
        </p:spPr>
        <p:style>
          <a:lnRef idx="2">
            <a:schemeClr val="accent1"/>
          </a:lnRef>
          <a:fillRef idx="1">
            <a:schemeClr val="lt1"/>
          </a:fillRef>
          <a:effectRef idx="0">
            <a:schemeClr val="accent1"/>
          </a:effectRef>
          <a:fontRef idx="minor">
            <a:schemeClr val="dk1"/>
          </a:fontRef>
        </p:style>
      </p:sp>
      <p:sp>
        <p:nvSpPr>
          <p:cNvPr id="6" name="Text 4"/>
          <p:cNvSpPr/>
          <p:nvPr/>
        </p:nvSpPr>
        <p:spPr>
          <a:xfrm>
            <a:off x="1219200" y="3108960"/>
            <a:ext cx="9753600" cy="365760"/>
          </a:xfrm>
          <a:prstGeom prst="rect">
            <a:avLst/>
          </a:prstGeom>
          <a:noFill/>
          <a:ln/>
        </p:spPr>
        <p:txBody>
          <a:bodyPr wrap="square" lIns="0" tIns="0" rIns="0" bIns="0" rtlCol="0" anchor="ctr"/>
          <a:lstStyle/>
          <a:p>
            <a:r>
              <a:rPr lang="en-US" sz="1867" b="1" dirty="0">
                <a:solidFill>
                  <a:srgbClr val="E8873A"/>
                </a:solidFill>
                <a:latin typeface="Trebuchet MS" pitchFamily="34" charset="0"/>
                <a:ea typeface="Trebuchet MS" pitchFamily="34" charset="-122"/>
                <a:cs typeface="Trebuchet MS" pitchFamily="34" charset="-120"/>
              </a:rPr>
              <a:t>Syfte</a:t>
            </a:r>
            <a:endParaRPr lang="en-US" sz="1867" dirty="0"/>
          </a:p>
        </p:txBody>
      </p:sp>
      <p:sp>
        <p:nvSpPr>
          <p:cNvPr id="7" name="Text 5"/>
          <p:cNvSpPr/>
          <p:nvPr/>
        </p:nvSpPr>
        <p:spPr>
          <a:xfrm>
            <a:off x="1219200" y="3535680"/>
            <a:ext cx="9753600" cy="975360"/>
          </a:xfrm>
          <a:prstGeom prst="rect">
            <a:avLst/>
          </a:prstGeom>
          <a:noFill/>
          <a:ln/>
        </p:spPr>
        <p:txBody>
          <a:bodyPr wrap="square" lIns="0" tIns="0" rIns="0" bIns="0" rtlCol="0" anchor="ctr"/>
          <a:lstStyle/>
          <a:p>
            <a:pPr>
              <a:lnSpc>
                <a:spcPct val="125000"/>
              </a:lnSpc>
            </a:pPr>
            <a:r>
              <a:rPr lang="en-US" sz="1867" dirty="0">
                <a:latin typeface="Calibri" pitchFamily="34" charset="0"/>
                <a:ea typeface="Calibri" pitchFamily="34" charset="-122"/>
                <a:cs typeface="Calibri" pitchFamily="34" charset="-120"/>
              </a:rPr>
              <a:t>Dela nuvarande tankar kring finansiering och incitamentsstruktur för att få in synpunkter och inspel – så att vi tillsammans kan skapa ett välgrundat beslutsunderlag.</a:t>
            </a:r>
            <a:endParaRPr lang="en-US" sz="1867" dirty="0"/>
          </a:p>
        </p:txBody>
      </p:sp>
      <p:sp>
        <p:nvSpPr>
          <p:cNvPr id="8" name="Shape 6"/>
          <p:cNvSpPr/>
          <p:nvPr/>
        </p:nvSpPr>
        <p:spPr>
          <a:xfrm>
            <a:off x="975360" y="5120640"/>
            <a:ext cx="10241280" cy="1097280"/>
          </a:xfrm>
          <a:prstGeom prst="rect">
            <a:avLst/>
          </a:prstGeom>
          <a:ln/>
        </p:spPr>
        <p:style>
          <a:lnRef idx="2">
            <a:schemeClr val="accent1"/>
          </a:lnRef>
          <a:fillRef idx="1">
            <a:schemeClr val="lt1"/>
          </a:fillRef>
          <a:effectRef idx="0">
            <a:schemeClr val="accent1"/>
          </a:effectRef>
          <a:fontRef idx="minor">
            <a:schemeClr val="dk1"/>
          </a:fontRef>
        </p:style>
      </p:sp>
      <p:sp>
        <p:nvSpPr>
          <p:cNvPr id="9" name="Shape 7"/>
          <p:cNvSpPr/>
          <p:nvPr/>
        </p:nvSpPr>
        <p:spPr>
          <a:xfrm>
            <a:off x="975360" y="5120640"/>
            <a:ext cx="85344" cy="1097280"/>
          </a:xfrm>
          <a:prstGeom prst="rect">
            <a:avLst/>
          </a:prstGeom>
          <a:solidFill>
            <a:srgbClr val="E8873A"/>
          </a:solidFill>
          <a:ln/>
        </p:spPr>
      </p:sp>
      <p:sp>
        <p:nvSpPr>
          <p:cNvPr id="10" name="Text 8"/>
          <p:cNvSpPr/>
          <p:nvPr/>
        </p:nvSpPr>
        <p:spPr>
          <a:xfrm>
            <a:off x="1341120" y="5181600"/>
            <a:ext cx="9631680" cy="975360"/>
          </a:xfrm>
          <a:prstGeom prst="rect">
            <a:avLst/>
          </a:prstGeom>
          <a:noFill/>
          <a:ln/>
        </p:spPr>
        <p:txBody>
          <a:bodyPr wrap="square" lIns="0" tIns="0" rIns="0" bIns="0" rtlCol="0" anchor="ctr"/>
          <a:lstStyle/>
          <a:p>
            <a:pPr>
              <a:lnSpc>
                <a:spcPct val="120000"/>
              </a:lnSpc>
            </a:pPr>
            <a:r>
              <a:rPr lang="en-US" sz="1600" b="1" dirty="0">
                <a:solidFill>
                  <a:srgbClr val="E8873A"/>
                </a:solidFill>
                <a:latin typeface="Calibri" pitchFamily="34" charset="0"/>
                <a:ea typeface="Calibri" pitchFamily="34" charset="-122"/>
                <a:cs typeface="Calibri" pitchFamily="34" charset="-120"/>
              </a:rPr>
              <a:t>OBS – Triggermaterial. </a:t>
            </a:r>
            <a:r>
              <a:rPr lang="en-US" sz="1600" dirty="0">
                <a:latin typeface="Calibri" pitchFamily="34" charset="0"/>
                <a:ea typeface="Calibri" pitchFamily="34" charset="-122"/>
                <a:cs typeface="Calibri" pitchFamily="34" charset="-120"/>
              </a:rPr>
              <a:t>Materialet är ännu inte fullt förankrat internt hos Digg. Vi tror dock att det är klokare att dela tidiga tankar och få inspel, än att vänta tills allt är låst. På så sätt skapar vi bättre förutsättningar att fatta väl avvägda beslut.</a:t>
            </a: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04800"/>
            <a:ext cx="10972800" cy="670560"/>
          </a:xfrm>
          <a:prstGeom prst="rect">
            <a:avLst/>
          </a:prstGeom>
          <a:noFill/>
          <a:ln/>
        </p:spPr>
        <p:txBody>
          <a:bodyPr wrap="square" lIns="0" tIns="0" rIns="0" bIns="0" rtlCol="0" anchor="ctr"/>
          <a:lstStyle/>
          <a:p>
            <a:r>
              <a:rPr lang="en-US" sz="2933" b="1" dirty="0">
                <a:solidFill>
                  <a:srgbClr val="1B2A4A"/>
                </a:solidFill>
                <a:latin typeface="Trebuchet MS" pitchFamily="34" charset="0"/>
                <a:ea typeface="Trebuchet MS" pitchFamily="34" charset="-122"/>
                <a:cs typeface="Trebuchet MS" pitchFamily="34" charset="-120"/>
              </a:rPr>
              <a:t>Utgångspunkt: identitet och behörighet kräver olika modeller</a:t>
            </a:r>
            <a:endParaRPr lang="en-US" sz="2933" dirty="0"/>
          </a:p>
        </p:txBody>
      </p:sp>
      <p:sp>
        <p:nvSpPr>
          <p:cNvPr id="4" name="Shape 2"/>
          <p:cNvSpPr/>
          <p:nvPr/>
        </p:nvSpPr>
        <p:spPr>
          <a:xfrm>
            <a:off x="975360" y="1219200"/>
            <a:ext cx="4998720" cy="3535680"/>
          </a:xfrm>
          <a:prstGeom prst="rect">
            <a:avLst/>
          </a:prstGeom>
          <a:ln/>
        </p:spPr>
        <p:style>
          <a:lnRef idx="2">
            <a:schemeClr val="dk1"/>
          </a:lnRef>
          <a:fillRef idx="1">
            <a:schemeClr val="lt1"/>
          </a:fillRef>
          <a:effectRef idx="0">
            <a:schemeClr val="dk1"/>
          </a:effectRef>
          <a:fontRef idx="minor">
            <a:schemeClr val="dk1"/>
          </a:fontRef>
        </p:style>
      </p:sp>
      <p:sp>
        <p:nvSpPr>
          <p:cNvPr id="5" name="Shape 3"/>
          <p:cNvSpPr/>
          <p:nvPr/>
        </p:nvSpPr>
        <p:spPr>
          <a:xfrm>
            <a:off x="975360" y="1219200"/>
            <a:ext cx="4998720" cy="548640"/>
          </a:xfrm>
          <a:prstGeom prst="rect">
            <a:avLst/>
          </a:prstGeom>
          <a:ln/>
        </p:spPr>
        <p:style>
          <a:lnRef idx="2">
            <a:schemeClr val="accent1">
              <a:shade val="50000"/>
            </a:schemeClr>
          </a:lnRef>
          <a:fillRef idx="1">
            <a:schemeClr val="accent1"/>
          </a:fillRef>
          <a:effectRef idx="0">
            <a:schemeClr val="accent1"/>
          </a:effectRef>
          <a:fontRef idx="minor">
            <a:schemeClr val="lt1"/>
          </a:fontRef>
        </p:style>
      </p:sp>
      <p:sp>
        <p:nvSpPr>
          <p:cNvPr id="6" name="Text 4"/>
          <p:cNvSpPr/>
          <p:nvPr/>
        </p:nvSpPr>
        <p:spPr>
          <a:xfrm>
            <a:off x="1219200" y="1280160"/>
            <a:ext cx="4511040" cy="426720"/>
          </a:xfrm>
          <a:prstGeom prst="rect">
            <a:avLst/>
          </a:prstGeom>
          <a:noFill/>
          <a:ln/>
        </p:spPr>
        <p:txBody>
          <a:bodyPr wrap="square" lIns="0" tIns="0" rIns="0" bIns="0" rtlCol="0" anchor="ctr"/>
          <a:lstStyle/>
          <a:p>
            <a:r>
              <a:rPr lang="en-US" sz="1867" b="1" dirty="0">
                <a:solidFill>
                  <a:srgbClr val="FFFFFF"/>
                </a:solidFill>
                <a:latin typeface="Trebuchet MS" pitchFamily="34" charset="0"/>
                <a:ea typeface="Trebuchet MS" pitchFamily="34" charset="-122"/>
                <a:cs typeface="Trebuchet MS" pitchFamily="34" charset="-120"/>
              </a:rPr>
              <a:t>Identitet – "Vem är du?"</a:t>
            </a:r>
            <a:endParaRPr lang="en-US" sz="1867" dirty="0"/>
          </a:p>
        </p:txBody>
      </p:sp>
      <p:sp>
        <p:nvSpPr>
          <p:cNvPr id="7" name="Text 5"/>
          <p:cNvSpPr/>
          <p:nvPr/>
        </p:nvSpPr>
        <p:spPr>
          <a:xfrm>
            <a:off x="1219200" y="1889760"/>
            <a:ext cx="4511040" cy="2682240"/>
          </a:xfrm>
          <a:prstGeom prst="rect">
            <a:avLst/>
          </a:prstGeom>
          <a:noFill/>
          <a:ln/>
        </p:spPr>
        <p:txBody>
          <a:bodyPr wrap="square" lIns="0" tIns="0" rIns="0" bIns="0" rtlCol="0" anchor="t"/>
          <a:lstStyle/>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Stabil nationell grund (</a:t>
            </a:r>
            <a:r>
              <a:rPr lang="en-US" dirty="0" err="1">
                <a:solidFill>
                  <a:srgbClr val="1E2D3D"/>
                </a:solidFill>
                <a:latin typeface="Calibri" pitchFamily="34" charset="0"/>
                <a:ea typeface="Calibri" pitchFamily="34" charset="-122"/>
                <a:cs typeface="Calibri" pitchFamily="34" charset="-120"/>
              </a:rPr>
              <a:t>personnr</a:t>
            </a:r>
            <a:r>
              <a:rPr lang="en-US" dirty="0">
                <a:solidFill>
                  <a:srgbClr val="1E2D3D"/>
                </a:solidFill>
                <a:latin typeface="Calibri" pitchFamily="34" charset="0"/>
                <a:ea typeface="Calibri" pitchFamily="34" charset="-122"/>
                <a:cs typeface="Calibri" pitchFamily="34" charset="-120"/>
              </a:rPr>
              <a:t>)</a:t>
            </a:r>
            <a:endParaRPr lang="en-US" dirty="0"/>
          </a:p>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Relativt homogen, repeterbar prestation</a:t>
            </a:r>
            <a:endParaRPr lang="en-US" dirty="0"/>
          </a:p>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Etablerade roller och ersättningsmodeller</a:t>
            </a:r>
            <a:endParaRPr lang="en-US" dirty="0"/>
          </a:p>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Befintliga </a:t>
            </a:r>
            <a:r>
              <a:rPr lang="en-US" dirty="0" err="1">
                <a:solidFill>
                  <a:srgbClr val="1E2D3D"/>
                </a:solidFill>
                <a:latin typeface="Calibri" pitchFamily="34" charset="0"/>
                <a:ea typeface="Calibri" pitchFamily="34" charset="-122"/>
                <a:cs typeface="Calibri" pitchFamily="34" charset="-120"/>
              </a:rPr>
              <a:t>lösningar</a:t>
            </a:r>
            <a:r>
              <a:rPr lang="en-US" dirty="0">
                <a:solidFill>
                  <a:srgbClr val="1E2D3D"/>
                </a:solidFill>
                <a:latin typeface="Calibri" pitchFamily="34" charset="0"/>
                <a:ea typeface="Calibri" pitchFamily="34" charset="-122"/>
                <a:cs typeface="Calibri" pitchFamily="34" charset="-120"/>
              </a:rPr>
              <a:t> – omprövas </a:t>
            </a:r>
            <a:r>
              <a:rPr lang="en-US" dirty="0" err="1">
                <a:solidFill>
                  <a:srgbClr val="1E2D3D"/>
                </a:solidFill>
                <a:latin typeface="Calibri" pitchFamily="34" charset="0"/>
                <a:ea typeface="Calibri" pitchFamily="34" charset="-122"/>
                <a:cs typeface="Calibri" pitchFamily="34" charset="-120"/>
              </a:rPr>
              <a:t>inte</a:t>
            </a:r>
            <a:r>
              <a:rPr lang="en-US" dirty="0">
                <a:solidFill>
                  <a:srgbClr val="1E2D3D"/>
                </a:solidFill>
                <a:latin typeface="Calibri" pitchFamily="34" charset="0"/>
                <a:ea typeface="Calibri" pitchFamily="34" charset="-122"/>
                <a:cs typeface="Calibri" pitchFamily="34" charset="-120"/>
              </a:rPr>
              <a:t> </a:t>
            </a:r>
            <a:r>
              <a:rPr lang="en-US" dirty="0" err="1">
                <a:solidFill>
                  <a:srgbClr val="1E2D3D"/>
                </a:solidFill>
                <a:latin typeface="Calibri" pitchFamily="34" charset="0"/>
                <a:ea typeface="Calibri" pitchFamily="34" charset="-122"/>
                <a:cs typeface="Calibri" pitchFamily="34" charset="-120"/>
              </a:rPr>
              <a:t>inom</a:t>
            </a:r>
            <a:r>
              <a:rPr lang="en-US" dirty="0">
                <a:solidFill>
                  <a:srgbClr val="1E2D3D"/>
                </a:solidFill>
                <a:latin typeface="Calibri" pitchFamily="34" charset="0"/>
                <a:ea typeface="Calibri" pitchFamily="34" charset="-122"/>
                <a:cs typeface="Calibri" pitchFamily="34" charset="-120"/>
              </a:rPr>
              <a:t> SIB</a:t>
            </a:r>
            <a:endParaRPr lang="en-US" dirty="0"/>
          </a:p>
        </p:txBody>
      </p:sp>
      <p:sp>
        <p:nvSpPr>
          <p:cNvPr id="8" name="Shape 6"/>
          <p:cNvSpPr/>
          <p:nvPr/>
        </p:nvSpPr>
        <p:spPr>
          <a:xfrm>
            <a:off x="6217920" y="1219200"/>
            <a:ext cx="4998720" cy="3535680"/>
          </a:xfrm>
          <a:prstGeom prst="rect">
            <a:avLst/>
          </a:prstGeom>
          <a:ln/>
        </p:spPr>
        <p:style>
          <a:lnRef idx="2">
            <a:schemeClr val="dk1"/>
          </a:lnRef>
          <a:fillRef idx="1">
            <a:schemeClr val="lt1"/>
          </a:fillRef>
          <a:effectRef idx="0">
            <a:schemeClr val="dk1"/>
          </a:effectRef>
          <a:fontRef idx="minor">
            <a:schemeClr val="dk1"/>
          </a:fontRef>
        </p:style>
      </p:sp>
      <p:sp>
        <p:nvSpPr>
          <p:cNvPr id="9" name="Shape 7"/>
          <p:cNvSpPr/>
          <p:nvPr/>
        </p:nvSpPr>
        <p:spPr>
          <a:xfrm>
            <a:off x="6217920" y="1219200"/>
            <a:ext cx="4998720" cy="548640"/>
          </a:xfrm>
          <a:prstGeom prst="rect">
            <a:avLst/>
          </a:prstGeom>
          <a:ln/>
        </p:spPr>
        <p:style>
          <a:lnRef idx="2">
            <a:schemeClr val="accent2">
              <a:shade val="50000"/>
            </a:schemeClr>
          </a:lnRef>
          <a:fillRef idx="1">
            <a:schemeClr val="accent2"/>
          </a:fillRef>
          <a:effectRef idx="0">
            <a:schemeClr val="accent2"/>
          </a:effectRef>
          <a:fontRef idx="minor">
            <a:schemeClr val="lt1"/>
          </a:fontRef>
        </p:style>
      </p:sp>
      <p:sp>
        <p:nvSpPr>
          <p:cNvPr id="10" name="Text 8"/>
          <p:cNvSpPr/>
          <p:nvPr/>
        </p:nvSpPr>
        <p:spPr>
          <a:xfrm>
            <a:off x="6461760" y="1280160"/>
            <a:ext cx="4511040" cy="426720"/>
          </a:xfrm>
          <a:prstGeom prst="rect">
            <a:avLst/>
          </a:prstGeom>
          <a:noFill/>
          <a:ln/>
        </p:spPr>
        <p:txBody>
          <a:bodyPr wrap="square" lIns="0" tIns="0" rIns="0" bIns="0" rtlCol="0" anchor="ctr"/>
          <a:lstStyle/>
          <a:p>
            <a:r>
              <a:rPr lang="en-US" sz="1867" b="1" dirty="0">
                <a:solidFill>
                  <a:srgbClr val="FFFFFF"/>
                </a:solidFill>
                <a:latin typeface="Trebuchet MS" pitchFamily="34" charset="0"/>
                <a:ea typeface="Trebuchet MS" pitchFamily="34" charset="-122"/>
                <a:cs typeface="Trebuchet MS" pitchFamily="34" charset="-120"/>
              </a:rPr>
              <a:t>Behörighet – "Vad får du göra här och nu?"</a:t>
            </a:r>
            <a:endParaRPr lang="en-US" sz="1867" dirty="0"/>
          </a:p>
        </p:txBody>
      </p:sp>
      <p:sp>
        <p:nvSpPr>
          <p:cNvPr id="11" name="Text 9"/>
          <p:cNvSpPr/>
          <p:nvPr/>
        </p:nvSpPr>
        <p:spPr>
          <a:xfrm>
            <a:off x="6461760" y="1889760"/>
            <a:ext cx="4511040" cy="2682240"/>
          </a:xfrm>
          <a:prstGeom prst="rect">
            <a:avLst/>
          </a:prstGeom>
          <a:noFill/>
          <a:ln/>
        </p:spPr>
        <p:txBody>
          <a:bodyPr wrap="square" lIns="0" tIns="0" rIns="0" bIns="0" rtlCol="0" anchor="t"/>
          <a:lstStyle/>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Kontextberoende – varierar per sektor, organisation och tjänst</a:t>
            </a:r>
            <a:endParaRPr lang="en-US" dirty="0"/>
          </a:p>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Ingen nationell "behörighetskärna" att återanvända</a:t>
            </a:r>
            <a:endParaRPr lang="en-US" dirty="0"/>
          </a:p>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Kostnadsdrivare uppstår nära verksamheten</a:t>
            </a:r>
            <a:endParaRPr lang="en-US" dirty="0"/>
          </a:p>
          <a:p>
            <a:pPr marL="457189" indent="-457189">
              <a:spcAft>
                <a:spcPts val="800"/>
              </a:spcAft>
              <a:buSzPct val="100000"/>
              <a:buChar char="•"/>
            </a:pPr>
            <a:r>
              <a:rPr lang="en-US" dirty="0">
                <a:solidFill>
                  <a:srgbClr val="1E2D3D"/>
                </a:solidFill>
                <a:latin typeface="Calibri" pitchFamily="34" charset="0"/>
                <a:ea typeface="Calibri" pitchFamily="34" charset="-122"/>
                <a:cs typeface="Calibri" pitchFamily="34" charset="-120"/>
              </a:rPr>
              <a:t>Kräver annan styr- och finansieringsmodell</a:t>
            </a:r>
            <a:endParaRPr lang="en-US" dirty="0"/>
          </a:p>
        </p:txBody>
      </p:sp>
      <p:sp>
        <p:nvSpPr>
          <p:cNvPr id="12" name="Shape 10"/>
          <p:cNvSpPr/>
          <p:nvPr/>
        </p:nvSpPr>
        <p:spPr>
          <a:xfrm>
            <a:off x="975360" y="4998720"/>
            <a:ext cx="10241280" cy="1463040"/>
          </a:xfrm>
          <a:prstGeom prst="rect">
            <a:avLst/>
          </a:prstGeom>
          <a:ln/>
        </p:spPr>
        <p:style>
          <a:lnRef idx="2">
            <a:schemeClr val="dk1"/>
          </a:lnRef>
          <a:fillRef idx="1">
            <a:schemeClr val="lt1"/>
          </a:fillRef>
          <a:effectRef idx="0">
            <a:schemeClr val="dk1"/>
          </a:effectRef>
          <a:fontRef idx="minor">
            <a:schemeClr val="dk1"/>
          </a:fontRef>
        </p:style>
      </p:sp>
      <p:sp>
        <p:nvSpPr>
          <p:cNvPr id="13" name="Shape 11"/>
          <p:cNvSpPr/>
          <p:nvPr/>
        </p:nvSpPr>
        <p:spPr>
          <a:xfrm>
            <a:off x="975360" y="4998720"/>
            <a:ext cx="85344" cy="1463040"/>
          </a:xfrm>
          <a:prstGeom prst="rect">
            <a:avLst/>
          </a:prstGeom>
          <a:solidFill>
            <a:srgbClr val="E8873A"/>
          </a:solidFill>
          <a:ln/>
        </p:spPr>
      </p:sp>
      <p:sp>
        <p:nvSpPr>
          <p:cNvPr id="14" name="Text 12"/>
          <p:cNvSpPr/>
          <p:nvPr/>
        </p:nvSpPr>
        <p:spPr>
          <a:xfrm>
            <a:off x="1341120" y="5059680"/>
            <a:ext cx="9509760" cy="365760"/>
          </a:xfrm>
          <a:prstGeom prst="rect">
            <a:avLst/>
          </a:prstGeom>
          <a:noFill/>
          <a:ln/>
        </p:spPr>
        <p:txBody>
          <a:bodyPr wrap="square" lIns="0" tIns="0" rIns="0" bIns="0" rtlCol="0" anchor="ctr"/>
          <a:lstStyle/>
          <a:p>
            <a:r>
              <a:rPr lang="en-US" sz="1867" b="1" dirty="0">
                <a:solidFill>
                  <a:srgbClr val="E8873A"/>
                </a:solidFill>
                <a:latin typeface="Trebuchet MS" pitchFamily="34" charset="0"/>
                <a:ea typeface="Trebuchet MS" pitchFamily="34" charset="-122"/>
                <a:cs typeface="Trebuchet MS" pitchFamily="34" charset="-120"/>
              </a:rPr>
              <a:t>Slutsats: Federerad och decentraliserad modell</a:t>
            </a:r>
            <a:endParaRPr lang="en-US" sz="1867" dirty="0"/>
          </a:p>
        </p:txBody>
      </p:sp>
      <p:sp>
        <p:nvSpPr>
          <p:cNvPr id="15" name="Text 13"/>
          <p:cNvSpPr/>
          <p:nvPr/>
        </p:nvSpPr>
        <p:spPr>
          <a:xfrm>
            <a:off x="1341120" y="5486400"/>
            <a:ext cx="9509760" cy="853440"/>
          </a:xfrm>
          <a:prstGeom prst="rect">
            <a:avLst/>
          </a:prstGeom>
          <a:noFill/>
          <a:ln/>
        </p:spPr>
        <p:txBody>
          <a:bodyPr wrap="square" lIns="0" tIns="0" rIns="0" bIns="0" rtlCol="0" anchor="ctr"/>
          <a:lstStyle/>
          <a:p>
            <a:pPr>
              <a:lnSpc>
                <a:spcPct val="120000"/>
              </a:lnSpc>
            </a:pPr>
            <a:r>
              <a:rPr lang="en-US" dirty="0">
                <a:solidFill>
                  <a:srgbClr val="1E2D3D"/>
                </a:solidFill>
                <a:latin typeface="Calibri" pitchFamily="34" charset="0"/>
                <a:ea typeface="Calibri" pitchFamily="34" charset="-122"/>
                <a:cs typeface="Calibri" pitchFamily="34" charset="-120"/>
              </a:rPr>
              <a:t>Ansvar, kostnader och beslut placeras där rådighet faktiskt finns. Staten tillhandahåller gemensamt ramverk för tillit och interoperabilitet – inte centraliserad prissättning eller operativ drift av behörighetsinformation.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214964" y="159619"/>
            <a:ext cx="4539916" cy="731520"/>
          </a:xfrm>
          <a:prstGeom prst="rect">
            <a:avLst/>
          </a:prstGeom>
          <a:noFill/>
          <a:ln/>
        </p:spPr>
        <p:txBody>
          <a:bodyPr wrap="square" lIns="0" tIns="0" rIns="0" bIns="0" rtlCol="0" anchor="ctr"/>
          <a:lstStyle/>
          <a:p>
            <a:r>
              <a:rPr lang="en-US" sz="3733" b="1" dirty="0">
                <a:solidFill>
                  <a:srgbClr val="1B2A4A"/>
                </a:solidFill>
                <a:latin typeface="Trebuchet MS" pitchFamily="34" charset="0"/>
                <a:ea typeface="Trebuchet MS" pitchFamily="34" charset="-122"/>
                <a:cs typeface="Trebuchet MS" pitchFamily="34" charset="-120"/>
              </a:rPr>
              <a:t>Vad ska demas idag?</a:t>
            </a:r>
            <a:endParaRPr lang="en-US" sz="3733" dirty="0"/>
          </a:p>
        </p:txBody>
      </p:sp>
      <p:sp>
        <p:nvSpPr>
          <p:cNvPr id="4" name="Shape 2"/>
          <p:cNvSpPr/>
          <p:nvPr/>
        </p:nvSpPr>
        <p:spPr>
          <a:xfrm>
            <a:off x="1005840" y="4088250"/>
            <a:ext cx="3291840" cy="2423160"/>
          </a:xfrm>
          <a:prstGeom prst="rect">
            <a:avLst/>
          </a:prstGeom>
          <a:solidFill>
            <a:srgbClr val="FFFFFF"/>
          </a:solidFill>
          <a:ln/>
          <a:effectLst>
            <a:outerShdw blurRad="50800" dist="19050" dir="8100000" algn="bl" rotWithShape="0">
              <a:srgbClr val="000000">
                <a:alpha val="10000"/>
              </a:srgbClr>
            </a:outerShdw>
          </a:effectLst>
        </p:spPr>
      </p:sp>
      <p:sp>
        <p:nvSpPr>
          <p:cNvPr id="5" name="Shape 3"/>
          <p:cNvSpPr/>
          <p:nvPr/>
        </p:nvSpPr>
        <p:spPr>
          <a:xfrm>
            <a:off x="975360" y="3692010"/>
            <a:ext cx="3291840" cy="670560"/>
          </a:xfrm>
          <a:prstGeom prst="rect">
            <a:avLst/>
          </a:prstGeom>
          <a:ln/>
        </p:spPr>
        <p:style>
          <a:lnRef idx="2">
            <a:schemeClr val="accent2">
              <a:shade val="50000"/>
            </a:schemeClr>
          </a:lnRef>
          <a:fillRef idx="1">
            <a:schemeClr val="accent2"/>
          </a:fillRef>
          <a:effectRef idx="0">
            <a:schemeClr val="accent2"/>
          </a:effectRef>
          <a:fontRef idx="minor">
            <a:schemeClr val="lt1"/>
          </a:fontRef>
        </p:style>
      </p:sp>
      <p:sp>
        <p:nvSpPr>
          <p:cNvPr id="6" name="Text 4"/>
          <p:cNvSpPr/>
          <p:nvPr/>
        </p:nvSpPr>
        <p:spPr>
          <a:xfrm>
            <a:off x="1158240" y="3752970"/>
            <a:ext cx="2926080" cy="609600"/>
          </a:xfrm>
          <a:prstGeom prst="rect">
            <a:avLst/>
          </a:prstGeom>
          <a:noFill/>
          <a:ln/>
        </p:spPr>
        <p:txBody>
          <a:bodyPr wrap="square" lIns="0" tIns="0" rIns="0" bIns="0" rtlCol="0" anchor="ctr"/>
          <a:lstStyle/>
          <a:p>
            <a:r>
              <a:rPr lang="en-US" sz="1467" b="1" dirty="0">
                <a:solidFill>
                  <a:srgbClr val="FFFFFF"/>
                </a:solidFill>
                <a:latin typeface="Trebuchet MS" pitchFamily="34" charset="0"/>
                <a:ea typeface="Trebuchet MS" pitchFamily="34" charset="-122"/>
                <a:cs typeface="Trebuchet MS" pitchFamily="34" charset="-120"/>
              </a:rPr>
              <a:t>Team Juridik &amp;</a:t>
            </a:r>
            <a:endParaRPr lang="en-US" sz="1467" dirty="0"/>
          </a:p>
          <a:p>
            <a:r>
              <a:rPr lang="en-US" sz="1467" b="1" dirty="0">
                <a:solidFill>
                  <a:srgbClr val="FFFFFF"/>
                </a:solidFill>
                <a:latin typeface="Trebuchet MS" pitchFamily="34" charset="0"/>
                <a:ea typeface="Trebuchet MS" pitchFamily="34" charset="-122"/>
                <a:cs typeface="Trebuchet MS" pitchFamily="34" charset="-120"/>
              </a:rPr>
              <a:t>Organisation</a:t>
            </a:r>
            <a:endParaRPr lang="en-US" sz="1467" dirty="0"/>
          </a:p>
        </p:txBody>
      </p:sp>
      <p:sp>
        <p:nvSpPr>
          <p:cNvPr id="7" name="Text 5"/>
          <p:cNvSpPr/>
          <p:nvPr/>
        </p:nvSpPr>
        <p:spPr>
          <a:xfrm>
            <a:off x="1219200" y="4397061"/>
            <a:ext cx="2804160" cy="2175309"/>
          </a:xfrm>
          <a:prstGeom prst="rect">
            <a:avLst/>
          </a:prstGeom>
          <a:noFill/>
          <a:ln/>
        </p:spPr>
        <p:txBody>
          <a:bodyPr wrap="square" lIns="0" tIns="0" rIns="0" bIns="0" rtlCol="0" anchor="t"/>
          <a:lstStyle/>
          <a:p>
            <a:pPr marL="457189" indent="-457189">
              <a:lnSpc>
                <a:spcPct val="110000"/>
              </a:lnSpc>
              <a:spcAft>
                <a:spcPts val="1333"/>
              </a:spcAft>
              <a:buSzPct val="100000"/>
              <a:buChar char="•"/>
            </a:pPr>
            <a:r>
              <a:rPr lang="en-US" sz="1467" dirty="0">
                <a:solidFill>
                  <a:srgbClr val="1E2D3D"/>
                </a:solidFill>
                <a:latin typeface="Calibri" pitchFamily="34" charset="0"/>
                <a:ea typeface="Calibri" pitchFamily="34" charset="-122"/>
                <a:cs typeface="Calibri" pitchFamily="34" charset="-120"/>
              </a:rPr>
              <a:t>Skalbar juridisk anslutning (</a:t>
            </a:r>
            <a:r>
              <a:rPr lang="en-US" sz="1467" dirty="0" err="1">
                <a:solidFill>
                  <a:srgbClr val="1E2D3D"/>
                </a:solidFill>
                <a:latin typeface="Calibri" pitchFamily="34" charset="0"/>
                <a:ea typeface="Calibri" pitchFamily="34" charset="-122"/>
                <a:cs typeface="Calibri" pitchFamily="34" charset="-120"/>
              </a:rPr>
              <a:t>fullmaktsmodell</a:t>
            </a:r>
            <a:r>
              <a:rPr lang="en-US" sz="1467" dirty="0">
                <a:solidFill>
                  <a:srgbClr val="1E2D3D"/>
                </a:solidFill>
                <a:latin typeface="Calibri" pitchFamily="34" charset="0"/>
                <a:ea typeface="Calibri" pitchFamily="34" charset="-122"/>
                <a:cs typeface="Calibri" pitchFamily="34" charset="-120"/>
              </a:rPr>
              <a:t>) – Anna/Saba</a:t>
            </a:r>
            <a:endParaRPr lang="en-US" sz="1467" dirty="0"/>
          </a:p>
          <a:p>
            <a:pPr marL="457189" indent="-457189">
              <a:lnSpc>
                <a:spcPct val="110000"/>
              </a:lnSpc>
              <a:spcAft>
                <a:spcPts val="1333"/>
              </a:spcAft>
              <a:buSzPct val="100000"/>
              <a:buChar char="•"/>
            </a:pPr>
            <a:r>
              <a:rPr lang="en-US" sz="1467" dirty="0">
                <a:solidFill>
                  <a:srgbClr val="1E2D3D"/>
                </a:solidFill>
                <a:latin typeface="Calibri" pitchFamily="34" charset="0"/>
                <a:ea typeface="Calibri" pitchFamily="34" charset="-122"/>
                <a:cs typeface="Calibri" pitchFamily="34" charset="-120"/>
              </a:rPr>
              <a:t>Krav på anslutningstjänsten (</a:t>
            </a:r>
            <a:r>
              <a:rPr lang="en-US" sz="1467" dirty="0" err="1">
                <a:solidFill>
                  <a:srgbClr val="1E2D3D"/>
                </a:solidFill>
                <a:latin typeface="Calibri" pitchFamily="34" charset="0"/>
                <a:ea typeface="Calibri" pitchFamily="34" charset="-122"/>
                <a:cs typeface="Calibri" pitchFamily="34" charset="-120"/>
              </a:rPr>
              <a:t>anslutningsoperatörer</a:t>
            </a:r>
            <a:r>
              <a:rPr lang="en-US" sz="1467" dirty="0">
                <a:solidFill>
                  <a:srgbClr val="1E2D3D"/>
                </a:solidFill>
                <a:latin typeface="Calibri" pitchFamily="34" charset="0"/>
                <a:ea typeface="Calibri" pitchFamily="34" charset="-122"/>
                <a:cs typeface="Calibri" pitchFamily="34" charset="-120"/>
              </a:rPr>
              <a:t>) - Johan</a:t>
            </a:r>
            <a:endParaRPr lang="en-US" sz="1467" dirty="0"/>
          </a:p>
          <a:p>
            <a:pPr marL="457189" indent="-457189">
              <a:lnSpc>
                <a:spcPct val="110000"/>
              </a:lnSpc>
              <a:spcAft>
                <a:spcPts val="1333"/>
              </a:spcAft>
              <a:buSzPct val="100000"/>
              <a:buChar char="•"/>
            </a:pPr>
            <a:r>
              <a:rPr lang="en-US" sz="1467" dirty="0">
                <a:solidFill>
                  <a:srgbClr val="1E2D3D"/>
                </a:solidFill>
                <a:latin typeface="Calibri" pitchFamily="34" charset="0"/>
                <a:ea typeface="Calibri" pitchFamily="34" charset="-122"/>
                <a:cs typeface="Calibri" pitchFamily="34" charset="-120"/>
              </a:rPr>
              <a:t>Anslutningspolicy för </a:t>
            </a:r>
            <a:r>
              <a:rPr lang="en-US" sz="1467" dirty="0" err="1">
                <a:solidFill>
                  <a:srgbClr val="1E2D3D"/>
                </a:solidFill>
                <a:latin typeface="Calibri" pitchFamily="34" charset="0"/>
                <a:ea typeface="Calibri" pitchFamily="34" charset="-122"/>
                <a:cs typeface="Calibri" pitchFamily="34" charset="-120"/>
              </a:rPr>
              <a:t>federationsmedlemmar</a:t>
            </a:r>
            <a:r>
              <a:rPr lang="en-US" sz="1467" dirty="0">
                <a:solidFill>
                  <a:srgbClr val="1E2D3D"/>
                </a:solidFill>
                <a:latin typeface="Calibri" pitchFamily="34" charset="0"/>
                <a:ea typeface="Calibri" pitchFamily="34" charset="-122"/>
                <a:cs typeface="Calibri" pitchFamily="34" charset="-120"/>
              </a:rPr>
              <a:t> - Johan</a:t>
            </a:r>
            <a:endParaRPr lang="en-US" sz="1467" dirty="0"/>
          </a:p>
        </p:txBody>
      </p:sp>
      <p:sp>
        <p:nvSpPr>
          <p:cNvPr id="8" name="Shape 6"/>
          <p:cNvSpPr/>
          <p:nvPr/>
        </p:nvSpPr>
        <p:spPr>
          <a:xfrm>
            <a:off x="4602480" y="4088250"/>
            <a:ext cx="3291840" cy="2423160"/>
          </a:xfrm>
          <a:prstGeom prst="rect">
            <a:avLst/>
          </a:prstGeom>
          <a:solidFill>
            <a:srgbClr val="FFFFFF"/>
          </a:solidFill>
          <a:ln/>
          <a:effectLst>
            <a:outerShdw blurRad="50800" dist="19050" dir="8100000" algn="bl" rotWithShape="0">
              <a:srgbClr val="000000">
                <a:alpha val="10000"/>
              </a:srgbClr>
            </a:outerShdw>
          </a:effectLst>
        </p:spPr>
      </p:sp>
      <p:sp>
        <p:nvSpPr>
          <p:cNvPr id="9" name="Shape 7"/>
          <p:cNvSpPr/>
          <p:nvPr/>
        </p:nvSpPr>
        <p:spPr>
          <a:xfrm>
            <a:off x="4572000" y="3692010"/>
            <a:ext cx="3291840" cy="670560"/>
          </a:xfrm>
          <a:prstGeom prst="rect">
            <a:avLst/>
          </a:prstGeom>
          <a:ln/>
        </p:spPr>
        <p:style>
          <a:lnRef idx="2">
            <a:schemeClr val="accent2">
              <a:shade val="50000"/>
            </a:schemeClr>
          </a:lnRef>
          <a:fillRef idx="1">
            <a:schemeClr val="accent2"/>
          </a:fillRef>
          <a:effectRef idx="0">
            <a:schemeClr val="accent2"/>
          </a:effectRef>
          <a:fontRef idx="minor">
            <a:schemeClr val="lt1"/>
          </a:fontRef>
        </p:style>
      </p:sp>
      <p:sp>
        <p:nvSpPr>
          <p:cNvPr id="10" name="Text 8"/>
          <p:cNvSpPr/>
          <p:nvPr/>
        </p:nvSpPr>
        <p:spPr>
          <a:xfrm>
            <a:off x="4754880" y="3752970"/>
            <a:ext cx="2926080" cy="609600"/>
          </a:xfrm>
          <a:prstGeom prst="rect">
            <a:avLst/>
          </a:prstGeom>
          <a:noFill/>
          <a:ln/>
        </p:spPr>
        <p:txBody>
          <a:bodyPr wrap="square" lIns="0" tIns="0" rIns="0" bIns="0" rtlCol="0" anchor="ctr"/>
          <a:lstStyle/>
          <a:p>
            <a:r>
              <a:rPr lang="en-US" sz="1467" b="1" dirty="0">
                <a:solidFill>
                  <a:srgbClr val="FFFFFF"/>
                </a:solidFill>
                <a:latin typeface="Trebuchet MS" pitchFamily="34" charset="0"/>
                <a:ea typeface="Trebuchet MS" pitchFamily="34" charset="-122"/>
                <a:cs typeface="Trebuchet MS" pitchFamily="34" charset="-120"/>
              </a:rPr>
              <a:t>Team Teknik</a:t>
            </a:r>
            <a:endParaRPr lang="en-US" sz="1467" dirty="0"/>
          </a:p>
        </p:txBody>
      </p:sp>
      <p:sp>
        <p:nvSpPr>
          <p:cNvPr id="11" name="Text 9"/>
          <p:cNvSpPr/>
          <p:nvPr/>
        </p:nvSpPr>
        <p:spPr>
          <a:xfrm>
            <a:off x="4815840" y="4397061"/>
            <a:ext cx="2804160" cy="2175309"/>
          </a:xfrm>
          <a:prstGeom prst="rect">
            <a:avLst/>
          </a:prstGeom>
          <a:noFill/>
          <a:ln/>
        </p:spPr>
        <p:txBody>
          <a:bodyPr wrap="square" lIns="0" tIns="0" rIns="0" bIns="0" rtlCol="0" anchor="t"/>
          <a:lstStyle/>
          <a:p>
            <a:pPr marL="457189" indent="-457189">
              <a:lnSpc>
                <a:spcPct val="110000"/>
              </a:lnSpc>
              <a:spcAft>
                <a:spcPts val="1333"/>
              </a:spcAft>
              <a:buSzPct val="100000"/>
              <a:buChar char="•"/>
            </a:pPr>
            <a:r>
              <a:rPr lang="en-US" sz="1467" dirty="0">
                <a:solidFill>
                  <a:srgbClr val="1E2D3D"/>
                </a:solidFill>
                <a:latin typeface="Calibri" pitchFamily="34" charset="0"/>
                <a:ea typeface="Calibri" pitchFamily="34" charset="-122"/>
                <a:cs typeface="Calibri" pitchFamily="34" charset="-120"/>
              </a:rPr>
              <a:t>Registreringspolicy vid anslutning av </a:t>
            </a:r>
            <a:r>
              <a:rPr lang="en-US" sz="1467" dirty="0" err="1">
                <a:solidFill>
                  <a:srgbClr val="1E2D3D"/>
                </a:solidFill>
                <a:latin typeface="Calibri" pitchFamily="34" charset="0"/>
                <a:ea typeface="Calibri" pitchFamily="34" charset="-122"/>
                <a:cs typeface="Calibri" pitchFamily="34" charset="-120"/>
              </a:rPr>
              <a:t>teknisk</a:t>
            </a:r>
            <a:r>
              <a:rPr lang="en-US" sz="1467" dirty="0">
                <a:solidFill>
                  <a:srgbClr val="1E2D3D"/>
                </a:solidFill>
                <a:latin typeface="Calibri" pitchFamily="34" charset="0"/>
                <a:ea typeface="Calibri" pitchFamily="34" charset="-122"/>
                <a:cs typeface="Calibri" pitchFamily="34" charset="-120"/>
              </a:rPr>
              <a:t> component - Jakob</a:t>
            </a:r>
            <a:endParaRPr lang="en-US" sz="1467" dirty="0"/>
          </a:p>
        </p:txBody>
      </p:sp>
      <p:sp>
        <p:nvSpPr>
          <p:cNvPr id="12" name="Shape 10"/>
          <p:cNvSpPr/>
          <p:nvPr/>
        </p:nvSpPr>
        <p:spPr>
          <a:xfrm>
            <a:off x="8168640" y="4088250"/>
            <a:ext cx="3291840" cy="2423160"/>
          </a:xfrm>
          <a:prstGeom prst="rect">
            <a:avLst/>
          </a:prstGeom>
          <a:solidFill>
            <a:srgbClr val="FFFFFF"/>
          </a:solidFill>
          <a:ln/>
          <a:effectLst>
            <a:outerShdw blurRad="50800" dist="19050" dir="8100000" algn="bl" rotWithShape="0">
              <a:srgbClr val="000000">
                <a:alpha val="10000"/>
              </a:srgbClr>
            </a:outerShdw>
          </a:effectLst>
        </p:spPr>
      </p:sp>
      <p:sp>
        <p:nvSpPr>
          <p:cNvPr id="13" name="Shape 11"/>
          <p:cNvSpPr/>
          <p:nvPr/>
        </p:nvSpPr>
        <p:spPr>
          <a:xfrm>
            <a:off x="8168640" y="3692010"/>
            <a:ext cx="3291840" cy="670560"/>
          </a:xfrm>
          <a:prstGeom prst="rect">
            <a:avLst/>
          </a:prstGeom>
          <a:ln/>
        </p:spPr>
        <p:style>
          <a:lnRef idx="2">
            <a:schemeClr val="accent2">
              <a:shade val="50000"/>
            </a:schemeClr>
          </a:lnRef>
          <a:fillRef idx="1">
            <a:schemeClr val="accent2"/>
          </a:fillRef>
          <a:effectRef idx="0">
            <a:schemeClr val="accent2"/>
          </a:effectRef>
          <a:fontRef idx="minor">
            <a:schemeClr val="lt1"/>
          </a:fontRef>
        </p:style>
      </p:sp>
      <p:sp>
        <p:nvSpPr>
          <p:cNvPr id="14" name="Text 12"/>
          <p:cNvSpPr/>
          <p:nvPr/>
        </p:nvSpPr>
        <p:spPr>
          <a:xfrm>
            <a:off x="8351520" y="3752970"/>
            <a:ext cx="2926080" cy="609600"/>
          </a:xfrm>
          <a:prstGeom prst="rect">
            <a:avLst/>
          </a:prstGeom>
          <a:noFill/>
          <a:ln/>
        </p:spPr>
        <p:txBody>
          <a:bodyPr wrap="square" lIns="0" tIns="0" rIns="0" bIns="0" rtlCol="0" anchor="ctr"/>
          <a:lstStyle/>
          <a:p>
            <a:r>
              <a:rPr lang="en-US" sz="1467" b="1" dirty="0">
                <a:solidFill>
                  <a:srgbClr val="FFFFFF"/>
                </a:solidFill>
                <a:latin typeface="Trebuchet MS" pitchFamily="34" charset="0"/>
                <a:ea typeface="Trebuchet MS" pitchFamily="34" charset="-122"/>
                <a:cs typeface="Trebuchet MS" pitchFamily="34" charset="-120"/>
              </a:rPr>
              <a:t>Team Tillämpning</a:t>
            </a:r>
            <a:endParaRPr lang="en-US" sz="1467" dirty="0"/>
          </a:p>
        </p:txBody>
      </p:sp>
      <p:sp>
        <p:nvSpPr>
          <p:cNvPr id="15" name="Text 13"/>
          <p:cNvSpPr/>
          <p:nvPr/>
        </p:nvSpPr>
        <p:spPr>
          <a:xfrm>
            <a:off x="8412480" y="4397061"/>
            <a:ext cx="2804160" cy="2175309"/>
          </a:xfrm>
          <a:prstGeom prst="rect">
            <a:avLst/>
          </a:prstGeom>
          <a:noFill/>
          <a:ln/>
        </p:spPr>
        <p:txBody>
          <a:bodyPr wrap="square" lIns="0" tIns="0" rIns="0" bIns="0" rtlCol="0" anchor="t"/>
          <a:lstStyle/>
          <a:p>
            <a:pPr marL="457189" indent="-457189">
              <a:lnSpc>
                <a:spcPct val="110000"/>
              </a:lnSpc>
              <a:spcAft>
                <a:spcPts val="1333"/>
              </a:spcAft>
              <a:buSzPct val="100000"/>
              <a:buChar char="•"/>
            </a:pPr>
            <a:r>
              <a:rPr lang="en-US" sz="1467" dirty="0" err="1">
                <a:solidFill>
                  <a:srgbClr val="1E2D3D"/>
                </a:solidFill>
                <a:latin typeface="Calibri" pitchFamily="34" charset="0"/>
                <a:ea typeface="Calibri" pitchFamily="34" charset="-122"/>
                <a:cs typeface="Calibri" pitchFamily="34" charset="-120"/>
              </a:rPr>
              <a:t>Pilotbeskrivning</a:t>
            </a:r>
            <a:r>
              <a:rPr lang="en-US" sz="1467" dirty="0">
                <a:solidFill>
                  <a:srgbClr val="1E2D3D"/>
                </a:solidFill>
                <a:latin typeface="Calibri" pitchFamily="34" charset="0"/>
                <a:ea typeface="Calibri" pitchFamily="34" charset="-122"/>
                <a:cs typeface="Calibri" pitchFamily="34" charset="-120"/>
              </a:rPr>
              <a:t> - Niklas</a:t>
            </a:r>
            <a:endParaRPr lang="en-US" sz="1467" dirty="0"/>
          </a:p>
          <a:p>
            <a:pPr marL="457189" indent="-457189">
              <a:lnSpc>
                <a:spcPct val="110000"/>
              </a:lnSpc>
              <a:spcAft>
                <a:spcPts val="1333"/>
              </a:spcAft>
              <a:buSzPct val="100000"/>
              <a:buChar char="•"/>
            </a:pPr>
            <a:r>
              <a:rPr lang="en-US" sz="1467" dirty="0" err="1">
                <a:solidFill>
                  <a:srgbClr val="1E2D3D"/>
                </a:solidFill>
                <a:latin typeface="Calibri" pitchFamily="34" charset="0"/>
                <a:ea typeface="Calibri" pitchFamily="34" charset="-122"/>
                <a:cs typeface="Calibri" pitchFamily="34" charset="-120"/>
              </a:rPr>
              <a:t>Pilotprocess</a:t>
            </a:r>
            <a:r>
              <a:rPr lang="en-US" sz="1467" dirty="0">
                <a:solidFill>
                  <a:srgbClr val="1E2D3D"/>
                </a:solidFill>
                <a:latin typeface="Calibri" pitchFamily="34" charset="0"/>
                <a:ea typeface="Calibri" pitchFamily="34" charset="-122"/>
                <a:cs typeface="Calibri" pitchFamily="34" charset="-120"/>
              </a:rPr>
              <a:t> - </a:t>
            </a:r>
            <a:r>
              <a:rPr lang="en-US" sz="1467" dirty="0" err="1">
                <a:solidFill>
                  <a:srgbClr val="1E2D3D"/>
                </a:solidFill>
                <a:latin typeface="Calibri" pitchFamily="34" charset="0"/>
                <a:ea typeface="Calibri" pitchFamily="34" charset="-122"/>
                <a:cs typeface="Calibri" pitchFamily="34" charset="-120"/>
              </a:rPr>
              <a:t>Kattis</a:t>
            </a:r>
            <a:endParaRPr lang="en-US" sz="1467" dirty="0"/>
          </a:p>
        </p:txBody>
      </p:sp>
      <p:sp>
        <p:nvSpPr>
          <p:cNvPr id="18" name="Shape 10">
            <a:extLst>
              <a:ext uri="{FF2B5EF4-FFF2-40B4-BE49-F238E27FC236}">
                <a16:creationId xmlns:a16="http://schemas.microsoft.com/office/drawing/2014/main" id="{513A9E7D-4FE1-433B-BBAE-7E69A81833E5}"/>
              </a:ext>
            </a:extLst>
          </p:cNvPr>
          <p:cNvSpPr/>
          <p:nvPr/>
        </p:nvSpPr>
        <p:spPr>
          <a:xfrm>
            <a:off x="8168640" y="1751798"/>
            <a:ext cx="3291840" cy="1140754"/>
          </a:xfrm>
          <a:prstGeom prst="rect">
            <a:avLst/>
          </a:prstGeom>
          <a:solidFill>
            <a:srgbClr val="FFFFFF"/>
          </a:solidFill>
          <a:ln/>
          <a:effectLst>
            <a:outerShdw blurRad="50800" dist="19050" dir="8100000" algn="bl" rotWithShape="0">
              <a:srgbClr val="000000">
                <a:alpha val="10000"/>
              </a:srgbClr>
            </a:outerShdw>
          </a:effectLst>
        </p:spPr>
      </p:sp>
      <p:sp>
        <p:nvSpPr>
          <p:cNvPr id="19" name="Shape 11">
            <a:extLst>
              <a:ext uri="{FF2B5EF4-FFF2-40B4-BE49-F238E27FC236}">
                <a16:creationId xmlns:a16="http://schemas.microsoft.com/office/drawing/2014/main" id="{C788E6DC-40CB-4155-8677-773D4B99E7CE}"/>
              </a:ext>
            </a:extLst>
          </p:cNvPr>
          <p:cNvSpPr/>
          <p:nvPr/>
        </p:nvSpPr>
        <p:spPr>
          <a:xfrm>
            <a:off x="8168640" y="1130247"/>
            <a:ext cx="3291840" cy="670560"/>
          </a:xfrm>
          <a:prstGeom prst="rect">
            <a:avLst/>
          </a:prstGeom>
          <a:ln/>
        </p:spPr>
        <p:style>
          <a:lnRef idx="2">
            <a:schemeClr val="accent1">
              <a:shade val="50000"/>
            </a:schemeClr>
          </a:lnRef>
          <a:fillRef idx="1">
            <a:schemeClr val="accent1"/>
          </a:fillRef>
          <a:effectRef idx="0">
            <a:schemeClr val="accent1"/>
          </a:effectRef>
          <a:fontRef idx="minor">
            <a:schemeClr val="lt1"/>
          </a:fontRef>
        </p:style>
      </p:sp>
      <p:sp>
        <p:nvSpPr>
          <p:cNvPr id="20" name="Text 12">
            <a:extLst>
              <a:ext uri="{FF2B5EF4-FFF2-40B4-BE49-F238E27FC236}">
                <a16:creationId xmlns:a16="http://schemas.microsoft.com/office/drawing/2014/main" id="{25D366E5-F113-4BBC-A630-778A00CB2B55}"/>
              </a:ext>
            </a:extLst>
          </p:cNvPr>
          <p:cNvSpPr/>
          <p:nvPr/>
        </p:nvSpPr>
        <p:spPr>
          <a:xfrm>
            <a:off x="8351520" y="1142198"/>
            <a:ext cx="2926080" cy="609600"/>
          </a:xfrm>
          <a:prstGeom prst="rect">
            <a:avLst/>
          </a:prstGeom>
          <a:noFill/>
          <a:ln/>
        </p:spPr>
        <p:txBody>
          <a:bodyPr wrap="square" lIns="0" tIns="0" rIns="0" bIns="0" rtlCol="0" anchor="ctr"/>
          <a:lstStyle/>
          <a:p>
            <a:r>
              <a:rPr lang="en-US" sz="1467" b="1" dirty="0">
                <a:solidFill>
                  <a:srgbClr val="FFFFFF"/>
                </a:solidFill>
                <a:latin typeface="Trebuchet MS" pitchFamily="34" charset="0"/>
                <a:ea typeface="Trebuchet MS" pitchFamily="34" charset="-122"/>
                <a:cs typeface="Trebuchet MS" pitchFamily="34" charset="-120"/>
              </a:rPr>
              <a:t>Digg Teknik (Team 401)</a:t>
            </a:r>
            <a:endParaRPr lang="en-US" sz="1467" dirty="0"/>
          </a:p>
        </p:txBody>
      </p:sp>
      <p:sp>
        <p:nvSpPr>
          <p:cNvPr id="21" name="Text 13">
            <a:extLst>
              <a:ext uri="{FF2B5EF4-FFF2-40B4-BE49-F238E27FC236}">
                <a16:creationId xmlns:a16="http://schemas.microsoft.com/office/drawing/2014/main" id="{5FD94D4D-019F-42BF-8FD7-733EC50F026B}"/>
              </a:ext>
            </a:extLst>
          </p:cNvPr>
          <p:cNvSpPr/>
          <p:nvPr/>
        </p:nvSpPr>
        <p:spPr>
          <a:xfrm>
            <a:off x="8412480" y="1869627"/>
            <a:ext cx="2804160" cy="1007444"/>
          </a:xfrm>
          <a:prstGeom prst="rect">
            <a:avLst/>
          </a:prstGeom>
          <a:noFill/>
          <a:ln/>
        </p:spPr>
        <p:txBody>
          <a:bodyPr wrap="square" lIns="0" tIns="0" rIns="0" bIns="0" rtlCol="0" anchor="t"/>
          <a:lstStyle/>
          <a:p>
            <a:pPr marL="457189" indent="-457189">
              <a:lnSpc>
                <a:spcPct val="110000"/>
              </a:lnSpc>
              <a:spcAft>
                <a:spcPts val="1333"/>
              </a:spcAft>
              <a:buSzPct val="100000"/>
              <a:buChar char="•"/>
            </a:pPr>
            <a:r>
              <a:rPr lang="en-US" sz="1467" dirty="0">
                <a:solidFill>
                  <a:srgbClr val="1E2D3D"/>
                </a:solidFill>
                <a:latin typeface="Calibri" pitchFamily="34" charset="0"/>
                <a:ea typeface="Calibri" pitchFamily="34" charset="-122"/>
                <a:cs typeface="Calibri" pitchFamily="34" charset="-120"/>
              </a:rPr>
              <a:t>Open Source-</a:t>
            </a:r>
            <a:r>
              <a:rPr lang="en-US" sz="1467" dirty="0" err="1">
                <a:solidFill>
                  <a:srgbClr val="1E2D3D"/>
                </a:solidFill>
                <a:latin typeface="Calibri" pitchFamily="34" charset="0"/>
                <a:ea typeface="Calibri" pitchFamily="34" charset="-122"/>
                <a:cs typeface="Calibri" pitchFamily="34" charset="-120"/>
              </a:rPr>
              <a:t>komponenter</a:t>
            </a:r>
            <a:endParaRPr lang="en-US" sz="1467" dirty="0"/>
          </a:p>
        </p:txBody>
      </p:sp>
      <p:sp>
        <p:nvSpPr>
          <p:cNvPr id="22" name="Shape 10">
            <a:extLst>
              <a:ext uri="{FF2B5EF4-FFF2-40B4-BE49-F238E27FC236}">
                <a16:creationId xmlns:a16="http://schemas.microsoft.com/office/drawing/2014/main" id="{14116C93-1E46-43F1-8FB8-B330E27C79AA}"/>
              </a:ext>
            </a:extLst>
          </p:cNvPr>
          <p:cNvSpPr/>
          <p:nvPr/>
        </p:nvSpPr>
        <p:spPr>
          <a:xfrm>
            <a:off x="4572000" y="1758135"/>
            <a:ext cx="3291840" cy="1140754"/>
          </a:xfrm>
          <a:prstGeom prst="rect">
            <a:avLst/>
          </a:prstGeom>
          <a:solidFill>
            <a:srgbClr val="FFFFFF"/>
          </a:solidFill>
          <a:ln/>
          <a:effectLst>
            <a:outerShdw blurRad="50800" dist="19050" dir="8100000" algn="bl" rotWithShape="0">
              <a:srgbClr val="000000">
                <a:alpha val="10000"/>
              </a:srgbClr>
            </a:outerShdw>
          </a:effectLst>
        </p:spPr>
      </p:sp>
      <p:sp>
        <p:nvSpPr>
          <p:cNvPr id="23" name="Shape 11">
            <a:extLst>
              <a:ext uri="{FF2B5EF4-FFF2-40B4-BE49-F238E27FC236}">
                <a16:creationId xmlns:a16="http://schemas.microsoft.com/office/drawing/2014/main" id="{B2C7467B-CFFF-4ADF-A0B1-2E88E50FE43C}"/>
              </a:ext>
            </a:extLst>
          </p:cNvPr>
          <p:cNvSpPr/>
          <p:nvPr/>
        </p:nvSpPr>
        <p:spPr>
          <a:xfrm>
            <a:off x="4572000" y="1136584"/>
            <a:ext cx="3291840" cy="67056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lstStyle/>
          <a:p>
            <a:endParaRPr lang="sv-SE" dirty="0"/>
          </a:p>
        </p:txBody>
      </p:sp>
      <p:sp>
        <p:nvSpPr>
          <p:cNvPr id="24" name="Text 12">
            <a:extLst>
              <a:ext uri="{FF2B5EF4-FFF2-40B4-BE49-F238E27FC236}">
                <a16:creationId xmlns:a16="http://schemas.microsoft.com/office/drawing/2014/main" id="{D84C641A-7338-4987-B418-7DFDEA5DCE78}"/>
              </a:ext>
            </a:extLst>
          </p:cNvPr>
          <p:cNvSpPr/>
          <p:nvPr/>
        </p:nvSpPr>
        <p:spPr>
          <a:xfrm>
            <a:off x="4754880" y="1148535"/>
            <a:ext cx="2926080" cy="609600"/>
          </a:xfrm>
          <a:prstGeom prst="rect">
            <a:avLst/>
          </a:prstGeom>
          <a:noFill/>
          <a:ln/>
        </p:spPr>
        <p:txBody>
          <a:bodyPr wrap="square" lIns="0" tIns="0" rIns="0" bIns="0" rtlCol="0" anchor="ctr"/>
          <a:lstStyle/>
          <a:p>
            <a:r>
              <a:rPr lang="en-US" sz="1467" b="1" dirty="0">
                <a:solidFill>
                  <a:srgbClr val="FFFFFF"/>
                </a:solidFill>
                <a:latin typeface="Trebuchet MS" pitchFamily="34" charset="0"/>
                <a:ea typeface="Trebuchet MS" pitchFamily="34" charset="-122"/>
                <a:cs typeface="Trebuchet MS" pitchFamily="34" charset="-120"/>
              </a:rPr>
              <a:t>Digg </a:t>
            </a:r>
            <a:r>
              <a:rPr lang="en-US" sz="1467" b="1" dirty="0" err="1">
                <a:solidFill>
                  <a:srgbClr val="FFFFFF"/>
                </a:solidFill>
                <a:latin typeface="Trebuchet MS" pitchFamily="34" charset="0"/>
                <a:ea typeface="Trebuchet MS" pitchFamily="34" charset="-122"/>
                <a:cs typeface="Trebuchet MS" pitchFamily="34" charset="-120"/>
              </a:rPr>
              <a:t>verksamhet</a:t>
            </a:r>
            <a:endParaRPr lang="en-US" sz="1467" dirty="0"/>
          </a:p>
        </p:txBody>
      </p:sp>
      <p:sp>
        <p:nvSpPr>
          <p:cNvPr id="25" name="Text 13">
            <a:extLst>
              <a:ext uri="{FF2B5EF4-FFF2-40B4-BE49-F238E27FC236}">
                <a16:creationId xmlns:a16="http://schemas.microsoft.com/office/drawing/2014/main" id="{86266AF0-9C65-4B4A-B728-85C2324416CD}"/>
              </a:ext>
            </a:extLst>
          </p:cNvPr>
          <p:cNvSpPr/>
          <p:nvPr/>
        </p:nvSpPr>
        <p:spPr>
          <a:xfrm>
            <a:off x="4815840" y="1875964"/>
            <a:ext cx="2804160" cy="1007444"/>
          </a:xfrm>
          <a:prstGeom prst="rect">
            <a:avLst/>
          </a:prstGeom>
          <a:noFill/>
          <a:ln/>
        </p:spPr>
        <p:txBody>
          <a:bodyPr wrap="square" lIns="0" tIns="0" rIns="0" bIns="0" rtlCol="0" anchor="t"/>
          <a:lstStyle/>
          <a:p>
            <a:pPr marL="457189" indent="-457189">
              <a:lnSpc>
                <a:spcPct val="110000"/>
              </a:lnSpc>
              <a:spcAft>
                <a:spcPts val="1333"/>
              </a:spcAft>
              <a:buSzPct val="100000"/>
              <a:buChar char="•"/>
            </a:pPr>
            <a:r>
              <a:rPr lang="en-US" sz="1467" dirty="0" err="1">
                <a:solidFill>
                  <a:srgbClr val="1E2D3D"/>
                </a:solidFill>
                <a:latin typeface="Calibri" pitchFamily="34" charset="0"/>
                <a:ea typeface="Calibri" pitchFamily="34" charset="-122"/>
                <a:cs typeface="Calibri" pitchFamily="34" charset="-120"/>
              </a:rPr>
              <a:t>Nyttoanalys</a:t>
            </a:r>
            <a:r>
              <a:rPr lang="en-US" sz="1467" dirty="0">
                <a:solidFill>
                  <a:srgbClr val="1E2D3D"/>
                </a:solidFill>
                <a:latin typeface="Calibri" pitchFamily="34" charset="0"/>
                <a:ea typeface="Calibri" pitchFamily="34" charset="-122"/>
                <a:cs typeface="Calibri" pitchFamily="34" charset="-120"/>
              </a:rPr>
              <a:t> (</a:t>
            </a:r>
            <a:r>
              <a:rPr lang="en-US" sz="1467" dirty="0" err="1">
                <a:solidFill>
                  <a:srgbClr val="1E2D3D"/>
                </a:solidFill>
                <a:latin typeface="Calibri" pitchFamily="34" charset="0"/>
                <a:ea typeface="Calibri" pitchFamily="34" charset="-122"/>
                <a:cs typeface="Calibri" pitchFamily="34" charset="-120"/>
              </a:rPr>
              <a:t>kvalitativ</a:t>
            </a:r>
            <a:r>
              <a:rPr lang="en-US" sz="1467" dirty="0">
                <a:solidFill>
                  <a:srgbClr val="1E2D3D"/>
                </a:solidFill>
                <a:latin typeface="Calibri" pitchFamily="34" charset="0"/>
                <a:ea typeface="Calibri" pitchFamily="34" charset="-122"/>
                <a:cs typeface="Calibri" pitchFamily="34" charset="-120"/>
              </a:rPr>
              <a:t>) - </a:t>
            </a:r>
            <a:r>
              <a:rPr lang="en-US" sz="1467" dirty="0" err="1">
                <a:solidFill>
                  <a:srgbClr val="1E2D3D"/>
                </a:solidFill>
                <a:latin typeface="Calibri" pitchFamily="34" charset="0"/>
                <a:ea typeface="Calibri" pitchFamily="34" charset="-122"/>
                <a:cs typeface="Calibri" pitchFamily="34" charset="-120"/>
              </a:rPr>
              <a:t>Kattis</a:t>
            </a:r>
            <a:endParaRPr lang="en-US" sz="1467" dirty="0">
              <a:solidFill>
                <a:srgbClr val="1E2D3D"/>
              </a:solidFill>
              <a:latin typeface="Calibri" pitchFamily="34" charset="0"/>
              <a:ea typeface="Calibri" pitchFamily="34" charset="-122"/>
              <a:cs typeface="Calibri" pitchFamily="34" charset="-120"/>
            </a:endParaRPr>
          </a:p>
          <a:p>
            <a:pPr marL="457189" indent="-457189">
              <a:lnSpc>
                <a:spcPct val="110000"/>
              </a:lnSpc>
              <a:spcAft>
                <a:spcPts val="1333"/>
              </a:spcAft>
              <a:buSzPct val="100000"/>
              <a:buChar char="•"/>
            </a:pPr>
            <a:r>
              <a:rPr lang="en-US" sz="1467" dirty="0" err="1">
                <a:solidFill>
                  <a:srgbClr val="1E2D3D"/>
                </a:solidFill>
                <a:latin typeface="Calibri" pitchFamily="34" charset="0"/>
                <a:ea typeface="Calibri" pitchFamily="34" charset="-122"/>
                <a:cs typeface="Calibri" pitchFamily="34" charset="-120"/>
              </a:rPr>
              <a:t>Finansieringsanalys</a:t>
            </a:r>
            <a:r>
              <a:rPr lang="en-US" sz="1467" dirty="0">
                <a:solidFill>
                  <a:srgbClr val="1E2D3D"/>
                </a:solidFill>
                <a:latin typeface="Calibri" pitchFamily="34" charset="0"/>
                <a:ea typeface="Calibri" pitchFamily="34" charset="-122"/>
                <a:cs typeface="Calibri" pitchFamily="34" charset="-120"/>
              </a:rPr>
              <a:t> (</a:t>
            </a:r>
            <a:r>
              <a:rPr lang="en-US" sz="1467" dirty="0" err="1">
                <a:solidFill>
                  <a:srgbClr val="1E2D3D"/>
                </a:solidFill>
                <a:latin typeface="Calibri" pitchFamily="34" charset="0"/>
                <a:ea typeface="Calibri" pitchFamily="34" charset="-122"/>
                <a:cs typeface="Calibri" pitchFamily="34" charset="-120"/>
              </a:rPr>
              <a:t>triggermaterial</a:t>
            </a:r>
            <a:r>
              <a:rPr lang="en-US" sz="1467" dirty="0">
                <a:solidFill>
                  <a:srgbClr val="1E2D3D"/>
                </a:solidFill>
                <a:latin typeface="Calibri" pitchFamily="34" charset="0"/>
                <a:ea typeface="Calibri" pitchFamily="34" charset="-122"/>
                <a:cs typeface="Calibri" pitchFamily="34" charset="-120"/>
              </a:rPr>
              <a:t>) - Johan</a:t>
            </a:r>
            <a:endParaRPr lang="en-US" sz="1467" dirty="0"/>
          </a:p>
        </p:txBody>
      </p:sp>
      <p:sp>
        <p:nvSpPr>
          <p:cNvPr id="26" name="Rektangel 25">
            <a:extLst>
              <a:ext uri="{FF2B5EF4-FFF2-40B4-BE49-F238E27FC236}">
                <a16:creationId xmlns:a16="http://schemas.microsoft.com/office/drawing/2014/main" id="{0966A0AE-8FF9-4FC3-AE1A-D2E6C5D9FE4F}"/>
              </a:ext>
            </a:extLst>
          </p:cNvPr>
          <p:cNvSpPr/>
          <p:nvPr/>
        </p:nvSpPr>
        <p:spPr>
          <a:xfrm>
            <a:off x="4297680" y="922341"/>
            <a:ext cx="7475221" cy="2379044"/>
          </a:xfrm>
          <a:custGeom>
            <a:avLst/>
            <a:gdLst>
              <a:gd name="connsiteX0" fmla="*/ 0 w 7475221"/>
              <a:gd name="connsiteY0" fmla="*/ 0 h 2379044"/>
              <a:gd name="connsiteX1" fmla="*/ 425513 w 7475221"/>
              <a:gd name="connsiteY1" fmla="*/ 0 h 2379044"/>
              <a:gd name="connsiteX2" fmla="*/ 1150034 w 7475221"/>
              <a:gd name="connsiteY2" fmla="*/ 0 h 2379044"/>
              <a:gd name="connsiteX3" fmla="*/ 1874555 w 7475221"/>
              <a:gd name="connsiteY3" fmla="*/ 0 h 2379044"/>
              <a:gd name="connsiteX4" fmla="*/ 2374820 w 7475221"/>
              <a:gd name="connsiteY4" fmla="*/ 0 h 2379044"/>
              <a:gd name="connsiteX5" fmla="*/ 2875085 w 7475221"/>
              <a:gd name="connsiteY5" fmla="*/ 0 h 2379044"/>
              <a:gd name="connsiteX6" fmla="*/ 3300598 w 7475221"/>
              <a:gd name="connsiteY6" fmla="*/ 0 h 2379044"/>
              <a:gd name="connsiteX7" fmla="*/ 3726110 w 7475221"/>
              <a:gd name="connsiteY7" fmla="*/ 0 h 2379044"/>
              <a:gd name="connsiteX8" fmla="*/ 4226375 w 7475221"/>
              <a:gd name="connsiteY8" fmla="*/ 0 h 2379044"/>
              <a:gd name="connsiteX9" fmla="*/ 4950896 w 7475221"/>
              <a:gd name="connsiteY9" fmla="*/ 0 h 2379044"/>
              <a:gd name="connsiteX10" fmla="*/ 5301657 w 7475221"/>
              <a:gd name="connsiteY10" fmla="*/ 0 h 2379044"/>
              <a:gd name="connsiteX11" fmla="*/ 5801922 w 7475221"/>
              <a:gd name="connsiteY11" fmla="*/ 0 h 2379044"/>
              <a:gd name="connsiteX12" fmla="*/ 6526443 w 7475221"/>
              <a:gd name="connsiteY12" fmla="*/ 0 h 2379044"/>
              <a:gd name="connsiteX13" fmla="*/ 7475221 w 7475221"/>
              <a:gd name="connsiteY13" fmla="*/ 0 h 2379044"/>
              <a:gd name="connsiteX14" fmla="*/ 7475221 w 7475221"/>
              <a:gd name="connsiteY14" fmla="*/ 547180 h 2379044"/>
              <a:gd name="connsiteX15" fmla="*/ 7475221 w 7475221"/>
              <a:gd name="connsiteY15" fmla="*/ 1165732 h 2379044"/>
              <a:gd name="connsiteX16" fmla="*/ 7475221 w 7475221"/>
              <a:gd name="connsiteY16" fmla="*/ 1689121 h 2379044"/>
              <a:gd name="connsiteX17" fmla="*/ 7475221 w 7475221"/>
              <a:gd name="connsiteY17" fmla="*/ 2379044 h 2379044"/>
              <a:gd name="connsiteX18" fmla="*/ 6750700 w 7475221"/>
              <a:gd name="connsiteY18" fmla="*/ 2379044 h 2379044"/>
              <a:gd name="connsiteX19" fmla="*/ 6100930 w 7475221"/>
              <a:gd name="connsiteY19" fmla="*/ 2379044 h 2379044"/>
              <a:gd name="connsiteX20" fmla="*/ 5750170 w 7475221"/>
              <a:gd name="connsiteY20" fmla="*/ 2379044 h 2379044"/>
              <a:gd name="connsiteX21" fmla="*/ 5175153 w 7475221"/>
              <a:gd name="connsiteY21" fmla="*/ 2379044 h 2379044"/>
              <a:gd name="connsiteX22" fmla="*/ 4749640 w 7475221"/>
              <a:gd name="connsiteY22" fmla="*/ 2379044 h 2379044"/>
              <a:gd name="connsiteX23" fmla="*/ 4324128 w 7475221"/>
              <a:gd name="connsiteY23" fmla="*/ 2379044 h 2379044"/>
              <a:gd name="connsiteX24" fmla="*/ 3599606 w 7475221"/>
              <a:gd name="connsiteY24" fmla="*/ 2379044 h 2379044"/>
              <a:gd name="connsiteX25" fmla="*/ 3174094 w 7475221"/>
              <a:gd name="connsiteY25" fmla="*/ 2379044 h 2379044"/>
              <a:gd name="connsiteX26" fmla="*/ 2673829 w 7475221"/>
              <a:gd name="connsiteY26" fmla="*/ 2379044 h 2379044"/>
              <a:gd name="connsiteX27" fmla="*/ 2248316 w 7475221"/>
              <a:gd name="connsiteY27" fmla="*/ 2379044 h 2379044"/>
              <a:gd name="connsiteX28" fmla="*/ 1523795 w 7475221"/>
              <a:gd name="connsiteY28" fmla="*/ 2379044 h 2379044"/>
              <a:gd name="connsiteX29" fmla="*/ 1098282 w 7475221"/>
              <a:gd name="connsiteY29" fmla="*/ 2379044 h 2379044"/>
              <a:gd name="connsiteX30" fmla="*/ 747522 w 7475221"/>
              <a:gd name="connsiteY30" fmla="*/ 2379044 h 2379044"/>
              <a:gd name="connsiteX31" fmla="*/ 0 w 7475221"/>
              <a:gd name="connsiteY31" fmla="*/ 2379044 h 2379044"/>
              <a:gd name="connsiteX32" fmla="*/ 0 w 7475221"/>
              <a:gd name="connsiteY32" fmla="*/ 1760493 h 2379044"/>
              <a:gd name="connsiteX33" fmla="*/ 0 w 7475221"/>
              <a:gd name="connsiteY33" fmla="*/ 1213312 h 2379044"/>
              <a:gd name="connsiteX34" fmla="*/ 0 w 7475221"/>
              <a:gd name="connsiteY34" fmla="*/ 618551 h 2379044"/>
              <a:gd name="connsiteX35" fmla="*/ 0 w 7475221"/>
              <a:gd name="connsiteY35" fmla="*/ 0 h 237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75221" h="2379044" extrusionOk="0">
                <a:moveTo>
                  <a:pt x="0" y="0"/>
                </a:moveTo>
                <a:cubicBezTo>
                  <a:pt x="146023" y="-38935"/>
                  <a:pt x="273516" y="43552"/>
                  <a:pt x="425513" y="0"/>
                </a:cubicBezTo>
                <a:cubicBezTo>
                  <a:pt x="577510" y="-43552"/>
                  <a:pt x="889846" y="75794"/>
                  <a:pt x="1150034" y="0"/>
                </a:cubicBezTo>
                <a:cubicBezTo>
                  <a:pt x="1410222" y="-75794"/>
                  <a:pt x="1596539" y="46093"/>
                  <a:pt x="1874555" y="0"/>
                </a:cubicBezTo>
                <a:cubicBezTo>
                  <a:pt x="2152571" y="-46093"/>
                  <a:pt x="2176622" y="51948"/>
                  <a:pt x="2374820" y="0"/>
                </a:cubicBezTo>
                <a:cubicBezTo>
                  <a:pt x="2573019" y="-51948"/>
                  <a:pt x="2689246" y="34615"/>
                  <a:pt x="2875085" y="0"/>
                </a:cubicBezTo>
                <a:cubicBezTo>
                  <a:pt x="3060925" y="-34615"/>
                  <a:pt x="3132153" y="27030"/>
                  <a:pt x="3300598" y="0"/>
                </a:cubicBezTo>
                <a:cubicBezTo>
                  <a:pt x="3469043" y="-27030"/>
                  <a:pt x="3545548" y="26296"/>
                  <a:pt x="3726110" y="0"/>
                </a:cubicBezTo>
                <a:cubicBezTo>
                  <a:pt x="3906672" y="-26296"/>
                  <a:pt x="4115033" y="18513"/>
                  <a:pt x="4226375" y="0"/>
                </a:cubicBezTo>
                <a:cubicBezTo>
                  <a:pt x="4337717" y="-18513"/>
                  <a:pt x="4685060" y="23520"/>
                  <a:pt x="4950896" y="0"/>
                </a:cubicBezTo>
                <a:cubicBezTo>
                  <a:pt x="5216732" y="-23520"/>
                  <a:pt x="5154475" y="31148"/>
                  <a:pt x="5301657" y="0"/>
                </a:cubicBezTo>
                <a:cubicBezTo>
                  <a:pt x="5448839" y="-31148"/>
                  <a:pt x="5656599" y="43796"/>
                  <a:pt x="5801922" y="0"/>
                </a:cubicBezTo>
                <a:cubicBezTo>
                  <a:pt x="5947246" y="-43796"/>
                  <a:pt x="6302155" y="82755"/>
                  <a:pt x="6526443" y="0"/>
                </a:cubicBezTo>
                <a:cubicBezTo>
                  <a:pt x="6750731" y="-82755"/>
                  <a:pt x="7249983" y="88530"/>
                  <a:pt x="7475221" y="0"/>
                </a:cubicBezTo>
                <a:cubicBezTo>
                  <a:pt x="7476100" y="165406"/>
                  <a:pt x="7458845" y="379667"/>
                  <a:pt x="7475221" y="547180"/>
                </a:cubicBezTo>
                <a:cubicBezTo>
                  <a:pt x="7491597" y="714693"/>
                  <a:pt x="7464294" y="898205"/>
                  <a:pt x="7475221" y="1165732"/>
                </a:cubicBezTo>
                <a:cubicBezTo>
                  <a:pt x="7486148" y="1433259"/>
                  <a:pt x="7440689" y="1479897"/>
                  <a:pt x="7475221" y="1689121"/>
                </a:cubicBezTo>
                <a:cubicBezTo>
                  <a:pt x="7509753" y="1898345"/>
                  <a:pt x="7414557" y="2124262"/>
                  <a:pt x="7475221" y="2379044"/>
                </a:cubicBezTo>
                <a:cubicBezTo>
                  <a:pt x="7160008" y="2413755"/>
                  <a:pt x="6914713" y="2330929"/>
                  <a:pt x="6750700" y="2379044"/>
                </a:cubicBezTo>
                <a:cubicBezTo>
                  <a:pt x="6586687" y="2427159"/>
                  <a:pt x="6251295" y="2325639"/>
                  <a:pt x="6100930" y="2379044"/>
                </a:cubicBezTo>
                <a:cubicBezTo>
                  <a:pt x="5950565" y="2432449"/>
                  <a:pt x="5874343" y="2341635"/>
                  <a:pt x="5750170" y="2379044"/>
                </a:cubicBezTo>
                <a:cubicBezTo>
                  <a:pt x="5625997" y="2416453"/>
                  <a:pt x="5294313" y="2317622"/>
                  <a:pt x="5175153" y="2379044"/>
                </a:cubicBezTo>
                <a:cubicBezTo>
                  <a:pt x="5055993" y="2440466"/>
                  <a:pt x="4923219" y="2330334"/>
                  <a:pt x="4749640" y="2379044"/>
                </a:cubicBezTo>
                <a:cubicBezTo>
                  <a:pt x="4576061" y="2427754"/>
                  <a:pt x="4487536" y="2370342"/>
                  <a:pt x="4324128" y="2379044"/>
                </a:cubicBezTo>
                <a:cubicBezTo>
                  <a:pt x="4160720" y="2387746"/>
                  <a:pt x="3887183" y="2293950"/>
                  <a:pt x="3599606" y="2379044"/>
                </a:cubicBezTo>
                <a:cubicBezTo>
                  <a:pt x="3312029" y="2464138"/>
                  <a:pt x="3268155" y="2352227"/>
                  <a:pt x="3174094" y="2379044"/>
                </a:cubicBezTo>
                <a:cubicBezTo>
                  <a:pt x="3080033" y="2405861"/>
                  <a:pt x="2774141" y="2336903"/>
                  <a:pt x="2673829" y="2379044"/>
                </a:cubicBezTo>
                <a:cubicBezTo>
                  <a:pt x="2573517" y="2421185"/>
                  <a:pt x="2367902" y="2331532"/>
                  <a:pt x="2248316" y="2379044"/>
                </a:cubicBezTo>
                <a:cubicBezTo>
                  <a:pt x="2128730" y="2426556"/>
                  <a:pt x="1843635" y="2327073"/>
                  <a:pt x="1523795" y="2379044"/>
                </a:cubicBezTo>
                <a:cubicBezTo>
                  <a:pt x="1203955" y="2431015"/>
                  <a:pt x="1250611" y="2364262"/>
                  <a:pt x="1098282" y="2379044"/>
                </a:cubicBezTo>
                <a:cubicBezTo>
                  <a:pt x="945953" y="2393826"/>
                  <a:pt x="906740" y="2339153"/>
                  <a:pt x="747522" y="2379044"/>
                </a:cubicBezTo>
                <a:cubicBezTo>
                  <a:pt x="588304" y="2418935"/>
                  <a:pt x="329249" y="2299095"/>
                  <a:pt x="0" y="2379044"/>
                </a:cubicBezTo>
                <a:cubicBezTo>
                  <a:pt x="-17356" y="2104136"/>
                  <a:pt x="70544" y="1940388"/>
                  <a:pt x="0" y="1760493"/>
                </a:cubicBezTo>
                <a:cubicBezTo>
                  <a:pt x="-70544" y="1580598"/>
                  <a:pt x="63615" y="1396880"/>
                  <a:pt x="0" y="1213312"/>
                </a:cubicBezTo>
                <a:cubicBezTo>
                  <a:pt x="-63615" y="1029744"/>
                  <a:pt x="45858" y="796938"/>
                  <a:pt x="0" y="618551"/>
                </a:cubicBezTo>
                <a:cubicBezTo>
                  <a:pt x="-45858" y="440164"/>
                  <a:pt x="28289" y="206966"/>
                  <a:pt x="0" y="0"/>
                </a:cubicBezTo>
                <a:close/>
              </a:path>
            </a:pathLst>
          </a:custGeom>
          <a:noFill/>
          <a:ln>
            <a:extLst>
              <a:ext uri="{C807C97D-BFC1-408E-A445-0C87EB9F89A2}">
                <ask:lineSketchStyleProps xmlns:ask="http://schemas.microsoft.com/office/drawing/2018/sketchyshapes" sd="929988372">
                  <a:prstGeom prst="rect">
                    <a:avLst/>
                  </a:prstGeom>
                  <ask:type>
                    <ask:lineSketchScribble/>
                  </ask:type>
                </ask:lineSketchStyleProps>
              </a:ext>
            </a:extLst>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p>
        </p:txBody>
      </p:sp>
      <p:sp>
        <p:nvSpPr>
          <p:cNvPr id="27" name="Rektangel 26">
            <a:extLst>
              <a:ext uri="{FF2B5EF4-FFF2-40B4-BE49-F238E27FC236}">
                <a16:creationId xmlns:a16="http://schemas.microsoft.com/office/drawing/2014/main" id="{48BF34AE-51D9-44FF-8C1B-2A64C9C69660}"/>
              </a:ext>
            </a:extLst>
          </p:cNvPr>
          <p:cNvSpPr/>
          <p:nvPr/>
        </p:nvSpPr>
        <p:spPr>
          <a:xfrm>
            <a:off x="835795" y="3475810"/>
            <a:ext cx="10937106" cy="3263766"/>
          </a:xfrm>
          <a:custGeom>
            <a:avLst/>
            <a:gdLst>
              <a:gd name="connsiteX0" fmla="*/ 0 w 10937106"/>
              <a:gd name="connsiteY0" fmla="*/ 0 h 3263766"/>
              <a:gd name="connsiteX1" fmla="*/ 356895 w 10937106"/>
              <a:gd name="connsiteY1" fmla="*/ 0 h 3263766"/>
              <a:gd name="connsiteX2" fmla="*/ 1151274 w 10937106"/>
              <a:gd name="connsiteY2" fmla="*/ 0 h 3263766"/>
              <a:gd name="connsiteX3" fmla="*/ 1945654 w 10937106"/>
              <a:gd name="connsiteY3" fmla="*/ 0 h 3263766"/>
              <a:gd name="connsiteX4" fmla="*/ 2411920 w 10937106"/>
              <a:gd name="connsiteY4" fmla="*/ 0 h 3263766"/>
              <a:gd name="connsiteX5" fmla="*/ 2878186 w 10937106"/>
              <a:gd name="connsiteY5" fmla="*/ 0 h 3263766"/>
              <a:gd name="connsiteX6" fmla="*/ 3235081 w 10937106"/>
              <a:gd name="connsiteY6" fmla="*/ 0 h 3263766"/>
              <a:gd name="connsiteX7" fmla="*/ 3591976 w 10937106"/>
              <a:gd name="connsiteY7" fmla="*/ 0 h 3263766"/>
              <a:gd name="connsiteX8" fmla="*/ 4058242 w 10937106"/>
              <a:gd name="connsiteY8" fmla="*/ 0 h 3263766"/>
              <a:gd name="connsiteX9" fmla="*/ 4852621 w 10937106"/>
              <a:gd name="connsiteY9" fmla="*/ 0 h 3263766"/>
              <a:gd name="connsiteX10" fmla="*/ 5100145 w 10937106"/>
              <a:gd name="connsiteY10" fmla="*/ 0 h 3263766"/>
              <a:gd name="connsiteX11" fmla="*/ 5566411 w 10937106"/>
              <a:gd name="connsiteY11" fmla="*/ 0 h 3263766"/>
              <a:gd name="connsiteX12" fmla="*/ 6360791 w 10937106"/>
              <a:gd name="connsiteY12" fmla="*/ 0 h 3263766"/>
              <a:gd name="connsiteX13" fmla="*/ 7155170 w 10937106"/>
              <a:gd name="connsiteY13" fmla="*/ 0 h 3263766"/>
              <a:gd name="connsiteX14" fmla="*/ 7512065 w 10937106"/>
              <a:gd name="connsiteY14" fmla="*/ 0 h 3263766"/>
              <a:gd name="connsiteX15" fmla="*/ 7868960 w 10937106"/>
              <a:gd name="connsiteY15" fmla="*/ 0 h 3263766"/>
              <a:gd name="connsiteX16" fmla="*/ 8553968 w 10937106"/>
              <a:gd name="connsiteY16" fmla="*/ 0 h 3263766"/>
              <a:gd name="connsiteX17" fmla="*/ 8910863 w 10937106"/>
              <a:gd name="connsiteY17" fmla="*/ 0 h 3263766"/>
              <a:gd name="connsiteX18" fmla="*/ 9595871 w 10937106"/>
              <a:gd name="connsiteY18" fmla="*/ 0 h 3263766"/>
              <a:gd name="connsiteX19" fmla="*/ 10280880 w 10937106"/>
              <a:gd name="connsiteY19" fmla="*/ 0 h 3263766"/>
              <a:gd name="connsiteX20" fmla="*/ 10937106 w 10937106"/>
              <a:gd name="connsiteY20" fmla="*/ 0 h 3263766"/>
              <a:gd name="connsiteX21" fmla="*/ 10937106 w 10937106"/>
              <a:gd name="connsiteY21" fmla="*/ 576599 h 3263766"/>
              <a:gd name="connsiteX22" fmla="*/ 10937106 w 10937106"/>
              <a:gd name="connsiteY22" fmla="*/ 1153197 h 3263766"/>
              <a:gd name="connsiteX23" fmla="*/ 10937106 w 10937106"/>
              <a:gd name="connsiteY23" fmla="*/ 1729796 h 3263766"/>
              <a:gd name="connsiteX24" fmla="*/ 10937106 w 10937106"/>
              <a:gd name="connsiteY24" fmla="*/ 2175844 h 3263766"/>
              <a:gd name="connsiteX25" fmla="*/ 10937106 w 10937106"/>
              <a:gd name="connsiteY25" fmla="*/ 2719805 h 3263766"/>
              <a:gd name="connsiteX26" fmla="*/ 10937106 w 10937106"/>
              <a:gd name="connsiteY26" fmla="*/ 3263766 h 3263766"/>
              <a:gd name="connsiteX27" fmla="*/ 10142727 w 10937106"/>
              <a:gd name="connsiteY27" fmla="*/ 3263766 h 3263766"/>
              <a:gd name="connsiteX28" fmla="*/ 9348347 w 10937106"/>
              <a:gd name="connsiteY28" fmla="*/ 3263766 h 3263766"/>
              <a:gd name="connsiteX29" fmla="*/ 8991452 w 10937106"/>
              <a:gd name="connsiteY29" fmla="*/ 3263766 h 3263766"/>
              <a:gd name="connsiteX30" fmla="*/ 8743928 w 10937106"/>
              <a:gd name="connsiteY30" fmla="*/ 3263766 h 3263766"/>
              <a:gd name="connsiteX31" fmla="*/ 8168291 w 10937106"/>
              <a:gd name="connsiteY31" fmla="*/ 3263766 h 3263766"/>
              <a:gd name="connsiteX32" fmla="*/ 7483283 w 10937106"/>
              <a:gd name="connsiteY32" fmla="*/ 3263766 h 3263766"/>
              <a:gd name="connsiteX33" fmla="*/ 6907646 w 10937106"/>
              <a:gd name="connsiteY33" fmla="*/ 3263766 h 3263766"/>
              <a:gd name="connsiteX34" fmla="*/ 6332009 w 10937106"/>
              <a:gd name="connsiteY34" fmla="*/ 3263766 h 3263766"/>
              <a:gd name="connsiteX35" fmla="*/ 5537629 w 10937106"/>
              <a:gd name="connsiteY35" fmla="*/ 3263766 h 3263766"/>
              <a:gd name="connsiteX36" fmla="*/ 5290105 w 10937106"/>
              <a:gd name="connsiteY36" fmla="*/ 3263766 h 3263766"/>
              <a:gd name="connsiteX37" fmla="*/ 4933210 w 10937106"/>
              <a:gd name="connsiteY37" fmla="*/ 3263766 h 3263766"/>
              <a:gd name="connsiteX38" fmla="*/ 4138831 w 10937106"/>
              <a:gd name="connsiteY38" fmla="*/ 3263766 h 3263766"/>
              <a:gd name="connsiteX39" fmla="*/ 3563194 w 10937106"/>
              <a:gd name="connsiteY39" fmla="*/ 3263766 h 3263766"/>
              <a:gd name="connsiteX40" fmla="*/ 3096928 w 10937106"/>
              <a:gd name="connsiteY40" fmla="*/ 3263766 h 3263766"/>
              <a:gd name="connsiteX41" fmla="*/ 2630662 w 10937106"/>
              <a:gd name="connsiteY41" fmla="*/ 3263766 h 3263766"/>
              <a:gd name="connsiteX42" fmla="*/ 2164396 w 10937106"/>
              <a:gd name="connsiteY42" fmla="*/ 3263766 h 3263766"/>
              <a:gd name="connsiteX43" fmla="*/ 1916872 w 10937106"/>
              <a:gd name="connsiteY43" fmla="*/ 3263766 h 3263766"/>
              <a:gd name="connsiteX44" fmla="*/ 1122492 w 10937106"/>
              <a:gd name="connsiteY44" fmla="*/ 3263766 h 3263766"/>
              <a:gd name="connsiteX45" fmla="*/ 546855 w 10937106"/>
              <a:gd name="connsiteY45" fmla="*/ 3263766 h 3263766"/>
              <a:gd name="connsiteX46" fmla="*/ 0 w 10937106"/>
              <a:gd name="connsiteY46" fmla="*/ 3263766 h 3263766"/>
              <a:gd name="connsiteX47" fmla="*/ 0 w 10937106"/>
              <a:gd name="connsiteY47" fmla="*/ 2719805 h 3263766"/>
              <a:gd name="connsiteX48" fmla="*/ 0 w 10937106"/>
              <a:gd name="connsiteY48" fmla="*/ 2273757 h 3263766"/>
              <a:gd name="connsiteX49" fmla="*/ 0 w 10937106"/>
              <a:gd name="connsiteY49" fmla="*/ 1762434 h 3263766"/>
              <a:gd name="connsiteX50" fmla="*/ 0 w 10937106"/>
              <a:gd name="connsiteY50" fmla="*/ 1251110 h 3263766"/>
              <a:gd name="connsiteX51" fmla="*/ 0 w 10937106"/>
              <a:gd name="connsiteY51" fmla="*/ 772425 h 3263766"/>
              <a:gd name="connsiteX52" fmla="*/ 0 w 10937106"/>
              <a:gd name="connsiteY52" fmla="*/ 0 h 326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0937106" h="3263766" extrusionOk="0">
                <a:moveTo>
                  <a:pt x="0" y="0"/>
                </a:moveTo>
                <a:cubicBezTo>
                  <a:pt x="151713" y="-17310"/>
                  <a:pt x="211588" y="22817"/>
                  <a:pt x="356895" y="0"/>
                </a:cubicBezTo>
                <a:cubicBezTo>
                  <a:pt x="502202" y="-22817"/>
                  <a:pt x="812961" y="37080"/>
                  <a:pt x="1151274" y="0"/>
                </a:cubicBezTo>
                <a:cubicBezTo>
                  <a:pt x="1489587" y="-37080"/>
                  <a:pt x="1620880" y="60525"/>
                  <a:pt x="1945654" y="0"/>
                </a:cubicBezTo>
                <a:cubicBezTo>
                  <a:pt x="2270428" y="-60525"/>
                  <a:pt x="2249628" y="27008"/>
                  <a:pt x="2411920" y="0"/>
                </a:cubicBezTo>
                <a:cubicBezTo>
                  <a:pt x="2574212" y="-27008"/>
                  <a:pt x="2729891" y="48934"/>
                  <a:pt x="2878186" y="0"/>
                </a:cubicBezTo>
                <a:cubicBezTo>
                  <a:pt x="3026481" y="-48934"/>
                  <a:pt x="3056860" y="41336"/>
                  <a:pt x="3235081" y="0"/>
                </a:cubicBezTo>
                <a:cubicBezTo>
                  <a:pt x="3413302" y="-41336"/>
                  <a:pt x="3493681" y="6143"/>
                  <a:pt x="3591976" y="0"/>
                </a:cubicBezTo>
                <a:cubicBezTo>
                  <a:pt x="3690272" y="-6143"/>
                  <a:pt x="3915894" y="36575"/>
                  <a:pt x="4058242" y="0"/>
                </a:cubicBezTo>
                <a:cubicBezTo>
                  <a:pt x="4200590" y="-36575"/>
                  <a:pt x="4648812" y="85545"/>
                  <a:pt x="4852621" y="0"/>
                </a:cubicBezTo>
                <a:cubicBezTo>
                  <a:pt x="5056430" y="-85545"/>
                  <a:pt x="4988899" y="17677"/>
                  <a:pt x="5100145" y="0"/>
                </a:cubicBezTo>
                <a:cubicBezTo>
                  <a:pt x="5211391" y="-17677"/>
                  <a:pt x="5404686" y="39500"/>
                  <a:pt x="5566411" y="0"/>
                </a:cubicBezTo>
                <a:cubicBezTo>
                  <a:pt x="5728136" y="-39500"/>
                  <a:pt x="6150162" y="14472"/>
                  <a:pt x="6360791" y="0"/>
                </a:cubicBezTo>
                <a:cubicBezTo>
                  <a:pt x="6571420" y="-14472"/>
                  <a:pt x="6967621" y="68695"/>
                  <a:pt x="7155170" y="0"/>
                </a:cubicBezTo>
                <a:cubicBezTo>
                  <a:pt x="7342719" y="-68695"/>
                  <a:pt x="7422601" y="8816"/>
                  <a:pt x="7512065" y="0"/>
                </a:cubicBezTo>
                <a:cubicBezTo>
                  <a:pt x="7601529" y="-8816"/>
                  <a:pt x="7764231" y="9190"/>
                  <a:pt x="7868960" y="0"/>
                </a:cubicBezTo>
                <a:cubicBezTo>
                  <a:pt x="7973690" y="-9190"/>
                  <a:pt x="8295236" y="59204"/>
                  <a:pt x="8553968" y="0"/>
                </a:cubicBezTo>
                <a:cubicBezTo>
                  <a:pt x="8812700" y="-59204"/>
                  <a:pt x="8755271" y="27564"/>
                  <a:pt x="8910863" y="0"/>
                </a:cubicBezTo>
                <a:cubicBezTo>
                  <a:pt x="9066456" y="-27564"/>
                  <a:pt x="9436723" y="861"/>
                  <a:pt x="9595871" y="0"/>
                </a:cubicBezTo>
                <a:cubicBezTo>
                  <a:pt x="9755019" y="-861"/>
                  <a:pt x="9988664" y="33207"/>
                  <a:pt x="10280880" y="0"/>
                </a:cubicBezTo>
                <a:cubicBezTo>
                  <a:pt x="10573096" y="-33207"/>
                  <a:pt x="10677734" y="24156"/>
                  <a:pt x="10937106" y="0"/>
                </a:cubicBezTo>
                <a:cubicBezTo>
                  <a:pt x="10990133" y="153411"/>
                  <a:pt x="10917048" y="297473"/>
                  <a:pt x="10937106" y="576599"/>
                </a:cubicBezTo>
                <a:cubicBezTo>
                  <a:pt x="10957164" y="855725"/>
                  <a:pt x="10930747" y="995880"/>
                  <a:pt x="10937106" y="1153197"/>
                </a:cubicBezTo>
                <a:cubicBezTo>
                  <a:pt x="10943465" y="1310514"/>
                  <a:pt x="10922099" y="1598676"/>
                  <a:pt x="10937106" y="1729796"/>
                </a:cubicBezTo>
                <a:cubicBezTo>
                  <a:pt x="10952113" y="1860916"/>
                  <a:pt x="10930219" y="1988192"/>
                  <a:pt x="10937106" y="2175844"/>
                </a:cubicBezTo>
                <a:cubicBezTo>
                  <a:pt x="10943993" y="2363496"/>
                  <a:pt x="10935234" y="2581619"/>
                  <a:pt x="10937106" y="2719805"/>
                </a:cubicBezTo>
                <a:cubicBezTo>
                  <a:pt x="10938978" y="2857991"/>
                  <a:pt x="10878494" y="3135892"/>
                  <a:pt x="10937106" y="3263766"/>
                </a:cubicBezTo>
                <a:cubicBezTo>
                  <a:pt x="10649063" y="3296927"/>
                  <a:pt x="10341141" y="3236367"/>
                  <a:pt x="10142727" y="3263766"/>
                </a:cubicBezTo>
                <a:cubicBezTo>
                  <a:pt x="9944313" y="3291165"/>
                  <a:pt x="9601808" y="3211847"/>
                  <a:pt x="9348347" y="3263766"/>
                </a:cubicBezTo>
                <a:cubicBezTo>
                  <a:pt x="9094886" y="3315685"/>
                  <a:pt x="9081553" y="3252395"/>
                  <a:pt x="8991452" y="3263766"/>
                </a:cubicBezTo>
                <a:cubicBezTo>
                  <a:pt x="8901351" y="3275137"/>
                  <a:pt x="8797663" y="3254767"/>
                  <a:pt x="8743928" y="3263766"/>
                </a:cubicBezTo>
                <a:cubicBezTo>
                  <a:pt x="8690193" y="3272765"/>
                  <a:pt x="8341030" y="3214015"/>
                  <a:pt x="8168291" y="3263766"/>
                </a:cubicBezTo>
                <a:cubicBezTo>
                  <a:pt x="7995552" y="3313517"/>
                  <a:pt x="7774422" y="3240419"/>
                  <a:pt x="7483283" y="3263766"/>
                </a:cubicBezTo>
                <a:cubicBezTo>
                  <a:pt x="7192144" y="3287113"/>
                  <a:pt x="7032312" y="3249925"/>
                  <a:pt x="6907646" y="3263766"/>
                </a:cubicBezTo>
                <a:cubicBezTo>
                  <a:pt x="6782980" y="3277607"/>
                  <a:pt x="6594154" y="3220983"/>
                  <a:pt x="6332009" y="3263766"/>
                </a:cubicBezTo>
                <a:cubicBezTo>
                  <a:pt x="6069864" y="3306549"/>
                  <a:pt x="5754413" y="3250972"/>
                  <a:pt x="5537629" y="3263766"/>
                </a:cubicBezTo>
                <a:cubicBezTo>
                  <a:pt x="5320845" y="3276560"/>
                  <a:pt x="5348653" y="3248651"/>
                  <a:pt x="5290105" y="3263766"/>
                </a:cubicBezTo>
                <a:cubicBezTo>
                  <a:pt x="5231557" y="3278881"/>
                  <a:pt x="5074577" y="3223971"/>
                  <a:pt x="4933210" y="3263766"/>
                </a:cubicBezTo>
                <a:cubicBezTo>
                  <a:pt x="4791843" y="3303561"/>
                  <a:pt x="4420193" y="3238335"/>
                  <a:pt x="4138831" y="3263766"/>
                </a:cubicBezTo>
                <a:cubicBezTo>
                  <a:pt x="3857469" y="3289197"/>
                  <a:pt x="3827222" y="3247271"/>
                  <a:pt x="3563194" y="3263766"/>
                </a:cubicBezTo>
                <a:cubicBezTo>
                  <a:pt x="3299166" y="3280261"/>
                  <a:pt x="3314750" y="3218218"/>
                  <a:pt x="3096928" y="3263766"/>
                </a:cubicBezTo>
                <a:cubicBezTo>
                  <a:pt x="2879106" y="3309314"/>
                  <a:pt x="2825856" y="3220235"/>
                  <a:pt x="2630662" y="3263766"/>
                </a:cubicBezTo>
                <a:cubicBezTo>
                  <a:pt x="2435468" y="3307297"/>
                  <a:pt x="2332824" y="3225064"/>
                  <a:pt x="2164396" y="3263766"/>
                </a:cubicBezTo>
                <a:cubicBezTo>
                  <a:pt x="1995968" y="3302468"/>
                  <a:pt x="1969853" y="3240020"/>
                  <a:pt x="1916872" y="3263766"/>
                </a:cubicBezTo>
                <a:cubicBezTo>
                  <a:pt x="1863891" y="3287512"/>
                  <a:pt x="1499969" y="3177869"/>
                  <a:pt x="1122492" y="3263766"/>
                </a:cubicBezTo>
                <a:cubicBezTo>
                  <a:pt x="745015" y="3349663"/>
                  <a:pt x="701964" y="3251058"/>
                  <a:pt x="546855" y="3263766"/>
                </a:cubicBezTo>
                <a:cubicBezTo>
                  <a:pt x="391746" y="3276474"/>
                  <a:pt x="260726" y="3240584"/>
                  <a:pt x="0" y="3263766"/>
                </a:cubicBezTo>
                <a:cubicBezTo>
                  <a:pt x="-47971" y="3066137"/>
                  <a:pt x="32365" y="2905929"/>
                  <a:pt x="0" y="2719805"/>
                </a:cubicBezTo>
                <a:cubicBezTo>
                  <a:pt x="-32365" y="2533681"/>
                  <a:pt x="12248" y="2376523"/>
                  <a:pt x="0" y="2273757"/>
                </a:cubicBezTo>
                <a:cubicBezTo>
                  <a:pt x="-12248" y="2170991"/>
                  <a:pt x="14252" y="1892955"/>
                  <a:pt x="0" y="1762434"/>
                </a:cubicBezTo>
                <a:cubicBezTo>
                  <a:pt x="-14252" y="1631913"/>
                  <a:pt x="29833" y="1475805"/>
                  <a:pt x="0" y="1251110"/>
                </a:cubicBezTo>
                <a:cubicBezTo>
                  <a:pt x="-29833" y="1026415"/>
                  <a:pt x="2545" y="916446"/>
                  <a:pt x="0" y="772425"/>
                </a:cubicBezTo>
                <a:cubicBezTo>
                  <a:pt x="-2545" y="628404"/>
                  <a:pt x="25123" y="181367"/>
                  <a:pt x="0" y="0"/>
                </a:cubicBezTo>
                <a:close/>
              </a:path>
            </a:pathLst>
          </a:custGeom>
          <a:noFill/>
          <a:ln>
            <a:extLst>
              <a:ext uri="{C807C97D-BFC1-408E-A445-0C87EB9F89A2}">
                <ask:lineSketchStyleProps xmlns:ask="http://schemas.microsoft.com/office/drawing/2018/sketchyshapes" sd="929988372">
                  <a:prstGeom prst="rect">
                    <a:avLst/>
                  </a:prstGeom>
                  <ask:type>
                    <ask:lineSketchScribble/>
                  </ask:type>
                </ask:lineSketchStyleProps>
              </a:ext>
            </a:extLst>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p>
        </p:txBody>
      </p:sp>
      <p:sp>
        <p:nvSpPr>
          <p:cNvPr id="28" name="textruta 27">
            <a:extLst>
              <a:ext uri="{FF2B5EF4-FFF2-40B4-BE49-F238E27FC236}">
                <a16:creationId xmlns:a16="http://schemas.microsoft.com/office/drawing/2014/main" id="{23E74D04-5F65-4D3B-BEAC-7F53D7B97BF4}"/>
              </a:ext>
            </a:extLst>
          </p:cNvPr>
          <p:cNvSpPr txBox="1"/>
          <p:nvPr/>
        </p:nvSpPr>
        <p:spPr>
          <a:xfrm>
            <a:off x="39229" y="2553800"/>
            <a:ext cx="2359941" cy="369332"/>
          </a:xfrm>
          <a:prstGeom prst="rect">
            <a:avLst/>
          </a:prstGeom>
          <a:noFill/>
        </p:spPr>
        <p:txBody>
          <a:bodyPr wrap="none" rtlCol="0">
            <a:spAutoFit/>
          </a:bodyPr>
          <a:lstStyle/>
          <a:p>
            <a:pPr algn="l"/>
            <a:r>
              <a:rPr lang="sv-SE" dirty="0">
                <a:latin typeface="+mn-lt"/>
              </a:rPr>
              <a:t>Det vi gjort i samverkan</a:t>
            </a:r>
          </a:p>
        </p:txBody>
      </p:sp>
      <p:sp>
        <p:nvSpPr>
          <p:cNvPr id="29" name="textruta 28">
            <a:extLst>
              <a:ext uri="{FF2B5EF4-FFF2-40B4-BE49-F238E27FC236}">
                <a16:creationId xmlns:a16="http://schemas.microsoft.com/office/drawing/2014/main" id="{30AC6A51-6D2E-41AA-AB70-EE6D5012159C}"/>
              </a:ext>
            </a:extLst>
          </p:cNvPr>
          <p:cNvSpPr txBox="1"/>
          <p:nvPr/>
        </p:nvSpPr>
        <p:spPr>
          <a:xfrm>
            <a:off x="2051345" y="2179306"/>
            <a:ext cx="1972015" cy="369332"/>
          </a:xfrm>
          <a:prstGeom prst="rect">
            <a:avLst/>
          </a:prstGeom>
          <a:noFill/>
        </p:spPr>
        <p:txBody>
          <a:bodyPr wrap="none" rtlCol="0">
            <a:spAutoFit/>
          </a:bodyPr>
          <a:lstStyle/>
          <a:p>
            <a:pPr algn="l"/>
            <a:r>
              <a:rPr lang="sv-SE" dirty="0">
                <a:latin typeface="+mn-lt"/>
              </a:rPr>
              <a:t>Det vi gjort på Digg</a:t>
            </a:r>
          </a:p>
        </p:txBody>
      </p:sp>
      <p:cxnSp>
        <p:nvCxnSpPr>
          <p:cNvPr id="31" name="Koppling: böjd 30">
            <a:extLst>
              <a:ext uri="{FF2B5EF4-FFF2-40B4-BE49-F238E27FC236}">
                <a16:creationId xmlns:a16="http://schemas.microsoft.com/office/drawing/2014/main" id="{DD0E1102-6B5B-48AD-9DA0-A1A4092D0A5C}"/>
              </a:ext>
            </a:extLst>
          </p:cNvPr>
          <p:cNvCxnSpPr>
            <a:cxnSpLocks/>
            <a:stCxn id="29" idx="0"/>
          </p:cNvCxnSpPr>
          <p:nvPr/>
        </p:nvCxnSpPr>
        <p:spPr>
          <a:xfrm rot="5400000" flipH="1" flipV="1">
            <a:off x="3314117" y="1287182"/>
            <a:ext cx="615361" cy="1168889"/>
          </a:xfrm>
          <a:prstGeom prst="curvedConnector2">
            <a:avLst/>
          </a:prstGeom>
          <a:ln w="38100">
            <a:tailEnd type="triangle"/>
          </a:ln>
        </p:spPr>
        <p:style>
          <a:lnRef idx="1">
            <a:schemeClr val="dk1"/>
          </a:lnRef>
          <a:fillRef idx="0">
            <a:schemeClr val="dk1"/>
          </a:fillRef>
          <a:effectRef idx="0">
            <a:schemeClr val="dk1"/>
          </a:effectRef>
          <a:fontRef idx="minor">
            <a:schemeClr val="tx1"/>
          </a:fontRef>
        </p:style>
      </p:cxnSp>
      <p:cxnSp>
        <p:nvCxnSpPr>
          <p:cNvPr id="37" name="Koppling: böjd 36">
            <a:extLst>
              <a:ext uri="{FF2B5EF4-FFF2-40B4-BE49-F238E27FC236}">
                <a16:creationId xmlns:a16="http://schemas.microsoft.com/office/drawing/2014/main" id="{65EF5033-D4C3-4C16-A1C9-9E587DE7BB53}"/>
              </a:ext>
            </a:extLst>
          </p:cNvPr>
          <p:cNvCxnSpPr>
            <a:stCxn id="28" idx="2"/>
          </p:cNvCxnSpPr>
          <p:nvPr/>
        </p:nvCxnSpPr>
        <p:spPr>
          <a:xfrm rot="16200000" flipH="1">
            <a:off x="1262975" y="2879356"/>
            <a:ext cx="439794" cy="527345"/>
          </a:xfrm>
          <a:prstGeom prst="curvedConnector2">
            <a:avLst/>
          </a:prstGeom>
          <a:ln w="38100">
            <a:tailEnd type="triangle"/>
          </a:ln>
        </p:spPr>
        <p:style>
          <a:lnRef idx="1">
            <a:schemeClr val="dk1"/>
          </a:lnRef>
          <a:fillRef idx="0">
            <a:schemeClr val="dk1"/>
          </a:fillRef>
          <a:effectRef idx="0">
            <a:schemeClr val="dk1"/>
          </a:effectRef>
          <a:fontRef idx="minor">
            <a:schemeClr val="tx1"/>
          </a:fontRef>
        </p:style>
      </p:cxnSp>
      <p:sp>
        <p:nvSpPr>
          <p:cNvPr id="38" name="Rektangel 37">
            <a:extLst>
              <a:ext uri="{FF2B5EF4-FFF2-40B4-BE49-F238E27FC236}">
                <a16:creationId xmlns:a16="http://schemas.microsoft.com/office/drawing/2014/main" id="{4C75F080-EF80-49A0-BF2F-A5609AF22C34}"/>
              </a:ext>
            </a:extLst>
          </p:cNvPr>
          <p:cNvSpPr/>
          <p:nvPr/>
        </p:nvSpPr>
        <p:spPr>
          <a:xfrm rot="20859545">
            <a:off x="9463619" y="2445551"/>
            <a:ext cx="2130392" cy="44255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dirty="0"/>
              <a:t>Ca 10.45</a:t>
            </a:r>
          </a:p>
        </p:txBody>
      </p:sp>
      <p:grpSp>
        <p:nvGrpSpPr>
          <p:cNvPr id="42" name="Grupp 41">
            <a:extLst>
              <a:ext uri="{FF2B5EF4-FFF2-40B4-BE49-F238E27FC236}">
                <a16:creationId xmlns:a16="http://schemas.microsoft.com/office/drawing/2014/main" id="{302E7B82-6CCF-46EB-A62E-99C85085116B}"/>
              </a:ext>
            </a:extLst>
          </p:cNvPr>
          <p:cNvGrpSpPr/>
          <p:nvPr/>
        </p:nvGrpSpPr>
        <p:grpSpPr>
          <a:xfrm>
            <a:off x="10647642" y="1077579"/>
            <a:ext cx="1112557" cy="615361"/>
            <a:chOff x="431120" y="1129452"/>
            <a:chExt cx="1112557" cy="615361"/>
          </a:xfrm>
          <a:solidFill>
            <a:schemeClr val="tx2">
              <a:lumMod val="60000"/>
              <a:lumOff val="40000"/>
            </a:schemeClr>
          </a:solidFill>
        </p:grpSpPr>
        <p:sp>
          <p:nvSpPr>
            <p:cNvPr id="43" name="Rektangel 42">
              <a:extLst>
                <a:ext uri="{FF2B5EF4-FFF2-40B4-BE49-F238E27FC236}">
                  <a16:creationId xmlns:a16="http://schemas.microsoft.com/office/drawing/2014/main" id="{66615DBD-0E25-40D6-B86C-31FB574411AC}"/>
                </a:ext>
              </a:extLst>
            </p:cNvPr>
            <p:cNvSpPr/>
            <p:nvPr/>
          </p:nvSpPr>
          <p:spPr>
            <a:xfrm rot="19381630">
              <a:off x="431120" y="1129452"/>
              <a:ext cx="228962" cy="615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4" name="Rektangel 43">
              <a:extLst>
                <a:ext uri="{FF2B5EF4-FFF2-40B4-BE49-F238E27FC236}">
                  <a16:creationId xmlns:a16="http://schemas.microsoft.com/office/drawing/2014/main" id="{044E5F81-7867-4359-A15B-9F356012EDD6}"/>
                </a:ext>
              </a:extLst>
            </p:cNvPr>
            <p:cNvSpPr/>
            <p:nvPr/>
          </p:nvSpPr>
          <p:spPr>
            <a:xfrm rot="3171266">
              <a:off x="890511" y="800191"/>
              <a:ext cx="228962" cy="10773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45" name="Grupp 44">
            <a:extLst>
              <a:ext uri="{FF2B5EF4-FFF2-40B4-BE49-F238E27FC236}">
                <a16:creationId xmlns:a16="http://schemas.microsoft.com/office/drawing/2014/main" id="{B26D3C3C-6DA9-486B-BEA4-6CADBF091117}"/>
              </a:ext>
            </a:extLst>
          </p:cNvPr>
          <p:cNvGrpSpPr/>
          <p:nvPr/>
        </p:nvGrpSpPr>
        <p:grpSpPr>
          <a:xfrm>
            <a:off x="6766523" y="3583580"/>
            <a:ext cx="1112557" cy="615361"/>
            <a:chOff x="431120" y="1129452"/>
            <a:chExt cx="1112557" cy="615361"/>
          </a:xfrm>
          <a:solidFill>
            <a:schemeClr val="tx2">
              <a:lumMod val="60000"/>
              <a:lumOff val="40000"/>
            </a:schemeClr>
          </a:solidFill>
        </p:grpSpPr>
        <p:sp>
          <p:nvSpPr>
            <p:cNvPr id="46" name="Rektangel 45">
              <a:extLst>
                <a:ext uri="{FF2B5EF4-FFF2-40B4-BE49-F238E27FC236}">
                  <a16:creationId xmlns:a16="http://schemas.microsoft.com/office/drawing/2014/main" id="{01669E95-516C-4CA4-81F2-7AD4843473D8}"/>
                </a:ext>
              </a:extLst>
            </p:cNvPr>
            <p:cNvSpPr/>
            <p:nvPr/>
          </p:nvSpPr>
          <p:spPr>
            <a:xfrm rot="19381630">
              <a:off x="431120" y="1129452"/>
              <a:ext cx="228962" cy="615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7" name="Rektangel 46">
              <a:extLst>
                <a:ext uri="{FF2B5EF4-FFF2-40B4-BE49-F238E27FC236}">
                  <a16:creationId xmlns:a16="http://schemas.microsoft.com/office/drawing/2014/main" id="{6F868BB1-C48C-4811-8CF5-7837485577A4}"/>
                </a:ext>
              </a:extLst>
            </p:cNvPr>
            <p:cNvSpPr/>
            <p:nvPr/>
          </p:nvSpPr>
          <p:spPr>
            <a:xfrm rot="3171266">
              <a:off x="890511" y="800191"/>
              <a:ext cx="228962" cy="10773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48" name="Grupp 47">
            <a:extLst>
              <a:ext uri="{FF2B5EF4-FFF2-40B4-BE49-F238E27FC236}">
                <a16:creationId xmlns:a16="http://schemas.microsoft.com/office/drawing/2014/main" id="{79EF584D-7D08-444F-A88F-9EA0730CFC1B}"/>
              </a:ext>
            </a:extLst>
          </p:cNvPr>
          <p:cNvGrpSpPr/>
          <p:nvPr/>
        </p:nvGrpSpPr>
        <p:grpSpPr>
          <a:xfrm>
            <a:off x="3467081" y="3606966"/>
            <a:ext cx="1112557" cy="615361"/>
            <a:chOff x="431120" y="1129452"/>
            <a:chExt cx="1112557" cy="615361"/>
          </a:xfrm>
          <a:solidFill>
            <a:schemeClr val="tx2">
              <a:lumMod val="60000"/>
              <a:lumOff val="40000"/>
            </a:schemeClr>
          </a:solidFill>
        </p:grpSpPr>
        <p:sp>
          <p:nvSpPr>
            <p:cNvPr id="49" name="Rektangel 48">
              <a:extLst>
                <a:ext uri="{FF2B5EF4-FFF2-40B4-BE49-F238E27FC236}">
                  <a16:creationId xmlns:a16="http://schemas.microsoft.com/office/drawing/2014/main" id="{553BBADB-EBA5-450C-96AC-AD455912DAB4}"/>
                </a:ext>
              </a:extLst>
            </p:cNvPr>
            <p:cNvSpPr/>
            <p:nvPr/>
          </p:nvSpPr>
          <p:spPr>
            <a:xfrm rot="19381630">
              <a:off x="431120" y="1129452"/>
              <a:ext cx="228962" cy="615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0" name="Rektangel 49">
              <a:extLst>
                <a:ext uri="{FF2B5EF4-FFF2-40B4-BE49-F238E27FC236}">
                  <a16:creationId xmlns:a16="http://schemas.microsoft.com/office/drawing/2014/main" id="{533A8ECF-3BEA-450D-81DF-BF3207641620}"/>
                </a:ext>
              </a:extLst>
            </p:cNvPr>
            <p:cNvSpPr/>
            <p:nvPr/>
          </p:nvSpPr>
          <p:spPr>
            <a:xfrm rot="3171266">
              <a:off x="890511" y="800191"/>
              <a:ext cx="228962" cy="10773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04800"/>
            <a:ext cx="10972800" cy="670560"/>
          </a:xfrm>
          <a:prstGeom prst="rect">
            <a:avLst/>
          </a:prstGeom>
          <a:noFill/>
          <a:ln/>
        </p:spPr>
        <p:txBody>
          <a:bodyPr wrap="square" lIns="0" tIns="0" rIns="0" bIns="0" rtlCol="0" anchor="ctr"/>
          <a:lstStyle/>
          <a:p>
            <a:r>
              <a:rPr lang="en-US" sz="3200" b="1" dirty="0">
                <a:solidFill>
                  <a:srgbClr val="1B2A4A"/>
                </a:solidFill>
                <a:latin typeface="Trebuchet MS" pitchFamily="34" charset="0"/>
                <a:ea typeface="Trebuchet MS" pitchFamily="34" charset="-122"/>
                <a:cs typeface="Trebuchet MS" pitchFamily="34" charset="-120"/>
              </a:rPr>
              <a:t>Rekommenderad modell och principer</a:t>
            </a:r>
            <a:endParaRPr lang="en-US" sz="3200" dirty="0"/>
          </a:p>
        </p:txBody>
      </p:sp>
      <p:sp>
        <p:nvSpPr>
          <p:cNvPr id="4" name="Shape 2"/>
          <p:cNvSpPr/>
          <p:nvPr/>
        </p:nvSpPr>
        <p:spPr>
          <a:xfrm>
            <a:off x="975360" y="1219200"/>
            <a:ext cx="6096000" cy="1950720"/>
          </a:xfrm>
          <a:prstGeom prst="rect">
            <a:avLst/>
          </a:prstGeom>
          <a:ln/>
        </p:spPr>
        <p:style>
          <a:lnRef idx="2">
            <a:schemeClr val="dk1"/>
          </a:lnRef>
          <a:fillRef idx="1">
            <a:schemeClr val="lt1"/>
          </a:fillRef>
          <a:effectRef idx="0">
            <a:schemeClr val="dk1"/>
          </a:effectRef>
          <a:fontRef idx="minor">
            <a:schemeClr val="dk1"/>
          </a:fontRef>
        </p:style>
      </p:sp>
      <p:sp>
        <p:nvSpPr>
          <p:cNvPr id="5" name="Shape 3"/>
          <p:cNvSpPr/>
          <p:nvPr/>
        </p:nvSpPr>
        <p:spPr>
          <a:xfrm>
            <a:off x="975360" y="1219200"/>
            <a:ext cx="6096000" cy="487680"/>
          </a:xfrm>
          <a:prstGeom prst="rect">
            <a:avLst/>
          </a:prstGeom>
          <a:ln/>
        </p:spPr>
        <p:style>
          <a:lnRef idx="2">
            <a:schemeClr val="accent1">
              <a:shade val="50000"/>
            </a:schemeClr>
          </a:lnRef>
          <a:fillRef idx="1">
            <a:schemeClr val="accent1"/>
          </a:fillRef>
          <a:effectRef idx="0">
            <a:schemeClr val="accent1"/>
          </a:effectRef>
          <a:fontRef idx="minor">
            <a:schemeClr val="lt1"/>
          </a:fontRef>
        </p:style>
      </p:sp>
      <p:sp>
        <p:nvSpPr>
          <p:cNvPr id="6" name="Text 4"/>
          <p:cNvSpPr/>
          <p:nvPr/>
        </p:nvSpPr>
        <p:spPr>
          <a:xfrm>
            <a:off x="1158240" y="1255776"/>
            <a:ext cx="5730240" cy="414528"/>
          </a:xfrm>
          <a:prstGeom prst="rect">
            <a:avLst/>
          </a:prstGeom>
          <a:noFill/>
          <a:ln/>
        </p:spPr>
        <p:txBody>
          <a:bodyPr wrap="square" lIns="0" tIns="0" rIns="0" bIns="0" rtlCol="0" anchor="ctr"/>
          <a:lstStyle/>
          <a:p>
            <a:r>
              <a:rPr lang="en-US" sz="1600" b="1" dirty="0">
                <a:solidFill>
                  <a:srgbClr val="FFFFFF"/>
                </a:solidFill>
                <a:latin typeface="Trebuchet MS" pitchFamily="34" charset="0"/>
                <a:ea typeface="Trebuchet MS" pitchFamily="34" charset="-122"/>
                <a:cs typeface="Trebuchet MS" pitchFamily="34" charset="-120"/>
              </a:rPr>
              <a:t>Digg – </a:t>
            </a:r>
            <a:r>
              <a:rPr lang="en-US" sz="1600" b="1" dirty="0" err="1">
                <a:solidFill>
                  <a:srgbClr val="FFFFFF"/>
                </a:solidFill>
                <a:latin typeface="Trebuchet MS" pitchFamily="34" charset="0"/>
                <a:ea typeface="Trebuchet MS" pitchFamily="34" charset="-122"/>
                <a:cs typeface="Trebuchet MS" pitchFamily="34" charset="-120"/>
              </a:rPr>
              <a:t>Ledningsaktör</a:t>
            </a:r>
            <a:r>
              <a:rPr lang="en-US" sz="1600" b="1" dirty="0">
                <a:solidFill>
                  <a:srgbClr val="FFFFFF"/>
                </a:solidFill>
                <a:latin typeface="Trebuchet MS" pitchFamily="34" charset="0"/>
                <a:ea typeface="Trebuchet MS" pitchFamily="34" charset="-122"/>
                <a:cs typeface="Trebuchet MS" pitchFamily="34" charset="-120"/>
              </a:rPr>
              <a:t> (anslagsfinansierat)</a:t>
            </a:r>
            <a:endParaRPr lang="en-US" sz="1600" dirty="0"/>
          </a:p>
        </p:txBody>
      </p:sp>
      <p:sp>
        <p:nvSpPr>
          <p:cNvPr id="7" name="Text 5"/>
          <p:cNvSpPr/>
          <p:nvPr/>
        </p:nvSpPr>
        <p:spPr>
          <a:xfrm>
            <a:off x="1158240" y="1804416"/>
            <a:ext cx="5730240" cy="1280160"/>
          </a:xfrm>
          <a:prstGeom prst="rect">
            <a:avLst/>
          </a:prstGeom>
          <a:noFill/>
          <a:ln/>
        </p:spPr>
        <p:txBody>
          <a:bodyPr wrap="square" lIns="0" tIns="0" rIns="0" bIns="0" rtlCol="0" anchor="t"/>
          <a:lstStyle/>
          <a:p>
            <a:pPr marL="457189" indent="-457189">
              <a:spcAft>
                <a:spcPts val="400"/>
              </a:spcAft>
              <a:buSzPct val="100000"/>
              <a:buChar char="•"/>
            </a:pPr>
            <a:r>
              <a:rPr lang="en-US" sz="1333" dirty="0">
                <a:solidFill>
                  <a:srgbClr val="1E2D3D"/>
                </a:solidFill>
                <a:latin typeface="Calibri" pitchFamily="34" charset="0"/>
                <a:ea typeface="Calibri" pitchFamily="34" charset="-122"/>
                <a:cs typeface="Calibri" pitchFamily="34" charset="-120"/>
              </a:rPr>
              <a:t>Regelverk, tillitsramverk, samordning</a:t>
            </a:r>
            <a:endParaRPr lang="en-US" sz="1333" dirty="0"/>
          </a:p>
          <a:p>
            <a:pPr marL="457189" indent="-457189">
              <a:spcAft>
                <a:spcPts val="400"/>
              </a:spcAft>
              <a:buSzPct val="100000"/>
              <a:buChar char="•"/>
            </a:pPr>
            <a:r>
              <a:rPr lang="en-US" sz="1333" dirty="0">
                <a:solidFill>
                  <a:srgbClr val="1E2D3D"/>
                </a:solidFill>
                <a:latin typeface="Calibri" pitchFamily="34" charset="0"/>
                <a:ea typeface="Calibri" pitchFamily="34" charset="-122"/>
                <a:cs typeface="Calibri" pitchFamily="34" charset="-120"/>
              </a:rPr>
              <a:t>Gemensamma </a:t>
            </a:r>
            <a:r>
              <a:rPr lang="en-US" sz="1333" dirty="0" err="1">
                <a:solidFill>
                  <a:srgbClr val="1E2D3D"/>
                </a:solidFill>
                <a:latin typeface="Calibri" pitchFamily="34" charset="0"/>
                <a:ea typeface="Calibri" pitchFamily="34" charset="-122"/>
                <a:cs typeface="Calibri" pitchFamily="34" charset="-120"/>
              </a:rPr>
              <a:t>federativa</a:t>
            </a:r>
            <a:r>
              <a:rPr lang="en-US" sz="1333" dirty="0">
                <a:solidFill>
                  <a:srgbClr val="1E2D3D"/>
                </a:solidFill>
                <a:latin typeface="Calibri" pitchFamily="34" charset="0"/>
                <a:ea typeface="Calibri" pitchFamily="34" charset="-122"/>
                <a:cs typeface="Calibri" pitchFamily="34" charset="-120"/>
              </a:rPr>
              <a:t> </a:t>
            </a:r>
            <a:r>
              <a:rPr lang="en-US" sz="1333" dirty="0" err="1">
                <a:solidFill>
                  <a:srgbClr val="1E2D3D"/>
                </a:solidFill>
                <a:latin typeface="Calibri" pitchFamily="34" charset="0"/>
                <a:ea typeface="Calibri" pitchFamily="34" charset="-122"/>
                <a:cs typeface="Calibri" pitchFamily="34" charset="-120"/>
              </a:rPr>
              <a:t>funktioner</a:t>
            </a:r>
            <a:endParaRPr lang="en-US" sz="1333" dirty="0"/>
          </a:p>
          <a:p>
            <a:pPr marL="457189" indent="-457189">
              <a:spcAft>
                <a:spcPts val="400"/>
              </a:spcAft>
              <a:buSzPct val="100000"/>
              <a:buChar char="•"/>
            </a:pPr>
            <a:r>
              <a:rPr lang="en-US" sz="1333" dirty="0">
                <a:solidFill>
                  <a:srgbClr val="1E2D3D"/>
                </a:solidFill>
                <a:latin typeface="Calibri" pitchFamily="34" charset="0"/>
                <a:ea typeface="Calibri" pitchFamily="34" charset="-122"/>
                <a:cs typeface="Calibri" pitchFamily="34" charset="-120"/>
              </a:rPr>
              <a:t>Anslutning av </a:t>
            </a:r>
            <a:r>
              <a:rPr lang="en-US" sz="1333" dirty="0" err="1">
                <a:solidFill>
                  <a:srgbClr val="1E2D3D"/>
                </a:solidFill>
                <a:latin typeface="Calibri" pitchFamily="34" charset="0"/>
                <a:ea typeface="Calibri" pitchFamily="34" charset="-122"/>
                <a:cs typeface="Calibri" pitchFamily="34" charset="-120"/>
              </a:rPr>
              <a:t>operatörer</a:t>
            </a:r>
            <a:endParaRPr lang="en-US" sz="1333" dirty="0"/>
          </a:p>
          <a:p>
            <a:pPr marL="457189" indent="-457189">
              <a:buSzPct val="100000"/>
              <a:buChar char="•"/>
            </a:pPr>
            <a:r>
              <a:rPr lang="en-US" sz="1333" b="1" dirty="0">
                <a:solidFill>
                  <a:srgbClr val="1E2D3D"/>
                </a:solidFill>
                <a:latin typeface="Calibri" pitchFamily="34" charset="0"/>
                <a:ea typeface="Calibri" pitchFamily="34" charset="-122"/>
                <a:cs typeface="Calibri" pitchFamily="34" charset="-120"/>
              </a:rPr>
              <a:t>Inte </a:t>
            </a:r>
            <a:r>
              <a:rPr lang="en-US" sz="1333" b="1" dirty="0" err="1">
                <a:solidFill>
                  <a:srgbClr val="1E2D3D"/>
                </a:solidFill>
                <a:latin typeface="Calibri" pitchFamily="34" charset="0"/>
                <a:ea typeface="Calibri" pitchFamily="34" charset="-122"/>
                <a:cs typeface="Calibri" pitchFamily="34" charset="-120"/>
              </a:rPr>
              <a:t>prissättande</a:t>
            </a:r>
            <a:r>
              <a:rPr lang="en-US" sz="1333" b="1" dirty="0">
                <a:solidFill>
                  <a:srgbClr val="1E2D3D"/>
                </a:solidFill>
                <a:latin typeface="Calibri" pitchFamily="34" charset="0"/>
                <a:ea typeface="Calibri" pitchFamily="34" charset="-122"/>
                <a:cs typeface="Calibri" pitchFamily="34" charset="-120"/>
              </a:rPr>
              <a:t> </a:t>
            </a:r>
            <a:r>
              <a:rPr lang="en-US" sz="1333" b="1" dirty="0" err="1">
                <a:solidFill>
                  <a:srgbClr val="1E2D3D"/>
                </a:solidFill>
                <a:latin typeface="Calibri" pitchFamily="34" charset="0"/>
                <a:ea typeface="Calibri" pitchFamily="34" charset="-122"/>
                <a:cs typeface="Calibri" pitchFamily="34" charset="-120"/>
              </a:rPr>
              <a:t>aktör</a:t>
            </a:r>
            <a:endParaRPr lang="en-US" sz="1333" dirty="0"/>
          </a:p>
        </p:txBody>
      </p:sp>
      <p:sp>
        <p:nvSpPr>
          <p:cNvPr id="8" name="Text 6"/>
          <p:cNvSpPr/>
          <p:nvPr/>
        </p:nvSpPr>
        <p:spPr>
          <a:xfrm>
            <a:off x="975360" y="3194304"/>
            <a:ext cx="6096000" cy="304800"/>
          </a:xfrm>
          <a:prstGeom prst="rect">
            <a:avLst/>
          </a:prstGeom>
          <a:noFill/>
          <a:ln/>
        </p:spPr>
        <p:txBody>
          <a:bodyPr wrap="square" lIns="0" tIns="0" rIns="0" bIns="0" rtlCol="0" anchor="ctr"/>
          <a:lstStyle/>
          <a:p>
            <a:pPr algn="ctr"/>
            <a:r>
              <a:rPr lang="en-US" sz="1867" dirty="0">
                <a:solidFill>
                  <a:srgbClr val="E8873A"/>
                </a:solidFill>
              </a:rPr>
              <a:t>▼</a:t>
            </a:r>
            <a:endParaRPr lang="en-US" sz="1867" dirty="0"/>
          </a:p>
        </p:txBody>
      </p:sp>
      <p:sp>
        <p:nvSpPr>
          <p:cNvPr id="9" name="Shape 7"/>
          <p:cNvSpPr/>
          <p:nvPr/>
        </p:nvSpPr>
        <p:spPr>
          <a:xfrm>
            <a:off x="975360" y="3352800"/>
            <a:ext cx="6096000" cy="1950720"/>
          </a:xfrm>
          <a:prstGeom prst="rect">
            <a:avLst/>
          </a:prstGeom>
          <a:ln/>
        </p:spPr>
        <p:style>
          <a:lnRef idx="2">
            <a:schemeClr val="dk1"/>
          </a:lnRef>
          <a:fillRef idx="1">
            <a:schemeClr val="lt1"/>
          </a:fillRef>
          <a:effectRef idx="0">
            <a:schemeClr val="dk1"/>
          </a:effectRef>
          <a:fontRef idx="minor">
            <a:schemeClr val="dk1"/>
          </a:fontRef>
        </p:style>
      </p:sp>
      <p:sp>
        <p:nvSpPr>
          <p:cNvPr id="10" name="Shape 8"/>
          <p:cNvSpPr/>
          <p:nvPr/>
        </p:nvSpPr>
        <p:spPr>
          <a:xfrm>
            <a:off x="975360" y="3352800"/>
            <a:ext cx="6096000" cy="487680"/>
          </a:xfrm>
          <a:prstGeom prst="rect">
            <a:avLst/>
          </a:prstGeom>
          <a:ln/>
        </p:spPr>
        <p:style>
          <a:lnRef idx="2">
            <a:schemeClr val="accent2">
              <a:shade val="50000"/>
            </a:schemeClr>
          </a:lnRef>
          <a:fillRef idx="1">
            <a:schemeClr val="accent2"/>
          </a:fillRef>
          <a:effectRef idx="0">
            <a:schemeClr val="accent2"/>
          </a:effectRef>
          <a:fontRef idx="minor">
            <a:schemeClr val="lt1"/>
          </a:fontRef>
        </p:style>
      </p:sp>
      <p:sp>
        <p:nvSpPr>
          <p:cNvPr id="11" name="Text 9"/>
          <p:cNvSpPr/>
          <p:nvPr/>
        </p:nvSpPr>
        <p:spPr>
          <a:xfrm>
            <a:off x="1158240" y="3389376"/>
            <a:ext cx="5730240" cy="414528"/>
          </a:xfrm>
          <a:prstGeom prst="rect">
            <a:avLst/>
          </a:prstGeom>
          <a:noFill/>
          <a:ln/>
        </p:spPr>
        <p:txBody>
          <a:bodyPr wrap="square" lIns="0" tIns="0" rIns="0" bIns="0" rtlCol="0" anchor="ctr"/>
          <a:lstStyle/>
          <a:p>
            <a:r>
              <a:rPr lang="en-US" sz="1600" b="1" dirty="0">
                <a:solidFill>
                  <a:srgbClr val="FFFFFF"/>
                </a:solidFill>
                <a:latin typeface="Trebuchet MS" pitchFamily="34" charset="0"/>
                <a:ea typeface="Trebuchet MS" pitchFamily="34" charset="-122"/>
                <a:cs typeface="Trebuchet MS" pitchFamily="34" charset="-120"/>
              </a:rPr>
              <a:t>Anslutningsoperatörer (marknadsfinansierat)</a:t>
            </a:r>
            <a:endParaRPr lang="en-US" sz="1600" dirty="0"/>
          </a:p>
        </p:txBody>
      </p:sp>
      <p:sp>
        <p:nvSpPr>
          <p:cNvPr id="12" name="Text 10"/>
          <p:cNvSpPr/>
          <p:nvPr/>
        </p:nvSpPr>
        <p:spPr>
          <a:xfrm>
            <a:off x="1158240" y="3938016"/>
            <a:ext cx="5730240" cy="1280160"/>
          </a:xfrm>
          <a:prstGeom prst="rect">
            <a:avLst/>
          </a:prstGeom>
          <a:noFill/>
          <a:ln/>
        </p:spPr>
        <p:txBody>
          <a:bodyPr wrap="square" lIns="0" tIns="0" rIns="0" bIns="0" rtlCol="0" anchor="t"/>
          <a:lstStyle/>
          <a:p>
            <a:pPr marL="457189" indent="-457189">
              <a:spcAft>
                <a:spcPts val="400"/>
              </a:spcAft>
              <a:buSzPct val="100000"/>
              <a:buChar char="•"/>
            </a:pPr>
            <a:r>
              <a:rPr lang="en-US" sz="1333" dirty="0">
                <a:solidFill>
                  <a:srgbClr val="1E2D3D"/>
                </a:solidFill>
                <a:latin typeface="Calibri" pitchFamily="34" charset="0"/>
                <a:ea typeface="Calibri" pitchFamily="34" charset="-122"/>
                <a:cs typeface="Calibri" pitchFamily="34" charset="-120"/>
              </a:rPr>
              <a:t>Bär egna kostnader, prissätter mot anslutna parter</a:t>
            </a:r>
            <a:endParaRPr lang="en-US" sz="1333" dirty="0"/>
          </a:p>
          <a:p>
            <a:pPr marL="457189" indent="-457189">
              <a:spcAft>
                <a:spcPts val="400"/>
              </a:spcAft>
              <a:buSzPct val="100000"/>
              <a:buChar char="•"/>
            </a:pPr>
            <a:r>
              <a:rPr lang="en-US" sz="1333" dirty="0">
                <a:solidFill>
                  <a:srgbClr val="1E2D3D"/>
                </a:solidFill>
                <a:latin typeface="Calibri" pitchFamily="34" charset="0"/>
                <a:ea typeface="Calibri" pitchFamily="34" charset="-122"/>
                <a:cs typeface="Calibri" pitchFamily="34" charset="-120"/>
              </a:rPr>
              <a:t>Anslutning, teknisk drift, support och incidenthantering</a:t>
            </a:r>
            <a:endParaRPr lang="en-US" sz="1333" dirty="0"/>
          </a:p>
          <a:p>
            <a:pPr marL="457189" indent="-457189">
              <a:spcAft>
                <a:spcPts val="400"/>
              </a:spcAft>
              <a:buSzPct val="100000"/>
              <a:buChar char="•"/>
            </a:pPr>
            <a:r>
              <a:rPr lang="en-US" sz="1333" dirty="0">
                <a:solidFill>
                  <a:srgbClr val="1E2D3D"/>
                </a:solidFill>
                <a:latin typeface="Calibri" pitchFamily="34" charset="0"/>
                <a:ea typeface="Calibri" pitchFamily="34" charset="-122"/>
                <a:cs typeface="Calibri" pitchFamily="34" charset="-120"/>
              </a:rPr>
              <a:t>Frihet i erbjudande, teknik och målgrupp – inom regelverket</a:t>
            </a:r>
            <a:endParaRPr lang="en-US" sz="1333" dirty="0"/>
          </a:p>
          <a:p>
            <a:pPr marL="457189" indent="-457189">
              <a:buSzPct val="100000"/>
              <a:buChar char="•"/>
            </a:pPr>
            <a:r>
              <a:rPr lang="en-US" sz="1333" b="1" dirty="0">
                <a:solidFill>
                  <a:srgbClr val="1E2D3D"/>
                </a:solidFill>
                <a:latin typeface="Calibri" pitchFamily="34" charset="0"/>
                <a:ea typeface="Calibri" pitchFamily="34" charset="-122"/>
                <a:cs typeface="Calibri" pitchFamily="34" charset="-120"/>
              </a:rPr>
              <a:t>Incitament för effektivisering och innovation</a:t>
            </a:r>
            <a:endParaRPr lang="en-US" sz="1333" dirty="0"/>
          </a:p>
        </p:txBody>
      </p:sp>
      <p:sp>
        <p:nvSpPr>
          <p:cNvPr id="13" name="Text 11"/>
          <p:cNvSpPr/>
          <p:nvPr/>
        </p:nvSpPr>
        <p:spPr>
          <a:xfrm>
            <a:off x="7559040" y="1066479"/>
            <a:ext cx="4267200" cy="365760"/>
          </a:xfrm>
          <a:prstGeom prst="rect">
            <a:avLst/>
          </a:prstGeom>
          <a:noFill/>
          <a:ln/>
        </p:spPr>
        <p:txBody>
          <a:bodyPr wrap="square" lIns="0" tIns="0" rIns="0" bIns="0" rtlCol="0" anchor="ctr"/>
          <a:lstStyle/>
          <a:p>
            <a:r>
              <a:rPr lang="en-US" sz="1867" b="1" dirty="0">
                <a:solidFill>
                  <a:srgbClr val="1B2A4A"/>
                </a:solidFill>
                <a:latin typeface="Trebuchet MS" pitchFamily="34" charset="0"/>
                <a:ea typeface="Trebuchet MS" pitchFamily="34" charset="-122"/>
                <a:cs typeface="Trebuchet MS" pitchFamily="34" charset="-120"/>
              </a:rPr>
              <a:t>Övergripande principer</a:t>
            </a:r>
            <a:endParaRPr lang="en-US" sz="1867" dirty="0"/>
          </a:p>
        </p:txBody>
      </p:sp>
      <p:sp>
        <p:nvSpPr>
          <p:cNvPr id="14" name="Shape 12"/>
          <p:cNvSpPr/>
          <p:nvPr/>
        </p:nvSpPr>
        <p:spPr>
          <a:xfrm>
            <a:off x="7559040" y="1615440"/>
            <a:ext cx="426720" cy="426720"/>
          </a:xfrm>
          <a:prstGeom prst="ellipse">
            <a:avLst/>
          </a:prstGeom>
          <a:solidFill>
            <a:srgbClr val="1B2A4A"/>
          </a:solidFill>
          <a:ln/>
        </p:spPr>
      </p:sp>
      <p:sp>
        <p:nvSpPr>
          <p:cNvPr id="15" name="Text 13"/>
          <p:cNvSpPr/>
          <p:nvPr/>
        </p:nvSpPr>
        <p:spPr>
          <a:xfrm>
            <a:off x="7559040" y="1615440"/>
            <a:ext cx="426720" cy="42672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1</a:t>
            </a:r>
            <a:endParaRPr lang="en-US" sz="1600" dirty="0"/>
          </a:p>
        </p:txBody>
      </p:sp>
      <p:sp>
        <p:nvSpPr>
          <p:cNvPr id="16" name="Text 14"/>
          <p:cNvSpPr/>
          <p:nvPr/>
        </p:nvSpPr>
        <p:spPr>
          <a:xfrm>
            <a:off x="8107680" y="1578864"/>
            <a:ext cx="3596640" cy="487680"/>
          </a:xfrm>
          <a:prstGeom prst="rect">
            <a:avLst/>
          </a:prstGeom>
          <a:noFill/>
          <a:ln/>
        </p:spPr>
        <p:txBody>
          <a:bodyPr wrap="square" lIns="0" tIns="0" rIns="0" bIns="0" rtlCol="0" anchor="ctr"/>
          <a:lstStyle/>
          <a:p>
            <a:pPr>
              <a:lnSpc>
                <a:spcPct val="110000"/>
              </a:lnSpc>
            </a:pPr>
            <a:r>
              <a:rPr lang="en-US" dirty="0" err="1">
                <a:solidFill>
                  <a:srgbClr val="1E2D3D"/>
                </a:solidFill>
                <a:latin typeface="Calibri" pitchFamily="34" charset="0"/>
                <a:ea typeface="Calibri" pitchFamily="34" charset="-122"/>
                <a:cs typeface="Calibri" pitchFamily="34" charset="-120"/>
              </a:rPr>
              <a:t>Gemensamma</a:t>
            </a:r>
            <a:r>
              <a:rPr lang="en-US" dirty="0">
                <a:solidFill>
                  <a:srgbClr val="1E2D3D"/>
                </a:solidFill>
                <a:latin typeface="Calibri" pitchFamily="34" charset="0"/>
                <a:ea typeface="Calibri" pitchFamily="34" charset="-122"/>
                <a:cs typeface="Calibri" pitchFamily="34" charset="-120"/>
              </a:rPr>
              <a:t> </a:t>
            </a:r>
            <a:r>
              <a:rPr lang="en-US" dirty="0" err="1">
                <a:solidFill>
                  <a:srgbClr val="1E2D3D"/>
                </a:solidFill>
                <a:latin typeface="Calibri" pitchFamily="34" charset="0"/>
                <a:ea typeface="Calibri" pitchFamily="34" charset="-122"/>
                <a:cs typeface="Calibri" pitchFamily="34" charset="-120"/>
              </a:rPr>
              <a:t>komponenter</a:t>
            </a:r>
            <a:r>
              <a:rPr lang="en-US" dirty="0"/>
              <a:t> </a:t>
            </a:r>
            <a:r>
              <a:rPr lang="en-US" dirty="0" err="1">
                <a:solidFill>
                  <a:srgbClr val="1E2D3D"/>
                </a:solidFill>
                <a:latin typeface="Calibri" pitchFamily="34" charset="0"/>
                <a:ea typeface="Calibri" pitchFamily="34" charset="-122"/>
                <a:cs typeface="Calibri" pitchFamily="34" charset="-120"/>
              </a:rPr>
              <a:t>finansieras</a:t>
            </a:r>
            <a:r>
              <a:rPr lang="en-US" dirty="0">
                <a:solidFill>
                  <a:srgbClr val="1E2D3D"/>
                </a:solidFill>
                <a:latin typeface="Calibri" pitchFamily="34" charset="0"/>
                <a:ea typeface="Calibri" pitchFamily="34" charset="-122"/>
                <a:cs typeface="Calibri" pitchFamily="34" charset="-120"/>
              </a:rPr>
              <a:t> via anslag</a:t>
            </a:r>
            <a:endParaRPr lang="en-US" dirty="0"/>
          </a:p>
        </p:txBody>
      </p:sp>
      <p:sp>
        <p:nvSpPr>
          <p:cNvPr id="17" name="Shape 15"/>
          <p:cNvSpPr/>
          <p:nvPr/>
        </p:nvSpPr>
        <p:spPr>
          <a:xfrm>
            <a:off x="7559040" y="2444496"/>
            <a:ext cx="426720" cy="426720"/>
          </a:xfrm>
          <a:prstGeom prst="ellipse">
            <a:avLst/>
          </a:prstGeom>
          <a:solidFill>
            <a:srgbClr val="234E70"/>
          </a:solidFill>
          <a:ln/>
        </p:spPr>
      </p:sp>
      <p:sp>
        <p:nvSpPr>
          <p:cNvPr id="18" name="Text 16"/>
          <p:cNvSpPr/>
          <p:nvPr/>
        </p:nvSpPr>
        <p:spPr>
          <a:xfrm>
            <a:off x="7559040" y="2444496"/>
            <a:ext cx="426720" cy="42672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2</a:t>
            </a:r>
            <a:endParaRPr lang="en-US" sz="1600" dirty="0"/>
          </a:p>
        </p:txBody>
      </p:sp>
      <p:sp>
        <p:nvSpPr>
          <p:cNvPr id="19" name="Text 17"/>
          <p:cNvSpPr/>
          <p:nvPr/>
        </p:nvSpPr>
        <p:spPr>
          <a:xfrm>
            <a:off x="8107680" y="2407920"/>
            <a:ext cx="3596640" cy="487680"/>
          </a:xfrm>
          <a:prstGeom prst="rect">
            <a:avLst/>
          </a:prstGeom>
          <a:noFill/>
          <a:ln/>
        </p:spPr>
        <p:txBody>
          <a:bodyPr wrap="square" lIns="0" tIns="0" rIns="0" bIns="0" rtlCol="0" anchor="ctr"/>
          <a:lstStyle/>
          <a:p>
            <a:pPr>
              <a:lnSpc>
                <a:spcPct val="110000"/>
              </a:lnSpc>
            </a:pPr>
            <a:r>
              <a:rPr lang="en-US" dirty="0">
                <a:solidFill>
                  <a:srgbClr val="1E2D3D"/>
                </a:solidFill>
                <a:latin typeface="Calibri" pitchFamily="34" charset="0"/>
                <a:ea typeface="Calibri" pitchFamily="34" charset="-122"/>
                <a:cs typeface="Calibri" pitchFamily="34" charset="-120"/>
              </a:rPr>
              <a:t>Digg ska </a:t>
            </a:r>
            <a:r>
              <a:rPr lang="en-US" dirty="0" err="1">
                <a:solidFill>
                  <a:srgbClr val="1E2D3D"/>
                </a:solidFill>
                <a:latin typeface="Calibri" pitchFamily="34" charset="0"/>
                <a:ea typeface="Calibri" pitchFamily="34" charset="-122"/>
                <a:cs typeface="Calibri" pitchFamily="34" charset="-120"/>
              </a:rPr>
              <a:t>inte</a:t>
            </a:r>
            <a:r>
              <a:rPr lang="en-US" dirty="0">
                <a:solidFill>
                  <a:srgbClr val="1E2D3D"/>
                </a:solidFill>
                <a:latin typeface="Calibri" pitchFamily="34" charset="0"/>
                <a:ea typeface="Calibri" pitchFamily="34" charset="-122"/>
                <a:cs typeface="Calibri" pitchFamily="34" charset="-120"/>
              </a:rPr>
              <a:t> </a:t>
            </a:r>
            <a:r>
              <a:rPr lang="en-US" dirty="0" err="1">
                <a:solidFill>
                  <a:srgbClr val="1E2D3D"/>
                </a:solidFill>
                <a:latin typeface="Calibri" pitchFamily="34" charset="0"/>
                <a:ea typeface="Calibri" pitchFamily="34" charset="-122"/>
                <a:cs typeface="Calibri" pitchFamily="34" charset="-120"/>
              </a:rPr>
              <a:t>agera</a:t>
            </a:r>
            <a:r>
              <a:rPr lang="en-US" dirty="0"/>
              <a:t> </a:t>
            </a:r>
            <a:r>
              <a:rPr lang="en-US" dirty="0" err="1">
                <a:solidFill>
                  <a:srgbClr val="1E2D3D"/>
                </a:solidFill>
                <a:latin typeface="Calibri" pitchFamily="34" charset="0"/>
                <a:ea typeface="Calibri" pitchFamily="34" charset="-122"/>
                <a:cs typeface="Calibri" pitchFamily="34" charset="-120"/>
              </a:rPr>
              <a:t>prissättande</a:t>
            </a:r>
            <a:r>
              <a:rPr lang="en-US" dirty="0">
                <a:solidFill>
                  <a:srgbClr val="1E2D3D"/>
                </a:solidFill>
                <a:latin typeface="Calibri" pitchFamily="34" charset="0"/>
                <a:ea typeface="Calibri" pitchFamily="34" charset="-122"/>
                <a:cs typeface="Calibri" pitchFamily="34" charset="-120"/>
              </a:rPr>
              <a:t> aktör</a:t>
            </a:r>
            <a:endParaRPr lang="en-US" dirty="0"/>
          </a:p>
        </p:txBody>
      </p:sp>
      <p:sp>
        <p:nvSpPr>
          <p:cNvPr id="20" name="Shape 18"/>
          <p:cNvSpPr/>
          <p:nvPr/>
        </p:nvSpPr>
        <p:spPr>
          <a:xfrm>
            <a:off x="7559040" y="3273552"/>
            <a:ext cx="426720" cy="426720"/>
          </a:xfrm>
          <a:prstGeom prst="ellipse">
            <a:avLst/>
          </a:prstGeom>
          <a:solidFill>
            <a:srgbClr val="0B7A75"/>
          </a:solidFill>
          <a:ln/>
        </p:spPr>
      </p:sp>
      <p:sp>
        <p:nvSpPr>
          <p:cNvPr id="21" name="Text 19"/>
          <p:cNvSpPr/>
          <p:nvPr/>
        </p:nvSpPr>
        <p:spPr>
          <a:xfrm>
            <a:off x="7559040" y="3273552"/>
            <a:ext cx="426720" cy="42672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3</a:t>
            </a:r>
            <a:endParaRPr lang="en-US" sz="1600" dirty="0"/>
          </a:p>
        </p:txBody>
      </p:sp>
      <p:sp>
        <p:nvSpPr>
          <p:cNvPr id="22" name="Text 20"/>
          <p:cNvSpPr/>
          <p:nvPr/>
        </p:nvSpPr>
        <p:spPr>
          <a:xfrm>
            <a:off x="8107680" y="3236976"/>
            <a:ext cx="3596640" cy="487680"/>
          </a:xfrm>
          <a:prstGeom prst="rect">
            <a:avLst/>
          </a:prstGeom>
          <a:noFill/>
          <a:ln/>
        </p:spPr>
        <p:txBody>
          <a:bodyPr wrap="square" lIns="0" tIns="0" rIns="0" bIns="0" rtlCol="0" anchor="ctr"/>
          <a:lstStyle/>
          <a:p>
            <a:pPr>
              <a:lnSpc>
                <a:spcPct val="110000"/>
              </a:lnSpc>
            </a:pPr>
            <a:r>
              <a:rPr lang="en-US" dirty="0">
                <a:solidFill>
                  <a:srgbClr val="1E2D3D"/>
                </a:solidFill>
                <a:latin typeface="Calibri" pitchFamily="34" charset="0"/>
                <a:ea typeface="Calibri" pitchFamily="34" charset="-122"/>
                <a:cs typeface="Calibri" pitchFamily="34" charset="-120"/>
              </a:rPr>
              <a:t>Marknaden ska </a:t>
            </a:r>
            <a:r>
              <a:rPr lang="en-US" dirty="0" err="1">
                <a:solidFill>
                  <a:srgbClr val="1E2D3D"/>
                </a:solidFill>
                <a:latin typeface="Calibri" pitchFamily="34" charset="0"/>
                <a:ea typeface="Calibri" pitchFamily="34" charset="-122"/>
                <a:cs typeface="Calibri" pitchFamily="34" charset="-120"/>
              </a:rPr>
              <a:t>vara</a:t>
            </a:r>
            <a:r>
              <a:rPr lang="en-US" dirty="0"/>
              <a:t> </a:t>
            </a:r>
            <a:r>
              <a:rPr lang="en-US" dirty="0" err="1">
                <a:solidFill>
                  <a:srgbClr val="1E2D3D"/>
                </a:solidFill>
                <a:latin typeface="Calibri" pitchFamily="34" charset="0"/>
                <a:ea typeface="Calibri" pitchFamily="34" charset="-122"/>
                <a:cs typeface="Calibri" pitchFamily="34" charset="-120"/>
              </a:rPr>
              <a:t>så</a:t>
            </a:r>
            <a:r>
              <a:rPr lang="en-US" dirty="0">
                <a:solidFill>
                  <a:srgbClr val="1E2D3D"/>
                </a:solidFill>
                <a:latin typeface="Calibri" pitchFamily="34" charset="0"/>
                <a:ea typeface="Calibri" pitchFamily="34" charset="-122"/>
                <a:cs typeface="Calibri" pitchFamily="34" charset="-120"/>
              </a:rPr>
              <a:t> avreglerad som möjligt</a:t>
            </a:r>
            <a:endParaRPr lang="en-US" dirty="0"/>
          </a:p>
        </p:txBody>
      </p:sp>
      <p:sp>
        <p:nvSpPr>
          <p:cNvPr id="23" name="Shape 21"/>
          <p:cNvSpPr/>
          <p:nvPr/>
        </p:nvSpPr>
        <p:spPr>
          <a:xfrm>
            <a:off x="7559040" y="4102608"/>
            <a:ext cx="426720" cy="426720"/>
          </a:xfrm>
          <a:prstGeom prst="ellipse">
            <a:avLst/>
          </a:prstGeom>
          <a:solidFill>
            <a:srgbClr val="E8873A"/>
          </a:solidFill>
          <a:ln/>
        </p:spPr>
      </p:sp>
      <p:sp>
        <p:nvSpPr>
          <p:cNvPr id="24" name="Text 22"/>
          <p:cNvSpPr/>
          <p:nvPr/>
        </p:nvSpPr>
        <p:spPr>
          <a:xfrm>
            <a:off x="7559040" y="4102608"/>
            <a:ext cx="426720" cy="42672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4</a:t>
            </a:r>
            <a:endParaRPr lang="en-US" sz="1600" dirty="0"/>
          </a:p>
        </p:txBody>
      </p:sp>
      <p:sp>
        <p:nvSpPr>
          <p:cNvPr id="25" name="Text 23"/>
          <p:cNvSpPr/>
          <p:nvPr/>
        </p:nvSpPr>
        <p:spPr>
          <a:xfrm>
            <a:off x="8107680" y="4066032"/>
            <a:ext cx="3596640" cy="487680"/>
          </a:xfrm>
          <a:prstGeom prst="rect">
            <a:avLst/>
          </a:prstGeom>
          <a:noFill/>
          <a:ln/>
        </p:spPr>
        <p:txBody>
          <a:bodyPr wrap="square" lIns="0" tIns="0" rIns="0" bIns="0" rtlCol="0" anchor="ctr"/>
          <a:lstStyle/>
          <a:p>
            <a:pPr>
              <a:lnSpc>
                <a:spcPct val="110000"/>
              </a:lnSpc>
            </a:pPr>
            <a:r>
              <a:rPr lang="en-US" dirty="0" err="1">
                <a:solidFill>
                  <a:srgbClr val="1E2D3D"/>
                </a:solidFill>
                <a:latin typeface="Calibri" pitchFamily="34" charset="0"/>
                <a:ea typeface="Calibri" pitchFamily="34" charset="-122"/>
                <a:cs typeface="Calibri" pitchFamily="34" charset="-120"/>
              </a:rPr>
              <a:t>Regelverket</a:t>
            </a:r>
            <a:r>
              <a:rPr lang="en-US" dirty="0">
                <a:solidFill>
                  <a:srgbClr val="1E2D3D"/>
                </a:solidFill>
                <a:latin typeface="Calibri" pitchFamily="34" charset="0"/>
                <a:ea typeface="Calibri" pitchFamily="34" charset="-122"/>
                <a:cs typeface="Calibri" pitchFamily="34" charset="-120"/>
              </a:rPr>
              <a:t> ska </a:t>
            </a:r>
            <a:r>
              <a:rPr lang="en-US" dirty="0" err="1">
                <a:solidFill>
                  <a:srgbClr val="1E2D3D"/>
                </a:solidFill>
                <a:latin typeface="Calibri" pitchFamily="34" charset="0"/>
                <a:ea typeface="Calibri" pitchFamily="34" charset="-122"/>
                <a:cs typeface="Calibri" pitchFamily="34" charset="-120"/>
              </a:rPr>
              <a:t>motverka</a:t>
            </a:r>
            <a:r>
              <a:rPr lang="en-US" dirty="0"/>
              <a:t> </a:t>
            </a:r>
            <a:r>
              <a:rPr lang="en-US" dirty="0" err="1">
                <a:solidFill>
                  <a:srgbClr val="1E2D3D"/>
                </a:solidFill>
                <a:latin typeface="Calibri" pitchFamily="34" charset="0"/>
                <a:ea typeface="Calibri" pitchFamily="34" charset="-122"/>
                <a:cs typeface="Calibri" pitchFamily="34" charset="-120"/>
              </a:rPr>
              <a:t>inlåsning</a:t>
            </a:r>
            <a:r>
              <a:rPr lang="en-US" dirty="0">
                <a:solidFill>
                  <a:srgbClr val="1E2D3D"/>
                </a:solidFill>
                <a:latin typeface="Calibri" pitchFamily="34" charset="0"/>
                <a:ea typeface="Calibri" pitchFamily="34" charset="-122"/>
                <a:cs typeface="Calibri" pitchFamily="34" charset="-120"/>
              </a:rPr>
              <a:t> och oskäliga villkor</a:t>
            </a:r>
            <a:endParaRPr lang="en-US" dirty="0"/>
          </a:p>
        </p:txBody>
      </p:sp>
      <p:sp>
        <p:nvSpPr>
          <p:cNvPr id="26" name="Shape 24"/>
          <p:cNvSpPr/>
          <p:nvPr/>
        </p:nvSpPr>
        <p:spPr>
          <a:xfrm>
            <a:off x="7559040" y="4931664"/>
            <a:ext cx="426720" cy="426720"/>
          </a:xfrm>
          <a:prstGeom prst="ellipse">
            <a:avLst/>
          </a:prstGeom>
          <a:solidFill>
            <a:srgbClr val="4A5568"/>
          </a:solidFill>
          <a:ln/>
        </p:spPr>
      </p:sp>
      <p:sp>
        <p:nvSpPr>
          <p:cNvPr id="27" name="Text 25"/>
          <p:cNvSpPr/>
          <p:nvPr/>
        </p:nvSpPr>
        <p:spPr>
          <a:xfrm>
            <a:off x="7559040" y="4931664"/>
            <a:ext cx="426720" cy="42672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5</a:t>
            </a:r>
            <a:endParaRPr lang="en-US" sz="1600" dirty="0"/>
          </a:p>
        </p:txBody>
      </p:sp>
      <p:sp>
        <p:nvSpPr>
          <p:cNvPr id="28" name="Text 26"/>
          <p:cNvSpPr/>
          <p:nvPr/>
        </p:nvSpPr>
        <p:spPr>
          <a:xfrm>
            <a:off x="8107680" y="4895088"/>
            <a:ext cx="3596640" cy="487680"/>
          </a:xfrm>
          <a:prstGeom prst="rect">
            <a:avLst/>
          </a:prstGeom>
          <a:noFill/>
          <a:ln/>
        </p:spPr>
        <p:txBody>
          <a:bodyPr wrap="square" lIns="0" tIns="0" rIns="0" bIns="0" rtlCol="0" anchor="ctr"/>
          <a:lstStyle/>
          <a:p>
            <a:pPr>
              <a:lnSpc>
                <a:spcPct val="110000"/>
              </a:lnSpc>
            </a:pPr>
            <a:r>
              <a:rPr lang="en-US" dirty="0" err="1">
                <a:solidFill>
                  <a:srgbClr val="1E2D3D"/>
                </a:solidFill>
                <a:latin typeface="Calibri" pitchFamily="34" charset="0"/>
                <a:ea typeface="Calibri" pitchFamily="34" charset="-122"/>
                <a:cs typeface="Calibri" pitchFamily="34" charset="-120"/>
              </a:rPr>
              <a:t>Iterativ</a:t>
            </a:r>
            <a:r>
              <a:rPr lang="en-US" dirty="0">
                <a:solidFill>
                  <a:srgbClr val="1E2D3D"/>
                </a:solidFill>
                <a:latin typeface="Calibri" pitchFamily="34" charset="0"/>
                <a:ea typeface="Calibri" pitchFamily="34" charset="-122"/>
                <a:cs typeface="Calibri" pitchFamily="34" charset="-120"/>
              </a:rPr>
              <a:t> </a:t>
            </a:r>
            <a:r>
              <a:rPr lang="en-US" dirty="0" err="1">
                <a:solidFill>
                  <a:srgbClr val="1E2D3D"/>
                </a:solidFill>
                <a:latin typeface="Calibri" pitchFamily="34" charset="0"/>
                <a:ea typeface="Calibri" pitchFamily="34" charset="-122"/>
                <a:cs typeface="Calibri" pitchFamily="34" charset="-120"/>
              </a:rPr>
              <a:t>utveckling</a:t>
            </a:r>
            <a:r>
              <a:rPr lang="en-US" dirty="0"/>
              <a:t> </a:t>
            </a:r>
            <a:r>
              <a:rPr lang="en-US" dirty="0">
                <a:solidFill>
                  <a:srgbClr val="1E2D3D"/>
                </a:solidFill>
                <a:latin typeface="Calibri" pitchFamily="34" charset="0"/>
                <a:ea typeface="Calibri" pitchFamily="34" charset="-122"/>
                <a:cs typeface="Calibri" pitchFamily="34" charset="-120"/>
              </a:rPr>
              <a:t>med riskbevakning</a:t>
            </a:r>
            <a:endParaRPr lang="en-US" dirty="0"/>
          </a:p>
        </p:txBody>
      </p:sp>
      <p:sp>
        <p:nvSpPr>
          <p:cNvPr id="29" name="Shape 27"/>
          <p:cNvSpPr/>
          <p:nvPr/>
        </p:nvSpPr>
        <p:spPr>
          <a:xfrm>
            <a:off x="975360" y="5608320"/>
            <a:ext cx="10850880" cy="853440"/>
          </a:xfrm>
          <a:prstGeom prst="rect">
            <a:avLst/>
          </a:prstGeom>
          <a:solidFill>
            <a:srgbClr val="E8E6E1"/>
          </a:solidFill>
          <a:ln/>
        </p:spPr>
      </p:sp>
      <p:sp>
        <p:nvSpPr>
          <p:cNvPr id="30" name="Text 28"/>
          <p:cNvSpPr/>
          <p:nvPr/>
        </p:nvSpPr>
        <p:spPr>
          <a:xfrm>
            <a:off x="1219200" y="5632704"/>
            <a:ext cx="10363200" cy="792480"/>
          </a:xfrm>
          <a:prstGeom prst="rect">
            <a:avLst/>
          </a:prstGeom>
          <a:noFill/>
          <a:ln/>
        </p:spPr>
        <p:txBody>
          <a:bodyPr wrap="square" lIns="0" tIns="0" rIns="0" bIns="0" rtlCol="0" anchor="ctr"/>
          <a:lstStyle/>
          <a:p>
            <a:pPr>
              <a:lnSpc>
                <a:spcPct val="115000"/>
              </a:lnSpc>
            </a:pPr>
            <a:r>
              <a:rPr lang="en-US" sz="1333" b="1" dirty="0">
                <a:solidFill>
                  <a:srgbClr val="1E2D3D"/>
                </a:solidFill>
                <a:latin typeface="Calibri" pitchFamily="34" charset="0"/>
                <a:ea typeface="Calibri" pitchFamily="34" charset="-122"/>
                <a:cs typeface="Calibri" pitchFamily="34" charset="-120"/>
              </a:rPr>
              <a:t>Övervägda och avfärdade alternativ: </a:t>
            </a:r>
            <a:r>
              <a:rPr lang="en-US" sz="1333" dirty="0">
                <a:solidFill>
                  <a:srgbClr val="4A5568"/>
                </a:solidFill>
                <a:latin typeface="Calibri" pitchFamily="34" charset="0"/>
                <a:ea typeface="Calibri" pitchFamily="34" charset="-122"/>
                <a:cs typeface="Calibri" pitchFamily="34" charset="-120"/>
              </a:rPr>
              <a:t>Transaktionsbaserad modell (förkastas – hämmar användning).  Enhetlig avgift/flat rate (riskabel – träffar aktörer ojämnt).  Statlig ersättning till operatörer (förkastas – kopplar bort kostnad från rådighet).</a:t>
            </a:r>
            <a:endParaRPr lang="en-US" sz="1333"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04800"/>
            <a:ext cx="10972800" cy="670560"/>
          </a:xfrm>
          <a:prstGeom prst="rect">
            <a:avLst/>
          </a:prstGeom>
          <a:noFill/>
          <a:ln/>
        </p:spPr>
        <p:txBody>
          <a:bodyPr wrap="square" lIns="0" tIns="0" rIns="0" bIns="0" rtlCol="0" anchor="ctr"/>
          <a:lstStyle/>
          <a:p>
            <a:r>
              <a:rPr lang="en-US" sz="3200" b="1" dirty="0">
                <a:solidFill>
                  <a:srgbClr val="1B2A4A"/>
                </a:solidFill>
                <a:latin typeface="Trebuchet MS" pitchFamily="34" charset="0"/>
                <a:ea typeface="Trebuchet MS" pitchFamily="34" charset="-122"/>
                <a:cs typeface="Trebuchet MS" pitchFamily="34" charset="-120"/>
              </a:rPr>
              <a:t>Risker och vad vi vill ha era inspel på</a:t>
            </a:r>
            <a:endParaRPr lang="en-US" sz="3200" dirty="0"/>
          </a:p>
        </p:txBody>
      </p:sp>
      <p:sp>
        <p:nvSpPr>
          <p:cNvPr id="4" name="Text 2"/>
          <p:cNvSpPr/>
          <p:nvPr/>
        </p:nvSpPr>
        <p:spPr>
          <a:xfrm>
            <a:off x="975360" y="1097280"/>
            <a:ext cx="6096000" cy="365760"/>
          </a:xfrm>
          <a:prstGeom prst="rect">
            <a:avLst/>
          </a:prstGeom>
          <a:noFill/>
          <a:ln/>
        </p:spPr>
        <p:txBody>
          <a:bodyPr wrap="square" lIns="0" tIns="0" rIns="0" bIns="0" rtlCol="0" anchor="ctr"/>
          <a:lstStyle/>
          <a:p>
            <a:r>
              <a:rPr lang="en-US" sz="1867" b="1" dirty="0">
                <a:solidFill>
                  <a:srgbClr val="1B2A4A"/>
                </a:solidFill>
                <a:latin typeface="Trebuchet MS" pitchFamily="34" charset="0"/>
                <a:ea typeface="Trebuchet MS" pitchFamily="34" charset="-122"/>
                <a:cs typeface="Trebuchet MS" pitchFamily="34" charset="-120"/>
              </a:rPr>
              <a:t>Identifierade risker</a:t>
            </a:r>
            <a:endParaRPr lang="en-US" sz="1867" dirty="0"/>
          </a:p>
        </p:txBody>
      </p:sp>
      <p:sp>
        <p:nvSpPr>
          <p:cNvPr id="5" name="Shape 3"/>
          <p:cNvSpPr/>
          <p:nvPr/>
        </p:nvSpPr>
        <p:spPr>
          <a:xfrm>
            <a:off x="975360" y="1584960"/>
            <a:ext cx="6096000" cy="670560"/>
          </a:xfrm>
          <a:prstGeom prst="rect">
            <a:avLst/>
          </a:prstGeom>
          <a:solidFill>
            <a:srgbClr val="FFFFFF"/>
          </a:solidFill>
          <a:ln/>
          <a:effectLst>
            <a:outerShdw blurRad="50800" dist="19050" dir="8100000" algn="bl" rotWithShape="0">
              <a:srgbClr val="000000">
                <a:alpha val="10000"/>
              </a:srgbClr>
            </a:outerShdw>
          </a:effectLst>
        </p:spPr>
      </p:sp>
      <p:sp>
        <p:nvSpPr>
          <p:cNvPr id="6" name="Shape 4"/>
          <p:cNvSpPr/>
          <p:nvPr/>
        </p:nvSpPr>
        <p:spPr>
          <a:xfrm>
            <a:off x="975360" y="1584960"/>
            <a:ext cx="548640" cy="670560"/>
          </a:xfrm>
          <a:prstGeom prst="rect">
            <a:avLst/>
          </a:prstGeom>
          <a:solidFill>
            <a:srgbClr val="C0392B"/>
          </a:solidFill>
          <a:ln/>
        </p:spPr>
      </p:sp>
      <p:sp>
        <p:nvSpPr>
          <p:cNvPr id="7" name="Text 5"/>
          <p:cNvSpPr/>
          <p:nvPr/>
        </p:nvSpPr>
        <p:spPr>
          <a:xfrm>
            <a:off x="975360" y="1584960"/>
            <a:ext cx="548640" cy="6705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R1</a:t>
            </a:r>
            <a:endParaRPr lang="en-US" sz="1600" dirty="0"/>
          </a:p>
        </p:txBody>
      </p:sp>
      <p:sp>
        <p:nvSpPr>
          <p:cNvPr id="8" name="Text 6"/>
          <p:cNvSpPr/>
          <p:nvPr/>
        </p:nvSpPr>
        <p:spPr>
          <a:xfrm>
            <a:off x="1645920" y="1609344"/>
            <a:ext cx="3724976" cy="304800"/>
          </a:xfrm>
          <a:prstGeom prst="rect">
            <a:avLst/>
          </a:prstGeom>
          <a:noFill/>
          <a:ln/>
        </p:spPr>
        <p:txBody>
          <a:bodyPr wrap="square" lIns="0" tIns="0" rIns="0" bIns="0" rtlCol="0" anchor="ctr"/>
          <a:lstStyle/>
          <a:p>
            <a:r>
              <a:rPr lang="en-US" sz="1600" b="1" dirty="0">
                <a:solidFill>
                  <a:srgbClr val="1E2D3D"/>
                </a:solidFill>
                <a:latin typeface="Calibri" pitchFamily="34" charset="0"/>
                <a:ea typeface="Calibri" pitchFamily="34" charset="-122"/>
                <a:cs typeface="Calibri" pitchFamily="34" charset="-120"/>
              </a:rPr>
              <a:t>Beroendeställning för små aktörer</a:t>
            </a:r>
            <a:endParaRPr lang="en-US" sz="1600" dirty="0"/>
          </a:p>
        </p:txBody>
      </p:sp>
      <p:sp>
        <p:nvSpPr>
          <p:cNvPr id="9" name="Text 7"/>
          <p:cNvSpPr/>
          <p:nvPr/>
        </p:nvSpPr>
        <p:spPr>
          <a:xfrm>
            <a:off x="1645920" y="1914144"/>
            <a:ext cx="5242560" cy="280416"/>
          </a:xfrm>
          <a:prstGeom prst="rect">
            <a:avLst/>
          </a:prstGeom>
          <a:noFill/>
          <a:ln/>
        </p:spPr>
        <p:txBody>
          <a:bodyPr wrap="square" lIns="0" tIns="0" rIns="0" bIns="0" rtlCol="0" anchor="ctr"/>
          <a:lstStyle/>
          <a:p>
            <a:r>
              <a:rPr lang="en-US" sz="1600" dirty="0">
                <a:solidFill>
                  <a:srgbClr val="4A5568"/>
                </a:solidFill>
                <a:latin typeface="Calibri" pitchFamily="34" charset="0"/>
                <a:ea typeface="Calibri" pitchFamily="34" charset="-122"/>
                <a:cs typeface="Calibri" pitchFamily="34" charset="-120"/>
              </a:rPr>
              <a:t>Krav på transparens, portabilitet och exit</a:t>
            </a:r>
            <a:endParaRPr lang="en-US" sz="1600" dirty="0"/>
          </a:p>
        </p:txBody>
      </p:sp>
      <p:sp>
        <p:nvSpPr>
          <p:cNvPr id="10" name="Shape 8"/>
          <p:cNvSpPr/>
          <p:nvPr/>
        </p:nvSpPr>
        <p:spPr>
          <a:xfrm>
            <a:off x="975360" y="2340864"/>
            <a:ext cx="6096000" cy="670560"/>
          </a:xfrm>
          <a:prstGeom prst="rect">
            <a:avLst/>
          </a:prstGeom>
          <a:solidFill>
            <a:srgbClr val="FFFFFF"/>
          </a:solidFill>
          <a:ln/>
          <a:effectLst>
            <a:outerShdw blurRad="50800" dist="19050" dir="8100000" algn="bl" rotWithShape="0">
              <a:srgbClr val="000000">
                <a:alpha val="10000"/>
              </a:srgbClr>
            </a:outerShdw>
          </a:effectLst>
        </p:spPr>
      </p:sp>
      <p:sp>
        <p:nvSpPr>
          <p:cNvPr id="11" name="Shape 9"/>
          <p:cNvSpPr/>
          <p:nvPr/>
        </p:nvSpPr>
        <p:spPr>
          <a:xfrm>
            <a:off x="975360" y="2340864"/>
            <a:ext cx="548640" cy="670560"/>
          </a:xfrm>
          <a:prstGeom prst="rect">
            <a:avLst/>
          </a:prstGeom>
          <a:solidFill>
            <a:srgbClr val="C0392B"/>
          </a:solidFill>
          <a:ln/>
        </p:spPr>
      </p:sp>
      <p:sp>
        <p:nvSpPr>
          <p:cNvPr id="12" name="Text 10"/>
          <p:cNvSpPr/>
          <p:nvPr/>
        </p:nvSpPr>
        <p:spPr>
          <a:xfrm>
            <a:off x="975360" y="2340864"/>
            <a:ext cx="548640" cy="6705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R2</a:t>
            </a:r>
            <a:endParaRPr lang="en-US" sz="1600" dirty="0"/>
          </a:p>
        </p:txBody>
      </p:sp>
      <p:sp>
        <p:nvSpPr>
          <p:cNvPr id="13" name="Text 11"/>
          <p:cNvSpPr/>
          <p:nvPr/>
        </p:nvSpPr>
        <p:spPr>
          <a:xfrm>
            <a:off x="1645920" y="2365248"/>
            <a:ext cx="2682240" cy="304800"/>
          </a:xfrm>
          <a:prstGeom prst="rect">
            <a:avLst/>
          </a:prstGeom>
          <a:noFill/>
          <a:ln/>
        </p:spPr>
        <p:txBody>
          <a:bodyPr wrap="square" lIns="0" tIns="0" rIns="0" bIns="0" rtlCol="0" anchor="ctr"/>
          <a:lstStyle/>
          <a:p>
            <a:r>
              <a:rPr lang="en-US" sz="1600" b="1" dirty="0">
                <a:solidFill>
                  <a:srgbClr val="1E2D3D"/>
                </a:solidFill>
                <a:latin typeface="Calibri" pitchFamily="34" charset="0"/>
                <a:ea typeface="Calibri" pitchFamily="34" charset="-122"/>
                <a:cs typeface="Calibri" pitchFamily="34" charset="-120"/>
              </a:rPr>
              <a:t>Otillräcklig marknadstäckning</a:t>
            </a:r>
            <a:endParaRPr lang="en-US" sz="1600" dirty="0"/>
          </a:p>
        </p:txBody>
      </p:sp>
      <p:sp>
        <p:nvSpPr>
          <p:cNvPr id="14" name="Text 12"/>
          <p:cNvSpPr/>
          <p:nvPr/>
        </p:nvSpPr>
        <p:spPr>
          <a:xfrm>
            <a:off x="1645920" y="2670048"/>
            <a:ext cx="5242560" cy="280416"/>
          </a:xfrm>
          <a:prstGeom prst="rect">
            <a:avLst/>
          </a:prstGeom>
          <a:noFill/>
          <a:ln/>
        </p:spPr>
        <p:txBody>
          <a:bodyPr wrap="square" lIns="0" tIns="0" rIns="0" bIns="0" rtlCol="0" anchor="ctr"/>
          <a:lstStyle/>
          <a:p>
            <a:r>
              <a:rPr lang="en-US" sz="1600" dirty="0">
                <a:solidFill>
                  <a:srgbClr val="4A5568"/>
                </a:solidFill>
                <a:latin typeface="Calibri" pitchFamily="34" charset="0"/>
                <a:ea typeface="Calibri" pitchFamily="34" charset="-122"/>
                <a:cs typeface="Calibri" pitchFamily="34" charset="-120"/>
              </a:rPr>
              <a:t>Löpande uppföljning, kompletterande åtgärder vid behov</a:t>
            </a:r>
            <a:endParaRPr lang="en-US" sz="1600" dirty="0"/>
          </a:p>
        </p:txBody>
      </p:sp>
      <p:sp>
        <p:nvSpPr>
          <p:cNvPr id="15" name="Shape 13"/>
          <p:cNvSpPr/>
          <p:nvPr/>
        </p:nvSpPr>
        <p:spPr>
          <a:xfrm>
            <a:off x="975360" y="3096768"/>
            <a:ext cx="6096000" cy="670560"/>
          </a:xfrm>
          <a:prstGeom prst="rect">
            <a:avLst/>
          </a:prstGeom>
          <a:solidFill>
            <a:srgbClr val="FFFFFF"/>
          </a:solidFill>
          <a:ln/>
          <a:effectLst>
            <a:outerShdw blurRad="50800" dist="19050" dir="8100000" algn="bl" rotWithShape="0">
              <a:srgbClr val="000000">
                <a:alpha val="10000"/>
              </a:srgbClr>
            </a:outerShdw>
          </a:effectLst>
        </p:spPr>
      </p:sp>
      <p:sp>
        <p:nvSpPr>
          <p:cNvPr id="16" name="Shape 14"/>
          <p:cNvSpPr/>
          <p:nvPr/>
        </p:nvSpPr>
        <p:spPr>
          <a:xfrm>
            <a:off x="975360" y="3096768"/>
            <a:ext cx="548640" cy="670560"/>
          </a:xfrm>
          <a:prstGeom prst="rect">
            <a:avLst/>
          </a:prstGeom>
          <a:solidFill>
            <a:srgbClr val="C0392B"/>
          </a:solidFill>
          <a:ln/>
        </p:spPr>
      </p:sp>
      <p:sp>
        <p:nvSpPr>
          <p:cNvPr id="17" name="Text 15"/>
          <p:cNvSpPr/>
          <p:nvPr/>
        </p:nvSpPr>
        <p:spPr>
          <a:xfrm>
            <a:off x="975360" y="3096768"/>
            <a:ext cx="548640" cy="6705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R3</a:t>
            </a:r>
            <a:endParaRPr lang="en-US" sz="1600" dirty="0"/>
          </a:p>
        </p:txBody>
      </p:sp>
      <p:sp>
        <p:nvSpPr>
          <p:cNvPr id="18" name="Text 16"/>
          <p:cNvSpPr/>
          <p:nvPr/>
        </p:nvSpPr>
        <p:spPr>
          <a:xfrm>
            <a:off x="1645920" y="3121152"/>
            <a:ext cx="2682240" cy="304800"/>
          </a:xfrm>
          <a:prstGeom prst="rect">
            <a:avLst/>
          </a:prstGeom>
          <a:noFill/>
          <a:ln/>
        </p:spPr>
        <p:txBody>
          <a:bodyPr wrap="square" lIns="0" tIns="0" rIns="0" bIns="0" rtlCol="0" anchor="ctr"/>
          <a:lstStyle/>
          <a:p>
            <a:r>
              <a:rPr lang="en-US" sz="1600" b="1" dirty="0">
                <a:solidFill>
                  <a:srgbClr val="1E2D3D"/>
                </a:solidFill>
                <a:latin typeface="Calibri" pitchFamily="34" charset="0"/>
                <a:ea typeface="Calibri" pitchFamily="34" charset="-122"/>
                <a:cs typeface="Calibri" pitchFamily="34" charset="-120"/>
              </a:rPr>
              <a:t>Cherry-picking i operatörsledet</a:t>
            </a:r>
            <a:endParaRPr lang="en-US" sz="1600" dirty="0"/>
          </a:p>
        </p:txBody>
      </p:sp>
      <p:sp>
        <p:nvSpPr>
          <p:cNvPr id="19" name="Text 17"/>
          <p:cNvSpPr/>
          <p:nvPr/>
        </p:nvSpPr>
        <p:spPr>
          <a:xfrm>
            <a:off x="1645920" y="3425952"/>
            <a:ext cx="5242560" cy="280416"/>
          </a:xfrm>
          <a:prstGeom prst="rect">
            <a:avLst/>
          </a:prstGeom>
          <a:noFill/>
          <a:ln/>
        </p:spPr>
        <p:txBody>
          <a:bodyPr wrap="square" lIns="0" tIns="0" rIns="0" bIns="0" rtlCol="0" anchor="ctr"/>
          <a:lstStyle/>
          <a:p>
            <a:r>
              <a:rPr lang="en-US" sz="1600" dirty="0">
                <a:solidFill>
                  <a:srgbClr val="4A5568"/>
                </a:solidFill>
                <a:latin typeface="Calibri" pitchFamily="34" charset="0"/>
                <a:ea typeface="Calibri" pitchFamily="34" charset="-122"/>
                <a:cs typeface="Calibri" pitchFamily="34" charset="-120"/>
              </a:rPr>
              <a:t>Öppen redovisning av scope och saklighetskrav</a:t>
            </a:r>
            <a:endParaRPr lang="en-US" sz="1600" dirty="0"/>
          </a:p>
        </p:txBody>
      </p:sp>
      <p:sp>
        <p:nvSpPr>
          <p:cNvPr id="20" name="Shape 18"/>
          <p:cNvSpPr/>
          <p:nvPr/>
        </p:nvSpPr>
        <p:spPr>
          <a:xfrm>
            <a:off x="975360" y="3852672"/>
            <a:ext cx="6096000" cy="670560"/>
          </a:xfrm>
          <a:prstGeom prst="rect">
            <a:avLst/>
          </a:prstGeom>
          <a:solidFill>
            <a:srgbClr val="FFFFFF"/>
          </a:solidFill>
          <a:ln/>
          <a:effectLst>
            <a:outerShdw blurRad="50800" dist="19050" dir="8100000" algn="bl" rotWithShape="0">
              <a:srgbClr val="000000">
                <a:alpha val="10000"/>
              </a:srgbClr>
            </a:outerShdw>
          </a:effectLst>
        </p:spPr>
      </p:sp>
      <p:sp>
        <p:nvSpPr>
          <p:cNvPr id="21" name="Shape 19"/>
          <p:cNvSpPr/>
          <p:nvPr/>
        </p:nvSpPr>
        <p:spPr>
          <a:xfrm>
            <a:off x="975360" y="3852672"/>
            <a:ext cx="548640" cy="670560"/>
          </a:xfrm>
          <a:prstGeom prst="rect">
            <a:avLst/>
          </a:prstGeom>
          <a:solidFill>
            <a:srgbClr val="C0392B"/>
          </a:solidFill>
          <a:ln/>
        </p:spPr>
      </p:sp>
      <p:sp>
        <p:nvSpPr>
          <p:cNvPr id="22" name="Text 20"/>
          <p:cNvSpPr/>
          <p:nvPr/>
        </p:nvSpPr>
        <p:spPr>
          <a:xfrm>
            <a:off x="975360" y="3852672"/>
            <a:ext cx="548640" cy="6705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R4</a:t>
            </a:r>
            <a:endParaRPr lang="en-US" sz="1600" dirty="0"/>
          </a:p>
        </p:txBody>
      </p:sp>
      <p:sp>
        <p:nvSpPr>
          <p:cNvPr id="23" name="Text 21"/>
          <p:cNvSpPr/>
          <p:nvPr/>
        </p:nvSpPr>
        <p:spPr>
          <a:xfrm>
            <a:off x="1645920" y="3877056"/>
            <a:ext cx="3580598" cy="268224"/>
          </a:xfrm>
          <a:prstGeom prst="rect">
            <a:avLst/>
          </a:prstGeom>
          <a:noFill/>
          <a:ln/>
        </p:spPr>
        <p:txBody>
          <a:bodyPr wrap="square" lIns="0" tIns="0" rIns="0" bIns="0" rtlCol="0" anchor="ctr"/>
          <a:lstStyle/>
          <a:p>
            <a:r>
              <a:rPr lang="en-US" sz="1600" b="1" dirty="0">
                <a:solidFill>
                  <a:srgbClr val="1E2D3D"/>
                </a:solidFill>
                <a:latin typeface="Calibri" pitchFamily="34" charset="0"/>
                <a:ea typeface="Calibri" pitchFamily="34" charset="-122"/>
                <a:cs typeface="Calibri" pitchFamily="34" charset="-120"/>
              </a:rPr>
              <a:t>Kapacitets-/prioriteringsrisk hos Digg</a:t>
            </a:r>
            <a:endParaRPr lang="en-US" sz="1600" dirty="0"/>
          </a:p>
        </p:txBody>
      </p:sp>
      <p:sp>
        <p:nvSpPr>
          <p:cNvPr id="24" name="Text 22"/>
          <p:cNvSpPr/>
          <p:nvPr/>
        </p:nvSpPr>
        <p:spPr>
          <a:xfrm>
            <a:off x="1645920" y="4181856"/>
            <a:ext cx="5242560" cy="280416"/>
          </a:xfrm>
          <a:prstGeom prst="rect">
            <a:avLst/>
          </a:prstGeom>
          <a:noFill/>
          <a:ln/>
        </p:spPr>
        <p:txBody>
          <a:bodyPr wrap="square" lIns="0" tIns="0" rIns="0" bIns="0" rtlCol="0" anchor="ctr"/>
          <a:lstStyle/>
          <a:p>
            <a:r>
              <a:rPr lang="en-US" sz="1600" dirty="0">
                <a:solidFill>
                  <a:srgbClr val="4A5568"/>
                </a:solidFill>
                <a:latin typeface="Calibri" pitchFamily="34" charset="0"/>
                <a:ea typeface="Calibri" pitchFamily="34" charset="-122"/>
                <a:cs typeface="Calibri" pitchFamily="34" charset="-120"/>
              </a:rPr>
              <a:t>Transparent process (FIFO)</a:t>
            </a:r>
            <a:endParaRPr lang="en-US" sz="1600" dirty="0"/>
          </a:p>
        </p:txBody>
      </p:sp>
      <p:sp>
        <p:nvSpPr>
          <p:cNvPr id="25" name="Shape 23"/>
          <p:cNvSpPr/>
          <p:nvPr/>
        </p:nvSpPr>
        <p:spPr>
          <a:xfrm>
            <a:off x="975360" y="4608576"/>
            <a:ext cx="6096000" cy="670560"/>
          </a:xfrm>
          <a:prstGeom prst="rect">
            <a:avLst/>
          </a:prstGeom>
          <a:solidFill>
            <a:srgbClr val="FFFFFF"/>
          </a:solidFill>
          <a:ln/>
          <a:effectLst>
            <a:outerShdw blurRad="50800" dist="19050" dir="8100000" algn="bl" rotWithShape="0">
              <a:srgbClr val="000000">
                <a:alpha val="10000"/>
              </a:srgbClr>
            </a:outerShdw>
          </a:effectLst>
        </p:spPr>
      </p:sp>
      <p:sp>
        <p:nvSpPr>
          <p:cNvPr id="26" name="Shape 24"/>
          <p:cNvSpPr/>
          <p:nvPr/>
        </p:nvSpPr>
        <p:spPr>
          <a:xfrm>
            <a:off x="975360" y="4608576"/>
            <a:ext cx="548640" cy="670560"/>
          </a:xfrm>
          <a:prstGeom prst="rect">
            <a:avLst/>
          </a:prstGeom>
          <a:solidFill>
            <a:srgbClr val="C0392B"/>
          </a:solidFill>
          <a:ln/>
        </p:spPr>
      </p:sp>
      <p:sp>
        <p:nvSpPr>
          <p:cNvPr id="27" name="Text 25"/>
          <p:cNvSpPr/>
          <p:nvPr/>
        </p:nvSpPr>
        <p:spPr>
          <a:xfrm>
            <a:off x="975360" y="4608576"/>
            <a:ext cx="548640" cy="6705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R5</a:t>
            </a:r>
            <a:endParaRPr lang="en-US" sz="1600" dirty="0"/>
          </a:p>
        </p:txBody>
      </p:sp>
      <p:sp>
        <p:nvSpPr>
          <p:cNvPr id="28" name="Text 26"/>
          <p:cNvSpPr/>
          <p:nvPr/>
        </p:nvSpPr>
        <p:spPr>
          <a:xfrm>
            <a:off x="1645919" y="4632960"/>
            <a:ext cx="3724977" cy="341376"/>
          </a:xfrm>
          <a:prstGeom prst="rect">
            <a:avLst/>
          </a:prstGeom>
          <a:noFill/>
          <a:ln/>
        </p:spPr>
        <p:txBody>
          <a:bodyPr wrap="square" lIns="0" tIns="0" rIns="0" bIns="0" rtlCol="0" anchor="ctr"/>
          <a:lstStyle/>
          <a:p>
            <a:r>
              <a:rPr lang="en-US" sz="1600" b="1" dirty="0">
                <a:solidFill>
                  <a:srgbClr val="1E2D3D"/>
                </a:solidFill>
                <a:latin typeface="Calibri" pitchFamily="34" charset="0"/>
                <a:ea typeface="Calibri" pitchFamily="34" charset="-122"/>
                <a:cs typeface="Calibri" pitchFamily="34" charset="-120"/>
              </a:rPr>
              <a:t>Anslagsrisk – instabil finansiering</a:t>
            </a:r>
            <a:endParaRPr lang="en-US" sz="1600" dirty="0"/>
          </a:p>
        </p:txBody>
      </p:sp>
      <p:sp>
        <p:nvSpPr>
          <p:cNvPr id="29" name="Text 27"/>
          <p:cNvSpPr/>
          <p:nvPr/>
        </p:nvSpPr>
        <p:spPr>
          <a:xfrm>
            <a:off x="1645920" y="4937760"/>
            <a:ext cx="5242560" cy="280416"/>
          </a:xfrm>
          <a:prstGeom prst="rect">
            <a:avLst/>
          </a:prstGeom>
          <a:noFill/>
          <a:ln/>
        </p:spPr>
        <p:txBody>
          <a:bodyPr wrap="square" lIns="0" tIns="0" rIns="0" bIns="0" rtlCol="0" anchor="ctr"/>
          <a:lstStyle/>
          <a:p>
            <a:r>
              <a:rPr lang="en-US" sz="1600" dirty="0">
                <a:solidFill>
                  <a:srgbClr val="4A5568"/>
                </a:solidFill>
                <a:latin typeface="Calibri" pitchFamily="34" charset="0"/>
                <a:ea typeface="Calibri" pitchFamily="34" charset="-122"/>
                <a:cs typeface="Calibri" pitchFamily="34" charset="-120"/>
              </a:rPr>
              <a:t>Tydligt basutbud, plan vid ändrade ramar</a:t>
            </a:r>
            <a:endParaRPr lang="en-US" sz="1600" dirty="0"/>
          </a:p>
        </p:txBody>
      </p:sp>
      <p:sp>
        <p:nvSpPr>
          <p:cNvPr id="30" name="Shape 28"/>
          <p:cNvSpPr/>
          <p:nvPr/>
        </p:nvSpPr>
        <p:spPr>
          <a:xfrm>
            <a:off x="7559040" y="1097280"/>
            <a:ext cx="4267200" cy="4389120"/>
          </a:xfrm>
          <a:prstGeom prst="rect">
            <a:avLst/>
          </a:prstGeom>
          <a:ln/>
        </p:spPr>
        <p:style>
          <a:lnRef idx="2">
            <a:schemeClr val="accent3">
              <a:shade val="50000"/>
            </a:schemeClr>
          </a:lnRef>
          <a:fillRef idx="1">
            <a:schemeClr val="accent3"/>
          </a:fillRef>
          <a:effectRef idx="0">
            <a:schemeClr val="accent3"/>
          </a:effectRef>
          <a:fontRef idx="minor">
            <a:schemeClr val="lt1"/>
          </a:fontRef>
        </p:style>
      </p:sp>
      <p:sp>
        <p:nvSpPr>
          <p:cNvPr id="31" name="Text 29"/>
          <p:cNvSpPr/>
          <p:nvPr/>
        </p:nvSpPr>
        <p:spPr>
          <a:xfrm>
            <a:off x="7802880" y="1158240"/>
            <a:ext cx="3779520" cy="426720"/>
          </a:xfrm>
          <a:prstGeom prst="rect">
            <a:avLst/>
          </a:prstGeom>
          <a:noFill/>
          <a:ln/>
        </p:spPr>
        <p:txBody>
          <a:bodyPr wrap="square" lIns="0" tIns="0" rIns="0" bIns="0" rtlCol="0" anchor="ctr"/>
          <a:lstStyle/>
          <a:p>
            <a:r>
              <a:rPr lang="en-US" sz="1867" b="1" dirty="0">
                <a:solidFill>
                  <a:schemeClr val="bg1"/>
                </a:solidFill>
                <a:latin typeface="Trebuchet MS" pitchFamily="34" charset="0"/>
                <a:ea typeface="Trebuchet MS" pitchFamily="34" charset="-122"/>
                <a:cs typeface="Trebuchet MS" pitchFamily="34" charset="-120"/>
              </a:rPr>
              <a:t>Vi </a:t>
            </a:r>
            <a:r>
              <a:rPr lang="en-US" sz="1867" b="1" dirty="0" err="1">
                <a:solidFill>
                  <a:schemeClr val="bg1"/>
                </a:solidFill>
                <a:latin typeface="Trebuchet MS" pitchFamily="34" charset="0"/>
                <a:ea typeface="Trebuchet MS" pitchFamily="34" charset="-122"/>
                <a:cs typeface="Trebuchet MS" pitchFamily="34" charset="-120"/>
              </a:rPr>
              <a:t>vill</a:t>
            </a:r>
            <a:r>
              <a:rPr lang="en-US" sz="1867" b="1" dirty="0">
                <a:solidFill>
                  <a:schemeClr val="bg1"/>
                </a:solidFill>
                <a:latin typeface="Trebuchet MS" pitchFamily="34" charset="0"/>
                <a:ea typeface="Trebuchet MS" pitchFamily="34" charset="-122"/>
                <a:cs typeface="Trebuchet MS" pitchFamily="34" charset="-120"/>
              </a:rPr>
              <a:t> ha era </a:t>
            </a:r>
            <a:r>
              <a:rPr lang="en-US" sz="1867" b="1" dirty="0" err="1">
                <a:solidFill>
                  <a:schemeClr val="bg1"/>
                </a:solidFill>
                <a:latin typeface="Trebuchet MS" pitchFamily="34" charset="0"/>
                <a:ea typeface="Trebuchet MS" pitchFamily="34" charset="-122"/>
                <a:cs typeface="Trebuchet MS" pitchFamily="34" charset="-120"/>
              </a:rPr>
              <a:t>inspel</a:t>
            </a:r>
            <a:r>
              <a:rPr lang="en-US" sz="1867" b="1" dirty="0">
                <a:solidFill>
                  <a:schemeClr val="bg1"/>
                </a:solidFill>
                <a:latin typeface="Trebuchet MS" pitchFamily="34" charset="0"/>
                <a:ea typeface="Trebuchet MS" pitchFamily="34" charset="-122"/>
                <a:cs typeface="Trebuchet MS" pitchFamily="34" charset="-120"/>
              </a:rPr>
              <a:t> </a:t>
            </a:r>
            <a:r>
              <a:rPr lang="en-US" sz="1867" b="1" dirty="0" err="1">
                <a:solidFill>
                  <a:schemeClr val="bg1"/>
                </a:solidFill>
                <a:latin typeface="Trebuchet MS" pitchFamily="34" charset="0"/>
                <a:ea typeface="Trebuchet MS" pitchFamily="34" charset="-122"/>
                <a:cs typeface="Trebuchet MS" pitchFamily="34" charset="-120"/>
              </a:rPr>
              <a:t>på</a:t>
            </a:r>
            <a:r>
              <a:rPr lang="en-US" sz="1867" b="1" dirty="0">
                <a:solidFill>
                  <a:schemeClr val="bg1"/>
                </a:solidFill>
                <a:latin typeface="Trebuchet MS" pitchFamily="34" charset="0"/>
                <a:ea typeface="Trebuchet MS" pitchFamily="34" charset="-122"/>
                <a:cs typeface="Trebuchet MS" pitchFamily="34" charset="-120"/>
              </a:rPr>
              <a:t>:</a:t>
            </a:r>
            <a:endParaRPr lang="en-US" sz="1867" dirty="0">
              <a:solidFill>
                <a:schemeClr val="bg1"/>
              </a:solidFill>
            </a:endParaRPr>
          </a:p>
        </p:txBody>
      </p:sp>
      <p:sp>
        <p:nvSpPr>
          <p:cNvPr id="32" name="Shape 30"/>
          <p:cNvSpPr/>
          <p:nvPr/>
        </p:nvSpPr>
        <p:spPr>
          <a:xfrm>
            <a:off x="7802880" y="1767840"/>
            <a:ext cx="365760" cy="365760"/>
          </a:xfrm>
          <a:prstGeom prst="ellipse">
            <a:avLst/>
          </a:prstGeom>
          <a:solidFill>
            <a:srgbClr val="E8873A"/>
          </a:solidFill>
          <a:ln/>
        </p:spPr>
      </p:sp>
      <p:sp>
        <p:nvSpPr>
          <p:cNvPr id="33" name="Text 31"/>
          <p:cNvSpPr/>
          <p:nvPr/>
        </p:nvSpPr>
        <p:spPr>
          <a:xfrm>
            <a:off x="7802880" y="1767840"/>
            <a:ext cx="365760" cy="3657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1</a:t>
            </a:r>
            <a:endParaRPr lang="en-US" sz="1600" dirty="0"/>
          </a:p>
        </p:txBody>
      </p:sp>
      <p:sp>
        <p:nvSpPr>
          <p:cNvPr id="34" name="Text 32"/>
          <p:cNvSpPr/>
          <p:nvPr/>
        </p:nvSpPr>
        <p:spPr>
          <a:xfrm>
            <a:off x="8290560" y="1743456"/>
            <a:ext cx="3169920" cy="268224"/>
          </a:xfrm>
          <a:prstGeom prst="rect">
            <a:avLst/>
          </a:prstGeom>
          <a:noFill/>
          <a:ln/>
        </p:spPr>
        <p:txBody>
          <a:bodyPr wrap="square" lIns="0" tIns="0" rIns="0" bIns="0" rtlCol="0" anchor="ctr"/>
          <a:lstStyle/>
          <a:p>
            <a:r>
              <a:rPr lang="en-US" b="1" dirty="0">
                <a:solidFill>
                  <a:srgbClr val="FFFFFF"/>
                </a:solidFill>
                <a:latin typeface="Calibri" pitchFamily="34" charset="0"/>
                <a:ea typeface="Calibri" pitchFamily="34" charset="-122"/>
                <a:cs typeface="Calibri" pitchFamily="34" charset="-120"/>
              </a:rPr>
              <a:t>Små aktörer</a:t>
            </a:r>
            <a:endParaRPr lang="en-US" dirty="0"/>
          </a:p>
        </p:txBody>
      </p:sp>
      <p:sp>
        <p:nvSpPr>
          <p:cNvPr id="35" name="Text 33"/>
          <p:cNvSpPr/>
          <p:nvPr/>
        </p:nvSpPr>
        <p:spPr>
          <a:xfrm>
            <a:off x="8290560" y="2036064"/>
            <a:ext cx="3442636" cy="487680"/>
          </a:xfrm>
          <a:prstGeom prst="rect">
            <a:avLst/>
          </a:prstGeom>
          <a:noFill/>
          <a:ln/>
        </p:spPr>
        <p:txBody>
          <a:bodyPr wrap="square" lIns="0" tIns="0" rIns="0" bIns="0" rtlCol="0" anchor="ctr"/>
          <a:lstStyle/>
          <a:p>
            <a:pPr>
              <a:lnSpc>
                <a:spcPct val="115000"/>
              </a:lnSpc>
            </a:pPr>
            <a:r>
              <a:rPr lang="en-US" sz="1600" dirty="0">
                <a:solidFill>
                  <a:srgbClr val="E8E6E1"/>
                </a:solidFill>
                <a:latin typeface="Calibri" pitchFamily="34" charset="0"/>
                <a:ea typeface="Calibri" pitchFamily="34" charset="-122"/>
                <a:cs typeface="Calibri" pitchFamily="34" charset="-120"/>
              </a:rPr>
              <a:t>Räcker krav på transparens, portabilitet och exit som skydd mot inlåsning?</a:t>
            </a:r>
            <a:endParaRPr lang="en-US" sz="1600" dirty="0"/>
          </a:p>
        </p:txBody>
      </p:sp>
      <p:sp>
        <p:nvSpPr>
          <p:cNvPr id="36" name="Shape 34"/>
          <p:cNvSpPr/>
          <p:nvPr/>
        </p:nvSpPr>
        <p:spPr>
          <a:xfrm>
            <a:off x="7802880" y="2645664"/>
            <a:ext cx="365760" cy="365760"/>
          </a:xfrm>
          <a:prstGeom prst="ellipse">
            <a:avLst/>
          </a:prstGeom>
          <a:solidFill>
            <a:srgbClr val="E8873A"/>
          </a:solidFill>
          <a:ln/>
        </p:spPr>
      </p:sp>
      <p:sp>
        <p:nvSpPr>
          <p:cNvPr id="37" name="Text 35"/>
          <p:cNvSpPr/>
          <p:nvPr/>
        </p:nvSpPr>
        <p:spPr>
          <a:xfrm>
            <a:off x="7802880" y="2645664"/>
            <a:ext cx="365760" cy="3657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2</a:t>
            </a:r>
            <a:endParaRPr lang="en-US" sz="1600" dirty="0"/>
          </a:p>
        </p:txBody>
      </p:sp>
      <p:sp>
        <p:nvSpPr>
          <p:cNvPr id="38" name="Text 36"/>
          <p:cNvSpPr/>
          <p:nvPr/>
        </p:nvSpPr>
        <p:spPr>
          <a:xfrm>
            <a:off x="8290560" y="2621280"/>
            <a:ext cx="3169920" cy="268224"/>
          </a:xfrm>
          <a:prstGeom prst="rect">
            <a:avLst/>
          </a:prstGeom>
          <a:noFill/>
          <a:ln/>
        </p:spPr>
        <p:txBody>
          <a:bodyPr wrap="square" lIns="0" tIns="0" rIns="0" bIns="0" rtlCol="0" anchor="ctr"/>
          <a:lstStyle/>
          <a:p>
            <a:r>
              <a:rPr lang="en-US" b="1" dirty="0">
                <a:solidFill>
                  <a:srgbClr val="FFFFFF"/>
                </a:solidFill>
                <a:latin typeface="Calibri" pitchFamily="34" charset="0"/>
                <a:ea typeface="Calibri" pitchFamily="34" charset="-122"/>
                <a:cs typeface="Calibri" pitchFamily="34" charset="-120"/>
              </a:rPr>
              <a:t>Operatörsrollen</a:t>
            </a:r>
            <a:endParaRPr lang="en-US" dirty="0"/>
          </a:p>
        </p:txBody>
      </p:sp>
      <p:sp>
        <p:nvSpPr>
          <p:cNvPr id="39" name="Text 37"/>
          <p:cNvSpPr/>
          <p:nvPr/>
        </p:nvSpPr>
        <p:spPr>
          <a:xfrm>
            <a:off x="8290560" y="2913888"/>
            <a:ext cx="3442636" cy="487680"/>
          </a:xfrm>
          <a:prstGeom prst="rect">
            <a:avLst/>
          </a:prstGeom>
          <a:noFill/>
          <a:ln/>
        </p:spPr>
        <p:txBody>
          <a:bodyPr wrap="square" lIns="0" tIns="0" rIns="0" bIns="0" rtlCol="0" anchor="ctr"/>
          <a:lstStyle/>
          <a:p>
            <a:pPr>
              <a:lnSpc>
                <a:spcPct val="115000"/>
              </a:lnSpc>
            </a:pPr>
            <a:r>
              <a:rPr lang="en-US" sz="1600" dirty="0">
                <a:solidFill>
                  <a:srgbClr val="E8E6E1"/>
                </a:solidFill>
                <a:latin typeface="Calibri" pitchFamily="34" charset="0"/>
                <a:ea typeface="Calibri" pitchFamily="34" charset="-122"/>
                <a:cs typeface="Calibri" pitchFamily="34" charset="-120"/>
              </a:rPr>
              <a:t>Är balansen mellan tillitskrav och affärsmässig frihet rimlig?</a:t>
            </a:r>
            <a:endParaRPr lang="en-US" sz="1600" dirty="0"/>
          </a:p>
        </p:txBody>
      </p:sp>
      <p:sp>
        <p:nvSpPr>
          <p:cNvPr id="40" name="Shape 38"/>
          <p:cNvSpPr/>
          <p:nvPr/>
        </p:nvSpPr>
        <p:spPr>
          <a:xfrm>
            <a:off x="7802880" y="3523488"/>
            <a:ext cx="365760" cy="365760"/>
          </a:xfrm>
          <a:prstGeom prst="ellipse">
            <a:avLst/>
          </a:prstGeom>
          <a:solidFill>
            <a:srgbClr val="E8873A"/>
          </a:solidFill>
          <a:ln/>
        </p:spPr>
      </p:sp>
      <p:sp>
        <p:nvSpPr>
          <p:cNvPr id="41" name="Text 39"/>
          <p:cNvSpPr/>
          <p:nvPr/>
        </p:nvSpPr>
        <p:spPr>
          <a:xfrm>
            <a:off x="7802880" y="3523488"/>
            <a:ext cx="365760" cy="3657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3</a:t>
            </a:r>
            <a:endParaRPr lang="en-US" sz="1600" dirty="0"/>
          </a:p>
        </p:txBody>
      </p:sp>
      <p:sp>
        <p:nvSpPr>
          <p:cNvPr id="42" name="Text 40"/>
          <p:cNvSpPr/>
          <p:nvPr/>
        </p:nvSpPr>
        <p:spPr>
          <a:xfrm>
            <a:off x="8290560" y="3499104"/>
            <a:ext cx="3169920" cy="268224"/>
          </a:xfrm>
          <a:prstGeom prst="rect">
            <a:avLst/>
          </a:prstGeom>
          <a:noFill/>
          <a:ln/>
        </p:spPr>
        <p:txBody>
          <a:bodyPr wrap="square" lIns="0" tIns="0" rIns="0" bIns="0" rtlCol="0" anchor="ctr"/>
          <a:lstStyle/>
          <a:p>
            <a:r>
              <a:rPr lang="en-US" b="1" dirty="0">
                <a:solidFill>
                  <a:srgbClr val="FFFFFF"/>
                </a:solidFill>
                <a:latin typeface="Calibri" pitchFamily="34" charset="0"/>
                <a:ea typeface="Calibri" pitchFamily="34" charset="-122"/>
                <a:cs typeface="Calibri" pitchFamily="34" charset="-120"/>
              </a:rPr>
              <a:t>Täckning</a:t>
            </a:r>
            <a:endParaRPr lang="en-US" dirty="0"/>
          </a:p>
        </p:txBody>
      </p:sp>
      <p:sp>
        <p:nvSpPr>
          <p:cNvPr id="43" name="Text 41"/>
          <p:cNvSpPr/>
          <p:nvPr/>
        </p:nvSpPr>
        <p:spPr>
          <a:xfrm>
            <a:off x="8290560" y="3791712"/>
            <a:ext cx="3442636" cy="487680"/>
          </a:xfrm>
          <a:prstGeom prst="rect">
            <a:avLst/>
          </a:prstGeom>
          <a:noFill/>
          <a:ln/>
        </p:spPr>
        <p:txBody>
          <a:bodyPr wrap="square" lIns="0" tIns="0" rIns="0" bIns="0" rtlCol="0" anchor="ctr"/>
          <a:lstStyle/>
          <a:p>
            <a:pPr>
              <a:lnSpc>
                <a:spcPct val="115000"/>
              </a:lnSpc>
            </a:pPr>
            <a:r>
              <a:rPr lang="en-US" sz="1600" dirty="0">
                <a:solidFill>
                  <a:srgbClr val="E8E6E1"/>
                </a:solidFill>
                <a:latin typeface="Calibri" pitchFamily="34" charset="0"/>
                <a:ea typeface="Calibri" pitchFamily="34" charset="-122"/>
                <a:cs typeface="Calibri" pitchFamily="34" charset="-120"/>
              </a:rPr>
              <a:t>Finns risk att vissa målgrupper inte får fungerande erbjudanden? Vilka?</a:t>
            </a:r>
            <a:endParaRPr lang="en-US" sz="1600" dirty="0"/>
          </a:p>
        </p:txBody>
      </p:sp>
      <p:sp>
        <p:nvSpPr>
          <p:cNvPr id="44" name="Shape 42"/>
          <p:cNvSpPr/>
          <p:nvPr/>
        </p:nvSpPr>
        <p:spPr>
          <a:xfrm>
            <a:off x="7802880" y="4401312"/>
            <a:ext cx="365760" cy="365760"/>
          </a:xfrm>
          <a:prstGeom prst="ellipse">
            <a:avLst/>
          </a:prstGeom>
          <a:solidFill>
            <a:srgbClr val="E8873A"/>
          </a:solidFill>
          <a:ln/>
        </p:spPr>
      </p:sp>
      <p:sp>
        <p:nvSpPr>
          <p:cNvPr id="45" name="Text 43"/>
          <p:cNvSpPr/>
          <p:nvPr/>
        </p:nvSpPr>
        <p:spPr>
          <a:xfrm>
            <a:off x="7802880" y="4401312"/>
            <a:ext cx="365760" cy="365760"/>
          </a:xfrm>
          <a:prstGeom prst="rect">
            <a:avLst/>
          </a:prstGeom>
          <a:noFill/>
          <a:ln/>
        </p:spPr>
        <p:txBody>
          <a:bodyPr wrap="square" lIns="0" tIns="0" rIns="0" bIns="0" rtlCol="0" anchor="ctr"/>
          <a:lstStyle/>
          <a:p>
            <a:pPr algn="ctr"/>
            <a:r>
              <a:rPr lang="en-US" sz="1600" b="1" dirty="0">
                <a:solidFill>
                  <a:srgbClr val="FFFFFF"/>
                </a:solidFill>
                <a:latin typeface="Trebuchet MS" pitchFamily="34" charset="0"/>
                <a:ea typeface="Trebuchet MS" pitchFamily="34" charset="-122"/>
                <a:cs typeface="Trebuchet MS" pitchFamily="34" charset="-120"/>
              </a:rPr>
              <a:t>4</a:t>
            </a:r>
            <a:endParaRPr lang="en-US" sz="1600" dirty="0"/>
          </a:p>
        </p:txBody>
      </p:sp>
      <p:sp>
        <p:nvSpPr>
          <p:cNvPr id="46" name="Text 44"/>
          <p:cNvSpPr/>
          <p:nvPr/>
        </p:nvSpPr>
        <p:spPr>
          <a:xfrm>
            <a:off x="8290560" y="4376928"/>
            <a:ext cx="3169920" cy="268224"/>
          </a:xfrm>
          <a:prstGeom prst="rect">
            <a:avLst/>
          </a:prstGeom>
          <a:noFill/>
          <a:ln/>
        </p:spPr>
        <p:txBody>
          <a:bodyPr wrap="square" lIns="0" tIns="0" rIns="0" bIns="0" rtlCol="0" anchor="ctr"/>
          <a:lstStyle/>
          <a:p>
            <a:r>
              <a:rPr lang="en-US" b="1" dirty="0">
                <a:solidFill>
                  <a:srgbClr val="FFFFFF"/>
                </a:solidFill>
                <a:latin typeface="Calibri" pitchFamily="34" charset="0"/>
                <a:ea typeface="Calibri" pitchFamily="34" charset="-122"/>
                <a:cs typeface="Calibri" pitchFamily="34" charset="-120"/>
              </a:rPr>
              <a:t>Basutbud (MVP)</a:t>
            </a:r>
            <a:endParaRPr lang="en-US" dirty="0"/>
          </a:p>
        </p:txBody>
      </p:sp>
      <p:sp>
        <p:nvSpPr>
          <p:cNvPr id="47" name="Text 45"/>
          <p:cNvSpPr/>
          <p:nvPr/>
        </p:nvSpPr>
        <p:spPr>
          <a:xfrm>
            <a:off x="8290560" y="4669536"/>
            <a:ext cx="3442636" cy="487680"/>
          </a:xfrm>
          <a:prstGeom prst="rect">
            <a:avLst/>
          </a:prstGeom>
          <a:noFill/>
          <a:ln/>
        </p:spPr>
        <p:txBody>
          <a:bodyPr wrap="square" lIns="0" tIns="0" rIns="0" bIns="0" rtlCol="0" anchor="ctr"/>
          <a:lstStyle/>
          <a:p>
            <a:pPr>
              <a:lnSpc>
                <a:spcPct val="115000"/>
              </a:lnSpc>
            </a:pPr>
            <a:r>
              <a:rPr lang="en-US" sz="1600" dirty="0">
                <a:solidFill>
                  <a:srgbClr val="E8E6E1"/>
                </a:solidFill>
                <a:latin typeface="Calibri" pitchFamily="34" charset="0"/>
                <a:ea typeface="Calibri" pitchFamily="34" charset="-122"/>
                <a:cs typeface="Calibri" pitchFamily="34" charset="-120"/>
              </a:rPr>
              <a:t>Vad är rimligt för att nå kritisk massa utan för hög tröskel?</a:t>
            </a:r>
            <a:endParaRPr lang="en-US" sz="1600" dirty="0"/>
          </a:p>
        </p:txBody>
      </p:sp>
      <p:sp>
        <p:nvSpPr>
          <p:cNvPr id="48" name="Shape 46"/>
          <p:cNvSpPr/>
          <p:nvPr/>
        </p:nvSpPr>
        <p:spPr>
          <a:xfrm>
            <a:off x="975360" y="5730240"/>
            <a:ext cx="10850880" cy="731520"/>
          </a:xfrm>
          <a:prstGeom prst="rect">
            <a:avLst/>
          </a:prstGeom>
          <a:ln/>
        </p:spPr>
        <p:style>
          <a:lnRef idx="2">
            <a:schemeClr val="dk1"/>
          </a:lnRef>
          <a:fillRef idx="1">
            <a:schemeClr val="lt1"/>
          </a:fillRef>
          <a:effectRef idx="0">
            <a:schemeClr val="dk1"/>
          </a:effectRef>
          <a:fontRef idx="minor">
            <a:schemeClr val="dk1"/>
          </a:fontRef>
        </p:style>
        <p:txBody>
          <a:bodyPr/>
          <a:lstStyle/>
          <a:p>
            <a:endParaRPr lang="sv-SE" dirty="0"/>
          </a:p>
        </p:txBody>
      </p:sp>
      <p:sp>
        <p:nvSpPr>
          <p:cNvPr id="49" name="Text 47"/>
          <p:cNvSpPr/>
          <p:nvPr/>
        </p:nvSpPr>
        <p:spPr>
          <a:xfrm>
            <a:off x="1219200" y="5754624"/>
            <a:ext cx="10363200" cy="670560"/>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rtlCol="0" anchor="ctr"/>
          <a:lstStyle/>
          <a:p>
            <a:r>
              <a:rPr lang="en-US" sz="1467" b="1" dirty="0" err="1">
                <a:solidFill>
                  <a:schemeClr val="tx1"/>
                </a:solidFill>
                <a:latin typeface="Calibri" pitchFamily="34" charset="0"/>
                <a:ea typeface="Calibri" pitchFamily="34" charset="-122"/>
                <a:cs typeface="Calibri" pitchFamily="34" charset="-120"/>
              </a:rPr>
              <a:t>Itterativt</a:t>
            </a:r>
            <a:r>
              <a:rPr lang="en-US" sz="1467" b="1" dirty="0">
                <a:solidFill>
                  <a:schemeClr val="tx1"/>
                </a:solidFill>
                <a:latin typeface="Calibri" pitchFamily="34" charset="0"/>
                <a:ea typeface="Calibri" pitchFamily="34" charset="-122"/>
                <a:cs typeface="Calibri" pitchFamily="34" charset="-120"/>
              </a:rPr>
              <a:t> </a:t>
            </a:r>
            <a:r>
              <a:rPr lang="en-US" sz="1467" b="1" dirty="0" err="1">
                <a:solidFill>
                  <a:schemeClr val="tx1"/>
                </a:solidFill>
                <a:latin typeface="Calibri" pitchFamily="34" charset="0"/>
                <a:ea typeface="Calibri" pitchFamily="34" charset="-122"/>
                <a:cs typeface="Calibri" pitchFamily="34" charset="-120"/>
              </a:rPr>
              <a:t>angreppssätt</a:t>
            </a:r>
            <a:r>
              <a:rPr lang="en-US" sz="1467" b="1" dirty="0">
                <a:solidFill>
                  <a:srgbClr val="0B7A75"/>
                </a:solidFill>
                <a:latin typeface="Calibri" pitchFamily="34" charset="0"/>
                <a:ea typeface="Calibri" pitchFamily="34" charset="-122"/>
                <a:cs typeface="Calibri" pitchFamily="34" charset="-120"/>
              </a:rPr>
              <a:t> </a:t>
            </a:r>
            <a:r>
              <a:rPr lang="en-US" sz="1467" dirty="0">
                <a:solidFill>
                  <a:srgbClr val="1E2D3D"/>
                </a:solidFill>
                <a:latin typeface="Calibri" pitchFamily="34" charset="0"/>
                <a:ea typeface="Calibri" pitchFamily="34" charset="-122"/>
                <a:cs typeface="Calibri" pitchFamily="34" charset="-120"/>
              </a:rPr>
              <a:t>Finansierings- och prismodeller låses inte fast i ett tidigt skede. Vi bevakar risker löpande och justerar baserat på faktisk marknads- och användarutveckling.</a:t>
            </a:r>
            <a:endParaRPr lang="en-US" sz="1467" dirty="0"/>
          </a:p>
        </p:txBody>
      </p:sp>
      <p:sp>
        <p:nvSpPr>
          <p:cNvPr id="50" name="Text 48"/>
          <p:cNvSpPr/>
          <p:nvPr/>
        </p:nvSpPr>
        <p:spPr>
          <a:xfrm>
            <a:off x="975360" y="6522720"/>
            <a:ext cx="6096000" cy="243840"/>
          </a:xfrm>
          <a:prstGeom prst="rect">
            <a:avLst/>
          </a:prstGeom>
          <a:noFill/>
          <a:ln/>
        </p:spPr>
        <p:txBody>
          <a:bodyPr wrap="square" lIns="0" tIns="0" rIns="0" bIns="0" rtlCol="0" anchor="ctr"/>
          <a:lstStyle/>
          <a:p>
            <a:r>
              <a:rPr lang="en-US" sz="1067" i="1" dirty="0">
                <a:solidFill>
                  <a:srgbClr val="4A5568"/>
                </a:solidFill>
                <a:latin typeface="Calibri" pitchFamily="34" charset="0"/>
                <a:ea typeface="Calibri" pitchFamily="34" charset="-122"/>
                <a:cs typeface="Calibri" pitchFamily="34" charset="-120"/>
              </a:rPr>
              <a:t>Källa: Finansieringsanalys, kap. 5, 7, 10</a:t>
            </a:r>
            <a:endParaRPr lang="en-US" sz="1067"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F72E18BB-74B8-462A-969C-9F9867C7E9FE}"/>
              </a:ext>
            </a:extLst>
          </p:cNvPr>
          <p:cNvSpPr/>
          <p:nvPr/>
        </p:nvSpPr>
        <p:spPr>
          <a:xfrm>
            <a:off x="1039528" y="1905802"/>
            <a:ext cx="10000649" cy="38116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a:latin typeface="Calibri" panose="020F0502020204030204" pitchFamily="34" charset="0"/>
                <a:ea typeface="Calibri" panose="020F0502020204030204" pitchFamily="34" charset="0"/>
              </a:rPr>
              <a:t>A</a:t>
            </a:r>
            <a:r>
              <a:rPr lang="sv-SE" sz="1800" dirty="0">
                <a:effectLst/>
                <a:latin typeface="Calibri" panose="020F0502020204030204" pitchFamily="34" charset="0"/>
                <a:ea typeface="Calibri" panose="020F0502020204030204" pitchFamily="34" charset="0"/>
              </a:rPr>
              <a:t>llt som presenteras kommer vara ”</a:t>
            </a:r>
            <a:r>
              <a:rPr lang="sv-SE" sz="1800" dirty="0" err="1">
                <a:effectLst/>
                <a:latin typeface="Calibri" panose="020F0502020204030204" pitchFamily="34" charset="0"/>
                <a:ea typeface="Calibri" panose="020F0502020204030204" pitchFamily="34" charset="0"/>
              </a:rPr>
              <a:t>work</a:t>
            </a:r>
            <a:r>
              <a:rPr lang="sv-SE" sz="1800" dirty="0">
                <a:effectLst/>
                <a:latin typeface="Calibri" panose="020F0502020204030204" pitchFamily="34" charset="0"/>
                <a:ea typeface="Calibri" panose="020F0502020204030204" pitchFamily="34" charset="0"/>
              </a:rPr>
              <a:t> in progress” </a:t>
            </a:r>
          </a:p>
          <a:p>
            <a:endParaRPr lang="sv-SE" dirty="0">
              <a:latin typeface="Calibri" panose="020F0502020204030204" pitchFamily="34" charset="0"/>
              <a:ea typeface="Calibri" panose="020F0502020204030204" pitchFamily="34" charset="0"/>
            </a:endParaRPr>
          </a:p>
          <a:p>
            <a:r>
              <a:rPr lang="sv-SE" sz="1800" dirty="0">
                <a:effectLst/>
                <a:latin typeface="Calibri" panose="020F0502020204030204" pitchFamily="34" charset="0"/>
                <a:ea typeface="Calibri" panose="020F0502020204030204" pitchFamily="34" charset="0"/>
              </a:rPr>
              <a:t>D.v.s. </a:t>
            </a:r>
          </a:p>
          <a:p>
            <a:pPr marL="285750" indent="-285750">
              <a:buFontTx/>
              <a:buChar char="-"/>
            </a:pPr>
            <a:r>
              <a:rPr lang="sv-SE" dirty="0">
                <a:latin typeface="Calibri" panose="020F0502020204030204" pitchFamily="34" charset="0"/>
                <a:ea typeface="Calibri" panose="020F0502020204030204" pitchFamily="34" charset="0"/>
              </a:rPr>
              <a:t>1. inget är beslutat och det krävs fortsatt arbete</a:t>
            </a:r>
            <a:r>
              <a:rPr lang="sv-SE" sz="1800" dirty="0">
                <a:effectLst/>
                <a:latin typeface="Calibri" panose="020F0502020204030204" pitchFamily="34" charset="0"/>
                <a:ea typeface="Calibri" panose="020F0502020204030204" pitchFamily="34" charset="0"/>
              </a:rPr>
              <a:t>, involvering av referensgrupper för att komma framåt med materialet och </a:t>
            </a:r>
          </a:p>
          <a:p>
            <a:pPr marL="285750" indent="-285750">
              <a:buFontTx/>
              <a:buChar char="-"/>
            </a:pPr>
            <a:r>
              <a:rPr lang="sv-SE" dirty="0">
                <a:latin typeface="Calibri" panose="020F0502020204030204" pitchFamily="34" charset="0"/>
                <a:ea typeface="Calibri" panose="020F0502020204030204" pitchFamily="34" charset="0"/>
              </a:rPr>
              <a:t>2. </a:t>
            </a:r>
            <a:r>
              <a:rPr lang="sv-SE" sz="1800" dirty="0">
                <a:effectLst/>
                <a:latin typeface="Calibri" panose="020F0502020204030204" pitchFamily="34" charset="0"/>
                <a:ea typeface="Calibri" panose="020F0502020204030204" pitchFamily="34" charset="0"/>
              </a:rPr>
              <a:t>Det återstår en diskussion om hur vi de facto beslutar om respektive artefakt (gå från utkast till något vi kan kalla version 1.0. </a:t>
            </a:r>
          </a:p>
          <a:p>
            <a:endParaRPr lang="sv-SE" sz="1800" b="1" dirty="0">
              <a:effectLst/>
              <a:latin typeface="Calibri" panose="020F0502020204030204" pitchFamily="34" charset="0"/>
              <a:ea typeface="Calibri" panose="020F0502020204030204" pitchFamily="34" charset="0"/>
            </a:endParaRPr>
          </a:p>
          <a:p>
            <a:r>
              <a:rPr lang="sv-SE" sz="1800" b="1" dirty="0">
                <a:effectLst/>
                <a:latin typeface="Calibri" panose="020F0502020204030204" pitchFamily="34" charset="0"/>
                <a:ea typeface="Calibri" panose="020F0502020204030204" pitchFamily="34" charset="0"/>
              </a:rPr>
              <a:t>Men det blir en senare diskussion</a:t>
            </a:r>
            <a:r>
              <a:rPr lang="sv-SE" sz="1800" dirty="0">
                <a:effectLst/>
                <a:latin typeface="Calibri" panose="020F0502020204030204" pitchFamily="34" charset="0"/>
                <a:ea typeface="Calibri" panose="020F0502020204030204" pitchFamily="34" charset="0"/>
              </a:rPr>
              <a:t> – </a:t>
            </a:r>
            <a:r>
              <a:rPr lang="sv-SE" sz="1800" dirty="0" err="1">
                <a:effectLst/>
                <a:latin typeface="Calibri" panose="020F0502020204030204" pitchFamily="34" charset="0"/>
                <a:ea typeface="Calibri" panose="020F0502020204030204" pitchFamily="34" charset="0"/>
              </a:rPr>
              <a:t>prio</a:t>
            </a:r>
            <a:r>
              <a:rPr lang="sv-SE" sz="1800" dirty="0">
                <a:effectLst/>
                <a:latin typeface="Calibri" panose="020F0502020204030204" pitchFamily="34" charset="0"/>
                <a:ea typeface="Calibri" panose="020F0502020204030204" pitchFamily="34" charset="0"/>
              </a:rPr>
              <a:t> nu är att tvinga oss att göra påståenden på detaljnivå som gör att vi framöver har något vi kan fatta beslut om</a:t>
            </a:r>
          </a:p>
          <a:p>
            <a:pPr algn="ctr"/>
            <a:endParaRPr lang="sv-SE" dirty="0"/>
          </a:p>
        </p:txBody>
      </p:sp>
      <p:sp>
        <p:nvSpPr>
          <p:cNvPr id="3" name="textruta 2">
            <a:extLst>
              <a:ext uri="{FF2B5EF4-FFF2-40B4-BE49-F238E27FC236}">
                <a16:creationId xmlns:a16="http://schemas.microsoft.com/office/drawing/2014/main" id="{1A2B513B-02A4-4BF8-AB7D-008FAFA63548}"/>
              </a:ext>
            </a:extLst>
          </p:cNvPr>
          <p:cNvSpPr txBox="1"/>
          <p:nvPr/>
        </p:nvSpPr>
        <p:spPr>
          <a:xfrm>
            <a:off x="4340994" y="1010652"/>
            <a:ext cx="3230372" cy="707886"/>
          </a:xfrm>
          <a:prstGeom prst="rect">
            <a:avLst/>
          </a:prstGeom>
          <a:noFill/>
        </p:spPr>
        <p:txBody>
          <a:bodyPr wrap="none" rtlCol="0">
            <a:spAutoFit/>
          </a:bodyPr>
          <a:lstStyle/>
          <a:p>
            <a:pPr algn="l"/>
            <a:r>
              <a:rPr lang="sv-SE" sz="4000" b="1" dirty="0">
                <a:latin typeface="+mn-lt"/>
              </a:rPr>
              <a:t>DISCLAIMER</a:t>
            </a:r>
          </a:p>
        </p:txBody>
      </p:sp>
    </p:spTree>
    <p:extLst>
      <p:ext uri="{BB962C8B-B14F-4D97-AF65-F5344CB8AC3E}">
        <p14:creationId xmlns:p14="http://schemas.microsoft.com/office/powerpoint/2010/main" val="1660186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731520"/>
          </a:xfrm>
          <a:prstGeom prst="rect">
            <a:avLst/>
          </a:prstGeom>
          <a:noFill/>
          <a:ln/>
        </p:spPr>
        <p:txBody>
          <a:bodyPr wrap="square" lIns="0" tIns="0" rIns="0" bIns="0" rtlCol="0" anchor="ctr"/>
          <a:lstStyle/>
          <a:p>
            <a:r>
              <a:rPr lang="en-US" sz="3733" b="1" dirty="0">
                <a:solidFill>
                  <a:srgbClr val="1B2A4A"/>
                </a:solidFill>
                <a:latin typeface="Trebuchet MS" pitchFamily="34" charset="0"/>
                <a:ea typeface="Trebuchet MS" pitchFamily="34" charset="-122"/>
                <a:cs typeface="Trebuchet MS" pitchFamily="34" charset="-120"/>
              </a:rPr>
              <a:t>Team Juridik &amp; Organisation – Tre leveranser</a:t>
            </a:r>
            <a:endParaRPr lang="en-US" sz="3733" dirty="0"/>
          </a:p>
        </p:txBody>
      </p:sp>
      <p:sp>
        <p:nvSpPr>
          <p:cNvPr id="4" name="Shape 2"/>
          <p:cNvSpPr/>
          <p:nvPr/>
        </p:nvSpPr>
        <p:spPr>
          <a:xfrm>
            <a:off x="975360" y="140208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5" name="Shape 3"/>
          <p:cNvSpPr/>
          <p:nvPr/>
        </p:nvSpPr>
        <p:spPr>
          <a:xfrm>
            <a:off x="975360" y="1402080"/>
            <a:ext cx="97536" cy="1584960"/>
          </a:xfrm>
          <a:prstGeom prst="rect">
            <a:avLst/>
          </a:prstGeom>
          <a:solidFill>
            <a:srgbClr val="234E70"/>
          </a:solidFill>
          <a:ln/>
        </p:spPr>
      </p:sp>
      <p:sp>
        <p:nvSpPr>
          <p:cNvPr id="6" name="Text 4"/>
          <p:cNvSpPr/>
          <p:nvPr/>
        </p:nvSpPr>
        <p:spPr>
          <a:xfrm>
            <a:off x="1341120" y="1524000"/>
            <a:ext cx="6096000" cy="426720"/>
          </a:xfrm>
          <a:prstGeom prst="rect">
            <a:avLst/>
          </a:prstGeom>
          <a:noFill/>
          <a:ln/>
        </p:spPr>
        <p:txBody>
          <a:bodyPr wrap="square" lIns="0" tIns="0" rIns="0" bIns="0" rtlCol="0" anchor="ctr"/>
          <a:lstStyle/>
          <a:p>
            <a:r>
              <a:rPr lang="en-US" sz="2133" b="1" dirty="0">
                <a:solidFill>
                  <a:srgbClr val="234E70"/>
                </a:solidFill>
                <a:latin typeface="Trebuchet MS" pitchFamily="34" charset="0"/>
                <a:ea typeface="Trebuchet MS" pitchFamily="34" charset="-122"/>
                <a:cs typeface="Trebuchet MS" pitchFamily="34" charset="-120"/>
              </a:rPr>
              <a:t>PM: Juridisk skalbarhet</a:t>
            </a:r>
            <a:endParaRPr lang="en-US" sz="2133" dirty="0"/>
          </a:p>
        </p:txBody>
      </p:sp>
      <p:sp>
        <p:nvSpPr>
          <p:cNvPr id="7" name="Text 5"/>
          <p:cNvSpPr/>
          <p:nvPr/>
        </p:nvSpPr>
        <p:spPr>
          <a:xfrm>
            <a:off x="1341120" y="195072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Skalbar avtals- och tillitsmodell utan bilaterala avtal. Fullmaktsmodell, multilateralt avtal med direktkravsrätt, separata tjänsteavtal.</a:t>
            </a:r>
            <a:endParaRPr lang="en-US" sz="1467" dirty="0"/>
          </a:p>
        </p:txBody>
      </p:sp>
      <p:sp>
        <p:nvSpPr>
          <p:cNvPr id="8" name="Shape 6"/>
          <p:cNvSpPr/>
          <p:nvPr/>
        </p:nvSpPr>
        <p:spPr>
          <a:xfrm>
            <a:off x="7559040" y="1828800"/>
            <a:ext cx="3413760" cy="670560"/>
          </a:xfrm>
          <a:prstGeom prst="rect">
            <a:avLst/>
          </a:prstGeom>
          <a:solidFill>
            <a:srgbClr val="F5F7FA"/>
          </a:solidFill>
          <a:ln>
            <a:solidFill>
              <a:srgbClr val="DCDAE6"/>
            </a:solidFill>
          </a:ln>
        </p:spPr>
      </p:sp>
      <p:sp>
        <p:nvSpPr>
          <p:cNvPr id="9" name="Text 7"/>
          <p:cNvSpPr/>
          <p:nvPr/>
        </p:nvSpPr>
        <p:spPr>
          <a:xfrm>
            <a:off x="7559040" y="182880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Riktning</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skapad</a:t>
            </a:r>
            <a:endParaRPr lang="en-US" sz="1333" dirty="0"/>
          </a:p>
        </p:txBody>
      </p:sp>
      <p:sp>
        <p:nvSpPr>
          <p:cNvPr id="10" name="Shape 8"/>
          <p:cNvSpPr/>
          <p:nvPr/>
        </p:nvSpPr>
        <p:spPr>
          <a:xfrm>
            <a:off x="975360" y="316992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1" name="Shape 9"/>
          <p:cNvSpPr/>
          <p:nvPr/>
        </p:nvSpPr>
        <p:spPr>
          <a:xfrm>
            <a:off x="975360" y="3169920"/>
            <a:ext cx="97536" cy="1584960"/>
          </a:xfrm>
          <a:prstGeom prst="rect">
            <a:avLst/>
          </a:prstGeom>
          <a:solidFill>
            <a:srgbClr val="0B7A75"/>
          </a:solidFill>
          <a:ln/>
        </p:spPr>
      </p:sp>
      <p:sp>
        <p:nvSpPr>
          <p:cNvPr id="12" name="Text 10"/>
          <p:cNvSpPr/>
          <p:nvPr/>
        </p:nvSpPr>
        <p:spPr>
          <a:xfrm>
            <a:off x="1341120" y="3291840"/>
            <a:ext cx="6096000" cy="426720"/>
          </a:xfrm>
          <a:prstGeom prst="rect">
            <a:avLst/>
          </a:prstGeom>
          <a:noFill/>
          <a:ln/>
        </p:spPr>
        <p:txBody>
          <a:bodyPr wrap="square" lIns="0" tIns="0" rIns="0" bIns="0" rtlCol="0" anchor="ctr"/>
          <a:lstStyle/>
          <a:p>
            <a:r>
              <a:rPr lang="en-US" sz="2133" b="1" dirty="0">
                <a:solidFill>
                  <a:srgbClr val="0B7A75"/>
                </a:solidFill>
                <a:latin typeface="Trebuchet MS" pitchFamily="34" charset="0"/>
                <a:ea typeface="Trebuchet MS" pitchFamily="34" charset="-122"/>
                <a:cs typeface="Trebuchet MS" pitchFamily="34" charset="-120"/>
              </a:rPr>
              <a:t>Krav på anslutningstjänsten</a:t>
            </a:r>
            <a:endParaRPr lang="en-US" sz="2133" dirty="0"/>
          </a:p>
        </p:txBody>
      </p:sp>
      <p:sp>
        <p:nvSpPr>
          <p:cNvPr id="13" name="Text 11"/>
          <p:cNvSpPr/>
          <p:nvPr/>
        </p:nvSpPr>
        <p:spPr>
          <a:xfrm>
            <a:off x="1341120" y="371856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Kravställer den tjänst som producerar och publicerar tillitsinformation. Baserad på nationell kravkatalog + HSA-inspirerade kompletteringar.</a:t>
            </a:r>
            <a:endParaRPr lang="en-US" sz="1467" dirty="0"/>
          </a:p>
        </p:txBody>
      </p:sp>
      <p:sp>
        <p:nvSpPr>
          <p:cNvPr id="14" name="Shape 12"/>
          <p:cNvSpPr/>
          <p:nvPr/>
        </p:nvSpPr>
        <p:spPr>
          <a:xfrm>
            <a:off x="7559040" y="3596640"/>
            <a:ext cx="3413760" cy="670560"/>
          </a:xfrm>
          <a:prstGeom prst="rect">
            <a:avLst/>
          </a:prstGeom>
          <a:solidFill>
            <a:srgbClr val="F5F7FA"/>
          </a:solidFill>
          <a:ln>
            <a:solidFill>
              <a:srgbClr val="DCDAE6"/>
            </a:solidFill>
          </a:ln>
        </p:spPr>
      </p:sp>
      <p:sp>
        <p:nvSpPr>
          <p:cNvPr id="15" name="Text 13"/>
          <p:cNvSpPr/>
          <p:nvPr/>
        </p:nvSpPr>
        <p:spPr>
          <a:xfrm>
            <a:off x="7559040" y="359664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16" name="Shape 14"/>
          <p:cNvSpPr/>
          <p:nvPr/>
        </p:nvSpPr>
        <p:spPr>
          <a:xfrm>
            <a:off x="975360" y="493776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7" name="Shape 15"/>
          <p:cNvSpPr/>
          <p:nvPr/>
        </p:nvSpPr>
        <p:spPr>
          <a:xfrm>
            <a:off x="975360" y="4937760"/>
            <a:ext cx="97536" cy="1584960"/>
          </a:xfrm>
          <a:prstGeom prst="rect">
            <a:avLst/>
          </a:prstGeom>
          <a:solidFill>
            <a:srgbClr val="E8873A"/>
          </a:solidFill>
          <a:ln/>
        </p:spPr>
      </p:sp>
      <p:sp>
        <p:nvSpPr>
          <p:cNvPr id="18" name="Text 16"/>
          <p:cNvSpPr/>
          <p:nvPr/>
        </p:nvSpPr>
        <p:spPr>
          <a:xfrm>
            <a:off x="1341120" y="5059680"/>
            <a:ext cx="6096000" cy="426720"/>
          </a:xfrm>
          <a:prstGeom prst="rect">
            <a:avLst/>
          </a:prstGeom>
          <a:noFill/>
          <a:ln/>
        </p:spPr>
        <p:txBody>
          <a:bodyPr wrap="square" lIns="0" tIns="0" rIns="0" bIns="0" rtlCol="0" anchor="ctr"/>
          <a:lstStyle/>
          <a:p>
            <a:r>
              <a:rPr lang="en-US" sz="2133" b="1" dirty="0">
                <a:solidFill>
                  <a:srgbClr val="E8873A"/>
                </a:solidFill>
                <a:latin typeface="Trebuchet MS" pitchFamily="34" charset="0"/>
                <a:ea typeface="Trebuchet MS" pitchFamily="34" charset="-122"/>
                <a:cs typeface="Trebuchet MS" pitchFamily="34" charset="-120"/>
              </a:rPr>
              <a:t>Anslutningspolicy</a:t>
            </a:r>
            <a:endParaRPr lang="en-US" sz="2133" dirty="0"/>
          </a:p>
        </p:txBody>
      </p:sp>
      <p:sp>
        <p:nvSpPr>
          <p:cNvPr id="19" name="Text 17"/>
          <p:cNvSpPr/>
          <p:nvPr/>
        </p:nvSpPr>
        <p:spPr>
          <a:xfrm>
            <a:off x="1341120" y="548640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Policy för verifiering av juridisk organisationsidentitet vid anslutning av federationsmedlem. Avgränsat från teknik och åtkomstbeslut.</a:t>
            </a:r>
            <a:endParaRPr lang="en-US" sz="1467" dirty="0"/>
          </a:p>
        </p:txBody>
      </p:sp>
      <p:sp>
        <p:nvSpPr>
          <p:cNvPr id="20" name="Shape 18"/>
          <p:cNvSpPr/>
          <p:nvPr/>
        </p:nvSpPr>
        <p:spPr>
          <a:xfrm>
            <a:off x="7559040" y="5364480"/>
            <a:ext cx="3413760" cy="670560"/>
          </a:xfrm>
          <a:prstGeom prst="rect">
            <a:avLst/>
          </a:prstGeom>
          <a:solidFill>
            <a:srgbClr val="F5F7FA"/>
          </a:solidFill>
          <a:ln>
            <a:solidFill>
              <a:srgbClr val="DCDAE6"/>
            </a:solidFill>
          </a:ln>
        </p:spPr>
      </p:sp>
      <p:sp>
        <p:nvSpPr>
          <p:cNvPr id="21" name="Text 19"/>
          <p:cNvSpPr/>
          <p:nvPr/>
        </p:nvSpPr>
        <p:spPr>
          <a:xfrm>
            <a:off x="7559040" y="536448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731520"/>
          </a:xfrm>
          <a:prstGeom prst="rect">
            <a:avLst/>
          </a:prstGeom>
          <a:noFill/>
          <a:ln/>
        </p:spPr>
        <p:txBody>
          <a:bodyPr wrap="square" lIns="0" tIns="0" rIns="0" bIns="0" rtlCol="0" anchor="ctr"/>
          <a:lstStyle/>
          <a:p>
            <a:r>
              <a:rPr lang="en-US" sz="3733" b="1" dirty="0">
                <a:solidFill>
                  <a:srgbClr val="1B2A4A"/>
                </a:solidFill>
                <a:latin typeface="Trebuchet MS" pitchFamily="34" charset="0"/>
                <a:ea typeface="Trebuchet MS" pitchFamily="34" charset="-122"/>
                <a:cs typeface="Trebuchet MS" pitchFamily="34" charset="-120"/>
              </a:rPr>
              <a:t>Team Juridik &amp; Organisation – Tre leveranser</a:t>
            </a:r>
            <a:endParaRPr lang="en-US" sz="3733" dirty="0"/>
          </a:p>
        </p:txBody>
      </p:sp>
      <p:sp>
        <p:nvSpPr>
          <p:cNvPr id="4" name="Shape 2"/>
          <p:cNvSpPr/>
          <p:nvPr/>
        </p:nvSpPr>
        <p:spPr>
          <a:xfrm>
            <a:off x="975360" y="140208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5" name="Shape 3"/>
          <p:cNvSpPr/>
          <p:nvPr/>
        </p:nvSpPr>
        <p:spPr>
          <a:xfrm>
            <a:off x="975360" y="1402080"/>
            <a:ext cx="97536" cy="1584960"/>
          </a:xfrm>
          <a:prstGeom prst="rect">
            <a:avLst/>
          </a:prstGeom>
          <a:solidFill>
            <a:srgbClr val="234E70"/>
          </a:solidFill>
          <a:ln/>
        </p:spPr>
      </p:sp>
      <p:sp>
        <p:nvSpPr>
          <p:cNvPr id="6" name="Text 4"/>
          <p:cNvSpPr/>
          <p:nvPr/>
        </p:nvSpPr>
        <p:spPr>
          <a:xfrm>
            <a:off x="1341120" y="1524000"/>
            <a:ext cx="6096000" cy="426720"/>
          </a:xfrm>
          <a:prstGeom prst="rect">
            <a:avLst/>
          </a:prstGeom>
          <a:noFill/>
          <a:ln/>
        </p:spPr>
        <p:txBody>
          <a:bodyPr wrap="square" lIns="0" tIns="0" rIns="0" bIns="0" rtlCol="0" anchor="ctr"/>
          <a:lstStyle/>
          <a:p>
            <a:r>
              <a:rPr lang="en-US" sz="2133" b="1" dirty="0">
                <a:solidFill>
                  <a:srgbClr val="234E70"/>
                </a:solidFill>
                <a:latin typeface="Trebuchet MS" pitchFamily="34" charset="0"/>
                <a:ea typeface="Trebuchet MS" pitchFamily="34" charset="-122"/>
                <a:cs typeface="Trebuchet MS" pitchFamily="34" charset="-120"/>
              </a:rPr>
              <a:t>PM: Juridisk skalbarhet</a:t>
            </a:r>
            <a:endParaRPr lang="en-US" sz="2133" dirty="0"/>
          </a:p>
        </p:txBody>
      </p:sp>
      <p:sp>
        <p:nvSpPr>
          <p:cNvPr id="7" name="Text 5"/>
          <p:cNvSpPr/>
          <p:nvPr/>
        </p:nvSpPr>
        <p:spPr>
          <a:xfrm>
            <a:off x="1341120" y="195072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Skalbar avtals- och tillitsmodell utan bilaterala avtal. Fullmaktsmodell, multilateralt avtal med direktkravsrätt, separata tjänsteavtal.</a:t>
            </a:r>
            <a:endParaRPr lang="en-US" sz="1467" dirty="0"/>
          </a:p>
        </p:txBody>
      </p:sp>
      <p:sp>
        <p:nvSpPr>
          <p:cNvPr id="8" name="Shape 6"/>
          <p:cNvSpPr/>
          <p:nvPr/>
        </p:nvSpPr>
        <p:spPr>
          <a:xfrm>
            <a:off x="7559040" y="1828800"/>
            <a:ext cx="3413760" cy="670560"/>
          </a:xfrm>
          <a:prstGeom prst="rect">
            <a:avLst/>
          </a:prstGeom>
          <a:solidFill>
            <a:srgbClr val="F5F7FA"/>
          </a:solidFill>
          <a:ln>
            <a:solidFill>
              <a:srgbClr val="DCDAE6"/>
            </a:solidFill>
          </a:ln>
        </p:spPr>
      </p:sp>
      <p:sp>
        <p:nvSpPr>
          <p:cNvPr id="9" name="Text 7"/>
          <p:cNvSpPr/>
          <p:nvPr/>
        </p:nvSpPr>
        <p:spPr>
          <a:xfrm>
            <a:off x="7559040" y="182880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Riktning</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skapad</a:t>
            </a:r>
            <a:endParaRPr lang="en-US" sz="1333" dirty="0"/>
          </a:p>
        </p:txBody>
      </p:sp>
      <p:sp>
        <p:nvSpPr>
          <p:cNvPr id="10" name="Shape 8"/>
          <p:cNvSpPr/>
          <p:nvPr/>
        </p:nvSpPr>
        <p:spPr>
          <a:xfrm>
            <a:off x="975360" y="316992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1" name="Shape 9"/>
          <p:cNvSpPr/>
          <p:nvPr/>
        </p:nvSpPr>
        <p:spPr>
          <a:xfrm>
            <a:off x="975360" y="3169920"/>
            <a:ext cx="97536" cy="1584960"/>
          </a:xfrm>
          <a:prstGeom prst="rect">
            <a:avLst/>
          </a:prstGeom>
          <a:solidFill>
            <a:srgbClr val="0B7A75"/>
          </a:solidFill>
          <a:ln/>
        </p:spPr>
      </p:sp>
      <p:sp>
        <p:nvSpPr>
          <p:cNvPr id="12" name="Text 10"/>
          <p:cNvSpPr/>
          <p:nvPr/>
        </p:nvSpPr>
        <p:spPr>
          <a:xfrm>
            <a:off x="1341120" y="3291840"/>
            <a:ext cx="6096000" cy="426720"/>
          </a:xfrm>
          <a:prstGeom prst="rect">
            <a:avLst/>
          </a:prstGeom>
          <a:noFill/>
          <a:ln/>
        </p:spPr>
        <p:txBody>
          <a:bodyPr wrap="square" lIns="0" tIns="0" rIns="0" bIns="0" rtlCol="0" anchor="ctr"/>
          <a:lstStyle/>
          <a:p>
            <a:r>
              <a:rPr lang="en-US" sz="2133" b="1" dirty="0">
                <a:solidFill>
                  <a:srgbClr val="0B7A75"/>
                </a:solidFill>
                <a:latin typeface="Trebuchet MS" pitchFamily="34" charset="0"/>
                <a:ea typeface="Trebuchet MS" pitchFamily="34" charset="-122"/>
                <a:cs typeface="Trebuchet MS" pitchFamily="34" charset="-120"/>
              </a:rPr>
              <a:t>Krav på anslutningstjänsten</a:t>
            </a:r>
            <a:endParaRPr lang="en-US" sz="2133" dirty="0"/>
          </a:p>
        </p:txBody>
      </p:sp>
      <p:sp>
        <p:nvSpPr>
          <p:cNvPr id="13" name="Text 11"/>
          <p:cNvSpPr/>
          <p:nvPr/>
        </p:nvSpPr>
        <p:spPr>
          <a:xfrm>
            <a:off x="1341120" y="371856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Kravställer den tjänst som producerar och publicerar tillitsinformation. Baserad på nationell kravkatalog + HSA-inspirerade kompletteringar.</a:t>
            </a:r>
            <a:endParaRPr lang="en-US" sz="1467" dirty="0"/>
          </a:p>
        </p:txBody>
      </p:sp>
      <p:sp>
        <p:nvSpPr>
          <p:cNvPr id="14" name="Shape 12"/>
          <p:cNvSpPr/>
          <p:nvPr/>
        </p:nvSpPr>
        <p:spPr>
          <a:xfrm>
            <a:off x="7559040" y="3596640"/>
            <a:ext cx="3413760" cy="670560"/>
          </a:xfrm>
          <a:prstGeom prst="rect">
            <a:avLst/>
          </a:prstGeom>
          <a:solidFill>
            <a:srgbClr val="F5F7FA"/>
          </a:solidFill>
          <a:ln>
            <a:solidFill>
              <a:srgbClr val="DCDAE6"/>
            </a:solidFill>
          </a:ln>
        </p:spPr>
      </p:sp>
      <p:sp>
        <p:nvSpPr>
          <p:cNvPr id="15" name="Text 13"/>
          <p:cNvSpPr/>
          <p:nvPr/>
        </p:nvSpPr>
        <p:spPr>
          <a:xfrm>
            <a:off x="7559040" y="359664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16" name="Shape 14"/>
          <p:cNvSpPr/>
          <p:nvPr/>
        </p:nvSpPr>
        <p:spPr>
          <a:xfrm>
            <a:off x="975360" y="493776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7" name="Shape 15"/>
          <p:cNvSpPr/>
          <p:nvPr/>
        </p:nvSpPr>
        <p:spPr>
          <a:xfrm>
            <a:off x="975360" y="4937760"/>
            <a:ext cx="97536" cy="1584960"/>
          </a:xfrm>
          <a:prstGeom prst="rect">
            <a:avLst/>
          </a:prstGeom>
          <a:solidFill>
            <a:srgbClr val="E8873A"/>
          </a:solidFill>
          <a:ln/>
        </p:spPr>
      </p:sp>
      <p:sp>
        <p:nvSpPr>
          <p:cNvPr id="18" name="Text 16"/>
          <p:cNvSpPr/>
          <p:nvPr/>
        </p:nvSpPr>
        <p:spPr>
          <a:xfrm>
            <a:off x="1341120" y="5059680"/>
            <a:ext cx="6096000" cy="426720"/>
          </a:xfrm>
          <a:prstGeom prst="rect">
            <a:avLst/>
          </a:prstGeom>
          <a:noFill/>
          <a:ln/>
        </p:spPr>
        <p:txBody>
          <a:bodyPr wrap="square" lIns="0" tIns="0" rIns="0" bIns="0" rtlCol="0" anchor="ctr"/>
          <a:lstStyle/>
          <a:p>
            <a:r>
              <a:rPr lang="en-US" sz="2133" b="1" dirty="0">
                <a:solidFill>
                  <a:srgbClr val="E8873A"/>
                </a:solidFill>
                <a:latin typeface="Trebuchet MS" pitchFamily="34" charset="0"/>
                <a:ea typeface="Trebuchet MS" pitchFamily="34" charset="-122"/>
                <a:cs typeface="Trebuchet MS" pitchFamily="34" charset="-120"/>
              </a:rPr>
              <a:t>Anslutningspolicy</a:t>
            </a:r>
            <a:endParaRPr lang="en-US" sz="2133" dirty="0"/>
          </a:p>
        </p:txBody>
      </p:sp>
      <p:sp>
        <p:nvSpPr>
          <p:cNvPr id="19" name="Text 17"/>
          <p:cNvSpPr/>
          <p:nvPr/>
        </p:nvSpPr>
        <p:spPr>
          <a:xfrm>
            <a:off x="1341120" y="548640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Policy för verifiering av juridisk organisationsidentitet vid anslutning av federationsmedlem. Avgränsat från teknik och åtkomstbeslut.</a:t>
            </a:r>
            <a:endParaRPr lang="en-US" sz="1467" dirty="0"/>
          </a:p>
        </p:txBody>
      </p:sp>
      <p:sp>
        <p:nvSpPr>
          <p:cNvPr id="20" name="Shape 18"/>
          <p:cNvSpPr/>
          <p:nvPr/>
        </p:nvSpPr>
        <p:spPr>
          <a:xfrm>
            <a:off x="7559040" y="5364480"/>
            <a:ext cx="3413760" cy="670560"/>
          </a:xfrm>
          <a:prstGeom prst="rect">
            <a:avLst/>
          </a:prstGeom>
          <a:solidFill>
            <a:srgbClr val="F5F7FA"/>
          </a:solidFill>
          <a:ln>
            <a:solidFill>
              <a:srgbClr val="DCDAE6"/>
            </a:solidFill>
          </a:ln>
        </p:spPr>
      </p:sp>
      <p:sp>
        <p:nvSpPr>
          <p:cNvPr id="21" name="Text 19"/>
          <p:cNvSpPr/>
          <p:nvPr/>
        </p:nvSpPr>
        <p:spPr>
          <a:xfrm>
            <a:off x="7559040" y="536448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2" name="Rektangel 1">
            <a:extLst>
              <a:ext uri="{FF2B5EF4-FFF2-40B4-BE49-F238E27FC236}">
                <a16:creationId xmlns:a16="http://schemas.microsoft.com/office/drawing/2014/main" id="{5AF8A200-E057-42E0-86D3-ADC1FC6C1C0B}"/>
              </a:ext>
            </a:extLst>
          </p:cNvPr>
          <p:cNvSpPr/>
          <p:nvPr/>
        </p:nvSpPr>
        <p:spPr>
          <a:xfrm>
            <a:off x="539014" y="3115377"/>
            <a:ext cx="11409145" cy="3712143"/>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36571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469E2A-3AD7-450B-91C6-C80CCF73A2F2}"/>
              </a:ext>
            </a:extLst>
          </p:cNvPr>
          <p:cNvSpPr>
            <a:spLocks noGrp="1"/>
          </p:cNvSpPr>
          <p:nvPr>
            <p:ph type="title"/>
          </p:nvPr>
        </p:nvSpPr>
        <p:spPr/>
        <p:txBody>
          <a:bodyPr/>
          <a:lstStyle/>
          <a:p>
            <a:r>
              <a:rPr lang="sv-SE" dirty="0">
                <a:solidFill>
                  <a:schemeClr val="tx2"/>
                </a:solidFill>
              </a:rPr>
              <a:t>En skalbar infrastruktur</a:t>
            </a:r>
          </a:p>
        </p:txBody>
      </p:sp>
      <p:sp>
        <p:nvSpPr>
          <p:cNvPr id="3" name="Platshållare för text 2">
            <a:extLst>
              <a:ext uri="{FF2B5EF4-FFF2-40B4-BE49-F238E27FC236}">
                <a16:creationId xmlns:a16="http://schemas.microsoft.com/office/drawing/2014/main" id="{F6311E22-FFE9-4B5B-96BF-15DC058B70AF}"/>
              </a:ext>
            </a:extLst>
          </p:cNvPr>
          <p:cNvSpPr>
            <a:spLocks noGrp="1"/>
          </p:cNvSpPr>
          <p:nvPr>
            <p:ph type="body" sz="quarter" idx="10"/>
          </p:nvPr>
        </p:nvSpPr>
        <p:spPr>
          <a:xfrm>
            <a:off x="703262" y="1951038"/>
            <a:ext cx="9380537" cy="4133239"/>
          </a:xfrm>
        </p:spPr>
        <p:txBody>
          <a:bodyPr/>
          <a:lstStyle/>
          <a:p>
            <a:pPr marL="742950" indent="-742950">
              <a:buFont typeface="+mj-lt"/>
              <a:buAutoNum type="arabicPeriod"/>
            </a:pPr>
            <a:endParaRPr lang="sv-SE" sz="3600" b="1" dirty="0"/>
          </a:p>
          <a:p>
            <a:pPr marL="742950" indent="-742950">
              <a:buFont typeface="+mj-lt"/>
              <a:buAutoNum type="arabicPeriod"/>
            </a:pPr>
            <a:r>
              <a:rPr lang="sv-SE" sz="2400" dirty="0"/>
              <a:t>En juridisk modell som möjliggör en skalbar infrastruktur för identitet- och behörighet</a:t>
            </a:r>
          </a:p>
          <a:p>
            <a:pPr marL="742950" indent="-742950">
              <a:buFont typeface="+mj-lt"/>
              <a:buAutoNum type="arabicPeriod"/>
            </a:pPr>
            <a:r>
              <a:rPr lang="sv-SE" sz="2400" dirty="0"/>
              <a:t>Beskriver bl.a. olika parter och roller i federationen och den rättsliga konstruktionen </a:t>
            </a:r>
          </a:p>
          <a:p>
            <a:pPr marL="742950" indent="-742950">
              <a:buFont typeface="+mj-lt"/>
              <a:buAutoNum type="arabicPeriod"/>
            </a:pPr>
            <a:r>
              <a:rPr lang="sv-SE" sz="2400" dirty="0"/>
              <a:t>Anslutningsoperatör agerar via fullmakt vid anslutning </a:t>
            </a:r>
            <a:r>
              <a:rPr lang="sv-SE" sz="2400" dirty="0">
                <a:sym typeface="Wingdings" panose="05000000000000000000" pitchFamily="2" charset="2"/>
              </a:rPr>
              <a:t> d</a:t>
            </a:r>
            <a:r>
              <a:rPr lang="sv-SE" sz="2400" dirty="0"/>
              <a:t>irekt rättslig relation mellan federationens aktörer</a:t>
            </a:r>
          </a:p>
          <a:p>
            <a:pPr marL="742950" indent="-742950">
              <a:buFont typeface="+mj-lt"/>
              <a:buAutoNum type="arabicPeriod"/>
            </a:pPr>
            <a:r>
              <a:rPr lang="sv-SE" sz="2400" dirty="0"/>
              <a:t>Multilateral avtalsstruktur istället för bilaterala avtal</a:t>
            </a:r>
          </a:p>
          <a:p>
            <a:pPr marL="742950" indent="-742950">
              <a:buFont typeface="+mj-lt"/>
              <a:buAutoNum type="arabicPeriod"/>
            </a:pPr>
            <a:r>
              <a:rPr lang="sv-SE" sz="2400" dirty="0"/>
              <a:t>Separation mellan federationsregelverk och kommersiellt tjänsteavtal</a:t>
            </a:r>
          </a:p>
          <a:p>
            <a:pPr marL="0" indent="0">
              <a:buNone/>
            </a:pPr>
            <a:endParaRPr lang="sv-SE" sz="2400" dirty="0"/>
          </a:p>
          <a:p>
            <a:pPr marL="742950" indent="-742950">
              <a:buFont typeface="+mj-lt"/>
              <a:buAutoNum type="arabicPeriod"/>
            </a:pPr>
            <a:endParaRPr lang="sv-SE" sz="2400" dirty="0"/>
          </a:p>
          <a:p>
            <a:pPr marL="742950" indent="-742950">
              <a:buFont typeface="+mj-lt"/>
              <a:buAutoNum type="arabicPeriod"/>
            </a:pPr>
            <a:endParaRPr lang="sv-SE" sz="2400" dirty="0"/>
          </a:p>
          <a:p>
            <a:pPr marL="514350" indent="-514350">
              <a:buFont typeface="+mj-lt"/>
              <a:buAutoNum type="arabicPeriod"/>
            </a:pPr>
            <a:endParaRPr lang="sv-SE" sz="3600" dirty="0"/>
          </a:p>
        </p:txBody>
      </p:sp>
    </p:spTree>
    <p:extLst>
      <p:ext uri="{BB962C8B-B14F-4D97-AF65-F5344CB8AC3E}">
        <p14:creationId xmlns:p14="http://schemas.microsoft.com/office/powerpoint/2010/main" val="2590610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text 2">
            <a:extLst>
              <a:ext uri="{FF2B5EF4-FFF2-40B4-BE49-F238E27FC236}">
                <a16:creationId xmlns:a16="http://schemas.microsoft.com/office/drawing/2014/main" id="{F6311E22-FFE9-4B5B-96BF-15DC058B70AF}"/>
              </a:ext>
            </a:extLst>
          </p:cNvPr>
          <p:cNvSpPr>
            <a:spLocks noGrp="1"/>
          </p:cNvSpPr>
          <p:nvPr>
            <p:ph type="body" sz="quarter" idx="10"/>
          </p:nvPr>
        </p:nvSpPr>
        <p:spPr>
          <a:xfrm>
            <a:off x="603850" y="690114"/>
            <a:ext cx="9954882" cy="6167886"/>
          </a:xfrm>
        </p:spPr>
        <p:txBody>
          <a:bodyPr/>
          <a:lstStyle/>
          <a:p>
            <a:pPr marL="514350" indent="-514350">
              <a:buFont typeface="+mj-lt"/>
              <a:buAutoNum type="arabicPeriod"/>
            </a:pPr>
            <a:endParaRPr lang="sv-SE" sz="3600" dirty="0"/>
          </a:p>
        </p:txBody>
      </p:sp>
      <p:pic>
        <p:nvPicPr>
          <p:cNvPr id="5" name="Bildobjekt 4">
            <a:extLst>
              <a:ext uri="{FF2B5EF4-FFF2-40B4-BE49-F238E27FC236}">
                <a16:creationId xmlns:a16="http://schemas.microsoft.com/office/drawing/2014/main" id="{84CDA60C-5DD2-49E5-957B-E2831A516645}"/>
              </a:ext>
            </a:extLst>
          </p:cNvPr>
          <p:cNvPicPr>
            <a:picLocks noChangeAspect="1"/>
          </p:cNvPicPr>
          <p:nvPr/>
        </p:nvPicPr>
        <p:blipFill>
          <a:blip r:embed="rId3"/>
          <a:stretch>
            <a:fillRect/>
          </a:stretch>
        </p:blipFill>
        <p:spPr>
          <a:xfrm>
            <a:off x="0" y="-4008"/>
            <a:ext cx="12192000" cy="6862008"/>
          </a:xfrm>
          <a:prstGeom prst="rect">
            <a:avLst/>
          </a:prstGeom>
        </p:spPr>
      </p:pic>
    </p:spTree>
    <p:extLst>
      <p:ext uri="{BB962C8B-B14F-4D97-AF65-F5344CB8AC3E}">
        <p14:creationId xmlns:p14="http://schemas.microsoft.com/office/powerpoint/2010/main" val="1303998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469E2A-3AD7-450B-91C6-C80CCF73A2F2}"/>
              </a:ext>
            </a:extLst>
          </p:cNvPr>
          <p:cNvSpPr>
            <a:spLocks noGrp="1"/>
          </p:cNvSpPr>
          <p:nvPr>
            <p:ph type="title"/>
          </p:nvPr>
        </p:nvSpPr>
        <p:spPr/>
        <p:txBody>
          <a:bodyPr/>
          <a:lstStyle/>
          <a:p>
            <a:r>
              <a:rPr lang="sv-SE" dirty="0">
                <a:solidFill>
                  <a:schemeClr val="tx2"/>
                </a:solidFill>
              </a:rPr>
              <a:t>Kommande arbete</a:t>
            </a:r>
          </a:p>
        </p:txBody>
      </p:sp>
      <p:sp>
        <p:nvSpPr>
          <p:cNvPr id="3" name="Platshållare för text 2">
            <a:extLst>
              <a:ext uri="{FF2B5EF4-FFF2-40B4-BE49-F238E27FC236}">
                <a16:creationId xmlns:a16="http://schemas.microsoft.com/office/drawing/2014/main" id="{F6311E22-FFE9-4B5B-96BF-15DC058B70AF}"/>
              </a:ext>
            </a:extLst>
          </p:cNvPr>
          <p:cNvSpPr>
            <a:spLocks noGrp="1"/>
          </p:cNvSpPr>
          <p:nvPr>
            <p:ph type="body" sz="quarter" idx="10"/>
          </p:nvPr>
        </p:nvSpPr>
        <p:spPr>
          <a:xfrm>
            <a:off x="703262" y="1951038"/>
            <a:ext cx="9380537" cy="3584575"/>
          </a:xfrm>
        </p:spPr>
        <p:txBody>
          <a:bodyPr/>
          <a:lstStyle/>
          <a:p>
            <a:pPr marL="742950" indent="-742950">
              <a:buFont typeface="+mj-lt"/>
              <a:buAutoNum type="arabicPeriod"/>
            </a:pPr>
            <a:endParaRPr lang="sv-SE" sz="3600" b="1" dirty="0"/>
          </a:p>
          <a:p>
            <a:pPr marL="742950" indent="-742950">
              <a:buFont typeface="+mj-lt"/>
              <a:buAutoNum type="arabicPeriod"/>
            </a:pPr>
            <a:r>
              <a:rPr lang="sv-SE" sz="3600" dirty="0"/>
              <a:t>Beskriva målgruppen för juridisk identitets- och behörighetskontroll</a:t>
            </a:r>
          </a:p>
          <a:p>
            <a:pPr marL="742950" indent="-742950">
              <a:buFont typeface="+mj-lt"/>
              <a:buAutoNum type="arabicPeriod"/>
            </a:pPr>
            <a:r>
              <a:rPr lang="sv-SE" sz="3600" dirty="0"/>
              <a:t>Identifiera och beskriva övriga </a:t>
            </a:r>
            <a:r>
              <a:rPr lang="sv-SE" sz="3600"/>
              <a:t>”användare”.</a:t>
            </a:r>
            <a:endParaRPr lang="sv-SE" sz="3600" dirty="0"/>
          </a:p>
          <a:p>
            <a:pPr marL="514350" indent="-514350">
              <a:buFont typeface="+mj-lt"/>
              <a:buAutoNum type="arabicPeriod"/>
            </a:pPr>
            <a:endParaRPr lang="sv-SE" sz="3600" dirty="0"/>
          </a:p>
        </p:txBody>
      </p:sp>
    </p:spTree>
    <p:extLst>
      <p:ext uri="{BB962C8B-B14F-4D97-AF65-F5344CB8AC3E}">
        <p14:creationId xmlns:p14="http://schemas.microsoft.com/office/powerpoint/2010/main" val="2502080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975360" y="365760"/>
            <a:ext cx="10972800" cy="731520"/>
          </a:xfrm>
          <a:prstGeom prst="rect">
            <a:avLst/>
          </a:prstGeom>
          <a:noFill/>
          <a:ln/>
        </p:spPr>
        <p:txBody>
          <a:bodyPr wrap="square" lIns="0" tIns="0" rIns="0" bIns="0" rtlCol="0" anchor="ctr"/>
          <a:lstStyle/>
          <a:p>
            <a:r>
              <a:rPr lang="en-US" sz="3733" b="1" dirty="0">
                <a:solidFill>
                  <a:srgbClr val="1B2A4A"/>
                </a:solidFill>
                <a:latin typeface="Trebuchet MS" pitchFamily="34" charset="0"/>
                <a:ea typeface="Trebuchet MS" pitchFamily="34" charset="-122"/>
                <a:cs typeface="Trebuchet MS" pitchFamily="34" charset="-120"/>
              </a:rPr>
              <a:t>Team Juridik &amp; Organisation – Tre leveranser</a:t>
            </a:r>
            <a:endParaRPr lang="en-US" sz="3733" dirty="0"/>
          </a:p>
        </p:txBody>
      </p:sp>
      <p:sp>
        <p:nvSpPr>
          <p:cNvPr id="4" name="Shape 2"/>
          <p:cNvSpPr/>
          <p:nvPr/>
        </p:nvSpPr>
        <p:spPr>
          <a:xfrm>
            <a:off x="975360" y="140208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5" name="Shape 3"/>
          <p:cNvSpPr/>
          <p:nvPr/>
        </p:nvSpPr>
        <p:spPr>
          <a:xfrm>
            <a:off x="975360" y="1402080"/>
            <a:ext cx="97536" cy="1584960"/>
          </a:xfrm>
          <a:prstGeom prst="rect">
            <a:avLst/>
          </a:prstGeom>
          <a:solidFill>
            <a:srgbClr val="234E70"/>
          </a:solidFill>
          <a:ln/>
        </p:spPr>
      </p:sp>
      <p:sp>
        <p:nvSpPr>
          <p:cNvPr id="6" name="Text 4"/>
          <p:cNvSpPr/>
          <p:nvPr/>
        </p:nvSpPr>
        <p:spPr>
          <a:xfrm>
            <a:off x="1341120" y="1524000"/>
            <a:ext cx="6096000" cy="426720"/>
          </a:xfrm>
          <a:prstGeom prst="rect">
            <a:avLst/>
          </a:prstGeom>
          <a:noFill/>
          <a:ln/>
        </p:spPr>
        <p:txBody>
          <a:bodyPr wrap="square" lIns="0" tIns="0" rIns="0" bIns="0" rtlCol="0" anchor="ctr"/>
          <a:lstStyle/>
          <a:p>
            <a:r>
              <a:rPr lang="en-US" sz="2133" b="1" dirty="0">
                <a:solidFill>
                  <a:srgbClr val="234E70"/>
                </a:solidFill>
                <a:latin typeface="Trebuchet MS" pitchFamily="34" charset="0"/>
                <a:ea typeface="Trebuchet MS" pitchFamily="34" charset="-122"/>
                <a:cs typeface="Trebuchet MS" pitchFamily="34" charset="-120"/>
              </a:rPr>
              <a:t>PM: Juridisk skalbarhet</a:t>
            </a:r>
            <a:endParaRPr lang="en-US" sz="2133" dirty="0"/>
          </a:p>
        </p:txBody>
      </p:sp>
      <p:sp>
        <p:nvSpPr>
          <p:cNvPr id="7" name="Text 5"/>
          <p:cNvSpPr/>
          <p:nvPr/>
        </p:nvSpPr>
        <p:spPr>
          <a:xfrm>
            <a:off x="1341120" y="195072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Skalbar avtals- och tillitsmodell utan bilaterala avtal. Fullmaktsmodell, multilateralt avtal med direktkravsrätt, separata tjänsteavtal.</a:t>
            </a:r>
            <a:endParaRPr lang="en-US" sz="1467" dirty="0"/>
          </a:p>
        </p:txBody>
      </p:sp>
      <p:sp>
        <p:nvSpPr>
          <p:cNvPr id="8" name="Shape 6"/>
          <p:cNvSpPr/>
          <p:nvPr/>
        </p:nvSpPr>
        <p:spPr>
          <a:xfrm>
            <a:off x="7559040" y="1828800"/>
            <a:ext cx="3413760" cy="670560"/>
          </a:xfrm>
          <a:prstGeom prst="rect">
            <a:avLst/>
          </a:prstGeom>
          <a:solidFill>
            <a:srgbClr val="F5F7FA"/>
          </a:solidFill>
          <a:ln>
            <a:solidFill>
              <a:srgbClr val="DCDAE6"/>
            </a:solidFill>
          </a:ln>
        </p:spPr>
      </p:sp>
      <p:sp>
        <p:nvSpPr>
          <p:cNvPr id="9" name="Text 7"/>
          <p:cNvSpPr/>
          <p:nvPr/>
        </p:nvSpPr>
        <p:spPr>
          <a:xfrm>
            <a:off x="7559040" y="182880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Riktning</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skapad</a:t>
            </a:r>
            <a:endParaRPr lang="en-US" sz="1333" dirty="0"/>
          </a:p>
        </p:txBody>
      </p:sp>
      <p:sp>
        <p:nvSpPr>
          <p:cNvPr id="10" name="Shape 8"/>
          <p:cNvSpPr/>
          <p:nvPr/>
        </p:nvSpPr>
        <p:spPr>
          <a:xfrm>
            <a:off x="975360" y="316992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1" name="Shape 9"/>
          <p:cNvSpPr/>
          <p:nvPr/>
        </p:nvSpPr>
        <p:spPr>
          <a:xfrm>
            <a:off x="975360" y="3169920"/>
            <a:ext cx="97536" cy="1584960"/>
          </a:xfrm>
          <a:prstGeom prst="rect">
            <a:avLst/>
          </a:prstGeom>
          <a:solidFill>
            <a:srgbClr val="0B7A75"/>
          </a:solidFill>
          <a:ln/>
        </p:spPr>
      </p:sp>
      <p:sp>
        <p:nvSpPr>
          <p:cNvPr id="12" name="Text 10"/>
          <p:cNvSpPr/>
          <p:nvPr/>
        </p:nvSpPr>
        <p:spPr>
          <a:xfrm>
            <a:off x="1341120" y="3291840"/>
            <a:ext cx="6096000" cy="426720"/>
          </a:xfrm>
          <a:prstGeom prst="rect">
            <a:avLst/>
          </a:prstGeom>
          <a:noFill/>
          <a:ln/>
        </p:spPr>
        <p:txBody>
          <a:bodyPr wrap="square" lIns="0" tIns="0" rIns="0" bIns="0" rtlCol="0" anchor="ctr"/>
          <a:lstStyle/>
          <a:p>
            <a:r>
              <a:rPr lang="en-US" sz="2133" b="1" dirty="0">
                <a:solidFill>
                  <a:srgbClr val="0B7A75"/>
                </a:solidFill>
                <a:latin typeface="Trebuchet MS" pitchFamily="34" charset="0"/>
                <a:ea typeface="Trebuchet MS" pitchFamily="34" charset="-122"/>
                <a:cs typeface="Trebuchet MS" pitchFamily="34" charset="-120"/>
              </a:rPr>
              <a:t>Krav på anslutningstjänsten</a:t>
            </a:r>
            <a:endParaRPr lang="en-US" sz="2133" dirty="0"/>
          </a:p>
        </p:txBody>
      </p:sp>
      <p:sp>
        <p:nvSpPr>
          <p:cNvPr id="13" name="Text 11"/>
          <p:cNvSpPr/>
          <p:nvPr/>
        </p:nvSpPr>
        <p:spPr>
          <a:xfrm>
            <a:off x="1341120" y="371856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Kravställer den tjänst som producerar och publicerar tillitsinformation. Baserad på nationell kravkatalog + HSA-inspirerade kompletteringar.</a:t>
            </a:r>
            <a:endParaRPr lang="en-US" sz="1467" dirty="0"/>
          </a:p>
        </p:txBody>
      </p:sp>
      <p:sp>
        <p:nvSpPr>
          <p:cNvPr id="14" name="Shape 12"/>
          <p:cNvSpPr/>
          <p:nvPr/>
        </p:nvSpPr>
        <p:spPr>
          <a:xfrm>
            <a:off x="7559040" y="3596640"/>
            <a:ext cx="3413760" cy="670560"/>
          </a:xfrm>
          <a:prstGeom prst="rect">
            <a:avLst/>
          </a:prstGeom>
          <a:solidFill>
            <a:srgbClr val="F5F7FA"/>
          </a:solidFill>
          <a:ln>
            <a:solidFill>
              <a:srgbClr val="DCDAE6"/>
            </a:solidFill>
          </a:ln>
        </p:spPr>
      </p:sp>
      <p:sp>
        <p:nvSpPr>
          <p:cNvPr id="15" name="Text 13"/>
          <p:cNvSpPr/>
          <p:nvPr/>
        </p:nvSpPr>
        <p:spPr>
          <a:xfrm>
            <a:off x="7559040" y="359664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16" name="Shape 14"/>
          <p:cNvSpPr/>
          <p:nvPr/>
        </p:nvSpPr>
        <p:spPr>
          <a:xfrm>
            <a:off x="975360" y="4937760"/>
            <a:ext cx="10241280" cy="1584960"/>
          </a:xfrm>
          <a:prstGeom prst="rect">
            <a:avLst/>
          </a:prstGeom>
          <a:solidFill>
            <a:srgbClr val="FFFFFF"/>
          </a:solidFill>
          <a:ln/>
          <a:effectLst>
            <a:outerShdw blurRad="50800" dist="19050" dir="8100000" algn="bl" rotWithShape="0">
              <a:srgbClr val="000000">
                <a:alpha val="10000"/>
              </a:srgbClr>
            </a:outerShdw>
          </a:effectLst>
        </p:spPr>
      </p:sp>
      <p:sp>
        <p:nvSpPr>
          <p:cNvPr id="17" name="Shape 15"/>
          <p:cNvSpPr/>
          <p:nvPr/>
        </p:nvSpPr>
        <p:spPr>
          <a:xfrm>
            <a:off x="975360" y="4937760"/>
            <a:ext cx="97536" cy="1584960"/>
          </a:xfrm>
          <a:prstGeom prst="rect">
            <a:avLst/>
          </a:prstGeom>
          <a:solidFill>
            <a:srgbClr val="E8873A"/>
          </a:solidFill>
          <a:ln/>
        </p:spPr>
      </p:sp>
      <p:sp>
        <p:nvSpPr>
          <p:cNvPr id="18" name="Text 16"/>
          <p:cNvSpPr/>
          <p:nvPr/>
        </p:nvSpPr>
        <p:spPr>
          <a:xfrm>
            <a:off x="1341120" y="5059680"/>
            <a:ext cx="6096000" cy="426720"/>
          </a:xfrm>
          <a:prstGeom prst="rect">
            <a:avLst/>
          </a:prstGeom>
          <a:noFill/>
          <a:ln/>
        </p:spPr>
        <p:txBody>
          <a:bodyPr wrap="square" lIns="0" tIns="0" rIns="0" bIns="0" rtlCol="0" anchor="ctr"/>
          <a:lstStyle/>
          <a:p>
            <a:r>
              <a:rPr lang="en-US" sz="2133" b="1" dirty="0">
                <a:solidFill>
                  <a:srgbClr val="E8873A"/>
                </a:solidFill>
                <a:latin typeface="Trebuchet MS" pitchFamily="34" charset="0"/>
                <a:ea typeface="Trebuchet MS" pitchFamily="34" charset="-122"/>
                <a:cs typeface="Trebuchet MS" pitchFamily="34" charset="-120"/>
              </a:rPr>
              <a:t>Anslutningspolicy</a:t>
            </a:r>
            <a:endParaRPr lang="en-US" sz="2133" dirty="0"/>
          </a:p>
        </p:txBody>
      </p:sp>
      <p:sp>
        <p:nvSpPr>
          <p:cNvPr id="19" name="Text 17"/>
          <p:cNvSpPr/>
          <p:nvPr/>
        </p:nvSpPr>
        <p:spPr>
          <a:xfrm>
            <a:off x="1341120" y="5486400"/>
            <a:ext cx="6096000" cy="853440"/>
          </a:xfrm>
          <a:prstGeom prst="rect">
            <a:avLst/>
          </a:prstGeom>
          <a:noFill/>
          <a:ln/>
        </p:spPr>
        <p:txBody>
          <a:bodyPr wrap="square" lIns="0" tIns="0" rIns="0" bIns="0" rtlCol="0" anchor="ctr"/>
          <a:lstStyle/>
          <a:p>
            <a:pPr>
              <a:lnSpc>
                <a:spcPct val="115000"/>
              </a:lnSpc>
            </a:pPr>
            <a:r>
              <a:rPr lang="en-US" sz="1467" dirty="0">
                <a:solidFill>
                  <a:srgbClr val="1E2D3D"/>
                </a:solidFill>
                <a:latin typeface="Calibri" pitchFamily="34" charset="0"/>
                <a:ea typeface="Calibri" pitchFamily="34" charset="-122"/>
                <a:cs typeface="Calibri" pitchFamily="34" charset="-120"/>
              </a:rPr>
              <a:t>Policy för verifiering av juridisk organisationsidentitet vid anslutning av federationsmedlem. Avgränsat från teknik och åtkomstbeslut.</a:t>
            </a:r>
            <a:endParaRPr lang="en-US" sz="1467" dirty="0"/>
          </a:p>
        </p:txBody>
      </p:sp>
      <p:sp>
        <p:nvSpPr>
          <p:cNvPr id="20" name="Shape 18"/>
          <p:cNvSpPr/>
          <p:nvPr/>
        </p:nvSpPr>
        <p:spPr>
          <a:xfrm>
            <a:off x="7559040" y="5364480"/>
            <a:ext cx="3413760" cy="670560"/>
          </a:xfrm>
          <a:prstGeom prst="rect">
            <a:avLst/>
          </a:prstGeom>
          <a:solidFill>
            <a:srgbClr val="F5F7FA"/>
          </a:solidFill>
          <a:ln>
            <a:solidFill>
              <a:srgbClr val="DCDAE6"/>
            </a:solidFill>
          </a:ln>
        </p:spPr>
      </p:sp>
      <p:sp>
        <p:nvSpPr>
          <p:cNvPr id="21" name="Text 19"/>
          <p:cNvSpPr/>
          <p:nvPr/>
        </p:nvSpPr>
        <p:spPr>
          <a:xfrm>
            <a:off x="7559040" y="5364480"/>
            <a:ext cx="3413760" cy="670560"/>
          </a:xfrm>
          <a:prstGeom prst="rect">
            <a:avLst/>
          </a:prstGeom>
          <a:noFill/>
          <a:ln/>
        </p:spPr>
        <p:txBody>
          <a:bodyPr wrap="square" lIns="0" tIns="0" rIns="0" bIns="0" rtlCol="0" anchor="ctr"/>
          <a:lstStyle/>
          <a:p>
            <a:pPr algn="ctr"/>
            <a:r>
              <a:rPr lang="en-US" sz="1333" i="1" dirty="0" err="1">
                <a:solidFill>
                  <a:srgbClr val="4A5568"/>
                </a:solidFill>
                <a:latin typeface="Calibri" pitchFamily="34" charset="0"/>
                <a:ea typeface="Calibri" pitchFamily="34" charset="-122"/>
                <a:cs typeface="Calibri" pitchFamily="34" charset="-120"/>
              </a:rPr>
              <a:t>Första</a:t>
            </a:r>
            <a:r>
              <a:rPr lang="en-US" sz="1333" i="1" dirty="0">
                <a:solidFill>
                  <a:srgbClr val="4A5568"/>
                </a:solidFill>
                <a:latin typeface="Calibri" pitchFamily="34" charset="0"/>
                <a:ea typeface="Calibri" pitchFamily="34" charset="-122"/>
                <a:cs typeface="Calibri" pitchFamily="34" charset="-120"/>
              </a:rPr>
              <a:t> </a:t>
            </a:r>
            <a:r>
              <a:rPr lang="en-US" sz="1333" i="1" dirty="0" err="1">
                <a:solidFill>
                  <a:srgbClr val="4A5568"/>
                </a:solidFill>
                <a:latin typeface="Calibri" pitchFamily="34" charset="0"/>
                <a:ea typeface="Calibri" pitchFamily="34" charset="-122"/>
                <a:cs typeface="Calibri" pitchFamily="34" charset="-120"/>
              </a:rPr>
              <a:t>utkast</a:t>
            </a:r>
            <a:endParaRPr lang="en-US" sz="1333" dirty="0"/>
          </a:p>
        </p:txBody>
      </p:sp>
      <p:sp>
        <p:nvSpPr>
          <p:cNvPr id="2" name="Rektangel 1">
            <a:extLst>
              <a:ext uri="{FF2B5EF4-FFF2-40B4-BE49-F238E27FC236}">
                <a16:creationId xmlns:a16="http://schemas.microsoft.com/office/drawing/2014/main" id="{5AF8A200-E057-42E0-86D3-ADC1FC6C1C0B}"/>
              </a:ext>
            </a:extLst>
          </p:cNvPr>
          <p:cNvSpPr/>
          <p:nvPr/>
        </p:nvSpPr>
        <p:spPr>
          <a:xfrm>
            <a:off x="539014" y="4876800"/>
            <a:ext cx="11409145" cy="1950720"/>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21">
            <a:extLst>
              <a:ext uri="{FF2B5EF4-FFF2-40B4-BE49-F238E27FC236}">
                <a16:creationId xmlns:a16="http://schemas.microsoft.com/office/drawing/2014/main" id="{E15420B7-E975-4814-9F94-35EEE54B9A7D}"/>
              </a:ext>
            </a:extLst>
          </p:cNvPr>
          <p:cNvSpPr/>
          <p:nvPr/>
        </p:nvSpPr>
        <p:spPr>
          <a:xfrm>
            <a:off x="757187" y="1280160"/>
            <a:ext cx="11409145" cy="1767840"/>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445092714"/>
      </p:ext>
    </p:extLst>
  </p:cSld>
  <p:clrMapOvr>
    <a:masterClrMapping/>
  </p:clrMapOvr>
</p:sld>
</file>

<file path=ppt/theme/theme1.xml><?xml version="1.0" encoding="utf-8"?>
<a:theme xmlns:a="http://schemas.openxmlformats.org/drawingml/2006/main" name="Ena">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Ena_Grundmall_2024" id="{5ECD6C3F-F1FE-4348-80FE-516367BFF5EF}" vid="{A6B9EF31-98DE-47B5-ADB6-58AD816B119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2.xml><?xml version="1.0" encoding="utf-8"?>
<ds:datastoreItem xmlns:ds="http://schemas.openxmlformats.org/officeDocument/2006/customXml" ds:itemID="{7F0CCFE9-3F14-4356-8EFF-F05454522CB3}">
  <ds:schemaRefs>
    <ds:schemaRef ds:uri="http://schemas.microsoft.com/sharepoint/v3/contenttype/forms"/>
  </ds:schemaRefs>
</ds:datastoreItem>
</file>

<file path=customXml/itemProps3.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Ena_Grundmall_2024</Template>
  <TotalTime>5567</TotalTime>
  <Words>1733</Words>
  <Application>Microsoft Office PowerPoint</Application>
  <PresentationFormat>Bredbild</PresentationFormat>
  <Paragraphs>263</Paragraphs>
  <Slides>21</Slides>
  <Notes>16</Notes>
  <HiddenSlides>0</HiddenSlides>
  <MMClips>0</MMClips>
  <ScaleCrop>false</ScaleCrop>
  <HeadingPairs>
    <vt:vector size="6" baseType="variant">
      <vt:variant>
        <vt:lpstr>Använt teckensnitt</vt:lpstr>
      </vt:variant>
      <vt:variant>
        <vt:i4>9</vt:i4>
      </vt:variant>
      <vt:variant>
        <vt:lpstr>Tema</vt:lpstr>
      </vt:variant>
      <vt:variant>
        <vt:i4>1</vt:i4>
      </vt:variant>
      <vt:variant>
        <vt:lpstr>Bildrubriker</vt:lpstr>
      </vt:variant>
      <vt:variant>
        <vt:i4>21</vt:i4>
      </vt:variant>
    </vt:vector>
  </HeadingPairs>
  <TitlesOfParts>
    <vt:vector size="31" baseType="lpstr">
      <vt:lpstr>Arial</vt:lpstr>
      <vt:lpstr>Calibri</vt:lpstr>
      <vt:lpstr>Calibri Light</vt:lpstr>
      <vt:lpstr>Crimson Text</vt:lpstr>
      <vt:lpstr>Open Sans</vt:lpstr>
      <vt:lpstr>Trebuchet MS</vt:lpstr>
      <vt:lpstr>Ubuntu Light</vt:lpstr>
      <vt:lpstr>Ubuntu Medium</vt:lpstr>
      <vt:lpstr>Wingdings</vt:lpstr>
      <vt:lpstr>Ena</vt:lpstr>
      <vt:lpstr>Demo Samordnad identitet  och behörighet  24 februari 2026</vt:lpstr>
      <vt:lpstr>PowerPoint-presentation</vt:lpstr>
      <vt:lpstr>PowerPoint-presentation</vt:lpstr>
      <vt:lpstr>PowerPoint-presentation</vt:lpstr>
      <vt:lpstr>PowerPoint-presentation</vt:lpstr>
      <vt:lpstr>En skalbar infrastruktur</vt:lpstr>
      <vt:lpstr>PowerPoint-presentation</vt:lpstr>
      <vt:lpstr>Kommande arbete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Instruktioner</dc:title>
  <dc:creator>Sundelin Sofia</dc:creator>
  <cp:lastModifiedBy>Tjäder Johan</cp:lastModifiedBy>
  <cp:revision>347</cp:revision>
  <dcterms:created xsi:type="dcterms:W3CDTF">2025-05-16T13:33:04Z</dcterms:created>
  <dcterms:modified xsi:type="dcterms:W3CDTF">2026-02-25T14:37:14Z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