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8" r:id="rId3"/>
    <p:sldId id="258" r:id="rId4"/>
    <p:sldId id="261" r:id="rId5"/>
    <p:sldId id="269" r:id="rId6"/>
    <p:sldId id="265" r:id="rId7"/>
    <p:sldId id="267" r:id="rId8"/>
    <p:sldId id="263" r:id="rId9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139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E5129BB-4BCE-41C7-BEEC-C33D5333AF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415F9BFE-ED0F-489A-9E8C-8128F35BBA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806A096-2A31-4745-8B8C-4729D6BF5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3B2A-D820-45B2-A8CE-7C2A3CCFA7D0}" type="datetimeFigureOut">
              <a:rPr lang="sv-SE" smtClean="0"/>
              <a:t>2026-06-09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84BA3AE-AE32-4FD4-A196-DF4D322A5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BE49B58-9F48-4908-B70F-180408E7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A4258-79A9-44B5-9AA7-A90C4E0462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84299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E069538-4EC4-4AAD-A577-5100B2B40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BA16F1FF-7BD2-4764-863B-02DB8A897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FF8EF9D-5918-4A36-AD62-9915451ED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3B2A-D820-45B2-A8CE-7C2A3CCFA7D0}" type="datetimeFigureOut">
              <a:rPr lang="sv-SE" smtClean="0"/>
              <a:t>2026-06-09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305E389-208F-4A42-A984-6017187B1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1A7AEC9-4033-4716-A479-EFF2C0B39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A4258-79A9-44B5-9AA7-A90C4E0462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1113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6095DE01-BF7F-4F94-B146-50F372E727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2EE81FB-7282-4B86-943D-8400F708CF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22B34AF-2411-4867-B16F-B7657E912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3B2A-D820-45B2-A8CE-7C2A3CCFA7D0}" type="datetimeFigureOut">
              <a:rPr lang="sv-SE" smtClean="0"/>
              <a:t>2026-06-09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36D41ED-7593-496A-B11A-EA564ED0C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AE14F2F-D4B9-4C57-AEB6-C1FD25A88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A4258-79A9-44B5-9AA7-A90C4E0462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744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C4AF720-B319-47A8-BB8C-1ECFB91D2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BF2848C-2877-42EC-9A9D-A502392B29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10470C0-A4EB-4875-AD1C-4052A2A60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3B2A-D820-45B2-A8CE-7C2A3CCFA7D0}" type="datetimeFigureOut">
              <a:rPr lang="sv-SE" smtClean="0"/>
              <a:t>2026-06-09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CBE21A9-82EB-4A45-955C-E760735CB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F6E487E-19DD-4E57-9C0B-FDA0834D4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A4258-79A9-44B5-9AA7-A90C4E0462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792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147C255-1AA9-4C9D-9C82-BC13413DA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59EC36-AF3F-42DC-BDBA-651A1DBBFA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11E5CAA-B5D4-4051-AE53-3E2604DEF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3B2A-D820-45B2-A8CE-7C2A3CCFA7D0}" type="datetimeFigureOut">
              <a:rPr lang="sv-SE" smtClean="0"/>
              <a:t>2026-06-09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599D24E-DDDA-4E16-9047-12B61F840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28F1E6F-DC63-47E4-A200-08C05DDA7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A4258-79A9-44B5-9AA7-A90C4E0462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71063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B0AD7BA-4F40-427D-B69B-62D6EF7AE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9E4B742-B5C0-4046-A3B3-CD6AA0A3DC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CBECC81-93B1-403E-BED3-9D60FACB7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E18ECE1-67EB-4DE1-AFEF-EB8605CD7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3B2A-D820-45B2-A8CE-7C2A3CCFA7D0}" type="datetimeFigureOut">
              <a:rPr lang="sv-SE" smtClean="0"/>
              <a:t>2026-06-09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AC18FD4E-4F96-434B-8302-99C7E14D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1FE40CC-79F7-45F4-980C-9810E8558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A4258-79A9-44B5-9AA7-A90C4E0462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16995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C31B83D-1043-4239-920A-8F991AC4F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D065881-F716-4F8D-BE8E-36619F1BA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A85CF3A3-ABE6-484E-948D-08492F4676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48D2400D-2431-436B-B08E-5AE9F62DDE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057248FB-83C3-4CD5-BB5B-13F5F6575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F70833DC-7A2B-4568-B343-50F4D25F7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3B2A-D820-45B2-A8CE-7C2A3CCFA7D0}" type="datetimeFigureOut">
              <a:rPr lang="sv-SE" smtClean="0"/>
              <a:t>2026-06-09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EF0A5432-FEB1-452D-A7FB-11ADB8BAC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985F4C4D-074C-4C3B-89DE-CD388B19A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A4258-79A9-44B5-9AA7-A90C4E0462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67706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760F87D-0B73-498F-9787-75E02441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38D812C-4B7A-46A3-92FD-E33B0B3FE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3B2A-D820-45B2-A8CE-7C2A3CCFA7D0}" type="datetimeFigureOut">
              <a:rPr lang="sv-SE" smtClean="0"/>
              <a:t>2026-06-09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D89C7FD-898B-4131-9115-6FA95636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E0593258-CBE1-45AF-BDD1-4746C5BE5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A4258-79A9-44B5-9AA7-A90C4E0462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41970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829D134-AFDD-4527-84D4-CA9F9E816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3B2A-D820-45B2-A8CE-7C2A3CCFA7D0}" type="datetimeFigureOut">
              <a:rPr lang="sv-SE" smtClean="0"/>
              <a:t>2026-06-09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15683CF3-3AD8-4C61-B73E-B461943DD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45DAAB5-EAA1-412C-AA9A-9192C9ABF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A4258-79A9-44B5-9AA7-A90C4E0462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49104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CABCF0-6473-4282-ABE5-0EDF9127D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A878770-1EA9-465E-AFE1-9D48C01A6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0E960E9-0D90-44A2-8E3E-5DF6471D3E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5F27F629-B0AE-4E3B-B81F-EDF724812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3B2A-D820-45B2-A8CE-7C2A3CCFA7D0}" type="datetimeFigureOut">
              <a:rPr lang="sv-SE" smtClean="0"/>
              <a:t>2026-06-09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4A79F52-9CE4-4733-A61D-0A566F2A3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FE9ECCAF-C058-4F56-A33F-8DD0D7F77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A4258-79A9-44B5-9AA7-A90C4E0462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5724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E6B6850-063C-4FF7-8BEF-57D9A5BBC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A25BDB93-CE95-4B05-874B-5421004C13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FA902B0-BC9F-4808-A46B-E3D2F36D8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9C798A5-093A-4255-A9F2-F29A2556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3B2A-D820-45B2-A8CE-7C2A3CCFA7D0}" type="datetimeFigureOut">
              <a:rPr lang="sv-SE" smtClean="0"/>
              <a:t>2026-06-09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7EE999D-0E9B-45B7-A60B-048DAAD80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55D6B07C-3D3E-412A-A52B-9D7AE4749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A4258-79A9-44B5-9AA7-A90C4E0462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1445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5AEAE7C5-EF42-4DDD-B6A3-09E99FF5F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E601FBA-3EF0-4291-B599-517146C749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2C592A7-7800-4141-B4F5-3DBE63D2AE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A3B2A-D820-45B2-A8CE-7C2A3CCFA7D0}" type="datetimeFigureOut">
              <a:rPr lang="sv-SE" smtClean="0"/>
              <a:t>2026-06-09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707C367-BA6F-4844-BD85-706D8549A8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752D284-A5A4-4597-8C3D-AB89F7FA65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A4258-79A9-44B5-9AA7-A90C4E0462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4986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F702C524-141A-44BD-B3BF-C0D7A192F9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5330"/>
            <a:ext cx="12192000" cy="414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365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8252619-3FEE-4B46-B8A9-43B2D5715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2766218"/>
            <a:ext cx="10515600" cy="1325563"/>
          </a:xfrm>
        </p:spPr>
        <p:txBody>
          <a:bodyPr/>
          <a:lstStyle/>
          <a:p>
            <a:r>
              <a:rPr lang="sv-SE" dirty="0"/>
              <a:t>Hur ser det ut mer konkret framåt?</a:t>
            </a:r>
          </a:p>
        </p:txBody>
      </p:sp>
    </p:spTree>
    <p:extLst>
      <p:ext uri="{BB962C8B-B14F-4D97-AF65-F5344CB8AC3E}">
        <p14:creationId xmlns:p14="http://schemas.microsoft.com/office/powerpoint/2010/main" val="1318517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2C6C3BCA-409C-40B8-BFC7-F8741862E71C}"/>
              </a:ext>
            </a:extLst>
          </p:cNvPr>
          <p:cNvCxnSpPr/>
          <p:nvPr/>
        </p:nvCxnSpPr>
        <p:spPr>
          <a:xfrm>
            <a:off x="440267" y="3251200"/>
            <a:ext cx="109558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ruta 5">
            <a:extLst>
              <a:ext uri="{FF2B5EF4-FFF2-40B4-BE49-F238E27FC236}">
                <a16:creationId xmlns:a16="http://schemas.microsoft.com/office/drawing/2014/main" id="{886EE032-D2F9-4527-8F80-E54CF238EDD3}"/>
              </a:ext>
            </a:extLst>
          </p:cNvPr>
          <p:cNvSpPr txBox="1"/>
          <p:nvPr/>
        </p:nvSpPr>
        <p:spPr>
          <a:xfrm>
            <a:off x="25399" y="2866536"/>
            <a:ext cx="2172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Federationsplattform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C1072BAD-EEEB-45DB-ADA0-BFD2EDF25352}"/>
              </a:ext>
            </a:extLst>
          </p:cNvPr>
          <p:cNvSpPr txBox="1"/>
          <p:nvPr/>
        </p:nvSpPr>
        <p:spPr>
          <a:xfrm>
            <a:off x="0" y="3281865"/>
            <a:ext cx="240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Federationskontext BAS</a:t>
            </a:r>
          </a:p>
        </p:txBody>
      </p:sp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47333E8C-F7DC-4094-BF61-3B27F3C3FCC9}"/>
              </a:ext>
            </a:extLst>
          </p:cNvPr>
          <p:cNvSpPr/>
          <p:nvPr/>
        </p:nvSpPr>
        <p:spPr>
          <a:xfrm>
            <a:off x="380999" y="800633"/>
            <a:ext cx="1439333" cy="6913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Delning för synpunkter</a:t>
            </a:r>
          </a:p>
          <a:p>
            <a:pPr algn="ctr"/>
            <a:r>
              <a:rPr lang="sv-SE" sz="800" i="1" dirty="0"/>
              <a:t>15 juni 2025</a:t>
            </a:r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D165B197-5053-46F8-A6EF-3A46FA5C110A}"/>
              </a:ext>
            </a:extLst>
          </p:cNvPr>
          <p:cNvSpPr/>
          <p:nvPr/>
        </p:nvSpPr>
        <p:spPr>
          <a:xfrm>
            <a:off x="2297634" y="800633"/>
            <a:ext cx="1439333" cy="6913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Gemensam bearbetning av synpunkter</a:t>
            </a:r>
          </a:p>
          <a:p>
            <a:pPr algn="ctr"/>
            <a:r>
              <a:rPr lang="sv-SE" sz="800" i="1" dirty="0"/>
              <a:t>September 2025</a:t>
            </a:r>
          </a:p>
        </p:txBody>
      </p:sp>
      <p:sp>
        <p:nvSpPr>
          <p:cNvPr id="10" name="Rektangel: rundade hörn 9">
            <a:extLst>
              <a:ext uri="{FF2B5EF4-FFF2-40B4-BE49-F238E27FC236}">
                <a16:creationId xmlns:a16="http://schemas.microsoft.com/office/drawing/2014/main" id="{EE67D82A-0DB3-4B1F-BD2C-538538672E60}"/>
              </a:ext>
            </a:extLst>
          </p:cNvPr>
          <p:cNvSpPr/>
          <p:nvPr/>
        </p:nvSpPr>
        <p:spPr>
          <a:xfrm>
            <a:off x="2903628" y="3681861"/>
            <a:ext cx="1439333" cy="6913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Pilotavtal tas fram</a:t>
            </a:r>
          </a:p>
          <a:p>
            <a:pPr algn="ctr"/>
            <a:r>
              <a:rPr lang="sv-SE" sz="800" i="1" dirty="0"/>
              <a:t>Oktober 2026</a:t>
            </a:r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4E958193-C301-497B-90AA-41AA07626822}"/>
              </a:ext>
            </a:extLst>
          </p:cNvPr>
          <p:cNvSpPr/>
          <p:nvPr/>
        </p:nvSpPr>
        <p:spPr>
          <a:xfrm>
            <a:off x="4110984" y="746250"/>
            <a:ext cx="1595967" cy="8001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Gemensam grund för pilot</a:t>
            </a:r>
          </a:p>
        </p:txBody>
      </p:sp>
      <p:sp>
        <p:nvSpPr>
          <p:cNvPr id="12" name="Rektangel: rundade hörn 11">
            <a:extLst>
              <a:ext uri="{FF2B5EF4-FFF2-40B4-BE49-F238E27FC236}">
                <a16:creationId xmlns:a16="http://schemas.microsoft.com/office/drawing/2014/main" id="{3E8AE54E-12EA-4F63-8C97-340FEB1128C1}"/>
              </a:ext>
            </a:extLst>
          </p:cNvPr>
          <p:cNvSpPr/>
          <p:nvPr/>
        </p:nvSpPr>
        <p:spPr>
          <a:xfrm>
            <a:off x="4656667" y="3681861"/>
            <a:ext cx="1439333" cy="6913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Pilotgenomförande VOK</a:t>
            </a:r>
          </a:p>
          <a:p>
            <a:pPr algn="ctr"/>
            <a:r>
              <a:rPr lang="sv-SE" sz="800" i="1" dirty="0"/>
              <a:t>Dec 2026 -&gt;</a:t>
            </a:r>
          </a:p>
        </p:txBody>
      </p:sp>
      <p:sp>
        <p:nvSpPr>
          <p:cNvPr id="14" name="Ellips 13">
            <a:extLst>
              <a:ext uri="{FF2B5EF4-FFF2-40B4-BE49-F238E27FC236}">
                <a16:creationId xmlns:a16="http://schemas.microsoft.com/office/drawing/2014/main" id="{7C794D64-0AE2-459E-AE47-C15969EE9FFC}"/>
              </a:ext>
            </a:extLst>
          </p:cNvPr>
          <p:cNvSpPr/>
          <p:nvPr/>
        </p:nvSpPr>
        <p:spPr>
          <a:xfrm>
            <a:off x="8574610" y="710957"/>
            <a:ext cx="1595967" cy="8001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Federations-plattform steg 1 v.1.0</a:t>
            </a:r>
          </a:p>
        </p:txBody>
      </p:sp>
      <p:sp>
        <p:nvSpPr>
          <p:cNvPr id="15" name="Rektangel: rundade hörn 14">
            <a:extLst>
              <a:ext uri="{FF2B5EF4-FFF2-40B4-BE49-F238E27FC236}">
                <a16:creationId xmlns:a16="http://schemas.microsoft.com/office/drawing/2014/main" id="{7AC8F135-1069-46D1-92F4-C811AF325339}"/>
              </a:ext>
            </a:extLst>
          </p:cNvPr>
          <p:cNvSpPr/>
          <p:nvPr/>
        </p:nvSpPr>
        <p:spPr>
          <a:xfrm>
            <a:off x="6616242" y="765340"/>
            <a:ext cx="1439333" cy="6913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Förädlar Steg 1 utifrån insikter från Pilot</a:t>
            </a:r>
            <a:endParaRPr lang="sv-SE" sz="800" i="1" dirty="0"/>
          </a:p>
        </p:txBody>
      </p:sp>
      <p:cxnSp>
        <p:nvCxnSpPr>
          <p:cNvPr id="21" name="Rak pilkoppling 20">
            <a:extLst>
              <a:ext uri="{FF2B5EF4-FFF2-40B4-BE49-F238E27FC236}">
                <a16:creationId xmlns:a16="http://schemas.microsoft.com/office/drawing/2014/main" id="{FF279884-B3A7-482F-BD61-3711EC1728BE}"/>
              </a:ext>
            </a:extLst>
          </p:cNvPr>
          <p:cNvCxnSpPr>
            <a:stCxn id="8" idx="3"/>
            <a:endCxn id="9" idx="1"/>
          </p:cNvCxnSpPr>
          <p:nvPr/>
        </p:nvCxnSpPr>
        <p:spPr>
          <a:xfrm>
            <a:off x="1820332" y="1146300"/>
            <a:ext cx="4773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ak pilkoppling 22">
            <a:extLst>
              <a:ext uri="{FF2B5EF4-FFF2-40B4-BE49-F238E27FC236}">
                <a16:creationId xmlns:a16="http://schemas.microsoft.com/office/drawing/2014/main" id="{A64CDEAD-D098-4BD7-A16A-1F8372C0F1E8}"/>
              </a:ext>
            </a:extLst>
          </p:cNvPr>
          <p:cNvCxnSpPr>
            <a:stCxn id="9" idx="3"/>
            <a:endCxn id="11" idx="2"/>
          </p:cNvCxnSpPr>
          <p:nvPr/>
        </p:nvCxnSpPr>
        <p:spPr>
          <a:xfrm>
            <a:off x="3736967" y="1146300"/>
            <a:ext cx="3740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Koppling: vinklad 26">
            <a:extLst>
              <a:ext uri="{FF2B5EF4-FFF2-40B4-BE49-F238E27FC236}">
                <a16:creationId xmlns:a16="http://schemas.microsoft.com/office/drawing/2014/main" id="{D9182E43-BD4A-4FC4-A3DD-3AF8EBCFE524}"/>
              </a:ext>
            </a:extLst>
          </p:cNvPr>
          <p:cNvCxnSpPr>
            <a:cxnSpLocks/>
            <a:stCxn id="11" idx="4"/>
            <a:endCxn id="10" idx="1"/>
          </p:cNvCxnSpPr>
          <p:nvPr/>
        </p:nvCxnSpPr>
        <p:spPr>
          <a:xfrm rot="5400000">
            <a:off x="2665709" y="1784269"/>
            <a:ext cx="2481178" cy="2005340"/>
          </a:xfrm>
          <a:prstGeom prst="bentConnector4">
            <a:avLst>
              <a:gd name="adj1" fmla="val 43034"/>
              <a:gd name="adj2" fmla="val 111400"/>
            </a:avLst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Rak pilkoppling 31">
            <a:extLst>
              <a:ext uri="{FF2B5EF4-FFF2-40B4-BE49-F238E27FC236}">
                <a16:creationId xmlns:a16="http://schemas.microsoft.com/office/drawing/2014/main" id="{999EC114-52DE-41EF-B706-1521D9928E71}"/>
              </a:ext>
            </a:extLst>
          </p:cNvPr>
          <p:cNvCxnSpPr>
            <a:stCxn id="10" idx="3"/>
            <a:endCxn id="12" idx="1"/>
          </p:cNvCxnSpPr>
          <p:nvPr/>
        </p:nvCxnSpPr>
        <p:spPr>
          <a:xfrm>
            <a:off x="4342961" y="4027528"/>
            <a:ext cx="3137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Koppling: vinklad 33">
            <a:extLst>
              <a:ext uri="{FF2B5EF4-FFF2-40B4-BE49-F238E27FC236}">
                <a16:creationId xmlns:a16="http://schemas.microsoft.com/office/drawing/2014/main" id="{06524CD9-D870-45BB-9025-CDDA64C2A8DA}"/>
              </a:ext>
            </a:extLst>
          </p:cNvPr>
          <p:cNvCxnSpPr>
            <a:stCxn id="12" idx="3"/>
            <a:endCxn id="15" idx="1"/>
          </p:cNvCxnSpPr>
          <p:nvPr/>
        </p:nvCxnSpPr>
        <p:spPr>
          <a:xfrm flipV="1">
            <a:off x="6096000" y="1111007"/>
            <a:ext cx="520242" cy="2916521"/>
          </a:xfrm>
          <a:prstGeom prst="bentConnector3">
            <a:avLst>
              <a:gd name="adj1" fmla="val 50000"/>
            </a:avLst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Rak pilkoppling 41">
            <a:extLst>
              <a:ext uri="{FF2B5EF4-FFF2-40B4-BE49-F238E27FC236}">
                <a16:creationId xmlns:a16="http://schemas.microsoft.com/office/drawing/2014/main" id="{2E00071E-F56C-468B-B367-E89E04064A7C}"/>
              </a:ext>
            </a:extLst>
          </p:cNvPr>
          <p:cNvCxnSpPr>
            <a:stCxn id="15" idx="3"/>
            <a:endCxn id="14" idx="2"/>
          </p:cNvCxnSpPr>
          <p:nvPr/>
        </p:nvCxnSpPr>
        <p:spPr>
          <a:xfrm>
            <a:off x="8055575" y="1111007"/>
            <a:ext cx="5190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ruta 27">
            <a:extLst>
              <a:ext uri="{FF2B5EF4-FFF2-40B4-BE49-F238E27FC236}">
                <a16:creationId xmlns:a16="http://schemas.microsoft.com/office/drawing/2014/main" id="{CEE503D6-1D53-46B0-A6DA-2527A2EED509}"/>
              </a:ext>
            </a:extLst>
          </p:cNvPr>
          <p:cNvSpPr txBox="1"/>
          <p:nvPr/>
        </p:nvSpPr>
        <p:spPr>
          <a:xfrm>
            <a:off x="0" y="73802"/>
            <a:ext cx="13351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b="1" dirty="0">
                <a:solidFill>
                  <a:srgbClr val="FF0000"/>
                </a:solidFill>
              </a:rPr>
              <a:t>STEG 1</a:t>
            </a:r>
          </a:p>
        </p:txBody>
      </p:sp>
      <p:sp>
        <p:nvSpPr>
          <p:cNvPr id="20" name="Pratbubbla: rektangel med rundade hörn 19">
            <a:extLst>
              <a:ext uri="{FF2B5EF4-FFF2-40B4-BE49-F238E27FC236}">
                <a16:creationId xmlns:a16="http://schemas.microsoft.com/office/drawing/2014/main" id="{FFBE52EF-DD17-4D8F-8F21-E07513537051}"/>
              </a:ext>
            </a:extLst>
          </p:cNvPr>
          <p:cNvSpPr/>
          <p:nvPr/>
        </p:nvSpPr>
        <p:spPr>
          <a:xfrm>
            <a:off x="5205187" y="1846381"/>
            <a:ext cx="2429167" cy="800096"/>
          </a:xfrm>
          <a:prstGeom prst="wedgeRoundRectCallout">
            <a:avLst>
              <a:gd name="adj1" fmla="val -41475"/>
              <a:gd name="adj2" fmla="val -960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Kommuniceras brett för att ge möjlighet för externa synpunkter</a:t>
            </a:r>
          </a:p>
        </p:txBody>
      </p:sp>
      <p:sp>
        <p:nvSpPr>
          <p:cNvPr id="30" name="Rektangel: rundade hörn 29">
            <a:extLst>
              <a:ext uri="{FF2B5EF4-FFF2-40B4-BE49-F238E27FC236}">
                <a16:creationId xmlns:a16="http://schemas.microsoft.com/office/drawing/2014/main" id="{69191A10-C808-420C-8FD5-553BF1CF61A2}"/>
              </a:ext>
            </a:extLst>
          </p:cNvPr>
          <p:cNvSpPr/>
          <p:nvPr/>
        </p:nvSpPr>
        <p:spPr>
          <a:xfrm>
            <a:off x="10607845" y="771103"/>
            <a:ext cx="1439333" cy="6913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Löpande vidareutveckling</a:t>
            </a:r>
            <a:endParaRPr lang="sv-SE" sz="800" i="1" dirty="0"/>
          </a:p>
        </p:txBody>
      </p:sp>
      <p:cxnSp>
        <p:nvCxnSpPr>
          <p:cNvPr id="26" name="Rak pilkoppling 25">
            <a:extLst>
              <a:ext uri="{FF2B5EF4-FFF2-40B4-BE49-F238E27FC236}">
                <a16:creationId xmlns:a16="http://schemas.microsoft.com/office/drawing/2014/main" id="{58EFE202-94CA-4D21-8A24-3ABF6672E4FB}"/>
              </a:ext>
            </a:extLst>
          </p:cNvPr>
          <p:cNvCxnSpPr>
            <a:stCxn id="14" idx="6"/>
            <a:endCxn id="30" idx="1"/>
          </p:cNvCxnSpPr>
          <p:nvPr/>
        </p:nvCxnSpPr>
        <p:spPr>
          <a:xfrm>
            <a:off x="10170577" y="1111007"/>
            <a:ext cx="437268" cy="5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Pratbubbla: rektangel med rundade hörn 34">
            <a:extLst>
              <a:ext uri="{FF2B5EF4-FFF2-40B4-BE49-F238E27FC236}">
                <a16:creationId xmlns:a16="http://schemas.microsoft.com/office/drawing/2014/main" id="{A6300EB3-D83D-4EA7-99B6-B6CEC37D84AB}"/>
              </a:ext>
            </a:extLst>
          </p:cNvPr>
          <p:cNvSpPr/>
          <p:nvPr/>
        </p:nvSpPr>
        <p:spPr>
          <a:xfrm>
            <a:off x="8315092" y="1846381"/>
            <a:ext cx="2429167" cy="800096"/>
          </a:xfrm>
          <a:prstGeom prst="wedgeRoundRectCallout">
            <a:avLst>
              <a:gd name="adj1" fmla="val -6272"/>
              <a:gd name="adj2" fmla="val -929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Möjliggöra för fler tillämpningar?</a:t>
            </a:r>
          </a:p>
        </p:txBody>
      </p:sp>
      <p:sp>
        <p:nvSpPr>
          <p:cNvPr id="33" name="Tankebubbla: moln 32">
            <a:extLst>
              <a:ext uri="{FF2B5EF4-FFF2-40B4-BE49-F238E27FC236}">
                <a16:creationId xmlns:a16="http://schemas.microsoft.com/office/drawing/2014/main" id="{CDA31F9C-70F3-4777-91DD-6EA777AAB1F2}"/>
              </a:ext>
            </a:extLst>
          </p:cNvPr>
          <p:cNvSpPr/>
          <p:nvPr/>
        </p:nvSpPr>
        <p:spPr>
          <a:xfrm>
            <a:off x="8628797" y="3396486"/>
            <a:ext cx="2564135" cy="1354882"/>
          </a:xfrm>
          <a:prstGeom prst="cloudCallout">
            <a:avLst>
              <a:gd name="adj1" fmla="val -14959"/>
              <a:gd name="adj2" fmla="val -1006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Hänger samman med utfall av KOS-utredning</a:t>
            </a:r>
          </a:p>
        </p:txBody>
      </p:sp>
    </p:spTree>
    <p:extLst>
      <p:ext uri="{BB962C8B-B14F-4D97-AF65-F5344CB8AC3E}">
        <p14:creationId xmlns:p14="http://schemas.microsoft.com/office/powerpoint/2010/main" val="274119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20" grpId="0" animBg="1"/>
      <p:bldP spid="30" grpId="0" animBg="1"/>
      <p:bldP spid="35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2C6C3BCA-409C-40B8-BFC7-F8741862E71C}"/>
              </a:ext>
            </a:extLst>
          </p:cNvPr>
          <p:cNvCxnSpPr/>
          <p:nvPr/>
        </p:nvCxnSpPr>
        <p:spPr>
          <a:xfrm>
            <a:off x="25399" y="3235868"/>
            <a:ext cx="109558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ruta 5">
            <a:extLst>
              <a:ext uri="{FF2B5EF4-FFF2-40B4-BE49-F238E27FC236}">
                <a16:creationId xmlns:a16="http://schemas.microsoft.com/office/drawing/2014/main" id="{886EE032-D2F9-4527-8F80-E54CF238EDD3}"/>
              </a:ext>
            </a:extLst>
          </p:cNvPr>
          <p:cNvSpPr txBox="1"/>
          <p:nvPr/>
        </p:nvSpPr>
        <p:spPr>
          <a:xfrm>
            <a:off x="25399" y="2866536"/>
            <a:ext cx="2172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Federationsplattform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C1072BAD-EEEB-45DB-ADA0-BFD2EDF25352}"/>
              </a:ext>
            </a:extLst>
          </p:cNvPr>
          <p:cNvSpPr txBox="1"/>
          <p:nvPr/>
        </p:nvSpPr>
        <p:spPr>
          <a:xfrm>
            <a:off x="0" y="3281865"/>
            <a:ext cx="240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Federationskontext BAS</a:t>
            </a:r>
          </a:p>
        </p:txBody>
      </p:sp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47333E8C-F7DC-4094-BF61-3B27F3C3FCC9}"/>
              </a:ext>
            </a:extLst>
          </p:cNvPr>
          <p:cNvSpPr/>
          <p:nvPr/>
        </p:nvSpPr>
        <p:spPr>
          <a:xfrm>
            <a:off x="-3581401" y="731320"/>
            <a:ext cx="1439333" cy="6913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Delning för synpunkter</a:t>
            </a:r>
          </a:p>
          <a:p>
            <a:pPr algn="ctr"/>
            <a:r>
              <a:rPr lang="sv-SE" sz="800" i="1" dirty="0"/>
              <a:t>15 juni 2025</a:t>
            </a:r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D165B197-5053-46F8-A6EF-3A46FA5C110A}"/>
              </a:ext>
            </a:extLst>
          </p:cNvPr>
          <p:cNvSpPr/>
          <p:nvPr/>
        </p:nvSpPr>
        <p:spPr>
          <a:xfrm>
            <a:off x="-1664766" y="731320"/>
            <a:ext cx="1439333" cy="6913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Gemensam bearbetning av synpunkter</a:t>
            </a:r>
          </a:p>
          <a:p>
            <a:pPr algn="ctr"/>
            <a:r>
              <a:rPr lang="sv-SE" sz="800" i="1" dirty="0"/>
              <a:t>September 2025</a:t>
            </a:r>
          </a:p>
        </p:txBody>
      </p:sp>
      <p:sp>
        <p:nvSpPr>
          <p:cNvPr id="10" name="Rektangel: rundade hörn 9">
            <a:extLst>
              <a:ext uri="{FF2B5EF4-FFF2-40B4-BE49-F238E27FC236}">
                <a16:creationId xmlns:a16="http://schemas.microsoft.com/office/drawing/2014/main" id="{EE67D82A-0DB3-4B1F-BD2C-538538672E60}"/>
              </a:ext>
            </a:extLst>
          </p:cNvPr>
          <p:cNvSpPr/>
          <p:nvPr/>
        </p:nvSpPr>
        <p:spPr>
          <a:xfrm>
            <a:off x="-1058772" y="3612548"/>
            <a:ext cx="1439333" cy="6913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Pilotavtal tas fram</a:t>
            </a:r>
          </a:p>
          <a:p>
            <a:pPr algn="ctr"/>
            <a:r>
              <a:rPr lang="sv-SE" sz="800" i="1" dirty="0"/>
              <a:t>Oktober 2026</a:t>
            </a:r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4E958193-C301-497B-90AA-41AA07626822}"/>
              </a:ext>
            </a:extLst>
          </p:cNvPr>
          <p:cNvSpPr/>
          <p:nvPr/>
        </p:nvSpPr>
        <p:spPr>
          <a:xfrm>
            <a:off x="148584" y="676937"/>
            <a:ext cx="1595967" cy="8001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Gemensam grund för pilot</a:t>
            </a:r>
          </a:p>
        </p:txBody>
      </p:sp>
      <p:sp>
        <p:nvSpPr>
          <p:cNvPr id="12" name="Rektangel: rundade hörn 11">
            <a:extLst>
              <a:ext uri="{FF2B5EF4-FFF2-40B4-BE49-F238E27FC236}">
                <a16:creationId xmlns:a16="http://schemas.microsoft.com/office/drawing/2014/main" id="{3E8AE54E-12EA-4F63-8C97-340FEB1128C1}"/>
              </a:ext>
            </a:extLst>
          </p:cNvPr>
          <p:cNvSpPr/>
          <p:nvPr/>
        </p:nvSpPr>
        <p:spPr>
          <a:xfrm>
            <a:off x="694267" y="3612548"/>
            <a:ext cx="1439333" cy="6913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Pilotgenomförande VOK</a:t>
            </a:r>
          </a:p>
          <a:p>
            <a:pPr algn="ctr"/>
            <a:r>
              <a:rPr lang="sv-SE" sz="800" i="1" dirty="0"/>
              <a:t>Dec 2026 -&gt;</a:t>
            </a:r>
          </a:p>
        </p:txBody>
      </p:sp>
      <p:sp>
        <p:nvSpPr>
          <p:cNvPr id="14" name="Ellips 13">
            <a:extLst>
              <a:ext uri="{FF2B5EF4-FFF2-40B4-BE49-F238E27FC236}">
                <a16:creationId xmlns:a16="http://schemas.microsoft.com/office/drawing/2014/main" id="{7C794D64-0AE2-459E-AE47-C15969EE9FFC}"/>
              </a:ext>
            </a:extLst>
          </p:cNvPr>
          <p:cNvSpPr/>
          <p:nvPr/>
        </p:nvSpPr>
        <p:spPr>
          <a:xfrm>
            <a:off x="4612210" y="641644"/>
            <a:ext cx="1595967" cy="8001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Federations-plattform steg 1 v.1.0</a:t>
            </a:r>
          </a:p>
        </p:txBody>
      </p:sp>
      <p:sp>
        <p:nvSpPr>
          <p:cNvPr id="15" name="Rektangel: rundade hörn 14">
            <a:extLst>
              <a:ext uri="{FF2B5EF4-FFF2-40B4-BE49-F238E27FC236}">
                <a16:creationId xmlns:a16="http://schemas.microsoft.com/office/drawing/2014/main" id="{7AC8F135-1069-46D1-92F4-C811AF325339}"/>
              </a:ext>
            </a:extLst>
          </p:cNvPr>
          <p:cNvSpPr/>
          <p:nvPr/>
        </p:nvSpPr>
        <p:spPr>
          <a:xfrm>
            <a:off x="2653842" y="696027"/>
            <a:ext cx="1439333" cy="6913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Förädlar Steg 1 utifrån insikter från Pilot</a:t>
            </a:r>
            <a:endParaRPr lang="sv-SE" sz="800" i="1" dirty="0"/>
          </a:p>
        </p:txBody>
      </p:sp>
      <p:cxnSp>
        <p:nvCxnSpPr>
          <p:cNvPr id="21" name="Rak pilkoppling 20">
            <a:extLst>
              <a:ext uri="{FF2B5EF4-FFF2-40B4-BE49-F238E27FC236}">
                <a16:creationId xmlns:a16="http://schemas.microsoft.com/office/drawing/2014/main" id="{FF279884-B3A7-482F-BD61-3711EC1728BE}"/>
              </a:ext>
            </a:extLst>
          </p:cNvPr>
          <p:cNvCxnSpPr>
            <a:stCxn id="8" idx="3"/>
            <a:endCxn id="9" idx="1"/>
          </p:cNvCxnSpPr>
          <p:nvPr/>
        </p:nvCxnSpPr>
        <p:spPr>
          <a:xfrm>
            <a:off x="-2142068" y="1076987"/>
            <a:ext cx="477302" cy="0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cxnSp>
        <p:nvCxnSpPr>
          <p:cNvPr id="23" name="Rak pilkoppling 22">
            <a:extLst>
              <a:ext uri="{FF2B5EF4-FFF2-40B4-BE49-F238E27FC236}">
                <a16:creationId xmlns:a16="http://schemas.microsoft.com/office/drawing/2014/main" id="{A64CDEAD-D098-4BD7-A16A-1F8372C0F1E8}"/>
              </a:ext>
            </a:extLst>
          </p:cNvPr>
          <p:cNvCxnSpPr>
            <a:stCxn id="9" idx="3"/>
            <a:endCxn id="11" idx="2"/>
          </p:cNvCxnSpPr>
          <p:nvPr/>
        </p:nvCxnSpPr>
        <p:spPr>
          <a:xfrm>
            <a:off x="-225433" y="1076987"/>
            <a:ext cx="374017" cy="0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cxnSp>
        <p:nvCxnSpPr>
          <p:cNvPr id="27" name="Koppling: vinklad 26">
            <a:extLst>
              <a:ext uri="{FF2B5EF4-FFF2-40B4-BE49-F238E27FC236}">
                <a16:creationId xmlns:a16="http://schemas.microsoft.com/office/drawing/2014/main" id="{D9182E43-BD4A-4FC4-A3DD-3AF8EBCFE524}"/>
              </a:ext>
            </a:extLst>
          </p:cNvPr>
          <p:cNvCxnSpPr>
            <a:cxnSpLocks/>
            <a:stCxn id="11" idx="4"/>
            <a:endCxn id="10" idx="1"/>
          </p:cNvCxnSpPr>
          <p:nvPr/>
        </p:nvCxnSpPr>
        <p:spPr>
          <a:xfrm rot="5400000">
            <a:off x="-1296691" y="1714956"/>
            <a:ext cx="2481178" cy="2005340"/>
          </a:xfrm>
          <a:prstGeom prst="bentConnector4">
            <a:avLst>
              <a:gd name="adj1" fmla="val 43034"/>
              <a:gd name="adj2" fmla="val 111400"/>
            </a:avLst>
          </a:prstGeom>
          <a:ln>
            <a:solidFill>
              <a:schemeClr val="bg2">
                <a:lumMod val="90000"/>
              </a:schemeClr>
            </a:solidFill>
            <a:prstDash val="dash"/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cxnSp>
        <p:nvCxnSpPr>
          <p:cNvPr id="32" name="Rak pilkoppling 31">
            <a:extLst>
              <a:ext uri="{FF2B5EF4-FFF2-40B4-BE49-F238E27FC236}">
                <a16:creationId xmlns:a16="http://schemas.microsoft.com/office/drawing/2014/main" id="{999EC114-52DE-41EF-B706-1521D9928E71}"/>
              </a:ext>
            </a:extLst>
          </p:cNvPr>
          <p:cNvCxnSpPr>
            <a:stCxn id="10" idx="3"/>
            <a:endCxn id="12" idx="1"/>
          </p:cNvCxnSpPr>
          <p:nvPr/>
        </p:nvCxnSpPr>
        <p:spPr>
          <a:xfrm>
            <a:off x="380561" y="3958215"/>
            <a:ext cx="31370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cxnSp>
        <p:nvCxnSpPr>
          <p:cNvPr id="34" name="Koppling: vinklad 33">
            <a:extLst>
              <a:ext uri="{FF2B5EF4-FFF2-40B4-BE49-F238E27FC236}">
                <a16:creationId xmlns:a16="http://schemas.microsoft.com/office/drawing/2014/main" id="{06524CD9-D870-45BB-9025-CDDA64C2A8DA}"/>
              </a:ext>
            </a:extLst>
          </p:cNvPr>
          <p:cNvCxnSpPr>
            <a:stCxn id="12" idx="3"/>
            <a:endCxn id="15" idx="1"/>
          </p:cNvCxnSpPr>
          <p:nvPr/>
        </p:nvCxnSpPr>
        <p:spPr>
          <a:xfrm flipV="1">
            <a:off x="2133600" y="1041694"/>
            <a:ext cx="520242" cy="2916521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90000"/>
              </a:schemeClr>
            </a:solidFill>
            <a:prstDash val="dash"/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cxnSp>
        <p:nvCxnSpPr>
          <p:cNvPr id="42" name="Rak pilkoppling 41">
            <a:extLst>
              <a:ext uri="{FF2B5EF4-FFF2-40B4-BE49-F238E27FC236}">
                <a16:creationId xmlns:a16="http://schemas.microsoft.com/office/drawing/2014/main" id="{2E00071E-F56C-468B-B367-E89E04064A7C}"/>
              </a:ext>
            </a:extLst>
          </p:cNvPr>
          <p:cNvCxnSpPr>
            <a:stCxn id="15" idx="3"/>
            <a:endCxn id="14" idx="2"/>
          </p:cNvCxnSpPr>
          <p:nvPr/>
        </p:nvCxnSpPr>
        <p:spPr>
          <a:xfrm>
            <a:off x="4093175" y="1041694"/>
            <a:ext cx="519035" cy="0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28" name="textruta 27">
            <a:extLst>
              <a:ext uri="{FF2B5EF4-FFF2-40B4-BE49-F238E27FC236}">
                <a16:creationId xmlns:a16="http://schemas.microsoft.com/office/drawing/2014/main" id="{CEE503D6-1D53-46B0-A6DA-2527A2EED509}"/>
              </a:ext>
            </a:extLst>
          </p:cNvPr>
          <p:cNvSpPr txBox="1"/>
          <p:nvPr/>
        </p:nvSpPr>
        <p:spPr>
          <a:xfrm>
            <a:off x="0" y="56869"/>
            <a:ext cx="13351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b="1" dirty="0">
                <a:solidFill>
                  <a:srgbClr val="FF0000"/>
                </a:solidFill>
              </a:rPr>
              <a:t>STEG 2</a:t>
            </a:r>
          </a:p>
        </p:txBody>
      </p:sp>
      <p:sp>
        <p:nvSpPr>
          <p:cNvPr id="30" name="Rektangel: rundade hörn 29">
            <a:extLst>
              <a:ext uri="{FF2B5EF4-FFF2-40B4-BE49-F238E27FC236}">
                <a16:creationId xmlns:a16="http://schemas.microsoft.com/office/drawing/2014/main" id="{69191A10-C808-420C-8FD5-553BF1CF61A2}"/>
              </a:ext>
            </a:extLst>
          </p:cNvPr>
          <p:cNvSpPr/>
          <p:nvPr/>
        </p:nvSpPr>
        <p:spPr>
          <a:xfrm>
            <a:off x="6645445" y="701790"/>
            <a:ext cx="1439333" cy="6913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Löpande vidareutveckling</a:t>
            </a:r>
            <a:endParaRPr lang="sv-SE" sz="800" i="1" dirty="0"/>
          </a:p>
        </p:txBody>
      </p:sp>
      <p:cxnSp>
        <p:nvCxnSpPr>
          <p:cNvPr id="26" name="Rak pilkoppling 25">
            <a:extLst>
              <a:ext uri="{FF2B5EF4-FFF2-40B4-BE49-F238E27FC236}">
                <a16:creationId xmlns:a16="http://schemas.microsoft.com/office/drawing/2014/main" id="{58EFE202-94CA-4D21-8A24-3ABF6672E4FB}"/>
              </a:ext>
            </a:extLst>
          </p:cNvPr>
          <p:cNvCxnSpPr>
            <a:stCxn id="14" idx="6"/>
            <a:endCxn id="30" idx="1"/>
          </p:cNvCxnSpPr>
          <p:nvPr/>
        </p:nvCxnSpPr>
        <p:spPr>
          <a:xfrm>
            <a:off x="6208177" y="1041694"/>
            <a:ext cx="437268" cy="5763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22" name="Rektangel: rundade hörn 21">
            <a:extLst>
              <a:ext uri="{FF2B5EF4-FFF2-40B4-BE49-F238E27FC236}">
                <a16:creationId xmlns:a16="http://schemas.microsoft.com/office/drawing/2014/main" id="{1A5CD4F4-65C2-4F39-AC7D-30FD9954530B}"/>
              </a:ext>
            </a:extLst>
          </p:cNvPr>
          <p:cNvSpPr/>
          <p:nvPr/>
        </p:nvSpPr>
        <p:spPr>
          <a:xfrm>
            <a:off x="226900" y="1610937"/>
            <a:ext cx="1439333" cy="6913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Utvecklar steg 2</a:t>
            </a:r>
            <a:endParaRPr lang="sv-SE" sz="800" i="1" dirty="0"/>
          </a:p>
        </p:txBody>
      </p:sp>
      <p:sp>
        <p:nvSpPr>
          <p:cNvPr id="24" name="Rektangel: rundade hörn 23">
            <a:extLst>
              <a:ext uri="{FF2B5EF4-FFF2-40B4-BE49-F238E27FC236}">
                <a16:creationId xmlns:a16="http://schemas.microsoft.com/office/drawing/2014/main" id="{189FC768-3D92-471D-9152-4FA5F1A2D84D}"/>
              </a:ext>
            </a:extLst>
          </p:cNvPr>
          <p:cNvSpPr/>
          <p:nvPr/>
        </p:nvSpPr>
        <p:spPr>
          <a:xfrm>
            <a:off x="4561389" y="4012288"/>
            <a:ext cx="1439333" cy="6913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Nya EHM komponenter med steg 2-behov</a:t>
            </a:r>
          </a:p>
        </p:txBody>
      </p:sp>
      <p:sp>
        <p:nvSpPr>
          <p:cNvPr id="25" name="Rektangel: rundade hörn 24">
            <a:extLst>
              <a:ext uri="{FF2B5EF4-FFF2-40B4-BE49-F238E27FC236}">
                <a16:creationId xmlns:a16="http://schemas.microsoft.com/office/drawing/2014/main" id="{E3A2EF47-DEFB-421D-9A54-6233C8F8666E}"/>
              </a:ext>
            </a:extLst>
          </p:cNvPr>
          <p:cNvSpPr/>
          <p:nvPr/>
        </p:nvSpPr>
        <p:spPr>
          <a:xfrm>
            <a:off x="2081509" y="1610937"/>
            <a:ext cx="1439333" cy="6913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Delning för synpunkter</a:t>
            </a:r>
          </a:p>
        </p:txBody>
      </p:sp>
      <p:sp>
        <p:nvSpPr>
          <p:cNvPr id="29" name="Rektangel: rundade hörn 28">
            <a:extLst>
              <a:ext uri="{FF2B5EF4-FFF2-40B4-BE49-F238E27FC236}">
                <a16:creationId xmlns:a16="http://schemas.microsoft.com/office/drawing/2014/main" id="{7FB58620-4596-43C2-92A2-1D7D208F165D}"/>
              </a:ext>
            </a:extLst>
          </p:cNvPr>
          <p:cNvSpPr/>
          <p:nvPr/>
        </p:nvSpPr>
        <p:spPr>
          <a:xfrm>
            <a:off x="4127692" y="1610937"/>
            <a:ext cx="1439333" cy="6913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Gemensam bearbetning av synpunkter</a:t>
            </a:r>
          </a:p>
        </p:txBody>
      </p:sp>
      <p:sp>
        <p:nvSpPr>
          <p:cNvPr id="31" name="Ellips 30">
            <a:extLst>
              <a:ext uri="{FF2B5EF4-FFF2-40B4-BE49-F238E27FC236}">
                <a16:creationId xmlns:a16="http://schemas.microsoft.com/office/drawing/2014/main" id="{1C778896-8FE5-4B56-AC76-832B73483B56}"/>
              </a:ext>
            </a:extLst>
          </p:cNvPr>
          <p:cNvSpPr/>
          <p:nvPr/>
        </p:nvSpPr>
        <p:spPr>
          <a:xfrm>
            <a:off x="6111604" y="1556554"/>
            <a:ext cx="1595967" cy="8001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Gemensam grund för pilot steg 2</a:t>
            </a:r>
          </a:p>
        </p:txBody>
      </p:sp>
      <p:cxnSp>
        <p:nvCxnSpPr>
          <p:cNvPr id="33" name="Rak pilkoppling 32">
            <a:extLst>
              <a:ext uri="{FF2B5EF4-FFF2-40B4-BE49-F238E27FC236}">
                <a16:creationId xmlns:a16="http://schemas.microsoft.com/office/drawing/2014/main" id="{6DBD8437-C305-4DEE-90F1-249CA4C44380}"/>
              </a:ext>
            </a:extLst>
          </p:cNvPr>
          <p:cNvCxnSpPr>
            <a:stCxn id="22" idx="3"/>
            <a:endCxn id="25" idx="1"/>
          </p:cNvCxnSpPr>
          <p:nvPr/>
        </p:nvCxnSpPr>
        <p:spPr>
          <a:xfrm>
            <a:off x="1666233" y="1956604"/>
            <a:ext cx="415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ktangel: rundade hörn 34">
            <a:extLst>
              <a:ext uri="{FF2B5EF4-FFF2-40B4-BE49-F238E27FC236}">
                <a16:creationId xmlns:a16="http://schemas.microsoft.com/office/drawing/2014/main" id="{343C6E78-65D3-4A2C-AC05-17E9690C52CB}"/>
              </a:ext>
            </a:extLst>
          </p:cNvPr>
          <p:cNvSpPr/>
          <p:nvPr/>
        </p:nvSpPr>
        <p:spPr>
          <a:xfrm>
            <a:off x="2801175" y="4007121"/>
            <a:ext cx="1439333" cy="6913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Uppdaterat avtal</a:t>
            </a:r>
            <a:endParaRPr lang="sv-SE" sz="800" dirty="0"/>
          </a:p>
        </p:txBody>
      </p:sp>
      <p:cxnSp>
        <p:nvCxnSpPr>
          <p:cNvPr id="36" name="Rak pilkoppling 35">
            <a:extLst>
              <a:ext uri="{FF2B5EF4-FFF2-40B4-BE49-F238E27FC236}">
                <a16:creationId xmlns:a16="http://schemas.microsoft.com/office/drawing/2014/main" id="{ACEC3CB5-A2E1-47E1-A184-0691373DC2AE}"/>
              </a:ext>
            </a:extLst>
          </p:cNvPr>
          <p:cNvCxnSpPr>
            <a:stCxn id="25" idx="3"/>
            <a:endCxn id="29" idx="1"/>
          </p:cNvCxnSpPr>
          <p:nvPr/>
        </p:nvCxnSpPr>
        <p:spPr>
          <a:xfrm>
            <a:off x="3520842" y="1956604"/>
            <a:ext cx="606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ak pilkoppling 36">
            <a:extLst>
              <a:ext uri="{FF2B5EF4-FFF2-40B4-BE49-F238E27FC236}">
                <a16:creationId xmlns:a16="http://schemas.microsoft.com/office/drawing/2014/main" id="{05F317BE-91FF-4F46-86F4-90D553A2D06E}"/>
              </a:ext>
            </a:extLst>
          </p:cNvPr>
          <p:cNvCxnSpPr>
            <a:stCxn id="29" idx="3"/>
            <a:endCxn id="31" idx="2"/>
          </p:cNvCxnSpPr>
          <p:nvPr/>
        </p:nvCxnSpPr>
        <p:spPr>
          <a:xfrm>
            <a:off x="5567025" y="1956604"/>
            <a:ext cx="5445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Koppling: vinklad 2">
            <a:extLst>
              <a:ext uri="{FF2B5EF4-FFF2-40B4-BE49-F238E27FC236}">
                <a16:creationId xmlns:a16="http://schemas.microsoft.com/office/drawing/2014/main" id="{50B00746-A8D3-4311-9958-463E6B4F54E0}"/>
              </a:ext>
            </a:extLst>
          </p:cNvPr>
          <p:cNvCxnSpPr>
            <a:stCxn id="31" idx="4"/>
            <a:endCxn id="35" idx="1"/>
          </p:cNvCxnSpPr>
          <p:nvPr/>
        </p:nvCxnSpPr>
        <p:spPr>
          <a:xfrm rot="5400000">
            <a:off x="3857315" y="1300515"/>
            <a:ext cx="1996134" cy="4108413"/>
          </a:xfrm>
          <a:prstGeom prst="bentConnector4">
            <a:avLst>
              <a:gd name="adj1" fmla="val 41342"/>
              <a:gd name="adj2" fmla="val 105564"/>
            </a:avLst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k pilkoppling 15">
            <a:extLst>
              <a:ext uri="{FF2B5EF4-FFF2-40B4-BE49-F238E27FC236}">
                <a16:creationId xmlns:a16="http://schemas.microsoft.com/office/drawing/2014/main" id="{D161746E-C0F7-4626-A533-850C797A7D79}"/>
              </a:ext>
            </a:extLst>
          </p:cNvPr>
          <p:cNvCxnSpPr>
            <a:stCxn id="35" idx="3"/>
            <a:endCxn id="24" idx="1"/>
          </p:cNvCxnSpPr>
          <p:nvPr/>
        </p:nvCxnSpPr>
        <p:spPr>
          <a:xfrm>
            <a:off x="4240508" y="4352788"/>
            <a:ext cx="320881" cy="5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ktangel: rundade hörn 37">
            <a:extLst>
              <a:ext uri="{FF2B5EF4-FFF2-40B4-BE49-F238E27FC236}">
                <a16:creationId xmlns:a16="http://schemas.microsoft.com/office/drawing/2014/main" id="{5E18A3AF-AE78-4215-97B3-F38504C916EC}"/>
              </a:ext>
            </a:extLst>
          </p:cNvPr>
          <p:cNvSpPr/>
          <p:nvPr/>
        </p:nvSpPr>
        <p:spPr>
          <a:xfrm>
            <a:off x="7982700" y="1583628"/>
            <a:ext cx="1439333" cy="6913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Förädlar steg 2 utifrån insikter från ny tillämpning</a:t>
            </a:r>
          </a:p>
        </p:txBody>
      </p:sp>
      <p:cxnSp>
        <p:nvCxnSpPr>
          <p:cNvPr id="39" name="Koppling: vinklad 38">
            <a:extLst>
              <a:ext uri="{FF2B5EF4-FFF2-40B4-BE49-F238E27FC236}">
                <a16:creationId xmlns:a16="http://schemas.microsoft.com/office/drawing/2014/main" id="{6320253F-4CDB-4074-97E2-A13676BE233A}"/>
              </a:ext>
            </a:extLst>
          </p:cNvPr>
          <p:cNvCxnSpPr>
            <a:cxnSpLocks/>
            <a:stCxn id="24" idx="3"/>
            <a:endCxn id="38" idx="1"/>
          </p:cNvCxnSpPr>
          <p:nvPr/>
        </p:nvCxnSpPr>
        <p:spPr>
          <a:xfrm flipV="1">
            <a:off x="6000722" y="1929295"/>
            <a:ext cx="1981978" cy="2428660"/>
          </a:xfrm>
          <a:prstGeom prst="bentConnector3">
            <a:avLst>
              <a:gd name="adj1" fmla="val 91348"/>
            </a:avLst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llips 42">
            <a:extLst>
              <a:ext uri="{FF2B5EF4-FFF2-40B4-BE49-F238E27FC236}">
                <a16:creationId xmlns:a16="http://schemas.microsoft.com/office/drawing/2014/main" id="{CC46F77A-4899-4732-938F-90CD605F7689}"/>
              </a:ext>
            </a:extLst>
          </p:cNvPr>
          <p:cNvSpPr/>
          <p:nvPr/>
        </p:nvSpPr>
        <p:spPr>
          <a:xfrm>
            <a:off x="9775478" y="1529245"/>
            <a:ext cx="1595967" cy="800100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Federations-plattform steg 1+2 v.1.0</a:t>
            </a:r>
          </a:p>
        </p:txBody>
      </p:sp>
      <p:cxnSp>
        <p:nvCxnSpPr>
          <p:cNvPr id="45" name="Rak pilkoppling 44">
            <a:extLst>
              <a:ext uri="{FF2B5EF4-FFF2-40B4-BE49-F238E27FC236}">
                <a16:creationId xmlns:a16="http://schemas.microsoft.com/office/drawing/2014/main" id="{2AD055F2-7C79-4559-859E-D5A7FB47A652}"/>
              </a:ext>
            </a:extLst>
          </p:cNvPr>
          <p:cNvCxnSpPr>
            <a:stCxn id="38" idx="3"/>
            <a:endCxn id="43" idx="2"/>
          </p:cNvCxnSpPr>
          <p:nvPr/>
        </p:nvCxnSpPr>
        <p:spPr>
          <a:xfrm>
            <a:off x="9422033" y="1929295"/>
            <a:ext cx="3534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Pil: höger 46">
            <a:extLst>
              <a:ext uri="{FF2B5EF4-FFF2-40B4-BE49-F238E27FC236}">
                <a16:creationId xmlns:a16="http://schemas.microsoft.com/office/drawing/2014/main" id="{9BF539CB-A613-4264-96A4-AE8AFB5DE6BC}"/>
              </a:ext>
            </a:extLst>
          </p:cNvPr>
          <p:cNvSpPr/>
          <p:nvPr/>
        </p:nvSpPr>
        <p:spPr>
          <a:xfrm rot="900000">
            <a:off x="9153178" y="5467343"/>
            <a:ext cx="2416807" cy="6461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/>
              <a:t>Fortsätta använda ”BAS”</a:t>
            </a:r>
          </a:p>
        </p:txBody>
      </p:sp>
      <p:sp>
        <p:nvSpPr>
          <p:cNvPr id="48" name="Pil: höger 47">
            <a:extLst>
              <a:ext uri="{FF2B5EF4-FFF2-40B4-BE49-F238E27FC236}">
                <a16:creationId xmlns:a16="http://schemas.microsoft.com/office/drawing/2014/main" id="{F21C7FD8-82BA-4914-AF98-EDCF61D61AAE}"/>
              </a:ext>
            </a:extLst>
          </p:cNvPr>
          <p:cNvSpPr/>
          <p:nvPr/>
        </p:nvSpPr>
        <p:spPr>
          <a:xfrm rot="20700000">
            <a:off x="9129757" y="4836468"/>
            <a:ext cx="2463649" cy="6461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/>
              <a:t>H&amp;S federationskontext</a:t>
            </a:r>
          </a:p>
        </p:txBody>
      </p:sp>
      <p:sp>
        <p:nvSpPr>
          <p:cNvPr id="49" name="Flödesschema: Beslut 48">
            <a:extLst>
              <a:ext uri="{FF2B5EF4-FFF2-40B4-BE49-F238E27FC236}">
                <a16:creationId xmlns:a16="http://schemas.microsoft.com/office/drawing/2014/main" id="{49026623-A77A-4859-A20D-D2C08B4CF895}"/>
              </a:ext>
            </a:extLst>
          </p:cNvPr>
          <p:cNvSpPr/>
          <p:nvPr/>
        </p:nvSpPr>
        <p:spPr>
          <a:xfrm>
            <a:off x="8181280" y="5008674"/>
            <a:ext cx="1209545" cy="979261"/>
          </a:xfrm>
          <a:prstGeom prst="flowChartDecisi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/>
              <a:t>Beslut</a:t>
            </a:r>
          </a:p>
        </p:txBody>
      </p:sp>
      <p:cxnSp>
        <p:nvCxnSpPr>
          <p:cNvPr id="51" name="Rak pilkoppling 50">
            <a:extLst>
              <a:ext uri="{FF2B5EF4-FFF2-40B4-BE49-F238E27FC236}">
                <a16:creationId xmlns:a16="http://schemas.microsoft.com/office/drawing/2014/main" id="{856446FC-DA97-476F-A863-92535568F0B5}"/>
              </a:ext>
            </a:extLst>
          </p:cNvPr>
          <p:cNvCxnSpPr>
            <a:stCxn id="38" idx="2"/>
            <a:endCxn id="49" idx="0"/>
          </p:cNvCxnSpPr>
          <p:nvPr/>
        </p:nvCxnSpPr>
        <p:spPr>
          <a:xfrm>
            <a:off x="8702367" y="2274962"/>
            <a:ext cx="83686" cy="2733712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79052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9" grpId="0" animBg="1"/>
      <p:bldP spid="31" grpId="0" animBg="1"/>
      <p:bldP spid="35" grpId="0" animBg="1"/>
      <p:bldP spid="38" grpId="0" animBg="1"/>
      <p:bldP spid="43" grpId="0" animBg="1"/>
      <p:bldP spid="47" grpId="0" animBg="1"/>
      <p:bldP spid="48" grpId="0" animBg="1"/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339643-0DD0-43EE-942F-FE93203BF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" y="-117475"/>
            <a:ext cx="10515600" cy="841375"/>
          </a:xfrm>
        </p:spPr>
        <p:txBody>
          <a:bodyPr/>
          <a:lstStyle/>
          <a:p>
            <a:r>
              <a:rPr lang="sv-SE" dirty="0"/>
              <a:t>Varför skickar gör delning?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D246F1E-D25D-4369-A4B5-83F16DB56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584200"/>
            <a:ext cx="11811000" cy="6273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v-SE" sz="2000" b="1" dirty="0"/>
              <a:t>Varför vi gör det</a:t>
            </a:r>
          </a:p>
          <a:p>
            <a:r>
              <a:rPr lang="sv-SE" sz="2000" dirty="0"/>
              <a:t>För att ”forcera” fram ett ställningstagande. Ett samlat utskick med deadline gör att frågan "är det här tillräckligt för att starta pilot?" faktiskt måste besvaras i stället för att vi blir bekväma med att hålla det i ett öppet utkastläge på obestämd tid.</a:t>
            </a:r>
          </a:p>
          <a:p>
            <a:r>
              <a:rPr lang="sv-SE" sz="2000" dirty="0"/>
              <a:t>För att skapa en sense </a:t>
            </a:r>
            <a:r>
              <a:rPr lang="sv-SE" sz="2000" dirty="0" err="1"/>
              <a:t>of</a:t>
            </a:r>
            <a:r>
              <a:rPr lang="sv-SE" sz="2000" dirty="0"/>
              <a:t> </a:t>
            </a:r>
            <a:r>
              <a:rPr lang="sv-SE" sz="2000" dirty="0" err="1"/>
              <a:t>urgency</a:t>
            </a:r>
            <a:r>
              <a:rPr lang="sv-SE" sz="2000" dirty="0"/>
              <a:t>. En tydlig punkt att jobba mot är det som får oss att gå från konceptuellt till konkret.</a:t>
            </a:r>
          </a:p>
          <a:p>
            <a:r>
              <a:rPr lang="sv-SE" sz="2000" dirty="0"/>
              <a:t>För att få in en annan typ av input. Erfarenheten (bl.a. från den svenska </a:t>
            </a:r>
            <a:r>
              <a:rPr lang="sv-SE" sz="2000" dirty="0" err="1"/>
              <a:t>OpenID</a:t>
            </a:r>
            <a:r>
              <a:rPr lang="sv-SE" sz="2000" dirty="0"/>
              <a:t> Federation-profilen) är att de verkligt skarpa synpunkterna kommer först när något ska beslutas och inte under det löpande arbetet.</a:t>
            </a:r>
          </a:p>
          <a:p>
            <a:pPr marL="0" indent="0">
              <a:buNone/>
            </a:pPr>
            <a:r>
              <a:rPr lang="sv-SE" sz="2000" b="1" dirty="0"/>
              <a:t>Vad vi har att vinna</a:t>
            </a:r>
          </a:p>
          <a:p>
            <a:r>
              <a:rPr lang="sv-SE" sz="2000" dirty="0"/>
              <a:t>Ett ”</a:t>
            </a:r>
            <a:r>
              <a:rPr lang="sv-SE" sz="2000" dirty="0" err="1"/>
              <a:t>good</a:t>
            </a:r>
            <a:r>
              <a:rPr lang="sv-SE" sz="2000" dirty="0"/>
              <a:t> </a:t>
            </a:r>
            <a:r>
              <a:rPr lang="sv-SE" sz="2000" dirty="0" err="1"/>
              <a:t>enough</a:t>
            </a:r>
            <a:r>
              <a:rPr lang="sv-SE" sz="2000" dirty="0"/>
              <a:t>”-underlag för pilot. Målet är inte ett komplett regelverk, utan en första version som är tillräcklig för att var och en ska kunna ta sin roll i ett pilotgenomförande.</a:t>
            </a:r>
          </a:p>
          <a:p>
            <a:r>
              <a:rPr lang="sv-SE" sz="2000" dirty="0"/>
              <a:t>Bredare engagemang. Ett utskick kan medföra att varje organisation kan involvera fler delar av sin verksamhet och tänka till kring vad som är viktigt för dem.</a:t>
            </a:r>
          </a:p>
          <a:p>
            <a:r>
              <a:rPr lang="sv-SE" sz="2000" dirty="0"/>
              <a:t>Accelererat lärande. När piloten väl kan starta börjar den verkliga kunskapsinhämtningen, som vi sedan återför till plattformens regelverk samt att vi kan börja titta på vad steg 2 (företrädarskap/organisationsbehörighet enligt taktisk färdplan) kräver.</a:t>
            </a:r>
          </a:p>
          <a:p>
            <a:pPr marL="0" indent="0">
              <a:buNone/>
            </a:pPr>
            <a:r>
              <a:rPr lang="sv-SE" sz="2000" b="1" dirty="0"/>
              <a:t>Vad det markerar</a:t>
            </a:r>
          </a:p>
          <a:p>
            <a:r>
              <a:rPr lang="sv-SE" sz="2000" dirty="0"/>
              <a:t>Att vi gått från lösa koncept till en gemensam normativ grund som kan utgå från.</a:t>
            </a:r>
          </a:p>
        </p:txBody>
      </p:sp>
    </p:spTree>
    <p:extLst>
      <p:ext uri="{BB962C8B-B14F-4D97-AF65-F5344CB8AC3E}">
        <p14:creationId xmlns:p14="http://schemas.microsoft.com/office/powerpoint/2010/main" val="412742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13D742A-045C-4AD2-8657-5F065AE42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" y="9713"/>
            <a:ext cx="6660713" cy="730839"/>
          </a:xfrm>
        </p:spPr>
        <p:txBody>
          <a:bodyPr/>
          <a:lstStyle/>
          <a:p>
            <a:r>
              <a:rPr lang="sv-SE" dirty="0"/>
              <a:t>Så vad kommer den 15 juni?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96E568B1-1E7D-4E69-9D29-7BC3B4C3189A}"/>
              </a:ext>
            </a:extLst>
          </p:cNvPr>
          <p:cNvSpPr/>
          <p:nvPr/>
        </p:nvSpPr>
        <p:spPr>
          <a:xfrm>
            <a:off x="56610" y="2505020"/>
            <a:ext cx="1415562" cy="204860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/>
              <a:t>Följebrev med instruktioner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C3D8ACEA-E52E-4BF4-AAA8-B7919E6AD610}"/>
              </a:ext>
            </a:extLst>
          </p:cNvPr>
          <p:cNvSpPr/>
          <p:nvPr/>
        </p:nvSpPr>
        <p:spPr>
          <a:xfrm>
            <a:off x="3335215" y="740552"/>
            <a:ext cx="8778719" cy="495450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sv-SE" dirty="0"/>
              <a:t>Federationsplattformens normativa ramverk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8EDF62C-C3AC-4037-8B08-0EE380D5208B}"/>
              </a:ext>
            </a:extLst>
          </p:cNvPr>
          <p:cNvSpPr/>
          <p:nvPr/>
        </p:nvSpPr>
        <p:spPr>
          <a:xfrm>
            <a:off x="3335213" y="6527926"/>
            <a:ext cx="8678471" cy="1196982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sv-SE" dirty="0"/>
              <a:t>Federationskontext ”BAS”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DEA4EF72-37B1-4251-A90A-002D451F3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7707" y="181056"/>
            <a:ext cx="560317" cy="523821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4030B7F1-A53D-488A-BC1A-27397E9CD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7707" y="5799233"/>
            <a:ext cx="560317" cy="523821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9D397B9-CC95-443B-A3DF-FA9E6576F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6" y="1854389"/>
            <a:ext cx="686325" cy="65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Koppling: vinklad 12">
            <a:extLst>
              <a:ext uri="{FF2B5EF4-FFF2-40B4-BE49-F238E27FC236}">
                <a16:creationId xmlns:a16="http://schemas.microsoft.com/office/drawing/2014/main" id="{B395CDA5-2C4E-4A00-8F93-EBB79F753941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1472172" y="3217806"/>
            <a:ext cx="1863043" cy="311518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Koppling: vinklad 15">
            <a:extLst>
              <a:ext uri="{FF2B5EF4-FFF2-40B4-BE49-F238E27FC236}">
                <a16:creationId xmlns:a16="http://schemas.microsoft.com/office/drawing/2014/main" id="{2F21AE58-8CA3-41A2-A5C6-71D7F846BDDC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1472172" y="3529324"/>
            <a:ext cx="1863041" cy="3597093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ruta 16">
            <a:extLst>
              <a:ext uri="{FF2B5EF4-FFF2-40B4-BE49-F238E27FC236}">
                <a16:creationId xmlns:a16="http://schemas.microsoft.com/office/drawing/2014/main" id="{6166E049-4D8A-4C23-9AC7-1F65D3DFB2F2}"/>
              </a:ext>
            </a:extLst>
          </p:cNvPr>
          <p:cNvSpPr txBox="1"/>
          <p:nvPr/>
        </p:nvSpPr>
        <p:spPr>
          <a:xfrm>
            <a:off x="1614736" y="3406856"/>
            <a:ext cx="105507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v-SE" sz="1200" dirty="0"/>
              <a:t>Innehållandes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3EA75D0F-9F04-42C3-A6CA-A7FF0D8D73FB}"/>
              </a:ext>
            </a:extLst>
          </p:cNvPr>
          <p:cNvSpPr/>
          <p:nvPr/>
        </p:nvSpPr>
        <p:spPr>
          <a:xfrm>
            <a:off x="3420209" y="1162940"/>
            <a:ext cx="2101361" cy="696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Villkor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2426DC80-F926-4037-BDBF-903465AC114B}"/>
              </a:ext>
            </a:extLst>
          </p:cNvPr>
          <p:cNvSpPr/>
          <p:nvPr/>
        </p:nvSpPr>
        <p:spPr>
          <a:xfrm>
            <a:off x="7099788" y="1162940"/>
            <a:ext cx="2101361" cy="696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Krav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47A424A1-5560-489A-A4FB-3603DD483945}"/>
              </a:ext>
            </a:extLst>
          </p:cNvPr>
          <p:cNvSpPr/>
          <p:nvPr/>
        </p:nvSpPr>
        <p:spPr>
          <a:xfrm>
            <a:off x="4235426" y="2092063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Definitioner</a:t>
            </a: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6513720F-9BE4-40B0-AB34-2029FB53F98B}"/>
              </a:ext>
            </a:extLst>
          </p:cNvPr>
          <p:cNvSpPr/>
          <p:nvPr/>
        </p:nvSpPr>
        <p:spPr>
          <a:xfrm>
            <a:off x="4235426" y="2651678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Tekniskt ramverk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84447359-B2FF-4241-AFE1-E8FDC6DF4AD9}"/>
              </a:ext>
            </a:extLst>
          </p:cNvPr>
          <p:cNvSpPr/>
          <p:nvPr/>
        </p:nvSpPr>
        <p:spPr>
          <a:xfrm>
            <a:off x="4235426" y="3211293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Förändringspolicy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3F71E31D-4B9E-4C99-B919-236C46B3B99F}"/>
              </a:ext>
            </a:extLst>
          </p:cNvPr>
          <p:cNvSpPr/>
          <p:nvPr/>
        </p:nvSpPr>
        <p:spPr>
          <a:xfrm>
            <a:off x="4235426" y="3769916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Roller och ansvar</a:t>
            </a:r>
          </a:p>
        </p:txBody>
      </p:sp>
      <p:cxnSp>
        <p:nvCxnSpPr>
          <p:cNvPr id="23" name="Koppling: vinklad 22">
            <a:extLst>
              <a:ext uri="{FF2B5EF4-FFF2-40B4-BE49-F238E27FC236}">
                <a16:creationId xmlns:a16="http://schemas.microsoft.com/office/drawing/2014/main" id="{C3698EF4-BE62-42FB-899E-D60253B1000E}"/>
              </a:ext>
            </a:extLst>
          </p:cNvPr>
          <p:cNvCxnSpPr>
            <a:endCxn id="26" idx="1"/>
          </p:cNvCxnSpPr>
          <p:nvPr/>
        </p:nvCxnSpPr>
        <p:spPr>
          <a:xfrm>
            <a:off x="3683977" y="1854389"/>
            <a:ext cx="551449" cy="48241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Koppling: vinklad 31">
            <a:extLst>
              <a:ext uri="{FF2B5EF4-FFF2-40B4-BE49-F238E27FC236}">
                <a16:creationId xmlns:a16="http://schemas.microsoft.com/office/drawing/2014/main" id="{E239E743-EA95-4BB4-82F7-DF314A225742}"/>
              </a:ext>
            </a:extLst>
          </p:cNvPr>
          <p:cNvCxnSpPr>
            <a:cxnSpLocks/>
            <a:endCxn id="27" idx="1"/>
          </p:cNvCxnSpPr>
          <p:nvPr/>
        </p:nvCxnSpPr>
        <p:spPr>
          <a:xfrm rot="16200000" flipH="1">
            <a:off x="3574781" y="2235773"/>
            <a:ext cx="1045564" cy="27572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Koppling: vinklad 34">
            <a:extLst>
              <a:ext uri="{FF2B5EF4-FFF2-40B4-BE49-F238E27FC236}">
                <a16:creationId xmlns:a16="http://schemas.microsoft.com/office/drawing/2014/main" id="{EB032DE8-6125-4FF2-B71D-E63A1ECFEDD8}"/>
              </a:ext>
            </a:extLst>
          </p:cNvPr>
          <p:cNvCxnSpPr>
            <a:cxnSpLocks/>
            <a:endCxn id="28" idx="1"/>
          </p:cNvCxnSpPr>
          <p:nvPr/>
        </p:nvCxnSpPr>
        <p:spPr>
          <a:xfrm rot="16200000" flipH="1">
            <a:off x="3299441" y="2520048"/>
            <a:ext cx="1596246" cy="2757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Koppling: vinklad 37">
            <a:extLst>
              <a:ext uri="{FF2B5EF4-FFF2-40B4-BE49-F238E27FC236}">
                <a16:creationId xmlns:a16="http://schemas.microsoft.com/office/drawing/2014/main" id="{91048318-A839-467F-B5DE-630EC8F719DD}"/>
              </a:ext>
            </a:extLst>
          </p:cNvPr>
          <p:cNvCxnSpPr>
            <a:cxnSpLocks/>
            <a:endCxn id="29" idx="1"/>
          </p:cNvCxnSpPr>
          <p:nvPr/>
        </p:nvCxnSpPr>
        <p:spPr>
          <a:xfrm rot="16200000" flipH="1">
            <a:off x="3020126" y="2799356"/>
            <a:ext cx="2154872" cy="27572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ktangel 40">
            <a:extLst>
              <a:ext uri="{FF2B5EF4-FFF2-40B4-BE49-F238E27FC236}">
                <a16:creationId xmlns:a16="http://schemas.microsoft.com/office/drawing/2014/main" id="{55DAD0C2-A880-42E2-9889-39F1183F4CB4}"/>
              </a:ext>
            </a:extLst>
          </p:cNvPr>
          <p:cNvSpPr/>
          <p:nvPr/>
        </p:nvSpPr>
        <p:spPr>
          <a:xfrm>
            <a:off x="7438756" y="2078165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Grundkrav på federationstjänster</a:t>
            </a:r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D0118DEF-BED9-4838-A53E-7FD57337EABA}"/>
              </a:ext>
            </a:extLst>
          </p:cNvPr>
          <p:cNvSpPr/>
          <p:nvPr/>
        </p:nvSpPr>
        <p:spPr>
          <a:xfrm>
            <a:off x="7438755" y="2707917"/>
            <a:ext cx="2101361" cy="4894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Tillämpningskrav för Anslutning</a:t>
            </a:r>
          </a:p>
        </p:txBody>
      </p:sp>
      <p:sp>
        <p:nvSpPr>
          <p:cNvPr id="45" name="Rektangel 44">
            <a:extLst>
              <a:ext uri="{FF2B5EF4-FFF2-40B4-BE49-F238E27FC236}">
                <a16:creationId xmlns:a16="http://schemas.microsoft.com/office/drawing/2014/main" id="{64A0482D-8590-45B9-B852-EE74FC59E7E4}"/>
              </a:ext>
            </a:extLst>
          </p:cNvPr>
          <p:cNvSpPr/>
          <p:nvPr/>
        </p:nvSpPr>
        <p:spPr>
          <a:xfrm>
            <a:off x="9912325" y="2721813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Vid anslutning av federationsmedlem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0B1C87A7-824E-437B-A3E2-ED73FC923430}"/>
              </a:ext>
            </a:extLst>
          </p:cNvPr>
          <p:cNvSpPr/>
          <p:nvPr/>
        </p:nvSpPr>
        <p:spPr>
          <a:xfrm>
            <a:off x="9912324" y="3280436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Vid anslutning av anslutningsoperatör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96D33CD7-E2F1-446A-9A38-30BB2A24C3FF}"/>
              </a:ext>
            </a:extLst>
          </p:cNvPr>
          <p:cNvSpPr/>
          <p:nvPr/>
        </p:nvSpPr>
        <p:spPr>
          <a:xfrm>
            <a:off x="7438754" y="3857930"/>
            <a:ext cx="2101361" cy="4894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Tillämpningskrav för Registrering</a:t>
            </a:r>
          </a:p>
        </p:txBody>
      </p:sp>
      <p:sp>
        <p:nvSpPr>
          <p:cNvPr id="51" name="Rektangel 50">
            <a:extLst>
              <a:ext uri="{FF2B5EF4-FFF2-40B4-BE49-F238E27FC236}">
                <a16:creationId xmlns:a16="http://schemas.microsoft.com/office/drawing/2014/main" id="{DA363849-B431-4BFC-B542-D771C863864E}"/>
              </a:ext>
            </a:extLst>
          </p:cNvPr>
          <p:cNvSpPr/>
          <p:nvPr/>
        </p:nvSpPr>
        <p:spPr>
          <a:xfrm>
            <a:off x="9912323" y="3852313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För verifierad </a:t>
            </a:r>
            <a:r>
              <a:rPr lang="sv-SE" dirty="0" err="1"/>
              <a:t>org.koppling</a:t>
            </a:r>
            <a:endParaRPr lang="sv-SE" dirty="0"/>
          </a:p>
        </p:txBody>
      </p:sp>
      <p:sp>
        <p:nvSpPr>
          <p:cNvPr id="52" name="Rektangel 51">
            <a:extLst>
              <a:ext uri="{FF2B5EF4-FFF2-40B4-BE49-F238E27FC236}">
                <a16:creationId xmlns:a16="http://schemas.microsoft.com/office/drawing/2014/main" id="{62403660-C518-4D20-8EB9-3C39F19EB581}"/>
              </a:ext>
            </a:extLst>
          </p:cNvPr>
          <p:cNvSpPr/>
          <p:nvPr/>
        </p:nvSpPr>
        <p:spPr>
          <a:xfrm>
            <a:off x="9912323" y="4438413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För verifierad </a:t>
            </a:r>
            <a:r>
              <a:rPr lang="sv-SE" dirty="0" err="1"/>
              <a:t>uppg.lämnare</a:t>
            </a:r>
            <a:endParaRPr lang="sv-SE" dirty="0"/>
          </a:p>
        </p:txBody>
      </p:sp>
      <p:sp>
        <p:nvSpPr>
          <p:cNvPr id="57" name="Rektangel 56">
            <a:extLst>
              <a:ext uri="{FF2B5EF4-FFF2-40B4-BE49-F238E27FC236}">
                <a16:creationId xmlns:a16="http://schemas.microsoft.com/office/drawing/2014/main" id="{B61821DD-E285-429D-990B-78C8ABFCD02F}"/>
              </a:ext>
            </a:extLst>
          </p:cNvPr>
          <p:cNvSpPr/>
          <p:nvPr/>
        </p:nvSpPr>
        <p:spPr>
          <a:xfrm>
            <a:off x="9912323" y="4996312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För verifierat visningsnamn</a:t>
            </a:r>
          </a:p>
        </p:txBody>
      </p:sp>
      <p:cxnSp>
        <p:nvCxnSpPr>
          <p:cNvPr id="62" name="Koppling: vinklad 61">
            <a:extLst>
              <a:ext uri="{FF2B5EF4-FFF2-40B4-BE49-F238E27FC236}">
                <a16:creationId xmlns:a16="http://schemas.microsoft.com/office/drawing/2014/main" id="{459F7CE4-7829-45D6-BF55-C04E4E1CC8B4}"/>
              </a:ext>
            </a:extLst>
          </p:cNvPr>
          <p:cNvCxnSpPr>
            <a:endCxn id="41" idx="1"/>
          </p:cNvCxnSpPr>
          <p:nvPr/>
        </p:nvCxnSpPr>
        <p:spPr>
          <a:xfrm rot="16200000" flipH="1">
            <a:off x="7100967" y="1985116"/>
            <a:ext cx="463122" cy="2124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Koppling: vinklad 1023">
            <a:extLst>
              <a:ext uri="{FF2B5EF4-FFF2-40B4-BE49-F238E27FC236}">
                <a16:creationId xmlns:a16="http://schemas.microsoft.com/office/drawing/2014/main" id="{600708EE-65AB-4BC4-84FC-C84C599062B3}"/>
              </a:ext>
            </a:extLst>
          </p:cNvPr>
          <p:cNvCxnSpPr>
            <a:endCxn id="42" idx="1"/>
          </p:cNvCxnSpPr>
          <p:nvPr/>
        </p:nvCxnSpPr>
        <p:spPr>
          <a:xfrm rot="16200000" flipH="1">
            <a:off x="6775275" y="2289177"/>
            <a:ext cx="1101804" cy="22515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Koppling: vinklad 1026">
            <a:extLst>
              <a:ext uri="{FF2B5EF4-FFF2-40B4-BE49-F238E27FC236}">
                <a16:creationId xmlns:a16="http://schemas.microsoft.com/office/drawing/2014/main" id="{228BE03D-2A4A-4FD1-A230-411D9BE57AC3}"/>
              </a:ext>
            </a:extLst>
          </p:cNvPr>
          <p:cNvCxnSpPr>
            <a:stCxn id="42" idx="3"/>
            <a:endCxn id="45" idx="1"/>
          </p:cNvCxnSpPr>
          <p:nvPr/>
        </p:nvCxnSpPr>
        <p:spPr>
          <a:xfrm>
            <a:off x="9540116" y="2952657"/>
            <a:ext cx="372209" cy="138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Koppling: vinklad 1030">
            <a:extLst>
              <a:ext uri="{FF2B5EF4-FFF2-40B4-BE49-F238E27FC236}">
                <a16:creationId xmlns:a16="http://schemas.microsoft.com/office/drawing/2014/main" id="{94072DAD-B0A9-4273-A86C-A68DBB7A655F}"/>
              </a:ext>
            </a:extLst>
          </p:cNvPr>
          <p:cNvCxnSpPr>
            <a:stCxn id="42" idx="3"/>
            <a:endCxn id="46" idx="1"/>
          </p:cNvCxnSpPr>
          <p:nvPr/>
        </p:nvCxnSpPr>
        <p:spPr>
          <a:xfrm>
            <a:off x="9540116" y="2952657"/>
            <a:ext cx="372208" cy="57251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Koppling: vinklad 1032">
            <a:extLst>
              <a:ext uri="{FF2B5EF4-FFF2-40B4-BE49-F238E27FC236}">
                <a16:creationId xmlns:a16="http://schemas.microsoft.com/office/drawing/2014/main" id="{B410DA48-0668-4113-BEA3-BF2A5A9D3EE4}"/>
              </a:ext>
            </a:extLst>
          </p:cNvPr>
          <p:cNvCxnSpPr>
            <a:endCxn id="50" idx="1"/>
          </p:cNvCxnSpPr>
          <p:nvPr/>
        </p:nvCxnSpPr>
        <p:spPr>
          <a:xfrm rot="16200000" flipH="1">
            <a:off x="6204733" y="2868648"/>
            <a:ext cx="2242887" cy="22515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Koppling: vinklad 1034">
            <a:extLst>
              <a:ext uri="{FF2B5EF4-FFF2-40B4-BE49-F238E27FC236}">
                <a16:creationId xmlns:a16="http://schemas.microsoft.com/office/drawing/2014/main" id="{F670D4CB-D046-4A23-8B43-F4B80D47C229}"/>
              </a:ext>
            </a:extLst>
          </p:cNvPr>
          <p:cNvCxnSpPr>
            <a:stCxn id="50" idx="3"/>
            <a:endCxn id="51" idx="1"/>
          </p:cNvCxnSpPr>
          <p:nvPr/>
        </p:nvCxnSpPr>
        <p:spPr>
          <a:xfrm flipV="1">
            <a:off x="9540115" y="4097053"/>
            <a:ext cx="372208" cy="561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Koppling: vinklad 1036">
            <a:extLst>
              <a:ext uri="{FF2B5EF4-FFF2-40B4-BE49-F238E27FC236}">
                <a16:creationId xmlns:a16="http://schemas.microsoft.com/office/drawing/2014/main" id="{61F6960D-A785-4230-8C78-A0CD95648291}"/>
              </a:ext>
            </a:extLst>
          </p:cNvPr>
          <p:cNvCxnSpPr>
            <a:stCxn id="50" idx="3"/>
            <a:endCxn id="52" idx="1"/>
          </p:cNvCxnSpPr>
          <p:nvPr/>
        </p:nvCxnSpPr>
        <p:spPr>
          <a:xfrm>
            <a:off x="9540115" y="4102670"/>
            <a:ext cx="372208" cy="58048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Koppling: vinklad 1038">
            <a:extLst>
              <a:ext uri="{FF2B5EF4-FFF2-40B4-BE49-F238E27FC236}">
                <a16:creationId xmlns:a16="http://schemas.microsoft.com/office/drawing/2014/main" id="{A0385808-6524-4D5B-8EFF-9E2EEBD262BB}"/>
              </a:ext>
            </a:extLst>
          </p:cNvPr>
          <p:cNvCxnSpPr>
            <a:stCxn id="50" idx="3"/>
            <a:endCxn id="57" idx="1"/>
          </p:cNvCxnSpPr>
          <p:nvPr/>
        </p:nvCxnSpPr>
        <p:spPr>
          <a:xfrm>
            <a:off x="9540115" y="4102670"/>
            <a:ext cx="372208" cy="11383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6235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13D742A-045C-4AD2-8657-5F065AE42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" y="9713"/>
            <a:ext cx="6660713" cy="730839"/>
          </a:xfrm>
        </p:spPr>
        <p:txBody>
          <a:bodyPr/>
          <a:lstStyle/>
          <a:p>
            <a:r>
              <a:rPr lang="sv-SE" dirty="0"/>
              <a:t>Så vad kommer den 15 juni?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96E568B1-1E7D-4E69-9D29-7BC3B4C3189A}"/>
              </a:ext>
            </a:extLst>
          </p:cNvPr>
          <p:cNvSpPr/>
          <p:nvPr/>
        </p:nvSpPr>
        <p:spPr>
          <a:xfrm>
            <a:off x="56610" y="2505020"/>
            <a:ext cx="1415562" cy="204860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/>
              <a:t>Följebrev med instruktioner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C3D8ACEA-E52E-4BF4-AAA8-B7919E6AD610}"/>
              </a:ext>
            </a:extLst>
          </p:cNvPr>
          <p:cNvSpPr/>
          <p:nvPr/>
        </p:nvSpPr>
        <p:spPr>
          <a:xfrm>
            <a:off x="3321125" y="-5046822"/>
            <a:ext cx="8778719" cy="495450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sv-SE" dirty="0"/>
              <a:t>Federationsplattformens normativa ramverk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8EDF62C-C3AC-4037-8B08-0EE380D5208B}"/>
              </a:ext>
            </a:extLst>
          </p:cNvPr>
          <p:cNvSpPr/>
          <p:nvPr/>
        </p:nvSpPr>
        <p:spPr>
          <a:xfrm>
            <a:off x="3321123" y="1854389"/>
            <a:ext cx="8678471" cy="2844612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sv-SE" dirty="0"/>
              <a:t>Federationskontext ”BAS”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DEA4EF72-37B1-4251-A90A-002D451F3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3617" y="-5606318"/>
            <a:ext cx="560317" cy="523821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4030B7F1-A53D-488A-BC1A-27397E9CD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9277" y="1121300"/>
            <a:ext cx="560317" cy="523821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9D397B9-CC95-443B-A3DF-FA9E6576F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6" y="1854389"/>
            <a:ext cx="686325" cy="65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Koppling: vinklad 12">
            <a:extLst>
              <a:ext uri="{FF2B5EF4-FFF2-40B4-BE49-F238E27FC236}">
                <a16:creationId xmlns:a16="http://schemas.microsoft.com/office/drawing/2014/main" id="{B395CDA5-2C4E-4A00-8F93-EBB79F753941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1472172" y="-2569568"/>
            <a:ext cx="1848953" cy="6098892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Koppling: vinklad 15">
            <a:extLst>
              <a:ext uri="{FF2B5EF4-FFF2-40B4-BE49-F238E27FC236}">
                <a16:creationId xmlns:a16="http://schemas.microsoft.com/office/drawing/2014/main" id="{2F21AE58-8CA3-41A2-A5C6-71D7F846BDDC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 flipV="1">
            <a:off x="1472172" y="3276695"/>
            <a:ext cx="1848951" cy="252629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ruta 16">
            <a:extLst>
              <a:ext uri="{FF2B5EF4-FFF2-40B4-BE49-F238E27FC236}">
                <a16:creationId xmlns:a16="http://schemas.microsoft.com/office/drawing/2014/main" id="{6166E049-4D8A-4C23-9AC7-1F65D3DFB2F2}"/>
              </a:ext>
            </a:extLst>
          </p:cNvPr>
          <p:cNvSpPr txBox="1"/>
          <p:nvPr/>
        </p:nvSpPr>
        <p:spPr>
          <a:xfrm>
            <a:off x="1614736" y="3406856"/>
            <a:ext cx="105507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v-SE" sz="1200" dirty="0"/>
              <a:t>Innehållandes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3EA75D0F-9F04-42C3-A6CA-A7FF0D8D73FB}"/>
              </a:ext>
            </a:extLst>
          </p:cNvPr>
          <p:cNvSpPr/>
          <p:nvPr/>
        </p:nvSpPr>
        <p:spPr>
          <a:xfrm>
            <a:off x="3406119" y="-4624434"/>
            <a:ext cx="2101361" cy="696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Villkor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2426DC80-F926-4037-BDBF-903465AC114B}"/>
              </a:ext>
            </a:extLst>
          </p:cNvPr>
          <p:cNvSpPr/>
          <p:nvPr/>
        </p:nvSpPr>
        <p:spPr>
          <a:xfrm>
            <a:off x="7085698" y="-4624434"/>
            <a:ext cx="2101361" cy="696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Krav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47A424A1-5560-489A-A4FB-3603DD483945}"/>
              </a:ext>
            </a:extLst>
          </p:cNvPr>
          <p:cNvSpPr/>
          <p:nvPr/>
        </p:nvSpPr>
        <p:spPr>
          <a:xfrm>
            <a:off x="4221336" y="-3695311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Definitioner</a:t>
            </a: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6513720F-9BE4-40B0-AB34-2029FB53F98B}"/>
              </a:ext>
            </a:extLst>
          </p:cNvPr>
          <p:cNvSpPr/>
          <p:nvPr/>
        </p:nvSpPr>
        <p:spPr>
          <a:xfrm>
            <a:off x="4221336" y="-3135696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Tekniskt ramverk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84447359-B2FF-4241-AFE1-E8FDC6DF4AD9}"/>
              </a:ext>
            </a:extLst>
          </p:cNvPr>
          <p:cNvSpPr/>
          <p:nvPr/>
        </p:nvSpPr>
        <p:spPr>
          <a:xfrm>
            <a:off x="4221336" y="-2576081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Förändringspolicy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3F71E31D-4B9E-4C99-B919-236C46B3B99F}"/>
              </a:ext>
            </a:extLst>
          </p:cNvPr>
          <p:cNvSpPr/>
          <p:nvPr/>
        </p:nvSpPr>
        <p:spPr>
          <a:xfrm>
            <a:off x="4221336" y="-2017458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Roller och ansvar</a:t>
            </a:r>
          </a:p>
        </p:txBody>
      </p:sp>
      <p:cxnSp>
        <p:nvCxnSpPr>
          <p:cNvPr id="23" name="Koppling: vinklad 22">
            <a:extLst>
              <a:ext uri="{FF2B5EF4-FFF2-40B4-BE49-F238E27FC236}">
                <a16:creationId xmlns:a16="http://schemas.microsoft.com/office/drawing/2014/main" id="{C3698EF4-BE62-42FB-899E-D60253B1000E}"/>
              </a:ext>
            </a:extLst>
          </p:cNvPr>
          <p:cNvCxnSpPr>
            <a:endCxn id="26" idx="1"/>
          </p:cNvCxnSpPr>
          <p:nvPr/>
        </p:nvCxnSpPr>
        <p:spPr>
          <a:xfrm>
            <a:off x="3669887" y="-3932985"/>
            <a:ext cx="551449" cy="48241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Koppling: vinklad 31">
            <a:extLst>
              <a:ext uri="{FF2B5EF4-FFF2-40B4-BE49-F238E27FC236}">
                <a16:creationId xmlns:a16="http://schemas.microsoft.com/office/drawing/2014/main" id="{E239E743-EA95-4BB4-82F7-DF314A225742}"/>
              </a:ext>
            </a:extLst>
          </p:cNvPr>
          <p:cNvCxnSpPr>
            <a:cxnSpLocks/>
            <a:endCxn id="27" idx="1"/>
          </p:cNvCxnSpPr>
          <p:nvPr/>
        </p:nvCxnSpPr>
        <p:spPr>
          <a:xfrm rot="16200000" flipH="1">
            <a:off x="3560691" y="-3551601"/>
            <a:ext cx="1045564" cy="27572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Koppling: vinklad 34">
            <a:extLst>
              <a:ext uri="{FF2B5EF4-FFF2-40B4-BE49-F238E27FC236}">
                <a16:creationId xmlns:a16="http://schemas.microsoft.com/office/drawing/2014/main" id="{EB032DE8-6125-4FF2-B71D-E63A1ECFEDD8}"/>
              </a:ext>
            </a:extLst>
          </p:cNvPr>
          <p:cNvCxnSpPr>
            <a:cxnSpLocks/>
            <a:endCxn id="28" idx="1"/>
          </p:cNvCxnSpPr>
          <p:nvPr/>
        </p:nvCxnSpPr>
        <p:spPr>
          <a:xfrm rot="16200000" flipH="1">
            <a:off x="3285351" y="-3267326"/>
            <a:ext cx="1596246" cy="2757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Koppling: vinklad 37">
            <a:extLst>
              <a:ext uri="{FF2B5EF4-FFF2-40B4-BE49-F238E27FC236}">
                <a16:creationId xmlns:a16="http://schemas.microsoft.com/office/drawing/2014/main" id="{91048318-A839-467F-B5DE-630EC8F719DD}"/>
              </a:ext>
            </a:extLst>
          </p:cNvPr>
          <p:cNvCxnSpPr>
            <a:cxnSpLocks/>
            <a:endCxn id="29" idx="1"/>
          </p:cNvCxnSpPr>
          <p:nvPr/>
        </p:nvCxnSpPr>
        <p:spPr>
          <a:xfrm rot="16200000" flipH="1">
            <a:off x="3006036" y="-2988018"/>
            <a:ext cx="2154872" cy="27572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ktangel 40">
            <a:extLst>
              <a:ext uri="{FF2B5EF4-FFF2-40B4-BE49-F238E27FC236}">
                <a16:creationId xmlns:a16="http://schemas.microsoft.com/office/drawing/2014/main" id="{55DAD0C2-A880-42E2-9889-39F1183F4CB4}"/>
              </a:ext>
            </a:extLst>
          </p:cNvPr>
          <p:cNvSpPr/>
          <p:nvPr/>
        </p:nvSpPr>
        <p:spPr>
          <a:xfrm>
            <a:off x="7424666" y="-3709209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Grundkrav på federationstjänster</a:t>
            </a:r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D0118DEF-BED9-4838-A53E-7FD57337EABA}"/>
              </a:ext>
            </a:extLst>
          </p:cNvPr>
          <p:cNvSpPr/>
          <p:nvPr/>
        </p:nvSpPr>
        <p:spPr>
          <a:xfrm>
            <a:off x="7424665" y="-3079457"/>
            <a:ext cx="2101361" cy="4894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Tillämpningskrav för Anslutning</a:t>
            </a:r>
          </a:p>
        </p:txBody>
      </p:sp>
      <p:sp>
        <p:nvSpPr>
          <p:cNvPr id="45" name="Rektangel 44">
            <a:extLst>
              <a:ext uri="{FF2B5EF4-FFF2-40B4-BE49-F238E27FC236}">
                <a16:creationId xmlns:a16="http://schemas.microsoft.com/office/drawing/2014/main" id="{64A0482D-8590-45B9-B852-EE74FC59E7E4}"/>
              </a:ext>
            </a:extLst>
          </p:cNvPr>
          <p:cNvSpPr/>
          <p:nvPr/>
        </p:nvSpPr>
        <p:spPr>
          <a:xfrm>
            <a:off x="9898235" y="-3065561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Vid anslutning av federationsmedlem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0B1C87A7-824E-437B-A3E2-ED73FC923430}"/>
              </a:ext>
            </a:extLst>
          </p:cNvPr>
          <p:cNvSpPr/>
          <p:nvPr/>
        </p:nvSpPr>
        <p:spPr>
          <a:xfrm>
            <a:off x="9898234" y="-2506938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Vid anslutning av anslutningsoperatör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96D33CD7-E2F1-446A-9A38-30BB2A24C3FF}"/>
              </a:ext>
            </a:extLst>
          </p:cNvPr>
          <p:cNvSpPr/>
          <p:nvPr/>
        </p:nvSpPr>
        <p:spPr>
          <a:xfrm>
            <a:off x="7424664" y="-1929444"/>
            <a:ext cx="2101361" cy="4894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Tillämpningskrav för Registrering</a:t>
            </a:r>
          </a:p>
        </p:txBody>
      </p:sp>
      <p:sp>
        <p:nvSpPr>
          <p:cNvPr id="51" name="Rektangel 50">
            <a:extLst>
              <a:ext uri="{FF2B5EF4-FFF2-40B4-BE49-F238E27FC236}">
                <a16:creationId xmlns:a16="http://schemas.microsoft.com/office/drawing/2014/main" id="{DA363849-B431-4BFC-B542-D771C863864E}"/>
              </a:ext>
            </a:extLst>
          </p:cNvPr>
          <p:cNvSpPr/>
          <p:nvPr/>
        </p:nvSpPr>
        <p:spPr>
          <a:xfrm>
            <a:off x="9898233" y="-1935061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För verifierad </a:t>
            </a:r>
            <a:r>
              <a:rPr lang="sv-SE" dirty="0" err="1"/>
              <a:t>org.koppling</a:t>
            </a:r>
            <a:endParaRPr lang="sv-SE" dirty="0"/>
          </a:p>
        </p:txBody>
      </p:sp>
      <p:sp>
        <p:nvSpPr>
          <p:cNvPr id="52" name="Rektangel 51">
            <a:extLst>
              <a:ext uri="{FF2B5EF4-FFF2-40B4-BE49-F238E27FC236}">
                <a16:creationId xmlns:a16="http://schemas.microsoft.com/office/drawing/2014/main" id="{62403660-C518-4D20-8EB9-3C39F19EB581}"/>
              </a:ext>
            </a:extLst>
          </p:cNvPr>
          <p:cNvSpPr/>
          <p:nvPr/>
        </p:nvSpPr>
        <p:spPr>
          <a:xfrm>
            <a:off x="9898233" y="-1348961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För verifierad </a:t>
            </a:r>
            <a:r>
              <a:rPr lang="sv-SE" dirty="0" err="1"/>
              <a:t>uppg.lämnare</a:t>
            </a:r>
            <a:endParaRPr lang="sv-SE" dirty="0"/>
          </a:p>
        </p:txBody>
      </p:sp>
      <p:sp>
        <p:nvSpPr>
          <p:cNvPr id="57" name="Rektangel 56">
            <a:extLst>
              <a:ext uri="{FF2B5EF4-FFF2-40B4-BE49-F238E27FC236}">
                <a16:creationId xmlns:a16="http://schemas.microsoft.com/office/drawing/2014/main" id="{B61821DD-E285-429D-990B-78C8ABFCD02F}"/>
              </a:ext>
            </a:extLst>
          </p:cNvPr>
          <p:cNvSpPr/>
          <p:nvPr/>
        </p:nvSpPr>
        <p:spPr>
          <a:xfrm>
            <a:off x="9898233" y="-791062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För verifierat visningsnamn</a:t>
            </a:r>
          </a:p>
        </p:txBody>
      </p:sp>
      <p:cxnSp>
        <p:nvCxnSpPr>
          <p:cNvPr id="62" name="Koppling: vinklad 61">
            <a:extLst>
              <a:ext uri="{FF2B5EF4-FFF2-40B4-BE49-F238E27FC236}">
                <a16:creationId xmlns:a16="http://schemas.microsoft.com/office/drawing/2014/main" id="{459F7CE4-7829-45D6-BF55-C04E4E1CC8B4}"/>
              </a:ext>
            </a:extLst>
          </p:cNvPr>
          <p:cNvCxnSpPr>
            <a:endCxn id="41" idx="1"/>
          </p:cNvCxnSpPr>
          <p:nvPr/>
        </p:nvCxnSpPr>
        <p:spPr>
          <a:xfrm rot="16200000" flipH="1">
            <a:off x="7086877" y="-3802258"/>
            <a:ext cx="463122" cy="2124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Koppling: vinklad 1023">
            <a:extLst>
              <a:ext uri="{FF2B5EF4-FFF2-40B4-BE49-F238E27FC236}">
                <a16:creationId xmlns:a16="http://schemas.microsoft.com/office/drawing/2014/main" id="{600708EE-65AB-4BC4-84FC-C84C599062B3}"/>
              </a:ext>
            </a:extLst>
          </p:cNvPr>
          <p:cNvCxnSpPr>
            <a:endCxn id="42" idx="1"/>
          </p:cNvCxnSpPr>
          <p:nvPr/>
        </p:nvCxnSpPr>
        <p:spPr>
          <a:xfrm rot="16200000" flipH="1">
            <a:off x="6761185" y="-3498197"/>
            <a:ext cx="1101804" cy="22515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Koppling: vinklad 1026">
            <a:extLst>
              <a:ext uri="{FF2B5EF4-FFF2-40B4-BE49-F238E27FC236}">
                <a16:creationId xmlns:a16="http://schemas.microsoft.com/office/drawing/2014/main" id="{228BE03D-2A4A-4FD1-A230-411D9BE57AC3}"/>
              </a:ext>
            </a:extLst>
          </p:cNvPr>
          <p:cNvCxnSpPr>
            <a:stCxn id="42" idx="3"/>
            <a:endCxn id="45" idx="1"/>
          </p:cNvCxnSpPr>
          <p:nvPr/>
        </p:nvCxnSpPr>
        <p:spPr>
          <a:xfrm>
            <a:off x="9526026" y="-2834717"/>
            <a:ext cx="372209" cy="138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Koppling: vinklad 1030">
            <a:extLst>
              <a:ext uri="{FF2B5EF4-FFF2-40B4-BE49-F238E27FC236}">
                <a16:creationId xmlns:a16="http://schemas.microsoft.com/office/drawing/2014/main" id="{94072DAD-B0A9-4273-A86C-A68DBB7A655F}"/>
              </a:ext>
            </a:extLst>
          </p:cNvPr>
          <p:cNvCxnSpPr>
            <a:stCxn id="42" idx="3"/>
            <a:endCxn id="46" idx="1"/>
          </p:cNvCxnSpPr>
          <p:nvPr/>
        </p:nvCxnSpPr>
        <p:spPr>
          <a:xfrm>
            <a:off x="9526026" y="-2834717"/>
            <a:ext cx="372208" cy="57251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Koppling: vinklad 1032">
            <a:extLst>
              <a:ext uri="{FF2B5EF4-FFF2-40B4-BE49-F238E27FC236}">
                <a16:creationId xmlns:a16="http://schemas.microsoft.com/office/drawing/2014/main" id="{B410DA48-0668-4113-BEA3-BF2A5A9D3EE4}"/>
              </a:ext>
            </a:extLst>
          </p:cNvPr>
          <p:cNvCxnSpPr>
            <a:endCxn id="50" idx="1"/>
          </p:cNvCxnSpPr>
          <p:nvPr/>
        </p:nvCxnSpPr>
        <p:spPr>
          <a:xfrm rot="16200000" flipH="1">
            <a:off x="6190643" y="-2918726"/>
            <a:ext cx="2242887" cy="22515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Koppling: vinklad 1034">
            <a:extLst>
              <a:ext uri="{FF2B5EF4-FFF2-40B4-BE49-F238E27FC236}">
                <a16:creationId xmlns:a16="http://schemas.microsoft.com/office/drawing/2014/main" id="{F670D4CB-D046-4A23-8B43-F4B80D47C229}"/>
              </a:ext>
            </a:extLst>
          </p:cNvPr>
          <p:cNvCxnSpPr>
            <a:stCxn id="50" idx="3"/>
            <a:endCxn id="51" idx="1"/>
          </p:cNvCxnSpPr>
          <p:nvPr/>
        </p:nvCxnSpPr>
        <p:spPr>
          <a:xfrm flipV="1">
            <a:off x="9526025" y="-1690321"/>
            <a:ext cx="372208" cy="561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Koppling: vinklad 1036">
            <a:extLst>
              <a:ext uri="{FF2B5EF4-FFF2-40B4-BE49-F238E27FC236}">
                <a16:creationId xmlns:a16="http://schemas.microsoft.com/office/drawing/2014/main" id="{61F6960D-A785-4230-8C78-A0CD95648291}"/>
              </a:ext>
            </a:extLst>
          </p:cNvPr>
          <p:cNvCxnSpPr>
            <a:stCxn id="50" idx="3"/>
            <a:endCxn id="52" idx="1"/>
          </p:cNvCxnSpPr>
          <p:nvPr/>
        </p:nvCxnSpPr>
        <p:spPr>
          <a:xfrm>
            <a:off x="9526025" y="-1684704"/>
            <a:ext cx="372208" cy="58048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Koppling: vinklad 1038">
            <a:extLst>
              <a:ext uri="{FF2B5EF4-FFF2-40B4-BE49-F238E27FC236}">
                <a16:creationId xmlns:a16="http://schemas.microsoft.com/office/drawing/2014/main" id="{A0385808-6524-4D5B-8EFF-9E2EEBD262BB}"/>
              </a:ext>
            </a:extLst>
          </p:cNvPr>
          <p:cNvCxnSpPr>
            <a:stCxn id="50" idx="3"/>
            <a:endCxn id="57" idx="1"/>
          </p:cNvCxnSpPr>
          <p:nvPr/>
        </p:nvCxnSpPr>
        <p:spPr>
          <a:xfrm>
            <a:off x="9526025" y="-1684704"/>
            <a:ext cx="372208" cy="11383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ktangel 11">
            <a:extLst>
              <a:ext uri="{FF2B5EF4-FFF2-40B4-BE49-F238E27FC236}">
                <a16:creationId xmlns:a16="http://schemas.microsoft.com/office/drawing/2014/main" id="{30E633BB-E84C-47F2-9AD1-14DF6D3DF1DE}"/>
              </a:ext>
            </a:extLst>
          </p:cNvPr>
          <p:cNvSpPr/>
          <p:nvPr/>
        </p:nvSpPr>
        <p:spPr>
          <a:xfrm>
            <a:off x="6096000" y="2637204"/>
            <a:ext cx="2150392" cy="892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Beskrivning av BAS</a:t>
            </a:r>
          </a:p>
        </p:txBody>
      </p:sp>
      <p:sp>
        <p:nvSpPr>
          <p:cNvPr id="44" name="Rektangel 43">
            <a:extLst>
              <a:ext uri="{FF2B5EF4-FFF2-40B4-BE49-F238E27FC236}">
                <a16:creationId xmlns:a16="http://schemas.microsoft.com/office/drawing/2014/main" id="{B83FEF1F-E05E-4F13-A612-FC533B1C345B}"/>
              </a:ext>
            </a:extLst>
          </p:cNvPr>
          <p:cNvSpPr/>
          <p:nvPr/>
        </p:nvSpPr>
        <p:spPr>
          <a:xfrm>
            <a:off x="6092801" y="3628829"/>
            <a:ext cx="2101361" cy="48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Regelverk för federationskontext</a:t>
            </a:r>
          </a:p>
        </p:txBody>
      </p:sp>
    </p:spTree>
    <p:extLst>
      <p:ext uri="{BB962C8B-B14F-4D97-AF65-F5344CB8AC3E}">
        <p14:creationId xmlns:p14="http://schemas.microsoft.com/office/powerpoint/2010/main" val="15703719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BF44AB8-3EF0-4D7F-B268-87FC8941D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Er input behövs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1D37173-D993-4C41-B535-E09E1241F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841694" cy="4486275"/>
          </a:xfrm>
        </p:spPr>
        <p:txBody>
          <a:bodyPr>
            <a:normAutofit fontScale="92500" lnSpcReduction="10000"/>
          </a:bodyPr>
          <a:lstStyle/>
          <a:p>
            <a:r>
              <a:rPr lang="sv-SE" dirty="0"/>
              <a:t>Går ut till alla som ingår i samverkan</a:t>
            </a:r>
          </a:p>
          <a:p>
            <a:pPr lvl="1"/>
            <a:r>
              <a:rPr lang="sv-SE" dirty="0"/>
              <a:t>Vi önskar synpunkter från samtliga</a:t>
            </a:r>
          </a:p>
          <a:p>
            <a:pPr lvl="1"/>
            <a:r>
              <a:rPr lang="sv-SE" dirty="0"/>
              <a:t>Vi förväntar oss synpunkter från er som deltar i pilot</a:t>
            </a:r>
          </a:p>
          <a:p>
            <a:pPr lvl="1"/>
            <a:endParaRPr lang="sv-SE" dirty="0"/>
          </a:p>
          <a:p>
            <a:pPr marL="0" indent="0">
              <a:buNone/>
            </a:pPr>
            <a:r>
              <a:rPr lang="sv-SE" dirty="0"/>
              <a:t>Tänk målbild </a:t>
            </a:r>
            <a:r>
              <a:rPr lang="sv-SE" b="1" dirty="0"/>
              <a:t>”tillräckligt för att genomförande av pilot”</a:t>
            </a:r>
          </a:p>
          <a:p>
            <a:endParaRPr lang="sv-SE" b="1" dirty="0"/>
          </a:p>
          <a:p>
            <a:r>
              <a:rPr lang="sv-SE" dirty="0"/>
              <a:t>Varje org. sammanställer sina synpunkter och skickar enligt instruktion (En </a:t>
            </a:r>
            <a:r>
              <a:rPr lang="sv-SE" dirty="0" err="1"/>
              <a:t>org</a:t>
            </a:r>
            <a:r>
              <a:rPr lang="sv-SE" dirty="0"/>
              <a:t> = en återkoppling)</a:t>
            </a:r>
          </a:p>
          <a:p>
            <a:r>
              <a:rPr lang="sv-SE" dirty="0"/>
              <a:t>Digg sammanställer inkomna synpunkter</a:t>
            </a:r>
          </a:p>
          <a:p>
            <a:pPr lvl="1"/>
            <a:r>
              <a:rPr lang="sv-SE" dirty="0"/>
              <a:t>Det blir en gemensam </a:t>
            </a:r>
            <a:r>
              <a:rPr lang="sv-SE" dirty="0" err="1"/>
              <a:t>backlog</a:t>
            </a:r>
            <a:r>
              <a:rPr lang="sv-SE" dirty="0"/>
              <a:t> vi löser ut tillsammans för att få gemensam grund för att basera pilotgenomförande på</a:t>
            </a:r>
          </a:p>
          <a:p>
            <a:pPr lvl="1"/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92148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618</Words>
  <Application>Microsoft Office PowerPoint</Application>
  <PresentationFormat>Bredbild</PresentationFormat>
  <Paragraphs>106</Paragraphs>
  <Slides>8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Office-tema</vt:lpstr>
      <vt:lpstr>PowerPoint-presentation</vt:lpstr>
      <vt:lpstr>Hur ser det ut mer konkret framåt?</vt:lpstr>
      <vt:lpstr>PowerPoint-presentation</vt:lpstr>
      <vt:lpstr>PowerPoint-presentation</vt:lpstr>
      <vt:lpstr>Varför skickar gör delning?</vt:lpstr>
      <vt:lpstr>Så vad kommer den 15 juni?</vt:lpstr>
      <vt:lpstr>Så vad kommer den 15 juni?</vt:lpstr>
      <vt:lpstr>Er input behövs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Tjäder Johan</dc:creator>
  <cp:lastModifiedBy>Tjäder Johan</cp:lastModifiedBy>
  <cp:revision>12</cp:revision>
  <dcterms:created xsi:type="dcterms:W3CDTF">2026-06-09T07:20:23Z</dcterms:created>
  <dcterms:modified xsi:type="dcterms:W3CDTF">2026-06-09T11:40:57Z</dcterms:modified>
</cp:coreProperties>
</file>