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529" autoAdjust="0"/>
  </p:normalViewPr>
  <p:slideViewPr>
    <p:cSldViewPr snapToGrid="0" snapToObjects="1">
      <p:cViewPr varScale="1">
        <p:scale>
          <a:sx n="43" d="100"/>
          <a:sy n="43" d="100"/>
        </p:scale>
        <p:origin x="1552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2800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sv-SE" dirty="0"/>
          </a:p>
          <a:p>
            <a:r>
              <a:rPr dirty="0"/>
              <a:t>- Vi </a:t>
            </a:r>
            <a:r>
              <a:rPr dirty="0" err="1"/>
              <a:t>förenklar</a:t>
            </a:r>
            <a:r>
              <a:rPr dirty="0"/>
              <a:t>: inga </a:t>
            </a:r>
            <a:r>
              <a:rPr dirty="0" err="1"/>
              <a:t>specifikationsdetaljer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dag</a:t>
            </a:r>
            <a:r>
              <a:rPr dirty="0"/>
              <a:t>.</a:t>
            </a:r>
          </a:p>
          <a:p>
            <a:r>
              <a:rPr dirty="0"/>
              <a:t>- Vi ska </a:t>
            </a:r>
            <a:r>
              <a:rPr dirty="0" err="1"/>
              <a:t>förstå</a:t>
            </a:r>
            <a:r>
              <a:rPr dirty="0"/>
              <a:t>: (1) </a:t>
            </a:r>
            <a:r>
              <a:rPr dirty="0" err="1"/>
              <a:t>kopplingen</a:t>
            </a:r>
            <a:r>
              <a:rPr dirty="0"/>
              <a:t> </a:t>
            </a:r>
            <a:r>
              <a:rPr dirty="0" err="1"/>
              <a:t>mellan</a:t>
            </a:r>
            <a:r>
              <a:rPr dirty="0"/>
              <a:t> </a:t>
            </a:r>
            <a:r>
              <a:rPr dirty="0" err="1"/>
              <a:t>policys</a:t>
            </a:r>
            <a:r>
              <a:rPr dirty="0"/>
              <a:t>, (2) </a:t>
            </a:r>
            <a:r>
              <a:rPr dirty="0" err="1"/>
              <a:t>syftet</a:t>
            </a:r>
            <a:r>
              <a:rPr dirty="0"/>
              <a:t> med </a:t>
            </a:r>
            <a:r>
              <a:rPr dirty="0" err="1"/>
              <a:t>registreringspolicyn</a:t>
            </a:r>
            <a:r>
              <a:rPr dirty="0"/>
              <a:t>, (3) </a:t>
            </a:r>
            <a:r>
              <a:rPr dirty="0" err="1"/>
              <a:t>kontrollerat</a:t>
            </a:r>
            <a:r>
              <a:rPr dirty="0"/>
              <a:t> vs </a:t>
            </a:r>
            <a:r>
              <a:rPr dirty="0" err="1"/>
              <a:t>självdeklarerat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Poängen</a:t>
            </a:r>
            <a:r>
              <a:rPr dirty="0"/>
              <a:t>: </a:t>
            </a:r>
            <a:r>
              <a:rPr dirty="0" err="1"/>
              <a:t>kunna</a:t>
            </a:r>
            <a:r>
              <a:rPr dirty="0"/>
              <a:t> </a:t>
            </a:r>
            <a:r>
              <a:rPr dirty="0" err="1"/>
              <a:t>lita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federationsmetadata</a:t>
            </a:r>
            <a:r>
              <a:rPr dirty="0"/>
              <a:t> </a:t>
            </a:r>
            <a:r>
              <a:rPr dirty="0" err="1"/>
              <a:t>utan</a:t>
            </a:r>
            <a:r>
              <a:rPr dirty="0"/>
              <a:t> </a:t>
            </a:r>
            <a:r>
              <a:rPr dirty="0" err="1"/>
              <a:t>falsk</a:t>
            </a:r>
            <a:r>
              <a:rPr dirty="0"/>
              <a:t> </a:t>
            </a:r>
            <a:r>
              <a:rPr dirty="0" err="1"/>
              <a:t>trygghet</a:t>
            </a:r>
            <a:r>
              <a:rPr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</a:t>
            </a:r>
            <a:r>
              <a:rPr dirty="0" err="1"/>
              <a:t>Domän</a:t>
            </a:r>
            <a:r>
              <a:rPr dirty="0"/>
              <a:t> </a:t>
            </a:r>
            <a:r>
              <a:rPr lang="sv-SE" dirty="0"/>
              <a:t>som </a:t>
            </a:r>
            <a:r>
              <a:rPr dirty="0" err="1"/>
              <a:t>demoexempel</a:t>
            </a:r>
            <a:r>
              <a:rPr dirty="0"/>
              <a:t>: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registrera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domän</a:t>
            </a:r>
            <a:r>
              <a:rPr dirty="0"/>
              <a:t> </a:t>
            </a:r>
            <a:r>
              <a:rPr dirty="0" err="1"/>
              <a:t>kräver</a:t>
            </a:r>
            <a:r>
              <a:rPr dirty="0"/>
              <a:t> </a:t>
            </a:r>
            <a:r>
              <a:rPr dirty="0" err="1"/>
              <a:t>bevis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kontroll</a:t>
            </a:r>
            <a:r>
              <a:rPr dirty="0"/>
              <a:t> </a:t>
            </a:r>
            <a:endParaRPr lang="sv-SE" dirty="0"/>
          </a:p>
          <a:p>
            <a:r>
              <a:rPr dirty="0"/>
              <a:t>- Det </a:t>
            </a:r>
            <a:r>
              <a:rPr dirty="0" err="1"/>
              <a:t>visar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kontrolltyp</a:t>
            </a:r>
            <a:r>
              <a:rPr dirty="0"/>
              <a:t> – men det </a:t>
            </a:r>
            <a:r>
              <a:rPr dirty="0" err="1"/>
              <a:t>finns</a:t>
            </a:r>
            <a:r>
              <a:rPr dirty="0"/>
              <a:t> </a:t>
            </a:r>
            <a:r>
              <a:rPr dirty="0" err="1"/>
              <a:t>fler</a:t>
            </a:r>
            <a:r>
              <a:rPr dirty="0"/>
              <a:t>: </a:t>
            </a:r>
            <a:r>
              <a:rPr dirty="0" err="1"/>
              <a:t>organisationskoppling</a:t>
            </a:r>
            <a:r>
              <a:rPr dirty="0"/>
              <a:t>, </a:t>
            </a:r>
            <a:r>
              <a:rPr dirty="0" err="1"/>
              <a:t>nycklar</a:t>
            </a:r>
            <a:r>
              <a:rPr dirty="0"/>
              <a:t>, </a:t>
            </a:r>
            <a:r>
              <a:rPr dirty="0" err="1"/>
              <a:t>policyefterlevnad</a:t>
            </a:r>
            <a:r>
              <a:rPr dirty="0"/>
              <a:t>, </a:t>
            </a:r>
            <a:r>
              <a:rPr dirty="0" err="1"/>
              <a:t>ev</a:t>
            </a:r>
            <a:r>
              <a:rPr dirty="0"/>
              <a:t>. </a:t>
            </a:r>
            <a:r>
              <a:rPr dirty="0" err="1"/>
              <a:t>tillitsmärken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Avsluta</a:t>
            </a:r>
            <a:r>
              <a:rPr dirty="0"/>
              <a:t> </a:t>
            </a:r>
            <a:r>
              <a:rPr dirty="0" err="1"/>
              <a:t>rakt</a:t>
            </a:r>
            <a:r>
              <a:rPr dirty="0"/>
              <a:t>:</a:t>
            </a:r>
          </a:p>
          <a:p>
            <a:r>
              <a:rPr dirty="0"/>
              <a:t>  1) </a:t>
            </a:r>
            <a:r>
              <a:rPr dirty="0" err="1"/>
              <a:t>Registreringspolicyn</a:t>
            </a:r>
            <a:r>
              <a:rPr dirty="0"/>
              <a:t> </a:t>
            </a:r>
            <a:r>
              <a:rPr dirty="0" err="1"/>
              <a:t>säkerställer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komponenten</a:t>
            </a:r>
            <a:r>
              <a:rPr dirty="0"/>
              <a:t> </a:t>
            </a:r>
            <a:r>
              <a:rPr dirty="0" err="1"/>
              <a:t>företräder</a:t>
            </a:r>
            <a:r>
              <a:rPr dirty="0"/>
              <a:t> </a:t>
            </a:r>
            <a:r>
              <a:rPr dirty="0" err="1"/>
              <a:t>rätt</a:t>
            </a:r>
            <a:r>
              <a:rPr dirty="0"/>
              <a:t> </a:t>
            </a:r>
            <a:r>
              <a:rPr dirty="0" err="1"/>
              <a:t>organisation</a:t>
            </a:r>
            <a:r>
              <a:rPr dirty="0"/>
              <a:t>.</a:t>
            </a:r>
          </a:p>
          <a:p>
            <a:r>
              <a:rPr dirty="0"/>
              <a:t>  2) Den </a:t>
            </a:r>
            <a:r>
              <a:rPr dirty="0" err="1"/>
              <a:t>skyddar</a:t>
            </a:r>
            <a:r>
              <a:rPr dirty="0"/>
              <a:t> mot </a:t>
            </a:r>
            <a:r>
              <a:rPr dirty="0" err="1"/>
              <a:t>vilseledande</a:t>
            </a:r>
            <a:r>
              <a:rPr dirty="0"/>
              <a:t> metadata.</a:t>
            </a:r>
          </a:p>
          <a:p>
            <a:r>
              <a:rPr dirty="0"/>
              <a:t>  3) Den </a:t>
            </a:r>
            <a:r>
              <a:rPr dirty="0" err="1"/>
              <a:t>gör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andra</a:t>
            </a:r>
            <a:r>
              <a:rPr dirty="0"/>
              <a:t> </a:t>
            </a:r>
            <a:r>
              <a:rPr dirty="0" err="1"/>
              <a:t>kan</a:t>
            </a:r>
            <a:r>
              <a:rPr dirty="0"/>
              <a:t> </a:t>
            </a:r>
            <a:r>
              <a:rPr dirty="0" err="1"/>
              <a:t>fatta</a:t>
            </a:r>
            <a:r>
              <a:rPr dirty="0"/>
              <a:t> </a:t>
            </a:r>
            <a:r>
              <a:rPr dirty="0" err="1"/>
              <a:t>automatiserade</a:t>
            </a:r>
            <a:r>
              <a:rPr dirty="0"/>
              <a:t> </a:t>
            </a:r>
            <a:r>
              <a:rPr dirty="0" err="1"/>
              <a:t>beslut</a:t>
            </a:r>
            <a:r>
              <a:rPr dirty="0"/>
              <a:t>.</a:t>
            </a:r>
          </a:p>
          <a:p>
            <a:r>
              <a:rPr dirty="0"/>
              <a:t>- Punchline: </a:t>
            </a:r>
            <a:r>
              <a:rPr dirty="0" err="1"/>
              <a:t>Utan</a:t>
            </a:r>
            <a:r>
              <a:rPr dirty="0"/>
              <a:t> den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federationen</a:t>
            </a:r>
            <a:r>
              <a:rPr dirty="0"/>
              <a:t> bara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lista</a:t>
            </a:r>
            <a:r>
              <a:rPr dirty="0"/>
              <a:t> av </a:t>
            </a:r>
            <a:r>
              <a:rPr dirty="0" err="1"/>
              <a:t>självdeklarerade</a:t>
            </a:r>
            <a:r>
              <a:rPr dirty="0"/>
              <a:t> </a:t>
            </a:r>
            <a:r>
              <a:rPr dirty="0" err="1"/>
              <a:t>påståenden</a:t>
            </a:r>
            <a:r>
              <a:rPr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07290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</a:t>
            </a:r>
            <a:r>
              <a:rPr dirty="0" err="1"/>
              <a:t>Federationen</a:t>
            </a:r>
            <a:r>
              <a:rPr dirty="0"/>
              <a:t>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kedja</a:t>
            </a:r>
            <a:r>
              <a:rPr dirty="0"/>
              <a:t> av roller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ansvar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Ledningsaktör</a:t>
            </a:r>
            <a:r>
              <a:rPr dirty="0"/>
              <a:t> </a:t>
            </a:r>
            <a:r>
              <a:rPr dirty="0" err="1"/>
              <a:t>sätter</a:t>
            </a:r>
            <a:r>
              <a:rPr dirty="0"/>
              <a:t> </a:t>
            </a:r>
            <a:r>
              <a:rPr dirty="0" err="1"/>
              <a:t>reglerna</a:t>
            </a:r>
            <a:r>
              <a:rPr dirty="0"/>
              <a:t>, </a:t>
            </a:r>
            <a:r>
              <a:rPr dirty="0" err="1"/>
              <a:t>federationsoperatör</a:t>
            </a:r>
            <a:r>
              <a:rPr dirty="0"/>
              <a:t> driver </a:t>
            </a:r>
            <a:r>
              <a:rPr dirty="0" err="1"/>
              <a:t>infrastrukturen</a:t>
            </a:r>
            <a:r>
              <a:rPr dirty="0"/>
              <a:t>, </a:t>
            </a:r>
            <a:r>
              <a:rPr dirty="0" err="1"/>
              <a:t>anslutningsoperatör</a:t>
            </a:r>
            <a:r>
              <a:rPr dirty="0"/>
              <a:t> </a:t>
            </a:r>
            <a:r>
              <a:rPr dirty="0" err="1"/>
              <a:t>kontrollerar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registrerar</a:t>
            </a:r>
            <a:r>
              <a:rPr dirty="0"/>
              <a:t>, </a:t>
            </a:r>
            <a:r>
              <a:rPr dirty="0" err="1"/>
              <a:t>federationsmedlem</a:t>
            </a:r>
            <a:r>
              <a:rPr dirty="0"/>
              <a:t> </a:t>
            </a:r>
            <a:r>
              <a:rPr dirty="0" err="1"/>
              <a:t>äger</a:t>
            </a:r>
            <a:r>
              <a:rPr dirty="0"/>
              <a:t> </a:t>
            </a:r>
            <a:r>
              <a:rPr dirty="0" err="1"/>
              <a:t>sina</a:t>
            </a:r>
            <a:r>
              <a:rPr dirty="0"/>
              <a:t> </a:t>
            </a:r>
            <a:r>
              <a:rPr dirty="0" err="1"/>
              <a:t>komponenter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Tillit</a:t>
            </a:r>
            <a:r>
              <a:rPr dirty="0"/>
              <a:t> </a:t>
            </a:r>
            <a:r>
              <a:rPr dirty="0" err="1"/>
              <a:t>kräver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någon</a:t>
            </a:r>
            <a:r>
              <a:rPr dirty="0"/>
              <a:t> </a:t>
            </a:r>
            <a:r>
              <a:rPr dirty="0" err="1"/>
              <a:t>faktiskt</a:t>
            </a:r>
            <a:r>
              <a:rPr dirty="0"/>
              <a:t> </a:t>
            </a:r>
            <a:r>
              <a:rPr dirty="0" err="1"/>
              <a:t>har</a:t>
            </a:r>
            <a:r>
              <a:rPr dirty="0"/>
              <a:t> </a:t>
            </a:r>
            <a:r>
              <a:rPr dirty="0" err="1"/>
              <a:t>kontrollerat</a:t>
            </a:r>
            <a:r>
              <a:rPr dirty="0"/>
              <a:t> </a:t>
            </a:r>
            <a:r>
              <a:rPr dirty="0" err="1"/>
              <a:t>vissa</a:t>
            </a:r>
            <a:r>
              <a:rPr dirty="0"/>
              <a:t> saker.</a:t>
            </a:r>
          </a:p>
          <a:p>
            <a:r>
              <a:rPr dirty="0" err="1"/>
              <a:t>Peka</a:t>
            </a:r>
            <a:r>
              <a:rPr dirty="0"/>
              <a:t>: </a:t>
            </a:r>
            <a:r>
              <a:rPr dirty="0" err="1"/>
              <a:t>anslutningsoperatören</a:t>
            </a:r>
            <a:r>
              <a:rPr dirty="0"/>
              <a:t> '</a:t>
            </a:r>
            <a:r>
              <a:rPr dirty="0" err="1"/>
              <a:t>kontrollerar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registrerar</a:t>
            </a:r>
            <a:r>
              <a:rPr dirty="0"/>
              <a:t>'.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</a:t>
            </a:r>
            <a:r>
              <a:rPr dirty="0" err="1"/>
              <a:t>Anslutningspolicyn</a:t>
            </a:r>
            <a:r>
              <a:rPr dirty="0"/>
              <a:t> </a:t>
            </a:r>
            <a:r>
              <a:rPr dirty="0" err="1"/>
              <a:t>handlar</a:t>
            </a:r>
            <a:r>
              <a:rPr dirty="0"/>
              <a:t> om </a:t>
            </a:r>
            <a:r>
              <a:rPr dirty="0" err="1"/>
              <a:t>medlemskapet</a:t>
            </a:r>
            <a:r>
              <a:rPr dirty="0"/>
              <a:t>: </a:t>
            </a:r>
            <a:r>
              <a:rPr dirty="0" err="1"/>
              <a:t>avtal</a:t>
            </a:r>
            <a:r>
              <a:rPr dirty="0"/>
              <a:t>, </a:t>
            </a:r>
            <a:r>
              <a:rPr dirty="0" err="1"/>
              <a:t>verifierad</a:t>
            </a:r>
            <a:r>
              <a:rPr dirty="0"/>
              <a:t> </a:t>
            </a:r>
            <a:r>
              <a:rPr dirty="0" err="1"/>
              <a:t>identitet</a:t>
            </a:r>
            <a:r>
              <a:rPr dirty="0"/>
              <a:t>,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mandat</a:t>
            </a:r>
            <a:r>
              <a:rPr dirty="0"/>
              <a:t>.</a:t>
            </a:r>
          </a:p>
          <a:p>
            <a:r>
              <a:rPr dirty="0"/>
              <a:t>- Den </a:t>
            </a:r>
            <a:r>
              <a:rPr dirty="0" err="1"/>
              <a:t>viktiga</a:t>
            </a:r>
            <a:r>
              <a:rPr dirty="0"/>
              <a:t> </a:t>
            </a:r>
            <a:r>
              <a:rPr dirty="0" err="1"/>
              <a:t>poängen</a:t>
            </a:r>
            <a:r>
              <a:rPr dirty="0"/>
              <a:t>: </a:t>
            </a:r>
            <a:r>
              <a:rPr dirty="0" err="1"/>
              <a:t>anslutningsoperatören</a:t>
            </a:r>
            <a:r>
              <a:rPr dirty="0"/>
              <a:t> </a:t>
            </a:r>
            <a:r>
              <a:rPr dirty="0" err="1"/>
              <a:t>har</a:t>
            </a:r>
            <a:r>
              <a:rPr dirty="0"/>
              <a:t> </a:t>
            </a:r>
            <a:r>
              <a:rPr dirty="0" err="1"/>
              <a:t>kontrollerat</a:t>
            </a:r>
            <a:r>
              <a:rPr dirty="0"/>
              <a:t> </a:t>
            </a:r>
            <a:r>
              <a:rPr dirty="0" err="1"/>
              <a:t>detta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Registreringspolicyn</a:t>
            </a:r>
            <a:r>
              <a:rPr dirty="0"/>
              <a:t> </a:t>
            </a:r>
            <a:r>
              <a:rPr dirty="0" err="1"/>
              <a:t>bygger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organisationen</a:t>
            </a:r>
            <a:r>
              <a:rPr dirty="0"/>
              <a:t> redan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verifierad</a:t>
            </a:r>
            <a:r>
              <a:rPr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</a:t>
            </a:r>
            <a:r>
              <a:rPr dirty="0" err="1"/>
              <a:t>Registreringspolicyn</a:t>
            </a:r>
            <a:r>
              <a:rPr dirty="0"/>
              <a:t> tar vid </a:t>
            </a:r>
            <a:r>
              <a:rPr dirty="0" err="1"/>
              <a:t>efter</a:t>
            </a:r>
            <a:r>
              <a:rPr dirty="0"/>
              <a:t> </a:t>
            </a:r>
            <a:r>
              <a:rPr dirty="0" err="1"/>
              <a:t>medlemskapet</a:t>
            </a:r>
            <a:r>
              <a:rPr dirty="0"/>
              <a:t>.</a:t>
            </a:r>
          </a:p>
          <a:p>
            <a:r>
              <a:rPr dirty="0"/>
              <a:t>- Den </a:t>
            </a:r>
            <a:r>
              <a:rPr dirty="0" err="1"/>
              <a:t>gör</a:t>
            </a:r>
            <a:r>
              <a:rPr dirty="0"/>
              <a:t> </a:t>
            </a:r>
            <a:r>
              <a:rPr dirty="0" err="1"/>
              <a:t>semantik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tillitsnivåer</a:t>
            </a:r>
            <a:r>
              <a:rPr dirty="0"/>
              <a:t> </a:t>
            </a:r>
            <a:r>
              <a:rPr dirty="0" err="1"/>
              <a:t>tydliga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maskinellt</a:t>
            </a:r>
            <a:r>
              <a:rPr dirty="0"/>
              <a:t> </a:t>
            </a:r>
            <a:r>
              <a:rPr dirty="0" err="1"/>
              <a:t>användbara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Anslutningspolicy</a:t>
            </a:r>
            <a:r>
              <a:rPr dirty="0"/>
              <a:t> = </a:t>
            </a:r>
            <a:r>
              <a:rPr dirty="0" err="1"/>
              <a:t>tillit</a:t>
            </a:r>
            <a:r>
              <a:rPr dirty="0"/>
              <a:t> till </a:t>
            </a:r>
            <a:r>
              <a:rPr dirty="0" err="1"/>
              <a:t>organisationen</a:t>
            </a:r>
            <a:r>
              <a:rPr dirty="0"/>
              <a:t>. </a:t>
            </a:r>
            <a:r>
              <a:rPr dirty="0" err="1"/>
              <a:t>Registreringspolicy</a:t>
            </a:r>
            <a:r>
              <a:rPr dirty="0"/>
              <a:t> = </a:t>
            </a:r>
            <a:r>
              <a:rPr dirty="0" err="1"/>
              <a:t>tillit</a:t>
            </a:r>
            <a:r>
              <a:rPr dirty="0"/>
              <a:t> till </a:t>
            </a:r>
            <a:r>
              <a:rPr dirty="0" err="1"/>
              <a:t>komponenten</a:t>
            </a:r>
            <a:r>
              <a:rPr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Syftet: </a:t>
            </a:r>
            <a:r>
              <a:rPr dirty="0" err="1"/>
              <a:t>andra</a:t>
            </a:r>
            <a:r>
              <a:rPr dirty="0"/>
              <a:t> ska </a:t>
            </a:r>
            <a:r>
              <a:rPr dirty="0" err="1"/>
              <a:t>kunna</a:t>
            </a:r>
            <a:r>
              <a:rPr dirty="0"/>
              <a:t> </a:t>
            </a:r>
            <a:r>
              <a:rPr dirty="0" err="1"/>
              <a:t>lita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komponenten</a:t>
            </a:r>
            <a:r>
              <a:rPr dirty="0"/>
              <a:t> </a:t>
            </a:r>
            <a:r>
              <a:rPr dirty="0" err="1"/>
              <a:t>företräder</a:t>
            </a:r>
            <a:r>
              <a:rPr dirty="0"/>
              <a:t> </a:t>
            </a:r>
            <a:r>
              <a:rPr dirty="0" err="1"/>
              <a:t>rätt</a:t>
            </a:r>
            <a:r>
              <a:rPr dirty="0"/>
              <a:t> </a:t>
            </a:r>
            <a:r>
              <a:rPr dirty="0" err="1"/>
              <a:t>organisation</a:t>
            </a:r>
            <a:r>
              <a:rPr dirty="0"/>
              <a:t>.</a:t>
            </a:r>
          </a:p>
          <a:p>
            <a:r>
              <a:rPr dirty="0"/>
              <a:t>- Det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kopplingen</a:t>
            </a:r>
            <a:r>
              <a:rPr dirty="0"/>
              <a:t> </a:t>
            </a:r>
            <a:r>
              <a:rPr dirty="0" err="1"/>
              <a:t>teknisk</a:t>
            </a:r>
            <a:r>
              <a:rPr dirty="0"/>
              <a:t> </a:t>
            </a:r>
            <a:r>
              <a:rPr dirty="0" err="1"/>
              <a:t>identitet</a:t>
            </a:r>
            <a:r>
              <a:rPr dirty="0"/>
              <a:t> ↔ </a:t>
            </a:r>
            <a:r>
              <a:rPr dirty="0" err="1"/>
              <a:t>juridisk</a:t>
            </a:r>
            <a:r>
              <a:rPr dirty="0"/>
              <a:t> </a:t>
            </a:r>
            <a:r>
              <a:rPr dirty="0" err="1"/>
              <a:t>organisation</a:t>
            </a:r>
            <a:r>
              <a:rPr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</a:t>
            </a:r>
            <a:r>
              <a:rPr dirty="0" err="1"/>
              <a:t>En</a:t>
            </a:r>
            <a:r>
              <a:rPr dirty="0"/>
              <a:t> central </a:t>
            </a:r>
            <a:r>
              <a:rPr dirty="0" err="1"/>
              <a:t>poäng</a:t>
            </a:r>
            <a:r>
              <a:rPr dirty="0"/>
              <a:t>: </a:t>
            </a:r>
            <a:r>
              <a:rPr dirty="0" err="1"/>
              <a:t>metadatafält</a:t>
            </a:r>
            <a:r>
              <a:rPr dirty="0"/>
              <a:t> </a:t>
            </a:r>
            <a:r>
              <a:rPr dirty="0" err="1"/>
              <a:t>har</a:t>
            </a:r>
            <a:r>
              <a:rPr dirty="0"/>
              <a:t> </a:t>
            </a:r>
            <a:r>
              <a:rPr dirty="0" err="1"/>
              <a:t>inte</a:t>
            </a:r>
            <a:r>
              <a:rPr dirty="0"/>
              <a:t> </a:t>
            </a:r>
            <a:r>
              <a:rPr dirty="0" err="1"/>
              <a:t>samma</a:t>
            </a:r>
            <a:r>
              <a:rPr dirty="0"/>
              <a:t> </a:t>
            </a:r>
            <a:r>
              <a:rPr dirty="0" err="1"/>
              <a:t>tillitsnivå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Därför</a:t>
            </a:r>
            <a:r>
              <a:rPr dirty="0"/>
              <a:t> </a:t>
            </a:r>
            <a:r>
              <a:rPr dirty="0" err="1"/>
              <a:t>behöver</a:t>
            </a:r>
            <a:r>
              <a:rPr dirty="0"/>
              <a:t> </a:t>
            </a:r>
            <a:r>
              <a:rPr dirty="0" err="1"/>
              <a:t>policyn</a:t>
            </a:r>
            <a:r>
              <a:rPr dirty="0"/>
              <a:t> </a:t>
            </a:r>
            <a:r>
              <a:rPr dirty="0" err="1"/>
              <a:t>skilja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verifierat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självdeklarerat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Allt</a:t>
            </a:r>
            <a:r>
              <a:rPr dirty="0"/>
              <a:t> </a:t>
            </a:r>
            <a:r>
              <a:rPr dirty="0" err="1"/>
              <a:t>som</a:t>
            </a:r>
            <a:r>
              <a:rPr dirty="0"/>
              <a:t> </a:t>
            </a:r>
            <a:r>
              <a:rPr dirty="0" err="1"/>
              <a:t>står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metadata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inte</a:t>
            </a:r>
            <a:r>
              <a:rPr dirty="0"/>
              <a:t> per </a:t>
            </a:r>
            <a:r>
              <a:rPr dirty="0" err="1"/>
              <a:t>automatik</a:t>
            </a:r>
            <a:r>
              <a:rPr dirty="0"/>
              <a:t> '</a:t>
            </a:r>
            <a:r>
              <a:rPr dirty="0" err="1"/>
              <a:t>betrott</a:t>
            </a:r>
            <a:r>
              <a:rPr dirty="0"/>
              <a:t>'.</a:t>
            </a:r>
          </a:p>
          <a:p>
            <a:r>
              <a:rPr dirty="0" err="1"/>
              <a:t>Brygga</a:t>
            </a:r>
            <a:r>
              <a:rPr dirty="0"/>
              <a:t>: nu tar vi </a:t>
            </a:r>
            <a:r>
              <a:rPr dirty="0" err="1"/>
              <a:t>exempel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respektive</a:t>
            </a:r>
            <a:r>
              <a:rPr dirty="0"/>
              <a:t> </a:t>
            </a:r>
            <a:r>
              <a:rPr dirty="0" err="1"/>
              <a:t>kategori</a:t>
            </a:r>
            <a:r>
              <a:rPr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</a:t>
            </a:r>
            <a:r>
              <a:rPr dirty="0" err="1"/>
              <a:t>Exempel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sådant</a:t>
            </a:r>
            <a:r>
              <a:rPr dirty="0"/>
              <a:t> </a:t>
            </a:r>
            <a:r>
              <a:rPr dirty="0" err="1"/>
              <a:t>som</a:t>
            </a:r>
            <a:r>
              <a:rPr dirty="0"/>
              <a:t> </a:t>
            </a:r>
            <a:r>
              <a:rPr dirty="0" err="1"/>
              <a:t>anslutningsoperatören</a:t>
            </a:r>
            <a:r>
              <a:rPr dirty="0"/>
              <a:t> </a:t>
            </a:r>
            <a:r>
              <a:rPr dirty="0" err="1"/>
              <a:t>kontrollerar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Poängen</a:t>
            </a:r>
            <a:r>
              <a:rPr dirty="0"/>
              <a:t>: </a:t>
            </a:r>
            <a:r>
              <a:rPr dirty="0" err="1"/>
              <a:t>detta</a:t>
            </a:r>
            <a:r>
              <a:rPr dirty="0"/>
              <a:t> </a:t>
            </a:r>
            <a:r>
              <a:rPr dirty="0" err="1"/>
              <a:t>kan</a:t>
            </a:r>
            <a:r>
              <a:rPr dirty="0"/>
              <a:t> </a:t>
            </a:r>
            <a:r>
              <a:rPr dirty="0" err="1"/>
              <a:t>andra</a:t>
            </a:r>
            <a:r>
              <a:rPr dirty="0"/>
              <a:t> </a:t>
            </a:r>
            <a:r>
              <a:rPr dirty="0" err="1"/>
              <a:t>förlita</a:t>
            </a:r>
            <a:r>
              <a:rPr dirty="0"/>
              <a:t> sig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när</a:t>
            </a:r>
            <a:r>
              <a:rPr dirty="0"/>
              <a:t> de </a:t>
            </a:r>
            <a:r>
              <a:rPr dirty="0" err="1"/>
              <a:t>etablerar</a:t>
            </a:r>
            <a:r>
              <a:rPr dirty="0"/>
              <a:t> </a:t>
            </a:r>
            <a:r>
              <a:rPr dirty="0" err="1"/>
              <a:t>tillit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trafik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Säg</a:t>
            </a:r>
            <a:r>
              <a:rPr dirty="0"/>
              <a:t> </a:t>
            </a:r>
            <a:r>
              <a:rPr dirty="0" err="1"/>
              <a:t>tydligt</a:t>
            </a:r>
            <a:r>
              <a:rPr dirty="0"/>
              <a:t>: 'Det </a:t>
            </a:r>
            <a:r>
              <a:rPr dirty="0" err="1"/>
              <a:t>här</a:t>
            </a:r>
            <a:r>
              <a:rPr dirty="0"/>
              <a:t>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verifierat</a:t>
            </a:r>
            <a:r>
              <a:rPr dirty="0"/>
              <a:t> — </a:t>
            </a:r>
            <a:r>
              <a:rPr dirty="0" err="1"/>
              <a:t>därför</a:t>
            </a:r>
            <a:r>
              <a:rPr dirty="0"/>
              <a:t> </a:t>
            </a:r>
            <a:r>
              <a:rPr dirty="0" err="1"/>
              <a:t>kan</a:t>
            </a:r>
            <a:r>
              <a:rPr dirty="0"/>
              <a:t> det </a:t>
            </a:r>
            <a:r>
              <a:rPr dirty="0" err="1"/>
              <a:t>användas</a:t>
            </a:r>
            <a:r>
              <a:rPr dirty="0"/>
              <a:t> </a:t>
            </a:r>
            <a:r>
              <a:rPr dirty="0" err="1"/>
              <a:t>maskinellt</a:t>
            </a:r>
            <a:r>
              <a:rPr dirty="0"/>
              <a:t>.'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Vissa </a:t>
            </a:r>
            <a:r>
              <a:rPr dirty="0" err="1"/>
              <a:t>uppgifter</a:t>
            </a:r>
            <a:r>
              <a:rPr dirty="0"/>
              <a:t>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organisationens</a:t>
            </a:r>
            <a:r>
              <a:rPr dirty="0"/>
              <a:t> </a:t>
            </a:r>
            <a:r>
              <a:rPr dirty="0" err="1"/>
              <a:t>egna</a:t>
            </a:r>
            <a:r>
              <a:rPr dirty="0"/>
              <a:t> </a:t>
            </a:r>
            <a:r>
              <a:rPr dirty="0" err="1"/>
              <a:t>påståenden</a:t>
            </a:r>
            <a:r>
              <a:rPr dirty="0"/>
              <a:t>.</a:t>
            </a:r>
          </a:p>
          <a:p>
            <a:r>
              <a:rPr dirty="0"/>
              <a:t>- De </a:t>
            </a:r>
            <a:r>
              <a:rPr dirty="0" err="1"/>
              <a:t>kan</a:t>
            </a:r>
            <a:r>
              <a:rPr dirty="0"/>
              <a:t> </a:t>
            </a:r>
            <a:r>
              <a:rPr dirty="0" err="1"/>
              <a:t>vara</a:t>
            </a:r>
            <a:r>
              <a:rPr dirty="0"/>
              <a:t> </a:t>
            </a:r>
            <a:r>
              <a:rPr dirty="0" err="1"/>
              <a:t>nyttiga</a:t>
            </a:r>
            <a:r>
              <a:rPr dirty="0"/>
              <a:t>, men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inte</a:t>
            </a:r>
            <a:r>
              <a:rPr dirty="0"/>
              <a:t> </a:t>
            </a:r>
            <a:r>
              <a:rPr dirty="0" err="1"/>
              <a:t>verifierade</a:t>
            </a:r>
            <a:r>
              <a:rPr dirty="0"/>
              <a:t> av </a:t>
            </a:r>
            <a:r>
              <a:rPr dirty="0" err="1"/>
              <a:t>federationen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Därför</a:t>
            </a:r>
            <a:r>
              <a:rPr dirty="0"/>
              <a:t>: </a:t>
            </a:r>
            <a:r>
              <a:rPr dirty="0" err="1"/>
              <a:t>transparens</a:t>
            </a:r>
            <a:r>
              <a:rPr dirty="0"/>
              <a:t>. </a:t>
            </a:r>
            <a:r>
              <a:rPr dirty="0" err="1"/>
              <a:t>Annars</a:t>
            </a:r>
            <a:r>
              <a:rPr dirty="0"/>
              <a:t> </a:t>
            </a:r>
            <a:r>
              <a:rPr dirty="0" err="1"/>
              <a:t>får</a:t>
            </a:r>
            <a:r>
              <a:rPr dirty="0"/>
              <a:t> vi </a:t>
            </a:r>
            <a:r>
              <a:rPr dirty="0" err="1"/>
              <a:t>falsk</a:t>
            </a:r>
            <a:r>
              <a:rPr dirty="0"/>
              <a:t> </a:t>
            </a:r>
            <a:r>
              <a:rPr dirty="0" err="1"/>
              <a:t>trygghet</a:t>
            </a:r>
            <a:r>
              <a:rPr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- </a:t>
            </a:r>
            <a:r>
              <a:rPr dirty="0" err="1"/>
              <a:t>Även</a:t>
            </a:r>
            <a:r>
              <a:rPr dirty="0"/>
              <a:t> </a:t>
            </a:r>
            <a:r>
              <a:rPr dirty="0" err="1"/>
              <a:t>när</a:t>
            </a:r>
            <a:r>
              <a:rPr dirty="0"/>
              <a:t> </a:t>
            </a:r>
            <a:r>
              <a:rPr dirty="0" err="1"/>
              <a:t>något</a:t>
            </a:r>
            <a:r>
              <a:rPr dirty="0"/>
              <a:t> </a:t>
            </a:r>
            <a:r>
              <a:rPr dirty="0" err="1"/>
              <a:t>inte</a:t>
            </a:r>
            <a:r>
              <a:rPr dirty="0"/>
              <a:t> </a:t>
            </a:r>
            <a:r>
              <a:rPr dirty="0" err="1"/>
              <a:t>verifieras</a:t>
            </a:r>
            <a:r>
              <a:rPr dirty="0"/>
              <a:t> </a:t>
            </a:r>
            <a:r>
              <a:rPr dirty="0" err="1"/>
              <a:t>fullt</a:t>
            </a:r>
            <a:r>
              <a:rPr dirty="0"/>
              <a:t> </a:t>
            </a:r>
            <a:r>
              <a:rPr dirty="0" err="1"/>
              <a:t>ut</a:t>
            </a:r>
            <a:r>
              <a:rPr dirty="0"/>
              <a:t> </a:t>
            </a:r>
            <a:r>
              <a:rPr dirty="0" err="1"/>
              <a:t>kan</a:t>
            </a:r>
            <a:r>
              <a:rPr dirty="0"/>
              <a:t> </a:t>
            </a:r>
            <a:r>
              <a:rPr dirty="0" err="1"/>
              <a:t>policyn</a:t>
            </a:r>
            <a:r>
              <a:rPr dirty="0"/>
              <a:t> </a:t>
            </a:r>
            <a:r>
              <a:rPr dirty="0" err="1"/>
              <a:t>reglera</a:t>
            </a:r>
            <a:r>
              <a:rPr dirty="0"/>
              <a:t> </a:t>
            </a:r>
            <a:r>
              <a:rPr dirty="0" err="1"/>
              <a:t>hur</a:t>
            </a:r>
            <a:r>
              <a:rPr dirty="0"/>
              <a:t> det </a:t>
            </a:r>
            <a:r>
              <a:rPr dirty="0" err="1"/>
              <a:t>får</a:t>
            </a:r>
            <a:r>
              <a:rPr dirty="0"/>
              <a:t> </a:t>
            </a:r>
            <a:r>
              <a:rPr dirty="0" err="1"/>
              <a:t>användas</a:t>
            </a:r>
            <a:r>
              <a:rPr dirty="0"/>
              <a:t>.</a:t>
            </a:r>
          </a:p>
          <a:p>
            <a:r>
              <a:rPr dirty="0"/>
              <a:t>- </a:t>
            </a:r>
            <a:r>
              <a:rPr dirty="0" err="1"/>
              <a:t>Varför</a:t>
            </a:r>
            <a:r>
              <a:rPr dirty="0"/>
              <a:t>? </a:t>
            </a:r>
            <a:r>
              <a:rPr dirty="0" err="1"/>
              <a:t>För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hindra</a:t>
            </a:r>
            <a:r>
              <a:rPr dirty="0"/>
              <a:t> </a:t>
            </a:r>
            <a:r>
              <a:rPr dirty="0" err="1"/>
              <a:t>vilseledning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skydda</a:t>
            </a:r>
            <a:r>
              <a:rPr dirty="0"/>
              <a:t> </a:t>
            </a:r>
            <a:r>
              <a:rPr dirty="0" err="1"/>
              <a:t>federationens</a:t>
            </a:r>
            <a:r>
              <a:rPr dirty="0"/>
              <a:t> </a:t>
            </a:r>
            <a:r>
              <a:rPr dirty="0" err="1"/>
              <a:t>tillit</a:t>
            </a:r>
            <a:r>
              <a:rPr dirty="0"/>
              <a:t>.</a:t>
            </a:r>
          </a:p>
          <a:p>
            <a:r>
              <a:rPr dirty="0"/>
              <a:t>- Ta 1–2 </a:t>
            </a:r>
            <a:r>
              <a:rPr dirty="0" err="1"/>
              <a:t>exempel</a:t>
            </a:r>
            <a:r>
              <a:rPr dirty="0"/>
              <a:t>: 'Det </a:t>
            </a:r>
            <a:r>
              <a:rPr dirty="0" err="1"/>
              <a:t>här</a:t>
            </a:r>
            <a:r>
              <a:rPr dirty="0"/>
              <a:t>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inte</a:t>
            </a:r>
            <a:r>
              <a:rPr dirty="0"/>
              <a:t> bara </a:t>
            </a:r>
            <a:r>
              <a:rPr dirty="0" err="1"/>
              <a:t>teknik</a:t>
            </a:r>
            <a:r>
              <a:rPr dirty="0"/>
              <a:t> – det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beteende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risk.'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20040"/>
            <a:ext cx="109728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 dirty="0" err="1">
                <a:solidFill>
                  <a:srgbClr val="122B45"/>
                </a:solidFill>
              </a:rPr>
              <a:t>Registreringspolicy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för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tekniska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komponenter</a:t>
            </a:r>
            <a:endParaRPr sz="3600" b="1" dirty="0">
              <a:solidFill>
                <a:srgbClr val="122B4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1520" y="1828800"/>
            <a:ext cx="7498079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rPr dirty="0"/>
              <a:t>Tre saker vi ska </a:t>
            </a:r>
            <a:r>
              <a:rPr lang="sv-SE" dirty="0"/>
              <a:t>prata om</a:t>
            </a:r>
            <a:r>
              <a:rPr dirty="0"/>
              <a:t>:</a:t>
            </a:r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rPr dirty="0"/>
              <a:t>1) </a:t>
            </a:r>
            <a:r>
              <a:rPr dirty="0" err="1"/>
              <a:t>Hur</a:t>
            </a:r>
            <a:r>
              <a:rPr dirty="0"/>
              <a:t> </a:t>
            </a:r>
            <a:r>
              <a:rPr dirty="0" err="1"/>
              <a:t>anslutningspolicy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registreringspolicy</a:t>
            </a:r>
            <a:r>
              <a:rPr dirty="0"/>
              <a:t> </a:t>
            </a:r>
            <a:r>
              <a:rPr dirty="0" err="1"/>
              <a:t>hänger</a:t>
            </a:r>
            <a:r>
              <a:rPr dirty="0"/>
              <a:t> </a:t>
            </a:r>
            <a:r>
              <a:rPr dirty="0" err="1"/>
              <a:t>ihop</a:t>
            </a:r>
            <a:endParaRPr dirty="0"/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rPr dirty="0"/>
              <a:t>2) </a:t>
            </a:r>
            <a:r>
              <a:rPr dirty="0" err="1"/>
              <a:t>Vad</a:t>
            </a:r>
            <a:r>
              <a:rPr dirty="0"/>
              <a:t> </a:t>
            </a:r>
            <a:r>
              <a:rPr dirty="0" err="1"/>
              <a:t>registreringspolicyn</a:t>
            </a:r>
            <a:r>
              <a:rPr dirty="0"/>
              <a:t> </a:t>
            </a:r>
            <a:r>
              <a:rPr dirty="0" err="1"/>
              <a:t>syftar</a:t>
            </a:r>
            <a:r>
              <a:rPr dirty="0"/>
              <a:t> till</a:t>
            </a:r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rPr dirty="0"/>
              <a:t>3) </a:t>
            </a:r>
            <a:r>
              <a:rPr dirty="0" err="1"/>
              <a:t>Vad</a:t>
            </a:r>
            <a:r>
              <a:rPr dirty="0"/>
              <a:t> </a:t>
            </a:r>
            <a:r>
              <a:rPr dirty="0" err="1"/>
              <a:t>som</a:t>
            </a:r>
            <a:r>
              <a:rPr dirty="0"/>
              <a:t>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kontrollerat</a:t>
            </a:r>
            <a:r>
              <a:rPr dirty="0"/>
              <a:t> vs </a:t>
            </a:r>
            <a:r>
              <a:rPr dirty="0" err="1"/>
              <a:t>självdeklarerat</a:t>
            </a:r>
            <a:r>
              <a:rPr dirty="0"/>
              <a:t> –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vad</a:t>
            </a:r>
            <a:r>
              <a:rPr dirty="0"/>
              <a:t> det </a:t>
            </a:r>
            <a:r>
              <a:rPr dirty="0" err="1"/>
              <a:t>betyder</a:t>
            </a:r>
            <a:r>
              <a:rPr dirty="0"/>
              <a:t> </a:t>
            </a:r>
            <a:r>
              <a:rPr dirty="0" err="1"/>
              <a:t>för</a:t>
            </a:r>
            <a:r>
              <a:rPr dirty="0"/>
              <a:t> </a:t>
            </a:r>
            <a:r>
              <a:rPr dirty="0" err="1"/>
              <a:t>tilliten</a:t>
            </a:r>
            <a:endParaRPr dirty="0"/>
          </a:p>
        </p:txBody>
      </p:sp>
      <p:sp>
        <p:nvSpPr>
          <p:cNvPr id="5" name="Rectangle 4"/>
          <p:cNvSpPr/>
          <p:nvPr/>
        </p:nvSpPr>
        <p:spPr>
          <a:xfrm>
            <a:off x="8412480" y="1508760"/>
            <a:ext cx="3566160" cy="4754880"/>
          </a:xfrm>
          <a:prstGeom prst="rect">
            <a:avLst/>
          </a:prstGeom>
          <a:solidFill>
            <a:srgbClr val="F1F5F9"/>
          </a:solidFill>
          <a:ln>
            <a:solidFill>
              <a:srgbClr val="D7E1E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641080" y="1645920"/>
            <a:ext cx="32004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122B45"/>
                </a:solidFill>
              </a:defRPr>
            </a:pPr>
            <a:r>
              <a:t>Mål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41080" y="2057400"/>
            <a:ext cx="3200400" cy="4023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Maskinellt användbar tillit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Tydliga förväntningar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Mindre feltolkning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20040"/>
            <a:ext cx="346543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 dirty="0" err="1">
                <a:solidFill>
                  <a:srgbClr val="122B45"/>
                </a:solidFill>
              </a:rPr>
              <a:t>Domänexemplet</a:t>
            </a:r>
            <a:r>
              <a:rPr sz="3600" b="1" dirty="0">
                <a:solidFill>
                  <a:srgbClr val="122B45"/>
                </a:solidFill>
              </a:rPr>
              <a:t> </a:t>
            </a:r>
          </a:p>
        </p:txBody>
      </p:sp>
      <p:pic>
        <p:nvPicPr>
          <p:cNvPr id="4" name="Picture 3" descr="demo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1645920"/>
            <a:ext cx="7223760" cy="40613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138160" y="1645920"/>
            <a:ext cx="4023360" cy="4480560"/>
          </a:xfrm>
          <a:prstGeom prst="rect">
            <a:avLst/>
          </a:prstGeom>
          <a:solidFill>
            <a:srgbClr val="F1F5F9"/>
          </a:solidFill>
          <a:ln>
            <a:solidFill>
              <a:srgbClr val="D7E1E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366760" y="1828800"/>
            <a:ext cx="36576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800" b="1">
                <a:solidFill>
                  <a:srgbClr val="122B45"/>
                </a:solidFill>
              </a:defRPr>
            </a:pPr>
            <a:r>
              <a:rPr dirty="0" err="1"/>
              <a:t>Sammanfattning</a:t>
            </a:r>
            <a:endParaRPr dirty="0"/>
          </a:p>
          <a:p>
            <a:pPr>
              <a:defRPr sz="14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Komponenten</a:t>
            </a:r>
            <a:r>
              <a:rPr dirty="0"/>
              <a:t> </a:t>
            </a:r>
            <a:r>
              <a:rPr dirty="0" err="1"/>
              <a:t>företräder</a:t>
            </a:r>
            <a:r>
              <a:rPr dirty="0"/>
              <a:t> </a:t>
            </a:r>
            <a:r>
              <a:rPr dirty="0" err="1"/>
              <a:t>rätt</a:t>
            </a:r>
            <a:r>
              <a:rPr dirty="0"/>
              <a:t> </a:t>
            </a:r>
            <a:r>
              <a:rPr dirty="0" err="1"/>
              <a:t>organisation</a:t>
            </a:r>
            <a:endParaRPr dirty="0"/>
          </a:p>
          <a:p>
            <a:pPr>
              <a:defRPr sz="1400">
                <a:solidFill>
                  <a:srgbClr val="1E2A33"/>
                </a:solidFill>
              </a:defRPr>
            </a:pPr>
            <a:r>
              <a:rPr dirty="0"/>
              <a:t>• Metadata </a:t>
            </a:r>
            <a:r>
              <a:rPr dirty="0" err="1"/>
              <a:t>får</a:t>
            </a:r>
            <a:r>
              <a:rPr dirty="0"/>
              <a:t> </a:t>
            </a:r>
            <a:r>
              <a:rPr dirty="0" err="1"/>
              <a:t>inte</a:t>
            </a:r>
            <a:r>
              <a:rPr dirty="0"/>
              <a:t> </a:t>
            </a:r>
            <a:r>
              <a:rPr dirty="0" err="1"/>
              <a:t>vara</a:t>
            </a:r>
            <a:r>
              <a:rPr dirty="0"/>
              <a:t> </a:t>
            </a:r>
            <a:r>
              <a:rPr dirty="0" err="1"/>
              <a:t>vilseledande</a:t>
            </a:r>
            <a:endParaRPr dirty="0"/>
          </a:p>
          <a:p>
            <a:pPr>
              <a:defRPr sz="14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Tillit</a:t>
            </a:r>
            <a:r>
              <a:rPr dirty="0"/>
              <a:t> till </a:t>
            </a:r>
            <a:r>
              <a:rPr dirty="0" err="1"/>
              <a:t>federationsmetadata</a:t>
            </a:r>
            <a:r>
              <a:rPr dirty="0"/>
              <a:t> </a:t>
            </a:r>
            <a:r>
              <a:rPr dirty="0" err="1"/>
              <a:t>blir</a:t>
            </a:r>
            <a:r>
              <a:rPr dirty="0"/>
              <a:t> </a:t>
            </a:r>
            <a:r>
              <a:rPr dirty="0" err="1"/>
              <a:t>motiverad</a:t>
            </a:r>
            <a:endParaRPr dirty="0"/>
          </a:p>
          <a:p>
            <a:pPr>
              <a:defRPr sz="14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Andra</a:t>
            </a:r>
            <a:r>
              <a:rPr dirty="0"/>
              <a:t> </a:t>
            </a:r>
            <a:r>
              <a:rPr dirty="0" err="1"/>
              <a:t>kan</a:t>
            </a:r>
            <a:r>
              <a:rPr dirty="0"/>
              <a:t> </a:t>
            </a:r>
            <a:r>
              <a:rPr dirty="0" err="1"/>
              <a:t>fatta</a:t>
            </a:r>
            <a:r>
              <a:rPr dirty="0"/>
              <a:t> </a:t>
            </a:r>
            <a:r>
              <a:rPr dirty="0" err="1"/>
              <a:t>automatiserade</a:t>
            </a:r>
            <a:r>
              <a:rPr dirty="0"/>
              <a:t> </a:t>
            </a:r>
            <a:r>
              <a:rPr dirty="0" err="1"/>
              <a:t>beslut</a:t>
            </a:r>
            <a:endParaRPr dirty="0"/>
          </a:p>
          <a:p>
            <a:pPr>
              <a:defRPr sz="1400">
                <a:solidFill>
                  <a:srgbClr val="1E2A33"/>
                </a:solidFill>
              </a:defRPr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76EF81C2-A1CF-45CC-AFE3-D602BA832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5916"/>
            <a:ext cx="12192000" cy="532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60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20040"/>
            <a:ext cx="654519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 dirty="0" err="1">
                <a:solidFill>
                  <a:srgbClr val="122B45"/>
                </a:solidFill>
              </a:rPr>
              <a:t>Från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organisation</a:t>
            </a:r>
            <a:r>
              <a:rPr sz="3600" b="1" dirty="0">
                <a:solidFill>
                  <a:srgbClr val="122B45"/>
                </a:solidFill>
              </a:rPr>
              <a:t> till </a:t>
            </a:r>
            <a:r>
              <a:rPr sz="3600" b="1" dirty="0" err="1">
                <a:solidFill>
                  <a:srgbClr val="122B45"/>
                </a:solidFill>
              </a:rPr>
              <a:t>komponent</a:t>
            </a:r>
            <a:r>
              <a:rPr sz="3600" b="1" dirty="0">
                <a:solidFill>
                  <a:srgbClr val="122B45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051560"/>
            <a:ext cx="109728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800">
                <a:solidFill>
                  <a:srgbClr val="3A4A5A"/>
                </a:solidFill>
              </a:rPr>
              <a:t>Rollmodell och ansvar i federationen</a:t>
            </a:r>
          </a:p>
        </p:txBody>
      </p:sp>
      <p:pic>
        <p:nvPicPr>
          <p:cNvPr id="4" name="Picture 3" descr="demo-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1554480"/>
            <a:ext cx="7589520" cy="42669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41080" y="1645920"/>
            <a:ext cx="32004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122B45"/>
                </a:solidFill>
              </a:defRPr>
            </a:pPr>
            <a:r>
              <a:t>Kom ihåg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41080" y="2057400"/>
            <a:ext cx="3200400" cy="4023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Ansvar är separerat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Kontroll sker någonstans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Tillit byggs i kedja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20040"/>
            <a:ext cx="1002793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 dirty="0" err="1">
                <a:solidFill>
                  <a:srgbClr val="122B45"/>
                </a:solidFill>
              </a:rPr>
              <a:t>Anslutningspolicyn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skapar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tillit</a:t>
            </a:r>
            <a:r>
              <a:rPr sz="3600" b="1" dirty="0">
                <a:solidFill>
                  <a:srgbClr val="122B45"/>
                </a:solidFill>
              </a:rPr>
              <a:t> till </a:t>
            </a:r>
            <a:r>
              <a:rPr sz="3600" b="1" dirty="0" err="1">
                <a:solidFill>
                  <a:srgbClr val="122B45"/>
                </a:solidFill>
              </a:rPr>
              <a:t>organisationen</a:t>
            </a:r>
            <a:endParaRPr sz="3600" b="1" dirty="0">
              <a:solidFill>
                <a:srgbClr val="122B4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520" y="1554480"/>
            <a:ext cx="8046720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100">
                <a:solidFill>
                  <a:srgbClr val="1E2A33"/>
                </a:solidFill>
              </a:defRPr>
            </a:pPr>
            <a:r>
              <a:rPr dirty="0" err="1"/>
              <a:t>Anslutningspolicyn</a:t>
            </a:r>
            <a:r>
              <a:rPr dirty="0"/>
              <a:t> </a:t>
            </a:r>
            <a:r>
              <a:rPr dirty="0" err="1"/>
              <a:t>reglerar</a:t>
            </a:r>
            <a:r>
              <a:rPr dirty="0"/>
              <a:t> </a:t>
            </a:r>
            <a:r>
              <a:rPr dirty="0" err="1"/>
              <a:t>hur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organisation</a:t>
            </a:r>
            <a:r>
              <a:rPr dirty="0"/>
              <a:t> </a:t>
            </a:r>
            <a:r>
              <a:rPr dirty="0" err="1"/>
              <a:t>blir</a:t>
            </a:r>
            <a:r>
              <a:rPr dirty="0"/>
              <a:t> </a:t>
            </a:r>
            <a:r>
              <a:rPr dirty="0" err="1"/>
              <a:t>federationsmedlem</a:t>
            </a:r>
            <a:endParaRPr dirty="0"/>
          </a:p>
          <a:p>
            <a:pPr>
              <a:spcAft>
                <a:spcPts val="600"/>
              </a:spcAft>
              <a:defRPr sz="2100">
                <a:solidFill>
                  <a:srgbClr val="1E2A33"/>
                </a:solidFill>
              </a:defRPr>
            </a:pPr>
            <a:r>
              <a:rPr dirty="0"/>
              <a:t>Output:</a:t>
            </a:r>
          </a:p>
          <a:p>
            <a:pPr>
              <a:spcAft>
                <a:spcPts val="600"/>
              </a:spcAft>
              <a:defRPr sz="21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Undertecknat</a:t>
            </a:r>
            <a:r>
              <a:rPr dirty="0"/>
              <a:t> </a:t>
            </a:r>
            <a:r>
              <a:rPr dirty="0" err="1"/>
              <a:t>federationsavtal</a:t>
            </a:r>
            <a:endParaRPr dirty="0"/>
          </a:p>
          <a:p>
            <a:pPr>
              <a:spcAft>
                <a:spcPts val="600"/>
              </a:spcAft>
              <a:defRPr sz="21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Verifierad</a:t>
            </a:r>
            <a:r>
              <a:rPr dirty="0"/>
              <a:t> </a:t>
            </a:r>
            <a:r>
              <a:rPr dirty="0" err="1"/>
              <a:t>organisationsidentitet</a:t>
            </a:r>
            <a:endParaRPr dirty="0"/>
          </a:p>
          <a:p>
            <a:pPr>
              <a:spcAft>
                <a:spcPts val="600"/>
              </a:spcAft>
              <a:defRPr sz="21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Utsedda</a:t>
            </a:r>
            <a:r>
              <a:rPr dirty="0"/>
              <a:t> </a:t>
            </a:r>
            <a:r>
              <a:rPr dirty="0" err="1"/>
              <a:t>företrädare</a:t>
            </a:r>
            <a:r>
              <a:rPr dirty="0"/>
              <a:t> </a:t>
            </a:r>
            <a:r>
              <a:rPr dirty="0" err="1"/>
              <a:t>som</a:t>
            </a:r>
            <a:r>
              <a:rPr dirty="0"/>
              <a:t> </a:t>
            </a:r>
            <a:r>
              <a:rPr dirty="0" err="1"/>
              <a:t>får</a:t>
            </a:r>
            <a:r>
              <a:rPr dirty="0"/>
              <a:t> </a:t>
            </a:r>
            <a:r>
              <a:rPr dirty="0" err="1"/>
              <a:t>agera</a:t>
            </a:r>
            <a:r>
              <a:rPr dirty="0"/>
              <a:t> </a:t>
            </a:r>
            <a:r>
              <a:rPr dirty="0" err="1"/>
              <a:t>för</a:t>
            </a:r>
            <a:r>
              <a:rPr dirty="0"/>
              <a:t> </a:t>
            </a:r>
            <a:r>
              <a:rPr dirty="0" err="1"/>
              <a:t>organisationen</a:t>
            </a:r>
            <a:endParaRPr dirty="0"/>
          </a:p>
          <a:p>
            <a:pPr>
              <a:spcAft>
                <a:spcPts val="600"/>
              </a:spcAft>
              <a:defRPr sz="21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Anslutningsoperatör</a:t>
            </a:r>
            <a:r>
              <a:rPr dirty="0"/>
              <a:t> </a:t>
            </a:r>
            <a:r>
              <a:rPr dirty="0" err="1"/>
              <a:t>har</a:t>
            </a:r>
            <a:r>
              <a:rPr dirty="0"/>
              <a:t> </a:t>
            </a:r>
            <a:r>
              <a:rPr dirty="0" err="1"/>
              <a:t>kontrollerat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detta</a:t>
            </a:r>
            <a:r>
              <a:rPr dirty="0"/>
              <a:t> </a:t>
            </a:r>
            <a:r>
              <a:rPr dirty="0" err="1"/>
              <a:t>stämmer</a:t>
            </a:r>
            <a:endParaRPr dirty="0"/>
          </a:p>
          <a:p>
            <a:pPr>
              <a:spcAft>
                <a:spcPts val="600"/>
              </a:spcAft>
              <a:defRPr sz="2100">
                <a:solidFill>
                  <a:srgbClr val="1E2A33"/>
                </a:solidFill>
              </a:defRPr>
            </a:pPr>
            <a:endParaRPr dirty="0"/>
          </a:p>
          <a:p>
            <a:pPr>
              <a:spcAft>
                <a:spcPts val="600"/>
              </a:spcAft>
              <a:defRPr sz="2100">
                <a:solidFill>
                  <a:srgbClr val="1E2A33"/>
                </a:solidFill>
              </a:defRPr>
            </a:pPr>
            <a:r>
              <a:rPr b="1" i="1" dirty="0" err="1"/>
              <a:t>Först</a:t>
            </a:r>
            <a:r>
              <a:rPr b="1" i="1" dirty="0"/>
              <a:t> </a:t>
            </a:r>
            <a:r>
              <a:rPr b="1" i="1" dirty="0" err="1"/>
              <a:t>därefter</a:t>
            </a:r>
            <a:r>
              <a:rPr b="1" i="1" dirty="0"/>
              <a:t> </a:t>
            </a:r>
            <a:r>
              <a:rPr dirty="0" err="1"/>
              <a:t>blir</a:t>
            </a:r>
            <a:r>
              <a:rPr dirty="0"/>
              <a:t> </a:t>
            </a:r>
            <a:r>
              <a:rPr dirty="0" err="1"/>
              <a:t>registreringspolicyn</a:t>
            </a:r>
            <a:r>
              <a:rPr dirty="0"/>
              <a:t> relevant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20040"/>
            <a:ext cx="1007750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 dirty="0" err="1">
                <a:solidFill>
                  <a:srgbClr val="122B45"/>
                </a:solidFill>
              </a:rPr>
              <a:t>Registreringspolicyn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skapar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tillit</a:t>
            </a:r>
            <a:r>
              <a:rPr sz="3600" b="1" dirty="0">
                <a:solidFill>
                  <a:srgbClr val="122B45"/>
                </a:solidFill>
              </a:rPr>
              <a:t> till </a:t>
            </a:r>
            <a:r>
              <a:rPr sz="3600" b="1" dirty="0" err="1">
                <a:solidFill>
                  <a:srgbClr val="122B45"/>
                </a:solidFill>
              </a:rPr>
              <a:t>komponenten</a:t>
            </a:r>
            <a:endParaRPr sz="3600" b="1" dirty="0">
              <a:solidFill>
                <a:srgbClr val="122B4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051560"/>
            <a:ext cx="109728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800">
                <a:solidFill>
                  <a:srgbClr val="3A4A5A"/>
                </a:solidFill>
              </a:rPr>
              <a:t>Registrering av teknisk komponent (t.ex. klient, API, auktorisationstjänst)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1828800"/>
            <a:ext cx="8046720" cy="3031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rPr dirty="0" err="1"/>
              <a:t>Registreringspolicyn</a:t>
            </a:r>
            <a:r>
              <a:rPr dirty="0"/>
              <a:t> </a:t>
            </a:r>
            <a:r>
              <a:rPr dirty="0" err="1"/>
              <a:t>reglerar</a:t>
            </a:r>
            <a:r>
              <a:rPr dirty="0"/>
              <a:t> </a:t>
            </a:r>
            <a:r>
              <a:rPr dirty="0" err="1"/>
              <a:t>hur</a:t>
            </a:r>
            <a:r>
              <a:rPr dirty="0"/>
              <a:t> </a:t>
            </a:r>
            <a:r>
              <a:rPr dirty="0" err="1"/>
              <a:t>tekniska</a:t>
            </a:r>
            <a:r>
              <a:rPr dirty="0"/>
              <a:t> </a:t>
            </a:r>
            <a:r>
              <a:rPr dirty="0" err="1"/>
              <a:t>komponenter</a:t>
            </a:r>
            <a:r>
              <a:rPr dirty="0"/>
              <a:t> </a:t>
            </a:r>
            <a:r>
              <a:rPr dirty="0" err="1"/>
              <a:t>registreras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federationen</a:t>
            </a:r>
            <a:endParaRPr dirty="0"/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rPr dirty="0" err="1"/>
              <a:t>Bygger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lang="sv-SE" dirty="0"/>
              <a:t>komponenter endast får </a:t>
            </a:r>
            <a:r>
              <a:rPr lang="sv-SE" dirty="0" err="1"/>
              <a:t>registerars</a:t>
            </a:r>
            <a:r>
              <a:rPr lang="sv-SE" dirty="0"/>
              <a:t> för sin egen organisation</a:t>
            </a:r>
            <a:endParaRPr dirty="0"/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rPr dirty="0" err="1"/>
              <a:t>Fokus</a:t>
            </a:r>
            <a:r>
              <a:rPr dirty="0"/>
              <a:t>: </a:t>
            </a:r>
            <a:r>
              <a:rPr dirty="0" err="1"/>
              <a:t>semantik</a:t>
            </a:r>
            <a:r>
              <a:rPr dirty="0"/>
              <a:t>, </a:t>
            </a:r>
            <a:r>
              <a:rPr dirty="0" err="1"/>
              <a:t>minimikrav</a:t>
            </a:r>
            <a:r>
              <a:rPr dirty="0"/>
              <a:t>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spårbarhet</a:t>
            </a:r>
            <a:r>
              <a:rPr dirty="0"/>
              <a:t> – </a:t>
            </a:r>
            <a:r>
              <a:rPr dirty="0" err="1"/>
              <a:t>inte</a:t>
            </a:r>
            <a:r>
              <a:rPr dirty="0"/>
              <a:t> full </a:t>
            </a:r>
            <a:r>
              <a:rPr dirty="0" err="1"/>
              <a:t>teknisk</a:t>
            </a:r>
            <a:r>
              <a:rPr dirty="0"/>
              <a:t> </a:t>
            </a:r>
            <a:r>
              <a:rPr dirty="0" err="1"/>
              <a:t>kravspec</a:t>
            </a:r>
            <a:endParaRPr dirty="0"/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rPr dirty="0" err="1"/>
              <a:t>Resultat</a:t>
            </a:r>
            <a:r>
              <a:rPr dirty="0"/>
              <a:t>: </a:t>
            </a:r>
            <a:r>
              <a:rPr dirty="0" err="1"/>
              <a:t>andra</a:t>
            </a:r>
            <a:r>
              <a:rPr dirty="0"/>
              <a:t> </a:t>
            </a:r>
            <a:r>
              <a:rPr dirty="0" err="1"/>
              <a:t>kan</a:t>
            </a:r>
            <a:r>
              <a:rPr dirty="0"/>
              <a:t> </a:t>
            </a:r>
            <a:r>
              <a:rPr dirty="0" err="1"/>
              <a:t>fatta</a:t>
            </a:r>
            <a:r>
              <a:rPr dirty="0"/>
              <a:t> </a:t>
            </a:r>
            <a:r>
              <a:rPr dirty="0" err="1"/>
              <a:t>automatiserade</a:t>
            </a:r>
            <a:r>
              <a:rPr dirty="0"/>
              <a:t> </a:t>
            </a:r>
            <a:r>
              <a:rPr dirty="0" err="1"/>
              <a:t>beslut</a:t>
            </a:r>
            <a:r>
              <a:rPr dirty="0"/>
              <a:t> </a:t>
            </a:r>
            <a:r>
              <a:rPr dirty="0" err="1"/>
              <a:t>baserat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registrerad</a:t>
            </a:r>
            <a:r>
              <a:rPr dirty="0"/>
              <a:t> metadata</a:t>
            </a:r>
          </a:p>
        </p:txBody>
      </p:sp>
      <p:sp>
        <p:nvSpPr>
          <p:cNvPr id="5" name="Rectangle 4"/>
          <p:cNvSpPr/>
          <p:nvPr/>
        </p:nvSpPr>
        <p:spPr>
          <a:xfrm>
            <a:off x="8595360" y="1463040"/>
            <a:ext cx="3566160" cy="4754880"/>
          </a:xfrm>
          <a:prstGeom prst="rect">
            <a:avLst/>
          </a:prstGeom>
          <a:solidFill>
            <a:srgbClr val="F1F5F9"/>
          </a:solidFill>
          <a:ln>
            <a:solidFill>
              <a:srgbClr val="D7E1E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778240" y="1678765"/>
            <a:ext cx="32004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122B45"/>
                </a:solidFill>
              </a:defRPr>
            </a:pPr>
            <a:r>
              <a:t>Exempel på komponenter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23960" y="2011680"/>
            <a:ext cx="32004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rPr dirty="0" err="1"/>
              <a:t>Klient</a:t>
            </a:r>
            <a:r>
              <a:rPr dirty="0"/>
              <a:t> (RP)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rPr dirty="0"/>
              <a:t>API / </a:t>
            </a:r>
            <a:r>
              <a:rPr dirty="0" err="1"/>
              <a:t>resurs</a:t>
            </a:r>
            <a:endParaRPr dirty="0"/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rPr dirty="0" err="1"/>
              <a:t>Auktorisationstjänst</a:t>
            </a:r>
            <a:endParaRPr dirty="0"/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20040"/>
            <a:ext cx="730975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 dirty="0" err="1">
                <a:solidFill>
                  <a:srgbClr val="122B45"/>
                </a:solidFill>
              </a:rPr>
              <a:t>Grundsyftet</a:t>
            </a:r>
            <a:r>
              <a:rPr sz="3600" b="1" dirty="0">
                <a:solidFill>
                  <a:srgbClr val="122B45"/>
                </a:solidFill>
              </a:rPr>
              <a:t> med </a:t>
            </a:r>
            <a:r>
              <a:rPr sz="3600" b="1" dirty="0" err="1">
                <a:solidFill>
                  <a:srgbClr val="122B45"/>
                </a:solidFill>
              </a:rPr>
              <a:t>registreringspolicyn</a:t>
            </a:r>
            <a:endParaRPr sz="3600" b="1" dirty="0">
              <a:solidFill>
                <a:srgbClr val="122B4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051560"/>
            <a:ext cx="109728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800" dirty="0" err="1">
                <a:solidFill>
                  <a:srgbClr val="3A4A5A"/>
                </a:solidFill>
              </a:rPr>
              <a:t>Teknisk</a:t>
            </a:r>
            <a:r>
              <a:rPr sz="1800" dirty="0">
                <a:solidFill>
                  <a:srgbClr val="3A4A5A"/>
                </a:solidFill>
              </a:rPr>
              <a:t> </a:t>
            </a:r>
            <a:r>
              <a:rPr sz="1800" dirty="0" err="1">
                <a:solidFill>
                  <a:srgbClr val="3A4A5A"/>
                </a:solidFill>
              </a:rPr>
              <a:t>identitet</a:t>
            </a:r>
            <a:r>
              <a:rPr sz="1800" dirty="0">
                <a:solidFill>
                  <a:srgbClr val="3A4A5A"/>
                </a:solidFill>
              </a:rPr>
              <a:t> ↔ </a:t>
            </a:r>
            <a:r>
              <a:rPr sz="1800" dirty="0" err="1">
                <a:solidFill>
                  <a:srgbClr val="3A4A5A"/>
                </a:solidFill>
              </a:rPr>
              <a:t>juridisk</a:t>
            </a:r>
            <a:r>
              <a:rPr sz="1800" dirty="0">
                <a:solidFill>
                  <a:srgbClr val="3A4A5A"/>
                </a:solidFill>
              </a:rPr>
              <a:t> </a:t>
            </a:r>
            <a:r>
              <a:rPr sz="1800" dirty="0" err="1">
                <a:solidFill>
                  <a:srgbClr val="3A4A5A"/>
                </a:solidFill>
              </a:rPr>
              <a:t>organisation</a:t>
            </a:r>
            <a:endParaRPr sz="1800" dirty="0">
              <a:solidFill>
                <a:srgbClr val="3A4A5A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22960" y="1920240"/>
            <a:ext cx="7955279" cy="1280160"/>
          </a:xfrm>
          <a:prstGeom prst="roundRect">
            <a:avLst/>
          </a:prstGeom>
          <a:solidFill>
            <a:srgbClr val="E8F1FB"/>
          </a:solidFill>
          <a:ln>
            <a:solidFill>
              <a:srgbClr val="B8D2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1097280" y="2103120"/>
            <a:ext cx="683558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122B45"/>
                </a:solidFill>
              </a:defRPr>
            </a:pPr>
            <a:r>
              <a:rPr dirty="0" err="1"/>
              <a:t>Andra</a:t>
            </a:r>
            <a:r>
              <a:rPr dirty="0"/>
              <a:t> ska </a:t>
            </a:r>
            <a:r>
              <a:rPr dirty="0" err="1"/>
              <a:t>kunna</a:t>
            </a:r>
            <a:r>
              <a:rPr dirty="0"/>
              <a:t> </a:t>
            </a:r>
            <a:r>
              <a:rPr dirty="0" err="1"/>
              <a:t>lita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komponent</a:t>
            </a:r>
            <a:r>
              <a:rPr dirty="0"/>
              <a:t> </a:t>
            </a:r>
            <a:r>
              <a:rPr dirty="0" err="1"/>
              <a:t>verkligen</a:t>
            </a:r>
            <a:r>
              <a:rPr dirty="0"/>
              <a:t> </a:t>
            </a:r>
            <a:endParaRPr lang="sv-SE" dirty="0"/>
          </a:p>
          <a:p>
            <a:pPr>
              <a:defRPr sz="2400" b="1">
                <a:solidFill>
                  <a:srgbClr val="122B45"/>
                </a:solidFill>
              </a:defRPr>
            </a:pPr>
            <a:r>
              <a:rPr dirty="0" err="1"/>
              <a:t>tillhör</a:t>
            </a:r>
            <a:r>
              <a:rPr dirty="0"/>
              <a:t> den </a:t>
            </a:r>
            <a:r>
              <a:rPr dirty="0" err="1"/>
              <a:t>organisation</a:t>
            </a:r>
            <a:r>
              <a:rPr dirty="0"/>
              <a:t> </a:t>
            </a:r>
            <a:r>
              <a:rPr dirty="0" err="1"/>
              <a:t>som</a:t>
            </a:r>
            <a:r>
              <a:rPr dirty="0"/>
              <a:t> </a:t>
            </a:r>
            <a:r>
              <a:rPr dirty="0" err="1"/>
              <a:t>påstås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metadata.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" y="3474720"/>
            <a:ext cx="7955279" cy="2377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 err="1"/>
              <a:t>Exempel</a:t>
            </a:r>
            <a:r>
              <a:rPr dirty="0"/>
              <a:t>:</a:t>
            </a:r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/>
              <a:t>• “Den </a:t>
            </a:r>
            <a:r>
              <a:rPr dirty="0" err="1"/>
              <a:t>här</a:t>
            </a:r>
            <a:r>
              <a:rPr dirty="0"/>
              <a:t> </a:t>
            </a:r>
            <a:r>
              <a:rPr dirty="0" err="1"/>
              <a:t>klienten</a:t>
            </a:r>
            <a:r>
              <a:rPr dirty="0"/>
              <a:t> </a:t>
            </a:r>
            <a:r>
              <a:rPr dirty="0" err="1"/>
              <a:t>är</a:t>
            </a:r>
            <a:r>
              <a:rPr dirty="0"/>
              <a:t> </a:t>
            </a:r>
            <a:r>
              <a:rPr dirty="0" err="1"/>
              <a:t>registrerad</a:t>
            </a:r>
            <a:r>
              <a:rPr dirty="0"/>
              <a:t> av </a:t>
            </a:r>
            <a:r>
              <a:rPr dirty="0" err="1"/>
              <a:t>Skatteverket</a:t>
            </a:r>
            <a:r>
              <a:rPr dirty="0"/>
              <a:t>”</a:t>
            </a:r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/>
              <a:t>• “Det </a:t>
            </a:r>
            <a:r>
              <a:rPr dirty="0" err="1"/>
              <a:t>här</a:t>
            </a:r>
            <a:r>
              <a:rPr dirty="0"/>
              <a:t> </a:t>
            </a:r>
            <a:r>
              <a:rPr dirty="0" err="1"/>
              <a:t>API:et</a:t>
            </a:r>
            <a:r>
              <a:rPr dirty="0"/>
              <a:t> </a:t>
            </a:r>
            <a:r>
              <a:rPr dirty="0" err="1"/>
              <a:t>drivs</a:t>
            </a:r>
            <a:r>
              <a:rPr dirty="0"/>
              <a:t> av Region X”</a:t>
            </a:r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/>
              <a:t>• “Den </a:t>
            </a:r>
            <a:r>
              <a:rPr dirty="0" err="1"/>
              <a:t>här</a:t>
            </a:r>
            <a:r>
              <a:rPr dirty="0"/>
              <a:t> </a:t>
            </a:r>
            <a:r>
              <a:rPr dirty="0" err="1"/>
              <a:t>auktorisationstjänsten</a:t>
            </a:r>
            <a:r>
              <a:rPr dirty="0"/>
              <a:t> </a:t>
            </a:r>
            <a:r>
              <a:rPr dirty="0" err="1"/>
              <a:t>företräder</a:t>
            </a:r>
            <a:r>
              <a:rPr dirty="0"/>
              <a:t> </a:t>
            </a:r>
            <a:r>
              <a:rPr dirty="0" err="1"/>
              <a:t>Organisation</a:t>
            </a:r>
            <a:r>
              <a:rPr dirty="0"/>
              <a:t> Y”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9052559" y="1832187"/>
            <a:ext cx="3012441" cy="4202853"/>
          </a:xfrm>
          <a:prstGeom prst="rect">
            <a:avLst/>
          </a:prstGeom>
          <a:solidFill>
            <a:srgbClr val="F1F5F9"/>
          </a:solidFill>
          <a:ln>
            <a:solidFill>
              <a:srgbClr val="D7E1E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9281159" y="1969347"/>
            <a:ext cx="2703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b="1">
                <a:solidFill>
                  <a:srgbClr val="122B45"/>
                </a:solidFill>
              </a:defRPr>
            </a:pPr>
            <a:r>
              <a:t>Om detta inte kontrolleras…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1159" y="2380827"/>
            <a:ext cx="2703473" cy="841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rPr dirty="0"/>
              <a:t>…faller </a:t>
            </a:r>
            <a:r>
              <a:rPr dirty="0" err="1"/>
              <a:t>tillitsmodellen</a:t>
            </a:r>
            <a:endParaRPr dirty="0"/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rPr dirty="0"/>
              <a:t>…</a:t>
            </a:r>
            <a:r>
              <a:rPr lang="sv-SE" dirty="0"/>
              <a:t>automation</a:t>
            </a:r>
            <a:r>
              <a:rPr dirty="0"/>
              <a:t> </a:t>
            </a:r>
            <a:r>
              <a:rPr dirty="0" err="1"/>
              <a:t>blir</a:t>
            </a:r>
            <a:r>
              <a:rPr dirty="0"/>
              <a:t> </a:t>
            </a:r>
            <a:r>
              <a:rPr dirty="0" err="1"/>
              <a:t>gissning</a:t>
            </a:r>
            <a:endParaRPr dirty="0"/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rPr dirty="0"/>
              <a:t>…risk </a:t>
            </a:r>
            <a:r>
              <a:rPr dirty="0" err="1"/>
              <a:t>för</a:t>
            </a:r>
            <a:r>
              <a:rPr dirty="0"/>
              <a:t> </a:t>
            </a:r>
            <a:r>
              <a:rPr dirty="0" err="1"/>
              <a:t>missbruk</a:t>
            </a:r>
            <a:r>
              <a:rPr dirty="0"/>
              <a:t> </a:t>
            </a:r>
            <a:r>
              <a:rPr dirty="0" err="1"/>
              <a:t>ökar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20040"/>
            <a:ext cx="568944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 dirty="0">
                <a:solidFill>
                  <a:srgbClr val="122B45"/>
                </a:solidFill>
              </a:rPr>
              <a:t>Metadata </a:t>
            </a:r>
            <a:r>
              <a:rPr sz="3600" b="1" dirty="0" err="1">
                <a:solidFill>
                  <a:srgbClr val="122B45"/>
                </a:solidFill>
              </a:rPr>
              <a:t>har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olika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tillitsnivå</a:t>
            </a:r>
            <a:endParaRPr sz="3600" b="1" dirty="0">
              <a:solidFill>
                <a:srgbClr val="122B4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051560"/>
            <a:ext cx="109728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800">
                <a:solidFill>
                  <a:srgbClr val="3A4A5A"/>
                </a:solidFill>
              </a:rPr>
              <a:t>Allt i metadata betyder inte samma sak – beroende på vad som är verifierat</a:t>
            </a:r>
          </a:p>
        </p:txBody>
      </p:sp>
      <p:sp>
        <p:nvSpPr>
          <p:cNvPr id="4" name="Rectangle 3"/>
          <p:cNvSpPr/>
          <p:nvPr/>
        </p:nvSpPr>
        <p:spPr>
          <a:xfrm>
            <a:off x="731520" y="1828800"/>
            <a:ext cx="5394960" cy="4297680"/>
          </a:xfrm>
          <a:prstGeom prst="rect">
            <a:avLst/>
          </a:prstGeom>
          <a:solidFill>
            <a:srgbClr val="ECF9F0"/>
          </a:solidFill>
          <a:ln>
            <a:solidFill>
              <a:srgbClr val="B8E6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6309360" y="1828800"/>
            <a:ext cx="5394960" cy="4297680"/>
          </a:xfrm>
          <a:prstGeom prst="rect">
            <a:avLst/>
          </a:prstGeom>
          <a:solidFill>
            <a:srgbClr val="FBF3E8"/>
          </a:solidFill>
          <a:ln>
            <a:solidFill>
              <a:srgbClr val="F0D1B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1005840" y="2011680"/>
            <a:ext cx="484632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200" b="1">
                <a:solidFill>
                  <a:srgbClr val="0F4A2A"/>
                </a:solidFill>
              </a:defRPr>
            </a:pPr>
            <a:r>
              <a:t>Kontrollerat (verifierat)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83680" y="2011680"/>
            <a:ext cx="484632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200" b="1">
                <a:solidFill>
                  <a:srgbClr val="6A3B12"/>
                </a:solidFill>
              </a:defRPr>
            </a:pPr>
            <a:r>
              <a:t>Självdeklarerat (self-claimed)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5840" y="2560320"/>
            <a:ext cx="48463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 err="1"/>
              <a:t>Högre</a:t>
            </a:r>
            <a:r>
              <a:rPr dirty="0"/>
              <a:t> </a:t>
            </a:r>
            <a:r>
              <a:rPr dirty="0" err="1"/>
              <a:t>tillit</a:t>
            </a:r>
            <a:endParaRPr dirty="0"/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/>
              <a:t>Kan </a:t>
            </a:r>
            <a:r>
              <a:rPr dirty="0" err="1"/>
              <a:t>användas</a:t>
            </a:r>
            <a:r>
              <a:rPr dirty="0"/>
              <a:t> </a:t>
            </a:r>
            <a:r>
              <a:rPr dirty="0" err="1"/>
              <a:t>för</a:t>
            </a:r>
            <a:r>
              <a:rPr dirty="0"/>
              <a:t> </a:t>
            </a:r>
            <a:r>
              <a:rPr dirty="0" err="1"/>
              <a:t>automatiserade</a:t>
            </a:r>
            <a:r>
              <a:rPr dirty="0"/>
              <a:t> </a:t>
            </a:r>
            <a:r>
              <a:rPr dirty="0" err="1"/>
              <a:t>beslut</a:t>
            </a:r>
            <a:endParaRPr dirty="0"/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 err="1"/>
              <a:t>Bärs</a:t>
            </a:r>
            <a:r>
              <a:rPr dirty="0"/>
              <a:t>/</a:t>
            </a:r>
            <a:r>
              <a:rPr dirty="0" err="1"/>
              <a:t>intyga</a:t>
            </a:r>
            <a:r>
              <a:rPr lang="sv-SE" dirty="0"/>
              <a:t>s</a:t>
            </a:r>
            <a:r>
              <a:rPr dirty="0"/>
              <a:t> av </a:t>
            </a:r>
            <a:r>
              <a:rPr dirty="0" err="1"/>
              <a:t>anslutningsoperatören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>
          <a:xfrm>
            <a:off x="6583680" y="2560320"/>
            <a:ext cx="4846320" cy="3383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t>Organisationens egna påståenden</a:t>
            </a:r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t>Kan vara användbart – men inte verifierat</a:t>
            </a:r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t>Måste vara transparent för att undvika falsk trygghet</a:t>
            </a:r>
          </a:p>
        </p:txBody>
      </p:sp>
      <p:sp>
        <p:nvSpPr>
          <p:cNvPr id="11" name="AutoShape 2" descr="Information om vikten av regler för att förhindra vilseledande information och skydda tillit och varumärken.">
            <a:extLst>
              <a:ext uri="{FF2B5EF4-FFF2-40B4-BE49-F238E27FC236}">
                <a16:creationId xmlns:a16="http://schemas.microsoft.com/office/drawing/2014/main" id="{2E881B0C-F66F-4493-ADAE-39E4AA68543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20040"/>
            <a:ext cx="351801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 dirty="0" err="1">
                <a:solidFill>
                  <a:srgbClr val="122B45"/>
                </a:solidFill>
              </a:rPr>
              <a:t>Vad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kontrolleras</a:t>
            </a:r>
            <a:r>
              <a:rPr sz="3600" b="1" dirty="0">
                <a:solidFill>
                  <a:srgbClr val="122B45"/>
                </a:solidFill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051560"/>
            <a:ext cx="109728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800">
                <a:solidFill>
                  <a:srgbClr val="3A4A5A"/>
                </a:solidFill>
              </a:rPr>
              <a:t>Verifierat av anslutningsoperatören – ger högre tillit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1828800"/>
            <a:ext cx="822960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t>Organisation ↔ komponent: registreras av rätt organisation (inte någon annan)</a:t>
            </a:r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t>Domän: domän/identifierare är kopplade till och kontrolleras av organisationen</a:t>
            </a:r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t>Nycklar: signeringsnycklar hör till rätt entitet (spårbar registrering/rotation)</a:t>
            </a:r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t>Policyefterlevnad: inga vilseledande identiteter eller förväxlingsrisk</a:t>
            </a:r>
          </a:p>
        </p:txBody>
      </p:sp>
      <p:sp>
        <p:nvSpPr>
          <p:cNvPr id="5" name="Rectangle 4"/>
          <p:cNvSpPr/>
          <p:nvPr/>
        </p:nvSpPr>
        <p:spPr>
          <a:xfrm>
            <a:off x="8412480" y="1508760"/>
            <a:ext cx="3566160" cy="4754880"/>
          </a:xfrm>
          <a:prstGeom prst="rect">
            <a:avLst/>
          </a:prstGeom>
          <a:solidFill>
            <a:srgbClr val="F1F5F9"/>
          </a:solidFill>
          <a:ln>
            <a:solidFill>
              <a:srgbClr val="D7E1E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641080" y="1645920"/>
            <a:ext cx="32004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122B45"/>
                </a:solidFill>
              </a:defRPr>
            </a:pPr>
            <a:r>
              <a:t>Konsekvens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41080" y="2057400"/>
            <a:ext cx="3200400" cy="4023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Andra kan lita på uppgifterna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Automation kan tillämpas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Minskar risk för felregistrering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228600"/>
            <a:ext cx="109728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600" b="1">
                <a:solidFill>
                  <a:srgbClr val="122B45"/>
                </a:solidFill>
              </a:rPr>
              <a:t>B) Vad kontrolleras inte?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051560"/>
            <a:ext cx="317176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800" dirty="0" err="1">
                <a:solidFill>
                  <a:srgbClr val="3A4A5A"/>
                </a:solidFill>
              </a:rPr>
              <a:t>Självdeklarerat</a:t>
            </a:r>
            <a:r>
              <a:rPr sz="1800" dirty="0">
                <a:solidFill>
                  <a:srgbClr val="3A4A5A"/>
                </a:solidFill>
              </a:rPr>
              <a:t> (self-claimed) –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1828800"/>
            <a:ext cx="73456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t>Beskrivande metadata (t.ex. beskrivning/presentation)</a:t>
            </a:r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t>Egenskaper där policyn inte kräver verifiering (endast formkrav)</a:t>
            </a:r>
          </a:p>
          <a:p>
            <a:pPr>
              <a:spcAft>
                <a:spcPts val="600"/>
              </a:spcAft>
              <a:defRPr sz="2200">
                <a:solidFill>
                  <a:srgbClr val="1E2A33"/>
                </a:solidFill>
              </a:defRPr>
            </a:pPr>
            <a:r>
              <a:t>Värden som kan vara riktiga – men där federationen inte intygar dem</a:t>
            </a:r>
          </a:p>
        </p:txBody>
      </p:sp>
      <p:sp>
        <p:nvSpPr>
          <p:cNvPr id="5" name="Rectangle 4"/>
          <p:cNvSpPr/>
          <p:nvPr/>
        </p:nvSpPr>
        <p:spPr>
          <a:xfrm>
            <a:off x="8412480" y="1508760"/>
            <a:ext cx="3566160" cy="4754880"/>
          </a:xfrm>
          <a:prstGeom prst="rect">
            <a:avLst/>
          </a:prstGeom>
          <a:solidFill>
            <a:srgbClr val="F1F5F9"/>
          </a:solidFill>
          <a:ln>
            <a:solidFill>
              <a:srgbClr val="D7E1E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641080" y="1645920"/>
            <a:ext cx="32004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122B45"/>
                </a:solidFill>
              </a:defRPr>
            </a:pPr>
            <a:r>
              <a:t>Konsekvens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41080" y="2057400"/>
            <a:ext cx="3200400" cy="4023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Organisationens egna påståenden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Används med omdöme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Måste vara tydligt vad som är vad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42900"/>
            <a:ext cx="809894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sv-SE" sz="3600" b="1" dirty="0">
                <a:solidFill>
                  <a:srgbClr val="122B45"/>
                </a:solidFill>
              </a:rPr>
              <a:t>R</a:t>
            </a:r>
            <a:r>
              <a:rPr sz="3600" b="1" dirty="0" err="1">
                <a:solidFill>
                  <a:srgbClr val="122B45"/>
                </a:solidFill>
              </a:rPr>
              <a:t>egler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behövs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även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när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allt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inte</a:t>
            </a:r>
            <a:r>
              <a:rPr sz="3600" b="1" dirty="0">
                <a:solidFill>
                  <a:srgbClr val="122B45"/>
                </a:solidFill>
              </a:rPr>
              <a:t> </a:t>
            </a:r>
            <a:r>
              <a:rPr sz="3600" b="1" dirty="0" err="1">
                <a:solidFill>
                  <a:srgbClr val="122B45"/>
                </a:solidFill>
              </a:rPr>
              <a:t>verifieras</a:t>
            </a:r>
            <a:endParaRPr sz="3600" b="1" dirty="0">
              <a:solidFill>
                <a:srgbClr val="122B4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520" y="1645920"/>
            <a:ext cx="8229600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 err="1"/>
              <a:t>Policyn</a:t>
            </a:r>
            <a:r>
              <a:rPr dirty="0"/>
              <a:t> </a:t>
            </a:r>
            <a:r>
              <a:rPr dirty="0" err="1"/>
              <a:t>måste</a:t>
            </a:r>
            <a:r>
              <a:rPr dirty="0"/>
              <a:t> </a:t>
            </a:r>
            <a:r>
              <a:rPr dirty="0" err="1"/>
              <a:t>förhindra</a:t>
            </a:r>
            <a:r>
              <a:rPr dirty="0"/>
              <a:t> </a:t>
            </a:r>
            <a:r>
              <a:rPr dirty="0" err="1"/>
              <a:t>vilseledande</a:t>
            </a:r>
            <a:r>
              <a:rPr dirty="0"/>
              <a:t> metadata </a:t>
            </a:r>
            <a:r>
              <a:rPr dirty="0" err="1"/>
              <a:t>och</a:t>
            </a:r>
            <a:r>
              <a:rPr dirty="0"/>
              <a:t> </a:t>
            </a:r>
            <a:r>
              <a:rPr dirty="0" err="1"/>
              <a:t>förväxlingsrisk</a:t>
            </a:r>
            <a:endParaRPr dirty="0"/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 err="1"/>
              <a:t>Exempel</a:t>
            </a:r>
            <a:r>
              <a:rPr dirty="0"/>
              <a:t>:</a:t>
            </a:r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Tjuvfiske</a:t>
            </a:r>
            <a:r>
              <a:rPr dirty="0"/>
              <a:t> AB </a:t>
            </a:r>
            <a:r>
              <a:rPr dirty="0" err="1"/>
              <a:t>får</a:t>
            </a:r>
            <a:r>
              <a:rPr dirty="0"/>
              <a:t> </a:t>
            </a:r>
            <a:r>
              <a:rPr dirty="0" err="1"/>
              <a:t>inte</a:t>
            </a:r>
            <a:r>
              <a:rPr dirty="0"/>
              <a:t> </a:t>
            </a:r>
            <a:r>
              <a:rPr dirty="0" err="1"/>
              <a:t>registrera</a:t>
            </a:r>
            <a:r>
              <a:rPr dirty="0"/>
              <a:t> metadata </a:t>
            </a:r>
            <a:r>
              <a:rPr dirty="0" err="1"/>
              <a:t>som</a:t>
            </a:r>
            <a:r>
              <a:rPr dirty="0"/>
              <a:t> </a:t>
            </a:r>
            <a:r>
              <a:rPr dirty="0" err="1"/>
              <a:t>kan</a:t>
            </a:r>
            <a:r>
              <a:rPr dirty="0"/>
              <a:t> </a:t>
            </a:r>
            <a:r>
              <a:rPr dirty="0" err="1"/>
              <a:t>misstas</a:t>
            </a:r>
            <a:r>
              <a:rPr dirty="0"/>
              <a:t> </a:t>
            </a:r>
            <a:r>
              <a:rPr dirty="0" err="1"/>
              <a:t>för</a:t>
            </a:r>
            <a:r>
              <a:rPr dirty="0"/>
              <a:t> </a:t>
            </a:r>
            <a:r>
              <a:rPr lang="sv-SE" dirty="0"/>
              <a:t>Naturvårdsverket</a:t>
            </a:r>
            <a:endParaRPr dirty="0"/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/>
              <a:t>• Ingen </a:t>
            </a:r>
            <a:r>
              <a:rPr dirty="0" err="1"/>
              <a:t>får</a:t>
            </a:r>
            <a:r>
              <a:rPr dirty="0"/>
              <a:t> </a:t>
            </a:r>
            <a:r>
              <a:rPr dirty="0" err="1"/>
              <a:t>registrera</a:t>
            </a:r>
            <a:r>
              <a:rPr dirty="0"/>
              <a:t> skatteverket.se om man </a:t>
            </a:r>
            <a:r>
              <a:rPr dirty="0" err="1"/>
              <a:t>inte</a:t>
            </a:r>
            <a:r>
              <a:rPr dirty="0"/>
              <a:t> </a:t>
            </a:r>
            <a:r>
              <a:rPr dirty="0" err="1"/>
              <a:t>kontrollerar</a:t>
            </a:r>
            <a:r>
              <a:rPr dirty="0"/>
              <a:t> </a:t>
            </a:r>
            <a:r>
              <a:rPr dirty="0" err="1"/>
              <a:t>domänen</a:t>
            </a:r>
            <a:endParaRPr dirty="0"/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r>
              <a:rPr dirty="0"/>
              <a:t>•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komponent</a:t>
            </a:r>
            <a:r>
              <a:rPr dirty="0"/>
              <a:t> </a:t>
            </a:r>
            <a:r>
              <a:rPr dirty="0" err="1"/>
              <a:t>får</a:t>
            </a:r>
            <a:r>
              <a:rPr dirty="0"/>
              <a:t> </a:t>
            </a:r>
            <a:r>
              <a:rPr dirty="0" err="1"/>
              <a:t>inte</a:t>
            </a:r>
            <a:r>
              <a:rPr dirty="0"/>
              <a:t> </a:t>
            </a:r>
            <a:r>
              <a:rPr dirty="0" err="1"/>
              <a:t>signalera</a:t>
            </a:r>
            <a:r>
              <a:rPr dirty="0"/>
              <a:t> </a:t>
            </a:r>
            <a:r>
              <a:rPr dirty="0" err="1"/>
              <a:t>kontext</a:t>
            </a:r>
            <a:r>
              <a:rPr dirty="0"/>
              <a:t> </a:t>
            </a:r>
            <a:r>
              <a:rPr dirty="0" err="1"/>
              <a:t>på</a:t>
            </a:r>
            <a:r>
              <a:rPr dirty="0"/>
              <a:t> </a:t>
            </a:r>
            <a:r>
              <a:rPr dirty="0" err="1"/>
              <a:t>sätt</a:t>
            </a:r>
            <a:r>
              <a:rPr dirty="0"/>
              <a:t> </a:t>
            </a:r>
            <a:r>
              <a:rPr dirty="0" err="1"/>
              <a:t>som</a:t>
            </a:r>
            <a:r>
              <a:rPr dirty="0"/>
              <a:t> </a:t>
            </a:r>
            <a:r>
              <a:rPr dirty="0" err="1"/>
              <a:t>riskerar</a:t>
            </a:r>
            <a:r>
              <a:rPr dirty="0"/>
              <a:t> </a:t>
            </a:r>
            <a:r>
              <a:rPr dirty="0" err="1"/>
              <a:t>att</a:t>
            </a:r>
            <a:r>
              <a:rPr dirty="0"/>
              <a:t> </a:t>
            </a:r>
            <a:r>
              <a:rPr dirty="0" err="1"/>
              <a:t>vilseleda</a:t>
            </a:r>
            <a:endParaRPr dirty="0"/>
          </a:p>
          <a:p>
            <a:pPr>
              <a:spcAft>
                <a:spcPts val="600"/>
              </a:spcAft>
              <a:defRPr sz="2000">
                <a:solidFill>
                  <a:srgbClr val="1E2A33"/>
                </a:solidFill>
              </a:defRPr>
            </a:pPr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9462347" y="1645920"/>
            <a:ext cx="2560320" cy="4062307"/>
          </a:xfrm>
          <a:prstGeom prst="rect">
            <a:avLst/>
          </a:prstGeom>
          <a:solidFill>
            <a:srgbClr val="F1F5F9"/>
          </a:solidFill>
          <a:ln>
            <a:solidFill>
              <a:srgbClr val="D7E1E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9690947" y="1783080"/>
            <a:ext cx="22977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b="1">
                <a:solidFill>
                  <a:srgbClr val="122B45"/>
                </a:solidFill>
              </a:defRPr>
            </a:pPr>
            <a:r>
              <a:t>Policyn ska…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690947" y="2194560"/>
            <a:ext cx="2297723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Begränsa metadatautformning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Stoppa förväxling</a:t>
            </a:r>
          </a:p>
          <a:p>
            <a:pPr>
              <a:spcAft>
                <a:spcPts val="400"/>
              </a:spcAft>
              <a:defRPr sz="1400">
                <a:solidFill>
                  <a:srgbClr val="1E2A33"/>
                </a:solidFill>
              </a:defRPr>
            </a:pPr>
            <a:r>
              <a:t>Skydda federationens tillit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955</Words>
  <Application>Microsoft Office PowerPoint</Application>
  <PresentationFormat>Bredbild</PresentationFormat>
  <Paragraphs>127</Paragraphs>
  <Slides>11</Slides>
  <Notes>11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subject/>
  <dc:creator/>
  <cp:keywords/>
  <dc:description>generated using python-pptx</dc:description>
  <cp:lastModifiedBy>Fransson Jakob</cp:lastModifiedBy>
  <cp:revision>13</cp:revision>
  <dcterms:created xsi:type="dcterms:W3CDTF">2013-01-27T09:14:16Z</dcterms:created>
  <dcterms:modified xsi:type="dcterms:W3CDTF">2026-02-24T14:50:11Z</dcterms:modified>
  <cp:category/>
</cp:coreProperties>
</file>