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0"/>
  </p:notesMasterIdLst>
  <p:handoutMasterIdLst>
    <p:handoutMasterId r:id="rId11"/>
  </p:handoutMasterIdLst>
  <p:sldIdLst>
    <p:sldId id="4867" r:id="rId5"/>
    <p:sldId id="11314" r:id="rId6"/>
    <p:sldId id="11308" r:id="rId7"/>
    <p:sldId id="11309" r:id="rId8"/>
    <p:sldId id="11310" r:id="rId9"/>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Presentation" id="{334D09DB-4949-2444-87D0-B13AD2825008}">
          <p14:sldIdLst>
            <p14:sldId id="4867"/>
            <p14:sldId id="11314"/>
            <p14:sldId id="11308"/>
            <p14:sldId id="11309"/>
            <p14:sldId id="1131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62022" autoAdjust="0"/>
  </p:normalViewPr>
  <p:slideViewPr>
    <p:cSldViewPr snapToGrid="0">
      <p:cViewPr varScale="1">
        <p:scale>
          <a:sx n="66" d="100"/>
          <a:sy n="66" d="100"/>
        </p:scale>
        <p:origin x="976" y="3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2026-02-25</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2026-02-25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a:t>Vi delar analysen i detta skede för att den ska vara tillräckligt genomarbetad för att vara meningsfull att diskutera, men tillräckligt öppen för att vi tillsammans ska kunna förbättra den.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sv-SE"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a:t>Klassificeringen: </a:t>
            </a:r>
          </a:p>
          <a:p>
            <a:pPr algn="l"/>
            <a:r>
              <a:rPr lang="sv-SE" b="0" i="0" dirty="0">
                <a:solidFill>
                  <a:srgbClr val="555555"/>
                </a:solidFill>
                <a:effectLst/>
                <a:latin typeface="Open Sans"/>
              </a:rPr>
              <a:t>Klassificeringen av nyttor används för att skapa ett gemensamt språk och en konsekvent bedömningsgrund när flera parter bidrar till-, och använder nyttoregistret. I denna analys används två huvudsakliga klassificeringar. Den första skiljer mellan interna och externa nyttor som definieras som följande:</a:t>
            </a:r>
          </a:p>
          <a:p>
            <a:pPr algn="l">
              <a:buFont typeface="Arial" panose="020B0604020202020204" pitchFamily="34" charset="0"/>
              <a:buChar char="•"/>
            </a:pPr>
            <a:r>
              <a:rPr lang="sv-SE" b="0" i="1" dirty="0">
                <a:solidFill>
                  <a:srgbClr val="555555"/>
                </a:solidFill>
                <a:effectLst/>
                <a:latin typeface="Open Sans"/>
              </a:rPr>
              <a:t>Intern nytta:</a:t>
            </a:r>
            <a:r>
              <a:rPr lang="sv-SE" b="0" i="0" dirty="0">
                <a:solidFill>
                  <a:srgbClr val="555555"/>
                </a:solidFill>
                <a:effectLst/>
                <a:latin typeface="Open Sans"/>
              </a:rPr>
              <a:t> nytta som primärt realiseras </a:t>
            </a:r>
            <a:r>
              <a:rPr lang="sv-SE" b="1" i="0" dirty="0">
                <a:solidFill>
                  <a:srgbClr val="555555"/>
                </a:solidFill>
                <a:effectLst/>
                <a:latin typeface="Open Sans"/>
              </a:rPr>
              <a:t>inom </a:t>
            </a:r>
            <a:r>
              <a:rPr lang="sv-SE" b="0" i="0" dirty="0">
                <a:solidFill>
                  <a:srgbClr val="555555"/>
                </a:solidFill>
                <a:effectLst/>
                <a:latin typeface="Open Sans"/>
              </a:rPr>
              <a:t>en organisation (t.ex. medarbetare, användarorganisation, producent, konsument eller leverantör) i form av förbättrad effektivitet, kvalitet eller riskreduktion i arbetssätt och systemstöd.</a:t>
            </a:r>
          </a:p>
          <a:p>
            <a:pPr algn="l">
              <a:buFont typeface="Arial" panose="020B0604020202020204" pitchFamily="34" charset="0"/>
              <a:buChar char="•"/>
            </a:pPr>
            <a:r>
              <a:rPr lang="sv-SE" b="0" i="1" dirty="0">
                <a:solidFill>
                  <a:srgbClr val="555555"/>
                </a:solidFill>
                <a:effectLst/>
                <a:latin typeface="Open Sans"/>
              </a:rPr>
              <a:t>Extern nytta:</a:t>
            </a:r>
            <a:r>
              <a:rPr lang="sv-SE" b="0" i="0" dirty="0">
                <a:solidFill>
                  <a:srgbClr val="555555"/>
                </a:solidFill>
                <a:effectLst/>
                <a:latin typeface="Open Sans"/>
              </a:rPr>
              <a:t> nytta som primärt realiseras </a:t>
            </a:r>
            <a:r>
              <a:rPr lang="sv-SE" b="1" i="0" dirty="0">
                <a:solidFill>
                  <a:srgbClr val="555555"/>
                </a:solidFill>
                <a:effectLst/>
                <a:latin typeface="Open Sans"/>
              </a:rPr>
              <a:t>utanför </a:t>
            </a:r>
            <a:r>
              <a:rPr lang="sv-SE" b="0" i="0" dirty="0">
                <a:solidFill>
                  <a:srgbClr val="555555"/>
                </a:solidFill>
                <a:effectLst/>
                <a:latin typeface="Open Sans"/>
              </a:rPr>
              <a:t>organisationerna hos användare och andra slutintressenter (t.ex. invånare/patient/elev) genom förbättrad service, tillgänglighet eller kvalitet i tjänsteleverans.</a:t>
            </a:r>
          </a:p>
          <a:p>
            <a:pPr algn="l"/>
            <a:r>
              <a:rPr lang="sv-SE" b="0" i="0" dirty="0">
                <a:solidFill>
                  <a:srgbClr val="555555"/>
                </a:solidFill>
                <a:effectLst/>
                <a:latin typeface="Open Sans"/>
              </a:rPr>
              <a:t>Den andra skiljer mellan direkta och indirekta nyttor som definieras som följande:</a:t>
            </a:r>
          </a:p>
          <a:p>
            <a:pPr algn="l">
              <a:buFont typeface="Arial" panose="020B0604020202020204" pitchFamily="34" charset="0"/>
              <a:buChar char="•"/>
            </a:pPr>
            <a:r>
              <a:rPr lang="sv-SE" b="0" i="1" dirty="0">
                <a:solidFill>
                  <a:srgbClr val="555555"/>
                </a:solidFill>
                <a:effectLst/>
                <a:latin typeface="Open Sans"/>
              </a:rPr>
              <a:t>Direkt nytta</a:t>
            </a:r>
            <a:r>
              <a:rPr lang="sv-SE" b="0" i="0" dirty="0">
                <a:solidFill>
                  <a:srgbClr val="555555"/>
                </a:solidFill>
                <a:effectLst/>
                <a:latin typeface="Open Sans"/>
              </a:rPr>
              <a:t>: nytta som uppstår nära i tid och i direkt anslutning till att en förmåga tas i bruk, utan att den förutsätter omfattande adoption eller förändrade arbetssätt hos flera aktörer.</a:t>
            </a:r>
          </a:p>
          <a:p>
            <a:pPr algn="l">
              <a:buFont typeface="Arial" panose="020B0604020202020204" pitchFamily="34" charset="0"/>
              <a:buChar char="•"/>
            </a:pPr>
            <a:r>
              <a:rPr lang="sv-SE" b="0" i="1" dirty="0">
                <a:solidFill>
                  <a:srgbClr val="555555"/>
                </a:solidFill>
                <a:effectLst/>
                <a:latin typeface="Open Sans"/>
              </a:rPr>
              <a:t>Indirekt nytta</a:t>
            </a:r>
            <a:r>
              <a:rPr lang="sv-SE" b="0" i="0" dirty="0">
                <a:solidFill>
                  <a:srgbClr val="555555"/>
                </a:solidFill>
                <a:effectLst/>
                <a:latin typeface="Open Sans"/>
              </a:rPr>
              <a:t>: nytta som uppstår först när infrastrukturen får faktisk användning i verksamhetsprocesser och som ofta förutsätter adoption, efterlevnad eller ett tillräckligt stort antal användare.</a:t>
            </a:r>
          </a:p>
          <a:p>
            <a:pPr algn="l"/>
            <a:r>
              <a:rPr lang="sv-SE" b="0" i="0" dirty="0">
                <a:solidFill>
                  <a:srgbClr val="555555"/>
                </a:solidFill>
                <a:effectLst/>
                <a:latin typeface="Open Sans"/>
              </a:rPr>
              <a:t>Klassificeringen ska inte användas som etiketter i största allmänhet, utan kompletteras med korta motiveringar som redogör för varför en nytta bedömts som intern eller extern och varför den bedömts som direkt eller indirekt.</a:t>
            </a:r>
          </a:p>
          <a:p>
            <a:pPr algn="l"/>
            <a:endParaRPr lang="sv-SE" b="0" i="0" dirty="0">
              <a:solidFill>
                <a:srgbClr val="555555"/>
              </a:solidFill>
              <a:effectLst/>
              <a:latin typeface="Open Sans"/>
            </a:endParaRPr>
          </a:p>
          <a:p>
            <a:pPr algn="l"/>
            <a:r>
              <a:rPr lang="sv-SE" b="0" i="0" dirty="0">
                <a:solidFill>
                  <a:srgbClr val="555555"/>
                </a:solidFill>
                <a:effectLst/>
                <a:latin typeface="Open Sans"/>
              </a:rPr>
              <a:t>huvudsakliga beroenden och förutsättningar som behöver vara uppfyllda för att nyttorna i nyttoregistret ska kunna realiseras. Utgångspunkten är att nyttor i identitets- och behörighetsområdet i regel uppstår när federationsinfrastrukturen används i praktiska flöden mellan producenter, konsumenter, användarorganisationer och användare, ofta med leverantörer som möjliggörare. Förutsättningar och beroenden påverkar därmed både sannolikheten att en nytta kan realiseras, när den kan börja uppstå och hur stor effekt den kan få.</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2737055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4</a:t>
            </a:fld>
            <a:endParaRPr lang="sv-SE"/>
          </a:p>
        </p:txBody>
      </p:sp>
    </p:spTree>
    <p:extLst>
      <p:ext uri="{BB962C8B-B14F-4D97-AF65-F5344CB8AC3E}">
        <p14:creationId xmlns:p14="http://schemas.microsoft.com/office/powerpoint/2010/main" val="4028649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2026-02-25</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2026-02-25</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2026-02-25</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2026-02-25</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2026-02-25</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2026-02-25</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2026-02-25</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2026-02-25</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2026-02-25</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2026-02-25</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2026-02-25</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096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2026-02-25</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2026-02-25</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2026-02-25</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2026-02-25</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7" r:id="rId3"/>
    <p:sldLayoutId id="2147483791"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samarbetsyta.ehalsomyndigheten.se/spaces/RIB/pages/409066076/Nyttoanalys"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E2AA2B1-63A4-430B-A93E-3FDC60BFA465}"/>
              </a:ext>
            </a:extLst>
          </p:cNvPr>
          <p:cNvSpPr>
            <a:spLocks noGrp="1"/>
          </p:cNvSpPr>
          <p:nvPr>
            <p:ph type="title"/>
          </p:nvPr>
        </p:nvSpPr>
        <p:spPr/>
        <p:txBody>
          <a:bodyPr/>
          <a:lstStyle/>
          <a:p>
            <a:r>
              <a:rPr lang="sv-SE" dirty="0"/>
              <a:t>Digg – Myndigheten för digital förvaltning</a:t>
            </a:r>
          </a:p>
        </p:txBody>
      </p:sp>
    </p:spTree>
    <p:extLst>
      <p:ext uri="{BB962C8B-B14F-4D97-AF65-F5344CB8AC3E}">
        <p14:creationId xmlns:p14="http://schemas.microsoft.com/office/powerpoint/2010/main" val="114367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1D3224-C73F-4C23-AFFD-0F1BBF9ACA2D}"/>
              </a:ext>
            </a:extLst>
          </p:cNvPr>
          <p:cNvSpPr>
            <a:spLocks noGrp="1"/>
          </p:cNvSpPr>
          <p:nvPr>
            <p:ph type="title"/>
          </p:nvPr>
        </p:nvSpPr>
        <p:spPr/>
        <p:txBody>
          <a:bodyPr/>
          <a:lstStyle/>
          <a:p>
            <a:r>
              <a:rPr lang="sv-SE" dirty="0"/>
              <a:t>Nyttoanalys</a:t>
            </a:r>
          </a:p>
        </p:txBody>
      </p:sp>
      <p:sp>
        <p:nvSpPr>
          <p:cNvPr id="3" name="Platshållare för text 2">
            <a:extLst>
              <a:ext uri="{FF2B5EF4-FFF2-40B4-BE49-F238E27FC236}">
                <a16:creationId xmlns:a16="http://schemas.microsoft.com/office/drawing/2014/main" id="{7FA6FEDF-F30B-4EA6-A6BC-A94E30A9AEB1}"/>
              </a:ext>
            </a:extLst>
          </p:cNvPr>
          <p:cNvSpPr>
            <a:spLocks noGrp="1"/>
          </p:cNvSpPr>
          <p:nvPr>
            <p:ph type="body" sz="quarter" idx="11"/>
          </p:nvPr>
        </p:nvSpPr>
        <p:spPr/>
        <p:txBody>
          <a:bodyPr/>
          <a:lstStyle/>
          <a:p>
            <a:endParaRPr lang="sv-SE"/>
          </a:p>
        </p:txBody>
      </p:sp>
    </p:spTree>
    <p:extLst>
      <p:ext uri="{BB962C8B-B14F-4D97-AF65-F5344CB8AC3E}">
        <p14:creationId xmlns:p14="http://schemas.microsoft.com/office/powerpoint/2010/main" val="914842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1F2889-7921-470B-9FA7-954038944958}"/>
              </a:ext>
            </a:extLst>
          </p:cNvPr>
          <p:cNvSpPr>
            <a:spLocks noGrp="1"/>
          </p:cNvSpPr>
          <p:nvPr>
            <p:ph type="title"/>
          </p:nvPr>
        </p:nvSpPr>
        <p:spPr/>
        <p:txBody>
          <a:bodyPr/>
          <a:lstStyle/>
          <a:p>
            <a:r>
              <a:rPr lang="sv-SE" dirty="0"/>
              <a:t>Nyttoanalys</a:t>
            </a:r>
          </a:p>
        </p:txBody>
      </p:sp>
      <p:sp>
        <p:nvSpPr>
          <p:cNvPr id="3" name="Platshållare för text 2">
            <a:extLst>
              <a:ext uri="{FF2B5EF4-FFF2-40B4-BE49-F238E27FC236}">
                <a16:creationId xmlns:a16="http://schemas.microsoft.com/office/drawing/2014/main" id="{2433FADC-EF13-4F3F-9B75-D7E30E432047}"/>
              </a:ext>
            </a:extLst>
          </p:cNvPr>
          <p:cNvSpPr>
            <a:spLocks noGrp="1"/>
          </p:cNvSpPr>
          <p:nvPr>
            <p:ph type="body" sz="quarter" idx="10"/>
          </p:nvPr>
        </p:nvSpPr>
        <p:spPr>
          <a:xfrm>
            <a:off x="703262" y="1951038"/>
            <a:ext cx="10542254" cy="3584575"/>
          </a:xfrm>
        </p:spPr>
        <p:txBody>
          <a:bodyPr/>
          <a:lstStyle/>
          <a:p>
            <a:r>
              <a:rPr lang="sv-SE" dirty="0"/>
              <a:t>En utkastversion av nyttoanalys för Samordnad identitet och behörighet. </a:t>
            </a:r>
          </a:p>
          <a:p>
            <a:r>
              <a:rPr lang="sv-SE" dirty="0"/>
              <a:t>I ett första steg: fokus kvalitativa nyttor som kan uppstå när lösningen tas i bruk. </a:t>
            </a:r>
          </a:p>
          <a:p>
            <a:r>
              <a:rPr lang="sv-SE" dirty="0"/>
              <a:t>Klassificering av nyttor</a:t>
            </a:r>
          </a:p>
          <a:p>
            <a:r>
              <a:rPr lang="sv-SE" dirty="0"/>
              <a:t>Nyttoregistret – ett levande underlag – det ska fördjupas, prövas och förfinas i dialog med er som samverkansaktörer</a:t>
            </a:r>
          </a:p>
          <a:p>
            <a:r>
              <a:rPr lang="sv-SE" dirty="0" err="1"/>
              <a:t>Klustring</a:t>
            </a:r>
            <a:r>
              <a:rPr lang="sv-SE" dirty="0"/>
              <a:t> av nyttor – ska fungera som analys- och kommunikationsstöd.</a:t>
            </a:r>
          </a:p>
          <a:p>
            <a:r>
              <a:rPr lang="sv-SE" dirty="0"/>
              <a:t>Beroenden och förutsättningar </a:t>
            </a:r>
          </a:p>
          <a:p>
            <a:pPr marL="0" indent="0">
              <a:buNone/>
            </a:pPr>
            <a:endParaRPr lang="sv-SE" dirty="0"/>
          </a:p>
          <a:p>
            <a:pPr lvl="1"/>
            <a:endParaRPr lang="sv-SE" dirty="0"/>
          </a:p>
        </p:txBody>
      </p:sp>
    </p:spTree>
    <p:extLst>
      <p:ext uri="{BB962C8B-B14F-4D97-AF65-F5344CB8AC3E}">
        <p14:creationId xmlns:p14="http://schemas.microsoft.com/office/powerpoint/2010/main" val="306433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E78B85-536B-4707-B779-C9EAAE470489}"/>
              </a:ext>
            </a:extLst>
          </p:cNvPr>
          <p:cNvSpPr>
            <a:spLocks noGrp="1"/>
          </p:cNvSpPr>
          <p:nvPr>
            <p:ph type="title"/>
          </p:nvPr>
        </p:nvSpPr>
        <p:spPr/>
        <p:txBody>
          <a:bodyPr/>
          <a:lstStyle/>
          <a:p>
            <a:r>
              <a:rPr lang="sv-SE" dirty="0"/>
              <a:t>Vad önskar vi från er</a:t>
            </a:r>
          </a:p>
        </p:txBody>
      </p:sp>
      <p:sp>
        <p:nvSpPr>
          <p:cNvPr id="3" name="Platshållare för text 2">
            <a:extLst>
              <a:ext uri="{FF2B5EF4-FFF2-40B4-BE49-F238E27FC236}">
                <a16:creationId xmlns:a16="http://schemas.microsoft.com/office/drawing/2014/main" id="{AABCD97C-C684-4DBB-AFD3-F00A275DC692}"/>
              </a:ext>
            </a:extLst>
          </p:cNvPr>
          <p:cNvSpPr>
            <a:spLocks noGrp="1"/>
          </p:cNvSpPr>
          <p:nvPr>
            <p:ph type="body" sz="quarter" idx="10"/>
          </p:nvPr>
        </p:nvSpPr>
        <p:spPr/>
        <p:txBody>
          <a:bodyPr/>
          <a:lstStyle/>
          <a:p>
            <a:r>
              <a:rPr lang="sv-SE" dirty="0"/>
              <a:t>Bidrag inom 3 områden</a:t>
            </a:r>
          </a:p>
          <a:p>
            <a:pPr lvl="1"/>
            <a:r>
              <a:rPr lang="sv-SE" dirty="0"/>
              <a:t>Synpunkter på dokumentet i allmänhet – form och metod</a:t>
            </a:r>
          </a:p>
          <a:p>
            <a:pPr lvl="1"/>
            <a:r>
              <a:rPr lang="sv-SE" dirty="0"/>
              <a:t>Hjälp att definiera, klassificera och prioritera nyttor</a:t>
            </a:r>
          </a:p>
          <a:p>
            <a:pPr lvl="1"/>
            <a:r>
              <a:rPr lang="sv-SE" dirty="0"/>
              <a:t>Hjälp att ta fram scenarion per nyttokluster</a:t>
            </a:r>
          </a:p>
          <a:p>
            <a:r>
              <a:rPr lang="sv-SE" dirty="0"/>
              <a:t>Hur</a:t>
            </a:r>
          </a:p>
          <a:p>
            <a:pPr lvl="1"/>
            <a:r>
              <a:rPr lang="sv-SE" dirty="0"/>
              <a:t>Direkt i dokumentet (kommentarer) eller som separat dokument/meddelande.</a:t>
            </a:r>
          </a:p>
          <a:p>
            <a:pPr lvl="1"/>
            <a:r>
              <a:rPr lang="sv-SE" dirty="0"/>
              <a:t>Senast 17 mars</a:t>
            </a:r>
          </a:p>
          <a:p>
            <a:endParaRPr lang="sv-SE" dirty="0"/>
          </a:p>
          <a:p>
            <a:pPr marL="0" indent="0">
              <a:buNone/>
            </a:pPr>
            <a:r>
              <a:rPr lang="sv-SE" dirty="0">
                <a:hlinkClick r:id="rId3">
                  <a:extLst>
                    <a:ext uri="{A12FA001-AC4F-418D-AE19-62706E023703}">
                      <ahyp:hlinkClr xmlns:ahyp="http://schemas.microsoft.com/office/drawing/2018/hyperlinkcolor" val="tx"/>
                    </a:ext>
                  </a:extLst>
                </a:hlinkClick>
              </a:rPr>
              <a:t>Nyttoanalys - RU Identitet &amp; Behörighet – </a:t>
            </a:r>
            <a:r>
              <a:rPr lang="sv-SE" dirty="0" err="1">
                <a:hlinkClick r:id="rId3">
                  <a:extLst>
                    <a:ext uri="{A12FA001-AC4F-418D-AE19-62706E023703}">
                      <ahyp:hlinkClr xmlns:ahyp="http://schemas.microsoft.com/office/drawing/2018/hyperlinkcolor" val="tx"/>
                    </a:ext>
                  </a:extLst>
                </a:hlinkClick>
              </a:rPr>
              <a:t>Confluence</a:t>
            </a:r>
            <a:endParaRPr lang="sv-SE" dirty="0"/>
          </a:p>
          <a:p>
            <a:endParaRPr lang="sv-SE" dirty="0"/>
          </a:p>
          <a:p>
            <a:endParaRPr lang="sv-SE" dirty="0"/>
          </a:p>
        </p:txBody>
      </p:sp>
    </p:spTree>
    <p:extLst>
      <p:ext uri="{BB962C8B-B14F-4D97-AF65-F5344CB8AC3E}">
        <p14:creationId xmlns:p14="http://schemas.microsoft.com/office/powerpoint/2010/main" val="2237498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DAD301-9490-4D8C-B7C5-419A6FDBB61D}"/>
              </a:ext>
            </a:extLst>
          </p:cNvPr>
          <p:cNvSpPr>
            <a:spLocks noGrp="1"/>
          </p:cNvSpPr>
          <p:nvPr>
            <p:ph type="title"/>
          </p:nvPr>
        </p:nvSpPr>
        <p:spPr/>
        <p:txBody>
          <a:bodyPr/>
          <a:lstStyle/>
          <a:p>
            <a:r>
              <a:rPr lang="sv-SE" dirty="0"/>
              <a:t>Vad händer sedan?</a:t>
            </a:r>
          </a:p>
        </p:txBody>
      </p:sp>
      <p:sp>
        <p:nvSpPr>
          <p:cNvPr id="3" name="Platshållare för text 2">
            <a:extLst>
              <a:ext uri="{FF2B5EF4-FFF2-40B4-BE49-F238E27FC236}">
                <a16:creationId xmlns:a16="http://schemas.microsoft.com/office/drawing/2014/main" id="{117B1035-C6F2-4350-905A-75B69E9E66D5}"/>
              </a:ext>
            </a:extLst>
          </p:cNvPr>
          <p:cNvSpPr>
            <a:spLocks noGrp="1"/>
          </p:cNvSpPr>
          <p:nvPr>
            <p:ph type="body" sz="quarter" idx="10"/>
          </p:nvPr>
        </p:nvSpPr>
        <p:spPr/>
        <p:txBody>
          <a:bodyPr/>
          <a:lstStyle/>
          <a:p>
            <a:r>
              <a:rPr lang="sv-SE" dirty="0"/>
              <a:t> I nästa steg</a:t>
            </a:r>
          </a:p>
          <a:p>
            <a:pPr lvl="1"/>
            <a:r>
              <a:rPr lang="sv-SE" dirty="0"/>
              <a:t>Estimering av nyttor</a:t>
            </a:r>
          </a:p>
          <a:p>
            <a:pPr lvl="1"/>
            <a:r>
              <a:rPr lang="sv-SE" dirty="0"/>
              <a:t>Riskanalys</a:t>
            </a:r>
          </a:p>
          <a:p>
            <a:pPr lvl="1"/>
            <a:r>
              <a:rPr lang="sv-SE" dirty="0"/>
              <a:t>Nyttorealisering och uppföljning</a:t>
            </a:r>
          </a:p>
          <a:p>
            <a:endParaRPr lang="sv-SE" dirty="0"/>
          </a:p>
        </p:txBody>
      </p:sp>
    </p:spTree>
    <p:extLst>
      <p:ext uri="{BB962C8B-B14F-4D97-AF65-F5344CB8AC3E}">
        <p14:creationId xmlns:p14="http://schemas.microsoft.com/office/powerpoint/2010/main" val="491416488"/>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Digg_Grundmall_2025" id="{C928446B-1748-4C43-B8B3-C013944144C8}" vid="{47F80605-E1EE-4DA1-8CF5-05D3AB7CCE1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0CCFE9-3F14-4356-8EFF-F05454522CB3}">
  <ds:schemaRefs>
    <ds:schemaRef ds:uri="http://schemas.microsoft.com/sharepoint/v3/contenttype/forms"/>
  </ds:schemaRefs>
</ds:datastoreItem>
</file>

<file path=customXml/itemProps2.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3.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484</Words>
  <Application>Microsoft Office PowerPoint</Application>
  <PresentationFormat>Bredbild</PresentationFormat>
  <Paragraphs>38</Paragraphs>
  <Slides>5</Slides>
  <Notes>2</Notes>
  <HiddenSlides>1</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5</vt:i4>
      </vt:variant>
    </vt:vector>
  </HeadingPairs>
  <TitlesOfParts>
    <vt:vector size="14" baseType="lpstr">
      <vt:lpstr>Arial</vt:lpstr>
      <vt:lpstr>Calibri</vt:lpstr>
      <vt:lpstr>Calibri Light</vt:lpstr>
      <vt:lpstr>Crimson Text</vt:lpstr>
      <vt:lpstr>Open Sans</vt:lpstr>
      <vt:lpstr>Ubuntu Light</vt:lpstr>
      <vt:lpstr>Ubuntu Medium</vt:lpstr>
      <vt:lpstr>Wingdings</vt:lpstr>
      <vt:lpstr>DIGG</vt:lpstr>
      <vt:lpstr>Digg – Myndigheten för digital förvaltning</vt:lpstr>
      <vt:lpstr>Nyttoanalys</vt:lpstr>
      <vt:lpstr>Nyttoanalys</vt:lpstr>
      <vt:lpstr>Vad önskar vi från er</vt:lpstr>
      <vt:lpstr>Vad händer sedan?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Digg – Myndigheten för digital förvaltning</dc:title>
  <dc:creator>Edéus Katarina</dc:creator>
  <cp:lastModifiedBy>Edéus Katarina</cp:lastModifiedBy>
  <cp:revision>2</cp:revision>
  <dcterms:created xsi:type="dcterms:W3CDTF">2026-02-25T14:52:11Z</dcterms:created>
  <dcterms:modified xsi:type="dcterms:W3CDTF">2026-02-25T14:53:53Z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