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Lst>
  <p:notesMasterIdLst>
    <p:notesMasterId r:id="rId26"/>
  </p:notesMasterIdLst>
  <p:sldIdLst>
    <p:sldId id="256" r:id="rId5"/>
    <p:sldId id="257" r:id="rId6"/>
    <p:sldId id="275" r:id="rId7"/>
    <p:sldId id="2147474997" r:id="rId8"/>
    <p:sldId id="2147377025" r:id="rId9"/>
    <p:sldId id="2147475000" r:id="rId10"/>
    <p:sldId id="260" r:id="rId11"/>
    <p:sldId id="2147472710" r:id="rId12"/>
    <p:sldId id="2147474998" r:id="rId13"/>
    <p:sldId id="2147198673" r:id="rId14"/>
    <p:sldId id="2147377044" r:id="rId15"/>
    <p:sldId id="2147377043" r:id="rId16"/>
    <p:sldId id="2147198676" r:id="rId17"/>
    <p:sldId id="2147377045" r:id="rId18"/>
    <p:sldId id="2147474999" r:id="rId19"/>
    <p:sldId id="1828" r:id="rId20"/>
    <p:sldId id="2147377037" r:id="rId21"/>
    <p:sldId id="2147377040" r:id="rId22"/>
    <p:sldId id="2147377039" r:id="rId23"/>
    <p:sldId id="2147377041" r:id="rId24"/>
    <p:sldId id="261" r:id="rId25"/>
  </p:sldIdLst>
  <p:sldSz cx="12192000" cy="6858000"/>
  <p:notesSz cx="6858000" cy="9144000"/>
  <p:embeddedFontLst>
    <p:embeddedFont>
      <p:font typeface="Calibri" panose="020F0502020204030204" pitchFamily="34" charset="0"/>
      <p:regular r:id="rId27"/>
      <p:bold r:id="rId28"/>
      <p:italic r:id="rId29"/>
      <p:boldItalic r:id="rId30"/>
    </p:embeddedFont>
    <p:embeddedFont>
      <p:font typeface="Open Sans" panose="020B0606030504020204" pitchFamily="34" charset="0"/>
      <p:regular r:id="rId31"/>
    </p:embeddedFont>
    <p:embeddedFont>
      <p:font typeface="Public Sans" pitchFamily="2" charset="0"/>
      <p:regular r:id="rId32"/>
      <p:bold r:id="rId33"/>
      <p:italic r:id="rId34"/>
      <p:boldItalic r:id="rId35"/>
    </p:embeddedFont>
    <p:embeddedFont>
      <p:font typeface="Public Sans Regular" pitchFamily="2" charset="0"/>
      <p:regular r:id="rId36"/>
    </p:embeddedFont>
    <p:embeddedFont>
      <p:font typeface="Segoe UI" panose="020B0502040204020203" pitchFamily="34" charset="0"/>
      <p:regular r:id="rId37"/>
      <p:bold r:id="rId38"/>
      <p:italic r:id="rId39"/>
      <p:boldItalic r:id="rId40"/>
    </p:embeddedFont>
    <p:embeddedFont>
      <p:font typeface="Segoe UI Semibold" panose="020B0702040204020203" pitchFamily="34" charset="0"/>
      <p:regular r:id="rId41"/>
      <p:bold r:id="rId42"/>
      <p:italic r:id="rId43"/>
      <p:boldItalic r:id="rId44"/>
    </p:embeddedFont>
  </p:embeddedFontLst>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3EE"/>
    <a:srgbClr val="EDF06F"/>
    <a:srgbClr val="CAC7C4"/>
    <a:srgbClr val="2E6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CC3306-B154-334D-B2BC-EA2C6B355689}" v="2" dt="2025-11-13T09:00:23.335"/>
  </p1510:revLst>
</p1510:revInfo>
</file>

<file path=ppt/tableStyles.xml><?xml version="1.0" encoding="utf-8"?>
<a:tblStyleLst xmlns:a="http://schemas.openxmlformats.org/drawingml/2006/main" def="{92FD87DC-B62C-4C2E-ACEB-DF9F531F0FD8}">
  <a:tblStyle styleId="{92FD87DC-B62C-4C2E-ACEB-DF9F531F0FD8}" styleName="Ehälsomyndigheten tabell">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rgbClr val="F5F3EF"/>
          </a:solidFill>
        </a:fill>
      </a:tcStyle>
    </a:band1H>
    <a:band2H>
      <a:tcStyle>
        <a:tcBdr/>
        <a:fill>
          <a:solidFill>
            <a:srgbClr val="FFFFFF"/>
          </a:solidFill>
        </a:fill>
      </a:tcStyle>
    </a:band2H>
    <a:band1V>
      <a:tcStyle>
        <a:tcBdr/>
        <a:fill>
          <a:solidFill>
            <a:srgbClr val="F5F3EF"/>
          </a:solidFill>
        </a:fill>
      </a:tcStyle>
    </a:band1V>
    <a:band2V>
      <a:tcStyle>
        <a:tcBdr/>
        <a:fill>
          <a:solidFill>
            <a:srgbClr val="FFFFFF"/>
          </a:solidFill>
        </a:fill>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ajor">
          <a:prstClr val="black"/>
        </a:fontRef>
        <a:schemeClr val="lt1"/>
      </a:tcTxStyle>
      <a:tcStyle>
        <a:tcBdr>
          <a:bottom>
            <a:ln w="38100" cmpd="sng">
              <a:solidFill>
                <a:schemeClr val="lt1"/>
              </a:solidFill>
            </a:ln>
          </a:bottom>
        </a:tcBdr>
        <a:fill>
          <a:solidFill>
            <a:schemeClr val="accent1"/>
          </a:solidFill>
        </a:fill>
      </a:tcStyle>
    </a:firstRow>
  </a:tblStyle>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aj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llanmörkt forma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just format 2 - Dekorfärg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202B0CA-FC54-4496-8BCA-5EF66A818D29}" styleName="Mörkt forma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726"/>
  </p:normalViewPr>
  <p:slideViewPr>
    <p:cSldViewPr snapToGrid="0">
      <p:cViewPr varScale="1">
        <p:scale>
          <a:sx n="113" d="100"/>
          <a:sy n="113" d="100"/>
        </p:scale>
        <p:origin x="39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9" Type="http://schemas.openxmlformats.org/officeDocument/2006/relationships/font" Target="fonts/font13.fntdata"/><Relationship Id="rId21" Type="http://schemas.openxmlformats.org/officeDocument/2006/relationships/slide" Target="slides/slide17.xml"/><Relationship Id="rId34" Type="http://schemas.openxmlformats.org/officeDocument/2006/relationships/font" Target="fonts/font8.fntdata"/><Relationship Id="rId42" Type="http://schemas.openxmlformats.org/officeDocument/2006/relationships/font" Target="fonts/font16.fntdata"/><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font" Target="fonts/font3.fntdata"/><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2.fntdata"/><Relationship Id="rId36" Type="http://schemas.openxmlformats.org/officeDocument/2006/relationships/font" Target="fonts/font10.fntdata"/><Relationship Id="rId49"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5.fntdata"/><Relationship Id="rId44" Type="http://schemas.openxmlformats.org/officeDocument/2006/relationships/font" Target="fonts/font18.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font" Target="fonts/font17.fntdata"/><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font" Target="fonts/font15.fntdata"/><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Segoe UI" panose="020B0502040204020203" pitchFamily="34" charset="0"/>
              </a:defRPr>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Segoe UI" panose="020B0502040204020203" pitchFamily="34" charset="0"/>
              </a:defRPr>
            </a:lvl1pPr>
          </a:lstStyle>
          <a:p>
            <a:fld id="{412EE71E-84A5-C546-B795-2E41CC61CABB}" type="datetimeFigureOut">
              <a:rPr lang="sv-SE" smtClean="0"/>
              <a:pPr/>
              <a:t>2026-04-07</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Segoe UI" panose="020B0502040204020203" pitchFamily="34" charset="0"/>
              </a:defRPr>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Segoe UI" panose="020B0502040204020203" pitchFamily="34" charset="0"/>
              </a:defRPr>
            </a:lvl1pPr>
          </a:lstStyle>
          <a:p>
            <a:fld id="{2194AD0D-3183-EA40-A9A1-BB387A69B505}" type="slidenum">
              <a:rPr lang="sv-SE" smtClean="0"/>
              <a:pPr/>
              <a:t>‹#›</a:t>
            </a:fld>
            <a:endParaRPr lang="sv-SE"/>
          </a:p>
        </p:txBody>
      </p:sp>
    </p:spTree>
    <p:extLst>
      <p:ext uri="{BB962C8B-B14F-4D97-AF65-F5344CB8AC3E}">
        <p14:creationId xmlns:p14="http://schemas.microsoft.com/office/powerpoint/2010/main" val="3233984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Segoe UI" panose="020B0502040204020203" pitchFamily="34" charset="0"/>
        <a:ea typeface="+mn-ea"/>
        <a:cs typeface="+mn-cs"/>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dirty="0">
                <a:solidFill>
                  <a:srgbClr val="000000"/>
                </a:solidFill>
                <a:effectLst/>
                <a:latin typeface="Arial" panose="020B0604020202020204" pitchFamily="34" charset="0"/>
                <a:ea typeface="Perpetua" panose="02020502060401020303" pitchFamily="18" charset="0"/>
                <a:cs typeface="Times New Roman" panose="02020603050405020304" pitchFamily="18" charset="0"/>
              </a:rPr>
              <a:t>Ett område som rådet har valt att prioritera är information som rör en vårdgivares utbud. Området är prioriterat av samtliga regioner, via 10-punktslistan, och behövs även som en del av Socialstyrelsens och E-hälsomyndighetens regeringsuppdrag kring en nationell vårdförmedling och ett nationellt vårdsöksystem. Utöver detta finns det arbete gjort inom området sedan tidigare som behöver tas vidare och komma berörda verksamheter till del.</a:t>
            </a:r>
            <a:r>
              <a:rPr lang="sv-SE" dirty="0">
                <a:effectLst/>
              </a:rPr>
              <a:t> </a:t>
            </a:r>
            <a:r>
              <a:rPr lang="sv-SE" sz="1800" dirty="0">
                <a:solidFill>
                  <a:srgbClr val="000000"/>
                </a:solidFill>
                <a:effectLst/>
                <a:latin typeface="Arial" panose="020B0604020202020204" pitchFamily="34" charset="0"/>
                <a:ea typeface="Perpetua" panose="02020502060401020303" pitchFamily="18" charset="0"/>
                <a:cs typeface="Times New Roman" panose="02020603050405020304" pitchFamily="18" charset="0"/>
              </a:rPr>
              <a:t>Med utbud avses i detta dokumentsamlingen av alla varor och tjänster som erbjuds av organisation för att tillgodose behov</a:t>
            </a:r>
            <a:r>
              <a:rPr lang="sv-SE" sz="1800" dirty="0">
                <a:effectLst/>
                <a:latin typeface="Arial" panose="020B0604020202020204" pitchFamily="34" charset="0"/>
                <a:ea typeface="Perpetua" panose="02020502060401020303" pitchFamily="18" charset="0"/>
                <a:cs typeface="Times New Roman" panose="02020603050405020304" pitchFamily="18" charset="0"/>
              </a:rPr>
              <a:t>.</a:t>
            </a:r>
          </a:p>
          <a:p>
            <a:endParaRPr lang="sv-SE" dirty="0"/>
          </a:p>
        </p:txBody>
      </p:sp>
      <p:sp>
        <p:nvSpPr>
          <p:cNvPr id="4" name="Platshållare för bildnummer 3"/>
          <p:cNvSpPr>
            <a:spLocks noGrp="1"/>
          </p:cNvSpPr>
          <p:nvPr>
            <p:ph type="sldNum" sz="quarter" idx="5"/>
          </p:nvPr>
        </p:nvSpPr>
        <p:spPr/>
        <p:txBody>
          <a:bodyPr/>
          <a:lstStyle/>
          <a:p>
            <a:fld id="{EAB849F5-89A6-4BD2-B1E1-6C0736BD5C02}" type="slidenum">
              <a:rPr lang="sv-SE" smtClean="0"/>
              <a:t>3</a:t>
            </a:fld>
            <a:endParaRPr lang="sv-SE"/>
          </a:p>
        </p:txBody>
      </p:sp>
    </p:spTree>
    <p:extLst>
      <p:ext uri="{BB962C8B-B14F-4D97-AF65-F5344CB8AC3E}">
        <p14:creationId xmlns:p14="http://schemas.microsoft.com/office/powerpoint/2010/main" val="1588652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a:p>
            <a:endParaRPr lang="sv-SE" dirty="0"/>
          </a:p>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B3A9904-9954-40AE-B04B-066A24525231}"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87951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sz="1200" b="1" dirty="0">
                <a:ea typeface="Calibri" panose="020F0502020204030204" pitchFamily="34" charset="0"/>
              </a:rPr>
              <a:t>Vårdområde: </a:t>
            </a:r>
            <a:r>
              <a:rPr lang="sv-SE" sz="1200" dirty="0">
                <a:ea typeface="Calibri" panose="020F0502020204030204" pitchFamily="34" charset="0"/>
              </a:rPr>
              <a:t>Kataraktoperation</a:t>
            </a:r>
          </a:p>
          <a:p>
            <a:pPr marL="0" indent="0">
              <a:buFont typeface="Arial" panose="020B0604020202020204" pitchFamily="34" charset="0"/>
              <a:buNone/>
            </a:pPr>
            <a:r>
              <a:rPr lang="sv-SE" sz="1200" b="1" dirty="0">
                <a:ea typeface="Calibri" panose="020F0502020204030204" pitchFamily="34" charset="0"/>
              </a:rPr>
              <a:t>Fall</a:t>
            </a:r>
            <a:r>
              <a:rPr lang="sv-SE" sz="1200" dirty="0">
                <a:ea typeface="Calibri" panose="020F0502020204030204" pitchFamily="34" charset="0"/>
              </a:rPr>
              <a:t>: Bengt, 72 år [Patient] lider av grå starr [sjukdom] och har behov av en kataraktoperation [åtgärd].</a:t>
            </a:r>
          </a:p>
          <a:p>
            <a:pPr marL="0" indent="0">
              <a:buFont typeface="Arial" panose="020B0604020202020204" pitchFamily="34" charset="0"/>
              <a:buNone/>
            </a:pPr>
            <a:r>
              <a:rPr lang="sv-SE" sz="1200" b="1" dirty="0">
                <a:ea typeface="Calibri" panose="020F0502020204030204" pitchFamily="34" charset="0"/>
              </a:rPr>
              <a:t>Case</a:t>
            </a:r>
            <a:r>
              <a:rPr lang="sv-SE" sz="1200" dirty="0">
                <a:ea typeface="Calibri" panose="020F0502020204030204" pitchFamily="34" charset="0"/>
              </a:rPr>
              <a:t>: Bengts ögonläkare på Blekingesjukhuset [Vårdgivare A] frågar Centralsjukhuset Kristianstad [Vårdgivare B] om de har kapacitet att behandla Bengt. </a:t>
            </a:r>
          </a:p>
          <a:p>
            <a:pPr marL="0" indent="0">
              <a:buFont typeface="Arial" panose="020B0604020202020204" pitchFamily="34" charset="0"/>
              <a:buNone/>
            </a:pPr>
            <a:endParaRPr lang="sv-SE" sz="1200" dirty="0"/>
          </a:p>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BF887E-5F72-45C7-8223-44741D6FF07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851847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örsta sida">
    <p:bg>
      <p:bgPr>
        <a:solidFill>
          <a:schemeClr val="tx2"/>
        </a:solidFill>
        <a:effectLst/>
      </p:bgPr>
    </p:bg>
    <p:spTree>
      <p:nvGrpSpPr>
        <p:cNvPr id="1" name=""/>
        <p:cNvGrpSpPr/>
        <p:nvPr/>
      </p:nvGrpSpPr>
      <p:grpSpPr>
        <a:xfrm>
          <a:off x="0" y="0"/>
          <a:ext cx="0" cy="0"/>
          <a:chOff x="0" y="0"/>
          <a:chExt cx="0" cy="0"/>
        </a:xfrm>
      </p:grpSpPr>
      <p:sp>
        <p:nvSpPr>
          <p:cNvPr id="10" name="Platshållare för datum 3">
            <a:extLst>
              <a:ext uri="{FF2B5EF4-FFF2-40B4-BE49-F238E27FC236}">
                <a16:creationId xmlns:a16="http://schemas.microsoft.com/office/drawing/2014/main" id="{A58D5B97-4DBB-7CA4-373E-FD901BACA4AA}"/>
              </a:ext>
            </a:extLst>
          </p:cNvPr>
          <p:cNvSpPr>
            <a:spLocks noGrp="1"/>
          </p:cNvSpPr>
          <p:nvPr>
            <p:ph type="dt" sz="half" idx="10"/>
          </p:nvPr>
        </p:nvSpPr>
        <p:spPr>
          <a:xfrm>
            <a:off x="356738" y="6165851"/>
            <a:ext cx="8126861" cy="296862"/>
          </a:xfrm>
          <a:prstGeom prst="rect">
            <a:avLst/>
          </a:prstGeom>
        </p:spPr>
        <p:txBody>
          <a:bodyPr anchor="b"/>
          <a:lstStyle>
            <a:lvl1pPr>
              <a:defRPr sz="1200">
                <a:solidFill>
                  <a:schemeClr val="bg1"/>
                </a:solidFill>
              </a:defRPr>
            </a:lvl1pPr>
          </a:lstStyle>
          <a:p>
            <a:fld id="{7E52366D-446B-C749-BB96-71CBF3AB55E3}" type="datetime1">
              <a:rPr lang="sv-SE" sz="1200" smtClean="0"/>
              <a:t>2026-04-07</a:t>
            </a:fld>
            <a:endParaRPr lang="sv-SE" sz="1200" dirty="0"/>
          </a:p>
        </p:txBody>
      </p:sp>
      <p:sp>
        <p:nvSpPr>
          <p:cNvPr id="29" name="Platshållare för text 28">
            <a:extLst>
              <a:ext uri="{FF2B5EF4-FFF2-40B4-BE49-F238E27FC236}">
                <a16:creationId xmlns:a16="http://schemas.microsoft.com/office/drawing/2014/main" id="{17FBBA03-59BD-E0FE-FE29-384D1FCF52ED}"/>
              </a:ext>
            </a:extLst>
          </p:cNvPr>
          <p:cNvSpPr>
            <a:spLocks noGrp="1"/>
          </p:cNvSpPr>
          <p:nvPr>
            <p:ph type="body" sz="quarter" idx="11" hasCustomPrompt="1"/>
          </p:nvPr>
        </p:nvSpPr>
        <p:spPr>
          <a:xfrm>
            <a:off x="356739" y="5768421"/>
            <a:ext cx="8126861" cy="360420"/>
          </a:xfrm>
        </p:spPr>
        <p:txBody>
          <a:bodyPr>
            <a:spAutoFit/>
          </a:bodyPr>
          <a:lstStyle>
            <a:lvl1pPr>
              <a:buNone/>
              <a:defRPr sz="1600">
                <a:solidFill>
                  <a:schemeClr val="bg1"/>
                </a:solidFill>
              </a:defRPr>
            </a:lvl1pPr>
          </a:lstStyle>
          <a:p>
            <a:pPr lvl="0"/>
            <a:r>
              <a:rPr lang="sv-SE" dirty="0"/>
              <a:t>Titel</a:t>
            </a:r>
          </a:p>
        </p:txBody>
      </p:sp>
      <p:sp>
        <p:nvSpPr>
          <p:cNvPr id="3" name="Underrubrik 2">
            <a:extLst>
              <a:ext uri="{FF2B5EF4-FFF2-40B4-BE49-F238E27FC236}">
                <a16:creationId xmlns:a16="http://schemas.microsoft.com/office/drawing/2014/main" id="{2023002E-576A-E543-026A-2C495337F812}"/>
              </a:ext>
            </a:extLst>
          </p:cNvPr>
          <p:cNvSpPr>
            <a:spLocks noGrp="1"/>
          </p:cNvSpPr>
          <p:nvPr>
            <p:ph type="subTitle" idx="1" hasCustomPrompt="1"/>
          </p:nvPr>
        </p:nvSpPr>
        <p:spPr>
          <a:xfrm>
            <a:off x="356739" y="5395488"/>
            <a:ext cx="8126861" cy="323165"/>
          </a:xfrm>
        </p:spPr>
        <p:txBody>
          <a:bodyPr anchor="b">
            <a:spAutoFit/>
          </a:bodyPr>
          <a:lstStyle>
            <a:lvl1pPr marL="0" indent="0" algn="l">
              <a:lnSpc>
                <a:spcPts val="1800"/>
              </a:lnSpc>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Namn </a:t>
            </a:r>
            <a:r>
              <a:rPr lang="sv-SE" dirty="0" err="1"/>
              <a:t>Namnsson</a:t>
            </a:r>
            <a:endParaRPr lang="sv-SE" dirty="0"/>
          </a:p>
        </p:txBody>
      </p:sp>
      <p:sp>
        <p:nvSpPr>
          <p:cNvPr id="2" name="Rubrik 1">
            <a:extLst>
              <a:ext uri="{FF2B5EF4-FFF2-40B4-BE49-F238E27FC236}">
                <a16:creationId xmlns:a16="http://schemas.microsoft.com/office/drawing/2014/main" id="{2E2D3FE5-2B6E-4612-8A63-6AD0E5DB8026}"/>
              </a:ext>
            </a:extLst>
          </p:cNvPr>
          <p:cNvSpPr>
            <a:spLocks noGrp="1"/>
          </p:cNvSpPr>
          <p:nvPr>
            <p:ph type="ctrTitle"/>
          </p:nvPr>
        </p:nvSpPr>
        <p:spPr>
          <a:xfrm>
            <a:off x="319668" y="2554965"/>
            <a:ext cx="8163932" cy="1748070"/>
          </a:xfrm>
        </p:spPr>
        <p:txBody>
          <a:bodyPr anchor="ctr">
            <a:noAutofit/>
          </a:bodyPr>
          <a:lstStyle>
            <a:lvl1pPr algn="l">
              <a:defRPr sz="4000">
                <a:solidFill>
                  <a:srgbClr val="EDF06F"/>
                </a:solidFill>
              </a:defRPr>
            </a:lvl1pPr>
          </a:lstStyle>
          <a:p>
            <a:r>
              <a:rPr lang="sv-SE"/>
              <a:t>Klicka här för att ändra mall för rubrikformat</a:t>
            </a:r>
            <a:endParaRPr lang="sv-SE" dirty="0"/>
          </a:p>
        </p:txBody>
      </p:sp>
      <p:pic>
        <p:nvPicPr>
          <p:cNvPr id="6" name="Bild 5">
            <a:extLst>
              <a:ext uri="{FF2B5EF4-FFF2-40B4-BE49-F238E27FC236}">
                <a16:creationId xmlns:a16="http://schemas.microsoft.com/office/drawing/2014/main" id="{176C684F-6FAA-14C9-BA52-76CCE509A923}"/>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1824" y="395287"/>
            <a:ext cx="1651000" cy="304800"/>
          </a:xfrm>
          <a:prstGeom prst="rect">
            <a:avLst/>
          </a:prstGeom>
        </p:spPr>
      </p:pic>
      <p:pic>
        <p:nvPicPr>
          <p:cNvPr id="20" name="Bildobjekt 19">
            <a:extLst>
              <a:ext uri="{FF2B5EF4-FFF2-40B4-BE49-F238E27FC236}">
                <a16:creationId xmlns:a16="http://schemas.microsoft.com/office/drawing/2014/main" id="{18A57FDD-CF67-107D-AD6A-7F1299D1E0D2}"/>
              </a:ext>
              <a:ext uri="{C183D7F6-B498-43B3-948B-1728B52AA6E4}">
                <adec:decorative xmlns:adec="http://schemas.microsoft.com/office/drawing/2017/decorative" val="1"/>
              </a:ext>
            </a:extLst>
          </p:cNvPr>
          <p:cNvPicPr>
            <a:picLocks noChangeAspect="1"/>
          </p:cNvPicPr>
          <p:nvPr userDrawn="1"/>
        </p:nvPicPr>
        <p:blipFill>
          <a:blip r:embed="rId4" cstate="screen">
            <a:extLst>
              <a:ext uri="{28A0092B-C50C-407E-A947-70E740481C1C}">
                <a14:useLocalDpi xmlns:a14="http://schemas.microsoft.com/office/drawing/2010/main"/>
              </a:ext>
            </a:extLst>
          </a:blip>
          <a:srcRect l="-1562"/>
          <a:stretch>
            <a:fillRect/>
          </a:stretch>
        </p:blipFill>
        <p:spPr>
          <a:xfrm>
            <a:off x="8483600" y="0"/>
            <a:ext cx="3708400" cy="6858000"/>
          </a:xfrm>
          <a:prstGeom prst="rect">
            <a:avLst/>
          </a:prstGeom>
        </p:spPr>
      </p:pic>
    </p:spTree>
    <p:extLst>
      <p:ext uri="{BB962C8B-B14F-4D97-AF65-F5344CB8AC3E}">
        <p14:creationId xmlns:p14="http://schemas.microsoft.com/office/powerpoint/2010/main" val="362889267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 2 innehåll">
    <p:spTree>
      <p:nvGrpSpPr>
        <p:cNvPr id="1" name=""/>
        <p:cNvGrpSpPr/>
        <p:nvPr/>
      </p:nvGrpSpPr>
      <p:grpSpPr>
        <a:xfrm>
          <a:off x="0" y="0"/>
          <a:ext cx="0" cy="0"/>
          <a:chOff x="0" y="0"/>
          <a:chExt cx="0" cy="0"/>
        </a:xfrm>
      </p:grpSpPr>
      <p:sp>
        <p:nvSpPr>
          <p:cNvPr id="8" name="Platshållare för innehåll 2">
            <a:extLst>
              <a:ext uri="{FF2B5EF4-FFF2-40B4-BE49-F238E27FC236}">
                <a16:creationId xmlns:a16="http://schemas.microsoft.com/office/drawing/2014/main" id="{F12B3E65-23A3-3A3C-053D-470153306658}"/>
              </a:ext>
            </a:extLst>
          </p:cNvPr>
          <p:cNvSpPr>
            <a:spLocks noGrp="1"/>
          </p:cNvSpPr>
          <p:nvPr>
            <p:ph idx="10"/>
          </p:nvPr>
        </p:nvSpPr>
        <p:spPr>
          <a:xfrm>
            <a:off x="6291074" y="1374766"/>
            <a:ext cx="5523246" cy="4526162"/>
          </a:xfrm>
        </p:spPr>
        <p:txBody>
          <a:bodyPr/>
          <a:lstStyle>
            <a:lvl1pPr>
              <a:lnSpc>
                <a:spcPct val="120000"/>
              </a:lnSpc>
              <a:defRPr sz="1600">
                <a:solidFill>
                  <a:schemeClr val="tx1"/>
                </a:solidFill>
              </a:defRPr>
            </a:lvl1pPr>
            <a:lvl2pPr>
              <a:lnSpc>
                <a:spcPct val="120000"/>
              </a:lnSpc>
              <a:defRPr sz="1400">
                <a:solidFill>
                  <a:schemeClr val="tx1"/>
                </a:solidFill>
              </a:defRPr>
            </a:lvl2pPr>
            <a:lvl3pPr>
              <a:lnSpc>
                <a:spcPct val="120000"/>
              </a:lnSpc>
              <a:defRPr sz="1400">
                <a:solidFill>
                  <a:schemeClr val="tx1"/>
                </a:solidFill>
              </a:defRPr>
            </a:lvl3pPr>
            <a:lvl4pPr>
              <a:lnSpc>
                <a:spcPct val="120000"/>
              </a:lnSpc>
              <a:defRPr sz="1400">
                <a:solidFill>
                  <a:schemeClr val="tx1"/>
                </a:solidFill>
              </a:defRPr>
            </a:lvl4pPr>
            <a:lvl5pPr>
              <a:lnSpc>
                <a:spcPct val="120000"/>
              </a:lnSpc>
              <a:defRPr sz="1400" i="1">
                <a:solidFill>
                  <a:schemeClr val="tx1"/>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7" name="Platshållare för innehåll 2">
            <a:extLst>
              <a:ext uri="{FF2B5EF4-FFF2-40B4-BE49-F238E27FC236}">
                <a16:creationId xmlns:a16="http://schemas.microsoft.com/office/drawing/2014/main" id="{26067E6D-2CAC-903B-BD59-758F4D80F96D}"/>
              </a:ext>
            </a:extLst>
          </p:cNvPr>
          <p:cNvSpPr>
            <a:spLocks noGrp="1"/>
          </p:cNvSpPr>
          <p:nvPr>
            <p:ph idx="1"/>
          </p:nvPr>
        </p:nvSpPr>
        <p:spPr>
          <a:xfrm>
            <a:off x="377682" y="1374766"/>
            <a:ext cx="5523246" cy="4526162"/>
          </a:xfrm>
        </p:spPr>
        <p:txBody>
          <a:bodyPr/>
          <a:lstStyle>
            <a:lvl1pPr>
              <a:lnSpc>
                <a:spcPct val="120000"/>
              </a:lnSpc>
              <a:defRPr sz="1600">
                <a:solidFill>
                  <a:schemeClr val="tx1"/>
                </a:solidFill>
              </a:defRPr>
            </a:lvl1pPr>
            <a:lvl2pPr>
              <a:lnSpc>
                <a:spcPct val="120000"/>
              </a:lnSpc>
              <a:defRPr sz="1400">
                <a:solidFill>
                  <a:schemeClr val="tx1"/>
                </a:solidFill>
              </a:defRPr>
            </a:lvl2pPr>
            <a:lvl3pPr>
              <a:lnSpc>
                <a:spcPct val="120000"/>
              </a:lnSpc>
              <a:defRPr sz="1400">
                <a:solidFill>
                  <a:schemeClr val="tx1"/>
                </a:solidFill>
              </a:defRPr>
            </a:lvl3pPr>
            <a:lvl4pPr>
              <a:lnSpc>
                <a:spcPct val="120000"/>
              </a:lnSpc>
              <a:defRPr sz="1400">
                <a:solidFill>
                  <a:schemeClr val="tx1"/>
                </a:solidFill>
              </a:defRPr>
            </a:lvl4pPr>
            <a:lvl5pPr>
              <a:lnSpc>
                <a:spcPct val="120000"/>
              </a:lnSpc>
              <a:defRPr sz="1400" i="1">
                <a:solidFill>
                  <a:schemeClr val="tx1"/>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4" name="Rubrik 1">
            <a:extLst>
              <a:ext uri="{FF2B5EF4-FFF2-40B4-BE49-F238E27FC236}">
                <a16:creationId xmlns:a16="http://schemas.microsoft.com/office/drawing/2014/main" id="{9EC87FD7-7584-60CE-7904-CAD0520113A8}"/>
              </a:ext>
            </a:extLst>
          </p:cNvPr>
          <p:cNvSpPr>
            <a:spLocks noGrp="1"/>
          </p:cNvSpPr>
          <p:nvPr>
            <p:ph type="title"/>
          </p:nvPr>
        </p:nvSpPr>
        <p:spPr>
          <a:xfrm>
            <a:off x="377682" y="329185"/>
            <a:ext cx="11436638" cy="856367"/>
          </a:xfrm>
        </p:spPr>
        <p:txBody>
          <a:bodyPr anchor="b"/>
          <a:lstStyle>
            <a:lvl1pPr>
              <a:lnSpc>
                <a:spcPct val="100000"/>
              </a:lnSpc>
              <a:defRPr sz="3000"/>
            </a:lvl1pPr>
          </a:lstStyle>
          <a:p>
            <a:r>
              <a:rPr lang="sv-SE"/>
              <a:t>Klicka här för att ändra mall för rubrikformat</a:t>
            </a:r>
            <a:endParaRPr lang="sv-SE" dirty="0"/>
          </a:p>
        </p:txBody>
      </p:sp>
      <p:pic>
        <p:nvPicPr>
          <p:cNvPr id="6" name="Bild 5">
            <a:extLst>
              <a:ext uri="{FF2B5EF4-FFF2-40B4-BE49-F238E27FC236}">
                <a16:creationId xmlns:a16="http://schemas.microsoft.com/office/drawing/2014/main" id="{E8FCAEA7-6915-16BA-CBC6-F51897E4CB77}"/>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1785617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amn + bild 4">
    <p:bg>
      <p:bgPr>
        <a:solidFill>
          <a:srgbClr val="F6F3EE"/>
        </a:solidFill>
        <a:effectLst/>
      </p:bgPr>
    </p:bg>
    <p:spTree>
      <p:nvGrpSpPr>
        <p:cNvPr id="1" name=""/>
        <p:cNvGrpSpPr/>
        <p:nvPr/>
      </p:nvGrpSpPr>
      <p:grpSpPr>
        <a:xfrm>
          <a:off x="0" y="0"/>
          <a:ext cx="0" cy="0"/>
          <a:chOff x="0" y="0"/>
          <a:chExt cx="0" cy="0"/>
        </a:xfrm>
      </p:grpSpPr>
      <p:pic>
        <p:nvPicPr>
          <p:cNvPr id="2" name="Bild 1">
            <a:extLst>
              <a:ext uri="{FF2B5EF4-FFF2-40B4-BE49-F238E27FC236}">
                <a16:creationId xmlns:a16="http://schemas.microsoft.com/office/drawing/2014/main" id="{CFF307A5-1A97-CA62-51CA-8B94648A6531}"/>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
        <p:nvSpPr>
          <p:cNvPr id="27" name="Platshållare för text 40">
            <a:extLst>
              <a:ext uri="{FF2B5EF4-FFF2-40B4-BE49-F238E27FC236}">
                <a16:creationId xmlns:a16="http://schemas.microsoft.com/office/drawing/2014/main" id="{134AF99F-2CF8-367C-ED62-DDA5626E172C}"/>
              </a:ext>
            </a:extLst>
          </p:cNvPr>
          <p:cNvSpPr>
            <a:spLocks noGrp="1"/>
          </p:cNvSpPr>
          <p:nvPr>
            <p:ph type="body" sz="quarter" idx="32" hasCustomPrompt="1"/>
          </p:nvPr>
        </p:nvSpPr>
        <p:spPr>
          <a:xfrm>
            <a:off x="9081662" y="5292106"/>
            <a:ext cx="2550865" cy="306000"/>
          </a:xfrm>
          <a:noFill/>
          <a:ln w="254000">
            <a:noFill/>
            <a:miter lim="800000"/>
          </a:ln>
        </p:spPr>
        <p:txBody>
          <a:bodyPr>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titel här</a:t>
            </a:r>
          </a:p>
        </p:txBody>
      </p:sp>
      <p:sp>
        <p:nvSpPr>
          <p:cNvPr id="26" name="Platshållare för text 40">
            <a:extLst>
              <a:ext uri="{FF2B5EF4-FFF2-40B4-BE49-F238E27FC236}">
                <a16:creationId xmlns:a16="http://schemas.microsoft.com/office/drawing/2014/main" id="{5779E707-A5E2-32D1-3432-CCC708DC25B2}"/>
              </a:ext>
            </a:extLst>
          </p:cNvPr>
          <p:cNvSpPr>
            <a:spLocks noGrp="1"/>
          </p:cNvSpPr>
          <p:nvPr>
            <p:ph type="body" sz="quarter" idx="31" hasCustomPrompt="1"/>
          </p:nvPr>
        </p:nvSpPr>
        <p:spPr>
          <a:xfrm>
            <a:off x="9081662" y="4949841"/>
            <a:ext cx="2550865" cy="338554"/>
          </a:xfrm>
          <a:noFill/>
          <a:ln w="254000">
            <a:noFill/>
            <a:miter lim="800000"/>
          </a:ln>
        </p:spPr>
        <p:txBody>
          <a:bodyPr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namn här</a:t>
            </a:r>
          </a:p>
        </p:txBody>
      </p:sp>
      <p:sp>
        <p:nvSpPr>
          <p:cNvPr id="33" name="Platshållare för bild 4">
            <a:extLst>
              <a:ext uri="{FF2B5EF4-FFF2-40B4-BE49-F238E27FC236}">
                <a16:creationId xmlns:a16="http://schemas.microsoft.com/office/drawing/2014/main" id="{79BC5922-E026-95D6-B670-35D0BA521E3A}"/>
              </a:ext>
            </a:extLst>
          </p:cNvPr>
          <p:cNvSpPr>
            <a:spLocks noGrp="1"/>
          </p:cNvSpPr>
          <p:nvPr>
            <p:ph type="pic" sz="quarter" idx="35"/>
          </p:nvPr>
        </p:nvSpPr>
        <p:spPr>
          <a:xfrm>
            <a:off x="9199919" y="1752437"/>
            <a:ext cx="2550865" cy="2832100"/>
          </a:xfrm>
          <a:prstGeom prst="roundRect">
            <a:avLst>
              <a:gd name="adj" fmla="val 2324"/>
            </a:avLst>
          </a:prstGeom>
          <a:solidFill>
            <a:schemeClr val="bg1"/>
          </a:solidFill>
        </p:spPr>
        <p:txBody>
          <a:bodyPr/>
          <a:lstStyle/>
          <a:p>
            <a:r>
              <a:rPr lang="sv-SE"/>
              <a:t>Klicka på ikonen för att lägga till en bild</a:t>
            </a:r>
          </a:p>
        </p:txBody>
      </p:sp>
      <p:sp>
        <p:nvSpPr>
          <p:cNvPr id="25" name="Platshållare för text 40">
            <a:extLst>
              <a:ext uri="{FF2B5EF4-FFF2-40B4-BE49-F238E27FC236}">
                <a16:creationId xmlns:a16="http://schemas.microsoft.com/office/drawing/2014/main" id="{569DE17A-6BC7-D6D6-DC18-6897295A34D2}"/>
              </a:ext>
            </a:extLst>
          </p:cNvPr>
          <p:cNvSpPr>
            <a:spLocks noGrp="1"/>
          </p:cNvSpPr>
          <p:nvPr>
            <p:ph type="body" sz="quarter" idx="30" hasCustomPrompt="1"/>
          </p:nvPr>
        </p:nvSpPr>
        <p:spPr>
          <a:xfrm>
            <a:off x="6152481" y="5292106"/>
            <a:ext cx="2550865" cy="306000"/>
          </a:xfrm>
          <a:noFill/>
          <a:ln w="254000">
            <a:noFill/>
            <a:miter lim="800000"/>
          </a:ln>
        </p:spPr>
        <p:txBody>
          <a:bodyPr>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titel här</a:t>
            </a:r>
          </a:p>
        </p:txBody>
      </p:sp>
      <p:sp>
        <p:nvSpPr>
          <p:cNvPr id="24" name="Platshållare för text 40">
            <a:extLst>
              <a:ext uri="{FF2B5EF4-FFF2-40B4-BE49-F238E27FC236}">
                <a16:creationId xmlns:a16="http://schemas.microsoft.com/office/drawing/2014/main" id="{0290BFB7-2757-C186-DC00-0599DB84F927}"/>
              </a:ext>
            </a:extLst>
          </p:cNvPr>
          <p:cNvSpPr>
            <a:spLocks noGrp="1"/>
          </p:cNvSpPr>
          <p:nvPr>
            <p:ph type="body" sz="quarter" idx="29" hasCustomPrompt="1"/>
          </p:nvPr>
        </p:nvSpPr>
        <p:spPr>
          <a:xfrm>
            <a:off x="6152481" y="4949841"/>
            <a:ext cx="2550865" cy="338554"/>
          </a:xfrm>
          <a:noFill/>
          <a:ln w="254000">
            <a:noFill/>
            <a:miter lim="800000"/>
          </a:ln>
        </p:spPr>
        <p:txBody>
          <a:bodyPr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namn här</a:t>
            </a:r>
          </a:p>
        </p:txBody>
      </p:sp>
      <p:sp>
        <p:nvSpPr>
          <p:cNvPr id="32" name="Platshållare för bild 4">
            <a:extLst>
              <a:ext uri="{FF2B5EF4-FFF2-40B4-BE49-F238E27FC236}">
                <a16:creationId xmlns:a16="http://schemas.microsoft.com/office/drawing/2014/main" id="{1FF6D9D4-3B4F-B917-6DB2-042A449074D6}"/>
              </a:ext>
            </a:extLst>
          </p:cNvPr>
          <p:cNvSpPr>
            <a:spLocks noGrp="1"/>
          </p:cNvSpPr>
          <p:nvPr>
            <p:ph type="pic" sz="quarter" idx="34"/>
          </p:nvPr>
        </p:nvSpPr>
        <p:spPr>
          <a:xfrm>
            <a:off x="6286239" y="1752437"/>
            <a:ext cx="2550865" cy="2832100"/>
          </a:xfrm>
          <a:prstGeom prst="roundRect">
            <a:avLst>
              <a:gd name="adj" fmla="val 2324"/>
            </a:avLst>
          </a:prstGeom>
          <a:solidFill>
            <a:schemeClr val="bg1"/>
          </a:solidFill>
        </p:spPr>
        <p:txBody>
          <a:bodyPr/>
          <a:lstStyle/>
          <a:p>
            <a:r>
              <a:rPr lang="sv-SE"/>
              <a:t>Klicka på ikonen för att lägga till en bild</a:t>
            </a:r>
          </a:p>
        </p:txBody>
      </p:sp>
      <p:sp>
        <p:nvSpPr>
          <p:cNvPr id="23" name="Platshållare för text 40">
            <a:extLst>
              <a:ext uri="{FF2B5EF4-FFF2-40B4-BE49-F238E27FC236}">
                <a16:creationId xmlns:a16="http://schemas.microsoft.com/office/drawing/2014/main" id="{494D1AF0-66E2-B815-029B-C700150AEBF4}"/>
              </a:ext>
            </a:extLst>
          </p:cNvPr>
          <p:cNvSpPr>
            <a:spLocks noGrp="1"/>
          </p:cNvSpPr>
          <p:nvPr>
            <p:ph type="body" sz="quarter" idx="28" hasCustomPrompt="1"/>
          </p:nvPr>
        </p:nvSpPr>
        <p:spPr>
          <a:xfrm>
            <a:off x="3238799" y="5292106"/>
            <a:ext cx="2550865" cy="306000"/>
          </a:xfrm>
          <a:noFill/>
          <a:ln w="254000">
            <a:noFill/>
            <a:miter lim="800000"/>
          </a:ln>
        </p:spPr>
        <p:txBody>
          <a:bodyPr>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titel här</a:t>
            </a:r>
          </a:p>
        </p:txBody>
      </p:sp>
      <p:sp>
        <p:nvSpPr>
          <p:cNvPr id="22" name="Platshållare för text 40">
            <a:extLst>
              <a:ext uri="{FF2B5EF4-FFF2-40B4-BE49-F238E27FC236}">
                <a16:creationId xmlns:a16="http://schemas.microsoft.com/office/drawing/2014/main" id="{223D620D-3A6A-C9FF-29C8-3BD4D37F33C7}"/>
              </a:ext>
            </a:extLst>
          </p:cNvPr>
          <p:cNvSpPr>
            <a:spLocks noGrp="1"/>
          </p:cNvSpPr>
          <p:nvPr>
            <p:ph type="body" sz="quarter" idx="27" hasCustomPrompt="1"/>
          </p:nvPr>
        </p:nvSpPr>
        <p:spPr>
          <a:xfrm>
            <a:off x="3238799" y="4949841"/>
            <a:ext cx="2550865" cy="338554"/>
          </a:xfrm>
          <a:noFill/>
          <a:ln w="254000">
            <a:noFill/>
            <a:miter lim="800000"/>
          </a:ln>
        </p:spPr>
        <p:txBody>
          <a:bodyPr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namn här</a:t>
            </a:r>
          </a:p>
        </p:txBody>
      </p:sp>
      <p:sp>
        <p:nvSpPr>
          <p:cNvPr id="31" name="Platshållare för bild 4">
            <a:extLst>
              <a:ext uri="{FF2B5EF4-FFF2-40B4-BE49-F238E27FC236}">
                <a16:creationId xmlns:a16="http://schemas.microsoft.com/office/drawing/2014/main" id="{887E929E-1235-F6D1-6FED-58F07258BEE4}"/>
              </a:ext>
            </a:extLst>
          </p:cNvPr>
          <p:cNvSpPr>
            <a:spLocks noGrp="1"/>
          </p:cNvSpPr>
          <p:nvPr>
            <p:ph type="pic" sz="quarter" idx="33"/>
          </p:nvPr>
        </p:nvSpPr>
        <p:spPr>
          <a:xfrm>
            <a:off x="3372559" y="1752437"/>
            <a:ext cx="2550865" cy="2832100"/>
          </a:xfrm>
          <a:prstGeom prst="roundRect">
            <a:avLst>
              <a:gd name="adj" fmla="val 2324"/>
            </a:avLst>
          </a:prstGeom>
          <a:solidFill>
            <a:schemeClr val="bg1"/>
          </a:solidFill>
        </p:spPr>
        <p:txBody>
          <a:bodyPr/>
          <a:lstStyle/>
          <a:p>
            <a:r>
              <a:rPr lang="sv-SE"/>
              <a:t>Klicka på ikonen för att lägga till en bild</a:t>
            </a:r>
          </a:p>
        </p:txBody>
      </p:sp>
      <p:sp>
        <p:nvSpPr>
          <p:cNvPr id="48" name="Platshållare för text 40">
            <a:extLst>
              <a:ext uri="{FF2B5EF4-FFF2-40B4-BE49-F238E27FC236}">
                <a16:creationId xmlns:a16="http://schemas.microsoft.com/office/drawing/2014/main" id="{F206BDF8-0932-C34B-3E45-73A3992E5711}"/>
              </a:ext>
            </a:extLst>
          </p:cNvPr>
          <p:cNvSpPr>
            <a:spLocks noGrp="1"/>
          </p:cNvSpPr>
          <p:nvPr>
            <p:ph type="body" sz="quarter" idx="22" hasCustomPrompt="1"/>
          </p:nvPr>
        </p:nvSpPr>
        <p:spPr>
          <a:xfrm>
            <a:off x="356114" y="5292106"/>
            <a:ext cx="2550865" cy="306000"/>
          </a:xfrm>
          <a:noFill/>
          <a:ln w="254000">
            <a:noFill/>
            <a:miter lim="800000"/>
          </a:ln>
        </p:spPr>
        <p:txBody>
          <a:bodyPr>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titel här</a:t>
            </a:r>
          </a:p>
        </p:txBody>
      </p:sp>
      <p:sp>
        <p:nvSpPr>
          <p:cNvPr id="41" name="Platshållare för text 40">
            <a:extLst>
              <a:ext uri="{FF2B5EF4-FFF2-40B4-BE49-F238E27FC236}">
                <a16:creationId xmlns:a16="http://schemas.microsoft.com/office/drawing/2014/main" id="{43857002-B30F-004F-D0D9-20A47C8D33D0}"/>
              </a:ext>
            </a:extLst>
          </p:cNvPr>
          <p:cNvSpPr>
            <a:spLocks noGrp="1"/>
          </p:cNvSpPr>
          <p:nvPr>
            <p:ph type="body" sz="quarter" idx="21" hasCustomPrompt="1"/>
          </p:nvPr>
        </p:nvSpPr>
        <p:spPr>
          <a:xfrm>
            <a:off x="356114" y="4949841"/>
            <a:ext cx="2550865" cy="338554"/>
          </a:xfrm>
          <a:noFill/>
          <a:ln w="254000">
            <a:noFill/>
            <a:miter lim="800000"/>
          </a:ln>
        </p:spPr>
        <p:txBody>
          <a:bodyPr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namn här</a:t>
            </a:r>
          </a:p>
        </p:txBody>
      </p:sp>
      <p:sp>
        <p:nvSpPr>
          <p:cNvPr id="5" name="Platshållare för bild 4">
            <a:extLst>
              <a:ext uri="{FF2B5EF4-FFF2-40B4-BE49-F238E27FC236}">
                <a16:creationId xmlns:a16="http://schemas.microsoft.com/office/drawing/2014/main" id="{ADA1EF5B-CA56-A2DC-00C8-24CD0BAB3315}"/>
              </a:ext>
            </a:extLst>
          </p:cNvPr>
          <p:cNvSpPr>
            <a:spLocks noGrp="1"/>
          </p:cNvSpPr>
          <p:nvPr>
            <p:ph type="pic" sz="quarter" idx="23"/>
          </p:nvPr>
        </p:nvSpPr>
        <p:spPr>
          <a:xfrm>
            <a:off x="458879" y="1752437"/>
            <a:ext cx="2550865" cy="2832100"/>
          </a:xfrm>
          <a:prstGeom prst="roundRect">
            <a:avLst>
              <a:gd name="adj" fmla="val 2324"/>
            </a:avLst>
          </a:prstGeom>
          <a:solidFill>
            <a:schemeClr val="bg1"/>
          </a:solidFill>
        </p:spPr>
        <p:txBody>
          <a:bodyPr/>
          <a:lstStyle/>
          <a:p>
            <a:r>
              <a:rPr lang="sv-SE"/>
              <a:t>Klicka på ikonen för att lägga till en bild</a:t>
            </a:r>
          </a:p>
        </p:txBody>
      </p:sp>
      <p:sp>
        <p:nvSpPr>
          <p:cNvPr id="7" name="Platshållare för text 8">
            <a:extLst>
              <a:ext uri="{FF2B5EF4-FFF2-40B4-BE49-F238E27FC236}">
                <a16:creationId xmlns:a16="http://schemas.microsoft.com/office/drawing/2014/main" id="{DB9FCF46-FDFB-D1D7-1398-91ABB05FAB8F}"/>
              </a:ext>
            </a:extLst>
          </p:cNvPr>
          <p:cNvSpPr>
            <a:spLocks noGrp="1"/>
          </p:cNvSpPr>
          <p:nvPr>
            <p:ph type="body" sz="quarter" idx="12" hasCustomPrompt="1"/>
          </p:nvPr>
        </p:nvSpPr>
        <p:spPr>
          <a:xfrm>
            <a:off x="6173491" y="598422"/>
            <a:ext cx="5554716" cy="876535"/>
          </a:xfrm>
        </p:spPr>
        <p:txBody>
          <a:bodyPr>
            <a:noAutofit/>
          </a:bodyPr>
          <a:lstStyle>
            <a:lvl1pPr marL="12700" indent="0">
              <a:buNone/>
              <a:tabLst/>
              <a:defRPr lang="sv-SE" sz="1400" b="0" i="0" smtClean="0">
                <a:effectLst/>
                <a:latin typeface="Segoe UI" panose="020B0502040204020203" pitchFamily="34" charset="0"/>
              </a:defRPr>
            </a:lvl1pPr>
            <a:lvl2pPr>
              <a:buNone/>
              <a:defRPr/>
            </a:lvl2pPr>
            <a:lvl3pPr>
              <a:buNone/>
              <a:defRPr/>
            </a:lvl3pPr>
            <a:lvl4pPr>
              <a:buNone/>
              <a:defRPr/>
            </a:lvl4pPr>
            <a:lvl5pPr>
              <a:buNone/>
              <a:defRPr/>
            </a:lvl5pPr>
          </a:lstStyle>
          <a:p>
            <a:pPr lvl="0"/>
            <a:r>
              <a:rPr lang="sv-SE" b="0" i="0">
                <a:solidFill>
                  <a:srgbClr val="212121"/>
                </a:solidFill>
                <a:effectLst/>
                <a:latin typeface="Public Sans" pitchFamily="2" charset="77"/>
              </a:rPr>
              <a:t>Klicka här för att ändra text</a:t>
            </a:r>
            <a:endParaRPr lang="sv-SE"/>
          </a:p>
        </p:txBody>
      </p:sp>
      <p:sp>
        <p:nvSpPr>
          <p:cNvPr id="6" name="Rubrik 1">
            <a:extLst>
              <a:ext uri="{FF2B5EF4-FFF2-40B4-BE49-F238E27FC236}">
                <a16:creationId xmlns:a16="http://schemas.microsoft.com/office/drawing/2014/main" id="{AF17E7C0-9ACF-35B4-D04D-38A9A733467A}"/>
              </a:ext>
            </a:extLst>
          </p:cNvPr>
          <p:cNvSpPr>
            <a:spLocks noGrp="1"/>
          </p:cNvSpPr>
          <p:nvPr>
            <p:ph type="title"/>
          </p:nvPr>
        </p:nvSpPr>
        <p:spPr>
          <a:xfrm>
            <a:off x="340615" y="427361"/>
            <a:ext cx="5450585" cy="1047596"/>
          </a:xfrm>
        </p:spPr>
        <p:txBody>
          <a:bodyPr anchor="t">
            <a:noAutofit/>
          </a:bodyPr>
          <a:lstStyle>
            <a:lvl1pPr>
              <a:defRPr sz="3000"/>
            </a:lvl1pPr>
          </a:lstStyle>
          <a:p>
            <a:r>
              <a:rPr lang="sv-SE"/>
              <a:t>Klicka här för att ändra mall för rubrikformat</a:t>
            </a:r>
          </a:p>
        </p:txBody>
      </p:sp>
    </p:spTree>
    <p:extLst>
      <p:ext uri="{BB962C8B-B14F-4D97-AF65-F5344CB8AC3E}">
        <p14:creationId xmlns:p14="http://schemas.microsoft.com/office/powerpoint/2010/main" val="17699981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 bild 3">
    <p:bg>
      <p:bgPr>
        <a:solidFill>
          <a:srgbClr val="CAC7C4"/>
        </a:solidFill>
        <a:effectLst/>
      </p:bgPr>
    </p:bg>
    <p:spTree>
      <p:nvGrpSpPr>
        <p:cNvPr id="1" name=""/>
        <p:cNvGrpSpPr/>
        <p:nvPr/>
      </p:nvGrpSpPr>
      <p:grpSpPr>
        <a:xfrm>
          <a:off x="0" y="0"/>
          <a:ext cx="0" cy="0"/>
          <a:chOff x="0" y="0"/>
          <a:chExt cx="0" cy="0"/>
        </a:xfrm>
      </p:grpSpPr>
      <p:sp>
        <p:nvSpPr>
          <p:cNvPr id="17" name="Rektangel med rundade hörn 16">
            <a:extLst>
              <a:ext uri="{FF2B5EF4-FFF2-40B4-BE49-F238E27FC236}">
                <a16:creationId xmlns:a16="http://schemas.microsoft.com/office/drawing/2014/main" id="{4B42C060-305E-9F78-243A-001FB40F29AD}"/>
              </a:ext>
              <a:ext uri="{C183D7F6-B498-43B3-948B-1728B52AA6E4}">
                <adec:decorative xmlns:adec="http://schemas.microsoft.com/office/drawing/2017/decorative" val="1"/>
              </a:ext>
            </a:extLst>
          </p:cNvPr>
          <p:cNvSpPr/>
          <p:nvPr userDrawn="1"/>
        </p:nvSpPr>
        <p:spPr>
          <a:xfrm>
            <a:off x="450343" y="1581406"/>
            <a:ext cx="3623416" cy="4441442"/>
          </a:xfrm>
          <a:prstGeom prst="roundRect">
            <a:avLst>
              <a:gd name="adj" fmla="val 2113"/>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1" name="Bild 10">
            <a:extLst>
              <a:ext uri="{FF2B5EF4-FFF2-40B4-BE49-F238E27FC236}">
                <a16:creationId xmlns:a16="http://schemas.microsoft.com/office/drawing/2014/main" id="{66341A13-2CFD-961E-9EFF-957BA5312A9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
        <p:nvSpPr>
          <p:cNvPr id="24" name="Rektangel med rundade hörn 23">
            <a:extLst>
              <a:ext uri="{FF2B5EF4-FFF2-40B4-BE49-F238E27FC236}">
                <a16:creationId xmlns:a16="http://schemas.microsoft.com/office/drawing/2014/main" id="{7D954E3C-F3DA-BF38-05E2-B2299A297EA0}"/>
              </a:ext>
              <a:ext uri="{C183D7F6-B498-43B3-948B-1728B52AA6E4}">
                <adec:decorative xmlns:adec="http://schemas.microsoft.com/office/drawing/2017/decorative" val="1"/>
              </a:ext>
            </a:extLst>
          </p:cNvPr>
          <p:cNvSpPr/>
          <p:nvPr userDrawn="1"/>
        </p:nvSpPr>
        <p:spPr>
          <a:xfrm>
            <a:off x="8118241" y="1581406"/>
            <a:ext cx="3623416" cy="4441442"/>
          </a:xfrm>
          <a:prstGeom prst="roundRect">
            <a:avLst>
              <a:gd name="adj" fmla="val 2113"/>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Rektangel med rundade hörn 27">
            <a:extLst>
              <a:ext uri="{FF2B5EF4-FFF2-40B4-BE49-F238E27FC236}">
                <a16:creationId xmlns:a16="http://schemas.microsoft.com/office/drawing/2014/main" id="{CB5F6F5C-7C51-DB82-C5CD-15B8D232E133}"/>
              </a:ext>
              <a:ext uri="{C183D7F6-B498-43B3-948B-1728B52AA6E4}">
                <adec:decorative xmlns:adec="http://schemas.microsoft.com/office/drawing/2017/decorative" val="1"/>
              </a:ext>
            </a:extLst>
          </p:cNvPr>
          <p:cNvSpPr/>
          <p:nvPr userDrawn="1"/>
        </p:nvSpPr>
        <p:spPr>
          <a:xfrm>
            <a:off x="4284292" y="1581406"/>
            <a:ext cx="3623416" cy="4441442"/>
          </a:xfrm>
          <a:prstGeom prst="roundRect">
            <a:avLst>
              <a:gd name="adj" fmla="val 2113"/>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Platshållare för text 40">
            <a:extLst>
              <a:ext uri="{FF2B5EF4-FFF2-40B4-BE49-F238E27FC236}">
                <a16:creationId xmlns:a16="http://schemas.microsoft.com/office/drawing/2014/main" id="{546D95A3-041F-BACD-CFC1-F5A8C794E840}"/>
              </a:ext>
            </a:extLst>
          </p:cNvPr>
          <p:cNvSpPr>
            <a:spLocks noGrp="1"/>
          </p:cNvSpPr>
          <p:nvPr>
            <p:ph type="body" sz="quarter" idx="25" hasCustomPrompt="1"/>
          </p:nvPr>
        </p:nvSpPr>
        <p:spPr>
          <a:xfrm>
            <a:off x="8190862" y="5239366"/>
            <a:ext cx="3321800" cy="307777"/>
          </a:xfrm>
          <a:noFill/>
          <a:ln w="254000">
            <a:noFill/>
            <a:miter lim="800000"/>
          </a:ln>
        </p:spPr>
        <p:txBody>
          <a:bodyPr wrap="square">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innehåll här</a:t>
            </a:r>
          </a:p>
        </p:txBody>
      </p:sp>
      <p:sp>
        <p:nvSpPr>
          <p:cNvPr id="25" name="Platshållare för text 40">
            <a:extLst>
              <a:ext uri="{FF2B5EF4-FFF2-40B4-BE49-F238E27FC236}">
                <a16:creationId xmlns:a16="http://schemas.microsoft.com/office/drawing/2014/main" id="{01C38230-94AE-1A03-95B6-99DBEB03D500}"/>
              </a:ext>
            </a:extLst>
          </p:cNvPr>
          <p:cNvSpPr>
            <a:spLocks noGrp="1"/>
          </p:cNvSpPr>
          <p:nvPr>
            <p:ph type="body" sz="quarter" idx="24" hasCustomPrompt="1"/>
          </p:nvPr>
        </p:nvSpPr>
        <p:spPr>
          <a:xfrm>
            <a:off x="8190862" y="4897101"/>
            <a:ext cx="3321800" cy="338554"/>
          </a:xfrm>
          <a:noFill/>
          <a:ln w="254000">
            <a:noFill/>
            <a:miter lim="800000"/>
          </a:ln>
        </p:spPr>
        <p:txBody>
          <a:bodyPr wrap="square"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rubrik här</a:t>
            </a:r>
          </a:p>
        </p:txBody>
      </p:sp>
      <p:sp>
        <p:nvSpPr>
          <p:cNvPr id="27" name="Platshållare för bild 4">
            <a:extLst>
              <a:ext uri="{FF2B5EF4-FFF2-40B4-BE49-F238E27FC236}">
                <a16:creationId xmlns:a16="http://schemas.microsoft.com/office/drawing/2014/main" id="{7813B2D8-A08B-725F-0DD0-CA877FD241A0}"/>
              </a:ext>
            </a:extLst>
          </p:cNvPr>
          <p:cNvSpPr>
            <a:spLocks noGrp="1"/>
          </p:cNvSpPr>
          <p:nvPr>
            <p:ph type="pic" sz="quarter" idx="26"/>
          </p:nvPr>
        </p:nvSpPr>
        <p:spPr>
          <a:xfrm>
            <a:off x="8269244" y="1730449"/>
            <a:ext cx="3321800" cy="2832100"/>
          </a:xfrm>
          <a:prstGeom prst="roundRect">
            <a:avLst>
              <a:gd name="adj" fmla="val 2316"/>
            </a:avLst>
          </a:prstGeom>
          <a:solidFill>
            <a:schemeClr val="bg1"/>
          </a:solidFill>
        </p:spPr>
        <p:txBody>
          <a:bodyPr/>
          <a:lstStyle/>
          <a:p>
            <a:r>
              <a:rPr lang="sv-SE"/>
              <a:t>Klicka på ikonen för att lägga till en bild</a:t>
            </a:r>
          </a:p>
        </p:txBody>
      </p:sp>
      <p:sp>
        <p:nvSpPr>
          <p:cNvPr id="30" name="Platshållare för text 40">
            <a:extLst>
              <a:ext uri="{FF2B5EF4-FFF2-40B4-BE49-F238E27FC236}">
                <a16:creationId xmlns:a16="http://schemas.microsoft.com/office/drawing/2014/main" id="{8E7E737B-EA89-3D15-7BB7-2F7F48B8E095}"/>
              </a:ext>
            </a:extLst>
          </p:cNvPr>
          <p:cNvSpPr>
            <a:spLocks noGrp="1"/>
          </p:cNvSpPr>
          <p:nvPr>
            <p:ph type="body" sz="quarter" idx="28" hasCustomPrompt="1"/>
          </p:nvPr>
        </p:nvSpPr>
        <p:spPr>
          <a:xfrm>
            <a:off x="4356913" y="5239366"/>
            <a:ext cx="3321800" cy="307777"/>
          </a:xfrm>
          <a:noFill/>
          <a:ln w="254000">
            <a:noFill/>
            <a:miter lim="800000"/>
          </a:ln>
        </p:spPr>
        <p:txBody>
          <a:bodyPr wrap="square">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innehåll här</a:t>
            </a:r>
          </a:p>
        </p:txBody>
      </p:sp>
      <p:sp>
        <p:nvSpPr>
          <p:cNvPr id="29" name="Platshållare för text 40">
            <a:extLst>
              <a:ext uri="{FF2B5EF4-FFF2-40B4-BE49-F238E27FC236}">
                <a16:creationId xmlns:a16="http://schemas.microsoft.com/office/drawing/2014/main" id="{B4D8E5E0-748B-E80E-4B1C-44960D0BB9E8}"/>
              </a:ext>
            </a:extLst>
          </p:cNvPr>
          <p:cNvSpPr>
            <a:spLocks noGrp="1"/>
          </p:cNvSpPr>
          <p:nvPr>
            <p:ph type="body" sz="quarter" idx="27" hasCustomPrompt="1"/>
          </p:nvPr>
        </p:nvSpPr>
        <p:spPr>
          <a:xfrm>
            <a:off x="4356913" y="4897101"/>
            <a:ext cx="3321800" cy="338554"/>
          </a:xfrm>
          <a:noFill/>
          <a:ln w="254000">
            <a:noFill/>
            <a:miter lim="800000"/>
          </a:ln>
        </p:spPr>
        <p:txBody>
          <a:bodyPr wrap="square"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rubrik här</a:t>
            </a:r>
          </a:p>
        </p:txBody>
      </p:sp>
      <p:sp>
        <p:nvSpPr>
          <p:cNvPr id="31" name="Platshållare för bild 4">
            <a:extLst>
              <a:ext uri="{FF2B5EF4-FFF2-40B4-BE49-F238E27FC236}">
                <a16:creationId xmlns:a16="http://schemas.microsoft.com/office/drawing/2014/main" id="{A8034743-1469-DA5D-C535-D6A3DA5DCEC9}"/>
              </a:ext>
            </a:extLst>
          </p:cNvPr>
          <p:cNvSpPr>
            <a:spLocks noGrp="1"/>
          </p:cNvSpPr>
          <p:nvPr>
            <p:ph type="pic" sz="quarter" idx="29"/>
          </p:nvPr>
        </p:nvSpPr>
        <p:spPr>
          <a:xfrm>
            <a:off x="4435295" y="1730449"/>
            <a:ext cx="3321800" cy="2832100"/>
          </a:xfrm>
          <a:prstGeom prst="roundRect">
            <a:avLst>
              <a:gd name="adj" fmla="val 2540"/>
            </a:avLst>
          </a:prstGeom>
          <a:solidFill>
            <a:schemeClr val="bg1"/>
          </a:solidFill>
        </p:spPr>
        <p:txBody>
          <a:bodyPr/>
          <a:lstStyle/>
          <a:p>
            <a:r>
              <a:rPr lang="sv-SE"/>
              <a:t>Klicka på ikonen för att lägga till en bild</a:t>
            </a:r>
          </a:p>
        </p:txBody>
      </p:sp>
      <p:sp>
        <p:nvSpPr>
          <p:cNvPr id="21" name="Platshållare för text 40">
            <a:extLst>
              <a:ext uri="{FF2B5EF4-FFF2-40B4-BE49-F238E27FC236}">
                <a16:creationId xmlns:a16="http://schemas.microsoft.com/office/drawing/2014/main" id="{CFB2123D-BFEC-EB82-15F9-CEFD4A32B093}"/>
              </a:ext>
            </a:extLst>
          </p:cNvPr>
          <p:cNvSpPr>
            <a:spLocks noGrp="1"/>
          </p:cNvSpPr>
          <p:nvPr>
            <p:ph type="body" sz="quarter" idx="22" hasCustomPrompt="1"/>
          </p:nvPr>
        </p:nvSpPr>
        <p:spPr>
          <a:xfrm>
            <a:off x="522964" y="5239366"/>
            <a:ext cx="3321800" cy="307777"/>
          </a:xfrm>
          <a:noFill/>
          <a:ln w="254000">
            <a:noFill/>
            <a:miter lim="800000"/>
          </a:ln>
        </p:spPr>
        <p:txBody>
          <a:bodyPr wrap="square">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innehåll här</a:t>
            </a:r>
          </a:p>
        </p:txBody>
      </p:sp>
      <p:sp>
        <p:nvSpPr>
          <p:cNvPr id="20" name="Platshållare för text 40">
            <a:extLst>
              <a:ext uri="{FF2B5EF4-FFF2-40B4-BE49-F238E27FC236}">
                <a16:creationId xmlns:a16="http://schemas.microsoft.com/office/drawing/2014/main" id="{F5397780-75CA-74C2-D370-E2D1469C9044}"/>
              </a:ext>
            </a:extLst>
          </p:cNvPr>
          <p:cNvSpPr>
            <a:spLocks noGrp="1"/>
          </p:cNvSpPr>
          <p:nvPr>
            <p:ph type="body" sz="quarter" idx="21" hasCustomPrompt="1"/>
          </p:nvPr>
        </p:nvSpPr>
        <p:spPr>
          <a:xfrm>
            <a:off x="522964" y="4897101"/>
            <a:ext cx="3321800" cy="338554"/>
          </a:xfrm>
          <a:noFill/>
          <a:ln w="254000">
            <a:noFill/>
            <a:miter lim="800000"/>
          </a:ln>
        </p:spPr>
        <p:txBody>
          <a:bodyPr wrap="square"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rubrik här</a:t>
            </a:r>
          </a:p>
        </p:txBody>
      </p:sp>
      <p:sp>
        <p:nvSpPr>
          <p:cNvPr id="22" name="Platshållare för bild 4">
            <a:extLst>
              <a:ext uri="{FF2B5EF4-FFF2-40B4-BE49-F238E27FC236}">
                <a16:creationId xmlns:a16="http://schemas.microsoft.com/office/drawing/2014/main" id="{0BE56747-6A7D-9995-7DB0-F51E20F1C9A4}"/>
              </a:ext>
            </a:extLst>
          </p:cNvPr>
          <p:cNvSpPr>
            <a:spLocks noGrp="1"/>
          </p:cNvSpPr>
          <p:nvPr>
            <p:ph type="pic" sz="quarter" idx="23"/>
          </p:nvPr>
        </p:nvSpPr>
        <p:spPr>
          <a:xfrm>
            <a:off x="601346" y="1730449"/>
            <a:ext cx="3321800" cy="2832100"/>
          </a:xfrm>
          <a:prstGeom prst="roundRect">
            <a:avLst>
              <a:gd name="adj" fmla="val 2204"/>
            </a:avLst>
          </a:prstGeom>
          <a:solidFill>
            <a:schemeClr val="bg1"/>
          </a:solidFill>
        </p:spPr>
        <p:txBody>
          <a:bodyPr/>
          <a:lstStyle/>
          <a:p>
            <a:r>
              <a:rPr lang="sv-SE"/>
              <a:t>Klicka på ikonen för att lägga till en bild</a:t>
            </a:r>
          </a:p>
        </p:txBody>
      </p:sp>
      <p:sp>
        <p:nvSpPr>
          <p:cNvPr id="18" name="Platshållare för text 8">
            <a:extLst>
              <a:ext uri="{FF2B5EF4-FFF2-40B4-BE49-F238E27FC236}">
                <a16:creationId xmlns:a16="http://schemas.microsoft.com/office/drawing/2014/main" id="{A50AAF1C-8CED-8203-72FE-336296B823B6}"/>
              </a:ext>
            </a:extLst>
          </p:cNvPr>
          <p:cNvSpPr>
            <a:spLocks noGrp="1"/>
          </p:cNvSpPr>
          <p:nvPr>
            <p:ph type="body" sz="quarter" idx="12" hasCustomPrompt="1"/>
          </p:nvPr>
        </p:nvSpPr>
        <p:spPr>
          <a:xfrm>
            <a:off x="6173491" y="598422"/>
            <a:ext cx="5554716" cy="876535"/>
          </a:xfrm>
        </p:spPr>
        <p:txBody>
          <a:bodyPr>
            <a:noAutofit/>
          </a:bodyPr>
          <a:lstStyle>
            <a:lvl1pPr marL="12700" indent="0">
              <a:buNone/>
              <a:tabLst/>
              <a:defRPr lang="sv-SE" sz="1400" b="0" i="0" smtClean="0">
                <a:effectLst/>
                <a:latin typeface="Segoe UI" panose="020B0502040204020203" pitchFamily="34" charset="0"/>
              </a:defRPr>
            </a:lvl1pPr>
            <a:lvl2pPr>
              <a:buNone/>
              <a:defRPr/>
            </a:lvl2pPr>
            <a:lvl3pPr>
              <a:buNone/>
              <a:defRPr/>
            </a:lvl3pPr>
            <a:lvl4pPr>
              <a:buNone/>
              <a:defRPr/>
            </a:lvl4pPr>
            <a:lvl5pPr>
              <a:buNone/>
              <a:defRPr/>
            </a:lvl5pPr>
          </a:lstStyle>
          <a:p>
            <a:pPr lvl="0"/>
            <a:r>
              <a:rPr lang="sv-SE" b="0" i="0">
                <a:solidFill>
                  <a:srgbClr val="212121"/>
                </a:solidFill>
                <a:effectLst/>
                <a:latin typeface="Public Sans" pitchFamily="2" charset="77"/>
              </a:rPr>
              <a:t>Klicka här för att ändra text</a:t>
            </a:r>
            <a:endParaRPr lang="sv-SE"/>
          </a:p>
        </p:txBody>
      </p:sp>
      <p:sp>
        <p:nvSpPr>
          <p:cNvPr id="4" name="Rubrik 1">
            <a:extLst>
              <a:ext uri="{FF2B5EF4-FFF2-40B4-BE49-F238E27FC236}">
                <a16:creationId xmlns:a16="http://schemas.microsoft.com/office/drawing/2014/main" id="{676FF661-5286-8921-A383-3F101683FB0F}"/>
              </a:ext>
            </a:extLst>
          </p:cNvPr>
          <p:cNvSpPr>
            <a:spLocks noGrp="1"/>
          </p:cNvSpPr>
          <p:nvPr>
            <p:ph type="title"/>
          </p:nvPr>
        </p:nvSpPr>
        <p:spPr>
          <a:xfrm>
            <a:off x="340615" y="427361"/>
            <a:ext cx="5450585" cy="1047596"/>
          </a:xfrm>
        </p:spPr>
        <p:txBody>
          <a:bodyPr anchor="t">
            <a:noAutofit/>
          </a:bodyPr>
          <a:lstStyle>
            <a:lvl1pPr>
              <a:defRPr sz="3000"/>
            </a:lvl1pPr>
          </a:lstStyle>
          <a:p>
            <a:r>
              <a:rPr lang="sv-SE"/>
              <a:t>Klicka här för att ändra mall för rubrikformat</a:t>
            </a:r>
          </a:p>
        </p:txBody>
      </p:sp>
    </p:spTree>
    <p:extLst>
      <p:ext uri="{BB962C8B-B14F-4D97-AF65-F5344CB8AC3E}">
        <p14:creationId xmlns:p14="http://schemas.microsoft.com/office/powerpoint/2010/main" val="1398520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Tom sida">
    <p:spTree>
      <p:nvGrpSpPr>
        <p:cNvPr id="1" name=""/>
        <p:cNvGrpSpPr/>
        <p:nvPr/>
      </p:nvGrpSpPr>
      <p:grpSpPr>
        <a:xfrm>
          <a:off x="0" y="0"/>
          <a:ext cx="0" cy="0"/>
          <a:chOff x="0" y="0"/>
          <a:chExt cx="0" cy="0"/>
        </a:xfrm>
      </p:grpSpPr>
      <p:pic>
        <p:nvPicPr>
          <p:cNvPr id="3" name="Bild 2">
            <a:extLst>
              <a:ext uri="{FF2B5EF4-FFF2-40B4-BE49-F238E27FC236}">
                <a16:creationId xmlns:a16="http://schemas.microsoft.com/office/drawing/2014/main" id="{EC9AECC9-2BE1-4BD5-EBA6-B738E7A157BB}"/>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32324899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ista sida">
    <p:bg>
      <p:bgPr>
        <a:solidFill>
          <a:schemeClr val="tx2"/>
        </a:solidFill>
        <a:effectLst/>
      </p:bgPr>
    </p:bg>
    <p:spTree>
      <p:nvGrpSpPr>
        <p:cNvPr id="1" name=""/>
        <p:cNvGrpSpPr/>
        <p:nvPr/>
      </p:nvGrpSpPr>
      <p:grpSpPr>
        <a:xfrm>
          <a:off x="0" y="0"/>
          <a:ext cx="0" cy="0"/>
          <a:chOff x="0" y="0"/>
          <a:chExt cx="0" cy="0"/>
        </a:xfrm>
      </p:grpSpPr>
      <p:pic>
        <p:nvPicPr>
          <p:cNvPr id="3" name="Bild 2">
            <a:extLst>
              <a:ext uri="{FF2B5EF4-FFF2-40B4-BE49-F238E27FC236}">
                <a16:creationId xmlns:a16="http://schemas.microsoft.com/office/drawing/2014/main" id="{47A4A40B-A23C-1BB3-54F1-D5B50BD175F7}"/>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1824" y="395287"/>
            <a:ext cx="1651000" cy="304800"/>
          </a:xfrm>
          <a:prstGeom prst="rect">
            <a:avLst/>
          </a:prstGeom>
        </p:spPr>
      </p:pic>
      <p:sp>
        <p:nvSpPr>
          <p:cNvPr id="4" name="Platshållare för text 7">
            <a:extLst>
              <a:ext uri="{FF2B5EF4-FFF2-40B4-BE49-F238E27FC236}">
                <a16:creationId xmlns:a16="http://schemas.microsoft.com/office/drawing/2014/main" id="{15B59CED-3446-81DE-40BA-0DEF91041FB1}"/>
              </a:ext>
            </a:extLst>
          </p:cNvPr>
          <p:cNvSpPr>
            <a:spLocks noGrp="1"/>
          </p:cNvSpPr>
          <p:nvPr>
            <p:ph type="body" sz="quarter" idx="10" hasCustomPrompt="1"/>
          </p:nvPr>
        </p:nvSpPr>
        <p:spPr>
          <a:xfrm>
            <a:off x="344381" y="3683659"/>
            <a:ext cx="10328616" cy="393890"/>
          </a:xfrm>
        </p:spPr>
        <p:txBody>
          <a:bodyPr wrap="square">
            <a:spAutoFit/>
          </a:bodyPr>
          <a:lstStyle>
            <a:lvl1pPr>
              <a:buNone/>
              <a:defRPr sz="1800">
                <a:solidFill>
                  <a:schemeClr val="bg1"/>
                </a:solidFill>
              </a:defRPr>
            </a:lvl1pPr>
          </a:lstStyle>
          <a:p>
            <a:pPr lvl="0"/>
            <a:r>
              <a:rPr lang="sv-SE" dirty="0"/>
              <a:t>Här kan man skriva namn, avsändare, kontaktuppgifter eller läs mer på ehalsomyndigheten.se</a:t>
            </a:r>
          </a:p>
        </p:txBody>
      </p:sp>
      <p:sp>
        <p:nvSpPr>
          <p:cNvPr id="2" name="Rubrik 1">
            <a:extLst>
              <a:ext uri="{FF2B5EF4-FFF2-40B4-BE49-F238E27FC236}">
                <a16:creationId xmlns:a16="http://schemas.microsoft.com/office/drawing/2014/main" id="{352F610C-8305-472E-6642-B3D38FA72C88}"/>
              </a:ext>
            </a:extLst>
          </p:cNvPr>
          <p:cNvSpPr>
            <a:spLocks noGrp="1"/>
          </p:cNvSpPr>
          <p:nvPr>
            <p:ph type="ctrTitle" hasCustomPrompt="1"/>
          </p:nvPr>
        </p:nvSpPr>
        <p:spPr>
          <a:xfrm>
            <a:off x="344381" y="2247782"/>
            <a:ext cx="10328615" cy="1323439"/>
          </a:xfrm>
        </p:spPr>
        <p:txBody>
          <a:bodyPr anchor="b">
            <a:spAutoFit/>
          </a:bodyPr>
          <a:lstStyle>
            <a:lvl1pPr algn="l">
              <a:defRPr sz="4000">
                <a:solidFill>
                  <a:srgbClr val="EDF06F"/>
                </a:solidFill>
              </a:defRPr>
            </a:lvl1pPr>
          </a:lstStyle>
          <a:p>
            <a:r>
              <a:rPr lang="sv-SE" dirty="0"/>
              <a:t>Här kan man skriva ”Tack för att ni lyssnat” eller liknande</a:t>
            </a:r>
          </a:p>
        </p:txBody>
      </p:sp>
    </p:spTree>
    <p:extLst>
      <p:ext uri="{BB962C8B-B14F-4D97-AF65-F5344CB8AC3E}">
        <p14:creationId xmlns:p14="http://schemas.microsoft.com/office/powerpoint/2010/main" val="5259086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vslut med logotype">
    <p:bg>
      <p:bgPr>
        <a:solidFill>
          <a:schemeClr val="tx2"/>
        </a:solidFill>
        <a:effectLst/>
      </p:bgPr>
    </p:bg>
    <p:spTree>
      <p:nvGrpSpPr>
        <p:cNvPr id="1" name=""/>
        <p:cNvGrpSpPr/>
        <p:nvPr/>
      </p:nvGrpSpPr>
      <p:grpSpPr>
        <a:xfrm>
          <a:off x="0" y="0"/>
          <a:ext cx="0" cy="0"/>
          <a:chOff x="0" y="0"/>
          <a:chExt cx="0" cy="0"/>
        </a:xfrm>
      </p:grpSpPr>
      <p:pic>
        <p:nvPicPr>
          <p:cNvPr id="5" name="Bild 4" descr="E-hälsomyndighetens logotyp.">
            <a:extLst>
              <a:ext uri="{FF2B5EF4-FFF2-40B4-BE49-F238E27FC236}">
                <a16:creationId xmlns:a16="http://schemas.microsoft.com/office/drawing/2014/main" id="{CB625EDA-3CC9-5A37-C53D-51EDA3A79212}"/>
              </a:ext>
              <a:ext uri="{C183D7F6-B498-43B3-948B-1728B52AA6E4}">
                <adec:decorative xmlns:adec="http://schemas.microsoft.com/office/drawing/2017/decorative" val="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114636" y="2263958"/>
            <a:ext cx="1962727" cy="2330083"/>
          </a:xfrm>
          <a:prstGeom prst="rect">
            <a:avLst/>
          </a:prstGeom>
        </p:spPr>
      </p:pic>
    </p:spTree>
    <p:extLst>
      <p:ext uri="{BB962C8B-B14F-4D97-AF65-F5344CB8AC3E}">
        <p14:creationId xmlns:p14="http://schemas.microsoft.com/office/powerpoint/2010/main" val="1103139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cSld name="1_Första sida">
    <p:bg>
      <p:bgPr>
        <a:solidFill>
          <a:schemeClr val="tx2"/>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59918432-3EA5-D4DF-FB7A-7622195A7966}"/>
              </a:ext>
            </a:extLst>
          </p:cNvPr>
          <p:cNvSpPr/>
          <p:nvPr/>
        </p:nvSpPr>
        <p:spPr>
          <a:xfrm>
            <a:off x="0" y="947605"/>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00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b="1" i="0">
                <a:solidFill>
                  <a:srgbClr val="FFE098"/>
                </a:solidFill>
                <a:latin typeface="Public Sans" pitchFamily="2" charset="77"/>
              </a:defRPr>
            </a:lvl1pPr>
          </a:lstStyle>
          <a:p>
            <a:r>
              <a:rPr lang="sv-SE" dirty="0"/>
              <a:t>Namn på presentation</a:t>
            </a:r>
            <a:endParaRPr lang="en-US" dirty="0"/>
          </a:p>
        </p:txBody>
      </p:sp>
      <p:sp>
        <p:nvSpPr>
          <p:cNvPr id="3" name="Bild 6">
            <a:extLst>
              <a:ext uri="{FF2B5EF4-FFF2-40B4-BE49-F238E27FC236}">
                <a16:creationId xmlns:a16="http://schemas.microsoft.com/office/drawing/2014/main" id="{53FE9666-BE73-4983-9594-913158F324DC}"/>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bg1"/>
          </a:solidFill>
          <a:ln w="7867" cap="flat">
            <a:noFill/>
            <a:prstDash val="solid"/>
            <a:miter/>
          </a:ln>
        </p:spPr>
        <p:txBody>
          <a:bodyPr rtlCol="0" anchor="ctr"/>
          <a:lstStyle/>
          <a:p>
            <a:endParaRPr lang="sv-SE"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Namn Efternamn</a:t>
            </a:r>
            <a:endParaRPr lang="en-US" dirty="0"/>
          </a:p>
        </p:txBody>
      </p:sp>
      <p:sp>
        <p:nvSpPr>
          <p:cNvPr id="15" name="Platshållare för text 2">
            <a:extLst>
              <a:ext uri="{FF2B5EF4-FFF2-40B4-BE49-F238E27FC236}">
                <a16:creationId xmlns:a16="http://schemas.microsoft.com/office/drawing/2014/main" id="{CC15D2AC-FEAC-4621-9AE3-00A42F95CBD3}"/>
              </a:ext>
            </a:extLst>
          </p:cNvPr>
          <p:cNvSpPr>
            <a:spLocks noGrp="1"/>
          </p:cNvSpPr>
          <p:nvPr>
            <p:ph type="body" sz="quarter" idx="19" hasCustomPrompt="1"/>
          </p:nvPr>
        </p:nvSpPr>
        <p:spPr>
          <a:xfrm>
            <a:off x="1884000" y="4292580"/>
            <a:ext cx="8424000" cy="193899"/>
          </a:xfrm>
        </p:spPr>
        <p:txBody>
          <a:bodyPr wrap="square">
            <a:spAutoFit/>
          </a:bodyPr>
          <a:lstStyle>
            <a:lvl1pPr marL="0" indent="0" algn="l">
              <a:lnSpc>
                <a:spcPct val="90000"/>
              </a:lnSpc>
              <a:spcAft>
                <a:spcPts val="0"/>
              </a:spcAft>
              <a:buNone/>
              <a:defRPr sz="1400" b="0">
                <a:solidFill>
                  <a:schemeClr val="bg1">
                    <a:alpha val="60000"/>
                  </a:schemeClr>
                </a:solidFill>
              </a:defRPr>
            </a:lvl1pPr>
          </a:lstStyle>
          <a:p>
            <a:pPr lvl="0"/>
            <a:r>
              <a:rPr lang="sv-SE" dirty="0"/>
              <a:t>Jobbtitel</a:t>
            </a:r>
            <a:endParaRPr lang="en-US" dirty="0"/>
          </a:p>
        </p:txBody>
      </p:sp>
    </p:spTree>
    <p:extLst>
      <p:ext uri="{BB962C8B-B14F-4D97-AF65-F5344CB8AC3E}">
        <p14:creationId xmlns:p14="http://schemas.microsoft.com/office/powerpoint/2010/main" val="1687417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_Text + Bild">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78304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_Rubrik + innehåll">
    <p:spTree>
      <p:nvGrpSpPr>
        <p:cNvPr id="1" name=""/>
        <p:cNvGrpSpPr/>
        <p:nvPr/>
      </p:nvGrpSpPr>
      <p:grpSpPr>
        <a:xfrm>
          <a:off x="0" y="0"/>
          <a:ext cx="0" cy="0"/>
          <a:chOff x="0" y="0"/>
          <a:chExt cx="0" cy="0"/>
        </a:xfrm>
      </p:grpSpPr>
      <p:sp>
        <p:nvSpPr>
          <p:cNvPr id="4" name="Rubrik 9">
            <a:extLst>
              <a:ext uri="{FF2B5EF4-FFF2-40B4-BE49-F238E27FC236}">
                <a16:creationId xmlns:a16="http://schemas.microsoft.com/office/drawing/2014/main" id="{765C525C-1341-41CB-BD75-830F9A897377}"/>
              </a:ext>
            </a:extLst>
          </p:cNvPr>
          <p:cNvSpPr>
            <a:spLocks noGrp="1"/>
          </p:cNvSpPr>
          <p:nvPr>
            <p:ph type="title" hasCustomPrompt="1"/>
          </p:nvPr>
        </p:nvSpPr>
        <p:spPr>
          <a:xfrm>
            <a:off x="858710" y="1323000"/>
            <a:ext cx="10475290" cy="553998"/>
          </a:xfrm>
          <a:prstGeom prst="rect">
            <a:avLst/>
          </a:prstGeom>
        </p:spPr>
        <p:txBody>
          <a:bodyPr wrap="square" lIns="0" anchor="b" anchorCtr="0">
            <a:spAutoFit/>
          </a:bodyPr>
          <a:lstStyle>
            <a:lvl1pPr>
              <a:defRPr sz="4000" b="0">
                <a:solidFill>
                  <a:schemeClr val="tx2"/>
                </a:solidFill>
                <a:latin typeface="+mj-lt"/>
              </a:defRPr>
            </a:lvl1pPr>
          </a:lstStyle>
          <a:p>
            <a:r>
              <a:rPr lang="sv-SE" dirty="0"/>
              <a:t>Rubrik</a:t>
            </a:r>
            <a:endParaRPr lang="en-US" dirty="0"/>
          </a:p>
        </p:txBody>
      </p:sp>
      <p:sp>
        <p:nvSpPr>
          <p:cNvPr id="10" name="Platshållare för innehåll 9">
            <a:extLst>
              <a:ext uri="{FF2B5EF4-FFF2-40B4-BE49-F238E27FC236}">
                <a16:creationId xmlns:a16="http://schemas.microsoft.com/office/drawing/2014/main" id="{48A33CCB-B908-1BBD-3116-82B6BC021E26}"/>
              </a:ext>
            </a:extLst>
          </p:cNvPr>
          <p:cNvSpPr>
            <a:spLocks noGrp="1"/>
          </p:cNvSpPr>
          <p:nvPr>
            <p:ph sz="quarter" idx="21"/>
          </p:nvPr>
        </p:nvSpPr>
        <p:spPr>
          <a:xfrm>
            <a:off x="858838" y="2025650"/>
            <a:ext cx="1047591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3873220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_Kapitelsida">
    <p:bg>
      <p:bgPr>
        <a:solidFill>
          <a:schemeClr val="accent4"/>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F7F68AE8-1AF4-798F-C9C1-1749BAB45A99}"/>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50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62042"/>
            <a:ext cx="8424000" cy="553998"/>
          </a:xfrm>
        </p:spPr>
        <p:txBody>
          <a:bodyPr wrap="square" anchor="b" anchorCtr="0">
            <a:spAutoFit/>
          </a:bodyPr>
          <a:lstStyle>
            <a:lvl1pPr algn="l">
              <a:defRPr>
                <a:solidFill>
                  <a:schemeClr val="tx2"/>
                </a:solidFill>
                <a:latin typeface="+mj-lt"/>
              </a:defRPr>
            </a:lvl1pPr>
          </a:lstStyle>
          <a:p>
            <a:r>
              <a:rPr lang="sv-SE" dirty="0"/>
              <a:t>Klicka här för att ändra rubrik</a:t>
            </a:r>
            <a:endParaRPr lang="en-US"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tx1"/>
                </a:solidFill>
              </a:defRPr>
            </a:lvl1pPr>
          </a:lstStyle>
          <a:p>
            <a:pPr lvl="0"/>
            <a:r>
              <a:rPr lang="sv-SE" dirty="0"/>
              <a:t>Alternativ text</a:t>
            </a:r>
            <a:endParaRPr lang="en-US" dirty="0"/>
          </a:p>
        </p:txBody>
      </p:sp>
      <p:pic>
        <p:nvPicPr>
          <p:cNvPr id="15" name="Bild 14">
            <a:extLst>
              <a:ext uri="{FF2B5EF4-FFF2-40B4-BE49-F238E27FC236}">
                <a16:creationId xmlns:a16="http://schemas.microsoft.com/office/drawing/2014/main" id="{DCC12908-E490-4DAE-8421-7D4C6E2BEFA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311776" cy="252000"/>
          </a:xfrm>
          <a:prstGeom prst="rect">
            <a:avLst/>
          </a:prstGeom>
        </p:spPr>
      </p:pic>
    </p:spTree>
    <p:extLst>
      <p:ext uri="{BB962C8B-B14F-4D97-AF65-F5344CB8AC3E}">
        <p14:creationId xmlns:p14="http://schemas.microsoft.com/office/powerpoint/2010/main" val="2281801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nehållssida">
    <p:bg>
      <p:bgPr>
        <a:solidFill>
          <a:schemeClr val="tx2"/>
        </a:solidFill>
        <a:effectLst/>
      </p:bgPr>
    </p:bg>
    <p:spTree>
      <p:nvGrpSpPr>
        <p:cNvPr id="1" name=""/>
        <p:cNvGrpSpPr/>
        <p:nvPr/>
      </p:nvGrpSpPr>
      <p:grpSpPr>
        <a:xfrm>
          <a:off x="0" y="0"/>
          <a:ext cx="0" cy="0"/>
          <a:chOff x="0" y="0"/>
          <a:chExt cx="0" cy="0"/>
        </a:xfrm>
      </p:grpSpPr>
      <p:sp>
        <p:nvSpPr>
          <p:cNvPr id="4" name="Platshållare för text 3">
            <a:extLst>
              <a:ext uri="{FF2B5EF4-FFF2-40B4-BE49-F238E27FC236}">
                <a16:creationId xmlns:a16="http://schemas.microsoft.com/office/drawing/2014/main" id="{14474932-6BA4-8EAE-FC36-B8594338CC4A}"/>
              </a:ext>
            </a:extLst>
          </p:cNvPr>
          <p:cNvSpPr>
            <a:spLocks noGrp="1"/>
          </p:cNvSpPr>
          <p:nvPr>
            <p:ph type="body" sz="quarter" idx="11" hasCustomPrompt="1"/>
          </p:nvPr>
        </p:nvSpPr>
        <p:spPr>
          <a:xfrm>
            <a:off x="492440" y="1597844"/>
            <a:ext cx="8009876" cy="2624180"/>
          </a:xfrm>
        </p:spPr>
        <p:txBody>
          <a:bodyPr>
            <a:spAutoFit/>
          </a:bodyPr>
          <a:lstStyle>
            <a:lvl1pPr marL="635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2400">
                <a:solidFill>
                  <a:schemeClr val="bg1"/>
                </a:solidFill>
                <a:latin typeface="+mn-lt"/>
              </a:defRPr>
            </a:lvl1pPr>
            <a:lvl2pPr>
              <a:buNone/>
              <a:defRPr>
                <a:solidFill>
                  <a:schemeClr val="bg1"/>
                </a:solidFill>
              </a:defRPr>
            </a:lvl2pPr>
            <a:lvl3pPr>
              <a:buNone/>
              <a:defRPr>
                <a:solidFill>
                  <a:schemeClr val="bg1"/>
                </a:solidFill>
              </a:defRPr>
            </a:lvl3pPr>
            <a:lvl4pPr>
              <a:buNone/>
              <a:defRPr>
                <a:solidFill>
                  <a:schemeClr val="bg1"/>
                </a:solidFill>
              </a:defRPr>
            </a:lvl4pPr>
            <a:lvl5pPr>
              <a:buNone/>
              <a:defRPr>
                <a:solidFill>
                  <a:schemeClr val="bg1"/>
                </a:solidFill>
              </a:defRPr>
            </a:lvl5pPr>
          </a:lstStyle>
          <a:p>
            <a:pPr lvl="0"/>
            <a:r>
              <a:rPr lang="sv-SE" dirty="0"/>
              <a:t>Lägg till text</a:t>
            </a:r>
          </a:p>
          <a:p>
            <a:pPr lvl="0"/>
            <a:r>
              <a:rPr lang="sv-SE" dirty="0"/>
              <a:t>Lägg till text</a:t>
            </a:r>
          </a:p>
          <a:p>
            <a:pPr lvl="0"/>
            <a:r>
              <a:rPr lang="sv-SE" dirty="0"/>
              <a:t>Lägg till text</a:t>
            </a:r>
          </a:p>
          <a:p>
            <a:pPr lvl="0"/>
            <a:r>
              <a:rPr lang="sv-SE" dirty="0"/>
              <a:t>Lägg till text</a:t>
            </a:r>
          </a:p>
        </p:txBody>
      </p:sp>
      <p:sp>
        <p:nvSpPr>
          <p:cNvPr id="2" name="Platshållare för text 3">
            <a:extLst>
              <a:ext uri="{FF2B5EF4-FFF2-40B4-BE49-F238E27FC236}">
                <a16:creationId xmlns:a16="http://schemas.microsoft.com/office/drawing/2014/main" id="{ADB75857-FB23-673D-F9FA-225FF5428E26}"/>
              </a:ext>
            </a:extLst>
          </p:cNvPr>
          <p:cNvSpPr>
            <a:spLocks noGrp="1"/>
          </p:cNvSpPr>
          <p:nvPr>
            <p:ph type="body" sz="quarter" idx="12" hasCustomPrompt="1"/>
          </p:nvPr>
        </p:nvSpPr>
        <p:spPr>
          <a:xfrm>
            <a:off x="328541" y="462437"/>
            <a:ext cx="11269901" cy="698846"/>
          </a:xfrm>
        </p:spPr>
        <p:txBody>
          <a:bodyPr>
            <a:spAutoFit/>
          </a:bodyPr>
          <a:lstStyle>
            <a:lvl1pPr marL="228600" marR="0" indent="-22860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3000">
                <a:solidFill>
                  <a:schemeClr val="bg1"/>
                </a:solidFill>
                <a:latin typeface="+mj-lt"/>
              </a:defRPr>
            </a:lvl1pPr>
            <a:lvl2pPr>
              <a:buNone/>
              <a:defRPr>
                <a:solidFill>
                  <a:schemeClr val="bg1"/>
                </a:solidFill>
              </a:defRPr>
            </a:lvl2pPr>
            <a:lvl3pPr>
              <a:buNone/>
              <a:defRPr>
                <a:solidFill>
                  <a:schemeClr val="bg1"/>
                </a:solidFill>
              </a:defRPr>
            </a:lvl3pPr>
            <a:lvl4pPr>
              <a:buNone/>
              <a:defRPr>
                <a:solidFill>
                  <a:schemeClr val="bg1"/>
                </a:solidFill>
              </a:defRPr>
            </a:lvl4pPr>
            <a:lvl5pPr>
              <a:buNone/>
              <a:defRPr>
                <a:solidFill>
                  <a:schemeClr val="bg1"/>
                </a:solidFill>
              </a:defRPr>
            </a:lvl5pPr>
          </a:lstStyle>
          <a:p>
            <a:pPr lvl="0"/>
            <a:r>
              <a:rPr lang="sv-SE" dirty="0"/>
              <a:t>Lägg till rubrik</a:t>
            </a:r>
          </a:p>
        </p:txBody>
      </p:sp>
      <p:pic>
        <p:nvPicPr>
          <p:cNvPr id="3" name="Bild 2">
            <a:extLst>
              <a:ext uri="{FF2B5EF4-FFF2-40B4-BE49-F238E27FC236}">
                <a16:creationId xmlns:a16="http://schemas.microsoft.com/office/drawing/2014/main" id="{51FD41DB-898D-1549-8C47-35137E1E7A5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18937486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E9D730C-D2B9-401E-AB3E-2D436FB65E63}"/>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8B5BE4B9-EC14-48AF-BD81-745A06D096F3}"/>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D2459F59-DA7D-428D-9CC0-4EEDF4B5F397}"/>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2D37EDD-8ABB-4D8C-88D2-DC5A7252EFDE}" type="datetimeFigureOut">
              <a:rPr kumimoji="0" lang="sv-S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2026-04-07</a:t>
            </a:fld>
            <a:endParaRPr kumimoji="0" lang="sv-S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Platshållare för sidfot 4">
            <a:extLst>
              <a:ext uri="{FF2B5EF4-FFF2-40B4-BE49-F238E27FC236}">
                <a16:creationId xmlns:a16="http://schemas.microsoft.com/office/drawing/2014/main" id="{81324545-8466-42FE-AC6B-FED6F8FBBBF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Platshållare för bildnummer 5">
            <a:extLst>
              <a:ext uri="{FF2B5EF4-FFF2-40B4-BE49-F238E27FC236}">
                <a16:creationId xmlns:a16="http://schemas.microsoft.com/office/drawing/2014/main" id="{944C6C5D-D731-4D80-B579-1B448F97EE7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D1E833-EA73-4A6B-A0E6-1421F7ACA063}" type="slidenum">
              <a:rPr kumimoji="0" lang="sv-S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sv-S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11815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Namn + bild">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5495A03C-3542-4619-AE59-80187A9A6673}"/>
              </a:ext>
            </a:extLst>
          </p:cNvPr>
          <p:cNvSpPr>
            <a:spLocks noGrp="1"/>
          </p:cNvSpPr>
          <p:nvPr>
            <p:ph type="pic" sz="quarter" idx="12"/>
          </p:nvPr>
        </p:nvSpPr>
        <p:spPr>
          <a:xfrm>
            <a:off x="1182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a:p>
        </p:txBody>
      </p:sp>
      <p:sp>
        <p:nvSpPr>
          <p:cNvPr id="10" name="Platshållare för text 9">
            <a:extLst>
              <a:ext uri="{FF2B5EF4-FFF2-40B4-BE49-F238E27FC236}">
                <a16:creationId xmlns:a16="http://schemas.microsoft.com/office/drawing/2014/main" id="{60EE4372-E315-4278-A73B-860B3A07349D}"/>
              </a:ext>
            </a:extLst>
          </p:cNvPr>
          <p:cNvSpPr>
            <a:spLocks noGrp="1"/>
          </p:cNvSpPr>
          <p:nvPr>
            <p:ph type="body" sz="quarter" idx="13" hasCustomPrompt="1"/>
          </p:nvPr>
        </p:nvSpPr>
        <p:spPr>
          <a:xfrm>
            <a:off x="1182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dirty="0"/>
              <a:t>Namn</a:t>
            </a:r>
          </a:p>
        </p:txBody>
      </p:sp>
      <p:sp>
        <p:nvSpPr>
          <p:cNvPr id="99" name="Platshållare för text 9">
            <a:extLst>
              <a:ext uri="{FF2B5EF4-FFF2-40B4-BE49-F238E27FC236}">
                <a16:creationId xmlns:a16="http://schemas.microsoft.com/office/drawing/2014/main" id="{F4036251-E5B3-452B-B7CD-4CBACAE6A573}"/>
              </a:ext>
            </a:extLst>
          </p:cNvPr>
          <p:cNvSpPr>
            <a:spLocks noGrp="1"/>
          </p:cNvSpPr>
          <p:nvPr>
            <p:ph type="body" sz="quarter" idx="77" hasCustomPrompt="1"/>
          </p:nvPr>
        </p:nvSpPr>
        <p:spPr>
          <a:xfrm>
            <a:off x="1182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dirty="0"/>
              <a:t>Titel</a:t>
            </a:r>
          </a:p>
        </p:txBody>
      </p:sp>
      <p:sp>
        <p:nvSpPr>
          <p:cNvPr id="33" name="Platshållare för bild 6">
            <a:extLst>
              <a:ext uri="{FF2B5EF4-FFF2-40B4-BE49-F238E27FC236}">
                <a16:creationId xmlns:a16="http://schemas.microsoft.com/office/drawing/2014/main" id="{282C58CC-AC1E-4BBA-8622-06B8C93987B9}"/>
              </a:ext>
            </a:extLst>
          </p:cNvPr>
          <p:cNvSpPr>
            <a:spLocks noGrp="1"/>
          </p:cNvSpPr>
          <p:nvPr>
            <p:ph type="pic" sz="quarter" idx="78"/>
          </p:nvPr>
        </p:nvSpPr>
        <p:spPr>
          <a:xfrm>
            <a:off x="3720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4" name="Platshållare för text 9">
            <a:extLst>
              <a:ext uri="{FF2B5EF4-FFF2-40B4-BE49-F238E27FC236}">
                <a16:creationId xmlns:a16="http://schemas.microsoft.com/office/drawing/2014/main" id="{F334D473-8601-4399-A95A-77933905229F}"/>
              </a:ext>
            </a:extLst>
          </p:cNvPr>
          <p:cNvSpPr>
            <a:spLocks noGrp="1"/>
          </p:cNvSpPr>
          <p:nvPr>
            <p:ph type="body" sz="quarter" idx="79" hasCustomPrompt="1"/>
          </p:nvPr>
        </p:nvSpPr>
        <p:spPr>
          <a:xfrm>
            <a:off x="3720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5" name="Platshållare för text 9">
            <a:extLst>
              <a:ext uri="{FF2B5EF4-FFF2-40B4-BE49-F238E27FC236}">
                <a16:creationId xmlns:a16="http://schemas.microsoft.com/office/drawing/2014/main" id="{A5B6BF2D-F501-4512-A70B-02842107E903}"/>
              </a:ext>
            </a:extLst>
          </p:cNvPr>
          <p:cNvSpPr>
            <a:spLocks noGrp="1"/>
          </p:cNvSpPr>
          <p:nvPr>
            <p:ph type="body" sz="quarter" idx="80" hasCustomPrompt="1"/>
          </p:nvPr>
        </p:nvSpPr>
        <p:spPr>
          <a:xfrm>
            <a:off x="3720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6" name="Platshållare för bild 6">
            <a:extLst>
              <a:ext uri="{FF2B5EF4-FFF2-40B4-BE49-F238E27FC236}">
                <a16:creationId xmlns:a16="http://schemas.microsoft.com/office/drawing/2014/main" id="{72F1ABFA-6BF1-44E9-B858-D55A1CE7C067}"/>
              </a:ext>
            </a:extLst>
          </p:cNvPr>
          <p:cNvSpPr>
            <a:spLocks noGrp="1"/>
          </p:cNvSpPr>
          <p:nvPr>
            <p:ph type="pic" sz="quarter" idx="81"/>
          </p:nvPr>
        </p:nvSpPr>
        <p:spPr>
          <a:xfrm>
            <a:off x="6258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7" name="Platshållare för text 9">
            <a:extLst>
              <a:ext uri="{FF2B5EF4-FFF2-40B4-BE49-F238E27FC236}">
                <a16:creationId xmlns:a16="http://schemas.microsoft.com/office/drawing/2014/main" id="{FFD9EBA9-A467-4A66-9959-A32BAE2C919D}"/>
              </a:ext>
            </a:extLst>
          </p:cNvPr>
          <p:cNvSpPr>
            <a:spLocks noGrp="1"/>
          </p:cNvSpPr>
          <p:nvPr>
            <p:ph type="body" sz="quarter" idx="82" hasCustomPrompt="1"/>
          </p:nvPr>
        </p:nvSpPr>
        <p:spPr>
          <a:xfrm>
            <a:off x="6258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8" name="Platshållare för text 9">
            <a:extLst>
              <a:ext uri="{FF2B5EF4-FFF2-40B4-BE49-F238E27FC236}">
                <a16:creationId xmlns:a16="http://schemas.microsoft.com/office/drawing/2014/main" id="{CD09B8C7-B401-4DF7-B936-731279B3A12D}"/>
              </a:ext>
            </a:extLst>
          </p:cNvPr>
          <p:cNvSpPr>
            <a:spLocks noGrp="1"/>
          </p:cNvSpPr>
          <p:nvPr>
            <p:ph type="body" sz="quarter" idx="83" hasCustomPrompt="1"/>
          </p:nvPr>
        </p:nvSpPr>
        <p:spPr>
          <a:xfrm>
            <a:off x="6258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9" name="Platshållare för bild 6">
            <a:extLst>
              <a:ext uri="{FF2B5EF4-FFF2-40B4-BE49-F238E27FC236}">
                <a16:creationId xmlns:a16="http://schemas.microsoft.com/office/drawing/2014/main" id="{6F29F2ED-6CAD-496C-A2EF-87A2D093E188}"/>
              </a:ext>
            </a:extLst>
          </p:cNvPr>
          <p:cNvSpPr>
            <a:spLocks noGrp="1"/>
          </p:cNvSpPr>
          <p:nvPr>
            <p:ph type="pic" sz="quarter" idx="84"/>
          </p:nvPr>
        </p:nvSpPr>
        <p:spPr>
          <a:xfrm>
            <a:off x="8796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40" name="Platshållare för text 9">
            <a:extLst>
              <a:ext uri="{FF2B5EF4-FFF2-40B4-BE49-F238E27FC236}">
                <a16:creationId xmlns:a16="http://schemas.microsoft.com/office/drawing/2014/main" id="{56475F82-86AF-4FE9-BF9A-A68ABAC6A1EB}"/>
              </a:ext>
            </a:extLst>
          </p:cNvPr>
          <p:cNvSpPr>
            <a:spLocks noGrp="1"/>
          </p:cNvSpPr>
          <p:nvPr>
            <p:ph type="body" sz="quarter" idx="85" hasCustomPrompt="1"/>
          </p:nvPr>
        </p:nvSpPr>
        <p:spPr>
          <a:xfrm>
            <a:off x="8796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41" name="Platshållare för text 9">
            <a:extLst>
              <a:ext uri="{FF2B5EF4-FFF2-40B4-BE49-F238E27FC236}">
                <a16:creationId xmlns:a16="http://schemas.microsoft.com/office/drawing/2014/main" id="{2632D0E4-30E2-41EA-B5DF-64AB7F45F1CA}"/>
              </a:ext>
            </a:extLst>
          </p:cNvPr>
          <p:cNvSpPr>
            <a:spLocks noGrp="1"/>
          </p:cNvSpPr>
          <p:nvPr>
            <p:ph type="body" sz="quarter" idx="86" hasCustomPrompt="1"/>
          </p:nvPr>
        </p:nvSpPr>
        <p:spPr>
          <a:xfrm>
            <a:off x="8796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16" name="Rubrik 9">
            <a:extLst>
              <a:ext uri="{FF2B5EF4-FFF2-40B4-BE49-F238E27FC236}">
                <a16:creationId xmlns:a16="http://schemas.microsoft.com/office/drawing/2014/main" id="{4005F39E-7787-4CC0-8CFA-F8DBCE160D18}"/>
              </a:ext>
            </a:extLst>
          </p:cNvPr>
          <p:cNvSpPr>
            <a:spLocks noGrp="1"/>
          </p:cNvSpPr>
          <p:nvPr>
            <p:ph type="title" hasCustomPrompt="1"/>
          </p:nvPr>
        </p:nvSpPr>
        <p:spPr>
          <a:xfrm>
            <a:off x="858710" y="1323000"/>
            <a:ext cx="874729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Tree>
    <p:extLst>
      <p:ext uri="{BB962C8B-B14F-4D97-AF65-F5344CB8AC3E}">
        <p14:creationId xmlns:p14="http://schemas.microsoft.com/office/powerpoint/2010/main" val="4262762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cSld name="1_Sista sida">
    <p:bg>
      <p:bgPr>
        <a:solidFill>
          <a:schemeClr val="tx2"/>
        </a:solidFill>
        <a:effectLst/>
      </p:bgPr>
    </p:bg>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7767C162-E9F8-E5F6-F042-09EB07DB0774}"/>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966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a:solidFill>
                  <a:srgbClr val="FFE098"/>
                </a:solidFill>
                <a:latin typeface="+mj-lt"/>
              </a:defRPr>
            </a:lvl1pPr>
          </a:lstStyle>
          <a:p>
            <a:r>
              <a:rPr lang="sv-SE" dirty="0"/>
              <a:t>Ex: Tack för din medverkan!</a:t>
            </a:r>
            <a:endParaRPr lang="en-US" dirty="0"/>
          </a:p>
        </p:txBody>
      </p:sp>
      <p:pic>
        <p:nvPicPr>
          <p:cNvPr id="7" name="Bild 6">
            <a:extLst>
              <a:ext uri="{FF2B5EF4-FFF2-40B4-BE49-F238E27FC236}">
                <a16:creationId xmlns:a16="http://schemas.microsoft.com/office/drawing/2014/main" id="{53FE9666-BE73-4983-9594-913158F324D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Ex: Kontakta oss på </a:t>
            </a:r>
            <a:r>
              <a:rPr lang="sv-SE" dirty="0" err="1"/>
              <a:t>namn@ehalsomyndigheten.se</a:t>
            </a:r>
            <a:endParaRPr lang="en-US" dirty="0"/>
          </a:p>
        </p:txBody>
      </p:sp>
    </p:spTree>
    <p:extLst>
      <p:ext uri="{BB962C8B-B14F-4D97-AF65-F5344CB8AC3E}">
        <p14:creationId xmlns:p14="http://schemas.microsoft.com/office/powerpoint/2010/main" val="2999273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apitelsida">
    <p:bg>
      <p:bgPr>
        <a:solidFill>
          <a:srgbClr val="2E60FF"/>
        </a:solidFill>
        <a:effectLst/>
      </p:bgPr>
    </p:bg>
    <p:spTree>
      <p:nvGrpSpPr>
        <p:cNvPr id="1" name=""/>
        <p:cNvGrpSpPr/>
        <p:nvPr/>
      </p:nvGrpSpPr>
      <p:grpSpPr>
        <a:xfrm>
          <a:off x="0" y="0"/>
          <a:ext cx="0" cy="0"/>
          <a:chOff x="0" y="0"/>
          <a:chExt cx="0" cy="0"/>
        </a:xfrm>
      </p:grpSpPr>
      <p:pic>
        <p:nvPicPr>
          <p:cNvPr id="3" name="Bild 2">
            <a:extLst>
              <a:ext uri="{FF2B5EF4-FFF2-40B4-BE49-F238E27FC236}">
                <a16:creationId xmlns:a16="http://schemas.microsoft.com/office/drawing/2014/main" id="{761CA84E-FE53-C69E-707B-6E038DF552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pic>
        <p:nvPicPr>
          <p:cNvPr id="5" name="Bild 4">
            <a:extLst>
              <a:ext uri="{FF2B5EF4-FFF2-40B4-BE49-F238E27FC236}">
                <a16:creationId xmlns:a16="http://schemas.microsoft.com/office/drawing/2014/main" id="{D9B0459A-4C1E-C272-CE4C-C2C363553660}"/>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0"/>
            <a:ext cx="12192000" cy="6858000"/>
          </a:xfrm>
          <a:prstGeom prst="rect">
            <a:avLst/>
          </a:prstGeom>
        </p:spPr>
      </p:pic>
      <p:sp>
        <p:nvSpPr>
          <p:cNvPr id="8" name="Platshållare för text 7">
            <a:extLst>
              <a:ext uri="{FF2B5EF4-FFF2-40B4-BE49-F238E27FC236}">
                <a16:creationId xmlns:a16="http://schemas.microsoft.com/office/drawing/2014/main" id="{783EF06E-2355-E64C-011A-2530B6C3342F}"/>
              </a:ext>
            </a:extLst>
          </p:cNvPr>
          <p:cNvSpPr>
            <a:spLocks noGrp="1"/>
          </p:cNvSpPr>
          <p:nvPr>
            <p:ph type="body" sz="quarter" idx="10" hasCustomPrompt="1"/>
          </p:nvPr>
        </p:nvSpPr>
        <p:spPr>
          <a:xfrm>
            <a:off x="344381" y="4293259"/>
            <a:ext cx="8575029" cy="393890"/>
          </a:xfrm>
        </p:spPr>
        <p:txBody>
          <a:bodyPr wrap="square">
            <a:spAutoFit/>
          </a:bodyPr>
          <a:lstStyle>
            <a:lvl1pPr>
              <a:buNone/>
              <a:defRPr sz="1800">
                <a:solidFill>
                  <a:schemeClr val="bg1"/>
                </a:solidFill>
              </a:defRPr>
            </a:lvl1pPr>
          </a:lstStyle>
          <a:p>
            <a:pPr lvl="0"/>
            <a:r>
              <a:rPr lang="sv-SE" dirty="0"/>
              <a:t>Klicka här för att ändra text</a:t>
            </a:r>
          </a:p>
        </p:txBody>
      </p:sp>
      <p:sp>
        <p:nvSpPr>
          <p:cNvPr id="4" name="Rubrik 1">
            <a:extLst>
              <a:ext uri="{FF2B5EF4-FFF2-40B4-BE49-F238E27FC236}">
                <a16:creationId xmlns:a16="http://schemas.microsoft.com/office/drawing/2014/main" id="{0898B70D-78DB-ADBF-5D08-7AFD856C35C0}"/>
              </a:ext>
            </a:extLst>
          </p:cNvPr>
          <p:cNvSpPr>
            <a:spLocks noGrp="1"/>
          </p:cNvSpPr>
          <p:nvPr>
            <p:ph type="ctrTitle"/>
          </p:nvPr>
        </p:nvSpPr>
        <p:spPr>
          <a:xfrm>
            <a:off x="344382" y="2677179"/>
            <a:ext cx="8575028" cy="1503642"/>
          </a:xfrm>
        </p:spPr>
        <p:txBody>
          <a:bodyPr anchor="b">
            <a:noAutofit/>
          </a:bodyPr>
          <a:lstStyle>
            <a:lvl1pPr algn="l">
              <a:defRPr sz="4000">
                <a:solidFill>
                  <a:schemeClr val="bg1"/>
                </a:solidFill>
              </a:defRPr>
            </a:lvl1pPr>
          </a:lstStyle>
          <a:p>
            <a:r>
              <a:rPr lang="sv-SE"/>
              <a:t>Klicka här för att ändra mall för rubrikformat</a:t>
            </a:r>
            <a:endParaRPr lang="sv-SE" dirty="0"/>
          </a:p>
        </p:txBody>
      </p:sp>
    </p:spTree>
    <p:extLst>
      <p:ext uri="{BB962C8B-B14F-4D97-AF65-F5344CB8AC3E}">
        <p14:creationId xmlns:p14="http://schemas.microsoft.com/office/powerpoint/2010/main" val="330207269"/>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Kapitelsida bakgrundsbild">
    <p:bg>
      <p:bgPr>
        <a:solidFill>
          <a:srgbClr val="CAC7C4"/>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B811E767-5D08-7FC2-FBA4-1D2548CCD227}"/>
              </a:ext>
              <a:ext uri="{C183D7F6-B498-43B3-948B-1728B52AA6E4}">
                <adec:decorative xmlns:adec="http://schemas.microsoft.com/office/drawing/2017/decorative" val="1"/>
              </a:ext>
            </a:extLst>
          </p:cNvPr>
          <p:cNvSpPr/>
          <p:nvPr userDrawn="1"/>
        </p:nvSpPr>
        <p:spPr>
          <a:xfrm>
            <a:off x="0" y="0"/>
            <a:ext cx="12192000" cy="6858000"/>
          </a:xfrm>
          <a:prstGeom prst="rect">
            <a:avLst/>
          </a:prstGeom>
          <a:solidFill>
            <a:schemeClr val="tx1">
              <a:alpha val="4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instruktion 2">
            <a:extLst>
              <a:ext uri="{FF2B5EF4-FFF2-40B4-BE49-F238E27FC236}">
                <a16:creationId xmlns:a16="http://schemas.microsoft.com/office/drawing/2014/main" id="{D6CCAEEF-CD80-D0E8-835E-74A9CFB6EA91}"/>
              </a:ext>
              <a:ext uri="{C183D7F6-B498-43B3-948B-1728B52AA6E4}">
                <adec:decorative xmlns:adec="http://schemas.microsoft.com/office/drawing/2017/decorative" val="1"/>
              </a:ext>
            </a:extLst>
          </p:cNvPr>
          <p:cNvSpPr/>
          <p:nvPr userDrawn="1"/>
        </p:nvSpPr>
        <p:spPr>
          <a:xfrm>
            <a:off x="1" y="-1407187"/>
            <a:ext cx="5971142" cy="11788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SE">
                <a:solidFill>
                  <a:sysClr val="windowText" lastClr="000000"/>
                </a:solidFill>
              </a:rPr>
              <a:t>Byt bildbakgrund genom att högerklicka på </a:t>
            </a:r>
            <a:r>
              <a:rPr lang="sv-SE">
                <a:solidFill>
                  <a:sysClr val="windowText" lastClr="000000"/>
                </a:solidFill>
              </a:rPr>
              <a:t>sidan</a:t>
            </a:r>
            <a:r>
              <a:rPr lang="en-SE">
                <a:solidFill>
                  <a:sysClr val="windowText" lastClr="000000"/>
                </a:solidFill>
              </a:rPr>
              <a:t> och välj ”Formatera bakgrund”. Välj ”Bild eller </a:t>
            </a:r>
            <a:r>
              <a:rPr lang="sv-SE">
                <a:solidFill>
                  <a:sysClr val="windowText" lastClr="000000"/>
                </a:solidFill>
              </a:rPr>
              <a:t>strukturfyllning</a:t>
            </a:r>
            <a:r>
              <a:rPr lang="en-SE">
                <a:solidFill>
                  <a:sysClr val="windowText" lastClr="000000"/>
                </a:solidFill>
              </a:rPr>
              <a:t>” under fliken </a:t>
            </a:r>
            <a:r>
              <a:rPr lang="sv-SE">
                <a:solidFill>
                  <a:sysClr val="windowText" lastClr="000000"/>
                </a:solidFill>
              </a:rPr>
              <a:t>”</a:t>
            </a:r>
            <a:r>
              <a:rPr lang="en-SE">
                <a:solidFill>
                  <a:sysClr val="windowText" lastClr="000000"/>
                </a:solidFill>
              </a:rPr>
              <a:t>F</a:t>
            </a:r>
            <a:r>
              <a:rPr lang="sv-SE" err="1">
                <a:solidFill>
                  <a:sysClr val="windowText" lastClr="000000"/>
                </a:solidFill>
              </a:rPr>
              <a:t>yllning</a:t>
            </a:r>
            <a:r>
              <a:rPr lang="en-SE">
                <a:solidFill>
                  <a:sysClr val="windowText" lastClr="000000"/>
                </a:solidFill>
              </a:rPr>
              <a:t>”. Klicka på ”</a:t>
            </a:r>
            <a:r>
              <a:rPr lang="sv-SE">
                <a:solidFill>
                  <a:sysClr val="windowText" lastClr="000000"/>
                </a:solidFill>
              </a:rPr>
              <a:t>Infoga</a:t>
            </a:r>
            <a:r>
              <a:rPr lang="en-SE">
                <a:solidFill>
                  <a:sysClr val="windowText" lastClr="000000"/>
                </a:solidFill>
              </a:rPr>
              <a:t>” för att välja bild.</a:t>
            </a:r>
          </a:p>
        </p:txBody>
      </p:sp>
      <p:pic>
        <p:nvPicPr>
          <p:cNvPr id="8" name="Bildobjekt 7">
            <a:extLst>
              <a:ext uri="{FF2B5EF4-FFF2-40B4-BE49-F238E27FC236}">
                <a16:creationId xmlns:a16="http://schemas.microsoft.com/office/drawing/2014/main" id="{9A8DAFB0-F485-C0CE-536C-80B371EBAB56}"/>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15042" y="-1828800"/>
            <a:ext cx="3937000" cy="3857465"/>
          </a:xfrm>
          <a:prstGeom prst="rect">
            <a:avLst/>
          </a:prstGeom>
          <a:ln>
            <a:solidFill>
              <a:schemeClr val="bg1"/>
            </a:solidFill>
          </a:ln>
        </p:spPr>
      </p:pic>
      <p:pic>
        <p:nvPicPr>
          <p:cNvPr id="5" name="Bild 4">
            <a:extLst>
              <a:ext uri="{FF2B5EF4-FFF2-40B4-BE49-F238E27FC236}">
                <a16:creationId xmlns:a16="http://schemas.microsoft.com/office/drawing/2014/main" id="{B4B6F851-BF56-65F5-833E-C4C2EEBF5F4A}"/>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54656" y="6247699"/>
            <a:ext cx="1651000" cy="304800"/>
          </a:xfrm>
          <a:prstGeom prst="rect">
            <a:avLst/>
          </a:prstGeom>
        </p:spPr>
      </p:pic>
      <p:sp>
        <p:nvSpPr>
          <p:cNvPr id="11" name="Platshållare för text 7">
            <a:extLst>
              <a:ext uri="{FF2B5EF4-FFF2-40B4-BE49-F238E27FC236}">
                <a16:creationId xmlns:a16="http://schemas.microsoft.com/office/drawing/2014/main" id="{DD3F34C8-F430-8F54-58DB-F8B290A3889B}"/>
              </a:ext>
            </a:extLst>
          </p:cNvPr>
          <p:cNvSpPr>
            <a:spLocks noGrp="1"/>
          </p:cNvSpPr>
          <p:nvPr>
            <p:ph type="body" sz="quarter" idx="10" hasCustomPrompt="1"/>
          </p:nvPr>
        </p:nvSpPr>
        <p:spPr>
          <a:xfrm>
            <a:off x="344381" y="4293259"/>
            <a:ext cx="8575029" cy="393890"/>
          </a:xfrm>
        </p:spPr>
        <p:txBody>
          <a:bodyPr wrap="square">
            <a:spAutoFit/>
          </a:bodyPr>
          <a:lstStyle>
            <a:lvl1pPr>
              <a:buNone/>
              <a:defRPr sz="1800">
                <a:solidFill>
                  <a:schemeClr val="bg1"/>
                </a:solidFill>
              </a:defRPr>
            </a:lvl1pPr>
          </a:lstStyle>
          <a:p>
            <a:pPr lvl="0"/>
            <a:r>
              <a:rPr lang="sv-SE" dirty="0"/>
              <a:t>Klicka här för att ändra text</a:t>
            </a:r>
          </a:p>
        </p:txBody>
      </p:sp>
      <p:sp>
        <p:nvSpPr>
          <p:cNvPr id="10" name="Rubrik 1">
            <a:extLst>
              <a:ext uri="{FF2B5EF4-FFF2-40B4-BE49-F238E27FC236}">
                <a16:creationId xmlns:a16="http://schemas.microsoft.com/office/drawing/2014/main" id="{688E8C86-6DFC-EC09-188B-7C3C3EB7536D}"/>
              </a:ext>
            </a:extLst>
          </p:cNvPr>
          <p:cNvSpPr>
            <a:spLocks noGrp="1"/>
          </p:cNvSpPr>
          <p:nvPr>
            <p:ph type="ctrTitle"/>
          </p:nvPr>
        </p:nvSpPr>
        <p:spPr>
          <a:xfrm>
            <a:off x="344382" y="2677179"/>
            <a:ext cx="8575028" cy="1503642"/>
          </a:xfrm>
        </p:spPr>
        <p:txBody>
          <a:bodyPr anchor="b">
            <a:noAutofit/>
          </a:bodyPr>
          <a:lstStyle>
            <a:lvl1pPr algn="l">
              <a:defRPr sz="4000">
                <a:solidFill>
                  <a:schemeClr val="bg1"/>
                </a:solidFill>
              </a:defRPr>
            </a:lvl1pPr>
          </a:lstStyle>
          <a:p>
            <a:r>
              <a:rPr lang="sv-SE"/>
              <a:t>Klicka här för att ändra mall för rubrikformat</a:t>
            </a:r>
            <a:endParaRPr lang="sv-SE" dirty="0"/>
          </a:p>
        </p:txBody>
      </p:sp>
    </p:spTree>
    <p:extLst>
      <p:ext uri="{BB962C8B-B14F-4D97-AF65-F5344CB8AC3E}">
        <p14:creationId xmlns:p14="http://schemas.microsoft.com/office/powerpoint/2010/main" val="196804764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 Bild">
    <p:spTree>
      <p:nvGrpSpPr>
        <p:cNvPr id="1" name=""/>
        <p:cNvGrpSpPr/>
        <p:nvPr/>
      </p:nvGrpSpPr>
      <p:grpSpPr>
        <a:xfrm>
          <a:off x="0" y="0"/>
          <a:ext cx="0" cy="0"/>
          <a:chOff x="0" y="0"/>
          <a:chExt cx="0" cy="0"/>
        </a:xfrm>
      </p:grpSpPr>
      <p:sp>
        <p:nvSpPr>
          <p:cNvPr id="6" name="Platshållare för bild 5">
            <a:extLst>
              <a:ext uri="{FF2B5EF4-FFF2-40B4-BE49-F238E27FC236}">
                <a16:creationId xmlns:a16="http://schemas.microsoft.com/office/drawing/2014/main" id="{37045A3F-18F0-13DF-EAEB-6ED2F9E9969F}"/>
              </a:ext>
            </a:extLst>
          </p:cNvPr>
          <p:cNvSpPr>
            <a:spLocks noGrp="1"/>
          </p:cNvSpPr>
          <p:nvPr>
            <p:ph type="pic" sz="quarter" idx="11"/>
          </p:nvPr>
        </p:nvSpPr>
        <p:spPr>
          <a:xfrm>
            <a:off x="7888636" y="329185"/>
            <a:ext cx="3964083" cy="6144768"/>
          </a:xfrm>
          <a:prstGeom prst="roundRect">
            <a:avLst>
              <a:gd name="adj" fmla="val 2069"/>
            </a:avLst>
          </a:prstGeom>
        </p:spPr>
        <p:txBody>
          <a:bodyPr/>
          <a:lstStyle/>
          <a:p>
            <a:r>
              <a:rPr lang="sv-SE"/>
              <a:t>Klicka på ikonen för att lägga till en bild</a:t>
            </a:r>
          </a:p>
        </p:txBody>
      </p:sp>
      <p:sp>
        <p:nvSpPr>
          <p:cNvPr id="3" name="Platshållare för innehåll 2">
            <a:extLst>
              <a:ext uri="{FF2B5EF4-FFF2-40B4-BE49-F238E27FC236}">
                <a16:creationId xmlns:a16="http://schemas.microsoft.com/office/drawing/2014/main" id="{FA32762D-77C1-38F0-DFC6-D24296201FD7}"/>
              </a:ext>
            </a:extLst>
          </p:cNvPr>
          <p:cNvSpPr>
            <a:spLocks noGrp="1"/>
          </p:cNvSpPr>
          <p:nvPr>
            <p:ph idx="1"/>
          </p:nvPr>
        </p:nvSpPr>
        <p:spPr>
          <a:xfrm>
            <a:off x="377682" y="1650200"/>
            <a:ext cx="6937518" cy="4132851"/>
          </a:xfrm>
        </p:spPr>
        <p:txBody>
          <a:bodyPr/>
          <a:lstStyle>
            <a:lvl1pPr>
              <a:lnSpc>
                <a:spcPct val="120000"/>
              </a:lnSpc>
              <a:defRPr sz="1600">
                <a:solidFill>
                  <a:schemeClr val="tx1"/>
                </a:solidFill>
              </a:defRPr>
            </a:lvl1pPr>
            <a:lvl2pPr>
              <a:lnSpc>
                <a:spcPct val="120000"/>
              </a:lnSpc>
              <a:defRPr sz="1400">
                <a:solidFill>
                  <a:schemeClr val="tx1"/>
                </a:solidFill>
              </a:defRPr>
            </a:lvl2pPr>
            <a:lvl3pPr>
              <a:lnSpc>
                <a:spcPct val="120000"/>
              </a:lnSpc>
              <a:defRPr sz="1400">
                <a:solidFill>
                  <a:schemeClr val="tx1"/>
                </a:solidFill>
              </a:defRPr>
            </a:lvl3pPr>
            <a:lvl4pPr>
              <a:lnSpc>
                <a:spcPct val="120000"/>
              </a:lnSpc>
              <a:defRPr sz="1400">
                <a:solidFill>
                  <a:schemeClr val="tx1"/>
                </a:solidFill>
              </a:defRPr>
            </a:lvl4pPr>
            <a:lvl5pPr>
              <a:lnSpc>
                <a:spcPct val="120000"/>
              </a:lnSpc>
              <a:defRPr sz="1400" i="1">
                <a:solidFill>
                  <a:schemeClr val="tx1"/>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2" name="Rubrik 1">
            <a:extLst>
              <a:ext uri="{FF2B5EF4-FFF2-40B4-BE49-F238E27FC236}">
                <a16:creationId xmlns:a16="http://schemas.microsoft.com/office/drawing/2014/main" id="{2198EEF4-34F6-6946-2985-75209ADBD271}"/>
              </a:ext>
            </a:extLst>
          </p:cNvPr>
          <p:cNvSpPr>
            <a:spLocks noGrp="1"/>
          </p:cNvSpPr>
          <p:nvPr>
            <p:ph type="title"/>
          </p:nvPr>
        </p:nvSpPr>
        <p:spPr>
          <a:xfrm>
            <a:off x="377682" y="329185"/>
            <a:ext cx="6937518" cy="1150305"/>
          </a:xfrm>
        </p:spPr>
        <p:txBody>
          <a:bodyPr anchor="b"/>
          <a:lstStyle>
            <a:lvl1pPr>
              <a:lnSpc>
                <a:spcPct val="100000"/>
              </a:lnSpc>
              <a:defRPr sz="3000"/>
            </a:lvl1pPr>
          </a:lstStyle>
          <a:p>
            <a:r>
              <a:rPr lang="sv-SE"/>
              <a:t>Klicka här för att ändra mall för rubrikformat</a:t>
            </a:r>
            <a:endParaRPr lang="sv-SE" dirty="0"/>
          </a:p>
        </p:txBody>
      </p:sp>
      <p:pic>
        <p:nvPicPr>
          <p:cNvPr id="5" name="Bild 4">
            <a:extLst>
              <a:ext uri="{FF2B5EF4-FFF2-40B4-BE49-F238E27FC236}">
                <a16:creationId xmlns:a16="http://schemas.microsoft.com/office/drawing/2014/main" id="{98F0A9B7-67F5-87BA-CD43-D6D00BB63A5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1844728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 Diagram">
    <p:spTree>
      <p:nvGrpSpPr>
        <p:cNvPr id="1" name=""/>
        <p:cNvGrpSpPr/>
        <p:nvPr/>
      </p:nvGrpSpPr>
      <p:grpSpPr>
        <a:xfrm>
          <a:off x="0" y="0"/>
          <a:ext cx="0" cy="0"/>
          <a:chOff x="0" y="0"/>
          <a:chExt cx="0" cy="0"/>
        </a:xfrm>
      </p:grpSpPr>
      <p:pic>
        <p:nvPicPr>
          <p:cNvPr id="9" name="Bild 8">
            <a:extLst>
              <a:ext uri="{FF2B5EF4-FFF2-40B4-BE49-F238E27FC236}">
                <a16:creationId xmlns:a16="http://schemas.microsoft.com/office/drawing/2014/main" id="{9D008C94-5F54-AE20-DB30-8E09B8513B85}"/>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
        <p:nvSpPr>
          <p:cNvPr id="6" name="Platshållare för innehåll 2">
            <a:extLst>
              <a:ext uri="{FF2B5EF4-FFF2-40B4-BE49-F238E27FC236}">
                <a16:creationId xmlns:a16="http://schemas.microsoft.com/office/drawing/2014/main" id="{8C70AF6B-F2A0-6F29-A4AB-18F8964BB40D}"/>
              </a:ext>
            </a:extLst>
          </p:cNvPr>
          <p:cNvSpPr>
            <a:spLocks noGrp="1"/>
          </p:cNvSpPr>
          <p:nvPr>
            <p:ph idx="10" hasCustomPrompt="1"/>
          </p:nvPr>
        </p:nvSpPr>
        <p:spPr>
          <a:xfrm>
            <a:off x="6887946" y="329185"/>
            <a:ext cx="4941870" cy="6223314"/>
          </a:xfrm>
          <a:prstGeom prst="roundRect">
            <a:avLst>
              <a:gd name="adj" fmla="val 1669"/>
            </a:avLst>
          </a:prstGeom>
          <a:effectLst/>
        </p:spPr>
        <p:txBody>
          <a:bodyPr/>
          <a:lstStyle>
            <a:lvl1pPr>
              <a:lnSpc>
                <a:spcPct val="120000"/>
              </a:lnSpc>
              <a:buNone/>
              <a:defRPr sz="1800"/>
            </a:lvl1pPr>
            <a:lvl2pPr>
              <a:lnSpc>
                <a:spcPct val="120000"/>
              </a:lnSpc>
              <a:defRPr sz="1600"/>
            </a:lvl2pPr>
            <a:lvl3pPr>
              <a:lnSpc>
                <a:spcPct val="120000"/>
              </a:lnSpc>
              <a:defRPr sz="1400"/>
            </a:lvl3pPr>
            <a:lvl4pPr>
              <a:lnSpc>
                <a:spcPct val="120000"/>
              </a:lnSpc>
              <a:defRPr sz="1200"/>
            </a:lvl4pPr>
            <a:lvl5pPr>
              <a:lnSpc>
                <a:spcPct val="120000"/>
              </a:lnSpc>
              <a:defRPr sz="1200" i="1"/>
            </a:lvl5pPr>
          </a:lstStyle>
          <a:p>
            <a:pPr lvl="0"/>
            <a:r>
              <a:rPr lang="sv-SE" dirty="0"/>
              <a:t>Klicka för att lägga in bild eller diagram</a:t>
            </a:r>
          </a:p>
        </p:txBody>
      </p:sp>
      <p:sp>
        <p:nvSpPr>
          <p:cNvPr id="5" name="Platshållare för innehåll 2">
            <a:extLst>
              <a:ext uri="{FF2B5EF4-FFF2-40B4-BE49-F238E27FC236}">
                <a16:creationId xmlns:a16="http://schemas.microsoft.com/office/drawing/2014/main" id="{A4135153-0D0A-7D1E-E5AE-458636B4B400}"/>
              </a:ext>
            </a:extLst>
          </p:cNvPr>
          <p:cNvSpPr>
            <a:spLocks noGrp="1"/>
          </p:cNvSpPr>
          <p:nvPr>
            <p:ph idx="1"/>
          </p:nvPr>
        </p:nvSpPr>
        <p:spPr>
          <a:xfrm>
            <a:off x="377682" y="1650200"/>
            <a:ext cx="5992121" cy="4132851"/>
          </a:xfrm>
        </p:spPr>
        <p:txBody>
          <a:bodyPr/>
          <a:lstStyle>
            <a:lvl1pPr>
              <a:lnSpc>
                <a:spcPct val="120000"/>
              </a:lnSpc>
              <a:defRPr sz="1600">
                <a:solidFill>
                  <a:schemeClr val="tx1"/>
                </a:solidFill>
              </a:defRPr>
            </a:lvl1pPr>
            <a:lvl2pPr>
              <a:lnSpc>
                <a:spcPct val="120000"/>
              </a:lnSpc>
              <a:defRPr sz="1400">
                <a:solidFill>
                  <a:schemeClr val="tx1"/>
                </a:solidFill>
              </a:defRPr>
            </a:lvl2pPr>
            <a:lvl3pPr>
              <a:lnSpc>
                <a:spcPct val="120000"/>
              </a:lnSpc>
              <a:defRPr sz="1400">
                <a:solidFill>
                  <a:schemeClr val="tx1"/>
                </a:solidFill>
              </a:defRPr>
            </a:lvl3pPr>
            <a:lvl4pPr>
              <a:lnSpc>
                <a:spcPct val="120000"/>
              </a:lnSpc>
              <a:defRPr sz="1400">
                <a:solidFill>
                  <a:schemeClr val="tx1"/>
                </a:solidFill>
              </a:defRPr>
            </a:lvl4pPr>
            <a:lvl5pPr>
              <a:lnSpc>
                <a:spcPct val="120000"/>
              </a:lnSpc>
              <a:defRPr sz="1400" i="1">
                <a:solidFill>
                  <a:schemeClr val="tx1"/>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4" name="Rubrik 1">
            <a:extLst>
              <a:ext uri="{FF2B5EF4-FFF2-40B4-BE49-F238E27FC236}">
                <a16:creationId xmlns:a16="http://schemas.microsoft.com/office/drawing/2014/main" id="{E91F47F3-6B4B-5375-7BDA-7342BDA46C99}"/>
              </a:ext>
            </a:extLst>
          </p:cNvPr>
          <p:cNvSpPr>
            <a:spLocks noGrp="1"/>
          </p:cNvSpPr>
          <p:nvPr>
            <p:ph type="title"/>
          </p:nvPr>
        </p:nvSpPr>
        <p:spPr>
          <a:xfrm>
            <a:off x="377682" y="329185"/>
            <a:ext cx="5992121" cy="1150305"/>
          </a:xfrm>
        </p:spPr>
        <p:txBody>
          <a:bodyPr anchor="b"/>
          <a:lstStyle>
            <a:lvl1pPr>
              <a:lnSpc>
                <a:spcPct val="100000"/>
              </a:lnSpc>
              <a:defRPr sz="3000"/>
            </a:lvl1pPr>
          </a:lstStyle>
          <a:p>
            <a:r>
              <a:rPr lang="sv-SE"/>
              <a:t>Klicka här för att ändra mall för rubrikformat</a:t>
            </a:r>
            <a:endParaRPr lang="sv-SE" dirty="0"/>
          </a:p>
        </p:txBody>
      </p:sp>
    </p:spTree>
    <p:extLst>
      <p:ext uri="{BB962C8B-B14F-4D97-AF65-F5344CB8AC3E}">
        <p14:creationId xmlns:p14="http://schemas.microsoft.com/office/powerpoint/2010/main" val="2396351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 innehåll">
    <p:spTree>
      <p:nvGrpSpPr>
        <p:cNvPr id="1" name=""/>
        <p:cNvGrpSpPr/>
        <p:nvPr/>
      </p:nvGrpSpPr>
      <p:grpSpPr>
        <a:xfrm>
          <a:off x="0" y="0"/>
          <a:ext cx="0" cy="0"/>
          <a:chOff x="0" y="0"/>
          <a:chExt cx="0" cy="0"/>
        </a:xfrm>
      </p:grpSpPr>
      <p:sp>
        <p:nvSpPr>
          <p:cNvPr id="4" name="Platshållare för innehåll 2">
            <a:extLst>
              <a:ext uri="{FF2B5EF4-FFF2-40B4-BE49-F238E27FC236}">
                <a16:creationId xmlns:a16="http://schemas.microsoft.com/office/drawing/2014/main" id="{5672F7B3-835D-0F94-09F3-C24856A130B2}"/>
              </a:ext>
            </a:extLst>
          </p:cNvPr>
          <p:cNvSpPr>
            <a:spLocks noGrp="1"/>
          </p:cNvSpPr>
          <p:nvPr>
            <p:ph idx="10" hasCustomPrompt="1"/>
          </p:nvPr>
        </p:nvSpPr>
        <p:spPr>
          <a:xfrm>
            <a:off x="340615" y="1813302"/>
            <a:ext cx="11489201" cy="4138048"/>
          </a:xfrm>
          <a:prstGeom prst="roundRect">
            <a:avLst>
              <a:gd name="adj" fmla="val 1411"/>
            </a:avLst>
          </a:prstGeom>
          <a:effectLst/>
        </p:spPr>
        <p:txBody>
          <a:bodyPr>
            <a:noAutofit/>
          </a:bodyPr>
          <a:lstStyle>
            <a:lvl1pPr>
              <a:lnSpc>
                <a:spcPct val="120000"/>
              </a:lnSpc>
              <a:buNone/>
              <a:defRPr sz="1800"/>
            </a:lvl1pPr>
            <a:lvl2pPr>
              <a:lnSpc>
                <a:spcPct val="120000"/>
              </a:lnSpc>
              <a:defRPr sz="1600"/>
            </a:lvl2pPr>
            <a:lvl3pPr>
              <a:lnSpc>
                <a:spcPct val="120000"/>
              </a:lnSpc>
              <a:defRPr sz="1400"/>
            </a:lvl3pPr>
            <a:lvl4pPr>
              <a:lnSpc>
                <a:spcPct val="120000"/>
              </a:lnSpc>
              <a:defRPr sz="1200"/>
            </a:lvl4pPr>
            <a:lvl5pPr>
              <a:lnSpc>
                <a:spcPct val="120000"/>
              </a:lnSpc>
              <a:defRPr sz="1200" i="1"/>
            </a:lvl5pPr>
          </a:lstStyle>
          <a:p>
            <a:pPr lvl="0"/>
            <a:r>
              <a:rPr lang="sv-SE" dirty="0"/>
              <a:t>Klicka för att lägga in bild eller diagram</a:t>
            </a:r>
          </a:p>
        </p:txBody>
      </p:sp>
      <p:sp>
        <p:nvSpPr>
          <p:cNvPr id="9" name="Platshållare för text 8">
            <a:extLst>
              <a:ext uri="{FF2B5EF4-FFF2-40B4-BE49-F238E27FC236}">
                <a16:creationId xmlns:a16="http://schemas.microsoft.com/office/drawing/2014/main" id="{F4B128FB-0D6B-8124-ADC1-3FA3623C9B2F}"/>
              </a:ext>
            </a:extLst>
          </p:cNvPr>
          <p:cNvSpPr>
            <a:spLocks noGrp="1"/>
          </p:cNvSpPr>
          <p:nvPr>
            <p:ph type="body" sz="quarter" idx="12" hasCustomPrompt="1"/>
          </p:nvPr>
        </p:nvSpPr>
        <p:spPr>
          <a:xfrm>
            <a:off x="6096001" y="512981"/>
            <a:ext cx="5554716" cy="1047596"/>
          </a:xfrm>
        </p:spPr>
        <p:txBody>
          <a:bodyPr>
            <a:noAutofit/>
          </a:bodyPr>
          <a:lstStyle>
            <a:lvl1pPr marL="12700" indent="0">
              <a:buNone/>
              <a:tabLst/>
              <a:defRPr lang="sv-SE" sz="1400" b="0" i="0" smtClean="0">
                <a:effectLst/>
                <a:latin typeface="Segoe UI" panose="020B0502040204020203" pitchFamily="34" charset="0"/>
              </a:defRPr>
            </a:lvl1pPr>
            <a:lvl2pPr>
              <a:buNone/>
              <a:defRPr/>
            </a:lvl2pPr>
            <a:lvl3pPr>
              <a:buNone/>
              <a:defRPr/>
            </a:lvl3pPr>
            <a:lvl4pPr>
              <a:buNone/>
              <a:defRPr/>
            </a:lvl4pPr>
            <a:lvl5pPr>
              <a:buNone/>
              <a:defRPr/>
            </a:lvl5pPr>
          </a:lstStyle>
          <a:p>
            <a:pPr lvl="0"/>
            <a:r>
              <a:rPr lang="sv-SE" b="0" i="0">
                <a:solidFill>
                  <a:srgbClr val="212121"/>
                </a:solidFill>
                <a:effectLst/>
                <a:latin typeface="Public Sans" pitchFamily="2" charset="77"/>
              </a:rPr>
              <a:t>Klicka här för att ändra text</a:t>
            </a:r>
            <a:endParaRPr lang="sv-SE"/>
          </a:p>
        </p:txBody>
      </p:sp>
      <p:sp>
        <p:nvSpPr>
          <p:cNvPr id="2" name="Rubrik 1">
            <a:extLst>
              <a:ext uri="{FF2B5EF4-FFF2-40B4-BE49-F238E27FC236}">
                <a16:creationId xmlns:a16="http://schemas.microsoft.com/office/drawing/2014/main" id="{A0A164FD-1E3D-0159-2699-8FB1D273AF64}"/>
              </a:ext>
            </a:extLst>
          </p:cNvPr>
          <p:cNvSpPr>
            <a:spLocks noGrp="1"/>
          </p:cNvSpPr>
          <p:nvPr>
            <p:ph type="title"/>
          </p:nvPr>
        </p:nvSpPr>
        <p:spPr>
          <a:xfrm>
            <a:off x="340615" y="512981"/>
            <a:ext cx="5450585" cy="1047596"/>
          </a:xfrm>
        </p:spPr>
        <p:txBody>
          <a:bodyPr anchor="t">
            <a:noAutofit/>
          </a:bodyPr>
          <a:lstStyle>
            <a:lvl1pPr>
              <a:defRPr sz="3000"/>
            </a:lvl1pPr>
          </a:lstStyle>
          <a:p>
            <a:r>
              <a:rPr lang="sv-SE"/>
              <a:t>Klicka här för att ändra mall för rubrikformat</a:t>
            </a:r>
          </a:p>
        </p:txBody>
      </p:sp>
      <p:pic>
        <p:nvPicPr>
          <p:cNvPr id="3" name="Bild 2">
            <a:extLst>
              <a:ext uri="{FF2B5EF4-FFF2-40B4-BE49-F238E27FC236}">
                <a16:creationId xmlns:a16="http://schemas.microsoft.com/office/drawing/2014/main" id="{07C5C64D-CBC6-B61E-29D1-E7D5DA839006}"/>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3491397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 stor bild">
    <p:spTree>
      <p:nvGrpSpPr>
        <p:cNvPr id="1" name=""/>
        <p:cNvGrpSpPr/>
        <p:nvPr/>
      </p:nvGrpSpPr>
      <p:grpSpPr>
        <a:xfrm>
          <a:off x="0" y="0"/>
          <a:ext cx="0" cy="0"/>
          <a:chOff x="0" y="0"/>
          <a:chExt cx="0" cy="0"/>
        </a:xfrm>
      </p:grpSpPr>
      <p:sp>
        <p:nvSpPr>
          <p:cNvPr id="9" name="Platshållare för text 8">
            <a:extLst>
              <a:ext uri="{FF2B5EF4-FFF2-40B4-BE49-F238E27FC236}">
                <a16:creationId xmlns:a16="http://schemas.microsoft.com/office/drawing/2014/main" id="{F4B128FB-0D6B-8124-ADC1-3FA3623C9B2F}"/>
              </a:ext>
            </a:extLst>
          </p:cNvPr>
          <p:cNvSpPr>
            <a:spLocks noGrp="1"/>
          </p:cNvSpPr>
          <p:nvPr>
            <p:ph type="body" sz="quarter" idx="12" hasCustomPrompt="1"/>
          </p:nvPr>
        </p:nvSpPr>
        <p:spPr>
          <a:xfrm>
            <a:off x="6096001" y="512981"/>
            <a:ext cx="5554716" cy="1047596"/>
          </a:xfrm>
        </p:spPr>
        <p:txBody>
          <a:bodyPr>
            <a:noAutofit/>
          </a:bodyPr>
          <a:lstStyle>
            <a:lvl1pPr marL="12700" indent="0">
              <a:buNone/>
              <a:tabLst/>
              <a:defRPr lang="sv-SE" sz="1400" b="0" i="0" smtClean="0">
                <a:effectLst/>
                <a:latin typeface="Segoe UI" panose="020B0502040204020203" pitchFamily="34" charset="0"/>
              </a:defRPr>
            </a:lvl1pPr>
            <a:lvl2pPr>
              <a:buNone/>
              <a:defRPr/>
            </a:lvl2pPr>
            <a:lvl3pPr>
              <a:buNone/>
              <a:defRPr/>
            </a:lvl3pPr>
            <a:lvl4pPr>
              <a:buNone/>
              <a:defRPr/>
            </a:lvl4pPr>
            <a:lvl5pPr>
              <a:buNone/>
              <a:defRPr/>
            </a:lvl5pPr>
          </a:lstStyle>
          <a:p>
            <a:pPr lvl="0"/>
            <a:r>
              <a:rPr lang="sv-SE" b="0" i="0">
                <a:solidFill>
                  <a:srgbClr val="212121"/>
                </a:solidFill>
                <a:effectLst/>
                <a:latin typeface="Public Sans" pitchFamily="2" charset="77"/>
              </a:rPr>
              <a:t>Klicka här för att ändra text</a:t>
            </a:r>
            <a:endParaRPr lang="sv-SE"/>
          </a:p>
        </p:txBody>
      </p:sp>
      <p:sp>
        <p:nvSpPr>
          <p:cNvPr id="2" name="Rubrik 1">
            <a:extLst>
              <a:ext uri="{FF2B5EF4-FFF2-40B4-BE49-F238E27FC236}">
                <a16:creationId xmlns:a16="http://schemas.microsoft.com/office/drawing/2014/main" id="{A0A164FD-1E3D-0159-2699-8FB1D273AF64}"/>
              </a:ext>
            </a:extLst>
          </p:cNvPr>
          <p:cNvSpPr>
            <a:spLocks noGrp="1"/>
          </p:cNvSpPr>
          <p:nvPr>
            <p:ph type="title"/>
          </p:nvPr>
        </p:nvSpPr>
        <p:spPr>
          <a:xfrm>
            <a:off x="340615" y="512981"/>
            <a:ext cx="5450585" cy="1047596"/>
          </a:xfrm>
        </p:spPr>
        <p:txBody>
          <a:bodyPr anchor="t">
            <a:noAutofit/>
          </a:bodyPr>
          <a:lstStyle>
            <a:lvl1pPr>
              <a:defRPr sz="3000"/>
            </a:lvl1pPr>
          </a:lstStyle>
          <a:p>
            <a:r>
              <a:rPr lang="sv-SE"/>
              <a:t>Klicka här för att ändra mall för rubrikformat</a:t>
            </a:r>
          </a:p>
        </p:txBody>
      </p:sp>
      <p:pic>
        <p:nvPicPr>
          <p:cNvPr id="3" name="Bild 2">
            <a:extLst>
              <a:ext uri="{FF2B5EF4-FFF2-40B4-BE49-F238E27FC236}">
                <a16:creationId xmlns:a16="http://schemas.microsoft.com/office/drawing/2014/main" id="{07C5C64D-CBC6-B61E-29D1-E7D5DA839006}"/>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
        <p:nvSpPr>
          <p:cNvPr id="7" name="Platshållare för bild 5">
            <a:extLst>
              <a:ext uri="{FF2B5EF4-FFF2-40B4-BE49-F238E27FC236}">
                <a16:creationId xmlns:a16="http://schemas.microsoft.com/office/drawing/2014/main" id="{EEE763BC-ABD1-75E2-F6F5-FA487ADA7BD1}"/>
              </a:ext>
            </a:extLst>
          </p:cNvPr>
          <p:cNvSpPr>
            <a:spLocks noGrp="1"/>
          </p:cNvSpPr>
          <p:nvPr>
            <p:ph type="pic" sz="quarter" idx="13"/>
          </p:nvPr>
        </p:nvSpPr>
        <p:spPr>
          <a:xfrm>
            <a:off x="340614" y="1813302"/>
            <a:ext cx="11489202" cy="4138236"/>
          </a:xfrm>
          <a:prstGeom prst="roundRect">
            <a:avLst>
              <a:gd name="adj" fmla="val 1353"/>
            </a:avLst>
          </a:prstGeom>
        </p:spPr>
        <p:txBody>
          <a:bodyPr/>
          <a:lstStyle/>
          <a:p>
            <a:r>
              <a:rPr lang="sv-SE"/>
              <a:t>Klicka på ikonen för att lägga till en bild</a:t>
            </a:r>
          </a:p>
        </p:txBody>
      </p:sp>
    </p:spTree>
    <p:extLst>
      <p:ext uri="{BB962C8B-B14F-4D97-AF65-F5344CB8AC3E}">
        <p14:creationId xmlns:p14="http://schemas.microsoft.com/office/powerpoint/2010/main" val="3619881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ubrik + textinnehåll">
    <p:spTree>
      <p:nvGrpSpPr>
        <p:cNvPr id="1" name=""/>
        <p:cNvGrpSpPr/>
        <p:nvPr/>
      </p:nvGrpSpPr>
      <p:grpSpPr>
        <a:xfrm>
          <a:off x="0" y="0"/>
          <a:ext cx="0" cy="0"/>
          <a:chOff x="0" y="0"/>
          <a:chExt cx="0" cy="0"/>
        </a:xfrm>
      </p:grpSpPr>
      <p:sp>
        <p:nvSpPr>
          <p:cNvPr id="7" name="Platshållare för text 6">
            <a:extLst>
              <a:ext uri="{FF2B5EF4-FFF2-40B4-BE49-F238E27FC236}">
                <a16:creationId xmlns:a16="http://schemas.microsoft.com/office/drawing/2014/main" id="{96952FCC-A8DE-0763-F4CB-048AA0B1F389}"/>
              </a:ext>
            </a:extLst>
          </p:cNvPr>
          <p:cNvSpPr>
            <a:spLocks noGrp="1"/>
          </p:cNvSpPr>
          <p:nvPr>
            <p:ph type="body" sz="quarter" idx="10"/>
          </p:nvPr>
        </p:nvSpPr>
        <p:spPr>
          <a:xfrm>
            <a:off x="341313" y="1292225"/>
            <a:ext cx="11399837" cy="1654427"/>
          </a:xfrm>
        </p:spPr>
        <p:txBody>
          <a:bodyPr>
            <a:spAutoFit/>
          </a:bodyPr>
          <a:lstStyle>
            <a:lvl1pPr>
              <a:buFont typeface="Arial" panose="020B0604020202020204" pitchFamily="34" charset="0"/>
              <a:buNone/>
              <a:defRPr/>
            </a:lvl1pPr>
            <a:lvl2pPr>
              <a:buNone/>
              <a:defRPr/>
            </a:lvl2pPr>
            <a:lvl3pPr>
              <a:buNone/>
              <a:defRPr/>
            </a:lvl3pPr>
            <a:lvl4pPr>
              <a:buNone/>
              <a:defRPr/>
            </a:lvl4pPr>
            <a:lvl5pPr>
              <a:buNone/>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2" name="Rubrik 1">
            <a:extLst>
              <a:ext uri="{FF2B5EF4-FFF2-40B4-BE49-F238E27FC236}">
                <a16:creationId xmlns:a16="http://schemas.microsoft.com/office/drawing/2014/main" id="{A0A164FD-1E3D-0159-2699-8FB1D273AF64}"/>
              </a:ext>
            </a:extLst>
          </p:cNvPr>
          <p:cNvSpPr>
            <a:spLocks noGrp="1"/>
          </p:cNvSpPr>
          <p:nvPr>
            <p:ph type="title"/>
          </p:nvPr>
        </p:nvSpPr>
        <p:spPr>
          <a:xfrm>
            <a:off x="340615" y="512981"/>
            <a:ext cx="11400281" cy="553998"/>
          </a:xfrm>
        </p:spPr>
        <p:txBody>
          <a:bodyPr lIns="90000" anchor="t">
            <a:spAutoFit/>
          </a:bodyPr>
          <a:lstStyle>
            <a:lvl1pPr>
              <a:defRPr sz="3000"/>
            </a:lvl1pPr>
          </a:lstStyle>
          <a:p>
            <a:r>
              <a:rPr lang="sv-SE"/>
              <a:t>Klicka här för att ändra mall för rubrikformat</a:t>
            </a:r>
          </a:p>
        </p:txBody>
      </p:sp>
      <p:pic>
        <p:nvPicPr>
          <p:cNvPr id="3" name="Bild 2">
            <a:extLst>
              <a:ext uri="{FF2B5EF4-FFF2-40B4-BE49-F238E27FC236}">
                <a16:creationId xmlns:a16="http://schemas.microsoft.com/office/drawing/2014/main" id="{07C5C64D-CBC6-B61E-29D1-E7D5DA839006}"/>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4131717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latshållare för text 2">
            <a:extLst>
              <a:ext uri="{FF2B5EF4-FFF2-40B4-BE49-F238E27FC236}">
                <a16:creationId xmlns:a16="http://schemas.microsoft.com/office/drawing/2014/main" id="{694D90F6-1CF7-E4D8-6FF6-40305F013B17}"/>
              </a:ext>
            </a:extLst>
          </p:cNvPr>
          <p:cNvSpPr>
            <a:spLocks noGrp="1"/>
          </p:cNvSpPr>
          <p:nvPr>
            <p:ph type="body" idx="1"/>
          </p:nvPr>
        </p:nvSpPr>
        <p:spPr>
          <a:xfrm>
            <a:off x="340615" y="1973480"/>
            <a:ext cx="7838711" cy="3964024"/>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2" name="Platshållare för rubrik 1">
            <a:extLst>
              <a:ext uri="{FF2B5EF4-FFF2-40B4-BE49-F238E27FC236}">
                <a16:creationId xmlns:a16="http://schemas.microsoft.com/office/drawing/2014/main" id="{D46CEB30-D8EC-12C3-65B6-5E9B00EFE34F}"/>
              </a:ext>
            </a:extLst>
          </p:cNvPr>
          <p:cNvSpPr>
            <a:spLocks noGrp="1"/>
          </p:cNvSpPr>
          <p:nvPr>
            <p:ph type="title"/>
          </p:nvPr>
        </p:nvSpPr>
        <p:spPr>
          <a:xfrm>
            <a:off x="340615" y="512980"/>
            <a:ext cx="7838711" cy="1325563"/>
          </a:xfrm>
          <a:prstGeom prst="rect">
            <a:avLst/>
          </a:prstGeom>
        </p:spPr>
        <p:txBody>
          <a:bodyPr vert="horz" lIns="91440" tIns="45720" rIns="91440" bIns="45720" rtlCol="0" anchor="b">
            <a:normAutofit/>
          </a:bodyPr>
          <a:lstStyle/>
          <a:p>
            <a:r>
              <a:rPr lang="sv-SE" dirty="0"/>
              <a:t>Klicka här för att ändra mall för rubrikformat</a:t>
            </a:r>
          </a:p>
        </p:txBody>
      </p:sp>
    </p:spTree>
    <p:extLst>
      <p:ext uri="{BB962C8B-B14F-4D97-AF65-F5344CB8AC3E}">
        <p14:creationId xmlns:p14="http://schemas.microsoft.com/office/powerpoint/2010/main" val="794459520"/>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60" r:id="rId3"/>
    <p:sldLayoutId id="2147483661" r:id="rId4"/>
    <p:sldLayoutId id="2147483650" r:id="rId5"/>
    <p:sldLayoutId id="2147483666" r:id="rId6"/>
    <p:sldLayoutId id="2147483654" r:id="rId7"/>
    <p:sldLayoutId id="2147483669" r:id="rId8"/>
    <p:sldLayoutId id="2147483667" r:id="rId9"/>
    <p:sldLayoutId id="2147483659" r:id="rId10"/>
    <p:sldLayoutId id="2147483664" r:id="rId11"/>
    <p:sldLayoutId id="2147483665" r:id="rId12"/>
    <p:sldLayoutId id="2147483655" r:id="rId13"/>
    <p:sldLayoutId id="2147483663" r:id="rId14"/>
    <p:sldLayoutId id="2147483662" r:id="rId15"/>
    <p:sldLayoutId id="2147483670" r:id="rId16"/>
    <p:sldLayoutId id="2147483671" r:id="rId17"/>
    <p:sldLayoutId id="2147483672" r:id="rId18"/>
    <p:sldLayoutId id="2147483673" r:id="rId19"/>
    <p:sldLayoutId id="2147483674" r:id="rId20"/>
    <p:sldLayoutId id="2147483675" r:id="rId21"/>
    <p:sldLayoutId id="2147483676" r:id="rId22"/>
  </p:sldLayoutIdLst>
  <p:hf sldNum="0" hdr="0" ftr="0"/>
  <p:txStyles>
    <p:titleStyle>
      <a:lvl1pPr algn="l" defTabSz="914400" rtl="0" eaLnBrk="1" latinLnBrk="0" hangingPunct="1">
        <a:lnSpc>
          <a:spcPct val="10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Layout" Target="../slideLayouts/slideLayout20.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9BB9A09B-3939-00A6-44B7-97BC6DCA6C84}"/>
              </a:ext>
            </a:extLst>
          </p:cNvPr>
          <p:cNvSpPr>
            <a:spLocks noGrp="1"/>
          </p:cNvSpPr>
          <p:nvPr>
            <p:ph type="title"/>
          </p:nvPr>
        </p:nvSpPr>
        <p:spPr>
          <a:xfrm>
            <a:off x="1884000" y="2443002"/>
            <a:ext cx="8424000" cy="1107996"/>
          </a:xfrm>
        </p:spPr>
        <p:txBody>
          <a:bodyPr/>
          <a:lstStyle/>
          <a:p>
            <a:r>
              <a:rPr lang="sv-SE" dirty="0"/>
              <a:t>Presentation för ämnesexperter urval vårdtjänster</a:t>
            </a:r>
          </a:p>
        </p:txBody>
      </p:sp>
      <p:sp>
        <p:nvSpPr>
          <p:cNvPr id="5" name="Platshållare för text 4">
            <a:extLst>
              <a:ext uri="{FF2B5EF4-FFF2-40B4-BE49-F238E27FC236}">
                <a16:creationId xmlns:a16="http://schemas.microsoft.com/office/drawing/2014/main" id="{77F9D749-A55D-38DE-FDE0-E2D1BEE10E24}"/>
              </a:ext>
            </a:extLst>
          </p:cNvPr>
          <p:cNvSpPr>
            <a:spLocks noGrp="1"/>
          </p:cNvSpPr>
          <p:nvPr>
            <p:ph type="body" sz="quarter" idx="18"/>
          </p:nvPr>
        </p:nvSpPr>
        <p:spPr/>
        <p:txBody>
          <a:bodyPr/>
          <a:lstStyle/>
          <a:p>
            <a:r>
              <a:rPr lang="sv-SE" dirty="0"/>
              <a:t>Robert Meriruoho</a:t>
            </a:r>
          </a:p>
        </p:txBody>
      </p:sp>
      <p:sp>
        <p:nvSpPr>
          <p:cNvPr id="6" name="Platshållare för text 5">
            <a:extLst>
              <a:ext uri="{FF2B5EF4-FFF2-40B4-BE49-F238E27FC236}">
                <a16:creationId xmlns:a16="http://schemas.microsoft.com/office/drawing/2014/main" id="{4E510097-60C4-6D74-F95D-60841428BEB1}"/>
              </a:ext>
            </a:extLst>
          </p:cNvPr>
          <p:cNvSpPr>
            <a:spLocks noGrp="1"/>
          </p:cNvSpPr>
          <p:nvPr>
            <p:ph type="body" sz="quarter" idx="19"/>
          </p:nvPr>
        </p:nvSpPr>
        <p:spPr>
          <a:xfrm>
            <a:off x="1884000" y="4292580"/>
            <a:ext cx="8424000" cy="286232"/>
          </a:xfrm>
        </p:spPr>
        <p:txBody>
          <a:bodyPr/>
          <a:lstStyle/>
          <a:p>
            <a:r>
              <a:rPr lang="sv-SE" dirty="0"/>
              <a:t>Informatiker</a:t>
            </a:r>
          </a:p>
        </p:txBody>
      </p:sp>
    </p:spTree>
    <p:extLst>
      <p:ext uri="{BB962C8B-B14F-4D97-AF65-F5344CB8AC3E}">
        <p14:creationId xmlns:p14="http://schemas.microsoft.com/office/powerpoint/2010/main" val="3166239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24412D3-0C0E-4296-86BE-36B1135DDF9B}"/>
              </a:ext>
            </a:extLst>
          </p:cNvPr>
          <p:cNvSpPr>
            <a:spLocks noGrp="1"/>
          </p:cNvSpPr>
          <p:nvPr>
            <p:ph type="title"/>
          </p:nvPr>
        </p:nvSpPr>
        <p:spPr>
          <a:xfrm>
            <a:off x="709532" y="834656"/>
            <a:ext cx="9511400" cy="886397"/>
          </a:xfrm>
        </p:spPr>
        <p:txBody>
          <a:bodyPr>
            <a:normAutofit fontScale="90000"/>
          </a:bodyPr>
          <a:lstStyle/>
          <a:p>
            <a:r>
              <a:rPr lang="sv-SE" sz="3200" dirty="0"/>
              <a:t>Identifiera prioriterade användningsfall: Beskriva vårdtjänstutbud</a:t>
            </a:r>
          </a:p>
        </p:txBody>
      </p:sp>
      <p:sp>
        <p:nvSpPr>
          <p:cNvPr id="3" name="Platshållare för innehåll 2">
            <a:extLst>
              <a:ext uri="{FF2B5EF4-FFF2-40B4-BE49-F238E27FC236}">
                <a16:creationId xmlns:a16="http://schemas.microsoft.com/office/drawing/2014/main" id="{F45F6800-564F-49D7-98D9-2BDE565EB167}"/>
              </a:ext>
            </a:extLst>
          </p:cNvPr>
          <p:cNvSpPr>
            <a:spLocks noGrp="1"/>
          </p:cNvSpPr>
          <p:nvPr>
            <p:ph idx="1"/>
          </p:nvPr>
        </p:nvSpPr>
        <p:spPr>
          <a:xfrm>
            <a:off x="709532" y="1815014"/>
            <a:ext cx="9828000" cy="4330318"/>
          </a:xfrm>
        </p:spPr>
        <p:txBody>
          <a:bodyPr/>
          <a:lstStyle/>
          <a:p>
            <a:pPr marL="0" indent="0" algn="l" rtl="0" eaLnBrk="1" fontAlgn="t" latinLnBrk="0" hangingPunct="1">
              <a:spcBef>
                <a:spcPts val="0"/>
              </a:spcBef>
              <a:spcAft>
                <a:spcPts val="0"/>
              </a:spcAft>
              <a:buNone/>
            </a:pPr>
            <a:r>
              <a:rPr lang="sv-SE" sz="2400" b="0" i="0" u="none" strike="noStrike" kern="1200" dirty="0">
                <a:solidFill>
                  <a:srgbClr val="212121"/>
                </a:solidFill>
                <a:effectLst/>
                <a:latin typeface="Public Sans Regular" pitchFamily="2" charset="0"/>
              </a:rPr>
              <a:t>Vårda Ögon i Halmstad (som har avtal med Region Halland), erbjuder olika </a:t>
            </a:r>
            <a:r>
              <a:rPr lang="sv-SE" sz="2400" b="1" i="0" u="none" strike="noStrike" kern="1200" dirty="0">
                <a:solidFill>
                  <a:srgbClr val="212121"/>
                </a:solidFill>
                <a:effectLst/>
                <a:latin typeface="Public Sans Regular" pitchFamily="2" charset="0"/>
              </a:rPr>
              <a:t>vårdtjänster</a:t>
            </a:r>
            <a:r>
              <a:rPr lang="sv-SE" sz="2400" b="0" i="0" u="none" strike="noStrike" kern="1200" dirty="0">
                <a:solidFill>
                  <a:srgbClr val="212121"/>
                </a:solidFill>
                <a:effectLst/>
                <a:latin typeface="Public Sans Regular" pitchFamily="2" charset="0"/>
              </a:rPr>
              <a:t> så som linsbyte/gråstarrsoperation och ögonlaser vilket sammantaget utgör deras </a:t>
            </a:r>
            <a:r>
              <a:rPr lang="sv-SE" sz="2400" b="1" i="0" u="none" strike="noStrike" kern="1200" dirty="0">
                <a:solidFill>
                  <a:srgbClr val="212121"/>
                </a:solidFill>
                <a:effectLst/>
                <a:latin typeface="Public Sans Regular" pitchFamily="2" charset="0"/>
              </a:rPr>
              <a:t>vårdtjänstutbud</a:t>
            </a:r>
            <a:r>
              <a:rPr lang="sv-SE" sz="2400" b="0" i="0" u="none" strike="noStrike" kern="1200" dirty="0">
                <a:solidFill>
                  <a:srgbClr val="212121"/>
                </a:solidFill>
                <a:effectLst/>
                <a:latin typeface="Public Sans Regular" pitchFamily="2" charset="0"/>
              </a:rPr>
              <a:t>. </a:t>
            </a:r>
            <a:endParaRPr lang="sv-SE" kern="1200" dirty="0">
              <a:latin typeface="Arial" panose="020B0604020202020204" pitchFamily="34" charset="0"/>
            </a:endParaRPr>
          </a:p>
          <a:p>
            <a:pPr marL="0" indent="0" algn="l" rtl="0" eaLnBrk="1" fontAlgn="t" latinLnBrk="0" hangingPunct="1">
              <a:spcBef>
                <a:spcPts val="0"/>
              </a:spcBef>
              <a:spcAft>
                <a:spcPts val="0"/>
              </a:spcAft>
              <a:buNone/>
            </a:pPr>
            <a:endParaRPr lang="sv-SE" dirty="0">
              <a:solidFill>
                <a:srgbClr val="212121"/>
              </a:solidFill>
              <a:latin typeface="Public Sans Regular" pitchFamily="2" charset="0"/>
            </a:endParaRPr>
          </a:p>
          <a:p>
            <a:pPr marL="0" indent="0" algn="l" rtl="0" eaLnBrk="1" fontAlgn="t" latinLnBrk="0" hangingPunct="1">
              <a:spcBef>
                <a:spcPts val="0"/>
              </a:spcBef>
              <a:spcAft>
                <a:spcPts val="0"/>
              </a:spcAft>
              <a:buNone/>
            </a:pPr>
            <a:r>
              <a:rPr lang="sv-SE" dirty="0">
                <a:solidFill>
                  <a:srgbClr val="212121"/>
                </a:solidFill>
                <a:latin typeface="Public Sans Regular" pitchFamily="2" charset="0"/>
              </a:rPr>
              <a:t>Behov: Att få verksamheterna att beskriva sitt erbjudande på samma sätt</a:t>
            </a:r>
          </a:p>
          <a:p>
            <a:pPr marL="0" indent="0">
              <a:buNone/>
            </a:pPr>
            <a:endParaRPr lang="sv-SE" dirty="0"/>
          </a:p>
        </p:txBody>
      </p:sp>
      <p:grpSp>
        <p:nvGrpSpPr>
          <p:cNvPr id="4" name="Grupp 3">
            <a:extLst>
              <a:ext uri="{FF2B5EF4-FFF2-40B4-BE49-F238E27FC236}">
                <a16:creationId xmlns:a16="http://schemas.microsoft.com/office/drawing/2014/main" id="{40F08766-8289-46D9-B011-DC44E1E98FDD}"/>
              </a:ext>
            </a:extLst>
          </p:cNvPr>
          <p:cNvGrpSpPr/>
          <p:nvPr/>
        </p:nvGrpSpPr>
        <p:grpSpPr>
          <a:xfrm>
            <a:off x="7961515" y="4383136"/>
            <a:ext cx="3609853" cy="2144065"/>
            <a:chOff x="2392322" y="1852988"/>
            <a:chExt cx="3060624" cy="1817851"/>
          </a:xfrm>
        </p:grpSpPr>
        <p:pic>
          <p:nvPicPr>
            <p:cNvPr id="5" name="Bildobjekt 4">
              <a:extLst>
                <a:ext uri="{FF2B5EF4-FFF2-40B4-BE49-F238E27FC236}">
                  <a16:creationId xmlns:a16="http://schemas.microsoft.com/office/drawing/2014/main" id="{EA5F8F50-9B78-40E6-B78E-987AA5CAAD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2322" y="2097167"/>
              <a:ext cx="1798211" cy="1573672"/>
            </a:xfrm>
            <a:prstGeom prst="rect">
              <a:avLst/>
            </a:prstGeom>
          </p:spPr>
        </p:pic>
        <p:grpSp>
          <p:nvGrpSpPr>
            <p:cNvPr id="6" name="Grupp 5">
              <a:extLst>
                <a:ext uri="{FF2B5EF4-FFF2-40B4-BE49-F238E27FC236}">
                  <a16:creationId xmlns:a16="http://schemas.microsoft.com/office/drawing/2014/main" id="{D4D3D904-8A79-4103-88F7-7D2C07E17924}"/>
                </a:ext>
              </a:extLst>
            </p:cNvPr>
            <p:cNvGrpSpPr/>
            <p:nvPr/>
          </p:nvGrpSpPr>
          <p:grpSpPr>
            <a:xfrm>
              <a:off x="3658452" y="1852988"/>
              <a:ext cx="1794494" cy="750150"/>
              <a:chOff x="4781724" y="1852987"/>
              <a:chExt cx="2602744" cy="1088022"/>
            </a:xfrm>
          </p:grpSpPr>
          <p:grpSp>
            <p:nvGrpSpPr>
              <p:cNvPr id="9" name="Grupp 8">
                <a:extLst>
                  <a:ext uri="{FF2B5EF4-FFF2-40B4-BE49-F238E27FC236}">
                    <a16:creationId xmlns:a16="http://schemas.microsoft.com/office/drawing/2014/main" id="{527255A5-EDB1-4D3D-BCA9-46164BB9B35D}"/>
                  </a:ext>
                </a:extLst>
              </p:cNvPr>
              <p:cNvGrpSpPr/>
              <p:nvPr/>
            </p:nvGrpSpPr>
            <p:grpSpPr>
              <a:xfrm>
                <a:off x="4951832" y="1852987"/>
                <a:ext cx="2432636" cy="1088022"/>
                <a:chOff x="9912463" y="2389648"/>
                <a:chExt cx="2432636" cy="1088022"/>
              </a:xfrm>
            </p:grpSpPr>
            <p:sp>
              <p:nvSpPr>
                <p:cNvPr id="11" name="Ellips 10">
                  <a:extLst>
                    <a:ext uri="{FF2B5EF4-FFF2-40B4-BE49-F238E27FC236}">
                      <a16:creationId xmlns:a16="http://schemas.microsoft.com/office/drawing/2014/main" id="{B7AFF996-C737-4B96-80C7-BB42AD0E45F6}"/>
                    </a:ext>
                  </a:extLst>
                </p:cNvPr>
                <p:cNvSpPr/>
                <p:nvPr/>
              </p:nvSpPr>
              <p:spPr>
                <a:xfrm>
                  <a:off x="10195864" y="2974898"/>
                  <a:ext cx="177800" cy="166150"/>
                </a:xfrm>
                <a:custGeom>
                  <a:avLst/>
                  <a:gdLst>
                    <a:gd name="connsiteX0" fmla="*/ 0 w 177800"/>
                    <a:gd name="connsiteY0" fmla="*/ 83075 h 166150"/>
                    <a:gd name="connsiteX1" fmla="*/ 88900 w 177800"/>
                    <a:gd name="connsiteY1" fmla="*/ 0 h 166150"/>
                    <a:gd name="connsiteX2" fmla="*/ 177800 w 177800"/>
                    <a:gd name="connsiteY2" fmla="*/ 83075 h 166150"/>
                    <a:gd name="connsiteX3" fmla="*/ 88900 w 177800"/>
                    <a:gd name="connsiteY3" fmla="*/ 166150 h 166150"/>
                    <a:gd name="connsiteX4" fmla="*/ 0 w 177800"/>
                    <a:gd name="connsiteY4" fmla="*/ 83075 h 166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800" h="166150" fill="none" extrusionOk="0">
                      <a:moveTo>
                        <a:pt x="0" y="83075"/>
                      </a:moveTo>
                      <a:cubicBezTo>
                        <a:pt x="67" y="45331"/>
                        <a:pt x="43308" y="1884"/>
                        <a:pt x="88900" y="0"/>
                      </a:cubicBezTo>
                      <a:cubicBezTo>
                        <a:pt x="142535" y="-8024"/>
                        <a:pt x="178902" y="46652"/>
                        <a:pt x="177800" y="83075"/>
                      </a:cubicBezTo>
                      <a:cubicBezTo>
                        <a:pt x="181514" y="128338"/>
                        <a:pt x="137698" y="163912"/>
                        <a:pt x="88900" y="166150"/>
                      </a:cubicBezTo>
                      <a:cubicBezTo>
                        <a:pt x="47391" y="157353"/>
                        <a:pt x="643" y="121100"/>
                        <a:pt x="0" y="83075"/>
                      </a:cubicBezTo>
                      <a:close/>
                    </a:path>
                    <a:path w="177800" h="166150" stroke="0" extrusionOk="0">
                      <a:moveTo>
                        <a:pt x="0" y="83075"/>
                      </a:moveTo>
                      <a:cubicBezTo>
                        <a:pt x="8061" y="43935"/>
                        <a:pt x="40882" y="-6661"/>
                        <a:pt x="88900" y="0"/>
                      </a:cubicBezTo>
                      <a:cubicBezTo>
                        <a:pt x="130176" y="8794"/>
                        <a:pt x="180220" y="32073"/>
                        <a:pt x="177800" y="83075"/>
                      </a:cubicBezTo>
                      <a:cubicBezTo>
                        <a:pt x="181324" y="132907"/>
                        <a:pt x="148268" y="172246"/>
                        <a:pt x="88900" y="166150"/>
                      </a:cubicBezTo>
                      <a:cubicBezTo>
                        <a:pt x="36871" y="176034"/>
                        <a:pt x="4449" y="118422"/>
                        <a:pt x="0" y="83075"/>
                      </a:cubicBezTo>
                      <a:close/>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2696144307">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Moln 11">
                  <a:extLst>
                    <a:ext uri="{FF2B5EF4-FFF2-40B4-BE49-F238E27FC236}">
                      <a16:creationId xmlns:a16="http://schemas.microsoft.com/office/drawing/2014/main" id="{7F471EB1-50CD-49B7-ACA0-8FC617365428}"/>
                    </a:ext>
                  </a:extLst>
                </p:cNvPr>
                <p:cNvSpPr/>
                <p:nvPr/>
              </p:nvSpPr>
              <p:spPr>
                <a:xfrm rot="621246">
                  <a:off x="10184446" y="2389648"/>
                  <a:ext cx="2160653" cy="1088022"/>
                </a:xfrm>
                <a:custGeom>
                  <a:avLst/>
                  <a:gdLst>
                    <a:gd name="connsiteX0" fmla="*/ 195058 w 2160653"/>
                    <a:gd name="connsiteY0" fmla="*/ 361918 h 1088022"/>
                    <a:gd name="connsiteX1" fmla="*/ 281234 w 2160653"/>
                    <a:gd name="connsiteY1" fmla="*/ 173957 h 1088022"/>
                    <a:gd name="connsiteX2" fmla="*/ 700461 w 2160653"/>
                    <a:gd name="connsiteY2" fmla="*/ 131015 h 1088022"/>
                    <a:gd name="connsiteX3" fmla="*/ 1123139 w 2160653"/>
                    <a:gd name="connsiteY3" fmla="*/ 86437 h 1088022"/>
                    <a:gd name="connsiteX4" fmla="*/ 1287839 w 2160653"/>
                    <a:gd name="connsiteY4" fmla="*/ 5037 h 1088022"/>
                    <a:gd name="connsiteX5" fmla="*/ 1492100 w 2160653"/>
                    <a:gd name="connsiteY5" fmla="*/ 62485 h 1088022"/>
                    <a:gd name="connsiteX6" fmla="*/ 1773686 w 2160653"/>
                    <a:gd name="connsiteY6" fmla="*/ 17378 h 1088022"/>
                    <a:gd name="connsiteX7" fmla="*/ 1916479 w 2160653"/>
                    <a:gd name="connsiteY7" fmla="*/ 140435 h 1088022"/>
                    <a:gd name="connsiteX8" fmla="*/ 2099734 w 2160653"/>
                    <a:gd name="connsiteY8" fmla="*/ 259865 h 1088022"/>
                    <a:gd name="connsiteX9" fmla="*/ 2091532 w 2160653"/>
                    <a:gd name="connsiteY9" fmla="*/ 389370 h 1088022"/>
                    <a:gd name="connsiteX10" fmla="*/ 2151450 w 2160653"/>
                    <a:gd name="connsiteY10" fmla="*/ 587380 h 1088022"/>
                    <a:gd name="connsiteX11" fmla="*/ 1870765 w 2160653"/>
                    <a:gd name="connsiteY11" fmla="*/ 760708 h 1088022"/>
                    <a:gd name="connsiteX12" fmla="*/ 1770285 w 2160653"/>
                    <a:gd name="connsiteY12" fmla="*/ 909228 h 1088022"/>
                    <a:gd name="connsiteX13" fmla="*/ 1428181 w 2160653"/>
                    <a:gd name="connsiteY13" fmla="*/ 927211 h 1088022"/>
                    <a:gd name="connsiteX14" fmla="*/ 1183707 w 2160653"/>
                    <a:gd name="connsiteY14" fmla="*/ 1085654 h 1088022"/>
                    <a:gd name="connsiteX15" fmla="*/ 824249 w 2160653"/>
                    <a:gd name="connsiteY15" fmla="*/ 988941 h 1088022"/>
                    <a:gd name="connsiteX16" fmla="*/ 290287 w 2160653"/>
                    <a:gd name="connsiteY16" fmla="*/ 893386 h 1088022"/>
                    <a:gd name="connsiteX17" fmla="*/ 55516 w 2160653"/>
                    <a:gd name="connsiteY17" fmla="*/ 787052 h 1088022"/>
                    <a:gd name="connsiteX18" fmla="*/ 105681 w 2160653"/>
                    <a:gd name="connsiteY18" fmla="*/ 643519 h 1088022"/>
                    <a:gd name="connsiteX19" fmla="*/ -251 w 2160653"/>
                    <a:gd name="connsiteY19" fmla="*/ 496258 h 1088022"/>
                    <a:gd name="connsiteX20" fmla="*/ 193208 w 2160653"/>
                    <a:gd name="connsiteY20" fmla="*/ 365368 h 1088022"/>
                    <a:gd name="connsiteX21" fmla="*/ 195058 w 2160653"/>
                    <a:gd name="connsiteY21" fmla="*/ 361918 h 1088022"/>
                    <a:gd name="connsiteX0" fmla="*/ 234720 w 2160653"/>
                    <a:gd name="connsiteY0" fmla="*/ 659285 h 1088022"/>
                    <a:gd name="connsiteX1" fmla="*/ 108032 w 2160653"/>
                    <a:gd name="connsiteY1" fmla="*/ 639212 h 1088022"/>
                    <a:gd name="connsiteX2" fmla="*/ 346504 w 2160653"/>
                    <a:gd name="connsiteY2" fmla="*/ 878955 h 1088022"/>
                    <a:gd name="connsiteX3" fmla="*/ 291087 w 2160653"/>
                    <a:gd name="connsiteY3" fmla="*/ 888551 h 1088022"/>
                    <a:gd name="connsiteX4" fmla="*/ 824149 w 2160653"/>
                    <a:gd name="connsiteY4" fmla="*/ 984508 h 1088022"/>
                    <a:gd name="connsiteX5" fmla="*/ 790738 w 2160653"/>
                    <a:gd name="connsiteY5" fmla="*/ 940685 h 1088022"/>
                    <a:gd name="connsiteX6" fmla="*/ 1441785 w 2160653"/>
                    <a:gd name="connsiteY6" fmla="*/ 875228 h 1088022"/>
                    <a:gd name="connsiteX7" fmla="*/ 1428431 w 2160653"/>
                    <a:gd name="connsiteY7" fmla="*/ 923307 h 1088022"/>
                    <a:gd name="connsiteX8" fmla="*/ 1706965 w 2160653"/>
                    <a:gd name="connsiteY8" fmla="*/ 578112 h 1088022"/>
                    <a:gd name="connsiteX9" fmla="*/ 1869565 w 2160653"/>
                    <a:gd name="connsiteY9" fmla="*/ 757837 h 1088022"/>
                    <a:gd name="connsiteX10" fmla="*/ 2090531 w 2160653"/>
                    <a:gd name="connsiteY10" fmla="*/ 386701 h 1088022"/>
                    <a:gd name="connsiteX11" fmla="*/ 2018109 w 2160653"/>
                    <a:gd name="connsiteY11" fmla="*/ 454098 h 1088022"/>
                    <a:gd name="connsiteX12" fmla="*/ 1916779 w 2160653"/>
                    <a:gd name="connsiteY12" fmla="*/ 136657 h 1088022"/>
                    <a:gd name="connsiteX13" fmla="*/ 1920580 w 2160653"/>
                    <a:gd name="connsiteY13" fmla="*/ 168492 h 1088022"/>
                    <a:gd name="connsiteX14" fmla="*/ 1454339 w 2160653"/>
                    <a:gd name="connsiteY14" fmla="*/ 99533 h 1088022"/>
                    <a:gd name="connsiteX15" fmla="*/ 1491450 w 2160653"/>
                    <a:gd name="connsiteY15" fmla="*/ 58934 h 1088022"/>
                    <a:gd name="connsiteX16" fmla="*/ 1107384 w 2160653"/>
                    <a:gd name="connsiteY16" fmla="*/ 118876 h 1088022"/>
                    <a:gd name="connsiteX17" fmla="*/ 1125340 w 2160653"/>
                    <a:gd name="connsiteY17" fmla="*/ 83868 h 1088022"/>
                    <a:gd name="connsiteX18" fmla="*/ 700211 w 2160653"/>
                    <a:gd name="connsiteY18" fmla="*/ 130764 h 1088022"/>
                    <a:gd name="connsiteX19" fmla="*/ 765231 w 2160653"/>
                    <a:gd name="connsiteY19" fmla="*/ 164714 h 1088022"/>
                    <a:gd name="connsiteX20" fmla="*/ 206412 w 2160653"/>
                    <a:gd name="connsiteY20" fmla="*/ 397656 h 1088022"/>
                    <a:gd name="connsiteX21" fmla="*/ 195058 w 2160653"/>
                    <a:gd name="connsiteY21" fmla="*/ 361918 h 1088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160653" h="1088022" fill="none" extrusionOk="0">
                      <a:moveTo>
                        <a:pt x="195058" y="361918"/>
                      </a:moveTo>
                      <a:cubicBezTo>
                        <a:pt x="180032" y="295508"/>
                        <a:pt x="201639" y="224936"/>
                        <a:pt x="281234" y="173957"/>
                      </a:cubicBezTo>
                      <a:cubicBezTo>
                        <a:pt x="372665" y="104889"/>
                        <a:pt x="574344" y="88992"/>
                        <a:pt x="700461" y="131015"/>
                      </a:cubicBezTo>
                      <a:cubicBezTo>
                        <a:pt x="762816" y="46894"/>
                        <a:pt x="969173" y="-10577"/>
                        <a:pt x="1123139" y="86437"/>
                      </a:cubicBezTo>
                      <a:cubicBezTo>
                        <a:pt x="1160580" y="49944"/>
                        <a:pt x="1216563" y="8939"/>
                        <a:pt x="1287839" y="5037"/>
                      </a:cubicBezTo>
                      <a:cubicBezTo>
                        <a:pt x="1364453" y="-14870"/>
                        <a:pt x="1442636" y="18538"/>
                        <a:pt x="1492100" y="62485"/>
                      </a:cubicBezTo>
                      <a:cubicBezTo>
                        <a:pt x="1559061" y="20733"/>
                        <a:pt x="1651510" y="-18775"/>
                        <a:pt x="1773686" y="17378"/>
                      </a:cubicBezTo>
                      <a:cubicBezTo>
                        <a:pt x="1858414" y="35331"/>
                        <a:pt x="1903573" y="87730"/>
                        <a:pt x="1916479" y="140435"/>
                      </a:cubicBezTo>
                      <a:cubicBezTo>
                        <a:pt x="1996078" y="156528"/>
                        <a:pt x="2079578" y="190221"/>
                        <a:pt x="2099734" y="259865"/>
                      </a:cubicBezTo>
                      <a:cubicBezTo>
                        <a:pt x="2119000" y="307112"/>
                        <a:pt x="2113740" y="349202"/>
                        <a:pt x="2091532" y="389370"/>
                      </a:cubicBezTo>
                      <a:cubicBezTo>
                        <a:pt x="2153850" y="442998"/>
                        <a:pt x="2167838" y="533749"/>
                        <a:pt x="2151450" y="587380"/>
                      </a:cubicBezTo>
                      <a:cubicBezTo>
                        <a:pt x="2118727" y="687224"/>
                        <a:pt x="2024466" y="741627"/>
                        <a:pt x="1870765" y="760708"/>
                      </a:cubicBezTo>
                      <a:cubicBezTo>
                        <a:pt x="1867773" y="811873"/>
                        <a:pt x="1827666" y="877653"/>
                        <a:pt x="1770285" y="909228"/>
                      </a:cubicBezTo>
                      <a:cubicBezTo>
                        <a:pt x="1671476" y="967786"/>
                        <a:pt x="1541797" y="975370"/>
                        <a:pt x="1428181" y="927211"/>
                      </a:cubicBezTo>
                      <a:cubicBezTo>
                        <a:pt x="1401764" y="1000030"/>
                        <a:pt x="1294852" y="1093575"/>
                        <a:pt x="1183707" y="1085654"/>
                      </a:cubicBezTo>
                      <a:cubicBezTo>
                        <a:pt x="1054774" y="1117642"/>
                        <a:pt x="899313" y="1096827"/>
                        <a:pt x="824249" y="988941"/>
                      </a:cubicBezTo>
                      <a:cubicBezTo>
                        <a:pt x="621921" y="1069408"/>
                        <a:pt x="371426" y="1044794"/>
                        <a:pt x="290287" y="893386"/>
                      </a:cubicBezTo>
                      <a:cubicBezTo>
                        <a:pt x="175702" y="909711"/>
                        <a:pt x="88732" y="846770"/>
                        <a:pt x="55516" y="787052"/>
                      </a:cubicBezTo>
                      <a:cubicBezTo>
                        <a:pt x="35227" y="727851"/>
                        <a:pt x="53271" y="683723"/>
                        <a:pt x="105681" y="643519"/>
                      </a:cubicBezTo>
                      <a:cubicBezTo>
                        <a:pt x="26456" y="601497"/>
                        <a:pt x="-16551" y="557972"/>
                        <a:pt x="-251" y="496258"/>
                      </a:cubicBezTo>
                      <a:cubicBezTo>
                        <a:pt x="16433" y="440353"/>
                        <a:pt x="92268" y="363356"/>
                        <a:pt x="193208" y="365368"/>
                      </a:cubicBezTo>
                      <a:cubicBezTo>
                        <a:pt x="194045" y="364063"/>
                        <a:pt x="194355" y="363343"/>
                        <a:pt x="195058" y="361918"/>
                      </a:cubicBezTo>
                      <a:close/>
                    </a:path>
                    <a:path w="2160653" h="1088022" fill="none" extrusionOk="0">
                      <a:moveTo>
                        <a:pt x="234720" y="659285"/>
                      </a:moveTo>
                      <a:cubicBezTo>
                        <a:pt x="188377" y="655011"/>
                        <a:pt x="142606" y="660615"/>
                        <a:pt x="108032" y="639212"/>
                      </a:cubicBezTo>
                      <a:moveTo>
                        <a:pt x="346504" y="878955"/>
                      </a:moveTo>
                      <a:cubicBezTo>
                        <a:pt x="331893" y="885170"/>
                        <a:pt x="312022" y="886848"/>
                        <a:pt x="291087" y="888551"/>
                      </a:cubicBezTo>
                      <a:moveTo>
                        <a:pt x="824149" y="984508"/>
                      </a:moveTo>
                      <a:cubicBezTo>
                        <a:pt x="808762" y="972420"/>
                        <a:pt x="799520" y="954576"/>
                        <a:pt x="790738" y="940685"/>
                      </a:cubicBezTo>
                      <a:moveTo>
                        <a:pt x="1441785" y="875228"/>
                      </a:moveTo>
                      <a:cubicBezTo>
                        <a:pt x="1440959" y="894339"/>
                        <a:pt x="1432230" y="910380"/>
                        <a:pt x="1428431" y="923307"/>
                      </a:cubicBezTo>
                      <a:moveTo>
                        <a:pt x="1706965" y="578112"/>
                      </a:moveTo>
                      <a:cubicBezTo>
                        <a:pt x="1807351" y="605666"/>
                        <a:pt x="1854236" y="679549"/>
                        <a:pt x="1869565" y="757837"/>
                      </a:cubicBezTo>
                      <a:moveTo>
                        <a:pt x="2090531" y="386701"/>
                      </a:moveTo>
                      <a:cubicBezTo>
                        <a:pt x="2078617" y="416504"/>
                        <a:pt x="2048399" y="428581"/>
                        <a:pt x="2018109" y="454098"/>
                      </a:cubicBezTo>
                      <a:moveTo>
                        <a:pt x="1916779" y="136657"/>
                      </a:moveTo>
                      <a:cubicBezTo>
                        <a:pt x="1921564" y="146112"/>
                        <a:pt x="1920240" y="159355"/>
                        <a:pt x="1920580" y="168492"/>
                      </a:cubicBezTo>
                      <a:moveTo>
                        <a:pt x="1454339" y="99533"/>
                      </a:moveTo>
                      <a:cubicBezTo>
                        <a:pt x="1462007" y="85856"/>
                        <a:pt x="1474235" y="70615"/>
                        <a:pt x="1491450" y="58934"/>
                      </a:cubicBezTo>
                      <a:moveTo>
                        <a:pt x="1107384" y="118876"/>
                      </a:moveTo>
                      <a:cubicBezTo>
                        <a:pt x="1108869" y="108388"/>
                        <a:pt x="1118941" y="97574"/>
                        <a:pt x="1125340" y="83868"/>
                      </a:cubicBezTo>
                      <a:moveTo>
                        <a:pt x="700211" y="130764"/>
                      </a:moveTo>
                      <a:cubicBezTo>
                        <a:pt x="727748" y="141407"/>
                        <a:pt x="744448" y="150239"/>
                        <a:pt x="765231" y="164714"/>
                      </a:cubicBezTo>
                      <a:moveTo>
                        <a:pt x="206412" y="397656"/>
                      </a:moveTo>
                      <a:cubicBezTo>
                        <a:pt x="199878" y="385239"/>
                        <a:pt x="196468" y="372226"/>
                        <a:pt x="195058" y="361918"/>
                      </a:cubicBezTo>
                    </a:path>
                    <a:path w="2160653" h="1088022" stroke="0" extrusionOk="0">
                      <a:moveTo>
                        <a:pt x="195058" y="361918"/>
                      </a:moveTo>
                      <a:cubicBezTo>
                        <a:pt x="181775" y="303550"/>
                        <a:pt x="197231" y="217290"/>
                        <a:pt x="281234" y="173957"/>
                      </a:cubicBezTo>
                      <a:cubicBezTo>
                        <a:pt x="391991" y="62969"/>
                        <a:pt x="555755" y="101182"/>
                        <a:pt x="700461" y="131015"/>
                      </a:cubicBezTo>
                      <a:cubicBezTo>
                        <a:pt x="790898" y="24620"/>
                        <a:pt x="992003" y="-34166"/>
                        <a:pt x="1123139" y="86437"/>
                      </a:cubicBezTo>
                      <a:cubicBezTo>
                        <a:pt x="1159935" y="50647"/>
                        <a:pt x="1202712" y="14354"/>
                        <a:pt x="1287839" y="5037"/>
                      </a:cubicBezTo>
                      <a:cubicBezTo>
                        <a:pt x="1373840" y="4443"/>
                        <a:pt x="1455136" y="27015"/>
                        <a:pt x="1492100" y="62485"/>
                      </a:cubicBezTo>
                      <a:cubicBezTo>
                        <a:pt x="1541480" y="16350"/>
                        <a:pt x="1686585" y="-9204"/>
                        <a:pt x="1773686" y="17378"/>
                      </a:cubicBezTo>
                      <a:cubicBezTo>
                        <a:pt x="1842322" y="47088"/>
                        <a:pt x="1901505" y="93292"/>
                        <a:pt x="1916479" y="140435"/>
                      </a:cubicBezTo>
                      <a:cubicBezTo>
                        <a:pt x="1995331" y="149224"/>
                        <a:pt x="2065883" y="214106"/>
                        <a:pt x="2099734" y="259865"/>
                      </a:cubicBezTo>
                      <a:cubicBezTo>
                        <a:pt x="2120445" y="307313"/>
                        <a:pt x="2116709" y="346838"/>
                        <a:pt x="2091532" y="389370"/>
                      </a:cubicBezTo>
                      <a:cubicBezTo>
                        <a:pt x="2158440" y="459654"/>
                        <a:pt x="2179378" y="505403"/>
                        <a:pt x="2151450" y="587380"/>
                      </a:cubicBezTo>
                      <a:cubicBezTo>
                        <a:pt x="2114262" y="692228"/>
                        <a:pt x="2012516" y="758714"/>
                        <a:pt x="1870765" y="760708"/>
                      </a:cubicBezTo>
                      <a:cubicBezTo>
                        <a:pt x="1873710" y="813051"/>
                        <a:pt x="1841026" y="867903"/>
                        <a:pt x="1770285" y="909228"/>
                      </a:cubicBezTo>
                      <a:cubicBezTo>
                        <a:pt x="1657328" y="975049"/>
                        <a:pt x="1555759" y="983081"/>
                        <a:pt x="1428181" y="927211"/>
                      </a:cubicBezTo>
                      <a:cubicBezTo>
                        <a:pt x="1389369" y="1006383"/>
                        <a:pt x="1297565" y="1081640"/>
                        <a:pt x="1183707" y="1085654"/>
                      </a:cubicBezTo>
                      <a:cubicBezTo>
                        <a:pt x="1048732" y="1106652"/>
                        <a:pt x="911596" y="1066943"/>
                        <a:pt x="824249" y="988941"/>
                      </a:cubicBezTo>
                      <a:cubicBezTo>
                        <a:pt x="662166" y="1055453"/>
                        <a:pt x="388029" y="1038485"/>
                        <a:pt x="290287" y="893386"/>
                      </a:cubicBezTo>
                      <a:cubicBezTo>
                        <a:pt x="179186" y="890002"/>
                        <a:pt x="84514" y="866634"/>
                        <a:pt x="55516" y="787052"/>
                      </a:cubicBezTo>
                      <a:cubicBezTo>
                        <a:pt x="35353" y="740664"/>
                        <a:pt x="54383" y="679549"/>
                        <a:pt x="105681" y="643519"/>
                      </a:cubicBezTo>
                      <a:cubicBezTo>
                        <a:pt x="21928" y="607252"/>
                        <a:pt x="-23781" y="551419"/>
                        <a:pt x="-251" y="496258"/>
                      </a:cubicBezTo>
                      <a:cubicBezTo>
                        <a:pt x="15119" y="429637"/>
                        <a:pt x="90493" y="349099"/>
                        <a:pt x="193208" y="365368"/>
                      </a:cubicBezTo>
                      <a:cubicBezTo>
                        <a:pt x="193669" y="364272"/>
                        <a:pt x="194433" y="363116"/>
                        <a:pt x="195058" y="361918"/>
                      </a:cubicBezTo>
                      <a:close/>
                    </a:path>
                    <a:path w="2160653" h="1088022" fill="none" stroke="0" extrusionOk="0">
                      <a:moveTo>
                        <a:pt x="234720" y="659285"/>
                      </a:moveTo>
                      <a:cubicBezTo>
                        <a:pt x="188246" y="655657"/>
                        <a:pt x="142134" y="655814"/>
                        <a:pt x="108032" y="639212"/>
                      </a:cubicBezTo>
                      <a:moveTo>
                        <a:pt x="346504" y="878955"/>
                      </a:moveTo>
                      <a:cubicBezTo>
                        <a:pt x="327511" y="883257"/>
                        <a:pt x="310897" y="888236"/>
                        <a:pt x="291087" y="888551"/>
                      </a:cubicBezTo>
                      <a:moveTo>
                        <a:pt x="824149" y="984508"/>
                      </a:moveTo>
                      <a:cubicBezTo>
                        <a:pt x="809661" y="971573"/>
                        <a:pt x="798837" y="955869"/>
                        <a:pt x="790738" y="940685"/>
                      </a:cubicBezTo>
                      <a:moveTo>
                        <a:pt x="1441785" y="875228"/>
                      </a:moveTo>
                      <a:cubicBezTo>
                        <a:pt x="1438754" y="889351"/>
                        <a:pt x="1434023" y="906211"/>
                        <a:pt x="1428431" y="923307"/>
                      </a:cubicBezTo>
                      <a:moveTo>
                        <a:pt x="1706965" y="578112"/>
                      </a:moveTo>
                      <a:cubicBezTo>
                        <a:pt x="1803942" y="611034"/>
                        <a:pt x="1860789" y="671001"/>
                        <a:pt x="1869565" y="757837"/>
                      </a:cubicBezTo>
                      <a:moveTo>
                        <a:pt x="2090531" y="386701"/>
                      </a:moveTo>
                      <a:cubicBezTo>
                        <a:pt x="2080899" y="412714"/>
                        <a:pt x="2050208" y="431715"/>
                        <a:pt x="2018109" y="454098"/>
                      </a:cubicBezTo>
                      <a:moveTo>
                        <a:pt x="1916779" y="136657"/>
                      </a:moveTo>
                      <a:cubicBezTo>
                        <a:pt x="1918212" y="148305"/>
                        <a:pt x="1921937" y="155443"/>
                        <a:pt x="1920580" y="168492"/>
                      </a:cubicBezTo>
                      <a:moveTo>
                        <a:pt x="1454339" y="99533"/>
                      </a:moveTo>
                      <a:cubicBezTo>
                        <a:pt x="1465472" y="83954"/>
                        <a:pt x="1476127" y="68930"/>
                        <a:pt x="1491450" y="58934"/>
                      </a:cubicBezTo>
                      <a:moveTo>
                        <a:pt x="1107384" y="118876"/>
                      </a:moveTo>
                      <a:cubicBezTo>
                        <a:pt x="1109678" y="107518"/>
                        <a:pt x="1115925" y="96288"/>
                        <a:pt x="1125340" y="83868"/>
                      </a:cubicBezTo>
                      <a:moveTo>
                        <a:pt x="700211" y="130764"/>
                      </a:moveTo>
                      <a:cubicBezTo>
                        <a:pt x="721933" y="143007"/>
                        <a:pt x="750644" y="153972"/>
                        <a:pt x="765231" y="164714"/>
                      </a:cubicBezTo>
                      <a:moveTo>
                        <a:pt x="206412" y="397656"/>
                      </a:moveTo>
                      <a:cubicBezTo>
                        <a:pt x="199116" y="386397"/>
                        <a:pt x="197679" y="373630"/>
                        <a:pt x="195058" y="361918"/>
                      </a:cubicBezTo>
                    </a:path>
                  </a:pathLst>
                </a:custGeom>
                <a:ln>
                  <a:extLst>
                    <a:ext uri="{C807C97D-BFC1-408E-A445-0C87EB9F89A2}">
                      <ask:lineSketchStyleProps xmlns:ask="http://schemas.microsoft.com/office/drawing/2018/sketchyshapes" sd="1090976289">
                        <a:prstGeom prst="cloud">
                          <a:avLst/>
                        </a:prstGeom>
                        <ask:type>
                          <ask:lineSketchFreehand/>
                        </ask:type>
                      </ask:lineSketchStyleProps>
                    </a:ext>
                  </a:extLst>
                </a:ln>
              </p:spPr>
              <p:style>
                <a:lnRef idx="2">
                  <a:schemeClr val="dk1"/>
                </a:lnRef>
                <a:fillRef idx="1">
                  <a:schemeClr val="lt1"/>
                </a:fillRef>
                <a:effectRef idx="0">
                  <a:schemeClr val="dk1"/>
                </a:effectRef>
                <a:fontRef idx="minor">
                  <a:schemeClr val="dk1"/>
                </a:fontRef>
              </p:style>
              <p:txBody>
                <a:bodyPr rtlCol="0" anchor="ctr"/>
                <a:lstStyle/>
                <a:p>
                  <a:pPr algn="ctr"/>
                  <a:r>
                    <a:rPr lang="sv-SE" sz="1400" dirty="0"/>
                    <a:t>Vad erbjuder vi?</a:t>
                  </a:r>
                </a:p>
              </p:txBody>
            </p:sp>
            <p:sp>
              <p:nvSpPr>
                <p:cNvPr id="13" name="Ellips 12">
                  <a:extLst>
                    <a:ext uri="{FF2B5EF4-FFF2-40B4-BE49-F238E27FC236}">
                      <a16:creationId xmlns:a16="http://schemas.microsoft.com/office/drawing/2014/main" id="{AB82204D-F56E-4580-80D6-ACD3DC9652E4}"/>
                    </a:ext>
                  </a:extLst>
                </p:cNvPr>
                <p:cNvSpPr/>
                <p:nvPr/>
              </p:nvSpPr>
              <p:spPr>
                <a:xfrm>
                  <a:off x="10079024" y="3144453"/>
                  <a:ext cx="116840" cy="109965"/>
                </a:xfrm>
                <a:custGeom>
                  <a:avLst/>
                  <a:gdLst>
                    <a:gd name="connsiteX0" fmla="*/ 0 w 116840"/>
                    <a:gd name="connsiteY0" fmla="*/ 54983 h 109965"/>
                    <a:gd name="connsiteX1" fmla="*/ 58420 w 116840"/>
                    <a:gd name="connsiteY1" fmla="*/ 0 h 109965"/>
                    <a:gd name="connsiteX2" fmla="*/ 116840 w 116840"/>
                    <a:gd name="connsiteY2" fmla="*/ 54983 h 109965"/>
                    <a:gd name="connsiteX3" fmla="*/ 58420 w 116840"/>
                    <a:gd name="connsiteY3" fmla="*/ 109966 h 109965"/>
                    <a:gd name="connsiteX4" fmla="*/ 0 w 116840"/>
                    <a:gd name="connsiteY4" fmla="*/ 54983 h 109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 h="109965" fill="none" extrusionOk="0">
                      <a:moveTo>
                        <a:pt x="0" y="54983"/>
                      </a:moveTo>
                      <a:cubicBezTo>
                        <a:pt x="57" y="31484"/>
                        <a:pt x="32968" y="3660"/>
                        <a:pt x="58420" y="0"/>
                      </a:cubicBezTo>
                      <a:cubicBezTo>
                        <a:pt x="91127" y="-784"/>
                        <a:pt x="117017" y="26136"/>
                        <a:pt x="116840" y="54983"/>
                      </a:cubicBezTo>
                      <a:cubicBezTo>
                        <a:pt x="122813" y="84355"/>
                        <a:pt x="90070" y="105392"/>
                        <a:pt x="58420" y="109966"/>
                      </a:cubicBezTo>
                      <a:cubicBezTo>
                        <a:pt x="29409" y="106196"/>
                        <a:pt x="422" y="80199"/>
                        <a:pt x="0" y="54983"/>
                      </a:cubicBezTo>
                      <a:close/>
                    </a:path>
                    <a:path w="116840" h="109965" stroke="0" extrusionOk="0">
                      <a:moveTo>
                        <a:pt x="0" y="54983"/>
                      </a:moveTo>
                      <a:cubicBezTo>
                        <a:pt x="4444" y="28334"/>
                        <a:pt x="27043" y="-5471"/>
                        <a:pt x="58420" y="0"/>
                      </a:cubicBezTo>
                      <a:cubicBezTo>
                        <a:pt x="88143" y="2856"/>
                        <a:pt x="118230" y="21676"/>
                        <a:pt x="116840" y="54983"/>
                      </a:cubicBezTo>
                      <a:cubicBezTo>
                        <a:pt x="119041" y="87816"/>
                        <a:pt x="94796" y="112407"/>
                        <a:pt x="58420" y="109966"/>
                      </a:cubicBezTo>
                      <a:cubicBezTo>
                        <a:pt x="24642" y="115071"/>
                        <a:pt x="3226" y="77711"/>
                        <a:pt x="0" y="54983"/>
                      </a:cubicBezTo>
                      <a:close/>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2696144307">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Ellips 13">
                  <a:extLst>
                    <a:ext uri="{FF2B5EF4-FFF2-40B4-BE49-F238E27FC236}">
                      <a16:creationId xmlns:a16="http://schemas.microsoft.com/office/drawing/2014/main" id="{8BB782B1-2711-4619-8C03-9CBA70B456FB}"/>
                    </a:ext>
                  </a:extLst>
                </p:cNvPr>
                <p:cNvSpPr/>
                <p:nvPr/>
              </p:nvSpPr>
              <p:spPr>
                <a:xfrm>
                  <a:off x="9912463" y="3199435"/>
                  <a:ext cx="86360" cy="85525"/>
                </a:xfrm>
                <a:custGeom>
                  <a:avLst/>
                  <a:gdLst>
                    <a:gd name="connsiteX0" fmla="*/ 0 w 86360"/>
                    <a:gd name="connsiteY0" fmla="*/ 42763 h 85525"/>
                    <a:gd name="connsiteX1" fmla="*/ 43180 w 86360"/>
                    <a:gd name="connsiteY1" fmla="*/ 0 h 85525"/>
                    <a:gd name="connsiteX2" fmla="*/ 86360 w 86360"/>
                    <a:gd name="connsiteY2" fmla="*/ 42763 h 85525"/>
                    <a:gd name="connsiteX3" fmla="*/ 43180 w 86360"/>
                    <a:gd name="connsiteY3" fmla="*/ 85526 h 85525"/>
                    <a:gd name="connsiteX4" fmla="*/ 0 w 86360"/>
                    <a:gd name="connsiteY4" fmla="*/ 42763 h 85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60" h="85525" fill="none" extrusionOk="0">
                      <a:moveTo>
                        <a:pt x="0" y="42763"/>
                      </a:moveTo>
                      <a:cubicBezTo>
                        <a:pt x="6" y="19864"/>
                        <a:pt x="22783" y="1854"/>
                        <a:pt x="43180" y="0"/>
                      </a:cubicBezTo>
                      <a:cubicBezTo>
                        <a:pt x="69970" y="-5203"/>
                        <a:pt x="87040" y="24983"/>
                        <a:pt x="86360" y="42763"/>
                      </a:cubicBezTo>
                      <a:cubicBezTo>
                        <a:pt x="88338" y="66051"/>
                        <a:pt x="66425" y="81034"/>
                        <a:pt x="43180" y="85526"/>
                      </a:cubicBezTo>
                      <a:cubicBezTo>
                        <a:pt x="23349" y="80870"/>
                        <a:pt x="431" y="61123"/>
                        <a:pt x="0" y="42763"/>
                      </a:cubicBezTo>
                      <a:close/>
                    </a:path>
                    <a:path w="86360" h="85525" stroke="0" extrusionOk="0">
                      <a:moveTo>
                        <a:pt x="0" y="42763"/>
                      </a:moveTo>
                      <a:cubicBezTo>
                        <a:pt x="2868" y="21545"/>
                        <a:pt x="20391" y="-6531"/>
                        <a:pt x="43180" y="0"/>
                      </a:cubicBezTo>
                      <a:cubicBezTo>
                        <a:pt x="63885" y="3534"/>
                        <a:pt x="87959" y="15762"/>
                        <a:pt x="86360" y="42763"/>
                      </a:cubicBezTo>
                      <a:cubicBezTo>
                        <a:pt x="90335" y="70837"/>
                        <a:pt x="68264" y="86259"/>
                        <a:pt x="43180" y="85526"/>
                      </a:cubicBezTo>
                      <a:cubicBezTo>
                        <a:pt x="18519" y="88268"/>
                        <a:pt x="1388" y="63094"/>
                        <a:pt x="0" y="42763"/>
                      </a:cubicBezTo>
                      <a:close/>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2696144307">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grpSp>
          <p:sp>
            <p:nvSpPr>
              <p:cNvPr id="10" name="Ellips 9">
                <a:extLst>
                  <a:ext uri="{FF2B5EF4-FFF2-40B4-BE49-F238E27FC236}">
                    <a16:creationId xmlns:a16="http://schemas.microsoft.com/office/drawing/2014/main" id="{F966ECEA-59D8-46EA-81F0-1CC89851CB9A}"/>
                  </a:ext>
                </a:extLst>
              </p:cNvPr>
              <p:cNvSpPr/>
              <p:nvPr/>
            </p:nvSpPr>
            <p:spPr>
              <a:xfrm>
                <a:off x="4781724" y="2654990"/>
                <a:ext cx="64668" cy="68599"/>
              </a:xfrm>
              <a:custGeom>
                <a:avLst/>
                <a:gdLst>
                  <a:gd name="connsiteX0" fmla="*/ 0 w 64668"/>
                  <a:gd name="connsiteY0" fmla="*/ 34300 h 68599"/>
                  <a:gd name="connsiteX1" fmla="*/ 32334 w 64668"/>
                  <a:gd name="connsiteY1" fmla="*/ 0 h 68599"/>
                  <a:gd name="connsiteX2" fmla="*/ 64668 w 64668"/>
                  <a:gd name="connsiteY2" fmla="*/ 34300 h 68599"/>
                  <a:gd name="connsiteX3" fmla="*/ 32334 w 64668"/>
                  <a:gd name="connsiteY3" fmla="*/ 68600 h 68599"/>
                  <a:gd name="connsiteX4" fmla="*/ 0 w 64668"/>
                  <a:gd name="connsiteY4" fmla="*/ 34300 h 68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668" h="68599" fill="none" extrusionOk="0">
                    <a:moveTo>
                      <a:pt x="0" y="34300"/>
                    </a:moveTo>
                    <a:cubicBezTo>
                      <a:pt x="15" y="17109"/>
                      <a:pt x="16076" y="860"/>
                      <a:pt x="32334" y="0"/>
                    </a:cubicBezTo>
                    <a:cubicBezTo>
                      <a:pt x="51980" y="-3162"/>
                      <a:pt x="64783" y="16345"/>
                      <a:pt x="64668" y="34300"/>
                    </a:cubicBezTo>
                    <a:cubicBezTo>
                      <a:pt x="67592" y="52756"/>
                      <a:pt x="49829" y="65894"/>
                      <a:pt x="32334" y="68600"/>
                    </a:cubicBezTo>
                    <a:cubicBezTo>
                      <a:pt x="16135" y="66677"/>
                      <a:pt x="293" y="49668"/>
                      <a:pt x="0" y="34300"/>
                    </a:cubicBezTo>
                    <a:close/>
                  </a:path>
                  <a:path w="64668" h="68599" stroke="0" extrusionOk="0">
                    <a:moveTo>
                      <a:pt x="0" y="34300"/>
                    </a:moveTo>
                    <a:cubicBezTo>
                      <a:pt x="3661" y="18419"/>
                      <a:pt x="14952" y="-2933"/>
                      <a:pt x="32334" y="0"/>
                    </a:cubicBezTo>
                    <a:cubicBezTo>
                      <a:pt x="49784" y="459"/>
                      <a:pt x="65939" y="12668"/>
                      <a:pt x="64668" y="34300"/>
                    </a:cubicBezTo>
                    <a:cubicBezTo>
                      <a:pt x="66055" y="54799"/>
                      <a:pt x="50626" y="68858"/>
                      <a:pt x="32334" y="68600"/>
                    </a:cubicBezTo>
                    <a:cubicBezTo>
                      <a:pt x="13359" y="72367"/>
                      <a:pt x="438" y="52206"/>
                      <a:pt x="0" y="34300"/>
                    </a:cubicBezTo>
                    <a:close/>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2696144307">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grpSp>
      </p:grpSp>
      <p:graphicFrame>
        <p:nvGraphicFramePr>
          <p:cNvPr id="15" name="Tabell 14">
            <a:extLst>
              <a:ext uri="{FF2B5EF4-FFF2-40B4-BE49-F238E27FC236}">
                <a16:creationId xmlns:a16="http://schemas.microsoft.com/office/drawing/2014/main" id="{7AF17E37-D81F-4B76-9E63-071EA1963A70}"/>
              </a:ext>
            </a:extLst>
          </p:cNvPr>
          <p:cNvGraphicFramePr>
            <a:graphicFrameLocks noGrp="1"/>
          </p:cNvGraphicFramePr>
          <p:nvPr/>
        </p:nvGraphicFramePr>
        <p:xfrm>
          <a:off x="654397" y="4825518"/>
          <a:ext cx="7085929" cy="1463040"/>
        </p:xfrm>
        <a:graphic>
          <a:graphicData uri="http://schemas.openxmlformats.org/drawingml/2006/table">
            <a:tbl>
              <a:tblPr/>
              <a:tblGrid>
                <a:gridCol w="4811770">
                  <a:extLst>
                    <a:ext uri="{9D8B030D-6E8A-4147-A177-3AD203B41FA5}">
                      <a16:colId xmlns:a16="http://schemas.microsoft.com/office/drawing/2014/main" val="1008339962"/>
                    </a:ext>
                  </a:extLst>
                </a:gridCol>
                <a:gridCol w="2274159">
                  <a:extLst>
                    <a:ext uri="{9D8B030D-6E8A-4147-A177-3AD203B41FA5}">
                      <a16:colId xmlns:a16="http://schemas.microsoft.com/office/drawing/2014/main" val="917272290"/>
                    </a:ext>
                  </a:extLst>
                </a:gridCol>
              </a:tblGrid>
              <a:tr h="365760">
                <a:tc>
                  <a:txBody>
                    <a:bodyPr/>
                    <a:lstStyle/>
                    <a:p>
                      <a:r>
                        <a:rPr lang="sv-SE" sz="1800" b="1"/>
                        <a:t>Benämning</a:t>
                      </a:r>
                      <a:endParaRPr lang="sv-SE" sz="1800" dirty="0"/>
                    </a:p>
                  </a:txBody>
                  <a:tcPr anchor="ctr">
                    <a:lnL>
                      <a:noFill/>
                    </a:lnL>
                    <a:lnR>
                      <a:noFill/>
                    </a:lnR>
                    <a:lnT>
                      <a:noFill/>
                    </a:lnT>
                    <a:lnB>
                      <a:noFill/>
                    </a:lnB>
                  </a:tcPr>
                </a:tc>
                <a:tc>
                  <a:txBody>
                    <a:bodyPr/>
                    <a:lstStyle/>
                    <a:p>
                      <a:r>
                        <a:rPr lang="sv-SE" sz="1800" b="1" dirty="0"/>
                        <a:t>SNOMED CT-kod</a:t>
                      </a:r>
                      <a:endParaRPr lang="sv-SE" sz="1800" dirty="0"/>
                    </a:p>
                  </a:txBody>
                  <a:tcPr anchor="ctr">
                    <a:lnL>
                      <a:noFill/>
                    </a:lnL>
                    <a:lnR>
                      <a:noFill/>
                    </a:lnR>
                    <a:lnT>
                      <a:noFill/>
                    </a:lnT>
                    <a:lnB>
                      <a:noFill/>
                    </a:lnB>
                  </a:tcPr>
                </a:tc>
                <a:extLst>
                  <a:ext uri="{0D108BD9-81ED-4DB2-BD59-A6C34878D82A}">
                    <a16:rowId xmlns:a16="http://schemas.microsoft.com/office/drawing/2014/main" val="3374184651"/>
                  </a:ext>
                </a:extLst>
              </a:tr>
              <a:tr h="365760">
                <a:tc>
                  <a:txBody>
                    <a:bodyPr/>
                    <a:lstStyle/>
                    <a:p>
                      <a:r>
                        <a:rPr lang="sv-SE" sz="1800"/>
                        <a:t>Konsultation avseende ögonsjukdomar</a:t>
                      </a:r>
                      <a:endParaRPr lang="sv-SE" sz="1800" dirty="0"/>
                    </a:p>
                  </a:txBody>
                  <a:tcPr anchor="ctr">
                    <a:lnL>
                      <a:noFill/>
                    </a:lnL>
                    <a:lnR>
                      <a:noFill/>
                    </a:lnR>
                    <a:lnT>
                      <a:noFill/>
                    </a:lnT>
                    <a:lnB>
                      <a:noFill/>
                    </a:lnB>
                  </a:tcPr>
                </a:tc>
                <a:tc>
                  <a:txBody>
                    <a:bodyPr/>
                    <a:lstStyle/>
                    <a:p>
                      <a:r>
                        <a:rPr lang="sv-SE" sz="1800" dirty="0"/>
                        <a:t>71991000052107</a:t>
                      </a:r>
                    </a:p>
                  </a:txBody>
                  <a:tcPr anchor="ctr">
                    <a:lnL>
                      <a:noFill/>
                    </a:lnL>
                    <a:lnR>
                      <a:noFill/>
                    </a:lnR>
                    <a:lnT>
                      <a:noFill/>
                    </a:lnT>
                    <a:lnB>
                      <a:noFill/>
                    </a:lnB>
                  </a:tcPr>
                </a:tc>
                <a:extLst>
                  <a:ext uri="{0D108BD9-81ED-4DB2-BD59-A6C34878D82A}">
                    <a16:rowId xmlns:a16="http://schemas.microsoft.com/office/drawing/2014/main" val="1020826253"/>
                  </a:ext>
                </a:extLst>
              </a:tr>
              <a:tr h="365760">
                <a:tc>
                  <a:txBody>
                    <a:bodyPr/>
                    <a:lstStyle/>
                    <a:p>
                      <a:r>
                        <a:rPr lang="sv-SE" sz="1800"/>
                        <a:t>Ögonundersökning</a:t>
                      </a:r>
                      <a:endParaRPr lang="sv-SE" sz="1800" dirty="0"/>
                    </a:p>
                  </a:txBody>
                  <a:tcPr anchor="ctr">
                    <a:lnL>
                      <a:noFill/>
                    </a:lnL>
                    <a:lnR>
                      <a:noFill/>
                    </a:lnR>
                    <a:lnT>
                      <a:noFill/>
                    </a:lnT>
                    <a:lnB>
                      <a:noFill/>
                    </a:lnB>
                  </a:tcPr>
                </a:tc>
                <a:tc>
                  <a:txBody>
                    <a:bodyPr/>
                    <a:lstStyle/>
                    <a:p>
                      <a:r>
                        <a:rPr lang="sv-SE" sz="1800"/>
                        <a:t>36228007</a:t>
                      </a:r>
                      <a:endParaRPr lang="sv-SE" sz="1800" dirty="0"/>
                    </a:p>
                  </a:txBody>
                  <a:tcPr anchor="ctr">
                    <a:lnL>
                      <a:noFill/>
                    </a:lnL>
                    <a:lnR>
                      <a:noFill/>
                    </a:lnR>
                    <a:lnT>
                      <a:noFill/>
                    </a:lnT>
                    <a:lnB>
                      <a:noFill/>
                    </a:lnB>
                  </a:tcPr>
                </a:tc>
                <a:extLst>
                  <a:ext uri="{0D108BD9-81ED-4DB2-BD59-A6C34878D82A}">
                    <a16:rowId xmlns:a16="http://schemas.microsoft.com/office/drawing/2014/main" val="2931560295"/>
                  </a:ext>
                </a:extLst>
              </a:tr>
              <a:tr h="365760">
                <a:tc>
                  <a:txBody>
                    <a:bodyPr/>
                    <a:lstStyle/>
                    <a:p>
                      <a:r>
                        <a:rPr lang="sv-SE" sz="1800"/>
                        <a:t>Gråstarrskirurgi</a:t>
                      </a:r>
                      <a:endParaRPr lang="sv-SE" sz="1800" dirty="0"/>
                    </a:p>
                  </a:txBody>
                  <a:tcPr anchor="ctr">
                    <a:lnL>
                      <a:noFill/>
                    </a:lnL>
                    <a:lnR>
                      <a:noFill/>
                    </a:lnR>
                    <a:lnT>
                      <a:noFill/>
                    </a:lnT>
                    <a:lnB>
                      <a:noFill/>
                    </a:lnB>
                  </a:tcPr>
                </a:tc>
                <a:tc>
                  <a:txBody>
                    <a:bodyPr/>
                    <a:lstStyle/>
                    <a:p>
                      <a:r>
                        <a:rPr lang="sv-SE" sz="1800" dirty="0"/>
                        <a:t>110473004</a:t>
                      </a:r>
                    </a:p>
                  </a:txBody>
                  <a:tcPr anchor="ctr">
                    <a:lnL>
                      <a:noFill/>
                    </a:lnL>
                    <a:lnR>
                      <a:noFill/>
                    </a:lnR>
                    <a:lnT>
                      <a:noFill/>
                    </a:lnT>
                    <a:lnB>
                      <a:noFill/>
                    </a:lnB>
                  </a:tcPr>
                </a:tc>
                <a:extLst>
                  <a:ext uri="{0D108BD9-81ED-4DB2-BD59-A6C34878D82A}">
                    <a16:rowId xmlns:a16="http://schemas.microsoft.com/office/drawing/2014/main" val="2174007044"/>
                  </a:ext>
                </a:extLst>
              </a:tr>
            </a:tbl>
          </a:graphicData>
        </a:graphic>
      </p:graphicFrame>
    </p:spTree>
    <p:extLst>
      <p:ext uri="{BB962C8B-B14F-4D97-AF65-F5344CB8AC3E}">
        <p14:creationId xmlns:p14="http://schemas.microsoft.com/office/powerpoint/2010/main" val="99312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24412D3-0C0E-4296-86BE-36B1135DDF9B}"/>
              </a:ext>
            </a:extLst>
          </p:cNvPr>
          <p:cNvSpPr>
            <a:spLocks noGrp="1"/>
          </p:cNvSpPr>
          <p:nvPr>
            <p:ph type="title"/>
          </p:nvPr>
        </p:nvSpPr>
        <p:spPr>
          <a:xfrm>
            <a:off x="720911" y="841709"/>
            <a:ext cx="8046000" cy="886397"/>
          </a:xfrm>
        </p:spPr>
        <p:txBody>
          <a:bodyPr>
            <a:normAutofit fontScale="90000"/>
          </a:bodyPr>
          <a:lstStyle/>
          <a:p>
            <a:r>
              <a:rPr lang="sv-SE" sz="3200" dirty="0"/>
              <a:t>Identifiera prioriterade användningsfall: </a:t>
            </a:r>
            <a:br>
              <a:rPr lang="sv-SE" sz="3200" dirty="0"/>
            </a:br>
            <a:r>
              <a:rPr lang="sv-SE" sz="3200" dirty="0"/>
              <a:t>Hitta vård - invånare</a:t>
            </a:r>
          </a:p>
        </p:txBody>
      </p:sp>
      <p:sp>
        <p:nvSpPr>
          <p:cNvPr id="3" name="Platshållare för innehåll 2">
            <a:extLst>
              <a:ext uri="{FF2B5EF4-FFF2-40B4-BE49-F238E27FC236}">
                <a16:creationId xmlns:a16="http://schemas.microsoft.com/office/drawing/2014/main" id="{F45F6800-564F-49D7-98D9-2BDE565EB167}"/>
              </a:ext>
            </a:extLst>
          </p:cNvPr>
          <p:cNvSpPr>
            <a:spLocks noGrp="1"/>
          </p:cNvSpPr>
          <p:nvPr>
            <p:ph idx="1"/>
          </p:nvPr>
        </p:nvSpPr>
        <p:spPr>
          <a:xfrm>
            <a:off x="720911" y="1953044"/>
            <a:ext cx="9655332" cy="3695424"/>
          </a:xfrm>
        </p:spPr>
        <p:txBody>
          <a:bodyPr>
            <a:normAutofit lnSpcReduction="10000"/>
          </a:bodyPr>
          <a:lstStyle/>
          <a:p>
            <a:pPr marL="0" indent="0">
              <a:buNone/>
            </a:pPr>
            <a:r>
              <a:rPr lang="sv-SE" sz="2000" dirty="0"/>
              <a:t>Bengt, 58 år, har märkt att hans syn försämrats gradvis under det senaste året. Han misstänker att det är något fel på hans ögon och vill boka en tid för undersökning. Han går in på en </a:t>
            </a:r>
            <a:r>
              <a:rPr lang="sv-SE" sz="2000" i="1" dirty="0"/>
              <a:t>nationell digital vårdtjänstportal </a:t>
            </a:r>
            <a:r>
              <a:rPr lang="sv-SE" sz="2000" dirty="0"/>
              <a:t>för att hitta en mottagning som erbjuder ögonsjukvård i sin region – eller i en närliggande region med kortare väntetid.</a:t>
            </a:r>
          </a:p>
          <a:p>
            <a:pPr marL="0" indent="0">
              <a:buNone/>
            </a:pPr>
            <a:endParaRPr lang="sv-SE" sz="2000" b="1" dirty="0"/>
          </a:p>
          <a:p>
            <a:pPr marL="0" indent="0">
              <a:buNone/>
            </a:pPr>
            <a:r>
              <a:rPr lang="sv-SE" sz="2000" b="1" dirty="0"/>
              <a:t>Behov:</a:t>
            </a:r>
          </a:p>
          <a:p>
            <a:pPr>
              <a:buFont typeface="Arial" panose="020B0604020202020204" pitchFamily="34" charset="0"/>
              <a:buChar char="•"/>
            </a:pPr>
            <a:r>
              <a:rPr lang="sv-SE" sz="2000" dirty="0"/>
              <a:t>Hitta ögonmottagningar som erbjuder </a:t>
            </a:r>
            <a:r>
              <a:rPr lang="sv-SE" sz="2000" b="1" dirty="0"/>
              <a:t>ögonundersökning</a:t>
            </a:r>
            <a:endParaRPr lang="sv-SE" sz="2000" dirty="0"/>
          </a:p>
          <a:p>
            <a:pPr>
              <a:buFont typeface="Arial" panose="020B0604020202020204" pitchFamily="34" charset="0"/>
              <a:buChar char="•"/>
            </a:pPr>
            <a:r>
              <a:rPr lang="sv-SE" sz="2000" dirty="0"/>
              <a:t>Jämföra väntetider och tillgänglighet</a:t>
            </a:r>
          </a:p>
        </p:txBody>
      </p:sp>
      <p:pic>
        <p:nvPicPr>
          <p:cNvPr id="15" name="Bildobjekt 14">
            <a:extLst>
              <a:ext uri="{FF2B5EF4-FFF2-40B4-BE49-F238E27FC236}">
                <a16:creationId xmlns:a16="http://schemas.microsoft.com/office/drawing/2014/main" id="{2D85E2D6-E368-4564-906C-09A5EF314535}"/>
              </a:ext>
            </a:extLst>
          </p:cNvPr>
          <p:cNvPicPr>
            <a:picLocks noChangeAspect="1"/>
          </p:cNvPicPr>
          <p:nvPr/>
        </p:nvPicPr>
        <p:blipFill rotWithShape="1">
          <a:blip r:embed="rId2">
            <a:extLst>
              <a:ext uri="{28A0092B-C50C-407E-A947-70E740481C1C}">
                <a14:useLocalDpi xmlns:a14="http://schemas.microsoft.com/office/drawing/2010/main" val="0"/>
              </a:ext>
            </a:extLst>
          </a:blip>
          <a:srcRect l="50000"/>
          <a:stretch/>
        </p:blipFill>
        <p:spPr>
          <a:xfrm flipH="1">
            <a:off x="9784440" y="3331914"/>
            <a:ext cx="1763043" cy="3526086"/>
          </a:xfrm>
          <a:prstGeom prst="rect">
            <a:avLst/>
          </a:prstGeom>
        </p:spPr>
      </p:pic>
      <p:sp>
        <p:nvSpPr>
          <p:cNvPr id="16" name="textruta 15">
            <a:extLst>
              <a:ext uri="{FF2B5EF4-FFF2-40B4-BE49-F238E27FC236}">
                <a16:creationId xmlns:a16="http://schemas.microsoft.com/office/drawing/2014/main" id="{336529E9-2ECE-4D89-B207-DE564A2083F1}"/>
              </a:ext>
            </a:extLst>
          </p:cNvPr>
          <p:cNvSpPr txBox="1"/>
          <p:nvPr/>
        </p:nvSpPr>
        <p:spPr>
          <a:xfrm>
            <a:off x="644517" y="5648468"/>
            <a:ext cx="8282196" cy="707886"/>
          </a:xfrm>
          <a:prstGeom prst="rect">
            <a:avLst/>
          </a:prstGeom>
          <a:noFill/>
        </p:spPr>
        <p:txBody>
          <a:bodyPr wrap="square">
            <a:spAutoFit/>
          </a:bodyPr>
          <a:lstStyle/>
          <a:p>
            <a:pPr marL="0" indent="0">
              <a:buNone/>
            </a:pPr>
            <a:r>
              <a:rPr lang="sv-SE" sz="2000" b="1" dirty="0"/>
              <a:t>Syfte:</a:t>
            </a:r>
            <a:r>
              <a:rPr lang="sv-SE" sz="2000" dirty="0"/>
              <a:t> Underlätta för invånare att hitta en vårdgivare som </a:t>
            </a:r>
            <a:r>
              <a:rPr lang="sv-SE" sz="2000" dirty="0" err="1"/>
              <a:t>erbjuderen</a:t>
            </a:r>
            <a:r>
              <a:rPr lang="sv-SE" sz="2000" dirty="0"/>
              <a:t> vårdtjänst baserat på strukturerade </a:t>
            </a:r>
            <a:r>
              <a:rPr lang="sv-SE" sz="2000" dirty="0" err="1"/>
              <a:t>kodverk</a:t>
            </a:r>
            <a:r>
              <a:rPr lang="sv-SE" sz="2000" dirty="0"/>
              <a:t>.</a:t>
            </a:r>
          </a:p>
        </p:txBody>
      </p:sp>
    </p:spTree>
    <p:extLst>
      <p:ext uri="{BB962C8B-B14F-4D97-AF65-F5344CB8AC3E}">
        <p14:creationId xmlns:p14="http://schemas.microsoft.com/office/powerpoint/2010/main" val="203229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BE51D8D-AF4F-437F-8B2A-C3EE4CFBCA9E}"/>
              </a:ext>
            </a:extLst>
          </p:cNvPr>
          <p:cNvSpPr>
            <a:spLocks noGrp="1"/>
          </p:cNvSpPr>
          <p:nvPr>
            <p:ph type="title"/>
          </p:nvPr>
        </p:nvSpPr>
        <p:spPr>
          <a:xfrm>
            <a:off x="767133" y="852517"/>
            <a:ext cx="8046000" cy="886397"/>
          </a:xfrm>
        </p:spPr>
        <p:txBody>
          <a:bodyPr>
            <a:normAutofit fontScale="90000"/>
          </a:bodyPr>
          <a:lstStyle/>
          <a:p>
            <a:r>
              <a:rPr lang="sv-SE" sz="3200" dirty="0"/>
              <a:t>Identifiera prioriterade användningsfall: </a:t>
            </a:r>
            <a:br>
              <a:rPr lang="sv-SE" sz="3200" dirty="0"/>
            </a:br>
            <a:r>
              <a:rPr lang="sv-SE" sz="3200" dirty="0"/>
              <a:t>Sök alternativ vårdgivare</a:t>
            </a:r>
          </a:p>
        </p:txBody>
      </p:sp>
      <p:grpSp>
        <p:nvGrpSpPr>
          <p:cNvPr id="4" name="Grupp 3">
            <a:extLst>
              <a:ext uri="{FF2B5EF4-FFF2-40B4-BE49-F238E27FC236}">
                <a16:creationId xmlns:a16="http://schemas.microsoft.com/office/drawing/2014/main" id="{BEBB2255-632A-4499-9B25-C1E6A0DAD4E5}"/>
              </a:ext>
            </a:extLst>
          </p:cNvPr>
          <p:cNvGrpSpPr/>
          <p:nvPr/>
        </p:nvGrpSpPr>
        <p:grpSpPr>
          <a:xfrm>
            <a:off x="6705742" y="4355864"/>
            <a:ext cx="3609853" cy="2144065"/>
            <a:chOff x="2392322" y="1852988"/>
            <a:chExt cx="3060624" cy="1817851"/>
          </a:xfrm>
        </p:grpSpPr>
        <p:pic>
          <p:nvPicPr>
            <p:cNvPr id="5" name="Bildobjekt 4">
              <a:extLst>
                <a:ext uri="{FF2B5EF4-FFF2-40B4-BE49-F238E27FC236}">
                  <a16:creationId xmlns:a16="http://schemas.microsoft.com/office/drawing/2014/main" id="{DAD84BD1-2CAE-4915-9CB1-0C3466F34D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2322" y="2097167"/>
              <a:ext cx="1798211" cy="1573672"/>
            </a:xfrm>
            <a:prstGeom prst="rect">
              <a:avLst/>
            </a:prstGeom>
          </p:spPr>
        </p:pic>
        <p:grpSp>
          <p:nvGrpSpPr>
            <p:cNvPr id="6" name="Grupp 5">
              <a:extLst>
                <a:ext uri="{FF2B5EF4-FFF2-40B4-BE49-F238E27FC236}">
                  <a16:creationId xmlns:a16="http://schemas.microsoft.com/office/drawing/2014/main" id="{53335A17-4822-4A3E-956F-8DF7F9C3F69B}"/>
                </a:ext>
              </a:extLst>
            </p:cNvPr>
            <p:cNvGrpSpPr/>
            <p:nvPr/>
          </p:nvGrpSpPr>
          <p:grpSpPr>
            <a:xfrm>
              <a:off x="3658452" y="1852988"/>
              <a:ext cx="1794494" cy="750150"/>
              <a:chOff x="4781724" y="1852987"/>
              <a:chExt cx="2602744" cy="1088022"/>
            </a:xfrm>
          </p:grpSpPr>
          <p:grpSp>
            <p:nvGrpSpPr>
              <p:cNvPr id="9" name="Grupp 8">
                <a:extLst>
                  <a:ext uri="{FF2B5EF4-FFF2-40B4-BE49-F238E27FC236}">
                    <a16:creationId xmlns:a16="http://schemas.microsoft.com/office/drawing/2014/main" id="{1FF0E579-5D0E-4165-B262-55435E13593D}"/>
                  </a:ext>
                </a:extLst>
              </p:cNvPr>
              <p:cNvGrpSpPr/>
              <p:nvPr/>
            </p:nvGrpSpPr>
            <p:grpSpPr>
              <a:xfrm>
                <a:off x="4951832" y="1852987"/>
                <a:ext cx="2432636" cy="1088022"/>
                <a:chOff x="9912463" y="2389648"/>
                <a:chExt cx="2432636" cy="1088022"/>
              </a:xfrm>
            </p:grpSpPr>
            <p:sp>
              <p:nvSpPr>
                <p:cNvPr id="11" name="Ellips 10">
                  <a:extLst>
                    <a:ext uri="{FF2B5EF4-FFF2-40B4-BE49-F238E27FC236}">
                      <a16:creationId xmlns:a16="http://schemas.microsoft.com/office/drawing/2014/main" id="{9D79DD20-56C2-4074-A7AD-8C7893A9F582}"/>
                    </a:ext>
                  </a:extLst>
                </p:cNvPr>
                <p:cNvSpPr/>
                <p:nvPr/>
              </p:nvSpPr>
              <p:spPr>
                <a:xfrm>
                  <a:off x="10195864" y="2974898"/>
                  <a:ext cx="177800" cy="166150"/>
                </a:xfrm>
                <a:custGeom>
                  <a:avLst/>
                  <a:gdLst>
                    <a:gd name="connsiteX0" fmla="*/ 0 w 177800"/>
                    <a:gd name="connsiteY0" fmla="*/ 83075 h 166150"/>
                    <a:gd name="connsiteX1" fmla="*/ 88900 w 177800"/>
                    <a:gd name="connsiteY1" fmla="*/ 0 h 166150"/>
                    <a:gd name="connsiteX2" fmla="*/ 177800 w 177800"/>
                    <a:gd name="connsiteY2" fmla="*/ 83075 h 166150"/>
                    <a:gd name="connsiteX3" fmla="*/ 88900 w 177800"/>
                    <a:gd name="connsiteY3" fmla="*/ 166150 h 166150"/>
                    <a:gd name="connsiteX4" fmla="*/ 0 w 177800"/>
                    <a:gd name="connsiteY4" fmla="*/ 83075 h 166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800" h="166150" fill="none" extrusionOk="0">
                      <a:moveTo>
                        <a:pt x="0" y="83075"/>
                      </a:moveTo>
                      <a:cubicBezTo>
                        <a:pt x="67" y="45331"/>
                        <a:pt x="43308" y="1884"/>
                        <a:pt x="88900" y="0"/>
                      </a:cubicBezTo>
                      <a:cubicBezTo>
                        <a:pt x="142535" y="-8024"/>
                        <a:pt x="178902" y="46652"/>
                        <a:pt x="177800" y="83075"/>
                      </a:cubicBezTo>
                      <a:cubicBezTo>
                        <a:pt x="181514" y="128338"/>
                        <a:pt x="137698" y="163912"/>
                        <a:pt x="88900" y="166150"/>
                      </a:cubicBezTo>
                      <a:cubicBezTo>
                        <a:pt x="47391" y="157353"/>
                        <a:pt x="643" y="121100"/>
                        <a:pt x="0" y="83075"/>
                      </a:cubicBezTo>
                      <a:close/>
                    </a:path>
                    <a:path w="177800" h="166150" stroke="0" extrusionOk="0">
                      <a:moveTo>
                        <a:pt x="0" y="83075"/>
                      </a:moveTo>
                      <a:cubicBezTo>
                        <a:pt x="8061" y="43935"/>
                        <a:pt x="40882" y="-6661"/>
                        <a:pt x="88900" y="0"/>
                      </a:cubicBezTo>
                      <a:cubicBezTo>
                        <a:pt x="130176" y="8794"/>
                        <a:pt x="180220" y="32073"/>
                        <a:pt x="177800" y="83075"/>
                      </a:cubicBezTo>
                      <a:cubicBezTo>
                        <a:pt x="181324" y="132907"/>
                        <a:pt x="148268" y="172246"/>
                        <a:pt x="88900" y="166150"/>
                      </a:cubicBezTo>
                      <a:cubicBezTo>
                        <a:pt x="36871" y="176034"/>
                        <a:pt x="4449" y="118422"/>
                        <a:pt x="0" y="83075"/>
                      </a:cubicBezTo>
                      <a:close/>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2696144307">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Moln 11">
                  <a:extLst>
                    <a:ext uri="{FF2B5EF4-FFF2-40B4-BE49-F238E27FC236}">
                      <a16:creationId xmlns:a16="http://schemas.microsoft.com/office/drawing/2014/main" id="{5A86A40B-436B-4432-810C-B8B3BCBAA350}"/>
                    </a:ext>
                  </a:extLst>
                </p:cNvPr>
                <p:cNvSpPr/>
                <p:nvPr/>
              </p:nvSpPr>
              <p:spPr>
                <a:xfrm rot="621246">
                  <a:off x="10184446" y="2389648"/>
                  <a:ext cx="2160653" cy="1088022"/>
                </a:xfrm>
                <a:custGeom>
                  <a:avLst/>
                  <a:gdLst>
                    <a:gd name="connsiteX0" fmla="*/ 195058 w 2160653"/>
                    <a:gd name="connsiteY0" fmla="*/ 361918 h 1088022"/>
                    <a:gd name="connsiteX1" fmla="*/ 281234 w 2160653"/>
                    <a:gd name="connsiteY1" fmla="*/ 173957 h 1088022"/>
                    <a:gd name="connsiteX2" fmla="*/ 700461 w 2160653"/>
                    <a:gd name="connsiteY2" fmla="*/ 131015 h 1088022"/>
                    <a:gd name="connsiteX3" fmla="*/ 1123139 w 2160653"/>
                    <a:gd name="connsiteY3" fmla="*/ 86437 h 1088022"/>
                    <a:gd name="connsiteX4" fmla="*/ 1287839 w 2160653"/>
                    <a:gd name="connsiteY4" fmla="*/ 5037 h 1088022"/>
                    <a:gd name="connsiteX5" fmla="*/ 1492100 w 2160653"/>
                    <a:gd name="connsiteY5" fmla="*/ 62485 h 1088022"/>
                    <a:gd name="connsiteX6" fmla="*/ 1773686 w 2160653"/>
                    <a:gd name="connsiteY6" fmla="*/ 17378 h 1088022"/>
                    <a:gd name="connsiteX7" fmla="*/ 1916479 w 2160653"/>
                    <a:gd name="connsiteY7" fmla="*/ 140435 h 1088022"/>
                    <a:gd name="connsiteX8" fmla="*/ 2099734 w 2160653"/>
                    <a:gd name="connsiteY8" fmla="*/ 259865 h 1088022"/>
                    <a:gd name="connsiteX9" fmla="*/ 2091532 w 2160653"/>
                    <a:gd name="connsiteY9" fmla="*/ 389370 h 1088022"/>
                    <a:gd name="connsiteX10" fmla="*/ 2151450 w 2160653"/>
                    <a:gd name="connsiteY10" fmla="*/ 587380 h 1088022"/>
                    <a:gd name="connsiteX11" fmla="*/ 1870765 w 2160653"/>
                    <a:gd name="connsiteY11" fmla="*/ 760708 h 1088022"/>
                    <a:gd name="connsiteX12" fmla="*/ 1770285 w 2160653"/>
                    <a:gd name="connsiteY12" fmla="*/ 909228 h 1088022"/>
                    <a:gd name="connsiteX13" fmla="*/ 1428181 w 2160653"/>
                    <a:gd name="connsiteY13" fmla="*/ 927211 h 1088022"/>
                    <a:gd name="connsiteX14" fmla="*/ 1183707 w 2160653"/>
                    <a:gd name="connsiteY14" fmla="*/ 1085654 h 1088022"/>
                    <a:gd name="connsiteX15" fmla="*/ 824249 w 2160653"/>
                    <a:gd name="connsiteY15" fmla="*/ 988941 h 1088022"/>
                    <a:gd name="connsiteX16" fmla="*/ 290287 w 2160653"/>
                    <a:gd name="connsiteY16" fmla="*/ 893386 h 1088022"/>
                    <a:gd name="connsiteX17" fmla="*/ 55516 w 2160653"/>
                    <a:gd name="connsiteY17" fmla="*/ 787052 h 1088022"/>
                    <a:gd name="connsiteX18" fmla="*/ 105681 w 2160653"/>
                    <a:gd name="connsiteY18" fmla="*/ 643519 h 1088022"/>
                    <a:gd name="connsiteX19" fmla="*/ -251 w 2160653"/>
                    <a:gd name="connsiteY19" fmla="*/ 496258 h 1088022"/>
                    <a:gd name="connsiteX20" fmla="*/ 193208 w 2160653"/>
                    <a:gd name="connsiteY20" fmla="*/ 365368 h 1088022"/>
                    <a:gd name="connsiteX21" fmla="*/ 195058 w 2160653"/>
                    <a:gd name="connsiteY21" fmla="*/ 361918 h 1088022"/>
                    <a:gd name="connsiteX0" fmla="*/ 234720 w 2160653"/>
                    <a:gd name="connsiteY0" fmla="*/ 659285 h 1088022"/>
                    <a:gd name="connsiteX1" fmla="*/ 108032 w 2160653"/>
                    <a:gd name="connsiteY1" fmla="*/ 639212 h 1088022"/>
                    <a:gd name="connsiteX2" fmla="*/ 346504 w 2160653"/>
                    <a:gd name="connsiteY2" fmla="*/ 878955 h 1088022"/>
                    <a:gd name="connsiteX3" fmla="*/ 291087 w 2160653"/>
                    <a:gd name="connsiteY3" fmla="*/ 888551 h 1088022"/>
                    <a:gd name="connsiteX4" fmla="*/ 824149 w 2160653"/>
                    <a:gd name="connsiteY4" fmla="*/ 984508 h 1088022"/>
                    <a:gd name="connsiteX5" fmla="*/ 790738 w 2160653"/>
                    <a:gd name="connsiteY5" fmla="*/ 940685 h 1088022"/>
                    <a:gd name="connsiteX6" fmla="*/ 1441785 w 2160653"/>
                    <a:gd name="connsiteY6" fmla="*/ 875228 h 1088022"/>
                    <a:gd name="connsiteX7" fmla="*/ 1428431 w 2160653"/>
                    <a:gd name="connsiteY7" fmla="*/ 923307 h 1088022"/>
                    <a:gd name="connsiteX8" fmla="*/ 1706965 w 2160653"/>
                    <a:gd name="connsiteY8" fmla="*/ 578112 h 1088022"/>
                    <a:gd name="connsiteX9" fmla="*/ 1869565 w 2160653"/>
                    <a:gd name="connsiteY9" fmla="*/ 757837 h 1088022"/>
                    <a:gd name="connsiteX10" fmla="*/ 2090531 w 2160653"/>
                    <a:gd name="connsiteY10" fmla="*/ 386701 h 1088022"/>
                    <a:gd name="connsiteX11" fmla="*/ 2018109 w 2160653"/>
                    <a:gd name="connsiteY11" fmla="*/ 454098 h 1088022"/>
                    <a:gd name="connsiteX12" fmla="*/ 1916779 w 2160653"/>
                    <a:gd name="connsiteY12" fmla="*/ 136657 h 1088022"/>
                    <a:gd name="connsiteX13" fmla="*/ 1920580 w 2160653"/>
                    <a:gd name="connsiteY13" fmla="*/ 168492 h 1088022"/>
                    <a:gd name="connsiteX14" fmla="*/ 1454339 w 2160653"/>
                    <a:gd name="connsiteY14" fmla="*/ 99533 h 1088022"/>
                    <a:gd name="connsiteX15" fmla="*/ 1491450 w 2160653"/>
                    <a:gd name="connsiteY15" fmla="*/ 58934 h 1088022"/>
                    <a:gd name="connsiteX16" fmla="*/ 1107384 w 2160653"/>
                    <a:gd name="connsiteY16" fmla="*/ 118876 h 1088022"/>
                    <a:gd name="connsiteX17" fmla="*/ 1125340 w 2160653"/>
                    <a:gd name="connsiteY17" fmla="*/ 83868 h 1088022"/>
                    <a:gd name="connsiteX18" fmla="*/ 700211 w 2160653"/>
                    <a:gd name="connsiteY18" fmla="*/ 130764 h 1088022"/>
                    <a:gd name="connsiteX19" fmla="*/ 765231 w 2160653"/>
                    <a:gd name="connsiteY19" fmla="*/ 164714 h 1088022"/>
                    <a:gd name="connsiteX20" fmla="*/ 206412 w 2160653"/>
                    <a:gd name="connsiteY20" fmla="*/ 397656 h 1088022"/>
                    <a:gd name="connsiteX21" fmla="*/ 195058 w 2160653"/>
                    <a:gd name="connsiteY21" fmla="*/ 361918 h 1088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160653" h="1088022" fill="none" extrusionOk="0">
                      <a:moveTo>
                        <a:pt x="195058" y="361918"/>
                      </a:moveTo>
                      <a:cubicBezTo>
                        <a:pt x="180032" y="295508"/>
                        <a:pt x="201639" y="224936"/>
                        <a:pt x="281234" y="173957"/>
                      </a:cubicBezTo>
                      <a:cubicBezTo>
                        <a:pt x="372665" y="104889"/>
                        <a:pt x="574344" y="88992"/>
                        <a:pt x="700461" y="131015"/>
                      </a:cubicBezTo>
                      <a:cubicBezTo>
                        <a:pt x="762816" y="46894"/>
                        <a:pt x="969173" y="-10577"/>
                        <a:pt x="1123139" y="86437"/>
                      </a:cubicBezTo>
                      <a:cubicBezTo>
                        <a:pt x="1160580" y="49944"/>
                        <a:pt x="1216563" y="8939"/>
                        <a:pt x="1287839" y="5037"/>
                      </a:cubicBezTo>
                      <a:cubicBezTo>
                        <a:pt x="1364453" y="-14870"/>
                        <a:pt x="1442636" y="18538"/>
                        <a:pt x="1492100" y="62485"/>
                      </a:cubicBezTo>
                      <a:cubicBezTo>
                        <a:pt x="1559061" y="20733"/>
                        <a:pt x="1651510" y="-18775"/>
                        <a:pt x="1773686" y="17378"/>
                      </a:cubicBezTo>
                      <a:cubicBezTo>
                        <a:pt x="1858414" y="35331"/>
                        <a:pt x="1903573" y="87730"/>
                        <a:pt x="1916479" y="140435"/>
                      </a:cubicBezTo>
                      <a:cubicBezTo>
                        <a:pt x="1996078" y="156528"/>
                        <a:pt x="2079578" y="190221"/>
                        <a:pt x="2099734" y="259865"/>
                      </a:cubicBezTo>
                      <a:cubicBezTo>
                        <a:pt x="2119000" y="307112"/>
                        <a:pt x="2113740" y="349202"/>
                        <a:pt x="2091532" y="389370"/>
                      </a:cubicBezTo>
                      <a:cubicBezTo>
                        <a:pt x="2153850" y="442998"/>
                        <a:pt x="2167838" y="533749"/>
                        <a:pt x="2151450" y="587380"/>
                      </a:cubicBezTo>
                      <a:cubicBezTo>
                        <a:pt x="2118727" y="687224"/>
                        <a:pt x="2024466" y="741627"/>
                        <a:pt x="1870765" y="760708"/>
                      </a:cubicBezTo>
                      <a:cubicBezTo>
                        <a:pt x="1867773" y="811873"/>
                        <a:pt x="1827666" y="877653"/>
                        <a:pt x="1770285" y="909228"/>
                      </a:cubicBezTo>
                      <a:cubicBezTo>
                        <a:pt x="1671476" y="967786"/>
                        <a:pt x="1541797" y="975370"/>
                        <a:pt x="1428181" y="927211"/>
                      </a:cubicBezTo>
                      <a:cubicBezTo>
                        <a:pt x="1401764" y="1000030"/>
                        <a:pt x="1294852" y="1093575"/>
                        <a:pt x="1183707" y="1085654"/>
                      </a:cubicBezTo>
                      <a:cubicBezTo>
                        <a:pt x="1054774" y="1117642"/>
                        <a:pt x="899313" y="1096827"/>
                        <a:pt x="824249" y="988941"/>
                      </a:cubicBezTo>
                      <a:cubicBezTo>
                        <a:pt x="621921" y="1069408"/>
                        <a:pt x="371426" y="1044794"/>
                        <a:pt x="290287" y="893386"/>
                      </a:cubicBezTo>
                      <a:cubicBezTo>
                        <a:pt x="175702" y="909711"/>
                        <a:pt x="88732" y="846770"/>
                        <a:pt x="55516" y="787052"/>
                      </a:cubicBezTo>
                      <a:cubicBezTo>
                        <a:pt x="35227" y="727851"/>
                        <a:pt x="53271" y="683723"/>
                        <a:pt x="105681" y="643519"/>
                      </a:cubicBezTo>
                      <a:cubicBezTo>
                        <a:pt x="26456" y="601497"/>
                        <a:pt x="-16551" y="557972"/>
                        <a:pt x="-251" y="496258"/>
                      </a:cubicBezTo>
                      <a:cubicBezTo>
                        <a:pt x="16433" y="440353"/>
                        <a:pt x="92268" y="363356"/>
                        <a:pt x="193208" y="365368"/>
                      </a:cubicBezTo>
                      <a:cubicBezTo>
                        <a:pt x="194045" y="364063"/>
                        <a:pt x="194355" y="363343"/>
                        <a:pt x="195058" y="361918"/>
                      </a:cubicBezTo>
                      <a:close/>
                    </a:path>
                    <a:path w="2160653" h="1088022" fill="none" extrusionOk="0">
                      <a:moveTo>
                        <a:pt x="234720" y="659285"/>
                      </a:moveTo>
                      <a:cubicBezTo>
                        <a:pt x="188377" y="655011"/>
                        <a:pt x="142606" y="660615"/>
                        <a:pt x="108032" y="639212"/>
                      </a:cubicBezTo>
                      <a:moveTo>
                        <a:pt x="346504" y="878955"/>
                      </a:moveTo>
                      <a:cubicBezTo>
                        <a:pt x="331893" y="885170"/>
                        <a:pt x="312022" y="886848"/>
                        <a:pt x="291087" y="888551"/>
                      </a:cubicBezTo>
                      <a:moveTo>
                        <a:pt x="824149" y="984508"/>
                      </a:moveTo>
                      <a:cubicBezTo>
                        <a:pt x="808762" y="972420"/>
                        <a:pt x="799520" y="954576"/>
                        <a:pt x="790738" y="940685"/>
                      </a:cubicBezTo>
                      <a:moveTo>
                        <a:pt x="1441785" y="875228"/>
                      </a:moveTo>
                      <a:cubicBezTo>
                        <a:pt x="1440959" y="894339"/>
                        <a:pt x="1432230" y="910380"/>
                        <a:pt x="1428431" y="923307"/>
                      </a:cubicBezTo>
                      <a:moveTo>
                        <a:pt x="1706965" y="578112"/>
                      </a:moveTo>
                      <a:cubicBezTo>
                        <a:pt x="1807351" y="605666"/>
                        <a:pt x="1854236" y="679549"/>
                        <a:pt x="1869565" y="757837"/>
                      </a:cubicBezTo>
                      <a:moveTo>
                        <a:pt x="2090531" y="386701"/>
                      </a:moveTo>
                      <a:cubicBezTo>
                        <a:pt x="2078617" y="416504"/>
                        <a:pt x="2048399" y="428581"/>
                        <a:pt x="2018109" y="454098"/>
                      </a:cubicBezTo>
                      <a:moveTo>
                        <a:pt x="1916779" y="136657"/>
                      </a:moveTo>
                      <a:cubicBezTo>
                        <a:pt x="1921564" y="146112"/>
                        <a:pt x="1920240" y="159355"/>
                        <a:pt x="1920580" y="168492"/>
                      </a:cubicBezTo>
                      <a:moveTo>
                        <a:pt x="1454339" y="99533"/>
                      </a:moveTo>
                      <a:cubicBezTo>
                        <a:pt x="1462007" y="85856"/>
                        <a:pt x="1474235" y="70615"/>
                        <a:pt x="1491450" y="58934"/>
                      </a:cubicBezTo>
                      <a:moveTo>
                        <a:pt x="1107384" y="118876"/>
                      </a:moveTo>
                      <a:cubicBezTo>
                        <a:pt x="1108869" y="108388"/>
                        <a:pt x="1118941" y="97574"/>
                        <a:pt x="1125340" y="83868"/>
                      </a:cubicBezTo>
                      <a:moveTo>
                        <a:pt x="700211" y="130764"/>
                      </a:moveTo>
                      <a:cubicBezTo>
                        <a:pt x="727748" y="141407"/>
                        <a:pt x="744448" y="150239"/>
                        <a:pt x="765231" y="164714"/>
                      </a:cubicBezTo>
                      <a:moveTo>
                        <a:pt x="206412" y="397656"/>
                      </a:moveTo>
                      <a:cubicBezTo>
                        <a:pt x="199878" y="385239"/>
                        <a:pt x="196468" y="372226"/>
                        <a:pt x="195058" y="361918"/>
                      </a:cubicBezTo>
                    </a:path>
                    <a:path w="2160653" h="1088022" stroke="0" extrusionOk="0">
                      <a:moveTo>
                        <a:pt x="195058" y="361918"/>
                      </a:moveTo>
                      <a:cubicBezTo>
                        <a:pt x="181775" y="303550"/>
                        <a:pt x="197231" y="217290"/>
                        <a:pt x="281234" y="173957"/>
                      </a:cubicBezTo>
                      <a:cubicBezTo>
                        <a:pt x="391991" y="62969"/>
                        <a:pt x="555755" y="101182"/>
                        <a:pt x="700461" y="131015"/>
                      </a:cubicBezTo>
                      <a:cubicBezTo>
                        <a:pt x="790898" y="24620"/>
                        <a:pt x="992003" y="-34166"/>
                        <a:pt x="1123139" y="86437"/>
                      </a:cubicBezTo>
                      <a:cubicBezTo>
                        <a:pt x="1159935" y="50647"/>
                        <a:pt x="1202712" y="14354"/>
                        <a:pt x="1287839" y="5037"/>
                      </a:cubicBezTo>
                      <a:cubicBezTo>
                        <a:pt x="1373840" y="4443"/>
                        <a:pt x="1455136" y="27015"/>
                        <a:pt x="1492100" y="62485"/>
                      </a:cubicBezTo>
                      <a:cubicBezTo>
                        <a:pt x="1541480" y="16350"/>
                        <a:pt x="1686585" y="-9204"/>
                        <a:pt x="1773686" y="17378"/>
                      </a:cubicBezTo>
                      <a:cubicBezTo>
                        <a:pt x="1842322" y="47088"/>
                        <a:pt x="1901505" y="93292"/>
                        <a:pt x="1916479" y="140435"/>
                      </a:cubicBezTo>
                      <a:cubicBezTo>
                        <a:pt x="1995331" y="149224"/>
                        <a:pt x="2065883" y="214106"/>
                        <a:pt x="2099734" y="259865"/>
                      </a:cubicBezTo>
                      <a:cubicBezTo>
                        <a:pt x="2120445" y="307313"/>
                        <a:pt x="2116709" y="346838"/>
                        <a:pt x="2091532" y="389370"/>
                      </a:cubicBezTo>
                      <a:cubicBezTo>
                        <a:pt x="2158440" y="459654"/>
                        <a:pt x="2179378" y="505403"/>
                        <a:pt x="2151450" y="587380"/>
                      </a:cubicBezTo>
                      <a:cubicBezTo>
                        <a:pt x="2114262" y="692228"/>
                        <a:pt x="2012516" y="758714"/>
                        <a:pt x="1870765" y="760708"/>
                      </a:cubicBezTo>
                      <a:cubicBezTo>
                        <a:pt x="1873710" y="813051"/>
                        <a:pt x="1841026" y="867903"/>
                        <a:pt x="1770285" y="909228"/>
                      </a:cubicBezTo>
                      <a:cubicBezTo>
                        <a:pt x="1657328" y="975049"/>
                        <a:pt x="1555759" y="983081"/>
                        <a:pt x="1428181" y="927211"/>
                      </a:cubicBezTo>
                      <a:cubicBezTo>
                        <a:pt x="1389369" y="1006383"/>
                        <a:pt x="1297565" y="1081640"/>
                        <a:pt x="1183707" y="1085654"/>
                      </a:cubicBezTo>
                      <a:cubicBezTo>
                        <a:pt x="1048732" y="1106652"/>
                        <a:pt x="911596" y="1066943"/>
                        <a:pt x="824249" y="988941"/>
                      </a:cubicBezTo>
                      <a:cubicBezTo>
                        <a:pt x="662166" y="1055453"/>
                        <a:pt x="388029" y="1038485"/>
                        <a:pt x="290287" y="893386"/>
                      </a:cubicBezTo>
                      <a:cubicBezTo>
                        <a:pt x="179186" y="890002"/>
                        <a:pt x="84514" y="866634"/>
                        <a:pt x="55516" y="787052"/>
                      </a:cubicBezTo>
                      <a:cubicBezTo>
                        <a:pt x="35353" y="740664"/>
                        <a:pt x="54383" y="679549"/>
                        <a:pt x="105681" y="643519"/>
                      </a:cubicBezTo>
                      <a:cubicBezTo>
                        <a:pt x="21928" y="607252"/>
                        <a:pt x="-23781" y="551419"/>
                        <a:pt x="-251" y="496258"/>
                      </a:cubicBezTo>
                      <a:cubicBezTo>
                        <a:pt x="15119" y="429637"/>
                        <a:pt x="90493" y="349099"/>
                        <a:pt x="193208" y="365368"/>
                      </a:cubicBezTo>
                      <a:cubicBezTo>
                        <a:pt x="193669" y="364272"/>
                        <a:pt x="194433" y="363116"/>
                        <a:pt x="195058" y="361918"/>
                      </a:cubicBezTo>
                      <a:close/>
                    </a:path>
                    <a:path w="2160653" h="1088022" fill="none" stroke="0" extrusionOk="0">
                      <a:moveTo>
                        <a:pt x="234720" y="659285"/>
                      </a:moveTo>
                      <a:cubicBezTo>
                        <a:pt x="188246" y="655657"/>
                        <a:pt x="142134" y="655814"/>
                        <a:pt x="108032" y="639212"/>
                      </a:cubicBezTo>
                      <a:moveTo>
                        <a:pt x="346504" y="878955"/>
                      </a:moveTo>
                      <a:cubicBezTo>
                        <a:pt x="327511" y="883257"/>
                        <a:pt x="310897" y="888236"/>
                        <a:pt x="291087" y="888551"/>
                      </a:cubicBezTo>
                      <a:moveTo>
                        <a:pt x="824149" y="984508"/>
                      </a:moveTo>
                      <a:cubicBezTo>
                        <a:pt x="809661" y="971573"/>
                        <a:pt x="798837" y="955869"/>
                        <a:pt x="790738" y="940685"/>
                      </a:cubicBezTo>
                      <a:moveTo>
                        <a:pt x="1441785" y="875228"/>
                      </a:moveTo>
                      <a:cubicBezTo>
                        <a:pt x="1438754" y="889351"/>
                        <a:pt x="1434023" y="906211"/>
                        <a:pt x="1428431" y="923307"/>
                      </a:cubicBezTo>
                      <a:moveTo>
                        <a:pt x="1706965" y="578112"/>
                      </a:moveTo>
                      <a:cubicBezTo>
                        <a:pt x="1803942" y="611034"/>
                        <a:pt x="1860789" y="671001"/>
                        <a:pt x="1869565" y="757837"/>
                      </a:cubicBezTo>
                      <a:moveTo>
                        <a:pt x="2090531" y="386701"/>
                      </a:moveTo>
                      <a:cubicBezTo>
                        <a:pt x="2080899" y="412714"/>
                        <a:pt x="2050208" y="431715"/>
                        <a:pt x="2018109" y="454098"/>
                      </a:cubicBezTo>
                      <a:moveTo>
                        <a:pt x="1916779" y="136657"/>
                      </a:moveTo>
                      <a:cubicBezTo>
                        <a:pt x="1918212" y="148305"/>
                        <a:pt x="1921937" y="155443"/>
                        <a:pt x="1920580" y="168492"/>
                      </a:cubicBezTo>
                      <a:moveTo>
                        <a:pt x="1454339" y="99533"/>
                      </a:moveTo>
                      <a:cubicBezTo>
                        <a:pt x="1465472" y="83954"/>
                        <a:pt x="1476127" y="68930"/>
                        <a:pt x="1491450" y="58934"/>
                      </a:cubicBezTo>
                      <a:moveTo>
                        <a:pt x="1107384" y="118876"/>
                      </a:moveTo>
                      <a:cubicBezTo>
                        <a:pt x="1109678" y="107518"/>
                        <a:pt x="1115925" y="96288"/>
                        <a:pt x="1125340" y="83868"/>
                      </a:cubicBezTo>
                      <a:moveTo>
                        <a:pt x="700211" y="130764"/>
                      </a:moveTo>
                      <a:cubicBezTo>
                        <a:pt x="721933" y="143007"/>
                        <a:pt x="750644" y="153972"/>
                        <a:pt x="765231" y="164714"/>
                      </a:cubicBezTo>
                      <a:moveTo>
                        <a:pt x="206412" y="397656"/>
                      </a:moveTo>
                      <a:cubicBezTo>
                        <a:pt x="199116" y="386397"/>
                        <a:pt x="197679" y="373630"/>
                        <a:pt x="195058" y="361918"/>
                      </a:cubicBezTo>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1090976289">
                        <a:prstGeom prst="cloud">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Ellips 12">
                  <a:extLst>
                    <a:ext uri="{FF2B5EF4-FFF2-40B4-BE49-F238E27FC236}">
                      <a16:creationId xmlns:a16="http://schemas.microsoft.com/office/drawing/2014/main" id="{4A69BC80-2BB4-42ED-BA1E-023B9E552A71}"/>
                    </a:ext>
                  </a:extLst>
                </p:cNvPr>
                <p:cNvSpPr/>
                <p:nvPr/>
              </p:nvSpPr>
              <p:spPr>
                <a:xfrm>
                  <a:off x="10079024" y="3144453"/>
                  <a:ext cx="116840" cy="109965"/>
                </a:xfrm>
                <a:custGeom>
                  <a:avLst/>
                  <a:gdLst>
                    <a:gd name="connsiteX0" fmla="*/ 0 w 116840"/>
                    <a:gd name="connsiteY0" fmla="*/ 54983 h 109965"/>
                    <a:gd name="connsiteX1" fmla="*/ 58420 w 116840"/>
                    <a:gd name="connsiteY1" fmla="*/ 0 h 109965"/>
                    <a:gd name="connsiteX2" fmla="*/ 116840 w 116840"/>
                    <a:gd name="connsiteY2" fmla="*/ 54983 h 109965"/>
                    <a:gd name="connsiteX3" fmla="*/ 58420 w 116840"/>
                    <a:gd name="connsiteY3" fmla="*/ 109966 h 109965"/>
                    <a:gd name="connsiteX4" fmla="*/ 0 w 116840"/>
                    <a:gd name="connsiteY4" fmla="*/ 54983 h 109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 h="109965" fill="none" extrusionOk="0">
                      <a:moveTo>
                        <a:pt x="0" y="54983"/>
                      </a:moveTo>
                      <a:cubicBezTo>
                        <a:pt x="57" y="31484"/>
                        <a:pt x="32968" y="3660"/>
                        <a:pt x="58420" y="0"/>
                      </a:cubicBezTo>
                      <a:cubicBezTo>
                        <a:pt x="91127" y="-784"/>
                        <a:pt x="117017" y="26136"/>
                        <a:pt x="116840" y="54983"/>
                      </a:cubicBezTo>
                      <a:cubicBezTo>
                        <a:pt x="122813" y="84355"/>
                        <a:pt x="90070" y="105392"/>
                        <a:pt x="58420" y="109966"/>
                      </a:cubicBezTo>
                      <a:cubicBezTo>
                        <a:pt x="29409" y="106196"/>
                        <a:pt x="422" y="80199"/>
                        <a:pt x="0" y="54983"/>
                      </a:cubicBezTo>
                      <a:close/>
                    </a:path>
                    <a:path w="116840" h="109965" stroke="0" extrusionOk="0">
                      <a:moveTo>
                        <a:pt x="0" y="54983"/>
                      </a:moveTo>
                      <a:cubicBezTo>
                        <a:pt x="4444" y="28334"/>
                        <a:pt x="27043" y="-5471"/>
                        <a:pt x="58420" y="0"/>
                      </a:cubicBezTo>
                      <a:cubicBezTo>
                        <a:pt x="88143" y="2856"/>
                        <a:pt x="118230" y="21676"/>
                        <a:pt x="116840" y="54983"/>
                      </a:cubicBezTo>
                      <a:cubicBezTo>
                        <a:pt x="119041" y="87816"/>
                        <a:pt x="94796" y="112407"/>
                        <a:pt x="58420" y="109966"/>
                      </a:cubicBezTo>
                      <a:cubicBezTo>
                        <a:pt x="24642" y="115071"/>
                        <a:pt x="3226" y="77711"/>
                        <a:pt x="0" y="54983"/>
                      </a:cubicBezTo>
                      <a:close/>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2696144307">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Ellips 13">
                  <a:extLst>
                    <a:ext uri="{FF2B5EF4-FFF2-40B4-BE49-F238E27FC236}">
                      <a16:creationId xmlns:a16="http://schemas.microsoft.com/office/drawing/2014/main" id="{A2ED93CB-68DD-43EF-91E5-C1F8872AA432}"/>
                    </a:ext>
                  </a:extLst>
                </p:cNvPr>
                <p:cNvSpPr/>
                <p:nvPr/>
              </p:nvSpPr>
              <p:spPr>
                <a:xfrm>
                  <a:off x="9912463" y="3199435"/>
                  <a:ext cx="86360" cy="85525"/>
                </a:xfrm>
                <a:custGeom>
                  <a:avLst/>
                  <a:gdLst>
                    <a:gd name="connsiteX0" fmla="*/ 0 w 86360"/>
                    <a:gd name="connsiteY0" fmla="*/ 42763 h 85525"/>
                    <a:gd name="connsiteX1" fmla="*/ 43180 w 86360"/>
                    <a:gd name="connsiteY1" fmla="*/ 0 h 85525"/>
                    <a:gd name="connsiteX2" fmla="*/ 86360 w 86360"/>
                    <a:gd name="connsiteY2" fmla="*/ 42763 h 85525"/>
                    <a:gd name="connsiteX3" fmla="*/ 43180 w 86360"/>
                    <a:gd name="connsiteY3" fmla="*/ 85526 h 85525"/>
                    <a:gd name="connsiteX4" fmla="*/ 0 w 86360"/>
                    <a:gd name="connsiteY4" fmla="*/ 42763 h 85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60" h="85525" fill="none" extrusionOk="0">
                      <a:moveTo>
                        <a:pt x="0" y="42763"/>
                      </a:moveTo>
                      <a:cubicBezTo>
                        <a:pt x="6" y="19864"/>
                        <a:pt x="22783" y="1854"/>
                        <a:pt x="43180" y="0"/>
                      </a:cubicBezTo>
                      <a:cubicBezTo>
                        <a:pt x="69970" y="-5203"/>
                        <a:pt x="87040" y="24983"/>
                        <a:pt x="86360" y="42763"/>
                      </a:cubicBezTo>
                      <a:cubicBezTo>
                        <a:pt x="88338" y="66051"/>
                        <a:pt x="66425" y="81034"/>
                        <a:pt x="43180" y="85526"/>
                      </a:cubicBezTo>
                      <a:cubicBezTo>
                        <a:pt x="23349" y="80870"/>
                        <a:pt x="431" y="61123"/>
                        <a:pt x="0" y="42763"/>
                      </a:cubicBezTo>
                      <a:close/>
                    </a:path>
                    <a:path w="86360" h="85525" stroke="0" extrusionOk="0">
                      <a:moveTo>
                        <a:pt x="0" y="42763"/>
                      </a:moveTo>
                      <a:cubicBezTo>
                        <a:pt x="2868" y="21545"/>
                        <a:pt x="20391" y="-6531"/>
                        <a:pt x="43180" y="0"/>
                      </a:cubicBezTo>
                      <a:cubicBezTo>
                        <a:pt x="63885" y="3534"/>
                        <a:pt x="87959" y="15762"/>
                        <a:pt x="86360" y="42763"/>
                      </a:cubicBezTo>
                      <a:cubicBezTo>
                        <a:pt x="90335" y="70837"/>
                        <a:pt x="68264" y="86259"/>
                        <a:pt x="43180" y="85526"/>
                      </a:cubicBezTo>
                      <a:cubicBezTo>
                        <a:pt x="18519" y="88268"/>
                        <a:pt x="1388" y="63094"/>
                        <a:pt x="0" y="42763"/>
                      </a:cubicBezTo>
                      <a:close/>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2696144307">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grpSp>
          <p:sp>
            <p:nvSpPr>
              <p:cNvPr id="10" name="Ellips 9">
                <a:extLst>
                  <a:ext uri="{FF2B5EF4-FFF2-40B4-BE49-F238E27FC236}">
                    <a16:creationId xmlns:a16="http://schemas.microsoft.com/office/drawing/2014/main" id="{F86C5F47-8D06-49B4-9EC7-C4C9301AEBDF}"/>
                  </a:ext>
                </a:extLst>
              </p:cNvPr>
              <p:cNvSpPr/>
              <p:nvPr/>
            </p:nvSpPr>
            <p:spPr>
              <a:xfrm>
                <a:off x="4781724" y="2654990"/>
                <a:ext cx="64668" cy="68599"/>
              </a:xfrm>
              <a:custGeom>
                <a:avLst/>
                <a:gdLst>
                  <a:gd name="connsiteX0" fmla="*/ 0 w 64668"/>
                  <a:gd name="connsiteY0" fmla="*/ 34300 h 68599"/>
                  <a:gd name="connsiteX1" fmla="*/ 32334 w 64668"/>
                  <a:gd name="connsiteY1" fmla="*/ 0 h 68599"/>
                  <a:gd name="connsiteX2" fmla="*/ 64668 w 64668"/>
                  <a:gd name="connsiteY2" fmla="*/ 34300 h 68599"/>
                  <a:gd name="connsiteX3" fmla="*/ 32334 w 64668"/>
                  <a:gd name="connsiteY3" fmla="*/ 68600 h 68599"/>
                  <a:gd name="connsiteX4" fmla="*/ 0 w 64668"/>
                  <a:gd name="connsiteY4" fmla="*/ 34300 h 68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668" h="68599" fill="none" extrusionOk="0">
                    <a:moveTo>
                      <a:pt x="0" y="34300"/>
                    </a:moveTo>
                    <a:cubicBezTo>
                      <a:pt x="15" y="17109"/>
                      <a:pt x="16076" y="860"/>
                      <a:pt x="32334" y="0"/>
                    </a:cubicBezTo>
                    <a:cubicBezTo>
                      <a:pt x="51980" y="-3162"/>
                      <a:pt x="64783" y="16345"/>
                      <a:pt x="64668" y="34300"/>
                    </a:cubicBezTo>
                    <a:cubicBezTo>
                      <a:pt x="67592" y="52756"/>
                      <a:pt x="49829" y="65894"/>
                      <a:pt x="32334" y="68600"/>
                    </a:cubicBezTo>
                    <a:cubicBezTo>
                      <a:pt x="16135" y="66677"/>
                      <a:pt x="293" y="49668"/>
                      <a:pt x="0" y="34300"/>
                    </a:cubicBezTo>
                    <a:close/>
                  </a:path>
                  <a:path w="64668" h="68599" stroke="0" extrusionOk="0">
                    <a:moveTo>
                      <a:pt x="0" y="34300"/>
                    </a:moveTo>
                    <a:cubicBezTo>
                      <a:pt x="3661" y="18419"/>
                      <a:pt x="14952" y="-2933"/>
                      <a:pt x="32334" y="0"/>
                    </a:cubicBezTo>
                    <a:cubicBezTo>
                      <a:pt x="49784" y="459"/>
                      <a:pt x="65939" y="12668"/>
                      <a:pt x="64668" y="34300"/>
                    </a:cubicBezTo>
                    <a:cubicBezTo>
                      <a:pt x="66055" y="54799"/>
                      <a:pt x="50626" y="68858"/>
                      <a:pt x="32334" y="68600"/>
                    </a:cubicBezTo>
                    <a:cubicBezTo>
                      <a:pt x="13359" y="72367"/>
                      <a:pt x="438" y="52206"/>
                      <a:pt x="0" y="34300"/>
                    </a:cubicBezTo>
                    <a:close/>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2696144307">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grpSp>
        <p:pic>
          <p:nvPicPr>
            <p:cNvPr id="7" name="Bildobjekt 6">
              <a:extLst>
                <a:ext uri="{FF2B5EF4-FFF2-40B4-BE49-F238E27FC236}">
                  <a16:creationId xmlns:a16="http://schemas.microsoft.com/office/drawing/2014/main" id="{86A09731-1549-4FAF-8FAE-727A750DF3B7}"/>
                </a:ext>
              </a:extLst>
            </p:cNvPr>
            <p:cNvPicPr/>
            <p:nvPr/>
          </p:nvPicPr>
          <p:blipFill rotWithShape="1">
            <a:blip r:embed="rId3"/>
            <a:srcRect l="22966" t="28104" r="64663" b="64488"/>
            <a:stretch/>
          </p:blipFill>
          <p:spPr>
            <a:xfrm>
              <a:off x="4314376" y="1934077"/>
              <a:ext cx="789432" cy="237789"/>
            </a:xfrm>
            <a:prstGeom prst="rect">
              <a:avLst/>
            </a:prstGeom>
            <a:effectLst/>
          </p:spPr>
        </p:pic>
        <p:pic>
          <p:nvPicPr>
            <p:cNvPr id="8" name="Bildobjekt 7">
              <a:extLst>
                <a:ext uri="{FF2B5EF4-FFF2-40B4-BE49-F238E27FC236}">
                  <a16:creationId xmlns:a16="http://schemas.microsoft.com/office/drawing/2014/main" id="{140EEA16-DB7E-4A5B-81A6-94EE40B1A32A}"/>
                </a:ext>
              </a:extLst>
            </p:cNvPr>
            <p:cNvPicPr/>
            <p:nvPr/>
          </p:nvPicPr>
          <p:blipFill rotWithShape="1">
            <a:blip r:embed="rId3"/>
            <a:srcRect l="35722" t="28528" r="51907" b="64064"/>
            <a:stretch/>
          </p:blipFill>
          <p:spPr>
            <a:xfrm>
              <a:off x="4314375" y="2202980"/>
              <a:ext cx="789432" cy="237789"/>
            </a:xfrm>
            <a:prstGeom prst="rect">
              <a:avLst/>
            </a:prstGeom>
            <a:effectLst/>
          </p:spPr>
        </p:pic>
      </p:grpSp>
      <p:pic>
        <p:nvPicPr>
          <p:cNvPr id="15" name="Bildobjekt 14">
            <a:extLst>
              <a:ext uri="{FF2B5EF4-FFF2-40B4-BE49-F238E27FC236}">
                <a16:creationId xmlns:a16="http://schemas.microsoft.com/office/drawing/2014/main" id="{5713359F-866A-4BB4-B8EA-78FD89C21966}"/>
              </a:ext>
            </a:extLst>
          </p:cNvPr>
          <p:cNvPicPr>
            <a:picLocks noChangeAspect="1"/>
          </p:cNvPicPr>
          <p:nvPr/>
        </p:nvPicPr>
        <p:blipFill rotWithShape="1">
          <a:blip r:embed="rId4">
            <a:extLst>
              <a:ext uri="{28A0092B-C50C-407E-A947-70E740481C1C}">
                <a14:useLocalDpi xmlns:a14="http://schemas.microsoft.com/office/drawing/2010/main" val="0"/>
              </a:ext>
            </a:extLst>
          </a:blip>
          <a:srcRect l="50000"/>
          <a:stretch/>
        </p:blipFill>
        <p:spPr>
          <a:xfrm flipH="1">
            <a:off x="10428957" y="829778"/>
            <a:ext cx="1763043" cy="3526086"/>
          </a:xfrm>
          <a:prstGeom prst="rect">
            <a:avLst/>
          </a:prstGeom>
        </p:spPr>
      </p:pic>
      <p:sp>
        <p:nvSpPr>
          <p:cNvPr id="17" name="Platshållare för innehåll 16">
            <a:extLst>
              <a:ext uri="{FF2B5EF4-FFF2-40B4-BE49-F238E27FC236}">
                <a16:creationId xmlns:a16="http://schemas.microsoft.com/office/drawing/2014/main" id="{06B8285A-E099-4C79-BF30-C3185BD0B57A}"/>
              </a:ext>
            </a:extLst>
          </p:cNvPr>
          <p:cNvSpPr>
            <a:spLocks noGrp="1"/>
          </p:cNvSpPr>
          <p:nvPr>
            <p:ph idx="1"/>
          </p:nvPr>
        </p:nvSpPr>
        <p:spPr>
          <a:xfrm>
            <a:off x="767133" y="2180195"/>
            <a:ext cx="9267108" cy="2903725"/>
          </a:xfrm>
        </p:spPr>
        <p:txBody>
          <a:bodyPr/>
          <a:lstStyle/>
          <a:p>
            <a:pPr marL="0" indent="0">
              <a:buNone/>
            </a:pPr>
            <a:r>
              <a:rPr lang="sv-SE" sz="2000" dirty="0"/>
              <a:t>Ögonläkaren på Växjö Centrallasarett fastställer att Bengt har behov av en kataraktoperation men gör bedömningen att de inte har möjlighet att behandla Bengt inom ramen för vårdgarantin. Vårdförmedlaren i Kronoberg får i uppgift att söka </a:t>
            </a:r>
            <a:r>
              <a:rPr lang="sv-SE" sz="2000"/>
              <a:t>och hitta </a:t>
            </a:r>
            <a:r>
              <a:rPr lang="sv-SE" sz="2000" dirty="0"/>
              <a:t>alternativ vårdgivare. </a:t>
            </a:r>
          </a:p>
          <a:p>
            <a:endParaRPr lang="sv-SE" dirty="0"/>
          </a:p>
        </p:txBody>
      </p:sp>
      <p:sp>
        <p:nvSpPr>
          <p:cNvPr id="18" name="textruta 17">
            <a:extLst>
              <a:ext uri="{FF2B5EF4-FFF2-40B4-BE49-F238E27FC236}">
                <a16:creationId xmlns:a16="http://schemas.microsoft.com/office/drawing/2014/main" id="{ED7442BD-9911-402B-9903-BBF5E709C258}"/>
              </a:ext>
            </a:extLst>
          </p:cNvPr>
          <p:cNvSpPr txBox="1"/>
          <p:nvPr/>
        </p:nvSpPr>
        <p:spPr>
          <a:xfrm>
            <a:off x="728569" y="4051509"/>
            <a:ext cx="6094562" cy="1015663"/>
          </a:xfrm>
          <a:prstGeom prst="rect">
            <a:avLst/>
          </a:prstGeom>
          <a:noFill/>
        </p:spPr>
        <p:txBody>
          <a:bodyPr wrap="square">
            <a:spAutoFit/>
          </a:bodyPr>
          <a:lstStyle/>
          <a:p>
            <a:r>
              <a:rPr lang="sv-SE" sz="2000" b="1" dirty="0"/>
              <a:t>Syfte:</a:t>
            </a:r>
            <a:r>
              <a:rPr lang="sv-SE" sz="2000" dirty="0"/>
              <a:t> Möjliggöra strukturerad och jämförbar information om tillgängliga vårdtjänster för att underlätta nationell vårdförmedling.</a:t>
            </a:r>
          </a:p>
        </p:txBody>
      </p:sp>
    </p:spTree>
    <p:extLst>
      <p:ext uri="{BB962C8B-B14F-4D97-AF65-F5344CB8AC3E}">
        <p14:creationId xmlns:p14="http://schemas.microsoft.com/office/powerpoint/2010/main" val="334924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24412D3-0C0E-4296-86BE-36B1135DDF9B}"/>
              </a:ext>
            </a:extLst>
          </p:cNvPr>
          <p:cNvSpPr>
            <a:spLocks noGrp="1"/>
          </p:cNvSpPr>
          <p:nvPr>
            <p:ph type="title"/>
          </p:nvPr>
        </p:nvSpPr>
        <p:spPr>
          <a:xfrm>
            <a:off x="663254" y="882603"/>
            <a:ext cx="8046000" cy="886397"/>
          </a:xfrm>
        </p:spPr>
        <p:txBody>
          <a:bodyPr>
            <a:normAutofit fontScale="90000"/>
          </a:bodyPr>
          <a:lstStyle/>
          <a:p>
            <a:r>
              <a:rPr lang="sv-SE" sz="3200" dirty="0"/>
              <a:t>Identifiera prioriterade användningsfall: Jämföra vårdtjänstutbud</a:t>
            </a:r>
          </a:p>
        </p:txBody>
      </p:sp>
      <p:sp>
        <p:nvSpPr>
          <p:cNvPr id="3" name="Platshållare för innehåll 2">
            <a:extLst>
              <a:ext uri="{FF2B5EF4-FFF2-40B4-BE49-F238E27FC236}">
                <a16:creationId xmlns:a16="http://schemas.microsoft.com/office/drawing/2014/main" id="{F45F6800-564F-49D7-98D9-2BDE565EB167}"/>
              </a:ext>
            </a:extLst>
          </p:cNvPr>
          <p:cNvSpPr>
            <a:spLocks noGrp="1"/>
          </p:cNvSpPr>
          <p:nvPr>
            <p:ph idx="1"/>
          </p:nvPr>
        </p:nvSpPr>
        <p:spPr>
          <a:xfrm>
            <a:off x="714231" y="1910391"/>
            <a:ext cx="9828000" cy="4330318"/>
          </a:xfrm>
        </p:spPr>
        <p:txBody>
          <a:bodyPr/>
          <a:lstStyle/>
          <a:p>
            <a:pPr marL="0" indent="0" algn="l" rtl="0" eaLnBrk="1" fontAlgn="t" latinLnBrk="0" hangingPunct="1">
              <a:spcBef>
                <a:spcPts val="0"/>
              </a:spcBef>
              <a:spcAft>
                <a:spcPts val="0"/>
              </a:spcAft>
              <a:buNone/>
            </a:pPr>
            <a:endParaRPr lang="sv-SE" sz="1800" b="0" i="0" u="none" strike="noStrike" dirty="0">
              <a:effectLst/>
              <a:latin typeface="Arial" panose="020B0604020202020204" pitchFamily="34" charset="0"/>
            </a:endParaRPr>
          </a:p>
          <a:p>
            <a:pPr marL="0" indent="0" algn="l" rtl="0" eaLnBrk="1" fontAlgn="t" latinLnBrk="0" hangingPunct="1">
              <a:spcBef>
                <a:spcPts val="0"/>
              </a:spcBef>
              <a:spcAft>
                <a:spcPts val="0"/>
              </a:spcAft>
              <a:buNone/>
            </a:pPr>
            <a:r>
              <a:rPr lang="sv-SE" sz="2000" b="0" i="0" u="none" strike="noStrike" kern="1200" dirty="0">
                <a:solidFill>
                  <a:srgbClr val="212121"/>
                </a:solidFill>
                <a:effectLst/>
                <a:latin typeface="Public Sans Regular" pitchFamily="2" charset="0"/>
              </a:rPr>
              <a:t>Vårdförmedlare söker efter vårdgivare som har vårdutbud i form av kataraktoperation. Här kan man även se hela vårdtjänstutbudet hos varje respektive vårdgivare samt väntetider.  Då kan vårdförmedlaren hitta den vårdgivare som har en väntetid som passar in i ramen för vårdgarantin.  </a:t>
            </a:r>
          </a:p>
          <a:p>
            <a:pPr marL="0" indent="0" algn="l" rtl="0" eaLnBrk="1" fontAlgn="t" latinLnBrk="0" hangingPunct="1">
              <a:spcBef>
                <a:spcPts val="0"/>
              </a:spcBef>
              <a:spcAft>
                <a:spcPts val="0"/>
              </a:spcAft>
              <a:buNone/>
            </a:pPr>
            <a:endParaRPr lang="sv-SE" sz="1800" dirty="0">
              <a:solidFill>
                <a:srgbClr val="212121"/>
              </a:solidFill>
              <a:latin typeface="Public Sans Regular" pitchFamily="2" charset="0"/>
            </a:endParaRPr>
          </a:p>
        </p:txBody>
      </p:sp>
      <p:grpSp>
        <p:nvGrpSpPr>
          <p:cNvPr id="4" name="Grupp 3">
            <a:extLst>
              <a:ext uri="{FF2B5EF4-FFF2-40B4-BE49-F238E27FC236}">
                <a16:creationId xmlns:a16="http://schemas.microsoft.com/office/drawing/2014/main" id="{40F08766-8289-46D9-B011-DC44E1E98FDD}"/>
              </a:ext>
            </a:extLst>
          </p:cNvPr>
          <p:cNvGrpSpPr/>
          <p:nvPr/>
        </p:nvGrpSpPr>
        <p:grpSpPr>
          <a:xfrm>
            <a:off x="7902579" y="3783908"/>
            <a:ext cx="3483207" cy="2598192"/>
            <a:chOff x="2392322" y="1720236"/>
            <a:chExt cx="3248302" cy="1950603"/>
          </a:xfrm>
        </p:grpSpPr>
        <p:pic>
          <p:nvPicPr>
            <p:cNvPr id="5" name="Bildobjekt 4">
              <a:extLst>
                <a:ext uri="{FF2B5EF4-FFF2-40B4-BE49-F238E27FC236}">
                  <a16:creationId xmlns:a16="http://schemas.microsoft.com/office/drawing/2014/main" id="{EA5F8F50-9B78-40E6-B78E-987AA5CAAD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2322" y="2097167"/>
              <a:ext cx="1798211" cy="1573672"/>
            </a:xfrm>
            <a:prstGeom prst="rect">
              <a:avLst/>
            </a:prstGeom>
          </p:spPr>
        </p:pic>
        <p:grpSp>
          <p:nvGrpSpPr>
            <p:cNvPr id="6" name="Grupp 5">
              <a:extLst>
                <a:ext uri="{FF2B5EF4-FFF2-40B4-BE49-F238E27FC236}">
                  <a16:creationId xmlns:a16="http://schemas.microsoft.com/office/drawing/2014/main" id="{D4D3D904-8A79-4103-88F7-7D2C07E17924}"/>
                </a:ext>
              </a:extLst>
            </p:cNvPr>
            <p:cNvGrpSpPr/>
            <p:nvPr/>
          </p:nvGrpSpPr>
          <p:grpSpPr>
            <a:xfrm>
              <a:off x="3658453" y="1720236"/>
              <a:ext cx="1982171" cy="893398"/>
              <a:chOff x="4781724" y="1660442"/>
              <a:chExt cx="2874951" cy="1295789"/>
            </a:xfrm>
          </p:grpSpPr>
          <p:grpSp>
            <p:nvGrpSpPr>
              <p:cNvPr id="9" name="Grupp 8">
                <a:extLst>
                  <a:ext uri="{FF2B5EF4-FFF2-40B4-BE49-F238E27FC236}">
                    <a16:creationId xmlns:a16="http://schemas.microsoft.com/office/drawing/2014/main" id="{527255A5-EDB1-4D3D-BCA9-46164BB9B35D}"/>
                  </a:ext>
                </a:extLst>
              </p:cNvPr>
              <p:cNvGrpSpPr/>
              <p:nvPr/>
            </p:nvGrpSpPr>
            <p:grpSpPr>
              <a:xfrm>
                <a:off x="4951832" y="1660442"/>
                <a:ext cx="2704843" cy="1295789"/>
                <a:chOff x="9912463" y="2197103"/>
                <a:chExt cx="2704843" cy="1295789"/>
              </a:xfrm>
            </p:grpSpPr>
            <p:sp>
              <p:nvSpPr>
                <p:cNvPr id="11" name="Ellips 10">
                  <a:extLst>
                    <a:ext uri="{FF2B5EF4-FFF2-40B4-BE49-F238E27FC236}">
                      <a16:creationId xmlns:a16="http://schemas.microsoft.com/office/drawing/2014/main" id="{B7AFF996-C737-4B96-80C7-BB42AD0E45F6}"/>
                    </a:ext>
                  </a:extLst>
                </p:cNvPr>
                <p:cNvSpPr/>
                <p:nvPr/>
              </p:nvSpPr>
              <p:spPr>
                <a:xfrm>
                  <a:off x="10195864" y="2974898"/>
                  <a:ext cx="177800" cy="166150"/>
                </a:xfrm>
                <a:custGeom>
                  <a:avLst/>
                  <a:gdLst>
                    <a:gd name="connsiteX0" fmla="*/ 0 w 177800"/>
                    <a:gd name="connsiteY0" fmla="*/ 83075 h 166150"/>
                    <a:gd name="connsiteX1" fmla="*/ 88900 w 177800"/>
                    <a:gd name="connsiteY1" fmla="*/ 0 h 166150"/>
                    <a:gd name="connsiteX2" fmla="*/ 177800 w 177800"/>
                    <a:gd name="connsiteY2" fmla="*/ 83075 h 166150"/>
                    <a:gd name="connsiteX3" fmla="*/ 88900 w 177800"/>
                    <a:gd name="connsiteY3" fmla="*/ 166150 h 166150"/>
                    <a:gd name="connsiteX4" fmla="*/ 0 w 177800"/>
                    <a:gd name="connsiteY4" fmla="*/ 83075 h 166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800" h="166150" fill="none" extrusionOk="0">
                      <a:moveTo>
                        <a:pt x="0" y="83075"/>
                      </a:moveTo>
                      <a:cubicBezTo>
                        <a:pt x="67" y="45331"/>
                        <a:pt x="43308" y="1884"/>
                        <a:pt x="88900" y="0"/>
                      </a:cubicBezTo>
                      <a:cubicBezTo>
                        <a:pt x="142535" y="-8024"/>
                        <a:pt x="178902" y="46652"/>
                        <a:pt x="177800" y="83075"/>
                      </a:cubicBezTo>
                      <a:cubicBezTo>
                        <a:pt x="181514" y="128338"/>
                        <a:pt x="137698" y="163912"/>
                        <a:pt x="88900" y="166150"/>
                      </a:cubicBezTo>
                      <a:cubicBezTo>
                        <a:pt x="47391" y="157353"/>
                        <a:pt x="643" y="121100"/>
                        <a:pt x="0" y="83075"/>
                      </a:cubicBezTo>
                      <a:close/>
                    </a:path>
                    <a:path w="177800" h="166150" stroke="0" extrusionOk="0">
                      <a:moveTo>
                        <a:pt x="0" y="83075"/>
                      </a:moveTo>
                      <a:cubicBezTo>
                        <a:pt x="8061" y="43935"/>
                        <a:pt x="40882" y="-6661"/>
                        <a:pt x="88900" y="0"/>
                      </a:cubicBezTo>
                      <a:cubicBezTo>
                        <a:pt x="130176" y="8794"/>
                        <a:pt x="180220" y="32073"/>
                        <a:pt x="177800" y="83075"/>
                      </a:cubicBezTo>
                      <a:cubicBezTo>
                        <a:pt x="181324" y="132907"/>
                        <a:pt x="148268" y="172246"/>
                        <a:pt x="88900" y="166150"/>
                      </a:cubicBezTo>
                      <a:cubicBezTo>
                        <a:pt x="36871" y="176034"/>
                        <a:pt x="4449" y="118422"/>
                        <a:pt x="0" y="83075"/>
                      </a:cubicBezTo>
                      <a:close/>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2696144307">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Moln 11">
                  <a:extLst>
                    <a:ext uri="{FF2B5EF4-FFF2-40B4-BE49-F238E27FC236}">
                      <a16:creationId xmlns:a16="http://schemas.microsoft.com/office/drawing/2014/main" id="{7F471EB1-50CD-49B7-ACA0-8FC617365428}"/>
                    </a:ext>
                  </a:extLst>
                </p:cNvPr>
                <p:cNvSpPr/>
                <p:nvPr/>
              </p:nvSpPr>
              <p:spPr>
                <a:xfrm rot="621246">
                  <a:off x="10202747" y="2197103"/>
                  <a:ext cx="2414559" cy="1295789"/>
                </a:xfrm>
                <a:custGeom>
                  <a:avLst/>
                  <a:gdLst>
                    <a:gd name="connsiteX0" fmla="*/ 217981 w 2414559"/>
                    <a:gd name="connsiteY0" fmla="*/ 431029 h 1295789"/>
                    <a:gd name="connsiteX1" fmla="*/ 314283 w 2414559"/>
                    <a:gd name="connsiteY1" fmla="*/ 207176 h 1295789"/>
                    <a:gd name="connsiteX2" fmla="*/ 782775 w 2414559"/>
                    <a:gd name="connsiteY2" fmla="*/ 156034 h 1295789"/>
                    <a:gd name="connsiteX3" fmla="*/ 1255123 w 2414559"/>
                    <a:gd name="connsiteY3" fmla="*/ 102943 h 1295789"/>
                    <a:gd name="connsiteX4" fmla="*/ 1439177 w 2414559"/>
                    <a:gd name="connsiteY4" fmla="*/ 5999 h 1295789"/>
                    <a:gd name="connsiteX5" fmla="*/ 1667443 w 2414559"/>
                    <a:gd name="connsiteY5" fmla="*/ 74417 h 1295789"/>
                    <a:gd name="connsiteX6" fmla="*/ 1982118 w 2414559"/>
                    <a:gd name="connsiteY6" fmla="*/ 20696 h 1295789"/>
                    <a:gd name="connsiteX7" fmla="*/ 2141691 w 2414559"/>
                    <a:gd name="connsiteY7" fmla="*/ 167252 h 1295789"/>
                    <a:gd name="connsiteX8" fmla="*/ 2346481 w 2414559"/>
                    <a:gd name="connsiteY8" fmla="*/ 309489 h 1295789"/>
                    <a:gd name="connsiteX9" fmla="*/ 2337315 w 2414559"/>
                    <a:gd name="connsiteY9" fmla="*/ 463724 h 1295789"/>
                    <a:gd name="connsiteX10" fmla="*/ 2404274 w 2414559"/>
                    <a:gd name="connsiteY10" fmla="*/ 699546 h 1295789"/>
                    <a:gd name="connsiteX11" fmla="*/ 2090605 w 2414559"/>
                    <a:gd name="connsiteY11" fmla="*/ 905972 h 1295789"/>
                    <a:gd name="connsiteX12" fmla="*/ 1978317 w 2414559"/>
                    <a:gd name="connsiteY12" fmla="*/ 1082853 h 1295789"/>
                    <a:gd name="connsiteX13" fmla="*/ 1596012 w 2414559"/>
                    <a:gd name="connsiteY13" fmla="*/ 1104270 h 1295789"/>
                    <a:gd name="connsiteX14" fmla="*/ 1322809 w 2414559"/>
                    <a:gd name="connsiteY14" fmla="*/ 1292969 h 1295789"/>
                    <a:gd name="connsiteX15" fmla="*/ 921109 w 2414559"/>
                    <a:gd name="connsiteY15" fmla="*/ 1177788 h 1295789"/>
                    <a:gd name="connsiteX16" fmla="*/ 324400 w 2414559"/>
                    <a:gd name="connsiteY16" fmla="*/ 1063986 h 1295789"/>
                    <a:gd name="connsiteX17" fmla="*/ 62040 w 2414559"/>
                    <a:gd name="connsiteY17" fmla="*/ 937347 h 1295789"/>
                    <a:gd name="connsiteX18" fmla="*/ 118100 w 2414559"/>
                    <a:gd name="connsiteY18" fmla="*/ 766405 h 1295789"/>
                    <a:gd name="connsiteX19" fmla="*/ -280 w 2414559"/>
                    <a:gd name="connsiteY19" fmla="*/ 591023 h 1295789"/>
                    <a:gd name="connsiteX20" fmla="*/ 215912 w 2414559"/>
                    <a:gd name="connsiteY20" fmla="*/ 435139 h 1295789"/>
                    <a:gd name="connsiteX21" fmla="*/ 217981 w 2414559"/>
                    <a:gd name="connsiteY21" fmla="*/ 431029 h 1295789"/>
                    <a:gd name="connsiteX0" fmla="*/ 262303 w 2414559"/>
                    <a:gd name="connsiteY0" fmla="*/ 785182 h 1295789"/>
                    <a:gd name="connsiteX1" fmla="*/ 120727 w 2414559"/>
                    <a:gd name="connsiteY1" fmla="*/ 761276 h 1295789"/>
                    <a:gd name="connsiteX2" fmla="*/ 387223 w 2414559"/>
                    <a:gd name="connsiteY2" fmla="*/ 1046799 h 1295789"/>
                    <a:gd name="connsiteX3" fmla="*/ 325294 w 2414559"/>
                    <a:gd name="connsiteY3" fmla="*/ 1058227 h 1295789"/>
                    <a:gd name="connsiteX4" fmla="*/ 920997 w 2414559"/>
                    <a:gd name="connsiteY4" fmla="*/ 1172509 h 1295789"/>
                    <a:gd name="connsiteX5" fmla="*/ 883661 w 2414559"/>
                    <a:gd name="connsiteY5" fmla="*/ 1120317 h 1295789"/>
                    <a:gd name="connsiteX6" fmla="*/ 1611215 w 2414559"/>
                    <a:gd name="connsiteY6" fmla="*/ 1042360 h 1295789"/>
                    <a:gd name="connsiteX7" fmla="*/ 1596291 w 2414559"/>
                    <a:gd name="connsiteY7" fmla="*/ 1099620 h 1295789"/>
                    <a:gd name="connsiteX8" fmla="*/ 1907557 w 2414559"/>
                    <a:gd name="connsiteY8" fmla="*/ 688507 h 1295789"/>
                    <a:gd name="connsiteX9" fmla="*/ 2089264 w 2414559"/>
                    <a:gd name="connsiteY9" fmla="*/ 902553 h 1295789"/>
                    <a:gd name="connsiteX10" fmla="*/ 2336197 w 2414559"/>
                    <a:gd name="connsiteY10" fmla="*/ 460545 h 1295789"/>
                    <a:gd name="connsiteX11" fmla="*/ 2255265 w 2414559"/>
                    <a:gd name="connsiteY11" fmla="*/ 540811 h 1295789"/>
                    <a:gd name="connsiteX12" fmla="*/ 2142026 w 2414559"/>
                    <a:gd name="connsiteY12" fmla="*/ 162753 h 1295789"/>
                    <a:gd name="connsiteX13" fmla="*/ 2146274 w 2414559"/>
                    <a:gd name="connsiteY13" fmla="*/ 200667 h 1295789"/>
                    <a:gd name="connsiteX14" fmla="*/ 1625244 w 2414559"/>
                    <a:gd name="connsiteY14" fmla="*/ 118540 h 1295789"/>
                    <a:gd name="connsiteX15" fmla="*/ 1666716 w 2414559"/>
                    <a:gd name="connsiteY15" fmla="*/ 70188 h 1295789"/>
                    <a:gd name="connsiteX16" fmla="*/ 1237517 w 2414559"/>
                    <a:gd name="connsiteY16" fmla="*/ 141576 h 1295789"/>
                    <a:gd name="connsiteX17" fmla="*/ 1257582 w 2414559"/>
                    <a:gd name="connsiteY17" fmla="*/ 99883 h 1295789"/>
                    <a:gd name="connsiteX18" fmla="*/ 782495 w 2414559"/>
                    <a:gd name="connsiteY18" fmla="*/ 155734 h 1295789"/>
                    <a:gd name="connsiteX19" fmla="*/ 855156 w 2414559"/>
                    <a:gd name="connsiteY19" fmla="*/ 196168 h 1295789"/>
                    <a:gd name="connsiteX20" fmla="*/ 230668 w 2414559"/>
                    <a:gd name="connsiteY20" fmla="*/ 473592 h 1295789"/>
                    <a:gd name="connsiteX21" fmla="*/ 217981 w 2414559"/>
                    <a:gd name="connsiteY21" fmla="*/ 431029 h 1295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14559" h="1295789" fill="none" extrusionOk="0">
                      <a:moveTo>
                        <a:pt x="217981" y="431029"/>
                      </a:moveTo>
                      <a:cubicBezTo>
                        <a:pt x="196633" y="357735"/>
                        <a:pt x="234390" y="267670"/>
                        <a:pt x="314283" y="207176"/>
                      </a:cubicBezTo>
                      <a:cubicBezTo>
                        <a:pt x="413920" y="125838"/>
                        <a:pt x="636837" y="99105"/>
                        <a:pt x="782775" y="156034"/>
                      </a:cubicBezTo>
                      <a:cubicBezTo>
                        <a:pt x="864169" y="40902"/>
                        <a:pt x="1077788" y="-13969"/>
                        <a:pt x="1255123" y="102943"/>
                      </a:cubicBezTo>
                      <a:cubicBezTo>
                        <a:pt x="1296607" y="58427"/>
                        <a:pt x="1358577" y="-3038"/>
                        <a:pt x="1439177" y="5999"/>
                      </a:cubicBezTo>
                      <a:cubicBezTo>
                        <a:pt x="1524211" y="-21274"/>
                        <a:pt x="1602504" y="16823"/>
                        <a:pt x="1667443" y="74417"/>
                      </a:cubicBezTo>
                      <a:cubicBezTo>
                        <a:pt x="1741927" y="25903"/>
                        <a:pt x="1849100" y="-20781"/>
                        <a:pt x="1982118" y="20696"/>
                      </a:cubicBezTo>
                      <a:cubicBezTo>
                        <a:pt x="2076916" y="42334"/>
                        <a:pt x="2128039" y="105405"/>
                        <a:pt x="2141691" y="167252"/>
                      </a:cubicBezTo>
                      <a:cubicBezTo>
                        <a:pt x="2235732" y="186481"/>
                        <a:pt x="2320131" y="232833"/>
                        <a:pt x="2346481" y="309489"/>
                      </a:cubicBezTo>
                      <a:cubicBezTo>
                        <a:pt x="2367811" y="366294"/>
                        <a:pt x="2364346" y="415271"/>
                        <a:pt x="2337315" y="463724"/>
                      </a:cubicBezTo>
                      <a:cubicBezTo>
                        <a:pt x="2403083" y="514197"/>
                        <a:pt x="2430652" y="620683"/>
                        <a:pt x="2404274" y="699546"/>
                      </a:cubicBezTo>
                      <a:cubicBezTo>
                        <a:pt x="2368542" y="826734"/>
                        <a:pt x="2258436" y="884960"/>
                        <a:pt x="2090605" y="905972"/>
                      </a:cubicBezTo>
                      <a:cubicBezTo>
                        <a:pt x="2084479" y="960295"/>
                        <a:pt x="2046395" y="1040936"/>
                        <a:pt x="1978317" y="1082853"/>
                      </a:cubicBezTo>
                      <a:cubicBezTo>
                        <a:pt x="1848605" y="1165502"/>
                        <a:pt x="1729812" y="1163935"/>
                        <a:pt x="1596012" y="1104270"/>
                      </a:cubicBezTo>
                      <a:cubicBezTo>
                        <a:pt x="1560803" y="1195591"/>
                        <a:pt x="1447378" y="1298619"/>
                        <a:pt x="1322809" y="1292969"/>
                      </a:cubicBezTo>
                      <a:cubicBezTo>
                        <a:pt x="1176679" y="1328133"/>
                        <a:pt x="1005475" y="1300570"/>
                        <a:pt x="921109" y="1177788"/>
                      </a:cubicBezTo>
                      <a:cubicBezTo>
                        <a:pt x="687629" y="1275004"/>
                        <a:pt x="433121" y="1227493"/>
                        <a:pt x="324400" y="1063986"/>
                      </a:cubicBezTo>
                      <a:cubicBezTo>
                        <a:pt x="189778" y="1088670"/>
                        <a:pt x="96073" y="1018273"/>
                        <a:pt x="62040" y="937347"/>
                      </a:cubicBezTo>
                      <a:cubicBezTo>
                        <a:pt x="39504" y="866535"/>
                        <a:pt x="59795" y="815985"/>
                        <a:pt x="118100" y="766405"/>
                      </a:cubicBezTo>
                      <a:cubicBezTo>
                        <a:pt x="33815" y="728438"/>
                        <a:pt x="-21295" y="665506"/>
                        <a:pt x="-280" y="591023"/>
                      </a:cubicBezTo>
                      <a:cubicBezTo>
                        <a:pt x="21747" y="533631"/>
                        <a:pt x="103100" y="423669"/>
                        <a:pt x="215912" y="435139"/>
                      </a:cubicBezTo>
                      <a:cubicBezTo>
                        <a:pt x="216627" y="433731"/>
                        <a:pt x="217180" y="432748"/>
                        <a:pt x="217981" y="431029"/>
                      </a:cubicBezTo>
                      <a:close/>
                    </a:path>
                    <a:path w="2414559" h="1295789" fill="none" extrusionOk="0">
                      <a:moveTo>
                        <a:pt x="262303" y="785182"/>
                      </a:moveTo>
                      <a:cubicBezTo>
                        <a:pt x="210684" y="781110"/>
                        <a:pt x="158334" y="787993"/>
                        <a:pt x="120727" y="761276"/>
                      </a:cubicBezTo>
                      <a:moveTo>
                        <a:pt x="387223" y="1046799"/>
                      </a:moveTo>
                      <a:cubicBezTo>
                        <a:pt x="371543" y="1054380"/>
                        <a:pt x="347828" y="1056298"/>
                        <a:pt x="325294" y="1058227"/>
                      </a:cubicBezTo>
                      <a:moveTo>
                        <a:pt x="920997" y="1172509"/>
                      </a:moveTo>
                      <a:cubicBezTo>
                        <a:pt x="903534" y="1158208"/>
                        <a:pt x="893375" y="1134880"/>
                        <a:pt x="883661" y="1120317"/>
                      </a:cubicBezTo>
                      <a:moveTo>
                        <a:pt x="1611215" y="1042360"/>
                      </a:moveTo>
                      <a:cubicBezTo>
                        <a:pt x="1610123" y="1064492"/>
                        <a:pt x="1602208" y="1082548"/>
                        <a:pt x="1596291" y="1099620"/>
                      </a:cubicBezTo>
                      <a:moveTo>
                        <a:pt x="1907557" y="688507"/>
                      </a:moveTo>
                      <a:cubicBezTo>
                        <a:pt x="2019905" y="715503"/>
                        <a:pt x="2087125" y="811234"/>
                        <a:pt x="2089264" y="902553"/>
                      </a:cubicBezTo>
                      <a:moveTo>
                        <a:pt x="2336197" y="460545"/>
                      </a:moveTo>
                      <a:cubicBezTo>
                        <a:pt x="2319522" y="492808"/>
                        <a:pt x="2289432" y="512992"/>
                        <a:pt x="2255265" y="540811"/>
                      </a:cubicBezTo>
                      <a:moveTo>
                        <a:pt x="2142026" y="162753"/>
                      </a:moveTo>
                      <a:cubicBezTo>
                        <a:pt x="2147616" y="173964"/>
                        <a:pt x="2146405" y="188338"/>
                        <a:pt x="2146274" y="200667"/>
                      </a:cubicBezTo>
                      <a:moveTo>
                        <a:pt x="1625244" y="118540"/>
                      </a:moveTo>
                      <a:cubicBezTo>
                        <a:pt x="1631176" y="103663"/>
                        <a:pt x="1645471" y="83583"/>
                        <a:pt x="1666716" y="70188"/>
                      </a:cubicBezTo>
                      <a:moveTo>
                        <a:pt x="1237517" y="141576"/>
                      </a:moveTo>
                      <a:cubicBezTo>
                        <a:pt x="1240614" y="127962"/>
                        <a:pt x="1248938" y="113667"/>
                        <a:pt x="1257582" y="99883"/>
                      </a:cubicBezTo>
                      <a:moveTo>
                        <a:pt x="782495" y="155734"/>
                      </a:moveTo>
                      <a:cubicBezTo>
                        <a:pt x="813916" y="168517"/>
                        <a:pt x="830680" y="177540"/>
                        <a:pt x="855156" y="196168"/>
                      </a:cubicBezTo>
                      <a:moveTo>
                        <a:pt x="230668" y="473592"/>
                      </a:moveTo>
                      <a:cubicBezTo>
                        <a:pt x="223104" y="458720"/>
                        <a:pt x="219858" y="443990"/>
                        <a:pt x="217981" y="431029"/>
                      </a:cubicBezTo>
                    </a:path>
                    <a:path w="2414559" h="1295789" stroke="0" extrusionOk="0">
                      <a:moveTo>
                        <a:pt x="217981" y="431029"/>
                      </a:moveTo>
                      <a:cubicBezTo>
                        <a:pt x="203372" y="369381"/>
                        <a:pt x="230848" y="264184"/>
                        <a:pt x="314283" y="207176"/>
                      </a:cubicBezTo>
                      <a:cubicBezTo>
                        <a:pt x="437741" y="80363"/>
                        <a:pt x="620999" y="118866"/>
                        <a:pt x="782775" y="156034"/>
                      </a:cubicBezTo>
                      <a:cubicBezTo>
                        <a:pt x="900741" y="33512"/>
                        <a:pt x="1109059" y="-33950"/>
                        <a:pt x="1255123" y="102943"/>
                      </a:cubicBezTo>
                      <a:cubicBezTo>
                        <a:pt x="1294448" y="56581"/>
                        <a:pt x="1356249" y="14820"/>
                        <a:pt x="1439177" y="5999"/>
                      </a:cubicBezTo>
                      <a:cubicBezTo>
                        <a:pt x="1530439" y="408"/>
                        <a:pt x="1624372" y="30388"/>
                        <a:pt x="1667443" y="74417"/>
                      </a:cubicBezTo>
                      <a:cubicBezTo>
                        <a:pt x="1740516" y="10041"/>
                        <a:pt x="1898060" y="-8269"/>
                        <a:pt x="1982118" y="20696"/>
                      </a:cubicBezTo>
                      <a:cubicBezTo>
                        <a:pt x="2058314" y="56150"/>
                        <a:pt x="2124830" y="112269"/>
                        <a:pt x="2141691" y="167252"/>
                      </a:cubicBezTo>
                      <a:cubicBezTo>
                        <a:pt x="2227540" y="176050"/>
                        <a:pt x="2312875" y="244902"/>
                        <a:pt x="2346481" y="309489"/>
                      </a:cubicBezTo>
                      <a:cubicBezTo>
                        <a:pt x="2370017" y="371166"/>
                        <a:pt x="2362519" y="403990"/>
                        <a:pt x="2337315" y="463724"/>
                      </a:cubicBezTo>
                      <a:cubicBezTo>
                        <a:pt x="2410953" y="542268"/>
                        <a:pt x="2434241" y="608899"/>
                        <a:pt x="2404274" y="699546"/>
                      </a:cubicBezTo>
                      <a:cubicBezTo>
                        <a:pt x="2360644" y="830967"/>
                        <a:pt x="2257643" y="920544"/>
                        <a:pt x="2090605" y="905972"/>
                      </a:cubicBezTo>
                      <a:cubicBezTo>
                        <a:pt x="2096108" y="965735"/>
                        <a:pt x="2051891" y="1036865"/>
                        <a:pt x="1978317" y="1082853"/>
                      </a:cubicBezTo>
                      <a:cubicBezTo>
                        <a:pt x="1854225" y="1159412"/>
                        <a:pt x="1721002" y="1161391"/>
                        <a:pt x="1596012" y="1104270"/>
                      </a:cubicBezTo>
                      <a:cubicBezTo>
                        <a:pt x="1532187" y="1199878"/>
                        <a:pt x="1448304" y="1296613"/>
                        <a:pt x="1322809" y="1292969"/>
                      </a:cubicBezTo>
                      <a:cubicBezTo>
                        <a:pt x="1185951" y="1308774"/>
                        <a:pt x="1031695" y="1266793"/>
                        <a:pt x="921109" y="1177788"/>
                      </a:cubicBezTo>
                      <a:cubicBezTo>
                        <a:pt x="739024" y="1258162"/>
                        <a:pt x="426711" y="1246786"/>
                        <a:pt x="324400" y="1063986"/>
                      </a:cubicBezTo>
                      <a:cubicBezTo>
                        <a:pt x="198160" y="1056221"/>
                        <a:pt x="93939" y="1037889"/>
                        <a:pt x="62040" y="937347"/>
                      </a:cubicBezTo>
                      <a:cubicBezTo>
                        <a:pt x="38808" y="879704"/>
                        <a:pt x="64265" y="803350"/>
                        <a:pt x="118100" y="766405"/>
                      </a:cubicBezTo>
                      <a:cubicBezTo>
                        <a:pt x="22294" y="722164"/>
                        <a:pt x="-21660" y="658555"/>
                        <a:pt x="-280" y="591023"/>
                      </a:cubicBezTo>
                      <a:cubicBezTo>
                        <a:pt x="18477" y="512857"/>
                        <a:pt x="101184" y="418230"/>
                        <a:pt x="215912" y="435139"/>
                      </a:cubicBezTo>
                      <a:cubicBezTo>
                        <a:pt x="216400" y="433841"/>
                        <a:pt x="217285" y="432449"/>
                        <a:pt x="217981" y="431029"/>
                      </a:cubicBezTo>
                      <a:close/>
                    </a:path>
                    <a:path w="2414559" h="1295789" fill="none" stroke="0" extrusionOk="0">
                      <a:moveTo>
                        <a:pt x="262303" y="785182"/>
                      </a:moveTo>
                      <a:cubicBezTo>
                        <a:pt x="212233" y="786248"/>
                        <a:pt x="157907" y="781222"/>
                        <a:pt x="120727" y="761276"/>
                      </a:cubicBezTo>
                      <a:moveTo>
                        <a:pt x="387223" y="1046799"/>
                      </a:moveTo>
                      <a:cubicBezTo>
                        <a:pt x="365104" y="1051560"/>
                        <a:pt x="347203" y="1057423"/>
                        <a:pt x="325294" y="1058227"/>
                      </a:cubicBezTo>
                      <a:moveTo>
                        <a:pt x="920997" y="1172509"/>
                      </a:moveTo>
                      <a:cubicBezTo>
                        <a:pt x="902591" y="1158635"/>
                        <a:pt x="891189" y="1138001"/>
                        <a:pt x="883661" y="1120317"/>
                      </a:cubicBezTo>
                      <a:moveTo>
                        <a:pt x="1611215" y="1042360"/>
                      </a:moveTo>
                      <a:cubicBezTo>
                        <a:pt x="1607538" y="1058761"/>
                        <a:pt x="1603653" y="1080580"/>
                        <a:pt x="1596291" y="1099620"/>
                      </a:cubicBezTo>
                      <a:moveTo>
                        <a:pt x="1907557" y="688507"/>
                      </a:moveTo>
                      <a:cubicBezTo>
                        <a:pt x="2005794" y="726117"/>
                        <a:pt x="2084035" y="804859"/>
                        <a:pt x="2089264" y="902553"/>
                      </a:cubicBezTo>
                      <a:moveTo>
                        <a:pt x="2336197" y="460545"/>
                      </a:moveTo>
                      <a:cubicBezTo>
                        <a:pt x="2326213" y="491526"/>
                        <a:pt x="2291857" y="510213"/>
                        <a:pt x="2255265" y="540811"/>
                      </a:cubicBezTo>
                      <a:moveTo>
                        <a:pt x="2142026" y="162753"/>
                      </a:moveTo>
                      <a:cubicBezTo>
                        <a:pt x="2143322" y="176805"/>
                        <a:pt x="2147507" y="185909"/>
                        <a:pt x="2146274" y="200667"/>
                      </a:cubicBezTo>
                      <a:moveTo>
                        <a:pt x="1625244" y="118540"/>
                      </a:moveTo>
                      <a:cubicBezTo>
                        <a:pt x="1639007" y="99347"/>
                        <a:pt x="1649499" y="80491"/>
                        <a:pt x="1666716" y="70188"/>
                      </a:cubicBezTo>
                      <a:moveTo>
                        <a:pt x="1237517" y="141576"/>
                      </a:moveTo>
                      <a:cubicBezTo>
                        <a:pt x="1240188" y="127939"/>
                        <a:pt x="1248183" y="113498"/>
                        <a:pt x="1257582" y="99883"/>
                      </a:cubicBezTo>
                      <a:moveTo>
                        <a:pt x="782495" y="155734"/>
                      </a:moveTo>
                      <a:cubicBezTo>
                        <a:pt x="805642" y="171773"/>
                        <a:pt x="834250" y="181066"/>
                        <a:pt x="855156" y="196168"/>
                      </a:cubicBezTo>
                      <a:moveTo>
                        <a:pt x="230668" y="473592"/>
                      </a:moveTo>
                      <a:cubicBezTo>
                        <a:pt x="222891" y="460077"/>
                        <a:pt x="221897" y="443202"/>
                        <a:pt x="217981" y="431029"/>
                      </a:cubicBezTo>
                    </a:path>
                  </a:pathLst>
                </a:custGeom>
                <a:ln>
                  <a:extLst>
                    <a:ext uri="{C807C97D-BFC1-408E-A445-0C87EB9F89A2}">
                      <ask:lineSketchStyleProps xmlns:ask="http://schemas.microsoft.com/office/drawing/2018/sketchyshapes" sd="1090976289">
                        <a:prstGeom prst="cloud">
                          <a:avLst/>
                        </a:prstGeom>
                        <ask:type>
                          <ask:lineSketchFreehand/>
                        </ask:type>
                      </ask:lineSketchStyleProps>
                    </a:ext>
                  </a:extLst>
                </a:ln>
              </p:spPr>
              <p:style>
                <a:lnRef idx="2">
                  <a:schemeClr val="dk1"/>
                </a:lnRef>
                <a:fillRef idx="1">
                  <a:schemeClr val="lt1"/>
                </a:fillRef>
                <a:effectRef idx="0">
                  <a:schemeClr val="dk1"/>
                </a:effectRef>
                <a:fontRef idx="minor">
                  <a:schemeClr val="dk1"/>
                </a:fontRef>
              </p:style>
              <p:txBody>
                <a:bodyPr rtlCol="0" anchor="ctr"/>
                <a:lstStyle/>
                <a:p>
                  <a:pPr algn="ctr"/>
                  <a:r>
                    <a:rPr lang="sv-SE" sz="1400" dirty="0"/>
                    <a:t>Vilka erbjuder denna vårdtjänst? </a:t>
                  </a:r>
                </a:p>
              </p:txBody>
            </p:sp>
            <p:sp>
              <p:nvSpPr>
                <p:cNvPr id="13" name="Ellips 12">
                  <a:extLst>
                    <a:ext uri="{FF2B5EF4-FFF2-40B4-BE49-F238E27FC236}">
                      <a16:creationId xmlns:a16="http://schemas.microsoft.com/office/drawing/2014/main" id="{AB82204D-F56E-4580-80D6-ACD3DC9652E4}"/>
                    </a:ext>
                  </a:extLst>
                </p:cNvPr>
                <p:cNvSpPr/>
                <p:nvPr/>
              </p:nvSpPr>
              <p:spPr>
                <a:xfrm>
                  <a:off x="10079024" y="3144453"/>
                  <a:ext cx="116840" cy="109965"/>
                </a:xfrm>
                <a:custGeom>
                  <a:avLst/>
                  <a:gdLst>
                    <a:gd name="connsiteX0" fmla="*/ 0 w 116840"/>
                    <a:gd name="connsiteY0" fmla="*/ 54983 h 109965"/>
                    <a:gd name="connsiteX1" fmla="*/ 58420 w 116840"/>
                    <a:gd name="connsiteY1" fmla="*/ 0 h 109965"/>
                    <a:gd name="connsiteX2" fmla="*/ 116840 w 116840"/>
                    <a:gd name="connsiteY2" fmla="*/ 54983 h 109965"/>
                    <a:gd name="connsiteX3" fmla="*/ 58420 w 116840"/>
                    <a:gd name="connsiteY3" fmla="*/ 109966 h 109965"/>
                    <a:gd name="connsiteX4" fmla="*/ 0 w 116840"/>
                    <a:gd name="connsiteY4" fmla="*/ 54983 h 109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 h="109965" fill="none" extrusionOk="0">
                      <a:moveTo>
                        <a:pt x="0" y="54983"/>
                      </a:moveTo>
                      <a:cubicBezTo>
                        <a:pt x="57" y="31484"/>
                        <a:pt x="32968" y="3660"/>
                        <a:pt x="58420" y="0"/>
                      </a:cubicBezTo>
                      <a:cubicBezTo>
                        <a:pt x="91127" y="-784"/>
                        <a:pt x="117017" y="26136"/>
                        <a:pt x="116840" y="54983"/>
                      </a:cubicBezTo>
                      <a:cubicBezTo>
                        <a:pt x="122813" y="84355"/>
                        <a:pt x="90070" y="105392"/>
                        <a:pt x="58420" y="109966"/>
                      </a:cubicBezTo>
                      <a:cubicBezTo>
                        <a:pt x="29409" y="106196"/>
                        <a:pt x="422" y="80199"/>
                        <a:pt x="0" y="54983"/>
                      </a:cubicBezTo>
                      <a:close/>
                    </a:path>
                    <a:path w="116840" h="109965" stroke="0" extrusionOk="0">
                      <a:moveTo>
                        <a:pt x="0" y="54983"/>
                      </a:moveTo>
                      <a:cubicBezTo>
                        <a:pt x="4444" y="28334"/>
                        <a:pt x="27043" y="-5471"/>
                        <a:pt x="58420" y="0"/>
                      </a:cubicBezTo>
                      <a:cubicBezTo>
                        <a:pt x="88143" y="2856"/>
                        <a:pt x="118230" y="21676"/>
                        <a:pt x="116840" y="54983"/>
                      </a:cubicBezTo>
                      <a:cubicBezTo>
                        <a:pt x="119041" y="87816"/>
                        <a:pt x="94796" y="112407"/>
                        <a:pt x="58420" y="109966"/>
                      </a:cubicBezTo>
                      <a:cubicBezTo>
                        <a:pt x="24642" y="115071"/>
                        <a:pt x="3226" y="77711"/>
                        <a:pt x="0" y="54983"/>
                      </a:cubicBezTo>
                      <a:close/>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2696144307">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Ellips 13">
                  <a:extLst>
                    <a:ext uri="{FF2B5EF4-FFF2-40B4-BE49-F238E27FC236}">
                      <a16:creationId xmlns:a16="http://schemas.microsoft.com/office/drawing/2014/main" id="{8BB782B1-2711-4619-8C03-9CBA70B456FB}"/>
                    </a:ext>
                  </a:extLst>
                </p:cNvPr>
                <p:cNvSpPr/>
                <p:nvPr/>
              </p:nvSpPr>
              <p:spPr>
                <a:xfrm>
                  <a:off x="9912463" y="3199435"/>
                  <a:ext cx="86360" cy="85525"/>
                </a:xfrm>
                <a:custGeom>
                  <a:avLst/>
                  <a:gdLst>
                    <a:gd name="connsiteX0" fmla="*/ 0 w 86360"/>
                    <a:gd name="connsiteY0" fmla="*/ 42763 h 85525"/>
                    <a:gd name="connsiteX1" fmla="*/ 43180 w 86360"/>
                    <a:gd name="connsiteY1" fmla="*/ 0 h 85525"/>
                    <a:gd name="connsiteX2" fmla="*/ 86360 w 86360"/>
                    <a:gd name="connsiteY2" fmla="*/ 42763 h 85525"/>
                    <a:gd name="connsiteX3" fmla="*/ 43180 w 86360"/>
                    <a:gd name="connsiteY3" fmla="*/ 85526 h 85525"/>
                    <a:gd name="connsiteX4" fmla="*/ 0 w 86360"/>
                    <a:gd name="connsiteY4" fmla="*/ 42763 h 85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60" h="85525" fill="none" extrusionOk="0">
                      <a:moveTo>
                        <a:pt x="0" y="42763"/>
                      </a:moveTo>
                      <a:cubicBezTo>
                        <a:pt x="6" y="19864"/>
                        <a:pt x="22783" y="1854"/>
                        <a:pt x="43180" y="0"/>
                      </a:cubicBezTo>
                      <a:cubicBezTo>
                        <a:pt x="69970" y="-5203"/>
                        <a:pt x="87040" y="24983"/>
                        <a:pt x="86360" y="42763"/>
                      </a:cubicBezTo>
                      <a:cubicBezTo>
                        <a:pt x="88338" y="66051"/>
                        <a:pt x="66425" y="81034"/>
                        <a:pt x="43180" y="85526"/>
                      </a:cubicBezTo>
                      <a:cubicBezTo>
                        <a:pt x="23349" y="80870"/>
                        <a:pt x="431" y="61123"/>
                        <a:pt x="0" y="42763"/>
                      </a:cubicBezTo>
                      <a:close/>
                    </a:path>
                    <a:path w="86360" h="85525" stroke="0" extrusionOk="0">
                      <a:moveTo>
                        <a:pt x="0" y="42763"/>
                      </a:moveTo>
                      <a:cubicBezTo>
                        <a:pt x="2868" y="21545"/>
                        <a:pt x="20391" y="-6531"/>
                        <a:pt x="43180" y="0"/>
                      </a:cubicBezTo>
                      <a:cubicBezTo>
                        <a:pt x="63885" y="3534"/>
                        <a:pt x="87959" y="15762"/>
                        <a:pt x="86360" y="42763"/>
                      </a:cubicBezTo>
                      <a:cubicBezTo>
                        <a:pt x="90335" y="70837"/>
                        <a:pt x="68264" y="86259"/>
                        <a:pt x="43180" y="85526"/>
                      </a:cubicBezTo>
                      <a:cubicBezTo>
                        <a:pt x="18519" y="88268"/>
                        <a:pt x="1388" y="63094"/>
                        <a:pt x="0" y="42763"/>
                      </a:cubicBezTo>
                      <a:close/>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2696144307">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grpSp>
          <p:sp>
            <p:nvSpPr>
              <p:cNvPr id="10" name="Ellips 9">
                <a:extLst>
                  <a:ext uri="{FF2B5EF4-FFF2-40B4-BE49-F238E27FC236}">
                    <a16:creationId xmlns:a16="http://schemas.microsoft.com/office/drawing/2014/main" id="{F966ECEA-59D8-46EA-81F0-1CC89851CB9A}"/>
                  </a:ext>
                </a:extLst>
              </p:cNvPr>
              <p:cNvSpPr/>
              <p:nvPr/>
            </p:nvSpPr>
            <p:spPr>
              <a:xfrm>
                <a:off x="4781724" y="2654990"/>
                <a:ext cx="64668" cy="68599"/>
              </a:xfrm>
              <a:custGeom>
                <a:avLst/>
                <a:gdLst>
                  <a:gd name="connsiteX0" fmla="*/ 0 w 64668"/>
                  <a:gd name="connsiteY0" fmla="*/ 34300 h 68599"/>
                  <a:gd name="connsiteX1" fmla="*/ 32334 w 64668"/>
                  <a:gd name="connsiteY1" fmla="*/ 0 h 68599"/>
                  <a:gd name="connsiteX2" fmla="*/ 64668 w 64668"/>
                  <a:gd name="connsiteY2" fmla="*/ 34300 h 68599"/>
                  <a:gd name="connsiteX3" fmla="*/ 32334 w 64668"/>
                  <a:gd name="connsiteY3" fmla="*/ 68600 h 68599"/>
                  <a:gd name="connsiteX4" fmla="*/ 0 w 64668"/>
                  <a:gd name="connsiteY4" fmla="*/ 34300 h 68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668" h="68599" fill="none" extrusionOk="0">
                    <a:moveTo>
                      <a:pt x="0" y="34300"/>
                    </a:moveTo>
                    <a:cubicBezTo>
                      <a:pt x="15" y="17109"/>
                      <a:pt x="16076" y="860"/>
                      <a:pt x="32334" y="0"/>
                    </a:cubicBezTo>
                    <a:cubicBezTo>
                      <a:pt x="51980" y="-3162"/>
                      <a:pt x="64783" y="16345"/>
                      <a:pt x="64668" y="34300"/>
                    </a:cubicBezTo>
                    <a:cubicBezTo>
                      <a:pt x="67592" y="52756"/>
                      <a:pt x="49829" y="65894"/>
                      <a:pt x="32334" y="68600"/>
                    </a:cubicBezTo>
                    <a:cubicBezTo>
                      <a:pt x="16135" y="66677"/>
                      <a:pt x="293" y="49668"/>
                      <a:pt x="0" y="34300"/>
                    </a:cubicBezTo>
                    <a:close/>
                  </a:path>
                  <a:path w="64668" h="68599" stroke="0" extrusionOk="0">
                    <a:moveTo>
                      <a:pt x="0" y="34300"/>
                    </a:moveTo>
                    <a:cubicBezTo>
                      <a:pt x="3661" y="18419"/>
                      <a:pt x="14952" y="-2933"/>
                      <a:pt x="32334" y="0"/>
                    </a:cubicBezTo>
                    <a:cubicBezTo>
                      <a:pt x="49784" y="459"/>
                      <a:pt x="65939" y="12668"/>
                      <a:pt x="64668" y="34300"/>
                    </a:cubicBezTo>
                    <a:cubicBezTo>
                      <a:pt x="66055" y="54799"/>
                      <a:pt x="50626" y="68858"/>
                      <a:pt x="32334" y="68600"/>
                    </a:cubicBezTo>
                    <a:cubicBezTo>
                      <a:pt x="13359" y="72367"/>
                      <a:pt x="438" y="52206"/>
                      <a:pt x="0" y="34300"/>
                    </a:cubicBezTo>
                    <a:close/>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2696144307">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grpSp>
      </p:grpSp>
      <p:sp>
        <p:nvSpPr>
          <p:cNvPr id="15" name="textruta 14">
            <a:extLst>
              <a:ext uri="{FF2B5EF4-FFF2-40B4-BE49-F238E27FC236}">
                <a16:creationId xmlns:a16="http://schemas.microsoft.com/office/drawing/2014/main" id="{732D7AC0-820C-41BD-9824-301165C86376}"/>
              </a:ext>
            </a:extLst>
          </p:cNvPr>
          <p:cNvSpPr txBox="1"/>
          <p:nvPr/>
        </p:nvSpPr>
        <p:spPr>
          <a:xfrm>
            <a:off x="663255" y="4575173"/>
            <a:ext cx="7004056" cy="1015663"/>
          </a:xfrm>
          <a:prstGeom prst="rect">
            <a:avLst/>
          </a:prstGeom>
          <a:noFill/>
        </p:spPr>
        <p:txBody>
          <a:bodyPr wrap="square">
            <a:spAutoFit/>
          </a:bodyPr>
          <a:lstStyle/>
          <a:p>
            <a:pPr marL="0" indent="0">
              <a:buNone/>
            </a:pPr>
            <a:r>
              <a:rPr lang="sv-SE" sz="2000" b="1" dirty="0">
                <a:solidFill>
                  <a:srgbClr val="212121"/>
                </a:solidFill>
                <a:latin typeface="Public Sans Regular" pitchFamily="2" charset="0"/>
              </a:rPr>
              <a:t>Syfte: </a:t>
            </a:r>
            <a:r>
              <a:rPr lang="sv-SE" sz="2000" dirty="0">
                <a:solidFill>
                  <a:srgbClr val="212121"/>
                </a:solidFill>
                <a:latin typeface="Public Sans Regular" pitchFamily="2" charset="0"/>
              </a:rPr>
              <a:t>Vårdtjänster är valda enligt nationellt urval för vårdtjänst. Syftet är att säkerställa att mottagande vårdgivare erbjuder rätt kompetens och kapacitet.</a:t>
            </a:r>
          </a:p>
        </p:txBody>
      </p:sp>
    </p:spTree>
    <p:extLst>
      <p:ext uri="{BB962C8B-B14F-4D97-AF65-F5344CB8AC3E}">
        <p14:creationId xmlns:p14="http://schemas.microsoft.com/office/powerpoint/2010/main" val="40267647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24412D3-0C0E-4296-86BE-36B1135DDF9B}"/>
              </a:ext>
            </a:extLst>
          </p:cNvPr>
          <p:cNvSpPr>
            <a:spLocks noGrp="1"/>
          </p:cNvSpPr>
          <p:nvPr>
            <p:ph type="title"/>
          </p:nvPr>
        </p:nvSpPr>
        <p:spPr>
          <a:xfrm>
            <a:off x="665533" y="903040"/>
            <a:ext cx="8046000" cy="886397"/>
          </a:xfrm>
        </p:spPr>
        <p:txBody>
          <a:bodyPr>
            <a:normAutofit fontScale="90000"/>
          </a:bodyPr>
          <a:lstStyle/>
          <a:p>
            <a:r>
              <a:rPr lang="sv-SE" sz="3200" dirty="0"/>
              <a:t>Identifiera prioriterade användningsfall: Remittering </a:t>
            </a:r>
          </a:p>
        </p:txBody>
      </p:sp>
      <p:sp>
        <p:nvSpPr>
          <p:cNvPr id="3" name="Platshållare för innehåll 2">
            <a:extLst>
              <a:ext uri="{FF2B5EF4-FFF2-40B4-BE49-F238E27FC236}">
                <a16:creationId xmlns:a16="http://schemas.microsoft.com/office/drawing/2014/main" id="{F45F6800-564F-49D7-98D9-2BDE565EB167}"/>
              </a:ext>
            </a:extLst>
          </p:cNvPr>
          <p:cNvSpPr>
            <a:spLocks noGrp="1"/>
          </p:cNvSpPr>
          <p:nvPr>
            <p:ph idx="1"/>
          </p:nvPr>
        </p:nvSpPr>
        <p:spPr>
          <a:xfrm>
            <a:off x="665532" y="1874843"/>
            <a:ext cx="10389258" cy="2576783"/>
          </a:xfrm>
        </p:spPr>
        <p:txBody>
          <a:bodyPr>
            <a:normAutofit lnSpcReduction="10000"/>
          </a:bodyPr>
          <a:lstStyle/>
          <a:p>
            <a:pPr marL="0" indent="0">
              <a:buNone/>
            </a:pPr>
            <a:r>
              <a:rPr lang="sv-SE" sz="2000" dirty="0"/>
              <a:t>Bengt har under en tid upplevt att synen blivit grumlig och att han har svårt att läsa skyltar och text på nära håll. Han kontaktar sin vårdcentral, där läkaren misstänker </a:t>
            </a:r>
            <a:r>
              <a:rPr lang="sv-SE" sz="2000" b="1" dirty="0"/>
              <a:t>katarakt (grå starr)</a:t>
            </a:r>
            <a:r>
              <a:rPr lang="sv-SE" sz="2000" dirty="0"/>
              <a:t> och skickar honom vidare till en vårdförmedlare för fortsatt vårdförmedling. Vårdförmedlaren ska hjälpa Bengt att få en tid hos en ögonmottagning som erbjuder både </a:t>
            </a:r>
            <a:r>
              <a:rPr lang="sv-SE" sz="2000" b="1" dirty="0"/>
              <a:t>ögonläkarbedömning</a:t>
            </a:r>
            <a:r>
              <a:rPr lang="sv-SE" sz="2000" dirty="0"/>
              <a:t> och </a:t>
            </a:r>
            <a:r>
              <a:rPr lang="sv-SE" sz="2000" b="1" dirty="0"/>
              <a:t>kataraktoperation</a:t>
            </a:r>
            <a:r>
              <a:rPr lang="sv-SE" sz="2000" dirty="0"/>
              <a:t>. Remissen skickas digitalt till en ögonklinik i en närliggande region som har kortare väntetid och är märkt med nedanstående vårdtjänstkoder.</a:t>
            </a:r>
            <a:endParaRPr lang="sv-SE" sz="2000" b="1" dirty="0"/>
          </a:p>
          <a:p>
            <a:pPr marL="0" indent="0">
              <a:buNone/>
            </a:pPr>
            <a:endParaRPr lang="sv-SE" sz="2000" b="1" dirty="0"/>
          </a:p>
          <a:p>
            <a:pPr marL="0" indent="0" fontAlgn="t">
              <a:spcBef>
                <a:spcPts val="0"/>
              </a:spcBef>
              <a:buNone/>
            </a:pPr>
            <a:endParaRPr lang="sv-SE" dirty="0"/>
          </a:p>
        </p:txBody>
      </p:sp>
      <p:grpSp>
        <p:nvGrpSpPr>
          <p:cNvPr id="4" name="Grupp 3">
            <a:extLst>
              <a:ext uri="{FF2B5EF4-FFF2-40B4-BE49-F238E27FC236}">
                <a16:creationId xmlns:a16="http://schemas.microsoft.com/office/drawing/2014/main" id="{40F08766-8289-46D9-B011-DC44E1E98FDD}"/>
              </a:ext>
            </a:extLst>
          </p:cNvPr>
          <p:cNvGrpSpPr/>
          <p:nvPr/>
        </p:nvGrpSpPr>
        <p:grpSpPr>
          <a:xfrm>
            <a:off x="9048080" y="-2701"/>
            <a:ext cx="3609853" cy="2144065"/>
            <a:chOff x="2392322" y="1852988"/>
            <a:chExt cx="3060624" cy="1817851"/>
          </a:xfrm>
        </p:grpSpPr>
        <p:pic>
          <p:nvPicPr>
            <p:cNvPr id="5" name="Bildobjekt 4">
              <a:extLst>
                <a:ext uri="{FF2B5EF4-FFF2-40B4-BE49-F238E27FC236}">
                  <a16:creationId xmlns:a16="http://schemas.microsoft.com/office/drawing/2014/main" id="{EA5F8F50-9B78-40E6-B78E-987AA5CAAD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2322" y="2097167"/>
              <a:ext cx="1798211" cy="1573672"/>
            </a:xfrm>
            <a:prstGeom prst="rect">
              <a:avLst/>
            </a:prstGeom>
          </p:spPr>
        </p:pic>
        <p:grpSp>
          <p:nvGrpSpPr>
            <p:cNvPr id="6" name="Grupp 5">
              <a:extLst>
                <a:ext uri="{FF2B5EF4-FFF2-40B4-BE49-F238E27FC236}">
                  <a16:creationId xmlns:a16="http://schemas.microsoft.com/office/drawing/2014/main" id="{D4D3D904-8A79-4103-88F7-7D2C07E17924}"/>
                </a:ext>
              </a:extLst>
            </p:cNvPr>
            <p:cNvGrpSpPr/>
            <p:nvPr/>
          </p:nvGrpSpPr>
          <p:grpSpPr>
            <a:xfrm>
              <a:off x="3658452" y="1852988"/>
              <a:ext cx="1794494" cy="750150"/>
              <a:chOff x="4781724" y="1852987"/>
              <a:chExt cx="2602744" cy="1088022"/>
            </a:xfrm>
          </p:grpSpPr>
          <p:grpSp>
            <p:nvGrpSpPr>
              <p:cNvPr id="9" name="Grupp 8">
                <a:extLst>
                  <a:ext uri="{FF2B5EF4-FFF2-40B4-BE49-F238E27FC236}">
                    <a16:creationId xmlns:a16="http://schemas.microsoft.com/office/drawing/2014/main" id="{527255A5-EDB1-4D3D-BCA9-46164BB9B35D}"/>
                  </a:ext>
                </a:extLst>
              </p:cNvPr>
              <p:cNvGrpSpPr/>
              <p:nvPr/>
            </p:nvGrpSpPr>
            <p:grpSpPr>
              <a:xfrm>
                <a:off x="4951832" y="1852987"/>
                <a:ext cx="2432636" cy="1088022"/>
                <a:chOff x="9912463" y="2389648"/>
                <a:chExt cx="2432636" cy="1088022"/>
              </a:xfrm>
            </p:grpSpPr>
            <p:sp>
              <p:nvSpPr>
                <p:cNvPr id="11" name="Ellips 10">
                  <a:extLst>
                    <a:ext uri="{FF2B5EF4-FFF2-40B4-BE49-F238E27FC236}">
                      <a16:creationId xmlns:a16="http://schemas.microsoft.com/office/drawing/2014/main" id="{B7AFF996-C737-4B96-80C7-BB42AD0E45F6}"/>
                    </a:ext>
                  </a:extLst>
                </p:cNvPr>
                <p:cNvSpPr/>
                <p:nvPr/>
              </p:nvSpPr>
              <p:spPr>
                <a:xfrm>
                  <a:off x="10195864" y="2974898"/>
                  <a:ext cx="177800" cy="166150"/>
                </a:xfrm>
                <a:custGeom>
                  <a:avLst/>
                  <a:gdLst>
                    <a:gd name="connsiteX0" fmla="*/ 0 w 177800"/>
                    <a:gd name="connsiteY0" fmla="*/ 83075 h 166150"/>
                    <a:gd name="connsiteX1" fmla="*/ 88900 w 177800"/>
                    <a:gd name="connsiteY1" fmla="*/ 0 h 166150"/>
                    <a:gd name="connsiteX2" fmla="*/ 177800 w 177800"/>
                    <a:gd name="connsiteY2" fmla="*/ 83075 h 166150"/>
                    <a:gd name="connsiteX3" fmla="*/ 88900 w 177800"/>
                    <a:gd name="connsiteY3" fmla="*/ 166150 h 166150"/>
                    <a:gd name="connsiteX4" fmla="*/ 0 w 177800"/>
                    <a:gd name="connsiteY4" fmla="*/ 83075 h 166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800" h="166150" fill="none" extrusionOk="0">
                      <a:moveTo>
                        <a:pt x="0" y="83075"/>
                      </a:moveTo>
                      <a:cubicBezTo>
                        <a:pt x="67" y="45331"/>
                        <a:pt x="43308" y="1884"/>
                        <a:pt x="88900" y="0"/>
                      </a:cubicBezTo>
                      <a:cubicBezTo>
                        <a:pt x="142535" y="-8024"/>
                        <a:pt x="178902" y="46652"/>
                        <a:pt x="177800" y="83075"/>
                      </a:cubicBezTo>
                      <a:cubicBezTo>
                        <a:pt x="181514" y="128338"/>
                        <a:pt x="137698" y="163912"/>
                        <a:pt x="88900" y="166150"/>
                      </a:cubicBezTo>
                      <a:cubicBezTo>
                        <a:pt x="47391" y="157353"/>
                        <a:pt x="643" y="121100"/>
                        <a:pt x="0" y="83075"/>
                      </a:cubicBezTo>
                      <a:close/>
                    </a:path>
                    <a:path w="177800" h="166150" stroke="0" extrusionOk="0">
                      <a:moveTo>
                        <a:pt x="0" y="83075"/>
                      </a:moveTo>
                      <a:cubicBezTo>
                        <a:pt x="8061" y="43935"/>
                        <a:pt x="40882" y="-6661"/>
                        <a:pt x="88900" y="0"/>
                      </a:cubicBezTo>
                      <a:cubicBezTo>
                        <a:pt x="130176" y="8794"/>
                        <a:pt x="180220" y="32073"/>
                        <a:pt x="177800" y="83075"/>
                      </a:cubicBezTo>
                      <a:cubicBezTo>
                        <a:pt x="181324" y="132907"/>
                        <a:pt x="148268" y="172246"/>
                        <a:pt x="88900" y="166150"/>
                      </a:cubicBezTo>
                      <a:cubicBezTo>
                        <a:pt x="36871" y="176034"/>
                        <a:pt x="4449" y="118422"/>
                        <a:pt x="0" y="83075"/>
                      </a:cubicBezTo>
                      <a:close/>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2696144307">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Moln 11">
                  <a:extLst>
                    <a:ext uri="{FF2B5EF4-FFF2-40B4-BE49-F238E27FC236}">
                      <a16:creationId xmlns:a16="http://schemas.microsoft.com/office/drawing/2014/main" id="{7F471EB1-50CD-49B7-ACA0-8FC617365428}"/>
                    </a:ext>
                  </a:extLst>
                </p:cNvPr>
                <p:cNvSpPr/>
                <p:nvPr/>
              </p:nvSpPr>
              <p:spPr>
                <a:xfrm rot="621246">
                  <a:off x="10184446" y="2389648"/>
                  <a:ext cx="2160653" cy="1088022"/>
                </a:xfrm>
                <a:custGeom>
                  <a:avLst/>
                  <a:gdLst>
                    <a:gd name="connsiteX0" fmla="*/ 195058 w 2160653"/>
                    <a:gd name="connsiteY0" fmla="*/ 361918 h 1088022"/>
                    <a:gd name="connsiteX1" fmla="*/ 281234 w 2160653"/>
                    <a:gd name="connsiteY1" fmla="*/ 173957 h 1088022"/>
                    <a:gd name="connsiteX2" fmla="*/ 700461 w 2160653"/>
                    <a:gd name="connsiteY2" fmla="*/ 131015 h 1088022"/>
                    <a:gd name="connsiteX3" fmla="*/ 1123139 w 2160653"/>
                    <a:gd name="connsiteY3" fmla="*/ 86437 h 1088022"/>
                    <a:gd name="connsiteX4" fmla="*/ 1287839 w 2160653"/>
                    <a:gd name="connsiteY4" fmla="*/ 5037 h 1088022"/>
                    <a:gd name="connsiteX5" fmla="*/ 1492100 w 2160653"/>
                    <a:gd name="connsiteY5" fmla="*/ 62485 h 1088022"/>
                    <a:gd name="connsiteX6" fmla="*/ 1773686 w 2160653"/>
                    <a:gd name="connsiteY6" fmla="*/ 17378 h 1088022"/>
                    <a:gd name="connsiteX7" fmla="*/ 1916479 w 2160653"/>
                    <a:gd name="connsiteY7" fmla="*/ 140435 h 1088022"/>
                    <a:gd name="connsiteX8" fmla="*/ 2099734 w 2160653"/>
                    <a:gd name="connsiteY8" fmla="*/ 259865 h 1088022"/>
                    <a:gd name="connsiteX9" fmla="*/ 2091532 w 2160653"/>
                    <a:gd name="connsiteY9" fmla="*/ 389370 h 1088022"/>
                    <a:gd name="connsiteX10" fmla="*/ 2151450 w 2160653"/>
                    <a:gd name="connsiteY10" fmla="*/ 587380 h 1088022"/>
                    <a:gd name="connsiteX11" fmla="*/ 1870765 w 2160653"/>
                    <a:gd name="connsiteY11" fmla="*/ 760708 h 1088022"/>
                    <a:gd name="connsiteX12" fmla="*/ 1770285 w 2160653"/>
                    <a:gd name="connsiteY12" fmla="*/ 909228 h 1088022"/>
                    <a:gd name="connsiteX13" fmla="*/ 1428181 w 2160653"/>
                    <a:gd name="connsiteY13" fmla="*/ 927211 h 1088022"/>
                    <a:gd name="connsiteX14" fmla="*/ 1183707 w 2160653"/>
                    <a:gd name="connsiteY14" fmla="*/ 1085654 h 1088022"/>
                    <a:gd name="connsiteX15" fmla="*/ 824249 w 2160653"/>
                    <a:gd name="connsiteY15" fmla="*/ 988941 h 1088022"/>
                    <a:gd name="connsiteX16" fmla="*/ 290287 w 2160653"/>
                    <a:gd name="connsiteY16" fmla="*/ 893386 h 1088022"/>
                    <a:gd name="connsiteX17" fmla="*/ 55516 w 2160653"/>
                    <a:gd name="connsiteY17" fmla="*/ 787052 h 1088022"/>
                    <a:gd name="connsiteX18" fmla="*/ 105681 w 2160653"/>
                    <a:gd name="connsiteY18" fmla="*/ 643519 h 1088022"/>
                    <a:gd name="connsiteX19" fmla="*/ -251 w 2160653"/>
                    <a:gd name="connsiteY19" fmla="*/ 496258 h 1088022"/>
                    <a:gd name="connsiteX20" fmla="*/ 193208 w 2160653"/>
                    <a:gd name="connsiteY20" fmla="*/ 365368 h 1088022"/>
                    <a:gd name="connsiteX21" fmla="*/ 195058 w 2160653"/>
                    <a:gd name="connsiteY21" fmla="*/ 361918 h 1088022"/>
                    <a:gd name="connsiteX0" fmla="*/ 234720 w 2160653"/>
                    <a:gd name="connsiteY0" fmla="*/ 659285 h 1088022"/>
                    <a:gd name="connsiteX1" fmla="*/ 108032 w 2160653"/>
                    <a:gd name="connsiteY1" fmla="*/ 639212 h 1088022"/>
                    <a:gd name="connsiteX2" fmla="*/ 346504 w 2160653"/>
                    <a:gd name="connsiteY2" fmla="*/ 878955 h 1088022"/>
                    <a:gd name="connsiteX3" fmla="*/ 291087 w 2160653"/>
                    <a:gd name="connsiteY3" fmla="*/ 888551 h 1088022"/>
                    <a:gd name="connsiteX4" fmla="*/ 824149 w 2160653"/>
                    <a:gd name="connsiteY4" fmla="*/ 984508 h 1088022"/>
                    <a:gd name="connsiteX5" fmla="*/ 790738 w 2160653"/>
                    <a:gd name="connsiteY5" fmla="*/ 940685 h 1088022"/>
                    <a:gd name="connsiteX6" fmla="*/ 1441785 w 2160653"/>
                    <a:gd name="connsiteY6" fmla="*/ 875228 h 1088022"/>
                    <a:gd name="connsiteX7" fmla="*/ 1428431 w 2160653"/>
                    <a:gd name="connsiteY7" fmla="*/ 923307 h 1088022"/>
                    <a:gd name="connsiteX8" fmla="*/ 1706965 w 2160653"/>
                    <a:gd name="connsiteY8" fmla="*/ 578112 h 1088022"/>
                    <a:gd name="connsiteX9" fmla="*/ 1869565 w 2160653"/>
                    <a:gd name="connsiteY9" fmla="*/ 757837 h 1088022"/>
                    <a:gd name="connsiteX10" fmla="*/ 2090531 w 2160653"/>
                    <a:gd name="connsiteY10" fmla="*/ 386701 h 1088022"/>
                    <a:gd name="connsiteX11" fmla="*/ 2018109 w 2160653"/>
                    <a:gd name="connsiteY11" fmla="*/ 454098 h 1088022"/>
                    <a:gd name="connsiteX12" fmla="*/ 1916779 w 2160653"/>
                    <a:gd name="connsiteY12" fmla="*/ 136657 h 1088022"/>
                    <a:gd name="connsiteX13" fmla="*/ 1920580 w 2160653"/>
                    <a:gd name="connsiteY13" fmla="*/ 168492 h 1088022"/>
                    <a:gd name="connsiteX14" fmla="*/ 1454339 w 2160653"/>
                    <a:gd name="connsiteY14" fmla="*/ 99533 h 1088022"/>
                    <a:gd name="connsiteX15" fmla="*/ 1491450 w 2160653"/>
                    <a:gd name="connsiteY15" fmla="*/ 58934 h 1088022"/>
                    <a:gd name="connsiteX16" fmla="*/ 1107384 w 2160653"/>
                    <a:gd name="connsiteY16" fmla="*/ 118876 h 1088022"/>
                    <a:gd name="connsiteX17" fmla="*/ 1125340 w 2160653"/>
                    <a:gd name="connsiteY17" fmla="*/ 83868 h 1088022"/>
                    <a:gd name="connsiteX18" fmla="*/ 700211 w 2160653"/>
                    <a:gd name="connsiteY18" fmla="*/ 130764 h 1088022"/>
                    <a:gd name="connsiteX19" fmla="*/ 765231 w 2160653"/>
                    <a:gd name="connsiteY19" fmla="*/ 164714 h 1088022"/>
                    <a:gd name="connsiteX20" fmla="*/ 206412 w 2160653"/>
                    <a:gd name="connsiteY20" fmla="*/ 397656 h 1088022"/>
                    <a:gd name="connsiteX21" fmla="*/ 195058 w 2160653"/>
                    <a:gd name="connsiteY21" fmla="*/ 361918 h 1088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160653" h="1088022" fill="none" extrusionOk="0">
                      <a:moveTo>
                        <a:pt x="195058" y="361918"/>
                      </a:moveTo>
                      <a:cubicBezTo>
                        <a:pt x="180032" y="295508"/>
                        <a:pt x="201639" y="224936"/>
                        <a:pt x="281234" y="173957"/>
                      </a:cubicBezTo>
                      <a:cubicBezTo>
                        <a:pt x="372665" y="104889"/>
                        <a:pt x="574344" y="88992"/>
                        <a:pt x="700461" y="131015"/>
                      </a:cubicBezTo>
                      <a:cubicBezTo>
                        <a:pt x="762816" y="46894"/>
                        <a:pt x="969173" y="-10577"/>
                        <a:pt x="1123139" y="86437"/>
                      </a:cubicBezTo>
                      <a:cubicBezTo>
                        <a:pt x="1160580" y="49944"/>
                        <a:pt x="1216563" y="8939"/>
                        <a:pt x="1287839" y="5037"/>
                      </a:cubicBezTo>
                      <a:cubicBezTo>
                        <a:pt x="1364453" y="-14870"/>
                        <a:pt x="1442636" y="18538"/>
                        <a:pt x="1492100" y="62485"/>
                      </a:cubicBezTo>
                      <a:cubicBezTo>
                        <a:pt x="1559061" y="20733"/>
                        <a:pt x="1651510" y="-18775"/>
                        <a:pt x="1773686" y="17378"/>
                      </a:cubicBezTo>
                      <a:cubicBezTo>
                        <a:pt x="1858414" y="35331"/>
                        <a:pt x="1903573" y="87730"/>
                        <a:pt x="1916479" y="140435"/>
                      </a:cubicBezTo>
                      <a:cubicBezTo>
                        <a:pt x="1996078" y="156528"/>
                        <a:pt x="2079578" y="190221"/>
                        <a:pt x="2099734" y="259865"/>
                      </a:cubicBezTo>
                      <a:cubicBezTo>
                        <a:pt x="2119000" y="307112"/>
                        <a:pt x="2113740" y="349202"/>
                        <a:pt x="2091532" y="389370"/>
                      </a:cubicBezTo>
                      <a:cubicBezTo>
                        <a:pt x="2153850" y="442998"/>
                        <a:pt x="2167838" y="533749"/>
                        <a:pt x="2151450" y="587380"/>
                      </a:cubicBezTo>
                      <a:cubicBezTo>
                        <a:pt x="2118727" y="687224"/>
                        <a:pt x="2024466" y="741627"/>
                        <a:pt x="1870765" y="760708"/>
                      </a:cubicBezTo>
                      <a:cubicBezTo>
                        <a:pt x="1867773" y="811873"/>
                        <a:pt x="1827666" y="877653"/>
                        <a:pt x="1770285" y="909228"/>
                      </a:cubicBezTo>
                      <a:cubicBezTo>
                        <a:pt x="1671476" y="967786"/>
                        <a:pt x="1541797" y="975370"/>
                        <a:pt x="1428181" y="927211"/>
                      </a:cubicBezTo>
                      <a:cubicBezTo>
                        <a:pt x="1401764" y="1000030"/>
                        <a:pt x="1294852" y="1093575"/>
                        <a:pt x="1183707" y="1085654"/>
                      </a:cubicBezTo>
                      <a:cubicBezTo>
                        <a:pt x="1054774" y="1117642"/>
                        <a:pt x="899313" y="1096827"/>
                        <a:pt x="824249" y="988941"/>
                      </a:cubicBezTo>
                      <a:cubicBezTo>
                        <a:pt x="621921" y="1069408"/>
                        <a:pt x="371426" y="1044794"/>
                        <a:pt x="290287" y="893386"/>
                      </a:cubicBezTo>
                      <a:cubicBezTo>
                        <a:pt x="175702" y="909711"/>
                        <a:pt x="88732" y="846770"/>
                        <a:pt x="55516" y="787052"/>
                      </a:cubicBezTo>
                      <a:cubicBezTo>
                        <a:pt x="35227" y="727851"/>
                        <a:pt x="53271" y="683723"/>
                        <a:pt x="105681" y="643519"/>
                      </a:cubicBezTo>
                      <a:cubicBezTo>
                        <a:pt x="26456" y="601497"/>
                        <a:pt x="-16551" y="557972"/>
                        <a:pt x="-251" y="496258"/>
                      </a:cubicBezTo>
                      <a:cubicBezTo>
                        <a:pt x="16433" y="440353"/>
                        <a:pt x="92268" y="363356"/>
                        <a:pt x="193208" y="365368"/>
                      </a:cubicBezTo>
                      <a:cubicBezTo>
                        <a:pt x="194045" y="364063"/>
                        <a:pt x="194355" y="363343"/>
                        <a:pt x="195058" y="361918"/>
                      </a:cubicBezTo>
                      <a:close/>
                    </a:path>
                    <a:path w="2160653" h="1088022" fill="none" extrusionOk="0">
                      <a:moveTo>
                        <a:pt x="234720" y="659285"/>
                      </a:moveTo>
                      <a:cubicBezTo>
                        <a:pt x="188377" y="655011"/>
                        <a:pt x="142606" y="660615"/>
                        <a:pt x="108032" y="639212"/>
                      </a:cubicBezTo>
                      <a:moveTo>
                        <a:pt x="346504" y="878955"/>
                      </a:moveTo>
                      <a:cubicBezTo>
                        <a:pt x="331893" y="885170"/>
                        <a:pt x="312022" y="886848"/>
                        <a:pt x="291087" y="888551"/>
                      </a:cubicBezTo>
                      <a:moveTo>
                        <a:pt x="824149" y="984508"/>
                      </a:moveTo>
                      <a:cubicBezTo>
                        <a:pt x="808762" y="972420"/>
                        <a:pt x="799520" y="954576"/>
                        <a:pt x="790738" y="940685"/>
                      </a:cubicBezTo>
                      <a:moveTo>
                        <a:pt x="1441785" y="875228"/>
                      </a:moveTo>
                      <a:cubicBezTo>
                        <a:pt x="1440959" y="894339"/>
                        <a:pt x="1432230" y="910380"/>
                        <a:pt x="1428431" y="923307"/>
                      </a:cubicBezTo>
                      <a:moveTo>
                        <a:pt x="1706965" y="578112"/>
                      </a:moveTo>
                      <a:cubicBezTo>
                        <a:pt x="1807351" y="605666"/>
                        <a:pt x="1854236" y="679549"/>
                        <a:pt x="1869565" y="757837"/>
                      </a:cubicBezTo>
                      <a:moveTo>
                        <a:pt x="2090531" y="386701"/>
                      </a:moveTo>
                      <a:cubicBezTo>
                        <a:pt x="2078617" y="416504"/>
                        <a:pt x="2048399" y="428581"/>
                        <a:pt x="2018109" y="454098"/>
                      </a:cubicBezTo>
                      <a:moveTo>
                        <a:pt x="1916779" y="136657"/>
                      </a:moveTo>
                      <a:cubicBezTo>
                        <a:pt x="1921564" y="146112"/>
                        <a:pt x="1920240" y="159355"/>
                        <a:pt x="1920580" y="168492"/>
                      </a:cubicBezTo>
                      <a:moveTo>
                        <a:pt x="1454339" y="99533"/>
                      </a:moveTo>
                      <a:cubicBezTo>
                        <a:pt x="1462007" y="85856"/>
                        <a:pt x="1474235" y="70615"/>
                        <a:pt x="1491450" y="58934"/>
                      </a:cubicBezTo>
                      <a:moveTo>
                        <a:pt x="1107384" y="118876"/>
                      </a:moveTo>
                      <a:cubicBezTo>
                        <a:pt x="1108869" y="108388"/>
                        <a:pt x="1118941" y="97574"/>
                        <a:pt x="1125340" y="83868"/>
                      </a:cubicBezTo>
                      <a:moveTo>
                        <a:pt x="700211" y="130764"/>
                      </a:moveTo>
                      <a:cubicBezTo>
                        <a:pt x="727748" y="141407"/>
                        <a:pt x="744448" y="150239"/>
                        <a:pt x="765231" y="164714"/>
                      </a:cubicBezTo>
                      <a:moveTo>
                        <a:pt x="206412" y="397656"/>
                      </a:moveTo>
                      <a:cubicBezTo>
                        <a:pt x="199878" y="385239"/>
                        <a:pt x="196468" y="372226"/>
                        <a:pt x="195058" y="361918"/>
                      </a:cubicBezTo>
                    </a:path>
                    <a:path w="2160653" h="1088022" stroke="0" extrusionOk="0">
                      <a:moveTo>
                        <a:pt x="195058" y="361918"/>
                      </a:moveTo>
                      <a:cubicBezTo>
                        <a:pt x="181775" y="303550"/>
                        <a:pt x="197231" y="217290"/>
                        <a:pt x="281234" y="173957"/>
                      </a:cubicBezTo>
                      <a:cubicBezTo>
                        <a:pt x="391991" y="62969"/>
                        <a:pt x="555755" y="101182"/>
                        <a:pt x="700461" y="131015"/>
                      </a:cubicBezTo>
                      <a:cubicBezTo>
                        <a:pt x="790898" y="24620"/>
                        <a:pt x="992003" y="-34166"/>
                        <a:pt x="1123139" y="86437"/>
                      </a:cubicBezTo>
                      <a:cubicBezTo>
                        <a:pt x="1159935" y="50647"/>
                        <a:pt x="1202712" y="14354"/>
                        <a:pt x="1287839" y="5037"/>
                      </a:cubicBezTo>
                      <a:cubicBezTo>
                        <a:pt x="1373840" y="4443"/>
                        <a:pt x="1455136" y="27015"/>
                        <a:pt x="1492100" y="62485"/>
                      </a:cubicBezTo>
                      <a:cubicBezTo>
                        <a:pt x="1541480" y="16350"/>
                        <a:pt x="1686585" y="-9204"/>
                        <a:pt x="1773686" y="17378"/>
                      </a:cubicBezTo>
                      <a:cubicBezTo>
                        <a:pt x="1842322" y="47088"/>
                        <a:pt x="1901505" y="93292"/>
                        <a:pt x="1916479" y="140435"/>
                      </a:cubicBezTo>
                      <a:cubicBezTo>
                        <a:pt x="1995331" y="149224"/>
                        <a:pt x="2065883" y="214106"/>
                        <a:pt x="2099734" y="259865"/>
                      </a:cubicBezTo>
                      <a:cubicBezTo>
                        <a:pt x="2120445" y="307313"/>
                        <a:pt x="2116709" y="346838"/>
                        <a:pt x="2091532" y="389370"/>
                      </a:cubicBezTo>
                      <a:cubicBezTo>
                        <a:pt x="2158440" y="459654"/>
                        <a:pt x="2179378" y="505403"/>
                        <a:pt x="2151450" y="587380"/>
                      </a:cubicBezTo>
                      <a:cubicBezTo>
                        <a:pt x="2114262" y="692228"/>
                        <a:pt x="2012516" y="758714"/>
                        <a:pt x="1870765" y="760708"/>
                      </a:cubicBezTo>
                      <a:cubicBezTo>
                        <a:pt x="1873710" y="813051"/>
                        <a:pt x="1841026" y="867903"/>
                        <a:pt x="1770285" y="909228"/>
                      </a:cubicBezTo>
                      <a:cubicBezTo>
                        <a:pt x="1657328" y="975049"/>
                        <a:pt x="1555759" y="983081"/>
                        <a:pt x="1428181" y="927211"/>
                      </a:cubicBezTo>
                      <a:cubicBezTo>
                        <a:pt x="1389369" y="1006383"/>
                        <a:pt x="1297565" y="1081640"/>
                        <a:pt x="1183707" y="1085654"/>
                      </a:cubicBezTo>
                      <a:cubicBezTo>
                        <a:pt x="1048732" y="1106652"/>
                        <a:pt x="911596" y="1066943"/>
                        <a:pt x="824249" y="988941"/>
                      </a:cubicBezTo>
                      <a:cubicBezTo>
                        <a:pt x="662166" y="1055453"/>
                        <a:pt x="388029" y="1038485"/>
                        <a:pt x="290287" y="893386"/>
                      </a:cubicBezTo>
                      <a:cubicBezTo>
                        <a:pt x="179186" y="890002"/>
                        <a:pt x="84514" y="866634"/>
                        <a:pt x="55516" y="787052"/>
                      </a:cubicBezTo>
                      <a:cubicBezTo>
                        <a:pt x="35353" y="740664"/>
                        <a:pt x="54383" y="679549"/>
                        <a:pt x="105681" y="643519"/>
                      </a:cubicBezTo>
                      <a:cubicBezTo>
                        <a:pt x="21928" y="607252"/>
                        <a:pt x="-23781" y="551419"/>
                        <a:pt x="-251" y="496258"/>
                      </a:cubicBezTo>
                      <a:cubicBezTo>
                        <a:pt x="15119" y="429637"/>
                        <a:pt x="90493" y="349099"/>
                        <a:pt x="193208" y="365368"/>
                      </a:cubicBezTo>
                      <a:cubicBezTo>
                        <a:pt x="193669" y="364272"/>
                        <a:pt x="194433" y="363116"/>
                        <a:pt x="195058" y="361918"/>
                      </a:cubicBezTo>
                      <a:close/>
                    </a:path>
                    <a:path w="2160653" h="1088022" fill="none" stroke="0" extrusionOk="0">
                      <a:moveTo>
                        <a:pt x="234720" y="659285"/>
                      </a:moveTo>
                      <a:cubicBezTo>
                        <a:pt x="188246" y="655657"/>
                        <a:pt x="142134" y="655814"/>
                        <a:pt x="108032" y="639212"/>
                      </a:cubicBezTo>
                      <a:moveTo>
                        <a:pt x="346504" y="878955"/>
                      </a:moveTo>
                      <a:cubicBezTo>
                        <a:pt x="327511" y="883257"/>
                        <a:pt x="310897" y="888236"/>
                        <a:pt x="291087" y="888551"/>
                      </a:cubicBezTo>
                      <a:moveTo>
                        <a:pt x="824149" y="984508"/>
                      </a:moveTo>
                      <a:cubicBezTo>
                        <a:pt x="809661" y="971573"/>
                        <a:pt x="798837" y="955869"/>
                        <a:pt x="790738" y="940685"/>
                      </a:cubicBezTo>
                      <a:moveTo>
                        <a:pt x="1441785" y="875228"/>
                      </a:moveTo>
                      <a:cubicBezTo>
                        <a:pt x="1438754" y="889351"/>
                        <a:pt x="1434023" y="906211"/>
                        <a:pt x="1428431" y="923307"/>
                      </a:cubicBezTo>
                      <a:moveTo>
                        <a:pt x="1706965" y="578112"/>
                      </a:moveTo>
                      <a:cubicBezTo>
                        <a:pt x="1803942" y="611034"/>
                        <a:pt x="1860789" y="671001"/>
                        <a:pt x="1869565" y="757837"/>
                      </a:cubicBezTo>
                      <a:moveTo>
                        <a:pt x="2090531" y="386701"/>
                      </a:moveTo>
                      <a:cubicBezTo>
                        <a:pt x="2080899" y="412714"/>
                        <a:pt x="2050208" y="431715"/>
                        <a:pt x="2018109" y="454098"/>
                      </a:cubicBezTo>
                      <a:moveTo>
                        <a:pt x="1916779" y="136657"/>
                      </a:moveTo>
                      <a:cubicBezTo>
                        <a:pt x="1918212" y="148305"/>
                        <a:pt x="1921937" y="155443"/>
                        <a:pt x="1920580" y="168492"/>
                      </a:cubicBezTo>
                      <a:moveTo>
                        <a:pt x="1454339" y="99533"/>
                      </a:moveTo>
                      <a:cubicBezTo>
                        <a:pt x="1465472" y="83954"/>
                        <a:pt x="1476127" y="68930"/>
                        <a:pt x="1491450" y="58934"/>
                      </a:cubicBezTo>
                      <a:moveTo>
                        <a:pt x="1107384" y="118876"/>
                      </a:moveTo>
                      <a:cubicBezTo>
                        <a:pt x="1109678" y="107518"/>
                        <a:pt x="1115925" y="96288"/>
                        <a:pt x="1125340" y="83868"/>
                      </a:cubicBezTo>
                      <a:moveTo>
                        <a:pt x="700211" y="130764"/>
                      </a:moveTo>
                      <a:cubicBezTo>
                        <a:pt x="721933" y="143007"/>
                        <a:pt x="750644" y="153972"/>
                        <a:pt x="765231" y="164714"/>
                      </a:cubicBezTo>
                      <a:moveTo>
                        <a:pt x="206412" y="397656"/>
                      </a:moveTo>
                      <a:cubicBezTo>
                        <a:pt x="199116" y="386397"/>
                        <a:pt x="197679" y="373630"/>
                        <a:pt x="195058" y="361918"/>
                      </a:cubicBezTo>
                    </a:path>
                  </a:pathLst>
                </a:custGeom>
                <a:ln>
                  <a:extLst>
                    <a:ext uri="{C807C97D-BFC1-408E-A445-0C87EB9F89A2}">
                      <ask:lineSketchStyleProps xmlns:ask="http://schemas.microsoft.com/office/drawing/2018/sketchyshapes" sd="1090976289">
                        <a:prstGeom prst="cloud">
                          <a:avLst/>
                        </a:prstGeom>
                        <ask:type>
                          <ask:lineSketchFreehand/>
                        </ask:type>
                      </ask:lineSketchStyleProps>
                    </a:ext>
                  </a:extLst>
                </a:ln>
              </p:spPr>
              <p:style>
                <a:lnRef idx="2">
                  <a:schemeClr val="dk1"/>
                </a:lnRef>
                <a:fillRef idx="1">
                  <a:schemeClr val="lt1"/>
                </a:fillRef>
                <a:effectRef idx="0">
                  <a:schemeClr val="dk1"/>
                </a:effectRef>
                <a:fontRef idx="minor">
                  <a:schemeClr val="dk1"/>
                </a:fontRef>
              </p:style>
              <p:txBody>
                <a:bodyPr rtlCol="0" anchor="ctr"/>
                <a:lstStyle/>
                <a:p>
                  <a:pPr algn="ctr"/>
                  <a:r>
                    <a:rPr lang="sv-SE" sz="1400" dirty="0"/>
                    <a:t>Vart skickar vi Bengt? </a:t>
                  </a:r>
                </a:p>
              </p:txBody>
            </p:sp>
            <p:sp>
              <p:nvSpPr>
                <p:cNvPr id="13" name="Ellips 12">
                  <a:extLst>
                    <a:ext uri="{FF2B5EF4-FFF2-40B4-BE49-F238E27FC236}">
                      <a16:creationId xmlns:a16="http://schemas.microsoft.com/office/drawing/2014/main" id="{AB82204D-F56E-4580-80D6-ACD3DC9652E4}"/>
                    </a:ext>
                  </a:extLst>
                </p:cNvPr>
                <p:cNvSpPr/>
                <p:nvPr/>
              </p:nvSpPr>
              <p:spPr>
                <a:xfrm>
                  <a:off x="10079024" y="3144453"/>
                  <a:ext cx="116840" cy="109965"/>
                </a:xfrm>
                <a:custGeom>
                  <a:avLst/>
                  <a:gdLst>
                    <a:gd name="connsiteX0" fmla="*/ 0 w 116840"/>
                    <a:gd name="connsiteY0" fmla="*/ 54983 h 109965"/>
                    <a:gd name="connsiteX1" fmla="*/ 58420 w 116840"/>
                    <a:gd name="connsiteY1" fmla="*/ 0 h 109965"/>
                    <a:gd name="connsiteX2" fmla="*/ 116840 w 116840"/>
                    <a:gd name="connsiteY2" fmla="*/ 54983 h 109965"/>
                    <a:gd name="connsiteX3" fmla="*/ 58420 w 116840"/>
                    <a:gd name="connsiteY3" fmla="*/ 109966 h 109965"/>
                    <a:gd name="connsiteX4" fmla="*/ 0 w 116840"/>
                    <a:gd name="connsiteY4" fmla="*/ 54983 h 109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 h="109965" fill="none" extrusionOk="0">
                      <a:moveTo>
                        <a:pt x="0" y="54983"/>
                      </a:moveTo>
                      <a:cubicBezTo>
                        <a:pt x="57" y="31484"/>
                        <a:pt x="32968" y="3660"/>
                        <a:pt x="58420" y="0"/>
                      </a:cubicBezTo>
                      <a:cubicBezTo>
                        <a:pt x="91127" y="-784"/>
                        <a:pt x="117017" y="26136"/>
                        <a:pt x="116840" y="54983"/>
                      </a:cubicBezTo>
                      <a:cubicBezTo>
                        <a:pt x="122813" y="84355"/>
                        <a:pt x="90070" y="105392"/>
                        <a:pt x="58420" y="109966"/>
                      </a:cubicBezTo>
                      <a:cubicBezTo>
                        <a:pt x="29409" y="106196"/>
                        <a:pt x="422" y="80199"/>
                        <a:pt x="0" y="54983"/>
                      </a:cubicBezTo>
                      <a:close/>
                    </a:path>
                    <a:path w="116840" h="109965" stroke="0" extrusionOk="0">
                      <a:moveTo>
                        <a:pt x="0" y="54983"/>
                      </a:moveTo>
                      <a:cubicBezTo>
                        <a:pt x="4444" y="28334"/>
                        <a:pt x="27043" y="-5471"/>
                        <a:pt x="58420" y="0"/>
                      </a:cubicBezTo>
                      <a:cubicBezTo>
                        <a:pt x="88143" y="2856"/>
                        <a:pt x="118230" y="21676"/>
                        <a:pt x="116840" y="54983"/>
                      </a:cubicBezTo>
                      <a:cubicBezTo>
                        <a:pt x="119041" y="87816"/>
                        <a:pt x="94796" y="112407"/>
                        <a:pt x="58420" y="109966"/>
                      </a:cubicBezTo>
                      <a:cubicBezTo>
                        <a:pt x="24642" y="115071"/>
                        <a:pt x="3226" y="77711"/>
                        <a:pt x="0" y="54983"/>
                      </a:cubicBezTo>
                      <a:close/>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2696144307">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Ellips 13">
                  <a:extLst>
                    <a:ext uri="{FF2B5EF4-FFF2-40B4-BE49-F238E27FC236}">
                      <a16:creationId xmlns:a16="http://schemas.microsoft.com/office/drawing/2014/main" id="{8BB782B1-2711-4619-8C03-9CBA70B456FB}"/>
                    </a:ext>
                  </a:extLst>
                </p:cNvPr>
                <p:cNvSpPr/>
                <p:nvPr/>
              </p:nvSpPr>
              <p:spPr>
                <a:xfrm>
                  <a:off x="9912463" y="3199435"/>
                  <a:ext cx="86360" cy="85525"/>
                </a:xfrm>
                <a:custGeom>
                  <a:avLst/>
                  <a:gdLst>
                    <a:gd name="connsiteX0" fmla="*/ 0 w 86360"/>
                    <a:gd name="connsiteY0" fmla="*/ 42763 h 85525"/>
                    <a:gd name="connsiteX1" fmla="*/ 43180 w 86360"/>
                    <a:gd name="connsiteY1" fmla="*/ 0 h 85525"/>
                    <a:gd name="connsiteX2" fmla="*/ 86360 w 86360"/>
                    <a:gd name="connsiteY2" fmla="*/ 42763 h 85525"/>
                    <a:gd name="connsiteX3" fmla="*/ 43180 w 86360"/>
                    <a:gd name="connsiteY3" fmla="*/ 85526 h 85525"/>
                    <a:gd name="connsiteX4" fmla="*/ 0 w 86360"/>
                    <a:gd name="connsiteY4" fmla="*/ 42763 h 85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60" h="85525" fill="none" extrusionOk="0">
                      <a:moveTo>
                        <a:pt x="0" y="42763"/>
                      </a:moveTo>
                      <a:cubicBezTo>
                        <a:pt x="6" y="19864"/>
                        <a:pt x="22783" y="1854"/>
                        <a:pt x="43180" y="0"/>
                      </a:cubicBezTo>
                      <a:cubicBezTo>
                        <a:pt x="69970" y="-5203"/>
                        <a:pt x="87040" y="24983"/>
                        <a:pt x="86360" y="42763"/>
                      </a:cubicBezTo>
                      <a:cubicBezTo>
                        <a:pt x="88338" y="66051"/>
                        <a:pt x="66425" y="81034"/>
                        <a:pt x="43180" y="85526"/>
                      </a:cubicBezTo>
                      <a:cubicBezTo>
                        <a:pt x="23349" y="80870"/>
                        <a:pt x="431" y="61123"/>
                        <a:pt x="0" y="42763"/>
                      </a:cubicBezTo>
                      <a:close/>
                    </a:path>
                    <a:path w="86360" h="85525" stroke="0" extrusionOk="0">
                      <a:moveTo>
                        <a:pt x="0" y="42763"/>
                      </a:moveTo>
                      <a:cubicBezTo>
                        <a:pt x="2868" y="21545"/>
                        <a:pt x="20391" y="-6531"/>
                        <a:pt x="43180" y="0"/>
                      </a:cubicBezTo>
                      <a:cubicBezTo>
                        <a:pt x="63885" y="3534"/>
                        <a:pt x="87959" y="15762"/>
                        <a:pt x="86360" y="42763"/>
                      </a:cubicBezTo>
                      <a:cubicBezTo>
                        <a:pt x="90335" y="70837"/>
                        <a:pt x="68264" y="86259"/>
                        <a:pt x="43180" y="85526"/>
                      </a:cubicBezTo>
                      <a:cubicBezTo>
                        <a:pt x="18519" y="88268"/>
                        <a:pt x="1388" y="63094"/>
                        <a:pt x="0" y="42763"/>
                      </a:cubicBezTo>
                      <a:close/>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2696144307">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grpSp>
          <p:sp>
            <p:nvSpPr>
              <p:cNvPr id="10" name="Ellips 9">
                <a:extLst>
                  <a:ext uri="{FF2B5EF4-FFF2-40B4-BE49-F238E27FC236}">
                    <a16:creationId xmlns:a16="http://schemas.microsoft.com/office/drawing/2014/main" id="{F966ECEA-59D8-46EA-81F0-1CC89851CB9A}"/>
                  </a:ext>
                </a:extLst>
              </p:cNvPr>
              <p:cNvSpPr/>
              <p:nvPr/>
            </p:nvSpPr>
            <p:spPr>
              <a:xfrm>
                <a:off x="4781724" y="2654990"/>
                <a:ext cx="64668" cy="68599"/>
              </a:xfrm>
              <a:custGeom>
                <a:avLst/>
                <a:gdLst>
                  <a:gd name="connsiteX0" fmla="*/ 0 w 64668"/>
                  <a:gd name="connsiteY0" fmla="*/ 34300 h 68599"/>
                  <a:gd name="connsiteX1" fmla="*/ 32334 w 64668"/>
                  <a:gd name="connsiteY1" fmla="*/ 0 h 68599"/>
                  <a:gd name="connsiteX2" fmla="*/ 64668 w 64668"/>
                  <a:gd name="connsiteY2" fmla="*/ 34300 h 68599"/>
                  <a:gd name="connsiteX3" fmla="*/ 32334 w 64668"/>
                  <a:gd name="connsiteY3" fmla="*/ 68600 h 68599"/>
                  <a:gd name="connsiteX4" fmla="*/ 0 w 64668"/>
                  <a:gd name="connsiteY4" fmla="*/ 34300 h 68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668" h="68599" fill="none" extrusionOk="0">
                    <a:moveTo>
                      <a:pt x="0" y="34300"/>
                    </a:moveTo>
                    <a:cubicBezTo>
                      <a:pt x="15" y="17109"/>
                      <a:pt x="16076" y="860"/>
                      <a:pt x="32334" y="0"/>
                    </a:cubicBezTo>
                    <a:cubicBezTo>
                      <a:pt x="51980" y="-3162"/>
                      <a:pt x="64783" y="16345"/>
                      <a:pt x="64668" y="34300"/>
                    </a:cubicBezTo>
                    <a:cubicBezTo>
                      <a:pt x="67592" y="52756"/>
                      <a:pt x="49829" y="65894"/>
                      <a:pt x="32334" y="68600"/>
                    </a:cubicBezTo>
                    <a:cubicBezTo>
                      <a:pt x="16135" y="66677"/>
                      <a:pt x="293" y="49668"/>
                      <a:pt x="0" y="34300"/>
                    </a:cubicBezTo>
                    <a:close/>
                  </a:path>
                  <a:path w="64668" h="68599" stroke="0" extrusionOk="0">
                    <a:moveTo>
                      <a:pt x="0" y="34300"/>
                    </a:moveTo>
                    <a:cubicBezTo>
                      <a:pt x="3661" y="18419"/>
                      <a:pt x="14952" y="-2933"/>
                      <a:pt x="32334" y="0"/>
                    </a:cubicBezTo>
                    <a:cubicBezTo>
                      <a:pt x="49784" y="459"/>
                      <a:pt x="65939" y="12668"/>
                      <a:pt x="64668" y="34300"/>
                    </a:cubicBezTo>
                    <a:cubicBezTo>
                      <a:pt x="66055" y="54799"/>
                      <a:pt x="50626" y="68858"/>
                      <a:pt x="32334" y="68600"/>
                    </a:cubicBezTo>
                    <a:cubicBezTo>
                      <a:pt x="13359" y="72367"/>
                      <a:pt x="438" y="52206"/>
                      <a:pt x="0" y="34300"/>
                    </a:cubicBezTo>
                    <a:close/>
                  </a:path>
                </a:pathLst>
              </a:custGeom>
              <a:solidFill>
                <a:schemeClr val="bg1"/>
              </a:solidFill>
              <a:ln w="28575">
                <a:solidFill>
                  <a:schemeClr val="bg1">
                    <a:lumMod val="50000"/>
                  </a:schemeClr>
                </a:solidFill>
                <a:extLst>
                  <a:ext uri="{C807C97D-BFC1-408E-A445-0C87EB9F89A2}">
                    <ask:lineSketchStyleProps xmlns:ask="http://schemas.microsoft.com/office/drawing/2018/sketchyshapes" sd="2696144307">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grpSp>
      </p:grpSp>
      <p:graphicFrame>
        <p:nvGraphicFramePr>
          <p:cNvPr id="16" name="Tabell 15">
            <a:extLst>
              <a:ext uri="{FF2B5EF4-FFF2-40B4-BE49-F238E27FC236}">
                <a16:creationId xmlns:a16="http://schemas.microsoft.com/office/drawing/2014/main" id="{BC833EAC-4310-4824-A24D-1C105C17129B}"/>
              </a:ext>
            </a:extLst>
          </p:cNvPr>
          <p:cNvGraphicFramePr>
            <a:graphicFrameLocks noGrp="1"/>
          </p:cNvGraphicFramePr>
          <p:nvPr/>
        </p:nvGraphicFramePr>
        <p:xfrm>
          <a:off x="575733" y="4297680"/>
          <a:ext cx="11125199" cy="2286000"/>
        </p:xfrm>
        <a:graphic>
          <a:graphicData uri="http://schemas.openxmlformats.org/drawingml/2006/table">
            <a:tbl>
              <a:tblPr/>
              <a:tblGrid>
                <a:gridCol w="6889761">
                  <a:extLst>
                    <a:ext uri="{9D8B030D-6E8A-4147-A177-3AD203B41FA5}">
                      <a16:colId xmlns:a16="http://schemas.microsoft.com/office/drawing/2014/main" val="2225238728"/>
                    </a:ext>
                  </a:extLst>
                </a:gridCol>
                <a:gridCol w="2580587">
                  <a:extLst>
                    <a:ext uri="{9D8B030D-6E8A-4147-A177-3AD203B41FA5}">
                      <a16:colId xmlns:a16="http://schemas.microsoft.com/office/drawing/2014/main" val="1008339962"/>
                    </a:ext>
                  </a:extLst>
                </a:gridCol>
                <a:gridCol w="1654851">
                  <a:extLst>
                    <a:ext uri="{9D8B030D-6E8A-4147-A177-3AD203B41FA5}">
                      <a16:colId xmlns:a16="http://schemas.microsoft.com/office/drawing/2014/main" val="555217672"/>
                    </a:ext>
                  </a:extLst>
                </a:gridCol>
              </a:tblGrid>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a:t>Önskemål:</a:t>
                      </a:r>
                      <a:endParaRPr lang="sv-SE" dirty="0"/>
                    </a:p>
                  </a:txBody>
                  <a:tcPr anchor="ctr">
                    <a:lnL>
                      <a:noFill/>
                    </a:lnL>
                    <a:lnR>
                      <a:noFill/>
                    </a:lnR>
                    <a:lnT>
                      <a:noFill/>
                    </a:lnT>
                    <a:lnB>
                      <a:noFill/>
                    </a:lnB>
                  </a:tcPr>
                </a:tc>
                <a:tc>
                  <a:txBody>
                    <a:bodyPr/>
                    <a:lstStyle/>
                    <a:p>
                      <a:r>
                        <a:rPr lang="sv-SE" sz="1800" b="1"/>
                        <a:t>Vårdtjänst</a:t>
                      </a:r>
                      <a:endParaRPr lang="sv-SE" sz="1800" dirty="0"/>
                    </a:p>
                  </a:txBody>
                  <a:tcPr anchor="ctr">
                    <a:lnL>
                      <a:noFill/>
                    </a:lnL>
                    <a:lnR>
                      <a:noFill/>
                    </a:lnR>
                    <a:lnT>
                      <a:noFill/>
                    </a:lnT>
                    <a:lnB>
                      <a:noFill/>
                    </a:lnB>
                  </a:tcPr>
                </a:tc>
                <a:tc>
                  <a:txBody>
                    <a:bodyPr/>
                    <a:lstStyle/>
                    <a:p>
                      <a:r>
                        <a:rPr lang="sv-SE" sz="1800" b="1" dirty="0"/>
                        <a:t>SNOMED</a:t>
                      </a:r>
                      <a:endParaRPr lang="sv-SE" sz="1800" dirty="0"/>
                    </a:p>
                  </a:txBody>
                  <a:tcPr anchor="ctr">
                    <a:lnL>
                      <a:noFill/>
                    </a:lnL>
                    <a:lnR>
                      <a:noFill/>
                    </a:lnR>
                    <a:lnT>
                      <a:noFill/>
                    </a:lnT>
                    <a:lnB>
                      <a:noFill/>
                    </a:lnB>
                  </a:tcPr>
                </a:tc>
                <a:extLst>
                  <a:ext uri="{0D108BD9-81ED-4DB2-BD59-A6C34878D82A}">
                    <a16:rowId xmlns:a16="http://schemas.microsoft.com/office/drawing/2014/main" val="3374184651"/>
                  </a:ext>
                </a:extLst>
              </a:tr>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Konsultation med syftet att ge underlag för bedömning, diagnostisering eller planering av vårdåtgärder avseende ögonsjukdomar hos en patient.</a:t>
                      </a:r>
                      <a:endParaRPr lang="sv-SE" dirty="0"/>
                    </a:p>
                  </a:txBody>
                  <a:tcPr anchor="ctr">
                    <a:lnL>
                      <a:noFill/>
                    </a:lnL>
                    <a:lnR>
                      <a:noFill/>
                    </a:lnR>
                    <a:lnT>
                      <a:noFill/>
                    </a:lnT>
                    <a:lnB>
                      <a:noFill/>
                    </a:lnB>
                  </a:tcPr>
                </a:tc>
                <a:tc>
                  <a:txBody>
                    <a:bodyPr/>
                    <a:lstStyle/>
                    <a:p>
                      <a:r>
                        <a:rPr lang="sv-SE" sz="1800"/>
                        <a:t>Konsultation avseende ögonsjukdomar</a:t>
                      </a:r>
                      <a:endParaRPr lang="sv-SE" sz="1800" dirty="0"/>
                    </a:p>
                  </a:txBody>
                  <a:tcPr anchor="ctr">
                    <a:lnL>
                      <a:noFill/>
                    </a:lnL>
                    <a:lnR>
                      <a:noFill/>
                    </a:lnR>
                    <a:lnT>
                      <a:noFill/>
                    </a:lnT>
                    <a:lnB>
                      <a:noFill/>
                    </a:lnB>
                  </a:tcPr>
                </a:tc>
                <a:tc>
                  <a:txBody>
                    <a:bodyPr/>
                    <a:lstStyle/>
                    <a:p>
                      <a:r>
                        <a:rPr lang="sv-SE" sz="1800" dirty="0"/>
                        <a:t>71991000052107</a:t>
                      </a:r>
                    </a:p>
                  </a:txBody>
                  <a:tcPr anchor="ctr">
                    <a:lnL>
                      <a:noFill/>
                    </a:lnL>
                    <a:lnR>
                      <a:noFill/>
                    </a:lnR>
                    <a:lnT>
                      <a:noFill/>
                    </a:lnT>
                    <a:lnB>
                      <a:noFill/>
                    </a:lnB>
                  </a:tcPr>
                </a:tc>
                <a:extLst>
                  <a:ext uri="{0D108BD9-81ED-4DB2-BD59-A6C34878D82A}">
                    <a16:rowId xmlns:a16="http://schemas.microsoft.com/office/drawing/2014/main" val="1020826253"/>
                  </a:ext>
                </a:extLst>
              </a:tr>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Undersökning av ögats funktion, ofta med hjälp av olika instrument.</a:t>
                      </a:r>
                      <a:endParaRPr lang="sv-SE" dirty="0"/>
                    </a:p>
                  </a:txBody>
                  <a:tcPr anchor="ctr">
                    <a:lnL>
                      <a:noFill/>
                    </a:lnL>
                    <a:lnR>
                      <a:noFill/>
                    </a:lnR>
                    <a:lnT>
                      <a:noFill/>
                    </a:lnT>
                    <a:lnB>
                      <a:noFill/>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a:t>Ögonundersökning</a:t>
                      </a:r>
                      <a:endParaRPr lang="sv-SE" sz="1800" dirty="0"/>
                    </a:p>
                  </a:txBody>
                  <a:tcPr anchor="ctr">
                    <a:lnL>
                      <a:noFill/>
                    </a:lnL>
                    <a:lnR>
                      <a:noFill/>
                    </a:lnR>
                    <a:lnT>
                      <a:noFill/>
                    </a:lnT>
                    <a:lnB>
                      <a:noFill/>
                    </a:lnB>
                  </a:tcPr>
                </a:tc>
                <a:tc>
                  <a:txBody>
                    <a:bodyPr/>
                    <a:lstStyle/>
                    <a:p>
                      <a:r>
                        <a:rPr lang="sv-SE" sz="1800" dirty="0"/>
                        <a:t>20067007</a:t>
                      </a:r>
                    </a:p>
                  </a:txBody>
                  <a:tcPr anchor="ctr">
                    <a:lnL>
                      <a:noFill/>
                    </a:lnL>
                    <a:lnR>
                      <a:noFill/>
                    </a:lnR>
                    <a:lnT>
                      <a:noFill/>
                    </a:lnT>
                    <a:lnB>
                      <a:noFill/>
                    </a:lnB>
                  </a:tcPr>
                </a:tc>
                <a:extLst>
                  <a:ext uri="{0D108BD9-81ED-4DB2-BD59-A6C34878D82A}">
                    <a16:rowId xmlns:a16="http://schemas.microsoft.com/office/drawing/2014/main" val="2931560295"/>
                  </a:ext>
                </a:extLst>
              </a:tr>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Operation om indikation föreligger</a:t>
                      </a:r>
                    </a:p>
                  </a:txBody>
                  <a:tcPr anchor="ctr">
                    <a:lnL>
                      <a:noFill/>
                    </a:lnL>
                    <a:lnR>
                      <a:noFill/>
                    </a:lnR>
                    <a:lnT>
                      <a:noFill/>
                    </a:lnT>
                    <a:lnB>
                      <a:noFill/>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a:t>Gråstarrskirurgi</a:t>
                      </a:r>
                      <a:endParaRPr lang="sv-SE" sz="1800" dirty="0"/>
                    </a:p>
                  </a:txBody>
                  <a:tcPr anchor="ctr">
                    <a:lnL>
                      <a:noFill/>
                    </a:lnL>
                    <a:lnR>
                      <a:noFill/>
                    </a:lnR>
                    <a:lnT>
                      <a:noFill/>
                    </a:lnT>
                    <a:lnB>
                      <a:noFill/>
                    </a:lnB>
                  </a:tcPr>
                </a:tc>
                <a:tc>
                  <a:txBody>
                    <a:bodyPr/>
                    <a:lstStyle/>
                    <a:p>
                      <a:r>
                        <a:rPr lang="sv-SE" sz="1800" dirty="0"/>
                        <a:t>110473004</a:t>
                      </a:r>
                    </a:p>
                  </a:txBody>
                  <a:tcPr anchor="ctr">
                    <a:lnL>
                      <a:noFill/>
                    </a:lnL>
                    <a:lnR>
                      <a:noFill/>
                    </a:lnR>
                    <a:lnT>
                      <a:noFill/>
                    </a:lnT>
                    <a:lnB>
                      <a:noFill/>
                    </a:lnB>
                  </a:tcPr>
                </a:tc>
                <a:extLst>
                  <a:ext uri="{0D108BD9-81ED-4DB2-BD59-A6C34878D82A}">
                    <a16:rowId xmlns:a16="http://schemas.microsoft.com/office/drawing/2014/main" val="2174007044"/>
                  </a:ext>
                </a:extLst>
              </a:tr>
            </a:tbl>
          </a:graphicData>
        </a:graphic>
      </p:graphicFrame>
    </p:spTree>
    <p:extLst>
      <p:ext uri="{BB962C8B-B14F-4D97-AF65-F5344CB8AC3E}">
        <p14:creationId xmlns:p14="http://schemas.microsoft.com/office/powerpoint/2010/main" val="42228282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B4AA30A-3BA2-4B66-941B-E9D569A4FD7C}"/>
              </a:ext>
            </a:extLst>
          </p:cNvPr>
          <p:cNvSpPr>
            <a:spLocks noGrp="1"/>
          </p:cNvSpPr>
          <p:nvPr>
            <p:ph type="title"/>
          </p:nvPr>
        </p:nvSpPr>
        <p:spPr>
          <a:xfrm>
            <a:off x="1884000" y="2408044"/>
            <a:ext cx="8424000" cy="1107996"/>
          </a:xfrm>
        </p:spPr>
        <p:txBody>
          <a:bodyPr/>
          <a:lstStyle/>
          <a:p>
            <a:r>
              <a:rPr lang="sv-SE" dirty="0"/>
              <a:t>Skillnader verksamhet/vårdtjänst/aktivitet</a:t>
            </a:r>
          </a:p>
        </p:txBody>
      </p:sp>
      <p:sp>
        <p:nvSpPr>
          <p:cNvPr id="3" name="Platshållare för text 2">
            <a:extLst>
              <a:ext uri="{FF2B5EF4-FFF2-40B4-BE49-F238E27FC236}">
                <a16:creationId xmlns:a16="http://schemas.microsoft.com/office/drawing/2014/main" id="{FCBDFF51-7FB9-419C-A831-39CCBC6FA807}"/>
              </a:ext>
            </a:extLst>
          </p:cNvPr>
          <p:cNvSpPr>
            <a:spLocks noGrp="1"/>
          </p:cNvSpPr>
          <p:nvPr>
            <p:ph type="body" sz="quarter" idx="18"/>
          </p:nvPr>
        </p:nvSpPr>
        <p:spPr/>
        <p:txBody>
          <a:bodyPr/>
          <a:lstStyle/>
          <a:p>
            <a:endParaRPr lang="sv-SE"/>
          </a:p>
        </p:txBody>
      </p:sp>
    </p:spTree>
    <p:extLst>
      <p:ext uri="{BB962C8B-B14F-4D97-AF65-F5344CB8AC3E}">
        <p14:creationId xmlns:p14="http://schemas.microsoft.com/office/powerpoint/2010/main" val="4079961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7864058C-C8D7-4969-BA64-BBB37409AC56}"/>
              </a:ext>
            </a:extLst>
          </p:cNvPr>
          <p:cNvSpPr txBox="1"/>
          <p:nvPr/>
        </p:nvSpPr>
        <p:spPr>
          <a:xfrm>
            <a:off x="271988" y="3277103"/>
            <a:ext cx="5083443"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dirty="0">
                <a:ln>
                  <a:noFill/>
                </a:ln>
                <a:solidFill>
                  <a:prstClr val="black"/>
                </a:solidFill>
                <a:effectLst/>
                <a:uLnTx/>
                <a:uFillTx/>
                <a:latin typeface="Public Sans Regular"/>
                <a:ea typeface="+mn-ea"/>
                <a:cs typeface="+mn-cs"/>
              </a:rPr>
              <a:t>aktivitet (inom hälso- och sjukvård)</a:t>
            </a:r>
          </a:p>
        </p:txBody>
      </p:sp>
      <p:sp>
        <p:nvSpPr>
          <p:cNvPr id="5" name="textruta 4">
            <a:extLst>
              <a:ext uri="{FF2B5EF4-FFF2-40B4-BE49-F238E27FC236}">
                <a16:creationId xmlns:a16="http://schemas.microsoft.com/office/drawing/2014/main" id="{D1434B7D-D8CF-4C3B-AAF5-19B2495B5048}"/>
              </a:ext>
            </a:extLst>
          </p:cNvPr>
          <p:cNvSpPr txBox="1"/>
          <p:nvPr/>
        </p:nvSpPr>
        <p:spPr>
          <a:xfrm>
            <a:off x="271988" y="5158288"/>
            <a:ext cx="5824012" cy="140038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dirty="0">
                <a:ln>
                  <a:noFill/>
                </a:ln>
                <a:solidFill>
                  <a:prstClr val="black"/>
                </a:solidFill>
                <a:effectLst/>
                <a:uLnTx/>
                <a:uFillTx/>
                <a:latin typeface="Public Sans Regular"/>
                <a:ea typeface="+mn-ea"/>
                <a:cs typeface="+mn-cs"/>
              </a:rPr>
              <a:t>vårdtjänst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Public Sans Regular"/>
                <a:ea typeface="+mn-ea"/>
                <a:cs typeface="+mn-cs"/>
              </a:rPr>
              <a:t>tjänst inom hälso- och sjukvård </a:t>
            </a:r>
            <a:r>
              <a:rPr kumimoji="0" lang="sv-SE" sz="1600" b="0" i="0" u="none" strike="noStrike" kern="1200" cap="none" spc="0" normalizeH="0" baseline="0" noProof="0" dirty="0">
                <a:ln>
                  <a:noFill/>
                </a:ln>
                <a:solidFill>
                  <a:prstClr val="black"/>
                </a:solidFill>
                <a:effectLst/>
                <a:highlight>
                  <a:srgbClr val="FFFF00"/>
                </a:highlight>
                <a:uLnTx/>
                <a:uFillTx/>
                <a:latin typeface="Public Sans Regular"/>
                <a:ea typeface="+mn-ea"/>
                <a:cs typeface="+mn-cs"/>
              </a:rPr>
              <a:t>som erbjuds </a:t>
            </a:r>
            <a:r>
              <a:rPr kumimoji="0" lang="sv-SE" sz="1600" b="0" i="0" u="none" strike="noStrike" kern="1200" cap="none" spc="0" normalizeH="0" baseline="0" noProof="0" dirty="0">
                <a:ln>
                  <a:noFill/>
                </a:ln>
                <a:solidFill>
                  <a:prstClr val="black"/>
                </a:solidFill>
                <a:effectLst/>
                <a:uLnTx/>
                <a:uFillTx/>
                <a:latin typeface="Public Sans Regular"/>
                <a:ea typeface="+mn-ea"/>
                <a:cs typeface="+mn-cs"/>
              </a:rPr>
              <a:t>för att tillgodose vårdbehov hos invånare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500" b="0" i="0" u="none" strike="noStrike" kern="1200" cap="none" spc="0" normalizeH="0" baseline="0" noProof="0" dirty="0">
              <a:ln>
                <a:noFill/>
              </a:ln>
              <a:solidFill>
                <a:prstClr val="black"/>
              </a:solidFill>
              <a:effectLst/>
              <a:uLnTx/>
              <a:uFillTx/>
              <a:latin typeface="Public Sans Regular"/>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Public Sans Regular"/>
                <a:ea typeface="+mn-ea"/>
                <a:cs typeface="+mn-cs"/>
              </a:rPr>
              <a:t>För att kunna erbjuda vårdtjänsten behövs resurser av olika slag såsom kompetens, utrustning och tillgängliga lokaler.</a:t>
            </a:r>
          </a:p>
        </p:txBody>
      </p:sp>
      <p:sp>
        <p:nvSpPr>
          <p:cNvPr id="6" name="textruta 5">
            <a:extLst>
              <a:ext uri="{FF2B5EF4-FFF2-40B4-BE49-F238E27FC236}">
                <a16:creationId xmlns:a16="http://schemas.microsoft.com/office/drawing/2014/main" id="{22FD1052-21EA-4524-8429-41411206EDB0}"/>
              </a:ext>
            </a:extLst>
          </p:cNvPr>
          <p:cNvSpPr txBox="1"/>
          <p:nvPr/>
        </p:nvSpPr>
        <p:spPr>
          <a:xfrm>
            <a:off x="5552956" y="3277103"/>
            <a:ext cx="224439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dirty="0">
                <a:ln>
                  <a:noFill/>
                </a:ln>
                <a:solidFill>
                  <a:prstClr val="black"/>
                </a:solidFill>
                <a:effectLst/>
                <a:uLnTx/>
                <a:uFillTx/>
                <a:latin typeface="Public Sans Regular"/>
                <a:ea typeface="+mn-ea"/>
                <a:cs typeface="+mn-cs"/>
              </a:rPr>
              <a:t>vårdaktivitet</a:t>
            </a:r>
          </a:p>
        </p:txBody>
      </p:sp>
      <p:sp>
        <p:nvSpPr>
          <p:cNvPr id="7" name="textruta 6">
            <a:extLst>
              <a:ext uri="{FF2B5EF4-FFF2-40B4-BE49-F238E27FC236}">
                <a16:creationId xmlns:a16="http://schemas.microsoft.com/office/drawing/2014/main" id="{B5315115-D553-4DCB-8B2D-DF0CEF13E8C4}"/>
              </a:ext>
            </a:extLst>
          </p:cNvPr>
          <p:cNvSpPr txBox="1"/>
          <p:nvPr/>
        </p:nvSpPr>
        <p:spPr>
          <a:xfrm>
            <a:off x="5222444" y="3277103"/>
            <a:ext cx="30323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dirty="0">
                <a:ln>
                  <a:noFill/>
                </a:ln>
                <a:solidFill>
                  <a:prstClr val="black"/>
                </a:solidFill>
                <a:effectLst/>
                <a:uLnTx/>
                <a:uFillTx/>
                <a:latin typeface="Public Sans Regular"/>
                <a:ea typeface="+mn-ea"/>
                <a:cs typeface="+mn-cs"/>
              </a:rPr>
              <a:t>=</a:t>
            </a:r>
          </a:p>
        </p:txBody>
      </p:sp>
      <p:sp>
        <p:nvSpPr>
          <p:cNvPr id="22" name="textruta 21">
            <a:extLst>
              <a:ext uri="{FF2B5EF4-FFF2-40B4-BE49-F238E27FC236}">
                <a16:creationId xmlns:a16="http://schemas.microsoft.com/office/drawing/2014/main" id="{908958ED-DEB4-4151-8263-9416B1BE1408}"/>
              </a:ext>
            </a:extLst>
          </p:cNvPr>
          <p:cNvSpPr txBox="1"/>
          <p:nvPr/>
        </p:nvSpPr>
        <p:spPr>
          <a:xfrm>
            <a:off x="5527340" y="3616157"/>
            <a:ext cx="4226356" cy="95410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000000"/>
                </a:solidFill>
                <a:effectLst/>
                <a:uLnTx/>
                <a:uFillTx/>
                <a:latin typeface="Public Sans Regular"/>
                <a:ea typeface="Times New Roman" panose="02020603050405020304" pitchFamily="18" charset="0"/>
                <a:cs typeface="+mn-cs"/>
              </a:rPr>
              <a:t>aktivitet inom hälso- och sjukvård som avser att förebygga, utreda och behandla sjukdomar och skador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400" b="1" i="0" u="none" strike="noStrike" kern="1200" cap="none" spc="0" normalizeH="0" baseline="0" noProof="0" dirty="0">
                <a:ln>
                  <a:noFill/>
                </a:ln>
                <a:solidFill>
                  <a:srgbClr val="000000"/>
                </a:solidFill>
                <a:effectLst/>
                <a:uLnTx/>
                <a:uFillTx/>
                <a:latin typeface="Public Sans Regular"/>
                <a:ea typeface="+mn-ea"/>
                <a:cs typeface="+mn-cs"/>
              </a:rPr>
              <a:t>Synonymer: vårdåtgärd, vårdinsats</a:t>
            </a:r>
            <a:endParaRPr kumimoji="0" lang="sv-SE" sz="1400" b="1" i="0" u="none" strike="noStrike" kern="1200" cap="none" spc="0" normalizeH="0" baseline="0" noProof="0" dirty="0">
              <a:ln>
                <a:noFill/>
              </a:ln>
              <a:solidFill>
                <a:prstClr val="black"/>
              </a:solidFill>
              <a:effectLst/>
              <a:uLnTx/>
              <a:uFillTx/>
              <a:latin typeface="Public Sans Regular"/>
              <a:ea typeface="+mn-ea"/>
              <a:cs typeface="+mn-cs"/>
            </a:endParaRPr>
          </a:p>
        </p:txBody>
      </p:sp>
      <p:sp>
        <p:nvSpPr>
          <p:cNvPr id="25" name="textruta 24">
            <a:extLst>
              <a:ext uri="{FF2B5EF4-FFF2-40B4-BE49-F238E27FC236}">
                <a16:creationId xmlns:a16="http://schemas.microsoft.com/office/drawing/2014/main" id="{4DD39349-4047-4A78-AC55-9E024163BB89}"/>
              </a:ext>
            </a:extLst>
          </p:cNvPr>
          <p:cNvSpPr txBox="1"/>
          <p:nvPr/>
        </p:nvSpPr>
        <p:spPr>
          <a:xfrm>
            <a:off x="271988" y="1170363"/>
            <a:ext cx="7881412"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dirty="0">
                <a:ln>
                  <a:noFill/>
                </a:ln>
                <a:solidFill>
                  <a:prstClr val="black"/>
                </a:solidFill>
                <a:effectLst/>
                <a:uLnTx/>
                <a:uFillTx/>
                <a:latin typeface="Public Sans Regular"/>
                <a:ea typeface="+mn-ea"/>
                <a:cs typeface="+mn-cs"/>
              </a:rPr>
              <a:t>verksamhet</a:t>
            </a:r>
            <a:r>
              <a:rPr kumimoji="0" lang="sv-SE" sz="2400" b="0" i="0" u="none" strike="noStrike" kern="1200" cap="none" spc="0" normalizeH="0" baseline="0" noProof="0" dirty="0">
                <a:ln>
                  <a:noFill/>
                </a:ln>
                <a:solidFill>
                  <a:prstClr val="black"/>
                </a:solidFill>
                <a:effectLst/>
                <a:uLnTx/>
                <a:uFillTx/>
                <a:latin typeface="Public Sans Regular"/>
                <a:ea typeface="+mn-ea"/>
                <a:cs typeface="+mn-cs"/>
              </a:rPr>
              <a:t>: </a:t>
            </a:r>
            <a:r>
              <a:rPr kumimoji="0" lang="sv-SE" sz="2400" b="0" i="0" u="none" strike="noStrike" kern="1200" cap="none" spc="0" normalizeH="0" baseline="0" noProof="0" dirty="0">
                <a:ln>
                  <a:noFill/>
                </a:ln>
                <a:solidFill>
                  <a:srgbClr val="172B4D"/>
                </a:solidFill>
                <a:effectLst/>
                <a:uLnTx/>
                <a:uFillTx/>
                <a:latin typeface="Public Sans Regular"/>
                <a:ea typeface="+mn-ea"/>
                <a:cs typeface="+mn-cs"/>
              </a:rPr>
              <a:t>arbete som fortlöpande utförs i linje med viss övergripande inriktning</a:t>
            </a:r>
            <a:endParaRPr kumimoji="0" lang="sv-SE" sz="2400" b="1" i="0" u="none" strike="noStrike" kern="1200" cap="none" spc="0" normalizeH="0" baseline="0" noProof="0" dirty="0">
              <a:ln>
                <a:noFill/>
              </a:ln>
              <a:solidFill>
                <a:prstClr val="black"/>
              </a:solidFill>
              <a:effectLst/>
              <a:uLnTx/>
              <a:uFillTx/>
              <a:latin typeface="Public Sans Regular"/>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dirty="0">
                <a:ln>
                  <a:noFill/>
                </a:ln>
                <a:solidFill>
                  <a:srgbClr val="172B4D"/>
                </a:solidFill>
                <a:effectLst/>
                <a:uLnTx/>
                <a:uFillTx/>
                <a:latin typeface="Public Sans Regular"/>
                <a:ea typeface="Times New Roman" panose="02020603050405020304" pitchFamily="18" charset="0"/>
                <a:cs typeface="+mn-cs"/>
              </a:rPr>
              <a:t>Verksamheter kan vara av olika slag, såsom öron-, näs- och halssjukvård, mödrahälsovård och psykologverksamhet. Inom en verksamhet kan olika vårdtjänster erbjudas. Inom öron-, näs- och halssjukvård kan t.ex. tonsilloperation eller operation på hörselgångar erbjudas.</a:t>
            </a:r>
            <a:endParaRPr kumimoji="0" lang="sv-SE" sz="2400" b="1" i="0" u="none" strike="noStrike" kern="1200" cap="none" spc="0" normalizeH="0" baseline="0" noProof="0" dirty="0">
              <a:ln>
                <a:noFill/>
              </a:ln>
              <a:solidFill>
                <a:prstClr val="black"/>
              </a:solidFill>
              <a:effectLst/>
              <a:uLnTx/>
              <a:uFillTx/>
              <a:latin typeface="Public Sans Regular"/>
              <a:ea typeface="+mn-ea"/>
              <a:cs typeface="+mn-cs"/>
            </a:endParaRPr>
          </a:p>
        </p:txBody>
      </p:sp>
      <p:sp>
        <p:nvSpPr>
          <p:cNvPr id="8" name="textruta 7">
            <a:extLst>
              <a:ext uri="{FF2B5EF4-FFF2-40B4-BE49-F238E27FC236}">
                <a16:creationId xmlns:a16="http://schemas.microsoft.com/office/drawing/2014/main" id="{5EF05BCD-0284-4819-853E-E74973439FBD}"/>
              </a:ext>
            </a:extLst>
          </p:cNvPr>
          <p:cNvSpPr txBox="1"/>
          <p:nvPr/>
        </p:nvSpPr>
        <p:spPr>
          <a:xfrm>
            <a:off x="6268121" y="5158287"/>
            <a:ext cx="5824012" cy="164660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dirty="0">
                <a:ln>
                  <a:noFill/>
                </a:ln>
                <a:solidFill>
                  <a:prstClr val="black"/>
                </a:solidFill>
                <a:effectLst/>
                <a:uLnTx/>
                <a:uFillTx/>
                <a:latin typeface="Public Sans Regular"/>
                <a:ea typeface="+mn-ea"/>
                <a:cs typeface="+mn-cs"/>
              </a:rPr>
              <a:t>vårdtjänstutbud</a:t>
            </a:r>
          </a:p>
          <a:p>
            <a:pPr lvl="0">
              <a:defRPr/>
            </a:pPr>
            <a:r>
              <a:rPr lang="sv-SE" sz="1600" dirty="0">
                <a:solidFill>
                  <a:prstClr val="black"/>
                </a:solidFill>
              </a:rPr>
              <a:t>samlingen av alla vårdtjänster som erbjuds av en organisation eller en organisatorisk enhet</a:t>
            </a:r>
            <a:endParaRPr kumimoji="0" lang="sv-SE" sz="1600" b="0" i="0" u="none" strike="noStrike" kern="1200" cap="none" spc="0" normalizeH="0" baseline="0" noProof="0" dirty="0">
              <a:ln>
                <a:noFill/>
              </a:ln>
              <a:solidFill>
                <a:prstClr val="black"/>
              </a:solidFill>
              <a:effectLst/>
              <a:uLnTx/>
              <a:uFillTx/>
              <a:latin typeface="Public Sans Regular"/>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500" b="0" i="0" u="none" strike="noStrike" kern="1200" cap="none" spc="0" normalizeH="0" baseline="0" noProof="0" dirty="0">
              <a:ln>
                <a:noFill/>
              </a:ln>
              <a:solidFill>
                <a:prstClr val="black"/>
              </a:solidFill>
              <a:effectLst/>
              <a:uLnTx/>
              <a:uFillTx/>
              <a:latin typeface="Public Sans Regular"/>
              <a:ea typeface="+mn-ea"/>
              <a:cs typeface="+mn-cs"/>
            </a:endParaRPr>
          </a:p>
          <a:p>
            <a:pPr lvl="0">
              <a:defRPr/>
            </a:pPr>
            <a:r>
              <a:rPr lang="sv-SE" sz="1600" dirty="0">
                <a:solidFill>
                  <a:prstClr val="black"/>
                </a:solidFill>
              </a:rPr>
              <a:t>Den organisatoriska enhet som erbjuder en vårdtjänst kan också vara den som utför relaterade vårdaktiviteter, men behöver inte vara det.</a:t>
            </a:r>
            <a:endParaRPr kumimoji="0" lang="sv-SE" sz="1600" b="0" i="0" u="none" strike="noStrike" kern="1200" cap="none" spc="0" normalizeH="0" baseline="0" noProof="0" dirty="0">
              <a:ln>
                <a:noFill/>
              </a:ln>
              <a:solidFill>
                <a:prstClr val="black"/>
              </a:solidFill>
              <a:effectLst/>
              <a:uLnTx/>
              <a:uFillTx/>
              <a:latin typeface="Public Sans Regular"/>
              <a:ea typeface="+mn-ea"/>
              <a:cs typeface="+mn-cs"/>
            </a:endParaRPr>
          </a:p>
        </p:txBody>
      </p:sp>
      <p:sp>
        <p:nvSpPr>
          <p:cNvPr id="9" name="Rubrik 1">
            <a:extLst>
              <a:ext uri="{FF2B5EF4-FFF2-40B4-BE49-F238E27FC236}">
                <a16:creationId xmlns:a16="http://schemas.microsoft.com/office/drawing/2014/main" id="{6AF3457C-D7A2-45DF-B128-BC3B9CC5F890}"/>
              </a:ext>
            </a:extLst>
          </p:cNvPr>
          <p:cNvSpPr>
            <a:spLocks noGrp="1"/>
          </p:cNvSpPr>
          <p:nvPr>
            <p:ph type="title"/>
          </p:nvPr>
        </p:nvSpPr>
        <p:spPr>
          <a:xfrm>
            <a:off x="627392" y="546537"/>
            <a:ext cx="9315394" cy="388886"/>
          </a:xfrm>
        </p:spPr>
        <p:txBody>
          <a:bodyPr>
            <a:normAutofit fontScale="90000"/>
          </a:bodyPr>
          <a:lstStyle/>
          <a:p>
            <a:r>
              <a:rPr lang="sv-SE" sz="3000" dirty="0"/>
              <a:t>Skillnader verksamhet – vårdtjänst – vårdaktivitet</a:t>
            </a:r>
          </a:p>
        </p:txBody>
      </p:sp>
    </p:spTree>
    <p:extLst>
      <p:ext uri="{BB962C8B-B14F-4D97-AF65-F5344CB8AC3E}">
        <p14:creationId xmlns:p14="http://schemas.microsoft.com/office/powerpoint/2010/main" val="1781618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22"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F1A8890-6772-4266-BAE5-E16A004BF235}"/>
              </a:ext>
            </a:extLst>
          </p:cNvPr>
          <p:cNvSpPr>
            <a:spLocks noGrp="1"/>
          </p:cNvSpPr>
          <p:nvPr>
            <p:ph type="title"/>
          </p:nvPr>
        </p:nvSpPr>
        <p:spPr>
          <a:xfrm>
            <a:off x="637901" y="469424"/>
            <a:ext cx="9662238" cy="466255"/>
          </a:xfrm>
        </p:spPr>
        <p:txBody>
          <a:bodyPr/>
          <a:lstStyle/>
          <a:p>
            <a:r>
              <a:rPr lang="sv-SE" sz="3000" dirty="0"/>
              <a:t>Skillnader verksamhet – vårdtjänst – vårdaktivitet</a:t>
            </a:r>
          </a:p>
        </p:txBody>
      </p:sp>
      <p:sp>
        <p:nvSpPr>
          <p:cNvPr id="6" name="Rektangel: rundade hörn 5">
            <a:extLst>
              <a:ext uri="{FF2B5EF4-FFF2-40B4-BE49-F238E27FC236}">
                <a16:creationId xmlns:a16="http://schemas.microsoft.com/office/drawing/2014/main" id="{D5B2895F-02C1-4FD4-985B-2ABC04AD345B}"/>
              </a:ext>
            </a:extLst>
          </p:cNvPr>
          <p:cNvSpPr/>
          <p:nvPr/>
        </p:nvSpPr>
        <p:spPr>
          <a:xfrm>
            <a:off x="1941173" y="2025650"/>
            <a:ext cx="973777" cy="800677"/>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AFAFA"/>
              </a:solidFill>
              <a:effectLst/>
              <a:uLnTx/>
              <a:uFillTx/>
              <a:latin typeface="Public Sans Regular"/>
              <a:ea typeface="+mn-ea"/>
              <a:cs typeface="+mn-cs"/>
            </a:endParaRPr>
          </a:p>
        </p:txBody>
      </p:sp>
      <p:sp>
        <p:nvSpPr>
          <p:cNvPr id="7" name="Rektangel: rundade hörn 6">
            <a:extLst>
              <a:ext uri="{FF2B5EF4-FFF2-40B4-BE49-F238E27FC236}">
                <a16:creationId xmlns:a16="http://schemas.microsoft.com/office/drawing/2014/main" id="{04FF80C8-6F3E-4DBE-9F82-8D47330FAEA7}"/>
              </a:ext>
            </a:extLst>
          </p:cNvPr>
          <p:cNvSpPr/>
          <p:nvPr/>
        </p:nvSpPr>
        <p:spPr>
          <a:xfrm>
            <a:off x="2134369" y="2439025"/>
            <a:ext cx="656332" cy="800677"/>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AFAFA"/>
              </a:solidFill>
              <a:effectLst/>
              <a:uLnTx/>
              <a:uFillTx/>
              <a:latin typeface="Public Sans Regular"/>
              <a:ea typeface="+mn-ea"/>
              <a:cs typeface="+mn-cs"/>
            </a:endParaRPr>
          </a:p>
        </p:txBody>
      </p:sp>
      <p:graphicFrame>
        <p:nvGraphicFramePr>
          <p:cNvPr id="3" name="Tabell 3">
            <a:extLst>
              <a:ext uri="{FF2B5EF4-FFF2-40B4-BE49-F238E27FC236}">
                <a16:creationId xmlns:a16="http://schemas.microsoft.com/office/drawing/2014/main" id="{8096CB59-2DAC-40CE-A505-01F3FCB370A1}"/>
              </a:ext>
            </a:extLst>
          </p:cNvPr>
          <p:cNvGraphicFramePr>
            <a:graphicFrameLocks noGrp="1"/>
          </p:cNvGraphicFramePr>
          <p:nvPr/>
        </p:nvGraphicFramePr>
        <p:xfrm>
          <a:off x="105103" y="1014997"/>
          <a:ext cx="12002814" cy="5623560"/>
        </p:xfrm>
        <a:graphic>
          <a:graphicData uri="http://schemas.openxmlformats.org/drawingml/2006/table">
            <a:tbl>
              <a:tblPr firstRow="1" bandRow="1">
                <a:tableStyleId>{5C22544A-7EE6-4342-B048-85BDC9FD1C3A}</a:tableStyleId>
              </a:tblPr>
              <a:tblGrid>
                <a:gridCol w="1415973">
                  <a:extLst>
                    <a:ext uri="{9D8B030D-6E8A-4147-A177-3AD203B41FA5}">
                      <a16:colId xmlns:a16="http://schemas.microsoft.com/office/drawing/2014/main" val="2178944710"/>
                    </a:ext>
                  </a:extLst>
                </a:gridCol>
                <a:gridCol w="2260349">
                  <a:extLst>
                    <a:ext uri="{9D8B030D-6E8A-4147-A177-3AD203B41FA5}">
                      <a16:colId xmlns:a16="http://schemas.microsoft.com/office/drawing/2014/main" val="3546367711"/>
                    </a:ext>
                  </a:extLst>
                </a:gridCol>
                <a:gridCol w="2330617">
                  <a:extLst>
                    <a:ext uri="{9D8B030D-6E8A-4147-A177-3AD203B41FA5}">
                      <a16:colId xmlns:a16="http://schemas.microsoft.com/office/drawing/2014/main" val="89095896"/>
                    </a:ext>
                  </a:extLst>
                </a:gridCol>
                <a:gridCol w="2791326">
                  <a:extLst>
                    <a:ext uri="{9D8B030D-6E8A-4147-A177-3AD203B41FA5}">
                      <a16:colId xmlns:a16="http://schemas.microsoft.com/office/drawing/2014/main" val="679678663"/>
                    </a:ext>
                  </a:extLst>
                </a:gridCol>
                <a:gridCol w="1880502">
                  <a:extLst>
                    <a:ext uri="{9D8B030D-6E8A-4147-A177-3AD203B41FA5}">
                      <a16:colId xmlns:a16="http://schemas.microsoft.com/office/drawing/2014/main" val="1926676386"/>
                    </a:ext>
                  </a:extLst>
                </a:gridCol>
                <a:gridCol w="1324047">
                  <a:extLst>
                    <a:ext uri="{9D8B030D-6E8A-4147-A177-3AD203B41FA5}">
                      <a16:colId xmlns:a16="http://schemas.microsoft.com/office/drawing/2014/main" val="4246916081"/>
                    </a:ext>
                  </a:extLst>
                </a:gridCol>
              </a:tblGrid>
              <a:tr h="753316">
                <a:tc>
                  <a:txBody>
                    <a:bodyPr/>
                    <a:lstStyle/>
                    <a:p>
                      <a:endParaRPr lang="sv-SE"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sv-SE" sz="1800" b="0" kern="1200" dirty="0">
                          <a:solidFill>
                            <a:schemeClr val="lt1"/>
                          </a:solidFill>
                          <a:latin typeface="+mn-lt"/>
                          <a:ea typeface="+mn-ea"/>
                          <a:cs typeface="+mn-cs"/>
                        </a:rPr>
                        <a:t>Verksamhet</a:t>
                      </a:r>
                      <a:br>
                        <a:rPr lang="sv-SE" sz="1200" b="0" kern="1200" dirty="0">
                          <a:solidFill>
                            <a:schemeClr val="lt1"/>
                          </a:solidFill>
                          <a:latin typeface="+mn-lt"/>
                          <a:ea typeface="+mn-ea"/>
                          <a:cs typeface="+mn-cs"/>
                        </a:rPr>
                      </a:br>
                      <a:r>
                        <a:rPr lang="sv-SE" sz="1200" b="0" kern="1200" dirty="0">
                          <a:solidFill>
                            <a:schemeClr val="lt1"/>
                          </a:solidFill>
                          <a:latin typeface="+mn-lt"/>
                          <a:ea typeface="+mn-ea"/>
                          <a:cs typeface="+mn-cs"/>
                        </a:rPr>
                        <a:t>(arbete som fortlöpande utförs i linje med viss övergripande inriktning)</a:t>
                      </a:r>
                    </a:p>
                    <a:p>
                      <a:endParaRPr lang="sv-SE" sz="1200" b="0" kern="1200" dirty="0">
                        <a:solidFill>
                          <a:schemeClr val="lt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sv-SE" b="0" dirty="0"/>
                        <a:t>Vårdtjänst</a:t>
                      </a:r>
                      <a:br>
                        <a:rPr lang="sv-SE" b="0" dirty="0"/>
                      </a:br>
                      <a:r>
                        <a:rPr lang="sv-SE" sz="1100" b="0" dirty="0"/>
                        <a:t>(</a:t>
                      </a:r>
                      <a:r>
                        <a:rPr lang="sv-SE" sz="1200" b="0" dirty="0"/>
                        <a:t>tjänst inom hälso- och sjukvård som erbjuds för att tillgodose vårdbehov hos invånare)</a:t>
                      </a:r>
                      <a:br>
                        <a:rPr lang="sv-SE" b="0" dirty="0"/>
                      </a:br>
                      <a:r>
                        <a:rPr lang="sv-SE" sz="1200" b="0" dirty="0"/>
                        <a:t>”Vad som </a:t>
                      </a:r>
                      <a:r>
                        <a:rPr lang="sv-SE" sz="1200" b="1" dirty="0"/>
                        <a:t>kan</a:t>
                      </a:r>
                      <a:r>
                        <a:rPr lang="sv-SE" sz="1200" b="0" dirty="0"/>
                        <a:t> göras”</a:t>
                      </a:r>
                      <a:endParaRPr lang="sv-SE"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sv-SE" b="0" dirty="0"/>
                        <a:t>Planerad vårdaktivitet</a:t>
                      </a:r>
                      <a:br>
                        <a:rPr lang="sv-SE" b="0" dirty="0"/>
                      </a:br>
                      <a:r>
                        <a:rPr lang="sv-SE" sz="1200" b="0" dirty="0"/>
                        <a:t>(</a:t>
                      </a:r>
                      <a:r>
                        <a:rPr lang="sv-SE" sz="1200" b="1" dirty="0"/>
                        <a:t>vårdaktivitet</a:t>
                      </a:r>
                      <a:r>
                        <a:rPr lang="sv-SE" sz="1200" b="0" dirty="0"/>
                        <a:t> aktivitet inom hälso- och sjukvård som avser att förebygga, utreda och behandla sjukdomar och skador. Synonymer: vårdåtgärd, vårdinsats)</a:t>
                      </a:r>
                    </a:p>
                    <a:p>
                      <a:r>
                        <a:rPr lang="sv-SE" sz="1200" b="0" dirty="0"/>
                        <a:t>”Vad som </a:t>
                      </a:r>
                      <a:r>
                        <a:rPr lang="sv-SE" sz="1200" b="1" dirty="0"/>
                        <a:t>planeras </a:t>
                      </a:r>
                      <a:r>
                        <a:rPr lang="sv-SE" sz="1200" b="0" dirty="0"/>
                        <a:t>att göras kopplat till en patient”</a:t>
                      </a:r>
                      <a:endParaRPr lang="sv-SE"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sv-SE" b="0" dirty="0"/>
                        <a:t>Utförd vårdaktivitet</a:t>
                      </a:r>
                    </a:p>
                    <a:p>
                      <a:r>
                        <a:rPr lang="sv-SE" sz="1200" b="0" dirty="0"/>
                        <a:t>”Vad som </a:t>
                      </a:r>
                      <a:r>
                        <a:rPr lang="sv-SE" sz="1200" b="1" dirty="0"/>
                        <a:t>utförts”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sv-SE" b="0" dirty="0"/>
                        <a:t>Upp-följning av vårdaktivitet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FAFAFA"/>
                          </a:solidFill>
                          <a:effectLst/>
                          <a:uLnTx/>
                          <a:uFillTx/>
                          <a:latin typeface="+mn-lt"/>
                          <a:ea typeface="+mn-ea"/>
                          <a:cs typeface="+mn-cs"/>
                        </a:rPr>
                        <a:t>”Hur det </a:t>
                      </a:r>
                      <a:r>
                        <a:rPr kumimoji="0" lang="sv-SE" sz="1200" b="1" i="0" u="none" strike="noStrike" kern="1200" cap="none" spc="0" normalizeH="0" baseline="0" noProof="0">
                          <a:ln>
                            <a:noFill/>
                          </a:ln>
                          <a:solidFill>
                            <a:srgbClr val="FAFAFA"/>
                          </a:solidFill>
                          <a:effectLst/>
                          <a:uLnTx/>
                          <a:uFillTx/>
                          <a:latin typeface="+mn-lt"/>
                          <a:ea typeface="+mn-ea"/>
                          <a:cs typeface="+mn-cs"/>
                        </a:rPr>
                        <a:t>gick”</a:t>
                      </a:r>
                      <a:endParaRPr kumimoji="0" lang="sv-SE" sz="1200" b="1" i="0" u="none" strike="noStrike" kern="1200" cap="none" spc="0" normalizeH="0" baseline="0" noProof="0" dirty="0">
                        <a:ln>
                          <a:noFill/>
                        </a:ln>
                        <a:solidFill>
                          <a:srgbClr val="FAFAFA"/>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8828687"/>
                  </a:ext>
                </a:extLst>
              </a:tr>
              <a:tr h="1007918">
                <a:tc>
                  <a:txBody>
                    <a:bodyPr/>
                    <a:lstStyle/>
                    <a:p>
                      <a:r>
                        <a:rPr lang="sv-SE" sz="1400" dirty="0"/>
                        <a:t>Kod + benämning (”klartext”)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600" kern="1200" dirty="0">
                          <a:solidFill>
                            <a:schemeClr val="dk1"/>
                          </a:solidFill>
                          <a:latin typeface="+mn-lt"/>
                          <a:ea typeface="+mn-ea"/>
                          <a:cs typeface="+mn-cs"/>
                        </a:rPr>
                        <a:t>1335</a:t>
                      </a:r>
                      <a:r>
                        <a:rPr lang="sv-SE" sz="1600" b="0" i="0" dirty="0">
                          <a:solidFill>
                            <a:srgbClr val="172B4D"/>
                          </a:solidFill>
                          <a:effectLst/>
                          <a:latin typeface="-apple-system"/>
                        </a:rPr>
                        <a:t> </a:t>
                      </a:r>
                      <a:r>
                        <a:rPr lang="sv-SE" sz="1600" dirty="0"/>
                        <a:t>Ögonsjukvård</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100" dirty="0"/>
                        <a:t>(verksamhetskod HSA)</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400" dirty="0"/>
                        <a:t>Verksamhet där man handlägger ögonsjukdomar.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rPr>
                        <a:t>kataraktkirurgi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(Snomed CT)</a:t>
                      </a:r>
                    </a:p>
                    <a:p>
                      <a:endParaRPr lang="sv-SE" dirty="0"/>
                    </a:p>
                    <a:p>
                      <a:endParaRPr lang="sv-SE" dirty="0"/>
                    </a:p>
                    <a:p>
                      <a:endParaRPr lang="sv-SE" dirty="0"/>
                    </a:p>
                    <a:p>
                      <a:endParaRPr lang="sv-SE" dirty="0"/>
                    </a:p>
                    <a:p>
                      <a:endParaRPr lang="sv-SE" dirty="0"/>
                    </a:p>
                    <a:p>
                      <a:endParaRPr lang="sv-SE" dirty="0"/>
                    </a:p>
                    <a:p>
                      <a:endParaRPr lang="sv-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rPr>
                        <a:t>kataraktkirurgi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(Snomed CT)</a:t>
                      </a:r>
                    </a:p>
                    <a:p>
                      <a:br>
                        <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rPr>
                        <a:t>(en av många aktiviteter)</a:t>
                      </a:r>
                      <a:endParaRPr lang="sv-SE"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sv-SE" sz="1600" b="0" i="0" u="none" strike="noStrike" kern="1200" cap="none" spc="0" normalizeH="0" baseline="0" dirty="0">
                          <a:ln>
                            <a:noFill/>
                          </a:ln>
                          <a:solidFill>
                            <a:prstClr val="black"/>
                          </a:solidFill>
                          <a:effectLst/>
                          <a:uLnTx/>
                          <a:uFillTx/>
                          <a:latin typeface="Calibri" panose="020F0502020204030204"/>
                          <a:ea typeface="+mn-ea"/>
                          <a:cs typeface="+mn-cs"/>
                        </a:rPr>
                        <a:t>KVÅ-kod: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rPr>
                        <a:t>CJE99 Annan </a:t>
                      </a:r>
                      <a:r>
                        <a:rPr kumimoji="0" lang="sv-SE" sz="1600" b="0" i="0" u="none" strike="noStrike" kern="1200" cap="none" spc="0" normalizeH="0" baseline="0" noProof="0" dirty="0" err="1">
                          <a:ln>
                            <a:noFill/>
                          </a:ln>
                          <a:solidFill>
                            <a:prstClr val="black"/>
                          </a:solidFill>
                          <a:effectLst/>
                          <a:uLnTx/>
                          <a:uFillTx/>
                          <a:latin typeface="Calibri" panose="020F0502020204030204"/>
                          <a:ea typeface="+mn-ea"/>
                          <a:cs typeface="+mn-cs"/>
                        </a:rPr>
                        <a:t>extrakapsulär</a:t>
                      </a:r>
                      <a:r>
                        <a:rPr kumimoji="0" lang="sv-SE" sz="1600" b="0" i="0" u="none" strike="noStrike" kern="1200" cap="none" spc="0" normalizeH="0" baseline="0" noProof="0" dirty="0">
                          <a:ln>
                            <a:noFill/>
                          </a:ln>
                          <a:solidFill>
                            <a:prstClr val="black"/>
                          </a:solidFill>
                          <a:effectLst/>
                          <a:uLnTx/>
                          <a:uFillTx/>
                          <a:latin typeface="Calibri" panose="020F0502020204030204"/>
                          <a:ea typeface="+mn-ea"/>
                          <a:cs typeface="+mn-cs"/>
                        </a:rPr>
                        <a:t> kataraktoperation med fakoemulsifikation</a:t>
                      </a:r>
                      <a:endParaRPr kumimoji="0" lang="sv-S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v-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989622"/>
                  </a:ext>
                </a:extLst>
              </a:tr>
              <a:tr h="583952">
                <a:tc>
                  <a:txBody>
                    <a:bodyPr/>
                    <a:lstStyle/>
                    <a:p>
                      <a:r>
                        <a:rPr lang="sv-SE" sz="1400" dirty="0"/>
                        <a:t>Kriterier för kodning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sv-SE" sz="1400" dirty="0"/>
                        <a:t>Specialistläkarkompet ens inom ögonsjukdomar krävs.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v-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v-S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v-S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v-S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66941389"/>
                  </a:ext>
                </a:extLst>
              </a:tr>
              <a:tr h="583952">
                <a:tc>
                  <a:txBody>
                    <a:bodyPr/>
                    <a:lstStyle/>
                    <a:p>
                      <a:r>
                        <a:rPr lang="sv-SE" sz="1400" dirty="0"/>
                        <a:t>Annat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v-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v-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sv-SE" sz="1600" dirty="0"/>
                        <a:t>Prislistor, metodbeskrivningar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600" dirty="0"/>
                        <a:t>DRG, ekonomi, vårdtillfälle/ kontakt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v-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08661867"/>
                  </a:ext>
                </a:extLst>
              </a:tr>
            </a:tbl>
          </a:graphicData>
        </a:graphic>
      </p:graphicFrame>
      <p:pic>
        <p:nvPicPr>
          <p:cNvPr id="5" name="Bildobjekt 4">
            <a:extLst>
              <a:ext uri="{FF2B5EF4-FFF2-40B4-BE49-F238E27FC236}">
                <a16:creationId xmlns:a16="http://schemas.microsoft.com/office/drawing/2014/main" id="{0933DD28-9657-442A-9629-C5D88138B5A6}"/>
              </a:ext>
            </a:extLst>
          </p:cNvPr>
          <p:cNvPicPr>
            <a:picLocks noChangeAspect="1"/>
          </p:cNvPicPr>
          <p:nvPr/>
        </p:nvPicPr>
        <p:blipFill>
          <a:blip r:embed="rId3"/>
          <a:stretch>
            <a:fillRect/>
          </a:stretch>
        </p:blipFill>
        <p:spPr>
          <a:xfrm>
            <a:off x="3902490" y="3129090"/>
            <a:ext cx="1834167" cy="1942731"/>
          </a:xfrm>
          <a:prstGeom prst="rect">
            <a:avLst/>
          </a:prstGeom>
        </p:spPr>
      </p:pic>
    </p:spTree>
    <p:extLst>
      <p:ext uri="{BB962C8B-B14F-4D97-AF65-F5344CB8AC3E}">
        <p14:creationId xmlns:p14="http://schemas.microsoft.com/office/powerpoint/2010/main" val="2673643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ubrik 13">
            <a:extLst>
              <a:ext uri="{FF2B5EF4-FFF2-40B4-BE49-F238E27FC236}">
                <a16:creationId xmlns:a16="http://schemas.microsoft.com/office/drawing/2014/main" id="{ADF85E2B-7E3A-44C6-87D4-C60C2742B989}"/>
              </a:ext>
            </a:extLst>
          </p:cNvPr>
          <p:cNvSpPr>
            <a:spLocks noGrp="1"/>
          </p:cNvSpPr>
          <p:nvPr>
            <p:ph type="title"/>
          </p:nvPr>
        </p:nvSpPr>
        <p:spPr>
          <a:xfrm>
            <a:off x="576500" y="1031759"/>
            <a:ext cx="11039000" cy="1107996"/>
          </a:xfrm>
        </p:spPr>
        <p:txBody>
          <a:bodyPr/>
          <a:lstStyle/>
          <a:p>
            <a:r>
              <a:rPr lang="sv-SE" sz="4000" dirty="0"/>
              <a:t>Rätt </a:t>
            </a:r>
            <a:r>
              <a:rPr lang="sv-SE" sz="4000" dirty="0" err="1"/>
              <a:t>granularitetsnivå</a:t>
            </a:r>
            <a:r>
              <a:rPr lang="sv-SE" sz="4000" dirty="0"/>
              <a:t> för urval vårdtjänster – För vid, för snäv eller inte inom vårt område</a:t>
            </a:r>
            <a:endParaRPr lang="sv-SE" dirty="0"/>
          </a:p>
        </p:txBody>
      </p:sp>
      <p:sp>
        <p:nvSpPr>
          <p:cNvPr id="17" name="textruta 16">
            <a:extLst>
              <a:ext uri="{FF2B5EF4-FFF2-40B4-BE49-F238E27FC236}">
                <a16:creationId xmlns:a16="http://schemas.microsoft.com/office/drawing/2014/main" id="{35E43634-638C-4545-8CF9-D09B44460AA5}"/>
              </a:ext>
            </a:extLst>
          </p:cNvPr>
          <p:cNvSpPr txBox="1"/>
          <p:nvPr/>
        </p:nvSpPr>
        <p:spPr>
          <a:xfrm>
            <a:off x="1387366" y="3278493"/>
            <a:ext cx="8439807" cy="584775"/>
          </a:xfrm>
          <a:prstGeom prst="rect">
            <a:avLst/>
          </a:prstGeom>
          <a:noFill/>
        </p:spPr>
        <p:txBody>
          <a:bodyPr wrap="square">
            <a:spAutoFit/>
          </a:bodyPr>
          <a:lstStyle>
            <a:defPPr>
              <a:defRPr lang="en-US"/>
            </a:defPPr>
            <a:lvl1pPr>
              <a:defRPr sz="3200"/>
            </a:lvl1pPr>
          </a:lstStyle>
          <a:p>
            <a:r>
              <a:rPr lang="sv-SE" dirty="0"/>
              <a:t>371560009 |åtgärd avseende synsystemet|</a:t>
            </a:r>
          </a:p>
        </p:txBody>
      </p:sp>
    </p:spTree>
    <p:extLst>
      <p:ext uri="{BB962C8B-B14F-4D97-AF65-F5344CB8AC3E}">
        <p14:creationId xmlns:p14="http://schemas.microsoft.com/office/powerpoint/2010/main" val="1048136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ubrik 13">
            <a:extLst>
              <a:ext uri="{FF2B5EF4-FFF2-40B4-BE49-F238E27FC236}">
                <a16:creationId xmlns:a16="http://schemas.microsoft.com/office/drawing/2014/main" id="{06BAEE7E-AA7F-4FBA-B48F-F1D891C7B662}"/>
              </a:ext>
            </a:extLst>
          </p:cNvPr>
          <p:cNvSpPr>
            <a:spLocks noGrp="1"/>
          </p:cNvSpPr>
          <p:nvPr>
            <p:ph type="title"/>
          </p:nvPr>
        </p:nvSpPr>
        <p:spPr>
          <a:xfrm>
            <a:off x="576500" y="1031759"/>
            <a:ext cx="11039000" cy="1107996"/>
          </a:xfrm>
        </p:spPr>
        <p:txBody>
          <a:bodyPr/>
          <a:lstStyle/>
          <a:p>
            <a:r>
              <a:rPr lang="sv-SE" sz="4000" dirty="0"/>
              <a:t>Rätt </a:t>
            </a:r>
            <a:r>
              <a:rPr lang="sv-SE" sz="4000" dirty="0" err="1"/>
              <a:t>granularitetsnivå</a:t>
            </a:r>
            <a:r>
              <a:rPr lang="sv-SE" sz="4000" dirty="0"/>
              <a:t> för urval vårdtjänster – För vid, för snäv eller inte inom vårt område</a:t>
            </a:r>
            <a:endParaRPr lang="sv-SE" dirty="0"/>
          </a:p>
        </p:txBody>
      </p:sp>
      <p:sp>
        <p:nvSpPr>
          <p:cNvPr id="16" name="textruta 15">
            <a:extLst>
              <a:ext uri="{FF2B5EF4-FFF2-40B4-BE49-F238E27FC236}">
                <a16:creationId xmlns:a16="http://schemas.microsoft.com/office/drawing/2014/main" id="{19D15977-2390-430F-B482-A613F96EC598}"/>
              </a:ext>
            </a:extLst>
          </p:cNvPr>
          <p:cNvSpPr txBox="1"/>
          <p:nvPr/>
        </p:nvSpPr>
        <p:spPr>
          <a:xfrm>
            <a:off x="1082565" y="3024379"/>
            <a:ext cx="9680028" cy="1077218"/>
          </a:xfrm>
          <a:prstGeom prst="rect">
            <a:avLst/>
          </a:prstGeom>
          <a:noFill/>
        </p:spPr>
        <p:txBody>
          <a:bodyPr wrap="square">
            <a:spAutoFit/>
          </a:bodyPr>
          <a:lstStyle/>
          <a:p>
            <a:r>
              <a:rPr lang="sv-SE" sz="3200" dirty="0"/>
              <a:t>1345052008 |fakoemulsifikation av katarakt med implantation av intraokulär lins i höger öga|</a:t>
            </a:r>
          </a:p>
        </p:txBody>
      </p:sp>
    </p:spTree>
    <p:extLst>
      <p:ext uri="{BB962C8B-B14F-4D97-AF65-F5344CB8AC3E}">
        <p14:creationId xmlns:p14="http://schemas.microsoft.com/office/powerpoint/2010/main" val="1434282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 1">
            <a:extLst>
              <a:ext uri="{FF2B5EF4-FFF2-40B4-BE49-F238E27FC236}">
                <a16:creationId xmlns:a16="http://schemas.microsoft.com/office/drawing/2014/main" id="{2026A0AC-711A-4A79-BDAF-B48F1F5D1946}"/>
              </a:ext>
            </a:extLst>
          </p:cNvPr>
          <p:cNvSpPr>
            <a:spLocks noGrp="1"/>
          </p:cNvSpPr>
          <p:nvPr>
            <p:ph type="pic" sz="quarter" idx="18"/>
          </p:nvPr>
        </p:nvSpPr>
        <p:spPr/>
      </p:sp>
      <p:sp>
        <p:nvSpPr>
          <p:cNvPr id="3" name="Rubrik 2">
            <a:extLst>
              <a:ext uri="{FF2B5EF4-FFF2-40B4-BE49-F238E27FC236}">
                <a16:creationId xmlns:a16="http://schemas.microsoft.com/office/drawing/2014/main" id="{BC57B067-7341-4D37-8EA0-A2EF6FBCA489}"/>
              </a:ext>
            </a:extLst>
          </p:cNvPr>
          <p:cNvSpPr>
            <a:spLocks noGrp="1"/>
          </p:cNvSpPr>
          <p:nvPr>
            <p:ph type="title"/>
          </p:nvPr>
        </p:nvSpPr>
        <p:spPr/>
        <p:txBody>
          <a:bodyPr/>
          <a:lstStyle/>
          <a:p>
            <a:r>
              <a:rPr lang="sv-SE" dirty="0"/>
              <a:t>Agenda</a:t>
            </a:r>
          </a:p>
        </p:txBody>
      </p:sp>
      <p:sp>
        <p:nvSpPr>
          <p:cNvPr id="4" name="Platshållare för text 3">
            <a:extLst>
              <a:ext uri="{FF2B5EF4-FFF2-40B4-BE49-F238E27FC236}">
                <a16:creationId xmlns:a16="http://schemas.microsoft.com/office/drawing/2014/main" id="{851DB0DA-BA24-4590-842B-2C56974ABB8C}"/>
              </a:ext>
            </a:extLst>
          </p:cNvPr>
          <p:cNvSpPr>
            <a:spLocks noGrp="1"/>
          </p:cNvSpPr>
          <p:nvPr>
            <p:ph type="body" sz="quarter" idx="20"/>
          </p:nvPr>
        </p:nvSpPr>
        <p:spPr/>
        <p:txBody>
          <a:bodyPr>
            <a:normAutofit/>
          </a:bodyPr>
          <a:lstStyle/>
          <a:p>
            <a:pPr marL="457200" indent="-457200">
              <a:buFont typeface="+mj-lt"/>
              <a:buAutoNum type="arabicPeriod"/>
            </a:pPr>
            <a:r>
              <a:rPr lang="sv-SE" sz="1600" dirty="0"/>
              <a:t>Bakgrund </a:t>
            </a:r>
          </a:p>
          <a:p>
            <a:pPr marL="457200" indent="-457200">
              <a:buFont typeface="+mj-lt"/>
              <a:buAutoNum type="arabicPeriod"/>
            </a:pPr>
            <a:r>
              <a:rPr lang="sv-SE" sz="1600" dirty="0"/>
              <a:t>Syfte </a:t>
            </a:r>
          </a:p>
          <a:p>
            <a:pPr marL="457200" indent="-457200">
              <a:buFont typeface="+mj-lt"/>
              <a:buAutoNum type="arabicPeriod"/>
            </a:pPr>
            <a:r>
              <a:rPr lang="sv-SE" sz="1600" dirty="0"/>
              <a:t>Snomed CT </a:t>
            </a:r>
          </a:p>
          <a:p>
            <a:pPr marL="457200" indent="-457200">
              <a:buFont typeface="+mj-lt"/>
              <a:buAutoNum type="arabicPeriod"/>
            </a:pPr>
            <a:r>
              <a:rPr lang="sv-SE" sz="1600" dirty="0"/>
              <a:t>Användningsfall A – Hälso- och sjukvårdspersonalen </a:t>
            </a:r>
          </a:p>
          <a:p>
            <a:pPr marL="457200" indent="-457200">
              <a:buFont typeface="+mj-lt"/>
              <a:buAutoNum type="arabicPeriod"/>
            </a:pPr>
            <a:r>
              <a:rPr lang="sv-SE" sz="1600" dirty="0"/>
              <a:t>Användningsfall B – Invånaren </a:t>
            </a:r>
          </a:p>
          <a:p>
            <a:pPr marL="457200" indent="-457200">
              <a:buFont typeface="+mj-lt"/>
              <a:buAutoNum type="arabicPeriod"/>
            </a:pPr>
            <a:r>
              <a:rPr lang="sv-SE" sz="1600" dirty="0"/>
              <a:t>Skillnad mellan verksamhetsinriktning, vårdtjänst och vårdaktivitet </a:t>
            </a:r>
          </a:p>
          <a:p>
            <a:pPr marL="457200" indent="-457200">
              <a:buFont typeface="+mj-lt"/>
              <a:buAutoNum type="arabicPeriod"/>
            </a:pPr>
            <a:r>
              <a:rPr lang="sv-SE" sz="1600" dirty="0"/>
              <a:t>Rätt granularitetsnivå – För vid, för snäv eller inte inom vårt område </a:t>
            </a:r>
          </a:p>
          <a:p>
            <a:pPr marL="457200" indent="-457200">
              <a:buFont typeface="+mj-lt"/>
              <a:buAutoNum type="arabicPeriod"/>
            </a:pPr>
            <a:r>
              <a:rPr lang="sv-SE" sz="1600" dirty="0"/>
              <a:t>Uppgift för </a:t>
            </a:r>
            <a:r>
              <a:rPr lang="sv-SE" sz="1600" dirty="0" err="1"/>
              <a:t>ämnesexpeter</a:t>
            </a:r>
            <a:endParaRPr lang="sv-SE" sz="1800" dirty="0"/>
          </a:p>
          <a:p>
            <a:pPr marL="457200" indent="-457200">
              <a:buFont typeface="+mj-lt"/>
              <a:buAutoNum type="arabicPeriod"/>
            </a:pPr>
            <a:endParaRPr lang="sv-SE" sz="1800" dirty="0"/>
          </a:p>
        </p:txBody>
      </p:sp>
      <p:pic>
        <p:nvPicPr>
          <p:cNvPr id="5" name="Platshållare för bild 10">
            <a:extLst>
              <a:ext uri="{FF2B5EF4-FFF2-40B4-BE49-F238E27FC236}">
                <a16:creationId xmlns:a16="http://schemas.microsoft.com/office/drawing/2014/main" id="{5036FE85-D2F8-494B-9BB7-1380BF554158}"/>
              </a:ext>
            </a:extLst>
          </p:cNvPr>
          <p:cNvPicPr>
            <a:picLocks noChangeAspect="1"/>
          </p:cNvPicPr>
          <p:nvPr/>
        </p:nvPicPr>
        <p:blipFill>
          <a:blip r:embed="rId2">
            <a:extLst>
              <a:ext uri="{28A0092B-C50C-407E-A947-70E740481C1C}">
                <a14:useLocalDpi xmlns:a14="http://schemas.microsoft.com/office/drawing/2010/main" val="0"/>
              </a:ext>
            </a:extLst>
          </a:blip>
          <a:srcRect l="28580" r="28580"/>
          <a:stretch>
            <a:fillRect/>
          </a:stretch>
        </p:blipFill>
        <p:spPr>
          <a:xfrm>
            <a:off x="7785848" y="0"/>
            <a:ext cx="4406152" cy="6858000"/>
          </a:xfrm>
          <a:prstGeom prst="rect">
            <a:avLst/>
          </a:prstGeom>
        </p:spPr>
      </p:pic>
    </p:spTree>
    <p:extLst>
      <p:ext uri="{BB962C8B-B14F-4D97-AF65-F5344CB8AC3E}">
        <p14:creationId xmlns:p14="http://schemas.microsoft.com/office/powerpoint/2010/main" val="1825989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ubrik 13">
            <a:extLst>
              <a:ext uri="{FF2B5EF4-FFF2-40B4-BE49-F238E27FC236}">
                <a16:creationId xmlns:a16="http://schemas.microsoft.com/office/drawing/2014/main" id="{F7658058-8A91-4F02-AB07-7AE7675EFBC9}"/>
              </a:ext>
            </a:extLst>
          </p:cNvPr>
          <p:cNvSpPr>
            <a:spLocks noGrp="1"/>
          </p:cNvSpPr>
          <p:nvPr>
            <p:ph type="title"/>
          </p:nvPr>
        </p:nvSpPr>
        <p:spPr>
          <a:xfrm>
            <a:off x="576500" y="1031759"/>
            <a:ext cx="11039000" cy="1107996"/>
          </a:xfrm>
        </p:spPr>
        <p:txBody>
          <a:bodyPr/>
          <a:lstStyle/>
          <a:p>
            <a:r>
              <a:rPr lang="sv-SE" sz="4000" dirty="0"/>
              <a:t>Rätt </a:t>
            </a:r>
            <a:r>
              <a:rPr lang="sv-SE" sz="4000" dirty="0" err="1"/>
              <a:t>granularitetsnivå</a:t>
            </a:r>
            <a:r>
              <a:rPr lang="sv-SE" sz="4000" dirty="0"/>
              <a:t> för urval vårdtjänster – För vid, för snäv eller inte inom vårt område</a:t>
            </a:r>
            <a:endParaRPr lang="sv-SE" dirty="0"/>
          </a:p>
        </p:txBody>
      </p:sp>
      <p:sp>
        <p:nvSpPr>
          <p:cNvPr id="17" name="textruta 16">
            <a:extLst>
              <a:ext uri="{FF2B5EF4-FFF2-40B4-BE49-F238E27FC236}">
                <a16:creationId xmlns:a16="http://schemas.microsoft.com/office/drawing/2014/main" id="{59DF8C42-34F5-4A31-AA36-28DD629BC68D}"/>
              </a:ext>
            </a:extLst>
          </p:cNvPr>
          <p:cNvSpPr txBox="1"/>
          <p:nvPr/>
        </p:nvSpPr>
        <p:spPr>
          <a:xfrm>
            <a:off x="1692165" y="3352065"/>
            <a:ext cx="8324193" cy="584775"/>
          </a:xfrm>
          <a:prstGeom prst="rect">
            <a:avLst/>
          </a:prstGeom>
          <a:noFill/>
        </p:spPr>
        <p:txBody>
          <a:bodyPr wrap="square">
            <a:spAutoFit/>
          </a:bodyPr>
          <a:lstStyle>
            <a:defPPr>
              <a:defRPr lang="en-US"/>
            </a:defPPr>
            <a:lvl1pPr>
              <a:defRPr sz="3200"/>
            </a:lvl1pPr>
          </a:lstStyle>
          <a:p>
            <a:r>
              <a:rPr lang="sv-SE" dirty="0"/>
              <a:t>265254004 |biopsi från lesion i bröstvårta|</a:t>
            </a:r>
          </a:p>
        </p:txBody>
      </p:sp>
    </p:spTree>
    <p:extLst>
      <p:ext uri="{BB962C8B-B14F-4D97-AF65-F5344CB8AC3E}">
        <p14:creationId xmlns:p14="http://schemas.microsoft.com/office/powerpoint/2010/main" val="2294043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9A269B3-E118-43A9-8072-B3430F8B1F12}"/>
              </a:ext>
            </a:extLst>
          </p:cNvPr>
          <p:cNvSpPr>
            <a:spLocks noGrp="1"/>
          </p:cNvSpPr>
          <p:nvPr>
            <p:ph type="title"/>
          </p:nvPr>
        </p:nvSpPr>
        <p:spPr/>
        <p:txBody>
          <a:bodyPr/>
          <a:lstStyle/>
          <a:p>
            <a:r>
              <a:rPr lang="sv-SE" dirty="0"/>
              <a:t>Tack för medverkan!</a:t>
            </a:r>
          </a:p>
        </p:txBody>
      </p:sp>
    </p:spTree>
    <p:extLst>
      <p:ext uri="{BB962C8B-B14F-4D97-AF65-F5344CB8AC3E}">
        <p14:creationId xmlns:p14="http://schemas.microsoft.com/office/powerpoint/2010/main" val="2541518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EAE37B73-1E67-4831-BAF8-66C23F8BA963}"/>
              </a:ext>
            </a:extLst>
          </p:cNvPr>
          <p:cNvSpPr>
            <a:spLocks noGrp="1"/>
          </p:cNvSpPr>
          <p:nvPr>
            <p:ph type="title"/>
          </p:nvPr>
        </p:nvSpPr>
        <p:spPr/>
        <p:txBody>
          <a:bodyPr/>
          <a:lstStyle/>
          <a:p>
            <a:r>
              <a:rPr lang="sv-SE" dirty="0"/>
              <a:t>Bakgrund </a:t>
            </a:r>
            <a:endParaRPr lang="sv-SE" dirty="0">
              <a:solidFill>
                <a:srgbClr val="FF0000"/>
              </a:solidFill>
            </a:endParaRPr>
          </a:p>
        </p:txBody>
      </p:sp>
      <p:sp>
        <p:nvSpPr>
          <p:cNvPr id="6" name="Platshållare för innehåll 5">
            <a:extLst>
              <a:ext uri="{FF2B5EF4-FFF2-40B4-BE49-F238E27FC236}">
                <a16:creationId xmlns:a16="http://schemas.microsoft.com/office/drawing/2014/main" id="{D01C82F6-B654-443C-BAB5-BDC4A5B0EC2D}"/>
              </a:ext>
            </a:extLst>
          </p:cNvPr>
          <p:cNvSpPr>
            <a:spLocks noGrp="1"/>
          </p:cNvSpPr>
          <p:nvPr>
            <p:ph sz="quarter" idx="21"/>
          </p:nvPr>
        </p:nvSpPr>
        <p:spPr>
          <a:xfrm>
            <a:off x="858044" y="2033334"/>
            <a:ext cx="10475912" cy="4240213"/>
          </a:xfrm>
        </p:spPr>
        <p:txBody>
          <a:bodyPr>
            <a:normAutofit fontScale="70000" lnSpcReduction="20000"/>
          </a:bodyPr>
          <a:lstStyle/>
          <a:p>
            <a:pPr marL="0" indent="0">
              <a:buNone/>
            </a:pPr>
            <a:r>
              <a:rPr lang="sv-SE" sz="2900" b="1" dirty="0"/>
              <a:t>Prioriterat av Rådet för </a:t>
            </a:r>
            <a:r>
              <a:rPr lang="sv-SE" sz="2900" b="1" dirty="0" err="1"/>
              <a:t>interoperabilitet</a:t>
            </a:r>
            <a:endParaRPr lang="sv-SE" sz="2900" b="1" dirty="0"/>
          </a:p>
          <a:p>
            <a:pPr>
              <a:buFont typeface="Arial" panose="020B0604020202020204" pitchFamily="34" charset="0"/>
              <a:buChar char="•"/>
            </a:pPr>
            <a:r>
              <a:rPr lang="sv-SE" sz="2900" dirty="0"/>
              <a:t>Underlättar invånartjänster, remissflöden och vårdplanering</a:t>
            </a:r>
          </a:p>
          <a:p>
            <a:pPr marL="0" indent="0">
              <a:buNone/>
            </a:pPr>
            <a:r>
              <a:rPr lang="sv-SE" sz="2900" b="1" dirty="0"/>
              <a:t>Starkt förankrat i sektorn</a:t>
            </a:r>
          </a:p>
          <a:p>
            <a:pPr>
              <a:buFont typeface="Arial" panose="020B0604020202020204" pitchFamily="34" charset="0"/>
              <a:buChar char="•"/>
            </a:pPr>
            <a:r>
              <a:rPr lang="sv-SE" sz="2900" dirty="0"/>
              <a:t>Prioriterat av samtliga regioner via den gemensamma 10-punktslistan</a:t>
            </a:r>
          </a:p>
          <a:p>
            <a:pPr>
              <a:buFont typeface="Arial" panose="020B0604020202020204" pitchFamily="34" charset="0"/>
              <a:buChar char="•"/>
            </a:pPr>
            <a:r>
              <a:rPr lang="sv-SE" sz="2900" dirty="0"/>
              <a:t>Tydligt behov av strukturerad och jämförbar information om vårdutbud</a:t>
            </a:r>
          </a:p>
          <a:p>
            <a:pPr>
              <a:buFont typeface="Arial" panose="020B0604020202020204" pitchFamily="34" charset="0"/>
              <a:buChar char="•"/>
            </a:pPr>
            <a:r>
              <a:rPr lang="sv-SE" sz="2900" dirty="0"/>
              <a:t>Ingår i Socialstyrelsens och E-hälsomyndighetens regeringsuppdrag om att etablera en nationell vårdförmedling</a:t>
            </a:r>
          </a:p>
          <a:p>
            <a:pPr marL="0" indent="0">
              <a:buNone/>
            </a:pPr>
            <a:r>
              <a:rPr lang="sv-SE" sz="2900" b="1" dirty="0"/>
              <a:t>Tidigare arbete finns att bygga vidare på</a:t>
            </a:r>
          </a:p>
          <a:p>
            <a:pPr>
              <a:buFont typeface="Arial" panose="020B0604020202020204" pitchFamily="34" charset="0"/>
              <a:buChar char="•"/>
            </a:pPr>
            <a:r>
              <a:rPr lang="sv-SE" sz="2900" dirty="0"/>
              <a:t>Urval för vårdtjänster har utvecklats i samverkan med regioner och professionsföreträdare</a:t>
            </a:r>
          </a:p>
          <a:p>
            <a:pPr marL="0" indent="0">
              <a:buNone/>
            </a:pPr>
            <a:endParaRPr lang="sv-SE" sz="2800" dirty="0">
              <a:solidFill>
                <a:srgbClr val="555555"/>
              </a:solidFill>
              <a:latin typeface="Open Sans" panose="020B0604020202020204" pitchFamily="34" charset="0"/>
            </a:endParaRPr>
          </a:p>
          <a:p>
            <a:pPr marL="0" indent="0">
              <a:buNone/>
            </a:pPr>
            <a:endParaRPr lang="sv-SE" sz="900" dirty="0">
              <a:solidFill>
                <a:srgbClr val="555555"/>
              </a:solidFill>
              <a:latin typeface="Open Sans" panose="020B0604020202020204" pitchFamily="34" charset="0"/>
            </a:endParaRPr>
          </a:p>
          <a:p>
            <a:pPr marL="0" indent="0">
              <a:buNone/>
            </a:pPr>
            <a:endParaRPr lang="sv-SE" sz="1050" dirty="0"/>
          </a:p>
          <a:p>
            <a:pPr marL="0" indent="0">
              <a:buNone/>
            </a:pPr>
            <a:endParaRPr lang="sv-SE" sz="1050" dirty="0"/>
          </a:p>
          <a:p>
            <a:pPr marL="0" indent="0">
              <a:buNone/>
            </a:pPr>
            <a:endParaRPr lang="sv-SE" sz="1050" dirty="0"/>
          </a:p>
          <a:p>
            <a:pPr marL="0" indent="0">
              <a:buNone/>
            </a:pPr>
            <a:endParaRPr lang="sv-SE" sz="1050" dirty="0"/>
          </a:p>
        </p:txBody>
      </p:sp>
    </p:spTree>
    <p:extLst>
      <p:ext uri="{BB962C8B-B14F-4D97-AF65-F5344CB8AC3E}">
        <p14:creationId xmlns:p14="http://schemas.microsoft.com/office/powerpoint/2010/main" val="2193884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75A6185-301C-4C0A-A2F0-9B25177F6599}"/>
              </a:ext>
            </a:extLst>
          </p:cNvPr>
          <p:cNvSpPr>
            <a:spLocks noGrp="1"/>
          </p:cNvSpPr>
          <p:nvPr>
            <p:ph type="title"/>
          </p:nvPr>
        </p:nvSpPr>
        <p:spPr/>
        <p:txBody>
          <a:bodyPr/>
          <a:lstStyle/>
          <a:p>
            <a:r>
              <a:rPr lang="sv-SE" dirty="0"/>
              <a:t>Syfte och mål</a:t>
            </a:r>
          </a:p>
        </p:txBody>
      </p:sp>
      <p:sp>
        <p:nvSpPr>
          <p:cNvPr id="3" name="Platshållare för innehåll 2">
            <a:extLst>
              <a:ext uri="{FF2B5EF4-FFF2-40B4-BE49-F238E27FC236}">
                <a16:creationId xmlns:a16="http://schemas.microsoft.com/office/drawing/2014/main" id="{5D5C299B-54C0-44F8-AA01-6166094702BD}"/>
              </a:ext>
            </a:extLst>
          </p:cNvPr>
          <p:cNvSpPr>
            <a:spLocks noGrp="1"/>
          </p:cNvSpPr>
          <p:nvPr>
            <p:ph sz="quarter" idx="21"/>
          </p:nvPr>
        </p:nvSpPr>
        <p:spPr>
          <a:xfrm>
            <a:off x="858839" y="2025650"/>
            <a:ext cx="5587682" cy="4240213"/>
          </a:xfrm>
        </p:spPr>
        <p:txBody>
          <a:bodyPr>
            <a:normAutofit/>
          </a:bodyPr>
          <a:lstStyle/>
          <a:p>
            <a:pPr marL="0" indent="0">
              <a:lnSpc>
                <a:spcPct val="100000"/>
              </a:lnSpc>
              <a:spcBef>
                <a:spcPts val="1800"/>
              </a:spcBef>
              <a:spcAft>
                <a:spcPts val="600"/>
              </a:spcAft>
              <a:buNone/>
            </a:pPr>
            <a:r>
              <a:rPr lang="sv-SE" sz="2000" b="0" dirty="0">
                <a:solidFill>
                  <a:srgbClr val="000000"/>
                </a:solidFill>
                <a:effectLst/>
                <a:latin typeface="Arial" panose="020B0604020202020204" pitchFamily="34" charset="0"/>
                <a:ea typeface="MS Gothic" panose="020B0609070205080204" pitchFamily="49" charset="-128"/>
                <a:cs typeface="Times New Roman" panose="02020603050405020304" pitchFamily="18" charset="0"/>
              </a:rPr>
              <a:t>Målet är att utifrån identifierade användningsfall presentera </a:t>
            </a:r>
            <a:r>
              <a:rPr lang="sv-SE" sz="2000" b="0" dirty="0" err="1">
                <a:solidFill>
                  <a:srgbClr val="000000"/>
                </a:solidFill>
                <a:effectLst/>
                <a:latin typeface="Arial" panose="020B0604020202020204" pitchFamily="34" charset="0"/>
                <a:ea typeface="MS Gothic" panose="020B0609070205080204" pitchFamily="49" charset="-128"/>
                <a:cs typeface="Times New Roman" panose="02020603050405020304" pitchFamily="18" charset="0"/>
              </a:rPr>
              <a:t>kodverk</a:t>
            </a:r>
            <a:r>
              <a:rPr lang="sv-SE" sz="2000" b="0" dirty="0">
                <a:solidFill>
                  <a:srgbClr val="000000"/>
                </a:solidFill>
                <a:effectLst/>
                <a:latin typeface="Arial" panose="020B0604020202020204" pitchFamily="34" charset="0"/>
                <a:ea typeface="MS Gothic" panose="020B0609070205080204" pitchFamily="49" charset="-128"/>
                <a:cs typeface="Times New Roman" panose="02020603050405020304" pitchFamily="18" charset="0"/>
              </a:rPr>
              <a:t> som uppfyller de behov som framkommer samt att ge förslag på fortsatt arbete inom området utbud av vårdtjänst.</a:t>
            </a:r>
            <a:endParaRPr lang="sv-SE" sz="2000" b="1" dirty="0">
              <a:solidFill>
                <a:srgbClr val="000000"/>
              </a:solidFill>
              <a:effectLst/>
              <a:latin typeface="Arial" panose="020B0604020202020204" pitchFamily="34" charset="0"/>
              <a:ea typeface="MS Gothic" panose="020B0609070205080204" pitchFamily="49" charset="-128"/>
              <a:cs typeface="Times New Roman" panose="02020603050405020304" pitchFamily="18" charset="0"/>
            </a:endParaRPr>
          </a:p>
          <a:p>
            <a:pPr marL="0" indent="0">
              <a:lnSpc>
                <a:spcPct val="100000"/>
              </a:lnSpc>
              <a:spcBef>
                <a:spcPts val="1800"/>
              </a:spcBef>
              <a:spcAft>
                <a:spcPts val="600"/>
              </a:spcAft>
              <a:buNone/>
            </a:pPr>
            <a:r>
              <a:rPr lang="sv-SE" sz="2000" b="0" dirty="0">
                <a:solidFill>
                  <a:srgbClr val="000000"/>
                </a:solidFill>
                <a:effectLst/>
                <a:latin typeface="Arial" panose="020B0604020202020204" pitchFamily="34" charset="0"/>
                <a:ea typeface="MS Gothic" panose="020B0609070205080204" pitchFamily="49" charset="-128"/>
                <a:cs typeface="Times New Roman" panose="02020603050405020304" pitchFamily="18" charset="0"/>
              </a:rPr>
              <a:t>Arbetet syftar till att, genom att utveckla ett </a:t>
            </a:r>
            <a:r>
              <a:rPr lang="sv-SE" sz="2000" b="0" dirty="0" err="1">
                <a:solidFill>
                  <a:srgbClr val="000000"/>
                </a:solidFill>
                <a:effectLst/>
                <a:latin typeface="Arial" panose="020B0604020202020204" pitchFamily="34" charset="0"/>
                <a:ea typeface="MS Gothic" panose="020B0609070205080204" pitchFamily="49" charset="-128"/>
                <a:cs typeface="Times New Roman" panose="02020603050405020304" pitchFamily="18" charset="0"/>
              </a:rPr>
              <a:t>kodverk</a:t>
            </a:r>
            <a:r>
              <a:rPr lang="sv-SE" sz="2000" b="0" dirty="0">
                <a:solidFill>
                  <a:srgbClr val="000000"/>
                </a:solidFill>
                <a:effectLst/>
                <a:latin typeface="Arial" panose="020B0604020202020204" pitchFamily="34" charset="0"/>
                <a:ea typeface="MS Gothic" panose="020B0609070205080204" pitchFamily="49" charset="-128"/>
                <a:cs typeface="Times New Roman" panose="02020603050405020304" pitchFamily="18" charset="0"/>
              </a:rPr>
              <a:t> för vårdtjänster, ta ett första steg mot att etablera nationellt gemensamma definitioner, strukturer och </a:t>
            </a:r>
            <a:r>
              <a:rPr lang="sv-SE" sz="2000" b="0" dirty="0" err="1">
                <a:solidFill>
                  <a:srgbClr val="000000"/>
                </a:solidFill>
                <a:effectLst/>
                <a:latin typeface="Arial" panose="020B0604020202020204" pitchFamily="34" charset="0"/>
                <a:ea typeface="MS Gothic" panose="020B0609070205080204" pitchFamily="49" charset="-128"/>
                <a:cs typeface="Times New Roman" panose="02020603050405020304" pitchFamily="18" charset="0"/>
              </a:rPr>
              <a:t>kodverk</a:t>
            </a:r>
            <a:r>
              <a:rPr lang="sv-SE" sz="2000" b="0" dirty="0">
                <a:solidFill>
                  <a:srgbClr val="000000"/>
                </a:solidFill>
                <a:effectLst/>
                <a:latin typeface="Arial" panose="020B0604020202020204" pitchFamily="34" charset="0"/>
                <a:ea typeface="MS Gothic" panose="020B0609070205080204" pitchFamily="49" charset="-128"/>
                <a:cs typeface="Times New Roman" panose="02020603050405020304" pitchFamily="18" charset="0"/>
              </a:rPr>
              <a:t> inom området utbud av vårdtjänst.</a:t>
            </a:r>
            <a:endParaRPr lang="sv-SE" sz="2000" b="1" dirty="0">
              <a:solidFill>
                <a:srgbClr val="000000"/>
              </a:solidFill>
              <a:effectLst/>
              <a:latin typeface="Arial" panose="020B0604020202020204" pitchFamily="34" charset="0"/>
              <a:ea typeface="MS Gothic" panose="020B0609070205080204" pitchFamily="49" charset="-128"/>
              <a:cs typeface="Times New Roman" panose="02020603050405020304" pitchFamily="18" charset="0"/>
            </a:endParaRPr>
          </a:p>
          <a:p>
            <a:pPr>
              <a:lnSpc>
                <a:spcPct val="100000"/>
              </a:lnSpc>
            </a:pPr>
            <a:endParaRPr lang="sv-SE" sz="2000" dirty="0"/>
          </a:p>
        </p:txBody>
      </p:sp>
      <p:pic>
        <p:nvPicPr>
          <p:cNvPr id="5" name="Bildobjekt 4">
            <a:extLst>
              <a:ext uri="{FF2B5EF4-FFF2-40B4-BE49-F238E27FC236}">
                <a16:creationId xmlns:a16="http://schemas.microsoft.com/office/drawing/2014/main" id="{20A1EF95-A675-4A4D-9452-7FD55C20AD79}"/>
              </a:ext>
            </a:extLst>
          </p:cNvPr>
          <p:cNvPicPr>
            <a:picLocks noChangeAspect="1"/>
          </p:cNvPicPr>
          <p:nvPr/>
        </p:nvPicPr>
        <p:blipFill rotWithShape="1">
          <a:blip r:embed="rId2">
            <a:extLst>
              <a:ext uri="{28A0092B-C50C-407E-A947-70E740481C1C}">
                <a14:useLocalDpi xmlns:a14="http://schemas.microsoft.com/office/drawing/2010/main" val="0"/>
              </a:ext>
            </a:extLst>
          </a:blip>
          <a:srcRect l="26700" r="20734"/>
          <a:stretch/>
        </p:blipFill>
        <p:spPr>
          <a:xfrm>
            <a:off x="6784571" y="0"/>
            <a:ext cx="5407429" cy="6858000"/>
          </a:xfrm>
          <a:prstGeom prst="rect">
            <a:avLst/>
          </a:prstGeom>
        </p:spPr>
      </p:pic>
    </p:spTree>
    <p:extLst>
      <p:ext uri="{BB962C8B-B14F-4D97-AF65-F5344CB8AC3E}">
        <p14:creationId xmlns:p14="http://schemas.microsoft.com/office/powerpoint/2010/main" val="2770199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C310F62-4AE1-4643-8ED3-78C34101C3A3}"/>
              </a:ext>
            </a:extLst>
          </p:cNvPr>
          <p:cNvSpPr>
            <a:spLocks noGrp="1"/>
          </p:cNvSpPr>
          <p:nvPr>
            <p:ph type="title"/>
          </p:nvPr>
        </p:nvSpPr>
        <p:spPr/>
        <p:txBody>
          <a:bodyPr/>
          <a:lstStyle/>
          <a:p>
            <a:r>
              <a:rPr lang="sv-SE" dirty="0"/>
              <a:t>Framtagna delmål utifrån förhoppningar</a:t>
            </a:r>
          </a:p>
        </p:txBody>
      </p:sp>
      <p:sp>
        <p:nvSpPr>
          <p:cNvPr id="3" name="Platshållare för innehåll 2">
            <a:extLst>
              <a:ext uri="{FF2B5EF4-FFF2-40B4-BE49-F238E27FC236}">
                <a16:creationId xmlns:a16="http://schemas.microsoft.com/office/drawing/2014/main" id="{DA3548D0-B73E-40E8-AEC1-59396F8B3A14}"/>
              </a:ext>
            </a:extLst>
          </p:cNvPr>
          <p:cNvSpPr>
            <a:spLocks noGrp="1"/>
          </p:cNvSpPr>
          <p:nvPr>
            <p:ph sz="quarter" idx="21"/>
          </p:nvPr>
        </p:nvSpPr>
        <p:spPr/>
        <p:txBody>
          <a:bodyPr/>
          <a:lstStyle/>
          <a:p>
            <a:pPr marL="457200" indent="-457200">
              <a:lnSpc>
                <a:spcPct val="150000"/>
              </a:lnSpc>
              <a:buFont typeface="+mj-lt"/>
              <a:buAutoNum type="arabicPeriod"/>
            </a:pPr>
            <a:r>
              <a:rPr lang="sv-SE" dirty="0"/>
              <a:t>Ta fram ett användbart nationellt </a:t>
            </a:r>
            <a:r>
              <a:rPr lang="sv-SE" dirty="0" err="1"/>
              <a:t>kodverk</a:t>
            </a:r>
            <a:r>
              <a:rPr lang="sv-SE" dirty="0"/>
              <a:t> som förvaltas och används med nytta för vården, som definieras med gemensamt överenskomna benämningar och beskrivningar av begreppen.</a:t>
            </a:r>
          </a:p>
          <a:p>
            <a:pPr marL="457200" indent="-457200">
              <a:lnSpc>
                <a:spcPct val="150000"/>
              </a:lnSpc>
              <a:buFont typeface="+mj-lt"/>
              <a:buAutoNum type="arabicPeriod"/>
            </a:pPr>
            <a:r>
              <a:rPr lang="sv-SE" dirty="0"/>
              <a:t>Genom gemensamt prioriterade områden se till att kodverket tar hänsyn till respektive användningsområdes kontext. </a:t>
            </a:r>
          </a:p>
          <a:p>
            <a:pPr marL="457200" indent="-457200">
              <a:lnSpc>
                <a:spcPct val="150000"/>
              </a:lnSpc>
              <a:buFont typeface="+mj-lt"/>
              <a:buAutoNum type="arabicPeriod"/>
            </a:pPr>
            <a:r>
              <a:rPr lang="sv-SE" dirty="0"/>
              <a:t>Ge nytta för verksamheter och lösa uppgiften utan att leda till ökad administration för vårdpersonal</a:t>
            </a:r>
          </a:p>
          <a:p>
            <a:pPr>
              <a:lnSpc>
                <a:spcPct val="150000"/>
              </a:lnSpc>
            </a:pPr>
            <a:endParaRPr lang="sv-SE" dirty="0"/>
          </a:p>
        </p:txBody>
      </p:sp>
    </p:spTree>
    <p:extLst>
      <p:ext uri="{BB962C8B-B14F-4D97-AF65-F5344CB8AC3E}">
        <p14:creationId xmlns:p14="http://schemas.microsoft.com/office/powerpoint/2010/main" val="903827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BB5A9B0-1511-4BBA-A41D-2E13369F1FBC}"/>
              </a:ext>
            </a:extLst>
          </p:cNvPr>
          <p:cNvSpPr>
            <a:spLocks noGrp="1"/>
          </p:cNvSpPr>
          <p:nvPr>
            <p:ph type="title"/>
          </p:nvPr>
        </p:nvSpPr>
        <p:spPr/>
        <p:txBody>
          <a:bodyPr/>
          <a:lstStyle/>
          <a:p>
            <a:r>
              <a:rPr lang="sv-SE" dirty="0"/>
              <a:t>Snomed CT</a:t>
            </a:r>
          </a:p>
        </p:txBody>
      </p:sp>
      <p:sp>
        <p:nvSpPr>
          <p:cNvPr id="3" name="Platshållare för text 2">
            <a:extLst>
              <a:ext uri="{FF2B5EF4-FFF2-40B4-BE49-F238E27FC236}">
                <a16:creationId xmlns:a16="http://schemas.microsoft.com/office/drawing/2014/main" id="{8A3603FE-9E00-49F7-B92D-9A0CF704475D}"/>
              </a:ext>
            </a:extLst>
          </p:cNvPr>
          <p:cNvSpPr>
            <a:spLocks noGrp="1"/>
          </p:cNvSpPr>
          <p:nvPr>
            <p:ph type="body" sz="quarter" idx="18"/>
          </p:nvPr>
        </p:nvSpPr>
        <p:spPr/>
        <p:txBody>
          <a:bodyPr/>
          <a:lstStyle/>
          <a:p>
            <a:endParaRPr lang="sv-SE"/>
          </a:p>
        </p:txBody>
      </p:sp>
    </p:spTree>
    <p:extLst>
      <p:ext uri="{BB962C8B-B14F-4D97-AF65-F5344CB8AC3E}">
        <p14:creationId xmlns:p14="http://schemas.microsoft.com/office/powerpoint/2010/main" val="1791589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033889-F881-4C54-9B93-D28B10ECD327}"/>
              </a:ext>
            </a:extLst>
          </p:cNvPr>
          <p:cNvSpPr>
            <a:spLocks noGrp="1"/>
          </p:cNvSpPr>
          <p:nvPr>
            <p:ph type="title"/>
          </p:nvPr>
        </p:nvSpPr>
        <p:spPr>
          <a:xfrm>
            <a:off x="859460" y="1091772"/>
            <a:ext cx="10475290" cy="553998"/>
          </a:xfrm>
        </p:spPr>
        <p:txBody>
          <a:bodyPr/>
          <a:lstStyle/>
          <a:p>
            <a:r>
              <a:rPr lang="sv-SE" dirty="0"/>
              <a:t>Vad är Snomed CT</a:t>
            </a:r>
          </a:p>
        </p:txBody>
      </p:sp>
      <p:sp>
        <p:nvSpPr>
          <p:cNvPr id="3" name="Platshållare för innehåll 2">
            <a:extLst>
              <a:ext uri="{FF2B5EF4-FFF2-40B4-BE49-F238E27FC236}">
                <a16:creationId xmlns:a16="http://schemas.microsoft.com/office/drawing/2014/main" id="{291010A0-958E-4A01-B89B-B1F621B2605E}"/>
              </a:ext>
            </a:extLst>
          </p:cNvPr>
          <p:cNvSpPr>
            <a:spLocks noGrp="1"/>
          </p:cNvSpPr>
          <p:nvPr>
            <p:ph sz="quarter" idx="21"/>
          </p:nvPr>
        </p:nvSpPr>
        <p:spPr>
          <a:xfrm>
            <a:off x="858837" y="2025650"/>
            <a:ext cx="10744583" cy="4240213"/>
          </a:xfrm>
        </p:spPr>
        <p:txBody>
          <a:bodyPr>
            <a:normAutofit fontScale="92500" lnSpcReduction="20000"/>
          </a:bodyPr>
          <a:lstStyle/>
          <a:p>
            <a:r>
              <a:rPr lang="sv-SE" sz="1800" dirty="0"/>
              <a:t>För oss är Snomed CT framförallt ett verktyg för att </a:t>
            </a:r>
            <a:r>
              <a:rPr lang="sv-SE" sz="1800" dirty="0" err="1"/>
              <a:t>tillgängligöra</a:t>
            </a:r>
            <a:r>
              <a:rPr lang="sv-SE" sz="1800" dirty="0"/>
              <a:t> urvalet för vårdtjänster – inte ett självändamål i sig. </a:t>
            </a:r>
          </a:p>
          <a:p>
            <a:endParaRPr lang="sv-SE" sz="1800" dirty="0"/>
          </a:p>
          <a:p>
            <a:r>
              <a:rPr lang="sv-SE" sz="1800" dirty="0"/>
              <a:t>Snomed CT är ett Internationellt begreppssystem vars syfte är att beskriva </a:t>
            </a:r>
            <a:r>
              <a:rPr lang="sv-SE" sz="1800" i="1" dirty="0"/>
              <a:t>kliniska </a:t>
            </a:r>
            <a:r>
              <a:rPr lang="sv-SE" sz="1800" dirty="0"/>
              <a:t>idéer.</a:t>
            </a:r>
          </a:p>
          <a:p>
            <a:endParaRPr lang="sv-SE" sz="1800" dirty="0"/>
          </a:p>
          <a:p>
            <a:r>
              <a:rPr lang="sv-SE" sz="1800" dirty="0"/>
              <a:t>En internationell version med påkopplade nationella versioner. Den svenska versionen av Snomed CT ägs och förvaltas av Socialstyrelsen. </a:t>
            </a:r>
            <a:br>
              <a:rPr lang="sv-SE" sz="1800" dirty="0"/>
            </a:br>
            <a:endParaRPr lang="sv-SE" sz="1800" dirty="0"/>
          </a:p>
          <a:p>
            <a:r>
              <a:rPr lang="sv-SE" sz="1800" dirty="0"/>
              <a:t>Syftet är att i detalj kunna beskriva klinisk information. Den skiljer sig alltså väsentligt från till exempel ICD-10 och KVÅ eftersom den innehåller koder som beskriver den kliniska kontexten mycket bredare.</a:t>
            </a:r>
            <a:br>
              <a:rPr lang="sv-SE" sz="1800" dirty="0"/>
            </a:br>
            <a:r>
              <a:rPr lang="sv-SE" sz="1800" dirty="0"/>
              <a:t> </a:t>
            </a:r>
          </a:p>
          <a:p>
            <a:r>
              <a:rPr lang="sv-SE" sz="1800" dirty="0"/>
              <a:t>Det finns till exempel specifika koder för att beskriva allt från olika medicinska ingrepp till sjukdomar. Totalt innehåller mer än 374 000 begrepp i 19 olika hierarkier</a:t>
            </a:r>
          </a:p>
          <a:p>
            <a:endParaRPr lang="sv-SE" dirty="0"/>
          </a:p>
          <a:p>
            <a:endParaRPr lang="sv-SE" dirty="0"/>
          </a:p>
        </p:txBody>
      </p:sp>
    </p:spTree>
    <p:extLst>
      <p:ext uri="{BB962C8B-B14F-4D97-AF65-F5344CB8AC3E}">
        <p14:creationId xmlns:p14="http://schemas.microsoft.com/office/powerpoint/2010/main" val="3299942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latshållare för bild 8">
            <a:extLst>
              <a:ext uri="{FF2B5EF4-FFF2-40B4-BE49-F238E27FC236}">
                <a16:creationId xmlns:a16="http://schemas.microsoft.com/office/drawing/2014/main" id="{BBC6CBE7-3146-4E9F-A8FE-DFEA4D914741}"/>
              </a:ext>
            </a:extLst>
          </p:cNvPr>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l="16478" r="16478"/>
          <a:stretch>
            <a:fillRect/>
          </a:stretch>
        </p:blipFill>
        <p:spPr/>
      </p:pic>
      <p:sp>
        <p:nvSpPr>
          <p:cNvPr id="2" name="Rubrik 1">
            <a:extLst>
              <a:ext uri="{FF2B5EF4-FFF2-40B4-BE49-F238E27FC236}">
                <a16:creationId xmlns:a16="http://schemas.microsoft.com/office/drawing/2014/main" id="{C57747A6-96B9-4297-B8B1-CF562415875D}"/>
              </a:ext>
            </a:extLst>
          </p:cNvPr>
          <p:cNvSpPr>
            <a:spLocks noGrp="1"/>
          </p:cNvSpPr>
          <p:nvPr>
            <p:ph type="title"/>
          </p:nvPr>
        </p:nvSpPr>
        <p:spPr>
          <a:xfrm>
            <a:off x="918250" y="876136"/>
            <a:ext cx="6402702" cy="387798"/>
          </a:xfrm>
        </p:spPr>
        <p:txBody>
          <a:bodyPr/>
          <a:lstStyle/>
          <a:p>
            <a:r>
              <a:rPr lang="sv-SE" sz="2800" dirty="0"/>
              <a:t>Fördelar med att använda Snomed CT</a:t>
            </a:r>
          </a:p>
        </p:txBody>
      </p:sp>
      <p:sp>
        <p:nvSpPr>
          <p:cNvPr id="5" name="Platshållare för text 4">
            <a:extLst>
              <a:ext uri="{FF2B5EF4-FFF2-40B4-BE49-F238E27FC236}">
                <a16:creationId xmlns:a16="http://schemas.microsoft.com/office/drawing/2014/main" id="{D8E20023-73E9-434F-9D0B-D136B74A9432}"/>
              </a:ext>
            </a:extLst>
          </p:cNvPr>
          <p:cNvSpPr>
            <a:spLocks noGrp="1"/>
          </p:cNvSpPr>
          <p:nvPr>
            <p:ph type="body" sz="quarter" idx="20"/>
          </p:nvPr>
        </p:nvSpPr>
        <p:spPr>
          <a:xfrm>
            <a:off x="918250" y="1555020"/>
            <a:ext cx="6402702" cy="2585646"/>
          </a:xfrm>
        </p:spPr>
        <p:txBody>
          <a:bodyPr>
            <a:normAutofit lnSpcReduction="10000"/>
          </a:bodyPr>
          <a:lstStyle/>
          <a:p>
            <a:r>
              <a:rPr lang="sv-SE" sz="1600" dirty="0"/>
              <a:t>En </a:t>
            </a:r>
            <a:r>
              <a:rPr lang="sv-SE" sz="1600" b="1" dirty="0"/>
              <a:t>referensterminologi</a:t>
            </a:r>
            <a:r>
              <a:rPr lang="sv-SE" sz="1600" dirty="0"/>
              <a:t>: skapar gemensam semantisk grund </a:t>
            </a:r>
            <a:br>
              <a:rPr lang="sv-SE" sz="1600" dirty="0"/>
            </a:br>
            <a:endParaRPr lang="sv-SE" sz="1600" dirty="0"/>
          </a:p>
          <a:p>
            <a:r>
              <a:rPr lang="sv-SE" sz="1600" dirty="0"/>
              <a:t>Möjliggör </a:t>
            </a:r>
            <a:r>
              <a:rPr lang="sv-SE" sz="1600" b="1" dirty="0"/>
              <a:t>utbyte av klinisk information</a:t>
            </a:r>
            <a:r>
              <a:rPr lang="sv-SE" sz="1600" dirty="0"/>
              <a:t> – </a:t>
            </a:r>
            <a:br>
              <a:rPr lang="sv-SE" sz="1600" dirty="0"/>
            </a:br>
            <a:r>
              <a:rPr lang="sv-SE" sz="1600" dirty="0"/>
              <a:t>Varje Snomed CT begrepp har ett unik sifferkod vilket möjliggör ett enhetligt sätt att beskriva, indexera, lagra, söka, sammanställa, överföra samt återanvända medicinsk information </a:t>
            </a:r>
          </a:p>
          <a:p>
            <a:pPr lvl="1"/>
            <a:r>
              <a:rPr lang="sv-SE" sz="1600" b="1" dirty="0"/>
              <a:t>OBS! Den unika sifferkoden är inget som aldrig visas för en slutanvändare! </a:t>
            </a:r>
          </a:p>
          <a:p>
            <a:pPr marL="0" indent="0">
              <a:buNone/>
            </a:pPr>
            <a:endParaRPr lang="sv-SE" dirty="0"/>
          </a:p>
        </p:txBody>
      </p:sp>
      <p:grpSp>
        <p:nvGrpSpPr>
          <p:cNvPr id="28" name="Grupp 27">
            <a:extLst>
              <a:ext uri="{FF2B5EF4-FFF2-40B4-BE49-F238E27FC236}">
                <a16:creationId xmlns:a16="http://schemas.microsoft.com/office/drawing/2014/main" id="{2F48D4DB-1A05-47C0-BCCF-ACB8E1C2A346}"/>
              </a:ext>
            </a:extLst>
          </p:cNvPr>
          <p:cNvGrpSpPr/>
          <p:nvPr/>
        </p:nvGrpSpPr>
        <p:grpSpPr>
          <a:xfrm>
            <a:off x="296950" y="4411849"/>
            <a:ext cx="3922315" cy="2189199"/>
            <a:chOff x="2016022" y="4340994"/>
            <a:chExt cx="3922315" cy="2189199"/>
          </a:xfrm>
        </p:grpSpPr>
        <p:pic>
          <p:nvPicPr>
            <p:cNvPr id="7" name="Bildobjekt 6">
              <a:extLst>
                <a:ext uri="{FF2B5EF4-FFF2-40B4-BE49-F238E27FC236}">
                  <a16:creationId xmlns:a16="http://schemas.microsoft.com/office/drawing/2014/main" id="{AB54AFC6-037E-41D3-B878-5C3907834328}"/>
                </a:ext>
              </a:extLst>
            </p:cNvPr>
            <p:cNvPicPr>
              <a:picLocks noChangeAspect="1"/>
            </p:cNvPicPr>
            <p:nvPr/>
          </p:nvPicPr>
          <p:blipFill>
            <a:blip r:embed="rId3"/>
            <a:stretch>
              <a:fillRect/>
            </a:stretch>
          </p:blipFill>
          <p:spPr>
            <a:xfrm>
              <a:off x="2016022" y="4340994"/>
              <a:ext cx="3922315" cy="2189199"/>
            </a:xfrm>
            <a:prstGeom prst="rect">
              <a:avLst/>
            </a:prstGeom>
          </p:spPr>
        </p:pic>
        <p:cxnSp>
          <p:nvCxnSpPr>
            <p:cNvPr id="10" name="Rak koppling 9">
              <a:extLst>
                <a:ext uri="{FF2B5EF4-FFF2-40B4-BE49-F238E27FC236}">
                  <a16:creationId xmlns:a16="http://schemas.microsoft.com/office/drawing/2014/main" id="{15D4928F-0E28-4DC1-8CAA-94C62440388D}"/>
                </a:ext>
              </a:extLst>
            </p:cNvPr>
            <p:cNvCxnSpPr/>
            <p:nvPr/>
          </p:nvCxnSpPr>
          <p:spPr>
            <a:xfrm>
              <a:off x="2637322" y="4928135"/>
              <a:ext cx="683394" cy="0"/>
            </a:xfrm>
            <a:prstGeom prst="line">
              <a:avLst/>
            </a:prstGeom>
            <a:ln w="28575">
              <a:solidFill>
                <a:srgbClr val="FF0000"/>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1" name="Rak koppling 10">
              <a:extLst>
                <a:ext uri="{FF2B5EF4-FFF2-40B4-BE49-F238E27FC236}">
                  <a16:creationId xmlns:a16="http://schemas.microsoft.com/office/drawing/2014/main" id="{959C78F6-85E5-4587-BBC5-5E7371620685}"/>
                </a:ext>
              </a:extLst>
            </p:cNvPr>
            <p:cNvCxnSpPr>
              <a:cxnSpLocks/>
            </p:cNvCxnSpPr>
            <p:nvPr/>
          </p:nvCxnSpPr>
          <p:spPr>
            <a:xfrm>
              <a:off x="2462463" y="5443615"/>
              <a:ext cx="1031508" cy="0"/>
            </a:xfrm>
            <a:prstGeom prst="line">
              <a:avLst/>
            </a:prstGeom>
            <a:ln w="28575">
              <a:solidFill>
                <a:srgbClr val="92D050"/>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6" name="Rak koppling 15">
              <a:extLst>
                <a:ext uri="{FF2B5EF4-FFF2-40B4-BE49-F238E27FC236}">
                  <a16:creationId xmlns:a16="http://schemas.microsoft.com/office/drawing/2014/main" id="{B346BDAB-CA0C-46DE-9142-13E3CFA65DAF}"/>
                </a:ext>
              </a:extLst>
            </p:cNvPr>
            <p:cNvCxnSpPr>
              <a:cxnSpLocks/>
            </p:cNvCxnSpPr>
            <p:nvPr/>
          </p:nvCxnSpPr>
          <p:spPr>
            <a:xfrm>
              <a:off x="2435994" y="5653766"/>
              <a:ext cx="1057977" cy="0"/>
            </a:xfrm>
            <a:prstGeom prst="line">
              <a:avLst/>
            </a:prstGeom>
            <a:ln w="28575">
              <a:solidFill>
                <a:srgbClr val="92D050"/>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23" name="Rak koppling 22">
              <a:extLst>
                <a:ext uri="{FF2B5EF4-FFF2-40B4-BE49-F238E27FC236}">
                  <a16:creationId xmlns:a16="http://schemas.microsoft.com/office/drawing/2014/main" id="{4163C0ED-54F0-4514-8AE9-5497FA8D2125}"/>
                </a:ext>
              </a:extLst>
            </p:cNvPr>
            <p:cNvCxnSpPr>
              <a:cxnSpLocks/>
            </p:cNvCxnSpPr>
            <p:nvPr/>
          </p:nvCxnSpPr>
          <p:spPr>
            <a:xfrm>
              <a:off x="2431983" y="6038778"/>
              <a:ext cx="1031508" cy="0"/>
            </a:xfrm>
            <a:prstGeom prst="line">
              <a:avLst/>
            </a:prstGeom>
            <a:ln w="28575">
              <a:solidFill>
                <a:srgbClr val="92D050"/>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24" name="Rak koppling 23">
              <a:extLst>
                <a:ext uri="{FF2B5EF4-FFF2-40B4-BE49-F238E27FC236}">
                  <a16:creationId xmlns:a16="http://schemas.microsoft.com/office/drawing/2014/main" id="{A9C3F83A-2D28-4749-99DE-B96603EFBDF5}"/>
                </a:ext>
              </a:extLst>
            </p:cNvPr>
            <p:cNvCxnSpPr>
              <a:cxnSpLocks/>
            </p:cNvCxnSpPr>
            <p:nvPr/>
          </p:nvCxnSpPr>
          <p:spPr>
            <a:xfrm>
              <a:off x="2431983" y="5836646"/>
              <a:ext cx="3275798" cy="0"/>
            </a:xfrm>
            <a:prstGeom prst="line">
              <a:avLst/>
            </a:prstGeom>
            <a:ln w="28575">
              <a:solidFill>
                <a:srgbClr val="FFFF00"/>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grpSp>
      <p:grpSp>
        <p:nvGrpSpPr>
          <p:cNvPr id="36" name="Grupp 35">
            <a:extLst>
              <a:ext uri="{FF2B5EF4-FFF2-40B4-BE49-F238E27FC236}">
                <a16:creationId xmlns:a16="http://schemas.microsoft.com/office/drawing/2014/main" id="{39FDCE46-4CA9-4BBD-91A9-DC56D28F7F68}"/>
              </a:ext>
            </a:extLst>
          </p:cNvPr>
          <p:cNvGrpSpPr/>
          <p:nvPr/>
        </p:nvGrpSpPr>
        <p:grpSpPr>
          <a:xfrm>
            <a:off x="4635226" y="4691976"/>
            <a:ext cx="2379292" cy="1628944"/>
            <a:chOff x="471638" y="4716442"/>
            <a:chExt cx="2379292" cy="1628944"/>
          </a:xfrm>
        </p:grpSpPr>
        <p:sp>
          <p:nvSpPr>
            <p:cNvPr id="29" name="Rektangel 28">
              <a:extLst>
                <a:ext uri="{FF2B5EF4-FFF2-40B4-BE49-F238E27FC236}">
                  <a16:creationId xmlns:a16="http://schemas.microsoft.com/office/drawing/2014/main" id="{D19DFFE7-6A65-4BFE-B3D8-8D6756A1D333}"/>
                </a:ext>
              </a:extLst>
            </p:cNvPr>
            <p:cNvSpPr/>
            <p:nvPr/>
          </p:nvSpPr>
          <p:spPr>
            <a:xfrm>
              <a:off x="471638" y="4716442"/>
              <a:ext cx="493562" cy="315629"/>
            </a:xfrm>
            <a:prstGeom prst="rect">
              <a:avLst/>
            </a:prstGeom>
            <a:solidFill>
              <a:srgbClr val="92D050"/>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sz="1400"/>
            </a:p>
          </p:txBody>
        </p:sp>
        <p:sp>
          <p:nvSpPr>
            <p:cNvPr id="30" name="Rektangel 29">
              <a:extLst>
                <a:ext uri="{FF2B5EF4-FFF2-40B4-BE49-F238E27FC236}">
                  <a16:creationId xmlns:a16="http://schemas.microsoft.com/office/drawing/2014/main" id="{E0A260BA-FE9E-4B86-BCD2-E407219068F7}"/>
                </a:ext>
              </a:extLst>
            </p:cNvPr>
            <p:cNvSpPr/>
            <p:nvPr/>
          </p:nvSpPr>
          <p:spPr>
            <a:xfrm>
              <a:off x="471638" y="5296440"/>
              <a:ext cx="493562" cy="315629"/>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sz="1400"/>
            </a:p>
          </p:txBody>
        </p:sp>
        <p:sp>
          <p:nvSpPr>
            <p:cNvPr id="31" name="Rektangel 30">
              <a:extLst>
                <a:ext uri="{FF2B5EF4-FFF2-40B4-BE49-F238E27FC236}">
                  <a16:creationId xmlns:a16="http://schemas.microsoft.com/office/drawing/2014/main" id="{B10C82DA-A9CA-46D7-9CFC-55098673CC05}"/>
                </a:ext>
              </a:extLst>
            </p:cNvPr>
            <p:cNvSpPr/>
            <p:nvPr/>
          </p:nvSpPr>
          <p:spPr>
            <a:xfrm>
              <a:off x="471638" y="5987517"/>
              <a:ext cx="493562" cy="315629"/>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sz="1400"/>
            </a:p>
          </p:txBody>
        </p:sp>
        <p:sp>
          <p:nvSpPr>
            <p:cNvPr id="33" name="textruta 32">
              <a:extLst>
                <a:ext uri="{FF2B5EF4-FFF2-40B4-BE49-F238E27FC236}">
                  <a16:creationId xmlns:a16="http://schemas.microsoft.com/office/drawing/2014/main" id="{E651A1E3-F17C-4C53-9F91-72B5EE57F152}"/>
                </a:ext>
              </a:extLst>
            </p:cNvPr>
            <p:cNvSpPr txBox="1"/>
            <p:nvPr/>
          </p:nvSpPr>
          <p:spPr>
            <a:xfrm>
              <a:off x="1051559" y="4716442"/>
              <a:ext cx="1799371" cy="461665"/>
            </a:xfrm>
            <a:prstGeom prst="rect">
              <a:avLst/>
            </a:prstGeom>
            <a:noFill/>
          </p:spPr>
          <p:txBody>
            <a:bodyPr wrap="square" rtlCol="0">
              <a:spAutoFit/>
            </a:bodyPr>
            <a:lstStyle/>
            <a:p>
              <a:r>
                <a:rPr lang="sv-SE" sz="1200" dirty="0"/>
                <a:t>= ett av termerna  syns för slutanvändaren</a:t>
              </a:r>
            </a:p>
          </p:txBody>
        </p:sp>
        <p:sp>
          <p:nvSpPr>
            <p:cNvPr id="34" name="textruta 33">
              <a:extLst>
                <a:ext uri="{FF2B5EF4-FFF2-40B4-BE49-F238E27FC236}">
                  <a16:creationId xmlns:a16="http://schemas.microsoft.com/office/drawing/2014/main" id="{5784F128-A08D-4EB9-9248-EE943B18D827}"/>
                </a:ext>
              </a:extLst>
            </p:cNvPr>
            <p:cNvSpPr txBox="1"/>
            <p:nvPr/>
          </p:nvSpPr>
          <p:spPr>
            <a:xfrm>
              <a:off x="1051558" y="5239662"/>
              <a:ext cx="1799371" cy="461665"/>
            </a:xfrm>
            <a:prstGeom prst="rect">
              <a:avLst/>
            </a:prstGeom>
            <a:noFill/>
          </p:spPr>
          <p:txBody>
            <a:bodyPr wrap="square" rtlCol="0">
              <a:spAutoFit/>
            </a:bodyPr>
            <a:lstStyle/>
            <a:p>
              <a:r>
                <a:rPr lang="sv-SE" sz="1200" dirty="0"/>
                <a:t>= kan synas för slutanvändaren</a:t>
              </a:r>
            </a:p>
          </p:txBody>
        </p:sp>
        <p:sp>
          <p:nvSpPr>
            <p:cNvPr id="35" name="textruta 34">
              <a:extLst>
                <a:ext uri="{FF2B5EF4-FFF2-40B4-BE49-F238E27FC236}">
                  <a16:creationId xmlns:a16="http://schemas.microsoft.com/office/drawing/2014/main" id="{2E4182D0-A0F3-4FFF-9A69-1A934359E9D4}"/>
                </a:ext>
              </a:extLst>
            </p:cNvPr>
            <p:cNvSpPr txBox="1"/>
            <p:nvPr/>
          </p:nvSpPr>
          <p:spPr>
            <a:xfrm>
              <a:off x="1033425" y="5883721"/>
              <a:ext cx="1799371" cy="461665"/>
            </a:xfrm>
            <a:prstGeom prst="rect">
              <a:avLst/>
            </a:prstGeom>
            <a:noFill/>
          </p:spPr>
          <p:txBody>
            <a:bodyPr wrap="square" rtlCol="0">
              <a:spAutoFit/>
            </a:bodyPr>
            <a:lstStyle/>
            <a:p>
              <a:r>
                <a:rPr lang="sv-SE" sz="1200" dirty="0"/>
                <a:t>= syns </a:t>
              </a:r>
              <a:r>
                <a:rPr lang="sv-SE" sz="1200" b="1" dirty="0"/>
                <a:t>inte</a:t>
              </a:r>
              <a:r>
                <a:rPr lang="sv-SE" sz="1200" dirty="0"/>
                <a:t> för slutanvändaren</a:t>
              </a:r>
            </a:p>
          </p:txBody>
        </p:sp>
      </p:grpSp>
    </p:spTree>
    <p:extLst>
      <p:ext uri="{BB962C8B-B14F-4D97-AF65-F5344CB8AC3E}">
        <p14:creationId xmlns:p14="http://schemas.microsoft.com/office/powerpoint/2010/main" val="2832894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B4AA30A-3BA2-4B66-941B-E9D569A4FD7C}"/>
              </a:ext>
            </a:extLst>
          </p:cNvPr>
          <p:cNvSpPr>
            <a:spLocks noGrp="1"/>
          </p:cNvSpPr>
          <p:nvPr>
            <p:ph type="title"/>
          </p:nvPr>
        </p:nvSpPr>
        <p:spPr/>
        <p:txBody>
          <a:bodyPr/>
          <a:lstStyle/>
          <a:p>
            <a:r>
              <a:rPr lang="sv-SE" dirty="0"/>
              <a:t>Användningsfall</a:t>
            </a:r>
          </a:p>
        </p:txBody>
      </p:sp>
      <p:sp>
        <p:nvSpPr>
          <p:cNvPr id="3" name="Platshållare för text 2">
            <a:extLst>
              <a:ext uri="{FF2B5EF4-FFF2-40B4-BE49-F238E27FC236}">
                <a16:creationId xmlns:a16="http://schemas.microsoft.com/office/drawing/2014/main" id="{FCBDFF51-7FB9-419C-A831-39CCBC6FA807}"/>
              </a:ext>
            </a:extLst>
          </p:cNvPr>
          <p:cNvSpPr>
            <a:spLocks noGrp="1"/>
          </p:cNvSpPr>
          <p:nvPr>
            <p:ph type="body" sz="quarter" idx="18"/>
          </p:nvPr>
        </p:nvSpPr>
        <p:spPr/>
        <p:txBody>
          <a:bodyPr/>
          <a:lstStyle/>
          <a:p>
            <a:endParaRPr lang="sv-SE"/>
          </a:p>
        </p:txBody>
      </p:sp>
    </p:spTree>
    <p:extLst>
      <p:ext uri="{BB962C8B-B14F-4D97-AF65-F5344CB8AC3E}">
        <p14:creationId xmlns:p14="http://schemas.microsoft.com/office/powerpoint/2010/main" val="1387479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tema">
  <a:themeElements>
    <a:clrScheme name="ehalsan_colors">
      <a:dk1>
        <a:srgbClr val="000000"/>
      </a:dk1>
      <a:lt1>
        <a:srgbClr val="FFFFFF"/>
      </a:lt1>
      <a:dk2>
        <a:srgbClr val="081130"/>
      </a:dk2>
      <a:lt2>
        <a:srgbClr val="FFFFFF"/>
      </a:lt2>
      <a:accent1>
        <a:srgbClr val="232948"/>
      </a:accent1>
      <a:accent2>
        <a:srgbClr val="598DFF"/>
      </a:accent2>
      <a:accent3>
        <a:srgbClr val="077353"/>
      </a:accent3>
      <a:accent4>
        <a:srgbClr val="2DA682"/>
      </a:accent4>
      <a:accent5>
        <a:srgbClr val="964100"/>
      </a:accent5>
      <a:accent6>
        <a:srgbClr val="C9844F"/>
      </a:accent6>
      <a:hlink>
        <a:srgbClr val="2E60FF"/>
      </a:hlink>
      <a:folHlink>
        <a:srgbClr val="582547"/>
      </a:folHlink>
    </a:clrScheme>
    <a:fontScheme name="ehälsan">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halsan_ppt_mall_1.3.pptx" id="{7F0D610A-3BDF-3E44-A077-C9F2966E7D53}" vid="{6447408E-0F3E-9843-91FA-CCA1B23DE4DF}"/>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B97DB0CBBA062B48ACC5E4762F2A6D30" ma:contentTypeVersion="14" ma:contentTypeDescription="Skapa ett nytt dokument." ma:contentTypeScope="" ma:versionID="83b71b8f019cb57d0cbe7e107377affa">
  <xsd:schema xmlns:xsd="http://www.w3.org/2001/XMLSchema" xmlns:xs="http://www.w3.org/2001/XMLSchema" xmlns:p="http://schemas.microsoft.com/office/2006/metadata/properties" xmlns:ns2="1ca7e364-302f-4e96-80bb-49905981117c" xmlns:ns3="28075a3b-e34e-4e8e-be3f-cd69c31be00c" targetNamespace="http://schemas.microsoft.com/office/2006/metadata/properties" ma:root="true" ma:fieldsID="d42e7c88c34a3ff17f5dcd16e8d83910" ns2:_="" ns3:_="">
    <xsd:import namespace="1ca7e364-302f-4e96-80bb-49905981117c"/>
    <xsd:import namespace="28075a3b-e34e-4e8e-be3f-cd69c31be00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GenerationTime" minOccurs="0"/>
                <xsd:element ref="ns2:MediaServiceEventHashCode" minOccurs="0"/>
                <xsd:element ref="ns2:MediaServiceOCR"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a7e364-302f-4e96-80bb-49905981117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lcf76f155ced4ddcb4097134ff3c332f" ma:index="14" nillable="true" ma:taxonomy="true" ma:internalName="lcf76f155ced4ddcb4097134ff3c332f" ma:taxonomyFieldName="MediaServiceImageTags" ma:displayName="Bildmarkeringar" ma:readOnly="false" ma:fieldId="{5cf76f15-5ced-4ddc-b409-7134ff3c332f}" ma:taxonomyMulti="true" ma:sspId="31502263-9b26-43a4-b347-30d5a8ccde1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8075a3b-e34e-4e8e-be3f-cd69c31be00c" elementFormDefault="qualified">
    <xsd:import namespace="http://schemas.microsoft.com/office/2006/documentManagement/types"/>
    <xsd:import namespace="http://schemas.microsoft.com/office/infopath/2007/PartnerControls"/>
    <xsd:element name="SharedWithUsers" ma:index="11"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lat med information" ma:internalName="SharedWithDetails" ma:readOnly="true">
      <xsd:simpleType>
        <xsd:restriction base="dms:Note">
          <xsd:maxLength value="255"/>
        </xsd:restriction>
      </xsd:simpleType>
    </xsd:element>
    <xsd:element name="TaxCatchAll" ma:index="15" nillable="true" ma:displayName="Taxonomy Catch All Column" ma:hidden="true" ma:list="{ee20eba0-14fe-44fe-b715-bdcedefa68e7}" ma:internalName="TaxCatchAll" ma:showField="CatchAllData" ma:web="28075a3b-e34e-4e8e-be3f-cd69c31be00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a7e364-302f-4e96-80bb-49905981117c">
      <Terms xmlns="http://schemas.microsoft.com/office/infopath/2007/PartnerControls"/>
    </lcf76f155ced4ddcb4097134ff3c332f>
    <TaxCatchAll xmlns="28075a3b-e34e-4e8e-be3f-cd69c31be00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0301A6C-46BF-4946-AEB9-247A375D6A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a7e364-302f-4e96-80bb-49905981117c"/>
    <ds:schemaRef ds:uri="28075a3b-e34e-4e8e-be3f-cd69c31be0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EC7DD8A-93EA-48CE-83A4-152607975DC7}">
  <ds:schemaRefs>
    <ds:schemaRef ds:uri="http://schemas.microsoft.com/office/2006/documentManagement/types"/>
    <ds:schemaRef ds:uri="http://purl.org/dc/terms/"/>
    <ds:schemaRef ds:uri="http://purl.org/dc/elements/1.1/"/>
    <ds:schemaRef ds:uri="28075a3b-e34e-4e8e-be3f-cd69c31be00c"/>
    <ds:schemaRef ds:uri="http://schemas.microsoft.com/office/2006/metadata/properties"/>
    <ds:schemaRef ds:uri="1ca7e364-302f-4e96-80bb-49905981117c"/>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15CAE79C-328A-4827-AFF5-017796E845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E-hälsomyndigheten mall</Template>
  <TotalTime>1</TotalTime>
  <Words>1438</Words>
  <Application>Microsoft Office PowerPoint</Application>
  <PresentationFormat>Bredbild</PresentationFormat>
  <Paragraphs>154</Paragraphs>
  <Slides>21</Slides>
  <Notes>3</Notes>
  <HiddenSlides>0</HiddenSlides>
  <MMClips>0</MMClips>
  <ScaleCrop>false</ScaleCrop>
  <HeadingPairs>
    <vt:vector size="6" baseType="variant">
      <vt:variant>
        <vt:lpstr>Använt teckensnitt</vt:lpstr>
      </vt:variant>
      <vt:variant>
        <vt:i4>8</vt:i4>
      </vt:variant>
      <vt:variant>
        <vt:lpstr>Tema</vt:lpstr>
      </vt:variant>
      <vt:variant>
        <vt:i4>1</vt:i4>
      </vt:variant>
      <vt:variant>
        <vt:lpstr>Bildrubriker</vt:lpstr>
      </vt:variant>
      <vt:variant>
        <vt:i4>21</vt:i4>
      </vt:variant>
    </vt:vector>
  </HeadingPairs>
  <TitlesOfParts>
    <vt:vector size="30" baseType="lpstr">
      <vt:lpstr>Public Sans Regular</vt:lpstr>
      <vt:lpstr>Calibri</vt:lpstr>
      <vt:lpstr>Segoe UI</vt:lpstr>
      <vt:lpstr>Open Sans</vt:lpstr>
      <vt:lpstr>Segoe UI Semibold</vt:lpstr>
      <vt:lpstr>-apple-system</vt:lpstr>
      <vt:lpstr>Public Sans</vt:lpstr>
      <vt:lpstr>Arial</vt:lpstr>
      <vt:lpstr>Office-tema</vt:lpstr>
      <vt:lpstr>Presentation för ämnesexperter urval vårdtjänster</vt:lpstr>
      <vt:lpstr>Agenda</vt:lpstr>
      <vt:lpstr>Bakgrund </vt:lpstr>
      <vt:lpstr>Syfte och mål</vt:lpstr>
      <vt:lpstr>Framtagna delmål utifrån förhoppningar</vt:lpstr>
      <vt:lpstr>Snomed CT</vt:lpstr>
      <vt:lpstr>Vad är Snomed CT</vt:lpstr>
      <vt:lpstr>Fördelar med att använda Snomed CT</vt:lpstr>
      <vt:lpstr>Användningsfall</vt:lpstr>
      <vt:lpstr>Identifiera prioriterade användningsfall: Beskriva vårdtjänstutbud</vt:lpstr>
      <vt:lpstr>Identifiera prioriterade användningsfall:  Hitta vård - invånare</vt:lpstr>
      <vt:lpstr>Identifiera prioriterade användningsfall:  Sök alternativ vårdgivare</vt:lpstr>
      <vt:lpstr>Identifiera prioriterade användningsfall: Jämföra vårdtjänstutbud</vt:lpstr>
      <vt:lpstr>Identifiera prioriterade användningsfall: Remittering </vt:lpstr>
      <vt:lpstr>Skillnader verksamhet/vårdtjänst/aktivitet</vt:lpstr>
      <vt:lpstr>Skillnader verksamhet – vårdtjänst – vårdaktivitet</vt:lpstr>
      <vt:lpstr>Skillnader verksamhet – vårdtjänst – vårdaktivitet</vt:lpstr>
      <vt:lpstr>Rätt granularitetsnivå för urval vårdtjänster – För vid, för snäv eller inte inom vårt område</vt:lpstr>
      <vt:lpstr>Rätt granularitetsnivå för urval vårdtjänster – För vid, för snäv eller inte inom vårt område</vt:lpstr>
      <vt:lpstr>Rätt granularitetsnivå för urval vårdtjänster – För vid, för snäv eller inte inom vårt område</vt:lpstr>
      <vt:lpstr>Tack för medverkan!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för ämnesexperter urval vårdtjänster</dc:title>
  <dc:creator>Robert Meriruoho</dc:creator>
  <cp:lastModifiedBy>Robert Meriruoho</cp:lastModifiedBy>
  <cp:revision>1</cp:revision>
  <dcterms:created xsi:type="dcterms:W3CDTF">2026-04-07T14:58:01Z</dcterms:created>
  <dcterms:modified xsi:type="dcterms:W3CDTF">2026-04-07T14:59:51Z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0x010100B97DB0CBBA062B48ACC5E4762F2A6D30</vt:lpwstr>
  </property>
  <property fmtid="{D5CDD505-2E9C-101B-9397-08002B2CF9AE}" pid="3" name="MediaServiceImageTags">
    <vt:lpwstr/>
  </property>
</Properties>
</file>