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8"/>
  </p:notesMasterIdLst>
  <p:sldIdLst>
    <p:sldId id="270" r:id="rId5"/>
    <p:sldId id="275" r:id="rId6"/>
    <p:sldId id="333" r:id="rId7"/>
    <p:sldId id="2147472694" r:id="rId8"/>
    <p:sldId id="277" r:id="rId9"/>
    <p:sldId id="278" r:id="rId10"/>
    <p:sldId id="279" r:id="rId11"/>
    <p:sldId id="280" r:id="rId12"/>
    <p:sldId id="281" r:id="rId13"/>
    <p:sldId id="283" r:id="rId14"/>
    <p:sldId id="282" r:id="rId15"/>
    <p:sldId id="2147472695" r:id="rId16"/>
    <p:sldId id="269" r:id="rId17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Public Sans" pitchFamily="2" charset="0"/>
      <p:regular r:id="rId23"/>
      <p:bold r:id="rId24"/>
      <p:italic r:id="rId25"/>
      <p:bold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  <p:embeddedFont>
      <p:font typeface="Segoe UI Semibold" panose="020B0702040204020203" pitchFamily="34" charset="0"/>
      <p:regular r:id="rId31"/>
      <p:bold r:id="rId32"/>
      <p:italic r:id="rId33"/>
      <p:boldItalic r:id="rId34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DF62"/>
    <a:srgbClr val="F6F3EE"/>
    <a:srgbClr val="EDF06F"/>
    <a:srgbClr val="CAC7C4"/>
    <a:srgbClr val="2E6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2FD87DC-B62C-4C2E-ACEB-DF9F531F0FD8}">
  <a:tblStyle styleId="{92FD87DC-B62C-4C2E-ACEB-DF9F531F0FD8}" styleName="Ehälsomyndigheten tabell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rgbClr val="F5F3EF"/>
          </a:solidFill>
        </a:fill>
      </a:tcStyle>
    </a:band1H>
    <a:band2H>
      <a:tcStyle>
        <a:tcBdr/>
        <a:fill>
          <a:solidFill>
            <a:srgbClr val="FFFFFF"/>
          </a:solidFill>
        </a:fill>
      </a:tcStyle>
    </a:band2H>
    <a:band1V>
      <a:tcStyle>
        <a:tcBdr/>
        <a:fill>
          <a:solidFill>
            <a:srgbClr val="F5F3EF"/>
          </a:solidFill>
        </a:fill>
      </a:tcStyle>
    </a:band1V>
    <a:band2V>
      <a:tcStyle>
        <a:tcBdr/>
        <a:fill>
          <a:solidFill>
            <a:srgbClr val="FFFFFF"/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aj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aj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llanmörkt forma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Mörkt forma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26"/>
  </p:normalViewPr>
  <p:slideViewPr>
    <p:cSldViewPr snapToGrid="0">
      <p:cViewPr varScale="1">
        <p:scale>
          <a:sx n="76" d="100"/>
          <a:sy n="76" d="100"/>
        </p:scale>
        <p:origin x="26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8CD226-6E28-4CD0-82EC-DCC905F6B7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14E60A9B-4C5A-42F3-8ED5-13E6221CDA60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v-SE" sz="1100" b="1" dirty="0"/>
            <a:t>1. Framtagandet av mappningsunderlag</a:t>
          </a:r>
        </a:p>
      </dgm:t>
    </dgm:pt>
    <dgm:pt modelId="{B7D549C8-EC15-469C-9B58-D1E077F4FF9C}" type="parTrans" cxnId="{C46C7B9D-AF38-4F59-A617-DA889611DB5B}">
      <dgm:prSet/>
      <dgm:spPr/>
      <dgm:t>
        <a:bodyPr/>
        <a:lstStyle/>
        <a:p>
          <a:endParaRPr lang="sv-SE"/>
        </a:p>
      </dgm:t>
    </dgm:pt>
    <dgm:pt modelId="{429FA301-91B4-4830-A4E0-FECA2C7B5E6D}" type="sibTrans" cxnId="{C46C7B9D-AF38-4F59-A617-DA889611DB5B}">
      <dgm:prSet/>
      <dgm:spPr/>
      <dgm:t>
        <a:bodyPr/>
        <a:lstStyle/>
        <a:p>
          <a:endParaRPr lang="sv-SE"/>
        </a:p>
      </dgm:t>
    </dgm:pt>
    <dgm:pt modelId="{99245C3D-C1C5-49A2-93AC-5A5C7044A7F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v-SE" sz="1100" b="1" dirty="0"/>
            <a:t>2. Granskning av mappningsunderlaget</a:t>
          </a:r>
        </a:p>
      </dgm:t>
    </dgm:pt>
    <dgm:pt modelId="{4E36F1EA-E441-4F5C-A52E-96FA1BA522DF}" type="parTrans" cxnId="{3D7E801B-F694-4EAD-912B-A95360D02811}">
      <dgm:prSet/>
      <dgm:spPr/>
      <dgm:t>
        <a:bodyPr/>
        <a:lstStyle/>
        <a:p>
          <a:endParaRPr lang="sv-SE"/>
        </a:p>
      </dgm:t>
    </dgm:pt>
    <dgm:pt modelId="{C59C4F15-E7FB-4BC3-9335-E0512461053C}" type="sibTrans" cxnId="{3D7E801B-F694-4EAD-912B-A95360D02811}">
      <dgm:prSet/>
      <dgm:spPr/>
      <dgm:t>
        <a:bodyPr/>
        <a:lstStyle/>
        <a:p>
          <a:endParaRPr lang="sv-SE"/>
        </a:p>
      </dgm:t>
    </dgm:pt>
    <dgm:pt modelId="{FDCE49A8-8786-4FBC-9266-98CB4703BCAD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v-SE" sz="1100" b="1" dirty="0"/>
            <a:t>3. Mappning av ”röda” verksamheter</a:t>
          </a:r>
        </a:p>
      </dgm:t>
    </dgm:pt>
    <dgm:pt modelId="{6C80C582-5102-45F4-AF16-9E3F79A7F31E}" type="parTrans" cxnId="{1D3ADAFB-54CD-4832-A454-B9B0B2686369}">
      <dgm:prSet/>
      <dgm:spPr/>
      <dgm:t>
        <a:bodyPr/>
        <a:lstStyle/>
        <a:p>
          <a:endParaRPr lang="sv-SE"/>
        </a:p>
      </dgm:t>
    </dgm:pt>
    <dgm:pt modelId="{E7D97D12-F1FA-4F8F-AB55-86895B3F9922}" type="sibTrans" cxnId="{1D3ADAFB-54CD-4832-A454-B9B0B2686369}">
      <dgm:prSet/>
      <dgm:spPr/>
      <dgm:t>
        <a:bodyPr/>
        <a:lstStyle/>
        <a:p>
          <a:endParaRPr lang="sv-SE"/>
        </a:p>
      </dgm:t>
    </dgm:pt>
    <dgm:pt modelId="{FFE0F589-1F9B-4486-AC46-F4EFDA29B920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v-SE" sz="1100" b="1" dirty="0"/>
            <a:t>4. Granskning av mappning</a:t>
          </a:r>
        </a:p>
      </dgm:t>
    </dgm:pt>
    <dgm:pt modelId="{C5909863-1975-4547-9A37-E622B103A2FB}" type="parTrans" cxnId="{58B8414A-AFB3-4ADF-AB1F-382BA383765E}">
      <dgm:prSet/>
      <dgm:spPr/>
      <dgm:t>
        <a:bodyPr/>
        <a:lstStyle/>
        <a:p>
          <a:endParaRPr lang="sv-SE"/>
        </a:p>
      </dgm:t>
    </dgm:pt>
    <dgm:pt modelId="{D8FEB4A3-DD5F-46D2-A1F9-119058A277BE}" type="sibTrans" cxnId="{58B8414A-AFB3-4ADF-AB1F-382BA383765E}">
      <dgm:prSet/>
      <dgm:spPr/>
      <dgm:t>
        <a:bodyPr/>
        <a:lstStyle/>
        <a:p>
          <a:endParaRPr lang="sv-SE"/>
        </a:p>
      </dgm:t>
    </dgm:pt>
    <dgm:pt modelId="{3A253B39-A9B0-46AF-8E64-E98C5433088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v-SE" sz="1100" b="1" dirty="0"/>
            <a:t>5. Publicering av mappningen</a:t>
          </a:r>
        </a:p>
      </dgm:t>
    </dgm:pt>
    <dgm:pt modelId="{5FFBA848-59CC-45E6-A996-3B90B0642E4B}" type="parTrans" cxnId="{5C3AFA7C-787B-4239-A3EA-B2D218E04D30}">
      <dgm:prSet/>
      <dgm:spPr/>
      <dgm:t>
        <a:bodyPr/>
        <a:lstStyle/>
        <a:p>
          <a:endParaRPr lang="sv-SE"/>
        </a:p>
      </dgm:t>
    </dgm:pt>
    <dgm:pt modelId="{4C186077-D43E-4068-948D-9E4934A54ADC}" type="sibTrans" cxnId="{5C3AFA7C-787B-4239-A3EA-B2D218E04D30}">
      <dgm:prSet/>
      <dgm:spPr/>
      <dgm:t>
        <a:bodyPr/>
        <a:lstStyle/>
        <a:p>
          <a:endParaRPr lang="sv-SE"/>
        </a:p>
      </dgm:t>
    </dgm:pt>
    <dgm:pt modelId="{B0E9B36E-DFF9-4449-A72D-D0FCB0B574A7}" type="pres">
      <dgm:prSet presAssocID="{688CD226-6E28-4CD0-82EC-DCC905F6B77F}" presName="Name0" presStyleCnt="0">
        <dgm:presLayoutVars>
          <dgm:dir/>
          <dgm:resizeHandles val="exact"/>
        </dgm:presLayoutVars>
      </dgm:prSet>
      <dgm:spPr/>
    </dgm:pt>
    <dgm:pt modelId="{B9C6AD50-9463-4DC0-98E6-3786ADA115E0}" type="pres">
      <dgm:prSet presAssocID="{14E60A9B-4C5A-42F3-8ED5-13E6221CDA60}" presName="node" presStyleLbl="node1" presStyleIdx="0" presStyleCnt="5" custScaleX="130185">
        <dgm:presLayoutVars>
          <dgm:bulletEnabled val="1"/>
        </dgm:presLayoutVars>
      </dgm:prSet>
      <dgm:spPr/>
    </dgm:pt>
    <dgm:pt modelId="{F9D57750-378D-424F-97E8-138630584D0E}" type="pres">
      <dgm:prSet presAssocID="{429FA301-91B4-4830-A4E0-FECA2C7B5E6D}" presName="sibTrans" presStyleLbl="sibTrans2D1" presStyleIdx="0" presStyleCnt="4"/>
      <dgm:spPr/>
    </dgm:pt>
    <dgm:pt modelId="{FA4F812F-BA3B-4E96-9135-79DE899EC029}" type="pres">
      <dgm:prSet presAssocID="{429FA301-91B4-4830-A4E0-FECA2C7B5E6D}" presName="connectorText" presStyleLbl="sibTrans2D1" presStyleIdx="0" presStyleCnt="4"/>
      <dgm:spPr/>
    </dgm:pt>
    <dgm:pt modelId="{5BB77007-6CE5-4F68-A1E6-BD17FFDF3AF9}" type="pres">
      <dgm:prSet presAssocID="{99245C3D-C1C5-49A2-93AC-5A5C7044A7FE}" presName="node" presStyleLbl="node1" presStyleIdx="1" presStyleCnt="5" custScaleX="111570">
        <dgm:presLayoutVars>
          <dgm:bulletEnabled val="1"/>
        </dgm:presLayoutVars>
      </dgm:prSet>
      <dgm:spPr/>
    </dgm:pt>
    <dgm:pt modelId="{162C3A26-43EC-42FD-AD30-129FDF29630E}" type="pres">
      <dgm:prSet presAssocID="{C59C4F15-E7FB-4BC3-9335-E0512461053C}" presName="sibTrans" presStyleLbl="sibTrans2D1" presStyleIdx="1" presStyleCnt="4"/>
      <dgm:spPr/>
    </dgm:pt>
    <dgm:pt modelId="{8BA48792-9AD9-49DD-B290-74DB7E78D35A}" type="pres">
      <dgm:prSet presAssocID="{C59C4F15-E7FB-4BC3-9335-E0512461053C}" presName="connectorText" presStyleLbl="sibTrans2D1" presStyleIdx="1" presStyleCnt="4"/>
      <dgm:spPr/>
    </dgm:pt>
    <dgm:pt modelId="{B1D3780B-9677-46B9-8D81-73CC59549051}" type="pres">
      <dgm:prSet presAssocID="{FDCE49A8-8786-4FBC-9266-98CB4703BCAD}" presName="node" presStyleLbl="node1" presStyleIdx="2" presStyleCnt="5" custLinFactNeighborX="1023" custLinFactNeighborY="836">
        <dgm:presLayoutVars>
          <dgm:bulletEnabled val="1"/>
        </dgm:presLayoutVars>
      </dgm:prSet>
      <dgm:spPr/>
    </dgm:pt>
    <dgm:pt modelId="{527FD1C6-066F-4B20-8699-A0A72AC6D956}" type="pres">
      <dgm:prSet presAssocID="{E7D97D12-F1FA-4F8F-AB55-86895B3F9922}" presName="sibTrans" presStyleLbl="sibTrans2D1" presStyleIdx="2" presStyleCnt="4"/>
      <dgm:spPr/>
    </dgm:pt>
    <dgm:pt modelId="{6980B51B-01E0-4CD5-BB76-AF1495247935}" type="pres">
      <dgm:prSet presAssocID="{E7D97D12-F1FA-4F8F-AB55-86895B3F9922}" presName="connectorText" presStyleLbl="sibTrans2D1" presStyleIdx="2" presStyleCnt="4"/>
      <dgm:spPr/>
    </dgm:pt>
    <dgm:pt modelId="{B27C1CA3-6E09-4138-86E9-DD92FB3D5E33}" type="pres">
      <dgm:prSet presAssocID="{FFE0F589-1F9B-4486-AC46-F4EFDA29B920}" presName="node" presStyleLbl="node1" presStyleIdx="3" presStyleCnt="5" custLinFactNeighborX="1023" custLinFactNeighborY="836">
        <dgm:presLayoutVars>
          <dgm:bulletEnabled val="1"/>
        </dgm:presLayoutVars>
      </dgm:prSet>
      <dgm:spPr/>
    </dgm:pt>
    <dgm:pt modelId="{DE7F7506-ED0C-4E22-BF11-8DA31BA401AF}" type="pres">
      <dgm:prSet presAssocID="{D8FEB4A3-DD5F-46D2-A1F9-119058A277BE}" presName="sibTrans" presStyleLbl="sibTrans2D1" presStyleIdx="3" presStyleCnt="4"/>
      <dgm:spPr/>
    </dgm:pt>
    <dgm:pt modelId="{89718B8F-B031-4C8A-BEC0-0DCCE0886561}" type="pres">
      <dgm:prSet presAssocID="{D8FEB4A3-DD5F-46D2-A1F9-119058A277BE}" presName="connectorText" presStyleLbl="sibTrans2D1" presStyleIdx="3" presStyleCnt="4"/>
      <dgm:spPr/>
    </dgm:pt>
    <dgm:pt modelId="{913FFF35-DD13-404B-B58E-67CA985682EE}" type="pres">
      <dgm:prSet presAssocID="{3A253B39-A9B0-46AF-8E64-E98C54330881}" presName="node" presStyleLbl="node1" presStyleIdx="4" presStyleCnt="5" custLinFactNeighborX="1023" custLinFactNeighborY="836">
        <dgm:presLayoutVars>
          <dgm:bulletEnabled val="1"/>
        </dgm:presLayoutVars>
      </dgm:prSet>
      <dgm:spPr/>
    </dgm:pt>
  </dgm:ptLst>
  <dgm:cxnLst>
    <dgm:cxn modelId="{A08A7E16-57A6-4494-BAF3-3D5CC61284EF}" type="presOf" srcId="{E7D97D12-F1FA-4F8F-AB55-86895B3F9922}" destId="{527FD1C6-066F-4B20-8699-A0A72AC6D956}" srcOrd="0" destOrd="0" presId="urn:microsoft.com/office/officeart/2005/8/layout/process1"/>
    <dgm:cxn modelId="{01247E1A-78C7-467E-B92D-8E1F3980DA35}" type="presOf" srcId="{E7D97D12-F1FA-4F8F-AB55-86895B3F9922}" destId="{6980B51B-01E0-4CD5-BB76-AF1495247935}" srcOrd="1" destOrd="0" presId="urn:microsoft.com/office/officeart/2005/8/layout/process1"/>
    <dgm:cxn modelId="{3D7E801B-F694-4EAD-912B-A95360D02811}" srcId="{688CD226-6E28-4CD0-82EC-DCC905F6B77F}" destId="{99245C3D-C1C5-49A2-93AC-5A5C7044A7FE}" srcOrd="1" destOrd="0" parTransId="{4E36F1EA-E441-4F5C-A52E-96FA1BA522DF}" sibTransId="{C59C4F15-E7FB-4BC3-9335-E0512461053C}"/>
    <dgm:cxn modelId="{C584E23F-01EC-43A9-8295-0D4D74C71366}" type="presOf" srcId="{FFE0F589-1F9B-4486-AC46-F4EFDA29B920}" destId="{B27C1CA3-6E09-4138-86E9-DD92FB3D5E33}" srcOrd="0" destOrd="0" presId="urn:microsoft.com/office/officeart/2005/8/layout/process1"/>
    <dgm:cxn modelId="{F6855044-5936-40C1-A573-FDEFCBA4DC30}" type="presOf" srcId="{3A253B39-A9B0-46AF-8E64-E98C54330881}" destId="{913FFF35-DD13-404B-B58E-67CA985682EE}" srcOrd="0" destOrd="0" presId="urn:microsoft.com/office/officeart/2005/8/layout/process1"/>
    <dgm:cxn modelId="{5D09AD68-612E-4467-B470-77C3AD0E9B66}" type="presOf" srcId="{688CD226-6E28-4CD0-82EC-DCC905F6B77F}" destId="{B0E9B36E-DFF9-4449-A72D-D0FCB0B574A7}" srcOrd="0" destOrd="0" presId="urn:microsoft.com/office/officeart/2005/8/layout/process1"/>
    <dgm:cxn modelId="{58B8414A-AFB3-4ADF-AB1F-382BA383765E}" srcId="{688CD226-6E28-4CD0-82EC-DCC905F6B77F}" destId="{FFE0F589-1F9B-4486-AC46-F4EFDA29B920}" srcOrd="3" destOrd="0" parTransId="{C5909863-1975-4547-9A37-E622B103A2FB}" sibTransId="{D8FEB4A3-DD5F-46D2-A1F9-119058A277BE}"/>
    <dgm:cxn modelId="{B0D8236D-E729-477B-B49B-9A4F37E7ADE1}" type="presOf" srcId="{14E60A9B-4C5A-42F3-8ED5-13E6221CDA60}" destId="{B9C6AD50-9463-4DC0-98E6-3786ADA115E0}" srcOrd="0" destOrd="0" presId="urn:microsoft.com/office/officeart/2005/8/layout/process1"/>
    <dgm:cxn modelId="{CDF4CA52-85F1-42FA-AA2B-24A159BDF6E9}" type="presOf" srcId="{429FA301-91B4-4830-A4E0-FECA2C7B5E6D}" destId="{FA4F812F-BA3B-4E96-9135-79DE899EC029}" srcOrd="1" destOrd="0" presId="urn:microsoft.com/office/officeart/2005/8/layout/process1"/>
    <dgm:cxn modelId="{0160DB52-C032-46EB-A4E2-24F44C30EA5B}" type="presOf" srcId="{D8FEB4A3-DD5F-46D2-A1F9-119058A277BE}" destId="{DE7F7506-ED0C-4E22-BF11-8DA31BA401AF}" srcOrd="0" destOrd="0" presId="urn:microsoft.com/office/officeart/2005/8/layout/process1"/>
    <dgm:cxn modelId="{8AFCE072-AB43-4716-86C2-0ED1EB46DF14}" type="presOf" srcId="{429FA301-91B4-4830-A4E0-FECA2C7B5E6D}" destId="{F9D57750-378D-424F-97E8-138630584D0E}" srcOrd="0" destOrd="0" presId="urn:microsoft.com/office/officeart/2005/8/layout/process1"/>
    <dgm:cxn modelId="{A57DA27A-D469-437F-9A84-089C29734280}" type="presOf" srcId="{C59C4F15-E7FB-4BC3-9335-E0512461053C}" destId="{162C3A26-43EC-42FD-AD30-129FDF29630E}" srcOrd="0" destOrd="0" presId="urn:microsoft.com/office/officeart/2005/8/layout/process1"/>
    <dgm:cxn modelId="{5C3AFA7C-787B-4239-A3EA-B2D218E04D30}" srcId="{688CD226-6E28-4CD0-82EC-DCC905F6B77F}" destId="{3A253B39-A9B0-46AF-8E64-E98C54330881}" srcOrd="4" destOrd="0" parTransId="{5FFBA848-59CC-45E6-A996-3B90B0642E4B}" sibTransId="{4C186077-D43E-4068-948D-9E4934A54ADC}"/>
    <dgm:cxn modelId="{7488B77F-69C0-446F-8761-813FB5023CF3}" type="presOf" srcId="{D8FEB4A3-DD5F-46D2-A1F9-119058A277BE}" destId="{89718B8F-B031-4C8A-BEC0-0DCCE0886561}" srcOrd="1" destOrd="0" presId="urn:microsoft.com/office/officeart/2005/8/layout/process1"/>
    <dgm:cxn modelId="{B6B08093-3B9A-48B5-B319-81A90E20D5C0}" type="presOf" srcId="{FDCE49A8-8786-4FBC-9266-98CB4703BCAD}" destId="{B1D3780B-9677-46B9-8D81-73CC59549051}" srcOrd="0" destOrd="0" presId="urn:microsoft.com/office/officeart/2005/8/layout/process1"/>
    <dgm:cxn modelId="{4A99819C-A270-49EC-AC63-9C6C83D725CC}" type="presOf" srcId="{99245C3D-C1C5-49A2-93AC-5A5C7044A7FE}" destId="{5BB77007-6CE5-4F68-A1E6-BD17FFDF3AF9}" srcOrd="0" destOrd="0" presId="urn:microsoft.com/office/officeart/2005/8/layout/process1"/>
    <dgm:cxn modelId="{C46C7B9D-AF38-4F59-A617-DA889611DB5B}" srcId="{688CD226-6E28-4CD0-82EC-DCC905F6B77F}" destId="{14E60A9B-4C5A-42F3-8ED5-13E6221CDA60}" srcOrd="0" destOrd="0" parTransId="{B7D549C8-EC15-469C-9B58-D1E077F4FF9C}" sibTransId="{429FA301-91B4-4830-A4E0-FECA2C7B5E6D}"/>
    <dgm:cxn modelId="{5361F9A6-7135-4D9D-82D1-E24D2BAE694D}" type="presOf" srcId="{C59C4F15-E7FB-4BC3-9335-E0512461053C}" destId="{8BA48792-9AD9-49DD-B290-74DB7E78D35A}" srcOrd="1" destOrd="0" presId="urn:microsoft.com/office/officeart/2005/8/layout/process1"/>
    <dgm:cxn modelId="{1D3ADAFB-54CD-4832-A454-B9B0B2686369}" srcId="{688CD226-6E28-4CD0-82EC-DCC905F6B77F}" destId="{FDCE49A8-8786-4FBC-9266-98CB4703BCAD}" srcOrd="2" destOrd="0" parTransId="{6C80C582-5102-45F4-AF16-9E3F79A7F31E}" sibTransId="{E7D97D12-F1FA-4F8F-AB55-86895B3F9922}"/>
    <dgm:cxn modelId="{E1FFB45E-ACF5-4F5D-A4F6-D05B85F4070F}" type="presParOf" srcId="{B0E9B36E-DFF9-4449-A72D-D0FCB0B574A7}" destId="{B9C6AD50-9463-4DC0-98E6-3786ADA115E0}" srcOrd="0" destOrd="0" presId="urn:microsoft.com/office/officeart/2005/8/layout/process1"/>
    <dgm:cxn modelId="{A1DAC26B-792E-4217-82E0-FC3AF6F50430}" type="presParOf" srcId="{B0E9B36E-DFF9-4449-A72D-D0FCB0B574A7}" destId="{F9D57750-378D-424F-97E8-138630584D0E}" srcOrd="1" destOrd="0" presId="urn:microsoft.com/office/officeart/2005/8/layout/process1"/>
    <dgm:cxn modelId="{C4C52CD1-E8E4-4B74-8970-E87EAB986E20}" type="presParOf" srcId="{F9D57750-378D-424F-97E8-138630584D0E}" destId="{FA4F812F-BA3B-4E96-9135-79DE899EC029}" srcOrd="0" destOrd="0" presId="urn:microsoft.com/office/officeart/2005/8/layout/process1"/>
    <dgm:cxn modelId="{66647B4A-2A1A-499F-A2F5-65D38676FCB2}" type="presParOf" srcId="{B0E9B36E-DFF9-4449-A72D-D0FCB0B574A7}" destId="{5BB77007-6CE5-4F68-A1E6-BD17FFDF3AF9}" srcOrd="2" destOrd="0" presId="urn:microsoft.com/office/officeart/2005/8/layout/process1"/>
    <dgm:cxn modelId="{610CDDB8-177F-4231-BED5-C9BF0BBA8D37}" type="presParOf" srcId="{B0E9B36E-DFF9-4449-A72D-D0FCB0B574A7}" destId="{162C3A26-43EC-42FD-AD30-129FDF29630E}" srcOrd="3" destOrd="0" presId="urn:microsoft.com/office/officeart/2005/8/layout/process1"/>
    <dgm:cxn modelId="{8B9D44A2-3C79-4C6F-845E-BD0D6AD3E0C6}" type="presParOf" srcId="{162C3A26-43EC-42FD-AD30-129FDF29630E}" destId="{8BA48792-9AD9-49DD-B290-74DB7E78D35A}" srcOrd="0" destOrd="0" presId="urn:microsoft.com/office/officeart/2005/8/layout/process1"/>
    <dgm:cxn modelId="{066956F8-07D7-4648-9485-D8BF5FF2CDE1}" type="presParOf" srcId="{B0E9B36E-DFF9-4449-A72D-D0FCB0B574A7}" destId="{B1D3780B-9677-46B9-8D81-73CC59549051}" srcOrd="4" destOrd="0" presId="urn:microsoft.com/office/officeart/2005/8/layout/process1"/>
    <dgm:cxn modelId="{A42D7049-D154-4DC5-9279-2D8CA7F672C2}" type="presParOf" srcId="{B0E9B36E-DFF9-4449-A72D-D0FCB0B574A7}" destId="{527FD1C6-066F-4B20-8699-A0A72AC6D956}" srcOrd="5" destOrd="0" presId="urn:microsoft.com/office/officeart/2005/8/layout/process1"/>
    <dgm:cxn modelId="{16CE33CB-BC4E-4B94-8100-BB53AC85796D}" type="presParOf" srcId="{527FD1C6-066F-4B20-8699-A0A72AC6D956}" destId="{6980B51B-01E0-4CD5-BB76-AF1495247935}" srcOrd="0" destOrd="0" presId="urn:microsoft.com/office/officeart/2005/8/layout/process1"/>
    <dgm:cxn modelId="{891B0B5D-DF0B-473C-A198-CCE0B520383D}" type="presParOf" srcId="{B0E9B36E-DFF9-4449-A72D-D0FCB0B574A7}" destId="{B27C1CA3-6E09-4138-86E9-DD92FB3D5E33}" srcOrd="6" destOrd="0" presId="urn:microsoft.com/office/officeart/2005/8/layout/process1"/>
    <dgm:cxn modelId="{F9446067-697F-472E-91F9-A4599E6B3AD4}" type="presParOf" srcId="{B0E9B36E-DFF9-4449-A72D-D0FCB0B574A7}" destId="{DE7F7506-ED0C-4E22-BF11-8DA31BA401AF}" srcOrd="7" destOrd="0" presId="urn:microsoft.com/office/officeart/2005/8/layout/process1"/>
    <dgm:cxn modelId="{0CCD485E-ACE0-4767-B8F5-3B30DB138AF9}" type="presParOf" srcId="{DE7F7506-ED0C-4E22-BF11-8DA31BA401AF}" destId="{89718B8F-B031-4C8A-BEC0-0DCCE0886561}" srcOrd="0" destOrd="0" presId="urn:microsoft.com/office/officeart/2005/8/layout/process1"/>
    <dgm:cxn modelId="{8E186682-5B4A-4FE8-A96D-13BC15143F04}" type="presParOf" srcId="{B0E9B36E-DFF9-4449-A72D-D0FCB0B574A7}" destId="{913FFF35-DD13-404B-B58E-67CA985682E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6AD50-9463-4DC0-98E6-3786ADA115E0}">
      <dsp:nvSpPr>
        <dsp:cNvPr id="0" name=""/>
        <dsp:cNvSpPr/>
      </dsp:nvSpPr>
      <dsp:spPr>
        <a:xfrm>
          <a:off x="11500" y="817560"/>
          <a:ext cx="1990091" cy="917198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b="1" kern="1200" dirty="0"/>
            <a:t>1. Framtagandet av mappningsunderlag</a:t>
          </a:r>
        </a:p>
      </dsp:txBody>
      <dsp:txXfrm>
        <a:off x="38364" y="844424"/>
        <a:ext cx="1936363" cy="863470"/>
      </dsp:txXfrm>
    </dsp:sp>
    <dsp:sp modelId="{F9D57750-378D-424F-97E8-138630584D0E}">
      <dsp:nvSpPr>
        <dsp:cNvPr id="0" name=""/>
        <dsp:cNvSpPr/>
      </dsp:nvSpPr>
      <dsp:spPr>
        <a:xfrm>
          <a:off x="2154458" y="1086605"/>
          <a:ext cx="324076" cy="379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400" kern="1200"/>
        </a:p>
      </dsp:txBody>
      <dsp:txXfrm>
        <a:off x="2154458" y="1162427"/>
        <a:ext cx="226853" cy="227464"/>
      </dsp:txXfrm>
    </dsp:sp>
    <dsp:sp modelId="{5BB77007-6CE5-4F68-A1E6-BD17FFDF3AF9}">
      <dsp:nvSpPr>
        <dsp:cNvPr id="0" name=""/>
        <dsp:cNvSpPr/>
      </dsp:nvSpPr>
      <dsp:spPr>
        <a:xfrm>
          <a:off x="2613058" y="817560"/>
          <a:ext cx="1705530" cy="917198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b="1" kern="1200" dirty="0"/>
            <a:t>2. Granskning av mappningsunderlaget</a:t>
          </a:r>
        </a:p>
      </dsp:txBody>
      <dsp:txXfrm>
        <a:off x="2639922" y="844424"/>
        <a:ext cx="1651802" cy="863470"/>
      </dsp:txXfrm>
    </dsp:sp>
    <dsp:sp modelId="{162C3A26-43EC-42FD-AD30-129FDF29630E}">
      <dsp:nvSpPr>
        <dsp:cNvPr id="0" name=""/>
        <dsp:cNvSpPr/>
      </dsp:nvSpPr>
      <dsp:spPr>
        <a:xfrm rot="11795">
          <a:off x="4473018" y="1090623"/>
          <a:ext cx="327394" cy="379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400" kern="1200"/>
        </a:p>
      </dsp:txBody>
      <dsp:txXfrm>
        <a:off x="4473018" y="1166277"/>
        <a:ext cx="229176" cy="227464"/>
      </dsp:txXfrm>
    </dsp:sp>
    <dsp:sp modelId="{B1D3780B-9677-46B9-8D81-73CC59549051}">
      <dsp:nvSpPr>
        <dsp:cNvPr id="0" name=""/>
        <dsp:cNvSpPr/>
      </dsp:nvSpPr>
      <dsp:spPr>
        <a:xfrm>
          <a:off x="4936310" y="825228"/>
          <a:ext cx="1528664" cy="917198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b="1" kern="1200" dirty="0"/>
            <a:t>3. Mappning av ”röda” verksamheter</a:t>
          </a:r>
        </a:p>
      </dsp:txBody>
      <dsp:txXfrm>
        <a:off x="4963174" y="852092"/>
        <a:ext cx="1474936" cy="863470"/>
      </dsp:txXfrm>
    </dsp:sp>
    <dsp:sp modelId="{527FD1C6-066F-4B20-8699-A0A72AC6D956}">
      <dsp:nvSpPr>
        <dsp:cNvPr id="0" name=""/>
        <dsp:cNvSpPr/>
      </dsp:nvSpPr>
      <dsp:spPr>
        <a:xfrm>
          <a:off x="6617840" y="1094273"/>
          <a:ext cx="324076" cy="379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400" kern="1200"/>
        </a:p>
      </dsp:txBody>
      <dsp:txXfrm>
        <a:off x="6617840" y="1170095"/>
        <a:ext cx="226853" cy="227464"/>
      </dsp:txXfrm>
    </dsp:sp>
    <dsp:sp modelId="{B27C1CA3-6E09-4138-86E9-DD92FB3D5E33}">
      <dsp:nvSpPr>
        <dsp:cNvPr id="0" name=""/>
        <dsp:cNvSpPr/>
      </dsp:nvSpPr>
      <dsp:spPr>
        <a:xfrm>
          <a:off x="7076440" y="825228"/>
          <a:ext cx="1528664" cy="917198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b="1" kern="1200" dirty="0"/>
            <a:t>4. Granskning av mappning</a:t>
          </a:r>
        </a:p>
      </dsp:txBody>
      <dsp:txXfrm>
        <a:off x="7103304" y="852092"/>
        <a:ext cx="1474936" cy="863470"/>
      </dsp:txXfrm>
    </dsp:sp>
    <dsp:sp modelId="{DE7F7506-ED0C-4E22-BF11-8DA31BA401AF}">
      <dsp:nvSpPr>
        <dsp:cNvPr id="0" name=""/>
        <dsp:cNvSpPr/>
      </dsp:nvSpPr>
      <dsp:spPr>
        <a:xfrm>
          <a:off x="8757970" y="1094273"/>
          <a:ext cx="324076" cy="379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400" kern="1200"/>
        </a:p>
      </dsp:txBody>
      <dsp:txXfrm>
        <a:off x="8757970" y="1170095"/>
        <a:ext cx="226853" cy="227464"/>
      </dsp:txXfrm>
    </dsp:sp>
    <dsp:sp modelId="{913FFF35-DD13-404B-B58E-67CA985682EE}">
      <dsp:nvSpPr>
        <dsp:cNvPr id="0" name=""/>
        <dsp:cNvSpPr/>
      </dsp:nvSpPr>
      <dsp:spPr>
        <a:xfrm>
          <a:off x="9216570" y="825228"/>
          <a:ext cx="1528664" cy="917198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100" b="1" kern="1200" dirty="0"/>
            <a:t>5. Publicering av mappningen</a:t>
          </a:r>
        </a:p>
      </dsp:txBody>
      <dsp:txXfrm>
        <a:off x="9243434" y="852092"/>
        <a:ext cx="1474936" cy="863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412EE71E-84A5-C546-B795-2E41CC61CABB}" type="datetimeFigureOut">
              <a:rPr lang="sv-SE" smtClean="0"/>
              <a:pPr/>
              <a:t>2026-04-01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2194AD0D-3183-EA40-A9A1-BB387A69B505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398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A58D5B97-4DBB-7CA4-373E-FD901BAC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6738" y="6165851"/>
            <a:ext cx="8126861" cy="296862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E52366D-446B-C749-BB96-71CBF3AB55E3}" type="datetime1">
              <a:rPr lang="sv-SE" sz="1200" smtClean="0"/>
              <a:t>2026-04-01</a:t>
            </a:fld>
            <a:endParaRPr lang="sv-SE" sz="1200" dirty="0"/>
          </a:p>
        </p:txBody>
      </p:sp>
      <p:sp>
        <p:nvSpPr>
          <p:cNvPr id="29" name="Platshållare för text 28">
            <a:extLst>
              <a:ext uri="{FF2B5EF4-FFF2-40B4-BE49-F238E27FC236}">
                <a16:creationId xmlns:a16="http://schemas.microsoft.com/office/drawing/2014/main" id="{17FBBA03-59BD-E0FE-FE29-384D1FCF52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6739" y="5768421"/>
            <a:ext cx="8126861" cy="360420"/>
          </a:xfrm>
        </p:spPr>
        <p:txBody>
          <a:bodyPr>
            <a:spAutoFit/>
          </a:bodyPr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023002E-576A-E543-026A-2C495337F8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6739" y="5395488"/>
            <a:ext cx="8126861" cy="323165"/>
          </a:xfrm>
        </p:spPr>
        <p:txBody>
          <a:bodyPr anchor="b">
            <a:spAutoFit/>
          </a:bodyPr>
          <a:lstStyle>
            <a:lvl1pPr marL="0" indent="0" algn="l">
              <a:lnSpc>
                <a:spcPts val="18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Namn </a:t>
            </a:r>
            <a:r>
              <a:rPr lang="sv-SE" dirty="0" err="1"/>
              <a:t>Namnsson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E2D3FE5-2B6E-4612-8A63-6AD0E5DB8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8" y="2554965"/>
            <a:ext cx="8163932" cy="1748070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176C684F-6FAA-14C9-BA52-76CCE509A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pic>
        <p:nvPicPr>
          <p:cNvPr id="20" name="Bildobjekt 19">
            <a:extLst>
              <a:ext uri="{FF2B5EF4-FFF2-40B4-BE49-F238E27FC236}">
                <a16:creationId xmlns:a16="http://schemas.microsoft.com/office/drawing/2014/main" id="{18A57FDD-CF67-107D-AD6A-7F1299D1E0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62"/>
          <a:stretch>
            <a:fillRect/>
          </a:stretch>
        </p:blipFill>
        <p:spPr>
          <a:xfrm>
            <a:off x="8483600" y="0"/>
            <a:ext cx="370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92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F12B3E65-23A3-3A3C-053D-47015330665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91074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26067E6D-2CAC-903B-BD59-758F4D80F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374766"/>
            <a:ext cx="5523246" cy="4526162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9EC87FD7-7584-60CE-7904-CAD052011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11436638" cy="856367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6" name="Bild 5">
            <a:extLst>
              <a:ext uri="{FF2B5EF4-FFF2-40B4-BE49-F238E27FC236}">
                <a16:creationId xmlns:a16="http://schemas.microsoft.com/office/drawing/2014/main" id="{E8FCAEA7-6915-16BA-CBC6-F51897E4C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1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mn + bild 4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>
            <a:extLst>
              <a:ext uri="{FF2B5EF4-FFF2-40B4-BE49-F238E27FC236}">
                <a16:creationId xmlns:a16="http://schemas.microsoft.com/office/drawing/2014/main" id="{CFF307A5-1A97-CA62-51CA-8B94648A6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7" name="Platshållare för text 40">
            <a:extLst>
              <a:ext uri="{FF2B5EF4-FFF2-40B4-BE49-F238E27FC236}">
                <a16:creationId xmlns:a16="http://schemas.microsoft.com/office/drawing/2014/main" id="{134AF99F-2CF8-367C-ED62-DDA5626E17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81662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779E707-A5E2-32D1-3432-CCC708DC25B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081662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3" name="Platshållare för bild 4">
            <a:extLst>
              <a:ext uri="{FF2B5EF4-FFF2-40B4-BE49-F238E27FC236}">
                <a16:creationId xmlns:a16="http://schemas.microsoft.com/office/drawing/2014/main" id="{79BC5922-E026-95D6-B670-35D0BA521E3A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19991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569DE17A-6BC7-D6D6-DC18-6897295A34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52481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4" name="Platshållare för text 40">
            <a:extLst>
              <a:ext uri="{FF2B5EF4-FFF2-40B4-BE49-F238E27FC236}">
                <a16:creationId xmlns:a16="http://schemas.microsoft.com/office/drawing/2014/main" id="{0290BFB7-2757-C186-DC00-0599DB84F9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52481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2" name="Platshållare för bild 4">
            <a:extLst>
              <a:ext uri="{FF2B5EF4-FFF2-40B4-BE49-F238E27FC236}">
                <a16:creationId xmlns:a16="http://schemas.microsoft.com/office/drawing/2014/main" id="{1FF6D9D4-3B4F-B917-6DB2-042A449074D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28623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3" name="Platshållare för text 40">
            <a:extLst>
              <a:ext uri="{FF2B5EF4-FFF2-40B4-BE49-F238E27FC236}">
                <a16:creationId xmlns:a16="http://schemas.microsoft.com/office/drawing/2014/main" id="{494D1AF0-66E2-B815-029B-C700150AEBF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8799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22" name="Platshållare för text 40">
            <a:extLst>
              <a:ext uri="{FF2B5EF4-FFF2-40B4-BE49-F238E27FC236}">
                <a16:creationId xmlns:a16="http://schemas.microsoft.com/office/drawing/2014/main" id="{223D620D-3A6A-C9FF-29C8-3BD4D37F33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38799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887E929E-1235-F6D1-6FED-58F07258BEE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37255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48" name="Platshållare för text 40">
            <a:extLst>
              <a:ext uri="{FF2B5EF4-FFF2-40B4-BE49-F238E27FC236}">
                <a16:creationId xmlns:a16="http://schemas.microsoft.com/office/drawing/2014/main" id="{F206BDF8-0932-C34B-3E45-73A3992E57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56114" y="5292106"/>
            <a:ext cx="2550865" cy="306000"/>
          </a:xfrm>
          <a:noFill/>
          <a:ln w="254000">
            <a:noFill/>
            <a:miter lim="800000"/>
          </a:ln>
        </p:spPr>
        <p:txBody>
          <a:bodyPr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titel här</a:t>
            </a:r>
          </a:p>
        </p:txBody>
      </p:sp>
      <p:sp>
        <p:nvSpPr>
          <p:cNvPr id="41" name="Platshållare för text 40">
            <a:extLst>
              <a:ext uri="{FF2B5EF4-FFF2-40B4-BE49-F238E27FC236}">
                <a16:creationId xmlns:a16="http://schemas.microsoft.com/office/drawing/2014/main" id="{43857002-B30F-004F-D0D9-20A47C8D33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6114" y="4949841"/>
            <a:ext cx="2550865" cy="338554"/>
          </a:xfrm>
          <a:noFill/>
          <a:ln w="254000">
            <a:noFill/>
            <a:miter lim="800000"/>
          </a:ln>
        </p:spPr>
        <p:txBody>
          <a:bodyPr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namn här</a:t>
            </a:r>
          </a:p>
        </p:txBody>
      </p:sp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ADA1EF5B-CA56-A2DC-00C8-24CD0BAB331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8879" y="1752437"/>
            <a:ext cx="2550865" cy="2832100"/>
          </a:xfrm>
          <a:prstGeom prst="roundRect">
            <a:avLst>
              <a:gd name="adj" fmla="val 232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7" name="Platshållare för text 8">
            <a:extLst>
              <a:ext uri="{FF2B5EF4-FFF2-40B4-BE49-F238E27FC236}">
                <a16:creationId xmlns:a16="http://schemas.microsoft.com/office/drawing/2014/main" id="{DB9FCF46-FDFB-D1D7-1398-91ABB05FAB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6" name="Rubrik 1">
            <a:extLst>
              <a:ext uri="{FF2B5EF4-FFF2-40B4-BE49-F238E27FC236}">
                <a16:creationId xmlns:a16="http://schemas.microsoft.com/office/drawing/2014/main" id="{AF17E7C0-9ACF-35B4-D04D-38A9A733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769998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3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med rundade hörn 16">
            <a:extLst>
              <a:ext uri="{FF2B5EF4-FFF2-40B4-BE49-F238E27FC236}">
                <a16:creationId xmlns:a16="http://schemas.microsoft.com/office/drawing/2014/main" id="{4B42C060-305E-9F78-243A-001FB40F2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343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 10">
            <a:extLst>
              <a:ext uri="{FF2B5EF4-FFF2-40B4-BE49-F238E27FC236}">
                <a16:creationId xmlns:a16="http://schemas.microsoft.com/office/drawing/2014/main" id="{66341A13-2CFD-961E-9EFF-957BA5312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24" name="Rektangel med rundade hörn 23">
            <a:extLst>
              <a:ext uri="{FF2B5EF4-FFF2-40B4-BE49-F238E27FC236}">
                <a16:creationId xmlns:a16="http://schemas.microsoft.com/office/drawing/2014/main" id="{7D954E3C-F3DA-BF38-05E2-B2299A297E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8241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ktangel med rundade hörn 27">
            <a:extLst>
              <a:ext uri="{FF2B5EF4-FFF2-40B4-BE49-F238E27FC236}">
                <a16:creationId xmlns:a16="http://schemas.microsoft.com/office/drawing/2014/main" id="{CB5F6F5C-7C51-DB82-C5CD-15B8D232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84292" y="1581406"/>
            <a:ext cx="3623416" cy="4441442"/>
          </a:xfrm>
          <a:prstGeom prst="roundRect">
            <a:avLst>
              <a:gd name="adj" fmla="val 21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Platshållare för text 40">
            <a:extLst>
              <a:ext uri="{FF2B5EF4-FFF2-40B4-BE49-F238E27FC236}">
                <a16:creationId xmlns:a16="http://schemas.microsoft.com/office/drawing/2014/main" id="{546D95A3-041F-BACD-CFC1-F5A8C794E84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90862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5" name="Platshållare för text 40">
            <a:extLst>
              <a:ext uri="{FF2B5EF4-FFF2-40B4-BE49-F238E27FC236}">
                <a16:creationId xmlns:a16="http://schemas.microsoft.com/office/drawing/2014/main" id="{01C38230-94AE-1A03-95B6-99DBEB03D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90862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7" name="Platshållare för bild 4">
            <a:extLst>
              <a:ext uri="{FF2B5EF4-FFF2-40B4-BE49-F238E27FC236}">
                <a16:creationId xmlns:a16="http://schemas.microsoft.com/office/drawing/2014/main" id="{7813B2D8-A08B-725F-0DD0-CA877FD241A0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269244" y="1730449"/>
            <a:ext cx="3321800" cy="2832100"/>
          </a:xfrm>
          <a:prstGeom prst="roundRect">
            <a:avLst>
              <a:gd name="adj" fmla="val 2316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0" name="Platshållare för text 40">
            <a:extLst>
              <a:ext uri="{FF2B5EF4-FFF2-40B4-BE49-F238E27FC236}">
                <a16:creationId xmlns:a16="http://schemas.microsoft.com/office/drawing/2014/main" id="{8E7E737B-EA89-3D15-7BB7-2F7F48B8E09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356913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9" name="Platshållare för text 40">
            <a:extLst>
              <a:ext uri="{FF2B5EF4-FFF2-40B4-BE49-F238E27FC236}">
                <a16:creationId xmlns:a16="http://schemas.microsoft.com/office/drawing/2014/main" id="{B4D8E5E0-748B-E80E-4B1C-44960D0BB9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356913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31" name="Platshållare för bild 4">
            <a:extLst>
              <a:ext uri="{FF2B5EF4-FFF2-40B4-BE49-F238E27FC236}">
                <a16:creationId xmlns:a16="http://schemas.microsoft.com/office/drawing/2014/main" id="{A8034743-1469-DA5D-C535-D6A3DA5DCEC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435295" y="1730449"/>
            <a:ext cx="3321800" cy="2832100"/>
          </a:xfrm>
          <a:prstGeom prst="roundRect">
            <a:avLst>
              <a:gd name="adj" fmla="val 2540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1" name="Platshållare för text 40">
            <a:extLst>
              <a:ext uri="{FF2B5EF4-FFF2-40B4-BE49-F238E27FC236}">
                <a16:creationId xmlns:a16="http://schemas.microsoft.com/office/drawing/2014/main" id="{CFB2123D-BFEC-EB82-15F9-CEFD4A32B0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2964" y="5239366"/>
            <a:ext cx="3321800" cy="307777"/>
          </a:xfrm>
          <a:noFill/>
          <a:ln w="254000">
            <a:noFill/>
            <a:miter lim="800000"/>
          </a:ln>
        </p:spPr>
        <p:txBody>
          <a:bodyPr wrap="square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innehåll här</a:t>
            </a:r>
          </a:p>
        </p:txBody>
      </p:sp>
      <p:sp>
        <p:nvSpPr>
          <p:cNvPr id="20" name="Platshållare för text 40">
            <a:extLst>
              <a:ext uri="{FF2B5EF4-FFF2-40B4-BE49-F238E27FC236}">
                <a16:creationId xmlns:a16="http://schemas.microsoft.com/office/drawing/2014/main" id="{F5397780-75CA-74C2-D370-E2D1469C90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2964" y="4897101"/>
            <a:ext cx="3321800" cy="338554"/>
          </a:xfrm>
          <a:noFill/>
          <a:ln w="254000">
            <a:noFill/>
            <a:miter lim="800000"/>
          </a:ln>
        </p:spPr>
        <p:txBody>
          <a:bodyPr wrap="square" anchor="b">
            <a:spAutoFit/>
          </a:bodyPr>
          <a:lstStyle>
            <a:lvl1pPr marL="14288" indent="-14288">
              <a:lnSpc>
                <a:spcPct val="100000"/>
              </a:lnSpc>
              <a:buNone/>
              <a:tabLst/>
              <a:defRPr sz="1600">
                <a:latin typeface="+mj-lt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v-SE" dirty="0"/>
              <a:t>Skriv rubrik här</a:t>
            </a:r>
          </a:p>
        </p:txBody>
      </p:sp>
      <p:sp>
        <p:nvSpPr>
          <p:cNvPr id="22" name="Platshållare för bild 4">
            <a:extLst>
              <a:ext uri="{FF2B5EF4-FFF2-40B4-BE49-F238E27FC236}">
                <a16:creationId xmlns:a16="http://schemas.microsoft.com/office/drawing/2014/main" id="{0BE56747-6A7D-9995-7DB0-F51E20F1C9A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01346" y="1730449"/>
            <a:ext cx="3321800" cy="2832100"/>
          </a:xfrm>
          <a:prstGeom prst="roundRect">
            <a:avLst>
              <a:gd name="adj" fmla="val 2204"/>
            </a:avLst>
          </a:prstGeom>
          <a:solidFill>
            <a:schemeClr val="bg1"/>
          </a:solidFill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8" name="Platshållare för text 8">
            <a:extLst>
              <a:ext uri="{FF2B5EF4-FFF2-40B4-BE49-F238E27FC236}">
                <a16:creationId xmlns:a16="http://schemas.microsoft.com/office/drawing/2014/main" id="{A50AAF1C-8CED-8203-72FE-336296B823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3491" y="598422"/>
            <a:ext cx="5554716" cy="876535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676FF661-5286-8921-A383-3F101683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42736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139852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EC9AECC9-2BE1-4BD5-EBA6-B738E7A15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8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47A4A40B-A23C-1BB3-54F1-D5B50BD17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824" y="395287"/>
            <a:ext cx="1651000" cy="304800"/>
          </a:xfrm>
          <a:prstGeom prst="rect">
            <a:avLst/>
          </a:prstGeom>
        </p:spPr>
      </p:pic>
      <p:sp>
        <p:nvSpPr>
          <p:cNvPr id="4" name="Platshållare för text 7">
            <a:extLst>
              <a:ext uri="{FF2B5EF4-FFF2-40B4-BE49-F238E27FC236}">
                <a16:creationId xmlns:a16="http://schemas.microsoft.com/office/drawing/2014/main" id="{15B59CED-3446-81DE-40BA-0DEF91041F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3683659"/>
            <a:ext cx="10328616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Här kan man skriva namn, avsändare, kontaktuppgifter eller läs mer på ehalsomyndigheten.se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52F610C-8305-472E-6642-B3D38FA72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4381" y="2247782"/>
            <a:ext cx="10328615" cy="1323439"/>
          </a:xfrm>
        </p:spPr>
        <p:txBody>
          <a:bodyPr anchor="b">
            <a:spAutoFit/>
          </a:bodyPr>
          <a:lstStyle>
            <a:lvl1pPr algn="l">
              <a:defRPr sz="4000">
                <a:solidFill>
                  <a:srgbClr val="EDF06F"/>
                </a:solidFill>
              </a:defRPr>
            </a:lvl1pPr>
          </a:lstStyle>
          <a:p>
            <a:r>
              <a:rPr lang="sv-SE" dirty="0"/>
              <a:t>Här kan man skriva ”Tack för att ni lyssnat” eller liknande</a:t>
            </a:r>
          </a:p>
        </p:txBody>
      </p:sp>
    </p:spTree>
    <p:extLst>
      <p:ext uri="{BB962C8B-B14F-4D97-AF65-F5344CB8AC3E}">
        <p14:creationId xmlns:p14="http://schemas.microsoft.com/office/powerpoint/2010/main" val="525908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 med logotyp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E-hälsomyndighetens logotyp.">
            <a:extLst>
              <a:ext uri="{FF2B5EF4-FFF2-40B4-BE49-F238E27FC236}">
                <a16:creationId xmlns:a16="http://schemas.microsoft.com/office/drawing/2014/main" id="{CB625EDA-3CC9-5A37-C53D-51EDA3A7921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14636" y="2263958"/>
            <a:ext cx="1962727" cy="233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3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s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4474932-6BA4-8EAE-FC36-B8594338C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2440" y="1597844"/>
            <a:ext cx="8009876" cy="2624180"/>
          </a:xfrm>
        </p:spPr>
        <p:txBody>
          <a:bodyPr>
            <a:spAutoFit/>
          </a:bodyPr>
          <a:lstStyle>
            <a:lvl1pPr marL="635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  <a:latin typeface="+mn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  <a:p>
            <a:pPr lvl="0"/>
            <a:r>
              <a:rPr lang="sv-SE" dirty="0"/>
              <a:t>Lägg till text</a:t>
            </a:r>
          </a:p>
        </p:txBody>
      </p:sp>
      <p:sp>
        <p:nvSpPr>
          <p:cNvPr id="2" name="Platshållare för text 3">
            <a:extLst>
              <a:ext uri="{FF2B5EF4-FFF2-40B4-BE49-F238E27FC236}">
                <a16:creationId xmlns:a16="http://schemas.microsoft.com/office/drawing/2014/main" id="{ADB75857-FB23-673D-F9FA-225FF5428E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28541" y="462437"/>
            <a:ext cx="11269901" cy="698846"/>
          </a:xfrm>
        </p:spPr>
        <p:txBody>
          <a:bodyPr>
            <a:spAutoFit/>
          </a:bodyPr>
          <a:lstStyle>
            <a:lvl1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>
                <a:solidFill>
                  <a:schemeClr val="bg1"/>
                </a:solidFill>
                <a:latin typeface="+mj-lt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Lägg till rubrik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51FD41DB-898D-1549-8C47-35137E1E7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4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">
    <p:bg>
      <p:bgPr>
        <a:solidFill>
          <a:srgbClr val="2E6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>
            <a:extLst>
              <a:ext uri="{FF2B5EF4-FFF2-40B4-BE49-F238E27FC236}">
                <a16:creationId xmlns:a16="http://schemas.microsoft.com/office/drawing/2014/main" id="{761CA84E-FE53-C69E-707B-6E038DF55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D9B0459A-4C1E-C272-CE4C-C2C3635536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783EF06E-2355-E64C-011A-2530B6C334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0898B70D-78DB-ADBF-5D08-7AFD856C3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207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bakgrundsbild">
    <p:bg>
      <p:bgPr>
        <a:solidFill>
          <a:srgbClr val="CAC7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B811E767-5D08-7FC2-FBA4-1D2548CCD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instruktion 2">
            <a:extLst>
              <a:ext uri="{FF2B5EF4-FFF2-40B4-BE49-F238E27FC236}">
                <a16:creationId xmlns:a16="http://schemas.microsoft.com/office/drawing/2014/main" id="{D6CCAEEF-CD80-D0E8-835E-74A9CFB6E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407187"/>
            <a:ext cx="5971142" cy="1178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SE">
                <a:solidFill>
                  <a:sysClr val="windowText" lastClr="000000"/>
                </a:solidFill>
              </a:rPr>
              <a:t>Byt bildbakgrund genom att högerklicka på </a:t>
            </a:r>
            <a:r>
              <a:rPr lang="sv-SE">
                <a:solidFill>
                  <a:sysClr val="windowText" lastClr="000000"/>
                </a:solidFill>
              </a:rPr>
              <a:t>sidan</a:t>
            </a:r>
            <a:r>
              <a:rPr lang="en-SE">
                <a:solidFill>
                  <a:sysClr val="windowText" lastClr="000000"/>
                </a:solidFill>
              </a:rPr>
              <a:t> och välj ”Formatera bakgrund”. Välj ”Bild eller </a:t>
            </a:r>
            <a:r>
              <a:rPr lang="sv-SE">
                <a:solidFill>
                  <a:sysClr val="windowText" lastClr="000000"/>
                </a:solidFill>
              </a:rPr>
              <a:t>strukturfyllning</a:t>
            </a:r>
            <a:r>
              <a:rPr lang="en-SE">
                <a:solidFill>
                  <a:sysClr val="windowText" lastClr="000000"/>
                </a:solidFill>
              </a:rPr>
              <a:t>” under fliken </a:t>
            </a:r>
            <a:r>
              <a:rPr lang="sv-SE">
                <a:solidFill>
                  <a:sysClr val="windowText" lastClr="000000"/>
                </a:solidFill>
              </a:rPr>
              <a:t>”</a:t>
            </a:r>
            <a:r>
              <a:rPr lang="en-SE">
                <a:solidFill>
                  <a:sysClr val="windowText" lastClr="000000"/>
                </a:solidFill>
              </a:rPr>
              <a:t>F</a:t>
            </a:r>
            <a:r>
              <a:rPr lang="sv-SE" err="1">
                <a:solidFill>
                  <a:sysClr val="windowText" lastClr="000000"/>
                </a:solidFill>
              </a:rPr>
              <a:t>yllning</a:t>
            </a:r>
            <a:r>
              <a:rPr lang="en-SE">
                <a:solidFill>
                  <a:sysClr val="windowText" lastClr="000000"/>
                </a:solidFill>
              </a:rPr>
              <a:t>”. Klicka på ”</a:t>
            </a:r>
            <a:r>
              <a:rPr lang="sv-SE">
                <a:solidFill>
                  <a:sysClr val="windowText" lastClr="000000"/>
                </a:solidFill>
              </a:rPr>
              <a:t>Infoga</a:t>
            </a:r>
            <a:r>
              <a:rPr lang="en-SE">
                <a:solidFill>
                  <a:sysClr val="windowText" lastClr="000000"/>
                </a:solidFill>
              </a:rPr>
              <a:t>” för att välja bild.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9A8DAFB0-F485-C0CE-536C-80B371EBAB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115042" y="-1828800"/>
            <a:ext cx="3937000" cy="385746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B4B6F851-BF56-65F5-833E-C4C2EEBF5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11" name="Platshållare för text 7">
            <a:extLst>
              <a:ext uri="{FF2B5EF4-FFF2-40B4-BE49-F238E27FC236}">
                <a16:creationId xmlns:a16="http://schemas.microsoft.com/office/drawing/2014/main" id="{DD3F34C8-F430-8F54-58DB-F8B290A38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4381" y="4293259"/>
            <a:ext cx="8575029" cy="393890"/>
          </a:xfrm>
        </p:spPr>
        <p:txBody>
          <a:bodyPr wrap="square">
            <a:sp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Klicka här för att ändra text</a:t>
            </a:r>
          </a:p>
        </p:txBody>
      </p:sp>
      <p:sp>
        <p:nvSpPr>
          <p:cNvPr id="10" name="Rubrik 1">
            <a:extLst>
              <a:ext uri="{FF2B5EF4-FFF2-40B4-BE49-F238E27FC236}">
                <a16:creationId xmlns:a16="http://schemas.microsoft.com/office/drawing/2014/main" id="{688E8C86-6DFC-EC09-188B-7C3C3EB75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2" y="2677179"/>
            <a:ext cx="8575028" cy="1503642"/>
          </a:xfrm>
        </p:spPr>
        <p:txBody>
          <a:bodyPr anchor="b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68047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37045A3F-18F0-13DF-EAEB-6ED2F9E99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88636" y="329185"/>
            <a:ext cx="3964083" cy="6144768"/>
          </a:xfrm>
          <a:prstGeom prst="roundRect">
            <a:avLst>
              <a:gd name="adj" fmla="val 2069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32762D-77C1-38F0-DFC6-D24296201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6937518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198EEF4-34F6-6946-2985-75209ADBD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6937518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98F0A9B7-67F5-87BA-CD43-D6D00BB63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2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>
            <a:extLst>
              <a:ext uri="{FF2B5EF4-FFF2-40B4-BE49-F238E27FC236}">
                <a16:creationId xmlns:a16="http://schemas.microsoft.com/office/drawing/2014/main" id="{9D008C94-5F54-AE20-DB30-8E09B851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6" name="Platshållare för innehåll 2">
            <a:extLst>
              <a:ext uri="{FF2B5EF4-FFF2-40B4-BE49-F238E27FC236}">
                <a16:creationId xmlns:a16="http://schemas.microsoft.com/office/drawing/2014/main" id="{8C70AF6B-F2A0-6F29-A4AB-18F8964BB40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887946" y="329185"/>
            <a:ext cx="4941870" cy="6223314"/>
          </a:xfrm>
          <a:prstGeom prst="roundRect">
            <a:avLst>
              <a:gd name="adj" fmla="val 1669"/>
            </a:avLst>
          </a:prstGeom>
          <a:effectLst/>
        </p:spPr>
        <p:txBody>
          <a:bodyPr/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5" name="Platshållare för innehåll 2">
            <a:extLst>
              <a:ext uri="{FF2B5EF4-FFF2-40B4-BE49-F238E27FC236}">
                <a16:creationId xmlns:a16="http://schemas.microsoft.com/office/drawing/2014/main" id="{A4135153-0D0A-7D1E-E5AE-458636B4B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650200"/>
            <a:ext cx="5992121" cy="4132851"/>
          </a:xfrm>
        </p:spPr>
        <p:txBody>
          <a:bodyPr/>
          <a:lstStyle>
            <a:lvl1pPr>
              <a:lnSpc>
                <a:spcPct val="120000"/>
              </a:lnSpc>
              <a:defRPr sz="16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 sz="14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 sz="1400" i="1"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E91F47F3-6B4B-5375-7BDA-7342BDA46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329185"/>
            <a:ext cx="5992121" cy="1150305"/>
          </a:xfrm>
        </p:spPr>
        <p:txBody>
          <a:bodyPr anchor="b"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96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2">
            <a:extLst>
              <a:ext uri="{FF2B5EF4-FFF2-40B4-BE49-F238E27FC236}">
                <a16:creationId xmlns:a16="http://schemas.microsoft.com/office/drawing/2014/main" id="{5672F7B3-835D-0F94-09F3-C24856A130B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40615" y="1813302"/>
            <a:ext cx="11489201" cy="4138048"/>
          </a:xfrm>
          <a:prstGeom prst="roundRect">
            <a:avLst>
              <a:gd name="adj" fmla="val 1411"/>
            </a:avLst>
          </a:prstGeom>
          <a:effectLst/>
        </p:spPr>
        <p:txBody>
          <a:bodyPr>
            <a:noAutofit/>
          </a:bodyPr>
          <a:lstStyle>
            <a:lvl1pPr>
              <a:lnSpc>
                <a:spcPct val="120000"/>
              </a:lnSpc>
              <a:buNone/>
              <a:defRPr sz="1800"/>
            </a:lvl1pPr>
            <a:lvl2pPr>
              <a:lnSpc>
                <a:spcPct val="120000"/>
              </a:lnSpc>
              <a:defRPr sz="1600"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 i="1"/>
            </a:lvl5pPr>
          </a:lstStyle>
          <a:p>
            <a:pPr lvl="0"/>
            <a:r>
              <a:rPr lang="sv-SE" dirty="0"/>
              <a:t>Klicka för att lägga in bild eller diagram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9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F4B128FB-0D6B-8124-ADC1-3FA3623C9B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12981"/>
            <a:ext cx="5554716" cy="1047596"/>
          </a:xfrm>
        </p:spPr>
        <p:txBody>
          <a:bodyPr>
            <a:noAutofit/>
          </a:bodyPr>
          <a:lstStyle>
            <a:lvl1pPr marL="12700" indent="0">
              <a:buNone/>
              <a:tabLst/>
              <a:defRPr lang="sv-SE" sz="1400" b="0" i="0" smtClean="0">
                <a:effectLst/>
                <a:latin typeface="Segoe UI" panose="020B0502040204020203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b="0" i="0">
                <a:solidFill>
                  <a:srgbClr val="212121"/>
                </a:solidFill>
                <a:effectLst/>
                <a:latin typeface="Public Sans" pitchFamily="2" charset="77"/>
              </a:rPr>
              <a:t>Klicka här för att ändra text</a:t>
            </a:r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5450585" cy="1047596"/>
          </a:xfrm>
        </p:spPr>
        <p:txBody>
          <a:bodyPr anchor="t">
            <a:no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EEE763BC-ABD1-75E2-F6F5-FA487ADA7B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0614" y="1813302"/>
            <a:ext cx="11489202" cy="4138236"/>
          </a:xfrm>
          <a:prstGeom prst="roundRect">
            <a:avLst>
              <a:gd name="adj" fmla="val 1353"/>
            </a:avLst>
          </a:prstGeo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61988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96952FCC-A8DE-0763-F4CB-048AA0B1F3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1654427"/>
          </a:xfrm>
        </p:spPr>
        <p:txBody>
          <a:bodyPr>
            <a:spAutoFit/>
          </a:bodyPr>
          <a:lstStyle>
            <a:lvl1pPr>
              <a:buFont typeface="Arial" panose="020B0604020202020204" pitchFamily="34" charset="0"/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0A164FD-1E3D-0159-2699-8FB1D273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1"/>
            <a:ext cx="11400281" cy="553998"/>
          </a:xfrm>
        </p:spPr>
        <p:txBody>
          <a:bodyPr lIns="90000" anchor="t">
            <a:spAutoFit/>
          </a:bodyPr>
          <a:lstStyle>
            <a:lvl1pPr>
              <a:defRPr sz="3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07C5C64D-CBC6-B61E-29D1-E7D5DA839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656" y="6247699"/>
            <a:ext cx="1651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1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94D90F6-1CF7-E4D8-6FF6-40305F013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615" y="1973480"/>
            <a:ext cx="7838711" cy="3964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D46CEB30-D8EC-12C3-65B6-5E9B00EF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5" y="512980"/>
            <a:ext cx="783871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79445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60" r:id="rId3"/>
    <p:sldLayoutId id="2147483661" r:id="rId4"/>
    <p:sldLayoutId id="2147483650" r:id="rId5"/>
    <p:sldLayoutId id="2147483666" r:id="rId6"/>
    <p:sldLayoutId id="2147483654" r:id="rId7"/>
    <p:sldLayoutId id="2147483669" r:id="rId8"/>
    <p:sldLayoutId id="2147483667" r:id="rId9"/>
    <p:sldLayoutId id="2147483659" r:id="rId10"/>
    <p:sldLayoutId id="2147483664" r:id="rId11"/>
    <p:sldLayoutId id="2147483665" r:id="rId12"/>
    <p:sldLayoutId id="2147483655" r:id="rId13"/>
    <p:sldLayoutId id="2147483663" r:id="rId14"/>
    <p:sldLayoutId id="2147483662" r:id="rId15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amarbetsyta.ehalsomyndigheten.se/spaces/AFI/pages/414260551/5.Mappning+mellan+HSA+och+Snomed+CT" TargetMode="External"/><Relationship Id="rId3" Type="http://schemas.openxmlformats.org/officeDocument/2006/relationships/hyperlink" Target="https://inera.atlassian.net/wiki/download/attachments/397444985/hsa_innehall_faststallda_vardemangder_2025-10-23.xlsx" TargetMode="External"/><Relationship Id="rId7" Type="http://schemas.openxmlformats.org/officeDocument/2006/relationships/hyperlink" Target="https://samarbetsyta.ehalsomyndigheten.se/download/attachments/347964102/Verksamhetsinriktning%20inom%20h%C3%A4lso-%20och%20sjukv%C3%A5rd%2026.%20Februari.svg?api=v2" TargetMode="External"/><Relationship Id="rId2" Type="http://schemas.openxmlformats.org/officeDocument/2006/relationships/hyperlink" Target="https://inera.atlassian.net/wiki/download/attachments/397444985/hsa_innehall_verksamhetskod_version_5.20_2025-10-23.pdf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samarbetsyta.ehalsomyndigheten.se/download/attachments/347964102/Till%C3%A4gg%20snomed-ct_Verksamhetsinriktning_VT26%20kopia.xlsx?api=v2" TargetMode="External"/><Relationship Id="rId5" Type="http://schemas.openxmlformats.org/officeDocument/2006/relationships/hyperlink" Target="https://samarbetsyta.ehalsomyndigheten.se/download/attachments/414262253/HSA%20mappning%20mot%20Snomed%20CT%20verksamhetsinriktning.xlsx?api=v2" TargetMode="External"/><Relationship Id="rId4" Type="http://schemas.openxmlformats.org/officeDocument/2006/relationships/hyperlink" Target="https://browser.ihtsdotools.org/?perspective=full&amp;conceptId1=513871000052105&amp;edition=MAIN/SNOMEDCT-SE/2025-11-30&amp;release=&amp;languages=sv,e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.fhir.org/valueset-concept-map-relationship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3A3B044-BDFD-AFC6-52DE-6E1D6B0FB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z="1200" dirty="0"/>
              <a:t>2026-04-01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7E885A7-5768-69DA-F989-FDC27763F1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Informatiker</a:t>
            </a:r>
          </a:p>
        </p:txBody>
      </p:sp>
      <p:sp>
        <p:nvSpPr>
          <p:cNvPr id="4" name="Underrubrik 3">
            <a:extLst>
              <a:ext uri="{FF2B5EF4-FFF2-40B4-BE49-F238E27FC236}">
                <a16:creationId xmlns:a16="http://schemas.microsoft.com/office/drawing/2014/main" id="{74734610-F728-C0A9-BBF1-7696CF4EE4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Robert Meriruoho</a:t>
            </a:r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05073800-CB1A-19D4-8C58-23BCDE63C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9668" y="2554965"/>
            <a:ext cx="9805844" cy="1748070"/>
          </a:xfrm>
        </p:spPr>
        <p:txBody>
          <a:bodyPr/>
          <a:lstStyle/>
          <a:p>
            <a:r>
              <a:rPr lang="sv-SE" dirty="0"/>
              <a:t>Möte 1: Smågrupp 5 – Mappning mellan HSA (verksamhetskod) och Snomed CT verksamhetsinriktning</a:t>
            </a:r>
          </a:p>
        </p:txBody>
      </p:sp>
    </p:spTree>
    <p:extLst>
      <p:ext uri="{BB962C8B-B14F-4D97-AF65-F5344CB8AC3E}">
        <p14:creationId xmlns:p14="http://schemas.microsoft.com/office/powerpoint/2010/main" val="3736008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B5C2CFF9-297B-4FF1-9CAA-20A46E609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14" y="290923"/>
            <a:ext cx="11400281" cy="553998"/>
          </a:xfrm>
        </p:spPr>
        <p:txBody>
          <a:bodyPr/>
          <a:lstStyle/>
          <a:p>
            <a:r>
              <a:rPr lang="sv-SE" dirty="0"/>
              <a:t>Grad av ekvivalens i mappningen (forts.)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7BEF0F3C-8EFE-438C-A0C8-FF6B0CAFFB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664236"/>
              </p:ext>
            </p:extLst>
          </p:nvPr>
        </p:nvGraphicFramePr>
        <p:xfrm>
          <a:off x="527064" y="1346300"/>
          <a:ext cx="11309802" cy="4165400"/>
        </p:xfrm>
        <a:graphic>
          <a:graphicData uri="http://schemas.openxmlformats.org/drawingml/2006/table">
            <a:tbl>
              <a:tblPr/>
              <a:tblGrid>
                <a:gridCol w="1652307">
                  <a:extLst>
                    <a:ext uri="{9D8B030D-6E8A-4147-A177-3AD203B41FA5}">
                      <a16:colId xmlns:a16="http://schemas.microsoft.com/office/drawing/2014/main" val="1291476167"/>
                    </a:ext>
                  </a:extLst>
                </a:gridCol>
                <a:gridCol w="5504859">
                  <a:extLst>
                    <a:ext uri="{9D8B030D-6E8A-4147-A177-3AD203B41FA5}">
                      <a16:colId xmlns:a16="http://schemas.microsoft.com/office/drawing/2014/main" val="1400457765"/>
                    </a:ext>
                  </a:extLst>
                </a:gridCol>
                <a:gridCol w="4152636">
                  <a:extLst>
                    <a:ext uri="{9D8B030D-6E8A-4147-A177-3AD203B41FA5}">
                      <a16:colId xmlns:a16="http://schemas.microsoft.com/office/drawing/2014/main" val="212482488"/>
                    </a:ext>
                  </a:extLst>
                </a:gridCol>
              </a:tblGrid>
              <a:tr h="359945"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Grad av ekvivalens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Beskrivning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Relevans för vår mappning (mappningsregel)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553070"/>
                  </a:ext>
                </a:extLst>
              </a:tr>
              <a:tr h="359945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Ekvivalent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Avser ett till ett förhållande. Ekvivalens mellan begreppen föreligger, begreppen betyder samma sak.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HSA koder som vi har tagit med i urvalet i Snomed CT</a:t>
                      </a:r>
                    </a:p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får per definition ”ekvivalent” som grad av ekvivalens eftersom vi menar samma sak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201991"/>
                  </a:ext>
                </a:extLst>
              </a:tr>
              <a:tr h="359945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Källan är bredare än målet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Begreppet i källan har en bredare betydelse än begreppet i målet.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Blir relevant för ”röda” inriktningar där vi väljer att mappa mot ett bredare begrepp i Snomed CT. Sannolikt mer relevant när och om vi mappar med riktning Snomed CT -&gt; HSA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991585"/>
                  </a:ext>
                </a:extLst>
              </a:tr>
              <a:tr h="359945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Källan är snävare än målet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Begreppet i källan har en snävare betydelse än begreppet i målet.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Blir relevant för ”röda” inriktningar där vi väljer att</a:t>
                      </a:r>
                      <a:b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i) inte ta med en verksamhetsinriktning och ii) mappa den mot en bredare verksamhetsinriktning. Detta kan exempelvis vara fallet då när vi anser att något i HSA snarare beskriver en tjänst än en verksamhet. 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163940"/>
                  </a:ext>
                </a:extLst>
              </a:tr>
              <a:tr h="359945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Relaterad till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Begreppen är relaterade till varandra, men den exakta relationen är inte känd.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 användas när vi har svårt att avgöra ekvivalens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788458"/>
                  </a:ext>
                </a:extLst>
              </a:tr>
              <a:tr h="359945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 relaterad till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Detta är ett uttryckligt påstående att målbegreppet inte är relaterat till källbegreppet.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Kommer sannolikt inte användas av oss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550937"/>
                  </a:ext>
                </a:extLst>
              </a:tr>
              <a:tr h="359945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Ingen mappning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Ingen mappning mellan begreppen finns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Relevant för exempelvis HSA koder inom socialtjänst. </a:t>
                      </a:r>
                    </a:p>
                  </a:txBody>
                  <a:tcPr marL="6350" marR="6350" marT="6350" marB="0">
                    <a:lnL>
                      <a:noFill/>
                    </a:lnL>
                    <a:lnR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4B0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0757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669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EDFF5A8D-7B61-4E86-9750-4689E21AFB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205524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Vill ni ha en genomgång av mappningsunderlaget?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Hur ofta behöver vi ses?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Initialt själva och sedan samlas i gruppen?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/>
              <a:t>Röda </a:t>
            </a:r>
            <a:r>
              <a:rPr lang="sv-SE" dirty="0"/>
              <a:t>verksamheter kommer kräva mer arbete i smågruppen? Regelbundna arbetsmöten?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Övriga frågor?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B5C2CFF9-297B-4FF1-9CAA-20A46E609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ska vi arbeta?</a:t>
            </a:r>
          </a:p>
        </p:txBody>
      </p:sp>
    </p:spTree>
    <p:extLst>
      <p:ext uri="{BB962C8B-B14F-4D97-AF65-F5344CB8AC3E}">
        <p14:creationId xmlns:p14="http://schemas.microsoft.com/office/powerpoint/2010/main" val="497527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45FD0B05-A006-4EBF-B422-C5FC5DD98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313" y="1292225"/>
            <a:ext cx="11399837" cy="2902654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sv-SE" dirty="0">
                <a:hlinkClick r:id="rId2"/>
              </a:rPr>
              <a:t>HSA verksamhetsinriktning (version 5.20) – PDF format</a:t>
            </a:r>
            <a:endParaRPr lang="sv-SE" dirty="0"/>
          </a:p>
          <a:p>
            <a:pPr marL="342900" indent="-342900">
              <a:buFont typeface="+mj-lt"/>
              <a:buAutoNum type="arabicPeriod"/>
            </a:pPr>
            <a:r>
              <a:rPr lang="sv-SE" dirty="0">
                <a:hlinkClick r:id="rId3"/>
              </a:rPr>
              <a:t>HSA fastställda värdemängder – Excel</a:t>
            </a:r>
            <a:endParaRPr lang="sv-SE" dirty="0"/>
          </a:p>
          <a:p>
            <a:pPr marL="342900" indent="-342900">
              <a:buFont typeface="+mj-lt"/>
              <a:buAutoNum type="arabicPeriod"/>
            </a:pPr>
            <a:r>
              <a:rPr lang="sv-SE" dirty="0">
                <a:hlinkClick r:id="rId4"/>
              </a:rPr>
              <a:t>Verksamhetsinriktning inom hälso- och sjukvård i Snomed CT browsern</a:t>
            </a:r>
            <a:endParaRPr lang="sv-SE" dirty="0"/>
          </a:p>
          <a:p>
            <a:pPr marL="342900" indent="-342900">
              <a:buFont typeface="+mj-lt"/>
              <a:buAutoNum type="arabicPeriod"/>
            </a:pPr>
            <a:r>
              <a:rPr lang="sv-SE" dirty="0">
                <a:hlinkClick r:id="rId5"/>
              </a:rPr>
              <a:t>Mappningsunderlaget för mappning mellan HSA och Snomed CT</a:t>
            </a:r>
            <a:endParaRPr lang="sv-SE" dirty="0"/>
          </a:p>
          <a:p>
            <a:pPr marL="342900" indent="-342900">
              <a:buFont typeface="+mj-lt"/>
              <a:buAutoNum type="arabicPeriod"/>
            </a:pPr>
            <a:r>
              <a:rPr lang="sv-SE" dirty="0">
                <a:hlinkClick r:id="rId6"/>
              </a:rPr>
              <a:t>Kopia av de nya verksamhetsinriktningar som kommer att läggas till i Snomed CT</a:t>
            </a:r>
            <a:endParaRPr lang="sv-SE" dirty="0"/>
          </a:p>
          <a:p>
            <a:pPr marL="342900" indent="-342900">
              <a:buFont typeface="+mj-lt"/>
              <a:buAutoNum type="arabicPeriod"/>
            </a:pPr>
            <a:r>
              <a:rPr lang="sv-SE" dirty="0">
                <a:hlinkClick r:id="rId7"/>
              </a:rPr>
              <a:t>Samtliga verksamhetsinriktningar i Snomed CT visualiserat</a:t>
            </a:r>
            <a:endParaRPr lang="sv-SE" dirty="0"/>
          </a:p>
          <a:p>
            <a:pPr marL="342900" indent="-342900">
              <a:buFont typeface="+mj-lt"/>
              <a:buAutoNum type="arabicPeriod"/>
            </a:pPr>
            <a:r>
              <a:rPr lang="sv-SE" dirty="0">
                <a:hlinkClick r:id="rId8"/>
              </a:rPr>
              <a:t>Smågruppens confluence yta</a:t>
            </a: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609372AC-2E3D-46DA-99D5-AC296E7E6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Referenser</a:t>
            </a:r>
          </a:p>
        </p:txBody>
      </p:sp>
    </p:spTree>
    <p:extLst>
      <p:ext uri="{BB962C8B-B14F-4D97-AF65-F5344CB8AC3E}">
        <p14:creationId xmlns:p14="http://schemas.microsoft.com/office/powerpoint/2010/main" val="3628364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82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E20CC18A-1D9B-47D9-B55F-9204860EB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sv-SE" dirty="0"/>
              <a:t>Bakgrund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/>
              <a:t>Syfte och mål 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/>
              <a:t>Kvantitativ sammanställning av innehåll i kodverken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/>
              <a:t>Preliminär arbetsprocess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/>
              <a:t>Grad av ekvivalens i mappningen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/>
              <a:t>Diskussion kring hur vi ska arbeta</a:t>
            </a:r>
          </a:p>
          <a:p>
            <a:pPr marL="342900" indent="-342900">
              <a:buFont typeface="+mj-lt"/>
              <a:buAutoNum type="arabicPeriod"/>
            </a:pPr>
            <a:endParaRPr lang="sv-SE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E99B5B8A-2513-4963-9E3C-2FF655E88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2531FDB-44F0-4EEC-B9BB-5649E035508C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3" r="2848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215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0C5CF26-C773-4695-94C6-A37841C6C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396732"/>
            <a:ext cx="5310849" cy="4132851"/>
          </a:xfrm>
        </p:spPr>
        <p:txBody>
          <a:bodyPr>
            <a:normAutofit lnSpcReduction="10000"/>
          </a:bodyPr>
          <a:lstStyle/>
          <a:p>
            <a:r>
              <a:rPr lang="sv-SE" sz="1600" dirty="0"/>
              <a:t>HSA kodverk för verksamhetsinriktning - ett set av koder som används inom svensk vård och omsorg för att kategorisera och beskriva enheter, verksamheter och roller. </a:t>
            </a:r>
          </a:p>
          <a:p>
            <a:r>
              <a:rPr lang="sv-SE" sz="1600" dirty="0"/>
              <a:t>Används av nationella katalogtjänsten HSA och är framtagen av </a:t>
            </a:r>
            <a:r>
              <a:rPr lang="sv-SE" sz="1600" dirty="0" err="1"/>
              <a:t>Inera</a:t>
            </a:r>
            <a:r>
              <a:rPr lang="sv-SE" sz="1600" dirty="0"/>
              <a:t>. </a:t>
            </a:r>
          </a:p>
          <a:p>
            <a:r>
              <a:rPr lang="sv-SE" dirty="0"/>
              <a:t>Monohierarkiskt kodverk – ett begrepp kan bara ha en förälder.</a:t>
            </a:r>
          </a:p>
          <a:p>
            <a:r>
              <a:rPr lang="sv-SE" sz="1600" dirty="0"/>
              <a:t>VOK tar in HSA verksamhetsinriktning idag genom </a:t>
            </a:r>
            <a:r>
              <a:rPr lang="sv-SE" sz="1600" dirty="0" err="1"/>
              <a:t>Inera</a:t>
            </a:r>
            <a:r>
              <a:rPr lang="sv-SE" sz="1600" dirty="0"/>
              <a:t> som ombud.</a:t>
            </a:r>
          </a:p>
          <a:p>
            <a:r>
              <a:rPr lang="sv-SE" sz="1600" dirty="0"/>
              <a:t>Innehåller viss ”problematiska” koder där vi snarare tycker att verksamhetsinriktning ska representeras som en tjänst och inte en egen inriktning.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A541015E-A8C4-41DB-9B71-4D4E8D45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2" y="288758"/>
            <a:ext cx="6937518" cy="643354"/>
          </a:xfrm>
        </p:spPr>
        <p:txBody>
          <a:bodyPr/>
          <a:lstStyle/>
          <a:p>
            <a:r>
              <a:rPr lang="sv-SE" dirty="0"/>
              <a:t>Bakgrund - HSA verksamhetsinriktning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890FC23-EF5A-4282-9ACE-655185E32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329" y="1523260"/>
            <a:ext cx="5953775" cy="381147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D4940AEE-9397-4481-8B1B-59B82AA48C42}"/>
              </a:ext>
            </a:extLst>
          </p:cNvPr>
          <p:cNvSpPr txBox="1"/>
          <p:nvPr/>
        </p:nvSpPr>
        <p:spPr>
          <a:xfrm>
            <a:off x="5787825" y="5375694"/>
            <a:ext cx="4251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Bild 1: Visualisering av innehållet i HSA</a:t>
            </a:r>
          </a:p>
        </p:txBody>
      </p:sp>
    </p:spTree>
    <p:extLst>
      <p:ext uri="{BB962C8B-B14F-4D97-AF65-F5344CB8AC3E}">
        <p14:creationId xmlns:p14="http://schemas.microsoft.com/office/powerpoint/2010/main" val="95993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0C5CF26-C773-4695-94C6-A37841C6C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2" y="1396732"/>
            <a:ext cx="5310849" cy="4132851"/>
          </a:xfrm>
        </p:spPr>
        <p:txBody>
          <a:bodyPr>
            <a:normAutofit lnSpcReduction="10000"/>
          </a:bodyPr>
          <a:lstStyle/>
          <a:p>
            <a:r>
              <a:rPr lang="sv-SE" sz="1600" dirty="0"/>
              <a:t>513871000052105 |verksamhetsinriktning inom hälso- och sjukvård|. Är ett renodlat urval i Snomed CT (</a:t>
            </a:r>
            <a:r>
              <a:rPr lang="sv-SE" sz="1600" dirty="0" err="1"/>
              <a:t>refset</a:t>
            </a:r>
            <a:r>
              <a:rPr lang="sv-SE" sz="1600" dirty="0"/>
              <a:t>).</a:t>
            </a:r>
          </a:p>
          <a:p>
            <a:r>
              <a:rPr lang="sv-SE" sz="1600" dirty="0"/>
              <a:t>Består idag av 111 koder som finns inom hierarkin bestämningsvärde (</a:t>
            </a:r>
            <a:r>
              <a:rPr lang="sv-SE" sz="1600" dirty="0" err="1"/>
              <a:t>qualifier</a:t>
            </a:r>
            <a:r>
              <a:rPr lang="sv-SE" sz="1600" dirty="0"/>
              <a:t> </a:t>
            </a:r>
            <a:r>
              <a:rPr lang="sv-SE" sz="1600" dirty="0" err="1"/>
              <a:t>value</a:t>
            </a:r>
            <a:r>
              <a:rPr lang="sv-SE" sz="1600" dirty="0"/>
              <a:t>). </a:t>
            </a:r>
          </a:p>
          <a:p>
            <a:r>
              <a:rPr lang="sv-SE" sz="1600" dirty="0"/>
              <a:t>Framtagen och förvaltas av E-hälsomyndigheten.</a:t>
            </a:r>
          </a:p>
          <a:p>
            <a:r>
              <a:rPr lang="sv-SE" dirty="0"/>
              <a:t>Polyhierarkiskt kodverk – ett begrepp kan bara ha flera föräldrar.</a:t>
            </a:r>
          </a:p>
          <a:p>
            <a:r>
              <a:rPr lang="sv-SE" sz="1600" dirty="0"/>
              <a:t>På sikt omfatta alla verksamhetsinriktningar inom hälso- och sjukvård som finns i Sverige.</a:t>
            </a:r>
          </a:p>
          <a:p>
            <a:r>
              <a:rPr lang="sv-SE" dirty="0"/>
              <a:t>Utgår mestadels från HSA men även MVO och </a:t>
            </a:r>
            <a:r>
              <a:rPr lang="sv-SE" dirty="0" err="1"/>
              <a:t>IVOs</a:t>
            </a:r>
            <a:r>
              <a:rPr lang="sv-SE" dirty="0"/>
              <a:t> </a:t>
            </a:r>
            <a:r>
              <a:rPr lang="sv-SE" dirty="0" err="1"/>
              <a:t>kodverk</a:t>
            </a:r>
            <a:r>
              <a:rPr lang="sv-SE" dirty="0"/>
              <a:t> för verksamhetsinriktning.</a:t>
            </a:r>
            <a:endParaRPr lang="sv-SE" sz="1600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A541015E-A8C4-41DB-9B71-4D4E8D45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1" y="288758"/>
            <a:ext cx="11047505" cy="936538"/>
          </a:xfrm>
        </p:spPr>
        <p:txBody>
          <a:bodyPr>
            <a:normAutofit fontScale="90000"/>
          </a:bodyPr>
          <a:lstStyle/>
          <a:p>
            <a:r>
              <a:rPr lang="sv-SE" dirty="0"/>
              <a:t>Bakgrund - Verksamhetsinriktning inom hälso- och sjukvård (Snomed CT)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D4940AEE-9397-4481-8B1B-59B82AA48C42}"/>
              </a:ext>
            </a:extLst>
          </p:cNvPr>
          <p:cNvSpPr txBox="1"/>
          <p:nvPr/>
        </p:nvSpPr>
        <p:spPr>
          <a:xfrm>
            <a:off x="5946352" y="5043117"/>
            <a:ext cx="42513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b="1" dirty="0"/>
              <a:t>Bild 2: Visualisering av innehållet i HSA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A010796-9444-495F-9229-794EF78A4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415" y="1883197"/>
            <a:ext cx="5939578" cy="31599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619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5D1EF3A-3F7F-498A-9193-E10193EF96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0615" y="1669729"/>
            <a:ext cx="11399837" cy="1927002"/>
          </a:xfrm>
        </p:spPr>
        <p:txBody>
          <a:bodyPr/>
          <a:lstStyle/>
          <a:p>
            <a:r>
              <a:rPr lang="sv-SE" b="1" dirty="0"/>
              <a:t>Syfte: </a:t>
            </a:r>
            <a:r>
              <a:rPr lang="sv-SE" dirty="0"/>
              <a:t>För att kommande användare av urval verksamhetsinriktning inom hälso- och sjukvård ska ha möjlighet att övergå till</a:t>
            </a:r>
          </a:p>
          <a:p>
            <a:r>
              <a:rPr lang="sv-SE" dirty="0"/>
              <a:t>urvalet måste smågruppen ta fram en mappning mellan HSA och Snomed CT. </a:t>
            </a:r>
            <a:br>
              <a:rPr lang="sv-SE" dirty="0"/>
            </a:br>
            <a:endParaRPr lang="sv-SE" dirty="0"/>
          </a:p>
          <a:p>
            <a:r>
              <a:rPr lang="sv-SE" b="1" dirty="0"/>
              <a:t>Mål: </a:t>
            </a:r>
            <a:r>
              <a:rPr lang="sv-SE" dirty="0"/>
              <a:t>Att tillhandahålla och publicera en mappning mellan HSA verksamhet och Verksamhetsinriktning inom hälso- och</a:t>
            </a:r>
          </a:p>
          <a:p>
            <a:r>
              <a:rPr lang="sv-SE" dirty="0"/>
              <a:t>sjukvård. </a:t>
            </a:r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32DAAC1B-4E72-4669-8787-C778FBF0D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171" y="378757"/>
            <a:ext cx="11400281" cy="553998"/>
          </a:xfrm>
        </p:spPr>
        <p:txBody>
          <a:bodyPr/>
          <a:lstStyle/>
          <a:p>
            <a:r>
              <a:rPr lang="sv-SE" dirty="0"/>
              <a:t>Syfte och mål med smågruppens arbete</a:t>
            </a:r>
          </a:p>
        </p:txBody>
      </p:sp>
    </p:spTree>
    <p:extLst>
      <p:ext uri="{BB962C8B-B14F-4D97-AF65-F5344CB8AC3E}">
        <p14:creationId xmlns:p14="http://schemas.microsoft.com/office/powerpoint/2010/main" val="1811324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7A28894C-62AD-4900-A259-AB4A0223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37" y="294867"/>
            <a:ext cx="11400281" cy="553998"/>
          </a:xfrm>
        </p:spPr>
        <p:txBody>
          <a:bodyPr/>
          <a:lstStyle/>
          <a:p>
            <a:r>
              <a:rPr lang="sv-SE" dirty="0"/>
              <a:t>Sammanställning av innehåll i kodverken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07C421B-1C82-434E-B4D8-D8424088A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396" y="1233196"/>
            <a:ext cx="8093207" cy="439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52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68724765-0B6F-426B-9827-4C907CE5B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Preliminär arbetsprocess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1B554D5-E5D7-4E3E-9FBF-51CACC8155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697732"/>
              </p:ext>
            </p:extLst>
          </p:nvPr>
        </p:nvGraphicFramePr>
        <p:xfrm>
          <a:off x="720760" y="1919097"/>
          <a:ext cx="10750480" cy="255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5817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04A9E87-AED0-45C4-BACC-5E64707B5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859" y="252923"/>
            <a:ext cx="11400281" cy="553998"/>
          </a:xfrm>
        </p:spPr>
        <p:txBody>
          <a:bodyPr/>
          <a:lstStyle/>
          <a:p>
            <a:r>
              <a:rPr lang="sv-SE" dirty="0"/>
              <a:t>Preliminär arbetsprocess (forts.)</a:t>
            </a:r>
          </a:p>
        </p:txBody>
      </p:sp>
      <p:graphicFrame>
        <p:nvGraphicFramePr>
          <p:cNvPr id="4" name="Tabell 4">
            <a:extLst>
              <a:ext uri="{FF2B5EF4-FFF2-40B4-BE49-F238E27FC236}">
                <a16:creationId xmlns:a16="http://schemas.microsoft.com/office/drawing/2014/main" id="{54F96D9E-5C6F-44A3-9A86-7B1A97DD1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285157"/>
              </p:ext>
            </p:extLst>
          </p:nvPr>
        </p:nvGraphicFramePr>
        <p:xfrm>
          <a:off x="538759" y="1079188"/>
          <a:ext cx="11054826" cy="4638348"/>
        </p:xfrm>
        <a:graphic>
          <a:graphicData uri="http://schemas.openxmlformats.org/drawingml/2006/table">
            <a:tbl>
              <a:tblPr firstRow="1" bandRow="1">
                <a:tableStyleId>{92FD87DC-B62C-4C2E-ACEB-DF9F531F0FD8}</a:tableStyleId>
              </a:tblPr>
              <a:tblGrid>
                <a:gridCol w="2210965">
                  <a:extLst>
                    <a:ext uri="{9D8B030D-6E8A-4147-A177-3AD203B41FA5}">
                      <a16:colId xmlns:a16="http://schemas.microsoft.com/office/drawing/2014/main" val="421076817"/>
                    </a:ext>
                  </a:extLst>
                </a:gridCol>
                <a:gridCol w="4313806">
                  <a:extLst>
                    <a:ext uri="{9D8B030D-6E8A-4147-A177-3AD203B41FA5}">
                      <a16:colId xmlns:a16="http://schemas.microsoft.com/office/drawing/2014/main" val="1174545584"/>
                    </a:ext>
                  </a:extLst>
                </a:gridCol>
                <a:gridCol w="1585520">
                  <a:extLst>
                    <a:ext uri="{9D8B030D-6E8A-4147-A177-3AD203B41FA5}">
                      <a16:colId xmlns:a16="http://schemas.microsoft.com/office/drawing/2014/main" val="2373743073"/>
                    </a:ext>
                  </a:extLst>
                </a:gridCol>
                <a:gridCol w="1501629">
                  <a:extLst>
                    <a:ext uri="{9D8B030D-6E8A-4147-A177-3AD203B41FA5}">
                      <a16:colId xmlns:a16="http://schemas.microsoft.com/office/drawing/2014/main" val="3025782214"/>
                    </a:ext>
                  </a:extLst>
                </a:gridCol>
                <a:gridCol w="1442906">
                  <a:extLst>
                    <a:ext uri="{9D8B030D-6E8A-4147-A177-3AD203B41FA5}">
                      <a16:colId xmlns:a16="http://schemas.microsoft.com/office/drawing/2014/main" val="4092966239"/>
                    </a:ext>
                  </a:extLst>
                </a:gridCol>
              </a:tblGrid>
              <a:tr h="601236">
                <a:tc>
                  <a:txBody>
                    <a:bodyPr/>
                    <a:lstStyle/>
                    <a:p>
                      <a:r>
                        <a:rPr lang="sv-SE" sz="1600" dirty="0"/>
                        <a:t>Processteg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Beskrivning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Ansvarig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När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950501"/>
                  </a:ext>
                </a:extLst>
              </a:tr>
              <a:tr h="601236">
                <a:tc>
                  <a:txBody>
                    <a:bodyPr/>
                    <a:lstStyle/>
                    <a:p>
                      <a:r>
                        <a:rPr lang="sv-SE" sz="1200" b="1" dirty="0"/>
                        <a:t>1. Framtagandet av mappningsunderlag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Innebär att man mappar de verksamhetsinriktningar som finns i Snomed CT och där vi har utgått från HSA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Robert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Klart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267454"/>
                  </a:ext>
                </a:extLst>
              </a:tr>
              <a:tr h="601236">
                <a:tc>
                  <a:txBody>
                    <a:bodyPr/>
                    <a:lstStyle/>
                    <a:p>
                      <a:r>
                        <a:rPr lang="sv-SE" sz="1200" b="1" dirty="0"/>
                        <a:t>2. Granskning av mappningsunderlaget</a:t>
                      </a:r>
                    </a:p>
                    <a:p>
                      <a:endParaRPr lang="sv-S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Mappningsunderlaget granskas utifrån om man har valt rätt term i Snomed 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Hela smågruppen</a:t>
                      </a:r>
                    </a:p>
                    <a:p>
                      <a:r>
                        <a:rPr lang="sv-SE" sz="1200" dirty="0"/>
                        <a:t>exkluderat Robert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Att göra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841075"/>
                  </a:ext>
                </a:extLst>
              </a:tr>
              <a:tr h="6012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1" dirty="0"/>
                        <a:t>3. Mappning av ”röda” verksamheter</a:t>
                      </a:r>
                    </a:p>
                    <a:p>
                      <a:endParaRPr lang="sv-S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Smågrupp 3 arbetar med att bedöma vilka verksamhetsinriktningar är ”röda” i </a:t>
                      </a:r>
                      <a:r>
                        <a:rPr lang="sv-SE" sz="1200" i="1" dirty="0"/>
                        <a:t>bemärkelsen att</a:t>
                      </a:r>
                      <a:r>
                        <a:rPr lang="sv-SE" sz="1200" i="0" dirty="0"/>
                        <a:t> de ska inte komma med till det nya kodverket alls. Dessa behöver ändå hanteras i mappningen eftersom om vi väljer att inte ta med en verksamhetsinriktning behöver vi peka på en bredare verksamhetsinriktning.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Hela smågruppen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Maj - Juni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Att göra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349968"/>
                  </a:ext>
                </a:extLst>
              </a:tr>
              <a:tr h="601236">
                <a:tc>
                  <a:txBody>
                    <a:bodyPr/>
                    <a:lstStyle/>
                    <a:p>
                      <a:r>
                        <a:rPr lang="sv-SE" sz="1200" b="1" dirty="0"/>
                        <a:t>4. Granskning av mappning</a:t>
                      </a:r>
                    </a:p>
                    <a:p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Mappningen mellan HSA och Snomed CT tillgängliggörs för hela arbetsgruppens innan publicering för granskning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Hela arbetsgruppen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Juni?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Att göra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374881"/>
                  </a:ext>
                </a:extLst>
              </a:tr>
              <a:tr h="6012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1" dirty="0"/>
                        <a:t>5. Publicering av mappningen</a:t>
                      </a:r>
                    </a:p>
                    <a:p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Mappningen tillgängliggörs på gruppens Confluence yta, på Confluence ytan för VOK och hos HSA förvaltningen (?). </a:t>
                      </a:r>
                      <a:br>
                        <a:rPr lang="sv-SE" sz="1200" dirty="0"/>
                      </a:br>
                      <a:r>
                        <a:rPr lang="sv-SE" sz="1200" dirty="0"/>
                        <a:t>Ytterligare diskussion behövs om detta ska även publiceras tekniskt hos exempelvis myndighetens och </a:t>
                      </a:r>
                      <a:r>
                        <a:rPr lang="sv-SE" sz="1200" dirty="0" err="1"/>
                        <a:t>Ineras</a:t>
                      </a:r>
                      <a:r>
                        <a:rPr lang="sv-SE" sz="1200" dirty="0"/>
                        <a:t> terminologiserver?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Robert</a:t>
                      </a:r>
                      <a:br>
                        <a:rPr lang="sv-SE" sz="1200" dirty="0"/>
                      </a:br>
                      <a:r>
                        <a:rPr lang="sv-SE" sz="1200" dirty="0"/>
                        <a:t>Annika?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Augusti?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Att göra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034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299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B5C2CFF9-297B-4FF1-9CAA-20A46E609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128" y="114490"/>
            <a:ext cx="5992121" cy="514756"/>
          </a:xfrm>
        </p:spPr>
        <p:txBody>
          <a:bodyPr>
            <a:normAutofit fontScale="90000"/>
          </a:bodyPr>
          <a:lstStyle/>
          <a:p>
            <a:r>
              <a:rPr lang="sv-SE" dirty="0"/>
              <a:t>Grad av ekvivalens i mappningen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F650244B-549F-4578-BEF0-986AC16DD52A}"/>
              </a:ext>
            </a:extLst>
          </p:cNvPr>
          <p:cNvSpPr txBox="1"/>
          <p:nvPr/>
        </p:nvSpPr>
        <p:spPr>
          <a:xfrm>
            <a:off x="298683" y="665384"/>
            <a:ext cx="11185845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400" dirty="0"/>
              <a:t>För att kunna ta fram en högkvalitativ mappning mellan HSA och Snomed CT behöver vi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sv-SE" sz="1200" dirty="0"/>
              <a:t>Ange vilka koder är lika mellan kodverken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sv-SE" sz="1200" dirty="0"/>
              <a:t>Ange vilka koder är olika och </a:t>
            </a:r>
            <a:r>
              <a:rPr lang="sv-SE" sz="1200" i="1" dirty="0"/>
              <a:t>på vilket sätt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400" dirty="0"/>
              <a:t>Detta är också viktigt rent tekniskt när exempelvis HSA skickar in information till VOK.</a:t>
            </a:r>
          </a:p>
          <a:p>
            <a:pPr lvl="1">
              <a:lnSpc>
                <a:spcPct val="150000"/>
              </a:lnSpc>
            </a:pPr>
            <a:r>
              <a:rPr lang="sv-SE" sz="1200" dirty="0"/>
              <a:t>HSA kod </a:t>
            </a:r>
            <a:r>
              <a:rPr lang="sv-SE" sz="1200" b="1" dirty="0"/>
              <a:t>Akutsjukvård 1100  </a:t>
            </a:r>
            <a:r>
              <a:rPr lang="sv-SE" sz="1200" dirty="0"/>
              <a:t>är </a:t>
            </a:r>
            <a:r>
              <a:rPr lang="sv-SE" sz="1200" i="1" dirty="0"/>
              <a:t>ekvivalent</a:t>
            </a:r>
            <a:r>
              <a:rPr lang="sv-SE" sz="1200" dirty="0"/>
              <a:t> med Snomed CT begreppet </a:t>
            </a:r>
            <a:r>
              <a:rPr lang="sv-SE" sz="1200" b="1" dirty="0"/>
              <a:t>akutsjukvårdsverksamhet 514211000052101</a:t>
            </a:r>
          </a:p>
          <a:p>
            <a:pPr lvl="1">
              <a:lnSpc>
                <a:spcPct val="150000"/>
              </a:lnSpc>
            </a:pPr>
            <a:r>
              <a:rPr lang="sv-SE" sz="1200" dirty="0"/>
              <a:t>HSA kod </a:t>
            </a:r>
            <a:r>
              <a:rPr lang="sv-SE" sz="1200" b="1" dirty="0"/>
              <a:t>Alkoholsjukvård 1603  </a:t>
            </a:r>
            <a:r>
              <a:rPr lang="sv-SE" sz="1200" dirty="0"/>
              <a:t>är </a:t>
            </a:r>
            <a:r>
              <a:rPr lang="sv-SE" sz="1200" i="1" dirty="0"/>
              <a:t>snävare än </a:t>
            </a:r>
            <a:r>
              <a:rPr lang="sv-SE" sz="1200" dirty="0"/>
              <a:t>Snomed CT begreppet </a:t>
            </a:r>
            <a:r>
              <a:rPr lang="sv-SE" sz="1200" b="1" dirty="0"/>
              <a:t>beroendevård för vuxna 524151000052101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400" b="1" dirty="0"/>
              <a:t>OBS! </a:t>
            </a:r>
            <a:r>
              <a:rPr lang="sv-SE" sz="1400" dirty="0"/>
              <a:t>För vår mappningar är det viktigt att komma ihåg att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200" b="1" dirty="0"/>
              <a:t>Källan (source) = HSA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200" b="1" dirty="0"/>
              <a:t>Målet (</a:t>
            </a:r>
            <a:r>
              <a:rPr lang="sv-SE" sz="1200" b="1" dirty="0" err="1"/>
              <a:t>target</a:t>
            </a:r>
            <a:r>
              <a:rPr lang="sv-SE" sz="1200" b="1" dirty="0"/>
              <a:t>) = Snomed CT</a:t>
            </a:r>
            <a:endParaRPr lang="sv-SE" sz="12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v-SE" sz="1400" dirty="0"/>
              <a:t>Tekniskt kan detta lösas med fhir concept map relationsships. Därför har jag utgått ifrån de grader av ekvivalens som man kan ange i fhir.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v-SE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v-SE" sz="1600" dirty="0"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8B814488-97A3-40C6-B594-5CFDBF5F6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301" y="3848268"/>
            <a:ext cx="6823583" cy="205389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EBE94EEA-116A-4BB5-AC89-FDEE4E982CF5}"/>
              </a:ext>
            </a:extLst>
          </p:cNvPr>
          <p:cNvSpPr txBox="1"/>
          <p:nvPr/>
        </p:nvSpPr>
        <p:spPr>
          <a:xfrm>
            <a:off x="1951301" y="5931006"/>
            <a:ext cx="48859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b="1" dirty="0"/>
              <a:t>Bild: </a:t>
            </a:r>
            <a:r>
              <a:rPr lang="sv-SE" sz="1100" dirty="0" err="1">
                <a:hlinkClick r:id="rId3"/>
              </a:rPr>
              <a:t>Value</a:t>
            </a:r>
            <a:r>
              <a:rPr lang="sv-SE" sz="1100" dirty="0">
                <a:hlinkClick r:id="rId3"/>
              </a:rPr>
              <a:t> set concept map relationship </a:t>
            </a: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312859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-tema">
  <a:themeElements>
    <a:clrScheme name="ehalsan_colors">
      <a:dk1>
        <a:srgbClr val="000000"/>
      </a:dk1>
      <a:lt1>
        <a:srgbClr val="FFFFFF"/>
      </a:lt1>
      <a:dk2>
        <a:srgbClr val="081130"/>
      </a:dk2>
      <a:lt2>
        <a:srgbClr val="FFFFFF"/>
      </a:lt2>
      <a:accent1>
        <a:srgbClr val="232948"/>
      </a:accent1>
      <a:accent2>
        <a:srgbClr val="598DFF"/>
      </a:accent2>
      <a:accent3>
        <a:srgbClr val="077353"/>
      </a:accent3>
      <a:accent4>
        <a:srgbClr val="2DA682"/>
      </a:accent4>
      <a:accent5>
        <a:srgbClr val="964100"/>
      </a:accent5>
      <a:accent6>
        <a:srgbClr val="C9844F"/>
      </a:accent6>
      <a:hlink>
        <a:srgbClr val="2E60FF"/>
      </a:hlink>
      <a:folHlink>
        <a:srgbClr val="582547"/>
      </a:folHlink>
    </a:clrScheme>
    <a:fontScheme name="ehälsan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halsan_ppt_mall_1.3.pptx" id="{7F0D610A-3BDF-3E44-A077-C9F2966E7D53}" vid="{6447408E-0F3E-9843-91FA-CCA1B23DE4D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5A1A55521F084B885F40EA46ADFD16" ma:contentTypeVersion="0" ma:contentTypeDescription="Skapa ett nytt dokument." ma:contentTypeScope="" ma:versionID="31e09cc30e50e19741cd16438eebd4ac">
  <xsd:schema xmlns:xsd="http://www.w3.org/2001/XMLSchema" xmlns:xs="http://www.w3.org/2001/XMLSchema" xmlns:p="http://schemas.microsoft.com/office/2006/metadata/properties" xmlns:ns2="c28f52af-a8f8-4551-b8ae-866ae79b83b4" targetNamespace="http://schemas.microsoft.com/office/2006/metadata/properties" ma:root="true" ma:fieldsID="0b474833258dbbb363ca87f802228504" ns2:_="">
    <xsd:import namespace="c28f52af-a8f8-4551-b8ae-866ae79b83b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C7DD8A-93EA-48CE-83A4-152607975DC7}">
  <ds:schemaRefs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c28f52af-a8f8-4551-b8ae-866ae79b83b4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5CAE79C-328A-4827-AFF5-017796E845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12593C-3C5C-4460-86FF-430B218ECA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627</TotalTime>
  <Words>998</Words>
  <Application>Microsoft Office PowerPoint</Application>
  <PresentationFormat>Bredbild</PresentationFormat>
  <Paragraphs>119</Paragraphs>
  <Slides>13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9" baseType="lpstr">
      <vt:lpstr>Calibri</vt:lpstr>
      <vt:lpstr>Segoe UI</vt:lpstr>
      <vt:lpstr>Segoe UI Semibold</vt:lpstr>
      <vt:lpstr>Public Sans</vt:lpstr>
      <vt:lpstr>Arial</vt:lpstr>
      <vt:lpstr>Office-tema</vt:lpstr>
      <vt:lpstr>Möte 1: Smågrupp 5 – Mappning mellan HSA (verksamhetskod) och Snomed CT verksamhetsinriktning</vt:lpstr>
      <vt:lpstr>Agenda</vt:lpstr>
      <vt:lpstr>Bakgrund - HSA verksamhetsinriktning</vt:lpstr>
      <vt:lpstr>Bakgrund - Verksamhetsinriktning inom hälso- och sjukvård (Snomed CT)</vt:lpstr>
      <vt:lpstr>Syfte och mål med smågruppens arbete</vt:lpstr>
      <vt:lpstr>Sammanställning av innehåll i kodverken</vt:lpstr>
      <vt:lpstr>Preliminär arbetsprocess</vt:lpstr>
      <vt:lpstr>Preliminär arbetsprocess (forts.)</vt:lpstr>
      <vt:lpstr>Grad av ekvivalens i mappningen</vt:lpstr>
      <vt:lpstr>Grad av ekvivalens i mappningen (forts.)</vt:lpstr>
      <vt:lpstr>Hur ska vi arbeta?</vt:lpstr>
      <vt:lpstr>Referenser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Möte 1: Smågrupp 5 – Mappning mellan HSA och Snomed CT</dc:title>
  <dc:creator>Robert Meriruoho</dc:creator>
  <cp:lastModifiedBy>Robert Meriruoho</cp:lastModifiedBy>
  <cp:revision>20</cp:revision>
  <dcterms:created xsi:type="dcterms:W3CDTF">2026-03-27T11:06:54Z</dcterms:created>
  <dcterms:modified xsi:type="dcterms:W3CDTF">2026-04-01T17:10:21Z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0x010100505A1A55521F084B885F40EA46ADFD16</vt:lpwstr>
  </property>
  <property fmtid="{D5CDD505-2E9C-101B-9397-08002B2CF9AE}" pid="3" name="MediaServiceImageTags">
    <vt:lpwstr/>
  </property>
</Properties>
</file>